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slides/slide694.xml" ContentType="application/vnd.openxmlformats-officedocument.presentationml.slide+xml"/>
  <Override PartName="/ppt/slides/slide695.xml" ContentType="application/vnd.openxmlformats-officedocument.presentationml.slide+xml"/>
  <Override PartName="/ppt/slides/slide696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00.xml" ContentType="application/vnd.openxmlformats-officedocument.presentationml.slide+xml"/>
  <Override PartName="/ppt/slides/slide701.xml" ContentType="application/vnd.openxmlformats-officedocument.presentationml.slide+xml"/>
  <Override PartName="/ppt/slides/slide702.xml" ContentType="application/vnd.openxmlformats-officedocument.presentationml.slide+xml"/>
  <Override PartName="/ppt/slides/slide703.xml" ContentType="application/vnd.openxmlformats-officedocument.presentationml.slide+xml"/>
  <Override PartName="/ppt/slides/slide704.xml" ContentType="application/vnd.openxmlformats-officedocument.presentationml.slide+xml"/>
  <Override PartName="/ppt/slides/slide705.xml" ContentType="application/vnd.openxmlformats-officedocument.presentationml.slide+xml"/>
  <Override PartName="/ppt/slides/slide706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0.xml" ContentType="application/vnd.openxmlformats-officedocument.presentationml.slide+xml"/>
  <Override PartName="/ppt/slides/slide711.xml" ContentType="application/vnd.openxmlformats-officedocument.presentationml.slide+xml"/>
  <Override PartName="/ppt/slides/slide712.xml" ContentType="application/vnd.openxmlformats-officedocument.presentationml.slide+xml"/>
  <Override PartName="/ppt/slides/slide713.xml" ContentType="application/vnd.openxmlformats-officedocument.presentationml.slide+xml"/>
  <Override PartName="/ppt/slides/slide714.xml" ContentType="application/vnd.openxmlformats-officedocument.presentationml.slide+xml"/>
  <Override PartName="/ppt/slides/slide715.xml" ContentType="application/vnd.openxmlformats-officedocument.presentationml.slide+xml"/>
  <Override PartName="/ppt/slides/slide716.xml" ContentType="application/vnd.openxmlformats-officedocument.presentationml.slide+xml"/>
  <Override PartName="/ppt/slides/slide717.xml" ContentType="application/vnd.openxmlformats-officedocument.presentationml.slide+xml"/>
  <Override PartName="/ppt/slides/slide718.xml" ContentType="application/vnd.openxmlformats-officedocument.presentationml.slide+xml"/>
  <Override PartName="/ppt/slides/slide719.xml" ContentType="application/vnd.openxmlformats-officedocument.presentationml.slide+xml"/>
  <Override PartName="/ppt/slides/slide720.xml" ContentType="application/vnd.openxmlformats-officedocument.presentationml.slide+xml"/>
  <Override PartName="/ppt/slides/slide721.xml" ContentType="application/vnd.openxmlformats-officedocument.presentationml.slide+xml"/>
  <Override PartName="/ppt/slides/slide722.xml" ContentType="application/vnd.openxmlformats-officedocument.presentationml.slide+xml"/>
  <Override PartName="/ppt/slides/slide723.xml" ContentType="application/vnd.openxmlformats-officedocument.presentationml.slide+xml"/>
  <Override PartName="/ppt/slides/slide724.xml" ContentType="application/vnd.openxmlformats-officedocument.presentationml.slide+xml"/>
  <Override PartName="/ppt/slides/slide725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29.xml" ContentType="application/vnd.openxmlformats-officedocument.presentationml.slide+xml"/>
  <Override PartName="/ppt/slides/slide730.xml" ContentType="application/vnd.openxmlformats-officedocument.presentationml.slide+xml"/>
  <Override PartName="/ppt/slides/slide731.xml" ContentType="application/vnd.openxmlformats-officedocument.presentationml.slide+xml"/>
  <Override PartName="/ppt/slides/slide732.xml" ContentType="application/vnd.openxmlformats-officedocument.presentationml.slide+xml"/>
  <Override PartName="/ppt/slides/slide733.xml" ContentType="application/vnd.openxmlformats-officedocument.presentationml.slide+xml"/>
  <Override PartName="/ppt/slides/slide734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738.xml" ContentType="application/vnd.openxmlformats-officedocument.presentationml.slide+xml"/>
  <Override PartName="/ppt/slides/slide739.xml" ContentType="application/vnd.openxmlformats-officedocument.presentationml.slide+xml"/>
  <Override PartName="/ppt/slides/slide740.xml" ContentType="application/vnd.openxmlformats-officedocument.presentationml.slide+xml"/>
  <Override PartName="/ppt/slides/slide741.xml" ContentType="application/vnd.openxmlformats-officedocument.presentationml.slide+xml"/>
  <Override PartName="/ppt/slides/slide742.xml" ContentType="application/vnd.openxmlformats-officedocument.presentationml.slide+xml"/>
  <Override PartName="/ppt/slides/slide743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47.xml" ContentType="application/vnd.openxmlformats-officedocument.presentationml.slide+xml"/>
  <Override PartName="/ppt/slides/slide748.xml" ContentType="application/vnd.openxmlformats-officedocument.presentationml.slide+xml"/>
  <Override PartName="/ppt/slides/slide749.xml" ContentType="application/vnd.openxmlformats-officedocument.presentationml.slide+xml"/>
  <Override PartName="/ppt/slides/slide750.xml" ContentType="application/vnd.openxmlformats-officedocument.presentationml.slide+xml"/>
  <Override PartName="/ppt/slides/slide751.xml" ContentType="application/vnd.openxmlformats-officedocument.presentationml.slide+xml"/>
  <Override PartName="/ppt/slides/slide752.xml" ContentType="application/vnd.openxmlformats-officedocument.presentationml.slide+xml"/>
  <Override PartName="/ppt/slides/slide753.xml" ContentType="application/vnd.openxmlformats-officedocument.presentationml.slide+xml"/>
  <Override PartName="/ppt/slides/slide754.xml" ContentType="application/vnd.openxmlformats-officedocument.presentationml.slide+xml"/>
  <Override PartName="/ppt/slides/slide755.xml" ContentType="application/vnd.openxmlformats-officedocument.presentationml.slide+xml"/>
  <Override PartName="/ppt/slides/slide756.xml" ContentType="application/vnd.openxmlformats-officedocument.presentationml.slide+xml"/>
  <Override PartName="/ppt/slides/slide757.xml" ContentType="application/vnd.openxmlformats-officedocument.presentationml.slide+xml"/>
  <Override PartName="/ppt/slides/slide758.xml" ContentType="application/vnd.openxmlformats-officedocument.presentationml.slide+xml"/>
  <Override PartName="/ppt/slides/slide759.xml" ContentType="application/vnd.openxmlformats-officedocument.presentationml.slide+xml"/>
  <Override PartName="/ppt/slides/slide760.xml" ContentType="application/vnd.openxmlformats-officedocument.presentationml.slide+xml"/>
  <Override PartName="/ppt/slides/slide761.xml" ContentType="application/vnd.openxmlformats-officedocument.presentationml.slide+xml"/>
  <Override PartName="/ppt/slides/slide762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66.xml" ContentType="application/vnd.openxmlformats-officedocument.presentationml.slide+xml"/>
  <Override PartName="/ppt/slides/slide767.xml" ContentType="application/vnd.openxmlformats-officedocument.presentationml.slide+xml"/>
  <Override PartName="/ppt/slides/slide768.xml" ContentType="application/vnd.openxmlformats-officedocument.presentationml.slide+xml"/>
  <Override PartName="/ppt/slides/slide769.xml" ContentType="application/vnd.openxmlformats-officedocument.presentationml.slide+xml"/>
  <Override PartName="/ppt/slides/slide770.xml" ContentType="application/vnd.openxmlformats-officedocument.presentationml.slide+xml"/>
  <Override PartName="/ppt/slides/slide771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75.xml" ContentType="application/vnd.openxmlformats-officedocument.presentationml.slide+xml"/>
  <Override PartName="/ppt/slides/slide776.xml" ContentType="application/vnd.openxmlformats-officedocument.presentationml.slide+xml"/>
  <Override PartName="/ppt/slides/slide777.xml" ContentType="application/vnd.openxmlformats-officedocument.presentationml.slide+xml"/>
  <Override PartName="/ppt/slides/slide778.xml" ContentType="application/vnd.openxmlformats-officedocument.presentationml.slide+xml"/>
  <Override PartName="/ppt/slides/slide779.xml" ContentType="application/vnd.openxmlformats-officedocument.presentationml.slide+xml"/>
  <Override PartName="/ppt/slides/slide780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4.xml" ContentType="application/vnd.openxmlformats-officedocument.presentationml.slide+xml"/>
  <Override PartName="/ppt/slides/slide785.xml" ContentType="application/vnd.openxmlformats-officedocument.presentationml.slide+xml"/>
  <Override PartName="/ppt/slides/slide786.xml" ContentType="application/vnd.openxmlformats-officedocument.presentationml.slide+xml"/>
  <Override PartName="/ppt/slides/slide787.xml" ContentType="application/vnd.openxmlformats-officedocument.presentationml.slide+xml"/>
  <Override PartName="/ppt/slides/slide788.xml" ContentType="application/vnd.openxmlformats-officedocument.presentationml.slide+xml"/>
  <Override PartName="/ppt/slides/slide789.xml" ContentType="application/vnd.openxmlformats-officedocument.presentationml.slide+xml"/>
  <Override PartName="/ppt/slides/slide790.xml" ContentType="application/vnd.openxmlformats-officedocument.presentationml.slide+xml"/>
  <Override PartName="/ppt/slides/slide791.xml" ContentType="application/vnd.openxmlformats-officedocument.presentationml.slide+xml"/>
  <Override PartName="/ppt/slides/slide792.xml" ContentType="application/vnd.openxmlformats-officedocument.presentationml.slide+xml"/>
  <Override PartName="/ppt/slides/slide793.xml" ContentType="application/vnd.openxmlformats-officedocument.presentationml.slide+xml"/>
  <Override PartName="/ppt/slides/slide794.xml" ContentType="application/vnd.openxmlformats-officedocument.presentationml.slide+xml"/>
  <Override PartName="/ppt/slides/slide795.xml" ContentType="application/vnd.openxmlformats-officedocument.presentationml.slide+xml"/>
  <Override PartName="/ppt/slides/slide796.xml" ContentType="application/vnd.openxmlformats-officedocument.presentationml.slide+xml"/>
  <Override PartName="/ppt/slides/slide797.xml" ContentType="application/vnd.openxmlformats-officedocument.presentationml.slide+xml"/>
  <Override PartName="/ppt/slides/slide798.xml" ContentType="application/vnd.openxmlformats-officedocument.presentationml.slide+xml"/>
  <Override PartName="/ppt/slides/slide799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3.xml" ContentType="application/vnd.openxmlformats-officedocument.presentationml.slide+xml"/>
  <Override PartName="/ppt/slides/slide804.xml" ContentType="application/vnd.openxmlformats-officedocument.presentationml.slide+xml"/>
  <Override PartName="/ppt/slides/slide805.xml" ContentType="application/vnd.openxmlformats-officedocument.presentationml.slide+xml"/>
  <Override PartName="/ppt/slides/slide806.xml" ContentType="application/vnd.openxmlformats-officedocument.presentationml.slide+xml"/>
  <Override PartName="/ppt/slides/slide807.xml" ContentType="application/vnd.openxmlformats-officedocument.presentationml.slide+xml"/>
  <Override PartName="/ppt/slides/slide808.xml" ContentType="application/vnd.openxmlformats-officedocument.presentationml.slide+xml"/>
  <Override PartName="/ppt/slides/slide809.xml" ContentType="application/vnd.openxmlformats-officedocument.presentationml.slide+xml"/>
  <Override PartName="/ppt/slides/slide810.xml" ContentType="application/vnd.openxmlformats-officedocument.presentationml.slide+xml"/>
  <Override PartName="/ppt/slides/slide811.xml" ContentType="application/vnd.openxmlformats-officedocument.presentationml.slide+xml"/>
  <Override PartName="/ppt/slides/slide812.xml" ContentType="application/vnd.openxmlformats-officedocument.presentationml.slide+xml"/>
  <Override PartName="/ppt/slides/slide813.xml" ContentType="application/vnd.openxmlformats-officedocument.presentationml.slide+xml"/>
  <Override PartName="/ppt/slides/slide814.xml" ContentType="application/vnd.openxmlformats-officedocument.presentationml.slide+xml"/>
  <Override PartName="/ppt/slides/slide815.xml" ContentType="application/vnd.openxmlformats-officedocument.presentationml.slide+xml"/>
  <Override PartName="/ppt/slides/slide816.xml" ContentType="application/vnd.openxmlformats-officedocument.presentationml.slide+xml"/>
  <Override PartName="/ppt/slides/slide817.xml" ContentType="application/vnd.openxmlformats-officedocument.presentationml.slide+xml"/>
  <Override PartName="/ppt/slides/slide818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2.xml" ContentType="application/vnd.openxmlformats-officedocument.presentationml.slide+xml"/>
  <Override PartName="/ppt/slides/slide823.xml" ContentType="application/vnd.openxmlformats-officedocument.presentationml.slide+xml"/>
  <Override PartName="/ppt/slides/slide824.xml" ContentType="application/vnd.openxmlformats-officedocument.presentationml.slide+xml"/>
  <Override PartName="/ppt/slides/slide825.xml" ContentType="application/vnd.openxmlformats-officedocument.presentationml.slide+xml"/>
  <Override PartName="/ppt/slides/slide826.xml" ContentType="application/vnd.openxmlformats-officedocument.presentationml.slide+xml"/>
  <Override PartName="/ppt/slides/slide827.xml" ContentType="application/vnd.openxmlformats-officedocument.presentationml.slide+xml"/>
  <Override PartName="/ppt/slides/slide828.xml" ContentType="application/vnd.openxmlformats-officedocument.presentationml.slide+xml"/>
  <Override PartName="/ppt/slides/slide829.xml" ContentType="application/vnd.openxmlformats-officedocument.presentationml.slide+xml"/>
  <Override PartName="/ppt/slides/slide830.xml" ContentType="application/vnd.openxmlformats-officedocument.presentationml.slide+xml"/>
  <Override PartName="/ppt/slides/slide831.xml" ContentType="application/vnd.openxmlformats-officedocument.presentationml.slide+xml"/>
  <Override PartName="/ppt/slides/slide832.xml" ContentType="application/vnd.openxmlformats-officedocument.presentationml.slide+xml"/>
  <Override PartName="/ppt/slides/slide833.xml" ContentType="application/vnd.openxmlformats-officedocument.presentationml.slide+xml"/>
  <Override PartName="/ppt/slides/slide834.xml" ContentType="application/vnd.openxmlformats-officedocument.presentationml.slide+xml"/>
  <Override PartName="/ppt/slides/slide835.xml" ContentType="application/vnd.openxmlformats-officedocument.presentationml.slide+xml"/>
  <Override PartName="/ppt/slides/slide836.xml" ContentType="application/vnd.openxmlformats-officedocument.presentationml.slide+xml"/>
  <Override PartName="/ppt/slides/slide837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1.xml" ContentType="application/vnd.openxmlformats-officedocument.presentationml.slide+xml"/>
  <Override PartName="/ppt/slides/slide842.xml" ContentType="application/vnd.openxmlformats-officedocument.presentationml.slide+xml"/>
  <Override PartName="/ppt/slides/slide843.xml" ContentType="application/vnd.openxmlformats-officedocument.presentationml.slide+xml"/>
  <Override PartName="/ppt/slides/slide844.xml" ContentType="application/vnd.openxmlformats-officedocument.presentationml.slide+xml"/>
  <Override PartName="/ppt/slides/slide845.xml" ContentType="application/vnd.openxmlformats-officedocument.presentationml.slide+xml"/>
  <Override PartName="/ppt/slides/slide846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50.xml" ContentType="application/vnd.openxmlformats-officedocument.presentationml.slide+xml"/>
  <Override PartName="/ppt/slides/slide851.xml" ContentType="application/vnd.openxmlformats-officedocument.presentationml.slide+xml"/>
  <Override PartName="/ppt/slides/slide852.xml" ContentType="application/vnd.openxmlformats-officedocument.presentationml.slide+xml"/>
  <Override PartName="/ppt/slides/slide853.xml" ContentType="application/vnd.openxmlformats-officedocument.presentationml.slide+xml"/>
  <Override PartName="/ppt/slides/slide854.xml" ContentType="application/vnd.openxmlformats-officedocument.presentationml.slide+xml"/>
  <Override PartName="/ppt/slides/slide855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59.xml" ContentType="application/vnd.openxmlformats-officedocument.presentationml.slide+xml"/>
  <Override PartName="/ppt/slides/slide860.xml" ContentType="application/vnd.openxmlformats-officedocument.presentationml.slide+xml"/>
  <Override PartName="/ppt/slides/slide861.xml" ContentType="application/vnd.openxmlformats-officedocument.presentationml.slide+xml"/>
  <Override PartName="/ppt/slides/slide862.xml" ContentType="application/vnd.openxmlformats-officedocument.presentationml.slide+xml"/>
  <Override PartName="/ppt/slides/slide863.xml" ContentType="application/vnd.openxmlformats-officedocument.presentationml.slide+xml"/>
  <Override PartName="/ppt/slides/slide864.xml" ContentType="application/vnd.openxmlformats-officedocument.presentationml.slide+xml"/>
  <Override PartName="/ppt/slides/slide865.xml" ContentType="application/vnd.openxmlformats-officedocument.presentationml.slide+xml"/>
  <Override PartName="/ppt/slides/slide866.xml" ContentType="application/vnd.openxmlformats-officedocument.presentationml.slide+xml"/>
  <Override PartName="/ppt/slides/slide867.xml" ContentType="application/vnd.openxmlformats-officedocument.presentationml.slide+xml"/>
  <Override PartName="/ppt/slides/slide868.xml" ContentType="application/vnd.openxmlformats-officedocument.presentationml.slide+xml"/>
  <Override PartName="/ppt/slides/slide869.xml" ContentType="application/vnd.openxmlformats-officedocument.presentationml.slide+xml"/>
  <Override PartName="/ppt/slides/slide870.xml" ContentType="application/vnd.openxmlformats-officedocument.presentationml.slide+xml"/>
  <Override PartName="/ppt/slides/slide871.xml" ContentType="application/vnd.openxmlformats-officedocument.presentationml.slide+xml"/>
  <Override PartName="/ppt/slides/slide872.xml" ContentType="application/vnd.openxmlformats-officedocument.presentationml.slide+xml"/>
  <Override PartName="/ppt/slides/slide873.xml" ContentType="application/vnd.openxmlformats-officedocument.presentationml.slide+xml"/>
  <Override PartName="/ppt/slides/slide874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78.xml" ContentType="application/vnd.openxmlformats-officedocument.presentationml.slide+xml"/>
  <Override PartName="/ppt/slides/slide879.xml" ContentType="application/vnd.openxmlformats-officedocument.presentationml.slide+xml"/>
  <Override PartName="/ppt/slides/slide880.xml" ContentType="application/vnd.openxmlformats-officedocument.presentationml.slide+xml"/>
  <Override PartName="/ppt/slides/slide881.xml" ContentType="application/vnd.openxmlformats-officedocument.presentationml.slide+xml"/>
  <Override PartName="/ppt/slides/slide882.xml" ContentType="application/vnd.openxmlformats-officedocument.presentationml.slide+xml"/>
  <Override PartName="/ppt/slides/slide883.xml" ContentType="application/vnd.openxmlformats-officedocument.presentationml.slide+xml"/>
  <Override PartName="/ppt/slides/slide884.xml" ContentType="application/vnd.openxmlformats-officedocument.presentationml.slide+xml"/>
  <Override PartName="/ppt/slides/slide885.xml" ContentType="application/vnd.openxmlformats-officedocument.presentationml.slide+xml"/>
  <Override PartName="/ppt/slides/slide886.xml" ContentType="application/vnd.openxmlformats-officedocument.presentationml.slide+xml"/>
  <Override PartName="/ppt/slides/slide887.xml" ContentType="application/vnd.openxmlformats-officedocument.presentationml.slide+xml"/>
  <Override PartName="/ppt/slides/slide888.xml" ContentType="application/vnd.openxmlformats-officedocument.presentationml.slide+xml"/>
  <Override PartName="/ppt/slides/slide889.xml" ContentType="application/vnd.openxmlformats-officedocument.presentationml.slide+xml"/>
  <Override PartName="/ppt/slides/slide890.xml" ContentType="application/vnd.openxmlformats-officedocument.presentationml.slide+xml"/>
  <Override PartName="/ppt/slides/slide891.xml" ContentType="application/vnd.openxmlformats-officedocument.presentationml.slide+xml"/>
  <Override PartName="/ppt/slides/slide892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896.xml" ContentType="application/vnd.openxmlformats-officedocument.presentationml.slide+xml"/>
  <Override PartName="/ppt/slides/slide897.xml" ContentType="application/vnd.openxmlformats-officedocument.presentationml.slide+xml"/>
  <Override PartName="/ppt/slides/slide898.xml" ContentType="application/vnd.openxmlformats-officedocument.presentationml.slide+xml"/>
  <Override PartName="/ppt/slides/slide899.xml" ContentType="application/vnd.openxmlformats-officedocument.presentationml.slide+xml"/>
  <Override PartName="/ppt/slides/slide900.xml" ContentType="application/vnd.openxmlformats-officedocument.presentationml.slide+xml"/>
  <Override PartName="/ppt/slides/slide901.xml" ContentType="application/vnd.openxmlformats-officedocument.presentationml.slide+xml"/>
  <Override PartName="/ppt/slides/slide902.xml" ContentType="application/vnd.openxmlformats-officedocument.presentationml.slide+xml"/>
  <Override PartName="/ppt/slides/slide903.xml" ContentType="application/vnd.openxmlformats-officedocument.presentationml.slide+xml"/>
  <Override PartName="/ppt/slides/slide904.xml" ContentType="application/vnd.openxmlformats-officedocument.presentationml.slide+xml"/>
  <Override PartName="/ppt/slides/slide905.xml" ContentType="application/vnd.openxmlformats-officedocument.presentationml.slide+xml"/>
  <Override PartName="/ppt/slides/slide906.xml" ContentType="application/vnd.openxmlformats-officedocument.presentationml.slide+xml"/>
  <Override PartName="/ppt/slides/slide907.xml" ContentType="application/vnd.openxmlformats-officedocument.presentationml.slide+xml"/>
  <Override PartName="/ppt/slides/slide908.xml" ContentType="application/vnd.openxmlformats-officedocument.presentationml.slide+xml"/>
  <Override PartName="/ppt/slides/slide909.xml" ContentType="application/vnd.openxmlformats-officedocument.presentationml.slide+xml"/>
  <Override PartName="/ppt/slides/slide910.xml" ContentType="application/vnd.openxmlformats-officedocument.presentationml.slide+xml"/>
  <Override PartName="/ppt/slides/slide911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15.xml" ContentType="application/vnd.openxmlformats-officedocument.presentationml.slide+xml"/>
  <Override PartName="/ppt/slides/slide916.xml" ContentType="application/vnd.openxmlformats-officedocument.presentationml.slide+xml"/>
  <Override PartName="/ppt/slides/slide917.xml" ContentType="application/vnd.openxmlformats-officedocument.presentationml.slide+xml"/>
  <Override PartName="/ppt/slides/slide918.xml" ContentType="application/vnd.openxmlformats-officedocument.presentationml.slide+xml"/>
  <Override PartName="/ppt/slides/slide919.xml" ContentType="application/vnd.openxmlformats-officedocument.presentationml.slide+xml"/>
  <Override PartName="/ppt/slides/slide920.xml" ContentType="application/vnd.openxmlformats-officedocument.presentationml.slide+xml"/>
  <Override PartName="/ppt/slides/slide921.xml" ContentType="application/vnd.openxmlformats-officedocument.presentationml.slide+xml"/>
  <Override PartName="/ppt/slides/slide922.xml" ContentType="application/vnd.openxmlformats-officedocument.presentationml.slide+xml"/>
  <Override PartName="/ppt/slides/slide923.xml" ContentType="application/vnd.openxmlformats-officedocument.presentationml.slide+xml"/>
  <Override PartName="/ppt/slides/slide924.xml" ContentType="application/vnd.openxmlformats-officedocument.presentationml.slide+xml"/>
  <Override PartName="/ppt/slides/slide925.xml" ContentType="application/vnd.openxmlformats-officedocument.presentationml.slide+xml"/>
  <Override PartName="/ppt/slides/slide926.xml" ContentType="application/vnd.openxmlformats-officedocument.presentationml.slide+xml"/>
  <Override PartName="/ppt/slides/slide927.xml" ContentType="application/vnd.openxmlformats-officedocument.presentationml.slide+xml"/>
  <Override PartName="/ppt/slides/slide928.xml" ContentType="application/vnd.openxmlformats-officedocument.presentationml.slide+xml"/>
  <Override PartName="/ppt/slides/slide929.xml" ContentType="application/vnd.openxmlformats-officedocument.presentationml.slide+xml"/>
  <Override PartName="/ppt/slides/slide930.xml" ContentType="application/vnd.openxmlformats-officedocument.presentationml.slide+xml"/>
  <Override PartName="/ppt/slides/slide931.xml" ContentType="application/vnd.openxmlformats-officedocument.presentationml.slide+xml"/>
  <Override PartName="/ppt/slides/slide932.xml" ContentType="application/vnd.openxmlformats-officedocument.presentationml.slide+xml"/>
  <Override PartName="/ppt/slides/slide933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6.xml" ContentType="application/vnd.openxmlformats-officedocument.presentationml.slide+xml"/>
  <Override PartName="/ppt/slides/slide937.xml" ContentType="application/vnd.openxmlformats-officedocument.presentationml.slide+xml"/>
  <Override PartName="/ppt/slides/slide938.xml" ContentType="application/vnd.openxmlformats-officedocument.presentationml.slide+xml"/>
  <Override PartName="/ppt/slides/slide939.xml" ContentType="application/vnd.openxmlformats-officedocument.presentationml.slide+xml"/>
  <Override PartName="/ppt/slides/slide940.xml" ContentType="application/vnd.openxmlformats-officedocument.presentationml.slide+xml"/>
  <Override PartName="/ppt/slides/slide941.xml" ContentType="application/vnd.openxmlformats-officedocument.presentationml.slide+xml"/>
  <Override PartName="/ppt/slides/slide942.xml" ContentType="application/vnd.openxmlformats-officedocument.presentationml.slide+xml"/>
  <Override PartName="/ppt/slides/slide943.xml" ContentType="application/vnd.openxmlformats-officedocument.presentationml.slide+xml"/>
  <Override PartName="/ppt/slides/slide944.xml" ContentType="application/vnd.openxmlformats-officedocument.presentationml.slide+xml"/>
  <Override PartName="/ppt/slides/slide945.xml" ContentType="application/vnd.openxmlformats-officedocument.presentationml.slide+xml"/>
  <Override PartName="/ppt/slides/slide946.xml" ContentType="application/vnd.openxmlformats-officedocument.presentationml.slide+xml"/>
  <Override PartName="/ppt/slides/slide947.xml" ContentType="application/vnd.openxmlformats-officedocument.presentationml.slide+xml"/>
  <Override PartName="/ppt/slides/slide948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2.xml" ContentType="application/vnd.openxmlformats-officedocument.presentationml.slide+xml"/>
  <Override PartName="/ppt/slides/slide953.xml" ContentType="application/vnd.openxmlformats-officedocument.presentationml.slide+xml"/>
  <Override PartName="/ppt/slides/slide954.xml" ContentType="application/vnd.openxmlformats-officedocument.presentationml.slide+xml"/>
  <Override PartName="/ppt/slides/slide955.xml" ContentType="application/vnd.openxmlformats-officedocument.presentationml.slide+xml"/>
  <Override PartName="/ppt/slides/slide956.xml" ContentType="application/vnd.openxmlformats-officedocument.presentationml.slide+xml"/>
  <Override PartName="/ppt/slides/slide957.xml" ContentType="application/vnd.openxmlformats-officedocument.presentationml.slide+xml"/>
  <Override PartName="/ppt/slides/slide958.xml" ContentType="application/vnd.openxmlformats-officedocument.presentationml.slide+xml"/>
  <Override PartName="/ppt/slides/slide959.xml" ContentType="application/vnd.openxmlformats-officedocument.presentationml.slide+xml"/>
  <Override PartName="/ppt/slides/slide960.xml" ContentType="application/vnd.openxmlformats-officedocument.presentationml.slide+xml"/>
  <Override PartName="/ppt/slides/slide961.xml" ContentType="application/vnd.openxmlformats-officedocument.presentationml.slide+xml"/>
  <Override PartName="/ppt/slides/slide962.xml" ContentType="application/vnd.openxmlformats-officedocument.presentationml.slide+xml"/>
  <Override PartName="/ppt/slides/slide963.xml" ContentType="application/vnd.openxmlformats-officedocument.presentationml.slide+xml"/>
  <Override PartName="/ppt/slides/slide964.xml" ContentType="application/vnd.openxmlformats-officedocument.presentationml.slide+xml"/>
  <Override PartName="/ppt/slides/slide965.xml" ContentType="application/vnd.openxmlformats-officedocument.presentationml.slide+xml"/>
  <Override PartName="/ppt/slides/slide966.xml" ContentType="application/vnd.openxmlformats-officedocument.presentationml.slide+xml"/>
  <Override PartName="/ppt/slides/slide967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1.xml" ContentType="application/vnd.openxmlformats-officedocument.presentationml.slide+xml"/>
  <Override PartName="/ppt/slides/slide972.xml" ContentType="application/vnd.openxmlformats-officedocument.presentationml.slide+xml"/>
  <Override PartName="/ppt/slides/slide973.xml" ContentType="application/vnd.openxmlformats-officedocument.presentationml.slide+xml"/>
  <Override PartName="/ppt/slides/slide974.xml" ContentType="application/vnd.openxmlformats-officedocument.presentationml.slide+xml"/>
  <Override PartName="/ppt/slides/slide975.xml" ContentType="application/vnd.openxmlformats-officedocument.presentationml.slide+xml"/>
  <Override PartName="/ppt/slides/slide976.xml" ContentType="application/vnd.openxmlformats-officedocument.presentationml.slide+xml"/>
  <Override PartName="/ppt/slides/slide977.xml" ContentType="application/vnd.openxmlformats-officedocument.presentationml.slide+xml"/>
  <Override PartName="/ppt/slides/slide978.xml" ContentType="application/vnd.openxmlformats-officedocument.presentationml.slide+xml"/>
  <Override PartName="/ppt/slides/slide979.xml" ContentType="application/vnd.openxmlformats-officedocument.presentationml.slide+xml"/>
  <Override PartName="/ppt/slides/slide980.xml" ContentType="application/vnd.openxmlformats-officedocument.presentationml.slide+xml"/>
  <Override PartName="/ppt/slides/slide981.xml" ContentType="application/vnd.openxmlformats-officedocument.presentationml.slide+xml"/>
  <Override PartName="/ppt/slides/slide982.xml" ContentType="application/vnd.openxmlformats-officedocument.presentationml.slide+xml"/>
  <Override PartName="/ppt/slides/slide983.xml" ContentType="application/vnd.openxmlformats-officedocument.presentationml.slide+xml"/>
  <Override PartName="/ppt/slides/slide984.xml" ContentType="application/vnd.openxmlformats-officedocument.presentationml.slide+xml"/>
  <Override PartName="/ppt/slides/slide985.xml" ContentType="application/vnd.openxmlformats-officedocument.presentationml.slide+xml"/>
  <Override PartName="/ppt/slides/slide986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0.xml" ContentType="application/vnd.openxmlformats-officedocument.presentationml.slide+xml"/>
  <Override PartName="/ppt/slides/slide991.xml" ContentType="application/vnd.openxmlformats-officedocument.presentationml.slide+xml"/>
  <Override PartName="/ppt/slides/slide992.xml" ContentType="application/vnd.openxmlformats-officedocument.presentationml.slide+xml"/>
  <Override PartName="/ppt/slides/slide993.xml" ContentType="application/vnd.openxmlformats-officedocument.presentationml.slide+xml"/>
  <Override PartName="/ppt/slides/slide994.xml" ContentType="application/vnd.openxmlformats-officedocument.presentationml.slide+xml"/>
  <Override PartName="/ppt/slides/slide995.xml" ContentType="application/vnd.openxmlformats-officedocument.presentationml.slide+xml"/>
  <Override PartName="/ppt/slides/slide996.xml" ContentType="application/vnd.openxmlformats-officedocument.presentationml.slide+xml"/>
  <Override PartName="/ppt/slides/slide997.xml" ContentType="application/vnd.openxmlformats-officedocument.presentationml.slide+xml"/>
  <Override PartName="/ppt/slides/slide998.xml" ContentType="application/vnd.openxmlformats-officedocument.presentationml.slide+xml"/>
  <Override PartName="/ppt/slides/slide999.xml" ContentType="application/vnd.openxmlformats-officedocument.presentationml.slide+xml"/>
  <Override PartName="/ppt/slides/slide1000.xml" ContentType="application/vnd.openxmlformats-officedocument.presentationml.slide+xml"/>
  <Override PartName="/ppt/slides/slide1001.xml" ContentType="application/vnd.openxmlformats-officedocument.presentationml.slide+xml"/>
  <Override PartName="/ppt/slides/slide1002.xml" ContentType="application/vnd.openxmlformats-officedocument.presentationml.slide+xml"/>
  <Override PartName="/ppt/slides/slide1003.xml" ContentType="application/vnd.openxmlformats-officedocument.presentationml.slide+xml"/>
  <Override PartName="/ppt/slides/slide1004.xml" ContentType="application/vnd.openxmlformats-officedocument.presentationml.slide+xml"/>
  <Override PartName="/ppt/slides/slide1005.xml" ContentType="application/vnd.openxmlformats-officedocument.presentationml.slide+xml"/>
  <Override PartName="/ppt/slides/slide1006.xml" ContentType="application/vnd.openxmlformats-officedocument.presentationml.slide+xml"/>
  <Override PartName="/ppt/slides/slide1007.xml" ContentType="application/vnd.openxmlformats-officedocument.presentationml.slide+xml"/>
  <Override PartName="/ppt/slides/slide1008.xml" ContentType="application/vnd.openxmlformats-officedocument.presentationml.slide+xml"/>
  <Override PartName="/ppt/slides/slide1009.xml" ContentType="application/vnd.openxmlformats-officedocument.presentationml.slide+xml"/>
  <Override PartName="/ppt/slides/slide1010.xml" ContentType="application/vnd.openxmlformats-officedocument.presentationml.slide+xml"/>
  <Override PartName="/ppt/slides/slide1011.xml" ContentType="application/vnd.openxmlformats-officedocument.presentationml.slide+xml"/>
  <Override PartName="/ppt/slides/slide1012.xml" ContentType="application/vnd.openxmlformats-officedocument.presentationml.slide+xml"/>
  <Override PartName="/ppt/slides/slide1013.xml" ContentType="application/vnd.openxmlformats-officedocument.presentationml.slide+xml"/>
  <Override PartName="/ppt/slides/slide1014.xml" ContentType="application/vnd.openxmlformats-officedocument.presentationml.slide+xml"/>
  <Override PartName="/ppt/slides/slide1015.xml" ContentType="application/vnd.openxmlformats-officedocument.presentationml.slide+xml"/>
  <Override PartName="/ppt/slides/slide1016.xml" ContentType="application/vnd.openxmlformats-officedocument.presentationml.slide+xml"/>
  <Override PartName="/ppt/slides/slide1017.xml" ContentType="application/vnd.openxmlformats-officedocument.presentationml.slide+xml"/>
  <Override PartName="/ppt/slides/slide1018.xml" ContentType="application/vnd.openxmlformats-officedocument.presentationml.slide+xml"/>
  <Override PartName="/ppt/slides/slide1019.xml" ContentType="application/vnd.openxmlformats-officedocument.presentationml.slide+xml"/>
  <Override PartName="/ppt/slides/slide1020.xml" ContentType="application/vnd.openxmlformats-officedocument.presentationml.slide+xml"/>
  <Override PartName="/ppt/slides/slide1021.xml" ContentType="application/vnd.openxmlformats-officedocument.presentationml.slide+xml"/>
  <Override PartName="/ppt/slides/slide1022.xml" ContentType="application/vnd.openxmlformats-officedocument.presentationml.slide+xml"/>
  <Override PartName="/ppt/slides/slide1023.xml" ContentType="application/vnd.openxmlformats-officedocument.presentationml.slide+xml"/>
  <Override PartName="/ppt/slides/slide1024.xml" ContentType="application/vnd.openxmlformats-officedocument.presentationml.slide+xml"/>
  <Override PartName="/ppt/slides/slide1025.xml" ContentType="application/vnd.openxmlformats-officedocument.presentationml.slide+xml"/>
  <Override PartName="/ppt/slides/slide1026.xml" ContentType="application/vnd.openxmlformats-officedocument.presentationml.slide+xml"/>
  <Override PartName="/ppt/slides/slide1027.xml" ContentType="application/vnd.openxmlformats-officedocument.presentationml.slide+xml"/>
  <Override PartName="/ppt/slides/slide1028.xml" ContentType="application/vnd.openxmlformats-officedocument.presentationml.slide+xml"/>
  <Override PartName="/ppt/slides/slide1029.xml" ContentType="application/vnd.openxmlformats-officedocument.presentationml.slide+xml"/>
  <Override PartName="/ppt/slides/slide1030.xml" ContentType="application/vnd.openxmlformats-officedocument.presentationml.slide+xml"/>
  <Override PartName="/ppt/slides/slide1031.xml" ContentType="application/vnd.openxmlformats-officedocument.presentationml.slide+xml"/>
  <Override PartName="/ppt/slides/slide1032.xml" ContentType="application/vnd.openxmlformats-officedocument.presentationml.slide+xml"/>
  <Override PartName="/ppt/slides/slide1033.xml" ContentType="application/vnd.openxmlformats-officedocument.presentationml.slide+xml"/>
  <Override PartName="/ppt/slides/slide1034.xml" ContentType="application/vnd.openxmlformats-officedocument.presentationml.slide+xml"/>
  <Override PartName="/ppt/slides/slide1035.xml" ContentType="application/vnd.openxmlformats-officedocument.presentationml.slide+xml"/>
  <Override PartName="/ppt/slides/slide1036.xml" ContentType="application/vnd.openxmlformats-officedocument.presentationml.slide+xml"/>
  <Override PartName="/ppt/slides/slide1037.xml" ContentType="application/vnd.openxmlformats-officedocument.presentationml.slide+xml"/>
  <Override PartName="/ppt/slides/slide1038.xml" ContentType="application/vnd.openxmlformats-officedocument.presentationml.slide+xml"/>
  <Override PartName="/ppt/slides/slide1039.xml" ContentType="application/vnd.openxmlformats-officedocument.presentationml.slide+xml"/>
  <Override PartName="/ppt/slides/slide1040.xml" ContentType="application/vnd.openxmlformats-officedocument.presentationml.slide+xml"/>
  <Override PartName="/ppt/slides/slide1041.xml" ContentType="application/vnd.openxmlformats-officedocument.presentationml.slide+xml"/>
  <Override PartName="/ppt/slides/slide1042.xml" ContentType="application/vnd.openxmlformats-officedocument.presentationml.slide+xml"/>
  <Override PartName="/ppt/slides/slide1043.xml" ContentType="application/vnd.openxmlformats-officedocument.presentationml.slide+xml"/>
  <Override PartName="/ppt/slides/slide1044.xml" ContentType="application/vnd.openxmlformats-officedocument.presentationml.slide+xml"/>
  <Override PartName="/ppt/slides/slide1045.xml" ContentType="application/vnd.openxmlformats-officedocument.presentationml.slide+xml"/>
  <Override PartName="/ppt/slides/slide1046.xml" ContentType="application/vnd.openxmlformats-officedocument.presentationml.slide+xml"/>
  <Override PartName="/ppt/slides/slide1047.xml" ContentType="application/vnd.openxmlformats-officedocument.presentationml.slide+xml"/>
  <Override PartName="/ppt/slides/slide1048.xml" ContentType="application/vnd.openxmlformats-officedocument.presentationml.slide+xml"/>
  <Override PartName="/ppt/slides/slide1049.xml" ContentType="application/vnd.openxmlformats-officedocument.presentationml.slide+xml"/>
  <Override PartName="/ppt/slides/slide1050.xml" ContentType="application/vnd.openxmlformats-officedocument.presentationml.slide+xml"/>
  <Override PartName="/ppt/slides/slide1051.xml" ContentType="application/vnd.openxmlformats-officedocument.presentationml.slide+xml"/>
  <Override PartName="/ppt/slides/slide1052.xml" ContentType="application/vnd.openxmlformats-officedocument.presentationml.slide+xml"/>
  <Override PartName="/ppt/slides/slide1053.xml" ContentType="application/vnd.openxmlformats-officedocument.presentationml.slide+xml"/>
  <Override PartName="/ppt/slides/slide1054.xml" ContentType="application/vnd.openxmlformats-officedocument.presentationml.slide+xml"/>
  <Override PartName="/ppt/slides/slide1055.xml" ContentType="application/vnd.openxmlformats-officedocument.presentationml.slide+xml"/>
  <Override PartName="/ppt/slides/slide1056.xml" ContentType="application/vnd.openxmlformats-officedocument.presentationml.slide+xml"/>
  <Override PartName="/ppt/slides/slide1057.xml" ContentType="application/vnd.openxmlformats-officedocument.presentationml.slide+xml"/>
  <Override PartName="/ppt/slides/slide1058.xml" ContentType="application/vnd.openxmlformats-officedocument.presentationml.slide+xml"/>
  <Override PartName="/ppt/slides/slide1059.xml" ContentType="application/vnd.openxmlformats-officedocument.presentationml.slide+xml"/>
  <Override PartName="/ppt/slides/slide1060.xml" ContentType="application/vnd.openxmlformats-officedocument.presentationml.slide+xml"/>
  <Override PartName="/ppt/slides/slide1061.xml" ContentType="application/vnd.openxmlformats-officedocument.presentationml.slide+xml"/>
  <Override PartName="/ppt/slides/slide1062.xml" ContentType="application/vnd.openxmlformats-officedocument.presentationml.slide+xml"/>
  <Override PartName="/ppt/slides/slide1063.xml" ContentType="application/vnd.openxmlformats-officedocument.presentationml.slide+xml"/>
  <Override PartName="/ppt/slides/slide1064.xml" ContentType="application/vnd.openxmlformats-officedocument.presentationml.slide+xml"/>
  <Override PartName="/ppt/slides/slide1065.xml" ContentType="application/vnd.openxmlformats-officedocument.presentationml.slide+xml"/>
  <Override PartName="/ppt/slides/slide1066.xml" ContentType="application/vnd.openxmlformats-officedocument.presentationml.slide+xml"/>
  <Override PartName="/ppt/slides/slide1067.xml" ContentType="application/vnd.openxmlformats-officedocument.presentationml.slide+xml"/>
  <Override PartName="/ppt/slides/slide1068.xml" ContentType="application/vnd.openxmlformats-officedocument.presentationml.slide+xml"/>
  <Override PartName="/ppt/slides/slide1069.xml" ContentType="application/vnd.openxmlformats-officedocument.presentationml.slide+xml"/>
  <Override PartName="/ppt/slides/slide1070.xml" ContentType="application/vnd.openxmlformats-officedocument.presentationml.slide+xml"/>
  <Override PartName="/ppt/slides/slide1071.xml" ContentType="application/vnd.openxmlformats-officedocument.presentationml.slide+xml"/>
  <Override PartName="/ppt/slides/slide1072.xml" ContentType="application/vnd.openxmlformats-officedocument.presentationml.slide+xml"/>
  <Override PartName="/ppt/slides/slide1073.xml" ContentType="application/vnd.openxmlformats-officedocument.presentationml.slide+xml"/>
  <Override PartName="/ppt/slides/slide1074.xml" ContentType="application/vnd.openxmlformats-officedocument.presentationml.slide+xml"/>
  <Override PartName="/ppt/slides/slide1075.xml" ContentType="application/vnd.openxmlformats-officedocument.presentationml.slide+xml"/>
  <Override PartName="/ppt/slides/slide1076.xml" ContentType="application/vnd.openxmlformats-officedocument.presentationml.slide+xml"/>
  <Override PartName="/ppt/slides/slide1077.xml" ContentType="application/vnd.openxmlformats-officedocument.presentationml.slide+xml"/>
  <Override PartName="/ppt/slides/slide1078.xml" ContentType="application/vnd.openxmlformats-officedocument.presentationml.slide+xml"/>
  <Override PartName="/ppt/slides/slide1079.xml" ContentType="application/vnd.openxmlformats-officedocument.presentationml.slide+xml"/>
  <Override PartName="/ppt/slides/slide1080.xml" ContentType="application/vnd.openxmlformats-officedocument.presentationml.slide+xml"/>
  <Override PartName="/ppt/slides/slide1081.xml" ContentType="application/vnd.openxmlformats-officedocument.presentationml.slide+xml"/>
  <Override PartName="/ppt/slides/slide1082.xml" ContentType="application/vnd.openxmlformats-officedocument.presentationml.slide+xml"/>
  <Override PartName="/ppt/slides/slide1083.xml" ContentType="application/vnd.openxmlformats-officedocument.presentationml.slide+xml"/>
  <Override PartName="/ppt/slides/slide1084.xml" ContentType="application/vnd.openxmlformats-officedocument.presentationml.slide+xml"/>
  <Override PartName="/ppt/slides/slide1085.xml" ContentType="application/vnd.openxmlformats-officedocument.presentationml.slide+xml"/>
  <Override PartName="/ppt/slides/slide1086.xml" ContentType="application/vnd.openxmlformats-officedocument.presentationml.slide+xml"/>
  <Override PartName="/ppt/slides/slide1087.xml" ContentType="application/vnd.openxmlformats-officedocument.presentationml.slide+xml"/>
  <Override PartName="/ppt/slides/slide1088.xml" ContentType="application/vnd.openxmlformats-officedocument.presentationml.slide+xml"/>
  <Override PartName="/ppt/slides/slide1089.xml" ContentType="application/vnd.openxmlformats-officedocument.presentationml.slide+xml"/>
  <Override PartName="/ppt/slides/slide1090.xml" ContentType="application/vnd.openxmlformats-officedocument.presentationml.slide+xml"/>
  <Override PartName="/ppt/slides/slide1091.xml" ContentType="application/vnd.openxmlformats-officedocument.presentationml.slide+xml"/>
  <Override PartName="/ppt/slides/slide1092.xml" ContentType="application/vnd.openxmlformats-officedocument.presentationml.slide+xml"/>
  <Override PartName="/ppt/slides/slide1093.xml" ContentType="application/vnd.openxmlformats-officedocument.presentationml.slide+xml"/>
  <Override PartName="/ppt/slides/slide1094.xml" ContentType="application/vnd.openxmlformats-officedocument.presentationml.slide+xml"/>
  <Override PartName="/ppt/slides/slide1095.xml" ContentType="application/vnd.openxmlformats-officedocument.presentationml.slide+xml"/>
  <Override PartName="/ppt/slides/slide1096.xml" ContentType="application/vnd.openxmlformats-officedocument.presentationml.slide+xml"/>
  <Override PartName="/ppt/slides/slide1097.xml" ContentType="application/vnd.openxmlformats-officedocument.presentationml.slide+xml"/>
  <Override PartName="/ppt/slides/slide1098.xml" ContentType="application/vnd.openxmlformats-officedocument.presentationml.slide+xml"/>
  <Override PartName="/ppt/slides/slide1099.xml" ContentType="application/vnd.openxmlformats-officedocument.presentationml.slide+xml"/>
  <Override PartName="/ppt/slides/slide1100.xml" ContentType="application/vnd.openxmlformats-officedocument.presentationml.slide+xml"/>
  <Override PartName="/ppt/slides/slide1101.xml" ContentType="application/vnd.openxmlformats-officedocument.presentationml.slide+xml"/>
  <Override PartName="/ppt/slides/slide1102.xml" ContentType="application/vnd.openxmlformats-officedocument.presentationml.slide+xml"/>
  <Override PartName="/ppt/slides/slide1103.xml" ContentType="application/vnd.openxmlformats-officedocument.presentationml.slide+xml"/>
  <Override PartName="/ppt/slides/slide1104.xml" ContentType="application/vnd.openxmlformats-officedocument.presentationml.slide+xml"/>
  <Override PartName="/ppt/slides/slide1105.xml" ContentType="application/vnd.openxmlformats-officedocument.presentationml.slide+xml"/>
  <Override PartName="/ppt/slides/slide1106.xml" ContentType="application/vnd.openxmlformats-officedocument.presentationml.slide+xml"/>
  <Override PartName="/ppt/slides/slide1107.xml" ContentType="application/vnd.openxmlformats-officedocument.presentationml.slide+xml"/>
  <Override PartName="/ppt/slides/slide1108.xml" ContentType="application/vnd.openxmlformats-officedocument.presentationml.slide+xml"/>
  <Override PartName="/ppt/slides/slide1109.xml" ContentType="application/vnd.openxmlformats-officedocument.presentationml.slide+xml"/>
  <Override PartName="/ppt/slides/slide1110.xml" ContentType="application/vnd.openxmlformats-officedocument.presentationml.slide+xml"/>
  <Override PartName="/ppt/slides/slide1111.xml" ContentType="application/vnd.openxmlformats-officedocument.presentationml.slide+xml"/>
  <Override PartName="/ppt/slides/slide1112.xml" ContentType="application/vnd.openxmlformats-officedocument.presentationml.slide+xml"/>
  <Override PartName="/ppt/slides/slide1113.xml" ContentType="application/vnd.openxmlformats-officedocument.presentationml.slide+xml"/>
  <Override PartName="/ppt/slides/slide1114.xml" ContentType="application/vnd.openxmlformats-officedocument.presentationml.slide+xml"/>
  <Override PartName="/ppt/slides/slide1115.xml" ContentType="application/vnd.openxmlformats-officedocument.presentationml.slide+xml"/>
  <Override PartName="/ppt/slides/slide1116.xml" ContentType="application/vnd.openxmlformats-officedocument.presentationml.slide+xml"/>
  <Override PartName="/ppt/slides/slide1117.xml" ContentType="application/vnd.openxmlformats-officedocument.presentationml.slide+xml"/>
  <Override PartName="/ppt/slides/slide1118.xml" ContentType="application/vnd.openxmlformats-officedocument.presentationml.slide+xml"/>
  <Override PartName="/ppt/slides/slide1119.xml" ContentType="application/vnd.openxmlformats-officedocument.presentationml.slide+xml"/>
  <Override PartName="/ppt/slides/slide1120.xml" ContentType="application/vnd.openxmlformats-officedocument.presentationml.slide+xml"/>
  <Override PartName="/ppt/slides/slide1121.xml" ContentType="application/vnd.openxmlformats-officedocument.presentationml.slide+xml"/>
  <Override PartName="/ppt/slides/slide1122.xml" ContentType="application/vnd.openxmlformats-officedocument.presentationml.slide+xml"/>
  <Override PartName="/ppt/slides/slide1123.xml" ContentType="application/vnd.openxmlformats-officedocument.presentationml.slide+xml"/>
  <Override PartName="/ppt/slides/slide1124.xml" ContentType="application/vnd.openxmlformats-officedocument.presentationml.slide+xml"/>
  <Override PartName="/ppt/slides/slide1125.xml" ContentType="application/vnd.openxmlformats-officedocument.presentationml.slide+xml"/>
  <Override PartName="/ppt/slides/slide1126.xml" ContentType="application/vnd.openxmlformats-officedocument.presentationml.slide+xml"/>
  <Override PartName="/ppt/slides/slide1127.xml" ContentType="application/vnd.openxmlformats-officedocument.presentationml.slide+xml"/>
  <Override PartName="/ppt/slides/slide1128.xml" ContentType="application/vnd.openxmlformats-officedocument.presentationml.slide+xml"/>
  <Override PartName="/ppt/slides/slide1129.xml" ContentType="application/vnd.openxmlformats-officedocument.presentationml.slide+xml"/>
  <Override PartName="/ppt/slides/slide1130.xml" ContentType="application/vnd.openxmlformats-officedocument.presentationml.slide+xml"/>
  <Override PartName="/ppt/slides/slide1131.xml" ContentType="application/vnd.openxmlformats-officedocument.presentationml.slide+xml"/>
  <Override PartName="/ppt/slides/slide1132.xml" ContentType="application/vnd.openxmlformats-officedocument.presentationml.slide+xml"/>
  <Override PartName="/ppt/slides/slide1133.xml" ContentType="application/vnd.openxmlformats-officedocument.presentationml.slide+xml"/>
  <Override PartName="/ppt/slides/slide1134.xml" ContentType="application/vnd.openxmlformats-officedocument.presentationml.slide+xml"/>
  <Override PartName="/ppt/slides/slide1135.xml" ContentType="application/vnd.openxmlformats-officedocument.presentationml.slide+xml"/>
  <Override PartName="/ppt/slides/slide1136.xml" ContentType="application/vnd.openxmlformats-officedocument.presentationml.slide+xml"/>
  <Override PartName="/ppt/slides/slide1137.xml" ContentType="application/vnd.openxmlformats-officedocument.presentationml.slide+xml"/>
  <Override PartName="/ppt/slides/slide1138.xml" ContentType="application/vnd.openxmlformats-officedocument.presentationml.slide+xml"/>
  <Override PartName="/ppt/slides/slide1139.xml" ContentType="application/vnd.openxmlformats-officedocument.presentationml.slide+xml"/>
  <Override PartName="/ppt/slides/slide1140.xml" ContentType="application/vnd.openxmlformats-officedocument.presentationml.slide+xml"/>
  <Override PartName="/ppt/slides/slide1141.xml" ContentType="application/vnd.openxmlformats-officedocument.presentationml.slide+xml"/>
  <Override PartName="/ppt/slides/slide1142.xml" ContentType="application/vnd.openxmlformats-officedocument.presentationml.slide+xml"/>
  <Override PartName="/ppt/slides/slide1143.xml" ContentType="application/vnd.openxmlformats-officedocument.presentationml.slide+xml"/>
  <Override PartName="/ppt/slides/slide1144.xml" ContentType="application/vnd.openxmlformats-officedocument.presentationml.slide+xml"/>
  <Override PartName="/ppt/slides/slide1145.xml" ContentType="application/vnd.openxmlformats-officedocument.presentationml.slide+xml"/>
  <Override PartName="/ppt/slides/slide1146.xml" ContentType="application/vnd.openxmlformats-officedocument.presentationml.slide+xml"/>
  <Override PartName="/ppt/slides/slide1147.xml" ContentType="application/vnd.openxmlformats-officedocument.presentationml.slide+xml"/>
  <Override PartName="/ppt/slides/slide1148.xml" ContentType="application/vnd.openxmlformats-officedocument.presentationml.slide+xml"/>
  <Override PartName="/ppt/slides/slide1149.xml" ContentType="application/vnd.openxmlformats-officedocument.presentationml.slide+xml"/>
  <Override PartName="/ppt/slides/slide1150.xml" ContentType="application/vnd.openxmlformats-officedocument.presentationml.slide+xml"/>
  <Override PartName="/ppt/slides/slide1151.xml" ContentType="application/vnd.openxmlformats-officedocument.presentationml.slide+xml"/>
  <Override PartName="/ppt/slides/slide1152.xml" ContentType="application/vnd.openxmlformats-officedocument.presentationml.slide+xml"/>
  <Override PartName="/ppt/slides/slide1153.xml" ContentType="application/vnd.openxmlformats-officedocument.presentationml.slide+xml"/>
  <Override PartName="/ppt/slides/slide1154.xml" ContentType="application/vnd.openxmlformats-officedocument.presentationml.slide+xml"/>
  <Override PartName="/ppt/slides/slide1155.xml" ContentType="application/vnd.openxmlformats-officedocument.presentationml.slide+xml"/>
  <Override PartName="/ppt/slides/slide1156.xml" ContentType="application/vnd.openxmlformats-officedocument.presentationml.slide+xml"/>
  <Override PartName="/ppt/slides/slide1157.xml" ContentType="application/vnd.openxmlformats-officedocument.presentationml.slide+xml"/>
  <Override PartName="/ppt/slides/slide1158.xml" ContentType="application/vnd.openxmlformats-officedocument.presentationml.slide+xml"/>
  <Override PartName="/ppt/slides/slide1159.xml" ContentType="application/vnd.openxmlformats-officedocument.presentationml.slide+xml"/>
  <Override PartName="/ppt/slides/slide1160.xml" ContentType="application/vnd.openxmlformats-officedocument.presentationml.slide+xml"/>
  <Override PartName="/ppt/slides/slide1161.xml" ContentType="application/vnd.openxmlformats-officedocument.presentationml.slide+xml"/>
  <Override PartName="/ppt/slides/slide1162.xml" ContentType="application/vnd.openxmlformats-officedocument.presentationml.slide+xml"/>
  <Override PartName="/ppt/slides/slide1163.xml" ContentType="application/vnd.openxmlformats-officedocument.presentationml.slide+xml"/>
  <Override PartName="/ppt/slides/slide1164.xml" ContentType="application/vnd.openxmlformats-officedocument.presentationml.slide+xml"/>
  <Override PartName="/ppt/slides/slide1165.xml" ContentType="application/vnd.openxmlformats-officedocument.presentationml.slide+xml"/>
  <Override PartName="/ppt/slides/slide1166.xml" ContentType="application/vnd.openxmlformats-officedocument.presentationml.slide+xml"/>
  <Override PartName="/ppt/slides/slide1167.xml" ContentType="application/vnd.openxmlformats-officedocument.presentationml.slide+xml"/>
  <Override PartName="/ppt/slides/slide1168.xml" ContentType="application/vnd.openxmlformats-officedocument.presentationml.slide+xml"/>
  <Override PartName="/ppt/slides/slide1169.xml" ContentType="application/vnd.openxmlformats-officedocument.presentationml.slide+xml"/>
  <Override PartName="/ppt/slides/slide1170.xml" ContentType="application/vnd.openxmlformats-officedocument.presentationml.slide+xml"/>
  <Override PartName="/ppt/slides/slide1171.xml" ContentType="application/vnd.openxmlformats-officedocument.presentationml.slide+xml"/>
  <Override PartName="/ppt/slides/slide1172.xml" ContentType="application/vnd.openxmlformats-officedocument.presentationml.slide+xml"/>
  <Override PartName="/ppt/slides/slide1173.xml" ContentType="application/vnd.openxmlformats-officedocument.presentationml.slide+xml"/>
  <Override PartName="/ppt/slides/slide1174.xml" ContentType="application/vnd.openxmlformats-officedocument.presentationml.slide+xml"/>
  <Override PartName="/ppt/slides/slide1175.xml" ContentType="application/vnd.openxmlformats-officedocument.presentationml.slide+xml"/>
  <Override PartName="/ppt/slides/slide1176.xml" ContentType="application/vnd.openxmlformats-officedocument.presentationml.slide+xml"/>
  <Override PartName="/ppt/slides/slide1177.xml" ContentType="application/vnd.openxmlformats-officedocument.presentationml.slide+xml"/>
  <Override PartName="/ppt/slides/slide1178.xml" ContentType="application/vnd.openxmlformats-officedocument.presentationml.slide+xml"/>
  <Override PartName="/ppt/slides/slide1179.xml" ContentType="application/vnd.openxmlformats-officedocument.presentationml.slide+xml"/>
  <Override PartName="/ppt/slides/slide1180.xml" ContentType="application/vnd.openxmlformats-officedocument.presentationml.slide+xml"/>
  <Override PartName="/ppt/slides/slide1181.xml" ContentType="application/vnd.openxmlformats-officedocument.presentationml.slide+xml"/>
  <Override PartName="/ppt/slides/slide1182.xml" ContentType="application/vnd.openxmlformats-officedocument.presentationml.slide+xml"/>
  <Override PartName="/ppt/slides/slide1183.xml" ContentType="application/vnd.openxmlformats-officedocument.presentationml.slide+xml"/>
  <Override PartName="/ppt/slides/slide1184.xml" ContentType="application/vnd.openxmlformats-officedocument.presentationml.slide+xml"/>
  <Override PartName="/ppt/slides/slide1185.xml" ContentType="application/vnd.openxmlformats-officedocument.presentationml.slide+xml"/>
  <Override PartName="/ppt/slides/slide1186.xml" ContentType="application/vnd.openxmlformats-officedocument.presentationml.slide+xml"/>
  <Override PartName="/ppt/slides/slide1187.xml" ContentType="application/vnd.openxmlformats-officedocument.presentationml.slide+xml"/>
  <Override PartName="/ppt/slides/slide1188.xml" ContentType="application/vnd.openxmlformats-officedocument.presentationml.slide+xml"/>
  <Override PartName="/ppt/slides/slide1189.xml" ContentType="application/vnd.openxmlformats-officedocument.presentationml.slide+xml"/>
  <Override PartName="/ppt/slides/slide119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  <p:sldId id="354" r:id="rId100"/>
    <p:sldId id="355" r:id="rId101"/>
    <p:sldId id="356" r:id="rId102"/>
    <p:sldId id="357" r:id="rId103"/>
    <p:sldId id="358" r:id="rId104"/>
    <p:sldId id="359" r:id="rId105"/>
    <p:sldId id="360" r:id="rId106"/>
    <p:sldId id="361" r:id="rId107"/>
    <p:sldId id="362" r:id="rId108"/>
    <p:sldId id="363" r:id="rId109"/>
    <p:sldId id="364" r:id="rId110"/>
    <p:sldId id="365" r:id="rId111"/>
    <p:sldId id="366" r:id="rId112"/>
    <p:sldId id="367" r:id="rId113"/>
    <p:sldId id="368" r:id="rId114"/>
    <p:sldId id="369" r:id="rId115"/>
    <p:sldId id="370" r:id="rId116"/>
    <p:sldId id="371" r:id="rId117"/>
    <p:sldId id="372" r:id="rId118"/>
    <p:sldId id="373" r:id="rId119"/>
    <p:sldId id="374" r:id="rId120"/>
    <p:sldId id="375" r:id="rId121"/>
    <p:sldId id="376" r:id="rId122"/>
    <p:sldId id="377" r:id="rId123"/>
    <p:sldId id="378" r:id="rId124"/>
    <p:sldId id="379" r:id="rId125"/>
    <p:sldId id="380" r:id="rId126"/>
    <p:sldId id="381" r:id="rId127"/>
    <p:sldId id="382" r:id="rId128"/>
    <p:sldId id="383" r:id="rId129"/>
    <p:sldId id="384" r:id="rId130"/>
    <p:sldId id="385" r:id="rId131"/>
    <p:sldId id="386" r:id="rId132"/>
    <p:sldId id="387" r:id="rId133"/>
    <p:sldId id="388" r:id="rId134"/>
    <p:sldId id="389" r:id="rId135"/>
    <p:sldId id="390" r:id="rId136"/>
    <p:sldId id="391" r:id="rId137"/>
    <p:sldId id="392" r:id="rId138"/>
    <p:sldId id="393" r:id="rId139"/>
    <p:sldId id="394" r:id="rId140"/>
    <p:sldId id="395" r:id="rId141"/>
    <p:sldId id="396" r:id="rId142"/>
    <p:sldId id="397" r:id="rId143"/>
    <p:sldId id="398" r:id="rId144"/>
    <p:sldId id="399" r:id="rId145"/>
    <p:sldId id="400" r:id="rId146"/>
    <p:sldId id="401" r:id="rId147"/>
    <p:sldId id="402" r:id="rId148"/>
    <p:sldId id="403" r:id="rId149"/>
    <p:sldId id="404" r:id="rId150"/>
    <p:sldId id="405" r:id="rId151"/>
    <p:sldId id="406" r:id="rId152"/>
    <p:sldId id="407" r:id="rId153"/>
    <p:sldId id="408" r:id="rId154"/>
    <p:sldId id="409" r:id="rId155"/>
    <p:sldId id="410" r:id="rId156"/>
    <p:sldId id="411" r:id="rId157"/>
    <p:sldId id="412" r:id="rId158"/>
    <p:sldId id="413" r:id="rId159"/>
    <p:sldId id="414" r:id="rId160"/>
    <p:sldId id="415" r:id="rId161"/>
    <p:sldId id="416" r:id="rId162"/>
    <p:sldId id="417" r:id="rId163"/>
    <p:sldId id="418" r:id="rId164"/>
    <p:sldId id="419" r:id="rId165"/>
    <p:sldId id="420" r:id="rId166"/>
    <p:sldId id="421" r:id="rId167"/>
    <p:sldId id="422" r:id="rId168"/>
    <p:sldId id="423" r:id="rId169"/>
    <p:sldId id="424" r:id="rId170"/>
    <p:sldId id="425" r:id="rId171"/>
    <p:sldId id="426" r:id="rId172"/>
    <p:sldId id="427" r:id="rId173"/>
    <p:sldId id="428" r:id="rId174"/>
    <p:sldId id="429" r:id="rId175"/>
    <p:sldId id="430" r:id="rId176"/>
    <p:sldId id="431" r:id="rId177"/>
    <p:sldId id="432" r:id="rId178"/>
    <p:sldId id="433" r:id="rId179"/>
    <p:sldId id="434" r:id="rId180"/>
    <p:sldId id="435" r:id="rId181"/>
    <p:sldId id="436" r:id="rId182"/>
    <p:sldId id="437" r:id="rId183"/>
    <p:sldId id="438" r:id="rId184"/>
    <p:sldId id="439" r:id="rId185"/>
    <p:sldId id="440" r:id="rId186"/>
    <p:sldId id="441" r:id="rId187"/>
    <p:sldId id="442" r:id="rId188"/>
    <p:sldId id="443" r:id="rId189"/>
    <p:sldId id="444" r:id="rId190"/>
    <p:sldId id="445" r:id="rId191"/>
    <p:sldId id="446" r:id="rId192"/>
    <p:sldId id="447" r:id="rId193"/>
    <p:sldId id="448" r:id="rId194"/>
    <p:sldId id="449" r:id="rId195"/>
    <p:sldId id="450" r:id="rId196"/>
    <p:sldId id="451" r:id="rId197"/>
    <p:sldId id="452" r:id="rId198"/>
    <p:sldId id="453" r:id="rId199"/>
    <p:sldId id="454" r:id="rId200"/>
    <p:sldId id="455" r:id="rId201"/>
    <p:sldId id="456" r:id="rId202"/>
    <p:sldId id="457" r:id="rId203"/>
    <p:sldId id="458" r:id="rId204"/>
    <p:sldId id="459" r:id="rId205"/>
    <p:sldId id="460" r:id="rId206"/>
    <p:sldId id="461" r:id="rId207"/>
    <p:sldId id="462" r:id="rId208"/>
    <p:sldId id="463" r:id="rId209"/>
    <p:sldId id="464" r:id="rId210"/>
    <p:sldId id="465" r:id="rId211"/>
    <p:sldId id="466" r:id="rId212"/>
    <p:sldId id="467" r:id="rId213"/>
    <p:sldId id="468" r:id="rId214"/>
    <p:sldId id="469" r:id="rId215"/>
    <p:sldId id="470" r:id="rId216"/>
    <p:sldId id="471" r:id="rId217"/>
    <p:sldId id="472" r:id="rId218"/>
    <p:sldId id="473" r:id="rId219"/>
    <p:sldId id="474" r:id="rId220"/>
    <p:sldId id="475" r:id="rId221"/>
    <p:sldId id="476" r:id="rId222"/>
    <p:sldId id="477" r:id="rId223"/>
    <p:sldId id="478" r:id="rId224"/>
    <p:sldId id="479" r:id="rId225"/>
    <p:sldId id="480" r:id="rId226"/>
    <p:sldId id="481" r:id="rId227"/>
    <p:sldId id="482" r:id="rId228"/>
    <p:sldId id="483" r:id="rId229"/>
    <p:sldId id="484" r:id="rId230"/>
    <p:sldId id="485" r:id="rId231"/>
    <p:sldId id="486" r:id="rId232"/>
    <p:sldId id="487" r:id="rId233"/>
    <p:sldId id="488" r:id="rId234"/>
    <p:sldId id="489" r:id="rId235"/>
    <p:sldId id="490" r:id="rId236"/>
    <p:sldId id="491" r:id="rId237"/>
    <p:sldId id="492" r:id="rId238"/>
    <p:sldId id="493" r:id="rId239"/>
    <p:sldId id="494" r:id="rId240"/>
    <p:sldId id="495" r:id="rId241"/>
    <p:sldId id="496" r:id="rId242"/>
    <p:sldId id="497" r:id="rId243"/>
    <p:sldId id="498" r:id="rId244"/>
    <p:sldId id="499" r:id="rId245"/>
    <p:sldId id="500" r:id="rId246"/>
    <p:sldId id="501" r:id="rId247"/>
    <p:sldId id="502" r:id="rId248"/>
    <p:sldId id="503" r:id="rId249"/>
    <p:sldId id="504" r:id="rId250"/>
    <p:sldId id="505" r:id="rId251"/>
    <p:sldId id="506" r:id="rId252"/>
    <p:sldId id="507" r:id="rId253"/>
    <p:sldId id="508" r:id="rId254"/>
    <p:sldId id="509" r:id="rId255"/>
    <p:sldId id="510" r:id="rId256"/>
    <p:sldId id="511" r:id="rId257"/>
    <p:sldId id="512" r:id="rId258"/>
    <p:sldId id="513" r:id="rId259"/>
    <p:sldId id="514" r:id="rId260"/>
    <p:sldId id="515" r:id="rId261"/>
    <p:sldId id="516" r:id="rId262"/>
    <p:sldId id="517" r:id="rId263"/>
    <p:sldId id="518" r:id="rId264"/>
    <p:sldId id="519" r:id="rId265"/>
    <p:sldId id="520" r:id="rId266"/>
    <p:sldId id="521" r:id="rId267"/>
    <p:sldId id="522" r:id="rId268"/>
    <p:sldId id="523" r:id="rId269"/>
    <p:sldId id="524" r:id="rId270"/>
    <p:sldId id="525" r:id="rId271"/>
    <p:sldId id="526" r:id="rId272"/>
    <p:sldId id="527" r:id="rId273"/>
    <p:sldId id="528" r:id="rId274"/>
    <p:sldId id="529" r:id="rId275"/>
    <p:sldId id="530" r:id="rId276"/>
    <p:sldId id="531" r:id="rId277"/>
    <p:sldId id="532" r:id="rId278"/>
    <p:sldId id="533" r:id="rId279"/>
    <p:sldId id="534" r:id="rId280"/>
    <p:sldId id="535" r:id="rId281"/>
    <p:sldId id="536" r:id="rId282"/>
    <p:sldId id="537" r:id="rId283"/>
    <p:sldId id="538" r:id="rId284"/>
    <p:sldId id="539" r:id="rId285"/>
    <p:sldId id="540" r:id="rId286"/>
    <p:sldId id="541" r:id="rId287"/>
    <p:sldId id="542" r:id="rId288"/>
    <p:sldId id="543" r:id="rId289"/>
    <p:sldId id="544" r:id="rId290"/>
    <p:sldId id="545" r:id="rId291"/>
    <p:sldId id="546" r:id="rId292"/>
    <p:sldId id="547" r:id="rId293"/>
    <p:sldId id="548" r:id="rId294"/>
    <p:sldId id="549" r:id="rId295"/>
    <p:sldId id="550" r:id="rId296"/>
    <p:sldId id="551" r:id="rId297"/>
    <p:sldId id="552" r:id="rId298"/>
    <p:sldId id="553" r:id="rId299"/>
    <p:sldId id="554" r:id="rId300"/>
    <p:sldId id="555" r:id="rId301"/>
    <p:sldId id="556" r:id="rId302"/>
    <p:sldId id="557" r:id="rId303"/>
    <p:sldId id="558" r:id="rId304"/>
    <p:sldId id="559" r:id="rId305"/>
    <p:sldId id="560" r:id="rId306"/>
    <p:sldId id="561" r:id="rId307"/>
    <p:sldId id="562" r:id="rId308"/>
    <p:sldId id="563" r:id="rId309"/>
    <p:sldId id="564" r:id="rId310"/>
    <p:sldId id="565" r:id="rId311"/>
    <p:sldId id="566" r:id="rId312"/>
    <p:sldId id="567" r:id="rId313"/>
    <p:sldId id="568" r:id="rId314"/>
    <p:sldId id="569" r:id="rId315"/>
    <p:sldId id="570" r:id="rId316"/>
    <p:sldId id="571" r:id="rId317"/>
    <p:sldId id="572" r:id="rId318"/>
    <p:sldId id="573" r:id="rId319"/>
    <p:sldId id="574" r:id="rId320"/>
    <p:sldId id="575" r:id="rId321"/>
    <p:sldId id="576" r:id="rId322"/>
    <p:sldId id="577" r:id="rId323"/>
    <p:sldId id="578" r:id="rId324"/>
    <p:sldId id="579" r:id="rId325"/>
    <p:sldId id="580" r:id="rId326"/>
    <p:sldId id="581" r:id="rId327"/>
    <p:sldId id="582" r:id="rId328"/>
    <p:sldId id="583" r:id="rId329"/>
    <p:sldId id="584" r:id="rId330"/>
    <p:sldId id="585" r:id="rId331"/>
    <p:sldId id="586" r:id="rId332"/>
    <p:sldId id="587" r:id="rId333"/>
    <p:sldId id="588" r:id="rId334"/>
    <p:sldId id="589" r:id="rId335"/>
    <p:sldId id="590" r:id="rId336"/>
    <p:sldId id="591" r:id="rId337"/>
    <p:sldId id="592" r:id="rId338"/>
    <p:sldId id="593" r:id="rId339"/>
    <p:sldId id="594" r:id="rId340"/>
    <p:sldId id="595" r:id="rId341"/>
    <p:sldId id="596" r:id="rId342"/>
    <p:sldId id="597" r:id="rId343"/>
    <p:sldId id="598" r:id="rId344"/>
    <p:sldId id="599" r:id="rId345"/>
    <p:sldId id="600" r:id="rId346"/>
    <p:sldId id="601" r:id="rId347"/>
    <p:sldId id="602" r:id="rId348"/>
    <p:sldId id="603" r:id="rId349"/>
    <p:sldId id="604" r:id="rId350"/>
    <p:sldId id="605" r:id="rId351"/>
    <p:sldId id="606" r:id="rId352"/>
    <p:sldId id="607" r:id="rId353"/>
    <p:sldId id="608" r:id="rId354"/>
    <p:sldId id="609" r:id="rId355"/>
    <p:sldId id="610" r:id="rId356"/>
    <p:sldId id="611" r:id="rId357"/>
    <p:sldId id="612" r:id="rId358"/>
    <p:sldId id="613" r:id="rId359"/>
    <p:sldId id="614" r:id="rId360"/>
    <p:sldId id="615" r:id="rId361"/>
    <p:sldId id="616" r:id="rId362"/>
    <p:sldId id="617" r:id="rId363"/>
    <p:sldId id="618" r:id="rId364"/>
    <p:sldId id="619" r:id="rId365"/>
    <p:sldId id="620" r:id="rId366"/>
    <p:sldId id="621" r:id="rId367"/>
    <p:sldId id="622" r:id="rId368"/>
    <p:sldId id="623" r:id="rId369"/>
    <p:sldId id="624" r:id="rId370"/>
    <p:sldId id="625" r:id="rId371"/>
    <p:sldId id="626" r:id="rId372"/>
    <p:sldId id="627" r:id="rId373"/>
    <p:sldId id="628" r:id="rId374"/>
    <p:sldId id="629" r:id="rId375"/>
    <p:sldId id="630" r:id="rId376"/>
    <p:sldId id="631" r:id="rId377"/>
    <p:sldId id="632" r:id="rId378"/>
    <p:sldId id="633" r:id="rId379"/>
    <p:sldId id="634" r:id="rId380"/>
    <p:sldId id="635" r:id="rId381"/>
    <p:sldId id="636" r:id="rId382"/>
    <p:sldId id="637" r:id="rId383"/>
    <p:sldId id="638" r:id="rId384"/>
    <p:sldId id="639" r:id="rId385"/>
    <p:sldId id="640" r:id="rId386"/>
    <p:sldId id="641" r:id="rId387"/>
    <p:sldId id="642" r:id="rId388"/>
    <p:sldId id="643" r:id="rId389"/>
    <p:sldId id="644" r:id="rId390"/>
    <p:sldId id="645" r:id="rId391"/>
    <p:sldId id="646" r:id="rId392"/>
    <p:sldId id="647" r:id="rId393"/>
    <p:sldId id="648" r:id="rId394"/>
    <p:sldId id="649" r:id="rId395"/>
    <p:sldId id="650" r:id="rId396"/>
    <p:sldId id="651" r:id="rId397"/>
    <p:sldId id="652" r:id="rId398"/>
    <p:sldId id="653" r:id="rId399"/>
    <p:sldId id="654" r:id="rId400"/>
    <p:sldId id="655" r:id="rId401"/>
    <p:sldId id="656" r:id="rId402"/>
    <p:sldId id="657" r:id="rId403"/>
    <p:sldId id="658" r:id="rId404"/>
    <p:sldId id="659" r:id="rId405"/>
    <p:sldId id="660" r:id="rId406"/>
    <p:sldId id="661" r:id="rId407"/>
    <p:sldId id="662" r:id="rId408"/>
    <p:sldId id="663" r:id="rId409"/>
    <p:sldId id="664" r:id="rId410"/>
    <p:sldId id="665" r:id="rId411"/>
    <p:sldId id="666" r:id="rId412"/>
    <p:sldId id="667" r:id="rId413"/>
    <p:sldId id="668" r:id="rId414"/>
    <p:sldId id="669" r:id="rId415"/>
    <p:sldId id="670" r:id="rId416"/>
    <p:sldId id="671" r:id="rId417"/>
    <p:sldId id="672" r:id="rId418"/>
    <p:sldId id="673" r:id="rId419"/>
    <p:sldId id="674" r:id="rId420"/>
    <p:sldId id="675" r:id="rId421"/>
    <p:sldId id="676" r:id="rId422"/>
    <p:sldId id="677" r:id="rId423"/>
    <p:sldId id="678" r:id="rId424"/>
    <p:sldId id="679" r:id="rId425"/>
    <p:sldId id="680" r:id="rId426"/>
    <p:sldId id="681" r:id="rId427"/>
    <p:sldId id="682" r:id="rId428"/>
    <p:sldId id="683" r:id="rId429"/>
    <p:sldId id="684" r:id="rId430"/>
    <p:sldId id="685" r:id="rId431"/>
    <p:sldId id="686" r:id="rId432"/>
    <p:sldId id="687" r:id="rId433"/>
    <p:sldId id="688" r:id="rId434"/>
    <p:sldId id="689" r:id="rId435"/>
    <p:sldId id="690" r:id="rId436"/>
    <p:sldId id="691" r:id="rId437"/>
    <p:sldId id="692" r:id="rId438"/>
    <p:sldId id="693" r:id="rId439"/>
    <p:sldId id="694" r:id="rId440"/>
    <p:sldId id="695" r:id="rId441"/>
    <p:sldId id="696" r:id="rId442"/>
    <p:sldId id="697" r:id="rId443"/>
    <p:sldId id="698" r:id="rId444"/>
    <p:sldId id="699" r:id="rId445"/>
    <p:sldId id="700" r:id="rId446"/>
    <p:sldId id="701" r:id="rId447"/>
    <p:sldId id="702" r:id="rId448"/>
    <p:sldId id="703" r:id="rId449"/>
    <p:sldId id="704" r:id="rId450"/>
    <p:sldId id="705" r:id="rId451"/>
    <p:sldId id="706" r:id="rId452"/>
    <p:sldId id="707" r:id="rId453"/>
    <p:sldId id="708" r:id="rId454"/>
    <p:sldId id="709" r:id="rId455"/>
    <p:sldId id="710" r:id="rId456"/>
    <p:sldId id="711" r:id="rId457"/>
    <p:sldId id="712" r:id="rId458"/>
    <p:sldId id="713" r:id="rId459"/>
    <p:sldId id="714" r:id="rId460"/>
    <p:sldId id="715" r:id="rId461"/>
    <p:sldId id="716" r:id="rId462"/>
    <p:sldId id="717" r:id="rId463"/>
    <p:sldId id="718" r:id="rId464"/>
    <p:sldId id="719" r:id="rId465"/>
    <p:sldId id="720" r:id="rId466"/>
    <p:sldId id="721" r:id="rId467"/>
    <p:sldId id="722" r:id="rId468"/>
    <p:sldId id="723" r:id="rId469"/>
    <p:sldId id="724" r:id="rId470"/>
    <p:sldId id="725" r:id="rId471"/>
    <p:sldId id="726" r:id="rId472"/>
    <p:sldId id="727" r:id="rId473"/>
    <p:sldId id="728" r:id="rId474"/>
    <p:sldId id="729" r:id="rId475"/>
    <p:sldId id="730" r:id="rId476"/>
    <p:sldId id="731" r:id="rId477"/>
    <p:sldId id="732" r:id="rId478"/>
    <p:sldId id="733" r:id="rId479"/>
    <p:sldId id="734" r:id="rId480"/>
    <p:sldId id="735" r:id="rId481"/>
    <p:sldId id="736" r:id="rId482"/>
    <p:sldId id="737" r:id="rId483"/>
    <p:sldId id="738" r:id="rId484"/>
    <p:sldId id="739" r:id="rId485"/>
    <p:sldId id="740" r:id="rId486"/>
    <p:sldId id="741" r:id="rId487"/>
    <p:sldId id="742" r:id="rId488"/>
    <p:sldId id="743" r:id="rId489"/>
    <p:sldId id="744" r:id="rId490"/>
    <p:sldId id="745" r:id="rId491"/>
    <p:sldId id="746" r:id="rId492"/>
    <p:sldId id="747" r:id="rId493"/>
    <p:sldId id="748" r:id="rId494"/>
    <p:sldId id="749" r:id="rId495"/>
    <p:sldId id="750" r:id="rId496"/>
    <p:sldId id="751" r:id="rId497"/>
    <p:sldId id="752" r:id="rId498"/>
    <p:sldId id="753" r:id="rId499"/>
    <p:sldId id="754" r:id="rId500"/>
    <p:sldId id="755" r:id="rId501"/>
    <p:sldId id="756" r:id="rId502"/>
    <p:sldId id="757" r:id="rId503"/>
    <p:sldId id="758" r:id="rId504"/>
    <p:sldId id="759" r:id="rId505"/>
    <p:sldId id="760" r:id="rId506"/>
    <p:sldId id="761" r:id="rId507"/>
    <p:sldId id="762" r:id="rId508"/>
    <p:sldId id="763" r:id="rId509"/>
    <p:sldId id="764" r:id="rId510"/>
    <p:sldId id="765" r:id="rId511"/>
    <p:sldId id="766" r:id="rId512"/>
    <p:sldId id="767" r:id="rId513"/>
    <p:sldId id="768" r:id="rId514"/>
    <p:sldId id="769" r:id="rId515"/>
    <p:sldId id="770" r:id="rId516"/>
    <p:sldId id="771" r:id="rId517"/>
    <p:sldId id="772" r:id="rId518"/>
    <p:sldId id="773" r:id="rId519"/>
    <p:sldId id="774" r:id="rId520"/>
    <p:sldId id="775" r:id="rId521"/>
    <p:sldId id="776" r:id="rId522"/>
    <p:sldId id="777" r:id="rId523"/>
    <p:sldId id="778" r:id="rId524"/>
    <p:sldId id="779" r:id="rId525"/>
    <p:sldId id="780" r:id="rId526"/>
    <p:sldId id="781" r:id="rId527"/>
    <p:sldId id="782" r:id="rId528"/>
    <p:sldId id="783" r:id="rId529"/>
    <p:sldId id="784" r:id="rId530"/>
    <p:sldId id="785" r:id="rId531"/>
    <p:sldId id="786" r:id="rId532"/>
    <p:sldId id="787" r:id="rId533"/>
    <p:sldId id="788" r:id="rId534"/>
    <p:sldId id="789" r:id="rId535"/>
    <p:sldId id="790" r:id="rId536"/>
    <p:sldId id="791" r:id="rId537"/>
    <p:sldId id="792" r:id="rId538"/>
    <p:sldId id="793" r:id="rId539"/>
    <p:sldId id="794" r:id="rId540"/>
    <p:sldId id="795" r:id="rId541"/>
    <p:sldId id="796" r:id="rId542"/>
    <p:sldId id="797" r:id="rId543"/>
    <p:sldId id="798" r:id="rId544"/>
    <p:sldId id="799" r:id="rId545"/>
    <p:sldId id="800" r:id="rId546"/>
    <p:sldId id="801" r:id="rId547"/>
    <p:sldId id="802" r:id="rId548"/>
    <p:sldId id="803" r:id="rId549"/>
    <p:sldId id="804" r:id="rId550"/>
    <p:sldId id="805" r:id="rId551"/>
    <p:sldId id="806" r:id="rId552"/>
    <p:sldId id="807" r:id="rId553"/>
    <p:sldId id="808" r:id="rId554"/>
    <p:sldId id="809" r:id="rId555"/>
    <p:sldId id="810" r:id="rId556"/>
    <p:sldId id="811" r:id="rId557"/>
    <p:sldId id="812" r:id="rId558"/>
    <p:sldId id="813" r:id="rId559"/>
    <p:sldId id="814" r:id="rId560"/>
    <p:sldId id="815" r:id="rId561"/>
    <p:sldId id="816" r:id="rId562"/>
    <p:sldId id="817" r:id="rId563"/>
    <p:sldId id="818" r:id="rId564"/>
    <p:sldId id="819" r:id="rId565"/>
    <p:sldId id="820" r:id="rId566"/>
    <p:sldId id="821" r:id="rId567"/>
    <p:sldId id="822" r:id="rId568"/>
    <p:sldId id="823" r:id="rId569"/>
    <p:sldId id="824" r:id="rId570"/>
    <p:sldId id="825" r:id="rId571"/>
    <p:sldId id="826" r:id="rId572"/>
    <p:sldId id="827" r:id="rId573"/>
    <p:sldId id="828" r:id="rId574"/>
    <p:sldId id="829" r:id="rId575"/>
    <p:sldId id="830" r:id="rId576"/>
    <p:sldId id="831" r:id="rId577"/>
    <p:sldId id="832" r:id="rId578"/>
    <p:sldId id="833" r:id="rId579"/>
    <p:sldId id="834" r:id="rId580"/>
    <p:sldId id="835" r:id="rId581"/>
    <p:sldId id="836" r:id="rId582"/>
    <p:sldId id="837" r:id="rId583"/>
    <p:sldId id="838" r:id="rId584"/>
    <p:sldId id="839" r:id="rId585"/>
    <p:sldId id="840" r:id="rId586"/>
    <p:sldId id="841" r:id="rId587"/>
    <p:sldId id="842" r:id="rId588"/>
    <p:sldId id="843" r:id="rId589"/>
    <p:sldId id="844" r:id="rId590"/>
    <p:sldId id="845" r:id="rId591"/>
    <p:sldId id="846" r:id="rId592"/>
    <p:sldId id="847" r:id="rId593"/>
    <p:sldId id="848" r:id="rId594"/>
    <p:sldId id="849" r:id="rId595"/>
    <p:sldId id="850" r:id="rId596"/>
    <p:sldId id="851" r:id="rId597"/>
    <p:sldId id="852" r:id="rId598"/>
    <p:sldId id="853" r:id="rId599"/>
    <p:sldId id="854" r:id="rId600"/>
    <p:sldId id="855" r:id="rId601"/>
    <p:sldId id="856" r:id="rId602"/>
    <p:sldId id="857" r:id="rId603"/>
    <p:sldId id="858" r:id="rId604"/>
    <p:sldId id="859" r:id="rId605"/>
    <p:sldId id="860" r:id="rId606"/>
    <p:sldId id="861" r:id="rId607"/>
    <p:sldId id="862" r:id="rId608"/>
    <p:sldId id="863" r:id="rId609"/>
    <p:sldId id="864" r:id="rId610"/>
    <p:sldId id="865" r:id="rId611"/>
    <p:sldId id="866" r:id="rId612"/>
    <p:sldId id="867" r:id="rId613"/>
    <p:sldId id="868" r:id="rId614"/>
    <p:sldId id="869" r:id="rId615"/>
    <p:sldId id="870" r:id="rId616"/>
    <p:sldId id="871" r:id="rId617"/>
    <p:sldId id="872" r:id="rId618"/>
    <p:sldId id="873" r:id="rId619"/>
    <p:sldId id="874" r:id="rId620"/>
    <p:sldId id="875" r:id="rId621"/>
    <p:sldId id="876" r:id="rId622"/>
    <p:sldId id="877" r:id="rId623"/>
    <p:sldId id="878" r:id="rId624"/>
    <p:sldId id="879" r:id="rId625"/>
    <p:sldId id="880" r:id="rId626"/>
    <p:sldId id="881" r:id="rId627"/>
    <p:sldId id="882" r:id="rId628"/>
    <p:sldId id="883" r:id="rId629"/>
    <p:sldId id="884" r:id="rId630"/>
    <p:sldId id="885" r:id="rId631"/>
    <p:sldId id="886" r:id="rId632"/>
    <p:sldId id="887" r:id="rId633"/>
    <p:sldId id="888" r:id="rId634"/>
    <p:sldId id="889" r:id="rId635"/>
    <p:sldId id="890" r:id="rId636"/>
    <p:sldId id="891" r:id="rId637"/>
    <p:sldId id="892" r:id="rId638"/>
    <p:sldId id="893" r:id="rId639"/>
    <p:sldId id="894" r:id="rId640"/>
    <p:sldId id="895" r:id="rId641"/>
    <p:sldId id="896" r:id="rId642"/>
    <p:sldId id="897" r:id="rId643"/>
    <p:sldId id="898" r:id="rId644"/>
    <p:sldId id="899" r:id="rId645"/>
    <p:sldId id="900" r:id="rId646"/>
    <p:sldId id="901" r:id="rId647"/>
    <p:sldId id="902" r:id="rId648"/>
    <p:sldId id="903" r:id="rId649"/>
    <p:sldId id="904" r:id="rId650"/>
    <p:sldId id="905" r:id="rId651"/>
    <p:sldId id="906" r:id="rId652"/>
    <p:sldId id="907" r:id="rId653"/>
    <p:sldId id="908" r:id="rId654"/>
    <p:sldId id="909" r:id="rId655"/>
    <p:sldId id="910" r:id="rId656"/>
    <p:sldId id="911" r:id="rId657"/>
    <p:sldId id="912" r:id="rId658"/>
    <p:sldId id="913" r:id="rId659"/>
    <p:sldId id="914" r:id="rId660"/>
    <p:sldId id="915" r:id="rId661"/>
    <p:sldId id="916" r:id="rId662"/>
    <p:sldId id="917" r:id="rId663"/>
    <p:sldId id="918" r:id="rId664"/>
    <p:sldId id="919" r:id="rId665"/>
    <p:sldId id="920" r:id="rId666"/>
    <p:sldId id="921" r:id="rId667"/>
    <p:sldId id="922" r:id="rId668"/>
    <p:sldId id="923" r:id="rId669"/>
    <p:sldId id="924" r:id="rId670"/>
    <p:sldId id="925" r:id="rId671"/>
    <p:sldId id="926" r:id="rId672"/>
    <p:sldId id="927" r:id="rId673"/>
    <p:sldId id="928" r:id="rId674"/>
    <p:sldId id="929" r:id="rId675"/>
    <p:sldId id="930" r:id="rId676"/>
    <p:sldId id="931" r:id="rId677"/>
    <p:sldId id="932" r:id="rId678"/>
    <p:sldId id="933" r:id="rId679"/>
    <p:sldId id="934" r:id="rId680"/>
    <p:sldId id="935" r:id="rId681"/>
    <p:sldId id="936" r:id="rId682"/>
    <p:sldId id="937" r:id="rId683"/>
    <p:sldId id="938" r:id="rId684"/>
    <p:sldId id="939" r:id="rId685"/>
    <p:sldId id="940" r:id="rId686"/>
    <p:sldId id="941" r:id="rId687"/>
    <p:sldId id="942" r:id="rId688"/>
    <p:sldId id="943" r:id="rId689"/>
    <p:sldId id="944" r:id="rId690"/>
    <p:sldId id="945" r:id="rId691"/>
    <p:sldId id="946" r:id="rId692"/>
    <p:sldId id="947" r:id="rId693"/>
    <p:sldId id="948" r:id="rId694"/>
    <p:sldId id="949" r:id="rId695"/>
    <p:sldId id="950" r:id="rId696"/>
    <p:sldId id="951" r:id="rId697"/>
    <p:sldId id="952" r:id="rId698"/>
    <p:sldId id="953" r:id="rId699"/>
    <p:sldId id="954" r:id="rId700"/>
    <p:sldId id="955" r:id="rId701"/>
    <p:sldId id="956" r:id="rId702"/>
    <p:sldId id="957" r:id="rId703"/>
    <p:sldId id="958" r:id="rId704"/>
    <p:sldId id="959" r:id="rId705"/>
    <p:sldId id="960" r:id="rId706"/>
    <p:sldId id="961" r:id="rId707"/>
    <p:sldId id="962" r:id="rId708"/>
    <p:sldId id="963" r:id="rId709"/>
    <p:sldId id="964" r:id="rId710"/>
    <p:sldId id="965" r:id="rId711"/>
    <p:sldId id="966" r:id="rId712"/>
    <p:sldId id="967" r:id="rId713"/>
    <p:sldId id="968" r:id="rId714"/>
    <p:sldId id="969" r:id="rId715"/>
    <p:sldId id="970" r:id="rId716"/>
    <p:sldId id="971" r:id="rId717"/>
    <p:sldId id="972" r:id="rId718"/>
    <p:sldId id="973" r:id="rId719"/>
    <p:sldId id="974" r:id="rId720"/>
    <p:sldId id="975" r:id="rId721"/>
    <p:sldId id="976" r:id="rId722"/>
    <p:sldId id="977" r:id="rId723"/>
    <p:sldId id="978" r:id="rId724"/>
    <p:sldId id="979" r:id="rId725"/>
    <p:sldId id="980" r:id="rId726"/>
    <p:sldId id="981" r:id="rId727"/>
    <p:sldId id="982" r:id="rId728"/>
    <p:sldId id="983" r:id="rId729"/>
    <p:sldId id="984" r:id="rId730"/>
    <p:sldId id="985" r:id="rId731"/>
    <p:sldId id="986" r:id="rId732"/>
    <p:sldId id="987" r:id="rId733"/>
    <p:sldId id="988" r:id="rId734"/>
    <p:sldId id="989" r:id="rId735"/>
    <p:sldId id="990" r:id="rId736"/>
    <p:sldId id="991" r:id="rId737"/>
    <p:sldId id="992" r:id="rId738"/>
    <p:sldId id="993" r:id="rId739"/>
    <p:sldId id="994" r:id="rId740"/>
    <p:sldId id="995" r:id="rId741"/>
    <p:sldId id="996" r:id="rId742"/>
    <p:sldId id="997" r:id="rId743"/>
    <p:sldId id="998" r:id="rId744"/>
    <p:sldId id="999" r:id="rId745"/>
    <p:sldId id="1000" r:id="rId746"/>
    <p:sldId id="1001" r:id="rId747"/>
    <p:sldId id="1002" r:id="rId748"/>
    <p:sldId id="1003" r:id="rId749"/>
    <p:sldId id="1004" r:id="rId750"/>
    <p:sldId id="1005" r:id="rId751"/>
    <p:sldId id="1006" r:id="rId752"/>
    <p:sldId id="1007" r:id="rId753"/>
    <p:sldId id="1008" r:id="rId754"/>
    <p:sldId id="1009" r:id="rId755"/>
    <p:sldId id="1010" r:id="rId756"/>
    <p:sldId id="1011" r:id="rId757"/>
    <p:sldId id="1012" r:id="rId758"/>
    <p:sldId id="1013" r:id="rId759"/>
    <p:sldId id="1014" r:id="rId760"/>
    <p:sldId id="1015" r:id="rId761"/>
    <p:sldId id="1016" r:id="rId762"/>
    <p:sldId id="1017" r:id="rId763"/>
    <p:sldId id="1018" r:id="rId764"/>
    <p:sldId id="1019" r:id="rId765"/>
    <p:sldId id="1020" r:id="rId766"/>
    <p:sldId id="1021" r:id="rId767"/>
    <p:sldId id="1022" r:id="rId768"/>
    <p:sldId id="1023" r:id="rId769"/>
    <p:sldId id="1024" r:id="rId770"/>
    <p:sldId id="1025" r:id="rId771"/>
    <p:sldId id="1026" r:id="rId772"/>
    <p:sldId id="1027" r:id="rId773"/>
    <p:sldId id="1028" r:id="rId774"/>
    <p:sldId id="1029" r:id="rId775"/>
    <p:sldId id="1030" r:id="rId776"/>
    <p:sldId id="1031" r:id="rId777"/>
    <p:sldId id="1032" r:id="rId778"/>
    <p:sldId id="1033" r:id="rId779"/>
    <p:sldId id="1034" r:id="rId780"/>
    <p:sldId id="1035" r:id="rId781"/>
    <p:sldId id="1036" r:id="rId782"/>
    <p:sldId id="1037" r:id="rId783"/>
    <p:sldId id="1038" r:id="rId784"/>
    <p:sldId id="1039" r:id="rId785"/>
    <p:sldId id="1040" r:id="rId786"/>
    <p:sldId id="1041" r:id="rId787"/>
    <p:sldId id="1042" r:id="rId788"/>
    <p:sldId id="1043" r:id="rId789"/>
    <p:sldId id="1044" r:id="rId790"/>
    <p:sldId id="1045" r:id="rId791"/>
    <p:sldId id="1046" r:id="rId792"/>
    <p:sldId id="1047" r:id="rId793"/>
    <p:sldId id="1048" r:id="rId794"/>
    <p:sldId id="1049" r:id="rId795"/>
    <p:sldId id="1050" r:id="rId796"/>
    <p:sldId id="1051" r:id="rId797"/>
    <p:sldId id="1052" r:id="rId798"/>
    <p:sldId id="1053" r:id="rId799"/>
    <p:sldId id="1054" r:id="rId800"/>
    <p:sldId id="1055" r:id="rId801"/>
    <p:sldId id="1056" r:id="rId802"/>
    <p:sldId id="1057" r:id="rId803"/>
    <p:sldId id="1058" r:id="rId804"/>
    <p:sldId id="1059" r:id="rId805"/>
    <p:sldId id="1060" r:id="rId806"/>
    <p:sldId id="1061" r:id="rId807"/>
    <p:sldId id="1062" r:id="rId808"/>
    <p:sldId id="1063" r:id="rId809"/>
    <p:sldId id="1064" r:id="rId810"/>
    <p:sldId id="1065" r:id="rId811"/>
    <p:sldId id="1066" r:id="rId812"/>
    <p:sldId id="1067" r:id="rId813"/>
    <p:sldId id="1068" r:id="rId814"/>
    <p:sldId id="1069" r:id="rId815"/>
    <p:sldId id="1070" r:id="rId816"/>
    <p:sldId id="1071" r:id="rId817"/>
    <p:sldId id="1072" r:id="rId818"/>
    <p:sldId id="1073" r:id="rId819"/>
    <p:sldId id="1074" r:id="rId820"/>
    <p:sldId id="1075" r:id="rId821"/>
    <p:sldId id="1076" r:id="rId822"/>
    <p:sldId id="1077" r:id="rId823"/>
    <p:sldId id="1078" r:id="rId824"/>
    <p:sldId id="1079" r:id="rId825"/>
    <p:sldId id="1080" r:id="rId826"/>
    <p:sldId id="1081" r:id="rId827"/>
    <p:sldId id="1082" r:id="rId828"/>
    <p:sldId id="1083" r:id="rId829"/>
    <p:sldId id="1084" r:id="rId830"/>
    <p:sldId id="1085" r:id="rId831"/>
    <p:sldId id="1086" r:id="rId832"/>
    <p:sldId id="1087" r:id="rId833"/>
    <p:sldId id="1088" r:id="rId834"/>
    <p:sldId id="1089" r:id="rId835"/>
    <p:sldId id="1090" r:id="rId836"/>
    <p:sldId id="1091" r:id="rId837"/>
    <p:sldId id="1092" r:id="rId838"/>
    <p:sldId id="1093" r:id="rId839"/>
    <p:sldId id="1094" r:id="rId840"/>
    <p:sldId id="1095" r:id="rId841"/>
    <p:sldId id="1096" r:id="rId842"/>
    <p:sldId id="1097" r:id="rId843"/>
    <p:sldId id="1098" r:id="rId844"/>
    <p:sldId id="1099" r:id="rId845"/>
    <p:sldId id="1100" r:id="rId846"/>
    <p:sldId id="1101" r:id="rId847"/>
    <p:sldId id="1102" r:id="rId848"/>
    <p:sldId id="1103" r:id="rId849"/>
    <p:sldId id="1104" r:id="rId850"/>
    <p:sldId id="1105" r:id="rId851"/>
    <p:sldId id="1106" r:id="rId852"/>
    <p:sldId id="1107" r:id="rId853"/>
    <p:sldId id="1108" r:id="rId854"/>
    <p:sldId id="1109" r:id="rId855"/>
    <p:sldId id="1110" r:id="rId856"/>
    <p:sldId id="1111" r:id="rId857"/>
    <p:sldId id="1112" r:id="rId858"/>
    <p:sldId id="1113" r:id="rId859"/>
    <p:sldId id="1114" r:id="rId860"/>
    <p:sldId id="1115" r:id="rId861"/>
    <p:sldId id="1116" r:id="rId862"/>
    <p:sldId id="1117" r:id="rId863"/>
    <p:sldId id="1118" r:id="rId864"/>
    <p:sldId id="1119" r:id="rId865"/>
    <p:sldId id="1120" r:id="rId866"/>
    <p:sldId id="1121" r:id="rId867"/>
    <p:sldId id="1122" r:id="rId868"/>
    <p:sldId id="1123" r:id="rId869"/>
    <p:sldId id="1124" r:id="rId870"/>
    <p:sldId id="1125" r:id="rId871"/>
    <p:sldId id="1126" r:id="rId872"/>
    <p:sldId id="1127" r:id="rId873"/>
    <p:sldId id="1128" r:id="rId874"/>
    <p:sldId id="1129" r:id="rId875"/>
    <p:sldId id="1130" r:id="rId876"/>
    <p:sldId id="1131" r:id="rId877"/>
    <p:sldId id="1132" r:id="rId878"/>
    <p:sldId id="1133" r:id="rId879"/>
    <p:sldId id="1134" r:id="rId880"/>
    <p:sldId id="1135" r:id="rId881"/>
    <p:sldId id="1136" r:id="rId882"/>
    <p:sldId id="1137" r:id="rId883"/>
    <p:sldId id="1138" r:id="rId884"/>
    <p:sldId id="1139" r:id="rId885"/>
    <p:sldId id="1140" r:id="rId886"/>
    <p:sldId id="1141" r:id="rId887"/>
    <p:sldId id="1142" r:id="rId888"/>
    <p:sldId id="1143" r:id="rId889"/>
    <p:sldId id="1144" r:id="rId890"/>
    <p:sldId id="1145" r:id="rId891"/>
    <p:sldId id="1146" r:id="rId892"/>
    <p:sldId id="1147" r:id="rId893"/>
    <p:sldId id="1148" r:id="rId894"/>
    <p:sldId id="1149" r:id="rId895"/>
    <p:sldId id="1150" r:id="rId896"/>
    <p:sldId id="1151" r:id="rId897"/>
    <p:sldId id="1152" r:id="rId898"/>
    <p:sldId id="1153" r:id="rId899"/>
    <p:sldId id="1154" r:id="rId900"/>
    <p:sldId id="1155" r:id="rId901"/>
    <p:sldId id="1156" r:id="rId902"/>
    <p:sldId id="1157" r:id="rId903"/>
    <p:sldId id="1158" r:id="rId904"/>
    <p:sldId id="1159" r:id="rId905"/>
    <p:sldId id="1160" r:id="rId906"/>
    <p:sldId id="1161" r:id="rId907"/>
    <p:sldId id="1162" r:id="rId908"/>
    <p:sldId id="1163" r:id="rId909"/>
    <p:sldId id="1164" r:id="rId910"/>
    <p:sldId id="1165" r:id="rId911"/>
    <p:sldId id="1166" r:id="rId912"/>
    <p:sldId id="1167" r:id="rId913"/>
    <p:sldId id="1168" r:id="rId914"/>
    <p:sldId id="1169" r:id="rId915"/>
    <p:sldId id="1170" r:id="rId916"/>
    <p:sldId id="1171" r:id="rId917"/>
    <p:sldId id="1172" r:id="rId918"/>
    <p:sldId id="1173" r:id="rId919"/>
    <p:sldId id="1174" r:id="rId920"/>
    <p:sldId id="1175" r:id="rId921"/>
    <p:sldId id="1176" r:id="rId922"/>
    <p:sldId id="1177" r:id="rId923"/>
    <p:sldId id="1178" r:id="rId924"/>
    <p:sldId id="1179" r:id="rId925"/>
    <p:sldId id="1180" r:id="rId926"/>
    <p:sldId id="1181" r:id="rId927"/>
    <p:sldId id="1182" r:id="rId928"/>
    <p:sldId id="1183" r:id="rId929"/>
    <p:sldId id="1184" r:id="rId930"/>
    <p:sldId id="1185" r:id="rId931"/>
    <p:sldId id="1186" r:id="rId932"/>
    <p:sldId id="1187" r:id="rId933"/>
    <p:sldId id="1188" r:id="rId934"/>
    <p:sldId id="1189" r:id="rId935"/>
    <p:sldId id="1190" r:id="rId936"/>
    <p:sldId id="1191" r:id="rId937"/>
    <p:sldId id="1192" r:id="rId938"/>
    <p:sldId id="1193" r:id="rId939"/>
    <p:sldId id="1194" r:id="rId940"/>
    <p:sldId id="1195" r:id="rId941"/>
    <p:sldId id="1196" r:id="rId942"/>
    <p:sldId id="1197" r:id="rId943"/>
    <p:sldId id="1198" r:id="rId944"/>
    <p:sldId id="1199" r:id="rId945"/>
    <p:sldId id="1200" r:id="rId946"/>
    <p:sldId id="1201" r:id="rId947"/>
    <p:sldId id="1202" r:id="rId948"/>
    <p:sldId id="1203" r:id="rId949"/>
    <p:sldId id="1204" r:id="rId950"/>
    <p:sldId id="1205" r:id="rId951"/>
    <p:sldId id="1206" r:id="rId952"/>
    <p:sldId id="1207" r:id="rId953"/>
    <p:sldId id="1208" r:id="rId954"/>
    <p:sldId id="1209" r:id="rId955"/>
    <p:sldId id="1210" r:id="rId956"/>
    <p:sldId id="1211" r:id="rId957"/>
    <p:sldId id="1212" r:id="rId958"/>
    <p:sldId id="1213" r:id="rId959"/>
    <p:sldId id="1214" r:id="rId960"/>
    <p:sldId id="1215" r:id="rId961"/>
    <p:sldId id="1216" r:id="rId962"/>
    <p:sldId id="1217" r:id="rId963"/>
    <p:sldId id="1218" r:id="rId964"/>
    <p:sldId id="1219" r:id="rId965"/>
    <p:sldId id="1220" r:id="rId966"/>
    <p:sldId id="1221" r:id="rId967"/>
    <p:sldId id="1222" r:id="rId968"/>
    <p:sldId id="1223" r:id="rId969"/>
    <p:sldId id="1224" r:id="rId970"/>
    <p:sldId id="1225" r:id="rId971"/>
    <p:sldId id="1226" r:id="rId972"/>
    <p:sldId id="1227" r:id="rId973"/>
    <p:sldId id="1228" r:id="rId974"/>
    <p:sldId id="1229" r:id="rId975"/>
    <p:sldId id="1230" r:id="rId976"/>
    <p:sldId id="1231" r:id="rId977"/>
    <p:sldId id="1232" r:id="rId978"/>
    <p:sldId id="1233" r:id="rId979"/>
    <p:sldId id="1234" r:id="rId980"/>
    <p:sldId id="1235" r:id="rId981"/>
    <p:sldId id="1236" r:id="rId982"/>
    <p:sldId id="1237" r:id="rId983"/>
    <p:sldId id="1238" r:id="rId984"/>
    <p:sldId id="1239" r:id="rId985"/>
    <p:sldId id="1240" r:id="rId986"/>
    <p:sldId id="1241" r:id="rId987"/>
    <p:sldId id="1242" r:id="rId988"/>
    <p:sldId id="1243" r:id="rId989"/>
    <p:sldId id="1244" r:id="rId990"/>
    <p:sldId id="1245" r:id="rId991"/>
    <p:sldId id="1246" r:id="rId992"/>
    <p:sldId id="1247" r:id="rId993"/>
    <p:sldId id="1248" r:id="rId994"/>
    <p:sldId id="1249" r:id="rId995"/>
    <p:sldId id="1250" r:id="rId996"/>
    <p:sldId id="1251" r:id="rId997"/>
    <p:sldId id="1252" r:id="rId998"/>
    <p:sldId id="1253" r:id="rId999"/>
    <p:sldId id="1254" r:id="rId1000"/>
    <p:sldId id="1255" r:id="rId1001"/>
    <p:sldId id="1256" r:id="rId1002"/>
    <p:sldId id="1257" r:id="rId1003"/>
    <p:sldId id="1258" r:id="rId1004"/>
    <p:sldId id="1259" r:id="rId1005"/>
    <p:sldId id="1260" r:id="rId1006"/>
    <p:sldId id="1261" r:id="rId1007"/>
    <p:sldId id="1262" r:id="rId1008"/>
    <p:sldId id="1263" r:id="rId1009"/>
    <p:sldId id="1264" r:id="rId1010"/>
    <p:sldId id="1265" r:id="rId1011"/>
    <p:sldId id="1266" r:id="rId1012"/>
    <p:sldId id="1267" r:id="rId1013"/>
    <p:sldId id="1268" r:id="rId1014"/>
    <p:sldId id="1269" r:id="rId1015"/>
    <p:sldId id="1270" r:id="rId1016"/>
    <p:sldId id="1271" r:id="rId1017"/>
    <p:sldId id="1272" r:id="rId1018"/>
    <p:sldId id="1273" r:id="rId1019"/>
    <p:sldId id="1274" r:id="rId1020"/>
    <p:sldId id="1275" r:id="rId1021"/>
    <p:sldId id="1276" r:id="rId1022"/>
    <p:sldId id="1277" r:id="rId1023"/>
    <p:sldId id="1278" r:id="rId1024"/>
    <p:sldId id="1279" r:id="rId1025"/>
    <p:sldId id="1280" r:id="rId1026"/>
    <p:sldId id="1281" r:id="rId1027"/>
    <p:sldId id="1282" r:id="rId1028"/>
    <p:sldId id="1283" r:id="rId1029"/>
    <p:sldId id="1284" r:id="rId1030"/>
    <p:sldId id="1285" r:id="rId1031"/>
    <p:sldId id="1286" r:id="rId1032"/>
    <p:sldId id="1287" r:id="rId1033"/>
    <p:sldId id="1288" r:id="rId1034"/>
    <p:sldId id="1289" r:id="rId1035"/>
    <p:sldId id="1290" r:id="rId1036"/>
    <p:sldId id="1291" r:id="rId1037"/>
    <p:sldId id="1292" r:id="rId1038"/>
    <p:sldId id="1293" r:id="rId1039"/>
    <p:sldId id="1294" r:id="rId1040"/>
    <p:sldId id="1295" r:id="rId1041"/>
    <p:sldId id="1296" r:id="rId1042"/>
    <p:sldId id="1297" r:id="rId1043"/>
    <p:sldId id="1298" r:id="rId1044"/>
    <p:sldId id="1299" r:id="rId1045"/>
    <p:sldId id="1300" r:id="rId1046"/>
    <p:sldId id="1301" r:id="rId1047"/>
    <p:sldId id="1302" r:id="rId1048"/>
    <p:sldId id="1303" r:id="rId1049"/>
    <p:sldId id="1304" r:id="rId1050"/>
    <p:sldId id="1305" r:id="rId1051"/>
    <p:sldId id="1306" r:id="rId1052"/>
    <p:sldId id="1307" r:id="rId1053"/>
    <p:sldId id="1308" r:id="rId1054"/>
    <p:sldId id="1309" r:id="rId1055"/>
    <p:sldId id="1310" r:id="rId1056"/>
    <p:sldId id="1311" r:id="rId1057"/>
    <p:sldId id="1312" r:id="rId1058"/>
    <p:sldId id="1313" r:id="rId1059"/>
    <p:sldId id="1314" r:id="rId1060"/>
    <p:sldId id="1315" r:id="rId1061"/>
    <p:sldId id="1316" r:id="rId1062"/>
    <p:sldId id="1317" r:id="rId1063"/>
    <p:sldId id="1318" r:id="rId1064"/>
    <p:sldId id="1319" r:id="rId1065"/>
    <p:sldId id="1320" r:id="rId1066"/>
    <p:sldId id="1321" r:id="rId1067"/>
    <p:sldId id="1322" r:id="rId1068"/>
    <p:sldId id="1323" r:id="rId1069"/>
    <p:sldId id="1324" r:id="rId1070"/>
    <p:sldId id="1325" r:id="rId1071"/>
    <p:sldId id="1326" r:id="rId1072"/>
    <p:sldId id="1327" r:id="rId1073"/>
    <p:sldId id="1328" r:id="rId1074"/>
    <p:sldId id="1329" r:id="rId1075"/>
    <p:sldId id="1330" r:id="rId1076"/>
    <p:sldId id="1331" r:id="rId1077"/>
    <p:sldId id="1332" r:id="rId1078"/>
    <p:sldId id="1333" r:id="rId1079"/>
    <p:sldId id="1334" r:id="rId1080"/>
    <p:sldId id="1335" r:id="rId1081"/>
    <p:sldId id="1336" r:id="rId1082"/>
    <p:sldId id="1337" r:id="rId1083"/>
    <p:sldId id="1338" r:id="rId1084"/>
    <p:sldId id="1339" r:id="rId1085"/>
    <p:sldId id="1340" r:id="rId1086"/>
    <p:sldId id="1341" r:id="rId1087"/>
    <p:sldId id="1342" r:id="rId1088"/>
    <p:sldId id="1343" r:id="rId1089"/>
    <p:sldId id="1344" r:id="rId1090"/>
    <p:sldId id="1345" r:id="rId1091"/>
    <p:sldId id="1346" r:id="rId1092"/>
    <p:sldId id="1347" r:id="rId1093"/>
    <p:sldId id="1348" r:id="rId1094"/>
    <p:sldId id="1349" r:id="rId1095"/>
    <p:sldId id="1350" r:id="rId1096"/>
    <p:sldId id="1351" r:id="rId1097"/>
    <p:sldId id="1352" r:id="rId1098"/>
    <p:sldId id="1353" r:id="rId1099"/>
    <p:sldId id="1354" r:id="rId1100"/>
    <p:sldId id="1355" r:id="rId1101"/>
    <p:sldId id="1356" r:id="rId1102"/>
    <p:sldId id="1357" r:id="rId1103"/>
    <p:sldId id="1358" r:id="rId1104"/>
    <p:sldId id="1359" r:id="rId1105"/>
    <p:sldId id="1360" r:id="rId1106"/>
    <p:sldId id="1361" r:id="rId1107"/>
    <p:sldId id="1362" r:id="rId1108"/>
    <p:sldId id="1363" r:id="rId1109"/>
    <p:sldId id="1364" r:id="rId1110"/>
    <p:sldId id="1365" r:id="rId1111"/>
    <p:sldId id="1366" r:id="rId1112"/>
    <p:sldId id="1367" r:id="rId1113"/>
    <p:sldId id="1368" r:id="rId1114"/>
    <p:sldId id="1369" r:id="rId1115"/>
    <p:sldId id="1370" r:id="rId1116"/>
    <p:sldId id="1371" r:id="rId1117"/>
    <p:sldId id="1372" r:id="rId1118"/>
    <p:sldId id="1373" r:id="rId1119"/>
    <p:sldId id="1374" r:id="rId1120"/>
    <p:sldId id="1375" r:id="rId1121"/>
    <p:sldId id="1376" r:id="rId1122"/>
    <p:sldId id="1377" r:id="rId1123"/>
    <p:sldId id="1378" r:id="rId1124"/>
    <p:sldId id="1379" r:id="rId1125"/>
    <p:sldId id="1380" r:id="rId1126"/>
    <p:sldId id="1381" r:id="rId1127"/>
    <p:sldId id="1382" r:id="rId1128"/>
    <p:sldId id="1383" r:id="rId1129"/>
    <p:sldId id="1384" r:id="rId1130"/>
    <p:sldId id="1385" r:id="rId1131"/>
    <p:sldId id="1386" r:id="rId1132"/>
    <p:sldId id="1387" r:id="rId1133"/>
    <p:sldId id="1388" r:id="rId1134"/>
    <p:sldId id="1389" r:id="rId1135"/>
    <p:sldId id="1390" r:id="rId1136"/>
    <p:sldId id="1391" r:id="rId1137"/>
    <p:sldId id="1392" r:id="rId1138"/>
    <p:sldId id="1393" r:id="rId1139"/>
    <p:sldId id="1394" r:id="rId1140"/>
    <p:sldId id="1395" r:id="rId1141"/>
    <p:sldId id="1396" r:id="rId1142"/>
    <p:sldId id="1397" r:id="rId1143"/>
    <p:sldId id="1398" r:id="rId1144"/>
    <p:sldId id="1399" r:id="rId1145"/>
    <p:sldId id="1400" r:id="rId1146"/>
    <p:sldId id="1401" r:id="rId1147"/>
    <p:sldId id="1402" r:id="rId1148"/>
    <p:sldId id="1403" r:id="rId1149"/>
    <p:sldId id="1404" r:id="rId1150"/>
    <p:sldId id="1405" r:id="rId1151"/>
    <p:sldId id="1406" r:id="rId1152"/>
    <p:sldId id="1407" r:id="rId1153"/>
    <p:sldId id="1408" r:id="rId1154"/>
    <p:sldId id="1409" r:id="rId1155"/>
    <p:sldId id="1410" r:id="rId1156"/>
    <p:sldId id="1411" r:id="rId1157"/>
    <p:sldId id="1412" r:id="rId1158"/>
    <p:sldId id="1413" r:id="rId1159"/>
    <p:sldId id="1414" r:id="rId1160"/>
    <p:sldId id="1415" r:id="rId1161"/>
    <p:sldId id="1416" r:id="rId1162"/>
    <p:sldId id="1417" r:id="rId1163"/>
    <p:sldId id="1418" r:id="rId1164"/>
    <p:sldId id="1419" r:id="rId1165"/>
    <p:sldId id="1420" r:id="rId1166"/>
    <p:sldId id="1421" r:id="rId1167"/>
    <p:sldId id="1422" r:id="rId1168"/>
    <p:sldId id="1423" r:id="rId1169"/>
    <p:sldId id="1424" r:id="rId1170"/>
    <p:sldId id="1425" r:id="rId1171"/>
    <p:sldId id="1426" r:id="rId1172"/>
    <p:sldId id="1427" r:id="rId1173"/>
    <p:sldId id="1428" r:id="rId1174"/>
    <p:sldId id="1429" r:id="rId1175"/>
    <p:sldId id="1430" r:id="rId1176"/>
    <p:sldId id="1431" r:id="rId1177"/>
    <p:sldId id="1432" r:id="rId1178"/>
    <p:sldId id="1433" r:id="rId1179"/>
    <p:sldId id="1434" r:id="rId1180"/>
    <p:sldId id="1435" r:id="rId1181"/>
    <p:sldId id="1436" r:id="rId1182"/>
    <p:sldId id="1437" r:id="rId1183"/>
    <p:sldId id="1438" r:id="rId1184"/>
    <p:sldId id="1439" r:id="rId1185"/>
    <p:sldId id="1440" r:id="rId1186"/>
    <p:sldId id="1441" r:id="rId1187"/>
    <p:sldId id="1442" r:id="rId1188"/>
    <p:sldId id="1443" r:id="rId1189"/>
    <p:sldId id="1444" r:id="rId1190"/>
    <p:sldId id="1445" r:id="rId1191"/>
  </p:sldIdLst>
  <p:sldSz cx="9144000" cy="5149850"/>
  <p:notesSz cx="9144000" cy="514985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modifyVerifier cryptProviderType="rsaFull" cryptAlgorithmClass="hash" cryptAlgorithmType="typeAny" cryptAlgorithmSid="4" spinCount="100000" saltData="r4j+RyxkeCaPlqBtt2cQDA==" hashData="8gBWnJlUPhFaX8MAPuKYFX6JbEI=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121" d="100"/>
          <a:sy n="121" d="100"/>
        </p:scale>
        <p:origin x="-102" y="-12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671" Type="http://schemas.openxmlformats.org/officeDocument/2006/relationships/slide" Target="slides/slide670.xml"/><Relationship Id="rId769" Type="http://schemas.openxmlformats.org/officeDocument/2006/relationships/slide" Target="slides/slide768.xml"/><Relationship Id="rId976" Type="http://schemas.openxmlformats.org/officeDocument/2006/relationships/slide" Target="slides/slide975.xml"/><Relationship Id="rId21" Type="http://schemas.openxmlformats.org/officeDocument/2006/relationships/slide" Target="slides/slide20.xml"/><Relationship Id="rId324" Type="http://schemas.openxmlformats.org/officeDocument/2006/relationships/slide" Target="slides/slide323.xml"/><Relationship Id="rId531" Type="http://schemas.openxmlformats.org/officeDocument/2006/relationships/slide" Target="slides/slide530.xml"/><Relationship Id="rId629" Type="http://schemas.openxmlformats.org/officeDocument/2006/relationships/slide" Target="slides/slide628.xml"/><Relationship Id="rId1161" Type="http://schemas.openxmlformats.org/officeDocument/2006/relationships/slide" Target="slides/slide1160.xml"/><Relationship Id="rId170" Type="http://schemas.openxmlformats.org/officeDocument/2006/relationships/slide" Target="slides/slide169.xml"/><Relationship Id="rId836" Type="http://schemas.openxmlformats.org/officeDocument/2006/relationships/slide" Target="slides/slide835.xml"/><Relationship Id="rId1021" Type="http://schemas.openxmlformats.org/officeDocument/2006/relationships/slide" Target="slides/slide1020.xml"/><Relationship Id="rId1119" Type="http://schemas.openxmlformats.org/officeDocument/2006/relationships/slide" Target="slides/slide1118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682" Type="http://schemas.openxmlformats.org/officeDocument/2006/relationships/slide" Target="slides/slide681.xml"/><Relationship Id="rId903" Type="http://schemas.openxmlformats.org/officeDocument/2006/relationships/slide" Target="slides/slide902.xml"/><Relationship Id="rId32" Type="http://schemas.openxmlformats.org/officeDocument/2006/relationships/slide" Target="slides/slide31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42" Type="http://schemas.openxmlformats.org/officeDocument/2006/relationships/slide" Target="slides/slide541.xml"/><Relationship Id="rId987" Type="http://schemas.openxmlformats.org/officeDocument/2006/relationships/slide" Target="slides/slide986.xml"/><Relationship Id="rId1172" Type="http://schemas.openxmlformats.org/officeDocument/2006/relationships/slide" Target="slides/slide1171.xml"/><Relationship Id="rId181" Type="http://schemas.openxmlformats.org/officeDocument/2006/relationships/slide" Target="slides/slide180.xml"/><Relationship Id="rId402" Type="http://schemas.openxmlformats.org/officeDocument/2006/relationships/slide" Target="slides/slide401.xml"/><Relationship Id="rId847" Type="http://schemas.openxmlformats.org/officeDocument/2006/relationships/slide" Target="slides/slide846.xml"/><Relationship Id="rId1032" Type="http://schemas.openxmlformats.org/officeDocument/2006/relationships/slide" Target="slides/slide1031.xml"/><Relationship Id="rId279" Type="http://schemas.openxmlformats.org/officeDocument/2006/relationships/slide" Target="slides/slide278.xml"/><Relationship Id="rId486" Type="http://schemas.openxmlformats.org/officeDocument/2006/relationships/slide" Target="slides/slide485.xml"/><Relationship Id="rId693" Type="http://schemas.openxmlformats.org/officeDocument/2006/relationships/slide" Target="slides/slide692.xml"/><Relationship Id="rId707" Type="http://schemas.openxmlformats.org/officeDocument/2006/relationships/slide" Target="slides/slide706.xml"/><Relationship Id="rId914" Type="http://schemas.openxmlformats.org/officeDocument/2006/relationships/slide" Target="slides/slide913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346" Type="http://schemas.openxmlformats.org/officeDocument/2006/relationships/slide" Target="slides/slide345.xml"/><Relationship Id="rId553" Type="http://schemas.openxmlformats.org/officeDocument/2006/relationships/slide" Target="slides/slide552.xml"/><Relationship Id="rId760" Type="http://schemas.openxmlformats.org/officeDocument/2006/relationships/slide" Target="slides/slide759.xml"/><Relationship Id="rId998" Type="http://schemas.openxmlformats.org/officeDocument/2006/relationships/slide" Target="slides/slide997.xml"/><Relationship Id="rId1183" Type="http://schemas.openxmlformats.org/officeDocument/2006/relationships/slide" Target="slides/slide1182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858" Type="http://schemas.openxmlformats.org/officeDocument/2006/relationships/slide" Target="slides/slide857.xml"/><Relationship Id="rId1043" Type="http://schemas.openxmlformats.org/officeDocument/2006/relationships/slide" Target="slides/slide1042.xml"/><Relationship Id="rId497" Type="http://schemas.openxmlformats.org/officeDocument/2006/relationships/slide" Target="slides/slide496.xml"/><Relationship Id="rId620" Type="http://schemas.openxmlformats.org/officeDocument/2006/relationships/slide" Target="slides/slide619.xml"/><Relationship Id="rId718" Type="http://schemas.openxmlformats.org/officeDocument/2006/relationships/slide" Target="slides/slide717.xml"/><Relationship Id="rId925" Type="http://schemas.openxmlformats.org/officeDocument/2006/relationships/slide" Target="slides/slide924.xml"/><Relationship Id="rId357" Type="http://schemas.openxmlformats.org/officeDocument/2006/relationships/slide" Target="slides/slide356.xml"/><Relationship Id="rId1110" Type="http://schemas.openxmlformats.org/officeDocument/2006/relationships/slide" Target="slides/slide1109.xml"/><Relationship Id="rId1194" Type="http://schemas.openxmlformats.org/officeDocument/2006/relationships/theme" Target="theme/theme1.xml"/><Relationship Id="rId54" Type="http://schemas.openxmlformats.org/officeDocument/2006/relationships/slide" Target="slides/slide53.xml"/><Relationship Id="rId217" Type="http://schemas.openxmlformats.org/officeDocument/2006/relationships/slide" Target="slides/slide216.xml"/><Relationship Id="rId564" Type="http://schemas.openxmlformats.org/officeDocument/2006/relationships/slide" Target="slides/slide563.xml"/><Relationship Id="rId771" Type="http://schemas.openxmlformats.org/officeDocument/2006/relationships/slide" Target="slides/slide770.xml"/><Relationship Id="rId869" Type="http://schemas.openxmlformats.org/officeDocument/2006/relationships/slide" Target="slides/slide868.xml"/><Relationship Id="rId424" Type="http://schemas.openxmlformats.org/officeDocument/2006/relationships/slide" Target="slides/slide423.xml"/><Relationship Id="rId631" Type="http://schemas.openxmlformats.org/officeDocument/2006/relationships/slide" Target="slides/slide630.xml"/><Relationship Id="rId729" Type="http://schemas.openxmlformats.org/officeDocument/2006/relationships/slide" Target="slides/slide728.xml"/><Relationship Id="rId1054" Type="http://schemas.openxmlformats.org/officeDocument/2006/relationships/slide" Target="slides/slide1053.xml"/><Relationship Id="rId270" Type="http://schemas.openxmlformats.org/officeDocument/2006/relationships/slide" Target="slides/slide269.xml"/><Relationship Id="rId936" Type="http://schemas.openxmlformats.org/officeDocument/2006/relationships/slide" Target="slides/slide935.xml"/><Relationship Id="rId1121" Type="http://schemas.openxmlformats.org/officeDocument/2006/relationships/slide" Target="slides/slide1120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575" Type="http://schemas.openxmlformats.org/officeDocument/2006/relationships/slide" Target="slides/slide574.xml"/><Relationship Id="rId782" Type="http://schemas.openxmlformats.org/officeDocument/2006/relationships/slide" Target="slides/slide78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642" Type="http://schemas.openxmlformats.org/officeDocument/2006/relationships/slide" Target="slides/slide641.xml"/><Relationship Id="rId1065" Type="http://schemas.openxmlformats.org/officeDocument/2006/relationships/slide" Target="slides/slide1064.xml"/><Relationship Id="rId281" Type="http://schemas.openxmlformats.org/officeDocument/2006/relationships/slide" Target="slides/slide280.xml"/><Relationship Id="rId502" Type="http://schemas.openxmlformats.org/officeDocument/2006/relationships/slide" Target="slides/slide501.xml"/><Relationship Id="rId947" Type="http://schemas.openxmlformats.org/officeDocument/2006/relationships/slide" Target="slides/slide946.xml"/><Relationship Id="rId1132" Type="http://schemas.openxmlformats.org/officeDocument/2006/relationships/slide" Target="slides/slide1131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586" Type="http://schemas.openxmlformats.org/officeDocument/2006/relationships/slide" Target="slides/slide585.xml"/><Relationship Id="rId793" Type="http://schemas.openxmlformats.org/officeDocument/2006/relationships/slide" Target="slides/slide792.xml"/><Relationship Id="rId807" Type="http://schemas.openxmlformats.org/officeDocument/2006/relationships/slide" Target="slides/slide806.xml"/><Relationship Id="rId7" Type="http://schemas.openxmlformats.org/officeDocument/2006/relationships/slide" Target="slides/slide6.xml"/><Relationship Id="rId239" Type="http://schemas.openxmlformats.org/officeDocument/2006/relationships/slide" Target="slides/slide238.xml"/><Relationship Id="rId446" Type="http://schemas.openxmlformats.org/officeDocument/2006/relationships/slide" Target="slides/slide445.xml"/><Relationship Id="rId653" Type="http://schemas.openxmlformats.org/officeDocument/2006/relationships/slide" Target="slides/slide652.xml"/><Relationship Id="rId1076" Type="http://schemas.openxmlformats.org/officeDocument/2006/relationships/slide" Target="slides/slide1075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860" Type="http://schemas.openxmlformats.org/officeDocument/2006/relationships/slide" Target="slides/slide859.xml"/><Relationship Id="rId958" Type="http://schemas.openxmlformats.org/officeDocument/2006/relationships/slide" Target="slides/slide957.xml"/><Relationship Id="rId1143" Type="http://schemas.openxmlformats.org/officeDocument/2006/relationships/slide" Target="slides/slide1142.xml"/><Relationship Id="rId87" Type="http://schemas.openxmlformats.org/officeDocument/2006/relationships/slide" Target="slides/slide86.xml"/><Relationship Id="rId513" Type="http://schemas.openxmlformats.org/officeDocument/2006/relationships/slide" Target="slides/slide512.xml"/><Relationship Id="rId597" Type="http://schemas.openxmlformats.org/officeDocument/2006/relationships/slide" Target="slides/slide596.xml"/><Relationship Id="rId720" Type="http://schemas.openxmlformats.org/officeDocument/2006/relationships/slide" Target="slides/slide719.xml"/><Relationship Id="rId818" Type="http://schemas.openxmlformats.org/officeDocument/2006/relationships/slide" Target="slides/slide817.xml"/><Relationship Id="rId152" Type="http://schemas.openxmlformats.org/officeDocument/2006/relationships/slide" Target="slides/slide151.xml"/><Relationship Id="rId457" Type="http://schemas.openxmlformats.org/officeDocument/2006/relationships/slide" Target="slides/slide456.xml"/><Relationship Id="rId1003" Type="http://schemas.openxmlformats.org/officeDocument/2006/relationships/slide" Target="slides/slide1002.xml"/><Relationship Id="rId1087" Type="http://schemas.openxmlformats.org/officeDocument/2006/relationships/slide" Target="slides/slide1086.xml"/><Relationship Id="rId664" Type="http://schemas.openxmlformats.org/officeDocument/2006/relationships/slide" Target="slides/slide663.xml"/><Relationship Id="rId871" Type="http://schemas.openxmlformats.org/officeDocument/2006/relationships/slide" Target="slides/slide870.xml"/><Relationship Id="rId969" Type="http://schemas.openxmlformats.org/officeDocument/2006/relationships/slide" Target="slides/slide968.xml"/><Relationship Id="rId14" Type="http://schemas.openxmlformats.org/officeDocument/2006/relationships/slide" Target="slides/slide13.xml"/><Relationship Id="rId317" Type="http://schemas.openxmlformats.org/officeDocument/2006/relationships/slide" Target="slides/slide316.xml"/><Relationship Id="rId524" Type="http://schemas.openxmlformats.org/officeDocument/2006/relationships/slide" Target="slides/slide523.xml"/><Relationship Id="rId731" Type="http://schemas.openxmlformats.org/officeDocument/2006/relationships/slide" Target="slides/slide730.xml"/><Relationship Id="rId1154" Type="http://schemas.openxmlformats.org/officeDocument/2006/relationships/slide" Target="slides/slide1153.xml"/><Relationship Id="rId98" Type="http://schemas.openxmlformats.org/officeDocument/2006/relationships/slide" Target="slides/slide97.xml"/><Relationship Id="rId163" Type="http://schemas.openxmlformats.org/officeDocument/2006/relationships/slide" Target="slides/slide162.xml"/><Relationship Id="rId370" Type="http://schemas.openxmlformats.org/officeDocument/2006/relationships/slide" Target="slides/slide369.xml"/><Relationship Id="rId829" Type="http://schemas.openxmlformats.org/officeDocument/2006/relationships/slide" Target="slides/slide828.xml"/><Relationship Id="rId1014" Type="http://schemas.openxmlformats.org/officeDocument/2006/relationships/slide" Target="slides/slide1013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675" Type="http://schemas.openxmlformats.org/officeDocument/2006/relationships/slide" Target="slides/slide674.xml"/><Relationship Id="rId882" Type="http://schemas.openxmlformats.org/officeDocument/2006/relationships/slide" Target="slides/slide881.xml"/><Relationship Id="rId1098" Type="http://schemas.openxmlformats.org/officeDocument/2006/relationships/slide" Target="slides/slide1097.xml"/><Relationship Id="rId25" Type="http://schemas.openxmlformats.org/officeDocument/2006/relationships/slide" Target="slides/slide24.xml"/><Relationship Id="rId328" Type="http://schemas.openxmlformats.org/officeDocument/2006/relationships/slide" Target="slides/slide327.xml"/><Relationship Id="rId535" Type="http://schemas.openxmlformats.org/officeDocument/2006/relationships/slide" Target="slides/slide534.xml"/><Relationship Id="rId742" Type="http://schemas.openxmlformats.org/officeDocument/2006/relationships/slide" Target="slides/slide741.xml"/><Relationship Id="rId1165" Type="http://schemas.openxmlformats.org/officeDocument/2006/relationships/slide" Target="slides/slide1164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602" Type="http://schemas.openxmlformats.org/officeDocument/2006/relationships/slide" Target="slides/slide601.xml"/><Relationship Id="rId1025" Type="http://schemas.openxmlformats.org/officeDocument/2006/relationships/slide" Target="slides/slide1024.xml"/><Relationship Id="rId241" Type="http://schemas.openxmlformats.org/officeDocument/2006/relationships/slide" Target="slides/slide240.xml"/><Relationship Id="rId479" Type="http://schemas.openxmlformats.org/officeDocument/2006/relationships/slide" Target="slides/slide478.xml"/><Relationship Id="rId686" Type="http://schemas.openxmlformats.org/officeDocument/2006/relationships/slide" Target="slides/slide685.xml"/><Relationship Id="rId893" Type="http://schemas.openxmlformats.org/officeDocument/2006/relationships/slide" Target="slides/slide892.xml"/><Relationship Id="rId907" Type="http://schemas.openxmlformats.org/officeDocument/2006/relationships/slide" Target="slides/slide906.xml"/><Relationship Id="rId36" Type="http://schemas.openxmlformats.org/officeDocument/2006/relationships/slide" Target="slides/slide35.xml"/><Relationship Id="rId339" Type="http://schemas.openxmlformats.org/officeDocument/2006/relationships/slide" Target="slides/slide338.xml"/><Relationship Id="rId546" Type="http://schemas.openxmlformats.org/officeDocument/2006/relationships/slide" Target="slides/slide545.xml"/><Relationship Id="rId753" Type="http://schemas.openxmlformats.org/officeDocument/2006/relationships/slide" Target="slides/slide752.xml"/><Relationship Id="rId1176" Type="http://schemas.openxmlformats.org/officeDocument/2006/relationships/slide" Target="slides/slide1175.xml"/><Relationship Id="rId101" Type="http://schemas.openxmlformats.org/officeDocument/2006/relationships/slide" Target="slides/slide100.xml"/><Relationship Id="rId185" Type="http://schemas.openxmlformats.org/officeDocument/2006/relationships/slide" Target="slides/slide184.xml"/><Relationship Id="rId406" Type="http://schemas.openxmlformats.org/officeDocument/2006/relationships/slide" Target="slides/slide405.xml"/><Relationship Id="rId960" Type="http://schemas.openxmlformats.org/officeDocument/2006/relationships/slide" Target="slides/slide959.xml"/><Relationship Id="rId1036" Type="http://schemas.openxmlformats.org/officeDocument/2006/relationships/slide" Target="slides/slide1035.xml"/><Relationship Id="rId392" Type="http://schemas.openxmlformats.org/officeDocument/2006/relationships/slide" Target="slides/slide391.xml"/><Relationship Id="rId613" Type="http://schemas.openxmlformats.org/officeDocument/2006/relationships/slide" Target="slides/slide612.xml"/><Relationship Id="rId697" Type="http://schemas.openxmlformats.org/officeDocument/2006/relationships/slide" Target="slides/slide696.xml"/><Relationship Id="rId820" Type="http://schemas.openxmlformats.org/officeDocument/2006/relationships/slide" Target="slides/slide819.xml"/><Relationship Id="rId918" Type="http://schemas.openxmlformats.org/officeDocument/2006/relationships/slide" Target="slides/slide917.xml"/><Relationship Id="rId252" Type="http://schemas.openxmlformats.org/officeDocument/2006/relationships/slide" Target="slides/slide251.xml"/><Relationship Id="rId1103" Type="http://schemas.openxmlformats.org/officeDocument/2006/relationships/slide" Target="slides/slide1102.xml"/><Relationship Id="rId1187" Type="http://schemas.openxmlformats.org/officeDocument/2006/relationships/slide" Target="slides/slide1186.xml"/><Relationship Id="rId47" Type="http://schemas.openxmlformats.org/officeDocument/2006/relationships/slide" Target="slides/slide46.xml"/><Relationship Id="rId112" Type="http://schemas.openxmlformats.org/officeDocument/2006/relationships/slide" Target="slides/slide111.xml"/><Relationship Id="rId557" Type="http://schemas.openxmlformats.org/officeDocument/2006/relationships/slide" Target="slides/slide556.xml"/><Relationship Id="rId764" Type="http://schemas.openxmlformats.org/officeDocument/2006/relationships/slide" Target="slides/slide763.xml"/><Relationship Id="rId971" Type="http://schemas.openxmlformats.org/officeDocument/2006/relationships/slide" Target="slides/slide970.xml"/><Relationship Id="rId196" Type="http://schemas.openxmlformats.org/officeDocument/2006/relationships/slide" Target="slides/slide195.xml"/><Relationship Id="rId417" Type="http://schemas.openxmlformats.org/officeDocument/2006/relationships/slide" Target="slides/slide416.xml"/><Relationship Id="rId624" Type="http://schemas.openxmlformats.org/officeDocument/2006/relationships/slide" Target="slides/slide623.xml"/><Relationship Id="rId831" Type="http://schemas.openxmlformats.org/officeDocument/2006/relationships/slide" Target="slides/slide830.xml"/><Relationship Id="rId1047" Type="http://schemas.openxmlformats.org/officeDocument/2006/relationships/slide" Target="slides/slide1046.xml"/><Relationship Id="rId263" Type="http://schemas.openxmlformats.org/officeDocument/2006/relationships/slide" Target="slides/slide262.xml"/><Relationship Id="rId470" Type="http://schemas.openxmlformats.org/officeDocument/2006/relationships/slide" Target="slides/slide469.xml"/><Relationship Id="rId929" Type="http://schemas.openxmlformats.org/officeDocument/2006/relationships/slide" Target="slides/slide928.xml"/><Relationship Id="rId1114" Type="http://schemas.openxmlformats.org/officeDocument/2006/relationships/slide" Target="slides/slide1113.xml"/><Relationship Id="rId58" Type="http://schemas.openxmlformats.org/officeDocument/2006/relationships/slide" Target="slides/slide57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568" Type="http://schemas.openxmlformats.org/officeDocument/2006/relationships/slide" Target="slides/slide567.xml"/><Relationship Id="rId775" Type="http://schemas.openxmlformats.org/officeDocument/2006/relationships/slide" Target="slides/slide774.xml"/><Relationship Id="rId982" Type="http://schemas.openxmlformats.org/officeDocument/2006/relationships/slide" Target="slides/slide981.xml"/><Relationship Id="rId428" Type="http://schemas.openxmlformats.org/officeDocument/2006/relationships/slide" Target="slides/slide427.xml"/><Relationship Id="rId635" Type="http://schemas.openxmlformats.org/officeDocument/2006/relationships/slide" Target="slides/slide634.xml"/><Relationship Id="rId842" Type="http://schemas.openxmlformats.org/officeDocument/2006/relationships/slide" Target="slides/slide841.xml"/><Relationship Id="rId1058" Type="http://schemas.openxmlformats.org/officeDocument/2006/relationships/slide" Target="slides/slide1057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702" Type="http://schemas.openxmlformats.org/officeDocument/2006/relationships/slide" Target="slides/slide701.xml"/><Relationship Id="rId1125" Type="http://schemas.openxmlformats.org/officeDocument/2006/relationships/slide" Target="slides/slide1124.xml"/><Relationship Id="rId69" Type="http://schemas.openxmlformats.org/officeDocument/2006/relationships/slide" Target="slides/slide68.xml"/><Relationship Id="rId134" Type="http://schemas.openxmlformats.org/officeDocument/2006/relationships/slide" Target="slides/slide133.xml"/><Relationship Id="rId579" Type="http://schemas.openxmlformats.org/officeDocument/2006/relationships/slide" Target="slides/slide578.xml"/><Relationship Id="rId786" Type="http://schemas.openxmlformats.org/officeDocument/2006/relationships/slide" Target="slides/slide785.xml"/><Relationship Id="rId993" Type="http://schemas.openxmlformats.org/officeDocument/2006/relationships/slide" Target="slides/slide992.xml"/><Relationship Id="rId341" Type="http://schemas.openxmlformats.org/officeDocument/2006/relationships/slide" Target="slides/slide340.xml"/><Relationship Id="rId439" Type="http://schemas.openxmlformats.org/officeDocument/2006/relationships/slide" Target="slides/slide438.xml"/><Relationship Id="rId646" Type="http://schemas.openxmlformats.org/officeDocument/2006/relationships/slide" Target="slides/slide645.xml"/><Relationship Id="rId1069" Type="http://schemas.openxmlformats.org/officeDocument/2006/relationships/slide" Target="slides/slide1068.xml"/><Relationship Id="rId201" Type="http://schemas.openxmlformats.org/officeDocument/2006/relationships/slide" Target="slides/slide200.xml"/><Relationship Id="rId285" Type="http://schemas.openxmlformats.org/officeDocument/2006/relationships/slide" Target="slides/slide284.xml"/><Relationship Id="rId506" Type="http://schemas.openxmlformats.org/officeDocument/2006/relationships/slide" Target="slides/slide505.xml"/><Relationship Id="rId853" Type="http://schemas.openxmlformats.org/officeDocument/2006/relationships/slide" Target="slides/slide852.xml"/><Relationship Id="rId1136" Type="http://schemas.openxmlformats.org/officeDocument/2006/relationships/slide" Target="slides/slide1135.xml"/><Relationship Id="rId492" Type="http://schemas.openxmlformats.org/officeDocument/2006/relationships/slide" Target="slides/slide491.xml"/><Relationship Id="rId713" Type="http://schemas.openxmlformats.org/officeDocument/2006/relationships/slide" Target="slides/slide712.xml"/><Relationship Id="rId797" Type="http://schemas.openxmlformats.org/officeDocument/2006/relationships/slide" Target="slides/slide796.xml"/><Relationship Id="rId920" Type="http://schemas.openxmlformats.org/officeDocument/2006/relationships/slide" Target="slides/slide919.xml"/><Relationship Id="rId145" Type="http://schemas.openxmlformats.org/officeDocument/2006/relationships/slide" Target="slides/slide144.xml"/><Relationship Id="rId352" Type="http://schemas.openxmlformats.org/officeDocument/2006/relationships/slide" Target="slides/slide351.xml"/><Relationship Id="rId212" Type="http://schemas.openxmlformats.org/officeDocument/2006/relationships/slide" Target="slides/slide211.xml"/><Relationship Id="rId657" Type="http://schemas.openxmlformats.org/officeDocument/2006/relationships/slide" Target="slides/slide656.xml"/><Relationship Id="rId864" Type="http://schemas.openxmlformats.org/officeDocument/2006/relationships/slide" Target="slides/slide863.xml"/><Relationship Id="rId296" Type="http://schemas.openxmlformats.org/officeDocument/2006/relationships/slide" Target="slides/slide295.xml"/><Relationship Id="rId517" Type="http://schemas.openxmlformats.org/officeDocument/2006/relationships/slide" Target="slides/slide516.xml"/><Relationship Id="rId724" Type="http://schemas.openxmlformats.org/officeDocument/2006/relationships/slide" Target="slides/slide723.xml"/><Relationship Id="rId931" Type="http://schemas.openxmlformats.org/officeDocument/2006/relationships/slide" Target="slides/slide930.xml"/><Relationship Id="rId1147" Type="http://schemas.openxmlformats.org/officeDocument/2006/relationships/slide" Target="slides/slide1146.xml"/><Relationship Id="rId60" Type="http://schemas.openxmlformats.org/officeDocument/2006/relationships/slide" Target="slides/slide59.xml"/><Relationship Id="rId156" Type="http://schemas.openxmlformats.org/officeDocument/2006/relationships/slide" Target="slides/slide155.xml"/><Relationship Id="rId363" Type="http://schemas.openxmlformats.org/officeDocument/2006/relationships/slide" Target="slides/slide362.xml"/><Relationship Id="rId570" Type="http://schemas.openxmlformats.org/officeDocument/2006/relationships/slide" Target="slides/slide569.xml"/><Relationship Id="rId1007" Type="http://schemas.openxmlformats.org/officeDocument/2006/relationships/slide" Target="slides/slide1006.xml"/><Relationship Id="rId223" Type="http://schemas.openxmlformats.org/officeDocument/2006/relationships/slide" Target="slides/slide222.xml"/><Relationship Id="rId430" Type="http://schemas.openxmlformats.org/officeDocument/2006/relationships/slide" Target="slides/slide429.xml"/><Relationship Id="rId668" Type="http://schemas.openxmlformats.org/officeDocument/2006/relationships/slide" Target="slides/slide667.xml"/><Relationship Id="rId875" Type="http://schemas.openxmlformats.org/officeDocument/2006/relationships/slide" Target="slides/slide874.xml"/><Relationship Id="rId1060" Type="http://schemas.openxmlformats.org/officeDocument/2006/relationships/slide" Target="slides/slide1059.xml"/><Relationship Id="rId18" Type="http://schemas.openxmlformats.org/officeDocument/2006/relationships/slide" Target="slides/slide17.xml"/><Relationship Id="rId528" Type="http://schemas.openxmlformats.org/officeDocument/2006/relationships/slide" Target="slides/slide527.xml"/><Relationship Id="rId735" Type="http://schemas.openxmlformats.org/officeDocument/2006/relationships/slide" Target="slides/slide734.xml"/><Relationship Id="rId942" Type="http://schemas.openxmlformats.org/officeDocument/2006/relationships/slide" Target="slides/slide941.xml"/><Relationship Id="rId1158" Type="http://schemas.openxmlformats.org/officeDocument/2006/relationships/slide" Target="slides/slide1157.xml"/><Relationship Id="rId167" Type="http://schemas.openxmlformats.org/officeDocument/2006/relationships/slide" Target="slides/slide166.xml"/><Relationship Id="rId374" Type="http://schemas.openxmlformats.org/officeDocument/2006/relationships/slide" Target="slides/slide373.xml"/><Relationship Id="rId581" Type="http://schemas.openxmlformats.org/officeDocument/2006/relationships/slide" Target="slides/slide580.xml"/><Relationship Id="rId1018" Type="http://schemas.openxmlformats.org/officeDocument/2006/relationships/slide" Target="slides/slide1017.xml"/><Relationship Id="rId71" Type="http://schemas.openxmlformats.org/officeDocument/2006/relationships/slide" Target="slides/slide70.xml"/><Relationship Id="rId234" Type="http://schemas.openxmlformats.org/officeDocument/2006/relationships/slide" Target="slides/slide233.xml"/><Relationship Id="rId679" Type="http://schemas.openxmlformats.org/officeDocument/2006/relationships/slide" Target="slides/slide678.xml"/><Relationship Id="rId802" Type="http://schemas.openxmlformats.org/officeDocument/2006/relationships/slide" Target="slides/slide801.xml"/><Relationship Id="rId886" Type="http://schemas.openxmlformats.org/officeDocument/2006/relationships/slide" Target="slides/slide885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441" Type="http://schemas.openxmlformats.org/officeDocument/2006/relationships/slide" Target="slides/slide440.xml"/><Relationship Id="rId539" Type="http://schemas.openxmlformats.org/officeDocument/2006/relationships/slide" Target="slides/slide538.xml"/><Relationship Id="rId746" Type="http://schemas.openxmlformats.org/officeDocument/2006/relationships/slide" Target="slides/slide745.xml"/><Relationship Id="rId1071" Type="http://schemas.openxmlformats.org/officeDocument/2006/relationships/slide" Target="slides/slide1070.xml"/><Relationship Id="rId1169" Type="http://schemas.openxmlformats.org/officeDocument/2006/relationships/slide" Target="slides/slide1168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953" Type="http://schemas.openxmlformats.org/officeDocument/2006/relationships/slide" Target="slides/slide952.xml"/><Relationship Id="rId1029" Type="http://schemas.openxmlformats.org/officeDocument/2006/relationships/slide" Target="slides/slide1028.xml"/><Relationship Id="rId82" Type="http://schemas.openxmlformats.org/officeDocument/2006/relationships/slide" Target="slides/slide81.xml"/><Relationship Id="rId385" Type="http://schemas.openxmlformats.org/officeDocument/2006/relationships/slide" Target="slides/slide384.xml"/><Relationship Id="rId592" Type="http://schemas.openxmlformats.org/officeDocument/2006/relationships/slide" Target="slides/slide591.xml"/><Relationship Id="rId606" Type="http://schemas.openxmlformats.org/officeDocument/2006/relationships/slide" Target="slides/slide605.xml"/><Relationship Id="rId813" Type="http://schemas.openxmlformats.org/officeDocument/2006/relationships/slide" Target="slides/slide812.xml"/><Relationship Id="rId245" Type="http://schemas.openxmlformats.org/officeDocument/2006/relationships/slide" Target="slides/slide244.xml"/><Relationship Id="rId452" Type="http://schemas.openxmlformats.org/officeDocument/2006/relationships/slide" Target="slides/slide451.xml"/><Relationship Id="rId897" Type="http://schemas.openxmlformats.org/officeDocument/2006/relationships/slide" Target="slides/slide896.xml"/><Relationship Id="rId1082" Type="http://schemas.openxmlformats.org/officeDocument/2006/relationships/slide" Target="slides/slide1081.xml"/><Relationship Id="rId105" Type="http://schemas.openxmlformats.org/officeDocument/2006/relationships/slide" Target="slides/slide104.xml"/><Relationship Id="rId312" Type="http://schemas.openxmlformats.org/officeDocument/2006/relationships/slide" Target="slides/slide311.xml"/><Relationship Id="rId757" Type="http://schemas.openxmlformats.org/officeDocument/2006/relationships/slide" Target="slides/slide756.xml"/><Relationship Id="rId964" Type="http://schemas.openxmlformats.org/officeDocument/2006/relationships/slide" Target="slides/slide963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96" Type="http://schemas.openxmlformats.org/officeDocument/2006/relationships/slide" Target="slides/slide395.xml"/><Relationship Id="rId617" Type="http://schemas.openxmlformats.org/officeDocument/2006/relationships/slide" Target="slides/slide616.xml"/><Relationship Id="rId824" Type="http://schemas.openxmlformats.org/officeDocument/2006/relationships/slide" Target="slides/slide823.xml"/><Relationship Id="rId256" Type="http://schemas.openxmlformats.org/officeDocument/2006/relationships/slide" Target="slides/slide255.xml"/><Relationship Id="rId463" Type="http://schemas.openxmlformats.org/officeDocument/2006/relationships/slide" Target="slides/slide462.xml"/><Relationship Id="rId670" Type="http://schemas.openxmlformats.org/officeDocument/2006/relationships/slide" Target="slides/slide669.xml"/><Relationship Id="rId1093" Type="http://schemas.openxmlformats.org/officeDocument/2006/relationships/slide" Target="slides/slide1092.xml"/><Relationship Id="rId1107" Type="http://schemas.openxmlformats.org/officeDocument/2006/relationships/slide" Target="slides/slide1106.xml"/><Relationship Id="rId116" Type="http://schemas.openxmlformats.org/officeDocument/2006/relationships/slide" Target="slides/slide115.xml"/><Relationship Id="rId323" Type="http://schemas.openxmlformats.org/officeDocument/2006/relationships/slide" Target="slides/slide322.xml"/><Relationship Id="rId530" Type="http://schemas.openxmlformats.org/officeDocument/2006/relationships/slide" Target="slides/slide529.xml"/><Relationship Id="rId768" Type="http://schemas.openxmlformats.org/officeDocument/2006/relationships/slide" Target="slides/slide767.xml"/><Relationship Id="rId975" Type="http://schemas.openxmlformats.org/officeDocument/2006/relationships/slide" Target="slides/slide974.xml"/><Relationship Id="rId1160" Type="http://schemas.openxmlformats.org/officeDocument/2006/relationships/slide" Target="slides/slide1159.xml"/><Relationship Id="rId20" Type="http://schemas.openxmlformats.org/officeDocument/2006/relationships/slide" Target="slides/slide19.xml"/><Relationship Id="rId628" Type="http://schemas.openxmlformats.org/officeDocument/2006/relationships/slide" Target="slides/slide627.xml"/><Relationship Id="rId835" Type="http://schemas.openxmlformats.org/officeDocument/2006/relationships/slide" Target="slides/slide834.xml"/><Relationship Id="rId267" Type="http://schemas.openxmlformats.org/officeDocument/2006/relationships/slide" Target="slides/slide266.xml"/><Relationship Id="rId474" Type="http://schemas.openxmlformats.org/officeDocument/2006/relationships/slide" Target="slides/slide473.xml"/><Relationship Id="rId1020" Type="http://schemas.openxmlformats.org/officeDocument/2006/relationships/slide" Target="slides/slide1019.xml"/><Relationship Id="rId1118" Type="http://schemas.openxmlformats.org/officeDocument/2006/relationships/slide" Target="slides/slide1117.xml"/><Relationship Id="rId127" Type="http://schemas.openxmlformats.org/officeDocument/2006/relationships/slide" Target="slides/slide126.xml"/><Relationship Id="rId681" Type="http://schemas.openxmlformats.org/officeDocument/2006/relationships/slide" Target="slides/slide680.xml"/><Relationship Id="rId779" Type="http://schemas.openxmlformats.org/officeDocument/2006/relationships/slide" Target="slides/slide778.xml"/><Relationship Id="rId902" Type="http://schemas.openxmlformats.org/officeDocument/2006/relationships/slide" Target="slides/slide901.xml"/><Relationship Id="rId986" Type="http://schemas.openxmlformats.org/officeDocument/2006/relationships/slide" Target="slides/slide985.xml"/><Relationship Id="rId31" Type="http://schemas.openxmlformats.org/officeDocument/2006/relationships/slide" Target="slides/slide30.xml"/><Relationship Id="rId334" Type="http://schemas.openxmlformats.org/officeDocument/2006/relationships/slide" Target="slides/slide333.xml"/><Relationship Id="rId541" Type="http://schemas.openxmlformats.org/officeDocument/2006/relationships/slide" Target="slides/slide540.xml"/><Relationship Id="rId639" Type="http://schemas.openxmlformats.org/officeDocument/2006/relationships/slide" Target="slides/slide638.xml"/><Relationship Id="rId1171" Type="http://schemas.openxmlformats.org/officeDocument/2006/relationships/slide" Target="slides/slide1170.xml"/><Relationship Id="rId180" Type="http://schemas.openxmlformats.org/officeDocument/2006/relationships/slide" Target="slides/slide179.xml"/><Relationship Id="rId278" Type="http://schemas.openxmlformats.org/officeDocument/2006/relationships/slide" Target="slides/slide277.xml"/><Relationship Id="rId401" Type="http://schemas.openxmlformats.org/officeDocument/2006/relationships/slide" Target="slides/slide400.xml"/><Relationship Id="rId846" Type="http://schemas.openxmlformats.org/officeDocument/2006/relationships/slide" Target="slides/slide845.xml"/><Relationship Id="rId1031" Type="http://schemas.openxmlformats.org/officeDocument/2006/relationships/slide" Target="slides/slide1030.xml"/><Relationship Id="rId1129" Type="http://schemas.openxmlformats.org/officeDocument/2006/relationships/slide" Target="slides/slide1128.xml"/><Relationship Id="rId485" Type="http://schemas.openxmlformats.org/officeDocument/2006/relationships/slide" Target="slides/slide484.xml"/><Relationship Id="rId692" Type="http://schemas.openxmlformats.org/officeDocument/2006/relationships/slide" Target="slides/slide691.xml"/><Relationship Id="rId706" Type="http://schemas.openxmlformats.org/officeDocument/2006/relationships/slide" Target="slides/slide705.xml"/><Relationship Id="rId913" Type="http://schemas.openxmlformats.org/officeDocument/2006/relationships/slide" Target="slides/slide912.xml"/><Relationship Id="rId42" Type="http://schemas.openxmlformats.org/officeDocument/2006/relationships/slide" Target="slides/slide41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552" Type="http://schemas.openxmlformats.org/officeDocument/2006/relationships/slide" Target="slides/slide551.xml"/><Relationship Id="rId997" Type="http://schemas.openxmlformats.org/officeDocument/2006/relationships/slide" Target="slides/slide996.xml"/><Relationship Id="rId1182" Type="http://schemas.openxmlformats.org/officeDocument/2006/relationships/slide" Target="slides/slide1181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412" Type="http://schemas.openxmlformats.org/officeDocument/2006/relationships/slide" Target="slides/slide411.xml"/><Relationship Id="rId857" Type="http://schemas.openxmlformats.org/officeDocument/2006/relationships/slide" Target="slides/slide856.xml"/><Relationship Id="rId1042" Type="http://schemas.openxmlformats.org/officeDocument/2006/relationships/slide" Target="slides/slide1041.xml"/><Relationship Id="rId289" Type="http://schemas.openxmlformats.org/officeDocument/2006/relationships/slide" Target="slides/slide288.xml"/><Relationship Id="rId496" Type="http://schemas.openxmlformats.org/officeDocument/2006/relationships/slide" Target="slides/slide495.xml"/><Relationship Id="rId717" Type="http://schemas.openxmlformats.org/officeDocument/2006/relationships/slide" Target="slides/slide716.xml"/><Relationship Id="rId924" Type="http://schemas.openxmlformats.org/officeDocument/2006/relationships/slide" Target="slides/slide923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56" Type="http://schemas.openxmlformats.org/officeDocument/2006/relationships/slide" Target="slides/slide355.xml"/><Relationship Id="rId563" Type="http://schemas.openxmlformats.org/officeDocument/2006/relationships/slide" Target="slides/slide562.xml"/><Relationship Id="rId770" Type="http://schemas.openxmlformats.org/officeDocument/2006/relationships/slide" Target="slides/slide769.xml"/><Relationship Id="rId1193" Type="http://schemas.openxmlformats.org/officeDocument/2006/relationships/viewProps" Target="viewProps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868" Type="http://schemas.openxmlformats.org/officeDocument/2006/relationships/slide" Target="slides/slide867.xml"/><Relationship Id="rId1053" Type="http://schemas.openxmlformats.org/officeDocument/2006/relationships/slide" Target="slides/slide1052.xml"/><Relationship Id="rId630" Type="http://schemas.openxmlformats.org/officeDocument/2006/relationships/slide" Target="slides/slide629.xml"/><Relationship Id="rId728" Type="http://schemas.openxmlformats.org/officeDocument/2006/relationships/slide" Target="slides/slide727.xml"/><Relationship Id="rId935" Type="http://schemas.openxmlformats.org/officeDocument/2006/relationships/slide" Target="slides/slide934.xml"/><Relationship Id="rId64" Type="http://schemas.openxmlformats.org/officeDocument/2006/relationships/slide" Target="slides/slide63.xml"/><Relationship Id="rId367" Type="http://schemas.openxmlformats.org/officeDocument/2006/relationships/slide" Target="slides/slide366.xml"/><Relationship Id="rId574" Type="http://schemas.openxmlformats.org/officeDocument/2006/relationships/slide" Target="slides/slide573.xml"/><Relationship Id="rId1120" Type="http://schemas.openxmlformats.org/officeDocument/2006/relationships/slide" Target="slides/slide1119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781" Type="http://schemas.openxmlformats.org/officeDocument/2006/relationships/slide" Target="slides/slide780.xml"/><Relationship Id="rId837" Type="http://schemas.openxmlformats.org/officeDocument/2006/relationships/slide" Target="slides/slide836.xml"/><Relationship Id="rId879" Type="http://schemas.openxmlformats.org/officeDocument/2006/relationships/slide" Target="slides/slide878.xml"/><Relationship Id="rId1022" Type="http://schemas.openxmlformats.org/officeDocument/2006/relationships/slide" Target="slides/slide1021.xml"/><Relationship Id="rId269" Type="http://schemas.openxmlformats.org/officeDocument/2006/relationships/slide" Target="slides/slide268.xml"/><Relationship Id="rId434" Type="http://schemas.openxmlformats.org/officeDocument/2006/relationships/slide" Target="slides/slide433.xml"/><Relationship Id="rId476" Type="http://schemas.openxmlformats.org/officeDocument/2006/relationships/slide" Target="slides/slide475.xml"/><Relationship Id="rId641" Type="http://schemas.openxmlformats.org/officeDocument/2006/relationships/slide" Target="slides/slide640.xml"/><Relationship Id="rId683" Type="http://schemas.openxmlformats.org/officeDocument/2006/relationships/slide" Target="slides/slide682.xml"/><Relationship Id="rId739" Type="http://schemas.openxmlformats.org/officeDocument/2006/relationships/slide" Target="slides/slide738.xml"/><Relationship Id="rId890" Type="http://schemas.openxmlformats.org/officeDocument/2006/relationships/slide" Target="slides/slide889.xml"/><Relationship Id="rId904" Type="http://schemas.openxmlformats.org/officeDocument/2006/relationships/slide" Target="slides/slide903.xml"/><Relationship Id="rId1064" Type="http://schemas.openxmlformats.org/officeDocument/2006/relationships/slide" Target="slides/slide1063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36" Type="http://schemas.openxmlformats.org/officeDocument/2006/relationships/slide" Target="slides/slide335.xml"/><Relationship Id="rId501" Type="http://schemas.openxmlformats.org/officeDocument/2006/relationships/slide" Target="slides/slide500.xml"/><Relationship Id="rId543" Type="http://schemas.openxmlformats.org/officeDocument/2006/relationships/slide" Target="slides/slide542.xml"/><Relationship Id="rId946" Type="http://schemas.openxmlformats.org/officeDocument/2006/relationships/slide" Target="slides/slide945.xml"/><Relationship Id="rId988" Type="http://schemas.openxmlformats.org/officeDocument/2006/relationships/slide" Target="slides/slide987.xml"/><Relationship Id="rId1131" Type="http://schemas.openxmlformats.org/officeDocument/2006/relationships/slide" Target="slides/slide1130.xml"/><Relationship Id="rId1173" Type="http://schemas.openxmlformats.org/officeDocument/2006/relationships/slide" Target="slides/slide1172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378" Type="http://schemas.openxmlformats.org/officeDocument/2006/relationships/slide" Target="slides/slide377.xml"/><Relationship Id="rId403" Type="http://schemas.openxmlformats.org/officeDocument/2006/relationships/slide" Target="slides/slide402.xml"/><Relationship Id="rId585" Type="http://schemas.openxmlformats.org/officeDocument/2006/relationships/slide" Target="slides/slide584.xml"/><Relationship Id="rId750" Type="http://schemas.openxmlformats.org/officeDocument/2006/relationships/slide" Target="slides/slide749.xml"/><Relationship Id="rId792" Type="http://schemas.openxmlformats.org/officeDocument/2006/relationships/slide" Target="slides/slide791.xml"/><Relationship Id="rId806" Type="http://schemas.openxmlformats.org/officeDocument/2006/relationships/slide" Target="slides/slide805.xml"/><Relationship Id="rId848" Type="http://schemas.openxmlformats.org/officeDocument/2006/relationships/slide" Target="slides/slide847.xml"/><Relationship Id="rId1033" Type="http://schemas.openxmlformats.org/officeDocument/2006/relationships/slide" Target="slides/slide1032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487" Type="http://schemas.openxmlformats.org/officeDocument/2006/relationships/slide" Target="slides/slide486.xml"/><Relationship Id="rId610" Type="http://schemas.openxmlformats.org/officeDocument/2006/relationships/slide" Target="slides/slide609.xml"/><Relationship Id="rId652" Type="http://schemas.openxmlformats.org/officeDocument/2006/relationships/slide" Target="slides/slide651.xml"/><Relationship Id="rId694" Type="http://schemas.openxmlformats.org/officeDocument/2006/relationships/slide" Target="slides/slide693.xml"/><Relationship Id="rId708" Type="http://schemas.openxmlformats.org/officeDocument/2006/relationships/slide" Target="slides/slide707.xml"/><Relationship Id="rId915" Type="http://schemas.openxmlformats.org/officeDocument/2006/relationships/slide" Target="slides/slide914.xml"/><Relationship Id="rId1075" Type="http://schemas.openxmlformats.org/officeDocument/2006/relationships/slide" Target="slides/slide1074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47" Type="http://schemas.openxmlformats.org/officeDocument/2006/relationships/slide" Target="slides/slide346.xml"/><Relationship Id="rId512" Type="http://schemas.openxmlformats.org/officeDocument/2006/relationships/slide" Target="slides/slide511.xml"/><Relationship Id="rId957" Type="http://schemas.openxmlformats.org/officeDocument/2006/relationships/slide" Target="slides/slide956.xml"/><Relationship Id="rId999" Type="http://schemas.openxmlformats.org/officeDocument/2006/relationships/slide" Target="slides/slide998.xml"/><Relationship Id="rId1100" Type="http://schemas.openxmlformats.org/officeDocument/2006/relationships/slide" Target="slides/slide1099.xml"/><Relationship Id="rId1142" Type="http://schemas.openxmlformats.org/officeDocument/2006/relationships/slide" Target="slides/slide1141.xml"/><Relationship Id="rId1184" Type="http://schemas.openxmlformats.org/officeDocument/2006/relationships/slide" Target="slides/slide1183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554" Type="http://schemas.openxmlformats.org/officeDocument/2006/relationships/slide" Target="slides/slide553.xml"/><Relationship Id="rId596" Type="http://schemas.openxmlformats.org/officeDocument/2006/relationships/slide" Target="slides/slide595.xml"/><Relationship Id="rId761" Type="http://schemas.openxmlformats.org/officeDocument/2006/relationships/slide" Target="slides/slide760.xml"/><Relationship Id="rId817" Type="http://schemas.openxmlformats.org/officeDocument/2006/relationships/slide" Target="slides/slide816.xml"/><Relationship Id="rId859" Type="http://schemas.openxmlformats.org/officeDocument/2006/relationships/slide" Target="slides/slide858.xml"/><Relationship Id="rId1002" Type="http://schemas.openxmlformats.org/officeDocument/2006/relationships/slide" Target="slides/slide100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49" Type="http://schemas.openxmlformats.org/officeDocument/2006/relationships/slide" Target="slides/slide248.xml"/><Relationship Id="rId414" Type="http://schemas.openxmlformats.org/officeDocument/2006/relationships/slide" Target="slides/slide413.xml"/><Relationship Id="rId456" Type="http://schemas.openxmlformats.org/officeDocument/2006/relationships/slide" Target="slides/slide455.xml"/><Relationship Id="rId498" Type="http://schemas.openxmlformats.org/officeDocument/2006/relationships/slide" Target="slides/slide497.xml"/><Relationship Id="rId621" Type="http://schemas.openxmlformats.org/officeDocument/2006/relationships/slide" Target="slides/slide620.xml"/><Relationship Id="rId663" Type="http://schemas.openxmlformats.org/officeDocument/2006/relationships/slide" Target="slides/slide662.xml"/><Relationship Id="rId870" Type="http://schemas.openxmlformats.org/officeDocument/2006/relationships/slide" Target="slides/slide869.xml"/><Relationship Id="rId1044" Type="http://schemas.openxmlformats.org/officeDocument/2006/relationships/slide" Target="slides/slide1043.xml"/><Relationship Id="rId1086" Type="http://schemas.openxmlformats.org/officeDocument/2006/relationships/slide" Target="slides/slide1085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16" Type="http://schemas.openxmlformats.org/officeDocument/2006/relationships/slide" Target="slides/slide315.xml"/><Relationship Id="rId523" Type="http://schemas.openxmlformats.org/officeDocument/2006/relationships/slide" Target="slides/slide522.xml"/><Relationship Id="rId719" Type="http://schemas.openxmlformats.org/officeDocument/2006/relationships/slide" Target="slides/slide718.xml"/><Relationship Id="rId926" Type="http://schemas.openxmlformats.org/officeDocument/2006/relationships/slide" Target="slides/slide925.xml"/><Relationship Id="rId968" Type="http://schemas.openxmlformats.org/officeDocument/2006/relationships/slide" Target="slides/slide967.xml"/><Relationship Id="rId1111" Type="http://schemas.openxmlformats.org/officeDocument/2006/relationships/slide" Target="slides/slide1110.xml"/><Relationship Id="rId1153" Type="http://schemas.openxmlformats.org/officeDocument/2006/relationships/slide" Target="slides/slide1152.xml"/><Relationship Id="rId55" Type="http://schemas.openxmlformats.org/officeDocument/2006/relationships/slide" Target="slides/slide54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565" Type="http://schemas.openxmlformats.org/officeDocument/2006/relationships/slide" Target="slides/slide564.xml"/><Relationship Id="rId730" Type="http://schemas.openxmlformats.org/officeDocument/2006/relationships/slide" Target="slides/slide729.xml"/><Relationship Id="rId772" Type="http://schemas.openxmlformats.org/officeDocument/2006/relationships/slide" Target="slides/slide771.xml"/><Relationship Id="rId828" Type="http://schemas.openxmlformats.org/officeDocument/2006/relationships/slide" Target="slides/slide827.xml"/><Relationship Id="rId1013" Type="http://schemas.openxmlformats.org/officeDocument/2006/relationships/slide" Target="slides/slide1012.xml"/><Relationship Id="rId1195" Type="http://schemas.openxmlformats.org/officeDocument/2006/relationships/tableStyles" Target="tableStyles.xml"/><Relationship Id="rId162" Type="http://schemas.openxmlformats.org/officeDocument/2006/relationships/slide" Target="slides/slide161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467" Type="http://schemas.openxmlformats.org/officeDocument/2006/relationships/slide" Target="slides/slide466.xml"/><Relationship Id="rId632" Type="http://schemas.openxmlformats.org/officeDocument/2006/relationships/slide" Target="slides/slide631.xml"/><Relationship Id="rId1055" Type="http://schemas.openxmlformats.org/officeDocument/2006/relationships/slide" Target="slides/slide1054.xml"/><Relationship Id="rId1097" Type="http://schemas.openxmlformats.org/officeDocument/2006/relationships/slide" Target="slides/slide1096.xml"/><Relationship Id="rId271" Type="http://schemas.openxmlformats.org/officeDocument/2006/relationships/slide" Target="slides/slide270.xml"/><Relationship Id="rId674" Type="http://schemas.openxmlformats.org/officeDocument/2006/relationships/slide" Target="slides/slide673.xml"/><Relationship Id="rId881" Type="http://schemas.openxmlformats.org/officeDocument/2006/relationships/slide" Target="slides/slide880.xml"/><Relationship Id="rId937" Type="http://schemas.openxmlformats.org/officeDocument/2006/relationships/slide" Target="slides/slide936.xml"/><Relationship Id="rId979" Type="http://schemas.openxmlformats.org/officeDocument/2006/relationships/slide" Target="slides/slide978.xml"/><Relationship Id="rId1122" Type="http://schemas.openxmlformats.org/officeDocument/2006/relationships/slide" Target="slides/slide1121.xml"/><Relationship Id="rId24" Type="http://schemas.openxmlformats.org/officeDocument/2006/relationships/slide" Target="slides/slide23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369" Type="http://schemas.openxmlformats.org/officeDocument/2006/relationships/slide" Target="slides/slide368.xml"/><Relationship Id="rId534" Type="http://schemas.openxmlformats.org/officeDocument/2006/relationships/slide" Target="slides/slide533.xml"/><Relationship Id="rId576" Type="http://schemas.openxmlformats.org/officeDocument/2006/relationships/slide" Target="slides/slide575.xml"/><Relationship Id="rId741" Type="http://schemas.openxmlformats.org/officeDocument/2006/relationships/slide" Target="slides/slide740.xml"/><Relationship Id="rId783" Type="http://schemas.openxmlformats.org/officeDocument/2006/relationships/slide" Target="slides/slide782.xml"/><Relationship Id="rId839" Type="http://schemas.openxmlformats.org/officeDocument/2006/relationships/slide" Target="slides/slide838.xml"/><Relationship Id="rId990" Type="http://schemas.openxmlformats.org/officeDocument/2006/relationships/slide" Target="slides/slide989.xml"/><Relationship Id="rId1164" Type="http://schemas.openxmlformats.org/officeDocument/2006/relationships/slide" Target="slides/slide1163.xml"/><Relationship Id="rId173" Type="http://schemas.openxmlformats.org/officeDocument/2006/relationships/slide" Target="slides/slide172.xml"/><Relationship Id="rId229" Type="http://schemas.openxmlformats.org/officeDocument/2006/relationships/slide" Target="slides/slide228.xml"/><Relationship Id="rId380" Type="http://schemas.openxmlformats.org/officeDocument/2006/relationships/slide" Target="slides/slide379.xml"/><Relationship Id="rId436" Type="http://schemas.openxmlformats.org/officeDocument/2006/relationships/slide" Target="slides/slide435.xml"/><Relationship Id="rId601" Type="http://schemas.openxmlformats.org/officeDocument/2006/relationships/slide" Target="slides/slide600.xml"/><Relationship Id="rId643" Type="http://schemas.openxmlformats.org/officeDocument/2006/relationships/slide" Target="slides/slide642.xml"/><Relationship Id="rId1024" Type="http://schemas.openxmlformats.org/officeDocument/2006/relationships/slide" Target="slides/slide1023.xml"/><Relationship Id="rId1066" Type="http://schemas.openxmlformats.org/officeDocument/2006/relationships/slide" Target="slides/slide1065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685" Type="http://schemas.openxmlformats.org/officeDocument/2006/relationships/slide" Target="slides/slide684.xml"/><Relationship Id="rId850" Type="http://schemas.openxmlformats.org/officeDocument/2006/relationships/slide" Target="slides/slide849.xml"/><Relationship Id="rId892" Type="http://schemas.openxmlformats.org/officeDocument/2006/relationships/slide" Target="slides/slide891.xml"/><Relationship Id="rId906" Type="http://schemas.openxmlformats.org/officeDocument/2006/relationships/slide" Target="slides/slide905.xml"/><Relationship Id="rId948" Type="http://schemas.openxmlformats.org/officeDocument/2006/relationships/slide" Target="slides/slide947.xml"/><Relationship Id="rId1133" Type="http://schemas.openxmlformats.org/officeDocument/2006/relationships/slide" Target="slides/slide1132.xml"/><Relationship Id="rId35" Type="http://schemas.openxmlformats.org/officeDocument/2006/relationships/slide" Target="slides/slide34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38" Type="http://schemas.openxmlformats.org/officeDocument/2006/relationships/slide" Target="slides/slide337.xml"/><Relationship Id="rId503" Type="http://schemas.openxmlformats.org/officeDocument/2006/relationships/slide" Target="slides/slide502.xml"/><Relationship Id="rId545" Type="http://schemas.openxmlformats.org/officeDocument/2006/relationships/slide" Target="slides/slide544.xml"/><Relationship Id="rId587" Type="http://schemas.openxmlformats.org/officeDocument/2006/relationships/slide" Target="slides/slide586.xml"/><Relationship Id="rId710" Type="http://schemas.openxmlformats.org/officeDocument/2006/relationships/slide" Target="slides/slide709.xml"/><Relationship Id="rId752" Type="http://schemas.openxmlformats.org/officeDocument/2006/relationships/slide" Target="slides/slide751.xml"/><Relationship Id="rId808" Type="http://schemas.openxmlformats.org/officeDocument/2006/relationships/slide" Target="slides/slide807.xml"/><Relationship Id="rId1175" Type="http://schemas.openxmlformats.org/officeDocument/2006/relationships/slide" Target="slides/slide1174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405" Type="http://schemas.openxmlformats.org/officeDocument/2006/relationships/slide" Target="slides/slide404.xml"/><Relationship Id="rId447" Type="http://schemas.openxmlformats.org/officeDocument/2006/relationships/slide" Target="slides/slide446.xml"/><Relationship Id="rId612" Type="http://schemas.openxmlformats.org/officeDocument/2006/relationships/slide" Target="slides/slide611.xml"/><Relationship Id="rId794" Type="http://schemas.openxmlformats.org/officeDocument/2006/relationships/slide" Target="slides/slide793.xml"/><Relationship Id="rId1035" Type="http://schemas.openxmlformats.org/officeDocument/2006/relationships/slide" Target="slides/slide1034.xml"/><Relationship Id="rId1077" Type="http://schemas.openxmlformats.org/officeDocument/2006/relationships/slide" Target="slides/slide1076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654" Type="http://schemas.openxmlformats.org/officeDocument/2006/relationships/slide" Target="slides/slide653.xml"/><Relationship Id="rId696" Type="http://schemas.openxmlformats.org/officeDocument/2006/relationships/slide" Target="slides/slide695.xml"/><Relationship Id="rId861" Type="http://schemas.openxmlformats.org/officeDocument/2006/relationships/slide" Target="slides/slide860.xml"/><Relationship Id="rId917" Type="http://schemas.openxmlformats.org/officeDocument/2006/relationships/slide" Target="slides/slide916.xml"/><Relationship Id="rId959" Type="http://schemas.openxmlformats.org/officeDocument/2006/relationships/slide" Target="slides/slide958.xml"/><Relationship Id="rId1102" Type="http://schemas.openxmlformats.org/officeDocument/2006/relationships/slide" Target="slides/slide1101.xml"/><Relationship Id="rId46" Type="http://schemas.openxmlformats.org/officeDocument/2006/relationships/slide" Target="slides/slide45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49" Type="http://schemas.openxmlformats.org/officeDocument/2006/relationships/slide" Target="slides/slide348.xml"/><Relationship Id="rId514" Type="http://schemas.openxmlformats.org/officeDocument/2006/relationships/slide" Target="slides/slide513.xml"/><Relationship Id="rId556" Type="http://schemas.openxmlformats.org/officeDocument/2006/relationships/slide" Target="slides/slide555.xml"/><Relationship Id="rId721" Type="http://schemas.openxmlformats.org/officeDocument/2006/relationships/slide" Target="slides/slide720.xml"/><Relationship Id="rId763" Type="http://schemas.openxmlformats.org/officeDocument/2006/relationships/slide" Target="slides/slide762.xml"/><Relationship Id="rId1144" Type="http://schemas.openxmlformats.org/officeDocument/2006/relationships/slide" Target="slides/slide1143.xml"/><Relationship Id="rId1186" Type="http://schemas.openxmlformats.org/officeDocument/2006/relationships/slide" Target="slides/slide1185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3" Type="http://schemas.openxmlformats.org/officeDocument/2006/relationships/slide" Target="slides/slide152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360" Type="http://schemas.openxmlformats.org/officeDocument/2006/relationships/slide" Target="slides/slide359.xml"/><Relationship Id="rId416" Type="http://schemas.openxmlformats.org/officeDocument/2006/relationships/slide" Target="slides/slide415.xml"/><Relationship Id="rId598" Type="http://schemas.openxmlformats.org/officeDocument/2006/relationships/slide" Target="slides/slide597.xml"/><Relationship Id="rId819" Type="http://schemas.openxmlformats.org/officeDocument/2006/relationships/slide" Target="slides/slide818.xml"/><Relationship Id="rId970" Type="http://schemas.openxmlformats.org/officeDocument/2006/relationships/slide" Target="slides/slide969.xml"/><Relationship Id="rId1004" Type="http://schemas.openxmlformats.org/officeDocument/2006/relationships/slide" Target="slides/slide1003.xml"/><Relationship Id="rId1046" Type="http://schemas.openxmlformats.org/officeDocument/2006/relationships/slide" Target="slides/slide1045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623" Type="http://schemas.openxmlformats.org/officeDocument/2006/relationships/slide" Target="slides/slide622.xml"/><Relationship Id="rId665" Type="http://schemas.openxmlformats.org/officeDocument/2006/relationships/slide" Target="slides/slide664.xml"/><Relationship Id="rId830" Type="http://schemas.openxmlformats.org/officeDocument/2006/relationships/slide" Target="slides/slide829.xml"/><Relationship Id="rId872" Type="http://schemas.openxmlformats.org/officeDocument/2006/relationships/slide" Target="slides/slide871.xml"/><Relationship Id="rId928" Type="http://schemas.openxmlformats.org/officeDocument/2006/relationships/slide" Target="slides/slide927.xml"/><Relationship Id="rId1088" Type="http://schemas.openxmlformats.org/officeDocument/2006/relationships/slide" Target="slides/slide1087.xml"/><Relationship Id="rId15" Type="http://schemas.openxmlformats.org/officeDocument/2006/relationships/slide" Target="slides/slide14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318" Type="http://schemas.openxmlformats.org/officeDocument/2006/relationships/slide" Target="slides/slide317.xml"/><Relationship Id="rId525" Type="http://schemas.openxmlformats.org/officeDocument/2006/relationships/slide" Target="slides/slide524.xml"/><Relationship Id="rId567" Type="http://schemas.openxmlformats.org/officeDocument/2006/relationships/slide" Target="slides/slide566.xml"/><Relationship Id="rId732" Type="http://schemas.openxmlformats.org/officeDocument/2006/relationships/slide" Target="slides/slide731.xml"/><Relationship Id="rId1113" Type="http://schemas.openxmlformats.org/officeDocument/2006/relationships/slide" Target="slides/slide1112.xml"/><Relationship Id="rId1155" Type="http://schemas.openxmlformats.org/officeDocument/2006/relationships/slide" Target="slides/slide1154.xml"/><Relationship Id="rId99" Type="http://schemas.openxmlformats.org/officeDocument/2006/relationships/slide" Target="slides/slide98.xml"/><Relationship Id="rId122" Type="http://schemas.openxmlformats.org/officeDocument/2006/relationships/slide" Target="slides/slide121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774" Type="http://schemas.openxmlformats.org/officeDocument/2006/relationships/slide" Target="slides/slide773.xml"/><Relationship Id="rId981" Type="http://schemas.openxmlformats.org/officeDocument/2006/relationships/slide" Target="slides/slide980.xml"/><Relationship Id="rId1015" Type="http://schemas.openxmlformats.org/officeDocument/2006/relationships/slide" Target="slides/slide1014.xml"/><Relationship Id="rId1057" Type="http://schemas.openxmlformats.org/officeDocument/2006/relationships/slide" Target="slides/slide1056.xml"/><Relationship Id="rId427" Type="http://schemas.openxmlformats.org/officeDocument/2006/relationships/slide" Target="slides/slide426.xml"/><Relationship Id="rId469" Type="http://schemas.openxmlformats.org/officeDocument/2006/relationships/slide" Target="slides/slide468.xml"/><Relationship Id="rId634" Type="http://schemas.openxmlformats.org/officeDocument/2006/relationships/slide" Target="slides/slide633.xml"/><Relationship Id="rId676" Type="http://schemas.openxmlformats.org/officeDocument/2006/relationships/slide" Target="slides/slide675.xml"/><Relationship Id="rId841" Type="http://schemas.openxmlformats.org/officeDocument/2006/relationships/slide" Target="slides/slide840.xml"/><Relationship Id="rId883" Type="http://schemas.openxmlformats.org/officeDocument/2006/relationships/slide" Target="slides/slide882.xml"/><Relationship Id="rId1099" Type="http://schemas.openxmlformats.org/officeDocument/2006/relationships/slide" Target="slides/slide1098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73" Type="http://schemas.openxmlformats.org/officeDocument/2006/relationships/slide" Target="slides/slide272.xml"/><Relationship Id="rId329" Type="http://schemas.openxmlformats.org/officeDocument/2006/relationships/slide" Target="slides/slide328.xml"/><Relationship Id="rId480" Type="http://schemas.openxmlformats.org/officeDocument/2006/relationships/slide" Target="slides/slide479.xml"/><Relationship Id="rId536" Type="http://schemas.openxmlformats.org/officeDocument/2006/relationships/slide" Target="slides/slide535.xml"/><Relationship Id="rId701" Type="http://schemas.openxmlformats.org/officeDocument/2006/relationships/slide" Target="slides/slide700.xml"/><Relationship Id="rId939" Type="http://schemas.openxmlformats.org/officeDocument/2006/relationships/slide" Target="slides/slide938.xml"/><Relationship Id="rId1124" Type="http://schemas.openxmlformats.org/officeDocument/2006/relationships/slide" Target="slides/slide1123.xml"/><Relationship Id="rId1166" Type="http://schemas.openxmlformats.org/officeDocument/2006/relationships/slide" Target="slides/slide1165.xml"/><Relationship Id="rId68" Type="http://schemas.openxmlformats.org/officeDocument/2006/relationships/slide" Target="slides/slide67.xml"/><Relationship Id="rId133" Type="http://schemas.openxmlformats.org/officeDocument/2006/relationships/slide" Target="slides/slide132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578" Type="http://schemas.openxmlformats.org/officeDocument/2006/relationships/slide" Target="slides/slide577.xml"/><Relationship Id="rId743" Type="http://schemas.openxmlformats.org/officeDocument/2006/relationships/slide" Target="slides/slide742.xml"/><Relationship Id="rId785" Type="http://schemas.openxmlformats.org/officeDocument/2006/relationships/slide" Target="slides/slide784.xml"/><Relationship Id="rId950" Type="http://schemas.openxmlformats.org/officeDocument/2006/relationships/slide" Target="slides/slide949.xml"/><Relationship Id="rId992" Type="http://schemas.openxmlformats.org/officeDocument/2006/relationships/slide" Target="slides/slide991.xml"/><Relationship Id="rId1026" Type="http://schemas.openxmlformats.org/officeDocument/2006/relationships/slide" Target="slides/slide1025.xml"/><Relationship Id="rId200" Type="http://schemas.openxmlformats.org/officeDocument/2006/relationships/slide" Target="slides/slide199.xml"/><Relationship Id="rId382" Type="http://schemas.openxmlformats.org/officeDocument/2006/relationships/slide" Target="slides/slide381.xml"/><Relationship Id="rId438" Type="http://schemas.openxmlformats.org/officeDocument/2006/relationships/slide" Target="slides/slide437.xml"/><Relationship Id="rId603" Type="http://schemas.openxmlformats.org/officeDocument/2006/relationships/slide" Target="slides/slide602.xml"/><Relationship Id="rId645" Type="http://schemas.openxmlformats.org/officeDocument/2006/relationships/slide" Target="slides/slide644.xml"/><Relationship Id="rId687" Type="http://schemas.openxmlformats.org/officeDocument/2006/relationships/slide" Target="slides/slide686.xml"/><Relationship Id="rId810" Type="http://schemas.openxmlformats.org/officeDocument/2006/relationships/slide" Target="slides/slide809.xml"/><Relationship Id="rId852" Type="http://schemas.openxmlformats.org/officeDocument/2006/relationships/slide" Target="slides/slide851.xml"/><Relationship Id="rId908" Type="http://schemas.openxmlformats.org/officeDocument/2006/relationships/slide" Target="slides/slide907.xml"/><Relationship Id="rId1068" Type="http://schemas.openxmlformats.org/officeDocument/2006/relationships/slide" Target="slides/slide1067.xml"/><Relationship Id="rId242" Type="http://schemas.openxmlformats.org/officeDocument/2006/relationships/slide" Target="slides/slide241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505" Type="http://schemas.openxmlformats.org/officeDocument/2006/relationships/slide" Target="slides/slide504.xml"/><Relationship Id="rId712" Type="http://schemas.openxmlformats.org/officeDocument/2006/relationships/slide" Target="slides/slide711.xml"/><Relationship Id="rId894" Type="http://schemas.openxmlformats.org/officeDocument/2006/relationships/slide" Target="slides/slide893.xml"/><Relationship Id="rId1135" Type="http://schemas.openxmlformats.org/officeDocument/2006/relationships/slide" Target="slides/slide1134.xml"/><Relationship Id="rId1177" Type="http://schemas.openxmlformats.org/officeDocument/2006/relationships/slide" Target="slides/slide1176.xml"/><Relationship Id="rId37" Type="http://schemas.openxmlformats.org/officeDocument/2006/relationships/slide" Target="slides/slide36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44" Type="http://schemas.openxmlformats.org/officeDocument/2006/relationships/slide" Target="slides/slide143.xml"/><Relationship Id="rId547" Type="http://schemas.openxmlformats.org/officeDocument/2006/relationships/slide" Target="slides/slide546.xml"/><Relationship Id="rId589" Type="http://schemas.openxmlformats.org/officeDocument/2006/relationships/slide" Target="slides/slide588.xml"/><Relationship Id="rId754" Type="http://schemas.openxmlformats.org/officeDocument/2006/relationships/slide" Target="slides/slide753.xml"/><Relationship Id="rId796" Type="http://schemas.openxmlformats.org/officeDocument/2006/relationships/slide" Target="slides/slide795.xml"/><Relationship Id="rId961" Type="http://schemas.openxmlformats.org/officeDocument/2006/relationships/slide" Target="slides/slide960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51" Type="http://schemas.openxmlformats.org/officeDocument/2006/relationships/slide" Target="slides/slide350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449" Type="http://schemas.openxmlformats.org/officeDocument/2006/relationships/slide" Target="slides/slide448.xml"/><Relationship Id="rId614" Type="http://schemas.openxmlformats.org/officeDocument/2006/relationships/slide" Target="slides/slide613.xml"/><Relationship Id="rId656" Type="http://schemas.openxmlformats.org/officeDocument/2006/relationships/slide" Target="slides/slide655.xml"/><Relationship Id="rId821" Type="http://schemas.openxmlformats.org/officeDocument/2006/relationships/slide" Target="slides/slide820.xml"/><Relationship Id="rId863" Type="http://schemas.openxmlformats.org/officeDocument/2006/relationships/slide" Target="slides/slide862.xml"/><Relationship Id="rId1037" Type="http://schemas.openxmlformats.org/officeDocument/2006/relationships/slide" Target="slides/slide1036.xml"/><Relationship Id="rId1079" Type="http://schemas.openxmlformats.org/officeDocument/2006/relationships/slide" Target="slides/slide1078.xml"/><Relationship Id="rId211" Type="http://schemas.openxmlformats.org/officeDocument/2006/relationships/slide" Target="slides/slide210.xml"/><Relationship Id="rId253" Type="http://schemas.openxmlformats.org/officeDocument/2006/relationships/slide" Target="slides/slide252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460" Type="http://schemas.openxmlformats.org/officeDocument/2006/relationships/slide" Target="slides/slide459.xml"/><Relationship Id="rId516" Type="http://schemas.openxmlformats.org/officeDocument/2006/relationships/slide" Target="slides/slide515.xml"/><Relationship Id="rId698" Type="http://schemas.openxmlformats.org/officeDocument/2006/relationships/slide" Target="slides/slide697.xml"/><Relationship Id="rId919" Type="http://schemas.openxmlformats.org/officeDocument/2006/relationships/slide" Target="slides/slide918.xml"/><Relationship Id="rId1090" Type="http://schemas.openxmlformats.org/officeDocument/2006/relationships/slide" Target="slides/slide1089.xml"/><Relationship Id="rId1104" Type="http://schemas.openxmlformats.org/officeDocument/2006/relationships/slide" Target="slides/slide1103.xml"/><Relationship Id="rId1146" Type="http://schemas.openxmlformats.org/officeDocument/2006/relationships/slide" Target="slides/slide1145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558" Type="http://schemas.openxmlformats.org/officeDocument/2006/relationships/slide" Target="slides/slide557.xml"/><Relationship Id="rId723" Type="http://schemas.openxmlformats.org/officeDocument/2006/relationships/slide" Target="slides/slide722.xml"/><Relationship Id="rId765" Type="http://schemas.openxmlformats.org/officeDocument/2006/relationships/slide" Target="slides/slide764.xml"/><Relationship Id="rId930" Type="http://schemas.openxmlformats.org/officeDocument/2006/relationships/slide" Target="slides/slide929.xml"/><Relationship Id="rId972" Type="http://schemas.openxmlformats.org/officeDocument/2006/relationships/slide" Target="slides/slide971.xml"/><Relationship Id="rId1006" Type="http://schemas.openxmlformats.org/officeDocument/2006/relationships/slide" Target="slides/slide1005.xml"/><Relationship Id="rId1188" Type="http://schemas.openxmlformats.org/officeDocument/2006/relationships/slide" Target="slides/slide1187.xml"/><Relationship Id="rId155" Type="http://schemas.openxmlformats.org/officeDocument/2006/relationships/slide" Target="slides/slide154.xml"/><Relationship Id="rId197" Type="http://schemas.openxmlformats.org/officeDocument/2006/relationships/slide" Target="slides/slide196.xml"/><Relationship Id="rId362" Type="http://schemas.openxmlformats.org/officeDocument/2006/relationships/slide" Target="slides/slide361.xml"/><Relationship Id="rId418" Type="http://schemas.openxmlformats.org/officeDocument/2006/relationships/slide" Target="slides/slide417.xml"/><Relationship Id="rId625" Type="http://schemas.openxmlformats.org/officeDocument/2006/relationships/slide" Target="slides/slide624.xml"/><Relationship Id="rId832" Type="http://schemas.openxmlformats.org/officeDocument/2006/relationships/slide" Target="slides/slide831.xml"/><Relationship Id="rId1048" Type="http://schemas.openxmlformats.org/officeDocument/2006/relationships/slide" Target="slides/slide1047.xml"/><Relationship Id="rId222" Type="http://schemas.openxmlformats.org/officeDocument/2006/relationships/slide" Target="slides/slide221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667" Type="http://schemas.openxmlformats.org/officeDocument/2006/relationships/slide" Target="slides/slide666.xml"/><Relationship Id="rId874" Type="http://schemas.openxmlformats.org/officeDocument/2006/relationships/slide" Target="slides/slide873.xml"/><Relationship Id="rId1115" Type="http://schemas.openxmlformats.org/officeDocument/2006/relationships/slide" Target="slides/slide1114.xml"/><Relationship Id="rId17" Type="http://schemas.openxmlformats.org/officeDocument/2006/relationships/slide" Target="slides/slide16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527" Type="http://schemas.openxmlformats.org/officeDocument/2006/relationships/slide" Target="slides/slide526.xml"/><Relationship Id="rId569" Type="http://schemas.openxmlformats.org/officeDocument/2006/relationships/slide" Target="slides/slide568.xml"/><Relationship Id="rId734" Type="http://schemas.openxmlformats.org/officeDocument/2006/relationships/slide" Target="slides/slide733.xml"/><Relationship Id="rId776" Type="http://schemas.openxmlformats.org/officeDocument/2006/relationships/slide" Target="slides/slide775.xml"/><Relationship Id="rId941" Type="http://schemas.openxmlformats.org/officeDocument/2006/relationships/slide" Target="slides/slide940.xml"/><Relationship Id="rId983" Type="http://schemas.openxmlformats.org/officeDocument/2006/relationships/slide" Target="slides/slide982.xml"/><Relationship Id="rId1157" Type="http://schemas.openxmlformats.org/officeDocument/2006/relationships/slide" Target="slides/slide1156.xml"/><Relationship Id="rId70" Type="http://schemas.openxmlformats.org/officeDocument/2006/relationships/slide" Target="slides/slide69.xml"/><Relationship Id="rId166" Type="http://schemas.openxmlformats.org/officeDocument/2006/relationships/slide" Target="slides/slide165.xml"/><Relationship Id="rId331" Type="http://schemas.openxmlformats.org/officeDocument/2006/relationships/slide" Target="slides/slide330.xml"/><Relationship Id="rId373" Type="http://schemas.openxmlformats.org/officeDocument/2006/relationships/slide" Target="slides/slide372.xml"/><Relationship Id="rId429" Type="http://schemas.openxmlformats.org/officeDocument/2006/relationships/slide" Target="slides/slide428.xml"/><Relationship Id="rId580" Type="http://schemas.openxmlformats.org/officeDocument/2006/relationships/slide" Target="slides/slide579.xml"/><Relationship Id="rId636" Type="http://schemas.openxmlformats.org/officeDocument/2006/relationships/slide" Target="slides/slide635.xml"/><Relationship Id="rId801" Type="http://schemas.openxmlformats.org/officeDocument/2006/relationships/slide" Target="slides/slide800.xml"/><Relationship Id="rId1017" Type="http://schemas.openxmlformats.org/officeDocument/2006/relationships/slide" Target="slides/slide1016.xml"/><Relationship Id="rId1059" Type="http://schemas.openxmlformats.org/officeDocument/2006/relationships/slide" Target="slides/slide1058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678" Type="http://schemas.openxmlformats.org/officeDocument/2006/relationships/slide" Target="slides/slide677.xml"/><Relationship Id="rId843" Type="http://schemas.openxmlformats.org/officeDocument/2006/relationships/slide" Target="slides/slide842.xml"/><Relationship Id="rId885" Type="http://schemas.openxmlformats.org/officeDocument/2006/relationships/slide" Target="slides/slide884.xml"/><Relationship Id="rId1070" Type="http://schemas.openxmlformats.org/officeDocument/2006/relationships/slide" Target="slides/slide1069.xml"/><Relationship Id="rId1126" Type="http://schemas.openxmlformats.org/officeDocument/2006/relationships/slide" Target="slides/slide1125.xml"/><Relationship Id="rId28" Type="http://schemas.openxmlformats.org/officeDocument/2006/relationships/slide" Target="slides/slide27.xml"/><Relationship Id="rId275" Type="http://schemas.openxmlformats.org/officeDocument/2006/relationships/slide" Target="slides/slide274.xml"/><Relationship Id="rId300" Type="http://schemas.openxmlformats.org/officeDocument/2006/relationships/slide" Target="slides/slide299.xml"/><Relationship Id="rId482" Type="http://schemas.openxmlformats.org/officeDocument/2006/relationships/slide" Target="slides/slide481.xml"/><Relationship Id="rId538" Type="http://schemas.openxmlformats.org/officeDocument/2006/relationships/slide" Target="slides/slide537.xml"/><Relationship Id="rId703" Type="http://schemas.openxmlformats.org/officeDocument/2006/relationships/slide" Target="slides/slide702.xml"/><Relationship Id="rId745" Type="http://schemas.openxmlformats.org/officeDocument/2006/relationships/slide" Target="slides/slide744.xml"/><Relationship Id="rId910" Type="http://schemas.openxmlformats.org/officeDocument/2006/relationships/slide" Target="slides/slide909.xml"/><Relationship Id="rId952" Type="http://schemas.openxmlformats.org/officeDocument/2006/relationships/slide" Target="slides/slide951.xml"/><Relationship Id="rId1168" Type="http://schemas.openxmlformats.org/officeDocument/2006/relationships/slide" Target="slides/slide1167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77" Type="http://schemas.openxmlformats.org/officeDocument/2006/relationships/slide" Target="slides/slide176.xml"/><Relationship Id="rId342" Type="http://schemas.openxmlformats.org/officeDocument/2006/relationships/slide" Target="slides/slide341.xml"/><Relationship Id="rId384" Type="http://schemas.openxmlformats.org/officeDocument/2006/relationships/slide" Target="slides/slide383.xml"/><Relationship Id="rId591" Type="http://schemas.openxmlformats.org/officeDocument/2006/relationships/slide" Target="slides/slide590.xml"/><Relationship Id="rId605" Type="http://schemas.openxmlformats.org/officeDocument/2006/relationships/slide" Target="slides/slide604.xml"/><Relationship Id="rId787" Type="http://schemas.openxmlformats.org/officeDocument/2006/relationships/slide" Target="slides/slide786.xml"/><Relationship Id="rId812" Type="http://schemas.openxmlformats.org/officeDocument/2006/relationships/slide" Target="slides/slide811.xml"/><Relationship Id="rId994" Type="http://schemas.openxmlformats.org/officeDocument/2006/relationships/slide" Target="slides/slide993.xml"/><Relationship Id="rId1028" Type="http://schemas.openxmlformats.org/officeDocument/2006/relationships/slide" Target="slides/slide1027.xml"/><Relationship Id="rId202" Type="http://schemas.openxmlformats.org/officeDocument/2006/relationships/slide" Target="slides/slide201.xml"/><Relationship Id="rId244" Type="http://schemas.openxmlformats.org/officeDocument/2006/relationships/slide" Target="slides/slide243.xml"/><Relationship Id="rId647" Type="http://schemas.openxmlformats.org/officeDocument/2006/relationships/slide" Target="slides/slide646.xml"/><Relationship Id="rId689" Type="http://schemas.openxmlformats.org/officeDocument/2006/relationships/slide" Target="slides/slide688.xml"/><Relationship Id="rId854" Type="http://schemas.openxmlformats.org/officeDocument/2006/relationships/slide" Target="slides/slide853.xml"/><Relationship Id="rId896" Type="http://schemas.openxmlformats.org/officeDocument/2006/relationships/slide" Target="slides/slide895.xml"/><Relationship Id="rId1081" Type="http://schemas.openxmlformats.org/officeDocument/2006/relationships/slide" Target="slides/slide1080.xml"/><Relationship Id="rId39" Type="http://schemas.openxmlformats.org/officeDocument/2006/relationships/slide" Target="slides/slide38.xml"/><Relationship Id="rId286" Type="http://schemas.openxmlformats.org/officeDocument/2006/relationships/slide" Target="slides/slide285.xml"/><Relationship Id="rId451" Type="http://schemas.openxmlformats.org/officeDocument/2006/relationships/slide" Target="slides/slide450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549" Type="http://schemas.openxmlformats.org/officeDocument/2006/relationships/slide" Target="slides/slide548.xml"/><Relationship Id="rId714" Type="http://schemas.openxmlformats.org/officeDocument/2006/relationships/slide" Target="slides/slide713.xml"/><Relationship Id="rId756" Type="http://schemas.openxmlformats.org/officeDocument/2006/relationships/slide" Target="slides/slide755.xml"/><Relationship Id="rId921" Type="http://schemas.openxmlformats.org/officeDocument/2006/relationships/slide" Target="slides/slide920.xml"/><Relationship Id="rId1137" Type="http://schemas.openxmlformats.org/officeDocument/2006/relationships/slide" Target="slides/slide1136.xml"/><Relationship Id="rId1179" Type="http://schemas.openxmlformats.org/officeDocument/2006/relationships/slide" Target="slides/slide117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46" Type="http://schemas.openxmlformats.org/officeDocument/2006/relationships/slide" Target="slides/slide145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53" Type="http://schemas.openxmlformats.org/officeDocument/2006/relationships/slide" Target="slides/slide352.xml"/><Relationship Id="rId395" Type="http://schemas.openxmlformats.org/officeDocument/2006/relationships/slide" Target="slides/slide394.xml"/><Relationship Id="rId409" Type="http://schemas.openxmlformats.org/officeDocument/2006/relationships/slide" Target="slides/slide408.xml"/><Relationship Id="rId560" Type="http://schemas.openxmlformats.org/officeDocument/2006/relationships/slide" Target="slides/slide559.xml"/><Relationship Id="rId798" Type="http://schemas.openxmlformats.org/officeDocument/2006/relationships/slide" Target="slides/slide797.xml"/><Relationship Id="rId963" Type="http://schemas.openxmlformats.org/officeDocument/2006/relationships/slide" Target="slides/slide962.xml"/><Relationship Id="rId1039" Type="http://schemas.openxmlformats.org/officeDocument/2006/relationships/slide" Target="slides/slide1038.xml"/><Relationship Id="rId1190" Type="http://schemas.openxmlformats.org/officeDocument/2006/relationships/slide" Target="slides/slide1189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420" Type="http://schemas.openxmlformats.org/officeDocument/2006/relationships/slide" Target="slides/slide419.xml"/><Relationship Id="rId616" Type="http://schemas.openxmlformats.org/officeDocument/2006/relationships/slide" Target="slides/slide615.xml"/><Relationship Id="rId658" Type="http://schemas.openxmlformats.org/officeDocument/2006/relationships/slide" Target="slides/slide657.xml"/><Relationship Id="rId823" Type="http://schemas.openxmlformats.org/officeDocument/2006/relationships/slide" Target="slides/slide822.xml"/><Relationship Id="rId865" Type="http://schemas.openxmlformats.org/officeDocument/2006/relationships/slide" Target="slides/slide864.xml"/><Relationship Id="rId1050" Type="http://schemas.openxmlformats.org/officeDocument/2006/relationships/slide" Target="slides/slide1049.xml"/><Relationship Id="rId255" Type="http://schemas.openxmlformats.org/officeDocument/2006/relationships/slide" Target="slides/slide254.xml"/><Relationship Id="rId297" Type="http://schemas.openxmlformats.org/officeDocument/2006/relationships/slide" Target="slides/slide296.xml"/><Relationship Id="rId462" Type="http://schemas.openxmlformats.org/officeDocument/2006/relationships/slide" Target="slides/slide461.xml"/><Relationship Id="rId518" Type="http://schemas.openxmlformats.org/officeDocument/2006/relationships/slide" Target="slides/slide517.xml"/><Relationship Id="rId725" Type="http://schemas.openxmlformats.org/officeDocument/2006/relationships/slide" Target="slides/slide724.xml"/><Relationship Id="rId932" Type="http://schemas.openxmlformats.org/officeDocument/2006/relationships/slide" Target="slides/slide931.xml"/><Relationship Id="rId1092" Type="http://schemas.openxmlformats.org/officeDocument/2006/relationships/slide" Target="slides/slide1091.xml"/><Relationship Id="rId1106" Type="http://schemas.openxmlformats.org/officeDocument/2006/relationships/slide" Target="slides/slide1105.xml"/><Relationship Id="rId1148" Type="http://schemas.openxmlformats.org/officeDocument/2006/relationships/slide" Target="slides/slide1147.xml"/><Relationship Id="rId115" Type="http://schemas.openxmlformats.org/officeDocument/2006/relationships/slide" Target="slides/slide114.xml"/><Relationship Id="rId157" Type="http://schemas.openxmlformats.org/officeDocument/2006/relationships/slide" Target="slides/slide156.xml"/><Relationship Id="rId322" Type="http://schemas.openxmlformats.org/officeDocument/2006/relationships/slide" Target="slides/slide321.xml"/><Relationship Id="rId364" Type="http://schemas.openxmlformats.org/officeDocument/2006/relationships/slide" Target="slides/slide363.xml"/><Relationship Id="rId767" Type="http://schemas.openxmlformats.org/officeDocument/2006/relationships/slide" Target="slides/slide766.xml"/><Relationship Id="rId974" Type="http://schemas.openxmlformats.org/officeDocument/2006/relationships/slide" Target="slides/slide973.xml"/><Relationship Id="rId1008" Type="http://schemas.openxmlformats.org/officeDocument/2006/relationships/slide" Target="slides/slide1007.xml"/><Relationship Id="rId61" Type="http://schemas.openxmlformats.org/officeDocument/2006/relationships/slide" Target="slides/slide60.xml"/><Relationship Id="rId199" Type="http://schemas.openxmlformats.org/officeDocument/2006/relationships/slide" Target="slides/slide198.xml"/><Relationship Id="rId571" Type="http://schemas.openxmlformats.org/officeDocument/2006/relationships/slide" Target="slides/slide570.xml"/><Relationship Id="rId627" Type="http://schemas.openxmlformats.org/officeDocument/2006/relationships/slide" Target="slides/slide626.xml"/><Relationship Id="rId669" Type="http://schemas.openxmlformats.org/officeDocument/2006/relationships/slide" Target="slides/slide668.xml"/><Relationship Id="rId834" Type="http://schemas.openxmlformats.org/officeDocument/2006/relationships/slide" Target="slides/slide833.xml"/><Relationship Id="rId876" Type="http://schemas.openxmlformats.org/officeDocument/2006/relationships/slide" Target="slides/slide875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66" Type="http://schemas.openxmlformats.org/officeDocument/2006/relationships/slide" Target="slides/slide265.xml"/><Relationship Id="rId431" Type="http://schemas.openxmlformats.org/officeDocument/2006/relationships/slide" Target="slides/slide430.xml"/><Relationship Id="rId473" Type="http://schemas.openxmlformats.org/officeDocument/2006/relationships/slide" Target="slides/slide472.xml"/><Relationship Id="rId529" Type="http://schemas.openxmlformats.org/officeDocument/2006/relationships/slide" Target="slides/slide528.xml"/><Relationship Id="rId680" Type="http://schemas.openxmlformats.org/officeDocument/2006/relationships/slide" Target="slides/slide679.xml"/><Relationship Id="rId736" Type="http://schemas.openxmlformats.org/officeDocument/2006/relationships/slide" Target="slides/slide735.xml"/><Relationship Id="rId901" Type="http://schemas.openxmlformats.org/officeDocument/2006/relationships/slide" Target="slides/slide900.xml"/><Relationship Id="rId1061" Type="http://schemas.openxmlformats.org/officeDocument/2006/relationships/slide" Target="slides/slide1060.xml"/><Relationship Id="rId1117" Type="http://schemas.openxmlformats.org/officeDocument/2006/relationships/slide" Target="slides/slide1116.xml"/><Relationship Id="rId1159" Type="http://schemas.openxmlformats.org/officeDocument/2006/relationships/slide" Target="slides/slide1158.xml"/><Relationship Id="rId30" Type="http://schemas.openxmlformats.org/officeDocument/2006/relationships/slide" Target="slides/slide29.xml"/><Relationship Id="rId126" Type="http://schemas.openxmlformats.org/officeDocument/2006/relationships/slide" Target="slides/slide125.xml"/><Relationship Id="rId168" Type="http://schemas.openxmlformats.org/officeDocument/2006/relationships/slide" Target="slides/slide167.xml"/><Relationship Id="rId333" Type="http://schemas.openxmlformats.org/officeDocument/2006/relationships/slide" Target="slides/slide332.xml"/><Relationship Id="rId540" Type="http://schemas.openxmlformats.org/officeDocument/2006/relationships/slide" Target="slides/slide539.xml"/><Relationship Id="rId778" Type="http://schemas.openxmlformats.org/officeDocument/2006/relationships/slide" Target="slides/slide777.xml"/><Relationship Id="rId943" Type="http://schemas.openxmlformats.org/officeDocument/2006/relationships/slide" Target="slides/slide942.xml"/><Relationship Id="rId985" Type="http://schemas.openxmlformats.org/officeDocument/2006/relationships/slide" Target="slides/slide984.xml"/><Relationship Id="rId1019" Type="http://schemas.openxmlformats.org/officeDocument/2006/relationships/slide" Target="slides/slide1018.xml"/><Relationship Id="rId1170" Type="http://schemas.openxmlformats.org/officeDocument/2006/relationships/slide" Target="slides/slide1169.xml"/><Relationship Id="rId72" Type="http://schemas.openxmlformats.org/officeDocument/2006/relationships/slide" Target="slides/slide71.xml"/><Relationship Id="rId375" Type="http://schemas.openxmlformats.org/officeDocument/2006/relationships/slide" Target="slides/slide374.xml"/><Relationship Id="rId582" Type="http://schemas.openxmlformats.org/officeDocument/2006/relationships/slide" Target="slides/slide581.xml"/><Relationship Id="rId638" Type="http://schemas.openxmlformats.org/officeDocument/2006/relationships/slide" Target="slides/slide637.xml"/><Relationship Id="rId803" Type="http://schemas.openxmlformats.org/officeDocument/2006/relationships/slide" Target="slides/slide802.xml"/><Relationship Id="rId845" Type="http://schemas.openxmlformats.org/officeDocument/2006/relationships/slide" Target="slides/slide844.xml"/><Relationship Id="rId1030" Type="http://schemas.openxmlformats.org/officeDocument/2006/relationships/slide" Target="slides/slide1029.xml"/><Relationship Id="rId3" Type="http://schemas.openxmlformats.org/officeDocument/2006/relationships/slide" Target="slides/slide2.xml"/><Relationship Id="rId235" Type="http://schemas.openxmlformats.org/officeDocument/2006/relationships/slide" Target="slides/slide234.xml"/><Relationship Id="rId277" Type="http://schemas.openxmlformats.org/officeDocument/2006/relationships/slide" Target="slides/slide276.xml"/><Relationship Id="rId400" Type="http://schemas.openxmlformats.org/officeDocument/2006/relationships/slide" Target="slides/slide399.xml"/><Relationship Id="rId442" Type="http://schemas.openxmlformats.org/officeDocument/2006/relationships/slide" Target="slides/slide441.xml"/><Relationship Id="rId484" Type="http://schemas.openxmlformats.org/officeDocument/2006/relationships/slide" Target="slides/slide483.xml"/><Relationship Id="rId705" Type="http://schemas.openxmlformats.org/officeDocument/2006/relationships/slide" Target="slides/slide704.xml"/><Relationship Id="rId887" Type="http://schemas.openxmlformats.org/officeDocument/2006/relationships/slide" Target="slides/slide886.xml"/><Relationship Id="rId1072" Type="http://schemas.openxmlformats.org/officeDocument/2006/relationships/slide" Target="slides/slide1071.xml"/><Relationship Id="rId1128" Type="http://schemas.openxmlformats.org/officeDocument/2006/relationships/slide" Target="slides/slide1127.xml"/><Relationship Id="rId137" Type="http://schemas.openxmlformats.org/officeDocument/2006/relationships/slide" Target="slides/slide136.xml"/><Relationship Id="rId302" Type="http://schemas.openxmlformats.org/officeDocument/2006/relationships/slide" Target="slides/slide301.xml"/><Relationship Id="rId344" Type="http://schemas.openxmlformats.org/officeDocument/2006/relationships/slide" Target="slides/slide343.xml"/><Relationship Id="rId691" Type="http://schemas.openxmlformats.org/officeDocument/2006/relationships/slide" Target="slides/slide690.xml"/><Relationship Id="rId747" Type="http://schemas.openxmlformats.org/officeDocument/2006/relationships/slide" Target="slides/slide746.xml"/><Relationship Id="rId789" Type="http://schemas.openxmlformats.org/officeDocument/2006/relationships/slide" Target="slides/slide788.xml"/><Relationship Id="rId912" Type="http://schemas.openxmlformats.org/officeDocument/2006/relationships/slide" Target="slides/slide911.xml"/><Relationship Id="rId954" Type="http://schemas.openxmlformats.org/officeDocument/2006/relationships/slide" Target="slides/slide953.xml"/><Relationship Id="rId996" Type="http://schemas.openxmlformats.org/officeDocument/2006/relationships/slide" Target="slides/slide995.xml"/><Relationship Id="rId41" Type="http://schemas.openxmlformats.org/officeDocument/2006/relationships/slide" Target="slides/slide40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86" Type="http://schemas.openxmlformats.org/officeDocument/2006/relationships/slide" Target="slides/slide385.xml"/><Relationship Id="rId551" Type="http://schemas.openxmlformats.org/officeDocument/2006/relationships/slide" Target="slides/slide550.xml"/><Relationship Id="rId593" Type="http://schemas.openxmlformats.org/officeDocument/2006/relationships/slide" Target="slides/slide592.xml"/><Relationship Id="rId607" Type="http://schemas.openxmlformats.org/officeDocument/2006/relationships/slide" Target="slides/slide606.xml"/><Relationship Id="rId649" Type="http://schemas.openxmlformats.org/officeDocument/2006/relationships/slide" Target="slides/slide648.xml"/><Relationship Id="rId814" Type="http://schemas.openxmlformats.org/officeDocument/2006/relationships/slide" Target="slides/slide813.xml"/><Relationship Id="rId856" Type="http://schemas.openxmlformats.org/officeDocument/2006/relationships/slide" Target="slides/slide855.xml"/><Relationship Id="rId1181" Type="http://schemas.openxmlformats.org/officeDocument/2006/relationships/slide" Target="slides/slide1180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46" Type="http://schemas.openxmlformats.org/officeDocument/2006/relationships/slide" Target="slides/slide245.xml"/><Relationship Id="rId288" Type="http://schemas.openxmlformats.org/officeDocument/2006/relationships/slide" Target="slides/slide287.xml"/><Relationship Id="rId411" Type="http://schemas.openxmlformats.org/officeDocument/2006/relationships/slide" Target="slides/slide410.xml"/><Relationship Id="rId453" Type="http://schemas.openxmlformats.org/officeDocument/2006/relationships/slide" Target="slides/slide452.xml"/><Relationship Id="rId509" Type="http://schemas.openxmlformats.org/officeDocument/2006/relationships/slide" Target="slides/slide508.xml"/><Relationship Id="rId660" Type="http://schemas.openxmlformats.org/officeDocument/2006/relationships/slide" Target="slides/slide659.xml"/><Relationship Id="rId898" Type="http://schemas.openxmlformats.org/officeDocument/2006/relationships/slide" Target="slides/slide897.xml"/><Relationship Id="rId1041" Type="http://schemas.openxmlformats.org/officeDocument/2006/relationships/slide" Target="slides/slide1040.xml"/><Relationship Id="rId1083" Type="http://schemas.openxmlformats.org/officeDocument/2006/relationships/slide" Target="slides/slide1082.xml"/><Relationship Id="rId1139" Type="http://schemas.openxmlformats.org/officeDocument/2006/relationships/slide" Target="slides/slide1138.xml"/><Relationship Id="rId106" Type="http://schemas.openxmlformats.org/officeDocument/2006/relationships/slide" Target="slides/slide105.xml"/><Relationship Id="rId313" Type="http://schemas.openxmlformats.org/officeDocument/2006/relationships/slide" Target="slides/slide312.xml"/><Relationship Id="rId495" Type="http://schemas.openxmlformats.org/officeDocument/2006/relationships/slide" Target="slides/slide494.xml"/><Relationship Id="rId716" Type="http://schemas.openxmlformats.org/officeDocument/2006/relationships/slide" Target="slides/slide715.xml"/><Relationship Id="rId758" Type="http://schemas.openxmlformats.org/officeDocument/2006/relationships/slide" Target="slides/slide757.xml"/><Relationship Id="rId923" Type="http://schemas.openxmlformats.org/officeDocument/2006/relationships/slide" Target="slides/slide922.xml"/><Relationship Id="rId965" Type="http://schemas.openxmlformats.org/officeDocument/2006/relationships/slide" Target="slides/slide964.xml"/><Relationship Id="rId1150" Type="http://schemas.openxmlformats.org/officeDocument/2006/relationships/slide" Target="slides/slide1149.xml"/><Relationship Id="rId10" Type="http://schemas.openxmlformats.org/officeDocument/2006/relationships/slide" Target="slides/slide9.xml"/><Relationship Id="rId52" Type="http://schemas.openxmlformats.org/officeDocument/2006/relationships/slide" Target="slides/slide51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355" Type="http://schemas.openxmlformats.org/officeDocument/2006/relationships/slide" Target="slides/slide354.xml"/><Relationship Id="rId397" Type="http://schemas.openxmlformats.org/officeDocument/2006/relationships/slide" Target="slides/slide396.xml"/><Relationship Id="rId520" Type="http://schemas.openxmlformats.org/officeDocument/2006/relationships/slide" Target="slides/slide519.xml"/><Relationship Id="rId562" Type="http://schemas.openxmlformats.org/officeDocument/2006/relationships/slide" Target="slides/slide561.xml"/><Relationship Id="rId618" Type="http://schemas.openxmlformats.org/officeDocument/2006/relationships/slide" Target="slides/slide617.xml"/><Relationship Id="rId825" Type="http://schemas.openxmlformats.org/officeDocument/2006/relationships/slide" Target="slides/slide824.xml"/><Relationship Id="rId1192" Type="http://schemas.openxmlformats.org/officeDocument/2006/relationships/presProps" Target="presProps.xml"/><Relationship Id="rId215" Type="http://schemas.openxmlformats.org/officeDocument/2006/relationships/slide" Target="slides/slide214.xml"/><Relationship Id="rId257" Type="http://schemas.openxmlformats.org/officeDocument/2006/relationships/slide" Target="slides/slide256.xml"/><Relationship Id="rId422" Type="http://schemas.openxmlformats.org/officeDocument/2006/relationships/slide" Target="slides/slide421.xml"/><Relationship Id="rId464" Type="http://schemas.openxmlformats.org/officeDocument/2006/relationships/slide" Target="slides/slide463.xml"/><Relationship Id="rId867" Type="http://schemas.openxmlformats.org/officeDocument/2006/relationships/slide" Target="slides/slide866.xml"/><Relationship Id="rId1010" Type="http://schemas.openxmlformats.org/officeDocument/2006/relationships/slide" Target="slides/slide1009.xml"/><Relationship Id="rId1052" Type="http://schemas.openxmlformats.org/officeDocument/2006/relationships/slide" Target="slides/slide1051.xml"/><Relationship Id="rId1094" Type="http://schemas.openxmlformats.org/officeDocument/2006/relationships/slide" Target="slides/slide1093.xml"/><Relationship Id="rId1108" Type="http://schemas.openxmlformats.org/officeDocument/2006/relationships/slide" Target="slides/slide1107.xml"/><Relationship Id="rId299" Type="http://schemas.openxmlformats.org/officeDocument/2006/relationships/slide" Target="slides/slide298.xml"/><Relationship Id="rId727" Type="http://schemas.openxmlformats.org/officeDocument/2006/relationships/slide" Target="slides/slide726.xml"/><Relationship Id="rId934" Type="http://schemas.openxmlformats.org/officeDocument/2006/relationships/slide" Target="slides/slide933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66" Type="http://schemas.openxmlformats.org/officeDocument/2006/relationships/slide" Target="slides/slide365.xml"/><Relationship Id="rId573" Type="http://schemas.openxmlformats.org/officeDocument/2006/relationships/slide" Target="slides/slide572.xml"/><Relationship Id="rId780" Type="http://schemas.openxmlformats.org/officeDocument/2006/relationships/slide" Target="slides/slide779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878" Type="http://schemas.openxmlformats.org/officeDocument/2006/relationships/slide" Target="slides/slide877.xml"/><Relationship Id="rId1063" Type="http://schemas.openxmlformats.org/officeDocument/2006/relationships/slide" Target="slides/slide1062.xml"/><Relationship Id="rId640" Type="http://schemas.openxmlformats.org/officeDocument/2006/relationships/slide" Target="slides/slide639.xml"/><Relationship Id="rId738" Type="http://schemas.openxmlformats.org/officeDocument/2006/relationships/slide" Target="slides/slide737.xml"/><Relationship Id="rId945" Type="http://schemas.openxmlformats.org/officeDocument/2006/relationships/slide" Target="slides/slide944.xml"/><Relationship Id="rId74" Type="http://schemas.openxmlformats.org/officeDocument/2006/relationships/slide" Target="slides/slide73.xml"/><Relationship Id="rId377" Type="http://schemas.openxmlformats.org/officeDocument/2006/relationships/slide" Target="slides/slide376.xml"/><Relationship Id="rId500" Type="http://schemas.openxmlformats.org/officeDocument/2006/relationships/slide" Target="slides/slide499.xml"/><Relationship Id="rId584" Type="http://schemas.openxmlformats.org/officeDocument/2006/relationships/slide" Target="slides/slide583.xml"/><Relationship Id="rId805" Type="http://schemas.openxmlformats.org/officeDocument/2006/relationships/slide" Target="slides/slide804.xml"/><Relationship Id="rId1130" Type="http://schemas.openxmlformats.org/officeDocument/2006/relationships/slide" Target="slides/slide1129.xml"/><Relationship Id="rId5" Type="http://schemas.openxmlformats.org/officeDocument/2006/relationships/slide" Target="slides/slide4.xml"/><Relationship Id="rId237" Type="http://schemas.openxmlformats.org/officeDocument/2006/relationships/slide" Target="slides/slide236.xml"/><Relationship Id="rId791" Type="http://schemas.openxmlformats.org/officeDocument/2006/relationships/slide" Target="slides/slide790.xml"/><Relationship Id="rId889" Type="http://schemas.openxmlformats.org/officeDocument/2006/relationships/slide" Target="slides/slide888.xml"/><Relationship Id="rId1074" Type="http://schemas.openxmlformats.org/officeDocument/2006/relationships/slide" Target="slides/slide1073.xml"/><Relationship Id="rId444" Type="http://schemas.openxmlformats.org/officeDocument/2006/relationships/slide" Target="slides/slide443.xml"/><Relationship Id="rId651" Type="http://schemas.openxmlformats.org/officeDocument/2006/relationships/slide" Target="slides/slide650.xml"/><Relationship Id="rId749" Type="http://schemas.openxmlformats.org/officeDocument/2006/relationships/slide" Target="slides/slide74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88" Type="http://schemas.openxmlformats.org/officeDocument/2006/relationships/slide" Target="slides/slide387.xml"/><Relationship Id="rId511" Type="http://schemas.openxmlformats.org/officeDocument/2006/relationships/slide" Target="slides/slide510.xml"/><Relationship Id="rId609" Type="http://schemas.openxmlformats.org/officeDocument/2006/relationships/slide" Target="slides/slide608.xml"/><Relationship Id="rId956" Type="http://schemas.openxmlformats.org/officeDocument/2006/relationships/slide" Target="slides/slide955.xml"/><Relationship Id="rId1141" Type="http://schemas.openxmlformats.org/officeDocument/2006/relationships/slide" Target="slides/slide1140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595" Type="http://schemas.openxmlformats.org/officeDocument/2006/relationships/slide" Target="slides/slide594.xml"/><Relationship Id="rId816" Type="http://schemas.openxmlformats.org/officeDocument/2006/relationships/slide" Target="slides/slide815.xml"/><Relationship Id="rId1001" Type="http://schemas.openxmlformats.org/officeDocument/2006/relationships/slide" Target="slides/slide1000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662" Type="http://schemas.openxmlformats.org/officeDocument/2006/relationships/slide" Target="slides/slide661.xml"/><Relationship Id="rId1085" Type="http://schemas.openxmlformats.org/officeDocument/2006/relationships/slide" Target="slides/slide1084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22" Type="http://schemas.openxmlformats.org/officeDocument/2006/relationships/slide" Target="slides/slide521.xml"/><Relationship Id="rId967" Type="http://schemas.openxmlformats.org/officeDocument/2006/relationships/slide" Target="slides/slide966.xml"/><Relationship Id="rId1152" Type="http://schemas.openxmlformats.org/officeDocument/2006/relationships/slide" Target="slides/slide1151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399" Type="http://schemas.openxmlformats.org/officeDocument/2006/relationships/slide" Target="slides/slide398.xml"/><Relationship Id="rId827" Type="http://schemas.openxmlformats.org/officeDocument/2006/relationships/slide" Target="slides/slide826.xml"/><Relationship Id="rId1012" Type="http://schemas.openxmlformats.org/officeDocument/2006/relationships/slide" Target="slides/slide1011.xml"/><Relationship Id="rId259" Type="http://schemas.openxmlformats.org/officeDocument/2006/relationships/slide" Target="slides/slide258.xml"/><Relationship Id="rId466" Type="http://schemas.openxmlformats.org/officeDocument/2006/relationships/slide" Target="slides/slide465.xml"/><Relationship Id="rId673" Type="http://schemas.openxmlformats.org/officeDocument/2006/relationships/slide" Target="slides/slide672.xml"/><Relationship Id="rId880" Type="http://schemas.openxmlformats.org/officeDocument/2006/relationships/slide" Target="slides/slide879.xml"/><Relationship Id="rId1096" Type="http://schemas.openxmlformats.org/officeDocument/2006/relationships/slide" Target="slides/slide109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326" Type="http://schemas.openxmlformats.org/officeDocument/2006/relationships/slide" Target="slides/slide325.xml"/><Relationship Id="rId533" Type="http://schemas.openxmlformats.org/officeDocument/2006/relationships/slide" Target="slides/slide532.xml"/><Relationship Id="rId978" Type="http://schemas.openxmlformats.org/officeDocument/2006/relationships/slide" Target="slides/slide977.xml"/><Relationship Id="rId1163" Type="http://schemas.openxmlformats.org/officeDocument/2006/relationships/slide" Target="slides/slide1162.xml"/><Relationship Id="rId740" Type="http://schemas.openxmlformats.org/officeDocument/2006/relationships/slide" Target="slides/slide739.xml"/><Relationship Id="rId838" Type="http://schemas.openxmlformats.org/officeDocument/2006/relationships/slide" Target="slides/slide837.xml"/><Relationship Id="rId1023" Type="http://schemas.openxmlformats.org/officeDocument/2006/relationships/slide" Target="slides/slide1022.xml"/><Relationship Id="rId172" Type="http://schemas.openxmlformats.org/officeDocument/2006/relationships/slide" Target="slides/slide171.xml"/><Relationship Id="rId477" Type="http://schemas.openxmlformats.org/officeDocument/2006/relationships/slide" Target="slides/slide476.xml"/><Relationship Id="rId600" Type="http://schemas.openxmlformats.org/officeDocument/2006/relationships/slide" Target="slides/slide599.xml"/><Relationship Id="rId684" Type="http://schemas.openxmlformats.org/officeDocument/2006/relationships/slide" Target="slides/slide683.xml"/><Relationship Id="rId337" Type="http://schemas.openxmlformats.org/officeDocument/2006/relationships/slide" Target="slides/slide336.xml"/><Relationship Id="rId891" Type="http://schemas.openxmlformats.org/officeDocument/2006/relationships/slide" Target="slides/slide890.xml"/><Relationship Id="rId905" Type="http://schemas.openxmlformats.org/officeDocument/2006/relationships/slide" Target="slides/slide904.xml"/><Relationship Id="rId989" Type="http://schemas.openxmlformats.org/officeDocument/2006/relationships/slide" Target="slides/slide988.xml"/><Relationship Id="rId34" Type="http://schemas.openxmlformats.org/officeDocument/2006/relationships/slide" Target="slides/slide33.xml"/><Relationship Id="rId544" Type="http://schemas.openxmlformats.org/officeDocument/2006/relationships/slide" Target="slides/slide543.xml"/><Relationship Id="rId751" Type="http://schemas.openxmlformats.org/officeDocument/2006/relationships/slide" Target="slides/slide750.xml"/><Relationship Id="rId849" Type="http://schemas.openxmlformats.org/officeDocument/2006/relationships/slide" Target="slides/slide848.xml"/><Relationship Id="rId1174" Type="http://schemas.openxmlformats.org/officeDocument/2006/relationships/slide" Target="slides/slide1173.xml"/><Relationship Id="rId183" Type="http://schemas.openxmlformats.org/officeDocument/2006/relationships/slide" Target="slides/slide182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611" Type="http://schemas.openxmlformats.org/officeDocument/2006/relationships/slide" Target="slides/slide610.xml"/><Relationship Id="rId1034" Type="http://schemas.openxmlformats.org/officeDocument/2006/relationships/slide" Target="slides/slide1033.xml"/><Relationship Id="rId250" Type="http://schemas.openxmlformats.org/officeDocument/2006/relationships/slide" Target="slides/slide249.xml"/><Relationship Id="rId488" Type="http://schemas.openxmlformats.org/officeDocument/2006/relationships/slide" Target="slides/slide487.xml"/><Relationship Id="rId695" Type="http://schemas.openxmlformats.org/officeDocument/2006/relationships/slide" Target="slides/slide694.xml"/><Relationship Id="rId709" Type="http://schemas.openxmlformats.org/officeDocument/2006/relationships/slide" Target="slides/slide708.xml"/><Relationship Id="rId916" Type="http://schemas.openxmlformats.org/officeDocument/2006/relationships/slide" Target="slides/slide915.xml"/><Relationship Id="rId1101" Type="http://schemas.openxmlformats.org/officeDocument/2006/relationships/slide" Target="slides/slide1100.xml"/><Relationship Id="rId45" Type="http://schemas.openxmlformats.org/officeDocument/2006/relationships/slide" Target="slides/slide44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55" Type="http://schemas.openxmlformats.org/officeDocument/2006/relationships/slide" Target="slides/slide554.xml"/><Relationship Id="rId762" Type="http://schemas.openxmlformats.org/officeDocument/2006/relationships/slide" Target="slides/slide761.xml"/><Relationship Id="rId1185" Type="http://schemas.openxmlformats.org/officeDocument/2006/relationships/slide" Target="slides/slide1184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622" Type="http://schemas.openxmlformats.org/officeDocument/2006/relationships/slide" Target="slides/slide621.xml"/><Relationship Id="rId1045" Type="http://schemas.openxmlformats.org/officeDocument/2006/relationships/slide" Target="slides/slide1044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927" Type="http://schemas.openxmlformats.org/officeDocument/2006/relationships/slide" Target="slides/slide926.xml"/><Relationship Id="rId1112" Type="http://schemas.openxmlformats.org/officeDocument/2006/relationships/slide" Target="slides/slide1111.xml"/><Relationship Id="rId56" Type="http://schemas.openxmlformats.org/officeDocument/2006/relationships/slide" Target="slides/slide55.xml"/><Relationship Id="rId359" Type="http://schemas.openxmlformats.org/officeDocument/2006/relationships/slide" Target="slides/slide358.xml"/><Relationship Id="rId566" Type="http://schemas.openxmlformats.org/officeDocument/2006/relationships/slide" Target="slides/slide565.xml"/><Relationship Id="rId773" Type="http://schemas.openxmlformats.org/officeDocument/2006/relationships/slide" Target="slides/slide772.xml"/><Relationship Id="rId121" Type="http://schemas.openxmlformats.org/officeDocument/2006/relationships/slide" Target="slides/slide120.xml"/><Relationship Id="rId219" Type="http://schemas.openxmlformats.org/officeDocument/2006/relationships/slide" Target="slides/slide218.xml"/><Relationship Id="rId426" Type="http://schemas.openxmlformats.org/officeDocument/2006/relationships/slide" Target="slides/slide425.xml"/><Relationship Id="rId633" Type="http://schemas.openxmlformats.org/officeDocument/2006/relationships/slide" Target="slides/slide632.xml"/><Relationship Id="rId980" Type="http://schemas.openxmlformats.org/officeDocument/2006/relationships/slide" Target="slides/slide979.xml"/><Relationship Id="rId1056" Type="http://schemas.openxmlformats.org/officeDocument/2006/relationships/slide" Target="slides/slide1055.xml"/><Relationship Id="rId840" Type="http://schemas.openxmlformats.org/officeDocument/2006/relationships/slide" Target="slides/slide839.xml"/><Relationship Id="rId938" Type="http://schemas.openxmlformats.org/officeDocument/2006/relationships/slide" Target="slides/slide937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577" Type="http://schemas.openxmlformats.org/officeDocument/2006/relationships/slide" Target="slides/slide576.xml"/><Relationship Id="rId700" Type="http://schemas.openxmlformats.org/officeDocument/2006/relationships/slide" Target="slides/slide699.xml"/><Relationship Id="rId1123" Type="http://schemas.openxmlformats.org/officeDocument/2006/relationships/slide" Target="slides/slide1122.xml"/><Relationship Id="rId132" Type="http://schemas.openxmlformats.org/officeDocument/2006/relationships/slide" Target="slides/slide131.xml"/><Relationship Id="rId784" Type="http://schemas.openxmlformats.org/officeDocument/2006/relationships/slide" Target="slides/slide783.xml"/><Relationship Id="rId991" Type="http://schemas.openxmlformats.org/officeDocument/2006/relationships/slide" Target="slides/slide990.xml"/><Relationship Id="rId1067" Type="http://schemas.openxmlformats.org/officeDocument/2006/relationships/slide" Target="slides/slide1066.xml"/><Relationship Id="rId437" Type="http://schemas.openxmlformats.org/officeDocument/2006/relationships/slide" Target="slides/slide436.xml"/><Relationship Id="rId644" Type="http://schemas.openxmlformats.org/officeDocument/2006/relationships/slide" Target="slides/slide643.xml"/><Relationship Id="rId851" Type="http://schemas.openxmlformats.org/officeDocument/2006/relationships/slide" Target="slides/slide850.xml"/><Relationship Id="rId283" Type="http://schemas.openxmlformats.org/officeDocument/2006/relationships/slide" Target="slides/slide282.xml"/><Relationship Id="rId490" Type="http://schemas.openxmlformats.org/officeDocument/2006/relationships/slide" Target="slides/slide489.xml"/><Relationship Id="rId504" Type="http://schemas.openxmlformats.org/officeDocument/2006/relationships/slide" Target="slides/slide503.xml"/><Relationship Id="rId711" Type="http://schemas.openxmlformats.org/officeDocument/2006/relationships/slide" Target="slides/slide710.xml"/><Relationship Id="rId949" Type="http://schemas.openxmlformats.org/officeDocument/2006/relationships/slide" Target="slides/slide948.xml"/><Relationship Id="rId1134" Type="http://schemas.openxmlformats.org/officeDocument/2006/relationships/slide" Target="slides/slide1133.xml"/><Relationship Id="rId78" Type="http://schemas.openxmlformats.org/officeDocument/2006/relationships/slide" Target="slides/slide77.xml"/><Relationship Id="rId143" Type="http://schemas.openxmlformats.org/officeDocument/2006/relationships/slide" Target="slides/slide142.xml"/><Relationship Id="rId350" Type="http://schemas.openxmlformats.org/officeDocument/2006/relationships/slide" Target="slides/slide349.xml"/><Relationship Id="rId588" Type="http://schemas.openxmlformats.org/officeDocument/2006/relationships/slide" Target="slides/slide587.xml"/><Relationship Id="rId795" Type="http://schemas.openxmlformats.org/officeDocument/2006/relationships/slide" Target="slides/slide794.xml"/><Relationship Id="rId809" Type="http://schemas.openxmlformats.org/officeDocument/2006/relationships/slide" Target="slides/slide808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448" Type="http://schemas.openxmlformats.org/officeDocument/2006/relationships/slide" Target="slides/slide447.xml"/><Relationship Id="rId655" Type="http://schemas.openxmlformats.org/officeDocument/2006/relationships/slide" Target="slides/slide654.xml"/><Relationship Id="rId862" Type="http://schemas.openxmlformats.org/officeDocument/2006/relationships/slide" Target="slides/slide861.xml"/><Relationship Id="rId1078" Type="http://schemas.openxmlformats.org/officeDocument/2006/relationships/slide" Target="slides/slide1077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515" Type="http://schemas.openxmlformats.org/officeDocument/2006/relationships/slide" Target="slides/slide514.xml"/><Relationship Id="rId722" Type="http://schemas.openxmlformats.org/officeDocument/2006/relationships/slide" Target="slides/slide721.xml"/><Relationship Id="rId1145" Type="http://schemas.openxmlformats.org/officeDocument/2006/relationships/slide" Target="slides/slide1144.xml"/><Relationship Id="rId89" Type="http://schemas.openxmlformats.org/officeDocument/2006/relationships/slide" Target="slides/slide88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599" Type="http://schemas.openxmlformats.org/officeDocument/2006/relationships/slide" Target="slides/slide598.xml"/><Relationship Id="rId1005" Type="http://schemas.openxmlformats.org/officeDocument/2006/relationships/slide" Target="slides/slide1004.xml"/><Relationship Id="rId459" Type="http://schemas.openxmlformats.org/officeDocument/2006/relationships/slide" Target="slides/slide458.xml"/><Relationship Id="rId666" Type="http://schemas.openxmlformats.org/officeDocument/2006/relationships/slide" Target="slides/slide665.xml"/><Relationship Id="rId873" Type="http://schemas.openxmlformats.org/officeDocument/2006/relationships/slide" Target="slides/slide872.xml"/><Relationship Id="rId1089" Type="http://schemas.openxmlformats.org/officeDocument/2006/relationships/slide" Target="slides/slide1088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319" Type="http://schemas.openxmlformats.org/officeDocument/2006/relationships/slide" Target="slides/slide318.xml"/><Relationship Id="rId526" Type="http://schemas.openxmlformats.org/officeDocument/2006/relationships/slide" Target="slides/slide525.xml"/><Relationship Id="rId1156" Type="http://schemas.openxmlformats.org/officeDocument/2006/relationships/slide" Target="slides/slide1155.xml"/><Relationship Id="rId733" Type="http://schemas.openxmlformats.org/officeDocument/2006/relationships/slide" Target="slides/slide732.xml"/><Relationship Id="rId940" Type="http://schemas.openxmlformats.org/officeDocument/2006/relationships/slide" Target="slides/slide939.xml"/><Relationship Id="rId1016" Type="http://schemas.openxmlformats.org/officeDocument/2006/relationships/slide" Target="slides/slide1015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677" Type="http://schemas.openxmlformats.org/officeDocument/2006/relationships/slide" Target="slides/slide676.xml"/><Relationship Id="rId800" Type="http://schemas.openxmlformats.org/officeDocument/2006/relationships/slide" Target="slides/slide799.xml"/><Relationship Id="rId232" Type="http://schemas.openxmlformats.org/officeDocument/2006/relationships/slide" Target="slides/slide231.xml"/><Relationship Id="rId884" Type="http://schemas.openxmlformats.org/officeDocument/2006/relationships/slide" Target="slides/slide883.xml"/><Relationship Id="rId27" Type="http://schemas.openxmlformats.org/officeDocument/2006/relationships/slide" Target="slides/slide26.xml"/><Relationship Id="rId537" Type="http://schemas.openxmlformats.org/officeDocument/2006/relationships/slide" Target="slides/slide536.xml"/><Relationship Id="rId744" Type="http://schemas.openxmlformats.org/officeDocument/2006/relationships/slide" Target="slides/slide743.xml"/><Relationship Id="rId951" Type="http://schemas.openxmlformats.org/officeDocument/2006/relationships/slide" Target="slides/slide950.xml"/><Relationship Id="rId1167" Type="http://schemas.openxmlformats.org/officeDocument/2006/relationships/slide" Target="slides/slide1166.xml"/><Relationship Id="rId80" Type="http://schemas.openxmlformats.org/officeDocument/2006/relationships/slide" Target="slides/slide79.xml"/><Relationship Id="rId176" Type="http://schemas.openxmlformats.org/officeDocument/2006/relationships/slide" Target="slides/slide175.xml"/><Relationship Id="rId383" Type="http://schemas.openxmlformats.org/officeDocument/2006/relationships/slide" Target="slides/slide382.xml"/><Relationship Id="rId590" Type="http://schemas.openxmlformats.org/officeDocument/2006/relationships/slide" Target="slides/slide589.xml"/><Relationship Id="rId604" Type="http://schemas.openxmlformats.org/officeDocument/2006/relationships/slide" Target="slides/slide603.xml"/><Relationship Id="rId811" Type="http://schemas.openxmlformats.org/officeDocument/2006/relationships/slide" Target="slides/slide810.xml"/><Relationship Id="rId1027" Type="http://schemas.openxmlformats.org/officeDocument/2006/relationships/slide" Target="slides/slide1026.xml"/><Relationship Id="rId243" Type="http://schemas.openxmlformats.org/officeDocument/2006/relationships/slide" Target="slides/slide242.xml"/><Relationship Id="rId450" Type="http://schemas.openxmlformats.org/officeDocument/2006/relationships/slide" Target="slides/slide449.xml"/><Relationship Id="rId688" Type="http://schemas.openxmlformats.org/officeDocument/2006/relationships/slide" Target="slides/slide687.xml"/><Relationship Id="rId895" Type="http://schemas.openxmlformats.org/officeDocument/2006/relationships/slide" Target="slides/slide894.xml"/><Relationship Id="rId909" Type="http://schemas.openxmlformats.org/officeDocument/2006/relationships/slide" Target="slides/slide908.xml"/><Relationship Id="rId1080" Type="http://schemas.openxmlformats.org/officeDocument/2006/relationships/slide" Target="slides/slide1079.xml"/><Relationship Id="rId38" Type="http://schemas.openxmlformats.org/officeDocument/2006/relationships/slide" Target="slides/slide37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548" Type="http://schemas.openxmlformats.org/officeDocument/2006/relationships/slide" Target="slides/slide547.xml"/><Relationship Id="rId755" Type="http://schemas.openxmlformats.org/officeDocument/2006/relationships/slide" Target="slides/slide754.xml"/><Relationship Id="rId962" Type="http://schemas.openxmlformats.org/officeDocument/2006/relationships/slide" Target="slides/slide961.xml"/><Relationship Id="rId1178" Type="http://schemas.openxmlformats.org/officeDocument/2006/relationships/slide" Target="slides/slide1177.xml"/><Relationship Id="rId91" Type="http://schemas.openxmlformats.org/officeDocument/2006/relationships/slide" Target="slides/slide90.xml"/><Relationship Id="rId187" Type="http://schemas.openxmlformats.org/officeDocument/2006/relationships/slide" Target="slides/slide186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615" Type="http://schemas.openxmlformats.org/officeDocument/2006/relationships/slide" Target="slides/slide614.xml"/><Relationship Id="rId822" Type="http://schemas.openxmlformats.org/officeDocument/2006/relationships/slide" Target="slides/slide821.xml"/><Relationship Id="rId1038" Type="http://schemas.openxmlformats.org/officeDocument/2006/relationships/slide" Target="slides/slide1037.xml"/><Relationship Id="rId254" Type="http://schemas.openxmlformats.org/officeDocument/2006/relationships/slide" Target="slides/slide253.xml"/><Relationship Id="rId699" Type="http://schemas.openxmlformats.org/officeDocument/2006/relationships/slide" Target="slides/slide698.xml"/><Relationship Id="rId1091" Type="http://schemas.openxmlformats.org/officeDocument/2006/relationships/slide" Target="slides/slide1090.xml"/><Relationship Id="rId1105" Type="http://schemas.openxmlformats.org/officeDocument/2006/relationships/slide" Target="slides/slide1104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461" Type="http://schemas.openxmlformats.org/officeDocument/2006/relationships/slide" Target="slides/slide460.xml"/><Relationship Id="rId559" Type="http://schemas.openxmlformats.org/officeDocument/2006/relationships/slide" Target="slides/slide558.xml"/><Relationship Id="rId766" Type="http://schemas.openxmlformats.org/officeDocument/2006/relationships/slide" Target="slides/slide765.xml"/><Relationship Id="rId1189" Type="http://schemas.openxmlformats.org/officeDocument/2006/relationships/slide" Target="slides/slide1188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419" Type="http://schemas.openxmlformats.org/officeDocument/2006/relationships/slide" Target="slides/slide418.xml"/><Relationship Id="rId626" Type="http://schemas.openxmlformats.org/officeDocument/2006/relationships/slide" Target="slides/slide625.xml"/><Relationship Id="rId973" Type="http://schemas.openxmlformats.org/officeDocument/2006/relationships/slide" Target="slides/slide972.xml"/><Relationship Id="rId1049" Type="http://schemas.openxmlformats.org/officeDocument/2006/relationships/slide" Target="slides/slide1048.xml"/><Relationship Id="rId833" Type="http://schemas.openxmlformats.org/officeDocument/2006/relationships/slide" Target="slides/slide832.xml"/><Relationship Id="rId1116" Type="http://schemas.openxmlformats.org/officeDocument/2006/relationships/slide" Target="slides/slide1115.xml"/><Relationship Id="rId265" Type="http://schemas.openxmlformats.org/officeDocument/2006/relationships/slide" Target="slides/slide264.xml"/><Relationship Id="rId472" Type="http://schemas.openxmlformats.org/officeDocument/2006/relationships/slide" Target="slides/slide471.xml"/><Relationship Id="rId900" Type="http://schemas.openxmlformats.org/officeDocument/2006/relationships/slide" Target="slides/slide899.xml"/><Relationship Id="rId125" Type="http://schemas.openxmlformats.org/officeDocument/2006/relationships/slide" Target="slides/slide124.xml"/><Relationship Id="rId332" Type="http://schemas.openxmlformats.org/officeDocument/2006/relationships/slide" Target="slides/slide331.xml"/><Relationship Id="rId777" Type="http://schemas.openxmlformats.org/officeDocument/2006/relationships/slide" Target="slides/slide776.xml"/><Relationship Id="rId984" Type="http://schemas.openxmlformats.org/officeDocument/2006/relationships/slide" Target="slides/slide983.xml"/><Relationship Id="rId637" Type="http://schemas.openxmlformats.org/officeDocument/2006/relationships/slide" Target="slides/slide636.xml"/><Relationship Id="rId844" Type="http://schemas.openxmlformats.org/officeDocument/2006/relationships/slide" Target="slides/slide843.xml"/><Relationship Id="rId276" Type="http://schemas.openxmlformats.org/officeDocument/2006/relationships/slide" Target="slides/slide275.xml"/><Relationship Id="rId483" Type="http://schemas.openxmlformats.org/officeDocument/2006/relationships/slide" Target="slides/slide482.xml"/><Relationship Id="rId690" Type="http://schemas.openxmlformats.org/officeDocument/2006/relationships/slide" Target="slides/slide689.xml"/><Relationship Id="rId704" Type="http://schemas.openxmlformats.org/officeDocument/2006/relationships/slide" Target="slides/slide703.xml"/><Relationship Id="rId911" Type="http://schemas.openxmlformats.org/officeDocument/2006/relationships/slide" Target="slides/slide910.xml"/><Relationship Id="rId1127" Type="http://schemas.openxmlformats.org/officeDocument/2006/relationships/slide" Target="slides/slide1126.xml"/><Relationship Id="rId40" Type="http://schemas.openxmlformats.org/officeDocument/2006/relationships/slide" Target="slides/slide39.xml"/><Relationship Id="rId136" Type="http://schemas.openxmlformats.org/officeDocument/2006/relationships/slide" Target="slides/slide135.xml"/><Relationship Id="rId343" Type="http://schemas.openxmlformats.org/officeDocument/2006/relationships/slide" Target="slides/slide342.xml"/><Relationship Id="rId550" Type="http://schemas.openxmlformats.org/officeDocument/2006/relationships/slide" Target="slides/slide549.xml"/><Relationship Id="rId788" Type="http://schemas.openxmlformats.org/officeDocument/2006/relationships/slide" Target="slides/slide787.xml"/><Relationship Id="rId995" Type="http://schemas.openxmlformats.org/officeDocument/2006/relationships/slide" Target="slides/slide994.xml"/><Relationship Id="rId1180" Type="http://schemas.openxmlformats.org/officeDocument/2006/relationships/slide" Target="slides/slide1179.xml"/><Relationship Id="rId203" Type="http://schemas.openxmlformats.org/officeDocument/2006/relationships/slide" Target="slides/slide202.xml"/><Relationship Id="rId648" Type="http://schemas.openxmlformats.org/officeDocument/2006/relationships/slide" Target="slides/slide647.xml"/><Relationship Id="rId855" Type="http://schemas.openxmlformats.org/officeDocument/2006/relationships/slide" Target="slides/slide854.xml"/><Relationship Id="rId1040" Type="http://schemas.openxmlformats.org/officeDocument/2006/relationships/slide" Target="slides/slide1039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715" Type="http://schemas.openxmlformats.org/officeDocument/2006/relationships/slide" Target="slides/slide714.xml"/><Relationship Id="rId922" Type="http://schemas.openxmlformats.org/officeDocument/2006/relationships/slide" Target="slides/slide921.xml"/><Relationship Id="rId1138" Type="http://schemas.openxmlformats.org/officeDocument/2006/relationships/slide" Target="slides/slide1137.xml"/><Relationship Id="rId147" Type="http://schemas.openxmlformats.org/officeDocument/2006/relationships/slide" Target="slides/slide146.xml"/><Relationship Id="rId354" Type="http://schemas.openxmlformats.org/officeDocument/2006/relationships/slide" Target="slides/slide353.xml"/><Relationship Id="rId799" Type="http://schemas.openxmlformats.org/officeDocument/2006/relationships/slide" Target="slides/slide798.xml"/><Relationship Id="rId1191" Type="http://schemas.openxmlformats.org/officeDocument/2006/relationships/slide" Target="slides/slide1190.xml"/><Relationship Id="rId51" Type="http://schemas.openxmlformats.org/officeDocument/2006/relationships/slide" Target="slides/slide50.xml"/><Relationship Id="rId561" Type="http://schemas.openxmlformats.org/officeDocument/2006/relationships/slide" Target="slides/slide560.xml"/><Relationship Id="rId659" Type="http://schemas.openxmlformats.org/officeDocument/2006/relationships/slide" Target="slides/slide658.xml"/><Relationship Id="rId866" Type="http://schemas.openxmlformats.org/officeDocument/2006/relationships/slide" Target="slides/slide865.xml"/><Relationship Id="rId214" Type="http://schemas.openxmlformats.org/officeDocument/2006/relationships/slide" Target="slides/slide213.xml"/><Relationship Id="rId298" Type="http://schemas.openxmlformats.org/officeDocument/2006/relationships/slide" Target="slides/slide297.xml"/><Relationship Id="rId421" Type="http://schemas.openxmlformats.org/officeDocument/2006/relationships/slide" Target="slides/slide420.xml"/><Relationship Id="rId519" Type="http://schemas.openxmlformats.org/officeDocument/2006/relationships/slide" Target="slides/slide518.xml"/><Relationship Id="rId1051" Type="http://schemas.openxmlformats.org/officeDocument/2006/relationships/slide" Target="slides/slide1050.xml"/><Relationship Id="rId1149" Type="http://schemas.openxmlformats.org/officeDocument/2006/relationships/slide" Target="slides/slide1148.xml"/><Relationship Id="rId158" Type="http://schemas.openxmlformats.org/officeDocument/2006/relationships/slide" Target="slides/slide157.xml"/><Relationship Id="rId726" Type="http://schemas.openxmlformats.org/officeDocument/2006/relationships/slide" Target="slides/slide725.xml"/><Relationship Id="rId933" Type="http://schemas.openxmlformats.org/officeDocument/2006/relationships/slide" Target="slides/slide932.xml"/><Relationship Id="rId1009" Type="http://schemas.openxmlformats.org/officeDocument/2006/relationships/slide" Target="slides/slide1008.xml"/><Relationship Id="rId62" Type="http://schemas.openxmlformats.org/officeDocument/2006/relationships/slide" Target="slides/slide61.xml"/><Relationship Id="rId365" Type="http://schemas.openxmlformats.org/officeDocument/2006/relationships/slide" Target="slides/slide364.xml"/><Relationship Id="rId572" Type="http://schemas.openxmlformats.org/officeDocument/2006/relationships/slide" Target="slides/slide571.xml"/><Relationship Id="rId225" Type="http://schemas.openxmlformats.org/officeDocument/2006/relationships/slide" Target="slides/slide224.xml"/><Relationship Id="rId432" Type="http://schemas.openxmlformats.org/officeDocument/2006/relationships/slide" Target="slides/slide431.xml"/><Relationship Id="rId877" Type="http://schemas.openxmlformats.org/officeDocument/2006/relationships/slide" Target="slides/slide876.xml"/><Relationship Id="rId1062" Type="http://schemas.openxmlformats.org/officeDocument/2006/relationships/slide" Target="slides/slide1061.xml"/><Relationship Id="rId737" Type="http://schemas.openxmlformats.org/officeDocument/2006/relationships/slide" Target="slides/slide736.xml"/><Relationship Id="rId944" Type="http://schemas.openxmlformats.org/officeDocument/2006/relationships/slide" Target="slides/slide943.xml"/><Relationship Id="rId73" Type="http://schemas.openxmlformats.org/officeDocument/2006/relationships/slide" Target="slides/slide72.xml"/><Relationship Id="rId169" Type="http://schemas.openxmlformats.org/officeDocument/2006/relationships/slide" Target="slides/slide168.xml"/><Relationship Id="rId376" Type="http://schemas.openxmlformats.org/officeDocument/2006/relationships/slide" Target="slides/slide375.xml"/><Relationship Id="rId583" Type="http://schemas.openxmlformats.org/officeDocument/2006/relationships/slide" Target="slides/slide582.xml"/><Relationship Id="rId790" Type="http://schemas.openxmlformats.org/officeDocument/2006/relationships/slide" Target="slides/slide789.xml"/><Relationship Id="rId804" Type="http://schemas.openxmlformats.org/officeDocument/2006/relationships/slide" Target="slides/slide803.xml"/><Relationship Id="rId4" Type="http://schemas.openxmlformats.org/officeDocument/2006/relationships/slide" Target="slides/slide3.xml"/><Relationship Id="rId236" Type="http://schemas.openxmlformats.org/officeDocument/2006/relationships/slide" Target="slides/slide235.xml"/><Relationship Id="rId443" Type="http://schemas.openxmlformats.org/officeDocument/2006/relationships/slide" Target="slides/slide442.xml"/><Relationship Id="rId650" Type="http://schemas.openxmlformats.org/officeDocument/2006/relationships/slide" Target="slides/slide649.xml"/><Relationship Id="rId888" Type="http://schemas.openxmlformats.org/officeDocument/2006/relationships/slide" Target="slides/slide887.xml"/><Relationship Id="rId1073" Type="http://schemas.openxmlformats.org/officeDocument/2006/relationships/slide" Target="slides/slide1072.xml"/><Relationship Id="rId303" Type="http://schemas.openxmlformats.org/officeDocument/2006/relationships/slide" Target="slides/slide302.xml"/><Relationship Id="rId748" Type="http://schemas.openxmlformats.org/officeDocument/2006/relationships/slide" Target="slides/slide747.xml"/><Relationship Id="rId955" Type="http://schemas.openxmlformats.org/officeDocument/2006/relationships/slide" Target="slides/slide954.xml"/><Relationship Id="rId1140" Type="http://schemas.openxmlformats.org/officeDocument/2006/relationships/slide" Target="slides/slide1139.xml"/><Relationship Id="rId84" Type="http://schemas.openxmlformats.org/officeDocument/2006/relationships/slide" Target="slides/slide83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594" Type="http://schemas.openxmlformats.org/officeDocument/2006/relationships/slide" Target="slides/slide593.xml"/><Relationship Id="rId608" Type="http://schemas.openxmlformats.org/officeDocument/2006/relationships/slide" Target="slides/slide607.xml"/><Relationship Id="rId815" Type="http://schemas.openxmlformats.org/officeDocument/2006/relationships/slide" Target="slides/slide814.xml"/><Relationship Id="rId247" Type="http://schemas.openxmlformats.org/officeDocument/2006/relationships/slide" Target="slides/slide246.xml"/><Relationship Id="rId899" Type="http://schemas.openxmlformats.org/officeDocument/2006/relationships/slide" Target="slides/slide898.xml"/><Relationship Id="rId1000" Type="http://schemas.openxmlformats.org/officeDocument/2006/relationships/slide" Target="slides/slide999.xml"/><Relationship Id="rId1084" Type="http://schemas.openxmlformats.org/officeDocument/2006/relationships/slide" Target="slides/slide1083.xml"/><Relationship Id="rId107" Type="http://schemas.openxmlformats.org/officeDocument/2006/relationships/slide" Target="slides/slide106.xml"/><Relationship Id="rId454" Type="http://schemas.openxmlformats.org/officeDocument/2006/relationships/slide" Target="slides/slide453.xml"/><Relationship Id="rId661" Type="http://schemas.openxmlformats.org/officeDocument/2006/relationships/slide" Target="slides/slide660.xml"/><Relationship Id="rId759" Type="http://schemas.openxmlformats.org/officeDocument/2006/relationships/slide" Target="slides/slide758.xml"/><Relationship Id="rId966" Type="http://schemas.openxmlformats.org/officeDocument/2006/relationships/slide" Target="slides/slide965.xml"/><Relationship Id="rId11" Type="http://schemas.openxmlformats.org/officeDocument/2006/relationships/slide" Target="slides/slide10.xml"/><Relationship Id="rId314" Type="http://schemas.openxmlformats.org/officeDocument/2006/relationships/slide" Target="slides/slide313.xml"/><Relationship Id="rId398" Type="http://schemas.openxmlformats.org/officeDocument/2006/relationships/slide" Target="slides/slide397.xml"/><Relationship Id="rId521" Type="http://schemas.openxmlformats.org/officeDocument/2006/relationships/slide" Target="slides/slide520.xml"/><Relationship Id="rId619" Type="http://schemas.openxmlformats.org/officeDocument/2006/relationships/slide" Target="slides/slide618.xml"/><Relationship Id="rId1151" Type="http://schemas.openxmlformats.org/officeDocument/2006/relationships/slide" Target="slides/slide1150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826" Type="http://schemas.openxmlformats.org/officeDocument/2006/relationships/slide" Target="slides/slide825.xml"/><Relationship Id="rId1011" Type="http://schemas.openxmlformats.org/officeDocument/2006/relationships/slide" Target="slides/slide1010.xml"/><Relationship Id="rId1109" Type="http://schemas.openxmlformats.org/officeDocument/2006/relationships/slide" Target="slides/slide1108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672" Type="http://schemas.openxmlformats.org/officeDocument/2006/relationships/slide" Target="slides/slide671.xml"/><Relationship Id="rId1095" Type="http://schemas.openxmlformats.org/officeDocument/2006/relationships/slide" Target="slides/slide1094.xml"/><Relationship Id="rId22" Type="http://schemas.openxmlformats.org/officeDocument/2006/relationships/slide" Target="slides/slide21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532" Type="http://schemas.openxmlformats.org/officeDocument/2006/relationships/slide" Target="slides/slide531.xml"/><Relationship Id="rId977" Type="http://schemas.openxmlformats.org/officeDocument/2006/relationships/slide" Target="slides/slide976.xml"/><Relationship Id="rId1162" Type="http://schemas.openxmlformats.org/officeDocument/2006/relationships/slide" Target="slides/slide116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6276" y="1596453"/>
            <a:ext cx="7777797" cy="108146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2552" y="2883916"/>
            <a:ext cx="6405245" cy="128746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20-Jan-21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200" b="1" i="0">
                <a:solidFill>
                  <a:srgbClr val="933634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20-Jan-21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200" b="1" i="0">
                <a:solidFill>
                  <a:srgbClr val="933634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517" y="1184465"/>
            <a:ext cx="3980402" cy="339890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12430" y="1184465"/>
            <a:ext cx="3980402" cy="339890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20-Jan-21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200" b="1" i="0">
                <a:solidFill>
                  <a:srgbClr val="933634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20-Jan-21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20-Jan-21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28319" y="508761"/>
            <a:ext cx="8093710" cy="6807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200" b="1" i="0">
                <a:solidFill>
                  <a:srgbClr val="933634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477519" y="1011682"/>
            <a:ext cx="8195310" cy="36048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258183" y="4779609"/>
            <a:ext cx="597535" cy="2082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57517" y="4789360"/>
            <a:ext cx="2104580" cy="2574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20-Jan-21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6588252" y="4789360"/>
            <a:ext cx="2104580" cy="2574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104.xml"/><Relationship Id="rId13" Type="http://schemas.openxmlformats.org/officeDocument/2006/relationships/slide" Target="slide195.xml"/><Relationship Id="rId18" Type="http://schemas.openxmlformats.org/officeDocument/2006/relationships/slide" Target="slide296.xml"/><Relationship Id="rId3" Type="http://schemas.openxmlformats.org/officeDocument/2006/relationships/slide" Target="slide9.xml"/><Relationship Id="rId7" Type="http://schemas.openxmlformats.org/officeDocument/2006/relationships/slide" Target="slide85.xml"/><Relationship Id="rId12" Type="http://schemas.openxmlformats.org/officeDocument/2006/relationships/slide" Target="slide171.xml"/><Relationship Id="rId17" Type="http://schemas.openxmlformats.org/officeDocument/2006/relationships/slide" Target="slide279.xml"/><Relationship Id="rId2" Type="http://schemas.openxmlformats.org/officeDocument/2006/relationships/slide" Target="slide6.xml"/><Relationship Id="rId16" Type="http://schemas.openxmlformats.org/officeDocument/2006/relationships/slide" Target="slide246.xml"/><Relationship Id="rId1" Type="http://schemas.openxmlformats.org/officeDocument/2006/relationships/slideLayout" Target="../slideLayouts/slideLayout2.xml"/><Relationship Id="rId6" Type="http://schemas.openxmlformats.org/officeDocument/2006/relationships/slide" Target="slide70.xml"/><Relationship Id="rId11" Type="http://schemas.openxmlformats.org/officeDocument/2006/relationships/slide" Target="slide152.xml"/><Relationship Id="rId5" Type="http://schemas.openxmlformats.org/officeDocument/2006/relationships/slide" Target="slide46.xml"/><Relationship Id="rId15" Type="http://schemas.openxmlformats.org/officeDocument/2006/relationships/slide" Target="slide225.xml"/><Relationship Id="rId10" Type="http://schemas.openxmlformats.org/officeDocument/2006/relationships/slide" Target="slide131.xml"/><Relationship Id="rId4" Type="http://schemas.openxmlformats.org/officeDocument/2006/relationships/slide" Target="slide31.xml"/><Relationship Id="rId9" Type="http://schemas.openxmlformats.org/officeDocument/2006/relationships/slide" Target="slide119.xml"/><Relationship Id="rId14" Type="http://schemas.openxmlformats.org/officeDocument/2006/relationships/slide" Target="slide210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420.xml"/><Relationship Id="rId13" Type="http://schemas.openxmlformats.org/officeDocument/2006/relationships/slide" Target="slide515.xml"/><Relationship Id="rId18" Type="http://schemas.openxmlformats.org/officeDocument/2006/relationships/slide" Target="slide591.xml"/><Relationship Id="rId3" Type="http://schemas.openxmlformats.org/officeDocument/2006/relationships/slide" Target="slide332.xml"/><Relationship Id="rId7" Type="http://schemas.openxmlformats.org/officeDocument/2006/relationships/slide" Target="slide403.xml"/><Relationship Id="rId12" Type="http://schemas.openxmlformats.org/officeDocument/2006/relationships/slide" Target="slide498.xml"/><Relationship Id="rId17" Type="http://schemas.openxmlformats.org/officeDocument/2006/relationships/slide" Target="slide579.xml"/><Relationship Id="rId2" Type="http://schemas.openxmlformats.org/officeDocument/2006/relationships/slide" Target="slide320.xml"/><Relationship Id="rId16" Type="http://schemas.openxmlformats.org/officeDocument/2006/relationships/slide" Target="slide562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80.xml"/><Relationship Id="rId11" Type="http://schemas.openxmlformats.org/officeDocument/2006/relationships/slide" Target="slide483.xml"/><Relationship Id="rId5" Type="http://schemas.openxmlformats.org/officeDocument/2006/relationships/slide" Target="slide367.xml"/><Relationship Id="rId15" Type="http://schemas.openxmlformats.org/officeDocument/2006/relationships/slide" Target="slide548.xml"/><Relationship Id="rId10" Type="http://schemas.openxmlformats.org/officeDocument/2006/relationships/slide" Target="slide459.xml"/><Relationship Id="rId4" Type="http://schemas.openxmlformats.org/officeDocument/2006/relationships/slide" Target="slide352.xml"/><Relationship Id="rId9" Type="http://schemas.openxmlformats.org/officeDocument/2006/relationships/slide" Target="slide440.xml"/><Relationship Id="rId14" Type="http://schemas.openxmlformats.org/officeDocument/2006/relationships/slide" Target="slide53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slide" Target="slide727.xml"/><Relationship Id="rId13" Type="http://schemas.openxmlformats.org/officeDocument/2006/relationships/slide" Target="slide817.xml"/><Relationship Id="rId18" Type="http://schemas.openxmlformats.org/officeDocument/2006/relationships/slide" Target="slide920.xml"/><Relationship Id="rId3" Type="http://schemas.openxmlformats.org/officeDocument/2006/relationships/slide" Target="slide624.xml"/><Relationship Id="rId7" Type="http://schemas.openxmlformats.org/officeDocument/2006/relationships/slide" Target="slide710.xml"/><Relationship Id="rId12" Type="http://schemas.openxmlformats.org/officeDocument/2006/relationships/slide" Target="slide799.xml"/><Relationship Id="rId17" Type="http://schemas.openxmlformats.org/officeDocument/2006/relationships/slide" Target="slide903.xml"/><Relationship Id="rId2" Type="http://schemas.openxmlformats.org/officeDocument/2006/relationships/slide" Target="slide611.xml"/><Relationship Id="rId16" Type="http://schemas.openxmlformats.org/officeDocument/2006/relationships/slide" Target="slide885.xml"/><Relationship Id="rId1" Type="http://schemas.openxmlformats.org/officeDocument/2006/relationships/slideLayout" Target="../slideLayouts/slideLayout2.xml"/><Relationship Id="rId6" Type="http://schemas.openxmlformats.org/officeDocument/2006/relationships/slide" Target="slide683.xml"/><Relationship Id="rId11" Type="http://schemas.openxmlformats.org/officeDocument/2006/relationships/slide" Target="slide785.xml"/><Relationship Id="rId5" Type="http://schemas.openxmlformats.org/officeDocument/2006/relationships/slide" Target="slide661.xml"/><Relationship Id="rId15" Type="http://schemas.openxmlformats.org/officeDocument/2006/relationships/slide" Target="slide861.xml"/><Relationship Id="rId10" Type="http://schemas.openxmlformats.org/officeDocument/2006/relationships/slide" Target="slide770.xml"/><Relationship Id="rId4" Type="http://schemas.openxmlformats.org/officeDocument/2006/relationships/slide" Target="slide641.xml"/><Relationship Id="rId9" Type="http://schemas.openxmlformats.org/officeDocument/2006/relationships/slide" Target="slide744.xml"/><Relationship Id="rId14" Type="http://schemas.openxmlformats.org/officeDocument/2006/relationships/slide" Target="slide84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slide" Target="slide1056.xml"/><Relationship Id="rId13" Type="http://schemas.openxmlformats.org/officeDocument/2006/relationships/slide" Target="slide1146.xml"/><Relationship Id="rId3" Type="http://schemas.openxmlformats.org/officeDocument/2006/relationships/slide" Target="slide960.xml"/><Relationship Id="rId7" Type="http://schemas.openxmlformats.org/officeDocument/2006/relationships/slide" Target="slide1027.xml"/><Relationship Id="rId12" Type="http://schemas.openxmlformats.org/officeDocument/2006/relationships/slide" Target="slide1119.xml"/><Relationship Id="rId2" Type="http://schemas.openxmlformats.org/officeDocument/2006/relationships/slide" Target="slide944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010.xml"/><Relationship Id="rId11" Type="http://schemas.openxmlformats.org/officeDocument/2006/relationships/slide" Target="slide1102.xml"/><Relationship Id="rId5" Type="http://schemas.openxmlformats.org/officeDocument/2006/relationships/slide" Target="slide990.xml"/><Relationship Id="rId10" Type="http://schemas.openxmlformats.org/officeDocument/2006/relationships/slide" Target="slide1089.xml"/><Relationship Id="rId4" Type="http://schemas.openxmlformats.org/officeDocument/2006/relationships/slide" Target="slide976.xml"/><Relationship Id="rId9" Type="http://schemas.openxmlformats.org/officeDocument/2006/relationships/slide" Target="slide1071.xml"/><Relationship Id="rId14" Type="http://schemas.openxmlformats.org/officeDocument/2006/relationships/slide" Target="slide117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302634" y="580389"/>
            <a:ext cx="4855845" cy="4038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39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PARTE I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70"/>
              </a:lnSpc>
            </a:pP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Centrale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</a:t>
            </a:r>
            <a:endParaRPr sz="1200">
              <a:latin typeface="Times New Roman"/>
              <a:cs typeface="Times New Roman"/>
            </a:endParaRPr>
          </a:p>
          <a:p>
            <a:pPr marL="12700" marR="466090">
              <a:lnSpc>
                <a:spcPts val="1270"/>
              </a:lnSpc>
              <a:spcBef>
                <a:spcPts val="60"/>
              </a:spcBef>
            </a:pPr>
            <a:r>
              <a:rPr sz="1100" i="1" spc="-5" dirty="0">
                <a:latin typeface="Times New Roman"/>
                <a:cs typeface="Times New Roman"/>
              </a:rPr>
              <a:t>Patrocinata </a:t>
            </a:r>
            <a:r>
              <a:rPr sz="1100" i="1" dirty="0">
                <a:latin typeface="Times New Roman"/>
                <a:cs typeface="Times New Roman"/>
              </a:rPr>
              <a:t>da un </a:t>
            </a:r>
            <a:r>
              <a:rPr sz="1100" i="1" spc="-5" dirty="0">
                <a:latin typeface="Times New Roman"/>
                <a:cs typeface="Times New Roman"/>
              </a:rPr>
              <a:t>Corpo </a:t>
            </a:r>
            <a:r>
              <a:rPr sz="1100" i="1" dirty="0">
                <a:latin typeface="Times New Roman"/>
                <a:cs typeface="Times New Roman"/>
              </a:rPr>
              <a:t>di </a:t>
            </a:r>
            <a:r>
              <a:rPr sz="1100" i="1" spc="-5" dirty="0">
                <a:latin typeface="Times New Roman"/>
                <a:cs typeface="Times New Roman"/>
              </a:rPr>
              <a:t>Personalità Superuniversali </a:t>
            </a:r>
            <a:r>
              <a:rPr sz="1100" i="1" spc="-10" dirty="0">
                <a:latin typeface="Times New Roman"/>
                <a:cs typeface="Times New Roman"/>
              </a:rPr>
              <a:t>di </a:t>
            </a:r>
            <a:r>
              <a:rPr sz="1100" i="1" spc="-5" dirty="0">
                <a:latin typeface="Times New Roman"/>
                <a:cs typeface="Times New Roman"/>
              </a:rPr>
              <a:t>Uversa agente per  autorità degli Antichi dei Giorni </a:t>
            </a:r>
            <a:r>
              <a:rPr sz="1100" i="1" dirty="0">
                <a:latin typeface="Times New Roman"/>
                <a:cs typeface="Times New Roman"/>
              </a:rPr>
              <a:t>di</a:t>
            </a:r>
            <a:r>
              <a:rPr sz="1100" i="1" spc="35" dirty="0">
                <a:latin typeface="Times New Roman"/>
                <a:cs typeface="Times New Roman"/>
              </a:rPr>
              <a:t> </a:t>
            </a:r>
            <a:r>
              <a:rPr sz="1100" i="1" spc="-5" dirty="0">
                <a:latin typeface="Times New Roman"/>
                <a:cs typeface="Times New Roman"/>
              </a:rPr>
              <a:t>Orvonton</a:t>
            </a:r>
            <a:r>
              <a:rPr sz="1000" i="1" spc="-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400"/>
              </a:lnSpc>
            </a:pPr>
            <a:r>
              <a:rPr sz="1200" b="1" spc="-5" dirty="0">
                <a:latin typeface="Times New Roman"/>
                <a:cs typeface="Times New Roman"/>
              </a:rPr>
              <a:t>PARTE II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L’Universo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</a:t>
            </a:r>
            <a:endParaRPr sz="1200">
              <a:latin typeface="Times New Roman"/>
              <a:cs typeface="Times New Roman"/>
            </a:endParaRPr>
          </a:p>
          <a:p>
            <a:pPr marL="12700" marR="63500">
              <a:lnSpc>
                <a:spcPts val="1260"/>
              </a:lnSpc>
              <a:spcBef>
                <a:spcPts val="70"/>
              </a:spcBef>
            </a:pPr>
            <a:r>
              <a:rPr sz="1100" i="1" spc="-5" dirty="0">
                <a:latin typeface="Times New Roman"/>
                <a:cs typeface="Times New Roman"/>
              </a:rPr>
              <a:t>Patrocinata </a:t>
            </a:r>
            <a:r>
              <a:rPr sz="1100" i="1" dirty="0">
                <a:latin typeface="Times New Roman"/>
                <a:cs typeface="Times New Roman"/>
              </a:rPr>
              <a:t>da un </a:t>
            </a:r>
            <a:r>
              <a:rPr sz="1100" i="1" spc="-5" dirty="0">
                <a:latin typeface="Times New Roman"/>
                <a:cs typeface="Times New Roman"/>
              </a:rPr>
              <a:t>Corpo </a:t>
            </a:r>
            <a:r>
              <a:rPr sz="1100" i="1" dirty="0">
                <a:latin typeface="Times New Roman"/>
                <a:cs typeface="Times New Roman"/>
              </a:rPr>
              <a:t>di </a:t>
            </a:r>
            <a:r>
              <a:rPr sz="1100" i="1" spc="-5" dirty="0">
                <a:latin typeface="Times New Roman"/>
                <a:cs typeface="Times New Roman"/>
              </a:rPr>
              <a:t>Personalità dell’Universo </a:t>
            </a:r>
            <a:r>
              <a:rPr sz="1100" i="1" dirty="0">
                <a:latin typeface="Times New Roman"/>
                <a:cs typeface="Times New Roman"/>
              </a:rPr>
              <a:t>Locale di </a:t>
            </a:r>
            <a:r>
              <a:rPr sz="1100" i="1" spc="-5" dirty="0">
                <a:latin typeface="Times New Roman"/>
                <a:cs typeface="Times New Roman"/>
              </a:rPr>
              <a:t>Nebadon </a:t>
            </a:r>
            <a:r>
              <a:rPr sz="1100" i="1" dirty="0">
                <a:latin typeface="Times New Roman"/>
                <a:cs typeface="Times New Roman"/>
              </a:rPr>
              <a:t>agente per  </a:t>
            </a:r>
            <a:r>
              <a:rPr sz="1100" i="1" spc="-5" dirty="0">
                <a:latin typeface="Times New Roman"/>
                <a:cs typeface="Times New Roman"/>
              </a:rPr>
              <a:t>autorità </a:t>
            </a:r>
            <a:r>
              <a:rPr sz="1100" i="1" dirty="0">
                <a:latin typeface="Times New Roman"/>
                <a:cs typeface="Times New Roman"/>
              </a:rPr>
              <a:t>di </a:t>
            </a:r>
            <a:r>
              <a:rPr sz="1100" i="1" spc="-5" dirty="0">
                <a:latin typeface="Times New Roman"/>
                <a:cs typeface="Times New Roman"/>
              </a:rPr>
              <a:t>Gabriele </a:t>
            </a:r>
            <a:r>
              <a:rPr sz="1100" i="1" dirty="0">
                <a:latin typeface="Times New Roman"/>
                <a:cs typeface="Times New Roman"/>
              </a:rPr>
              <a:t>di </a:t>
            </a:r>
            <a:r>
              <a:rPr sz="1100" i="1" spc="-5" dirty="0">
                <a:latin typeface="Times New Roman"/>
                <a:cs typeface="Times New Roman"/>
              </a:rPr>
              <a:t>Salvington.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400"/>
              </a:lnSpc>
            </a:pPr>
            <a:r>
              <a:rPr sz="1200" b="1" spc="-5" dirty="0">
                <a:latin typeface="Times New Roman"/>
                <a:cs typeface="Times New Roman"/>
              </a:rPr>
              <a:t>PARTE III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75"/>
              </a:lnSpc>
            </a:pP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Storia 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</a:t>
            </a:r>
            <a:endParaRPr sz="1200">
              <a:latin typeface="Times New Roman"/>
              <a:cs typeface="Times New Roman"/>
            </a:endParaRPr>
          </a:p>
          <a:p>
            <a:pPr marL="12700" marR="356870">
              <a:lnSpc>
                <a:spcPts val="1260"/>
              </a:lnSpc>
              <a:spcBef>
                <a:spcPts val="70"/>
              </a:spcBef>
            </a:pPr>
            <a:r>
              <a:rPr sz="1100" i="1" spc="-5" dirty="0">
                <a:latin typeface="Times New Roman"/>
                <a:cs typeface="Times New Roman"/>
              </a:rPr>
              <a:t>Questi fascicoli sono stati patrocinati </a:t>
            </a:r>
            <a:r>
              <a:rPr sz="1100" i="1" dirty="0">
                <a:latin typeface="Times New Roman"/>
                <a:cs typeface="Times New Roman"/>
              </a:rPr>
              <a:t>da un </a:t>
            </a:r>
            <a:r>
              <a:rPr sz="1100" i="1" spc="-5" dirty="0">
                <a:latin typeface="Times New Roman"/>
                <a:cs typeface="Times New Roman"/>
              </a:rPr>
              <a:t>Corpo di Personalità dell’Universo  </a:t>
            </a:r>
            <a:r>
              <a:rPr sz="1100" i="1" dirty="0">
                <a:latin typeface="Times New Roman"/>
                <a:cs typeface="Times New Roman"/>
              </a:rPr>
              <a:t>Locale agente </a:t>
            </a:r>
            <a:r>
              <a:rPr sz="1100" i="1" spc="-5" dirty="0">
                <a:latin typeface="Times New Roman"/>
                <a:cs typeface="Times New Roman"/>
              </a:rPr>
              <a:t>per autorità </a:t>
            </a:r>
            <a:r>
              <a:rPr sz="1100" i="1" dirty="0">
                <a:latin typeface="Times New Roman"/>
                <a:cs typeface="Times New Roman"/>
              </a:rPr>
              <a:t>di </a:t>
            </a:r>
            <a:r>
              <a:rPr sz="1100" i="1" spc="-5" dirty="0">
                <a:latin typeface="Times New Roman"/>
                <a:cs typeface="Times New Roman"/>
              </a:rPr>
              <a:t>Gabriele di</a:t>
            </a:r>
            <a:r>
              <a:rPr sz="1100" i="1" dirty="0">
                <a:latin typeface="Times New Roman"/>
                <a:cs typeface="Times New Roman"/>
              </a:rPr>
              <a:t> </a:t>
            </a:r>
            <a:r>
              <a:rPr sz="1100" i="1" spc="-5" dirty="0">
                <a:latin typeface="Times New Roman"/>
                <a:cs typeface="Times New Roman"/>
              </a:rPr>
              <a:t>Salvington.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400"/>
              </a:lnSpc>
            </a:pPr>
            <a:r>
              <a:rPr sz="1200" b="1" spc="-5" dirty="0">
                <a:latin typeface="Times New Roman"/>
                <a:cs typeface="Times New Roman"/>
              </a:rPr>
              <a:t>PARTE IV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75"/>
              </a:lnSpc>
            </a:pP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gli Insegnamenti 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endParaRPr sz="1200">
              <a:latin typeface="Times New Roman"/>
              <a:cs typeface="Times New Roman"/>
            </a:endParaRPr>
          </a:p>
          <a:p>
            <a:pPr marL="12700" marR="86995">
              <a:lnSpc>
                <a:spcPct val="95800"/>
              </a:lnSpc>
              <a:spcBef>
                <a:spcPts val="35"/>
              </a:spcBef>
            </a:pPr>
            <a:r>
              <a:rPr sz="1100" i="1" dirty="0">
                <a:latin typeface="Times New Roman"/>
                <a:cs typeface="Times New Roman"/>
              </a:rPr>
              <a:t>Questo gruppo di </a:t>
            </a:r>
            <a:r>
              <a:rPr sz="1100" i="1" spc="-5" dirty="0">
                <a:latin typeface="Times New Roman"/>
                <a:cs typeface="Times New Roman"/>
              </a:rPr>
              <a:t>fascicoli </a:t>
            </a:r>
            <a:r>
              <a:rPr sz="1100" i="1" dirty="0">
                <a:latin typeface="Times New Roman"/>
                <a:cs typeface="Times New Roman"/>
              </a:rPr>
              <a:t>è </a:t>
            </a:r>
            <a:r>
              <a:rPr sz="1100" i="1" spc="-5" dirty="0">
                <a:latin typeface="Times New Roman"/>
                <a:cs typeface="Times New Roman"/>
              </a:rPr>
              <a:t>stato patrocinato </a:t>
            </a:r>
            <a:r>
              <a:rPr sz="1100" i="1" dirty="0">
                <a:latin typeface="Times New Roman"/>
                <a:cs typeface="Times New Roman"/>
              </a:rPr>
              <a:t>da una commissione di </a:t>
            </a:r>
            <a:r>
              <a:rPr sz="1100" i="1" spc="-5" dirty="0">
                <a:latin typeface="Times New Roman"/>
                <a:cs typeface="Times New Roman"/>
              </a:rPr>
              <a:t>dodici  intermedi </a:t>
            </a:r>
            <a:r>
              <a:rPr sz="1100" i="1" dirty="0">
                <a:latin typeface="Times New Roman"/>
                <a:cs typeface="Times New Roman"/>
              </a:rPr>
              <a:t>di </a:t>
            </a:r>
            <a:r>
              <a:rPr sz="1100" i="1" spc="-5" dirty="0">
                <a:latin typeface="Times New Roman"/>
                <a:cs typeface="Times New Roman"/>
              </a:rPr>
              <a:t>Urantia agente sotto </a:t>
            </a:r>
            <a:r>
              <a:rPr sz="1100" i="1" dirty="0">
                <a:latin typeface="Times New Roman"/>
                <a:cs typeface="Times New Roman"/>
              </a:rPr>
              <a:t>la </a:t>
            </a:r>
            <a:r>
              <a:rPr sz="1100" i="1" spc="-5" dirty="0">
                <a:latin typeface="Times New Roman"/>
                <a:cs typeface="Times New Roman"/>
              </a:rPr>
              <a:t>supervisione </a:t>
            </a:r>
            <a:r>
              <a:rPr sz="1100" i="1" dirty="0">
                <a:latin typeface="Times New Roman"/>
                <a:cs typeface="Times New Roman"/>
              </a:rPr>
              <a:t>di </a:t>
            </a:r>
            <a:r>
              <a:rPr sz="1100" i="1" spc="-10" dirty="0">
                <a:latin typeface="Times New Roman"/>
                <a:cs typeface="Times New Roman"/>
              </a:rPr>
              <a:t>un </a:t>
            </a:r>
            <a:r>
              <a:rPr sz="1100" i="1" spc="-5" dirty="0">
                <a:latin typeface="Times New Roman"/>
                <a:cs typeface="Times New Roman"/>
              </a:rPr>
              <a:t>direttore </a:t>
            </a:r>
            <a:r>
              <a:rPr sz="1100" i="1" dirty="0">
                <a:latin typeface="Times New Roman"/>
                <a:cs typeface="Times New Roman"/>
              </a:rPr>
              <a:t>di </a:t>
            </a:r>
            <a:r>
              <a:rPr sz="1100" i="1" spc="-5" dirty="0">
                <a:latin typeface="Times New Roman"/>
                <a:cs typeface="Times New Roman"/>
              </a:rPr>
              <a:t>rivelazione  Melchizedek. </a:t>
            </a:r>
            <a:r>
              <a:rPr sz="1100" i="1" dirty="0">
                <a:latin typeface="Times New Roman"/>
                <a:cs typeface="Times New Roman"/>
              </a:rPr>
              <a:t>La </a:t>
            </a:r>
            <a:r>
              <a:rPr sz="1100" i="1" spc="-5" dirty="0">
                <a:latin typeface="Times New Roman"/>
                <a:cs typeface="Times New Roman"/>
              </a:rPr>
              <a:t>base </a:t>
            </a:r>
            <a:r>
              <a:rPr sz="1100" i="1" dirty="0">
                <a:latin typeface="Times New Roman"/>
                <a:cs typeface="Times New Roman"/>
              </a:rPr>
              <a:t>di </a:t>
            </a:r>
            <a:r>
              <a:rPr sz="1100" i="1" spc="-5" dirty="0">
                <a:latin typeface="Times New Roman"/>
                <a:cs typeface="Times New Roman"/>
              </a:rPr>
              <a:t>questo racconto </a:t>
            </a:r>
            <a:r>
              <a:rPr sz="1100" i="1" dirty="0">
                <a:latin typeface="Times New Roman"/>
                <a:cs typeface="Times New Roman"/>
              </a:rPr>
              <a:t>è </a:t>
            </a:r>
            <a:r>
              <a:rPr sz="1100" i="1" spc="-5" dirty="0">
                <a:latin typeface="Times New Roman"/>
                <a:cs typeface="Times New Roman"/>
              </a:rPr>
              <a:t>stata fornita </a:t>
            </a:r>
            <a:r>
              <a:rPr sz="1100" i="1" dirty="0">
                <a:latin typeface="Times New Roman"/>
                <a:cs typeface="Times New Roman"/>
              </a:rPr>
              <a:t>da un </a:t>
            </a:r>
            <a:r>
              <a:rPr sz="1100" i="1" spc="-5" dirty="0">
                <a:latin typeface="Times New Roman"/>
                <a:cs typeface="Times New Roman"/>
              </a:rPr>
              <a:t>intermedio </a:t>
            </a:r>
            <a:r>
              <a:rPr sz="1100" i="1" dirty="0">
                <a:latin typeface="Times New Roman"/>
                <a:cs typeface="Times New Roman"/>
              </a:rPr>
              <a:t>secondario  che </a:t>
            </a:r>
            <a:r>
              <a:rPr sz="1100" i="1" spc="-5" dirty="0">
                <a:latin typeface="Times New Roman"/>
                <a:cs typeface="Times New Roman"/>
              </a:rPr>
              <a:t>fu </a:t>
            </a:r>
            <a:r>
              <a:rPr sz="1100" i="1" dirty="0">
                <a:latin typeface="Times New Roman"/>
                <a:cs typeface="Times New Roman"/>
              </a:rPr>
              <a:t>un tempo </a:t>
            </a:r>
            <a:r>
              <a:rPr sz="1100" i="1" spc="-5" dirty="0">
                <a:latin typeface="Times New Roman"/>
                <a:cs typeface="Times New Roman"/>
              </a:rPr>
              <a:t>assegnato </a:t>
            </a:r>
            <a:r>
              <a:rPr sz="1100" i="1" dirty="0">
                <a:latin typeface="Times New Roman"/>
                <a:cs typeface="Times New Roman"/>
              </a:rPr>
              <a:t>alla </a:t>
            </a:r>
            <a:r>
              <a:rPr sz="1100" i="1" spc="-5" dirty="0">
                <a:latin typeface="Times New Roman"/>
                <a:cs typeface="Times New Roman"/>
              </a:rPr>
              <a:t>sorveglianza superumana dell’Apostolo </a:t>
            </a:r>
            <a:r>
              <a:rPr sz="1100" i="1" dirty="0">
                <a:latin typeface="Times New Roman"/>
                <a:cs typeface="Times New Roman"/>
              </a:rPr>
              <a:t>Andrea.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50">
              <a:latin typeface="Times New Roman"/>
              <a:cs typeface="Times New Roman"/>
            </a:endParaRPr>
          </a:p>
          <a:p>
            <a:pPr marL="1296035">
              <a:lnSpc>
                <a:spcPct val="100000"/>
              </a:lnSpc>
            </a:pPr>
            <a:r>
              <a:rPr sz="1000" b="1" spc="-5" dirty="0">
                <a:solidFill>
                  <a:srgbClr val="404040"/>
                </a:solidFill>
                <a:latin typeface="Calibri"/>
                <a:cs typeface="Calibri"/>
              </a:rPr>
              <a:t>Trasformato in presentazione Powerpoint da Maurizio</a:t>
            </a:r>
            <a:r>
              <a:rPr sz="1000" b="1" spc="45" dirty="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sz="1000" b="1" spc="-5" dirty="0">
                <a:solidFill>
                  <a:srgbClr val="404040"/>
                </a:solidFill>
                <a:latin typeface="Calibri"/>
                <a:cs typeface="Calibri"/>
              </a:rPr>
              <a:t>Ammannato</a:t>
            </a:r>
            <a:endParaRPr sz="1000">
              <a:latin typeface="Calibri"/>
              <a:cs typeface="Calibri"/>
            </a:endParaRPr>
          </a:p>
        </p:txBody>
      </p:sp>
      <p:pic>
        <p:nvPicPr>
          <p:cNvPr id="10" name="object 1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495299"/>
            <a:ext cx="2809875" cy="4013835"/>
          </a:xfrm>
          <a:prstGeom prst="rect">
            <a:avLst/>
          </a:prstGeom>
        </p:spPr>
      </p:pic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547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(651.5) 57:1.3 </a:t>
            </a:r>
            <a:r>
              <a:rPr sz="1200" i="1" spc="-5" dirty="0">
                <a:latin typeface="Times New Roman"/>
                <a:cs typeface="Times New Roman"/>
              </a:rPr>
              <a:t>987.000.000.000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l’organizzatore </a:t>
            </a:r>
            <a:r>
              <a:rPr sz="1200" dirty="0">
                <a:latin typeface="Times New Roman"/>
                <a:cs typeface="Times New Roman"/>
              </a:rPr>
              <a:t>di forza </a:t>
            </a:r>
            <a:r>
              <a:rPr sz="1200" spc="-5" dirty="0">
                <a:latin typeface="Times New Roman"/>
                <a:cs typeface="Times New Roman"/>
              </a:rPr>
              <a:t>associato allora operante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ispettore numero </a:t>
            </a:r>
            <a:r>
              <a:rPr sz="1200" dirty="0">
                <a:latin typeface="Times New Roman"/>
                <a:cs typeface="Times New Roman"/>
              </a:rPr>
              <a:t>811.307 della </a:t>
            </a:r>
            <a:r>
              <a:rPr sz="1200" spc="-5" dirty="0">
                <a:latin typeface="Times New Roman"/>
                <a:cs typeface="Times New Roman"/>
              </a:rPr>
              <a:t>serie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viaggiava fuori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Uversa, riferì agli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che le </a:t>
            </a:r>
            <a:r>
              <a:rPr sz="1200" spc="-5" dirty="0">
                <a:latin typeface="Times New Roman"/>
                <a:cs typeface="Times New Roman"/>
              </a:rPr>
              <a:t>condizioni dello </a:t>
            </a:r>
            <a:r>
              <a:rPr sz="1200" dirty="0">
                <a:latin typeface="Times New Roman"/>
                <a:cs typeface="Times New Roman"/>
              </a:rPr>
              <a:t>spazio erano </a:t>
            </a:r>
            <a:r>
              <a:rPr sz="1200" spc="-5" dirty="0">
                <a:latin typeface="Times New Roman"/>
                <a:cs typeface="Times New Roman"/>
              </a:rPr>
              <a:t>favorevoli per </a:t>
            </a:r>
            <a:r>
              <a:rPr sz="1200" dirty="0">
                <a:latin typeface="Times New Roman"/>
                <a:cs typeface="Times New Roman"/>
              </a:rPr>
              <a:t>l’inizio  di </a:t>
            </a:r>
            <a:r>
              <a:rPr sz="1200" spc="-5" dirty="0">
                <a:latin typeface="Times New Roman"/>
                <a:cs typeface="Times New Roman"/>
              </a:rPr>
              <a:t>fenomeni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materializzazione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certo settore </a:t>
            </a:r>
            <a:r>
              <a:rPr sz="1200" dirty="0">
                <a:latin typeface="Times New Roman"/>
                <a:cs typeface="Times New Roman"/>
              </a:rPr>
              <a:t>di quello che allora era il </a:t>
            </a:r>
            <a:r>
              <a:rPr sz="1200" spc="-5" dirty="0">
                <a:latin typeface="Times New Roman"/>
                <a:cs typeface="Times New Roman"/>
              </a:rPr>
              <a:t>segmento </a:t>
            </a:r>
            <a:r>
              <a:rPr sz="1200" dirty="0">
                <a:latin typeface="Times New Roman"/>
                <a:cs typeface="Times New Roman"/>
              </a:rPr>
              <a:t>orientale 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Orvonton.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(651.6) 57:1.4 </a:t>
            </a:r>
            <a:r>
              <a:rPr sz="1200" i="1" spc="-5" dirty="0">
                <a:latin typeface="Times New Roman"/>
                <a:cs typeface="Times New Roman"/>
              </a:rPr>
              <a:t>900.000.000.000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gli archivi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attestano che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registrato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permesso accordato </a:t>
            </a:r>
            <a:r>
              <a:rPr sz="1200" spc="5" dirty="0">
                <a:latin typeface="Times New Roman"/>
                <a:cs typeface="Times New Roman"/>
              </a:rPr>
              <a:t>dal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Consiglio</a:t>
            </a:r>
            <a:endParaRPr sz="1200">
              <a:latin typeface="Times New Roman"/>
              <a:cs typeface="Times New Roman"/>
            </a:endParaRPr>
          </a:p>
          <a:p>
            <a:pPr marL="88900" marR="17970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dell’Equilibrio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al governo del superuniverso, che </a:t>
            </a:r>
            <a:r>
              <a:rPr sz="1200" dirty="0">
                <a:latin typeface="Times New Roman"/>
                <a:cs typeface="Times New Roman"/>
              </a:rPr>
              <a:t>autorizzava l’invio di un </a:t>
            </a:r>
            <a:r>
              <a:rPr sz="1200" spc="-5" dirty="0">
                <a:latin typeface="Times New Roman"/>
                <a:cs typeface="Times New Roman"/>
              </a:rPr>
              <a:t>organizzatore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forza e </a:t>
            </a:r>
            <a:r>
              <a:rPr sz="1200" spc="-5" dirty="0">
                <a:latin typeface="Times New Roman"/>
                <a:cs typeface="Times New Roman"/>
              </a:rPr>
              <a:t>del suo gruppo </a:t>
            </a:r>
            <a:r>
              <a:rPr sz="1200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regione precedentemente indicata dall’ispettore </a:t>
            </a:r>
            <a:r>
              <a:rPr sz="1200" dirty="0">
                <a:latin typeface="Times New Roman"/>
                <a:cs typeface="Times New Roman"/>
              </a:rPr>
              <a:t>numero 811.307.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autorità di </a:t>
            </a:r>
            <a:r>
              <a:rPr sz="1200" spc="-5" dirty="0">
                <a:latin typeface="Times New Roman"/>
                <a:cs typeface="Times New Roman"/>
              </a:rPr>
              <a:t>Orvonton incaricarono </a:t>
            </a:r>
            <a:r>
              <a:rPr sz="1200" dirty="0">
                <a:latin typeface="Times New Roman"/>
                <a:cs typeface="Times New Roman"/>
              </a:rPr>
              <a:t>lo scopritore </a:t>
            </a:r>
            <a:r>
              <a:rPr sz="1200" spc="-5" dirty="0">
                <a:latin typeface="Times New Roman"/>
                <a:cs typeface="Times New Roman"/>
              </a:rPr>
              <a:t>originale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questo universo </a:t>
            </a:r>
            <a:r>
              <a:rPr sz="1200" dirty="0">
                <a:latin typeface="Times New Roman"/>
                <a:cs typeface="Times New Roman"/>
              </a:rPr>
              <a:t>potenziale di </a:t>
            </a:r>
            <a:r>
              <a:rPr sz="1200" spc="-5" dirty="0">
                <a:latin typeface="Times New Roman"/>
                <a:cs typeface="Times New Roman"/>
              </a:rPr>
              <a:t>eseguire </a:t>
            </a:r>
            <a:r>
              <a:rPr sz="1200" dirty="0">
                <a:latin typeface="Times New Roman"/>
                <a:cs typeface="Times New Roman"/>
              </a:rPr>
              <a:t>il mandato </a:t>
            </a:r>
            <a:r>
              <a:rPr sz="1200" spc="-5" dirty="0">
                <a:latin typeface="Times New Roman"/>
                <a:cs typeface="Times New Roman"/>
              </a:rPr>
              <a:t>degli Antichi dei Giorni che </a:t>
            </a:r>
            <a:r>
              <a:rPr sz="1200" dirty="0">
                <a:latin typeface="Times New Roman"/>
                <a:cs typeface="Times New Roman"/>
              </a:rPr>
              <a:t>prevedeva </a:t>
            </a:r>
            <a:r>
              <a:rPr sz="1200" spc="-5" dirty="0">
                <a:latin typeface="Times New Roman"/>
                <a:cs typeface="Times New Roman"/>
              </a:rPr>
              <a:t>l’organizzazione </a:t>
            </a:r>
            <a:r>
              <a:rPr sz="1200" dirty="0">
                <a:latin typeface="Times New Roman"/>
                <a:cs typeface="Times New Roman"/>
              </a:rPr>
              <a:t>di una nuova </a:t>
            </a:r>
            <a:r>
              <a:rPr sz="1200" spc="5" dirty="0">
                <a:latin typeface="Times New Roman"/>
                <a:cs typeface="Times New Roman"/>
              </a:rPr>
              <a:t>creazione 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57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(652.1) 57:1.5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registrazione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autorizzazione significa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l’organizzatore </a:t>
            </a:r>
            <a:r>
              <a:rPr sz="1200" dirty="0">
                <a:latin typeface="Times New Roman"/>
                <a:cs typeface="Times New Roman"/>
              </a:rPr>
              <a:t>di forza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personale erano già </a:t>
            </a:r>
            <a:r>
              <a:rPr sz="1200" dirty="0">
                <a:latin typeface="Times New Roman"/>
                <a:cs typeface="Times New Roman"/>
              </a:rPr>
              <a:t>partiti da 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viaggio </a:t>
            </a:r>
            <a:r>
              <a:rPr sz="1200" spc="-5" dirty="0">
                <a:latin typeface="Times New Roman"/>
                <a:cs typeface="Times New Roman"/>
              </a:rPr>
              <a:t>verso quel </a:t>
            </a:r>
            <a:r>
              <a:rPr sz="1200" dirty="0">
                <a:latin typeface="Times New Roman"/>
                <a:cs typeface="Times New Roman"/>
              </a:rPr>
              <a:t>settore orientale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dove 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avrebbero </a:t>
            </a:r>
            <a:r>
              <a:rPr sz="1200" spc="-5" dirty="0">
                <a:latin typeface="Times New Roman"/>
                <a:cs typeface="Times New Roman"/>
              </a:rPr>
              <a:t>intrapreso quelle prolungate </a:t>
            </a:r>
            <a:r>
              <a:rPr sz="1200" dirty="0">
                <a:latin typeface="Times New Roman"/>
                <a:cs typeface="Times New Roman"/>
              </a:rPr>
              <a:t>attività  </a:t>
            </a:r>
            <a:r>
              <a:rPr sz="1200" spc="-5" dirty="0">
                <a:latin typeface="Times New Roman"/>
                <a:cs typeface="Times New Roman"/>
              </a:rPr>
              <a:t>che sarebbero culminate nell’emersione </a:t>
            </a:r>
            <a:r>
              <a:rPr sz="1200" dirty="0">
                <a:latin typeface="Times New Roman"/>
                <a:cs typeface="Times New Roman"/>
              </a:rPr>
              <a:t>di una nuova </a:t>
            </a:r>
            <a:r>
              <a:rPr sz="1200" spc="-5" dirty="0">
                <a:latin typeface="Times New Roman"/>
                <a:cs typeface="Times New Roman"/>
              </a:rPr>
              <a:t>creazione fisica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Orvonton.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23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(652.2) 57:1.6 </a:t>
            </a:r>
            <a:r>
              <a:rPr sz="1200" i="1" spc="-5" dirty="0">
                <a:latin typeface="Times New Roman"/>
                <a:cs typeface="Times New Roman"/>
              </a:rPr>
              <a:t>875.000.000.000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fu debitamente dato </a:t>
            </a:r>
            <a:r>
              <a:rPr sz="1200" dirty="0">
                <a:latin typeface="Times New Roman"/>
                <a:cs typeface="Times New Roman"/>
              </a:rPr>
              <a:t>inizio </a:t>
            </a:r>
            <a:r>
              <a:rPr sz="1200" spc="-5" dirty="0">
                <a:latin typeface="Times New Roman"/>
                <a:cs typeface="Times New Roman"/>
              </a:rPr>
              <a:t>all’enorme nebulosa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Andronover, numero 876.926.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necessaria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dell’organizzatore </a:t>
            </a:r>
            <a:r>
              <a:rPr sz="1200" dirty="0">
                <a:latin typeface="Times New Roman"/>
                <a:cs typeface="Times New Roman"/>
              </a:rPr>
              <a:t>di forza e </a:t>
            </a:r>
            <a:r>
              <a:rPr sz="1200" spc="-5" dirty="0">
                <a:latin typeface="Times New Roman"/>
                <a:cs typeface="Times New Roman"/>
              </a:rPr>
              <a:t>del suo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collegamento per avviare </a:t>
            </a:r>
            <a:r>
              <a:rPr sz="1200" dirty="0">
                <a:latin typeface="Times New Roman"/>
                <a:cs typeface="Times New Roman"/>
              </a:rPr>
              <a:t>il vortice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doveva  alla fine trasformarsi </a:t>
            </a:r>
            <a:r>
              <a:rPr sz="1200" dirty="0">
                <a:latin typeface="Times New Roman"/>
                <a:cs typeface="Times New Roman"/>
              </a:rPr>
              <a:t>in questo vasto </a:t>
            </a:r>
            <a:r>
              <a:rPr sz="1200" spc="-5" dirty="0">
                <a:latin typeface="Times New Roman"/>
                <a:cs typeface="Times New Roman"/>
              </a:rPr>
              <a:t>ciclone spaziale.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dato </a:t>
            </a:r>
            <a:r>
              <a:rPr sz="1200" dirty="0">
                <a:latin typeface="Times New Roman"/>
                <a:cs typeface="Times New Roman"/>
              </a:rPr>
              <a:t>inizio a </a:t>
            </a:r>
            <a:r>
              <a:rPr sz="1200" spc="-5" dirty="0">
                <a:latin typeface="Times New Roman"/>
                <a:cs typeface="Times New Roman"/>
              </a:rPr>
              <a:t>tali rotazioni nebulari, gli organizzatori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forza  viventi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semplicemente ritirati perpendicolarmente al piano </a:t>
            </a:r>
            <a:r>
              <a:rPr sz="1200" dirty="0">
                <a:latin typeface="Times New Roman"/>
                <a:cs typeface="Times New Roman"/>
              </a:rPr>
              <a:t>del disco in rotazione; e 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momento le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qualità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insite </a:t>
            </a:r>
            <a:r>
              <a:rPr sz="1200" spc="-5" dirty="0">
                <a:latin typeface="Times New Roman"/>
                <a:cs typeface="Times New Roman"/>
              </a:rPr>
              <a:t>nell’energia assicurano l’evoluzione progressiva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ordinata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sistema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4002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(652.3) 57:1.7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narrazione si sposta sulle attività delle personalità del superuniverso.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suo vero </a:t>
            </a:r>
            <a:r>
              <a:rPr sz="1200" dirty="0">
                <a:latin typeface="Times New Roman"/>
                <a:cs typeface="Times New Roman"/>
              </a:rPr>
              <a:t>inizio 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punto —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preciso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gli </a:t>
            </a:r>
            <a:r>
              <a:rPr sz="1200" dirty="0">
                <a:latin typeface="Times New Roman"/>
                <a:cs typeface="Times New Roman"/>
              </a:rPr>
              <a:t>organizzatori di </a:t>
            </a:r>
            <a:r>
              <a:rPr sz="1200" spc="-5" dirty="0">
                <a:latin typeface="Times New Roman"/>
                <a:cs typeface="Times New Roman"/>
              </a:rPr>
              <a:t>forza del Paradiso si apprestano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ritirarsi,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dopo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52459" cy="37268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6978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terminali. Questi depositi,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le morene di fondo, </a:t>
            </a:r>
            <a:r>
              <a:rPr sz="1200" spc="-5" dirty="0">
                <a:latin typeface="Times New Roman"/>
                <a:cs typeface="Times New Roman"/>
              </a:rPr>
              <a:t>si estendono dalla costa </a:t>
            </a:r>
            <a:r>
              <a:rPr sz="1200" dirty="0">
                <a:latin typeface="Times New Roman"/>
                <a:cs typeface="Times New Roman"/>
              </a:rPr>
              <a:t>orientale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nord e </a:t>
            </a:r>
            <a:r>
              <a:rPr sz="1200" spc="-5" dirty="0">
                <a:latin typeface="Times New Roman"/>
                <a:cs typeface="Times New Roman"/>
              </a:rPr>
              <a:t>verso l’ovest  dell’America del Nord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trovano </a:t>
            </a:r>
            <a:r>
              <a:rPr sz="1200" dirty="0">
                <a:latin typeface="Times New Roman"/>
                <a:cs typeface="Times New Roman"/>
              </a:rPr>
              <a:t>in Europa ed 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Siberia.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(701.1) 61:7.2 </a:t>
            </a:r>
            <a:r>
              <a:rPr sz="1200" i="1" dirty="0">
                <a:latin typeface="Times New Roman"/>
                <a:cs typeface="Times New Roman"/>
              </a:rPr>
              <a:t>750.000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spc="-10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quarta coltre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ghiaccio, </a:t>
            </a:r>
            <a:r>
              <a:rPr sz="1200" dirty="0">
                <a:latin typeface="Times New Roman"/>
                <a:cs typeface="Times New Roman"/>
              </a:rPr>
              <a:t>un’unione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campi </a:t>
            </a:r>
            <a:r>
              <a:rPr sz="1200" spc="-5" dirty="0">
                <a:latin typeface="Times New Roman"/>
                <a:cs typeface="Times New Roman"/>
              </a:rPr>
              <a:t>glaciali </a:t>
            </a:r>
            <a:r>
              <a:rPr sz="1200" dirty="0">
                <a:latin typeface="Times New Roman"/>
                <a:cs typeface="Times New Roman"/>
              </a:rPr>
              <a:t>centrale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orientale </a:t>
            </a:r>
            <a:r>
              <a:rPr sz="1200" spc="-5" dirty="0">
                <a:latin typeface="Times New Roman"/>
                <a:cs typeface="Times New Roman"/>
              </a:rPr>
              <a:t>dell’America del </a:t>
            </a:r>
            <a:r>
              <a:rPr sz="1200" dirty="0">
                <a:latin typeface="Times New Roman"/>
                <a:cs typeface="Times New Roman"/>
              </a:rPr>
              <a:t>Nord, </a:t>
            </a:r>
            <a:r>
              <a:rPr sz="1200" spc="-5" dirty="0">
                <a:latin typeface="Times New Roman"/>
                <a:cs typeface="Times New Roman"/>
              </a:rPr>
              <a:t>era  ben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cammino verso </a:t>
            </a:r>
            <a:r>
              <a:rPr sz="1200" dirty="0">
                <a:latin typeface="Times New Roman"/>
                <a:cs typeface="Times New Roman"/>
              </a:rPr>
              <a:t>sud. </a:t>
            </a:r>
            <a:r>
              <a:rPr sz="1200" spc="-5" dirty="0">
                <a:latin typeface="Times New Roman"/>
                <a:cs typeface="Times New Roman"/>
              </a:rPr>
              <a:t>Al suo culmine essa raggiunse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sud dell’Illinois, spostando </a:t>
            </a:r>
            <a:r>
              <a:rPr sz="1200" dirty="0">
                <a:latin typeface="Times New Roman"/>
                <a:cs typeface="Times New Roman"/>
              </a:rPr>
              <a:t>il fiume </a:t>
            </a:r>
            <a:r>
              <a:rPr sz="1200" spc="-5" dirty="0">
                <a:latin typeface="Times New Roman"/>
                <a:cs typeface="Times New Roman"/>
              </a:rPr>
              <a:t>Mississippi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ottanta </a:t>
            </a:r>
            <a:r>
              <a:rPr sz="1200" dirty="0">
                <a:latin typeface="Times New Roman"/>
                <a:cs typeface="Times New Roman"/>
              </a:rPr>
              <a:t>chilometri  </a:t>
            </a:r>
            <a:r>
              <a:rPr sz="1200" spc="-5" dirty="0">
                <a:latin typeface="Times New Roman"/>
                <a:cs typeface="Times New Roman"/>
              </a:rPr>
              <a:t>verso ovest,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est si </a:t>
            </a:r>
            <a:r>
              <a:rPr sz="1200" dirty="0">
                <a:latin typeface="Times New Roman"/>
                <a:cs typeface="Times New Roman"/>
              </a:rPr>
              <a:t>estese </a:t>
            </a:r>
            <a:r>
              <a:rPr sz="1200" spc="-5" dirty="0">
                <a:latin typeface="Times New Roman"/>
                <a:cs typeface="Times New Roman"/>
              </a:rPr>
              <a:t>verso sud </a:t>
            </a:r>
            <a:r>
              <a:rPr sz="1200" dirty="0">
                <a:latin typeface="Times New Roman"/>
                <a:cs typeface="Times New Roman"/>
              </a:rPr>
              <a:t>sino al </a:t>
            </a:r>
            <a:r>
              <a:rPr sz="1200" spc="-5" dirty="0">
                <a:latin typeface="Times New Roman"/>
                <a:cs typeface="Times New Roman"/>
              </a:rPr>
              <a:t>Fiume </a:t>
            </a:r>
            <a:r>
              <a:rPr sz="1200" dirty="0">
                <a:latin typeface="Times New Roman"/>
                <a:cs typeface="Times New Roman"/>
              </a:rPr>
              <a:t>Ohio 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Pennsylvania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51180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(701.2) 61:7.3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Asia il manto di </a:t>
            </a:r>
            <a:r>
              <a:rPr sz="1200" spc="-5" dirty="0">
                <a:latin typeface="Times New Roman"/>
                <a:cs typeface="Times New Roman"/>
              </a:rPr>
              <a:t>ghiaccio siberiano </a:t>
            </a:r>
            <a:r>
              <a:rPr sz="1200" dirty="0">
                <a:latin typeface="Times New Roman"/>
                <a:cs typeface="Times New Roman"/>
              </a:rPr>
              <a:t>fece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invasione più </a:t>
            </a:r>
            <a:r>
              <a:rPr sz="1200" spc="-5" dirty="0">
                <a:latin typeface="Times New Roman"/>
                <a:cs typeface="Times New Roman"/>
              </a:rPr>
              <a:t>meridionale, mentre </a:t>
            </a:r>
            <a:r>
              <a:rPr sz="1200" dirty="0">
                <a:latin typeface="Times New Roman"/>
                <a:cs typeface="Times New Roman"/>
              </a:rPr>
              <a:t>in Europa il </a:t>
            </a:r>
            <a:r>
              <a:rPr sz="1200" spc="-5" dirty="0">
                <a:latin typeface="Times New Roman"/>
                <a:cs typeface="Times New Roman"/>
              </a:rPr>
              <a:t>ghiaccio </a:t>
            </a:r>
            <a:r>
              <a:rPr sz="1200" dirty="0">
                <a:latin typeface="Times New Roman"/>
                <a:cs typeface="Times New Roman"/>
              </a:rPr>
              <a:t>in fase di  </a:t>
            </a:r>
            <a:r>
              <a:rPr sz="1200" spc="-5" dirty="0">
                <a:latin typeface="Times New Roman"/>
                <a:cs typeface="Times New Roman"/>
              </a:rPr>
              <a:t>avanzamento si arrestò proprio davanti alla </a:t>
            </a:r>
            <a:r>
              <a:rPr sz="1200" dirty="0">
                <a:latin typeface="Times New Roman"/>
                <a:cs typeface="Times New Roman"/>
              </a:rPr>
              <a:t>barriera montuosa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Alpi.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96215">
              <a:lnSpc>
                <a:spcPct val="954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(701.3) 61:7.4 </a:t>
            </a:r>
            <a:r>
              <a:rPr sz="1200" i="1" dirty="0">
                <a:latin typeface="Times New Roman"/>
                <a:cs typeface="Times New Roman"/>
              </a:rPr>
              <a:t>500.000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spc="-10" dirty="0">
                <a:latin typeface="Times New Roman"/>
                <a:cs typeface="Times New Roman"/>
              </a:rPr>
              <a:t>fa,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quinta avanzata </a:t>
            </a:r>
            <a:r>
              <a:rPr sz="1200" spc="-5" dirty="0">
                <a:latin typeface="Times New Roman"/>
                <a:cs typeface="Times New Roman"/>
              </a:rPr>
              <a:t>glaciale,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avvenimento accelerò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corso dell’evoluzione umana.  Improvvisamente, ed </a:t>
            </a:r>
            <a:r>
              <a:rPr sz="1200" dirty="0">
                <a:latin typeface="Times New Roman"/>
                <a:cs typeface="Times New Roman"/>
              </a:rPr>
              <a:t>in una sola </a:t>
            </a:r>
            <a:r>
              <a:rPr sz="1200" spc="-5" dirty="0">
                <a:latin typeface="Times New Roman"/>
                <a:cs typeface="Times New Roman"/>
              </a:rPr>
              <a:t>generazione, apparvero </a:t>
            </a:r>
            <a:r>
              <a:rPr sz="1200" dirty="0">
                <a:latin typeface="Times New Roman"/>
                <a:cs typeface="Times New Roman"/>
              </a:rPr>
              <a:t>per mutazione le sei razze di </a:t>
            </a:r>
            <a:r>
              <a:rPr sz="1200" spc="-5" dirty="0">
                <a:latin typeface="Times New Roman"/>
                <a:cs typeface="Times New Roman"/>
              </a:rPr>
              <a:t>colore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dal ceppo </a:t>
            </a:r>
            <a:r>
              <a:rPr sz="1200" dirty="0">
                <a:latin typeface="Times New Roman"/>
                <a:cs typeface="Times New Roman"/>
              </a:rPr>
              <a:t>umano aborigeno.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data </a:t>
            </a:r>
            <a:r>
              <a:rPr sz="1200" dirty="0">
                <a:latin typeface="Times New Roman"/>
                <a:cs typeface="Times New Roman"/>
              </a:rPr>
              <a:t>doppiamente importante </a:t>
            </a:r>
            <a:r>
              <a:rPr sz="1200" spc="-5" dirty="0">
                <a:latin typeface="Times New Roman"/>
                <a:cs typeface="Times New Roman"/>
              </a:rPr>
              <a:t>perché segna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l’arrivo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876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(701.4) 61:7.5 </a:t>
            </a:r>
            <a:r>
              <a:rPr sz="1200" spc="-5" dirty="0">
                <a:latin typeface="Times New Roman"/>
                <a:cs typeface="Times New Roman"/>
              </a:rPr>
              <a:t>Nell’America del Nord </a:t>
            </a:r>
            <a:r>
              <a:rPr sz="1200" dirty="0">
                <a:latin typeface="Times New Roman"/>
                <a:cs typeface="Times New Roman"/>
              </a:rPr>
              <a:t>il quinto </a:t>
            </a:r>
            <a:r>
              <a:rPr sz="1200" spc="-5" dirty="0">
                <a:latin typeface="Times New Roman"/>
                <a:cs typeface="Times New Roman"/>
              </a:rPr>
              <a:t>ghiacciaio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avanzamento </a:t>
            </a:r>
            <a:r>
              <a:rPr sz="1200" dirty="0">
                <a:latin typeface="Times New Roman"/>
                <a:cs typeface="Times New Roman"/>
              </a:rPr>
              <a:t>consisté in </a:t>
            </a:r>
            <a:r>
              <a:rPr sz="1200" spc="-5" dirty="0">
                <a:latin typeface="Times New Roman"/>
                <a:cs typeface="Times New Roman"/>
              </a:rPr>
              <a:t>un’invasione congiunta </a:t>
            </a:r>
            <a:r>
              <a:rPr sz="1200" dirty="0">
                <a:latin typeface="Times New Roman"/>
                <a:cs typeface="Times New Roman"/>
              </a:rPr>
              <a:t>di tutti e tre i </a:t>
            </a:r>
            <a:r>
              <a:rPr sz="1200" spc="-5" dirty="0">
                <a:latin typeface="Times New Roman"/>
                <a:cs typeface="Times New Roman"/>
              </a:rPr>
              <a:t>centri  glaciali.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lobo </a:t>
            </a:r>
            <a:r>
              <a:rPr sz="1200" spc="-5" dirty="0">
                <a:latin typeface="Times New Roman"/>
                <a:cs typeface="Times New Roman"/>
              </a:rPr>
              <a:t>orientale, tuttavia, si estese </a:t>
            </a:r>
            <a:r>
              <a:rPr sz="1200" dirty="0">
                <a:latin typeface="Times New Roman"/>
                <a:cs typeface="Times New Roman"/>
              </a:rPr>
              <a:t>soltanto poco a </a:t>
            </a:r>
            <a:r>
              <a:rPr sz="1200" spc="-5" dirty="0">
                <a:latin typeface="Times New Roman"/>
                <a:cs typeface="Times New Roman"/>
              </a:rPr>
              <a:t>sud della valle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San Lorenzo, </a:t>
            </a:r>
            <a:r>
              <a:rPr sz="1200" dirty="0">
                <a:latin typeface="Times New Roman"/>
                <a:cs typeface="Times New Roman"/>
              </a:rPr>
              <a:t>e lo strato di </a:t>
            </a:r>
            <a:r>
              <a:rPr sz="1200" spc="-5" dirty="0">
                <a:latin typeface="Times New Roman"/>
                <a:cs typeface="Times New Roman"/>
              </a:rPr>
              <a:t>ghiaccio occidentale  avanzò </a:t>
            </a:r>
            <a:r>
              <a:rPr sz="1200" dirty="0">
                <a:latin typeface="Times New Roman"/>
                <a:cs typeface="Times New Roman"/>
              </a:rPr>
              <a:t>di poco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sud.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lobo </a:t>
            </a:r>
            <a:r>
              <a:rPr sz="1200" spc="-5" dirty="0">
                <a:latin typeface="Times New Roman"/>
                <a:cs typeface="Times New Roman"/>
              </a:rPr>
              <a:t>centrale si </a:t>
            </a:r>
            <a:r>
              <a:rPr sz="1200" dirty="0">
                <a:latin typeface="Times New Roman"/>
                <a:cs typeface="Times New Roman"/>
              </a:rPr>
              <a:t>estese </a:t>
            </a:r>
            <a:r>
              <a:rPr sz="1200" spc="-5" dirty="0">
                <a:latin typeface="Times New Roman"/>
                <a:cs typeface="Times New Roman"/>
              </a:rPr>
              <a:t>verso sud fino </a:t>
            </a:r>
            <a:r>
              <a:rPr sz="1200" dirty="0">
                <a:latin typeface="Times New Roman"/>
                <a:cs typeface="Times New Roman"/>
              </a:rPr>
              <a:t>a coprire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spc="-10" dirty="0">
                <a:latin typeface="Times New Roman"/>
                <a:cs typeface="Times New Roman"/>
              </a:rPr>
              <a:t>Iowa. In </a:t>
            </a:r>
            <a:r>
              <a:rPr sz="1200" dirty="0">
                <a:latin typeface="Times New Roman"/>
                <a:cs typeface="Times New Roman"/>
              </a:rPr>
              <a:t>Europa  </a:t>
            </a:r>
            <a:r>
              <a:rPr sz="1200" spc="-5" dirty="0">
                <a:latin typeface="Times New Roman"/>
                <a:cs typeface="Times New Roman"/>
              </a:rPr>
              <a:t>questa invasione glaciale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così </a:t>
            </a:r>
            <a:r>
              <a:rPr sz="1200" dirty="0">
                <a:latin typeface="Times New Roman"/>
                <a:cs typeface="Times New Roman"/>
              </a:rPr>
              <a:t>estesa </a:t>
            </a:r>
            <a:r>
              <a:rPr sz="1200" spc="-5" dirty="0">
                <a:latin typeface="Times New Roman"/>
                <a:cs typeface="Times New Roman"/>
              </a:rPr>
              <a:t>come quella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precedente.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857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(701.5) 61:7.6 </a:t>
            </a:r>
            <a:r>
              <a:rPr sz="1200" i="1" dirty="0">
                <a:latin typeface="Times New Roman"/>
                <a:cs typeface="Times New Roman"/>
              </a:rPr>
              <a:t>250.000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spc="-1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sesta ed </a:t>
            </a:r>
            <a:r>
              <a:rPr sz="1200" dirty="0">
                <a:latin typeface="Times New Roman"/>
                <a:cs typeface="Times New Roman"/>
              </a:rPr>
              <a:t>ultima </a:t>
            </a:r>
            <a:r>
              <a:rPr sz="1200" spc="-5" dirty="0">
                <a:latin typeface="Times New Roman"/>
                <a:cs typeface="Times New Roman"/>
              </a:rPr>
              <a:t>glaciazione. Nonostante che gli altipiani </a:t>
            </a:r>
            <a:r>
              <a:rPr sz="1200" dirty="0">
                <a:latin typeface="Times New Roman"/>
                <a:cs typeface="Times New Roman"/>
              </a:rPr>
              <a:t>settentrionali </a:t>
            </a:r>
            <a:r>
              <a:rPr sz="1200" spc="-5" dirty="0">
                <a:latin typeface="Times New Roman"/>
                <a:cs typeface="Times New Roman"/>
              </a:rPr>
              <a:t>avessero cominciato ad  abbassarsi leggermente, questo </a:t>
            </a:r>
            <a:r>
              <a:rPr sz="1200" dirty="0">
                <a:latin typeface="Times New Roman"/>
                <a:cs typeface="Times New Roman"/>
              </a:rPr>
              <a:t>fu 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deposito di </a:t>
            </a:r>
            <a:r>
              <a:rPr sz="1200" spc="-5" dirty="0">
                <a:latin typeface="Times New Roman"/>
                <a:cs typeface="Times New Roman"/>
              </a:rPr>
              <a:t>neve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campi </a:t>
            </a:r>
            <a:r>
              <a:rPr sz="1200" dirty="0">
                <a:latin typeface="Times New Roman"/>
                <a:cs typeface="Times New Roman"/>
              </a:rPr>
              <a:t>settentrionali 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ghiaccio.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009" cy="41325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mente umana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il dettato </a:t>
            </a:r>
            <a:r>
              <a:rPr sz="1200" spc="-5" dirty="0">
                <a:latin typeface="Times New Roman"/>
                <a:cs typeface="Times New Roman"/>
              </a:rPr>
              <a:t>dell’Aggiustatore. Molto spesso,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vostro </a:t>
            </a:r>
            <a:r>
              <a:rPr sz="1200" dirty="0">
                <a:latin typeface="Times New Roman"/>
                <a:cs typeface="Times New Roman"/>
              </a:rPr>
              <a:t>ordine,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accettate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voce</a:t>
            </a:r>
            <a:endParaRPr sz="1200">
              <a:latin typeface="Times New Roman"/>
              <a:cs typeface="Times New Roman"/>
            </a:endParaRPr>
          </a:p>
          <a:p>
            <a:pPr marL="76200" marR="30670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è in realtà </a:t>
            </a:r>
            <a:r>
              <a:rPr sz="1200" spc="-5" dirty="0">
                <a:latin typeface="Times New Roman"/>
                <a:cs typeface="Times New Roman"/>
              </a:rPr>
              <a:t>l’emanazione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intelletto.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terreno pericoloso ed ogni essere </a:t>
            </a:r>
            <a:r>
              <a:rPr sz="1200" dirty="0">
                <a:latin typeface="Times New Roman"/>
                <a:cs typeface="Times New Roman"/>
              </a:rPr>
              <a:t>umano deve  </a:t>
            </a:r>
            <a:r>
              <a:rPr sz="1200" spc="-5" dirty="0">
                <a:latin typeface="Times New Roman"/>
                <a:cs typeface="Times New Roman"/>
              </a:rPr>
              <a:t>risolvere questi problemi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stesso secondo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saggezza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intuizione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(1208.6) 110:5.7 </a:t>
            </a:r>
            <a:r>
              <a:rPr sz="1200" spc="-5" dirty="0">
                <a:latin typeface="Times New Roman"/>
                <a:cs typeface="Times New Roman"/>
              </a:rPr>
              <a:t>L’Aggiustatore dell’essere </a:t>
            </a:r>
            <a:r>
              <a:rPr sz="1200" dirty="0">
                <a:latin typeface="Times New Roman"/>
                <a:cs typeface="Times New Roman"/>
              </a:rPr>
              <a:t>umano tramite il quale viene </a:t>
            </a:r>
            <a:r>
              <a:rPr sz="1200" spc="-5" dirty="0">
                <a:latin typeface="Times New Roman"/>
                <a:cs typeface="Times New Roman"/>
              </a:rPr>
              <a:t>trasmessa questa comunicazione gode </a:t>
            </a:r>
            <a:r>
              <a:rPr sz="1200" dirty="0">
                <a:latin typeface="Times New Roman"/>
                <a:cs typeface="Times New Roman"/>
              </a:rPr>
              <a:t>di un vasto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d’azione principalmente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completa </a:t>
            </a:r>
            <a:r>
              <a:rPr sz="1200" spc="-5" dirty="0">
                <a:latin typeface="Times New Roman"/>
                <a:cs typeface="Times New Roman"/>
              </a:rPr>
              <a:t>indifferenza </a:t>
            </a:r>
            <a:r>
              <a:rPr sz="1200" dirty="0">
                <a:latin typeface="Times New Roman"/>
                <a:cs typeface="Times New Roman"/>
              </a:rPr>
              <a:t>di questo umano </a:t>
            </a:r>
            <a:r>
              <a:rPr sz="1200" spc="-5" dirty="0">
                <a:latin typeface="Times New Roman"/>
                <a:cs typeface="Times New Roman"/>
              </a:rPr>
              <a:t>per ogni manifestazione </a:t>
            </a:r>
            <a:r>
              <a:rPr sz="1200" dirty="0">
                <a:latin typeface="Times New Roman"/>
                <a:cs typeface="Times New Roman"/>
              </a:rPr>
              <a:t>esteriore della presenza  </a:t>
            </a:r>
            <a:r>
              <a:rPr sz="1200" spc="-5" dirty="0">
                <a:latin typeface="Times New Roman"/>
                <a:cs typeface="Times New Roman"/>
              </a:rPr>
              <a:t>interiore dell’Aggiustatore.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una fortuna </a:t>
            </a:r>
            <a:r>
              <a:rPr sz="1200" spc="-5" dirty="0">
                <a:latin typeface="Times New Roman"/>
                <a:cs typeface="Times New Roman"/>
              </a:rPr>
              <a:t>che egli rimanga coscientemente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distaccato dall’intero </a:t>
            </a:r>
            <a:r>
              <a:rPr sz="1200" dirty="0">
                <a:latin typeface="Times New Roman"/>
                <a:cs typeface="Times New Roman"/>
              </a:rPr>
              <a:t>procedimento.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ha 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Aggiustatori più </a:t>
            </a:r>
            <a:r>
              <a:rPr sz="1200" spc="-5" dirty="0">
                <a:latin typeface="Times New Roman"/>
                <a:cs typeface="Times New Roman"/>
              </a:rPr>
              <a:t>sperimentati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della sua generazione, </a:t>
            </a:r>
            <a:r>
              <a:rPr sz="1200" dirty="0">
                <a:latin typeface="Times New Roman"/>
                <a:cs typeface="Times New Roman"/>
              </a:rPr>
              <a:t>ma la sua </a:t>
            </a:r>
            <a:r>
              <a:rPr sz="1200" spc="5" dirty="0">
                <a:latin typeface="Times New Roman"/>
                <a:cs typeface="Times New Roman"/>
              </a:rPr>
              <a:t>reazione </a:t>
            </a:r>
            <a:r>
              <a:rPr sz="1200" spc="-5" dirty="0">
                <a:latin typeface="Times New Roman"/>
                <a:cs typeface="Times New Roman"/>
              </a:rPr>
              <a:t>passiva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mancanza  </a:t>
            </a:r>
            <a:r>
              <a:rPr sz="1200" spc="-5" dirty="0">
                <a:latin typeface="Times New Roman"/>
                <a:cs typeface="Times New Roman"/>
              </a:rPr>
              <a:t>d’interesse </a:t>
            </a:r>
            <a:r>
              <a:rPr sz="1200" dirty="0">
                <a:latin typeface="Times New Roman"/>
                <a:cs typeface="Times New Roman"/>
              </a:rPr>
              <a:t>per i fenomeni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presenza nella sua 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versatile Aggiustatore </a:t>
            </a:r>
            <a:r>
              <a:rPr sz="1200" dirty="0">
                <a:latin typeface="Times New Roman"/>
                <a:cs typeface="Times New Roman"/>
              </a:rPr>
              <a:t>è ritenuta </a:t>
            </a:r>
            <a:r>
              <a:rPr sz="1200" spc="-5" dirty="0">
                <a:latin typeface="Times New Roman"/>
                <a:cs typeface="Times New Roman"/>
              </a:rPr>
              <a:t>dal suo </a:t>
            </a:r>
            <a:r>
              <a:rPr sz="1200" dirty="0">
                <a:latin typeface="Times New Roman"/>
                <a:cs typeface="Times New Roman"/>
              </a:rPr>
              <a:t>guardiano </a:t>
            </a:r>
            <a:r>
              <a:rPr sz="1200" spc="-5" dirty="0">
                <a:latin typeface="Times New Roman"/>
                <a:cs typeface="Times New Roman"/>
              </a:rPr>
              <a:t>del  destino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reazione rara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fortuita. </a:t>
            </a:r>
            <a:r>
              <a:rPr sz="1200" dirty="0">
                <a:latin typeface="Times New Roman"/>
                <a:cs typeface="Times New Roman"/>
              </a:rPr>
              <a:t>E tutto ciò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coordinazione d’influenze favorevole, favorevole sia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l’Aggiustatore nella sfera superiore </a:t>
            </a:r>
            <a:r>
              <a:rPr sz="1200" dirty="0">
                <a:latin typeface="Times New Roman"/>
                <a:cs typeface="Times New Roman"/>
              </a:rPr>
              <a:t>d’azione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partner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salute, l’efficienza </a:t>
            </a:r>
            <a:r>
              <a:rPr sz="1200" dirty="0">
                <a:latin typeface="Times New Roman"/>
                <a:cs typeface="Times New Roman"/>
              </a:rPr>
              <a:t>e 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tranquillità.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 sette cerchi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psichici</a:t>
            </a:r>
            <a:endParaRPr sz="1600">
              <a:latin typeface="Times New Roman"/>
              <a:cs typeface="Times New Roman"/>
            </a:endParaRPr>
          </a:p>
          <a:p>
            <a:pPr marL="76200" marR="7620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(1209.1) 110:6.1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somma totale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è contenuta </a:t>
            </a:r>
            <a:r>
              <a:rPr sz="1200" spc="-5" dirty="0">
                <a:latin typeface="Times New Roman"/>
                <a:cs typeface="Times New Roman"/>
              </a:rPr>
              <a:t>nella conquista </a:t>
            </a:r>
            <a:r>
              <a:rPr sz="1200" dirty="0">
                <a:latin typeface="Times New Roman"/>
                <a:cs typeface="Times New Roman"/>
              </a:rPr>
              <a:t>in successione  </a:t>
            </a:r>
            <a:r>
              <a:rPr sz="1200" spc="-5" dirty="0">
                <a:latin typeface="Times New Roman"/>
                <a:cs typeface="Times New Roman"/>
              </a:rPr>
              <a:t>dei sette cerchi psichici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potenzialità </a:t>
            </a:r>
            <a:r>
              <a:rPr sz="1200" spc="-5" dirty="0">
                <a:latin typeface="Times New Roman"/>
                <a:cs typeface="Times New Roman"/>
              </a:rPr>
              <a:t>dei mortali. L’entrata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settimo cerchio segna </a:t>
            </a:r>
            <a:r>
              <a:rPr sz="1200" dirty="0">
                <a:latin typeface="Times New Roman"/>
                <a:cs typeface="Times New Roman"/>
              </a:rPr>
              <a:t>l’inizio della </a:t>
            </a:r>
            <a:r>
              <a:rPr sz="1200" spc="-5" dirty="0">
                <a:latin typeface="Times New Roman"/>
                <a:cs typeface="Times New Roman"/>
              </a:rPr>
              <a:t>funzione della vera </a:t>
            </a:r>
            <a:r>
              <a:rPr sz="1200" dirty="0">
                <a:latin typeface="Times New Roman"/>
                <a:cs typeface="Times New Roman"/>
              </a:rPr>
              <a:t>personalità 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indica la </a:t>
            </a:r>
            <a:r>
              <a:rPr sz="1200" spc="-5" dirty="0">
                <a:latin typeface="Times New Roman"/>
                <a:cs typeface="Times New Roman"/>
              </a:rPr>
              <a:t>maturità relativa dell’essere </a:t>
            </a:r>
            <a:r>
              <a:rPr sz="1200" dirty="0">
                <a:latin typeface="Times New Roman"/>
                <a:cs typeface="Times New Roman"/>
              </a:rPr>
              <a:t>mortale. Benché </a:t>
            </a:r>
            <a:r>
              <a:rPr sz="1200" spc="-5" dirty="0">
                <a:latin typeface="Times New Roman"/>
                <a:cs typeface="Times New Roman"/>
              </a:rPr>
              <a:t>l’attraversamento dei sette cerchi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 cosmica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equivalga alla fusione con l’Aggiustatore, </a:t>
            </a:r>
            <a:r>
              <a:rPr sz="1200" dirty="0">
                <a:latin typeface="Times New Roman"/>
                <a:cs typeface="Times New Roman"/>
              </a:rPr>
              <a:t>la padronanza di questi </a:t>
            </a:r>
            <a:r>
              <a:rPr sz="1200" spc="-5" dirty="0">
                <a:latin typeface="Times New Roman"/>
                <a:cs typeface="Times New Roman"/>
              </a:rPr>
              <a:t>cerchi segna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superamento delle </a:t>
            </a:r>
            <a:r>
              <a:rPr sz="1200" dirty="0">
                <a:latin typeface="Times New Roman"/>
                <a:cs typeface="Times New Roman"/>
              </a:rPr>
              <a:t>tappe  </a:t>
            </a:r>
            <a:r>
              <a:rPr sz="1200" spc="-5" dirty="0">
                <a:latin typeface="Times New Roman"/>
                <a:cs typeface="Times New Roman"/>
              </a:rPr>
              <a:t>preliminari alla fusione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l’Aggiustatore.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3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(1209.2) 110:6.2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è il vostro </a:t>
            </a:r>
            <a:r>
              <a:rPr sz="1200" spc="-5" dirty="0">
                <a:latin typeface="Times New Roman"/>
                <a:cs typeface="Times New Roman"/>
              </a:rPr>
              <a:t>partner alla pari nel superamento dei sette cerchi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nel raggiungimento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maturità 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relativa. L’Aggiustatore ascende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con voi dal </a:t>
            </a:r>
            <a:r>
              <a:rPr sz="1200" spc="-5" dirty="0">
                <a:latin typeface="Times New Roman"/>
                <a:cs typeface="Times New Roman"/>
              </a:rPr>
              <a:t>settimo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primo, ma </a:t>
            </a:r>
            <a:r>
              <a:rPr sz="1200" spc="-5" dirty="0">
                <a:latin typeface="Times New Roman"/>
                <a:cs typeface="Times New Roman"/>
              </a:rPr>
              <a:t>progredisce </a:t>
            </a:r>
            <a:r>
              <a:rPr sz="1200" dirty="0">
                <a:latin typeface="Times New Roman"/>
                <a:cs typeface="Times New Roman"/>
              </a:rPr>
              <a:t>verso 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supremazia e di  </a:t>
            </a:r>
            <a:r>
              <a:rPr sz="1200" spc="-5" dirty="0">
                <a:latin typeface="Times New Roman"/>
                <a:cs typeface="Times New Roman"/>
              </a:rPr>
              <a:t>autoattività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indipendentemente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cooperazione attiva della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5150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(1209.3) 110:6.3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psichici non sono </a:t>
            </a:r>
            <a:r>
              <a:rPr sz="1200" spc="-5" dirty="0">
                <a:latin typeface="Times New Roman"/>
                <a:cs typeface="Times New Roman"/>
              </a:rPr>
              <a:t>esclusivamente </a:t>
            </a:r>
            <a:r>
              <a:rPr sz="1200" dirty="0">
                <a:latin typeface="Times New Roman"/>
                <a:cs typeface="Times New Roman"/>
              </a:rPr>
              <a:t>intellettuali né sono </a:t>
            </a:r>
            <a:r>
              <a:rPr sz="1200" spc="-5" dirty="0">
                <a:latin typeface="Times New Roman"/>
                <a:cs typeface="Times New Roman"/>
              </a:rPr>
              <a:t>totalmente morontiali; essi concernono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le realizzazioni </a:t>
            </a:r>
            <a:r>
              <a:rPr sz="1200" spc="-5" dirty="0">
                <a:latin typeface="Times New Roman"/>
                <a:cs typeface="Times New Roman"/>
              </a:rPr>
              <a:t>mentali,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dell’anima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sintonia con l’Aggiustatore.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riuscita </a:t>
            </a:r>
            <a:r>
              <a:rPr sz="1200" spc="-5" dirty="0">
                <a:latin typeface="Times New Roman"/>
                <a:cs typeface="Times New Roman"/>
              </a:rPr>
              <a:t>nell’attraversamento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questi livelli richiede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funzionamento armonioso </a:t>
            </a:r>
            <a:r>
              <a:rPr sz="1200" dirty="0">
                <a:latin typeface="Times New Roman"/>
                <a:cs typeface="Times New Roman"/>
              </a:rPr>
              <a:t>dell’</a:t>
            </a:r>
            <a:r>
              <a:rPr sz="1200" i="1" dirty="0">
                <a:latin typeface="Times New Roman"/>
                <a:cs typeface="Times New Roman"/>
              </a:rPr>
              <a:t>intera </a:t>
            </a:r>
            <a:r>
              <a:rPr sz="1200" i="1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solamente </a:t>
            </a:r>
            <a:r>
              <a:rPr sz="1200" dirty="0">
                <a:latin typeface="Times New Roman"/>
                <a:cs typeface="Times New Roman"/>
              </a:rPr>
              <a:t>di una delle </a:t>
            </a:r>
            <a:r>
              <a:rPr sz="1200" spc="-5" dirty="0">
                <a:latin typeface="Times New Roman"/>
                <a:cs typeface="Times New Roman"/>
              </a:rPr>
              <a:t>sue fasi.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parti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equivale alla </a:t>
            </a:r>
            <a:r>
              <a:rPr sz="1200" dirty="0">
                <a:latin typeface="Times New Roman"/>
                <a:cs typeface="Times New Roman"/>
              </a:rPr>
              <a:t>vera maturazione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tutto;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parti crescono </a:t>
            </a:r>
            <a:r>
              <a:rPr sz="1200" dirty="0">
                <a:latin typeface="Times New Roman"/>
                <a:cs typeface="Times New Roman"/>
              </a:rPr>
              <a:t>proporzionalmente </a:t>
            </a:r>
            <a:r>
              <a:rPr sz="1200" spc="-5" dirty="0">
                <a:latin typeface="Times New Roman"/>
                <a:cs typeface="Times New Roman"/>
              </a:rPr>
              <a:t>all’espansione dell’intero </a:t>
            </a:r>
            <a:r>
              <a:rPr sz="1200" dirty="0">
                <a:latin typeface="Times New Roman"/>
                <a:cs typeface="Times New Roman"/>
              </a:rPr>
              <a:t>io — di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l’individualità —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intellettuale 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00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(1209.4) 110:6.4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sviluppo della natura intellettuale procede </a:t>
            </a:r>
            <a:r>
              <a:rPr sz="1200" dirty="0">
                <a:latin typeface="Times New Roman"/>
                <a:cs typeface="Times New Roman"/>
              </a:rPr>
              <a:t>più velocemente di quello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tale situazione </a:t>
            </a:r>
            <a:r>
              <a:rPr sz="1200" spc="-5" dirty="0">
                <a:latin typeface="Times New Roman"/>
                <a:cs typeface="Times New Roman"/>
              </a:rPr>
              <a:t>rende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comunicazione con l’Aggiustatore </a:t>
            </a:r>
            <a:r>
              <a:rPr sz="1200" dirty="0">
                <a:latin typeface="Times New Roman"/>
                <a:cs typeface="Times New Roman"/>
              </a:rPr>
              <a:t>di Pensiero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e dannosa. </a:t>
            </a:r>
            <a:r>
              <a:rPr sz="1200" spc="-5" dirty="0">
                <a:latin typeface="Times New Roman"/>
                <a:cs typeface="Times New Roman"/>
              </a:rPr>
              <a:t>Similmente,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eccesso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sviluppo spirituale tende </a:t>
            </a:r>
            <a:r>
              <a:rPr sz="1200" dirty="0">
                <a:latin typeface="Times New Roman"/>
                <a:cs typeface="Times New Roman"/>
              </a:rPr>
              <a:t>a produrre  </a:t>
            </a:r>
            <a:r>
              <a:rPr sz="1200" spc="-5" dirty="0">
                <a:latin typeface="Times New Roman"/>
                <a:cs typeface="Times New Roman"/>
              </a:rPr>
              <a:t>un’interpretazione </a:t>
            </a:r>
            <a:r>
              <a:rPr sz="1200" dirty="0">
                <a:latin typeface="Times New Roman"/>
                <a:cs typeface="Times New Roman"/>
              </a:rPr>
              <a:t>fanatica e pervertita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direttive </a:t>
            </a:r>
            <a:r>
              <a:rPr sz="1200" spc="-5" dirty="0">
                <a:latin typeface="Times New Roman"/>
                <a:cs typeface="Times New Roman"/>
              </a:rPr>
              <a:t>spirituali del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abitante.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mancanza di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spirituale rende molto  </a:t>
            </a:r>
            <a:r>
              <a:rPr sz="1200" spc="-5" dirty="0">
                <a:latin typeface="Times New Roman"/>
                <a:cs typeface="Times New Roman"/>
              </a:rPr>
              <a:t>difficile trasmettere ad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intelletto materiale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verità spirituali che </a:t>
            </a:r>
            <a:r>
              <a:rPr sz="1200" dirty="0">
                <a:latin typeface="Times New Roman"/>
                <a:cs typeface="Times New Roman"/>
              </a:rPr>
              <a:t>risiedono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supercoscienza </a:t>
            </a:r>
            <a:r>
              <a:rPr sz="1200" spc="-5" dirty="0">
                <a:latin typeface="Times New Roman"/>
                <a:cs typeface="Times New Roman"/>
              </a:rPr>
              <a:t>superiore.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mente  </a:t>
            </a:r>
            <a:r>
              <a:rPr sz="1200" spc="-5" dirty="0">
                <a:latin typeface="Times New Roman"/>
                <a:cs typeface="Times New Roman"/>
              </a:rPr>
              <a:t>perfettamente equilibrata, situata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abitudini sane, con </a:t>
            </a:r>
            <a:r>
              <a:rPr sz="1200" dirty="0">
                <a:latin typeface="Times New Roman"/>
                <a:cs typeface="Times New Roman"/>
              </a:rPr>
              <a:t>energie </a:t>
            </a:r>
            <a:r>
              <a:rPr sz="1200" spc="-5" dirty="0">
                <a:latin typeface="Times New Roman"/>
                <a:cs typeface="Times New Roman"/>
              </a:rPr>
              <a:t>nervose </a:t>
            </a:r>
            <a:r>
              <a:rPr sz="1200" dirty="0">
                <a:latin typeface="Times New Roman"/>
                <a:cs typeface="Times New Roman"/>
              </a:rPr>
              <a:t>stabilizzate e con funzioni </a:t>
            </a:r>
            <a:r>
              <a:rPr sz="1200" spc="-5" dirty="0">
                <a:latin typeface="Times New Roman"/>
                <a:cs typeface="Times New Roman"/>
              </a:rPr>
              <a:t>chimiche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bilanciate</a:t>
            </a:r>
            <a:endParaRPr sz="1200">
              <a:latin typeface="Times New Roman"/>
              <a:cs typeface="Times New Roman"/>
            </a:endParaRPr>
          </a:p>
          <a:p>
            <a:pPr marL="63500" marR="31115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poteri fisici, mentali </a:t>
            </a:r>
            <a:r>
              <a:rPr sz="1200" dirty="0">
                <a:latin typeface="Times New Roman"/>
                <a:cs typeface="Times New Roman"/>
              </a:rPr>
              <a:t>e spirituali </a:t>
            </a:r>
            <a:r>
              <a:rPr sz="1200" spc="-5" dirty="0">
                <a:latin typeface="Times New Roman"/>
                <a:cs typeface="Times New Roman"/>
              </a:rPr>
              <a:t>si sviluppano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armonia </a:t>
            </a:r>
            <a:r>
              <a:rPr sz="1200" dirty="0">
                <a:latin typeface="Times New Roman"/>
                <a:cs typeface="Times New Roman"/>
              </a:rPr>
              <a:t>trina —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massimo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 comunicato </a:t>
            </a:r>
            <a:r>
              <a:rPr sz="1200" dirty="0">
                <a:latin typeface="Times New Roman"/>
                <a:cs typeface="Times New Roman"/>
              </a:rPr>
              <a:t>con un minimo di </a:t>
            </a:r>
            <a:r>
              <a:rPr sz="1200" spc="-5" dirty="0">
                <a:latin typeface="Times New Roman"/>
                <a:cs typeface="Times New Roman"/>
              </a:rPr>
              <a:t>pericolo temporale </a:t>
            </a:r>
            <a:r>
              <a:rPr sz="1200" dirty="0">
                <a:latin typeface="Times New Roman"/>
                <a:cs typeface="Times New Roman"/>
              </a:rPr>
              <a:t>o di rischio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benessere reale </a:t>
            </a:r>
            <a:r>
              <a:rPr sz="1200" dirty="0">
                <a:latin typeface="Times New Roman"/>
                <a:cs typeface="Times New Roman"/>
              </a:rPr>
              <a:t>di un tale individuo. </a:t>
            </a:r>
            <a:r>
              <a:rPr sz="1200" spc="-5" dirty="0">
                <a:latin typeface="Times New Roman"/>
                <a:cs typeface="Times New Roman"/>
              </a:rPr>
              <a:t>Grazie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crescita  bilanciata </a:t>
            </a:r>
            <a:r>
              <a:rPr sz="1200" dirty="0">
                <a:latin typeface="Times New Roman"/>
                <a:cs typeface="Times New Roman"/>
              </a:rPr>
              <a:t>l’uomo ascende uno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uno 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progressione planetaria, dal settimo </a:t>
            </a:r>
            <a:r>
              <a:rPr sz="1200" dirty="0">
                <a:latin typeface="Times New Roman"/>
                <a:cs typeface="Times New Roman"/>
              </a:rPr>
              <a:t>fino 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06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(1209.5) 110:6.5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sono sempre vicini a voi ed in voi, ma </a:t>
            </a:r>
            <a:r>
              <a:rPr sz="1200" spc="-5" dirty="0">
                <a:latin typeface="Times New Roman"/>
                <a:cs typeface="Times New Roman"/>
              </a:rPr>
              <a:t>raramente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parlarvi direttamente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essere.  Cerchio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le vostre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intellettuali, le vostre </a:t>
            </a:r>
            <a:r>
              <a:rPr sz="1200" spc="-5" dirty="0">
                <a:latin typeface="Times New Roman"/>
                <a:cs typeface="Times New Roman"/>
              </a:rPr>
              <a:t>scelte </a:t>
            </a:r>
            <a:r>
              <a:rPr sz="1200" dirty="0">
                <a:latin typeface="Times New Roman"/>
                <a:cs typeface="Times New Roman"/>
              </a:rPr>
              <a:t>morali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vostro sviluppo </a:t>
            </a:r>
            <a:r>
              <a:rPr sz="1200" spc="-5" dirty="0">
                <a:latin typeface="Times New Roman"/>
                <a:cs typeface="Times New Roman"/>
              </a:rPr>
              <a:t>spirituale si sommano </a:t>
            </a:r>
            <a:r>
              <a:rPr sz="1200" spc="5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capacità dell’Aggiustatore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funzionare nella </a:t>
            </a:r>
            <a:r>
              <a:rPr sz="1200" dirty="0">
                <a:latin typeface="Times New Roman"/>
                <a:cs typeface="Times New Roman"/>
              </a:rPr>
              <a:t>vostra mente.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ascendete </a:t>
            </a:r>
            <a:r>
              <a:rPr sz="1200" dirty="0">
                <a:latin typeface="Times New Roman"/>
                <a:cs typeface="Times New Roman"/>
              </a:rPr>
              <a:t>in tal modo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stadi </a:t>
            </a:r>
            <a:r>
              <a:rPr sz="1200" spc="-5" dirty="0">
                <a:latin typeface="Times New Roman"/>
                <a:cs typeface="Times New Roman"/>
              </a:rPr>
              <a:t>inferiori  d’associazione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sintonia mentale con l’Aggiustatore, cosicché </a:t>
            </a:r>
            <a:r>
              <a:rPr sz="1200" dirty="0">
                <a:latin typeface="Times New Roman"/>
                <a:cs typeface="Times New Roman"/>
              </a:rPr>
              <a:t>l’Aggiustatore 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in grado </a:t>
            </a:r>
            <a:r>
              <a:rPr sz="1200" spc="-5" dirty="0">
                <a:latin typeface="Times New Roman"/>
                <a:cs typeface="Times New Roman"/>
              </a:rPr>
              <a:t>d’imprimere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sue</a:t>
            </a:r>
            <a:endParaRPr sz="1200">
              <a:latin typeface="Times New Roman"/>
              <a:cs typeface="Times New Roman"/>
            </a:endParaRPr>
          </a:p>
          <a:p>
            <a:pPr marL="63500" marR="7175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immagini 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nitidezza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convinzione </a:t>
            </a:r>
            <a:r>
              <a:rPr sz="1200" spc="-5" dirty="0">
                <a:latin typeface="Times New Roman"/>
                <a:cs typeface="Times New Roman"/>
              </a:rPr>
              <a:t>crescenti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in evoluzione 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mente-anima </a:t>
            </a:r>
            <a:r>
              <a:rPr sz="1200" spc="-5" dirty="0">
                <a:latin typeface="Times New Roman"/>
                <a:cs typeface="Times New Roman"/>
              </a:rPr>
              <a:t>che cerca 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62620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939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(1210.1) 110:6.6 </a:t>
            </a:r>
            <a:r>
              <a:rPr sz="1200" spc="-5" dirty="0">
                <a:latin typeface="Times New Roman"/>
                <a:cs typeface="Times New Roman"/>
              </a:rPr>
              <a:t>Ogni decisione che prendete </a:t>
            </a:r>
            <a:r>
              <a:rPr sz="1200" dirty="0">
                <a:latin typeface="Times New Roman"/>
                <a:cs typeface="Times New Roman"/>
              </a:rPr>
              <a:t>ostacola o </a:t>
            </a:r>
            <a:r>
              <a:rPr sz="1200" spc="-5" dirty="0">
                <a:latin typeface="Times New Roman"/>
                <a:cs typeface="Times New Roman"/>
              </a:rPr>
              <a:t>facilita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funzione dell’Aggiustatore; similmente queste stesse </a:t>
            </a:r>
            <a:r>
              <a:rPr sz="1200" dirty="0">
                <a:latin typeface="Times New Roman"/>
                <a:cs typeface="Times New Roman"/>
              </a:rPr>
              <a:t>decisioni  </a:t>
            </a:r>
            <a:r>
              <a:rPr sz="1200" spc="-5" dirty="0">
                <a:latin typeface="Times New Roman"/>
                <a:cs typeface="Times New Roman"/>
              </a:rPr>
              <a:t>determinano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avanzamento nei cerchi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realizzazione umana.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supremazia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decisione,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relazione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crisi, </a:t>
            </a:r>
            <a:r>
              <a:rPr sz="1200" dirty="0">
                <a:latin typeface="Times New Roman"/>
                <a:cs typeface="Times New Roman"/>
              </a:rPr>
              <a:t>è in stretto </a:t>
            </a:r>
            <a:r>
              <a:rPr sz="1200" spc="-5" dirty="0">
                <a:latin typeface="Times New Roman"/>
                <a:cs typeface="Times New Roman"/>
              </a:rPr>
              <a:t>rapporto con </a:t>
            </a:r>
            <a:r>
              <a:rPr sz="1200" dirty="0">
                <a:latin typeface="Times New Roman"/>
                <a:cs typeface="Times New Roman"/>
              </a:rPr>
              <a:t>la sua influenza </a:t>
            </a:r>
            <a:r>
              <a:rPr sz="1200" spc="-5" dirty="0">
                <a:latin typeface="Times New Roman"/>
                <a:cs typeface="Times New Roman"/>
              </a:rPr>
              <a:t>per superare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cerchi. </a:t>
            </a:r>
            <a:r>
              <a:rPr sz="1200" dirty="0">
                <a:latin typeface="Times New Roman"/>
                <a:cs typeface="Times New Roman"/>
              </a:rPr>
              <a:t>Ciò nonostante </a:t>
            </a:r>
            <a:r>
              <a:rPr sz="1200" spc="-5" dirty="0">
                <a:latin typeface="Times New Roman"/>
                <a:cs typeface="Times New Roman"/>
              </a:rPr>
              <a:t>numerose decisioni,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frequenti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ripetizioni, persistenti ripetizioni, sono anch’esse </a:t>
            </a:r>
            <a:r>
              <a:rPr sz="1200" dirty="0">
                <a:latin typeface="Times New Roman"/>
                <a:cs typeface="Times New Roman"/>
              </a:rPr>
              <a:t>essenziali per </a:t>
            </a:r>
            <a:r>
              <a:rPr sz="1200" spc="-5" dirty="0">
                <a:latin typeface="Times New Roman"/>
                <a:cs typeface="Times New Roman"/>
              </a:rPr>
              <a:t>essere certi che queste reazioni formeranno delle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abitudini.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447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(1210.2) 110:6.7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difficile definire con precisione </a:t>
            </a:r>
            <a:r>
              <a:rPr sz="1200" dirty="0">
                <a:latin typeface="Times New Roman"/>
                <a:cs typeface="Times New Roman"/>
              </a:rPr>
              <a:t>i sette livelli </a:t>
            </a:r>
            <a:r>
              <a:rPr sz="1200" spc="-5" dirty="0">
                <a:latin typeface="Times New Roman"/>
                <a:cs typeface="Times New Roman"/>
              </a:rPr>
              <a:t>della progressione umana,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fatto che questi livelli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personali;  essi variano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ciascun </a:t>
            </a:r>
            <a:r>
              <a:rPr sz="1200" dirty="0">
                <a:latin typeface="Times New Roman"/>
                <a:cs typeface="Times New Roman"/>
              </a:rPr>
              <a:t>individuo e sono </a:t>
            </a:r>
            <a:r>
              <a:rPr sz="1200" spc="-5" dirty="0">
                <a:latin typeface="Times New Roman"/>
                <a:cs typeface="Times New Roman"/>
              </a:rPr>
              <a:t>apparentemente determinati dalla 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di ogni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mortale.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conquista  di questi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evoluzione cosmica si riflette </a:t>
            </a:r>
            <a:r>
              <a:rPr sz="1200" dirty="0">
                <a:latin typeface="Times New Roman"/>
                <a:cs typeface="Times New Roman"/>
              </a:rPr>
              <a:t>in tre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maniere: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58800" marR="6661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(1210.3) 110:6.8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Sintonia con </a:t>
            </a:r>
            <a:r>
              <a:rPr sz="1200" i="1" dirty="0">
                <a:latin typeface="Times New Roman"/>
                <a:cs typeface="Times New Roman"/>
              </a:rPr>
              <a:t>l’Aggiustatore.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mente, spiritualizzandosi,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avvicina </a:t>
            </a:r>
            <a:r>
              <a:rPr sz="1200" spc="-5" dirty="0">
                <a:latin typeface="Times New Roman"/>
                <a:cs typeface="Times New Roman"/>
              </a:rPr>
              <a:t>alla presenza dell’Aggiustatore  proporzionalmente al superamento dei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cerchi.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9353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(1210.4) 110:6.9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Evoluzione dell’anima. </a:t>
            </a:r>
            <a:r>
              <a:rPr sz="1200" spc="-5" dirty="0">
                <a:latin typeface="Times New Roman"/>
                <a:cs typeface="Times New Roman"/>
              </a:rPr>
              <a:t>L’emergere dell’anima morontiale </a:t>
            </a:r>
            <a:r>
              <a:rPr sz="1200" dirty="0">
                <a:latin typeface="Times New Roman"/>
                <a:cs typeface="Times New Roman"/>
              </a:rPr>
              <a:t>indica </a:t>
            </a:r>
            <a:r>
              <a:rPr sz="1200" spc="-5" dirty="0">
                <a:latin typeface="Times New Roman"/>
                <a:cs typeface="Times New Roman"/>
              </a:rPr>
              <a:t>l’estensione </a:t>
            </a:r>
            <a:r>
              <a:rPr sz="1200" dirty="0">
                <a:latin typeface="Times New Roman"/>
                <a:cs typeface="Times New Roman"/>
              </a:rPr>
              <a:t>e la profondità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dominio dei</a:t>
            </a:r>
            <a:r>
              <a:rPr sz="1200" spc="-5" dirty="0">
                <a:latin typeface="Times New Roman"/>
                <a:cs typeface="Times New Roman"/>
              </a:rPr>
              <a:t> cerchi.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588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(1210.5) 110:6.10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Realtà della </a:t>
            </a:r>
            <a:r>
              <a:rPr sz="1200" i="1" dirty="0">
                <a:latin typeface="Times New Roman"/>
                <a:cs typeface="Times New Roman"/>
              </a:rPr>
              <a:t>personalità.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dell’individualità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determinato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</a:t>
            </a:r>
            <a:endParaRPr sz="1200">
              <a:latin typeface="Times New Roman"/>
              <a:cs typeface="Times New Roman"/>
            </a:endParaRPr>
          </a:p>
          <a:p>
            <a:pPr marL="558800" marR="55880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superamento dei cerchi.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persone divengono più </a:t>
            </a:r>
            <a:r>
              <a:rPr sz="1200" spc="-5" dirty="0">
                <a:latin typeface="Times New Roman"/>
                <a:cs typeface="Times New Roman"/>
              </a:rPr>
              <a:t>reali </a:t>
            </a:r>
            <a:r>
              <a:rPr sz="1200" dirty="0">
                <a:latin typeface="Times New Roman"/>
                <a:cs typeface="Times New Roman"/>
              </a:rPr>
              <a:t>via via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elevano </a:t>
            </a:r>
            <a:r>
              <a:rPr sz="1200" spc="-5" dirty="0">
                <a:latin typeface="Times New Roman"/>
                <a:cs typeface="Times New Roman"/>
              </a:rPr>
              <a:t>dal settimo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primo livello d’esistenza 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238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(1210.6) 110:6.11 </a:t>
            </a:r>
            <a:r>
              <a:rPr sz="1200" spc="-5" dirty="0">
                <a:latin typeface="Times New Roman"/>
                <a:cs typeface="Times New Roman"/>
              </a:rPr>
              <a:t>A mano </a:t>
            </a:r>
            <a:r>
              <a:rPr sz="1200" dirty="0">
                <a:latin typeface="Times New Roman"/>
                <a:cs typeface="Times New Roman"/>
              </a:rPr>
              <a:t>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vengono </a:t>
            </a:r>
            <a:r>
              <a:rPr sz="1200" spc="-5" dirty="0">
                <a:latin typeface="Times New Roman"/>
                <a:cs typeface="Times New Roman"/>
              </a:rPr>
              <a:t>attraversati,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bambino </a:t>
            </a:r>
            <a:r>
              <a:rPr sz="1200" dirty="0">
                <a:latin typeface="Times New Roman"/>
                <a:cs typeface="Times New Roman"/>
              </a:rPr>
              <a:t>di evoluzione </a:t>
            </a:r>
            <a:r>
              <a:rPr sz="1200" spc="-5" dirty="0">
                <a:latin typeface="Times New Roman"/>
                <a:cs typeface="Times New Roman"/>
              </a:rPr>
              <a:t>materiale cresce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l’uomo  </a:t>
            </a:r>
            <a:r>
              <a:rPr sz="1200" spc="-5" dirty="0">
                <a:latin typeface="Times New Roman"/>
                <a:cs typeface="Times New Roman"/>
              </a:rPr>
              <a:t>maturo </a:t>
            </a:r>
            <a:r>
              <a:rPr sz="1200" dirty="0">
                <a:latin typeface="Times New Roman"/>
                <a:cs typeface="Times New Roman"/>
              </a:rPr>
              <a:t>di potenzialità </a:t>
            </a:r>
            <a:r>
              <a:rPr sz="1200" spc="-5" dirty="0">
                <a:latin typeface="Times New Roman"/>
                <a:cs typeface="Times New Roman"/>
              </a:rPr>
              <a:t>immortale.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nebulosa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natura embrionale di un uomo </a:t>
            </a:r>
            <a:r>
              <a:rPr sz="1200" spc="-5" dirty="0">
                <a:latin typeface="Times New Roman"/>
                <a:cs typeface="Times New Roman"/>
              </a:rPr>
              <a:t>giunto al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cede il </a:t>
            </a:r>
            <a:r>
              <a:rPr sz="1200" spc="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chiara della </a:t>
            </a:r>
            <a:r>
              <a:rPr sz="1200" dirty="0">
                <a:latin typeface="Times New Roman"/>
                <a:cs typeface="Times New Roman"/>
              </a:rPr>
              <a:t>natura morontiale </a:t>
            </a:r>
            <a:r>
              <a:rPr sz="1200" spc="-5" dirty="0">
                <a:latin typeface="Times New Roman"/>
                <a:cs typeface="Times New Roman"/>
              </a:rPr>
              <a:t>emergente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cittadino dell’universo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911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54659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(1210.7) 110:6.12 </a:t>
            </a:r>
            <a:r>
              <a:rPr sz="1200" spc="-5" dirty="0">
                <a:latin typeface="Times New Roman"/>
                <a:cs typeface="Times New Roman"/>
              </a:rPr>
              <a:t>Sebbene sia </a:t>
            </a:r>
            <a:r>
              <a:rPr sz="1200" dirty="0">
                <a:latin typeface="Times New Roman"/>
                <a:cs typeface="Times New Roman"/>
              </a:rPr>
              <a:t>impossibile </a:t>
            </a:r>
            <a:r>
              <a:rPr sz="1200" spc="-5" dirty="0">
                <a:latin typeface="Times New Roman"/>
                <a:cs typeface="Times New Roman"/>
              </a:rPr>
              <a:t>definire con precisione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livelli,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psichici, della </a:t>
            </a:r>
            <a:r>
              <a:rPr sz="1200" spc="-5" dirty="0">
                <a:latin typeface="Times New Roman"/>
                <a:cs typeface="Times New Roman"/>
              </a:rPr>
              <a:t>crescita umana,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permesso  suggerire </a:t>
            </a:r>
            <a:r>
              <a:rPr sz="1200" dirty="0">
                <a:latin typeface="Times New Roman"/>
                <a:cs typeface="Times New Roman"/>
              </a:rPr>
              <a:t>i limiti minimo e massimo di questi stadi di realizzazione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maturità: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635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(1210.8) 110:6.13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settimo cerchio. </a:t>
            </a:r>
            <a:r>
              <a:rPr sz="1200" spc="-5" dirty="0">
                <a:latin typeface="Times New Roman"/>
                <a:cs typeface="Times New Roman"/>
              </a:rPr>
              <a:t>Gli esseri umani entrano </a:t>
            </a:r>
            <a:r>
              <a:rPr sz="1200" dirty="0">
                <a:latin typeface="Times New Roman"/>
                <a:cs typeface="Times New Roman"/>
              </a:rPr>
              <a:t>in questo livello quando </a:t>
            </a:r>
            <a:r>
              <a:rPr sz="1200" spc="-5" dirty="0">
                <a:latin typeface="Times New Roman"/>
                <a:cs typeface="Times New Roman"/>
              </a:rPr>
              <a:t>sviluppano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scelta personale,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decisione individuale,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responsabilità morale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l’individualità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dirty="0">
                <a:latin typeface="Times New Roman"/>
                <a:cs typeface="Times New Roman"/>
              </a:rPr>
              <a:t>Ciò denota la </a:t>
            </a:r>
            <a:r>
              <a:rPr sz="1200" spc="-5" dirty="0">
                <a:latin typeface="Times New Roman"/>
                <a:cs typeface="Times New Roman"/>
              </a:rPr>
              <a:t>funzione  unificata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aiutanti della </a:t>
            </a:r>
            <a:r>
              <a:rPr sz="1200" dirty="0">
                <a:latin typeface="Times New Roman"/>
                <a:cs typeface="Times New Roman"/>
              </a:rPr>
              <a:t>mente sotto la </a:t>
            </a:r>
            <a:r>
              <a:rPr sz="1200" spc="-5" dirty="0">
                <a:latin typeface="Times New Roman"/>
                <a:cs typeface="Times New Roman"/>
              </a:rPr>
              <a:t>direzione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saggezza,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messa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circuito della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creatura</a:t>
            </a:r>
            <a:endParaRPr sz="1200">
              <a:latin typeface="Times New Roman"/>
              <a:cs typeface="Times New Roman"/>
            </a:endParaRPr>
          </a:p>
          <a:p>
            <a:pPr marL="76200" marR="144780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mortale nell’influenza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e,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funzionamento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ricevimento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mortale. L’entrata nel settimo cerchio fa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mortale un </a:t>
            </a:r>
            <a:r>
              <a:rPr sz="1200" spc="-5" dirty="0">
                <a:latin typeface="Times New Roman"/>
                <a:cs typeface="Times New Roman"/>
              </a:rPr>
              <a:t>vero cittadino </a:t>
            </a:r>
            <a:r>
              <a:rPr sz="1200" dirty="0">
                <a:latin typeface="Times New Roman"/>
                <a:cs typeface="Times New Roman"/>
              </a:rPr>
              <a:t>potenziale  </a:t>
            </a:r>
            <a:r>
              <a:rPr sz="1200" spc="-5" dirty="0">
                <a:latin typeface="Times New Roman"/>
                <a:cs typeface="Times New Roman"/>
              </a:rPr>
              <a:t>dell’universo 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27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(1210.9) 110:6.14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terzo cerchio.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dell’Aggiustatore è molto più </a:t>
            </a: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l’ascendente </a:t>
            </a:r>
            <a:r>
              <a:rPr sz="1200" dirty="0">
                <a:latin typeface="Times New Roman"/>
                <a:cs typeface="Times New Roman"/>
              </a:rPr>
              <a:t>umano 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terzo  </a:t>
            </a:r>
            <a:r>
              <a:rPr sz="1200" spc="-5" dirty="0">
                <a:latin typeface="Times New Roman"/>
                <a:cs typeface="Times New Roman"/>
              </a:rPr>
              <a:t>cerchio ed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guardiano serafico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destino. Benché non vi </a:t>
            </a:r>
            <a:r>
              <a:rPr sz="1200" spc="-5" dirty="0">
                <a:latin typeface="Times New Roman"/>
                <a:cs typeface="Times New Roman"/>
              </a:rPr>
              <a:t>sia apparentemente alcuno sforzo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l’Aggiustatore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guardiano serafico, si </a:t>
            </a:r>
            <a:r>
              <a:rPr sz="1200" dirty="0">
                <a:latin typeface="Times New Roman"/>
                <a:cs typeface="Times New Roman"/>
              </a:rPr>
              <a:t>può tuttavia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dirty="0">
                <a:latin typeface="Times New Roman"/>
                <a:cs typeface="Times New Roman"/>
              </a:rPr>
              <a:t>un indubbio </a:t>
            </a:r>
            <a:r>
              <a:rPr sz="1200" spc="-5" dirty="0">
                <a:latin typeface="Times New Roman"/>
                <a:cs typeface="Times New Roman"/>
              </a:rPr>
              <a:t>miglioramento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cosmica 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sviluppo spirituale successivamente all’assegnazione dell’assistente serafico personale.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cerchio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raggiunto,</a:t>
            </a:r>
            <a:endParaRPr sz="1200">
              <a:latin typeface="Times New Roman"/>
              <a:cs typeface="Times New Roman"/>
            </a:endParaRPr>
          </a:p>
          <a:p>
            <a:pPr marL="76200" marR="2806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l’Aggiustatore si sforza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rendere morontiale </a:t>
            </a:r>
            <a:r>
              <a:rPr sz="1200" dirty="0">
                <a:latin typeface="Times New Roman"/>
                <a:cs typeface="Times New Roman"/>
              </a:rPr>
              <a:t>la mente dell’uomo durante 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vita terrena,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superare </a:t>
            </a:r>
            <a:r>
              <a:rPr sz="1200" dirty="0">
                <a:latin typeface="Times New Roman"/>
                <a:cs typeface="Times New Roman"/>
              </a:rPr>
              <a:t>i rimanenti 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stadio finale dell’associazione </a:t>
            </a:r>
            <a:r>
              <a:rPr sz="1200" dirty="0">
                <a:latin typeface="Times New Roman"/>
                <a:cs typeface="Times New Roman"/>
              </a:rPr>
              <a:t>divina-umana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morte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dissolva </a:t>
            </a:r>
            <a:r>
              <a:rPr sz="1200" spc="-5" dirty="0">
                <a:latin typeface="Times New Roman"/>
                <a:cs typeface="Times New Roman"/>
              </a:rPr>
              <a:t>questa associazione  straordinaria.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93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(1210.10) 110:6.15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primo cerchio. </a:t>
            </a:r>
            <a:r>
              <a:rPr sz="1200" spc="-5" dirty="0">
                <a:latin typeface="Times New Roman"/>
                <a:cs typeface="Times New Roman"/>
              </a:rPr>
              <a:t>Generalmente l’Aggiustatore </a:t>
            </a:r>
            <a:r>
              <a:rPr sz="1200" dirty="0">
                <a:latin typeface="Times New Roman"/>
                <a:cs typeface="Times New Roman"/>
              </a:rPr>
              <a:t>non può parlare </a:t>
            </a:r>
            <a:r>
              <a:rPr sz="1200" spc="-5" dirty="0">
                <a:latin typeface="Times New Roman"/>
                <a:cs typeface="Times New Roman"/>
              </a:rPr>
              <a:t>direttamente ed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 prima </a:t>
            </a:r>
            <a:r>
              <a:rPr sz="1200" spc="-5" dirty="0">
                <a:latin typeface="Times New Roman"/>
                <a:cs typeface="Times New Roman"/>
              </a:rPr>
              <a:t>che  abbiate raggiunto </a:t>
            </a:r>
            <a:r>
              <a:rPr sz="1200" dirty="0">
                <a:latin typeface="Times New Roman"/>
                <a:cs typeface="Times New Roman"/>
              </a:rPr>
              <a:t>il primo,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ultimo,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di compimento </a:t>
            </a:r>
            <a:r>
              <a:rPr sz="1200" spc="-5" dirty="0">
                <a:latin typeface="Times New Roman"/>
                <a:cs typeface="Times New Roman"/>
              </a:rPr>
              <a:t>mortale progressivo. Questo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alta  realizzazione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della relazione </a:t>
            </a:r>
            <a:r>
              <a:rPr sz="1200" dirty="0">
                <a:latin typeface="Times New Roman"/>
                <a:cs typeface="Times New Roman"/>
              </a:rPr>
              <a:t>mente-Aggiustatore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umana 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liberazione </a:t>
            </a:r>
            <a:r>
              <a:rPr sz="1200" spc="-5" dirty="0">
                <a:latin typeface="Times New Roman"/>
                <a:cs typeface="Times New Roman"/>
              </a:rPr>
              <a:t>dell’anima morontiale </a:t>
            </a:r>
            <a:r>
              <a:rPr sz="1200" dirty="0">
                <a:latin typeface="Times New Roman"/>
                <a:cs typeface="Times New Roman"/>
              </a:rPr>
              <a:t>in  evoluzione </a:t>
            </a:r>
            <a:r>
              <a:rPr sz="1200" spc="-5" dirty="0">
                <a:latin typeface="Times New Roman"/>
                <a:cs typeface="Times New Roman"/>
              </a:rPr>
              <a:t>dall’abito del corpo materiale. Per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le emozioni e </a:t>
            </a:r>
            <a:r>
              <a:rPr sz="1200" spc="-5" dirty="0">
                <a:latin typeface="Times New Roman"/>
                <a:cs typeface="Times New Roman"/>
              </a:rPr>
              <a:t>l’intuizione cosmica, </a:t>
            </a:r>
            <a:r>
              <a:rPr sz="1200" dirty="0">
                <a:latin typeface="Times New Roman"/>
                <a:cs typeface="Times New Roman"/>
              </a:rPr>
              <a:t>il raggiungimento </a:t>
            </a:r>
            <a:r>
              <a:rPr sz="1200" spc="-5" dirty="0">
                <a:latin typeface="Times New Roman"/>
                <a:cs typeface="Times New Roman"/>
              </a:rPr>
              <a:t>del  primo cerchio psichico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massimo approccio possibile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materiale all’Aggiustatore spirituale nell’esperienza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292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286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(1211.1) 110:6.16 </a:t>
            </a:r>
            <a:r>
              <a:rPr sz="1200" spc="-5" dirty="0">
                <a:latin typeface="Times New Roman"/>
                <a:cs typeface="Times New Roman"/>
              </a:rPr>
              <a:t>Forse sarebbe meglio chiamare questi cerchi </a:t>
            </a:r>
            <a:r>
              <a:rPr sz="1200" dirty="0">
                <a:latin typeface="Times New Roman"/>
                <a:cs typeface="Times New Roman"/>
              </a:rPr>
              <a:t>psichici della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i="1" dirty="0">
                <a:latin typeface="Times New Roman"/>
                <a:cs typeface="Times New Roman"/>
              </a:rPr>
              <a:t>livelli </a:t>
            </a:r>
            <a:r>
              <a:rPr sz="1200" i="1" spc="-5" dirty="0">
                <a:latin typeface="Times New Roman"/>
                <a:cs typeface="Times New Roman"/>
              </a:rPr>
              <a:t>cosmici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percezioni reali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realizzazioni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dovute </a:t>
            </a:r>
            <a:r>
              <a:rPr sz="1200" spc="-5" dirty="0">
                <a:latin typeface="Times New Roman"/>
                <a:cs typeface="Times New Roman"/>
              </a:rPr>
              <a:t>al progressivo avvicinamento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coscienza morontiale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relazione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iniziale</a:t>
            </a:r>
            <a:endParaRPr sz="1200">
              <a:latin typeface="Times New Roman"/>
              <a:cs typeface="Times New Roman"/>
            </a:endParaRPr>
          </a:p>
          <a:p>
            <a:pPr marL="63500" marR="806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dell’anima evoluzionaria con l’Essere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emergente.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questa stessa relazione che rende </a:t>
            </a:r>
            <a:r>
              <a:rPr sz="1200" dirty="0">
                <a:latin typeface="Times New Roman"/>
                <a:cs typeface="Times New Roman"/>
              </a:rPr>
              <a:t>per sempre impossibile </a:t>
            </a:r>
            <a:r>
              <a:rPr sz="1200" spc="-5" dirty="0">
                <a:latin typeface="Times New Roman"/>
                <a:cs typeface="Times New Roman"/>
              </a:rPr>
              <a:t>spiegare  pienamente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dei cerchi cosmici </a:t>
            </a:r>
            <a:r>
              <a:rPr sz="1200" dirty="0">
                <a:latin typeface="Times New Roman"/>
                <a:cs typeface="Times New Roman"/>
              </a:rPr>
              <a:t>alla mente </a:t>
            </a:r>
            <a:r>
              <a:rPr sz="1200" spc="-5" dirty="0">
                <a:latin typeface="Times New Roman"/>
                <a:cs typeface="Times New Roman"/>
              </a:rPr>
              <a:t>materiale. Questi superamenti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sono solo </a:t>
            </a:r>
            <a:r>
              <a:rPr sz="1200" spc="-5" dirty="0">
                <a:latin typeface="Times New Roman"/>
                <a:cs typeface="Times New Roman"/>
              </a:rPr>
              <a:t>relativamente collegati  con l’aver coscienza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Un appartenente al </a:t>
            </a:r>
            <a:r>
              <a:rPr sz="1200" dirty="0">
                <a:latin typeface="Times New Roman"/>
                <a:cs typeface="Times New Roman"/>
              </a:rPr>
              <a:t>settimo o al </a:t>
            </a:r>
            <a:r>
              <a:rPr sz="1200" spc="-5" dirty="0">
                <a:latin typeface="Times New Roman"/>
                <a:cs typeface="Times New Roman"/>
              </a:rPr>
              <a:t>sesto cerchio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qualcuno che conosce Dio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cosciente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appartenente al secondo </a:t>
            </a:r>
            <a:r>
              <a:rPr sz="1200" dirty="0">
                <a:latin typeface="Times New Roman"/>
                <a:cs typeface="Times New Roman"/>
              </a:rPr>
              <a:t>o al primo </a:t>
            </a:r>
            <a:r>
              <a:rPr sz="1200" spc="-5" dirty="0">
                <a:latin typeface="Times New Roman"/>
                <a:cs typeface="Times New Roman"/>
              </a:rPr>
              <a:t>cerchio,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esseri dei cerchi inferiori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63500" marR="246379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meno coscienti della relazione esperienziale con l’Essere </a:t>
            </a:r>
            <a:r>
              <a:rPr sz="1200" dirty="0">
                <a:latin typeface="Times New Roman"/>
                <a:cs typeface="Times New Roman"/>
              </a:rPr>
              <a:t>Supremo, della </a:t>
            </a:r>
            <a:r>
              <a:rPr sz="1200" spc="-5" dirty="0">
                <a:latin typeface="Times New Roman"/>
                <a:cs typeface="Times New Roman"/>
              </a:rPr>
              <a:t>cittadinanza universale.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cerchi cosmici farà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ascendenti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se non riescono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prima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</a:t>
            </a:r>
            <a:r>
              <a:rPr sz="1200" spc="-5" dirty="0">
                <a:latin typeface="Times New Roman"/>
                <a:cs typeface="Times New Roman"/>
              </a:rPr>
              <a:t> naturale.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(1211.2) 110:6.17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motivazione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fede rende esperienziale la </a:t>
            </a:r>
            <a:r>
              <a:rPr sz="1200" spc="-5" dirty="0">
                <a:latin typeface="Times New Roman"/>
                <a:cs typeface="Times New Roman"/>
              </a:rPr>
              <a:t>piena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della filiazione dell’uomo con Dio, </a:t>
            </a:r>
            <a:r>
              <a:rPr sz="1200" dirty="0">
                <a:latin typeface="Times New Roman"/>
                <a:cs typeface="Times New Roman"/>
              </a:rPr>
              <a:t>ma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</a:t>
            </a:r>
            <a:r>
              <a:rPr sz="1200" i="1" dirty="0">
                <a:latin typeface="Times New Roman"/>
                <a:cs typeface="Times New Roman"/>
              </a:rPr>
              <a:t>azione,</a:t>
            </a:r>
            <a:endParaRPr sz="1200">
              <a:latin typeface="Times New Roman"/>
              <a:cs typeface="Times New Roman"/>
            </a:endParaRPr>
          </a:p>
          <a:p>
            <a:pPr marL="63500" marR="6731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l’esecuzione delle </a:t>
            </a:r>
            <a:r>
              <a:rPr sz="1200" dirty="0">
                <a:latin typeface="Times New Roman"/>
                <a:cs typeface="Times New Roman"/>
              </a:rPr>
              <a:t>decisioni, è </a:t>
            </a:r>
            <a:r>
              <a:rPr sz="1200" spc="-5" dirty="0">
                <a:latin typeface="Times New Roman"/>
                <a:cs typeface="Times New Roman"/>
              </a:rPr>
              <a:t>essenziale al raggiungimento evoluzionario della coscienza della </a:t>
            </a:r>
            <a:r>
              <a:rPr sz="1200" dirty="0">
                <a:latin typeface="Times New Roman"/>
                <a:cs typeface="Times New Roman"/>
              </a:rPr>
              <a:t>parentela </a:t>
            </a:r>
            <a:r>
              <a:rPr sz="1200" spc="-5" dirty="0">
                <a:latin typeface="Times New Roman"/>
                <a:cs typeface="Times New Roman"/>
              </a:rPr>
              <a:t>progressiva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qualità  </a:t>
            </a:r>
            <a:r>
              <a:rPr sz="1200" i="1" spc="-5" dirty="0">
                <a:latin typeface="Times New Roman"/>
                <a:cs typeface="Times New Roman"/>
              </a:rPr>
              <a:t>cosmica </a:t>
            </a:r>
            <a:r>
              <a:rPr sz="1200" spc="-5" dirty="0">
                <a:latin typeface="Times New Roman"/>
                <a:cs typeface="Times New Roman"/>
              </a:rPr>
              <a:t>dell’Essere </a:t>
            </a:r>
            <a:r>
              <a:rPr sz="1200" dirty="0">
                <a:latin typeface="Times New Roman"/>
                <a:cs typeface="Times New Roman"/>
              </a:rPr>
              <a:t>Supremo.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trasmuta </a:t>
            </a:r>
            <a:r>
              <a:rPr sz="1200" dirty="0">
                <a:latin typeface="Times New Roman"/>
                <a:cs typeface="Times New Roman"/>
              </a:rPr>
              <a:t>i potenziali in </a:t>
            </a:r>
            <a:r>
              <a:rPr sz="1200" spc="-5" dirty="0">
                <a:latin typeface="Times New Roman"/>
                <a:cs typeface="Times New Roman"/>
              </a:rPr>
              <a:t>attuali nel mondo spirituale, </a:t>
            </a:r>
            <a:r>
              <a:rPr sz="1200" dirty="0">
                <a:latin typeface="Times New Roman"/>
                <a:cs typeface="Times New Roman"/>
              </a:rPr>
              <a:t>ma i potenziali </a:t>
            </a:r>
            <a:r>
              <a:rPr sz="1200" spc="-5" dirty="0">
                <a:latin typeface="Times New Roman"/>
                <a:cs typeface="Times New Roman"/>
              </a:rPr>
              <a:t>divengono attuali </a:t>
            </a:r>
            <a:r>
              <a:rPr sz="1200" dirty="0">
                <a:latin typeface="Times New Roman"/>
                <a:cs typeface="Times New Roman"/>
              </a:rPr>
              <a:t>nei 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finiti </a:t>
            </a:r>
            <a:r>
              <a:rPr sz="1200" spc="-5" dirty="0">
                <a:latin typeface="Times New Roman"/>
                <a:cs typeface="Times New Roman"/>
              </a:rPr>
              <a:t>del Supremo solo 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dell’esperienza della scelta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grazie ad essa. Ma scegliere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2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 di </a:t>
            </a:r>
            <a:r>
              <a:rPr sz="1200" spc="-5" dirty="0">
                <a:latin typeface="Times New Roman"/>
                <a:cs typeface="Times New Roman"/>
              </a:rPr>
              <a:t>Dio unisce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spirituale alle decisioni materiali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un’azione della personalità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fornisce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spc="5" dirty="0">
                <a:latin typeface="Times New Roman"/>
                <a:cs typeface="Times New Roman"/>
              </a:rPr>
              <a:t>modo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fulcro </a:t>
            </a:r>
            <a:r>
              <a:rPr sz="1200" dirty="0">
                <a:latin typeface="Times New Roman"/>
                <a:cs typeface="Times New Roman"/>
              </a:rPr>
              <a:t>divino e  </a:t>
            </a:r>
            <a:r>
              <a:rPr sz="1200" spc="-5" dirty="0">
                <a:latin typeface="Times New Roman"/>
                <a:cs typeface="Times New Roman"/>
              </a:rPr>
              <a:t>spirituale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funzionamento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efficace della </a:t>
            </a:r>
            <a:r>
              <a:rPr sz="1200" dirty="0">
                <a:latin typeface="Times New Roman"/>
                <a:cs typeface="Times New Roman"/>
              </a:rPr>
              <a:t>leva umana 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della sete di Dio. </a:t>
            </a:r>
            <a:r>
              <a:rPr sz="1200" spc="-5" dirty="0">
                <a:latin typeface="Times New Roman"/>
                <a:cs typeface="Times New Roman"/>
              </a:rPr>
              <a:t>Tale saggia coordinazione delle </a:t>
            </a:r>
            <a:r>
              <a:rPr sz="1200" dirty="0">
                <a:latin typeface="Times New Roman"/>
                <a:cs typeface="Times New Roman"/>
              </a:rPr>
              <a:t>forze 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e spirituali </a:t>
            </a:r>
            <a:r>
              <a:rPr sz="1200" spc="-5" dirty="0">
                <a:latin typeface="Times New Roman"/>
                <a:cs typeface="Times New Roman"/>
              </a:rPr>
              <a:t>accresce grandemente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cosmica del Supremo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delle Deità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(1211.3) 110:6.18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dei cerchi cosmici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legato alla crescita quantitativa dell’anima morontiale,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significati  supremi. Ma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qualitativo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quest’anima immortale dipende </a:t>
            </a:r>
            <a:r>
              <a:rPr sz="1200" i="1" spc="-5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dal 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comprensione, raggiunto dalla </a:t>
            </a:r>
            <a:r>
              <a:rPr sz="1200" dirty="0">
                <a:latin typeface="Times New Roman"/>
                <a:cs typeface="Times New Roman"/>
              </a:rPr>
              <a:t>fede  </a:t>
            </a:r>
            <a:r>
              <a:rPr sz="1200" spc="-5" dirty="0">
                <a:latin typeface="Times New Roman"/>
                <a:cs typeface="Times New Roman"/>
              </a:rPr>
              <a:t>vivente, del fatto-valore avente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paradisiaco che </a:t>
            </a:r>
            <a:r>
              <a:rPr sz="1200" dirty="0">
                <a:latin typeface="Times New Roman"/>
                <a:cs typeface="Times New Roman"/>
              </a:rPr>
              <a:t>l’uomo mortale è un </a:t>
            </a:r>
            <a:r>
              <a:rPr sz="1200" spc="-5" dirty="0">
                <a:latin typeface="Times New Roman"/>
                <a:cs typeface="Times New Roman"/>
              </a:rPr>
              <a:t>figlio del Dio eterno. Perciò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appartenente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990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562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settimo cerchio </a:t>
            </a:r>
            <a:r>
              <a:rPr sz="1200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delle dimore </a:t>
            </a:r>
            <a:r>
              <a:rPr sz="1200" spc="-5" dirty="0">
                <a:latin typeface="Times New Roman"/>
                <a:cs typeface="Times New Roman"/>
              </a:rPr>
              <a:t>per conseguire un’ulteriore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quantitativa della crescita cosmica </a:t>
            </a:r>
            <a:r>
              <a:rPr sz="1200" dirty="0">
                <a:latin typeface="Times New Roman"/>
                <a:cs typeface="Times New Roman"/>
              </a:rPr>
              <a:t>proprio  </a:t>
            </a:r>
            <a:r>
              <a:rPr sz="1200" spc="-5" dirty="0">
                <a:latin typeface="Times New Roman"/>
                <a:cs typeface="Times New Roman"/>
              </a:rPr>
              <a:t>come fa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appartenente al secondo cerchio </a:t>
            </a:r>
            <a:r>
              <a:rPr sz="1200" dirty="0">
                <a:latin typeface="Times New Roman"/>
                <a:cs typeface="Times New Roman"/>
              </a:rPr>
              <a:t>od anche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primo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cerchio.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447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(1211.4) 110:6.19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relazione indiretta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conquista dei </a:t>
            </a:r>
            <a:r>
              <a:rPr sz="1200" dirty="0">
                <a:latin typeface="Times New Roman"/>
                <a:cs typeface="Times New Roman"/>
              </a:rPr>
              <a:t>cerchi </a:t>
            </a:r>
            <a:r>
              <a:rPr sz="1200" spc="-5" dirty="0">
                <a:latin typeface="Times New Roman"/>
                <a:cs typeface="Times New Roman"/>
              </a:rPr>
              <a:t>cosmici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l’esperienza religiosa spirituale effettiva; </a:t>
            </a:r>
            <a:r>
              <a:rPr sz="1200" spc="5" dirty="0">
                <a:latin typeface="Times New Roman"/>
                <a:cs typeface="Times New Roman"/>
              </a:rPr>
              <a:t>tali  </a:t>
            </a:r>
            <a:r>
              <a:rPr sz="1200" spc="-5" dirty="0">
                <a:latin typeface="Times New Roman"/>
                <a:cs typeface="Times New Roman"/>
              </a:rPr>
              <a:t>conquiste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reciproche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vicendevolmente </a:t>
            </a:r>
            <a:r>
              <a:rPr sz="1200" spc="-5" dirty="0">
                <a:latin typeface="Times New Roman"/>
                <a:cs typeface="Times New Roman"/>
              </a:rPr>
              <a:t>benefiche.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spirituale può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poco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fare con la  </a:t>
            </a:r>
            <a:r>
              <a:rPr sz="1200" spc="-5" dirty="0">
                <a:latin typeface="Times New Roman"/>
                <a:cs typeface="Times New Roman"/>
              </a:rPr>
              <a:t>prosperità materiale planetaria,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conquista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accresce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il potenziale </a:t>
            </a:r>
            <a:r>
              <a:rPr sz="1200" spc="-5" dirty="0">
                <a:latin typeface="Times New Roman"/>
                <a:cs typeface="Times New Roman"/>
              </a:rPr>
              <a:t>della riuscita </a:t>
            </a:r>
            <a:r>
              <a:rPr sz="1200" dirty="0">
                <a:latin typeface="Times New Roman"/>
                <a:cs typeface="Times New Roman"/>
              </a:rPr>
              <a:t>umana e del compimento 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327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(1211.5) 110:6.20 </a:t>
            </a:r>
            <a:r>
              <a:rPr sz="1200" spc="-5" dirty="0">
                <a:latin typeface="Times New Roman"/>
                <a:cs typeface="Times New Roman"/>
              </a:rPr>
              <a:t>Dal settimo al terzo cerchio c’è </a:t>
            </a:r>
            <a:r>
              <a:rPr sz="1200" dirty="0">
                <a:latin typeface="Times New Roman"/>
                <a:cs typeface="Times New Roman"/>
              </a:rPr>
              <a:t>un’azione </a:t>
            </a:r>
            <a:r>
              <a:rPr sz="1200" spc="-5" dirty="0">
                <a:latin typeface="Times New Roman"/>
                <a:cs typeface="Times New Roman"/>
              </a:rPr>
              <a:t>accresciuta ed </a:t>
            </a:r>
            <a:r>
              <a:rPr sz="1200" dirty="0">
                <a:latin typeface="Times New Roman"/>
                <a:cs typeface="Times New Roman"/>
              </a:rPr>
              <a:t>unificata </a:t>
            </a:r>
            <a:r>
              <a:rPr sz="1200" spc="-5" dirty="0">
                <a:latin typeface="Times New Roman"/>
                <a:cs typeface="Times New Roman"/>
              </a:rPr>
              <a:t>dei sette spiriti </a:t>
            </a:r>
            <a:r>
              <a:rPr sz="1200" dirty="0">
                <a:latin typeface="Times New Roman"/>
                <a:cs typeface="Times New Roman"/>
              </a:rPr>
              <a:t>aiutanti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compito di  </a:t>
            </a:r>
            <a:r>
              <a:rPr sz="1200" spc="-5" dirty="0">
                <a:latin typeface="Times New Roman"/>
                <a:cs typeface="Times New Roman"/>
              </a:rPr>
              <a:t>distogliere </a:t>
            </a:r>
            <a:r>
              <a:rPr sz="1200" dirty="0">
                <a:latin typeface="Times New Roman"/>
                <a:cs typeface="Times New Roman"/>
              </a:rPr>
              <a:t>la mente umana </a:t>
            </a:r>
            <a:r>
              <a:rPr sz="1200" spc="-5" dirty="0">
                <a:latin typeface="Times New Roman"/>
                <a:cs typeface="Times New Roman"/>
              </a:rPr>
              <a:t>dalla sua </a:t>
            </a:r>
            <a:r>
              <a:rPr sz="1200" dirty="0">
                <a:latin typeface="Times New Roman"/>
                <a:cs typeface="Times New Roman"/>
              </a:rPr>
              <a:t>dipendenza </a:t>
            </a:r>
            <a:r>
              <a:rPr sz="1200" spc="-5" dirty="0">
                <a:latin typeface="Times New Roman"/>
                <a:cs typeface="Times New Roman"/>
              </a:rPr>
              <a:t>dalle realtà </a:t>
            </a:r>
            <a:r>
              <a:rPr sz="1200" dirty="0">
                <a:latin typeface="Times New Roman"/>
                <a:cs typeface="Times New Roman"/>
              </a:rPr>
              <a:t>dei meccanismi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preparazione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maggiore  </a:t>
            </a:r>
            <a:r>
              <a:rPr sz="1200" dirty="0">
                <a:latin typeface="Times New Roman"/>
                <a:cs typeface="Times New Roman"/>
              </a:rPr>
              <a:t>introduzione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d’esperienza morontiali.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dal </a:t>
            </a:r>
            <a:r>
              <a:rPr sz="1200" dirty="0">
                <a:latin typeface="Times New Roman"/>
                <a:cs typeface="Times New Roman"/>
              </a:rPr>
              <a:t>terzo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l’influenza </a:t>
            </a:r>
            <a:r>
              <a:rPr sz="1200" spc="-5" dirty="0">
                <a:latin typeface="Times New Roman"/>
                <a:cs typeface="Times New Roman"/>
              </a:rPr>
              <a:t>degli aiutanti diminuisce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progressivamente.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11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(1211.6) 110:6.21 </a:t>
            </a:r>
            <a:r>
              <a:rPr sz="1200" dirty="0">
                <a:latin typeface="Times New Roman"/>
                <a:cs typeface="Times New Roman"/>
              </a:rPr>
              <a:t>I sette cerchi </a:t>
            </a:r>
            <a:r>
              <a:rPr sz="1200" spc="-5" dirty="0">
                <a:latin typeface="Times New Roman"/>
                <a:cs typeface="Times New Roman"/>
              </a:rPr>
              <a:t>abbracciano 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mortale, che si estende dal </a:t>
            </a:r>
            <a:r>
              <a:rPr sz="1200" dirty="0">
                <a:latin typeface="Times New Roman"/>
                <a:cs typeface="Times New Roman"/>
              </a:rPr>
              <a:t>più elevato livello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animale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più  </a:t>
            </a:r>
            <a:r>
              <a:rPr sz="1200" spc="-5" dirty="0">
                <a:latin typeface="Times New Roman"/>
                <a:cs typeface="Times New Roman"/>
              </a:rPr>
              <a:t>basso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effettivo contatto con l’autocoscienza come esperienza della personalità.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primo cerchio  </a:t>
            </a:r>
            <a:r>
              <a:rPr sz="1200" spc="-5" dirty="0">
                <a:latin typeface="Times New Roman"/>
                <a:cs typeface="Times New Roman"/>
              </a:rPr>
              <a:t>cosmico denota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maturità premorontiale del </a:t>
            </a:r>
            <a:r>
              <a:rPr sz="1200" dirty="0">
                <a:latin typeface="Times New Roman"/>
                <a:cs typeface="Times New Roman"/>
              </a:rPr>
              <a:t>mortale e </a:t>
            </a:r>
            <a:r>
              <a:rPr sz="1200" spc="-5" dirty="0">
                <a:latin typeface="Times New Roman"/>
                <a:cs typeface="Times New Roman"/>
              </a:rPr>
              <a:t>segna </a:t>
            </a:r>
            <a:r>
              <a:rPr sz="1200" spc="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ministero congiunto degli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spiriti</a:t>
            </a:r>
            <a:endParaRPr sz="1200">
              <a:latin typeface="Times New Roman"/>
              <a:cs typeface="Times New Roman"/>
            </a:endParaRPr>
          </a:p>
          <a:p>
            <a:pPr marL="88900" marR="7556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aiutanti della </a:t>
            </a:r>
            <a:r>
              <a:rPr sz="1200" dirty="0">
                <a:latin typeface="Times New Roman"/>
                <a:cs typeface="Times New Roman"/>
              </a:rPr>
              <a:t>mente come influenza </a:t>
            </a:r>
            <a:r>
              <a:rPr sz="1200" spc="-5" dirty="0">
                <a:latin typeface="Times New Roman"/>
                <a:cs typeface="Times New Roman"/>
              </a:rPr>
              <a:t>esclusiva </a:t>
            </a:r>
            <a:r>
              <a:rPr sz="1200" dirty="0">
                <a:latin typeface="Times New Roman"/>
                <a:cs typeface="Times New Roman"/>
              </a:rPr>
              <a:t>d’azione </a:t>
            </a:r>
            <a:r>
              <a:rPr sz="1200" spc="-5" dirty="0">
                <a:latin typeface="Times New Roman"/>
                <a:cs typeface="Times New Roman"/>
              </a:rPr>
              <a:t>mentale nella personalità umana. Oltre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avvicina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all’intelligenza dello stadio morontiale </a:t>
            </a:r>
            <a:r>
              <a:rPr sz="1200" dirty="0">
                <a:latin typeface="Times New Roman"/>
                <a:cs typeface="Times New Roman"/>
              </a:rPr>
              <a:t>di evoluzione, il ministero </a:t>
            </a:r>
            <a:r>
              <a:rPr sz="1200" spc="-5" dirty="0">
                <a:latin typeface="Times New Roman"/>
                <a:cs typeface="Times New Roman"/>
              </a:rPr>
              <a:t>congiunto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facoltà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superaiuto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(1212.1) 110:6.22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momenti </a:t>
            </a:r>
            <a:r>
              <a:rPr sz="1200" dirty="0">
                <a:latin typeface="Times New Roman"/>
                <a:cs typeface="Times New Roman"/>
              </a:rPr>
              <a:t>importanti </a:t>
            </a:r>
            <a:r>
              <a:rPr sz="1200" spc="-5" dirty="0">
                <a:latin typeface="Times New Roman"/>
                <a:cs typeface="Times New Roman"/>
              </a:rPr>
              <a:t>nella carriera </a:t>
            </a:r>
            <a:r>
              <a:rPr sz="1200" dirty="0">
                <a:latin typeface="Times New Roman"/>
                <a:cs typeface="Times New Roman"/>
              </a:rPr>
              <a:t>individuale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sono: primo,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soggetto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entra nel  terzo cerchio </a:t>
            </a:r>
            <a:r>
              <a:rPr sz="1200" dirty="0">
                <a:latin typeface="Times New Roman"/>
                <a:cs typeface="Times New Roman"/>
              </a:rPr>
              <a:t>psichico, </a:t>
            </a:r>
            <a:r>
              <a:rPr sz="1200" spc="-5" dirty="0">
                <a:latin typeface="Times New Roman"/>
                <a:cs typeface="Times New Roman"/>
              </a:rPr>
              <a:t>assicurando così </a:t>
            </a:r>
            <a:r>
              <a:rPr sz="1200" dirty="0">
                <a:latin typeface="Times New Roman"/>
                <a:cs typeface="Times New Roman"/>
              </a:rPr>
              <a:t>l’autoattività </a:t>
            </a:r>
            <a:r>
              <a:rPr sz="1200" spc="-5" dirty="0">
                <a:latin typeface="Times New Roman"/>
                <a:cs typeface="Times New Roman"/>
              </a:rPr>
              <a:t>del Monitore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gamma </a:t>
            </a:r>
            <a:r>
              <a:rPr sz="1200" dirty="0">
                <a:latin typeface="Times New Roman"/>
                <a:cs typeface="Times New Roman"/>
              </a:rPr>
              <a:t>di funzioni </a:t>
            </a:r>
            <a:r>
              <a:rPr sz="1200" spc="-5" dirty="0">
                <a:latin typeface="Times New Roman"/>
                <a:cs typeface="Times New Roman"/>
              </a:rPr>
              <a:t>accresciuta (se l’Aggiustatore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 già auto-operante); </a:t>
            </a:r>
            <a:r>
              <a:rPr sz="1200" dirty="0">
                <a:latin typeface="Times New Roman"/>
                <a:cs typeface="Times New Roman"/>
              </a:rPr>
              <a:t>poi, quando il </a:t>
            </a:r>
            <a:r>
              <a:rPr sz="1200" spc="-5" dirty="0">
                <a:latin typeface="Times New Roman"/>
                <a:cs typeface="Times New Roman"/>
              </a:rPr>
              <a:t>partner umano raggiunge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cerchio psichico ed essi </a:t>
            </a:r>
            <a:r>
              <a:rPr sz="1200" dirty="0">
                <a:latin typeface="Times New Roman"/>
                <a:cs typeface="Times New Roman"/>
              </a:rPr>
              <a:t>sono quindi </a:t>
            </a:r>
            <a:r>
              <a:rPr sz="1200" spc="-5" dirty="0">
                <a:latin typeface="Times New Roman"/>
                <a:cs typeface="Times New Roman"/>
              </a:rPr>
              <a:t>messi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condizione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d’intercomunicare, </a:t>
            </a:r>
            <a:r>
              <a:rPr sz="1200" dirty="0">
                <a:latin typeface="Times New Roman"/>
                <a:cs typeface="Times New Roman"/>
              </a:rPr>
              <a:t>almeno in una </a:t>
            </a:r>
            <a:r>
              <a:rPr sz="1200" spc="-5" dirty="0">
                <a:latin typeface="Times New Roman"/>
                <a:cs typeface="Times New Roman"/>
              </a:rPr>
              <a:t>certa misura; </a:t>
            </a:r>
            <a:r>
              <a:rPr sz="1200" dirty="0">
                <a:latin typeface="Times New Roman"/>
                <a:cs typeface="Times New Roman"/>
              </a:rPr>
              <a:t>ed infine, </a:t>
            </a:r>
            <a:r>
              <a:rPr sz="1200" spc="-5" dirty="0">
                <a:latin typeface="Times New Roman"/>
                <a:cs typeface="Times New Roman"/>
              </a:rPr>
              <a:t>quando si </a:t>
            </a:r>
            <a:r>
              <a:rPr sz="1200" dirty="0">
                <a:latin typeface="Times New Roman"/>
                <a:cs typeface="Times New Roman"/>
              </a:rPr>
              <a:t>fondono </a:t>
            </a:r>
            <a:r>
              <a:rPr sz="1200" spc="-5" dirty="0">
                <a:latin typeface="Times New Roman"/>
                <a:cs typeface="Times New Roman"/>
              </a:rPr>
              <a:t>definitivamente </a:t>
            </a:r>
            <a:r>
              <a:rPr sz="1200" dirty="0">
                <a:latin typeface="Times New Roman"/>
                <a:cs typeface="Times New Roman"/>
              </a:rPr>
              <a:t>e per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l’eternità.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73084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raggiungimento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dell’immortalità</a:t>
            </a:r>
            <a:endParaRPr sz="1600">
              <a:latin typeface="Times New Roman"/>
              <a:cs typeface="Times New Roman"/>
            </a:endParaRPr>
          </a:p>
          <a:p>
            <a:pPr marL="76200" marR="23177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(1212.2) 110:7.1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conquista </a:t>
            </a:r>
            <a:r>
              <a:rPr sz="1200" spc="-5" dirty="0">
                <a:latin typeface="Times New Roman"/>
                <a:cs typeface="Times New Roman"/>
              </a:rPr>
              <a:t>dei sette cerchi cosmici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equivale alla </a:t>
            </a:r>
            <a:r>
              <a:rPr sz="1200" dirty="0">
                <a:latin typeface="Times New Roman"/>
                <a:cs typeface="Times New Roman"/>
              </a:rPr>
              <a:t>fusione con </a:t>
            </a:r>
            <a:r>
              <a:rPr sz="1200" spc="-5" dirty="0">
                <a:latin typeface="Times New Roman"/>
                <a:cs typeface="Times New Roman"/>
              </a:rPr>
              <a:t>l’Aggiustatore.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molti mortali viventi </a:t>
            </a:r>
            <a:r>
              <a:rPr sz="1200" spc="-5" dirty="0">
                <a:latin typeface="Times New Roman"/>
                <a:cs typeface="Times New Roman"/>
              </a:rPr>
              <a:t>su  Urantia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raggiunto i loro </a:t>
            </a:r>
            <a:r>
              <a:rPr sz="1200" spc="-5" dirty="0">
                <a:latin typeface="Times New Roman"/>
                <a:cs typeface="Times New Roman"/>
              </a:rPr>
              <a:t>cerchi; </a:t>
            </a:r>
            <a:r>
              <a:rPr sz="1200" dirty="0">
                <a:latin typeface="Times New Roman"/>
                <a:cs typeface="Times New Roman"/>
              </a:rPr>
              <a:t>ma la fusione </a:t>
            </a:r>
            <a:r>
              <a:rPr sz="1200" spc="-5" dirty="0">
                <a:latin typeface="Times New Roman"/>
                <a:cs typeface="Times New Roman"/>
              </a:rPr>
              <a:t>dipende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compimenti </a:t>
            </a:r>
            <a:r>
              <a:rPr sz="1200" spc="-5" dirty="0">
                <a:latin typeface="Times New Roman"/>
                <a:cs typeface="Times New Roman"/>
              </a:rPr>
              <a:t>spirituali ancora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e sublimi, dal 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definitiva e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sintonia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umana con la volontà di Dio, </a:t>
            </a:r>
            <a:r>
              <a:rPr sz="1200" spc="-5" dirty="0">
                <a:latin typeface="Times New Roman"/>
                <a:cs typeface="Times New Roman"/>
              </a:rPr>
              <a:t>quale risiede </a:t>
            </a:r>
            <a:r>
              <a:rPr sz="1200" dirty="0">
                <a:latin typeface="Times New Roman"/>
                <a:cs typeface="Times New Roman"/>
              </a:rPr>
              <a:t>nell’Aggiustatore di  </a:t>
            </a:r>
            <a:r>
              <a:rPr sz="1200" spc="-5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(1212.3) 110:7.2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ha </a:t>
            </a:r>
            <a:r>
              <a:rPr sz="1200" spc="-5" dirty="0">
                <a:latin typeface="Times New Roman"/>
                <a:cs typeface="Times New Roman"/>
              </a:rPr>
              <a:t>completato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realizzazione cosmica </a:t>
            </a:r>
            <a:r>
              <a:rPr sz="1200" dirty="0">
                <a:latin typeface="Times New Roman"/>
                <a:cs typeface="Times New Roman"/>
              </a:rPr>
              <a:t>e poi, quando la </a:t>
            </a:r>
            <a:r>
              <a:rPr sz="1200" spc="-5" dirty="0">
                <a:latin typeface="Times New Roman"/>
                <a:cs typeface="Times New Roman"/>
              </a:rPr>
              <a:t>scelta finale della </a:t>
            </a:r>
            <a:r>
              <a:rPr sz="1200" dirty="0">
                <a:latin typeface="Times New Roman"/>
                <a:cs typeface="Times New Roman"/>
              </a:rPr>
              <a:t>volontà  </a:t>
            </a:r>
            <a:r>
              <a:rPr sz="1200" spc="-5" dirty="0">
                <a:latin typeface="Times New Roman"/>
                <a:cs typeface="Times New Roman"/>
              </a:rPr>
              <a:t>del mortale permette all’Aggiustatore </a:t>
            </a:r>
            <a:r>
              <a:rPr sz="1200" dirty="0">
                <a:latin typeface="Times New Roman"/>
                <a:cs typeface="Times New Roman"/>
              </a:rPr>
              <a:t>di completare </a:t>
            </a:r>
            <a:r>
              <a:rPr sz="1200" spc="-5" dirty="0">
                <a:latin typeface="Times New Roman"/>
                <a:cs typeface="Times New Roman"/>
              </a:rPr>
              <a:t>l’associazione dell’identità umana con </a:t>
            </a:r>
            <a:r>
              <a:rPr sz="1200" dirty="0">
                <a:latin typeface="Times New Roman"/>
                <a:cs typeface="Times New Roman"/>
              </a:rPr>
              <a:t>l’anima </a:t>
            </a:r>
            <a:r>
              <a:rPr sz="1200" spc="-5" dirty="0">
                <a:latin typeface="Times New Roman"/>
                <a:cs typeface="Times New Roman"/>
              </a:rPr>
              <a:t>morontiale durante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fisica  evoluzionaria, allora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collegamenti completati dell’anima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dell’Aggiustatore proseguono indipendentemente </a:t>
            </a:r>
            <a:r>
              <a:rPr sz="1200" dirty="0">
                <a:latin typeface="Times New Roman"/>
                <a:cs typeface="Times New Roman"/>
              </a:rPr>
              <a:t>per i mondi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dimore, </a:t>
            </a:r>
            <a:r>
              <a:rPr sz="1200" dirty="0">
                <a:latin typeface="Times New Roman"/>
                <a:cs typeface="Times New Roman"/>
              </a:rPr>
              <a:t>e viene </a:t>
            </a:r>
            <a:r>
              <a:rPr sz="1200" spc="-5" dirty="0">
                <a:latin typeface="Times New Roman"/>
                <a:cs typeface="Times New Roman"/>
              </a:rPr>
              <a:t>emanato l’ordine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Uversa che assicura l’immediata </a:t>
            </a:r>
            <a:r>
              <a:rPr sz="1200" dirty="0">
                <a:latin typeface="Times New Roman"/>
                <a:cs typeface="Times New Roman"/>
              </a:rPr>
              <a:t>fusione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e dell’anima </a:t>
            </a:r>
            <a:r>
              <a:rPr sz="1200" spc="-5" dirty="0">
                <a:latin typeface="Times New Roman"/>
                <a:cs typeface="Times New Roman"/>
              </a:rPr>
              <a:t>morontiale. Questa  </a:t>
            </a:r>
            <a:r>
              <a:rPr sz="1200" dirty="0">
                <a:latin typeface="Times New Roman"/>
                <a:cs typeface="Times New Roman"/>
              </a:rPr>
              <a:t>fusione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vita fisica </a:t>
            </a:r>
            <a:r>
              <a:rPr sz="1200" spc="-5" dirty="0">
                <a:latin typeface="Times New Roman"/>
                <a:cs typeface="Times New Roman"/>
              </a:rPr>
              <a:t>consuma istantaneamente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materiale;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esseri umani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trovassero ad assistere </a:t>
            </a:r>
            <a:r>
              <a:rPr sz="1200" dirty="0">
                <a:latin typeface="Times New Roman"/>
                <a:cs typeface="Times New Roman"/>
              </a:rPr>
              <a:t>a tale  </a:t>
            </a:r>
            <a:r>
              <a:rPr sz="1200" spc="-5" dirty="0">
                <a:latin typeface="Times New Roman"/>
                <a:cs typeface="Times New Roman"/>
              </a:rPr>
              <a:t>spettacolo osserverebbero soltanto che </a:t>
            </a:r>
            <a:r>
              <a:rPr sz="1200" dirty="0">
                <a:latin typeface="Times New Roman"/>
                <a:cs typeface="Times New Roman"/>
              </a:rPr>
              <a:t>il mortale in </a:t>
            </a:r>
            <a:r>
              <a:rPr sz="1200" spc="-5" dirty="0">
                <a:latin typeface="Times New Roman"/>
                <a:cs typeface="Times New Roman"/>
              </a:rPr>
              <a:t>trasferimento scompare “in carri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fuoco”.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07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(1212.4) 110:7.3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trasferito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soggetti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Urantia 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esperti </a:t>
            </a:r>
            <a:r>
              <a:rPr sz="1200" dirty="0">
                <a:latin typeface="Times New Roman"/>
                <a:cs typeface="Times New Roman"/>
              </a:rPr>
              <a:t>e conosciuti  </a:t>
            </a:r>
            <a:r>
              <a:rPr sz="1200" spc="-5" dirty="0">
                <a:latin typeface="Times New Roman"/>
                <a:cs typeface="Times New Roman"/>
              </a:rPr>
              <a:t>come precedentemente </a:t>
            </a:r>
            <a:r>
              <a:rPr sz="1200" dirty="0">
                <a:latin typeface="Times New Roman"/>
                <a:cs typeface="Times New Roman"/>
              </a:rPr>
              <a:t>residenti in </a:t>
            </a:r>
            <a:r>
              <a:rPr sz="1200" spc="-5" dirty="0">
                <a:latin typeface="Times New Roman"/>
                <a:cs typeface="Times New Roman"/>
              </a:rPr>
              <a:t>numerosi mortali su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sfere. Ricordatevi che gli Aggiustatori </a:t>
            </a:r>
            <a:r>
              <a:rPr sz="1200" dirty="0">
                <a:latin typeface="Times New Roman"/>
                <a:cs typeface="Times New Roman"/>
              </a:rPr>
              <a:t>acquisiscono una preziosa 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residenza sui pianeti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vengono dati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prestito; </a:t>
            </a:r>
            <a:r>
              <a:rPr sz="1200" dirty="0">
                <a:latin typeface="Times New Roman"/>
                <a:cs typeface="Times New Roman"/>
              </a:rPr>
              <a:t>non ne </a:t>
            </a:r>
            <a:r>
              <a:rPr sz="1200" spc="-5" dirty="0">
                <a:latin typeface="Times New Roman"/>
                <a:cs typeface="Times New Roman"/>
              </a:rPr>
              <a:t>consegue che gli Aggiustatori acquisiscano </a:t>
            </a:r>
            <a:r>
              <a:rPr sz="1200" dirty="0">
                <a:latin typeface="Times New Roman"/>
                <a:cs typeface="Times New Roman"/>
              </a:rPr>
              <a:t>l’esperienza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lavoro avanzato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nei soggetti mortali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riescono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sopravvivere.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731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(1212.5) 110:7.4 </a:t>
            </a:r>
            <a:r>
              <a:rPr sz="1200" spc="-5" dirty="0">
                <a:latin typeface="Times New Roman"/>
                <a:cs typeface="Times New Roman"/>
              </a:rPr>
              <a:t>A seguito della fusione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condividono il vostro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e la vostra </a:t>
            </a:r>
            <a:r>
              <a:rPr sz="1200" spc="-5" dirty="0">
                <a:latin typeface="Times New Roman"/>
                <a:cs typeface="Times New Roman"/>
              </a:rPr>
              <a:t>esperienza; </a:t>
            </a:r>
            <a:r>
              <a:rPr sz="1200" i="1" spc="-5" dirty="0">
                <a:latin typeface="Times New Roman"/>
                <a:cs typeface="Times New Roman"/>
              </a:rPr>
              <a:t>essi </a:t>
            </a:r>
            <a:r>
              <a:rPr sz="1200" i="1" dirty="0">
                <a:latin typeface="Times New Roman"/>
                <a:cs typeface="Times New Roman"/>
              </a:rPr>
              <a:t>sono </a:t>
            </a:r>
            <a:r>
              <a:rPr sz="1200" i="1" spc="-5" dirty="0">
                <a:latin typeface="Times New Roman"/>
                <a:cs typeface="Times New Roman"/>
              </a:rPr>
              <a:t>voi. 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fusione dell’anima morontiale immortale con l’Aggiustatore </a:t>
            </a:r>
            <a:r>
              <a:rPr sz="1200" dirty="0">
                <a:latin typeface="Times New Roman"/>
                <a:cs typeface="Times New Roman"/>
              </a:rPr>
              <a:t>associato, tutta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e tutti i </a:t>
            </a:r>
            <a:r>
              <a:rPr sz="1200" spc="-5" dirty="0">
                <a:latin typeface="Times New Roman"/>
                <a:cs typeface="Times New Roman"/>
              </a:rPr>
              <a:t>valori dell’uno </a:t>
            </a:r>
            <a:r>
              <a:rPr sz="1200" dirty="0">
                <a:latin typeface="Times New Roman"/>
                <a:cs typeface="Times New Roman"/>
              </a:rPr>
              <a:t>divengono  infine </a:t>
            </a:r>
            <a:r>
              <a:rPr sz="1200" spc="-5" dirty="0">
                <a:latin typeface="Times New Roman"/>
                <a:cs typeface="Times New Roman"/>
              </a:rPr>
              <a:t>proprietà dell’altro, cosicché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sono effettivamente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sola entità.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questo nuovo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appartiene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all’eterno passato ed </a:t>
            </a:r>
            <a:r>
              <a:rPr sz="1200" dirty="0">
                <a:latin typeface="Times New Roman"/>
                <a:cs typeface="Times New Roman"/>
              </a:rPr>
              <a:t>esiste </a:t>
            </a:r>
            <a:r>
              <a:rPr sz="1200" spc="-5" dirty="0">
                <a:latin typeface="Times New Roman"/>
                <a:cs typeface="Times New Roman"/>
              </a:rPr>
              <a:t>per l’eterno futuro.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un tempo umano </a:t>
            </a:r>
            <a:r>
              <a:rPr sz="1200" spc="-5" dirty="0">
                <a:latin typeface="Times New Roman"/>
                <a:cs typeface="Times New Roman"/>
              </a:rPr>
              <a:t>nell’anima sopravvivente </a:t>
            </a:r>
            <a:r>
              <a:rPr sz="1200" dirty="0">
                <a:latin typeface="Times New Roman"/>
                <a:cs typeface="Times New Roman"/>
              </a:rPr>
              <a:t>e tutto quello </a:t>
            </a:r>
            <a:r>
              <a:rPr sz="1200" spc="5" dirty="0">
                <a:latin typeface="Times New Roman"/>
                <a:cs typeface="Times New Roman"/>
              </a:rPr>
              <a:t>che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515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422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esperienzialmente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nell’Aggiustatore </a:t>
            </a:r>
            <a:r>
              <a:rPr sz="1200" dirty="0">
                <a:latin typeface="Times New Roman"/>
                <a:cs typeface="Times New Roman"/>
              </a:rPr>
              <a:t>diviene ora possesso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della nuova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universale in </a:t>
            </a:r>
            <a:r>
              <a:rPr sz="1200" spc="-5" dirty="0">
                <a:latin typeface="Times New Roman"/>
                <a:cs typeface="Times New Roman"/>
              </a:rPr>
              <a:t>continua ascesa. Ma su  ogni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universale l’Aggiustatore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dotare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creatura solo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quegli attributi che </a:t>
            </a:r>
            <a:r>
              <a:rPr sz="1200" dirty="0">
                <a:latin typeface="Times New Roman"/>
                <a:cs typeface="Times New Roman"/>
              </a:rPr>
              <a:t>hanno un </a:t>
            </a:r>
            <a:r>
              <a:rPr sz="1200" spc="-5" dirty="0">
                <a:latin typeface="Times New Roman"/>
                <a:cs typeface="Times New Roman"/>
              </a:rPr>
              <a:t>significato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valore </a:t>
            </a:r>
            <a:r>
              <a:rPr sz="1200" spc="-5" dirty="0">
                <a:latin typeface="Times New Roman"/>
                <a:cs typeface="Times New Roman"/>
              </a:rPr>
              <a:t>su  quel </a:t>
            </a:r>
            <a:r>
              <a:rPr sz="1200" dirty="0">
                <a:latin typeface="Times New Roman"/>
                <a:cs typeface="Times New Roman"/>
              </a:rPr>
              <a:t>livello. </a:t>
            </a:r>
            <a:r>
              <a:rPr sz="1200" spc="-5" dirty="0">
                <a:latin typeface="Times New Roman"/>
                <a:cs typeface="Times New Roman"/>
              </a:rPr>
              <a:t>Un’</a:t>
            </a:r>
            <a:r>
              <a:rPr sz="1200" i="1" spc="-5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assoluta con </a:t>
            </a:r>
            <a:r>
              <a:rPr sz="1200" dirty="0">
                <a:latin typeface="Times New Roman"/>
                <a:cs typeface="Times New Roman"/>
              </a:rPr>
              <a:t>il Monitore divino, un </a:t>
            </a:r>
            <a:r>
              <a:rPr sz="1200" spc="-5" dirty="0">
                <a:latin typeface="Times New Roman"/>
                <a:cs typeface="Times New Roman"/>
              </a:rPr>
              <a:t>esaurimento </a:t>
            </a:r>
            <a:r>
              <a:rPr sz="1200" dirty="0">
                <a:latin typeface="Times New Roman"/>
                <a:cs typeface="Times New Roman"/>
              </a:rPr>
              <a:t>completo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dotazione di un </a:t>
            </a:r>
            <a:r>
              <a:rPr sz="1200" spc="-5" dirty="0">
                <a:latin typeface="Times New Roman"/>
                <a:cs typeface="Times New Roman"/>
              </a:rPr>
              <a:t>Aggiustatore,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compiersi  solo nell’eternità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raggiungimento finale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degli spiriti,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sorgente permanente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doni  divini.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784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(1212.6) 110:7.5 </a:t>
            </a:r>
            <a:r>
              <a:rPr sz="1200" spc="-5" dirty="0">
                <a:latin typeface="Times New Roman"/>
                <a:cs typeface="Times New Roman"/>
              </a:rPr>
              <a:t>Quando l’anima </a:t>
            </a:r>
            <a:r>
              <a:rPr sz="1200" dirty="0">
                <a:latin typeface="Times New Roman"/>
                <a:cs typeface="Times New Roman"/>
              </a:rPr>
              <a:t>in evoluzione e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sono definitivamente ed eternamente fusi, ciascuno acquisisce 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qualità esperienziali dall’altro. Questa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coordinata </a:t>
            </a:r>
            <a:r>
              <a:rPr sz="1200" dirty="0">
                <a:latin typeface="Times New Roman"/>
                <a:cs typeface="Times New Roman"/>
              </a:rPr>
              <a:t>possiede tutta la </a:t>
            </a:r>
            <a:r>
              <a:rPr sz="1200" spc="-5" dirty="0">
                <a:latin typeface="Times New Roman"/>
                <a:cs typeface="Times New Roman"/>
              </a:rPr>
              <a:t>memoria </a:t>
            </a:r>
            <a:r>
              <a:rPr sz="1200" dirty="0">
                <a:latin typeface="Times New Roman"/>
                <a:cs typeface="Times New Roman"/>
              </a:rPr>
              <a:t>esperienziale di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un  tempo </a:t>
            </a:r>
            <a:r>
              <a:rPr sz="1200" spc="-5" dirty="0">
                <a:latin typeface="Times New Roman"/>
                <a:cs typeface="Times New Roman"/>
              </a:rPr>
              <a:t>detenuta dalla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mortale ancestrale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residente nell’anima </a:t>
            </a:r>
            <a:r>
              <a:rPr sz="1200" dirty="0">
                <a:latin typeface="Times New Roman"/>
                <a:cs typeface="Times New Roman"/>
              </a:rPr>
              <a:t>morontiale,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aggiunta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finalitario 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ingloba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memoria esperienziale dell’Aggiustatore,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suoi soggiorni nei </a:t>
            </a:r>
            <a:r>
              <a:rPr sz="1200" dirty="0">
                <a:latin typeface="Times New Roman"/>
                <a:cs typeface="Times New Roman"/>
              </a:rPr>
              <a:t>mortali di </a:t>
            </a:r>
            <a:r>
              <a:rPr sz="1200" spc="-5" dirty="0">
                <a:latin typeface="Times New Roman"/>
                <a:cs typeface="Times New Roman"/>
              </a:rPr>
              <a:t>ogni tempo. Ma ci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vorrà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un’eternità </a:t>
            </a:r>
            <a:r>
              <a:rPr sz="1200" dirty="0">
                <a:latin typeface="Times New Roman"/>
                <a:cs typeface="Times New Roman"/>
              </a:rPr>
              <a:t>del futuro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Aggiustatore per </a:t>
            </a:r>
            <a:r>
              <a:rPr sz="1200" dirty="0">
                <a:latin typeface="Times New Roman"/>
                <a:cs typeface="Times New Roman"/>
              </a:rPr>
              <a:t>dotare </a:t>
            </a:r>
            <a:r>
              <a:rPr sz="1200" spc="-5" dirty="0">
                <a:latin typeface="Times New Roman"/>
                <a:cs typeface="Times New Roman"/>
              </a:rPr>
              <a:t>completamente questa associazione </a:t>
            </a:r>
            <a:r>
              <a:rPr sz="1200" dirty="0">
                <a:latin typeface="Times New Roman"/>
                <a:cs typeface="Times New Roman"/>
              </a:rPr>
              <a:t>di personalità </a:t>
            </a:r>
            <a:r>
              <a:rPr sz="1200" spc="-5" dirty="0">
                <a:latin typeface="Times New Roman"/>
                <a:cs typeface="Times New Roman"/>
              </a:rPr>
              <a:t>dei significati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spc="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che  il </a:t>
            </a:r>
            <a:r>
              <a:rPr sz="1200" spc="-5" dirty="0">
                <a:latin typeface="Times New Roman"/>
                <a:cs typeface="Times New Roman"/>
              </a:rPr>
              <a:t>Monitore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si porta dietro dall’eternità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passato.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996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(1213.1) 110:7.6 </a:t>
            </a:r>
            <a:r>
              <a:rPr sz="1200" spc="-5" dirty="0">
                <a:latin typeface="Times New Roman"/>
                <a:cs typeface="Times New Roman"/>
              </a:rPr>
              <a:t>Ma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maggioranza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Urantiani l’Aggiustatore deve attendere </a:t>
            </a:r>
            <a:r>
              <a:rPr sz="1200" dirty="0">
                <a:latin typeface="Times New Roman"/>
                <a:cs typeface="Times New Roman"/>
              </a:rPr>
              <a:t>pazientemente </a:t>
            </a:r>
            <a:r>
              <a:rPr sz="1200" spc="-5" dirty="0">
                <a:latin typeface="Times New Roman"/>
                <a:cs typeface="Times New Roman"/>
              </a:rPr>
              <a:t>l’arrivo della </a:t>
            </a:r>
            <a:r>
              <a:rPr sz="1200" dirty="0">
                <a:latin typeface="Times New Roman"/>
                <a:cs typeface="Times New Roman"/>
              </a:rPr>
              <a:t>liberazione 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morte; deve </a:t>
            </a:r>
            <a:r>
              <a:rPr sz="1200" spc="-5" dirty="0">
                <a:latin typeface="Times New Roman"/>
                <a:cs typeface="Times New Roman"/>
              </a:rPr>
              <a:t>attendere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liberazione dell’anima emergente </a:t>
            </a:r>
            <a:r>
              <a:rPr sz="1200" dirty="0">
                <a:latin typeface="Times New Roman"/>
                <a:cs typeface="Times New Roman"/>
              </a:rPr>
              <a:t>dalla dominazione </a:t>
            </a:r>
            <a:r>
              <a:rPr sz="1200" spc="-5" dirty="0">
                <a:latin typeface="Times New Roman"/>
                <a:cs typeface="Times New Roman"/>
              </a:rPr>
              <a:t>quasi completa dei modelli d’energia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delle forze chimiche </a:t>
            </a:r>
            <a:r>
              <a:rPr sz="1200" dirty="0">
                <a:latin typeface="Times New Roman"/>
                <a:cs typeface="Times New Roman"/>
              </a:rPr>
              <a:t>inerenti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ordine materiale d’esistenza.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difficoltà </a:t>
            </a:r>
            <a:r>
              <a:rPr sz="1200" spc="-5" dirty="0">
                <a:latin typeface="Times New Roman"/>
                <a:cs typeface="Times New Roman"/>
              </a:rPr>
              <a:t>principale che incontrate nell’entrare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contatto  con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Aggiustatore consiste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natura materiale intrinseca. Pochi mortali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pensatori; </a:t>
            </a:r>
            <a:r>
              <a:rPr sz="1200" dirty="0">
                <a:latin typeface="Times New Roman"/>
                <a:cs typeface="Times New Roman"/>
              </a:rPr>
              <a:t>voi non  </a:t>
            </a:r>
            <a:r>
              <a:rPr sz="1200" spc="-5" dirty="0">
                <a:latin typeface="Times New Roman"/>
                <a:cs typeface="Times New Roman"/>
              </a:rPr>
              <a:t>sviluppate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disciplinate </a:t>
            </a:r>
            <a:r>
              <a:rPr sz="1200" dirty="0">
                <a:latin typeface="Times New Roman"/>
                <a:cs typeface="Times New Roman"/>
              </a:rPr>
              <a:t>spiritualmente la vostra mente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punto da </a:t>
            </a:r>
            <a:r>
              <a:rPr sz="1200" spc="-5" dirty="0">
                <a:latin typeface="Times New Roman"/>
                <a:cs typeface="Times New Roman"/>
              </a:rPr>
              <a:t>collegarvi favorevolmente con gli Aggiustatori </a:t>
            </a:r>
            <a:r>
              <a:rPr sz="1200" dirty="0">
                <a:latin typeface="Times New Roman"/>
                <a:cs typeface="Times New Roman"/>
              </a:rPr>
              <a:t>divini.  </a:t>
            </a:r>
            <a:r>
              <a:rPr sz="1200" spc="-5" dirty="0">
                <a:latin typeface="Times New Roman"/>
                <a:cs typeface="Times New Roman"/>
              </a:rPr>
              <a:t>L’orecchio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umana è </a:t>
            </a:r>
            <a:r>
              <a:rPr sz="1200" spc="-5" dirty="0">
                <a:latin typeface="Times New Roman"/>
                <a:cs typeface="Times New Roman"/>
              </a:rPr>
              <a:t>quasi sordo alle </a:t>
            </a:r>
            <a:r>
              <a:rPr sz="1200" dirty="0">
                <a:latin typeface="Times New Roman"/>
                <a:cs typeface="Times New Roman"/>
              </a:rPr>
              <a:t>istanze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traduce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messaggi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comunicazioni universali d’amore </a:t>
            </a:r>
            <a:r>
              <a:rPr sz="1200" dirty="0">
                <a:latin typeface="Times New Roman"/>
                <a:cs typeface="Times New Roman"/>
              </a:rPr>
              <a:t>provenienti dal </a:t>
            </a:r>
            <a:r>
              <a:rPr sz="1200" spc="-5" dirty="0">
                <a:latin typeface="Times New Roman"/>
                <a:cs typeface="Times New Roman"/>
              </a:rPr>
              <a:t>Padre delle misericordie. L’Aggiustatore </a:t>
            </a:r>
            <a:r>
              <a:rPr sz="1200" dirty="0">
                <a:latin typeface="Times New Roman"/>
                <a:cs typeface="Times New Roman"/>
              </a:rPr>
              <a:t>è quasi </a:t>
            </a:r>
            <a:r>
              <a:rPr sz="1200" spc="-5" dirty="0">
                <a:latin typeface="Times New Roman"/>
                <a:cs typeface="Times New Roman"/>
              </a:rPr>
              <a:t>impossibilitato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registrare  queste direttive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ispiranti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mente animale così completamente dominata dalle forze </a:t>
            </a:r>
            <a:r>
              <a:rPr sz="1200" dirty="0">
                <a:latin typeface="Times New Roman"/>
                <a:cs typeface="Times New Roman"/>
              </a:rPr>
              <a:t>chimiche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elettriche </a:t>
            </a:r>
            <a:r>
              <a:rPr sz="1200" spc="5" dirty="0">
                <a:latin typeface="Times New Roman"/>
                <a:cs typeface="Times New Roman"/>
              </a:rPr>
              <a:t>inerenti 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vostra natura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483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(1213.2) 110:7.7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felici </a:t>
            </a:r>
            <a:r>
              <a:rPr sz="1200" dirty="0">
                <a:latin typeface="Times New Roman"/>
                <a:cs typeface="Times New Roman"/>
              </a:rPr>
              <a:t>di prendere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la mente </a:t>
            </a:r>
            <a:r>
              <a:rPr sz="1200" spc="-5" dirty="0">
                <a:latin typeface="Times New Roman"/>
                <a:cs typeface="Times New Roman"/>
              </a:rPr>
              <a:t>mortale;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devono pazientare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lunghi </a:t>
            </a:r>
            <a:r>
              <a:rPr sz="1200" dirty="0">
                <a:latin typeface="Times New Roman"/>
                <a:cs typeface="Times New Roman"/>
              </a:rPr>
              <a:t>anni di 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silenzioso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vincere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resistenza animale 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comunicare </a:t>
            </a:r>
            <a:r>
              <a:rPr sz="1200" dirty="0">
                <a:latin typeface="Times New Roman"/>
                <a:cs typeface="Times New Roman"/>
              </a:rPr>
              <a:t>direttamente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voi. Più gli 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si elevano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scala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servizio,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divengono efficaci. Ma essi </a:t>
            </a:r>
            <a:r>
              <a:rPr sz="1200" dirty="0">
                <a:latin typeface="Times New Roman"/>
                <a:cs typeface="Times New Roman"/>
              </a:rPr>
              <a:t>non possono mai </a:t>
            </a:r>
            <a:r>
              <a:rPr sz="1200" spc="-5" dirty="0">
                <a:latin typeface="Times New Roman"/>
                <a:cs typeface="Times New Roman"/>
              </a:rPr>
              <a:t>accostarsi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1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mentre 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stesso </a:t>
            </a:r>
            <a:r>
              <a:rPr sz="1200" spc="-5" dirty="0">
                <a:latin typeface="Times New Roman"/>
                <a:cs typeface="Times New Roman"/>
              </a:rPr>
              <a:t>affetto </a:t>
            </a:r>
            <a:r>
              <a:rPr sz="1200" dirty="0">
                <a:latin typeface="Times New Roman"/>
                <a:cs typeface="Times New Roman"/>
              </a:rPr>
              <a:t>pieno, </a:t>
            </a:r>
            <a:r>
              <a:rPr sz="1200" spc="-5" dirty="0">
                <a:latin typeface="Times New Roman"/>
                <a:cs typeface="Times New Roman"/>
              </a:rPr>
              <a:t>cordiale ed espressivo come faranno quando </a:t>
            </a:r>
            <a:r>
              <a:rPr sz="1200" dirty="0">
                <a:latin typeface="Times New Roman"/>
                <a:cs typeface="Times New Roman"/>
              </a:rPr>
              <a:t>li discernerete da mente a mente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822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(1213.3) 110:7.8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vita mortale 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e la mente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vi separano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Aggiustatore ed impediscono </a:t>
            </a:r>
            <a:r>
              <a:rPr sz="1200" dirty="0">
                <a:latin typeface="Times New Roman"/>
                <a:cs typeface="Times New Roman"/>
              </a:rPr>
              <a:t>una libera  </a:t>
            </a:r>
            <a:r>
              <a:rPr sz="1200" spc="-5" dirty="0">
                <a:latin typeface="Times New Roman"/>
                <a:cs typeface="Times New Roman"/>
              </a:rPr>
              <a:t>comunicazione. Dopo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morte,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fusione eterna, </a:t>
            </a:r>
            <a:r>
              <a:rPr sz="1200" dirty="0">
                <a:latin typeface="Times New Roman"/>
                <a:cs typeface="Times New Roman"/>
              </a:rPr>
              <a:t>voi e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siete una sola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— non </a:t>
            </a:r>
            <a:r>
              <a:rPr sz="1200" spc="-5" dirty="0">
                <a:latin typeface="Times New Roman"/>
                <a:cs typeface="Times New Roman"/>
              </a:rPr>
              <a:t>siete distinguibili come  esseri separati </a:t>
            </a:r>
            <a:r>
              <a:rPr sz="1200" dirty="0">
                <a:latin typeface="Times New Roman"/>
                <a:cs typeface="Times New Roman"/>
              </a:rPr>
              <a:t>— e quindi non </a:t>
            </a:r>
            <a:r>
              <a:rPr sz="1200" spc="-5" dirty="0">
                <a:latin typeface="Times New Roman"/>
                <a:cs typeface="Times New Roman"/>
              </a:rPr>
              <a:t>esiste alcun 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comunicare alla maniera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intendete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14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(1213.4) 110:7.9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voce dell’Aggiustatore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dentro </a:t>
            </a:r>
            <a:r>
              <a:rPr sz="1200" dirty="0">
                <a:latin typeface="Times New Roman"/>
                <a:cs typeface="Times New Roman"/>
              </a:rPr>
              <a:t>di voi,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voi la udrà raramente durante il corso  </a:t>
            </a:r>
            <a:r>
              <a:rPr sz="1200" spc="-5" dirty="0">
                <a:latin typeface="Times New Roman"/>
                <a:cs typeface="Times New Roman"/>
              </a:rPr>
              <a:t>della vita. Gli esseri </a:t>
            </a:r>
            <a:r>
              <a:rPr sz="1200" dirty="0">
                <a:latin typeface="Times New Roman"/>
                <a:cs typeface="Times New Roman"/>
              </a:rPr>
              <a:t>umani al di sotto </a:t>
            </a:r>
            <a:r>
              <a:rPr sz="1200" spc="-5" dirty="0">
                <a:latin typeface="Times New Roman"/>
                <a:cs typeface="Times New Roman"/>
              </a:rPr>
              <a:t>del terzo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secondo cerchio </a:t>
            </a:r>
            <a:r>
              <a:rPr sz="1200" dirty="0">
                <a:latin typeface="Times New Roman"/>
                <a:cs typeface="Times New Roman"/>
              </a:rPr>
              <a:t>di realizzazione odono </a:t>
            </a:r>
            <a:r>
              <a:rPr sz="1200" spc="-5" dirty="0">
                <a:latin typeface="Times New Roman"/>
                <a:cs typeface="Times New Roman"/>
              </a:rPr>
              <a:t>raramente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voce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diretta</a:t>
            </a:r>
            <a:endParaRPr sz="1200">
              <a:latin typeface="Times New Roman"/>
              <a:cs typeface="Times New Roman"/>
            </a:endParaRPr>
          </a:p>
          <a:p>
            <a:pPr marL="76200" marR="3949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dell’Aggiustatore, </a:t>
            </a:r>
            <a:r>
              <a:rPr sz="1200" dirty="0">
                <a:latin typeface="Times New Roman"/>
                <a:cs typeface="Times New Roman"/>
              </a:rPr>
              <a:t>eccetto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momenti di </a:t>
            </a:r>
            <a:r>
              <a:rPr sz="1200" spc="-5" dirty="0">
                <a:latin typeface="Times New Roman"/>
                <a:cs typeface="Times New Roman"/>
              </a:rPr>
              <a:t>desiderio supremo, </a:t>
            </a:r>
            <a:r>
              <a:rPr sz="1200" dirty="0">
                <a:latin typeface="Times New Roman"/>
                <a:cs typeface="Times New Roman"/>
              </a:rPr>
              <a:t>in una situazione </a:t>
            </a:r>
            <a:r>
              <a:rPr sz="1200" spc="-5" dirty="0">
                <a:latin typeface="Times New Roman"/>
                <a:cs typeface="Times New Roman"/>
              </a:rPr>
              <a:t>suprema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di una decisione  </a:t>
            </a:r>
            <a:r>
              <a:rPr sz="1200" spc="-5" dirty="0">
                <a:latin typeface="Times New Roman"/>
                <a:cs typeface="Times New Roman"/>
              </a:rPr>
              <a:t>suprema.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409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(1213.5) 110:7.10 </a:t>
            </a:r>
            <a:r>
              <a:rPr sz="1200" spc="-5" dirty="0">
                <a:latin typeface="Times New Roman"/>
                <a:cs typeface="Times New Roman"/>
              </a:rPr>
              <a:t>Mentre si stabilisce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s’interrompe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mortale di un </a:t>
            </a:r>
            <a:r>
              <a:rPr sz="1200" spc="-5" dirty="0">
                <a:latin typeface="Times New Roman"/>
                <a:cs typeface="Times New Roman"/>
              </a:rPr>
              <a:t>riservista del destino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supervisori  planetari, l’Aggiustatore interiore si </a:t>
            </a:r>
            <a:r>
              <a:rPr sz="1200" dirty="0">
                <a:latin typeface="Times New Roman"/>
                <a:cs typeface="Times New Roman"/>
              </a:rPr>
              <a:t>trova talvolta in una </a:t>
            </a:r>
            <a:r>
              <a:rPr sz="1200" spc="-5" dirty="0">
                <a:latin typeface="Times New Roman"/>
                <a:cs typeface="Times New Roman"/>
              </a:rPr>
              <a:t>situazione tale che gli </a:t>
            </a:r>
            <a:r>
              <a:rPr sz="1200" dirty="0">
                <a:latin typeface="Times New Roman"/>
                <a:cs typeface="Times New Roman"/>
              </a:rPr>
              <a:t>diventa impossibile </a:t>
            </a:r>
            <a:r>
              <a:rPr sz="1200" spc="-5" dirty="0">
                <a:latin typeface="Times New Roman"/>
                <a:cs typeface="Times New Roman"/>
              </a:rPr>
              <a:t>trasmettere </a:t>
            </a:r>
            <a:r>
              <a:rPr sz="1200" dirty="0">
                <a:latin typeface="Times New Roman"/>
                <a:cs typeface="Times New Roman"/>
              </a:rPr>
              <a:t>un messaggio al  </a:t>
            </a:r>
            <a:r>
              <a:rPr sz="1200" spc="-5" dirty="0">
                <a:latin typeface="Times New Roman"/>
                <a:cs typeface="Times New Roman"/>
              </a:rPr>
              <a:t>partner </a:t>
            </a:r>
            <a:r>
              <a:rPr sz="1200" dirty="0">
                <a:latin typeface="Times New Roman"/>
                <a:cs typeface="Times New Roman"/>
              </a:rPr>
              <a:t>mortale. Non molto tempo </a:t>
            </a:r>
            <a:r>
              <a:rPr sz="1200" spc="-5" dirty="0">
                <a:latin typeface="Times New Roman"/>
                <a:cs typeface="Times New Roman"/>
              </a:rPr>
              <a:t>fa, su Urantia,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trasmesso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Aggiustatore autonomo al suo </a:t>
            </a:r>
            <a:r>
              <a:rPr sz="1200" dirty="0">
                <a:latin typeface="Times New Roman"/>
                <a:cs typeface="Times New Roman"/>
              </a:rPr>
              <a:t>associato  umano, </a:t>
            </a:r>
            <a:r>
              <a:rPr sz="1200" spc="-5" dirty="0">
                <a:latin typeface="Times New Roman"/>
                <a:cs typeface="Times New Roman"/>
              </a:rPr>
              <a:t>membro del </a:t>
            </a:r>
            <a:r>
              <a:rPr sz="1200" dirty="0">
                <a:latin typeface="Times New Roman"/>
                <a:cs typeface="Times New Roman"/>
              </a:rPr>
              <a:t>corpo di </a:t>
            </a:r>
            <a:r>
              <a:rPr sz="1200" spc="-5" dirty="0">
                <a:latin typeface="Times New Roman"/>
                <a:cs typeface="Times New Roman"/>
              </a:rPr>
              <a:t>riserva del </a:t>
            </a:r>
            <a:r>
              <a:rPr sz="1200" dirty="0">
                <a:latin typeface="Times New Roman"/>
                <a:cs typeface="Times New Roman"/>
              </a:rPr>
              <a:t>destino.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iniziava </a:t>
            </a:r>
            <a:r>
              <a:rPr sz="1200" spc="-5" dirty="0">
                <a:latin typeface="Times New Roman"/>
                <a:cs typeface="Times New Roman"/>
              </a:rPr>
              <a:t>con queste parole: “Ed ora,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danno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spc="5" dirty="0">
                <a:latin typeface="Times New Roman"/>
                <a:cs typeface="Times New Roman"/>
              </a:rPr>
              <a:t>per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 marR="723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soggetto della </a:t>
            </a:r>
            <a:r>
              <a:rPr sz="1200" dirty="0">
                <a:latin typeface="Times New Roman"/>
                <a:cs typeface="Times New Roman"/>
              </a:rPr>
              <a:t>mia devozione </a:t>
            </a:r>
            <a:r>
              <a:rPr sz="1200" spc="-5" dirty="0">
                <a:latin typeface="Times New Roman"/>
                <a:cs typeface="Times New Roman"/>
              </a:rPr>
              <a:t>premurosa e, per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mi riguarda, </a:t>
            </a:r>
            <a:r>
              <a:rPr sz="1200" dirty="0">
                <a:latin typeface="Times New Roman"/>
                <a:cs typeface="Times New Roman"/>
              </a:rPr>
              <a:t>senza intenzione di </a:t>
            </a:r>
            <a:r>
              <a:rPr sz="1200" spc="-5" dirty="0">
                <a:latin typeface="Times New Roman"/>
                <a:cs typeface="Times New Roman"/>
              </a:rPr>
              <a:t>affliggerlo eccessivamente </a:t>
            </a:r>
            <a:r>
              <a:rPr sz="1200" dirty="0">
                <a:latin typeface="Times New Roman"/>
                <a:cs typeface="Times New Roman"/>
              </a:rPr>
              <a:t>o di scoraggiarlo,  </a:t>
            </a:r>
            <a:r>
              <a:rPr sz="1200" spc="-5" dirty="0">
                <a:latin typeface="Times New Roman"/>
                <a:cs typeface="Times New Roman"/>
              </a:rPr>
              <a:t>registrate questa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rivolgo.”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seguiva un’esortazione splendidamente </a:t>
            </a:r>
            <a:r>
              <a:rPr sz="1200" dirty="0">
                <a:latin typeface="Times New Roman"/>
                <a:cs typeface="Times New Roman"/>
              </a:rPr>
              <a:t>toccante e </a:t>
            </a:r>
            <a:r>
              <a:rPr sz="1200" spc="-5" dirty="0">
                <a:latin typeface="Times New Roman"/>
                <a:cs typeface="Times New Roman"/>
              </a:rPr>
              <a:t>supplichevole. </a:t>
            </a:r>
            <a:r>
              <a:rPr sz="1200" dirty="0">
                <a:latin typeface="Times New Roman"/>
                <a:cs typeface="Times New Roman"/>
              </a:rPr>
              <a:t>Tra altre </a:t>
            </a:r>
            <a:r>
              <a:rPr sz="1200" spc="-5" dirty="0">
                <a:latin typeface="Times New Roman"/>
                <a:cs typeface="Times New Roman"/>
              </a:rPr>
              <a:t>cose  l’Aggiustatore chiedeva “che egli </a:t>
            </a:r>
            <a:r>
              <a:rPr sz="1200" dirty="0">
                <a:latin typeface="Times New Roman"/>
                <a:cs typeface="Times New Roman"/>
              </a:rPr>
              <a:t>mi dia più </a:t>
            </a:r>
            <a:r>
              <a:rPr sz="1200" spc="-5" dirty="0">
                <a:latin typeface="Times New Roman"/>
                <a:cs typeface="Times New Roman"/>
              </a:rPr>
              <a:t>fedelmente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cooperazione </a:t>
            </a:r>
            <a:r>
              <a:rPr sz="1200" spc="-5" dirty="0">
                <a:latin typeface="Times New Roman"/>
                <a:cs typeface="Times New Roman"/>
              </a:rPr>
              <a:t>sincera, sopporti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gioiosamente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compiti </a:t>
            </a:r>
            <a:r>
              <a:rPr sz="1200" dirty="0">
                <a:latin typeface="Times New Roman"/>
                <a:cs typeface="Times New Roman"/>
              </a:rPr>
              <a:t>connessi 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mia posizione, </a:t>
            </a:r>
            <a:r>
              <a:rPr sz="1200" spc="-5" dirty="0">
                <a:latin typeface="Times New Roman"/>
                <a:cs typeface="Times New Roman"/>
              </a:rPr>
              <a:t>esegua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fedelmente </a:t>
            </a:r>
            <a:r>
              <a:rPr sz="1200" dirty="0">
                <a:latin typeface="Times New Roman"/>
                <a:cs typeface="Times New Roman"/>
              </a:rPr>
              <a:t>il programma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ho predisposto, </a:t>
            </a:r>
            <a:r>
              <a:rPr sz="1200" spc="-5" dirty="0">
                <a:latin typeface="Times New Roman"/>
                <a:cs typeface="Times New Roman"/>
              </a:rPr>
              <a:t>passi </a:t>
            </a:r>
            <a:r>
              <a:rPr sz="1200" dirty="0">
                <a:latin typeface="Times New Roman"/>
                <a:cs typeface="Times New Roman"/>
              </a:rPr>
              <a:t>più pazientemente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prove da me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scelte,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79105" cy="17875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77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segua con maggior perseveranza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il sentiero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tracciato, riceva </a:t>
            </a:r>
            <a:r>
              <a:rPr sz="1200" dirty="0">
                <a:latin typeface="Times New Roman"/>
                <a:cs typeface="Times New Roman"/>
              </a:rPr>
              <a:t>più umilmente il </a:t>
            </a:r>
            <a:r>
              <a:rPr sz="1200" spc="-5" dirty="0">
                <a:latin typeface="Times New Roman"/>
                <a:cs typeface="Times New Roman"/>
              </a:rPr>
              <a:t>credito che gli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derivare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seguito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sforzi incessanti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trasmettete così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esortazione all’uomo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dimoro. Su di lui io </a:t>
            </a:r>
            <a:r>
              <a:rPr sz="1200" spc="-5" dirty="0">
                <a:latin typeface="Times New Roman"/>
                <a:cs typeface="Times New Roman"/>
              </a:rPr>
              <a:t>effondo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devozione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l’affetto  supremi </a:t>
            </a:r>
            <a:r>
              <a:rPr sz="1200" dirty="0">
                <a:latin typeface="Times New Roman"/>
                <a:cs typeface="Times New Roman"/>
              </a:rPr>
              <a:t>di uno spirito </a:t>
            </a:r>
            <a:r>
              <a:rPr sz="1200" spc="-5" dirty="0">
                <a:latin typeface="Times New Roman"/>
                <a:cs typeface="Times New Roman"/>
              </a:rPr>
              <a:t>divino. </a:t>
            </a:r>
            <a:r>
              <a:rPr sz="1200" dirty="0">
                <a:latin typeface="Times New Roman"/>
                <a:cs typeface="Times New Roman"/>
              </a:rPr>
              <a:t>E dite </a:t>
            </a:r>
            <a:r>
              <a:rPr sz="1200" spc="-5" dirty="0">
                <a:latin typeface="Times New Roman"/>
                <a:cs typeface="Times New Roman"/>
              </a:rPr>
              <a:t>anche al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amato soggetto che </a:t>
            </a:r>
            <a:r>
              <a:rPr sz="1200" dirty="0">
                <a:latin typeface="Times New Roman"/>
                <a:cs typeface="Times New Roman"/>
              </a:rPr>
              <a:t>agirò </a:t>
            </a:r>
            <a:r>
              <a:rPr sz="1200" spc="-5" dirty="0">
                <a:latin typeface="Times New Roman"/>
                <a:cs typeface="Times New Roman"/>
              </a:rPr>
              <a:t>con saggezza </a:t>
            </a:r>
            <a:r>
              <a:rPr sz="1200" dirty="0">
                <a:latin typeface="Times New Roman"/>
                <a:cs typeface="Times New Roman"/>
              </a:rPr>
              <a:t>e potenza sino </a:t>
            </a:r>
            <a:r>
              <a:rPr sz="1200" spc="-5" dirty="0">
                <a:latin typeface="Times New Roman"/>
                <a:cs typeface="Times New Roman"/>
              </a:rPr>
              <a:t>alla fine, </a:t>
            </a:r>
            <a:r>
              <a:rPr sz="1200" dirty="0">
                <a:latin typeface="Times New Roman"/>
                <a:cs typeface="Times New Roman"/>
              </a:rPr>
              <a:t>sino 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quando</a:t>
            </a:r>
            <a:endParaRPr sz="1200">
              <a:latin typeface="Times New Roman"/>
              <a:cs typeface="Times New Roman"/>
            </a:endParaRPr>
          </a:p>
          <a:p>
            <a:pPr marL="50800" marR="6286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l’ultima </a:t>
            </a:r>
            <a:r>
              <a:rPr sz="1200" spc="-5" dirty="0">
                <a:latin typeface="Times New Roman"/>
                <a:cs typeface="Times New Roman"/>
              </a:rPr>
              <a:t>battaglia </a:t>
            </a:r>
            <a:r>
              <a:rPr sz="1200" dirty="0">
                <a:latin typeface="Times New Roman"/>
                <a:cs typeface="Times New Roman"/>
              </a:rPr>
              <a:t>terrena </a:t>
            </a:r>
            <a:r>
              <a:rPr sz="1200" spc="-5" dirty="0">
                <a:latin typeface="Times New Roman"/>
                <a:cs typeface="Times New Roman"/>
              </a:rPr>
              <a:t>sarà finita;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sarò fedele alla personalità </a:t>
            </a:r>
            <a:r>
              <a:rPr sz="1200" dirty="0">
                <a:latin typeface="Times New Roman"/>
                <a:cs typeface="Times New Roman"/>
              </a:rPr>
              <a:t>che mi è </a:t>
            </a:r>
            <a:r>
              <a:rPr sz="1200" spc="-5" dirty="0">
                <a:latin typeface="Times New Roman"/>
                <a:cs typeface="Times New Roman"/>
              </a:rPr>
              <a:t>affidata.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esorto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sopravvivere, </a:t>
            </a:r>
            <a:r>
              <a:rPr sz="1200" dirty="0">
                <a:latin typeface="Times New Roman"/>
                <a:cs typeface="Times New Roman"/>
              </a:rPr>
              <a:t>a non deludermi, a  non </a:t>
            </a:r>
            <a:r>
              <a:rPr sz="1200" spc="-5" dirty="0">
                <a:latin typeface="Times New Roman"/>
                <a:cs typeface="Times New Roman"/>
              </a:rPr>
              <a:t>privarmi della </a:t>
            </a:r>
            <a:r>
              <a:rPr sz="1200" dirty="0">
                <a:latin typeface="Times New Roman"/>
                <a:cs typeface="Times New Roman"/>
              </a:rPr>
              <a:t>ricompensa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mia lotta </a:t>
            </a:r>
            <a:r>
              <a:rPr sz="1200" spc="-5" dirty="0">
                <a:latin typeface="Times New Roman"/>
                <a:cs typeface="Times New Roman"/>
              </a:rPr>
              <a:t>paziente ed intensa.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personalità dipende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spc="5" dirty="0">
                <a:latin typeface="Times New Roman"/>
                <a:cs typeface="Times New Roman"/>
              </a:rPr>
              <a:t>volontà  </a:t>
            </a:r>
            <a:r>
              <a:rPr sz="1200" spc="-5" dirty="0">
                <a:latin typeface="Times New Roman"/>
                <a:cs typeface="Times New Roman"/>
              </a:rPr>
              <a:t>umana. Cerchio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fatto ascendere </a:t>
            </a:r>
            <a:r>
              <a:rPr sz="1200" dirty="0">
                <a:latin typeface="Times New Roman"/>
                <a:cs typeface="Times New Roman"/>
              </a:rPr>
              <a:t>pazientemente questa mente </a:t>
            </a:r>
            <a:r>
              <a:rPr sz="1200" spc="-5" dirty="0">
                <a:latin typeface="Times New Roman"/>
                <a:cs typeface="Times New Roman"/>
              </a:rPr>
              <a:t>umana ed </a:t>
            </a:r>
            <a:r>
              <a:rPr sz="1200" dirty="0">
                <a:latin typeface="Times New Roman"/>
                <a:cs typeface="Times New Roman"/>
              </a:rPr>
              <a:t>ho testimonianza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incontrato</a:t>
            </a:r>
            <a:endParaRPr sz="1200">
              <a:latin typeface="Times New Roman"/>
              <a:cs typeface="Times New Roman"/>
            </a:endParaRPr>
          </a:p>
          <a:p>
            <a:pPr marL="50800" marR="10350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l’approvazione del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mio ordine. </a:t>
            </a:r>
            <a:r>
              <a:rPr sz="1200" spc="-5" dirty="0">
                <a:latin typeface="Times New Roman"/>
                <a:cs typeface="Times New Roman"/>
              </a:rPr>
              <a:t>Procederò cerchio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giudizio. Aspetto con piacere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apprensione  </a:t>
            </a:r>
            <a:r>
              <a:rPr sz="1200" spc="-5" dirty="0">
                <a:latin typeface="Times New Roman"/>
                <a:cs typeface="Times New Roman"/>
              </a:rPr>
              <a:t>l’appello nominale del destino; sono pronto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sottoporre ogni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tribunali </a:t>
            </a:r>
            <a:r>
              <a:rPr sz="1200" spc="-5" dirty="0">
                <a:latin typeface="Times New Roman"/>
                <a:cs typeface="Times New Roman"/>
              </a:rPr>
              <a:t>degli Antichi dei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(1214.1) 110:7.11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Messaggero Solitario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Orvonton.]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642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041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(701.6) 61:7.7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invasione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grandi strati glaciali si </a:t>
            </a:r>
            <a:r>
              <a:rPr sz="1200" dirty="0">
                <a:latin typeface="Times New Roman"/>
                <a:cs typeface="Times New Roman"/>
              </a:rPr>
              <a:t>fusero in </a:t>
            </a:r>
            <a:r>
              <a:rPr sz="1200" spc="-5" dirty="0">
                <a:latin typeface="Times New Roman"/>
                <a:cs typeface="Times New Roman"/>
              </a:rPr>
              <a:t>un’unica </a:t>
            </a:r>
            <a:r>
              <a:rPr sz="1200" dirty="0">
                <a:latin typeface="Times New Roman"/>
                <a:cs typeface="Times New Roman"/>
              </a:rPr>
              <a:t>enorme massa di </a:t>
            </a:r>
            <a:r>
              <a:rPr sz="1200" spc="-5" dirty="0">
                <a:latin typeface="Times New Roman"/>
                <a:cs typeface="Times New Roman"/>
              </a:rPr>
              <a:t>ghiaccio </a:t>
            </a:r>
            <a:r>
              <a:rPr sz="1200" dirty="0">
                <a:latin typeface="Times New Roman"/>
                <a:cs typeface="Times New Roman"/>
              </a:rPr>
              <a:t>e tutte le  </a:t>
            </a:r>
            <a:r>
              <a:rPr sz="1200" spc="-5" dirty="0">
                <a:latin typeface="Times New Roman"/>
                <a:cs typeface="Times New Roman"/>
              </a:rPr>
              <a:t>montagne </a:t>
            </a:r>
            <a:r>
              <a:rPr sz="1200" dirty="0">
                <a:latin typeface="Times New Roman"/>
                <a:cs typeface="Times New Roman"/>
              </a:rPr>
              <a:t>occidentali </a:t>
            </a:r>
            <a:r>
              <a:rPr sz="1200" spc="-5" dirty="0">
                <a:latin typeface="Times New Roman"/>
                <a:cs typeface="Times New Roman"/>
              </a:rPr>
              <a:t>parteciparono </a:t>
            </a:r>
            <a:r>
              <a:rPr sz="1200" dirty="0">
                <a:latin typeface="Times New Roman"/>
                <a:cs typeface="Times New Roman"/>
              </a:rPr>
              <a:t>a tale </a:t>
            </a:r>
            <a:r>
              <a:rPr sz="1200" spc="-5" dirty="0">
                <a:latin typeface="Times New Roman"/>
                <a:cs typeface="Times New Roman"/>
              </a:rPr>
              <a:t>attività glaciale. Questa fu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tutte le invasioni </a:t>
            </a:r>
            <a:r>
              <a:rPr sz="1200" spc="-5" dirty="0">
                <a:latin typeface="Times New Roman"/>
                <a:cs typeface="Times New Roman"/>
              </a:rPr>
              <a:t>glaciali nell’America del  Nord.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ghiaccio si spostò dai suoi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pressione verso sud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quasi duemilacinquecento chilometri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l’America del </a:t>
            </a:r>
            <a:r>
              <a:rPr sz="1200" spc="10" dirty="0">
                <a:latin typeface="Times New Roman"/>
                <a:cs typeface="Times New Roman"/>
              </a:rPr>
              <a:t>Nord  </a:t>
            </a:r>
            <a:r>
              <a:rPr sz="1200" spc="-5" dirty="0">
                <a:latin typeface="Times New Roman"/>
                <a:cs typeface="Times New Roman"/>
              </a:rPr>
              <a:t>conobbe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temperature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basse della sua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storia.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454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(701.7) 61:7.8 </a:t>
            </a:r>
            <a:r>
              <a:rPr sz="1200" i="1" dirty="0">
                <a:latin typeface="Times New Roman"/>
                <a:cs typeface="Times New Roman"/>
              </a:rPr>
              <a:t>200.000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spc="-10" dirty="0">
                <a:latin typeface="Times New Roman"/>
                <a:cs typeface="Times New Roman"/>
              </a:rPr>
              <a:t>fa,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l’avanzata dell’ultimo </a:t>
            </a:r>
            <a:r>
              <a:rPr sz="1200" spc="-5" dirty="0">
                <a:latin typeface="Times New Roman"/>
                <a:cs typeface="Times New Roman"/>
              </a:rPr>
              <a:t>ghiacciaio,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episodio </a:t>
            </a:r>
            <a:r>
              <a:rPr sz="1200" dirty="0">
                <a:latin typeface="Times New Roman"/>
                <a:cs typeface="Times New Roman"/>
              </a:rPr>
              <a:t>che influenzò molto il </a:t>
            </a:r>
            <a:r>
              <a:rPr sz="1200" spc="-5" dirty="0">
                <a:latin typeface="Times New Roman"/>
                <a:cs typeface="Times New Roman"/>
              </a:rPr>
              <a:t>corso degli  eventi su Urantia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Lucifero.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(701.8) 61:7.9 </a:t>
            </a:r>
            <a:r>
              <a:rPr sz="1200" i="1" dirty="0">
                <a:latin typeface="Times New Roman"/>
                <a:cs typeface="Times New Roman"/>
              </a:rPr>
              <a:t>150.000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spc="-10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sesto ed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ghiacciaio raggiunse </a:t>
            </a:r>
            <a:r>
              <a:rPr sz="1200" dirty="0">
                <a:latin typeface="Times New Roman"/>
                <a:cs typeface="Times New Roman"/>
              </a:rPr>
              <a:t>i punti più </a:t>
            </a:r>
            <a:r>
              <a:rPr sz="1200" spc="-5" dirty="0">
                <a:latin typeface="Times New Roman"/>
                <a:cs typeface="Times New Roman"/>
              </a:rPr>
              <a:t>lontani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estensione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sud; la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coltre</a:t>
            </a:r>
            <a:endParaRPr sz="1200">
              <a:latin typeface="Times New Roman"/>
              <a:cs typeface="Times New Roman"/>
            </a:endParaRPr>
          </a:p>
          <a:p>
            <a:pPr marL="88900" marR="14414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glaciale occidentale oltrepassò appena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frontiera canadese;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coltre </a:t>
            </a:r>
            <a:r>
              <a:rPr sz="1200" dirty="0">
                <a:latin typeface="Times New Roman"/>
                <a:cs typeface="Times New Roman"/>
              </a:rPr>
              <a:t>centrale </a:t>
            </a:r>
            <a:r>
              <a:rPr sz="1200" spc="-5" dirty="0">
                <a:latin typeface="Times New Roman"/>
                <a:cs typeface="Times New Roman"/>
              </a:rPr>
              <a:t>raggiunse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Kansas,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Missouri </a:t>
            </a:r>
            <a:r>
              <a:rPr sz="1200" dirty="0">
                <a:latin typeface="Times New Roman"/>
                <a:cs typeface="Times New Roman"/>
              </a:rPr>
              <a:t>e l’Illinois; la coltre  </a:t>
            </a:r>
            <a:r>
              <a:rPr sz="1200" spc="-5" dirty="0">
                <a:latin typeface="Times New Roman"/>
                <a:cs typeface="Times New Roman"/>
              </a:rPr>
              <a:t>orientale </a:t>
            </a:r>
            <a:r>
              <a:rPr sz="1200" dirty="0">
                <a:latin typeface="Times New Roman"/>
                <a:cs typeface="Times New Roman"/>
              </a:rPr>
              <a:t>avanzò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sud e </a:t>
            </a:r>
            <a:r>
              <a:rPr sz="1200" spc="-5" dirty="0">
                <a:latin typeface="Times New Roman"/>
                <a:cs typeface="Times New Roman"/>
              </a:rPr>
              <a:t>coprì gran parte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Pennsylvania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dell’Ohio.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631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(701.9) 61:7.10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ghiacciaio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proiettò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numerose lingue, </a:t>
            </a:r>
            <a:r>
              <a:rPr sz="1200" dirty="0">
                <a:latin typeface="Times New Roman"/>
                <a:cs typeface="Times New Roman"/>
              </a:rPr>
              <a:t>o lobi </a:t>
            </a:r>
            <a:r>
              <a:rPr sz="1200" spc="-5" dirty="0">
                <a:latin typeface="Times New Roman"/>
                <a:cs typeface="Times New Roman"/>
              </a:rPr>
              <a:t>glaciali, </a:t>
            </a:r>
            <a:r>
              <a:rPr sz="1200" dirty="0">
                <a:latin typeface="Times New Roman"/>
                <a:cs typeface="Times New Roman"/>
              </a:rPr>
              <a:t>che incisero i laghi attuali,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piccoli. 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arretramento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formato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dei Grandi Laghi nordamericani;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geologi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hanno dedotto </a:t>
            </a:r>
            <a:r>
              <a:rPr sz="1200" dirty="0">
                <a:latin typeface="Times New Roman"/>
                <a:cs typeface="Times New Roman"/>
              </a:rPr>
              <a:t>in modo  molto </a:t>
            </a:r>
            <a:r>
              <a:rPr sz="1200" spc="-5" dirty="0">
                <a:latin typeface="Times New Roman"/>
                <a:cs typeface="Times New Roman"/>
              </a:rPr>
              <a:t>esatto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differenti stadi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avvenimento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hanno correttamente congetturato che </a:t>
            </a:r>
            <a:r>
              <a:rPr sz="1200" dirty="0">
                <a:latin typeface="Times New Roman"/>
                <a:cs typeface="Times New Roman"/>
              </a:rPr>
              <a:t>queste masse </a:t>
            </a:r>
            <a:r>
              <a:rPr sz="1200" spc="-5" dirty="0">
                <a:latin typeface="Times New Roman"/>
                <a:cs typeface="Times New Roman"/>
              </a:rPr>
              <a:t>d’acqua 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riversate, </a:t>
            </a:r>
            <a:r>
              <a:rPr sz="1200" dirty="0">
                <a:latin typeface="Times New Roman"/>
                <a:cs typeface="Times New Roman"/>
              </a:rPr>
              <a:t>in epoche </a:t>
            </a:r>
            <a:r>
              <a:rPr sz="1200" spc="-5" dirty="0">
                <a:latin typeface="Times New Roman"/>
                <a:cs typeface="Times New Roman"/>
              </a:rPr>
              <a:t>differenti,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nella valle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Mississippi,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verso est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valle dell’Hudson ed </a:t>
            </a:r>
            <a:r>
              <a:rPr sz="1200" dirty="0">
                <a:latin typeface="Times New Roman"/>
                <a:cs typeface="Times New Roman"/>
              </a:rPr>
              <a:t>infine, attraverso un  </a:t>
            </a:r>
            <a:r>
              <a:rPr sz="1200" spc="-5" dirty="0">
                <a:latin typeface="Times New Roman"/>
                <a:cs typeface="Times New Roman"/>
              </a:rPr>
              <a:t>passaggio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nord, </a:t>
            </a:r>
            <a:r>
              <a:rPr sz="1200" dirty="0">
                <a:latin typeface="Times New Roman"/>
                <a:cs typeface="Times New Roman"/>
              </a:rPr>
              <a:t>in quella </a:t>
            </a:r>
            <a:r>
              <a:rPr sz="1200" spc="-5" dirty="0">
                <a:latin typeface="Times New Roman"/>
                <a:cs typeface="Times New Roman"/>
              </a:rPr>
              <a:t>del San Lorenzo.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ora trentasettemila anni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acque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comunicante dei </a:t>
            </a:r>
            <a:r>
              <a:rPr sz="1200" dirty="0">
                <a:latin typeface="Times New Roman"/>
                <a:cs typeface="Times New Roman"/>
              </a:rPr>
              <a:t>Grandi </a:t>
            </a:r>
            <a:r>
              <a:rPr sz="1200" spc="-5" dirty="0">
                <a:latin typeface="Times New Roman"/>
                <a:cs typeface="Times New Roman"/>
              </a:rPr>
              <a:t>Laghi  hanno 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riversarsi sull’attuale corso </a:t>
            </a:r>
            <a:r>
              <a:rPr sz="1200" spc="5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Niagara.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(702.1) 61:7.11 </a:t>
            </a:r>
            <a:r>
              <a:rPr sz="1200" i="1" dirty="0">
                <a:latin typeface="Times New Roman"/>
                <a:cs typeface="Times New Roman"/>
              </a:rPr>
              <a:t>100.000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durante la </a:t>
            </a:r>
            <a:r>
              <a:rPr sz="1200" spc="-5" dirty="0">
                <a:latin typeface="Times New Roman"/>
                <a:cs typeface="Times New Roman"/>
              </a:rPr>
              <a:t>ritirata </a:t>
            </a:r>
            <a:r>
              <a:rPr sz="1200" dirty="0">
                <a:latin typeface="Times New Roman"/>
                <a:cs typeface="Times New Roman"/>
              </a:rPr>
              <a:t>dell’ultimo </a:t>
            </a:r>
            <a:r>
              <a:rPr sz="1200" spc="-5" dirty="0">
                <a:latin typeface="Times New Roman"/>
                <a:cs typeface="Times New Roman"/>
              </a:rPr>
              <a:t>ghiacciaio, 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formarsi gli </a:t>
            </a:r>
            <a:r>
              <a:rPr sz="1200" dirty="0">
                <a:latin typeface="Times New Roman"/>
                <a:cs typeface="Times New Roman"/>
              </a:rPr>
              <a:t>enormi </a:t>
            </a:r>
            <a:r>
              <a:rPr sz="1200" spc="-5" dirty="0">
                <a:latin typeface="Times New Roman"/>
                <a:cs typeface="Times New Roman"/>
              </a:rPr>
              <a:t>strati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ghiaccio polari, ed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dell’accumulazione glaciale si </a:t>
            </a:r>
            <a:r>
              <a:rPr sz="1200" dirty="0">
                <a:latin typeface="Times New Roman"/>
                <a:cs typeface="Times New Roman"/>
              </a:rPr>
              <a:t>spostò </a:t>
            </a:r>
            <a:r>
              <a:rPr sz="1200" spc="-5" dirty="0">
                <a:latin typeface="Times New Roman"/>
                <a:cs typeface="Times New Roman"/>
              </a:rPr>
              <a:t>considerevolmente </a:t>
            </a:r>
            <a:r>
              <a:rPr sz="1200" dirty="0">
                <a:latin typeface="Times New Roman"/>
                <a:cs typeface="Times New Roman"/>
              </a:rPr>
              <a:t>verso nord.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il tempo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regioni polari </a:t>
            </a:r>
            <a:r>
              <a:rPr sz="1200" spc="5" dirty="0">
                <a:latin typeface="Times New Roman"/>
                <a:cs typeface="Times New Roman"/>
              </a:rPr>
              <a:t>saranno  </a:t>
            </a:r>
            <a:r>
              <a:rPr sz="1200" spc="-5" dirty="0">
                <a:latin typeface="Times New Roman"/>
                <a:cs typeface="Times New Roman"/>
              </a:rPr>
              <a:t>coperte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ghiacci,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impossibile che </a:t>
            </a:r>
            <a:r>
              <a:rPr sz="1200" spc="-5" dirty="0">
                <a:latin typeface="Times New Roman"/>
                <a:cs typeface="Times New Roman"/>
              </a:rPr>
              <a:t>si verifichi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5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era glaciale, indipendentemente dalle </a:t>
            </a:r>
            <a:r>
              <a:rPr sz="1200" dirty="0">
                <a:latin typeface="Times New Roman"/>
                <a:cs typeface="Times New Roman"/>
              </a:rPr>
              <a:t>future elevazioni  di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modificazioni delle correnti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oceaniche.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86420" cy="38747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spc="-60" dirty="0">
                <a:solidFill>
                  <a:srgbClr val="933634"/>
                </a:solidFill>
                <a:latin typeface="Times New Roman"/>
                <a:cs typeface="Times New Roman"/>
              </a:rPr>
              <a:t>111: </a:t>
            </a:r>
            <a:r>
              <a:rPr sz="2200" b="1" spc="-20" dirty="0">
                <a:solidFill>
                  <a:srgbClr val="933634"/>
                </a:solidFill>
                <a:latin typeface="Times New Roman"/>
                <a:cs typeface="Times New Roman"/>
              </a:rPr>
              <a:t>L’Aggiustatore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e</a:t>
            </a:r>
            <a:r>
              <a:rPr sz="2200" b="1" spc="7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l’anima</a:t>
            </a:r>
            <a:endParaRPr sz="2200">
              <a:latin typeface="Times New Roman"/>
              <a:cs typeface="Times New Roman"/>
            </a:endParaRPr>
          </a:p>
          <a:p>
            <a:pPr marL="76200" marR="146050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(1215.1) 111:0.1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dell’Aggiustatore </a:t>
            </a:r>
            <a:r>
              <a:rPr sz="1200" dirty="0">
                <a:latin typeface="Times New Roman"/>
                <a:cs typeface="Times New Roman"/>
              </a:rPr>
              <a:t>divino nella </a:t>
            </a:r>
            <a:r>
              <a:rPr sz="1200" spc="-5" dirty="0">
                <a:latin typeface="Times New Roman"/>
                <a:cs typeface="Times New Roman"/>
              </a:rPr>
              <a:t>mente umana </a:t>
            </a:r>
            <a:r>
              <a:rPr sz="1200" dirty="0">
                <a:latin typeface="Times New Roman"/>
                <a:cs typeface="Times New Roman"/>
              </a:rPr>
              <a:t>rende </a:t>
            </a:r>
            <a:r>
              <a:rPr sz="1200" spc="-5" dirty="0">
                <a:latin typeface="Times New Roman"/>
                <a:cs typeface="Times New Roman"/>
              </a:rPr>
              <a:t>per sempre </a:t>
            </a:r>
            <a:r>
              <a:rPr sz="1200" dirty="0">
                <a:latin typeface="Times New Roman"/>
                <a:cs typeface="Times New Roman"/>
              </a:rPr>
              <a:t>impossibile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scienza 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filosofia  </a:t>
            </a:r>
            <a:r>
              <a:rPr sz="1200" spc="-5" dirty="0">
                <a:latin typeface="Times New Roman"/>
                <a:cs typeface="Times New Roman"/>
              </a:rPr>
              <a:t>giungere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comprensione soddisfacente </a:t>
            </a:r>
            <a:r>
              <a:rPr sz="1200" dirty="0">
                <a:latin typeface="Times New Roman"/>
                <a:cs typeface="Times New Roman"/>
              </a:rPr>
              <a:t>dell’anima in evoluzione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5" dirty="0">
                <a:latin typeface="Times New Roman"/>
                <a:cs typeface="Times New Roman"/>
              </a:rPr>
              <a:t>L’anima morontiale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e può essere </a:t>
            </a:r>
            <a:r>
              <a:rPr sz="1200" spc="-5" dirty="0">
                <a:latin typeface="Times New Roman"/>
                <a:cs typeface="Times New Roman"/>
              </a:rPr>
              <a:t>realmente conosciuta </a:t>
            </a:r>
            <a:r>
              <a:rPr sz="1200" dirty="0">
                <a:latin typeface="Times New Roman"/>
                <a:cs typeface="Times New Roman"/>
              </a:rPr>
              <a:t>solo per mezzo </a:t>
            </a:r>
            <a:r>
              <a:rPr sz="1200" spc="-5" dirty="0">
                <a:latin typeface="Times New Roman"/>
                <a:cs typeface="Times New Roman"/>
              </a:rPr>
              <a:t>dell’intuizione cosmica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scoperta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(1215.2) 111:0.2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un’anima </a:t>
            </a:r>
            <a:r>
              <a:rPr sz="1200" dirty="0">
                <a:latin typeface="Times New Roman"/>
                <a:cs typeface="Times New Roman"/>
              </a:rPr>
              <a:t>e di uno spirito </a:t>
            </a:r>
            <a:r>
              <a:rPr sz="1200" spc="-5" dirty="0">
                <a:latin typeface="Times New Roman"/>
                <a:cs typeface="Times New Roman"/>
              </a:rPr>
              <a:t>interiore </a:t>
            </a:r>
            <a:r>
              <a:rPr sz="1200" dirty="0">
                <a:latin typeface="Times New Roman"/>
                <a:cs typeface="Times New Roman"/>
              </a:rPr>
              <a:t>non è nuovo </a:t>
            </a:r>
            <a:r>
              <a:rPr sz="1200" spc="5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Urantia; </a:t>
            </a:r>
            <a:r>
              <a:rPr sz="1200" dirty="0">
                <a:latin typeface="Times New Roman"/>
                <a:cs typeface="Times New Roman"/>
              </a:rPr>
              <a:t>esso è </a:t>
            </a:r>
            <a:r>
              <a:rPr sz="1200" spc="-5" dirty="0">
                <a:latin typeface="Times New Roman"/>
                <a:cs typeface="Times New Roman"/>
              </a:rPr>
              <a:t>apparso frequentemente nei </a:t>
            </a:r>
            <a:r>
              <a:rPr sz="1200" dirty="0">
                <a:latin typeface="Times New Roman"/>
                <a:cs typeface="Times New Roman"/>
              </a:rPr>
              <a:t>vari </a:t>
            </a:r>
            <a:r>
              <a:rPr sz="1200" spc="-5" dirty="0">
                <a:latin typeface="Times New Roman"/>
                <a:cs typeface="Times New Roman"/>
              </a:rPr>
              <a:t>sistemi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credenze planetarie.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religioni orientali </a:t>
            </a:r>
            <a:r>
              <a:rPr sz="1200" dirty="0">
                <a:latin typeface="Times New Roman"/>
                <a:cs typeface="Times New Roman"/>
              </a:rPr>
              <a:t>così come </a:t>
            </a:r>
            <a:r>
              <a:rPr sz="1200" spc="-5" dirty="0">
                <a:latin typeface="Times New Roman"/>
                <a:cs typeface="Times New Roman"/>
              </a:rPr>
              <a:t>alcune religioni occidentali hanno </a:t>
            </a:r>
            <a:r>
              <a:rPr sz="1200" dirty="0">
                <a:latin typeface="Times New Roman"/>
                <a:cs typeface="Times New Roman"/>
              </a:rPr>
              <a:t>percepito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è di </a:t>
            </a:r>
            <a:r>
              <a:rPr sz="1200" spc="-5" dirty="0">
                <a:latin typeface="Times New Roman"/>
                <a:cs typeface="Times New Roman"/>
              </a:rPr>
              <a:t>eredità  </a:t>
            </a:r>
            <a:r>
              <a:rPr sz="1200" dirty="0">
                <a:latin typeface="Times New Roman"/>
                <a:cs typeface="Times New Roman"/>
              </a:rPr>
              <a:t>divina tanto </a:t>
            </a:r>
            <a:r>
              <a:rPr sz="1200" spc="-5" dirty="0">
                <a:latin typeface="Times New Roman"/>
                <a:cs typeface="Times New Roman"/>
              </a:rPr>
              <a:t>quanto umana.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sentimento </a:t>
            </a:r>
            <a:r>
              <a:rPr sz="1200" spc="-5" dirty="0">
                <a:latin typeface="Times New Roman"/>
                <a:cs typeface="Times New Roman"/>
              </a:rPr>
              <a:t>della presenza interiore </a:t>
            </a:r>
            <a:r>
              <a:rPr sz="1200" dirty="0">
                <a:latin typeface="Times New Roman"/>
                <a:cs typeface="Times New Roman"/>
              </a:rPr>
              <a:t>in aggiunta </a:t>
            </a:r>
            <a:r>
              <a:rPr sz="1200" spc="-5" dirty="0">
                <a:latin typeface="Times New Roman"/>
                <a:cs typeface="Times New Roman"/>
              </a:rPr>
              <a:t>all’onnipresenza esteriore della </a:t>
            </a:r>
            <a:r>
              <a:rPr sz="1200" dirty="0">
                <a:latin typeface="Times New Roman"/>
                <a:cs typeface="Times New Roman"/>
              </a:rPr>
              <a:t>Deità ha fatto parte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76200" marR="3028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di molte </a:t>
            </a:r>
            <a:r>
              <a:rPr sz="1200" spc="-5" dirty="0">
                <a:latin typeface="Times New Roman"/>
                <a:cs typeface="Times New Roman"/>
              </a:rPr>
              <a:t>religioni urantiane. Gli </a:t>
            </a:r>
            <a:r>
              <a:rPr sz="1200" dirty="0">
                <a:latin typeface="Times New Roman"/>
                <a:cs typeface="Times New Roman"/>
              </a:rPr>
              <a:t>uomini hanno </a:t>
            </a:r>
            <a:r>
              <a:rPr sz="1200" spc="-5" dirty="0">
                <a:latin typeface="Times New Roman"/>
                <a:cs typeface="Times New Roman"/>
              </a:rPr>
              <a:t>creduto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all’esistenza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qualcosa che cresce </a:t>
            </a:r>
            <a:r>
              <a:rPr sz="1200" dirty="0">
                <a:latin typeface="Times New Roman"/>
                <a:cs typeface="Times New Roman"/>
              </a:rPr>
              <a:t>all’interno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natura  </a:t>
            </a:r>
            <a:r>
              <a:rPr sz="1200" spc="-5" dirty="0">
                <a:latin typeface="Times New Roman"/>
                <a:cs typeface="Times New Roman"/>
              </a:rPr>
              <a:t>umana, qualcosa </a:t>
            </a:r>
            <a:r>
              <a:rPr sz="1200" dirty="0">
                <a:latin typeface="Times New Roman"/>
                <a:cs typeface="Times New Roman"/>
              </a:rPr>
              <a:t>di vitale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durare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periodo di una vita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8417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(1215.3) 111:0.3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si rendesse conto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sua anima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era generata </a:t>
            </a:r>
            <a:r>
              <a:rPr sz="1200" dirty="0">
                <a:latin typeface="Times New Roman"/>
                <a:cs typeface="Times New Roman"/>
              </a:rPr>
              <a:t>da uno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divino, si pensò </a:t>
            </a:r>
            <a:r>
              <a:rPr sz="1200" spc="-5" dirty="0">
                <a:latin typeface="Times New Roman"/>
                <a:cs typeface="Times New Roman"/>
              </a:rPr>
              <a:t>che  risiedesse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differenti organi fisici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nell’occhio, nel fegato,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reni, </a:t>
            </a:r>
            <a:r>
              <a:rPr sz="1200" dirty="0">
                <a:latin typeface="Times New Roman"/>
                <a:cs typeface="Times New Roman"/>
              </a:rPr>
              <a:t>nel cuore e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nel cervello.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associava  </a:t>
            </a:r>
            <a:r>
              <a:rPr sz="1200" spc="-5" dirty="0">
                <a:latin typeface="Times New Roman"/>
                <a:cs typeface="Times New Roman"/>
              </a:rPr>
              <a:t>l’anima al sangue, al respiro, alle </a:t>
            </a:r>
            <a:r>
              <a:rPr sz="1200" dirty="0">
                <a:latin typeface="Times New Roman"/>
                <a:cs typeface="Times New Roman"/>
              </a:rPr>
              <a:t>ombre 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propria </a:t>
            </a:r>
            <a:r>
              <a:rPr sz="1200" spc="-5" dirty="0">
                <a:latin typeface="Times New Roman"/>
                <a:cs typeface="Times New Roman"/>
              </a:rPr>
              <a:t>immagine riflessa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nell’acqua.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23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(1215.4) 111:0.4 </a:t>
            </a:r>
            <a:r>
              <a:rPr sz="1200" spc="-5" dirty="0">
                <a:latin typeface="Times New Roman"/>
                <a:cs typeface="Times New Roman"/>
              </a:rPr>
              <a:t>Nella concezione dell’</a:t>
            </a:r>
            <a:r>
              <a:rPr sz="1200" i="1" spc="-5" dirty="0">
                <a:latin typeface="Times New Roman"/>
                <a:cs typeface="Times New Roman"/>
              </a:rPr>
              <a:t>atman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istruttori indù </a:t>
            </a:r>
            <a:r>
              <a:rPr sz="1200" spc="-5" dirty="0">
                <a:latin typeface="Times New Roman"/>
                <a:cs typeface="Times New Roman"/>
              </a:rPr>
              <a:t>si avvicinarono realmente ad </a:t>
            </a:r>
            <a:r>
              <a:rPr sz="1200" dirty="0">
                <a:latin typeface="Times New Roman"/>
                <a:cs typeface="Times New Roman"/>
              </a:rPr>
              <a:t>un apprezzamento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e della  </a:t>
            </a:r>
            <a:r>
              <a:rPr sz="1200" spc="-5" dirty="0">
                <a:latin typeface="Times New Roman"/>
                <a:cs typeface="Times New Roman"/>
              </a:rPr>
              <a:t>presenza dell’Aggiustatore,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distinguere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concomitante </a:t>
            </a: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in evoluzione e potenzialmente  </a:t>
            </a:r>
            <a:r>
              <a:rPr sz="1200" spc="-5" dirty="0">
                <a:latin typeface="Times New Roman"/>
                <a:cs typeface="Times New Roman"/>
              </a:rPr>
              <a:t>immortale. </a:t>
            </a:r>
            <a:r>
              <a:rPr sz="1200" dirty="0">
                <a:latin typeface="Times New Roman"/>
                <a:cs typeface="Times New Roman"/>
              </a:rPr>
              <a:t>I Cinesi, tuttavia, </a:t>
            </a:r>
            <a:r>
              <a:rPr sz="1200" spc="-5" dirty="0">
                <a:latin typeface="Times New Roman"/>
                <a:cs typeface="Times New Roman"/>
              </a:rPr>
              <a:t>riconobbero </a:t>
            </a:r>
            <a:r>
              <a:rPr sz="1200" dirty="0">
                <a:latin typeface="Times New Roman"/>
                <a:cs typeface="Times New Roman"/>
              </a:rPr>
              <a:t>due aspetti di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umano,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i="1" spc="-5" dirty="0">
                <a:latin typeface="Times New Roman"/>
                <a:cs typeface="Times New Roman"/>
              </a:rPr>
              <a:t>yang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i="1" spc="-5" dirty="0">
                <a:latin typeface="Times New Roman"/>
                <a:cs typeface="Times New Roman"/>
              </a:rPr>
              <a:t>yin,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spirito. Gli Egiziani </a:t>
            </a:r>
            <a:r>
              <a:rPr sz="1200" dirty="0">
                <a:latin typeface="Times New Roman"/>
                <a:cs typeface="Times New Roman"/>
              </a:rPr>
              <a:t>e molte  tribù </a:t>
            </a:r>
            <a:r>
              <a:rPr sz="1200" spc="-5" dirty="0">
                <a:latin typeface="Times New Roman"/>
                <a:cs typeface="Times New Roman"/>
              </a:rPr>
              <a:t>africane credettero anch’essi </a:t>
            </a:r>
            <a:r>
              <a:rPr sz="1200" dirty="0">
                <a:latin typeface="Times New Roman"/>
                <a:cs typeface="Times New Roman"/>
              </a:rPr>
              <a:t>in due </a:t>
            </a:r>
            <a:r>
              <a:rPr sz="1200" spc="-5" dirty="0">
                <a:latin typeface="Times New Roman"/>
                <a:cs typeface="Times New Roman"/>
              </a:rPr>
              <a:t>fattori,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ka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i="1" dirty="0">
                <a:latin typeface="Times New Roman"/>
                <a:cs typeface="Times New Roman"/>
              </a:rPr>
              <a:t>ba; </a:t>
            </a:r>
            <a:r>
              <a:rPr sz="1200" spc="-5" dirty="0">
                <a:latin typeface="Times New Roman"/>
                <a:cs typeface="Times New Roman"/>
              </a:rPr>
              <a:t>generalmente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credeva </a:t>
            </a:r>
            <a:r>
              <a:rPr sz="1200" dirty="0">
                <a:latin typeface="Times New Roman"/>
                <a:cs typeface="Times New Roman"/>
              </a:rPr>
              <a:t>che l’anima </a:t>
            </a:r>
            <a:r>
              <a:rPr sz="1200" spc="-5" dirty="0">
                <a:latin typeface="Times New Roman"/>
                <a:cs typeface="Times New Roman"/>
              </a:rPr>
              <a:t>fosse preesistente,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solamente </a:t>
            </a:r>
            <a:r>
              <a:rPr sz="1200" dirty="0">
                <a:latin typeface="Times New Roman"/>
                <a:cs typeface="Times New Roman"/>
              </a:rPr>
              <a:t>lo spirito.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5625" cy="3193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628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(1215.5) 111:0.5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abitanti </a:t>
            </a:r>
            <a:r>
              <a:rPr sz="1200" spc="-5" dirty="0">
                <a:latin typeface="Times New Roman"/>
                <a:cs typeface="Times New Roman"/>
              </a:rPr>
              <a:t>della valle del </a:t>
            </a:r>
            <a:r>
              <a:rPr sz="1200" dirty="0">
                <a:latin typeface="Times New Roman"/>
                <a:cs typeface="Times New Roman"/>
              </a:rPr>
              <a:t>Nilo </a:t>
            </a:r>
            <a:r>
              <a:rPr sz="1200" spc="-5" dirty="0">
                <a:latin typeface="Times New Roman"/>
                <a:cs typeface="Times New Roman"/>
              </a:rPr>
              <a:t>credevano che ogni </a:t>
            </a:r>
            <a:r>
              <a:rPr sz="1200" dirty="0">
                <a:latin typeface="Times New Roman"/>
                <a:cs typeface="Times New Roman"/>
              </a:rPr>
              <a:t>individuo </a:t>
            </a:r>
            <a:r>
              <a:rPr sz="1200" spc="-5" dirty="0">
                <a:latin typeface="Times New Roman"/>
                <a:cs typeface="Times New Roman"/>
              </a:rPr>
              <a:t>privilegiato si vedesse attribuire alla nascita, </a:t>
            </a:r>
            <a:r>
              <a:rPr sz="1200" dirty="0">
                <a:latin typeface="Times New Roman"/>
                <a:cs typeface="Times New Roman"/>
              </a:rPr>
              <a:t>o poco dopo,  uno spirito </a:t>
            </a:r>
            <a:r>
              <a:rPr sz="1200" spc="-5" dirty="0">
                <a:latin typeface="Times New Roman"/>
                <a:cs typeface="Times New Roman"/>
              </a:rPr>
              <a:t>protettore che chiamavano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ka. Essi insegnavano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guardiano </a:t>
            </a:r>
            <a:r>
              <a:rPr sz="1200" dirty="0">
                <a:latin typeface="Times New Roman"/>
                <a:cs typeface="Times New Roman"/>
              </a:rPr>
              <a:t>rimaneva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soggetto </a:t>
            </a:r>
            <a:r>
              <a:rPr sz="1200" dirty="0">
                <a:latin typeface="Times New Roman"/>
                <a:cs typeface="Times New Roman"/>
              </a:rPr>
              <a:t>mortale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63500" marR="7239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sua vita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passava </a:t>
            </a:r>
            <a:r>
              <a:rPr sz="1200" dirty="0">
                <a:latin typeface="Times New Roman"/>
                <a:cs typeface="Times New Roman"/>
              </a:rPr>
              <a:t>prima di lui allo stato </a:t>
            </a:r>
            <a:r>
              <a:rPr sz="1200" spc="-5" dirty="0">
                <a:latin typeface="Times New Roman"/>
                <a:cs typeface="Times New Roman"/>
              </a:rPr>
              <a:t>futuro.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muri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Luxor, </a:t>
            </a:r>
            <a:r>
              <a:rPr sz="1200" dirty="0">
                <a:latin typeface="Times New Roman"/>
                <a:cs typeface="Times New Roman"/>
              </a:rPr>
              <a:t>dov’è </a:t>
            </a:r>
            <a:r>
              <a:rPr sz="1200" spc="-5" dirty="0">
                <a:latin typeface="Times New Roman"/>
                <a:cs typeface="Times New Roman"/>
              </a:rPr>
              <a:t>descritta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di Amenhotep </a:t>
            </a:r>
            <a:r>
              <a:rPr sz="1200" spc="-10" dirty="0">
                <a:latin typeface="Times New Roman"/>
                <a:cs typeface="Times New Roman"/>
              </a:rPr>
              <a:t>III,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piccolo principe </a:t>
            </a:r>
            <a:r>
              <a:rPr sz="1200" dirty="0">
                <a:latin typeface="Times New Roman"/>
                <a:cs typeface="Times New Roman"/>
              </a:rPr>
              <a:t>è dipinto in </a:t>
            </a:r>
            <a:r>
              <a:rPr sz="1200" spc="-5" dirty="0">
                <a:latin typeface="Times New Roman"/>
                <a:cs typeface="Times New Roman"/>
              </a:rPr>
              <a:t>braccio </a:t>
            </a:r>
            <a:r>
              <a:rPr sz="1200" dirty="0">
                <a:latin typeface="Times New Roman"/>
                <a:cs typeface="Times New Roman"/>
              </a:rPr>
              <a:t>al dio Nilo e vicino a lui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un </a:t>
            </a:r>
            <a:r>
              <a:rPr sz="1200" spc="-5" dirty="0">
                <a:latin typeface="Times New Roman"/>
                <a:cs typeface="Times New Roman"/>
              </a:rPr>
              <a:t>altro bambino apparentemente </a:t>
            </a:r>
            <a:r>
              <a:rPr sz="1200" dirty="0">
                <a:latin typeface="Times New Roman"/>
                <a:cs typeface="Times New Roman"/>
              </a:rPr>
              <a:t>identico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principe,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 un </a:t>
            </a:r>
            <a:r>
              <a:rPr sz="1200" spc="-5" dirty="0">
                <a:latin typeface="Times New Roman"/>
                <a:cs typeface="Times New Roman"/>
              </a:rPr>
              <a:t>simbolo dell’entità che gli Egiziani chiamavano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ka. Questa scultura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ultimata nel quindicesimo secolo avanti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(1215.6) 111:0.6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ka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ritenuto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genio spirituale superiore che desiderava guidare l’anima </a:t>
            </a:r>
            <a:r>
              <a:rPr sz="1200" spc="5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associata </a:t>
            </a:r>
            <a:r>
              <a:rPr sz="1200" dirty="0">
                <a:latin typeface="Times New Roman"/>
                <a:cs typeface="Times New Roman"/>
              </a:rPr>
              <a:t>nelle vie </a:t>
            </a:r>
            <a:r>
              <a:rPr sz="1200" spc="-5" dirty="0">
                <a:latin typeface="Times New Roman"/>
                <a:cs typeface="Times New Roman"/>
              </a:rPr>
              <a:t>migliori 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temporale, </a:t>
            </a:r>
            <a:r>
              <a:rPr sz="1200" dirty="0">
                <a:latin typeface="Times New Roman"/>
                <a:cs typeface="Times New Roman"/>
              </a:rPr>
              <a:t>ma più </a:t>
            </a:r>
            <a:r>
              <a:rPr sz="1200" spc="-5" dirty="0">
                <a:latin typeface="Times New Roman"/>
                <a:cs typeface="Times New Roman"/>
              </a:rPr>
              <a:t>specialmente </a:t>
            </a:r>
            <a:r>
              <a:rPr sz="1200" dirty="0">
                <a:latin typeface="Times New Roman"/>
                <a:cs typeface="Times New Roman"/>
              </a:rPr>
              <a:t>influenzare le </a:t>
            </a:r>
            <a:r>
              <a:rPr sz="1200" spc="-5" dirty="0">
                <a:latin typeface="Times New Roman"/>
                <a:cs typeface="Times New Roman"/>
              </a:rPr>
              <a:t>fortune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soggetto umano nell’aldilà. </a:t>
            </a:r>
            <a:r>
              <a:rPr sz="1200" dirty="0">
                <a:latin typeface="Times New Roman"/>
                <a:cs typeface="Times New Roman"/>
              </a:rPr>
              <a:t>Quando un </a:t>
            </a:r>
            <a:r>
              <a:rPr sz="1200" spc="-5" dirty="0">
                <a:latin typeface="Times New Roman"/>
                <a:cs typeface="Times New Roman"/>
              </a:rPr>
              <a:t>Egiziano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 periodo moriva, si </a:t>
            </a:r>
            <a:r>
              <a:rPr sz="1200" dirty="0">
                <a:latin typeface="Times New Roman"/>
                <a:cs typeface="Times New Roman"/>
              </a:rPr>
              <a:t>credeva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ka lo </a:t>
            </a:r>
            <a:r>
              <a:rPr sz="1200" spc="-5" dirty="0">
                <a:latin typeface="Times New Roman"/>
                <a:cs typeface="Times New Roman"/>
              </a:rPr>
              <a:t>aspettasse dall’altra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Grande Fiume. </a:t>
            </a:r>
            <a:r>
              <a:rPr sz="1200" dirty="0">
                <a:latin typeface="Times New Roman"/>
                <a:cs typeface="Times New Roman"/>
              </a:rPr>
              <a:t>Inizialmente </a:t>
            </a:r>
            <a:r>
              <a:rPr sz="1200" spc="-5" dirty="0">
                <a:latin typeface="Times New Roman"/>
                <a:cs typeface="Times New Roman"/>
              </a:rPr>
              <a:t>si riteneva </a:t>
            </a:r>
            <a:r>
              <a:rPr sz="1200" dirty="0">
                <a:latin typeface="Times New Roman"/>
                <a:cs typeface="Times New Roman"/>
              </a:rPr>
              <a:t>che soltanto i re  </a:t>
            </a:r>
            <a:r>
              <a:rPr sz="1200" spc="-5" dirty="0">
                <a:latin typeface="Times New Roman"/>
                <a:cs typeface="Times New Roman"/>
              </a:rPr>
              <a:t>avessero </a:t>
            </a:r>
            <a:r>
              <a:rPr sz="1200" dirty="0">
                <a:latin typeface="Times New Roman"/>
                <a:cs typeface="Times New Roman"/>
              </a:rPr>
              <a:t>un ka, ma in seguito </a:t>
            </a:r>
            <a:r>
              <a:rPr sz="1200" spc="-5" dirty="0">
                <a:latin typeface="Times New Roman"/>
                <a:cs typeface="Times New Roman"/>
              </a:rPr>
              <a:t>si ritenne 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retti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possedessero. Un capo egiziano, parlando del </a:t>
            </a:r>
            <a:r>
              <a:rPr sz="1200" dirty="0">
                <a:latin typeface="Times New Roman"/>
                <a:cs typeface="Times New Roman"/>
              </a:rPr>
              <a:t>ka dentro il </a:t>
            </a:r>
            <a:r>
              <a:rPr sz="1200" spc="-5" dirty="0">
                <a:latin typeface="Times New Roman"/>
                <a:cs typeface="Times New Roman"/>
              </a:rPr>
              <a:t>suo  cuore, disse: “Non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trascurato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parole, </a:t>
            </a:r>
            <a:r>
              <a:rPr sz="1200" dirty="0">
                <a:latin typeface="Times New Roman"/>
                <a:cs typeface="Times New Roman"/>
              </a:rPr>
              <a:t>ho temuto di </a:t>
            </a:r>
            <a:r>
              <a:rPr sz="1200" spc="-5" dirty="0">
                <a:latin typeface="Times New Roman"/>
                <a:cs typeface="Times New Roman"/>
              </a:rPr>
              <a:t>trasgredire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direttive. Così ho </a:t>
            </a:r>
            <a:r>
              <a:rPr sz="1200" spc="-5" dirty="0">
                <a:latin typeface="Times New Roman"/>
                <a:cs typeface="Times New Roman"/>
              </a:rPr>
              <a:t>prosperato grandemente; </a:t>
            </a:r>
            <a:r>
              <a:rPr sz="1200" dirty="0">
                <a:latin typeface="Times New Roman"/>
                <a:cs typeface="Times New Roman"/>
              </a:rPr>
              <a:t>sono  quindi </a:t>
            </a:r>
            <a:r>
              <a:rPr sz="1200" spc="-5" dirty="0">
                <a:latin typeface="Times New Roman"/>
                <a:cs typeface="Times New Roman"/>
              </a:rPr>
              <a:t>riuscito grazie </a:t>
            </a:r>
            <a:r>
              <a:rPr sz="1200" dirty="0">
                <a:latin typeface="Times New Roman"/>
                <a:cs typeface="Times New Roman"/>
              </a:rPr>
              <a:t>a 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lui mi ha indotto a </a:t>
            </a:r>
            <a:r>
              <a:rPr sz="1200" spc="-5" dirty="0">
                <a:latin typeface="Times New Roman"/>
                <a:cs typeface="Times New Roman"/>
              </a:rPr>
              <a:t>fare;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distinto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guida.” Molti credevano che </a:t>
            </a:r>
            <a:r>
              <a:rPr sz="1200" dirty="0">
                <a:latin typeface="Times New Roman"/>
                <a:cs typeface="Times New Roman"/>
              </a:rPr>
              <a:t>il ka </a:t>
            </a:r>
            <a:r>
              <a:rPr sz="1200" spc="5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“un  oracolo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uomo”. </a:t>
            </a:r>
            <a:r>
              <a:rPr sz="1200" spc="-5" dirty="0">
                <a:latin typeface="Times New Roman"/>
                <a:cs typeface="Times New Roman"/>
              </a:rPr>
              <a:t>Molti credevano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avrebbero “passato </a:t>
            </a:r>
            <a:r>
              <a:rPr sz="1200" dirty="0">
                <a:latin typeface="Times New Roman"/>
                <a:cs typeface="Times New Roman"/>
              </a:rPr>
              <a:t>l’eternità in letizia di </a:t>
            </a:r>
            <a:r>
              <a:rPr sz="1200" spc="-5" dirty="0">
                <a:latin typeface="Times New Roman"/>
                <a:cs typeface="Times New Roman"/>
              </a:rPr>
              <a:t>cuore nel favore del Dio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5" dirty="0">
                <a:latin typeface="Times New Roman"/>
                <a:cs typeface="Times New Roman"/>
              </a:rPr>
              <a:t>in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24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(1216.1) 111:0.7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evoluzione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hanno </a:t>
            </a:r>
            <a:r>
              <a:rPr sz="1200" dirty="0">
                <a:latin typeface="Times New Roman"/>
                <a:cs typeface="Times New Roman"/>
              </a:rPr>
              <a:t>una parola equivalente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concetto di anima. Molti </a:t>
            </a:r>
            <a:r>
              <a:rPr sz="1200" spc="-5" dirty="0">
                <a:latin typeface="Times New Roman"/>
                <a:cs typeface="Times New Roman"/>
              </a:rPr>
              <a:t>popoli  primitivi credevano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l’anima guardasse </a:t>
            </a:r>
            <a:r>
              <a:rPr sz="1200" dirty="0">
                <a:latin typeface="Times New Roman"/>
                <a:cs typeface="Times New Roman"/>
              </a:rPr>
              <a:t>fuori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attraverso gli </a:t>
            </a:r>
            <a:r>
              <a:rPr sz="1200" dirty="0">
                <a:latin typeface="Times New Roman"/>
                <a:cs typeface="Times New Roman"/>
              </a:rPr>
              <a:t>occhi </a:t>
            </a:r>
            <a:r>
              <a:rPr sz="1200" spc="-5" dirty="0">
                <a:latin typeface="Times New Roman"/>
                <a:cs typeface="Times New Roman"/>
              </a:rPr>
              <a:t>umani; per questo essi temevano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così  codardo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malignità del malocchio.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hanno creduto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che “lo spirito dell’uomo fosse </a:t>
            </a:r>
            <a:r>
              <a:rPr sz="1200" dirty="0">
                <a:latin typeface="Times New Roman"/>
                <a:cs typeface="Times New Roman"/>
              </a:rPr>
              <a:t>la lampada </a:t>
            </a:r>
            <a:r>
              <a:rPr sz="1200" spc="-5" dirty="0">
                <a:latin typeface="Times New Roman"/>
                <a:cs typeface="Times New Roman"/>
              </a:rPr>
              <a:t>del Signore”.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Rig-  </a:t>
            </a:r>
            <a:r>
              <a:rPr sz="1200" spc="-5" dirty="0">
                <a:latin typeface="Times New Roman"/>
                <a:cs typeface="Times New Roman"/>
              </a:rPr>
              <a:t>Veda </a:t>
            </a:r>
            <a:r>
              <a:rPr sz="1200" dirty="0">
                <a:latin typeface="Times New Roman"/>
                <a:cs typeface="Times New Roman"/>
              </a:rPr>
              <a:t>dice: </a:t>
            </a:r>
            <a:r>
              <a:rPr sz="1200" spc="-5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mia mente </a:t>
            </a:r>
            <a:r>
              <a:rPr sz="1200" spc="-5" dirty="0">
                <a:latin typeface="Times New Roman"/>
                <a:cs typeface="Times New Roman"/>
              </a:rPr>
              <a:t>parla al </a:t>
            </a:r>
            <a:r>
              <a:rPr sz="1200" dirty="0">
                <a:latin typeface="Times New Roman"/>
                <a:cs typeface="Times New Roman"/>
              </a:rPr>
              <a:t>mio</a:t>
            </a:r>
            <a:r>
              <a:rPr sz="1200" spc="-5" dirty="0">
                <a:latin typeface="Times New Roman"/>
                <a:cs typeface="Times New Roman"/>
              </a:rPr>
              <a:t> cuore.”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52130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L’arena mentale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scelta</a:t>
            </a:r>
            <a:endParaRPr sz="1600">
              <a:latin typeface="Times New Roman"/>
              <a:cs typeface="Times New Roman"/>
            </a:endParaRPr>
          </a:p>
          <a:p>
            <a:pPr marL="76200" marR="18224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(1216.2) 111:1.1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l’opera </a:t>
            </a:r>
            <a:r>
              <a:rPr sz="1200" spc="-5" dirty="0">
                <a:latin typeface="Times New Roman"/>
                <a:cs typeface="Times New Roman"/>
              </a:rPr>
              <a:t>degli Aggiustatori sia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spirituale, essi devono necessariamente eseguire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loro lavoro su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base intellettuale.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è il </a:t>
            </a:r>
            <a:r>
              <a:rPr sz="1200" spc="-5" dirty="0">
                <a:latin typeface="Times New Roman"/>
                <a:cs typeface="Times New Roman"/>
              </a:rPr>
              <a:t>terreno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quale il </a:t>
            </a:r>
            <a:r>
              <a:rPr sz="1200" spc="-5" dirty="0">
                <a:latin typeface="Times New Roman"/>
                <a:cs typeface="Times New Roman"/>
              </a:rPr>
              <a:t>Monitore spirituale deve </a:t>
            </a:r>
            <a:r>
              <a:rPr sz="1200" dirty="0">
                <a:latin typeface="Times New Roman"/>
                <a:cs typeface="Times New Roman"/>
              </a:rPr>
              <a:t>far evolvere </a:t>
            </a:r>
            <a:r>
              <a:rPr sz="1200" spc="-5" dirty="0">
                <a:latin typeface="Times New Roman"/>
                <a:cs typeface="Times New Roman"/>
              </a:rPr>
              <a:t>l’anima morontiale con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cooperazione della </a:t>
            </a:r>
            <a:r>
              <a:rPr sz="1200" dirty="0">
                <a:latin typeface="Times New Roman"/>
                <a:cs typeface="Times New Roman"/>
              </a:rPr>
              <a:t>personalità in </a:t>
            </a:r>
            <a:r>
              <a:rPr sz="1200" spc="-5" dirty="0">
                <a:latin typeface="Times New Roman"/>
                <a:cs typeface="Times New Roman"/>
              </a:rPr>
              <a:t>cui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dimora.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76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(1216.3) 111:1.2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un’unità cosmica nei diversi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mentali dell’universo degli universi. Gli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intellettuali hanno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origine 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in modo molto </a:t>
            </a: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le nebulose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origine </a:t>
            </a:r>
            <a:r>
              <a:rPr sz="1200" spc="-5" dirty="0">
                <a:latin typeface="Times New Roman"/>
                <a:cs typeface="Times New Roman"/>
              </a:rPr>
              <a:t>nelle energie cosmiche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Sul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(quindi personale) degli </a:t>
            </a:r>
            <a:r>
              <a:rPr sz="1200" dirty="0">
                <a:latin typeface="Times New Roman"/>
                <a:cs typeface="Times New Roman"/>
              </a:rPr>
              <a:t>io intellettuali il potenziale </a:t>
            </a:r>
            <a:r>
              <a:rPr sz="1200" spc="-5" dirty="0">
                <a:latin typeface="Times New Roman"/>
                <a:cs typeface="Times New Roman"/>
              </a:rPr>
              <a:t>dell’evoluzione spirituale diviene dominante, con </a:t>
            </a:r>
            <a:r>
              <a:rPr sz="1200" dirty="0">
                <a:latin typeface="Times New Roman"/>
                <a:cs typeface="Times New Roman"/>
              </a:rPr>
              <a:t>l’assenso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dotazione spirituale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umana associata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presenza creativa in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umani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punto-entità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assoluto.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tale dominio della </a:t>
            </a:r>
            <a:r>
              <a:rPr sz="1200" spc="-5" dirty="0">
                <a:latin typeface="Times New Roman"/>
                <a:cs typeface="Times New Roman"/>
              </a:rPr>
              <a:t>mente materiale </a:t>
            </a:r>
            <a:r>
              <a:rPr sz="1200" dirty="0">
                <a:latin typeface="Times New Roman"/>
                <a:cs typeface="Times New Roman"/>
              </a:rPr>
              <a:t>è subordinato a due esperienze: questa </a:t>
            </a:r>
            <a:r>
              <a:rPr sz="1200" spc="-5" dirty="0">
                <a:latin typeface="Times New Roman"/>
                <a:cs typeface="Times New Roman"/>
              </a:rPr>
              <a:t>mente deve essersi  evoluta grazie al </a:t>
            </a:r>
            <a:r>
              <a:rPr sz="1200" dirty="0">
                <a:latin typeface="Times New Roman"/>
                <a:cs typeface="Times New Roman"/>
              </a:rPr>
              <a:t>ministero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spiriti aiutanti della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e l’io </a:t>
            </a:r>
            <a:r>
              <a:rPr sz="1200" spc="-5" dirty="0">
                <a:latin typeface="Times New Roman"/>
                <a:cs typeface="Times New Roman"/>
              </a:rPr>
              <a:t>materiale (personale) </a:t>
            </a:r>
            <a:r>
              <a:rPr sz="1200" dirty="0">
                <a:latin typeface="Times New Roman"/>
                <a:cs typeface="Times New Roman"/>
              </a:rPr>
              <a:t>deve scegliere di </a:t>
            </a:r>
            <a:r>
              <a:rPr sz="1200" spc="-5" dirty="0">
                <a:latin typeface="Times New Roman"/>
                <a:cs typeface="Times New Roman"/>
              </a:rPr>
              <a:t>cooperare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l’Aggiustatore interiore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sostenere </a:t>
            </a:r>
            <a:r>
              <a:rPr sz="1200" dirty="0">
                <a:latin typeface="Times New Roman"/>
                <a:cs typeface="Times New Roman"/>
              </a:rPr>
              <a:t>l’io </a:t>
            </a:r>
            <a:r>
              <a:rPr sz="1200" spc="-5" dirty="0">
                <a:latin typeface="Times New Roman"/>
                <a:cs typeface="Times New Roman"/>
              </a:rPr>
              <a:t>morontiale, l’anima </a:t>
            </a:r>
            <a:r>
              <a:rPr sz="1200" dirty="0">
                <a:latin typeface="Times New Roman"/>
                <a:cs typeface="Times New Roman"/>
              </a:rPr>
              <a:t>evoluzionaria potenzialmente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917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(1216.4) 111:1.3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materiale è l’arena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quale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umane vivono, sono </a:t>
            </a:r>
            <a:r>
              <a:rPr sz="1200" spc="-5" dirty="0">
                <a:latin typeface="Times New Roman"/>
                <a:cs typeface="Times New Roman"/>
              </a:rPr>
              <a:t>coscienti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stesse, prendono </a:t>
            </a:r>
            <a:r>
              <a:rPr sz="1200" dirty="0">
                <a:latin typeface="Times New Roman"/>
                <a:cs typeface="Times New Roman"/>
              </a:rPr>
              <a:t>decisioni,  </a:t>
            </a:r>
            <a:r>
              <a:rPr sz="1200" spc="-5" dirty="0">
                <a:latin typeface="Times New Roman"/>
                <a:cs typeface="Times New Roman"/>
              </a:rPr>
              <a:t>scelgono Dio </a:t>
            </a:r>
            <a:r>
              <a:rPr sz="1200" dirty="0">
                <a:latin typeface="Times New Roman"/>
                <a:cs typeface="Times New Roman"/>
              </a:rPr>
              <a:t>o lo </a:t>
            </a:r>
            <a:r>
              <a:rPr sz="1200" spc="-5" dirty="0">
                <a:latin typeface="Times New Roman"/>
                <a:cs typeface="Times New Roman"/>
              </a:rPr>
              <a:t>abbandonano, si eternano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distruggono.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4257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(1216.5) 111:1.4 </a:t>
            </a:r>
            <a:r>
              <a:rPr sz="1200" spc="-5" dirty="0">
                <a:latin typeface="Times New Roman"/>
                <a:cs typeface="Times New Roman"/>
              </a:rPr>
              <a:t>L’evoluzione materiale </a:t>
            </a:r>
            <a:r>
              <a:rPr sz="1200" dirty="0">
                <a:latin typeface="Times New Roman"/>
                <a:cs typeface="Times New Roman"/>
              </a:rPr>
              <a:t>vi ha fornito una </a:t>
            </a:r>
            <a:r>
              <a:rPr sz="1200" spc="-5" dirty="0">
                <a:latin typeface="Times New Roman"/>
                <a:cs typeface="Times New Roman"/>
              </a:rPr>
              <a:t>macchina per vivere,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corpo;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stesso </a:t>
            </a:r>
            <a:r>
              <a:rPr sz="1200" dirty="0">
                <a:latin typeface="Times New Roman"/>
                <a:cs typeface="Times New Roman"/>
              </a:rPr>
              <a:t>vi ha dotati della realtà 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pura che si conosca nell’universo,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Pensiero. Ma nelle </a:t>
            </a:r>
            <a:r>
              <a:rPr sz="1200" dirty="0">
                <a:latin typeface="Times New Roman"/>
                <a:cs typeface="Times New Roman"/>
              </a:rPr>
              <a:t>vostre mani, </a:t>
            </a:r>
            <a:r>
              <a:rPr sz="1200" spc="-5" dirty="0">
                <a:latin typeface="Times New Roman"/>
                <a:cs typeface="Times New Roman"/>
              </a:rPr>
              <a:t>soggetta alle </a:t>
            </a:r>
            <a:r>
              <a:rPr sz="1200" spc="5" dirty="0">
                <a:latin typeface="Times New Roman"/>
                <a:cs typeface="Times New Roman"/>
              </a:rPr>
              <a:t>vostre  </a:t>
            </a:r>
            <a:r>
              <a:rPr sz="1200" spc="-5" dirty="0">
                <a:latin typeface="Times New Roman"/>
                <a:cs typeface="Times New Roman"/>
              </a:rPr>
              <a:t>decisioni,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messa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vivete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morite.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all’interno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questa  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prendete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decisioni morali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permettono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all’Aggiustatore, </a:t>
            </a:r>
            <a:r>
              <a:rPr sz="1200" dirty="0">
                <a:latin typeface="Times New Roman"/>
                <a:cs typeface="Times New Roman"/>
              </a:rPr>
              <a:t>cioè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1180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466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(1216.6) 111:1.5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mortale è 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temporaneo </a:t>
            </a:r>
            <a:r>
              <a:rPr sz="1200" dirty="0">
                <a:latin typeface="Times New Roman"/>
                <a:cs typeface="Times New Roman"/>
              </a:rPr>
              <a:t>prestato </a:t>
            </a:r>
            <a:r>
              <a:rPr sz="1200" spc="-5" dirty="0">
                <a:latin typeface="Times New Roman"/>
                <a:cs typeface="Times New Roman"/>
              </a:rPr>
              <a:t>agli esseri umani </a:t>
            </a:r>
            <a:r>
              <a:rPr sz="1200" dirty="0">
                <a:latin typeface="Times New Roman"/>
                <a:cs typeface="Times New Roman"/>
              </a:rPr>
              <a:t>perché lo usino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periodo di  una vita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secondo come impiegano questa mente essi accettano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respingono </a:t>
            </a:r>
            <a:r>
              <a:rPr sz="1200" dirty="0">
                <a:latin typeface="Times New Roman"/>
                <a:cs typeface="Times New Roman"/>
              </a:rPr>
              <a:t>il potenziale </a:t>
            </a:r>
            <a:r>
              <a:rPr sz="1200" spc="-5" dirty="0">
                <a:latin typeface="Times New Roman"/>
                <a:cs typeface="Times New Roman"/>
              </a:rPr>
              <a:t>dell’esistenza eterna.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15049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mente è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possedete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universale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sia sottomesso alla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volontà, </a:t>
            </a:r>
            <a:r>
              <a:rPr sz="1200" dirty="0">
                <a:latin typeface="Times New Roman"/>
                <a:cs typeface="Times New Roman"/>
              </a:rPr>
              <a:t>e l’anima — l’io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mostrerà fedelmente </a:t>
            </a:r>
            <a:r>
              <a:rPr sz="1200" dirty="0">
                <a:latin typeface="Times New Roman"/>
                <a:cs typeface="Times New Roman"/>
              </a:rPr>
              <a:t>il frutto </a:t>
            </a:r>
            <a:r>
              <a:rPr sz="1200" spc="-5" dirty="0">
                <a:latin typeface="Times New Roman"/>
                <a:cs typeface="Times New Roman"/>
              </a:rPr>
              <a:t>delle decisioni temporali che </a:t>
            </a:r>
            <a:r>
              <a:rPr sz="1200" dirty="0">
                <a:latin typeface="Times New Roman"/>
                <a:cs typeface="Times New Roman"/>
              </a:rPr>
              <a:t>l’io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avrà </a:t>
            </a:r>
            <a:r>
              <a:rPr sz="1200" spc="-5" dirty="0">
                <a:latin typeface="Times New Roman"/>
                <a:cs typeface="Times New Roman"/>
              </a:rPr>
              <a:t>preso.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riposa </a:t>
            </a:r>
            <a:r>
              <a:rPr sz="1200" dirty="0">
                <a:latin typeface="Times New Roman"/>
                <a:cs typeface="Times New Roman"/>
              </a:rPr>
              <a:t>dolcemente sul  </a:t>
            </a:r>
            <a:r>
              <a:rPr sz="1200" spc="-5" dirty="0">
                <a:latin typeface="Times New Roman"/>
                <a:cs typeface="Times New Roman"/>
              </a:rPr>
              <a:t>meccanismo elettrochimico soggiacente </a:t>
            </a:r>
            <a:r>
              <a:rPr sz="1200" dirty="0">
                <a:latin typeface="Times New Roman"/>
                <a:cs typeface="Times New Roman"/>
              </a:rPr>
              <a:t>e tocca </a:t>
            </a:r>
            <a:r>
              <a:rPr sz="1200" spc="-5" dirty="0">
                <a:latin typeface="Times New Roman"/>
                <a:cs typeface="Times New Roman"/>
              </a:rPr>
              <a:t>delicatamente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energetico </a:t>
            </a:r>
            <a:r>
              <a:rPr sz="1200" dirty="0">
                <a:latin typeface="Times New Roman"/>
                <a:cs typeface="Times New Roman"/>
              </a:rPr>
              <a:t>morontiale-spirituale </a:t>
            </a:r>
            <a:r>
              <a:rPr sz="1200" spc="-5" dirty="0">
                <a:latin typeface="Times New Roman"/>
                <a:cs typeface="Times New Roman"/>
              </a:rPr>
              <a:t>soprastante. Nel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corso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della sua vita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umano non è mai </a:t>
            </a:r>
            <a:r>
              <a:rPr sz="1200" spc="-5" dirty="0">
                <a:latin typeface="Times New Roman"/>
                <a:cs typeface="Times New Roman"/>
              </a:rPr>
              <a:t>completamente cosciente </a:t>
            </a:r>
            <a:r>
              <a:rPr sz="1200" dirty="0">
                <a:latin typeface="Times New Roman"/>
                <a:cs typeface="Times New Roman"/>
              </a:rPr>
              <a:t>di nessuno di questi due </a:t>
            </a:r>
            <a:r>
              <a:rPr sz="1200" spc="-5" dirty="0">
                <a:latin typeface="Times New Roman"/>
                <a:cs typeface="Times New Roman"/>
              </a:rPr>
              <a:t>sistemi; perciò egli </a:t>
            </a:r>
            <a:r>
              <a:rPr sz="1200" dirty="0">
                <a:latin typeface="Times New Roman"/>
                <a:cs typeface="Times New Roman"/>
              </a:rPr>
              <a:t>deve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lavorare</a:t>
            </a:r>
            <a:endParaRPr sz="1200">
              <a:latin typeface="Times New Roman"/>
              <a:cs typeface="Times New Roman"/>
            </a:endParaRPr>
          </a:p>
          <a:p>
            <a:pPr marL="63500" marR="113030">
              <a:lnSpc>
                <a:spcPct val="9560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nella mente, </a:t>
            </a:r>
            <a:r>
              <a:rPr sz="1200" dirty="0">
                <a:latin typeface="Times New Roman"/>
                <a:cs typeface="Times New Roman"/>
              </a:rPr>
              <a:t>di cui è cosciente. E non è tanto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mente comprende </a:t>
            </a:r>
            <a:r>
              <a:rPr sz="1200" dirty="0">
                <a:latin typeface="Times New Roman"/>
                <a:cs typeface="Times New Roman"/>
              </a:rPr>
              <a:t>quanto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mente desidera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assicura </a:t>
            </a:r>
            <a:r>
              <a:rPr sz="1200" dirty="0">
                <a:latin typeface="Times New Roman"/>
                <a:cs typeface="Times New Roman"/>
              </a:rPr>
              <a:t>la sopravvivenza; non è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assomiglia </a:t>
            </a:r>
            <a:r>
              <a:rPr sz="1200" dirty="0">
                <a:latin typeface="Times New Roman"/>
                <a:cs typeface="Times New Roman"/>
              </a:rPr>
              <a:t>quanto ciò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si sforza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assomigliare che </a:t>
            </a:r>
            <a:r>
              <a:rPr sz="1200" dirty="0">
                <a:latin typeface="Times New Roman"/>
                <a:cs typeface="Times New Roman"/>
              </a:rPr>
              <a:t>costituisce  la </a:t>
            </a:r>
            <a:r>
              <a:rPr sz="1200" spc="-5" dirty="0">
                <a:latin typeface="Times New Roman"/>
                <a:cs typeface="Times New Roman"/>
              </a:rPr>
              <a:t>sua identificazione con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spirito. Non </a:t>
            </a:r>
            <a:r>
              <a:rPr sz="1200" dirty="0">
                <a:latin typeface="Times New Roman"/>
                <a:cs typeface="Times New Roman"/>
              </a:rPr>
              <a:t>è tanto 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cosciente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aneli Dio che si </a:t>
            </a:r>
            <a:r>
              <a:rPr sz="1200" dirty="0">
                <a:latin typeface="Times New Roman"/>
                <a:cs typeface="Times New Roman"/>
              </a:rPr>
              <a:t>traduce  </a:t>
            </a:r>
            <a:r>
              <a:rPr sz="1200" spc="-5" dirty="0">
                <a:latin typeface="Times New Roman"/>
                <a:cs typeface="Times New Roman"/>
              </a:rPr>
              <a:t>nell’ascensione </a:t>
            </a:r>
            <a:r>
              <a:rPr sz="1200" dirty="0">
                <a:latin typeface="Times New Roman"/>
                <a:cs typeface="Times New Roman"/>
              </a:rPr>
              <a:t>dell’universo. Ciò </a:t>
            </a:r>
            <a:r>
              <a:rPr sz="1200" spc="-5" dirty="0">
                <a:latin typeface="Times New Roman"/>
                <a:cs typeface="Times New Roman"/>
              </a:rPr>
              <a:t>che siete oggi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importante quanto ciò </a:t>
            </a:r>
            <a:r>
              <a:rPr sz="1200" spc="-5" dirty="0">
                <a:latin typeface="Times New Roman"/>
                <a:cs typeface="Times New Roman"/>
              </a:rPr>
              <a:t>che state </a:t>
            </a:r>
            <a:r>
              <a:rPr sz="1200" dirty="0">
                <a:latin typeface="Times New Roman"/>
                <a:cs typeface="Times New Roman"/>
              </a:rPr>
              <a:t>divenendo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giorno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525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(1217.1) 111:1.6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è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strumento cosmico sul quale </a:t>
            </a:r>
            <a:r>
              <a:rPr sz="1200" dirty="0">
                <a:latin typeface="Times New Roman"/>
                <a:cs typeface="Times New Roman"/>
              </a:rPr>
              <a:t>la volontà umana può suonare le dissonanze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distruzione, 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quale  </a:t>
            </a:r>
            <a:r>
              <a:rPr sz="1200" spc="-5" dirty="0">
                <a:latin typeface="Times New Roman"/>
                <a:cs typeface="Times New Roman"/>
              </a:rPr>
              <a:t>questa stessa </a:t>
            </a:r>
            <a:r>
              <a:rPr sz="1200" dirty="0">
                <a:latin typeface="Times New Roman"/>
                <a:cs typeface="Times New Roman"/>
              </a:rPr>
              <a:t>volontà umana può </a:t>
            </a:r>
            <a:r>
              <a:rPr sz="1200" spc="-5" dirty="0">
                <a:latin typeface="Times New Roman"/>
                <a:cs typeface="Times New Roman"/>
              </a:rPr>
              <a:t>trarre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squisite </a:t>
            </a:r>
            <a:r>
              <a:rPr sz="1200" dirty="0">
                <a:latin typeface="Times New Roman"/>
                <a:cs typeface="Times New Roman"/>
              </a:rPr>
              <a:t>melodie </a:t>
            </a:r>
            <a:r>
              <a:rPr sz="1200" spc="-5" dirty="0">
                <a:latin typeface="Times New Roman"/>
                <a:cs typeface="Times New Roman"/>
              </a:rPr>
              <a:t>dell’identificazione con Dio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conseguente sopravvivenza </a:t>
            </a:r>
            <a:r>
              <a:rPr sz="1200" dirty="0">
                <a:latin typeface="Times New Roman"/>
                <a:cs typeface="Times New Roman"/>
              </a:rPr>
              <a:t>eterna.  </a:t>
            </a:r>
            <a:r>
              <a:rPr sz="1200" spc="-5" dirty="0">
                <a:latin typeface="Times New Roman"/>
                <a:cs typeface="Times New Roman"/>
              </a:rPr>
              <a:t>L’Aggiustatore conferito all’uomo </a:t>
            </a:r>
            <a:r>
              <a:rPr sz="1200" dirty="0">
                <a:latin typeface="Times New Roman"/>
                <a:cs typeface="Times New Roman"/>
              </a:rPr>
              <a:t>è in ultima </a:t>
            </a:r>
            <a:r>
              <a:rPr sz="1200" spc="-5" dirty="0">
                <a:latin typeface="Times New Roman"/>
                <a:cs typeface="Times New Roman"/>
              </a:rPr>
              <a:t>analisi impermeabile al male ed </a:t>
            </a:r>
            <a:r>
              <a:rPr sz="1200" dirty="0">
                <a:latin typeface="Times New Roman"/>
                <a:cs typeface="Times New Roman"/>
              </a:rPr>
              <a:t>incapace di </a:t>
            </a:r>
            <a:r>
              <a:rPr sz="1200" spc="-5" dirty="0">
                <a:latin typeface="Times New Roman"/>
                <a:cs typeface="Times New Roman"/>
              </a:rPr>
              <a:t>peccare, </a:t>
            </a:r>
            <a:r>
              <a:rPr sz="1200" dirty="0">
                <a:latin typeface="Times New Roman"/>
                <a:cs typeface="Times New Roman"/>
              </a:rPr>
              <a:t>ma la mente mortale può </a:t>
            </a:r>
            <a:r>
              <a:rPr sz="1200" spc="-5" dirty="0">
                <a:latin typeface="Times New Roman"/>
                <a:cs typeface="Times New Roman"/>
              </a:rPr>
              <a:t>essere  effettivamente </a:t>
            </a:r>
            <a:r>
              <a:rPr sz="1200" dirty="0">
                <a:latin typeface="Times New Roman"/>
                <a:cs typeface="Times New Roman"/>
              </a:rPr>
              <a:t>ingannata, </a:t>
            </a:r>
            <a:r>
              <a:rPr sz="1200" spc="-5" dirty="0">
                <a:latin typeface="Times New Roman"/>
                <a:cs typeface="Times New Roman"/>
              </a:rPr>
              <a:t>distorta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resa malvagia </a:t>
            </a:r>
            <a:r>
              <a:rPr sz="1200" dirty="0">
                <a:latin typeface="Times New Roman"/>
                <a:cs typeface="Times New Roman"/>
              </a:rPr>
              <a:t>e turpe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macchinazioni </a:t>
            </a:r>
            <a:r>
              <a:rPr sz="1200" spc="-5" dirty="0">
                <a:latin typeface="Times New Roman"/>
                <a:cs typeface="Times New Roman"/>
              </a:rPr>
              <a:t>colpevoli </a:t>
            </a:r>
            <a:r>
              <a:rPr sz="1200" dirty="0">
                <a:latin typeface="Times New Roman"/>
                <a:cs typeface="Times New Roman"/>
              </a:rPr>
              <a:t>di una volontà </a:t>
            </a:r>
            <a:r>
              <a:rPr sz="1200" spc="-5" dirty="0">
                <a:latin typeface="Times New Roman"/>
                <a:cs typeface="Times New Roman"/>
              </a:rPr>
              <a:t>umana perversa ed </a:t>
            </a:r>
            <a:r>
              <a:rPr sz="1200" dirty="0">
                <a:latin typeface="Times New Roman"/>
                <a:cs typeface="Times New Roman"/>
              </a:rPr>
              <a:t>egoista.  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modo questa mente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resa nobile, </a:t>
            </a:r>
            <a:r>
              <a:rPr sz="1200" spc="-5" dirty="0">
                <a:latin typeface="Times New Roman"/>
                <a:cs typeface="Times New Roman"/>
              </a:rPr>
              <a:t>bella, vera </a:t>
            </a:r>
            <a:r>
              <a:rPr sz="1200" dirty="0">
                <a:latin typeface="Times New Roman"/>
                <a:cs typeface="Times New Roman"/>
              </a:rPr>
              <a:t>e buona —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grande — in </a:t>
            </a:r>
            <a:r>
              <a:rPr sz="1200" spc="-5" dirty="0">
                <a:latin typeface="Times New Roman"/>
                <a:cs typeface="Times New Roman"/>
              </a:rPr>
              <a:t>armonia con </a:t>
            </a:r>
            <a:r>
              <a:rPr sz="1200" dirty="0">
                <a:latin typeface="Times New Roman"/>
                <a:cs typeface="Times New Roman"/>
              </a:rPr>
              <a:t>la volontà  </a:t>
            </a:r>
            <a:r>
              <a:rPr sz="1200" spc="-5" dirty="0">
                <a:latin typeface="Times New Roman"/>
                <a:cs typeface="Times New Roman"/>
              </a:rPr>
              <a:t>spiritualmente illuminata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che conosce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(1217.2) 111:1.7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evoluzionaria è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stabile e </a:t>
            </a:r>
            <a:r>
              <a:rPr sz="1200" spc="-5" dirty="0">
                <a:latin typeface="Times New Roman"/>
                <a:cs typeface="Times New Roman"/>
              </a:rPr>
              <a:t>degna </a:t>
            </a:r>
            <a:r>
              <a:rPr sz="1200" dirty="0">
                <a:latin typeface="Times New Roman"/>
                <a:cs typeface="Times New Roman"/>
              </a:rPr>
              <a:t>di fiducia solo </a:t>
            </a:r>
            <a:r>
              <a:rPr sz="1200" spc="-5" dirty="0">
                <a:latin typeface="Times New Roman"/>
                <a:cs typeface="Times New Roman"/>
              </a:rPr>
              <a:t>quando si </a:t>
            </a:r>
            <a:r>
              <a:rPr sz="1200" dirty="0">
                <a:latin typeface="Times New Roman"/>
                <a:cs typeface="Times New Roman"/>
              </a:rPr>
              <a:t>manifesta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due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estremi</a:t>
            </a:r>
            <a:endParaRPr sz="1200">
              <a:latin typeface="Times New Roman"/>
              <a:cs typeface="Times New Roman"/>
            </a:endParaRPr>
          </a:p>
          <a:p>
            <a:pPr marL="63500" marR="22161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dell’intellettualità cosmica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quello totalmente meccanizzato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quello interamente </a:t>
            </a:r>
            <a:r>
              <a:rPr sz="1200" dirty="0">
                <a:latin typeface="Times New Roman"/>
                <a:cs typeface="Times New Roman"/>
              </a:rPr>
              <a:t>spiritualizzato. </a:t>
            </a:r>
            <a:r>
              <a:rPr sz="1200" spc="-5" dirty="0">
                <a:latin typeface="Times New Roman"/>
                <a:cs typeface="Times New Roman"/>
              </a:rPr>
              <a:t>Tra gli estremi intellettuali </a:t>
            </a:r>
            <a:r>
              <a:rPr sz="1200" dirty="0">
                <a:latin typeface="Times New Roman"/>
                <a:cs typeface="Times New Roman"/>
              </a:rPr>
              <a:t>di  puro </a:t>
            </a:r>
            <a:r>
              <a:rPr sz="1200" spc="-5" dirty="0">
                <a:latin typeface="Times New Roman"/>
                <a:cs typeface="Times New Roman"/>
              </a:rPr>
              <a:t>controllo meccanico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spirituale c’è </a:t>
            </a:r>
            <a:r>
              <a:rPr sz="1200" dirty="0">
                <a:latin typeface="Times New Roman"/>
                <a:cs typeface="Times New Roman"/>
              </a:rPr>
              <a:t>quell’immenso gruppo di </a:t>
            </a:r>
            <a:r>
              <a:rPr sz="1200" spc="-5" dirty="0">
                <a:latin typeface="Times New Roman"/>
                <a:cs typeface="Times New Roman"/>
              </a:rPr>
              <a:t>menti ascendenti </a:t>
            </a:r>
            <a:r>
              <a:rPr sz="1200" dirty="0">
                <a:latin typeface="Times New Roman"/>
                <a:cs typeface="Times New Roman"/>
              </a:rPr>
              <a:t>in evoluzione 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stabilità e  </a:t>
            </a:r>
            <a:r>
              <a:rPr sz="1200" spc="-5" dirty="0">
                <a:latin typeface="Times New Roman"/>
                <a:cs typeface="Times New Roman"/>
              </a:rPr>
              <a:t>tranquillità </a:t>
            </a:r>
            <a:r>
              <a:rPr sz="1200" dirty="0">
                <a:latin typeface="Times New Roman"/>
                <a:cs typeface="Times New Roman"/>
              </a:rPr>
              <a:t>dipendono </a:t>
            </a:r>
            <a:r>
              <a:rPr sz="1200" spc="-5" dirty="0">
                <a:latin typeface="Times New Roman"/>
                <a:cs typeface="Times New Roman"/>
              </a:rPr>
              <a:t>dalla scelta della personalità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dall’identificazione </a:t>
            </a:r>
            <a:r>
              <a:rPr sz="1200" dirty="0">
                <a:latin typeface="Times New Roman"/>
                <a:cs typeface="Times New Roman"/>
              </a:rPr>
              <a:t>con 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7530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1366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(1217.3) 111:1.8 </a:t>
            </a:r>
            <a:r>
              <a:rPr sz="1200" spc="-5" dirty="0">
                <a:latin typeface="Times New Roman"/>
                <a:cs typeface="Times New Roman"/>
              </a:rPr>
              <a:t>Ma l’uomo non cede passivamente, servilmente,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volontà all’Aggiustatore. Egli sceglie </a:t>
            </a:r>
            <a:r>
              <a:rPr sz="1200" dirty="0">
                <a:latin typeface="Times New Roman"/>
                <a:cs typeface="Times New Roman"/>
              </a:rPr>
              <a:t>piuttosto di </a:t>
            </a:r>
            <a:r>
              <a:rPr sz="1200" spc="-5" dirty="0">
                <a:latin typeface="Times New Roman"/>
                <a:cs typeface="Times New Roman"/>
              </a:rPr>
              <a:t>seguire  attivamente, positivamente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cooperativamente </a:t>
            </a:r>
            <a:r>
              <a:rPr sz="1200" spc="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direttive dell’Aggiustatore, quando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direttive differiscono coscientemente dai  desideri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impulsi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mortale naturale.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manipolano ma non </a:t>
            </a:r>
            <a:r>
              <a:rPr sz="1200" spc="-5" dirty="0">
                <a:latin typeface="Times New Roman"/>
                <a:cs typeface="Times New Roman"/>
              </a:rPr>
              <a:t>dominano </a:t>
            </a:r>
            <a:r>
              <a:rPr sz="1200" dirty="0">
                <a:latin typeface="Times New Roman"/>
                <a:cs typeface="Times New Roman"/>
              </a:rPr>
              <a:t>mai la </a:t>
            </a:r>
            <a:r>
              <a:rPr sz="1200" spc="-5" dirty="0">
                <a:latin typeface="Times New Roman"/>
                <a:cs typeface="Times New Roman"/>
              </a:rPr>
              <a:t>mente dell’uomo  contro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volontà;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è suprema. E così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considerano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rispettano mentre si </a:t>
            </a:r>
            <a:r>
              <a:rPr sz="1200" dirty="0">
                <a:latin typeface="Times New Roman"/>
                <a:cs typeface="Times New Roman"/>
              </a:rPr>
              <a:t>sforzano  di </a:t>
            </a:r>
            <a:r>
              <a:rPr sz="1200" spc="-5" dirty="0">
                <a:latin typeface="Times New Roman"/>
                <a:cs typeface="Times New Roman"/>
              </a:rPr>
              <a:t>raggiungere gli scopi </a:t>
            </a:r>
            <a:r>
              <a:rPr sz="1200" dirty="0">
                <a:latin typeface="Times New Roman"/>
                <a:cs typeface="Times New Roman"/>
              </a:rPr>
              <a:t>spirituali di </a:t>
            </a:r>
            <a:r>
              <a:rPr sz="1200" spc="-5" dirty="0">
                <a:latin typeface="Times New Roman"/>
                <a:cs typeface="Times New Roman"/>
              </a:rPr>
              <a:t>aggiustamento del pensiero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trasformazione del carattere nell’arena quasi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illimitata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dell’intelletto </a:t>
            </a:r>
            <a:r>
              <a:rPr sz="1200" dirty="0">
                <a:latin typeface="Times New Roman"/>
                <a:cs typeface="Times New Roman"/>
              </a:rPr>
              <a:t>umano in 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591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(1217.4) 111:1.9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è la vostra </a:t>
            </a:r>
            <a:r>
              <a:rPr sz="1200" spc="-5" dirty="0">
                <a:latin typeface="Times New Roman"/>
                <a:cs typeface="Times New Roman"/>
              </a:rPr>
              <a:t>nave, l’Aggiustatore </a:t>
            </a:r>
            <a:r>
              <a:rPr sz="1200" dirty="0">
                <a:latin typeface="Times New Roman"/>
                <a:cs typeface="Times New Roman"/>
              </a:rPr>
              <a:t>è il vostro </a:t>
            </a:r>
            <a:r>
              <a:rPr sz="1200" spc="-5" dirty="0">
                <a:latin typeface="Times New Roman"/>
                <a:cs typeface="Times New Roman"/>
              </a:rPr>
              <a:t>pilota, </a:t>
            </a:r>
            <a:r>
              <a:rPr sz="1200" dirty="0">
                <a:latin typeface="Times New Roman"/>
                <a:cs typeface="Times New Roman"/>
              </a:rPr>
              <a:t>la volontà umana è il </a:t>
            </a:r>
            <a:r>
              <a:rPr sz="1200" spc="-5" dirty="0">
                <a:latin typeface="Times New Roman"/>
                <a:cs typeface="Times New Roman"/>
              </a:rPr>
              <a:t>capitano.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padrone del </a:t>
            </a:r>
            <a:r>
              <a:rPr sz="1200" spc="-5" dirty="0">
                <a:latin typeface="Times New Roman"/>
                <a:cs typeface="Times New Roman"/>
              </a:rPr>
              <a:t>vascello  mortale dovrebbe </a:t>
            </a:r>
            <a:r>
              <a:rPr sz="1200" dirty="0">
                <a:latin typeface="Times New Roman"/>
                <a:cs typeface="Times New Roman"/>
              </a:rPr>
              <a:t>avere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affidarsi al </a:t>
            </a:r>
            <a:r>
              <a:rPr sz="1200" dirty="0">
                <a:latin typeface="Times New Roman"/>
                <a:cs typeface="Times New Roman"/>
              </a:rPr>
              <a:t>pilota divino </a:t>
            </a:r>
            <a:r>
              <a:rPr sz="1200" spc="-5" dirty="0">
                <a:latin typeface="Times New Roman"/>
                <a:cs typeface="Times New Roman"/>
              </a:rPr>
              <a:t>per condurre l’anima ascendente </a:t>
            </a:r>
            <a:r>
              <a:rPr sz="1200" dirty="0">
                <a:latin typeface="Times New Roman"/>
                <a:cs typeface="Times New Roman"/>
              </a:rPr>
              <a:t>nei porti </a:t>
            </a:r>
            <a:r>
              <a:rPr sz="1200" spc="-5" dirty="0">
                <a:latin typeface="Times New Roman"/>
                <a:cs typeface="Times New Roman"/>
              </a:rPr>
              <a:t>morontiali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63500" marR="1333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sopravvivenza eterna. </a:t>
            </a:r>
            <a:r>
              <a:rPr sz="1200" dirty="0">
                <a:latin typeface="Times New Roman"/>
                <a:cs typeface="Times New Roman"/>
              </a:rPr>
              <a:t>Solo con </a:t>
            </a:r>
            <a:r>
              <a:rPr sz="1200" spc="-5" dirty="0">
                <a:latin typeface="Times New Roman"/>
                <a:cs typeface="Times New Roman"/>
              </a:rPr>
              <a:t>l’egoismo, </a:t>
            </a:r>
            <a:r>
              <a:rPr sz="1200" dirty="0">
                <a:latin typeface="Times New Roman"/>
                <a:cs typeface="Times New Roman"/>
              </a:rPr>
              <a:t>l’indolenza e </a:t>
            </a:r>
            <a:r>
              <a:rPr sz="1200" spc="-5" dirty="0">
                <a:latin typeface="Times New Roman"/>
                <a:cs typeface="Times New Roman"/>
              </a:rPr>
              <a:t>l’immoralità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respingere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spc="5" dirty="0">
                <a:latin typeface="Times New Roman"/>
                <a:cs typeface="Times New Roman"/>
              </a:rPr>
              <a:t>pilota  </a:t>
            </a:r>
            <a:r>
              <a:rPr sz="1200" spc="-5" dirty="0">
                <a:latin typeface="Times New Roman"/>
                <a:cs typeface="Times New Roman"/>
              </a:rPr>
              <a:t>amorevole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far naufragare alla </a:t>
            </a:r>
            <a:r>
              <a:rPr sz="1200" dirty="0">
                <a:latin typeface="Times New Roman"/>
                <a:cs typeface="Times New Roman"/>
              </a:rPr>
              <a:t>fine 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mortale sulle </a:t>
            </a:r>
            <a:r>
              <a:rPr sz="1200" spc="-5" dirty="0">
                <a:latin typeface="Times New Roman"/>
                <a:cs typeface="Times New Roman"/>
              </a:rPr>
              <a:t>secche </a:t>
            </a:r>
            <a:r>
              <a:rPr sz="1200" dirty="0">
                <a:latin typeface="Times New Roman"/>
                <a:cs typeface="Times New Roman"/>
              </a:rPr>
              <a:t>funeste </a:t>
            </a:r>
            <a:r>
              <a:rPr sz="1200" spc="-5" dirty="0">
                <a:latin typeface="Times New Roman"/>
                <a:cs typeface="Times New Roman"/>
              </a:rPr>
              <a:t>della misericordia respinta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sugli scogli del </a:t>
            </a:r>
            <a:r>
              <a:rPr sz="1200" dirty="0">
                <a:latin typeface="Times New Roman"/>
                <a:cs typeface="Times New Roman"/>
              </a:rPr>
              <a:t>peccato  </a:t>
            </a:r>
            <a:r>
              <a:rPr sz="1200" spc="-5" dirty="0">
                <a:latin typeface="Times New Roman"/>
                <a:cs typeface="Times New Roman"/>
              </a:rPr>
              <a:t>accettato. </a:t>
            </a:r>
            <a:r>
              <a:rPr sz="1200" dirty="0">
                <a:latin typeface="Times New Roman"/>
                <a:cs typeface="Times New Roman"/>
              </a:rPr>
              <a:t>Con il vostro </a:t>
            </a:r>
            <a:r>
              <a:rPr sz="1200" spc="-5" dirty="0">
                <a:latin typeface="Times New Roman"/>
                <a:cs typeface="Times New Roman"/>
              </a:rPr>
              <a:t>consenso questo </a:t>
            </a:r>
            <a:r>
              <a:rPr sz="1200" dirty="0">
                <a:latin typeface="Times New Roman"/>
                <a:cs typeface="Times New Roman"/>
              </a:rPr>
              <a:t>fedele pilota vi </a:t>
            </a:r>
            <a:r>
              <a:rPr sz="1200" spc="-5" dirty="0">
                <a:latin typeface="Times New Roman"/>
                <a:cs typeface="Times New Roman"/>
              </a:rPr>
              <a:t>porterà con </a:t>
            </a:r>
            <a:r>
              <a:rPr sz="1200" dirty="0">
                <a:latin typeface="Times New Roman"/>
                <a:cs typeface="Times New Roman"/>
              </a:rPr>
              <a:t>sicurezza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le barriere 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ostacoli dello  spazio fino </a:t>
            </a:r>
            <a:r>
              <a:rPr sz="1200" spc="-5" dirty="0">
                <a:latin typeface="Times New Roman"/>
                <a:cs typeface="Times New Roman"/>
              </a:rPr>
              <a:t>alla sorgente stessa della </a:t>
            </a:r>
            <a:r>
              <a:rPr sz="1200" dirty="0">
                <a:latin typeface="Times New Roman"/>
                <a:cs typeface="Times New Roman"/>
              </a:rPr>
              <a:t>mente divina </a:t>
            </a:r>
            <a:r>
              <a:rPr sz="1200" spc="-5" dirty="0">
                <a:latin typeface="Times New Roman"/>
                <a:cs typeface="Times New Roman"/>
              </a:rPr>
              <a:t>ed oltre, fino </a:t>
            </a:r>
            <a:r>
              <a:rPr sz="1200" dirty="0">
                <a:latin typeface="Times New Roman"/>
                <a:cs typeface="Times New Roman"/>
              </a:rPr>
              <a:t>al Padre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natura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dell’anima</a:t>
            </a:r>
            <a:endParaRPr sz="16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  <a:spcBef>
                <a:spcPts val="1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(1217.5) 111:2.1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funzioni </a:t>
            </a:r>
            <a:r>
              <a:rPr sz="1200" spc="-5" dirty="0">
                <a:latin typeface="Times New Roman"/>
                <a:cs typeface="Times New Roman"/>
              </a:rPr>
              <a:t>mentali dell’intelligenza cosmica </a:t>
            </a:r>
            <a:r>
              <a:rPr sz="1200" dirty="0">
                <a:latin typeface="Times New Roman"/>
                <a:cs typeface="Times New Roman"/>
              </a:rPr>
              <a:t>la totalità della mente domina </a:t>
            </a:r>
            <a:r>
              <a:rPr sz="1200" spc="-5" dirty="0">
                <a:latin typeface="Times New Roman"/>
                <a:cs typeface="Times New Roman"/>
              </a:rPr>
              <a:t>sulle parti della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funzione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intellettuale.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essenza, </a:t>
            </a:r>
            <a:r>
              <a:rPr sz="1200" dirty="0">
                <a:latin typeface="Times New Roman"/>
                <a:cs typeface="Times New Roman"/>
              </a:rPr>
              <a:t>è un’unità </a:t>
            </a:r>
            <a:r>
              <a:rPr sz="1200" spc="-5" dirty="0">
                <a:latin typeface="Times New Roman"/>
                <a:cs typeface="Times New Roman"/>
              </a:rPr>
              <a:t>funzionale; perciò </a:t>
            </a:r>
            <a:r>
              <a:rPr sz="1200" dirty="0">
                <a:latin typeface="Times New Roman"/>
                <a:cs typeface="Times New Roman"/>
              </a:rPr>
              <a:t>la mente non manca mai di </a:t>
            </a:r>
            <a:r>
              <a:rPr sz="1200" spc="-5" dirty="0">
                <a:latin typeface="Times New Roman"/>
                <a:cs typeface="Times New Roman"/>
              </a:rPr>
              <a:t>manifestare questa </a:t>
            </a:r>
            <a:r>
              <a:rPr sz="1200" dirty="0">
                <a:latin typeface="Times New Roman"/>
                <a:cs typeface="Times New Roman"/>
              </a:rPr>
              <a:t>unità  </a:t>
            </a:r>
            <a:r>
              <a:rPr sz="1200" spc="-5" dirty="0">
                <a:latin typeface="Times New Roman"/>
                <a:cs typeface="Times New Roman"/>
              </a:rPr>
              <a:t>costitutiva, anche 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ostacolata ed intralciata dalle scelte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dagli atti insensati </a:t>
            </a:r>
            <a:r>
              <a:rPr sz="1200" dirty="0">
                <a:latin typeface="Times New Roman"/>
                <a:cs typeface="Times New Roman"/>
              </a:rPr>
              <a:t>di un io </a:t>
            </a:r>
            <a:r>
              <a:rPr sz="1200" spc="-5" dirty="0">
                <a:latin typeface="Times New Roman"/>
                <a:cs typeface="Times New Roman"/>
              </a:rPr>
              <a:t>fuorviato.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 </a:t>
            </a:r>
            <a:r>
              <a:rPr sz="1200" spc="-5" dirty="0">
                <a:latin typeface="Times New Roman"/>
                <a:cs typeface="Times New Roman"/>
              </a:rPr>
              <a:t>cerca invariabilmente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coordinazione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livelli della sua associazione con </a:t>
            </a:r>
            <a:r>
              <a:rPr sz="1200" dirty="0">
                <a:latin typeface="Times New Roman"/>
                <a:cs typeface="Times New Roman"/>
              </a:rPr>
              <a:t>io aventi </a:t>
            </a:r>
            <a:r>
              <a:rPr sz="1200" spc="-5" dirty="0">
                <a:latin typeface="Times New Roman"/>
                <a:cs typeface="Times New Roman"/>
              </a:rPr>
              <a:t>dignità </a:t>
            </a:r>
            <a:r>
              <a:rPr sz="1200" dirty="0">
                <a:latin typeface="Times New Roman"/>
                <a:cs typeface="Times New Roman"/>
              </a:rPr>
              <a:t>di volontà e </a:t>
            </a:r>
            <a:r>
              <a:rPr sz="1200" spc="-5" dirty="0">
                <a:latin typeface="Times New Roman"/>
                <a:cs typeface="Times New Roman"/>
              </a:rPr>
              <a:t>prerogative  d’ascensione.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88325" cy="40792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270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(1217.6) 111:2.2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materiale </a:t>
            </a:r>
            <a:r>
              <a:rPr sz="1200" spc="-5" dirty="0">
                <a:latin typeface="Times New Roman"/>
                <a:cs typeface="Times New Roman"/>
              </a:rPr>
              <a:t>dell’uomo mortale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telaio cosmico che </a:t>
            </a:r>
            <a:r>
              <a:rPr sz="1200" dirty="0">
                <a:latin typeface="Times New Roman"/>
                <a:cs typeface="Times New Roman"/>
              </a:rPr>
              <a:t>porta il </a:t>
            </a:r>
            <a:r>
              <a:rPr sz="1200" spc="-5" dirty="0">
                <a:latin typeface="Times New Roman"/>
                <a:cs typeface="Times New Roman"/>
              </a:rPr>
              <a:t>tessuto morontiale sul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Pensiero interiore intesse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modelli </a:t>
            </a:r>
            <a:r>
              <a:rPr sz="1200" dirty="0">
                <a:latin typeface="Times New Roman"/>
                <a:cs typeface="Times New Roman"/>
              </a:rPr>
              <a:t>spirituali di un </a:t>
            </a:r>
            <a:r>
              <a:rPr sz="1200" spc="-5" dirty="0">
                <a:latin typeface="Times New Roman"/>
                <a:cs typeface="Times New Roman"/>
              </a:rPr>
              <a:t>carattere universale </a:t>
            </a:r>
            <a:r>
              <a:rPr sz="1200" dirty="0">
                <a:latin typeface="Times New Roman"/>
                <a:cs typeface="Times New Roman"/>
              </a:rPr>
              <a:t>che possiede </a:t>
            </a:r>
            <a:r>
              <a:rPr sz="1200" spc="-5" dirty="0">
                <a:latin typeface="Times New Roman"/>
                <a:cs typeface="Times New Roman"/>
              </a:rPr>
              <a:t>valori duraturi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divini — un’anima  </a:t>
            </a:r>
            <a:r>
              <a:rPr sz="1200" spc="-5" dirty="0">
                <a:latin typeface="Times New Roman"/>
                <a:cs typeface="Times New Roman"/>
              </a:rPr>
              <a:t>sopravvivente </a:t>
            </a:r>
            <a:r>
              <a:rPr sz="1200" dirty="0">
                <a:latin typeface="Times New Roman"/>
                <a:cs typeface="Times New Roman"/>
              </a:rPr>
              <a:t>di destino ultimo e di </a:t>
            </a:r>
            <a:r>
              <a:rPr sz="1200" spc="-5" dirty="0">
                <a:latin typeface="Times New Roman"/>
                <a:cs typeface="Times New Roman"/>
              </a:rPr>
              <a:t>carriera eterna,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finalitario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potenziale.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70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(1218.1) 111:2.3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umana s’identifica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mantenuti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funzionale in un </a:t>
            </a:r>
            <a:r>
              <a:rPr sz="1200" spc="-5" dirty="0">
                <a:latin typeface="Times New Roman"/>
                <a:cs typeface="Times New Roman"/>
              </a:rPr>
              <a:t>corpo materiale  grazie alla vita. Questa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funzionale </a:t>
            </a:r>
            <a:r>
              <a:rPr sz="1200" dirty="0">
                <a:latin typeface="Times New Roman"/>
                <a:cs typeface="Times New Roman"/>
              </a:rPr>
              <a:t>tra tale mente e tale spirito non dà </a:t>
            </a:r>
            <a:r>
              <a:rPr sz="1200" spc="-5" dirty="0">
                <a:latin typeface="Times New Roman"/>
                <a:cs typeface="Times New Roman"/>
              </a:rPr>
              <a:t>come risultato </a:t>
            </a:r>
            <a:r>
              <a:rPr sz="1200" dirty="0">
                <a:latin typeface="Times New Roman"/>
                <a:cs typeface="Times New Roman"/>
              </a:rPr>
              <a:t>una combinazione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qualità o  </a:t>
            </a:r>
            <a:r>
              <a:rPr sz="1200" spc="-5" dirty="0">
                <a:latin typeface="Times New Roman"/>
                <a:cs typeface="Times New Roman"/>
              </a:rPr>
              <a:t>degli attributi della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spirito, ma piuttosto un </a:t>
            </a:r>
            <a:r>
              <a:rPr sz="1200" spc="-5" dirty="0">
                <a:latin typeface="Times New Roman"/>
                <a:cs typeface="Times New Roman"/>
              </a:rPr>
              <a:t>valore universale interamente </a:t>
            </a:r>
            <a:r>
              <a:rPr sz="1200" dirty="0">
                <a:latin typeface="Times New Roman"/>
                <a:cs typeface="Times New Roman"/>
              </a:rPr>
              <a:t>nuovo, originale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unico di durata  potenzialmente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</a:t>
            </a:r>
            <a:r>
              <a:rPr sz="1200" i="1" spc="-5" dirty="0">
                <a:latin typeface="Times New Roman"/>
                <a:cs typeface="Times New Roman"/>
              </a:rPr>
              <a:t>anima.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1079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(1218.2) 111:2.4 </a:t>
            </a:r>
            <a:r>
              <a:rPr sz="1200" spc="-5" dirty="0">
                <a:latin typeface="Times New Roman"/>
                <a:cs typeface="Times New Roman"/>
              </a:rPr>
              <a:t>Vi sono </a:t>
            </a:r>
            <a:r>
              <a:rPr sz="1200" dirty="0">
                <a:latin typeface="Times New Roman"/>
                <a:cs typeface="Times New Roman"/>
              </a:rPr>
              <a:t>tre e non due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nella creazione </a:t>
            </a:r>
            <a:r>
              <a:rPr sz="1200" spc="-5" dirty="0">
                <a:latin typeface="Times New Roman"/>
                <a:cs typeface="Times New Roman"/>
              </a:rPr>
              <a:t>evoluzionaria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quest’anima immortale. Questi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antecedenti dell’anima 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morontiale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58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(1218.3) 111:2.5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 mente umana </a:t>
            </a:r>
            <a:r>
              <a:rPr sz="1200" dirty="0">
                <a:latin typeface="Times New Roman"/>
                <a:cs typeface="Times New Roman"/>
              </a:rPr>
              <a:t>e tutte le </a:t>
            </a:r>
            <a:r>
              <a:rPr sz="1200" spc="-5" dirty="0">
                <a:latin typeface="Times New Roman"/>
                <a:cs typeface="Times New Roman"/>
              </a:rPr>
              <a:t>influenze cosmiche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precedono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agiscono su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58800" marR="5353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(1218.4) 111:2.6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Lo spirito </a:t>
            </a:r>
            <a:r>
              <a:rPr sz="1200" i="1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che dimora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mente umana </a:t>
            </a:r>
            <a:r>
              <a:rPr sz="1200" dirty="0">
                <a:latin typeface="Times New Roman"/>
                <a:cs typeface="Times New Roman"/>
              </a:rPr>
              <a:t>e tutti i potenziali </a:t>
            </a:r>
            <a:r>
              <a:rPr sz="1200" spc="-5" dirty="0">
                <a:latin typeface="Times New Roman"/>
                <a:cs typeface="Times New Roman"/>
              </a:rPr>
              <a:t>inerenti ad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frammento  </a:t>
            </a:r>
            <a:r>
              <a:rPr sz="1200" dirty="0">
                <a:latin typeface="Times New Roman"/>
                <a:cs typeface="Times New Roman"/>
              </a:rPr>
              <a:t>di spiritualità </a:t>
            </a:r>
            <a:r>
              <a:rPr sz="1200" spc="-5" dirty="0">
                <a:latin typeface="Times New Roman"/>
                <a:cs typeface="Times New Roman"/>
              </a:rPr>
              <a:t>assoluta, insieme con </a:t>
            </a:r>
            <a:r>
              <a:rPr sz="1200" dirty="0">
                <a:latin typeface="Times New Roman"/>
                <a:cs typeface="Times New Roman"/>
              </a:rPr>
              <a:t>tutte le influenze e tutti i </a:t>
            </a:r>
            <a:r>
              <a:rPr sz="1200" spc="-5" dirty="0">
                <a:latin typeface="Times New Roman"/>
                <a:cs typeface="Times New Roman"/>
              </a:rPr>
              <a:t>fattori spirituali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associati nella </a:t>
            </a:r>
            <a:r>
              <a:rPr sz="1200" dirty="0">
                <a:latin typeface="Times New Roman"/>
                <a:cs typeface="Times New Roman"/>
              </a:rPr>
              <a:t>vita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58800" marR="5251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(1218.5) 111:2.7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La relazione tra </a:t>
            </a:r>
            <a:r>
              <a:rPr sz="1200" i="1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mente materiale </a:t>
            </a:r>
            <a:r>
              <a:rPr sz="1200" i="1" dirty="0">
                <a:latin typeface="Times New Roman"/>
                <a:cs typeface="Times New Roman"/>
              </a:rPr>
              <a:t>e lo </a:t>
            </a:r>
            <a:r>
              <a:rPr sz="1200" i="1" spc="-5" dirty="0">
                <a:latin typeface="Times New Roman"/>
                <a:cs typeface="Times New Roman"/>
              </a:rPr>
              <a:t>spirito divino, </a:t>
            </a:r>
            <a:r>
              <a:rPr sz="1200" spc="-5" dirty="0">
                <a:latin typeface="Times New Roman"/>
                <a:cs typeface="Times New Roman"/>
              </a:rPr>
              <a:t>che denota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e comporta un </a:t>
            </a:r>
            <a:r>
              <a:rPr sz="1200" spc="-5" dirty="0">
                <a:latin typeface="Times New Roman"/>
                <a:cs typeface="Times New Roman"/>
              </a:rPr>
              <a:t>significato 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trovano </a:t>
            </a:r>
            <a:r>
              <a:rPr sz="1200" dirty="0">
                <a:latin typeface="Times New Roman"/>
                <a:cs typeface="Times New Roman"/>
              </a:rPr>
              <a:t>in alcuno </a:t>
            </a:r>
            <a:r>
              <a:rPr sz="1200" spc="-5" dirty="0">
                <a:latin typeface="Times New Roman"/>
                <a:cs typeface="Times New Roman"/>
              </a:rPr>
              <a:t>dei fattori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concorrono </a:t>
            </a:r>
            <a:r>
              <a:rPr sz="1200" dirty="0">
                <a:latin typeface="Times New Roman"/>
                <a:cs typeface="Times New Roman"/>
              </a:rPr>
              <a:t>a tale associazione.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questa relazione </a:t>
            </a:r>
            <a:r>
              <a:rPr sz="1200" spc="-5" dirty="0">
                <a:latin typeface="Times New Roman"/>
                <a:cs typeface="Times New Roman"/>
              </a:rPr>
              <a:t>unica </a:t>
            </a:r>
            <a:r>
              <a:rPr sz="1200" dirty="0">
                <a:latin typeface="Times New Roman"/>
                <a:cs typeface="Times New Roman"/>
              </a:rPr>
              <a:t>non è  né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morontiale. </a:t>
            </a:r>
            <a:r>
              <a:rPr sz="1200" dirty="0">
                <a:latin typeface="Times New Roman"/>
                <a:cs typeface="Times New Roman"/>
              </a:rPr>
              <a:t>È l’anima.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(1218.6) 111:2.8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creature intermedie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denominato 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quest’anima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dell’uomo mente intermedia, per  distinguerla </a:t>
            </a:r>
            <a:r>
              <a:rPr sz="1200" dirty="0">
                <a:latin typeface="Times New Roman"/>
                <a:cs typeface="Times New Roman"/>
              </a:rPr>
              <a:t>dalla mente </a:t>
            </a:r>
            <a:r>
              <a:rPr sz="1200" spc="-5" dirty="0">
                <a:latin typeface="Times New Roman"/>
                <a:cs typeface="Times New Roman"/>
              </a:rPr>
              <a:t>inferiore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dalla </a:t>
            </a:r>
            <a:r>
              <a:rPr sz="1200" spc="-5" dirty="0">
                <a:latin typeface="Times New Roman"/>
                <a:cs typeface="Times New Roman"/>
              </a:rPr>
              <a:t>mente superiore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cosmica. Questa mente </a:t>
            </a:r>
            <a:r>
              <a:rPr sz="1200" dirty="0">
                <a:latin typeface="Times New Roman"/>
                <a:cs typeface="Times New Roman"/>
              </a:rPr>
              <a:t>intermedia è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fenomeno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451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08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morontiale poiché esiste nel regno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potenziale di questa evoluzione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inerente ai </a:t>
            </a:r>
            <a:r>
              <a:rPr sz="1200" dirty="0">
                <a:latin typeface="Times New Roman"/>
                <a:cs typeface="Times New Roman"/>
              </a:rPr>
              <a:t>due  impulsi </a:t>
            </a:r>
            <a:r>
              <a:rPr sz="1200" spc="-5" dirty="0">
                <a:latin typeface="Times New Roman"/>
                <a:cs typeface="Times New Roman"/>
              </a:rPr>
              <a:t>universali della mente: l’impulso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finita della </a:t>
            </a:r>
            <a:r>
              <a:rPr sz="1200" dirty="0">
                <a:latin typeface="Times New Roman"/>
                <a:cs typeface="Times New Roman"/>
              </a:rPr>
              <a:t>creatura a </a:t>
            </a:r>
            <a:r>
              <a:rPr sz="1200" spc="-5" dirty="0">
                <a:latin typeface="Times New Roman"/>
                <a:cs typeface="Times New Roman"/>
              </a:rPr>
              <a:t>conoscere Dio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divinità </a:t>
            </a:r>
            <a:r>
              <a:rPr sz="1200" spc="-5" dirty="0">
                <a:latin typeface="Times New Roman"/>
                <a:cs typeface="Times New Roman"/>
              </a:rPr>
              <a:t>del Creatore, </a:t>
            </a:r>
            <a:r>
              <a:rPr sz="1200" dirty="0">
                <a:latin typeface="Times New Roman"/>
                <a:cs typeface="Times New Roman"/>
              </a:rPr>
              <a:t>e  l’impulso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infinita </a:t>
            </a:r>
            <a:r>
              <a:rPr sz="1200" spc="-5" dirty="0">
                <a:latin typeface="Times New Roman"/>
                <a:cs typeface="Times New Roman"/>
              </a:rPr>
              <a:t>del Creatore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l’uomo e a </a:t>
            </a:r>
            <a:r>
              <a:rPr sz="1200" spc="-5" dirty="0">
                <a:latin typeface="Times New Roman"/>
                <a:cs typeface="Times New Roman"/>
              </a:rPr>
              <a:t>conseguire </a:t>
            </a:r>
            <a:r>
              <a:rPr sz="1200" dirty="0">
                <a:latin typeface="Times New Roman"/>
                <a:cs typeface="Times New Roman"/>
              </a:rPr>
              <a:t>l’</a:t>
            </a:r>
            <a:r>
              <a:rPr sz="1200" i="1" dirty="0">
                <a:latin typeface="Times New Roman"/>
                <a:cs typeface="Times New Roman"/>
              </a:rPr>
              <a:t>esperienza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708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(1218.7) 111:2.9 </a:t>
            </a:r>
            <a:r>
              <a:rPr sz="1200" spc="-5" dirty="0">
                <a:latin typeface="Times New Roman"/>
                <a:cs typeface="Times New Roman"/>
              </a:rPr>
              <a:t>Questa operazione superna </a:t>
            </a:r>
            <a:r>
              <a:rPr sz="1200" dirty="0">
                <a:latin typeface="Times New Roman"/>
                <a:cs typeface="Times New Roman"/>
              </a:rPr>
              <a:t>di evoluzione </a:t>
            </a: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immortale è resa possibile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mortale </a:t>
            </a:r>
            <a:r>
              <a:rPr sz="1200" dirty="0">
                <a:latin typeface="Times New Roman"/>
                <a:cs typeface="Times New Roman"/>
              </a:rPr>
              <a:t>è in primo  </a:t>
            </a:r>
            <a:r>
              <a:rPr sz="1200" spc="-5" dirty="0">
                <a:latin typeface="Times New Roman"/>
                <a:cs typeface="Times New Roman"/>
              </a:rPr>
              <a:t>luogo personale ed </a:t>
            </a:r>
            <a:r>
              <a:rPr sz="1200" dirty="0">
                <a:latin typeface="Times New Roman"/>
                <a:cs typeface="Times New Roman"/>
              </a:rPr>
              <a:t>in secondo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è in contatto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superanimali. Essa possiede </a:t>
            </a:r>
            <a:r>
              <a:rPr sz="1200" dirty="0">
                <a:latin typeface="Times New Roman"/>
                <a:cs typeface="Times New Roman"/>
              </a:rPr>
              <a:t>una dotazione </a:t>
            </a:r>
            <a:r>
              <a:rPr sz="1200" spc="-5" dirty="0">
                <a:latin typeface="Times New Roman"/>
                <a:cs typeface="Times New Roman"/>
              </a:rPr>
              <a:t>supermateriale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ministero cosmico che </a:t>
            </a:r>
            <a:r>
              <a:rPr sz="1200" dirty="0">
                <a:latin typeface="Times New Roman"/>
                <a:cs typeface="Times New Roman"/>
              </a:rPr>
              <a:t>assicura </a:t>
            </a:r>
            <a:r>
              <a:rPr sz="1200" spc="-5" dirty="0">
                <a:latin typeface="Times New Roman"/>
                <a:cs typeface="Times New Roman"/>
              </a:rPr>
              <a:t>l’evoluzione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una natura </a:t>
            </a:r>
            <a:r>
              <a:rPr sz="1200" dirty="0">
                <a:latin typeface="Times New Roman"/>
                <a:cs typeface="Times New Roman"/>
              </a:rPr>
              <a:t>morale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prendere delle </a:t>
            </a:r>
            <a:r>
              <a:rPr sz="1200" dirty="0">
                <a:latin typeface="Times New Roman"/>
                <a:cs typeface="Times New Roman"/>
              </a:rPr>
              <a:t>decisioni </a:t>
            </a:r>
            <a:r>
              <a:rPr sz="1200" spc="-5" dirty="0">
                <a:latin typeface="Times New Roman"/>
                <a:cs typeface="Times New Roman"/>
              </a:rPr>
              <a:t>morali, stabilendo così un  contatto creativo effettivo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ministeri spirituali associati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l’Aggiustatore di </a:t>
            </a:r>
            <a:r>
              <a:rPr sz="1200" spc="-5" dirty="0">
                <a:latin typeface="Times New Roman"/>
                <a:cs typeface="Times New Roman"/>
              </a:rPr>
              <a:t>Pensiero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(1218.8) 111:2.10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risultato inevitabile di </a:t>
            </a:r>
            <a:r>
              <a:rPr sz="1200" spc="-5" dirty="0">
                <a:latin typeface="Times New Roman"/>
                <a:cs typeface="Times New Roman"/>
              </a:rPr>
              <a:t>questa spiritualizzazione per contatto della </a:t>
            </a:r>
            <a:r>
              <a:rPr sz="1200" dirty="0">
                <a:latin typeface="Times New Roman"/>
                <a:cs typeface="Times New Roman"/>
              </a:rPr>
              <a:t>mente umana è la </a:t>
            </a:r>
            <a:r>
              <a:rPr sz="1200" spc="-5" dirty="0">
                <a:latin typeface="Times New Roman"/>
                <a:cs typeface="Times New Roman"/>
              </a:rPr>
              <a:t>nascita graduale </a:t>
            </a:r>
            <a:r>
              <a:rPr sz="1200" dirty="0">
                <a:latin typeface="Times New Roman"/>
                <a:cs typeface="Times New Roman"/>
              </a:rPr>
              <a:t>di un’anima, il  </a:t>
            </a:r>
            <a:r>
              <a:rPr sz="1200" spc="-5" dirty="0">
                <a:latin typeface="Times New Roman"/>
                <a:cs typeface="Times New Roman"/>
              </a:rPr>
              <a:t>prodotto congiunto </a:t>
            </a:r>
            <a:r>
              <a:rPr sz="1200" dirty="0">
                <a:latin typeface="Times New Roman"/>
                <a:cs typeface="Times New Roman"/>
              </a:rPr>
              <a:t>di una mente </a:t>
            </a:r>
            <a:r>
              <a:rPr sz="1200" spc="-5" dirty="0">
                <a:latin typeface="Times New Roman"/>
                <a:cs typeface="Times New Roman"/>
              </a:rPr>
              <a:t>aiutante </a:t>
            </a:r>
            <a:r>
              <a:rPr sz="1200" dirty="0">
                <a:latin typeface="Times New Roman"/>
                <a:cs typeface="Times New Roman"/>
              </a:rPr>
              <a:t>dominata da una volontà umana che </a:t>
            </a:r>
            <a:r>
              <a:rPr sz="1200" spc="-5" dirty="0">
                <a:latin typeface="Times New Roman"/>
                <a:cs typeface="Times New Roman"/>
              </a:rPr>
              <a:t>anela </a:t>
            </a:r>
            <a:r>
              <a:rPr sz="1200" dirty="0">
                <a:latin typeface="Times New Roman"/>
                <a:cs typeface="Times New Roman"/>
              </a:rPr>
              <a:t>a conoscere Dio, </a:t>
            </a:r>
            <a:r>
              <a:rPr sz="1200" spc="-5" dirty="0">
                <a:latin typeface="Times New Roman"/>
                <a:cs typeface="Times New Roman"/>
              </a:rPr>
              <a:t>ad operare </a:t>
            </a:r>
            <a:r>
              <a:rPr sz="1200" dirty="0">
                <a:latin typeface="Times New Roman"/>
                <a:cs typeface="Times New Roman"/>
              </a:rPr>
              <a:t>in collegamento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forze spirituali </a:t>
            </a:r>
            <a:r>
              <a:rPr sz="1200" dirty="0">
                <a:latin typeface="Times New Roman"/>
                <a:cs typeface="Times New Roman"/>
              </a:rPr>
              <a:t>dell’universo che sono sotto il </a:t>
            </a:r>
            <a:r>
              <a:rPr sz="1200" spc="-5" dirty="0">
                <a:latin typeface="Times New Roman"/>
                <a:cs typeface="Times New Roman"/>
              </a:rPr>
              <a:t>supercontrollo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frammento reale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Dio stesso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— il  </a:t>
            </a:r>
            <a:r>
              <a:rPr sz="1200" spc="-5" dirty="0">
                <a:latin typeface="Times New Roman"/>
                <a:cs typeface="Times New Roman"/>
              </a:rPr>
              <a:t>Monitore del Mistero. Così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materiale </a:t>
            </a:r>
            <a:r>
              <a:rPr sz="1200" dirty="0">
                <a:latin typeface="Times New Roman"/>
                <a:cs typeface="Times New Roman"/>
              </a:rPr>
              <a:t>e mortale </a:t>
            </a:r>
            <a:r>
              <a:rPr sz="1200" spc="-5" dirty="0">
                <a:latin typeface="Times New Roman"/>
                <a:cs typeface="Times New Roman"/>
              </a:rPr>
              <a:t>dell’io trascende </a:t>
            </a:r>
            <a:r>
              <a:rPr sz="1200" dirty="0">
                <a:latin typeface="Times New Roman"/>
                <a:cs typeface="Times New Roman"/>
              </a:rPr>
              <a:t>i limiti </a:t>
            </a:r>
            <a:r>
              <a:rPr sz="1200" spc="-5" dirty="0">
                <a:latin typeface="Times New Roman"/>
                <a:cs typeface="Times New Roman"/>
              </a:rPr>
              <a:t>temporali del meccanismo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espressione ed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identificazione nel veicolo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continuità dell’individualità, l’anima  morontiale ed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L’anima in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evoluzione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05"/>
              </a:lnSpc>
              <a:spcBef>
                <a:spcPts val="13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(1218.9) 111:3.1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sbagli della </a:t>
            </a:r>
            <a:r>
              <a:rPr sz="1200" dirty="0">
                <a:latin typeface="Times New Roman"/>
                <a:cs typeface="Times New Roman"/>
              </a:rPr>
              <a:t>mente mortale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errori della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umana possono </a:t>
            </a:r>
            <a:r>
              <a:rPr sz="1200" spc="-5" dirty="0">
                <a:latin typeface="Times New Roman"/>
                <a:cs typeface="Times New Roman"/>
              </a:rPr>
              <a:t>ritardare </a:t>
            </a:r>
            <a:r>
              <a:rPr sz="1200" dirty="0">
                <a:latin typeface="Times New Roman"/>
                <a:cs typeface="Times New Roman"/>
              </a:rPr>
              <a:t>notevolmente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l’evoluzione</a:t>
            </a:r>
            <a:endParaRPr sz="1200">
              <a:latin typeface="Times New Roman"/>
              <a:cs typeface="Times New Roman"/>
            </a:endParaRPr>
          </a:p>
          <a:p>
            <a:pPr marL="76200" marR="463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dell’anima, sebbene </a:t>
            </a:r>
            <a:r>
              <a:rPr sz="1200" dirty="0">
                <a:latin typeface="Times New Roman"/>
                <a:cs typeface="Times New Roman"/>
              </a:rPr>
              <a:t>non possano inibire un tale fenomeno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avviato </a:t>
            </a:r>
            <a:r>
              <a:rPr sz="1200" spc="-5" dirty="0">
                <a:latin typeface="Times New Roman"/>
                <a:cs typeface="Times New Roman"/>
              </a:rPr>
              <a:t>dall’Aggiustatore </a:t>
            </a:r>
            <a:r>
              <a:rPr sz="1200" dirty="0">
                <a:latin typeface="Times New Roman"/>
                <a:cs typeface="Times New Roman"/>
              </a:rPr>
              <a:t>interiore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consenso della </a:t>
            </a:r>
            <a:r>
              <a:rPr sz="1200" dirty="0">
                <a:latin typeface="Times New Roman"/>
                <a:cs typeface="Times New Roman"/>
              </a:rPr>
              <a:t>volontà della </a:t>
            </a:r>
            <a:r>
              <a:rPr sz="1200" spc="-5" dirty="0">
                <a:latin typeface="Times New Roman"/>
                <a:cs typeface="Times New Roman"/>
              </a:rPr>
              <a:t>creatura.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ogni momento antecedente </a:t>
            </a:r>
            <a:r>
              <a:rPr sz="1200" dirty="0">
                <a:latin typeface="Times New Roman"/>
                <a:cs typeface="Times New Roman"/>
              </a:rPr>
              <a:t>alla morte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questa stessa volontà </a:t>
            </a:r>
            <a:r>
              <a:rPr sz="1200" spc="-5" dirty="0">
                <a:latin typeface="Times New Roman"/>
                <a:cs typeface="Times New Roman"/>
              </a:rPr>
              <a:t>materiale ed </a:t>
            </a:r>
            <a:r>
              <a:rPr sz="1200" dirty="0">
                <a:latin typeface="Times New Roman"/>
                <a:cs typeface="Times New Roman"/>
              </a:rPr>
              <a:t>umana  ha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annullare tale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rifiutare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sopravvivenza. </a:t>
            </a:r>
            <a:r>
              <a:rPr sz="1200" dirty="0">
                <a:latin typeface="Times New Roman"/>
                <a:cs typeface="Times New Roman"/>
              </a:rPr>
              <a:t>Anche dopo la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il mortale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conserva 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prerogativa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rifiutare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eterna.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prima della </a:t>
            </a:r>
            <a:r>
              <a:rPr sz="1200" dirty="0">
                <a:latin typeface="Times New Roman"/>
                <a:cs typeface="Times New Roman"/>
              </a:rPr>
              <a:t>fusione </a:t>
            </a:r>
            <a:r>
              <a:rPr sz="1200" spc="-5" dirty="0">
                <a:latin typeface="Times New Roman"/>
                <a:cs typeface="Times New Roman"/>
              </a:rPr>
              <a:t>con l’Aggiustatore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356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025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in evoluzione può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di rinunciare a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la volontà del </a:t>
            </a:r>
            <a:r>
              <a:rPr sz="1200" spc="-5" dirty="0">
                <a:latin typeface="Times New Roman"/>
                <a:cs typeface="Times New Roman"/>
              </a:rPr>
              <a:t>Padre del Paradiso.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l’Aggiustatore  </a:t>
            </a:r>
            <a:r>
              <a:rPr sz="1200" spc="-5" dirty="0">
                <a:latin typeface="Times New Roman"/>
                <a:cs typeface="Times New Roman"/>
              </a:rPr>
              <a:t>indica che </a:t>
            </a:r>
            <a:r>
              <a:rPr sz="1200" dirty="0">
                <a:latin typeface="Times New Roman"/>
                <a:cs typeface="Times New Roman"/>
              </a:rPr>
              <a:t>il mortale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ha eternamente </a:t>
            </a:r>
            <a:r>
              <a:rPr sz="1200" spc="-5" dirty="0">
                <a:latin typeface="Times New Roman"/>
                <a:cs typeface="Times New Roman"/>
              </a:rPr>
              <a:t>ed irrevocabilmente scelto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(1219.1) 111:3.2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in evoluzione ha la </a:t>
            </a:r>
            <a:r>
              <a:rPr sz="1200" spc="-5" dirty="0">
                <a:latin typeface="Times New Roman"/>
                <a:cs typeface="Times New Roman"/>
              </a:rPr>
              <a:t>facoltà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rafforzare </a:t>
            </a:r>
            <a:r>
              <a:rPr sz="1200" dirty="0">
                <a:latin typeface="Times New Roman"/>
                <a:cs typeface="Times New Roman"/>
              </a:rPr>
              <a:t>le decisioni </a:t>
            </a:r>
            <a:r>
              <a:rPr sz="1200" spc="-5" dirty="0">
                <a:latin typeface="Times New Roman"/>
                <a:cs typeface="Times New Roman"/>
              </a:rPr>
              <a:t>supermateriali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endParaRPr sz="1200">
              <a:latin typeface="Times New Roman"/>
              <a:cs typeface="Times New Roman"/>
            </a:endParaRPr>
          </a:p>
          <a:p>
            <a:pPr marL="76200" marR="259079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mortale. L’anima, essendo supermateriale, </a:t>
            </a:r>
            <a:r>
              <a:rPr sz="1200" dirty="0">
                <a:latin typeface="Times New Roman"/>
                <a:cs typeface="Times New Roman"/>
              </a:rPr>
              <a:t>non funziona da </a:t>
            </a:r>
            <a:r>
              <a:rPr sz="1200" spc="-5" dirty="0">
                <a:latin typeface="Times New Roman"/>
                <a:cs typeface="Times New Roman"/>
              </a:rPr>
              <a:t>se stessa sul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materiale dell’esperienza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quest’anima  </a:t>
            </a:r>
            <a:r>
              <a:rPr sz="1200" spc="-5" dirty="0">
                <a:latin typeface="Times New Roman"/>
                <a:cs typeface="Times New Roman"/>
              </a:rPr>
              <a:t>subspirituale </a:t>
            </a:r>
            <a:r>
              <a:rPr sz="1200" dirty="0">
                <a:latin typeface="Times New Roman"/>
                <a:cs typeface="Times New Roman"/>
              </a:rPr>
              <a:t>può,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collaborazione </a:t>
            </a:r>
            <a:r>
              <a:rPr sz="1200" dirty="0">
                <a:latin typeface="Times New Roman"/>
                <a:cs typeface="Times New Roman"/>
              </a:rPr>
              <a:t>di uno spirito </a:t>
            </a:r>
            <a:r>
              <a:rPr sz="1200" spc="-5" dirty="0">
                <a:latin typeface="Times New Roman"/>
                <a:cs typeface="Times New Roman"/>
              </a:rPr>
              <a:t>della Deità, quale l’Aggiustatore, </a:t>
            </a:r>
            <a:r>
              <a:rPr sz="1200" dirty="0">
                <a:latin typeface="Times New Roman"/>
                <a:cs typeface="Times New Roman"/>
              </a:rPr>
              <a:t>funzionare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del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livello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morontiale.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prende nemmeno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finali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o la </a:t>
            </a:r>
            <a:r>
              <a:rPr sz="1200" spc="-5" dirty="0">
                <a:latin typeface="Times New Roman"/>
                <a:cs typeface="Times New Roman"/>
              </a:rPr>
              <a:t>traslazione </a:t>
            </a:r>
            <a:r>
              <a:rPr sz="1200" dirty="0">
                <a:latin typeface="Times New Roman"/>
                <a:cs typeface="Times New Roman"/>
              </a:rPr>
              <a:t>l’abbiano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divisa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dall’associazione materiale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mortale, </a:t>
            </a:r>
            <a:r>
              <a:rPr sz="1200" spc="-5" dirty="0">
                <a:latin typeface="Times New Roman"/>
                <a:cs typeface="Times New Roman"/>
              </a:rPr>
              <a:t>eccetto quando questa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delega tale </a:t>
            </a:r>
            <a:r>
              <a:rPr sz="1200" spc="-5" dirty="0">
                <a:latin typeface="Times New Roman"/>
                <a:cs typeface="Times New Roman"/>
              </a:rPr>
              <a:t>autorità liberamente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spontaneamente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quest’anima morontiale funzionalmente associata. Durante </a:t>
            </a:r>
            <a:r>
              <a:rPr sz="1200" dirty="0">
                <a:latin typeface="Times New Roman"/>
                <a:cs typeface="Times New Roman"/>
              </a:rPr>
              <a:t>la vita la volontà mortale, il </a:t>
            </a:r>
            <a:r>
              <a:rPr sz="1200" spc="-5" dirty="0">
                <a:latin typeface="Times New Roman"/>
                <a:cs typeface="Times New Roman"/>
              </a:rPr>
              <a:t>potere della </a:t>
            </a:r>
            <a:r>
              <a:rPr sz="1200" dirty="0">
                <a:latin typeface="Times New Roman"/>
                <a:cs typeface="Times New Roman"/>
              </a:rPr>
              <a:t>personalità di 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decidere, </a:t>
            </a:r>
            <a:r>
              <a:rPr sz="1200" dirty="0">
                <a:latin typeface="Times New Roman"/>
                <a:cs typeface="Times New Roman"/>
              </a:rPr>
              <a:t>risiede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circuiti </a:t>
            </a:r>
            <a:r>
              <a:rPr sz="1200" spc="-5" dirty="0">
                <a:latin typeface="Times New Roman"/>
                <a:cs typeface="Times New Roman"/>
              </a:rPr>
              <a:t>mentali materiali. Via </a:t>
            </a:r>
            <a:r>
              <a:rPr sz="1200" dirty="0">
                <a:latin typeface="Times New Roman"/>
                <a:cs typeface="Times New Roman"/>
              </a:rPr>
              <a:t>via che 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terrena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prosegue, </a:t>
            </a:r>
            <a:r>
              <a:rPr sz="1200" dirty="0">
                <a:latin typeface="Times New Roman"/>
                <a:cs typeface="Times New Roman"/>
              </a:rPr>
              <a:t>questo io, con i  </a:t>
            </a:r>
            <a:r>
              <a:rPr sz="1200" spc="-5" dirty="0">
                <a:latin typeface="Times New Roman"/>
                <a:cs typeface="Times New Roman"/>
              </a:rPr>
              <a:t>suoi poteri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inestimabili, </a:t>
            </a:r>
            <a:r>
              <a:rPr sz="1200" spc="-5" dirty="0">
                <a:latin typeface="Times New Roman"/>
                <a:cs typeface="Times New Roman"/>
              </a:rPr>
              <a:t>s’identifica sempre </a:t>
            </a:r>
            <a:r>
              <a:rPr sz="1200" dirty="0">
                <a:latin typeface="Times New Roman"/>
                <a:cs typeface="Times New Roman"/>
              </a:rPr>
              <a:t>più con </a:t>
            </a:r>
            <a:r>
              <a:rPr sz="1200" spc="-5" dirty="0">
                <a:latin typeface="Times New Roman"/>
                <a:cs typeface="Times New Roman"/>
              </a:rPr>
              <a:t>l’entità emergente, l’anima morontiale. Dopo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2171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successivamente alla risurrezione 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dimore,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umana è </a:t>
            </a:r>
            <a:r>
              <a:rPr sz="1200" spc="-5" dirty="0">
                <a:latin typeface="Times New Roman"/>
                <a:cs typeface="Times New Roman"/>
              </a:rPr>
              <a:t>completamente identificata con </a:t>
            </a:r>
            <a:r>
              <a:rPr sz="1200" dirty="0">
                <a:latin typeface="Times New Roman"/>
                <a:cs typeface="Times New Roman"/>
              </a:rPr>
              <a:t>l’io morontiale. 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è quindi l’embrione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veicolo morontiale d’identità della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6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(1219.2) 111:3.3 </a:t>
            </a:r>
            <a:r>
              <a:rPr sz="1200" spc="-5" dirty="0">
                <a:latin typeface="Times New Roman"/>
                <a:cs typeface="Times New Roman"/>
              </a:rPr>
              <a:t>Quest’anima immortale </a:t>
            </a:r>
            <a:r>
              <a:rPr sz="1200" dirty="0">
                <a:latin typeface="Times New Roman"/>
                <a:cs typeface="Times New Roman"/>
              </a:rPr>
              <a:t>è inizialmente di </a:t>
            </a:r>
            <a:r>
              <a:rPr sz="1200" spc="-5" dirty="0">
                <a:latin typeface="Times New Roman"/>
                <a:cs typeface="Times New Roman"/>
              </a:rPr>
              <a:t>natura interamente morontiale,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possiede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sviluppo </a:t>
            </a:r>
            <a:r>
              <a:rPr sz="1200" spc="-5" dirty="0">
                <a:latin typeface="Times New Roman"/>
                <a:cs typeface="Times New Roman"/>
              </a:rPr>
              <a:t>che  si eleva invariabilmente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consentire </a:t>
            </a:r>
            <a:r>
              <a:rPr sz="1200" dirty="0">
                <a:latin typeface="Times New Roman"/>
                <a:cs typeface="Times New Roman"/>
              </a:rPr>
              <a:t>la fusione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spiriti della </a:t>
            </a:r>
            <a:r>
              <a:rPr sz="1200" spc="-5" dirty="0">
                <a:latin typeface="Times New Roman"/>
                <a:cs typeface="Times New Roman"/>
              </a:rPr>
              <a:t>Deità; solitamente con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 Padre Universale </a:t>
            </a:r>
            <a:r>
              <a:rPr sz="1200" dirty="0">
                <a:latin typeface="Times New Roman"/>
                <a:cs typeface="Times New Roman"/>
              </a:rPr>
              <a:t>che ha </a:t>
            </a:r>
            <a:r>
              <a:rPr sz="1200" spc="-5" dirty="0">
                <a:latin typeface="Times New Roman"/>
                <a:cs typeface="Times New Roman"/>
              </a:rPr>
              <a:t>avviato questo fenomeno creativo nella </a:t>
            </a:r>
            <a:r>
              <a:rPr sz="1200" dirty="0">
                <a:latin typeface="Times New Roman"/>
                <a:cs typeface="Times New Roman"/>
              </a:rPr>
              <a:t>mente della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4226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(1219.3) 111:3.4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umana e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sono entrambi coscienti della presenza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natura distinta </a:t>
            </a: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in  evoluzione — </a:t>
            </a:r>
            <a:r>
              <a:rPr sz="1200" spc="-5" dirty="0">
                <a:latin typeface="Times New Roman"/>
                <a:cs typeface="Times New Roman"/>
              </a:rPr>
              <a:t>l’Aggiustatore pienamente,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parzialmente. L’anima diviene sempre </a:t>
            </a:r>
            <a:r>
              <a:rPr sz="1200" dirty="0">
                <a:latin typeface="Times New Roman"/>
                <a:cs typeface="Times New Roman"/>
              </a:rPr>
              <a:t>più cosciente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7810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dell’Aggiustatore come </a:t>
            </a:r>
            <a:r>
              <a:rPr sz="1200" dirty="0">
                <a:latin typeface="Times New Roman"/>
                <a:cs typeface="Times New Roman"/>
              </a:rPr>
              <a:t>identità </a:t>
            </a:r>
            <a:r>
              <a:rPr sz="1200" spc="-5" dirty="0">
                <a:latin typeface="Times New Roman"/>
                <a:cs typeface="Times New Roman"/>
              </a:rPr>
              <a:t>associate </a:t>
            </a:r>
            <a:r>
              <a:rPr sz="1200" dirty="0">
                <a:latin typeface="Times New Roman"/>
                <a:cs typeface="Times New Roman"/>
              </a:rPr>
              <a:t>in proporzione </a:t>
            </a:r>
            <a:r>
              <a:rPr sz="1200" spc="-5" dirty="0">
                <a:latin typeface="Times New Roman"/>
                <a:cs typeface="Times New Roman"/>
              </a:rPr>
              <a:t>alla sua crescita </a:t>
            </a:r>
            <a:r>
              <a:rPr sz="1200" dirty="0">
                <a:latin typeface="Times New Roman"/>
                <a:cs typeface="Times New Roman"/>
              </a:rPr>
              <a:t>evoluzionaria. </a:t>
            </a:r>
            <a:r>
              <a:rPr sz="1200" spc="-5" dirty="0">
                <a:latin typeface="Times New Roman"/>
                <a:cs typeface="Times New Roman"/>
              </a:rPr>
              <a:t>L’anima partecipa delle </a:t>
            </a:r>
            <a:r>
              <a:rPr sz="1200" dirty="0">
                <a:latin typeface="Times New Roman"/>
                <a:cs typeface="Times New Roman"/>
              </a:rPr>
              <a:t>qualità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 umana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divino, ma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evolve costantemente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accrescimento del controllo </a:t>
            </a:r>
            <a:r>
              <a:rPr sz="1200" dirty="0">
                <a:latin typeface="Times New Roman"/>
                <a:cs typeface="Times New Roman"/>
              </a:rPr>
              <a:t>spirituale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dominazione divina  </a:t>
            </a:r>
            <a:r>
              <a:rPr sz="1200" spc="-5" dirty="0">
                <a:latin typeface="Times New Roman"/>
                <a:cs typeface="Times New Roman"/>
              </a:rPr>
              <a:t>grazie allo </a:t>
            </a:r>
            <a:r>
              <a:rPr sz="1200" dirty="0">
                <a:latin typeface="Times New Roman"/>
                <a:cs typeface="Times New Roman"/>
              </a:rPr>
              <a:t>stimolo di una funzione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i cui </a:t>
            </a:r>
            <a:r>
              <a:rPr sz="1200" spc="-5" dirty="0">
                <a:latin typeface="Times New Roman"/>
                <a:cs typeface="Times New Roman"/>
              </a:rPr>
              <a:t>significati cercano </a:t>
            </a:r>
            <a:r>
              <a:rPr sz="1200" dirty="0">
                <a:latin typeface="Times New Roman"/>
                <a:cs typeface="Times New Roman"/>
              </a:rPr>
              <a:t>di coordinarsi con i </a:t>
            </a:r>
            <a:r>
              <a:rPr sz="1200" spc="-5" dirty="0">
                <a:latin typeface="Times New Roman"/>
                <a:cs typeface="Times New Roman"/>
              </a:rPr>
              <a:t>veri valori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74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174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(1219.4) 111:3.5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mortale, </a:t>
            </a:r>
            <a:r>
              <a:rPr sz="1200" spc="-5" dirty="0">
                <a:latin typeface="Times New Roman"/>
                <a:cs typeface="Times New Roman"/>
              </a:rPr>
              <a:t>l’evoluzione dell’anima, </a:t>
            </a:r>
            <a:r>
              <a:rPr sz="1200" dirty="0">
                <a:latin typeface="Times New Roman"/>
                <a:cs typeface="Times New Roman"/>
              </a:rPr>
              <a:t>non è tanto una prova </a:t>
            </a:r>
            <a:r>
              <a:rPr sz="1200" spc="-5" dirty="0">
                <a:latin typeface="Times New Roman"/>
                <a:cs typeface="Times New Roman"/>
              </a:rPr>
              <a:t>quanto un’educazione.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sopravvivenza  </a:t>
            </a:r>
            <a:r>
              <a:rPr sz="1200" spc="-5" dirty="0">
                <a:latin typeface="Times New Roman"/>
                <a:cs typeface="Times New Roman"/>
              </a:rPr>
              <a:t>dei valori supremi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l’essenza della religione; l’esperienza religiosa autentica consiste nell’unione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valori supremi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significati cosmici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18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(1219.5) 111:3.6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conosce </a:t>
            </a:r>
            <a:r>
              <a:rPr sz="1200" spc="-5" dirty="0">
                <a:latin typeface="Times New Roman"/>
                <a:cs typeface="Times New Roman"/>
              </a:rPr>
              <a:t>quantità, realtà, </a:t>
            </a:r>
            <a:r>
              <a:rPr sz="1200" dirty="0">
                <a:latin typeface="Times New Roman"/>
                <a:cs typeface="Times New Roman"/>
              </a:rPr>
              <a:t>significati.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— è </a:t>
            </a:r>
            <a:r>
              <a:rPr sz="1200" i="1" spc="-5" dirty="0">
                <a:latin typeface="Times New Roman"/>
                <a:cs typeface="Times New Roman"/>
              </a:rPr>
              <a:t>percepita. </a:t>
            </a:r>
            <a:r>
              <a:rPr sz="1200" spc="-5" dirty="0">
                <a:latin typeface="Times New Roman"/>
                <a:cs typeface="Times New Roman"/>
              </a:rPr>
              <a:t>Quello che percepisce </a:t>
            </a:r>
            <a:r>
              <a:rPr sz="1200" dirty="0">
                <a:latin typeface="Times New Roman"/>
                <a:cs typeface="Times New Roman"/>
              </a:rPr>
              <a:t>è la  </a:t>
            </a:r>
            <a:r>
              <a:rPr sz="1200" spc="-5" dirty="0">
                <a:latin typeface="Times New Roman"/>
                <a:cs typeface="Times New Roman"/>
              </a:rPr>
              <a:t>creazione congiunta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mente, che conosce, </a:t>
            </a:r>
            <a:r>
              <a:rPr sz="1200" dirty="0">
                <a:latin typeface="Times New Roman"/>
                <a:cs typeface="Times New Roman"/>
              </a:rPr>
              <a:t>e dello spirito </a:t>
            </a:r>
            <a:r>
              <a:rPr sz="1200" spc="-5" dirty="0">
                <a:latin typeface="Times New Roman"/>
                <a:cs typeface="Times New Roman"/>
              </a:rPr>
              <a:t>associato,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rende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(1219.6) 111:3.7 </a:t>
            </a:r>
            <a:r>
              <a:rPr sz="1200" spc="-5" dirty="0">
                <a:latin typeface="Times New Roman"/>
                <a:cs typeface="Times New Roman"/>
              </a:rPr>
              <a:t>Nella misura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l’anima morontiale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dell’uomo viene permeata dalla </a:t>
            </a:r>
            <a:r>
              <a:rPr sz="1200" dirty="0">
                <a:latin typeface="Times New Roman"/>
                <a:cs typeface="Times New Roman"/>
              </a:rPr>
              <a:t>verità,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bellezza 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bontà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realizzazione e </a:t>
            </a:r>
            <a:r>
              <a:rPr sz="1200" spc="-5" dirty="0">
                <a:latin typeface="Times New Roman"/>
                <a:cs typeface="Times New Roman"/>
              </a:rPr>
              <a:t>valore della </a:t>
            </a:r>
            <a:r>
              <a:rPr sz="1200" dirty="0">
                <a:latin typeface="Times New Roman"/>
                <a:cs typeface="Times New Roman"/>
              </a:rPr>
              <a:t>coscienza di Dio, tale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risultante diviene </a:t>
            </a:r>
            <a:r>
              <a:rPr sz="1200" spc="-5" dirty="0">
                <a:latin typeface="Times New Roman"/>
                <a:cs typeface="Times New Roman"/>
              </a:rPr>
              <a:t>indistruttibile. Se non c’è sopravvivenza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valori  eterni nell’anima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dell’uomo, allora l’esistenza </a:t>
            </a:r>
            <a:r>
              <a:rPr sz="1200" dirty="0">
                <a:latin typeface="Times New Roman"/>
                <a:cs typeface="Times New Roman"/>
              </a:rPr>
              <a:t>mortale è priva di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e la vita stessa è una </a:t>
            </a:r>
            <a:r>
              <a:rPr sz="1200" spc="-5" dirty="0">
                <a:latin typeface="Times New Roman"/>
                <a:cs typeface="Times New Roman"/>
              </a:rPr>
              <a:t>tragica </a:t>
            </a:r>
            <a:r>
              <a:rPr sz="1200" dirty="0">
                <a:latin typeface="Times New Roman"/>
                <a:cs typeface="Times New Roman"/>
              </a:rPr>
              <a:t>illusione. </a:t>
            </a:r>
            <a:r>
              <a:rPr sz="1200" spc="-5" dirty="0">
                <a:latin typeface="Times New Roman"/>
                <a:cs typeface="Times New Roman"/>
              </a:rPr>
              <a:t>Ma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eternamente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che: quello che cominciate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completerete sicuramente nell’eternità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se ciò merita di </a:t>
            </a:r>
            <a:r>
              <a:rPr sz="1200" dirty="0">
                <a:latin typeface="Times New Roman"/>
                <a:cs typeface="Times New Roman"/>
              </a:rPr>
              <a:t>essere  </a:t>
            </a:r>
            <a:r>
              <a:rPr sz="1200" spc="-5" dirty="0">
                <a:latin typeface="Times New Roman"/>
                <a:cs typeface="Times New Roman"/>
              </a:rPr>
              <a:t>completato.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vita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interiore</a:t>
            </a:r>
            <a:endParaRPr sz="1600">
              <a:latin typeface="Times New Roman"/>
              <a:cs typeface="Times New Roman"/>
            </a:endParaRPr>
          </a:p>
          <a:p>
            <a:pPr marL="88900" marR="19812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(1219.7) 111:4.1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consistente nel </a:t>
            </a:r>
            <a:r>
              <a:rPr sz="1200" dirty="0">
                <a:latin typeface="Times New Roman"/>
                <a:cs typeface="Times New Roman"/>
              </a:rPr>
              <a:t>far </a:t>
            </a:r>
            <a:r>
              <a:rPr sz="1200" spc="-5" dirty="0">
                <a:latin typeface="Times New Roman"/>
                <a:cs typeface="Times New Roman"/>
              </a:rPr>
              <a:t>quadrare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impressioni </a:t>
            </a:r>
            <a:r>
              <a:rPr sz="1200" dirty="0">
                <a:latin typeface="Times New Roman"/>
                <a:cs typeface="Times New Roman"/>
              </a:rPr>
              <a:t>sensoriali </a:t>
            </a:r>
            <a:r>
              <a:rPr sz="1200" spc="-5" dirty="0">
                <a:latin typeface="Times New Roman"/>
                <a:cs typeface="Times New Roman"/>
              </a:rPr>
              <a:t>ricevute dal </a:t>
            </a:r>
            <a:r>
              <a:rPr sz="1200" dirty="0">
                <a:latin typeface="Times New Roman"/>
                <a:cs typeface="Times New Roman"/>
              </a:rPr>
              <a:t>mondo  </a:t>
            </a:r>
            <a:r>
              <a:rPr sz="1200" spc="-5" dirty="0">
                <a:latin typeface="Times New Roman"/>
                <a:cs typeface="Times New Roman"/>
              </a:rPr>
              <a:t>esterno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modelli mnemonici </a:t>
            </a:r>
            <a:r>
              <a:rPr sz="1200" dirty="0">
                <a:latin typeface="Times New Roman"/>
                <a:cs typeface="Times New Roman"/>
              </a:rPr>
              <a:t>dell’individuo.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implica che queste </a:t>
            </a:r>
            <a:r>
              <a:rPr sz="1200" dirty="0">
                <a:latin typeface="Times New Roman"/>
                <a:cs typeface="Times New Roman"/>
              </a:rPr>
              <a:t>impressioni </a:t>
            </a:r>
            <a:r>
              <a:rPr sz="1200" spc="-5" dirty="0">
                <a:latin typeface="Times New Roman"/>
                <a:cs typeface="Times New Roman"/>
              </a:rPr>
              <a:t>sensoriali riconosciute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modelli mnemonici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siano stati </a:t>
            </a:r>
            <a:r>
              <a:rPr sz="1200" spc="-5" dirty="0">
                <a:latin typeface="Times New Roman"/>
                <a:cs typeface="Times New Roman"/>
              </a:rPr>
              <a:t>integrati </a:t>
            </a:r>
            <a:r>
              <a:rPr sz="1200" spc="5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organizzati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rete dinamica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princìpi.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604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(1220.1) 111:4.2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 derivano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combinazione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comprensione.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non esistono in un mondo  </a:t>
            </a:r>
            <a:r>
              <a:rPr sz="1200" spc="-5" dirty="0">
                <a:latin typeface="Times New Roman"/>
                <a:cs typeface="Times New Roman"/>
              </a:rPr>
              <a:t>totalmente sensoriale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materiale.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percepiti </a:t>
            </a:r>
            <a:r>
              <a:rPr sz="1200" dirty="0">
                <a:latin typeface="Times New Roman"/>
                <a:cs typeface="Times New Roman"/>
              </a:rPr>
              <a:t>soltanto nelle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interiori o </a:t>
            </a:r>
            <a:r>
              <a:rPr sz="1200" spc="-5" dirty="0">
                <a:latin typeface="Times New Roman"/>
                <a:cs typeface="Times New Roman"/>
              </a:rPr>
              <a:t>supermateriali </a:t>
            </a:r>
            <a:r>
              <a:rPr sz="1200" dirty="0">
                <a:latin typeface="Times New Roman"/>
                <a:cs typeface="Times New Roman"/>
              </a:rPr>
              <a:t>dell’esperienza 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41030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098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(1220.2) 111:4.3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progressi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vera civiltà </a:t>
            </a:r>
            <a:r>
              <a:rPr sz="1200" dirty="0">
                <a:latin typeface="Times New Roman"/>
                <a:cs typeface="Times New Roman"/>
              </a:rPr>
              <a:t>sono tutti nati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interiore dell’umanità. </a:t>
            </a:r>
            <a:r>
              <a:rPr sz="1200" dirty="0">
                <a:latin typeface="Times New Roman"/>
                <a:cs typeface="Times New Roman"/>
              </a:rPr>
              <a:t>Soltanto la vita </a:t>
            </a:r>
            <a:r>
              <a:rPr sz="1200" spc="-5" dirty="0">
                <a:latin typeface="Times New Roman"/>
                <a:cs typeface="Times New Roman"/>
              </a:rPr>
              <a:t>interiore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veramente creativa.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civiltà può </a:t>
            </a:r>
            <a:r>
              <a:rPr sz="1200" spc="-5" dirty="0">
                <a:latin typeface="Times New Roman"/>
                <a:cs typeface="Times New Roman"/>
              </a:rPr>
              <a:t>difficilmente progredire </a:t>
            </a:r>
            <a:r>
              <a:rPr sz="1200" dirty="0">
                <a:latin typeface="Times New Roman"/>
                <a:cs typeface="Times New Roman"/>
              </a:rPr>
              <a:t>quando la maggior </a:t>
            </a:r>
            <a:r>
              <a:rPr sz="1200" spc="-5" dirty="0">
                <a:latin typeface="Times New Roman"/>
                <a:cs typeface="Times New Roman"/>
              </a:rPr>
              <a:t>parte della gioventù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generazione dedica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 attenzioni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sue energie alle attività materialistiche del </a:t>
            </a:r>
            <a:r>
              <a:rPr sz="1200" dirty="0">
                <a:latin typeface="Times New Roman"/>
                <a:cs typeface="Times New Roman"/>
              </a:rPr>
              <a:t>mondo sensoriale 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939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(1220.3) 111:4.4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interiore </a:t>
            </a:r>
            <a:r>
              <a:rPr sz="1200" dirty="0">
                <a:latin typeface="Times New Roman"/>
                <a:cs typeface="Times New Roman"/>
              </a:rPr>
              <a:t>e quello </a:t>
            </a:r>
            <a:r>
              <a:rPr sz="1200" spc="-5" dirty="0">
                <a:latin typeface="Times New Roman"/>
                <a:cs typeface="Times New Roman"/>
              </a:rPr>
              <a:t>esteriore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serie differenti </a:t>
            </a:r>
            <a:r>
              <a:rPr sz="1200" dirty="0">
                <a:latin typeface="Times New Roman"/>
                <a:cs typeface="Times New Roman"/>
              </a:rPr>
              <a:t>di valori. </a:t>
            </a:r>
            <a:r>
              <a:rPr sz="1200" spc="-5" dirty="0">
                <a:latin typeface="Times New Roman"/>
                <a:cs typeface="Times New Roman"/>
              </a:rPr>
              <a:t>Ogni civiltà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quando tre quarti della  </a:t>
            </a:r>
            <a:r>
              <a:rPr sz="1200" spc="-5" dirty="0">
                <a:latin typeface="Times New Roman"/>
                <a:cs typeface="Times New Roman"/>
              </a:rPr>
              <a:t>sua gioventù entra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professioni materialistiche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consacra alla ricerca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attività sensoriali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esteriore.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civiltà è in 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quando la </a:t>
            </a:r>
            <a:r>
              <a:rPr sz="1200" spc="-5" dirty="0">
                <a:latin typeface="Times New Roman"/>
                <a:cs typeface="Times New Roman"/>
              </a:rPr>
              <a:t>gioventù cessa d’interessarsi dell’etica, della sociologia, dell’eugenismo, della </a:t>
            </a:r>
            <a:r>
              <a:rPr sz="1200" dirty="0">
                <a:latin typeface="Times New Roman"/>
                <a:cs typeface="Times New Roman"/>
              </a:rPr>
              <a:t>filosofia, </a:t>
            </a:r>
            <a:r>
              <a:rPr sz="1200" spc="-5" dirty="0">
                <a:latin typeface="Times New Roman"/>
                <a:cs typeface="Times New Roman"/>
              </a:rPr>
              <a:t>delle belle </a:t>
            </a:r>
            <a:r>
              <a:rPr sz="1200" spc="5" dirty="0">
                <a:latin typeface="Times New Roman"/>
                <a:cs typeface="Times New Roman"/>
              </a:rPr>
              <a:t>arti, </a:t>
            </a:r>
            <a:r>
              <a:rPr sz="1200" spc="-5" dirty="0">
                <a:latin typeface="Times New Roman"/>
                <a:cs typeface="Times New Roman"/>
              </a:rPr>
              <a:t>della  religione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cosmologia.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1600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(1220.4) 111:4.5 </a:t>
            </a:r>
            <a:r>
              <a:rPr sz="1200" dirty="0">
                <a:latin typeface="Times New Roman"/>
                <a:cs typeface="Times New Roman"/>
              </a:rPr>
              <a:t>Solo al </a:t>
            </a:r>
            <a:r>
              <a:rPr sz="1200" spc="-5" dirty="0">
                <a:latin typeface="Times New Roman"/>
                <a:cs typeface="Times New Roman"/>
              </a:rPr>
              <a:t>livello superiore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supercosciente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sconfina nel regno spirituale dell’esperienza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si possono  trovare </a:t>
            </a:r>
            <a:r>
              <a:rPr sz="1200" dirty="0">
                <a:latin typeface="Times New Roman"/>
                <a:cs typeface="Times New Roman"/>
              </a:rPr>
              <a:t>quei </a:t>
            </a:r>
            <a:r>
              <a:rPr sz="1200" spc="-5" dirty="0">
                <a:latin typeface="Times New Roman"/>
                <a:cs typeface="Times New Roman"/>
              </a:rPr>
              <a:t>concetti superiori associati ad efficaci modelli maestri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contribuiranno </a:t>
            </a:r>
            <a:r>
              <a:rPr sz="1200" dirty="0">
                <a:latin typeface="Times New Roman"/>
                <a:cs typeface="Times New Roman"/>
              </a:rPr>
              <a:t>a costruire una </a:t>
            </a:r>
            <a:r>
              <a:rPr sz="1200" spc="-5" dirty="0">
                <a:latin typeface="Times New Roman"/>
                <a:cs typeface="Times New Roman"/>
              </a:rPr>
              <a:t>civiltà migliore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duratura.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 natura </a:t>
            </a:r>
            <a:r>
              <a:rPr sz="1200" dirty="0">
                <a:latin typeface="Times New Roman"/>
                <a:cs typeface="Times New Roman"/>
              </a:rPr>
              <a:t>creativa, ma funziona in tal modo </a:t>
            </a:r>
            <a:r>
              <a:rPr sz="1200" spc="-5" dirty="0">
                <a:latin typeface="Times New Roman"/>
                <a:cs typeface="Times New Roman"/>
              </a:rPr>
              <a:t>solo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interiore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dell’individuo.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898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(1220.5) 111:4.6 </a:t>
            </a:r>
            <a:r>
              <a:rPr sz="1200" dirty="0">
                <a:latin typeface="Times New Roman"/>
                <a:cs typeface="Times New Roman"/>
              </a:rPr>
              <a:t>I cristalli di neve sono sempre di forma </a:t>
            </a:r>
            <a:r>
              <a:rPr sz="1200" spc="-5" dirty="0">
                <a:latin typeface="Times New Roman"/>
                <a:cs typeface="Times New Roman"/>
              </a:rPr>
              <a:t>esagonale, </a:t>
            </a:r>
            <a:r>
              <a:rPr sz="1200" dirty="0">
                <a:latin typeface="Times New Roman"/>
                <a:cs typeface="Times New Roman"/>
              </a:rPr>
              <a:t>ma non ve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identici.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si conformano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tipi,  ma non ve ne sono due </a:t>
            </a:r>
            <a:r>
              <a:rPr sz="1200" spc="-5" dirty="0">
                <a:latin typeface="Times New Roman"/>
                <a:cs typeface="Times New Roman"/>
              </a:rPr>
              <a:t>esattamente uguali,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gemelli.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segue dei </a:t>
            </a:r>
            <a:r>
              <a:rPr sz="1200" dirty="0">
                <a:latin typeface="Times New Roman"/>
                <a:cs typeface="Times New Roman"/>
              </a:rPr>
              <a:t>tipi, ma è </a:t>
            </a:r>
            <a:r>
              <a:rPr sz="1200" spc="-5" dirty="0">
                <a:latin typeface="Times New Roman"/>
                <a:cs typeface="Times New Roman"/>
              </a:rPr>
              <a:t>sempre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9337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(1220.6) 111:4.7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felicità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nella vita </a:t>
            </a:r>
            <a:r>
              <a:rPr sz="1200" spc="-5" dirty="0">
                <a:latin typeface="Times New Roman"/>
                <a:cs typeface="Times New Roman"/>
              </a:rPr>
              <a:t>interiore.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provare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gioia reale </a:t>
            </a:r>
            <a:r>
              <a:rPr sz="1200" dirty="0">
                <a:latin typeface="Times New Roman"/>
                <a:cs typeface="Times New Roman"/>
              </a:rPr>
              <a:t>da soli.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solitaria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fatale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felicità. </a:t>
            </a:r>
            <a:r>
              <a:rPr sz="1200" dirty="0">
                <a:latin typeface="Times New Roman"/>
                <a:cs typeface="Times New Roman"/>
              </a:rPr>
              <a:t>Anche le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dirty="0">
                <a:latin typeface="Times New Roman"/>
                <a:cs typeface="Times New Roman"/>
              </a:rPr>
              <a:t>e le nazioni </a:t>
            </a:r>
            <a:r>
              <a:rPr sz="1200" spc="-5" dirty="0">
                <a:latin typeface="Times New Roman"/>
                <a:cs typeface="Times New Roman"/>
              </a:rPr>
              <a:t>godranno </a:t>
            </a:r>
            <a:r>
              <a:rPr sz="1200" dirty="0">
                <a:latin typeface="Times New Roman"/>
                <a:cs typeface="Times New Roman"/>
              </a:rPr>
              <a:t>di più la vita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condivideranno 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171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(1220.7) 111:4.8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potete controllare completamente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esterno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l’ambiente. </a:t>
            </a:r>
            <a:r>
              <a:rPr sz="1200" dirty="0">
                <a:latin typeface="Times New Roman"/>
                <a:cs typeface="Times New Roman"/>
              </a:rPr>
              <a:t>È la creatività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interiore che </a:t>
            </a:r>
            <a:r>
              <a:rPr sz="1200" dirty="0">
                <a:latin typeface="Times New Roman"/>
                <a:cs typeface="Times New Roman"/>
              </a:rPr>
              <a:t>è la  più </a:t>
            </a:r>
            <a:r>
              <a:rPr sz="1200" spc="-5" dirty="0">
                <a:latin typeface="Times New Roman"/>
                <a:cs typeface="Times New Roman"/>
              </a:rPr>
              <a:t>soggetta alle </a:t>
            </a:r>
            <a:r>
              <a:rPr sz="1200" dirty="0">
                <a:latin typeface="Times New Roman"/>
                <a:cs typeface="Times New Roman"/>
              </a:rPr>
              <a:t>vostre direttive,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la vostra personalità è </a:t>
            </a:r>
            <a:r>
              <a:rPr sz="1200" spc="-5" dirty="0">
                <a:latin typeface="Times New Roman"/>
                <a:cs typeface="Times New Roman"/>
              </a:rPr>
              <a:t>così largamente libera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impedimenti delle leggi </a:t>
            </a:r>
            <a:r>
              <a:rPr sz="1200" dirty="0">
                <a:latin typeface="Times New Roman"/>
                <a:cs typeface="Times New Roman"/>
              </a:rPr>
              <a:t>di causalità  </a:t>
            </a:r>
            <a:r>
              <a:rPr sz="1200" spc="-5" dirty="0">
                <a:latin typeface="Times New Roman"/>
                <a:cs typeface="Times New Roman"/>
              </a:rPr>
              <a:t>antecedenti. Associata alla personalità c’è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limitata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volontà.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94675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2222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(702.2) 61:7.12 </a:t>
            </a:r>
            <a:r>
              <a:rPr sz="1200" spc="-5" dirty="0">
                <a:latin typeface="Times New Roman"/>
                <a:cs typeface="Times New Roman"/>
              </a:rPr>
              <a:t>Quest’ultimo ghiacciaio impiegò </a:t>
            </a:r>
            <a:r>
              <a:rPr sz="1200" dirty="0">
                <a:latin typeface="Times New Roman"/>
                <a:cs typeface="Times New Roman"/>
              </a:rPr>
              <a:t>centomila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avanzare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richiese </a:t>
            </a:r>
            <a:r>
              <a:rPr sz="1200" dirty="0">
                <a:latin typeface="Times New Roman"/>
                <a:cs typeface="Times New Roman"/>
              </a:rPr>
              <a:t>un periodo uguale di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per completare la  </a:t>
            </a:r>
            <a:r>
              <a:rPr sz="1200" spc="-5" dirty="0">
                <a:latin typeface="Times New Roman"/>
                <a:cs typeface="Times New Roman"/>
              </a:rPr>
              <a:t>sua ritirata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nord.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regioni temperate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libere dai ghiacci </a:t>
            </a:r>
            <a:r>
              <a:rPr sz="1200" dirty="0">
                <a:latin typeface="Times New Roman"/>
                <a:cs typeface="Times New Roman"/>
              </a:rPr>
              <a:t>da poco più di </a:t>
            </a:r>
            <a:r>
              <a:rPr sz="1200" spc="-5" dirty="0">
                <a:latin typeface="Times New Roman"/>
                <a:cs typeface="Times New Roman"/>
              </a:rPr>
              <a:t>cinquantamila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289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(702.3) 61:7.13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rigori </a:t>
            </a:r>
            <a:r>
              <a:rPr sz="1200" dirty="0">
                <a:latin typeface="Times New Roman"/>
                <a:cs typeface="Times New Roman"/>
              </a:rPr>
              <a:t>del periodo </a:t>
            </a:r>
            <a:r>
              <a:rPr sz="1200" spc="-5" dirty="0">
                <a:latin typeface="Times New Roman"/>
                <a:cs typeface="Times New Roman"/>
              </a:rPr>
              <a:t>glaciale distrussero numerose specie animali </a:t>
            </a:r>
            <a:r>
              <a:rPr sz="1200" dirty="0">
                <a:latin typeface="Times New Roman"/>
                <a:cs typeface="Times New Roman"/>
              </a:rPr>
              <a:t>e ne </a:t>
            </a:r>
            <a:r>
              <a:rPr sz="1200" spc="-5" dirty="0">
                <a:latin typeface="Times New Roman"/>
                <a:cs typeface="Times New Roman"/>
              </a:rPr>
              <a:t>modificarono radicalmente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altre. Parecchie  furono crudelmente </a:t>
            </a:r>
            <a:r>
              <a:rPr sz="1200" dirty="0">
                <a:latin typeface="Times New Roman"/>
                <a:cs typeface="Times New Roman"/>
              </a:rPr>
              <a:t>selezionate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le ripetute </a:t>
            </a:r>
            <a:r>
              <a:rPr sz="1200" spc="-5" dirty="0">
                <a:latin typeface="Times New Roman"/>
                <a:cs typeface="Times New Roman"/>
              </a:rPr>
              <a:t>migrazioni rese necessarie dalle avanzate </a:t>
            </a:r>
            <a:r>
              <a:rPr sz="1200" dirty="0">
                <a:latin typeface="Times New Roman"/>
                <a:cs typeface="Times New Roman"/>
              </a:rPr>
              <a:t>e dagli </a:t>
            </a:r>
            <a:r>
              <a:rPr sz="1200" spc="-5" dirty="0">
                <a:latin typeface="Times New Roman"/>
                <a:cs typeface="Times New Roman"/>
              </a:rPr>
              <a:t>arretramenti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ghiacci. Gli  animali che seguirono gli spostamenti alternati dei ghiacciai sulla </a:t>
            </a:r>
            <a:r>
              <a:rPr sz="1200" dirty="0">
                <a:latin typeface="Times New Roman"/>
                <a:cs typeface="Times New Roman"/>
              </a:rPr>
              <a:t>terra furono </a:t>
            </a:r>
            <a:r>
              <a:rPr sz="1200" spc="-5" dirty="0">
                <a:latin typeface="Times New Roman"/>
                <a:cs typeface="Times New Roman"/>
              </a:rPr>
              <a:t>l’orso,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bisonte,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renna, </a:t>
            </a:r>
            <a:r>
              <a:rPr sz="1200" dirty="0">
                <a:latin typeface="Times New Roman"/>
                <a:cs typeface="Times New Roman"/>
              </a:rPr>
              <a:t>il bue muschiato, il  mammut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mastodonte.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1543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(702.4) 61:7.14 </a:t>
            </a:r>
            <a:r>
              <a:rPr sz="1200" dirty="0">
                <a:latin typeface="Times New Roman"/>
                <a:cs typeface="Times New Roman"/>
              </a:rPr>
              <a:t>I mammut </a:t>
            </a:r>
            <a:r>
              <a:rPr sz="1200" spc="-5" dirty="0">
                <a:latin typeface="Times New Roman"/>
                <a:cs typeface="Times New Roman"/>
              </a:rPr>
              <a:t>cercavano </a:t>
            </a:r>
            <a:r>
              <a:rPr sz="1200" dirty="0">
                <a:latin typeface="Times New Roman"/>
                <a:cs typeface="Times New Roman"/>
              </a:rPr>
              <a:t>le praterie </a:t>
            </a:r>
            <a:r>
              <a:rPr sz="1200" spc="-5" dirty="0">
                <a:latin typeface="Times New Roman"/>
                <a:cs typeface="Times New Roman"/>
              </a:rPr>
              <a:t>aperte, </a:t>
            </a:r>
            <a:r>
              <a:rPr sz="1200" dirty="0">
                <a:latin typeface="Times New Roman"/>
                <a:cs typeface="Times New Roman"/>
              </a:rPr>
              <a:t>ma i mastodonti </a:t>
            </a:r>
            <a:r>
              <a:rPr sz="1200" spc="-5" dirty="0">
                <a:latin typeface="Times New Roman"/>
                <a:cs typeface="Times New Roman"/>
              </a:rPr>
              <a:t>preferivano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margine riparato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regioni boscose.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ad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data recente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mammut vagabondarono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Messico al Canada; </a:t>
            </a:r>
            <a:r>
              <a:rPr sz="1200" dirty="0">
                <a:latin typeface="Times New Roman"/>
                <a:cs typeface="Times New Roman"/>
              </a:rPr>
              <a:t>la varietà </a:t>
            </a:r>
            <a:r>
              <a:rPr sz="1200" spc="-5" dirty="0">
                <a:latin typeface="Times New Roman"/>
                <a:cs typeface="Times New Roman"/>
              </a:rPr>
              <a:t>siberiana si </a:t>
            </a:r>
            <a:r>
              <a:rPr sz="1200" dirty="0">
                <a:latin typeface="Times New Roman"/>
                <a:cs typeface="Times New Roman"/>
              </a:rPr>
              <a:t>ricoprì di </a:t>
            </a:r>
            <a:r>
              <a:rPr sz="1200" spc="-5" dirty="0">
                <a:latin typeface="Times New Roman"/>
                <a:cs typeface="Times New Roman"/>
              </a:rPr>
              <a:t>lana. </a:t>
            </a:r>
            <a:r>
              <a:rPr sz="1200" dirty="0">
                <a:latin typeface="Times New Roman"/>
                <a:cs typeface="Times New Roman"/>
              </a:rPr>
              <a:t>I mastodonti persisterono  </a:t>
            </a:r>
            <a:r>
              <a:rPr sz="1200" spc="-5" dirty="0">
                <a:latin typeface="Times New Roman"/>
                <a:cs typeface="Times New Roman"/>
              </a:rPr>
              <a:t>nell’America del Nord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furono </a:t>
            </a:r>
            <a:r>
              <a:rPr sz="1200" dirty="0">
                <a:latin typeface="Times New Roman"/>
                <a:cs typeface="Times New Roman"/>
              </a:rPr>
              <a:t>sterminati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uomini rossi, in modo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simile a </a:t>
            </a:r>
            <a:r>
              <a:rPr sz="1200" spc="-5" dirty="0">
                <a:latin typeface="Times New Roman"/>
                <a:cs typeface="Times New Roman"/>
              </a:rPr>
              <a:t>come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bianchi  massacrarono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bisonti.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505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(702.5) 61:7.15 </a:t>
            </a:r>
            <a:r>
              <a:rPr sz="1200" spc="-5" dirty="0">
                <a:latin typeface="Times New Roman"/>
                <a:cs typeface="Times New Roman"/>
              </a:rPr>
              <a:t>Durante quest’ultima glaciazione nell’America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 si estinsero </a:t>
            </a:r>
            <a:r>
              <a:rPr sz="1200" dirty="0">
                <a:latin typeface="Times New Roman"/>
                <a:cs typeface="Times New Roman"/>
              </a:rPr>
              <a:t>il cavallo, il </a:t>
            </a:r>
            <a:r>
              <a:rPr sz="1200" spc="-5" dirty="0">
                <a:latin typeface="Times New Roman"/>
                <a:cs typeface="Times New Roman"/>
              </a:rPr>
              <a:t>tapiro, </a:t>
            </a:r>
            <a:r>
              <a:rPr sz="1200" dirty="0">
                <a:latin typeface="Times New Roman"/>
                <a:cs typeface="Times New Roman"/>
              </a:rPr>
              <a:t>il lama e la </a:t>
            </a:r>
            <a:r>
              <a:rPr sz="1200" spc="-5" dirty="0">
                <a:latin typeface="Times New Roman"/>
                <a:cs typeface="Times New Roman"/>
              </a:rPr>
              <a:t>tigre dai </a:t>
            </a:r>
            <a:r>
              <a:rPr sz="1200" dirty="0">
                <a:latin typeface="Times New Roman"/>
                <a:cs typeface="Times New Roman"/>
              </a:rPr>
              <a:t>denti a  </a:t>
            </a:r>
            <a:r>
              <a:rPr sz="1200" spc="-5" dirty="0">
                <a:latin typeface="Times New Roman"/>
                <a:cs typeface="Times New Roman"/>
              </a:rPr>
              <a:t>sciabola. Al </a:t>
            </a:r>
            <a:r>
              <a:rPr sz="1200" dirty="0">
                <a:latin typeface="Times New Roman"/>
                <a:cs typeface="Times New Roman"/>
              </a:rPr>
              <a:t>loro posto </a:t>
            </a:r>
            <a:r>
              <a:rPr sz="1200" spc="-5" dirty="0">
                <a:latin typeface="Times New Roman"/>
                <a:cs typeface="Times New Roman"/>
              </a:rPr>
              <a:t>vennero dall’America del </a:t>
            </a:r>
            <a:r>
              <a:rPr sz="1200" dirty="0">
                <a:latin typeface="Times New Roman"/>
                <a:cs typeface="Times New Roman"/>
              </a:rPr>
              <a:t>Sud i </a:t>
            </a:r>
            <a:r>
              <a:rPr sz="1200" spc="-5" dirty="0">
                <a:latin typeface="Times New Roman"/>
                <a:cs typeface="Times New Roman"/>
              </a:rPr>
              <a:t>bradipi, gli </a:t>
            </a:r>
            <a:r>
              <a:rPr sz="1200" dirty="0">
                <a:latin typeface="Times New Roman"/>
                <a:cs typeface="Times New Roman"/>
              </a:rPr>
              <a:t>armadilli e i </a:t>
            </a:r>
            <a:r>
              <a:rPr sz="1200" spc="-5" dirty="0">
                <a:latin typeface="Times New Roman"/>
                <a:cs typeface="Times New Roman"/>
              </a:rPr>
              <a:t>porci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d’acqua.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(702.6) 61:7.16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migrazione forzata della </a:t>
            </a:r>
            <a:r>
              <a:rPr sz="1200" dirty="0">
                <a:latin typeface="Times New Roman"/>
                <a:cs typeface="Times New Roman"/>
              </a:rPr>
              <a:t>vita davanti </a:t>
            </a:r>
            <a:r>
              <a:rPr sz="1200" spc="-5" dirty="0">
                <a:latin typeface="Times New Roman"/>
                <a:cs typeface="Times New Roman"/>
              </a:rPr>
              <a:t>all’avanzata glaciale </a:t>
            </a:r>
            <a:r>
              <a:rPr sz="1200" dirty="0">
                <a:latin typeface="Times New Roman"/>
                <a:cs typeface="Times New Roman"/>
              </a:rPr>
              <a:t>portò ad uno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incrocio di piante e di animali, 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ritirata dell’ultima </a:t>
            </a:r>
            <a:r>
              <a:rPr sz="1200" dirty="0">
                <a:latin typeface="Times New Roman"/>
                <a:cs typeface="Times New Roman"/>
              </a:rPr>
              <a:t>invasione </a:t>
            </a:r>
            <a:r>
              <a:rPr sz="1200" spc="-5" dirty="0">
                <a:latin typeface="Times New Roman"/>
                <a:cs typeface="Times New Roman"/>
              </a:rPr>
              <a:t>glaciale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artiche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vegetali che </a:t>
            </a:r>
            <a:r>
              <a:rPr sz="1200" spc="-5" dirty="0">
                <a:latin typeface="Times New Roman"/>
                <a:cs typeface="Times New Roman"/>
              </a:rPr>
              <a:t>animali rimasero arenate sulle </a:t>
            </a:r>
            <a:r>
              <a:rPr sz="1200" dirty="0">
                <a:latin typeface="Times New Roman"/>
                <a:cs typeface="Times New Roman"/>
              </a:rPr>
              <a:t>altitudini di </a:t>
            </a:r>
            <a:r>
              <a:rPr sz="1200" spc="-5" dirty="0">
                <a:latin typeface="Times New Roman"/>
                <a:cs typeface="Times New Roman"/>
              </a:rPr>
              <a:t>certi  picchi </a:t>
            </a:r>
            <a:r>
              <a:rPr sz="1200" dirty="0">
                <a:latin typeface="Times New Roman"/>
                <a:cs typeface="Times New Roman"/>
              </a:rPr>
              <a:t>montuosi, dove </a:t>
            </a:r>
            <a:r>
              <a:rPr sz="1200" spc="-5" dirty="0">
                <a:latin typeface="Times New Roman"/>
                <a:cs typeface="Times New Roman"/>
              </a:rPr>
              <a:t>si erano rifugiate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sfuggire alla </a:t>
            </a:r>
            <a:r>
              <a:rPr sz="1200" dirty="0">
                <a:latin typeface="Times New Roman"/>
                <a:cs typeface="Times New Roman"/>
              </a:rPr>
              <a:t>distruzione da 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ghiacciaio.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oggi 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trovare  queste </a:t>
            </a:r>
            <a:r>
              <a:rPr sz="1200" dirty="0">
                <a:latin typeface="Times New Roman"/>
                <a:cs typeface="Times New Roman"/>
              </a:rPr>
              <a:t>piante e </a:t>
            </a:r>
            <a:r>
              <a:rPr sz="1200" spc="-5" dirty="0">
                <a:latin typeface="Times New Roman"/>
                <a:cs typeface="Times New Roman"/>
              </a:rPr>
              <a:t>questi animali dislocati sulle Alpi dell’Europa ed </a:t>
            </a:r>
            <a:r>
              <a:rPr sz="1200" dirty="0">
                <a:latin typeface="Times New Roman"/>
                <a:cs typeface="Times New Roman"/>
              </a:rPr>
              <a:t>anche sugli </a:t>
            </a:r>
            <a:r>
              <a:rPr sz="1200" spc="-5" dirty="0">
                <a:latin typeface="Times New Roman"/>
                <a:cs typeface="Times New Roman"/>
              </a:rPr>
              <a:t>Appalachi </a:t>
            </a:r>
            <a:r>
              <a:rPr sz="1200" dirty="0">
                <a:latin typeface="Times New Roman"/>
                <a:cs typeface="Times New Roman"/>
              </a:rPr>
              <a:t>dell’America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2489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(702.7) 61:7.17 </a:t>
            </a:r>
            <a:r>
              <a:rPr sz="1200" spc="-5" dirty="0">
                <a:latin typeface="Times New Roman"/>
                <a:cs typeface="Times New Roman"/>
              </a:rPr>
              <a:t>L’era glaciale </a:t>
            </a:r>
            <a:r>
              <a:rPr sz="1200" dirty="0">
                <a:latin typeface="Times New Roman"/>
                <a:cs typeface="Times New Roman"/>
              </a:rPr>
              <a:t>è l’ultimo </a:t>
            </a:r>
            <a:r>
              <a:rPr sz="1200" spc="-5" dirty="0">
                <a:latin typeface="Times New Roman"/>
                <a:cs typeface="Times New Roman"/>
              </a:rPr>
              <a:t>periodo geologico completo, </a:t>
            </a:r>
            <a:r>
              <a:rPr sz="1200" dirty="0">
                <a:latin typeface="Times New Roman"/>
                <a:cs typeface="Times New Roman"/>
              </a:rPr>
              <a:t>il cosiddetto </a:t>
            </a:r>
            <a:r>
              <a:rPr sz="1200" i="1" spc="-5" dirty="0">
                <a:latin typeface="Times New Roman"/>
                <a:cs typeface="Times New Roman"/>
              </a:rPr>
              <a:t>Pleistocene,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oltre due milioni di 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5467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25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(1220.8) 111:4.9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interiore dell’uomo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creativa, </a:t>
            </a:r>
            <a:r>
              <a:rPr sz="1200" dirty="0">
                <a:latin typeface="Times New Roman"/>
                <a:cs typeface="Times New Roman"/>
              </a:rPr>
              <a:t>incombe </a:t>
            </a:r>
            <a:r>
              <a:rPr sz="1200" spc="-5" dirty="0">
                <a:latin typeface="Times New Roman"/>
                <a:cs typeface="Times New Roman"/>
              </a:rPr>
              <a:t>su ciascuna </a:t>
            </a:r>
            <a:r>
              <a:rPr sz="1200" dirty="0">
                <a:latin typeface="Times New Roman"/>
                <a:cs typeface="Times New Roman"/>
              </a:rPr>
              <a:t>persona la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 se questa creatività </a:t>
            </a:r>
            <a:r>
              <a:rPr sz="1200" dirty="0">
                <a:latin typeface="Times New Roman"/>
                <a:cs typeface="Times New Roman"/>
              </a:rPr>
              <a:t>dovrà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spontanea e </a:t>
            </a:r>
            <a:r>
              <a:rPr sz="1200" spc="-5" dirty="0">
                <a:latin typeface="Times New Roman"/>
                <a:cs typeface="Times New Roman"/>
              </a:rPr>
              <a:t>totalmente casuale oppure </a:t>
            </a:r>
            <a:r>
              <a:rPr sz="1200" dirty="0">
                <a:latin typeface="Times New Roman"/>
                <a:cs typeface="Times New Roman"/>
              </a:rPr>
              <a:t>controllata, </a:t>
            </a:r>
            <a:r>
              <a:rPr sz="1200" spc="-5" dirty="0">
                <a:latin typeface="Times New Roman"/>
                <a:cs typeface="Times New Roman"/>
              </a:rPr>
              <a:t>diretta </a:t>
            </a:r>
            <a:r>
              <a:rPr sz="1200" dirty="0">
                <a:latin typeface="Times New Roman"/>
                <a:cs typeface="Times New Roman"/>
              </a:rPr>
              <a:t>e costruttiva. Come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può</a:t>
            </a:r>
            <a:endParaRPr sz="1200">
              <a:latin typeface="Times New Roman"/>
              <a:cs typeface="Times New Roman"/>
            </a:endParaRPr>
          </a:p>
          <a:p>
            <a:pPr marL="88900" marR="20827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un’immaginazione </a:t>
            </a:r>
            <a:r>
              <a:rPr sz="1200" dirty="0">
                <a:latin typeface="Times New Roman"/>
                <a:cs typeface="Times New Roman"/>
              </a:rPr>
              <a:t>creativa </a:t>
            </a:r>
            <a:r>
              <a:rPr sz="1200" spc="-5" dirty="0">
                <a:latin typeface="Times New Roman"/>
                <a:cs typeface="Times New Roman"/>
              </a:rPr>
              <a:t>produrre dei </a:t>
            </a:r>
            <a:r>
              <a:rPr sz="1200" dirty="0">
                <a:latin typeface="Times New Roman"/>
                <a:cs typeface="Times New Roman"/>
              </a:rPr>
              <a:t>risultati validi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in cui funziona è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occupata da </a:t>
            </a:r>
            <a:r>
              <a:rPr sz="1200" spc="-5" dirty="0">
                <a:latin typeface="Times New Roman"/>
                <a:cs typeface="Times New Roman"/>
              </a:rPr>
              <a:t>pregiudizi, </a:t>
            </a:r>
            <a:r>
              <a:rPr sz="1200" dirty="0">
                <a:latin typeface="Times New Roman"/>
                <a:cs typeface="Times New Roman"/>
              </a:rPr>
              <a:t>odio, </a:t>
            </a:r>
            <a:r>
              <a:rPr sz="1200" spc="-5" dirty="0">
                <a:latin typeface="Times New Roman"/>
                <a:cs typeface="Times New Roman"/>
              </a:rPr>
              <a:t>paure,  risentimenti, desideri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vendetta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settarismi?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0066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(1220.9) 111:4.10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idee possono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origine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stimoli del mondo </a:t>
            </a:r>
            <a:r>
              <a:rPr sz="1200" spc="-5" dirty="0">
                <a:latin typeface="Times New Roman"/>
                <a:cs typeface="Times New Roman"/>
              </a:rPr>
              <a:t>esteriore,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ideali nascono </a:t>
            </a:r>
            <a:r>
              <a:rPr sz="1200" dirty="0">
                <a:latin typeface="Times New Roman"/>
                <a:cs typeface="Times New Roman"/>
              </a:rPr>
              <a:t>soltanto nei </a:t>
            </a:r>
            <a:r>
              <a:rPr sz="1200" spc="-5" dirty="0">
                <a:latin typeface="Times New Roman"/>
                <a:cs typeface="Times New Roman"/>
              </a:rPr>
              <a:t>regni creativi </a:t>
            </a:r>
            <a:r>
              <a:rPr sz="1200" dirty="0">
                <a:latin typeface="Times New Roman"/>
                <a:cs typeface="Times New Roman"/>
              </a:rPr>
              <a:t>del  mondo </a:t>
            </a:r>
            <a:r>
              <a:rPr sz="1200" spc="-5" dirty="0">
                <a:latin typeface="Times New Roman"/>
                <a:cs typeface="Times New Roman"/>
              </a:rPr>
              <a:t>interiore. Oggi </a:t>
            </a:r>
            <a:r>
              <a:rPr sz="1200" dirty="0">
                <a:latin typeface="Times New Roman"/>
                <a:cs typeface="Times New Roman"/>
              </a:rPr>
              <a:t>le nazioni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sono dirette </a:t>
            </a:r>
            <a:r>
              <a:rPr sz="1200" dirty="0">
                <a:latin typeface="Times New Roman"/>
                <a:cs typeface="Times New Roman"/>
              </a:rPr>
              <a:t>da uomini che hanno una </a:t>
            </a:r>
            <a:r>
              <a:rPr sz="1200" spc="-5" dirty="0">
                <a:latin typeface="Times New Roman"/>
                <a:cs typeface="Times New Roman"/>
              </a:rPr>
              <a:t>sovrabbondanza d’idee,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poveri  d’ideali. 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spiegazione della povertà,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divorzi, delle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razziali.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(1220.10) 111:4.11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problema: se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libero </a:t>
            </a:r>
            <a:r>
              <a:rPr sz="1200" dirty="0">
                <a:latin typeface="Times New Roman"/>
                <a:cs typeface="Times New Roman"/>
              </a:rPr>
              <a:t>arbitrio è </a:t>
            </a:r>
            <a:r>
              <a:rPr sz="1200" spc="-5" dirty="0">
                <a:latin typeface="Times New Roman"/>
                <a:cs typeface="Times New Roman"/>
              </a:rPr>
              <a:t>interiormente </a:t>
            </a:r>
            <a:r>
              <a:rPr sz="1200" dirty="0">
                <a:latin typeface="Times New Roman"/>
                <a:cs typeface="Times New Roman"/>
              </a:rPr>
              <a:t>dotato di poteri </a:t>
            </a:r>
            <a:r>
              <a:rPr sz="1200" spc="-5" dirty="0">
                <a:latin typeface="Times New Roman"/>
                <a:cs typeface="Times New Roman"/>
              </a:rPr>
              <a:t>creativi, </a:t>
            </a:r>
            <a:r>
              <a:rPr sz="1200" dirty="0">
                <a:latin typeface="Times New Roman"/>
                <a:cs typeface="Times New Roman"/>
              </a:rPr>
              <a:t>allora dobbiamo 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libera creatività </a:t>
            </a:r>
            <a:r>
              <a:rPr sz="1200" dirty="0">
                <a:latin typeface="Times New Roman"/>
                <a:cs typeface="Times New Roman"/>
              </a:rPr>
              <a:t>contiene il potenziale </a:t>
            </a:r>
            <a:r>
              <a:rPr sz="1200" spc="-5" dirty="0">
                <a:latin typeface="Times New Roman"/>
                <a:cs typeface="Times New Roman"/>
              </a:rPr>
              <a:t>della libera distruttività.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creatività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rivolta alla </a:t>
            </a:r>
            <a:r>
              <a:rPr sz="1200" dirty="0">
                <a:latin typeface="Times New Roman"/>
                <a:cs typeface="Times New Roman"/>
              </a:rPr>
              <a:t>distruttività </a:t>
            </a:r>
            <a:r>
              <a:rPr sz="1200" spc="-5" dirty="0">
                <a:latin typeface="Times New Roman"/>
                <a:cs typeface="Times New Roman"/>
              </a:rPr>
              <a:t>ci  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faccia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faccia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devastazione del </a:t>
            </a:r>
            <a:r>
              <a:rPr sz="1200" spc="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peccato — oppressioni,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e distruzioni.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creatività  parziale che </a:t>
            </a:r>
            <a:r>
              <a:rPr sz="1200" dirty="0">
                <a:latin typeface="Times New Roman"/>
                <a:cs typeface="Times New Roman"/>
              </a:rPr>
              <a:t>tende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disintegrazione </a:t>
            </a:r>
            <a:r>
              <a:rPr sz="1200" dirty="0">
                <a:latin typeface="Times New Roman"/>
                <a:cs typeface="Times New Roman"/>
              </a:rPr>
              <a:t>e la distruzione </a:t>
            </a:r>
            <a:r>
              <a:rPr sz="1200" spc="-5" dirty="0">
                <a:latin typeface="Times New Roman"/>
                <a:cs typeface="Times New Roman"/>
              </a:rPr>
              <a:t>finale. Ogni </a:t>
            </a:r>
            <a:r>
              <a:rPr sz="1200" dirty="0">
                <a:latin typeface="Times New Roman"/>
                <a:cs typeface="Times New Roman"/>
              </a:rPr>
              <a:t>conflitto è </a:t>
            </a:r>
            <a:r>
              <a:rPr sz="1200" spc="-5" dirty="0">
                <a:latin typeface="Times New Roman"/>
                <a:cs typeface="Times New Roman"/>
              </a:rPr>
              <a:t>cattivo poiché </a:t>
            </a:r>
            <a:r>
              <a:rPr sz="1200" dirty="0">
                <a:latin typeface="Times New Roman"/>
                <a:cs typeface="Times New Roman"/>
              </a:rPr>
              <a:t>inibisce la </a:t>
            </a:r>
            <a:r>
              <a:rPr sz="1200" spc="-5" dirty="0">
                <a:latin typeface="Times New Roman"/>
                <a:cs typeface="Times New Roman"/>
              </a:rPr>
              <a:t>funzione </a:t>
            </a:r>
            <a:r>
              <a:rPr sz="1200" dirty="0">
                <a:latin typeface="Times New Roman"/>
                <a:cs typeface="Times New Roman"/>
              </a:rPr>
              <a:t>creativa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interiore </a:t>
            </a:r>
            <a:r>
              <a:rPr sz="1200" dirty="0">
                <a:latin typeface="Times New Roman"/>
                <a:cs typeface="Times New Roman"/>
              </a:rPr>
              <a:t>— è una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civile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08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(1221.1) 111:4.12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creatività interiore contribuisce </a:t>
            </a:r>
            <a:r>
              <a:rPr sz="1200" dirty="0">
                <a:latin typeface="Times New Roman"/>
                <a:cs typeface="Times New Roman"/>
              </a:rPr>
              <a:t>a nobilitare 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mediante </a:t>
            </a:r>
            <a:r>
              <a:rPr sz="1200" spc="-5" dirty="0">
                <a:latin typeface="Times New Roman"/>
                <a:cs typeface="Times New Roman"/>
              </a:rPr>
              <a:t>l’integrazione della personalità </a:t>
            </a:r>
            <a:r>
              <a:rPr sz="1200" dirty="0">
                <a:latin typeface="Times New Roman"/>
                <a:cs typeface="Times New Roman"/>
              </a:rPr>
              <a:t>e l’unificazione  </a:t>
            </a:r>
            <a:r>
              <a:rPr sz="1200" spc="-5" dirty="0">
                <a:latin typeface="Times New Roman"/>
                <a:cs typeface="Times New Roman"/>
              </a:rPr>
              <a:t>dell’individualità.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eternamente vero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passato </a:t>
            </a:r>
            <a:r>
              <a:rPr sz="1200" dirty="0">
                <a:latin typeface="Times New Roman"/>
                <a:cs typeface="Times New Roman"/>
              </a:rPr>
              <a:t>è immutabile;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modificato nel </a:t>
            </a:r>
            <a:r>
              <a:rPr sz="1200" spc="-5" dirty="0">
                <a:latin typeface="Times New Roman"/>
                <a:cs typeface="Times New Roman"/>
              </a:rPr>
              <a:t>presente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ministero della creatività dell’io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consacrazione della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scelta</a:t>
            </a:r>
            <a:endParaRPr sz="1600">
              <a:latin typeface="Times New Roman"/>
              <a:cs typeface="Times New Roman"/>
            </a:endParaRPr>
          </a:p>
          <a:p>
            <a:pPr marL="88900" marR="6794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(1221.2) 111:5.1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niente di più né di </a:t>
            </a:r>
            <a:r>
              <a:rPr sz="1200" spc="-5" dirty="0">
                <a:latin typeface="Times New Roman"/>
                <a:cs typeface="Times New Roman"/>
              </a:rPr>
              <a:t>meno che </a:t>
            </a:r>
            <a:r>
              <a:rPr sz="1200" dirty="0">
                <a:latin typeface="Times New Roman"/>
                <a:cs typeface="Times New Roman"/>
              </a:rPr>
              <a:t>una dimostrazione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compiacenza </a:t>
            </a:r>
            <a:r>
              <a:rPr sz="1200" spc="-5" dirty="0">
                <a:latin typeface="Times New Roman"/>
                <a:cs typeface="Times New Roman"/>
              </a:rPr>
              <a:t>della creatura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condividere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interiore con Dio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Dio che </a:t>
            </a:r>
            <a:r>
              <a:rPr sz="1200" dirty="0">
                <a:latin typeface="Times New Roman"/>
                <a:cs typeface="Times New Roman"/>
              </a:rPr>
              <a:t>ha reso possibile tale vita di </a:t>
            </a:r>
            <a:r>
              <a:rPr sz="1200" spc="-5" dirty="0">
                <a:latin typeface="Times New Roman"/>
                <a:cs typeface="Times New Roman"/>
              </a:rPr>
              <a:t>creatura con significato </a:t>
            </a:r>
            <a:r>
              <a:rPr sz="1200" dirty="0">
                <a:latin typeface="Times New Roman"/>
                <a:cs typeface="Times New Roman"/>
              </a:rPr>
              <a:t>e valore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interiore.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28330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727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Condividere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simile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divino. </a:t>
            </a:r>
            <a:r>
              <a:rPr sz="1200" spc="-5" dirty="0">
                <a:latin typeface="Times New Roman"/>
                <a:cs typeface="Times New Roman"/>
              </a:rPr>
              <a:t>Dio condivide </a:t>
            </a:r>
            <a:r>
              <a:rPr sz="1200" dirty="0">
                <a:latin typeface="Times New Roman"/>
                <a:cs typeface="Times New Roman"/>
              </a:rPr>
              <a:t>tutto con 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Infinito, mentre essi, </a:t>
            </a:r>
            <a:r>
              <a:rPr sz="1200" dirty="0">
                <a:latin typeface="Times New Roman"/>
                <a:cs typeface="Times New Roman"/>
              </a:rPr>
              <a:t>a loro volta,  </a:t>
            </a:r>
            <a:r>
              <a:rPr sz="1200" spc="-5" dirty="0">
                <a:latin typeface="Times New Roman"/>
                <a:cs typeface="Times New Roman"/>
              </a:rPr>
              <a:t>condividono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divini e le Figlie spirituali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924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(1221.3) 111:5.2 </a:t>
            </a:r>
            <a:r>
              <a:rPr sz="1200" spc="-5" dirty="0">
                <a:latin typeface="Times New Roman"/>
                <a:cs typeface="Times New Roman"/>
              </a:rPr>
              <a:t>L’imitazione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chiave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perfezione; </a:t>
            </a:r>
            <a:r>
              <a:rPr sz="1200" dirty="0">
                <a:latin typeface="Times New Roman"/>
                <a:cs typeface="Times New Roman"/>
              </a:rPr>
              <a:t>fare la sua volontà è 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perfezione 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sopravvivenza.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(1221.4) 111:5.3 </a:t>
            </a:r>
            <a:r>
              <a:rPr sz="1200" dirty="0">
                <a:latin typeface="Times New Roman"/>
                <a:cs typeface="Times New Roman"/>
              </a:rPr>
              <a:t>I mortali vivono 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Dio </a:t>
            </a:r>
            <a:r>
              <a:rPr sz="1200" dirty="0">
                <a:latin typeface="Times New Roman"/>
                <a:cs typeface="Times New Roman"/>
              </a:rPr>
              <a:t>ha voluto </a:t>
            </a:r>
            <a:r>
              <a:rPr sz="1200" spc="-5" dirty="0">
                <a:latin typeface="Times New Roman"/>
                <a:cs typeface="Times New Roman"/>
              </a:rPr>
              <a:t>vivere nei mortali.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si affidano </a:t>
            </a:r>
            <a:r>
              <a:rPr sz="1200" dirty="0">
                <a:latin typeface="Times New Roman"/>
                <a:cs typeface="Times New Roman"/>
              </a:rPr>
              <a:t>a lui,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lui ha </a:t>
            </a:r>
            <a:r>
              <a:rPr sz="1200" spc="-5" dirty="0">
                <a:latin typeface="Times New Roman"/>
                <a:cs typeface="Times New Roman"/>
              </a:rPr>
              <a:t>affidato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per primo </a:t>
            </a:r>
            <a:r>
              <a:rPr sz="1200" dirty="0">
                <a:latin typeface="Times New Roman"/>
                <a:cs typeface="Times New Roman"/>
              </a:rPr>
              <a:t>— una parte di </a:t>
            </a:r>
            <a:r>
              <a:rPr sz="1200" spc="-5" dirty="0">
                <a:latin typeface="Times New Roman"/>
                <a:cs typeface="Times New Roman"/>
              </a:rPr>
              <a:t>se stesso affinché </a:t>
            </a:r>
            <a:r>
              <a:rPr sz="1200" dirty="0">
                <a:latin typeface="Times New Roman"/>
                <a:cs typeface="Times New Roman"/>
              </a:rPr>
              <a:t>stia 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uomini; ha acconsentito di </a:t>
            </a:r>
            <a:r>
              <a:rPr sz="1200" spc="-5" dirty="0">
                <a:latin typeface="Times New Roman"/>
                <a:cs typeface="Times New Roman"/>
              </a:rPr>
              <a:t>vivere negli </a:t>
            </a:r>
            <a:r>
              <a:rPr sz="1200" dirty="0">
                <a:latin typeface="Times New Roman"/>
                <a:cs typeface="Times New Roman"/>
              </a:rPr>
              <a:t>uomini e di </a:t>
            </a:r>
            <a:r>
              <a:rPr sz="1200" spc="-5" dirty="0">
                <a:latin typeface="Times New Roman"/>
                <a:cs typeface="Times New Roman"/>
              </a:rPr>
              <a:t>dimorare negli </a:t>
            </a:r>
            <a:r>
              <a:rPr sz="1200" spc="5" dirty="0">
                <a:latin typeface="Times New Roman"/>
                <a:cs typeface="Times New Roman"/>
              </a:rPr>
              <a:t>uomini  </a:t>
            </a:r>
            <a:r>
              <a:rPr sz="1200" spc="-5" dirty="0">
                <a:latin typeface="Times New Roman"/>
                <a:cs typeface="Times New Roman"/>
              </a:rPr>
              <a:t>sottomesso alla </a:t>
            </a:r>
            <a:r>
              <a:rPr sz="1200" dirty="0">
                <a:latin typeface="Times New Roman"/>
                <a:cs typeface="Times New Roman"/>
              </a:rPr>
              <a:t>volontà</a:t>
            </a:r>
            <a:r>
              <a:rPr sz="1200" spc="-5" dirty="0">
                <a:latin typeface="Times New Roman"/>
                <a:cs typeface="Times New Roman"/>
              </a:rPr>
              <a:t> 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213360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(1221.5) 111:5.4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pace in </a:t>
            </a:r>
            <a:r>
              <a:rPr sz="1200" spc="-5" dirty="0">
                <a:latin typeface="Times New Roman"/>
                <a:cs typeface="Times New Roman"/>
              </a:rPr>
              <a:t>questa vita,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nella </a:t>
            </a:r>
            <a:r>
              <a:rPr sz="1200" dirty="0">
                <a:latin typeface="Times New Roman"/>
                <a:cs typeface="Times New Roman"/>
              </a:rPr>
              <a:t>morte, la perfezione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prossima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nell’eternità </a:t>
            </a:r>
            <a:r>
              <a:rPr sz="1200" dirty="0">
                <a:latin typeface="Times New Roman"/>
                <a:cs typeface="Times New Roman"/>
              </a:rPr>
              <a:t>— tutte  </a:t>
            </a:r>
            <a:r>
              <a:rPr sz="1200" spc="-5" dirty="0">
                <a:latin typeface="Times New Roman"/>
                <a:cs typeface="Times New Roman"/>
              </a:rPr>
              <a:t>queste cose </a:t>
            </a:r>
            <a:r>
              <a:rPr sz="1200" dirty="0">
                <a:latin typeface="Times New Roman"/>
                <a:cs typeface="Times New Roman"/>
              </a:rPr>
              <a:t>sono raggiunte </a:t>
            </a:r>
            <a:r>
              <a:rPr sz="1200" spc="-5" dirty="0">
                <a:latin typeface="Times New Roman"/>
                <a:cs typeface="Times New Roman"/>
              </a:rPr>
              <a:t>(in </a:t>
            </a:r>
            <a:r>
              <a:rPr sz="1200" dirty="0">
                <a:latin typeface="Times New Roman"/>
                <a:cs typeface="Times New Roman"/>
              </a:rPr>
              <a:t>spirito) </a:t>
            </a:r>
            <a:r>
              <a:rPr sz="1200" spc="-5" dirty="0">
                <a:latin typeface="Times New Roman"/>
                <a:cs typeface="Times New Roman"/>
              </a:rPr>
              <a:t>ora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della </a:t>
            </a:r>
            <a:r>
              <a:rPr sz="1200" dirty="0">
                <a:latin typeface="Times New Roman"/>
                <a:cs typeface="Times New Roman"/>
              </a:rPr>
              <a:t>creatura consente — </a:t>
            </a:r>
            <a:r>
              <a:rPr sz="1200" spc="-5" dirty="0">
                <a:latin typeface="Times New Roman"/>
                <a:cs typeface="Times New Roman"/>
              </a:rPr>
              <a:t>sceglie </a:t>
            </a:r>
            <a:r>
              <a:rPr sz="1200" dirty="0">
                <a:latin typeface="Times New Roman"/>
                <a:cs typeface="Times New Roman"/>
              </a:rPr>
              <a:t>— di </a:t>
            </a:r>
            <a:r>
              <a:rPr sz="1200" spc="-5" dirty="0">
                <a:latin typeface="Times New Roman"/>
                <a:cs typeface="Times New Roman"/>
              </a:rPr>
              <a:t>sottomettere </a:t>
            </a:r>
            <a:r>
              <a:rPr sz="1200" dirty="0">
                <a:latin typeface="Times New Roman"/>
                <a:cs typeface="Times New Roman"/>
              </a:rPr>
              <a:t>la volontà  </a:t>
            </a:r>
            <a:r>
              <a:rPr sz="1200" spc="-5" dirty="0">
                <a:latin typeface="Times New Roman"/>
                <a:cs typeface="Times New Roman"/>
              </a:rPr>
              <a:t>della creatura 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Padre. </a:t>
            </a:r>
            <a:r>
              <a:rPr sz="1200" dirty="0">
                <a:latin typeface="Times New Roman"/>
                <a:cs typeface="Times New Roman"/>
              </a:rPr>
              <a:t>Ed il Padre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già scelto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sottomettere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frammento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stesso alla volontà </a:t>
            </a:r>
            <a:r>
              <a:rPr sz="1200" spc="-5" dirty="0">
                <a:latin typeface="Times New Roman"/>
                <a:cs typeface="Times New Roman"/>
              </a:rPr>
              <a:t>della  personalità della </a:t>
            </a:r>
            <a:r>
              <a:rPr sz="1200" dirty="0">
                <a:latin typeface="Times New Roman"/>
                <a:cs typeface="Times New Roman"/>
              </a:rPr>
              <a:t>creatura.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2000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(1221.6) 111:5.5 </a:t>
            </a:r>
            <a:r>
              <a:rPr sz="1200" spc="-5" dirty="0">
                <a:latin typeface="Times New Roman"/>
                <a:cs typeface="Times New Roman"/>
              </a:rPr>
              <a:t>Questa scelta della creatura </a:t>
            </a:r>
            <a:r>
              <a:rPr sz="1200" dirty="0">
                <a:latin typeface="Times New Roman"/>
                <a:cs typeface="Times New Roman"/>
              </a:rPr>
              <a:t>non è una </a:t>
            </a:r>
            <a:r>
              <a:rPr sz="1200" spc="-5" dirty="0">
                <a:latin typeface="Times New Roman"/>
                <a:cs typeface="Times New Roman"/>
              </a:rPr>
              <a:t>resa della volontà.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consacrazione della </a:t>
            </a:r>
            <a:r>
              <a:rPr sz="1200" dirty="0">
                <a:latin typeface="Times New Roman"/>
                <a:cs typeface="Times New Roman"/>
              </a:rPr>
              <a:t>volontà, </a:t>
            </a:r>
            <a:r>
              <a:rPr sz="1200" spc="-5" dirty="0">
                <a:latin typeface="Times New Roman"/>
                <a:cs typeface="Times New Roman"/>
              </a:rPr>
              <a:t>un’espansione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volontà,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glorificazione della volontà, </a:t>
            </a:r>
            <a:r>
              <a:rPr sz="1200" dirty="0">
                <a:latin typeface="Times New Roman"/>
                <a:cs typeface="Times New Roman"/>
              </a:rPr>
              <a:t>un perfezionamento della volontà. E </a:t>
            </a:r>
            <a:r>
              <a:rPr sz="1200" spc="-5" dirty="0">
                <a:latin typeface="Times New Roman"/>
                <a:cs typeface="Times New Roman"/>
              </a:rPr>
              <a:t>tale scelta </a:t>
            </a:r>
            <a:r>
              <a:rPr sz="1200" dirty="0">
                <a:latin typeface="Times New Roman"/>
                <a:cs typeface="Times New Roman"/>
              </a:rPr>
              <a:t>eleva la volontà </a:t>
            </a:r>
            <a:r>
              <a:rPr sz="1200" spc="-5" dirty="0">
                <a:latin typeface="Times New Roman"/>
                <a:cs typeface="Times New Roman"/>
              </a:rPr>
              <a:t>della creatura </a:t>
            </a:r>
            <a:r>
              <a:rPr sz="1200" spc="10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livello  di </a:t>
            </a:r>
            <a:r>
              <a:rPr sz="1200" spc="-5" dirty="0">
                <a:latin typeface="Times New Roman"/>
                <a:cs typeface="Times New Roman"/>
              </a:rPr>
              <a:t>significato temporale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stato </a:t>
            </a:r>
            <a:r>
              <a:rPr sz="1200" dirty="0">
                <a:latin typeface="Times New Roman"/>
                <a:cs typeface="Times New Roman"/>
              </a:rPr>
              <a:t>superiore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 figlio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comunica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del </a:t>
            </a:r>
            <a:r>
              <a:rPr sz="1200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5176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(1221.7) 111:5.6 </a:t>
            </a:r>
            <a:r>
              <a:rPr sz="1200" spc="-5" dirty="0">
                <a:latin typeface="Times New Roman"/>
                <a:cs typeface="Times New Roman"/>
              </a:rPr>
              <a:t>Questa scelta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del Padre è la </a:t>
            </a:r>
            <a:r>
              <a:rPr sz="1200" spc="-5" dirty="0">
                <a:latin typeface="Times New Roman"/>
                <a:cs typeface="Times New Roman"/>
              </a:rPr>
              <a:t>scoperta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Padre-spirito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dell’uomo mortale, anche se  deve trascorrere </a:t>
            </a:r>
            <a:r>
              <a:rPr sz="1200" dirty="0">
                <a:latin typeface="Times New Roman"/>
                <a:cs typeface="Times New Roman"/>
              </a:rPr>
              <a:t>un’era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creatura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effettivamente essere alla presenza reale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Paradiso. Questa </a:t>
            </a:r>
            <a:r>
              <a:rPr sz="1200" dirty="0">
                <a:latin typeface="Times New Roman"/>
                <a:cs typeface="Times New Roman"/>
              </a:rPr>
              <a:t>scelta  non </a:t>
            </a:r>
            <a:r>
              <a:rPr sz="1200" spc="-5" dirty="0">
                <a:latin typeface="Times New Roman"/>
                <a:cs typeface="Times New Roman"/>
              </a:rPr>
              <a:t>consiste tanto </a:t>
            </a:r>
            <a:r>
              <a:rPr sz="1200" dirty="0">
                <a:latin typeface="Times New Roman"/>
                <a:cs typeface="Times New Roman"/>
              </a:rPr>
              <a:t>nella negazione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della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“Non sia fatta </a:t>
            </a:r>
            <a:r>
              <a:rPr sz="1200" dirty="0">
                <a:latin typeface="Times New Roman"/>
                <a:cs typeface="Times New Roman"/>
              </a:rPr>
              <a:t>la mia volontà ma la tua” —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quanto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34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362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nell’affermazione </a:t>
            </a:r>
            <a:r>
              <a:rPr sz="1200" dirty="0">
                <a:latin typeface="Times New Roman"/>
                <a:cs typeface="Times New Roman"/>
              </a:rPr>
              <a:t>positiva </a:t>
            </a:r>
            <a:r>
              <a:rPr sz="1200" spc="-5" dirty="0">
                <a:latin typeface="Times New Roman"/>
                <a:cs typeface="Times New Roman"/>
              </a:rPr>
              <a:t>della creatura: </a:t>
            </a:r>
            <a:r>
              <a:rPr sz="1200" dirty="0">
                <a:latin typeface="Times New Roman"/>
                <a:cs typeface="Times New Roman"/>
              </a:rPr>
              <a:t>“È </a:t>
            </a:r>
            <a:r>
              <a:rPr sz="1200" i="1" spc="-5" dirty="0">
                <a:latin typeface="Times New Roman"/>
                <a:cs typeface="Times New Roman"/>
              </a:rPr>
              <a:t>mia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che sia </a:t>
            </a:r>
            <a:r>
              <a:rPr sz="1200" dirty="0">
                <a:latin typeface="Times New Roman"/>
                <a:cs typeface="Times New Roman"/>
              </a:rPr>
              <a:t>fatta la </a:t>
            </a:r>
            <a:r>
              <a:rPr sz="1200" i="1" dirty="0">
                <a:latin typeface="Times New Roman"/>
                <a:cs typeface="Times New Roman"/>
              </a:rPr>
              <a:t>tua </a:t>
            </a:r>
            <a:r>
              <a:rPr sz="1200" spc="-5" dirty="0">
                <a:latin typeface="Times New Roman"/>
                <a:cs typeface="Times New Roman"/>
              </a:rPr>
              <a:t>volontà.”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questa </a:t>
            </a:r>
            <a:r>
              <a:rPr sz="1200" dirty="0">
                <a:latin typeface="Times New Roman"/>
                <a:cs typeface="Times New Roman"/>
              </a:rPr>
              <a:t>scelta è </a:t>
            </a:r>
            <a:r>
              <a:rPr sz="1200" spc="-5" dirty="0">
                <a:latin typeface="Times New Roman"/>
                <a:cs typeface="Times New Roman"/>
              </a:rPr>
              <a:t>fatta, presto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figlio che sceglie Dio giungerà </a:t>
            </a:r>
            <a:r>
              <a:rPr sz="1200" dirty="0">
                <a:latin typeface="Times New Roman"/>
                <a:cs typeface="Times New Roman"/>
              </a:rPr>
              <a:t>all’unione </a:t>
            </a:r>
            <a:r>
              <a:rPr sz="1200" spc="-5" dirty="0">
                <a:latin typeface="Times New Roman"/>
                <a:cs typeface="Times New Roman"/>
              </a:rPr>
              <a:t>interiore (alla fusione)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frammento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dimora </a:t>
            </a:r>
            <a:r>
              <a:rPr sz="1200" dirty="0">
                <a:latin typeface="Times New Roman"/>
                <a:cs typeface="Times New Roman"/>
              </a:rPr>
              <a:t>in lui, </a:t>
            </a:r>
            <a:r>
              <a:rPr sz="1200" spc="-5" dirty="0">
                <a:latin typeface="Times New Roman"/>
                <a:cs typeface="Times New Roman"/>
              </a:rPr>
              <a:t>mentre questo stesso  figlio che si sta </a:t>
            </a:r>
            <a:r>
              <a:rPr sz="1200" dirty="0">
                <a:latin typeface="Times New Roman"/>
                <a:cs typeface="Times New Roman"/>
              </a:rPr>
              <a:t>perfezionando </a:t>
            </a:r>
            <a:r>
              <a:rPr sz="1200" spc="-5" dirty="0">
                <a:latin typeface="Times New Roman"/>
                <a:cs typeface="Times New Roman"/>
              </a:rPr>
              <a:t>troverà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soddisfazione suprema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personalità nella comunione adoratrice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personalità  dell’uomo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personalità del suo Autore,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i cui </a:t>
            </a:r>
            <a:r>
              <a:rPr sz="1200" spc="-5" dirty="0">
                <a:latin typeface="Times New Roman"/>
                <a:cs typeface="Times New Roman"/>
              </a:rPr>
              <a:t>attributi creatori sono </a:t>
            </a:r>
            <a:r>
              <a:rPr sz="1200" dirty="0">
                <a:latin typeface="Times New Roman"/>
                <a:cs typeface="Times New Roman"/>
              </a:rPr>
              <a:t>uniti </a:t>
            </a:r>
            <a:r>
              <a:rPr sz="1200" spc="-5" dirty="0">
                <a:latin typeface="Times New Roman"/>
                <a:cs typeface="Times New Roman"/>
              </a:rPr>
              <a:t>per l’eternità </a:t>
            </a:r>
            <a:r>
              <a:rPr sz="1200" dirty="0">
                <a:latin typeface="Times New Roman"/>
                <a:cs typeface="Times New Roman"/>
              </a:rPr>
              <a:t>in una reciprocità  </a:t>
            </a:r>
            <a:r>
              <a:rPr sz="1200" spc="-5" dirty="0">
                <a:latin typeface="Times New Roman"/>
                <a:cs typeface="Times New Roman"/>
              </a:rPr>
              <a:t>d’espressione autovoluta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un’altra associazione eterna </a:t>
            </a:r>
            <a:r>
              <a:rPr sz="1200" dirty="0">
                <a:latin typeface="Times New Roman"/>
                <a:cs typeface="Times New Roman"/>
              </a:rPr>
              <a:t>tra la volontà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e la volontà 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paradosso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umano</a:t>
            </a:r>
            <a:endParaRPr sz="1600">
              <a:latin typeface="Times New Roman"/>
              <a:cs typeface="Times New Roman"/>
            </a:endParaRPr>
          </a:p>
          <a:p>
            <a:pPr marL="76200" marR="36322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(1221.8) 111:6.1 </a:t>
            </a:r>
            <a:r>
              <a:rPr sz="1200" spc="-5" dirty="0">
                <a:latin typeface="Times New Roman"/>
                <a:cs typeface="Times New Roman"/>
              </a:rPr>
              <a:t>Molte delle difficoltà temporali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mortale provengono dalla sua duplice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cosmo. L’uomo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parte della </a:t>
            </a:r>
            <a:r>
              <a:rPr sz="1200" dirty="0">
                <a:latin typeface="Times New Roman"/>
                <a:cs typeface="Times New Roman"/>
              </a:rPr>
              <a:t>natura — esiste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natura — e tuttavia è capace di </a:t>
            </a:r>
            <a:r>
              <a:rPr sz="1200" spc="-5" dirty="0">
                <a:latin typeface="Times New Roman"/>
                <a:cs typeface="Times New Roman"/>
              </a:rPr>
              <a:t>trascendere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natura. 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finito,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dimora </a:t>
            </a:r>
            <a:r>
              <a:rPr sz="1200" dirty="0">
                <a:latin typeface="Times New Roman"/>
                <a:cs typeface="Times New Roman"/>
              </a:rPr>
              <a:t>in lui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76200" marR="12318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scintilla dell’infinità. Tale situazione duale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fornisce </a:t>
            </a:r>
            <a:r>
              <a:rPr sz="1200" dirty="0">
                <a:latin typeface="Times New Roman"/>
                <a:cs typeface="Times New Roman"/>
              </a:rPr>
              <a:t>il potenziale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genera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situazioni sociali  e </a:t>
            </a:r>
            <a:r>
              <a:rPr sz="1200" spc="-5" dirty="0">
                <a:latin typeface="Times New Roman"/>
                <a:cs typeface="Times New Roman"/>
              </a:rPr>
              <a:t>morali impregnate </a:t>
            </a:r>
            <a:r>
              <a:rPr sz="1200" dirty="0">
                <a:latin typeface="Times New Roman"/>
                <a:cs typeface="Times New Roman"/>
              </a:rPr>
              <a:t>di molta </a:t>
            </a:r>
            <a:r>
              <a:rPr sz="1200" spc="-5" dirty="0">
                <a:latin typeface="Times New Roman"/>
                <a:cs typeface="Times New Roman"/>
              </a:rPr>
              <a:t>incertezza </a:t>
            </a:r>
            <a:r>
              <a:rPr sz="1200" dirty="0">
                <a:latin typeface="Times New Roman"/>
                <a:cs typeface="Times New Roman"/>
              </a:rPr>
              <a:t>e non poca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inquietudine.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56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(1222.1) 111:6.2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richiesto </a:t>
            </a:r>
            <a:r>
              <a:rPr sz="1200" spc="-5" dirty="0">
                <a:latin typeface="Times New Roman"/>
                <a:cs typeface="Times New Roman"/>
              </a:rPr>
              <a:t>per trionfare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trascendere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io è un </a:t>
            </a:r>
            <a:r>
              <a:rPr sz="1200" spc="-5" dirty="0">
                <a:latin typeface="Times New Roman"/>
                <a:cs typeface="Times New Roman"/>
              </a:rPr>
              <a:t>coraggio 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soccombere alle  </a:t>
            </a:r>
            <a:r>
              <a:rPr sz="1200" dirty="0">
                <a:latin typeface="Times New Roman"/>
                <a:cs typeface="Times New Roman"/>
              </a:rPr>
              <a:t>tentazioni </a:t>
            </a:r>
            <a:r>
              <a:rPr sz="1200" spc="-5" dirty="0">
                <a:latin typeface="Times New Roman"/>
                <a:cs typeface="Times New Roman"/>
              </a:rPr>
              <a:t>dell’orgoglio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mortale capace di </a:t>
            </a:r>
            <a:r>
              <a:rPr sz="1200" spc="-5" dirty="0">
                <a:latin typeface="Times New Roman"/>
                <a:cs typeface="Times New Roman"/>
              </a:rPr>
              <a:t>trascendere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io può </a:t>
            </a:r>
            <a:r>
              <a:rPr sz="1200" spc="-5" dirty="0">
                <a:latin typeface="Times New Roman"/>
                <a:cs typeface="Times New Roman"/>
              </a:rPr>
              <a:t>cedere alla </a:t>
            </a:r>
            <a:r>
              <a:rPr sz="1200" dirty="0">
                <a:latin typeface="Times New Roman"/>
                <a:cs typeface="Times New Roman"/>
              </a:rPr>
              <a:t>tentazione di </a:t>
            </a:r>
            <a:r>
              <a:rPr sz="1200" spc="-5" dirty="0">
                <a:latin typeface="Times New Roman"/>
                <a:cs typeface="Times New Roman"/>
              </a:rPr>
              <a:t>deificare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autocoscienza.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dilemma </a:t>
            </a:r>
            <a:r>
              <a:rPr sz="1200" spc="-5" dirty="0">
                <a:latin typeface="Times New Roman"/>
                <a:cs typeface="Times New Roman"/>
              </a:rPr>
              <a:t>umano consiste nel </a:t>
            </a:r>
            <a:r>
              <a:rPr sz="1200" dirty="0">
                <a:latin typeface="Times New Roman"/>
                <a:cs typeface="Times New Roman"/>
              </a:rPr>
              <a:t>doppio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l’uomo è schiavo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allo stesso tempo possiede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libertà straordinaria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e d’azione </a:t>
            </a:r>
            <a:r>
              <a:rPr sz="1200" spc="-5" dirty="0">
                <a:latin typeface="Times New Roman"/>
                <a:cs typeface="Times New Roman"/>
              </a:rPr>
              <a:t>spirituali. </a:t>
            </a:r>
            <a:r>
              <a:rPr sz="1200" dirty="0">
                <a:latin typeface="Times New Roman"/>
                <a:cs typeface="Times New Roman"/>
              </a:rPr>
              <a:t>Sui livelli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asservito alla natura,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sui  livelli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trionfa sulla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temporali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finite. Tale paradosso </a:t>
            </a:r>
            <a:r>
              <a:rPr sz="1200" dirty="0">
                <a:latin typeface="Times New Roman"/>
                <a:cs typeface="Times New Roman"/>
              </a:rPr>
              <a:t>è inseparabile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tentazione,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male  potenziale e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errori di </a:t>
            </a:r>
            <a:r>
              <a:rPr sz="1200" spc="-5" dirty="0">
                <a:latin typeface="Times New Roman"/>
                <a:cs typeface="Times New Roman"/>
              </a:rPr>
              <a:t>decisione,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l’io </a:t>
            </a:r>
            <a:r>
              <a:rPr sz="1200" spc="-5" dirty="0">
                <a:latin typeface="Times New Roman"/>
                <a:cs typeface="Times New Roman"/>
              </a:rPr>
              <a:t>diviene altero ed </a:t>
            </a:r>
            <a:r>
              <a:rPr sz="1200" dirty="0">
                <a:latin typeface="Times New Roman"/>
                <a:cs typeface="Times New Roman"/>
              </a:rPr>
              <a:t>arrogante può </a:t>
            </a:r>
            <a:r>
              <a:rPr sz="1200" spc="-5" dirty="0">
                <a:latin typeface="Times New Roman"/>
                <a:cs typeface="Times New Roman"/>
              </a:rPr>
              <a:t>evolversi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peccato.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(1222.2) 111:6.3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problema del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esiste per se stesso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finito.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finiti non è male o </a:t>
            </a:r>
            <a:r>
              <a:rPr sz="1200" spc="-5" dirty="0">
                <a:latin typeface="Times New Roman"/>
                <a:cs typeface="Times New Roman"/>
              </a:rPr>
              <a:t>peccato.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 finito è stato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infinito — è opera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divini — 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buono. Sono il </a:t>
            </a:r>
            <a:r>
              <a:rPr sz="1200" spc="-5" dirty="0">
                <a:latin typeface="Times New Roman"/>
                <a:cs typeface="Times New Roman"/>
              </a:rPr>
              <a:t>cattivo </a:t>
            </a:r>
            <a:r>
              <a:rPr sz="1200" dirty="0">
                <a:latin typeface="Times New Roman"/>
                <a:cs typeface="Times New Roman"/>
              </a:rPr>
              <a:t>uso, la  </a:t>
            </a:r>
            <a:r>
              <a:rPr sz="1200" spc="-5" dirty="0">
                <a:latin typeface="Times New Roman"/>
                <a:cs typeface="Times New Roman"/>
              </a:rPr>
              <a:t>deformazione </a:t>
            </a:r>
            <a:r>
              <a:rPr sz="1200" dirty="0">
                <a:latin typeface="Times New Roman"/>
                <a:cs typeface="Times New Roman"/>
              </a:rPr>
              <a:t>e la perversione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finito che danno </a:t>
            </a:r>
            <a:r>
              <a:rPr sz="1200" spc="-5" dirty="0">
                <a:latin typeface="Times New Roman"/>
                <a:cs typeface="Times New Roman"/>
              </a:rPr>
              <a:t>origine al male ed 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peccato.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674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57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(1222.3) 111:6.4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può </a:t>
            </a:r>
            <a:r>
              <a:rPr sz="1200" spc="-5" dirty="0">
                <a:latin typeface="Times New Roman"/>
                <a:cs typeface="Times New Roman"/>
              </a:rPr>
              <a:t>dominare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la mente può controllare </a:t>
            </a:r>
            <a:r>
              <a:rPr sz="1200" spc="-5" dirty="0">
                <a:latin typeface="Times New Roman"/>
                <a:cs typeface="Times New Roman"/>
              </a:rPr>
              <a:t>l’energia. Ma </a:t>
            </a:r>
            <a:r>
              <a:rPr sz="1200" dirty="0">
                <a:latin typeface="Times New Roman"/>
                <a:cs typeface="Times New Roman"/>
              </a:rPr>
              <a:t>la mente può </a:t>
            </a:r>
            <a:r>
              <a:rPr sz="1200" spc="-5" dirty="0">
                <a:latin typeface="Times New Roman"/>
                <a:cs typeface="Times New Roman"/>
              </a:rPr>
              <a:t>controllare l’energia solo  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stessa </a:t>
            </a:r>
            <a:r>
              <a:rPr sz="1200" dirty="0">
                <a:latin typeface="Times New Roman"/>
                <a:cs typeface="Times New Roman"/>
              </a:rPr>
              <a:t>manipolazione </a:t>
            </a:r>
            <a:r>
              <a:rPr sz="1200" spc="-5" dirty="0">
                <a:latin typeface="Times New Roman"/>
                <a:cs typeface="Times New Roman"/>
              </a:rPr>
              <a:t>intelligente dei </a:t>
            </a: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metamorfici inerenti al </a:t>
            </a:r>
            <a:r>
              <a:rPr sz="1200" dirty="0">
                <a:latin typeface="Times New Roman"/>
                <a:cs typeface="Times New Roman"/>
              </a:rPr>
              <a:t>livello matematico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cause e </a:t>
            </a:r>
            <a:r>
              <a:rPr sz="1200" spc="5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effetti  dei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fisici.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della creatura </a:t>
            </a:r>
            <a:r>
              <a:rPr sz="1200" dirty="0">
                <a:latin typeface="Times New Roman"/>
                <a:cs typeface="Times New Roman"/>
              </a:rPr>
              <a:t>non controlla per </a:t>
            </a:r>
            <a:r>
              <a:rPr sz="1200" spc="-5" dirty="0">
                <a:latin typeface="Times New Roman"/>
                <a:cs typeface="Times New Roman"/>
              </a:rPr>
              <a:t>inerenza </a:t>
            </a:r>
            <a:r>
              <a:rPr sz="1200" dirty="0">
                <a:latin typeface="Times New Roman"/>
                <a:cs typeface="Times New Roman"/>
              </a:rPr>
              <a:t>l’energia;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una prerogativa </a:t>
            </a:r>
            <a:r>
              <a:rPr sz="1200" spc="-5" dirty="0">
                <a:latin typeface="Times New Roman"/>
                <a:cs typeface="Times New Roman"/>
              </a:rPr>
              <a:t>della Deità.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mente  </a:t>
            </a:r>
            <a:r>
              <a:rPr sz="1200" spc="-5" dirty="0">
                <a:latin typeface="Times New Roman"/>
                <a:cs typeface="Times New Roman"/>
              </a:rPr>
              <a:t>della creatura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manipolare, </a:t>
            </a:r>
            <a:r>
              <a:rPr sz="1200" dirty="0">
                <a:latin typeface="Times New Roman"/>
                <a:cs typeface="Times New Roman"/>
              </a:rPr>
              <a:t>e manipola, </a:t>
            </a:r>
            <a:r>
              <a:rPr sz="1200" spc="-5" dirty="0">
                <a:latin typeface="Times New Roman"/>
                <a:cs typeface="Times New Roman"/>
              </a:rPr>
              <a:t>l’energia nell’esatta misura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divenuta </a:t>
            </a:r>
            <a:r>
              <a:rPr sz="1200" dirty="0">
                <a:latin typeface="Times New Roman"/>
                <a:cs typeface="Times New Roman"/>
              </a:rPr>
              <a:t>padrona dei </a:t>
            </a:r>
            <a:r>
              <a:rPr sz="1200" spc="-5" dirty="0">
                <a:latin typeface="Times New Roman"/>
                <a:cs typeface="Times New Roman"/>
              </a:rPr>
              <a:t>segreti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dell’energia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fisico.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(1222.4) 111:6.5 </a:t>
            </a:r>
            <a:r>
              <a:rPr sz="1200" spc="-5" dirty="0">
                <a:latin typeface="Times New Roman"/>
                <a:cs typeface="Times New Roman"/>
              </a:rPr>
              <a:t>Quando l’uomo desidera modificare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fisica, sia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stesso che </a:t>
            </a:r>
            <a:r>
              <a:rPr sz="1200" spc="-5" dirty="0">
                <a:latin typeface="Times New Roman"/>
                <a:cs typeface="Times New Roman"/>
              </a:rPr>
              <a:t>nel suo ambiente,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riesce </a:t>
            </a:r>
            <a:r>
              <a:rPr sz="1200" dirty="0">
                <a:latin typeface="Times New Roman"/>
                <a:cs typeface="Times New Roman"/>
              </a:rPr>
              <a:t>nella misura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scoperto </a:t>
            </a:r>
            <a:r>
              <a:rPr sz="1200" dirty="0">
                <a:latin typeface="Times New Roman"/>
                <a:cs typeface="Times New Roman"/>
              </a:rPr>
              <a:t>i modi ed i mezzi di </a:t>
            </a:r>
            <a:r>
              <a:rPr sz="1200" spc="-5" dirty="0">
                <a:latin typeface="Times New Roman"/>
                <a:cs typeface="Times New Roman"/>
              </a:rPr>
              <a:t>controllare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dirigere l’energia.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aiuto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incapace </a:t>
            </a:r>
            <a:r>
              <a:rPr sz="1200" dirty="0">
                <a:latin typeface="Times New Roman"/>
                <a:cs typeface="Times New Roman"/>
              </a:rPr>
              <a:t>d’influenzare qualunque  </a:t>
            </a:r>
            <a:r>
              <a:rPr sz="1200" spc="-5" dirty="0">
                <a:latin typeface="Times New Roman"/>
                <a:cs typeface="Times New Roman"/>
              </a:rPr>
              <a:t>cosa di materiale, </a:t>
            </a:r>
            <a:r>
              <a:rPr sz="1200" dirty="0">
                <a:latin typeface="Times New Roman"/>
                <a:cs typeface="Times New Roman"/>
              </a:rPr>
              <a:t>salvo il </a:t>
            </a:r>
            <a:r>
              <a:rPr sz="1200" spc="-5" dirty="0">
                <a:latin typeface="Times New Roman"/>
                <a:cs typeface="Times New Roman"/>
              </a:rPr>
              <a:t>proprio meccanismo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quale è </a:t>
            </a:r>
            <a:r>
              <a:rPr sz="1200" spc="-5" dirty="0">
                <a:latin typeface="Times New Roman"/>
                <a:cs typeface="Times New Roman"/>
              </a:rPr>
              <a:t>ineluttabilmente legata.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con l’impiego intelligente del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endParaRPr sz="1200">
              <a:latin typeface="Times New Roman"/>
              <a:cs typeface="Times New Roman"/>
            </a:endParaRPr>
          </a:p>
          <a:p>
            <a:pPr marL="76200" marR="3975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meccanismo corporeo </a:t>
            </a:r>
            <a:r>
              <a:rPr sz="1200" dirty="0">
                <a:latin typeface="Times New Roman"/>
                <a:cs typeface="Times New Roman"/>
              </a:rPr>
              <a:t>la mente può </a:t>
            </a:r>
            <a:r>
              <a:rPr sz="1200" spc="-5" dirty="0">
                <a:latin typeface="Times New Roman"/>
                <a:cs typeface="Times New Roman"/>
              </a:rPr>
              <a:t>creare altri meccanismi,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rapporti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relazioni viventi, </a:t>
            </a:r>
            <a:r>
              <a:rPr sz="1200" spc="-5" dirty="0">
                <a:latin typeface="Times New Roman"/>
                <a:cs typeface="Times New Roman"/>
              </a:rPr>
              <a:t>utilizzando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quali questa mente </a:t>
            </a:r>
            <a:r>
              <a:rPr sz="1200" dirty="0">
                <a:latin typeface="Times New Roman"/>
                <a:cs typeface="Times New Roman"/>
              </a:rPr>
              <a:t>può controllare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dominare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livello </a:t>
            </a:r>
            <a:r>
              <a:rPr sz="1200" dirty="0">
                <a:latin typeface="Times New Roman"/>
                <a:cs typeface="Times New Roman"/>
              </a:rPr>
              <a:t>fisico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65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(1222.5) 111:6.6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sorgente dei </a:t>
            </a:r>
            <a:r>
              <a:rPr sz="1200" dirty="0">
                <a:latin typeface="Times New Roman"/>
                <a:cs typeface="Times New Roman"/>
              </a:rPr>
              <a:t>fatti, e la mente non può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dirty="0">
                <a:latin typeface="Times New Roman"/>
                <a:cs typeface="Times New Roman"/>
              </a:rPr>
              <a:t>senza i </a:t>
            </a:r>
            <a:r>
              <a:rPr sz="1200" spc="-5" dirty="0">
                <a:latin typeface="Times New Roman"/>
                <a:cs typeface="Times New Roman"/>
              </a:rPr>
              <a:t>fatti. Nell’edificazione della saggezza essi </a:t>
            </a:r>
            <a:r>
              <a:rPr sz="1200" dirty="0">
                <a:latin typeface="Times New Roman"/>
                <a:cs typeface="Times New Roman"/>
              </a:rPr>
              <a:t>sono i  mattoni </a:t>
            </a:r>
            <a:r>
              <a:rPr sz="1200" spc="-5" dirty="0">
                <a:latin typeface="Times New Roman"/>
                <a:cs typeface="Times New Roman"/>
              </a:rPr>
              <a:t>che sono cementati dall’esperienza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vita. L’uomo </a:t>
            </a:r>
            <a:r>
              <a:rPr sz="1200" dirty="0">
                <a:latin typeface="Times New Roman"/>
                <a:cs typeface="Times New Roman"/>
              </a:rPr>
              <a:t>può trovare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senza i fatti e può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 senza l’amore, </a:t>
            </a:r>
            <a:r>
              <a:rPr sz="1200" dirty="0">
                <a:latin typeface="Times New Roman"/>
                <a:cs typeface="Times New Roman"/>
              </a:rPr>
              <a:t>ma l’uomo non può mai </a:t>
            </a:r>
            <a:r>
              <a:rPr sz="1200" spc="-5" dirty="0">
                <a:latin typeface="Times New Roman"/>
                <a:cs typeface="Times New Roman"/>
              </a:rPr>
              <a:t>cominciare ad </a:t>
            </a:r>
            <a:r>
              <a:rPr sz="1200" dirty="0">
                <a:latin typeface="Times New Roman"/>
                <a:cs typeface="Times New Roman"/>
              </a:rPr>
              <a:t>apprezzare la </a:t>
            </a:r>
            <a:r>
              <a:rPr sz="1200" spc="-5" dirty="0">
                <a:latin typeface="Times New Roman"/>
                <a:cs typeface="Times New Roman"/>
              </a:rPr>
              <a:t>simmetria infinita, l’armonia </a:t>
            </a:r>
            <a:r>
              <a:rPr sz="1200" dirty="0">
                <a:latin typeface="Times New Roman"/>
                <a:cs typeface="Times New Roman"/>
              </a:rPr>
              <a:t>celeste e la </a:t>
            </a:r>
            <a:r>
              <a:rPr sz="1200" spc="-5" dirty="0">
                <a:latin typeface="Times New Roman"/>
                <a:cs typeface="Times New Roman"/>
              </a:rPr>
              <a:t>squisita </a:t>
            </a:r>
            <a:r>
              <a:rPr sz="1200" dirty="0">
                <a:latin typeface="Times New Roman"/>
                <a:cs typeface="Times New Roman"/>
              </a:rPr>
              <a:t>perfezione 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onninclusiva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trovato 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divina e l’amore divino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averli  </a:t>
            </a:r>
            <a:r>
              <a:rPr sz="1200" spc="-5" dirty="0">
                <a:latin typeface="Times New Roman"/>
                <a:cs typeface="Times New Roman"/>
              </a:rPr>
              <a:t>esperienzialmente </a:t>
            </a:r>
            <a:r>
              <a:rPr sz="1200" dirty="0">
                <a:latin typeface="Times New Roman"/>
                <a:cs typeface="Times New Roman"/>
              </a:rPr>
              <a:t>unificati </a:t>
            </a:r>
            <a:r>
              <a:rPr sz="1200" spc="-5" dirty="0">
                <a:latin typeface="Times New Roman"/>
                <a:cs typeface="Times New Roman"/>
              </a:rPr>
              <a:t>nella propria filosofia cosmica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476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(1222.6) 111:6.7 </a:t>
            </a:r>
            <a:r>
              <a:rPr sz="1200" spc="-5" dirty="0">
                <a:latin typeface="Times New Roman"/>
                <a:cs typeface="Times New Roman"/>
              </a:rPr>
              <a:t>L’espansione della conoscenza </a:t>
            </a:r>
            <a:r>
              <a:rPr sz="1200" dirty="0">
                <a:latin typeface="Times New Roman"/>
                <a:cs typeface="Times New Roman"/>
              </a:rPr>
              <a:t>materiale </a:t>
            </a:r>
            <a:r>
              <a:rPr sz="1200" spc="-5" dirty="0">
                <a:latin typeface="Times New Roman"/>
                <a:cs typeface="Times New Roman"/>
              </a:rPr>
              <a:t>permette </a:t>
            </a:r>
            <a:r>
              <a:rPr sz="1200" dirty="0">
                <a:latin typeface="Times New Roman"/>
                <a:cs typeface="Times New Roman"/>
              </a:rPr>
              <a:t>un maggior apprezzamento intellettuale </a:t>
            </a:r>
            <a:r>
              <a:rPr sz="1200" spc="-5" dirty="0">
                <a:latin typeface="Times New Roman"/>
                <a:cs typeface="Times New Roman"/>
              </a:rPr>
              <a:t>dei significati delle </a:t>
            </a:r>
            <a:r>
              <a:rPr sz="1200" dirty="0">
                <a:latin typeface="Times New Roman"/>
                <a:cs typeface="Times New Roman"/>
              </a:rPr>
              <a:t>idee e  </a:t>
            </a:r>
            <a:r>
              <a:rPr sz="1200" spc="-5" dirty="0">
                <a:latin typeface="Times New Roman"/>
                <a:cs typeface="Times New Roman"/>
              </a:rPr>
              <a:t>dei valori degli ideali.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può trovare la verità </a:t>
            </a:r>
            <a:r>
              <a:rPr sz="1200" spc="-5" dirty="0">
                <a:latin typeface="Times New Roman"/>
                <a:cs typeface="Times New Roman"/>
              </a:rPr>
              <a:t>nella sua esperienza interiore, </a:t>
            </a:r>
            <a:r>
              <a:rPr sz="1200" dirty="0">
                <a:latin typeface="Times New Roman"/>
                <a:cs typeface="Times New Roman"/>
              </a:rPr>
              <a:t>ma ha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conoscere chiaramente  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applicare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scoperta personale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alle esigenze </a:t>
            </a:r>
            <a:r>
              <a:rPr sz="1200" dirty="0">
                <a:latin typeface="Times New Roman"/>
                <a:cs typeface="Times New Roman"/>
              </a:rPr>
              <a:t>brutalmente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della vita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quotidiana.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245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397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(1222.7) 111:6.8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tutto naturale 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mortale sia tormentato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sentimenti d’insicurezza quando si vede inestricabilmente  legato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natura, mentre possiede dei poteri spirituali che trascendono </a:t>
            </a:r>
            <a:r>
              <a:rPr sz="1200" dirty="0">
                <a:latin typeface="Times New Roman"/>
                <a:cs typeface="Times New Roman"/>
              </a:rPr>
              <a:t>completamente tutte le </a:t>
            </a:r>
            <a:r>
              <a:rPr sz="1200" spc="-5" dirty="0">
                <a:latin typeface="Times New Roman"/>
                <a:cs typeface="Times New Roman"/>
              </a:rPr>
              <a:t>cose temporali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finite. </a:t>
            </a:r>
            <a:r>
              <a:rPr sz="1200" dirty="0">
                <a:latin typeface="Times New Roman"/>
                <a:cs typeface="Times New Roman"/>
              </a:rPr>
              <a:t>Solo la  </a:t>
            </a:r>
            <a:r>
              <a:rPr sz="1200" spc="-5" dirty="0">
                <a:latin typeface="Times New Roman"/>
                <a:cs typeface="Times New Roman"/>
              </a:rPr>
              <a:t>fiducia religiosa </a:t>
            </a:r>
            <a:r>
              <a:rPr sz="1200" dirty="0">
                <a:latin typeface="Times New Roman"/>
                <a:cs typeface="Times New Roman"/>
              </a:rPr>
              <a:t>— la fede vivente — può </a:t>
            </a:r>
            <a:r>
              <a:rPr sz="1200" spc="-5" dirty="0">
                <a:latin typeface="Times New Roman"/>
                <a:cs typeface="Times New Roman"/>
              </a:rPr>
              <a:t>sostenere </a:t>
            </a:r>
            <a:r>
              <a:rPr sz="1200" dirty="0">
                <a:latin typeface="Times New Roman"/>
                <a:cs typeface="Times New Roman"/>
              </a:rPr>
              <a:t>l’uomo in mezzo a </a:t>
            </a:r>
            <a:r>
              <a:rPr sz="1200" spc="-5" dirty="0">
                <a:latin typeface="Times New Roman"/>
                <a:cs typeface="Times New Roman"/>
              </a:rPr>
              <a:t>questi problemi difficili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complicati.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(1223.1) 111:6.9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pericoli che assediano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dell’uomo mortale </a:t>
            </a:r>
            <a:r>
              <a:rPr sz="1200" dirty="0">
                <a:latin typeface="Times New Roman"/>
                <a:cs typeface="Times New Roman"/>
              </a:rPr>
              <a:t>e mettono in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integrità spirituale, l’orgoglio </a:t>
            </a:r>
            <a:r>
              <a:rPr sz="1200" dirty="0">
                <a:latin typeface="Times New Roman"/>
                <a:cs typeface="Times New Roman"/>
              </a:rPr>
              <a:t>è  il più </a:t>
            </a:r>
            <a:r>
              <a:rPr sz="1200" spc="-5" dirty="0">
                <a:latin typeface="Times New Roman"/>
                <a:cs typeface="Times New Roman"/>
              </a:rPr>
              <a:t>grande.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valoroso,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l’egotismo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vanitoso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suicida.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ragionevole fiducia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stessi </a:t>
            </a:r>
            <a:r>
              <a:rPr sz="1200" dirty="0">
                <a:latin typeface="Times New Roman"/>
                <a:cs typeface="Times New Roman"/>
              </a:rPr>
              <a:t>non è da deplorare.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capacità dell’uomo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trascendere se stesso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distingue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regno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041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(1223.2) 111:6.10 </a:t>
            </a:r>
            <a:r>
              <a:rPr sz="1200" spc="-5" dirty="0">
                <a:latin typeface="Times New Roman"/>
                <a:cs typeface="Times New Roman"/>
              </a:rPr>
              <a:t>L’orgoglio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ingannevole, intossicante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generatore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peccato, sia che si </a:t>
            </a:r>
            <a:r>
              <a:rPr sz="1200" dirty="0">
                <a:latin typeface="Times New Roman"/>
                <a:cs typeface="Times New Roman"/>
              </a:rPr>
              <a:t>trovi in un individuo, in un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in una  razza o in una </a:t>
            </a:r>
            <a:r>
              <a:rPr sz="1200" spc="-5" dirty="0">
                <a:latin typeface="Times New Roman"/>
                <a:cs typeface="Times New Roman"/>
              </a:rPr>
              <a:t>nazione.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che: “L’orgoglio prelude alla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rovina.”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problema dell’Aggiustatore</a:t>
            </a:r>
            <a:endParaRPr sz="1600">
              <a:latin typeface="Times New Roman"/>
              <a:cs typeface="Times New Roman"/>
            </a:endParaRPr>
          </a:p>
          <a:p>
            <a:pPr marL="88900" marR="241300">
              <a:lnSpc>
                <a:spcPts val="137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(1223.3) 111:7.1 </a:t>
            </a:r>
            <a:r>
              <a:rPr sz="1200" spc="-5" dirty="0">
                <a:latin typeface="Times New Roman"/>
                <a:cs typeface="Times New Roman"/>
              </a:rPr>
              <a:t>L’incertezza nella sicurezza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l’essenza dell’avventura del </a:t>
            </a:r>
            <a:r>
              <a:rPr sz="1200" dirty="0">
                <a:latin typeface="Times New Roman"/>
                <a:cs typeface="Times New Roman"/>
              </a:rPr>
              <a:t>Paradiso — </a:t>
            </a:r>
            <a:r>
              <a:rPr sz="1200" spc="-5" dirty="0">
                <a:latin typeface="Times New Roman"/>
                <a:cs typeface="Times New Roman"/>
              </a:rPr>
              <a:t>incertezza nel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mente, </a:t>
            </a:r>
            <a:r>
              <a:rPr sz="1200" dirty="0">
                <a:latin typeface="Times New Roman"/>
                <a:cs typeface="Times New Roman"/>
              </a:rPr>
              <a:t>incertezza  </a:t>
            </a:r>
            <a:r>
              <a:rPr sz="1200" spc="-5" dirty="0">
                <a:latin typeface="Times New Roman"/>
                <a:cs typeface="Times New Roman"/>
              </a:rPr>
              <a:t>sugli avvenimenti dello svolgimento </a:t>
            </a:r>
            <a:r>
              <a:rPr sz="1200" dirty="0">
                <a:latin typeface="Times New Roman"/>
                <a:cs typeface="Times New Roman"/>
              </a:rPr>
              <a:t>dell’ascensione </a:t>
            </a:r>
            <a:r>
              <a:rPr sz="1200" spc="-5" dirty="0">
                <a:latin typeface="Times New Roman"/>
                <a:cs typeface="Times New Roman"/>
              </a:rPr>
              <a:t>al Paradiso; sicurezza nello spirito </a:t>
            </a:r>
            <a:r>
              <a:rPr sz="1200" dirty="0">
                <a:latin typeface="Times New Roman"/>
                <a:cs typeface="Times New Roman"/>
              </a:rPr>
              <a:t>e nell’eternità, sicurezza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fiducia</a:t>
            </a:r>
            <a:endParaRPr sz="1200">
              <a:latin typeface="Times New Roman"/>
              <a:cs typeface="Times New Roman"/>
            </a:endParaRPr>
          </a:p>
          <a:p>
            <a:pPr marL="88900" marR="27813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incondizionata </a:t>
            </a:r>
            <a:r>
              <a:rPr sz="1200" spc="-5" dirty="0">
                <a:latin typeface="Times New Roman"/>
                <a:cs typeface="Times New Roman"/>
              </a:rPr>
              <a:t>del figlio creatura nella </a:t>
            </a:r>
            <a:r>
              <a:rPr sz="1200" dirty="0">
                <a:latin typeface="Times New Roman"/>
                <a:cs typeface="Times New Roman"/>
              </a:rPr>
              <a:t>compassione divina e </a:t>
            </a:r>
            <a:r>
              <a:rPr sz="1200" spc="-5" dirty="0">
                <a:latin typeface="Times New Roman"/>
                <a:cs typeface="Times New Roman"/>
              </a:rPr>
              <a:t>nell’amore </a:t>
            </a:r>
            <a:r>
              <a:rPr sz="1200" dirty="0">
                <a:latin typeface="Times New Roman"/>
                <a:cs typeface="Times New Roman"/>
              </a:rPr>
              <a:t>infinito </a:t>
            </a:r>
            <a:r>
              <a:rPr sz="1200" spc="-5" dirty="0">
                <a:latin typeface="Times New Roman"/>
                <a:cs typeface="Times New Roman"/>
              </a:rPr>
              <a:t>del Padre Universale; incertezza quale </a:t>
            </a:r>
            <a:r>
              <a:rPr sz="1200" dirty="0">
                <a:latin typeface="Times New Roman"/>
                <a:cs typeface="Times New Roman"/>
              </a:rPr>
              <a:t>cittadino  </a:t>
            </a:r>
            <a:r>
              <a:rPr sz="1200" spc="-5" dirty="0">
                <a:latin typeface="Times New Roman"/>
                <a:cs typeface="Times New Roman"/>
              </a:rPr>
              <a:t>senza esperienza dell’universo; sicurezza quale </a:t>
            </a:r>
            <a:r>
              <a:rPr sz="1200" dirty="0">
                <a:latin typeface="Times New Roman"/>
                <a:cs typeface="Times New Roman"/>
              </a:rPr>
              <a:t>figlio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dimore universali </a:t>
            </a:r>
            <a:r>
              <a:rPr sz="1200" dirty="0">
                <a:latin typeface="Times New Roman"/>
                <a:cs typeface="Times New Roman"/>
              </a:rPr>
              <a:t>di un Padre </a:t>
            </a:r>
            <a:r>
              <a:rPr sz="1200" spc="-5" dirty="0">
                <a:latin typeface="Times New Roman"/>
                <a:cs typeface="Times New Roman"/>
              </a:rPr>
              <a:t>onnipotente, infinitamente  saggio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amorevole.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14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(1223.4) 111:7.2 </a:t>
            </a:r>
            <a:r>
              <a:rPr sz="1200" dirty="0">
                <a:latin typeface="Times New Roman"/>
                <a:cs typeface="Times New Roman"/>
              </a:rPr>
              <a:t>Posso </a:t>
            </a:r>
            <a:r>
              <a:rPr sz="1200" spc="-5" dirty="0">
                <a:latin typeface="Times New Roman"/>
                <a:cs typeface="Times New Roman"/>
              </a:rPr>
              <a:t>esortarvi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prestare attenzione al lontano eco del fedele </a:t>
            </a:r>
            <a:r>
              <a:rPr sz="1200" dirty="0">
                <a:latin typeface="Times New Roman"/>
                <a:cs typeface="Times New Roman"/>
              </a:rPr>
              <a:t>appello </a:t>
            </a:r>
            <a:r>
              <a:rPr sz="1200" spc="-5" dirty="0">
                <a:latin typeface="Times New Roman"/>
                <a:cs typeface="Times New Roman"/>
              </a:rPr>
              <a:t>che l’Aggiustatore rivolge alla </a:t>
            </a:r>
            <a:r>
              <a:rPr sz="1200" dirty="0">
                <a:latin typeface="Times New Roman"/>
                <a:cs typeface="Times New Roman"/>
              </a:rPr>
              <a:t>vostra anima? 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interiore non può </a:t>
            </a:r>
            <a:r>
              <a:rPr sz="1200" spc="-5" dirty="0">
                <a:latin typeface="Times New Roman"/>
                <a:cs typeface="Times New Roman"/>
              </a:rPr>
              <a:t>arrestare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alterare materialmente </a:t>
            </a:r>
            <a:r>
              <a:rPr sz="1200" dirty="0">
                <a:latin typeface="Times New Roman"/>
                <a:cs typeface="Times New Roman"/>
              </a:rPr>
              <a:t>la lotta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carriera nel </a:t>
            </a:r>
            <a:r>
              <a:rPr sz="1200" dirty="0">
                <a:latin typeface="Times New Roman"/>
                <a:cs typeface="Times New Roman"/>
              </a:rPr>
              <a:t>tempo;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non può  diminuire le </a:t>
            </a:r>
            <a:r>
              <a:rPr sz="1200" spc="-5" dirty="0">
                <a:latin typeface="Times New Roman"/>
                <a:cs typeface="Times New Roman"/>
              </a:rPr>
              <a:t>sofferenze della </a:t>
            </a:r>
            <a:r>
              <a:rPr sz="1200" dirty="0">
                <a:latin typeface="Times New Roman"/>
                <a:cs typeface="Times New Roman"/>
              </a:rPr>
              <a:t>vostra vita </a:t>
            </a:r>
            <a:r>
              <a:rPr sz="1200" spc="-5" dirty="0">
                <a:latin typeface="Times New Roman"/>
                <a:cs typeface="Times New Roman"/>
              </a:rPr>
              <a:t>mentre viaggiate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di tribolazioni. </a:t>
            </a:r>
            <a:r>
              <a:rPr sz="1200" spc="-5" dirty="0">
                <a:latin typeface="Times New Roman"/>
                <a:cs typeface="Times New Roman"/>
              </a:rPr>
              <a:t>L’abitante </a:t>
            </a:r>
            <a:r>
              <a:rPr sz="1200" dirty="0">
                <a:latin typeface="Times New Roman"/>
                <a:cs typeface="Times New Roman"/>
              </a:rPr>
              <a:t>divino può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attendere  </a:t>
            </a:r>
            <a:r>
              <a:rPr sz="1200" spc="-5" dirty="0">
                <a:latin typeface="Times New Roman"/>
                <a:cs typeface="Times New Roman"/>
              </a:rPr>
              <a:t>pazientemente mentre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combattete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battaglia della </a:t>
            </a:r>
            <a:r>
              <a:rPr sz="1200" dirty="0">
                <a:latin typeface="Times New Roman"/>
                <a:cs typeface="Times New Roman"/>
              </a:rPr>
              <a:t>vita qual è </a:t>
            </a:r>
            <a:r>
              <a:rPr sz="1200" spc="-5" dirty="0">
                <a:latin typeface="Times New Roman"/>
                <a:cs typeface="Times New Roman"/>
              </a:rPr>
              <a:t>vissuta </a:t>
            </a:r>
            <a:r>
              <a:rPr sz="1200" dirty="0">
                <a:latin typeface="Times New Roman"/>
                <a:cs typeface="Times New Roman"/>
              </a:rPr>
              <a:t>sul vostro </a:t>
            </a:r>
            <a:r>
              <a:rPr sz="1200" spc="-5" dirty="0">
                <a:latin typeface="Times New Roman"/>
                <a:cs typeface="Times New Roman"/>
              </a:rPr>
              <a:t>pianeta; </a:t>
            </a:r>
            <a:r>
              <a:rPr sz="1200" dirty="0">
                <a:latin typeface="Times New Roman"/>
                <a:cs typeface="Times New Roman"/>
              </a:rPr>
              <a:t>ma voi </a:t>
            </a:r>
            <a:r>
              <a:rPr sz="1200" spc="-5" dirty="0">
                <a:latin typeface="Times New Roman"/>
                <a:cs typeface="Times New Roman"/>
              </a:rPr>
              <a:t>potreste, se </a:t>
            </a:r>
            <a:r>
              <a:rPr sz="1200" dirty="0">
                <a:latin typeface="Times New Roman"/>
                <a:cs typeface="Times New Roman"/>
              </a:rPr>
              <a:t>solo voleste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—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78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mentre lavorate </a:t>
            </a:r>
            <a:r>
              <a:rPr sz="1200" dirty="0">
                <a:latin typeface="Times New Roman"/>
                <a:cs typeface="Times New Roman"/>
              </a:rPr>
              <a:t>e siete preoccupati,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lottate e vi </a:t>
            </a:r>
            <a:r>
              <a:rPr sz="1200" spc="-5" dirty="0">
                <a:latin typeface="Times New Roman"/>
                <a:cs typeface="Times New Roman"/>
              </a:rPr>
              <a:t>affannate </a:t>
            </a:r>
            <a:r>
              <a:rPr sz="1200" dirty="0">
                <a:latin typeface="Times New Roman"/>
                <a:cs typeface="Times New Roman"/>
              </a:rPr>
              <a:t>— permettere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valente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combattere con </a:t>
            </a:r>
            <a:r>
              <a:rPr sz="1200" dirty="0">
                <a:latin typeface="Times New Roman"/>
                <a:cs typeface="Times New Roman"/>
              </a:rPr>
              <a:t>voi e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voi. </a:t>
            </a:r>
            <a:r>
              <a:rPr sz="1200" spc="-5" dirty="0">
                <a:latin typeface="Times New Roman"/>
                <a:cs typeface="Times New Roman"/>
              </a:rPr>
              <a:t>Potreste essere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confortati </a:t>
            </a:r>
            <a:r>
              <a:rPr sz="1200" dirty="0">
                <a:latin typeface="Times New Roman"/>
                <a:cs typeface="Times New Roman"/>
              </a:rPr>
              <a:t>ed ispirati, </a:t>
            </a:r>
            <a:r>
              <a:rPr sz="1200" spc="-5" dirty="0">
                <a:latin typeface="Times New Roman"/>
                <a:cs typeface="Times New Roman"/>
              </a:rPr>
              <a:t>affascinati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incuriositi, se solo </a:t>
            </a:r>
            <a:r>
              <a:rPr sz="1200" dirty="0">
                <a:latin typeface="Times New Roman"/>
                <a:cs typeface="Times New Roman"/>
              </a:rPr>
              <a:t>voleste </a:t>
            </a:r>
            <a:r>
              <a:rPr sz="1200" spc="-5" dirty="0">
                <a:latin typeface="Times New Roman"/>
                <a:cs typeface="Times New Roman"/>
              </a:rPr>
              <a:t>permettere all’Aggiustatore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presentare  costantemente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quadro del movente reale, della </a:t>
            </a:r>
            <a:r>
              <a:rPr sz="1200" dirty="0">
                <a:latin typeface="Times New Roman"/>
                <a:cs typeface="Times New Roman"/>
              </a:rPr>
              <a:t>meta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e del proposito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difficile </a:t>
            </a:r>
            <a:r>
              <a:rPr sz="1200" spc="-5" dirty="0">
                <a:latin typeface="Times New Roman"/>
                <a:cs typeface="Times New Roman"/>
              </a:rPr>
              <a:t>ed ardua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problemi ordinari del </a:t>
            </a:r>
            <a:r>
              <a:rPr sz="1200" dirty="0">
                <a:latin typeface="Times New Roman"/>
                <a:cs typeface="Times New Roman"/>
              </a:rPr>
              <a:t>vostro mondo </a:t>
            </a:r>
            <a:r>
              <a:rPr sz="1200" spc="-5" dirty="0">
                <a:latin typeface="Times New Roman"/>
                <a:cs typeface="Times New Roman"/>
              </a:rPr>
              <a:t>materiale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(1223.5) 111:7.3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aiutate </a:t>
            </a:r>
            <a:r>
              <a:rPr sz="1200" spc="-5" dirty="0">
                <a:latin typeface="Times New Roman"/>
                <a:cs typeface="Times New Roman"/>
              </a:rPr>
              <a:t>l’Aggiustatore nel 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mostrarvi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contropartita spirituale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questi strenui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sforzi</a:t>
            </a:r>
            <a:endParaRPr sz="1200">
              <a:latin typeface="Times New Roman"/>
              <a:cs typeface="Times New Roman"/>
            </a:endParaRPr>
          </a:p>
          <a:p>
            <a:pPr marL="76200" marR="19177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materiali?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permettete all’Aggiustatore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fortificarvi 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cosmico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lottate contro le  </a:t>
            </a:r>
            <a:r>
              <a:rPr sz="1200" spc="-5" dirty="0">
                <a:latin typeface="Times New Roman"/>
                <a:cs typeface="Times New Roman"/>
              </a:rPr>
              <a:t>difficoltà temporali dell’esistenza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creatura? 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incoraggiate l’aiutante </a:t>
            </a:r>
            <a:r>
              <a:rPr sz="1200" dirty="0">
                <a:latin typeface="Times New Roman"/>
                <a:cs typeface="Times New Roman"/>
              </a:rPr>
              <a:t>divino a </a:t>
            </a:r>
            <a:r>
              <a:rPr sz="1200" spc="-5" dirty="0">
                <a:latin typeface="Times New Roman"/>
                <a:cs typeface="Times New Roman"/>
              </a:rPr>
              <a:t>confortarvi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chiara </a:t>
            </a:r>
            <a:r>
              <a:rPr sz="1200" dirty="0">
                <a:latin typeface="Times New Roman"/>
                <a:cs typeface="Times New Roman"/>
              </a:rPr>
              <a:t>visione del  </a:t>
            </a:r>
            <a:r>
              <a:rPr sz="1200" spc="-5" dirty="0">
                <a:latin typeface="Times New Roman"/>
                <a:cs typeface="Times New Roman"/>
              </a:rPr>
              <a:t>panorama eterno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considerate con perplessità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problemi dell’ora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passa? Perché rifiutate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 </a:t>
            </a:r>
            <a:r>
              <a:rPr sz="1200" dirty="0">
                <a:latin typeface="Times New Roman"/>
                <a:cs typeface="Times New Roman"/>
              </a:rPr>
              <a:t>illuminati ed </a:t>
            </a:r>
            <a:r>
              <a:rPr sz="1200" spc="-5" dirty="0">
                <a:latin typeface="Times New Roman"/>
                <a:cs typeface="Times New Roman"/>
              </a:rPr>
              <a:t>ispirati dal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dell’universo mentre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affannate </a:t>
            </a:r>
            <a:r>
              <a:rPr sz="1200" dirty="0">
                <a:latin typeface="Times New Roman"/>
                <a:cs typeface="Times New Roman"/>
              </a:rPr>
              <a:t>in mezzo </a:t>
            </a:r>
            <a:r>
              <a:rPr sz="1200" spc="-5" dirty="0">
                <a:latin typeface="Times New Roman"/>
                <a:cs typeface="Times New Roman"/>
              </a:rPr>
              <a:t>agli ostacoli del tempo </a:t>
            </a:r>
            <a:r>
              <a:rPr sz="1200" dirty="0">
                <a:latin typeface="Times New Roman"/>
                <a:cs typeface="Times New Roman"/>
              </a:rPr>
              <a:t>e vi dibattete </a:t>
            </a:r>
            <a:r>
              <a:rPr sz="1200" spc="5" dirty="0">
                <a:latin typeface="Times New Roman"/>
                <a:cs typeface="Times New Roman"/>
              </a:rPr>
              <a:t>nel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dedalo</a:t>
            </a:r>
            <a:endParaRPr sz="1200">
              <a:latin typeface="Times New Roman"/>
              <a:cs typeface="Times New Roman"/>
            </a:endParaRPr>
          </a:p>
          <a:p>
            <a:pPr marL="76200" marR="1663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delle incertezze che punteggiano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tragitto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mortale? Perché </a:t>
            </a:r>
            <a:r>
              <a:rPr sz="1200" dirty="0">
                <a:latin typeface="Times New Roman"/>
                <a:cs typeface="Times New Roman"/>
              </a:rPr>
              <a:t>non consentite </a:t>
            </a:r>
            <a:r>
              <a:rPr sz="1200" spc="-5" dirty="0">
                <a:latin typeface="Times New Roman"/>
                <a:cs typeface="Times New Roman"/>
              </a:rPr>
              <a:t>all’Aggiustatore </a:t>
            </a:r>
            <a:r>
              <a:rPr sz="1200" dirty="0">
                <a:latin typeface="Times New Roman"/>
                <a:cs typeface="Times New Roman"/>
              </a:rPr>
              <a:t>di spiritualizzare i vostri  </a:t>
            </a:r>
            <a:r>
              <a:rPr sz="1200" spc="-5" dirty="0">
                <a:latin typeface="Times New Roman"/>
                <a:cs typeface="Times New Roman"/>
              </a:rPr>
              <a:t>pensieri,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vostri piedi </a:t>
            </a:r>
            <a:r>
              <a:rPr sz="1200" spc="-5" dirty="0">
                <a:latin typeface="Times New Roman"/>
                <a:cs typeface="Times New Roman"/>
              </a:rPr>
              <a:t>devono calpestare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sentieri materiali </a:t>
            </a:r>
            <a:r>
              <a:rPr sz="1200" dirty="0">
                <a:latin typeface="Times New Roman"/>
                <a:cs typeface="Times New Roman"/>
              </a:rPr>
              <a:t>dello sforzo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terreno?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9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(1223.6) 111:7.4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umane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mischiate </a:t>
            </a:r>
            <a:r>
              <a:rPr sz="1200" dirty="0">
                <a:latin typeface="Times New Roman"/>
                <a:cs typeface="Times New Roman"/>
              </a:rPr>
              <a:t>in modo complesso; sono una </a:t>
            </a:r>
            <a:r>
              <a:rPr sz="1200" spc="-5" dirty="0">
                <a:latin typeface="Times New Roman"/>
                <a:cs typeface="Times New Roman"/>
              </a:rPr>
              <a:t>mescolanza </a:t>
            </a:r>
            <a:r>
              <a:rPr sz="1200" dirty="0">
                <a:latin typeface="Times New Roman"/>
                <a:cs typeface="Times New Roman"/>
              </a:rPr>
              <a:t>di molte razze e </a:t>
            </a:r>
            <a:r>
              <a:rPr sz="1200" spc="-5" dirty="0">
                <a:latin typeface="Times New Roman"/>
                <a:cs typeface="Times New Roman"/>
              </a:rPr>
              <a:t>stirpi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origine differente. Questa natura composita rende estremamente difficile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Monitori lavorare efficacemente 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1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ed  accresce nettamente </a:t>
            </a:r>
            <a:r>
              <a:rPr sz="1200" dirty="0">
                <a:latin typeface="Times New Roman"/>
                <a:cs typeface="Times New Roman"/>
              </a:rPr>
              <a:t>i problemi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serafino guardiano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morte. Non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fa mi </a:t>
            </a:r>
            <a:r>
              <a:rPr sz="1200" spc="-5" dirty="0">
                <a:latin typeface="Times New Roman"/>
                <a:cs typeface="Times New Roman"/>
              </a:rPr>
              <a:t>trovavo su  Salvington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ascoltai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guardiano 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un rapporto formale </a:t>
            </a:r>
            <a:r>
              <a:rPr sz="1200" spc="-5" dirty="0">
                <a:latin typeface="Times New Roman"/>
                <a:cs typeface="Times New Roman"/>
              </a:rPr>
              <a:t>per giustificare </a:t>
            </a:r>
            <a:r>
              <a:rPr sz="1200" dirty="0">
                <a:latin typeface="Times New Roman"/>
                <a:cs typeface="Times New Roman"/>
              </a:rPr>
              <a:t>le difficoltà di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spc="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soggetto mortale. Questo serafino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(1223.7) 111:7.5 </a:t>
            </a:r>
            <a:r>
              <a:rPr sz="1200" spc="-5" dirty="0">
                <a:latin typeface="Times New Roman"/>
                <a:cs typeface="Times New Roman"/>
              </a:rPr>
              <a:t>“Gran parte della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era dovuta </a:t>
            </a:r>
            <a:r>
              <a:rPr sz="1200" spc="-5" dirty="0">
                <a:latin typeface="Times New Roman"/>
                <a:cs typeface="Times New Roman"/>
              </a:rPr>
              <a:t>all’interminabile </a:t>
            </a:r>
            <a:r>
              <a:rPr sz="1200" dirty="0">
                <a:latin typeface="Times New Roman"/>
                <a:cs typeface="Times New Roman"/>
              </a:rPr>
              <a:t>conflitto tra le due </a:t>
            </a:r>
            <a:r>
              <a:rPr sz="1200" spc="-5" dirty="0">
                <a:latin typeface="Times New Roman"/>
                <a:cs typeface="Times New Roman"/>
              </a:rPr>
              <a:t>nature del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soggetto: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spinta</a:t>
            </a:r>
            <a:endParaRPr sz="1200">
              <a:latin typeface="Times New Roman"/>
              <a:cs typeface="Times New Roman"/>
            </a:endParaRPr>
          </a:p>
          <a:p>
            <a:pPr marL="76200" marR="21717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dell’ambizione ostacolata dall’indolenza animale; gli ideali </a:t>
            </a:r>
            <a:r>
              <a:rPr sz="1200" dirty="0">
                <a:latin typeface="Times New Roman"/>
                <a:cs typeface="Times New Roman"/>
              </a:rPr>
              <a:t>di un popolo </a:t>
            </a:r>
            <a:r>
              <a:rPr sz="1200" spc="-5" dirty="0">
                <a:latin typeface="Times New Roman"/>
                <a:cs typeface="Times New Roman"/>
              </a:rPr>
              <a:t>superiore contrastati dagli </a:t>
            </a:r>
            <a:r>
              <a:rPr sz="1200" dirty="0">
                <a:latin typeface="Times New Roman"/>
                <a:cs typeface="Times New Roman"/>
              </a:rPr>
              <a:t>istinti di una razza inferiore; i  </a:t>
            </a:r>
            <a:r>
              <a:rPr sz="1200" spc="-5" dirty="0">
                <a:latin typeface="Times New Roman"/>
                <a:cs typeface="Times New Roman"/>
              </a:rPr>
              <a:t>propositi elevati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mente avversati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impulsi di </a:t>
            </a:r>
            <a:r>
              <a:rPr sz="1200" spc="-5" dirty="0">
                <a:latin typeface="Times New Roman"/>
                <a:cs typeface="Times New Roman"/>
              </a:rPr>
              <a:t>un’eredità primitiva; </a:t>
            </a:r>
            <a:r>
              <a:rPr sz="1200" dirty="0">
                <a:latin typeface="Times New Roman"/>
                <a:cs typeface="Times New Roman"/>
              </a:rPr>
              <a:t>la visione a </a:t>
            </a:r>
            <a:r>
              <a:rPr sz="1200" spc="-5" dirty="0">
                <a:latin typeface="Times New Roman"/>
                <a:cs typeface="Times New Roman"/>
              </a:rPr>
              <a:t>lungo termine </a:t>
            </a:r>
            <a:r>
              <a:rPr sz="1200" dirty="0">
                <a:latin typeface="Times New Roman"/>
                <a:cs typeface="Times New Roman"/>
              </a:rPr>
              <a:t>di un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Monitore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lungimirante contrastata dalla ristrettezza d’idee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piani progressivi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ascendente modificati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17840" cy="21380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77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desideri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brame di una </a:t>
            </a:r>
            <a:r>
              <a:rPr sz="1200" spc="-5" dirty="0">
                <a:latin typeface="Times New Roman"/>
                <a:cs typeface="Times New Roman"/>
              </a:rPr>
              <a:t>natura materiale; </a:t>
            </a:r>
            <a:r>
              <a:rPr sz="1200" dirty="0">
                <a:latin typeface="Times New Roman"/>
                <a:cs typeface="Times New Roman"/>
              </a:rPr>
              <a:t>i lampi </a:t>
            </a:r>
            <a:r>
              <a:rPr sz="1200" spc="-5" dirty="0">
                <a:latin typeface="Times New Roman"/>
                <a:cs typeface="Times New Roman"/>
              </a:rPr>
              <a:t>dell’intelligenza universale annullati dagli imperativi </a:t>
            </a:r>
            <a:r>
              <a:rPr sz="1200" dirty="0">
                <a:latin typeface="Times New Roman"/>
                <a:cs typeface="Times New Roman"/>
              </a:rPr>
              <a:t>chimici-energetici della  razza in evoluzione; la </a:t>
            </a:r>
            <a:r>
              <a:rPr sz="1200" spc="-5" dirty="0">
                <a:latin typeface="Times New Roman"/>
                <a:cs typeface="Times New Roman"/>
              </a:rPr>
              <a:t>pressione degli angeli osteggiata </a:t>
            </a:r>
            <a:r>
              <a:rPr sz="1200" dirty="0">
                <a:latin typeface="Times New Roman"/>
                <a:cs typeface="Times New Roman"/>
              </a:rPr>
              <a:t>dalle emozioni di un </a:t>
            </a:r>
            <a:r>
              <a:rPr sz="1200" spc="-5" dirty="0">
                <a:latin typeface="Times New Roman"/>
                <a:cs typeface="Times New Roman"/>
              </a:rPr>
              <a:t>animale; </a:t>
            </a:r>
            <a:r>
              <a:rPr sz="1200" dirty="0">
                <a:latin typeface="Times New Roman"/>
                <a:cs typeface="Times New Roman"/>
              </a:rPr>
              <a:t>l’istruzione di un </a:t>
            </a:r>
            <a:r>
              <a:rPr sz="1200" spc="-5" dirty="0">
                <a:latin typeface="Times New Roman"/>
                <a:cs typeface="Times New Roman"/>
              </a:rPr>
              <a:t>intelletto </a:t>
            </a:r>
            <a:r>
              <a:rPr sz="1200" dirty="0">
                <a:latin typeface="Times New Roman"/>
                <a:cs typeface="Times New Roman"/>
              </a:rPr>
              <a:t>annullata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dalle</a:t>
            </a:r>
            <a:endParaRPr sz="1200">
              <a:latin typeface="Times New Roman"/>
              <a:cs typeface="Times New Roman"/>
            </a:endParaRPr>
          </a:p>
          <a:p>
            <a:pPr marL="50800" marR="6476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tendenze </a:t>
            </a:r>
            <a:r>
              <a:rPr sz="1200" dirty="0">
                <a:latin typeface="Times New Roman"/>
                <a:cs typeface="Times New Roman"/>
              </a:rPr>
              <a:t>dell’istinto; </a:t>
            </a:r>
            <a:r>
              <a:rPr sz="1200" spc="-5" dirty="0">
                <a:latin typeface="Times New Roman"/>
                <a:cs typeface="Times New Roman"/>
              </a:rPr>
              <a:t>l’esperienza dell’individuo contrastata dalle </a:t>
            </a:r>
            <a:r>
              <a:rPr sz="1200" dirty="0">
                <a:latin typeface="Times New Roman"/>
                <a:cs typeface="Times New Roman"/>
              </a:rPr>
              <a:t>tendenze </a:t>
            </a:r>
            <a:r>
              <a:rPr sz="1200" spc="-5" dirty="0">
                <a:latin typeface="Times New Roman"/>
                <a:cs typeface="Times New Roman"/>
              </a:rPr>
              <a:t>accumulate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razza;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scopi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migliore sovrastati  dall’inclinazione del peggiore;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slancio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genio neutralizzato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gravità della mediocrità;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 buono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ritardato</a:t>
            </a:r>
            <a:endParaRPr sz="1200">
              <a:latin typeface="Times New Roman"/>
              <a:cs typeface="Times New Roman"/>
            </a:endParaRPr>
          </a:p>
          <a:p>
            <a:pPr marL="50800" marR="698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dall’inerzia del malvagio; l’arte del </a:t>
            </a:r>
            <a:r>
              <a:rPr sz="1200" dirty="0">
                <a:latin typeface="Times New Roman"/>
                <a:cs typeface="Times New Roman"/>
              </a:rPr>
              <a:t>bello insudiciata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 male;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recupero della salute neutralizzata </a:t>
            </a:r>
            <a:r>
              <a:rPr sz="1200" spc="5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debilitazione della malattia;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fontana della fede </a:t>
            </a:r>
            <a:r>
              <a:rPr sz="1200" dirty="0">
                <a:latin typeface="Times New Roman"/>
                <a:cs typeface="Times New Roman"/>
              </a:rPr>
              <a:t>inquinata </a:t>
            </a:r>
            <a:r>
              <a:rPr sz="1200" spc="-5" dirty="0">
                <a:latin typeface="Times New Roman"/>
                <a:cs typeface="Times New Roman"/>
              </a:rPr>
              <a:t>dai veleni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paura; </a:t>
            </a:r>
            <a:r>
              <a:rPr sz="1200" dirty="0">
                <a:latin typeface="Times New Roman"/>
                <a:cs typeface="Times New Roman"/>
              </a:rPr>
              <a:t>la sorgente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gioia </a:t>
            </a:r>
            <a:r>
              <a:rPr sz="1200" spc="-5" dirty="0">
                <a:latin typeface="Times New Roman"/>
                <a:cs typeface="Times New Roman"/>
              </a:rPr>
              <a:t>resa </a:t>
            </a:r>
            <a:r>
              <a:rPr sz="1200" dirty="0">
                <a:latin typeface="Times New Roman"/>
                <a:cs typeface="Times New Roman"/>
              </a:rPr>
              <a:t>amara </a:t>
            </a:r>
            <a:r>
              <a:rPr sz="1200" spc="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acque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50800" marR="33020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dolore; </a:t>
            </a:r>
            <a:r>
              <a:rPr sz="1200" dirty="0">
                <a:latin typeface="Times New Roman"/>
                <a:cs typeface="Times New Roman"/>
              </a:rPr>
              <a:t>la contentezza </a:t>
            </a:r>
            <a:r>
              <a:rPr sz="1200" spc="-5" dirty="0">
                <a:latin typeface="Times New Roman"/>
                <a:cs typeface="Times New Roman"/>
              </a:rPr>
              <a:t>dell’anticipazione </a:t>
            </a:r>
            <a:r>
              <a:rPr sz="1200" dirty="0">
                <a:latin typeface="Times New Roman"/>
                <a:cs typeface="Times New Roman"/>
              </a:rPr>
              <a:t>disillusa </a:t>
            </a:r>
            <a:r>
              <a:rPr sz="1200" spc="-5" dirty="0">
                <a:latin typeface="Times New Roman"/>
                <a:cs typeface="Times New Roman"/>
              </a:rPr>
              <a:t>dall’amarezza della </a:t>
            </a:r>
            <a:r>
              <a:rPr sz="1200" dirty="0">
                <a:latin typeface="Times New Roman"/>
                <a:cs typeface="Times New Roman"/>
              </a:rPr>
              <a:t>realizzazione; le </a:t>
            </a:r>
            <a:r>
              <a:rPr sz="1200" spc="-5" dirty="0">
                <a:latin typeface="Times New Roman"/>
                <a:cs typeface="Times New Roman"/>
              </a:rPr>
              <a:t>gioie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sempre minacciate </a:t>
            </a:r>
            <a:r>
              <a:rPr sz="1200" dirty="0">
                <a:latin typeface="Times New Roman"/>
                <a:cs typeface="Times New Roman"/>
              </a:rPr>
              <a:t>dalle  tristezze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 questo pianeta! Tuttavia,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dell’aiuto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dell’incitamento costanti </a:t>
            </a:r>
            <a:r>
              <a:rPr sz="1200" dirty="0">
                <a:latin typeface="Times New Roman"/>
                <a:cs typeface="Times New Roman"/>
              </a:rPr>
              <a:t>dell’Aggiustatore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50800" marR="99060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Pensiero, quest’anima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un buon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felicità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successo, ed </a:t>
            </a:r>
            <a:r>
              <a:rPr sz="1200" dirty="0">
                <a:latin typeface="Times New Roman"/>
                <a:cs typeface="Times New Roman"/>
              </a:rPr>
              <a:t>è appena </a:t>
            </a:r>
            <a:r>
              <a:rPr sz="1200" spc="-5" dirty="0">
                <a:latin typeface="Times New Roman"/>
                <a:cs typeface="Times New Roman"/>
              </a:rPr>
              <a:t>ascesa alle </a:t>
            </a:r>
            <a:r>
              <a:rPr sz="1200" dirty="0">
                <a:latin typeface="Times New Roman"/>
                <a:cs typeface="Times New Roman"/>
              </a:rPr>
              <a:t>sale di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dimore.”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(1224.1) 111:7.6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Messaggero Solitario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Orvonton.]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205470" cy="38779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spc="-30" dirty="0">
                <a:solidFill>
                  <a:srgbClr val="933634"/>
                </a:solidFill>
                <a:latin typeface="Times New Roman"/>
                <a:cs typeface="Times New Roman"/>
              </a:rPr>
              <a:t>112: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 sopravvivenza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della</a:t>
            </a:r>
            <a:r>
              <a:rPr sz="2200" b="1" spc="6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personalità</a:t>
            </a:r>
            <a:endParaRPr sz="2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(1225.1) 112:0.1 </a:t>
            </a:r>
            <a:r>
              <a:rPr sz="1200" dirty="0">
                <a:latin typeface="Times New Roman"/>
                <a:cs typeface="Times New Roman"/>
              </a:rPr>
              <a:t>I PIANETI evoluzionari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d’origine degli </a:t>
            </a:r>
            <a:r>
              <a:rPr sz="1200" dirty="0">
                <a:latin typeface="Times New Roman"/>
                <a:cs typeface="Times New Roman"/>
              </a:rPr>
              <a:t>uomini, i mondi </a:t>
            </a:r>
            <a:r>
              <a:rPr sz="1200" spc="-5" dirty="0">
                <a:latin typeface="Times New Roman"/>
                <a:cs typeface="Times New Roman"/>
              </a:rPr>
              <a:t>iniziali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ascendente. Urantia  </a:t>
            </a:r>
            <a:r>
              <a:rPr sz="1200" dirty="0">
                <a:latin typeface="Times New Roman"/>
                <a:cs typeface="Times New Roman"/>
              </a:rPr>
              <a:t>è il vostro </a:t>
            </a:r>
            <a:r>
              <a:rPr sz="1200" spc="-5" dirty="0">
                <a:latin typeface="Times New Roman"/>
                <a:cs typeface="Times New Roman"/>
              </a:rPr>
              <a:t>punto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partenza; </a:t>
            </a:r>
            <a:r>
              <a:rPr sz="1200" dirty="0">
                <a:latin typeface="Times New Roman"/>
                <a:cs typeface="Times New Roman"/>
              </a:rPr>
              <a:t>qui voi ed il vostro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associati in </a:t>
            </a:r>
            <a:r>
              <a:rPr sz="1200" spc="-5" dirty="0">
                <a:latin typeface="Times New Roman"/>
                <a:cs typeface="Times New Roman"/>
              </a:rPr>
              <a:t>un’unione temporanea.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siete  </a:t>
            </a:r>
            <a:r>
              <a:rPr sz="1200" dirty="0">
                <a:latin typeface="Times New Roman"/>
                <a:cs typeface="Times New Roman"/>
              </a:rPr>
              <a:t>stati dotati di una </a:t>
            </a:r>
            <a:r>
              <a:rPr sz="1200" spc="-5" dirty="0">
                <a:latin typeface="Times New Roman"/>
                <a:cs typeface="Times New Roman"/>
              </a:rPr>
              <a:t>guida perfetta; perciò se vorrete sinceramente correre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corsa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meta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ricompensa delle ere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vostra; sarete </a:t>
            </a:r>
            <a:r>
              <a:rPr sz="1200" dirty="0">
                <a:latin typeface="Times New Roman"/>
                <a:cs typeface="Times New Roman"/>
              </a:rPr>
              <a:t>uniti </a:t>
            </a:r>
            <a:r>
              <a:rPr sz="1200" spc="-5" dirty="0">
                <a:latin typeface="Times New Roman"/>
                <a:cs typeface="Times New Roman"/>
              </a:rPr>
              <a:t>per l’eternità al </a:t>
            </a:r>
            <a:r>
              <a:rPr sz="1200" dirty="0">
                <a:latin typeface="Times New Roman"/>
                <a:cs typeface="Times New Roman"/>
              </a:rPr>
              <a:t>vostro Aggiustatore </a:t>
            </a:r>
            <a:r>
              <a:rPr sz="1200" spc="-5" dirty="0">
                <a:latin typeface="Times New Roman"/>
                <a:cs typeface="Times New Roman"/>
              </a:rPr>
              <a:t>interiore.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comincerà </a:t>
            </a:r>
            <a:r>
              <a:rPr sz="1200" dirty="0">
                <a:latin typeface="Times New Roman"/>
                <a:cs typeface="Times New Roman"/>
              </a:rPr>
              <a:t>la vostra vera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la  vita </a:t>
            </a:r>
            <a:r>
              <a:rPr sz="1200" spc="-5" dirty="0">
                <a:latin typeface="Times New Roman"/>
                <a:cs typeface="Times New Roman"/>
              </a:rPr>
              <a:t>ascendente, della </a:t>
            </a:r>
            <a:r>
              <a:rPr sz="1200" dirty="0">
                <a:latin typeface="Times New Roman"/>
                <a:cs typeface="Times New Roman"/>
              </a:rPr>
              <a:t>quale il vostro </a:t>
            </a:r>
            <a:r>
              <a:rPr sz="1200" spc="-5" dirty="0">
                <a:latin typeface="Times New Roman"/>
                <a:cs typeface="Times New Roman"/>
              </a:rPr>
              <a:t>attuale stato mortale </a:t>
            </a:r>
            <a:r>
              <a:rPr sz="1200" dirty="0">
                <a:latin typeface="Times New Roman"/>
                <a:cs typeface="Times New Roman"/>
              </a:rPr>
              <a:t>è solo il </a:t>
            </a:r>
            <a:r>
              <a:rPr sz="1200" spc="-5" dirty="0">
                <a:latin typeface="Times New Roman"/>
                <a:cs typeface="Times New Roman"/>
              </a:rPr>
              <a:t>preludio.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comincerà </a:t>
            </a:r>
            <a:r>
              <a:rPr sz="1200" dirty="0">
                <a:latin typeface="Times New Roman"/>
                <a:cs typeface="Times New Roman"/>
              </a:rPr>
              <a:t>la vostra missione sublime e  </a:t>
            </a:r>
            <a:r>
              <a:rPr sz="1200" spc="-5" dirty="0">
                <a:latin typeface="Times New Roman"/>
                <a:cs typeface="Times New Roman"/>
              </a:rPr>
              <a:t>progressiva </a:t>
            </a:r>
            <a:r>
              <a:rPr sz="1200" dirty="0">
                <a:latin typeface="Times New Roman"/>
                <a:cs typeface="Times New Roman"/>
              </a:rPr>
              <a:t>come finalitari </a:t>
            </a:r>
            <a:r>
              <a:rPr sz="1200" spc="-5" dirty="0">
                <a:latin typeface="Times New Roman"/>
                <a:cs typeface="Times New Roman"/>
              </a:rPr>
              <a:t>nell’eternità che si dispiega 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voi. </a:t>
            </a:r>
            <a:r>
              <a:rPr sz="1200" dirty="0">
                <a:latin typeface="Times New Roman"/>
                <a:cs typeface="Times New Roman"/>
              </a:rPr>
              <a:t>E per tutte </a:t>
            </a:r>
            <a:r>
              <a:rPr sz="1200" spc="-5" dirty="0">
                <a:latin typeface="Times New Roman"/>
                <a:cs typeface="Times New Roman"/>
              </a:rPr>
              <a:t>queste 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stadi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  evoluzionaria c’è </a:t>
            </a:r>
            <a:r>
              <a:rPr sz="1200" dirty="0">
                <a:latin typeface="Times New Roman"/>
                <a:cs typeface="Times New Roman"/>
              </a:rPr>
              <a:t>una parte di voi che </a:t>
            </a:r>
            <a:r>
              <a:rPr sz="1200" spc="-5" dirty="0">
                <a:latin typeface="Times New Roman"/>
                <a:cs typeface="Times New Roman"/>
              </a:rPr>
              <a:t>rimane assolutamente inalterata, ed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— la permanenza in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cambiamento.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3448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(1225.2) 112:0.2 </a:t>
            </a:r>
            <a:r>
              <a:rPr sz="1200" spc="-5" dirty="0">
                <a:latin typeface="Times New Roman"/>
                <a:cs typeface="Times New Roman"/>
              </a:rPr>
              <a:t>Mentre sarebbe presuntuoso 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definire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dimostrarsi </a:t>
            </a:r>
            <a:r>
              <a:rPr sz="1200" dirty="0">
                <a:latin typeface="Times New Roman"/>
                <a:cs typeface="Times New Roman"/>
              </a:rPr>
              <a:t>utile </a:t>
            </a:r>
            <a:r>
              <a:rPr sz="1200" spc="-5" dirty="0">
                <a:latin typeface="Times New Roman"/>
                <a:cs typeface="Times New Roman"/>
              </a:rPr>
              <a:t>elencare </a:t>
            </a:r>
            <a:r>
              <a:rPr sz="1200" dirty="0">
                <a:latin typeface="Times New Roman"/>
                <a:cs typeface="Times New Roman"/>
              </a:rPr>
              <a:t>alcune </a:t>
            </a:r>
            <a:r>
              <a:rPr sz="1200" spc="-5" dirty="0">
                <a:latin typeface="Times New Roman"/>
                <a:cs typeface="Times New Roman"/>
              </a:rPr>
              <a:t>delle cose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 conoscono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7696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(1225.3) 112:0.3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personalità è </a:t>
            </a:r>
            <a:r>
              <a:rPr sz="1200" spc="-5" dirty="0">
                <a:latin typeface="Times New Roman"/>
                <a:cs typeface="Times New Roman"/>
              </a:rPr>
              <a:t>quella qualità della realtà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conferita dal Padre Universale stesso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dall’Attore  Congiunto agente </a:t>
            </a:r>
            <a:r>
              <a:rPr sz="1200" dirty="0">
                <a:latin typeface="Times New Roman"/>
                <a:cs typeface="Times New Roman"/>
              </a:rPr>
              <a:t>per conto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(1225.4) 112:0.4 </a:t>
            </a:r>
            <a:r>
              <a:rPr sz="1200" dirty="0">
                <a:latin typeface="Times New Roman"/>
                <a:cs typeface="Times New Roman"/>
              </a:rPr>
              <a:t>2. Essa può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conferita ad ogni sistema d’energia vivente che </a:t>
            </a:r>
            <a:r>
              <a:rPr sz="1200" dirty="0">
                <a:latin typeface="Times New Roman"/>
                <a:cs typeface="Times New Roman"/>
              </a:rPr>
              <a:t>include la mente o lo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33400" marR="92836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(1225.5) 112:0.5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interamente sottomessa ai vincoli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causalità antecedenti.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relativamente creativa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cocreativa.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59955" cy="37312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(1225.6) 112:0.6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conferita alle creature materiali evoluzionarie, essa </a:t>
            </a:r>
            <a:r>
              <a:rPr sz="1200" dirty="0">
                <a:latin typeface="Times New Roman"/>
                <a:cs typeface="Times New Roman"/>
              </a:rPr>
              <a:t>induce lo spirito a sforzarsi di </a:t>
            </a:r>
            <a:r>
              <a:rPr sz="1200" spc="-5" dirty="0">
                <a:latin typeface="Times New Roman"/>
                <a:cs typeface="Times New Roman"/>
              </a:rPr>
              <a:t>dominare  l’energia-materia attraverso </a:t>
            </a:r>
            <a:r>
              <a:rPr sz="1200" dirty="0">
                <a:latin typeface="Times New Roman"/>
                <a:cs typeface="Times New Roman"/>
              </a:rPr>
              <a:t>la mediazione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(1225.7) 112:0.7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personalità,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priva d’identità, può </a:t>
            </a:r>
            <a:r>
              <a:rPr sz="1200" spc="-5" dirty="0">
                <a:latin typeface="Times New Roman"/>
                <a:cs typeface="Times New Roman"/>
              </a:rPr>
              <a:t>unificare </a:t>
            </a:r>
            <a:r>
              <a:rPr sz="1200" dirty="0">
                <a:latin typeface="Times New Roman"/>
                <a:cs typeface="Times New Roman"/>
              </a:rPr>
              <a:t>l’identità di </a:t>
            </a:r>
            <a:r>
              <a:rPr sz="1200" spc="-5" dirty="0">
                <a:latin typeface="Times New Roman"/>
                <a:cs typeface="Times New Roman"/>
              </a:rPr>
              <a:t>ogni sistema d’energia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3613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(1225.8) 112:0.8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Essa rivela </a:t>
            </a:r>
            <a:r>
              <a:rPr sz="1200" dirty="0">
                <a:latin typeface="Times New Roman"/>
                <a:cs typeface="Times New Roman"/>
              </a:rPr>
              <a:t>soltanto una sensibilità </a:t>
            </a:r>
            <a:r>
              <a:rPr sz="1200" spc="-5" dirty="0">
                <a:latin typeface="Times New Roman"/>
                <a:cs typeface="Times New Roman"/>
              </a:rPr>
              <a:t>qualitativa al circuito della personalità, contrariamente alle </a:t>
            </a:r>
            <a:r>
              <a:rPr sz="1200" dirty="0">
                <a:latin typeface="Times New Roman"/>
                <a:cs typeface="Times New Roman"/>
              </a:rPr>
              <a:t>tre  </a:t>
            </a:r>
            <a:r>
              <a:rPr sz="1200" spc="-5" dirty="0">
                <a:latin typeface="Times New Roman"/>
                <a:cs typeface="Times New Roman"/>
              </a:rPr>
              <a:t>energie che mostrano </a:t>
            </a:r>
            <a:r>
              <a:rPr sz="1200" dirty="0">
                <a:latin typeface="Times New Roman"/>
                <a:cs typeface="Times New Roman"/>
              </a:rPr>
              <a:t>una sensibilità </a:t>
            </a:r>
            <a:r>
              <a:rPr sz="1200" spc="-5" dirty="0">
                <a:latin typeface="Times New Roman"/>
                <a:cs typeface="Times New Roman"/>
              </a:rPr>
              <a:t>alla gravità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qualitativa sia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quantitativa.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(1225.9) 112:0.9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personalità è </a:t>
            </a:r>
            <a:r>
              <a:rPr sz="1200" spc="-5" dirty="0">
                <a:latin typeface="Times New Roman"/>
                <a:cs typeface="Times New Roman"/>
              </a:rPr>
              <a:t>immutabile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presenza del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cambiamento.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(1225.10) 112:0.10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un dono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consacrazione del libero arbitrio </a:t>
            </a:r>
            <a:r>
              <a:rPr sz="1200" dirty="0">
                <a:latin typeface="Times New Roman"/>
                <a:cs typeface="Times New Roman"/>
              </a:rPr>
              <a:t>a fare la volontà di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327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(1225.11) 112:0.11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caratterizzata dalla moralità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consapevolezza </a:t>
            </a:r>
            <a:r>
              <a:rPr sz="1200" spc="-5" dirty="0">
                <a:latin typeface="Times New Roman"/>
                <a:cs typeface="Times New Roman"/>
              </a:rPr>
              <a:t>della relatività della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con altre  persone. Essa </a:t>
            </a:r>
            <a:r>
              <a:rPr sz="1200" dirty="0">
                <a:latin typeface="Times New Roman"/>
                <a:cs typeface="Times New Roman"/>
              </a:rPr>
              <a:t>discerne i livelli di condotta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opera una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tra 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636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(1225.12) 112:0.12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unica, assolutamente unica: </a:t>
            </a:r>
            <a:r>
              <a:rPr sz="1200" dirty="0">
                <a:latin typeface="Times New Roman"/>
                <a:cs typeface="Times New Roman"/>
              </a:rPr>
              <a:t>è unica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nello spazio; </a:t>
            </a:r>
            <a:r>
              <a:rPr sz="1200" dirty="0">
                <a:latin typeface="Times New Roman"/>
                <a:cs typeface="Times New Roman"/>
              </a:rPr>
              <a:t>è unica nell’eternità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Paradiso; </a:t>
            </a:r>
            <a:r>
              <a:rPr sz="1200" dirty="0">
                <a:latin typeface="Times New Roman"/>
                <a:cs typeface="Times New Roman"/>
              </a:rPr>
              <a:t>è unica quando è </a:t>
            </a:r>
            <a:r>
              <a:rPr sz="1200" spc="-5" dirty="0">
                <a:latin typeface="Times New Roman"/>
                <a:cs typeface="Times New Roman"/>
              </a:rPr>
              <a:t>conferita </a:t>
            </a:r>
            <a:r>
              <a:rPr sz="1200" dirty="0">
                <a:latin typeface="Times New Roman"/>
                <a:cs typeface="Times New Roman"/>
              </a:rPr>
              <a:t>— non vi </a:t>
            </a:r>
            <a:r>
              <a:rPr sz="1200" spc="-5" dirty="0">
                <a:latin typeface="Times New Roman"/>
                <a:cs typeface="Times New Roman"/>
              </a:rPr>
              <a:t>sono duplicati; </a:t>
            </a:r>
            <a:r>
              <a:rPr sz="1200" dirty="0">
                <a:latin typeface="Times New Roman"/>
                <a:cs typeface="Times New Roman"/>
              </a:rPr>
              <a:t>essa è unica 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dell’esistenza; </a:t>
            </a:r>
            <a:r>
              <a:rPr sz="1200" dirty="0">
                <a:latin typeface="Times New Roman"/>
                <a:cs typeface="Times New Roman"/>
              </a:rPr>
              <a:t>è  unica in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fa </a:t>
            </a:r>
            <a:r>
              <a:rPr sz="1200" spc="-5" dirty="0">
                <a:latin typeface="Times New Roman"/>
                <a:cs typeface="Times New Roman"/>
              </a:rPr>
              <a:t>preferenze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addiziona, perché </a:t>
            </a:r>
            <a:r>
              <a:rPr sz="1200" dirty="0">
                <a:latin typeface="Times New Roman"/>
                <a:cs typeface="Times New Roman"/>
              </a:rPr>
              <a:t>esse non sono  addizionabili — sono </a:t>
            </a:r>
            <a:r>
              <a:rPr sz="1200" spc="-5" dirty="0">
                <a:latin typeface="Times New Roman"/>
                <a:cs typeface="Times New Roman"/>
              </a:rPr>
              <a:t>associabili </a:t>
            </a:r>
            <a:r>
              <a:rPr sz="1200" dirty="0">
                <a:latin typeface="Times New Roman"/>
                <a:cs typeface="Times New Roman"/>
              </a:rPr>
              <a:t>ma non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totalizzabili.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(1226.1) 112:0.13 </a:t>
            </a:r>
            <a:r>
              <a:rPr sz="1200" dirty="0">
                <a:latin typeface="Times New Roman"/>
                <a:cs typeface="Times New Roman"/>
              </a:rPr>
              <a:t>11.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risponde direttamente alla </a:t>
            </a:r>
            <a:r>
              <a:rPr sz="1200" dirty="0">
                <a:latin typeface="Times New Roman"/>
                <a:cs typeface="Times New Roman"/>
              </a:rPr>
              <a:t>presenza di un’altra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94345" cy="37877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4756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(1226.2) 112:0.14 </a:t>
            </a:r>
            <a:r>
              <a:rPr sz="1200" dirty="0">
                <a:latin typeface="Times New Roman"/>
                <a:cs typeface="Times New Roman"/>
              </a:rPr>
              <a:t>12.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elemento </a:t>
            </a:r>
            <a:r>
              <a:rPr sz="1200" dirty="0">
                <a:latin typeface="Times New Roman"/>
                <a:cs typeface="Times New Roman"/>
              </a:rPr>
              <a:t>che può </a:t>
            </a:r>
            <a:r>
              <a:rPr sz="1200" spc="-5" dirty="0">
                <a:latin typeface="Times New Roman"/>
                <a:cs typeface="Times New Roman"/>
              </a:rPr>
              <a:t>essere aggiunto allo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illustrando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primato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relazione al Figlio. (La </a:t>
            </a:r>
            <a:r>
              <a:rPr sz="1200" dirty="0">
                <a:latin typeface="Times New Roman"/>
                <a:cs typeface="Times New Roman"/>
              </a:rPr>
              <a:t>mente non ha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addizionata </a:t>
            </a:r>
            <a:r>
              <a:rPr sz="1200" spc="-5" dirty="0">
                <a:latin typeface="Times New Roman"/>
                <a:cs typeface="Times New Roman"/>
              </a:rPr>
              <a:t>allo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7454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(1226.3) 112:0.15 </a:t>
            </a:r>
            <a:r>
              <a:rPr sz="1200" dirty="0">
                <a:latin typeface="Times New Roman"/>
                <a:cs typeface="Times New Roman"/>
              </a:rPr>
              <a:t>13.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personalità può </a:t>
            </a:r>
            <a:r>
              <a:rPr sz="1200" spc="-5" dirty="0">
                <a:latin typeface="Times New Roman"/>
                <a:cs typeface="Times New Roman"/>
              </a:rPr>
              <a:t>sopravvivere </a:t>
            </a:r>
            <a:r>
              <a:rPr sz="1200" dirty="0">
                <a:latin typeface="Times New Roman"/>
                <a:cs typeface="Times New Roman"/>
              </a:rPr>
              <a:t>alla morte </a:t>
            </a:r>
            <a:r>
              <a:rPr sz="1200" spc="-5" dirty="0">
                <a:latin typeface="Times New Roman"/>
                <a:cs typeface="Times New Roman"/>
              </a:rPr>
              <a:t>fisica con </a:t>
            </a:r>
            <a:r>
              <a:rPr sz="1200" dirty="0">
                <a:latin typeface="Times New Roman"/>
                <a:cs typeface="Times New Roman"/>
              </a:rPr>
              <a:t>l’identità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nell’anima sopravvivente.  L’Aggiustatore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sono immutabili; la relazione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 (nell’anima) </a:t>
            </a:r>
            <a:r>
              <a:rPr sz="1200" dirty="0">
                <a:latin typeface="Times New Roman"/>
                <a:cs typeface="Times New Roman"/>
              </a:rPr>
              <a:t>non è che </a:t>
            </a:r>
            <a:r>
              <a:rPr sz="1200" spc="-5" dirty="0">
                <a:latin typeface="Times New Roman"/>
                <a:cs typeface="Times New Roman"/>
              </a:rPr>
              <a:t>cambiamento, 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continua;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questo cambiamento (crescita) cessasse, </a:t>
            </a:r>
            <a:r>
              <a:rPr sz="1200" dirty="0">
                <a:latin typeface="Times New Roman"/>
                <a:cs typeface="Times New Roman"/>
              </a:rPr>
              <a:t>l’anima </a:t>
            </a:r>
            <a:r>
              <a:rPr sz="1200" spc="-5" dirty="0">
                <a:latin typeface="Times New Roman"/>
                <a:cs typeface="Times New Roman"/>
              </a:rPr>
              <a:t>avrebbe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6515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(1226.4) 112:0.16 </a:t>
            </a:r>
            <a:r>
              <a:rPr sz="1200" dirty="0">
                <a:latin typeface="Times New Roman"/>
                <a:cs typeface="Times New Roman"/>
              </a:rPr>
              <a:t>14.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personalità ha una coscienza unica </a:t>
            </a:r>
            <a:r>
              <a:rPr sz="1200" spc="-5" dirty="0">
                <a:latin typeface="Times New Roman"/>
                <a:cs typeface="Times New Roman"/>
              </a:rPr>
              <a:t>del tempo,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qualcosa di </a:t>
            </a:r>
            <a:r>
              <a:rPr sz="1200" spc="-5" dirty="0">
                <a:latin typeface="Times New Roman"/>
                <a:cs typeface="Times New Roman"/>
              </a:rPr>
              <a:t>diverso dalla percezione del  </a:t>
            </a:r>
            <a:r>
              <a:rPr sz="1200" dirty="0">
                <a:latin typeface="Times New Roman"/>
                <a:cs typeface="Times New Roman"/>
              </a:rPr>
              <a:t>tempo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della mente o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personalità e la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realtà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400"/>
              </a:lnSpc>
              <a:spcBef>
                <a:spcPts val="138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(1226.5) 112:1.1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conferita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 Universale alle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creature come </a:t>
            </a:r>
            <a:r>
              <a:rPr sz="1200" dirty="0">
                <a:latin typeface="Times New Roman"/>
                <a:cs typeface="Times New Roman"/>
              </a:rPr>
              <a:t>una dotazione potenzialmente </a:t>
            </a:r>
            <a:r>
              <a:rPr sz="1200" spc="-5" dirty="0">
                <a:latin typeface="Times New Roman"/>
                <a:cs typeface="Times New Roman"/>
              </a:rPr>
              <a:t>eterna. </a:t>
            </a:r>
            <a:r>
              <a:rPr sz="1200" dirty="0">
                <a:latin typeface="Times New Roman"/>
                <a:cs typeface="Times New Roman"/>
              </a:rPr>
              <a:t>Tale dono  divino è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funzionare su </a:t>
            </a:r>
            <a:r>
              <a:rPr sz="1200" dirty="0">
                <a:latin typeface="Times New Roman"/>
                <a:cs typeface="Times New Roman"/>
              </a:rPr>
              <a:t>numerosi livelli ed in </a:t>
            </a:r>
            <a:r>
              <a:rPr sz="1200" spc="-5" dirty="0">
                <a:latin typeface="Times New Roman"/>
                <a:cs typeface="Times New Roman"/>
              </a:rPr>
              <a:t>situazioni universali successive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vanno </a:t>
            </a:r>
            <a:r>
              <a:rPr sz="1200" dirty="0">
                <a:latin typeface="Times New Roman"/>
                <a:cs typeface="Times New Roman"/>
              </a:rPr>
              <a:t>dall’umile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al più alto  </a:t>
            </a:r>
            <a:r>
              <a:rPr sz="1200" spc="-5" dirty="0">
                <a:latin typeface="Times New Roman"/>
                <a:cs typeface="Times New Roman"/>
              </a:rPr>
              <a:t>absonito, sino ai confini stessi dell’assoluto.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opera così </a:t>
            </a:r>
            <a:r>
              <a:rPr sz="1200" dirty="0">
                <a:latin typeface="Times New Roman"/>
                <a:cs typeface="Times New Roman"/>
              </a:rPr>
              <a:t>su tre piani </a:t>
            </a:r>
            <a:r>
              <a:rPr sz="1200" spc="-5" dirty="0">
                <a:latin typeface="Times New Roman"/>
                <a:cs typeface="Times New Roman"/>
              </a:rPr>
              <a:t>cosmici </a:t>
            </a:r>
            <a:r>
              <a:rPr sz="1200" dirty="0">
                <a:latin typeface="Times New Roman"/>
                <a:cs typeface="Times New Roman"/>
              </a:rPr>
              <a:t>o in tre </a:t>
            </a:r>
            <a:r>
              <a:rPr sz="1200" spc="-5" dirty="0">
                <a:latin typeface="Times New Roman"/>
                <a:cs typeface="Times New Roman"/>
              </a:rPr>
              <a:t>fasi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33400" marR="12420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(1226.6) 112:1.2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Status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posizione.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funziona </a:t>
            </a:r>
            <a:r>
              <a:rPr sz="1200" spc="-5" dirty="0">
                <a:latin typeface="Times New Roman"/>
                <a:cs typeface="Times New Roman"/>
              </a:rPr>
              <a:t>con uguale efficacia nell’universo locale, nel  superuniverso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nell’universo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54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(1226.7) 112:1.3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Status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significato.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agisce efficacemente sui livelli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finito, dell’absonito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 sconfinando nell’assoluto.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8800" cy="16154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7575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(702.8) 61:7.18 </a:t>
            </a:r>
            <a:r>
              <a:rPr sz="1200" i="1" dirty="0">
                <a:latin typeface="Times New Roman"/>
                <a:cs typeface="Times New Roman"/>
              </a:rPr>
              <a:t>35.000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terminò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era glaciale, eccetto che nelle regioni polari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pianeta. Questa data </a:t>
            </a:r>
            <a:r>
              <a:rPr sz="1200" dirty="0">
                <a:latin typeface="Times New Roman"/>
                <a:cs typeface="Times New Roman"/>
              </a:rPr>
              <a:t>è anche  </a:t>
            </a:r>
            <a:r>
              <a:rPr sz="1200" spc="-5" dirty="0">
                <a:latin typeface="Times New Roman"/>
                <a:cs typeface="Times New Roman"/>
              </a:rPr>
              <a:t>significativa </a:t>
            </a:r>
            <a:r>
              <a:rPr sz="1200" dirty="0">
                <a:latin typeface="Times New Roman"/>
                <a:cs typeface="Times New Roman"/>
              </a:rPr>
              <a:t>perché è vicina </a:t>
            </a:r>
            <a:r>
              <a:rPr sz="1200" spc="-5" dirty="0">
                <a:latin typeface="Times New Roman"/>
                <a:cs typeface="Times New Roman"/>
              </a:rPr>
              <a:t>all’arrivo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di una </a:t>
            </a:r>
            <a:r>
              <a:rPr sz="1200" spc="-5" dirty="0">
                <a:latin typeface="Times New Roman"/>
                <a:cs typeface="Times New Roman"/>
              </a:rPr>
              <a:t>Figlia Materiali ed </a:t>
            </a:r>
            <a:r>
              <a:rPr sz="1200" dirty="0">
                <a:latin typeface="Times New Roman"/>
                <a:cs typeface="Times New Roman"/>
              </a:rPr>
              <a:t>è l’inizio della </a:t>
            </a:r>
            <a:r>
              <a:rPr sz="1200" spc="-5" dirty="0">
                <a:latin typeface="Times New Roman"/>
                <a:cs typeface="Times New Roman"/>
              </a:rPr>
              <a:t>dispensazione adamica,  corrispondente grosso </a:t>
            </a:r>
            <a:r>
              <a:rPr sz="1200" dirty="0">
                <a:latin typeface="Times New Roman"/>
                <a:cs typeface="Times New Roman"/>
              </a:rPr>
              <a:t>modo all’inizio del </a:t>
            </a:r>
            <a:r>
              <a:rPr sz="1200" spc="-5" dirty="0">
                <a:latin typeface="Times New Roman"/>
                <a:cs typeface="Times New Roman"/>
              </a:rPr>
              <a:t>periodo Olocene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postglaciale.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(702.9) 61:7.19 </a:t>
            </a:r>
            <a:r>
              <a:rPr sz="1200" spc="-5" dirty="0">
                <a:latin typeface="Times New Roman"/>
                <a:cs typeface="Times New Roman"/>
              </a:rPr>
              <a:t>Questa narrazione, che 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dall’apparizione dei </a:t>
            </a:r>
            <a:r>
              <a:rPr sz="1200" dirty="0">
                <a:latin typeface="Times New Roman"/>
                <a:cs typeface="Times New Roman"/>
              </a:rPr>
              <a:t>mammiferi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ritiro dei ghiacci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ancora fino </a:t>
            </a:r>
            <a:r>
              <a:rPr sz="1200" dirty="0">
                <a:latin typeface="Times New Roman"/>
                <a:cs typeface="Times New Roman"/>
              </a:rPr>
              <a:t>ai tempi </a:t>
            </a:r>
            <a:r>
              <a:rPr sz="1200" spc="-5" dirty="0">
                <a:latin typeface="Times New Roman"/>
                <a:cs typeface="Times New Roman"/>
              </a:rPr>
              <a:t>storici,  copre </a:t>
            </a:r>
            <a:r>
              <a:rPr sz="1200" dirty="0">
                <a:latin typeface="Times New Roman"/>
                <a:cs typeface="Times New Roman"/>
              </a:rPr>
              <a:t>un periodo di quasi </a:t>
            </a:r>
            <a:r>
              <a:rPr sz="1200" spc="-5" dirty="0">
                <a:latin typeface="Times New Roman"/>
                <a:cs typeface="Times New Roman"/>
              </a:rPr>
              <a:t>cinquanta </a:t>
            </a:r>
            <a:r>
              <a:rPr sz="1200" dirty="0">
                <a:latin typeface="Times New Roman"/>
                <a:cs typeface="Times New Roman"/>
              </a:rPr>
              <a:t>milioni di </a:t>
            </a:r>
            <a:r>
              <a:rPr sz="1200" spc="-5" dirty="0">
                <a:latin typeface="Times New Roman"/>
                <a:cs typeface="Times New Roman"/>
              </a:rPr>
              <a:t>anni. Questo </a:t>
            </a:r>
            <a:r>
              <a:rPr sz="1200" dirty="0">
                <a:latin typeface="Times New Roman"/>
                <a:cs typeface="Times New Roman"/>
              </a:rPr>
              <a:t>è l’ultimo — </a:t>
            </a:r>
            <a:r>
              <a:rPr sz="1200" spc="-5" dirty="0">
                <a:latin typeface="Times New Roman"/>
                <a:cs typeface="Times New Roman"/>
              </a:rPr>
              <a:t>l’attuale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periodo geologico ed </a:t>
            </a:r>
            <a:r>
              <a:rPr sz="1200" dirty="0">
                <a:latin typeface="Times New Roman"/>
                <a:cs typeface="Times New Roman"/>
              </a:rPr>
              <a:t>è conosciuto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vostri  </a:t>
            </a:r>
            <a:r>
              <a:rPr sz="1200" spc="-5" dirty="0">
                <a:latin typeface="Times New Roman"/>
                <a:cs typeface="Times New Roman"/>
              </a:rPr>
              <a:t>ricercatori </a:t>
            </a:r>
            <a:r>
              <a:rPr sz="1200" dirty="0">
                <a:latin typeface="Times New Roman"/>
                <a:cs typeface="Times New Roman"/>
              </a:rPr>
              <a:t>sotto il nome di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i="1" spc="-5" dirty="0">
                <a:latin typeface="Times New Roman"/>
                <a:cs typeface="Times New Roman"/>
              </a:rPr>
              <a:t>Cenozoica </a:t>
            </a:r>
            <a:r>
              <a:rPr sz="1200" dirty="0">
                <a:latin typeface="Times New Roman"/>
                <a:cs typeface="Times New Roman"/>
              </a:rPr>
              <a:t>o era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tempi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recenti.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(702.10) 61:7.20 </a:t>
            </a:r>
            <a:r>
              <a:rPr sz="1200" spc="-5" dirty="0">
                <a:latin typeface="Times New Roman"/>
                <a:cs typeface="Times New Roman"/>
              </a:rPr>
              <a:t>[Patrocinato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Portatore </a:t>
            </a:r>
            <a:r>
              <a:rPr sz="1200" dirty="0">
                <a:latin typeface="Times New Roman"/>
                <a:cs typeface="Times New Roman"/>
              </a:rPr>
              <a:t>di Vita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residente.]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08009" cy="35515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58800" marR="6337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(1226.8) 112:1.4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Status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valore.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realizzarsi esperienzialmente nei regni progressivi del materiale,  del morontiale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549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(1226.9) 112:1.5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ha un campo </a:t>
            </a:r>
            <a:r>
              <a:rPr sz="1200" spc="-5" dirty="0">
                <a:latin typeface="Times New Roman"/>
                <a:cs typeface="Times New Roman"/>
              </a:rPr>
              <a:t>d’azione perfezionato </a:t>
            </a:r>
            <a:r>
              <a:rPr sz="1200" dirty="0">
                <a:latin typeface="Times New Roman"/>
                <a:cs typeface="Times New Roman"/>
              </a:rPr>
              <a:t>di dimensioni </a:t>
            </a:r>
            <a:r>
              <a:rPr sz="1200" spc="-5" dirty="0">
                <a:latin typeface="Times New Roman"/>
                <a:cs typeface="Times New Roman"/>
              </a:rPr>
              <a:t>cosmiche.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dimensioni 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finita sono  tre e funzionano </a:t>
            </a:r>
            <a:r>
              <a:rPr sz="1200" spc="-5" dirty="0">
                <a:latin typeface="Times New Roman"/>
                <a:cs typeface="Times New Roman"/>
              </a:rPr>
              <a:t>grosso </a:t>
            </a:r>
            <a:r>
              <a:rPr sz="1200" dirty="0">
                <a:latin typeface="Times New Roman"/>
                <a:cs typeface="Times New Roman"/>
              </a:rPr>
              <a:t>modo come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737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(1226.10) 112:1.6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lunghezza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la direzione e la </a:t>
            </a:r>
            <a:r>
              <a:rPr sz="1200" spc="-5" dirty="0">
                <a:latin typeface="Times New Roman"/>
                <a:cs typeface="Times New Roman"/>
              </a:rPr>
              <a:t>natura della </a:t>
            </a:r>
            <a:r>
              <a:rPr sz="1200" dirty="0">
                <a:latin typeface="Times New Roman"/>
                <a:cs typeface="Times New Roman"/>
              </a:rPr>
              <a:t>progressione — il movimento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lo  spazio e </a:t>
            </a:r>
            <a:r>
              <a:rPr sz="1200" spc="-5" dirty="0">
                <a:latin typeface="Times New Roman"/>
                <a:cs typeface="Times New Roman"/>
              </a:rPr>
              <a:t>conformemente al tempo </a:t>
            </a:r>
            <a:r>
              <a:rPr sz="1200" dirty="0">
                <a:latin typeface="Times New Roman"/>
                <a:cs typeface="Times New Roman"/>
              </a:rPr>
              <a:t>—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7956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(1226.11) 112:1.7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profondità </a:t>
            </a:r>
            <a:r>
              <a:rPr sz="1200" i="1" spc="-5" dirty="0">
                <a:latin typeface="Times New Roman"/>
                <a:cs typeface="Times New Roman"/>
              </a:rPr>
              <a:t>verticale </a:t>
            </a:r>
            <a:r>
              <a:rPr sz="1200" spc="-5" dirty="0">
                <a:latin typeface="Times New Roman"/>
                <a:cs typeface="Times New Roman"/>
              </a:rPr>
              <a:t>abbraccia </a:t>
            </a:r>
            <a:r>
              <a:rPr sz="1200" dirty="0">
                <a:latin typeface="Times New Roman"/>
                <a:cs typeface="Times New Roman"/>
              </a:rPr>
              <a:t>gli impulsi e </a:t>
            </a:r>
            <a:r>
              <a:rPr sz="1200" spc="-5" dirty="0">
                <a:latin typeface="Times New Roman"/>
                <a:cs typeface="Times New Roman"/>
              </a:rPr>
              <a:t>gli atteggiamenti dell’organismo, </a:t>
            </a:r>
            <a:r>
              <a:rPr sz="1200" dirty="0">
                <a:latin typeface="Times New Roman"/>
                <a:cs typeface="Times New Roman"/>
              </a:rPr>
              <a:t>i livelli </a:t>
            </a:r>
            <a:r>
              <a:rPr sz="1200" spc="-5" dirty="0">
                <a:latin typeface="Times New Roman"/>
                <a:cs typeface="Times New Roman"/>
              </a:rPr>
              <a:t>variabili  dell’autorealizzazione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fenomeno generale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reazione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all’ambiente.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10191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(1226.12) 112:1.8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larghezza </a:t>
            </a:r>
            <a:r>
              <a:rPr sz="1200" spc="-5" dirty="0">
                <a:latin typeface="Times New Roman"/>
                <a:cs typeface="Times New Roman"/>
              </a:rPr>
              <a:t>abbraccia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della coordinazione, </a:t>
            </a:r>
            <a:r>
              <a:rPr sz="1200" spc="-5" dirty="0">
                <a:latin typeface="Times New Roman"/>
                <a:cs typeface="Times New Roman"/>
              </a:rPr>
              <a:t>dell’associazione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dell’organizzazione  dell’individualità.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(1226.13) 112:1.9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tipo di personalità </a:t>
            </a:r>
            <a:r>
              <a:rPr sz="1200" spc="-5" dirty="0">
                <a:latin typeface="Times New Roman"/>
                <a:cs typeface="Times New Roman"/>
              </a:rPr>
              <a:t>conferito ai </a:t>
            </a:r>
            <a:r>
              <a:rPr sz="1200" dirty="0">
                <a:latin typeface="Times New Roman"/>
                <a:cs typeface="Times New Roman"/>
              </a:rPr>
              <a:t>mortali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ha una potenzialità di sette </a:t>
            </a:r>
            <a:r>
              <a:rPr sz="1200" spc="-5" dirty="0">
                <a:latin typeface="Times New Roman"/>
                <a:cs typeface="Times New Roman"/>
              </a:rPr>
              <a:t>dimensioni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autoespressione </a:t>
            </a:r>
            <a:r>
              <a:rPr sz="1200" dirty="0">
                <a:latin typeface="Times New Roman"/>
                <a:cs typeface="Times New Roman"/>
              </a:rPr>
              <a:t>o di  </a:t>
            </a:r>
            <a:r>
              <a:rPr sz="1200" spc="-5" dirty="0">
                <a:latin typeface="Times New Roman"/>
                <a:cs typeface="Times New Roman"/>
              </a:rPr>
              <a:t>realizzazione della persona. Questi fenomeni </a:t>
            </a:r>
            <a:r>
              <a:rPr sz="1200" dirty="0">
                <a:latin typeface="Times New Roman"/>
                <a:cs typeface="Times New Roman"/>
              </a:rPr>
              <a:t>dimensionali sono </a:t>
            </a:r>
            <a:r>
              <a:rPr sz="1200" spc="-5" dirty="0">
                <a:latin typeface="Times New Roman"/>
                <a:cs typeface="Times New Roman"/>
              </a:rPr>
              <a:t>realizzabili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5" dirty="0">
                <a:latin typeface="Times New Roman"/>
                <a:cs typeface="Times New Roman"/>
              </a:rPr>
              <a:t>sul livello </a:t>
            </a:r>
            <a:r>
              <a:rPr sz="1200" dirty="0">
                <a:latin typeface="Times New Roman"/>
                <a:cs typeface="Times New Roman"/>
              </a:rPr>
              <a:t>finito, tre </a:t>
            </a:r>
            <a:r>
              <a:rPr sz="1200" spc="-5" dirty="0">
                <a:latin typeface="Times New Roman"/>
                <a:cs typeface="Times New Roman"/>
              </a:rPr>
              <a:t>sul livello absonito  ed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sul livello assoluto. Sui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subassoluti questa settima dimensione,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dimensione della totalità,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sperimentabile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i="1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della personalità. Questa </a:t>
            </a:r>
            <a:r>
              <a:rPr sz="1200" dirty="0">
                <a:latin typeface="Times New Roman"/>
                <a:cs typeface="Times New Roman"/>
              </a:rPr>
              <a:t>dimensione suprema è un </a:t>
            </a:r>
            <a:r>
              <a:rPr sz="1200" spc="-5" dirty="0">
                <a:latin typeface="Times New Roman"/>
                <a:cs typeface="Times New Roman"/>
              </a:rPr>
              <a:t>assoluto </a:t>
            </a:r>
            <a:r>
              <a:rPr sz="1200" dirty="0">
                <a:latin typeface="Times New Roman"/>
                <a:cs typeface="Times New Roman"/>
              </a:rPr>
              <a:t>associabile, e pur </a:t>
            </a:r>
            <a:r>
              <a:rPr sz="1200" spc="-5" dirty="0">
                <a:latin typeface="Times New Roman"/>
                <a:cs typeface="Times New Roman"/>
              </a:rPr>
              <a:t>non essendo </a:t>
            </a:r>
            <a:r>
              <a:rPr sz="1200" dirty="0">
                <a:latin typeface="Times New Roman"/>
                <a:cs typeface="Times New Roman"/>
              </a:rPr>
              <a:t>infinita è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dimensionalmente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penetrazione </a:t>
            </a:r>
            <a:r>
              <a:rPr sz="1200" spc="-5" dirty="0">
                <a:latin typeface="Times New Roman"/>
                <a:cs typeface="Times New Roman"/>
              </a:rPr>
              <a:t>subinfinita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dell’assoluto.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8965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397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(1226.14) 112:1.10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dimensioni </a:t>
            </a:r>
            <a:r>
              <a:rPr sz="1200" dirty="0">
                <a:latin typeface="Times New Roman"/>
                <a:cs typeface="Times New Roman"/>
              </a:rPr>
              <a:t>finite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rapporto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lunghezza,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profondità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larghezza cosmiche.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lunghezza indica significato;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profondità </a:t>
            </a:r>
            <a:r>
              <a:rPr sz="1200" dirty="0">
                <a:latin typeface="Times New Roman"/>
                <a:cs typeface="Times New Roman"/>
              </a:rPr>
              <a:t>significa </a:t>
            </a:r>
            <a:r>
              <a:rPr sz="1200" spc="-5" dirty="0">
                <a:latin typeface="Times New Roman"/>
                <a:cs typeface="Times New Roman"/>
              </a:rPr>
              <a:t>valore; </a:t>
            </a:r>
            <a:r>
              <a:rPr sz="1200" dirty="0">
                <a:latin typeface="Times New Roman"/>
                <a:cs typeface="Times New Roman"/>
              </a:rPr>
              <a:t>la larghezza </a:t>
            </a:r>
            <a:r>
              <a:rPr sz="1200" spc="-5" dirty="0">
                <a:latin typeface="Times New Roman"/>
                <a:cs typeface="Times New Roman"/>
              </a:rPr>
              <a:t>abbraccia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fare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una coscienza </a:t>
            </a:r>
            <a:r>
              <a:rPr sz="1200" spc="-5" dirty="0">
                <a:latin typeface="Times New Roman"/>
                <a:cs typeface="Times New Roman"/>
              </a:rPr>
              <a:t>incontestabile della realtà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(1227.1) 112:1.11 </a:t>
            </a:r>
            <a:r>
              <a:rPr sz="1200" spc="-10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dimensioni </a:t>
            </a:r>
            <a:r>
              <a:rPr sz="1200" dirty="0">
                <a:latin typeface="Times New Roman"/>
                <a:cs typeface="Times New Roman"/>
              </a:rPr>
              <a:t>finite </a:t>
            </a:r>
            <a:r>
              <a:rPr sz="1200" spc="-5" dirty="0">
                <a:latin typeface="Times New Roman"/>
                <a:cs typeface="Times New Roman"/>
              </a:rPr>
              <a:t>del livello materiale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grandemente elevate </a:t>
            </a:r>
            <a:r>
              <a:rPr sz="1200" dirty="0">
                <a:latin typeface="Times New Roman"/>
                <a:cs typeface="Times New Roman"/>
              </a:rPr>
              <a:t>e sono realizzabili 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dimensionali. Tutte </a:t>
            </a:r>
            <a:r>
              <a:rPr sz="1200" spc="-5" dirty="0">
                <a:latin typeface="Times New Roman"/>
                <a:cs typeface="Times New Roman"/>
              </a:rPr>
              <a:t>queste esperienze dimensionali ampliate del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meravigliosamente  articolate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dimensione </a:t>
            </a:r>
            <a:r>
              <a:rPr sz="1200" dirty="0">
                <a:latin typeface="Times New Roman"/>
                <a:cs typeface="Times New Roman"/>
              </a:rPr>
              <a:t>suprema, o della </a:t>
            </a:r>
            <a:r>
              <a:rPr sz="1200" spc="-5" dirty="0">
                <a:latin typeface="Times New Roman"/>
                <a:cs typeface="Times New Roman"/>
              </a:rPr>
              <a:t>personalità, attraverso </a:t>
            </a:r>
            <a:r>
              <a:rPr sz="1200" dirty="0">
                <a:latin typeface="Times New Roman"/>
                <a:cs typeface="Times New Roman"/>
              </a:rPr>
              <a:t>l’influenza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dal contributo della </a:t>
            </a:r>
            <a:r>
              <a:rPr sz="1200" dirty="0">
                <a:latin typeface="Times New Roman"/>
                <a:cs typeface="Times New Roman"/>
              </a:rPr>
              <a:t>matematica  </a:t>
            </a:r>
            <a:r>
              <a:rPr sz="1200" spc="-5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108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(1227.2) 112:1.12 </a:t>
            </a:r>
            <a:r>
              <a:rPr sz="1200" spc="-5" dirty="0">
                <a:latin typeface="Times New Roman"/>
                <a:cs typeface="Times New Roman"/>
              </a:rPr>
              <a:t>Molte delle difficoltà incontrate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mortali nel loro </a:t>
            </a:r>
            <a:r>
              <a:rPr sz="1200" dirty="0">
                <a:latin typeface="Times New Roman"/>
                <a:cs typeface="Times New Roman"/>
              </a:rPr>
              <a:t>studio della </a:t>
            </a:r>
            <a:r>
              <a:rPr sz="1200" spc="-5" dirty="0">
                <a:latin typeface="Times New Roman"/>
                <a:cs typeface="Times New Roman"/>
              </a:rPr>
              <a:t>personalità umana potrebbero essere evitate </a:t>
            </a:r>
            <a:r>
              <a:rPr sz="1200" dirty="0">
                <a:latin typeface="Times New Roman"/>
                <a:cs typeface="Times New Roman"/>
              </a:rPr>
              <a:t>se la  </a:t>
            </a:r>
            <a:r>
              <a:rPr sz="1200" spc="-5" dirty="0">
                <a:latin typeface="Times New Roman"/>
                <a:cs typeface="Times New Roman"/>
              </a:rPr>
              <a:t>creatura finita tenesse presente </a:t>
            </a:r>
            <a:r>
              <a:rPr sz="1200" dirty="0">
                <a:latin typeface="Times New Roman"/>
                <a:cs typeface="Times New Roman"/>
              </a:rPr>
              <a:t>che i livelli </a:t>
            </a:r>
            <a:r>
              <a:rPr sz="1200" spc="-5" dirty="0">
                <a:latin typeface="Times New Roman"/>
                <a:cs typeface="Times New Roman"/>
              </a:rPr>
              <a:t>dimensionali ed </a:t>
            </a:r>
            <a:r>
              <a:rPr sz="1200" dirty="0">
                <a:latin typeface="Times New Roman"/>
                <a:cs typeface="Times New Roman"/>
              </a:rPr>
              <a:t>i livelli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coordinati nella realizzazione </a:t>
            </a:r>
            <a:r>
              <a:rPr sz="1200" dirty="0">
                <a:latin typeface="Times New Roman"/>
                <a:cs typeface="Times New Roman"/>
              </a:rPr>
              <a:t>esperienziale 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(1227.3)  112:1.13 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è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che avviene tra l’organismo (l’individualità)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ambiente. </a:t>
            </a:r>
            <a:r>
              <a:rPr sz="1200" spc="-10" dirty="0">
                <a:latin typeface="Times New Roman"/>
                <a:cs typeface="Times New Roman"/>
              </a:rPr>
              <a:t>La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endParaRPr sz="1200">
              <a:latin typeface="Times New Roman"/>
              <a:cs typeface="Times New Roman"/>
            </a:endParaRPr>
          </a:p>
          <a:p>
            <a:pPr marL="88900" marR="23939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attribuisce valori </a:t>
            </a:r>
            <a:r>
              <a:rPr sz="1200" dirty="0">
                <a:latin typeface="Times New Roman"/>
                <a:cs typeface="Times New Roman"/>
              </a:rPr>
              <a:t>d’identità e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di continuità a </a:t>
            </a:r>
            <a:r>
              <a:rPr sz="1200" spc="-5" dirty="0">
                <a:latin typeface="Times New Roman"/>
                <a:cs typeface="Times New Roman"/>
              </a:rPr>
              <a:t>questa associazione tra organismo ed ambiente. Si riconoscerà </a:t>
            </a:r>
            <a:r>
              <a:rPr sz="1200" spc="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che il 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di stimolo-risposta non è un </a:t>
            </a:r>
            <a:r>
              <a:rPr sz="1200" spc="-5" dirty="0">
                <a:latin typeface="Times New Roman"/>
                <a:cs typeface="Times New Roman"/>
              </a:rPr>
              <a:t>semplice processo meccanico, </a:t>
            </a:r>
            <a:r>
              <a:rPr sz="1200" dirty="0">
                <a:latin typeface="Times New Roman"/>
                <a:cs typeface="Times New Roman"/>
              </a:rPr>
              <a:t>poiché la </a:t>
            </a:r>
            <a:r>
              <a:rPr sz="1200" spc="-5" dirty="0">
                <a:latin typeface="Times New Roman"/>
                <a:cs typeface="Times New Roman"/>
              </a:rPr>
              <a:t>personalità funziona come fattore nella </a:t>
            </a:r>
            <a:r>
              <a:rPr sz="1200" dirty="0">
                <a:latin typeface="Times New Roman"/>
                <a:cs typeface="Times New Roman"/>
              </a:rPr>
              <a:t>situazione  </a:t>
            </a:r>
            <a:r>
              <a:rPr sz="1200" spc="-5" dirty="0">
                <a:latin typeface="Times New Roman"/>
                <a:cs typeface="Times New Roman"/>
              </a:rPr>
              <a:t>globale. </a:t>
            </a:r>
            <a:r>
              <a:rPr sz="1200" dirty="0">
                <a:latin typeface="Times New Roman"/>
                <a:cs typeface="Times New Roman"/>
              </a:rPr>
              <a:t>Resta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meccanismi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 loro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passivi,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organismi </a:t>
            </a:r>
            <a:r>
              <a:rPr sz="1200" dirty="0">
                <a:latin typeface="Times New Roman"/>
                <a:cs typeface="Times New Roman"/>
              </a:rPr>
              <a:t>invece sono </a:t>
            </a:r>
            <a:r>
              <a:rPr sz="1200" spc="-5" dirty="0">
                <a:latin typeface="Times New Roman"/>
                <a:cs typeface="Times New Roman"/>
              </a:rPr>
              <a:t>per loro </a:t>
            </a:r>
            <a:r>
              <a:rPr sz="1200" dirty="0">
                <a:latin typeface="Times New Roman"/>
                <a:cs typeface="Times New Roman"/>
              </a:rPr>
              <a:t>natura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(1227.4) 112:1.14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fisica è un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che avviene non tanto </a:t>
            </a:r>
            <a:r>
              <a:rPr sz="1200" spc="-5" dirty="0">
                <a:latin typeface="Times New Roman"/>
                <a:cs typeface="Times New Roman"/>
              </a:rPr>
              <a:t>all’interno dell’organismo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i="1" spc="-5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l’organismo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l’ambiente.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ogni processo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tende </a:t>
            </a:r>
            <a:r>
              <a:rPr sz="1200" dirty="0">
                <a:latin typeface="Times New Roman"/>
                <a:cs typeface="Times New Roman"/>
              </a:rPr>
              <a:t>a creare e a stabilire </a:t>
            </a:r>
            <a:r>
              <a:rPr sz="1200" spc="-5" dirty="0">
                <a:latin typeface="Times New Roman"/>
                <a:cs typeface="Times New Roman"/>
              </a:rPr>
              <a:t>dei modelli organici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reazione </a:t>
            </a:r>
            <a:r>
              <a:rPr sz="1200" dirty="0">
                <a:latin typeface="Times New Roman"/>
                <a:cs typeface="Times New Roman"/>
              </a:rPr>
              <a:t>a tale ambiente.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i="1" spc="-5" dirty="0">
                <a:latin typeface="Times New Roman"/>
                <a:cs typeface="Times New Roman"/>
              </a:rPr>
              <a:t>modelli direttivi  </a:t>
            </a:r>
            <a:r>
              <a:rPr sz="1200" spc="-5" dirty="0">
                <a:latin typeface="Times New Roman"/>
                <a:cs typeface="Times New Roman"/>
              </a:rPr>
              <a:t>influenzano </a:t>
            </a:r>
            <a:r>
              <a:rPr sz="1200" dirty="0">
                <a:latin typeface="Times New Roman"/>
                <a:cs typeface="Times New Roman"/>
              </a:rPr>
              <a:t>moltissimo </a:t>
            </a:r>
            <a:r>
              <a:rPr sz="1200" spc="-5" dirty="0">
                <a:latin typeface="Times New Roman"/>
                <a:cs typeface="Times New Roman"/>
              </a:rPr>
              <a:t>la scelta della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4359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632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(1227.5) 112:1.15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mediazione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l’io e </a:t>
            </a:r>
            <a:r>
              <a:rPr sz="1200" spc="-5" dirty="0">
                <a:latin typeface="Times New Roman"/>
                <a:cs typeface="Times New Roman"/>
              </a:rPr>
              <a:t>l’ambiente </a:t>
            </a:r>
            <a:r>
              <a:rPr sz="1200" dirty="0">
                <a:latin typeface="Times New Roman"/>
                <a:cs typeface="Times New Roman"/>
              </a:rPr>
              <a:t>stabiliscono un </a:t>
            </a:r>
            <a:r>
              <a:rPr sz="1200" spc="-5" dirty="0">
                <a:latin typeface="Times New Roman"/>
                <a:cs typeface="Times New Roman"/>
              </a:rPr>
              <a:t>contatto significativo.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propensione dell’organismo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contatti significativi </a:t>
            </a:r>
            <a:r>
              <a:rPr sz="1200" dirty="0">
                <a:latin typeface="Times New Roman"/>
                <a:cs typeface="Times New Roman"/>
              </a:rPr>
              <a:t>con l’ambiente </a:t>
            </a:r>
            <a:r>
              <a:rPr sz="1200" spc="-5" dirty="0">
                <a:latin typeface="Times New Roman"/>
                <a:cs typeface="Times New Roman"/>
              </a:rPr>
              <a:t>(la risposta agli stimoli)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rappresentano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</a:t>
            </a:r>
            <a:r>
              <a:rPr sz="1200" i="1" spc="-5" dirty="0">
                <a:latin typeface="Times New Roman"/>
                <a:cs typeface="Times New Roman"/>
              </a:rPr>
              <a:t>atteggiamento </a:t>
            </a:r>
            <a:r>
              <a:rPr sz="1200" spc="-5" dirty="0">
                <a:latin typeface="Times New Roman"/>
                <a:cs typeface="Times New Roman"/>
              </a:rPr>
              <a:t>dell’intera</a:t>
            </a:r>
            <a:r>
              <a:rPr sz="1200" dirty="0">
                <a:latin typeface="Times New Roman"/>
                <a:cs typeface="Times New Roman"/>
              </a:rPr>
              <a:t> 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144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(1227.6) 112:1.16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personalità non può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molto bene </a:t>
            </a:r>
            <a:r>
              <a:rPr sz="1200" spc="-5" dirty="0">
                <a:latin typeface="Times New Roman"/>
                <a:cs typeface="Times New Roman"/>
              </a:rPr>
              <a:t>nell’isolamento. 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 sua </a:t>
            </a:r>
            <a:r>
              <a:rPr sz="1200" dirty="0">
                <a:latin typeface="Times New Roman"/>
                <a:cs typeface="Times New Roman"/>
              </a:rPr>
              <a:t>natura una </a:t>
            </a:r>
            <a:r>
              <a:rPr sz="1200" spc="-5" dirty="0">
                <a:latin typeface="Times New Roman"/>
                <a:cs typeface="Times New Roman"/>
              </a:rPr>
              <a:t>creatura sociale; </a:t>
            </a:r>
            <a:r>
              <a:rPr sz="1200" dirty="0">
                <a:latin typeface="Times New Roman"/>
                <a:cs typeface="Times New Roman"/>
              </a:rPr>
              <a:t>è dominato </a:t>
            </a:r>
            <a:r>
              <a:rPr sz="1200" spc="-5" dirty="0">
                <a:latin typeface="Times New Roman"/>
                <a:cs typeface="Times New Roman"/>
              </a:rPr>
              <a:t>dal  </a:t>
            </a:r>
            <a:r>
              <a:rPr sz="1200" dirty="0">
                <a:latin typeface="Times New Roman"/>
                <a:cs typeface="Times New Roman"/>
              </a:rPr>
              <a:t>vivo </a:t>
            </a:r>
            <a:r>
              <a:rPr sz="1200" spc="-5" dirty="0">
                <a:latin typeface="Times New Roman"/>
                <a:cs typeface="Times New Roman"/>
              </a:rPr>
              <a:t>desiderio d’appartenenza.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che “nessun </a:t>
            </a:r>
            <a:r>
              <a:rPr sz="1200" dirty="0">
                <a:latin typeface="Times New Roman"/>
                <a:cs typeface="Times New Roman"/>
              </a:rPr>
              <a:t>uomo vive </a:t>
            </a:r>
            <a:r>
              <a:rPr sz="1200" spc="-5" dirty="0">
                <a:latin typeface="Times New Roman"/>
                <a:cs typeface="Times New Roman"/>
              </a:rPr>
              <a:t>per 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(1227.7) 112:1.17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della personalità come significato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totalità della creatura </a:t>
            </a:r>
            <a:r>
              <a:rPr sz="1200" dirty="0">
                <a:latin typeface="Times New Roman"/>
                <a:cs typeface="Times New Roman"/>
              </a:rPr>
              <a:t>vivente e funzionante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molto di  più </a:t>
            </a:r>
            <a:r>
              <a:rPr sz="1200" spc="-5" dirty="0">
                <a:latin typeface="Times New Roman"/>
                <a:cs typeface="Times New Roman"/>
              </a:rPr>
              <a:t>dell’integrazione delle relazioni; significa </a:t>
            </a:r>
            <a:r>
              <a:rPr sz="1200" dirty="0">
                <a:latin typeface="Times New Roman"/>
                <a:cs typeface="Times New Roman"/>
              </a:rPr>
              <a:t>l’</a:t>
            </a:r>
            <a:r>
              <a:rPr sz="1200" i="1" dirty="0">
                <a:latin typeface="Times New Roman"/>
                <a:cs typeface="Times New Roman"/>
              </a:rPr>
              <a:t>unificazione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fattori della realtà come </a:t>
            </a:r>
            <a:r>
              <a:rPr sz="1200" dirty="0">
                <a:latin typeface="Times New Roman"/>
                <a:cs typeface="Times New Roman"/>
              </a:rPr>
              <a:t>pure la </a:t>
            </a:r>
            <a:r>
              <a:rPr sz="1200" spc="-5" dirty="0">
                <a:latin typeface="Times New Roman"/>
                <a:cs typeface="Times New Roman"/>
              </a:rPr>
              <a:t>coordinazione delle </a:t>
            </a:r>
            <a:r>
              <a:rPr sz="1200" dirty="0">
                <a:latin typeface="Times New Roman"/>
                <a:cs typeface="Times New Roman"/>
              </a:rPr>
              <a:t>relazioni. 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due oggetti esistono </a:t>
            </a:r>
            <a:r>
              <a:rPr sz="1200" spc="-5" dirty="0">
                <a:latin typeface="Times New Roman"/>
                <a:cs typeface="Times New Roman"/>
              </a:rPr>
              <a:t>delle relazioni,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tre </a:t>
            </a:r>
            <a:r>
              <a:rPr sz="1200" dirty="0">
                <a:latin typeface="Times New Roman"/>
                <a:cs typeface="Times New Roman"/>
              </a:rPr>
              <a:t>o più </a:t>
            </a:r>
            <a:r>
              <a:rPr sz="1200" spc="-5" dirty="0">
                <a:latin typeface="Times New Roman"/>
                <a:cs typeface="Times New Roman"/>
              </a:rPr>
              <a:t>oggetti formano </a:t>
            </a:r>
            <a:r>
              <a:rPr sz="1200" dirty="0">
                <a:latin typeface="Times New Roman"/>
                <a:cs typeface="Times New Roman"/>
              </a:rPr>
              <a:t>un sistema e tale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è molto di più di una semplice  </a:t>
            </a:r>
            <a:r>
              <a:rPr sz="1200" spc="-5" dirty="0">
                <a:latin typeface="Times New Roman"/>
                <a:cs typeface="Times New Roman"/>
              </a:rPr>
              <a:t>relazione ampliata </a:t>
            </a:r>
            <a:r>
              <a:rPr sz="1200" dirty="0">
                <a:latin typeface="Times New Roman"/>
                <a:cs typeface="Times New Roman"/>
              </a:rPr>
              <a:t>o complessa.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distinzione è </a:t>
            </a:r>
            <a:r>
              <a:rPr sz="1200" spc="-5" dirty="0">
                <a:latin typeface="Times New Roman"/>
                <a:cs typeface="Times New Roman"/>
              </a:rPr>
              <a:t>vitale, perché </a:t>
            </a:r>
            <a:r>
              <a:rPr sz="1200" dirty="0">
                <a:latin typeface="Times New Roman"/>
                <a:cs typeface="Times New Roman"/>
              </a:rPr>
              <a:t>in un sistema </a:t>
            </a:r>
            <a:r>
              <a:rPr sz="1200" spc="-5" dirty="0">
                <a:latin typeface="Times New Roman"/>
                <a:cs typeface="Times New Roman"/>
              </a:rPr>
              <a:t>cosmico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singoli membri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collegati gli  </a:t>
            </a:r>
            <a:r>
              <a:rPr sz="1200" dirty="0">
                <a:latin typeface="Times New Roman"/>
                <a:cs typeface="Times New Roman"/>
              </a:rPr>
              <a:t>uni con </a:t>
            </a:r>
            <a:r>
              <a:rPr sz="1200" spc="-5" dirty="0">
                <a:latin typeface="Times New Roman"/>
                <a:cs typeface="Times New Roman"/>
              </a:rPr>
              <a:t>gli altri se </a:t>
            </a:r>
            <a:r>
              <a:rPr sz="1200" dirty="0">
                <a:latin typeface="Times New Roman"/>
                <a:cs typeface="Times New Roman"/>
              </a:rPr>
              <a:t>non in </a:t>
            </a:r>
            <a:r>
              <a:rPr sz="1200" spc="-5" dirty="0">
                <a:latin typeface="Times New Roman"/>
                <a:cs typeface="Times New Roman"/>
              </a:rPr>
              <a:t>relazione al </a:t>
            </a:r>
            <a:r>
              <a:rPr sz="1200" dirty="0">
                <a:latin typeface="Times New Roman"/>
                <a:cs typeface="Times New Roman"/>
              </a:rPr>
              <a:t>tutto e </a:t>
            </a:r>
            <a:r>
              <a:rPr sz="1200" spc="-5" dirty="0">
                <a:latin typeface="Times New Roman"/>
                <a:cs typeface="Times New Roman"/>
              </a:rPr>
              <a:t>grazie all’individualità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794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(1227.8) 112:1.18 </a:t>
            </a:r>
            <a:r>
              <a:rPr sz="1200" spc="-5" dirty="0">
                <a:latin typeface="Times New Roman"/>
                <a:cs typeface="Times New Roman"/>
              </a:rPr>
              <a:t>Nell’organismo umano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somma delle sue parti 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— l’individualità — ma </a:t>
            </a:r>
            <a:r>
              <a:rPr sz="1200" spc="-5" dirty="0">
                <a:latin typeface="Times New Roman"/>
                <a:cs typeface="Times New Roman"/>
              </a:rPr>
              <a:t>tale processo </a:t>
            </a:r>
            <a:r>
              <a:rPr sz="1200" dirty="0">
                <a:latin typeface="Times New Roman"/>
                <a:cs typeface="Times New Roman"/>
              </a:rPr>
              <a:t>non ha  niente a che vedere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personalità, che </a:t>
            </a:r>
            <a:r>
              <a:rPr sz="1200" dirty="0">
                <a:latin typeface="Times New Roman"/>
                <a:cs typeface="Times New Roman"/>
              </a:rPr>
              <a:t>è l’unificatrice di tutti questi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quali sono </a:t>
            </a:r>
            <a:r>
              <a:rPr sz="1200" spc="-5" dirty="0">
                <a:latin typeface="Times New Roman"/>
                <a:cs typeface="Times New Roman"/>
              </a:rPr>
              <a:t>collegati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73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(1227.9) 112:1.19 </a:t>
            </a:r>
            <a:r>
              <a:rPr sz="1200" spc="-5" dirty="0">
                <a:latin typeface="Times New Roman"/>
                <a:cs typeface="Times New Roman"/>
              </a:rPr>
              <a:t>Nelle aggregazioni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parti </a:t>
            </a:r>
            <a:r>
              <a:rPr sz="1200" dirty="0">
                <a:latin typeface="Times New Roman"/>
                <a:cs typeface="Times New Roman"/>
              </a:rPr>
              <a:t>sono addizionate; nei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i="1" spc="-5" dirty="0">
                <a:latin typeface="Times New Roman"/>
                <a:cs typeface="Times New Roman"/>
              </a:rPr>
              <a:t>coordinate. </a:t>
            </a:r>
            <a:r>
              <a:rPr sz="1200" dirty="0">
                <a:latin typeface="Times New Roman"/>
                <a:cs typeface="Times New Roman"/>
              </a:rPr>
              <a:t>I sistemi sono </a:t>
            </a:r>
            <a:r>
              <a:rPr sz="1200" spc="-5" dirty="0">
                <a:latin typeface="Times New Roman"/>
                <a:cs typeface="Times New Roman"/>
              </a:rPr>
              <a:t>significativi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organizzazione —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di posizione.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buon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sono in posizione </a:t>
            </a:r>
            <a:r>
              <a:rPr sz="1200" spc="-5" dirty="0">
                <a:latin typeface="Times New Roman"/>
                <a:cs typeface="Times New Roman"/>
              </a:rPr>
              <a:t>cosmica.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cattivo </a:t>
            </a:r>
            <a:r>
              <a:rPr sz="1200" spc="-5" dirty="0">
                <a:latin typeface="Times New Roman"/>
                <a:cs typeface="Times New Roman"/>
              </a:rPr>
              <a:t>sistema  qualcosa </a:t>
            </a:r>
            <a:r>
              <a:rPr sz="1200" dirty="0">
                <a:latin typeface="Times New Roman"/>
                <a:cs typeface="Times New Roman"/>
              </a:rPr>
              <a:t>o manca o è fuori posto </a:t>
            </a:r>
            <a:r>
              <a:rPr sz="1200" spc="-5" dirty="0">
                <a:latin typeface="Times New Roman"/>
                <a:cs typeface="Times New Roman"/>
              </a:rPr>
              <a:t>— sconvolto. Nel sistema </a:t>
            </a:r>
            <a:r>
              <a:rPr sz="1200" dirty="0">
                <a:latin typeface="Times New Roman"/>
                <a:cs typeface="Times New Roman"/>
              </a:rPr>
              <a:t>umano è la </a:t>
            </a:r>
            <a:r>
              <a:rPr sz="1200" spc="-5" dirty="0">
                <a:latin typeface="Times New Roman"/>
                <a:cs typeface="Times New Roman"/>
              </a:rPr>
              <a:t>personalità che </a:t>
            </a:r>
            <a:r>
              <a:rPr sz="1200" dirty="0">
                <a:latin typeface="Times New Roman"/>
                <a:cs typeface="Times New Roman"/>
              </a:rPr>
              <a:t>unifica tutte 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volta  </a:t>
            </a:r>
            <a:r>
              <a:rPr sz="1200" spc="-5" dirty="0">
                <a:latin typeface="Times New Roman"/>
                <a:cs typeface="Times New Roman"/>
              </a:rPr>
              <a:t>conferisce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qualità d’identità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-5" dirty="0">
                <a:latin typeface="Times New Roman"/>
                <a:cs typeface="Times New Roman"/>
              </a:rPr>
              <a:t> creatività.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4858"/>
            <a:ext cx="8096884" cy="39630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L’io</a:t>
            </a:r>
            <a:endParaRPr sz="16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(1227.10) 112:2.1 </a:t>
            </a:r>
            <a:r>
              <a:rPr sz="1200" spc="-5" dirty="0">
                <a:latin typeface="Times New Roman"/>
                <a:cs typeface="Times New Roman"/>
              </a:rPr>
              <a:t>Nello studio dell’individualità sarebbe bene </a:t>
            </a:r>
            <a:r>
              <a:rPr sz="1200" dirty="0">
                <a:latin typeface="Times New Roman"/>
                <a:cs typeface="Times New Roman"/>
              </a:rPr>
              <a:t>tenere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presente: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(1227.11) 112:2.2 </a:t>
            </a:r>
            <a:r>
              <a:rPr sz="1200" dirty="0">
                <a:latin typeface="Times New Roman"/>
                <a:cs typeface="Times New Roman"/>
              </a:rPr>
              <a:t>1. Che i </a:t>
            </a:r>
            <a:r>
              <a:rPr sz="1200" spc="-5" dirty="0">
                <a:latin typeface="Times New Roman"/>
                <a:cs typeface="Times New Roman"/>
              </a:rPr>
              <a:t>sistemi fisici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subordinati.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(1227.12) 112:2.3 </a:t>
            </a:r>
            <a:r>
              <a:rPr sz="1200" dirty="0">
                <a:latin typeface="Times New Roman"/>
                <a:cs typeface="Times New Roman"/>
              </a:rPr>
              <a:t>2. Che i </a:t>
            </a:r>
            <a:r>
              <a:rPr sz="1200" spc="-5" dirty="0">
                <a:latin typeface="Times New Roman"/>
                <a:cs typeface="Times New Roman"/>
              </a:rPr>
              <a:t>sistemi intellettuali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coordinati.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(1227.13) 112:2.4 </a:t>
            </a:r>
            <a:r>
              <a:rPr sz="1200" dirty="0">
                <a:latin typeface="Times New Roman"/>
                <a:cs typeface="Times New Roman"/>
              </a:rPr>
              <a:t>3. Che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superordinata.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(1227.14) 112:2.5 </a:t>
            </a:r>
            <a:r>
              <a:rPr sz="1200" dirty="0">
                <a:latin typeface="Times New Roman"/>
                <a:cs typeface="Times New Roman"/>
              </a:rPr>
              <a:t>4. Che 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interiore </a:t>
            </a:r>
            <a:r>
              <a:rPr sz="1200" dirty="0">
                <a:latin typeface="Times New Roman"/>
                <a:cs typeface="Times New Roman"/>
              </a:rPr>
              <a:t>è potenzialmente</a:t>
            </a:r>
            <a:r>
              <a:rPr sz="1200" spc="-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direttiva.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0800" marR="6089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(1228.1) 112:2.6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dell’individualità </a:t>
            </a:r>
            <a:r>
              <a:rPr sz="1200" spc="-5" dirty="0">
                <a:latin typeface="Times New Roman"/>
                <a:cs typeface="Times New Roman"/>
              </a:rPr>
              <a:t>dovrebbe essere riconosciuto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della </a:t>
            </a:r>
            <a:r>
              <a:rPr sz="1200" dirty="0">
                <a:latin typeface="Times New Roman"/>
                <a:cs typeface="Times New Roman"/>
              </a:rPr>
              <a:t>vita viene </a:t>
            </a:r>
            <a:r>
              <a:rPr sz="1200" spc="-5" dirty="0">
                <a:latin typeface="Times New Roman"/>
                <a:cs typeface="Times New Roman"/>
              </a:rPr>
              <a:t>per primo,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valutazione </a:t>
            </a:r>
            <a:r>
              <a:rPr sz="1200" dirty="0">
                <a:latin typeface="Times New Roman"/>
                <a:cs typeface="Times New Roman"/>
              </a:rPr>
              <a:t>o la </a:t>
            </a:r>
            <a:r>
              <a:rPr sz="1200" spc="-5" dirty="0">
                <a:latin typeface="Times New Roman"/>
                <a:cs typeface="Times New Roman"/>
              </a:rPr>
              <a:t>sua interpretazione vengono </a:t>
            </a:r>
            <a:r>
              <a:rPr sz="1200" dirty="0">
                <a:latin typeface="Times New Roman"/>
                <a:cs typeface="Times New Roman"/>
              </a:rPr>
              <a:t>dopo.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bambino </a:t>
            </a:r>
            <a:r>
              <a:rPr sz="1200" spc="-5" dirty="0">
                <a:latin typeface="Times New Roman"/>
                <a:cs typeface="Times New Roman"/>
              </a:rPr>
              <a:t>umano </a:t>
            </a:r>
            <a:r>
              <a:rPr sz="1200" dirty="0">
                <a:latin typeface="Times New Roman"/>
                <a:cs typeface="Times New Roman"/>
              </a:rPr>
              <a:t>prima vive e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i="1" dirty="0">
                <a:latin typeface="Times New Roman"/>
                <a:cs typeface="Times New Roman"/>
              </a:rPr>
              <a:t>riflette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sua vita.  Nell’economia cosmica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discernimento precede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previsione.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(1228.2) 112:2.7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universale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che si </a:t>
            </a:r>
            <a:r>
              <a:rPr sz="1200" spc="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uomo ha </a:t>
            </a:r>
            <a:r>
              <a:rPr sz="1200" spc="-5" dirty="0">
                <a:latin typeface="Times New Roman"/>
                <a:cs typeface="Times New Roman"/>
              </a:rPr>
              <a:t>cambiato </a:t>
            </a:r>
            <a:r>
              <a:rPr sz="1200" dirty="0">
                <a:latin typeface="Times New Roman"/>
                <a:cs typeface="Times New Roman"/>
              </a:rPr>
              <a:t>per sempre tutti 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e modificato tutti i </a:t>
            </a:r>
            <a:r>
              <a:rPr sz="1200" spc="-5" dirty="0">
                <a:latin typeface="Times New Roman"/>
                <a:cs typeface="Times New Roman"/>
              </a:rPr>
              <a:t>valori della  personalità umana. Nel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senso del </a:t>
            </a:r>
            <a:r>
              <a:rPr sz="1200" dirty="0">
                <a:latin typeface="Times New Roman"/>
                <a:cs typeface="Times New Roman"/>
              </a:rPr>
              <a:t>termine, amore </a:t>
            </a:r>
            <a:r>
              <a:rPr sz="1200" spc="-5" dirty="0">
                <a:latin typeface="Times New Roman"/>
                <a:cs typeface="Times New Roman"/>
              </a:rPr>
              <a:t>significa </a:t>
            </a:r>
            <a:r>
              <a:rPr sz="1200" dirty="0">
                <a:latin typeface="Times New Roman"/>
                <a:cs typeface="Times New Roman"/>
              </a:rPr>
              <a:t>stima </a:t>
            </a:r>
            <a:r>
              <a:rPr sz="1200" spc="-5" dirty="0">
                <a:latin typeface="Times New Roman"/>
                <a:cs typeface="Times New Roman"/>
              </a:rPr>
              <a:t>reciproca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intere,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umane o divine,  </a:t>
            </a:r>
            <a:r>
              <a:rPr sz="1200" spc="-5" dirty="0">
                <a:latin typeface="Times New Roman"/>
                <a:cs typeface="Times New Roman"/>
              </a:rPr>
              <a:t>oppure </a:t>
            </a:r>
            <a:r>
              <a:rPr sz="1200" dirty="0">
                <a:latin typeface="Times New Roman"/>
                <a:cs typeface="Times New Roman"/>
              </a:rPr>
              <a:t>umane e </a:t>
            </a:r>
            <a:r>
              <a:rPr sz="1200" spc="-5" dirty="0">
                <a:latin typeface="Times New Roman"/>
                <a:cs typeface="Times New Roman"/>
              </a:rPr>
              <a:t>divine. Alcune parti dell’io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modi — </a:t>
            </a:r>
            <a:r>
              <a:rPr sz="1200" spc="-5" dirty="0">
                <a:latin typeface="Times New Roman"/>
                <a:cs typeface="Times New Roman"/>
              </a:rPr>
              <a:t>pensare, </a:t>
            </a:r>
            <a:r>
              <a:rPr sz="1200" dirty="0">
                <a:latin typeface="Times New Roman"/>
                <a:cs typeface="Times New Roman"/>
              </a:rPr>
              <a:t>provare sentimenti, </a:t>
            </a:r>
            <a:r>
              <a:rPr sz="1200" spc="-5" dirty="0">
                <a:latin typeface="Times New Roman"/>
                <a:cs typeface="Times New Roman"/>
              </a:rPr>
              <a:t>desiderare </a:t>
            </a:r>
            <a:r>
              <a:rPr sz="1200" dirty="0">
                <a:latin typeface="Times New Roman"/>
                <a:cs typeface="Times New Roman"/>
              </a:rPr>
              <a:t>— ma solo  </a:t>
            </a:r>
            <a:r>
              <a:rPr sz="1200" spc="-5" dirty="0">
                <a:latin typeface="Times New Roman"/>
                <a:cs typeface="Times New Roman"/>
              </a:rPr>
              <a:t>gli attributi coordinati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intera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focalizzati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un’azione intelligente;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questi poteri sono </a:t>
            </a:r>
            <a:r>
              <a:rPr sz="1200" dirty="0">
                <a:latin typeface="Times New Roman"/>
                <a:cs typeface="Times New Roman"/>
              </a:rPr>
              <a:t>associati alla  dotazione spirituale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mortale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ama sinceramente </a:t>
            </a:r>
            <a:r>
              <a:rPr sz="1200" dirty="0">
                <a:latin typeface="Times New Roman"/>
                <a:cs typeface="Times New Roman"/>
              </a:rPr>
              <a:t>e disinteressatamente un </a:t>
            </a:r>
            <a:r>
              <a:rPr sz="1200" spc="-5" dirty="0">
                <a:latin typeface="Times New Roman"/>
                <a:cs typeface="Times New Roman"/>
              </a:rPr>
              <a:t>altro essere, </a:t>
            </a:r>
            <a:r>
              <a:rPr sz="1200" dirty="0">
                <a:latin typeface="Times New Roman"/>
                <a:cs typeface="Times New Roman"/>
              </a:rPr>
              <a:t>umano o  divino.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02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87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(1228.3) 112:2.8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umani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sono basati sull’ipotesi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personalità umana </a:t>
            </a:r>
            <a:r>
              <a:rPr sz="1200" dirty="0">
                <a:latin typeface="Times New Roman"/>
                <a:cs typeface="Times New Roman"/>
              </a:rPr>
              <a:t>è reale; tutti 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realtà  superumane </a:t>
            </a:r>
            <a:r>
              <a:rPr sz="1200" dirty="0">
                <a:latin typeface="Times New Roman"/>
                <a:cs typeface="Times New Roman"/>
              </a:rPr>
              <a:t>sono basati </a:t>
            </a:r>
            <a:r>
              <a:rPr sz="1200" spc="-5" dirty="0">
                <a:latin typeface="Times New Roman"/>
                <a:cs typeface="Times New Roman"/>
              </a:rPr>
              <a:t>sull’esperienza 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umana con </a:t>
            </a:r>
            <a:r>
              <a:rPr sz="1200" dirty="0">
                <a:latin typeface="Times New Roman"/>
                <a:cs typeface="Times New Roman"/>
              </a:rPr>
              <a:t>le realtà </a:t>
            </a:r>
            <a:r>
              <a:rPr sz="1200" spc="-5" dirty="0">
                <a:latin typeface="Times New Roman"/>
                <a:cs typeface="Times New Roman"/>
              </a:rPr>
              <a:t>cosmiche </a:t>
            </a:r>
            <a:r>
              <a:rPr sz="1200" dirty="0">
                <a:latin typeface="Times New Roman"/>
                <a:cs typeface="Times New Roman"/>
              </a:rPr>
              <a:t>di certe </a:t>
            </a:r>
            <a:r>
              <a:rPr sz="1200" spc="-5" dirty="0">
                <a:latin typeface="Times New Roman"/>
                <a:cs typeface="Times New Roman"/>
              </a:rPr>
              <a:t>entità 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divine  </a:t>
            </a:r>
            <a:r>
              <a:rPr sz="1200" spc="-5" dirty="0">
                <a:latin typeface="Times New Roman"/>
                <a:cs typeface="Times New Roman"/>
              </a:rPr>
              <a:t>associate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tali realtà.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non è </a:t>
            </a:r>
            <a:r>
              <a:rPr sz="1200" spc="-5" dirty="0">
                <a:latin typeface="Times New Roman"/>
                <a:cs typeface="Times New Roman"/>
              </a:rPr>
              <a:t>spirituale nell’esperienza </a:t>
            </a:r>
            <a:r>
              <a:rPr sz="1200" dirty="0">
                <a:latin typeface="Times New Roman"/>
                <a:cs typeface="Times New Roman"/>
              </a:rPr>
              <a:t>umana, </a:t>
            </a:r>
            <a:r>
              <a:rPr sz="1200" spc="-5" dirty="0">
                <a:latin typeface="Times New Roman"/>
                <a:cs typeface="Times New Roman"/>
              </a:rPr>
              <a:t>eccetto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è un mezzo in </a:t>
            </a:r>
            <a:r>
              <a:rPr sz="1200" spc="5" dirty="0">
                <a:latin typeface="Times New Roman"/>
                <a:cs typeface="Times New Roman"/>
              </a:rPr>
              <a:t>vista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 fine.  </a:t>
            </a:r>
            <a:r>
              <a:rPr sz="1200" spc="-10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vera relazione di un uomo </a:t>
            </a:r>
            <a:r>
              <a:rPr sz="1200" spc="-5" dirty="0">
                <a:latin typeface="Times New Roman"/>
                <a:cs typeface="Times New Roman"/>
              </a:rPr>
              <a:t>mortale con altre persone </a:t>
            </a:r>
            <a:r>
              <a:rPr sz="1200" dirty="0">
                <a:latin typeface="Times New Roman"/>
                <a:cs typeface="Times New Roman"/>
              </a:rPr>
              <a:t>— umane o divine — è un fine in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stessa. E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associazione con la  </a:t>
            </a:r>
            <a:r>
              <a:rPr sz="1200" spc="-5" dirty="0">
                <a:latin typeface="Times New Roman"/>
                <a:cs typeface="Times New Roman"/>
              </a:rPr>
              <a:t>personalità della </a:t>
            </a:r>
            <a:r>
              <a:rPr sz="1200" dirty="0">
                <a:latin typeface="Times New Roman"/>
                <a:cs typeface="Times New Roman"/>
              </a:rPr>
              <a:t>Deità 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meta eterna </a:t>
            </a:r>
            <a:r>
              <a:rPr sz="1200" spc="-5" dirty="0">
                <a:latin typeface="Times New Roman"/>
                <a:cs typeface="Times New Roman"/>
              </a:rPr>
              <a:t>dell’ascensione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(1228.4) 112:2.9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personalità identifica </a:t>
            </a:r>
            <a:r>
              <a:rPr sz="1200" dirty="0">
                <a:latin typeface="Times New Roman"/>
                <a:cs typeface="Times New Roman"/>
              </a:rPr>
              <a:t>l’uomo 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poiché l’unità </a:t>
            </a:r>
            <a:r>
              <a:rPr sz="1200" spc="-5" dirty="0">
                <a:latin typeface="Times New Roman"/>
                <a:cs typeface="Times New Roman"/>
              </a:rPr>
              <a:t>dell’individualità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34734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l’autocoscienza della personalità sono </a:t>
            </a:r>
            <a:r>
              <a:rPr sz="1200" dirty="0">
                <a:latin typeface="Times New Roman"/>
                <a:cs typeface="Times New Roman"/>
              </a:rPr>
              <a:t>doni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sovrammateriale.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stesso </a:t>
            </a:r>
            <a:r>
              <a:rPr sz="1200" dirty="0">
                <a:latin typeface="Times New Roman"/>
                <a:cs typeface="Times New Roman"/>
              </a:rPr>
              <a:t>che un materialista mortale possa </a:t>
            </a:r>
            <a:r>
              <a:rPr sz="1200" spc="5" dirty="0">
                <a:latin typeface="Times New Roman"/>
                <a:cs typeface="Times New Roman"/>
              </a:rPr>
              <a:t>negare  </a:t>
            </a:r>
            <a:r>
              <a:rPr sz="1200" spc="-5" dirty="0">
                <a:latin typeface="Times New Roman"/>
                <a:cs typeface="Times New Roman"/>
              </a:rPr>
              <a:t>l’esistenza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sovrammateriali </a:t>
            </a:r>
            <a:r>
              <a:rPr sz="1200" dirty="0">
                <a:latin typeface="Times New Roman"/>
                <a:cs typeface="Times New Roman"/>
              </a:rPr>
              <a:t>dimostra in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presenza, ed </a:t>
            </a:r>
            <a:r>
              <a:rPr sz="1200" dirty="0">
                <a:latin typeface="Times New Roman"/>
                <a:cs typeface="Times New Roman"/>
              </a:rPr>
              <a:t>indica </a:t>
            </a:r>
            <a:r>
              <a:rPr sz="1200" spc="-5" dirty="0">
                <a:latin typeface="Times New Roman"/>
                <a:cs typeface="Times New Roman"/>
              </a:rPr>
              <a:t>l’attività, della sintesi spirituale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della coscienza </a:t>
            </a:r>
            <a:r>
              <a:rPr sz="1200" dirty="0">
                <a:latin typeface="Times New Roman"/>
                <a:cs typeface="Times New Roman"/>
              </a:rPr>
              <a:t>cosmica </a:t>
            </a:r>
            <a:r>
              <a:rPr sz="1200" spc="-5" dirty="0">
                <a:latin typeface="Times New Roman"/>
                <a:cs typeface="Times New Roman"/>
              </a:rPr>
              <a:t>nella sua 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(1228.5) 112:2.10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abisso cosmico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materia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pensiero,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abisso </a:t>
            </a:r>
            <a:r>
              <a:rPr sz="1200" dirty="0">
                <a:latin typeface="Times New Roman"/>
                <a:cs typeface="Times New Roman"/>
              </a:rPr>
              <a:t>è incommensurabilmente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tra la  mente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l’amore 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coscienza, </a:t>
            </a:r>
            <a:r>
              <a:rPr sz="1200" spc="-5" dirty="0">
                <a:latin typeface="Times New Roman"/>
                <a:cs typeface="Times New Roman"/>
              </a:rPr>
              <a:t>ed ancor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l’autocoscienza,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essere spiegate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teoria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associazione elettronica meccanicistica </a:t>
            </a:r>
            <a:r>
              <a:rPr sz="1200" dirty="0">
                <a:latin typeface="Times New Roman"/>
                <a:cs typeface="Times New Roman"/>
              </a:rPr>
              <a:t>o da un fenomeno di </a:t>
            </a:r>
            <a:r>
              <a:rPr sz="1200" spc="-5" dirty="0">
                <a:latin typeface="Times New Roman"/>
                <a:cs typeface="Times New Roman"/>
              </a:rPr>
              <a:t>energia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materialistica.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19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(1228.6) 112:2.11 </a:t>
            </a:r>
            <a:r>
              <a:rPr sz="1200" spc="-5" dirty="0">
                <a:latin typeface="Times New Roman"/>
                <a:cs typeface="Times New Roman"/>
              </a:rPr>
              <a:t>A mano </a:t>
            </a:r>
            <a:r>
              <a:rPr sz="1200" dirty="0">
                <a:latin typeface="Times New Roman"/>
                <a:cs typeface="Times New Roman"/>
              </a:rPr>
              <a:t>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fino alla sua ultima analisi,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sfugge </a:t>
            </a:r>
            <a:r>
              <a:rPr sz="1200" spc="-5" dirty="0">
                <a:latin typeface="Times New Roman"/>
                <a:cs typeface="Times New Roman"/>
              </a:rPr>
              <a:t>ai sensi materiali, </a:t>
            </a:r>
            <a:r>
              <a:rPr sz="1200" dirty="0">
                <a:latin typeface="Times New Roman"/>
                <a:cs typeface="Times New Roman"/>
              </a:rPr>
              <a:t>ma può 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mente. Quando </a:t>
            </a:r>
            <a:r>
              <a:rPr sz="1200" dirty="0">
                <a:latin typeface="Times New Roman"/>
                <a:cs typeface="Times New Roman"/>
              </a:rPr>
              <a:t>l’intuizione </a:t>
            </a:r>
            <a:r>
              <a:rPr sz="1200" spc="-5" dirty="0">
                <a:latin typeface="Times New Roman"/>
                <a:cs typeface="Times New Roman"/>
              </a:rPr>
              <a:t>spirituale cerca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che sussiste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scomparsa </a:t>
            </a:r>
            <a:r>
              <a:rPr sz="1200" dirty="0">
                <a:latin typeface="Times New Roman"/>
                <a:cs typeface="Times New Roman"/>
              </a:rPr>
              <a:t>della materia e la  </a:t>
            </a:r>
            <a:r>
              <a:rPr sz="1200" spc="-5" dirty="0">
                <a:latin typeface="Times New Roman"/>
                <a:cs typeface="Times New Roman"/>
              </a:rPr>
              <a:t>cerca fino </a:t>
            </a:r>
            <a:r>
              <a:rPr sz="1200" dirty="0">
                <a:latin typeface="Times New Roman"/>
                <a:cs typeface="Times New Roman"/>
              </a:rPr>
              <a:t>all’ultima </a:t>
            </a:r>
            <a:r>
              <a:rPr sz="1200" spc="-5" dirty="0">
                <a:latin typeface="Times New Roman"/>
                <a:cs typeface="Times New Roman"/>
              </a:rPr>
              <a:t>analisi,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svanisce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ma l’intuizione </a:t>
            </a:r>
            <a:r>
              <a:rPr sz="1200" spc="-5" dirty="0">
                <a:latin typeface="Times New Roman"/>
                <a:cs typeface="Times New Roman"/>
              </a:rPr>
              <a:t>dello spirito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ancora percepire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cosmiche ed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valori 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spirituale. </a:t>
            </a:r>
            <a:r>
              <a:rPr sz="1200" spc="-5" dirty="0">
                <a:latin typeface="Times New Roman"/>
                <a:cs typeface="Times New Roman"/>
              </a:rPr>
              <a:t>Di conseguenza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cede il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filosofia, mentre </a:t>
            </a:r>
            <a:r>
              <a:rPr sz="1200" dirty="0">
                <a:latin typeface="Times New Roman"/>
                <a:cs typeface="Times New Roman"/>
              </a:rPr>
              <a:t>la filosofia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piegarsi alle  </a:t>
            </a:r>
            <a:r>
              <a:rPr sz="1200" spc="-5" dirty="0">
                <a:latin typeface="Times New Roman"/>
                <a:cs typeface="Times New Roman"/>
              </a:rPr>
              <a:t>conclusioni inerenti all’esperienza spirituale autentica.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pensiero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arrende </a:t>
            </a:r>
            <a:r>
              <a:rPr sz="1200" spc="-5" dirty="0">
                <a:latin typeface="Times New Roman"/>
                <a:cs typeface="Times New Roman"/>
              </a:rPr>
              <a:t>alla saggezza </a:t>
            </a:r>
            <a:r>
              <a:rPr sz="1200" dirty="0">
                <a:latin typeface="Times New Roman"/>
                <a:cs typeface="Times New Roman"/>
              </a:rPr>
              <a:t>e la saggezza </a:t>
            </a:r>
            <a:r>
              <a:rPr sz="1200" spc="-5" dirty="0">
                <a:latin typeface="Times New Roman"/>
                <a:cs typeface="Times New Roman"/>
              </a:rPr>
              <a:t>s’immerge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un’adorazione illuminata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riflessiva.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2419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847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(1228.7) 112:2.12 </a:t>
            </a:r>
            <a:r>
              <a:rPr sz="1200" spc="-5" dirty="0">
                <a:latin typeface="Times New Roman"/>
                <a:cs typeface="Times New Roman"/>
              </a:rPr>
              <a:t>Nella scienza </a:t>
            </a:r>
            <a:r>
              <a:rPr sz="1200" dirty="0">
                <a:latin typeface="Times New Roman"/>
                <a:cs typeface="Times New Roman"/>
              </a:rPr>
              <a:t>l’io </a:t>
            </a:r>
            <a:r>
              <a:rPr sz="1200" spc="-5" dirty="0">
                <a:latin typeface="Times New Roman"/>
                <a:cs typeface="Times New Roman"/>
              </a:rPr>
              <a:t>umano osserva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materiale;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è l’osservazione di </a:t>
            </a:r>
            <a:r>
              <a:rPr sz="1200" spc="-5" dirty="0">
                <a:latin typeface="Times New Roman"/>
                <a:cs typeface="Times New Roman"/>
              </a:rPr>
              <a:t>questa osservazione del </a:t>
            </a:r>
            <a:r>
              <a:rPr sz="1200" dirty="0">
                <a:latin typeface="Times New Roman"/>
                <a:cs typeface="Times New Roman"/>
              </a:rPr>
              <a:t>mondo  </a:t>
            </a:r>
            <a:r>
              <a:rPr sz="1200" spc="-5" dirty="0">
                <a:latin typeface="Times New Roman"/>
                <a:cs typeface="Times New Roman"/>
              </a:rPr>
              <a:t>materiale;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vera esperienza spirituale, </a:t>
            </a:r>
            <a:r>
              <a:rPr sz="1200" dirty="0">
                <a:latin typeface="Times New Roman"/>
                <a:cs typeface="Times New Roman"/>
              </a:rPr>
              <a:t>è la realizzazione </a:t>
            </a:r>
            <a:r>
              <a:rPr sz="1200" spc="-5" dirty="0">
                <a:latin typeface="Times New Roman"/>
                <a:cs typeface="Times New Roman"/>
              </a:rPr>
              <a:t>esperienziale della realtà </a:t>
            </a:r>
            <a:r>
              <a:rPr sz="1200" dirty="0">
                <a:latin typeface="Times New Roman"/>
                <a:cs typeface="Times New Roman"/>
              </a:rPr>
              <a:t>cosmica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dell’osservazione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dell’osservazione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questa sintesi relativa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materiali energetici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 spazio. </a:t>
            </a:r>
            <a:r>
              <a:rPr sz="1200" dirty="0">
                <a:latin typeface="Times New Roman"/>
                <a:cs typeface="Times New Roman"/>
              </a:rPr>
              <a:t>Costruire una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filosofia</a:t>
            </a:r>
            <a:endParaRPr sz="1200">
              <a:latin typeface="Times New Roman"/>
              <a:cs typeface="Times New Roman"/>
            </a:endParaRPr>
          </a:p>
          <a:p>
            <a:pPr marL="88900" marR="9969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 esclusivamente sul materialismo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ignorare </a:t>
            </a:r>
            <a:r>
              <a:rPr sz="1200" dirty="0">
                <a:latin typeface="Times New Roman"/>
                <a:cs typeface="Times New Roman"/>
              </a:rPr>
              <a:t>il 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materiali sono inizialmente concepite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reali  nell’esperienza </a:t>
            </a:r>
            <a:r>
              <a:rPr sz="1200" dirty="0">
                <a:latin typeface="Times New Roman"/>
                <a:cs typeface="Times New Roman"/>
              </a:rPr>
              <a:t>della coscienza </a:t>
            </a:r>
            <a:r>
              <a:rPr sz="1200" spc="-5" dirty="0">
                <a:latin typeface="Times New Roman"/>
                <a:cs typeface="Times New Roman"/>
              </a:rPr>
              <a:t>umana. L’osservatore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la cosa </a:t>
            </a:r>
            <a:r>
              <a:rPr sz="1200" spc="-5" dirty="0">
                <a:latin typeface="Times New Roman"/>
                <a:cs typeface="Times New Roman"/>
              </a:rPr>
              <a:t>osservata; </a:t>
            </a:r>
            <a:r>
              <a:rPr sz="1200" dirty="0">
                <a:latin typeface="Times New Roman"/>
                <a:cs typeface="Times New Roman"/>
              </a:rPr>
              <a:t>la valutazione </a:t>
            </a:r>
            <a:r>
              <a:rPr sz="1200" spc="-5" dirty="0">
                <a:latin typeface="Times New Roman"/>
                <a:cs typeface="Times New Roman"/>
              </a:rPr>
              <a:t>esige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grado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trascendenza rispetto alla cosa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valutata.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8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(1228.8) 112:2.13 </a:t>
            </a:r>
            <a:r>
              <a:rPr sz="1200" spc="-5" dirty="0">
                <a:latin typeface="Times New Roman"/>
                <a:cs typeface="Times New Roman"/>
              </a:rPr>
              <a:t>Nel tempo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conduce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saggezza e la saggezza porta </a:t>
            </a:r>
            <a:r>
              <a:rPr sz="1200" spc="-5" dirty="0">
                <a:latin typeface="Times New Roman"/>
                <a:cs typeface="Times New Roman"/>
              </a:rPr>
              <a:t>all’adorazione; nell’eternità l’adorazione </a:t>
            </a:r>
            <a:r>
              <a:rPr sz="1200" dirty="0">
                <a:latin typeface="Times New Roman"/>
                <a:cs typeface="Times New Roman"/>
              </a:rPr>
              <a:t>porta alla  saggezza e 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sfocia </a:t>
            </a:r>
            <a:r>
              <a:rPr sz="1200" spc="-5" dirty="0">
                <a:latin typeface="Times New Roman"/>
                <a:cs typeface="Times New Roman"/>
              </a:rPr>
              <a:t>nella finalità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(1229.1) 112:2.14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possibilità di </a:t>
            </a:r>
            <a:r>
              <a:rPr sz="1200" spc="-5" dirty="0">
                <a:latin typeface="Times New Roman"/>
                <a:cs typeface="Times New Roman"/>
              </a:rPr>
              <a:t>unificare </a:t>
            </a:r>
            <a:r>
              <a:rPr sz="1200" dirty="0">
                <a:latin typeface="Times New Roman"/>
                <a:cs typeface="Times New Roman"/>
              </a:rPr>
              <a:t>l’io in evoluzione è </a:t>
            </a:r>
            <a:r>
              <a:rPr sz="1200" spc="-5" dirty="0">
                <a:latin typeface="Times New Roman"/>
                <a:cs typeface="Times New Roman"/>
              </a:rPr>
              <a:t>inerente alle </a:t>
            </a:r>
            <a:r>
              <a:rPr sz="1200" dirty="0">
                <a:latin typeface="Times New Roman"/>
                <a:cs typeface="Times New Roman"/>
              </a:rPr>
              <a:t>qualità </a:t>
            </a:r>
            <a:r>
              <a:rPr sz="1200" spc="-5" dirty="0">
                <a:latin typeface="Times New Roman"/>
                <a:cs typeface="Times New Roman"/>
              </a:rPr>
              <a:t>dei suoi fattori </a:t>
            </a:r>
            <a:r>
              <a:rPr sz="1200" dirty="0">
                <a:latin typeface="Times New Roman"/>
                <a:cs typeface="Times New Roman"/>
              </a:rPr>
              <a:t>costitutivi </a:t>
            </a:r>
            <a:r>
              <a:rPr sz="1200" spc="-5" dirty="0">
                <a:latin typeface="Times New Roman"/>
                <a:cs typeface="Times New Roman"/>
              </a:rPr>
              <a:t>che sono: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base,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tessuti </a:t>
            </a:r>
            <a:r>
              <a:rPr sz="1200" dirty="0">
                <a:latin typeface="Times New Roman"/>
                <a:cs typeface="Times New Roman"/>
              </a:rPr>
              <a:t>essenziali, il </a:t>
            </a:r>
            <a:r>
              <a:rPr sz="1200" spc="-5" dirty="0">
                <a:latin typeface="Times New Roman"/>
                <a:cs typeface="Times New Roman"/>
              </a:rPr>
              <a:t>supercontrollo chimico fondamentale, </a:t>
            </a:r>
            <a:r>
              <a:rPr sz="1200" dirty="0">
                <a:latin typeface="Times New Roman"/>
                <a:cs typeface="Times New Roman"/>
              </a:rPr>
              <a:t>le idee supreme, i moventi supremi, </a:t>
            </a:r>
            <a:r>
              <a:rPr sz="1200" spc="-5" dirty="0">
                <a:latin typeface="Times New Roman"/>
                <a:cs typeface="Times New Roman"/>
              </a:rPr>
              <a:t>gli scopi supremi </a:t>
            </a:r>
            <a:r>
              <a:rPr sz="1200" dirty="0">
                <a:latin typeface="Times New Roman"/>
                <a:cs typeface="Times New Roman"/>
              </a:rPr>
              <a:t>e lo spirito  divino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segreto dell’autocoscienza della natura spirituale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46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(1229.2) 112:2.15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dell’evoluzione cosmica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l’unità 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mediante il dominio crescente dello  </a:t>
            </a:r>
            <a:r>
              <a:rPr sz="1200" spc="-5" dirty="0">
                <a:latin typeface="Times New Roman"/>
                <a:cs typeface="Times New Roman"/>
              </a:rPr>
              <a:t>spirito,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risposta volitiva agli insegnamenti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direttive dell’Aggiustatore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personalità, </a:t>
            </a:r>
            <a:r>
              <a:rPr sz="1200" spc="-5" dirty="0">
                <a:latin typeface="Times New Roman"/>
                <a:cs typeface="Times New Roman"/>
              </a:rPr>
              <a:t>tanto umana </a:t>
            </a:r>
            <a:r>
              <a:rPr sz="1200" spc="5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superumana,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caratterizzata </a:t>
            </a:r>
            <a:r>
              <a:rPr sz="1200" dirty="0">
                <a:latin typeface="Times New Roman"/>
                <a:cs typeface="Times New Roman"/>
              </a:rPr>
              <a:t>da una qualità </a:t>
            </a:r>
            <a:r>
              <a:rPr sz="1200" spc="-5" dirty="0">
                <a:latin typeface="Times New Roman"/>
                <a:cs typeface="Times New Roman"/>
              </a:rPr>
              <a:t>cosmica intrinseca che </a:t>
            </a:r>
            <a:r>
              <a:rPr sz="1200" dirty="0">
                <a:latin typeface="Times New Roman"/>
                <a:cs typeface="Times New Roman"/>
              </a:rPr>
              <a:t>può essere </a:t>
            </a:r>
            <a:r>
              <a:rPr sz="1200" spc="-5" dirty="0">
                <a:latin typeface="Times New Roman"/>
                <a:cs typeface="Times New Roman"/>
              </a:rPr>
              <a:t>chiamata “l’evoluzione del dominio”, </a:t>
            </a:r>
            <a:r>
              <a:rPr sz="1200" dirty="0">
                <a:latin typeface="Times New Roman"/>
                <a:cs typeface="Times New Roman"/>
              </a:rPr>
              <a:t>l’espansione  </a:t>
            </a:r>
            <a:r>
              <a:rPr sz="1200" spc="-5" dirty="0">
                <a:latin typeface="Times New Roman"/>
                <a:cs typeface="Times New Roman"/>
              </a:rPr>
              <a:t>del controllo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proprio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ambiente.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2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(1229.3) 112:2.16 </a:t>
            </a:r>
            <a:r>
              <a:rPr sz="1200" spc="-5" dirty="0">
                <a:latin typeface="Times New Roman"/>
                <a:cs typeface="Times New Roman"/>
              </a:rPr>
              <a:t>Un ascendente che </a:t>
            </a:r>
            <a:r>
              <a:rPr sz="1200" dirty="0">
                <a:latin typeface="Times New Roman"/>
                <a:cs typeface="Times New Roman"/>
              </a:rPr>
              <a:t>è stato un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umana passa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fasi di </a:t>
            </a:r>
            <a:r>
              <a:rPr sz="1200" spc="-5" dirty="0">
                <a:latin typeface="Times New Roman"/>
                <a:cs typeface="Times New Roman"/>
              </a:rPr>
              <a:t>crescente padronanza </a:t>
            </a:r>
            <a:r>
              <a:rPr sz="1200" dirty="0">
                <a:latin typeface="Times New Roman"/>
                <a:cs typeface="Times New Roman"/>
              </a:rPr>
              <a:t>volitiva  </a:t>
            </a:r>
            <a:r>
              <a:rPr sz="1200" spc="-5" dirty="0">
                <a:latin typeface="Times New Roman"/>
                <a:cs typeface="Times New Roman"/>
              </a:rPr>
              <a:t>su se stesso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nell’universo: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8795" cy="3545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(1229.4) 112:2.17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L’esperienza prefinalitaria, </a:t>
            </a:r>
            <a:r>
              <a:rPr sz="1200" dirty="0">
                <a:latin typeface="Times New Roman"/>
                <a:cs typeface="Times New Roman"/>
              </a:rPr>
              <a:t>o della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consiste nell’accrescere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l’autorealizzazione</a:t>
            </a:r>
            <a:endParaRPr sz="1200">
              <a:latin typeface="Times New Roman"/>
              <a:cs typeface="Times New Roman"/>
            </a:endParaRPr>
          </a:p>
          <a:p>
            <a:pPr marL="520700" marR="50482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tecnica d’espansione </a:t>
            </a:r>
            <a:r>
              <a:rPr sz="1200" dirty="0">
                <a:latin typeface="Times New Roman"/>
                <a:cs typeface="Times New Roman"/>
              </a:rPr>
              <a:t>e di attuazione </a:t>
            </a:r>
            <a:r>
              <a:rPr sz="1200" spc="-5" dirty="0">
                <a:latin typeface="Times New Roman"/>
                <a:cs typeface="Times New Roman"/>
              </a:rPr>
              <a:t>dell’identità unitamente alla soluzione dei </a:t>
            </a:r>
            <a:r>
              <a:rPr sz="1200" dirty="0">
                <a:latin typeface="Times New Roman"/>
                <a:cs typeface="Times New Roman"/>
              </a:rPr>
              <a:t>problemi cosmici e </a:t>
            </a:r>
            <a:r>
              <a:rPr sz="1200" spc="-5" dirty="0">
                <a:latin typeface="Times New Roman"/>
                <a:cs typeface="Times New Roman"/>
              </a:rPr>
              <a:t>alla  conseguente padronanza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 marR="4902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(1229.5) 112:2.18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L’esperienza postfinalitaria,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rivelante Dio, dell’espansione creativa dell’autorealizzazione mediante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dell’Essere Supremo esperienziale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intelligenze che cercano Dio,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hanno </a:t>
            </a:r>
            <a:r>
              <a:rPr sz="1200" spc="-5" dirty="0">
                <a:latin typeface="Times New Roman"/>
                <a:cs typeface="Times New Roman"/>
              </a:rPr>
              <a:t>ancora  raggiunto </a:t>
            </a:r>
            <a:r>
              <a:rPr sz="1200" dirty="0">
                <a:latin typeface="Times New Roman"/>
                <a:cs typeface="Times New Roman"/>
              </a:rPr>
              <a:t>i livelli divini di somiglianza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016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(1229.6) 112:2.19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discendenti ottengono esperienze analoghe nel corso delle </a:t>
            </a:r>
            <a:r>
              <a:rPr sz="1200" dirty="0">
                <a:latin typeface="Times New Roman"/>
                <a:cs typeface="Times New Roman"/>
              </a:rPr>
              <a:t>loro diverse avventure </a:t>
            </a:r>
            <a:r>
              <a:rPr sz="1200" spc="-5" dirty="0">
                <a:latin typeface="Times New Roman"/>
                <a:cs typeface="Times New Roman"/>
              </a:rPr>
              <a:t>nell’universo, mentre  cercano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determinare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certezza e di eseguire le volontà divine delle </a:t>
            </a:r>
            <a:r>
              <a:rPr sz="1200" spc="5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Suprema, Ultima ed  Assoluta.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(1229.7) 112:2.20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l’io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l’ego-entità </a:t>
            </a:r>
            <a:r>
              <a:rPr sz="1200" spc="-5" dirty="0">
                <a:latin typeface="Times New Roman"/>
                <a:cs typeface="Times New Roman"/>
              </a:rPr>
              <a:t>dell’identità umana, </a:t>
            </a:r>
            <a:r>
              <a:rPr sz="1200" dirty="0">
                <a:latin typeface="Times New Roman"/>
                <a:cs typeface="Times New Roman"/>
              </a:rPr>
              <a:t>dipende dal </a:t>
            </a:r>
            <a:r>
              <a:rPr sz="1200" spc="-5" dirty="0">
                <a:latin typeface="Times New Roman"/>
                <a:cs typeface="Times New Roman"/>
              </a:rPr>
              <a:t>funzionamento </a:t>
            </a:r>
            <a:r>
              <a:rPr sz="1200" dirty="0">
                <a:latin typeface="Times New Roman"/>
                <a:cs typeface="Times New Roman"/>
              </a:rPr>
              <a:t>continuo del veicolo  di vita </a:t>
            </a:r>
            <a:r>
              <a:rPr sz="1200" spc="-5" dirty="0">
                <a:latin typeface="Times New Roman"/>
                <a:cs typeface="Times New Roman"/>
              </a:rPr>
              <a:t>materiale, dal </a:t>
            </a:r>
            <a:r>
              <a:rPr sz="1200" dirty="0">
                <a:latin typeface="Times New Roman"/>
                <a:cs typeface="Times New Roman"/>
              </a:rPr>
              <a:t>mantenimento </a:t>
            </a:r>
            <a:r>
              <a:rPr sz="1200" spc="-5" dirty="0">
                <a:latin typeface="Times New Roman"/>
                <a:cs typeface="Times New Roman"/>
              </a:rPr>
              <a:t>continuo dell’instabile equilibrio delle energie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dell’intelletto al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dato il  nome di </a:t>
            </a:r>
            <a:r>
              <a:rPr sz="1200" spc="-5" dirty="0">
                <a:latin typeface="Times New Roman"/>
                <a:cs typeface="Times New Roman"/>
              </a:rPr>
              <a:t>vita. Ma </a:t>
            </a:r>
            <a:r>
              <a:rPr sz="1200" dirty="0">
                <a:latin typeface="Times New Roman"/>
                <a:cs typeface="Times New Roman"/>
              </a:rPr>
              <a:t>l’individualità </a:t>
            </a:r>
            <a:r>
              <a:rPr sz="1200" spc="-5" dirty="0">
                <a:latin typeface="Times New Roman"/>
                <a:cs typeface="Times New Roman"/>
              </a:rPr>
              <a:t>avente </a:t>
            </a:r>
            <a:r>
              <a:rPr sz="1200" dirty="0">
                <a:latin typeface="Times New Roman"/>
                <a:cs typeface="Times New Roman"/>
              </a:rPr>
              <a:t>valore di </a:t>
            </a:r>
            <a:r>
              <a:rPr sz="1200" spc="-5" dirty="0">
                <a:latin typeface="Times New Roman"/>
                <a:cs typeface="Times New Roman"/>
              </a:rPr>
              <a:t>sopravvivenza, </a:t>
            </a:r>
            <a:r>
              <a:rPr sz="1200" dirty="0">
                <a:latin typeface="Times New Roman"/>
                <a:cs typeface="Times New Roman"/>
              </a:rPr>
              <a:t>l’individualità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trascendere l’esperienza della </a:t>
            </a:r>
            <a:r>
              <a:rPr sz="1200" spc="5" dirty="0">
                <a:latin typeface="Times New Roman"/>
                <a:cs typeface="Times New Roman"/>
              </a:rPr>
              <a:t>morte, </a:t>
            </a:r>
            <a:r>
              <a:rPr sz="1200" spc="-5" dirty="0">
                <a:latin typeface="Times New Roman"/>
                <a:cs typeface="Times New Roman"/>
              </a:rPr>
              <a:t>si  evolve solo stabilendo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trasferimento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della sede </a:t>
            </a:r>
            <a:r>
              <a:rPr sz="1200" dirty="0">
                <a:latin typeface="Times New Roman"/>
                <a:cs typeface="Times New Roman"/>
              </a:rPr>
              <a:t>dell’identità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dal veicolo </a:t>
            </a:r>
            <a:r>
              <a:rPr sz="1200" dirty="0">
                <a:latin typeface="Times New Roman"/>
                <a:cs typeface="Times New Roman"/>
              </a:rPr>
              <a:t>di vita  </a:t>
            </a:r>
            <a:r>
              <a:rPr sz="1200" spc="-5" dirty="0">
                <a:latin typeface="Times New Roman"/>
                <a:cs typeface="Times New Roman"/>
              </a:rPr>
              <a:t>transitorio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corpo materiale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natura più </a:t>
            </a:r>
            <a:r>
              <a:rPr sz="1200" spc="-5" dirty="0">
                <a:latin typeface="Times New Roman"/>
                <a:cs typeface="Times New Roman"/>
              </a:rPr>
              <a:t>duratura ed immortale dell’anima morontiale, ed ancora oltre, ai </a:t>
            </a:r>
            <a:r>
              <a:rPr sz="1200" dirty="0">
                <a:latin typeface="Times New Roman"/>
                <a:cs typeface="Times New Roman"/>
              </a:rPr>
              <a:t>livelli in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cui</a:t>
            </a:r>
            <a:endParaRPr sz="1200">
              <a:latin typeface="Times New Roman"/>
              <a:cs typeface="Times New Roman"/>
            </a:endParaRPr>
          </a:p>
          <a:p>
            <a:pPr marL="63500" marR="12700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è infusa di </a:t>
            </a:r>
            <a:r>
              <a:rPr sz="1200" spc="-5" dirty="0">
                <a:latin typeface="Times New Roman"/>
                <a:cs typeface="Times New Roman"/>
              </a:rPr>
              <a:t>realtà spirituale, ed alla fine raggiunge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spirituale di questa. </a:t>
            </a:r>
            <a:r>
              <a:rPr sz="1200" spc="-5" dirty="0">
                <a:latin typeface="Times New Roman"/>
                <a:cs typeface="Times New Roman"/>
              </a:rPr>
              <a:t>Tale trasferimento effettivo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un’associazione materiale ad </a:t>
            </a:r>
            <a:r>
              <a:rPr sz="1200" dirty="0">
                <a:latin typeface="Times New Roman"/>
                <a:cs typeface="Times New Roman"/>
              </a:rPr>
              <a:t>un’identificazione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effettuato </a:t>
            </a:r>
            <a:r>
              <a:rPr sz="1200" dirty="0">
                <a:latin typeface="Times New Roman"/>
                <a:cs typeface="Times New Roman"/>
              </a:rPr>
              <a:t>grazie </a:t>
            </a:r>
            <a:r>
              <a:rPr sz="1200" spc="-5" dirty="0">
                <a:latin typeface="Times New Roman"/>
                <a:cs typeface="Times New Roman"/>
              </a:rPr>
              <a:t>alla sincerità, alla </a:t>
            </a:r>
            <a:r>
              <a:rPr sz="1200" dirty="0">
                <a:latin typeface="Times New Roman"/>
                <a:cs typeface="Times New Roman"/>
              </a:rPr>
              <a:t>persistenza </a:t>
            </a:r>
            <a:r>
              <a:rPr sz="1200" spc="-5" dirty="0">
                <a:latin typeface="Times New Roman"/>
                <a:cs typeface="Times New Roman"/>
              </a:rPr>
              <a:t>ed alla </a:t>
            </a:r>
            <a:r>
              <a:rPr sz="1200" dirty="0">
                <a:latin typeface="Times New Roman"/>
                <a:cs typeface="Times New Roman"/>
              </a:rPr>
              <a:t>fermezza </a:t>
            </a:r>
            <a:r>
              <a:rPr sz="1200" spc="-5" dirty="0">
                <a:latin typeface="Times New Roman"/>
                <a:cs typeface="Times New Roman"/>
              </a:rPr>
              <a:t>delle  decisioni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che cerca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002905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fenomeno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morte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(1229.8) 112:3.1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Urantiani riconoscono generalmente </a:t>
            </a:r>
            <a:r>
              <a:rPr sz="1200" dirty="0">
                <a:latin typeface="Times New Roman"/>
                <a:cs typeface="Times New Roman"/>
              </a:rPr>
              <a:t>un solo tipo di morte,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cessazione fisica delle energie </a:t>
            </a:r>
            <a:r>
              <a:rPr sz="1200" dirty="0">
                <a:latin typeface="Times New Roman"/>
                <a:cs typeface="Times New Roman"/>
              </a:rPr>
              <a:t>vitali; ma </a:t>
            </a:r>
            <a:r>
              <a:rPr sz="1200" spc="-5" dirty="0">
                <a:latin typeface="Times New Roman"/>
                <a:cs typeface="Times New Roman"/>
              </a:rPr>
              <a:t>per ciò che  concerne </a:t>
            </a:r>
            <a:r>
              <a:rPr sz="1200" dirty="0">
                <a:latin typeface="Times New Roman"/>
                <a:cs typeface="Times New Roman"/>
              </a:rPr>
              <a:t>la sopravvivenza </a:t>
            </a:r>
            <a:r>
              <a:rPr sz="1200" spc="-5" dirty="0">
                <a:latin typeface="Times New Roman"/>
                <a:cs typeface="Times New Roman"/>
              </a:rPr>
              <a:t>della personalità ce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tre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 marR="4375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(1229.9) 112:3.2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 morte </a:t>
            </a:r>
            <a:r>
              <a:rPr sz="1200" i="1" dirty="0">
                <a:latin typeface="Times New Roman"/>
                <a:cs typeface="Times New Roman"/>
              </a:rPr>
              <a:t>spirituale </a:t>
            </a:r>
            <a:r>
              <a:rPr sz="1200" i="1" spc="-5" dirty="0">
                <a:latin typeface="Times New Roman"/>
                <a:cs typeface="Times New Roman"/>
              </a:rPr>
              <a:t>(dell’anima).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rifiutato </a:t>
            </a:r>
            <a:r>
              <a:rPr sz="1200" dirty="0">
                <a:latin typeface="Times New Roman"/>
                <a:cs typeface="Times New Roman"/>
              </a:rPr>
              <a:t>definitivamente la  </a:t>
            </a:r>
            <a:r>
              <a:rPr sz="1200" spc="-5" dirty="0">
                <a:latin typeface="Times New Roman"/>
                <a:cs typeface="Times New Roman"/>
              </a:rPr>
              <a:t>sopravvivenza, 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dichiarato spiritualmente </a:t>
            </a:r>
            <a:r>
              <a:rPr sz="1200" dirty="0">
                <a:latin typeface="Times New Roman"/>
                <a:cs typeface="Times New Roman"/>
              </a:rPr>
              <a:t>insolvente, </a:t>
            </a:r>
            <a:r>
              <a:rPr sz="1200" spc="-5" dirty="0">
                <a:latin typeface="Times New Roman"/>
                <a:cs typeface="Times New Roman"/>
              </a:rPr>
              <a:t>morontialmente fallito, nell’opinione congiunta  dell’Aggiustatore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serafino sopravvivente, </a:t>
            </a:r>
            <a:r>
              <a:rPr sz="1200" dirty="0">
                <a:latin typeface="Times New Roman"/>
                <a:cs typeface="Times New Roman"/>
              </a:rPr>
              <a:t>quando un tale parere coordinato è stato </a:t>
            </a:r>
            <a:r>
              <a:rPr sz="1200" spc="-5" dirty="0">
                <a:latin typeface="Times New Roman"/>
                <a:cs typeface="Times New Roman"/>
              </a:rPr>
              <a:t>registrato su Uversa </a:t>
            </a:r>
            <a:r>
              <a:rPr sz="1200" dirty="0">
                <a:latin typeface="Times New Roman"/>
                <a:cs typeface="Times New Roman"/>
              </a:rPr>
              <a:t>e dopo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Censori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associati riflettivi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verificato </a:t>
            </a:r>
            <a:r>
              <a:rPr sz="1200" dirty="0">
                <a:latin typeface="Times New Roman"/>
                <a:cs typeface="Times New Roman"/>
              </a:rPr>
              <a:t>queste conclusioni, 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di Orvonton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ordinano</a:t>
            </a:r>
            <a:endParaRPr sz="1200">
              <a:latin typeface="Times New Roman"/>
              <a:cs typeface="Times New Roman"/>
            </a:endParaRPr>
          </a:p>
          <a:p>
            <a:pPr marL="520700" marR="383540">
              <a:lnSpc>
                <a:spcPct val="95900"/>
              </a:lnSpc>
            </a:pPr>
            <a:r>
              <a:rPr sz="1200" dirty="0">
                <a:latin typeface="Times New Roman"/>
                <a:cs typeface="Times New Roman"/>
              </a:rPr>
              <a:t>l’immediata </a:t>
            </a:r>
            <a:r>
              <a:rPr sz="1200" spc="-5" dirty="0">
                <a:latin typeface="Times New Roman"/>
                <a:cs typeface="Times New Roman"/>
              </a:rPr>
              <a:t>liberazione del Monitore interiore.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liberazione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riguarda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 i </a:t>
            </a:r>
            <a:r>
              <a:rPr sz="1200" spc="-5" dirty="0">
                <a:latin typeface="Times New Roman"/>
                <a:cs typeface="Times New Roman"/>
              </a:rPr>
              <a:t>doveri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serafino personale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gruppo che si occupa </a:t>
            </a:r>
            <a:r>
              <a:rPr sz="1200" dirty="0">
                <a:latin typeface="Times New Roman"/>
                <a:cs typeface="Times New Roman"/>
              </a:rPr>
              <a:t>di quell’individuo </a:t>
            </a:r>
            <a:r>
              <a:rPr sz="1200" spc="-5" dirty="0">
                <a:latin typeface="Times New Roman"/>
                <a:cs typeface="Times New Roman"/>
              </a:rPr>
              <a:t>abbandonato dall’Aggiustatore. </a:t>
            </a:r>
            <a:r>
              <a:rPr sz="1200" spc="-10" dirty="0">
                <a:latin typeface="Times New Roman"/>
                <a:cs typeface="Times New Roman"/>
              </a:rPr>
              <a:t>Questo 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ha un </a:t>
            </a:r>
            <a:r>
              <a:rPr sz="1200" spc="-5" dirty="0">
                <a:latin typeface="Times New Roman"/>
                <a:cs typeface="Times New Roman"/>
              </a:rPr>
              <a:t>significato definitivo indipendentemente dalla </a:t>
            </a:r>
            <a:r>
              <a:rPr sz="1200" dirty="0">
                <a:latin typeface="Times New Roman"/>
                <a:cs typeface="Times New Roman"/>
              </a:rPr>
              <a:t>continuazione </a:t>
            </a:r>
            <a:r>
              <a:rPr sz="1200" spc="-5" dirty="0">
                <a:latin typeface="Times New Roman"/>
                <a:cs typeface="Times New Roman"/>
              </a:rPr>
              <a:t>temporanea delle energie </a:t>
            </a:r>
            <a:r>
              <a:rPr sz="1200" dirty="0">
                <a:latin typeface="Times New Roman"/>
                <a:cs typeface="Times New Roman"/>
              </a:rPr>
              <a:t>viventi  </a:t>
            </a:r>
            <a:r>
              <a:rPr sz="1200" spc="-5" dirty="0">
                <a:latin typeface="Times New Roman"/>
                <a:cs typeface="Times New Roman"/>
              </a:rPr>
              <a:t>dei meccanismi fisici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mentali. Dal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cosmico </a:t>
            </a:r>
            <a:r>
              <a:rPr sz="1200" dirty="0">
                <a:latin typeface="Times New Roman"/>
                <a:cs typeface="Times New Roman"/>
              </a:rPr>
              <a:t>il mortale è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morto; la </a:t>
            </a:r>
            <a:r>
              <a:rPr sz="1200" spc="-5" dirty="0">
                <a:latin typeface="Times New Roman"/>
                <a:cs typeface="Times New Roman"/>
              </a:rPr>
              <a:t>continuazione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denota  semplicemente </a:t>
            </a:r>
            <a:r>
              <a:rPr sz="1200" dirty="0">
                <a:latin typeface="Times New Roman"/>
                <a:cs typeface="Times New Roman"/>
              </a:rPr>
              <a:t>la persistenza </a:t>
            </a:r>
            <a:r>
              <a:rPr sz="1200" spc="-5" dirty="0">
                <a:latin typeface="Times New Roman"/>
                <a:cs typeface="Times New Roman"/>
              </a:rPr>
              <a:t>dell’impulso materiale delle energie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20700" marR="6775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(1230.1) 112:3.3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La morte intellettuale (della mente).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vitali del </a:t>
            </a:r>
            <a:r>
              <a:rPr sz="1200" spc="-5" dirty="0">
                <a:latin typeface="Times New Roman"/>
                <a:cs typeface="Times New Roman"/>
              </a:rPr>
              <a:t>ministero aiutante superiore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interrotti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aberrazioni dell’intelletto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distruzione </a:t>
            </a:r>
            <a:r>
              <a:rPr sz="1200" spc="-5" dirty="0">
                <a:latin typeface="Times New Roman"/>
                <a:cs typeface="Times New Roman"/>
              </a:rPr>
              <a:t>parziale del meccanismo cerebrale,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queste</a:t>
            </a:r>
            <a:endParaRPr sz="1200">
              <a:latin typeface="Times New Roman"/>
              <a:cs typeface="Times New Roman"/>
            </a:endParaRPr>
          </a:p>
          <a:p>
            <a:pPr marL="520700" marR="37592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superano </a:t>
            </a:r>
            <a:r>
              <a:rPr sz="1200" dirty="0">
                <a:latin typeface="Times New Roman"/>
                <a:cs typeface="Times New Roman"/>
              </a:rPr>
              <a:t>un certo punto </a:t>
            </a:r>
            <a:r>
              <a:rPr sz="1200" spc="-5" dirty="0">
                <a:latin typeface="Times New Roman"/>
                <a:cs typeface="Times New Roman"/>
              </a:rPr>
              <a:t>critico d’irreparabilità, l’Aggiustatore </a:t>
            </a:r>
            <a:r>
              <a:rPr sz="1200" dirty="0">
                <a:latin typeface="Times New Roman"/>
                <a:cs typeface="Times New Roman"/>
              </a:rPr>
              <a:t>interiore è immediatamente </a:t>
            </a:r>
            <a:r>
              <a:rPr sz="1200" spc="-5" dirty="0">
                <a:latin typeface="Times New Roman"/>
                <a:cs typeface="Times New Roman"/>
              </a:rPr>
              <a:t>lasciato libero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partire per Divinington. Negli annali dell’universo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mortale è </a:t>
            </a:r>
            <a:r>
              <a:rPr sz="1200" spc="-5" dirty="0">
                <a:latin typeface="Times New Roman"/>
                <a:cs typeface="Times New Roman"/>
              </a:rPr>
              <a:t>considerata morta </a:t>
            </a:r>
            <a:r>
              <a:rPr sz="1200" dirty="0">
                <a:latin typeface="Times New Roman"/>
                <a:cs typeface="Times New Roman"/>
              </a:rPr>
              <a:t>quando 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circuiti</a:t>
            </a:r>
            <a:endParaRPr sz="1200">
              <a:latin typeface="Times New Roman"/>
              <a:cs typeface="Times New Roman"/>
            </a:endParaRPr>
          </a:p>
          <a:p>
            <a:pPr marL="520700" marR="46926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mentali essenziali d’azione della </a:t>
            </a:r>
            <a:r>
              <a:rPr sz="1200" dirty="0">
                <a:latin typeface="Times New Roman"/>
                <a:cs typeface="Times New Roman"/>
              </a:rPr>
              <a:t>volontà umana 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distrutti. Ed </a:t>
            </a:r>
            <a:r>
              <a:rPr sz="1200" spc="-5" dirty="0">
                <a:latin typeface="Times New Roman"/>
                <a:cs typeface="Times New Roman"/>
              </a:rPr>
              <a:t>anche questa </a:t>
            </a:r>
            <a:r>
              <a:rPr sz="1200" dirty="0">
                <a:latin typeface="Times New Roman"/>
                <a:cs typeface="Times New Roman"/>
              </a:rPr>
              <a:t>è la morte, indipendentemente  </a:t>
            </a:r>
            <a:r>
              <a:rPr sz="1200" spc="-5" dirty="0">
                <a:latin typeface="Times New Roman"/>
                <a:cs typeface="Times New Roman"/>
              </a:rPr>
              <a:t>dal fatto che continui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meccanismo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del corpo </a:t>
            </a:r>
            <a:r>
              <a:rPr sz="1200" dirty="0">
                <a:latin typeface="Times New Roman"/>
                <a:cs typeface="Times New Roman"/>
              </a:rPr>
              <a:t>fisico.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privato </a:t>
            </a:r>
            <a:r>
              <a:rPr sz="1200" dirty="0">
                <a:latin typeface="Times New Roman"/>
                <a:cs typeface="Times New Roman"/>
              </a:rPr>
              <a:t>della mente volitiva ha  </a:t>
            </a:r>
            <a:r>
              <a:rPr sz="1200" spc="-5" dirty="0">
                <a:latin typeface="Times New Roman"/>
                <a:cs typeface="Times New Roman"/>
              </a:rPr>
              <a:t>cessato </a:t>
            </a:r>
            <a:r>
              <a:rPr sz="1200" dirty="0">
                <a:latin typeface="Times New Roman"/>
                <a:cs typeface="Times New Roman"/>
              </a:rPr>
              <a:t>di essere umano, ma a </a:t>
            </a:r>
            <a:r>
              <a:rPr sz="1200" spc="-5" dirty="0">
                <a:latin typeface="Times New Roman"/>
                <a:cs typeface="Times New Roman"/>
              </a:rPr>
              <a:t>seguito della scelta precedente della </a:t>
            </a:r>
            <a:r>
              <a:rPr sz="1200" dirty="0">
                <a:latin typeface="Times New Roman"/>
                <a:cs typeface="Times New Roman"/>
              </a:rPr>
              <a:t>volontà umana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individuo può  </a:t>
            </a:r>
            <a:r>
              <a:rPr sz="1200" spc="-5" dirty="0">
                <a:latin typeface="Times New Roman"/>
                <a:cs typeface="Times New Roman"/>
              </a:rPr>
              <a:t>sopravvivere.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752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6038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(1230.2) 112:3.4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La morte fisica (del </a:t>
            </a:r>
            <a:r>
              <a:rPr sz="1200" i="1" dirty="0">
                <a:latin typeface="Times New Roman"/>
                <a:cs typeface="Times New Roman"/>
              </a:rPr>
              <a:t>corpo e </a:t>
            </a:r>
            <a:r>
              <a:rPr sz="1200" i="1" spc="-5" dirty="0">
                <a:latin typeface="Times New Roman"/>
                <a:cs typeface="Times New Roman"/>
              </a:rPr>
              <a:t>della mente).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 coglie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umano, </a:t>
            </a:r>
            <a:r>
              <a:rPr sz="1200" spc="-5" dirty="0">
                <a:latin typeface="Times New Roman"/>
                <a:cs typeface="Times New Roman"/>
              </a:rPr>
              <a:t>l’Aggiustatore  rimane nella cittadella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che </a:t>
            </a:r>
            <a:r>
              <a:rPr sz="1200" spc="-5" dirty="0">
                <a:latin typeface="Times New Roman"/>
                <a:cs typeface="Times New Roman"/>
              </a:rPr>
              <a:t>essa cessa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funzionare come meccanismo </a:t>
            </a:r>
            <a:r>
              <a:rPr sz="1200" dirty="0">
                <a:latin typeface="Times New Roman"/>
                <a:cs typeface="Times New Roman"/>
              </a:rPr>
              <a:t>intelligente,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 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energie cerebrali misurabili cessano </a:t>
            </a:r>
            <a:r>
              <a:rPr sz="1200" dirty="0">
                <a:latin typeface="Times New Roman"/>
                <a:cs typeface="Times New Roman"/>
              </a:rPr>
              <a:t>le loro pulsazioni </a:t>
            </a:r>
            <a:r>
              <a:rPr sz="1200" spc="-5" dirty="0">
                <a:latin typeface="Times New Roman"/>
                <a:cs typeface="Times New Roman"/>
              </a:rPr>
              <a:t>vitali ritmiche. A seguito </a:t>
            </a:r>
            <a:r>
              <a:rPr sz="1200" dirty="0">
                <a:latin typeface="Times New Roman"/>
                <a:cs typeface="Times New Roman"/>
              </a:rPr>
              <a:t>di questa  dissoluzione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prende congedo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che sta </a:t>
            </a:r>
            <a:r>
              <a:rPr sz="1200" dirty="0">
                <a:latin typeface="Times New Roman"/>
                <a:cs typeface="Times New Roman"/>
              </a:rPr>
              <a:t>scomparendo, </a:t>
            </a:r>
            <a:r>
              <a:rPr sz="1200" spc="-5" dirty="0">
                <a:latin typeface="Times New Roman"/>
                <a:cs typeface="Times New Roman"/>
              </a:rPr>
              <a:t>altrettanto semplicemente quanto </a:t>
            </a:r>
            <a:r>
              <a:rPr sz="1200" dirty="0">
                <a:latin typeface="Times New Roman"/>
                <a:cs typeface="Times New Roman"/>
              </a:rPr>
              <a:t>vi  </a:t>
            </a:r>
            <a:r>
              <a:rPr sz="1200" spc="-5" dirty="0">
                <a:latin typeface="Times New Roman"/>
                <a:cs typeface="Times New Roman"/>
              </a:rPr>
              <a:t>era entrato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prima,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dirige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Divinington passando per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(1230.3) 112:3.5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materiale </a:t>
            </a:r>
            <a:r>
              <a:rPr sz="1200" dirty="0">
                <a:latin typeface="Times New Roman"/>
                <a:cs typeface="Times New Roman"/>
              </a:rPr>
              <a:t>ritorna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elementale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provenuto, </a:t>
            </a:r>
            <a:r>
              <a:rPr sz="1200" dirty="0">
                <a:latin typeface="Times New Roman"/>
                <a:cs typeface="Times New Roman"/>
              </a:rPr>
              <a:t>ma due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personalità sopravvivente persistono: 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preesistente,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trascrizione </a:t>
            </a:r>
            <a:r>
              <a:rPr sz="1200" dirty="0">
                <a:latin typeface="Times New Roman"/>
                <a:cs typeface="Times New Roman"/>
              </a:rPr>
              <a:t>mnemonica </a:t>
            </a:r>
            <a:r>
              <a:rPr sz="1200" spc="-5" dirty="0">
                <a:latin typeface="Times New Roman"/>
                <a:cs typeface="Times New Roman"/>
              </a:rPr>
              <a:t>della carriera mortale,  </a:t>
            </a:r>
            <a:r>
              <a:rPr sz="1200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su Divinington; </a:t>
            </a:r>
            <a:r>
              <a:rPr sz="1200" dirty="0">
                <a:latin typeface="Times New Roman"/>
                <a:cs typeface="Times New Roman"/>
              </a:rPr>
              <a:t>e rimane anche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immortale dell’umano deceduto, affidata al guardiano del </a:t>
            </a:r>
            <a:r>
              <a:rPr sz="1200" dirty="0">
                <a:latin typeface="Times New Roman"/>
                <a:cs typeface="Times New Roman"/>
              </a:rPr>
              <a:t>destino. </a:t>
            </a:r>
            <a:r>
              <a:rPr sz="1200" spc="-5" dirty="0">
                <a:latin typeface="Times New Roman"/>
                <a:cs typeface="Times New Roman"/>
              </a:rPr>
              <a:t>Queste  fasi </a:t>
            </a:r>
            <a:r>
              <a:rPr sz="1200" dirty="0">
                <a:latin typeface="Times New Roman"/>
                <a:cs typeface="Times New Roman"/>
              </a:rPr>
              <a:t>e forme </a:t>
            </a:r>
            <a:r>
              <a:rPr sz="1200" spc="-5" dirty="0">
                <a:latin typeface="Times New Roman"/>
                <a:cs typeface="Times New Roman"/>
              </a:rPr>
              <a:t>dell’anima, queste formule </a:t>
            </a:r>
            <a:r>
              <a:rPr sz="1200" dirty="0">
                <a:latin typeface="Times New Roman"/>
                <a:cs typeface="Times New Roman"/>
              </a:rPr>
              <a:t>d’identità un </a:t>
            </a:r>
            <a:r>
              <a:rPr sz="1200" spc="-5" dirty="0">
                <a:latin typeface="Times New Roman"/>
                <a:cs typeface="Times New Roman"/>
              </a:rPr>
              <a:t>tempo cinetiche </a:t>
            </a:r>
            <a:r>
              <a:rPr sz="1200" dirty="0">
                <a:latin typeface="Times New Roman"/>
                <a:cs typeface="Times New Roman"/>
              </a:rPr>
              <a:t>ma ora </a:t>
            </a:r>
            <a:r>
              <a:rPr sz="1200" spc="-5" dirty="0">
                <a:latin typeface="Times New Roman"/>
                <a:cs typeface="Times New Roman"/>
              </a:rPr>
              <a:t>statiche, sono </a:t>
            </a:r>
            <a:r>
              <a:rPr sz="1200" dirty="0">
                <a:latin typeface="Times New Roman"/>
                <a:cs typeface="Times New Roman"/>
              </a:rPr>
              <a:t>essenziali </a:t>
            </a:r>
            <a:r>
              <a:rPr sz="1200" spc="-5" dirty="0">
                <a:latin typeface="Times New Roman"/>
                <a:cs typeface="Times New Roman"/>
              </a:rPr>
              <a:t>alla ripersonalizzazione sui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morontiali; </a:t>
            </a:r>
            <a:r>
              <a:rPr sz="1200" dirty="0">
                <a:latin typeface="Times New Roman"/>
                <a:cs typeface="Times New Roman"/>
              </a:rPr>
              <a:t>ed è la </a:t>
            </a:r>
            <a:r>
              <a:rPr sz="1200" spc="-5" dirty="0">
                <a:latin typeface="Times New Roman"/>
                <a:cs typeface="Times New Roman"/>
              </a:rPr>
              <a:t>riunione dell’Aggiustatore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dell’anima che </a:t>
            </a:r>
            <a:r>
              <a:rPr sz="1200" dirty="0">
                <a:latin typeface="Times New Roman"/>
                <a:cs typeface="Times New Roman"/>
              </a:rPr>
              <a:t>ricostituisce la </a:t>
            </a:r>
            <a:r>
              <a:rPr sz="1200" spc="-5" dirty="0">
                <a:latin typeface="Times New Roman"/>
                <a:cs typeface="Times New Roman"/>
              </a:rPr>
              <a:t>personalità sopravvivente, </a:t>
            </a:r>
            <a:r>
              <a:rPr sz="1200" dirty="0">
                <a:latin typeface="Times New Roman"/>
                <a:cs typeface="Times New Roman"/>
              </a:rPr>
              <a:t>che vi rende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coscienti al </a:t>
            </a:r>
            <a:r>
              <a:rPr sz="1200" dirty="0">
                <a:latin typeface="Times New Roman"/>
                <a:cs typeface="Times New Roman"/>
              </a:rPr>
              <a:t>momento del </a:t>
            </a:r>
            <a:r>
              <a:rPr sz="1200" spc="-5" dirty="0">
                <a:latin typeface="Times New Roman"/>
                <a:cs typeface="Times New Roman"/>
              </a:rPr>
              <a:t>risveglio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2729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(1230.4) 112:3.6 </a:t>
            </a:r>
            <a:r>
              <a:rPr sz="1200" spc="-5" dirty="0">
                <a:latin typeface="Times New Roman"/>
                <a:cs typeface="Times New Roman"/>
              </a:rPr>
              <a:t>Per coloro </a:t>
            </a:r>
            <a:r>
              <a:rPr sz="1200" dirty="0">
                <a:latin typeface="Times New Roman"/>
                <a:cs typeface="Times New Roman"/>
              </a:rPr>
              <a:t>che non hanno </a:t>
            </a:r>
            <a:r>
              <a:rPr sz="1200" spc="-5" dirty="0">
                <a:latin typeface="Times New Roman"/>
                <a:cs typeface="Times New Roman"/>
              </a:rPr>
              <a:t>guardiani serafici personali, </a:t>
            </a:r>
            <a:r>
              <a:rPr sz="1200" dirty="0">
                <a:latin typeface="Times New Roman"/>
                <a:cs typeface="Times New Roman"/>
              </a:rPr>
              <a:t>i custodi di </a:t>
            </a:r>
            <a:r>
              <a:rPr sz="1200" spc="-5" dirty="0">
                <a:latin typeface="Times New Roman"/>
                <a:cs typeface="Times New Roman"/>
              </a:rPr>
              <a:t>gruppo compiono fedelmente ed efficacemente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stesso 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salvaguardia dell’identità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risurrezione della personalità.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sono indispensabili per </a:t>
            </a:r>
            <a:r>
              <a:rPr sz="1200" dirty="0">
                <a:latin typeface="Times New Roman"/>
                <a:cs typeface="Times New Roman"/>
              </a:rPr>
              <a:t>la ricostituzione 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509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(1230.5) 112:3.7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morte, l’Aggiustatore </a:t>
            </a:r>
            <a:r>
              <a:rPr sz="1200" dirty="0">
                <a:latin typeface="Times New Roman"/>
                <a:cs typeface="Times New Roman"/>
              </a:rPr>
              <a:t>di Pensiero </a:t>
            </a:r>
            <a:r>
              <a:rPr sz="1200" spc="-5" dirty="0">
                <a:latin typeface="Times New Roman"/>
                <a:cs typeface="Times New Roman"/>
              </a:rPr>
              <a:t>perde temporaneamente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l’identità;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soggetto </a:t>
            </a:r>
            <a:r>
              <a:rPr sz="1200" dirty="0">
                <a:latin typeface="Times New Roman"/>
                <a:cs typeface="Times New Roman"/>
              </a:rPr>
              <a:t>umano  </a:t>
            </a:r>
            <a:r>
              <a:rPr sz="1200" spc="-5" dirty="0">
                <a:latin typeface="Times New Roman"/>
                <a:cs typeface="Times New Roman"/>
              </a:rPr>
              <a:t>perde </a:t>
            </a:r>
            <a:r>
              <a:rPr sz="1200" dirty="0">
                <a:latin typeface="Times New Roman"/>
                <a:cs typeface="Times New Roman"/>
              </a:rPr>
              <a:t>temporaneamente l’identità, ma non la </a:t>
            </a:r>
            <a:r>
              <a:rPr sz="1200" spc="-5" dirty="0">
                <a:latin typeface="Times New Roman"/>
                <a:cs typeface="Times New Roman"/>
              </a:rPr>
              <a:t>personalità;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si riuniscono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eterna.  </a:t>
            </a:r>
            <a:r>
              <a:rPr sz="1200" spc="-5" dirty="0">
                <a:latin typeface="Times New Roman"/>
                <a:cs typeface="Times New Roman"/>
              </a:rPr>
              <a:t>Un 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partito </a:t>
            </a:r>
            <a:r>
              <a:rPr sz="1200" dirty="0">
                <a:latin typeface="Times New Roman"/>
                <a:cs typeface="Times New Roman"/>
              </a:rPr>
              <a:t>non ritorna mai </a:t>
            </a:r>
            <a:r>
              <a:rPr sz="1200" spc="-5" dirty="0">
                <a:latin typeface="Times New Roman"/>
                <a:cs typeface="Times New Roman"/>
              </a:rPr>
              <a:t>sulla terra con </a:t>
            </a:r>
            <a:r>
              <a:rPr sz="1200" dirty="0">
                <a:latin typeface="Times New Roman"/>
                <a:cs typeface="Times New Roman"/>
              </a:rPr>
              <a:t>l’identità </a:t>
            </a:r>
            <a:r>
              <a:rPr sz="1200" spc="-5" dirty="0">
                <a:latin typeface="Times New Roman"/>
                <a:cs typeface="Times New Roman"/>
              </a:rPr>
              <a:t>dell’essere </a:t>
            </a:r>
            <a:r>
              <a:rPr sz="1200" dirty="0">
                <a:latin typeface="Times New Roman"/>
                <a:cs typeface="Times New Roman"/>
              </a:rPr>
              <a:t>che aveva </a:t>
            </a:r>
            <a:r>
              <a:rPr sz="1200" spc="-5" dirty="0">
                <a:latin typeface="Times New Roman"/>
                <a:cs typeface="Times New Roman"/>
              </a:rPr>
              <a:t>precedentemente abitato; </a:t>
            </a:r>
            <a:r>
              <a:rPr sz="1200" dirty="0">
                <a:latin typeface="Times New Roman"/>
                <a:cs typeface="Times New Roman"/>
              </a:rPr>
              <a:t>né la  </a:t>
            </a:r>
            <a:r>
              <a:rPr sz="1200" spc="-5" dirty="0">
                <a:latin typeface="Times New Roman"/>
                <a:cs typeface="Times New Roman"/>
              </a:rPr>
              <a:t>personalità si manifesta </a:t>
            </a:r>
            <a:r>
              <a:rPr sz="1200" dirty="0">
                <a:latin typeface="Times New Roman"/>
                <a:cs typeface="Times New Roman"/>
              </a:rPr>
              <a:t>mai senza la volontà </a:t>
            </a:r>
            <a:r>
              <a:rPr sz="1200" spc="-5" dirty="0">
                <a:latin typeface="Times New Roman"/>
                <a:cs typeface="Times New Roman"/>
              </a:rPr>
              <a:t>umana; </a:t>
            </a:r>
            <a:r>
              <a:rPr sz="1200" dirty="0">
                <a:latin typeface="Times New Roman"/>
                <a:cs typeface="Times New Roman"/>
              </a:rPr>
              <a:t>ed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separato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Aggiustatore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manifesta mai </a:t>
            </a:r>
            <a:r>
              <a:rPr sz="1200" dirty="0">
                <a:latin typeface="Times New Roman"/>
                <a:cs typeface="Times New Roman"/>
              </a:rPr>
              <a:t>un’identità </a:t>
            </a:r>
            <a:r>
              <a:rPr sz="1200" spc="-5" dirty="0">
                <a:latin typeface="Times New Roman"/>
                <a:cs typeface="Times New Roman"/>
              </a:rPr>
              <a:t>attiva </a:t>
            </a:r>
            <a:r>
              <a:rPr sz="1200" dirty="0">
                <a:latin typeface="Times New Roman"/>
                <a:cs typeface="Times New Roman"/>
              </a:rPr>
              <a:t>o non </a:t>
            </a:r>
            <a:r>
              <a:rPr sz="1200" spc="-5" dirty="0">
                <a:latin typeface="Times New Roman"/>
                <a:cs typeface="Times New Roman"/>
              </a:rPr>
              <a:t>stabilisce </a:t>
            </a:r>
            <a:r>
              <a:rPr sz="1200" dirty="0">
                <a:latin typeface="Times New Roman"/>
                <a:cs typeface="Times New Roman"/>
              </a:rPr>
              <a:t>mai una qualche comunicazione </a:t>
            </a:r>
            <a:r>
              <a:rPr sz="1200" spc="-5" dirty="0">
                <a:latin typeface="Times New Roman"/>
                <a:cs typeface="Times New Roman"/>
              </a:rPr>
              <a:t>con gli esseri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della terra. Queste </a:t>
            </a:r>
            <a:r>
              <a:rPr sz="1200" dirty="0">
                <a:latin typeface="Times New Roman"/>
                <a:cs typeface="Times New Roman"/>
              </a:rPr>
              <a:t>anime  </a:t>
            </a:r>
            <a:r>
              <a:rPr sz="1200" spc="-5" dirty="0">
                <a:latin typeface="Times New Roman"/>
                <a:cs typeface="Times New Roman"/>
              </a:rPr>
              <a:t>separate dall’Aggiustatore sono interamente ed assolutamente incoscienti </a:t>
            </a:r>
            <a:r>
              <a:rPr sz="1200" dirty="0">
                <a:latin typeface="Times New Roman"/>
                <a:cs typeface="Times New Roman"/>
              </a:rPr>
              <a:t>durante il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o breve sonno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-5" dirty="0">
                <a:latin typeface="Times New Roman"/>
                <a:cs typeface="Times New Roman"/>
              </a:rPr>
              <a:t>Non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può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39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esserci </a:t>
            </a:r>
            <a:r>
              <a:rPr sz="1200" dirty="0">
                <a:latin typeface="Times New Roman"/>
                <a:cs typeface="Times New Roman"/>
              </a:rPr>
              <a:t>alcun tipo di </a:t>
            </a:r>
            <a:r>
              <a:rPr sz="1200" spc="-5" dirty="0">
                <a:latin typeface="Times New Roman"/>
                <a:cs typeface="Times New Roman"/>
              </a:rPr>
              <a:t>manifestazione della personalità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stabilire delle comunicazioni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altre personalità prima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avere completato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sopravvivenza. A quelli </a:t>
            </a:r>
            <a:r>
              <a:rPr sz="1200" dirty="0">
                <a:latin typeface="Times New Roman"/>
                <a:cs typeface="Times New Roman"/>
              </a:rPr>
              <a:t>che vanno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non è consentito </a:t>
            </a:r>
            <a:r>
              <a:rPr sz="1200" spc="-5" dirty="0">
                <a:latin typeface="Times New Roman"/>
                <a:cs typeface="Times New Roman"/>
              </a:rPr>
              <a:t>inviare dei messaggi </a:t>
            </a:r>
            <a:r>
              <a:rPr sz="1200" dirty="0">
                <a:latin typeface="Times New Roman"/>
                <a:cs typeface="Times New Roman"/>
              </a:rPr>
              <a:t>ai loro </a:t>
            </a:r>
            <a:r>
              <a:rPr sz="1200" spc="5" dirty="0">
                <a:latin typeface="Times New Roman"/>
                <a:cs typeface="Times New Roman"/>
              </a:rPr>
              <a:t>cari.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linea </a:t>
            </a:r>
            <a:r>
              <a:rPr sz="1200" dirty="0">
                <a:latin typeface="Times New Roman"/>
                <a:cs typeface="Times New Roman"/>
              </a:rPr>
              <a:t>di condotta in tutti </a:t>
            </a:r>
            <a:r>
              <a:rPr sz="1200" spc="-5" dirty="0">
                <a:latin typeface="Times New Roman"/>
                <a:cs typeface="Times New Roman"/>
              </a:rPr>
              <a:t>gli universi </a:t>
            </a:r>
            <a:r>
              <a:rPr sz="1200" dirty="0">
                <a:latin typeface="Times New Roman"/>
                <a:cs typeface="Times New Roman"/>
              </a:rPr>
              <a:t>è di proibire tali </a:t>
            </a:r>
            <a:r>
              <a:rPr sz="1200" spc="-5" dirty="0">
                <a:latin typeface="Times New Roman"/>
                <a:cs typeface="Times New Roman"/>
              </a:rPr>
              <a:t>comunicazioni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una dispensazione in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Aggiustatori dopo la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morte</a:t>
            </a:r>
            <a:endParaRPr sz="1600">
              <a:latin typeface="Times New Roman"/>
              <a:cs typeface="Times New Roman"/>
            </a:endParaRPr>
          </a:p>
          <a:p>
            <a:pPr marL="76200" marR="2717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(1231.1) 112:4.1 </a:t>
            </a:r>
            <a:r>
              <a:rPr sz="1200" spc="-5" dirty="0">
                <a:latin typeface="Times New Roman"/>
                <a:cs typeface="Times New Roman"/>
              </a:rPr>
              <a:t>Quando sopravviene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di natura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intellettuale o </a:t>
            </a:r>
            <a:r>
              <a:rPr sz="1200" spc="-5" dirty="0">
                <a:latin typeface="Times New Roman"/>
                <a:cs typeface="Times New Roman"/>
              </a:rPr>
              <a:t>spirituale, l’Aggiustatore si </a:t>
            </a:r>
            <a:r>
              <a:rPr sz="1200" dirty="0">
                <a:latin typeface="Times New Roman"/>
                <a:cs typeface="Times New Roman"/>
              </a:rPr>
              <a:t>commiata </a:t>
            </a:r>
            <a:r>
              <a:rPr sz="1200" spc="-5" dirty="0">
                <a:latin typeface="Times New Roman"/>
                <a:cs typeface="Times New Roman"/>
              </a:rPr>
              <a:t>dal suo </a:t>
            </a:r>
            <a:r>
              <a:rPr sz="1200" dirty="0">
                <a:latin typeface="Times New Roman"/>
                <a:cs typeface="Times New Roman"/>
              </a:rPr>
              <a:t>ospite 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e parte </a:t>
            </a:r>
            <a:r>
              <a:rPr sz="1200" spc="-5" dirty="0">
                <a:latin typeface="Times New Roman"/>
                <a:cs typeface="Times New Roman"/>
              </a:rPr>
              <a:t>per Divinington. Dalle capitali dell’universo locale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superuniverso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stabilito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riflettivo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governi, ed </a:t>
            </a:r>
            <a:r>
              <a:rPr sz="1200" dirty="0">
                <a:latin typeface="Times New Roman"/>
                <a:cs typeface="Times New Roman"/>
              </a:rPr>
              <a:t>il Monitore è </a:t>
            </a:r>
            <a:r>
              <a:rPr sz="1200" spc="-5" dirty="0">
                <a:latin typeface="Times New Roman"/>
                <a:cs typeface="Times New Roman"/>
              </a:rPr>
              <a:t>registrato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uscita con </a:t>
            </a:r>
            <a:r>
              <a:rPr sz="1200" dirty="0">
                <a:latin typeface="Times New Roman"/>
                <a:cs typeface="Times New Roman"/>
              </a:rPr>
              <a:t>lo stesso </a:t>
            </a:r>
            <a:r>
              <a:rPr sz="1200" spc="-5" dirty="0">
                <a:latin typeface="Times New Roman"/>
                <a:cs typeface="Times New Roman"/>
              </a:rPr>
              <a:t>numero che registrò l’entrata </a:t>
            </a:r>
            <a:r>
              <a:rPr sz="1200" dirty="0">
                <a:latin typeface="Times New Roman"/>
                <a:cs typeface="Times New Roman"/>
              </a:rPr>
              <a:t>nei domini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65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(1231.2) 112:4.2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modo che non </a:t>
            </a:r>
            <a:r>
              <a:rPr sz="1200" spc="-5" dirty="0">
                <a:latin typeface="Times New Roman"/>
                <a:cs typeface="Times New Roman"/>
              </a:rPr>
              <a:t>comprendiamo pienamente,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Censori Universali riescono ad entrare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compendio  della </a:t>
            </a:r>
            <a:r>
              <a:rPr sz="1200" dirty="0">
                <a:latin typeface="Times New Roman"/>
                <a:cs typeface="Times New Roman"/>
              </a:rPr>
              <a:t>vita umana </a:t>
            </a:r>
            <a:r>
              <a:rPr sz="1200" spc="-5" dirty="0">
                <a:latin typeface="Times New Roman"/>
                <a:cs typeface="Times New Roman"/>
              </a:rPr>
              <a:t>qual </a:t>
            </a:r>
            <a:r>
              <a:rPr sz="1200" dirty="0">
                <a:latin typeface="Times New Roman"/>
                <a:cs typeface="Times New Roman"/>
              </a:rPr>
              <a:t>è incorporata </a:t>
            </a:r>
            <a:r>
              <a:rPr sz="1200" spc="-5" dirty="0">
                <a:latin typeface="Times New Roman"/>
                <a:cs typeface="Times New Roman"/>
              </a:rPr>
              <a:t>nel duplicato trascritto </a:t>
            </a:r>
            <a:r>
              <a:rPr sz="1200" dirty="0">
                <a:latin typeface="Times New Roman"/>
                <a:cs typeface="Times New Roman"/>
              </a:rPr>
              <a:t>dall’Aggiustatore </a:t>
            </a:r>
            <a:r>
              <a:rPr sz="1200" spc="-5" dirty="0">
                <a:latin typeface="Times New Roman"/>
                <a:cs typeface="Times New Roman"/>
              </a:rPr>
              <a:t>dei valori </a:t>
            </a:r>
            <a:r>
              <a:rPr sz="1200" dirty="0">
                <a:latin typeface="Times New Roman"/>
                <a:cs typeface="Times New Roman"/>
              </a:rPr>
              <a:t>spirituali e dei </a:t>
            </a:r>
            <a:r>
              <a:rPr sz="1200" spc="-5" dirty="0">
                <a:latin typeface="Times New Roman"/>
                <a:cs typeface="Times New Roman"/>
              </a:rPr>
              <a:t>significati morontiali della 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abitata. </a:t>
            </a:r>
            <a:r>
              <a:rPr sz="1200" dirty="0">
                <a:latin typeface="Times New Roman"/>
                <a:cs typeface="Times New Roman"/>
              </a:rPr>
              <a:t>I Censori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appropriarsi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versione </a:t>
            </a:r>
            <a:r>
              <a:rPr sz="1200" spc="-5" dirty="0">
                <a:latin typeface="Times New Roman"/>
                <a:cs typeface="Times New Roman"/>
              </a:rPr>
              <a:t>dell’Aggiustatore sul carattere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e sulle  </a:t>
            </a:r>
            <a:r>
              <a:rPr sz="1200" spc="-5" dirty="0">
                <a:latin typeface="Times New Roman"/>
                <a:cs typeface="Times New Roman"/>
              </a:rPr>
              <a:t>qualità spirituali dell’umano deceduto, </a:t>
            </a:r>
            <a:r>
              <a:rPr sz="1200" dirty="0">
                <a:latin typeface="Times New Roman"/>
                <a:cs typeface="Times New Roman"/>
              </a:rPr>
              <a:t>e tutti questi dati, </a:t>
            </a:r>
            <a:r>
              <a:rPr sz="1200" spc="-5" dirty="0">
                <a:latin typeface="Times New Roman"/>
                <a:cs typeface="Times New Roman"/>
              </a:rPr>
              <a:t>insieme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registrazioni serafiche, </a:t>
            </a:r>
            <a:r>
              <a:rPr sz="1200" dirty="0">
                <a:latin typeface="Times New Roman"/>
                <a:cs typeface="Times New Roman"/>
              </a:rPr>
              <a:t>sono disponibili </a:t>
            </a:r>
            <a:r>
              <a:rPr sz="1200" spc="-5" dirty="0">
                <a:latin typeface="Times New Roman"/>
                <a:cs typeface="Times New Roman"/>
              </a:rPr>
              <a:t>per essere  presentati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dell’individuo </a:t>
            </a:r>
            <a:r>
              <a:rPr sz="1200" spc="-5" dirty="0">
                <a:latin typeface="Times New Roman"/>
                <a:cs typeface="Times New Roman"/>
              </a:rPr>
              <a:t>interessato. Queste </a:t>
            </a:r>
            <a:r>
              <a:rPr sz="1200" dirty="0">
                <a:latin typeface="Times New Roman"/>
                <a:cs typeface="Times New Roman"/>
              </a:rPr>
              <a:t>informazioni </a:t>
            </a:r>
            <a:r>
              <a:rPr sz="1200" spc="-5" dirty="0">
                <a:latin typeface="Times New Roman"/>
                <a:cs typeface="Times New Roman"/>
              </a:rPr>
              <a:t>sono utilizzate anche per confermare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disposizioni superuniversali che rendono </a:t>
            </a:r>
            <a:r>
              <a:rPr sz="1200" dirty="0">
                <a:latin typeface="Times New Roman"/>
                <a:cs typeface="Times New Roman"/>
              </a:rPr>
              <a:t>possibile a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iniziare immediatamente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carriera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morontiale,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dopo la dissoluzione </a:t>
            </a:r>
            <a:r>
              <a:rPr sz="1200" spc="-5" dirty="0">
                <a:latin typeface="Times New Roman"/>
                <a:cs typeface="Times New Roman"/>
              </a:rPr>
              <a:t>mortale verso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in anticipo </a:t>
            </a:r>
            <a:r>
              <a:rPr sz="1200" spc="-5" dirty="0">
                <a:latin typeface="Times New Roman"/>
                <a:cs typeface="Times New Roman"/>
              </a:rPr>
              <a:t>sul termine ufficiale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dispensazione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planetaria.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(1231.3) 112:4.3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 fisica, </a:t>
            </a:r>
            <a:r>
              <a:rPr sz="1200" dirty="0">
                <a:latin typeface="Times New Roman"/>
                <a:cs typeface="Times New Roman"/>
              </a:rPr>
              <a:t>eccetto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per individui </a:t>
            </a:r>
            <a:r>
              <a:rPr sz="1200" spc="-5" dirty="0">
                <a:latin typeface="Times New Roman"/>
                <a:cs typeface="Times New Roman"/>
              </a:rPr>
              <a:t>trasferiti direttamente dai viventi, l’Aggiustatore liberato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</a:t>
            </a:r>
            <a:endParaRPr sz="1200">
              <a:latin typeface="Times New Roman"/>
              <a:cs typeface="Times New Roman"/>
            </a:endParaRPr>
          </a:p>
          <a:p>
            <a:pPr marL="76200" marR="5461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immediatamente sulla sfera sede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Divinington.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dettagli </a:t>
            </a:r>
            <a:r>
              <a:rPr sz="1200" dirty="0">
                <a:latin typeface="Times New Roman"/>
                <a:cs typeface="Times New Roman"/>
              </a:rPr>
              <a:t>di quanto avviene </a:t>
            </a:r>
            <a:r>
              <a:rPr sz="1200" spc="-5" dirty="0">
                <a:latin typeface="Times New Roman"/>
                <a:cs typeface="Times New Roman"/>
              </a:rPr>
              <a:t>su quel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d’attesa </a:t>
            </a:r>
            <a:r>
              <a:rPr sz="1200" dirty="0">
                <a:latin typeface="Times New Roman"/>
                <a:cs typeface="Times New Roman"/>
              </a:rPr>
              <a:t>dell’effettiva  </a:t>
            </a:r>
            <a:r>
              <a:rPr sz="1200" spc="-5" dirty="0">
                <a:latin typeface="Times New Roman"/>
                <a:cs typeface="Times New Roman"/>
              </a:rPr>
              <a:t>riapparizione del mortale sopravvivente </a:t>
            </a:r>
            <a:r>
              <a:rPr sz="1200" dirty="0">
                <a:latin typeface="Times New Roman"/>
                <a:cs typeface="Times New Roman"/>
              </a:rPr>
              <a:t>dipendono principalmente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l’essere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ascenda ai </a:t>
            </a:r>
            <a:r>
              <a:rPr sz="1200" dirty="0">
                <a:latin typeface="Times New Roman"/>
                <a:cs typeface="Times New Roman"/>
              </a:rPr>
              <a:t>mondi delle dimore </a:t>
            </a:r>
            <a:r>
              <a:rPr sz="1200" spc="-5" dirty="0">
                <a:latin typeface="Times New Roman"/>
                <a:cs typeface="Times New Roman"/>
              </a:rPr>
              <a:t>per  proprio </a:t>
            </a:r>
            <a:r>
              <a:rPr sz="1200" dirty="0">
                <a:latin typeface="Times New Roman"/>
                <a:cs typeface="Times New Roman"/>
              </a:rPr>
              <a:t>diritto </a:t>
            </a:r>
            <a:r>
              <a:rPr sz="1200" spc="-5" dirty="0">
                <a:latin typeface="Times New Roman"/>
                <a:cs typeface="Times New Roman"/>
              </a:rPr>
              <a:t>individuale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aspetti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appello </a:t>
            </a:r>
            <a:r>
              <a:rPr sz="1200" dirty="0">
                <a:latin typeface="Times New Roman"/>
                <a:cs typeface="Times New Roman"/>
              </a:rPr>
              <a:t>dispensazionale </a:t>
            </a:r>
            <a:r>
              <a:rPr sz="1200" spc="-5" dirty="0">
                <a:latin typeface="Times New Roman"/>
                <a:cs typeface="Times New Roman"/>
              </a:rPr>
              <a:t>dei sopravviventi addormentati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666115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62: </a:t>
            </a:r>
            <a:r>
              <a:rPr spc="-5" dirty="0"/>
              <a:t>Le </a:t>
            </a:r>
            <a:r>
              <a:rPr dirty="0"/>
              <a:t>razze </a:t>
            </a:r>
            <a:r>
              <a:rPr spc="-5" dirty="0"/>
              <a:t>precorritrici dell’uomo primitivo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68640" cy="342963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8034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(703.1) 62:0.1 </a:t>
            </a:r>
            <a:r>
              <a:rPr sz="1200" spc="-10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un milione di </a:t>
            </a:r>
            <a:r>
              <a:rPr sz="1200" spc="-5" dirty="0">
                <a:latin typeface="Times New Roman"/>
                <a:cs typeface="Times New Roman"/>
              </a:rPr>
              <a:t>anni fa, gli antenati diretti dell’umanità fecero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apparizione </a:t>
            </a:r>
            <a:r>
              <a:rPr sz="1200" dirty="0">
                <a:latin typeface="Times New Roman"/>
                <a:cs typeface="Times New Roman"/>
              </a:rPr>
              <a:t>da tre mutazioni </a:t>
            </a:r>
            <a:r>
              <a:rPr sz="1200" spc="-5" dirty="0">
                <a:latin typeface="Times New Roman"/>
                <a:cs typeface="Times New Roman"/>
              </a:rPr>
              <a:t>successive ed  improvvise,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ceppo primitivo </a:t>
            </a:r>
            <a:r>
              <a:rPr sz="1200" dirty="0">
                <a:latin typeface="Times New Roman"/>
                <a:cs typeface="Times New Roman"/>
              </a:rPr>
              <a:t>del tipo lemuriano di </a:t>
            </a:r>
            <a:r>
              <a:rPr sz="1200" spc="-5" dirty="0">
                <a:latin typeface="Times New Roman"/>
                <a:cs typeface="Times New Roman"/>
              </a:rPr>
              <a:t>mammiferi placentali.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dominanti di </a:t>
            </a:r>
            <a:r>
              <a:rPr sz="1200" spc="-5" dirty="0">
                <a:latin typeface="Times New Roman"/>
                <a:cs typeface="Times New Roman"/>
              </a:rPr>
              <a:t>questi lemuri </a:t>
            </a:r>
            <a:r>
              <a:rPr sz="1200" dirty="0">
                <a:latin typeface="Times New Roman"/>
                <a:cs typeface="Times New Roman"/>
              </a:rPr>
              <a:t>primitivi  </a:t>
            </a:r>
            <a:r>
              <a:rPr sz="1200" spc="-5" dirty="0">
                <a:latin typeface="Times New Roman"/>
                <a:cs typeface="Times New Roman"/>
              </a:rPr>
              <a:t>derivavano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plasma </a:t>
            </a:r>
            <a:r>
              <a:rPr sz="1200" dirty="0">
                <a:latin typeface="Times New Roman"/>
                <a:cs typeface="Times New Roman"/>
              </a:rPr>
              <a:t>vitale in evoluzione </a:t>
            </a:r>
            <a:r>
              <a:rPr sz="1200" spc="-5" dirty="0">
                <a:latin typeface="Times New Roman"/>
                <a:cs typeface="Times New Roman"/>
              </a:rPr>
              <a:t>del gruppo americano </a:t>
            </a:r>
            <a:r>
              <a:rPr sz="1200" dirty="0">
                <a:latin typeface="Times New Roman"/>
                <a:cs typeface="Times New Roman"/>
              </a:rPr>
              <a:t>occidentale o più </a:t>
            </a:r>
            <a:r>
              <a:rPr sz="1200" spc="-5" dirty="0">
                <a:latin typeface="Times New Roman"/>
                <a:cs typeface="Times New Roman"/>
              </a:rPr>
              <a:t>recente. Ma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si stabilisse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linea  </a:t>
            </a:r>
            <a:r>
              <a:rPr sz="1200" spc="-5" dirty="0">
                <a:latin typeface="Times New Roman"/>
                <a:cs typeface="Times New Roman"/>
              </a:rPr>
              <a:t>diretta degli antenati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rinforzata da apporti </a:t>
            </a:r>
            <a:r>
              <a:rPr sz="1200" spc="-5" dirty="0">
                <a:latin typeface="Times New Roman"/>
                <a:cs typeface="Times New Roman"/>
              </a:rPr>
              <a:t>dell’impianto centrale </a:t>
            </a:r>
            <a:r>
              <a:rPr sz="1200" dirty="0">
                <a:latin typeface="Times New Roman"/>
                <a:cs typeface="Times New Roman"/>
              </a:rPr>
              <a:t>di vita che </a:t>
            </a:r>
            <a:r>
              <a:rPr sz="1200" spc="-5" dirty="0">
                <a:latin typeface="Times New Roman"/>
                <a:cs typeface="Times New Roman"/>
              </a:rPr>
              <a:t>si era evoluto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Africa.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orientale di vita contribuì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o nulla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produzione </a:t>
            </a:r>
            <a:r>
              <a:rPr sz="1200" spc="-5" dirty="0">
                <a:latin typeface="Times New Roman"/>
                <a:cs typeface="Times New Roman"/>
              </a:rPr>
              <a:t>effettiva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specie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tipi primitivi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lemuri</a:t>
            </a:r>
            <a:endParaRPr sz="1600">
              <a:latin typeface="Times New Roman"/>
              <a:cs typeface="Times New Roman"/>
            </a:endParaRPr>
          </a:p>
          <a:p>
            <a:pPr marL="63500" algn="just">
              <a:lnSpc>
                <a:spcPts val="1410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(703.2) 62:1.1 </a:t>
            </a:r>
            <a:r>
              <a:rPr sz="1200" dirty="0">
                <a:latin typeface="Times New Roman"/>
                <a:cs typeface="Times New Roman"/>
              </a:rPr>
              <a:t>I lemuri </a:t>
            </a:r>
            <a:r>
              <a:rPr sz="1200" spc="-5" dirty="0">
                <a:latin typeface="Times New Roman"/>
                <a:cs typeface="Times New Roman"/>
              </a:rPr>
              <a:t>primitivi connessi con </a:t>
            </a:r>
            <a:r>
              <a:rPr sz="1200" dirty="0">
                <a:latin typeface="Times New Roman"/>
                <a:cs typeface="Times New Roman"/>
              </a:rPr>
              <a:t>l’ascendenza </a:t>
            </a:r>
            <a:r>
              <a:rPr sz="1200" spc="-5" dirty="0">
                <a:latin typeface="Times New Roman"/>
                <a:cs typeface="Times New Roman"/>
              </a:rPr>
              <a:t>della specie </a:t>
            </a:r>
            <a:r>
              <a:rPr sz="1200" dirty="0">
                <a:latin typeface="Times New Roman"/>
                <a:cs typeface="Times New Roman"/>
              </a:rPr>
              <a:t>umana 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una parentela </a:t>
            </a:r>
            <a:r>
              <a:rPr sz="1200" spc="-5" dirty="0">
                <a:latin typeface="Times New Roman"/>
                <a:cs typeface="Times New Roman"/>
              </a:rPr>
              <a:t>diretta con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tribù</a:t>
            </a:r>
            <a:endParaRPr sz="1200">
              <a:latin typeface="Times New Roman"/>
              <a:cs typeface="Times New Roman"/>
            </a:endParaRPr>
          </a:p>
          <a:p>
            <a:pPr marL="63500" marR="14541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preesistenti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gibboni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scimmie allora </a:t>
            </a:r>
            <a:r>
              <a:rPr sz="1200" dirty="0">
                <a:latin typeface="Times New Roman"/>
                <a:cs typeface="Times New Roman"/>
              </a:rPr>
              <a:t>viventi in </a:t>
            </a:r>
            <a:r>
              <a:rPr sz="1200" spc="-5" dirty="0">
                <a:latin typeface="Times New Roman"/>
                <a:cs typeface="Times New Roman"/>
              </a:rPr>
              <a:t>Eurasia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nell’Africa settentrionale,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discendenza è sopravvissuta fino </a:t>
            </a:r>
            <a:r>
              <a:rPr sz="1200" spc="-5" dirty="0">
                <a:latin typeface="Times New Roman"/>
                <a:cs typeface="Times New Roman"/>
              </a:rPr>
              <a:t>ai 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presenti. </a:t>
            </a:r>
            <a:r>
              <a:rPr sz="1200" dirty="0">
                <a:latin typeface="Times New Roman"/>
                <a:cs typeface="Times New Roman"/>
              </a:rPr>
              <a:t>Non erano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progenie </a:t>
            </a:r>
            <a:r>
              <a:rPr sz="1200" dirty="0">
                <a:latin typeface="Times New Roman"/>
                <a:cs typeface="Times New Roman"/>
              </a:rPr>
              <a:t>del tipo </a:t>
            </a:r>
            <a:r>
              <a:rPr sz="1200" spc="-5" dirty="0">
                <a:latin typeface="Times New Roman"/>
                <a:cs typeface="Times New Roman"/>
              </a:rPr>
              <a:t>moderno di lemuri, benché avessero avuto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antenato </a:t>
            </a:r>
            <a:r>
              <a:rPr sz="1200" dirty="0">
                <a:latin typeface="Times New Roman"/>
                <a:cs typeface="Times New Roman"/>
              </a:rPr>
              <a:t>comune </a:t>
            </a:r>
            <a:r>
              <a:rPr sz="1200" spc="-5" dirty="0">
                <a:latin typeface="Times New Roman"/>
                <a:cs typeface="Times New Roman"/>
              </a:rPr>
              <a:t>estinto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(703.3) 62:1.2 </a:t>
            </a:r>
            <a:r>
              <a:rPr sz="1200" spc="-5" dirty="0">
                <a:latin typeface="Times New Roman"/>
                <a:cs typeface="Times New Roman"/>
              </a:rPr>
              <a:t>Mentre questi lemuri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si evolvevano nell’emisfero occidentale, si </a:t>
            </a:r>
            <a:r>
              <a:rPr sz="1200" dirty="0">
                <a:latin typeface="Times New Roman"/>
                <a:cs typeface="Times New Roman"/>
              </a:rPr>
              <a:t>stabiliva </a:t>
            </a:r>
            <a:r>
              <a:rPr sz="1200" spc="-5" dirty="0">
                <a:latin typeface="Times New Roman"/>
                <a:cs typeface="Times New Roman"/>
              </a:rPr>
              <a:t>l’insediamento dell’ascendenza diretta  dei mammiferi dell’umanità nel sudovest dell’Asia, nella </a:t>
            </a:r>
            <a:r>
              <a:rPr sz="1200" dirty="0">
                <a:latin typeface="Times New Roman"/>
                <a:cs typeface="Times New Roman"/>
              </a:rPr>
              <a:t>zona </a:t>
            </a:r>
            <a:r>
              <a:rPr sz="1200" spc="-5" dirty="0">
                <a:latin typeface="Times New Roman"/>
                <a:cs typeface="Times New Roman"/>
              </a:rPr>
              <a:t>originaria </a:t>
            </a:r>
            <a:r>
              <a:rPr sz="1200" dirty="0">
                <a:latin typeface="Times New Roman"/>
                <a:cs typeface="Times New Roman"/>
              </a:rPr>
              <a:t>dell’impianto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ai confini delle regioni  orientali. Parecchi </a:t>
            </a:r>
            <a:r>
              <a:rPr sz="1200" dirty="0">
                <a:latin typeface="Times New Roman"/>
                <a:cs typeface="Times New Roman"/>
              </a:rPr>
              <a:t>milioni di anni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il tipo </a:t>
            </a:r>
            <a:r>
              <a:rPr sz="1200" spc="-5" dirty="0">
                <a:latin typeface="Times New Roman"/>
                <a:cs typeface="Times New Roman"/>
              </a:rPr>
              <a:t>nordamericano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lemuri era emigrato verso </a:t>
            </a:r>
            <a:r>
              <a:rPr sz="1200" dirty="0">
                <a:latin typeface="Times New Roman"/>
                <a:cs typeface="Times New Roman"/>
              </a:rPr>
              <a:t>ovest attraverso il ponte </a:t>
            </a:r>
            <a:r>
              <a:rPr sz="1200" spc="-5" dirty="0">
                <a:latin typeface="Times New Roman"/>
                <a:cs typeface="Times New Roman"/>
              </a:rPr>
              <a:t>terrestre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Bering  ed era </a:t>
            </a:r>
            <a:r>
              <a:rPr sz="1200" dirty="0">
                <a:latin typeface="Times New Roman"/>
                <a:cs typeface="Times New Roman"/>
              </a:rPr>
              <a:t>lentamente avanzato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sudovest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 asiatica. Queste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migratrici </a:t>
            </a:r>
            <a:r>
              <a:rPr sz="1200" dirty="0">
                <a:latin typeface="Times New Roman"/>
                <a:cs typeface="Times New Roman"/>
              </a:rPr>
              <a:t>raggiunsero infine le </a:t>
            </a:r>
            <a:r>
              <a:rPr sz="1200" spc="-5" dirty="0">
                <a:latin typeface="Times New Roman"/>
                <a:cs typeface="Times New Roman"/>
              </a:rPr>
              <a:t>regioni salubri che si  stendevano </a:t>
            </a:r>
            <a:r>
              <a:rPr sz="1200" dirty="0">
                <a:latin typeface="Times New Roman"/>
                <a:cs typeface="Times New Roman"/>
              </a:rPr>
              <a:t>tra il Mare </a:t>
            </a:r>
            <a:r>
              <a:rPr sz="1200" spc="-5" dirty="0">
                <a:latin typeface="Times New Roman"/>
                <a:cs typeface="Times New Roman"/>
              </a:rPr>
              <a:t>Mediterraneo, allora </a:t>
            </a:r>
            <a:r>
              <a:rPr sz="1200" dirty="0">
                <a:latin typeface="Times New Roman"/>
                <a:cs typeface="Times New Roman"/>
              </a:rPr>
              <a:t>più vasto, e le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montuose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elevazione </a:t>
            </a:r>
            <a:r>
              <a:rPr sz="1200" spc="-5" dirty="0">
                <a:latin typeface="Times New Roman"/>
                <a:cs typeface="Times New Roman"/>
              </a:rPr>
              <a:t>della penisola indiana. </a:t>
            </a:r>
            <a:r>
              <a:rPr sz="1200" spc="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 terre ad ovest dell’India esse si </a:t>
            </a:r>
            <a:r>
              <a:rPr sz="1200" dirty="0">
                <a:latin typeface="Times New Roman"/>
                <a:cs typeface="Times New Roman"/>
              </a:rPr>
              <a:t>unirono </a:t>
            </a:r>
            <a:r>
              <a:rPr sz="1200" spc="-5" dirty="0">
                <a:latin typeface="Times New Roman"/>
                <a:cs typeface="Times New Roman"/>
              </a:rPr>
              <a:t>con altre </a:t>
            </a:r>
            <a:r>
              <a:rPr sz="1200" dirty="0">
                <a:latin typeface="Times New Roman"/>
                <a:cs typeface="Times New Roman"/>
              </a:rPr>
              <a:t>stirpi </a:t>
            </a:r>
            <a:r>
              <a:rPr sz="1200" spc="-5" dirty="0">
                <a:latin typeface="Times New Roman"/>
                <a:cs typeface="Times New Roman"/>
              </a:rPr>
              <a:t>favorevoli, stabilendo così l’ascendenza della </a:t>
            </a:r>
            <a:r>
              <a:rPr sz="1200" dirty="0">
                <a:latin typeface="Times New Roman"/>
                <a:cs typeface="Times New Roman"/>
              </a:rPr>
              <a:t>razza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8959" cy="40849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(1231.4) 112:4.4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l’associato mortale </a:t>
            </a:r>
            <a:r>
              <a:rPr sz="1200" dirty="0">
                <a:latin typeface="Times New Roman"/>
                <a:cs typeface="Times New Roman"/>
              </a:rPr>
              <a:t>appartiene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che sarà ripersonalizzato 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una dispensazione, </a:t>
            </a:r>
            <a:r>
              <a:rPr sz="1200" spc="-5" dirty="0">
                <a:latin typeface="Times New Roman"/>
                <a:cs typeface="Times New Roman"/>
              </a:rPr>
              <a:t>l’Aggiustatore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ritornerà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dimore del sistema </a:t>
            </a:r>
            <a:r>
              <a:rPr sz="1200" dirty="0">
                <a:latin typeface="Times New Roman"/>
                <a:cs typeface="Times New Roman"/>
              </a:rPr>
              <a:t>in cui serviva </a:t>
            </a:r>
            <a:r>
              <a:rPr sz="1200" spc="-5" dirty="0">
                <a:latin typeface="Times New Roman"/>
                <a:cs typeface="Times New Roman"/>
              </a:rPr>
              <a:t>precedentemente,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scelta servirà  in uno dei </a:t>
            </a:r>
            <a:r>
              <a:rPr sz="1200" spc="-5" dirty="0">
                <a:latin typeface="Times New Roman"/>
                <a:cs typeface="Times New Roman"/>
              </a:rPr>
              <a:t>seguenti incarichi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temporanei: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(1231.5) 112:4.5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Essere arruolato nei ranghi </a:t>
            </a:r>
            <a:r>
              <a:rPr sz="1200" dirty="0">
                <a:latin typeface="Times New Roman"/>
                <a:cs typeface="Times New Roman"/>
              </a:rPr>
              <a:t>dei Monitori </a:t>
            </a:r>
            <a:r>
              <a:rPr sz="1200" spc="-5" dirty="0">
                <a:latin typeface="Times New Roman"/>
                <a:cs typeface="Times New Roman"/>
              </a:rPr>
              <a:t>assenti per servizi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rivelati.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(1231.6)  112:4.6 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Essere assegnato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all’osservazione del regime del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(1231.7)  112:4.7 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Essere arruolato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di preparazione di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Divinington.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8464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(1231.8) 112:4.8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Essere inviato </a:t>
            </a:r>
            <a:r>
              <a:rPr sz="1200" dirty="0">
                <a:latin typeface="Times New Roman"/>
                <a:cs typeface="Times New Roman"/>
              </a:rPr>
              <a:t>per un certo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osservatore </a:t>
            </a:r>
            <a:r>
              <a:rPr sz="1200" dirty="0">
                <a:latin typeface="Times New Roman"/>
                <a:cs typeface="Times New Roman"/>
              </a:rPr>
              <a:t>studente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altre </a:t>
            </a:r>
            <a:r>
              <a:rPr sz="1200" dirty="0">
                <a:latin typeface="Times New Roman"/>
                <a:cs typeface="Times New Roman"/>
              </a:rPr>
              <a:t>sei sfere </a:t>
            </a:r>
            <a:r>
              <a:rPr sz="1200" spc="-5" dirty="0">
                <a:latin typeface="Times New Roman"/>
                <a:cs typeface="Times New Roman"/>
              </a:rPr>
              <a:t>sacre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circuito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paradisiaci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(1231.9) 112:4.9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Essere assegnato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come messaggero </a:t>
            </a:r>
            <a:r>
              <a:rPr sz="1200" spc="-5" dirty="0">
                <a:latin typeface="Times New Roman"/>
                <a:cs typeface="Times New Roman"/>
              </a:rPr>
              <a:t>degli Aggiustatori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Personalizzati.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419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(1231.10) 112:4.10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istruttore </a:t>
            </a:r>
            <a:r>
              <a:rPr sz="1200" spc="-5" dirty="0">
                <a:latin typeface="Times New Roman"/>
                <a:cs typeface="Times New Roman"/>
              </a:rPr>
              <a:t>aggiunto nelle </a:t>
            </a:r>
            <a:r>
              <a:rPr sz="1200" dirty="0">
                <a:latin typeface="Times New Roman"/>
                <a:cs typeface="Times New Roman"/>
              </a:rPr>
              <a:t>scuole di </a:t>
            </a:r>
            <a:r>
              <a:rPr sz="1200" spc="-5" dirty="0">
                <a:latin typeface="Times New Roman"/>
                <a:cs typeface="Times New Roman"/>
              </a:rPr>
              <a:t>Divinington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dedicano all’istruzione dei Monitori  appartenenti al </a:t>
            </a:r>
            <a:r>
              <a:rPr sz="1200" dirty="0">
                <a:latin typeface="Times New Roman"/>
                <a:cs typeface="Times New Roman"/>
              </a:rPr>
              <a:t>gruppo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vergine.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289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(1231.11) 112:4.11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Essere assegnato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selezionare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mondi possibili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servire nel </a:t>
            </a:r>
            <a:r>
              <a:rPr sz="1200" dirty="0">
                <a:latin typeface="Times New Roman"/>
                <a:cs typeface="Times New Roman"/>
              </a:rPr>
              <a:t>caso in cui </a:t>
            </a:r>
            <a:r>
              <a:rPr sz="1200" spc="-5" dirty="0">
                <a:latin typeface="Times New Roman"/>
                <a:cs typeface="Times New Roman"/>
              </a:rPr>
              <a:t>esistano  </a:t>
            </a:r>
            <a:r>
              <a:rPr sz="1200" dirty="0">
                <a:latin typeface="Times New Roman"/>
                <a:cs typeface="Times New Roman"/>
              </a:rPr>
              <a:t>motivi </a:t>
            </a:r>
            <a:r>
              <a:rPr sz="1200" spc="-5" dirty="0">
                <a:latin typeface="Times New Roman"/>
                <a:cs typeface="Times New Roman"/>
              </a:rPr>
              <a:t>ragionevoli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credere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partner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possa aver rifiutato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sopravvivenza.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5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(1231.12) 112:4.12 </a:t>
            </a:r>
            <a:r>
              <a:rPr sz="1200" spc="-5" dirty="0">
                <a:latin typeface="Times New Roman"/>
                <a:cs typeface="Times New Roman"/>
              </a:rPr>
              <a:t>Se al 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morte vi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dirty="0">
                <a:latin typeface="Times New Roman"/>
                <a:cs typeface="Times New Roman"/>
              </a:rPr>
              <a:t>voi siete </a:t>
            </a:r>
            <a:r>
              <a:rPr sz="1200" spc="-5" dirty="0">
                <a:latin typeface="Times New Roman"/>
                <a:cs typeface="Times New Roman"/>
              </a:rPr>
              <a:t>arrivati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terzo cerchio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più elevato, 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vi è  stato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guardiano personale del </a:t>
            </a:r>
            <a:r>
              <a:rPr sz="1200" dirty="0">
                <a:latin typeface="Times New Roman"/>
                <a:cs typeface="Times New Roman"/>
              </a:rPr>
              <a:t>destino, 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trascrizione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-5" dirty="0">
                <a:latin typeface="Times New Roman"/>
                <a:cs typeface="Times New Roman"/>
              </a:rPr>
              <a:t>del compendio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sopravvivenza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4190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359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sottoposta dall’Aggiustatore </a:t>
            </a:r>
            <a:r>
              <a:rPr sz="1200" dirty="0">
                <a:latin typeface="Times New Roman"/>
                <a:cs typeface="Times New Roman"/>
              </a:rPr>
              <a:t>è incondizionatamente </a:t>
            </a:r>
            <a:r>
              <a:rPr sz="1200" spc="-5" dirty="0">
                <a:latin typeface="Times New Roman"/>
                <a:cs typeface="Times New Roman"/>
              </a:rPr>
              <a:t>certificata dal guardiano del </a:t>
            </a:r>
            <a:r>
              <a:rPr sz="1200" dirty="0">
                <a:latin typeface="Times New Roman"/>
                <a:cs typeface="Times New Roman"/>
              </a:rPr>
              <a:t>destino —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serafino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essenzialmente d’accordo su ogni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registrazioni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raccomandazioni concernenti </a:t>
            </a:r>
            <a:r>
              <a:rPr sz="1200" dirty="0">
                <a:latin typeface="Times New Roman"/>
                <a:cs typeface="Times New Roman"/>
              </a:rPr>
              <a:t>la vostra vita —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Censori  Universali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riflettivi su Uversa confermano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dati </a:t>
            </a:r>
            <a:r>
              <a:rPr sz="1200" dirty="0">
                <a:latin typeface="Times New Roman"/>
                <a:cs typeface="Times New Roman"/>
              </a:rPr>
              <a:t>senza equivoci o </a:t>
            </a:r>
            <a:r>
              <a:rPr sz="1200" spc="-5" dirty="0">
                <a:latin typeface="Times New Roman"/>
                <a:cs typeface="Times New Roman"/>
              </a:rPr>
              <a:t>riserve, allora 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 </a:t>
            </a:r>
            <a:r>
              <a:rPr sz="1200" spc="-5" dirty="0">
                <a:latin typeface="Times New Roman"/>
                <a:cs typeface="Times New Roman"/>
              </a:rPr>
              <a:t>emettono </a:t>
            </a:r>
            <a:r>
              <a:rPr sz="1200" dirty="0">
                <a:latin typeface="Times New Roman"/>
                <a:cs typeface="Times New Roman"/>
              </a:rPr>
              <a:t>come un lampo </a:t>
            </a:r>
            <a:r>
              <a:rPr sz="1200" spc="-5" dirty="0">
                <a:latin typeface="Times New Roman"/>
                <a:cs typeface="Times New Roman"/>
              </a:rPr>
              <a:t>l’ordine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avanzamento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comunicazioni per Salvington.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sciolta così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ogni</a:t>
            </a:r>
            <a:endParaRPr sz="1200">
              <a:latin typeface="Times New Roman"/>
              <a:cs typeface="Times New Roman"/>
            </a:endParaRPr>
          </a:p>
          <a:p>
            <a:pPr marL="63500" marR="1327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riserva,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tribunali del </a:t>
            </a:r>
            <a:r>
              <a:rPr sz="1200" dirty="0">
                <a:latin typeface="Times New Roman"/>
                <a:cs typeface="Times New Roman"/>
              </a:rPr>
              <a:t>Sovrano di </a:t>
            </a:r>
            <a:r>
              <a:rPr sz="1200" spc="-5" dirty="0">
                <a:latin typeface="Times New Roman"/>
                <a:cs typeface="Times New Roman"/>
              </a:rPr>
              <a:t>Nebadon decreteranno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passaggio immediato </a:t>
            </a:r>
            <a:r>
              <a:rPr sz="1200" dirty="0">
                <a:latin typeface="Times New Roman"/>
                <a:cs typeface="Times New Roman"/>
              </a:rPr>
              <a:t>dell’anima sopravvivente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sale di risurrezione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686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(1232.1) 112:4.13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l’individuo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sopravvive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ritardi, l’Aggiustatore, così </a:t>
            </a:r>
            <a:r>
              <a:rPr sz="1200" dirty="0">
                <a:latin typeface="Times New Roman"/>
                <a:cs typeface="Times New Roman"/>
              </a:rPr>
              <a:t>mi è </a:t>
            </a:r>
            <a:r>
              <a:rPr sz="1200" spc="-5" dirty="0">
                <a:latin typeface="Times New Roman"/>
                <a:cs typeface="Times New Roman"/>
              </a:rPr>
              <a:t>stato insegnato, si registra su Divinington,  procede </a:t>
            </a:r>
            <a:r>
              <a:rPr sz="1200" dirty="0">
                <a:latin typeface="Times New Roman"/>
                <a:cs typeface="Times New Roman"/>
              </a:rPr>
              <a:t>verso la presenza in </a:t>
            </a:r>
            <a:r>
              <a:rPr sz="1200" spc="-5" dirty="0">
                <a:latin typeface="Times New Roman"/>
                <a:cs typeface="Times New Roman"/>
              </a:rPr>
              <a:t>Paradiso del Padre </a:t>
            </a:r>
            <a:r>
              <a:rPr sz="1200" dirty="0">
                <a:latin typeface="Times New Roman"/>
                <a:cs typeface="Times New Roman"/>
              </a:rPr>
              <a:t>Universale, </a:t>
            </a:r>
            <a:r>
              <a:rPr sz="1200" spc="-5" dirty="0">
                <a:latin typeface="Times New Roman"/>
                <a:cs typeface="Times New Roman"/>
              </a:rPr>
              <a:t>ritorna immediatamente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abbracciato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Aggiustatori  Personalizzati del superuniverso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dell’universo locale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incaricato, </a:t>
            </a:r>
            <a:r>
              <a:rPr sz="1200" dirty="0">
                <a:latin typeface="Times New Roman"/>
                <a:cs typeface="Times New Roman"/>
              </a:rPr>
              <a:t>riceve 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capo dei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Monitori</a:t>
            </a:r>
            <a:endParaRPr sz="1200">
              <a:latin typeface="Times New Roman"/>
              <a:cs typeface="Times New Roman"/>
            </a:endParaRPr>
          </a:p>
          <a:p>
            <a:pPr marL="63500" marR="933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Personalizzati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Divinington, </a:t>
            </a:r>
            <a:r>
              <a:rPr sz="1200" dirty="0">
                <a:latin typeface="Times New Roman"/>
                <a:cs typeface="Times New Roman"/>
              </a:rPr>
              <a:t>e poi passa </a:t>
            </a:r>
            <a:r>
              <a:rPr sz="1200" spc="-5" dirty="0">
                <a:latin typeface="Times New Roman"/>
                <a:cs typeface="Times New Roman"/>
              </a:rPr>
              <a:t>subito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“realizzazione della transizione d’identità”. Da </a:t>
            </a:r>
            <a:r>
              <a:rPr sz="1200" dirty="0">
                <a:latin typeface="Times New Roman"/>
                <a:cs typeface="Times New Roman"/>
              </a:rPr>
              <a:t>là è invitato, </a:t>
            </a:r>
            <a:r>
              <a:rPr sz="1200" spc="-5" dirty="0">
                <a:latin typeface="Times New Roman"/>
                <a:cs typeface="Times New Roman"/>
              </a:rPr>
              <a:t>nel terzo </a:t>
            </a:r>
            <a:r>
              <a:rPr sz="1200" dirty="0">
                <a:latin typeface="Times New Roman"/>
                <a:cs typeface="Times New Roman"/>
              </a:rPr>
              <a:t>periodo  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delle dimore, </a:t>
            </a:r>
            <a:r>
              <a:rPr sz="1200" spc="-5" dirty="0">
                <a:latin typeface="Times New Roman"/>
                <a:cs typeface="Times New Roman"/>
              </a:rPr>
              <a:t>ad abitare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stessa della personalità preparata per ricevere </a:t>
            </a:r>
            <a:r>
              <a:rPr sz="1200" dirty="0">
                <a:latin typeface="Times New Roman"/>
                <a:cs typeface="Times New Roman"/>
              </a:rPr>
              <a:t>l’anima sopravvivente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mortale  </a:t>
            </a:r>
            <a:r>
              <a:rPr sz="1200" spc="-5" dirty="0">
                <a:latin typeface="Times New Roman"/>
                <a:cs typeface="Times New Roman"/>
              </a:rPr>
              <a:t>terrestre, forma che </a:t>
            </a:r>
            <a:r>
              <a:rPr sz="1200" dirty="0">
                <a:latin typeface="Times New Roman"/>
                <a:cs typeface="Times New Roman"/>
              </a:rPr>
              <a:t>è stata </a:t>
            </a:r>
            <a:r>
              <a:rPr sz="1200" spc="-5" dirty="0">
                <a:latin typeface="Times New Roman"/>
                <a:cs typeface="Times New Roman"/>
              </a:rPr>
              <a:t>progettata </a:t>
            </a:r>
            <a:r>
              <a:rPr sz="1200" dirty="0">
                <a:latin typeface="Times New Roman"/>
                <a:cs typeface="Times New Roman"/>
              </a:rPr>
              <a:t>dal guardiano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sopravvivenza dell’io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umano</a:t>
            </a:r>
            <a:endParaRPr sz="1600">
              <a:latin typeface="Times New Roman"/>
              <a:cs typeface="Times New Roman"/>
            </a:endParaRPr>
          </a:p>
          <a:p>
            <a:pPr marL="63500" marR="159385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(1232.2) 112:5.1 </a:t>
            </a:r>
            <a:r>
              <a:rPr sz="1200" spc="-5" dirty="0">
                <a:latin typeface="Times New Roman"/>
                <a:cs typeface="Times New Roman"/>
              </a:rPr>
              <a:t>L’individualità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realtà cosmica,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essa materiale, </a:t>
            </a:r>
            <a:r>
              <a:rPr sz="1200" dirty="0">
                <a:latin typeface="Times New Roman"/>
                <a:cs typeface="Times New Roman"/>
              </a:rPr>
              <a:t>morontiale o </a:t>
            </a:r>
            <a:r>
              <a:rPr sz="1200" spc="-5" dirty="0">
                <a:latin typeface="Times New Roman"/>
                <a:cs typeface="Times New Roman"/>
              </a:rPr>
              <a:t>spirituale. L’attualità del </a:t>
            </a:r>
            <a:r>
              <a:rPr sz="1200" i="1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è il dono </a:t>
            </a:r>
            <a:r>
              <a:rPr sz="1200" spc="-5" dirty="0">
                <a:latin typeface="Times New Roman"/>
                <a:cs typeface="Times New Roman"/>
              </a:rPr>
              <a:t>del  Padre Universale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agisce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stesso o mediante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agenzie </a:t>
            </a:r>
            <a:r>
              <a:rPr sz="1200" dirty="0">
                <a:latin typeface="Times New Roman"/>
                <a:cs typeface="Times New Roman"/>
              </a:rPr>
              <a:t>universali. Dire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l’individuazione </a:t>
            </a:r>
            <a:r>
              <a:rPr sz="1200" spc="-5" dirty="0">
                <a:latin typeface="Times New Roman"/>
                <a:cs typeface="Times New Roman"/>
              </a:rPr>
              <a:t>relativa </a:t>
            </a:r>
            <a:r>
              <a:rPr sz="1200" dirty="0">
                <a:latin typeface="Times New Roman"/>
                <a:cs typeface="Times New Roman"/>
              </a:rPr>
              <a:t>di tale </a:t>
            </a:r>
            <a:r>
              <a:rPr sz="1200" spc="-5" dirty="0">
                <a:latin typeface="Times New Roman"/>
                <a:cs typeface="Times New Roman"/>
              </a:rPr>
              <a:t>essere all’interno dell’organismo cosmico.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cosmo vivente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un’aggregazione quasi infinitamente integrata </a:t>
            </a:r>
            <a:r>
              <a:rPr sz="1200" dirty="0">
                <a:latin typeface="Times New Roman"/>
                <a:cs typeface="Times New Roman"/>
              </a:rPr>
              <a:t>di unità </a:t>
            </a:r>
            <a:r>
              <a:rPr sz="1200" spc="-5" dirty="0">
                <a:latin typeface="Times New Roman"/>
                <a:cs typeface="Times New Roman"/>
              </a:rPr>
              <a:t>reali, ciascuna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relativamente sottomessa al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tutto. </a:t>
            </a:r>
            <a:r>
              <a:rPr sz="1200" spc="-5" dirty="0">
                <a:latin typeface="Times New Roman"/>
                <a:cs typeface="Times New Roman"/>
              </a:rPr>
              <a:t>Ma  </a:t>
            </a:r>
            <a:r>
              <a:rPr sz="1200" dirty="0">
                <a:latin typeface="Times New Roman"/>
                <a:cs typeface="Times New Roman"/>
              </a:rPr>
              <a:t>le unità </a:t>
            </a:r>
            <a:r>
              <a:rPr sz="1200" spc="-5" dirty="0">
                <a:latin typeface="Times New Roman"/>
                <a:cs typeface="Times New Roman"/>
              </a:rPr>
              <a:t>personali sono state dotate dell’effettiva facoltà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l’accettazione </a:t>
            </a:r>
            <a:r>
              <a:rPr sz="1200" dirty="0">
                <a:latin typeface="Times New Roman"/>
                <a:cs typeface="Times New Roman"/>
              </a:rPr>
              <a:t>o il rifiuto 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destino.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0380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339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(1232.3) 112:5.2 </a:t>
            </a:r>
            <a:r>
              <a:rPr sz="1200" dirty="0">
                <a:latin typeface="Times New Roman"/>
                <a:cs typeface="Times New Roman"/>
              </a:rPr>
              <a:t>Ciò che </a:t>
            </a:r>
            <a:r>
              <a:rPr sz="1200" spc="-5" dirty="0">
                <a:latin typeface="Times New Roman"/>
                <a:cs typeface="Times New Roman"/>
              </a:rPr>
              <a:t>proviene dal Padre </a:t>
            </a:r>
            <a:r>
              <a:rPr sz="1200" dirty="0">
                <a:latin typeface="Times New Roman"/>
                <a:cs typeface="Times New Roman"/>
              </a:rPr>
              <a:t>è eterno come 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tanto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che Dio </a:t>
            </a:r>
            <a:r>
              <a:rPr sz="1200" dirty="0">
                <a:latin typeface="Times New Roman"/>
                <a:cs typeface="Times New Roman"/>
              </a:rPr>
              <a:t>dona per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libera  </a:t>
            </a:r>
            <a:r>
              <a:rPr sz="1200" spc="-5" dirty="0">
                <a:latin typeface="Times New Roman"/>
                <a:cs typeface="Times New Roman"/>
              </a:rPr>
              <a:t>scelta quanto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divino, un </a:t>
            </a:r>
            <a:r>
              <a:rPr sz="1200" spc="-5" dirty="0">
                <a:latin typeface="Times New Roman"/>
                <a:cs typeface="Times New Roman"/>
              </a:rPr>
              <a:t>frammento reale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eterna, </a:t>
            </a:r>
            <a:r>
              <a:rPr sz="1200" spc="5" dirty="0">
                <a:latin typeface="Times New Roman"/>
                <a:cs typeface="Times New Roman"/>
              </a:rPr>
              <a:t>ma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quanto</a:t>
            </a:r>
            <a:endParaRPr sz="1200">
              <a:latin typeface="Times New Roman"/>
              <a:cs typeface="Times New Roman"/>
            </a:endParaRPr>
          </a:p>
          <a:p>
            <a:pPr marL="63500" marR="1403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all’identità,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realtà eterna condizionata. </a:t>
            </a:r>
            <a:r>
              <a:rPr sz="1200" dirty="0">
                <a:latin typeface="Times New Roman"/>
                <a:cs typeface="Times New Roman"/>
              </a:rPr>
              <a:t>Essendo </a:t>
            </a:r>
            <a:r>
              <a:rPr sz="1200" spc="-5" dirty="0">
                <a:latin typeface="Times New Roman"/>
                <a:cs typeface="Times New Roman"/>
              </a:rPr>
              <a:t>apparsa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Padre, </a:t>
            </a:r>
            <a:r>
              <a:rPr sz="1200" dirty="0">
                <a:latin typeface="Times New Roman"/>
                <a:cs typeface="Times New Roman"/>
              </a:rPr>
              <a:t>la personalità </a:t>
            </a:r>
            <a:r>
              <a:rPr sz="1200" spc="-5" dirty="0">
                <a:latin typeface="Times New Roman"/>
                <a:cs typeface="Times New Roman"/>
              </a:rPr>
              <a:t>raggiungerà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ma l’uomo deve </a:t>
            </a:r>
            <a:r>
              <a:rPr sz="1200" spc="-5" dirty="0">
                <a:latin typeface="Times New Roman"/>
                <a:cs typeface="Times New Roman"/>
              </a:rPr>
              <a:t>scegliere se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meno al </a:t>
            </a:r>
            <a:r>
              <a:rPr sz="1200" dirty="0">
                <a:latin typeface="Times New Roman"/>
                <a:cs typeface="Times New Roman"/>
              </a:rPr>
              <a:t>compimento di tale </a:t>
            </a:r>
            <a:r>
              <a:rPr sz="1200" spc="-5" dirty="0">
                <a:latin typeface="Times New Roman"/>
                <a:cs typeface="Times New Roman"/>
              </a:rPr>
              <a:t>destino.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mancanza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personalità raggiunge direttamente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esperienziale, divenendo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dell’Essere </a:t>
            </a:r>
            <a:r>
              <a:rPr sz="1200" dirty="0">
                <a:latin typeface="Times New Roman"/>
                <a:cs typeface="Times New Roman"/>
              </a:rPr>
              <a:t>Supremo.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ciclo è </a:t>
            </a:r>
            <a:r>
              <a:rPr sz="1200" spc="-5" dirty="0">
                <a:latin typeface="Times New Roman"/>
                <a:cs typeface="Times New Roman"/>
              </a:rPr>
              <a:t>preordinato, </a:t>
            </a:r>
            <a:r>
              <a:rPr sz="1200" dirty="0">
                <a:latin typeface="Times New Roman"/>
                <a:cs typeface="Times New Roman"/>
              </a:rPr>
              <a:t>ma la  </a:t>
            </a:r>
            <a:r>
              <a:rPr sz="1200" spc="-5" dirty="0">
                <a:latin typeface="Times New Roman"/>
                <a:cs typeface="Times New Roman"/>
              </a:rPr>
              <a:t>partecipazione ad esso </a:t>
            </a:r>
            <a:r>
              <a:rPr sz="1200" dirty="0">
                <a:latin typeface="Times New Roman"/>
                <a:cs typeface="Times New Roman"/>
              </a:rPr>
              <a:t>dell’uomo è opzionale, </a:t>
            </a:r>
            <a:r>
              <a:rPr sz="1200" spc="-5" dirty="0">
                <a:latin typeface="Times New Roman"/>
                <a:cs typeface="Times New Roman"/>
              </a:rPr>
              <a:t>personale ed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612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(1232.4) 112:5.3 </a:t>
            </a:r>
            <a:r>
              <a:rPr sz="1200" spc="-5" dirty="0">
                <a:latin typeface="Times New Roman"/>
                <a:cs typeface="Times New Roman"/>
              </a:rPr>
              <a:t>L’identità del </a:t>
            </a:r>
            <a:r>
              <a:rPr sz="1200" dirty="0">
                <a:latin typeface="Times New Roman"/>
                <a:cs typeface="Times New Roman"/>
              </a:rPr>
              <a:t>mortale è una condizione </a:t>
            </a:r>
            <a:r>
              <a:rPr sz="1200" spc="-5" dirty="0">
                <a:latin typeface="Times New Roman"/>
                <a:cs typeface="Times New Roman"/>
              </a:rPr>
              <a:t>transitoria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temporale nell’universo; 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reale solo </a:t>
            </a:r>
            <a:r>
              <a:rPr sz="1200" dirty="0">
                <a:latin typeface="Times New Roman"/>
                <a:cs typeface="Times New Roman"/>
              </a:rPr>
              <a:t>nella misura in 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sceglie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fenomeno continuo dell’universo.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differenza essenziale </a:t>
            </a:r>
            <a:r>
              <a:rPr sz="1200" dirty="0">
                <a:latin typeface="Times New Roman"/>
                <a:cs typeface="Times New Roman"/>
              </a:rPr>
              <a:t>tra l’uomo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sistema  d’energia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questa: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d’energia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continuare,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scelta; ma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ha tutto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vedere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2489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determinazione del </a:t>
            </a:r>
            <a:r>
              <a:rPr sz="1200" dirty="0">
                <a:latin typeface="Times New Roman"/>
                <a:cs typeface="Times New Roman"/>
              </a:rPr>
              <a:t>proprio destino.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sentiero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bisogna 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segua </a:t>
            </a:r>
            <a:r>
              <a:rPr sz="1200" spc="5" dirty="0">
                <a:latin typeface="Times New Roman"/>
                <a:cs typeface="Times New Roman"/>
              </a:rPr>
              <a:t>quel  </a:t>
            </a:r>
            <a:r>
              <a:rPr sz="1200" spc="-5" dirty="0">
                <a:latin typeface="Times New Roman"/>
                <a:cs typeface="Times New Roman"/>
              </a:rPr>
              <a:t>sentiero per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stessa decisione, per sua </a:t>
            </a:r>
            <a:r>
              <a:rPr sz="1200" dirty="0">
                <a:latin typeface="Times New Roman"/>
                <a:cs typeface="Times New Roman"/>
              </a:rPr>
              <a:t>libera </a:t>
            </a:r>
            <a:r>
              <a:rPr sz="1200" spc="-5" dirty="0">
                <a:latin typeface="Times New Roman"/>
                <a:cs typeface="Times New Roman"/>
              </a:rPr>
              <a:t>scelta.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8163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(1232.5) 112:5.4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esseri umani posseggono </a:t>
            </a:r>
            <a:r>
              <a:rPr sz="1200" dirty="0">
                <a:latin typeface="Times New Roman"/>
                <a:cs typeface="Times New Roman"/>
              </a:rPr>
              <a:t>un’identità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materiale. Queste qualità dell’io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espresse </a:t>
            </a:r>
            <a:r>
              <a:rPr sz="1200" dirty="0">
                <a:latin typeface="Times New Roman"/>
                <a:cs typeface="Times New Roman"/>
              </a:rPr>
              <a:t>dalla mente 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quale funziona </a:t>
            </a:r>
            <a:r>
              <a:rPr sz="1200" spc="-5" dirty="0">
                <a:latin typeface="Times New Roman"/>
                <a:cs typeface="Times New Roman"/>
              </a:rPr>
              <a:t>nel sistema energetico dell’intelletto. Quando si dice </a:t>
            </a:r>
            <a:r>
              <a:rPr sz="1200" dirty="0">
                <a:latin typeface="Times New Roman"/>
                <a:cs typeface="Times New Roman"/>
              </a:rPr>
              <a:t>che l’uomo ha un’identità, </a:t>
            </a:r>
            <a:r>
              <a:rPr sz="1200" spc="-5" dirty="0">
                <a:latin typeface="Times New Roman"/>
                <a:cs typeface="Times New Roman"/>
              </a:rPr>
              <a:t>si riconosce che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63500" marR="431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circuito mentale </a:t>
            </a:r>
            <a:r>
              <a:rPr sz="1200" dirty="0">
                <a:latin typeface="Times New Roman"/>
                <a:cs typeface="Times New Roman"/>
              </a:rPr>
              <a:t>che è stato subordinato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atti e </a:t>
            </a:r>
            <a:r>
              <a:rPr sz="1200" spc="-5" dirty="0">
                <a:latin typeface="Times New Roman"/>
                <a:cs typeface="Times New Roman"/>
              </a:rPr>
              <a:t>alle scelte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della personalità umana. Ma </a:t>
            </a:r>
            <a:r>
              <a:rPr sz="1200" dirty="0">
                <a:latin typeface="Times New Roman"/>
                <a:cs typeface="Times New Roman"/>
              </a:rPr>
              <a:t>questa è una  </a:t>
            </a:r>
            <a:r>
              <a:rPr sz="1200" spc="-5" dirty="0">
                <a:latin typeface="Times New Roman"/>
                <a:cs typeface="Times New Roman"/>
              </a:rPr>
              <a:t>manifestazione 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temporanea,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l’embrione </a:t>
            </a:r>
            <a:r>
              <a:rPr sz="1200" dirty="0">
                <a:latin typeface="Times New Roman"/>
                <a:cs typeface="Times New Roman"/>
              </a:rPr>
              <a:t>umano è uno </a:t>
            </a:r>
            <a:r>
              <a:rPr sz="1200" spc="-5" dirty="0">
                <a:latin typeface="Times New Roman"/>
                <a:cs typeface="Times New Roman"/>
              </a:rPr>
              <a:t>stadio parassita transitorio </a:t>
            </a:r>
            <a:r>
              <a:rPr sz="1200" dirty="0">
                <a:latin typeface="Times New Roman"/>
                <a:cs typeface="Times New Roman"/>
              </a:rPr>
              <a:t>della vita umana.  </a:t>
            </a:r>
            <a:r>
              <a:rPr sz="1200" spc="-5" dirty="0">
                <a:latin typeface="Times New Roman"/>
                <a:cs typeface="Times New Roman"/>
              </a:rPr>
              <a:t>Gli esseri umani, </a:t>
            </a:r>
            <a:r>
              <a:rPr sz="1200" dirty="0">
                <a:latin typeface="Times New Roman"/>
                <a:cs typeface="Times New Roman"/>
              </a:rPr>
              <a:t>da un punto di vista </a:t>
            </a:r>
            <a:r>
              <a:rPr sz="1200" spc="-5" dirty="0">
                <a:latin typeface="Times New Roman"/>
                <a:cs typeface="Times New Roman"/>
              </a:rPr>
              <a:t>cosmico, nascono, </a:t>
            </a:r>
            <a:r>
              <a:rPr sz="1200" dirty="0">
                <a:latin typeface="Times New Roman"/>
                <a:cs typeface="Times New Roman"/>
              </a:rPr>
              <a:t>vivono e muoiono in un istante </a:t>
            </a:r>
            <a:r>
              <a:rPr sz="1200" spc="-5" dirty="0">
                <a:latin typeface="Times New Roman"/>
                <a:cs typeface="Times New Roman"/>
              </a:rPr>
              <a:t>relativo </a:t>
            </a:r>
            <a:r>
              <a:rPr sz="1200" dirty="0">
                <a:latin typeface="Times New Roman"/>
                <a:cs typeface="Times New Roman"/>
              </a:rPr>
              <a:t>di tempo;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sono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perenni.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mortale,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propria </a:t>
            </a:r>
            <a:r>
              <a:rPr sz="1200" spc="-5" dirty="0">
                <a:latin typeface="Times New Roman"/>
                <a:cs typeface="Times New Roman"/>
              </a:rPr>
              <a:t>scelta, </a:t>
            </a:r>
            <a:r>
              <a:rPr sz="1200" dirty="0">
                <a:latin typeface="Times New Roman"/>
                <a:cs typeface="Times New Roman"/>
              </a:rPr>
              <a:t>possiede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trasferire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sede </a:t>
            </a:r>
            <a:r>
              <a:rPr sz="1200" spc="-5" dirty="0">
                <a:latin typeface="Times New Roman"/>
                <a:cs typeface="Times New Roman"/>
              </a:rPr>
              <a:t>d’identità dal sistema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transitorio</a:t>
            </a:r>
            <a:endParaRPr sz="1200">
              <a:latin typeface="Times New Roman"/>
              <a:cs typeface="Times New Roman"/>
            </a:endParaRPr>
          </a:p>
          <a:p>
            <a:pPr marL="63500" marR="43180" algn="just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dell’intelletto materiale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sistema superiore </a:t>
            </a:r>
            <a:r>
              <a:rPr sz="1200" dirty="0">
                <a:latin typeface="Times New Roman"/>
                <a:cs typeface="Times New Roman"/>
              </a:rPr>
              <a:t>dell’anima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con l’Aggiustatore </a:t>
            </a:r>
            <a:r>
              <a:rPr sz="1200" dirty="0">
                <a:latin typeface="Times New Roman"/>
                <a:cs typeface="Times New Roman"/>
              </a:rPr>
              <a:t>di Pensiero, è </a:t>
            </a:r>
            <a:r>
              <a:rPr sz="1200" spc="-5" dirty="0">
                <a:latin typeface="Times New Roman"/>
                <a:cs typeface="Times New Roman"/>
              </a:rPr>
              <a:t>creato  come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veicolo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manifestazione della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991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36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(1233.1) 112:5.5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questo stesso 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scelta,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insegne universali dello stato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dotata di </a:t>
            </a:r>
            <a:r>
              <a:rPr sz="1200" spc="5" dirty="0">
                <a:latin typeface="Times New Roman"/>
                <a:cs typeface="Times New Roman"/>
              </a:rPr>
              <a:t>libero </a:t>
            </a:r>
            <a:r>
              <a:rPr sz="1200" spc="-5" dirty="0">
                <a:latin typeface="Times New Roman"/>
                <a:cs typeface="Times New Roman"/>
              </a:rPr>
              <a:t>arbitrio,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la  più </a:t>
            </a:r>
            <a:r>
              <a:rPr sz="1200" spc="-5" dirty="0">
                <a:latin typeface="Times New Roman"/>
                <a:cs typeface="Times New Roman"/>
              </a:rPr>
              <a:t>grande opportunità </a:t>
            </a:r>
            <a:r>
              <a:rPr sz="1200" dirty="0">
                <a:latin typeface="Times New Roman"/>
                <a:cs typeface="Times New Roman"/>
              </a:rPr>
              <a:t>dell’uomo e la </a:t>
            </a:r>
            <a:r>
              <a:rPr sz="1200" spc="-5" dirty="0">
                <a:latin typeface="Times New Roman"/>
                <a:cs typeface="Times New Roman"/>
              </a:rPr>
              <a:t>sua suprema responsabilità cosmica.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destino eterno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finalitario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dipende</a:t>
            </a:r>
            <a:endParaRPr sz="1200">
              <a:latin typeface="Times New Roman"/>
              <a:cs typeface="Times New Roman"/>
            </a:endParaRPr>
          </a:p>
          <a:p>
            <a:pPr marL="76200" marR="3556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dall’integrità della </a:t>
            </a:r>
            <a:r>
              <a:rPr sz="1200" dirty="0">
                <a:latin typeface="Times New Roman"/>
                <a:cs typeface="Times New Roman"/>
              </a:rPr>
              <a:t>volizione </a:t>
            </a:r>
            <a:r>
              <a:rPr sz="1200" spc="-5" dirty="0">
                <a:latin typeface="Times New Roman"/>
                <a:cs typeface="Times New Roman"/>
              </a:rPr>
              <a:t>umana. Per acquisire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eterna l’Aggiustatore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5" dirty="0">
                <a:latin typeface="Times New Roman"/>
                <a:cs typeface="Times New Roman"/>
              </a:rPr>
              <a:t>dipende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sincerità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libero  </a:t>
            </a:r>
            <a:r>
              <a:rPr sz="1200" spc="-5" dirty="0">
                <a:latin typeface="Times New Roman"/>
                <a:cs typeface="Times New Roman"/>
              </a:rPr>
              <a:t>arbitrio del mortale;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di un nuovo </a:t>
            </a:r>
            <a:r>
              <a:rPr sz="1200" spc="-5" dirty="0">
                <a:latin typeface="Times New Roman"/>
                <a:cs typeface="Times New Roman"/>
              </a:rPr>
              <a:t>figlio ascendente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Universale dipende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mortale; per attuare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esperienziale l’Essere Supremo </a:t>
            </a:r>
            <a:r>
              <a:rPr sz="1200" dirty="0">
                <a:latin typeface="Times New Roman"/>
                <a:cs typeface="Times New Roman"/>
              </a:rPr>
              <a:t>dipende dalla fermezza e dalla </a:t>
            </a:r>
            <a:r>
              <a:rPr sz="1200" spc="-5" dirty="0">
                <a:latin typeface="Times New Roman"/>
                <a:cs typeface="Times New Roman"/>
              </a:rPr>
              <a:t>saggezza delle </a:t>
            </a:r>
            <a:r>
              <a:rPr sz="1200" dirty="0">
                <a:latin typeface="Times New Roman"/>
                <a:cs typeface="Times New Roman"/>
              </a:rPr>
              <a:t>decisioni-azioni  </a:t>
            </a:r>
            <a:r>
              <a:rPr sz="1200" spc="-5" dirty="0">
                <a:latin typeface="Times New Roman"/>
                <a:cs typeface="Times New Roman"/>
              </a:rPr>
              <a:t>umane.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(1233.2) 112:5.6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cerchi cosmici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 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devono alla fine essere raggiunti,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se,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alcun errore </a:t>
            </a:r>
            <a:r>
              <a:rPr sz="1200" dirty="0">
                <a:latin typeface="Times New Roman"/>
                <a:cs typeface="Times New Roman"/>
              </a:rPr>
              <a:t>da parte vostra,  </a:t>
            </a:r>
            <a:r>
              <a:rPr sz="1200" spc="-5" dirty="0">
                <a:latin typeface="Times New Roman"/>
                <a:cs typeface="Times New Roman"/>
              </a:rPr>
              <a:t>gli accidenti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gli ostacoli dell’esistenza materiale </a:t>
            </a:r>
            <a:r>
              <a:rPr sz="1200" dirty="0">
                <a:latin typeface="Times New Roman"/>
                <a:cs typeface="Times New Roman"/>
              </a:rPr>
              <a:t>v’impediscono di </a:t>
            </a:r>
            <a:r>
              <a:rPr sz="1200" spc="-5" dirty="0">
                <a:latin typeface="Times New Roman"/>
                <a:cs typeface="Times New Roman"/>
              </a:rPr>
              <a:t>dominare questi livelli sul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pianeta natale, se </a:t>
            </a:r>
            <a:r>
              <a:rPr sz="1200" dirty="0">
                <a:latin typeface="Times New Roman"/>
                <a:cs typeface="Times New Roman"/>
              </a:rPr>
              <a:t>le  vostre intenzioni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vostri desideri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sopravvivenza, saranno emessi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decreti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prolungamento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periodo  probatorio. Vi </a:t>
            </a:r>
            <a:r>
              <a:rPr sz="1200" dirty="0">
                <a:latin typeface="Times New Roman"/>
                <a:cs typeface="Times New Roman"/>
              </a:rPr>
              <a:t>verrà concesso del tempo </a:t>
            </a:r>
            <a:r>
              <a:rPr sz="1200" spc="-5" dirty="0">
                <a:latin typeface="Times New Roman"/>
                <a:cs typeface="Times New Roman"/>
              </a:rPr>
              <a:t>supplementare </a:t>
            </a:r>
            <a:r>
              <a:rPr sz="1200" dirty="0">
                <a:latin typeface="Times New Roman"/>
                <a:cs typeface="Times New Roman"/>
              </a:rPr>
              <a:t>per dimostrare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valete.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(1233.3) 112:5.7 </a:t>
            </a:r>
            <a:r>
              <a:rPr sz="1200" dirty="0">
                <a:latin typeface="Times New Roman"/>
                <a:cs typeface="Times New Roman"/>
              </a:rPr>
              <a:t>Se mai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dubbio </a:t>
            </a:r>
            <a:r>
              <a:rPr sz="1200" spc="-5" dirty="0">
                <a:latin typeface="Times New Roman"/>
                <a:cs typeface="Times New Roman"/>
              </a:rPr>
              <a:t>sull’opportunità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avanzare </a:t>
            </a:r>
            <a:r>
              <a:rPr sz="1200" dirty="0">
                <a:latin typeface="Times New Roman"/>
                <a:cs typeface="Times New Roman"/>
              </a:rPr>
              <a:t>un’identità umana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dimore,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governi</a:t>
            </a:r>
            <a:endParaRPr sz="1200">
              <a:latin typeface="Times New Roman"/>
              <a:cs typeface="Times New Roman"/>
            </a:endParaRPr>
          </a:p>
          <a:p>
            <a:pPr marL="76200" marR="14732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 decidono invariabilmente nell’interesse personale </a:t>
            </a:r>
            <a:r>
              <a:rPr sz="1200" dirty="0">
                <a:latin typeface="Times New Roman"/>
                <a:cs typeface="Times New Roman"/>
              </a:rPr>
              <a:t>di quell’individuo. Senza </a:t>
            </a:r>
            <a:r>
              <a:rPr sz="1200" spc="-5" dirty="0">
                <a:latin typeface="Times New Roman"/>
                <a:cs typeface="Times New Roman"/>
              </a:rPr>
              <a:t>esitare essi elevano </a:t>
            </a:r>
            <a:r>
              <a:rPr sz="1200" spc="5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anima allo </a:t>
            </a:r>
            <a:r>
              <a:rPr sz="1200" dirty="0">
                <a:latin typeface="Times New Roman"/>
                <a:cs typeface="Times New Roman"/>
              </a:rPr>
              <a:t>status 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transizionale, </a:t>
            </a:r>
            <a:r>
              <a:rPr sz="1200" spc="-5" dirty="0">
                <a:latin typeface="Times New Roman"/>
                <a:cs typeface="Times New Roman"/>
              </a:rPr>
              <a:t>mentre continuano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osservazioni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intenzioni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suoi </a:t>
            </a:r>
            <a:r>
              <a:rPr sz="1200" dirty="0">
                <a:latin typeface="Times New Roman"/>
                <a:cs typeface="Times New Roman"/>
              </a:rPr>
              <a:t>propositi spirituali  </a:t>
            </a:r>
            <a:r>
              <a:rPr sz="1200" spc="-5" dirty="0">
                <a:latin typeface="Times New Roman"/>
                <a:cs typeface="Times New Roman"/>
              </a:rPr>
              <a:t>emergenti.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è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giustizia divina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compiuta,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misericordia </a:t>
            </a:r>
            <a:r>
              <a:rPr sz="1200" dirty="0">
                <a:latin typeface="Times New Roman"/>
                <a:cs typeface="Times New Roman"/>
              </a:rPr>
              <a:t>divina è </a:t>
            </a:r>
            <a:r>
              <a:rPr sz="1200" spc="-5" dirty="0">
                <a:latin typeface="Times New Roman"/>
                <a:cs typeface="Times New Roman"/>
              </a:rPr>
              <a:t>accordata </a:t>
            </a:r>
            <a:r>
              <a:rPr sz="1200" dirty="0">
                <a:latin typeface="Times New Roman"/>
                <a:cs typeface="Times New Roman"/>
              </a:rPr>
              <a:t>una nuova opportunità di  </a:t>
            </a:r>
            <a:r>
              <a:rPr sz="1200" spc="-5" dirty="0">
                <a:latin typeface="Times New Roman"/>
                <a:cs typeface="Times New Roman"/>
              </a:rPr>
              <a:t>estendere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ministero.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57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(1233.4) 112:5.8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pretendono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una perfezione </a:t>
            </a:r>
            <a:r>
              <a:rPr sz="1200" spc="-5" dirty="0">
                <a:latin typeface="Times New Roman"/>
                <a:cs typeface="Times New Roman"/>
              </a:rPr>
              <a:t>assoluta nell’esecuzione dettagliata  del piano universale </a:t>
            </a:r>
            <a:r>
              <a:rPr sz="1200" dirty="0">
                <a:latin typeface="Times New Roman"/>
                <a:cs typeface="Times New Roman"/>
              </a:rPr>
              <a:t>di ripersonalizzazione </a:t>
            </a:r>
            <a:r>
              <a:rPr sz="1200" spc="-5" dirty="0">
                <a:latin typeface="Times New Roman"/>
                <a:cs typeface="Times New Roman"/>
              </a:rPr>
              <a:t>dei mortali, </a:t>
            </a:r>
            <a:r>
              <a:rPr sz="1200" dirty="0">
                <a:latin typeface="Times New Roman"/>
                <a:cs typeface="Times New Roman"/>
              </a:rPr>
              <a:t>ma pretendono di manifestare </a:t>
            </a:r>
            <a:r>
              <a:rPr sz="1200" spc="-5" dirty="0">
                <a:latin typeface="Times New Roman"/>
                <a:cs typeface="Times New Roman"/>
              </a:rPr>
              <a:t>pazienza, tolleranza, comprensione </a:t>
            </a:r>
            <a:r>
              <a:rPr sz="1200" dirty="0">
                <a:latin typeface="Times New Roman"/>
                <a:cs typeface="Times New Roman"/>
              </a:rPr>
              <a:t>e simpatia  </a:t>
            </a:r>
            <a:r>
              <a:rPr sz="1200" spc="-5" dirty="0">
                <a:latin typeface="Times New Roman"/>
                <a:cs typeface="Times New Roman"/>
              </a:rPr>
              <a:t>misericordiosa, </a:t>
            </a:r>
            <a:r>
              <a:rPr sz="1200" dirty="0">
                <a:latin typeface="Times New Roman"/>
                <a:cs typeface="Times New Roman"/>
              </a:rPr>
              <a:t>e lo fanno </a:t>
            </a:r>
            <a:r>
              <a:rPr sz="1200" spc="-5" dirty="0">
                <a:latin typeface="Times New Roman"/>
                <a:cs typeface="Times New Roman"/>
              </a:rPr>
              <a:t>realmente. Noi </a:t>
            </a:r>
            <a:r>
              <a:rPr sz="1200" dirty="0">
                <a:latin typeface="Times New Roman"/>
                <a:cs typeface="Times New Roman"/>
              </a:rPr>
              <a:t>preferiamo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rischio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piuttosto che correre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privare </a:t>
            </a:r>
            <a:r>
              <a:rPr sz="1200" dirty="0">
                <a:latin typeface="Times New Roman"/>
                <a:cs typeface="Times New Roman"/>
              </a:rPr>
              <a:t>un solo </a:t>
            </a:r>
            <a:r>
              <a:rPr sz="1200" spc="-5" dirty="0">
                <a:latin typeface="Times New Roman"/>
                <a:cs typeface="Times New Roman"/>
              </a:rPr>
              <a:t>mortale, che </a:t>
            </a:r>
            <a:r>
              <a:rPr sz="1200" dirty="0">
                <a:latin typeface="Times New Roman"/>
                <a:cs typeface="Times New Roman"/>
              </a:rPr>
              <a:t>lotta in qualche mondo evoluzionario, della </a:t>
            </a:r>
            <a:r>
              <a:rPr sz="1200" spc="-5" dirty="0">
                <a:latin typeface="Times New Roman"/>
                <a:cs typeface="Times New Roman"/>
              </a:rPr>
              <a:t>gioia eterna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carriera  ascendente.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75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(1233.5) 112:5.9 </a:t>
            </a:r>
            <a:r>
              <a:rPr sz="1200" dirty="0">
                <a:latin typeface="Times New Roman"/>
                <a:cs typeface="Times New Roman"/>
              </a:rPr>
              <a:t>Ciò non </a:t>
            </a:r>
            <a:r>
              <a:rPr sz="1200" spc="-5" dirty="0">
                <a:latin typeface="Times New Roman"/>
                <a:cs typeface="Times New Roman"/>
              </a:rPr>
              <a:t>significa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esseri umani devono beneficiare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opportunità dopo </a:t>
            </a:r>
            <a:r>
              <a:rPr sz="1200" spc="-5" dirty="0">
                <a:latin typeface="Times New Roman"/>
                <a:cs typeface="Times New Roman"/>
              </a:rPr>
              <a:t>aver rifiutato </a:t>
            </a:r>
            <a:r>
              <a:rPr sz="1200" dirty="0">
                <a:latin typeface="Times New Roman"/>
                <a:cs typeface="Times New Roman"/>
              </a:rPr>
              <a:t>la prima; non è  </a:t>
            </a:r>
            <a:r>
              <a:rPr sz="1200" spc="-5" dirty="0">
                <a:latin typeface="Times New Roman"/>
                <a:cs typeface="Times New Roman"/>
              </a:rPr>
              <a:t>affatto così.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significa invece </a:t>
            </a:r>
            <a:r>
              <a:rPr sz="1200" dirty="0">
                <a:latin typeface="Times New Roman"/>
                <a:cs typeface="Times New Roman"/>
              </a:rPr>
              <a:t>che 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 devono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una vera opportunità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scelta certa,  autocosciente </a:t>
            </a:r>
            <a:r>
              <a:rPr sz="1200" dirty="0">
                <a:latin typeface="Times New Roman"/>
                <a:cs typeface="Times New Roman"/>
              </a:rPr>
              <a:t>e definitiva. I Giudici </a:t>
            </a:r>
            <a:r>
              <a:rPr sz="1200" spc="-5" dirty="0">
                <a:latin typeface="Times New Roman"/>
                <a:cs typeface="Times New Roman"/>
              </a:rPr>
              <a:t>sovrani degli universi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priveranno alcun essere dello 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se non </a:t>
            </a:r>
            <a:r>
              <a:rPr sz="1200" spc="1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fatto  </a:t>
            </a:r>
            <a:r>
              <a:rPr sz="1200" spc="-5" dirty="0">
                <a:latin typeface="Times New Roman"/>
                <a:cs typeface="Times New Roman"/>
              </a:rPr>
              <a:t>definitivamente </a:t>
            </a:r>
            <a:r>
              <a:rPr sz="1200" dirty="0">
                <a:latin typeface="Times New Roman"/>
                <a:cs typeface="Times New Roman"/>
              </a:rPr>
              <a:t>e pienamente la </a:t>
            </a:r>
            <a:r>
              <a:rPr sz="1200" spc="-5" dirty="0">
                <a:latin typeface="Times New Roman"/>
                <a:cs typeface="Times New Roman"/>
              </a:rPr>
              <a:t>scelta eterna; </a:t>
            </a:r>
            <a:r>
              <a:rPr sz="1200" dirty="0">
                <a:latin typeface="Times New Roman"/>
                <a:cs typeface="Times New Roman"/>
              </a:rPr>
              <a:t>all’anima umana </a:t>
            </a:r>
            <a:r>
              <a:rPr sz="1200" spc="-5" dirty="0">
                <a:latin typeface="Times New Roman"/>
                <a:cs typeface="Times New Roman"/>
              </a:rPr>
              <a:t>deve essere data </a:t>
            </a:r>
            <a:r>
              <a:rPr sz="1200" dirty="0">
                <a:latin typeface="Times New Roman"/>
                <a:cs typeface="Times New Roman"/>
              </a:rPr>
              <a:t>e sarà data piena </a:t>
            </a:r>
            <a:r>
              <a:rPr sz="1200" spc="-5" dirty="0">
                <a:latin typeface="Times New Roman"/>
                <a:cs typeface="Times New Roman"/>
              </a:rPr>
              <a:t>ed ampia 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rivelare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vera intenzione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reale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proposito.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90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(1233.6) 112:5.10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più spiritualmente e </a:t>
            </a:r>
            <a:r>
              <a:rPr sz="1200" spc="-5" dirty="0">
                <a:latin typeface="Times New Roman"/>
                <a:cs typeface="Times New Roman"/>
              </a:rPr>
              <a:t>cosmicamente evoluti </a:t>
            </a:r>
            <a:r>
              <a:rPr sz="1200" dirty="0">
                <a:latin typeface="Times New Roman"/>
                <a:cs typeface="Times New Roman"/>
              </a:rPr>
              <a:t>muoiono, vanno immediatamente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dimore;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questa disposizione </a:t>
            </a:r>
            <a:r>
              <a:rPr sz="1200" spc="-5" dirty="0">
                <a:latin typeface="Times New Roman"/>
                <a:cs typeface="Times New Roman"/>
              </a:rPr>
              <a:t>opera per coloro ai quali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assegnati dei guardiani serafici </a:t>
            </a:r>
            <a:r>
              <a:rPr sz="1200" dirty="0">
                <a:latin typeface="Times New Roman"/>
                <a:cs typeface="Times New Roman"/>
              </a:rPr>
              <a:t>personali. Altri mortali </a:t>
            </a:r>
            <a:r>
              <a:rPr sz="1200" spc="-5" dirty="0">
                <a:latin typeface="Times New Roman"/>
                <a:cs typeface="Times New Roman"/>
              </a:rPr>
              <a:t>possono  essere trattenuti fino </a:t>
            </a:r>
            <a:r>
              <a:rPr sz="1200" dirty="0">
                <a:latin typeface="Times New Roman"/>
                <a:cs typeface="Times New Roman"/>
              </a:rPr>
              <a:t>all’avvenuta </a:t>
            </a:r>
            <a:r>
              <a:rPr sz="1200" spc="-5" dirty="0">
                <a:latin typeface="Times New Roman"/>
                <a:cs typeface="Times New Roman"/>
              </a:rPr>
              <a:t>definizione dei loro casi, </a:t>
            </a:r>
            <a:r>
              <a:rPr sz="1200" dirty="0">
                <a:latin typeface="Times New Roman"/>
                <a:cs typeface="Times New Roman"/>
              </a:rPr>
              <a:t>dopo di che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andare sui </a:t>
            </a:r>
            <a:r>
              <a:rPr sz="1200" dirty="0">
                <a:latin typeface="Times New Roman"/>
                <a:cs typeface="Times New Roman"/>
              </a:rPr>
              <a:t>mondi delle dimore o possono  </a:t>
            </a:r>
            <a:r>
              <a:rPr sz="1200" spc="-5" dirty="0">
                <a:latin typeface="Times New Roman"/>
                <a:cs typeface="Times New Roman"/>
              </a:rPr>
              <a:t>essere assegnati ai ranghi dei sopravviventi addormentati che saranno </a:t>
            </a:r>
            <a:r>
              <a:rPr sz="1200" dirty="0">
                <a:latin typeface="Times New Roman"/>
                <a:cs typeface="Times New Roman"/>
              </a:rPr>
              <a:t>ripersonalizzati in </a:t>
            </a:r>
            <a:r>
              <a:rPr sz="1200" spc="-5" dirty="0">
                <a:latin typeface="Times New Roman"/>
                <a:cs typeface="Times New Roman"/>
              </a:rPr>
              <a:t>massa alla fine della </a:t>
            </a:r>
            <a:r>
              <a:rPr sz="1200" dirty="0">
                <a:latin typeface="Times New Roman"/>
                <a:cs typeface="Times New Roman"/>
              </a:rPr>
              <a:t>dispensazione 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in corso.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(1233.7) 112:5.11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due </a:t>
            </a:r>
            <a:r>
              <a:rPr sz="1200" spc="-5" dirty="0">
                <a:latin typeface="Times New Roman"/>
                <a:cs typeface="Times New Roman"/>
              </a:rPr>
              <a:t>difficoltà che </a:t>
            </a:r>
            <a:r>
              <a:rPr sz="1200" dirty="0">
                <a:latin typeface="Times New Roman"/>
                <a:cs typeface="Times New Roman"/>
              </a:rPr>
              <a:t>ostacolano i miei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per spiegare </a:t>
            </a:r>
            <a:r>
              <a:rPr sz="1200" spc="-5" dirty="0">
                <a:latin typeface="Times New Roman"/>
                <a:cs typeface="Times New Roman"/>
              </a:rPr>
              <a:t>esattamente ciò che </a:t>
            </a:r>
            <a:r>
              <a:rPr sz="1200" dirty="0">
                <a:latin typeface="Times New Roman"/>
                <a:cs typeface="Times New Roman"/>
              </a:rPr>
              <a:t>avviene di </a:t>
            </a:r>
            <a:r>
              <a:rPr sz="1200" i="1" spc="-5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morte, del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vostro</a:t>
            </a:r>
            <a:endParaRPr sz="1200">
              <a:latin typeface="Times New Roman"/>
              <a:cs typeface="Times New Roman"/>
            </a:endParaRPr>
          </a:p>
          <a:p>
            <a:pPr marL="76200" marR="353060">
              <a:lnSpc>
                <a:spcPts val="1380"/>
              </a:lnSpc>
              <a:spcBef>
                <a:spcPts val="65"/>
              </a:spcBef>
            </a:pPr>
            <a:r>
              <a:rPr sz="1200" i="1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sopravvivente </a:t>
            </a:r>
            <a:r>
              <a:rPr sz="1200" dirty="0">
                <a:latin typeface="Times New Roman"/>
                <a:cs typeface="Times New Roman"/>
              </a:rPr>
              <a:t>che è distinto </a:t>
            </a:r>
            <a:r>
              <a:rPr sz="1200" spc="-5" dirty="0">
                <a:latin typeface="Times New Roman"/>
                <a:cs typeface="Times New Roman"/>
              </a:rPr>
              <a:t>dall’Aggiustatore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-5" dirty="0">
                <a:latin typeface="Times New Roman"/>
                <a:cs typeface="Times New Roman"/>
              </a:rPr>
              <a:t>lascia. Una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consiste nell’impossibilità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trasmettere al </a:t>
            </a:r>
            <a:r>
              <a:rPr sz="1200" spc="5" dirty="0">
                <a:latin typeface="Times New Roman"/>
                <a:cs typeface="Times New Roman"/>
              </a:rPr>
              <a:t>vostro 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descrizione adeguata </a:t>
            </a:r>
            <a:r>
              <a:rPr sz="1200" dirty="0">
                <a:latin typeface="Times New Roman"/>
                <a:cs typeface="Times New Roman"/>
              </a:rPr>
              <a:t>di un’operazione che è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limiti </a:t>
            </a:r>
            <a:r>
              <a:rPr sz="1200" spc="-5" dirty="0">
                <a:latin typeface="Times New Roman"/>
                <a:cs typeface="Times New Roman"/>
              </a:rPr>
              <a:t>dei regni fisico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morontiale. L’altra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proviene</a:t>
            </a:r>
            <a:endParaRPr sz="1200">
              <a:latin typeface="Times New Roman"/>
              <a:cs typeface="Times New Roman"/>
            </a:endParaRPr>
          </a:p>
          <a:p>
            <a:pPr marL="76200" marR="1974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dalle restrizioni </a:t>
            </a:r>
            <a:r>
              <a:rPr sz="1200" dirty="0">
                <a:latin typeface="Times New Roman"/>
                <a:cs typeface="Times New Roman"/>
              </a:rPr>
              <a:t>poste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incarico </a:t>
            </a:r>
            <a:r>
              <a:rPr sz="1200" dirty="0">
                <a:latin typeface="Times New Roman"/>
                <a:cs typeface="Times New Roman"/>
              </a:rPr>
              <a:t>di rivelatore </a:t>
            </a:r>
            <a:r>
              <a:rPr sz="1200" spc="-5" dirty="0">
                <a:latin typeface="Times New Roman"/>
                <a:cs typeface="Times New Roman"/>
              </a:rPr>
              <a:t>della verità dalle autorità celesti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governano Urantia. 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5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dettagli  interessanti </a:t>
            </a:r>
            <a:r>
              <a:rPr sz="1200" dirty="0">
                <a:latin typeface="Times New Roman"/>
                <a:cs typeface="Times New Roman"/>
              </a:rPr>
              <a:t>che potrebbero </a:t>
            </a:r>
            <a:r>
              <a:rPr sz="1200" spc="-5" dirty="0">
                <a:latin typeface="Times New Roman"/>
                <a:cs typeface="Times New Roman"/>
              </a:rPr>
              <a:t>essere presentati,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li ometto </a:t>
            </a:r>
            <a:r>
              <a:rPr sz="1200" spc="-5" dirty="0">
                <a:latin typeface="Times New Roman"/>
                <a:cs typeface="Times New Roman"/>
              </a:rPr>
              <a:t>su consiglio 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supervisori planetari diretti. Ma nei </a:t>
            </a:r>
            <a:r>
              <a:rPr sz="1200" dirty="0">
                <a:latin typeface="Times New Roman"/>
                <a:cs typeface="Times New Roman"/>
              </a:rPr>
              <a:t>limiti che mi  sono </a:t>
            </a:r>
            <a:r>
              <a:rPr sz="1200" spc="-5" dirty="0">
                <a:latin typeface="Times New Roman"/>
                <a:cs typeface="Times New Roman"/>
              </a:rPr>
              <a:t>consentiti, posso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quanto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47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(1234.1) 112:5.12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reale, </a:t>
            </a:r>
            <a:r>
              <a:rPr sz="1200" dirty="0">
                <a:latin typeface="Times New Roman"/>
                <a:cs typeface="Times New Roman"/>
              </a:rPr>
              <a:t>qualcosa prodotto </a:t>
            </a:r>
            <a:r>
              <a:rPr sz="1200" spc="-5" dirty="0">
                <a:latin typeface="Times New Roman"/>
                <a:cs typeface="Times New Roman"/>
              </a:rPr>
              <a:t>dall’evoluzione umana, qualcosa </a:t>
            </a:r>
            <a:r>
              <a:rPr sz="1200" dirty="0">
                <a:latin typeface="Times New Roman"/>
                <a:cs typeface="Times New Roman"/>
              </a:rPr>
              <a:t>in più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Monitore </a:t>
            </a:r>
            <a:r>
              <a:rPr sz="1200" spc="-5" dirty="0">
                <a:latin typeface="Times New Roman"/>
                <a:cs typeface="Times New Roman"/>
              </a:rPr>
              <a:t>del Mistero, </a:t>
            </a:r>
            <a:r>
              <a:rPr sz="1200" spc="5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sopravvive alla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entità </a:t>
            </a:r>
            <a:r>
              <a:rPr sz="1200" dirty="0">
                <a:latin typeface="Times New Roman"/>
                <a:cs typeface="Times New Roman"/>
              </a:rPr>
              <a:t>apparsa è </a:t>
            </a:r>
            <a:r>
              <a:rPr sz="1200" spc="-5" dirty="0">
                <a:latin typeface="Times New Roman"/>
                <a:cs typeface="Times New Roman"/>
              </a:rPr>
              <a:t>l’anima, ed essa sopravvive sia alla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fisico che a quella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mente materiale. </a:t>
            </a:r>
            <a:r>
              <a:rPr sz="1200" spc="-5" dirty="0">
                <a:latin typeface="Times New Roman"/>
                <a:cs typeface="Times New Roman"/>
              </a:rPr>
              <a:t>Questa entità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figlio congiunto della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degli sforzi </a:t>
            </a:r>
            <a:r>
              <a:rPr sz="1200" dirty="0">
                <a:latin typeface="Times New Roman"/>
                <a:cs typeface="Times New Roman"/>
              </a:rPr>
              <a:t>combinati del vostro io </a:t>
            </a:r>
            <a:r>
              <a:rPr sz="1200" spc="-5" dirty="0">
                <a:latin typeface="Times New Roman"/>
                <a:cs typeface="Times New Roman"/>
              </a:rPr>
              <a:t>umano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5403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01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collegamento con </a:t>
            </a:r>
            <a:r>
              <a:rPr sz="1200" dirty="0">
                <a:latin typeface="Times New Roman"/>
                <a:cs typeface="Times New Roman"/>
              </a:rPr>
              <a:t>il vostro io divino, </a:t>
            </a:r>
            <a:r>
              <a:rPr sz="1200" spc="-5" dirty="0">
                <a:latin typeface="Times New Roman"/>
                <a:cs typeface="Times New Roman"/>
              </a:rPr>
              <a:t>l’Aggiustatore. Questo figlio </a:t>
            </a:r>
            <a:r>
              <a:rPr sz="1200" dirty="0">
                <a:latin typeface="Times New Roman"/>
                <a:cs typeface="Times New Roman"/>
              </a:rPr>
              <a:t>di genitura umana e divina </a:t>
            </a:r>
            <a:r>
              <a:rPr sz="1200" spc="-5" dirty="0">
                <a:latin typeface="Times New Roman"/>
                <a:cs typeface="Times New Roman"/>
              </a:rPr>
              <a:t>costituisce l’elemento </a:t>
            </a:r>
            <a:r>
              <a:rPr sz="1200" dirty="0">
                <a:latin typeface="Times New Roman"/>
                <a:cs typeface="Times New Roman"/>
              </a:rPr>
              <a:t>sopravvivente  di </a:t>
            </a:r>
            <a:r>
              <a:rPr sz="1200" spc="-5" dirty="0">
                <a:latin typeface="Times New Roman"/>
                <a:cs typeface="Times New Roman"/>
              </a:rPr>
              <a:t>origine terrestre; </a:t>
            </a:r>
            <a:r>
              <a:rPr sz="1200" dirty="0">
                <a:latin typeface="Times New Roman"/>
                <a:cs typeface="Times New Roman"/>
              </a:rPr>
              <a:t>è l’io </a:t>
            </a:r>
            <a:r>
              <a:rPr sz="1200" spc="-5" dirty="0">
                <a:latin typeface="Times New Roman"/>
                <a:cs typeface="Times New Roman"/>
              </a:rPr>
              <a:t>morontiale, l’anima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739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(1234.2) 112:5.13 </a:t>
            </a:r>
            <a:r>
              <a:rPr sz="1200" spc="-5" dirty="0">
                <a:latin typeface="Times New Roman"/>
                <a:cs typeface="Times New Roman"/>
              </a:rPr>
              <a:t>Questo figlio con significato </a:t>
            </a:r>
            <a:r>
              <a:rPr sz="1200" dirty="0">
                <a:latin typeface="Times New Roman"/>
                <a:cs typeface="Times New Roman"/>
              </a:rPr>
              <a:t>di persistenza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valore di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totalmente incosciente </a:t>
            </a:r>
            <a:r>
              <a:rPr sz="1200" dirty="0">
                <a:latin typeface="Times New Roman"/>
                <a:cs typeface="Times New Roman"/>
              </a:rPr>
              <a:t>durante il periodo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va dalla morte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ripersonalizzazione, e </a:t>
            </a:r>
            <a:r>
              <a:rPr sz="1200" spc="-5" dirty="0">
                <a:latin typeface="Times New Roman"/>
                <a:cs typeface="Times New Roman"/>
              </a:rPr>
              <a:t>rimane affidato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guardiano serafico 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questo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attesa.  </a:t>
            </a:r>
            <a:r>
              <a:rPr sz="1200" dirty="0">
                <a:latin typeface="Times New Roman"/>
                <a:cs typeface="Times New Roman"/>
              </a:rPr>
              <a:t>Dopo la morte voi non </a:t>
            </a:r>
            <a:r>
              <a:rPr sz="1200" spc="-5" dirty="0">
                <a:latin typeface="Times New Roman"/>
                <a:cs typeface="Times New Roman"/>
              </a:rPr>
              <a:t>agirete come esseri </a:t>
            </a:r>
            <a:r>
              <a:rPr sz="1200" dirty="0">
                <a:latin typeface="Times New Roman"/>
                <a:cs typeface="Times New Roman"/>
              </a:rPr>
              <a:t>coscienti </a:t>
            </a:r>
            <a:r>
              <a:rPr sz="1200" spc="-5" dirty="0">
                <a:latin typeface="Times New Roman"/>
                <a:cs typeface="Times New Roman"/>
              </a:rPr>
              <a:t>finché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avrete </a:t>
            </a:r>
            <a:r>
              <a:rPr sz="1200" dirty="0">
                <a:latin typeface="Times New Roman"/>
                <a:cs typeface="Times New Roman"/>
              </a:rPr>
              <a:t>acquisito la nuova </a:t>
            </a:r>
            <a:r>
              <a:rPr sz="1200" spc="-5" dirty="0">
                <a:latin typeface="Times New Roman"/>
                <a:cs typeface="Times New Roman"/>
              </a:rPr>
              <a:t>coscienza morontiale sui </a:t>
            </a:r>
            <a:r>
              <a:rPr sz="1200" dirty="0">
                <a:latin typeface="Times New Roman"/>
                <a:cs typeface="Times New Roman"/>
              </a:rPr>
              <a:t>mondi delle  </a:t>
            </a:r>
            <a:r>
              <a:rPr sz="1200" spc="-5" dirty="0">
                <a:latin typeface="Times New Roman"/>
                <a:cs typeface="Times New Roman"/>
              </a:rPr>
              <a:t>dimore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Satania.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619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(1234.3) 112:5.14 </a:t>
            </a:r>
            <a:r>
              <a:rPr sz="1200" spc="-5" dirty="0">
                <a:latin typeface="Times New Roman"/>
                <a:cs typeface="Times New Roman"/>
              </a:rPr>
              <a:t>Al momento della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l’identità </a:t>
            </a:r>
            <a:r>
              <a:rPr sz="1200" dirty="0">
                <a:latin typeface="Times New Roman"/>
                <a:cs typeface="Times New Roman"/>
              </a:rPr>
              <a:t>funzionale </a:t>
            </a:r>
            <a:r>
              <a:rPr sz="1200" spc="-5" dirty="0">
                <a:latin typeface="Times New Roman"/>
                <a:cs typeface="Times New Roman"/>
              </a:rPr>
              <a:t>associata alla personalità </a:t>
            </a:r>
            <a:r>
              <a:rPr sz="1200" dirty="0">
                <a:latin typeface="Times New Roman"/>
                <a:cs typeface="Times New Roman"/>
              </a:rPr>
              <a:t>umana viene </a:t>
            </a:r>
            <a:r>
              <a:rPr sz="1200" spc="-5" dirty="0">
                <a:latin typeface="Times New Roman"/>
                <a:cs typeface="Times New Roman"/>
              </a:rPr>
              <a:t>interrotta dalla cessazione </a:t>
            </a:r>
            <a:r>
              <a:rPr sz="1200" dirty="0">
                <a:latin typeface="Times New Roman"/>
                <a:cs typeface="Times New Roman"/>
              </a:rPr>
              <a:t>del  movimento </a:t>
            </a:r>
            <a:r>
              <a:rPr sz="1200" spc="-5" dirty="0">
                <a:latin typeface="Times New Roman"/>
                <a:cs typeface="Times New Roman"/>
              </a:rPr>
              <a:t>vitale.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umana,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trascendendo </a:t>
            </a:r>
            <a:r>
              <a:rPr sz="1200" dirty="0">
                <a:latin typeface="Times New Roman"/>
                <a:cs typeface="Times New Roman"/>
              </a:rPr>
              <a:t>le parti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costituiscono, </a:t>
            </a:r>
            <a:r>
              <a:rPr sz="1200" dirty="0">
                <a:latin typeface="Times New Roman"/>
                <a:cs typeface="Times New Roman"/>
              </a:rPr>
              <a:t>dipende da loro </a:t>
            </a:r>
            <a:r>
              <a:rPr sz="1200" spc="-5" dirty="0">
                <a:latin typeface="Times New Roman"/>
                <a:cs typeface="Times New Roman"/>
              </a:rPr>
              <a:t>per l’identità </a:t>
            </a:r>
            <a:r>
              <a:rPr sz="1200" dirty="0">
                <a:latin typeface="Times New Roman"/>
                <a:cs typeface="Times New Roman"/>
              </a:rPr>
              <a:t>funzionale.  </a:t>
            </a:r>
            <a:r>
              <a:rPr sz="1200" spc="-5" dirty="0">
                <a:latin typeface="Times New Roman"/>
                <a:cs typeface="Times New Roman"/>
              </a:rPr>
              <a:t>L’arresto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distrugge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modelli cerebrali fisici per </a:t>
            </a:r>
            <a:r>
              <a:rPr sz="1200" dirty="0">
                <a:latin typeface="Times New Roman"/>
                <a:cs typeface="Times New Roman"/>
              </a:rPr>
              <a:t>la dotazione mentale, e la </a:t>
            </a:r>
            <a:r>
              <a:rPr sz="1200" spc="-5" dirty="0">
                <a:latin typeface="Times New Roman"/>
                <a:cs typeface="Times New Roman"/>
              </a:rPr>
              <a:t>disgregazione della </a:t>
            </a:r>
            <a:r>
              <a:rPr sz="1200" dirty="0">
                <a:latin typeface="Times New Roman"/>
                <a:cs typeface="Times New Roman"/>
              </a:rPr>
              <a:t>mente pone fine </a:t>
            </a:r>
            <a:r>
              <a:rPr sz="1200" spc="-5" dirty="0">
                <a:latin typeface="Times New Roman"/>
                <a:cs typeface="Times New Roman"/>
              </a:rPr>
              <a:t>alla  coscienza umana. La </a:t>
            </a:r>
            <a:r>
              <a:rPr sz="1200" dirty="0">
                <a:latin typeface="Times New Roman"/>
                <a:cs typeface="Times New Roman"/>
              </a:rPr>
              <a:t>coscienza di quella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riapparire </a:t>
            </a:r>
            <a:r>
              <a:rPr sz="1200" dirty="0">
                <a:latin typeface="Times New Roman"/>
                <a:cs typeface="Times New Roman"/>
              </a:rPr>
              <a:t>successivamente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sia stata </a:t>
            </a:r>
            <a:r>
              <a:rPr sz="1200" spc="-5" dirty="0">
                <a:latin typeface="Times New Roman"/>
                <a:cs typeface="Times New Roman"/>
              </a:rPr>
              <a:t>costituita </a:t>
            </a:r>
            <a:r>
              <a:rPr sz="1200" dirty="0">
                <a:latin typeface="Times New Roman"/>
                <a:cs typeface="Times New Roman"/>
              </a:rPr>
              <a:t>una situazione  </a:t>
            </a:r>
            <a:r>
              <a:rPr sz="1200" spc="-5" dirty="0">
                <a:latin typeface="Times New Roman"/>
                <a:cs typeface="Times New Roman"/>
              </a:rPr>
              <a:t>cosmica che permetta alla stessa personalità </a:t>
            </a:r>
            <a:r>
              <a:rPr sz="1200" dirty="0">
                <a:latin typeface="Times New Roman"/>
                <a:cs typeface="Times New Roman"/>
              </a:rPr>
              <a:t>umana di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di nuovo in </a:t>
            </a:r>
            <a:r>
              <a:rPr sz="1200" spc="-5" dirty="0">
                <a:latin typeface="Times New Roman"/>
                <a:cs typeface="Times New Roman"/>
              </a:rPr>
              <a:t>relazione con l’energia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(1234.4) 112:5.15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transito dei mortali sopravviventi </a:t>
            </a:r>
            <a:r>
              <a:rPr sz="1200" dirty="0">
                <a:latin typeface="Times New Roman"/>
                <a:cs typeface="Times New Roman"/>
              </a:rPr>
              <a:t>tra il loro mondo </a:t>
            </a:r>
            <a:r>
              <a:rPr sz="1200" spc="-5" dirty="0">
                <a:latin typeface="Times New Roman"/>
                <a:cs typeface="Times New Roman"/>
              </a:rPr>
              <a:t>d’origine ed </a:t>
            </a:r>
            <a:r>
              <a:rPr sz="1200" dirty="0">
                <a:latin typeface="Times New Roman"/>
                <a:cs typeface="Times New Roman"/>
              </a:rPr>
              <a:t>i mondi delle </a:t>
            </a:r>
            <a:r>
              <a:rPr sz="1200" spc="-5" dirty="0">
                <a:latin typeface="Times New Roman"/>
                <a:cs typeface="Times New Roman"/>
              </a:rPr>
              <a:t>dimore, sia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sperimentino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ricostituzione 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nel terzo periodo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che ascendano al </a:t>
            </a:r>
            <a:r>
              <a:rPr sz="1200" dirty="0">
                <a:latin typeface="Times New Roman"/>
                <a:cs typeface="Times New Roman"/>
              </a:rPr>
              <a:t>momento di una </a:t>
            </a:r>
            <a:r>
              <a:rPr sz="1200" spc="-5" dirty="0">
                <a:latin typeface="Times New Roman"/>
                <a:cs typeface="Times New Roman"/>
              </a:rPr>
              <a:t>risurrezione collettiva,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dati </a:t>
            </a:r>
            <a:r>
              <a:rPr sz="1200" dirty="0">
                <a:latin typeface="Times New Roman"/>
                <a:cs typeface="Times New Roman"/>
              </a:rPr>
              <a:t>costituivi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fedelmente conservati dagli arcangeli sui </a:t>
            </a:r>
            <a:r>
              <a:rPr sz="1200" dirty="0">
                <a:latin typeface="Times New Roman"/>
                <a:cs typeface="Times New Roman"/>
              </a:rPr>
              <a:t>loro mondi di attività </a:t>
            </a:r>
            <a:r>
              <a:rPr sz="1200" spc="-5" dirty="0">
                <a:latin typeface="Times New Roman"/>
                <a:cs typeface="Times New Roman"/>
              </a:rPr>
              <a:t>speciali. Questi esseri </a:t>
            </a:r>
            <a:r>
              <a:rPr sz="1200" dirty="0">
                <a:latin typeface="Times New Roman"/>
                <a:cs typeface="Times New Roman"/>
              </a:rPr>
              <a:t>non sono i custodi </a:t>
            </a:r>
            <a:r>
              <a:rPr sz="1200" spc="-5" dirty="0">
                <a:latin typeface="Times New Roman"/>
                <a:cs typeface="Times New Roman"/>
              </a:rPr>
              <a:t>della  personalità (come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guardiani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sono dell’anima),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nondimeno vero che ogni fattore identificabile della </a:t>
            </a:r>
            <a:r>
              <a:rPr sz="1200" dirty="0">
                <a:latin typeface="Times New Roman"/>
                <a:cs typeface="Times New Roman"/>
              </a:rPr>
              <a:t>personalità è  </a:t>
            </a:r>
            <a:r>
              <a:rPr sz="1200" spc="-5" dirty="0">
                <a:latin typeface="Times New Roman"/>
                <a:cs typeface="Times New Roman"/>
              </a:rPr>
              <a:t>efficacemente tenuto </a:t>
            </a:r>
            <a:r>
              <a:rPr sz="1200" dirty="0">
                <a:latin typeface="Times New Roman"/>
                <a:cs typeface="Times New Roman"/>
              </a:rPr>
              <a:t>in custodia da </a:t>
            </a:r>
            <a:r>
              <a:rPr sz="1200" spc="-5" dirty="0">
                <a:latin typeface="Times New Roman"/>
                <a:cs typeface="Times New Roman"/>
              </a:rPr>
              <a:t>questi fidati depositari della sopravvivenza mortale. Quanto all’esatta collocazione della  personalità del mortale </a:t>
            </a:r>
            <a:r>
              <a:rPr sz="1200" dirty="0">
                <a:latin typeface="Times New Roman"/>
                <a:cs typeface="Times New Roman"/>
              </a:rPr>
              <a:t>durante 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intercorre </a:t>
            </a:r>
            <a:r>
              <a:rPr sz="1200" dirty="0">
                <a:latin typeface="Times New Roman"/>
                <a:cs typeface="Times New Roman"/>
              </a:rPr>
              <a:t>tra la morte e la </a:t>
            </a:r>
            <a:r>
              <a:rPr sz="1200" spc="-5" dirty="0">
                <a:latin typeface="Times New Roman"/>
                <a:cs typeface="Times New Roman"/>
              </a:rPr>
              <a:t>sopravvivenza, </a:t>
            </a:r>
            <a:r>
              <a:rPr sz="1200" dirty="0">
                <a:latin typeface="Times New Roman"/>
                <a:cs typeface="Times New Roman"/>
              </a:rPr>
              <a:t>noi non 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conosciamo.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117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(1234.5) 112:5.16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situazione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rende possibile la </a:t>
            </a:r>
            <a:r>
              <a:rPr sz="1200" spc="-5" dirty="0">
                <a:latin typeface="Times New Roman"/>
                <a:cs typeface="Times New Roman"/>
              </a:rPr>
              <a:t>ripersonalizzazione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prodotta nelle </a:t>
            </a:r>
            <a:r>
              <a:rPr sz="1200" dirty="0">
                <a:latin typeface="Times New Roman"/>
                <a:cs typeface="Times New Roman"/>
              </a:rPr>
              <a:t>sale di risurrezione </a:t>
            </a:r>
            <a:r>
              <a:rPr sz="1200" spc="-5" dirty="0">
                <a:latin typeface="Times New Roman"/>
                <a:cs typeface="Times New Roman"/>
              </a:rPr>
              <a:t>dei pianeti </a:t>
            </a:r>
            <a:r>
              <a:rPr sz="1200" dirty="0">
                <a:latin typeface="Times New Roman"/>
                <a:cs typeface="Times New Roman"/>
              </a:rPr>
              <a:t>morontiali  </a:t>
            </a:r>
            <a:r>
              <a:rPr sz="1200" spc="-5" dirty="0">
                <a:latin typeface="Times New Roman"/>
                <a:cs typeface="Times New Roman"/>
              </a:rPr>
              <a:t>d’accoglienza </a:t>
            </a:r>
            <a:r>
              <a:rPr sz="1200" dirty="0">
                <a:latin typeface="Times New Roman"/>
                <a:cs typeface="Times New Roman"/>
              </a:rPr>
              <a:t>di un universo </a:t>
            </a:r>
            <a:r>
              <a:rPr sz="1200" spc="-5" dirty="0">
                <a:latin typeface="Times New Roman"/>
                <a:cs typeface="Times New Roman"/>
              </a:rPr>
              <a:t>locale. Qui,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camere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assemblaggio della vita,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supervisione forniscono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0958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8420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combinazione </a:t>
            </a:r>
            <a:r>
              <a:rPr sz="1200" spc="-5" dirty="0">
                <a:latin typeface="Times New Roman"/>
                <a:cs typeface="Times New Roman"/>
              </a:rPr>
              <a:t>dell’energia universale </a:t>
            </a:r>
            <a:r>
              <a:rPr sz="1200" dirty="0">
                <a:latin typeface="Times New Roman"/>
                <a:cs typeface="Times New Roman"/>
              </a:rPr>
              <a:t>— morontiale,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e spirituale —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rende possibile </a:t>
            </a:r>
            <a:r>
              <a:rPr sz="1200" spc="-5" dirty="0">
                <a:latin typeface="Times New Roman"/>
                <a:cs typeface="Times New Roman"/>
              </a:rPr>
              <a:t>riformare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del  sopravvivente </a:t>
            </a:r>
            <a:r>
              <a:rPr sz="1200" dirty="0">
                <a:latin typeface="Times New Roman"/>
                <a:cs typeface="Times New Roman"/>
              </a:rPr>
              <a:t>addormentato.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riassemblaggio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parti costituenti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tempo materiale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implica: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943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(1234.6) 112:5.17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costruzione di una </a:t>
            </a:r>
            <a:r>
              <a:rPr sz="1200" spc="-5" dirty="0">
                <a:latin typeface="Times New Roman"/>
                <a:cs typeface="Times New Roman"/>
              </a:rPr>
              <a:t>forma appropriata, </a:t>
            </a:r>
            <a:r>
              <a:rPr sz="1200" dirty="0">
                <a:latin typeface="Times New Roman"/>
                <a:cs typeface="Times New Roman"/>
              </a:rPr>
              <a:t>un modello morontiale </a:t>
            </a:r>
            <a:r>
              <a:rPr sz="1200" spc="-5" dirty="0">
                <a:latin typeface="Times New Roman"/>
                <a:cs typeface="Times New Roman"/>
              </a:rPr>
              <a:t>d’energia,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nuovo  </a:t>
            </a:r>
            <a:r>
              <a:rPr sz="1200" spc="-5" dirty="0">
                <a:latin typeface="Times New Roman"/>
                <a:cs typeface="Times New Roman"/>
              </a:rPr>
              <a:t>sopravvivente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spirituale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cui la </a:t>
            </a:r>
            <a:r>
              <a:rPr sz="1200" spc="-5" dirty="0">
                <a:latin typeface="Times New Roman"/>
                <a:cs typeface="Times New Roman"/>
              </a:rPr>
              <a:t>variante </a:t>
            </a:r>
            <a:r>
              <a:rPr sz="1200" dirty="0">
                <a:latin typeface="Times New Roman"/>
                <a:cs typeface="Times New Roman"/>
              </a:rPr>
              <a:t>morontiale della </a:t>
            </a:r>
            <a:r>
              <a:rPr sz="1200" spc="-5" dirty="0">
                <a:latin typeface="Times New Roman"/>
                <a:cs typeface="Times New Roman"/>
              </a:rPr>
              <a:t>mente  cosmica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immessa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circuito.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665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(1234.7) 112:5.18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ritorno dell’Aggiustatore nella creatura morontiale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attesa. L’Aggiustatore </a:t>
            </a:r>
            <a:r>
              <a:rPr sz="1200" dirty="0">
                <a:latin typeface="Times New Roman"/>
                <a:cs typeface="Times New Roman"/>
              </a:rPr>
              <a:t>è il custode </a:t>
            </a:r>
            <a:r>
              <a:rPr sz="1200" spc="-5" dirty="0">
                <a:latin typeface="Times New Roman"/>
                <a:cs typeface="Times New Roman"/>
              </a:rPr>
              <a:t>eterno  della </a:t>
            </a:r>
            <a:r>
              <a:rPr sz="1200" dirty="0">
                <a:latin typeface="Times New Roman"/>
                <a:cs typeface="Times New Roman"/>
              </a:rPr>
              <a:t>vostra identità ascendente; il vostro Monitore è la </a:t>
            </a:r>
            <a:r>
              <a:rPr sz="1200" spc="-5" dirty="0">
                <a:latin typeface="Times New Roman"/>
                <a:cs typeface="Times New Roman"/>
              </a:rPr>
              <a:t>certezza assoluta </a:t>
            </a:r>
            <a:r>
              <a:rPr sz="1200" dirty="0">
                <a:latin typeface="Times New Roman"/>
                <a:cs typeface="Times New Roman"/>
              </a:rPr>
              <a:t>che voi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e non un </a:t>
            </a:r>
            <a:r>
              <a:rPr sz="1200" spc="-5" dirty="0">
                <a:latin typeface="Times New Roman"/>
                <a:cs typeface="Times New Roman"/>
              </a:rPr>
              <a:t>altro occuperà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forma morontiale creata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risveglio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l’Aggiustatore sarà presente alla ricostituzione 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riassumere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ruolo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guida paradisiaca del </a:t>
            </a:r>
            <a:r>
              <a:rPr sz="1200" dirty="0">
                <a:latin typeface="Times New Roman"/>
                <a:cs typeface="Times New Roman"/>
              </a:rPr>
              <a:t>vostro 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sopravvivente.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645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(1235.1) 112:5.19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Quando questi requisiti indispensabili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ripersonalizzazione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riuniti,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custode serafico  delle </a:t>
            </a:r>
            <a:r>
              <a:rPr sz="1200" dirty="0">
                <a:latin typeface="Times New Roman"/>
                <a:cs typeface="Times New Roman"/>
              </a:rPr>
              <a:t>potenzialità </a:t>
            </a:r>
            <a:r>
              <a:rPr sz="1200" spc="-5" dirty="0">
                <a:latin typeface="Times New Roman"/>
                <a:cs typeface="Times New Roman"/>
              </a:rPr>
              <a:t>dell’anima immortale assopita,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l’assistenza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numerose personalità cosmiche, conferisce  questa entità morontiale alla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forma mente-corpo </a:t>
            </a:r>
            <a:r>
              <a:rPr sz="1200" spc="-5" dirty="0">
                <a:latin typeface="Times New Roman"/>
                <a:cs typeface="Times New Roman"/>
              </a:rPr>
              <a:t>morontiale predisposta, mentre </a:t>
            </a:r>
            <a:r>
              <a:rPr sz="1200" dirty="0">
                <a:latin typeface="Times New Roman"/>
                <a:cs typeface="Times New Roman"/>
              </a:rPr>
              <a:t>affida questo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endParaRPr sz="1200">
              <a:latin typeface="Times New Roman"/>
              <a:cs typeface="Times New Roman"/>
            </a:endParaRPr>
          </a:p>
          <a:p>
            <a:pPr marL="520700" marR="48895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 all’associazione eterna con l’Aggiustatore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attesa.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la ripersonalizzazione,  la </a:t>
            </a:r>
            <a:r>
              <a:rPr sz="1200" spc="-5" dirty="0">
                <a:latin typeface="Times New Roman"/>
                <a:cs typeface="Times New Roman"/>
              </a:rPr>
              <a:t>ricostituzione della memoria, dell’intuizione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coscienza </a:t>
            </a:r>
            <a:r>
              <a:rPr sz="1200" dirty="0">
                <a:latin typeface="Times New Roman"/>
                <a:cs typeface="Times New Roman"/>
              </a:rPr>
              <a:t>—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l’identità.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781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(1235.2) 112:5.20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della ripersonalizzazione consiste nella presa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possesso,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dell’io </a:t>
            </a:r>
            <a:r>
              <a:rPr sz="1200" spc="-5" dirty="0">
                <a:latin typeface="Times New Roman"/>
                <a:cs typeface="Times New Roman"/>
              </a:rPr>
              <a:t>umano che si risveglia, della </a:t>
            </a:r>
            <a:r>
              <a:rPr sz="1200" dirty="0">
                <a:latin typeface="Times New Roman"/>
                <a:cs typeface="Times New Roman"/>
              </a:rPr>
              <a:t>fase 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posta in </a:t>
            </a:r>
            <a:r>
              <a:rPr sz="1200" spc="-5" dirty="0">
                <a:latin typeface="Times New Roman"/>
                <a:cs typeface="Times New Roman"/>
              </a:rPr>
              <a:t>circuito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separata.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fenomeno della personalità dipende dalla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persistenza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dell’identità della </a:t>
            </a:r>
            <a:r>
              <a:rPr sz="1200" dirty="0">
                <a:latin typeface="Times New Roman"/>
                <a:cs typeface="Times New Roman"/>
              </a:rPr>
              <a:t>reazione </a:t>
            </a:r>
            <a:r>
              <a:rPr sz="1200" spc="-5" dirty="0">
                <a:latin typeface="Times New Roman"/>
                <a:cs typeface="Times New Roman"/>
              </a:rPr>
              <a:t>dell’individualità all’ambiente universale;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effettuato solo tramite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mente.  L’individualità </a:t>
            </a:r>
            <a:r>
              <a:rPr sz="1200" dirty="0">
                <a:latin typeface="Times New Roman"/>
                <a:cs typeface="Times New Roman"/>
              </a:rPr>
              <a:t>persiste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cambiamento continuo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compongono </a:t>
            </a:r>
            <a:r>
              <a:rPr sz="1200" dirty="0">
                <a:latin typeface="Times New Roman"/>
                <a:cs typeface="Times New Roman"/>
              </a:rPr>
              <a:t>l’io;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il cambiamento  è </a:t>
            </a:r>
            <a:r>
              <a:rPr sz="1200" spc="-5" dirty="0">
                <a:latin typeface="Times New Roman"/>
                <a:cs typeface="Times New Roman"/>
              </a:rPr>
              <a:t>graduale;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e alla ripersonalizzazione il </a:t>
            </a:r>
            <a:r>
              <a:rPr sz="1200" spc="-5" dirty="0">
                <a:latin typeface="Times New Roman"/>
                <a:cs typeface="Times New Roman"/>
              </a:rPr>
              <a:t>cambiamento </a:t>
            </a:r>
            <a:r>
              <a:rPr sz="1200" dirty="0">
                <a:latin typeface="Times New Roman"/>
                <a:cs typeface="Times New Roman"/>
              </a:rPr>
              <a:t>è repentino.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individualità </a:t>
            </a:r>
            <a:r>
              <a:rPr sz="1200" spc="-5" dirty="0">
                <a:latin typeface="Times New Roman"/>
                <a:cs typeface="Times New Roman"/>
              </a:rPr>
              <a:t>(personalità)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86090" cy="35439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93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in virtù </a:t>
            </a:r>
            <a:r>
              <a:rPr sz="1200" spc="-5" dirty="0">
                <a:latin typeface="Times New Roman"/>
                <a:cs typeface="Times New Roman"/>
              </a:rPr>
              <a:t>del mutamento incessante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parti costituenti; </a:t>
            </a:r>
            <a:r>
              <a:rPr sz="1200" dirty="0">
                <a:latin typeface="Times New Roman"/>
                <a:cs typeface="Times New Roman"/>
              </a:rPr>
              <a:t>la stagnazione  </a:t>
            </a:r>
            <a:r>
              <a:rPr sz="1200" spc="-5" dirty="0">
                <a:latin typeface="Times New Roman"/>
                <a:cs typeface="Times New Roman"/>
              </a:rPr>
              <a:t>termina nell’inevitabile morte.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umana 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cambiamento incessante dei fattori </a:t>
            </a:r>
            <a:r>
              <a:rPr sz="1200" dirty="0">
                <a:latin typeface="Times New Roman"/>
                <a:cs typeface="Times New Roman"/>
              </a:rPr>
              <a:t>della vita, </a:t>
            </a:r>
            <a:r>
              <a:rPr sz="1200" spc="-5" dirty="0">
                <a:latin typeface="Times New Roman"/>
                <a:cs typeface="Times New Roman"/>
              </a:rPr>
              <a:t>unificati dalla </a:t>
            </a:r>
            <a:r>
              <a:rPr sz="1200" dirty="0">
                <a:latin typeface="Times New Roman"/>
                <a:cs typeface="Times New Roman"/>
              </a:rPr>
              <a:t>stabilità </a:t>
            </a:r>
            <a:r>
              <a:rPr sz="1200" spc="-5" dirty="0">
                <a:latin typeface="Times New Roman"/>
                <a:cs typeface="Times New Roman"/>
              </a:rPr>
              <a:t>della  personalità </a:t>
            </a:r>
            <a:r>
              <a:rPr sz="1200" dirty="0">
                <a:latin typeface="Times New Roman"/>
                <a:cs typeface="Times New Roman"/>
              </a:rPr>
              <a:t>immutabile.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257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(1235.3) 112:5.21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quando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risveglierete sui </a:t>
            </a:r>
            <a:r>
              <a:rPr sz="1200" dirty="0">
                <a:latin typeface="Times New Roman"/>
                <a:cs typeface="Times New Roman"/>
              </a:rPr>
              <a:t>mondi delle dimore di </a:t>
            </a:r>
            <a:r>
              <a:rPr sz="1200" spc="-5" dirty="0">
                <a:latin typeface="Times New Roman"/>
                <a:cs typeface="Times New Roman"/>
              </a:rPr>
              <a:t>Jerusem, sarete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cambiati, </a:t>
            </a:r>
            <a:r>
              <a:rPr sz="1200" dirty="0">
                <a:latin typeface="Times New Roman"/>
                <a:cs typeface="Times New Roman"/>
              </a:rPr>
              <a:t>la vostra trasformazione  </a:t>
            </a:r>
            <a:r>
              <a:rPr sz="1200" spc="-5" dirty="0">
                <a:latin typeface="Times New Roman"/>
                <a:cs typeface="Times New Roman"/>
              </a:rPr>
              <a:t>spirituale sarà così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che, se non fosse </a:t>
            </a:r>
            <a:r>
              <a:rPr sz="1200" dirty="0">
                <a:latin typeface="Times New Roman"/>
                <a:cs typeface="Times New Roman"/>
              </a:rPr>
              <a:t>per il vostro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guardiano </a:t>
            </a:r>
            <a:r>
              <a:rPr sz="1200" dirty="0">
                <a:latin typeface="Times New Roman"/>
                <a:cs typeface="Times New Roman"/>
              </a:rPr>
              <a:t>del destino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ricollegano così 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la vostra nuova vita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nuovi mondi alla vostra </a:t>
            </a:r>
            <a:r>
              <a:rPr sz="1200" spc="-5" dirty="0">
                <a:latin typeface="Times New Roman"/>
                <a:cs typeface="Times New Roman"/>
              </a:rPr>
              <a:t>vecchia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primo mondo, voi </a:t>
            </a:r>
            <a:r>
              <a:rPr sz="1200" spc="-5" dirty="0">
                <a:latin typeface="Times New Roman"/>
                <a:cs typeface="Times New Roman"/>
              </a:rPr>
              <a:t>avreste </a:t>
            </a:r>
            <a:r>
              <a:rPr sz="1200" dirty="0">
                <a:latin typeface="Times New Roman"/>
                <a:cs typeface="Times New Roman"/>
              </a:rPr>
              <a:t>inizialmente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collegare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nuova coscienza </a:t>
            </a:r>
            <a:r>
              <a:rPr sz="1200" spc="-5" dirty="0">
                <a:latin typeface="Times New Roman"/>
                <a:cs typeface="Times New Roman"/>
              </a:rPr>
              <a:t>morontiale alle </a:t>
            </a:r>
            <a:r>
              <a:rPr sz="1200" dirty="0">
                <a:latin typeface="Times New Roman"/>
                <a:cs typeface="Times New Roman"/>
              </a:rPr>
              <a:t>reminiscenze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identità </a:t>
            </a:r>
            <a:r>
              <a:rPr sz="1200" spc="-5" dirty="0">
                <a:latin typeface="Times New Roman"/>
                <a:cs typeface="Times New Roman"/>
              </a:rPr>
              <a:t>precedente. Nonostante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continuità</a:t>
            </a:r>
            <a:endParaRPr sz="1200">
              <a:latin typeface="Times New Roman"/>
              <a:cs typeface="Times New Roman"/>
            </a:endParaRPr>
          </a:p>
          <a:p>
            <a:pPr marL="63500" marR="19113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dell’individualità personale,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della vostra vita di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sembrerebbe </a:t>
            </a:r>
            <a:r>
              <a:rPr sz="1200" dirty="0">
                <a:latin typeface="Times New Roman"/>
                <a:cs typeface="Times New Roman"/>
              </a:rPr>
              <a:t>inizialmente un </a:t>
            </a:r>
            <a:r>
              <a:rPr sz="1200" spc="-5" dirty="0">
                <a:latin typeface="Times New Roman"/>
                <a:cs typeface="Times New Roman"/>
              </a:rPr>
              <a:t>sogno vago </a:t>
            </a:r>
            <a:r>
              <a:rPr sz="1200" dirty="0">
                <a:latin typeface="Times New Roman"/>
                <a:cs typeface="Times New Roman"/>
              </a:rPr>
              <a:t>e indistinto.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 tempo </a:t>
            </a:r>
            <a:r>
              <a:rPr sz="1200" spc="-5" dirty="0">
                <a:latin typeface="Times New Roman"/>
                <a:cs typeface="Times New Roman"/>
              </a:rPr>
              <a:t>chiarirà </a:t>
            </a:r>
            <a:r>
              <a:rPr sz="1200" dirty="0">
                <a:latin typeface="Times New Roman"/>
                <a:cs typeface="Times New Roman"/>
              </a:rPr>
              <a:t>molti ricordi </a:t>
            </a:r>
            <a:r>
              <a:rPr sz="1200" spc="-5" dirty="0">
                <a:latin typeface="Times New Roman"/>
                <a:cs typeface="Times New Roman"/>
              </a:rPr>
              <a:t>associati alla </a:t>
            </a:r>
            <a:r>
              <a:rPr sz="1200" dirty="0">
                <a:latin typeface="Times New Roman"/>
                <a:cs typeface="Times New Roman"/>
              </a:rPr>
              <a:t>vostra vita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(1235.4) 112:5.22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richiamerà alla </a:t>
            </a:r>
            <a:r>
              <a:rPr sz="1200" dirty="0">
                <a:latin typeface="Times New Roman"/>
                <a:cs typeface="Times New Roman"/>
              </a:rPr>
              <a:t>mente e vi ripeterà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ricordi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esperienze che fanno </a:t>
            </a:r>
            <a:r>
              <a:rPr sz="1200" dirty="0">
                <a:latin typeface="Times New Roman"/>
                <a:cs typeface="Times New Roman"/>
              </a:rPr>
              <a:t>parte della  vostra </a:t>
            </a:r>
            <a:r>
              <a:rPr sz="1200" spc="-5" dirty="0">
                <a:latin typeface="Times New Roman"/>
                <a:cs typeface="Times New Roman"/>
              </a:rPr>
              <a:t>carriera universale </a:t>
            </a:r>
            <a:r>
              <a:rPr sz="1200" dirty="0">
                <a:latin typeface="Times New Roman"/>
                <a:cs typeface="Times New Roman"/>
              </a:rPr>
              <a:t>e sono essenziali alla </a:t>
            </a:r>
            <a:r>
              <a:rPr sz="1200" spc="-5" dirty="0">
                <a:latin typeface="Times New Roman"/>
                <a:cs typeface="Times New Roman"/>
              </a:rPr>
              <a:t>stessa. Se l’Aggiustatore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partecipato all’evoluzione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qualcosa nella </a:t>
            </a:r>
            <a:r>
              <a:rPr sz="1200" dirty="0">
                <a:latin typeface="Times New Roman"/>
                <a:cs typeface="Times New Roman"/>
              </a:rPr>
              <a:t>mente  </a:t>
            </a:r>
            <a:r>
              <a:rPr sz="1200" spc="-5" dirty="0">
                <a:latin typeface="Times New Roman"/>
                <a:cs typeface="Times New Roman"/>
              </a:rPr>
              <a:t>umana, allora queste esperienze degne </a:t>
            </a:r>
            <a:r>
              <a:rPr sz="1200" dirty="0">
                <a:latin typeface="Times New Roman"/>
                <a:cs typeface="Times New Roman"/>
              </a:rPr>
              <a:t>d’interesse </a:t>
            </a:r>
            <a:r>
              <a:rPr sz="1200" spc="-5" dirty="0">
                <a:latin typeface="Times New Roman"/>
                <a:cs typeface="Times New Roman"/>
              </a:rPr>
              <a:t>sopravviveranno nella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eterna dell’Aggiustatore. Ma </a:t>
            </a:r>
            <a:r>
              <a:rPr sz="1200" dirty="0">
                <a:latin typeface="Times New Roman"/>
                <a:cs typeface="Times New Roman"/>
              </a:rPr>
              <a:t>molta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vostra vita </a:t>
            </a:r>
            <a:r>
              <a:rPr sz="1200" spc="-5" dirty="0">
                <a:latin typeface="Times New Roman"/>
                <a:cs typeface="Times New Roman"/>
              </a:rPr>
              <a:t>passata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ricordi,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aventi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morontiale, </a:t>
            </a:r>
            <a:r>
              <a:rPr sz="1200" spc="-5" dirty="0">
                <a:latin typeface="Times New Roman"/>
                <a:cs typeface="Times New Roman"/>
              </a:rPr>
              <a:t>periranno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cervello materiale. 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materiali </a:t>
            </a:r>
            <a:r>
              <a:rPr sz="1200" spc="-5" dirty="0">
                <a:latin typeface="Times New Roman"/>
                <a:cs typeface="Times New Roman"/>
              </a:rPr>
              <a:t>scompariranno come vecchie </a:t>
            </a:r>
            <a:r>
              <a:rPr sz="1200" dirty="0">
                <a:latin typeface="Times New Roman"/>
                <a:cs typeface="Times New Roman"/>
              </a:rPr>
              <a:t>impalcature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essendovi </a:t>
            </a:r>
            <a:r>
              <a:rPr sz="1200" spc="-5" dirty="0">
                <a:latin typeface="Times New Roman"/>
                <a:cs typeface="Times New Roman"/>
              </a:rPr>
              <a:t>servite </a:t>
            </a:r>
            <a:r>
              <a:rPr sz="1200" dirty="0">
                <a:latin typeface="Times New Roman"/>
                <a:cs typeface="Times New Roman"/>
              </a:rPr>
              <a:t>da ponte </a:t>
            </a:r>
            <a:r>
              <a:rPr sz="1200" spc="-5" dirty="0">
                <a:latin typeface="Times New Roman"/>
                <a:cs typeface="Times New Roman"/>
              </a:rPr>
              <a:t>per passare al </a:t>
            </a:r>
            <a:r>
              <a:rPr sz="1200" dirty="0">
                <a:latin typeface="Times New Roman"/>
                <a:cs typeface="Times New Roman"/>
              </a:rPr>
              <a:t>livello  </a:t>
            </a:r>
            <a:r>
              <a:rPr sz="1200" spc="-5" dirty="0">
                <a:latin typeface="Times New Roman"/>
                <a:cs typeface="Times New Roman"/>
              </a:rPr>
              <a:t>morontiale,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nell’universo.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tra personalità non </a:t>
            </a:r>
            <a:r>
              <a:rPr sz="1200" spc="-5" dirty="0">
                <a:latin typeface="Times New Roman"/>
                <a:cs typeface="Times New Roman"/>
              </a:rPr>
              <a:t>sono mai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impalcature;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ricordo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delle relazioni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ha un valore cosmico e </a:t>
            </a:r>
            <a:r>
              <a:rPr sz="1200" spc="-5" dirty="0">
                <a:latin typeface="Times New Roman"/>
                <a:cs typeface="Times New Roman"/>
              </a:rPr>
              <a:t>persisterà.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voi  </a:t>
            </a:r>
            <a:r>
              <a:rPr sz="1200" spc="-5" dirty="0">
                <a:latin typeface="Times New Roman"/>
                <a:cs typeface="Times New Roman"/>
              </a:rPr>
              <a:t>riconoscerete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ricorderete </a:t>
            </a:r>
            <a:r>
              <a:rPr sz="1200" dirty="0">
                <a:latin typeface="Times New Roman"/>
                <a:cs typeface="Times New Roman"/>
              </a:rPr>
              <a:t>i vostri compagni di un tempo </a:t>
            </a:r>
            <a:r>
              <a:rPr sz="1200" spc="-5" dirty="0">
                <a:latin typeface="Times New Roman"/>
                <a:cs typeface="Times New Roman"/>
              </a:rPr>
              <a:t>nella breve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affascinante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sarete riconosciuti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ricordati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785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L’io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morontiale</a:t>
            </a:r>
            <a:endParaRPr sz="1600">
              <a:latin typeface="Times New Roman"/>
              <a:cs typeface="Times New Roman"/>
            </a:endParaRPr>
          </a:p>
          <a:p>
            <a:pPr marL="76200" marR="34226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(1235.5) 112:6.1 </a:t>
            </a:r>
            <a:r>
              <a:rPr sz="1200" dirty="0">
                <a:latin typeface="Times New Roman"/>
                <a:cs typeface="Times New Roman"/>
              </a:rPr>
              <a:t>Come una </a:t>
            </a:r>
            <a:r>
              <a:rPr sz="1200" spc="-5" dirty="0">
                <a:latin typeface="Times New Roman"/>
                <a:cs typeface="Times New Roman"/>
              </a:rPr>
              <a:t>farfalla emerge </a:t>
            </a:r>
            <a:r>
              <a:rPr sz="1200" dirty="0">
                <a:latin typeface="Times New Roman"/>
                <a:cs typeface="Times New Roman"/>
              </a:rPr>
              <a:t>dallo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larva, così </a:t>
            </a:r>
            <a:r>
              <a:rPr sz="1200" dirty="0">
                <a:latin typeface="Times New Roman"/>
                <a:cs typeface="Times New Roman"/>
              </a:rPr>
              <a:t>la vera personalità </a:t>
            </a:r>
            <a:r>
              <a:rPr sz="1200" spc="-5" dirty="0">
                <a:latin typeface="Times New Roman"/>
                <a:cs typeface="Times New Roman"/>
              </a:rPr>
              <a:t>degli esseri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emergerà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dimore, rivelata </a:t>
            </a:r>
            <a:r>
              <a:rPr sz="1200" dirty="0">
                <a:latin typeface="Times New Roman"/>
                <a:cs typeface="Times New Roman"/>
              </a:rPr>
              <a:t>per la prima volta </a:t>
            </a:r>
            <a:r>
              <a:rPr sz="1200" spc="-5" dirty="0">
                <a:latin typeface="Times New Roman"/>
                <a:cs typeface="Times New Roman"/>
              </a:rPr>
              <a:t>separatamente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vecchio </a:t>
            </a:r>
            <a:r>
              <a:rPr sz="1200" dirty="0">
                <a:latin typeface="Times New Roman"/>
                <a:cs typeface="Times New Roman"/>
              </a:rPr>
              <a:t>rivestimento di </a:t>
            </a:r>
            <a:r>
              <a:rPr sz="1200" spc="-5" dirty="0">
                <a:latin typeface="Times New Roman"/>
                <a:cs typeface="Times New Roman"/>
              </a:rPr>
              <a:t>carne materiale.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morontiale</a:t>
            </a:r>
            <a:endParaRPr sz="1200">
              <a:latin typeface="Times New Roman"/>
              <a:cs typeface="Times New Roman"/>
            </a:endParaRPr>
          </a:p>
          <a:p>
            <a:pPr marL="76200" marR="3536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nell’universo locale concerne l’elevazione </a:t>
            </a:r>
            <a:r>
              <a:rPr sz="1200" dirty="0">
                <a:latin typeface="Times New Roman"/>
                <a:cs typeface="Times New Roman"/>
              </a:rPr>
              <a:t>continua </a:t>
            </a:r>
            <a:r>
              <a:rPr sz="1200" spc="-5" dirty="0">
                <a:latin typeface="Times New Roman"/>
                <a:cs typeface="Times New Roman"/>
              </a:rPr>
              <a:t>del meccanismo della personalità dal </a:t>
            </a:r>
            <a:r>
              <a:rPr sz="1200" dirty="0">
                <a:latin typeface="Times New Roman"/>
                <a:cs typeface="Times New Roman"/>
              </a:rPr>
              <a:t>livello morontiale iniziale d’esistenza  </a:t>
            </a:r>
            <a:r>
              <a:rPr sz="1200" spc="-5" dirty="0">
                <a:latin typeface="Times New Roman"/>
                <a:cs typeface="Times New Roman"/>
              </a:rPr>
              <a:t>dell’anima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livello morontiale finale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spiritualità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76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(1235.6) 112:6.2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difficile informarvi sulle </a:t>
            </a:r>
            <a:r>
              <a:rPr sz="1200" dirty="0">
                <a:latin typeface="Times New Roman"/>
                <a:cs typeface="Times New Roman"/>
              </a:rPr>
              <a:t>vostre forme </a:t>
            </a:r>
            <a:r>
              <a:rPr sz="1200" spc="-5" dirty="0">
                <a:latin typeface="Times New Roman"/>
                <a:cs typeface="Times New Roman"/>
              </a:rPr>
              <a:t>morontiali della personalità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nell’universo locale. Voi sarete  </a:t>
            </a:r>
            <a:r>
              <a:rPr sz="1200" dirty="0">
                <a:latin typeface="Times New Roman"/>
                <a:cs typeface="Times New Roman"/>
              </a:rPr>
              <a:t>dotati di modelli </a:t>
            </a:r>
            <a:r>
              <a:rPr sz="1200" spc="-5" dirty="0">
                <a:latin typeface="Times New Roman"/>
                <a:cs typeface="Times New Roman"/>
              </a:rPr>
              <a:t>morontiali capaci </a:t>
            </a:r>
            <a:r>
              <a:rPr sz="1200" dirty="0">
                <a:latin typeface="Times New Roman"/>
                <a:cs typeface="Times New Roman"/>
              </a:rPr>
              <a:t>di manifestare la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e questi sono </a:t>
            </a:r>
            <a:r>
              <a:rPr sz="1200" spc="-5" dirty="0">
                <a:latin typeface="Times New Roman"/>
                <a:cs typeface="Times New Roman"/>
              </a:rPr>
              <a:t>rivestimenti </a:t>
            </a:r>
            <a:r>
              <a:rPr sz="1200" dirty="0">
                <a:latin typeface="Times New Roman"/>
                <a:cs typeface="Times New Roman"/>
              </a:rPr>
              <a:t>che in ultima </a:t>
            </a:r>
            <a:r>
              <a:rPr sz="1200" spc="-5" dirty="0">
                <a:latin typeface="Times New Roman"/>
                <a:cs typeface="Times New Roman"/>
              </a:rPr>
              <a:t>analisi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comprensione.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forme, benché </a:t>
            </a:r>
            <a:r>
              <a:rPr sz="1200" dirty="0">
                <a:latin typeface="Times New Roman"/>
                <a:cs typeface="Times New Roman"/>
              </a:rPr>
              <a:t>interamente </a:t>
            </a:r>
            <a:r>
              <a:rPr sz="1200" spc="-5" dirty="0">
                <a:latin typeface="Times New Roman"/>
                <a:cs typeface="Times New Roman"/>
              </a:rPr>
              <a:t>reali,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modelli </a:t>
            </a:r>
            <a:r>
              <a:rPr sz="1200" spc="-5" dirty="0">
                <a:latin typeface="Times New Roman"/>
                <a:cs typeface="Times New Roman"/>
              </a:rPr>
              <a:t>d’energia dell’ordine materiale quali </a:t>
            </a:r>
            <a:r>
              <a:rPr sz="1200" dirty="0">
                <a:latin typeface="Times New Roman"/>
                <a:cs typeface="Times New Roman"/>
              </a:rPr>
              <a:t>voi comprendete  </a:t>
            </a:r>
            <a:r>
              <a:rPr sz="1200" spc="-5" dirty="0">
                <a:latin typeface="Times New Roman"/>
                <a:cs typeface="Times New Roman"/>
              </a:rPr>
              <a:t>ora. Essi, tuttavia, svolgono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dell’universo locale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ruolo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materiali </a:t>
            </a:r>
            <a:r>
              <a:rPr sz="1200" spc="-5" dirty="0">
                <a:latin typeface="Times New Roman"/>
                <a:cs typeface="Times New Roman"/>
              </a:rPr>
              <a:t>svolgono sui pianeti </a:t>
            </a:r>
            <a:r>
              <a:rPr sz="1200" dirty="0">
                <a:latin typeface="Times New Roman"/>
                <a:cs typeface="Times New Roman"/>
              </a:rPr>
              <a:t>in cui  </a:t>
            </a:r>
            <a:r>
              <a:rPr sz="1200" spc="-5" dirty="0">
                <a:latin typeface="Times New Roman"/>
                <a:cs typeface="Times New Roman"/>
              </a:rPr>
              <a:t>nascono gli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55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(1236.1) 112:6.3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certa misura l’apparenza della forma corporale </a:t>
            </a:r>
            <a:r>
              <a:rPr sz="1200" dirty="0">
                <a:latin typeface="Times New Roman"/>
                <a:cs typeface="Times New Roman"/>
              </a:rPr>
              <a:t>materiale </a:t>
            </a:r>
            <a:r>
              <a:rPr sz="1200" spc="-5" dirty="0">
                <a:latin typeface="Times New Roman"/>
                <a:cs typeface="Times New Roman"/>
              </a:rPr>
              <a:t>risponde al carattere dell’identità della </a:t>
            </a:r>
            <a:r>
              <a:rPr sz="1200" dirty="0">
                <a:latin typeface="Times New Roman"/>
                <a:cs typeface="Times New Roman"/>
              </a:rPr>
              <a:t>personalità; il 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riflette, ad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limitato, </a:t>
            </a:r>
            <a:r>
              <a:rPr sz="1200" spc="-5" dirty="0">
                <a:latin typeface="Times New Roman"/>
                <a:cs typeface="Times New Roman"/>
              </a:rPr>
              <a:t>qualcosa della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intrinseca della personalità.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spc="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di più.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belli </a:t>
            </a:r>
            <a:r>
              <a:rPr sz="1200" spc="-5" dirty="0">
                <a:latin typeface="Times New Roman"/>
                <a:cs typeface="Times New Roman"/>
              </a:rPr>
              <a:t>esteriormente ed essere </a:t>
            </a:r>
            <a:r>
              <a:rPr sz="1200" dirty="0">
                <a:latin typeface="Times New Roman"/>
                <a:cs typeface="Times New Roman"/>
              </a:rPr>
              <a:t>brutti </a:t>
            </a:r>
            <a:r>
              <a:rPr sz="1200" spc="-5" dirty="0">
                <a:latin typeface="Times New Roman"/>
                <a:cs typeface="Times New Roman"/>
              </a:rPr>
              <a:t>interiormente;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morontiale,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sui  suoi livelli superiori,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della personalità varierà direttamente </a:t>
            </a:r>
            <a:r>
              <a:rPr sz="1200" dirty="0">
                <a:latin typeface="Times New Roman"/>
                <a:cs typeface="Times New Roman"/>
              </a:rPr>
              <a:t>secondo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interiore </a:t>
            </a:r>
            <a:r>
              <a:rPr sz="1200" spc="-5" dirty="0">
                <a:latin typeface="Times New Roman"/>
                <a:cs typeface="Times New Roman"/>
              </a:rPr>
              <a:t>della persona. Sul </a:t>
            </a:r>
            <a:r>
              <a:rPr sz="1200" spc="5" dirty="0">
                <a:latin typeface="Times New Roman"/>
                <a:cs typeface="Times New Roman"/>
              </a:rPr>
              <a:t>livello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esteriore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natura interiore cominciano ad avvicinarsi ad un’identificazione completa, che si perfeziona sempre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sui  livelli </a:t>
            </a:r>
            <a:r>
              <a:rPr sz="1200" dirty="0">
                <a:latin typeface="Times New Roman"/>
                <a:cs typeface="Times New Roman"/>
              </a:rPr>
              <a:t>spirituali via via </a:t>
            </a:r>
            <a:r>
              <a:rPr sz="1200" spc="-5" dirty="0">
                <a:latin typeface="Times New Roman"/>
                <a:cs typeface="Times New Roman"/>
              </a:rPr>
              <a:t>più elevati.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00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(1236.2) 112:6.4 </a:t>
            </a:r>
            <a:r>
              <a:rPr sz="1200" spc="-5" dirty="0">
                <a:latin typeface="Times New Roman"/>
                <a:cs typeface="Times New Roman"/>
              </a:rPr>
              <a:t>Nello stato morontiale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ascendente è dotato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variante </a:t>
            </a:r>
            <a:r>
              <a:rPr sz="1200" spc="-5" dirty="0">
                <a:latin typeface="Times New Roman"/>
                <a:cs typeface="Times New Roman"/>
              </a:rPr>
              <a:t>nebadoniana della </a:t>
            </a:r>
            <a:r>
              <a:rPr sz="1200" dirty="0">
                <a:latin typeface="Times New Roman"/>
                <a:cs typeface="Times New Roman"/>
              </a:rPr>
              <a:t>dotazione di mente </a:t>
            </a:r>
            <a:r>
              <a:rPr sz="1200" spc="-5" dirty="0">
                <a:latin typeface="Times New Roman"/>
                <a:cs typeface="Times New Roman"/>
              </a:rPr>
              <a:t>cosmica dello 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Orvonton. L’intelletto </a:t>
            </a:r>
            <a:r>
              <a:rPr sz="1200" dirty="0">
                <a:latin typeface="Times New Roman"/>
                <a:cs typeface="Times New Roman"/>
              </a:rPr>
              <a:t>mortale, </a:t>
            </a:r>
            <a:r>
              <a:rPr sz="1200" spc="-5" dirty="0">
                <a:latin typeface="Times New Roman"/>
                <a:cs typeface="Times New Roman"/>
              </a:rPr>
              <a:t>come tale, </a:t>
            </a:r>
            <a:r>
              <a:rPr sz="1200" dirty="0">
                <a:latin typeface="Times New Roman"/>
                <a:cs typeface="Times New Roman"/>
              </a:rPr>
              <a:t>è perito, ha cessato di </a:t>
            </a:r>
            <a:r>
              <a:rPr sz="1200" spc="-5" dirty="0">
                <a:latin typeface="Times New Roman"/>
                <a:cs typeface="Times New Roman"/>
              </a:rPr>
              <a:t>esistere come entità universale focalizzata,  separata dai </a:t>
            </a:r>
            <a:r>
              <a:rPr sz="1200" dirty="0">
                <a:latin typeface="Times New Roman"/>
                <a:cs typeface="Times New Roman"/>
              </a:rPr>
              <a:t>circuiti </a:t>
            </a:r>
            <a:r>
              <a:rPr sz="1200" spc="-5" dirty="0">
                <a:latin typeface="Times New Roman"/>
                <a:cs typeface="Times New Roman"/>
              </a:rPr>
              <a:t>mentali indifferenziati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Creativo. 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non sono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periti.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419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813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Certe fasi mentali </a:t>
            </a:r>
            <a:r>
              <a:rPr sz="1200" dirty="0">
                <a:latin typeface="Times New Roman"/>
                <a:cs typeface="Times New Roman"/>
              </a:rPr>
              <a:t>persistono </a:t>
            </a:r>
            <a:r>
              <a:rPr sz="1200" spc="-5" dirty="0">
                <a:latin typeface="Times New Roman"/>
                <a:cs typeface="Times New Roman"/>
              </a:rPr>
              <a:t>nell’anima sopravvivente; certi valori esperienziali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umana precedente sono conservati  dall’Aggiustatore. </a:t>
            </a:r>
            <a:r>
              <a:rPr sz="1200" dirty="0">
                <a:latin typeface="Times New Roman"/>
                <a:cs typeface="Times New Roman"/>
              </a:rPr>
              <a:t>E persiste </a:t>
            </a:r>
            <a:r>
              <a:rPr sz="1200" spc="-5" dirty="0">
                <a:latin typeface="Times New Roman"/>
                <a:cs typeface="Times New Roman"/>
              </a:rPr>
              <a:t>nell’universo locale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della </a:t>
            </a:r>
            <a:r>
              <a:rPr sz="1200" dirty="0">
                <a:latin typeface="Times New Roman"/>
                <a:cs typeface="Times New Roman"/>
              </a:rPr>
              <a:t>vita umana </a:t>
            </a:r>
            <a:r>
              <a:rPr sz="1200" spc="-5" dirty="0">
                <a:latin typeface="Times New Roman"/>
                <a:cs typeface="Times New Roman"/>
              </a:rPr>
              <a:t>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vissuta </a:t>
            </a:r>
            <a:r>
              <a:rPr sz="1200" spc="-5" dirty="0">
                <a:latin typeface="Times New Roman"/>
                <a:cs typeface="Times New Roman"/>
              </a:rPr>
              <a:t>nella carne, così </a:t>
            </a:r>
            <a:r>
              <a:rPr sz="1200" dirty="0">
                <a:latin typeface="Times New Roman"/>
                <a:cs typeface="Times New Roman"/>
              </a:rPr>
              <a:t>come certe  </a:t>
            </a:r>
            <a:r>
              <a:rPr sz="1200" spc="-5" dirty="0">
                <a:latin typeface="Times New Roman"/>
                <a:cs typeface="Times New Roman"/>
              </a:rPr>
              <a:t>registrazioni </a:t>
            </a:r>
            <a:r>
              <a:rPr sz="1200" dirty="0">
                <a:latin typeface="Times New Roman"/>
                <a:cs typeface="Times New Roman"/>
              </a:rPr>
              <a:t>viventi nei </a:t>
            </a:r>
            <a:r>
              <a:rPr sz="1200" spc="-5" dirty="0">
                <a:latin typeface="Times New Roman"/>
                <a:cs typeface="Times New Roman"/>
              </a:rPr>
              <a:t>numerosi 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occupano della </a:t>
            </a:r>
            <a:r>
              <a:rPr sz="1200" dirty="0">
                <a:latin typeface="Times New Roman"/>
                <a:cs typeface="Times New Roman"/>
              </a:rPr>
              <a:t>valutazione </a:t>
            </a:r>
            <a:r>
              <a:rPr sz="1200" spc="-5" dirty="0">
                <a:latin typeface="Times New Roman"/>
                <a:cs typeface="Times New Roman"/>
              </a:rPr>
              <a:t>finale del mortale ascendente, esseri che vanno </a:t>
            </a:r>
            <a:r>
              <a:rPr sz="1200" spc="5" dirty="0">
                <a:latin typeface="Times New Roman"/>
                <a:cs typeface="Times New Roman"/>
              </a:rPr>
              <a:t>dai 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Censori Universali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probabilmente oltre, fino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11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(1236.3) 112:6.5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volizione </a:t>
            </a:r>
            <a:r>
              <a:rPr sz="1200" spc="-5" dirty="0">
                <a:latin typeface="Times New Roman"/>
                <a:cs typeface="Times New Roman"/>
              </a:rPr>
              <a:t>della creatura </a:t>
            </a:r>
            <a:r>
              <a:rPr sz="1200" dirty="0">
                <a:latin typeface="Times New Roman"/>
                <a:cs typeface="Times New Roman"/>
              </a:rPr>
              <a:t>non può esistere senza la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essa persiste nonostante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perdita dell’intelletto  materiale. Durante </a:t>
            </a:r>
            <a:r>
              <a:rPr sz="1200" dirty="0">
                <a:latin typeface="Times New Roman"/>
                <a:cs typeface="Times New Roman"/>
              </a:rPr>
              <a:t>i tempi </a:t>
            </a:r>
            <a:r>
              <a:rPr sz="1200" spc="-5" dirty="0">
                <a:latin typeface="Times New Roman"/>
                <a:cs typeface="Times New Roman"/>
              </a:rPr>
              <a:t>immediatamente successivi alla sopravvivenza,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ascendente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guidata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dai  </a:t>
            </a:r>
            <a:r>
              <a:rPr sz="1200" dirty="0">
                <a:latin typeface="Times New Roman"/>
                <a:cs typeface="Times New Roman"/>
              </a:rPr>
              <a:t>modelli </a:t>
            </a:r>
            <a:r>
              <a:rPr sz="1200" spc="-5" dirty="0">
                <a:latin typeface="Times New Roman"/>
                <a:cs typeface="Times New Roman"/>
              </a:rPr>
              <a:t>del carattere </a:t>
            </a:r>
            <a:r>
              <a:rPr sz="1200" dirty="0">
                <a:latin typeface="Times New Roman"/>
                <a:cs typeface="Times New Roman"/>
              </a:rPr>
              <a:t>ereditati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vita umana e dall’azione </a:t>
            </a:r>
            <a:r>
              <a:rPr sz="1200" spc="-5" dirty="0">
                <a:latin typeface="Times New Roman"/>
                <a:cs typeface="Times New Roman"/>
              </a:rPr>
              <a:t>appena apparsa </a:t>
            </a:r>
            <a:r>
              <a:rPr sz="1200" dirty="0">
                <a:latin typeface="Times New Roman"/>
                <a:cs typeface="Times New Roman"/>
              </a:rPr>
              <a:t>della mota </a:t>
            </a:r>
            <a:r>
              <a:rPr sz="1200" spc="-5" dirty="0">
                <a:latin typeface="Times New Roman"/>
                <a:cs typeface="Times New Roman"/>
              </a:rPr>
              <a:t>morontiale. Queste guide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condotta sui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operano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soddisfacente nei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stadi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e prima che la volontà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emerga  </a:t>
            </a:r>
            <a:r>
              <a:rPr sz="1200" spc="-5" dirty="0">
                <a:latin typeface="Times New Roman"/>
                <a:cs typeface="Times New Roman"/>
              </a:rPr>
              <a:t>come espressione </a:t>
            </a:r>
            <a:r>
              <a:rPr sz="1200" dirty="0">
                <a:latin typeface="Times New Roman"/>
                <a:cs typeface="Times New Roman"/>
              </a:rPr>
              <a:t>volitiva </a:t>
            </a:r>
            <a:r>
              <a:rPr sz="1200" spc="-5" dirty="0">
                <a:latin typeface="Times New Roman"/>
                <a:cs typeface="Times New Roman"/>
              </a:rPr>
              <a:t>completa 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ascendente.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048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(1236.4) 112:6.6 </a:t>
            </a:r>
            <a:r>
              <a:rPr sz="1200" spc="-5" dirty="0">
                <a:latin typeface="Times New Roman"/>
                <a:cs typeface="Times New Roman"/>
              </a:rPr>
              <a:t>Nella carriera dell’universo </a:t>
            </a:r>
            <a:r>
              <a:rPr sz="1200" dirty="0">
                <a:latin typeface="Times New Roman"/>
                <a:cs typeface="Times New Roman"/>
              </a:rPr>
              <a:t>locale non vi sono influenze </a:t>
            </a:r>
            <a:r>
              <a:rPr sz="1200" spc="-5" dirty="0">
                <a:latin typeface="Times New Roman"/>
                <a:cs typeface="Times New Roman"/>
              </a:rPr>
              <a:t>paragonabili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sette spiriti aiutanti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dell’esistenza  umana.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morontiale </a:t>
            </a:r>
            <a:r>
              <a:rPr sz="1200" spc="-5" dirty="0">
                <a:latin typeface="Times New Roman"/>
                <a:cs typeface="Times New Roman"/>
              </a:rPr>
              <a:t>deve evolversi </a:t>
            </a:r>
            <a:r>
              <a:rPr sz="1200" dirty="0">
                <a:latin typeface="Times New Roman"/>
                <a:cs typeface="Times New Roman"/>
              </a:rPr>
              <a:t>per contatto </a:t>
            </a:r>
            <a:r>
              <a:rPr sz="1200" spc="-5" dirty="0">
                <a:latin typeface="Times New Roman"/>
                <a:cs typeface="Times New Roman"/>
              </a:rPr>
              <a:t>diretto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cosmica,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è stata  </a:t>
            </a:r>
            <a:r>
              <a:rPr sz="1200" spc="-5" dirty="0">
                <a:latin typeface="Times New Roman"/>
                <a:cs typeface="Times New Roman"/>
              </a:rPr>
              <a:t>modificata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tradotta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sorgente creativa </a:t>
            </a:r>
            <a:r>
              <a:rPr sz="1200" dirty="0">
                <a:latin typeface="Times New Roman"/>
                <a:cs typeface="Times New Roman"/>
              </a:rPr>
              <a:t>dell’intelletto </a:t>
            </a:r>
            <a:r>
              <a:rPr sz="1200" spc="-5" dirty="0">
                <a:latin typeface="Times New Roman"/>
                <a:cs typeface="Times New Roman"/>
              </a:rPr>
              <a:t>dell’universo locale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Divina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Ministra.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(1236.5) 112:6.7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mortale, </a:t>
            </a:r>
            <a:r>
              <a:rPr sz="1200" spc="-5" dirty="0">
                <a:latin typeface="Times New Roman"/>
                <a:cs typeface="Times New Roman"/>
              </a:rPr>
              <a:t>prima della </a:t>
            </a:r>
            <a:r>
              <a:rPr sz="1200" dirty="0">
                <a:latin typeface="Times New Roman"/>
                <a:cs typeface="Times New Roman"/>
              </a:rPr>
              <a:t>morte, è </a:t>
            </a:r>
            <a:r>
              <a:rPr sz="1200" spc="-5" dirty="0">
                <a:latin typeface="Times New Roman"/>
                <a:cs typeface="Times New Roman"/>
              </a:rPr>
              <a:t>indipendente dalla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 autocosciente; </a:t>
            </a:r>
            <a:r>
              <a:rPr sz="1200" dirty="0">
                <a:latin typeface="Times New Roman"/>
                <a:cs typeface="Times New Roman"/>
              </a:rPr>
              <a:t>per poter 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aiutante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modello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energia-materia.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l’anima morontiale, essendo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1454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superaiuto, </a:t>
            </a:r>
            <a:r>
              <a:rPr sz="1200" dirty="0">
                <a:latin typeface="Times New Roman"/>
                <a:cs typeface="Times New Roman"/>
              </a:rPr>
              <a:t>non conserva </a:t>
            </a:r>
            <a:r>
              <a:rPr sz="1200" spc="-5" dirty="0">
                <a:latin typeface="Times New Roman"/>
                <a:cs typeface="Times New Roman"/>
              </a:rPr>
              <a:t>l’autocoscienza senza l’Aggiustatore quando </a:t>
            </a:r>
            <a:r>
              <a:rPr sz="1200" dirty="0">
                <a:latin typeface="Times New Roman"/>
                <a:cs typeface="Times New Roman"/>
              </a:rPr>
              <a:t>è privata </a:t>
            </a:r>
            <a:r>
              <a:rPr sz="1200" spc="-5" dirty="0">
                <a:latin typeface="Times New Roman"/>
                <a:cs typeface="Times New Roman"/>
              </a:rPr>
              <a:t>del meccanismo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materiale.  Quest’anima </a:t>
            </a:r>
            <a:r>
              <a:rPr sz="1200" dirty="0">
                <a:latin typeface="Times New Roman"/>
                <a:cs typeface="Times New Roman"/>
              </a:rPr>
              <a:t>in evoluzione,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possiede una </a:t>
            </a:r>
            <a:r>
              <a:rPr sz="1200" spc="-5" dirty="0">
                <a:latin typeface="Times New Roman"/>
                <a:cs typeface="Times New Roman"/>
              </a:rPr>
              <a:t>continuità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carattere derivata dalle </a:t>
            </a:r>
            <a:r>
              <a:rPr sz="1200" dirty="0">
                <a:latin typeface="Times New Roman"/>
                <a:cs typeface="Times New Roman"/>
              </a:rPr>
              <a:t>decisioni prese </a:t>
            </a:r>
            <a:r>
              <a:rPr sz="1200" spc="-5" dirty="0">
                <a:latin typeface="Times New Roman"/>
                <a:cs typeface="Times New Roman"/>
              </a:rPr>
              <a:t>dalla sua precedente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endParaRPr sz="1200">
              <a:latin typeface="Times New Roman"/>
              <a:cs typeface="Times New Roman"/>
            </a:endParaRPr>
          </a:p>
          <a:p>
            <a:pPr marL="76200" marR="1885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aiutante associata, </a:t>
            </a:r>
            <a:r>
              <a:rPr sz="1200" dirty="0">
                <a:latin typeface="Times New Roman"/>
                <a:cs typeface="Times New Roman"/>
              </a:rPr>
              <a:t>e questo </a:t>
            </a:r>
            <a:r>
              <a:rPr sz="1200" spc="-5" dirty="0">
                <a:latin typeface="Times New Roman"/>
                <a:cs typeface="Times New Roman"/>
              </a:rPr>
              <a:t>carattere diviene </a:t>
            </a:r>
            <a:r>
              <a:rPr sz="1200" dirty="0">
                <a:latin typeface="Times New Roman"/>
                <a:cs typeface="Times New Roman"/>
              </a:rPr>
              <a:t>memoria </a:t>
            </a:r>
            <a:r>
              <a:rPr sz="1200" spc="-5" dirty="0">
                <a:latin typeface="Times New Roman"/>
                <a:cs typeface="Times New Roman"/>
              </a:rPr>
              <a:t>attiva quando </a:t>
            </a:r>
            <a:r>
              <a:rPr sz="1200" dirty="0">
                <a:latin typeface="Times New Roman"/>
                <a:cs typeface="Times New Roman"/>
              </a:rPr>
              <a:t>le forme di </a:t>
            </a:r>
            <a:r>
              <a:rPr sz="1200" spc="-5" dirty="0">
                <a:latin typeface="Times New Roman"/>
                <a:cs typeface="Times New Roman"/>
              </a:rPr>
              <a:t>questa mente </a:t>
            </a:r>
            <a:r>
              <a:rPr sz="1200" dirty="0">
                <a:latin typeface="Times New Roman"/>
                <a:cs typeface="Times New Roman"/>
              </a:rPr>
              <a:t>ricevono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dall’Aggiustatore  </a:t>
            </a:r>
            <a:r>
              <a:rPr sz="1200" spc="-5" dirty="0">
                <a:latin typeface="Times New Roman"/>
                <a:cs typeface="Times New Roman"/>
              </a:rPr>
              <a:t>ritornato.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29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73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(703.4) 62:1.3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passare del tempo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litorale dell’India situato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sudovest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montagne fu gradualmente sommerso, isolando  completamente </a:t>
            </a:r>
            <a:r>
              <a:rPr sz="1200" dirty="0">
                <a:latin typeface="Times New Roman"/>
                <a:cs typeface="Times New Roman"/>
              </a:rPr>
              <a:t>la vita di </a:t>
            </a:r>
            <a:r>
              <a:rPr sz="1200" spc="-5" dirty="0">
                <a:latin typeface="Times New Roman"/>
                <a:cs typeface="Times New Roman"/>
              </a:rPr>
              <a:t>questa regione. Questa </a:t>
            </a:r>
            <a:r>
              <a:rPr sz="1200" dirty="0">
                <a:latin typeface="Times New Roman"/>
                <a:cs typeface="Times New Roman"/>
              </a:rPr>
              <a:t>penisola </a:t>
            </a:r>
            <a:r>
              <a:rPr sz="1200" spc="-5" dirty="0">
                <a:latin typeface="Times New Roman"/>
                <a:cs typeface="Times New Roman"/>
              </a:rPr>
              <a:t>mesopotamica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persiana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alcuna via di </a:t>
            </a:r>
            <a:r>
              <a:rPr sz="1200" spc="-5" dirty="0">
                <a:latin typeface="Times New Roman"/>
                <a:cs typeface="Times New Roman"/>
              </a:rPr>
              <a:t>accesso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fuga </a:t>
            </a:r>
            <a:r>
              <a:rPr sz="1200" spc="5" dirty="0">
                <a:latin typeface="Times New Roman"/>
                <a:cs typeface="Times New Roman"/>
              </a:rPr>
              <a:t>salvo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nord,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quest’ultima fu ripetutamente interrotta dalle </a:t>
            </a:r>
            <a:r>
              <a:rPr sz="1200" dirty="0">
                <a:latin typeface="Times New Roman"/>
                <a:cs typeface="Times New Roman"/>
              </a:rPr>
              <a:t>invasioni </a:t>
            </a:r>
            <a:r>
              <a:rPr sz="1200" spc="-5" dirty="0">
                <a:latin typeface="Times New Roman"/>
                <a:cs typeface="Times New Roman"/>
              </a:rPr>
              <a:t>glaciali verso sud. Fu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regione allora quasi  paradisiaca,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spc="5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discendenti 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lemuriano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mammiferi, che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grandi gruppi, </a:t>
            </a:r>
            <a:r>
              <a:rPr sz="1200" dirty="0">
                <a:latin typeface="Times New Roman"/>
                <a:cs typeface="Times New Roman"/>
              </a:rPr>
              <a:t>le  tribù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scimmie </a:t>
            </a:r>
            <a:r>
              <a:rPr sz="1200" spc="-5" dirty="0">
                <a:latin typeface="Times New Roman"/>
                <a:cs typeface="Times New Roman"/>
              </a:rPr>
              <a:t>dei tempi moderni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umana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odierna.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mammiferi precursori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dell’uomo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(703.5) 62:2.1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più di un milione di anni </a:t>
            </a:r>
            <a:r>
              <a:rPr sz="1200" spc="-5" dirty="0">
                <a:latin typeface="Times New Roman"/>
                <a:cs typeface="Times New Roman"/>
              </a:rPr>
              <a:t>fa apparvero </a:t>
            </a:r>
            <a:r>
              <a:rPr sz="1200" i="1" spc="-5" dirty="0">
                <a:latin typeface="Times New Roman"/>
                <a:cs typeface="Times New Roman"/>
              </a:rPr>
              <a:t>improvvisamente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mammiferi precursori </a:t>
            </a:r>
            <a:r>
              <a:rPr sz="1200" dirty="0">
                <a:latin typeface="Times New Roman"/>
                <a:cs typeface="Times New Roman"/>
              </a:rPr>
              <a:t>mesopotamici, i </a:t>
            </a:r>
            <a:r>
              <a:rPr sz="1200" spc="-5" dirty="0">
                <a:latin typeface="Times New Roman"/>
                <a:cs typeface="Times New Roman"/>
              </a:rPr>
              <a:t>discendenti diretti  del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lemuri nordamericano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mammiferi placentali: erano </a:t>
            </a:r>
            <a:r>
              <a:rPr sz="1200" dirty="0">
                <a:latin typeface="Times New Roman"/>
                <a:cs typeface="Times New Roman"/>
              </a:rPr>
              <a:t>piccole </a:t>
            </a:r>
            <a:r>
              <a:rPr sz="1200" spc="-5" dirty="0">
                <a:latin typeface="Times New Roman"/>
                <a:cs typeface="Times New Roman"/>
              </a:rPr>
              <a:t>creature attive, alte </a:t>
            </a:r>
            <a:r>
              <a:rPr sz="1200" dirty="0">
                <a:latin typeface="Times New Roman"/>
                <a:cs typeface="Times New Roman"/>
              </a:rPr>
              <a:t>quasi un metro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non  camminavano abitualmente </a:t>
            </a:r>
            <a:r>
              <a:rPr sz="1200" dirty="0">
                <a:latin typeface="Times New Roman"/>
                <a:cs typeface="Times New Roman"/>
              </a:rPr>
              <a:t>sulle loro </a:t>
            </a:r>
            <a:r>
              <a:rPr sz="1200" spc="-5" dirty="0">
                <a:latin typeface="Times New Roman"/>
                <a:cs typeface="Times New Roman"/>
              </a:rPr>
              <a:t>zampe posteriori, potevano </a:t>
            </a:r>
            <a:r>
              <a:rPr sz="1200" dirty="0">
                <a:latin typeface="Times New Roman"/>
                <a:cs typeface="Times New Roman"/>
              </a:rPr>
              <a:t>facilmente </a:t>
            </a:r>
            <a:r>
              <a:rPr sz="1200" spc="-5" dirty="0">
                <a:latin typeface="Times New Roman"/>
                <a:cs typeface="Times New Roman"/>
              </a:rPr>
              <a:t>stare erette. Esse erano pelose ed agili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ciarlavano alla  maniera delle </a:t>
            </a:r>
            <a:r>
              <a:rPr sz="1200" dirty="0">
                <a:latin typeface="Times New Roman"/>
                <a:cs typeface="Times New Roman"/>
              </a:rPr>
              <a:t>scimmie ma, </a:t>
            </a:r>
            <a:r>
              <a:rPr sz="1200" spc="-5" dirty="0">
                <a:latin typeface="Times New Roman"/>
                <a:cs typeface="Times New Roman"/>
              </a:rPr>
              <a:t>contrariamente alle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scimmie, </a:t>
            </a:r>
            <a:r>
              <a:rPr sz="1200" spc="-5" dirty="0">
                <a:latin typeface="Times New Roman"/>
                <a:cs typeface="Times New Roman"/>
              </a:rPr>
              <a:t>erano carnivore. Avevano </a:t>
            </a:r>
            <a:r>
              <a:rPr sz="1200" dirty="0">
                <a:latin typeface="Times New Roman"/>
                <a:cs typeface="Times New Roman"/>
              </a:rPr>
              <a:t>un pollice opponibile </a:t>
            </a:r>
            <a:r>
              <a:rPr sz="1200" spc="-5" dirty="0">
                <a:latin typeface="Times New Roman"/>
                <a:cs typeface="Times New Roman"/>
              </a:rPr>
              <a:t>primitivo </a:t>
            </a:r>
            <a:r>
              <a:rPr sz="1200" spc="5" dirty="0">
                <a:latin typeface="Times New Roman"/>
                <a:cs typeface="Times New Roman"/>
              </a:rPr>
              <a:t>come  </a:t>
            </a:r>
            <a:r>
              <a:rPr sz="1200" dirty="0">
                <a:latin typeface="Times New Roman"/>
                <a:cs typeface="Times New Roman"/>
              </a:rPr>
              <a:t>pure un </a:t>
            </a:r>
            <a:r>
              <a:rPr sz="1200" spc="-5" dirty="0">
                <a:latin typeface="Times New Roman"/>
                <a:cs typeface="Times New Roman"/>
              </a:rPr>
              <a:t>alluce </a:t>
            </a:r>
            <a:r>
              <a:rPr sz="1200" dirty="0">
                <a:latin typeface="Times New Roman"/>
                <a:cs typeface="Times New Roman"/>
              </a:rPr>
              <a:t>prensile </a:t>
            </a:r>
            <a:r>
              <a:rPr sz="1200" spc="-5" dirty="0">
                <a:latin typeface="Times New Roman"/>
                <a:cs typeface="Times New Roman"/>
              </a:rPr>
              <a:t>estremamente utile. A </a:t>
            </a:r>
            <a:r>
              <a:rPr sz="1200" dirty="0">
                <a:latin typeface="Times New Roman"/>
                <a:cs typeface="Times New Roman"/>
              </a:rPr>
              <a:t>partire 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le </a:t>
            </a:r>
            <a:r>
              <a:rPr sz="1200" spc="-5" dirty="0">
                <a:latin typeface="Times New Roman"/>
                <a:cs typeface="Times New Roman"/>
              </a:rPr>
              <a:t>specie preumane </a:t>
            </a:r>
            <a:r>
              <a:rPr sz="1200" dirty="0">
                <a:latin typeface="Times New Roman"/>
                <a:cs typeface="Times New Roman"/>
              </a:rPr>
              <a:t>successive </a:t>
            </a:r>
            <a:r>
              <a:rPr sz="1200" spc="-5" dirty="0">
                <a:latin typeface="Times New Roman"/>
                <a:cs typeface="Times New Roman"/>
              </a:rPr>
              <a:t>svilupparono </a:t>
            </a:r>
            <a:r>
              <a:rPr sz="1200" dirty="0">
                <a:latin typeface="Times New Roman"/>
                <a:cs typeface="Times New Roman"/>
              </a:rPr>
              <a:t>il pollice  opponibile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persero </a:t>
            </a:r>
            <a:r>
              <a:rPr sz="1200" spc="-5" dirty="0">
                <a:latin typeface="Times New Roman"/>
                <a:cs typeface="Times New Roman"/>
              </a:rPr>
              <a:t>progressivamente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presa </a:t>
            </a:r>
            <a:r>
              <a:rPr sz="1200" spc="-5" dirty="0">
                <a:latin typeface="Times New Roman"/>
                <a:cs typeface="Times New Roman"/>
              </a:rPr>
              <a:t>dell’alluce.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tribù di </a:t>
            </a:r>
            <a:r>
              <a:rPr sz="1200" spc="-5" dirty="0">
                <a:latin typeface="Times New Roman"/>
                <a:cs typeface="Times New Roman"/>
              </a:rPr>
              <a:t>scimmie posteriori conservarono </a:t>
            </a:r>
            <a:r>
              <a:rPr sz="1200" dirty="0">
                <a:latin typeface="Times New Roman"/>
                <a:cs typeface="Times New Roman"/>
              </a:rPr>
              <a:t>l’alluce  </a:t>
            </a:r>
            <a:r>
              <a:rPr sz="1200" spc="-5" dirty="0">
                <a:latin typeface="Times New Roman"/>
                <a:cs typeface="Times New Roman"/>
              </a:rPr>
              <a:t>prensile </a:t>
            </a:r>
            <a:r>
              <a:rPr sz="1200" dirty="0">
                <a:latin typeface="Times New Roman"/>
                <a:cs typeface="Times New Roman"/>
              </a:rPr>
              <a:t>ma non svilupparono mai il tipo di </a:t>
            </a:r>
            <a:r>
              <a:rPr sz="1200" spc="-5" dirty="0">
                <a:latin typeface="Times New Roman"/>
                <a:cs typeface="Times New Roman"/>
              </a:rPr>
              <a:t>pollice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238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(704.1) 62:2.2 </a:t>
            </a:r>
            <a:r>
              <a:rPr sz="1200" spc="-5" dirty="0">
                <a:latin typeface="Times New Roman"/>
                <a:cs typeface="Times New Roman"/>
              </a:rPr>
              <a:t>Questi mammiferi precursori raggiungevano </a:t>
            </a:r>
            <a:r>
              <a:rPr sz="1200" dirty="0">
                <a:latin typeface="Times New Roman"/>
                <a:cs typeface="Times New Roman"/>
              </a:rPr>
              <a:t>il pieno sviluppo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 tre o </a:t>
            </a:r>
            <a:r>
              <a:rPr sz="1200" spc="-5" dirty="0">
                <a:latin typeface="Times New Roman"/>
                <a:cs typeface="Times New Roman"/>
              </a:rPr>
              <a:t>quattro 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età, con </a:t>
            </a:r>
            <a:r>
              <a:rPr sz="1200" dirty="0">
                <a:latin typeface="Times New Roman"/>
                <a:cs typeface="Times New Roman"/>
              </a:rPr>
              <a:t>una durata potenziale  media di vita 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vent’anni. Come </a:t>
            </a:r>
            <a:r>
              <a:rPr sz="1200" spc="-5" dirty="0">
                <a:latin typeface="Times New Roman"/>
                <a:cs typeface="Times New Roman"/>
              </a:rPr>
              <a:t>regola generale avevano </a:t>
            </a:r>
            <a:r>
              <a:rPr sz="1200" dirty="0">
                <a:latin typeface="Times New Roman"/>
                <a:cs typeface="Times New Roman"/>
              </a:rPr>
              <a:t>un piccolo per volta, benché </a:t>
            </a:r>
            <a:r>
              <a:rPr sz="1200" spc="-5" dirty="0">
                <a:latin typeface="Times New Roman"/>
                <a:cs typeface="Times New Roman"/>
              </a:rPr>
              <a:t>nascessero saltuariamente dei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gemelli.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79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(704.2) 62:2.3 </a:t>
            </a:r>
            <a:r>
              <a:rPr sz="1200" dirty="0">
                <a:latin typeface="Times New Roman"/>
                <a:cs typeface="Times New Roman"/>
              </a:rPr>
              <a:t>I membri 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nuova specie avevano il </a:t>
            </a:r>
            <a:r>
              <a:rPr sz="1200" spc="-5" dirty="0">
                <a:latin typeface="Times New Roman"/>
                <a:cs typeface="Times New Roman"/>
              </a:rPr>
              <a:t>cervello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rapporto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taglia, che qualsiasi </a:t>
            </a:r>
            <a:r>
              <a:rPr sz="1200" dirty="0">
                <a:latin typeface="Times New Roman"/>
                <a:cs typeface="Times New Roman"/>
              </a:rPr>
              <a:t>altro animale  </a:t>
            </a:r>
            <a:r>
              <a:rPr sz="1200" spc="-5" dirty="0">
                <a:latin typeface="Times New Roman"/>
                <a:cs typeface="Times New Roman"/>
              </a:rPr>
              <a:t>esistito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ad allora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Essi provavano </a:t>
            </a:r>
            <a:r>
              <a:rPr sz="1200" dirty="0">
                <a:latin typeface="Times New Roman"/>
                <a:cs typeface="Times New Roman"/>
              </a:rPr>
              <a:t>molte emozioni e </a:t>
            </a:r>
            <a:r>
              <a:rPr sz="1200" spc="-5" dirty="0">
                <a:latin typeface="Times New Roman"/>
                <a:cs typeface="Times New Roman"/>
              </a:rPr>
              <a:t>condividevano numerosi </a:t>
            </a:r>
            <a:r>
              <a:rPr sz="1200" dirty="0">
                <a:latin typeface="Times New Roman"/>
                <a:cs typeface="Times New Roman"/>
              </a:rPr>
              <a:t>istinti </a:t>
            </a:r>
            <a:r>
              <a:rPr sz="1200" spc="-5" dirty="0">
                <a:latin typeface="Times New Roman"/>
                <a:cs typeface="Times New Roman"/>
              </a:rPr>
              <a:t>che caratterizzarono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tardi</a:t>
            </a:r>
            <a:endParaRPr sz="1200">
              <a:latin typeface="Times New Roman"/>
              <a:cs typeface="Times New Roman"/>
            </a:endParaRPr>
          </a:p>
          <a:p>
            <a:pPr marL="76200" marR="11620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l’uomo primitivo; </a:t>
            </a:r>
            <a:r>
              <a:rPr sz="1200" spc="-5" dirty="0">
                <a:latin typeface="Times New Roman"/>
                <a:cs typeface="Times New Roman"/>
              </a:rPr>
              <a:t>erano assai curiosi </a:t>
            </a:r>
            <a:r>
              <a:rPr sz="1200" dirty="0">
                <a:latin typeface="Times New Roman"/>
                <a:cs typeface="Times New Roman"/>
              </a:rPr>
              <a:t>e mostravano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euforia quando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in una qualunque </a:t>
            </a:r>
            <a:r>
              <a:rPr sz="1200" spc="-5" dirty="0">
                <a:latin typeface="Times New Roman"/>
                <a:cs typeface="Times New Roman"/>
              </a:rPr>
              <a:t>impresa. L’appetito per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desiderio sessuale erano ben </a:t>
            </a:r>
            <a:r>
              <a:rPr sz="1200" dirty="0">
                <a:latin typeface="Times New Roman"/>
                <a:cs typeface="Times New Roman"/>
              </a:rPr>
              <a:t>sviluppati, e una netta selezione </a:t>
            </a:r>
            <a:r>
              <a:rPr sz="1200" spc="-5" dirty="0">
                <a:latin typeface="Times New Roman"/>
                <a:cs typeface="Times New Roman"/>
              </a:rPr>
              <a:t>sessuale era manifestata </a:t>
            </a:r>
            <a:r>
              <a:rPr sz="1200" dirty="0">
                <a:latin typeface="Times New Roman"/>
                <a:cs typeface="Times New Roman"/>
              </a:rPr>
              <a:t>sotto una </a:t>
            </a:r>
            <a:r>
              <a:rPr sz="1200" spc="-5" dirty="0">
                <a:latin typeface="Times New Roman"/>
                <a:cs typeface="Times New Roman"/>
              </a:rPr>
              <a:t>forma rudimentale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1970" cy="33686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(1236.6) 112:6.8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persistenza </a:t>
            </a:r>
            <a:r>
              <a:rPr sz="1200" spc="-5" dirty="0">
                <a:latin typeface="Times New Roman"/>
                <a:cs typeface="Times New Roman"/>
              </a:rPr>
              <a:t>della memoria </a:t>
            </a:r>
            <a:r>
              <a:rPr sz="1200" dirty="0">
                <a:latin typeface="Times New Roman"/>
                <a:cs typeface="Times New Roman"/>
              </a:rPr>
              <a:t>è la prova </a:t>
            </a:r>
            <a:r>
              <a:rPr sz="1200" spc="-5" dirty="0">
                <a:latin typeface="Times New Roman"/>
                <a:cs typeface="Times New Roman"/>
              </a:rPr>
              <a:t>che l’identità dell’individualità originale </a:t>
            </a:r>
            <a:r>
              <a:rPr sz="1200" dirty="0">
                <a:latin typeface="Times New Roman"/>
                <a:cs typeface="Times New Roman"/>
              </a:rPr>
              <a:t>è mantenuta;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essenziale per  </a:t>
            </a:r>
            <a:r>
              <a:rPr sz="1200" spc="-5" dirty="0">
                <a:latin typeface="Times New Roman"/>
                <a:cs typeface="Times New Roman"/>
              </a:rPr>
              <a:t>completare </a:t>
            </a:r>
            <a:r>
              <a:rPr sz="1200" dirty="0">
                <a:latin typeface="Times New Roman"/>
                <a:cs typeface="Times New Roman"/>
              </a:rPr>
              <a:t>l’autocoscienza </a:t>
            </a:r>
            <a:r>
              <a:rPr sz="1200" spc="-5" dirty="0">
                <a:latin typeface="Times New Roman"/>
                <a:cs typeface="Times New Roman"/>
              </a:rPr>
              <a:t>della continuità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dell’espansione della </a:t>
            </a:r>
            <a:r>
              <a:rPr sz="1200" dirty="0">
                <a:latin typeface="Times New Roman"/>
                <a:cs typeface="Times New Roman"/>
              </a:rPr>
              <a:t>personalità. I mortali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ascendono </a:t>
            </a:r>
            <a:r>
              <a:rPr sz="1200" spc="-5" dirty="0">
                <a:latin typeface="Times New Roman"/>
                <a:cs typeface="Times New Roman"/>
              </a:rPr>
              <a:t>senza l’Aggiustatore  </a:t>
            </a:r>
            <a:r>
              <a:rPr sz="1200" dirty="0">
                <a:latin typeface="Times New Roman"/>
                <a:cs typeface="Times New Roman"/>
              </a:rPr>
              <a:t>dipendono </a:t>
            </a:r>
            <a:r>
              <a:rPr sz="1200" spc="-5" dirty="0">
                <a:latin typeface="Times New Roman"/>
                <a:cs typeface="Times New Roman"/>
              </a:rPr>
              <a:t>dall’istruzione degli associati serafici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ricostruzione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memoria umana; </a:t>
            </a:r>
            <a:r>
              <a:rPr sz="1200" dirty="0">
                <a:latin typeface="Times New Roman"/>
                <a:cs typeface="Times New Roman"/>
              </a:rPr>
              <a:t>a parte </a:t>
            </a:r>
            <a:r>
              <a:rPr sz="1200" spc="-5" dirty="0">
                <a:latin typeface="Times New Roman"/>
                <a:cs typeface="Times New Roman"/>
              </a:rPr>
              <a:t>ciò,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anime morontiali dei  mortali fusi </a:t>
            </a:r>
            <a:r>
              <a:rPr sz="1200" dirty="0">
                <a:latin typeface="Times New Roman"/>
                <a:cs typeface="Times New Roman"/>
              </a:rPr>
              <a:t>con 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altre </a:t>
            </a:r>
            <a:r>
              <a:rPr sz="1200" dirty="0">
                <a:latin typeface="Times New Roman"/>
                <a:cs typeface="Times New Roman"/>
              </a:rPr>
              <a:t>limitazioni.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modello della </a:t>
            </a:r>
            <a:r>
              <a:rPr sz="1200" dirty="0">
                <a:latin typeface="Times New Roman"/>
                <a:cs typeface="Times New Roman"/>
              </a:rPr>
              <a:t>memoria </a:t>
            </a:r>
            <a:r>
              <a:rPr sz="1200" spc="-5" dirty="0">
                <a:latin typeface="Times New Roman"/>
                <a:cs typeface="Times New Roman"/>
              </a:rPr>
              <a:t>persiste nell’anima,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modello richiede la  </a:t>
            </a:r>
            <a:r>
              <a:rPr sz="1200" spc="-5" dirty="0">
                <a:latin typeface="Times New Roman"/>
                <a:cs typeface="Times New Roman"/>
              </a:rPr>
              <a:t>presenza dell’Aggiustatore precedente per realizzarsi </a:t>
            </a:r>
            <a:r>
              <a:rPr sz="1200" i="1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memoria continua.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necessario  </a:t>
            </a:r>
            <a:r>
              <a:rPr sz="1200" dirty="0">
                <a:latin typeface="Times New Roman"/>
                <a:cs typeface="Times New Roman"/>
              </a:rPr>
              <a:t>un tempo </a:t>
            </a:r>
            <a:r>
              <a:rPr sz="1200" spc="-5" dirty="0">
                <a:latin typeface="Times New Roman"/>
                <a:cs typeface="Times New Roman"/>
              </a:rPr>
              <a:t>considerevole al sopravvivente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per riesaminare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riapprendere,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ricatturare,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del </a:t>
            </a:r>
            <a:r>
              <a:rPr sz="1200" dirty="0">
                <a:latin typeface="Times New Roman"/>
                <a:cs typeface="Times New Roman"/>
              </a:rPr>
              <a:t>ricordo </a:t>
            </a:r>
            <a:r>
              <a:rPr sz="1200" spc="-5" dirty="0">
                <a:latin typeface="Times New Roman"/>
                <a:cs typeface="Times New Roman"/>
              </a:rPr>
              <a:t>dei  significati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un’esistenza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00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(1237.1) 112:6.9 </a:t>
            </a:r>
            <a:r>
              <a:rPr sz="1200" spc="-5" dirty="0">
                <a:latin typeface="Times New Roman"/>
                <a:cs typeface="Times New Roman"/>
              </a:rPr>
              <a:t>L’anima con valore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riflette </a:t>
            </a:r>
            <a:r>
              <a:rPr sz="1200" spc="-5" dirty="0">
                <a:latin typeface="Times New Roman"/>
                <a:cs typeface="Times New Roman"/>
              </a:rPr>
              <a:t>fedelmente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azioni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moventi sia qualitativi che quantitativi  dell’intelletto materiale, sede precedente dell’identità dell’individualità. Scegliendo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la bellezza e la </a:t>
            </a:r>
            <a:r>
              <a:rPr sz="1200" spc="-5" dirty="0">
                <a:latin typeface="Times New Roman"/>
                <a:cs typeface="Times New Roman"/>
              </a:rPr>
              <a:t>bontà,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 mortale entra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carriera universale premorontiale </a:t>
            </a:r>
            <a:r>
              <a:rPr sz="1200" dirty="0">
                <a:latin typeface="Times New Roman"/>
                <a:cs typeface="Times New Roman"/>
              </a:rPr>
              <a:t>sotto la tutela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spiriti aiutanti della </a:t>
            </a:r>
            <a:r>
              <a:rPr sz="1200" spc="-5" dirty="0">
                <a:latin typeface="Times New Roman"/>
                <a:cs typeface="Times New Roman"/>
              </a:rPr>
              <a:t>mente unificati </a:t>
            </a:r>
            <a:r>
              <a:rPr sz="1200" spc="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direzione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saggezza.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seguito, al completamento dei </a:t>
            </a:r>
            <a:r>
              <a:rPr sz="1200" spc="5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premorontiale,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3155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sovrapposizione della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morontiale sulla mente aiutante dà inizio alla </a:t>
            </a:r>
            <a:r>
              <a:rPr sz="1200" spc="-5" dirty="0">
                <a:latin typeface="Times New Roman"/>
                <a:cs typeface="Times New Roman"/>
              </a:rPr>
              <a:t>carriera prespirituale </a:t>
            </a:r>
            <a:r>
              <a:rPr sz="1200" dirty="0">
                <a:latin typeface="Times New Roman"/>
                <a:cs typeface="Times New Roman"/>
              </a:rPr>
              <a:t>o morontiale di 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nell’universo</a:t>
            </a:r>
            <a:r>
              <a:rPr sz="1200" spc="-5" dirty="0">
                <a:latin typeface="Times New Roman"/>
                <a:cs typeface="Times New Roman"/>
              </a:rPr>
              <a:t> 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060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(1237.2) 112:6.10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lascia il </a:t>
            </a:r>
            <a:r>
              <a:rPr sz="1200" spc="-5" dirty="0">
                <a:latin typeface="Times New Roman"/>
                <a:cs typeface="Times New Roman"/>
              </a:rPr>
              <a:t>suo pianeta natale, </a:t>
            </a:r>
            <a:r>
              <a:rPr sz="1200" dirty="0">
                <a:latin typeface="Times New Roman"/>
                <a:cs typeface="Times New Roman"/>
              </a:rPr>
              <a:t>lascia </a:t>
            </a:r>
            <a:r>
              <a:rPr sz="1200" spc="-5" dirty="0">
                <a:latin typeface="Times New Roman"/>
                <a:cs typeface="Times New Roman"/>
              </a:rPr>
              <a:t>dietro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degli </a:t>
            </a:r>
            <a:r>
              <a:rPr sz="1200" dirty="0">
                <a:latin typeface="Times New Roman"/>
                <a:cs typeface="Times New Roman"/>
              </a:rPr>
              <a:t>aiutanti e </a:t>
            </a:r>
            <a:r>
              <a:rPr sz="1200" spc="-5" dirty="0">
                <a:latin typeface="Times New Roman"/>
                <a:cs typeface="Times New Roman"/>
              </a:rPr>
              <a:t>dipende </a:t>
            </a:r>
            <a:r>
              <a:rPr sz="1200" dirty="0">
                <a:latin typeface="Times New Roman"/>
                <a:cs typeface="Times New Roman"/>
              </a:rPr>
              <a:t>soltanto  </a:t>
            </a:r>
            <a:r>
              <a:rPr sz="1200" spc="-5" dirty="0">
                <a:latin typeface="Times New Roman"/>
                <a:cs typeface="Times New Roman"/>
              </a:rPr>
              <a:t>dall’intelletto morontiale. 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ascendente lascia l’universo </a:t>
            </a:r>
            <a:r>
              <a:rPr sz="1200" dirty="0">
                <a:latin typeface="Times New Roman"/>
                <a:cs typeface="Times New Roman"/>
              </a:rPr>
              <a:t>locale 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spirituale dell’esistenza,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avendo</a:t>
            </a:r>
            <a:endParaRPr sz="1200">
              <a:latin typeface="Times New Roman"/>
              <a:cs typeface="Times New Roman"/>
            </a:endParaRPr>
          </a:p>
          <a:p>
            <a:pPr marL="63500" marR="2374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oltrepassato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morontiale. Questa entità </a:t>
            </a:r>
            <a:r>
              <a:rPr sz="1200" dirty="0">
                <a:latin typeface="Times New Roman"/>
                <a:cs typeface="Times New Roman"/>
              </a:rPr>
              <a:t>spirituale appena apparsa diviene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sintonizzata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diretto della 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Orvonton.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4834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fusione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l’Aggiustatore</a:t>
            </a:r>
            <a:endParaRPr sz="1600">
              <a:latin typeface="Times New Roman"/>
              <a:cs typeface="Times New Roman"/>
            </a:endParaRPr>
          </a:p>
          <a:p>
            <a:pPr marL="76200" marR="27940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(1237.3) 112:7.1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fusione con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trasmette alla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eterne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soltanto potenziali.  </a:t>
            </a:r>
            <a:r>
              <a:rPr sz="1200" spc="-5" dirty="0">
                <a:latin typeface="Times New Roman"/>
                <a:cs typeface="Times New Roman"/>
              </a:rPr>
              <a:t>Tra queste </a:t>
            </a:r>
            <a:r>
              <a:rPr sz="1200" dirty="0">
                <a:latin typeface="Times New Roman"/>
                <a:cs typeface="Times New Roman"/>
              </a:rPr>
              <a:t>nuove dotazioni </a:t>
            </a:r>
            <a:r>
              <a:rPr sz="1200" spc="-5" dirty="0">
                <a:latin typeface="Times New Roman"/>
                <a:cs typeface="Times New Roman"/>
              </a:rPr>
              <a:t>si possono menzionare: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fissazione della qualità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divinità, l’esperienza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memoria </a:t>
            </a:r>
            <a:r>
              <a:rPr sz="1200" dirty="0">
                <a:latin typeface="Times New Roman"/>
                <a:cs typeface="Times New Roman"/>
              </a:rPr>
              <a:t>dell’eternità  </a:t>
            </a:r>
            <a:r>
              <a:rPr sz="1200" spc="-5" dirty="0">
                <a:latin typeface="Times New Roman"/>
                <a:cs typeface="Times New Roman"/>
              </a:rPr>
              <a:t>passata, l’immortalità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assolutezza </a:t>
            </a:r>
            <a:r>
              <a:rPr sz="1200" dirty="0">
                <a:latin typeface="Times New Roman"/>
                <a:cs typeface="Times New Roman"/>
              </a:rPr>
              <a:t>potenziale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(1237.4) 112:7.2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vostro corso terreno </a:t>
            </a:r>
            <a:r>
              <a:rPr sz="1200" dirty="0">
                <a:latin typeface="Times New Roman"/>
                <a:cs typeface="Times New Roman"/>
              </a:rPr>
              <a:t>in forma </a:t>
            </a:r>
            <a:r>
              <a:rPr sz="1200" spc="-5" dirty="0">
                <a:latin typeface="Times New Roman"/>
                <a:cs typeface="Times New Roman"/>
              </a:rPr>
              <a:t>temporanea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terminato,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risveglierete </a:t>
            </a:r>
            <a:r>
              <a:rPr sz="1200" dirty="0">
                <a:latin typeface="Times New Roman"/>
                <a:cs typeface="Times New Roman"/>
              </a:rPr>
              <a:t>sulle rive di un mondo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alla fine sarete </a:t>
            </a:r>
            <a:r>
              <a:rPr sz="1200" dirty="0">
                <a:latin typeface="Times New Roman"/>
                <a:cs typeface="Times New Roman"/>
              </a:rPr>
              <a:t>uniti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fedele Aggiustatore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abbraccio eterno.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fusione </a:t>
            </a:r>
            <a:r>
              <a:rPr sz="1200" dirty="0">
                <a:latin typeface="Times New Roman"/>
                <a:cs typeface="Times New Roman"/>
              </a:rPr>
              <a:t>costituisce il </a:t>
            </a:r>
            <a:r>
              <a:rPr sz="1200" spc="-5" dirty="0">
                <a:latin typeface="Times New Roman"/>
                <a:cs typeface="Times New Roman"/>
              </a:rPr>
              <a:t>mistero che </a:t>
            </a:r>
            <a:r>
              <a:rPr sz="1200" dirty="0">
                <a:latin typeface="Times New Roman"/>
                <a:cs typeface="Times New Roman"/>
              </a:rPr>
              <a:t>fa 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 l’uomo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uno, il </a:t>
            </a:r>
            <a:r>
              <a:rPr sz="1200" spc="-5" dirty="0">
                <a:latin typeface="Times New Roman"/>
                <a:cs typeface="Times New Roman"/>
              </a:rPr>
              <a:t>mistero dell’evoluzione della creatura finita,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eternamente </a:t>
            </a:r>
            <a:r>
              <a:rPr sz="1200" dirty="0">
                <a:latin typeface="Times New Roman"/>
                <a:cs typeface="Times New Roman"/>
              </a:rPr>
              <a:t>vero.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fusione è 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sfera  sacra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Ascendington,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nessuna creatura, </a:t>
            </a:r>
            <a:r>
              <a:rPr sz="1200" dirty="0">
                <a:latin typeface="Times New Roman"/>
                <a:cs typeface="Times New Roman"/>
              </a:rPr>
              <a:t>salvo quelle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hanno sperimentato la </a:t>
            </a:r>
            <a:r>
              <a:rPr sz="1200" spc="-5" dirty="0">
                <a:latin typeface="Times New Roman"/>
                <a:cs typeface="Times New Roman"/>
              </a:rPr>
              <a:t>fusione 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Deità,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significato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valori reali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congiungono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l’identità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creatura del tempo </a:t>
            </a:r>
            <a:r>
              <a:rPr sz="1200" dirty="0">
                <a:latin typeface="Times New Roman"/>
                <a:cs typeface="Times New Roman"/>
              </a:rPr>
              <a:t>diviene eternamente  una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52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(1237.5) 112:7.3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fusione con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è di solito </a:t>
            </a:r>
            <a:r>
              <a:rPr sz="1200" spc="-5" dirty="0">
                <a:latin typeface="Times New Roman"/>
                <a:cs typeface="Times New Roman"/>
              </a:rPr>
              <a:t>effettuata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l’ascendente </a:t>
            </a:r>
            <a:r>
              <a:rPr sz="1200" dirty="0">
                <a:latin typeface="Times New Roman"/>
                <a:cs typeface="Times New Roman"/>
              </a:rPr>
              <a:t>risiede </a:t>
            </a:r>
            <a:r>
              <a:rPr sz="1200" spc="-5" dirty="0">
                <a:latin typeface="Times New Roman"/>
                <a:cs typeface="Times New Roman"/>
              </a:rPr>
              <a:t>nel suo </a:t>
            </a:r>
            <a:r>
              <a:rPr sz="1200" dirty="0">
                <a:latin typeface="Times New Roman"/>
                <a:cs typeface="Times New Roman"/>
              </a:rPr>
              <a:t>sistema </a:t>
            </a:r>
            <a:r>
              <a:rPr sz="1200" spc="-5" dirty="0">
                <a:latin typeface="Times New Roman"/>
                <a:cs typeface="Times New Roman"/>
              </a:rPr>
              <a:t>locale. </a:t>
            </a:r>
            <a:r>
              <a:rPr sz="1200" dirty="0">
                <a:latin typeface="Times New Roman"/>
                <a:cs typeface="Times New Roman"/>
              </a:rPr>
              <a:t>Essa può  </a:t>
            </a:r>
            <a:r>
              <a:rPr sz="1200" spc="-5" dirty="0">
                <a:latin typeface="Times New Roman"/>
                <a:cs typeface="Times New Roman"/>
              </a:rPr>
              <a:t>avvenire sul </a:t>
            </a:r>
            <a:r>
              <a:rPr sz="1200" dirty="0">
                <a:latin typeface="Times New Roman"/>
                <a:cs typeface="Times New Roman"/>
              </a:rPr>
              <a:t>pianeta natale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trascendenza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naturale;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verificarsi su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dei mondi delle dimore o sulla  </a:t>
            </a:r>
            <a:r>
              <a:rPr sz="1200" spc="-5" dirty="0">
                <a:latin typeface="Times New Roman"/>
                <a:cs typeface="Times New Roman"/>
              </a:rPr>
              <a:t>capitale del sistema;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anche essere ritardata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soggiorno nella costellazione; </a:t>
            </a:r>
            <a:r>
              <a:rPr sz="1200" dirty="0">
                <a:latin typeface="Times New Roman"/>
                <a:cs typeface="Times New Roman"/>
              </a:rPr>
              <a:t>o, in </a:t>
            </a:r>
            <a:r>
              <a:rPr sz="1200" spc="-5" dirty="0">
                <a:latin typeface="Times New Roman"/>
                <a:cs typeface="Times New Roman"/>
              </a:rPr>
              <a:t>casi particolari,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compiersi solo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l’ascendente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dell’universo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667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(1237.6) 112:7.4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fusione con l’Aggiustatore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effettuata,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esserci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eterna </a:t>
            </a:r>
            <a:r>
              <a:rPr sz="1200" dirty="0">
                <a:latin typeface="Times New Roman"/>
                <a:cs typeface="Times New Roman"/>
              </a:rPr>
              <a:t>di  tale </a:t>
            </a:r>
            <a:r>
              <a:rPr sz="1200" spc="-5" dirty="0">
                <a:latin typeface="Times New Roman"/>
                <a:cs typeface="Times New Roman"/>
              </a:rPr>
              <a:t>personalità. Gli </a:t>
            </a:r>
            <a:r>
              <a:rPr sz="120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celesti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messi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prova per </a:t>
            </a:r>
            <a:r>
              <a:rPr sz="1200" dirty="0">
                <a:latin typeface="Times New Roman"/>
                <a:cs typeface="Times New Roman"/>
              </a:rPr>
              <a:t>tutta una lunga </a:t>
            </a:r>
            <a:r>
              <a:rPr sz="1200" spc="-5" dirty="0">
                <a:latin typeface="Times New Roman"/>
                <a:cs typeface="Times New Roman"/>
              </a:rPr>
              <a:t>esperienza, </a:t>
            </a:r>
            <a:r>
              <a:rPr sz="1200" dirty="0">
                <a:latin typeface="Times New Roman"/>
                <a:cs typeface="Times New Roman"/>
              </a:rPr>
              <a:t>ma i mortali </a:t>
            </a:r>
            <a:r>
              <a:rPr sz="1200" spc="-5" dirty="0">
                <a:latin typeface="Times New Roman"/>
                <a:cs typeface="Times New Roman"/>
              </a:rPr>
              <a:t>passano 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prova  relativamente breve ed intensa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69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22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(1237.7) 112:7.5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fusione con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non avviene mai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decreti del </a:t>
            </a:r>
            <a:r>
              <a:rPr sz="1200" dirty="0">
                <a:latin typeface="Times New Roman"/>
                <a:cs typeface="Times New Roman"/>
              </a:rPr>
              <a:t>superuniverso abbiano </a:t>
            </a:r>
            <a:r>
              <a:rPr sz="1200" spc="-5" dirty="0">
                <a:latin typeface="Times New Roman"/>
                <a:cs typeface="Times New Roman"/>
              </a:rPr>
              <a:t>confermato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 </a:t>
            </a:r>
            <a:r>
              <a:rPr sz="1200" dirty="0">
                <a:latin typeface="Times New Roman"/>
                <a:cs typeface="Times New Roman"/>
              </a:rPr>
              <a:t>umana ha fatto la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definitiva </a:t>
            </a:r>
            <a:r>
              <a:rPr sz="1200" spc="-5" dirty="0">
                <a:latin typeface="Times New Roman"/>
                <a:cs typeface="Times New Roman"/>
              </a:rPr>
              <a:t>ed irrevocabile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eterna. Questa </a:t>
            </a:r>
            <a:r>
              <a:rPr sz="1200" dirty="0">
                <a:latin typeface="Times New Roman"/>
                <a:cs typeface="Times New Roman"/>
              </a:rPr>
              <a:t>è l’autorizzazione </a:t>
            </a:r>
            <a:r>
              <a:rPr sz="1200" spc="-5" dirty="0">
                <a:latin typeface="Times New Roman"/>
                <a:cs typeface="Times New Roman"/>
              </a:rPr>
              <a:t>all’unione che,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5" dirty="0">
                <a:latin typeface="Times New Roman"/>
                <a:cs typeface="Times New Roman"/>
              </a:rPr>
              <a:t>volta  </a:t>
            </a:r>
            <a:r>
              <a:rPr sz="1200" spc="-5" dirty="0">
                <a:latin typeface="Times New Roman"/>
                <a:cs typeface="Times New Roman"/>
              </a:rPr>
              <a:t>proclamata, costituisce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fusa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concessione </a:t>
            </a:r>
            <a:r>
              <a:rPr sz="1200" dirty="0">
                <a:latin typeface="Times New Roman"/>
                <a:cs typeface="Times New Roman"/>
              </a:rPr>
              <a:t>dell’autorizzazione a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definitivamente i </a:t>
            </a:r>
            <a:r>
              <a:rPr sz="1200" spc="-5" dirty="0">
                <a:latin typeface="Times New Roman"/>
                <a:cs typeface="Times New Roman"/>
              </a:rPr>
              <a:t>confini dell’universo  locale per recarsi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tempo nella </a:t>
            </a:r>
            <a:r>
              <a:rPr sz="1200" spc="-5" dirty="0">
                <a:latin typeface="Times New Roman"/>
                <a:cs typeface="Times New Roman"/>
              </a:rPr>
              <a:t>capitale del superuniverso,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quale, </a:t>
            </a:r>
            <a:r>
              <a:rPr sz="1200" dirty="0">
                <a:latin typeface="Times New Roman"/>
                <a:cs typeface="Times New Roman"/>
              </a:rPr>
              <a:t>in un lontano </a:t>
            </a:r>
            <a:r>
              <a:rPr sz="1200" spc="-5" dirty="0">
                <a:latin typeface="Times New Roman"/>
                <a:cs typeface="Times New Roman"/>
              </a:rPr>
              <a:t>futuro,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pellegrino del tempo </a:t>
            </a:r>
            <a:r>
              <a:rPr sz="1200" spc="10" dirty="0">
                <a:latin typeface="Times New Roman"/>
                <a:cs typeface="Times New Roman"/>
              </a:rPr>
              <a:t>sarà  </a:t>
            </a:r>
            <a:r>
              <a:rPr sz="1200" spc="-5" dirty="0">
                <a:latin typeface="Times New Roman"/>
                <a:cs typeface="Times New Roman"/>
              </a:rPr>
              <a:t>inseconafinato </a:t>
            </a:r>
            <a:r>
              <a:rPr sz="1200" dirty="0">
                <a:latin typeface="Times New Roman"/>
                <a:cs typeface="Times New Roman"/>
              </a:rPr>
              <a:t>per il lungo volo </a:t>
            </a:r>
            <a:r>
              <a:rPr sz="1200" spc="-5" dirty="0">
                <a:latin typeface="Times New Roman"/>
                <a:cs typeface="Times New Roman"/>
              </a:rPr>
              <a:t>verso l’universo centrale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l’avventura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(1238.1) 112:7.6 </a:t>
            </a:r>
            <a:r>
              <a:rPr sz="1200" dirty="0">
                <a:latin typeface="Times New Roman"/>
                <a:cs typeface="Times New Roman"/>
              </a:rPr>
              <a:t>Sui mondi </a:t>
            </a:r>
            <a:r>
              <a:rPr sz="1200" spc="-5" dirty="0">
                <a:latin typeface="Times New Roman"/>
                <a:cs typeface="Times New Roman"/>
              </a:rPr>
              <a:t>evoluzionari l’individualità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oggetto nell’universo </a:t>
            </a:r>
            <a:r>
              <a:rPr sz="1200" dirty="0">
                <a:latin typeface="Times New Roman"/>
                <a:cs typeface="Times New Roman"/>
              </a:rPr>
              <a:t>e come tale è </a:t>
            </a:r>
            <a:r>
              <a:rPr sz="1200" spc="-5" dirty="0">
                <a:latin typeface="Times New Roman"/>
                <a:cs typeface="Times New Roman"/>
              </a:rPr>
              <a:t>soggetta alle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leggi</a:t>
            </a:r>
            <a:endParaRPr sz="1200">
              <a:latin typeface="Times New Roman"/>
              <a:cs typeface="Times New Roman"/>
            </a:endParaRPr>
          </a:p>
          <a:p>
            <a:pPr marL="76200" marR="1339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dell’esistenza materiale. </a:t>
            </a:r>
            <a:r>
              <a:rPr sz="1200" dirty="0">
                <a:latin typeface="Times New Roman"/>
                <a:cs typeface="Times New Roman"/>
              </a:rPr>
              <a:t>Essa è un </a:t>
            </a:r>
            <a:r>
              <a:rPr sz="1200" spc="-5" dirty="0">
                <a:latin typeface="Times New Roman"/>
                <a:cs typeface="Times New Roman"/>
              </a:rPr>
              <a:t>fatto nel tempo ed </a:t>
            </a:r>
            <a:r>
              <a:rPr sz="1200" dirty="0">
                <a:latin typeface="Times New Roman"/>
                <a:cs typeface="Times New Roman"/>
              </a:rPr>
              <a:t>è sensibile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vicissitudini del tempo </a:t>
            </a:r>
            <a:r>
              <a:rPr sz="1200" spc="-5" dirty="0">
                <a:latin typeface="Times New Roman"/>
                <a:cs typeface="Times New Roman"/>
              </a:rPr>
              <a:t>stesso. </a:t>
            </a:r>
            <a:r>
              <a:rPr sz="1200" i="1" spc="-5" dirty="0">
                <a:latin typeface="Times New Roman"/>
                <a:cs typeface="Times New Roman"/>
              </a:rPr>
              <a:t>Le decisioni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sopravvivenza  devono essere </a:t>
            </a:r>
            <a:r>
              <a:rPr sz="1200" i="1" dirty="0">
                <a:latin typeface="Times New Roman"/>
                <a:cs typeface="Times New Roman"/>
              </a:rPr>
              <a:t>formulate qui. </a:t>
            </a:r>
            <a:r>
              <a:rPr sz="1200" spc="-5" dirty="0">
                <a:latin typeface="Times New Roman"/>
                <a:cs typeface="Times New Roman"/>
              </a:rPr>
              <a:t>Nello stato morontiale </a:t>
            </a:r>
            <a:r>
              <a:rPr sz="1200" dirty="0">
                <a:latin typeface="Times New Roman"/>
                <a:cs typeface="Times New Roman"/>
              </a:rPr>
              <a:t>l’io è divenuto una realtà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nuova e più </a:t>
            </a:r>
            <a:r>
              <a:rPr sz="1200" spc="-5" dirty="0">
                <a:latin typeface="Times New Roman"/>
                <a:cs typeface="Times New Roman"/>
              </a:rPr>
              <a:t>duratura,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crescita  continua </a:t>
            </a:r>
            <a:r>
              <a:rPr sz="1200" dirty="0">
                <a:latin typeface="Times New Roman"/>
                <a:cs typeface="Times New Roman"/>
              </a:rPr>
              <a:t>è basata sulla </a:t>
            </a:r>
            <a:r>
              <a:rPr sz="1200" spc="-5" dirty="0">
                <a:latin typeface="Times New Roman"/>
                <a:cs typeface="Times New Roman"/>
              </a:rPr>
              <a:t>sua crescente </a:t>
            </a:r>
            <a:r>
              <a:rPr sz="1200" dirty="0">
                <a:latin typeface="Times New Roman"/>
                <a:cs typeface="Times New Roman"/>
              </a:rPr>
              <a:t>armonizzazione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mentali </a:t>
            </a:r>
            <a:r>
              <a:rPr sz="1200" dirty="0">
                <a:latin typeface="Times New Roman"/>
                <a:cs typeface="Times New Roman"/>
              </a:rPr>
              <a:t>e spirituali </a:t>
            </a:r>
            <a:r>
              <a:rPr sz="1200" spc="-5" dirty="0">
                <a:latin typeface="Times New Roman"/>
                <a:cs typeface="Times New Roman"/>
              </a:rPr>
              <a:t>degli universi. </a:t>
            </a:r>
            <a:r>
              <a:rPr sz="1200" i="1" spc="-5" dirty="0">
                <a:latin typeface="Times New Roman"/>
                <a:cs typeface="Times New Roman"/>
              </a:rPr>
              <a:t>Le decisioni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sopravvivenza  sono ora confermate.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l’io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spirituale </a:t>
            </a:r>
            <a:r>
              <a:rPr sz="1200" dirty="0">
                <a:latin typeface="Times New Roman"/>
                <a:cs typeface="Times New Roman"/>
              </a:rPr>
              <a:t>è divenuto un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certo </a:t>
            </a:r>
            <a:r>
              <a:rPr sz="1200" spc="-5" dirty="0">
                <a:latin typeface="Times New Roman"/>
                <a:cs typeface="Times New Roman"/>
              </a:rPr>
              <a:t>nell’universo,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nuovo valore è  </a:t>
            </a:r>
            <a:r>
              <a:rPr sz="1200" spc="-5" dirty="0">
                <a:latin typeface="Times New Roman"/>
                <a:cs typeface="Times New Roman"/>
              </a:rPr>
              <a:t>basato sul fatto che </a:t>
            </a:r>
            <a:r>
              <a:rPr sz="1200" dirty="0">
                <a:latin typeface="Times New Roman"/>
                <a:cs typeface="Times New Roman"/>
              </a:rPr>
              <a:t>l</a:t>
            </a:r>
            <a:r>
              <a:rPr sz="1200" i="1" dirty="0">
                <a:latin typeface="Times New Roman"/>
                <a:cs typeface="Times New Roman"/>
              </a:rPr>
              <a:t>e decisioni di </a:t>
            </a:r>
            <a:r>
              <a:rPr sz="1200" i="1" spc="-5" dirty="0">
                <a:latin typeface="Times New Roman"/>
                <a:cs typeface="Times New Roman"/>
              </a:rPr>
              <a:t>sopravvivenza </a:t>
            </a:r>
            <a:r>
              <a:rPr sz="1200" i="1" dirty="0">
                <a:latin typeface="Times New Roman"/>
                <a:cs typeface="Times New Roman"/>
              </a:rPr>
              <a:t>sono state </a:t>
            </a:r>
            <a:r>
              <a:rPr sz="1200" i="1" spc="-5" dirty="0">
                <a:latin typeface="Times New Roman"/>
                <a:cs typeface="Times New Roman"/>
              </a:rPr>
              <a:t>prese,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che è stata </a:t>
            </a:r>
            <a:r>
              <a:rPr sz="1200" spc="-5" dirty="0">
                <a:latin typeface="Times New Roman"/>
                <a:cs typeface="Times New Roman"/>
              </a:rPr>
              <a:t>comprovata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fusione </a:t>
            </a:r>
            <a:r>
              <a:rPr sz="1200" dirty="0">
                <a:latin typeface="Times New Roman"/>
                <a:cs typeface="Times New Roman"/>
              </a:rPr>
              <a:t>eterna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76200" marR="1638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 Pensiero. Ed </a:t>
            </a:r>
            <a:r>
              <a:rPr sz="1200" spc="-5" dirty="0">
                <a:latin typeface="Times New Roman"/>
                <a:cs typeface="Times New Roman"/>
              </a:rPr>
              <a:t>avendo raggiunto </a:t>
            </a:r>
            <a:r>
              <a:rPr sz="1200" dirty="0">
                <a:latin typeface="Times New Roman"/>
                <a:cs typeface="Times New Roman"/>
              </a:rPr>
              <a:t>lo status di un </a:t>
            </a:r>
            <a:r>
              <a:rPr sz="1200" spc="-5" dirty="0">
                <a:latin typeface="Times New Roman"/>
                <a:cs typeface="Times New Roman"/>
              </a:rPr>
              <a:t>vero valore universale,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diviene potenzialmente libera di 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il più alto </a:t>
            </a:r>
            <a:r>
              <a:rPr sz="1200" spc="-5" dirty="0">
                <a:latin typeface="Times New Roman"/>
                <a:cs typeface="Times New Roman"/>
              </a:rPr>
              <a:t>valore universale </a:t>
            </a:r>
            <a:r>
              <a:rPr sz="1200" dirty="0">
                <a:latin typeface="Times New Roman"/>
                <a:cs typeface="Times New Roman"/>
              </a:rPr>
              <a:t>—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39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(1238.2) 112:7.7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fusi sono duplici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reazioni universali: </a:t>
            </a:r>
            <a:r>
              <a:rPr sz="1200" dirty="0">
                <a:latin typeface="Times New Roman"/>
                <a:cs typeface="Times New Roman"/>
              </a:rPr>
              <a:t>sono individui </a:t>
            </a:r>
            <a:r>
              <a:rPr sz="1200" spc="-5" dirty="0">
                <a:latin typeface="Times New Roman"/>
                <a:cs typeface="Times New Roman"/>
              </a:rPr>
              <a:t>morontiali distinti </a:t>
            </a:r>
            <a:r>
              <a:rPr sz="1200" dirty="0">
                <a:latin typeface="Times New Roman"/>
                <a:cs typeface="Times New Roman"/>
              </a:rPr>
              <a:t>non molto </a:t>
            </a:r>
            <a:r>
              <a:rPr sz="1200" spc="-5" dirty="0">
                <a:latin typeface="Times New Roman"/>
                <a:cs typeface="Times New Roman"/>
              </a:rPr>
              <a:t>dissimili dai  serafini,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anche </a:t>
            </a:r>
            <a:r>
              <a:rPr sz="1200" dirty="0">
                <a:latin typeface="Times New Roman"/>
                <a:cs typeface="Times New Roman"/>
              </a:rPr>
              <a:t>potenzialmente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dell’ordine </a:t>
            </a:r>
            <a:r>
              <a:rPr sz="1200" spc="-5" dirty="0">
                <a:latin typeface="Times New Roman"/>
                <a:cs typeface="Times New Roman"/>
              </a:rPr>
              <a:t>dei finalitari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(1238.3) 112:7.8 </a:t>
            </a:r>
            <a:r>
              <a:rPr sz="1200" spc="-5" dirty="0">
                <a:latin typeface="Times New Roman"/>
                <a:cs typeface="Times New Roman"/>
              </a:rPr>
              <a:t>Ma l’individuo fuso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una sola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 essere,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sfida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analisi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qualsiasi intelligenza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universi. </a:t>
            </a:r>
            <a:r>
              <a:rPr sz="1200" dirty="0">
                <a:latin typeface="Times New Roman"/>
                <a:cs typeface="Times New Roman"/>
              </a:rPr>
              <a:t>E così, essendo </a:t>
            </a:r>
            <a:r>
              <a:rPr sz="1200" spc="-5" dirty="0">
                <a:latin typeface="Times New Roman"/>
                <a:cs typeface="Times New Roman"/>
              </a:rPr>
              <a:t>passati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tribunali dell’universo locale, </a:t>
            </a:r>
            <a:r>
              <a:rPr sz="1200" dirty="0">
                <a:latin typeface="Times New Roman"/>
                <a:cs typeface="Times New Roman"/>
              </a:rPr>
              <a:t>dai più </a:t>
            </a:r>
            <a:r>
              <a:rPr sz="1200" spc="-5" dirty="0">
                <a:latin typeface="Times New Roman"/>
                <a:cs typeface="Times New Roman"/>
              </a:rPr>
              <a:t>bassi ai </a:t>
            </a:r>
            <a:r>
              <a:rPr sz="1200" dirty="0">
                <a:latin typeface="Times New Roman"/>
                <a:cs typeface="Times New Roman"/>
              </a:rPr>
              <a:t>più elevati, senza </a:t>
            </a:r>
            <a:r>
              <a:rPr sz="1200" spc="-5" dirty="0">
                <a:latin typeface="Times New Roman"/>
                <a:cs typeface="Times New Roman"/>
              </a:rPr>
              <a:t>che  nessuno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essi sia stato capace d’identificare </a:t>
            </a:r>
            <a:r>
              <a:rPr sz="1200" dirty="0">
                <a:latin typeface="Times New Roman"/>
                <a:cs typeface="Times New Roman"/>
              </a:rPr>
              <a:t>l’uomo o </a:t>
            </a:r>
            <a:r>
              <a:rPr sz="1200" spc="-5" dirty="0">
                <a:latin typeface="Times New Roman"/>
                <a:cs typeface="Times New Roman"/>
              </a:rPr>
              <a:t>l’Aggiustatore,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separatamente dall’altro, voi sarete infine </a:t>
            </a:r>
            <a:r>
              <a:rPr sz="1200" dirty="0">
                <a:latin typeface="Times New Roman"/>
                <a:cs typeface="Times New Roman"/>
              </a:rPr>
              <a:t>condotti  </a:t>
            </a:r>
            <a:r>
              <a:rPr sz="1200" spc="-5" dirty="0">
                <a:latin typeface="Times New Roman"/>
                <a:cs typeface="Times New Roman"/>
              </a:rPr>
              <a:t>davanti al Sovrano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Padre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universo locale. </a:t>
            </a:r>
            <a:r>
              <a:rPr sz="1200" dirty="0">
                <a:latin typeface="Times New Roman"/>
                <a:cs typeface="Times New Roman"/>
              </a:rPr>
              <a:t>E là, dalla mano </a:t>
            </a:r>
            <a:r>
              <a:rPr sz="1200" spc="-5" dirty="0">
                <a:latin typeface="Times New Roman"/>
                <a:cs typeface="Times New Roman"/>
              </a:rPr>
              <a:t>dell’essere stesso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paternità creativa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4834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451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questo universo del </a:t>
            </a:r>
            <a:r>
              <a:rPr sz="1200" dirty="0">
                <a:latin typeface="Times New Roman"/>
                <a:cs typeface="Times New Roman"/>
              </a:rPr>
              <a:t>tempo ha </a:t>
            </a:r>
            <a:r>
              <a:rPr sz="1200" spc="-5" dirty="0">
                <a:latin typeface="Times New Roman"/>
                <a:cs typeface="Times New Roman"/>
              </a:rPr>
              <a:t>reso </a:t>
            </a:r>
            <a:r>
              <a:rPr sz="1200" dirty="0">
                <a:latin typeface="Times New Roman"/>
                <a:cs typeface="Times New Roman"/>
              </a:rPr>
              <a:t>possibile il </a:t>
            </a:r>
            <a:r>
              <a:rPr sz="1200" spc="-5" dirty="0">
                <a:latin typeface="Times New Roman"/>
                <a:cs typeface="Times New Roman"/>
              </a:rPr>
              <a:t>fatto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riceverete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credenziali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-5" dirty="0">
                <a:latin typeface="Times New Roman"/>
                <a:cs typeface="Times New Roman"/>
              </a:rPr>
              <a:t>autorizzeranno </a:t>
            </a:r>
            <a:r>
              <a:rPr sz="1200" spc="5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carriera nel superuniverso alla ricerca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(1238.4) 112:7.9 </a:t>
            </a:r>
            <a:r>
              <a:rPr sz="1200" spc="-5" dirty="0">
                <a:latin typeface="Times New Roman"/>
                <a:cs typeface="Times New Roman"/>
              </a:rPr>
              <a:t>L’Aggiustatore trionfante </a:t>
            </a:r>
            <a:r>
              <a:rPr sz="1200" dirty="0">
                <a:latin typeface="Times New Roman"/>
                <a:cs typeface="Times New Roman"/>
              </a:rPr>
              <a:t>ha conquistato la </a:t>
            </a:r>
            <a:r>
              <a:rPr sz="1200" spc="-5" dirty="0">
                <a:latin typeface="Times New Roman"/>
                <a:cs typeface="Times New Roman"/>
              </a:rPr>
              <a:t>personalità grazie al suo magnifico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verso l’umanità,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l’umano</a:t>
            </a:r>
            <a:endParaRPr sz="1200">
              <a:latin typeface="Times New Roman"/>
              <a:cs typeface="Times New Roman"/>
            </a:endParaRPr>
          </a:p>
          <a:p>
            <a:pPr marL="88900" marR="13779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valoroso </a:t>
            </a:r>
            <a:r>
              <a:rPr sz="1200" dirty="0">
                <a:latin typeface="Times New Roman"/>
                <a:cs typeface="Times New Roman"/>
              </a:rPr>
              <a:t>ha acquisito </a:t>
            </a:r>
            <a:r>
              <a:rPr sz="1200" spc="-5" dirty="0">
                <a:latin typeface="Times New Roman"/>
                <a:cs typeface="Times New Roman"/>
              </a:rPr>
              <a:t>l’immortalità grazie ai suoi sforzi sinceri per divenire simile all’Aggiustatore? Non </a:t>
            </a:r>
            <a:r>
              <a:rPr sz="1200" dirty="0">
                <a:latin typeface="Times New Roman"/>
                <a:cs typeface="Times New Roman"/>
              </a:rPr>
              <a:t>è né l’una né </a:t>
            </a:r>
            <a:r>
              <a:rPr sz="1200" spc="5" dirty="0">
                <a:latin typeface="Times New Roman"/>
                <a:cs typeface="Times New Roman"/>
              </a:rPr>
              <a:t>l’altra </a:t>
            </a:r>
            <a:r>
              <a:rPr sz="1200" spc="-5" dirty="0">
                <a:latin typeface="Times New Roman"/>
                <a:cs typeface="Times New Roman"/>
              </a:rPr>
              <a:t>cosa;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entrambi hanno </a:t>
            </a:r>
            <a:r>
              <a:rPr sz="1200" dirty="0">
                <a:latin typeface="Times New Roman"/>
                <a:cs typeface="Times New Roman"/>
              </a:rPr>
              <a:t>completato insieme </a:t>
            </a:r>
            <a:r>
              <a:rPr sz="1200" spc="-5" dirty="0">
                <a:latin typeface="Times New Roman"/>
                <a:cs typeface="Times New Roman"/>
              </a:rPr>
              <a:t>l’evoluzione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membro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straordinari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ascendenti del  Supremo, </a:t>
            </a:r>
            <a:r>
              <a:rPr sz="1200" dirty="0">
                <a:latin typeface="Times New Roman"/>
                <a:cs typeface="Times New Roman"/>
              </a:rPr>
              <a:t>che sarà sempre </a:t>
            </a:r>
            <a:r>
              <a:rPr sz="1200" spc="-5" dirty="0">
                <a:latin typeface="Times New Roman"/>
                <a:cs typeface="Times New Roman"/>
              </a:rPr>
              <a:t>servizievole, fedele ed efficiente,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candidato </a:t>
            </a:r>
            <a:r>
              <a:rPr sz="1200" dirty="0">
                <a:latin typeface="Times New Roman"/>
                <a:cs typeface="Times New Roman"/>
              </a:rPr>
              <a:t>ad una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 sviluppo </a:t>
            </a:r>
            <a:r>
              <a:rPr sz="1200" spc="-5" dirty="0">
                <a:latin typeface="Times New Roman"/>
                <a:cs typeface="Times New Roman"/>
              </a:rPr>
              <a:t>ulteriori, </a:t>
            </a:r>
            <a:r>
              <a:rPr sz="1200" dirty="0">
                <a:latin typeface="Times New Roman"/>
                <a:cs typeface="Times New Roman"/>
              </a:rPr>
              <a:t>proteso  </a:t>
            </a:r>
            <a:r>
              <a:rPr sz="1200" spc="-5" dirty="0">
                <a:latin typeface="Times New Roman"/>
                <a:cs typeface="Times New Roman"/>
              </a:rPr>
              <a:t>sempre verso </a:t>
            </a:r>
            <a:r>
              <a:rPr sz="1200" dirty="0">
                <a:latin typeface="Times New Roman"/>
                <a:cs typeface="Times New Roman"/>
              </a:rPr>
              <a:t>l’alto e che non </a:t>
            </a:r>
            <a:r>
              <a:rPr sz="1200" spc="-5" dirty="0">
                <a:latin typeface="Times New Roman"/>
                <a:cs typeface="Times New Roman"/>
              </a:rPr>
              <a:t>cesserà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l’ascensione superna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stati attraversati </a:t>
            </a:r>
            <a:r>
              <a:rPr sz="1200" dirty="0">
                <a:latin typeface="Times New Roman"/>
                <a:cs typeface="Times New Roman"/>
              </a:rPr>
              <a:t>e prima  </a:t>
            </a:r>
            <a:r>
              <a:rPr sz="1200" spc="-5" dirty="0">
                <a:latin typeface="Times New Roman"/>
                <a:cs typeface="Times New Roman"/>
              </a:rPr>
              <a:t>che l’anima </a:t>
            </a:r>
            <a:r>
              <a:rPr sz="1200" dirty="0">
                <a:latin typeface="Times New Roman"/>
                <a:cs typeface="Times New Roman"/>
              </a:rPr>
              <a:t>di antica origine </a:t>
            </a:r>
            <a:r>
              <a:rPr sz="1200" spc="-5" dirty="0">
                <a:latin typeface="Times New Roman"/>
                <a:cs typeface="Times New Roman"/>
              </a:rPr>
              <a:t>terrestre riconosca, </a:t>
            </a:r>
            <a:r>
              <a:rPr sz="1200" dirty="0">
                <a:latin typeface="Times New Roman"/>
                <a:cs typeface="Times New Roman"/>
              </a:rPr>
              <a:t>ponendosi in </a:t>
            </a:r>
            <a:r>
              <a:rPr sz="1200" spc="-5" dirty="0">
                <a:latin typeface="Times New Roman"/>
                <a:cs typeface="Times New Roman"/>
              </a:rPr>
              <a:t>adorazione,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reale </a:t>
            </a:r>
            <a:r>
              <a:rPr sz="1200" dirty="0">
                <a:latin typeface="Times New Roman"/>
                <a:cs typeface="Times New Roman"/>
              </a:rPr>
              <a:t>del Padre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(1238.5) 112:7.10 </a:t>
            </a:r>
            <a:r>
              <a:rPr sz="1200" spc="-5" dirty="0">
                <a:latin typeface="Times New Roman"/>
                <a:cs typeface="Times New Roman"/>
              </a:rPr>
              <a:t>Durante tutta questa magnifica ascensione 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pegno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della completa stabilizzazione  spirituale futura dell’ascendente mortale. </a:t>
            </a:r>
            <a:r>
              <a:rPr sz="1200" dirty="0">
                <a:latin typeface="Times New Roman"/>
                <a:cs typeface="Times New Roman"/>
              </a:rPr>
              <a:t>Nel contempo 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libero arbitrio </a:t>
            </a:r>
            <a:r>
              <a:rPr sz="1200" dirty="0">
                <a:latin typeface="Times New Roman"/>
                <a:cs typeface="Times New Roman"/>
              </a:rPr>
              <a:t>umano fornisce </a:t>
            </a:r>
            <a:r>
              <a:rPr sz="1200" spc="-5" dirty="0">
                <a:latin typeface="Times New Roman"/>
                <a:cs typeface="Times New Roman"/>
              </a:rPr>
              <a:t>all’Aggiustatore </a:t>
            </a:r>
            <a:r>
              <a:rPr sz="1200" dirty="0">
                <a:latin typeface="Times New Roman"/>
                <a:cs typeface="Times New Roman"/>
              </a:rPr>
              <a:t>un canale 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liberare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infinita. Ora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due identità </a:t>
            </a:r>
            <a:r>
              <a:rPr sz="1200" spc="-5" dirty="0">
                <a:latin typeface="Times New Roman"/>
                <a:cs typeface="Times New Roman"/>
              </a:rPr>
              <a:t>divengono una; nessun avvenimento </a:t>
            </a:r>
            <a:r>
              <a:rPr sz="1200" dirty="0">
                <a:latin typeface="Times New Roman"/>
                <a:cs typeface="Times New Roman"/>
              </a:rPr>
              <a:t>del tempo o dell’eternità  può più </a:t>
            </a:r>
            <a:r>
              <a:rPr sz="1200" spc="-5" dirty="0">
                <a:latin typeface="Times New Roman"/>
                <a:cs typeface="Times New Roman"/>
              </a:rPr>
              <a:t>separare </a:t>
            </a:r>
            <a:r>
              <a:rPr sz="1200" dirty="0">
                <a:latin typeface="Times New Roman"/>
                <a:cs typeface="Times New Roman"/>
              </a:rPr>
              <a:t>l’uomo e </a:t>
            </a:r>
            <a:r>
              <a:rPr sz="1200" spc="-5" dirty="0">
                <a:latin typeface="Times New Roman"/>
                <a:cs typeface="Times New Roman"/>
              </a:rPr>
              <a:t>l’Aggiustatore; </a:t>
            </a:r>
            <a:r>
              <a:rPr sz="1200" dirty="0">
                <a:latin typeface="Times New Roman"/>
                <a:cs typeface="Times New Roman"/>
              </a:rPr>
              <a:t>essi sono </a:t>
            </a:r>
            <a:r>
              <a:rPr sz="1200" spc="-5" dirty="0">
                <a:latin typeface="Times New Roman"/>
                <a:cs typeface="Times New Roman"/>
              </a:rPr>
              <a:t>inseparabili, </a:t>
            </a:r>
            <a:r>
              <a:rPr sz="1200" dirty="0">
                <a:latin typeface="Times New Roman"/>
                <a:cs typeface="Times New Roman"/>
              </a:rPr>
              <a:t>fusi per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(1238.6) 112:7.11 </a:t>
            </a:r>
            <a:r>
              <a:rPr sz="1200" spc="-10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a fusione </a:t>
            </a:r>
            <a:r>
              <a:rPr sz="1200" spc="-5" dirty="0">
                <a:latin typeface="Times New Roman"/>
                <a:cs typeface="Times New Roman"/>
              </a:rPr>
              <a:t>con l’Aggiustatore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del Monitore del Mistero </a:t>
            </a:r>
            <a:r>
              <a:rPr sz="1200" dirty="0">
                <a:latin typeface="Times New Roman"/>
                <a:cs typeface="Times New Roman"/>
              </a:rPr>
              <a:t>è identico a quello </a:t>
            </a:r>
            <a:r>
              <a:rPr sz="1200" spc="-5" dirty="0">
                <a:latin typeface="Times New Roman"/>
                <a:cs typeface="Times New Roman"/>
              </a:rPr>
              <a:t>del mortale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ascendente</a:t>
            </a:r>
            <a:endParaRPr sz="1200">
              <a:latin typeface="Times New Roman"/>
              <a:cs typeface="Times New Roman"/>
            </a:endParaRPr>
          </a:p>
          <a:p>
            <a:pPr marL="88900" marR="145415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Corpo Paradisiaco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Finalità. </a:t>
            </a:r>
            <a:r>
              <a:rPr sz="1200" dirty="0">
                <a:latin typeface="Times New Roman"/>
                <a:cs typeface="Times New Roman"/>
              </a:rPr>
              <a:t>Né l’Aggiustatore né il mortale possono </a:t>
            </a:r>
            <a:r>
              <a:rPr sz="1200" spc="-5" dirty="0">
                <a:latin typeface="Times New Roman"/>
                <a:cs typeface="Times New Roman"/>
              </a:rPr>
              <a:t>raggiungere questa </a:t>
            </a:r>
            <a:r>
              <a:rPr sz="1200" dirty="0">
                <a:latin typeface="Times New Roman"/>
                <a:cs typeface="Times New Roman"/>
              </a:rPr>
              <a:t>meta </a:t>
            </a:r>
            <a:r>
              <a:rPr sz="1200" spc="-5" dirty="0">
                <a:latin typeface="Times New Roman"/>
                <a:cs typeface="Times New Roman"/>
              </a:rPr>
              <a:t>eccezionale senza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piena  </a:t>
            </a:r>
            <a:r>
              <a:rPr sz="1200" spc="-5" dirty="0">
                <a:latin typeface="Times New Roman"/>
                <a:cs typeface="Times New Roman"/>
              </a:rPr>
              <a:t>cooperazione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fedele aiuto dell’altro. Questa associazione straordinaria </a:t>
            </a:r>
            <a:r>
              <a:rPr sz="1200" dirty="0">
                <a:latin typeface="Times New Roman"/>
                <a:cs typeface="Times New Roman"/>
              </a:rPr>
              <a:t>è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affascinanti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stupefacenti </a:t>
            </a:r>
            <a:r>
              <a:rPr sz="1200" dirty="0">
                <a:latin typeface="Times New Roman"/>
                <a:cs typeface="Times New Roman"/>
              </a:rPr>
              <a:t>tra tutti i  </a:t>
            </a:r>
            <a:r>
              <a:rPr sz="1200" spc="-5" dirty="0">
                <a:latin typeface="Times New Roman"/>
                <a:cs typeface="Times New Roman"/>
              </a:rPr>
              <a:t>fenomeni cosmici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quest’era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(1239.1) 112:7.12 </a:t>
            </a:r>
            <a:r>
              <a:rPr sz="1200" spc="-5" dirty="0">
                <a:latin typeface="Times New Roman"/>
                <a:cs typeface="Times New Roman"/>
              </a:rPr>
              <a:t>Dal momento della fusione con </a:t>
            </a:r>
            <a:r>
              <a:rPr sz="1200" dirty="0">
                <a:latin typeface="Times New Roman"/>
                <a:cs typeface="Times New Roman"/>
              </a:rPr>
              <a:t>l’Aggiustatore lo </a:t>
            </a:r>
            <a:r>
              <a:rPr sz="1200" spc="-5" dirty="0">
                <a:latin typeface="Times New Roman"/>
                <a:cs typeface="Times New Roman"/>
              </a:rPr>
              <a:t>status dell’ascendente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quello della </a:t>
            </a:r>
            <a:r>
              <a:rPr sz="1200" dirty="0">
                <a:latin typeface="Times New Roman"/>
                <a:cs typeface="Times New Roman"/>
              </a:rPr>
              <a:t>creatura </a:t>
            </a:r>
            <a:r>
              <a:rPr sz="1200" spc="-5" dirty="0">
                <a:latin typeface="Times New Roman"/>
                <a:cs typeface="Times New Roman"/>
              </a:rPr>
              <a:t>evoluzionaria.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membro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il primo a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gerarchicamente superiore all’Aggiustatore </a:t>
            </a:r>
            <a:r>
              <a:rPr sz="1200" dirty="0">
                <a:latin typeface="Times New Roman"/>
                <a:cs typeface="Times New Roman"/>
              </a:rPr>
              <a:t>in tutte le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questioni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594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574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sede </a:t>
            </a:r>
            <a:r>
              <a:rPr sz="1200" spc="-5" dirty="0">
                <a:latin typeface="Times New Roman"/>
                <a:cs typeface="Times New Roman"/>
              </a:rPr>
              <a:t>paradisiaca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fuso è </a:t>
            </a:r>
            <a:r>
              <a:rPr sz="1200" spc="-5" dirty="0">
                <a:latin typeface="Times New Roman"/>
                <a:cs typeface="Times New Roman"/>
              </a:rPr>
              <a:t>Ascendington,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Divinington,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questa combinazione straordinaria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uomo ha il </a:t>
            </a:r>
            <a:r>
              <a:rPr sz="1200" spc="-5" dirty="0">
                <a:latin typeface="Times New Roman"/>
                <a:cs typeface="Times New Roman"/>
              </a:rPr>
              <a:t>rango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ascendente per tutto il </a:t>
            </a:r>
            <a:r>
              <a:rPr sz="1200" spc="-5" dirty="0">
                <a:latin typeface="Times New Roman"/>
                <a:cs typeface="Times New Roman"/>
              </a:rPr>
              <a:t>tragitto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Corpo della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2290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(1239.2) 112:7.13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Aggiustatore si </a:t>
            </a:r>
            <a:r>
              <a:rPr sz="1200" dirty="0">
                <a:latin typeface="Times New Roman"/>
                <a:cs typeface="Times New Roman"/>
              </a:rPr>
              <a:t>fonde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mortale </a:t>
            </a:r>
            <a:r>
              <a:rPr sz="1200" spc="-5" dirty="0">
                <a:latin typeface="Times New Roman"/>
                <a:cs typeface="Times New Roman"/>
              </a:rPr>
              <a:t>ascendente,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è tolto </a:t>
            </a:r>
            <a:r>
              <a:rPr sz="1200" spc="-5" dirty="0">
                <a:latin typeface="Times New Roman"/>
                <a:cs typeface="Times New Roman"/>
              </a:rPr>
              <a:t>dagli  archivi del </a:t>
            </a:r>
            <a:r>
              <a:rPr sz="1200" dirty="0">
                <a:latin typeface="Times New Roman"/>
                <a:cs typeface="Times New Roman"/>
              </a:rPr>
              <a:t>superuniverso. Che </a:t>
            </a:r>
            <a:r>
              <a:rPr sz="1200" spc="-5" dirty="0">
                <a:latin typeface="Times New Roman"/>
                <a:cs typeface="Times New Roman"/>
              </a:rPr>
              <a:t>cosa avvenga negli archivi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Divinington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suppongo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fascicolo </a:t>
            </a:r>
            <a:r>
              <a:rPr sz="1200" dirty="0">
                <a:latin typeface="Times New Roman"/>
                <a:cs typeface="Times New Roman"/>
              </a:rPr>
              <a:t>di questo  </a:t>
            </a:r>
            <a:r>
              <a:rPr sz="1200" spc="-5" dirty="0">
                <a:latin typeface="Times New Roman"/>
                <a:cs typeface="Times New Roman"/>
              </a:rPr>
              <a:t>Aggiustatore sia </a:t>
            </a:r>
            <a:r>
              <a:rPr sz="1200" dirty="0">
                <a:latin typeface="Times New Roman"/>
                <a:cs typeface="Times New Roman"/>
              </a:rPr>
              <a:t>trasferito </a:t>
            </a:r>
            <a:r>
              <a:rPr sz="1200" spc="-5" dirty="0">
                <a:latin typeface="Times New Roman"/>
                <a:cs typeface="Times New Roman"/>
              </a:rPr>
              <a:t>nei cerchi segreti delle corti interne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Grandfanda,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in funzione </a:t>
            </a:r>
            <a:r>
              <a:rPr sz="1200" spc="1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della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87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(1239.3) 112:7.14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fusione dell’Aggiustatore,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ha compiuto la </a:t>
            </a:r>
            <a:r>
              <a:rPr sz="1200" spc="-5" dirty="0">
                <a:latin typeface="Times New Roman"/>
                <a:cs typeface="Times New Roman"/>
              </a:rPr>
              <a:t>sua promessa </a:t>
            </a:r>
            <a:r>
              <a:rPr sz="1200" dirty="0">
                <a:latin typeface="Times New Roman"/>
                <a:cs typeface="Times New Roman"/>
              </a:rPr>
              <a:t>di donare </a:t>
            </a:r>
            <a:r>
              <a:rPr sz="1200" spc="-5" dirty="0">
                <a:latin typeface="Times New Roman"/>
                <a:cs typeface="Times New Roman"/>
              </a:rPr>
              <a:t>se stesso alle sue creature  materiali;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tenuto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alla promessa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eterno 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all’umanità. Ora comincia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88900" marR="3530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umano di </a:t>
            </a:r>
            <a:r>
              <a:rPr sz="1200" spc="-5" dirty="0">
                <a:latin typeface="Times New Roman"/>
                <a:cs typeface="Times New Roman"/>
              </a:rPr>
              <a:t>realizzare </a:t>
            </a:r>
            <a:r>
              <a:rPr sz="1200" dirty="0">
                <a:latin typeface="Times New Roman"/>
                <a:cs typeface="Times New Roman"/>
              </a:rPr>
              <a:t>e di attuare le possibilità </a:t>
            </a:r>
            <a:r>
              <a:rPr sz="1200" spc="-5" dirty="0">
                <a:latin typeface="Times New Roman"/>
                <a:cs typeface="Times New Roman"/>
              </a:rPr>
              <a:t>illimitate inerenti all’associazione superna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Dio,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divenuta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 </a:t>
            </a:r>
            <a:r>
              <a:rPr sz="1200" dirty="0">
                <a:latin typeface="Times New Roman"/>
                <a:cs typeface="Times New Roman"/>
              </a:rPr>
              <a:t>modo un</a:t>
            </a:r>
            <a:r>
              <a:rPr sz="1200" spc="-5" dirty="0">
                <a:latin typeface="Times New Roman"/>
                <a:cs typeface="Times New Roman"/>
              </a:rPr>
              <a:t> fatto.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476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(1239.4) 112:7.15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destino attualmente </a:t>
            </a:r>
            <a:r>
              <a:rPr sz="1200" spc="-5" dirty="0">
                <a:latin typeface="Times New Roman"/>
                <a:cs typeface="Times New Roman"/>
              </a:rPr>
              <a:t>conosciuto dei mortali </a:t>
            </a:r>
            <a:r>
              <a:rPr sz="1200" dirty="0">
                <a:latin typeface="Times New Roman"/>
                <a:cs typeface="Times New Roman"/>
              </a:rPr>
              <a:t>sopravviventi è il </a:t>
            </a:r>
            <a:r>
              <a:rPr sz="1200" spc="-5" dirty="0">
                <a:latin typeface="Times New Roman"/>
                <a:cs typeface="Times New Roman"/>
              </a:rPr>
              <a:t>Corpo della Finalità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Paradiso; questa </a:t>
            </a:r>
            <a:r>
              <a:rPr sz="1200" dirty="0">
                <a:latin typeface="Times New Roman"/>
                <a:cs typeface="Times New Roman"/>
              </a:rPr>
              <a:t>è anche la meta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congiunti </a:t>
            </a:r>
            <a:r>
              <a:rPr sz="1200" dirty="0">
                <a:latin typeface="Times New Roman"/>
                <a:cs typeface="Times New Roman"/>
              </a:rPr>
              <a:t>in un’unione </a:t>
            </a:r>
            <a:r>
              <a:rPr sz="1200" spc="-5" dirty="0">
                <a:latin typeface="Times New Roman"/>
                <a:cs typeface="Times New Roman"/>
              </a:rPr>
              <a:t>eterna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compagni mortali. Al presente,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lavorano nel grande </a:t>
            </a:r>
            <a:r>
              <a:rPr sz="1200" dirty="0">
                <a:latin typeface="Times New Roman"/>
                <a:cs typeface="Times New Roman"/>
              </a:rPr>
              <a:t>universo in </a:t>
            </a:r>
            <a:r>
              <a:rPr sz="1200" spc="-5" dirty="0">
                <a:latin typeface="Times New Roman"/>
                <a:cs typeface="Times New Roman"/>
              </a:rPr>
              <a:t>numerose attività, </a:t>
            </a:r>
            <a:r>
              <a:rPr sz="1200" dirty="0">
                <a:latin typeface="Times New Roman"/>
                <a:cs typeface="Times New Roman"/>
              </a:rPr>
              <a:t>ma noi tutti </a:t>
            </a:r>
            <a:r>
              <a:rPr sz="1200" spc="-5" dirty="0">
                <a:latin typeface="Times New Roman"/>
                <a:cs typeface="Times New Roman"/>
              </a:rPr>
              <a:t>riteniamo che avranno altri incarichi ancora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nel lontano </a:t>
            </a:r>
            <a:r>
              <a:rPr sz="1200" spc="-5" dirty="0">
                <a:latin typeface="Times New Roman"/>
                <a:cs typeface="Times New Roman"/>
              </a:rPr>
              <a:t>futuro, </a:t>
            </a:r>
            <a:r>
              <a:rPr sz="1200" dirty="0">
                <a:latin typeface="Times New Roman"/>
                <a:cs typeface="Times New Roman"/>
              </a:rPr>
              <a:t>dopo che i sette </a:t>
            </a:r>
            <a:r>
              <a:rPr sz="1200" spc="-5" dirty="0">
                <a:latin typeface="Times New Roman"/>
                <a:cs typeface="Times New Roman"/>
              </a:rPr>
              <a:t>superuniversi saranno </a:t>
            </a:r>
            <a:r>
              <a:rPr sz="1200" dirty="0">
                <a:latin typeface="Times New Roman"/>
                <a:cs typeface="Times New Roman"/>
              </a:rPr>
              <a:t>divenuti </a:t>
            </a:r>
            <a:r>
              <a:rPr sz="1200" spc="-5" dirty="0">
                <a:latin typeface="Times New Roman"/>
                <a:cs typeface="Times New Roman"/>
              </a:rPr>
              <a:t>stabilizzati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 del </a:t>
            </a:r>
            <a:r>
              <a:rPr sz="1200" dirty="0">
                <a:latin typeface="Times New Roman"/>
                <a:cs typeface="Times New Roman"/>
              </a:rPr>
              <a:t>finito </a:t>
            </a:r>
            <a:r>
              <a:rPr sz="1200" spc="-5" dirty="0">
                <a:latin typeface="Times New Roman"/>
                <a:cs typeface="Times New Roman"/>
              </a:rPr>
              <a:t>sarà finalmente emerso dal mistero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ora circonda questa Deità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(1239.5) 112:7.16 </a:t>
            </a:r>
            <a:r>
              <a:rPr sz="1200" spc="-5" dirty="0">
                <a:latin typeface="Times New Roman"/>
                <a:cs typeface="Times New Roman"/>
              </a:rPr>
              <a:t>Vi sono stati descritti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misura l’organizzazione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personale dell’universo centrale,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degli universi </a:t>
            </a:r>
            <a:r>
              <a:rPr sz="1200" dirty="0">
                <a:latin typeface="Times New Roman"/>
                <a:cs typeface="Times New Roman"/>
              </a:rPr>
              <a:t>locali; vi è stato </a:t>
            </a:r>
            <a:r>
              <a:rPr sz="1200" spc="-5" dirty="0">
                <a:latin typeface="Times New Roman"/>
                <a:cs typeface="Times New Roman"/>
              </a:rPr>
              <a:t>detto qualcosa sul carattere </a:t>
            </a:r>
            <a:r>
              <a:rPr sz="1200" dirty="0">
                <a:latin typeface="Times New Roman"/>
                <a:cs typeface="Times New Roman"/>
              </a:rPr>
              <a:t>e sull’origine delle </a:t>
            </a:r>
            <a:r>
              <a:rPr sz="1200" spc="-5" dirty="0">
                <a:latin typeface="Times New Roman"/>
                <a:cs typeface="Times New Roman"/>
              </a:rPr>
              <a:t>varie personalità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governano attualmente queste  </a:t>
            </a:r>
            <a:r>
              <a:rPr sz="1200" dirty="0">
                <a:latin typeface="Times New Roman"/>
                <a:cs typeface="Times New Roman"/>
              </a:rPr>
              <a:t>immense </a:t>
            </a:r>
            <a:r>
              <a:rPr sz="1200" spc="-5" dirty="0">
                <a:latin typeface="Times New Roman"/>
                <a:cs typeface="Times New Roman"/>
              </a:rPr>
              <a:t>creazioni. </a:t>
            </a:r>
            <a:r>
              <a:rPr sz="1200" dirty="0">
                <a:latin typeface="Times New Roman"/>
                <a:cs typeface="Times New Roman"/>
              </a:rPr>
              <a:t>Siete stati </a:t>
            </a:r>
            <a:r>
              <a:rPr sz="1200" spc="-5" dirty="0">
                <a:latin typeface="Times New Roman"/>
                <a:cs typeface="Times New Roman"/>
              </a:rPr>
              <a:t>anche informati </a:t>
            </a:r>
            <a:r>
              <a:rPr sz="1200" dirty="0">
                <a:latin typeface="Times New Roman"/>
                <a:cs typeface="Times New Roman"/>
              </a:rPr>
              <a:t>che sono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organizzazione </a:t>
            </a:r>
            <a:r>
              <a:rPr sz="1200" spc="-5" dirty="0">
                <a:latin typeface="Times New Roman"/>
                <a:cs typeface="Times New Roman"/>
              </a:rPr>
              <a:t>vaste galassie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 periferia del grande </a:t>
            </a:r>
            <a:r>
              <a:rPr sz="1200" dirty="0">
                <a:latin typeface="Times New Roman"/>
                <a:cs typeface="Times New Roman"/>
              </a:rPr>
              <a:t>universo,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spazio </a:t>
            </a:r>
            <a:r>
              <a:rPr sz="1200" spc="-5" dirty="0">
                <a:latin typeface="Times New Roman"/>
                <a:cs typeface="Times New Roman"/>
              </a:rPr>
              <a:t>esterno.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dichiarato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narrazioni che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l’Essere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452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298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Supremo rivelerà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terziaria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regioni ancora </a:t>
            </a:r>
            <a:r>
              <a:rPr sz="1200" dirty="0">
                <a:latin typeface="Times New Roman"/>
                <a:cs typeface="Times New Roman"/>
              </a:rPr>
              <a:t>inesplorate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esterno; </a:t>
            </a:r>
            <a:r>
              <a:rPr sz="1200" dirty="0">
                <a:latin typeface="Times New Roman"/>
                <a:cs typeface="Times New Roman"/>
              </a:rPr>
              <a:t>e vi è </a:t>
            </a:r>
            <a:r>
              <a:rPr sz="1200" spc="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detto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del corpo </a:t>
            </a:r>
            <a:r>
              <a:rPr sz="1200" spc="-5" dirty="0">
                <a:latin typeface="Times New Roman"/>
                <a:cs typeface="Times New Roman"/>
              </a:rPr>
              <a:t>paradisiaco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figli esperienziali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(1239.6) 112:7.17 </a:t>
            </a:r>
            <a:r>
              <a:rPr sz="1200" spc="-5" dirty="0">
                <a:latin typeface="Times New Roman"/>
                <a:cs typeface="Times New Roman"/>
              </a:rPr>
              <a:t>Noi crediamo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fusi con </a:t>
            </a:r>
            <a:r>
              <a:rPr sz="1200" spc="-5" dirty="0">
                <a:latin typeface="Times New Roman"/>
                <a:cs typeface="Times New Roman"/>
              </a:rPr>
              <a:t>l’Aggiustatore, così </a:t>
            </a:r>
            <a:r>
              <a:rPr sz="1200" dirty="0">
                <a:latin typeface="Times New Roman"/>
                <a:cs typeface="Times New Roman"/>
              </a:rPr>
              <a:t>come i loro </a:t>
            </a:r>
            <a:r>
              <a:rPr sz="1200" spc="-5" dirty="0">
                <a:latin typeface="Times New Roman"/>
                <a:cs typeface="Times New Roman"/>
              </a:rPr>
              <a:t>associati finalitari,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destinati ad operare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nell’amministrazione degli universi 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spazio esterno.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il minimo dubbio che a </a:t>
            </a:r>
            <a:r>
              <a:rPr sz="1200" spc="-5" dirty="0">
                <a:latin typeface="Times New Roman"/>
                <a:cs typeface="Times New Roman"/>
              </a:rPr>
              <a:t>tempo  debito queste enormi galassie diverranno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abitati. </a:t>
            </a:r>
            <a:r>
              <a:rPr sz="1200" dirty="0">
                <a:latin typeface="Times New Roman"/>
                <a:cs typeface="Times New Roman"/>
              </a:rPr>
              <a:t>E siamo </a:t>
            </a:r>
            <a:r>
              <a:rPr sz="1200" spc="-5" dirty="0">
                <a:latin typeface="Times New Roman"/>
                <a:cs typeface="Times New Roman"/>
              </a:rPr>
              <a:t>egualmente convinti </a:t>
            </a:r>
            <a:r>
              <a:rPr sz="1200" dirty="0">
                <a:latin typeface="Times New Roman"/>
                <a:cs typeface="Times New Roman"/>
              </a:rPr>
              <a:t>che tra i </a:t>
            </a:r>
            <a:r>
              <a:rPr sz="1200" spc="-5" dirty="0">
                <a:latin typeface="Times New Roman"/>
                <a:cs typeface="Times New Roman"/>
              </a:rPr>
              <a:t>loro amministratori ci saranno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paradisiaci </a:t>
            </a:r>
            <a:r>
              <a:rPr sz="1200" dirty="0">
                <a:latin typeface="Times New Roman"/>
                <a:cs typeface="Times New Roman"/>
              </a:rPr>
              <a:t>le cui </a:t>
            </a:r>
            <a:r>
              <a:rPr sz="1200" spc="-5" dirty="0">
                <a:latin typeface="Times New Roman"/>
                <a:cs typeface="Times New Roman"/>
              </a:rPr>
              <a:t>nature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conseguenza cosmica </a:t>
            </a:r>
            <a:r>
              <a:rPr sz="1200" dirty="0">
                <a:latin typeface="Times New Roman"/>
                <a:cs typeface="Times New Roman"/>
              </a:rPr>
              <a:t>dell’unione tra la </a:t>
            </a:r>
            <a:r>
              <a:rPr sz="1200" spc="-5" dirty="0">
                <a:latin typeface="Times New Roman"/>
                <a:cs typeface="Times New Roman"/>
              </a:rPr>
              <a:t>creatura ed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016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(1239.7) 112:7.18 </a:t>
            </a:r>
            <a:r>
              <a:rPr sz="1200" spc="-5" dirty="0">
                <a:latin typeface="Times New Roman"/>
                <a:cs typeface="Times New Roman"/>
              </a:rPr>
              <a:t>Quale avventura! Quale romanzo!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creazione gigantesca </a:t>
            </a:r>
            <a:r>
              <a:rPr sz="1200" dirty="0">
                <a:latin typeface="Times New Roman"/>
                <a:cs typeface="Times New Roman"/>
              </a:rPr>
              <a:t>destinata </a:t>
            </a:r>
            <a:r>
              <a:rPr sz="1200" spc="-5" dirty="0">
                <a:latin typeface="Times New Roman"/>
                <a:cs typeface="Times New Roman"/>
              </a:rPr>
              <a:t>ad essere amministrata dai figli del </a:t>
            </a:r>
            <a:r>
              <a:rPr sz="1200" dirty="0">
                <a:latin typeface="Times New Roman"/>
                <a:cs typeface="Times New Roman"/>
              </a:rPr>
              <a:t>Supremo,  </a:t>
            </a:r>
            <a:r>
              <a:rPr sz="1200" spc="-5" dirty="0">
                <a:latin typeface="Times New Roman"/>
                <a:cs typeface="Times New Roman"/>
              </a:rPr>
              <a:t>questi Aggiustatori </a:t>
            </a:r>
            <a:r>
              <a:rPr sz="1200" dirty="0">
                <a:latin typeface="Times New Roman"/>
                <a:cs typeface="Times New Roman"/>
              </a:rPr>
              <a:t>personalizzati </a:t>
            </a:r>
            <a:r>
              <a:rPr sz="1200" spc="-5" dirty="0">
                <a:latin typeface="Times New Roman"/>
                <a:cs typeface="Times New Roman"/>
              </a:rPr>
              <a:t>ed umanizzati, questi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divenuti eterni </a:t>
            </a:r>
            <a:r>
              <a:rPr sz="1200" dirty="0">
                <a:latin typeface="Times New Roman"/>
                <a:cs typeface="Times New Roman"/>
              </a:rPr>
              <a:t>e simili </a:t>
            </a:r>
            <a:r>
              <a:rPr sz="1200" spc="-5" dirty="0">
                <a:latin typeface="Times New Roman"/>
                <a:cs typeface="Times New Roman"/>
              </a:rPr>
              <a:t>agli Aggiustatori, queste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combinazioni</a:t>
            </a:r>
            <a:endParaRPr sz="1200">
              <a:latin typeface="Times New Roman"/>
              <a:cs typeface="Times New Roman"/>
            </a:endParaRPr>
          </a:p>
          <a:p>
            <a:pPr marL="88900" marR="3213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misteriose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associazioni eterne </a:t>
            </a:r>
            <a:r>
              <a:rPr sz="1200" dirty="0">
                <a:latin typeface="Times New Roman"/>
                <a:cs typeface="Times New Roman"/>
              </a:rPr>
              <a:t>tra la più alta </a:t>
            </a:r>
            <a:r>
              <a:rPr sz="1200" spc="-5" dirty="0">
                <a:latin typeface="Times New Roman"/>
                <a:cs typeface="Times New Roman"/>
              </a:rPr>
              <a:t>manifestazione conosciuta dell’essenza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bassa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intelligente 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Universale. Noi immaginiamo </a:t>
            </a:r>
            <a:r>
              <a:rPr sz="1200" dirty="0">
                <a:latin typeface="Times New Roman"/>
                <a:cs typeface="Times New Roman"/>
              </a:rPr>
              <a:t>che questi  </a:t>
            </a:r>
            <a:r>
              <a:rPr sz="1200" spc="-5" dirty="0">
                <a:latin typeface="Times New Roman"/>
                <a:cs typeface="Times New Roman"/>
              </a:rPr>
              <a:t>esseri amalgamati, queste associazioni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creatura, </a:t>
            </a:r>
            <a:r>
              <a:rPr sz="1200" dirty="0">
                <a:latin typeface="Times New Roman"/>
                <a:cs typeface="Times New Roman"/>
              </a:rPr>
              <a:t>diverranno </a:t>
            </a:r>
            <a:r>
              <a:rPr sz="1200" spc="-5" dirty="0">
                <a:latin typeface="Times New Roman"/>
                <a:cs typeface="Times New Roman"/>
              </a:rPr>
              <a:t>governanti </a:t>
            </a:r>
            <a:r>
              <a:rPr sz="1200" dirty="0">
                <a:latin typeface="Times New Roman"/>
                <a:cs typeface="Times New Roman"/>
              </a:rPr>
              <a:t>stupendi, amministratori incomparabili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 marR="831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direttori comprensivi ed affettuosi per </a:t>
            </a:r>
            <a:r>
              <a:rPr sz="1200" dirty="0">
                <a:latin typeface="Times New Roman"/>
                <a:cs typeface="Times New Roman"/>
              </a:rPr>
              <a:t>tutte le forme di vita </a:t>
            </a:r>
            <a:r>
              <a:rPr sz="1200" spc="-5" dirty="0">
                <a:latin typeface="Times New Roman"/>
                <a:cs typeface="Times New Roman"/>
              </a:rPr>
              <a:t>intelligente </a:t>
            </a:r>
            <a:r>
              <a:rPr sz="1200" dirty="0">
                <a:latin typeface="Times New Roman"/>
                <a:cs typeface="Times New Roman"/>
              </a:rPr>
              <a:t>che potranno venire </a:t>
            </a:r>
            <a:r>
              <a:rPr sz="1200" spc="-5" dirty="0">
                <a:latin typeface="Times New Roman"/>
                <a:cs typeface="Times New Roman"/>
              </a:rPr>
              <a:t>all’esistenza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futuri </a:t>
            </a:r>
            <a:r>
              <a:rPr sz="1200" spc="-5" dirty="0">
                <a:latin typeface="Times New Roman"/>
                <a:cs typeface="Times New Roman"/>
              </a:rPr>
              <a:t>del  primo livello </a:t>
            </a:r>
            <a:r>
              <a:rPr sz="1200" dirty="0">
                <a:latin typeface="Times New Roman"/>
                <a:cs typeface="Times New Roman"/>
              </a:rPr>
              <a:t>di spazio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670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(1240.1) 112:7.19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voi mortali siete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terrestre, animale;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è veramente </a:t>
            </a:r>
            <a:r>
              <a:rPr sz="1200" spc="-5" dirty="0">
                <a:latin typeface="Times New Roman"/>
                <a:cs typeface="Times New Roman"/>
              </a:rPr>
              <a:t>polvere. Ma se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volete  effettivamente, </a:t>
            </a:r>
            <a:r>
              <a:rPr sz="1200" dirty="0">
                <a:latin typeface="Times New Roman"/>
                <a:cs typeface="Times New Roman"/>
              </a:rPr>
              <a:t>se lo </a:t>
            </a:r>
            <a:r>
              <a:rPr sz="1200" spc="-5" dirty="0">
                <a:latin typeface="Times New Roman"/>
                <a:cs typeface="Times New Roman"/>
              </a:rPr>
              <a:t>desiderate realmente, </a:t>
            </a:r>
            <a:r>
              <a:rPr sz="1200" dirty="0">
                <a:latin typeface="Times New Roman"/>
                <a:cs typeface="Times New Roman"/>
              </a:rPr>
              <a:t>l’eredità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sarà sicuramente vostra,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servirete negli universi </a:t>
            </a:r>
            <a:r>
              <a:rPr sz="1200" dirty="0">
                <a:latin typeface="Times New Roman"/>
                <a:cs typeface="Times New Roman"/>
              </a:rPr>
              <a:t>nella  vostra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qualità — figli </a:t>
            </a:r>
            <a:r>
              <a:rPr sz="1200" spc="-5" dirty="0">
                <a:latin typeface="Times New Roman"/>
                <a:cs typeface="Times New Roman"/>
              </a:rPr>
              <a:t>del Dio Supremo dell’esperienza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divini del </a:t>
            </a:r>
            <a:r>
              <a:rPr sz="1200" spc="-5" dirty="0">
                <a:latin typeface="Times New Roman"/>
                <a:cs typeface="Times New Roman"/>
              </a:rPr>
              <a:t>Padre Paradisiaco </a:t>
            </a:r>
            <a:r>
              <a:rPr sz="1200" dirty="0">
                <a:latin typeface="Times New Roman"/>
                <a:cs typeface="Times New Roman"/>
              </a:rPr>
              <a:t>di tutte le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(1240.2) 112:7.20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Messaggero Solitario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Orvonton.]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39369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spc="-30" dirty="0"/>
              <a:t>113: </a:t>
            </a:r>
            <a:r>
              <a:rPr spc="-5" dirty="0"/>
              <a:t>I guardiani </a:t>
            </a:r>
            <a:r>
              <a:rPr spc="-10" dirty="0"/>
              <a:t>serafici </a:t>
            </a:r>
            <a:r>
              <a:rPr dirty="0"/>
              <a:t>del</a:t>
            </a:r>
            <a:r>
              <a:rPr spc="40" dirty="0"/>
              <a:t> </a:t>
            </a:r>
            <a:r>
              <a:rPr spc="-5" dirty="0"/>
              <a:t>destino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73720" cy="360807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7302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(1241.1) 113:0.1 </a:t>
            </a:r>
            <a:r>
              <a:rPr sz="1200" spc="-5" dirty="0">
                <a:latin typeface="Times New Roman"/>
                <a:cs typeface="Times New Roman"/>
              </a:rPr>
              <a:t>DOPO aver presentato </a:t>
            </a:r>
            <a:r>
              <a:rPr sz="1200" dirty="0">
                <a:latin typeface="Times New Roman"/>
                <a:cs typeface="Times New Roman"/>
              </a:rPr>
              <a:t>le nostre narrazioni </a:t>
            </a:r>
            <a:r>
              <a:rPr sz="1200" spc="-5" dirty="0">
                <a:latin typeface="Times New Roman"/>
                <a:cs typeface="Times New Roman"/>
              </a:rPr>
              <a:t>sugli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 del </a:t>
            </a:r>
            <a:r>
              <a:rPr sz="1200" dirty="0">
                <a:latin typeface="Times New Roman"/>
                <a:cs typeface="Times New Roman"/>
              </a:rPr>
              <a:t>Tempo e sulle Schiere </a:t>
            </a:r>
            <a:r>
              <a:rPr sz="1200" spc="-5" dirty="0">
                <a:latin typeface="Times New Roman"/>
                <a:cs typeface="Times New Roman"/>
              </a:rPr>
              <a:t>dei Messaggeri dello </a:t>
            </a:r>
            <a:r>
              <a:rPr sz="1200" dirty="0">
                <a:latin typeface="Times New Roman"/>
                <a:cs typeface="Times New Roman"/>
              </a:rPr>
              <a:t>Spazio,  </a:t>
            </a:r>
            <a:r>
              <a:rPr sz="1200" spc="-5" dirty="0">
                <a:latin typeface="Times New Roman"/>
                <a:cs typeface="Times New Roman"/>
              </a:rPr>
              <a:t>passiamo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angeli guardiani,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consacrati al ministero presso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singoli </a:t>
            </a:r>
            <a:r>
              <a:rPr sz="1200" dirty="0">
                <a:latin typeface="Times New Roman"/>
                <a:cs typeface="Times New Roman"/>
              </a:rPr>
              <a:t>mortali, per 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elevazione e 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è stato predisposto tutto il vasto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progressione spirituale. Su Urantia, nelle ere </a:t>
            </a:r>
            <a:r>
              <a:rPr sz="1200" spc="5" dirty="0">
                <a:latin typeface="Times New Roman"/>
                <a:cs typeface="Times New Roman"/>
              </a:rPr>
              <a:t>passate, </a:t>
            </a:r>
            <a:r>
              <a:rPr sz="1200" spc="-5" dirty="0">
                <a:latin typeface="Times New Roman"/>
                <a:cs typeface="Times New Roman"/>
              </a:rPr>
              <a:t>questi  guardiani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il solo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 riconosciuto. </a:t>
            </a:r>
            <a:r>
              <a:rPr sz="1200" dirty="0">
                <a:latin typeface="Times New Roman"/>
                <a:cs typeface="Times New Roman"/>
              </a:rPr>
              <a:t>I serafini </a:t>
            </a:r>
            <a:r>
              <a:rPr sz="1200" spc="-5" dirty="0">
                <a:latin typeface="Times New Roman"/>
                <a:cs typeface="Times New Roman"/>
              </a:rPr>
              <a:t>planetari </a:t>
            </a:r>
            <a:r>
              <a:rPr sz="1200" dirty="0">
                <a:latin typeface="Times New Roman"/>
                <a:cs typeface="Times New Roman"/>
              </a:rPr>
              <a:t>sono, in effetti,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 inviati  per servire coloro che sopravviveranno. Questi serafini accompagnatori </a:t>
            </a:r>
            <a:r>
              <a:rPr sz="1200" dirty="0">
                <a:latin typeface="Times New Roman"/>
                <a:cs typeface="Times New Roman"/>
              </a:rPr>
              <a:t>hanno funzionato </a:t>
            </a:r>
            <a:r>
              <a:rPr sz="1200" spc="-5" dirty="0">
                <a:latin typeface="Times New Roman"/>
                <a:cs typeface="Times New Roman"/>
              </a:rPr>
              <a:t>come aiuti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mortali  in tutti i </a:t>
            </a:r>
            <a:r>
              <a:rPr sz="1200" spc="-5" dirty="0">
                <a:latin typeface="Times New Roman"/>
                <a:cs typeface="Times New Roman"/>
              </a:rPr>
              <a:t>grandi avvenimenti del passato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presente.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rivelazioni “la parola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pronunciata dagli angeli”;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 direttive del cielo sono state “ricevute dal ministero degli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angeli”.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(1241.2) 113:0.2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angeli tradizionali </a:t>
            </a:r>
            <a:r>
              <a:rPr sz="1200" dirty="0">
                <a:latin typeface="Times New Roman"/>
                <a:cs typeface="Times New Roman"/>
              </a:rPr>
              <a:t>del cielo; sono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 che </a:t>
            </a:r>
            <a:r>
              <a:rPr sz="1200" dirty="0">
                <a:latin typeface="Times New Roman"/>
                <a:cs typeface="Times New Roman"/>
              </a:rPr>
              <a:t>vivono così vicino a voi e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tanto per voi.  Essi </a:t>
            </a:r>
            <a:r>
              <a:rPr sz="1200" spc="-5" dirty="0">
                <a:latin typeface="Times New Roman"/>
                <a:cs typeface="Times New Roman"/>
              </a:rPr>
              <a:t>hanno servito su Urantia fin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primissimi tempi dell’intelligenza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angeli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guardiani</a:t>
            </a:r>
            <a:endParaRPr sz="1600">
              <a:latin typeface="Times New Roman"/>
              <a:cs typeface="Times New Roman"/>
            </a:endParaRPr>
          </a:p>
          <a:p>
            <a:pPr marL="76200" marR="280035" algn="just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(1241.3) 113:1.1 </a:t>
            </a:r>
            <a:r>
              <a:rPr sz="1200" spc="-5" dirty="0">
                <a:latin typeface="Times New Roman"/>
                <a:cs typeface="Times New Roman"/>
              </a:rPr>
              <a:t>L’insegnamento sugli angeli guardiani </a:t>
            </a:r>
            <a:r>
              <a:rPr sz="1200" dirty="0">
                <a:latin typeface="Times New Roman"/>
                <a:cs typeface="Times New Roman"/>
              </a:rPr>
              <a:t>non è un mito;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gruppi di </a:t>
            </a:r>
            <a:r>
              <a:rPr sz="1200" spc="-5" dirty="0">
                <a:latin typeface="Times New Roman"/>
                <a:cs typeface="Times New Roman"/>
              </a:rPr>
              <a:t>esseri umani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effettivamente degli angeli  personali. Fu </a:t>
            </a:r>
            <a:r>
              <a:rPr sz="1200" dirty="0">
                <a:latin typeface="Times New Roman"/>
                <a:cs typeface="Times New Roman"/>
              </a:rPr>
              <a:t>in riconoscimento di questo </a:t>
            </a:r>
            <a:r>
              <a:rPr sz="1200" spc="-5" dirty="0">
                <a:latin typeface="Times New Roman"/>
                <a:cs typeface="Times New Roman"/>
              </a:rPr>
              <a:t>fatto che Gesù, parlando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del regno dei </a:t>
            </a:r>
            <a:r>
              <a:rPr sz="1200" dirty="0">
                <a:latin typeface="Times New Roman"/>
                <a:cs typeface="Times New Roman"/>
              </a:rPr>
              <a:t>cieli, </a:t>
            </a:r>
            <a:r>
              <a:rPr sz="1200" spc="-5" dirty="0">
                <a:latin typeface="Times New Roman"/>
                <a:cs typeface="Times New Roman"/>
              </a:rPr>
              <a:t>disse: “Badate </a:t>
            </a:r>
            <a:r>
              <a:rPr sz="1200" dirty="0">
                <a:latin typeface="Times New Roman"/>
                <a:cs typeface="Times New Roman"/>
              </a:rPr>
              <a:t>di non disprezzare 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piccoli, perché </a:t>
            </a:r>
            <a:r>
              <a:rPr sz="1200" dirty="0">
                <a:latin typeface="Times New Roman"/>
                <a:cs typeface="Times New Roman"/>
              </a:rPr>
              <a:t>io vi dico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angeli vedono sempre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dello spirito </a:t>
            </a:r>
            <a:r>
              <a:rPr sz="1200" dirty="0">
                <a:latin typeface="Times New Roman"/>
                <a:cs typeface="Times New Roman"/>
              </a:rPr>
              <a:t>di mio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3117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(1241.4) 113:1.2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furono definitamente </a:t>
            </a:r>
            <a:r>
              <a:rPr sz="1200" spc="-5" dirty="0">
                <a:latin typeface="Times New Roman"/>
                <a:cs typeface="Times New Roman"/>
              </a:rPr>
              <a:t>assegnati alle singole </a:t>
            </a:r>
            <a:r>
              <a:rPr sz="1200" dirty="0">
                <a:latin typeface="Times New Roman"/>
                <a:cs typeface="Times New Roman"/>
              </a:rPr>
              <a:t>razze di </a:t>
            </a:r>
            <a:r>
              <a:rPr sz="1200" spc="-5" dirty="0">
                <a:latin typeface="Times New Roman"/>
                <a:cs typeface="Times New Roman"/>
              </a:rPr>
              <a:t>Urantia. Ma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 sono assegnati secondo l’intelligenza,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spiritualità </a:t>
            </a:r>
            <a:r>
              <a:rPr sz="1200" dirty="0">
                <a:latin typeface="Times New Roman"/>
                <a:cs typeface="Times New Roman"/>
              </a:rPr>
              <a:t>e il destino umani.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intellettuale l’umanità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divisa </a:t>
            </a:r>
            <a:r>
              <a:rPr sz="1200" dirty="0">
                <a:latin typeface="Times New Roman"/>
                <a:cs typeface="Times New Roman"/>
              </a:rPr>
              <a:t>in tre  </a:t>
            </a:r>
            <a:r>
              <a:rPr sz="1200" spc="-5" dirty="0">
                <a:latin typeface="Times New Roman"/>
                <a:cs typeface="Times New Roman"/>
              </a:rPr>
              <a:t>classi: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1750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4203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(1241.5) 113:1.3 </a:t>
            </a:r>
            <a:r>
              <a:rPr sz="1200" dirty="0">
                <a:latin typeface="Times New Roman"/>
                <a:cs typeface="Times New Roman"/>
              </a:rPr>
              <a:t>1. I mentalmente </a:t>
            </a:r>
            <a:r>
              <a:rPr sz="1200" spc="-5" dirty="0">
                <a:latin typeface="Times New Roman"/>
                <a:cs typeface="Times New Roman"/>
              </a:rPr>
              <a:t>subnormali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esercitano </a:t>
            </a:r>
            <a:r>
              <a:rPr sz="1200" dirty="0">
                <a:latin typeface="Times New Roman"/>
                <a:cs typeface="Times New Roman"/>
              </a:rPr>
              <a:t>un potere di volizione </a:t>
            </a:r>
            <a:r>
              <a:rPr sz="1200" spc="-5" dirty="0">
                <a:latin typeface="Times New Roman"/>
                <a:cs typeface="Times New Roman"/>
              </a:rPr>
              <a:t>normale; </a:t>
            </a:r>
            <a:r>
              <a:rPr sz="1200" dirty="0">
                <a:latin typeface="Times New Roman"/>
                <a:cs typeface="Times New Roman"/>
              </a:rPr>
              <a:t>quelli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prendono decisioni </a:t>
            </a:r>
            <a:r>
              <a:rPr sz="1200" dirty="0">
                <a:latin typeface="Times New Roman"/>
                <a:cs typeface="Times New Roman"/>
              </a:rPr>
              <a:t>correnti. </a:t>
            </a:r>
            <a:r>
              <a:rPr sz="1200" spc="-5" dirty="0">
                <a:latin typeface="Times New Roman"/>
                <a:cs typeface="Times New Roman"/>
              </a:rPr>
              <a:t>Questa classe </a:t>
            </a:r>
            <a:r>
              <a:rPr sz="1200" dirty="0">
                <a:latin typeface="Times New Roman"/>
                <a:cs typeface="Times New Roman"/>
              </a:rPr>
              <a:t>include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Dio; </a:t>
            </a:r>
            <a:r>
              <a:rPr sz="1200" spc="-5" dirty="0">
                <a:latin typeface="Times New Roman"/>
                <a:cs typeface="Times New Roman"/>
              </a:rPr>
              <a:t>essi mancano della  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adorare intelligentemente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Deità. Gli esseri subnormali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hanno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serafini,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compagnia,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battaglione </a:t>
            </a:r>
            <a:r>
              <a:rPr sz="1200" dirty="0">
                <a:latin typeface="Times New Roman"/>
                <a:cs typeface="Times New Roman"/>
              </a:rPr>
              <a:t>di cherubini, </a:t>
            </a:r>
            <a:r>
              <a:rPr sz="1200" spc="-5" dirty="0">
                <a:latin typeface="Times New Roman"/>
                <a:cs typeface="Times New Roman"/>
              </a:rPr>
              <a:t>loro assegnati per assisterli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testimoniare che la giustizia e la 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loro concesse nella </a:t>
            </a:r>
            <a:r>
              <a:rPr sz="1200" dirty="0">
                <a:latin typeface="Times New Roman"/>
                <a:cs typeface="Times New Roman"/>
              </a:rPr>
              <a:t>lotta per la vita sulla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sfera.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4121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(1241.6) 113:1.4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medio, normale, </a:t>
            </a:r>
            <a:r>
              <a:rPr sz="1200" dirty="0">
                <a:latin typeface="Times New Roman"/>
                <a:cs typeface="Times New Roman"/>
              </a:rPr>
              <a:t>di mente </a:t>
            </a:r>
            <a:r>
              <a:rPr sz="1200" spc="-5" dirty="0">
                <a:latin typeface="Times New Roman"/>
                <a:cs typeface="Times New Roman"/>
              </a:rPr>
              <a:t>umana. Dal </a:t>
            </a:r>
            <a:r>
              <a:rPr sz="1200" dirty="0">
                <a:latin typeface="Times New Roman"/>
                <a:cs typeface="Times New Roman"/>
              </a:rPr>
              <a:t>punto di vista del </a:t>
            </a:r>
            <a:r>
              <a:rPr sz="1200" spc="-5" dirty="0">
                <a:latin typeface="Times New Roman"/>
                <a:cs typeface="Times New Roman"/>
              </a:rPr>
              <a:t>ministero serafico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 sono </a:t>
            </a:r>
            <a:r>
              <a:rPr sz="1200" spc="-5" dirty="0">
                <a:latin typeface="Times New Roman"/>
                <a:cs typeface="Times New Roman"/>
              </a:rPr>
              <a:t>raggruppati </a:t>
            </a:r>
            <a:r>
              <a:rPr sz="1200" dirty="0">
                <a:latin typeface="Times New Roman"/>
                <a:cs typeface="Times New Roman"/>
              </a:rPr>
              <a:t>in sette </a:t>
            </a:r>
            <a:r>
              <a:rPr sz="1200" spc="-5" dirty="0">
                <a:latin typeface="Times New Roman"/>
                <a:cs typeface="Times New Roman"/>
              </a:rPr>
              <a:t>classi,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al loro status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superamento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progresso umano </a:t>
            </a:r>
            <a:r>
              <a:rPr sz="1200" dirty="0">
                <a:latin typeface="Times New Roman"/>
                <a:cs typeface="Times New Roman"/>
              </a:rPr>
              <a:t>e di sviluppo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4000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(1241.7) 113:1.5 </a:t>
            </a:r>
            <a:r>
              <a:rPr sz="1200" dirty="0">
                <a:latin typeface="Times New Roman"/>
                <a:cs typeface="Times New Roman"/>
              </a:rPr>
              <a:t>3. I mentalmente </a:t>
            </a:r>
            <a:r>
              <a:rPr sz="1200" spc="-5" dirty="0">
                <a:latin typeface="Times New Roman"/>
                <a:cs typeface="Times New Roman"/>
              </a:rPr>
              <a:t>supernormali </a:t>
            </a:r>
            <a:r>
              <a:rPr sz="1200" dirty="0">
                <a:latin typeface="Times New Roman"/>
                <a:cs typeface="Times New Roman"/>
              </a:rPr>
              <a:t>— quelli di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decisione e </a:t>
            </a:r>
            <a:r>
              <a:rPr sz="1200" spc="-5" dirty="0">
                <a:latin typeface="Times New Roman"/>
                <a:cs typeface="Times New Roman"/>
              </a:rPr>
              <a:t>d’indubbio </a:t>
            </a:r>
            <a:r>
              <a:rPr sz="1200" dirty="0">
                <a:latin typeface="Times New Roman"/>
                <a:cs typeface="Times New Roman"/>
              </a:rPr>
              <a:t>potenziale di </a:t>
            </a:r>
            <a:r>
              <a:rPr sz="1200" spc="-5" dirty="0">
                <a:latin typeface="Times New Roman"/>
                <a:cs typeface="Times New Roman"/>
              </a:rPr>
              <a:t>realizzazione  spirituale; </a:t>
            </a:r>
            <a:r>
              <a:rPr sz="1200" dirty="0">
                <a:latin typeface="Times New Roman"/>
                <a:cs typeface="Times New Roman"/>
              </a:rPr>
              <a:t>uomini e donne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hanno più o </a:t>
            </a:r>
            <a:r>
              <a:rPr sz="1200" spc="-5" dirty="0">
                <a:latin typeface="Times New Roman"/>
                <a:cs typeface="Times New Roman"/>
              </a:rPr>
              <a:t>meno stabilito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il loro </a:t>
            </a:r>
            <a:r>
              <a:rPr sz="1200" spc="-5" dirty="0">
                <a:latin typeface="Times New Roman"/>
                <a:cs typeface="Times New Roman"/>
              </a:rPr>
              <a:t>Aggiustatore interiore; membri dei  vari corpi </a:t>
            </a:r>
            <a:r>
              <a:rPr sz="1200" dirty="0">
                <a:latin typeface="Times New Roman"/>
                <a:cs typeface="Times New Roman"/>
              </a:rPr>
              <a:t>di riserva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destino. </a:t>
            </a:r>
            <a:r>
              <a:rPr sz="1200" spc="-5" dirty="0">
                <a:latin typeface="Times New Roman"/>
                <a:cs typeface="Times New Roman"/>
              </a:rPr>
              <a:t>Qualunque sia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umano si trova, se un </a:t>
            </a:r>
            <a:r>
              <a:rPr sz="1200" dirty="0">
                <a:latin typeface="Times New Roman"/>
                <a:cs typeface="Times New Roman"/>
              </a:rPr>
              <a:t>tale individuo è </a:t>
            </a:r>
            <a:r>
              <a:rPr sz="1200" spc="-5" dirty="0">
                <a:latin typeface="Times New Roman"/>
                <a:cs typeface="Times New Roman"/>
              </a:rPr>
              <a:t>arruolato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qualcuno dei numerosi </a:t>
            </a:r>
            <a:r>
              <a:rPr sz="1200" dirty="0">
                <a:latin typeface="Times New Roman"/>
                <a:cs typeface="Times New Roman"/>
              </a:rPr>
              <a:t>corpi di </a:t>
            </a:r>
            <a:r>
              <a:rPr sz="1200" spc="-5" dirty="0">
                <a:latin typeface="Times New Roman"/>
                <a:cs typeface="Times New Roman"/>
              </a:rPr>
              <a:t>riserva del </a:t>
            </a:r>
            <a:r>
              <a:rPr sz="1200" dirty="0">
                <a:latin typeface="Times New Roman"/>
                <a:cs typeface="Times New Roman"/>
              </a:rPr>
              <a:t>destino,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immediatamente assegnato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serafino personale, </a:t>
            </a:r>
            <a:r>
              <a:rPr sz="1200" dirty="0">
                <a:latin typeface="Times New Roman"/>
                <a:cs typeface="Times New Roman"/>
              </a:rPr>
              <a:t>e da quel  </a:t>
            </a:r>
            <a:r>
              <a:rPr sz="1200" spc="-5" dirty="0">
                <a:latin typeface="Times New Roman"/>
                <a:cs typeface="Times New Roman"/>
              </a:rPr>
              <a:t>momento sino alla fine della sua carriera terrena </a:t>
            </a:r>
            <a:r>
              <a:rPr sz="1200" dirty="0">
                <a:latin typeface="Times New Roman"/>
                <a:cs typeface="Times New Roman"/>
              </a:rPr>
              <a:t>quel </a:t>
            </a:r>
            <a:r>
              <a:rPr sz="1200" spc="-5" dirty="0">
                <a:latin typeface="Times New Roman"/>
                <a:cs typeface="Times New Roman"/>
              </a:rPr>
              <a:t>mortale godrà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ministero continuo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dell’assistenza  incessante </a:t>
            </a:r>
            <a:r>
              <a:rPr sz="1200" dirty="0">
                <a:latin typeface="Times New Roman"/>
                <a:cs typeface="Times New Roman"/>
              </a:rPr>
              <a:t>di un angelo </a:t>
            </a:r>
            <a:r>
              <a:rPr sz="1200" spc="-5" dirty="0">
                <a:latin typeface="Times New Roman"/>
                <a:cs typeface="Times New Roman"/>
              </a:rPr>
              <a:t>guardiano. Egualmente, </a:t>
            </a:r>
            <a:r>
              <a:rPr sz="1200" dirty="0">
                <a:latin typeface="Times New Roman"/>
                <a:cs typeface="Times New Roman"/>
              </a:rPr>
              <a:t>quando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prende </a:t>
            </a:r>
            <a:r>
              <a:rPr sz="1200" dirty="0">
                <a:latin typeface="Times New Roman"/>
                <a:cs typeface="Times New Roman"/>
              </a:rPr>
              <a:t>la decisione </a:t>
            </a:r>
            <a:r>
              <a:rPr sz="1200" spc="-5" dirty="0">
                <a:latin typeface="Times New Roman"/>
                <a:cs typeface="Times New Roman"/>
              </a:rPr>
              <a:t>suprema, quando </a:t>
            </a:r>
            <a:r>
              <a:rPr sz="1200" dirty="0">
                <a:latin typeface="Times New Roman"/>
                <a:cs typeface="Times New Roman"/>
              </a:rPr>
              <a:t>c’è  un </a:t>
            </a:r>
            <a:r>
              <a:rPr sz="1200" spc="-5" dirty="0">
                <a:latin typeface="Times New Roman"/>
                <a:cs typeface="Times New Roman"/>
              </a:rPr>
              <a:t>impegno reale con l’Aggiustatore,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guardiano personale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immediatamente assegnato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quell’anima.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(1242.1) 113:1.6 </a:t>
            </a:r>
            <a:r>
              <a:rPr sz="1200" spc="-5" dirty="0">
                <a:latin typeface="Times New Roman"/>
                <a:cs typeface="Times New Roman"/>
              </a:rPr>
              <a:t>Nel ministero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cosiddetti esseri normali,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assegnazioni serafiche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fatte </a:t>
            </a:r>
            <a:r>
              <a:rPr sz="1200" dirty="0">
                <a:latin typeface="Times New Roman"/>
                <a:cs typeface="Times New Roman"/>
              </a:rPr>
              <a:t>in conformità </a:t>
            </a:r>
            <a:r>
              <a:rPr sz="1200" spc="-5" dirty="0">
                <a:latin typeface="Times New Roman"/>
                <a:cs typeface="Times New Roman"/>
              </a:rPr>
              <a:t>al raggiungimento 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dei cerchi d’intellettualità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spiritualità. Voi cominciate rivestiti della </a:t>
            </a:r>
            <a:r>
              <a:rPr sz="1200" dirty="0">
                <a:latin typeface="Times New Roman"/>
                <a:cs typeface="Times New Roman"/>
              </a:rPr>
              <a:t>vostra mente di mortali </a:t>
            </a:r>
            <a:r>
              <a:rPr sz="1200" spc="-5" dirty="0">
                <a:latin typeface="Times New Roman"/>
                <a:cs typeface="Times New Roman"/>
              </a:rPr>
              <a:t>nel settimo </a:t>
            </a:r>
            <a:r>
              <a:rPr sz="1200" dirty="0">
                <a:latin typeface="Times New Roman"/>
                <a:cs typeface="Times New Roman"/>
              </a:rPr>
              <a:t>cerchio e  </a:t>
            </a:r>
            <a:r>
              <a:rPr sz="1200" spc="-5" dirty="0">
                <a:latin typeface="Times New Roman"/>
                <a:cs typeface="Times New Roman"/>
              </a:rPr>
              <a:t>progredite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 nel </a:t>
            </a:r>
            <a:r>
              <a:rPr sz="1200" dirty="0">
                <a:latin typeface="Times New Roman"/>
                <a:cs typeface="Times New Roman"/>
              </a:rPr>
              <a:t>compito di </a:t>
            </a:r>
            <a:r>
              <a:rPr sz="1200" spc="-5" dirty="0">
                <a:latin typeface="Times New Roman"/>
                <a:cs typeface="Times New Roman"/>
              </a:rPr>
              <a:t>autocomprensione, </a:t>
            </a:r>
            <a:r>
              <a:rPr sz="1200" dirty="0">
                <a:latin typeface="Times New Roman"/>
                <a:cs typeface="Times New Roman"/>
              </a:rPr>
              <a:t>di autoconquista e di autodominio. Ed avanzate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dopo cerchio  </a:t>
            </a:r>
            <a:r>
              <a:rPr sz="1200" spc="-5" dirty="0">
                <a:latin typeface="Times New Roman"/>
                <a:cs typeface="Times New Roman"/>
              </a:rPr>
              <a:t>(se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 naturale </a:t>
            </a:r>
            <a:r>
              <a:rPr sz="1200" dirty="0">
                <a:latin typeface="Times New Roman"/>
                <a:cs typeface="Times New Roman"/>
              </a:rPr>
              <a:t>non pone </a:t>
            </a:r>
            <a:r>
              <a:rPr sz="1200" spc="-5" dirty="0">
                <a:latin typeface="Times New Roman"/>
                <a:cs typeface="Times New Roman"/>
              </a:rPr>
              <a:t>fine alla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trasferisce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vostre lotte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dimore) fino </a:t>
            </a:r>
            <a:r>
              <a:rPr sz="1200" dirty="0">
                <a:latin typeface="Times New Roman"/>
                <a:cs typeface="Times New Roman"/>
              </a:rPr>
              <a:t>a raggiungere il  </a:t>
            </a:r>
            <a:r>
              <a:rPr sz="1200" spc="-5" dirty="0">
                <a:latin typeface="Times New Roman"/>
                <a:cs typeface="Times New Roman"/>
              </a:rPr>
              <a:t>primo cerchio,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cerchio interno,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e di comunione </a:t>
            </a:r>
            <a:r>
              <a:rPr sz="1200" spc="-5" dirty="0">
                <a:latin typeface="Times New Roman"/>
                <a:cs typeface="Times New Roman"/>
              </a:rPr>
              <a:t>relativi con l’Aggiustatore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interiore.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3084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27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(1242.2) 113:1.7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esseri umani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iniziale, o </a:t>
            </a:r>
            <a:r>
              <a:rPr sz="1200" spc="-5" dirty="0">
                <a:latin typeface="Times New Roman"/>
                <a:cs typeface="Times New Roman"/>
              </a:rPr>
              <a:t>settimo cerchio, </a:t>
            </a:r>
            <a:r>
              <a:rPr sz="1200" dirty="0">
                <a:latin typeface="Times New Roman"/>
                <a:cs typeface="Times New Roman"/>
              </a:rPr>
              <a:t>hanno un </a:t>
            </a:r>
            <a:r>
              <a:rPr sz="1200" spc="-5" dirty="0">
                <a:latin typeface="Times New Roman"/>
                <a:cs typeface="Times New Roman"/>
              </a:rPr>
              <a:t>angelo guardiano 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 cherubini  </a:t>
            </a:r>
            <a:r>
              <a:rPr sz="1200" spc="-5" dirty="0">
                <a:latin typeface="Times New Roman"/>
                <a:cs typeface="Times New Roman"/>
              </a:rPr>
              <a:t>assistenti assegnati alla sorveglianza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custodia </a:t>
            </a:r>
            <a:r>
              <a:rPr sz="1200" dirty="0">
                <a:latin typeface="Times New Roman"/>
                <a:cs typeface="Times New Roman"/>
              </a:rPr>
              <a:t>di mille mortali. </a:t>
            </a:r>
            <a:r>
              <a:rPr sz="1200" spc="-5" dirty="0">
                <a:latin typeface="Times New Roman"/>
                <a:cs typeface="Times New Roman"/>
              </a:rPr>
              <a:t>Nel sesto cerchio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coppia serafica con </a:t>
            </a:r>
            <a:r>
              <a:rPr sz="1200" spc="1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incaricata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guidare questi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cinquecento. </a:t>
            </a:r>
            <a:r>
              <a:rPr sz="1200" dirty="0">
                <a:latin typeface="Times New Roman"/>
                <a:cs typeface="Times New Roman"/>
              </a:rPr>
              <a:t>Quando viene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quinto cerchio </a:t>
            </a:r>
            <a:r>
              <a:rPr sz="1200" spc="-5" dirty="0">
                <a:latin typeface="Times New Roman"/>
                <a:cs typeface="Times New Roman"/>
              </a:rPr>
              <a:t>gli  esseri umani sono </a:t>
            </a:r>
            <a:r>
              <a:rPr sz="1200" dirty="0">
                <a:latin typeface="Times New Roman"/>
                <a:cs typeface="Times New Roman"/>
              </a:rPr>
              <a:t>raggruppati in </a:t>
            </a:r>
            <a:r>
              <a:rPr sz="1200" spc="-5" dirty="0">
                <a:latin typeface="Times New Roman"/>
                <a:cs typeface="Times New Roman"/>
              </a:rPr>
              <a:t>compagnie </a:t>
            </a:r>
            <a:r>
              <a:rPr sz="1200" dirty="0">
                <a:latin typeface="Times New Roman"/>
                <a:cs typeface="Times New Roman"/>
              </a:rPr>
              <a:t>di circa cento </a:t>
            </a:r>
            <a:r>
              <a:rPr sz="1200" spc="-5" dirty="0">
                <a:latin typeface="Times New Roman"/>
                <a:cs typeface="Times New Roman"/>
              </a:rPr>
              <a:t>elementi, </a:t>
            </a:r>
            <a:r>
              <a:rPr sz="1200" dirty="0">
                <a:latin typeface="Times New Roman"/>
                <a:cs typeface="Times New Roman"/>
              </a:rPr>
              <a:t>ed una </a:t>
            </a:r>
            <a:r>
              <a:rPr sz="1200" spc="-5" dirty="0">
                <a:latin typeface="Times New Roman"/>
                <a:cs typeface="Times New Roman"/>
              </a:rPr>
              <a:t>coppia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serafini guardiani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1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cherubini  li </a:t>
            </a:r>
            <a:r>
              <a:rPr sz="1200" spc="-5" dirty="0">
                <a:latin typeface="Times New Roman"/>
                <a:cs typeface="Times New Roman"/>
              </a:rPr>
              <a:t>prende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carico. Al raggiungimento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quarto cerchio gli esseri mortali </a:t>
            </a:r>
            <a:r>
              <a:rPr sz="1200" dirty="0">
                <a:latin typeface="Times New Roman"/>
                <a:cs typeface="Times New Roman"/>
              </a:rPr>
              <a:t>sono riuniti in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dieci,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caso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dati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carico ad </a:t>
            </a:r>
            <a:r>
              <a:rPr sz="1200" dirty="0">
                <a:latin typeface="Times New Roman"/>
                <a:cs typeface="Times New Roman"/>
              </a:rPr>
              <a:t>una coppia di </a:t>
            </a:r>
            <a:r>
              <a:rPr sz="1200" spc="-5" dirty="0">
                <a:latin typeface="Times New Roman"/>
                <a:cs typeface="Times New Roman"/>
              </a:rPr>
              <a:t>serafini assistita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cherubini.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(1242.3) 113:1.8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una mente mortale </a:t>
            </a:r>
            <a:r>
              <a:rPr sz="1200" spc="-5" dirty="0">
                <a:latin typeface="Times New Roman"/>
                <a:cs typeface="Times New Roman"/>
              </a:rPr>
              <a:t>trascende l’inerzia dell’eredità </a:t>
            </a:r>
            <a:r>
              <a:rPr sz="1200" dirty="0">
                <a:latin typeface="Times New Roman"/>
                <a:cs typeface="Times New Roman"/>
              </a:rPr>
              <a:t>animale e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cerchio d’intellettualità umana </a:t>
            </a:r>
            <a:r>
              <a:rPr sz="1200" dirty="0">
                <a:latin typeface="Times New Roman"/>
                <a:cs typeface="Times New Roman"/>
              </a:rPr>
              <a:t>e  di spiritualità </a:t>
            </a:r>
            <a:r>
              <a:rPr sz="1200" spc="-5" dirty="0">
                <a:latin typeface="Times New Roman"/>
                <a:cs typeface="Times New Roman"/>
              </a:rPr>
              <a:t>acquisita,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angelo personale (in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due) </a:t>
            </a:r>
            <a:r>
              <a:rPr sz="1200" dirty="0">
                <a:latin typeface="Times New Roman"/>
                <a:cs typeface="Times New Roman"/>
              </a:rPr>
              <a:t>sarà da quel momento </a:t>
            </a:r>
            <a:r>
              <a:rPr sz="1200" spc="-5" dirty="0">
                <a:latin typeface="Times New Roman"/>
                <a:cs typeface="Times New Roman"/>
              </a:rPr>
              <a:t>totalmente ed esclusivamente consacrato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 mortale ascendente. </a:t>
            </a:r>
            <a:r>
              <a:rPr sz="1200" dirty="0">
                <a:latin typeface="Times New Roman"/>
                <a:cs typeface="Times New Roman"/>
              </a:rPr>
              <a:t>E così queste </a:t>
            </a:r>
            <a:r>
              <a:rPr sz="1200" spc="-5" dirty="0">
                <a:latin typeface="Times New Roman"/>
                <a:cs typeface="Times New Roman"/>
              </a:rPr>
              <a:t>anime umane,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aggiunta agli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interiori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presenti </a:t>
            </a:r>
            <a:r>
              <a:rPr sz="1200" dirty="0">
                <a:latin typeface="Times New Roman"/>
                <a:cs typeface="Times New Roman"/>
              </a:rPr>
              <a:t>e sempre </a:t>
            </a:r>
            <a:r>
              <a:rPr sz="1200" spc="1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efficaci, </a:t>
            </a:r>
            <a:r>
              <a:rPr sz="1200" dirty="0">
                <a:latin typeface="Times New Roman"/>
                <a:cs typeface="Times New Roman"/>
              </a:rPr>
              <a:t>ricevono </a:t>
            </a:r>
            <a:r>
              <a:rPr sz="1200" spc="-5" dirty="0">
                <a:latin typeface="Times New Roman"/>
                <a:cs typeface="Times New Roman"/>
              </a:rPr>
              <a:t>l’assistenza </a:t>
            </a:r>
            <a:r>
              <a:rPr sz="1200" dirty="0">
                <a:latin typeface="Times New Roman"/>
                <a:cs typeface="Times New Roman"/>
              </a:rPr>
              <a:t>indivisa di </a:t>
            </a:r>
            <a:r>
              <a:rPr sz="1200" spc="-5" dirty="0">
                <a:latin typeface="Times New Roman"/>
                <a:cs typeface="Times New Roman"/>
              </a:rPr>
              <a:t>questi guardiani personali del </a:t>
            </a:r>
            <a:r>
              <a:rPr sz="1200" dirty="0">
                <a:latin typeface="Times New Roman"/>
                <a:cs typeface="Times New Roman"/>
              </a:rPr>
              <a:t>destino in tutti i loro </a:t>
            </a:r>
            <a:r>
              <a:rPr sz="1200" spc="-5" dirty="0">
                <a:latin typeface="Times New Roman"/>
                <a:cs typeface="Times New Roman"/>
              </a:rPr>
              <a:t>sforzi per completare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terzo </a:t>
            </a:r>
            <a:r>
              <a:rPr sz="1200" spc="-5" dirty="0">
                <a:latin typeface="Times New Roman"/>
                <a:cs typeface="Times New Roman"/>
              </a:rPr>
              <a:t>cerchio,  attraversare </a:t>
            </a:r>
            <a:r>
              <a:rPr sz="1200" dirty="0">
                <a:latin typeface="Times New Roman"/>
                <a:cs typeface="Times New Roman"/>
              </a:rPr>
              <a:t>il secondo e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guardiani del destino</a:t>
            </a:r>
            <a:endParaRPr sz="1600">
              <a:latin typeface="Times New Roman"/>
              <a:cs typeface="Times New Roman"/>
            </a:endParaRPr>
          </a:p>
          <a:p>
            <a:pPr marL="76200" marR="6731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(1242.4) 113:2.1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conosciuti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guardiani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destino prima del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sono assegnati all’associazione con  un’anima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realizzato </a:t>
            </a:r>
            <a:r>
              <a:rPr sz="1200" spc="5" dirty="0">
                <a:latin typeface="Times New Roman"/>
                <a:cs typeface="Times New Roman"/>
              </a:rPr>
              <a:t>uno </a:t>
            </a:r>
            <a:r>
              <a:rPr sz="1200" dirty="0">
                <a:latin typeface="Times New Roman"/>
                <a:cs typeface="Times New Roman"/>
              </a:rPr>
              <a:t>o più dei </a:t>
            </a:r>
            <a:r>
              <a:rPr sz="1200" spc="-5" dirty="0">
                <a:latin typeface="Times New Roman"/>
                <a:cs typeface="Times New Roman"/>
              </a:rPr>
              <a:t>tre compimenti seguenti: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preso </a:t>
            </a:r>
            <a:r>
              <a:rPr sz="1200" dirty="0">
                <a:latin typeface="Times New Roman"/>
                <a:cs typeface="Times New Roman"/>
              </a:rPr>
              <a:t>la decisione suprema 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simile a Dio, è  </a:t>
            </a:r>
            <a:r>
              <a:rPr sz="1200" spc="-5" dirty="0">
                <a:latin typeface="Times New Roman"/>
                <a:cs typeface="Times New Roman"/>
              </a:rPr>
              <a:t>entrata nel </a:t>
            </a:r>
            <a:r>
              <a:rPr sz="1200" dirty="0">
                <a:latin typeface="Times New Roman"/>
                <a:cs typeface="Times New Roman"/>
              </a:rPr>
              <a:t>terzo </a:t>
            </a:r>
            <a:r>
              <a:rPr sz="1200" spc="-5" dirty="0">
                <a:latin typeface="Times New Roman"/>
                <a:cs typeface="Times New Roman"/>
              </a:rPr>
              <a:t>cerchio, </a:t>
            </a:r>
            <a:r>
              <a:rPr sz="1200" dirty="0">
                <a:latin typeface="Times New Roman"/>
                <a:cs typeface="Times New Roman"/>
              </a:rPr>
              <a:t>od è stata </a:t>
            </a:r>
            <a:r>
              <a:rPr sz="1200" spc="-5" dirty="0">
                <a:latin typeface="Times New Roman"/>
                <a:cs typeface="Times New Roman"/>
              </a:rPr>
              <a:t>arruolata </a:t>
            </a:r>
            <a:r>
              <a:rPr sz="1200" dirty="0">
                <a:latin typeface="Times New Roman"/>
                <a:cs typeface="Times New Roman"/>
              </a:rPr>
              <a:t>in uno </a:t>
            </a:r>
            <a:r>
              <a:rPr sz="1200" spc="-5" dirty="0">
                <a:latin typeface="Times New Roman"/>
                <a:cs typeface="Times New Roman"/>
              </a:rPr>
              <a:t>dei corpi </a:t>
            </a:r>
            <a:r>
              <a:rPr sz="1200" dirty="0">
                <a:latin typeface="Times New Roman"/>
                <a:cs typeface="Times New Roman"/>
              </a:rPr>
              <a:t>di riserva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destino.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3189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(1242.5) 113:2.2 </a:t>
            </a:r>
            <a:r>
              <a:rPr sz="1200" spc="-5" dirty="0">
                <a:latin typeface="Times New Roman"/>
                <a:cs typeface="Times New Roman"/>
              </a:rPr>
              <a:t>Nell’evoluzione delle razze,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guardiano del </a:t>
            </a:r>
            <a:r>
              <a:rPr sz="1200" dirty="0">
                <a:latin typeface="Times New Roman"/>
                <a:cs typeface="Times New Roman"/>
              </a:rPr>
              <a:t>destino è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primo essere che raggiunge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di conquista  </a:t>
            </a:r>
            <a:r>
              <a:rPr sz="1200" spc="-5" dirty="0">
                <a:latin typeface="Times New Roman"/>
                <a:cs typeface="Times New Roman"/>
              </a:rPr>
              <a:t>richiesto. Su Urantia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mortale ad ottenere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guardiano personale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Rantowoc,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della razza </a:t>
            </a:r>
            <a:r>
              <a:rPr sz="1200" spc="-5" dirty="0">
                <a:latin typeface="Times New Roman"/>
                <a:cs typeface="Times New Roman"/>
              </a:rPr>
              <a:t>rossa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molto  </a:t>
            </a:r>
            <a:r>
              <a:rPr sz="1200" dirty="0">
                <a:latin typeface="Times New Roman"/>
                <a:cs typeface="Times New Roman"/>
              </a:rPr>
              <a:t>tempo</a:t>
            </a:r>
            <a:r>
              <a:rPr sz="1200" spc="-5" dirty="0">
                <a:latin typeface="Times New Roman"/>
                <a:cs typeface="Times New Roman"/>
              </a:rPr>
              <a:t> fa.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6734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(1242.6) 113:2.3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designazioni degli angeli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fatte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serafini volontari, </a:t>
            </a:r>
            <a:r>
              <a:rPr sz="1200" dirty="0">
                <a:latin typeface="Times New Roman"/>
                <a:cs typeface="Times New Roman"/>
              </a:rPr>
              <a:t>e queste </a:t>
            </a:r>
            <a:r>
              <a:rPr sz="1200" spc="-5" dirty="0">
                <a:latin typeface="Times New Roman"/>
                <a:cs typeface="Times New Roman"/>
              </a:rPr>
              <a:t>assegnazioni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 conformi ai bisogni </a:t>
            </a:r>
            <a:r>
              <a:rPr sz="1200" dirty="0">
                <a:latin typeface="Times New Roman"/>
                <a:cs typeface="Times New Roman"/>
              </a:rPr>
              <a:t>umani ed </a:t>
            </a:r>
            <a:r>
              <a:rPr sz="1200" spc="-5" dirty="0">
                <a:latin typeface="Times New Roman"/>
                <a:cs typeface="Times New Roman"/>
              </a:rPr>
              <a:t>allo status </a:t>
            </a:r>
            <a:r>
              <a:rPr sz="1200" dirty="0">
                <a:latin typeface="Times New Roman"/>
                <a:cs typeface="Times New Roman"/>
              </a:rPr>
              <a:t>della coppia </a:t>
            </a:r>
            <a:r>
              <a:rPr sz="1200" spc="-5" dirty="0">
                <a:latin typeface="Times New Roman"/>
                <a:cs typeface="Times New Roman"/>
              </a:rPr>
              <a:t>angelica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dell’esperienza, dell’abilità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serafica.  Soltanto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con lungo </a:t>
            </a:r>
            <a:r>
              <a:rPr sz="1200" dirty="0">
                <a:latin typeface="Times New Roman"/>
                <a:cs typeface="Times New Roman"/>
              </a:rPr>
              <a:t>servizio, quelli con </a:t>
            </a:r>
            <a:r>
              <a:rPr sz="1200" spc="-5" dirty="0">
                <a:latin typeface="Times New Roman"/>
                <a:cs typeface="Times New Roman"/>
              </a:rPr>
              <a:t>maggior esperienza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collaudati,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guardiani </a:t>
            </a:r>
            <a:r>
              <a:rPr sz="1200" dirty="0">
                <a:latin typeface="Times New Roman"/>
                <a:cs typeface="Times New Roman"/>
              </a:rPr>
              <a:t>del destino.  </a:t>
            </a:r>
            <a:r>
              <a:rPr sz="1200" spc="-5" dirty="0">
                <a:latin typeface="Times New Roman"/>
                <a:cs typeface="Times New Roman"/>
              </a:rPr>
              <a:t>Numerosi guardiani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acquisito un’esperienza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preziosa sui mondi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a non fusione </a:t>
            </a:r>
            <a:r>
              <a:rPr sz="1200" spc="-5" dirty="0">
                <a:latin typeface="Times New Roman"/>
                <a:cs typeface="Times New Roman"/>
              </a:rPr>
              <a:t>con l’Aggiustatore.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gli  Aggiustatori,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accompagnano </a:t>
            </a:r>
            <a:r>
              <a:rPr sz="1200" dirty="0">
                <a:latin typeface="Times New Roman"/>
                <a:cs typeface="Times New Roman"/>
              </a:rPr>
              <a:t>questi esseri per la </a:t>
            </a:r>
            <a:r>
              <a:rPr sz="1200" spc="-5" dirty="0">
                <a:latin typeface="Times New Roman"/>
                <a:cs typeface="Times New Roman"/>
              </a:rPr>
              <a:t>durata </a:t>
            </a:r>
            <a:r>
              <a:rPr sz="1200" dirty="0">
                <a:latin typeface="Times New Roman"/>
                <a:cs typeface="Times New Roman"/>
              </a:rPr>
              <a:t>di una sola vita e poi sono </a:t>
            </a:r>
            <a:r>
              <a:rPr sz="1200" spc="-5" dirty="0">
                <a:latin typeface="Times New Roman"/>
                <a:cs typeface="Times New Roman"/>
              </a:rPr>
              <a:t>liberati per </a:t>
            </a:r>
            <a:r>
              <a:rPr sz="1200" dirty="0">
                <a:latin typeface="Times New Roman"/>
                <a:cs typeface="Times New Roman"/>
              </a:rPr>
              <a:t>una nuova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assegnazione.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guardiani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hanno avuto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esperienza pratica precedente su altri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67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(1243.1) 113:2.4 </a:t>
            </a:r>
            <a:r>
              <a:rPr sz="1200" spc="-5" dirty="0">
                <a:latin typeface="Times New Roman"/>
                <a:cs typeface="Times New Roman"/>
              </a:rPr>
              <a:t>Quando degli esseri umani </a:t>
            </a:r>
            <a:r>
              <a:rPr sz="1200" dirty="0">
                <a:latin typeface="Times New Roman"/>
                <a:cs typeface="Times New Roman"/>
              </a:rPr>
              <a:t>non riescono a </a:t>
            </a:r>
            <a:r>
              <a:rPr sz="1200" spc="-5" dirty="0">
                <a:latin typeface="Times New Roman"/>
                <a:cs typeface="Times New Roman"/>
              </a:rPr>
              <a:t>sopravvivere,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guardiani personali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servire  ripetutamente con </a:t>
            </a:r>
            <a:r>
              <a:rPr sz="1200" dirty="0">
                <a:latin typeface="Times New Roman"/>
                <a:cs typeface="Times New Roman"/>
              </a:rPr>
              <a:t>funzioni simili </a:t>
            </a:r>
            <a:r>
              <a:rPr sz="1200" spc="-5" dirty="0">
                <a:latin typeface="Times New Roman"/>
                <a:cs typeface="Times New Roman"/>
              </a:rPr>
              <a:t>sullo stesso pianeta.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sviluppano un </a:t>
            </a:r>
            <a:r>
              <a:rPr sz="1200" spc="-5" dirty="0">
                <a:latin typeface="Times New Roman"/>
                <a:cs typeface="Times New Roman"/>
              </a:rPr>
              <a:t>rispetto sentimentale per </a:t>
            </a:r>
            <a:r>
              <a:rPr sz="1200" dirty="0">
                <a:latin typeface="Times New Roman"/>
                <a:cs typeface="Times New Roman"/>
              </a:rPr>
              <a:t>i mondi particolari e  nutrono un </a:t>
            </a:r>
            <a:r>
              <a:rPr sz="1200" spc="-5" dirty="0">
                <a:latin typeface="Times New Roman"/>
                <a:cs typeface="Times New Roman"/>
              </a:rPr>
              <a:t>affetto speciale per certe </a:t>
            </a:r>
            <a:r>
              <a:rPr sz="1200" dirty="0">
                <a:latin typeface="Times New Roman"/>
                <a:cs typeface="Times New Roman"/>
              </a:rPr>
              <a:t>razze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certi tipi di </a:t>
            </a:r>
            <a:r>
              <a:rPr sz="1200" spc="-5" dirty="0">
                <a:latin typeface="Times New Roman"/>
                <a:cs typeface="Times New Roman"/>
              </a:rPr>
              <a:t>creature mortali cui sono stati strettamente ed intimamente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41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(1243.2) 113:2.5 </a:t>
            </a:r>
            <a:r>
              <a:rPr sz="1200" spc="-5" dirty="0">
                <a:latin typeface="Times New Roman"/>
                <a:cs typeface="Times New Roman"/>
              </a:rPr>
              <a:t>Negli angeli si </a:t>
            </a:r>
            <a:r>
              <a:rPr sz="1200" dirty="0">
                <a:latin typeface="Times New Roman"/>
                <a:cs typeface="Times New Roman"/>
              </a:rPr>
              <a:t>sviluppa un </a:t>
            </a:r>
            <a:r>
              <a:rPr sz="1200" spc="-5" dirty="0">
                <a:latin typeface="Times New Roman"/>
                <a:cs typeface="Times New Roman"/>
              </a:rPr>
              <a:t>affetto </a:t>
            </a:r>
            <a:r>
              <a:rPr sz="1200" dirty="0">
                <a:latin typeface="Times New Roman"/>
                <a:cs typeface="Times New Roman"/>
              </a:rPr>
              <a:t>duraturo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associati umani;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voi poteste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raffigurarvi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serafini,  nutrireste per loro </a:t>
            </a:r>
            <a:r>
              <a:rPr sz="1200" dirty="0">
                <a:latin typeface="Times New Roman"/>
                <a:cs typeface="Times New Roman"/>
              </a:rPr>
              <a:t>un caldo </a:t>
            </a:r>
            <a:r>
              <a:rPr sz="1200" spc="-5" dirty="0">
                <a:latin typeface="Times New Roman"/>
                <a:cs typeface="Times New Roman"/>
              </a:rPr>
              <a:t>affetto. Spogliati dei </a:t>
            </a:r>
            <a:r>
              <a:rPr sz="1200" dirty="0">
                <a:latin typeface="Times New Roman"/>
                <a:cs typeface="Times New Roman"/>
              </a:rPr>
              <a:t>corpi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acquisite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spirituali, voi </a:t>
            </a:r>
            <a:r>
              <a:rPr sz="1200" spc="-5" dirty="0">
                <a:latin typeface="Times New Roman"/>
                <a:cs typeface="Times New Roman"/>
              </a:rPr>
              <a:t>sareste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vicini agli angeli  </a:t>
            </a:r>
            <a:r>
              <a:rPr sz="1200" dirty="0">
                <a:latin typeface="Times New Roman"/>
                <a:cs typeface="Times New Roman"/>
              </a:rPr>
              <a:t>in molti attributi della </a:t>
            </a:r>
            <a:r>
              <a:rPr sz="1200" spc="-5" dirty="0">
                <a:latin typeface="Times New Roman"/>
                <a:cs typeface="Times New Roman"/>
              </a:rPr>
              <a:t>personalità. Essi condividono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delle vostre emozioni e ne provano </a:t>
            </a:r>
            <a:r>
              <a:rPr sz="1200" spc="-5" dirty="0">
                <a:latin typeface="Times New Roman"/>
                <a:cs typeface="Times New Roman"/>
              </a:rPr>
              <a:t>alcune altre </a:t>
            </a:r>
            <a:r>
              <a:rPr sz="1200" dirty="0">
                <a:latin typeface="Times New Roman"/>
                <a:cs typeface="Times New Roman"/>
              </a:rPr>
              <a:t>in aggiunta.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emozione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spinge ad agire </a:t>
            </a:r>
            <a:r>
              <a:rPr sz="1200" dirty="0">
                <a:latin typeface="Times New Roman"/>
                <a:cs typeface="Times New Roman"/>
              </a:rPr>
              <a:t>e che 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po’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l’eredità della paura animale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peso così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mentale dell’abitante </a:t>
            </a:r>
            <a:r>
              <a:rPr sz="1200" dirty="0">
                <a:latin typeface="Times New Roman"/>
                <a:cs typeface="Times New Roman"/>
              </a:rPr>
              <a:t>medio di </a:t>
            </a:r>
            <a:r>
              <a:rPr sz="1200" spc="-5" dirty="0">
                <a:latin typeface="Times New Roman"/>
                <a:cs typeface="Times New Roman"/>
              </a:rPr>
              <a:t>Urantia. Gli angeli trovano veramente difficile comprendere </a:t>
            </a:r>
            <a:r>
              <a:rPr sz="1200" dirty="0">
                <a:latin typeface="Times New Roman"/>
                <a:cs typeface="Times New Roman"/>
              </a:rPr>
              <a:t>perché voi  </a:t>
            </a:r>
            <a:r>
              <a:rPr sz="1200" spc="-5" dirty="0">
                <a:latin typeface="Times New Roman"/>
                <a:cs typeface="Times New Roman"/>
              </a:rPr>
              <a:t>permettiate così persistentemente </a:t>
            </a:r>
            <a:r>
              <a:rPr sz="1200" dirty="0">
                <a:latin typeface="Times New Roman"/>
                <a:cs typeface="Times New Roman"/>
              </a:rPr>
              <a:t>ai vostri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intellettuali </a:t>
            </a:r>
            <a:r>
              <a:rPr sz="1200" spc="-5" dirty="0">
                <a:latin typeface="Times New Roman"/>
                <a:cs typeface="Times New Roman"/>
              </a:rPr>
              <a:t>superiori,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alla </a:t>
            </a:r>
            <a:r>
              <a:rPr sz="1200" dirty="0">
                <a:latin typeface="Times New Roman"/>
                <a:cs typeface="Times New Roman"/>
              </a:rPr>
              <a:t>vostra fede </a:t>
            </a:r>
            <a:r>
              <a:rPr sz="1200" spc="-5" dirty="0">
                <a:latin typeface="Times New Roman"/>
                <a:cs typeface="Times New Roman"/>
              </a:rPr>
              <a:t>religiosa,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talmente  </a:t>
            </a:r>
            <a:r>
              <a:rPr sz="1200" spc="-5" dirty="0">
                <a:latin typeface="Times New Roman"/>
                <a:cs typeface="Times New Roman"/>
              </a:rPr>
              <a:t>dominati dalla paura, </a:t>
            </a:r>
            <a:r>
              <a:rPr sz="1200" dirty="0">
                <a:latin typeface="Times New Roman"/>
                <a:cs typeface="Times New Roman"/>
              </a:rPr>
              <a:t>così totalmente </a:t>
            </a:r>
            <a:r>
              <a:rPr sz="1200" spc="-5" dirty="0">
                <a:latin typeface="Times New Roman"/>
                <a:cs typeface="Times New Roman"/>
              </a:rPr>
              <a:t>demoralizzati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panico incontrollato </a:t>
            </a:r>
            <a:r>
              <a:rPr sz="1200" dirty="0">
                <a:latin typeface="Times New Roman"/>
                <a:cs typeface="Times New Roman"/>
              </a:rPr>
              <a:t>dovuto al timore 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all’ansietà.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854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(1243.3) 113:2.6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hanno </a:t>
            </a:r>
            <a:r>
              <a:rPr sz="1200" dirty="0">
                <a:latin typeface="Times New Roman"/>
                <a:cs typeface="Times New Roman"/>
              </a:rPr>
              <a:t>nomi </a:t>
            </a:r>
            <a:r>
              <a:rPr sz="1200" spc="-5" dirty="0">
                <a:latin typeface="Times New Roman"/>
                <a:cs typeface="Times New Roman"/>
              </a:rPr>
              <a:t>individuali,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liste di </a:t>
            </a:r>
            <a:r>
              <a:rPr sz="1200" spc="-5" dirty="0">
                <a:latin typeface="Times New Roman"/>
                <a:cs typeface="Times New Roman"/>
              </a:rPr>
              <a:t>assegnazione al </a:t>
            </a:r>
            <a:r>
              <a:rPr sz="1200" dirty="0">
                <a:latin typeface="Times New Roman"/>
                <a:cs typeface="Times New Roman"/>
              </a:rPr>
              <a:t>servizio nei mondi sono </a:t>
            </a:r>
            <a:r>
              <a:rPr sz="1200" spc="-5" dirty="0">
                <a:latin typeface="Times New Roman"/>
                <a:cs typeface="Times New Roman"/>
              </a:rPr>
              <a:t>frequentemente  indicati 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numero planetario. Nelle capitali degli universi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registrati con </a:t>
            </a:r>
            <a:r>
              <a:rPr sz="1200" dirty="0">
                <a:latin typeface="Times New Roman"/>
                <a:cs typeface="Times New Roman"/>
              </a:rPr>
              <a:t>il loro nome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loro numero.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guardiano 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del soggetto </a:t>
            </a:r>
            <a:r>
              <a:rPr sz="1200" dirty="0">
                <a:latin typeface="Times New Roman"/>
                <a:cs typeface="Times New Roman"/>
              </a:rPr>
              <a:t>umano impiegato come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comunicazione </a:t>
            </a:r>
            <a:r>
              <a:rPr sz="1200" dirty="0">
                <a:latin typeface="Times New Roman"/>
                <a:cs typeface="Times New Roman"/>
              </a:rPr>
              <a:t>è il numero 3 </a:t>
            </a:r>
            <a:r>
              <a:rPr sz="1200" spc="-5" dirty="0">
                <a:latin typeface="Times New Roman"/>
                <a:cs typeface="Times New Roman"/>
              </a:rPr>
              <a:t>del gruppo </a:t>
            </a:r>
            <a:r>
              <a:rPr sz="1200" dirty="0">
                <a:latin typeface="Times New Roman"/>
                <a:cs typeface="Times New Roman"/>
              </a:rPr>
              <a:t>17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340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71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corteggiamento </a:t>
            </a:r>
            <a:r>
              <a:rPr sz="1200" dirty="0">
                <a:latin typeface="Times New Roman"/>
                <a:cs typeface="Times New Roman"/>
              </a:rPr>
              <a:t>e di scelta </a:t>
            </a:r>
            <a:r>
              <a:rPr sz="1200" spc="-5" dirty="0">
                <a:latin typeface="Times New Roman"/>
                <a:cs typeface="Times New Roman"/>
              </a:rPr>
              <a:t>del compagno. Essi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lottare ferocemente per </a:t>
            </a:r>
            <a:r>
              <a:rPr sz="1200" dirty="0">
                <a:latin typeface="Times New Roman"/>
                <a:cs typeface="Times New Roman"/>
              </a:rPr>
              <a:t>difendere i loro </a:t>
            </a:r>
            <a:r>
              <a:rPr sz="1200" spc="-5" dirty="0">
                <a:latin typeface="Times New Roman"/>
                <a:cs typeface="Times New Roman"/>
              </a:rPr>
              <a:t>congiunti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spc="5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affettuosi </a:t>
            </a:r>
            <a:r>
              <a:rPr sz="1200" dirty="0">
                <a:latin typeface="Times New Roman"/>
                <a:cs typeface="Times New Roman"/>
              </a:rPr>
              <a:t>in seno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associazioni familiari; </a:t>
            </a:r>
            <a:r>
              <a:rPr sz="1200" dirty="0">
                <a:latin typeface="Times New Roman"/>
                <a:cs typeface="Times New Roman"/>
              </a:rPr>
              <a:t>possedevano un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di umiltà </a:t>
            </a:r>
            <a:r>
              <a:rPr sz="1200" spc="-5" dirty="0">
                <a:latin typeface="Times New Roman"/>
                <a:cs typeface="Times New Roman"/>
              </a:rPr>
              <a:t>che rasentava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vergogna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rimorso. </a:t>
            </a:r>
            <a:r>
              <a:rPr sz="1200" dirty="0">
                <a:latin typeface="Times New Roman"/>
                <a:cs typeface="Times New Roman"/>
              </a:rPr>
              <a:t>Erano  molto </a:t>
            </a:r>
            <a:r>
              <a:rPr sz="1200" spc="-5" dirty="0">
                <a:latin typeface="Times New Roman"/>
                <a:cs typeface="Times New Roman"/>
              </a:rPr>
              <a:t>affezionati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mostravano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toccante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compagno </a:t>
            </a:r>
            <a:r>
              <a:rPr sz="1200" dirty="0">
                <a:latin typeface="Times New Roman"/>
                <a:cs typeface="Times New Roman"/>
              </a:rPr>
              <a:t>ma,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circostanze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separavano, sceglievano </a:t>
            </a:r>
            <a:r>
              <a:rPr sz="1200" spc="5" dirty="0">
                <a:latin typeface="Times New Roman"/>
                <a:cs typeface="Times New Roman"/>
              </a:rPr>
              <a:t>nuovi  </a:t>
            </a:r>
            <a:r>
              <a:rPr sz="1200" spc="-5" dirty="0">
                <a:latin typeface="Times New Roman"/>
                <a:cs typeface="Times New Roman"/>
              </a:rPr>
              <a:t>partner.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(704.3) 62:2.4 </a:t>
            </a:r>
            <a:r>
              <a:rPr sz="1200" spc="-5" dirty="0">
                <a:latin typeface="Times New Roman"/>
                <a:cs typeface="Times New Roman"/>
              </a:rPr>
              <a:t>Essendo piccoli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statura ed avendo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menti acute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pericoli del loro habitat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foreste, essi  svilupparono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straordinario senso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paura che </a:t>
            </a:r>
            <a:r>
              <a:rPr sz="1200" dirty="0">
                <a:latin typeface="Times New Roman"/>
                <a:cs typeface="Times New Roman"/>
              </a:rPr>
              <a:t>li portò </a:t>
            </a:r>
            <a:r>
              <a:rPr sz="1200" spc="-5" dirty="0">
                <a:latin typeface="Times New Roman"/>
                <a:cs typeface="Times New Roman"/>
              </a:rPr>
              <a:t>ad adottare </a:t>
            </a:r>
            <a:r>
              <a:rPr sz="1200" dirty="0">
                <a:latin typeface="Times New Roman"/>
                <a:cs typeface="Times New Roman"/>
              </a:rPr>
              <a:t>quelle </a:t>
            </a:r>
            <a:r>
              <a:rPr sz="1200" spc="-5" dirty="0">
                <a:latin typeface="Times New Roman"/>
                <a:cs typeface="Times New Roman"/>
              </a:rPr>
              <a:t>sagge </a:t>
            </a:r>
            <a:r>
              <a:rPr sz="1200" dirty="0">
                <a:latin typeface="Times New Roman"/>
                <a:cs typeface="Times New Roman"/>
              </a:rPr>
              <a:t>misure precauzionali che </a:t>
            </a:r>
            <a:r>
              <a:rPr sz="1200" spc="-5" dirty="0">
                <a:latin typeface="Times New Roman"/>
                <a:cs typeface="Times New Roman"/>
              </a:rPr>
              <a:t>contribuirono </a:t>
            </a:r>
            <a:r>
              <a:rPr sz="1200" dirty="0">
                <a:latin typeface="Times New Roman"/>
                <a:cs typeface="Times New Roman"/>
              </a:rPr>
              <a:t>in modo  </a:t>
            </a:r>
            <a:r>
              <a:rPr sz="1200" spc="-5" dirty="0">
                <a:latin typeface="Times New Roman"/>
                <a:cs typeface="Times New Roman"/>
              </a:rPr>
              <a:t>così importante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sopravvivenza; </a:t>
            </a:r>
            <a:r>
              <a:rPr sz="1200" dirty="0">
                <a:latin typeface="Times New Roman"/>
                <a:cs typeface="Times New Roman"/>
              </a:rPr>
              <a:t>tra queste, la </a:t>
            </a:r>
            <a:r>
              <a:rPr sz="1200" spc="-5" dirty="0">
                <a:latin typeface="Times New Roman"/>
                <a:cs typeface="Times New Roman"/>
              </a:rPr>
              <a:t>costruzione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rudimentali ripari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cime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alberi,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eliminavano</a:t>
            </a:r>
            <a:endParaRPr sz="1200">
              <a:latin typeface="Times New Roman"/>
              <a:cs typeface="Times New Roman"/>
            </a:endParaRPr>
          </a:p>
          <a:p>
            <a:pPr marL="76200" marR="343535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pericoli </a:t>
            </a:r>
            <a:r>
              <a:rPr sz="1200" dirty="0">
                <a:latin typeface="Times New Roman"/>
                <a:cs typeface="Times New Roman"/>
              </a:rPr>
              <a:t>della vita a </a:t>
            </a:r>
            <a:r>
              <a:rPr sz="1200" spc="-5" dirty="0">
                <a:latin typeface="Times New Roman"/>
                <a:cs typeface="Times New Roman"/>
              </a:rPr>
              <a:t>livello del suolo. L’apparizione delle tendenze alla paura nell’umanità </a:t>
            </a:r>
            <a:r>
              <a:rPr sz="1200" dirty="0">
                <a:latin typeface="Times New Roman"/>
                <a:cs typeface="Times New Roman"/>
              </a:rPr>
              <a:t>risale più specificamente a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tempi.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921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(704.4) 62:2.5 </a:t>
            </a:r>
            <a:r>
              <a:rPr sz="1200" spc="-5" dirty="0">
                <a:latin typeface="Times New Roman"/>
                <a:cs typeface="Times New Roman"/>
              </a:rPr>
              <a:t>Questi mammiferi precursori </a:t>
            </a:r>
            <a:r>
              <a:rPr sz="1200" dirty="0">
                <a:latin typeface="Times New Roman"/>
                <a:cs typeface="Times New Roman"/>
              </a:rPr>
              <a:t>svilupparono uno spirito di tribù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di quanto non fosse mai </a:t>
            </a:r>
            <a:r>
              <a:rPr sz="1200" spc="-5" dirty="0">
                <a:latin typeface="Times New Roman"/>
                <a:cs typeface="Times New Roman"/>
              </a:rPr>
              <a:t>stato precedentemente  mostrato. Essi erano,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effetti, altamente gregari, </a:t>
            </a:r>
            <a:r>
              <a:rPr sz="1200" dirty="0">
                <a:latin typeface="Times New Roman"/>
                <a:cs typeface="Times New Roman"/>
              </a:rPr>
              <a:t>ma nondimeno </a:t>
            </a:r>
            <a:r>
              <a:rPr sz="1200" spc="-5" dirty="0">
                <a:latin typeface="Times New Roman"/>
                <a:cs typeface="Times New Roman"/>
              </a:rPr>
              <a:t>estremamente battaglieri quando erano disturbati </a:t>
            </a:r>
            <a:r>
              <a:rPr sz="1200" dirty="0">
                <a:latin typeface="Times New Roman"/>
                <a:cs typeface="Times New Roman"/>
              </a:rPr>
              <a:t>in un qualunque  modo nel </a:t>
            </a:r>
            <a:r>
              <a:rPr sz="1200" spc="-5" dirty="0">
                <a:latin typeface="Times New Roman"/>
                <a:cs typeface="Times New Roman"/>
              </a:rPr>
              <a:t>corso normale della </a:t>
            </a:r>
            <a:r>
              <a:rPr sz="1200" dirty="0">
                <a:latin typeface="Times New Roman"/>
                <a:cs typeface="Times New Roman"/>
              </a:rPr>
              <a:t>loro vita quotidiana, e </a:t>
            </a:r>
            <a:r>
              <a:rPr sz="1200" spc="-5" dirty="0">
                <a:latin typeface="Times New Roman"/>
                <a:cs typeface="Times New Roman"/>
              </a:rPr>
              <a:t>dimostravano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temperamento </a:t>
            </a:r>
            <a:r>
              <a:rPr sz="1200" dirty="0">
                <a:latin typeface="Times New Roman"/>
                <a:cs typeface="Times New Roman"/>
              </a:rPr>
              <a:t>focoso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collera era al </a:t>
            </a:r>
            <a:r>
              <a:rPr sz="1200" dirty="0">
                <a:latin typeface="Times New Roman"/>
                <a:cs typeface="Times New Roman"/>
              </a:rPr>
              <a:t>culmine.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natura bellicosa, tuttavia, servì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fini </a:t>
            </a:r>
            <a:r>
              <a:rPr sz="1200" dirty="0">
                <a:latin typeface="Times New Roman"/>
                <a:cs typeface="Times New Roman"/>
              </a:rPr>
              <a:t>utili; i </a:t>
            </a:r>
            <a:r>
              <a:rPr sz="1200" spc="-5" dirty="0">
                <a:latin typeface="Times New Roman"/>
                <a:cs typeface="Times New Roman"/>
              </a:rPr>
              <a:t>gruppi superiori </a:t>
            </a:r>
            <a:r>
              <a:rPr sz="1200" dirty="0">
                <a:latin typeface="Times New Roman"/>
                <a:cs typeface="Times New Roman"/>
              </a:rPr>
              <a:t>non esitarono </a:t>
            </a:r>
            <a:r>
              <a:rPr sz="1200" spc="-5" dirty="0">
                <a:latin typeface="Times New Roman"/>
                <a:cs typeface="Times New Roman"/>
              </a:rPr>
              <a:t>ad entrare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guerra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spc="5" dirty="0">
                <a:latin typeface="Times New Roman"/>
                <a:cs typeface="Times New Roman"/>
              </a:rPr>
              <a:t>vicini </a:t>
            </a:r>
            <a:r>
              <a:rPr sz="1200" dirty="0">
                <a:latin typeface="Times New Roman"/>
                <a:cs typeface="Times New Roman"/>
              </a:rPr>
              <a:t>inferiori e  </a:t>
            </a:r>
            <a:r>
              <a:rPr sz="1200" spc="-5" dirty="0">
                <a:latin typeface="Times New Roman"/>
                <a:cs typeface="Times New Roman"/>
              </a:rPr>
              <a:t>così, per sopravvivenza selettiva,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progressivamente migliorata. Essi dominarono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creature più  </a:t>
            </a:r>
            <a:r>
              <a:rPr sz="1200" spc="-5" dirty="0">
                <a:latin typeface="Times New Roman"/>
                <a:cs typeface="Times New Roman"/>
              </a:rPr>
              <a:t>piccole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regione,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pochissime delle </a:t>
            </a:r>
            <a:r>
              <a:rPr sz="1200" dirty="0">
                <a:latin typeface="Times New Roman"/>
                <a:cs typeface="Times New Roman"/>
              </a:rPr>
              <a:t>antiche tribù di scimmie non </a:t>
            </a:r>
            <a:r>
              <a:rPr sz="1200" spc="-5" dirty="0">
                <a:latin typeface="Times New Roman"/>
                <a:cs typeface="Times New Roman"/>
              </a:rPr>
              <a:t>carnivore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sopravvissero.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(704.5) 62:2.6 </a:t>
            </a:r>
            <a:r>
              <a:rPr sz="1200" spc="-5" dirty="0">
                <a:latin typeface="Times New Roman"/>
                <a:cs typeface="Times New Roman"/>
              </a:rPr>
              <a:t>Questi piccoli animali aggressivi si moltiplicarono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diffusero nella penisola </a:t>
            </a:r>
            <a:r>
              <a:rPr sz="1200" dirty="0">
                <a:latin typeface="Times New Roman"/>
                <a:cs typeface="Times New Roman"/>
              </a:rPr>
              <a:t>mesopotamica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 mille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anni,</a:t>
            </a:r>
            <a:endParaRPr sz="1200">
              <a:latin typeface="Times New Roman"/>
              <a:cs typeface="Times New Roman"/>
            </a:endParaRPr>
          </a:p>
          <a:p>
            <a:pPr marL="76200" marR="72390" algn="just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migliorando </a:t>
            </a:r>
            <a:r>
              <a:rPr sz="1200" dirty="0">
                <a:latin typeface="Times New Roman"/>
                <a:cs typeface="Times New Roman"/>
              </a:rPr>
              <a:t>costantemente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fisico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nell’intelligenza generale. </a:t>
            </a:r>
            <a:r>
              <a:rPr sz="1200" dirty="0">
                <a:latin typeface="Times New Roman"/>
                <a:cs typeface="Times New Roman"/>
              </a:rPr>
              <a:t>E fu </a:t>
            </a:r>
            <a:r>
              <a:rPr sz="1200" spc="-5" dirty="0">
                <a:latin typeface="Times New Roman"/>
                <a:cs typeface="Times New Roman"/>
              </a:rPr>
              <a:t>esattamente settanta generazioni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questa </a:t>
            </a:r>
            <a:r>
              <a:rPr sz="1200" dirty="0">
                <a:latin typeface="Times New Roman"/>
                <a:cs typeface="Times New Roman"/>
              </a:rPr>
              <a:t>nuova  tribù </a:t>
            </a:r>
            <a:r>
              <a:rPr sz="1200" spc="-5" dirty="0">
                <a:latin typeface="Times New Roman"/>
                <a:cs typeface="Times New Roman"/>
              </a:rPr>
              <a:t>aveva avuto </a:t>
            </a:r>
            <a:r>
              <a:rPr sz="1200" dirty="0">
                <a:latin typeface="Times New Roman"/>
                <a:cs typeface="Times New Roman"/>
              </a:rPr>
              <a:t>origine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tipo 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antenati lemuriani, che si </a:t>
            </a:r>
            <a:r>
              <a:rPr sz="1200" dirty="0">
                <a:latin typeface="Times New Roman"/>
                <a:cs typeface="Times New Roman"/>
              </a:rPr>
              <a:t>produsse </a:t>
            </a:r>
            <a:r>
              <a:rPr sz="1200" spc="-5" dirty="0">
                <a:latin typeface="Times New Roman"/>
                <a:cs typeface="Times New Roman"/>
              </a:rPr>
              <a:t>l’evento successivo d’importanza capitale </a:t>
            </a:r>
            <a:r>
              <a:rPr sz="1200" dirty="0">
                <a:latin typeface="Times New Roman"/>
                <a:cs typeface="Times New Roman"/>
              </a:rPr>
              <a:t>— la  </a:t>
            </a:r>
            <a:r>
              <a:rPr sz="1200" spc="-5" dirty="0">
                <a:latin typeface="Times New Roman"/>
                <a:cs typeface="Times New Roman"/>
              </a:rPr>
              <a:t>differenziazione </a:t>
            </a:r>
            <a:r>
              <a:rPr sz="1200" i="1" spc="-5" dirty="0">
                <a:latin typeface="Times New Roman"/>
                <a:cs typeface="Times New Roman"/>
              </a:rPr>
              <a:t>improvvisa </a:t>
            </a:r>
            <a:r>
              <a:rPr sz="1200" spc="-5" dirty="0">
                <a:latin typeface="Times New Roman"/>
                <a:cs typeface="Times New Roman"/>
              </a:rPr>
              <a:t>degli antenati del </a:t>
            </a:r>
            <a:r>
              <a:rPr sz="1200" dirty="0">
                <a:latin typeface="Times New Roman"/>
                <a:cs typeface="Times New Roman"/>
              </a:rPr>
              <a:t>gradino vitale </a:t>
            </a:r>
            <a:r>
              <a:rPr sz="1200" spc="-5" dirty="0">
                <a:latin typeface="Times New Roman"/>
                <a:cs typeface="Times New Roman"/>
              </a:rPr>
              <a:t>successivo </a:t>
            </a:r>
            <a:r>
              <a:rPr sz="1200" dirty="0">
                <a:latin typeface="Times New Roman"/>
                <a:cs typeface="Times New Roman"/>
              </a:rPr>
              <a:t>nell’evoluzione </a:t>
            </a:r>
            <a:r>
              <a:rPr sz="1200" spc="-5" dirty="0">
                <a:latin typeface="Times New Roman"/>
                <a:cs typeface="Times New Roman"/>
              </a:rPr>
              <a:t>degli esseri umani su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118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885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126 </a:t>
            </a:r>
            <a:r>
              <a:rPr sz="1200" spc="-5" dirty="0">
                <a:latin typeface="Times New Roman"/>
                <a:cs typeface="Times New Roman"/>
              </a:rPr>
              <a:t>del battaglione </a:t>
            </a:r>
            <a:r>
              <a:rPr sz="1200" dirty="0">
                <a:latin typeface="Times New Roman"/>
                <a:cs typeface="Times New Roman"/>
              </a:rPr>
              <a:t>4 </a:t>
            </a:r>
            <a:r>
              <a:rPr sz="1200" spc="-5" dirty="0">
                <a:latin typeface="Times New Roman"/>
                <a:cs typeface="Times New Roman"/>
              </a:rPr>
              <a:t>dell’unità </a:t>
            </a:r>
            <a:r>
              <a:rPr sz="1200" dirty="0">
                <a:latin typeface="Times New Roman"/>
                <a:cs typeface="Times New Roman"/>
              </a:rPr>
              <a:t>384 della </a:t>
            </a:r>
            <a:r>
              <a:rPr sz="1200" spc="-5" dirty="0">
                <a:latin typeface="Times New Roman"/>
                <a:cs typeface="Times New Roman"/>
              </a:rPr>
              <a:t>legione </a:t>
            </a:r>
            <a:r>
              <a:rPr sz="1200" dirty="0">
                <a:latin typeface="Times New Roman"/>
                <a:cs typeface="Times New Roman"/>
              </a:rPr>
              <a:t>6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corpo 37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182.314a </a:t>
            </a:r>
            <a:r>
              <a:rPr sz="1200" spc="-5" dirty="0">
                <a:latin typeface="Times New Roman"/>
                <a:cs typeface="Times New Roman"/>
              </a:rPr>
              <a:t>armata serafica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L’attuale  </a:t>
            </a:r>
            <a:r>
              <a:rPr sz="1200" spc="-5" dirty="0">
                <a:latin typeface="Times New Roman"/>
                <a:cs typeface="Times New Roman"/>
              </a:rPr>
              <a:t>numero d’incarico planetario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serafino </a:t>
            </a:r>
            <a:r>
              <a:rPr sz="1200" spc="5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soggetto umano, è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3.641.852.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(1243.4) 113:2.7 </a:t>
            </a:r>
            <a:r>
              <a:rPr sz="1200" spc="-5" dirty="0">
                <a:latin typeface="Times New Roman"/>
                <a:cs typeface="Times New Roman"/>
              </a:rPr>
              <a:t>Nell’assegnazione degli angeli come guardiani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destino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tutela personale,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offrono </a:t>
            </a:r>
            <a:r>
              <a:rPr sz="1200" dirty="0">
                <a:latin typeface="Times New Roman"/>
                <a:cs typeface="Times New Roman"/>
              </a:rPr>
              <a:t>sempre  </a:t>
            </a:r>
            <a:r>
              <a:rPr sz="1200" spc="-5" dirty="0">
                <a:latin typeface="Times New Roman"/>
                <a:cs typeface="Times New Roman"/>
              </a:rPr>
              <a:t>volontariamente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servizi. </a:t>
            </a:r>
            <a:r>
              <a:rPr sz="1200" spc="-5" dirty="0">
                <a:latin typeface="Times New Roman"/>
                <a:cs typeface="Times New Roman"/>
              </a:rPr>
              <a:t>Nella città della presente </a:t>
            </a:r>
            <a:r>
              <a:rPr sz="1200" dirty="0">
                <a:latin typeface="Times New Roman"/>
                <a:cs typeface="Times New Roman"/>
              </a:rPr>
              <a:t>visitazione un </a:t>
            </a:r>
            <a:r>
              <a:rPr sz="1200" spc="-5" dirty="0">
                <a:latin typeface="Times New Roman"/>
                <a:cs typeface="Times New Roman"/>
              </a:rPr>
              <a:t>mortale fu recentemente </a:t>
            </a:r>
            <a:r>
              <a:rPr sz="1200" dirty="0">
                <a:latin typeface="Times New Roman"/>
                <a:cs typeface="Times New Roman"/>
              </a:rPr>
              <a:t>ammesso al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riserva del  </a:t>
            </a:r>
            <a:r>
              <a:rPr sz="1200" spc="-5" dirty="0">
                <a:latin typeface="Times New Roman"/>
                <a:cs typeface="Times New Roman"/>
              </a:rPr>
              <a:t>destino, </a:t>
            </a:r>
            <a:r>
              <a:rPr sz="1200" dirty="0">
                <a:latin typeface="Times New Roman"/>
                <a:cs typeface="Times New Roman"/>
              </a:rPr>
              <a:t>e poiché tutti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umani sono </a:t>
            </a:r>
            <a:r>
              <a:rPr sz="1200" spc="-5" dirty="0">
                <a:latin typeface="Times New Roman"/>
                <a:cs typeface="Times New Roman"/>
              </a:rPr>
              <a:t>personalmente assistiti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angeli guardiani,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cento serafini qualificati </a:t>
            </a:r>
            <a:r>
              <a:rPr sz="1200" spc="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chiesto  di </a:t>
            </a:r>
            <a:r>
              <a:rPr sz="1200" spc="-5" dirty="0">
                <a:latin typeface="Times New Roman"/>
                <a:cs typeface="Times New Roman"/>
              </a:rPr>
              <a:t>esservi assegnati.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direttore planetario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scelse </a:t>
            </a:r>
            <a:r>
              <a:rPr sz="1200" dirty="0">
                <a:latin typeface="Times New Roman"/>
                <a:cs typeface="Times New Roman"/>
              </a:rPr>
              <a:t>dodici tra i più sperimentati e </a:t>
            </a:r>
            <a:r>
              <a:rPr sz="1200" spc="-5" dirty="0">
                <a:latin typeface="Times New Roman"/>
                <a:cs typeface="Times New Roman"/>
              </a:rPr>
              <a:t>designò </a:t>
            </a:r>
            <a:r>
              <a:rPr sz="1200" dirty="0">
                <a:latin typeface="Times New Roman"/>
                <a:cs typeface="Times New Roman"/>
              </a:rPr>
              <a:t>poi il serafino </a:t>
            </a:r>
            <a:r>
              <a:rPr sz="1200" spc="-5" dirty="0">
                <a:latin typeface="Times New Roman"/>
                <a:cs typeface="Times New Roman"/>
              </a:rPr>
              <a:t>che avevano </a:t>
            </a:r>
            <a:r>
              <a:rPr sz="1200" dirty="0">
                <a:latin typeface="Times New Roman"/>
                <a:cs typeface="Times New Roman"/>
              </a:rPr>
              <a:t>selezionato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adatto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guidare questo 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tragitto </a:t>
            </a:r>
            <a:r>
              <a:rPr sz="1200" dirty="0">
                <a:latin typeface="Times New Roman"/>
                <a:cs typeface="Times New Roman"/>
              </a:rPr>
              <a:t>della sua </a:t>
            </a:r>
            <a:r>
              <a:rPr sz="1200" spc="-5" dirty="0">
                <a:latin typeface="Times New Roman"/>
                <a:cs typeface="Times New Roman"/>
              </a:rPr>
              <a:t>vita. Cioè, essi scelsero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coppia </a:t>
            </a:r>
            <a:r>
              <a:rPr sz="1200" dirty="0">
                <a:latin typeface="Times New Roman"/>
                <a:cs typeface="Times New Roman"/>
              </a:rPr>
              <a:t>di serafini  </a:t>
            </a:r>
            <a:r>
              <a:rPr sz="1200" spc="-5" dirty="0">
                <a:latin typeface="Times New Roman"/>
                <a:cs typeface="Times New Roman"/>
              </a:rPr>
              <a:t>ugualmente qualificati; </a:t>
            </a:r>
            <a:r>
              <a:rPr sz="1200" dirty="0">
                <a:latin typeface="Times New Roman"/>
                <a:cs typeface="Times New Roman"/>
              </a:rPr>
              <a:t>uno di questa </a:t>
            </a:r>
            <a:r>
              <a:rPr sz="1200" spc="-5" dirty="0">
                <a:latin typeface="Times New Roman"/>
                <a:cs typeface="Times New Roman"/>
              </a:rPr>
              <a:t>coppia </a:t>
            </a:r>
            <a:r>
              <a:rPr sz="1200" dirty="0">
                <a:latin typeface="Times New Roman"/>
                <a:cs typeface="Times New Roman"/>
              </a:rPr>
              <a:t>serafica sarà sempre 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28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(1243.5) 113:2.8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incarichi serafici possono essere </a:t>
            </a:r>
            <a:r>
              <a:rPr sz="1200" dirty="0">
                <a:latin typeface="Times New Roman"/>
                <a:cs typeface="Times New Roman"/>
              </a:rPr>
              <a:t>continui, ma </a:t>
            </a:r>
            <a:r>
              <a:rPr sz="1200" spc="-5" dirty="0">
                <a:latin typeface="Times New Roman"/>
                <a:cs typeface="Times New Roman"/>
              </a:rPr>
              <a:t>ogni membro della coppia angelica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svincolarsi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qualsiasi  responsabilità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ministero. </a:t>
            </a:r>
            <a:r>
              <a:rPr sz="1200" dirty="0">
                <a:latin typeface="Times New Roman"/>
                <a:cs typeface="Times New Roman"/>
              </a:rPr>
              <a:t>Come i </a:t>
            </a:r>
            <a:r>
              <a:rPr sz="1200" spc="-5" dirty="0">
                <a:latin typeface="Times New Roman"/>
                <a:cs typeface="Times New Roman"/>
              </a:rPr>
              <a:t>cherubini,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servono generalmente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coppie, </a:t>
            </a:r>
            <a:r>
              <a:rPr sz="1200" dirty="0">
                <a:latin typeface="Times New Roman"/>
                <a:cs typeface="Times New Roman"/>
              </a:rPr>
              <a:t>ma contrariamente </a:t>
            </a:r>
            <a:r>
              <a:rPr sz="1200" spc="-5" dirty="0">
                <a:latin typeface="Times New Roman"/>
                <a:cs typeface="Times New Roman"/>
              </a:rPr>
              <a:t>ai loro associati </a:t>
            </a:r>
            <a:r>
              <a:rPr sz="1200" dirty="0">
                <a:latin typeface="Times New Roman"/>
                <a:cs typeface="Times New Roman"/>
              </a:rPr>
              <a:t>meno  </a:t>
            </a:r>
            <a:r>
              <a:rPr sz="1200" spc="-5" dirty="0">
                <a:latin typeface="Times New Roman"/>
                <a:cs typeface="Times New Roman"/>
              </a:rPr>
              <a:t>avanzati,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lavorano talvolta da soli.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in tutti i loro </a:t>
            </a:r>
            <a:r>
              <a:rPr sz="1200" spc="-5" dirty="0">
                <a:latin typeface="Times New Roman"/>
                <a:cs typeface="Times New Roman"/>
              </a:rPr>
              <a:t>contatti con gli esseri umani essi possono </a:t>
            </a:r>
            <a:r>
              <a:rPr sz="1200" dirty="0">
                <a:latin typeface="Times New Roman"/>
                <a:cs typeface="Times New Roman"/>
              </a:rPr>
              <a:t>operare a titolo  </a:t>
            </a:r>
            <a:r>
              <a:rPr sz="1200" spc="-5" dirty="0">
                <a:latin typeface="Times New Roman"/>
                <a:cs typeface="Times New Roman"/>
              </a:rPr>
              <a:t>individuale. </a:t>
            </a:r>
            <a:r>
              <a:rPr sz="1200" dirty="0">
                <a:latin typeface="Times New Roman"/>
                <a:cs typeface="Times New Roman"/>
              </a:rPr>
              <a:t>Solo per </a:t>
            </a:r>
            <a:r>
              <a:rPr sz="1200" spc="-5" dirty="0">
                <a:latin typeface="Times New Roman"/>
                <a:cs typeface="Times New Roman"/>
              </a:rPr>
              <a:t>comunicazioni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servizi sui circuiti superiori degli </a:t>
            </a:r>
            <a:r>
              <a:rPr sz="1200" dirty="0">
                <a:latin typeface="Times New Roman"/>
                <a:cs typeface="Times New Roman"/>
              </a:rPr>
              <a:t>universi sono </a:t>
            </a:r>
            <a:r>
              <a:rPr sz="1200" spc="-5" dirty="0">
                <a:latin typeface="Times New Roman"/>
                <a:cs typeface="Times New Roman"/>
              </a:rPr>
              <a:t>richiesti entrambi gli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angeli.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1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(1243.6) 113:2.9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coppia serafica accetta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guardiano, </a:t>
            </a:r>
            <a:r>
              <a:rPr sz="1200" dirty="0">
                <a:latin typeface="Times New Roman"/>
                <a:cs typeface="Times New Roman"/>
              </a:rPr>
              <a:t>serve per 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vita di </a:t>
            </a:r>
            <a:r>
              <a:rPr sz="1200" spc="-5" dirty="0">
                <a:latin typeface="Times New Roman"/>
                <a:cs typeface="Times New Roman"/>
              </a:rPr>
              <a:t>quell’essere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complemento dell’essere </a:t>
            </a:r>
            <a:r>
              <a:rPr sz="1200" dirty="0">
                <a:latin typeface="Times New Roman"/>
                <a:cs typeface="Times New Roman"/>
              </a:rPr>
              <a:t>(uno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angeli) </a:t>
            </a:r>
            <a:r>
              <a:rPr sz="1200" dirty="0">
                <a:latin typeface="Times New Roman"/>
                <a:cs typeface="Times New Roman"/>
              </a:rPr>
              <a:t>diviene lo </a:t>
            </a:r>
            <a:r>
              <a:rPr sz="1200" spc="-5" dirty="0">
                <a:latin typeface="Times New Roman"/>
                <a:cs typeface="Times New Roman"/>
              </a:rPr>
              <a:t>storico dell’impresa. Questi serafini complementari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angeli  </a:t>
            </a:r>
            <a:r>
              <a:rPr sz="1200" spc="-5" dirty="0">
                <a:latin typeface="Times New Roman"/>
                <a:cs typeface="Times New Roman"/>
              </a:rPr>
              <a:t>registratori dei mortali </a:t>
            </a:r>
            <a:r>
              <a:rPr sz="1200" dirty="0">
                <a:latin typeface="Times New Roman"/>
                <a:cs typeface="Times New Roman"/>
              </a:rPr>
              <a:t>dei mondi </a:t>
            </a:r>
            <a:r>
              <a:rPr sz="1200" spc="-5" dirty="0">
                <a:latin typeface="Times New Roman"/>
                <a:cs typeface="Times New Roman"/>
              </a:rPr>
              <a:t>evoluzionari.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registrazioni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conservate dalla coppia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cherubini (un cherubino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sanobino)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associata </a:t>
            </a:r>
            <a:r>
              <a:rPr sz="1200" spc="-5" dirty="0">
                <a:latin typeface="Times New Roman"/>
                <a:cs typeface="Times New Roman"/>
              </a:rPr>
              <a:t>ai guardiani serafici,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queste registrazioni </a:t>
            </a:r>
            <a:r>
              <a:rPr sz="1200" dirty="0">
                <a:latin typeface="Times New Roman"/>
                <a:cs typeface="Times New Roman"/>
              </a:rPr>
              <a:t>sono sempre promosse da uno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serafini.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905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(1244.1) 113:2.10 </a:t>
            </a:r>
            <a:r>
              <a:rPr sz="1200" spc="-5" dirty="0">
                <a:latin typeface="Times New Roman"/>
                <a:cs typeface="Times New Roman"/>
              </a:rPr>
              <a:t>Allo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riposarsi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ricaricarsi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l’energia vitale dei circuiti universali,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guardiano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periodicamente rilevato  dal suo complemento,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assenza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cherubino associato </a:t>
            </a:r>
            <a:r>
              <a:rPr sz="1200" dirty="0">
                <a:latin typeface="Times New Roman"/>
                <a:cs typeface="Times New Roman"/>
              </a:rPr>
              <a:t>opera in qualità di </a:t>
            </a:r>
            <a:r>
              <a:rPr sz="1200" spc="-5" dirty="0">
                <a:latin typeface="Times New Roman"/>
                <a:cs typeface="Times New Roman"/>
              </a:rPr>
              <a:t>registratore, come avviene </a:t>
            </a:r>
            <a:r>
              <a:rPr sz="1200" dirty="0">
                <a:latin typeface="Times New Roman"/>
                <a:cs typeface="Times New Roman"/>
              </a:rPr>
              <a:t>anche quando il  </a:t>
            </a:r>
            <a:r>
              <a:rPr sz="1200" spc="-5" dirty="0">
                <a:latin typeface="Times New Roman"/>
                <a:cs typeface="Times New Roman"/>
              </a:rPr>
              <a:t>serafino complementare </a:t>
            </a:r>
            <a:r>
              <a:rPr sz="1200" dirty="0">
                <a:latin typeface="Times New Roman"/>
                <a:cs typeface="Times New Roman"/>
              </a:rPr>
              <a:t>è a </a:t>
            </a:r>
            <a:r>
              <a:rPr sz="1200" spc="-5" dirty="0">
                <a:latin typeface="Times New Roman"/>
                <a:cs typeface="Times New Roman"/>
              </a:rPr>
              <a:t>sua volta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7375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Relazione con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altre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influenze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spirituali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(1244.2) 113:3.1 </a:t>
            </a:r>
            <a:r>
              <a:rPr sz="1200" spc="-5" dirty="0">
                <a:latin typeface="Times New Roman"/>
                <a:cs typeface="Times New Roman"/>
              </a:rPr>
              <a:t>Una delle cose più importanti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guardiano del </a:t>
            </a:r>
            <a:r>
              <a:rPr sz="1200" dirty="0">
                <a:latin typeface="Times New Roman"/>
                <a:cs typeface="Times New Roman"/>
              </a:rPr>
              <a:t>destino fa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soggetto mortale </a:t>
            </a:r>
            <a:r>
              <a:rPr sz="1200" dirty="0">
                <a:latin typeface="Times New Roman"/>
                <a:cs typeface="Times New Roman"/>
              </a:rPr>
              <a:t>è di effettuare una  </a:t>
            </a:r>
            <a:r>
              <a:rPr sz="1200" spc="-5" dirty="0">
                <a:latin typeface="Times New Roman"/>
                <a:cs typeface="Times New Roman"/>
              </a:rPr>
              <a:t>coordinazione personale delle numerose influenze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impersonali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abitano, circondano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giungono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la mente  e </a:t>
            </a:r>
            <a:r>
              <a:rPr sz="1200" spc="-5" dirty="0">
                <a:latin typeface="Times New Roman"/>
                <a:cs typeface="Times New Roman"/>
              </a:rPr>
              <a:t>con l’anima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creatura materiale </a:t>
            </a:r>
            <a:r>
              <a:rPr sz="1200" dirty="0">
                <a:latin typeface="Times New Roman"/>
                <a:cs typeface="Times New Roman"/>
              </a:rPr>
              <a:t>in evoluzione. </a:t>
            </a:r>
            <a:r>
              <a:rPr sz="1200" spc="-5" dirty="0">
                <a:latin typeface="Times New Roman"/>
                <a:cs typeface="Times New Roman"/>
              </a:rPr>
              <a:t>Gli esseri umani sono personalità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estremamente </a:t>
            </a:r>
            <a:r>
              <a:rPr sz="1200" dirty="0">
                <a:latin typeface="Times New Roman"/>
                <a:cs typeface="Times New Roman"/>
              </a:rPr>
              <a:t>difficile per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 non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delle entità prepersonali </a:t>
            </a:r>
            <a:r>
              <a:rPr sz="1200" dirty="0">
                <a:latin typeface="Times New Roman"/>
                <a:cs typeface="Times New Roman"/>
              </a:rPr>
              <a:t>stabilire un </a:t>
            </a:r>
            <a:r>
              <a:rPr sz="1200" spc="-5" dirty="0">
                <a:latin typeface="Times New Roman"/>
                <a:cs typeface="Times New Roman"/>
              </a:rPr>
              <a:t>contatto diretto con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menti altamente materiali </a:t>
            </a:r>
            <a:r>
              <a:rPr sz="1200" dirty="0">
                <a:latin typeface="Times New Roman"/>
                <a:cs typeface="Times New Roman"/>
              </a:rPr>
              <a:t>e distintamente personali.  </a:t>
            </a:r>
            <a:r>
              <a:rPr sz="1200" spc="-5" dirty="0">
                <a:latin typeface="Times New Roman"/>
                <a:cs typeface="Times New Roman"/>
              </a:rPr>
              <a:t>Nel ministero dell’angelo guardiano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influenze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più o meno </a:t>
            </a:r>
            <a:r>
              <a:rPr sz="1200" spc="-5" dirty="0">
                <a:latin typeface="Times New Roman"/>
                <a:cs typeface="Times New Roman"/>
              </a:rPr>
              <a:t>unificate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rese </a:t>
            </a:r>
            <a:r>
              <a:rPr sz="1200" dirty="0">
                <a:latin typeface="Times New Roman"/>
                <a:cs typeface="Times New Roman"/>
              </a:rPr>
              <a:t>meglio apprezzabili dalla </a:t>
            </a:r>
            <a:r>
              <a:rPr sz="1200" spc="-5" dirty="0">
                <a:latin typeface="Times New Roman"/>
                <a:cs typeface="Times New Roman"/>
              </a:rPr>
              <a:t>natura morale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espansione 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49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(1244.3) 113:3.2 </a:t>
            </a:r>
            <a:r>
              <a:rPr sz="1200" spc="-5" dirty="0">
                <a:latin typeface="Times New Roman"/>
                <a:cs typeface="Times New Roman"/>
              </a:rPr>
              <a:t>Più particolarmente, questo guardiano serafico </a:t>
            </a:r>
            <a:r>
              <a:rPr sz="1200" dirty="0">
                <a:latin typeface="Times New Roman"/>
                <a:cs typeface="Times New Roman"/>
              </a:rPr>
              <a:t>può mettere in </a:t>
            </a:r>
            <a:r>
              <a:rPr sz="1200" spc="-5" dirty="0">
                <a:latin typeface="Times New Roman"/>
                <a:cs typeface="Times New Roman"/>
              </a:rPr>
              <a:t>correlazione, </a:t>
            </a:r>
            <a:r>
              <a:rPr sz="1200" dirty="0">
                <a:latin typeface="Times New Roman"/>
                <a:cs typeface="Times New Roman"/>
              </a:rPr>
              <a:t>e lo fa, i </a:t>
            </a:r>
            <a:r>
              <a:rPr sz="1200" spc="-5" dirty="0">
                <a:latin typeface="Times New Roman"/>
                <a:cs typeface="Times New Roman"/>
              </a:rPr>
              <a:t>molteplici agenti ed </a:t>
            </a:r>
            <a:r>
              <a:rPr sz="1200" dirty="0">
                <a:latin typeface="Times New Roman"/>
                <a:cs typeface="Times New Roman"/>
              </a:rPr>
              <a:t>influenze </a:t>
            </a:r>
            <a:r>
              <a:rPr sz="1200" spc="-5" dirty="0">
                <a:latin typeface="Times New Roman"/>
                <a:cs typeface="Times New Roman"/>
              </a:rPr>
              <a:t>dello 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che vanno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dei controllori fisici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aiutanti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allo Spirito </a:t>
            </a: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Divina  Ministra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Onnipresente della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del Paradiso.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così </a:t>
            </a:r>
            <a:r>
              <a:rPr sz="1200" dirty="0">
                <a:latin typeface="Times New Roman"/>
                <a:cs typeface="Times New Roman"/>
              </a:rPr>
              <a:t>unificato e </a:t>
            </a:r>
            <a:r>
              <a:rPr sz="1200" spc="10" dirty="0">
                <a:latin typeface="Times New Roman"/>
                <a:cs typeface="Times New Roman"/>
              </a:rPr>
              <a:t>reso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vasti ministeri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serafino mette </a:t>
            </a:r>
            <a:r>
              <a:rPr sz="1200" dirty="0">
                <a:latin typeface="Times New Roman"/>
                <a:cs typeface="Times New Roman"/>
              </a:rPr>
              <a:t>poi in </a:t>
            </a:r>
            <a:r>
              <a:rPr sz="1200" spc="-5" dirty="0">
                <a:latin typeface="Times New Roman"/>
                <a:cs typeface="Times New Roman"/>
              </a:rPr>
              <a:t>correlazione questa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integrata dell’Attore  Congiunto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presenze </a:t>
            </a:r>
            <a:r>
              <a:rPr sz="1200" dirty="0">
                <a:latin typeface="Times New Roman"/>
                <a:cs typeface="Times New Roman"/>
              </a:rPr>
              <a:t>spirituali 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9334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(1244.4) 113:3.3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presenza del </a:t>
            </a:r>
            <a:r>
              <a:rPr sz="1200" dirty="0">
                <a:latin typeface="Times New Roman"/>
                <a:cs typeface="Times New Roman"/>
              </a:rPr>
              <a:t>Padre; lo Spirito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è la </a:t>
            </a:r>
            <a:r>
              <a:rPr sz="1200" spc="-5" dirty="0">
                <a:latin typeface="Times New Roman"/>
                <a:cs typeface="Times New Roman"/>
              </a:rPr>
              <a:t>presenza dei Figli. Questi </a:t>
            </a:r>
            <a:r>
              <a:rPr sz="1200" dirty="0">
                <a:latin typeface="Times New Roman"/>
                <a:cs typeface="Times New Roman"/>
              </a:rPr>
              <a:t>doni divini sono </a:t>
            </a:r>
            <a:r>
              <a:rPr sz="1200" spc="-5" dirty="0">
                <a:latin typeface="Times New Roman"/>
                <a:cs typeface="Times New Roman"/>
              </a:rPr>
              <a:t>unificati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coordinati sui livelli inferiori dell’esperienza spirituale umana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ministero dei serafini guardiani. </a:t>
            </a:r>
            <a:r>
              <a:rPr sz="1200" dirty="0">
                <a:latin typeface="Times New Roman"/>
                <a:cs typeface="Times New Roman"/>
              </a:rPr>
              <a:t>I servitori </a:t>
            </a:r>
            <a:r>
              <a:rPr sz="1200" spc="-5" dirty="0">
                <a:latin typeface="Times New Roman"/>
                <a:cs typeface="Times New Roman"/>
              </a:rPr>
              <a:t>angelici hanno </a:t>
            </a:r>
            <a:r>
              <a:rPr sz="1200" dirty="0">
                <a:latin typeface="Times New Roman"/>
                <a:cs typeface="Times New Roman"/>
              </a:rPr>
              <a:t>il dono  di </a:t>
            </a:r>
            <a:r>
              <a:rPr sz="1200" spc="-5" dirty="0">
                <a:latin typeface="Times New Roman"/>
                <a:cs typeface="Times New Roman"/>
              </a:rPr>
              <a:t>congiungere </a:t>
            </a:r>
            <a:r>
              <a:rPr sz="1200" dirty="0">
                <a:latin typeface="Times New Roman"/>
                <a:cs typeface="Times New Roman"/>
              </a:rPr>
              <a:t>l’amore del </a:t>
            </a:r>
            <a:r>
              <a:rPr sz="1200" spc="-5" dirty="0">
                <a:latin typeface="Times New Roman"/>
                <a:cs typeface="Times New Roman"/>
              </a:rPr>
              <a:t>Padre con </a:t>
            </a:r>
            <a:r>
              <a:rPr sz="1200" dirty="0">
                <a:latin typeface="Times New Roman"/>
                <a:cs typeface="Times New Roman"/>
              </a:rPr>
              <a:t>la misericordia </a:t>
            </a:r>
            <a:r>
              <a:rPr sz="1200" spc="-5" dirty="0">
                <a:latin typeface="Times New Roman"/>
                <a:cs typeface="Times New Roman"/>
              </a:rPr>
              <a:t>del Figlio nel loro ministero presso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41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(1244.5) 113:3.4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ciò si </a:t>
            </a:r>
            <a:r>
              <a:rPr sz="1200" dirty="0">
                <a:latin typeface="Times New Roman"/>
                <a:cs typeface="Times New Roman"/>
              </a:rPr>
              <a:t>rivela 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guardiano serafico diviene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il custode personale </a:t>
            </a:r>
            <a:r>
              <a:rPr sz="1200" spc="-5" dirty="0">
                <a:latin typeface="Times New Roman"/>
                <a:cs typeface="Times New Roman"/>
              </a:rPr>
              <a:t>dei modelli mentali,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formule </a:t>
            </a:r>
            <a:r>
              <a:rPr sz="1200" dirty="0">
                <a:latin typeface="Times New Roman"/>
                <a:cs typeface="Times New Roman"/>
              </a:rPr>
              <a:t>mnemoniche e delle </a:t>
            </a:r>
            <a:r>
              <a:rPr sz="1200" spc="-5" dirty="0">
                <a:latin typeface="Times New Roman"/>
                <a:cs typeface="Times New Roman"/>
              </a:rPr>
              <a:t>realtà dell’anima del sopravvivente </a:t>
            </a:r>
            <a:r>
              <a:rPr sz="1200" dirty="0">
                <a:latin typeface="Times New Roman"/>
                <a:cs typeface="Times New Roman"/>
              </a:rPr>
              <a:t>mortale durante </a:t>
            </a:r>
            <a:r>
              <a:rPr sz="1200" spc="-5" dirty="0">
                <a:latin typeface="Times New Roman"/>
                <a:cs typeface="Times New Roman"/>
              </a:rPr>
              <a:t>l’intervallo </a:t>
            </a:r>
            <a:r>
              <a:rPr sz="1200" dirty="0">
                <a:latin typeface="Times New Roman"/>
                <a:cs typeface="Times New Roman"/>
              </a:rPr>
              <a:t>tra la morte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risurrezione  </a:t>
            </a:r>
            <a:r>
              <a:rPr sz="1200" spc="-5" dirty="0">
                <a:latin typeface="Times New Roman"/>
                <a:cs typeface="Times New Roman"/>
              </a:rPr>
              <a:t>morontiale. Nessuno, </a:t>
            </a:r>
            <a:r>
              <a:rPr sz="1200" dirty="0">
                <a:latin typeface="Times New Roman"/>
                <a:cs typeface="Times New Roman"/>
              </a:rPr>
              <a:t>salvo i </a:t>
            </a:r>
            <a:r>
              <a:rPr sz="1200" spc="-5" dirty="0">
                <a:latin typeface="Times New Roman"/>
                <a:cs typeface="Times New Roman"/>
              </a:rPr>
              <a:t>figli tutelari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potrebbe agire in questo modo a favore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5" dirty="0">
                <a:latin typeface="Times New Roman"/>
                <a:cs typeface="Times New Roman"/>
              </a:rPr>
              <a:t>umane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3669"/>
            <a:ext cx="807529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questa fase </a:t>
            </a:r>
            <a:r>
              <a:rPr sz="1200" dirty="0">
                <a:latin typeface="Times New Roman"/>
                <a:cs typeface="Times New Roman"/>
              </a:rPr>
              <a:t>di transizione da un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dell’universo ad un </a:t>
            </a:r>
            <a:r>
              <a:rPr sz="1200" spc="-5" dirty="0">
                <a:latin typeface="Times New Roman"/>
                <a:cs typeface="Times New Roman"/>
              </a:rPr>
              <a:t>altro livello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elevato. Anche quando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entrate nel sonno </a:t>
            </a:r>
            <a:r>
              <a:rPr sz="1200" dirty="0">
                <a:latin typeface="Times New Roman"/>
                <a:cs typeface="Times New Roman"/>
              </a:rPr>
              <a:t>terminale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911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7686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transizione, quando passate dal tempo all’eternità,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supernafino elevato partecipa similmente al </a:t>
            </a:r>
            <a:r>
              <a:rPr sz="1200" dirty="0">
                <a:latin typeface="Times New Roman"/>
                <a:cs typeface="Times New Roman"/>
              </a:rPr>
              <a:t>transito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 come custode  </a:t>
            </a:r>
            <a:r>
              <a:rPr sz="1200" spc="-5" dirty="0">
                <a:latin typeface="Times New Roman"/>
                <a:cs typeface="Times New Roman"/>
              </a:rPr>
              <a:t>dell’identità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ed a </a:t>
            </a:r>
            <a:r>
              <a:rPr sz="1200" spc="-5" dirty="0">
                <a:latin typeface="Times New Roman"/>
                <a:cs typeface="Times New Roman"/>
              </a:rPr>
              <a:t>garanzia dell’integrità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4193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(1244.6) 113:3.5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rendono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ministeri universali che altrimenti resterebbero impersonali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prepersonali;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dei coordinatori. </a:t>
            </a:r>
            <a:r>
              <a:rPr sz="1200" dirty="0">
                <a:latin typeface="Times New Roman"/>
                <a:cs typeface="Times New Roman"/>
              </a:rPr>
              <a:t>Sul livello intellettuale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correlatori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della morontia;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degli  interpreti. </a:t>
            </a:r>
            <a:r>
              <a:rPr sz="1200" dirty="0">
                <a:latin typeface="Times New Roman"/>
                <a:cs typeface="Times New Roman"/>
              </a:rPr>
              <a:t>Sul livello </a:t>
            </a:r>
            <a:r>
              <a:rPr sz="1200" spc="-5" dirty="0">
                <a:latin typeface="Times New Roman"/>
                <a:cs typeface="Times New Roman"/>
              </a:rPr>
              <a:t>fisico essi </a:t>
            </a:r>
            <a:r>
              <a:rPr sz="1200" dirty="0">
                <a:latin typeface="Times New Roman"/>
                <a:cs typeface="Times New Roman"/>
              </a:rPr>
              <a:t>manipolano l’ambiente </a:t>
            </a:r>
            <a:r>
              <a:rPr sz="1200" spc="-5" dirty="0">
                <a:latin typeface="Times New Roman"/>
                <a:cs typeface="Times New Roman"/>
              </a:rPr>
              <a:t>terrestre mediante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Controllori Fisici </a:t>
            </a:r>
            <a:r>
              <a:rPr sz="1200" dirty="0">
                <a:latin typeface="Times New Roman"/>
                <a:cs typeface="Times New Roman"/>
              </a:rPr>
              <a:t>Maestri e  </a:t>
            </a:r>
            <a:r>
              <a:rPr sz="1200" spc="-5" dirty="0">
                <a:latin typeface="Times New Roman"/>
                <a:cs typeface="Times New Roman"/>
              </a:rPr>
              <a:t>grazie al ministero cooperativo delle creature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(1244.7) 113:3.6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l’esposizione delle molteplici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complesse funzioni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serafino assistente;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personalità angelica  subordinata, creata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poco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umano,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cose difficili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complesse? Noi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sappiamo, </a:t>
            </a:r>
            <a:r>
              <a:rPr sz="1200" dirty="0">
                <a:latin typeface="Times New Roman"/>
                <a:cs typeface="Times New Roman"/>
              </a:rPr>
              <a:t>ma ipotizziamo </a:t>
            </a:r>
            <a:r>
              <a:rPr sz="1200" spc="-5" dirty="0">
                <a:latin typeface="Times New Roman"/>
                <a:cs typeface="Times New Roman"/>
              </a:rPr>
              <a:t>che questo fenomenale ministero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facilitato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misterioso dall’azione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conosciuta </a:t>
            </a:r>
            <a:r>
              <a:rPr sz="1200" dirty="0">
                <a:latin typeface="Times New Roman"/>
                <a:cs typeface="Times New Roman"/>
              </a:rPr>
              <a:t>e non rivelata </a:t>
            </a:r>
            <a:r>
              <a:rPr sz="1200" spc="-5" dirty="0">
                <a:latin typeface="Times New Roman"/>
                <a:cs typeface="Times New Roman"/>
              </a:rPr>
              <a:t>dell’Essere </a:t>
            </a:r>
            <a:r>
              <a:rPr sz="1200" dirty="0">
                <a:latin typeface="Times New Roman"/>
                <a:cs typeface="Times New Roman"/>
              </a:rPr>
              <a:t>Supremo, 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attuazione degli universi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regno della sopravvivenza progressiva, nell’Essere </a:t>
            </a:r>
            <a:r>
              <a:rPr sz="1200" dirty="0">
                <a:latin typeface="Times New Roman"/>
                <a:cs typeface="Times New Roman"/>
              </a:rPr>
              <a:t>Supremo e per </a:t>
            </a:r>
            <a:r>
              <a:rPr sz="1200" spc="-5" dirty="0">
                <a:latin typeface="Times New Roman"/>
                <a:cs typeface="Times New Roman"/>
              </a:rPr>
              <a:t>suo tramite,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sono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essenziale per la  </a:t>
            </a:r>
            <a:r>
              <a:rPr sz="1200" spc="-5" dirty="0">
                <a:latin typeface="Times New Roman"/>
                <a:cs typeface="Times New Roman"/>
              </a:rPr>
              <a:t>continuità della progressione 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Domini d’azione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serafici</a:t>
            </a:r>
            <a:endParaRPr sz="1600">
              <a:latin typeface="Times New Roman"/>
              <a:cs typeface="Times New Roman"/>
            </a:endParaRPr>
          </a:p>
          <a:p>
            <a:pPr marL="76200" marR="9715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(1245.1) 113:4.1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guardiani serafici </a:t>
            </a:r>
            <a:r>
              <a:rPr sz="1200" dirty="0">
                <a:latin typeface="Times New Roman"/>
                <a:cs typeface="Times New Roman"/>
              </a:rPr>
              <a:t>non sono la mente, </a:t>
            </a:r>
            <a:r>
              <a:rPr sz="1200" spc="-5" dirty="0">
                <a:latin typeface="Times New Roman"/>
                <a:cs typeface="Times New Roman"/>
              </a:rPr>
              <a:t>benché provengano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stessa sorgente che </a:t>
            </a:r>
            <a:r>
              <a:rPr sz="1200" spc="5" dirty="0">
                <a:latin typeface="Times New Roman"/>
                <a:cs typeface="Times New Roman"/>
              </a:rPr>
              <a:t>dà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origine alla </a:t>
            </a:r>
            <a:r>
              <a:rPr sz="1200" dirty="0">
                <a:latin typeface="Times New Roman"/>
                <a:cs typeface="Times New Roman"/>
              </a:rPr>
              <a:t>mente 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Creativo. </a:t>
            </a:r>
            <a:r>
              <a:rPr sz="1200" dirty="0">
                <a:latin typeface="Times New Roman"/>
                <a:cs typeface="Times New Roman"/>
              </a:rPr>
              <a:t>I serafini sono </a:t>
            </a:r>
            <a:r>
              <a:rPr sz="1200" spc="-5" dirty="0">
                <a:latin typeface="Times New Roman"/>
                <a:cs typeface="Times New Roman"/>
              </a:rPr>
              <a:t>degli stimolatori della mente; essi cercano continuamente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provocare nella </a:t>
            </a:r>
            <a:r>
              <a:rPr sz="1200" spc="5" dirty="0">
                <a:latin typeface="Times New Roman"/>
                <a:cs typeface="Times New Roman"/>
              </a:rPr>
              <a:t>mente 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decisioni </a:t>
            </a:r>
            <a:r>
              <a:rPr sz="1200" spc="-5" dirty="0">
                <a:latin typeface="Times New Roman"/>
                <a:cs typeface="Times New Roman"/>
              </a:rPr>
              <a:t>favorevoli al raggiungimento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cerchi. </a:t>
            </a:r>
            <a:r>
              <a:rPr sz="1200" dirty="0">
                <a:latin typeface="Times New Roman"/>
                <a:cs typeface="Times New Roman"/>
              </a:rPr>
              <a:t>Essi fanno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come fa l’Aggiustatore, che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all’interno  dell’anima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tramite essa,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dall’esterno verso l’interno, </a:t>
            </a:r>
            <a:r>
              <a:rPr sz="1200" dirty="0">
                <a:latin typeface="Times New Roman"/>
                <a:cs typeface="Times New Roman"/>
              </a:rPr>
              <a:t>lavorando </a:t>
            </a:r>
            <a:r>
              <a:rPr sz="1200" spc="-5" dirty="0">
                <a:latin typeface="Times New Roman"/>
                <a:cs typeface="Times New Roman"/>
              </a:rPr>
              <a:t>mediante l’ambiente sociale, etico </a:t>
            </a:r>
            <a:r>
              <a:rPr sz="1200" dirty="0">
                <a:latin typeface="Times New Roman"/>
                <a:cs typeface="Times New Roman"/>
              </a:rPr>
              <a:t>e morale </a:t>
            </a:r>
            <a:r>
              <a:rPr sz="1200" spc="5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esseri umani.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l’attrazione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degli Aggiustatori del Padre Universale, </a:t>
            </a:r>
            <a:r>
              <a:rPr sz="1200" dirty="0">
                <a:latin typeface="Times New Roman"/>
                <a:cs typeface="Times New Roman"/>
              </a:rPr>
              <a:t>ma funzionano </a:t>
            </a:r>
            <a:r>
              <a:rPr sz="1200" spc="-5" dirty="0">
                <a:latin typeface="Times New Roman"/>
                <a:cs typeface="Times New Roman"/>
              </a:rPr>
              <a:t>come agenti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3669"/>
            <a:ext cx="215328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del ministero dello Spirito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105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(1245.2) 113:4.2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sottomesso alle direttive dell’Aggiustatore </a:t>
            </a:r>
            <a:r>
              <a:rPr sz="1200" dirty="0">
                <a:latin typeface="Times New Roman"/>
                <a:cs typeface="Times New Roman"/>
              </a:rPr>
              <a:t>è anche </a:t>
            </a:r>
            <a:r>
              <a:rPr sz="1200" spc="-5" dirty="0">
                <a:latin typeface="Times New Roman"/>
                <a:cs typeface="Times New Roman"/>
              </a:rPr>
              <a:t>soggetto alla guida serafica. L’Aggiustatore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l’essenza della </a:t>
            </a:r>
            <a:r>
              <a:rPr sz="1200" dirty="0">
                <a:latin typeface="Times New Roman"/>
                <a:cs typeface="Times New Roman"/>
              </a:rPr>
              <a:t>natura eterna </a:t>
            </a:r>
            <a:r>
              <a:rPr sz="1200" spc="-5" dirty="0">
                <a:latin typeface="Times New Roman"/>
                <a:cs typeface="Times New Roman"/>
              </a:rPr>
              <a:t>dell’uomo;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serafino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l’educatore </a:t>
            </a:r>
            <a:r>
              <a:rPr sz="1200" dirty="0">
                <a:latin typeface="Times New Roman"/>
                <a:cs typeface="Times New Roman"/>
              </a:rPr>
              <a:t>della natura in evoluzione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mente mortale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 vita, l’anima morontiale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quella successiva. </a:t>
            </a:r>
            <a:r>
              <a:rPr sz="1200" dirty="0">
                <a:latin typeface="Times New Roman"/>
                <a:cs typeface="Times New Roman"/>
              </a:rPr>
              <a:t>Sui 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sarete coscienti </a:t>
            </a:r>
            <a:r>
              <a:rPr sz="1200" dirty="0">
                <a:latin typeface="Times New Roman"/>
                <a:cs typeface="Times New Roman"/>
              </a:rPr>
              <a:t>e consapevoli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istruttori serafici, ma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prima vita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sono generalmente </a:t>
            </a:r>
            <a:r>
              <a:rPr sz="1200" dirty="0">
                <a:latin typeface="Times New Roman"/>
                <a:cs typeface="Times New Roman"/>
              </a:rPr>
              <a:t>ignari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717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(1245.3) 113:4.3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funzionano da </a:t>
            </a:r>
            <a:r>
              <a:rPr sz="1200" spc="-5" dirty="0">
                <a:latin typeface="Times New Roman"/>
                <a:cs typeface="Times New Roman"/>
              </a:rPr>
              <a:t>educatori </a:t>
            </a:r>
            <a:r>
              <a:rPr sz="1200" dirty="0">
                <a:latin typeface="Times New Roman"/>
                <a:cs typeface="Times New Roman"/>
              </a:rPr>
              <a:t>degli uomini </a:t>
            </a:r>
            <a:r>
              <a:rPr sz="1200" spc="-5" dirty="0">
                <a:latin typeface="Times New Roman"/>
                <a:cs typeface="Times New Roman"/>
              </a:rPr>
              <a:t>guidando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passi della personalità umana nei sentieri delle </a:t>
            </a:r>
            <a:r>
              <a:rPr sz="1200" dirty="0">
                <a:latin typeface="Times New Roman"/>
                <a:cs typeface="Times New Roman"/>
              </a:rPr>
              <a:t>esperienze  nuove e </a:t>
            </a:r>
            <a:r>
              <a:rPr sz="1200" spc="-5" dirty="0">
                <a:latin typeface="Times New Roman"/>
                <a:cs typeface="Times New Roman"/>
              </a:rPr>
              <a:t>progressive. Accettare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 un serafino </a:t>
            </a:r>
            <a:r>
              <a:rPr sz="1200" spc="-5" dirty="0">
                <a:latin typeface="Times New Roman"/>
                <a:cs typeface="Times New Roman"/>
              </a:rPr>
              <a:t>raramente significa </a:t>
            </a:r>
            <a:r>
              <a:rPr sz="1200" dirty="0">
                <a:latin typeface="Times New Roman"/>
                <a:cs typeface="Times New Roman"/>
              </a:rPr>
              <a:t>avere una vita </a:t>
            </a:r>
            <a:r>
              <a:rPr sz="1200" spc="-5" dirty="0">
                <a:latin typeface="Times New Roman"/>
                <a:cs typeface="Times New Roman"/>
              </a:rPr>
              <a:t>facile. Seguendo questa guida </a:t>
            </a:r>
            <a:r>
              <a:rPr sz="1200" dirty="0">
                <a:latin typeface="Times New Roman"/>
                <a:cs typeface="Times New Roman"/>
              </a:rPr>
              <a:t>voi siete  </a:t>
            </a:r>
            <a:r>
              <a:rPr sz="1200" spc="-5" dirty="0">
                <a:latin typeface="Times New Roman"/>
                <a:cs typeface="Times New Roman"/>
              </a:rPr>
              <a:t>certi d’incontrare,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superare,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aspre salite della scelta morale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progresso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23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(1245.4) 113:4.4 </a:t>
            </a:r>
            <a:r>
              <a:rPr sz="1200" spc="-5" dirty="0">
                <a:latin typeface="Times New Roman"/>
                <a:cs typeface="Times New Roman"/>
              </a:rPr>
              <a:t>L’impulso all’adorazione </a:t>
            </a:r>
            <a:r>
              <a:rPr sz="1200" dirty="0">
                <a:latin typeface="Times New Roman"/>
                <a:cs typeface="Times New Roman"/>
              </a:rPr>
              <a:t>ha origine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stimoli spirituali </a:t>
            </a:r>
            <a:r>
              <a:rPr sz="1200" spc="-5" dirty="0">
                <a:latin typeface="Times New Roman"/>
                <a:cs typeface="Times New Roman"/>
              </a:rPr>
              <a:t>degli aiutanti superiori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mente,  rafforzati dalle direttive dell’Aggiustatore.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spinta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pregare, così spesso sentita dai mortali coscienti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5" dirty="0">
                <a:latin typeface="Times New Roman"/>
                <a:cs typeface="Times New Roman"/>
              </a:rPr>
              <a:t>molte </a:t>
            </a:r>
            <a:r>
              <a:rPr sz="1200" dirty="0">
                <a:latin typeface="Times New Roman"/>
                <a:cs typeface="Times New Roman"/>
              </a:rPr>
              <a:t>volte 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dell’influenza </a:t>
            </a:r>
            <a:r>
              <a:rPr sz="1200" spc="-5" dirty="0">
                <a:latin typeface="Times New Roman"/>
                <a:cs typeface="Times New Roman"/>
              </a:rPr>
              <a:t>serafica.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serafino guardiano </a:t>
            </a:r>
            <a:r>
              <a:rPr sz="1200" dirty="0">
                <a:latin typeface="Times New Roman"/>
                <a:cs typeface="Times New Roman"/>
              </a:rPr>
              <a:t>manipola </a:t>
            </a:r>
            <a:r>
              <a:rPr sz="1200" spc="-5" dirty="0">
                <a:latin typeface="Times New Roman"/>
                <a:cs typeface="Times New Roman"/>
              </a:rPr>
              <a:t>costantemente l’ambiente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aumentare </a:t>
            </a:r>
            <a:r>
              <a:rPr sz="1200" dirty="0">
                <a:latin typeface="Times New Roman"/>
                <a:cs typeface="Times New Roman"/>
              </a:rPr>
              <a:t>l’intuizione </a:t>
            </a:r>
            <a:r>
              <a:rPr sz="1200" spc="-5" dirty="0">
                <a:latin typeface="Times New Roman"/>
                <a:cs typeface="Times New Roman"/>
              </a:rPr>
              <a:t>cosmica dell’ascendente </a:t>
            </a:r>
            <a:r>
              <a:rPr sz="1200" dirty="0">
                <a:latin typeface="Times New Roman"/>
                <a:cs typeface="Times New Roman"/>
              </a:rPr>
              <a:t>umano,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tale candidato alla </a:t>
            </a:r>
            <a:r>
              <a:rPr sz="1200" spc="-5" dirty="0">
                <a:latin typeface="Times New Roman"/>
                <a:cs typeface="Times New Roman"/>
              </a:rPr>
              <a:t>sopravvivenza acquisisca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miglior  discernimento </a:t>
            </a:r>
            <a:r>
              <a:rPr sz="1200" dirty="0">
                <a:latin typeface="Times New Roman"/>
                <a:cs typeface="Times New Roman"/>
              </a:rPr>
              <a:t>della presenza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interiore e </a:t>
            </a:r>
            <a:r>
              <a:rPr sz="1200" spc="-5" dirty="0">
                <a:latin typeface="Times New Roman"/>
                <a:cs typeface="Times New Roman"/>
              </a:rPr>
              <a:t>sia così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apportare </a:t>
            </a:r>
            <a:r>
              <a:rPr sz="1200" dirty="0">
                <a:latin typeface="Times New Roman"/>
                <a:cs typeface="Times New Roman"/>
              </a:rPr>
              <a:t>una cooperazione </a:t>
            </a:r>
            <a:r>
              <a:rPr sz="1200" spc="-5" dirty="0">
                <a:latin typeface="Times New Roman"/>
                <a:cs typeface="Times New Roman"/>
              </a:rPr>
              <a:t>accresciuta alla </a:t>
            </a:r>
            <a:r>
              <a:rPr sz="1200" dirty="0">
                <a:latin typeface="Times New Roman"/>
                <a:cs typeface="Times New Roman"/>
              </a:rPr>
              <a:t>missione  </a:t>
            </a:r>
            <a:r>
              <a:rPr sz="1200" spc="-5" dirty="0">
                <a:latin typeface="Times New Roman"/>
                <a:cs typeface="Times New Roman"/>
              </a:rPr>
              <a:t>spirituale della </a:t>
            </a:r>
            <a:r>
              <a:rPr sz="1200" dirty="0">
                <a:latin typeface="Times New Roman"/>
                <a:cs typeface="Times New Roman"/>
              </a:rPr>
              <a:t>presenza</a:t>
            </a:r>
            <a:r>
              <a:rPr sz="1200" spc="-5" dirty="0">
                <a:latin typeface="Times New Roman"/>
                <a:cs typeface="Times New Roman"/>
              </a:rPr>
              <a:t> 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68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(1245.5) 113:4.5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sia apparentemente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comunicazione tra gli Aggiustatori interiori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che </a:t>
            </a:r>
            <a:r>
              <a:rPr sz="1200" dirty="0">
                <a:latin typeface="Times New Roman"/>
                <a:cs typeface="Times New Roman"/>
              </a:rPr>
              <a:t>li circondano,  </a:t>
            </a:r>
            <a:r>
              <a:rPr sz="1200" spc="-5" dirty="0">
                <a:latin typeface="Times New Roman"/>
                <a:cs typeface="Times New Roman"/>
              </a:rPr>
              <a:t>essi sembrano </a:t>
            </a:r>
            <a:r>
              <a:rPr sz="1200" dirty="0">
                <a:latin typeface="Times New Roman"/>
                <a:cs typeface="Times New Roman"/>
              </a:rPr>
              <a:t>operare sempre in </a:t>
            </a:r>
            <a:r>
              <a:rPr sz="1200" spc="-5" dirty="0">
                <a:latin typeface="Times New Roman"/>
                <a:cs typeface="Times New Roman"/>
              </a:rPr>
              <a:t>perfetta armonia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squisito accordo.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guardiani </a:t>
            </a:r>
            <a:r>
              <a:rPr sz="1200" dirty="0">
                <a:latin typeface="Times New Roman"/>
                <a:cs typeface="Times New Roman"/>
              </a:rPr>
              <a:t>sono più attivi nei </a:t>
            </a:r>
            <a:r>
              <a:rPr sz="1200" spc="-5" dirty="0">
                <a:latin typeface="Times New Roman"/>
                <a:cs typeface="Times New Roman"/>
              </a:rPr>
              <a:t>momenti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gli  Aggiustatori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meno attivi,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ministero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qualche modo stranamente correlato.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magnifica cooperazione </a:t>
            </a:r>
            <a:r>
              <a:rPr sz="1200" dirty="0">
                <a:latin typeface="Times New Roman"/>
                <a:cs typeface="Times New Roman"/>
              </a:rPr>
              <a:t>non può  </a:t>
            </a:r>
            <a:r>
              <a:rPr sz="1200" spc="-5" dirty="0">
                <a:latin typeface="Times New Roman"/>
                <a:cs typeface="Times New Roman"/>
              </a:rPr>
              <a:t>essere accidentale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fortuita.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98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(1245.6) 113:4.6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aiutante del serafino guardiano,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tramite l’Aggiustatore interiore, </a:t>
            </a:r>
            <a:r>
              <a:rPr sz="1200" dirty="0">
                <a:latin typeface="Times New Roman"/>
                <a:cs typeface="Times New Roman"/>
              </a:rPr>
              <a:t>l’azione  </a:t>
            </a:r>
            <a:r>
              <a:rPr sz="1200" spc="-5" dirty="0">
                <a:latin typeface="Times New Roman"/>
                <a:cs typeface="Times New Roman"/>
              </a:rPr>
              <a:t>incircuitata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coscienza del Figlio tramite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sono tutte </a:t>
            </a:r>
            <a:r>
              <a:rPr sz="1200" spc="-5" dirty="0">
                <a:latin typeface="Times New Roman"/>
                <a:cs typeface="Times New Roman"/>
              </a:rPr>
              <a:t>divinamente correlate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un’unità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817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232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significativa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spirituale in una </a:t>
            </a:r>
            <a:r>
              <a:rPr sz="1200" spc="-5" dirty="0">
                <a:latin typeface="Times New Roman"/>
                <a:cs typeface="Times New Roman"/>
              </a:rPr>
              <a:t>personalità mortale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essa. Benché </a:t>
            </a:r>
            <a:r>
              <a:rPr sz="1200" dirty="0">
                <a:latin typeface="Times New Roman"/>
                <a:cs typeface="Times New Roman"/>
              </a:rPr>
              <a:t>provenienti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fonti differenti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livelli  </a:t>
            </a:r>
            <a:r>
              <a:rPr sz="1200" spc="-5" dirty="0">
                <a:latin typeface="Times New Roman"/>
                <a:cs typeface="Times New Roman"/>
              </a:rPr>
              <a:t>differenti, </a:t>
            </a:r>
            <a:r>
              <a:rPr sz="1200" dirty="0">
                <a:latin typeface="Times New Roman"/>
                <a:cs typeface="Times New Roman"/>
              </a:rPr>
              <a:t>queste influenze </a:t>
            </a:r>
            <a:r>
              <a:rPr sz="1200" spc="-5" dirty="0">
                <a:latin typeface="Times New Roman"/>
                <a:cs typeface="Times New Roman"/>
              </a:rPr>
              <a:t>celesti </a:t>
            </a:r>
            <a:r>
              <a:rPr sz="1200" dirty="0">
                <a:latin typeface="Times New Roman"/>
                <a:cs typeface="Times New Roman"/>
              </a:rPr>
              <a:t>sono tutte </a:t>
            </a:r>
            <a:r>
              <a:rPr sz="1200" spc="-5" dirty="0">
                <a:latin typeface="Times New Roman"/>
                <a:cs typeface="Times New Roman"/>
              </a:rPr>
              <a:t>integrate nella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avvolgente ed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dell’Essere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ministero serafico presso 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mortali</a:t>
            </a:r>
            <a:endParaRPr sz="1600">
              <a:latin typeface="Times New Roman"/>
              <a:cs typeface="Times New Roman"/>
            </a:endParaRPr>
          </a:p>
          <a:p>
            <a:pPr marL="88900" marR="9842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(1245.7) 113:5.1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non invadono la santità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umana; essi </a:t>
            </a:r>
            <a:r>
              <a:rPr sz="1200" dirty="0">
                <a:latin typeface="Times New Roman"/>
                <a:cs typeface="Times New Roman"/>
              </a:rPr>
              <a:t>non manipolano la volontà dei </a:t>
            </a:r>
            <a:r>
              <a:rPr sz="1200" spc="-5" dirty="0">
                <a:latin typeface="Times New Roman"/>
                <a:cs typeface="Times New Roman"/>
              </a:rPr>
              <a:t>mortali,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prendono </a:t>
            </a:r>
            <a:r>
              <a:rPr sz="1200" dirty="0">
                <a:latin typeface="Times New Roman"/>
                <a:cs typeface="Times New Roman"/>
              </a:rPr>
              <a:t>contatto  </a:t>
            </a:r>
            <a:r>
              <a:rPr sz="1200" spc="-5" dirty="0">
                <a:latin typeface="Times New Roman"/>
                <a:cs typeface="Times New Roman"/>
              </a:rPr>
              <a:t>diretto con gli Aggiustatori interiori.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guardiano 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v’influenza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possibile maniera </a:t>
            </a:r>
            <a:r>
              <a:rPr sz="1200" dirty="0">
                <a:latin typeface="Times New Roman"/>
                <a:cs typeface="Times New Roman"/>
              </a:rPr>
              <a:t>compatibile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dignità della 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nessuna </a:t>
            </a:r>
            <a:r>
              <a:rPr sz="1200" spc="-5" dirty="0">
                <a:latin typeface="Times New Roman"/>
                <a:cs typeface="Times New Roman"/>
              </a:rPr>
              <a:t>circostanza questi angeli interferiscono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libera attività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umana. Né gli </a:t>
            </a:r>
            <a:r>
              <a:rPr sz="1200" spc="5" dirty="0">
                <a:latin typeface="Times New Roman"/>
                <a:cs typeface="Times New Roman"/>
              </a:rPr>
              <a:t>angeli </a:t>
            </a:r>
            <a:r>
              <a:rPr sz="1200" spc="-5" dirty="0">
                <a:latin typeface="Times New Roman"/>
                <a:cs typeface="Times New Roman"/>
              </a:rPr>
              <a:t>né  alcun altro ordine </a:t>
            </a:r>
            <a:r>
              <a:rPr sz="1200" dirty="0">
                <a:latin typeface="Times New Roman"/>
                <a:cs typeface="Times New Roman"/>
              </a:rPr>
              <a:t>di personalità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hanno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l’autorità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ridurre </a:t>
            </a:r>
            <a:r>
              <a:rPr sz="1200" dirty="0">
                <a:latin typeface="Times New Roman"/>
                <a:cs typeface="Times New Roman"/>
              </a:rPr>
              <a:t>o di circoscrivere le </a:t>
            </a:r>
            <a:r>
              <a:rPr sz="1200" spc="-5" dirty="0">
                <a:latin typeface="Times New Roman"/>
                <a:cs typeface="Times New Roman"/>
              </a:rPr>
              <a:t>prerogative della </a:t>
            </a:r>
            <a:r>
              <a:rPr sz="1200" dirty="0">
                <a:latin typeface="Times New Roman"/>
                <a:cs typeface="Times New Roman"/>
              </a:rPr>
              <a:t>scelta 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(1246.1) 113:5.2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così vicini </a:t>
            </a:r>
            <a:r>
              <a:rPr sz="1200" dirty="0">
                <a:latin typeface="Times New Roman"/>
                <a:cs typeface="Times New Roman"/>
              </a:rPr>
              <a:t>a voi e vi </a:t>
            </a:r>
            <a:r>
              <a:rPr sz="1200" spc="-5" dirty="0">
                <a:latin typeface="Times New Roman"/>
                <a:cs typeface="Times New Roman"/>
              </a:rPr>
              <a:t>assistono così amorevolmente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figurato “piangono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 intenzionale </a:t>
            </a:r>
            <a:r>
              <a:rPr sz="1200" spc="-5" dirty="0">
                <a:latin typeface="Times New Roman"/>
                <a:cs typeface="Times New Roman"/>
              </a:rPr>
              <a:t>intolleranza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testardaggine”. </a:t>
            </a:r>
            <a:r>
              <a:rPr sz="1200" dirty="0">
                <a:latin typeface="Times New Roman"/>
                <a:cs typeface="Times New Roman"/>
              </a:rPr>
              <a:t>I serafini non </a:t>
            </a:r>
            <a:r>
              <a:rPr sz="1200" spc="-5" dirty="0">
                <a:latin typeface="Times New Roman"/>
                <a:cs typeface="Times New Roman"/>
              </a:rPr>
              <a:t>versano </a:t>
            </a:r>
            <a:r>
              <a:rPr sz="1200" dirty="0">
                <a:latin typeface="Times New Roman"/>
                <a:cs typeface="Times New Roman"/>
              </a:rPr>
              <a:t>lacrime </a:t>
            </a:r>
            <a:r>
              <a:rPr sz="1200" spc="-5" dirty="0">
                <a:latin typeface="Times New Roman"/>
                <a:cs typeface="Times New Roman"/>
              </a:rPr>
              <a:t>fisiche,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corpi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posseggono ali. Ma  hanno </a:t>
            </a:r>
            <a:r>
              <a:rPr sz="1200" dirty="0">
                <a:latin typeface="Times New Roman"/>
                <a:cs typeface="Times New Roman"/>
              </a:rPr>
              <a:t>emozioni spirituali e </a:t>
            </a:r>
            <a:r>
              <a:rPr sz="1200" spc="-5" dirty="0">
                <a:latin typeface="Times New Roman"/>
                <a:cs typeface="Times New Roman"/>
              </a:rPr>
              <a:t>provano </a:t>
            </a:r>
            <a:r>
              <a:rPr sz="1200" dirty="0">
                <a:latin typeface="Times New Roman"/>
                <a:cs typeface="Times New Roman"/>
              </a:rPr>
              <a:t>sensazioni e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per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aspetti </a:t>
            </a:r>
            <a:r>
              <a:rPr sz="1200" spc="-5" dirty="0">
                <a:latin typeface="Times New Roman"/>
                <a:cs typeface="Times New Roman"/>
              </a:rPr>
              <a:t>paragonabili </a:t>
            </a:r>
            <a:r>
              <a:rPr sz="1200" dirty="0">
                <a:latin typeface="Times New Roman"/>
                <a:cs typeface="Times New Roman"/>
              </a:rPr>
              <a:t>alle emozioni  </a:t>
            </a:r>
            <a:r>
              <a:rPr sz="1200" spc="-5" dirty="0">
                <a:latin typeface="Times New Roman"/>
                <a:cs typeface="Times New Roman"/>
              </a:rPr>
              <a:t>umane.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30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(1246.2) 113:5.3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agiscono </a:t>
            </a:r>
            <a:r>
              <a:rPr sz="1200" dirty="0">
                <a:latin typeface="Times New Roman"/>
                <a:cs typeface="Times New Roman"/>
              </a:rPr>
              <a:t>in vostro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indipendentemente dai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appelli diretti; essi eseguono gli </a:t>
            </a:r>
            <a:r>
              <a:rPr sz="1200" dirty="0">
                <a:latin typeface="Times New Roman"/>
                <a:cs typeface="Times New Roman"/>
              </a:rPr>
              <a:t>ordini dei  loro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e funzionano in questo modo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capricci passeggeri </a:t>
            </a:r>
            <a:r>
              <a:rPr sz="1200" dirty="0">
                <a:latin typeface="Times New Roman"/>
                <a:cs typeface="Times New Roman"/>
              </a:rPr>
              <a:t>o i vostri umori mutevoli. Ciò non </a:t>
            </a:r>
            <a:r>
              <a:rPr sz="1200" spc="-5" dirty="0">
                <a:latin typeface="Times New Roman"/>
                <a:cs typeface="Times New Roman"/>
              </a:rPr>
              <a:t>significa </a:t>
            </a:r>
            <a:r>
              <a:rPr sz="1200" dirty="0">
                <a:latin typeface="Times New Roman"/>
                <a:cs typeface="Times New Roman"/>
              </a:rPr>
              <a:t>che  voi non possiate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compiti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agevoli </a:t>
            </a:r>
            <a:r>
              <a:rPr sz="1200" dirty="0">
                <a:latin typeface="Times New Roman"/>
                <a:cs typeface="Times New Roman"/>
              </a:rPr>
              <a:t>o più </a:t>
            </a:r>
            <a:r>
              <a:rPr sz="1200" spc="-5" dirty="0">
                <a:latin typeface="Times New Roman"/>
                <a:cs typeface="Times New Roman"/>
              </a:rPr>
              <a:t>difficili,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piuttosto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angeli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occupano direttamente dei </a:t>
            </a:r>
            <a:r>
              <a:rPr sz="1200" dirty="0">
                <a:latin typeface="Times New Roman"/>
                <a:cs typeface="Times New Roman"/>
              </a:rPr>
              <a:t>vostri  </a:t>
            </a:r>
            <a:r>
              <a:rPr sz="1200" spc="-5" dirty="0">
                <a:latin typeface="Times New Roman"/>
                <a:cs typeface="Times New Roman"/>
              </a:rPr>
              <a:t>appelli </a:t>
            </a:r>
            <a:r>
              <a:rPr sz="1200" dirty="0">
                <a:latin typeface="Times New Roman"/>
                <a:cs typeface="Times New Roman"/>
              </a:rPr>
              <a:t>o delle vostre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preghiere.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644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(1246.3) 113:5.4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della carne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informazioni degli </a:t>
            </a:r>
            <a:r>
              <a:rPr sz="1200" dirty="0">
                <a:latin typeface="Times New Roman"/>
                <a:cs typeface="Times New Roman"/>
              </a:rPr>
              <a:t>angeli non sono </a:t>
            </a:r>
            <a:r>
              <a:rPr sz="1200" spc="-5" dirty="0">
                <a:latin typeface="Times New Roman"/>
                <a:cs typeface="Times New Roman"/>
              </a:rPr>
              <a:t>direttamente accessibili agli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mortali. Essi </a:t>
            </a:r>
            <a:r>
              <a:rPr sz="1200" dirty="0">
                <a:latin typeface="Times New Roman"/>
                <a:cs typeface="Times New Roman"/>
              </a:rPr>
              <a:t>non sono  </a:t>
            </a:r>
            <a:r>
              <a:rPr sz="1200" spc="-5" dirty="0">
                <a:latin typeface="Times New Roman"/>
                <a:cs typeface="Times New Roman"/>
              </a:rPr>
              <a:t>dei signori </a:t>
            </a:r>
            <a:r>
              <a:rPr sz="1200" dirty="0">
                <a:latin typeface="Times New Roman"/>
                <a:cs typeface="Times New Roman"/>
              </a:rPr>
              <a:t>supremi o </a:t>
            </a:r>
            <a:r>
              <a:rPr sz="1200" spc="-5" dirty="0">
                <a:latin typeface="Times New Roman"/>
                <a:cs typeface="Times New Roman"/>
              </a:rPr>
              <a:t>dei direttori, sono semplicemente dei guardiani. </a:t>
            </a:r>
            <a:r>
              <a:rPr sz="1200" dirty="0">
                <a:latin typeface="Times New Roman"/>
                <a:cs typeface="Times New Roman"/>
              </a:rPr>
              <a:t>I serafini </a:t>
            </a:r>
            <a:r>
              <a:rPr sz="1200" i="1" spc="-5" dirty="0">
                <a:latin typeface="Times New Roman"/>
                <a:cs typeface="Times New Roman"/>
              </a:rPr>
              <a:t>vigilano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voi, </a:t>
            </a:r>
            <a:r>
              <a:rPr sz="1200" spc="-5" dirty="0">
                <a:latin typeface="Times New Roman"/>
                <a:cs typeface="Times New Roman"/>
              </a:rPr>
              <a:t>non cercano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d’influenzarvi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4990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460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direttamente. Voi dovete tracciare </a:t>
            </a:r>
            <a:r>
              <a:rPr sz="1200" dirty="0">
                <a:latin typeface="Times New Roman"/>
                <a:cs typeface="Times New Roman"/>
              </a:rPr>
              <a:t>il vostro itinerario, ma </a:t>
            </a:r>
            <a:r>
              <a:rPr sz="1200" spc="-5" dirty="0">
                <a:latin typeface="Times New Roman"/>
                <a:cs typeface="Times New Roman"/>
              </a:rPr>
              <a:t>questi angeli agiscono </a:t>
            </a:r>
            <a:r>
              <a:rPr sz="1200" dirty="0">
                <a:latin typeface="Times New Roman"/>
                <a:cs typeface="Times New Roman"/>
              </a:rPr>
              <a:t>poi per fare il </a:t>
            </a:r>
            <a:r>
              <a:rPr sz="1200" spc="-5" dirty="0">
                <a:latin typeface="Times New Roman"/>
                <a:cs typeface="Times New Roman"/>
              </a:rPr>
              <a:t>miglior uso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del percorso  che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scelto. Essi (di </a:t>
            </a:r>
            <a:r>
              <a:rPr sz="1200" dirty="0">
                <a:latin typeface="Times New Roman"/>
                <a:cs typeface="Times New Roman"/>
              </a:rPr>
              <a:t>solito) non </a:t>
            </a:r>
            <a:r>
              <a:rPr sz="1200" spc="-5" dirty="0">
                <a:latin typeface="Times New Roman"/>
                <a:cs typeface="Times New Roman"/>
              </a:rPr>
              <a:t>intervengono arbitrariamente negli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correnti della </a:t>
            </a:r>
            <a:r>
              <a:rPr sz="1200" dirty="0">
                <a:latin typeface="Times New Roman"/>
                <a:cs typeface="Times New Roman"/>
              </a:rPr>
              <a:t>vita umana. </a:t>
            </a:r>
            <a:r>
              <a:rPr sz="1200" spc="-5" dirty="0">
                <a:latin typeface="Times New Roman"/>
                <a:cs typeface="Times New Roman"/>
              </a:rPr>
              <a:t>Ma quando </a:t>
            </a:r>
            <a:r>
              <a:rPr sz="1200" dirty="0">
                <a:latin typeface="Times New Roman"/>
                <a:cs typeface="Times New Roman"/>
              </a:rPr>
              <a:t>ricevono  istruzioni </a:t>
            </a:r>
            <a:r>
              <a:rPr sz="1200" spc="-5" dirty="0">
                <a:latin typeface="Times New Roman"/>
                <a:cs typeface="Times New Roman"/>
              </a:rPr>
              <a:t>dai loro superiori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intervento straordinario,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guardiani troveranno </a:t>
            </a:r>
            <a:r>
              <a:rPr sz="1200" dirty="0">
                <a:latin typeface="Times New Roman"/>
                <a:cs typeface="Times New Roman"/>
              </a:rPr>
              <a:t>il modo di  </a:t>
            </a:r>
            <a:r>
              <a:rPr sz="1200" spc="-5" dirty="0">
                <a:latin typeface="Times New Roman"/>
                <a:cs typeface="Times New Roman"/>
              </a:rPr>
              <a:t>eseguire </a:t>
            </a:r>
            <a:r>
              <a:rPr sz="1200" dirty="0">
                <a:latin typeface="Times New Roman"/>
                <a:cs typeface="Times New Roman"/>
              </a:rPr>
              <a:t>tali ordini. Essi, quindi, non </a:t>
            </a:r>
            <a:r>
              <a:rPr sz="1200" spc="-5" dirty="0">
                <a:latin typeface="Times New Roman"/>
                <a:cs typeface="Times New Roman"/>
              </a:rPr>
              <a:t>s’intromettono nel quadro del </a:t>
            </a:r>
            <a:r>
              <a:rPr sz="1200" dirty="0">
                <a:latin typeface="Times New Roman"/>
                <a:cs typeface="Times New Roman"/>
              </a:rPr>
              <a:t>dramma umano,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casi d’emergenza, ed </a:t>
            </a:r>
            <a:r>
              <a:rPr sz="1200" dirty="0">
                <a:latin typeface="Times New Roman"/>
                <a:cs typeface="Times New Roman"/>
              </a:rPr>
              <a:t>allora  </a:t>
            </a:r>
            <a:r>
              <a:rPr sz="1200" spc="-5" dirty="0">
                <a:latin typeface="Times New Roman"/>
                <a:cs typeface="Times New Roman"/>
              </a:rPr>
              <a:t>generalmente su </a:t>
            </a:r>
            <a:r>
              <a:rPr sz="1200" dirty="0">
                <a:latin typeface="Times New Roman"/>
                <a:cs typeface="Times New Roman"/>
              </a:rPr>
              <a:t>ordine diretto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superiori.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seguiranno per </a:t>
            </a:r>
            <a:r>
              <a:rPr sz="1200" dirty="0">
                <a:latin typeface="Times New Roman"/>
                <a:cs typeface="Times New Roman"/>
              </a:rPr>
              <a:t>molte ere e </a:t>
            </a:r>
            <a:r>
              <a:rPr sz="1200" spc="-5" dirty="0">
                <a:latin typeface="Times New Roman"/>
                <a:cs typeface="Times New Roman"/>
              </a:rPr>
              <a:t>ricevono perciò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preparazione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associazione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96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(1246.4) 113:5.5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in certe circostanze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ministri in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materiale </a:t>
            </a:r>
            <a:r>
              <a:rPr sz="1200" spc="-5" dirty="0">
                <a:latin typeface="Times New Roman"/>
                <a:cs typeface="Times New Roman"/>
              </a:rPr>
              <a:t>presso gli esseri umani,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loro attività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tale funzione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rara.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l’assistenza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intermedie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controllori fisici,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possono operare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10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vasta  </a:t>
            </a:r>
            <a:r>
              <a:rPr sz="1200" spc="-5" dirty="0">
                <a:latin typeface="Times New Roman"/>
                <a:cs typeface="Times New Roman"/>
              </a:rPr>
              <a:t>gamma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favore degli esseri umani,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contatto </a:t>
            </a:r>
            <a:r>
              <a:rPr sz="1200" spc="-5" dirty="0">
                <a:latin typeface="Times New Roman"/>
                <a:cs typeface="Times New Roman"/>
              </a:rPr>
              <a:t>effettivo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l’umanità, </a:t>
            </a:r>
            <a:r>
              <a:rPr sz="1200" dirty="0">
                <a:latin typeface="Times New Roman"/>
                <a:cs typeface="Times New Roman"/>
              </a:rPr>
              <a:t>ma tali </a:t>
            </a:r>
            <a:r>
              <a:rPr sz="1200" spc="-5" dirty="0">
                <a:latin typeface="Times New Roman"/>
                <a:cs typeface="Times New Roman"/>
              </a:rPr>
              <a:t>eventi sono </a:t>
            </a:r>
            <a:r>
              <a:rPr sz="1200" dirty="0">
                <a:latin typeface="Times New Roman"/>
                <a:cs typeface="Times New Roman"/>
              </a:rPr>
              <a:t>molto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rari.</a:t>
            </a:r>
            <a:endParaRPr sz="1200">
              <a:latin typeface="Times New Roman"/>
              <a:cs typeface="Times New Roman"/>
            </a:endParaRPr>
          </a:p>
          <a:p>
            <a:pPr marL="63500" marR="11366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Nella 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casi gli avvenimenti del regno materiale procedono senza essere modificati dall’azione serafica, </a:t>
            </a:r>
            <a:r>
              <a:rPr sz="1200" spc="5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verificate delle </a:t>
            </a:r>
            <a:r>
              <a:rPr sz="1200" dirty="0">
                <a:latin typeface="Times New Roman"/>
                <a:cs typeface="Times New Roman"/>
              </a:rPr>
              <a:t>circostanze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comportavano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per gli anelli vitali della </a:t>
            </a:r>
            <a:r>
              <a:rPr sz="1200" spc="-5" dirty="0">
                <a:latin typeface="Times New Roman"/>
                <a:cs typeface="Times New Roman"/>
              </a:rPr>
              <a:t>catena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in cui i  </a:t>
            </a:r>
            <a:r>
              <a:rPr sz="1200" spc="-5" dirty="0">
                <a:latin typeface="Times New Roman"/>
                <a:cs typeface="Times New Roman"/>
              </a:rPr>
              <a:t>guardiani serafici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agito, giustamente, </a:t>
            </a:r>
            <a:r>
              <a:rPr sz="1200" dirty="0">
                <a:latin typeface="Times New Roman"/>
                <a:cs typeface="Times New Roman"/>
              </a:rPr>
              <a:t>di propria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iniziativa.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angeli guardiani dopo la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morte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(1246.5) 113:6.1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avervi detto qualcosa del ministero dei </a:t>
            </a:r>
            <a:r>
              <a:rPr sz="1200" dirty="0">
                <a:latin typeface="Times New Roman"/>
                <a:cs typeface="Times New Roman"/>
              </a:rPr>
              <a:t>serafini durante la vita naturale, tenterò </a:t>
            </a:r>
            <a:r>
              <a:rPr sz="1200" spc="-5" dirty="0">
                <a:latin typeface="Times New Roman"/>
                <a:cs typeface="Times New Roman"/>
              </a:rPr>
              <a:t>d’informarvi sulla condotta dei  guardiani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destino al momento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dissoluzione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dei loro associati </a:t>
            </a:r>
            <a:r>
              <a:rPr sz="1200" dirty="0">
                <a:latin typeface="Times New Roman"/>
                <a:cs typeface="Times New Roman"/>
              </a:rPr>
              <a:t>umani.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morite, il vostro </a:t>
            </a:r>
            <a:r>
              <a:rPr sz="1200" spc="-5" dirty="0">
                <a:latin typeface="Times New Roman"/>
                <a:cs typeface="Times New Roman"/>
              </a:rPr>
              <a:t>curriculum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le  vostre </a:t>
            </a:r>
            <a:r>
              <a:rPr sz="1200" spc="-5" dirty="0">
                <a:latin typeface="Times New Roman"/>
                <a:cs typeface="Times New Roman"/>
              </a:rPr>
              <a:t>specificazioni d’identità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l’entità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umana — sviluppata </a:t>
            </a:r>
            <a:r>
              <a:rPr sz="1200" spc="-5" dirty="0">
                <a:latin typeface="Times New Roman"/>
                <a:cs typeface="Times New Roman"/>
              </a:rPr>
              <a:t>congiuntamente dal ministero della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endParaRPr sz="1200">
              <a:latin typeface="Times New Roman"/>
              <a:cs typeface="Times New Roman"/>
            </a:endParaRPr>
          </a:p>
          <a:p>
            <a:pPr marL="63500" marR="29273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divino — sono </a:t>
            </a:r>
            <a:r>
              <a:rPr sz="1200" spc="-5" dirty="0">
                <a:latin typeface="Times New Roman"/>
                <a:cs typeface="Times New Roman"/>
              </a:rPr>
              <a:t>fedelmente conservati dal guardiano 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valori collegati alla 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esistenza futura,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che costituisce </a:t>
            </a:r>
            <a:r>
              <a:rPr sz="1200" dirty="0">
                <a:latin typeface="Times New Roman"/>
                <a:cs typeface="Times New Roman"/>
              </a:rPr>
              <a:t>il vostro io, il vostro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io, </a:t>
            </a:r>
            <a:r>
              <a:rPr sz="1200" spc="-5" dirty="0">
                <a:latin typeface="Times New Roman"/>
                <a:cs typeface="Times New Roman"/>
              </a:rPr>
              <a:t>salvo l’identità dell’esistenza continua  rappresentata dall’Aggiustatore che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va e la </a:t>
            </a:r>
            <a:r>
              <a:rPr sz="1200" spc="-5" dirty="0">
                <a:latin typeface="Times New Roman"/>
                <a:cs typeface="Times New Roman"/>
              </a:rPr>
              <a:t>realtà della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26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(1246.6) 113:6.2 </a:t>
            </a:r>
            <a:r>
              <a:rPr sz="1200" spc="-5" dirty="0">
                <a:latin typeface="Times New Roman"/>
                <a:cs typeface="Times New Roman"/>
              </a:rPr>
              <a:t>Nel momento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scompare </a:t>
            </a:r>
            <a:r>
              <a:rPr sz="1200" dirty="0">
                <a:latin typeface="Times New Roman"/>
                <a:cs typeface="Times New Roman"/>
              </a:rPr>
              <a:t>la luce pilota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umana, </a:t>
            </a:r>
            <a:r>
              <a:rPr sz="1200" spc="-5" dirty="0">
                <a:latin typeface="Times New Roman"/>
                <a:cs typeface="Times New Roman"/>
              </a:rPr>
              <a:t>cioè </a:t>
            </a:r>
            <a:r>
              <a:rPr sz="1200" dirty="0">
                <a:latin typeface="Times New Roman"/>
                <a:cs typeface="Times New Roman"/>
              </a:rPr>
              <a:t>la luminosità spirituale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associano </a:t>
            </a:r>
            <a:r>
              <a:rPr sz="1200" spc="-5" dirty="0">
                <a:latin typeface="Times New Roman"/>
                <a:cs typeface="Times New Roman"/>
              </a:rPr>
              <a:t>alla  presenza dell’Aggiustatore, l’angelo accompagnatore </a:t>
            </a:r>
            <a:r>
              <a:rPr sz="1200" dirty="0">
                <a:latin typeface="Times New Roman"/>
                <a:cs typeface="Times New Roman"/>
              </a:rPr>
              <a:t>lo comunica personalmente </a:t>
            </a:r>
            <a:r>
              <a:rPr sz="1200" spc="-5" dirty="0">
                <a:latin typeface="Times New Roman"/>
                <a:cs typeface="Times New Roman"/>
              </a:rPr>
              <a:t>agli angeli che comandano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e di seguito  la </a:t>
            </a:r>
            <a:r>
              <a:rPr sz="1200" spc="-5" dirty="0">
                <a:latin typeface="Times New Roman"/>
                <a:cs typeface="Times New Roman"/>
              </a:rPr>
              <a:t>compagnia,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battaglione, l’unità,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l’armata.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debitamente registrato per </a:t>
            </a:r>
            <a:r>
              <a:rPr sz="1200" dirty="0">
                <a:latin typeface="Times New Roman"/>
                <a:cs typeface="Times New Roman"/>
              </a:rPr>
              <a:t>l’avventura finale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76200" marR="37147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 spazio,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angelo riceve dal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l’autorizzazione </a:t>
            </a:r>
            <a:r>
              <a:rPr sz="1200" spc="-5" dirty="0">
                <a:latin typeface="Times New Roman"/>
                <a:cs typeface="Times New Roman"/>
              </a:rPr>
              <a:t>d’informare l’Astro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spc="10" dirty="0">
                <a:latin typeface="Times New Roman"/>
                <a:cs typeface="Times New Roman"/>
              </a:rPr>
              <a:t>(o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altro luogotenente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Gabriele) </a:t>
            </a:r>
            <a:r>
              <a:rPr sz="1200" dirty="0">
                <a:latin typeface="Times New Roman"/>
                <a:cs typeface="Times New Roman"/>
              </a:rPr>
              <a:t>che comanda </a:t>
            </a:r>
            <a:r>
              <a:rPr sz="1200" spc="-5" dirty="0">
                <a:latin typeface="Times New Roman"/>
                <a:cs typeface="Times New Roman"/>
              </a:rPr>
              <a:t>l’armata serafica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candidato </a:t>
            </a:r>
            <a:r>
              <a:rPr sz="1200" spc="-5" dirty="0">
                <a:latin typeface="Times New Roman"/>
                <a:cs typeface="Times New Roman"/>
              </a:rPr>
              <a:t>all’ascensione </a:t>
            </a:r>
            <a:r>
              <a:rPr sz="1200" dirty="0">
                <a:latin typeface="Times New Roman"/>
                <a:cs typeface="Times New Roman"/>
              </a:rPr>
              <a:t>dell’universo. E dopo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aver</a:t>
            </a:r>
            <a:endParaRPr sz="1200">
              <a:latin typeface="Times New Roman"/>
              <a:cs typeface="Times New Roman"/>
            </a:endParaRPr>
          </a:p>
          <a:p>
            <a:pPr marL="76200" marR="1504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dal comandante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organizzata suprema,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guardiano </a:t>
            </a:r>
            <a:r>
              <a:rPr sz="1200" dirty="0">
                <a:latin typeface="Times New Roman"/>
                <a:cs typeface="Times New Roman"/>
              </a:rPr>
              <a:t>del destino </a:t>
            </a:r>
            <a:r>
              <a:rPr sz="1200" spc="-5" dirty="0">
                <a:latin typeface="Times New Roman"/>
                <a:cs typeface="Times New Roman"/>
              </a:rPr>
              <a:t>procede </a:t>
            </a:r>
            <a:r>
              <a:rPr sz="1200" dirty="0">
                <a:latin typeface="Times New Roman"/>
                <a:cs typeface="Times New Roman"/>
              </a:rPr>
              <a:t>verso il primo </a:t>
            </a:r>
            <a:r>
              <a:rPr sz="1200" spc="5" dirty="0">
                <a:latin typeface="Times New Roman"/>
                <a:cs typeface="Times New Roman"/>
              </a:rPr>
              <a:t>mondo  </a:t>
            </a:r>
            <a:r>
              <a:rPr sz="1200" spc="-5" dirty="0">
                <a:latin typeface="Times New Roman"/>
                <a:cs typeface="Times New Roman"/>
              </a:rPr>
              <a:t>delle dimore per aspettarvi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ripresa </a:t>
            </a:r>
            <a:r>
              <a:rPr sz="1200" dirty="0">
                <a:latin typeface="Times New Roman"/>
                <a:cs typeface="Times New Roman"/>
              </a:rPr>
              <a:t>di coscienza </a:t>
            </a:r>
            <a:r>
              <a:rPr sz="1200" spc="-5" dirty="0">
                <a:latin typeface="Times New Roman"/>
                <a:cs typeface="Times New Roman"/>
              </a:rPr>
              <a:t>del suo vecchio </a:t>
            </a:r>
            <a:r>
              <a:rPr sz="1200" dirty="0">
                <a:latin typeface="Times New Roman"/>
                <a:cs typeface="Times New Roman"/>
              </a:rPr>
              <a:t>pupillo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44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(1247.1) 113:6.3 </a:t>
            </a:r>
            <a:r>
              <a:rPr sz="1200" spc="-5" dirty="0">
                <a:latin typeface="Times New Roman"/>
                <a:cs typeface="Times New Roman"/>
              </a:rPr>
              <a:t>Nel caso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l’anima </a:t>
            </a:r>
            <a:r>
              <a:rPr sz="1200" dirty="0">
                <a:latin typeface="Times New Roman"/>
                <a:cs typeface="Times New Roman"/>
              </a:rPr>
              <a:t>umana non </a:t>
            </a:r>
            <a:r>
              <a:rPr sz="1200" spc="-5" dirty="0">
                <a:latin typeface="Times New Roman"/>
                <a:cs typeface="Times New Roman"/>
              </a:rPr>
              <a:t>sopravviva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ricevuto </a:t>
            </a:r>
            <a:r>
              <a:rPr sz="1200" spc="-5" dirty="0">
                <a:latin typeface="Times New Roman"/>
                <a:cs typeface="Times New Roman"/>
              </a:rPr>
              <a:t>l’assegnazione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angelo personale, </a:t>
            </a:r>
            <a:r>
              <a:rPr sz="1200" dirty="0">
                <a:latin typeface="Times New Roman"/>
                <a:cs typeface="Times New Roman"/>
              </a:rPr>
              <a:t>il serafino  </a:t>
            </a:r>
            <a:r>
              <a:rPr sz="1200" spc="-5" dirty="0">
                <a:latin typeface="Times New Roman"/>
                <a:cs typeface="Times New Roman"/>
              </a:rPr>
              <a:t>accompagnatore </a:t>
            </a:r>
            <a:r>
              <a:rPr sz="1200" dirty="0">
                <a:latin typeface="Times New Roman"/>
                <a:cs typeface="Times New Roman"/>
              </a:rPr>
              <a:t>deve recarsi </a:t>
            </a:r>
            <a:r>
              <a:rPr sz="1200" spc="-5" dirty="0">
                <a:latin typeface="Times New Roman"/>
                <a:cs typeface="Times New Roman"/>
              </a:rPr>
              <a:t>nella capitale dell’universo locale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testimonianza </a:t>
            </a:r>
            <a:r>
              <a:rPr sz="1200" spc="-5" dirty="0">
                <a:latin typeface="Times New Roman"/>
                <a:cs typeface="Times New Roman"/>
              </a:rPr>
              <a:t>al rapporto completo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 complemento, come precedentemente </a:t>
            </a:r>
            <a:r>
              <a:rPr sz="1200" dirty="0">
                <a:latin typeface="Times New Roman"/>
                <a:cs typeface="Times New Roman"/>
              </a:rPr>
              <a:t>indicato. Poi </a:t>
            </a:r>
            <a:r>
              <a:rPr sz="1200" spc="-5" dirty="0">
                <a:latin typeface="Times New Roman"/>
                <a:cs typeface="Times New Roman"/>
              </a:rPr>
              <a:t>esso si presenta davanti ai tribunali degli </a:t>
            </a:r>
            <a:r>
              <a:rPr sz="1200" dirty="0">
                <a:latin typeface="Times New Roman"/>
                <a:cs typeface="Times New Roman"/>
              </a:rPr>
              <a:t>arcangeli </a:t>
            </a:r>
            <a:r>
              <a:rPr sz="1200" spc="-5" dirty="0">
                <a:latin typeface="Times New Roman"/>
                <a:cs typeface="Times New Roman"/>
              </a:rPr>
              <a:t>per essere assolto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 responsabilità circa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mancata </a:t>
            </a:r>
            <a:r>
              <a:rPr sz="1200" dirty="0">
                <a:latin typeface="Times New Roman"/>
                <a:cs typeface="Times New Roman"/>
              </a:rPr>
              <a:t>sopravvivenza </a:t>
            </a:r>
            <a:r>
              <a:rPr sz="1200" spc="-5" dirty="0">
                <a:latin typeface="Times New Roman"/>
                <a:cs typeface="Times New Roman"/>
              </a:rPr>
              <a:t>del suo soggetto; </a:t>
            </a:r>
            <a:r>
              <a:rPr sz="1200" dirty="0">
                <a:latin typeface="Times New Roman"/>
                <a:cs typeface="Times New Roman"/>
              </a:rPr>
              <a:t>e poi ritorna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mondi 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nuovamente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altro  mortale con </a:t>
            </a:r>
            <a:r>
              <a:rPr sz="1200" dirty="0">
                <a:latin typeface="Times New Roman"/>
                <a:cs typeface="Times New Roman"/>
              </a:rPr>
              <a:t>potenzialità di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od a qualche </a:t>
            </a:r>
            <a:r>
              <a:rPr sz="1200" spc="-5" dirty="0">
                <a:latin typeface="Times New Roman"/>
                <a:cs typeface="Times New Roman"/>
              </a:rPr>
              <a:t>altro settore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ministero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serafico.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191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(1247.2) 113:6.4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angeli portano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ministero alle creature evoluzionarie </a:t>
            </a:r>
            <a:r>
              <a:rPr sz="1200" dirty="0">
                <a:latin typeface="Times New Roman"/>
                <a:cs typeface="Times New Roman"/>
              </a:rPr>
              <a:t>in molti modi </a:t>
            </a:r>
            <a:r>
              <a:rPr sz="1200" spc="-5" dirty="0">
                <a:latin typeface="Times New Roman"/>
                <a:cs typeface="Times New Roman"/>
              </a:rPr>
              <a:t>oltre ai </a:t>
            </a:r>
            <a:r>
              <a:rPr sz="1200" dirty="0">
                <a:latin typeface="Times New Roman"/>
                <a:cs typeface="Times New Roman"/>
              </a:rPr>
              <a:t>servizi di </a:t>
            </a:r>
            <a:r>
              <a:rPr sz="1200" spc="-5" dirty="0">
                <a:latin typeface="Times New Roman"/>
                <a:cs typeface="Times New Roman"/>
              </a:rPr>
              <a:t>tutela individuale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gruppo.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guardiani personali </a:t>
            </a:r>
            <a:r>
              <a:rPr sz="1200" dirty="0">
                <a:latin typeface="Times New Roman"/>
                <a:cs typeface="Times New Roman"/>
              </a:rPr>
              <a:t>i cui </a:t>
            </a:r>
            <a:r>
              <a:rPr sz="1200" spc="-5" dirty="0">
                <a:latin typeface="Times New Roman"/>
                <a:cs typeface="Times New Roman"/>
              </a:rPr>
              <a:t>soggetti </a:t>
            </a:r>
            <a:r>
              <a:rPr sz="1200" dirty="0">
                <a:latin typeface="Times New Roman"/>
                <a:cs typeface="Times New Roman"/>
              </a:rPr>
              <a:t>non vanno </a:t>
            </a:r>
            <a:r>
              <a:rPr sz="1200" spc="-5" dirty="0">
                <a:latin typeface="Times New Roman"/>
                <a:cs typeface="Times New Roman"/>
              </a:rPr>
              <a:t>immediatamente sui </a:t>
            </a:r>
            <a:r>
              <a:rPr sz="1200" dirty="0">
                <a:latin typeface="Times New Roman"/>
                <a:cs typeface="Times New Roman"/>
              </a:rPr>
              <a:t>mondi delle dimore non </a:t>
            </a:r>
            <a:r>
              <a:rPr sz="1200" spc="-5" dirty="0">
                <a:latin typeface="Times New Roman"/>
                <a:cs typeface="Times New Roman"/>
              </a:rPr>
              <a:t>rimangono </a:t>
            </a:r>
            <a:r>
              <a:rPr sz="1200" dirty="0">
                <a:latin typeface="Times New Roman"/>
                <a:cs typeface="Times New Roman"/>
              </a:rPr>
              <a:t>in oziosa </a:t>
            </a:r>
            <a:r>
              <a:rPr sz="1200" spc="-5" dirty="0">
                <a:latin typeface="Times New Roman"/>
                <a:cs typeface="Times New Roman"/>
              </a:rPr>
              <a:t>attesa degli  appelli </a:t>
            </a:r>
            <a:r>
              <a:rPr sz="1200" dirty="0">
                <a:latin typeface="Times New Roman"/>
                <a:cs typeface="Times New Roman"/>
              </a:rPr>
              <a:t>nominali </a:t>
            </a:r>
            <a:r>
              <a:rPr sz="1200" spc="-5" dirty="0">
                <a:latin typeface="Times New Roman"/>
                <a:cs typeface="Times New Roman"/>
              </a:rPr>
              <a:t>dispensazionali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giudizio;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riassegnati </a:t>
            </a:r>
            <a:r>
              <a:rPr sz="1200" dirty="0">
                <a:latin typeface="Times New Roman"/>
                <a:cs typeface="Times New Roman"/>
              </a:rPr>
              <a:t>a numerose </a:t>
            </a:r>
            <a:r>
              <a:rPr sz="1200" spc="-5" dirty="0">
                <a:latin typeface="Times New Roman"/>
                <a:cs typeface="Times New Roman"/>
              </a:rPr>
              <a:t>missioni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in tutto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939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(1247.3) 113:6.5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serafino guardiano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l’amministratore fiduciario che </a:t>
            </a:r>
            <a:r>
              <a:rPr sz="1200" dirty="0">
                <a:latin typeface="Times New Roman"/>
                <a:cs typeface="Times New Roman"/>
              </a:rPr>
              <a:t>custodisce 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sopravvivenza dell’anima </a:t>
            </a:r>
            <a:r>
              <a:rPr sz="1200" dirty="0">
                <a:latin typeface="Times New Roman"/>
                <a:cs typeface="Times New Roman"/>
              </a:rPr>
              <a:t>addormentata  </a:t>
            </a:r>
            <a:r>
              <a:rPr sz="1200" spc="-5" dirty="0">
                <a:latin typeface="Times New Roman"/>
                <a:cs typeface="Times New Roman"/>
              </a:rPr>
              <a:t>dell’uomo mortale, come l’Aggiustatore assente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l’identità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essere immortale dell’universo. Quando questi </a:t>
            </a:r>
            <a:r>
              <a:rPr sz="1200" dirty="0">
                <a:latin typeface="Times New Roman"/>
                <a:cs typeface="Times New Roman"/>
              </a:rPr>
              <a:t>due  </a:t>
            </a:r>
            <a:r>
              <a:rPr sz="1200" spc="-5" dirty="0">
                <a:latin typeface="Times New Roman"/>
                <a:cs typeface="Times New Roman"/>
              </a:rPr>
              <a:t>collaborano nelle </a:t>
            </a:r>
            <a:r>
              <a:rPr sz="1200" dirty="0">
                <a:latin typeface="Times New Roman"/>
                <a:cs typeface="Times New Roman"/>
              </a:rPr>
              <a:t>sale di </a:t>
            </a:r>
            <a:r>
              <a:rPr sz="1200" spc="-5" dirty="0">
                <a:latin typeface="Times New Roman"/>
                <a:cs typeface="Times New Roman"/>
              </a:rPr>
              <a:t>risurrezione dei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congiunzione con </a:t>
            </a:r>
            <a:r>
              <a:rPr sz="1200" dirty="0">
                <a:latin typeface="Times New Roman"/>
                <a:cs typeface="Times New Roman"/>
              </a:rPr>
              <a:t>la forma </a:t>
            </a:r>
            <a:r>
              <a:rPr sz="1200" spc="-5" dirty="0">
                <a:latin typeface="Times New Roman"/>
                <a:cs typeface="Times New Roman"/>
              </a:rPr>
              <a:t>morontiale appena costruita, </a:t>
            </a:r>
            <a:r>
              <a:rPr sz="1200" dirty="0">
                <a:latin typeface="Times New Roman"/>
                <a:cs typeface="Times New Roman"/>
              </a:rPr>
              <a:t>avviene il  </a:t>
            </a:r>
            <a:r>
              <a:rPr sz="1200" spc="-5" dirty="0">
                <a:latin typeface="Times New Roman"/>
                <a:cs typeface="Times New Roman"/>
              </a:rPr>
              <a:t>riassemblamento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costituenti la </a:t>
            </a:r>
            <a:r>
              <a:rPr sz="1200" spc="-5" dirty="0">
                <a:latin typeface="Times New Roman"/>
                <a:cs typeface="Times New Roman"/>
              </a:rPr>
              <a:t>personalità dell’ascendente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023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562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(1247.4) 113:6.6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identificherà;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serafino guardiano </a:t>
            </a:r>
            <a:r>
              <a:rPr sz="1200" dirty="0">
                <a:latin typeface="Times New Roman"/>
                <a:cs typeface="Times New Roman"/>
              </a:rPr>
              <a:t>vi ripersonalizzerà e </a:t>
            </a:r>
            <a:r>
              <a:rPr sz="1200" spc="5" dirty="0">
                <a:latin typeface="Times New Roman"/>
                <a:cs typeface="Times New Roman"/>
              </a:rPr>
              <a:t>poi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ripresenterà al fedele </a:t>
            </a:r>
            <a:r>
              <a:rPr sz="1200" dirty="0">
                <a:latin typeface="Times New Roman"/>
                <a:cs typeface="Times New Roman"/>
              </a:rPr>
              <a:t>Monitore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giorni terrestri.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(1247.5) 113:6.7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termina un’era planetaria,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nei cerchi inferiori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mortale vengono </a:t>
            </a:r>
            <a:r>
              <a:rPr sz="1200" dirty="0">
                <a:latin typeface="Times New Roman"/>
                <a:cs typeface="Times New Roman"/>
              </a:rPr>
              <a:t>riuniti,  sono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guardiani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che li riuniscono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sale di risurrezione </a:t>
            </a:r>
            <a:r>
              <a:rPr sz="1200" spc="-5" dirty="0">
                <a:latin typeface="Times New Roman"/>
                <a:cs typeface="Times New Roman"/>
              </a:rPr>
              <a:t>delle sfere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dimore, così </a:t>
            </a:r>
            <a:r>
              <a:rPr sz="1200" dirty="0">
                <a:latin typeface="Times New Roman"/>
                <a:cs typeface="Times New Roman"/>
              </a:rPr>
              <a:t>come riportano le  vostre </a:t>
            </a:r>
            <a:r>
              <a:rPr sz="1200" spc="-5" dirty="0">
                <a:latin typeface="Times New Roman"/>
                <a:cs typeface="Times New Roman"/>
              </a:rPr>
              <a:t>Scritture: “Ed egli manderà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angeli con </a:t>
            </a:r>
            <a:r>
              <a:rPr sz="1200" spc="-5" dirty="0">
                <a:latin typeface="Times New Roman"/>
                <a:cs typeface="Times New Roman"/>
              </a:rPr>
              <a:t>voce </a:t>
            </a:r>
            <a:r>
              <a:rPr sz="1200" dirty="0">
                <a:latin typeface="Times New Roman"/>
                <a:cs typeface="Times New Roman"/>
              </a:rPr>
              <a:t>tonante e </a:t>
            </a:r>
            <a:r>
              <a:rPr sz="1200" spc="-5" dirty="0">
                <a:latin typeface="Times New Roman"/>
                <a:cs typeface="Times New Roman"/>
              </a:rPr>
              <a:t>riunirà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eletti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un’estremità all’altra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regno.”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327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(1247.6) 113:6.8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tecnica della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richiede che i </a:t>
            </a:r>
            <a:r>
              <a:rPr sz="1200" spc="-5" dirty="0">
                <a:latin typeface="Times New Roman"/>
                <a:cs typeface="Times New Roman"/>
              </a:rPr>
              <a:t>guardiani personali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gruppo rispondano all’appello nominale  </a:t>
            </a:r>
            <a:r>
              <a:rPr sz="1200" dirty="0">
                <a:latin typeface="Times New Roman"/>
                <a:cs typeface="Times New Roman"/>
              </a:rPr>
              <a:t>dispensazionale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conto di 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sopravviventi. 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sopravviventi </a:t>
            </a:r>
            <a:r>
              <a:rPr sz="1200" dirty="0">
                <a:latin typeface="Times New Roman"/>
                <a:cs typeface="Times New Roman"/>
              </a:rPr>
              <a:t>non ritornano, e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viene fatto </a:t>
            </a:r>
            <a:r>
              <a:rPr sz="1200" spc="-5" dirty="0">
                <a:latin typeface="Times New Roman"/>
                <a:cs typeface="Times New Roman"/>
              </a:rPr>
              <a:t>l’appello </a:t>
            </a:r>
            <a:r>
              <a:rPr sz="1200" dirty="0">
                <a:latin typeface="Times New Roman"/>
                <a:cs typeface="Times New Roman"/>
              </a:rPr>
              <a:t>risponde il </a:t>
            </a:r>
            <a:r>
              <a:rPr sz="1200" spc="-5" dirty="0">
                <a:latin typeface="Times New Roman"/>
                <a:cs typeface="Times New Roman"/>
              </a:rPr>
              <a:t>serafino,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non rispondono. Ciò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“risurrezione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endParaRPr sz="1200">
              <a:latin typeface="Times New Roman"/>
              <a:cs typeface="Times New Roman"/>
            </a:endParaRPr>
          </a:p>
          <a:p>
            <a:pPr marL="88900" marR="1028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ingiusti”,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il riconoscimento </a:t>
            </a:r>
            <a:r>
              <a:rPr sz="1200" spc="-5" dirty="0">
                <a:latin typeface="Times New Roman"/>
                <a:cs typeface="Times New Roman"/>
              </a:rPr>
              <a:t>formale della cessazione dell’esistenza come creature. Questo </a:t>
            </a:r>
            <a:r>
              <a:rPr sz="1200" dirty="0">
                <a:latin typeface="Times New Roman"/>
                <a:cs typeface="Times New Roman"/>
              </a:rPr>
              <a:t>appello </a:t>
            </a:r>
            <a:r>
              <a:rPr sz="1200" spc="-5" dirty="0">
                <a:latin typeface="Times New Roman"/>
                <a:cs typeface="Times New Roman"/>
              </a:rPr>
              <a:t>nominale </a:t>
            </a:r>
            <a:r>
              <a:rPr sz="1200" dirty="0">
                <a:latin typeface="Times New Roman"/>
                <a:cs typeface="Times New Roman"/>
              </a:rPr>
              <a:t>di giustizia  </a:t>
            </a:r>
            <a:r>
              <a:rPr sz="1200" spc="-5" dirty="0">
                <a:latin typeface="Times New Roman"/>
                <a:cs typeface="Times New Roman"/>
              </a:rPr>
              <a:t>segue sempre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l’appello nominale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misericordia, </a:t>
            </a:r>
            <a:r>
              <a:rPr sz="1200" dirty="0">
                <a:latin typeface="Times New Roman"/>
                <a:cs typeface="Times New Roman"/>
              </a:rPr>
              <a:t>la risurrezione </a:t>
            </a:r>
            <a:r>
              <a:rPr sz="1200" spc="-5" dirty="0">
                <a:latin typeface="Times New Roman"/>
                <a:cs typeface="Times New Roman"/>
              </a:rPr>
              <a:t>dei sopravviventi addormentati. Ma queste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materie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riguardano altri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Giudici </a:t>
            </a:r>
            <a:r>
              <a:rPr sz="1200" dirty="0">
                <a:latin typeface="Times New Roman"/>
                <a:cs typeface="Times New Roman"/>
              </a:rPr>
              <a:t>supremi </a:t>
            </a:r>
            <a:r>
              <a:rPr sz="1200" spc="-5" dirty="0">
                <a:latin typeface="Times New Roman"/>
                <a:cs typeface="Times New Roman"/>
              </a:rPr>
              <a:t>ed onniscienti </a:t>
            </a:r>
            <a:r>
              <a:rPr sz="1200" dirty="0">
                <a:latin typeface="Times New Roman"/>
                <a:cs typeface="Times New Roman"/>
              </a:rPr>
              <a:t>dei valori di </a:t>
            </a:r>
            <a:r>
              <a:rPr sz="1200" spc="-5" dirty="0">
                <a:latin typeface="Times New Roman"/>
                <a:cs typeface="Times New Roman"/>
              </a:rPr>
              <a:t>sopravvivenza.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giudizio in realtà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riguardano.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716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(1247.7) 113:6.9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guardiani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possono servire su un </a:t>
            </a:r>
            <a:r>
              <a:rPr sz="1200" spc="-5" dirty="0">
                <a:latin typeface="Times New Roman"/>
                <a:cs typeface="Times New Roman"/>
              </a:rPr>
              <a:t>pianeta era </a:t>
            </a:r>
            <a:r>
              <a:rPr sz="1200" dirty="0">
                <a:latin typeface="Times New Roman"/>
                <a:cs typeface="Times New Roman"/>
              </a:rPr>
              <a:t>dopo era e </a:t>
            </a:r>
            <a:r>
              <a:rPr sz="1200" spc="-5" dirty="0">
                <a:latin typeface="Times New Roman"/>
                <a:cs typeface="Times New Roman"/>
              </a:rPr>
              <a:t>divenire alla </a:t>
            </a:r>
            <a:r>
              <a:rPr sz="1200" dirty="0">
                <a:latin typeface="Times New Roman"/>
                <a:cs typeface="Times New Roman"/>
              </a:rPr>
              <a:t>fine i custodi delle </a:t>
            </a:r>
            <a:r>
              <a:rPr sz="1200" spc="-5" dirty="0">
                <a:latin typeface="Times New Roman"/>
                <a:cs typeface="Times New Roman"/>
              </a:rPr>
              <a:t>anime addormentate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sopravviventi </a:t>
            </a:r>
            <a:r>
              <a:rPr sz="1200" dirty="0">
                <a:latin typeface="Times New Roman"/>
                <a:cs typeface="Times New Roman"/>
              </a:rPr>
              <a:t>dormienti.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servire così su numerosi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in un dato </a:t>
            </a:r>
            <a:r>
              <a:rPr sz="1200" spc="-5" dirty="0">
                <a:latin typeface="Times New Roman"/>
                <a:cs typeface="Times New Roman"/>
              </a:rPr>
              <a:t>sistema, </a:t>
            </a:r>
            <a:r>
              <a:rPr sz="1200" dirty="0">
                <a:latin typeface="Times New Roman"/>
                <a:cs typeface="Times New Roman"/>
              </a:rPr>
              <a:t>poiché  la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risurrezione avviene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98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(1247.8) 113:6.10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guardiani personali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gruppo del sistema </a:t>
            </a:r>
            <a:r>
              <a:rPr sz="1200" dirty="0">
                <a:latin typeface="Times New Roman"/>
                <a:cs typeface="Times New Roman"/>
              </a:rPr>
              <a:t>di Satania che </a:t>
            </a:r>
            <a:r>
              <a:rPr sz="1200" spc="-5" dirty="0">
                <a:latin typeface="Times New Roman"/>
                <a:cs typeface="Times New Roman"/>
              </a:rPr>
              <a:t>deviarono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Lucifero,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molti di </a:t>
            </a:r>
            <a:r>
              <a:rPr sz="1200" spc="-5" dirty="0">
                <a:latin typeface="Times New Roman"/>
                <a:cs typeface="Times New Roman"/>
              </a:rPr>
              <a:t>loro si siano sinceramente </a:t>
            </a:r>
            <a:r>
              <a:rPr sz="1200" dirty="0">
                <a:latin typeface="Times New Roman"/>
                <a:cs typeface="Times New Roman"/>
              </a:rPr>
              <a:t>pentiti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follia, saranno </a:t>
            </a:r>
            <a:r>
              <a:rPr sz="1200" dirty="0">
                <a:latin typeface="Times New Roman"/>
                <a:cs typeface="Times New Roman"/>
              </a:rPr>
              <a:t>detenuti </a:t>
            </a:r>
            <a:r>
              <a:rPr sz="1200" spc="-5" dirty="0">
                <a:latin typeface="Times New Roman"/>
                <a:cs typeface="Times New Roman"/>
              </a:rPr>
              <a:t>su Jerusem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risoluzione </a:t>
            </a:r>
            <a:r>
              <a:rPr sz="1200" spc="-5" dirty="0">
                <a:latin typeface="Times New Roman"/>
                <a:cs typeface="Times New Roman"/>
              </a:rPr>
              <a:t>finale della ribellione.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Censori Universali hanno già </a:t>
            </a:r>
            <a:r>
              <a:rPr sz="1200" dirty="0">
                <a:latin typeface="Times New Roman"/>
                <a:cs typeface="Times New Roman"/>
              </a:rPr>
              <a:t>discrezionalmente tolto a </a:t>
            </a:r>
            <a:r>
              <a:rPr sz="1200" spc="-5" dirty="0">
                <a:latin typeface="Times New Roman"/>
                <a:cs typeface="Times New Roman"/>
              </a:rPr>
              <a:t>questi guardiani disobbedienti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infedeli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elementi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loro possesso  delle anime ed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affidato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morontiali alla </a:t>
            </a:r>
            <a:r>
              <a:rPr sz="1200" spc="-5" dirty="0">
                <a:latin typeface="Times New Roman"/>
                <a:cs typeface="Times New Roman"/>
              </a:rPr>
              <a:t>custodia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seconafini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volontari.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705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 serafini e la carriera ascendente</a:t>
            </a:r>
            <a:endParaRPr sz="1600">
              <a:latin typeface="Times New Roman"/>
              <a:cs typeface="Times New Roman"/>
            </a:endParaRPr>
          </a:p>
          <a:p>
            <a:pPr marL="76200" marR="8255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(1248.1) 113:7.1 </a:t>
            </a:r>
            <a:r>
              <a:rPr sz="1200" spc="-5" dirty="0">
                <a:latin typeface="Times New Roman"/>
                <a:cs typeface="Times New Roman"/>
              </a:rPr>
              <a:t>Questo primo risveglio sulle rive </a:t>
            </a:r>
            <a:r>
              <a:rPr sz="1200" dirty="0">
                <a:latin typeface="Times New Roman"/>
                <a:cs typeface="Times New Roman"/>
              </a:rPr>
              <a:t>del mondo delle dimore </a:t>
            </a:r>
            <a:r>
              <a:rPr sz="1200" spc="-5" dirty="0">
                <a:latin typeface="Times New Roman"/>
                <a:cs typeface="Times New Roman"/>
              </a:rPr>
              <a:t>segna veramente un’epoca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mortale  ascendente. </a:t>
            </a:r>
            <a:r>
              <a:rPr sz="1200" spc="-10" dirty="0">
                <a:latin typeface="Times New Roman"/>
                <a:cs typeface="Times New Roman"/>
              </a:rPr>
              <a:t>Là, </a:t>
            </a:r>
            <a:r>
              <a:rPr sz="1200" dirty="0">
                <a:latin typeface="Times New Roman"/>
                <a:cs typeface="Times New Roman"/>
              </a:rPr>
              <a:t>per la prima volta, voi </a:t>
            </a:r>
            <a:r>
              <a:rPr sz="1200" spc="-5" dirty="0">
                <a:latin typeface="Times New Roman"/>
                <a:cs typeface="Times New Roman"/>
              </a:rPr>
              <a:t>vedete </a:t>
            </a:r>
            <a:r>
              <a:rPr sz="1200" dirty="0">
                <a:latin typeface="Times New Roman"/>
                <a:cs typeface="Times New Roman"/>
              </a:rPr>
              <a:t>realmente i vostri </a:t>
            </a:r>
            <a:r>
              <a:rPr sz="1200" spc="-5" dirty="0">
                <a:latin typeface="Times New Roman"/>
                <a:cs typeface="Times New Roman"/>
              </a:rPr>
              <a:t>compagni angelici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 terrestri,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amati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sempre  presenti; </a:t>
            </a:r>
            <a:r>
              <a:rPr sz="1200" dirty="0">
                <a:latin typeface="Times New Roman"/>
                <a:cs typeface="Times New Roman"/>
              </a:rPr>
              <a:t>là divenite </a:t>
            </a:r>
            <a:r>
              <a:rPr sz="1200" spc="-5" dirty="0">
                <a:latin typeface="Times New Roman"/>
                <a:cs typeface="Times New Roman"/>
              </a:rPr>
              <a:t>anche veramente coscienti dell’identità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 Monitore </a:t>
            </a:r>
            <a:r>
              <a:rPr sz="1200" dirty="0">
                <a:latin typeface="Times New Roman"/>
                <a:cs typeface="Times New Roman"/>
              </a:rPr>
              <a:t>divino che ha </a:t>
            </a:r>
            <a:r>
              <a:rPr sz="1200" spc="-5" dirty="0">
                <a:latin typeface="Times New Roman"/>
                <a:cs typeface="Times New Roman"/>
              </a:rPr>
              <a:t>dimorato </a:t>
            </a:r>
            <a:r>
              <a:rPr sz="1200" dirty="0">
                <a:latin typeface="Times New Roman"/>
                <a:cs typeface="Times New Roman"/>
              </a:rPr>
              <a:t>così a </a:t>
            </a:r>
            <a:r>
              <a:rPr sz="1200" spc="5" dirty="0">
                <a:latin typeface="Times New Roman"/>
                <a:cs typeface="Times New Roman"/>
              </a:rPr>
              <a:t>lungo </a:t>
            </a:r>
            <a:r>
              <a:rPr sz="1200" spc="-5" dirty="0">
                <a:latin typeface="Times New Roman"/>
                <a:cs typeface="Times New Roman"/>
              </a:rPr>
              <a:t>nella  </a:t>
            </a:r>
            <a:r>
              <a:rPr sz="1200" dirty="0">
                <a:latin typeface="Times New Roman"/>
                <a:cs typeface="Times New Roman"/>
              </a:rPr>
              <a:t>vostra mente sulla </a:t>
            </a:r>
            <a:r>
              <a:rPr sz="1200" spc="-5" dirty="0">
                <a:latin typeface="Times New Roman"/>
                <a:cs typeface="Times New Roman"/>
              </a:rPr>
              <a:t>terra. Una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costituisce un </a:t>
            </a:r>
            <a:r>
              <a:rPr sz="1200" spc="-5" dirty="0">
                <a:latin typeface="Times New Roman"/>
                <a:cs typeface="Times New Roman"/>
              </a:rPr>
              <a:t>risveglio glorioso,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risurrezione.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01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(1248.2) 113:7.2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sfere morontiali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accompagnatori </a:t>
            </a:r>
            <a:r>
              <a:rPr sz="1200" dirty="0">
                <a:latin typeface="Times New Roman"/>
                <a:cs typeface="Times New Roman"/>
              </a:rPr>
              <a:t>(ce ne sono due di </a:t>
            </a:r>
            <a:r>
              <a:rPr sz="1200" spc="-5" dirty="0">
                <a:latin typeface="Times New Roman"/>
                <a:cs typeface="Times New Roman"/>
              </a:rPr>
              <a:t>loro) </a:t>
            </a:r>
            <a:r>
              <a:rPr sz="1200" dirty="0">
                <a:latin typeface="Times New Roman"/>
                <a:cs typeface="Times New Roman"/>
              </a:rPr>
              <a:t>sono i vostri </a:t>
            </a:r>
            <a:r>
              <a:rPr sz="1200" spc="-5" dirty="0">
                <a:latin typeface="Times New Roman"/>
                <a:cs typeface="Times New Roman"/>
              </a:rPr>
              <a:t>veri compagni. Questi angeli </a:t>
            </a:r>
            <a:r>
              <a:rPr sz="1200" dirty="0">
                <a:latin typeface="Times New Roman"/>
                <a:cs typeface="Times New Roman"/>
              </a:rPr>
              <a:t>non  solo </a:t>
            </a:r>
            <a:r>
              <a:rPr sz="1200" spc="-5" dirty="0">
                <a:latin typeface="Times New Roman"/>
                <a:cs typeface="Times New Roman"/>
              </a:rPr>
              <a:t>si associano </a:t>
            </a:r>
            <a:r>
              <a:rPr sz="1200" dirty="0">
                <a:latin typeface="Times New Roman"/>
                <a:cs typeface="Times New Roman"/>
              </a:rPr>
              <a:t>a voi </a:t>
            </a:r>
            <a:r>
              <a:rPr sz="1200" spc="-5" dirty="0">
                <a:latin typeface="Times New Roman"/>
                <a:cs typeface="Times New Roman"/>
              </a:rPr>
              <a:t>mentre progredite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dei mondi di </a:t>
            </a:r>
            <a:r>
              <a:rPr sz="1200" spc="-5" dirty="0">
                <a:latin typeface="Times New Roman"/>
                <a:cs typeface="Times New Roman"/>
              </a:rPr>
              <a:t>transizione, aiutandovi </a:t>
            </a:r>
            <a:r>
              <a:rPr sz="1200" dirty="0">
                <a:latin typeface="Times New Roman"/>
                <a:cs typeface="Times New Roman"/>
              </a:rPr>
              <a:t>in tutti i modi possibili ad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status morontiale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approfittano anch’essi dell’opportunità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avanzare studiando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scuole complementari </a:t>
            </a:r>
            <a:r>
              <a:rPr sz="1200" spc="1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serafini evoluzionari </a:t>
            </a:r>
            <a:r>
              <a:rPr sz="1200" dirty="0">
                <a:latin typeface="Times New Roman"/>
                <a:cs typeface="Times New Roman"/>
              </a:rPr>
              <a:t>mantenute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delle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1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(1248.3) 113:7.3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umana </a:t>
            </a:r>
            <a:r>
              <a:rPr sz="1200" spc="-5" dirty="0">
                <a:latin typeface="Times New Roman"/>
                <a:cs typeface="Times New Roman"/>
              </a:rPr>
              <a:t>fu creata </a:t>
            </a:r>
            <a:r>
              <a:rPr sz="1200" dirty="0">
                <a:latin typeface="Times New Roman"/>
                <a:cs typeface="Times New Roman"/>
              </a:rPr>
              <a:t>appena un po’ </a:t>
            </a:r>
            <a:r>
              <a:rPr sz="1200" spc="-5" dirty="0">
                <a:latin typeface="Times New Roman"/>
                <a:cs typeface="Times New Roman"/>
              </a:rPr>
              <a:t>inferiore ai </a:t>
            </a:r>
            <a:r>
              <a:rPr sz="1200" dirty="0">
                <a:latin typeface="Times New Roman"/>
                <a:cs typeface="Times New Roman"/>
              </a:rPr>
              <a:t>tipi più </a:t>
            </a:r>
            <a:r>
              <a:rPr sz="1200" spc="-5" dirty="0">
                <a:latin typeface="Times New Roman"/>
                <a:cs typeface="Times New Roman"/>
              </a:rPr>
              <a:t>semplici 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angelici. Perciò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incarico della  </a:t>
            </a:r>
            <a:r>
              <a:rPr sz="1200" dirty="0">
                <a:latin typeface="Times New Roman"/>
                <a:cs typeface="Times New Roman"/>
              </a:rPr>
              <a:t>vostra vita </a:t>
            </a:r>
            <a:r>
              <a:rPr sz="1200" spc="-5" dirty="0">
                <a:latin typeface="Times New Roman"/>
                <a:cs typeface="Times New Roman"/>
              </a:rPr>
              <a:t>morontiale sarà 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assistenti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serafini nel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immediato, attendendo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raggiungete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susseguente alla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liberazione dai legami della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(1248.4) 113:7.4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i mondi delle dimore tutti i </a:t>
            </a:r>
            <a:r>
              <a:rPr sz="1200" spc="-5" dirty="0">
                <a:latin typeface="Times New Roman"/>
                <a:cs typeface="Times New Roman"/>
              </a:rPr>
              <a:t>mortali avranno degli associati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dei guardiani serafici permanenti. </a:t>
            </a:r>
            <a:r>
              <a:rPr sz="1200" dirty="0">
                <a:latin typeface="Times New Roman"/>
                <a:cs typeface="Times New Roman"/>
              </a:rPr>
              <a:t>Via via  </a:t>
            </a:r>
            <a:r>
              <a:rPr sz="1200" spc="-5" dirty="0">
                <a:latin typeface="Times New Roman"/>
                <a:cs typeface="Times New Roman"/>
              </a:rPr>
              <a:t>che ascendete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sfere morontiali, sono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guardiani serafici </a:t>
            </a:r>
            <a:r>
              <a:rPr sz="1200" dirty="0">
                <a:latin typeface="Times New Roman"/>
                <a:cs typeface="Times New Roman"/>
              </a:rPr>
              <a:t>che attestano e </a:t>
            </a:r>
            <a:r>
              <a:rPr sz="1200" spc="-5" dirty="0">
                <a:latin typeface="Times New Roman"/>
                <a:cs typeface="Times New Roman"/>
              </a:rPr>
              <a:t>certificano </a:t>
            </a:r>
            <a:r>
              <a:rPr sz="1200" dirty="0">
                <a:latin typeface="Times New Roman"/>
                <a:cs typeface="Times New Roman"/>
              </a:rPr>
              <a:t>i decreti della vostra </a:t>
            </a:r>
            <a:r>
              <a:rPr sz="1200" spc="5" dirty="0">
                <a:latin typeface="Times New Roman"/>
                <a:cs typeface="Times New Roman"/>
              </a:rPr>
              <a:t>unione </a:t>
            </a:r>
            <a:r>
              <a:rPr sz="1200" dirty="0">
                <a:latin typeface="Times New Roman"/>
                <a:cs typeface="Times New Roman"/>
              </a:rPr>
              <a:t>eterna  </a:t>
            </a:r>
            <a:r>
              <a:rPr sz="1200" spc="-5" dirty="0">
                <a:latin typeface="Times New Roman"/>
                <a:cs typeface="Times New Roman"/>
              </a:rPr>
              <a:t>con 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Pensiero. Insieme essi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stabilito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identità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figli della </a:t>
            </a:r>
            <a:r>
              <a:rPr sz="1200" spc="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provenienti 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mondi del tempo. </a:t>
            </a:r>
            <a:r>
              <a:rPr sz="1200" spc="-5" dirty="0">
                <a:latin typeface="Times New Roman"/>
                <a:cs typeface="Times New Roman"/>
              </a:rPr>
              <a:t>Poi, quando raggiungete </a:t>
            </a:r>
            <a:r>
              <a:rPr sz="1200" dirty="0">
                <a:latin typeface="Times New Roman"/>
                <a:cs typeface="Times New Roman"/>
              </a:rPr>
              <a:t>lo stato di </a:t>
            </a:r>
            <a:r>
              <a:rPr sz="1200" spc="-5" dirty="0">
                <a:latin typeface="Times New Roman"/>
                <a:cs typeface="Times New Roman"/>
              </a:rPr>
              <a:t>maturità morontiale, essi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accompagnano attraverso Jerusem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5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e di cultura </a:t>
            </a:r>
            <a:r>
              <a:rPr sz="1200" spc="-5" dirty="0">
                <a:latin typeface="Times New Roman"/>
                <a:cs typeface="Times New Roman"/>
              </a:rPr>
              <a:t>del sistema. </a:t>
            </a:r>
            <a:r>
              <a:rPr sz="1200" dirty="0">
                <a:latin typeface="Times New Roman"/>
                <a:cs typeface="Times New Roman"/>
              </a:rPr>
              <a:t>Dopo di che </a:t>
            </a:r>
            <a:r>
              <a:rPr sz="1200" spc="-5" dirty="0">
                <a:latin typeface="Times New Roman"/>
                <a:cs typeface="Times New Roman"/>
              </a:rPr>
              <a:t>essi vanno con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su Edentia </a:t>
            </a:r>
            <a:r>
              <a:rPr sz="1200" dirty="0">
                <a:latin typeface="Times New Roman"/>
                <a:cs typeface="Times New Roman"/>
              </a:rPr>
              <a:t>e sulle </a:t>
            </a:r>
            <a:r>
              <a:rPr sz="1200" spc="-5" dirty="0">
                <a:latin typeface="Times New Roman"/>
                <a:cs typeface="Times New Roman"/>
              </a:rPr>
              <a:t>sue settanta sfere </a:t>
            </a:r>
            <a:r>
              <a:rPr sz="1200" dirty="0">
                <a:latin typeface="Times New Roman"/>
                <a:cs typeface="Times New Roman"/>
              </a:rPr>
              <a:t>di socializzazione  </a:t>
            </a:r>
            <a:r>
              <a:rPr sz="1200" spc="-5" dirty="0">
                <a:latin typeface="Times New Roman"/>
                <a:cs typeface="Times New Roman"/>
              </a:rPr>
              <a:t>avanzata,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piloteranno fino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seguiranno 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splendida carriera </a:t>
            </a:r>
            <a:r>
              <a:rPr sz="1200" dirty="0">
                <a:latin typeface="Times New Roman"/>
                <a:cs typeface="Times New Roman"/>
              </a:rPr>
              <a:t>dei mondi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capitale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avrete acquisito </a:t>
            </a:r>
            <a:r>
              <a:rPr sz="1200" dirty="0">
                <a:latin typeface="Times New Roman"/>
                <a:cs typeface="Times New Roman"/>
              </a:rPr>
              <a:t>la saggezza e la </a:t>
            </a:r>
            <a:r>
              <a:rPr sz="1200" spc="-5" dirty="0">
                <a:latin typeface="Times New Roman"/>
                <a:cs typeface="Times New Roman"/>
              </a:rPr>
              <a:t>cultura dei Melchizedek, essi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condurranno </a:t>
            </a:r>
            <a:r>
              <a:rPr sz="1200" spc="1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dove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579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60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troverete faccia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faccia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guide serafiche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seguiranno ancora 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settori </a:t>
            </a:r>
            <a:r>
              <a:rPr sz="1200" dirty="0">
                <a:latin typeface="Times New Roman"/>
                <a:cs typeface="Times New Roman"/>
              </a:rPr>
              <a:t>minore e  </a:t>
            </a:r>
            <a:r>
              <a:rPr sz="1200" spc="-5" dirty="0">
                <a:latin typeface="Times New Roman"/>
                <a:cs typeface="Times New Roman"/>
              </a:rPr>
              <a:t>maggiore del superuniverso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ai mondi </a:t>
            </a:r>
            <a:r>
              <a:rPr sz="1200" spc="-5" dirty="0">
                <a:latin typeface="Times New Roman"/>
                <a:cs typeface="Times New Roman"/>
              </a:rPr>
              <a:t>d’accoglienza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Uversa, rimanendo con </a:t>
            </a:r>
            <a:r>
              <a:rPr sz="1200" dirty="0">
                <a:latin typeface="Times New Roman"/>
                <a:cs typeface="Times New Roman"/>
              </a:rPr>
              <a:t>voi sino al momento in </a:t>
            </a:r>
            <a:r>
              <a:rPr sz="1200" spc="-5" dirty="0">
                <a:latin typeface="Times New Roman"/>
                <a:cs typeface="Times New Roman"/>
              </a:rPr>
              <a:t>cui sarete infine  inseconafinati </a:t>
            </a:r>
            <a:r>
              <a:rPr sz="1200" dirty="0">
                <a:latin typeface="Times New Roman"/>
                <a:cs typeface="Times New Roman"/>
              </a:rPr>
              <a:t>per il lungo volo </a:t>
            </a:r>
            <a:r>
              <a:rPr sz="1200" spc="-5" dirty="0">
                <a:latin typeface="Times New Roman"/>
                <a:cs typeface="Times New Roman"/>
              </a:rPr>
              <a:t>verso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(1248.5) 113:7.5 </a:t>
            </a:r>
            <a:r>
              <a:rPr sz="1200" spc="-5" dirty="0">
                <a:latin typeface="Times New Roman"/>
                <a:cs typeface="Times New Roman"/>
              </a:rPr>
              <a:t>Alcuni guardiani 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assegnati ai pellegrini ascendenti 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mortale li </a:t>
            </a:r>
            <a:r>
              <a:rPr sz="1200" spc="-5" dirty="0">
                <a:latin typeface="Times New Roman"/>
                <a:cs typeface="Times New Roman"/>
              </a:rPr>
              <a:t>seguono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percorso  </a:t>
            </a:r>
            <a:r>
              <a:rPr sz="1200" spc="-5" dirty="0">
                <a:latin typeface="Times New Roman"/>
                <a:cs typeface="Times New Roman"/>
              </a:rPr>
              <a:t>attraverso Havona. Gli </a:t>
            </a:r>
            <a:r>
              <a:rPr sz="1200" dirty="0">
                <a:latin typeface="Times New Roman"/>
                <a:cs typeface="Times New Roman"/>
              </a:rPr>
              <a:t>altri salutano </a:t>
            </a:r>
            <a:r>
              <a:rPr sz="1200" spc="-5" dirty="0">
                <a:latin typeface="Times New Roman"/>
                <a:cs typeface="Times New Roman"/>
              </a:rPr>
              <a:t>temporaneamente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associati </a:t>
            </a:r>
            <a:r>
              <a:rPr sz="1200" dirty="0">
                <a:latin typeface="Times New Roman"/>
                <a:cs typeface="Times New Roman"/>
              </a:rPr>
              <a:t>a loro 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tempo, e poi,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attraversano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centrale, questi guardiani </a:t>
            </a:r>
            <a:r>
              <a:rPr sz="1200" dirty="0">
                <a:latin typeface="Times New Roman"/>
                <a:cs typeface="Times New Roman"/>
              </a:rPr>
              <a:t>del destino </a:t>
            </a:r>
            <a:r>
              <a:rPr sz="1200" spc="-5" dirty="0">
                <a:latin typeface="Times New Roman"/>
                <a:cs typeface="Times New Roman"/>
              </a:rPr>
              <a:t>superano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Seraphington.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saranno ad attendere </a:t>
            </a:r>
            <a:r>
              <a:rPr sz="1200" spc="5" dirty="0">
                <a:latin typeface="Times New Roman"/>
                <a:cs typeface="Times New Roman"/>
              </a:rPr>
              <a:t>sulle </a:t>
            </a:r>
            <a:r>
              <a:rPr sz="1200" dirty="0">
                <a:latin typeface="Times New Roman"/>
                <a:cs typeface="Times New Roman"/>
              </a:rPr>
              <a:t>rive  </a:t>
            </a:r>
            <a:r>
              <a:rPr sz="1200" spc="-5" dirty="0">
                <a:latin typeface="Times New Roman"/>
                <a:cs typeface="Times New Roman"/>
              </a:rPr>
              <a:t>del Paradiso quando </a:t>
            </a:r>
            <a:r>
              <a:rPr sz="1200" dirty="0">
                <a:latin typeface="Times New Roman"/>
                <a:cs typeface="Times New Roman"/>
              </a:rPr>
              <a:t>i loro associati </a:t>
            </a:r>
            <a:r>
              <a:rPr sz="1200" spc="-5" dirty="0">
                <a:latin typeface="Times New Roman"/>
                <a:cs typeface="Times New Roman"/>
              </a:rPr>
              <a:t>mortali si sveglieranno dall’ultimo sonno temporale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transito nelle </a:t>
            </a:r>
            <a:r>
              <a:rPr sz="1200" dirty="0">
                <a:latin typeface="Times New Roman"/>
                <a:cs typeface="Times New Roman"/>
              </a:rPr>
              <a:t>nuove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esperienze</a:t>
            </a:r>
            <a:endParaRPr sz="1200">
              <a:latin typeface="Times New Roman"/>
              <a:cs typeface="Times New Roman"/>
            </a:endParaRPr>
          </a:p>
          <a:p>
            <a:pPr marL="88900" marR="36893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dell’eternità.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serafini ascendenti entrano successivamente nei differenti servizi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finalitario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Corpo </a:t>
            </a:r>
            <a:r>
              <a:rPr sz="1200" dirty="0">
                <a:latin typeface="Times New Roman"/>
                <a:cs typeface="Times New Roman"/>
              </a:rPr>
              <a:t>Serafico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dirty="0">
                <a:latin typeface="Times New Roman"/>
                <a:cs typeface="Times New Roman"/>
              </a:rPr>
              <a:t>Compimento.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5844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(1248.6) 113:7.6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l’angelo possono essere </a:t>
            </a:r>
            <a:r>
              <a:rPr sz="1200" dirty="0">
                <a:latin typeface="Times New Roman"/>
                <a:cs typeface="Times New Roman"/>
              </a:rPr>
              <a:t>o meno riuniti nel </a:t>
            </a:r>
            <a:r>
              <a:rPr sz="1200" spc="-5" dirty="0">
                <a:latin typeface="Times New Roman"/>
                <a:cs typeface="Times New Roman"/>
              </a:rPr>
              <a:t>servizio eterno, </a:t>
            </a:r>
            <a:r>
              <a:rPr sz="1200" dirty="0">
                <a:latin typeface="Times New Roman"/>
                <a:cs typeface="Times New Roman"/>
              </a:rPr>
              <a:t>ma ovunque li porti la </a:t>
            </a:r>
            <a:r>
              <a:rPr sz="1200" spc="-5" dirty="0">
                <a:latin typeface="Times New Roman"/>
                <a:cs typeface="Times New Roman"/>
              </a:rPr>
              <a:t>destinazione serafica,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restano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comunicazione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precedenti </a:t>
            </a:r>
            <a:r>
              <a:rPr sz="1200" dirty="0">
                <a:latin typeface="Times New Roman"/>
                <a:cs typeface="Times New Roman"/>
              </a:rPr>
              <a:t>pupilli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ascendenti del </a:t>
            </a:r>
            <a:r>
              <a:rPr sz="1200" spc="5" dirty="0">
                <a:latin typeface="Times New Roman"/>
                <a:cs typeface="Times New Roman"/>
              </a:rPr>
              <a:t>tempo. </a:t>
            </a:r>
            <a:r>
              <a:rPr sz="1200" spc="-1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associazioni </a:t>
            </a:r>
            <a:r>
              <a:rPr sz="1200" dirty="0">
                <a:latin typeface="Times New Roman"/>
                <a:cs typeface="Times New Roman"/>
              </a:rPr>
              <a:t>intime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legami affettuosi dei regni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umana </a:t>
            </a:r>
            <a:r>
              <a:rPr sz="1200" dirty="0">
                <a:latin typeface="Times New Roman"/>
                <a:cs typeface="Times New Roman"/>
              </a:rPr>
              <a:t>non sono mai </a:t>
            </a:r>
            <a:r>
              <a:rPr sz="1200" spc="-5" dirty="0">
                <a:latin typeface="Times New Roman"/>
                <a:cs typeface="Times New Roman"/>
              </a:rPr>
              <a:t>dimenticati </a:t>
            </a:r>
            <a:r>
              <a:rPr sz="1200" dirty="0">
                <a:latin typeface="Times New Roman"/>
                <a:cs typeface="Times New Roman"/>
              </a:rPr>
              <a:t>né mai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interrotti. 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ere eterne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angeli </a:t>
            </a:r>
            <a:r>
              <a:rPr sz="1200" spc="-5" dirty="0">
                <a:latin typeface="Times New Roman"/>
                <a:cs typeface="Times New Roman"/>
              </a:rPr>
              <a:t>coopereranno nel </a:t>
            </a:r>
            <a:r>
              <a:rPr sz="1200" dirty="0">
                <a:latin typeface="Times New Roman"/>
                <a:cs typeface="Times New Roman"/>
              </a:rPr>
              <a:t>servizio divino come </a:t>
            </a:r>
            <a:r>
              <a:rPr sz="1200" spc="-5" dirty="0">
                <a:latin typeface="Times New Roman"/>
                <a:cs typeface="Times New Roman"/>
              </a:rPr>
              <a:t>hanno fatto nella carriera 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30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(1249.1) 113:7.7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più sicura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Deità del </a:t>
            </a:r>
            <a:r>
              <a:rPr sz="1200" dirty="0">
                <a:latin typeface="Times New Roman"/>
                <a:cs typeface="Times New Roman"/>
              </a:rPr>
              <a:t>Paradiso consiste </a:t>
            </a:r>
            <a:r>
              <a:rPr sz="1200" spc="-5" dirty="0">
                <a:latin typeface="Times New Roman"/>
                <a:cs typeface="Times New Roman"/>
              </a:rPr>
              <a:t>nel guidare con successo </a:t>
            </a:r>
            <a:r>
              <a:rPr sz="1200" dirty="0">
                <a:latin typeface="Times New Roman"/>
                <a:cs typeface="Times New Roman"/>
              </a:rPr>
              <a:t>un’anima di  </a:t>
            </a:r>
            <a:r>
              <a:rPr sz="1200" spc="-5" dirty="0">
                <a:latin typeface="Times New Roman"/>
                <a:cs typeface="Times New Roman"/>
              </a:rPr>
              <a:t>origine evoluzionaria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portali </a:t>
            </a:r>
            <a:r>
              <a:rPr sz="1200" spc="-5" dirty="0">
                <a:latin typeface="Times New Roman"/>
                <a:cs typeface="Times New Roman"/>
              </a:rPr>
              <a:t>del Paradiso. Per questo l’assegnazione come guardiano del </a:t>
            </a:r>
            <a:r>
              <a:rPr sz="1200" dirty="0">
                <a:latin typeface="Times New Roman"/>
                <a:cs typeface="Times New Roman"/>
              </a:rPr>
              <a:t>destino è </a:t>
            </a:r>
            <a:r>
              <a:rPr sz="1200" spc="-5" dirty="0">
                <a:latin typeface="Times New Roman"/>
                <a:cs typeface="Times New Roman"/>
              </a:rPr>
              <a:t>l’incarico </a:t>
            </a:r>
            <a:r>
              <a:rPr sz="1200" dirty="0">
                <a:latin typeface="Times New Roman"/>
                <a:cs typeface="Times New Roman"/>
              </a:rPr>
              <a:t>serafico più  </a:t>
            </a:r>
            <a:r>
              <a:rPr sz="1200" spc="-5" dirty="0">
                <a:latin typeface="Times New Roman"/>
                <a:cs typeface="Times New Roman"/>
              </a:rPr>
              <a:t>altamente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apprezzato.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(1249.2) 113:7.8 </a:t>
            </a:r>
            <a:r>
              <a:rPr sz="1200" dirty="0">
                <a:latin typeface="Times New Roman"/>
                <a:cs typeface="Times New Roman"/>
              </a:rPr>
              <a:t>Solo i </a:t>
            </a:r>
            <a:r>
              <a:rPr sz="1200" spc="-5" dirty="0">
                <a:latin typeface="Times New Roman"/>
                <a:cs typeface="Times New Roman"/>
              </a:rPr>
              <a:t>guardiani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arruolati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Corpo primario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della Finalità, e </a:t>
            </a:r>
            <a:r>
              <a:rPr sz="1200" spc="-5" dirty="0">
                <a:latin typeface="Times New Roman"/>
                <a:cs typeface="Times New Roman"/>
              </a:rPr>
              <a:t>queste coppie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88900" marR="26860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impegnate nell’avventura suprema dell’unità </a:t>
            </a:r>
            <a:r>
              <a:rPr sz="1200" dirty="0">
                <a:latin typeface="Times New Roman"/>
                <a:cs typeface="Times New Roman"/>
              </a:rPr>
              <a:t>d’identità; i due </a:t>
            </a:r>
            <a:r>
              <a:rPr sz="1200" spc="-10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la biunificazione </a:t>
            </a:r>
            <a:r>
              <a:rPr sz="1200" spc="-5" dirty="0">
                <a:latin typeface="Times New Roman"/>
                <a:cs typeface="Times New Roman"/>
              </a:rPr>
              <a:t>spirituale su Seraphington 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ammessi al corpo finalitario.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le due nature </a:t>
            </a:r>
            <a:r>
              <a:rPr sz="1200" spc="-5" dirty="0">
                <a:latin typeface="Times New Roman"/>
                <a:cs typeface="Times New Roman"/>
              </a:rPr>
              <a:t>angeliche, così </a:t>
            </a:r>
            <a:r>
              <a:rPr sz="1200" dirty="0">
                <a:latin typeface="Times New Roman"/>
                <a:cs typeface="Times New Roman"/>
              </a:rPr>
              <a:t>complementari in tutte le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funzioni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57845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 mammiferi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intermedi</a:t>
            </a:r>
            <a:endParaRPr sz="1600">
              <a:latin typeface="Times New Roman"/>
              <a:cs typeface="Times New Roman"/>
            </a:endParaRPr>
          </a:p>
          <a:p>
            <a:pPr marL="76200" marR="217804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(704.6) 62:3.1 </a:t>
            </a:r>
            <a:r>
              <a:rPr sz="1200" spc="-5" dirty="0">
                <a:latin typeface="Times New Roman"/>
                <a:cs typeface="Times New Roman"/>
              </a:rPr>
              <a:t>All’inizio dell’evoluzione dei mammiferi precursori, nella </a:t>
            </a:r>
            <a:r>
              <a:rPr sz="1200" dirty="0">
                <a:latin typeface="Times New Roman"/>
                <a:cs typeface="Times New Roman"/>
              </a:rPr>
              <a:t>dimora posta </a:t>
            </a:r>
            <a:r>
              <a:rPr sz="1200" spc="-5" dirty="0">
                <a:latin typeface="Times New Roman"/>
                <a:cs typeface="Times New Roman"/>
              </a:rPr>
              <a:t>sulla cima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albero appartenente ad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coppia superiore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agili creature, </a:t>
            </a:r>
            <a:r>
              <a:rPr sz="1200" dirty="0">
                <a:latin typeface="Times New Roman"/>
                <a:cs typeface="Times New Roman"/>
              </a:rPr>
              <a:t>nacquero due </a:t>
            </a:r>
            <a:r>
              <a:rPr sz="1200" spc="-5" dirty="0">
                <a:latin typeface="Times New Roman"/>
                <a:cs typeface="Times New Roman"/>
              </a:rPr>
              <a:t>gemelli,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maschio </a:t>
            </a:r>
            <a:r>
              <a:rPr sz="1200" dirty="0">
                <a:latin typeface="Times New Roman"/>
                <a:cs typeface="Times New Roman"/>
              </a:rPr>
              <a:t>e una </a:t>
            </a:r>
            <a:r>
              <a:rPr sz="1200" spc="-5" dirty="0">
                <a:latin typeface="Times New Roman"/>
                <a:cs typeface="Times New Roman"/>
              </a:rPr>
              <a:t>femmina. Comparati ai loro </a:t>
            </a:r>
            <a:r>
              <a:rPr sz="1200" dirty="0">
                <a:latin typeface="Times New Roman"/>
                <a:cs typeface="Times New Roman"/>
              </a:rPr>
              <a:t>antenati </a:t>
            </a:r>
            <a:r>
              <a:rPr sz="1200" spc="-5" dirty="0">
                <a:latin typeface="Times New Roman"/>
                <a:cs typeface="Times New Roman"/>
              </a:rPr>
              <a:t>essi erano  veramente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graziose piccole creature.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peli </a:t>
            </a:r>
            <a:r>
              <a:rPr sz="1200" spc="-5" dirty="0">
                <a:latin typeface="Times New Roman"/>
                <a:cs typeface="Times New Roman"/>
              </a:rPr>
              <a:t>sul loro </a:t>
            </a:r>
            <a:r>
              <a:rPr sz="1200" dirty="0">
                <a:latin typeface="Times New Roman"/>
                <a:cs typeface="Times New Roman"/>
              </a:rPr>
              <a:t>corpo, 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costituiva un </a:t>
            </a:r>
            <a:r>
              <a:rPr sz="1200" spc="-5" dirty="0">
                <a:latin typeface="Times New Roman"/>
                <a:cs typeface="Times New Roman"/>
              </a:rPr>
              <a:t>inconveniente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quanto  </a:t>
            </a:r>
            <a:r>
              <a:rPr sz="1200" spc="-5" dirty="0">
                <a:latin typeface="Times New Roman"/>
                <a:cs typeface="Times New Roman"/>
              </a:rPr>
              <a:t>vivevano </a:t>
            </a:r>
            <a:r>
              <a:rPr sz="1200" dirty="0">
                <a:latin typeface="Times New Roman"/>
                <a:cs typeface="Times New Roman"/>
              </a:rPr>
              <a:t>in un clima caldo </a:t>
            </a:r>
            <a:r>
              <a:rPr sz="1200" spc="-5" dirty="0">
                <a:latin typeface="Times New Roman"/>
                <a:cs typeface="Times New Roman"/>
              </a:rPr>
              <a:t>ed uniforme.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(705.1) 62:3.2 </a:t>
            </a:r>
            <a:r>
              <a:rPr sz="1200" spc="-5" dirty="0">
                <a:latin typeface="Times New Roman"/>
                <a:cs typeface="Times New Roman"/>
              </a:rPr>
              <a:t>Questi piccoli crebbero fino </a:t>
            </a:r>
            <a:r>
              <a:rPr sz="1200" dirty="0">
                <a:latin typeface="Times New Roman"/>
                <a:cs typeface="Times New Roman"/>
              </a:rPr>
              <a:t>a poco più di un </a:t>
            </a:r>
            <a:r>
              <a:rPr sz="1200" spc="-5" dirty="0">
                <a:latin typeface="Times New Roman"/>
                <a:cs typeface="Times New Roman"/>
              </a:rPr>
              <a:t>metro </a:t>
            </a:r>
            <a:r>
              <a:rPr sz="1200" dirty="0">
                <a:latin typeface="Times New Roman"/>
                <a:cs typeface="Times New Roman"/>
              </a:rPr>
              <a:t>e venti.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sotto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aspetti 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dei loro </a:t>
            </a:r>
            <a:r>
              <a:rPr sz="1200" spc="-5" dirty="0">
                <a:latin typeface="Times New Roman"/>
                <a:cs typeface="Times New Roman"/>
              </a:rPr>
              <a:t>genitori,  con gambe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lunghe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braccia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corte. Avevano dei pollici </a:t>
            </a:r>
            <a:r>
              <a:rPr sz="1200" dirty="0">
                <a:latin typeface="Times New Roman"/>
                <a:cs typeface="Times New Roman"/>
              </a:rPr>
              <a:t>opponibili </a:t>
            </a:r>
            <a:r>
              <a:rPr sz="1200" spc="-5" dirty="0">
                <a:latin typeface="Times New Roman"/>
                <a:cs typeface="Times New Roman"/>
              </a:rPr>
              <a:t>quasi perfetti, </a:t>
            </a:r>
            <a:r>
              <a:rPr sz="1200" dirty="0">
                <a:latin typeface="Times New Roman"/>
                <a:cs typeface="Times New Roman"/>
              </a:rPr>
              <a:t>bene idonei ai </a:t>
            </a:r>
            <a:r>
              <a:rPr sz="1200" spc="-5" dirty="0">
                <a:latin typeface="Times New Roman"/>
                <a:cs typeface="Times New Roman"/>
              </a:rPr>
              <a:t>diversi lavori quasi </a:t>
            </a:r>
            <a:r>
              <a:rPr sz="1200" dirty="0">
                <a:latin typeface="Times New Roman"/>
                <a:cs typeface="Times New Roman"/>
              </a:rPr>
              <a:t>quanto il  pollice umano </a:t>
            </a:r>
            <a:r>
              <a:rPr sz="1200" spc="-5" dirty="0">
                <a:latin typeface="Times New Roman"/>
                <a:cs typeface="Times New Roman"/>
              </a:rPr>
              <a:t>attuale. Camminavano eretti, </a:t>
            </a:r>
            <a:r>
              <a:rPr sz="1200" dirty="0">
                <a:latin typeface="Times New Roman"/>
                <a:cs typeface="Times New Roman"/>
              </a:rPr>
              <a:t>avendo piedi </a:t>
            </a:r>
            <a:r>
              <a:rPr sz="1200" spc="-5" dirty="0">
                <a:latin typeface="Times New Roman"/>
                <a:cs typeface="Times New Roman"/>
              </a:rPr>
              <a:t>adatti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camminare quasi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umane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22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(705.2) 62:3.3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cervello era inferiore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degli esseri umani </a:t>
            </a:r>
            <a:r>
              <a:rPr sz="1200" dirty="0">
                <a:latin typeface="Times New Roman"/>
                <a:cs typeface="Times New Roman"/>
              </a:rPr>
              <a:t>e più piccolo, ma molto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dei loro antenati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comparativamente </a:t>
            </a:r>
            <a:r>
              <a:rPr sz="1200" dirty="0">
                <a:latin typeface="Times New Roman"/>
                <a:cs typeface="Times New Roman"/>
              </a:rPr>
              <a:t>molto più </a:t>
            </a:r>
            <a:r>
              <a:rPr sz="1200" spc="-5" dirty="0">
                <a:latin typeface="Times New Roman"/>
                <a:cs typeface="Times New Roman"/>
              </a:rPr>
              <a:t>grande.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manifestarono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un’intelligenza superiore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subito </a:t>
            </a:r>
            <a:r>
              <a:rPr sz="1200" dirty="0">
                <a:latin typeface="Times New Roman"/>
                <a:cs typeface="Times New Roman"/>
              </a:rPr>
              <a:t>riconosciuti  </a:t>
            </a:r>
            <a:r>
              <a:rPr sz="1200" spc="-5" dirty="0">
                <a:latin typeface="Times New Roman"/>
                <a:cs typeface="Times New Roman"/>
              </a:rPr>
              <a:t>come capi </a:t>
            </a:r>
            <a:r>
              <a:rPr sz="1200" dirty="0">
                <a:latin typeface="Times New Roman"/>
                <a:cs typeface="Times New Roman"/>
              </a:rPr>
              <a:t>di tutta la tribù </a:t>
            </a:r>
            <a:r>
              <a:rPr sz="1200" spc="-5" dirty="0">
                <a:latin typeface="Times New Roman"/>
                <a:cs typeface="Times New Roman"/>
              </a:rPr>
              <a:t>dei mammiferi precursori. Essi </a:t>
            </a:r>
            <a:r>
              <a:rPr sz="1200" dirty="0">
                <a:latin typeface="Times New Roman"/>
                <a:cs typeface="Times New Roman"/>
              </a:rPr>
              <a:t>istituirono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una forma primitiva di </a:t>
            </a:r>
            <a:r>
              <a:rPr sz="1200" spc="-5" dirty="0">
                <a:latin typeface="Times New Roman"/>
                <a:cs typeface="Times New Roman"/>
              </a:rPr>
              <a:t>organizzazione </a:t>
            </a:r>
            <a:r>
              <a:rPr sz="1200" dirty="0">
                <a:latin typeface="Times New Roman"/>
                <a:cs typeface="Times New Roman"/>
              </a:rPr>
              <a:t>sociale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una rozza divisione </a:t>
            </a:r>
            <a:r>
              <a:rPr sz="1200" spc="-5" dirty="0">
                <a:latin typeface="Times New Roman"/>
                <a:cs typeface="Times New Roman"/>
              </a:rPr>
              <a:t>economica del lavoro.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e sorella </a:t>
            </a:r>
            <a:r>
              <a:rPr sz="1200" spc="-5" dirty="0">
                <a:latin typeface="Times New Roman"/>
                <a:cs typeface="Times New Roman"/>
              </a:rPr>
              <a:t>si accoppiarono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godettero presto della compagnia </a:t>
            </a:r>
            <a:r>
              <a:rPr sz="1200" dirty="0">
                <a:latin typeface="Times New Roman"/>
                <a:cs typeface="Times New Roman"/>
              </a:rPr>
              <a:t>di ventuno 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molto simili a loro,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alti più di un metro e </a:t>
            </a:r>
            <a:r>
              <a:rPr sz="1200" spc="-5" dirty="0">
                <a:latin typeface="Times New Roman"/>
                <a:cs typeface="Times New Roman"/>
              </a:rPr>
              <a:t>venti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sotto tutti </a:t>
            </a:r>
            <a:r>
              <a:rPr sz="1200" spc="-5" dirty="0">
                <a:latin typeface="Times New Roman"/>
                <a:cs typeface="Times New Roman"/>
              </a:rPr>
              <a:t>gli aspetti alla </a:t>
            </a:r>
            <a:r>
              <a:rPr sz="1200" dirty="0">
                <a:latin typeface="Times New Roman"/>
                <a:cs typeface="Times New Roman"/>
              </a:rPr>
              <a:t>loro specie ancestrale. Tale nuovo  </a:t>
            </a:r>
            <a:r>
              <a:rPr sz="1200" spc="-5" dirty="0">
                <a:latin typeface="Times New Roman"/>
                <a:cs typeface="Times New Roman"/>
              </a:rPr>
              <a:t>gruppo formò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nucleo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mammiferi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79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(705.3) 62:3.4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nuovo e </a:t>
            </a:r>
            <a:r>
              <a:rPr sz="1200" spc="-5" dirty="0">
                <a:latin typeface="Times New Roman"/>
                <a:cs typeface="Times New Roman"/>
              </a:rPr>
              <a:t>superiore divennero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numerosi, scoppiò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guerra,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guerra  implacabile;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terribile conflitto </a:t>
            </a:r>
            <a:r>
              <a:rPr sz="1200" dirty="0">
                <a:latin typeface="Times New Roman"/>
                <a:cs typeface="Times New Roman"/>
              </a:rPr>
              <a:t>fu terminato non </a:t>
            </a:r>
            <a:r>
              <a:rPr sz="1200" spc="-5" dirty="0">
                <a:latin typeface="Times New Roman"/>
                <a:cs typeface="Times New Roman"/>
              </a:rPr>
              <a:t>restava </a:t>
            </a:r>
            <a:r>
              <a:rPr sz="1200" dirty="0">
                <a:latin typeface="Times New Roman"/>
                <a:cs typeface="Times New Roman"/>
              </a:rPr>
              <a:t>in vita un solo individuo della </a:t>
            </a:r>
            <a:r>
              <a:rPr sz="1200" spc="-5" dirty="0">
                <a:latin typeface="Times New Roman"/>
                <a:cs typeface="Times New Roman"/>
              </a:rPr>
              <a:t>preesistente </a:t>
            </a:r>
            <a:r>
              <a:rPr sz="1200" spc="5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ancestrale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mammiferi precursori.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della </a:t>
            </a:r>
            <a:r>
              <a:rPr sz="1200" dirty="0">
                <a:latin typeface="Times New Roman"/>
                <a:cs typeface="Times New Roman"/>
              </a:rPr>
              <a:t>specie, meno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ma più potenti ed </a:t>
            </a:r>
            <a:r>
              <a:rPr sz="1200" spc="-5" dirty="0">
                <a:latin typeface="Times New Roman"/>
                <a:cs typeface="Times New Roman"/>
              </a:rPr>
              <a:t>intelligenti,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sopravvissuti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spese </a:t>
            </a:r>
            <a:r>
              <a:rPr sz="1200" spc="1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 antenati.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997825" cy="9112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77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universali, raggiungono </a:t>
            </a:r>
            <a:r>
              <a:rPr sz="1200" dirty="0">
                <a:latin typeface="Times New Roman"/>
                <a:cs typeface="Times New Roman"/>
              </a:rPr>
              <a:t>l’unità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ultima di due in uno, </a:t>
            </a:r>
            <a:r>
              <a:rPr sz="1200" spc="-5" dirty="0">
                <a:latin typeface="Times New Roman"/>
                <a:cs typeface="Times New Roman"/>
              </a:rPr>
              <a:t>avente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frammento </a:t>
            </a:r>
            <a:r>
              <a:rPr sz="1200" dirty="0">
                <a:latin typeface="Times New Roman"/>
                <a:cs typeface="Times New Roman"/>
              </a:rPr>
              <a:t>non Aggiustatore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del Paradiso e di </a:t>
            </a:r>
            <a:r>
              <a:rPr sz="1200" spc="-5" dirty="0">
                <a:latin typeface="Times New Roman"/>
                <a:cs typeface="Times New Roman"/>
              </a:rPr>
              <a:t>fondersi con esso.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alcuni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amorevoli associati </a:t>
            </a:r>
            <a:r>
              <a:rPr sz="1200" dirty="0">
                <a:latin typeface="Times New Roman"/>
                <a:cs typeface="Times New Roman"/>
              </a:rPr>
              <a:t>serafici nel  tempo </a:t>
            </a:r>
            <a:r>
              <a:rPr sz="1200" spc="-5" dirty="0">
                <a:latin typeface="Times New Roman"/>
                <a:cs typeface="Times New Roman"/>
              </a:rPr>
              <a:t>divengono anche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associati finalitari nell’eternità, figli del </a:t>
            </a:r>
            <a:r>
              <a:rPr sz="1200" dirty="0">
                <a:latin typeface="Times New Roman"/>
                <a:cs typeface="Times New Roman"/>
              </a:rPr>
              <a:t>Supremo e </a:t>
            </a:r>
            <a:r>
              <a:rPr sz="1200" spc="-5" dirty="0">
                <a:latin typeface="Times New Roman"/>
                <a:cs typeface="Times New Roman"/>
              </a:rPr>
              <a:t>figli perfezionati </a:t>
            </a:r>
            <a:r>
              <a:rPr sz="1200" dirty="0">
                <a:latin typeface="Times New Roman"/>
                <a:cs typeface="Times New Roman"/>
              </a:rPr>
              <a:t>del Padre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(1249.3) 113:7.9 </a:t>
            </a:r>
            <a:r>
              <a:rPr sz="1200" spc="-5" dirty="0">
                <a:latin typeface="Times New Roman"/>
                <a:cs typeface="Times New Roman"/>
              </a:rPr>
              <a:t>[Presentato dal Capo dei Serafini </a:t>
            </a:r>
            <a:r>
              <a:rPr sz="1200" dirty="0">
                <a:latin typeface="Times New Roman"/>
                <a:cs typeface="Times New Roman"/>
              </a:rPr>
              <a:t>stazionati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08761"/>
            <a:ext cx="8219440" cy="38779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spc="-30" dirty="0">
                <a:solidFill>
                  <a:srgbClr val="933634"/>
                </a:solidFill>
                <a:latin typeface="Times New Roman"/>
                <a:cs typeface="Times New Roman"/>
              </a:rPr>
              <a:t>114: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governo planetario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dei</a:t>
            </a:r>
            <a:r>
              <a:rPr sz="2200" b="1" spc="4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serafini</a:t>
            </a:r>
            <a:endParaRPr sz="2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(1250.1) 114:0.1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Altissimi </a:t>
            </a:r>
            <a:r>
              <a:rPr sz="1200" spc="-5" dirty="0">
                <a:latin typeface="Times New Roman"/>
                <a:cs typeface="Times New Roman"/>
              </a:rPr>
              <a:t>governano nei regni </a:t>
            </a:r>
            <a:r>
              <a:rPr sz="1200" dirty="0">
                <a:latin typeface="Times New Roman"/>
                <a:cs typeface="Times New Roman"/>
              </a:rPr>
              <a:t>degli uomini per mezzo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molte forze ed </a:t>
            </a:r>
            <a:r>
              <a:rPr sz="1200" dirty="0">
                <a:latin typeface="Times New Roman"/>
                <a:cs typeface="Times New Roman"/>
              </a:rPr>
              <a:t>agenti celesti, ma principalmente tramite il  </a:t>
            </a:r>
            <a:r>
              <a:rPr sz="1200" spc="-5" dirty="0">
                <a:latin typeface="Times New Roman"/>
                <a:cs typeface="Times New Roman"/>
              </a:rPr>
              <a:t>ministero dei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serafini.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87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(1250.2) 114:0.2 </a:t>
            </a:r>
            <a:r>
              <a:rPr sz="1200" spc="-10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mezzogiorno </a:t>
            </a:r>
            <a:r>
              <a:rPr sz="1200" dirty="0">
                <a:latin typeface="Times New Roman"/>
                <a:cs typeface="Times New Roman"/>
              </a:rPr>
              <a:t>la lista </a:t>
            </a:r>
            <a:r>
              <a:rPr sz="1200" spc="-5" dirty="0">
                <a:latin typeface="Times New Roman"/>
                <a:cs typeface="Times New Roman"/>
              </a:rPr>
              <a:t>d’appello degli </a:t>
            </a:r>
            <a:r>
              <a:rPr sz="1200" dirty="0">
                <a:latin typeface="Times New Roman"/>
                <a:cs typeface="Times New Roman"/>
              </a:rPr>
              <a:t>angeli </a:t>
            </a:r>
            <a:r>
              <a:rPr sz="1200" spc="-5" dirty="0">
                <a:latin typeface="Times New Roman"/>
                <a:cs typeface="Times New Roman"/>
              </a:rPr>
              <a:t>planetari, guardiani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altri,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 501.234.619 coppie di  </a:t>
            </a:r>
            <a:r>
              <a:rPr sz="1200" spc="-5" dirty="0">
                <a:latin typeface="Times New Roman"/>
                <a:cs typeface="Times New Roman"/>
              </a:rPr>
              <a:t>serafini.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assegnate al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comando duecento armate serafiche </a:t>
            </a:r>
            <a:r>
              <a:rPr sz="1200" dirty="0">
                <a:latin typeface="Times New Roman"/>
                <a:cs typeface="Times New Roman"/>
              </a:rPr>
              <a:t>— 597.196.800 </a:t>
            </a:r>
            <a:r>
              <a:rPr sz="1200" spc="-5" dirty="0">
                <a:latin typeface="Times New Roman"/>
                <a:cs typeface="Times New Roman"/>
              </a:rPr>
              <a:t>coppie </a:t>
            </a:r>
            <a:r>
              <a:rPr sz="1200" dirty="0">
                <a:latin typeface="Times New Roman"/>
                <a:cs typeface="Times New Roman"/>
              </a:rPr>
              <a:t>di serafini, </a:t>
            </a:r>
            <a:r>
              <a:rPr sz="1200" spc="-5" dirty="0">
                <a:latin typeface="Times New Roman"/>
                <a:cs typeface="Times New Roman"/>
              </a:rPr>
              <a:t>ossia </a:t>
            </a:r>
            <a:r>
              <a:rPr sz="1200" dirty="0">
                <a:latin typeface="Times New Roman"/>
                <a:cs typeface="Times New Roman"/>
              </a:rPr>
              <a:t>1.194.393.600 </a:t>
            </a:r>
            <a:r>
              <a:rPr sz="1200" spc="-5" dirty="0">
                <a:latin typeface="Times New Roman"/>
                <a:cs typeface="Times New Roman"/>
              </a:rPr>
              <a:t>singoli  angeli. Dal controllo, tuttavia,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risultano </a:t>
            </a:r>
            <a:r>
              <a:rPr sz="1200" dirty="0">
                <a:latin typeface="Times New Roman"/>
                <a:cs typeface="Times New Roman"/>
              </a:rPr>
              <a:t>1.002.469.238; ne </a:t>
            </a:r>
            <a:r>
              <a:rPr sz="1200" spc="-5" dirty="0">
                <a:latin typeface="Times New Roman"/>
                <a:cs typeface="Times New Roman"/>
              </a:rPr>
              <a:t>consegue </a:t>
            </a:r>
            <a:r>
              <a:rPr sz="1200" dirty="0">
                <a:latin typeface="Times New Roman"/>
                <a:cs typeface="Times New Roman"/>
              </a:rPr>
              <a:t>perciò che 191.924.362 </a:t>
            </a:r>
            <a:r>
              <a:rPr sz="1200" spc="-5" dirty="0">
                <a:latin typeface="Times New Roman"/>
                <a:cs typeface="Times New Roman"/>
              </a:rPr>
              <a:t>angeli erano assenti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dirty="0">
                <a:latin typeface="Times New Roman"/>
                <a:cs typeface="Times New Roman"/>
              </a:rPr>
              <a:t>mondo per </a:t>
            </a:r>
            <a:r>
              <a:rPr sz="1200" spc="-5" dirty="0">
                <a:latin typeface="Times New Roman"/>
                <a:cs typeface="Times New Roman"/>
              </a:rPr>
              <a:t>servizi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trasporto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morti,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messaggeri. (Su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vi è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lo stesso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serafini, </a:t>
            </a:r>
            <a:r>
              <a:rPr sz="1200" dirty="0">
                <a:latin typeface="Times New Roman"/>
                <a:cs typeface="Times New Roman"/>
              </a:rPr>
              <a:t>e sono organizzati in modo</a:t>
            </a:r>
            <a:r>
              <a:rPr sz="1200" spc="-5" dirty="0">
                <a:latin typeface="Times New Roman"/>
                <a:cs typeface="Times New Roman"/>
              </a:rPr>
              <a:t> similare.)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663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(1250.3) 114:0.3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cherubini loro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si occupano </a:t>
            </a:r>
            <a:r>
              <a:rPr sz="1200" dirty="0">
                <a:latin typeface="Times New Roman"/>
                <a:cs typeface="Times New Roman"/>
              </a:rPr>
              <a:t>molto dei </a:t>
            </a:r>
            <a:r>
              <a:rPr sz="1200" spc="-5" dirty="0">
                <a:latin typeface="Times New Roman"/>
                <a:cs typeface="Times New Roman"/>
              </a:rPr>
              <a:t>dettagli del governo superumano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pianeta,  specialmente </a:t>
            </a:r>
            <a:r>
              <a:rPr sz="1200" dirty="0">
                <a:latin typeface="Times New Roman"/>
                <a:cs typeface="Times New Roman"/>
              </a:rPr>
              <a:t>di mondi che sono </a:t>
            </a:r>
            <a:r>
              <a:rPr sz="1200" spc="-5" dirty="0">
                <a:latin typeface="Times New Roman"/>
                <a:cs typeface="Times New Roman"/>
              </a:rPr>
              <a:t>stati isolati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ribellione. Gli angeli, abilmente aiutati dagli intermedi, </a:t>
            </a:r>
            <a:r>
              <a:rPr sz="1200" dirty="0">
                <a:latin typeface="Times New Roman"/>
                <a:cs typeface="Times New Roman"/>
              </a:rPr>
              <a:t>funzionano </a:t>
            </a:r>
            <a:r>
              <a:rPr sz="1200" spc="-5" dirty="0">
                <a:latin typeface="Times New Roman"/>
                <a:cs typeface="Times New Roman"/>
              </a:rPr>
              <a:t>su  Urantia come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veri </a:t>
            </a:r>
            <a:r>
              <a:rPr sz="1200" dirty="0">
                <a:latin typeface="Times New Roman"/>
                <a:cs typeface="Times New Roman"/>
              </a:rPr>
              <a:t>ministri </a:t>
            </a:r>
            <a:r>
              <a:rPr sz="1200" spc="-5" dirty="0">
                <a:latin typeface="Times New Roman"/>
                <a:cs typeface="Times New Roman"/>
              </a:rPr>
              <a:t>supermateriali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eseguono gli </a:t>
            </a:r>
            <a:r>
              <a:rPr sz="1200" dirty="0">
                <a:latin typeface="Times New Roman"/>
                <a:cs typeface="Times New Roman"/>
              </a:rPr>
              <a:t>ordini del </a:t>
            </a:r>
            <a:r>
              <a:rPr sz="1200" spc="-5" dirty="0">
                <a:latin typeface="Times New Roman"/>
                <a:cs typeface="Times New Roman"/>
              </a:rPr>
              <a:t>governatore generale residente </a:t>
            </a:r>
            <a:r>
              <a:rPr sz="1200" dirty="0">
                <a:latin typeface="Times New Roman"/>
                <a:cs typeface="Times New Roman"/>
              </a:rPr>
              <a:t>e di tutti i suoi associati e  </a:t>
            </a:r>
            <a:r>
              <a:rPr sz="1200" spc="-5" dirty="0">
                <a:latin typeface="Times New Roman"/>
                <a:cs typeface="Times New Roman"/>
              </a:rPr>
              <a:t>subordinati.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quanto classe, 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sono occupati in molti </a:t>
            </a:r>
            <a:r>
              <a:rPr sz="1200" spc="-5" dirty="0">
                <a:latin typeface="Times New Roman"/>
                <a:cs typeface="Times New Roman"/>
              </a:rPr>
              <a:t>incarichi diversi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custodia personale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65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(1250.4) 114:0.4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non è priva di una supervisione </a:t>
            </a:r>
            <a:r>
              <a:rPr sz="1200" spc="-5" dirty="0">
                <a:latin typeface="Times New Roman"/>
                <a:cs typeface="Times New Roman"/>
              </a:rPr>
              <a:t>appropriata ed efficace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dei dirigenti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sistema, della </a:t>
            </a:r>
            <a:r>
              <a:rPr sz="1200" dirty="0">
                <a:latin typeface="Times New Roman"/>
                <a:cs typeface="Times New Roman"/>
              </a:rPr>
              <a:t>costellazione e  </a:t>
            </a:r>
            <a:r>
              <a:rPr sz="1200" spc="-5" dirty="0">
                <a:latin typeface="Times New Roman"/>
                <a:cs typeface="Times New Roman"/>
              </a:rPr>
              <a:t>dell’universo.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planetario </a:t>
            </a:r>
            <a:r>
              <a:rPr sz="1200" dirty="0">
                <a:latin typeface="Times New Roman"/>
                <a:cs typeface="Times New Roman"/>
              </a:rPr>
              <a:t>è differente da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altro mondo </a:t>
            </a:r>
            <a:r>
              <a:rPr sz="1200" spc="-5" dirty="0">
                <a:latin typeface="Times New Roman"/>
                <a:cs typeface="Times New Roman"/>
              </a:rPr>
              <a:t>del 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Satania, ed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5" dirty="0">
                <a:latin typeface="Times New Roman"/>
                <a:cs typeface="Times New Roman"/>
              </a:rPr>
              <a:t>tutto 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Questa singolarità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supervisione </a:t>
            </a:r>
            <a:r>
              <a:rPr sz="1200" dirty="0">
                <a:latin typeface="Times New Roman"/>
                <a:cs typeface="Times New Roman"/>
              </a:rPr>
              <a:t>è dovuta a numerose </a:t>
            </a:r>
            <a:r>
              <a:rPr sz="1200" spc="-5" dirty="0">
                <a:latin typeface="Times New Roman"/>
                <a:cs typeface="Times New Roman"/>
              </a:rPr>
              <a:t>circostanze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insolite: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(1250.5) 114:0.5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modificazione della </a:t>
            </a:r>
            <a:r>
              <a:rPr sz="1200" dirty="0">
                <a:latin typeface="Times New Roman"/>
                <a:cs typeface="Times New Roman"/>
              </a:rPr>
              <a:t>vita di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65465" cy="414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(1250.6) 114:0.6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esigenze derivanti dalla </a:t>
            </a:r>
            <a:r>
              <a:rPr sz="1200" dirty="0">
                <a:latin typeface="Times New Roman"/>
                <a:cs typeface="Times New Roman"/>
              </a:rPr>
              <a:t>ribellione di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Lucifero.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(1250.7) 114:0.7 </a:t>
            </a:r>
            <a:r>
              <a:rPr sz="1200" dirty="0">
                <a:latin typeface="Times New Roman"/>
                <a:cs typeface="Times New Roman"/>
              </a:rPr>
              <a:t>3. I disgregamenti dovuti al </a:t>
            </a:r>
            <a:r>
              <a:rPr sz="1200" spc="-5" dirty="0">
                <a:latin typeface="Times New Roman"/>
                <a:cs typeface="Times New Roman"/>
              </a:rPr>
              <a:t>fallimento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adamico.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08000" marR="10153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(1250.8) 114:0.8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anomalie originate dal fatto </a:t>
            </a:r>
            <a:r>
              <a:rPr sz="1200" dirty="0">
                <a:latin typeface="Times New Roman"/>
                <a:cs typeface="Times New Roman"/>
              </a:rPr>
              <a:t>che Urantia è stato uno dei mondi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Sovrano  dell’Universo. 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(1250.9)  114:0.9 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speciale </a:t>
            </a:r>
            <a:r>
              <a:rPr sz="1200" dirty="0">
                <a:latin typeface="Times New Roman"/>
                <a:cs typeface="Times New Roman"/>
              </a:rPr>
              <a:t>dei ventiquattro </a:t>
            </a:r>
            <a:r>
              <a:rPr sz="1200" spc="-5" dirty="0">
                <a:latin typeface="Times New Roman"/>
                <a:cs typeface="Times New Roman"/>
              </a:rPr>
              <a:t>direttori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(1250.10)  114:0.10 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dislocazione </a:t>
            </a:r>
            <a:r>
              <a:rPr sz="1200" spc="-5" dirty="0">
                <a:latin typeface="Times New Roman"/>
                <a:cs typeface="Times New Roman"/>
              </a:rPr>
              <a:t>sul pianeta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arcangeli.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08000" marR="6832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(1250.11) 114:0.11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designazione più </a:t>
            </a:r>
            <a:r>
              <a:rPr sz="1200" spc="-5" dirty="0">
                <a:latin typeface="Times New Roman"/>
                <a:cs typeface="Times New Roman"/>
              </a:rPr>
              <a:t>recente come Principe Planetario vicegerente </a:t>
            </a:r>
            <a:r>
              <a:rPr sz="1200" dirty="0">
                <a:latin typeface="Times New Roman"/>
                <a:cs typeface="Times New Roman"/>
              </a:rPr>
              <a:t>di Machiventa Melchizedek, un  tempo </a:t>
            </a:r>
            <a:r>
              <a:rPr sz="1200" spc="-5" dirty="0">
                <a:latin typeface="Times New Roman"/>
                <a:cs typeface="Times New Roman"/>
              </a:rPr>
              <a:t>incarnato su</a:t>
            </a:r>
            <a:r>
              <a:rPr sz="1200" dirty="0">
                <a:latin typeface="Times New Roman"/>
                <a:cs typeface="Times New Roman"/>
              </a:rPr>
              <a:t> 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sovranità di Urantia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ct val="957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(1250.12) 114:1.1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sovranità </a:t>
            </a:r>
            <a:r>
              <a:rPr sz="1200" spc="-5" dirty="0">
                <a:latin typeface="Times New Roman"/>
                <a:cs typeface="Times New Roman"/>
              </a:rPr>
              <a:t>originale </a:t>
            </a:r>
            <a:r>
              <a:rPr sz="1200" dirty="0">
                <a:latin typeface="Times New Roman"/>
                <a:cs typeface="Times New Roman"/>
              </a:rPr>
              <a:t>di Urantia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assunta </a:t>
            </a:r>
            <a:r>
              <a:rPr sz="1200" spc="-5" dirty="0">
                <a:latin typeface="Times New Roman"/>
                <a:cs typeface="Times New Roman"/>
              </a:rPr>
              <a:t>dal sovrano del </a:t>
            </a:r>
            <a:r>
              <a:rPr sz="1200" dirty="0">
                <a:latin typeface="Times New Roman"/>
                <a:cs typeface="Times New Roman"/>
              </a:rPr>
              <a:t>sistema di </a:t>
            </a:r>
            <a:r>
              <a:rPr sz="1200" spc="-5" dirty="0">
                <a:latin typeface="Times New Roman"/>
                <a:cs typeface="Times New Roman"/>
              </a:rPr>
              <a:t>Satania. Essa fu </a:t>
            </a:r>
            <a:r>
              <a:rPr sz="1200" dirty="0">
                <a:latin typeface="Times New Roman"/>
                <a:cs typeface="Times New Roman"/>
              </a:rPr>
              <a:t>inizialmente da lui </a:t>
            </a:r>
            <a:r>
              <a:rPr sz="1200" spc="-5" dirty="0">
                <a:latin typeface="Times New Roman"/>
                <a:cs typeface="Times New Roman"/>
              </a:rPr>
              <a:t>delegata ad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commissione congiunta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e di Portatori di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operato su Urantia fino all’arrivo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Principe Planetario regolarmente costituito.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caduta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Caligastia, al tempo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Lucifero, </a:t>
            </a:r>
            <a:r>
              <a:rPr sz="1200" dirty="0">
                <a:latin typeface="Times New Roman"/>
                <a:cs typeface="Times New Roman"/>
              </a:rPr>
              <a:t>Urantia  non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alcuna relazione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stabile con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sue </a:t>
            </a:r>
            <a:r>
              <a:rPr sz="1200" spc="-5" dirty="0">
                <a:latin typeface="Times New Roman"/>
                <a:cs typeface="Times New Roman"/>
              </a:rPr>
              <a:t>divisioni amministrative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carne, quando egli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proclamato, </a:t>
            </a:r>
            <a:r>
              <a:rPr sz="1200" dirty="0">
                <a:latin typeface="Times New Roman"/>
                <a:cs typeface="Times New Roman"/>
              </a:rPr>
              <a:t>dall’Unione </a:t>
            </a:r>
            <a:r>
              <a:rPr sz="1200" spc="-5" dirty="0">
                <a:latin typeface="Times New Roman"/>
                <a:cs typeface="Times New Roman"/>
              </a:rPr>
              <a:t>dei Giorni, Principe Planetario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spc="-10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proclamazione </a:t>
            </a:r>
            <a:r>
              <a:rPr sz="1200" dirty="0">
                <a:latin typeface="Times New Roman"/>
                <a:cs typeface="Times New Roman"/>
              </a:rPr>
              <a:t>stabilì </a:t>
            </a:r>
            <a:r>
              <a:rPr sz="1200" spc="-5" dirty="0">
                <a:latin typeface="Times New Roman"/>
                <a:cs typeface="Times New Roman"/>
              </a:rPr>
              <a:t>per sempre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del vostro mondo in </a:t>
            </a:r>
            <a:r>
              <a:rPr sz="1200" spc="-5" dirty="0">
                <a:latin typeface="Times New Roman"/>
                <a:cs typeface="Times New Roman"/>
              </a:rPr>
              <a:t>sicurezza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principio,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5" dirty="0">
                <a:latin typeface="Times New Roman"/>
                <a:cs typeface="Times New Roman"/>
              </a:rPr>
              <a:t>Sovrano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fece alcun intervento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amministrazione personale del pianeta, </a:t>
            </a:r>
            <a:r>
              <a:rPr sz="1200" dirty="0">
                <a:latin typeface="Times New Roman"/>
                <a:cs typeface="Times New Roman"/>
              </a:rPr>
              <a:t>salvo l’istituzione </a:t>
            </a:r>
            <a:r>
              <a:rPr sz="1200" spc="-5" dirty="0">
                <a:latin typeface="Times New Roman"/>
                <a:cs typeface="Times New Roman"/>
              </a:rPr>
              <a:t>su Jerusem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ventiquattro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0225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827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Urantiani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passato con autorità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rappresentarlo nel governo di </a:t>
            </a:r>
            <a:r>
              <a:rPr sz="1200" dirty="0">
                <a:latin typeface="Times New Roman"/>
                <a:cs typeface="Times New Roman"/>
              </a:rPr>
              <a:t>Urantia e di tutti </a:t>
            </a:r>
            <a:r>
              <a:rPr sz="1200" spc="-5" dirty="0">
                <a:latin typeface="Times New Roman"/>
                <a:cs typeface="Times New Roman"/>
              </a:rPr>
              <a:t>gli altri pianeti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quarantena del </a:t>
            </a:r>
            <a:r>
              <a:rPr sz="1200" dirty="0">
                <a:latin typeface="Times New Roman"/>
                <a:cs typeface="Times New Roman"/>
              </a:rPr>
              <a:t>sistema. </a:t>
            </a:r>
            <a:r>
              <a:rPr sz="1200" spc="-5" dirty="0">
                <a:latin typeface="Times New Roman"/>
                <a:cs typeface="Times New Roman"/>
              </a:rPr>
              <a:t>Un  membro </a:t>
            </a:r>
            <a:r>
              <a:rPr sz="1200" dirty="0">
                <a:latin typeface="Times New Roman"/>
                <a:cs typeface="Times New Roman"/>
              </a:rPr>
              <a:t>di questo consiglio risiede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in permanenza </a:t>
            </a:r>
            <a:r>
              <a:rPr sz="1200" spc="-5" dirty="0">
                <a:latin typeface="Times New Roman"/>
                <a:cs typeface="Times New Roman"/>
              </a:rPr>
              <a:t>su Urantia come governatore generale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residente.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4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(1251.1) 114:1.2 </a:t>
            </a:r>
            <a:r>
              <a:rPr sz="1200" spc="-5" dirty="0">
                <a:latin typeface="Times New Roman"/>
                <a:cs typeface="Times New Roman"/>
              </a:rPr>
              <a:t>L’autorità di vicegerente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agire al </a:t>
            </a:r>
            <a:r>
              <a:rPr sz="1200" dirty="0">
                <a:latin typeface="Times New Roman"/>
                <a:cs typeface="Times New Roman"/>
              </a:rPr>
              <a:t>posto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è stata </a:t>
            </a:r>
            <a:r>
              <a:rPr sz="1200" spc="-5" dirty="0">
                <a:latin typeface="Times New Roman"/>
                <a:cs typeface="Times New Roman"/>
              </a:rPr>
              <a:t>recentemente conferita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Machiventa Melchizedek,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Figlio dell’universo </a:t>
            </a:r>
            <a:r>
              <a:rPr sz="1200" dirty="0">
                <a:latin typeface="Times New Roman"/>
                <a:cs typeface="Times New Roman"/>
              </a:rPr>
              <a:t>locale non ha </a:t>
            </a:r>
            <a:r>
              <a:rPr sz="1200" spc="-5" dirty="0">
                <a:latin typeface="Times New Roman"/>
                <a:cs typeface="Times New Roman"/>
              </a:rPr>
              <a:t>preso </a:t>
            </a:r>
            <a:r>
              <a:rPr sz="1200" dirty="0">
                <a:latin typeface="Times New Roman"/>
                <a:cs typeface="Times New Roman"/>
              </a:rPr>
              <a:t>la minima </a:t>
            </a:r>
            <a:r>
              <a:rPr sz="1200" spc="-5" dirty="0">
                <a:latin typeface="Times New Roman"/>
                <a:cs typeface="Times New Roman"/>
              </a:rPr>
              <a:t>misura per modificare l’attuale regime  planetario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amministrazioni successive dei governatori generali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residenti.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(1251.2) 114:1.3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poco probabile che </a:t>
            </a:r>
            <a:r>
              <a:rPr sz="1200" dirty="0">
                <a:latin typeface="Times New Roman"/>
                <a:cs typeface="Times New Roman"/>
              </a:rPr>
              <a:t>venga </a:t>
            </a:r>
            <a:r>
              <a:rPr sz="1200" spc="-5" dirty="0">
                <a:latin typeface="Times New Roman"/>
                <a:cs typeface="Times New Roman"/>
              </a:rPr>
              <a:t>apportato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cambiamento </a:t>
            </a:r>
            <a:r>
              <a:rPr sz="1200" dirty="0">
                <a:latin typeface="Times New Roman"/>
                <a:cs typeface="Times New Roman"/>
              </a:rPr>
              <a:t>notevole </a:t>
            </a:r>
            <a:r>
              <a:rPr sz="1200" spc="-5" dirty="0">
                <a:latin typeface="Times New Roman"/>
                <a:cs typeface="Times New Roman"/>
              </a:rPr>
              <a:t>nel governo di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presente  </a:t>
            </a:r>
            <a:r>
              <a:rPr sz="1200" dirty="0">
                <a:latin typeface="Times New Roman"/>
                <a:cs typeface="Times New Roman"/>
              </a:rPr>
              <a:t>dispensazione, a meno che non </a:t>
            </a:r>
            <a:r>
              <a:rPr sz="1200" spc="-5" dirty="0">
                <a:latin typeface="Times New Roman"/>
                <a:cs typeface="Times New Roman"/>
              </a:rPr>
              <a:t>arrivi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Planetario vicegerente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dirty="0">
                <a:latin typeface="Times New Roman"/>
                <a:cs typeface="Times New Roman"/>
              </a:rPr>
              <a:t>le sue responsabilità di </a:t>
            </a:r>
            <a:r>
              <a:rPr sz="1200" spc="-5" dirty="0">
                <a:latin typeface="Times New Roman"/>
                <a:cs typeface="Times New Roman"/>
              </a:rPr>
              <a:t>titolare. </a:t>
            </a:r>
            <a:r>
              <a:rPr sz="1200" spc="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dei  nostri </a:t>
            </a:r>
            <a:r>
              <a:rPr sz="1200" spc="-5" dirty="0">
                <a:latin typeface="Times New Roman"/>
                <a:cs typeface="Times New Roman"/>
              </a:rPr>
              <a:t>associati ritengono che </a:t>
            </a:r>
            <a:r>
              <a:rPr sz="1200" dirty="0">
                <a:latin typeface="Times New Roman"/>
                <a:cs typeface="Times New Roman"/>
              </a:rPr>
              <a:t>in un prossimo futuro il piano </a:t>
            </a:r>
            <a:r>
              <a:rPr sz="1200" spc="-5" dirty="0">
                <a:latin typeface="Times New Roman"/>
                <a:cs typeface="Times New Roman"/>
              </a:rPr>
              <a:t>consistente nell’inviare su Urantia </a:t>
            </a:r>
            <a:r>
              <a:rPr sz="1200" dirty="0">
                <a:latin typeface="Times New Roman"/>
                <a:cs typeface="Times New Roman"/>
              </a:rPr>
              <a:t>uno dei ventiquattro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con  funzioni di </a:t>
            </a:r>
            <a:r>
              <a:rPr sz="1200" spc="-5" dirty="0">
                <a:latin typeface="Times New Roman"/>
                <a:cs typeface="Times New Roman"/>
              </a:rPr>
              <a:t>governatore generale sarà sostituito dall’arrivo </a:t>
            </a:r>
            <a:r>
              <a:rPr sz="1200" dirty="0">
                <a:latin typeface="Times New Roman"/>
                <a:cs typeface="Times New Roman"/>
              </a:rPr>
              <a:t>ufficiale di Machiventa </a:t>
            </a:r>
            <a:r>
              <a:rPr sz="1200" spc="-5" dirty="0">
                <a:latin typeface="Times New Roman"/>
                <a:cs typeface="Times New Roman"/>
              </a:rPr>
              <a:t>Melchizedek con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di vicegerente </a:t>
            </a:r>
            <a:r>
              <a:rPr sz="1200" spc="-5" dirty="0">
                <a:latin typeface="Times New Roman"/>
                <a:cs typeface="Times New Roman"/>
              </a:rPr>
              <a:t>della  sovranità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facente </a:t>
            </a:r>
            <a:r>
              <a:rPr sz="1200" spc="-5" dirty="0">
                <a:latin typeface="Times New Roman"/>
                <a:cs typeface="Times New Roman"/>
              </a:rPr>
              <a:t>funzioni egli continuerebbe </a:t>
            </a:r>
            <a:r>
              <a:rPr sz="1200" dirty="0">
                <a:latin typeface="Times New Roman"/>
                <a:cs typeface="Times New Roman"/>
              </a:rPr>
              <a:t>indubbiamente ad amministrare il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fino 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risoluzione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probabilmente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lontano </a:t>
            </a:r>
            <a:r>
              <a:rPr sz="1200" spc="-5" dirty="0">
                <a:latin typeface="Times New Roman"/>
                <a:cs typeface="Times New Roman"/>
              </a:rPr>
              <a:t>futuro della </a:t>
            </a:r>
            <a:r>
              <a:rPr sz="1200" dirty="0">
                <a:latin typeface="Times New Roman"/>
                <a:cs typeface="Times New Roman"/>
              </a:rPr>
              <a:t>stabilizzazione </a:t>
            </a:r>
            <a:r>
              <a:rPr sz="1200" spc="-5" dirty="0">
                <a:latin typeface="Times New Roman"/>
                <a:cs typeface="Times New Roman"/>
              </a:rPr>
              <a:t>del pianeta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5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(1251.3) 114:1.4 </a:t>
            </a:r>
            <a:r>
              <a:rPr sz="1200" spc="-5" dirty="0">
                <a:latin typeface="Times New Roman"/>
                <a:cs typeface="Times New Roman"/>
              </a:rPr>
              <a:t>Alcuni credono che Machiventa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verrà ad assumere </a:t>
            </a:r>
            <a:r>
              <a:rPr sz="1200" dirty="0">
                <a:latin typeface="Times New Roman"/>
                <a:cs typeface="Times New Roman"/>
              </a:rPr>
              <a:t>personalmente la direzione </a:t>
            </a:r>
            <a:r>
              <a:rPr sz="1200" spc="-5" dirty="0">
                <a:latin typeface="Times New Roman"/>
                <a:cs typeface="Times New Roman"/>
              </a:rPr>
              <a:t>degli 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prima della  fine </a:t>
            </a:r>
            <a:r>
              <a:rPr sz="1200" spc="-5" dirty="0">
                <a:latin typeface="Times New Roman"/>
                <a:cs typeface="Times New Roman"/>
              </a:rPr>
              <a:t>della presente </a:t>
            </a:r>
            <a:r>
              <a:rPr sz="1200" dirty="0">
                <a:latin typeface="Times New Roman"/>
                <a:cs typeface="Times New Roman"/>
              </a:rPr>
              <a:t>dispensazione. </a:t>
            </a:r>
            <a:r>
              <a:rPr sz="1200" spc="-5" dirty="0">
                <a:latin typeface="Times New Roman"/>
                <a:cs typeface="Times New Roman"/>
              </a:rPr>
              <a:t>Altri ritengono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Principe vicegerente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possa venire, come tale, prima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non  ritorni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su Urantia come </a:t>
            </a:r>
            <a:r>
              <a:rPr sz="1200" dirty="0">
                <a:latin typeface="Times New Roman"/>
                <a:cs typeface="Times New Roman"/>
              </a:rPr>
              <a:t>ha promesso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nella carne. Altri </a:t>
            </a:r>
            <a:r>
              <a:rPr sz="1200" spc="-5" dirty="0">
                <a:latin typeface="Times New Roman"/>
                <a:cs typeface="Times New Roman"/>
              </a:rPr>
              <a:t>ancora, </a:t>
            </a:r>
            <a:r>
              <a:rPr sz="1200" dirty="0">
                <a:latin typeface="Times New Roman"/>
                <a:cs typeface="Times New Roman"/>
              </a:rPr>
              <a:t>incluso il </a:t>
            </a:r>
            <a:r>
              <a:rPr sz="1200" spc="-5" dirty="0">
                <a:latin typeface="Times New Roman"/>
                <a:cs typeface="Times New Roman"/>
              </a:rPr>
              <a:t>narratore, si </a:t>
            </a:r>
            <a:r>
              <a:rPr sz="1200" dirty="0">
                <a:latin typeface="Times New Roman"/>
                <a:cs typeface="Times New Roman"/>
              </a:rPr>
              <a:t>aspettano  </a:t>
            </a:r>
            <a:r>
              <a:rPr sz="1200" spc="-5" dirty="0">
                <a:latin typeface="Times New Roman"/>
                <a:cs typeface="Times New Roman"/>
              </a:rPr>
              <a:t>l’apparizione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in qualunque </a:t>
            </a:r>
            <a:r>
              <a:rPr sz="1200" spc="-5" dirty="0">
                <a:latin typeface="Times New Roman"/>
                <a:cs typeface="Times New Roman"/>
              </a:rPr>
              <a:t>giorno ed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928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consiglio dei supervisori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planetari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8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(1251.4) 114:2.1 </a:t>
            </a:r>
            <a:r>
              <a:rPr sz="1200" spc="-5" dirty="0">
                <a:latin typeface="Times New Roman"/>
                <a:cs typeface="Times New Roman"/>
              </a:rPr>
              <a:t>Dai tempi </a:t>
            </a:r>
            <a:r>
              <a:rPr sz="1200" spc="-1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sul </a:t>
            </a:r>
            <a:r>
              <a:rPr sz="1200" dirty="0">
                <a:latin typeface="Times New Roman"/>
                <a:cs typeface="Times New Roman"/>
              </a:rPr>
              <a:t>vostro mondo la </a:t>
            </a:r>
            <a:r>
              <a:rPr sz="1200" spc="-5" dirty="0">
                <a:latin typeface="Times New Roman"/>
                <a:cs typeface="Times New Roman"/>
              </a:rPr>
              <a:t>direzione generale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è stata </a:t>
            </a:r>
            <a:r>
              <a:rPr sz="1200" spc="-5" dirty="0">
                <a:latin typeface="Times New Roman"/>
                <a:cs typeface="Times New Roman"/>
              </a:rPr>
              <a:t>affidata ad </a:t>
            </a:r>
            <a:r>
              <a:rPr sz="1200" dirty="0">
                <a:latin typeface="Times New Roman"/>
                <a:cs typeface="Times New Roman"/>
              </a:rPr>
              <a:t>un gruppo  </a:t>
            </a:r>
            <a:r>
              <a:rPr sz="1200" spc="-5" dirty="0">
                <a:latin typeface="Times New Roman"/>
                <a:cs typeface="Times New Roman"/>
              </a:rPr>
              <a:t>speciale </a:t>
            </a:r>
            <a:r>
              <a:rPr sz="1200" dirty="0">
                <a:latin typeface="Times New Roman"/>
                <a:cs typeface="Times New Roman"/>
              </a:rPr>
              <a:t>di ventiquattro ex </a:t>
            </a:r>
            <a:r>
              <a:rPr sz="1200" spc="-5" dirty="0">
                <a:latin typeface="Times New Roman"/>
                <a:cs typeface="Times New Roman"/>
              </a:rPr>
              <a:t>Urantiani </a:t>
            </a:r>
            <a:r>
              <a:rPr sz="1200" dirty="0">
                <a:latin typeface="Times New Roman"/>
                <a:cs typeface="Times New Roman"/>
              </a:rPr>
              <a:t>situato </a:t>
            </a:r>
            <a:r>
              <a:rPr sz="1200" spc="-5" dirty="0">
                <a:latin typeface="Times New Roman"/>
                <a:cs typeface="Times New Roman"/>
              </a:rPr>
              <a:t>su Jerusem.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requisiti per far </a:t>
            </a:r>
            <a:r>
              <a:rPr sz="1200" dirty="0">
                <a:latin typeface="Times New Roman"/>
                <a:cs typeface="Times New Roman"/>
              </a:rPr>
              <a:t>parte di questa </a:t>
            </a:r>
            <a:r>
              <a:rPr sz="1200" spc="-5" dirty="0">
                <a:latin typeface="Times New Roman"/>
                <a:cs typeface="Times New Roman"/>
              </a:rPr>
              <a:t>commissione ci </a:t>
            </a:r>
            <a:r>
              <a:rPr sz="1200" dirty="0">
                <a:latin typeface="Times New Roman"/>
                <a:cs typeface="Times New Roman"/>
              </a:rPr>
              <a:t>sono sconosciuti, ma  </a:t>
            </a:r>
            <a:r>
              <a:rPr sz="1200" spc="-5" dirty="0">
                <a:latin typeface="Times New Roman"/>
                <a:cs typeface="Times New Roman"/>
              </a:rPr>
              <a:t>abbiamo osservato </a:t>
            </a:r>
            <a:r>
              <a:rPr sz="1200" dirty="0">
                <a:latin typeface="Times New Roman"/>
                <a:cs typeface="Times New Roman"/>
              </a:rPr>
              <a:t>che quelli che ne sono divenuti </a:t>
            </a:r>
            <a:r>
              <a:rPr sz="1200" spc="-5" dirty="0">
                <a:latin typeface="Times New Roman"/>
                <a:cs typeface="Times New Roman"/>
              </a:rPr>
              <a:t>membri hanno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contribuito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estendere </a:t>
            </a:r>
            <a:r>
              <a:rPr sz="1200" dirty="0">
                <a:latin typeface="Times New Roman"/>
                <a:cs typeface="Times New Roman"/>
              </a:rPr>
              <a:t>la sovranità </a:t>
            </a:r>
            <a:r>
              <a:rPr sz="1200" spc="-5" dirty="0">
                <a:latin typeface="Times New Roman"/>
                <a:cs typeface="Times New Roman"/>
              </a:rPr>
              <a:t>del Supremo </a:t>
            </a:r>
            <a:r>
              <a:rPr sz="1200" dirty="0">
                <a:latin typeface="Times New Roman"/>
                <a:cs typeface="Times New Roman"/>
              </a:rPr>
              <a:t>nel sistema  di </a:t>
            </a:r>
            <a:r>
              <a:rPr sz="1200" spc="-5" dirty="0">
                <a:latin typeface="Times New Roman"/>
                <a:cs typeface="Times New Roman"/>
              </a:rPr>
              <a:t>Satania. Per natura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dei veri </a:t>
            </a:r>
            <a:r>
              <a:rPr sz="1200" dirty="0">
                <a:latin typeface="Times New Roman"/>
                <a:cs typeface="Times New Roman"/>
              </a:rPr>
              <a:t>dirigenti </a:t>
            </a:r>
            <a:r>
              <a:rPr sz="1200" spc="-5" dirty="0">
                <a:latin typeface="Times New Roman"/>
                <a:cs typeface="Times New Roman"/>
              </a:rPr>
              <a:t>quando operavano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(ad </a:t>
            </a:r>
            <a:r>
              <a:rPr sz="1200" dirty="0">
                <a:latin typeface="Times New Roman"/>
                <a:cs typeface="Times New Roman"/>
              </a:rPr>
              <a:t>eccezione di </a:t>
            </a:r>
            <a:r>
              <a:rPr sz="1200" spc="-5" dirty="0">
                <a:latin typeface="Times New Roman"/>
                <a:cs typeface="Times New Roman"/>
              </a:rPr>
              <a:t>Machiventa </a:t>
            </a:r>
            <a:r>
              <a:rPr sz="1200" dirty="0">
                <a:latin typeface="Times New Roman"/>
                <a:cs typeface="Times New Roman"/>
              </a:rPr>
              <a:t>Melchizedek)  </a:t>
            </a:r>
            <a:r>
              <a:rPr sz="1200" spc="-5" dirty="0">
                <a:latin typeface="Times New Roman"/>
                <a:cs typeface="Times New Roman"/>
              </a:rPr>
              <a:t>queste qualità </a:t>
            </a:r>
            <a:r>
              <a:rPr sz="1200" dirty="0">
                <a:latin typeface="Times New Roman"/>
                <a:cs typeface="Times New Roman"/>
              </a:rPr>
              <a:t>di comando </a:t>
            </a:r>
            <a:r>
              <a:rPr sz="1200" spc="-5" dirty="0">
                <a:latin typeface="Times New Roman"/>
                <a:cs typeface="Times New Roman"/>
              </a:rPr>
              <a:t>sono state ulteriormente accresciute dall’esperienza nel </a:t>
            </a:r>
            <a:r>
              <a:rPr sz="1200" dirty="0">
                <a:latin typeface="Times New Roman"/>
                <a:cs typeface="Times New Roman"/>
              </a:rPr>
              <a:t>mondo delle </a:t>
            </a:r>
            <a:r>
              <a:rPr sz="1200" spc="-5" dirty="0">
                <a:latin typeface="Times New Roman"/>
                <a:cs typeface="Times New Roman"/>
              </a:rPr>
              <a:t>dimore ed integrate </a:t>
            </a:r>
            <a:r>
              <a:rPr sz="1200" dirty="0">
                <a:latin typeface="Times New Roman"/>
                <a:cs typeface="Times New Roman"/>
              </a:rPr>
              <a:t>dall’istruzione  </a:t>
            </a:r>
            <a:r>
              <a:rPr sz="1200" spc="-5" dirty="0">
                <a:latin typeface="Times New Roman"/>
                <a:cs typeface="Times New Roman"/>
              </a:rPr>
              <a:t>della cittadinanza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Jerusem. </a:t>
            </a:r>
            <a:r>
              <a:rPr sz="1200" dirty="0">
                <a:latin typeface="Times New Roman"/>
                <a:cs typeface="Times New Roman"/>
              </a:rPr>
              <a:t>I membri sono nominati a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ventiquattro </a:t>
            </a:r>
            <a:r>
              <a:rPr sz="1200" spc="-5" dirty="0">
                <a:latin typeface="Times New Roman"/>
                <a:cs typeface="Times New Roman"/>
              </a:rPr>
              <a:t>dal gabinetto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Lanaforge, appoggiati </a:t>
            </a:r>
            <a:r>
              <a:rPr sz="1200" spc="5" dirty="0">
                <a:latin typeface="Times New Roman"/>
                <a:cs typeface="Times New Roman"/>
              </a:rPr>
              <a:t>dagli  </a:t>
            </a:r>
            <a:r>
              <a:rPr sz="1200" spc="-5" dirty="0">
                <a:latin typeface="Times New Roman"/>
                <a:cs typeface="Times New Roman"/>
              </a:rPr>
              <a:t>Altissimi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Edentia, approvati dalla Sentinella Designata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ordinati </a:t>
            </a:r>
            <a:r>
              <a:rPr sz="1200" dirty="0">
                <a:latin typeface="Times New Roman"/>
                <a:cs typeface="Times New Roman"/>
              </a:rPr>
              <a:t>da Gabriele 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in conformità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mandato  di </a:t>
            </a:r>
            <a:r>
              <a:rPr sz="1200" spc="-5" dirty="0">
                <a:latin typeface="Times New Roman"/>
                <a:cs typeface="Times New Roman"/>
              </a:rPr>
              <a:t>Micael.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nominati </a:t>
            </a:r>
            <a:r>
              <a:rPr sz="1200" spc="-5" dirty="0">
                <a:latin typeface="Times New Roman"/>
                <a:cs typeface="Times New Roman"/>
              </a:rPr>
              <a:t>temporaneamente operano altrettanto pienamente quanto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permanenti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commissione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supervisori speciali.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060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(1251.5) 114:2.2 </a:t>
            </a:r>
            <a:r>
              <a:rPr sz="1200" spc="-5" dirty="0">
                <a:latin typeface="Times New Roman"/>
                <a:cs typeface="Times New Roman"/>
              </a:rPr>
              <a:t>Questo consiglio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amministratori planetari si </a:t>
            </a:r>
            <a:r>
              <a:rPr sz="1200" dirty="0">
                <a:latin typeface="Times New Roman"/>
                <a:cs typeface="Times New Roman"/>
              </a:rPr>
              <a:t>occupa in </a:t>
            </a:r>
            <a:r>
              <a:rPr sz="1200" spc="-5" dirty="0">
                <a:latin typeface="Times New Roman"/>
                <a:cs typeface="Times New Roman"/>
              </a:rPr>
              <a:t>particolar </a:t>
            </a:r>
            <a:r>
              <a:rPr sz="1200" dirty="0">
                <a:latin typeface="Times New Roman"/>
                <a:cs typeface="Times New Roman"/>
              </a:rPr>
              <a:t>modo della supervisione </a:t>
            </a:r>
            <a:r>
              <a:rPr sz="1200" spc="-5" dirty="0">
                <a:latin typeface="Times New Roman"/>
                <a:cs typeface="Times New Roman"/>
              </a:rPr>
              <a:t>delle 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 </a:t>
            </a:r>
            <a:r>
              <a:rPr sz="1200" dirty="0">
                <a:latin typeface="Times New Roman"/>
                <a:cs typeface="Times New Roman"/>
              </a:rPr>
              <a:t>mondo che </a:t>
            </a:r>
            <a:r>
              <a:rPr sz="1200" spc="-5" dirty="0">
                <a:latin typeface="Times New Roman"/>
                <a:cs typeface="Times New Roman"/>
              </a:rPr>
              <a:t>risultano dal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Micael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effettuato </a:t>
            </a:r>
            <a:r>
              <a:rPr sz="1200" dirty="0">
                <a:latin typeface="Times New Roman"/>
                <a:cs typeface="Times New Roman"/>
              </a:rPr>
              <a:t>qui il </a:t>
            </a:r>
            <a:r>
              <a:rPr sz="1200" spc="-5" dirty="0">
                <a:latin typeface="Times New Roman"/>
                <a:cs typeface="Times New Roman"/>
              </a:rPr>
              <a:t>suo conferimento terminale. Essi si </a:t>
            </a:r>
            <a:r>
              <a:rPr sz="1200" dirty="0">
                <a:latin typeface="Times New Roman"/>
                <a:cs typeface="Times New Roman"/>
              </a:rPr>
              <a:t>tengono in </a:t>
            </a:r>
            <a:r>
              <a:rPr sz="1200" spc="-5" dirty="0">
                <a:latin typeface="Times New Roman"/>
                <a:cs typeface="Times New Roman"/>
              </a:rPr>
              <a:t>stretto </a:t>
            </a:r>
            <a:r>
              <a:rPr sz="1200" dirty="0">
                <a:latin typeface="Times New Roman"/>
                <a:cs typeface="Times New Roman"/>
              </a:rPr>
              <a:t>e diretto contatto  </a:t>
            </a:r>
            <a:r>
              <a:rPr sz="1200" spc="-5" dirty="0">
                <a:latin typeface="Times New Roman"/>
                <a:cs typeface="Times New Roman"/>
              </a:rPr>
              <a:t>con Micael </a:t>
            </a:r>
            <a:r>
              <a:rPr sz="1200" dirty="0">
                <a:latin typeface="Times New Roman"/>
                <a:cs typeface="Times New Roman"/>
              </a:rPr>
              <a:t>tramite 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certo Brillante Astro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Sera,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essere che accompagnò Gesù </a:t>
            </a:r>
            <a:r>
              <a:rPr sz="1200" dirty="0">
                <a:latin typeface="Times New Roman"/>
                <a:cs typeface="Times New Roman"/>
              </a:rPr>
              <a:t>durante  tutto 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come</a:t>
            </a:r>
            <a:r>
              <a:rPr sz="1200" spc="-5" dirty="0">
                <a:latin typeface="Times New Roman"/>
                <a:cs typeface="Times New Roman"/>
              </a:rPr>
              <a:t> 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543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(1252.1) 114:2.3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Giovanni, </a:t>
            </a:r>
            <a:r>
              <a:rPr sz="1200" dirty="0">
                <a:latin typeface="Times New Roman"/>
                <a:cs typeface="Times New Roman"/>
              </a:rPr>
              <a:t>da voi </a:t>
            </a:r>
            <a:r>
              <a:rPr sz="1200" spc="-5" dirty="0">
                <a:latin typeface="Times New Roman"/>
                <a:cs typeface="Times New Roman"/>
              </a:rPr>
              <a:t>conosciuto come “il Battista”,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presidente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consiglio quando </a:t>
            </a:r>
            <a:r>
              <a:rPr sz="1200" dirty="0">
                <a:latin typeface="Times New Roman"/>
                <a:cs typeface="Times New Roman"/>
              </a:rPr>
              <a:t>è in  </a:t>
            </a:r>
            <a:r>
              <a:rPr sz="1200" spc="-5" dirty="0">
                <a:latin typeface="Times New Roman"/>
                <a:cs typeface="Times New Roman"/>
              </a:rPr>
              <a:t>sessione su Jerusem.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di diritto di </a:t>
            </a:r>
            <a:r>
              <a:rPr sz="1200" spc="-5" dirty="0">
                <a:latin typeface="Times New Roman"/>
                <a:cs typeface="Times New Roman"/>
              </a:rPr>
              <a:t>questo consiglio </a:t>
            </a:r>
            <a:r>
              <a:rPr sz="1200" dirty="0">
                <a:latin typeface="Times New Roman"/>
                <a:cs typeface="Times New Roman"/>
              </a:rPr>
              <a:t>è la Sentinella </a:t>
            </a:r>
            <a:r>
              <a:rPr sz="1200" spc="-5" dirty="0">
                <a:latin typeface="Times New Roman"/>
                <a:cs typeface="Times New Roman"/>
              </a:rPr>
              <a:t>Designata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rappresentante </a:t>
            </a:r>
            <a:r>
              <a:rPr sz="1200" dirty="0">
                <a:latin typeface="Times New Roman"/>
                <a:cs typeface="Times New Roman"/>
              </a:rPr>
              <a:t>diretto e  </a:t>
            </a:r>
            <a:r>
              <a:rPr sz="1200" spc="-5" dirty="0">
                <a:latin typeface="Times New Roman"/>
                <a:cs typeface="Times New Roman"/>
              </a:rPr>
              <a:t>personale dell’Ispettore Associato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dell’Esecutivo </a:t>
            </a:r>
            <a:r>
              <a:rPr sz="1200" dirty="0">
                <a:latin typeface="Times New Roman"/>
                <a:cs typeface="Times New Roman"/>
              </a:rPr>
              <a:t>Supremo 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Orvonton.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0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(1252.2) 114:2.4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ex Urantiani agiscono anche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consultivi </a:t>
            </a:r>
            <a:r>
              <a:rPr sz="1200" spc="-5" dirty="0">
                <a:latin typeface="Times New Roman"/>
                <a:cs typeface="Times New Roman"/>
              </a:rPr>
              <a:t>degli altri trentasei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 sistema isolati dalla ribellione. Essi svolgono </a:t>
            </a:r>
            <a:r>
              <a:rPr sz="1200" dirty="0">
                <a:latin typeface="Times New Roman"/>
                <a:cs typeface="Times New Roman"/>
              </a:rPr>
              <a:t>un preziosissimo </a:t>
            </a:r>
            <a:r>
              <a:rPr sz="1200" spc="-5" dirty="0">
                <a:latin typeface="Times New Roman"/>
                <a:cs typeface="Times New Roman"/>
              </a:rPr>
              <a:t>servizio tenendo Lanaforge,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Sovrano del </a:t>
            </a:r>
            <a:r>
              <a:rPr sz="1200" spc="5" dirty="0">
                <a:latin typeface="Times New Roman"/>
                <a:cs typeface="Times New Roman"/>
              </a:rPr>
              <a:t>Sistema,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5940" cy="3193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482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stretto ed amorevole </a:t>
            </a:r>
            <a:r>
              <a:rPr sz="1200" dirty="0">
                <a:latin typeface="Times New Roman"/>
                <a:cs typeface="Times New Roman"/>
              </a:rPr>
              <a:t>contatto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affari di questi </a:t>
            </a:r>
            <a:r>
              <a:rPr sz="1200" spc="-5" dirty="0">
                <a:latin typeface="Times New Roman"/>
                <a:cs typeface="Times New Roman"/>
              </a:rPr>
              <a:t>pianeti, che </a:t>
            </a:r>
            <a:r>
              <a:rPr sz="1200" dirty="0">
                <a:latin typeface="Times New Roman"/>
                <a:cs typeface="Times New Roman"/>
              </a:rPr>
              <a:t>sono ancora più o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sotto il </a:t>
            </a:r>
            <a:r>
              <a:rPr sz="1200" spc="-5" dirty="0">
                <a:latin typeface="Times New Roman"/>
                <a:cs typeface="Times New Roman"/>
              </a:rPr>
              <a:t>supercontrollo dei Padri </a:t>
            </a:r>
            <a:r>
              <a:rPr sz="1200" dirty="0">
                <a:latin typeface="Times New Roman"/>
                <a:cs typeface="Times New Roman"/>
              </a:rPr>
              <a:t>della  Costellazione di </a:t>
            </a:r>
            <a:r>
              <a:rPr sz="1200" spc="-5" dirty="0">
                <a:latin typeface="Times New Roman"/>
                <a:cs typeface="Times New Roman"/>
              </a:rPr>
              <a:t>Norlatiadek. Questi ventiquattro consiglieri </a:t>
            </a:r>
            <a:r>
              <a:rPr sz="1200" dirty="0">
                <a:latin typeface="Times New Roman"/>
                <a:cs typeface="Times New Roman"/>
              </a:rPr>
              <a:t>fanno frequenti </a:t>
            </a:r>
            <a:r>
              <a:rPr sz="1200" spc="-5" dirty="0">
                <a:latin typeface="Times New Roman"/>
                <a:cs typeface="Times New Roman"/>
              </a:rPr>
              <a:t>viaggi </a:t>
            </a:r>
            <a:r>
              <a:rPr sz="1200" dirty="0">
                <a:latin typeface="Times New Roman"/>
                <a:cs typeface="Times New Roman"/>
              </a:rPr>
              <a:t>a titolo </a:t>
            </a:r>
            <a:r>
              <a:rPr sz="1200" spc="-5" dirty="0">
                <a:latin typeface="Times New Roman"/>
                <a:cs typeface="Times New Roman"/>
              </a:rPr>
              <a:t>individuale su ciascuno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quarantena, specialmente su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(1252.3) 114:2.5 </a:t>
            </a:r>
            <a:r>
              <a:rPr sz="1200" spc="-5" dirty="0">
                <a:latin typeface="Times New Roman"/>
                <a:cs typeface="Times New Roman"/>
              </a:rPr>
              <a:t>Ognuno degli </a:t>
            </a:r>
            <a:r>
              <a:rPr sz="1200" dirty="0">
                <a:latin typeface="Times New Roman"/>
                <a:cs typeface="Times New Roman"/>
              </a:rPr>
              <a:t>altri mondi isolati è </a:t>
            </a:r>
            <a:r>
              <a:rPr sz="1200" spc="-5" dirty="0">
                <a:latin typeface="Times New Roman"/>
                <a:cs typeface="Times New Roman"/>
              </a:rPr>
              <a:t>consigliato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commissioni </a:t>
            </a:r>
            <a:r>
              <a:rPr sz="1200" dirty="0">
                <a:latin typeface="Times New Roman"/>
                <a:cs typeface="Times New Roman"/>
              </a:rPr>
              <a:t>simili con </a:t>
            </a:r>
            <a:r>
              <a:rPr sz="1200" spc="-5" dirty="0">
                <a:latin typeface="Times New Roman"/>
                <a:cs typeface="Times New Roman"/>
              </a:rPr>
              <a:t>numero variabile </a:t>
            </a:r>
            <a:r>
              <a:rPr sz="1200" dirty="0">
                <a:latin typeface="Times New Roman"/>
                <a:cs typeface="Times New Roman"/>
              </a:rPr>
              <a:t>di suoi ex </a:t>
            </a:r>
            <a:r>
              <a:rPr sz="1200" spc="-5" dirty="0">
                <a:latin typeface="Times New Roman"/>
                <a:cs typeface="Times New Roman"/>
              </a:rPr>
              <a:t>abitanti,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queste  altre commissioni sono subordinate al gruppo </a:t>
            </a:r>
            <a:r>
              <a:rPr sz="1200" dirty="0">
                <a:latin typeface="Times New Roman"/>
                <a:cs typeface="Times New Roman"/>
              </a:rPr>
              <a:t>dei ventiquattro </a:t>
            </a:r>
            <a:r>
              <a:rPr sz="1200" spc="-5" dirty="0">
                <a:latin typeface="Times New Roman"/>
                <a:cs typeface="Times New Roman"/>
              </a:rPr>
              <a:t>Urantiani.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di quest’ultima </a:t>
            </a:r>
            <a:r>
              <a:rPr sz="1200" spc="-5" dirty="0">
                <a:latin typeface="Times New Roman"/>
                <a:cs typeface="Times New Roman"/>
              </a:rPr>
              <a:t>commissione  s’interessano attivamente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fase </a:t>
            </a:r>
            <a:r>
              <a:rPr sz="1200" spc="-5" dirty="0">
                <a:latin typeface="Times New Roman"/>
                <a:cs typeface="Times New Roman"/>
              </a:rPr>
              <a:t>del progresso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su ciascun </a:t>
            </a:r>
            <a:r>
              <a:rPr sz="1200" dirty="0">
                <a:latin typeface="Times New Roman"/>
                <a:cs typeface="Times New Roman"/>
              </a:rPr>
              <a:t>mondo in </a:t>
            </a:r>
            <a:r>
              <a:rPr sz="1200" spc="-5" dirty="0">
                <a:latin typeface="Times New Roman"/>
                <a:cs typeface="Times New Roman"/>
              </a:rPr>
              <a:t>quarantena </a:t>
            </a:r>
            <a:r>
              <a:rPr sz="1200" dirty="0">
                <a:latin typeface="Times New Roman"/>
                <a:cs typeface="Times New Roman"/>
              </a:rPr>
              <a:t>di Satania, </a:t>
            </a:r>
            <a:r>
              <a:rPr sz="1200" spc="-5" dirty="0">
                <a:latin typeface="Times New Roman"/>
                <a:cs typeface="Times New Roman"/>
              </a:rPr>
              <a:t>si occupano </a:t>
            </a:r>
            <a:r>
              <a:rPr sz="1200" dirty="0">
                <a:latin typeface="Times New Roman"/>
                <a:cs typeface="Times New Roman"/>
              </a:rPr>
              <a:t>specialmente e  </a:t>
            </a:r>
            <a:r>
              <a:rPr sz="1200" spc="-5" dirty="0">
                <a:latin typeface="Times New Roman"/>
                <a:cs typeface="Times New Roman"/>
              </a:rPr>
              <a:t>particolarmente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dell’avanzamento delle </a:t>
            </a:r>
            <a:r>
              <a:rPr sz="1200" dirty="0">
                <a:latin typeface="Times New Roman"/>
                <a:cs typeface="Times New Roman"/>
              </a:rPr>
              <a:t>razze mortali 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controllano direttamente </a:t>
            </a:r>
            <a:r>
              <a:rPr sz="1200" spc="-5" dirty="0">
                <a:latin typeface="Times New Roman"/>
                <a:cs typeface="Times New Roman"/>
              </a:rPr>
              <a:t>gli affari  </a:t>
            </a:r>
            <a:r>
              <a:rPr sz="1200" dirty="0">
                <a:latin typeface="Times New Roman"/>
                <a:cs typeface="Times New Roman"/>
              </a:rPr>
              <a:t>di nessuno </a:t>
            </a:r>
            <a:r>
              <a:rPr sz="1200" spc="-5" dirty="0">
                <a:latin typeface="Times New Roman"/>
                <a:cs typeface="Times New Roman"/>
              </a:rPr>
              <a:t>dei pianeti,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Urantia, ed </a:t>
            </a:r>
            <a:r>
              <a:rPr sz="1200" dirty="0">
                <a:latin typeface="Times New Roman"/>
                <a:cs typeface="Times New Roman"/>
              </a:rPr>
              <a:t>anche qui la </a:t>
            </a:r>
            <a:r>
              <a:rPr sz="1200" spc="-5" dirty="0">
                <a:latin typeface="Times New Roman"/>
                <a:cs typeface="Times New Roman"/>
              </a:rPr>
              <a:t>loro autorità </a:t>
            </a:r>
            <a:r>
              <a:rPr sz="1200" dirty="0">
                <a:latin typeface="Times New Roman"/>
                <a:cs typeface="Times New Roman"/>
              </a:rPr>
              <a:t>non è completa, </a:t>
            </a:r>
            <a:r>
              <a:rPr sz="1200" spc="-5" dirty="0">
                <a:latin typeface="Times New Roman"/>
                <a:cs typeface="Times New Roman"/>
              </a:rPr>
              <a:t>eccetto che </a:t>
            </a:r>
            <a:r>
              <a:rPr sz="1200" dirty="0">
                <a:latin typeface="Times New Roman"/>
                <a:cs typeface="Times New Roman"/>
              </a:rPr>
              <a:t>in certi domini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sopravvivenza dei </a:t>
            </a:r>
            <a:r>
              <a:rPr sz="1200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01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(1252.4) 114:2.6 </a:t>
            </a:r>
            <a:r>
              <a:rPr sz="1200" spc="-5" dirty="0">
                <a:latin typeface="Times New Roman"/>
                <a:cs typeface="Times New Roman"/>
              </a:rPr>
              <a:t>Nessuno sa </a:t>
            </a:r>
            <a:r>
              <a:rPr sz="1200" spc="-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quanto tempo </a:t>
            </a:r>
            <a:r>
              <a:rPr sz="1200" dirty="0">
                <a:latin typeface="Times New Roman"/>
                <a:cs typeface="Times New Roman"/>
              </a:rPr>
              <a:t>questi ventiquattro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Urantiani </a:t>
            </a:r>
            <a:r>
              <a:rPr sz="1200" spc="-5" dirty="0">
                <a:latin typeface="Times New Roman"/>
                <a:cs typeface="Times New Roman"/>
              </a:rPr>
              <a:t>proseguiranno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loro presente status, </a:t>
            </a:r>
            <a:r>
              <a:rPr sz="1200" dirty="0">
                <a:latin typeface="Times New Roman"/>
                <a:cs typeface="Times New Roman"/>
              </a:rPr>
              <a:t>staccati  </a:t>
            </a:r>
            <a:r>
              <a:rPr sz="1200" spc="-5" dirty="0">
                <a:latin typeface="Times New Roman"/>
                <a:cs typeface="Times New Roman"/>
              </a:rPr>
              <a:t>dal programma regolare delle attività universali. Essi continueranno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dubbio 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nella loro </a:t>
            </a:r>
            <a:r>
              <a:rPr sz="1200" spc="-5" dirty="0">
                <a:latin typeface="Times New Roman"/>
                <a:cs typeface="Times New Roman"/>
              </a:rPr>
              <a:t>veste attuale </a:t>
            </a:r>
            <a:r>
              <a:rPr sz="1200" spc="10" dirty="0">
                <a:latin typeface="Times New Roman"/>
                <a:cs typeface="Times New Roman"/>
              </a:rPr>
              <a:t>sino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quando si produrrà </a:t>
            </a:r>
            <a:r>
              <a:rPr sz="1200" dirty="0">
                <a:latin typeface="Times New Roman"/>
                <a:cs typeface="Times New Roman"/>
              </a:rPr>
              <a:t>un qualche </a:t>
            </a:r>
            <a:r>
              <a:rPr sz="1200" spc="-5" dirty="0">
                <a:latin typeface="Times New Roman"/>
                <a:cs typeface="Times New Roman"/>
              </a:rPr>
              <a:t>cambiamento nello status planetario,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una dispensazione, </a:t>
            </a:r>
            <a:r>
              <a:rPr sz="1200" spc="-5" dirty="0">
                <a:latin typeface="Times New Roman"/>
                <a:cs typeface="Times New Roman"/>
              </a:rPr>
              <a:t>l’assunzione della </a:t>
            </a:r>
            <a:r>
              <a:rPr sz="1200" dirty="0">
                <a:latin typeface="Times New Roman"/>
                <a:cs typeface="Times New Roman"/>
              </a:rPr>
              <a:t>piena 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da parte di Machiventa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il giudizio </a:t>
            </a:r>
            <a:r>
              <a:rPr sz="1200" spc="-5" dirty="0">
                <a:latin typeface="Times New Roman"/>
                <a:cs typeface="Times New Roman"/>
              </a:rPr>
              <a:t>finale della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o la </a:t>
            </a:r>
            <a:r>
              <a:rPr sz="1200" spc="-5" dirty="0">
                <a:latin typeface="Times New Roman"/>
                <a:cs typeface="Times New Roman"/>
              </a:rPr>
              <a:t>riapparizione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sul </a:t>
            </a:r>
            <a:r>
              <a:rPr sz="1200" dirty="0">
                <a:latin typeface="Times New Roman"/>
                <a:cs typeface="Times New Roman"/>
              </a:rPr>
              <a:t>mondo  </a:t>
            </a:r>
            <a:r>
              <a:rPr sz="1200" spc="-5" dirty="0">
                <a:latin typeface="Times New Roman"/>
                <a:cs typeface="Times New Roman"/>
              </a:rPr>
              <a:t>del suo conferimento finale. L’attuale governatore generale residente </a:t>
            </a:r>
            <a:r>
              <a:rPr sz="1200" dirty="0">
                <a:latin typeface="Times New Roman"/>
                <a:cs typeface="Times New Roman"/>
              </a:rPr>
              <a:t>di Urantia </a:t>
            </a:r>
            <a:r>
              <a:rPr sz="1200" spc="-5" dirty="0">
                <a:latin typeface="Times New Roman"/>
                <a:cs typeface="Times New Roman"/>
              </a:rPr>
              <a:t>sembra </a:t>
            </a:r>
            <a:r>
              <a:rPr sz="1200" dirty="0">
                <a:latin typeface="Times New Roman"/>
                <a:cs typeface="Times New Roman"/>
              </a:rPr>
              <a:t>incline all’opinione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tutti, </a:t>
            </a:r>
            <a:r>
              <a:rPr sz="1200" spc="-5" dirty="0">
                <a:latin typeface="Times New Roman"/>
                <a:cs typeface="Times New Roman"/>
              </a:rPr>
              <a:t>salvo  Machiventa, </a:t>
            </a:r>
            <a:r>
              <a:rPr sz="1200" dirty="0">
                <a:latin typeface="Times New Roman"/>
                <a:cs typeface="Times New Roman"/>
              </a:rPr>
              <a:t>potranno </a:t>
            </a:r>
            <a:r>
              <a:rPr sz="1200" spc="-5" dirty="0">
                <a:latin typeface="Times New Roman"/>
                <a:cs typeface="Times New Roman"/>
              </a:rPr>
              <a:t>essere liberati per </a:t>
            </a:r>
            <a:r>
              <a:rPr sz="1200" dirty="0">
                <a:latin typeface="Times New Roman"/>
                <a:cs typeface="Times New Roman"/>
              </a:rPr>
              <a:t>l’ascensione </a:t>
            </a:r>
            <a:r>
              <a:rPr sz="1200" spc="-5" dirty="0">
                <a:latin typeface="Times New Roman"/>
                <a:cs typeface="Times New Roman"/>
              </a:rPr>
              <a:t>al Paradiso nel </a:t>
            </a:r>
            <a:r>
              <a:rPr sz="1200" dirty="0">
                <a:latin typeface="Times New Roman"/>
                <a:cs typeface="Times New Roman"/>
              </a:rPr>
              <a:t>momento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 sarà ristabilito </a:t>
            </a:r>
            <a:r>
              <a:rPr sz="1200" spc="1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circuiti  della costellazione. Ma </a:t>
            </a:r>
            <a:r>
              <a:rPr sz="1200" dirty="0">
                <a:latin typeface="Times New Roman"/>
                <a:cs typeface="Times New Roman"/>
              </a:rPr>
              <a:t>esistono </a:t>
            </a:r>
            <a:r>
              <a:rPr sz="1200" spc="-5" dirty="0">
                <a:latin typeface="Times New Roman"/>
                <a:cs typeface="Times New Roman"/>
              </a:rPr>
              <a:t>anche altre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opinioni.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721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governatore generale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residente</a:t>
            </a:r>
            <a:endParaRPr sz="1600">
              <a:latin typeface="Times New Roman"/>
              <a:cs typeface="Times New Roman"/>
            </a:endParaRPr>
          </a:p>
          <a:p>
            <a:pPr marL="76200" marR="11239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(1252.5) 114:3.1 </a:t>
            </a:r>
            <a:r>
              <a:rPr sz="1200" spc="-5" dirty="0">
                <a:latin typeface="Times New Roman"/>
                <a:cs typeface="Times New Roman"/>
              </a:rPr>
              <a:t>Ogni cento </a:t>
            </a:r>
            <a:r>
              <a:rPr sz="1200" dirty="0">
                <a:latin typeface="Times New Roman"/>
                <a:cs typeface="Times New Roman"/>
              </a:rPr>
              <a:t>anni del tempo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dei </a:t>
            </a:r>
            <a:r>
              <a:rPr sz="1200" dirty="0">
                <a:latin typeface="Times New Roman"/>
                <a:cs typeface="Times New Roman"/>
              </a:rPr>
              <a:t>ventiquattro </a:t>
            </a:r>
            <a:r>
              <a:rPr sz="1200" spc="-5" dirty="0">
                <a:latin typeface="Times New Roman"/>
                <a:cs typeface="Times New Roman"/>
              </a:rPr>
              <a:t>supervisori planetari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designa </a:t>
            </a:r>
            <a:r>
              <a:rPr sz="1200" dirty="0">
                <a:latin typeface="Times New Roman"/>
                <a:cs typeface="Times New Roman"/>
              </a:rPr>
              <a:t>uno dei suoi 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soggiornare sul </a:t>
            </a:r>
            <a:r>
              <a:rPr sz="1200" dirty="0">
                <a:latin typeface="Times New Roman"/>
                <a:cs typeface="Times New Roman"/>
              </a:rPr>
              <a:t>vostro mondo ed </a:t>
            </a:r>
            <a:r>
              <a:rPr sz="1200" spc="-5" dirty="0">
                <a:latin typeface="Times New Roman"/>
                <a:cs typeface="Times New Roman"/>
              </a:rPr>
              <a:t>agire come suo delegato </a:t>
            </a:r>
            <a:r>
              <a:rPr sz="1200" dirty="0">
                <a:latin typeface="Times New Roman"/>
                <a:cs typeface="Times New Roman"/>
              </a:rPr>
              <a:t>esecutivo,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governatore </a:t>
            </a:r>
            <a:r>
              <a:rPr sz="1200" spc="-5" dirty="0">
                <a:latin typeface="Times New Roman"/>
                <a:cs typeface="Times New Roman"/>
              </a:rPr>
              <a:t>generale residente. </a:t>
            </a:r>
            <a:r>
              <a:rPr sz="1200" dirty="0">
                <a:latin typeface="Times New Roman"/>
                <a:cs typeface="Times New Roman"/>
              </a:rPr>
              <a:t>Durante i  tempi della </a:t>
            </a:r>
            <a:r>
              <a:rPr sz="1200" spc="-5" dirty="0">
                <a:latin typeface="Times New Roman"/>
                <a:cs typeface="Times New Roman"/>
              </a:rPr>
              <a:t>preparazione delle presenti </a:t>
            </a:r>
            <a:r>
              <a:rPr sz="1200" dirty="0">
                <a:latin typeface="Times New Roman"/>
                <a:cs typeface="Times New Roman"/>
              </a:rPr>
              <a:t>esposizioni </a:t>
            </a:r>
            <a:r>
              <a:rPr sz="1200" spc="-5" dirty="0">
                <a:latin typeface="Times New Roman"/>
                <a:cs typeface="Times New Roman"/>
              </a:rPr>
              <a:t>questo agente esecutivo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cambiato,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diciannovesimo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fu sostituito  </a:t>
            </a:r>
            <a:r>
              <a:rPr sz="1200" spc="-5" dirty="0">
                <a:latin typeface="Times New Roman"/>
                <a:cs typeface="Times New Roman"/>
              </a:rPr>
              <a:t>dal ventesimo.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dell’attuale supervisore planetario </a:t>
            </a:r>
            <a:r>
              <a:rPr sz="1200" dirty="0">
                <a:latin typeface="Times New Roman"/>
                <a:cs typeface="Times New Roman"/>
              </a:rPr>
              <a:t>vi viene tenuto </a:t>
            </a:r>
            <a:r>
              <a:rPr sz="1200" spc="-5" dirty="0">
                <a:latin typeface="Times New Roman"/>
                <a:cs typeface="Times New Roman"/>
              </a:rPr>
              <a:t>nascosto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ha tendenza a  </a:t>
            </a:r>
            <a:r>
              <a:rPr sz="1200" spc="-5" dirty="0">
                <a:latin typeface="Times New Roman"/>
                <a:cs typeface="Times New Roman"/>
              </a:rPr>
              <a:t>venerare, ed </a:t>
            </a:r>
            <a:r>
              <a:rPr sz="1200" dirty="0">
                <a:latin typeface="Times New Roman"/>
                <a:cs typeface="Times New Roman"/>
              </a:rPr>
              <a:t>anche a </a:t>
            </a:r>
            <a:r>
              <a:rPr sz="1200" spc="-5" dirty="0">
                <a:latin typeface="Times New Roman"/>
                <a:cs typeface="Times New Roman"/>
              </a:rPr>
              <a:t>deificare,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eccezionali </a:t>
            </a:r>
            <a:r>
              <a:rPr sz="1200" dirty="0">
                <a:latin typeface="Times New Roman"/>
                <a:cs typeface="Times New Roman"/>
              </a:rPr>
              <a:t>compatrioti ed i suoi </a:t>
            </a:r>
            <a:r>
              <a:rPr sz="1200" spc="-5" dirty="0">
                <a:latin typeface="Times New Roman"/>
                <a:cs typeface="Times New Roman"/>
              </a:rPr>
              <a:t>superiori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95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(1252.6) 114:3.2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governatore generale residente non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alcuna autorità personale effettiva nella </a:t>
            </a:r>
            <a:r>
              <a:rPr sz="1200" dirty="0">
                <a:latin typeface="Times New Roman"/>
                <a:cs typeface="Times New Roman"/>
              </a:rPr>
              <a:t>direzione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mondo, salvo  </a:t>
            </a:r>
            <a:r>
              <a:rPr sz="1200" spc="-5" dirty="0">
                <a:latin typeface="Times New Roman"/>
                <a:cs typeface="Times New Roman"/>
              </a:rPr>
              <a:t>come rappresentante dei ventiquattro consiglieri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Jerusem. Egli agisce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coordinatore dell’amministrazione superumana ed </a:t>
            </a:r>
            <a:r>
              <a:rPr sz="1200" dirty="0">
                <a:latin typeface="Times New Roman"/>
                <a:cs typeface="Times New Roman"/>
              </a:rPr>
              <a:t>è il  </a:t>
            </a:r>
            <a:r>
              <a:rPr sz="1200" spc="-5" dirty="0">
                <a:latin typeface="Times New Roman"/>
                <a:cs typeface="Times New Roman"/>
              </a:rPr>
              <a:t>capo rispettato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dirigente universalmente </a:t>
            </a:r>
            <a:r>
              <a:rPr sz="1200" dirty="0">
                <a:latin typeface="Times New Roman"/>
                <a:cs typeface="Times New Roman"/>
              </a:rPr>
              <a:t>riconosciuto </a:t>
            </a:r>
            <a:r>
              <a:rPr sz="1200" spc="-5" dirty="0">
                <a:latin typeface="Times New Roman"/>
                <a:cs typeface="Times New Roman"/>
              </a:rPr>
              <a:t>degli esseri celesti che esercitano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spc="5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su Urantia.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schiere </a:t>
            </a:r>
            <a:r>
              <a:rPr sz="1200" dirty="0">
                <a:latin typeface="Times New Roman"/>
                <a:cs typeface="Times New Roman"/>
              </a:rPr>
              <a:t>angeliche lo </a:t>
            </a:r>
            <a:r>
              <a:rPr sz="1200" spc="-5" dirty="0">
                <a:latin typeface="Times New Roman"/>
                <a:cs typeface="Times New Roman"/>
              </a:rPr>
              <a:t>considerano </a:t>
            </a:r>
            <a:r>
              <a:rPr sz="1200" dirty="0">
                <a:latin typeface="Times New Roman"/>
                <a:cs typeface="Times New Roman"/>
              </a:rPr>
              <a:t>loro direttore </a:t>
            </a:r>
            <a:r>
              <a:rPr sz="1200" spc="-5" dirty="0">
                <a:latin typeface="Times New Roman"/>
                <a:cs typeface="Times New Roman"/>
              </a:rPr>
              <a:t>coordinatore,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gli intermedi </a:t>
            </a:r>
            <a:r>
              <a:rPr sz="1200" dirty="0">
                <a:latin typeface="Times New Roman"/>
                <a:cs typeface="Times New Roman"/>
              </a:rPr>
              <a:t>uniti, dopo la </a:t>
            </a:r>
            <a:r>
              <a:rPr sz="1200" spc="-5" dirty="0">
                <a:latin typeface="Times New Roman"/>
                <a:cs typeface="Times New Roman"/>
              </a:rPr>
              <a:t>partenza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1-2-3 </a:t>
            </a:r>
            <a:r>
              <a:rPr sz="1200" dirty="0">
                <a:latin typeface="Times New Roman"/>
                <a:cs typeface="Times New Roman"/>
              </a:rPr>
              <a:t>il primo  </a:t>
            </a:r>
            <a:r>
              <a:rPr sz="1200" spc="-5" dirty="0">
                <a:latin typeface="Times New Roman"/>
                <a:cs typeface="Times New Roman"/>
              </a:rPr>
              <a:t>per divenire </a:t>
            </a:r>
            <a:r>
              <a:rPr sz="1200" dirty="0">
                <a:latin typeface="Times New Roman"/>
                <a:cs typeface="Times New Roman"/>
              </a:rPr>
              <a:t>uno dei ventiquattro </a:t>
            </a:r>
            <a:r>
              <a:rPr sz="1200" spc="-5" dirty="0">
                <a:latin typeface="Times New Roman"/>
                <a:cs typeface="Times New Roman"/>
              </a:rPr>
              <a:t>consiglieri, considerarono realmente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governatori </a:t>
            </a:r>
            <a:r>
              <a:rPr sz="1200" dirty="0">
                <a:latin typeface="Times New Roman"/>
                <a:cs typeface="Times New Roman"/>
              </a:rPr>
              <a:t>generali successivi come loro </a:t>
            </a:r>
            <a:r>
              <a:rPr sz="1200" spc="-5" dirty="0">
                <a:latin typeface="Times New Roman"/>
                <a:cs typeface="Times New Roman"/>
              </a:rPr>
              <a:t>padri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(1253.1) 114:3.3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governatore generale </a:t>
            </a:r>
            <a:r>
              <a:rPr sz="1200" dirty="0">
                <a:latin typeface="Times New Roman"/>
                <a:cs typeface="Times New Roman"/>
              </a:rPr>
              <a:t>non possegga </a:t>
            </a:r>
            <a:r>
              <a:rPr sz="1200" spc="-5" dirty="0">
                <a:latin typeface="Times New Roman"/>
                <a:cs typeface="Times New Roman"/>
              </a:rPr>
              <a:t>un’autorità </a:t>
            </a:r>
            <a:r>
              <a:rPr sz="1200" dirty="0">
                <a:latin typeface="Times New Roman"/>
                <a:cs typeface="Times New Roman"/>
              </a:rPr>
              <a:t>effettiva e </a:t>
            </a:r>
            <a:r>
              <a:rPr sz="1200" spc="-5" dirty="0">
                <a:latin typeface="Times New Roman"/>
                <a:cs typeface="Times New Roman"/>
              </a:rPr>
              <a:t>personale sul </a:t>
            </a:r>
            <a:r>
              <a:rPr sz="1200" dirty="0">
                <a:latin typeface="Times New Roman"/>
                <a:cs typeface="Times New Roman"/>
              </a:rPr>
              <a:t>pianeta, </a:t>
            </a:r>
            <a:r>
              <a:rPr sz="1200" spc="-5" dirty="0">
                <a:latin typeface="Times New Roman"/>
                <a:cs typeface="Times New Roman"/>
              </a:rPr>
              <a:t>emette ogni giorno decine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ordinanze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accettate </a:t>
            </a:r>
            <a:r>
              <a:rPr sz="1200" dirty="0">
                <a:latin typeface="Times New Roman"/>
                <a:cs typeface="Times New Roman"/>
              </a:rPr>
              <a:t>come finali da tutte le personalità </a:t>
            </a:r>
            <a:r>
              <a:rPr sz="1200" spc="-5" dirty="0">
                <a:latin typeface="Times New Roman"/>
                <a:cs typeface="Times New Roman"/>
              </a:rPr>
              <a:t>interessate. Egli </a:t>
            </a:r>
            <a:r>
              <a:rPr sz="1200" dirty="0">
                <a:latin typeface="Times New Roman"/>
                <a:cs typeface="Times New Roman"/>
              </a:rPr>
              <a:t>è molto più un </a:t>
            </a:r>
            <a:r>
              <a:rPr sz="1200" spc="-5" dirty="0">
                <a:latin typeface="Times New Roman"/>
                <a:cs typeface="Times New Roman"/>
              </a:rPr>
              <a:t>consigliere paterno che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capo tecnico. </a:t>
            </a:r>
            <a:r>
              <a:rPr sz="1200" dirty="0">
                <a:latin typeface="Times New Roman"/>
                <a:cs typeface="Times New Roman"/>
              </a:rPr>
              <a:t>Sotto certi </a:t>
            </a:r>
            <a:r>
              <a:rPr sz="1200" spc="-5" dirty="0">
                <a:latin typeface="Times New Roman"/>
                <a:cs typeface="Times New Roman"/>
              </a:rPr>
              <a:t>aspetti egli </a:t>
            </a:r>
            <a:r>
              <a:rPr sz="1200" dirty="0">
                <a:latin typeface="Times New Roman"/>
                <a:cs typeface="Times New Roman"/>
              </a:rPr>
              <a:t>opera come </a:t>
            </a:r>
            <a:r>
              <a:rPr sz="1200" spc="-5" dirty="0">
                <a:latin typeface="Times New Roman"/>
                <a:cs typeface="Times New Roman"/>
              </a:rPr>
              <a:t>farebbe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Principe Planetario,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sua amministrazione assomiglia </a:t>
            </a:r>
            <a:r>
              <a:rPr sz="1200" spc="5" dirty="0">
                <a:latin typeface="Times New Roman"/>
                <a:cs typeface="Times New Roman"/>
              </a:rPr>
              <a:t>molto </a:t>
            </a:r>
            <a:r>
              <a:rPr sz="1200" dirty="0">
                <a:latin typeface="Times New Roman"/>
                <a:cs typeface="Times New Roman"/>
              </a:rPr>
              <a:t>di  più a </a:t>
            </a:r>
            <a:r>
              <a:rPr sz="1200" spc="-5" dirty="0">
                <a:latin typeface="Times New Roman"/>
                <a:cs typeface="Times New Roman"/>
              </a:rPr>
              <a:t>quella dei Figli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60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(1253.2) 114:3.4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di Urantia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rappresentato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consigli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ad </a:t>
            </a:r>
            <a:r>
              <a:rPr sz="1200" dirty="0">
                <a:latin typeface="Times New Roman"/>
                <a:cs typeface="Times New Roman"/>
              </a:rPr>
              <a:t>una disposizione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governatore generale che rientra dal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siede come membro </a:t>
            </a:r>
            <a:r>
              <a:rPr sz="1200" dirty="0">
                <a:latin typeface="Times New Roman"/>
                <a:cs typeface="Times New Roman"/>
              </a:rPr>
              <a:t>temporaneo </a:t>
            </a:r>
            <a:r>
              <a:rPr sz="1200" spc="-5" dirty="0">
                <a:latin typeface="Times New Roman"/>
                <a:cs typeface="Times New Roman"/>
              </a:rPr>
              <a:t>del gabinetto </a:t>
            </a:r>
            <a:r>
              <a:rPr sz="1200" dirty="0">
                <a:latin typeface="Times New Roman"/>
                <a:cs typeface="Times New Roman"/>
              </a:rPr>
              <a:t>dei Principi </a:t>
            </a:r>
            <a:r>
              <a:rPr sz="1200" spc="-5" dirty="0">
                <a:latin typeface="Times New Roman"/>
                <a:cs typeface="Times New Roman"/>
              </a:rPr>
              <a:t>Planetari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Sistema. Quando Machiventa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designato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vicegerente, ci si aspettava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prendesse </a:t>
            </a:r>
            <a:r>
              <a:rPr sz="1200" dirty="0">
                <a:latin typeface="Times New Roman"/>
                <a:cs typeface="Times New Roman"/>
              </a:rPr>
              <a:t>immediatamente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nel  consiglio dei Principi Planetari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Satania, </a:t>
            </a:r>
            <a:r>
              <a:rPr sz="1200" dirty="0">
                <a:latin typeface="Times New Roman"/>
                <a:cs typeface="Times New Roman"/>
              </a:rPr>
              <a:t>ma finora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ha fatto </a:t>
            </a:r>
            <a:r>
              <a:rPr sz="1200" spc="-5" dirty="0">
                <a:latin typeface="Times New Roman"/>
                <a:cs typeface="Times New Roman"/>
              </a:rPr>
              <a:t>alcun gesto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610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63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(1253.3) 114:3.5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supermateriale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non mantiene </a:t>
            </a:r>
            <a:r>
              <a:rPr sz="1200" spc="-5" dirty="0">
                <a:latin typeface="Times New Roman"/>
                <a:cs typeface="Times New Roman"/>
              </a:rPr>
              <a:t>relazioni organiche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strette con </a:t>
            </a:r>
            <a:r>
              <a:rPr sz="1200" dirty="0">
                <a:latin typeface="Times New Roman"/>
                <a:cs typeface="Times New Roman"/>
              </a:rPr>
              <a:t>le unità </a:t>
            </a:r>
            <a:r>
              <a:rPr sz="1200" spc="-5" dirty="0">
                <a:latin typeface="Times New Roman"/>
                <a:cs typeface="Times New Roman"/>
              </a:rPr>
              <a:t>superiori dell’universo  locale.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governatore generale </a:t>
            </a:r>
            <a:r>
              <a:rPr sz="1200" dirty="0">
                <a:latin typeface="Times New Roman"/>
                <a:cs typeface="Times New Roman"/>
              </a:rPr>
              <a:t>residente </a:t>
            </a:r>
            <a:r>
              <a:rPr sz="1200" spc="-5" dirty="0">
                <a:latin typeface="Times New Roman"/>
                <a:cs typeface="Times New Roman"/>
              </a:rPr>
              <a:t>rappresenta Salvington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agisce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spc="1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ventiquattro consiglieri,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rappresentano direttamente Micael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Gabriele.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cittadino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governatore  planetario </a:t>
            </a:r>
            <a:r>
              <a:rPr sz="1200" dirty="0">
                <a:latin typeface="Times New Roman"/>
                <a:cs typeface="Times New Roman"/>
              </a:rPr>
              <a:t>può operare come </a:t>
            </a:r>
            <a:r>
              <a:rPr sz="1200" spc="-5" dirty="0">
                <a:latin typeface="Times New Roman"/>
                <a:cs typeface="Times New Roman"/>
              </a:rPr>
              <a:t>portavoce </a:t>
            </a:r>
            <a:r>
              <a:rPr sz="1200" dirty="0">
                <a:latin typeface="Times New Roman"/>
                <a:cs typeface="Times New Roman"/>
              </a:rPr>
              <a:t>del Sovrano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Sistema.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autorità della costellazione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rappresentate </a:t>
            </a:r>
            <a:r>
              <a:rPr sz="1200" dirty="0">
                <a:latin typeface="Times New Roman"/>
                <a:cs typeface="Times New Roman"/>
              </a:rPr>
              <a:t>direttamente da  un </a:t>
            </a:r>
            <a:r>
              <a:rPr sz="1200" spc="-5" dirty="0">
                <a:latin typeface="Times New Roman"/>
                <a:cs typeface="Times New Roman"/>
              </a:rPr>
              <a:t>Figlio Vorondadek, l’osservatore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Edentia.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L’Altissimo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osservatore</a:t>
            </a:r>
            <a:endParaRPr sz="1600">
              <a:latin typeface="Times New Roman"/>
              <a:cs typeface="Times New Roman"/>
            </a:endParaRPr>
          </a:p>
          <a:p>
            <a:pPr marL="76200" marR="18415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(1253.4) 114:4.1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ulteriormente complicata dall’assunzione arbitraria dell’autorità planetaria fatta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tempo  </a:t>
            </a:r>
            <a:r>
              <a:rPr sz="1200" spc="-5" dirty="0">
                <a:latin typeface="Times New Roman"/>
                <a:cs typeface="Times New Roman"/>
              </a:rPr>
              <a:t>dal governo di Norlatiadek poco </a:t>
            </a:r>
            <a:r>
              <a:rPr sz="1200" dirty="0">
                <a:latin typeface="Times New Roman"/>
                <a:cs typeface="Times New Roman"/>
              </a:rPr>
              <a:t>dopo la ribellione </a:t>
            </a:r>
            <a:r>
              <a:rPr sz="1200" spc="-5" dirty="0">
                <a:latin typeface="Times New Roman"/>
                <a:cs typeface="Times New Roman"/>
              </a:rPr>
              <a:t>del pianeta. </a:t>
            </a:r>
            <a:r>
              <a:rPr sz="1200" dirty="0">
                <a:latin typeface="Times New Roman"/>
                <a:cs typeface="Times New Roman"/>
              </a:rPr>
              <a:t>Risiede </a:t>
            </a:r>
            <a:r>
              <a:rPr sz="1200" spc="-5" dirty="0">
                <a:latin typeface="Times New Roman"/>
                <a:cs typeface="Times New Roman"/>
              </a:rPr>
              <a:t>ancora su Urantia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Vorondadek, </a:t>
            </a:r>
            <a:r>
              <a:rPr sz="1200" dirty="0">
                <a:latin typeface="Times New Roman"/>
                <a:cs typeface="Times New Roman"/>
              </a:rPr>
              <a:t>osservatore </a:t>
            </a:r>
            <a:r>
              <a:rPr sz="1200" spc="-5" dirty="0">
                <a:latin typeface="Times New Roman"/>
                <a:cs typeface="Times New Roman"/>
              </a:rPr>
              <a:t>per  conto degli Altissimi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e, </a:t>
            </a:r>
            <a:r>
              <a:rPr sz="1200" dirty="0">
                <a:latin typeface="Times New Roman"/>
                <a:cs typeface="Times New Roman"/>
              </a:rPr>
              <a:t>in assenza di un’azione </a:t>
            </a:r>
            <a:r>
              <a:rPr sz="1200" spc="-5" dirty="0">
                <a:latin typeface="Times New Roman"/>
                <a:cs typeface="Times New Roman"/>
              </a:rPr>
              <a:t>diretta </a:t>
            </a:r>
            <a:r>
              <a:rPr sz="1200" dirty="0">
                <a:latin typeface="Times New Roman"/>
                <a:cs typeface="Times New Roman"/>
              </a:rPr>
              <a:t>da parte di </a:t>
            </a:r>
            <a:r>
              <a:rPr sz="1200" spc="-5" dirty="0">
                <a:latin typeface="Times New Roman"/>
                <a:cs typeface="Times New Roman"/>
              </a:rPr>
              <a:t>Micael, amministratore fiduciario </a:t>
            </a:r>
            <a:r>
              <a:rPr sz="1200" dirty="0">
                <a:latin typeface="Times New Roman"/>
                <a:cs typeface="Times New Roman"/>
              </a:rPr>
              <a:t>della sovranità  </a:t>
            </a:r>
            <a:r>
              <a:rPr sz="1200" spc="-5" dirty="0">
                <a:latin typeface="Times New Roman"/>
                <a:cs typeface="Times New Roman"/>
              </a:rPr>
              <a:t>planetaria. L’attuale Altissimo osservatore </a:t>
            </a:r>
            <a:r>
              <a:rPr sz="1200" dirty="0">
                <a:latin typeface="Times New Roman"/>
                <a:cs typeface="Times New Roman"/>
              </a:rPr>
              <a:t>(ed un tempo </a:t>
            </a:r>
            <a:r>
              <a:rPr sz="1200" spc="-5" dirty="0">
                <a:latin typeface="Times New Roman"/>
                <a:cs typeface="Times New Roman"/>
              </a:rPr>
              <a:t>reggente) </a:t>
            </a:r>
            <a:r>
              <a:rPr sz="1200" dirty="0">
                <a:latin typeface="Times New Roman"/>
                <a:cs typeface="Times New Roman"/>
              </a:rPr>
              <a:t>è il ventitreesimo a </a:t>
            </a:r>
            <a:r>
              <a:rPr sz="1200" spc="-5" dirty="0">
                <a:latin typeface="Times New Roman"/>
                <a:cs typeface="Times New Roman"/>
              </a:rPr>
              <a:t>servire come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533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(1253.5) 114:4.2 </a:t>
            </a:r>
            <a:r>
              <a:rPr sz="1200" spc="-5" dirty="0">
                <a:latin typeface="Times New Roman"/>
                <a:cs typeface="Times New Roman"/>
              </a:rPr>
              <a:t>Certi gruppi </a:t>
            </a:r>
            <a:r>
              <a:rPr sz="1200" dirty="0">
                <a:latin typeface="Times New Roman"/>
                <a:cs typeface="Times New Roman"/>
              </a:rPr>
              <a:t>di problemi </a:t>
            </a:r>
            <a:r>
              <a:rPr sz="1200" spc="-5" dirty="0">
                <a:latin typeface="Times New Roman"/>
                <a:cs typeface="Times New Roman"/>
              </a:rPr>
              <a:t>planetari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sotto il controllo </a:t>
            </a:r>
            <a:r>
              <a:rPr sz="1200" spc="-5" dirty="0">
                <a:latin typeface="Times New Roman"/>
                <a:cs typeface="Times New Roman"/>
              </a:rPr>
              <a:t>degli Altissimi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Edentia, essendo stata assunta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giurisdizione sugli stessi al tempo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Lucifero. L’autorità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materie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esercitata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Vorondadek,</a:t>
            </a:r>
            <a:endParaRPr sz="1200">
              <a:latin typeface="Times New Roman"/>
              <a:cs typeface="Times New Roman"/>
            </a:endParaRPr>
          </a:p>
          <a:p>
            <a:pPr marL="76200" marR="660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l’osservatore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Norlatiadek, che </a:t>
            </a:r>
            <a:r>
              <a:rPr sz="1200" dirty="0">
                <a:latin typeface="Times New Roman"/>
                <a:cs typeface="Times New Roman"/>
              </a:rPr>
              <a:t>mantiene relazioni </a:t>
            </a:r>
            <a:r>
              <a:rPr sz="1200" spc="-5" dirty="0">
                <a:latin typeface="Times New Roman"/>
                <a:cs typeface="Times New Roman"/>
              </a:rPr>
              <a:t>consultive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strette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planetari. I </a:t>
            </a:r>
            <a:r>
              <a:rPr sz="1200" spc="-5" dirty="0">
                <a:latin typeface="Times New Roman"/>
                <a:cs typeface="Times New Roman"/>
              </a:rPr>
              <a:t>commissari </a:t>
            </a:r>
            <a:r>
              <a:rPr sz="1200" spc="5" dirty="0">
                <a:latin typeface="Times New Roman"/>
                <a:cs typeface="Times New Roman"/>
              </a:rPr>
              <a:t>razziali </a:t>
            </a:r>
            <a:r>
              <a:rPr sz="1200" spc="-5" dirty="0">
                <a:latin typeface="Times New Roman"/>
                <a:cs typeface="Times New Roman"/>
              </a:rPr>
              <a:t>sono  </a:t>
            </a:r>
            <a:r>
              <a:rPr sz="1200" dirty="0">
                <a:latin typeface="Times New Roman"/>
                <a:cs typeface="Times New Roman"/>
              </a:rPr>
              <a:t>molto attivi </a:t>
            </a:r>
            <a:r>
              <a:rPr sz="1200" spc="-5" dirty="0">
                <a:latin typeface="Times New Roman"/>
                <a:cs typeface="Times New Roman"/>
              </a:rPr>
              <a:t>su Urantia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vari capigruppo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ufficiosamente </a:t>
            </a:r>
            <a:r>
              <a:rPr sz="1200" dirty="0">
                <a:latin typeface="Times New Roman"/>
                <a:cs typeface="Times New Roman"/>
              </a:rPr>
              <a:t>assegnati </a:t>
            </a:r>
            <a:r>
              <a:rPr sz="1200" spc="-5" dirty="0">
                <a:latin typeface="Times New Roman"/>
                <a:cs typeface="Times New Roman"/>
              </a:rPr>
              <a:t>all’osservatore Vorondadek residente, </a:t>
            </a:r>
            <a:r>
              <a:rPr sz="1200" dirty="0">
                <a:latin typeface="Times New Roman"/>
                <a:cs typeface="Times New Roman"/>
              </a:rPr>
              <a:t>il quale funge  da loro </a:t>
            </a:r>
            <a:r>
              <a:rPr sz="1200" spc="-5" dirty="0">
                <a:latin typeface="Times New Roman"/>
                <a:cs typeface="Times New Roman"/>
              </a:rPr>
              <a:t>direttore consultivo.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(1253.6) 114:4.3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crisi l’effettivo sovrano </a:t>
            </a:r>
            <a:r>
              <a:rPr sz="1200" dirty="0">
                <a:latin typeface="Times New Roman"/>
                <a:cs typeface="Times New Roman"/>
              </a:rPr>
              <a:t>e capo </a:t>
            </a:r>
            <a:r>
              <a:rPr sz="1200" spc="-5" dirty="0">
                <a:latin typeface="Times New Roman"/>
                <a:cs typeface="Times New Roman"/>
              </a:rPr>
              <a:t>del governo, eccetto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 certe materie </a:t>
            </a:r>
            <a:r>
              <a:rPr sz="1200" dirty="0">
                <a:latin typeface="Times New Roman"/>
                <a:cs typeface="Times New Roman"/>
              </a:rPr>
              <a:t>puramente </a:t>
            </a:r>
            <a:r>
              <a:rPr sz="1200" spc="-5" dirty="0">
                <a:latin typeface="Times New Roman"/>
                <a:cs typeface="Times New Roman"/>
              </a:rPr>
              <a:t>spirituali, sarebbe questo  Figlio Vorondadek </a:t>
            </a:r>
            <a:r>
              <a:rPr sz="1200" dirty="0">
                <a:latin typeface="Times New Roman"/>
                <a:cs typeface="Times New Roman"/>
              </a:rPr>
              <a:t>di Edentia ora in servizio di </a:t>
            </a:r>
            <a:r>
              <a:rPr sz="1200" spc="-5" dirty="0">
                <a:latin typeface="Times New Roman"/>
                <a:cs typeface="Times New Roman"/>
              </a:rPr>
              <a:t>osservazione. </a:t>
            </a:r>
            <a:r>
              <a:rPr sz="1200" spc="-10" dirty="0">
                <a:latin typeface="Times New Roman"/>
                <a:cs typeface="Times New Roman"/>
              </a:rPr>
              <a:t>(In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problemi esclusivamente </a:t>
            </a:r>
            <a:r>
              <a:rPr sz="1200" dirty="0">
                <a:latin typeface="Times New Roman"/>
                <a:cs typeface="Times New Roman"/>
              </a:rPr>
              <a:t>spirituali ed in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questioni  </a:t>
            </a:r>
            <a:r>
              <a:rPr sz="1200" spc="-5" dirty="0">
                <a:latin typeface="Times New Roman"/>
                <a:cs typeface="Times New Roman"/>
              </a:rPr>
              <a:t>puramente personali l’autorità suprema sembra essere conferita all’arcangelo comandante assegnato al quartier generale </a:t>
            </a:r>
            <a:r>
              <a:rPr sz="1200" dirty="0">
                <a:latin typeface="Times New Roman"/>
                <a:cs typeface="Times New Roman"/>
              </a:rPr>
              <a:t>divisionale  di </a:t>
            </a:r>
            <a:r>
              <a:rPr sz="1200" spc="-5" dirty="0">
                <a:latin typeface="Times New Roman"/>
                <a:cs typeface="Times New Roman"/>
              </a:rPr>
              <a:t>quest’ordine, che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recentemente </a:t>
            </a:r>
            <a:r>
              <a:rPr sz="1200" dirty="0">
                <a:latin typeface="Times New Roman"/>
                <a:cs typeface="Times New Roman"/>
              </a:rPr>
              <a:t>stabilito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784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85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(1253.7) 114:4.4 </a:t>
            </a:r>
            <a:r>
              <a:rPr sz="1200" spc="-5" dirty="0">
                <a:latin typeface="Times New Roman"/>
                <a:cs typeface="Times New Roman"/>
              </a:rPr>
              <a:t>Un Altissimo osservatore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discrezionale </a:t>
            </a:r>
            <a:r>
              <a:rPr sz="1200" dirty="0">
                <a:latin typeface="Times New Roman"/>
                <a:cs typeface="Times New Roman"/>
              </a:rPr>
              <a:t>di assumere il </a:t>
            </a:r>
            <a:r>
              <a:rPr sz="1200" spc="-5" dirty="0">
                <a:latin typeface="Times New Roman"/>
                <a:cs typeface="Times New Roman"/>
              </a:rPr>
              <a:t>governo del </a:t>
            </a:r>
            <a:r>
              <a:rPr sz="1200" dirty="0">
                <a:latin typeface="Times New Roman"/>
                <a:cs typeface="Times New Roman"/>
              </a:rPr>
              <a:t>pianeta in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 </a:t>
            </a:r>
            <a:r>
              <a:rPr sz="1200" dirty="0">
                <a:latin typeface="Times New Roman"/>
                <a:cs typeface="Times New Roman"/>
              </a:rPr>
              <a:t>crisi </a:t>
            </a:r>
            <a:r>
              <a:rPr sz="1200" spc="-5" dirty="0">
                <a:latin typeface="Times New Roman"/>
                <a:cs typeface="Times New Roman"/>
              </a:rPr>
              <a:t>planetarie,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annali </a:t>
            </a:r>
            <a:r>
              <a:rPr sz="1200" spc="-5" dirty="0">
                <a:latin typeface="Times New Roman"/>
                <a:cs typeface="Times New Roman"/>
              </a:rPr>
              <a:t>riportano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avvenuto </a:t>
            </a:r>
            <a:r>
              <a:rPr sz="1200" dirty="0">
                <a:latin typeface="Times New Roman"/>
                <a:cs typeface="Times New Roman"/>
              </a:rPr>
              <a:t>trentatré volte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storia 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frangenti l’Altissimo osservatore svolge </a:t>
            </a:r>
            <a:r>
              <a:rPr sz="1200" dirty="0">
                <a:latin typeface="Times New Roman"/>
                <a:cs typeface="Times New Roman"/>
              </a:rPr>
              <a:t>le  funzioni di </a:t>
            </a:r>
            <a:r>
              <a:rPr sz="1200" spc="-5" dirty="0">
                <a:latin typeface="Times New Roman"/>
                <a:cs typeface="Times New Roman"/>
              </a:rPr>
              <a:t>Altissimo reggente, esercitando </a:t>
            </a:r>
            <a:r>
              <a:rPr sz="1200" dirty="0">
                <a:latin typeface="Times New Roman"/>
                <a:cs typeface="Times New Roman"/>
              </a:rPr>
              <a:t>un’autorità </a:t>
            </a:r>
            <a:r>
              <a:rPr sz="1200" spc="-5" dirty="0">
                <a:latin typeface="Times New Roman"/>
                <a:cs typeface="Times New Roman"/>
              </a:rPr>
              <a:t>indiscussa su </a:t>
            </a:r>
            <a:r>
              <a:rPr sz="1200" dirty="0">
                <a:latin typeface="Times New Roman"/>
                <a:cs typeface="Times New Roman"/>
              </a:rPr>
              <a:t>tutti i ministri </a:t>
            </a:r>
            <a:r>
              <a:rPr sz="1200" spc="-5" dirty="0">
                <a:latin typeface="Times New Roman"/>
                <a:cs typeface="Times New Roman"/>
              </a:rPr>
              <a:t>ed amministratori residenti sul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pianeta,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eccettuata soltanto l’organizzazione </a:t>
            </a:r>
            <a:r>
              <a:rPr sz="1200" dirty="0">
                <a:latin typeface="Times New Roman"/>
                <a:cs typeface="Times New Roman"/>
              </a:rPr>
              <a:t>divisionale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arcangeli.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92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(1253.8) 114:4.5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reggenze dei Vorondadek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peculiari dei </a:t>
            </a:r>
            <a:r>
              <a:rPr sz="1200" dirty="0">
                <a:latin typeface="Times New Roman"/>
                <a:cs typeface="Times New Roman"/>
              </a:rPr>
              <a:t>pianeti </a:t>
            </a:r>
            <a:r>
              <a:rPr sz="1200" spc="-5" dirty="0">
                <a:latin typeface="Times New Roman"/>
                <a:cs typeface="Times New Roman"/>
              </a:rPr>
              <a:t>isolati 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ribellione, perché gli Altissimi possono  intervenire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negli affari </a:t>
            </a:r>
            <a:r>
              <a:rPr sz="1200" dirty="0">
                <a:latin typeface="Times New Roman"/>
                <a:cs typeface="Times New Roman"/>
              </a:rPr>
              <a:t>dei mondi abitati, </a:t>
            </a:r>
            <a:r>
              <a:rPr sz="1200" spc="-5" dirty="0">
                <a:latin typeface="Times New Roman"/>
                <a:cs typeface="Times New Roman"/>
              </a:rPr>
              <a:t>interponendo </a:t>
            </a:r>
            <a:r>
              <a:rPr sz="1200" dirty="0">
                <a:latin typeface="Times New Roman"/>
                <a:cs typeface="Times New Roman"/>
              </a:rPr>
              <a:t>la saggezza </a:t>
            </a:r>
            <a:r>
              <a:rPr sz="1200" spc="-5" dirty="0">
                <a:latin typeface="Times New Roman"/>
                <a:cs typeface="Times New Roman"/>
              </a:rPr>
              <a:t>superiore dei dirigenti della </a:t>
            </a:r>
            <a:r>
              <a:rPr sz="1200" dirty="0">
                <a:latin typeface="Times New Roman"/>
                <a:cs typeface="Times New Roman"/>
              </a:rPr>
              <a:t>costellazione </a:t>
            </a:r>
            <a:r>
              <a:rPr sz="1200" spc="-5" dirty="0">
                <a:latin typeface="Times New Roman"/>
                <a:cs typeface="Times New Roman"/>
              </a:rPr>
              <a:t>negli  affari dei regni </a:t>
            </a:r>
            <a:r>
              <a:rPr sz="1200" dirty="0">
                <a:latin typeface="Times New Roman"/>
                <a:cs typeface="Times New Roman"/>
              </a:rPr>
              <a:t>degli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governo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planetario</a:t>
            </a:r>
            <a:endParaRPr sz="1600">
              <a:latin typeface="Times New Roman"/>
              <a:cs typeface="Times New Roman"/>
            </a:endParaRPr>
          </a:p>
          <a:p>
            <a:pPr marL="76200" marR="296545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(1254.1) 114:5.1 </a:t>
            </a:r>
            <a:r>
              <a:rPr sz="1200" spc="-5" dirty="0">
                <a:latin typeface="Times New Roman"/>
                <a:cs typeface="Times New Roman"/>
              </a:rPr>
              <a:t>L’amministrazione attuale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difficile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descrivere. Non esiste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governo ufficiale </a:t>
            </a:r>
            <a:r>
              <a:rPr sz="1200" dirty="0">
                <a:latin typeface="Times New Roman"/>
                <a:cs typeface="Times New Roman"/>
              </a:rPr>
              <a:t>secondo le  </a:t>
            </a:r>
            <a:r>
              <a:rPr sz="1200" spc="-5" dirty="0">
                <a:latin typeface="Times New Roman"/>
                <a:cs typeface="Times New Roman"/>
              </a:rPr>
              <a:t>linee dell’organizzazione universale, con </a:t>
            </a:r>
            <a:r>
              <a:rPr sz="1200" dirty="0">
                <a:latin typeface="Times New Roman"/>
                <a:cs typeface="Times New Roman"/>
              </a:rPr>
              <a:t>dipartimenti </a:t>
            </a:r>
            <a:r>
              <a:rPr sz="1200" spc="-5" dirty="0">
                <a:latin typeface="Times New Roman"/>
                <a:cs typeface="Times New Roman"/>
              </a:rPr>
              <a:t>legislativo, esecutivo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giudiziario separati. </a:t>
            </a:r>
            <a:r>
              <a:rPr sz="1200" dirty="0">
                <a:latin typeface="Times New Roman"/>
                <a:cs typeface="Times New Roman"/>
              </a:rPr>
              <a:t>I ventiquattro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consiglieri</a:t>
            </a:r>
            <a:endParaRPr sz="1200">
              <a:latin typeface="Times New Roman"/>
              <a:cs typeface="Times New Roman"/>
            </a:endParaRPr>
          </a:p>
          <a:p>
            <a:pPr marL="76200" marR="10795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vengono ad essere </a:t>
            </a:r>
            <a:r>
              <a:rPr sz="1200" dirty="0">
                <a:latin typeface="Times New Roman"/>
                <a:cs typeface="Times New Roman"/>
              </a:rPr>
              <a:t>i più vicini al </a:t>
            </a:r>
            <a:r>
              <a:rPr sz="1200" spc="-5" dirty="0">
                <a:latin typeface="Times New Roman"/>
                <a:cs typeface="Times New Roman"/>
              </a:rPr>
              <a:t>ramo legislativo del governo planetario.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governatore generale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capo esecutivo </a:t>
            </a:r>
            <a:r>
              <a:rPr sz="1200" dirty="0">
                <a:latin typeface="Times New Roman"/>
                <a:cs typeface="Times New Roman"/>
              </a:rPr>
              <a:t>provvisorio e  </a:t>
            </a:r>
            <a:r>
              <a:rPr sz="1200" spc="-5" dirty="0">
                <a:latin typeface="Times New Roman"/>
                <a:cs typeface="Times New Roman"/>
              </a:rPr>
              <a:t>consultivo, con 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dell’Altissimo </a:t>
            </a:r>
            <a:r>
              <a:rPr sz="1200" spc="-5" dirty="0">
                <a:latin typeface="Times New Roman"/>
                <a:cs typeface="Times New Roman"/>
              </a:rPr>
              <a:t>osservatore. </a:t>
            </a:r>
            <a:r>
              <a:rPr sz="1200" dirty="0">
                <a:latin typeface="Times New Roman"/>
                <a:cs typeface="Times New Roman"/>
              </a:rPr>
              <a:t>E non vi sono </a:t>
            </a:r>
            <a:r>
              <a:rPr sz="1200" spc="-5" dirty="0">
                <a:latin typeface="Times New Roman"/>
                <a:cs typeface="Times New Roman"/>
              </a:rPr>
              <a:t>poteri giudiziari operativi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autorità assoluta sul  pianeta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commissioni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conciliazione.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(1254.2) 114:5.2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problemi </a:t>
            </a:r>
            <a:r>
              <a:rPr sz="1200" spc="-5" dirty="0">
                <a:latin typeface="Times New Roman"/>
                <a:cs typeface="Times New Roman"/>
              </a:rPr>
              <a:t>che coinvolgono serafini ed intermedi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decisa, per </a:t>
            </a:r>
            <a:r>
              <a:rPr sz="1200" dirty="0">
                <a:latin typeface="Times New Roman"/>
                <a:cs typeface="Times New Roman"/>
              </a:rPr>
              <a:t>mutuo </a:t>
            </a:r>
            <a:r>
              <a:rPr sz="1200" spc="-5" dirty="0">
                <a:latin typeface="Times New Roman"/>
                <a:cs typeface="Times New Roman"/>
              </a:rPr>
              <a:t>consenso, </a:t>
            </a:r>
            <a:r>
              <a:rPr sz="1200" spc="5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governatore  generale. Ma </a:t>
            </a:r>
            <a:r>
              <a:rPr sz="1200" dirty="0">
                <a:latin typeface="Times New Roman"/>
                <a:cs typeface="Times New Roman"/>
              </a:rPr>
              <a:t>eccetto </a:t>
            </a:r>
            <a:r>
              <a:rPr sz="1200" spc="-5" dirty="0">
                <a:latin typeface="Times New Roman"/>
                <a:cs typeface="Times New Roman"/>
              </a:rPr>
              <a:t>quando esprimono 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ventiquattro </a:t>
            </a:r>
            <a:r>
              <a:rPr sz="1200" spc="-5" dirty="0">
                <a:latin typeface="Times New Roman"/>
                <a:cs typeface="Times New Roman"/>
              </a:rPr>
              <a:t>consiglieri,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ordinanze </a:t>
            </a:r>
            <a:r>
              <a:rPr sz="1200" dirty="0">
                <a:latin typeface="Times New Roman"/>
                <a:cs typeface="Times New Roman"/>
              </a:rPr>
              <a:t>sono tutte </a:t>
            </a:r>
            <a:r>
              <a:rPr sz="1200" spc="-5" dirty="0">
                <a:latin typeface="Times New Roman"/>
                <a:cs typeface="Times New Roman"/>
              </a:rPr>
              <a:t>soggette ad </a:t>
            </a:r>
            <a:r>
              <a:rPr sz="1200" dirty="0">
                <a:latin typeface="Times New Roman"/>
                <a:cs typeface="Times New Roman"/>
              </a:rPr>
              <a:t>appello </a:t>
            </a:r>
            <a:r>
              <a:rPr sz="1200" spc="-5" dirty="0">
                <a:latin typeface="Times New Roman"/>
                <a:cs typeface="Times New Roman"/>
              </a:rPr>
              <a:t>presso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commissioni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conciliazione, presso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autorità locali costituite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funzionamento planetario, </a:t>
            </a:r>
            <a:r>
              <a:rPr sz="1200" spc="5" dirty="0">
                <a:latin typeface="Times New Roman"/>
                <a:cs typeface="Times New Roman"/>
              </a:rPr>
              <a:t>oppure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Sovrano  Sistemico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325" cy="31946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09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(1254.3) 114:5.3 </a:t>
            </a:r>
            <a:r>
              <a:rPr sz="1200" spc="-5" dirty="0">
                <a:latin typeface="Times New Roman"/>
                <a:cs typeface="Times New Roman"/>
              </a:rPr>
              <a:t>L’assenza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gruppo corporale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regime materiale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di una </a:t>
            </a:r>
            <a:r>
              <a:rPr sz="1200" spc="-5" dirty="0">
                <a:latin typeface="Times New Roman"/>
                <a:cs typeface="Times New Roman"/>
              </a:rPr>
              <a:t>Figlia Adamici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parzialmente compensata dal ministero speciale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servizi </a:t>
            </a:r>
            <a:r>
              <a:rPr sz="1200" spc="-5" dirty="0">
                <a:latin typeface="Times New Roman"/>
                <a:cs typeface="Times New Roman"/>
              </a:rPr>
              <a:t>straordinari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intermedie. L’assenza del  Principe Planetario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efficacemente compensata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trina degli </a:t>
            </a:r>
            <a:r>
              <a:rPr sz="1200" spc="-5" dirty="0">
                <a:latin typeface="Times New Roman"/>
                <a:cs typeface="Times New Roman"/>
              </a:rPr>
              <a:t>arcangeli, dell’Altissimo osservatore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governatore  </a:t>
            </a:r>
            <a:r>
              <a:rPr sz="1200" spc="-5" dirty="0">
                <a:latin typeface="Times New Roman"/>
                <a:cs typeface="Times New Roman"/>
              </a:rPr>
              <a:t>generale.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(1254.4) 114:5.4 </a:t>
            </a:r>
            <a:r>
              <a:rPr sz="1200" spc="-5" dirty="0">
                <a:latin typeface="Times New Roman"/>
                <a:cs typeface="Times New Roman"/>
              </a:rPr>
              <a:t>Questo governo planetario, organizzato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approssimativamente ed amministrato </a:t>
            </a:r>
            <a:r>
              <a:rPr sz="1200" dirty="0">
                <a:latin typeface="Times New Roman"/>
                <a:cs typeface="Times New Roman"/>
              </a:rPr>
              <a:t>in modo un po’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è più  </a:t>
            </a: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previsto grazie al risparmio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tempo consentito dall’assistenza degli arcangeli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loro circuito sempre </a:t>
            </a:r>
            <a:r>
              <a:rPr sz="1200" dirty="0">
                <a:latin typeface="Times New Roman"/>
                <a:cs typeface="Times New Roman"/>
              </a:rPr>
              <a:t>disponibile,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spesso utilizzato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emergenze </a:t>
            </a:r>
            <a:r>
              <a:rPr sz="1200" dirty="0">
                <a:latin typeface="Times New Roman"/>
                <a:cs typeface="Times New Roman"/>
              </a:rPr>
              <a:t>planetarie e di </a:t>
            </a:r>
            <a:r>
              <a:rPr sz="1200" spc="-5" dirty="0">
                <a:latin typeface="Times New Roman"/>
                <a:cs typeface="Times New Roman"/>
              </a:rPr>
              <a:t>difficoltà amministrative.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tecnico il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è ancora  </a:t>
            </a:r>
            <a:r>
              <a:rPr sz="1200" spc="-5" dirty="0">
                <a:latin typeface="Times New Roman"/>
                <a:cs typeface="Times New Roman"/>
              </a:rPr>
              <a:t>spiritualmente isolato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Norlatiadek,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caso d’emergenza questo ostacolo </a:t>
            </a:r>
            <a:r>
              <a:rPr sz="1200" dirty="0">
                <a:latin typeface="Times New Roman"/>
                <a:cs typeface="Times New Roman"/>
              </a:rPr>
              <a:t>può essere ora </a:t>
            </a:r>
            <a:r>
              <a:rPr sz="1200" spc="-5" dirty="0">
                <a:latin typeface="Times New Roman"/>
                <a:cs typeface="Times New Roman"/>
              </a:rPr>
              <a:t>aggirato </a:t>
            </a:r>
            <a:r>
              <a:rPr sz="1200" dirty="0">
                <a:latin typeface="Times New Roman"/>
                <a:cs typeface="Times New Roman"/>
              </a:rPr>
              <a:t>utilizzando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 marR="45275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circuito degli arcangeli. L’isolamento </a:t>
            </a:r>
            <a:r>
              <a:rPr sz="1200" dirty="0">
                <a:latin typeface="Times New Roman"/>
                <a:cs typeface="Times New Roman"/>
              </a:rPr>
              <a:t>planetario, </a:t>
            </a:r>
            <a:r>
              <a:rPr sz="1200" spc="-5" dirty="0">
                <a:latin typeface="Times New Roman"/>
                <a:cs typeface="Times New Roman"/>
              </a:rPr>
              <a:t>beninteso,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poca </a:t>
            </a:r>
            <a:r>
              <a:rPr sz="1200" dirty="0">
                <a:latin typeface="Times New Roman"/>
                <a:cs typeface="Times New Roman"/>
              </a:rPr>
              <a:t>importanza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singoli </a:t>
            </a:r>
            <a:r>
              <a:rPr sz="1200" dirty="0">
                <a:latin typeface="Times New Roman"/>
                <a:cs typeface="Times New Roman"/>
              </a:rPr>
              <a:t>mortali dopo che lo Spirito </a:t>
            </a:r>
            <a:r>
              <a:rPr sz="1200" spc="-5" dirty="0">
                <a:latin typeface="Times New Roman"/>
                <a:cs typeface="Times New Roman"/>
              </a:rPr>
              <a:t>della  Verità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sparso su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l’umanità millenovecento </a:t>
            </a:r>
            <a:r>
              <a:rPr sz="1200" dirty="0">
                <a:latin typeface="Times New Roman"/>
                <a:cs typeface="Times New Roman"/>
              </a:rPr>
              <a:t>anni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(1254.5) 114:5.5 </a:t>
            </a:r>
            <a:r>
              <a:rPr sz="1200" spc="-5" dirty="0">
                <a:latin typeface="Times New Roman"/>
                <a:cs typeface="Times New Roman"/>
              </a:rPr>
              <a:t>Ogni giornata amministrativa su </a:t>
            </a:r>
            <a:r>
              <a:rPr sz="1200" dirty="0">
                <a:latin typeface="Times New Roman"/>
                <a:cs typeface="Times New Roman"/>
              </a:rPr>
              <a:t>Urantia inizia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riunione consultiva alla quale </a:t>
            </a:r>
            <a:r>
              <a:rPr sz="1200" dirty="0">
                <a:latin typeface="Times New Roman"/>
                <a:cs typeface="Times New Roman"/>
              </a:rPr>
              <a:t>partecipano il </a:t>
            </a:r>
            <a:r>
              <a:rPr sz="1200" spc="-5" dirty="0">
                <a:latin typeface="Times New Roman"/>
                <a:cs typeface="Times New Roman"/>
              </a:rPr>
              <a:t>governatore  generale,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planetario </a:t>
            </a:r>
            <a:r>
              <a:rPr sz="1200" spc="-5" dirty="0">
                <a:latin typeface="Times New Roman"/>
                <a:cs typeface="Times New Roman"/>
              </a:rPr>
              <a:t>degli arcangeli, l’Altissimo osservatore,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supernafino supervisore, </a:t>
            </a:r>
            <a:r>
              <a:rPr sz="1200" dirty="0">
                <a:latin typeface="Times New Roman"/>
                <a:cs typeface="Times New Roman"/>
              </a:rPr>
              <a:t>il capo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Portatori di </a:t>
            </a:r>
            <a:r>
              <a:rPr sz="1200" spc="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residenti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ospiti invitati tra i </a:t>
            </a:r>
            <a:r>
              <a:rPr sz="1200" spc="-5" dirty="0">
                <a:latin typeface="Times New Roman"/>
                <a:cs typeface="Times New Roman"/>
              </a:rPr>
              <a:t>Figli elevati dell’universo </a:t>
            </a:r>
            <a:r>
              <a:rPr sz="1200" dirty="0">
                <a:latin typeface="Times New Roman"/>
                <a:cs typeface="Times New Roman"/>
              </a:rPr>
              <a:t>o tra certi </a:t>
            </a:r>
            <a:r>
              <a:rPr sz="1200" spc="-5" dirty="0">
                <a:latin typeface="Times New Roman"/>
                <a:cs typeface="Times New Roman"/>
              </a:rPr>
              <a:t>visitatori studenti che si </a:t>
            </a:r>
            <a:r>
              <a:rPr sz="1200" dirty="0">
                <a:latin typeface="Times New Roman"/>
                <a:cs typeface="Times New Roman"/>
              </a:rPr>
              <a:t>trovano a </a:t>
            </a:r>
            <a:r>
              <a:rPr sz="1200" spc="-5" dirty="0">
                <a:latin typeface="Times New Roman"/>
                <a:cs typeface="Times New Roman"/>
              </a:rPr>
              <a:t>soggiornare sul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85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(1254.6) 114:5.6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gabinetto </a:t>
            </a:r>
            <a:r>
              <a:rPr sz="1200" dirty="0">
                <a:latin typeface="Times New Roman"/>
                <a:cs typeface="Times New Roman"/>
              </a:rPr>
              <a:t>amministrativo </a:t>
            </a:r>
            <a:r>
              <a:rPr sz="1200" spc="-5" dirty="0">
                <a:latin typeface="Times New Roman"/>
                <a:cs typeface="Times New Roman"/>
              </a:rPr>
              <a:t>diretto dal governatore generale si </a:t>
            </a:r>
            <a:r>
              <a:rPr sz="1200" dirty="0">
                <a:latin typeface="Times New Roman"/>
                <a:cs typeface="Times New Roman"/>
              </a:rPr>
              <a:t>compone di dodici </a:t>
            </a:r>
            <a:r>
              <a:rPr sz="1200" spc="-5" dirty="0">
                <a:latin typeface="Times New Roman"/>
                <a:cs typeface="Times New Roman"/>
              </a:rPr>
              <a:t>serafini,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in funzione </a:t>
            </a:r>
            <a:r>
              <a:rPr sz="1200" spc="-5" dirty="0">
                <a:latin typeface="Times New Roman"/>
                <a:cs typeface="Times New Roman"/>
              </a:rPr>
              <a:t>dei dodici  gruppi </a:t>
            </a:r>
            <a:r>
              <a:rPr sz="1200" dirty="0">
                <a:latin typeface="Times New Roman"/>
                <a:cs typeface="Times New Roman"/>
              </a:rPr>
              <a:t>di angeli </a:t>
            </a:r>
            <a:r>
              <a:rPr sz="1200" spc="-5" dirty="0">
                <a:latin typeface="Times New Roman"/>
                <a:cs typeface="Times New Roman"/>
              </a:rPr>
              <a:t>speciali che operano come </a:t>
            </a:r>
            <a:r>
              <a:rPr sz="1200" dirty="0">
                <a:latin typeface="Times New Roman"/>
                <a:cs typeface="Times New Roman"/>
              </a:rPr>
              <a:t>direttori </a:t>
            </a:r>
            <a:r>
              <a:rPr sz="1200" spc="-5" dirty="0">
                <a:latin typeface="Times New Roman"/>
                <a:cs typeface="Times New Roman"/>
              </a:rPr>
              <a:t>superumani diretti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e della stabilità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00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(705.4) 62:3.5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ora, per quasi </a:t>
            </a:r>
            <a:r>
              <a:rPr sz="1200" dirty="0">
                <a:latin typeface="Times New Roman"/>
                <a:cs typeface="Times New Roman"/>
              </a:rPr>
              <a:t>quindicimila </a:t>
            </a:r>
            <a:r>
              <a:rPr sz="1200" spc="-5" dirty="0">
                <a:latin typeface="Times New Roman"/>
                <a:cs typeface="Times New Roman"/>
              </a:rPr>
              <a:t>anni (seicento generazioni), tale creatura </a:t>
            </a:r>
            <a:r>
              <a:rPr sz="1200" dirty="0">
                <a:latin typeface="Times New Roman"/>
                <a:cs typeface="Times New Roman"/>
              </a:rPr>
              <a:t>divenne il </a:t>
            </a:r>
            <a:r>
              <a:rPr sz="1200" spc="-5" dirty="0">
                <a:latin typeface="Times New Roman"/>
                <a:cs typeface="Times New Roman"/>
              </a:rPr>
              <a:t>terrore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 mondo. Tutti  i </a:t>
            </a:r>
            <a:r>
              <a:rPr sz="1200" spc="-5" dirty="0">
                <a:latin typeface="Times New Roman"/>
                <a:cs typeface="Times New Roman"/>
              </a:rPr>
              <a:t>grandi animali feroci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tempi passati si erano </a:t>
            </a:r>
            <a:r>
              <a:rPr sz="1200" dirty="0">
                <a:latin typeface="Times New Roman"/>
                <a:cs typeface="Times New Roman"/>
              </a:rPr>
              <a:t>estinti.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grosse bestie </a:t>
            </a:r>
            <a:r>
              <a:rPr sz="1200" dirty="0">
                <a:latin typeface="Times New Roman"/>
                <a:cs typeface="Times New Roman"/>
              </a:rPr>
              <a:t>native di queste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carnivore e </a:t>
            </a:r>
            <a:r>
              <a:rPr sz="1200" spc="2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specie più  </a:t>
            </a:r>
            <a:r>
              <a:rPr sz="1200" spc="-5" dirty="0">
                <a:latin typeface="Times New Roman"/>
                <a:cs typeface="Times New Roman"/>
              </a:rPr>
              <a:t>grosse della famiglia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felini, leoni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tigri,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ancora </a:t>
            </a:r>
            <a:r>
              <a:rPr sz="1200" dirty="0">
                <a:latin typeface="Times New Roman"/>
                <a:cs typeface="Times New Roman"/>
              </a:rPr>
              <a:t>invaso questo </a:t>
            </a:r>
            <a:r>
              <a:rPr sz="1200" spc="-5" dirty="0">
                <a:latin typeface="Times New Roman"/>
                <a:cs typeface="Times New Roman"/>
              </a:rPr>
              <a:t>angolo </a:t>
            </a:r>
            <a:r>
              <a:rPr sz="1200" dirty="0">
                <a:latin typeface="Times New Roman"/>
                <a:cs typeface="Times New Roman"/>
              </a:rPr>
              <a:t>particolarmente </a:t>
            </a:r>
            <a:r>
              <a:rPr sz="1200" spc="-5" dirty="0">
                <a:latin typeface="Times New Roman"/>
                <a:cs typeface="Times New Roman"/>
              </a:rPr>
              <a:t>riparato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superficie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terrestre. Perciò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mammiferi intermedi </a:t>
            </a:r>
            <a:r>
              <a:rPr sz="1200" dirty="0">
                <a:latin typeface="Times New Roman"/>
                <a:cs typeface="Times New Roman"/>
              </a:rPr>
              <a:t>divennero </a:t>
            </a:r>
            <a:r>
              <a:rPr sz="1200" spc="-5" dirty="0">
                <a:latin typeface="Times New Roman"/>
                <a:cs typeface="Times New Roman"/>
              </a:rPr>
              <a:t>coraggiosi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soggiogarono </a:t>
            </a:r>
            <a:r>
              <a:rPr sz="1200" dirty="0">
                <a:latin typeface="Times New Roman"/>
                <a:cs typeface="Times New Roman"/>
              </a:rPr>
              <a:t>tutta la loro zona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d’origine.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366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(705.5) 62:3.6 </a:t>
            </a:r>
            <a:r>
              <a:rPr sz="1200" spc="-5" dirty="0">
                <a:latin typeface="Times New Roman"/>
                <a:cs typeface="Times New Roman"/>
              </a:rPr>
              <a:t>Comparati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specie ancestrale,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mammiferi intermedi </a:t>
            </a:r>
            <a:r>
              <a:rPr sz="1200" dirty="0">
                <a:latin typeface="Times New Roman"/>
                <a:cs typeface="Times New Roman"/>
              </a:rPr>
              <a:t>rappresentavano un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sotto tutti i </a:t>
            </a:r>
            <a:r>
              <a:rPr sz="1200" spc="-5" dirty="0">
                <a:latin typeface="Times New Roman"/>
                <a:cs typeface="Times New Roman"/>
              </a:rPr>
              <a:t>punti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vista.  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durata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vita era più </a:t>
            </a:r>
            <a:r>
              <a:rPr sz="1200" spc="-5" dirty="0">
                <a:latin typeface="Times New Roman"/>
                <a:cs typeface="Times New Roman"/>
              </a:rPr>
              <a:t>lunga, raggiungendo circa venticinque anni.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nuova </a:t>
            </a:r>
            <a:r>
              <a:rPr sz="1200" spc="-5" dirty="0">
                <a:latin typeface="Times New Roman"/>
                <a:cs typeface="Times New Roman"/>
              </a:rPr>
              <a:t>specie apparve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certo numero </a:t>
            </a:r>
            <a:r>
              <a:rPr sz="1200" dirty="0">
                <a:latin typeface="Times New Roman"/>
                <a:cs typeface="Times New Roman"/>
              </a:rPr>
              <a:t>di tratti </a:t>
            </a:r>
            <a:r>
              <a:rPr sz="1200" spc="-5" dirty="0">
                <a:latin typeface="Times New Roman"/>
                <a:cs typeface="Times New Roman"/>
              </a:rPr>
              <a:t>umani rudimentali. </a:t>
            </a:r>
            <a:r>
              <a:rPr sz="1200" dirty="0">
                <a:latin typeface="Times New Roman"/>
                <a:cs typeface="Times New Roman"/>
              </a:rPr>
              <a:t>Oltre alle </a:t>
            </a:r>
            <a:r>
              <a:rPr sz="1200" spc="-5" dirty="0">
                <a:latin typeface="Times New Roman"/>
                <a:cs typeface="Times New Roman"/>
              </a:rPr>
              <a:t>propensioni innate </a:t>
            </a:r>
            <a:r>
              <a:rPr sz="1200" dirty="0">
                <a:latin typeface="Times New Roman"/>
                <a:cs typeface="Times New Roman"/>
              </a:rPr>
              <a:t>mostrate </a:t>
            </a:r>
            <a:r>
              <a:rPr sz="1200" spc="-5" dirty="0">
                <a:latin typeface="Times New Roman"/>
                <a:cs typeface="Times New Roman"/>
              </a:rPr>
              <a:t>dai loro antenati, questi mammiferi intermedi erano 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esprimere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disgusto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situazioni </a:t>
            </a:r>
            <a:r>
              <a:rPr sz="1200" spc="-5" dirty="0">
                <a:latin typeface="Times New Roman"/>
                <a:cs typeface="Times New Roman"/>
              </a:rPr>
              <a:t>ripugnanti. Essi possedevano </a:t>
            </a:r>
            <a:r>
              <a:rPr sz="1200" dirty="0">
                <a:latin typeface="Times New Roman"/>
                <a:cs typeface="Times New Roman"/>
              </a:rPr>
              <a:t>inoltre un istinto ben </a:t>
            </a:r>
            <a:r>
              <a:rPr sz="1200" spc="-5" dirty="0">
                <a:latin typeface="Times New Roman"/>
                <a:cs typeface="Times New Roman"/>
              </a:rPr>
              <a:t>definito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accaparramento; </a:t>
            </a:r>
            <a:r>
              <a:rPr sz="1200" dirty="0">
                <a:latin typeface="Times New Roman"/>
                <a:cs typeface="Times New Roman"/>
              </a:rPr>
              <a:t>facevano </a:t>
            </a:r>
            <a:r>
              <a:rPr sz="1200" spc="-5" dirty="0">
                <a:latin typeface="Times New Roman"/>
                <a:cs typeface="Times New Roman"/>
              </a:rPr>
              <a:t>provvista </a:t>
            </a:r>
            <a:r>
              <a:rPr sz="1200" dirty="0">
                <a:latin typeface="Times New Roman"/>
                <a:cs typeface="Times New Roman"/>
              </a:rPr>
              <a:t>di cibo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bisogni successivi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molto inclini a </a:t>
            </a:r>
            <a:r>
              <a:rPr sz="1200" spc="-5" dirty="0">
                <a:latin typeface="Times New Roman"/>
                <a:cs typeface="Times New Roman"/>
              </a:rPr>
              <a:t>collezionare dei </a:t>
            </a:r>
            <a:r>
              <a:rPr sz="1200" dirty="0">
                <a:latin typeface="Times New Roman"/>
                <a:cs typeface="Times New Roman"/>
              </a:rPr>
              <a:t>ciottoli tondi e  </a:t>
            </a:r>
            <a:r>
              <a:rPr sz="1200" spc="-5" dirty="0">
                <a:latin typeface="Times New Roman"/>
                <a:cs typeface="Times New Roman"/>
              </a:rPr>
              <a:t>lisci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pietre </a:t>
            </a:r>
            <a:r>
              <a:rPr sz="1200" dirty="0">
                <a:latin typeface="Times New Roman"/>
                <a:cs typeface="Times New Roman"/>
              </a:rPr>
              <a:t>rotonde </a:t>
            </a:r>
            <a:r>
              <a:rPr sz="1200" spc="-5" dirty="0">
                <a:latin typeface="Times New Roman"/>
                <a:cs typeface="Times New Roman"/>
              </a:rPr>
              <a:t>utilizzabili </a:t>
            </a:r>
            <a:r>
              <a:rPr sz="1200" dirty="0">
                <a:latin typeface="Times New Roman"/>
                <a:cs typeface="Times New Roman"/>
              </a:rPr>
              <a:t>come munizioni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difesa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offesa.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08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(705.6) 62:3.7 </a:t>
            </a:r>
            <a:r>
              <a:rPr sz="1200" spc="-5" dirty="0">
                <a:latin typeface="Times New Roman"/>
                <a:cs typeface="Times New Roman"/>
              </a:rPr>
              <a:t>Questi mammiferi intermedi </a:t>
            </a:r>
            <a:r>
              <a:rPr sz="1200" dirty="0">
                <a:latin typeface="Times New Roman"/>
                <a:cs typeface="Times New Roman"/>
              </a:rPr>
              <a:t>furono i primi a </a:t>
            </a:r>
            <a:r>
              <a:rPr sz="1200" spc="-5" dirty="0">
                <a:latin typeface="Times New Roman"/>
                <a:cs typeface="Times New Roman"/>
              </a:rPr>
              <a:t>manifestare </a:t>
            </a:r>
            <a:r>
              <a:rPr sz="1200" dirty="0">
                <a:latin typeface="Times New Roman"/>
                <a:cs typeface="Times New Roman"/>
              </a:rPr>
              <a:t>una propensione </a:t>
            </a:r>
            <a:r>
              <a:rPr sz="1200" spc="-5" dirty="0">
                <a:latin typeface="Times New Roman"/>
                <a:cs typeface="Times New Roman"/>
              </a:rPr>
              <a:t>precisa alla </a:t>
            </a:r>
            <a:r>
              <a:rPr sz="1200" dirty="0">
                <a:latin typeface="Times New Roman"/>
                <a:cs typeface="Times New Roman"/>
              </a:rPr>
              <a:t>costruzione,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dimostra la </a:t>
            </a:r>
            <a:r>
              <a:rPr sz="1200" spc="-5" dirty="0">
                <a:latin typeface="Times New Roman"/>
                <a:cs typeface="Times New Roman"/>
              </a:rPr>
              <a:t>loro  rivalità nel costruire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capanne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cima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alberi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ricoveri sotterranei con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tunnel. Essi furono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specie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mammiferi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sicurezza </a:t>
            </a:r>
            <a:r>
              <a:rPr sz="1200" spc="-5" dirty="0">
                <a:latin typeface="Times New Roman"/>
                <a:cs typeface="Times New Roman"/>
              </a:rPr>
              <a:t>sia nei rifugi arboricoli sia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quelli sotterranei. Essi </a:t>
            </a:r>
            <a:r>
              <a:rPr sz="1200" dirty="0">
                <a:latin typeface="Times New Roman"/>
                <a:cs typeface="Times New Roman"/>
              </a:rPr>
              <a:t>abbandonarono 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alberi  </a:t>
            </a:r>
            <a:r>
              <a:rPr sz="1200" spc="-5" dirty="0">
                <a:latin typeface="Times New Roman"/>
                <a:cs typeface="Times New Roman"/>
              </a:rPr>
              <a:t>come luogo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abitazione, vivendo al </a:t>
            </a:r>
            <a:r>
              <a:rPr sz="1200" dirty="0">
                <a:latin typeface="Times New Roman"/>
                <a:cs typeface="Times New Roman"/>
              </a:rPr>
              <a:t>suolo durante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e dormendo sulla </a:t>
            </a:r>
            <a:r>
              <a:rPr sz="1200" spc="-5" dirty="0">
                <a:latin typeface="Times New Roman"/>
                <a:cs typeface="Times New Roman"/>
              </a:rPr>
              <a:t>cima degli alberi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39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(705.7) 62:3.8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passare del tempo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naturale del loro </a:t>
            </a:r>
            <a:r>
              <a:rPr sz="1200" dirty="0">
                <a:latin typeface="Times New Roman"/>
                <a:cs typeface="Times New Roman"/>
              </a:rPr>
              <a:t>numero </a:t>
            </a:r>
            <a:r>
              <a:rPr sz="1200" spc="-5" dirty="0">
                <a:latin typeface="Times New Roman"/>
                <a:cs typeface="Times New Roman"/>
              </a:rPr>
              <a:t>sfociò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seria </a:t>
            </a:r>
            <a:r>
              <a:rPr sz="1200" dirty="0">
                <a:latin typeface="Times New Roman"/>
                <a:cs typeface="Times New Roman"/>
              </a:rPr>
              <a:t>competizione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ed in  </a:t>
            </a:r>
            <a:r>
              <a:rPr sz="1200" spc="-5" dirty="0">
                <a:latin typeface="Times New Roman"/>
                <a:cs typeface="Times New Roman"/>
              </a:rPr>
              <a:t>rivalità sessuale, </a:t>
            </a:r>
            <a:r>
              <a:rPr sz="1200" dirty="0">
                <a:latin typeface="Times New Roman"/>
                <a:cs typeface="Times New Roman"/>
              </a:rPr>
              <a:t>culminando in una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 battaglie </a:t>
            </a:r>
            <a:r>
              <a:rPr sz="1200" spc="-5" dirty="0">
                <a:latin typeface="Times New Roman"/>
                <a:cs typeface="Times New Roman"/>
              </a:rPr>
              <a:t>intestine che </a:t>
            </a:r>
            <a:r>
              <a:rPr sz="1200" dirty="0">
                <a:latin typeface="Times New Roman"/>
                <a:cs typeface="Times New Roman"/>
              </a:rPr>
              <a:t>distrussero </a:t>
            </a:r>
            <a:r>
              <a:rPr sz="1200" spc="-5" dirty="0">
                <a:latin typeface="Times New Roman"/>
                <a:cs typeface="Times New Roman"/>
              </a:rPr>
              <a:t>quasi interamente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specie.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battaglie  </a:t>
            </a:r>
            <a:r>
              <a:rPr sz="1200" spc="-5" dirty="0">
                <a:latin typeface="Times New Roman"/>
                <a:cs typeface="Times New Roman"/>
              </a:rPr>
              <a:t>continuarono </a:t>
            </a:r>
            <a:r>
              <a:rPr sz="1200" dirty="0">
                <a:latin typeface="Times New Roman"/>
                <a:cs typeface="Times New Roman"/>
              </a:rPr>
              <a:t>fino a quando </a:t>
            </a:r>
            <a:r>
              <a:rPr sz="1200" spc="-5" dirty="0">
                <a:latin typeface="Times New Roman"/>
                <a:cs typeface="Times New Roman"/>
              </a:rPr>
              <a:t>restò </a:t>
            </a:r>
            <a:r>
              <a:rPr sz="1200" dirty="0">
                <a:latin typeface="Times New Roman"/>
                <a:cs typeface="Times New Roman"/>
              </a:rPr>
              <a:t>in vita soltanto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di cento individui.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 prevalse ancora </a:t>
            </a:r>
            <a:r>
              <a:rPr sz="1200" dirty="0">
                <a:latin typeface="Times New Roman"/>
                <a:cs typeface="Times New Roman"/>
              </a:rPr>
              <a:t>una volta e  </a:t>
            </a:r>
            <a:r>
              <a:rPr sz="1200" spc="-5" dirty="0">
                <a:latin typeface="Times New Roman"/>
                <a:cs typeface="Times New Roman"/>
              </a:rPr>
              <a:t>questa sola tribù superstite ricostruì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alloggi notturni sulla cima degli alberi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riprese ancora </a:t>
            </a:r>
            <a:r>
              <a:rPr sz="1200" dirty="0">
                <a:latin typeface="Times New Roman"/>
                <a:cs typeface="Times New Roman"/>
              </a:rPr>
              <a:t>una volta un’esistenza normale e  </a:t>
            </a:r>
            <a:r>
              <a:rPr sz="1200" spc="-5" dirty="0">
                <a:latin typeface="Times New Roman"/>
                <a:cs typeface="Times New Roman"/>
              </a:rPr>
              <a:t>semipacifica.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70545" cy="37833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 serafini maestri di supervisione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planetaria</a:t>
            </a:r>
            <a:endParaRPr sz="1600">
              <a:latin typeface="Times New Roman"/>
              <a:cs typeface="Times New Roman"/>
            </a:endParaRPr>
          </a:p>
          <a:p>
            <a:pPr marL="76200" marR="18986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(1254.7) 114:6.1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primo governatore generale arrivò su Urantia simultaneamente all’effusione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della Verità, era  accompagnato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dodici corpi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speciali, diplomati di </a:t>
            </a:r>
            <a:r>
              <a:rPr sz="1200" spc="-5" dirty="0">
                <a:latin typeface="Times New Roman"/>
                <a:cs typeface="Times New Roman"/>
              </a:rPr>
              <a:t>Seraphington,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servizi  </a:t>
            </a:r>
            <a:r>
              <a:rPr sz="1200" spc="-5" dirty="0">
                <a:latin typeface="Times New Roman"/>
                <a:cs typeface="Times New Roman"/>
              </a:rPr>
              <a:t>planetari particolari. Questi angeli </a:t>
            </a:r>
            <a:r>
              <a:rPr sz="1200" dirty="0">
                <a:latin typeface="Times New Roman"/>
                <a:cs typeface="Times New Roman"/>
              </a:rPr>
              <a:t>superiori sono </a:t>
            </a:r>
            <a:r>
              <a:rPr sz="1200" spc="-5" dirty="0">
                <a:latin typeface="Times New Roman"/>
                <a:cs typeface="Times New Roman"/>
              </a:rPr>
              <a:t>conosciuti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serafini maestri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supervisione planetaria </a:t>
            </a:r>
            <a:r>
              <a:rPr sz="1200" dirty="0">
                <a:latin typeface="Times New Roman"/>
                <a:cs typeface="Times New Roman"/>
              </a:rPr>
              <a:t>e sono, a </a:t>
            </a:r>
            <a:r>
              <a:rPr sz="1200" spc="5" dirty="0">
                <a:latin typeface="Times New Roman"/>
                <a:cs typeface="Times New Roman"/>
              </a:rPr>
              <a:t>parte il  </a:t>
            </a:r>
            <a:r>
              <a:rPr sz="1200" spc="-5" dirty="0">
                <a:latin typeface="Times New Roman"/>
                <a:cs typeface="Times New Roman"/>
              </a:rPr>
              <a:t>supercontrollo dell’Altissimo osservatore </a:t>
            </a:r>
            <a:r>
              <a:rPr sz="1200" dirty="0">
                <a:latin typeface="Times New Roman"/>
                <a:cs typeface="Times New Roman"/>
              </a:rPr>
              <a:t>planetario, sotto la </a:t>
            </a:r>
            <a:r>
              <a:rPr sz="1200" spc="-5" dirty="0">
                <a:latin typeface="Times New Roman"/>
                <a:cs typeface="Times New Roman"/>
              </a:rPr>
              <a:t>direzione diretta del governatore generale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residente.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(1255.1) 114:6.2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angeli, pur </a:t>
            </a:r>
            <a:r>
              <a:rPr sz="1200" spc="-5" dirty="0">
                <a:latin typeface="Times New Roman"/>
                <a:cs typeface="Times New Roman"/>
              </a:rPr>
              <a:t>operando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supervisione generale del governatore generale residente, ricevono  direttamente gli </a:t>
            </a:r>
            <a:r>
              <a:rPr sz="1200" dirty="0">
                <a:latin typeface="Times New Roman"/>
                <a:cs typeface="Times New Roman"/>
              </a:rPr>
              <a:t>ordini dal </a:t>
            </a:r>
            <a:r>
              <a:rPr sz="1200" spc="-5" dirty="0">
                <a:latin typeface="Times New Roman"/>
                <a:cs typeface="Times New Roman"/>
              </a:rPr>
              <a:t>consiglio serafico dei </a:t>
            </a:r>
            <a:r>
              <a:rPr sz="1200" dirty="0">
                <a:latin typeface="Times New Roman"/>
                <a:cs typeface="Times New Roman"/>
              </a:rPr>
              <a:t>dodici, 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in funzione di </a:t>
            </a:r>
            <a:r>
              <a:rPr sz="1200" spc="-5" dirty="0">
                <a:latin typeface="Times New Roman"/>
                <a:cs typeface="Times New Roman"/>
              </a:rPr>
              <a:t>ciascun gruppo. Questo consiglio </a:t>
            </a:r>
            <a:r>
              <a:rPr sz="1200" dirty="0">
                <a:latin typeface="Times New Roman"/>
                <a:cs typeface="Times New Roman"/>
              </a:rPr>
              <a:t>serve anche da  </a:t>
            </a:r>
            <a:r>
              <a:rPr sz="1200" spc="-5" dirty="0">
                <a:latin typeface="Times New Roman"/>
                <a:cs typeface="Times New Roman"/>
              </a:rPr>
              <a:t>gabinetto volontario del governatore generale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residente.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38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(1255.2) 114:6.3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capo planetario dei </a:t>
            </a:r>
            <a:r>
              <a:rPr sz="1200" dirty="0">
                <a:latin typeface="Times New Roman"/>
                <a:cs typeface="Times New Roman"/>
              </a:rPr>
              <a:t>serafini, io </a:t>
            </a:r>
            <a:r>
              <a:rPr sz="1200" spc="-5" dirty="0">
                <a:latin typeface="Times New Roman"/>
                <a:cs typeface="Times New Roman"/>
              </a:rPr>
              <a:t>presiedo questo consiglio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capi serafici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supernafino </a:t>
            </a:r>
            <a:r>
              <a:rPr sz="1200" dirty="0">
                <a:latin typeface="Times New Roman"/>
                <a:cs typeface="Times New Roman"/>
              </a:rPr>
              <a:t>volontario  </a:t>
            </a:r>
            <a:r>
              <a:rPr sz="1200" spc="-5" dirty="0">
                <a:latin typeface="Times New Roman"/>
                <a:cs typeface="Times New Roman"/>
              </a:rPr>
              <a:t>dell’ordine primario che serve su Urantia come successore del precedente capo delle schiere </a:t>
            </a:r>
            <a:r>
              <a:rPr sz="1200" dirty="0">
                <a:latin typeface="Times New Roman"/>
                <a:cs typeface="Times New Roman"/>
              </a:rPr>
              <a:t>angeliche </a:t>
            </a:r>
            <a:r>
              <a:rPr sz="1200" spc="-5" dirty="0">
                <a:latin typeface="Times New Roman"/>
                <a:cs typeface="Times New Roman"/>
              </a:rPr>
              <a:t>del pianeta che deviò </a:t>
            </a:r>
            <a:r>
              <a:rPr sz="1200" spc="15" dirty="0">
                <a:latin typeface="Times New Roman"/>
                <a:cs typeface="Times New Roman"/>
              </a:rPr>
              <a:t>al 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della seccessione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Caligastia.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(1255.3) 114:6.4 </a:t>
            </a:r>
            <a:r>
              <a:rPr sz="1200" dirty="0">
                <a:latin typeface="Times New Roman"/>
                <a:cs typeface="Times New Roman"/>
              </a:rPr>
              <a:t>I dodici corpi di </a:t>
            </a:r>
            <a:r>
              <a:rPr sz="1200" spc="-5" dirty="0">
                <a:latin typeface="Times New Roman"/>
                <a:cs typeface="Times New Roman"/>
              </a:rPr>
              <a:t>serafini maestri </a:t>
            </a:r>
            <a:r>
              <a:rPr sz="1200" dirty="0">
                <a:latin typeface="Times New Roman"/>
                <a:cs typeface="Times New Roman"/>
              </a:rPr>
              <a:t>di supervisione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operano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nel modo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33400" marR="7397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(1255.4) 114:6.5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10" dirty="0">
                <a:latin typeface="Times New Roman"/>
                <a:cs typeface="Times New Roman"/>
              </a:rPr>
              <a:t>Gli </a:t>
            </a:r>
            <a:r>
              <a:rPr sz="1200" i="1" dirty="0">
                <a:latin typeface="Times New Roman"/>
                <a:cs typeface="Times New Roman"/>
              </a:rPr>
              <a:t>angeli </a:t>
            </a:r>
            <a:r>
              <a:rPr sz="1200" i="1" spc="-5" dirty="0">
                <a:latin typeface="Times New Roman"/>
                <a:cs typeface="Times New Roman"/>
              </a:rPr>
              <a:t>dell’epoca. </a:t>
            </a:r>
            <a:r>
              <a:rPr sz="1200" spc="-5" dirty="0">
                <a:latin typeface="Times New Roman"/>
                <a:cs typeface="Times New Roman"/>
              </a:rPr>
              <a:t>Questi sono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angeli dell’epoca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dispensazionale. </a:t>
            </a:r>
            <a:r>
              <a:rPr sz="1200" spc="-10" dirty="0">
                <a:latin typeface="Times New Roman"/>
                <a:cs typeface="Times New Roman"/>
              </a:rPr>
              <a:t>Questi  </a:t>
            </a:r>
            <a:r>
              <a:rPr sz="1200" dirty="0">
                <a:latin typeface="Times New Roman"/>
                <a:cs typeface="Times New Roman"/>
              </a:rPr>
              <a:t>ministri </a:t>
            </a:r>
            <a:r>
              <a:rPr sz="1200" spc="-5" dirty="0">
                <a:latin typeface="Times New Roman"/>
                <a:cs typeface="Times New Roman"/>
              </a:rPr>
              <a:t>celesti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incaricati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sorvegliare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dirigere gli 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generazione, quali </a:t>
            </a:r>
            <a:r>
              <a:rPr sz="1200" dirty="0">
                <a:latin typeface="Times New Roman"/>
                <a:cs typeface="Times New Roman"/>
              </a:rPr>
              <a:t>sono destinati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endParaRPr sz="1200">
              <a:latin typeface="Times New Roman"/>
              <a:cs typeface="Times New Roman"/>
            </a:endParaRPr>
          </a:p>
          <a:p>
            <a:pPr marL="533400" marR="7410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inserirsi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mosaico </a:t>
            </a:r>
            <a:r>
              <a:rPr sz="1200" dirty="0">
                <a:latin typeface="Times New Roman"/>
                <a:cs typeface="Times New Roman"/>
              </a:rPr>
              <a:t>dell’era in </a:t>
            </a:r>
            <a:r>
              <a:rPr sz="1200" spc="-5" dirty="0">
                <a:latin typeface="Times New Roman"/>
                <a:cs typeface="Times New Roman"/>
              </a:rPr>
              <a:t>cui si trovano. L’attuale 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 dell’epoca che </a:t>
            </a:r>
            <a:r>
              <a:rPr sz="1200" dirty="0">
                <a:latin typeface="Times New Roman"/>
                <a:cs typeface="Times New Roman"/>
              </a:rPr>
              <a:t>serve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Urantia è il </a:t>
            </a:r>
            <a:r>
              <a:rPr sz="1200" spc="-5" dirty="0">
                <a:latin typeface="Times New Roman"/>
                <a:cs typeface="Times New Roman"/>
              </a:rPr>
              <a:t>terzo  gruppo assegnato al pianeta durante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dispensazione.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9424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43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(1255.5) 114:6.6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10" dirty="0">
                <a:latin typeface="Times New Roman"/>
                <a:cs typeface="Times New Roman"/>
              </a:rPr>
              <a:t>Gli </a:t>
            </a:r>
            <a:r>
              <a:rPr sz="1200" i="1" dirty="0">
                <a:latin typeface="Times New Roman"/>
                <a:cs typeface="Times New Roman"/>
              </a:rPr>
              <a:t>angeli </a:t>
            </a:r>
            <a:r>
              <a:rPr sz="1200" i="1" spc="-5" dirty="0">
                <a:latin typeface="Times New Roman"/>
                <a:cs typeface="Times New Roman"/>
              </a:rPr>
              <a:t>del progresso. </a:t>
            </a:r>
            <a:r>
              <a:rPr sz="1200" spc="-5" dirty="0">
                <a:latin typeface="Times New Roman"/>
                <a:cs typeface="Times New Roman"/>
              </a:rPr>
              <a:t>Questi serafini hanno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avviare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evoluzionario delle  </a:t>
            </a:r>
            <a:r>
              <a:rPr sz="1200" spc="-5" dirty="0">
                <a:latin typeface="Times New Roman"/>
                <a:cs typeface="Times New Roman"/>
              </a:rPr>
              <a:t>epoche </a:t>
            </a:r>
            <a:r>
              <a:rPr sz="1200" dirty="0">
                <a:latin typeface="Times New Roman"/>
                <a:cs typeface="Times New Roman"/>
              </a:rPr>
              <a:t>sociali </a:t>
            </a:r>
            <a:r>
              <a:rPr sz="1200" spc="-5" dirty="0">
                <a:latin typeface="Times New Roman"/>
                <a:cs typeface="Times New Roman"/>
              </a:rPr>
              <a:t>successive. Essi incoraggiano </a:t>
            </a:r>
            <a:r>
              <a:rPr sz="1200" dirty="0">
                <a:latin typeface="Times New Roman"/>
                <a:cs typeface="Times New Roman"/>
              </a:rPr>
              <a:t>lo sviluppo della </a:t>
            </a:r>
            <a:r>
              <a:rPr sz="1200" spc="-5" dirty="0">
                <a:latin typeface="Times New Roman"/>
                <a:cs typeface="Times New Roman"/>
              </a:rPr>
              <a:t>tendenza al progresso </a:t>
            </a:r>
            <a:r>
              <a:rPr sz="1200" dirty="0">
                <a:latin typeface="Times New Roman"/>
                <a:cs typeface="Times New Roman"/>
              </a:rPr>
              <a:t>insita </a:t>
            </a:r>
            <a:r>
              <a:rPr sz="1200" spc="-5" dirty="0">
                <a:latin typeface="Times New Roman"/>
                <a:cs typeface="Times New Roman"/>
              </a:rPr>
              <a:t>nelle creature  evoluzionarie; lavorano </a:t>
            </a:r>
            <a:r>
              <a:rPr sz="1200" dirty="0">
                <a:latin typeface="Times New Roman"/>
                <a:cs typeface="Times New Roman"/>
              </a:rPr>
              <a:t>incessantemente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siano fatte </a:t>
            </a:r>
            <a:r>
              <a:rPr sz="1200" spc="-5" dirty="0">
                <a:latin typeface="Times New Roman"/>
                <a:cs typeface="Times New Roman"/>
              </a:rPr>
              <a:t>come devono esserlo.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attualmente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carica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secondo ad essere assegnato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(1255.6) 114:6.7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guardiani </a:t>
            </a:r>
            <a:r>
              <a:rPr sz="1200" i="1" dirty="0">
                <a:latin typeface="Times New Roman"/>
                <a:cs typeface="Times New Roman"/>
              </a:rPr>
              <a:t>della </a:t>
            </a:r>
            <a:r>
              <a:rPr sz="1200" i="1" spc="-5" dirty="0">
                <a:latin typeface="Times New Roman"/>
                <a:cs typeface="Times New Roman"/>
              </a:rPr>
              <a:t>religione. </a:t>
            </a:r>
            <a:r>
              <a:rPr sz="1200" spc="-5" dirty="0">
                <a:latin typeface="Times New Roman"/>
                <a:cs typeface="Times New Roman"/>
              </a:rPr>
              <a:t>Questi sono gli “angeli delle Chiese”, </a:t>
            </a:r>
            <a:r>
              <a:rPr sz="1200" dirty="0">
                <a:latin typeface="Times New Roman"/>
                <a:cs typeface="Times New Roman"/>
              </a:rPr>
              <a:t>che lottano </a:t>
            </a:r>
            <a:r>
              <a:rPr sz="1200" spc="-5" dirty="0">
                <a:latin typeface="Times New Roman"/>
                <a:cs typeface="Times New Roman"/>
              </a:rPr>
              <a:t>sinceramente per ciò che  </a:t>
            </a:r>
            <a:r>
              <a:rPr sz="1200" dirty="0">
                <a:latin typeface="Times New Roman"/>
                <a:cs typeface="Times New Roman"/>
              </a:rPr>
              <a:t>è e </a:t>
            </a:r>
            <a:r>
              <a:rPr sz="1200" spc="-5" dirty="0">
                <a:latin typeface="Times New Roman"/>
                <a:cs typeface="Times New Roman"/>
              </a:rPr>
              <a:t>per ciò </a:t>
            </a:r>
            <a:r>
              <a:rPr sz="1200" dirty="0">
                <a:latin typeface="Times New Roman"/>
                <a:cs typeface="Times New Roman"/>
              </a:rPr>
              <a:t>che è stato. Essi </a:t>
            </a:r>
            <a:r>
              <a:rPr sz="1200" spc="-5" dirty="0">
                <a:latin typeface="Times New Roman"/>
                <a:cs typeface="Times New Roman"/>
              </a:rPr>
              <a:t>si sforzano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conservare gli ideali </a:t>
            </a:r>
            <a:r>
              <a:rPr sz="1200" dirty="0">
                <a:latin typeface="Times New Roman"/>
                <a:cs typeface="Times New Roman"/>
              </a:rPr>
              <a:t>di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sopravvissuto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rendere sicura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transizione dei valori morali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un’epoca ad un’altra.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contropartita degli angeli del progresso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costantemente di </a:t>
            </a:r>
            <a:r>
              <a:rPr sz="1200" spc="-5" dirty="0">
                <a:latin typeface="Times New Roman"/>
                <a:cs typeface="Times New Roman"/>
              </a:rPr>
              <a:t>trasferire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generazione ad un’altra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imperituri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antiche </a:t>
            </a:r>
            <a:r>
              <a:rPr sz="1200" dirty="0">
                <a:latin typeface="Times New Roman"/>
                <a:cs typeface="Times New Roman"/>
              </a:rPr>
              <a:t>forme </a:t>
            </a:r>
            <a:r>
              <a:rPr sz="1200" spc="-5" dirty="0">
                <a:latin typeface="Times New Roman"/>
                <a:cs typeface="Times New Roman"/>
              </a:rPr>
              <a:t>superate nei  </a:t>
            </a:r>
            <a:r>
              <a:rPr sz="1200" dirty="0">
                <a:latin typeface="Times New Roman"/>
                <a:cs typeface="Times New Roman"/>
              </a:rPr>
              <a:t>modelli 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di condotta nuovi 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meno stabilizzati.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spc="-10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lottano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spirituali, ma  non sono la </a:t>
            </a:r>
            <a:r>
              <a:rPr sz="1200" spc="-5" dirty="0">
                <a:latin typeface="Times New Roman"/>
                <a:cs typeface="Times New Roman"/>
              </a:rPr>
              <a:t>fonte </a:t>
            </a:r>
            <a:r>
              <a:rPr sz="1200" dirty="0">
                <a:latin typeface="Times New Roman"/>
                <a:cs typeface="Times New Roman"/>
              </a:rPr>
              <a:t>di settarismi </a:t>
            </a:r>
            <a:r>
              <a:rPr sz="1200" spc="-5" dirty="0">
                <a:latin typeface="Times New Roman"/>
                <a:cs typeface="Times New Roman"/>
              </a:rPr>
              <a:t>eccessivi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assurde </a:t>
            </a:r>
            <a:r>
              <a:rPr sz="1200" dirty="0">
                <a:latin typeface="Times New Roman"/>
                <a:cs typeface="Times New Roman"/>
              </a:rPr>
              <a:t>controversie </a:t>
            </a:r>
            <a:r>
              <a:rPr sz="1200" spc="-5" dirty="0">
                <a:latin typeface="Times New Roman"/>
                <a:cs typeface="Times New Roman"/>
              </a:rPr>
              <a:t>laceranti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pretese </a:t>
            </a:r>
            <a:r>
              <a:rPr sz="1200" dirty="0">
                <a:latin typeface="Times New Roman"/>
                <a:cs typeface="Times New Roman"/>
              </a:rPr>
              <a:t>persone religiose.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 attualmente operante su Urantia </a:t>
            </a:r>
            <a:r>
              <a:rPr sz="1200" dirty="0">
                <a:latin typeface="Times New Roman"/>
                <a:cs typeface="Times New Roman"/>
              </a:rPr>
              <a:t>è il quinto a servire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tale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(1255.7) 114:6.8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10" dirty="0">
                <a:latin typeface="Times New Roman"/>
                <a:cs typeface="Times New Roman"/>
              </a:rPr>
              <a:t>Gli </a:t>
            </a:r>
            <a:r>
              <a:rPr sz="1200" i="1" dirty="0">
                <a:latin typeface="Times New Roman"/>
                <a:cs typeface="Times New Roman"/>
              </a:rPr>
              <a:t>angeli </a:t>
            </a:r>
            <a:r>
              <a:rPr sz="1200" i="1" spc="-5" dirty="0">
                <a:latin typeface="Times New Roman"/>
                <a:cs typeface="Times New Roman"/>
              </a:rPr>
              <a:t>della vita </a:t>
            </a:r>
            <a:r>
              <a:rPr sz="1200" i="1" dirty="0">
                <a:latin typeface="Times New Roman"/>
                <a:cs typeface="Times New Roman"/>
              </a:rPr>
              <a:t>nazionale. </a:t>
            </a:r>
            <a:r>
              <a:rPr sz="1200" spc="-5" dirty="0">
                <a:latin typeface="Times New Roman"/>
                <a:cs typeface="Times New Roman"/>
              </a:rPr>
              <a:t>Questi sono gli “angeli delle trombe”,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delle attività </a:t>
            </a:r>
            <a:r>
              <a:rPr sz="1200" dirty="0">
                <a:latin typeface="Times New Roman"/>
                <a:cs typeface="Times New Roman"/>
              </a:rPr>
              <a:t>politiche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nazionale 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attualmente operante </a:t>
            </a:r>
            <a:r>
              <a:rPr sz="1200" dirty="0">
                <a:latin typeface="Times New Roman"/>
                <a:cs typeface="Times New Roman"/>
              </a:rPr>
              <a:t>nel supercontrollo </a:t>
            </a:r>
            <a:r>
              <a:rPr sz="1200" spc="-5" dirty="0">
                <a:latin typeface="Times New Roman"/>
                <a:cs typeface="Times New Roman"/>
              </a:rPr>
              <a:t>delle relazioni internazionali </a:t>
            </a:r>
            <a:r>
              <a:rPr sz="1200" dirty="0">
                <a:latin typeface="Times New Roman"/>
                <a:cs typeface="Times New Roman"/>
              </a:rPr>
              <a:t>è il  </a:t>
            </a:r>
            <a:r>
              <a:rPr sz="1200" spc="-5" dirty="0">
                <a:latin typeface="Times New Roman"/>
                <a:cs typeface="Times New Roman"/>
              </a:rPr>
              <a:t>quarto gruppo </a:t>
            </a:r>
            <a:r>
              <a:rPr sz="1200" dirty="0">
                <a:latin typeface="Times New Roman"/>
                <a:cs typeface="Times New Roman"/>
              </a:rPr>
              <a:t>a servire sul </a:t>
            </a:r>
            <a:r>
              <a:rPr sz="1200" spc="-5" dirty="0">
                <a:latin typeface="Times New Roman"/>
                <a:cs typeface="Times New Roman"/>
              </a:rPr>
              <a:t>pianeta.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particolarmente tramite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divisione serafica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“gli  Altissimi governano nei regni </a:t>
            </a:r>
            <a:r>
              <a:rPr sz="1200" dirty="0">
                <a:latin typeface="Times New Roman"/>
                <a:cs typeface="Times New Roman"/>
              </a:rPr>
              <a:t>degli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98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(1255.8) 114:6.9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10" dirty="0">
                <a:latin typeface="Times New Roman"/>
                <a:cs typeface="Times New Roman"/>
              </a:rPr>
              <a:t>Gli </a:t>
            </a:r>
            <a:r>
              <a:rPr sz="1200" i="1" dirty="0">
                <a:latin typeface="Times New Roman"/>
                <a:cs typeface="Times New Roman"/>
              </a:rPr>
              <a:t>angeli </a:t>
            </a:r>
            <a:r>
              <a:rPr sz="1200" i="1" spc="-5" dirty="0">
                <a:latin typeface="Times New Roman"/>
                <a:cs typeface="Times New Roman"/>
              </a:rPr>
              <a:t>delle razze.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lavorano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conservazione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evoluzionarie del tempo,  indipendentemente dai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intrighi </a:t>
            </a:r>
            <a:r>
              <a:rPr sz="1200" dirty="0">
                <a:latin typeface="Times New Roman"/>
                <a:cs typeface="Times New Roman"/>
              </a:rPr>
              <a:t>politici e </a:t>
            </a:r>
            <a:r>
              <a:rPr sz="1200" spc="-5" dirty="0">
                <a:latin typeface="Times New Roman"/>
                <a:cs typeface="Times New Roman"/>
              </a:rPr>
              <a:t>dai loro raggruppamenti </a:t>
            </a:r>
            <a:r>
              <a:rPr sz="1200" dirty="0">
                <a:latin typeface="Times New Roman"/>
                <a:cs typeface="Times New Roman"/>
              </a:rPr>
              <a:t>religiosi.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vi sono i residui di nove  razze umane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mescolate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combinate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formare </a:t>
            </a:r>
            <a:r>
              <a:rPr sz="1200" dirty="0">
                <a:latin typeface="Times New Roman"/>
                <a:cs typeface="Times New Roman"/>
              </a:rPr>
              <a:t>i popoli dei tempi </a:t>
            </a:r>
            <a:r>
              <a:rPr sz="1200" spc="-5" dirty="0">
                <a:latin typeface="Times New Roman"/>
                <a:cs typeface="Times New Roman"/>
              </a:rPr>
              <a:t>moderni. Questi serafini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strettamente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al ministero dei commissari </a:t>
            </a:r>
            <a:r>
              <a:rPr sz="1200" dirty="0">
                <a:latin typeface="Times New Roman"/>
                <a:cs typeface="Times New Roman"/>
              </a:rPr>
              <a:t>razziali, ed il </a:t>
            </a:r>
            <a:r>
              <a:rPr sz="1200" spc="-5" dirty="0">
                <a:latin typeface="Times New Roman"/>
                <a:cs typeface="Times New Roman"/>
              </a:rPr>
              <a:t>gruppo attualmente residente su </a:t>
            </a:r>
            <a:r>
              <a:rPr sz="1200" dirty="0">
                <a:latin typeface="Times New Roman"/>
                <a:cs typeface="Times New Roman"/>
              </a:rPr>
              <a:t>Urantia è il </a:t>
            </a:r>
            <a:r>
              <a:rPr sz="1200" spc="-5" dirty="0">
                <a:latin typeface="Times New Roman"/>
                <a:cs typeface="Times New Roman"/>
              </a:rPr>
              <a:t>corpo  originale assegnato al </a:t>
            </a:r>
            <a:r>
              <a:rPr sz="1200" dirty="0">
                <a:latin typeface="Times New Roman"/>
                <a:cs typeface="Times New Roman"/>
              </a:rPr>
              <a:t>pianeta subito dopo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Pentecoste.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896924" y="513333"/>
            <a:ext cx="7284720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335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(1255.9) 114:6.10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Gli </a:t>
            </a:r>
            <a:r>
              <a:rPr sz="1200" i="1" dirty="0">
                <a:latin typeface="Times New Roman"/>
                <a:cs typeface="Times New Roman"/>
              </a:rPr>
              <a:t>angeli </a:t>
            </a:r>
            <a:r>
              <a:rPr sz="1200" i="1" spc="-5" dirty="0">
                <a:latin typeface="Times New Roman"/>
                <a:cs typeface="Times New Roman"/>
              </a:rPr>
              <a:t>del </a:t>
            </a:r>
            <a:r>
              <a:rPr sz="1200" i="1" dirty="0">
                <a:latin typeface="Times New Roman"/>
                <a:cs typeface="Times New Roman"/>
              </a:rPr>
              <a:t>futuro. </a:t>
            </a:r>
            <a:r>
              <a:rPr sz="1200" spc="-5" dirty="0">
                <a:latin typeface="Times New Roman"/>
                <a:cs typeface="Times New Roman"/>
              </a:rPr>
              <a:t>Questi sono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angeli dei </a:t>
            </a:r>
            <a:r>
              <a:rPr sz="1200" dirty="0">
                <a:latin typeface="Times New Roman"/>
                <a:cs typeface="Times New Roman"/>
              </a:rPr>
              <a:t>progetti, che </a:t>
            </a:r>
            <a:r>
              <a:rPr sz="1200" spc="-5" dirty="0">
                <a:latin typeface="Times New Roman"/>
                <a:cs typeface="Times New Roman"/>
              </a:rPr>
              <a:t>prevedono </a:t>
            </a:r>
            <a:r>
              <a:rPr sz="1200" dirty="0">
                <a:latin typeface="Times New Roman"/>
                <a:cs typeface="Times New Roman"/>
              </a:rPr>
              <a:t>un’era </a:t>
            </a:r>
            <a:r>
              <a:rPr sz="1200" spc="-5" dirty="0">
                <a:latin typeface="Times New Roman"/>
                <a:cs typeface="Times New Roman"/>
              </a:rPr>
              <a:t>futura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fanno dei  </a:t>
            </a:r>
            <a:r>
              <a:rPr sz="1200" dirty="0">
                <a:latin typeface="Times New Roman"/>
                <a:cs typeface="Times New Roman"/>
              </a:rPr>
              <a:t>piani </a:t>
            </a:r>
            <a:r>
              <a:rPr sz="1200" spc="-5" dirty="0">
                <a:latin typeface="Times New Roman"/>
                <a:cs typeface="Times New Roman"/>
              </a:rPr>
              <a:t>per realizzare </a:t>
            </a:r>
            <a:r>
              <a:rPr sz="1200" dirty="0">
                <a:latin typeface="Times New Roman"/>
                <a:cs typeface="Times New Roman"/>
              </a:rPr>
              <a:t>le cose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di una nuova dispensazione in </a:t>
            </a:r>
            <a:r>
              <a:rPr sz="1200" spc="-5" dirty="0">
                <a:latin typeface="Times New Roman"/>
                <a:cs typeface="Times New Roman"/>
              </a:rPr>
              <a:t>progresso;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architetti delle ere  successive.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attualmente sul pianeta </a:t>
            </a:r>
            <a:r>
              <a:rPr sz="1200" dirty="0">
                <a:latin typeface="Times New Roman"/>
                <a:cs typeface="Times New Roman"/>
              </a:rPr>
              <a:t>ha funzionato </a:t>
            </a:r>
            <a:r>
              <a:rPr sz="1200" spc="-5" dirty="0">
                <a:latin typeface="Times New Roman"/>
                <a:cs typeface="Times New Roman"/>
              </a:rPr>
              <a:t>come tale dall’inizio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presente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dispensazione.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335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(1256.1) 114:6.11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Gli </a:t>
            </a:r>
            <a:r>
              <a:rPr sz="1200" i="1" dirty="0">
                <a:latin typeface="Times New Roman"/>
                <a:cs typeface="Times New Roman"/>
              </a:rPr>
              <a:t>angeli </a:t>
            </a:r>
            <a:r>
              <a:rPr sz="1200" i="1" spc="-5" dirty="0">
                <a:latin typeface="Times New Roman"/>
                <a:cs typeface="Times New Roman"/>
              </a:rPr>
              <a:t>dell’illuminazione. </a:t>
            </a:r>
            <a:r>
              <a:rPr sz="1200" spc="-5" dirty="0">
                <a:latin typeface="Times New Roman"/>
                <a:cs typeface="Times New Roman"/>
              </a:rPr>
              <a:t>Urantia sta ora ricevendo </a:t>
            </a:r>
            <a:r>
              <a:rPr sz="1200" dirty="0">
                <a:latin typeface="Times New Roman"/>
                <a:cs typeface="Times New Roman"/>
              </a:rPr>
              <a:t>l’aiuto </a:t>
            </a:r>
            <a:r>
              <a:rPr sz="1200" spc="-5" dirty="0">
                <a:latin typeface="Times New Roman"/>
                <a:cs typeface="Times New Roman"/>
              </a:rPr>
              <a:t>del terzo 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dediti a  </a:t>
            </a:r>
            <a:r>
              <a:rPr sz="1200" spc="-5" dirty="0">
                <a:latin typeface="Times New Roman"/>
                <a:cs typeface="Times New Roman"/>
              </a:rPr>
              <a:t>promuovere </a:t>
            </a:r>
            <a:r>
              <a:rPr sz="1200" dirty="0">
                <a:latin typeface="Times New Roman"/>
                <a:cs typeface="Times New Roman"/>
              </a:rPr>
              <a:t>l’istruzione </a:t>
            </a:r>
            <a:r>
              <a:rPr sz="1200" spc="-5" dirty="0">
                <a:latin typeface="Times New Roman"/>
                <a:cs typeface="Times New Roman"/>
              </a:rPr>
              <a:t>planetaria. Questi angeli si occupano della formazione mentale </a:t>
            </a:r>
            <a:r>
              <a:rPr sz="1200" dirty="0">
                <a:latin typeface="Times New Roman"/>
                <a:cs typeface="Times New Roman"/>
              </a:rPr>
              <a:t>e morale </a:t>
            </a:r>
            <a:r>
              <a:rPr sz="1200" spc="-5" dirty="0">
                <a:latin typeface="Times New Roman"/>
                <a:cs typeface="Times New Roman"/>
              </a:rPr>
              <a:t>concernente  </a:t>
            </a:r>
            <a:r>
              <a:rPr sz="1200" dirty="0">
                <a:latin typeface="Times New Roman"/>
                <a:cs typeface="Times New Roman"/>
              </a:rPr>
              <a:t>individui, </a:t>
            </a:r>
            <a:r>
              <a:rPr sz="1200" spc="-5" dirty="0">
                <a:latin typeface="Times New Roman"/>
                <a:cs typeface="Times New Roman"/>
              </a:rPr>
              <a:t>famiglie, </a:t>
            </a:r>
            <a:r>
              <a:rPr sz="1200" dirty="0">
                <a:latin typeface="Times New Roman"/>
                <a:cs typeface="Times New Roman"/>
              </a:rPr>
              <a:t>gruppi, </a:t>
            </a:r>
            <a:r>
              <a:rPr sz="1200" spc="-5" dirty="0">
                <a:latin typeface="Times New Roman"/>
                <a:cs typeface="Times New Roman"/>
              </a:rPr>
              <a:t>scuole, comunità, nazioni </a:t>
            </a:r>
            <a:r>
              <a:rPr sz="1200" dirty="0">
                <a:latin typeface="Times New Roman"/>
                <a:cs typeface="Times New Roman"/>
              </a:rPr>
              <a:t>e razze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1416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(1256.2) 114:6.12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i="1" spc="-5" dirty="0">
                <a:latin typeface="Times New Roman"/>
                <a:cs typeface="Times New Roman"/>
              </a:rPr>
              <a:t>Gli </a:t>
            </a:r>
            <a:r>
              <a:rPr sz="1200" i="1" dirty="0">
                <a:latin typeface="Times New Roman"/>
                <a:cs typeface="Times New Roman"/>
              </a:rPr>
              <a:t>angeli </a:t>
            </a:r>
            <a:r>
              <a:rPr sz="1200" i="1" spc="-5" dirty="0">
                <a:latin typeface="Times New Roman"/>
                <a:cs typeface="Times New Roman"/>
              </a:rPr>
              <a:t>della </a:t>
            </a:r>
            <a:r>
              <a:rPr sz="1200" i="1" dirty="0">
                <a:latin typeface="Times New Roman"/>
                <a:cs typeface="Times New Roman"/>
              </a:rPr>
              <a:t>salute.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i ministri </a:t>
            </a:r>
            <a:r>
              <a:rPr sz="1200" spc="-5" dirty="0">
                <a:latin typeface="Times New Roman"/>
                <a:cs typeface="Times New Roman"/>
              </a:rPr>
              <a:t>serafici addetti all’assistenza degli agenti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dediti  alla </a:t>
            </a:r>
            <a:r>
              <a:rPr sz="1200" dirty="0">
                <a:latin typeface="Times New Roman"/>
                <a:cs typeface="Times New Roman"/>
              </a:rPr>
              <a:t>promozione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salute 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prevenzione delle </a:t>
            </a:r>
            <a:r>
              <a:rPr sz="1200" spc="-5" dirty="0">
                <a:latin typeface="Times New Roman"/>
                <a:cs typeface="Times New Roman"/>
              </a:rPr>
              <a:t>malattie.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attuale è il </a:t>
            </a:r>
            <a:r>
              <a:rPr sz="1200" spc="-5" dirty="0">
                <a:latin typeface="Times New Roman"/>
                <a:cs typeface="Times New Roman"/>
              </a:rPr>
              <a:t>sesto gruppo </a:t>
            </a:r>
            <a:r>
              <a:rPr sz="1200" dirty="0">
                <a:latin typeface="Times New Roman"/>
                <a:cs typeface="Times New Roman"/>
              </a:rPr>
              <a:t>a servire </a:t>
            </a:r>
            <a:r>
              <a:rPr sz="1200" spc="-5" dirty="0">
                <a:latin typeface="Times New Roman"/>
                <a:cs typeface="Times New Roman"/>
              </a:rPr>
              <a:t>durante  questa dispensazione.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631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(1256.3) 114:6.13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serafini della </a:t>
            </a:r>
            <a:r>
              <a:rPr sz="1200" i="1" dirty="0">
                <a:latin typeface="Times New Roman"/>
                <a:cs typeface="Times New Roman"/>
              </a:rPr>
              <a:t>famiglia. </a:t>
            </a:r>
            <a:r>
              <a:rPr sz="1200" spc="-5" dirty="0">
                <a:latin typeface="Times New Roman"/>
                <a:cs typeface="Times New Roman"/>
              </a:rPr>
              <a:t>Urantia beneficia attualmente dei </a:t>
            </a:r>
            <a:r>
              <a:rPr sz="1200" dirty="0">
                <a:latin typeface="Times New Roman"/>
                <a:cs typeface="Times New Roman"/>
              </a:rPr>
              <a:t>servizi del quinto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ministri  </a:t>
            </a:r>
            <a:r>
              <a:rPr sz="1200" spc="-5" dirty="0">
                <a:latin typeface="Times New Roman"/>
                <a:cs typeface="Times New Roman"/>
              </a:rPr>
              <a:t>angelici </a:t>
            </a:r>
            <a:r>
              <a:rPr sz="1200" dirty="0">
                <a:latin typeface="Times New Roman"/>
                <a:cs typeface="Times New Roman"/>
              </a:rPr>
              <a:t>dediti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preservazione e </a:t>
            </a:r>
            <a:r>
              <a:rPr sz="1200" spc="-5" dirty="0">
                <a:latin typeface="Times New Roman"/>
                <a:cs typeface="Times New Roman"/>
              </a:rPr>
              <a:t>all’avanzamento della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l’istituzione </a:t>
            </a:r>
            <a:r>
              <a:rPr sz="1200" spc="-5" dirty="0">
                <a:latin typeface="Times New Roman"/>
                <a:cs typeface="Times New Roman"/>
              </a:rPr>
              <a:t>basilare della civiltà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638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(1256.4) 114:6.14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i="1" spc="-5" dirty="0">
                <a:latin typeface="Times New Roman"/>
                <a:cs typeface="Times New Roman"/>
              </a:rPr>
              <a:t>Gli angeli dell’industria. </a:t>
            </a:r>
            <a:r>
              <a:rPr sz="1200" spc="-5" dirty="0">
                <a:latin typeface="Times New Roman"/>
                <a:cs typeface="Times New Roman"/>
              </a:rPr>
              <a:t>Questo gruppo serafico s’interessa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dirty="0">
                <a:latin typeface="Times New Roman"/>
                <a:cs typeface="Times New Roman"/>
              </a:rPr>
              <a:t>lo sviluppo </a:t>
            </a:r>
            <a:r>
              <a:rPr sz="1200" spc="-5" dirty="0">
                <a:latin typeface="Times New Roman"/>
                <a:cs typeface="Times New Roman"/>
              </a:rPr>
              <a:t>industriale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migliorare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condizioni economiche </a:t>
            </a:r>
            <a:r>
              <a:rPr sz="1200" dirty="0">
                <a:latin typeface="Times New Roman"/>
                <a:cs typeface="Times New Roman"/>
              </a:rPr>
              <a:t>tra i popoli di </a:t>
            </a:r>
            <a:r>
              <a:rPr sz="1200" spc="-5" dirty="0">
                <a:latin typeface="Times New Roman"/>
                <a:cs typeface="Times New Roman"/>
              </a:rPr>
              <a:t>Urantia. Questo </a:t>
            </a:r>
            <a:r>
              <a:rPr sz="1200" dirty="0">
                <a:latin typeface="Times New Roman"/>
                <a:cs typeface="Times New Roman"/>
              </a:rPr>
              <a:t>corpo è stato </a:t>
            </a:r>
            <a:r>
              <a:rPr sz="1200" spc="-5" dirty="0">
                <a:latin typeface="Times New Roman"/>
                <a:cs typeface="Times New Roman"/>
              </a:rPr>
              <a:t>cambiato </a:t>
            </a:r>
            <a:r>
              <a:rPr sz="1200" dirty="0">
                <a:latin typeface="Times New Roman"/>
                <a:cs typeface="Times New Roman"/>
              </a:rPr>
              <a:t>sette volte dopo il 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(1256.5) 114:6.15 </a:t>
            </a:r>
            <a:r>
              <a:rPr sz="1200" dirty="0">
                <a:latin typeface="Times New Roman"/>
                <a:cs typeface="Times New Roman"/>
              </a:rPr>
              <a:t>11. </a:t>
            </a:r>
            <a:r>
              <a:rPr sz="1200" i="1" spc="-5" dirty="0">
                <a:latin typeface="Times New Roman"/>
                <a:cs typeface="Times New Roman"/>
              </a:rPr>
              <a:t>Gli angeli della ricreazione.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che favoriscono 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gioco, dell’umorismo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riposo. Essi </a:t>
            </a:r>
            <a:r>
              <a:rPr sz="1200" spc="-5" dirty="0">
                <a:latin typeface="Times New Roman"/>
                <a:cs typeface="Times New Roman"/>
              </a:rPr>
              <a:t>cercano sempre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migliorare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passatempi ricreativi </a:t>
            </a:r>
            <a:r>
              <a:rPr sz="1200" dirty="0">
                <a:latin typeface="Times New Roman"/>
                <a:cs typeface="Times New Roman"/>
              </a:rPr>
              <a:t>dell’uomo e di </a:t>
            </a:r>
            <a:r>
              <a:rPr sz="1200" spc="-5" dirty="0">
                <a:latin typeface="Times New Roman"/>
                <a:cs typeface="Times New Roman"/>
              </a:rPr>
              <a:t>promuovere </a:t>
            </a:r>
            <a:r>
              <a:rPr sz="1200" dirty="0">
                <a:latin typeface="Times New Roman"/>
                <a:cs typeface="Times New Roman"/>
              </a:rPr>
              <a:t>così 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</a:t>
            </a:r>
            <a:endParaRPr sz="1200">
              <a:latin typeface="Times New Roman"/>
              <a:cs typeface="Times New Roman"/>
            </a:endParaRPr>
          </a:p>
          <a:p>
            <a:pPr marL="101600" marR="1873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proficua </a:t>
            </a:r>
            <a:r>
              <a:rPr sz="1200" dirty="0">
                <a:latin typeface="Times New Roman"/>
                <a:cs typeface="Times New Roman"/>
              </a:rPr>
              <a:t>utilizzazione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libero umano.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attuale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terzo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 </a:t>
            </a:r>
            <a:r>
              <a:rPr sz="1200" dirty="0">
                <a:latin typeface="Times New Roman"/>
                <a:cs typeface="Times New Roman"/>
              </a:rPr>
              <a:t>a svolgere il </a:t>
            </a:r>
            <a:r>
              <a:rPr sz="1200" spc="-5" dirty="0">
                <a:latin typeface="Times New Roman"/>
                <a:cs typeface="Times New Roman"/>
              </a:rPr>
              <a:t>suo ministero  su Urantia.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57845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46100" marR="5257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(1256.6) 114:6.16 </a:t>
            </a:r>
            <a:r>
              <a:rPr sz="1200" dirty="0">
                <a:latin typeface="Times New Roman"/>
                <a:cs typeface="Times New Roman"/>
              </a:rPr>
              <a:t>12. </a:t>
            </a:r>
            <a:r>
              <a:rPr sz="1200" i="1" spc="-5" dirty="0">
                <a:latin typeface="Times New Roman"/>
                <a:cs typeface="Times New Roman"/>
              </a:rPr>
              <a:t>Gli angeli del </a:t>
            </a:r>
            <a:r>
              <a:rPr sz="1200" i="1" dirty="0">
                <a:latin typeface="Times New Roman"/>
                <a:cs typeface="Times New Roman"/>
              </a:rPr>
              <a:t>ministero </a:t>
            </a:r>
            <a:r>
              <a:rPr sz="1200" i="1" spc="-5" dirty="0">
                <a:latin typeface="Times New Roman"/>
                <a:cs typeface="Times New Roman"/>
              </a:rPr>
              <a:t>superumano.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angeli degli angeli, </a:t>
            </a:r>
            <a:r>
              <a:rPr sz="1200" dirty="0">
                <a:latin typeface="Times New Roman"/>
                <a:cs typeface="Times New Roman"/>
              </a:rPr>
              <a:t>i serafini che sono </a:t>
            </a:r>
            <a:r>
              <a:rPr sz="1200" spc="-5" dirty="0">
                <a:latin typeface="Times New Roman"/>
                <a:cs typeface="Times New Roman"/>
              </a:rPr>
              <a:t>addetti  al 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altra vita </a:t>
            </a:r>
            <a:r>
              <a:rPr sz="1200" spc="-5" dirty="0">
                <a:latin typeface="Times New Roman"/>
                <a:cs typeface="Times New Roman"/>
              </a:rPr>
              <a:t>superumana sul </a:t>
            </a:r>
            <a:r>
              <a:rPr sz="1200" dirty="0">
                <a:latin typeface="Times New Roman"/>
                <a:cs typeface="Times New Roman"/>
              </a:rPr>
              <a:t>pianeta, </a:t>
            </a:r>
            <a:r>
              <a:rPr sz="1200" spc="-5" dirty="0">
                <a:latin typeface="Times New Roman"/>
                <a:cs typeface="Times New Roman"/>
              </a:rPr>
              <a:t>temporanea </a:t>
            </a:r>
            <a:r>
              <a:rPr sz="1200" dirty="0">
                <a:latin typeface="Times New Roman"/>
                <a:cs typeface="Times New Roman"/>
              </a:rPr>
              <a:t>o permanente.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10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servito dall’inizio  </a:t>
            </a:r>
            <a:r>
              <a:rPr sz="1200" spc="-5" dirty="0">
                <a:latin typeface="Times New Roman"/>
                <a:cs typeface="Times New Roman"/>
              </a:rPr>
              <a:t>della presente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dispensazione.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04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(1256.7) 114:6.17 </a:t>
            </a:r>
            <a:r>
              <a:rPr sz="1200" spc="-5" dirty="0">
                <a:latin typeface="Times New Roman"/>
                <a:cs typeface="Times New Roman"/>
              </a:rPr>
              <a:t>Quando questi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serafini maestri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d’accordo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politica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procedura planetaria, </a:t>
            </a:r>
            <a:r>
              <a:rPr sz="1200" dirty="0">
                <a:latin typeface="Times New Roman"/>
                <a:cs typeface="Times New Roman"/>
              </a:rPr>
              <a:t>le loro  </a:t>
            </a:r>
            <a:r>
              <a:rPr sz="1200" spc="-5" dirty="0">
                <a:latin typeface="Times New Roman"/>
                <a:cs typeface="Times New Roman"/>
              </a:rPr>
              <a:t>divergenze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generalmente regolate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governatore generale, </a:t>
            </a:r>
            <a:r>
              <a:rPr sz="1200" dirty="0">
                <a:latin typeface="Times New Roman"/>
                <a:cs typeface="Times New Roman"/>
              </a:rPr>
              <a:t>ma tutte le </a:t>
            </a:r>
            <a:r>
              <a:rPr sz="1200" spc="-5" dirty="0">
                <a:latin typeface="Times New Roman"/>
                <a:cs typeface="Times New Roman"/>
              </a:rPr>
              <a:t>sue ordinanze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soggette ad </a:t>
            </a:r>
            <a:r>
              <a:rPr sz="1200" dirty="0">
                <a:latin typeface="Times New Roman"/>
                <a:cs typeface="Times New Roman"/>
              </a:rPr>
              <a:t>appello secondo la 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gravità delle </a:t>
            </a:r>
            <a:r>
              <a:rPr sz="1200" dirty="0">
                <a:latin typeface="Times New Roman"/>
                <a:cs typeface="Times New Roman"/>
              </a:rPr>
              <a:t>questioni </a:t>
            </a:r>
            <a:r>
              <a:rPr sz="1200" spc="-5" dirty="0">
                <a:latin typeface="Times New Roman"/>
                <a:cs typeface="Times New Roman"/>
              </a:rPr>
              <a:t>implicate nel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disaccordo.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73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(1256.8) 114:6.18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gruppi angelici esercita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controllo diretto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arbitrario sui </a:t>
            </a:r>
            <a:r>
              <a:rPr sz="1200" dirty="0">
                <a:latin typeface="Times New Roman"/>
                <a:cs typeface="Times New Roman"/>
              </a:rPr>
              <a:t>domini cui sono </a:t>
            </a:r>
            <a:r>
              <a:rPr sz="1200" spc="-5" dirty="0">
                <a:latin typeface="Times New Roman"/>
                <a:cs typeface="Times New Roman"/>
              </a:rPr>
              <a:t>assegnati. Essi </a:t>
            </a:r>
            <a:r>
              <a:rPr sz="1200" dirty="0">
                <a:latin typeface="Times New Roman"/>
                <a:cs typeface="Times New Roman"/>
              </a:rPr>
              <a:t>non  possono </a:t>
            </a:r>
            <a:r>
              <a:rPr sz="1200" spc="-5" dirty="0">
                <a:latin typeface="Times New Roman"/>
                <a:cs typeface="Times New Roman"/>
              </a:rPr>
              <a:t>controllare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rispettivi </a:t>
            </a:r>
            <a:r>
              <a:rPr sz="1200" spc="-5" dirty="0">
                <a:latin typeface="Times New Roman"/>
                <a:cs typeface="Times New Roman"/>
              </a:rPr>
              <a:t>campi d’azione, </a:t>
            </a:r>
            <a:r>
              <a:rPr sz="1200" dirty="0">
                <a:latin typeface="Times New Roman"/>
                <a:cs typeface="Times New Roman"/>
              </a:rPr>
              <a:t>ma possono </a:t>
            </a:r>
            <a:r>
              <a:rPr sz="1200" spc="-5" dirty="0">
                <a:latin typeface="Times New Roman"/>
                <a:cs typeface="Times New Roman"/>
              </a:rPr>
              <a:t>manipolare,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fanno, </a:t>
            </a:r>
            <a:r>
              <a:rPr sz="1200" dirty="0">
                <a:latin typeface="Times New Roman"/>
                <a:cs typeface="Times New Roman"/>
              </a:rPr>
              <a:t>le condizioni  </a:t>
            </a:r>
            <a:r>
              <a:rPr sz="1200" spc="-5" dirty="0">
                <a:latin typeface="Times New Roman"/>
                <a:cs typeface="Times New Roman"/>
              </a:rPr>
              <a:t>planetarie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circostanze associate </a:t>
            </a:r>
            <a:r>
              <a:rPr sz="1200" dirty="0">
                <a:latin typeface="Times New Roman"/>
                <a:cs typeface="Times New Roman"/>
              </a:rPr>
              <a:t>in modo da influenzare </a:t>
            </a:r>
            <a:r>
              <a:rPr sz="1200" spc="-5" dirty="0">
                <a:latin typeface="Times New Roman"/>
                <a:cs typeface="Times New Roman"/>
              </a:rPr>
              <a:t>favorevolmente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d’attività </a:t>
            </a:r>
            <a:r>
              <a:rPr sz="1200" spc="-5" dirty="0">
                <a:latin typeface="Times New Roman"/>
                <a:cs typeface="Times New Roman"/>
              </a:rPr>
              <a:t>umana alle quali sono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addetti.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9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(1256.9) 114:6.19 </a:t>
            </a:r>
            <a:r>
              <a:rPr sz="1200" dirty="0">
                <a:latin typeface="Times New Roman"/>
                <a:cs typeface="Times New Roman"/>
              </a:rPr>
              <a:t>I serafini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supervisione planetaria </a:t>
            </a:r>
            <a:r>
              <a:rPr sz="1200" dirty="0">
                <a:latin typeface="Times New Roman"/>
                <a:cs typeface="Times New Roman"/>
              </a:rPr>
              <a:t>utilizzano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dispositivi per il </a:t>
            </a:r>
            <a:r>
              <a:rPr sz="1200" spc="-5" dirty="0">
                <a:latin typeface="Times New Roman"/>
                <a:cs typeface="Times New Roman"/>
              </a:rPr>
              <a:t>compimento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missioni. Essi  operano </a:t>
            </a:r>
            <a:r>
              <a:rPr sz="1200" dirty="0">
                <a:latin typeface="Times New Roman"/>
                <a:cs typeface="Times New Roman"/>
              </a:rPr>
              <a:t>come centri di </a:t>
            </a:r>
            <a:r>
              <a:rPr sz="1200" spc="-5" dirty="0">
                <a:latin typeface="Times New Roman"/>
                <a:cs typeface="Times New Roman"/>
              </a:rPr>
              <a:t>smistamento delle idee,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focalizzatori mentali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promotori </a:t>
            </a:r>
            <a:r>
              <a:rPr sz="1200" dirty="0">
                <a:latin typeface="Times New Roman"/>
                <a:cs typeface="Times New Roman"/>
              </a:rPr>
              <a:t>di progetti. Pur </a:t>
            </a:r>
            <a:r>
              <a:rPr sz="1200" spc="-5" dirty="0">
                <a:latin typeface="Times New Roman"/>
                <a:cs typeface="Times New Roman"/>
              </a:rPr>
              <a:t>essendo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incapaci</a:t>
            </a:r>
            <a:endParaRPr sz="1200">
              <a:latin typeface="Times New Roman"/>
              <a:cs typeface="Times New Roman"/>
            </a:endParaRPr>
          </a:p>
          <a:p>
            <a:pPr marL="88900" marR="31877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d’introdurre concetti </a:t>
            </a:r>
            <a:r>
              <a:rPr sz="1200" dirty="0">
                <a:latin typeface="Times New Roman"/>
                <a:cs typeface="Times New Roman"/>
              </a:rPr>
              <a:t>nuovi e più </a:t>
            </a:r>
            <a:r>
              <a:rPr sz="1200" spc="-5" dirty="0">
                <a:latin typeface="Times New Roman"/>
                <a:cs typeface="Times New Roman"/>
              </a:rPr>
              <a:t>elevati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umana, essi agiscono spesso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rafforzare </a:t>
            </a:r>
            <a:r>
              <a:rPr sz="1200" dirty="0">
                <a:latin typeface="Times New Roman"/>
                <a:cs typeface="Times New Roman"/>
              </a:rPr>
              <a:t>un ideale </a:t>
            </a:r>
            <a:r>
              <a:rPr sz="1200" spc="-5" dirty="0">
                <a:latin typeface="Times New Roman"/>
                <a:cs typeface="Times New Roman"/>
              </a:rPr>
              <a:t>superiore già </a:t>
            </a:r>
            <a:r>
              <a:rPr sz="1200" dirty="0">
                <a:latin typeface="Times New Roman"/>
                <a:cs typeface="Times New Roman"/>
              </a:rPr>
              <a:t>apparso  </a:t>
            </a:r>
            <a:r>
              <a:rPr sz="1200" spc="-5" dirty="0">
                <a:latin typeface="Times New Roman"/>
                <a:cs typeface="Times New Roman"/>
              </a:rPr>
              <a:t>nell’intelletto </a:t>
            </a:r>
            <a:r>
              <a:rPr sz="1200" dirty="0">
                <a:latin typeface="Times New Roman"/>
                <a:cs typeface="Times New Roman"/>
              </a:rPr>
              <a:t>umano.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(1256.10) 114:6.20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prescindere </a:t>
            </a:r>
            <a:r>
              <a:rPr sz="1200" dirty="0">
                <a:latin typeface="Times New Roman"/>
                <a:cs typeface="Times New Roman"/>
              </a:rPr>
              <a:t>da questi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modi di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positivamente, 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maestri </a:t>
            </a:r>
            <a:r>
              <a:rPr sz="1200" spc="-5" dirty="0">
                <a:latin typeface="Times New Roman"/>
                <a:cs typeface="Times New Roman"/>
              </a:rPr>
              <a:t>assicurano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planetario  contro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pericoli </a:t>
            </a:r>
            <a:r>
              <a:rPr sz="1200" dirty="0">
                <a:latin typeface="Times New Roman"/>
                <a:cs typeface="Times New Roman"/>
              </a:rPr>
              <a:t>vitali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mobilitazione,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formazione ed </a:t>
            </a:r>
            <a:r>
              <a:rPr sz="1200" dirty="0">
                <a:latin typeface="Times New Roman"/>
                <a:cs typeface="Times New Roman"/>
              </a:rPr>
              <a:t>il mantenimento del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riserva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destino.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principale  funzione di </a:t>
            </a:r>
            <a:r>
              <a:rPr sz="1200" spc="-5" dirty="0">
                <a:latin typeface="Times New Roman"/>
                <a:cs typeface="Times New Roman"/>
              </a:rPr>
              <a:t>questi riservisti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garantire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progresso evoluzionario </a:t>
            </a:r>
            <a:r>
              <a:rPr sz="1200" dirty="0">
                <a:latin typeface="Times New Roman"/>
                <a:cs typeface="Times New Roman"/>
              </a:rPr>
              <a:t>non s’interrompa; </a:t>
            </a:r>
            <a:r>
              <a:rPr sz="1200" spc="-5" dirty="0">
                <a:latin typeface="Times New Roman"/>
                <a:cs typeface="Times New Roman"/>
              </a:rPr>
              <a:t>essi rappresentano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misure 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forze  celesti hanno adottato </a:t>
            </a:r>
            <a:r>
              <a:rPr sz="1200" dirty="0">
                <a:latin typeface="Times New Roman"/>
                <a:cs typeface="Times New Roman"/>
              </a:rPr>
              <a:t>contro le </a:t>
            </a:r>
            <a:r>
              <a:rPr sz="1200" spc="-5" dirty="0">
                <a:latin typeface="Times New Roman"/>
                <a:cs typeface="Times New Roman"/>
              </a:rPr>
              <a:t>sorprese;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garanzie contro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disastri.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84515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corpo di riserva del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destino</a:t>
            </a:r>
            <a:endParaRPr sz="16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  <a:spcBef>
                <a:spcPts val="1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(1257.1) 114:7.1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riserva 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consiste </a:t>
            </a:r>
            <a:r>
              <a:rPr sz="1200" dirty="0">
                <a:latin typeface="Times New Roman"/>
                <a:cs typeface="Times New Roman"/>
              </a:rPr>
              <a:t>di uomini e di donne </a:t>
            </a:r>
            <a:r>
              <a:rPr sz="1200" spc="-5" dirty="0">
                <a:latin typeface="Times New Roman"/>
                <a:cs typeface="Times New Roman"/>
              </a:rPr>
              <a:t>viventi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ammessi al </a:t>
            </a:r>
            <a:r>
              <a:rPr sz="1200" dirty="0">
                <a:latin typeface="Times New Roman"/>
                <a:cs typeface="Times New Roman"/>
              </a:rPr>
              <a:t>servizio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speciale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dell’amministrazione superumana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affari del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Questo corpo </a:t>
            </a:r>
            <a:r>
              <a:rPr sz="1200" dirty="0">
                <a:latin typeface="Times New Roman"/>
                <a:cs typeface="Times New Roman"/>
              </a:rPr>
              <a:t>è composto di uomini e </a:t>
            </a:r>
            <a:r>
              <a:rPr sz="1200" spc="-5" dirty="0">
                <a:latin typeface="Times New Roman"/>
                <a:cs typeface="Times New Roman"/>
              </a:rPr>
              <a:t>donne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generazione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scelti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spirituali 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aiutare nella </a:t>
            </a:r>
            <a:r>
              <a:rPr sz="1200" dirty="0">
                <a:latin typeface="Times New Roman"/>
                <a:cs typeface="Times New Roman"/>
              </a:rPr>
              <a:t>conduzione </a:t>
            </a:r>
            <a:r>
              <a:rPr sz="1200" spc="-5" dirty="0">
                <a:latin typeface="Times New Roman"/>
                <a:cs typeface="Times New Roman"/>
              </a:rPr>
              <a:t>del 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saggezza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tempo 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evoluzionari. Nell’esecuzione dei piani concernenti l’ascensione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regola generale cominciare ad </a:t>
            </a:r>
            <a:r>
              <a:rPr sz="1200" dirty="0">
                <a:latin typeface="Times New Roman"/>
                <a:cs typeface="Times New Roman"/>
              </a:rPr>
              <a:t>utilizzare </a:t>
            </a:r>
            <a:r>
              <a:rPr sz="1200" spc="-5" dirty="0">
                <a:latin typeface="Times New Roman"/>
                <a:cs typeface="Times New Roman"/>
              </a:rPr>
              <a:t>questo  collegamento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mortali </a:t>
            </a:r>
            <a:r>
              <a:rPr sz="1200" dirty="0">
                <a:latin typeface="Times New Roman"/>
                <a:cs typeface="Times New Roman"/>
              </a:rPr>
              <a:t>dotate di volontà non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degne </a:t>
            </a:r>
            <a:r>
              <a:rPr sz="1200" dirty="0">
                <a:latin typeface="Times New Roman"/>
                <a:cs typeface="Times New Roman"/>
              </a:rPr>
              <a:t>di assumere tali </a:t>
            </a:r>
            <a:r>
              <a:rPr sz="1200" spc="-5" dirty="0">
                <a:latin typeface="Times New Roman"/>
                <a:cs typeface="Times New Roman"/>
              </a:rPr>
              <a:t>responsabilità. Di  conseguenza, </a:t>
            </a:r>
            <a:r>
              <a:rPr sz="1200" dirty="0">
                <a:latin typeface="Times New Roman"/>
                <a:cs typeface="Times New Roman"/>
              </a:rPr>
              <a:t>non appena </a:t>
            </a:r>
            <a:r>
              <a:rPr sz="1200" spc="-5" dirty="0">
                <a:latin typeface="Times New Roman"/>
                <a:cs typeface="Times New Roman"/>
              </a:rPr>
              <a:t>appaiono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dell’azione </a:t>
            </a:r>
            <a:r>
              <a:rPr sz="1200" spc="-5" dirty="0">
                <a:latin typeface="Times New Roman"/>
                <a:cs typeface="Times New Roman"/>
              </a:rPr>
              <a:t>temporale </a:t>
            </a:r>
            <a:r>
              <a:rPr sz="1200" dirty="0">
                <a:latin typeface="Times New Roman"/>
                <a:cs typeface="Times New Roman"/>
              </a:rPr>
              <a:t>uomini e donne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sufficiente </a:t>
            </a:r>
            <a:r>
              <a:rPr sz="1200" spc="-5" dirty="0">
                <a:latin typeface="Times New Roman"/>
                <a:cs typeface="Times New Roman"/>
              </a:rPr>
              <a:t>capacità mentale,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adeguato status morale </a:t>
            </a:r>
            <a:r>
              <a:rPr sz="1200" dirty="0">
                <a:latin typeface="Times New Roman"/>
                <a:cs typeface="Times New Roman"/>
              </a:rPr>
              <a:t>e la spiritualità </a:t>
            </a:r>
            <a:r>
              <a:rPr sz="1200" spc="-5" dirty="0">
                <a:latin typeface="Times New Roman"/>
                <a:cs typeface="Times New Roman"/>
              </a:rPr>
              <a:t>necessaria, </a:t>
            </a:r>
            <a:r>
              <a:rPr sz="1200" dirty="0">
                <a:latin typeface="Times New Roman"/>
                <a:cs typeface="Times New Roman"/>
              </a:rPr>
              <a:t>sono subito </a:t>
            </a:r>
            <a:r>
              <a:rPr sz="1200" spc="-5" dirty="0">
                <a:latin typeface="Times New Roman"/>
                <a:cs typeface="Times New Roman"/>
              </a:rPr>
              <a:t>assegnati al gruppo </a:t>
            </a:r>
            <a:r>
              <a:rPr sz="1200" dirty="0">
                <a:latin typeface="Times New Roman"/>
                <a:cs typeface="Times New Roman"/>
              </a:rPr>
              <a:t>celeste </a:t>
            </a:r>
            <a:r>
              <a:rPr sz="1200" spc="-5" dirty="0">
                <a:latin typeface="Times New Roman"/>
                <a:cs typeface="Times New Roman"/>
              </a:rPr>
              <a:t>appropriato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planetarie come  agenti </a:t>
            </a:r>
            <a:r>
              <a:rPr sz="1200" dirty="0">
                <a:latin typeface="Times New Roman"/>
                <a:cs typeface="Times New Roman"/>
              </a:rPr>
              <a:t>umani di </a:t>
            </a:r>
            <a:r>
              <a:rPr sz="1200" spc="-5" dirty="0">
                <a:latin typeface="Times New Roman"/>
                <a:cs typeface="Times New Roman"/>
              </a:rPr>
              <a:t>collegamento,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assistenti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250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(1257.2) 114:7.2 </a:t>
            </a:r>
            <a:r>
              <a:rPr sz="1200" spc="-5" dirty="0">
                <a:latin typeface="Times New Roman"/>
                <a:cs typeface="Times New Roman"/>
              </a:rPr>
              <a:t>Quando degli esseri umani sono scelti come protettori 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planetario,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divengono </a:t>
            </a:r>
            <a:r>
              <a:rPr sz="1200" dirty="0">
                <a:latin typeface="Times New Roman"/>
                <a:cs typeface="Times New Roman"/>
              </a:rPr>
              <a:t>individui cardine </a:t>
            </a:r>
            <a:r>
              <a:rPr sz="1200" spc="-5" dirty="0">
                <a:latin typeface="Times New Roman"/>
                <a:cs typeface="Times New Roman"/>
              </a:rPr>
              <a:t>nei  </a:t>
            </a:r>
            <a:r>
              <a:rPr sz="1200" dirty="0">
                <a:latin typeface="Times New Roman"/>
                <a:cs typeface="Times New Roman"/>
              </a:rPr>
              <a:t>piani </a:t>
            </a:r>
            <a:r>
              <a:rPr sz="1200" spc="-5" dirty="0">
                <a:latin typeface="Times New Roman"/>
                <a:cs typeface="Times New Roman"/>
              </a:rPr>
              <a:t>che gli amministratori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stanno portando avanti, allora </a:t>
            </a:r>
            <a:r>
              <a:rPr sz="1200" dirty="0">
                <a:latin typeface="Times New Roman"/>
                <a:cs typeface="Times New Roman"/>
              </a:rPr>
              <a:t>il capo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serafini conferma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assegnazione  temporanea al corpo serafico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designa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guardiani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destino personali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servire presso </a:t>
            </a:r>
            <a:r>
              <a:rPr sz="1200" dirty="0">
                <a:latin typeface="Times New Roman"/>
                <a:cs typeface="Times New Roman"/>
              </a:rPr>
              <a:t>questi riservisti mortali. Tutti i </a:t>
            </a:r>
            <a:r>
              <a:rPr sz="1200" spc="-5" dirty="0">
                <a:latin typeface="Times New Roman"/>
                <a:cs typeface="Times New Roman"/>
              </a:rPr>
              <a:t>riservisti  hanno Aggiustatori coscienti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stessi,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opera nei </a:t>
            </a:r>
            <a:r>
              <a:rPr sz="1200" spc="-5" dirty="0">
                <a:latin typeface="Times New Roman"/>
                <a:cs typeface="Times New Roman"/>
              </a:rPr>
              <a:t>cerchi cosmici </a:t>
            </a:r>
            <a:r>
              <a:rPr sz="1200" dirty="0">
                <a:latin typeface="Times New Roman"/>
                <a:cs typeface="Times New Roman"/>
              </a:rPr>
              <a:t>superiori di </a:t>
            </a:r>
            <a:r>
              <a:rPr sz="1200" spc="-5" dirty="0">
                <a:latin typeface="Times New Roman"/>
                <a:cs typeface="Times New Roman"/>
              </a:rPr>
              <a:t>compimento intellettuale </a:t>
            </a:r>
            <a:r>
              <a:rPr sz="1200" dirty="0">
                <a:latin typeface="Times New Roman"/>
                <a:cs typeface="Times New Roman"/>
              </a:rPr>
              <a:t>e  di </a:t>
            </a:r>
            <a:r>
              <a:rPr sz="1200" spc="-5" dirty="0">
                <a:latin typeface="Times New Roman"/>
                <a:cs typeface="Times New Roman"/>
              </a:rPr>
              <a:t>realizzazione 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(1257.3) 114:7.3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scelti </a:t>
            </a:r>
            <a:r>
              <a:rPr sz="1200" dirty="0">
                <a:latin typeface="Times New Roman"/>
                <a:cs typeface="Times New Roman"/>
              </a:rPr>
              <a:t>per servire </a:t>
            </a:r>
            <a:r>
              <a:rPr sz="1200" spc="-5" dirty="0">
                <a:latin typeface="Times New Roman"/>
                <a:cs typeface="Times New Roman"/>
              </a:rPr>
              <a:t>nel corpo </a:t>
            </a:r>
            <a:r>
              <a:rPr sz="1200" dirty="0">
                <a:latin typeface="Times New Roman"/>
                <a:cs typeface="Times New Roman"/>
              </a:rPr>
              <a:t>di riserva del destino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a motivo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13309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(1257.4) 114:7.4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Una capacità particolare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preparati segretamente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numerose possibili missioni  d’emergenza nella </a:t>
            </a:r>
            <a:r>
              <a:rPr sz="1200" dirty="0">
                <a:latin typeface="Times New Roman"/>
                <a:cs typeface="Times New Roman"/>
              </a:rPr>
              <a:t>conduzione di </a:t>
            </a:r>
            <a:r>
              <a:rPr sz="1200" spc="-5" dirty="0">
                <a:latin typeface="Times New Roman"/>
                <a:cs typeface="Times New Roman"/>
              </a:rPr>
              <a:t>varie attività degli affari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054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6654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(1257.5) 114:7.5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Una consacrazione sincera ad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particolare causa </a:t>
            </a:r>
            <a:r>
              <a:rPr sz="1200" spc="-5" dirty="0">
                <a:latin typeface="Times New Roman"/>
                <a:cs typeface="Times New Roman"/>
              </a:rPr>
              <a:t>sociale, economica, politica, </a:t>
            </a:r>
            <a:r>
              <a:rPr sz="1200" dirty="0">
                <a:latin typeface="Times New Roman"/>
                <a:cs typeface="Times New Roman"/>
              </a:rPr>
              <a:t>spirituale od </a:t>
            </a:r>
            <a:r>
              <a:rPr sz="1200" spc="-5" dirty="0">
                <a:latin typeface="Times New Roman"/>
                <a:cs typeface="Times New Roman"/>
              </a:rPr>
              <a:t>altra,  </a:t>
            </a:r>
            <a:r>
              <a:rPr sz="1200" dirty="0">
                <a:latin typeface="Times New Roman"/>
                <a:cs typeface="Times New Roman"/>
              </a:rPr>
              <a:t>unita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disponibilità 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senza riconoscimenti e </a:t>
            </a:r>
            <a:r>
              <a:rPr sz="1200" spc="-5" dirty="0">
                <a:latin typeface="Times New Roman"/>
                <a:cs typeface="Times New Roman"/>
              </a:rPr>
              <a:t>ricompense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035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(1257.6) 114:7.6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Pensiero dotato di una </a:t>
            </a:r>
            <a:r>
              <a:rPr sz="1200" spc="-5" dirty="0">
                <a:latin typeface="Times New Roman"/>
                <a:cs typeface="Times New Roman"/>
              </a:rPr>
              <a:t>straordinaria versatilità </a:t>
            </a:r>
            <a:r>
              <a:rPr sz="1200" dirty="0">
                <a:latin typeface="Times New Roman"/>
                <a:cs typeface="Times New Roman"/>
              </a:rPr>
              <a:t>e di una </a:t>
            </a:r>
            <a:r>
              <a:rPr sz="1200" spc="-5" dirty="0">
                <a:latin typeface="Times New Roman"/>
                <a:cs typeface="Times New Roman"/>
              </a:rPr>
              <a:t>probabile  esperienza preurantiana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fronteggiare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difficoltà planetarie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lottare </a:t>
            </a:r>
            <a:r>
              <a:rPr sz="1200" dirty="0">
                <a:latin typeface="Times New Roman"/>
                <a:cs typeface="Times New Roman"/>
              </a:rPr>
              <a:t>in situazioni </a:t>
            </a:r>
            <a:r>
              <a:rPr sz="1200" spc="-5" dirty="0">
                <a:latin typeface="Times New Roman"/>
                <a:cs typeface="Times New Roman"/>
              </a:rPr>
              <a:t>critiche incombenti sul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9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(1257.7) 114:7.7 </a:t>
            </a:r>
            <a:r>
              <a:rPr sz="1200" spc="-5" dirty="0">
                <a:latin typeface="Times New Roman"/>
                <a:cs typeface="Times New Roman"/>
              </a:rPr>
              <a:t>Ogni divisione </a:t>
            </a:r>
            <a:r>
              <a:rPr sz="1200" dirty="0">
                <a:latin typeface="Times New Roman"/>
                <a:cs typeface="Times New Roman"/>
              </a:rPr>
              <a:t>di servizio </a:t>
            </a:r>
            <a:r>
              <a:rPr sz="1200" spc="-5" dirty="0">
                <a:latin typeface="Times New Roman"/>
                <a:cs typeface="Times New Roman"/>
              </a:rPr>
              <a:t>celeste planetario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diritto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riservisti del </a:t>
            </a:r>
            <a:r>
              <a:rPr sz="1200" dirty="0">
                <a:latin typeface="Times New Roman"/>
                <a:cs typeface="Times New Roman"/>
              </a:rPr>
              <a:t>destino.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abitato medio impiega settanta </a:t>
            </a:r>
            <a:r>
              <a:rPr sz="1200" dirty="0">
                <a:latin typeface="Times New Roman"/>
                <a:cs typeface="Times New Roman"/>
              </a:rPr>
              <a:t>corpi separati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destino,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stretta relazione con </a:t>
            </a:r>
            <a:r>
              <a:rPr sz="1200" dirty="0">
                <a:latin typeface="Times New Roman"/>
                <a:cs typeface="Times New Roman"/>
              </a:rPr>
              <a:t>la  conduzione </a:t>
            </a:r>
            <a:r>
              <a:rPr sz="1200" spc="-5" dirty="0">
                <a:latin typeface="Times New Roman"/>
                <a:cs typeface="Times New Roman"/>
              </a:rPr>
              <a:t>superumana corrente degli affari planetari.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vi sono dodici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riserva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destino, uno </a:t>
            </a:r>
            <a:r>
              <a:rPr sz="1200" spc="-5" dirty="0">
                <a:latin typeface="Times New Roman"/>
                <a:cs typeface="Times New Roman"/>
              </a:rPr>
              <a:t>per ciascuno dei  gruppi planetari </a:t>
            </a:r>
            <a:r>
              <a:rPr sz="1200" dirty="0">
                <a:latin typeface="Times New Roman"/>
                <a:cs typeface="Times New Roman"/>
              </a:rPr>
              <a:t>di supervisione </a:t>
            </a:r>
            <a:r>
              <a:rPr sz="1200" spc="-5" dirty="0">
                <a:latin typeface="Times New Roman"/>
                <a:cs typeface="Times New Roman"/>
              </a:rPr>
              <a:t>serafica.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129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(1257.8) 114:7.8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riservisti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composti </a:t>
            </a:r>
            <a:r>
              <a:rPr sz="1200" dirty="0">
                <a:latin typeface="Times New Roman"/>
                <a:cs typeface="Times New Roman"/>
              </a:rPr>
              <a:t>di abitanti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sfera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preparati  per occupare numerose </a:t>
            </a:r>
            <a:r>
              <a:rPr sz="1200" dirty="0">
                <a:latin typeface="Times New Roman"/>
                <a:cs typeface="Times New Roman"/>
              </a:rPr>
              <a:t>posizioni </a:t>
            </a:r>
            <a:r>
              <a:rPr sz="1200" spc="-5" dirty="0">
                <a:latin typeface="Times New Roman"/>
                <a:cs typeface="Times New Roman"/>
              </a:rPr>
              <a:t>chiave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sono tenuti pronti </a:t>
            </a:r>
            <a:r>
              <a:rPr sz="1200" spc="-5" dirty="0">
                <a:latin typeface="Times New Roman"/>
                <a:cs typeface="Times New Roman"/>
              </a:rPr>
              <a:t>per agire </a:t>
            </a:r>
            <a:r>
              <a:rPr sz="1200" dirty="0">
                <a:latin typeface="Times New Roman"/>
                <a:cs typeface="Times New Roman"/>
              </a:rPr>
              <a:t>in possibili </a:t>
            </a:r>
            <a:r>
              <a:rPr sz="1200" spc="-5" dirty="0">
                <a:latin typeface="Times New Roman"/>
                <a:cs typeface="Times New Roman"/>
              </a:rPr>
              <a:t>emergenze planetarie. Questi </a:t>
            </a:r>
            <a:r>
              <a:rPr sz="1200" dirty="0">
                <a:latin typeface="Times New Roman"/>
                <a:cs typeface="Times New Roman"/>
              </a:rPr>
              <a:t>corpi  </a:t>
            </a:r>
            <a:r>
              <a:rPr sz="1200" spc="-5" dirty="0">
                <a:latin typeface="Times New Roman"/>
                <a:cs typeface="Times New Roman"/>
              </a:rPr>
              <a:t>consistono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complessivamente </a:t>
            </a:r>
            <a:r>
              <a:rPr sz="1200" dirty="0">
                <a:latin typeface="Times New Roman"/>
                <a:cs typeface="Times New Roman"/>
              </a:rPr>
              <a:t>di 962 </a:t>
            </a:r>
            <a:r>
              <a:rPr sz="1200" spc="-5" dirty="0">
                <a:latin typeface="Times New Roman"/>
                <a:cs typeface="Times New Roman"/>
              </a:rPr>
              <a:t>persone.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più piccolo </a:t>
            </a:r>
            <a:r>
              <a:rPr sz="1200" dirty="0">
                <a:latin typeface="Times New Roman"/>
                <a:cs typeface="Times New Roman"/>
              </a:rPr>
              <a:t>ne conta 41 e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numeroso </a:t>
            </a:r>
            <a:r>
              <a:rPr sz="1200" dirty="0">
                <a:latin typeface="Times New Roman"/>
                <a:cs typeface="Times New Roman"/>
              </a:rPr>
              <a:t>172. </a:t>
            </a:r>
            <a:r>
              <a:rPr sz="1200" spc="-5" dirty="0">
                <a:latin typeface="Times New Roman"/>
                <a:cs typeface="Times New Roman"/>
              </a:rPr>
              <a:t>Ad eccezione </a:t>
            </a:r>
            <a:r>
              <a:rPr sz="1200" dirty="0">
                <a:latin typeface="Times New Roman"/>
                <a:cs typeface="Times New Roman"/>
              </a:rPr>
              <a:t>di  meno di una </a:t>
            </a:r>
            <a:r>
              <a:rPr sz="1200" spc="-5" dirty="0">
                <a:latin typeface="Times New Roman"/>
                <a:cs typeface="Times New Roman"/>
              </a:rPr>
              <a:t>ventina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contatto,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gruppo straordinario sono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ignari della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preparazione per </a:t>
            </a:r>
            <a:r>
              <a:rPr sz="1200" dirty="0">
                <a:latin typeface="Times New Roman"/>
                <a:cs typeface="Times New Roman"/>
              </a:rPr>
              <a:t>una possibile </a:t>
            </a:r>
            <a:r>
              <a:rPr sz="1200" spc="-5" dirty="0">
                <a:latin typeface="Times New Roman"/>
                <a:cs typeface="Times New Roman"/>
              </a:rPr>
              <a:t>funzione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crisi </a:t>
            </a:r>
            <a:r>
              <a:rPr sz="1200" spc="-5" dirty="0">
                <a:latin typeface="Times New Roman"/>
                <a:cs typeface="Times New Roman"/>
              </a:rPr>
              <a:t>planetarie. Questi riservisti </a:t>
            </a:r>
            <a:r>
              <a:rPr sz="1200" dirty="0">
                <a:latin typeface="Times New Roman"/>
                <a:cs typeface="Times New Roman"/>
              </a:rPr>
              <a:t>mortali sono </a:t>
            </a:r>
            <a:r>
              <a:rPr sz="1200" spc="-5" dirty="0">
                <a:latin typeface="Times New Roman"/>
                <a:cs typeface="Times New Roman"/>
              </a:rPr>
              <a:t>scelti dai corpi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spc="5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rispettivamente assegnati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similmente formati </a:t>
            </a:r>
            <a:r>
              <a:rPr sz="1200" dirty="0">
                <a:latin typeface="Times New Roman"/>
                <a:cs typeface="Times New Roman"/>
              </a:rPr>
              <a:t>e preparati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profondo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mente mediante la </a:t>
            </a:r>
            <a:r>
              <a:rPr sz="1200" spc="-5" dirty="0">
                <a:latin typeface="Times New Roman"/>
                <a:cs typeface="Times New Roman"/>
              </a:rPr>
              <a:t>tecnica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congiunta</a:t>
            </a:r>
            <a:endParaRPr sz="1200">
              <a:latin typeface="Times New Roman"/>
              <a:cs typeface="Times New Roman"/>
            </a:endParaRPr>
          </a:p>
          <a:p>
            <a:pPr marL="76200" marR="10858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di Pensiero e </a:t>
            </a:r>
            <a:r>
              <a:rPr sz="1200" spc="-5" dirty="0">
                <a:latin typeface="Times New Roman"/>
                <a:cs typeface="Times New Roman"/>
              </a:rPr>
              <a:t>del ministero del guardiano serafico. Molto spesso numerose altre personalità celesti </a:t>
            </a:r>
            <a:r>
              <a:rPr sz="1200" dirty="0">
                <a:latin typeface="Times New Roman"/>
                <a:cs typeface="Times New Roman"/>
              </a:rPr>
              <a:t>partecipano a  </a:t>
            </a:r>
            <a:r>
              <a:rPr sz="1200" spc="-5" dirty="0">
                <a:latin typeface="Times New Roman"/>
                <a:cs typeface="Times New Roman"/>
              </a:rPr>
              <a:t>questa formazione </a:t>
            </a:r>
            <a:r>
              <a:rPr sz="1200" dirty="0">
                <a:latin typeface="Times New Roman"/>
                <a:cs typeface="Times New Roman"/>
              </a:rPr>
              <a:t>inconscia,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preparazione </a:t>
            </a:r>
            <a:r>
              <a:rPr sz="1200" spc="-5" dirty="0">
                <a:latin typeface="Times New Roman"/>
                <a:cs typeface="Times New Roman"/>
              </a:rPr>
              <a:t>speciale gli intermedi svolgono </a:t>
            </a:r>
            <a:r>
              <a:rPr sz="1200" dirty="0">
                <a:latin typeface="Times New Roman"/>
                <a:cs typeface="Times New Roman"/>
              </a:rPr>
              <a:t>servizi </a:t>
            </a:r>
            <a:r>
              <a:rPr sz="1200" spc="-5" dirty="0">
                <a:latin typeface="Times New Roman"/>
                <a:cs typeface="Times New Roman"/>
              </a:rPr>
              <a:t>preziosi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indispensabili.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(1258.1) 114:7.9 </a:t>
            </a:r>
            <a:r>
              <a:rPr sz="1200" spc="-5" dirty="0">
                <a:latin typeface="Times New Roman"/>
                <a:cs typeface="Times New Roman"/>
              </a:rPr>
              <a:t>Su molti mondi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intermedie secondarie </a:t>
            </a:r>
            <a:r>
              <a:rPr sz="1200" dirty="0">
                <a:latin typeface="Times New Roman"/>
                <a:cs typeface="Times New Roman"/>
              </a:rPr>
              <a:t>più adatte sono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vari gradi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mortali </a:t>
            </a:r>
            <a:r>
              <a:rPr sz="1200" dirty="0">
                <a:latin typeface="Times New Roman"/>
                <a:cs typeface="Times New Roman"/>
              </a:rPr>
              <a:t>favorevolmente </a:t>
            </a:r>
            <a:r>
              <a:rPr sz="1200" spc="-5" dirty="0">
                <a:latin typeface="Times New Roman"/>
                <a:cs typeface="Times New Roman"/>
              </a:rPr>
              <a:t>costituiti, mediante l’abile penetrazione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menti </a:t>
            </a:r>
            <a:r>
              <a:rPr sz="1200" dirty="0">
                <a:latin typeface="Times New Roman"/>
                <a:cs typeface="Times New Roman"/>
              </a:rPr>
              <a:t>in cui tali </a:t>
            </a:r>
            <a:r>
              <a:rPr sz="1200" spc="-5" dirty="0">
                <a:latin typeface="Times New Roman"/>
                <a:cs typeface="Times New Roman"/>
              </a:rPr>
              <a:t>Aggiustatori  hanno dimorato. </a:t>
            </a:r>
            <a:r>
              <a:rPr sz="1200" dirty="0">
                <a:latin typeface="Times New Roman"/>
                <a:cs typeface="Times New Roman"/>
              </a:rPr>
              <a:t>(È stato </a:t>
            </a:r>
            <a:r>
              <a:rPr sz="1200" spc="-5" dirty="0">
                <a:latin typeface="Times New Roman"/>
                <a:cs typeface="Times New Roman"/>
              </a:rPr>
              <a:t>proprio per </a:t>
            </a:r>
            <a:r>
              <a:rPr sz="1200" dirty="0">
                <a:latin typeface="Times New Roman"/>
                <a:cs typeface="Times New Roman"/>
              </a:rPr>
              <a:t>mezzo di una </a:t>
            </a:r>
            <a:r>
              <a:rPr sz="1200" spc="-5" dirty="0">
                <a:latin typeface="Times New Roman"/>
                <a:cs typeface="Times New Roman"/>
              </a:rPr>
              <a:t>tale combinazione fortuita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aggiustamenti </a:t>
            </a:r>
            <a:r>
              <a:rPr sz="1200" dirty="0">
                <a:latin typeface="Times New Roman"/>
                <a:cs typeface="Times New Roman"/>
              </a:rPr>
              <a:t>cosmici </a:t>
            </a:r>
            <a:r>
              <a:rPr sz="1200" spc="-5" dirty="0">
                <a:latin typeface="Times New Roman"/>
                <a:cs typeface="Times New Roman"/>
              </a:rPr>
              <a:t>che queste rivelazioni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32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materializzate nella lingua inglese </a:t>
            </a:r>
            <a:r>
              <a:rPr sz="1200" dirty="0">
                <a:latin typeface="Times New Roman"/>
                <a:cs typeface="Times New Roman"/>
              </a:rPr>
              <a:t>su Urantia.)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mortali di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mobilitati nei  numerosi corpi </a:t>
            </a:r>
            <a:r>
              <a:rPr sz="1200" dirty="0">
                <a:latin typeface="Times New Roman"/>
                <a:cs typeface="Times New Roman"/>
              </a:rPr>
              <a:t>di riserva,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misura è </a:t>
            </a:r>
            <a:r>
              <a:rPr sz="1200" spc="-5" dirty="0">
                <a:latin typeface="Times New Roman"/>
                <a:cs typeface="Times New Roman"/>
              </a:rPr>
              <a:t>grazie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piccoli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lungimiranti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progredisce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Altissimi possono </a:t>
            </a:r>
            <a:r>
              <a:rPr sz="1200" spc="-5" dirty="0">
                <a:latin typeface="Times New Roman"/>
                <a:cs typeface="Times New Roman"/>
              </a:rPr>
              <a:t>governare nei regni 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e le donne di questi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riserva </a:t>
            </a:r>
            <a:r>
              <a:rPr sz="1200" dirty="0">
                <a:latin typeface="Times New Roman"/>
                <a:cs typeface="Times New Roman"/>
              </a:rPr>
              <a:t>del destino 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vari gradi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contatto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Aggiustatori tramite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mediazione delle creature intermedie; </a:t>
            </a:r>
            <a:r>
              <a:rPr sz="1200" dirty="0">
                <a:latin typeface="Times New Roman"/>
                <a:cs typeface="Times New Roman"/>
              </a:rPr>
              <a:t>ma questi 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mortali sono </a:t>
            </a:r>
            <a:r>
              <a:rPr sz="1200" spc="-5" dirty="0">
                <a:latin typeface="Times New Roman"/>
                <a:cs typeface="Times New Roman"/>
              </a:rPr>
              <a:t>poco conosciuti </a:t>
            </a:r>
            <a:r>
              <a:rPr sz="1200" dirty="0">
                <a:latin typeface="Times New Roman"/>
                <a:cs typeface="Times New Roman"/>
              </a:rPr>
              <a:t>dai loro simili, salvo </a:t>
            </a:r>
            <a:r>
              <a:rPr sz="1200" spc="-5" dirty="0">
                <a:latin typeface="Times New Roman"/>
                <a:cs typeface="Times New Roman"/>
              </a:rPr>
              <a:t>che nelle rare emergenze sociali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spirituali in </a:t>
            </a:r>
            <a:r>
              <a:rPr sz="1200" spc="-5" dirty="0">
                <a:latin typeface="Times New Roman"/>
                <a:cs typeface="Times New Roman"/>
              </a:rPr>
              <a:t>cui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queste</a:t>
            </a:r>
            <a:endParaRPr sz="1200">
              <a:latin typeface="Times New Roman"/>
              <a:cs typeface="Times New Roman"/>
            </a:endParaRPr>
          </a:p>
          <a:p>
            <a:pPr marL="76200" marR="2844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riserva </a:t>
            </a:r>
            <a:r>
              <a:rPr sz="1200" spc="-5" dirty="0">
                <a:latin typeface="Times New Roman"/>
                <a:cs typeface="Times New Roman"/>
              </a:rPr>
              <a:t>agiscono per prevenire </a:t>
            </a:r>
            <a:r>
              <a:rPr sz="1200" dirty="0">
                <a:latin typeface="Times New Roman"/>
                <a:cs typeface="Times New Roman"/>
              </a:rPr>
              <a:t>il crollo </a:t>
            </a:r>
            <a:r>
              <a:rPr sz="1200" spc="-5" dirty="0">
                <a:latin typeface="Times New Roman"/>
                <a:cs typeface="Times New Roman"/>
              </a:rPr>
              <a:t>della cultura evoluzionaria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l’estinzione della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vivente. </a:t>
            </a:r>
            <a:r>
              <a:rPr sz="1200" spc="-5" dirty="0">
                <a:latin typeface="Times New Roman"/>
                <a:cs typeface="Times New Roman"/>
              </a:rPr>
              <a:t>Su  Urantia questi riservisti </a:t>
            </a:r>
            <a:r>
              <a:rPr sz="1200" dirty="0">
                <a:latin typeface="Times New Roman"/>
                <a:cs typeface="Times New Roman"/>
              </a:rPr>
              <a:t>del destino sono </a:t>
            </a:r>
            <a:r>
              <a:rPr sz="1200" spc="-5" dirty="0">
                <a:latin typeface="Times New Roman"/>
                <a:cs typeface="Times New Roman"/>
              </a:rPr>
              <a:t>stati raramente celebrati </a:t>
            </a:r>
            <a:r>
              <a:rPr sz="1200" dirty="0">
                <a:latin typeface="Times New Roman"/>
                <a:cs typeface="Times New Roman"/>
              </a:rPr>
              <a:t>sulle pagine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storia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82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(1258.2) 114:7.10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riservisti operano inconsciamente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conservatori dell’informazione planetaria essenziale. Molte </a:t>
            </a:r>
            <a:r>
              <a:rPr sz="1200" dirty="0">
                <a:latin typeface="Times New Roman"/>
                <a:cs typeface="Times New Roman"/>
              </a:rPr>
              <a:t>volte,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morte  di un </a:t>
            </a:r>
            <a:r>
              <a:rPr sz="1200" spc="-5" dirty="0">
                <a:latin typeface="Times New Roman"/>
                <a:cs typeface="Times New Roman"/>
              </a:rPr>
              <a:t>riservista, </a:t>
            </a:r>
            <a:r>
              <a:rPr sz="1200" dirty="0">
                <a:latin typeface="Times New Roman"/>
                <a:cs typeface="Times New Roman"/>
              </a:rPr>
              <a:t>viene fatto un </a:t>
            </a:r>
            <a:r>
              <a:rPr sz="1200" spc="-5" dirty="0">
                <a:latin typeface="Times New Roman"/>
                <a:cs typeface="Times New Roman"/>
              </a:rPr>
              <a:t>trasferimento </a:t>
            </a:r>
            <a:r>
              <a:rPr sz="1200" dirty="0">
                <a:latin typeface="Times New Roman"/>
                <a:cs typeface="Times New Roman"/>
              </a:rPr>
              <a:t>di certi dati vitali dalla </a:t>
            </a:r>
            <a:r>
              <a:rPr sz="1200" spc="-5" dirty="0">
                <a:latin typeface="Times New Roman"/>
                <a:cs typeface="Times New Roman"/>
              </a:rPr>
              <a:t>mente del riservista morente ad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successore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giovane per  </a:t>
            </a:r>
            <a:r>
              <a:rPr sz="1200" dirty="0">
                <a:latin typeface="Times New Roman"/>
                <a:cs typeface="Times New Roman"/>
              </a:rPr>
              <a:t>mezzo di un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tra i due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Pensiero. Gli Aggiustatori operano </a:t>
            </a:r>
            <a:r>
              <a:rPr sz="1200" dirty="0">
                <a:latin typeface="Times New Roman"/>
                <a:cs typeface="Times New Roman"/>
              </a:rPr>
              <a:t>indubbiamente in molte </a:t>
            </a:r>
            <a:r>
              <a:rPr sz="1200" spc="-5" dirty="0">
                <a:latin typeface="Times New Roman"/>
                <a:cs typeface="Times New Roman"/>
              </a:rPr>
              <a:t>altre maniere </a:t>
            </a:r>
            <a:r>
              <a:rPr sz="1200" dirty="0">
                <a:latin typeface="Times New Roman"/>
                <a:cs typeface="Times New Roman"/>
              </a:rPr>
              <a:t>a noi  </a:t>
            </a:r>
            <a:r>
              <a:rPr sz="1200" spc="-5" dirty="0">
                <a:latin typeface="Times New Roman"/>
                <a:cs typeface="Times New Roman"/>
              </a:rPr>
              <a:t>sconosciute </a:t>
            </a:r>
            <a:r>
              <a:rPr sz="1200" dirty="0">
                <a:latin typeface="Times New Roman"/>
                <a:cs typeface="Times New Roman"/>
              </a:rPr>
              <a:t>in connessione </a:t>
            </a:r>
            <a:r>
              <a:rPr sz="1200" spc="-5" dirty="0">
                <a:latin typeface="Times New Roman"/>
                <a:cs typeface="Times New Roman"/>
              </a:rPr>
              <a:t>con questi corpi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riserva.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7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(1258.3) 114:7.11 </a:t>
            </a:r>
            <a:r>
              <a:rPr sz="1200" spc="-5" dirty="0">
                <a:latin typeface="Times New Roman"/>
                <a:cs typeface="Times New Roman"/>
              </a:rPr>
              <a:t>Su Urantia il 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riserva </a:t>
            </a:r>
            <a:r>
              <a:rPr sz="1200" dirty="0">
                <a:latin typeface="Times New Roman"/>
                <a:cs typeface="Times New Roman"/>
              </a:rPr>
              <a:t>del destino,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capo permanente, </a:t>
            </a:r>
            <a:r>
              <a:rPr sz="1200" dirty="0">
                <a:latin typeface="Times New Roman"/>
                <a:cs typeface="Times New Roman"/>
              </a:rPr>
              <a:t>ha i </a:t>
            </a:r>
            <a:r>
              <a:rPr sz="1200" spc="-5" dirty="0">
                <a:latin typeface="Times New Roman"/>
                <a:cs typeface="Times New Roman"/>
              </a:rPr>
              <a:t>suoi consigli permanenti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organizzazione governativa. Questi comprendono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giudiziario, il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storicità,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 sulla sovranità politica </a:t>
            </a:r>
            <a:r>
              <a:rPr sz="1200" dirty="0">
                <a:latin typeface="Times New Roman"/>
                <a:cs typeface="Times New Roman"/>
              </a:rPr>
              <a:t>e molti </a:t>
            </a:r>
            <a:r>
              <a:rPr sz="1200" spc="-5" dirty="0">
                <a:latin typeface="Times New Roman"/>
                <a:cs typeface="Times New Roman"/>
              </a:rPr>
              <a:t>altri. Di tanto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tanto, conformemente all’organizzazione del corpo, questi consigli </a:t>
            </a:r>
            <a:r>
              <a:rPr sz="1200" dirty="0">
                <a:latin typeface="Times New Roman"/>
                <a:cs typeface="Times New Roman"/>
              </a:rPr>
              <a:t>permanenti  </a:t>
            </a:r>
            <a:r>
              <a:rPr sz="1200" spc="-5" dirty="0">
                <a:latin typeface="Times New Roman"/>
                <a:cs typeface="Times New Roman"/>
              </a:rPr>
              <a:t>hanno nominato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capi (mortali) titolari dell’intero corpo </a:t>
            </a:r>
            <a:r>
              <a:rPr sz="1200" dirty="0">
                <a:latin typeface="Times New Roman"/>
                <a:cs typeface="Times New Roman"/>
              </a:rPr>
              <a:t>di riserva per una funzione </a:t>
            </a:r>
            <a:r>
              <a:rPr sz="1200" spc="-5" dirty="0">
                <a:latin typeface="Times New Roman"/>
                <a:cs typeface="Times New Roman"/>
              </a:rPr>
              <a:t>specifica. L’incarico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capi riservisti è  </a:t>
            </a:r>
            <a:r>
              <a:rPr sz="1200" spc="-5" dirty="0">
                <a:latin typeface="Times New Roman"/>
                <a:cs typeface="Times New Roman"/>
              </a:rPr>
              <a:t>generalmente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questione della </a:t>
            </a:r>
            <a:r>
              <a:rPr sz="1200" dirty="0">
                <a:latin typeface="Times New Roman"/>
                <a:cs typeface="Times New Roman"/>
              </a:rPr>
              <a:t>durata di poche </a:t>
            </a:r>
            <a:r>
              <a:rPr sz="1200" spc="-5" dirty="0">
                <a:latin typeface="Times New Roman"/>
                <a:cs typeface="Times New Roman"/>
              </a:rPr>
              <a:t>ore ed </a:t>
            </a:r>
            <a:r>
              <a:rPr sz="1200" dirty="0">
                <a:latin typeface="Times New Roman"/>
                <a:cs typeface="Times New Roman"/>
              </a:rPr>
              <a:t>è limitato all’adempimento di un compito </a:t>
            </a:r>
            <a:r>
              <a:rPr sz="1200" spc="-5" dirty="0">
                <a:latin typeface="Times New Roman"/>
                <a:cs typeface="Times New Roman"/>
              </a:rPr>
              <a:t>specifico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immediato.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06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(1258.4) 114:7.12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riserva di Urantia ha raggiunto 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massimo di </a:t>
            </a:r>
            <a:r>
              <a:rPr sz="1200" spc="-5" dirty="0">
                <a:latin typeface="Times New Roman"/>
                <a:cs typeface="Times New Roman"/>
              </a:rPr>
              <a:t>membri ai tempi degli Adamiti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Anditi,  </a:t>
            </a:r>
            <a:r>
              <a:rPr sz="1200" spc="-5" dirty="0">
                <a:latin typeface="Times New Roman"/>
                <a:cs typeface="Times New Roman"/>
              </a:rPr>
              <a:t>declinando costantemente con </a:t>
            </a:r>
            <a:r>
              <a:rPr sz="1200" dirty="0">
                <a:latin typeface="Times New Roman"/>
                <a:cs typeface="Times New Roman"/>
              </a:rPr>
              <a:t>la diluizione </a:t>
            </a:r>
            <a:r>
              <a:rPr sz="1200" spc="-5" dirty="0">
                <a:latin typeface="Times New Roman"/>
                <a:cs typeface="Times New Roman"/>
              </a:rPr>
              <a:t>del sangue </a:t>
            </a:r>
            <a:r>
              <a:rPr sz="1200" dirty="0">
                <a:latin typeface="Times New Roman"/>
                <a:cs typeface="Times New Roman"/>
              </a:rPr>
              <a:t>viola e raggiungendo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minimo </a:t>
            </a:r>
            <a:r>
              <a:rPr sz="1200" spc="-5" dirty="0">
                <a:latin typeface="Times New Roman"/>
                <a:cs typeface="Times New Roman"/>
              </a:rPr>
              <a:t>suppergiù </a:t>
            </a:r>
            <a:r>
              <a:rPr sz="1200" dirty="0">
                <a:latin typeface="Times New Roman"/>
                <a:cs typeface="Times New Roman"/>
              </a:rPr>
              <a:t>al tempo </a:t>
            </a:r>
            <a:r>
              <a:rPr sz="1200" spc="-5" dirty="0">
                <a:latin typeface="Times New Roman"/>
                <a:cs typeface="Times New Roman"/>
              </a:rPr>
              <a:t>della Pentecoste;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membri del corpo </a:t>
            </a:r>
            <a:r>
              <a:rPr sz="1200" dirty="0">
                <a:latin typeface="Times New Roman"/>
                <a:cs typeface="Times New Roman"/>
              </a:rPr>
              <a:t>di riserva è </a:t>
            </a:r>
            <a:r>
              <a:rPr sz="1200" spc="-5" dirty="0">
                <a:latin typeface="Times New Roman"/>
                <a:cs typeface="Times New Roman"/>
              </a:rPr>
              <a:t>costantemente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cresciuto.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659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54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(1258.5) 114:7.13 </a:t>
            </a:r>
            <a:r>
              <a:rPr sz="1200" spc="-10" dirty="0">
                <a:latin typeface="Times New Roman"/>
                <a:cs typeface="Times New Roman"/>
              </a:rPr>
              <a:t>(Il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riserva </a:t>
            </a:r>
            <a:r>
              <a:rPr sz="1200" spc="-5" dirty="0">
                <a:latin typeface="Times New Roman"/>
                <a:cs typeface="Times New Roman"/>
              </a:rPr>
              <a:t>cosmico dei cittadini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aventi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di oltre mille mortali,  il </a:t>
            </a:r>
            <a:r>
              <a:rPr sz="1200" spc="-5" dirty="0">
                <a:latin typeface="Times New Roman"/>
                <a:cs typeface="Times New Roman"/>
              </a:rPr>
              <a:t>cui discernimento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cittadinanza cosmica trascende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lunga la sfera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dimora </a:t>
            </a:r>
            <a:r>
              <a:rPr sz="1200" spc="-5" dirty="0">
                <a:latin typeface="Times New Roman"/>
                <a:cs typeface="Times New Roman"/>
              </a:rPr>
              <a:t>terrestre, </a:t>
            </a:r>
            <a:r>
              <a:rPr sz="1200" dirty="0">
                <a:latin typeface="Times New Roman"/>
                <a:cs typeface="Times New Roman"/>
              </a:rPr>
              <a:t>ma mi è proibito </a:t>
            </a:r>
            <a:r>
              <a:rPr sz="1200" spc="-5" dirty="0">
                <a:latin typeface="Times New Roman"/>
                <a:cs typeface="Times New Roman"/>
              </a:rPr>
              <a:t>rivelare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reale </a:t>
            </a:r>
            <a:r>
              <a:rPr sz="1200" dirty="0">
                <a:latin typeface="Times New Roman"/>
                <a:cs typeface="Times New Roman"/>
              </a:rPr>
              <a:t>della funzione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gruppo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umani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viventi.)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(1258.6) 114:7.14 </a:t>
            </a:r>
            <a:r>
              <a:rPr sz="1200" dirty="0">
                <a:latin typeface="Times New Roman"/>
                <a:cs typeface="Times New Roman"/>
              </a:rPr>
              <a:t>I mortali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dovrebbero permettere che </a:t>
            </a:r>
            <a:r>
              <a:rPr sz="1200" dirty="0">
                <a:latin typeface="Times New Roman"/>
                <a:cs typeface="Times New Roman"/>
              </a:rPr>
              <a:t>il relativo </a:t>
            </a:r>
            <a:r>
              <a:rPr sz="1200" spc="-5" dirty="0">
                <a:latin typeface="Times New Roman"/>
                <a:cs typeface="Times New Roman"/>
              </a:rPr>
              <a:t>isolamento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mondo da </a:t>
            </a:r>
            <a:r>
              <a:rPr sz="1200" spc="-5" dirty="0">
                <a:latin typeface="Times New Roman"/>
                <a:cs typeface="Times New Roman"/>
              </a:rPr>
              <a:t>certi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circuiti</a:t>
            </a:r>
            <a:endParaRPr sz="1200">
              <a:latin typeface="Times New Roman"/>
              <a:cs typeface="Times New Roman"/>
            </a:endParaRPr>
          </a:p>
          <a:p>
            <a:pPr marL="76200" marR="1193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 locale </a:t>
            </a:r>
            <a:r>
              <a:rPr sz="1200" dirty="0">
                <a:latin typeface="Times New Roman"/>
                <a:cs typeface="Times New Roman"/>
              </a:rPr>
              <a:t>produca un </a:t>
            </a:r>
            <a:r>
              <a:rPr sz="1200" spc="-5" dirty="0">
                <a:latin typeface="Times New Roman"/>
                <a:cs typeface="Times New Roman"/>
              </a:rPr>
              <a:t>sentimento </a:t>
            </a:r>
            <a:r>
              <a:rPr sz="1200" dirty="0">
                <a:latin typeface="Times New Roman"/>
                <a:cs typeface="Times New Roman"/>
              </a:rPr>
              <a:t>di abbandono </a:t>
            </a:r>
            <a:r>
              <a:rPr sz="1200" spc="-5" dirty="0">
                <a:latin typeface="Times New Roman"/>
                <a:cs typeface="Times New Roman"/>
              </a:rPr>
              <a:t>cosmico </a:t>
            </a:r>
            <a:r>
              <a:rPr sz="1200" dirty="0">
                <a:latin typeface="Times New Roman"/>
                <a:cs typeface="Times New Roman"/>
              </a:rPr>
              <a:t>o di orfanità </a:t>
            </a:r>
            <a:r>
              <a:rPr sz="1200" spc="-5" dirty="0">
                <a:latin typeface="Times New Roman"/>
                <a:cs typeface="Times New Roman"/>
              </a:rPr>
              <a:t>planetaria. </a:t>
            </a:r>
            <a:r>
              <a:rPr sz="1200" dirty="0">
                <a:latin typeface="Times New Roman"/>
                <a:cs typeface="Times New Roman"/>
              </a:rPr>
              <a:t>È operativa </a:t>
            </a:r>
            <a:r>
              <a:rPr sz="1200" spc="-5" dirty="0">
                <a:latin typeface="Times New Roman"/>
                <a:cs typeface="Times New Roman"/>
              </a:rPr>
              <a:t>sul pianeta </a:t>
            </a:r>
            <a:r>
              <a:rPr sz="1200" dirty="0">
                <a:latin typeface="Times New Roman"/>
                <a:cs typeface="Times New Roman"/>
              </a:rPr>
              <a:t>una supervisione  </a:t>
            </a:r>
            <a:r>
              <a:rPr sz="1200" spc="-5" dirty="0">
                <a:latin typeface="Times New Roman"/>
                <a:cs typeface="Times New Roman"/>
              </a:rPr>
              <a:t>superumana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affari del </a:t>
            </a:r>
            <a:r>
              <a:rPr sz="1200" dirty="0">
                <a:latin typeface="Times New Roman"/>
                <a:cs typeface="Times New Roman"/>
              </a:rPr>
              <a:t>mondo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destini </a:t>
            </a:r>
            <a:r>
              <a:rPr sz="1200" spc="-5" dirty="0">
                <a:latin typeface="Times New Roman"/>
                <a:cs typeface="Times New Roman"/>
              </a:rPr>
              <a:t>umani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definita ed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efficace.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(1258.7) 114:7.15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tuttavia vero che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potete avere,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migliore dei casi, </a:t>
            </a:r>
            <a:r>
              <a:rPr sz="1200" dirty="0">
                <a:latin typeface="Times New Roman"/>
                <a:cs typeface="Times New Roman"/>
              </a:rPr>
              <a:t>solo una </a:t>
            </a:r>
            <a:r>
              <a:rPr sz="1200" spc="-5" dirty="0">
                <a:latin typeface="Times New Roman"/>
                <a:cs typeface="Times New Roman"/>
              </a:rPr>
              <a:t>debole </a:t>
            </a:r>
            <a:r>
              <a:rPr sz="1200" dirty="0">
                <a:latin typeface="Times New Roman"/>
                <a:cs typeface="Times New Roman"/>
              </a:rPr>
              <a:t>idea di un </a:t>
            </a:r>
            <a:r>
              <a:rPr sz="1200" spc="-5" dirty="0">
                <a:latin typeface="Times New Roman"/>
                <a:cs typeface="Times New Roman"/>
              </a:rPr>
              <a:t>governo planetario ideale. Dai  primi tempi del Principe Planetario, Urantia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sofferto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del piano divino di </a:t>
            </a:r>
            <a:r>
              <a:rPr sz="1200" spc="-5" dirty="0">
                <a:latin typeface="Times New Roman"/>
                <a:cs typeface="Times New Roman"/>
              </a:rPr>
              <a:t>crescita mondiale </a:t>
            </a:r>
            <a:r>
              <a:rPr sz="1200" dirty="0">
                <a:latin typeface="Times New Roman"/>
                <a:cs typeface="Times New Roman"/>
              </a:rPr>
              <a:t>e di sviluppo razziale.  I mondi </a:t>
            </a:r>
            <a:r>
              <a:rPr sz="1200" spc="-5" dirty="0">
                <a:latin typeface="Times New Roman"/>
                <a:cs typeface="Times New Roman"/>
              </a:rPr>
              <a:t>abitati leali </a:t>
            </a:r>
            <a:r>
              <a:rPr sz="1200" dirty="0">
                <a:latin typeface="Times New Roman"/>
                <a:cs typeface="Times New Roman"/>
              </a:rPr>
              <a:t>di Satania non sono </a:t>
            </a:r>
            <a:r>
              <a:rPr sz="1200" spc="-5" dirty="0">
                <a:latin typeface="Times New Roman"/>
                <a:cs typeface="Times New Roman"/>
              </a:rPr>
              <a:t>governati come Urantia. </a:t>
            </a:r>
            <a:r>
              <a:rPr sz="1200" dirty="0">
                <a:latin typeface="Times New Roman"/>
                <a:cs typeface="Times New Roman"/>
              </a:rPr>
              <a:t>Ciononostante, a </a:t>
            </a:r>
            <a:r>
              <a:rPr sz="1200" spc="-5" dirty="0">
                <a:latin typeface="Times New Roman"/>
                <a:cs typeface="Times New Roman"/>
              </a:rPr>
              <a:t>paragone con gli </a:t>
            </a:r>
            <a:r>
              <a:rPr sz="1200" dirty="0">
                <a:latin typeface="Times New Roman"/>
                <a:cs typeface="Times New Roman"/>
              </a:rPr>
              <a:t>altri mondi </a:t>
            </a:r>
            <a:r>
              <a:rPr sz="1200" spc="-5" dirty="0">
                <a:latin typeface="Times New Roman"/>
                <a:cs typeface="Times New Roman"/>
              </a:rPr>
              <a:t>isolati,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vostro  governo planetario </a:t>
            </a:r>
            <a:r>
              <a:rPr sz="1200" dirty="0">
                <a:latin typeface="Times New Roman"/>
                <a:cs typeface="Times New Roman"/>
              </a:rPr>
              <a:t>non è stato </a:t>
            </a:r>
            <a:r>
              <a:rPr sz="1200" spc="-5" dirty="0">
                <a:latin typeface="Times New Roman"/>
                <a:cs typeface="Times New Roman"/>
              </a:rPr>
              <a:t>così inferiore; </a:t>
            </a:r>
            <a:r>
              <a:rPr sz="1200" dirty="0">
                <a:latin typeface="Times New Roman"/>
                <a:cs typeface="Times New Roman"/>
              </a:rPr>
              <a:t>solo uno o due mondi possono </a:t>
            </a:r>
            <a:r>
              <a:rPr sz="1200" spc="-5" dirty="0">
                <a:latin typeface="Times New Roman"/>
                <a:cs typeface="Times New Roman"/>
              </a:rPr>
              <a:t>essere considerati </a:t>
            </a:r>
            <a:r>
              <a:rPr sz="1200" dirty="0">
                <a:latin typeface="Times New Roman"/>
                <a:cs typeface="Times New Roman"/>
              </a:rPr>
              <a:t>peggiori </a:t>
            </a:r>
            <a:r>
              <a:rPr sz="1200" spc="-5" dirty="0">
                <a:latin typeface="Times New Roman"/>
                <a:cs typeface="Times New Roman"/>
              </a:rPr>
              <a:t>ed alcuni altri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po’  </a:t>
            </a:r>
            <a:r>
              <a:rPr sz="1200" spc="-5" dirty="0">
                <a:latin typeface="Times New Roman"/>
                <a:cs typeface="Times New Roman"/>
              </a:rPr>
              <a:t>migliori,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maggior parte </a:t>
            </a:r>
            <a:r>
              <a:rPr sz="1200" dirty="0">
                <a:latin typeface="Times New Roman"/>
                <a:cs typeface="Times New Roman"/>
              </a:rPr>
              <a:t>sono su un piano </a:t>
            </a:r>
            <a:r>
              <a:rPr sz="1200" spc="-5" dirty="0">
                <a:latin typeface="Times New Roman"/>
                <a:cs typeface="Times New Roman"/>
              </a:rPr>
              <a:t>d’uguaglianza 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541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(1259.1) 114:7.16 </a:t>
            </a:r>
            <a:r>
              <a:rPr sz="1200" spc="-5" dirty="0">
                <a:latin typeface="Times New Roman"/>
                <a:cs typeface="Times New Roman"/>
              </a:rPr>
              <a:t>Nessuno nell’universo locale </a:t>
            </a:r>
            <a:r>
              <a:rPr sz="1200" dirty="0">
                <a:latin typeface="Times New Roman"/>
                <a:cs typeface="Times New Roman"/>
              </a:rPr>
              <a:t>sembra </a:t>
            </a:r>
            <a:r>
              <a:rPr sz="1200" spc="-5" dirty="0">
                <a:latin typeface="Times New Roman"/>
                <a:cs typeface="Times New Roman"/>
              </a:rPr>
              <a:t>sapere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finirà </a:t>
            </a:r>
            <a:r>
              <a:rPr sz="1200" dirty="0">
                <a:latin typeface="Times New Roman"/>
                <a:cs typeface="Times New Roman"/>
              </a:rPr>
              <a:t>lo status instabile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amministrazione planetaria.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inclini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verificheranno </a:t>
            </a:r>
            <a:r>
              <a:rPr sz="1200" dirty="0">
                <a:latin typeface="Times New Roman"/>
                <a:cs typeface="Times New Roman"/>
              </a:rPr>
              <a:t>pochi cambiamenti nel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nell’amministrazione del  pianeta 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seconda venuta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su Urantia. Indubbiamente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momento,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prima, saranno </a:t>
            </a:r>
            <a:r>
              <a:rPr sz="1200" dirty="0">
                <a:latin typeface="Times New Roman"/>
                <a:cs typeface="Times New Roman"/>
              </a:rPr>
              <a:t>effettuati  </a:t>
            </a:r>
            <a:r>
              <a:rPr sz="1200" spc="-5" dirty="0">
                <a:latin typeface="Times New Roman"/>
                <a:cs typeface="Times New Roman"/>
              </a:rPr>
              <a:t>dei cambiamenti radicali nella direzione del pianeta. Ma quanto </a:t>
            </a:r>
            <a:r>
              <a:rPr sz="1200" dirty="0">
                <a:latin typeface="Times New Roman"/>
                <a:cs typeface="Times New Roman"/>
              </a:rPr>
              <a:t>alla natura di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modificazioni </a:t>
            </a:r>
            <a:r>
              <a:rPr sz="1200" spc="-5" dirty="0">
                <a:latin typeface="Times New Roman"/>
                <a:cs typeface="Times New Roman"/>
              </a:rPr>
              <a:t>nell’amministrazione del mondo,  nessuno sembra essere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avanzare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un’ipotesi. Non esiste alcun precedente </a:t>
            </a:r>
            <a:r>
              <a:rPr sz="1200" dirty="0">
                <a:latin typeface="Times New Roman"/>
                <a:cs typeface="Times New Roman"/>
              </a:rPr>
              <a:t>di un tale </a:t>
            </a:r>
            <a:r>
              <a:rPr sz="1200" spc="-5" dirty="0">
                <a:latin typeface="Times New Roman"/>
                <a:cs typeface="Times New Roman"/>
              </a:rPr>
              <a:t>avvenimento </a:t>
            </a:r>
            <a:r>
              <a:rPr sz="1200" dirty="0">
                <a:latin typeface="Times New Roman"/>
                <a:cs typeface="Times New Roman"/>
              </a:rPr>
              <a:t>in tutta la  </a:t>
            </a:r>
            <a:r>
              <a:rPr sz="1200" spc="-5" dirty="0">
                <a:latin typeface="Times New Roman"/>
                <a:cs typeface="Times New Roman"/>
              </a:rPr>
              <a:t>storia dei </a:t>
            </a:r>
            <a:r>
              <a:rPr sz="1200" dirty="0">
                <a:latin typeface="Times New Roman"/>
                <a:cs typeface="Times New Roman"/>
              </a:rPr>
              <a:t>mondi abitati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Tra </a:t>
            </a:r>
            <a:r>
              <a:rPr sz="1200" dirty="0">
                <a:latin typeface="Times New Roman"/>
                <a:cs typeface="Times New Roman"/>
              </a:rPr>
              <a:t>le molte </a:t>
            </a:r>
            <a:r>
              <a:rPr sz="1200" spc="-5" dirty="0">
                <a:latin typeface="Times New Roman"/>
                <a:cs typeface="Times New Roman"/>
              </a:rPr>
              <a:t>cose difficili </a:t>
            </a:r>
            <a:r>
              <a:rPr sz="1200" dirty="0">
                <a:latin typeface="Times New Roman"/>
                <a:cs typeface="Times New Roman"/>
              </a:rPr>
              <a:t>da comprendere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futuro governo di  Urantia, </a:t>
            </a:r>
            <a:r>
              <a:rPr sz="1200" dirty="0">
                <a:latin typeface="Times New Roman"/>
                <a:cs typeface="Times New Roman"/>
              </a:rPr>
              <a:t>una delle più </a:t>
            </a:r>
            <a:r>
              <a:rPr sz="1200" spc="-5" dirty="0">
                <a:latin typeface="Times New Roman"/>
                <a:cs typeface="Times New Roman"/>
              </a:rPr>
              <a:t>importanti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l’installazione sul pianeta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e di un </a:t>
            </a:r>
            <a:r>
              <a:rPr sz="1200" spc="-5" dirty="0">
                <a:latin typeface="Times New Roman"/>
                <a:cs typeface="Times New Roman"/>
              </a:rPr>
              <a:t>quartier generale divisionale degli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arcangeli.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67040" cy="12617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(1259.2) 114:7.17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mondo isolato non è </a:t>
            </a:r>
            <a:r>
              <a:rPr sz="1200" spc="-5" dirty="0">
                <a:latin typeface="Times New Roman"/>
                <a:cs typeface="Times New Roman"/>
              </a:rPr>
              <a:t>dimenticato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consigli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orfano cosmico stigmatizzato  dal peccato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tagliato </a:t>
            </a:r>
            <a:r>
              <a:rPr sz="1200" dirty="0">
                <a:latin typeface="Times New Roman"/>
                <a:cs typeface="Times New Roman"/>
              </a:rPr>
              <a:t>fuori </a:t>
            </a:r>
            <a:r>
              <a:rPr sz="1200" spc="-5" dirty="0">
                <a:latin typeface="Times New Roman"/>
                <a:cs typeface="Times New Roman"/>
              </a:rPr>
              <a:t>dalla protezione </a:t>
            </a:r>
            <a:r>
              <a:rPr sz="1200" dirty="0">
                <a:latin typeface="Times New Roman"/>
                <a:cs typeface="Times New Roman"/>
              </a:rPr>
              <a:t>divina 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ribellione. Da Uversa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Havona ed </a:t>
            </a:r>
            <a:r>
              <a:rPr sz="1200" dirty="0">
                <a:latin typeface="Times New Roman"/>
                <a:cs typeface="Times New Roman"/>
              </a:rPr>
              <a:t>in Paradiso, tutti </a:t>
            </a:r>
            <a:r>
              <a:rPr sz="1200" spc="-5" dirty="0">
                <a:latin typeface="Times New Roman"/>
                <a:cs typeface="Times New Roman"/>
              </a:rPr>
              <a:t>sanno che </a:t>
            </a:r>
            <a:r>
              <a:rPr sz="1200" dirty="0">
                <a:latin typeface="Times New Roman"/>
                <a:cs typeface="Times New Roman"/>
              </a:rPr>
              <a:t>noi siamo qui; e voi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che abitate </a:t>
            </a:r>
            <a:r>
              <a:rPr sz="1200" spc="-5" dirty="0">
                <a:latin typeface="Times New Roman"/>
                <a:cs typeface="Times New Roman"/>
              </a:rPr>
              <a:t>attualmente su Urantia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altrettanto  affettuosamente amati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fedelmente assistiti come 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stata tradita </a:t>
            </a:r>
            <a:r>
              <a:rPr sz="1200" dirty="0">
                <a:latin typeface="Times New Roman"/>
                <a:cs typeface="Times New Roman"/>
              </a:rPr>
              <a:t>da un Principe </a:t>
            </a:r>
            <a:r>
              <a:rPr sz="1200" spc="-5" dirty="0">
                <a:latin typeface="Times New Roman"/>
                <a:cs typeface="Times New Roman"/>
              </a:rPr>
              <a:t>Planetario sleale, </a:t>
            </a:r>
            <a:r>
              <a:rPr sz="1200" dirty="0">
                <a:latin typeface="Times New Roman"/>
                <a:cs typeface="Times New Roman"/>
              </a:rPr>
              <a:t>e anche di  più. È </a:t>
            </a:r>
            <a:r>
              <a:rPr sz="1200" spc="-5" dirty="0">
                <a:latin typeface="Times New Roman"/>
                <a:cs typeface="Times New Roman"/>
              </a:rPr>
              <a:t>eternamente vero che “il Padre stesso </a:t>
            </a:r>
            <a:r>
              <a:rPr sz="1200" dirty="0">
                <a:latin typeface="Times New Roman"/>
                <a:cs typeface="Times New Roman"/>
              </a:rPr>
              <a:t>vi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(1259.3) 114:7.18 </a:t>
            </a:r>
            <a:r>
              <a:rPr sz="1200" spc="-5" dirty="0">
                <a:latin typeface="Times New Roman"/>
                <a:cs typeface="Times New Roman"/>
              </a:rPr>
              <a:t>[Presentato dal Capo dei Serafini </a:t>
            </a:r>
            <a:r>
              <a:rPr sz="1200" dirty="0">
                <a:latin typeface="Times New Roman"/>
                <a:cs typeface="Times New Roman"/>
              </a:rPr>
              <a:t>stazionati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393827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spc="-30" dirty="0"/>
              <a:t>115: </a:t>
            </a:r>
            <a:r>
              <a:rPr spc="-35" dirty="0"/>
              <a:t>L’Essere</a:t>
            </a:r>
            <a:r>
              <a:rPr spc="-15" dirty="0"/>
              <a:t> </a:t>
            </a:r>
            <a:r>
              <a:rPr spc="-10" dirty="0"/>
              <a:t>Supremo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59115" cy="36048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(1260.1) 115:0.1 </a:t>
            </a:r>
            <a:r>
              <a:rPr sz="1200" spc="-2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relazione con Dio </a:t>
            </a:r>
            <a:r>
              <a:rPr sz="1200" dirty="0">
                <a:latin typeface="Times New Roman"/>
                <a:cs typeface="Times New Roman"/>
              </a:rPr>
              <a:t>il Padre è la filiazione. Con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requisito indispensabile  allo status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fare qualcosa come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qualcosa.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Relatività dei quadri concettuali</a:t>
            </a:r>
            <a:endParaRPr sz="1600">
              <a:latin typeface="Times New Roman"/>
              <a:cs typeface="Times New Roman"/>
            </a:endParaRPr>
          </a:p>
          <a:p>
            <a:pPr marL="63500" marR="10858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(1260.2) 115:1.1 </a:t>
            </a:r>
            <a:r>
              <a:rPr sz="1200" spc="-1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intelletti parziali, incompleti ed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sarebbero </a:t>
            </a:r>
            <a:r>
              <a:rPr sz="1200" dirty="0">
                <a:latin typeface="Times New Roman"/>
                <a:cs typeface="Times New Roman"/>
              </a:rPr>
              <a:t>impotenti </a:t>
            </a:r>
            <a:r>
              <a:rPr sz="1200" spc="-5" dirty="0">
                <a:latin typeface="Times New Roman"/>
                <a:cs typeface="Times New Roman"/>
              </a:rPr>
              <a:t>nell’universo maestro, sarebbero </a:t>
            </a:r>
            <a:r>
              <a:rPr sz="1200" dirty="0">
                <a:latin typeface="Times New Roman"/>
                <a:cs typeface="Times New Roman"/>
              </a:rPr>
              <a:t>incapaci di  </a:t>
            </a:r>
            <a:r>
              <a:rPr sz="1200" spc="-5" dirty="0">
                <a:latin typeface="Times New Roman"/>
                <a:cs typeface="Times New Roman"/>
              </a:rPr>
              <a:t>formare </a:t>
            </a:r>
            <a:r>
              <a:rPr sz="1200" dirty="0">
                <a:latin typeface="Times New Roman"/>
                <a:cs typeface="Times New Roman"/>
              </a:rPr>
              <a:t>il minimo modello </a:t>
            </a:r>
            <a:r>
              <a:rPr sz="1200" spc="-5" dirty="0">
                <a:latin typeface="Times New Roman"/>
                <a:cs typeface="Times New Roman"/>
              </a:rPr>
              <a:t>razionale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pensiero,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per la capacità </a:t>
            </a:r>
            <a:r>
              <a:rPr sz="1200" spc="-5" dirty="0">
                <a:latin typeface="Times New Roman"/>
                <a:cs typeface="Times New Roman"/>
              </a:rPr>
              <a:t>innata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mente, superiore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inferiore,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formare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i="1" dirty="0">
                <a:latin typeface="Times New Roman"/>
                <a:cs typeface="Times New Roman"/>
              </a:rPr>
              <a:t>quadro universale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pensare. Se </a:t>
            </a:r>
            <a:r>
              <a:rPr sz="1200" dirty="0">
                <a:latin typeface="Times New Roman"/>
                <a:cs typeface="Times New Roman"/>
              </a:rPr>
              <a:t>una mente non </a:t>
            </a:r>
            <a:r>
              <a:rPr sz="1200" spc="-5" dirty="0">
                <a:latin typeface="Times New Roman"/>
                <a:cs typeface="Times New Roman"/>
              </a:rPr>
              <a:t>riesce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giungere </a:t>
            </a:r>
            <a:r>
              <a:rPr sz="1200" dirty="0">
                <a:latin typeface="Times New Roman"/>
                <a:cs typeface="Times New Roman"/>
              </a:rPr>
              <a:t>a delle conclusioni,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penetrare fino  alle vere </a:t>
            </a:r>
            <a:r>
              <a:rPr sz="1200" dirty="0">
                <a:latin typeface="Times New Roman"/>
                <a:cs typeface="Times New Roman"/>
              </a:rPr>
              <a:t>origini,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infallibilmente </a:t>
            </a:r>
            <a:r>
              <a:rPr sz="1200" spc="-5" dirty="0">
                <a:latin typeface="Times New Roman"/>
                <a:cs typeface="Times New Roman"/>
              </a:rPr>
              <a:t>postulerà delle </a:t>
            </a:r>
            <a:r>
              <a:rPr sz="1200" dirty="0">
                <a:latin typeface="Times New Roman"/>
                <a:cs typeface="Times New Roman"/>
              </a:rPr>
              <a:t>conclusioni ed </a:t>
            </a:r>
            <a:r>
              <a:rPr sz="1200" spc="-5" dirty="0">
                <a:latin typeface="Times New Roman"/>
                <a:cs typeface="Times New Roman"/>
              </a:rPr>
              <a:t>inventerà </a:t>
            </a:r>
            <a:r>
              <a:rPr sz="1200" dirty="0">
                <a:latin typeface="Times New Roman"/>
                <a:cs typeface="Times New Roman"/>
              </a:rPr>
              <a:t>delle origini </a:t>
            </a:r>
            <a:r>
              <a:rPr sz="1200" spc="-5" dirty="0">
                <a:latin typeface="Times New Roman"/>
                <a:cs typeface="Times New Roman"/>
              </a:rPr>
              <a:t>per avere </a:t>
            </a:r>
            <a:r>
              <a:rPr sz="1200" dirty="0">
                <a:latin typeface="Times New Roman"/>
                <a:cs typeface="Times New Roman"/>
              </a:rPr>
              <a:t>un modo di  </a:t>
            </a:r>
            <a:r>
              <a:rPr sz="1200" spc="-5" dirty="0">
                <a:latin typeface="Times New Roman"/>
                <a:cs typeface="Times New Roman"/>
              </a:rPr>
              <a:t>pensare logico </a:t>
            </a:r>
            <a:r>
              <a:rPr sz="1200" dirty="0">
                <a:latin typeface="Times New Roman"/>
                <a:cs typeface="Times New Roman"/>
              </a:rPr>
              <a:t>nel quadro di queste </a:t>
            </a:r>
            <a:r>
              <a:rPr sz="1200" spc="-5" dirty="0">
                <a:latin typeface="Times New Roman"/>
                <a:cs typeface="Times New Roman"/>
              </a:rPr>
              <a:t>ipotesi create dalla mente.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quadri universali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pensiero delle </a:t>
            </a:r>
            <a:r>
              <a:rPr sz="1200" dirty="0">
                <a:latin typeface="Times New Roman"/>
                <a:cs typeface="Times New Roman"/>
              </a:rPr>
              <a:t>creature sono  </a:t>
            </a:r>
            <a:r>
              <a:rPr sz="1200" spc="-5" dirty="0">
                <a:latin typeface="Times New Roman"/>
                <a:cs typeface="Times New Roman"/>
              </a:rPr>
              <a:t>indispensabili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operazioni intellettuali razionali, </a:t>
            </a:r>
            <a:r>
              <a:rPr sz="1200" dirty="0">
                <a:latin typeface="Times New Roman"/>
                <a:cs typeface="Times New Roman"/>
              </a:rPr>
              <a:t>sono senza </a:t>
            </a:r>
            <a:r>
              <a:rPr sz="1200" spc="-5" dirty="0">
                <a:latin typeface="Times New Roman"/>
                <a:cs typeface="Times New Roman"/>
              </a:rPr>
              <a:t>eccezione erronei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più o </a:t>
            </a:r>
            <a:r>
              <a:rPr sz="1200" spc="-5" dirty="0">
                <a:latin typeface="Times New Roman"/>
                <a:cs typeface="Times New Roman"/>
              </a:rPr>
              <a:t>meno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009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(1260.3) 115:1.2 </a:t>
            </a:r>
            <a:r>
              <a:rPr sz="1200" dirty="0">
                <a:latin typeface="Times New Roman"/>
                <a:cs typeface="Times New Roman"/>
              </a:rPr>
              <a:t>I quadri </a:t>
            </a:r>
            <a:r>
              <a:rPr sz="1200" spc="-5" dirty="0">
                <a:latin typeface="Times New Roman"/>
                <a:cs typeface="Times New Roman"/>
              </a:rPr>
              <a:t>concettuali dell’universo sono solo relativamente </a:t>
            </a:r>
            <a:r>
              <a:rPr sz="1200" dirty="0">
                <a:latin typeface="Times New Roman"/>
                <a:cs typeface="Times New Roman"/>
              </a:rPr>
              <a:t>veri. Essi sono </a:t>
            </a:r>
            <a:r>
              <a:rPr sz="1200" spc="-5" dirty="0">
                <a:latin typeface="Times New Roman"/>
                <a:cs typeface="Times New Roman"/>
              </a:rPr>
              <a:t>un’utile impalcatura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deve alla fine cedere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passo davanti all’espansione </a:t>
            </a:r>
            <a:r>
              <a:rPr sz="1200" dirty="0">
                <a:latin typeface="Times New Roman"/>
                <a:cs typeface="Times New Roman"/>
              </a:rPr>
              <a:t>di una comprensione </a:t>
            </a:r>
            <a:r>
              <a:rPr sz="1200" spc="-5" dirty="0">
                <a:latin typeface="Times New Roman"/>
                <a:cs typeface="Times New Roman"/>
              </a:rPr>
              <a:t>cosmica crescente. </a:t>
            </a:r>
            <a:r>
              <a:rPr sz="1200" dirty="0">
                <a:latin typeface="Times New Roman"/>
                <a:cs typeface="Times New Roman"/>
              </a:rPr>
              <a:t>I modi </a:t>
            </a:r>
            <a:r>
              <a:rPr sz="1200" spc="-5" dirty="0">
                <a:latin typeface="Times New Roman"/>
                <a:cs typeface="Times New Roman"/>
              </a:rPr>
              <a:t>d’intendere </a:t>
            </a:r>
            <a:r>
              <a:rPr sz="1200" dirty="0">
                <a:latin typeface="Times New Roman"/>
                <a:cs typeface="Times New Roman"/>
              </a:rPr>
              <a:t>la verità, la </a:t>
            </a:r>
            <a:r>
              <a:rPr sz="1200" spc="-5" dirty="0">
                <a:latin typeface="Times New Roman"/>
                <a:cs typeface="Times New Roman"/>
              </a:rPr>
              <a:t>bellezza,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bontà,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1651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moralità, l’etica,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dovere, l’amore,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divinità, l’origine, l’esistenza,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proposito,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destino, </a:t>
            </a:r>
            <a:r>
              <a:rPr sz="1200" dirty="0">
                <a:latin typeface="Times New Roman"/>
                <a:cs typeface="Times New Roman"/>
              </a:rPr>
              <a:t>il tempo, lo </a:t>
            </a:r>
            <a:r>
              <a:rPr sz="1200" spc="-5" dirty="0">
                <a:latin typeface="Times New Roman"/>
                <a:cs typeface="Times New Roman"/>
              </a:rPr>
              <a:t>spazio,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Deità,  </a:t>
            </a:r>
            <a:r>
              <a:rPr sz="1200" dirty="0">
                <a:latin typeface="Times New Roman"/>
                <a:cs typeface="Times New Roman"/>
              </a:rPr>
              <a:t>sono soltanto </a:t>
            </a:r>
            <a:r>
              <a:rPr sz="1200" spc="-5" dirty="0">
                <a:latin typeface="Times New Roman"/>
                <a:cs typeface="Times New Roman"/>
              </a:rPr>
              <a:t>relativamente veri. Dio </a:t>
            </a:r>
            <a:r>
              <a:rPr sz="1200" dirty="0">
                <a:latin typeface="Times New Roman"/>
                <a:cs typeface="Times New Roman"/>
              </a:rPr>
              <a:t>è molto, molto di più che un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il più alto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dell’uomo. Nondimeno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descrizione nella </a:t>
            </a:r>
            <a:r>
              <a:rPr sz="1200" dirty="0">
                <a:latin typeface="Times New Roman"/>
                <a:cs typeface="Times New Roman"/>
              </a:rPr>
              <a:t>forma di </a:t>
            </a:r>
            <a:r>
              <a:rPr sz="1200" spc="-5" dirty="0">
                <a:latin typeface="Times New Roman"/>
                <a:cs typeface="Times New Roman"/>
              </a:rPr>
              <a:t>Padre-Figlio della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accresciuta dalle  concezioni supermortali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saranno raggiunte </a:t>
            </a:r>
            <a:r>
              <a:rPr sz="1200" dirty="0">
                <a:latin typeface="Times New Roman"/>
                <a:cs typeface="Times New Roman"/>
              </a:rPr>
              <a:t>in Orvonton, in </a:t>
            </a:r>
            <a:r>
              <a:rPr sz="1200" spc="-5" dirty="0">
                <a:latin typeface="Times New Roman"/>
                <a:cs typeface="Times New Roman"/>
              </a:rPr>
              <a:t>Havona ed </a:t>
            </a:r>
            <a:r>
              <a:rPr sz="1200" dirty="0">
                <a:latin typeface="Times New Roman"/>
                <a:cs typeface="Times New Roman"/>
              </a:rPr>
              <a:t>in Paradiso.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deve pensare in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quadro universale </a:t>
            </a:r>
            <a:r>
              <a:rPr sz="1200" dirty="0">
                <a:latin typeface="Times New Roman"/>
                <a:cs typeface="Times New Roman"/>
              </a:rPr>
              <a:t>di mortale, 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significa che </a:t>
            </a:r>
            <a:r>
              <a:rPr sz="1200" dirty="0">
                <a:latin typeface="Times New Roman"/>
                <a:cs typeface="Times New Roman"/>
              </a:rPr>
              <a:t>non possa </a:t>
            </a:r>
            <a:r>
              <a:rPr sz="1200" spc="-5" dirty="0">
                <a:latin typeface="Times New Roman"/>
                <a:cs typeface="Times New Roman"/>
              </a:rPr>
              <a:t>immaginare altri quadri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all’interno dei </a:t>
            </a:r>
            <a:r>
              <a:rPr sz="1200" dirty="0">
                <a:latin typeface="Times New Roman"/>
                <a:cs typeface="Times New Roman"/>
              </a:rPr>
              <a:t>quali il pensiero  può </a:t>
            </a:r>
            <a:r>
              <a:rPr sz="1200" spc="-5" dirty="0">
                <a:latin typeface="Times New Roman"/>
                <a:cs typeface="Times New Roman"/>
              </a:rPr>
              <a:t>trovare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posto.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8165" cy="40697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8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(705.8) 62:3.9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non potete </a:t>
            </a:r>
            <a:r>
              <a:rPr sz="1200" spc="-5" dirty="0">
                <a:latin typeface="Times New Roman"/>
                <a:cs typeface="Times New Roman"/>
              </a:rPr>
              <a:t>immaginare per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antenati </a:t>
            </a:r>
            <a:r>
              <a:rPr sz="1200" dirty="0">
                <a:latin typeface="Times New Roman"/>
                <a:cs typeface="Times New Roman"/>
              </a:rPr>
              <a:t>preumani </a:t>
            </a:r>
            <a:r>
              <a:rPr sz="1200" spc="-5" dirty="0">
                <a:latin typeface="Times New Roman"/>
                <a:cs typeface="Times New Roman"/>
              </a:rPr>
              <a:t>abbiano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</a:t>
            </a:r>
            <a:r>
              <a:rPr sz="1200" spc="-5" dirty="0">
                <a:latin typeface="Times New Roman"/>
                <a:cs typeface="Times New Roman"/>
              </a:rPr>
              <a:t>evitato l’estinzione. Se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rana ancestrale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l’umanità avesse saltato cinque centimetri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occasione, </a:t>
            </a:r>
            <a:r>
              <a:rPr sz="1200" dirty="0">
                <a:latin typeface="Times New Roman"/>
                <a:cs typeface="Times New Roman"/>
              </a:rPr>
              <a:t>l’intero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dell’evoluzione 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notevolmente </a:t>
            </a:r>
            <a:r>
              <a:rPr sz="1200" spc="-5" dirty="0">
                <a:latin typeface="Times New Roman"/>
                <a:cs typeface="Times New Roman"/>
              </a:rPr>
              <a:t>cambiato.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madre lemuriana </a:t>
            </a:r>
            <a:r>
              <a:rPr sz="1200" spc="-5" dirty="0">
                <a:latin typeface="Times New Roman"/>
                <a:cs typeface="Times New Roman"/>
              </a:rPr>
              <a:t>diretta della </a:t>
            </a:r>
            <a:r>
              <a:rPr sz="1200" dirty="0">
                <a:latin typeface="Times New Roman"/>
                <a:cs typeface="Times New Roman"/>
              </a:rPr>
              <a:t>specie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mammiferi </a:t>
            </a:r>
            <a:r>
              <a:rPr sz="1200" dirty="0">
                <a:latin typeface="Times New Roman"/>
                <a:cs typeface="Times New Roman"/>
              </a:rPr>
              <a:t>precursori </a:t>
            </a:r>
            <a:r>
              <a:rPr sz="1200" spc="-5" dirty="0">
                <a:latin typeface="Times New Roman"/>
                <a:cs typeface="Times New Roman"/>
              </a:rPr>
              <a:t>sfuggì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pelo </a:t>
            </a:r>
            <a:r>
              <a:rPr sz="1200" dirty="0">
                <a:latin typeface="Times New Roman"/>
                <a:cs typeface="Times New Roman"/>
              </a:rPr>
              <a:t>alla  morte non meno di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partorire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nuovo ordine di </a:t>
            </a:r>
            <a:r>
              <a:rPr sz="1200" spc="-5" dirty="0">
                <a:latin typeface="Times New Roman"/>
                <a:cs typeface="Times New Roman"/>
              </a:rPr>
              <a:t>mammiferi superiori.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rischio maggiore </a:t>
            </a:r>
            <a:r>
              <a:rPr sz="1200" dirty="0">
                <a:latin typeface="Times New Roman"/>
                <a:cs typeface="Times New Roman"/>
              </a:rPr>
              <a:t>fu  </a:t>
            </a:r>
            <a:r>
              <a:rPr sz="1200" spc="-5" dirty="0">
                <a:latin typeface="Times New Roman"/>
                <a:cs typeface="Times New Roman"/>
              </a:rPr>
              <a:t>corso quando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folgore colpì l’albero sul quale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dormendo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futura madre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gemelli </a:t>
            </a:r>
            <a:r>
              <a:rPr sz="1200" dirty="0">
                <a:latin typeface="Times New Roman"/>
                <a:cs typeface="Times New Roman"/>
              </a:rPr>
              <a:t>Primati. </a:t>
            </a:r>
            <a:r>
              <a:rPr sz="1200" spc="-5" dirty="0">
                <a:latin typeface="Times New Roman"/>
                <a:cs typeface="Times New Roman"/>
              </a:rPr>
              <a:t>Entrambi questi genitori  mammiferi intermedi </a:t>
            </a:r>
            <a:r>
              <a:rPr sz="1200" dirty="0">
                <a:latin typeface="Times New Roman"/>
                <a:cs typeface="Times New Roman"/>
              </a:rPr>
              <a:t>furono molto sconvolti e </a:t>
            </a:r>
            <a:r>
              <a:rPr sz="1200" spc="-5" dirty="0">
                <a:latin typeface="Times New Roman"/>
                <a:cs typeface="Times New Roman"/>
              </a:rPr>
              <a:t>gravemente </a:t>
            </a:r>
            <a:r>
              <a:rPr sz="1200" dirty="0">
                <a:latin typeface="Times New Roman"/>
                <a:cs typeface="Times New Roman"/>
              </a:rPr>
              <a:t>ustionati; tre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sette figli rimasero uccisi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fulmine </a:t>
            </a:r>
            <a:r>
              <a:rPr sz="1200" spc="-5" dirty="0">
                <a:latin typeface="Times New Roman"/>
                <a:cs typeface="Times New Roman"/>
              </a:rPr>
              <a:t>caduto  dal cielo. Questi animali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quasi superstiziosi. I due membri </a:t>
            </a:r>
            <a:r>
              <a:rPr sz="1200" spc="-5" dirty="0">
                <a:latin typeface="Times New Roman"/>
                <a:cs typeface="Times New Roman"/>
              </a:rPr>
              <a:t>della coppia,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dimora sulla cima dell’albero era 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colpita dalla </a:t>
            </a:r>
            <a:r>
              <a:rPr sz="1200" dirty="0">
                <a:latin typeface="Times New Roman"/>
                <a:cs typeface="Times New Roman"/>
              </a:rPr>
              <a:t>folgore, </a:t>
            </a:r>
            <a:r>
              <a:rPr sz="1200" spc="-5" dirty="0">
                <a:latin typeface="Times New Roman"/>
                <a:cs typeface="Times New Roman"/>
              </a:rPr>
              <a:t>erano realmente </a:t>
            </a:r>
            <a:r>
              <a:rPr sz="1200" dirty="0">
                <a:latin typeface="Times New Roman"/>
                <a:cs typeface="Times New Roman"/>
              </a:rPr>
              <a:t>i capi del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progressivo della specie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mammiferi intermedi.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seguendo </a:t>
            </a:r>
            <a:r>
              <a:rPr sz="1200" dirty="0">
                <a:latin typeface="Times New Roman"/>
                <a:cs typeface="Times New Roman"/>
              </a:rPr>
              <a:t>il  loro </a:t>
            </a:r>
            <a:r>
              <a:rPr sz="1200" spc="-5" dirty="0">
                <a:latin typeface="Times New Roman"/>
                <a:cs typeface="Times New Roman"/>
              </a:rPr>
              <a:t>esempio, </a:t>
            </a:r>
            <a:r>
              <a:rPr sz="1200" dirty="0">
                <a:latin typeface="Times New Roman"/>
                <a:cs typeface="Times New Roman"/>
              </a:rPr>
              <a:t>più della </a:t>
            </a:r>
            <a:r>
              <a:rPr sz="1200" spc="-5" dirty="0">
                <a:latin typeface="Times New Roman"/>
                <a:cs typeface="Times New Roman"/>
              </a:rPr>
              <a:t>metà della </a:t>
            </a:r>
            <a:r>
              <a:rPr sz="1200" dirty="0">
                <a:latin typeface="Times New Roman"/>
                <a:cs typeface="Times New Roman"/>
              </a:rPr>
              <a:t>tribù, comprendente le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intelligenti, si spostò </a:t>
            </a:r>
            <a:r>
              <a:rPr sz="1200" dirty="0">
                <a:latin typeface="Times New Roman"/>
                <a:cs typeface="Times New Roman"/>
              </a:rPr>
              <a:t>di oltre tre </a:t>
            </a:r>
            <a:r>
              <a:rPr sz="1200" spc="-5" dirty="0">
                <a:latin typeface="Times New Roman"/>
                <a:cs typeface="Times New Roman"/>
              </a:rPr>
              <a:t>chilometri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località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iniziò la costruzione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nuove dimore sulla </a:t>
            </a:r>
            <a:r>
              <a:rPr sz="1200" spc="-5" dirty="0">
                <a:latin typeface="Times New Roman"/>
                <a:cs typeface="Times New Roman"/>
              </a:rPr>
              <a:t>cima degli alberi </a:t>
            </a:r>
            <a:r>
              <a:rPr sz="1200" dirty="0">
                <a:latin typeface="Times New Roman"/>
                <a:cs typeface="Times New Roman"/>
              </a:rPr>
              <a:t>e di nuovi </a:t>
            </a:r>
            <a:r>
              <a:rPr sz="1200" spc="-5" dirty="0">
                <a:latin typeface="Times New Roman"/>
                <a:cs typeface="Times New Roman"/>
              </a:rPr>
              <a:t>ricoveri al </a:t>
            </a:r>
            <a:r>
              <a:rPr sz="1200" dirty="0">
                <a:latin typeface="Times New Roman"/>
                <a:cs typeface="Times New Roman"/>
              </a:rPr>
              <a:t>suolo — i rifugi provvisori 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pericolo  improvviso.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208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(706.1) 62:3.10 </a:t>
            </a:r>
            <a:r>
              <a:rPr sz="1200" spc="-5" dirty="0">
                <a:latin typeface="Times New Roman"/>
                <a:cs typeface="Times New Roman"/>
              </a:rPr>
              <a:t>Subito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completato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dimora,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esseri, veterani </a:t>
            </a:r>
            <a:r>
              <a:rPr sz="1200" dirty="0">
                <a:latin typeface="Times New Roman"/>
                <a:cs typeface="Times New Roman"/>
              </a:rPr>
              <a:t>di tante </a:t>
            </a:r>
            <a:r>
              <a:rPr sz="1200" spc="-5" dirty="0">
                <a:latin typeface="Times New Roman"/>
                <a:cs typeface="Times New Roman"/>
              </a:rPr>
              <a:t>battaglie, si trovarono fieri genitori </a:t>
            </a:r>
            <a:r>
              <a:rPr sz="1200" dirty="0">
                <a:latin typeface="Times New Roman"/>
                <a:cs typeface="Times New Roman"/>
              </a:rPr>
              <a:t>di  due </a:t>
            </a:r>
            <a:r>
              <a:rPr sz="1200" spc="-5" dirty="0">
                <a:latin typeface="Times New Roman"/>
                <a:cs typeface="Times New Roman"/>
              </a:rPr>
              <a:t>gemelli,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interessanti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importanti animali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apparsi al </a:t>
            </a:r>
            <a:r>
              <a:rPr sz="1200" dirty="0">
                <a:latin typeface="Times New Roman"/>
                <a:cs typeface="Times New Roman"/>
              </a:rPr>
              <a:t>mondo fino ad </a:t>
            </a:r>
            <a:r>
              <a:rPr sz="1200" spc="-5" dirty="0">
                <a:latin typeface="Times New Roman"/>
                <a:cs typeface="Times New Roman"/>
              </a:rPr>
              <a:t>allora, perché erano </a:t>
            </a:r>
            <a:r>
              <a:rPr sz="1200" dirty="0">
                <a:latin typeface="Times New Roman"/>
                <a:cs typeface="Times New Roman"/>
              </a:rPr>
              <a:t>i primi rappresentanti della  nuova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Primati </a:t>
            </a:r>
            <a:r>
              <a:rPr sz="1200" dirty="0">
                <a:latin typeface="Times New Roman"/>
                <a:cs typeface="Times New Roman"/>
              </a:rPr>
              <a:t>costituenti la tappa </a:t>
            </a:r>
            <a:r>
              <a:rPr sz="1200" spc="-5" dirty="0">
                <a:latin typeface="Times New Roman"/>
                <a:cs typeface="Times New Roman"/>
              </a:rPr>
              <a:t>vitale successiva </a:t>
            </a:r>
            <a:r>
              <a:rPr sz="1200" dirty="0">
                <a:latin typeface="Times New Roman"/>
                <a:cs typeface="Times New Roman"/>
              </a:rPr>
              <a:t>nell’evoluzione </a:t>
            </a:r>
            <a:r>
              <a:rPr sz="1200" spc="-5" dirty="0">
                <a:latin typeface="Times New Roman"/>
                <a:cs typeface="Times New Roman"/>
              </a:rPr>
              <a:t>preumana.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604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(706.2) 62:3.11 </a:t>
            </a:r>
            <a:r>
              <a:rPr sz="1200" spc="-5" dirty="0">
                <a:latin typeface="Times New Roman"/>
                <a:cs typeface="Times New Roman"/>
              </a:rPr>
              <a:t>Contemporaneamente alla nascita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gemelli </a:t>
            </a:r>
            <a:r>
              <a:rPr sz="1200" dirty="0">
                <a:latin typeface="Times New Roman"/>
                <a:cs typeface="Times New Roman"/>
              </a:rPr>
              <a:t>Primati, un’altra </a:t>
            </a:r>
            <a:r>
              <a:rPr sz="1200" spc="-5" dirty="0">
                <a:latin typeface="Times New Roman"/>
                <a:cs typeface="Times New Roman"/>
              </a:rPr>
              <a:t>coppia </a:t>
            </a:r>
            <a:r>
              <a:rPr sz="1200" dirty="0">
                <a:latin typeface="Times New Roman"/>
                <a:cs typeface="Times New Roman"/>
              </a:rPr>
              <a:t>— un maschio ed una </a:t>
            </a:r>
            <a:r>
              <a:rPr sz="1200" spc="-5" dirty="0">
                <a:latin typeface="Times New Roman"/>
                <a:cs typeface="Times New Roman"/>
              </a:rPr>
              <a:t>femmina  particolarmente ritardati della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dei mammiferi intermedi, </a:t>
            </a:r>
            <a:r>
              <a:rPr sz="1200" dirty="0">
                <a:latin typeface="Times New Roman"/>
                <a:cs typeface="Times New Roman"/>
              </a:rPr>
              <a:t>una coppia </a:t>
            </a:r>
            <a:r>
              <a:rPr sz="1200" spc="-5" dirty="0">
                <a:latin typeface="Times New Roman"/>
                <a:cs typeface="Times New Roman"/>
              </a:rPr>
              <a:t>mentalmente </a:t>
            </a:r>
            <a:r>
              <a:rPr sz="1200" dirty="0">
                <a:latin typeface="Times New Roman"/>
                <a:cs typeface="Times New Roman"/>
              </a:rPr>
              <a:t>e fisicamente </a:t>
            </a:r>
            <a:r>
              <a:rPr sz="1200" spc="-5" dirty="0">
                <a:latin typeface="Times New Roman"/>
                <a:cs typeface="Times New Roman"/>
              </a:rPr>
              <a:t>inferiore </a:t>
            </a:r>
            <a:r>
              <a:rPr sz="1200" dirty="0">
                <a:latin typeface="Times New Roman"/>
                <a:cs typeface="Times New Roman"/>
              </a:rPr>
              <a:t>— diede </a:t>
            </a:r>
            <a:r>
              <a:rPr sz="1200" spc="-5" dirty="0">
                <a:latin typeface="Times New Roman"/>
                <a:cs typeface="Times New Roman"/>
              </a:rPr>
              <a:t>anch’essa  origine </a:t>
            </a:r>
            <a:r>
              <a:rPr sz="1200" dirty="0">
                <a:latin typeface="Times New Roman"/>
                <a:cs typeface="Times New Roman"/>
              </a:rPr>
              <a:t>a due </a:t>
            </a:r>
            <a:r>
              <a:rPr sz="1200" spc="-5" dirty="0">
                <a:latin typeface="Times New Roman"/>
                <a:cs typeface="Times New Roman"/>
              </a:rPr>
              <a:t>gemelli. Questi gemelli,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maschio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femmina, erano indifferenti alle conquiste; essi erano interessati </a:t>
            </a:r>
            <a:r>
              <a:rPr sz="1200" dirty="0">
                <a:latin typeface="Times New Roman"/>
                <a:cs typeface="Times New Roman"/>
              </a:rPr>
              <a:t>soltanto a  </a:t>
            </a:r>
            <a:r>
              <a:rPr sz="1200" spc="-5" dirty="0">
                <a:latin typeface="Times New Roman"/>
                <a:cs typeface="Times New Roman"/>
              </a:rPr>
              <a:t>procurarsi del </a:t>
            </a:r>
            <a:r>
              <a:rPr sz="1200" dirty="0">
                <a:latin typeface="Times New Roman"/>
                <a:cs typeface="Times New Roman"/>
              </a:rPr>
              <a:t>cibo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poiché non </a:t>
            </a:r>
            <a:r>
              <a:rPr sz="1200" spc="-5" dirty="0">
                <a:latin typeface="Times New Roman"/>
                <a:cs typeface="Times New Roman"/>
              </a:rPr>
              <a:t>volevano mangiare </a:t>
            </a:r>
            <a:r>
              <a:rPr sz="1200" dirty="0">
                <a:latin typeface="Times New Roman"/>
                <a:cs typeface="Times New Roman"/>
              </a:rPr>
              <a:t>carne, persero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presto </a:t>
            </a:r>
            <a:r>
              <a:rPr sz="1200" spc="-5" dirty="0">
                <a:latin typeface="Times New Roman"/>
                <a:cs typeface="Times New Roman"/>
              </a:rPr>
              <a:t>ogni interesse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delle </a:t>
            </a:r>
            <a:r>
              <a:rPr sz="1200" dirty="0">
                <a:latin typeface="Times New Roman"/>
                <a:cs typeface="Times New Roman"/>
              </a:rPr>
              <a:t>prede. </a:t>
            </a:r>
            <a:r>
              <a:rPr sz="1200" spc="-5" dirty="0">
                <a:latin typeface="Times New Roman"/>
                <a:cs typeface="Times New Roman"/>
              </a:rPr>
              <a:t>Tali gemelli  ritardati furono </a:t>
            </a:r>
            <a:r>
              <a:rPr sz="1200" dirty="0">
                <a:latin typeface="Times New Roman"/>
                <a:cs typeface="Times New Roman"/>
              </a:rPr>
              <a:t>i fondatori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moderne </a:t>
            </a:r>
            <a:r>
              <a:rPr sz="1200" dirty="0">
                <a:latin typeface="Times New Roman"/>
                <a:cs typeface="Times New Roman"/>
              </a:rPr>
              <a:t>delle scimmie. I loro discendenti </a:t>
            </a:r>
            <a:r>
              <a:rPr sz="1200" spc="-5" dirty="0">
                <a:latin typeface="Times New Roman"/>
                <a:cs typeface="Times New Roman"/>
              </a:rPr>
              <a:t>cercarono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regioni meridionali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5" dirty="0">
                <a:latin typeface="Times New Roman"/>
                <a:cs typeface="Times New Roman"/>
              </a:rPr>
              <a:t>calde, </a:t>
            </a:r>
            <a:r>
              <a:rPr sz="1200" spc="-5" dirty="0">
                <a:latin typeface="Times New Roman"/>
                <a:cs typeface="Times New Roman"/>
              </a:rPr>
              <a:t>con  climi </a:t>
            </a:r>
            <a:r>
              <a:rPr sz="1200" dirty="0">
                <a:latin typeface="Times New Roman"/>
                <a:cs typeface="Times New Roman"/>
              </a:rPr>
              <a:t>miti e </a:t>
            </a:r>
            <a:r>
              <a:rPr sz="1200" spc="-5" dirty="0">
                <a:latin typeface="Times New Roman"/>
                <a:cs typeface="Times New Roman"/>
              </a:rPr>
              <a:t>abbondanza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frutti tropicali,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perpetuati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grandi cambiamenti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giorni, ad </a:t>
            </a:r>
            <a:r>
              <a:rPr sz="1200" dirty="0">
                <a:latin typeface="Times New Roman"/>
                <a:cs typeface="Times New Roman"/>
              </a:rPr>
              <a:t>eccezione </a:t>
            </a:r>
            <a:r>
              <a:rPr sz="1200" spc="-5" dirty="0">
                <a:latin typeface="Times New Roman"/>
                <a:cs typeface="Times New Roman"/>
              </a:rPr>
              <a:t>dei  rami che si </a:t>
            </a:r>
            <a:r>
              <a:rPr sz="1200" dirty="0">
                <a:latin typeface="Times New Roman"/>
                <a:cs typeface="Times New Roman"/>
              </a:rPr>
              <a:t>unirono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tipi più </a:t>
            </a:r>
            <a:r>
              <a:rPr sz="1200" spc="-5" dirty="0">
                <a:latin typeface="Times New Roman"/>
                <a:cs typeface="Times New Roman"/>
              </a:rPr>
              <a:t>primitivi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gibboni </a:t>
            </a:r>
            <a:r>
              <a:rPr sz="1200" dirty="0">
                <a:latin typeface="Times New Roman"/>
                <a:cs typeface="Times New Roman"/>
              </a:rPr>
              <a:t>e di scimmie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conseguenza si </a:t>
            </a:r>
            <a:r>
              <a:rPr sz="1200" dirty="0">
                <a:latin typeface="Times New Roman"/>
                <a:cs typeface="Times New Roman"/>
              </a:rPr>
              <a:t>sono notevolmente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deteriorati.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64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22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(1260.4) 115:1.3 </a:t>
            </a:r>
            <a:r>
              <a:rPr sz="1200" spc="-5" dirty="0">
                <a:latin typeface="Times New Roman"/>
                <a:cs typeface="Times New Roman"/>
              </a:rPr>
              <a:t>Allo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facilitare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dell’universo degli universi,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vari livelli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cosmica sono stati  designati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finito, absonito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assoluto. Di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soltanto l’assoluto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incondizionatamente </a:t>
            </a:r>
            <a:r>
              <a:rPr sz="1200" dirty="0">
                <a:latin typeface="Times New Roman"/>
                <a:cs typeface="Times New Roman"/>
              </a:rPr>
              <a:t>eterno, </a:t>
            </a:r>
            <a:r>
              <a:rPr sz="1200" spc="-5" dirty="0">
                <a:latin typeface="Times New Roman"/>
                <a:cs typeface="Times New Roman"/>
              </a:rPr>
              <a:t>veramente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esistenziale.</a:t>
            </a:r>
            <a:endParaRPr sz="1200">
              <a:latin typeface="Times New Roman"/>
              <a:cs typeface="Times New Roman"/>
            </a:endParaRPr>
          </a:p>
          <a:p>
            <a:pPr marL="76200" marR="831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L’absonito </a:t>
            </a:r>
            <a:r>
              <a:rPr sz="1200" dirty="0">
                <a:latin typeface="Times New Roman"/>
                <a:cs typeface="Times New Roman"/>
              </a:rPr>
              <a:t>ed il finito </a:t>
            </a:r>
            <a:r>
              <a:rPr sz="1200" spc="-5" dirty="0">
                <a:latin typeface="Times New Roman"/>
                <a:cs typeface="Times New Roman"/>
              </a:rPr>
              <a:t>sono dei derivati, </a:t>
            </a:r>
            <a:r>
              <a:rPr sz="1200" dirty="0">
                <a:latin typeface="Times New Roman"/>
                <a:cs typeface="Times New Roman"/>
              </a:rPr>
              <a:t>delle modificazioni, </a:t>
            </a:r>
            <a:r>
              <a:rPr sz="1200" spc="-5" dirty="0">
                <a:latin typeface="Times New Roman"/>
                <a:cs typeface="Times New Roman"/>
              </a:rPr>
              <a:t>delle qualificazioni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attenuazioni della realtà </a:t>
            </a:r>
            <a:r>
              <a:rPr sz="1200" dirty="0">
                <a:latin typeface="Times New Roman"/>
                <a:cs typeface="Times New Roman"/>
              </a:rPr>
              <a:t>assoluta </a:t>
            </a:r>
            <a:r>
              <a:rPr sz="1200" spc="-5" dirty="0">
                <a:latin typeface="Times New Roman"/>
                <a:cs typeface="Times New Roman"/>
              </a:rPr>
              <a:t>originale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primordiale dell’infinità.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(1260.5) 115:1.4 </a:t>
            </a:r>
            <a:r>
              <a:rPr sz="1200" dirty="0">
                <a:latin typeface="Times New Roman"/>
                <a:cs typeface="Times New Roman"/>
              </a:rPr>
              <a:t>I domini del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esistono in virtù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finite,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inferiori, possono  proporre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teorie, </a:t>
            </a:r>
            <a:r>
              <a:rPr sz="1200" dirty="0">
                <a:latin typeface="Times New Roman"/>
                <a:cs typeface="Times New Roman"/>
              </a:rPr>
              <a:t>e l’hanno </a:t>
            </a:r>
            <a:r>
              <a:rPr sz="1200" spc="-5" dirty="0">
                <a:latin typeface="Times New Roman"/>
                <a:cs typeface="Times New Roman"/>
              </a:rPr>
              <a:t>fatto, sulla necessità del </a:t>
            </a:r>
            <a:r>
              <a:rPr sz="1200" dirty="0">
                <a:latin typeface="Times New Roman"/>
                <a:cs typeface="Times New Roman"/>
              </a:rPr>
              <a:t>finito nell’economia </a:t>
            </a:r>
            <a:r>
              <a:rPr sz="1200" spc="-5" dirty="0">
                <a:latin typeface="Times New Roman"/>
                <a:cs typeface="Times New Roman"/>
              </a:rPr>
              <a:t>cosmica, </a:t>
            </a:r>
            <a:r>
              <a:rPr sz="1200" dirty="0">
                <a:latin typeface="Times New Roman"/>
                <a:cs typeface="Times New Roman"/>
              </a:rPr>
              <a:t>ma in ultima </a:t>
            </a:r>
            <a:r>
              <a:rPr sz="1200" spc="-5" dirty="0">
                <a:latin typeface="Times New Roman"/>
                <a:cs typeface="Times New Roman"/>
              </a:rPr>
              <a:t>analisi </a:t>
            </a:r>
            <a:r>
              <a:rPr sz="1200" dirty="0">
                <a:latin typeface="Times New Roman"/>
                <a:cs typeface="Times New Roman"/>
              </a:rPr>
              <a:t>esso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ha  voluto </a:t>
            </a:r>
            <a:r>
              <a:rPr sz="1200" spc="-5" dirty="0">
                <a:latin typeface="Times New Roman"/>
                <a:cs typeface="Times New Roman"/>
              </a:rPr>
              <a:t>così. L’universo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spiegato,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una creatura </a:t>
            </a:r>
            <a:r>
              <a:rPr sz="1200" spc="-5" dirty="0">
                <a:latin typeface="Times New Roman"/>
                <a:cs typeface="Times New Roman"/>
              </a:rPr>
              <a:t>finita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offrire </a:t>
            </a:r>
            <a:r>
              <a:rPr sz="1200" dirty="0">
                <a:latin typeface="Times New Roman"/>
                <a:cs typeface="Times New Roman"/>
              </a:rPr>
              <a:t>un motivo razionale </a:t>
            </a:r>
            <a:r>
              <a:rPr sz="1200" spc="-5" dirty="0">
                <a:latin typeface="Times New Roman"/>
                <a:cs typeface="Times New Roman"/>
              </a:rPr>
              <a:t>alla propria esistenza  </a:t>
            </a:r>
            <a:r>
              <a:rPr sz="1200" dirty="0">
                <a:latin typeface="Times New Roman"/>
                <a:cs typeface="Times New Roman"/>
              </a:rPr>
              <a:t>individuale senza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appello </a:t>
            </a:r>
            <a:r>
              <a:rPr sz="1200" spc="-5" dirty="0">
                <a:latin typeface="Times New Roman"/>
                <a:cs typeface="Times New Roman"/>
              </a:rPr>
              <a:t>agli atti antecedenti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preesistente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ancestrali, </a:t>
            </a:r>
            <a:r>
              <a:rPr sz="1200" dirty="0">
                <a:latin typeface="Times New Roman"/>
                <a:cs typeface="Times New Roman"/>
              </a:rPr>
              <a:t>Creatori 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procreatori.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base assoluta della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Supremazia</a:t>
            </a:r>
            <a:endParaRPr sz="1600">
              <a:latin typeface="Times New Roman"/>
              <a:cs typeface="Times New Roman"/>
            </a:endParaRPr>
          </a:p>
          <a:p>
            <a:pPr marL="76200" marR="64516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(1261.1) 115:2.1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esistenziale </a:t>
            </a:r>
            <a:r>
              <a:rPr sz="1200" dirty="0">
                <a:latin typeface="Times New Roman"/>
                <a:cs typeface="Times New Roman"/>
              </a:rPr>
              <a:t>niente di nuovo può </a:t>
            </a:r>
            <a:r>
              <a:rPr sz="1200" spc="-5" dirty="0">
                <a:latin typeface="Times New Roman"/>
                <a:cs typeface="Times New Roman"/>
              </a:rPr>
              <a:t>accadere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nessuna delle galassie, perché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completezza  dell’infinità inerente </a:t>
            </a:r>
            <a:r>
              <a:rPr sz="1200" dirty="0">
                <a:latin typeface="Times New Roman"/>
                <a:cs typeface="Times New Roman"/>
              </a:rPr>
              <a:t>all’IO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è eternamente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sette Assoluti, </a:t>
            </a:r>
            <a:r>
              <a:rPr sz="1200" dirty="0">
                <a:latin typeface="Times New Roman"/>
                <a:cs typeface="Times New Roman"/>
              </a:rPr>
              <a:t>è funzionalmente </a:t>
            </a:r>
            <a:r>
              <a:rPr sz="1200" spc="-5" dirty="0">
                <a:latin typeface="Times New Roman"/>
                <a:cs typeface="Times New Roman"/>
              </a:rPr>
              <a:t>associata nelle </a:t>
            </a:r>
            <a:r>
              <a:rPr sz="1200" dirty="0">
                <a:latin typeface="Times New Roman"/>
                <a:cs typeface="Times New Roman"/>
              </a:rPr>
              <a:t>triunità,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76200" marR="1143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associata </a:t>
            </a:r>
            <a:r>
              <a:rPr sz="1200" dirty="0">
                <a:latin typeface="Times New Roman"/>
                <a:cs typeface="Times New Roman"/>
              </a:rPr>
              <a:t>in modo trasmissibile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triodità.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l’infinità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così esistenzialmente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associazioni  assolute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rende </a:t>
            </a:r>
            <a:r>
              <a:rPr sz="1200" dirty="0">
                <a:latin typeface="Times New Roman"/>
                <a:cs typeface="Times New Roman"/>
              </a:rPr>
              <a:t>per nulla impossibile </a:t>
            </a:r>
            <a:r>
              <a:rPr sz="1200" spc="-5" dirty="0">
                <a:latin typeface="Times New Roman"/>
                <a:cs typeface="Times New Roman"/>
              </a:rPr>
              <a:t>realizzare dei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esperienziali </a:t>
            </a:r>
            <a:r>
              <a:rPr sz="1200" dirty="0">
                <a:latin typeface="Times New Roman"/>
                <a:cs typeface="Times New Roman"/>
              </a:rPr>
              <a:t>cosmici.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vista delle creature </a:t>
            </a:r>
            <a:r>
              <a:rPr sz="1200" spc="5" dirty="0">
                <a:latin typeface="Times New Roman"/>
                <a:cs typeface="Times New Roman"/>
              </a:rPr>
              <a:t>finite, </a:t>
            </a:r>
            <a:r>
              <a:rPr sz="1200" dirty="0">
                <a:latin typeface="Times New Roman"/>
                <a:cs typeface="Times New Roman"/>
              </a:rPr>
              <a:t>l’infinità  </a:t>
            </a:r>
            <a:r>
              <a:rPr sz="1200" spc="-5" dirty="0">
                <a:latin typeface="Times New Roman"/>
                <a:cs typeface="Times New Roman"/>
              </a:rPr>
              <a:t>contiene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potenziali, </a:t>
            </a:r>
            <a:r>
              <a:rPr sz="1200" spc="-5" dirty="0">
                <a:latin typeface="Times New Roman"/>
                <a:cs typeface="Times New Roman"/>
              </a:rPr>
              <a:t>elementi comportanti </a:t>
            </a:r>
            <a:r>
              <a:rPr sz="1200" dirty="0">
                <a:latin typeface="Times New Roman"/>
                <a:cs typeface="Times New Roman"/>
              </a:rPr>
              <a:t>una possibilità </a:t>
            </a:r>
            <a:r>
              <a:rPr sz="1200" spc="-5" dirty="0">
                <a:latin typeface="Times New Roman"/>
                <a:cs typeface="Times New Roman"/>
              </a:rPr>
              <a:t>futura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che un’attualità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019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(1261.2) 115:2.2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valore è un </a:t>
            </a:r>
            <a:r>
              <a:rPr sz="1200" spc="-5" dirty="0">
                <a:latin typeface="Times New Roman"/>
                <a:cs typeface="Times New Roman"/>
              </a:rPr>
              <a:t>elemento unico nella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universale. 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comprendiamo come </a:t>
            </a:r>
            <a:r>
              <a:rPr sz="1200" dirty="0">
                <a:latin typeface="Times New Roman"/>
                <a:cs typeface="Times New Roman"/>
              </a:rPr>
              <a:t>il valore di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d’infinito e di  divino </a:t>
            </a:r>
            <a:r>
              <a:rPr sz="1200" spc="-5" dirty="0">
                <a:latin typeface="Times New Roman"/>
                <a:cs typeface="Times New Roman"/>
              </a:rPr>
              <a:t>possa essere accresciuto,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scopriamo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i="1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modificati, se non </a:t>
            </a:r>
            <a:r>
              <a:rPr sz="1200" dirty="0">
                <a:latin typeface="Times New Roman"/>
                <a:cs typeface="Times New Roman"/>
              </a:rPr>
              <a:t>accresciuti,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nelle relazioni 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infinita.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universi esperienziali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divini sono </a:t>
            </a:r>
            <a:r>
              <a:rPr sz="1200" spc="-5" dirty="0">
                <a:latin typeface="Times New Roman"/>
                <a:cs typeface="Times New Roman"/>
              </a:rPr>
              <a:t>accresciuti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attualità da una comprensione  </a:t>
            </a:r>
            <a:r>
              <a:rPr sz="1200" spc="-5" dirty="0">
                <a:latin typeface="Times New Roman"/>
                <a:cs typeface="Times New Roman"/>
              </a:rPr>
              <a:t>maggiore dei significati 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372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01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(1261.3) 115:2.3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della creazione </a:t>
            </a:r>
            <a:r>
              <a:rPr sz="1200" dirty="0">
                <a:latin typeface="Times New Roman"/>
                <a:cs typeface="Times New Roman"/>
              </a:rPr>
              <a:t>e dell’evoluzione </a:t>
            </a:r>
            <a:r>
              <a:rPr sz="1200" spc="-5" dirty="0">
                <a:latin typeface="Times New Roman"/>
                <a:cs typeface="Times New Roman"/>
              </a:rPr>
              <a:t>universale 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livelli esperienziali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apparentemente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questione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conversione delle </a:t>
            </a:r>
            <a:r>
              <a:rPr sz="1200" dirty="0">
                <a:latin typeface="Times New Roman"/>
                <a:cs typeface="Times New Roman"/>
              </a:rPr>
              <a:t>potenzialità in </a:t>
            </a:r>
            <a:r>
              <a:rPr sz="1200" spc="-5" dirty="0">
                <a:latin typeface="Times New Roman"/>
                <a:cs typeface="Times New Roman"/>
              </a:rPr>
              <a:t>attualità;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trasmutazione concerne </a:t>
            </a:r>
            <a:r>
              <a:rPr sz="1200" dirty="0">
                <a:latin typeface="Times New Roman"/>
                <a:cs typeface="Times New Roman"/>
              </a:rPr>
              <a:t>anche 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della potenza </a:t>
            </a:r>
            <a:r>
              <a:rPr sz="1200" spc="-5" dirty="0">
                <a:latin typeface="Times New Roman"/>
                <a:cs typeface="Times New Roman"/>
              </a:rPr>
              <a:t>spaziale, della </a:t>
            </a:r>
            <a:r>
              <a:rPr sz="1200" dirty="0">
                <a:latin typeface="Times New Roman"/>
                <a:cs typeface="Times New Roman"/>
              </a:rPr>
              <a:t>potenza 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potenza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(1261.4) 115:2.4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metodo apparente con cui </a:t>
            </a:r>
            <a:r>
              <a:rPr sz="1200" dirty="0">
                <a:latin typeface="Times New Roman"/>
                <a:cs typeface="Times New Roman"/>
              </a:rPr>
              <a:t>le possibilità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cosmo </a:t>
            </a:r>
            <a:r>
              <a:rPr sz="1200" spc="-5" dirty="0">
                <a:latin typeface="Times New Roman"/>
                <a:cs typeface="Times New Roman"/>
              </a:rPr>
              <a:t>sono portate all’effettiva esistenza varia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livello;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76200" marR="8890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l’evoluzione esperienziale nel </a:t>
            </a:r>
            <a:r>
              <a:rPr sz="1200" dirty="0">
                <a:latin typeface="Times New Roman"/>
                <a:cs typeface="Times New Roman"/>
              </a:rPr>
              <a:t>finito e </a:t>
            </a:r>
            <a:r>
              <a:rPr sz="1200" spc="-5" dirty="0">
                <a:latin typeface="Times New Roman"/>
                <a:cs typeface="Times New Roman"/>
              </a:rPr>
              <a:t>l’eventuarsi esperienziale nell’absonito. L’infinità esistenziale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è onnicomprensiva in  modo non </a:t>
            </a:r>
            <a:r>
              <a:rPr sz="1200" spc="-5" dirty="0">
                <a:latin typeface="Times New Roman"/>
                <a:cs typeface="Times New Roman"/>
              </a:rPr>
              <a:t>qualificato,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stesso carattere </a:t>
            </a:r>
            <a:r>
              <a:rPr sz="1200" dirty="0">
                <a:latin typeface="Times New Roman"/>
                <a:cs typeface="Times New Roman"/>
              </a:rPr>
              <a:t>onnicomprensivo </a:t>
            </a:r>
            <a:r>
              <a:rPr sz="1200" spc="-5" dirty="0">
                <a:latin typeface="Times New Roman"/>
                <a:cs typeface="Times New Roman"/>
              </a:rPr>
              <a:t>deve necessariamente inglobare </a:t>
            </a:r>
            <a:r>
              <a:rPr sz="1200" dirty="0">
                <a:latin typeface="Times New Roman"/>
                <a:cs typeface="Times New Roman"/>
              </a:rPr>
              <a:t>anche la possibilità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esperienze evoluzionarie </a:t>
            </a:r>
            <a:r>
              <a:rPr sz="1200" dirty="0">
                <a:latin typeface="Times New Roman"/>
                <a:cs typeface="Times New Roman"/>
              </a:rPr>
              <a:t>finite. E la possibilità di una tale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esperienziale </a:t>
            </a:r>
            <a:r>
              <a:rPr sz="1200" spc="-5" dirty="0">
                <a:latin typeface="Times New Roman"/>
                <a:cs typeface="Times New Roman"/>
              </a:rPr>
              <a:t>diviene un’attualità universale </a:t>
            </a:r>
            <a:r>
              <a:rPr sz="1200" dirty="0">
                <a:latin typeface="Times New Roman"/>
                <a:cs typeface="Times New Roman"/>
              </a:rPr>
              <a:t>mediante relazioni  di triodità </a:t>
            </a:r>
            <a:r>
              <a:rPr sz="1200" spc="-5" dirty="0">
                <a:latin typeface="Times New Roman"/>
                <a:cs typeface="Times New Roman"/>
              </a:rPr>
              <a:t>che giungono </a:t>
            </a:r>
            <a:r>
              <a:rPr sz="1200" dirty="0">
                <a:latin typeface="Times New Roman"/>
                <a:cs typeface="Times New Roman"/>
              </a:rPr>
              <a:t>fino al </a:t>
            </a:r>
            <a:r>
              <a:rPr sz="1200" spc="-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e sono insite 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L’originale, l’attuale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ed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il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potenziale</a:t>
            </a:r>
            <a:endParaRPr sz="1600">
              <a:latin typeface="Times New Roman"/>
              <a:cs typeface="Times New Roman"/>
            </a:endParaRPr>
          </a:p>
          <a:p>
            <a:pPr marL="76200" marR="8509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(1261.5) 115:3.1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cosmo assoluto è </a:t>
            </a:r>
            <a:r>
              <a:rPr sz="1200" spc="-5" dirty="0">
                <a:latin typeface="Times New Roman"/>
                <a:cs typeface="Times New Roman"/>
              </a:rPr>
              <a:t>concettualmente </a:t>
            </a:r>
            <a:r>
              <a:rPr sz="1200" dirty="0">
                <a:latin typeface="Times New Roman"/>
                <a:cs typeface="Times New Roman"/>
              </a:rPr>
              <a:t>senza limiti. </a:t>
            </a:r>
            <a:r>
              <a:rPr sz="1200" spc="-5" dirty="0">
                <a:latin typeface="Times New Roman"/>
                <a:cs typeface="Times New Roman"/>
              </a:rPr>
              <a:t>Definire l’estensione </a:t>
            </a:r>
            <a:r>
              <a:rPr sz="1200" dirty="0">
                <a:latin typeface="Times New Roman"/>
                <a:cs typeface="Times New Roman"/>
              </a:rPr>
              <a:t>e la natura di </a:t>
            </a:r>
            <a:r>
              <a:rPr sz="1200" spc="-5" dirty="0">
                <a:latin typeface="Times New Roman"/>
                <a:cs typeface="Times New Roman"/>
              </a:rPr>
              <a:t>questa realtà </a:t>
            </a:r>
            <a:r>
              <a:rPr sz="1200" dirty="0">
                <a:latin typeface="Times New Roman"/>
                <a:cs typeface="Times New Roman"/>
              </a:rPr>
              <a:t>primordiale equivale  a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qualificazioni all’infinità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attenuare </a:t>
            </a:r>
            <a:r>
              <a:rPr sz="1200" dirty="0">
                <a:latin typeface="Times New Roman"/>
                <a:cs typeface="Times New Roman"/>
              </a:rPr>
              <a:t>il puro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eternità. </a:t>
            </a:r>
            <a:r>
              <a:rPr sz="1200" spc="-5" dirty="0">
                <a:latin typeface="Times New Roman"/>
                <a:cs typeface="Times New Roman"/>
              </a:rPr>
              <a:t>L’idea </a:t>
            </a:r>
            <a:r>
              <a:rPr sz="1200" dirty="0">
                <a:latin typeface="Times New Roman"/>
                <a:cs typeface="Times New Roman"/>
              </a:rPr>
              <a:t>dell’infinito-eterno, </a:t>
            </a:r>
            <a:r>
              <a:rPr sz="1200" spc="-5" dirty="0">
                <a:latin typeface="Times New Roman"/>
                <a:cs typeface="Times New Roman"/>
              </a:rPr>
              <a:t>dell’eterno-infinito, </a:t>
            </a:r>
            <a:r>
              <a:rPr sz="1200" dirty="0">
                <a:latin typeface="Times New Roman"/>
                <a:cs typeface="Times New Roman"/>
              </a:rPr>
              <a:t>è  non </a:t>
            </a:r>
            <a:r>
              <a:rPr sz="1200" spc="-5" dirty="0">
                <a:latin typeface="Times New Roman"/>
                <a:cs typeface="Times New Roman"/>
              </a:rPr>
              <a:t>qualificata </a:t>
            </a:r>
            <a:r>
              <a:rPr sz="1200" dirty="0">
                <a:latin typeface="Times New Roman"/>
                <a:cs typeface="Times New Roman"/>
              </a:rPr>
              <a:t>in estensione </a:t>
            </a:r>
            <a:r>
              <a:rPr sz="1200" spc="-5" dirty="0">
                <a:latin typeface="Times New Roman"/>
                <a:cs typeface="Times New Roman"/>
              </a:rPr>
              <a:t>ed assoluta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fatto. Non c’è nessun linguaggio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passato, nel </a:t>
            </a:r>
            <a:r>
              <a:rPr sz="1200" dirty="0">
                <a:latin typeface="Times New Roman"/>
                <a:cs typeface="Times New Roman"/>
              </a:rPr>
              <a:t>presente 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futuro di </a:t>
            </a:r>
            <a:r>
              <a:rPr sz="1200" spc="-5" dirty="0">
                <a:latin typeface="Times New Roman"/>
                <a:cs typeface="Times New Roman"/>
              </a:rPr>
              <a:t>Urantia che sia  adeguato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esprimere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dell’infinità </a:t>
            </a:r>
            <a:r>
              <a:rPr sz="1200" dirty="0">
                <a:latin typeface="Times New Roman"/>
                <a:cs typeface="Times New Roman"/>
              </a:rPr>
              <a:t>o l’infinità </a:t>
            </a:r>
            <a:r>
              <a:rPr sz="1200" spc="-5" dirty="0">
                <a:latin typeface="Times New Roman"/>
                <a:cs typeface="Times New Roman"/>
              </a:rPr>
              <a:t>della realtà. L’uomo,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finita in un </a:t>
            </a:r>
            <a:r>
              <a:rPr sz="1200" spc="-5" dirty="0">
                <a:latin typeface="Times New Roman"/>
                <a:cs typeface="Times New Roman"/>
              </a:rPr>
              <a:t>cosmo </a:t>
            </a:r>
            <a:r>
              <a:rPr sz="1200" dirty="0">
                <a:latin typeface="Times New Roman"/>
                <a:cs typeface="Times New Roman"/>
              </a:rPr>
              <a:t>infinito, </a:t>
            </a:r>
            <a:r>
              <a:rPr sz="1200" spc="5" dirty="0">
                <a:latin typeface="Times New Roman"/>
                <a:cs typeface="Times New Roman"/>
              </a:rPr>
              <a:t>deve  </a:t>
            </a:r>
            <a:r>
              <a:rPr sz="1200" spc="-5" dirty="0">
                <a:latin typeface="Times New Roman"/>
                <a:cs typeface="Times New Roman"/>
              </a:rPr>
              <a:t>accontentarsi d’immagini deformate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concetti attenuati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quell’esistenza illimitata, sconfinata, senza </a:t>
            </a:r>
            <a:r>
              <a:rPr sz="1200" dirty="0">
                <a:latin typeface="Times New Roman"/>
                <a:cs typeface="Times New Roman"/>
              </a:rPr>
              <a:t>inizio e </a:t>
            </a:r>
            <a:r>
              <a:rPr sz="1200" spc="-5" dirty="0">
                <a:latin typeface="Times New Roman"/>
                <a:cs typeface="Times New Roman"/>
              </a:rPr>
              <a:t>senza fine, che  oltrepassa realmente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(1261.6) 115:3.2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non può mai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afferrare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Assoluto senza tentare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frazionare </a:t>
            </a:r>
            <a:r>
              <a:rPr sz="1200" dirty="0">
                <a:latin typeface="Times New Roman"/>
                <a:cs typeface="Times New Roman"/>
              </a:rPr>
              <a:t>l’unità di una </a:t>
            </a:r>
            <a:r>
              <a:rPr sz="1200" spc="-5" dirty="0">
                <a:latin typeface="Times New Roman"/>
                <a:cs typeface="Times New Roman"/>
              </a:rPr>
              <a:t>tale  realtà.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unifica tutte le </a:t>
            </a:r>
            <a:r>
              <a:rPr sz="1200" spc="-5" dirty="0">
                <a:latin typeface="Times New Roman"/>
                <a:cs typeface="Times New Roman"/>
              </a:rPr>
              <a:t>divergenze,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assenza totale </a:t>
            </a:r>
            <a:r>
              <a:rPr sz="1200" dirty="0">
                <a:latin typeface="Times New Roman"/>
                <a:cs typeface="Times New Roman"/>
              </a:rPr>
              <a:t>di tali </a:t>
            </a:r>
            <a:r>
              <a:rPr sz="1200" spc="-5" dirty="0">
                <a:latin typeface="Times New Roman"/>
                <a:cs typeface="Times New Roman"/>
              </a:rPr>
              <a:t>divergenze,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non trova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base </a:t>
            </a:r>
            <a:r>
              <a:rPr sz="1200" spc="-5" dirty="0">
                <a:latin typeface="Times New Roman"/>
                <a:cs typeface="Times New Roman"/>
              </a:rPr>
              <a:t>su cui </a:t>
            </a:r>
            <a:r>
              <a:rPr sz="1200" dirty="0">
                <a:latin typeface="Times New Roman"/>
                <a:cs typeface="Times New Roman"/>
              </a:rPr>
              <a:t>tentare di  </a:t>
            </a:r>
            <a:r>
              <a:rPr sz="1200" spc="-5" dirty="0">
                <a:latin typeface="Times New Roman"/>
                <a:cs typeface="Times New Roman"/>
              </a:rPr>
              <a:t>formulare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comprensione.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705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08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(1261.7) 115:3.3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stasi </a:t>
            </a:r>
            <a:r>
              <a:rPr sz="1200" dirty="0">
                <a:latin typeface="Times New Roman"/>
                <a:cs typeface="Times New Roman"/>
              </a:rPr>
              <a:t>primordiale </a:t>
            </a:r>
            <a:r>
              <a:rPr sz="1200" spc="-5" dirty="0">
                <a:latin typeface="Times New Roman"/>
                <a:cs typeface="Times New Roman"/>
              </a:rPr>
              <a:t>dell’infinità richiede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segmentazione prima che </a:t>
            </a:r>
            <a:r>
              <a:rPr sz="1200" dirty="0">
                <a:latin typeface="Times New Roman"/>
                <a:cs typeface="Times New Roman"/>
              </a:rPr>
              <a:t>l’uomo ne tenti la </a:t>
            </a:r>
            <a:r>
              <a:rPr sz="1200" spc="-5" dirty="0">
                <a:latin typeface="Times New Roman"/>
                <a:cs typeface="Times New Roman"/>
              </a:rPr>
              <a:t>comprensione. </a:t>
            </a:r>
            <a:r>
              <a:rPr sz="1200" dirty="0">
                <a:latin typeface="Times New Roman"/>
                <a:cs typeface="Times New Roman"/>
              </a:rPr>
              <a:t>C’è un’unità  </a:t>
            </a:r>
            <a:r>
              <a:rPr sz="1200" spc="-5" dirty="0">
                <a:latin typeface="Times New Roman"/>
                <a:cs typeface="Times New Roman"/>
              </a:rPr>
              <a:t>nell’infinità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espressa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fascicoli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l’IO SONO </a:t>
            </a:r>
            <a:r>
              <a:rPr sz="1200" dirty="0">
                <a:latin typeface="Times New Roman"/>
                <a:cs typeface="Times New Roman"/>
              </a:rPr>
              <a:t>— il primo postulato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della creatura. Ma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non potrà mai </a:t>
            </a:r>
            <a:r>
              <a:rPr sz="1200" spc="-5" dirty="0">
                <a:latin typeface="Times New Roman"/>
                <a:cs typeface="Times New Roman"/>
              </a:rPr>
              <a:t>comprendere come avviene che questa </a:t>
            </a:r>
            <a:r>
              <a:rPr sz="1200" dirty="0">
                <a:latin typeface="Times New Roman"/>
                <a:cs typeface="Times New Roman"/>
              </a:rPr>
              <a:t>unità diventi </a:t>
            </a:r>
            <a:r>
              <a:rPr sz="1200" spc="-5" dirty="0">
                <a:latin typeface="Times New Roman"/>
                <a:cs typeface="Times New Roman"/>
              </a:rPr>
              <a:t>dualità, </a:t>
            </a:r>
            <a:r>
              <a:rPr sz="1200" dirty="0">
                <a:latin typeface="Times New Roman"/>
                <a:cs typeface="Times New Roman"/>
              </a:rPr>
              <a:t>triunità e </a:t>
            </a:r>
            <a:r>
              <a:rPr sz="1200" spc="-5" dirty="0">
                <a:latin typeface="Times New Roman"/>
                <a:cs typeface="Times New Roman"/>
              </a:rPr>
              <a:t>diversità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restando un’unità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qualificata. L’uomo </a:t>
            </a:r>
            <a:r>
              <a:rPr sz="1200" dirty="0">
                <a:latin typeface="Times New Roman"/>
                <a:cs typeface="Times New Roman"/>
              </a:rPr>
              <a:t>incontra un </a:t>
            </a:r>
            <a:r>
              <a:rPr sz="1200" spc="-5" dirty="0">
                <a:latin typeface="Times New Roman"/>
                <a:cs typeface="Times New Roman"/>
              </a:rPr>
              <a:t>problema simile quando si ferma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contemplare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indivisa </a:t>
            </a:r>
            <a:r>
              <a:rPr sz="1200" spc="-5" dirty="0">
                <a:latin typeface="Times New Roman"/>
                <a:cs typeface="Times New Roman"/>
              </a:rPr>
              <a:t>della Trinità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della  personalizzazione </a:t>
            </a:r>
            <a:r>
              <a:rPr sz="1200" spc="-5" dirty="0">
                <a:latin typeface="Times New Roman"/>
                <a:cs typeface="Times New Roman"/>
              </a:rPr>
              <a:t>multipla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(1262.1) 115:3.4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la distanza </a:t>
            </a:r>
            <a:r>
              <a:rPr sz="1200" spc="-5" dirty="0">
                <a:latin typeface="Times New Roman"/>
                <a:cs typeface="Times New Roman"/>
              </a:rPr>
              <a:t>dell’uomo dall’infinità che </a:t>
            </a:r>
            <a:r>
              <a:rPr sz="1200" dirty="0">
                <a:latin typeface="Times New Roman"/>
                <a:cs typeface="Times New Roman"/>
              </a:rPr>
              <a:t>induce </a:t>
            </a:r>
            <a:r>
              <a:rPr sz="1200" spc="-5" dirty="0">
                <a:latin typeface="Times New Roman"/>
                <a:cs typeface="Times New Roman"/>
              </a:rPr>
              <a:t>ad esprimere questo concetto </a:t>
            </a:r>
            <a:r>
              <a:rPr sz="1200" dirty="0">
                <a:latin typeface="Times New Roman"/>
                <a:cs typeface="Times New Roman"/>
              </a:rPr>
              <a:t>con una </a:t>
            </a:r>
            <a:r>
              <a:rPr sz="1200" spc="-5" dirty="0">
                <a:latin typeface="Times New Roman"/>
                <a:cs typeface="Times New Roman"/>
              </a:rPr>
              <a:t>sola parola.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Mentre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l’infinità è da un lato </a:t>
            </a:r>
            <a:r>
              <a:rPr sz="1200" spc="-5" dirty="0">
                <a:latin typeface="Times New Roman"/>
                <a:cs typeface="Times New Roman"/>
              </a:rPr>
              <a:t>UNITÀ, dall’altro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DIVERSITÀ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o limiti. </a:t>
            </a:r>
            <a:r>
              <a:rPr sz="1200" spc="-5" dirty="0">
                <a:latin typeface="Times New Roman"/>
                <a:cs typeface="Times New Roman"/>
              </a:rPr>
              <a:t>L’infinità, </a:t>
            </a:r>
            <a:r>
              <a:rPr sz="1200" dirty="0">
                <a:latin typeface="Times New Roman"/>
                <a:cs typeface="Times New Roman"/>
              </a:rPr>
              <a:t>quale è osservata </a:t>
            </a:r>
            <a:r>
              <a:rPr sz="1200" spc="-5" dirty="0">
                <a:latin typeface="Times New Roman"/>
                <a:cs typeface="Times New Roman"/>
              </a:rPr>
              <a:t>dalle intelligenze finite, </a:t>
            </a:r>
            <a:r>
              <a:rPr sz="1200" dirty="0">
                <a:latin typeface="Times New Roman"/>
                <a:cs typeface="Times New Roman"/>
              </a:rPr>
              <a:t>è il  più </a:t>
            </a:r>
            <a:r>
              <a:rPr sz="1200" spc="-5" dirty="0">
                <a:latin typeface="Times New Roman"/>
                <a:cs typeface="Times New Roman"/>
              </a:rPr>
              <a:t>grande paradosso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filosofia delle creature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metafisica </a:t>
            </a:r>
            <a:r>
              <a:rPr sz="1200" spc="-5" dirty="0">
                <a:latin typeface="Times New Roman"/>
                <a:cs typeface="Times New Roman"/>
              </a:rPr>
              <a:t>finita. Sebbene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spirituale dell’uomo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giunga</a:t>
            </a:r>
            <a:endParaRPr sz="1200">
              <a:latin typeface="Times New Roman"/>
              <a:cs typeface="Times New Roman"/>
            </a:endParaRPr>
          </a:p>
          <a:p>
            <a:pPr marL="76200" marR="2286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dell’adorazione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che è infinito, 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dell’uomo si esaurisce </a:t>
            </a:r>
            <a:r>
              <a:rPr sz="1200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sua massima concezione dell’Essere </a:t>
            </a:r>
            <a:r>
              <a:rPr sz="1200" dirty="0">
                <a:latin typeface="Times New Roman"/>
                <a:cs typeface="Times New Roman"/>
              </a:rPr>
              <a:t>Supremo. </a:t>
            </a:r>
            <a:r>
              <a:rPr sz="1200" spc="-5" dirty="0">
                <a:latin typeface="Times New Roman"/>
                <a:cs typeface="Times New Roman"/>
              </a:rPr>
              <a:t>Oltre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dei nomi 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meno delle vere  </a:t>
            </a:r>
            <a:r>
              <a:rPr sz="1200" spc="-5" dirty="0">
                <a:latin typeface="Times New Roman"/>
                <a:cs typeface="Times New Roman"/>
              </a:rPr>
              <a:t>designazioni della realtà; essi diventano sempre </a:t>
            </a:r>
            <a:r>
              <a:rPr sz="1200" dirty="0">
                <a:latin typeface="Times New Roman"/>
                <a:cs typeface="Times New Roman"/>
              </a:rPr>
              <a:t>di più la </a:t>
            </a:r>
            <a:r>
              <a:rPr sz="1200" spc="-5" dirty="0">
                <a:latin typeface="Times New Roman"/>
                <a:cs typeface="Times New Roman"/>
              </a:rPr>
              <a:t>proiezione della comprensione finita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superfinito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creatura.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(1262.2) 115:3.5 </a:t>
            </a:r>
            <a:r>
              <a:rPr sz="1200" spc="-5" dirty="0">
                <a:latin typeface="Times New Roman"/>
                <a:cs typeface="Times New Roman"/>
              </a:rPr>
              <a:t>Una concezione basilare </a:t>
            </a:r>
            <a:r>
              <a:rPr sz="1200" dirty="0">
                <a:latin typeface="Times New Roman"/>
                <a:cs typeface="Times New Roman"/>
              </a:rPr>
              <a:t>del livello </a:t>
            </a:r>
            <a:r>
              <a:rPr sz="1200" spc="-5" dirty="0">
                <a:latin typeface="Times New Roman"/>
                <a:cs typeface="Times New Roman"/>
              </a:rPr>
              <a:t>assoluto implica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postulato </a:t>
            </a:r>
            <a:r>
              <a:rPr sz="1200" dirty="0">
                <a:latin typeface="Times New Roman"/>
                <a:cs typeface="Times New Roman"/>
              </a:rPr>
              <a:t>di tre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fasi: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73850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(1262.3) 115:3.6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L’Originale.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della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sorgente  </a:t>
            </a:r>
            <a:r>
              <a:rPr sz="1200" spc="-5" dirty="0">
                <a:latin typeface="Times New Roman"/>
                <a:cs typeface="Times New Roman"/>
              </a:rPr>
              <a:t>dell’IO SONO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trae </a:t>
            </a:r>
            <a:r>
              <a:rPr sz="1200" spc="-5" dirty="0">
                <a:latin typeface="Times New Roman"/>
                <a:cs typeface="Times New Roman"/>
              </a:rPr>
              <a:t>origine ogni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0863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(1262.4) 115:3.7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L’Attuale. </a:t>
            </a:r>
            <a:r>
              <a:rPr sz="1200" spc="-5" dirty="0">
                <a:latin typeface="Times New Roman"/>
                <a:cs typeface="Times New Roman"/>
              </a:rPr>
              <a:t>L’unione dei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Assoluti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attualità,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Terza Sorgente </a:t>
            </a:r>
            <a:r>
              <a:rPr sz="1200" dirty="0">
                <a:latin typeface="Times New Roman"/>
                <a:cs typeface="Times New Roman"/>
              </a:rPr>
              <a:t>e Centro e la </a:t>
            </a:r>
            <a:r>
              <a:rPr sz="1200" spc="-5" dirty="0">
                <a:latin typeface="Times New Roman"/>
                <a:cs typeface="Times New Roman"/>
              </a:rPr>
              <a:t>Sorgente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Paradisiaca. Questa </a:t>
            </a:r>
            <a:r>
              <a:rPr sz="1200" dirty="0">
                <a:latin typeface="Times New Roman"/>
                <a:cs typeface="Times New Roman"/>
              </a:rPr>
              <a:t>triodità </a:t>
            </a:r>
            <a:r>
              <a:rPr sz="1200" spc="-5" dirty="0">
                <a:latin typeface="Times New Roman"/>
                <a:cs typeface="Times New Roman"/>
              </a:rPr>
              <a:t>del Figlio Eterno,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dell’Isola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rivelazione attuale dell’originalità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1500" cy="3723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461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(1262.5) 115:3.8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Potenziale. </a:t>
            </a:r>
            <a:r>
              <a:rPr sz="1200" spc="-5" dirty="0">
                <a:latin typeface="Times New Roman"/>
                <a:cs typeface="Times New Roman"/>
              </a:rPr>
              <a:t>L’unione dei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Assoluti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potenzialità, 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Deità, l’Assoluto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546100" marR="6413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l’Assoluto Universale. Questa </a:t>
            </a:r>
            <a:r>
              <a:rPr sz="1200" dirty="0">
                <a:latin typeface="Times New Roman"/>
                <a:cs typeface="Times New Roman"/>
              </a:rPr>
              <a:t>triodità di potenzialità </a:t>
            </a:r>
            <a:r>
              <a:rPr sz="1200" spc="-5" dirty="0">
                <a:latin typeface="Times New Roman"/>
                <a:cs typeface="Times New Roman"/>
              </a:rPr>
              <a:t>esistenziale costituisce </a:t>
            </a:r>
            <a:r>
              <a:rPr sz="1200" dirty="0">
                <a:latin typeface="Times New Roman"/>
                <a:cs typeface="Times New Roman"/>
              </a:rPr>
              <a:t>la rivelazione potenziale  </a:t>
            </a:r>
            <a:r>
              <a:rPr sz="1200" spc="-5" dirty="0">
                <a:latin typeface="Times New Roman"/>
                <a:cs typeface="Times New Roman"/>
              </a:rPr>
              <a:t>dell’originalità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 Centro.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52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(1262.6) 115:3.9 </a:t>
            </a:r>
            <a:r>
              <a:rPr sz="1200" spc="-5" dirty="0">
                <a:latin typeface="Times New Roman"/>
                <a:cs typeface="Times New Roman"/>
              </a:rPr>
              <a:t>L’interassociazione dell’Originale, </a:t>
            </a:r>
            <a:r>
              <a:rPr sz="1200" dirty="0">
                <a:latin typeface="Times New Roman"/>
                <a:cs typeface="Times New Roman"/>
              </a:rPr>
              <a:t>dell’Attuale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produce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tensioni </a:t>
            </a:r>
            <a:r>
              <a:rPr sz="1200" dirty="0">
                <a:latin typeface="Times New Roman"/>
                <a:cs typeface="Times New Roman"/>
              </a:rPr>
              <a:t>all’interno dell’infinità </a:t>
            </a:r>
            <a:r>
              <a:rPr sz="1200" spc="-5" dirty="0">
                <a:latin typeface="Times New Roman"/>
                <a:cs typeface="Times New Roman"/>
              </a:rPr>
              <a:t>che si  traducono nella </a:t>
            </a:r>
            <a:r>
              <a:rPr sz="1200" dirty="0">
                <a:latin typeface="Times New Roman"/>
                <a:cs typeface="Times New Roman"/>
              </a:rPr>
              <a:t>possibilità di tutte le </a:t>
            </a:r>
            <a:r>
              <a:rPr sz="1200" spc="-5" dirty="0">
                <a:latin typeface="Times New Roman"/>
                <a:cs typeface="Times New Roman"/>
              </a:rPr>
              <a:t>crescite nell’universo;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del Settuplo, del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dell’Ultimo.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81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(1262.7) 115:3.10 </a:t>
            </a:r>
            <a:r>
              <a:rPr sz="1200" spc="-5" dirty="0">
                <a:latin typeface="Times New Roman"/>
                <a:cs typeface="Times New Roman"/>
              </a:rPr>
              <a:t>Nell’associazione degli Assoluti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Deità,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Non Qualificato, </a:t>
            </a:r>
            <a:r>
              <a:rPr sz="1200" dirty="0">
                <a:latin typeface="Times New Roman"/>
                <a:cs typeface="Times New Roman"/>
              </a:rPr>
              <a:t>la potenzialità è </a:t>
            </a:r>
            <a:r>
              <a:rPr sz="1200" spc="-5" dirty="0">
                <a:latin typeface="Times New Roman"/>
                <a:cs typeface="Times New Roman"/>
              </a:rPr>
              <a:t>assoluta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l’attualità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emergente. Nell’associazione della Seconda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Terza Sorgente </a:t>
            </a:r>
            <a:r>
              <a:rPr sz="1200" dirty="0">
                <a:latin typeface="Times New Roman"/>
                <a:cs typeface="Times New Roman"/>
              </a:rPr>
              <a:t>e Centro e </a:t>
            </a:r>
            <a:r>
              <a:rPr sz="1200" spc="-5" dirty="0">
                <a:latin typeface="Times New Roman"/>
                <a:cs typeface="Times New Roman"/>
              </a:rPr>
              <a:t>della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Paradisiaca </a:t>
            </a:r>
            <a:r>
              <a:rPr sz="1200" dirty="0">
                <a:latin typeface="Times New Roman"/>
                <a:cs typeface="Times New Roman"/>
              </a:rPr>
              <a:t>l’attualità è  </a:t>
            </a:r>
            <a:r>
              <a:rPr sz="1200" spc="-5" dirty="0">
                <a:latin typeface="Times New Roman"/>
                <a:cs typeface="Times New Roman"/>
              </a:rPr>
              <a:t>assoluta mentre </a:t>
            </a:r>
            <a:r>
              <a:rPr sz="1200" dirty="0">
                <a:latin typeface="Times New Roman"/>
                <a:cs typeface="Times New Roman"/>
              </a:rPr>
              <a:t>la potenzialità è </a:t>
            </a:r>
            <a:r>
              <a:rPr sz="1200" spc="-5" dirty="0">
                <a:latin typeface="Times New Roman"/>
                <a:cs typeface="Times New Roman"/>
              </a:rPr>
              <a:t>emergente. Nell’originalità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noi non possiamo dire </a:t>
            </a:r>
            <a:r>
              <a:rPr sz="1200" spc="-5" dirty="0">
                <a:latin typeface="Times New Roman"/>
                <a:cs typeface="Times New Roman"/>
              </a:rPr>
              <a:t>se l’attualità </a:t>
            </a:r>
            <a:r>
              <a:rPr sz="1200" dirty="0">
                <a:latin typeface="Times New Roman"/>
                <a:cs typeface="Times New Roman"/>
              </a:rPr>
              <a:t>o la  potenzialità siano </a:t>
            </a:r>
            <a:r>
              <a:rPr sz="1200" spc="-5" dirty="0">
                <a:latin typeface="Times New Roman"/>
                <a:cs typeface="Times New Roman"/>
              </a:rPr>
              <a:t>esistenti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emergenti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i="1" dirty="0">
                <a:latin typeface="Times New Roman"/>
                <a:cs typeface="Times New Roman"/>
              </a:rPr>
              <a:t>il Padre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è.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(1262.8) 115:3.11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del tempo, l’Attuale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è; </a:t>
            </a:r>
            <a:r>
              <a:rPr sz="1200" dirty="0">
                <a:latin typeface="Times New Roman"/>
                <a:cs typeface="Times New Roman"/>
              </a:rPr>
              <a:t>il Potenziale è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in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e che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sarà;</a:t>
            </a: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l’Originale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è. </a:t>
            </a:r>
            <a:r>
              <a:rPr sz="1200" dirty="0">
                <a:latin typeface="Times New Roman"/>
                <a:cs typeface="Times New Roman"/>
              </a:rPr>
              <a:t>Dal punto di vista </a:t>
            </a:r>
            <a:r>
              <a:rPr sz="1200" spc="-5" dirty="0">
                <a:latin typeface="Times New Roman"/>
                <a:cs typeface="Times New Roman"/>
              </a:rPr>
              <a:t>dell’eternità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differenze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l’Originale, </a:t>
            </a:r>
            <a:r>
              <a:rPr sz="1200" dirty="0">
                <a:latin typeface="Times New Roman"/>
                <a:cs typeface="Times New Roman"/>
              </a:rPr>
              <a:t>l’Attuale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Potenziale non </a:t>
            </a:r>
            <a:r>
              <a:rPr sz="1200" spc="-5" dirty="0">
                <a:latin typeface="Times New Roman"/>
                <a:cs typeface="Times New Roman"/>
              </a:rPr>
              <a:t>sono così evidenti.  Queste qualità </a:t>
            </a:r>
            <a:r>
              <a:rPr sz="1200" dirty="0">
                <a:latin typeface="Times New Roman"/>
                <a:cs typeface="Times New Roman"/>
              </a:rPr>
              <a:t>trine non sono </a:t>
            </a:r>
            <a:r>
              <a:rPr sz="1200" spc="-5" dirty="0">
                <a:latin typeface="Times New Roman"/>
                <a:cs typeface="Times New Roman"/>
              </a:rPr>
              <a:t>così distinte sui livelli dell’eternità paradisiaca. Nell’eternità </a:t>
            </a:r>
            <a:r>
              <a:rPr sz="1200" dirty="0">
                <a:latin typeface="Times New Roman"/>
                <a:cs typeface="Times New Roman"/>
              </a:rPr>
              <a:t>tutto è —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non tutto è </a:t>
            </a:r>
            <a:r>
              <a:rPr sz="1200" spc="-5" dirty="0">
                <a:latin typeface="Times New Roman"/>
                <a:cs typeface="Times New Roman"/>
              </a:rPr>
              <a:t>ancora 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rivelato nel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09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(1262.9) 115:3.12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della creatura, l’attualità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sostanza, </a:t>
            </a:r>
            <a:r>
              <a:rPr sz="1200" dirty="0">
                <a:latin typeface="Times New Roman"/>
                <a:cs typeface="Times New Roman"/>
              </a:rPr>
              <a:t>la potenzialità è </a:t>
            </a:r>
            <a:r>
              <a:rPr sz="1200" spc="-5" dirty="0">
                <a:latin typeface="Times New Roman"/>
                <a:cs typeface="Times New Roman"/>
              </a:rPr>
              <a:t>capacità. L’attualità esiste al centro </a:t>
            </a:r>
            <a:r>
              <a:rPr sz="1200" dirty="0">
                <a:latin typeface="Times New Roman"/>
                <a:cs typeface="Times New Roman"/>
              </a:rPr>
              <a:t>e da là </a:t>
            </a:r>
            <a:r>
              <a:rPr sz="1200" spc="15" dirty="0">
                <a:latin typeface="Times New Roman"/>
                <a:cs typeface="Times New Roman"/>
              </a:rPr>
              <a:t>si  </a:t>
            </a:r>
            <a:r>
              <a:rPr sz="1200" spc="-5" dirty="0">
                <a:latin typeface="Times New Roman"/>
                <a:cs typeface="Times New Roman"/>
              </a:rPr>
              <a:t>espande nell’infinità periferica; </a:t>
            </a:r>
            <a:r>
              <a:rPr sz="1200" dirty="0">
                <a:latin typeface="Times New Roman"/>
                <a:cs typeface="Times New Roman"/>
              </a:rPr>
              <a:t>la potenzialità va </a:t>
            </a:r>
            <a:r>
              <a:rPr sz="1200" spc="-5" dirty="0">
                <a:latin typeface="Times New Roman"/>
                <a:cs typeface="Times New Roman"/>
              </a:rPr>
              <a:t>verso l’interno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5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periferia dell’infinità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converge al </a:t>
            </a:r>
            <a:r>
              <a:rPr sz="1200" dirty="0">
                <a:latin typeface="Times New Roman"/>
                <a:cs typeface="Times New Roman"/>
              </a:rPr>
              <a:t>centro di tutte le  </a:t>
            </a:r>
            <a:r>
              <a:rPr sz="1200" spc="-5" dirty="0">
                <a:latin typeface="Times New Roman"/>
                <a:cs typeface="Times New Roman"/>
              </a:rPr>
              <a:t>cose. L’originalità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prima causa e poi equilibra i doppi movimenti </a:t>
            </a:r>
            <a:r>
              <a:rPr sz="1200" spc="-5" dirty="0">
                <a:latin typeface="Times New Roman"/>
                <a:cs typeface="Times New Roman"/>
              </a:rPr>
              <a:t>del ciclo </a:t>
            </a:r>
            <a:r>
              <a:rPr sz="1200" dirty="0">
                <a:latin typeface="Times New Roman"/>
                <a:cs typeface="Times New Roman"/>
              </a:rPr>
              <a:t>delle metamorfosi 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potenziali in  </a:t>
            </a:r>
            <a:r>
              <a:rPr sz="1200" spc="-5" dirty="0">
                <a:latin typeface="Times New Roman"/>
                <a:cs typeface="Times New Roman"/>
              </a:rPr>
              <a:t>attuali nonché </a:t>
            </a:r>
            <a:r>
              <a:rPr sz="1200" dirty="0">
                <a:latin typeface="Times New Roman"/>
                <a:cs typeface="Times New Roman"/>
              </a:rPr>
              <a:t>la potenzializzazione </a:t>
            </a:r>
            <a:r>
              <a:rPr sz="1200" spc="-5" dirty="0">
                <a:latin typeface="Times New Roman"/>
                <a:cs typeface="Times New Roman"/>
              </a:rPr>
              <a:t>degli attuali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esistenti.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562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33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(1262.10) 115:3.13 </a:t>
            </a:r>
            <a:r>
              <a:rPr sz="1200" dirty="0">
                <a:latin typeface="Times New Roman"/>
                <a:cs typeface="Times New Roman"/>
              </a:rPr>
              <a:t>I tre Assoluti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potenzialità </a:t>
            </a:r>
            <a:r>
              <a:rPr sz="1200" spc="-5" dirty="0">
                <a:latin typeface="Times New Roman"/>
                <a:cs typeface="Times New Roman"/>
              </a:rPr>
              <a:t>operano sul livello puramente eterno del </a:t>
            </a:r>
            <a:r>
              <a:rPr sz="1200" dirty="0">
                <a:latin typeface="Times New Roman"/>
                <a:cs typeface="Times New Roman"/>
              </a:rPr>
              <a:t>cosmo,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non funzionano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come tali 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subassoluti. Sui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discendenti della realtà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troidità della </a:t>
            </a:r>
            <a:r>
              <a:rPr sz="1200" dirty="0">
                <a:latin typeface="Times New Roman"/>
                <a:cs typeface="Times New Roman"/>
              </a:rPr>
              <a:t>potenzialità </a:t>
            </a:r>
            <a:r>
              <a:rPr sz="1200" spc="-5" dirty="0">
                <a:latin typeface="Times New Roman"/>
                <a:cs typeface="Times New Roman"/>
              </a:rPr>
              <a:t>si manifesta con </a:t>
            </a:r>
            <a:r>
              <a:rPr sz="1200" dirty="0">
                <a:latin typeface="Times New Roman"/>
                <a:cs typeface="Times New Roman"/>
              </a:rPr>
              <a:t>l’Ultimo e </a:t>
            </a:r>
            <a:r>
              <a:rPr sz="1200" spc="-5" dirty="0">
                <a:latin typeface="Times New Roman"/>
                <a:cs typeface="Times New Roman"/>
              </a:rPr>
              <a:t>sul Supremo.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potenziale può non </a:t>
            </a:r>
            <a:r>
              <a:rPr sz="1200" spc="-5" dirty="0">
                <a:latin typeface="Times New Roman"/>
                <a:cs typeface="Times New Roman"/>
              </a:rPr>
              <a:t>attuarsi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rispetto ad una </a:t>
            </a:r>
            <a:r>
              <a:rPr sz="1200" spc="-5" dirty="0">
                <a:latin typeface="Times New Roman"/>
                <a:cs typeface="Times New Roman"/>
              </a:rPr>
              <a:t>parte su </a:t>
            </a:r>
            <a:r>
              <a:rPr sz="1200" dirty="0">
                <a:latin typeface="Times New Roman"/>
                <a:cs typeface="Times New Roman"/>
              </a:rPr>
              <a:t>qualche livello </a:t>
            </a:r>
            <a:r>
              <a:rPr sz="1200" spc="-5" dirty="0">
                <a:latin typeface="Times New Roman"/>
                <a:cs typeface="Times New Roman"/>
              </a:rPr>
              <a:t>subassoluto, </a:t>
            </a:r>
            <a:r>
              <a:rPr sz="1200" dirty="0">
                <a:latin typeface="Times New Roman"/>
                <a:cs typeface="Times New Roman"/>
              </a:rPr>
              <a:t>ma mai </a:t>
            </a:r>
            <a:r>
              <a:rPr sz="1200" spc="-5" dirty="0">
                <a:latin typeface="Times New Roman"/>
                <a:cs typeface="Times New Roman"/>
              </a:rPr>
              <a:t>nell’insieme.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 alla fine prevale,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individuale ma </a:t>
            </a:r>
            <a:r>
              <a:rPr sz="1200" spc="-5" dirty="0">
                <a:latin typeface="Times New Roman"/>
                <a:cs typeface="Times New Roman"/>
              </a:rPr>
              <a:t>invariabilmente </a:t>
            </a:r>
            <a:r>
              <a:rPr sz="1200" dirty="0">
                <a:latin typeface="Times New Roman"/>
                <a:cs typeface="Times New Roman"/>
              </a:rPr>
              <a:t>riguardo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all’insieme.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49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(1263.1) 115:3.14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nella triodità dell’attualità che </a:t>
            </a:r>
            <a:r>
              <a:rPr sz="1200" dirty="0">
                <a:latin typeface="Times New Roman"/>
                <a:cs typeface="Times New Roman"/>
              </a:rPr>
              <a:t>le entità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cosmo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centro; si tratti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spirito, </a:t>
            </a:r>
            <a:r>
              <a:rPr sz="1200" dirty="0">
                <a:latin typeface="Times New Roman"/>
                <a:cs typeface="Times New Roman"/>
              </a:rPr>
              <a:t>di mente o di </a:t>
            </a:r>
            <a:r>
              <a:rPr sz="1200" spc="-5" dirty="0">
                <a:latin typeface="Times New Roman"/>
                <a:cs typeface="Times New Roman"/>
              </a:rPr>
              <a:t>energia, </a:t>
            </a:r>
            <a:r>
              <a:rPr sz="1200" spc="5" dirty="0">
                <a:latin typeface="Times New Roman"/>
                <a:cs typeface="Times New Roman"/>
              </a:rPr>
              <a:t>tutto  </a:t>
            </a:r>
            <a:r>
              <a:rPr sz="1200" spc="-5" dirty="0">
                <a:latin typeface="Times New Roman"/>
                <a:cs typeface="Times New Roman"/>
              </a:rPr>
              <a:t>s’incentra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associazione del Figlio, dello </a:t>
            </a:r>
            <a:r>
              <a:rPr sz="1200" dirty="0">
                <a:latin typeface="Times New Roman"/>
                <a:cs typeface="Times New Roman"/>
              </a:rPr>
              <a:t>Spirito e </a:t>
            </a:r>
            <a:r>
              <a:rPr sz="1200" spc="-5" dirty="0">
                <a:latin typeface="Times New Roman"/>
                <a:cs typeface="Times New Roman"/>
              </a:rPr>
              <a:t>del Paradiso.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del Figlio </a:t>
            </a:r>
            <a:r>
              <a:rPr sz="1200" dirty="0">
                <a:latin typeface="Times New Roman"/>
                <a:cs typeface="Times New Roman"/>
              </a:rPr>
              <a:t>spirituale è l’archetipo maestro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universi.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sostanza dell’Isola </a:t>
            </a:r>
            <a:r>
              <a:rPr sz="1200" dirty="0">
                <a:latin typeface="Times New Roman"/>
                <a:cs typeface="Times New Roman"/>
              </a:rPr>
              <a:t>del Paradiso è </a:t>
            </a:r>
            <a:r>
              <a:rPr sz="1200" spc="-5" dirty="0">
                <a:latin typeface="Times New Roman"/>
                <a:cs typeface="Times New Roman"/>
              </a:rPr>
              <a:t>l’archetipo maestro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Havona </a:t>
            </a:r>
            <a:r>
              <a:rPr sz="1200" dirty="0">
                <a:latin typeface="Times New Roman"/>
                <a:cs typeface="Times New Roman"/>
              </a:rPr>
              <a:t>è una rivelazione  </a:t>
            </a:r>
            <a:r>
              <a:rPr sz="1200" spc="-5" dirty="0">
                <a:latin typeface="Times New Roman"/>
                <a:cs typeface="Times New Roman"/>
              </a:rPr>
              <a:t>perfetta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perfezionamento. L’Attore Congiunto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stesso tempo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l’attivazione</a:t>
            </a:r>
            <a:endParaRPr sz="1200">
              <a:latin typeface="Times New Roman"/>
              <a:cs typeface="Times New Roman"/>
            </a:endParaRPr>
          </a:p>
          <a:p>
            <a:pPr marL="76200" marR="18478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mentale dell’energia cosmica,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concettualizzazione dei </a:t>
            </a:r>
            <a:r>
              <a:rPr sz="1200" dirty="0">
                <a:latin typeface="Times New Roman"/>
                <a:cs typeface="Times New Roman"/>
              </a:rPr>
              <a:t>propositi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l’integrazione delle </a:t>
            </a:r>
            <a:r>
              <a:rPr sz="1200" dirty="0">
                <a:latin typeface="Times New Roman"/>
                <a:cs typeface="Times New Roman"/>
              </a:rPr>
              <a:t>cause </a:t>
            </a:r>
            <a:r>
              <a:rPr sz="1200" spc="-5" dirty="0">
                <a:latin typeface="Times New Roman"/>
                <a:cs typeface="Times New Roman"/>
              </a:rPr>
              <a:t>ed effetti </a:t>
            </a:r>
            <a:r>
              <a:rPr sz="1200" dirty="0">
                <a:latin typeface="Times New Roman"/>
                <a:cs typeface="Times New Roman"/>
              </a:rPr>
              <a:t>matematici dei  </a:t>
            </a:r>
            <a:r>
              <a:rPr sz="1200" spc="-5" dirty="0">
                <a:latin typeface="Times New Roman"/>
                <a:cs typeface="Times New Roman"/>
              </a:rPr>
              <a:t>livelli materiali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propositi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moventi volitivi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livello spirituale.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finito, e per </a:t>
            </a:r>
            <a:r>
              <a:rPr sz="1200" spc="-5" dirty="0">
                <a:latin typeface="Times New Roman"/>
                <a:cs typeface="Times New Roman"/>
              </a:rPr>
              <a:t>esso,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Paradiso operano nell’Ultimo,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lui, </a:t>
            </a:r>
            <a:r>
              <a:rPr sz="1200" spc="-5" dirty="0">
                <a:latin typeface="Times New Roman"/>
                <a:cs typeface="Times New Roman"/>
              </a:rPr>
              <a:t>com’è </a:t>
            </a:r>
            <a:r>
              <a:rPr sz="1200" dirty="0">
                <a:latin typeface="Times New Roman"/>
                <a:cs typeface="Times New Roman"/>
              </a:rPr>
              <a:t>condizionato e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nel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55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(1263.2) 115:3.15 </a:t>
            </a:r>
            <a:r>
              <a:rPr sz="1200" spc="-5" dirty="0">
                <a:latin typeface="Times New Roman"/>
                <a:cs typeface="Times New Roman"/>
              </a:rPr>
              <a:t>L’Attualità </a:t>
            </a:r>
            <a:r>
              <a:rPr sz="1200" dirty="0">
                <a:latin typeface="Times New Roman"/>
                <a:cs typeface="Times New Roman"/>
              </a:rPr>
              <a:t>(della </a:t>
            </a:r>
            <a:r>
              <a:rPr sz="1200" spc="-5" dirty="0">
                <a:latin typeface="Times New Roman"/>
                <a:cs typeface="Times New Roman"/>
              </a:rPr>
              <a:t>Deità)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l’uomo </a:t>
            </a:r>
            <a:r>
              <a:rPr sz="1200" spc="-5" dirty="0">
                <a:latin typeface="Times New Roman"/>
                <a:cs typeface="Times New Roman"/>
              </a:rPr>
              <a:t>cerca nell’ascensione al Paradiso.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Potenzialità </a:t>
            </a:r>
            <a:r>
              <a:rPr sz="1200" spc="-5" dirty="0">
                <a:latin typeface="Times New Roman"/>
                <a:cs typeface="Times New Roman"/>
              </a:rPr>
              <a:t>(della </a:t>
            </a:r>
            <a:r>
              <a:rPr sz="1200" dirty="0">
                <a:latin typeface="Times New Roman"/>
                <a:cs typeface="Times New Roman"/>
              </a:rPr>
              <a:t>divinità umana) è 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l’uomo </a:t>
            </a:r>
            <a:r>
              <a:rPr sz="1200" spc="-5" dirty="0">
                <a:latin typeface="Times New Roman"/>
                <a:cs typeface="Times New Roman"/>
              </a:rPr>
              <a:t>evolve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ricerca. L’Originale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rende possibile la </a:t>
            </a:r>
            <a:r>
              <a:rPr sz="1200" spc="-5" dirty="0">
                <a:latin typeface="Times New Roman"/>
                <a:cs typeface="Times New Roman"/>
              </a:rPr>
              <a:t>coesistenza </a:t>
            </a:r>
            <a:r>
              <a:rPr sz="1200" dirty="0">
                <a:latin typeface="Times New Roman"/>
                <a:cs typeface="Times New Roman"/>
              </a:rPr>
              <a:t>e l’integrazione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attuale,  </a:t>
            </a:r>
            <a:r>
              <a:rPr sz="1200" spc="-5" dirty="0">
                <a:latin typeface="Times New Roman"/>
                <a:cs typeface="Times New Roman"/>
              </a:rPr>
              <a:t>dell’uomo potenziale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dell’uomo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16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(1263.3) 115:3.16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dinamica </a:t>
            </a:r>
            <a:r>
              <a:rPr sz="1200" spc="-5" dirty="0">
                <a:latin typeface="Times New Roman"/>
                <a:cs typeface="Times New Roman"/>
              </a:rPr>
              <a:t>finale del </a:t>
            </a:r>
            <a:r>
              <a:rPr sz="1200" dirty="0">
                <a:latin typeface="Times New Roman"/>
                <a:cs typeface="Times New Roman"/>
              </a:rPr>
              <a:t>cosmo concerne il </a:t>
            </a:r>
            <a:r>
              <a:rPr sz="1200" spc="-5" dirty="0">
                <a:latin typeface="Times New Roman"/>
                <a:cs typeface="Times New Roman"/>
              </a:rPr>
              <a:t>trasferimento continuo della realtà </a:t>
            </a:r>
            <a:r>
              <a:rPr sz="1200" dirty="0">
                <a:latin typeface="Times New Roman"/>
                <a:cs typeface="Times New Roman"/>
              </a:rPr>
              <a:t>dalla potenzialità </a:t>
            </a:r>
            <a:r>
              <a:rPr sz="1200" spc="-5" dirty="0">
                <a:latin typeface="Times New Roman"/>
                <a:cs typeface="Times New Roman"/>
              </a:rPr>
              <a:t>all’attualità.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teoria  </a:t>
            </a:r>
            <a:r>
              <a:rPr sz="1200" spc="-5" dirty="0">
                <a:latin typeface="Times New Roman"/>
                <a:cs typeface="Times New Roman"/>
              </a:rPr>
              <a:t>potrebbe esserci </a:t>
            </a:r>
            <a:r>
              <a:rPr sz="1200" dirty="0">
                <a:latin typeface="Times New Roman"/>
                <a:cs typeface="Times New Roman"/>
              </a:rPr>
              <a:t>una fine di questa </a:t>
            </a:r>
            <a:r>
              <a:rPr sz="1200" spc="-5" dirty="0">
                <a:latin typeface="Times New Roman"/>
                <a:cs typeface="Times New Roman"/>
              </a:rPr>
              <a:t>metamorfosi,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impossibile, </a:t>
            </a:r>
            <a:r>
              <a:rPr sz="1200" dirty="0">
                <a:latin typeface="Times New Roman"/>
                <a:cs typeface="Times New Roman"/>
              </a:rPr>
              <a:t>poiché il </a:t>
            </a:r>
            <a:r>
              <a:rPr sz="1200" spc="-5" dirty="0">
                <a:latin typeface="Times New Roman"/>
                <a:cs typeface="Times New Roman"/>
              </a:rPr>
              <a:t>Potenziale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l’Attuale sono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entrambi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messi in </a:t>
            </a:r>
            <a:r>
              <a:rPr sz="1200" spc="-5" dirty="0">
                <a:latin typeface="Times New Roman"/>
                <a:cs typeface="Times New Roman"/>
              </a:rPr>
              <a:t>circuito nell’Originale (nell’IO SONO),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identificazione </a:t>
            </a:r>
            <a:r>
              <a:rPr sz="1200" spc="-5" dirty="0">
                <a:latin typeface="Times New Roman"/>
                <a:cs typeface="Times New Roman"/>
              </a:rPr>
              <a:t>rende per sempre </a:t>
            </a:r>
            <a:r>
              <a:rPr sz="1200" dirty="0">
                <a:latin typeface="Times New Roman"/>
                <a:cs typeface="Times New Roman"/>
              </a:rPr>
              <a:t>impossibile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un limite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sviluppo  </a:t>
            </a:r>
            <a:r>
              <a:rPr sz="1200" spc="-5" dirty="0">
                <a:latin typeface="Times New Roman"/>
                <a:cs typeface="Times New Roman"/>
              </a:rPr>
              <a:t>progressivo dell’universo.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identificato con </a:t>
            </a:r>
            <a:r>
              <a:rPr sz="1200" spc="-5" dirty="0">
                <a:latin typeface="Times New Roman"/>
                <a:cs typeface="Times New Roman"/>
              </a:rPr>
              <a:t>l’IO SONO </a:t>
            </a:r>
            <a:r>
              <a:rPr sz="1200" dirty="0">
                <a:latin typeface="Times New Roman"/>
                <a:cs typeface="Times New Roman"/>
              </a:rPr>
              <a:t>non può mai </a:t>
            </a:r>
            <a:r>
              <a:rPr sz="1200" spc="-5" dirty="0">
                <a:latin typeface="Times New Roman"/>
                <a:cs typeface="Times New Roman"/>
              </a:rPr>
              <a:t>cessare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progredire, perché l’attualità </a:t>
            </a:r>
            <a:r>
              <a:rPr sz="1200" spc="10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dell’IO SONO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assoluta, </a:t>
            </a:r>
            <a:r>
              <a:rPr sz="1200" dirty="0">
                <a:latin typeface="Times New Roman"/>
                <a:cs typeface="Times New Roman"/>
              </a:rPr>
              <a:t>e la potenzialità </a:t>
            </a:r>
            <a:r>
              <a:rPr sz="1200" spc="-5" dirty="0">
                <a:latin typeface="Times New Roman"/>
                <a:cs typeface="Times New Roman"/>
              </a:rPr>
              <a:t>degli attuali dell’IO SONO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anch’essa assoluta. Gli </a:t>
            </a:r>
            <a:r>
              <a:rPr sz="1200" dirty="0">
                <a:latin typeface="Times New Roman"/>
                <a:cs typeface="Times New Roman"/>
              </a:rPr>
              <a:t>attuali </a:t>
            </a:r>
            <a:r>
              <a:rPr sz="1200" spc="-5" dirty="0">
                <a:latin typeface="Times New Roman"/>
                <a:cs typeface="Times New Roman"/>
              </a:rPr>
              <a:t>apriranno </a:t>
            </a:r>
            <a:r>
              <a:rPr sz="1200" dirty="0">
                <a:latin typeface="Times New Roman"/>
                <a:cs typeface="Times New Roman"/>
              </a:rPr>
              <a:t>sempre  vie nuove </a:t>
            </a:r>
            <a:r>
              <a:rPr sz="1200" spc="-5" dirty="0">
                <a:latin typeface="Times New Roman"/>
                <a:cs typeface="Times New Roman"/>
              </a:rPr>
              <a:t>alla realizzazione </a:t>
            </a:r>
            <a:r>
              <a:rPr sz="1200" dirty="0">
                <a:latin typeface="Times New Roman"/>
                <a:cs typeface="Times New Roman"/>
              </a:rPr>
              <a:t>di potenziali fino ad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impossibili — </a:t>
            </a:r>
            <a:r>
              <a:rPr sz="1200" spc="-5" dirty="0">
                <a:latin typeface="Times New Roman"/>
                <a:cs typeface="Times New Roman"/>
              </a:rPr>
              <a:t>ogni decisione </a:t>
            </a:r>
            <a:r>
              <a:rPr sz="1200" dirty="0">
                <a:latin typeface="Times New Roman"/>
                <a:cs typeface="Times New Roman"/>
              </a:rPr>
              <a:t>umana non solo </a:t>
            </a:r>
            <a:r>
              <a:rPr sz="1200" spc="-5" dirty="0">
                <a:latin typeface="Times New Roman"/>
                <a:cs typeface="Times New Roman"/>
              </a:rPr>
              <a:t>rende </a:t>
            </a:r>
            <a:r>
              <a:rPr sz="1200" dirty="0">
                <a:latin typeface="Times New Roman"/>
                <a:cs typeface="Times New Roman"/>
              </a:rPr>
              <a:t>attuale una nuova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7059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97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umana, ma </a:t>
            </a:r>
            <a:r>
              <a:rPr sz="1200" spc="-5" dirty="0">
                <a:latin typeface="Times New Roman"/>
                <a:cs typeface="Times New Roman"/>
              </a:rPr>
              <a:t>apre anche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bambino vive un uomo e </a:t>
            </a:r>
            <a:r>
              <a:rPr sz="1200" spc="-5" dirty="0">
                <a:latin typeface="Times New Roman"/>
                <a:cs typeface="Times New Roman"/>
              </a:rPr>
              <a:t>nell’uomo maturo  che </a:t>
            </a:r>
            <a:r>
              <a:rPr sz="1200" dirty="0">
                <a:latin typeface="Times New Roman"/>
                <a:cs typeface="Times New Roman"/>
              </a:rPr>
              <a:t>conosce </a:t>
            </a:r>
            <a:r>
              <a:rPr sz="1200" spc="-5" dirty="0">
                <a:latin typeface="Times New Roman"/>
                <a:cs typeface="Times New Roman"/>
              </a:rPr>
              <a:t>Dio risiede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(1263.4) 115:3.17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statica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non può mai </a:t>
            </a:r>
            <a:r>
              <a:rPr sz="1200" spc="-5" dirty="0">
                <a:latin typeface="Times New Roman"/>
                <a:cs typeface="Times New Roman"/>
              </a:rPr>
              <a:t>apparire nell’insieme del cosmo </a:t>
            </a:r>
            <a:r>
              <a:rPr sz="1200" dirty="0">
                <a:latin typeface="Times New Roman"/>
                <a:cs typeface="Times New Roman"/>
              </a:rPr>
              <a:t>poiché la base della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gli attuali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assoluti</a:t>
            </a:r>
            <a:endParaRPr sz="1200">
              <a:latin typeface="Times New Roman"/>
              <a:cs typeface="Times New Roman"/>
            </a:endParaRPr>
          </a:p>
          <a:p>
            <a:pPr marL="88900" marR="45656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— è non </a:t>
            </a:r>
            <a:r>
              <a:rPr sz="1200" spc="-5" dirty="0">
                <a:latin typeface="Times New Roman"/>
                <a:cs typeface="Times New Roman"/>
              </a:rPr>
              <a:t>qualificata, </a:t>
            </a:r>
            <a:r>
              <a:rPr sz="1200" dirty="0">
                <a:latin typeface="Times New Roman"/>
                <a:cs typeface="Times New Roman"/>
              </a:rPr>
              <a:t>e le possibilità di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— i potenziali </a:t>
            </a:r>
            <a:r>
              <a:rPr sz="1200" spc="-5" dirty="0">
                <a:latin typeface="Times New Roman"/>
                <a:cs typeface="Times New Roman"/>
              </a:rPr>
              <a:t>assoluti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sono illimitate. Da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punto </a:t>
            </a:r>
            <a:r>
              <a:rPr sz="1200" dirty="0">
                <a:latin typeface="Times New Roman"/>
                <a:cs typeface="Times New Roman"/>
              </a:rPr>
              <a:t>di vista </a:t>
            </a:r>
            <a:r>
              <a:rPr sz="1200" spc="-5" dirty="0">
                <a:latin typeface="Times New Roman"/>
                <a:cs typeface="Times New Roman"/>
              </a:rPr>
              <a:t>pratico </a:t>
            </a:r>
            <a:r>
              <a:rPr sz="1200" dirty="0">
                <a:latin typeface="Times New Roman"/>
                <a:cs typeface="Times New Roman"/>
              </a:rPr>
              <a:t>i filosofi  </a:t>
            </a:r>
            <a:r>
              <a:rPr sz="1200" spc="-5" dirty="0">
                <a:latin typeface="Times New Roman"/>
                <a:cs typeface="Times New Roman"/>
              </a:rPr>
              <a:t>dell’universo sono giunti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conclusione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che si possa considerare come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termine.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3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(1263.5) 115:3.18 </a:t>
            </a:r>
            <a:r>
              <a:rPr sz="1200" spc="-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punto di vista </a:t>
            </a:r>
            <a:r>
              <a:rPr sz="1200" spc="-5" dirty="0">
                <a:latin typeface="Times New Roman"/>
                <a:cs typeface="Times New Roman"/>
              </a:rPr>
              <a:t>circoscritto </a:t>
            </a:r>
            <a:r>
              <a:rPr sz="1200" dirty="0">
                <a:latin typeface="Times New Roman"/>
                <a:cs typeface="Times New Roman"/>
              </a:rPr>
              <a:t>esistono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termini,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conclusioni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attività; </a:t>
            </a:r>
            <a:r>
              <a:rPr sz="1200" dirty="0">
                <a:latin typeface="Times New Roman"/>
                <a:cs typeface="Times New Roman"/>
              </a:rPr>
              <a:t>ma da un punto di vista  più ampio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livello </a:t>
            </a:r>
            <a:r>
              <a:rPr sz="1200" spc="-5" dirty="0">
                <a:latin typeface="Times New Roman"/>
                <a:cs typeface="Times New Roman"/>
              </a:rPr>
              <a:t>universale superiore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fini; soltanto transizioni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sviluppo ad </a:t>
            </a:r>
            <a:r>
              <a:rPr sz="1200" dirty="0">
                <a:latin typeface="Times New Roman"/>
                <a:cs typeface="Times New Roman"/>
              </a:rPr>
              <a:t>un’altra.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cronicità  maggiore dell’universo maestro concerne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universali: </a:t>
            </a:r>
            <a:r>
              <a:rPr sz="1200" dirty="0">
                <a:latin typeface="Times New Roman"/>
                <a:cs typeface="Times New Roman"/>
              </a:rPr>
              <a:t>le ere 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universi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esterni.</a:t>
            </a:r>
            <a:endParaRPr sz="1200">
              <a:latin typeface="Times New Roman"/>
              <a:cs typeface="Times New Roman"/>
            </a:endParaRPr>
          </a:p>
          <a:p>
            <a:pPr marL="88900" marR="3892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 anche </a:t>
            </a:r>
            <a:r>
              <a:rPr sz="1200" dirty="0">
                <a:latin typeface="Times New Roman"/>
                <a:cs typeface="Times New Roman"/>
              </a:rPr>
              <a:t>queste divisioni </a:t>
            </a:r>
            <a:r>
              <a:rPr sz="1200" spc="-5" dirty="0">
                <a:latin typeface="Times New Roman"/>
                <a:cs typeface="Times New Roman"/>
              </a:rPr>
              <a:t>fondamentali delle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sequenziali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possono essere che segni </a:t>
            </a:r>
            <a:r>
              <a:rPr sz="1200" dirty="0">
                <a:latin typeface="Times New Roman"/>
                <a:cs typeface="Times New Roman"/>
              </a:rPr>
              <a:t>di confine relativi sulla strada  </a:t>
            </a:r>
            <a:r>
              <a:rPr sz="1200" spc="-5" dirty="0">
                <a:latin typeface="Times New Roman"/>
                <a:cs typeface="Times New Roman"/>
              </a:rPr>
              <a:t>maestra senza </a:t>
            </a:r>
            <a:r>
              <a:rPr sz="1200" dirty="0">
                <a:latin typeface="Times New Roman"/>
                <a:cs typeface="Times New Roman"/>
              </a:rPr>
              <a:t>fine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82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(1263.6) 115:3.19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penetrazione </a:t>
            </a:r>
            <a:r>
              <a:rPr sz="1200" spc="-5" dirty="0">
                <a:latin typeface="Times New Roman"/>
                <a:cs typeface="Times New Roman"/>
              </a:rPr>
              <a:t>finale della </a:t>
            </a:r>
            <a:r>
              <a:rPr sz="1200" dirty="0">
                <a:latin typeface="Times New Roman"/>
                <a:cs typeface="Times New Roman"/>
              </a:rPr>
              <a:t>verità, della bellezza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dell’Essere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potrebbe solo rivelare alla creatura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quelle qualità </a:t>
            </a:r>
            <a:r>
              <a:rPr sz="1200" spc="-5" dirty="0">
                <a:latin typeface="Times New Roman"/>
                <a:cs typeface="Times New Roman"/>
              </a:rPr>
              <a:t>absonite della </a:t>
            </a:r>
            <a:r>
              <a:rPr sz="1200" dirty="0">
                <a:latin typeface="Times New Roman"/>
                <a:cs typeface="Times New Roman"/>
              </a:rPr>
              <a:t>divinità ultima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risiedono oltre i livelli </a:t>
            </a:r>
            <a:r>
              <a:rPr sz="1200" spc="-5" dirty="0">
                <a:latin typeface="Times New Roman"/>
                <a:cs typeface="Times New Roman"/>
              </a:rPr>
              <a:t>concettuali della verità, della </a:t>
            </a:r>
            <a:r>
              <a:rPr sz="1200" dirty="0">
                <a:latin typeface="Times New Roman"/>
                <a:cs typeface="Times New Roman"/>
              </a:rPr>
              <a:t>bellezza e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bontà.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Le fonti della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realtà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supremo</a:t>
            </a:r>
            <a:endParaRPr sz="1600">
              <a:latin typeface="Times New Roman"/>
              <a:cs typeface="Times New Roman"/>
            </a:endParaRPr>
          </a:p>
          <a:p>
            <a:pPr marL="88900" marR="414020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(1263.7) 115:4.1 </a:t>
            </a:r>
            <a:r>
              <a:rPr sz="1200" spc="-5" dirty="0">
                <a:latin typeface="Times New Roman"/>
                <a:cs typeface="Times New Roman"/>
              </a:rPr>
              <a:t>Ogni considerazione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i="1" dirty="0">
                <a:latin typeface="Times New Roman"/>
                <a:cs typeface="Times New Roman"/>
              </a:rPr>
              <a:t>origini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iniziare con </a:t>
            </a:r>
            <a:r>
              <a:rPr sz="1200" dirty="0">
                <a:latin typeface="Times New Roman"/>
                <a:cs typeface="Times New Roman"/>
              </a:rPr>
              <a:t>la Trinità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la Trinità è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Deità originale </a:t>
            </a:r>
            <a:r>
              <a:rPr sz="1200" dirty="0">
                <a:latin typeface="Times New Roman"/>
                <a:cs typeface="Times New Roman"/>
              </a:rPr>
              <a:t>mentre 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una Deità </a:t>
            </a:r>
            <a:r>
              <a:rPr sz="1200" spc="-5" dirty="0">
                <a:latin typeface="Times New Roman"/>
                <a:cs typeface="Times New Roman"/>
              </a:rPr>
              <a:t>derivata. Ogni </a:t>
            </a:r>
            <a:r>
              <a:rPr sz="1200" dirty="0">
                <a:latin typeface="Times New Roman"/>
                <a:cs typeface="Times New Roman"/>
              </a:rPr>
              <a:t>considerazione sulla </a:t>
            </a:r>
            <a:r>
              <a:rPr sz="1200" i="1" spc="-5" dirty="0">
                <a:latin typeface="Times New Roman"/>
                <a:cs typeface="Times New Roman"/>
              </a:rPr>
              <a:t>crescita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Supremo deve </a:t>
            </a:r>
            <a:r>
              <a:rPr sz="1200" spc="-5" dirty="0">
                <a:latin typeface="Times New Roman"/>
                <a:cs typeface="Times New Roman"/>
              </a:rPr>
              <a:t>tener conto </a:t>
            </a:r>
            <a:r>
              <a:rPr sz="1200" dirty="0">
                <a:latin typeface="Times New Roman"/>
                <a:cs typeface="Times New Roman"/>
              </a:rPr>
              <a:t>delle  triodità </a:t>
            </a:r>
            <a:r>
              <a:rPr sz="1200" spc="-5" dirty="0">
                <a:latin typeface="Times New Roman"/>
                <a:cs typeface="Times New Roman"/>
              </a:rPr>
              <a:t>esistenziali, perché esse inglobano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l’attualità assoluta </a:t>
            </a:r>
            <a:r>
              <a:rPr sz="1200" dirty="0">
                <a:latin typeface="Times New Roman"/>
                <a:cs typeface="Times New Roman"/>
              </a:rPr>
              <a:t>e tutta la potenzialità infinita </a:t>
            </a:r>
            <a:r>
              <a:rPr sz="1200" spc="-5" dirty="0">
                <a:latin typeface="Times New Roman"/>
                <a:cs typeface="Times New Roman"/>
              </a:rPr>
              <a:t>(in congiunzione con </a:t>
            </a:r>
            <a:r>
              <a:rPr sz="1200" dirty="0">
                <a:latin typeface="Times New Roman"/>
                <a:cs typeface="Times New Roman"/>
              </a:rPr>
              <a:t>la Prima 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Centro).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Supremo evoluzionario </a:t>
            </a:r>
            <a:r>
              <a:rPr sz="1200" dirty="0">
                <a:latin typeface="Times New Roman"/>
                <a:cs typeface="Times New Roman"/>
              </a:rPr>
              <a:t>è il punto </a:t>
            </a:r>
            <a:r>
              <a:rPr sz="1200" spc="-5" dirty="0">
                <a:latin typeface="Times New Roman"/>
                <a:cs typeface="Times New Roman"/>
              </a:rPr>
              <a:t>culminante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personalmente </a:t>
            </a:r>
            <a:r>
              <a:rPr sz="1200" dirty="0">
                <a:latin typeface="Times New Roman"/>
                <a:cs typeface="Times New Roman"/>
              </a:rPr>
              <a:t>volitivo della </a:t>
            </a:r>
            <a:r>
              <a:rPr sz="1200" spc="-5" dirty="0">
                <a:latin typeface="Times New Roman"/>
                <a:cs typeface="Times New Roman"/>
              </a:rPr>
              <a:t>trasmutazione </a:t>
            </a:r>
            <a:r>
              <a:rPr sz="1200" dirty="0">
                <a:latin typeface="Times New Roman"/>
                <a:cs typeface="Times New Roman"/>
              </a:rPr>
              <a:t>—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15630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6769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trasformazione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potenziali in </a:t>
            </a:r>
            <a:r>
              <a:rPr sz="1200" spc="-5" dirty="0">
                <a:latin typeface="Times New Roman"/>
                <a:cs typeface="Times New Roman"/>
              </a:rPr>
              <a:t>attuali nel livello </a:t>
            </a:r>
            <a:r>
              <a:rPr sz="1200" dirty="0">
                <a:latin typeface="Times New Roman"/>
                <a:cs typeface="Times New Roman"/>
              </a:rPr>
              <a:t>finito </a:t>
            </a:r>
            <a:r>
              <a:rPr sz="1200" spc="-5" dirty="0">
                <a:latin typeface="Times New Roman"/>
                <a:cs typeface="Times New Roman"/>
              </a:rPr>
              <a:t>dell’esistenza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due triodità, </a:t>
            </a:r>
            <a:r>
              <a:rPr sz="1200" spc="-5" dirty="0">
                <a:latin typeface="Times New Roman"/>
                <a:cs typeface="Times New Roman"/>
              </a:rPr>
              <a:t>attuale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potenziale,  inglobano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totalità delle interrelazioni della </a:t>
            </a:r>
            <a:r>
              <a:rPr sz="1200" dirty="0">
                <a:latin typeface="Times New Roman"/>
                <a:cs typeface="Times New Roman"/>
              </a:rPr>
              <a:t>crescita </a:t>
            </a:r>
            <a:r>
              <a:rPr sz="1200" spc="-5" dirty="0">
                <a:latin typeface="Times New Roman"/>
                <a:cs typeface="Times New Roman"/>
              </a:rPr>
              <a:t>negli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333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(1264.1) 115:4.2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sorgente </a:t>
            </a:r>
            <a:r>
              <a:rPr sz="1200" spc="-5" dirty="0">
                <a:latin typeface="Times New Roman"/>
                <a:cs typeface="Times New Roman"/>
              </a:rPr>
              <a:t>del 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— la Deità </a:t>
            </a:r>
            <a:r>
              <a:rPr sz="1200" spc="-5" dirty="0">
                <a:latin typeface="Times New Roman"/>
                <a:cs typeface="Times New Roman"/>
              </a:rPr>
              <a:t>eterna, attuale ed </a:t>
            </a:r>
            <a:r>
              <a:rPr sz="1200" dirty="0">
                <a:latin typeface="Times New Roman"/>
                <a:cs typeface="Times New Roman"/>
              </a:rPr>
              <a:t>indivisa.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Supremo è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tutto  una </a:t>
            </a:r>
            <a:r>
              <a:rPr sz="1200" spc="-5" dirty="0">
                <a:latin typeface="Times New Roman"/>
                <a:cs typeface="Times New Roman"/>
              </a:rPr>
              <a:t>persona-spirito, </a:t>
            </a:r>
            <a:r>
              <a:rPr sz="1200" dirty="0">
                <a:latin typeface="Times New Roman"/>
                <a:cs typeface="Times New Roman"/>
              </a:rPr>
              <a:t>e questa </a:t>
            </a:r>
            <a:r>
              <a:rPr sz="1200" spc="-5" dirty="0">
                <a:latin typeface="Times New Roman"/>
                <a:cs typeface="Times New Roman"/>
              </a:rPr>
              <a:t>persona-spirito proviene dalla </a:t>
            </a:r>
            <a:r>
              <a:rPr sz="1200" dirty="0">
                <a:latin typeface="Times New Roman"/>
                <a:cs typeface="Times New Roman"/>
              </a:rPr>
              <a:t>Trinità.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secondo luogo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— di  </a:t>
            </a:r>
            <a:r>
              <a:rPr sz="1200" spc="-5" dirty="0">
                <a:latin typeface="Times New Roman"/>
                <a:cs typeface="Times New Roman"/>
              </a:rPr>
              <a:t>crescita evoluzionaria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questa crescita </a:t>
            </a:r>
            <a:r>
              <a:rPr sz="1200" dirty="0">
                <a:latin typeface="Times New Roman"/>
                <a:cs typeface="Times New Roman"/>
              </a:rPr>
              <a:t>deriva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due triodità, </a:t>
            </a:r>
            <a:r>
              <a:rPr sz="1200" spc="-5" dirty="0">
                <a:latin typeface="Times New Roman"/>
                <a:cs typeface="Times New Roman"/>
              </a:rPr>
              <a:t>attuale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potenziale.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869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(1264.2) 115:4.3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difficile comprendere </a:t>
            </a:r>
            <a:r>
              <a:rPr sz="1200" dirty="0">
                <a:latin typeface="Times New Roman"/>
                <a:cs typeface="Times New Roman"/>
              </a:rPr>
              <a:t>che le troidità infinite </a:t>
            </a:r>
            <a:r>
              <a:rPr sz="1200" spc="-5" dirty="0">
                <a:latin typeface="Times New Roman"/>
                <a:cs typeface="Times New Roman"/>
              </a:rPr>
              <a:t>possano funzionare sul livello </a:t>
            </a:r>
            <a:r>
              <a:rPr sz="1200" dirty="0">
                <a:latin typeface="Times New Roman"/>
                <a:cs typeface="Times New Roman"/>
              </a:rPr>
              <a:t>finito, </a:t>
            </a:r>
            <a:r>
              <a:rPr sz="1200" spc="-5" dirty="0">
                <a:latin typeface="Times New Roman"/>
                <a:cs typeface="Times New Roman"/>
              </a:rPr>
              <a:t>soffermatevi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considerare che </a:t>
            </a:r>
            <a:r>
              <a:rPr sz="1200" dirty="0">
                <a:latin typeface="Times New Roman"/>
                <a:cs typeface="Times New Roman"/>
              </a:rPr>
              <a:t>la  loro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infinità </a:t>
            </a:r>
            <a:r>
              <a:rPr sz="1200" spc="-5" dirty="0">
                <a:latin typeface="Times New Roman"/>
                <a:cs typeface="Times New Roman"/>
              </a:rPr>
              <a:t>deve contenere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potenzialità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finito. </a:t>
            </a:r>
            <a:r>
              <a:rPr sz="1200" spc="-5" dirty="0">
                <a:latin typeface="Times New Roman"/>
                <a:cs typeface="Times New Roman"/>
              </a:rPr>
              <a:t>L’infinità ingloba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che vanno dall’esistenza </a:t>
            </a:r>
            <a:r>
              <a:rPr sz="1200" spc="-5" dirty="0">
                <a:latin typeface="Times New Roman"/>
                <a:cs typeface="Times New Roman"/>
              </a:rPr>
              <a:t>finita </a:t>
            </a:r>
            <a:r>
              <a:rPr sz="1200" dirty="0">
                <a:latin typeface="Times New Roman"/>
                <a:cs typeface="Times New Roman"/>
              </a:rPr>
              <a:t>più  umile e più </a:t>
            </a:r>
            <a:r>
              <a:rPr sz="1200" spc="-5" dirty="0">
                <a:latin typeface="Times New Roman"/>
                <a:cs typeface="Times New Roman"/>
              </a:rPr>
              <a:t>limitata alle realtà </a:t>
            </a:r>
            <a:r>
              <a:rPr sz="1200" dirty="0">
                <a:latin typeface="Times New Roman"/>
                <a:cs typeface="Times New Roman"/>
              </a:rPr>
              <a:t>più elevate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incondizionatamente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68580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(1264.3) 115:4.4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è meno </a:t>
            </a:r>
            <a:r>
              <a:rPr sz="1200" spc="-5" dirty="0">
                <a:latin typeface="Times New Roman"/>
                <a:cs typeface="Times New Roman"/>
              </a:rPr>
              <a:t>difficile comprendere </a:t>
            </a:r>
            <a:r>
              <a:rPr sz="1200" dirty="0">
                <a:latin typeface="Times New Roman"/>
                <a:cs typeface="Times New Roman"/>
              </a:rPr>
              <a:t>che l’infinito </a:t>
            </a:r>
            <a:r>
              <a:rPr sz="1200" spc="-5" dirty="0">
                <a:latin typeface="Times New Roman"/>
                <a:cs typeface="Times New Roman"/>
              </a:rPr>
              <a:t>contiene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capire come questo </a:t>
            </a:r>
            <a:r>
              <a:rPr sz="1200" dirty="0">
                <a:latin typeface="Times New Roman"/>
                <a:cs typeface="Times New Roman"/>
              </a:rPr>
              <a:t>infinito </a:t>
            </a:r>
            <a:r>
              <a:rPr sz="1200" spc="-5" dirty="0">
                <a:latin typeface="Times New Roman"/>
                <a:cs typeface="Times New Roman"/>
              </a:rPr>
              <a:t>si manifesti  effettivamente al </a:t>
            </a:r>
            <a:r>
              <a:rPr sz="1200" dirty="0">
                <a:latin typeface="Times New Roman"/>
                <a:cs typeface="Times New Roman"/>
              </a:rPr>
              <a:t>finito. </a:t>
            </a:r>
            <a:r>
              <a:rPr sz="1200" spc="-5" dirty="0">
                <a:latin typeface="Times New Roman"/>
                <a:cs typeface="Times New Roman"/>
              </a:rPr>
              <a:t>Ma gli Aggiustatori </a:t>
            </a:r>
            <a:r>
              <a:rPr sz="1200" dirty="0">
                <a:latin typeface="Times New Roman"/>
                <a:cs typeface="Times New Roman"/>
              </a:rPr>
              <a:t>di Pensiero </a:t>
            </a:r>
            <a:r>
              <a:rPr sz="1200" spc="-5" dirty="0">
                <a:latin typeface="Times New Roman"/>
                <a:cs typeface="Times New Roman"/>
              </a:rPr>
              <a:t>che dimorano </a:t>
            </a:r>
            <a:r>
              <a:rPr sz="1200" dirty="0">
                <a:latin typeface="Times New Roman"/>
                <a:cs typeface="Times New Roman"/>
              </a:rPr>
              <a:t>negli uomini mortali sono </a:t>
            </a:r>
            <a:r>
              <a:rPr sz="1200" spc="-5" dirty="0">
                <a:latin typeface="Times New Roman"/>
                <a:cs typeface="Times New Roman"/>
              </a:rPr>
              <a:t>una delle prove eterne che </a:t>
            </a:r>
            <a:r>
              <a:rPr sz="1200" dirty="0">
                <a:latin typeface="Times New Roman"/>
                <a:cs typeface="Times New Roman"/>
              </a:rPr>
              <a:t>anche il  </a:t>
            </a:r>
            <a:r>
              <a:rPr sz="1200" spc="-5" dirty="0">
                <a:latin typeface="Times New Roman"/>
                <a:cs typeface="Times New Roman"/>
              </a:rPr>
              <a:t>Dio assoluto </a:t>
            </a:r>
            <a:r>
              <a:rPr sz="1200" dirty="0">
                <a:latin typeface="Times New Roman"/>
                <a:cs typeface="Times New Roman"/>
              </a:rPr>
              <a:t>(in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assoluto) può </a:t>
            </a:r>
            <a:r>
              <a:rPr sz="1200" spc="-5" dirty="0">
                <a:latin typeface="Times New Roman"/>
                <a:cs typeface="Times New Roman"/>
              </a:rPr>
              <a:t>stabilire, </a:t>
            </a:r>
            <a:r>
              <a:rPr sz="1200" dirty="0">
                <a:latin typeface="Times New Roman"/>
                <a:cs typeface="Times New Roman"/>
              </a:rPr>
              <a:t>e stabilisce </a:t>
            </a:r>
            <a:r>
              <a:rPr sz="1200" spc="-5" dirty="0">
                <a:latin typeface="Times New Roman"/>
                <a:cs typeface="Times New Roman"/>
              </a:rPr>
              <a:t>effettivamente,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contatto diretto con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spc="5" dirty="0">
                <a:latin typeface="Times New Roman"/>
                <a:cs typeface="Times New Roman"/>
              </a:rPr>
              <a:t>dotate </a:t>
            </a:r>
            <a:r>
              <a:rPr sz="1200" dirty="0">
                <a:latin typeface="Times New Roman"/>
                <a:cs typeface="Times New Roman"/>
              </a:rPr>
              <a:t>di volontà  </a:t>
            </a:r>
            <a:r>
              <a:rPr sz="1200" spc="-5" dirty="0">
                <a:latin typeface="Times New Roman"/>
                <a:cs typeface="Times New Roman"/>
              </a:rPr>
              <a:t>dell’universo, anche </a:t>
            </a:r>
            <a:r>
              <a:rPr sz="1200" dirty="0">
                <a:latin typeface="Times New Roman"/>
                <a:cs typeface="Times New Roman"/>
              </a:rPr>
              <a:t>le più umili e più </a:t>
            </a:r>
            <a:r>
              <a:rPr sz="1200" spc="-5" dirty="0">
                <a:latin typeface="Times New Roman"/>
                <a:cs typeface="Times New Roman"/>
              </a:rPr>
              <a:t>insignificanti.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977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(1264.4) 115:4.5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triodità che </a:t>
            </a:r>
            <a:r>
              <a:rPr sz="1200" spc="-5" dirty="0">
                <a:latin typeface="Times New Roman"/>
                <a:cs typeface="Times New Roman"/>
              </a:rPr>
              <a:t>inglobano collettivamente l’attuale ed </a:t>
            </a:r>
            <a:r>
              <a:rPr sz="1200" dirty="0">
                <a:latin typeface="Times New Roman"/>
                <a:cs typeface="Times New Roman"/>
              </a:rPr>
              <a:t>il potenziale </a:t>
            </a:r>
            <a:r>
              <a:rPr sz="1200" spc="-5" dirty="0">
                <a:latin typeface="Times New Roman"/>
                <a:cs typeface="Times New Roman"/>
              </a:rPr>
              <a:t>si manifestano sul </a:t>
            </a:r>
            <a:r>
              <a:rPr sz="1200" dirty="0">
                <a:latin typeface="Times New Roman"/>
                <a:cs typeface="Times New Roman"/>
              </a:rPr>
              <a:t>livello finito in </a:t>
            </a:r>
            <a:r>
              <a:rPr sz="1200" spc="-5" dirty="0">
                <a:latin typeface="Times New Roman"/>
                <a:cs typeface="Times New Roman"/>
              </a:rPr>
              <a:t>congiunzione con  l’Essere Supremo.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tecnica di </a:t>
            </a:r>
            <a:r>
              <a:rPr sz="1200" spc="-5" dirty="0">
                <a:latin typeface="Times New Roman"/>
                <a:cs typeface="Times New Roman"/>
              </a:rPr>
              <a:t>tale manifestazione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sia diretta che indiretta: diretta nella misura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triodità </a:t>
            </a:r>
            <a:r>
              <a:rPr sz="1200" spc="-5" dirty="0">
                <a:latin typeface="Times New Roman"/>
                <a:cs typeface="Times New Roman"/>
              </a:rPr>
              <a:t>si  ripercuotono direttamente nel Supremo, indiretta nella misura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esse derivano dal </a:t>
            </a:r>
            <a:r>
              <a:rPr sz="1200" dirty="0">
                <a:latin typeface="Times New Roman"/>
                <a:cs typeface="Times New Roman"/>
              </a:rPr>
              <a:t>livello esteriorizzato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dell’absonito.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85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(1264.5) 115:4.6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che è una </a:t>
            </a:r>
            <a:r>
              <a:rPr sz="1200" spc="-5" dirty="0">
                <a:latin typeface="Times New Roman"/>
                <a:cs typeface="Times New Roman"/>
              </a:rPr>
              <a:t>realtà finita totale,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dinamica tra i potenziali non </a:t>
            </a:r>
            <a:r>
              <a:rPr sz="1200" spc="-5" dirty="0">
                <a:latin typeface="Times New Roman"/>
                <a:cs typeface="Times New Roman"/>
              </a:rPr>
              <a:t>qualificati dello 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attuali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qualificati al centro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cose.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dominio finito </a:t>
            </a:r>
            <a:r>
              <a:rPr sz="1200" spc="-5" dirty="0">
                <a:latin typeface="Times New Roman"/>
                <a:cs typeface="Times New Roman"/>
              </a:rPr>
              <a:t>diviene così fattuale </a:t>
            </a:r>
            <a:r>
              <a:rPr sz="1200" dirty="0">
                <a:latin typeface="Times New Roman"/>
                <a:cs typeface="Times New Roman"/>
              </a:rPr>
              <a:t>in virtù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cooperazione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agenti </a:t>
            </a:r>
            <a:r>
              <a:rPr sz="1200" spc="-5" dirty="0">
                <a:latin typeface="Times New Roman"/>
                <a:cs typeface="Times New Roman"/>
              </a:rPr>
              <a:t>absoniti del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Creatrici Supreme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tempo. L’azione </a:t>
            </a:r>
            <a:r>
              <a:rPr sz="1200" dirty="0">
                <a:latin typeface="Times New Roman"/>
                <a:cs typeface="Times New Roman"/>
              </a:rPr>
              <a:t>di portare a maturazione le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possibilità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975" cy="343090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914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qualificate dei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grandi Assoluti </a:t>
            </a:r>
            <a:r>
              <a:rPr sz="1200" dirty="0">
                <a:latin typeface="Times New Roman"/>
                <a:cs typeface="Times New Roman"/>
              </a:rPr>
              <a:t>potenziali è la funzione </a:t>
            </a:r>
            <a:r>
              <a:rPr sz="1200" spc="-5" dirty="0">
                <a:latin typeface="Times New Roman"/>
                <a:cs typeface="Times New Roman"/>
              </a:rPr>
              <a:t>absonita degli Architetti dell’Universo Maestro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associati  </a:t>
            </a:r>
            <a:r>
              <a:rPr sz="1200" spc="-5" dirty="0">
                <a:latin typeface="Times New Roman"/>
                <a:cs typeface="Times New Roman"/>
              </a:rPr>
              <a:t>trascendentali.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queste eventualità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maturazione, </a:t>
            </a:r>
            <a:r>
              <a:rPr sz="1200" dirty="0">
                <a:latin typeface="Times New Roman"/>
                <a:cs typeface="Times New Roman"/>
              </a:rPr>
              <a:t>le Personalità </a:t>
            </a:r>
            <a:r>
              <a:rPr sz="1200" spc="-5" dirty="0">
                <a:latin typeface="Times New Roman"/>
                <a:cs typeface="Times New Roman"/>
              </a:rPr>
              <a:t>Creatrici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emergono dal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per impegnarsi nel compito multimillenario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portare gli universi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ad un’effettiva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esistenza.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42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(1264.6) 115:4.7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Supremazia deriva </a:t>
            </a:r>
            <a:r>
              <a:rPr sz="1200" dirty="0">
                <a:latin typeface="Times New Roman"/>
                <a:cs typeface="Times New Roman"/>
              </a:rPr>
              <a:t>dalle triodità; la persona-spirito </a:t>
            </a:r>
            <a:r>
              <a:rPr sz="1200" spc="-5" dirty="0">
                <a:latin typeface="Times New Roman"/>
                <a:cs typeface="Times New Roman"/>
              </a:rPr>
              <a:t>del Supremo </a:t>
            </a:r>
            <a:r>
              <a:rPr sz="1200" dirty="0">
                <a:latin typeface="Times New Roman"/>
                <a:cs typeface="Times New Roman"/>
              </a:rPr>
              <a:t>deriva </a:t>
            </a:r>
            <a:r>
              <a:rPr sz="1200" spc="-5" dirty="0">
                <a:latin typeface="Times New Roman"/>
                <a:cs typeface="Times New Roman"/>
              </a:rPr>
              <a:t>dalla Trinità; </a:t>
            </a:r>
            <a:r>
              <a:rPr sz="1200" dirty="0">
                <a:latin typeface="Times New Roman"/>
                <a:cs typeface="Times New Roman"/>
              </a:rPr>
              <a:t>ma le </a:t>
            </a:r>
            <a:r>
              <a:rPr sz="1200" spc="-5" dirty="0">
                <a:latin typeface="Times New Roman"/>
                <a:cs typeface="Times New Roman"/>
              </a:rPr>
              <a:t>prerogative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dell’Onnipotente sono basate sui successi </a:t>
            </a:r>
            <a:r>
              <a:rPr sz="1200" dirty="0">
                <a:latin typeface="Times New Roman"/>
                <a:cs typeface="Times New Roman"/>
              </a:rPr>
              <a:t>della divinità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Settuplo, mentre </a:t>
            </a:r>
            <a:r>
              <a:rPr sz="1200" dirty="0">
                <a:latin typeface="Times New Roman"/>
                <a:cs typeface="Times New Roman"/>
              </a:rPr>
              <a:t>l’unione </a:t>
            </a:r>
            <a:r>
              <a:rPr sz="1200" spc="-5" dirty="0">
                <a:latin typeface="Times New Roman"/>
                <a:cs typeface="Times New Roman"/>
              </a:rPr>
              <a:t>delle prerogative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potere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dell’Onnipotente Supremo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 spirituale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avviene </a:t>
            </a:r>
            <a:r>
              <a:rPr sz="1200" dirty="0">
                <a:latin typeface="Times New Roman"/>
                <a:cs typeface="Times New Roman"/>
              </a:rPr>
              <a:t>in virtù </a:t>
            </a:r>
            <a:r>
              <a:rPr sz="1200" spc="-5" dirty="0">
                <a:latin typeface="Times New Roman"/>
                <a:cs typeface="Times New Roman"/>
              </a:rPr>
              <a:t>del ministero dell’Attore Congiunto,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donato </a:t>
            </a:r>
            <a:r>
              <a:rPr sz="1200" dirty="0">
                <a:latin typeface="Times New Roman"/>
                <a:cs typeface="Times New Roman"/>
              </a:rPr>
              <a:t>la mente del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congiunzione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Deità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Relazione del Supremo con la Trinità del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Paradiso</a:t>
            </a:r>
            <a:endParaRPr sz="1600">
              <a:latin typeface="Times New Roman"/>
              <a:cs typeface="Times New Roman"/>
            </a:endParaRPr>
          </a:p>
          <a:p>
            <a:pPr marL="76200" marR="195580" algn="just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(1264.7) 115:5.1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dipende assolutamente dall’esistenza </a:t>
            </a:r>
            <a:r>
              <a:rPr sz="1200" dirty="0">
                <a:latin typeface="Times New Roman"/>
                <a:cs typeface="Times New Roman"/>
              </a:rPr>
              <a:t>e dall’azione </a:t>
            </a:r>
            <a:r>
              <a:rPr sz="1200" spc="-5" dirty="0">
                <a:latin typeface="Times New Roman"/>
                <a:cs typeface="Times New Roman"/>
              </a:rPr>
              <a:t>della Trinità del Paradiso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 natura personale </a:t>
            </a:r>
            <a:r>
              <a:rPr sz="1200" dirty="0">
                <a:latin typeface="Times New Roman"/>
                <a:cs typeface="Times New Roman"/>
              </a:rPr>
              <a:t>e spirituale.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una questione di </a:t>
            </a:r>
            <a:r>
              <a:rPr sz="1200" spc="-5" dirty="0">
                <a:latin typeface="Times New Roman"/>
                <a:cs typeface="Times New Roman"/>
              </a:rPr>
              <a:t>relazioni delle </a:t>
            </a:r>
            <a:r>
              <a:rPr sz="1200" dirty="0">
                <a:latin typeface="Times New Roman"/>
                <a:cs typeface="Times New Roman"/>
              </a:rPr>
              <a:t>triodità,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spirituale di 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dipende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deriva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che rimane </a:t>
            </a:r>
            <a:r>
              <a:rPr sz="1200" dirty="0">
                <a:latin typeface="Times New Roman"/>
                <a:cs typeface="Times New Roman"/>
              </a:rPr>
              <a:t>sempre la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centro assoluta di </a:t>
            </a:r>
            <a:r>
              <a:rPr sz="1200" spc="-5" dirty="0">
                <a:latin typeface="Times New Roman"/>
                <a:cs typeface="Times New Roman"/>
              </a:rPr>
              <a:t>stabilità perfetta ed  </a:t>
            </a:r>
            <a:r>
              <a:rPr sz="1200" dirty="0">
                <a:latin typeface="Times New Roman"/>
                <a:cs typeface="Times New Roman"/>
              </a:rPr>
              <a:t>infinita </a:t>
            </a:r>
            <a:r>
              <a:rPr sz="1200" spc="-5" dirty="0">
                <a:latin typeface="Times New Roman"/>
                <a:cs typeface="Times New Roman"/>
              </a:rPr>
              <a:t>attorno alla quale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evoluzionaria del Supremo si </a:t>
            </a:r>
            <a:r>
              <a:rPr sz="1200" dirty="0">
                <a:latin typeface="Times New Roman"/>
                <a:cs typeface="Times New Roman"/>
              </a:rPr>
              <a:t>sviluppa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progressivamente.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2729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(1265.1) 115:5.2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della Trinità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collegata </a:t>
            </a:r>
            <a:r>
              <a:rPr sz="1200" dirty="0">
                <a:latin typeface="Times New Roman"/>
                <a:cs typeface="Times New Roman"/>
              </a:rPr>
              <a:t>alla funzione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Supremo,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funziona su </a:t>
            </a:r>
            <a:r>
              <a:rPr sz="1200" dirty="0">
                <a:latin typeface="Times New Roman"/>
                <a:cs typeface="Times New Roman"/>
              </a:rPr>
              <a:t>tutti i livelli </a:t>
            </a:r>
            <a:r>
              <a:rPr sz="1200" spc="-5" dirty="0">
                <a:latin typeface="Times New Roman"/>
                <a:cs typeface="Times New Roman"/>
              </a:rPr>
              <a:t>(nella loro  totalità), compreso </a:t>
            </a:r>
            <a:r>
              <a:rPr sz="1200" dirty="0">
                <a:latin typeface="Times New Roman"/>
                <a:cs typeface="Times New Roman"/>
              </a:rPr>
              <a:t>il livello di funzione </a:t>
            </a:r>
            <a:r>
              <a:rPr sz="1200" spc="-5" dirty="0">
                <a:latin typeface="Times New Roman"/>
                <a:cs typeface="Times New Roman"/>
              </a:rPr>
              <a:t>della Supremazia. Ma </a:t>
            </a:r>
            <a:r>
              <a:rPr sz="1200" dirty="0">
                <a:latin typeface="Times New Roman"/>
                <a:cs typeface="Times New Roman"/>
              </a:rPr>
              <a:t>via via che l’era di Havona cede il passo </a:t>
            </a:r>
            <a:r>
              <a:rPr sz="1200" spc="-5" dirty="0">
                <a:latin typeface="Times New Roman"/>
                <a:cs typeface="Times New Roman"/>
              </a:rPr>
              <a:t>all’era </a:t>
            </a:r>
            <a:r>
              <a:rPr sz="1200" dirty="0">
                <a:latin typeface="Times New Roman"/>
                <a:cs typeface="Times New Roman"/>
              </a:rPr>
              <a:t>dei superuniversi,  </a:t>
            </a:r>
            <a:r>
              <a:rPr sz="1200" spc="-5" dirty="0">
                <a:latin typeface="Times New Roman"/>
                <a:cs typeface="Times New Roman"/>
              </a:rPr>
              <a:t>l’azione discernibile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come creatrice diretta </a:t>
            </a:r>
            <a:r>
              <a:rPr sz="1200" dirty="0">
                <a:latin typeface="Times New Roman"/>
                <a:cs typeface="Times New Roman"/>
              </a:rPr>
              <a:t>cede il </a:t>
            </a:r>
            <a:r>
              <a:rPr sz="1200" spc="-5" dirty="0">
                <a:latin typeface="Times New Roman"/>
                <a:cs typeface="Times New Roman"/>
              </a:rPr>
              <a:t>passo agli atti creatori dei figli delle Deità del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71180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Relazione del Supremo con le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Triodità</a:t>
            </a:r>
            <a:endParaRPr sz="1600">
              <a:latin typeface="Times New Roman"/>
              <a:cs typeface="Times New Roman"/>
            </a:endParaRPr>
          </a:p>
          <a:p>
            <a:pPr marL="76200" marR="19367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(1265.2) 115:6.1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triodità </a:t>
            </a:r>
            <a:r>
              <a:rPr sz="1200" spc="-5" dirty="0">
                <a:latin typeface="Times New Roman"/>
                <a:cs typeface="Times New Roman"/>
              </a:rPr>
              <a:t>dell’attualità continua </a:t>
            </a:r>
            <a:r>
              <a:rPr sz="1200" dirty="0">
                <a:latin typeface="Times New Roman"/>
                <a:cs typeface="Times New Roman"/>
              </a:rPr>
              <a:t>a funzionare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nelle epoche </a:t>
            </a:r>
            <a:r>
              <a:rPr sz="1200" spc="-5" dirty="0">
                <a:latin typeface="Times New Roman"/>
                <a:cs typeface="Times New Roman"/>
              </a:rPr>
              <a:t>posteriori </a:t>
            </a:r>
            <a:r>
              <a:rPr sz="1200" dirty="0">
                <a:latin typeface="Times New Roman"/>
                <a:cs typeface="Times New Roman"/>
              </a:rPr>
              <a:t>ad Havona; la </a:t>
            </a:r>
            <a:r>
              <a:rPr sz="1200" spc="-5" dirty="0">
                <a:latin typeface="Times New Roman"/>
                <a:cs typeface="Times New Roman"/>
              </a:rPr>
              <a:t>gravità del </a:t>
            </a:r>
            <a:r>
              <a:rPr sz="1200" dirty="0">
                <a:latin typeface="Times New Roman"/>
                <a:cs typeface="Times New Roman"/>
              </a:rPr>
              <a:t>Paradiso  </a:t>
            </a:r>
            <a:r>
              <a:rPr sz="1200" spc="-5" dirty="0">
                <a:latin typeface="Times New Roman"/>
                <a:cs typeface="Times New Roman"/>
              </a:rPr>
              <a:t>coglie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unità di base </a:t>
            </a:r>
            <a:r>
              <a:rPr sz="1200" spc="-5" dirty="0">
                <a:latin typeface="Times New Roman"/>
                <a:cs typeface="Times New Roman"/>
              </a:rPr>
              <a:t>dell’esistenza materiale,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spirituale del Figlio Eterno agisce </a:t>
            </a:r>
            <a:r>
              <a:rPr sz="1200" dirty="0">
                <a:latin typeface="Times New Roman"/>
                <a:cs typeface="Times New Roman"/>
              </a:rPr>
              <a:t>direttamente </a:t>
            </a:r>
            <a:r>
              <a:rPr sz="1200" spc="-5" dirty="0">
                <a:latin typeface="Times New Roman"/>
                <a:cs typeface="Times New Roman"/>
              </a:rPr>
              <a:t>sui valori fondamentali  dell’esistenza spirituale,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mentale </a:t>
            </a:r>
            <a:r>
              <a:rPr sz="1200" spc="-5" dirty="0">
                <a:latin typeface="Times New Roman"/>
                <a:cs typeface="Times New Roman"/>
              </a:rPr>
              <a:t>dell’Attore Congiunto afferra infallibilmente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significati vitali </a:t>
            </a:r>
            <a:r>
              <a:rPr sz="1200" dirty="0">
                <a:latin typeface="Times New Roman"/>
                <a:cs typeface="Times New Roman"/>
              </a:rPr>
              <a:t>dell’esistenza  </a:t>
            </a:r>
            <a:r>
              <a:rPr sz="1200" spc="-5" dirty="0">
                <a:latin typeface="Times New Roman"/>
                <a:cs typeface="Times New Roman"/>
              </a:rPr>
              <a:t>intellettuale.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35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(1265.3) 115:6.2 </a:t>
            </a:r>
            <a:r>
              <a:rPr sz="1200" spc="-5" dirty="0">
                <a:latin typeface="Times New Roman"/>
                <a:cs typeface="Times New Roman"/>
              </a:rPr>
              <a:t>Ma 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ogni stadio </a:t>
            </a:r>
            <a:r>
              <a:rPr sz="1200" dirty="0">
                <a:latin typeface="Times New Roman"/>
                <a:cs typeface="Times New Roman"/>
              </a:rPr>
              <a:t>dell’attività </a:t>
            </a:r>
            <a:r>
              <a:rPr sz="1200" spc="-5" dirty="0">
                <a:latin typeface="Times New Roman"/>
                <a:cs typeface="Times New Roman"/>
              </a:rPr>
              <a:t>creativa si </a:t>
            </a:r>
            <a:r>
              <a:rPr sz="1200" dirty="0">
                <a:latin typeface="Times New Roman"/>
                <a:cs typeface="Times New Roman"/>
              </a:rPr>
              <a:t>estende nello </a:t>
            </a:r>
            <a:r>
              <a:rPr sz="1200" spc="-5" dirty="0">
                <a:latin typeface="Times New Roman"/>
                <a:cs typeface="Times New Roman"/>
              </a:rPr>
              <a:t>spazio inesplorato, </a:t>
            </a:r>
            <a:r>
              <a:rPr sz="1200" dirty="0">
                <a:latin typeface="Times New Roman"/>
                <a:cs typeface="Times New Roman"/>
              </a:rPr>
              <a:t>esso funziona </a:t>
            </a:r>
            <a:r>
              <a:rPr sz="1200" spc="-5" dirty="0">
                <a:latin typeface="Times New Roman"/>
                <a:cs typeface="Times New Roman"/>
              </a:rPr>
              <a:t>ed esiste sempre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lontano dall’azione diretta delle forze creatrici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divine che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posizione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l’Isola assoluta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le Deità infinite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risiedono. Questi livelli successivi dell’esistenza cosmica </a:t>
            </a:r>
            <a:r>
              <a:rPr sz="1200" dirty="0">
                <a:latin typeface="Times New Roman"/>
                <a:cs typeface="Times New Roman"/>
              </a:rPr>
              <a:t>divengono quindi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dipendenti dagli sviluppi all’interno delle </a:t>
            </a:r>
            <a:r>
              <a:rPr sz="1200" dirty="0">
                <a:latin typeface="Times New Roman"/>
                <a:cs typeface="Times New Roman"/>
              </a:rPr>
              <a:t>tre potenzialità </a:t>
            </a:r>
            <a:r>
              <a:rPr sz="1200" spc="-5" dirty="0">
                <a:latin typeface="Times New Roman"/>
                <a:cs typeface="Times New Roman"/>
              </a:rPr>
              <a:t>Assolute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dell’infinità.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(1265.4) 115:6.3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ingloba </a:t>
            </a:r>
            <a:r>
              <a:rPr sz="1200" dirty="0">
                <a:latin typeface="Times New Roman"/>
                <a:cs typeface="Times New Roman"/>
              </a:rPr>
              <a:t>possibilità di </a:t>
            </a:r>
            <a:r>
              <a:rPr sz="1200" spc="-5" dirty="0">
                <a:latin typeface="Times New Roman"/>
                <a:cs typeface="Times New Roman"/>
              </a:rPr>
              <a:t>ministero cosmico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apparentemente manifestate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Figlio Eterno,  nello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o nelle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personali dell’Isola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Questa affermazione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fatta tenendo debitamente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conto</a:t>
            </a:r>
            <a:endParaRPr sz="1200">
              <a:latin typeface="Times New Roman"/>
              <a:cs typeface="Times New Roman"/>
            </a:endParaRPr>
          </a:p>
          <a:p>
            <a:pPr marL="76200" marR="1117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dell’assolutezza </a:t>
            </a:r>
            <a:r>
              <a:rPr sz="1200" dirty="0">
                <a:latin typeface="Times New Roman"/>
                <a:cs typeface="Times New Roman"/>
              </a:rPr>
              <a:t>di queste tre </a:t>
            </a:r>
            <a:r>
              <a:rPr sz="1200" spc="-5" dirty="0">
                <a:latin typeface="Times New Roman"/>
                <a:cs typeface="Times New Roman"/>
              </a:rPr>
              <a:t>attualità basilari,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del Supremo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fonda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su queste attualità della </a:t>
            </a:r>
            <a:r>
              <a:rPr sz="1200" dirty="0">
                <a:latin typeface="Times New Roman"/>
                <a:cs typeface="Times New Roman"/>
              </a:rPr>
              <a:t>Deità e </a:t>
            </a:r>
            <a:r>
              <a:rPr sz="1200" spc="-5" dirty="0">
                <a:latin typeface="Times New Roman"/>
                <a:cs typeface="Times New Roman"/>
              </a:rPr>
              <a:t>del  Paradiso, </a:t>
            </a:r>
            <a:r>
              <a:rPr sz="1200" dirty="0">
                <a:latin typeface="Times New Roman"/>
                <a:cs typeface="Times New Roman"/>
              </a:rPr>
              <a:t>ma è anche </a:t>
            </a:r>
            <a:r>
              <a:rPr sz="1200" spc="-5" dirty="0">
                <a:latin typeface="Times New Roman"/>
                <a:cs typeface="Times New Roman"/>
              </a:rPr>
              <a:t>coinvolta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sviluppi all’interno degli Assoluti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Deità,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Non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74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(1265.5) 115:6.4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cresce </a:t>
            </a:r>
            <a:r>
              <a:rPr sz="1200" dirty="0">
                <a:latin typeface="Times New Roman"/>
                <a:cs typeface="Times New Roman"/>
              </a:rPr>
              <a:t>via via che i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creature degli universi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giungono ad assomigliare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Deità </a:t>
            </a:r>
            <a:r>
              <a:rPr sz="1200" dirty="0">
                <a:latin typeface="Times New Roman"/>
                <a:cs typeface="Times New Roman"/>
              </a:rPr>
              <a:t>finita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risultante dalla </a:t>
            </a:r>
            <a:r>
              <a:rPr sz="1200" spc="-5" dirty="0">
                <a:latin typeface="Times New Roman"/>
                <a:cs typeface="Times New Roman"/>
              </a:rPr>
              <a:t>padronanza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possibilità finite del </a:t>
            </a:r>
            <a:r>
              <a:rPr sz="1200" dirty="0">
                <a:latin typeface="Times New Roman"/>
                <a:cs typeface="Times New Roman"/>
              </a:rPr>
              <a:t>grande 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creatura e </a:t>
            </a:r>
            <a:r>
              <a:rPr sz="1200" spc="-5" dirty="0">
                <a:latin typeface="Times New Roman"/>
                <a:cs typeface="Times New Roman"/>
              </a:rPr>
              <a:t>del Creatore.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movimento </a:t>
            </a:r>
            <a:r>
              <a:rPr sz="1200" spc="-5" dirty="0">
                <a:latin typeface="Times New Roman"/>
                <a:cs typeface="Times New Roman"/>
              </a:rPr>
              <a:t>del 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duplice: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intensità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la Deità,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estensione verso </a:t>
            </a:r>
            <a:r>
              <a:rPr sz="1200" dirty="0">
                <a:latin typeface="Times New Roman"/>
                <a:cs typeface="Times New Roman"/>
              </a:rPr>
              <a:t>l’illimitatezza </a:t>
            </a:r>
            <a:r>
              <a:rPr sz="1200" spc="-5" dirty="0">
                <a:latin typeface="Times New Roman"/>
                <a:cs typeface="Times New Roman"/>
              </a:rPr>
              <a:t>degli Assoluti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potenziale.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5145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9019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(1265.6) 115:6.5 </a:t>
            </a:r>
            <a:r>
              <a:rPr sz="1200" spc="-5" dirty="0">
                <a:latin typeface="Times New Roman"/>
                <a:cs typeface="Times New Roman"/>
              </a:rPr>
              <a:t>Nella presente era dell’universo questo </a:t>
            </a:r>
            <a:r>
              <a:rPr sz="1200" dirty="0">
                <a:latin typeface="Times New Roman"/>
                <a:cs typeface="Times New Roman"/>
              </a:rPr>
              <a:t>doppio </a:t>
            </a:r>
            <a:r>
              <a:rPr sz="1200" spc="-5" dirty="0">
                <a:latin typeface="Times New Roman"/>
                <a:cs typeface="Times New Roman"/>
              </a:rPr>
              <a:t>movimento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rivelato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personalità discendenti ed ascendenti del  grande </a:t>
            </a:r>
            <a:r>
              <a:rPr sz="1200" dirty="0">
                <a:latin typeface="Times New Roman"/>
                <a:cs typeface="Times New Roman"/>
              </a:rPr>
              <a:t>universo.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Creatrici </a:t>
            </a:r>
            <a:r>
              <a:rPr sz="1200" dirty="0">
                <a:latin typeface="Times New Roman"/>
                <a:cs typeface="Times New Roman"/>
              </a:rPr>
              <a:t>Supreme e tutti i </a:t>
            </a:r>
            <a:r>
              <a:rPr sz="1200" spc="-5" dirty="0">
                <a:latin typeface="Times New Roman"/>
                <a:cs typeface="Times New Roman"/>
              </a:rPr>
              <a:t>loro associati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riflettono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movimento divergente del </a:t>
            </a:r>
            <a:r>
              <a:rPr sz="1200" spc="5" dirty="0">
                <a:latin typeface="Times New Roman"/>
                <a:cs typeface="Times New Roman"/>
              </a:rPr>
              <a:t>Supremo  </a:t>
            </a:r>
            <a:r>
              <a:rPr sz="1200" spc="-5" dirty="0">
                <a:latin typeface="Times New Roman"/>
                <a:cs typeface="Times New Roman"/>
              </a:rPr>
              <a:t>verso l’esterno, 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ascendenti </a:t>
            </a:r>
            <a:r>
              <a:rPr sz="1200" dirty="0">
                <a:latin typeface="Times New Roman"/>
                <a:cs typeface="Times New Roman"/>
              </a:rPr>
              <a:t>provenienti dai </a:t>
            </a:r>
            <a:r>
              <a:rPr sz="1200" spc="-5" dirty="0">
                <a:latin typeface="Times New Roman"/>
                <a:cs typeface="Times New Roman"/>
              </a:rPr>
              <a:t>sette superuniversi indicano </a:t>
            </a:r>
            <a:r>
              <a:rPr sz="1200" dirty="0">
                <a:latin typeface="Times New Roman"/>
                <a:cs typeface="Times New Roman"/>
              </a:rPr>
              <a:t>la tendenza </a:t>
            </a:r>
            <a:r>
              <a:rPr sz="1200" spc="-5" dirty="0">
                <a:latin typeface="Times New Roman"/>
                <a:cs typeface="Times New Roman"/>
              </a:rPr>
              <a:t>della Supremazia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verso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l’interno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convergente.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09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(1265.7) 115:6.6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finita cerca </a:t>
            </a:r>
            <a:r>
              <a:rPr sz="1200" dirty="0">
                <a:latin typeface="Times New Roman"/>
                <a:cs typeface="Times New Roman"/>
              </a:rPr>
              <a:t>sempre una doppia </a:t>
            </a:r>
            <a:r>
              <a:rPr sz="1200" spc="-5" dirty="0">
                <a:latin typeface="Times New Roman"/>
                <a:cs typeface="Times New Roman"/>
              </a:rPr>
              <a:t>correlazione verso </a:t>
            </a:r>
            <a:r>
              <a:rPr sz="1200" dirty="0">
                <a:latin typeface="Times New Roman"/>
                <a:cs typeface="Times New Roman"/>
              </a:rPr>
              <a:t>l’interno in </a:t>
            </a:r>
            <a:r>
              <a:rPr sz="1200" spc="-5" dirty="0">
                <a:latin typeface="Times New Roman"/>
                <a:cs typeface="Times New Roman"/>
              </a:rPr>
              <a:t>direzione del </a:t>
            </a:r>
            <a:r>
              <a:rPr sz="1200" dirty="0">
                <a:latin typeface="Times New Roman"/>
                <a:cs typeface="Times New Roman"/>
              </a:rPr>
              <a:t>Paradiso e </a:t>
            </a:r>
            <a:r>
              <a:rPr sz="1200" spc="-5" dirty="0">
                <a:latin typeface="Times New Roman"/>
                <a:cs typeface="Times New Roman"/>
              </a:rPr>
              <a:t>delle sue Deità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verso  l’esterno </a:t>
            </a:r>
            <a:r>
              <a:rPr sz="1200" dirty="0">
                <a:latin typeface="Times New Roman"/>
                <a:cs typeface="Times New Roman"/>
              </a:rPr>
              <a:t>in direzione dell’infinità e </a:t>
            </a:r>
            <a:r>
              <a:rPr sz="1200" spc="-5" dirty="0">
                <a:latin typeface="Times New Roman"/>
                <a:cs typeface="Times New Roman"/>
              </a:rPr>
              <a:t>degli Assoluti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essa contenuti.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potente </a:t>
            </a:r>
            <a:r>
              <a:rPr sz="1200" spc="-5" dirty="0">
                <a:latin typeface="Times New Roman"/>
                <a:cs typeface="Times New Roman"/>
              </a:rPr>
              <a:t>eruzione 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creativa del Paradiso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 personalizza nei Figli Creatori </a:t>
            </a:r>
            <a:r>
              <a:rPr sz="1200" dirty="0">
                <a:latin typeface="Times New Roman"/>
                <a:cs typeface="Times New Roman"/>
              </a:rPr>
              <a:t>e che manifesta il </a:t>
            </a:r>
            <a:r>
              <a:rPr sz="1200" spc="-5" dirty="0">
                <a:latin typeface="Times New Roman"/>
                <a:cs typeface="Times New Roman"/>
              </a:rPr>
              <a:t>suo potere nei </a:t>
            </a:r>
            <a:r>
              <a:rPr sz="1200" dirty="0">
                <a:latin typeface="Times New Roman"/>
                <a:cs typeface="Times New Roman"/>
              </a:rPr>
              <a:t>controllori </a:t>
            </a:r>
            <a:r>
              <a:rPr sz="1200" spc="-5" dirty="0">
                <a:latin typeface="Times New Roman"/>
                <a:cs typeface="Times New Roman"/>
              </a:rPr>
              <a:t>del potere, indica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vasto fluire della </a:t>
            </a:r>
            <a:r>
              <a:rPr sz="1200" dirty="0">
                <a:latin typeface="Times New Roman"/>
                <a:cs typeface="Times New Roman"/>
              </a:rPr>
              <a:t>Supremazia </a:t>
            </a:r>
            <a:r>
              <a:rPr sz="1200" spc="-5" dirty="0">
                <a:latin typeface="Times New Roman"/>
                <a:cs typeface="Times New Roman"/>
              </a:rPr>
              <a:t>nei  </a:t>
            </a:r>
            <a:r>
              <a:rPr sz="1200" dirty="0">
                <a:latin typeface="Times New Roman"/>
                <a:cs typeface="Times New Roman"/>
              </a:rPr>
              <a:t>domini della </a:t>
            </a:r>
            <a:r>
              <a:rPr sz="1200" spc="-5" dirty="0">
                <a:latin typeface="Times New Roman"/>
                <a:cs typeface="Times New Roman"/>
              </a:rPr>
              <a:t>potenzialità, mentre l’interminabile processione delle creature ascendenti del grande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assiste al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possente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rifluire della </a:t>
            </a:r>
            <a:r>
              <a:rPr sz="1200" dirty="0">
                <a:latin typeface="Times New Roman"/>
                <a:cs typeface="Times New Roman"/>
              </a:rPr>
              <a:t>Supremazia </a:t>
            </a:r>
            <a:r>
              <a:rPr sz="1200" spc="-5" dirty="0">
                <a:latin typeface="Times New Roman"/>
                <a:cs typeface="Times New Roman"/>
              </a:rPr>
              <a:t>verso l’unità con </a:t>
            </a:r>
            <a:r>
              <a:rPr sz="1200" dirty="0">
                <a:latin typeface="Times New Roman"/>
                <a:cs typeface="Times New Roman"/>
              </a:rPr>
              <a:t>la Deità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(1265.8) 115:6.7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esseri umani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imparato </a:t>
            </a:r>
            <a:r>
              <a:rPr sz="1200" dirty="0">
                <a:latin typeface="Times New Roman"/>
                <a:cs typeface="Times New Roman"/>
              </a:rPr>
              <a:t>che il movimento </a:t>
            </a:r>
            <a:r>
              <a:rPr sz="1200" spc="-5" dirty="0">
                <a:latin typeface="Times New Roman"/>
                <a:cs typeface="Times New Roman"/>
              </a:rPr>
              <a:t>dell’invisibile </a:t>
            </a:r>
            <a:r>
              <a:rPr sz="1200" dirty="0">
                <a:latin typeface="Times New Roman"/>
                <a:cs typeface="Times New Roman"/>
              </a:rPr>
              <a:t>può talvolta </a:t>
            </a:r>
            <a:r>
              <a:rPr sz="1200" spc="-5" dirty="0">
                <a:latin typeface="Times New Roman"/>
                <a:cs typeface="Times New Roman"/>
              </a:rPr>
              <a:t>essere scorto osservando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effetti sul  visibile; </a:t>
            </a:r>
            <a:r>
              <a:rPr sz="1200" dirty="0">
                <a:latin typeface="Times New Roman"/>
                <a:cs typeface="Times New Roman"/>
              </a:rPr>
              <a:t>e noi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abbiamo imparato </a:t>
            </a:r>
            <a:r>
              <a:rPr sz="1200" dirty="0">
                <a:latin typeface="Times New Roman"/>
                <a:cs typeface="Times New Roman"/>
              </a:rPr>
              <a:t>da molto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individuare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movimenti </a:t>
            </a:r>
            <a:r>
              <a:rPr sz="1200" dirty="0">
                <a:latin typeface="Times New Roman"/>
                <a:cs typeface="Times New Roman"/>
              </a:rPr>
              <a:t>e le tendenze </a:t>
            </a:r>
            <a:r>
              <a:rPr sz="1200" spc="-5" dirty="0">
                <a:latin typeface="Times New Roman"/>
                <a:cs typeface="Times New Roman"/>
              </a:rPr>
              <a:t>della Supremazia  osservando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ripercussioni </a:t>
            </a:r>
            <a:r>
              <a:rPr sz="1200" dirty="0">
                <a:latin typeface="Times New Roman"/>
                <a:cs typeface="Times New Roman"/>
              </a:rPr>
              <a:t>di tali </a:t>
            </a:r>
            <a:r>
              <a:rPr sz="1200" spc="-5" dirty="0">
                <a:latin typeface="Times New Roman"/>
                <a:cs typeface="Times New Roman"/>
              </a:rPr>
              <a:t>evoluzioni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nei </a:t>
            </a:r>
            <a:r>
              <a:rPr sz="1200" spc="-5" dirty="0">
                <a:latin typeface="Times New Roman"/>
                <a:cs typeface="Times New Roman"/>
              </a:rPr>
              <a:t>modelli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366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(1266.1) 115:6.8 </a:t>
            </a:r>
            <a:r>
              <a:rPr sz="1200" spc="-5" dirty="0">
                <a:latin typeface="Times New Roman"/>
                <a:cs typeface="Times New Roman"/>
              </a:rPr>
              <a:t>Anche se non </a:t>
            </a:r>
            <a:r>
              <a:rPr sz="1200" dirty="0">
                <a:latin typeface="Times New Roman"/>
                <a:cs typeface="Times New Roman"/>
              </a:rPr>
              <a:t>ne siamo </a:t>
            </a:r>
            <a:r>
              <a:rPr sz="1200" spc="-5" dirty="0">
                <a:latin typeface="Times New Roman"/>
                <a:cs typeface="Times New Roman"/>
              </a:rPr>
              <a:t>certi, </a:t>
            </a:r>
            <a:r>
              <a:rPr sz="1200" dirty="0">
                <a:latin typeface="Times New Roman"/>
                <a:cs typeface="Times New Roman"/>
              </a:rPr>
              <a:t>noi crediamo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in quanto riflesso finito </a:t>
            </a:r>
            <a:r>
              <a:rPr sz="1200" spc="-5" dirty="0">
                <a:latin typeface="Times New Roman"/>
                <a:cs typeface="Times New Roman"/>
              </a:rPr>
              <a:t>della Deità del Paradiso,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sia  impegnato </a:t>
            </a:r>
            <a:r>
              <a:rPr sz="1200" dirty="0">
                <a:latin typeface="Times New Roman"/>
                <a:cs typeface="Times New Roman"/>
              </a:rPr>
              <a:t>in una progressione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nello spazio </a:t>
            </a:r>
            <a:r>
              <a:rPr sz="1200" spc="-5" dirty="0">
                <a:latin typeface="Times New Roman"/>
                <a:cs typeface="Times New Roman"/>
              </a:rPr>
              <a:t>esterno; ma come qualificazione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tre potenziali </a:t>
            </a:r>
            <a:r>
              <a:rPr sz="1200" spc="-5" dirty="0">
                <a:latin typeface="Times New Roman"/>
                <a:cs typeface="Times New Roman"/>
              </a:rPr>
              <a:t>Assoluti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  questo Essere Supremo cerchi perpetuamente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coerenza paradisiaca. </a:t>
            </a:r>
            <a:r>
              <a:rPr sz="1200" dirty="0">
                <a:latin typeface="Times New Roman"/>
                <a:cs typeface="Times New Roman"/>
              </a:rPr>
              <a:t>E questi movimenti duali </a:t>
            </a:r>
            <a:r>
              <a:rPr sz="1200" spc="-5" dirty="0">
                <a:latin typeface="Times New Roman"/>
                <a:cs typeface="Times New Roman"/>
              </a:rPr>
              <a:t>sembrano dar conto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maggior  parte delle attività fondamentali degli universi </a:t>
            </a:r>
            <a:r>
              <a:rPr sz="1200" dirty="0">
                <a:latin typeface="Times New Roman"/>
                <a:cs typeface="Times New Roman"/>
              </a:rPr>
              <a:t>attualmente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organizzati.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372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708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aver preparato </a:t>
            </a:r>
            <a:r>
              <a:rPr sz="1200" dirty="0">
                <a:latin typeface="Times New Roman"/>
                <a:cs typeface="Times New Roman"/>
              </a:rPr>
              <a:t>le condizioni </a:t>
            </a:r>
            <a:r>
              <a:rPr sz="1200" spc="-5" dirty="0">
                <a:latin typeface="Times New Roman"/>
                <a:cs typeface="Times New Roman"/>
              </a:rPr>
              <a:t>dell’energia </a:t>
            </a:r>
            <a:r>
              <a:rPr sz="1200" dirty="0">
                <a:latin typeface="Times New Roman"/>
                <a:cs typeface="Times New Roman"/>
              </a:rPr>
              <a:t>spaziale </a:t>
            </a:r>
            <a:r>
              <a:rPr sz="1200" spc="-5" dirty="0">
                <a:latin typeface="Times New Roman"/>
                <a:cs typeface="Times New Roman"/>
              </a:rPr>
              <a:t>per l’azione dei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controllori fisici </a:t>
            </a:r>
            <a:r>
              <a:rPr sz="1200" dirty="0">
                <a:latin typeface="Times New Roman"/>
                <a:cs typeface="Times New Roman"/>
              </a:rPr>
              <a:t>del superuniverso di  </a:t>
            </a:r>
            <a:r>
              <a:rPr sz="1200" spc="-5" dirty="0">
                <a:latin typeface="Times New Roman"/>
                <a:cs typeface="Times New Roman"/>
              </a:rPr>
              <a:t>Orvonton.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Lo stadio nebulare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primario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(652.4) 57:2.1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creazioni materiali evoluzionarie nascono </a:t>
            </a:r>
            <a:r>
              <a:rPr sz="1200" dirty="0">
                <a:latin typeface="Times New Roman"/>
                <a:cs typeface="Times New Roman"/>
              </a:rPr>
              <a:t>da nebulose </a:t>
            </a:r>
            <a:r>
              <a:rPr sz="1200" spc="-5" dirty="0">
                <a:latin typeface="Times New Roman"/>
                <a:cs typeface="Times New Roman"/>
              </a:rPr>
              <a:t>circolari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gassose, </a:t>
            </a:r>
            <a:r>
              <a:rPr sz="1200" dirty="0">
                <a:latin typeface="Times New Roman"/>
                <a:cs typeface="Times New Roman"/>
              </a:rPr>
              <a:t>e tutte </a:t>
            </a:r>
            <a:r>
              <a:rPr sz="1200" spc="-5" dirty="0">
                <a:latin typeface="Times New Roman"/>
                <a:cs typeface="Times New Roman"/>
              </a:rPr>
              <a:t>queste nebulose </a:t>
            </a:r>
            <a:r>
              <a:rPr sz="1200" dirty="0">
                <a:latin typeface="Times New Roman"/>
                <a:cs typeface="Times New Roman"/>
              </a:rPr>
              <a:t>primarie sono  </a:t>
            </a:r>
            <a:r>
              <a:rPr sz="1200" spc="-5" dirty="0">
                <a:latin typeface="Times New Roman"/>
                <a:cs typeface="Times New Roman"/>
              </a:rPr>
              <a:t>circolari </a:t>
            </a:r>
            <a:r>
              <a:rPr sz="1200" dirty="0">
                <a:latin typeface="Times New Roman"/>
                <a:cs typeface="Times New Roman"/>
              </a:rPr>
              <a:t>durante la prima </a:t>
            </a:r>
            <a:r>
              <a:rPr sz="1200" spc="-5" dirty="0">
                <a:latin typeface="Times New Roman"/>
                <a:cs typeface="Times New Roman"/>
              </a:rPr>
              <a:t>parte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esistenza gassosa. 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invecchiano </a:t>
            </a:r>
            <a:r>
              <a:rPr sz="1200" spc="-5" dirty="0">
                <a:latin typeface="Times New Roman"/>
                <a:cs typeface="Times New Roman"/>
              </a:rPr>
              <a:t>esse divengono generalmente spirali, </a:t>
            </a:r>
            <a:r>
              <a:rPr sz="1200" dirty="0">
                <a:latin typeface="Times New Roman"/>
                <a:cs typeface="Times New Roman"/>
              </a:rPr>
              <a:t>e quando 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funzione di </a:t>
            </a:r>
            <a:r>
              <a:rPr sz="1200" spc="-5" dirty="0">
                <a:latin typeface="Times New Roman"/>
                <a:cs typeface="Times New Roman"/>
              </a:rPr>
              <a:t>formatrici </a:t>
            </a:r>
            <a:r>
              <a:rPr sz="1200" dirty="0">
                <a:latin typeface="Times New Roman"/>
                <a:cs typeface="Times New Roman"/>
              </a:rPr>
              <a:t>di soli ha </a:t>
            </a:r>
            <a:r>
              <a:rPr sz="1200" spc="-5" dirty="0">
                <a:latin typeface="Times New Roman"/>
                <a:cs typeface="Times New Roman"/>
              </a:rPr>
              <a:t>terminato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corso, esse </a:t>
            </a:r>
            <a:r>
              <a:rPr sz="1200" dirty="0">
                <a:latin typeface="Times New Roman"/>
                <a:cs typeface="Times New Roman"/>
              </a:rPr>
              <a:t>prendono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finale </a:t>
            </a:r>
            <a:r>
              <a:rPr sz="1200" dirty="0">
                <a:latin typeface="Times New Roman"/>
                <a:cs typeface="Times New Roman"/>
              </a:rPr>
              <a:t>di ammassi </a:t>
            </a:r>
            <a:r>
              <a:rPr sz="1200" spc="-5" dirty="0">
                <a:latin typeface="Times New Roman"/>
                <a:cs typeface="Times New Roman"/>
              </a:rPr>
              <a:t>stellari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enormi  </a:t>
            </a:r>
            <a:r>
              <a:rPr sz="1200" dirty="0">
                <a:latin typeface="Times New Roman"/>
                <a:cs typeface="Times New Roman"/>
              </a:rPr>
              <a:t>soli </a:t>
            </a:r>
            <a:r>
              <a:rPr sz="1200" spc="-5" dirty="0">
                <a:latin typeface="Times New Roman"/>
                <a:cs typeface="Times New Roman"/>
              </a:rPr>
              <a:t>circondati </a:t>
            </a:r>
            <a:r>
              <a:rPr sz="1200" dirty="0">
                <a:latin typeface="Times New Roman"/>
                <a:cs typeface="Times New Roman"/>
              </a:rPr>
              <a:t>da un numero </a:t>
            </a:r>
            <a:r>
              <a:rPr sz="1200" spc="-5" dirty="0">
                <a:latin typeface="Times New Roman"/>
                <a:cs typeface="Times New Roman"/>
              </a:rPr>
              <a:t>variabile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pianeti,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satelliti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formazioni materiali </a:t>
            </a:r>
            <a:r>
              <a:rPr sz="1200" dirty="0">
                <a:latin typeface="Times New Roman"/>
                <a:cs typeface="Times New Roman"/>
              </a:rPr>
              <a:t>minori </a:t>
            </a:r>
            <a:r>
              <a:rPr sz="1200" spc="-5" dirty="0">
                <a:latin typeface="Times New Roman"/>
                <a:cs typeface="Times New Roman"/>
              </a:rPr>
              <a:t>che assomigliano </a:t>
            </a:r>
            <a:r>
              <a:rPr sz="1200" dirty="0">
                <a:latin typeface="Times New Roman"/>
                <a:cs typeface="Times New Roman"/>
              </a:rPr>
              <a:t>sotto molti </a:t>
            </a:r>
            <a:r>
              <a:rPr sz="1200" spc="-5" dirty="0">
                <a:latin typeface="Times New Roman"/>
                <a:cs typeface="Times New Roman"/>
              </a:rPr>
              <a:t>aspetti </a:t>
            </a:r>
            <a:r>
              <a:rPr sz="1200" dirty="0">
                <a:latin typeface="Times New Roman"/>
                <a:cs typeface="Times New Roman"/>
              </a:rPr>
              <a:t>al  vostro minuscolo </a:t>
            </a:r>
            <a:r>
              <a:rPr sz="1200" spc="-5" dirty="0">
                <a:latin typeface="Times New Roman"/>
                <a:cs typeface="Times New Roman"/>
              </a:rPr>
              <a:t>sistema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0014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(652.5) 57:2.2 </a:t>
            </a:r>
            <a:r>
              <a:rPr sz="1200" i="1" spc="-5" dirty="0">
                <a:latin typeface="Times New Roman"/>
                <a:cs typeface="Times New Roman"/>
              </a:rPr>
              <a:t>800.000.000.000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la creazione di </a:t>
            </a:r>
            <a:r>
              <a:rPr sz="1200" spc="-5" dirty="0">
                <a:latin typeface="Times New Roman"/>
                <a:cs typeface="Times New Roman"/>
              </a:rPr>
              <a:t>Andronover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ben definita come </a:t>
            </a:r>
            <a:r>
              <a:rPr sz="1200" dirty="0">
                <a:latin typeface="Times New Roman"/>
                <a:cs typeface="Times New Roman"/>
              </a:rPr>
              <a:t>una delle </a:t>
            </a:r>
            <a:r>
              <a:rPr sz="1200" spc="-5" dirty="0">
                <a:latin typeface="Times New Roman"/>
                <a:cs typeface="Times New Roman"/>
              </a:rPr>
              <a:t>magnifiche nebulose </a:t>
            </a:r>
            <a:r>
              <a:rPr sz="1200" dirty="0">
                <a:latin typeface="Times New Roman"/>
                <a:cs typeface="Times New Roman"/>
              </a:rPr>
              <a:t>primarie di  </a:t>
            </a:r>
            <a:r>
              <a:rPr sz="1200" spc="-5" dirty="0">
                <a:latin typeface="Times New Roman"/>
                <a:cs typeface="Times New Roman"/>
              </a:rPr>
              <a:t>Orvonton. Quando gli </a:t>
            </a:r>
            <a:r>
              <a:rPr sz="1200" dirty="0">
                <a:latin typeface="Times New Roman"/>
                <a:cs typeface="Times New Roman"/>
              </a:rPr>
              <a:t>astronomi </a:t>
            </a:r>
            <a:r>
              <a:rPr sz="1200" spc="-5" dirty="0">
                <a:latin typeface="Times New Roman"/>
                <a:cs typeface="Times New Roman"/>
              </a:rPr>
              <a:t>degli universi </a:t>
            </a:r>
            <a:r>
              <a:rPr sz="1200" dirty="0">
                <a:latin typeface="Times New Roman"/>
                <a:cs typeface="Times New Roman"/>
              </a:rPr>
              <a:t>vicini </a:t>
            </a:r>
            <a:r>
              <a:rPr sz="1200" spc="-5" dirty="0">
                <a:latin typeface="Times New Roman"/>
                <a:cs typeface="Times New Roman"/>
              </a:rPr>
              <a:t>osservarono questo </a:t>
            </a:r>
            <a:r>
              <a:rPr sz="1200" dirty="0">
                <a:latin typeface="Times New Roman"/>
                <a:cs typeface="Times New Roman"/>
              </a:rPr>
              <a:t>fenomeno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</a:t>
            </a:r>
            <a:r>
              <a:rPr sz="1200" spc="-5" dirty="0">
                <a:latin typeface="Times New Roman"/>
                <a:cs typeface="Times New Roman"/>
              </a:rPr>
              <a:t>videro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poco che </a:t>
            </a:r>
            <a:r>
              <a:rPr sz="1200" dirty="0">
                <a:latin typeface="Times New Roman"/>
                <a:cs typeface="Times New Roman"/>
              </a:rPr>
              <a:t>potesse  </a:t>
            </a:r>
            <a:r>
              <a:rPr sz="1200" spc="-5" dirty="0">
                <a:latin typeface="Times New Roman"/>
                <a:cs typeface="Times New Roman"/>
              </a:rPr>
              <a:t>attirare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attenzione.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stime della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fatte </a:t>
            </a:r>
            <a:r>
              <a:rPr sz="1200" spc="-5" dirty="0">
                <a:latin typeface="Times New Roman"/>
                <a:cs typeface="Times New Roman"/>
              </a:rPr>
              <a:t>nelle creazioni adiacenti indicavano che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di Andronover stavano  </a:t>
            </a:r>
            <a:r>
              <a:rPr sz="1200" spc="-5" dirty="0">
                <a:latin typeface="Times New Roman"/>
                <a:cs typeface="Times New Roman"/>
              </a:rPr>
              <a:t>avendo luogo delle </a:t>
            </a:r>
            <a:r>
              <a:rPr sz="1200" dirty="0">
                <a:latin typeface="Times New Roman"/>
                <a:cs typeface="Times New Roman"/>
              </a:rPr>
              <a:t>materializzazioni </a:t>
            </a:r>
            <a:r>
              <a:rPr sz="1200" spc="-5" dirty="0">
                <a:latin typeface="Times New Roman"/>
                <a:cs typeface="Times New Roman"/>
              </a:rPr>
              <a:t>spaziali,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era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04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(652.6) 57:2.3 </a:t>
            </a:r>
            <a:r>
              <a:rPr sz="1200" i="1" spc="-5" dirty="0">
                <a:latin typeface="Times New Roman"/>
                <a:cs typeface="Times New Roman"/>
              </a:rPr>
              <a:t>700.000.000.000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Andronover </a:t>
            </a:r>
            <a:r>
              <a:rPr sz="1200" dirty="0">
                <a:latin typeface="Times New Roman"/>
                <a:cs typeface="Times New Roman"/>
              </a:rPr>
              <a:t>stava assumendo </a:t>
            </a:r>
            <a:r>
              <a:rPr sz="1200" spc="-5" dirty="0">
                <a:latin typeface="Times New Roman"/>
                <a:cs typeface="Times New Roman"/>
              </a:rPr>
              <a:t>proporzioni gigantesche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inviati altri  controllori fisici su </a:t>
            </a:r>
            <a:r>
              <a:rPr sz="1200" dirty="0">
                <a:latin typeface="Times New Roman"/>
                <a:cs typeface="Times New Roman"/>
              </a:rPr>
              <a:t>nove </a:t>
            </a:r>
            <a:r>
              <a:rPr sz="1200" spc="-5" dirty="0">
                <a:latin typeface="Times New Roman"/>
                <a:cs typeface="Times New Roman"/>
              </a:rPr>
              <a:t>creazioni materiali </a:t>
            </a:r>
            <a:r>
              <a:rPr sz="1200" dirty="0">
                <a:latin typeface="Times New Roman"/>
                <a:cs typeface="Times New Roman"/>
              </a:rPr>
              <a:t>circostanti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fornissero il </a:t>
            </a:r>
            <a:r>
              <a:rPr sz="1200" spc="-5" dirty="0">
                <a:latin typeface="Times New Roman"/>
                <a:cs typeface="Times New Roman"/>
              </a:rPr>
              <a:t>loro appoggio </a:t>
            </a:r>
            <a:r>
              <a:rPr sz="1200" dirty="0">
                <a:latin typeface="Times New Roman"/>
                <a:cs typeface="Times New Roman"/>
              </a:rPr>
              <a:t>e portassero il </a:t>
            </a:r>
            <a:r>
              <a:rPr sz="1200" spc="-5" dirty="0">
                <a:latin typeface="Times New Roman"/>
                <a:cs typeface="Times New Roman"/>
              </a:rPr>
              <a:t>loro contributo ai </a:t>
            </a:r>
            <a:r>
              <a:rPr sz="1200" dirty="0">
                <a:latin typeface="Times New Roman"/>
                <a:cs typeface="Times New Roman"/>
              </a:rPr>
              <a:t>centri 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questo nuovo </a:t>
            </a:r>
            <a:r>
              <a:rPr sz="1200" spc="-5" dirty="0">
                <a:latin typeface="Times New Roman"/>
                <a:cs typeface="Times New Roman"/>
              </a:rPr>
              <a:t>sistema materiale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evolveva così </a:t>
            </a:r>
            <a:r>
              <a:rPr sz="1200" dirty="0">
                <a:latin typeface="Times New Roman"/>
                <a:cs typeface="Times New Roman"/>
              </a:rPr>
              <a:t>rapidamente.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quell’epoca </a:t>
            </a:r>
            <a:r>
              <a:rPr sz="1200" dirty="0">
                <a:latin typeface="Times New Roman"/>
                <a:cs typeface="Times New Roman"/>
              </a:rPr>
              <a:t>lontana tutti 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lasciati in  </a:t>
            </a:r>
            <a:r>
              <a:rPr sz="1200" spc="-5" dirty="0">
                <a:latin typeface="Times New Roman"/>
                <a:cs typeface="Times New Roman"/>
              </a:rPr>
              <a:t>eredità alle creazioni susseguenti erano contenuti entro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confini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gigantesca </a:t>
            </a:r>
            <a:r>
              <a:rPr sz="1200" dirty="0">
                <a:latin typeface="Times New Roman"/>
                <a:cs typeface="Times New Roman"/>
              </a:rPr>
              <a:t>ruota spaziale,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continuava a </a:t>
            </a:r>
            <a:r>
              <a:rPr sz="1200" spc="-5" dirty="0">
                <a:latin typeface="Times New Roman"/>
                <a:cs typeface="Times New Roman"/>
              </a:rPr>
              <a:t>girare e, </a:t>
            </a:r>
            <a:r>
              <a:rPr sz="1200" dirty="0">
                <a:latin typeface="Times New Roman"/>
                <a:cs typeface="Times New Roman"/>
              </a:rPr>
              <a:t>dopo  </a:t>
            </a:r>
            <a:r>
              <a:rPr sz="1200" spc="-5" dirty="0">
                <a:latin typeface="Times New Roman"/>
                <a:cs typeface="Times New Roman"/>
              </a:rPr>
              <a:t>aver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diametro </a:t>
            </a:r>
            <a:r>
              <a:rPr sz="1200" dirty="0">
                <a:latin typeface="Times New Roman"/>
                <a:cs typeface="Times New Roman"/>
              </a:rPr>
              <a:t>massimo, a </a:t>
            </a:r>
            <a:r>
              <a:rPr sz="1200" spc="-5" dirty="0">
                <a:latin typeface="Times New Roman"/>
                <a:cs typeface="Times New Roman"/>
              </a:rPr>
              <a:t>girare sempre </a:t>
            </a:r>
            <a:r>
              <a:rPr sz="1200" dirty="0">
                <a:latin typeface="Times New Roman"/>
                <a:cs typeface="Times New Roman"/>
              </a:rPr>
              <a:t>più velocemente via via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condensava e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contraeva.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7055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(706.3) 62:3.12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si può </a:t>
            </a:r>
            <a:r>
              <a:rPr sz="1200" spc="-5" dirty="0">
                <a:latin typeface="Times New Roman"/>
                <a:cs typeface="Times New Roman"/>
              </a:rPr>
              <a:t>facilmente </a:t>
            </a:r>
            <a:r>
              <a:rPr sz="1200" dirty="0">
                <a:latin typeface="Times New Roman"/>
                <a:cs typeface="Times New Roman"/>
              </a:rPr>
              <a:t>vedere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l’uomo e la scimmia </a:t>
            </a:r>
            <a:r>
              <a:rPr sz="1200" spc="-5" dirty="0">
                <a:latin typeface="Times New Roman"/>
                <a:cs typeface="Times New Roman"/>
              </a:rPr>
              <a:t>siano legati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entrambi discesi </a:t>
            </a:r>
            <a:r>
              <a:rPr sz="1200" dirty="0">
                <a:latin typeface="Times New Roman"/>
                <a:cs typeface="Times New Roman"/>
              </a:rPr>
              <a:t>dai  </a:t>
            </a:r>
            <a:r>
              <a:rPr sz="1200" spc="-5" dirty="0">
                <a:latin typeface="Times New Roman"/>
                <a:cs typeface="Times New Roman"/>
              </a:rPr>
              <a:t>mammiferi intermedi, </a:t>
            </a:r>
            <a:r>
              <a:rPr sz="1200" dirty="0">
                <a:latin typeface="Times New Roman"/>
                <a:cs typeface="Times New Roman"/>
              </a:rPr>
              <a:t>una tribù in </a:t>
            </a:r>
            <a:r>
              <a:rPr sz="1200" spc="-5" dirty="0">
                <a:latin typeface="Times New Roman"/>
                <a:cs typeface="Times New Roman"/>
              </a:rPr>
              <a:t>cui si verificò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nascita contemporanea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successiva separazione </a:t>
            </a:r>
            <a:r>
              <a:rPr sz="1200" dirty="0">
                <a:latin typeface="Times New Roman"/>
                <a:cs typeface="Times New Roman"/>
              </a:rPr>
              <a:t>di due </a:t>
            </a:r>
            <a:r>
              <a:rPr sz="1200" spc="-5" dirty="0">
                <a:latin typeface="Times New Roman"/>
                <a:cs typeface="Times New Roman"/>
              </a:rPr>
              <a:t>coppie </a:t>
            </a:r>
            <a:r>
              <a:rPr sz="1200" dirty="0">
                <a:latin typeface="Times New Roman"/>
                <a:cs typeface="Times New Roman"/>
              </a:rPr>
              <a:t>di gemelli: la  </a:t>
            </a:r>
            <a:r>
              <a:rPr sz="1200" spc="-5" dirty="0">
                <a:latin typeface="Times New Roman"/>
                <a:cs typeface="Times New Roman"/>
              </a:rPr>
              <a:t>coppia inferiore destinata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generare </a:t>
            </a:r>
            <a:r>
              <a:rPr sz="1200" dirty="0">
                <a:latin typeface="Times New Roman"/>
                <a:cs typeface="Times New Roman"/>
              </a:rPr>
              <a:t>i tipi moderni di scimmie, di </a:t>
            </a:r>
            <a:r>
              <a:rPr sz="1200" spc="-5" dirty="0">
                <a:latin typeface="Times New Roman"/>
                <a:cs typeface="Times New Roman"/>
              </a:rPr>
              <a:t>babbuini, </a:t>
            </a:r>
            <a:r>
              <a:rPr sz="1200" dirty="0">
                <a:latin typeface="Times New Roman"/>
                <a:cs typeface="Times New Roman"/>
              </a:rPr>
              <a:t>di scimpanzé e di </a:t>
            </a:r>
            <a:r>
              <a:rPr sz="1200" spc="-5" dirty="0">
                <a:latin typeface="Times New Roman"/>
                <a:cs typeface="Times New Roman"/>
              </a:rPr>
              <a:t>gorilla;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coppia superiore </a:t>
            </a:r>
            <a:r>
              <a:rPr sz="1200" dirty="0">
                <a:latin typeface="Times New Roman"/>
                <a:cs typeface="Times New Roman"/>
              </a:rPr>
              <a:t>destinata a  </a:t>
            </a:r>
            <a:r>
              <a:rPr sz="1200" spc="-5" dirty="0">
                <a:latin typeface="Times New Roman"/>
                <a:cs typeface="Times New Roman"/>
              </a:rPr>
              <a:t>continuare </a:t>
            </a:r>
            <a:r>
              <a:rPr sz="1200" dirty="0">
                <a:latin typeface="Times New Roman"/>
                <a:cs typeface="Times New Roman"/>
              </a:rPr>
              <a:t>la linea </a:t>
            </a:r>
            <a:r>
              <a:rPr sz="1200" spc="-5" dirty="0">
                <a:latin typeface="Times New Roman"/>
                <a:cs typeface="Times New Roman"/>
              </a:rPr>
              <a:t>ascendente che si </a:t>
            </a:r>
            <a:r>
              <a:rPr sz="1200" dirty="0">
                <a:latin typeface="Times New Roman"/>
                <a:cs typeface="Times New Roman"/>
              </a:rPr>
              <a:t>evolvé nell’uomo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2768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(706.4) 62:3.13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moderno e le </a:t>
            </a:r>
            <a:r>
              <a:rPr sz="1200" spc="-5" dirty="0">
                <a:latin typeface="Times New Roman"/>
                <a:cs typeface="Times New Roman"/>
              </a:rPr>
              <a:t>scimmie sono derivati dalla stessa </a:t>
            </a:r>
            <a:r>
              <a:rPr sz="1200" dirty="0">
                <a:latin typeface="Times New Roman"/>
                <a:cs typeface="Times New Roman"/>
              </a:rPr>
              <a:t>tribù e </a:t>
            </a:r>
            <a:r>
              <a:rPr sz="1200" spc="-5" dirty="0">
                <a:latin typeface="Times New Roman"/>
                <a:cs typeface="Times New Roman"/>
              </a:rPr>
              <a:t>dalla stessa specie,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dagli stessi genitori. Gli  antenati dell’uomo sono discesi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linea superiore dei superstiti selezionati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tribù di </a:t>
            </a:r>
            <a:r>
              <a:rPr sz="1200" spc="-5" dirty="0">
                <a:latin typeface="Times New Roman"/>
                <a:cs typeface="Times New Roman"/>
              </a:rPr>
              <a:t>mammiferi intermedi, </a:t>
            </a:r>
            <a:r>
              <a:rPr sz="1200" spc="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scimmie moderne (ad eccezione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preesistenti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lemuri,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gibboni, </a:t>
            </a:r>
            <a:r>
              <a:rPr sz="1200" dirty="0">
                <a:latin typeface="Times New Roman"/>
                <a:cs typeface="Times New Roman"/>
              </a:rPr>
              <a:t>di scimmie e di </a:t>
            </a:r>
            <a:r>
              <a:rPr sz="1200" spc="5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creature del genere </a:t>
            </a:r>
            <a:r>
              <a:rPr sz="1200" dirty="0">
                <a:latin typeface="Times New Roman"/>
                <a:cs typeface="Times New Roman"/>
              </a:rPr>
              <a:t>scimmia)  sono i </a:t>
            </a:r>
            <a:r>
              <a:rPr sz="1200" spc="-5" dirty="0">
                <a:latin typeface="Times New Roman"/>
                <a:cs typeface="Times New Roman"/>
              </a:rPr>
              <a:t>discendenti della </a:t>
            </a:r>
            <a:r>
              <a:rPr sz="1200" dirty="0">
                <a:latin typeface="Times New Roman"/>
                <a:cs typeface="Times New Roman"/>
              </a:rPr>
              <a:t>coppia più </a:t>
            </a:r>
            <a:r>
              <a:rPr sz="1200" spc="-5" dirty="0">
                <a:latin typeface="Times New Roman"/>
                <a:cs typeface="Times New Roman"/>
              </a:rPr>
              <a:t>bassa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mammiferi intermedi, </a:t>
            </a:r>
            <a:r>
              <a:rPr sz="1200" dirty="0">
                <a:latin typeface="Times New Roman"/>
                <a:cs typeface="Times New Roman"/>
              </a:rPr>
              <a:t>una coppia </a:t>
            </a:r>
            <a:r>
              <a:rPr sz="1200" spc="-5" dirty="0">
                <a:latin typeface="Times New Roman"/>
                <a:cs typeface="Times New Roman"/>
              </a:rPr>
              <a:t>che sopravvisse </a:t>
            </a:r>
            <a:r>
              <a:rPr sz="1200" dirty="0">
                <a:latin typeface="Times New Roman"/>
                <a:cs typeface="Times New Roman"/>
              </a:rPr>
              <a:t>soltanto  </a:t>
            </a:r>
            <a:r>
              <a:rPr sz="1200" spc="-5" dirty="0">
                <a:latin typeface="Times New Roman"/>
                <a:cs typeface="Times New Roman"/>
              </a:rPr>
              <a:t>nascondendosi </a:t>
            </a:r>
            <a:r>
              <a:rPr sz="1200" dirty="0">
                <a:latin typeface="Times New Roman"/>
                <a:cs typeface="Times New Roman"/>
              </a:rPr>
              <a:t>per più di due </a:t>
            </a:r>
            <a:r>
              <a:rPr sz="1200" spc="-5" dirty="0">
                <a:latin typeface="Times New Roman"/>
                <a:cs typeface="Times New Roman"/>
              </a:rPr>
              <a:t>settimane </a:t>
            </a:r>
            <a:r>
              <a:rPr sz="1200" dirty="0">
                <a:latin typeface="Times New Roman"/>
                <a:cs typeface="Times New Roman"/>
              </a:rPr>
              <a:t>in un rifugio </a:t>
            </a:r>
            <a:r>
              <a:rPr sz="1200" spc="-5" dirty="0">
                <a:latin typeface="Times New Roman"/>
                <a:cs typeface="Times New Roman"/>
              </a:rPr>
              <a:t>sotterraneo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serviva </a:t>
            </a:r>
            <a:r>
              <a:rPr sz="1200" dirty="0">
                <a:latin typeface="Times New Roman"/>
                <a:cs typeface="Times New Roman"/>
              </a:rPr>
              <a:t>da dispensa durante l’ultima </a:t>
            </a:r>
            <a:r>
              <a:rPr sz="1200" spc="-5" dirty="0">
                <a:latin typeface="Times New Roman"/>
                <a:cs typeface="Times New Roman"/>
              </a:rPr>
              <a:t>accanita battaglia </a:t>
            </a:r>
            <a:r>
              <a:rPr sz="1200" dirty="0">
                <a:latin typeface="Times New Roman"/>
                <a:cs typeface="Times New Roman"/>
              </a:rPr>
              <a:t>della  loro tribù, </a:t>
            </a:r>
            <a:r>
              <a:rPr sz="1200" spc="-5" dirty="0">
                <a:latin typeface="Times New Roman"/>
                <a:cs typeface="Times New Roman"/>
              </a:rPr>
              <a:t>uscendone </a:t>
            </a:r>
            <a:r>
              <a:rPr sz="1200" dirty="0">
                <a:latin typeface="Times New Roman"/>
                <a:cs typeface="Times New Roman"/>
              </a:rPr>
              <a:t>solo molto dopo la </a:t>
            </a:r>
            <a:r>
              <a:rPr sz="1200" spc="-5" dirty="0">
                <a:latin typeface="Times New Roman"/>
                <a:cs typeface="Times New Roman"/>
              </a:rPr>
              <a:t>fine delle ostilità.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primati</a:t>
            </a:r>
            <a:endParaRPr sz="1600">
              <a:latin typeface="Times New Roman"/>
              <a:cs typeface="Times New Roman"/>
            </a:endParaRPr>
          </a:p>
          <a:p>
            <a:pPr marL="63500" marR="10985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(706.5) 62:4.1 </a:t>
            </a:r>
            <a:r>
              <a:rPr sz="1200" spc="-5" dirty="0">
                <a:latin typeface="Times New Roman"/>
                <a:cs typeface="Times New Roman"/>
              </a:rPr>
              <a:t>Ritorniamo alla nascita dei gemelli superiori,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maschio </a:t>
            </a:r>
            <a:r>
              <a:rPr sz="1200" dirty="0">
                <a:latin typeface="Times New Roman"/>
                <a:cs typeface="Times New Roman"/>
              </a:rPr>
              <a:t>ed una </a:t>
            </a:r>
            <a:r>
              <a:rPr sz="1200" spc="-5" dirty="0">
                <a:latin typeface="Times New Roman"/>
                <a:cs typeface="Times New Roman"/>
              </a:rPr>
              <a:t>femmina,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membri capi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tribù </a:t>
            </a:r>
            <a:r>
              <a:rPr sz="1200" dirty="0">
                <a:latin typeface="Times New Roman"/>
                <a:cs typeface="Times New Roman"/>
              </a:rPr>
              <a:t>dei mammiferi  </a:t>
            </a:r>
            <a:r>
              <a:rPr sz="1200" spc="-5" dirty="0">
                <a:latin typeface="Times New Roman"/>
                <a:cs typeface="Times New Roman"/>
              </a:rPr>
              <a:t>intermedi. Questi </a:t>
            </a:r>
            <a:r>
              <a:rPr sz="1200" dirty="0">
                <a:latin typeface="Times New Roman"/>
                <a:cs typeface="Times New Roman"/>
              </a:rPr>
              <a:t>animali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nati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insolito; </a:t>
            </a:r>
            <a:r>
              <a:rPr sz="1200" spc="-5" dirty="0">
                <a:latin typeface="Times New Roman"/>
                <a:cs typeface="Times New Roman"/>
              </a:rPr>
              <a:t>avevano ancor </a:t>
            </a:r>
            <a:r>
              <a:rPr sz="1200" dirty="0">
                <a:latin typeface="Times New Roman"/>
                <a:cs typeface="Times New Roman"/>
              </a:rPr>
              <a:t>meno pelo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corpo rispetto ai loro genitori </a:t>
            </a:r>
            <a:r>
              <a:rPr sz="1200" dirty="0">
                <a:latin typeface="Times New Roman"/>
                <a:cs typeface="Times New Roman"/>
              </a:rPr>
              <a:t>e  fin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tenera </a:t>
            </a:r>
            <a:r>
              <a:rPr sz="1200" dirty="0">
                <a:latin typeface="Times New Roman"/>
                <a:cs typeface="Times New Roman"/>
              </a:rPr>
              <a:t>infanzia </a:t>
            </a:r>
            <a:r>
              <a:rPr sz="1200" spc="-5" dirty="0">
                <a:latin typeface="Times New Roman"/>
                <a:cs typeface="Times New Roman"/>
              </a:rPr>
              <a:t>insistevano nel camminare eretti.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antenati avevano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imparato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camminare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5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zampe </a:t>
            </a:r>
            <a:r>
              <a:rPr sz="1200" spc="-5" dirty="0">
                <a:latin typeface="Times New Roman"/>
                <a:cs typeface="Times New Roman"/>
              </a:rPr>
              <a:t>posteriori,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questi gemelli </a:t>
            </a:r>
            <a:r>
              <a:rPr sz="1200" dirty="0">
                <a:latin typeface="Times New Roman"/>
                <a:cs typeface="Times New Roman"/>
              </a:rPr>
              <a:t>Primati </a:t>
            </a:r>
            <a:r>
              <a:rPr sz="1200" spc="-5" dirty="0">
                <a:latin typeface="Times New Roman"/>
                <a:cs typeface="Times New Roman"/>
              </a:rPr>
              <a:t>si tennero eretti </a:t>
            </a:r>
            <a:r>
              <a:rPr sz="1200" dirty="0">
                <a:latin typeface="Times New Roman"/>
                <a:cs typeface="Times New Roman"/>
              </a:rPr>
              <a:t>fin dall’inizio. Essi </a:t>
            </a:r>
            <a:r>
              <a:rPr sz="1200" spc="-5" dirty="0">
                <a:latin typeface="Times New Roman"/>
                <a:cs typeface="Times New Roman"/>
              </a:rPr>
              <a:t>raggiunsero </a:t>
            </a:r>
            <a:r>
              <a:rPr sz="1200" dirty="0">
                <a:latin typeface="Times New Roman"/>
                <a:cs typeface="Times New Roman"/>
              </a:rPr>
              <a:t>un’altezza di oltre un </a:t>
            </a:r>
            <a:r>
              <a:rPr sz="1200" spc="-5" dirty="0">
                <a:latin typeface="Times New Roman"/>
                <a:cs typeface="Times New Roman"/>
              </a:rPr>
              <a:t>metro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cinquanta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testa divenne più voluminosa in </a:t>
            </a:r>
            <a:r>
              <a:rPr sz="1200" spc="-5" dirty="0">
                <a:latin typeface="Times New Roman"/>
                <a:cs typeface="Times New Roman"/>
              </a:rPr>
              <a:t>confronto </a:t>
            </a:r>
            <a:r>
              <a:rPr sz="1200" dirty="0">
                <a:latin typeface="Times New Roman"/>
                <a:cs typeface="Times New Roman"/>
              </a:rPr>
              <a:t>a quella degli altri </a:t>
            </a:r>
            <a:r>
              <a:rPr sz="1200" spc="-5" dirty="0">
                <a:latin typeface="Times New Roman"/>
                <a:cs typeface="Times New Roman"/>
              </a:rPr>
              <a:t>membri della </a:t>
            </a:r>
            <a:r>
              <a:rPr sz="1200" dirty="0">
                <a:latin typeface="Times New Roman"/>
                <a:cs typeface="Times New Roman"/>
              </a:rPr>
              <a:t>tribù. Mentre </a:t>
            </a:r>
            <a:r>
              <a:rPr sz="1200" spc="-5" dirty="0">
                <a:latin typeface="Times New Roman"/>
                <a:cs typeface="Times New Roman"/>
              </a:rPr>
              <a:t>impararono </a:t>
            </a:r>
            <a:r>
              <a:rPr sz="1200" spc="5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comunicare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con l’altro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segni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suoni,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mai a far </a:t>
            </a:r>
            <a:r>
              <a:rPr sz="1200" spc="-5" dirty="0">
                <a:latin typeface="Times New Roman"/>
                <a:cs typeface="Times New Roman"/>
              </a:rPr>
              <a:t>comprendere questi </a:t>
            </a:r>
            <a:r>
              <a:rPr sz="1200" dirty="0">
                <a:latin typeface="Times New Roman"/>
                <a:cs typeface="Times New Roman"/>
              </a:rPr>
              <a:t>nuovi simboli  </a:t>
            </a:r>
            <a:r>
              <a:rPr sz="1200" spc="-5" dirty="0">
                <a:latin typeface="Times New Roman"/>
                <a:cs typeface="Times New Roman"/>
              </a:rPr>
              <a:t>al loro</a:t>
            </a:r>
            <a:r>
              <a:rPr sz="1200" dirty="0">
                <a:latin typeface="Times New Roman"/>
                <a:cs typeface="Times New Roman"/>
              </a:rPr>
              <a:t> popolo.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57845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natura del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Supremo</a:t>
            </a:r>
            <a:endParaRPr sz="1600">
              <a:latin typeface="Times New Roman"/>
              <a:cs typeface="Times New Roman"/>
            </a:endParaRPr>
          </a:p>
          <a:p>
            <a:pPr marL="76200" marR="15938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(1266.2) 115:7.1 </a:t>
            </a:r>
            <a:r>
              <a:rPr sz="1200" spc="-5" dirty="0">
                <a:latin typeface="Times New Roman"/>
                <a:cs typeface="Times New Roman"/>
              </a:rPr>
              <a:t>Nella Deità del Supremo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Padre-IO </a:t>
            </a:r>
            <a:r>
              <a:rPr sz="1200" dirty="0">
                <a:latin typeface="Times New Roman"/>
                <a:cs typeface="Times New Roman"/>
              </a:rPr>
              <a:t>SONO 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liberazione relativamente completa dagli inerenti </a:t>
            </a:r>
            <a:r>
              <a:rPr sz="1200" dirty="0">
                <a:latin typeface="Times New Roman"/>
                <a:cs typeface="Times New Roman"/>
              </a:rPr>
              <a:t>limiti  </a:t>
            </a:r>
            <a:r>
              <a:rPr sz="1200" spc="-5" dirty="0">
                <a:latin typeface="Times New Roman"/>
                <a:cs typeface="Times New Roman"/>
              </a:rPr>
              <a:t>all’infinità dello status, all’eternità dell’essere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all’assolutezza della natura. Ma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liberato </a:t>
            </a:r>
            <a:r>
              <a:rPr sz="1200" dirty="0">
                <a:latin typeface="Times New Roman"/>
                <a:cs typeface="Times New Roman"/>
              </a:rPr>
              <a:t>da tutte le  </a:t>
            </a:r>
            <a:r>
              <a:rPr sz="1200" spc="-5" dirty="0">
                <a:latin typeface="Times New Roman"/>
                <a:cs typeface="Times New Roman"/>
              </a:rPr>
              <a:t>limitazioni esistenziali solo assoggettandosi alle qualificazioni esperienziali </a:t>
            </a:r>
            <a:r>
              <a:rPr sz="1200" dirty="0">
                <a:latin typeface="Times New Roman"/>
                <a:cs typeface="Times New Roman"/>
              </a:rPr>
              <a:t>di una funzione </a:t>
            </a:r>
            <a:r>
              <a:rPr sz="1200" spc="-5" dirty="0">
                <a:latin typeface="Times New Roman"/>
                <a:cs typeface="Times New Roman"/>
              </a:rPr>
              <a:t>universale. Raggiungendo </a:t>
            </a:r>
            <a:r>
              <a:rPr sz="1200" dirty="0">
                <a:latin typeface="Times New Roman"/>
                <a:cs typeface="Times New Roman"/>
              </a:rPr>
              <a:t>la capacità  di </a:t>
            </a:r>
            <a:r>
              <a:rPr sz="1200" spc="-5" dirty="0">
                <a:latin typeface="Times New Roman"/>
                <a:cs typeface="Times New Roman"/>
              </a:rPr>
              <a:t>fare esperienza,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finito è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soggetto </a:t>
            </a:r>
            <a:r>
              <a:rPr sz="1200" spc="-5" dirty="0">
                <a:latin typeface="Times New Roman"/>
                <a:cs typeface="Times New Roman"/>
              </a:rPr>
              <a:t>alla necessità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quest’ultima; riuscendo </a:t>
            </a:r>
            <a:r>
              <a:rPr sz="1200" dirty="0">
                <a:latin typeface="Times New Roman"/>
                <a:cs typeface="Times New Roman"/>
              </a:rPr>
              <a:t>a liberarsi </a:t>
            </a:r>
            <a:r>
              <a:rPr sz="1200" spc="-5" dirty="0">
                <a:latin typeface="Times New Roman"/>
                <a:cs typeface="Times New Roman"/>
              </a:rPr>
              <a:t>dell’eternità </a:t>
            </a:r>
            <a:r>
              <a:rPr sz="1200" dirty="0">
                <a:latin typeface="Times New Roman"/>
                <a:cs typeface="Times New Roman"/>
              </a:rPr>
              <a:t>l’Onnipotente  </a:t>
            </a:r>
            <a:r>
              <a:rPr sz="1200" spc="-5" dirty="0">
                <a:latin typeface="Times New Roman"/>
                <a:cs typeface="Times New Roman"/>
              </a:rPr>
              <a:t>incontra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barriere del </a:t>
            </a:r>
            <a:r>
              <a:rPr sz="1200" dirty="0">
                <a:latin typeface="Times New Roman"/>
                <a:cs typeface="Times New Roman"/>
              </a:rPr>
              <a:t>tempo, ed 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ha potuto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crescita e lo sviluppo solo </a:t>
            </a:r>
            <a:r>
              <a:rPr sz="1200" spc="-5" dirty="0">
                <a:latin typeface="Times New Roman"/>
                <a:cs typeface="Times New Roman"/>
              </a:rPr>
              <a:t>come conseguenza della </a:t>
            </a:r>
            <a:r>
              <a:rPr sz="1200" dirty="0">
                <a:latin typeface="Times New Roman"/>
                <a:cs typeface="Times New Roman"/>
              </a:rPr>
              <a:t>parzialità  </a:t>
            </a:r>
            <a:r>
              <a:rPr sz="1200" spc="-5" dirty="0">
                <a:latin typeface="Times New Roman"/>
                <a:cs typeface="Times New Roman"/>
              </a:rPr>
              <a:t>dell’esistenza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dell’incompletezza della natura, </a:t>
            </a:r>
            <a:r>
              <a:rPr sz="1200" dirty="0">
                <a:latin typeface="Times New Roman"/>
                <a:cs typeface="Times New Roman"/>
              </a:rPr>
              <a:t>la non </a:t>
            </a:r>
            <a:r>
              <a:rPr sz="1200" spc="-5" dirty="0">
                <a:latin typeface="Times New Roman"/>
                <a:cs typeface="Times New Roman"/>
              </a:rPr>
              <a:t>assolutezza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dell’essere.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(1266.3) 115:7.2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deve essere </a:t>
            </a:r>
            <a:r>
              <a:rPr sz="1200" dirty="0">
                <a:latin typeface="Times New Roman"/>
                <a:cs typeface="Times New Roman"/>
              </a:rPr>
              <a:t>conforme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del Padre, </a:t>
            </a:r>
            <a:r>
              <a:rPr sz="1200" dirty="0">
                <a:latin typeface="Times New Roman"/>
                <a:cs typeface="Times New Roman"/>
              </a:rPr>
              <a:t>che ha basato 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finito sullo sforzo, la </a:t>
            </a:r>
            <a:r>
              <a:rPr sz="1200" spc="-5" dirty="0">
                <a:latin typeface="Times New Roman"/>
                <a:cs typeface="Times New Roman"/>
              </a:rPr>
              <a:t>riuscita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creatura nella </a:t>
            </a:r>
            <a:r>
              <a:rPr sz="1200" dirty="0">
                <a:latin typeface="Times New Roman"/>
                <a:cs typeface="Times New Roman"/>
              </a:rPr>
              <a:t>perseveranza e lo </a:t>
            </a:r>
            <a:r>
              <a:rPr sz="1200" spc="-5" dirty="0">
                <a:latin typeface="Times New Roman"/>
                <a:cs typeface="Times New Roman"/>
              </a:rPr>
              <a:t>sviluppo della personalità sulla fede. Ma </a:t>
            </a:r>
            <a:r>
              <a:rPr sz="1200" dirty="0">
                <a:latin typeface="Times New Roman"/>
                <a:cs typeface="Times New Roman"/>
              </a:rPr>
              <a:t>ordinando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l’evoluzione per </a:t>
            </a:r>
            <a:r>
              <a:rPr sz="1200" dirty="0">
                <a:latin typeface="Times New Roman"/>
                <a:cs typeface="Times New Roman"/>
              </a:rPr>
              <a:t>esperienza </a:t>
            </a:r>
            <a:r>
              <a:rPr sz="1200" spc="-5" dirty="0">
                <a:latin typeface="Times New Roman"/>
                <a:cs typeface="Times New Roman"/>
              </a:rPr>
              <a:t>del  Supremo,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ha reso possibile </a:t>
            </a:r>
            <a:r>
              <a:rPr sz="1200" spc="-5" dirty="0">
                <a:latin typeface="Times New Roman"/>
                <a:cs typeface="Times New Roman"/>
              </a:rPr>
              <a:t>alle creature </a:t>
            </a:r>
            <a:r>
              <a:rPr sz="1200" dirty="0">
                <a:latin typeface="Times New Roman"/>
                <a:cs typeface="Times New Roman"/>
              </a:rPr>
              <a:t>finite di </a:t>
            </a:r>
            <a:r>
              <a:rPr sz="1200" spc="-5" dirty="0">
                <a:latin typeface="Times New Roman"/>
                <a:cs typeface="Times New Roman"/>
              </a:rPr>
              <a:t>esistere negli universi </a:t>
            </a:r>
            <a:r>
              <a:rPr sz="1200" dirty="0">
                <a:latin typeface="Times New Roman"/>
                <a:cs typeface="Times New Roman"/>
              </a:rPr>
              <a:t>e,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esperienziale, di 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la divinità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Supremazia.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(1266.4) 115:7.3 </a:t>
            </a:r>
            <a:r>
              <a:rPr sz="1200" spc="-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realtà, </a:t>
            </a:r>
            <a:r>
              <a:rPr sz="1200" dirty="0">
                <a:latin typeface="Times New Roman"/>
                <a:cs typeface="Times New Roman"/>
              </a:rPr>
              <a:t>inclusi 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l’Ultimo, ad eccezione dei valori </a:t>
            </a:r>
            <a:r>
              <a:rPr sz="1200" dirty="0">
                <a:latin typeface="Times New Roman"/>
                <a:cs typeface="Times New Roman"/>
              </a:rPr>
              <a:t>non qualificati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Assoluti,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76200" marR="17907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relativa.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della Supremazia </a:t>
            </a:r>
            <a:r>
              <a:rPr sz="1200" dirty="0">
                <a:latin typeface="Times New Roman"/>
                <a:cs typeface="Times New Roman"/>
              </a:rPr>
              <a:t>è fondato </a:t>
            </a:r>
            <a:r>
              <a:rPr sz="1200" spc="-5" dirty="0">
                <a:latin typeface="Times New Roman"/>
                <a:cs typeface="Times New Roman"/>
              </a:rPr>
              <a:t>sul potere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sulla personalità del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sull’azione del </a:t>
            </a:r>
            <a:r>
              <a:rPr sz="1200" dirty="0">
                <a:latin typeface="Times New Roman"/>
                <a:cs typeface="Times New Roman"/>
              </a:rPr>
              <a:t>Congiunto,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connessa all’Assoluto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Deità, all’Assoluto Non Qualificato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all’Assoluto Universale.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Deità  </a:t>
            </a:r>
            <a:r>
              <a:rPr sz="1200" spc="-5" dirty="0">
                <a:latin typeface="Times New Roman"/>
                <a:cs typeface="Times New Roman"/>
              </a:rPr>
              <a:t>sintetizzante ed </a:t>
            </a:r>
            <a:r>
              <a:rPr sz="1200" dirty="0">
                <a:latin typeface="Times New Roman"/>
                <a:cs typeface="Times New Roman"/>
              </a:rPr>
              <a:t>unificante —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— è la </a:t>
            </a:r>
            <a:r>
              <a:rPr sz="1200" spc="-5" dirty="0">
                <a:latin typeface="Times New Roman"/>
                <a:cs typeface="Times New Roman"/>
              </a:rPr>
              <a:t>personificazione dell’ombra finita proiettata 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 </a:t>
            </a:r>
            <a:r>
              <a:rPr sz="1200" spc="-5" dirty="0">
                <a:latin typeface="Times New Roman"/>
                <a:cs typeface="Times New Roman"/>
              </a:rPr>
              <a:t>dall’unità </a:t>
            </a:r>
            <a:r>
              <a:rPr sz="1200" dirty="0">
                <a:latin typeface="Times New Roman"/>
                <a:cs typeface="Times New Roman"/>
              </a:rPr>
              <a:t>infinita </a:t>
            </a:r>
            <a:r>
              <a:rPr sz="1200" spc="-5" dirty="0">
                <a:latin typeface="Times New Roman"/>
                <a:cs typeface="Times New Roman"/>
              </a:rPr>
              <a:t>della natura insondabile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del Paradiso,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25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(1266.5) 115:7.4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misura in cui le </a:t>
            </a:r>
            <a:r>
              <a:rPr sz="1200" spc="-5" dirty="0">
                <a:latin typeface="Times New Roman"/>
                <a:cs typeface="Times New Roman"/>
              </a:rPr>
              <a:t>triodità operano direttamente sul livello </a:t>
            </a:r>
            <a:r>
              <a:rPr sz="1200" dirty="0">
                <a:latin typeface="Times New Roman"/>
                <a:cs typeface="Times New Roman"/>
              </a:rPr>
              <a:t>finito, </a:t>
            </a:r>
            <a:r>
              <a:rPr sz="1200" spc="-5" dirty="0">
                <a:latin typeface="Times New Roman"/>
                <a:cs typeface="Times New Roman"/>
              </a:rPr>
              <a:t>giungono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Supremo, </a:t>
            </a:r>
            <a:r>
              <a:rPr sz="1200" dirty="0">
                <a:latin typeface="Times New Roman"/>
                <a:cs typeface="Times New Roman"/>
              </a:rPr>
              <a:t>che è la focalizzazione 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somma </a:t>
            </a:r>
            <a:r>
              <a:rPr sz="1200" dirty="0">
                <a:latin typeface="Times New Roman"/>
                <a:cs typeface="Times New Roman"/>
              </a:rPr>
              <a:t>cosmica </a:t>
            </a:r>
            <a:r>
              <a:rPr sz="1200" spc="-5" dirty="0">
                <a:latin typeface="Times New Roman"/>
                <a:cs typeface="Times New Roman"/>
              </a:rPr>
              <a:t>delle qualificazioni </a:t>
            </a:r>
            <a:r>
              <a:rPr sz="1200" dirty="0">
                <a:latin typeface="Times New Roman"/>
                <a:cs typeface="Times New Roman"/>
              </a:rPr>
              <a:t>finite </a:t>
            </a:r>
            <a:r>
              <a:rPr sz="1200" spc="-5" dirty="0">
                <a:latin typeface="Times New Roman"/>
                <a:cs typeface="Times New Roman"/>
              </a:rPr>
              <a:t>delle nature dell’Assoluto Attuale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dell’Assoluto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Potenziale.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3245" cy="3197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(1266.6) 115:7.5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ritenuta essere l’inevitabilità assoluta; </a:t>
            </a:r>
            <a:r>
              <a:rPr sz="1200" dirty="0">
                <a:latin typeface="Times New Roman"/>
                <a:cs typeface="Times New Roman"/>
              </a:rPr>
              <a:t>i Sette Spiriti </a:t>
            </a:r>
            <a:r>
              <a:rPr sz="1200" spc="-5" dirty="0">
                <a:latin typeface="Times New Roman"/>
                <a:cs typeface="Times New Roman"/>
              </a:rPr>
              <a:t>Maestri sono apparentemente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inevitabilità </a:t>
            </a:r>
            <a:r>
              <a:rPr sz="1200" spc="-5" dirty="0">
                <a:latin typeface="Times New Roman"/>
                <a:cs typeface="Times New Roman"/>
              </a:rPr>
              <a:t>della Trinità; l’attuazione del potere-mente-spirito-personalità del Supremo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l’inevitabilità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(1266.7) 115:7.6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sembra essere stato inevitabile nell’infinità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qualificata, </a:t>
            </a:r>
            <a:r>
              <a:rPr sz="1200" dirty="0">
                <a:latin typeface="Times New Roman"/>
                <a:cs typeface="Times New Roman"/>
              </a:rPr>
              <a:t>ma sembra </a:t>
            </a:r>
            <a:r>
              <a:rPr sz="1200" spc="-5" dirty="0">
                <a:latin typeface="Times New Roman"/>
                <a:cs typeface="Times New Roman"/>
              </a:rPr>
              <a:t>esserlo 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relatività. Egli </a:t>
            </a:r>
            <a:r>
              <a:rPr sz="1200" dirty="0">
                <a:latin typeface="Times New Roman"/>
                <a:cs typeface="Times New Roman"/>
              </a:rPr>
              <a:t>è indispensabile </a:t>
            </a:r>
            <a:r>
              <a:rPr sz="1200" spc="-5" dirty="0">
                <a:latin typeface="Times New Roman"/>
                <a:cs typeface="Times New Roman"/>
              </a:rPr>
              <a:t>per focalizzare, </a:t>
            </a:r>
            <a:r>
              <a:rPr sz="1200" dirty="0">
                <a:latin typeface="Times New Roman"/>
                <a:cs typeface="Times New Roman"/>
              </a:rPr>
              <a:t>riassumere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inglobare </a:t>
            </a:r>
            <a:r>
              <a:rPr sz="1200" spc="-5" dirty="0">
                <a:latin typeface="Times New Roman"/>
                <a:cs typeface="Times New Roman"/>
              </a:rPr>
              <a:t>l’esperienza evoluzionaria, unificando efficacemente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risultati </a:t>
            </a:r>
            <a:r>
              <a:rPr sz="1200" dirty="0">
                <a:latin typeface="Times New Roman"/>
                <a:cs typeface="Times New Roman"/>
              </a:rPr>
              <a:t>di questo modo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percepire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nella sua natura </a:t>
            </a:r>
            <a:r>
              <a:rPr sz="1200" dirty="0">
                <a:latin typeface="Times New Roman"/>
                <a:cs typeface="Times New Roman"/>
              </a:rPr>
              <a:t>di Deità. E sembra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contribuire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all’apparizione dell’</a:t>
            </a:r>
            <a:r>
              <a:rPr sz="1200" i="1" spc="-5" dirty="0">
                <a:latin typeface="Times New Roman"/>
                <a:cs typeface="Times New Roman"/>
              </a:rPr>
              <a:t>eventuazione inevitabile,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manifestazione superesperienziale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superfinita </a:t>
            </a:r>
            <a:r>
              <a:rPr sz="1200" dirty="0">
                <a:latin typeface="Times New Roman"/>
                <a:cs typeface="Times New Roman"/>
              </a:rPr>
              <a:t>di Dio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l’Ultimo.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536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(1267.1) 115:7.7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Supremo non può essere pienamente apprezzato </a:t>
            </a:r>
            <a:r>
              <a:rPr sz="1200" spc="-5" dirty="0">
                <a:latin typeface="Times New Roman"/>
                <a:cs typeface="Times New Roman"/>
              </a:rPr>
              <a:t>senza prendere </a:t>
            </a:r>
            <a:r>
              <a:rPr sz="1200" dirty="0">
                <a:latin typeface="Times New Roman"/>
                <a:cs typeface="Times New Roman"/>
              </a:rPr>
              <a:t>in considerazione la </a:t>
            </a:r>
            <a:r>
              <a:rPr sz="1200" spc="-5" dirty="0">
                <a:latin typeface="Times New Roman"/>
                <a:cs typeface="Times New Roman"/>
              </a:rPr>
              <a:t>sua sorgente,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destino: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relazione con </a:t>
            </a:r>
            <a:r>
              <a:rPr sz="1200" dirty="0">
                <a:latin typeface="Times New Roman"/>
                <a:cs typeface="Times New Roman"/>
              </a:rPr>
              <a:t>la Trinità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origina, l’universo di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Trinità Ultima </a:t>
            </a:r>
            <a:r>
              <a:rPr sz="1200" dirty="0">
                <a:latin typeface="Times New Roman"/>
                <a:cs typeface="Times New Roman"/>
              </a:rPr>
              <a:t>di destino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immediato.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53695" algn="just">
              <a:lnSpc>
                <a:spcPts val="137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(1267.2) 115:7.8 </a:t>
            </a:r>
            <a:r>
              <a:rPr sz="1200" spc="-5" dirty="0">
                <a:latin typeface="Times New Roman"/>
                <a:cs typeface="Times New Roman"/>
              </a:rPr>
              <a:t>Totalizzando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fattori dell’esperienza </a:t>
            </a:r>
            <a:r>
              <a:rPr sz="1200" dirty="0">
                <a:latin typeface="Times New Roman"/>
                <a:cs typeface="Times New Roman"/>
              </a:rPr>
              <a:t>evoluzionaria 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collega il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all’absonito,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la mente  </a:t>
            </a:r>
            <a:r>
              <a:rPr sz="1200" spc="-5" dirty="0">
                <a:latin typeface="Times New Roman"/>
                <a:cs typeface="Times New Roman"/>
              </a:rPr>
              <a:t>dell’Attore Congiunto </a:t>
            </a:r>
            <a:r>
              <a:rPr sz="1200" dirty="0">
                <a:latin typeface="Times New Roman"/>
                <a:cs typeface="Times New Roman"/>
              </a:rPr>
              <a:t>integra la </a:t>
            </a:r>
            <a:r>
              <a:rPr sz="1200" spc="-5" dirty="0">
                <a:latin typeface="Times New Roman"/>
                <a:cs typeface="Times New Roman"/>
              </a:rPr>
              <a:t>spiritualità </a:t>
            </a:r>
            <a:r>
              <a:rPr sz="1200" dirty="0">
                <a:latin typeface="Times New Roman"/>
                <a:cs typeface="Times New Roman"/>
              </a:rPr>
              <a:t>divina del </a:t>
            </a:r>
            <a:r>
              <a:rPr sz="1200" spc="-5" dirty="0">
                <a:latin typeface="Times New Roman"/>
                <a:cs typeface="Times New Roman"/>
              </a:rPr>
              <a:t>Figlio personale 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energie immutabili dell’archetipo del Paradiso,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 marR="111760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presenza </a:t>
            </a:r>
            <a:r>
              <a:rPr sz="1200" spc="-5" dirty="0">
                <a:latin typeface="Times New Roman"/>
                <a:cs typeface="Times New Roman"/>
              </a:rPr>
              <a:t>dell’Assoluto Universale unifica l’attivazione della Deità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reattività del Non Qualificato. Questa </a:t>
            </a:r>
            <a:r>
              <a:rPr sz="1200" spc="5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deve  essere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rivelato </a:t>
            </a:r>
            <a:r>
              <a:rPr sz="1200" dirty="0">
                <a:latin typeface="Times New Roman"/>
                <a:cs typeface="Times New Roman"/>
              </a:rPr>
              <a:t>dell’unità </a:t>
            </a:r>
            <a:r>
              <a:rPr sz="1200" spc="-5" dirty="0">
                <a:latin typeface="Times New Roman"/>
                <a:cs typeface="Times New Roman"/>
              </a:rPr>
              <a:t>originale </a:t>
            </a:r>
            <a:r>
              <a:rPr sz="1200" dirty="0">
                <a:latin typeface="Times New Roman"/>
                <a:cs typeface="Times New Roman"/>
              </a:rPr>
              <a:t>della Prima </a:t>
            </a:r>
            <a:r>
              <a:rPr sz="1200" spc="-5" dirty="0">
                <a:latin typeface="Times New Roman"/>
                <a:cs typeface="Times New Roman"/>
              </a:rPr>
              <a:t>Causa-Padre </a:t>
            </a:r>
            <a:r>
              <a:rPr sz="1200" dirty="0">
                <a:latin typeface="Times New Roman"/>
                <a:cs typeface="Times New Roman"/>
              </a:rPr>
              <a:t>e del Primo </a:t>
            </a:r>
            <a:r>
              <a:rPr sz="1200" spc="-5" dirty="0">
                <a:latin typeface="Times New Roman"/>
                <a:cs typeface="Times New Roman"/>
              </a:rPr>
              <a:t>Archetipo-Sorgente </a:t>
            </a:r>
            <a:r>
              <a:rPr sz="1200" dirty="0">
                <a:latin typeface="Times New Roman"/>
                <a:cs typeface="Times New Roman"/>
              </a:rPr>
              <a:t>di tutte 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e di tutti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(1267.3) 115:7.9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Possente Messaggero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soggiorno temporaneo su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08761"/>
            <a:ext cx="8198484" cy="40532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spc="-30" dirty="0">
                <a:solidFill>
                  <a:srgbClr val="933634"/>
                </a:solidFill>
                <a:latin typeface="Times New Roman"/>
                <a:cs typeface="Times New Roman"/>
              </a:rPr>
              <a:t>116: </a:t>
            </a:r>
            <a:r>
              <a:rPr sz="2200" b="1" spc="-20" dirty="0">
                <a:solidFill>
                  <a:srgbClr val="933634"/>
                </a:solidFill>
                <a:latin typeface="Times New Roman"/>
                <a:cs typeface="Times New Roman"/>
              </a:rPr>
              <a:t>L’Onnipotente</a:t>
            </a:r>
            <a:r>
              <a:rPr sz="2200" b="1" spc="3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Supremo</a:t>
            </a:r>
            <a:endParaRPr sz="2200">
              <a:latin typeface="Times New Roman"/>
              <a:cs typeface="Times New Roman"/>
            </a:endParaRPr>
          </a:p>
          <a:p>
            <a:pPr marL="88900" marR="10287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(1268.1) 116:0.1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1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riconoscesse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Creatori </a:t>
            </a:r>
            <a:r>
              <a:rPr sz="1200" dirty="0">
                <a:latin typeface="Times New Roman"/>
                <a:cs typeface="Times New Roman"/>
              </a:rPr>
              <a:t>— i suoi supervisori </a:t>
            </a:r>
            <a:r>
              <a:rPr sz="1200" spc="-5" dirty="0">
                <a:latin typeface="Times New Roman"/>
                <a:cs typeface="Times New Roman"/>
              </a:rPr>
              <a:t>diretti </a:t>
            </a:r>
            <a:r>
              <a:rPr sz="1200" dirty="0">
                <a:latin typeface="Times New Roman"/>
                <a:cs typeface="Times New Roman"/>
              </a:rPr>
              <a:t>— pur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sono anche finiti,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è una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in evoluzione e non </a:t>
            </a:r>
            <a:r>
              <a:rPr sz="1200" spc="-5" dirty="0">
                <a:latin typeface="Times New Roman"/>
                <a:cs typeface="Times New Roman"/>
              </a:rPr>
              <a:t>assoluta, allora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contraddizioni delle disuguaglianze </a:t>
            </a:r>
            <a:r>
              <a:rPr sz="1200" spc="5" dirty="0">
                <a:latin typeface="Times New Roman"/>
                <a:cs typeface="Times New Roman"/>
              </a:rPr>
              <a:t>temporali  </a:t>
            </a:r>
            <a:r>
              <a:rPr sz="1200" spc="-5" dirty="0">
                <a:latin typeface="Times New Roman"/>
                <a:cs typeface="Times New Roman"/>
              </a:rPr>
              <a:t>cesserebbero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profondi paradossi </a:t>
            </a:r>
            <a:r>
              <a:rPr sz="1200" dirty="0">
                <a:latin typeface="Times New Roman"/>
                <a:cs typeface="Times New Roman"/>
              </a:rPr>
              <a:t>religiosi.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più prostituita </a:t>
            </a:r>
            <a:r>
              <a:rPr sz="1200" spc="-5" dirty="0">
                <a:latin typeface="Times New Roman"/>
                <a:cs typeface="Times New Roman"/>
              </a:rPr>
              <a:t>ad accrescere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sciocca </a:t>
            </a:r>
            <a:r>
              <a:rPr sz="1200" spc="-5" dirty="0">
                <a:latin typeface="Times New Roman"/>
                <a:cs typeface="Times New Roman"/>
              </a:rPr>
              <a:t>vanità  sociale dei </a:t>
            </a:r>
            <a:r>
              <a:rPr sz="1200" dirty="0">
                <a:latin typeface="Times New Roman"/>
                <a:cs typeface="Times New Roman"/>
              </a:rPr>
              <a:t>fortunati, </a:t>
            </a:r>
            <a:r>
              <a:rPr sz="1200" spc="-5" dirty="0">
                <a:latin typeface="Times New Roman"/>
                <a:cs typeface="Times New Roman"/>
              </a:rPr>
              <a:t>servendo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ad incoraggiare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rassegnazione </a:t>
            </a:r>
            <a:r>
              <a:rPr sz="1200" dirty="0">
                <a:latin typeface="Times New Roman"/>
                <a:cs typeface="Times New Roman"/>
              </a:rPr>
              <a:t>stoica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vittime </a:t>
            </a:r>
            <a:r>
              <a:rPr sz="1200" spc="-5" dirty="0">
                <a:latin typeface="Times New Roman"/>
                <a:cs typeface="Times New Roman"/>
              </a:rPr>
              <a:t>sfortunate delle privazioni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908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(1268.2) 116:0.2 </a:t>
            </a:r>
            <a:r>
              <a:rPr sz="1200" spc="-5" dirty="0">
                <a:latin typeface="Times New Roman"/>
                <a:cs typeface="Times New Roman"/>
              </a:rPr>
              <a:t>Quando si osservano </a:t>
            </a:r>
            <a:r>
              <a:rPr sz="1200" dirty="0">
                <a:latin typeface="Times New Roman"/>
                <a:cs typeface="Times New Roman"/>
              </a:rPr>
              <a:t>le sfere squisitamente </a:t>
            </a:r>
            <a:r>
              <a:rPr sz="1200" spc="-5" dirty="0">
                <a:latin typeface="Times New Roman"/>
                <a:cs typeface="Times New Roman"/>
              </a:rPr>
              <a:t>perfette </a:t>
            </a:r>
            <a:r>
              <a:rPr sz="1200" dirty="0">
                <a:latin typeface="Times New Roman"/>
                <a:cs typeface="Times New Roman"/>
              </a:rPr>
              <a:t>di Havona è </a:t>
            </a:r>
            <a:r>
              <a:rPr sz="1200" spc="-5" dirty="0">
                <a:latin typeface="Times New Roman"/>
                <a:cs typeface="Times New Roman"/>
              </a:rPr>
              <a:t>ragionevole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logico credere che </a:t>
            </a:r>
            <a:r>
              <a:rPr sz="1200" dirty="0">
                <a:latin typeface="Times New Roman"/>
                <a:cs typeface="Times New Roman"/>
              </a:rPr>
              <a:t>siano state fatte da un 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perfetto, infinito ed </a:t>
            </a:r>
            <a:r>
              <a:rPr sz="1200" spc="-5" dirty="0">
                <a:latin typeface="Times New Roman"/>
                <a:cs typeface="Times New Roman"/>
              </a:rPr>
              <a:t>assoluto. Ma </a:t>
            </a:r>
            <a:r>
              <a:rPr sz="1200" dirty="0">
                <a:latin typeface="Times New Roman"/>
                <a:cs typeface="Times New Roman"/>
              </a:rPr>
              <a:t>la stessa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logica </a:t>
            </a:r>
            <a:r>
              <a:rPr sz="1200" spc="-5" dirty="0">
                <a:latin typeface="Times New Roman"/>
                <a:cs typeface="Times New Roman"/>
              </a:rPr>
              <a:t>costringerebbe ogni </a:t>
            </a:r>
            <a:r>
              <a:rPr sz="1200" dirty="0">
                <a:latin typeface="Times New Roman"/>
                <a:cs typeface="Times New Roman"/>
              </a:rPr>
              <a:t>essere onesto, quando </a:t>
            </a:r>
            <a:r>
              <a:rPr sz="1200" spc="-5" dirty="0">
                <a:latin typeface="Times New Roman"/>
                <a:cs typeface="Times New Roman"/>
              </a:rPr>
              <a:t>osserva </a:t>
            </a:r>
            <a:r>
              <a:rPr sz="1200" dirty="0">
                <a:latin typeface="Times New Roman"/>
                <a:cs typeface="Times New Roman"/>
              </a:rPr>
              <a:t>il  disordine, le </a:t>
            </a:r>
            <a:r>
              <a:rPr sz="1200" spc="-5" dirty="0">
                <a:latin typeface="Times New Roman"/>
                <a:cs typeface="Times New Roman"/>
              </a:rPr>
              <a:t>imperfezioni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ingiustizie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concludere che </a:t>
            </a:r>
            <a:r>
              <a:rPr sz="1200" dirty="0">
                <a:latin typeface="Times New Roman"/>
                <a:cs typeface="Times New Roman"/>
              </a:rPr>
              <a:t>il vostro mondo è stato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governato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Creatori  </a:t>
            </a:r>
            <a:r>
              <a:rPr sz="1200" spc="-5" dirty="0">
                <a:latin typeface="Times New Roman"/>
                <a:cs typeface="Times New Roman"/>
              </a:rPr>
              <a:t>subassoluti, preinfiniti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tutt’altro che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38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(1268.3) 116:0.3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esperienziale </a:t>
            </a:r>
            <a:r>
              <a:rPr sz="1200" dirty="0">
                <a:latin typeface="Times New Roman"/>
                <a:cs typeface="Times New Roman"/>
              </a:rPr>
              <a:t>implica </a:t>
            </a:r>
            <a:r>
              <a:rPr sz="1200" spc="-5" dirty="0">
                <a:latin typeface="Times New Roman"/>
                <a:cs typeface="Times New Roman"/>
              </a:rPr>
              <a:t>l’associazione tra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l’uomo in </a:t>
            </a:r>
            <a:r>
              <a:rPr sz="1200" spc="-5" dirty="0">
                <a:latin typeface="Times New Roman"/>
                <a:cs typeface="Times New Roman"/>
              </a:rPr>
              <a:t>associazione.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marchio </a:t>
            </a:r>
            <a:r>
              <a:rPr sz="1200" dirty="0">
                <a:latin typeface="Times New Roman"/>
                <a:cs typeface="Times New Roman"/>
              </a:rPr>
              <a:t>distintivo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esperienziale: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non è cresciuto,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sempre stato, è esistenziale </a:t>
            </a:r>
            <a:r>
              <a:rPr sz="1200" spc="-5" dirty="0">
                <a:latin typeface="Times New Roman"/>
                <a:cs typeface="Times New Roman"/>
              </a:rPr>
              <a:t>come  gli Dei </a:t>
            </a:r>
            <a:r>
              <a:rPr sz="1200" dirty="0">
                <a:latin typeface="Times New Roman"/>
                <a:cs typeface="Times New Roman"/>
              </a:rPr>
              <a:t>eterni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sorgente. Ma </a:t>
            </a:r>
            <a:r>
              <a:rPr sz="1200" dirty="0">
                <a:latin typeface="Times New Roman"/>
                <a:cs typeface="Times New Roman"/>
              </a:rPr>
              <a:t>la crescita </a:t>
            </a:r>
            <a:r>
              <a:rPr sz="1200" spc="-5" dirty="0">
                <a:latin typeface="Times New Roman"/>
                <a:cs typeface="Times New Roman"/>
              </a:rPr>
              <a:t>caratterizza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(1268.4) 116:0.4 </a:t>
            </a:r>
            <a:r>
              <a:rPr sz="1200" spc="-5" dirty="0">
                <a:latin typeface="Times New Roman"/>
                <a:cs typeface="Times New Roman"/>
              </a:rPr>
              <a:t>L’Onnipotente Supremo </a:t>
            </a:r>
            <a:r>
              <a:rPr sz="1200" dirty="0">
                <a:latin typeface="Times New Roman"/>
                <a:cs typeface="Times New Roman"/>
              </a:rPr>
              <a:t>è una Deità vivente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evoluzione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attuale,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 universo,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anch’esso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di potere e di </a:t>
            </a: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destino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perfezione,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sua esperienza </a:t>
            </a:r>
            <a:r>
              <a:rPr sz="1200" dirty="0">
                <a:latin typeface="Times New Roman"/>
                <a:cs typeface="Times New Roman"/>
              </a:rPr>
              <a:t>attuale  </a:t>
            </a:r>
            <a:r>
              <a:rPr sz="1200" spc="-5" dirty="0">
                <a:latin typeface="Times New Roman"/>
                <a:cs typeface="Times New Roman"/>
              </a:rPr>
              <a:t>ingloba gli elementi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status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incompleto.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921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(1268.5) 116:0.5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Supremo funziona in </a:t>
            </a:r>
            <a:r>
              <a:rPr sz="1200" spc="-5" dirty="0">
                <a:latin typeface="Times New Roman"/>
                <a:cs typeface="Times New Roman"/>
              </a:rPr>
              <a:t>primo luogo nell’universo centrale come personalità 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secondariamente </a:t>
            </a:r>
            <a:r>
              <a:rPr sz="120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l’Onnipotente,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terziaria del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nell’universo maestro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642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63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attualmente latente, </a:t>
            </a:r>
            <a:r>
              <a:rPr sz="1200" dirty="0">
                <a:latin typeface="Times New Roman"/>
                <a:cs typeface="Times New Roman"/>
              </a:rPr>
              <a:t>esistente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come potenziale </a:t>
            </a:r>
            <a:r>
              <a:rPr sz="1200" spc="-5" dirty="0">
                <a:latin typeface="Times New Roman"/>
                <a:cs typeface="Times New Roman"/>
              </a:rPr>
              <a:t>mentale sconosciuto. Nessuno sa esattamente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rivelerà questo </a:t>
            </a:r>
            <a:r>
              <a:rPr sz="1200" spc="5" dirty="0">
                <a:latin typeface="Times New Roman"/>
                <a:cs typeface="Times New Roman"/>
              </a:rPr>
              <a:t>terzo 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dell’Essere Supremo. Alcuni credono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superuniversi saranno stabilizzati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opererà </a:t>
            </a:r>
            <a:r>
              <a:rPr sz="1200" spc="5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Uversa come sovrano </a:t>
            </a:r>
            <a:r>
              <a:rPr sz="1200" dirty="0">
                <a:latin typeface="Times New Roman"/>
                <a:cs typeface="Times New Roman"/>
              </a:rPr>
              <a:t>onnipotente </a:t>
            </a:r>
            <a:r>
              <a:rPr sz="1200" spc="-5" dirty="0">
                <a:latin typeface="Times New Roman"/>
                <a:cs typeface="Times New Roman"/>
              </a:rPr>
              <a:t>ed esperienziale del grande universo, espandendosi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superonnipotente </a:t>
            </a:r>
            <a:r>
              <a:rPr sz="1200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universi esterni.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ritengono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terzo stadio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Supremazia implicherà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manifestazione della Deità. Ma  nessuno </a:t>
            </a:r>
            <a:r>
              <a:rPr sz="1200" dirty="0">
                <a:latin typeface="Times New Roman"/>
                <a:cs typeface="Times New Roman"/>
              </a:rPr>
              <a:t>di noi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niente.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mente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Suprema</a:t>
            </a:r>
            <a:endParaRPr sz="1600">
              <a:latin typeface="Times New Roman"/>
              <a:cs typeface="Times New Roman"/>
            </a:endParaRPr>
          </a:p>
          <a:p>
            <a:pPr marL="76200" marR="227329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(1268.6) 116:1.1 </a:t>
            </a:r>
            <a:r>
              <a:rPr sz="1200" spc="-5" dirty="0">
                <a:latin typeface="Times New Roman"/>
                <a:cs typeface="Times New Roman"/>
              </a:rPr>
              <a:t>L’esperienza della 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creatura </a:t>
            </a:r>
            <a:r>
              <a:rPr sz="1200" dirty="0">
                <a:latin typeface="Times New Roman"/>
                <a:cs typeface="Times New Roman"/>
              </a:rPr>
              <a:t>in evoluzione è una </a:t>
            </a:r>
            <a:r>
              <a:rPr sz="1200" spc="-5" dirty="0">
                <a:latin typeface="Times New Roman"/>
                <a:cs typeface="Times New Roman"/>
              </a:rPr>
              <a:t>fase dell’esperienza dell’Onnipotente Supremo.  L’asservimento </a:t>
            </a:r>
            <a:r>
              <a:rPr sz="1200" dirty="0">
                <a:latin typeface="Times New Roman"/>
                <a:cs typeface="Times New Roman"/>
              </a:rPr>
              <a:t>intelligente di </a:t>
            </a:r>
            <a:r>
              <a:rPr sz="1200" spc="-5" dirty="0">
                <a:latin typeface="Times New Roman"/>
                <a:cs typeface="Times New Roman"/>
              </a:rPr>
              <a:t>ogni segmento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dei superuniversi </a:t>
            </a:r>
            <a:r>
              <a:rPr sz="1200" dirty="0">
                <a:latin typeface="Times New Roman"/>
                <a:cs typeface="Times New Roman"/>
              </a:rPr>
              <a:t>fa 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controllo </a:t>
            </a:r>
            <a:r>
              <a:rPr sz="1200" spc="-5" dirty="0">
                <a:latin typeface="Times New Roman"/>
                <a:cs typeface="Times New Roman"/>
              </a:rPr>
              <a:t>crescente dell’Onni potente </a:t>
            </a:r>
            <a:r>
              <a:rPr sz="1200" dirty="0">
                <a:latin typeface="Times New Roman"/>
                <a:cs typeface="Times New Roman"/>
              </a:rPr>
              <a:t>Supremo.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sintesi </a:t>
            </a:r>
            <a:r>
              <a:rPr sz="1200" dirty="0">
                <a:latin typeface="Times New Roman"/>
                <a:cs typeface="Times New Roman"/>
              </a:rPr>
              <a:t>creativa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potere e 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dell’impulso </a:t>
            </a:r>
            <a:r>
              <a:rPr sz="1200" spc="-5" dirty="0">
                <a:latin typeface="Times New Roman"/>
                <a:cs typeface="Times New Roman"/>
              </a:rPr>
              <a:t>creativo della Mente Suprema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l’essenza stessa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crescita evoluzionaria </a:t>
            </a:r>
            <a:r>
              <a:rPr sz="1200" dirty="0">
                <a:latin typeface="Times New Roman"/>
                <a:cs typeface="Times New Roman"/>
              </a:rPr>
              <a:t>dell’unità </a:t>
            </a:r>
            <a:r>
              <a:rPr sz="1200" spc="-5" dirty="0">
                <a:latin typeface="Times New Roman"/>
                <a:cs typeface="Times New Roman"/>
              </a:rPr>
              <a:t>nell’Essere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(1269.1) 116:1.2 </a:t>
            </a:r>
            <a:r>
              <a:rPr sz="1200" spc="-5" dirty="0">
                <a:latin typeface="Times New Roman"/>
                <a:cs typeface="Times New Roman"/>
              </a:rPr>
              <a:t>L’unione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attributi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personalità della </a:t>
            </a:r>
            <a:r>
              <a:rPr sz="1200" dirty="0">
                <a:latin typeface="Times New Roman"/>
                <a:cs typeface="Times New Roman"/>
              </a:rPr>
              <a:t>Supremazia è la </a:t>
            </a:r>
            <a:r>
              <a:rPr sz="1200" spc="-5" dirty="0">
                <a:latin typeface="Times New Roman"/>
                <a:cs typeface="Times New Roman"/>
              </a:rPr>
              <a:t>funzione della Mente Suprema, </a:t>
            </a:r>
            <a:r>
              <a:rPr sz="1200" dirty="0">
                <a:latin typeface="Times New Roman"/>
                <a:cs typeface="Times New Roman"/>
              </a:rPr>
              <a:t>e l’evoluzione  completa </a:t>
            </a:r>
            <a:r>
              <a:rPr sz="1200" spc="-5" dirty="0">
                <a:latin typeface="Times New Roman"/>
                <a:cs typeface="Times New Roman"/>
              </a:rPr>
              <a:t>dell’Onnipotente Supremo darà come risultato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unificata 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— non </a:t>
            </a:r>
            <a:r>
              <a:rPr sz="1200" spc="-5" dirty="0">
                <a:latin typeface="Times New Roman"/>
                <a:cs typeface="Times New Roman"/>
              </a:rPr>
              <a:t>un’associazione vagamente  coordinata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attributi </a:t>
            </a:r>
            <a:r>
              <a:rPr sz="1200" dirty="0">
                <a:latin typeface="Times New Roman"/>
                <a:cs typeface="Times New Roman"/>
              </a:rPr>
              <a:t>divini.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prospettiva più </a:t>
            </a:r>
            <a:r>
              <a:rPr sz="1200" spc="-5" dirty="0">
                <a:latin typeface="Times New Roman"/>
                <a:cs typeface="Times New Roman"/>
              </a:rPr>
              <a:t>ampia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Onnipotente all’infuori del Supremo,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Supremo  </a:t>
            </a:r>
            <a:r>
              <a:rPr sz="1200" spc="-5" dirty="0">
                <a:latin typeface="Times New Roman"/>
                <a:cs typeface="Times New Roman"/>
              </a:rPr>
              <a:t>all’infuori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dell’Onnipotente.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2415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(1269.2) 116:1.3 </a:t>
            </a:r>
            <a:r>
              <a:rPr sz="1200" spc="-5" dirty="0">
                <a:latin typeface="Times New Roman"/>
                <a:cs typeface="Times New Roman"/>
              </a:rPr>
              <a:t>Durante l’intera </a:t>
            </a:r>
            <a:r>
              <a:rPr sz="1200" dirty="0">
                <a:latin typeface="Times New Roman"/>
                <a:cs typeface="Times New Roman"/>
              </a:rPr>
              <a:t>durata </a:t>
            </a:r>
            <a:r>
              <a:rPr sz="1200" spc="-5" dirty="0">
                <a:latin typeface="Times New Roman"/>
                <a:cs typeface="Times New Roman"/>
              </a:rPr>
              <a:t>delle ere </a:t>
            </a:r>
            <a:r>
              <a:rPr sz="1200" dirty="0">
                <a:latin typeface="Times New Roman"/>
                <a:cs typeface="Times New Roman"/>
              </a:rPr>
              <a:t>evoluzionarie il potenziale di </a:t>
            </a:r>
            <a:r>
              <a:rPr sz="1200" spc="-5" dirty="0">
                <a:latin typeface="Times New Roman"/>
                <a:cs typeface="Times New Roman"/>
              </a:rPr>
              <a:t>potere fisico del </a:t>
            </a:r>
            <a:r>
              <a:rPr sz="1200" dirty="0">
                <a:latin typeface="Times New Roman"/>
                <a:cs typeface="Times New Roman"/>
              </a:rPr>
              <a:t>Supremo è </a:t>
            </a:r>
            <a:r>
              <a:rPr sz="1200" spc="-5" dirty="0">
                <a:latin typeface="Times New Roman"/>
                <a:cs typeface="Times New Roman"/>
              </a:rPr>
              <a:t>conferito ai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Direttori  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mentale risiede nei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Infinita è la </a:t>
            </a:r>
            <a:r>
              <a:rPr sz="1200" spc="-5" dirty="0">
                <a:latin typeface="Times New Roman"/>
                <a:cs typeface="Times New Roman"/>
              </a:rPr>
              <a:t>funzione dello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cosmica è il </a:t>
            </a:r>
            <a:r>
              <a:rPr sz="1200" spc="-5" dirty="0">
                <a:latin typeface="Times New Roman"/>
                <a:cs typeface="Times New Roman"/>
              </a:rPr>
              <a:t>ministero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Suprema </a:t>
            </a:r>
            <a:r>
              <a:rPr sz="1200" dirty="0">
                <a:latin typeface="Times New Roman"/>
                <a:cs typeface="Times New Roman"/>
              </a:rPr>
              <a:t>è in corso </a:t>
            </a:r>
            <a:r>
              <a:rPr sz="1200" spc="-5" dirty="0">
                <a:latin typeface="Times New Roman"/>
                <a:cs typeface="Times New Roman"/>
              </a:rPr>
              <a:t>d’attuazione nella </a:t>
            </a:r>
            <a:r>
              <a:rPr sz="1200" dirty="0">
                <a:latin typeface="Times New Roman"/>
                <a:cs typeface="Times New Roman"/>
              </a:rPr>
              <a:t>coordinazione  </a:t>
            </a:r>
            <a:r>
              <a:rPr sz="1200" spc="-5" dirty="0">
                <a:latin typeface="Times New Roman"/>
                <a:cs typeface="Times New Roman"/>
              </a:rPr>
              <a:t>del grande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funzionale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Settuplo.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7059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257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(1269.3) 116:1.4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tempo-spaziale, la </a:t>
            </a:r>
            <a:r>
              <a:rPr sz="1200" spc="-5" dirty="0">
                <a:latin typeface="Times New Roman"/>
                <a:cs typeface="Times New Roman"/>
              </a:rPr>
              <a:t>mente cosmica, </a:t>
            </a:r>
            <a:r>
              <a:rPr sz="1200" dirty="0">
                <a:latin typeface="Times New Roman"/>
                <a:cs typeface="Times New Roman"/>
              </a:rPr>
              <a:t>funziona </a:t>
            </a:r>
            <a:r>
              <a:rPr sz="1200" spc="-5" dirty="0">
                <a:latin typeface="Times New Roman"/>
                <a:cs typeface="Times New Roman"/>
              </a:rPr>
              <a:t>differentemente nei </a:t>
            </a:r>
            <a:r>
              <a:rPr sz="1200" dirty="0">
                <a:latin typeface="Times New Roman"/>
                <a:cs typeface="Times New Roman"/>
              </a:rPr>
              <a:t>sette superuniversi, ma è </a:t>
            </a:r>
            <a:r>
              <a:rPr sz="1200" spc="-5" dirty="0">
                <a:latin typeface="Times New Roman"/>
                <a:cs typeface="Times New Roman"/>
              </a:rPr>
              <a:t>coordinata per  </a:t>
            </a:r>
            <a:r>
              <a:rPr sz="1200" dirty="0">
                <a:latin typeface="Times New Roman"/>
                <a:cs typeface="Times New Roman"/>
              </a:rPr>
              <a:t>mezzo di una </a:t>
            </a:r>
            <a:r>
              <a:rPr sz="1200" spc="-5" dirty="0">
                <a:latin typeface="Times New Roman"/>
                <a:cs typeface="Times New Roman"/>
              </a:rPr>
              <a:t>sconosciuta tecnica associativa nell’Essere </a:t>
            </a:r>
            <a:r>
              <a:rPr sz="1200" dirty="0">
                <a:latin typeface="Times New Roman"/>
                <a:cs typeface="Times New Roman"/>
              </a:rPr>
              <a:t>Supremo.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supercontrollo dell’Onnipotente sul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esclusivamente fisico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spirituale. Nei </a:t>
            </a:r>
            <a:r>
              <a:rPr sz="1200" dirty="0">
                <a:latin typeface="Times New Roman"/>
                <a:cs typeface="Times New Roman"/>
              </a:rPr>
              <a:t>sette superuniversi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è principalmente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ma vi sono anche presenti </a:t>
            </a:r>
            <a:r>
              <a:rPr sz="1200" spc="-5" dirty="0">
                <a:latin typeface="Times New Roman"/>
                <a:cs typeface="Times New Roman"/>
              </a:rPr>
              <a:t>dei  fenomeni del Supremo </a:t>
            </a:r>
            <a:r>
              <a:rPr sz="1200" dirty="0">
                <a:latin typeface="Times New Roman"/>
                <a:cs typeface="Times New Roman"/>
              </a:rPr>
              <a:t>che sono intellettuali 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384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(1269.4) 116:1.5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conosciamo </a:t>
            </a:r>
            <a:r>
              <a:rPr sz="1200" dirty="0">
                <a:latin typeface="Times New Roman"/>
                <a:cs typeface="Times New Roman"/>
              </a:rPr>
              <a:t>meno sulla mente </a:t>
            </a:r>
            <a:r>
              <a:rPr sz="1200" spc="-5" dirty="0">
                <a:latin typeface="Times New Roman"/>
                <a:cs typeface="Times New Roman"/>
              </a:rPr>
              <a:t>della Supremazia che su qualsiasi </a:t>
            </a:r>
            <a:r>
              <a:rPr sz="1200" dirty="0">
                <a:latin typeface="Times New Roman"/>
                <a:cs typeface="Times New Roman"/>
              </a:rPr>
              <a:t>altro aspetto di questa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in  evoluzione.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incontestabilmente attiva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grande 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ritiene </a:t>
            </a:r>
            <a:r>
              <a:rPr sz="1200" spc="-5" dirty="0">
                <a:latin typeface="Times New Roman"/>
                <a:cs typeface="Times New Roman"/>
              </a:rPr>
              <a:t>che abbia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potenziale di funzioni </a:t>
            </a:r>
            <a:r>
              <a:rPr sz="1200" spc="-1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vasta portata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maestro. </a:t>
            </a:r>
            <a:r>
              <a:rPr sz="1200" dirty="0">
                <a:latin typeface="Times New Roman"/>
                <a:cs typeface="Times New Roman"/>
              </a:rPr>
              <a:t>Tuttavia noi sappiamo </a:t>
            </a:r>
            <a:r>
              <a:rPr sz="1200" spc="-5" dirty="0">
                <a:latin typeface="Times New Roman"/>
                <a:cs typeface="Times New Roman"/>
              </a:rPr>
              <a:t>questo: mentre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fisico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crescita completa </a:t>
            </a:r>
            <a:r>
              <a:rPr sz="1200" dirty="0">
                <a:latin typeface="Times New Roman"/>
                <a:cs typeface="Times New Roman"/>
              </a:rPr>
              <a:t>e lo  spirito può </a:t>
            </a:r>
            <a:r>
              <a:rPr sz="1200" spc="-5" dirty="0">
                <a:latin typeface="Times New Roman"/>
                <a:cs typeface="Times New Roman"/>
              </a:rPr>
              <a:t>giungere alla perfezione </a:t>
            </a:r>
            <a:r>
              <a:rPr sz="1200" dirty="0">
                <a:latin typeface="Times New Roman"/>
                <a:cs typeface="Times New Roman"/>
              </a:rPr>
              <a:t>di sviluppo, la mente non </a:t>
            </a:r>
            <a:r>
              <a:rPr sz="1200" spc="-5" dirty="0">
                <a:latin typeface="Times New Roman"/>
                <a:cs typeface="Times New Roman"/>
              </a:rPr>
              <a:t>cessa </a:t>
            </a:r>
            <a:r>
              <a:rPr sz="1200" dirty="0">
                <a:latin typeface="Times New Roman"/>
                <a:cs typeface="Times New Roman"/>
              </a:rPr>
              <a:t>mai di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la tecnica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progresso infinito.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Supremo è una Deità esperienziale 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dirty="0">
                <a:latin typeface="Times New Roman"/>
                <a:cs typeface="Times New Roman"/>
              </a:rPr>
              <a:t>mai il completamento della </a:t>
            </a:r>
            <a:r>
              <a:rPr sz="1200" spc="-5" dirty="0">
                <a:latin typeface="Times New Roman"/>
                <a:cs typeface="Times New Roman"/>
              </a:rPr>
              <a:t>sua realizzazione  mentale.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L’Onnipotente 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Dio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il Settuplo</a:t>
            </a:r>
            <a:endParaRPr sz="1600">
              <a:latin typeface="Times New Roman"/>
              <a:cs typeface="Times New Roman"/>
            </a:endParaRPr>
          </a:p>
          <a:p>
            <a:pPr marL="88900" marR="49657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(1269.5) 116:2.1 </a:t>
            </a:r>
            <a:r>
              <a:rPr sz="1200" spc="-5" dirty="0">
                <a:latin typeface="Times New Roman"/>
                <a:cs typeface="Times New Roman"/>
              </a:rPr>
              <a:t>L’apparizione della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universale dell’Onnipotente </a:t>
            </a:r>
            <a:r>
              <a:rPr sz="1200" dirty="0">
                <a:latin typeface="Times New Roman"/>
                <a:cs typeface="Times New Roman"/>
              </a:rPr>
              <a:t>è concomitante </a:t>
            </a:r>
            <a:r>
              <a:rPr sz="1200" spc="-5" dirty="0">
                <a:latin typeface="Times New Roman"/>
                <a:cs typeface="Times New Roman"/>
              </a:rPr>
              <a:t>con l’apparizione sulla scena  dell’azione cosmica degli elevati creatori </a:t>
            </a:r>
            <a:r>
              <a:rPr sz="1200" dirty="0">
                <a:latin typeface="Times New Roman"/>
                <a:cs typeface="Times New Roman"/>
              </a:rPr>
              <a:t>e controllori </a:t>
            </a:r>
            <a:r>
              <a:rPr sz="1200" spc="-5" dirty="0">
                <a:latin typeface="Times New Roman"/>
                <a:cs typeface="Times New Roman"/>
              </a:rPr>
              <a:t>dei superuniversi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44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(1269.6) 116:2.2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deriva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attributi </a:t>
            </a:r>
            <a:r>
              <a:rPr sz="1200" dirty="0">
                <a:latin typeface="Times New Roman"/>
                <a:cs typeface="Times New Roman"/>
              </a:rPr>
              <a:t>di spirito e di </a:t>
            </a:r>
            <a:r>
              <a:rPr sz="1200" spc="-5" dirty="0">
                <a:latin typeface="Times New Roman"/>
                <a:cs typeface="Times New Roman"/>
              </a:rPr>
              <a:t>personalità dalla Trinità del </a:t>
            </a:r>
            <a:r>
              <a:rPr sz="1200" dirty="0">
                <a:latin typeface="Times New Roman"/>
                <a:cs typeface="Times New Roman"/>
              </a:rPr>
              <a:t>Paradiso, ma </a:t>
            </a:r>
            <a:r>
              <a:rPr sz="1200" spc="-5" dirty="0">
                <a:latin typeface="Times New Roman"/>
                <a:cs typeface="Times New Roman"/>
              </a:rPr>
              <a:t>attua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potere </a:t>
            </a:r>
            <a:r>
              <a:rPr sz="1200" dirty="0">
                <a:latin typeface="Times New Roman"/>
                <a:cs typeface="Times New Roman"/>
              </a:rPr>
              <a:t>nelle  azioni </a:t>
            </a:r>
            <a:r>
              <a:rPr sz="1200" spc="-5" dirty="0">
                <a:latin typeface="Times New Roman"/>
                <a:cs typeface="Times New Roman"/>
              </a:rPr>
              <a:t>dei Figli Creatori,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atti </a:t>
            </a:r>
            <a:r>
              <a:rPr sz="1200" spc="-5" dirty="0">
                <a:latin typeface="Times New Roman"/>
                <a:cs typeface="Times New Roman"/>
              </a:rPr>
              <a:t>collettivi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sorgente del suo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crescente  quale sovrano </a:t>
            </a:r>
            <a:r>
              <a:rPr sz="1200" dirty="0">
                <a:latin typeface="Times New Roman"/>
                <a:cs typeface="Times New Roman"/>
              </a:rPr>
              <a:t>onnipotente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superuniversi ed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(1269.7) 116:2.3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Deità Non </a:t>
            </a:r>
            <a:r>
              <a:rPr sz="1200" spc="-5" dirty="0">
                <a:latin typeface="Times New Roman"/>
                <a:cs typeface="Times New Roman"/>
              </a:rPr>
              <a:t>Qualificata </a:t>
            </a:r>
            <a:r>
              <a:rPr sz="1200" dirty="0">
                <a:latin typeface="Times New Roman"/>
                <a:cs typeface="Times New Roman"/>
              </a:rPr>
              <a:t>del Paradiso è </a:t>
            </a:r>
            <a:r>
              <a:rPr sz="1200" spc="-5" dirty="0">
                <a:latin typeface="Times New Roman"/>
                <a:cs typeface="Times New Roman"/>
              </a:rPr>
              <a:t>incomprensibile per </a:t>
            </a:r>
            <a:r>
              <a:rPr sz="1200" spc="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L’eternità </a:t>
            </a:r>
            <a:r>
              <a:rPr sz="1200" dirty="0">
                <a:latin typeface="Times New Roman"/>
                <a:cs typeface="Times New Roman"/>
              </a:rPr>
              <a:t>e l’infinità </a:t>
            </a:r>
            <a:r>
              <a:rPr sz="1200" spc="-5" dirty="0">
                <a:latin typeface="Times New Roman"/>
                <a:cs typeface="Times New Roman"/>
              </a:rPr>
              <a:t>implicano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della deità 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del </a:t>
            </a:r>
            <a:r>
              <a:rPr sz="1200" dirty="0">
                <a:latin typeface="Times New Roman"/>
                <a:cs typeface="Times New Roman"/>
              </a:rPr>
              <a:t>tempo-spazio non </a:t>
            </a:r>
            <a:r>
              <a:rPr sz="1200" spc="-5" dirty="0">
                <a:latin typeface="Times New Roman"/>
                <a:cs typeface="Times New Roman"/>
              </a:rPr>
              <a:t>possono comprendere.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L’infinità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57515" cy="39096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77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l’assolutezza della sovranità sono inerenti alla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e 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realtà situata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 comprensione dei </a:t>
            </a:r>
            <a:r>
              <a:rPr sz="1200" dirty="0">
                <a:latin typeface="Times New Roman"/>
                <a:cs typeface="Times New Roman"/>
              </a:rPr>
              <a:t>mortali.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del tempo-spazio devono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origini, delle </a:t>
            </a:r>
            <a:r>
              <a:rPr sz="1200" dirty="0">
                <a:latin typeface="Times New Roman"/>
                <a:cs typeface="Times New Roman"/>
              </a:rPr>
              <a:t>relatività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destini per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relazioni universali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comprendere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significativi della divinità.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la Deità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attenua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qualifica </a:t>
            </a:r>
            <a:r>
              <a:rPr sz="1200" dirty="0">
                <a:latin typeface="Times New Roman"/>
                <a:cs typeface="Times New Roman"/>
              </a:rPr>
              <a:t>in altri  modi le </a:t>
            </a:r>
            <a:r>
              <a:rPr sz="1200" spc="-5" dirty="0">
                <a:latin typeface="Times New Roman"/>
                <a:cs typeface="Times New Roman"/>
              </a:rPr>
              <a:t>personalizzazioni extra-paradisiache della divinità, portando così all’esistenza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Creatori Supremi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associati,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trasportano </a:t>
            </a:r>
            <a:r>
              <a:rPr sz="1200" dirty="0">
                <a:latin typeface="Times New Roman"/>
                <a:cs typeface="Times New Roman"/>
              </a:rPr>
              <a:t>la luce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lontano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sorgente Paradisiaca,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più lontana e </a:t>
            </a:r>
            <a:r>
              <a:rPr sz="1200" spc="-5" dirty="0">
                <a:latin typeface="Times New Roman"/>
                <a:cs typeface="Times New Roman"/>
              </a:rPr>
              <a:t>bella </a:t>
            </a:r>
            <a:r>
              <a:rPr sz="1200" dirty="0">
                <a:latin typeface="Times New Roman"/>
                <a:cs typeface="Times New Roman"/>
              </a:rPr>
              <a:t>espressione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terrena dei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sui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(1270.1) 116:2.4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l’origine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mortale incontra </a:t>
            </a:r>
            <a:r>
              <a:rPr sz="1200" dirty="0">
                <a:latin typeface="Times New Roman"/>
                <a:cs typeface="Times New Roman"/>
              </a:rPr>
              <a:t>i livelli </a:t>
            </a:r>
            <a:r>
              <a:rPr sz="1200" spc="-5" dirty="0">
                <a:latin typeface="Times New Roman"/>
                <a:cs typeface="Times New Roman"/>
              </a:rPr>
              <a:t>successivi nell’ordine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seguente: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(1270.2) 116:2.5 </a:t>
            </a:r>
            <a:r>
              <a:rPr sz="1200" dirty="0">
                <a:latin typeface="Times New Roman"/>
                <a:cs typeface="Times New Roman"/>
              </a:rPr>
              <a:t>1. 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(e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Creativi).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(1270.3) 116:2.6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Antichi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(1270.4) 116:2.7 </a:t>
            </a:r>
            <a:r>
              <a:rPr sz="1200" dirty="0">
                <a:latin typeface="Times New Roman"/>
                <a:cs typeface="Times New Roman"/>
              </a:rPr>
              <a:t>3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(1270.5) 116:2.8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L’Essere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(1270.6) 116:2.9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L’Attore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Congiunto.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(1270.7) 116:2.10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(1270.8) 116:2.11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9115" cy="3193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(1270.9) 116:2.12 </a:t>
            </a:r>
            <a:r>
              <a:rPr sz="1200" dirty="0">
                <a:latin typeface="Times New Roman"/>
                <a:cs typeface="Times New Roman"/>
              </a:rPr>
              <a:t>I primi tre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Creatori Supremi, gli </a:t>
            </a:r>
            <a:r>
              <a:rPr sz="1200" dirty="0">
                <a:latin typeface="Times New Roman"/>
                <a:cs typeface="Times New Roman"/>
              </a:rPr>
              <a:t>ultimi tre </a:t>
            </a:r>
            <a:r>
              <a:rPr sz="1200" spc="-5" dirty="0">
                <a:latin typeface="Times New Roman"/>
                <a:cs typeface="Times New Roman"/>
              </a:rPr>
              <a:t>livelli 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Deità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interviene </a:t>
            </a:r>
            <a:r>
              <a:rPr sz="1200" dirty="0">
                <a:latin typeface="Times New Roman"/>
                <a:cs typeface="Times New Roman"/>
              </a:rPr>
              <a:t>sempre  </a:t>
            </a:r>
            <a:r>
              <a:rPr sz="1200" spc="-5" dirty="0">
                <a:latin typeface="Times New Roman"/>
                <a:cs typeface="Times New Roman"/>
              </a:rPr>
              <a:t>come personalizzazione spirituale esperienziale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del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centro esperienziale del potere evoluzionario  onnipotente dei figli </a:t>
            </a:r>
            <a:r>
              <a:rPr sz="1200" dirty="0">
                <a:latin typeface="Times New Roman"/>
                <a:cs typeface="Times New Roman"/>
              </a:rPr>
              <a:t>creatori </a:t>
            </a:r>
            <a:r>
              <a:rPr sz="1200" spc="-5" dirty="0">
                <a:latin typeface="Times New Roman"/>
                <a:cs typeface="Times New Roman"/>
              </a:rPr>
              <a:t>delle Deità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L’Essere Supremo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rivelazione massima della Deità ai sette </a:t>
            </a:r>
            <a:r>
              <a:rPr sz="1200" dirty="0">
                <a:latin typeface="Times New Roman"/>
                <a:cs typeface="Times New Roman"/>
              </a:rPr>
              <a:t>superuniversi 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presente era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028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(1270.10) 116:2.13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logica dei mortali si potrebbe desumere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riunificazione esperienziale degli atti  collettivi dei </a:t>
            </a:r>
            <a:r>
              <a:rPr sz="1200" dirty="0">
                <a:latin typeface="Times New Roman"/>
                <a:cs typeface="Times New Roman"/>
              </a:rPr>
              <a:t>primi tre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equivalgono al </a:t>
            </a:r>
            <a:r>
              <a:rPr sz="1200" dirty="0">
                <a:latin typeface="Times New Roman"/>
                <a:cs typeface="Times New Roman"/>
              </a:rPr>
              <a:t>livello della </a:t>
            </a:r>
            <a:r>
              <a:rPr sz="1200" spc="-5" dirty="0">
                <a:latin typeface="Times New Roman"/>
                <a:cs typeface="Times New Roman"/>
              </a:rPr>
              <a:t>Deità del Paradiso, </a:t>
            </a:r>
            <a:r>
              <a:rPr sz="1200" dirty="0">
                <a:latin typeface="Times New Roman"/>
                <a:cs typeface="Times New Roman"/>
              </a:rPr>
              <a:t>ma non è </a:t>
            </a:r>
            <a:r>
              <a:rPr sz="1200" spc="-5" dirty="0">
                <a:latin typeface="Times New Roman"/>
                <a:cs typeface="Times New Roman"/>
              </a:rPr>
              <a:t>così.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del Paradiso 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i="1" spc="-5" dirty="0">
                <a:latin typeface="Times New Roman"/>
                <a:cs typeface="Times New Roman"/>
              </a:rPr>
              <a:t>esistenziale.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Creatori Supremi, nella </a:t>
            </a:r>
            <a:r>
              <a:rPr sz="1200" dirty="0">
                <a:latin typeface="Times New Roman"/>
                <a:cs typeface="Times New Roman"/>
              </a:rPr>
              <a:t>loro divina unità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personalità, costituiscono ed esprimono </a:t>
            </a:r>
            <a:r>
              <a:rPr sz="1200" dirty="0">
                <a:latin typeface="Times New Roman"/>
                <a:cs typeface="Times New Roman"/>
              </a:rPr>
              <a:t>un nuovo  potenziale </a:t>
            </a:r>
            <a:r>
              <a:rPr sz="1200" spc="-5" dirty="0">
                <a:latin typeface="Times New Roman"/>
                <a:cs typeface="Times New Roman"/>
              </a:rPr>
              <a:t>del potere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i="1" spc="-5" dirty="0">
                <a:latin typeface="Times New Roman"/>
                <a:cs typeface="Times New Roman"/>
              </a:rPr>
              <a:t>esperienziale.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del potere </a:t>
            </a:r>
            <a:r>
              <a:rPr sz="1200" dirty="0">
                <a:latin typeface="Times New Roman"/>
                <a:cs typeface="Times New Roman"/>
              </a:rPr>
              <a:t>di origine </a:t>
            </a:r>
            <a:r>
              <a:rPr sz="1200" spc="-5" dirty="0">
                <a:latin typeface="Times New Roman"/>
                <a:cs typeface="Times New Roman"/>
              </a:rPr>
              <a:t>esperienziale trova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inevitabile </a:t>
            </a:r>
            <a:r>
              <a:rPr sz="1200" spc="-5" dirty="0">
                <a:latin typeface="Times New Roman"/>
                <a:cs typeface="Times New Roman"/>
              </a:rPr>
              <a:t>ed  ineluttabile </a:t>
            </a:r>
            <a:r>
              <a:rPr sz="1200" dirty="0">
                <a:latin typeface="Times New Roman"/>
                <a:cs typeface="Times New Roman"/>
              </a:rPr>
              <a:t>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esperienziale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trinitaria </a:t>
            </a:r>
            <a:r>
              <a:rPr sz="1200" dirty="0">
                <a:latin typeface="Times New Roman"/>
                <a:cs typeface="Times New Roman"/>
              </a:rPr>
              <a:t>— l’Essere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(1270.11) 116:2.14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non è la </a:t>
            </a:r>
            <a:r>
              <a:rPr sz="1200" spc="-5" dirty="0">
                <a:latin typeface="Times New Roman"/>
                <a:cs typeface="Times New Roman"/>
              </a:rPr>
              <a:t>Trinità del Paradiso, </a:t>
            </a:r>
            <a:r>
              <a:rPr sz="1200" dirty="0">
                <a:latin typeface="Times New Roman"/>
                <a:cs typeface="Times New Roman"/>
              </a:rPr>
              <a:t>né è uno dei </a:t>
            </a:r>
            <a:r>
              <a:rPr sz="1200" spc="-5" dirty="0">
                <a:latin typeface="Times New Roman"/>
                <a:cs typeface="Times New Roman"/>
              </a:rPr>
              <a:t>Creatori superuniversali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attività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funzionali</a:t>
            </a:r>
            <a:endParaRPr sz="1200">
              <a:latin typeface="Times New Roman"/>
              <a:cs typeface="Times New Roman"/>
            </a:endParaRPr>
          </a:p>
          <a:p>
            <a:pPr marL="63500" marR="5270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sintetizzano effettivamente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onnipotente in evoluzione, né tantomeno l’insieme di </a:t>
            </a:r>
            <a:r>
              <a:rPr sz="1200" spc="-5" dirty="0">
                <a:latin typeface="Times New Roman"/>
                <a:cs typeface="Times New Roman"/>
              </a:rPr>
              <a:t>tali Creatori.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pur  </a:t>
            </a:r>
            <a:r>
              <a:rPr sz="1200" spc="-5" dirty="0">
                <a:latin typeface="Times New Roman"/>
                <a:cs typeface="Times New Roman"/>
              </a:rPr>
              <a:t>avendo origine nella </a:t>
            </a:r>
            <a:r>
              <a:rPr sz="1200" dirty="0">
                <a:latin typeface="Times New Roman"/>
                <a:cs typeface="Times New Roman"/>
              </a:rPr>
              <a:t>Trinità, </a:t>
            </a:r>
            <a:r>
              <a:rPr sz="1200" spc="-5" dirty="0">
                <a:latin typeface="Times New Roman"/>
                <a:cs typeface="Times New Roman"/>
              </a:rPr>
              <a:t>diviene manifesto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creature evoluzionarie come personalità </a:t>
            </a:r>
            <a:r>
              <a:rPr sz="1200" dirty="0">
                <a:latin typeface="Times New Roman"/>
                <a:cs typeface="Times New Roman"/>
              </a:rPr>
              <a:t>di potere soltanto tramite le funzioni  </a:t>
            </a:r>
            <a:r>
              <a:rPr sz="1200" spc="-5" dirty="0">
                <a:latin typeface="Times New Roman"/>
                <a:cs typeface="Times New Roman"/>
              </a:rPr>
              <a:t>coordinate dei </a:t>
            </a:r>
            <a:r>
              <a:rPr sz="1200" dirty="0">
                <a:latin typeface="Times New Roman"/>
                <a:cs typeface="Times New Roman"/>
              </a:rPr>
              <a:t>primi tre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Settuplo. L’Onnipotente Supremo sta divenendo </a:t>
            </a:r>
            <a:r>
              <a:rPr sz="1200" dirty="0">
                <a:latin typeface="Times New Roman"/>
                <a:cs typeface="Times New Roman"/>
              </a:rPr>
              <a:t>ora un </a:t>
            </a:r>
            <a:r>
              <a:rPr sz="1200" spc="-5" dirty="0">
                <a:latin typeface="Times New Roman"/>
                <a:cs typeface="Times New Roman"/>
              </a:rPr>
              <a:t>fatto nel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grazie  alle attività delle Personalità Creatrici Supreme,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nell’eternità l’Attore Congiunto venne </a:t>
            </a:r>
            <a:r>
              <a:rPr sz="1200" dirty="0">
                <a:latin typeface="Times New Roman"/>
                <a:cs typeface="Times New Roman"/>
              </a:rPr>
              <a:t>istantaneamente </a:t>
            </a:r>
            <a:r>
              <a:rPr sz="1200" spc="-5" dirty="0">
                <a:latin typeface="Times New Roman"/>
                <a:cs typeface="Times New Roman"/>
              </a:rPr>
              <a:t>all’esistenza </a:t>
            </a:r>
            <a:r>
              <a:rPr sz="1200" dirty="0">
                <a:latin typeface="Times New Roman"/>
                <a:cs typeface="Times New Roman"/>
              </a:rPr>
              <a:t>per 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Universale e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primi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sorgente  stessa del potere </a:t>
            </a:r>
            <a:r>
              <a:rPr sz="1200" dirty="0">
                <a:latin typeface="Times New Roman"/>
                <a:cs typeface="Times New Roman"/>
              </a:rPr>
              <a:t>dell’Onnipotente </a:t>
            </a:r>
            <a:r>
              <a:rPr sz="1200" spc="-5" dirty="0">
                <a:latin typeface="Times New Roman"/>
                <a:cs typeface="Times New Roman"/>
              </a:rPr>
              <a:t>Supremo; perciò essi devono sempre accompagnare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sostenere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atti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amministrativi.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57845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L’Onnipotente e la Deità del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Paradiso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(1270.12) 116:3.1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Deità del Paradiso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agiscono direttamente nei loro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grande universo,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operano  anche </a:t>
            </a:r>
            <a:r>
              <a:rPr sz="1200" dirty="0">
                <a:latin typeface="Times New Roman"/>
                <a:cs typeface="Times New Roman"/>
              </a:rPr>
              <a:t>tramite i loro </a:t>
            </a:r>
            <a:r>
              <a:rPr sz="1200" spc="-5" dirty="0">
                <a:latin typeface="Times New Roman"/>
                <a:cs typeface="Times New Roman"/>
              </a:rPr>
              <a:t>vari agenti ed altre </a:t>
            </a:r>
            <a:r>
              <a:rPr sz="1200" dirty="0">
                <a:latin typeface="Times New Roman"/>
                <a:cs typeface="Times New Roman"/>
              </a:rPr>
              <a:t>manifestazioni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 marR="6889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(1270.13) 116:3.2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Le focalizzazioni </a:t>
            </a:r>
            <a:r>
              <a:rPr sz="1200" i="1" dirty="0">
                <a:latin typeface="Times New Roman"/>
                <a:cs typeface="Times New Roman"/>
              </a:rPr>
              <a:t>della </a:t>
            </a:r>
            <a:r>
              <a:rPr sz="1200" i="1" spc="-5" dirty="0">
                <a:latin typeface="Times New Roman"/>
                <a:cs typeface="Times New Roman"/>
              </a:rPr>
              <a:t>mente della Terza Sorgente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Centro. </a:t>
            </a:r>
            <a:r>
              <a:rPr sz="1200" dirty="0">
                <a:latin typeface="Times New Roman"/>
                <a:cs typeface="Times New Roman"/>
              </a:rPr>
              <a:t>I domini finiti </a:t>
            </a:r>
            <a:r>
              <a:rPr sz="1200" spc="-5" dirty="0">
                <a:latin typeface="Times New Roman"/>
                <a:cs typeface="Times New Roman"/>
              </a:rPr>
              <a:t>dell’energia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 spirito sono letteralmente tenuti </a:t>
            </a:r>
            <a:r>
              <a:rPr sz="1200" dirty="0">
                <a:latin typeface="Times New Roman"/>
                <a:cs typeface="Times New Roman"/>
              </a:rPr>
              <a:t>uniti dalle </a:t>
            </a:r>
            <a:r>
              <a:rPr sz="1200" spc="-5" dirty="0">
                <a:latin typeface="Times New Roman"/>
                <a:cs typeface="Times New Roman"/>
              </a:rPr>
              <a:t>presenze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dell’Attore Congiunto. </a:t>
            </a:r>
            <a:r>
              <a:rPr sz="1200" dirty="0">
                <a:latin typeface="Times New Roman"/>
                <a:cs typeface="Times New Roman"/>
              </a:rPr>
              <a:t>Ciò è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dallo 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passando poi per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Riflettivi di un </a:t>
            </a:r>
            <a:r>
              <a:rPr sz="1200" spc="-5" dirty="0">
                <a:latin typeface="Times New Roman"/>
                <a:cs typeface="Times New Roman"/>
              </a:rPr>
              <a:t>superuniverso, fino agli </a:t>
            </a:r>
            <a:r>
              <a:rPr sz="1200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universo. I </a:t>
            </a:r>
            <a:r>
              <a:rPr sz="1200" spc="-5" dirty="0">
                <a:latin typeface="Times New Roman"/>
                <a:cs typeface="Times New Roman"/>
              </a:rPr>
              <a:t>circuiti mentali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dipartono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vari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d’intelligenza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quadro cosmico della </a:t>
            </a:r>
            <a:r>
              <a:rPr sz="1200" dirty="0">
                <a:latin typeface="Times New Roman"/>
                <a:cs typeface="Times New Roman"/>
              </a:rPr>
              <a:t>scelta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delle creature.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è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flessibile </a:t>
            </a:r>
            <a:r>
              <a:rPr sz="1200" spc="-5" dirty="0">
                <a:latin typeface="Times New Roman"/>
                <a:cs typeface="Times New Roman"/>
              </a:rPr>
              <a:t>che creature </a:t>
            </a:r>
            <a:r>
              <a:rPr sz="1200" dirty="0">
                <a:latin typeface="Times New Roman"/>
                <a:cs typeface="Times New Roman"/>
              </a:rPr>
              <a:t>e Creatori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possono</a:t>
            </a:r>
            <a:endParaRPr sz="1200">
              <a:latin typeface="Times New Roman"/>
              <a:cs typeface="Times New Roman"/>
            </a:endParaRPr>
          </a:p>
          <a:p>
            <a:pPr marL="520700" marR="48387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manipolare così </a:t>
            </a:r>
            <a:r>
              <a:rPr sz="1200" dirty="0">
                <a:latin typeface="Times New Roman"/>
                <a:cs typeface="Times New Roman"/>
              </a:rPr>
              <a:t>prontamente; è </a:t>
            </a:r>
            <a:r>
              <a:rPr sz="1200" spc="-5" dirty="0">
                <a:latin typeface="Times New Roman"/>
                <a:cs typeface="Times New Roman"/>
              </a:rPr>
              <a:t>l’anello vitale che collega </a:t>
            </a:r>
            <a:r>
              <a:rPr sz="1200" dirty="0">
                <a:latin typeface="Times New Roman"/>
                <a:cs typeface="Times New Roman"/>
              </a:rPr>
              <a:t>la materia e lo spirito.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della mente da parte  </a:t>
            </a:r>
            <a:r>
              <a:rPr sz="1200" spc="-5" dirty="0">
                <a:latin typeface="Times New Roman"/>
                <a:cs typeface="Times New Roman"/>
              </a:rPr>
              <a:t>della Terza Sorgente </a:t>
            </a:r>
            <a:r>
              <a:rPr sz="1200" dirty="0">
                <a:latin typeface="Times New Roman"/>
                <a:cs typeface="Times New Roman"/>
              </a:rPr>
              <a:t>e Centro </a:t>
            </a:r>
            <a:r>
              <a:rPr sz="1200" spc="-5" dirty="0">
                <a:latin typeface="Times New Roman"/>
                <a:cs typeface="Times New Roman"/>
              </a:rPr>
              <a:t>unifica </a:t>
            </a:r>
            <a:r>
              <a:rPr sz="1200" dirty="0">
                <a:latin typeface="Times New Roman"/>
                <a:cs typeface="Times New Roman"/>
              </a:rPr>
              <a:t>la persona spirituale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potere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esperienziale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dell’Onnipotente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48323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(1271.1) 116:3.3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Le rivelazioni </a:t>
            </a:r>
            <a:r>
              <a:rPr sz="1200" i="1" dirty="0">
                <a:latin typeface="Times New Roman"/>
                <a:cs typeface="Times New Roman"/>
              </a:rPr>
              <a:t>della personalità </a:t>
            </a:r>
            <a:r>
              <a:rPr sz="1200" i="1" spc="-5" dirty="0">
                <a:latin typeface="Times New Roman"/>
                <a:cs typeface="Times New Roman"/>
              </a:rPr>
              <a:t>della Seconda Sorgente </a:t>
            </a:r>
            <a:r>
              <a:rPr sz="1200" i="1" dirty="0">
                <a:latin typeface="Times New Roman"/>
                <a:cs typeface="Times New Roman"/>
              </a:rPr>
              <a:t>e Centro.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presenze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dell’Attore  Congiunto unificano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con l’archetipo dell’energia.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incarnazioni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del Figlio  Eterno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Paradisiaci unificano, </a:t>
            </a:r>
            <a:r>
              <a:rPr sz="1200" dirty="0">
                <a:latin typeface="Times New Roman"/>
                <a:cs typeface="Times New Roman"/>
              </a:rPr>
              <a:t>fondono </a:t>
            </a:r>
            <a:r>
              <a:rPr sz="1200" spc="-5" dirty="0">
                <a:latin typeface="Times New Roman"/>
                <a:cs typeface="Times New Roman"/>
              </a:rPr>
              <a:t>effettivamente,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divina di un </a:t>
            </a:r>
            <a:r>
              <a:rPr sz="1200" spc="-5" dirty="0">
                <a:latin typeface="Times New Roman"/>
                <a:cs typeface="Times New Roman"/>
              </a:rPr>
              <a:t>Creatore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in  evoluzione di una </a:t>
            </a:r>
            <a:r>
              <a:rPr sz="1200" spc="-5" dirty="0">
                <a:latin typeface="Times New Roman"/>
                <a:cs typeface="Times New Roman"/>
              </a:rPr>
              <a:t>creatura.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Supremo è </a:t>
            </a:r>
            <a:r>
              <a:rPr sz="1200" spc="-5" dirty="0">
                <a:latin typeface="Times New Roman"/>
                <a:cs typeface="Times New Roman"/>
              </a:rPr>
              <a:t>sia creatura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creatore; </a:t>
            </a:r>
            <a:r>
              <a:rPr sz="1200" dirty="0">
                <a:latin typeface="Times New Roman"/>
                <a:cs typeface="Times New Roman"/>
              </a:rPr>
              <a:t>la possibilità </a:t>
            </a:r>
            <a:r>
              <a:rPr sz="1200" spc="-5" dirty="0">
                <a:latin typeface="Times New Roman"/>
                <a:cs typeface="Times New Roman"/>
              </a:rPr>
              <a:t>del suo essere </a:t>
            </a:r>
            <a:r>
              <a:rPr sz="1200" dirty="0">
                <a:latin typeface="Times New Roman"/>
                <a:cs typeface="Times New Roman"/>
              </a:rPr>
              <a:t>tale è rivelata </a:t>
            </a:r>
            <a:r>
              <a:rPr sz="1200" spc="-5" dirty="0">
                <a:latin typeface="Times New Roman"/>
                <a:cs typeface="Times New Roman"/>
              </a:rPr>
              <a:t>negli atti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coordinati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subordinati. </a:t>
            </a:r>
            <a:r>
              <a:rPr sz="1200" dirty="0">
                <a:latin typeface="Times New Roman"/>
                <a:cs typeface="Times New Roman"/>
              </a:rPr>
              <a:t>I membri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filiazione che si  conferiscono,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Avonal, effettivamente accrescono </a:t>
            </a:r>
            <a:r>
              <a:rPr sz="1200" dirty="0">
                <a:latin typeface="Times New Roman"/>
                <a:cs typeface="Times New Roman"/>
              </a:rPr>
              <a:t>le loro nature divine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autentiche </a:t>
            </a:r>
            <a:r>
              <a:rPr sz="1200" spc="-5" dirty="0">
                <a:latin typeface="Times New Roman"/>
                <a:cs typeface="Times New Roman"/>
              </a:rPr>
              <a:t>nature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dirty="0">
                <a:latin typeface="Times New Roman"/>
                <a:cs typeface="Times New Roman"/>
              </a:rPr>
              <a:t>le quali sono </a:t>
            </a:r>
            <a:r>
              <a:rPr sz="1200" spc="-5" dirty="0">
                <a:latin typeface="Times New Roman"/>
                <a:cs typeface="Times New Roman"/>
              </a:rPr>
              <a:t>diventate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nature grazie </a:t>
            </a:r>
            <a:r>
              <a:rPr sz="1200" spc="-5" dirty="0">
                <a:latin typeface="Times New Roman"/>
                <a:cs typeface="Times New Roman"/>
              </a:rPr>
              <a:t>al vivere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vere vite </a:t>
            </a:r>
            <a:r>
              <a:rPr sz="1200" spc="-5" dirty="0">
                <a:latin typeface="Times New Roman"/>
                <a:cs typeface="Times New Roman"/>
              </a:rPr>
              <a:t>come creature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evoluzionari.  Quando </a:t>
            </a:r>
            <a:r>
              <a:rPr sz="1200" dirty="0">
                <a:latin typeface="Times New Roman"/>
                <a:cs typeface="Times New Roman"/>
              </a:rPr>
              <a:t>la divinità diviene </a:t>
            </a:r>
            <a:r>
              <a:rPr sz="1200" spc="-5" dirty="0">
                <a:latin typeface="Times New Roman"/>
                <a:cs typeface="Times New Roman"/>
              </a:rPr>
              <a:t>simile all’umanità,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tale relazione </a:t>
            </a:r>
            <a:r>
              <a:rPr sz="1200" dirty="0">
                <a:latin typeface="Times New Roman"/>
                <a:cs typeface="Times New Roman"/>
              </a:rPr>
              <a:t>è insita la possibilità </a:t>
            </a:r>
            <a:r>
              <a:rPr sz="1200" spc="-5" dirty="0">
                <a:latin typeface="Times New Roman"/>
                <a:cs typeface="Times New Roman"/>
              </a:rPr>
              <a:t>che l’umanità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divenire  divina.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6255" cy="31934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20700" marR="47307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(1271.2) 116:3.4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Le presenze </a:t>
            </a:r>
            <a:r>
              <a:rPr sz="1200" i="1" dirty="0">
                <a:latin typeface="Times New Roman"/>
                <a:cs typeface="Times New Roman"/>
              </a:rPr>
              <a:t>interiori </a:t>
            </a:r>
            <a:r>
              <a:rPr sz="1200" i="1" spc="-5" dirty="0">
                <a:latin typeface="Times New Roman"/>
                <a:cs typeface="Times New Roman"/>
              </a:rPr>
              <a:t>della Prima Sorgente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Centro.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unifica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causalità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reazioni dell’energia;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unifica </a:t>
            </a:r>
            <a:r>
              <a:rPr sz="1200" dirty="0">
                <a:latin typeface="Times New Roman"/>
                <a:cs typeface="Times New Roman"/>
              </a:rPr>
              <a:t>le discese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ascensioni delle creature; </a:t>
            </a:r>
            <a:r>
              <a:rPr sz="1200" dirty="0">
                <a:latin typeface="Times New Roman"/>
                <a:cs typeface="Times New Roman"/>
              </a:rPr>
              <a:t>ed  i </a:t>
            </a:r>
            <a:r>
              <a:rPr sz="1200" spc="-5" dirty="0">
                <a:latin typeface="Times New Roman"/>
                <a:cs typeface="Times New Roman"/>
              </a:rPr>
              <a:t>frammenti interiori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unificano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Dio in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dirty="0">
                <a:latin typeface="Times New Roman"/>
                <a:cs typeface="Times New Roman"/>
              </a:rPr>
              <a:t>Ci  sono molte di queste presenze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risiedono in </a:t>
            </a:r>
            <a:r>
              <a:rPr sz="1200" spc="-5" dirty="0">
                <a:latin typeface="Times New Roman"/>
                <a:cs typeface="Times New Roman"/>
              </a:rPr>
              <a:t>numerosi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e nei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frammenti </a:t>
            </a:r>
            <a:r>
              <a:rPr sz="1200" dirty="0">
                <a:latin typeface="Times New Roman"/>
                <a:cs typeface="Times New Roman"/>
              </a:rPr>
              <a:t>divini di Dio sono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Pensiero. </a:t>
            </a:r>
            <a:r>
              <a:rPr sz="1200" dirty="0">
                <a:latin typeface="Times New Roman"/>
                <a:cs typeface="Times New Roman"/>
              </a:rPr>
              <a:t>I Monitori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Mistero sono </a:t>
            </a:r>
            <a:r>
              <a:rPr sz="1200" spc="-5" dirty="0">
                <a:latin typeface="Times New Roman"/>
                <a:cs typeface="Times New Roman"/>
              </a:rPr>
              <a:t>per gli esseri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quello 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del </a:t>
            </a:r>
            <a:r>
              <a:rPr sz="1200" dirty="0">
                <a:latin typeface="Times New Roman"/>
                <a:cs typeface="Times New Roman"/>
              </a:rPr>
              <a:t>Paradiso 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l’Essere Supremo. </a:t>
            </a:r>
            <a:r>
              <a:rPr sz="1200" spc="-5" dirty="0">
                <a:latin typeface="Times New Roman"/>
                <a:cs typeface="Times New Roman"/>
              </a:rPr>
              <a:t>Gli Aggiustatori 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fondamenta assolute,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delle  fondamenta assolute </a:t>
            </a:r>
            <a:r>
              <a:rPr sz="1200" dirty="0">
                <a:latin typeface="Times New Roman"/>
                <a:cs typeface="Times New Roman"/>
              </a:rPr>
              <a:t>il libero </a:t>
            </a:r>
            <a:r>
              <a:rPr sz="1200" spc="-5" dirty="0">
                <a:latin typeface="Times New Roman"/>
                <a:cs typeface="Times New Roman"/>
              </a:rPr>
              <a:t>arbitrio </a:t>
            </a:r>
            <a:r>
              <a:rPr sz="1200" dirty="0">
                <a:latin typeface="Times New Roman"/>
                <a:cs typeface="Times New Roman"/>
              </a:rPr>
              <a:t>può fare </a:t>
            </a:r>
            <a:r>
              <a:rPr sz="1200" spc="-5" dirty="0">
                <a:latin typeface="Times New Roman"/>
                <a:cs typeface="Times New Roman"/>
              </a:rPr>
              <a:t>apparire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evoluzione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divina di una </a:t>
            </a:r>
            <a:r>
              <a:rPr sz="1200" spc="-5" dirty="0">
                <a:latin typeface="Times New Roman"/>
                <a:cs typeface="Times New Roman"/>
              </a:rPr>
              <a:t>natura che si prolunga  nell’eternità,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caso degli </a:t>
            </a:r>
            <a:r>
              <a:rPr sz="1200" dirty="0">
                <a:latin typeface="Times New Roman"/>
                <a:cs typeface="Times New Roman"/>
              </a:rPr>
              <a:t>uomini, la </a:t>
            </a:r>
            <a:r>
              <a:rPr sz="1200" spc="-5" dirty="0">
                <a:latin typeface="Times New Roman"/>
                <a:cs typeface="Times New Roman"/>
              </a:rPr>
              <a:t>natura della </a:t>
            </a:r>
            <a:r>
              <a:rPr sz="1200" dirty="0">
                <a:latin typeface="Times New Roman"/>
                <a:cs typeface="Times New Roman"/>
              </a:rPr>
              <a:t>Deità 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36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(1271.3) 116:3.5 </a:t>
            </a:r>
            <a:r>
              <a:rPr sz="1200" dirty="0">
                <a:latin typeface="Times New Roman"/>
                <a:cs typeface="Times New Roman"/>
              </a:rPr>
              <a:t>I conferimenti in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degli ordini </a:t>
            </a:r>
            <a:r>
              <a:rPr sz="1200" spc="-5" dirty="0">
                <a:latin typeface="Times New Roman"/>
                <a:cs typeface="Times New Roman"/>
              </a:rPr>
              <a:t>paradisiaci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filiazione permettono </a:t>
            </a:r>
            <a:r>
              <a:rPr sz="1200" dirty="0">
                <a:latin typeface="Times New Roman"/>
                <a:cs typeface="Times New Roman"/>
              </a:rPr>
              <a:t>a questi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divini di </a:t>
            </a:r>
            <a:r>
              <a:rPr sz="1200" spc="-5" dirty="0">
                <a:latin typeface="Times New Roman"/>
                <a:cs typeface="Times New Roman"/>
              </a:rPr>
              <a:t>arricchire </a:t>
            </a:r>
            <a:r>
              <a:rPr sz="1200" dirty="0">
                <a:latin typeface="Times New Roman"/>
                <a:cs typeface="Times New Roman"/>
              </a:rPr>
              <a:t>la  loro </a:t>
            </a:r>
            <a:r>
              <a:rPr sz="1200" spc="-5" dirty="0">
                <a:latin typeface="Times New Roman"/>
                <a:cs typeface="Times New Roman"/>
              </a:rPr>
              <a:t>personalità mediante l’acquisizione della natura effettiva delle creature dell’universo, mentre questi conferimenti </a:t>
            </a:r>
            <a:r>
              <a:rPr sz="1200" dirty="0">
                <a:latin typeface="Times New Roman"/>
                <a:cs typeface="Times New Roman"/>
              </a:rPr>
              <a:t>rivelano  </a:t>
            </a:r>
            <a:r>
              <a:rPr sz="1200" spc="-5" dirty="0">
                <a:latin typeface="Times New Roman"/>
                <a:cs typeface="Times New Roman"/>
              </a:rPr>
              <a:t>infallibilmente alle creature stesse </a:t>
            </a:r>
            <a:r>
              <a:rPr sz="1200" dirty="0">
                <a:latin typeface="Times New Roman"/>
                <a:cs typeface="Times New Roman"/>
              </a:rPr>
              <a:t>il sentiero del </a:t>
            </a:r>
            <a:r>
              <a:rPr sz="1200" spc="-5" dirty="0">
                <a:latin typeface="Times New Roman"/>
                <a:cs typeface="Times New Roman"/>
              </a:rPr>
              <a:t>Paradiso per raggiungere </a:t>
            </a:r>
            <a:r>
              <a:rPr sz="1200" dirty="0">
                <a:latin typeface="Times New Roman"/>
                <a:cs typeface="Times New Roman"/>
              </a:rPr>
              <a:t>la divinità. I conferimenti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  Padre Universale gli </a:t>
            </a:r>
            <a:r>
              <a:rPr sz="1200" dirty="0">
                <a:latin typeface="Times New Roman"/>
                <a:cs typeface="Times New Roman"/>
              </a:rPr>
              <a:t>permettono di </a:t>
            </a:r>
            <a:r>
              <a:rPr sz="1200" spc="-5" dirty="0">
                <a:latin typeface="Times New Roman"/>
                <a:cs typeface="Times New Roman"/>
              </a:rPr>
              <a:t>attirare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delle creature </a:t>
            </a:r>
            <a:r>
              <a:rPr sz="1200" dirty="0">
                <a:latin typeface="Times New Roman"/>
                <a:cs typeface="Times New Roman"/>
              </a:rPr>
              <a:t>dotate di volontà.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degli  universi </a:t>
            </a:r>
            <a:r>
              <a:rPr sz="1200" dirty="0">
                <a:latin typeface="Times New Roman"/>
                <a:cs typeface="Times New Roman"/>
              </a:rPr>
              <a:t>finiti </a:t>
            </a:r>
            <a:r>
              <a:rPr sz="1200" spc="-5" dirty="0">
                <a:latin typeface="Times New Roman"/>
                <a:cs typeface="Times New Roman"/>
              </a:rPr>
              <a:t>l’Attore Congiunto </a:t>
            </a:r>
            <a:r>
              <a:rPr sz="1200" dirty="0">
                <a:latin typeface="Times New Roman"/>
                <a:cs typeface="Times New Roman"/>
              </a:rPr>
              <a:t>è la sorgente sempre </a:t>
            </a:r>
            <a:r>
              <a:rPr sz="1200" spc="-5" dirty="0">
                <a:latin typeface="Times New Roman"/>
                <a:cs typeface="Times New Roman"/>
              </a:rPr>
              <a:t>presente del ministero della </a:t>
            </a:r>
            <a:r>
              <a:rPr sz="1200" dirty="0">
                <a:latin typeface="Times New Roman"/>
                <a:cs typeface="Times New Roman"/>
              </a:rPr>
              <a:t>mente in virtù del quale </a:t>
            </a:r>
            <a:r>
              <a:rPr sz="1200" spc="-5" dirty="0">
                <a:latin typeface="Times New Roman"/>
                <a:cs typeface="Times New Roman"/>
              </a:rPr>
              <a:t>hanno luogo </a:t>
            </a:r>
            <a:r>
              <a:rPr sz="1200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attività.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(1271.4) 116:3.6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e in molte </a:t>
            </a:r>
            <a:r>
              <a:rPr sz="1200" spc="-5" dirty="0">
                <a:latin typeface="Times New Roman"/>
                <a:cs typeface="Times New Roman"/>
              </a:rPr>
              <a:t>altre maniere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del Paradiso partecipano alle </a:t>
            </a:r>
            <a:r>
              <a:rPr sz="1200" dirty="0">
                <a:latin typeface="Times New Roman"/>
                <a:cs typeface="Times New Roman"/>
              </a:rPr>
              <a:t>evoluzioni </a:t>
            </a:r>
            <a:r>
              <a:rPr sz="1200" spc="-5" dirty="0">
                <a:latin typeface="Times New Roman"/>
                <a:cs typeface="Times New Roman"/>
              </a:rPr>
              <a:t>del tempo,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si dispiegano sui  pianeti che ruotano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quali culminano nell’emersione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del Supremo, conseguenza </a:t>
            </a:r>
            <a:r>
              <a:rPr sz="1200" dirty="0">
                <a:latin typeface="Times New Roman"/>
                <a:cs typeface="Times New Roman"/>
              </a:rPr>
              <a:t>di tutta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l’evoluzione.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6102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L’Onnipotente e i Creatori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Supremi</a:t>
            </a:r>
            <a:endParaRPr sz="1600">
              <a:latin typeface="Times New Roman"/>
              <a:cs typeface="Times New Roman"/>
            </a:endParaRPr>
          </a:p>
          <a:p>
            <a:pPr marL="76200" marR="17272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(1271.5) 116:4.1 </a:t>
            </a:r>
            <a:r>
              <a:rPr sz="1200" spc="-5" dirty="0">
                <a:latin typeface="Times New Roman"/>
                <a:cs typeface="Times New Roman"/>
              </a:rPr>
              <a:t>L’unità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Supremo dipende dall’unificazione progressiva delle parti </a:t>
            </a:r>
            <a:r>
              <a:rPr sz="1200" dirty="0">
                <a:latin typeface="Times New Roman"/>
                <a:cs typeface="Times New Roman"/>
              </a:rPr>
              <a:t>finite. </a:t>
            </a:r>
            <a:r>
              <a:rPr sz="1200" spc="-5" dirty="0">
                <a:latin typeface="Times New Roman"/>
                <a:cs typeface="Times New Roman"/>
              </a:rPr>
              <a:t>L’attuazione del Supremo </a:t>
            </a:r>
            <a:r>
              <a:rPr sz="1200" dirty="0">
                <a:latin typeface="Times New Roman"/>
                <a:cs typeface="Times New Roman"/>
              </a:rPr>
              <a:t>è il  </a:t>
            </a:r>
            <a:r>
              <a:rPr sz="1200" spc="-5" dirty="0">
                <a:latin typeface="Times New Roman"/>
                <a:cs typeface="Times New Roman"/>
              </a:rPr>
              <a:t>risultato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causa di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stesse unificazioni dei fattori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supremazia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creatori,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intelligenze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energie degli  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(1272.1) 116:4.2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le ere in cui 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Supremazia si </a:t>
            </a:r>
            <a:r>
              <a:rPr sz="1200" dirty="0">
                <a:latin typeface="Times New Roman"/>
                <a:cs typeface="Times New Roman"/>
              </a:rPr>
              <a:t>sviluppa </a:t>
            </a:r>
            <a:r>
              <a:rPr sz="1200" spc="-5" dirty="0">
                <a:latin typeface="Times New Roman"/>
                <a:cs typeface="Times New Roman"/>
              </a:rPr>
              <a:t>nel tempo,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onnipotente del Supremo dipende  dagli atti </a:t>
            </a:r>
            <a:r>
              <a:rPr sz="1200" dirty="0">
                <a:latin typeface="Times New Roman"/>
                <a:cs typeface="Times New Roman"/>
              </a:rPr>
              <a:t>di divinità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Settuplo, </a:t>
            </a:r>
            <a:r>
              <a:rPr sz="1200" spc="-5" dirty="0">
                <a:latin typeface="Times New Roman"/>
                <a:cs typeface="Times New Roman"/>
              </a:rPr>
              <a:t>mentre sembra esserci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relazione particolarmente stretta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Supremo e l’Attore  </a:t>
            </a:r>
            <a:r>
              <a:rPr sz="1200" spc="-5" dirty="0">
                <a:latin typeface="Times New Roman"/>
                <a:cs typeface="Times New Roman"/>
              </a:rPr>
              <a:t>Congiunto,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personalità primarie, </a:t>
            </a:r>
            <a:r>
              <a:rPr sz="1200" dirty="0">
                <a:latin typeface="Times New Roman"/>
                <a:cs typeface="Times New Roman"/>
              </a:rPr>
              <a:t>i Sette Spiriti </a:t>
            </a:r>
            <a:r>
              <a:rPr sz="1200" spc="-5" dirty="0">
                <a:latin typeface="Times New Roman"/>
                <a:cs typeface="Times New Roman"/>
              </a:rPr>
              <a:t>Maestri.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 Attore </a:t>
            </a:r>
            <a:r>
              <a:rPr sz="1200" spc="-5" dirty="0">
                <a:latin typeface="Times New Roman"/>
                <a:cs typeface="Times New Roman"/>
              </a:rPr>
              <a:t>Congiunto, opera  </a:t>
            </a:r>
            <a:r>
              <a:rPr sz="1200" dirty="0">
                <a:latin typeface="Times New Roman"/>
                <a:cs typeface="Times New Roman"/>
              </a:rPr>
              <a:t>in molti modi che </a:t>
            </a:r>
            <a:r>
              <a:rPr sz="1200" spc="-5" dirty="0">
                <a:latin typeface="Times New Roman"/>
                <a:cs typeface="Times New Roman"/>
              </a:rPr>
              <a:t>compensano </a:t>
            </a:r>
            <a:r>
              <a:rPr sz="1200" dirty="0">
                <a:latin typeface="Times New Roman"/>
                <a:cs typeface="Times New Roman"/>
              </a:rPr>
              <a:t>l’incompletezza </a:t>
            </a:r>
            <a:r>
              <a:rPr sz="1200" spc="-5" dirty="0">
                <a:latin typeface="Times New Roman"/>
                <a:cs typeface="Times New Roman"/>
              </a:rPr>
              <a:t>della Deità evoluzionaria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mantengono relazioni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strette con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 marL="76200" marR="46735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intimità di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condivisa </a:t>
            </a:r>
            <a:r>
              <a:rPr sz="1200" dirty="0">
                <a:latin typeface="Times New Roman"/>
                <a:cs typeface="Times New Roman"/>
              </a:rPr>
              <a:t>in una certa misura da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specialmente 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 Numero Sette che </a:t>
            </a:r>
            <a:r>
              <a:rPr sz="1200" dirty="0">
                <a:latin typeface="Times New Roman"/>
                <a:cs typeface="Times New Roman"/>
              </a:rPr>
              <a:t>parla per il </a:t>
            </a:r>
            <a:r>
              <a:rPr sz="1200" spc="-5" dirty="0">
                <a:latin typeface="Times New Roman"/>
                <a:cs typeface="Times New Roman"/>
              </a:rPr>
              <a:t>Supremo. 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conosce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ed è in </a:t>
            </a:r>
            <a:r>
              <a:rPr sz="1200" spc="-5" dirty="0">
                <a:latin typeface="Times New Roman"/>
                <a:cs typeface="Times New Roman"/>
              </a:rPr>
              <a:t>contatto personale con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46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(1272.2) 116:4.3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progettazione del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superuniversale della creazione,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si </a:t>
            </a:r>
            <a:r>
              <a:rPr sz="1200" dirty="0">
                <a:latin typeface="Times New Roman"/>
                <a:cs typeface="Times New Roman"/>
              </a:rPr>
              <a:t>sono uniti </a:t>
            </a:r>
            <a:r>
              <a:rPr sz="1200" spc="-5" dirty="0">
                <a:latin typeface="Times New Roman"/>
                <a:cs typeface="Times New Roman"/>
              </a:rPr>
              <a:t>alla Trinità  ancestrale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congiunta dei </a:t>
            </a:r>
            <a:r>
              <a:rPr sz="1200" dirty="0">
                <a:latin typeface="Times New Roman"/>
                <a:cs typeface="Times New Roman"/>
              </a:rPr>
              <a:t>quarantanove Spiriti Riflettivi, e </a:t>
            </a:r>
            <a:r>
              <a:rPr sz="1200" spc="-5" dirty="0">
                <a:latin typeface="Times New Roman"/>
                <a:cs typeface="Times New Roman"/>
              </a:rPr>
              <a:t>contemporaneamente l’Essere Supremo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operato  creativamente per </a:t>
            </a:r>
            <a:r>
              <a:rPr sz="1200" dirty="0">
                <a:latin typeface="Times New Roman"/>
                <a:cs typeface="Times New Roman"/>
              </a:rPr>
              <a:t>portare </a:t>
            </a:r>
            <a:r>
              <a:rPr sz="1200" spc="-5" dirty="0">
                <a:latin typeface="Times New Roman"/>
                <a:cs typeface="Times New Roman"/>
              </a:rPr>
              <a:t>al loro apice gli atti </a:t>
            </a:r>
            <a:r>
              <a:rPr sz="1200" dirty="0">
                <a:latin typeface="Times New Roman"/>
                <a:cs typeface="Times New Roman"/>
              </a:rPr>
              <a:t>congiunti </a:t>
            </a:r>
            <a:r>
              <a:rPr sz="1200" spc="-5" dirty="0">
                <a:latin typeface="Times New Roman"/>
                <a:cs typeface="Times New Roman"/>
              </a:rPr>
              <a:t>della Trinità del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figli creativi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del </a:t>
            </a:r>
            <a:r>
              <a:rPr sz="1200" dirty="0">
                <a:latin typeface="Times New Roman"/>
                <a:cs typeface="Times New Roman"/>
              </a:rPr>
              <a:t>Paradiso.  </a:t>
            </a:r>
            <a:r>
              <a:rPr sz="1200" spc="-5" dirty="0">
                <a:latin typeface="Times New Roman"/>
                <a:cs typeface="Times New Roman"/>
              </a:rPr>
              <a:t>Apparve </a:t>
            </a:r>
            <a:r>
              <a:rPr sz="1200" dirty="0">
                <a:latin typeface="Times New Roman"/>
                <a:cs typeface="Times New Roman"/>
              </a:rPr>
              <a:t>Majeston, e 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ha sempre </a:t>
            </a:r>
            <a:r>
              <a:rPr sz="1200" spc="-5" dirty="0">
                <a:latin typeface="Times New Roman"/>
                <a:cs typeface="Times New Roman"/>
              </a:rPr>
              <a:t>focalizzato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cosmica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Suprema,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 continuano ad essere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sorgenti </a:t>
            </a:r>
            <a:r>
              <a:rPr sz="1200" dirty="0">
                <a:latin typeface="Times New Roman"/>
                <a:cs typeface="Times New Roman"/>
              </a:rPr>
              <a:t>e centri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vasto ministero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66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(1272.3) 116:4.4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continuano </a:t>
            </a:r>
            <a:r>
              <a:rPr sz="1200" spc="-5" dirty="0">
                <a:latin typeface="Times New Roman"/>
                <a:cs typeface="Times New Roman"/>
              </a:rPr>
              <a:t>nella supervisione degli </a:t>
            </a:r>
            <a:r>
              <a:rPr sz="1200" dirty="0">
                <a:latin typeface="Times New Roman"/>
                <a:cs typeface="Times New Roman"/>
              </a:rPr>
              <a:t>Spiriti Riflettivi.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Settimo Spirito </a:t>
            </a:r>
            <a:r>
              <a:rPr sz="1200" spc="-5" dirty="0">
                <a:latin typeface="Times New Roman"/>
                <a:cs typeface="Times New Roman"/>
              </a:rPr>
              <a:t>Maestro (nella </a:t>
            </a:r>
            <a:r>
              <a:rPr sz="1200" dirty="0">
                <a:latin typeface="Times New Roman"/>
                <a:cs typeface="Times New Roman"/>
              </a:rPr>
              <a:t>sua  </a:t>
            </a:r>
            <a:r>
              <a:rPr sz="1200" spc="-5" dirty="0">
                <a:latin typeface="Times New Roman"/>
                <a:cs typeface="Times New Roman"/>
              </a:rPr>
              <a:t>supervisione generale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 dall’universo centrale)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contatto personale con </a:t>
            </a:r>
            <a:r>
              <a:rPr sz="1200" dirty="0">
                <a:latin typeface="Times New Roman"/>
                <a:cs typeface="Times New Roman"/>
              </a:rPr>
              <a:t>i Sette Spiriti Riflettivi situati </a:t>
            </a:r>
            <a:r>
              <a:rPr sz="1200" spc="-5" dirty="0">
                <a:latin typeface="Times New Roman"/>
                <a:cs typeface="Times New Roman"/>
              </a:rPr>
              <a:t>su Uversa (e </a:t>
            </a:r>
            <a:r>
              <a:rPr sz="1200" dirty="0">
                <a:latin typeface="Times New Roman"/>
                <a:cs typeface="Times New Roman"/>
              </a:rPr>
              <a:t>ne  ha il </a:t>
            </a:r>
            <a:r>
              <a:rPr sz="1200" spc="-5" dirty="0">
                <a:latin typeface="Times New Roman"/>
                <a:cs typeface="Times New Roman"/>
              </a:rPr>
              <a:t>supercontrollo). Nel suo controllo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sua amministrazione nel superuniverso </a:t>
            </a:r>
            <a:r>
              <a:rPr sz="1200" dirty="0">
                <a:latin typeface="Times New Roman"/>
                <a:cs typeface="Times New Roman"/>
              </a:rPr>
              <a:t>e tra i </a:t>
            </a:r>
            <a:r>
              <a:rPr sz="1200" spc="-5" dirty="0">
                <a:latin typeface="Times New Roman"/>
                <a:cs typeface="Times New Roman"/>
              </a:rPr>
              <a:t>superuniversi egli </a:t>
            </a:r>
            <a:r>
              <a:rPr sz="1200" dirty="0">
                <a:latin typeface="Times New Roman"/>
                <a:cs typeface="Times New Roman"/>
              </a:rPr>
              <a:t>è in contatto  </a:t>
            </a:r>
            <a:r>
              <a:rPr sz="1200" spc="-5" dirty="0">
                <a:latin typeface="Times New Roman"/>
                <a:cs typeface="Times New Roman"/>
              </a:rPr>
              <a:t>riflettivo con gli </a:t>
            </a:r>
            <a:r>
              <a:rPr sz="1200" dirty="0">
                <a:latin typeface="Times New Roman"/>
                <a:cs typeface="Times New Roman"/>
              </a:rPr>
              <a:t>Spiriti Riflettivi del </a:t>
            </a:r>
            <a:r>
              <a:rPr sz="1200" spc="-5" dirty="0">
                <a:latin typeface="Times New Roman"/>
                <a:cs typeface="Times New Roman"/>
              </a:rPr>
              <a:t>suo stesso tipo </a:t>
            </a:r>
            <a:r>
              <a:rPr sz="1200" dirty="0">
                <a:latin typeface="Times New Roman"/>
                <a:cs typeface="Times New Roman"/>
              </a:rPr>
              <a:t>situati </a:t>
            </a:r>
            <a:r>
              <a:rPr sz="1200" spc="-5" dirty="0">
                <a:latin typeface="Times New Roman"/>
                <a:cs typeface="Times New Roman"/>
              </a:rPr>
              <a:t>su ciascuna </a:t>
            </a:r>
            <a:r>
              <a:rPr sz="1200" dirty="0">
                <a:latin typeface="Times New Roman"/>
                <a:cs typeface="Times New Roman"/>
              </a:rPr>
              <a:t>capitale 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848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70534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(707.1) 62:4.2 </a:t>
            </a:r>
            <a:r>
              <a:rPr sz="1200" spc="-5" dirty="0">
                <a:latin typeface="Times New Roman"/>
                <a:cs typeface="Times New Roman"/>
              </a:rPr>
              <a:t>Quando ebbero circa </a:t>
            </a:r>
            <a:r>
              <a:rPr sz="1200" dirty="0">
                <a:latin typeface="Times New Roman"/>
                <a:cs typeface="Times New Roman"/>
              </a:rPr>
              <a:t>quattordici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fuggirono dalla </a:t>
            </a:r>
            <a:r>
              <a:rPr sz="1200" dirty="0">
                <a:latin typeface="Times New Roman"/>
                <a:cs typeface="Times New Roman"/>
              </a:rPr>
              <a:t>tribù, </a:t>
            </a:r>
            <a:r>
              <a:rPr sz="1200" spc="-5" dirty="0">
                <a:latin typeface="Times New Roman"/>
                <a:cs typeface="Times New Roman"/>
              </a:rPr>
              <a:t>andando verso </a:t>
            </a:r>
            <a:r>
              <a:rPr sz="1200" dirty="0">
                <a:latin typeface="Times New Roman"/>
                <a:cs typeface="Times New Roman"/>
              </a:rPr>
              <a:t>ovest per </a:t>
            </a:r>
            <a:r>
              <a:rPr sz="1200" spc="-5" dirty="0">
                <a:latin typeface="Times New Roman"/>
                <a:cs typeface="Times New Roman"/>
              </a:rPr>
              <a:t>formare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famiglia e  </a:t>
            </a:r>
            <a:r>
              <a:rPr sz="1200" spc="-5" dirty="0">
                <a:latin typeface="Times New Roman"/>
                <a:cs typeface="Times New Roman"/>
              </a:rPr>
              <a:t>fondare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nuova specie dei Primati.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sono denominate a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titolo </a:t>
            </a:r>
            <a:r>
              <a:rPr sz="1200" i="1" spc="-5" dirty="0">
                <a:latin typeface="Times New Roman"/>
                <a:cs typeface="Times New Roman"/>
              </a:rPr>
              <a:t>Primati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furono gli animali  progenitori diretti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immediati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umana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2636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(707.2) 62:4.3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che i Primati </a:t>
            </a:r>
            <a:r>
              <a:rPr sz="1200" spc="-5" dirty="0">
                <a:latin typeface="Times New Roman"/>
                <a:cs typeface="Times New Roman"/>
              </a:rPr>
              <a:t>vennero ad </a:t>
            </a:r>
            <a:r>
              <a:rPr sz="1200" dirty="0">
                <a:latin typeface="Times New Roman"/>
                <a:cs typeface="Times New Roman"/>
              </a:rPr>
              <a:t>occupare una regione </a:t>
            </a:r>
            <a:r>
              <a:rPr sz="1200" spc="-5" dirty="0">
                <a:latin typeface="Times New Roman"/>
                <a:cs typeface="Times New Roman"/>
              </a:rPr>
              <a:t>situata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costa occidentale della penisola mesopotamica che si  protendeva allora nel </a:t>
            </a:r>
            <a:r>
              <a:rPr sz="1200" dirty="0">
                <a:latin typeface="Times New Roman"/>
                <a:cs typeface="Times New Roman"/>
              </a:rPr>
              <a:t>mare </a:t>
            </a:r>
            <a:r>
              <a:rPr sz="1200" spc="-5" dirty="0">
                <a:latin typeface="Times New Roman"/>
                <a:cs typeface="Times New Roman"/>
              </a:rPr>
              <a:t>meridionale, </a:t>
            </a:r>
            <a:r>
              <a:rPr sz="1200" dirty="0">
                <a:latin typeface="Times New Roman"/>
                <a:cs typeface="Times New Roman"/>
              </a:rPr>
              <a:t>mentre le tribù </a:t>
            </a:r>
            <a:r>
              <a:rPr sz="1200" spc="-5" dirty="0">
                <a:latin typeface="Times New Roman"/>
                <a:cs typeface="Times New Roman"/>
              </a:rPr>
              <a:t>meno intelligenti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strettamente imparentate vivevano </a:t>
            </a:r>
            <a:r>
              <a:rPr sz="1200" dirty="0">
                <a:latin typeface="Times New Roman"/>
                <a:cs typeface="Times New Roman"/>
              </a:rPr>
              <a:t>sulla punta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penisola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 orientale.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73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(707.3) 62:4.4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Primati erano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umani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animali </a:t>
            </a:r>
            <a:r>
              <a:rPr sz="1200" spc="-5" dirty="0">
                <a:latin typeface="Times New Roman"/>
                <a:cs typeface="Times New Roman"/>
              </a:rPr>
              <a:t>dei mammiferi intermedi loro predecessori.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proporzioni </a:t>
            </a:r>
            <a:r>
              <a:rPr sz="1200" spc="-5" dirty="0">
                <a:latin typeface="Times New Roman"/>
                <a:cs typeface="Times New Roman"/>
              </a:rPr>
              <a:t>dello scheletro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nuova specie erano molto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quelle delle </a:t>
            </a:r>
            <a:r>
              <a:rPr sz="1200" dirty="0">
                <a:latin typeface="Times New Roman"/>
                <a:cs typeface="Times New Roman"/>
              </a:rPr>
              <a:t>razze umane </a:t>
            </a:r>
            <a:r>
              <a:rPr sz="1200" spc="-5" dirty="0">
                <a:latin typeface="Times New Roman"/>
                <a:cs typeface="Times New Roman"/>
              </a:rPr>
              <a:t>primitive.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umano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piedi si era </a:t>
            </a:r>
            <a:r>
              <a:rPr sz="1200" dirty="0">
                <a:latin typeface="Times New Roman"/>
                <a:cs typeface="Times New Roman"/>
              </a:rPr>
              <a:t>pienamente  </a:t>
            </a:r>
            <a:r>
              <a:rPr sz="1200" spc="-5" dirty="0">
                <a:latin typeface="Times New Roman"/>
                <a:cs typeface="Times New Roman"/>
              </a:rPr>
              <a:t>sviluppato,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creature potevano camminare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correre bene </a:t>
            </a:r>
            <a:r>
              <a:rPr sz="1200" dirty="0">
                <a:latin typeface="Times New Roman"/>
                <a:cs typeface="Times New Roman"/>
              </a:rPr>
              <a:t>quanto un qualunque loro </a:t>
            </a:r>
            <a:r>
              <a:rPr sz="1200" spc="-5" dirty="0">
                <a:latin typeface="Times New Roman"/>
                <a:cs typeface="Times New Roman"/>
              </a:rPr>
              <a:t>discendente umano </a:t>
            </a:r>
            <a:r>
              <a:rPr sz="1200" dirty="0">
                <a:latin typeface="Times New Roman"/>
                <a:cs typeface="Times New Roman"/>
              </a:rPr>
              <a:t>successivo.  </a:t>
            </a:r>
            <a:r>
              <a:rPr sz="1200" spc="-5" dirty="0">
                <a:latin typeface="Times New Roman"/>
                <a:cs typeface="Times New Roman"/>
              </a:rPr>
              <a:t>Essi abbandonarono </a:t>
            </a:r>
            <a:r>
              <a:rPr sz="1200" dirty="0">
                <a:latin typeface="Times New Roman"/>
                <a:cs typeface="Times New Roman"/>
              </a:rPr>
              <a:t>in larga misura la vita </a:t>
            </a:r>
            <a:r>
              <a:rPr sz="1200" spc="-5" dirty="0">
                <a:latin typeface="Times New Roman"/>
                <a:cs typeface="Times New Roman"/>
              </a:rPr>
              <a:t>sugli </a:t>
            </a:r>
            <a:r>
              <a:rPr sz="1200" dirty="0">
                <a:latin typeface="Times New Roman"/>
                <a:cs typeface="Times New Roman"/>
              </a:rPr>
              <a:t>alberi, pur </a:t>
            </a:r>
            <a:r>
              <a:rPr sz="1200" spc="-5" dirty="0">
                <a:latin typeface="Times New Roman"/>
                <a:cs typeface="Times New Roman"/>
              </a:rPr>
              <a:t>continuando ad utilizzarne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cima come </a:t>
            </a:r>
            <a:r>
              <a:rPr sz="1200" dirty="0">
                <a:latin typeface="Times New Roman"/>
                <a:cs typeface="Times New Roman"/>
              </a:rPr>
              <a:t>misura di </a:t>
            </a:r>
            <a:r>
              <a:rPr sz="1200" spc="-5" dirty="0">
                <a:latin typeface="Times New Roman"/>
                <a:cs typeface="Times New Roman"/>
              </a:rPr>
              <a:t>sicurezza 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notte, perché, </a:t>
            </a:r>
            <a:r>
              <a:rPr sz="1200" dirty="0">
                <a:latin typeface="Times New Roman"/>
                <a:cs typeface="Times New Roman"/>
              </a:rPr>
              <a:t>come i loro </a:t>
            </a:r>
            <a:r>
              <a:rPr sz="1200" spc="-5" dirty="0">
                <a:latin typeface="Times New Roman"/>
                <a:cs typeface="Times New Roman"/>
              </a:rPr>
              <a:t>antenati </a:t>
            </a:r>
            <a:r>
              <a:rPr sz="1200" dirty="0">
                <a:latin typeface="Times New Roman"/>
                <a:cs typeface="Times New Roman"/>
              </a:rPr>
              <a:t>più primitivi, </a:t>
            </a:r>
            <a:r>
              <a:rPr sz="1200" spc="-5" dirty="0">
                <a:latin typeface="Times New Roman"/>
                <a:cs typeface="Times New Roman"/>
              </a:rPr>
              <a:t>erano estremamente soggetti alla paura.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utilizzo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mani  </a:t>
            </a:r>
            <a:r>
              <a:rPr sz="1200" spc="-5" dirty="0">
                <a:latin typeface="Times New Roman"/>
                <a:cs typeface="Times New Roman"/>
              </a:rPr>
              <a:t>contribuì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sviluppare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capacità intellettiva innata,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possedevano </a:t>
            </a:r>
            <a:r>
              <a:rPr sz="1200" dirty="0">
                <a:latin typeface="Times New Roman"/>
                <a:cs typeface="Times New Roman"/>
              </a:rPr>
              <a:t>ancora una mente </a:t>
            </a:r>
            <a:r>
              <a:rPr sz="1200" spc="-5" dirty="0">
                <a:latin typeface="Times New Roman"/>
                <a:cs typeface="Times New Roman"/>
              </a:rPr>
              <a:t>che si potesse </a:t>
            </a:r>
            <a:r>
              <a:rPr sz="1200" dirty="0">
                <a:latin typeface="Times New Roman"/>
                <a:cs typeface="Times New Roman"/>
              </a:rPr>
              <a:t>veramente  </a:t>
            </a:r>
            <a:r>
              <a:rPr sz="1200" spc="-5" dirty="0">
                <a:latin typeface="Times New Roman"/>
                <a:cs typeface="Times New Roman"/>
              </a:rPr>
              <a:t>chiamare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(707.4) 62:4.5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Primati differissero </a:t>
            </a:r>
            <a:r>
              <a:rPr sz="1200" dirty="0">
                <a:latin typeface="Times New Roman"/>
                <a:cs typeface="Times New Roman"/>
              </a:rPr>
              <a:t>poco per </a:t>
            </a:r>
            <a:r>
              <a:rPr sz="1200" spc="-5" dirty="0">
                <a:latin typeface="Times New Roman"/>
                <a:cs typeface="Times New Roman"/>
              </a:rPr>
              <a:t>natura emotiva dai loro avi, mostravano </a:t>
            </a:r>
            <a:r>
              <a:rPr sz="1200" dirty="0">
                <a:latin typeface="Times New Roman"/>
                <a:cs typeface="Times New Roman"/>
              </a:rPr>
              <a:t>più di una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umana in tutte le </a:t>
            </a:r>
            <a:r>
              <a:rPr sz="1200" spc="-5" dirty="0">
                <a:latin typeface="Times New Roman"/>
                <a:cs typeface="Times New Roman"/>
              </a:rPr>
              <a:t>loro  propensioni. Essi erano veramente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animali splendidi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superiori,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raggiungevano </a:t>
            </a:r>
            <a:r>
              <a:rPr sz="1200" dirty="0">
                <a:latin typeface="Times New Roman"/>
                <a:cs typeface="Times New Roman"/>
              </a:rPr>
              <a:t>la maturità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dieci anni </a:t>
            </a:r>
            <a:r>
              <a:rPr sz="1200" dirty="0">
                <a:latin typeface="Times New Roman"/>
                <a:cs typeface="Times New Roman"/>
              </a:rPr>
              <a:t>e che 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durata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quarant’anni. Cioè,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avrebbero </a:t>
            </a:r>
            <a:r>
              <a:rPr sz="1200" spc="-5" dirty="0">
                <a:latin typeface="Times New Roman"/>
                <a:cs typeface="Times New Roman"/>
              </a:rPr>
              <a:t>potuto vivere così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se fossero morti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morte  naturale, </a:t>
            </a:r>
            <a:r>
              <a:rPr sz="1200" dirty="0">
                <a:latin typeface="Times New Roman"/>
                <a:cs typeface="Times New Roman"/>
              </a:rPr>
              <a:t>ma in quei tempi lontani </a:t>
            </a:r>
            <a:r>
              <a:rPr sz="1200" spc="-5" dirty="0">
                <a:latin typeface="Times New Roman"/>
                <a:cs typeface="Times New Roman"/>
              </a:rPr>
              <a:t>pochissimi animali </a:t>
            </a:r>
            <a:r>
              <a:rPr sz="1200" dirty="0">
                <a:latin typeface="Times New Roman"/>
                <a:cs typeface="Times New Roman"/>
              </a:rPr>
              <a:t>morivano di </a:t>
            </a:r>
            <a:r>
              <a:rPr sz="1200" spc="-5" dirty="0">
                <a:latin typeface="Times New Roman"/>
                <a:cs typeface="Times New Roman"/>
              </a:rPr>
              <a:t>morte naturale; </a:t>
            </a:r>
            <a:r>
              <a:rPr sz="1200" dirty="0">
                <a:latin typeface="Times New Roman"/>
                <a:cs typeface="Times New Roman"/>
              </a:rPr>
              <a:t>la lotta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l’esistenza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troppo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aspra.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527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(707.5) 62:4.6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quasi novecento generazioni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sviluppo, che coprivano </a:t>
            </a:r>
            <a:r>
              <a:rPr sz="1200" dirty="0">
                <a:latin typeface="Times New Roman"/>
                <a:cs typeface="Times New Roman"/>
              </a:rPr>
              <a:t>circa </a:t>
            </a:r>
            <a:r>
              <a:rPr sz="1200" spc="-5" dirty="0">
                <a:latin typeface="Times New Roman"/>
                <a:cs typeface="Times New Roman"/>
              </a:rPr>
              <a:t>ventunmila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dall’apparizione dei  mammiferi precursori, </a:t>
            </a:r>
            <a:r>
              <a:rPr sz="1200" dirty="0">
                <a:latin typeface="Times New Roman"/>
                <a:cs typeface="Times New Roman"/>
              </a:rPr>
              <a:t>i Primati </a:t>
            </a:r>
            <a:r>
              <a:rPr sz="1200" i="1" spc="-5" dirty="0">
                <a:latin typeface="Times New Roman"/>
                <a:cs typeface="Times New Roman"/>
              </a:rPr>
              <a:t>improvvisamente </a:t>
            </a:r>
            <a:r>
              <a:rPr sz="1200" spc="-5" dirty="0">
                <a:latin typeface="Times New Roman"/>
                <a:cs typeface="Times New Roman"/>
              </a:rPr>
              <a:t>diedero origine </a:t>
            </a:r>
            <a:r>
              <a:rPr sz="1200" dirty="0">
                <a:latin typeface="Times New Roman"/>
                <a:cs typeface="Times New Roman"/>
              </a:rPr>
              <a:t>a due creature </a:t>
            </a:r>
            <a:r>
              <a:rPr sz="1200" spc="-5" dirty="0">
                <a:latin typeface="Times New Roman"/>
                <a:cs typeface="Times New Roman"/>
              </a:rPr>
              <a:t>straordinarie,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veri esseri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009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33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(1272.4) 116:4.5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non solo sostengono </a:t>
            </a:r>
            <a:r>
              <a:rPr sz="1200" spc="-5" dirty="0">
                <a:latin typeface="Times New Roman"/>
                <a:cs typeface="Times New Roman"/>
              </a:rPr>
              <a:t>ed accrescono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della </a:t>
            </a:r>
            <a:r>
              <a:rPr sz="1200" dirty="0">
                <a:latin typeface="Times New Roman"/>
                <a:cs typeface="Times New Roman"/>
              </a:rPr>
              <a:t>Supremazia, ma sono a loro volta </a:t>
            </a:r>
            <a:r>
              <a:rPr sz="1200" spc="-5" dirty="0">
                <a:latin typeface="Times New Roman"/>
                <a:cs typeface="Times New Roman"/>
              </a:rPr>
              <a:t>incaricati  secondo </a:t>
            </a:r>
            <a:r>
              <a:rPr sz="1200" dirty="0">
                <a:latin typeface="Times New Roman"/>
                <a:cs typeface="Times New Roman"/>
              </a:rPr>
              <a:t>i propositi </a:t>
            </a:r>
            <a:r>
              <a:rPr sz="1200" spc="-5" dirty="0">
                <a:latin typeface="Times New Roman"/>
                <a:cs typeface="Times New Roman"/>
              </a:rPr>
              <a:t>creativi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creazioni collettive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di ordine </a:t>
            </a:r>
            <a:r>
              <a:rPr sz="1200" spc="-5" dirty="0">
                <a:latin typeface="Times New Roman"/>
                <a:cs typeface="Times New Roman"/>
              </a:rPr>
              <a:t>quasi materiale  (direttori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ecc.), mentre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creazioni </a:t>
            </a:r>
            <a:r>
              <a:rPr sz="1200" dirty="0">
                <a:latin typeface="Times New Roman"/>
                <a:cs typeface="Times New Roman"/>
              </a:rPr>
              <a:t>individuali sono di ordine spirituale </a:t>
            </a:r>
            <a:r>
              <a:rPr sz="1200" spc="-5" dirty="0">
                <a:latin typeface="Times New Roman"/>
                <a:cs typeface="Times New Roman"/>
              </a:rPr>
              <a:t>(supernafini ecc.). Ma quando gli </a:t>
            </a:r>
            <a:r>
              <a:rPr sz="1200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Maestri produssero </a:t>
            </a:r>
            <a:r>
              <a:rPr sz="1200" i="1" spc="-5" dirty="0">
                <a:latin typeface="Times New Roman"/>
                <a:cs typeface="Times New Roman"/>
              </a:rPr>
              <a:t>collettivamente </a:t>
            </a:r>
            <a:r>
              <a:rPr sz="1200" dirty="0">
                <a:latin typeface="Times New Roman"/>
                <a:cs typeface="Times New Roman"/>
              </a:rPr>
              <a:t>i Sette Spiriti </a:t>
            </a:r>
            <a:r>
              <a:rPr sz="1200" spc="-5" dirty="0">
                <a:latin typeface="Times New Roman"/>
                <a:cs typeface="Times New Roman"/>
              </a:rPr>
              <a:t>dei Circuiti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ed al proposito dell’Essere </a:t>
            </a:r>
            <a:r>
              <a:rPr sz="1200" dirty="0">
                <a:latin typeface="Times New Roman"/>
                <a:cs typeface="Times New Roman"/>
              </a:rPr>
              <a:t>Supremo, si deve  </a:t>
            </a:r>
            <a:r>
              <a:rPr sz="1200" spc="-5" dirty="0">
                <a:latin typeface="Times New Roman"/>
                <a:cs typeface="Times New Roman"/>
              </a:rPr>
              <a:t>notare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di questo atto </a:t>
            </a:r>
            <a:r>
              <a:rPr sz="1200" spc="-5" dirty="0">
                <a:latin typeface="Times New Roman"/>
                <a:cs typeface="Times New Roman"/>
              </a:rPr>
              <a:t>creativo furono </a:t>
            </a:r>
            <a:r>
              <a:rPr sz="1200" dirty="0">
                <a:latin typeface="Times New Roman"/>
                <a:cs typeface="Times New Roman"/>
              </a:rPr>
              <a:t>spirituali, non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quasi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(1272.5) 116:4.6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avviene con gli </a:t>
            </a:r>
            <a:r>
              <a:rPr sz="1200" dirty="0">
                <a:latin typeface="Times New Roman"/>
                <a:cs typeface="Times New Roman"/>
              </a:rPr>
              <a:t>Spiriti Maestri dei </a:t>
            </a:r>
            <a:r>
              <a:rPr sz="1200" spc="-5" dirty="0">
                <a:latin typeface="Times New Roman"/>
                <a:cs typeface="Times New Roman"/>
              </a:rPr>
              <a:t>superuniversi, così </a:t>
            </a:r>
            <a:r>
              <a:rPr sz="1200" dirty="0">
                <a:latin typeface="Times New Roman"/>
                <a:cs typeface="Times New Roman"/>
              </a:rPr>
              <a:t>avviene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governanti </a:t>
            </a:r>
            <a:r>
              <a:rPr sz="1200" dirty="0">
                <a:latin typeface="Times New Roman"/>
                <a:cs typeface="Times New Roman"/>
              </a:rPr>
              <a:t>trini di queste </a:t>
            </a:r>
            <a:r>
              <a:rPr sz="1200" spc="-5" dirty="0">
                <a:latin typeface="Times New Roman"/>
                <a:cs typeface="Times New Roman"/>
              </a:rPr>
              <a:t>supercreazioni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Giorni. </a:t>
            </a:r>
            <a:r>
              <a:rPr sz="1200" spc="-5" dirty="0">
                <a:latin typeface="Times New Roman"/>
                <a:cs typeface="Times New Roman"/>
              </a:rPr>
              <a:t>Queste personificazioni del giudizio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giustizia della Trinità nel tempo </a:t>
            </a:r>
            <a:r>
              <a:rPr sz="1200" dirty="0">
                <a:latin typeface="Times New Roman"/>
                <a:cs typeface="Times New Roman"/>
              </a:rPr>
              <a:t>e nello spazio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punti  </a:t>
            </a:r>
            <a:r>
              <a:rPr sz="1200" spc="-5" dirty="0">
                <a:latin typeface="Times New Roman"/>
                <a:cs typeface="Times New Roman"/>
              </a:rPr>
              <a:t>d’appoggio </a:t>
            </a:r>
            <a:r>
              <a:rPr sz="1200" dirty="0">
                <a:latin typeface="Times New Roman"/>
                <a:cs typeface="Times New Roman"/>
              </a:rPr>
              <a:t>per la mobilitazione </a:t>
            </a:r>
            <a:r>
              <a:rPr sz="1200" spc="-5" dirty="0">
                <a:latin typeface="Times New Roman"/>
                <a:cs typeface="Times New Roman"/>
              </a:rPr>
              <a:t>del potere </a:t>
            </a:r>
            <a:r>
              <a:rPr sz="1200" dirty="0">
                <a:latin typeface="Times New Roman"/>
                <a:cs typeface="Times New Roman"/>
              </a:rPr>
              <a:t>onnipotente </a:t>
            </a:r>
            <a:r>
              <a:rPr sz="1200" spc="-5" dirty="0">
                <a:latin typeface="Times New Roman"/>
                <a:cs typeface="Times New Roman"/>
              </a:rPr>
              <a:t>del Supremo, </a:t>
            </a:r>
            <a:r>
              <a:rPr sz="1200" dirty="0">
                <a:latin typeface="Times New Roman"/>
                <a:cs typeface="Times New Roman"/>
              </a:rPr>
              <a:t>servendo da </a:t>
            </a:r>
            <a:r>
              <a:rPr sz="1200" spc="-5" dirty="0">
                <a:latin typeface="Times New Roman"/>
                <a:cs typeface="Times New Roman"/>
              </a:rPr>
              <a:t>settupli </a:t>
            </a:r>
            <a:r>
              <a:rPr sz="1200" dirty="0">
                <a:latin typeface="Times New Roman"/>
                <a:cs typeface="Times New Roman"/>
              </a:rPr>
              <a:t>punti </a:t>
            </a:r>
            <a:r>
              <a:rPr sz="1200" spc="-5" dirty="0">
                <a:latin typeface="Times New Roman"/>
                <a:cs typeface="Times New Roman"/>
              </a:rPr>
              <a:t>focali per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della  sovranità trinitaria nei </a:t>
            </a:r>
            <a:r>
              <a:rPr sz="1200" dirty="0">
                <a:latin typeface="Times New Roman"/>
                <a:cs typeface="Times New Roman"/>
              </a:rPr>
              <a:t>domini 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posizione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vantaggio,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metà </a:t>
            </a:r>
            <a:r>
              <a:rPr sz="1200" dirty="0">
                <a:latin typeface="Times New Roman"/>
                <a:cs typeface="Times New Roman"/>
              </a:rPr>
              <a:t>strada tra 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ed i mondi in  evoluzione, </a:t>
            </a:r>
            <a:r>
              <a:rPr sz="1200" spc="-5" dirty="0">
                <a:latin typeface="Times New Roman"/>
                <a:cs typeface="Times New Roman"/>
              </a:rPr>
              <a:t>questi sovrani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Trinitaria </a:t>
            </a:r>
            <a:r>
              <a:rPr sz="1200" dirty="0">
                <a:latin typeface="Times New Roman"/>
                <a:cs typeface="Times New Roman"/>
              </a:rPr>
              <a:t>vedono, </a:t>
            </a:r>
            <a:r>
              <a:rPr sz="1200" spc="-5" dirty="0">
                <a:latin typeface="Times New Roman"/>
                <a:cs typeface="Times New Roman"/>
              </a:rPr>
              <a:t>conoscono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coordinano entrambe </a:t>
            </a:r>
            <a:r>
              <a:rPr sz="1200" spc="5" dirty="0">
                <a:latin typeface="Times New Roman"/>
                <a:cs typeface="Times New Roman"/>
              </a:rPr>
              <a:t>le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048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(1272.6) 116:4.7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universi locali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veri laboratori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sono compiuti gli esperimenti </a:t>
            </a:r>
            <a:r>
              <a:rPr sz="1200" dirty="0">
                <a:latin typeface="Times New Roman"/>
                <a:cs typeface="Times New Roman"/>
              </a:rPr>
              <a:t>mentali, le </a:t>
            </a:r>
            <a:r>
              <a:rPr sz="1200" spc="-5" dirty="0">
                <a:latin typeface="Times New Roman"/>
                <a:cs typeface="Times New Roman"/>
              </a:rPr>
              <a:t>avventure galattiche, gli  </a:t>
            </a:r>
            <a:r>
              <a:rPr sz="1200" dirty="0">
                <a:latin typeface="Times New Roman"/>
                <a:cs typeface="Times New Roman"/>
              </a:rPr>
              <a:t>sviluppi della divinità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progressi 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che, quando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cosmicamente </a:t>
            </a:r>
            <a:r>
              <a:rPr sz="1200" dirty="0">
                <a:latin typeface="Times New Roman"/>
                <a:cs typeface="Times New Roman"/>
              </a:rPr>
              <a:t>sommati,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effettiva sulla 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sta portando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termine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della deità nell’esperienza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dell’esperienza.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03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(1272.7) 116:4.8 </a:t>
            </a:r>
            <a:r>
              <a:rPr sz="1200" spc="-1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universi locali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Creatori si evolvono: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dell’Attore Congiunto si </a:t>
            </a:r>
            <a:r>
              <a:rPr sz="1200" dirty="0">
                <a:latin typeface="Times New Roman"/>
                <a:cs typeface="Times New Roman"/>
              </a:rPr>
              <a:t>evolve da un punto </a:t>
            </a:r>
            <a:r>
              <a:rPr sz="1200" spc="-5" dirty="0">
                <a:latin typeface="Times New Roman"/>
                <a:cs typeface="Times New Roman"/>
              </a:rPr>
              <a:t>vivente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potere fino </a:t>
            </a:r>
            <a:r>
              <a:rPr sz="1200" dirty="0">
                <a:latin typeface="Times New Roman"/>
                <a:cs typeface="Times New Roman"/>
              </a:rPr>
              <a:t>allo status 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divina di uno Spirito </a:t>
            </a:r>
            <a:r>
              <a:rPr sz="1200" spc="-5" dirty="0">
                <a:latin typeface="Times New Roman"/>
                <a:cs typeface="Times New Roman"/>
              </a:rPr>
              <a:t>Madre d’Universo;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si evolve dalla </a:t>
            </a:r>
            <a:r>
              <a:rPr sz="1200" dirty="0">
                <a:latin typeface="Times New Roman"/>
                <a:cs typeface="Times New Roman"/>
              </a:rPr>
              <a:t>natura di divinità  </a:t>
            </a:r>
            <a:r>
              <a:rPr sz="1200" spc="-5" dirty="0">
                <a:latin typeface="Times New Roman"/>
                <a:cs typeface="Times New Roman"/>
              </a:rPr>
              <a:t>paradisiaca esistenziale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natura esperienziale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sovranità suprema. Gli universi locali </a:t>
            </a:r>
            <a:r>
              <a:rPr sz="1200" dirty="0">
                <a:latin typeface="Times New Roman"/>
                <a:cs typeface="Times New Roman"/>
              </a:rPr>
              <a:t>sono i punti di </a:t>
            </a:r>
            <a:r>
              <a:rPr sz="1200" spc="-5" dirty="0">
                <a:latin typeface="Times New Roman"/>
                <a:cs typeface="Times New Roman"/>
              </a:rPr>
              <a:t>partenza della </a:t>
            </a:r>
            <a:r>
              <a:rPr sz="1200" dirty="0">
                <a:latin typeface="Times New Roman"/>
                <a:cs typeface="Times New Roman"/>
              </a:rPr>
              <a:t>vera  evoluzione, il </a:t>
            </a:r>
            <a:r>
              <a:rPr sz="1200" spc="-5" dirty="0">
                <a:latin typeface="Times New Roman"/>
                <a:cs typeface="Times New Roman"/>
              </a:rPr>
              <a:t>terreno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germogliano </a:t>
            </a:r>
            <a:r>
              <a:rPr sz="1200" dirty="0">
                <a:latin typeface="Times New Roman"/>
                <a:cs typeface="Times New Roman"/>
              </a:rPr>
              <a:t>le sincere </a:t>
            </a:r>
            <a:r>
              <a:rPr sz="1200" spc="-5" dirty="0">
                <a:latin typeface="Times New Roman"/>
                <a:cs typeface="Times New Roman"/>
              </a:rPr>
              <a:t>personalità imperfette, </a:t>
            </a:r>
            <a:r>
              <a:rPr sz="1200" dirty="0">
                <a:latin typeface="Times New Roman"/>
                <a:cs typeface="Times New Roman"/>
              </a:rPr>
              <a:t>dotate </a:t>
            </a:r>
            <a:r>
              <a:rPr sz="1200" spc="-5" dirty="0">
                <a:latin typeface="Times New Roman"/>
                <a:cs typeface="Times New Roman"/>
              </a:rPr>
              <a:t>della libera </a:t>
            </a:r>
            <a:r>
              <a:rPr sz="1200" dirty="0">
                <a:latin typeface="Times New Roman"/>
                <a:cs typeface="Times New Roman"/>
              </a:rPr>
              <a:t>scelta di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cocreatrici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 stesse quali dovranno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09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(1273.1) 116:4.9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Magistrali, nei loro </a:t>
            </a:r>
            <a:r>
              <a:rPr sz="1200" dirty="0">
                <a:latin typeface="Times New Roman"/>
                <a:cs typeface="Times New Roman"/>
              </a:rPr>
              <a:t>conferimenti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evoluzionari, </a:t>
            </a:r>
            <a:r>
              <a:rPr sz="1200" spc="-5" dirty="0">
                <a:latin typeface="Times New Roman"/>
                <a:cs typeface="Times New Roman"/>
              </a:rPr>
              <a:t>acquisiscono alla fine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natura che </a:t>
            </a:r>
            <a:r>
              <a:rPr sz="1200" dirty="0">
                <a:latin typeface="Times New Roman"/>
                <a:cs typeface="Times New Roman"/>
              </a:rPr>
              <a:t>esprime la  divinità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unificazione esperienziale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spirituali più </a:t>
            </a:r>
            <a:r>
              <a:rPr sz="1200" spc="-5" dirty="0">
                <a:latin typeface="Times New Roman"/>
                <a:cs typeface="Times New Roman"/>
              </a:rPr>
              <a:t>elevati della </a:t>
            </a:r>
            <a:r>
              <a:rPr sz="1200" dirty="0">
                <a:latin typeface="Times New Roman"/>
                <a:cs typeface="Times New Roman"/>
              </a:rPr>
              <a:t>natura materiale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dirty="0">
                <a:latin typeface="Times New Roman"/>
                <a:cs typeface="Times New Roman"/>
              </a:rPr>
              <a:t>Ed attraverso  </a:t>
            </a:r>
            <a:r>
              <a:rPr sz="1200" spc="-5" dirty="0">
                <a:latin typeface="Times New Roman"/>
                <a:cs typeface="Times New Roman"/>
              </a:rPr>
              <a:t>questi ed altri conferimenti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Micael Creatori acquisiscono similmente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ed </a:t>
            </a:r>
            <a:r>
              <a:rPr sz="1200" dirty="0">
                <a:latin typeface="Times New Roman"/>
                <a:cs typeface="Times New Roman"/>
              </a:rPr>
              <a:t>i punti di vista cosmici dei </a:t>
            </a:r>
            <a:r>
              <a:rPr sz="1200" spc="-5" dirty="0">
                <a:latin typeface="Times New Roman"/>
                <a:cs typeface="Times New Roman"/>
              </a:rPr>
              <a:t>figli del loro </a:t>
            </a:r>
            <a:r>
              <a:rPr sz="1200" dirty="0">
                <a:latin typeface="Times New Roman"/>
                <a:cs typeface="Times New Roman"/>
              </a:rPr>
              <a:t>stesso  </a:t>
            </a:r>
            <a:r>
              <a:rPr sz="1200" spc="-5" dirty="0">
                <a:latin typeface="Times New Roman"/>
                <a:cs typeface="Times New Roman"/>
              </a:rPr>
              <a:t>universo locale. Questi Figli Creatori Maestri si </a:t>
            </a:r>
            <a:r>
              <a:rPr sz="1200" dirty="0">
                <a:latin typeface="Times New Roman"/>
                <a:cs typeface="Times New Roman"/>
              </a:rPr>
              <a:t>avvicinano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completamento </a:t>
            </a:r>
            <a:r>
              <a:rPr sz="1200" spc="-5" dirty="0">
                <a:latin typeface="Times New Roman"/>
                <a:cs typeface="Times New Roman"/>
              </a:rPr>
              <a:t>dell’esperienza subsuprema, </a:t>
            </a:r>
            <a:r>
              <a:rPr sz="1200" dirty="0">
                <a:latin typeface="Times New Roman"/>
                <a:cs typeface="Times New Roman"/>
              </a:rPr>
              <a:t>e quando la sovranità </a:t>
            </a:r>
            <a:r>
              <a:rPr sz="1200" spc="-5" dirty="0">
                <a:latin typeface="Times New Roman"/>
                <a:cs typeface="Times New Roman"/>
              </a:rPr>
              <a:t>sul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universo locale 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ad inglobare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Creativi associati, si </a:t>
            </a:r>
            <a:r>
              <a:rPr sz="1200" dirty="0">
                <a:latin typeface="Times New Roman"/>
                <a:cs typeface="Times New Roman"/>
              </a:rPr>
              <a:t>può dire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avvicina </a:t>
            </a:r>
            <a:r>
              <a:rPr sz="1200" spc="-5" dirty="0">
                <a:latin typeface="Times New Roman"/>
                <a:cs typeface="Times New Roman"/>
              </a:rPr>
              <a:t>ai confini della </a:t>
            </a:r>
            <a:r>
              <a:rPr sz="1200" dirty="0">
                <a:latin typeface="Times New Roman"/>
                <a:cs typeface="Times New Roman"/>
              </a:rPr>
              <a:t>supremazia  </a:t>
            </a:r>
            <a:r>
              <a:rPr sz="1200" spc="-5" dirty="0">
                <a:latin typeface="Times New Roman"/>
                <a:cs typeface="Times New Roman"/>
              </a:rPr>
              <a:t>entro </a:t>
            </a:r>
            <a:r>
              <a:rPr sz="1200" dirty="0">
                <a:latin typeface="Times New Roman"/>
                <a:cs typeface="Times New Roman"/>
              </a:rPr>
              <a:t>i potenziali attuali del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in 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254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(1273.2) 116:4.10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rivelano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 nuove vie </a:t>
            </a:r>
            <a:r>
              <a:rPr sz="1200" spc="-5" dirty="0">
                <a:latin typeface="Times New Roman"/>
                <a:cs typeface="Times New Roman"/>
              </a:rPr>
              <a:t>per trovare </a:t>
            </a:r>
            <a:r>
              <a:rPr sz="1200" dirty="0">
                <a:latin typeface="Times New Roman"/>
                <a:cs typeface="Times New Roman"/>
              </a:rPr>
              <a:t>Dio, non creano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sentieri </a:t>
            </a:r>
            <a:r>
              <a:rPr sz="1200" spc="-5" dirty="0">
                <a:latin typeface="Times New Roman"/>
                <a:cs typeface="Times New Roman"/>
              </a:rPr>
              <a:t>che  permettono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divinità; piuttosto </a:t>
            </a:r>
            <a:r>
              <a:rPr sz="1200" spc="-5" dirty="0">
                <a:latin typeface="Times New Roman"/>
                <a:cs typeface="Times New Roman"/>
              </a:rPr>
              <a:t>illuminano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vie eterne di </a:t>
            </a:r>
            <a:r>
              <a:rPr sz="1200" spc="-5" dirty="0">
                <a:latin typeface="Times New Roman"/>
                <a:cs typeface="Times New Roman"/>
              </a:rPr>
              <a:t>progressione che </a:t>
            </a:r>
            <a:r>
              <a:rPr sz="1200" dirty="0">
                <a:latin typeface="Times New Roman"/>
                <a:cs typeface="Times New Roman"/>
              </a:rPr>
              <a:t>conducono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presenza del Supremo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790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(1273.3) 116:4.11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locale è il punto di partenza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che </a:t>
            </a:r>
            <a:r>
              <a:rPr sz="1200" dirty="0">
                <a:latin typeface="Times New Roman"/>
                <a:cs typeface="Times New Roman"/>
              </a:rPr>
              <a:t>sono più </a:t>
            </a:r>
            <a:r>
              <a:rPr sz="1200" spc="-5" dirty="0">
                <a:latin typeface="Times New Roman"/>
                <a:cs typeface="Times New Roman"/>
              </a:rPr>
              <a:t>lontane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fare il più  </a:t>
            </a:r>
            <a:r>
              <a:rPr sz="1200" spc="-5" dirty="0">
                <a:latin typeface="Times New Roman"/>
                <a:cs typeface="Times New Roman"/>
              </a:rPr>
              <a:t>alto grado d’esperienza dell’ascensione spirituale nell’universo </a:t>
            </a:r>
            <a:r>
              <a:rPr sz="1200" dirty="0">
                <a:latin typeface="Times New Roman"/>
                <a:cs typeface="Times New Roman"/>
              </a:rPr>
              <a:t>e possono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massima partecipazione </a:t>
            </a:r>
            <a:r>
              <a:rPr sz="1200" dirty="0">
                <a:latin typeface="Times New Roman"/>
                <a:cs typeface="Times New Roman"/>
              </a:rPr>
              <a:t>esperienziale  </a:t>
            </a:r>
            <a:r>
              <a:rPr sz="1200" spc="-5" dirty="0">
                <a:latin typeface="Times New Roman"/>
                <a:cs typeface="Times New Roman"/>
              </a:rPr>
              <a:t>nella cocreazione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stessi. </a:t>
            </a:r>
            <a:r>
              <a:rPr sz="1200" spc="-5" dirty="0">
                <a:latin typeface="Times New Roman"/>
                <a:cs typeface="Times New Roman"/>
              </a:rPr>
              <a:t>Questi stessi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offrono </a:t>
            </a:r>
            <a:r>
              <a:rPr sz="1200" dirty="0">
                <a:latin typeface="Times New Roman"/>
                <a:cs typeface="Times New Roman"/>
              </a:rPr>
              <a:t>anche la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profondità </a:t>
            </a:r>
            <a:r>
              <a:rPr sz="1200" spc="-5" dirty="0">
                <a:latin typeface="Times New Roman"/>
                <a:cs typeface="Times New Roman"/>
              </a:rPr>
              <a:t>possibile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esperienza alle  personalità discendenti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grazie ad essa, raggiungono </a:t>
            </a:r>
            <a:r>
              <a:rPr sz="1200" dirty="0">
                <a:latin typeface="Times New Roman"/>
                <a:cs typeface="Times New Roman"/>
              </a:rPr>
              <a:t>qualcosa 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loro è </a:t>
            </a:r>
            <a:r>
              <a:rPr sz="1200" spc="-5" dirty="0">
                <a:latin typeface="Times New Roman"/>
                <a:cs typeface="Times New Roman"/>
              </a:rPr>
              <a:t>altrettanto </a:t>
            </a:r>
            <a:r>
              <a:rPr sz="1200" dirty="0">
                <a:latin typeface="Times New Roman"/>
                <a:cs typeface="Times New Roman"/>
              </a:rPr>
              <a:t>significativo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per una creatura in  evoluzione lo è </a:t>
            </a:r>
            <a:r>
              <a:rPr sz="1200" spc="-5" dirty="0">
                <a:latin typeface="Times New Roman"/>
                <a:cs typeface="Times New Roman"/>
              </a:rPr>
              <a:t>l’ascensione 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03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(1273.4) 116:4.12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sembra essere necessario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piena </a:t>
            </a:r>
            <a:r>
              <a:rPr sz="1200" dirty="0">
                <a:latin typeface="Times New Roman"/>
                <a:cs typeface="Times New Roman"/>
              </a:rPr>
              <a:t>funzione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misura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questo  raggruppamento </a:t>
            </a:r>
            <a:r>
              <a:rPr sz="1200" dirty="0">
                <a:latin typeface="Times New Roman"/>
                <a:cs typeface="Times New Roman"/>
              </a:rPr>
              <a:t>di divinità </a:t>
            </a:r>
            <a:r>
              <a:rPr sz="1200" spc="-5" dirty="0">
                <a:latin typeface="Times New Roman"/>
                <a:cs typeface="Times New Roman"/>
              </a:rPr>
              <a:t>culmina nel Supremo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d’attuazione. </a:t>
            </a:r>
            <a:r>
              <a:rPr sz="1200" dirty="0">
                <a:latin typeface="Times New Roman"/>
                <a:cs typeface="Times New Roman"/>
              </a:rPr>
              <a:t>Ci sono molti </a:t>
            </a:r>
            <a:r>
              <a:rPr sz="1200" spc="-5" dirty="0">
                <a:latin typeface="Times New Roman"/>
                <a:cs typeface="Times New Roman"/>
              </a:rPr>
              <a:t>altri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universali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ugualmente necessarie </a:t>
            </a:r>
            <a:r>
              <a:rPr sz="1200" dirty="0">
                <a:latin typeface="Times New Roman"/>
                <a:cs typeface="Times New Roman"/>
              </a:rPr>
              <a:t>all’evoluzione </a:t>
            </a:r>
            <a:r>
              <a:rPr sz="1200" spc="-5" dirty="0">
                <a:latin typeface="Times New Roman"/>
                <a:cs typeface="Times New Roman"/>
              </a:rPr>
              <a:t>del potere </a:t>
            </a:r>
            <a:r>
              <a:rPr sz="1200" dirty="0">
                <a:latin typeface="Times New Roman"/>
                <a:cs typeface="Times New Roman"/>
              </a:rPr>
              <a:t>onnipotente </a:t>
            </a:r>
            <a:r>
              <a:rPr sz="1200" spc="-5" dirty="0">
                <a:latin typeface="Times New Roman"/>
                <a:cs typeface="Times New Roman"/>
              </a:rPr>
              <a:t>del Supremo,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descrizione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presentata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l’edificazione  degli esseri umani, </a:t>
            </a:r>
            <a:r>
              <a:rPr sz="1200" dirty="0">
                <a:latin typeface="Times New Roman"/>
                <a:cs typeface="Times New Roman"/>
              </a:rPr>
              <a:t>per cui è </a:t>
            </a:r>
            <a:r>
              <a:rPr sz="1200" spc="-5" dirty="0">
                <a:latin typeface="Times New Roman"/>
                <a:cs typeface="Times New Roman"/>
              </a:rPr>
              <a:t>largamente </a:t>
            </a:r>
            <a:r>
              <a:rPr sz="1200" dirty="0">
                <a:latin typeface="Times New Roman"/>
                <a:cs typeface="Times New Roman"/>
              </a:rPr>
              <a:t>limitata ai </a:t>
            </a:r>
            <a:r>
              <a:rPr sz="1200" spc="-5" dirty="0">
                <a:latin typeface="Times New Roman"/>
                <a:cs typeface="Times New Roman"/>
              </a:rPr>
              <a:t>fattori operanti </a:t>
            </a:r>
            <a:r>
              <a:rPr sz="1200" dirty="0">
                <a:latin typeface="Times New Roman"/>
                <a:cs typeface="Times New Roman"/>
              </a:rPr>
              <a:t>nell’evoluzione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che concernono </a:t>
            </a:r>
            <a:r>
              <a:rPr sz="1200" spc="5" dirty="0">
                <a:latin typeface="Times New Roman"/>
                <a:cs typeface="Times New Roman"/>
              </a:rPr>
              <a:t>l’uomo 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4858"/>
            <a:ext cx="8020684" cy="37941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L’Onnipotente e i Controllori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Settupli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(1273.5) 116:5.1 </a:t>
            </a:r>
            <a:r>
              <a:rPr sz="1200" spc="-5" dirty="0">
                <a:latin typeface="Times New Roman"/>
                <a:cs typeface="Times New Roman"/>
              </a:rPr>
              <a:t>Voi siete stati </a:t>
            </a:r>
            <a:r>
              <a:rPr sz="1200" dirty="0">
                <a:latin typeface="Times New Roman"/>
                <a:cs typeface="Times New Roman"/>
              </a:rPr>
              <a:t>istruiti </a:t>
            </a:r>
            <a:r>
              <a:rPr sz="1200" spc="-5" dirty="0">
                <a:latin typeface="Times New Roman"/>
                <a:cs typeface="Times New Roman"/>
              </a:rPr>
              <a:t>sulle relazioni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l’Essere 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dovreste </a:t>
            </a:r>
            <a:r>
              <a:rPr sz="1200" dirty="0">
                <a:latin typeface="Times New Roman"/>
                <a:cs typeface="Times New Roman"/>
              </a:rPr>
              <a:t>ora riconoscere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Settuplo  </a:t>
            </a:r>
            <a:r>
              <a:rPr sz="1200" spc="-5" dirty="0">
                <a:latin typeface="Times New Roman"/>
                <a:cs typeface="Times New Roman"/>
              </a:rPr>
              <a:t>ingloba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creatori del grande universo.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controllori </a:t>
            </a:r>
            <a:r>
              <a:rPr sz="1200" dirty="0">
                <a:latin typeface="Times New Roman"/>
                <a:cs typeface="Times New Roman"/>
              </a:rPr>
              <a:t>settupli </a:t>
            </a:r>
            <a:r>
              <a:rPr sz="1200" spc="-5" dirty="0">
                <a:latin typeface="Times New Roman"/>
                <a:cs typeface="Times New Roman"/>
              </a:rPr>
              <a:t>del grande </a:t>
            </a:r>
            <a:r>
              <a:rPr sz="1200" dirty="0">
                <a:latin typeface="Times New Roman"/>
                <a:cs typeface="Times New Roman"/>
              </a:rPr>
              <a:t>universo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comprendono: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(1273.6) 116:5.2 </a:t>
            </a:r>
            <a:r>
              <a:rPr sz="1200" dirty="0">
                <a:latin typeface="Times New Roman"/>
                <a:cs typeface="Times New Roman"/>
              </a:rPr>
              <a:t>1. I </a:t>
            </a:r>
            <a:r>
              <a:rPr sz="1200" spc="-5" dirty="0">
                <a:latin typeface="Times New Roman"/>
                <a:cs typeface="Times New Roman"/>
              </a:rPr>
              <a:t>Controllori Fisici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(1273.7) 116:5.3 </a:t>
            </a:r>
            <a:r>
              <a:rPr sz="1200" dirty="0">
                <a:latin typeface="Times New Roman"/>
                <a:cs typeface="Times New Roman"/>
              </a:rPr>
              <a:t>2. 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Supremi di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Potere.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(1273.8) 116:5.4 </a:t>
            </a:r>
            <a:r>
              <a:rPr sz="1200" dirty="0">
                <a:latin typeface="Times New Roman"/>
                <a:cs typeface="Times New Roman"/>
              </a:rPr>
              <a:t>3. I </a:t>
            </a:r>
            <a:r>
              <a:rPr sz="1200" spc="-5" dirty="0">
                <a:latin typeface="Times New Roman"/>
                <a:cs typeface="Times New Roman"/>
              </a:rPr>
              <a:t>Direttori Supremi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Potere.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(1273.9) 116:5.5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L’Onnipotente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(1273.10) 116:5.6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d’Azione — lo Spirito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(1273.11) 116:5.7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0" dirty="0">
                <a:latin typeface="Times New Roman"/>
                <a:cs typeface="Times New Roman"/>
              </a:rPr>
              <a:t>L’Isola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(1273.12) 116:5.8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Sorgente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0800" marR="73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(1273.13) 116:5.9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sono funzionalmente </a:t>
            </a:r>
            <a:r>
              <a:rPr sz="1200" spc="-5" dirty="0">
                <a:latin typeface="Times New Roman"/>
                <a:cs typeface="Times New Roman"/>
              </a:rPr>
              <a:t>inseparabili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costituiscono il </a:t>
            </a:r>
            <a:r>
              <a:rPr sz="1200" dirty="0">
                <a:latin typeface="Times New Roman"/>
                <a:cs typeface="Times New Roman"/>
              </a:rPr>
              <a:t>livello di </a:t>
            </a:r>
            <a:r>
              <a:rPr sz="1200" spc="-5" dirty="0">
                <a:latin typeface="Times New Roman"/>
                <a:cs typeface="Times New Roman"/>
              </a:rPr>
              <a:t>controllo fisico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questa associazione 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705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(1273.14) 116:5.10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biforcazione </a:t>
            </a:r>
            <a:r>
              <a:rPr sz="1200" spc="-5" dirty="0">
                <a:latin typeface="Times New Roman"/>
                <a:cs typeface="Times New Roman"/>
              </a:rPr>
              <a:t>tra l’energia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(che </a:t>
            </a:r>
            <a:r>
              <a:rPr sz="1200" dirty="0">
                <a:latin typeface="Times New Roman"/>
                <a:cs typeface="Times New Roman"/>
              </a:rPr>
              <a:t>deriva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congiunta del Figlio Eterno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dell’Isola del  Paradiso) fu </a:t>
            </a:r>
            <a:r>
              <a:rPr sz="1200" dirty="0">
                <a:latin typeface="Times New Roman"/>
                <a:cs typeface="Times New Roman"/>
              </a:rPr>
              <a:t>simbolizzata in </a:t>
            </a:r>
            <a:r>
              <a:rPr sz="1200" spc="-5" dirty="0">
                <a:latin typeface="Times New Roman"/>
                <a:cs typeface="Times New Roman"/>
              </a:rPr>
              <a:t>senso superuniversale quando </a:t>
            </a:r>
            <a:r>
              <a:rPr sz="1200" dirty="0">
                <a:latin typeface="Times New Roman"/>
                <a:cs typeface="Times New Roman"/>
              </a:rPr>
              <a:t>i Sette Spiriti </a:t>
            </a:r>
            <a:r>
              <a:rPr sz="1200" spc="-10" dirty="0">
                <a:latin typeface="Times New Roman"/>
                <a:cs typeface="Times New Roman"/>
              </a:rPr>
              <a:t>Maestri </a:t>
            </a:r>
            <a:r>
              <a:rPr sz="1200" spc="-5" dirty="0">
                <a:latin typeface="Times New Roman"/>
                <a:cs typeface="Times New Roman"/>
              </a:rPr>
              <a:t>s’impegnarono congiuntamente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primo atto  di </a:t>
            </a:r>
            <a:r>
              <a:rPr sz="1200" spc="-5" dirty="0">
                <a:latin typeface="Times New Roman"/>
                <a:cs typeface="Times New Roman"/>
              </a:rPr>
              <a:t>creazione collettiva. Questo </a:t>
            </a:r>
            <a:r>
              <a:rPr sz="1200" dirty="0">
                <a:latin typeface="Times New Roman"/>
                <a:cs typeface="Times New Roman"/>
              </a:rPr>
              <a:t>episodio vide </a:t>
            </a:r>
            <a:r>
              <a:rPr sz="1200" spc="-5" dirty="0">
                <a:latin typeface="Times New Roman"/>
                <a:cs typeface="Times New Roman"/>
              </a:rPr>
              <a:t>l’apparizione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Direttori 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concomitanza </a:t>
            </a:r>
            <a:r>
              <a:rPr sz="1200" spc="-5" dirty="0">
                <a:latin typeface="Times New Roman"/>
                <a:cs typeface="Times New Roman"/>
              </a:rPr>
              <a:t>con ciò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 spirituali degli </a:t>
            </a:r>
            <a:r>
              <a:rPr sz="1200" dirty="0">
                <a:latin typeface="Times New Roman"/>
                <a:cs typeface="Times New Roman"/>
              </a:rPr>
              <a:t>Spiriti Maestri </a:t>
            </a:r>
            <a:r>
              <a:rPr sz="1200" spc="-5" dirty="0">
                <a:latin typeface="Times New Roman"/>
                <a:cs typeface="Times New Roman"/>
              </a:rPr>
              <a:t>si differenziarono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attività fisiche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supervisione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ed  immediatamente apparve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cosmica come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fattore coordinante </a:t>
            </a:r>
            <a:r>
              <a:rPr sz="1200" dirty="0">
                <a:latin typeface="Times New Roman"/>
                <a:cs typeface="Times New Roman"/>
              </a:rPr>
              <a:t>la materia e 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60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(1274.1) 116:5.11 </a:t>
            </a:r>
            <a:r>
              <a:rPr sz="1200" spc="-5" dirty="0">
                <a:latin typeface="Times New Roman"/>
                <a:cs typeface="Times New Roman"/>
              </a:rPr>
              <a:t>L’Onnipotente Supremo si sta evolvendo come supercontrollore del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fisico del grande </a:t>
            </a:r>
            <a:r>
              <a:rPr sz="1200" dirty="0">
                <a:latin typeface="Times New Roman"/>
                <a:cs typeface="Times New Roman"/>
              </a:rPr>
              <a:t>universo.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presente  </a:t>
            </a:r>
            <a:r>
              <a:rPr sz="1200" spc="-5" dirty="0">
                <a:latin typeface="Times New Roman"/>
                <a:cs typeface="Times New Roman"/>
              </a:rPr>
              <a:t>era dell’universo questo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del potere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sembra essere </a:t>
            </a:r>
            <a:r>
              <a:rPr sz="1200" dirty="0">
                <a:latin typeface="Times New Roman"/>
                <a:cs typeface="Times New Roman"/>
              </a:rPr>
              <a:t>incentrato nei </a:t>
            </a:r>
            <a:r>
              <a:rPr sz="1200" spc="-5" dirty="0">
                <a:latin typeface="Times New Roman"/>
                <a:cs typeface="Times New Roman"/>
              </a:rPr>
              <a:t>Sette Direttori 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Potere, che </a:t>
            </a:r>
            <a:r>
              <a:rPr sz="1200" spc="5" dirty="0">
                <a:latin typeface="Times New Roman"/>
                <a:cs typeface="Times New Roman"/>
              </a:rPr>
              <a:t>operano 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le posizioni </a:t>
            </a:r>
            <a:r>
              <a:rPr sz="1200" spc="-5" dirty="0">
                <a:latin typeface="Times New Roman"/>
                <a:cs typeface="Times New Roman"/>
              </a:rPr>
              <a:t>fisse dei centri </a:t>
            </a:r>
            <a:r>
              <a:rPr sz="1200" dirty="0">
                <a:latin typeface="Times New Roman"/>
                <a:cs typeface="Times New Roman"/>
              </a:rPr>
              <a:t>di potere e le </a:t>
            </a:r>
            <a:r>
              <a:rPr sz="1200" spc="-5" dirty="0">
                <a:latin typeface="Times New Roman"/>
                <a:cs typeface="Times New Roman"/>
              </a:rPr>
              <a:t>presenze </a:t>
            </a:r>
            <a:r>
              <a:rPr sz="1200" dirty="0">
                <a:latin typeface="Times New Roman"/>
                <a:cs typeface="Times New Roman"/>
              </a:rPr>
              <a:t>mobili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controllori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(1274.2) 116:5.12 </a:t>
            </a:r>
            <a:r>
              <a:rPr sz="1200" spc="-5" dirty="0">
                <a:latin typeface="Times New Roman"/>
                <a:cs typeface="Times New Roman"/>
              </a:rPr>
              <a:t>Gli universi del tempo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perfetti; questo </a:t>
            </a:r>
            <a:r>
              <a:rPr sz="1200" dirty="0">
                <a:latin typeface="Times New Roman"/>
                <a:cs typeface="Times New Roman"/>
              </a:rPr>
              <a:t>è il loro </a:t>
            </a:r>
            <a:r>
              <a:rPr sz="1200" spc="-5" dirty="0">
                <a:latin typeface="Times New Roman"/>
                <a:cs typeface="Times New Roman"/>
              </a:rPr>
              <a:t>destino.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lotta per la perfezione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non soltanto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88900" marR="77470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intellettuale e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dell’energia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massa.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stabilizzazione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luce  </a:t>
            </a:r>
            <a:r>
              <a:rPr sz="1200" dirty="0">
                <a:latin typeface="Times New Roman"/>
                <a:cs typeface="Times New Roman"/>
              </a:rPr>
              <a:t>e vita </a:t>
            </a:r>
            <a:r>
              <a:rPr sz="1200" spc="-5" dirty="0">
                <a:latin typeface="Times New Roman"/>
                <a:cs typeface="Times New Roman"/>
              </a:rPr>
              <a:t>presuppone che </a:t>
            </a:r>
            <a:r>
              <a:rPr sz="1200" dirty="0">
                <a:latin typeface="Times New Roman"/>
                <a:cs typeface="Times New Roman"/>
              </a:rPr>
              <a:t>abbiano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stabilità fisica.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ritiene che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-5" dirty="0">
                <a:latin typeface="Times New Roman"/>
                <a:cs typeface="Times New Roman"/>
              </a:rPr>
              <a:t>dell’equilibrio </a:t>
            </a:r>
            <a:r>
              <a:rPr sz="1200" dirty="0">
                <a:latin typeface="Times New Roman"/>
                <a:cs typeface="Times New Roman"/>
              </a:rPr>
              <a:t>materiale  </a:t>
            </a:r>
            <a:r>
              <a:rPr sz="1200" spc="-5" dirty="0">
                <a:latin typeface="Times New Roman"/>
                <a:cs typeface="Times New Roman"/>
              </a:rPr>
              <a:t>significherà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dell’evoluzione del controllo </a:t>
            </a:r>
            <a:r>
              <a:rPr sz="1200" dirty="0">
                <a:latin typeface="Times New Roman"/>
                <a:cs typeface="Times New Roman"/>
              </a:rPr>
              <a:t>fisico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dell’Onnipotente.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(1274.3) 116:5.13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tempi dell’edificazione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anche i </a:t>
            </a:r>
            <a:r>
              <a:rPr sz="1200" spc="-5" dirty="0">
                <a:latin typeface="Times New Roman"/>
                <a:cs typeface="Times New Roman"/>
              </a:rPr>
              <a:t>Creatori Paradisiaci s’interessano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principalmente</a:t>
            </a:r>
            <a:endParaRPr sz="1200">
              <a:latin typeface="Times New Roman"/>
              <a:cs typeface="Times New Roman"/>
            </a:endParaRPr>
          </a:p>
          <a:p>
            <a:pPr marL="88900" marR="1098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dell’equilibrio materiale.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modello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 prende </a:t>
            </a:r>
            <a:r>
              <a:rPr sz="1200" dirty="0">
                <a:latin typeface="Times New Roman"/>
                <a:cs typeface="Times New Roman"/>
              </a:rPr>
              <a:t>forma non </a:t>
            </a:r>
            <a:r>
              <a:rPr sz="1200" spc="-5" dirty="0">
                <a:latin typeface="Times New Roman"/>
                <a:cs typeface="Times New Roman"/>
              </a:rPr>
              <a:t>solo come risultato delle </a:t>
            </a:r>
            <a:r>
              <a:rPr sz="1200" dirty="0">
                <a:latin typeface="Times New Roman"/>
                <a:cs typeface="Times New Roman"/>
              </a:rPr>
              <a:t>attività </a:t>
            </a:r>
            <a:r>
              <a:rPr sz="1200" spc="-5" dirty="0">
                <a:latin typeface="Times New Roman"/>
                <a:cs typeface="Times New Roman"/>
              </a:rPr>
              <a:t>dei centri </a:t>
            </a:r>
            <a:r>
              <a:rPr sz="1200" dirty="0">
                <a:latin typeface="Times New Roman"/>
                <a:cs typeface="Times New Roman"/>
              </a:rPr>
              <a:t>di potere ma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 dello </a:t>
            </a:r>
            <a:r>
              <a:rPr sz="1200" spc="-5" dirty="0">
                <a:latin typeface="Times New Roman"/>
                <a:cs typeface="Times New Roman"/>
              </a:rPr>
              <a:t>Spirito Creativo. Per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epoche </a:t>
            </a:r>
            <a:r>
              <a:rPr sz="1200" dirty="0">
                <a:latin typeface="Times New Roman"/>
                <a:cs typeface="Times New Roman"/>
              </a:rPr>
              <a:t>iniziali di </a:t>
            </a:r>
            <a:r>
              <a:rPr sz="1200" spc="-5" dirty="0">
                <a:latin typeface="Times New Roman"/>
                <a:cs typeface="Times New Roman"/>
              </a:rPr>
              <a:t>edificazione </a:t>
            </a:r>
            <a:r>
              <a:rPr sz="1200" dirty="0">
                <a:latin typeface="Times New Roman"/>
                <a:cs typeface="Times New Roman"/>
              </a:rPr>
              <a:t>di un universo 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rivela un </a:t>
            </a:r>
            <a:r>
              <a:rPr sz="1200" spc="-5" dirty="0">
                <a:latin typeface="Times New Roman"/>
                <a:cs typeface="Times New Roman"/>
              </a:rPr>
              <a:t>attributo poco compreso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controllo materiale </a:t>
            </a:r>
            <a:r>
              <a:rPr sz="1200" dirty="0">
                <a:latin typeface="Times New Roman"/>
                <a:cs typeface="Times New Roman"/>
              </a:rPr>
              <a:t>e non lascia il </a:t>
            </a:r>
            <a:r>
              <a:rPr sz="1200" spc="-5" dirty="0">
                <a:latin typeface="Times New Roman"/>
                <a:cs typeface="Times New Roman"/>
              </a:rPr>
              <a:t>suo pianeta capitale prima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l’equilibrio dell’universo locale sia stato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linee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stabilito.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(1274.4) 116:5.14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ultima analisi </a:t>
            </a:r>
            <a:r>
              <a:rPr sz="1200" spc="-5" dirty="0">
                <a:latin typeface="Times New Roman"/>
                <a:cs typeface="Times New Roman"/>
              </a:rPr>
              <a:t>ogni energia </a:t>
            </a:r>
            <a:r>
              <a:rPr sz="1200" dirty="0">
                <a:latin typeface="Times New Roman"/>
                <a:cs typeface="Times New Roman"/>
              </a:rPr>
              <a:t>risponde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fisici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figli del Dio della </a:t>
            </a:r>
            <a:r>
              <a:rPr sz="1200" dirty="0">
                <a:latin typeface="Times New Roman"/>
                <a:cs typeface="Times New Roman"/>
              </a:rPr>
              <a:t>mente che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l’attivatore dell’archetipo del Paradiso. L’intelligenza dei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incessantemente consacrata al </a:t>
            </a:r>
            <a:r>
              <a:rPr sz="1200" dirty="0">
                <a:latin typeface="Times New Roman"/>
                <a:cs typeface="Times New Roman"/>
              </a:rPr>
              <a:t>compito di </a:t>
            </a:r>
            <a:r>
              <a:rPr sz="1200" spc="-5" dirty="0">
                <a:latin typeface="Times New Roman"/>
                <a:cs typeface="Times New Roman"/>
              </a:rPr>
              <a:t>stabilire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41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controllo sulla materia. </a:t>
            </a:r>
            <a:r>
              <a:rPr sz="1200" dirty="0">
                <a:latin typeface="Times New Roman"/>
                <a:cs typeface="Times New Roman"/>
              </a:rPr>
              <a:t>La lotta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dominio fisico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dell’energia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movimenti della </a:t>
            </a:r>
            <a:r>
              <a:rPr sz="1200" dirty="0">
                <a:latin typeface="Times New Roman"/>
                <a:cs typeface="Times New Roman"/>
              </a:rPr>
              <a:t>massa non </a:t>
            </a:r>
            <a:r>
              <a:rPr sz="1200" spc="-5" dirty="0">
                <a:latin typeface="Times New Roman"/>
                <a:cs typeface="Times New Roman"/>
              </a:rPr>
              <a:t>cessa </a:t>
            </a:r>
            <a:r>
              <a:rPr sz="1200" spc="10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fino a  </a:t>
            </a:r>
            <a:r>
              <a:rPr sz="1200" spc="-5" dirty="0">
                <a:latin typeface="Times New Roman"/>
                <a:cs typeface="Times New Roman"/>
              </a:rPr>
              <a:t>che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abbiano </a:t>
            </a:r>
            <a:r>
              <a:rPr sz="1200" dirty="0">
                <a:latin typeface="Times New Roman"/>
                <a:cs typeface="Times New Roman"/>
              </a:rPr>
              <a:t>ottenuto la vittoria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e sulle </a:t>
            </a:r>
            <a:r>
              <a:rPr sz="1200" spc="-5" dirty="0">
                <a:latin typeface="Times New Roman"/>
                <a:cs typeface="Times New Roman"/>
              </a:rPr>
              <a:t>masse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perpetui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attività.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(1274.5) 116:5.15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lotte </a:t>
            </a:r>
            <a:r>
              <a:rPr sz="1200" spc="-5" dirty="0">
                <a:latin typeface="Times New Roman"/>
                <a:cs typeface="Times New Roman"/>
              </a:rPr>
              <a:t>spirituali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spazio concernono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dello spirito sulla materia con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mediazione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(personale). L’evoluzione fisica (non personale)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si occupa di </a:t>
            </a:r>
            <a:r>
              <a:rPr sz="1200" spc="-5" dirty="0">
                <a:latin typeface="Times New Roman"/>
                <a:cs typeface="Times New Roman"/>
              </a:rPr>
              <a:t>portare l’energia cosmica ad  </a:t>
            </a:r>
            <a:r>
              <a:rPr sz="1200" dirty="0">
                <a:latin typeface="Times New Roman"/>
                <a:cs typeface="Times New Roman"/>
              </a:rPr>
              <a:t>armonizzarsi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equilibratori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sottoposti al supercontrollo dello spirito. L’evoluzione </a:t>
            </a:r>
            <a:r>
              <a:rPr sz="1200" dirty="0">
                <a:latin typeface="Times New Roman"/>
                <a:cs typeface="Times New Roman"/>
              </a:rPr>
              <a:t>totale dell’intero </a:t>
            </a:r>
            <a:r>
              <a:rPr sz="1200" spc="-5" dirty="0">
                <a:latin typeface="Times New Roman"/>
                <a:cs typeface="Times New Roman"/>
              </a:rPr>
              <a:t>grande  universo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una questione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unificazione,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della personalità,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che controlla </a:t>
            </a:r>
            <a:r>
              <a:rPr sz="1200" dirty="0">
                <a:latin typeface="Times New Roman"/>
                <a:cs typeface="Times New Roman"/>
              </a:rPr>
              <a:t>l’energia </a:t>
            </a:r>
            <a:r>
              <a:rPr sz="1200" spc="-5" dirty="0">
                <a:latin typeface="Times New Roman"/>
                <a:cs typeface="Times New Roman"/>
              </a:rPr>
              <a:t>con l’intelletto </a:t>
            </a:r>
            <a:r>
              <a:rPr sz="1200" dirty="0">
                <a:latin typeface="Times New Roman"/>
                <a:cs typeface="Times New Roman"/>
              </a:rPr>
              <a:t>coordinato 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spirito, e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rivelata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piena apparizione </a:t>
            </a:r>
            <a:r>
              <a:rPr sz="1200" spc="-5" dirty="0">
                <a:latin typeface="Times New Roman"/>
                <a:cs typeface="Times New Roman"/>
              </a:rPr>
              <a:t>del potere </a:t>
            </a:r>
            <a:r>
              <a:rPr sz="1200" dirty="0">
                <a:latin typeface="Times New Roman"/>
                <a:cs typeface="Times New Roman"/>
              </a:rPr>
              <a:t>onnipotente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771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(1274.6) 116:5.16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difficoltà di </a:t>
            </a:r>
            <a:r>
              <a:rPr sz="1200" spc="-5" dirty="0">
                <a:latin typeface="Times New Roman"/>
                <a:cs typeface="Times New Roman"/>
              </a:rPr>
              <a:t>pervenire 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equilibrio dinamico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inerente al fatto della </a:t>
            </a:r>
            <a:r>
              <a:rPr sz="1200" dirty="0">
                <a:latin typeface="Times New Roman"/>
                <a:cs typeface="Times New Roman"/>
              </a:rPr>
              <a:t>crescita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cosmo. I </a:t>
            </a:r>
            <a:r>
              <a:rPr sz="1200" spc="-5" dirty="0">
                <a:latin typeface="Times New Roman"/>
                <a:cs typeface="Times New Roman"/>
              </a:rPr>
              <a:t>circuiti  stabiliti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creazione fisica sono continuamente </a:t>
            </a:r>
            <a:r>
              <a:rPr sz="1200" dirty="0">
                <a:latin typeface="Times New Roman"/>
                <a:cs typeface="Times New Roman"/>
              </a:rPr>
              <a:t>messi in </a:t>
            </a:r>
            <a:r>
              <a:rPr sz="1200" spc="-5" dirty="0">
                <a:latin typeface="Times New Roman"/>
                <a:cs typeface="Times New Roman"/>
              </a:rPr>
              <a:t>pericolo dall’apparizione </a:t>
            </a:r>
            <a:r>
              <a:rPr sz="1200" dirty="0">
                <a:latin typeface="Times New Roman"/>
                <a:cs typeface="Times New Roman"/>
              </a:rPr>
              <a:t>di nuove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e di nuove </a:t>
            </a:r>
            <a:r>
              <a:rPr sz="1200" spc="-5" dirty="0">
                <a:latin typeface="Times New Roman"/>
                <a:cs typeface="Times New Roman"/>
              </a:rPr>
              <a:t>masse. Un  universo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universo instabile, per </a:t>
            </a:r>
            <a:r>
              <a:rPr sz="1200" dirty="0">
                <a:latin typeface="Times New Roman"/>
                <a:cs typeface="Times New Roman"/>
              </a:rPr>
              <a:t>cui nessuna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dell’insieme </a:t>
            </a:r>
            <a:r>
              <a:rPr sz="1200" spc="-5" dirty="0">
                <a:latin typeface="Times New Roman"/>
                <a:cs typeface="Times New Roman"/>
              </a:rPr>
              <a:t>cosmico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stabilità reale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 pienezza </a:t>
            </a:r>
            <a:r>
              <a:rPr sz="1200" spc="-5" dirty="0">
                <a:latin typeface="Times New Roman"/>
                <a:cs typeface="Times New Roman"/>
              </a:rPr>
              <a:t>dei tempi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veda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materiale dei </a:t>
            </a:r>
            <a:r>
              <a:rPr sz="1200" dirty="0">
                <a:latin typeface="Times New Roman"/>
                <a:cs typeface="Times New Roman"/>
              </a:rPr>
              <a:t>sette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42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(1274.7) 116:5.17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stabilizzati </a:t>
            </a:r>
            <a:r>
              <a:rPr sz="1200" dirty="0">
                <a:latin typeface="Times New Roman"/>
                <a:cs typeface="Times New Roman"/>
              </a:rPr>
              <a:t>in luce e vita non vi sono </a:t>
            </a:r>
            <a:r>
              <a:rPr sz="1200" spc="-5" dirty="0">
                <a:latin typeface="Times New Roman"/>
                <a:cs typeface="Times New Roman"/>
              </a:rPr>
              <a:t>avvenimenti fisici imprevisti d’importanza maggiore. </a:t>
            </a:r>
            <a:r>
              <a:rPr sz="1200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creazione materiale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controllo relativamente completo. </a:t>
            </a:r>
            <a:r>
              <a:rPr sz="1200" dirty="0">
                <a:latin typeface="Times New Roman"/>
                <a:cs typeface="Times New Roman"/>
              </a:rPr>
              <a:t>Tuttavia i problemi della </a:t>
            </a:r>
            <a:r>
              <a:rPr sz="1200" spc="-5" dirty="0">
                <a:latin typeface="Times New Roman"/>
                <a:cs typeface="Times New Roman"/>
              </a:rPr>
              <a:t>relazione tra gli </a:t>
            </a:r>
            <a:r>
              <a:rPr sz="1200" dirty="0">
                <a:latin typeface="Times New Roman"/>
                <a:cs typeface="Times New Roman"/>
              </a:rPr>
              <a:t>universi  </a:t>
            </a:r>
            <a:r>
              <a:rPr sz="1200" spc="-5" dirty="0">
                <a:latin typeface="Times New Roman"/>
                <a:cs typeface="Times New Roman"/>
              </a:rPr>
              <a:t>stabilizzati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universi </a:t>
            </a:r>
            <a:r>
              <a:rPr sz="1200" dirty="0">
                <a:latin typeface="Times New Roman"/>
                <a:cs typeface="Times New Roman"/>
              </a:rPr>
              <a:t>in evoluzione continuano a </a:t>
            </a:r>
            <a:r>
              <a:rPr sz="1200" spc="-5" dirty="0">
                <a:latin typeface="Times New Roman"/>
                <a:cs typeface="Times New Roman"/>
              </a:rPr>
              <a:t>sfidare </a:t>
            </a:r>
            <a:r>
              <a:rPr sz="1200" dirty="0">
                <a:latin typeface="Times New Roman"/>
                <a:cs typeface="Times New Roman"/>
              </a:rPr>
              <a:t>l’abilità </a:t>
            </a:r>
            <a:r>
              <a:rPr sz="1200" spc="-5" dirty="0">
                <a:latin typeface="Times New Roman"/>
                <a:cs typeface="Times New Roman"/>
              </a:rPr>
              <a:t>dei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d’Universo. Ma questi problemi  scompariranno gradualmente con </a:t>
            </a:r>
            <a:r>
              <a:rPr sz="1200" dirty="0">
                <a:latin typeface="Times New Roman"/>
                <a:cs typeface="Times New Roman"/>
              </a:rPr>
              <a:t>la diminuzione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creative via via che 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si avvicinerà al </a:t>
            </a:r>
            <a:r>
              <a:rPr sz="1200" spc="5" dirty="0">
                <a:latin typeface="Times New Roman"/>
                <a:cs typeface="Times New Roman"/>
              </a:rPr>
              <a:t>culmine  </a:t>
            </a:r>
            <a:r>
              <a:rPr sz="1200" spc="-5" dirty="0">
                <a:latin typeface="Times New Roman"/>
                <a:cs typeface="Times New Roman"/>
              </a:rPr>
              <a:t>della sua espressione </a:t>
            </a:r>
            <a:r>
              <a:rPr sz="1200" dirty="0">
                <a:latin typeface="Times New Roman"/>
                <a:cs typeface="Times New Roman"/>
              </a:rPr>
              <a:t>evoluzionaria.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208009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dominio dello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spirito</a:t>
            </a:r>
            <a:endParaRPr sz="1600">
              <a:latin typeface="Times New Roman"/>
              <a:cs typeface="Times New Roman"/>
            </a:endParaRPr>
          </a:p>
          <a:p>
            <a:pPr marL="88900" marR="10096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(1275.1) 116:6.1 </a:t>
            </a:r>
            <a:r>
              <a:rPr sz="1200" spc="-5" dirty="0">
                <a:latin typeface="Times New Roman"/>
                <a:cs typeface="Times New Roman"/>
              </a:rPr>
              <a:t>Nei superuniversi evoluzionari l’energia-materia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dominante eccetto che nella </a:t>
            </a:r>
            <a:r>
              <a:rPr sz="1200" dirty="0">
                <a:latin typeface="Times New Roman"/>
                <a:cs typeface="Times New Roman"/>
              </a:rPr>
              <a:t>personalità, </a:t>
            </a:r>
            <a:r>
              <a:rPr sz="1200" spc="-5" dirty="0">
                <a:latin typeface="Times New Roman"/>
                <a:cs typeface="Times New Roman"/>
              </a:rPr>
              <a:t>nella quale </a:t>
            </a:r>
            <a:r>
              <a:rPr sz="1200" dirty="0">
                <a:latin typeface="Times New Roman"/>
                <a:cs typeface="Times New Roman"/>
              </a:rPr>
              <a:t>lo spirito,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 mediazione </a:t>
            </a:r>
            <a:r>
              <a:rPr sz="1200" spc="-5" dirty="0">
                <a:latin typeface="Times New Roman"/>
                <a:cs typeface="Times New Roman"/>
              </a:rPr>
              <a:t>della mente,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predominio.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scopo degli universi </a:t>
            </a:r>
            <a:r>
              <a:rPr sz="1200" dirty="0">
                <a:latin typeface="Times New Roman"/>
                <a:cs typeface="Times New Roman"/>
              </a:rPr>
              <a:t>evoluzionari è la sottomissione </a:t>
            </a:r>
            <a:r>
              <a:rPr sz="1200" spc="-5" dirty="0">
                <a:latin typeface="Times New Roman"/>
                <a:cs typeface="Times New Roman"/>
              </a:rPr>
              <a:t>dell’energia-materia per 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mente,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coordinazione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spirito, e tutto ciò in virtù </a:t>
            </a:r>
            <a:r>
              <a:rPr sz="1200" spc="-5" dirty="0">
                <a:latin typeface="Times New Roman"/>
                <a:cs typeface="Times New Roman"/>
              </a:rPr>
              <a:t>della presenza </a:t>
            </a:r>
            <a:r>
              <a:rPr sz="1200" dirty="0">
                <a:latin typeface="Times New Roman"/>
                <a:cs typeface="Times New Roman"/>
              </a:rPr>
              <a:t>creativa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unificante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dirty="0">
                <a:latin typeface="Times New Roman"/>
                <a:cs typeface="Times New Roman"/>
              </a:rPr>
              <a:t>Così, in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i sistemi </a:t>
            </a:r>
            <a:r>
              <a:rPr sz="1200" spc="-5" dirty="0">
                <a:latin typeface="Times New Roman"/>
                <a:cs typeface="Times New Roman"/>
              </a:rPr>
              <a:t>fisici divengono </a:t>
            </a:r>
            <a:r>
              <a:rPr sz="1200" dirty="0">
                <a:latin typeface="Times New Roman"/>
                <a:cs typeface="Times New Roman"/>
              </a:rPr>
              <a:t>subordinati, i </a:t>
            </a:r>
            <a:r>
              <a:rPr sz="1200" spc="-5" dirty="0">
                <a:latin typeface="Times New Roman"/>
                <a:cs typeface="Times New Roman"/>
              </a:rPr>
              <a:t>sistemi mentali divengono coordinati ed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sistemi spirituali divengono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direttivi.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70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(1275.2) 116:6.2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questa </a:t>
            </a:r>
            <a:r>
              <a:rPr sz="1200" dirty="0">
                <a:latin typeface="Times New Roman"/>
                <a:cs typeface="Times New Roman"/>
              </a:rPr>
              <a:t>unione del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personalità si esprime nel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Supremo.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l’evoluzione  effettiva </a:t>
            </a:r>
            <a:r>
              <a:rPr sz="1200" dirty="0">
                <a:latin typeface="Times New Roman"/>
                <a:cs typeface="Times New Roman"/>
              </a:rPr>
              <a:t>del dominio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è una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basata </a:t>
            </a:r>
            <a:r>
              <a:rPr sz="1200" spc="-5" dirty="0">
                <a:latin typeface="Times New Roman"/>
                <a:cs typeface="Times New Roman"/>
              </a:rPr>
              <a:t>sugli 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libero arbitrio dei Creatori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creature del grande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795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(1275.3) 116:6.3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assoluti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sono una </a:t>
            </a:r>
            <a:r>
              <a:rPr sz="1200" spc="-5" dirty="0">
                <a:latin typeface="Times New Roman"/>
                <a:cs typeface="Times New Roman"/>
              </a:rPr>
              <a:t>sola cosa. Ma quando ci si allontana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livelli </a:t>
            </a:r>
            <a:r>
              <a:rPr sz="1200" dirty="0">
                <a:latin typeface="Times New Roman"/>
                <a:cs typeface="Times New Roman"/>
              </a:rPr>
              <a:t>assoluti </a:t>
            </a:r>
            <a:r>
              <a:rPr sz="1200" spc="-5" dirty="0">
                <a:latin typeface="Times New Roman"/>
                <a:cs typeface="Times New Roman"/>
              </a:rPr>
              <a:t>appaiono  delle differenze, </a:t>
            </a:r>
            <a:r>
              <a:rPr sz="1200" dirty="0">
                <a:latin typeface="Times New Roman"/>
                <a:cs typeface="Times New Roman"/>
              </a:rPr>
              <a:t>e via via </a:t>
            </a:r>
            <a:r>
              <a:rPr sz="1200" spc="-5" dirty="0">
                <a:latin typeface="Times New Roman"/>
                <a:cs typeface="Times New Roman"/>
              </a:rPr>
              <a:t>che l’energia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allontanano dal Paradiso verso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l’abisso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 si allarga </a:t>
            </a:r>
            <a:r>
              <a:rPr sz="1200" dirty="0">
                <a:latin typeface="Times New Roman"/>
                <a:cs typeface="Times New Roman"/>
              </a:rPr>
              <a:t>fino a  </a:t>
            </a:r>
            <a:r>
              <a:rPr sz="1200" spc="-5" dirty="0">
                <a:latin typeface="Times New Roman"/>
                <a:cs typeface="Times New Roman"/>
              </a:rPr>
              <a:t>che, negli universi </a:t>
            </a:r>
            <a:r>
              <a:rPr sz="1200" dirty="0">
                <a:latin typeface="Times New Roman"/>
                <a:cs typeface="Times New Roman"/>
              </a:rPr>
              <a:t>locali,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divenuti del tutto divergenti. Essi </a:t>
            </a:r>
            <a:r>
              <a:rPr sz="1200" dirty="0">
                <a:latin typeface="Times New Roman"/>
                <a:cs typeface="Times New Roman"/>
              </a:rPr>
              <a:t>non sono più identici, né sono simili, e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intervenire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collegarli.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74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(1275.4) 116:6.4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diretta </a:t>
            </a:r>
            <a:r>
              <a:rPr sz="1200" spc="-5" dirty="0">
                <a:latin typeface="Times New Roman"/>
                <a:cs typeface="Times New Roman"/>
              </a:rPr>
              <a:t>dall’azione delle 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controllo rivela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sensibilità dell’energia  all’azione della mente.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la massa possa </a:t>
            </a:r>
            <a:r>
              <a:rPr sz="1200" spc="-5" dirty="0">
                <a:latin typeface="Times New Roman"/>
                <a:cs typeface="Times New Roman"/>
              </a:rPr>
              <a:t>essere stabilizzata dall’azione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stesse </a:t>
            </a:r>
            <a:r>
              <a:rPr sz="1200" dirty="0">
                <a:latin typeface="Times New Roman"/>
                <a:cs typeface="Times New Roman"/>
              </a:rPr>
              <a:t>entità di </a:t>
            </a:r>
            <a:r>
              <a:rPr sz="1200" spc="-5" dirty="0">
                <a:latin typeface="Times New Roman"/>
                <a:cs typeface="Times New Roman"/>
              </a:rPr>
              <a:t>controllo indica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sensibilità della </a:t>
            </a:r>
            <a:r>
              <a:rPr sz="1200" dirty="0">
                <a:latin typeface="Times New Roman"/>
                <a:cs typeface="Times New Roman"/>
              </a:rPr>
              <a:t>massa </a:t>
            </a:r>
            <a:r>
              <a:rPr sz="1200" spc="-5" dirty="0">
                <a:latin typeface="Times New Roman"/>
                <a:cs typeface="Times New Roman"/>
              </a:rPr>
              <a:t>alla presenza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generatrice d’ordine. </a:t>
            </a:r>
            <a:r>
              <a:rPr sz="1200" dirty="0">
                <a:latin typeface="Times New Roman"/>
                <a:cs typeface="Times New Roman"/>
              </a:rPr>
              <a:t>E il 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stesso in 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volitiva </a:t>
            </a:r>
            <a:r>
              <a:rPr sz="1200" spc="-5" dirty="0">
                <a:latin typeface="Times New Roman"/>
                <a:cs typeface="Times New Roman"/>
              </a:rPr>
              <a:t>possa  sforzarsi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dominare l’energia-materia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mente, rivela </a:t>
            </a:r>
            <a:r>
              <a:rPr sz="1200" dirty="0">
                <a:latin typeface="Times New Roman"/>
                <a:cs typeface="Times New Roman"/>
              </a:rPr>
              <a:t>l’unità potenziale di tutta la </a:t>
            </a:r>
            <a:r>
              <a:rPr sz="1200" spc="-5" dirty="0">
                <a:latin typeface="Times New Roman"/>
                <a:cs typeface="Times New Roman"/>
              </a:rPr>
              <a:t>creazione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486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(1275.5) 116:6.5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un’interdipendenza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personalità nell’intero universo degli universi.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Creativi dipendono dalla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cooperativa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controllori </a:t>
            </a:r>
            <a:r>
              <a:rPr sz="1200" spc="-5" dirty="0">
                <a:latin typeface="Times New Roman"/>
                <a:cs typeface="Times New Roman"/>
              </a:rPr>
              <a:t>fisici nell’organizzazione degli universi;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260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84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Direttori 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incompleti </a:t>
            </a:r>
            <a:r>
              <a:rPr sz="1200" dirty="0">
                <a:latin typeface="Times New Roman"/>
                <a:cs typeface="Times New Roman"/>
              </a:rPr>
              <a:t>senza il </a:t>
            </a:r>
            <a:r>
              <a:rPr sz="1200" spc="-5" dirty="0">
                <a:latin typeface="Times New Roman"/>
                <a:cs typeface="Times New Roman"/>
              </a:rPr>
              <a:t>supercontrollo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il </a:t>
            </a:r>
            <a:r>
              <a:rPr sz="1200" spc="-5" dirty="0">
                <a:latin typeface="Times New Roman"/>
                <a:cs typeface="Times New Roman"/>
              </a:rPr>
              <a:t>meccanismo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fisica risponde,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parte, ai comandi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(personale). </a:t>
            </a:r>
            <a:r>
              <a:rPr sz="1200" dirty="0">
                <a:latin typeface="Times New Roman"/>
                <a:cs typeface="Times New Roman"/>
              </a:rPr>
              <a:t>Questa stessa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può a </a:t>
            </a:r>
            <a:r>
              <a:rPr sz="1200" spc="-5" dirty="0">
                <a:latin typeface="Times New Roman"/>
                <a:cs typeface="Times New Roman"/>
              </a:rPr>
              <a:t>sua volta essere dominata </a:t>
            </a:r>
            <a:r>
              <a:rPr sz="1200" dirty="0">
                <a:latin typeface="Times New Roman"/>
                <a:cs typeface="Times New Roman"/>
              </a:rPr>
              <a:t>dalle  </a:t>
            </a:r>
            <a:r>
              <a:rPr sz="1200" spc="-5" dirty="0">
                <a:latin typeface="Times New Roman"/>
                <a:cs typeface="Times New Roman"/>
              </a:rPr>
              <a:t>direttive </a:t>
            </a:r>
            <a:r>
              <a:rPr sz="1200" dirty="0">
                <a:latin typeface="Times New Roman"/>
                <a:cs typeface="Times New Roman"/>
              </a:rPr>
              <a:t>di uno spirito </a:t>
            </a:r>
            <a:r>
              <a:rPr sz="1200" spc="-5" dirty="0">
                <a:latin typeface="Times New Roman"/>
                <a:cs typeface="Times New Roman"/>
              </a:rPr>
              <a:t>avente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proposito, </a:t>
            </a:r>
            <a:r>
              <a:rPr sz="1200" dirty="0">
                <a:latin typeface="Times New Roman"/>
                <a:cs typeface="Times New Roman"/>
              </a:rPr>
              <a:t>ed il risultato di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di un nuovo figlio del  </a:t>
            </a:r>
            <a:r>
              <a:rPr sz="1200" spc="-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di una nuova unificazione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diversi </a:t>
            </a:r>
            <a:r>
              <a:rPr sz="1200" dirty="0">
                <a:latin typeface="Times New Roman"/>
                <a:cs typeface="Times New Roman"/>
              </a:rPr>
              <a:t>tipi di realtà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(1275.6) 116:6.6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avviene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parti, così </a:t>
            </a:r>
            <a:r>
              <a:rPr sz="1200" dirty="0">
                <a:latin typeface="Times New Roman"/>
                <a:cs typeface="Times New Roman"/>
              </a:rPr>
              <a:t>è per il tutto; la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della Supremazia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bisogno del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potere</a:t>
            </a:r>
            <a:endParaRPr sz="1200">
              <a:latin typeface="Times New Roman"/>
              <a:cs typeface="Times New Roman"/>
            </a:endParaRPr>
          </a:p>
          <a:p>
            <a:pPr marL="76200" marR="88265" algn="just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dell’Onnipotente </a:t>
            </a:r>
            <a:r>
              <a:rPr sz="1200" spc="-5" dirty="0">
                <a:latin typeface="Times New Roman"/>
                <a:cs typeface="Times New Roman"/>
              </a:rPr>
              <a:t>per arrivare al completamento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di associazione </a:t>
            </a:r>
            <a:r>
              <a:rPr sz="1200" spc="-5" dirty="0">
                <a:latin typeface="Times New Roman"/>
                <a:cs typeface="Times New Roman"/>
              </a:rPr>
              <a:t>Trinitaria. </a:t>
            </a:r>
            <a:r>
              <a:rPr sz="1200" spc="-1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fatto dalle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ma </a:t>
            </a:r>
            <a:r>
              <a:rPr sz="1200" spc="-5" dirty="0">
                <a:latin typeface="Times New Roman"/>
                <a:cs typeface="Times New Roman"/>
              </a:rPr>
              <a:t>l’apice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sforzo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dell’Onnipotente  </a:t>
            </a:r>
            <a:r>
              <a:rPr sz="1200" spc="-5" dirty="0">
                <a:latin typeface="Times New Roman"/>
                <a:cs typeface="Times New Roman"/>
              </a:rPr>
              <a:t>Supremo.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del </a:t>
            </a:r>
            <a:r>
              <a:rPr sz="1200" dirty="0">
                <a:latin typeface="Times New Roman"/>
                <a:cs typeface="Times New Roman"/>
              </a:rPr>
              <a:t>tutto è quindi una somma </a:t>
            </a:r>
            <a:r>
              <a:rPr sz="1200" spc="-5" dirty="0">
                <a:latin typeface="Times New Roman"/>
                <a:cs typeface="Times New Roman"/>
              </a:rPr>
              <a:t>della crescita </a:t>
            </a:r>
            <a:r>
              <a:rPr sz="1200" dirty="0">
                <a:latin typeface="Times New Roman"/>
                <a:cs typeface="Times New Roman"/>
              </a:rPr>
              <a:t>collettiva </a:t>
            </a:r>
            <a:r>
              <a:rPr sz="1200" spc="-5" dirty="0">
                <a:latin typeface="Times New Roman"/>
                <a:cs typeface="Times New Roman"/>
              </a:rPr>
              <a:t>delle parti, </a:t>
            </a:r>
            <a:r>
              <a:rPr sz="1200" dirty="0">
                <a:latin typeface="Times New Roman"/>
                <a:cs typeface="Times New Roman"/>
              </a:rPr>
              <a:t>ne consegue anche che l’evoluzione  </a:t>
            </a:r>
            <a:r>
              <a:rPr sz="1200" spc="-5" dirty="0">
                <a:latin typeface="Times New Roman"/>
                <a:cs typeface="Times New Roman"/>
              </a:rPr>
              <a:t>delle parti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riflesso </a:t>
            </a:r>
            <a:r>
              <a:rPr sz="1200" spc="-5" dirty="0">
                <a:latin typeface="Times New Roman"/>
                <a:cs typeface="Times New Roman"/>
              </a:rPr>
              <a:t>segmentato della crescita finalizzata 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(1275.7) 116:6.7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la monota e lo spirito sono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uno — </a:t>
            </a:r>
            <a:r>
              <a:rPr sz="1200" spc="-5" dirty="0">
                <a:latin typeface="Times New Roman"/>
                <a:cs typeface="Times New Roman"/>
              </a:rPr>
              <a:t>indistinguibili eccetto che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nome.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Havona 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e lo  spirito, pur </a:t>
            </a:r>
            <a:r>
              <a:rPr sz="1200" spc="-5" dirty="0">
                <a:latin typeface="Times New Roman"/>
                <a:cs typeface="Times New Roman"/>
              </a:rPr>
              <a:t>chiaramente differenti, sono allo stesso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intrinsecamente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armonia. Nei sette superuniversi,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contro, </a:t>
            </a:r>
            <a:r>
              <a:rPr sz="1200" dirty="0">
                <a:latin typeface="Times New Roman"/>
                <a:cs typeface="Times New Roman"/>
              </a:rPr>
              <a:t>c’è una  </a:t>
            </a:r>
            <a:r>
              <a:rPr sz="1200" spc="-5" dirty="0">
                <a:latin typeface="Times New Roman"/>
                <a:cs typeface="Times New Roman"/>
              </a:rPr>
              <a:t>grande divergenza,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abisso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l’energia cosmica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divino, 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c’è un potenziale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spc="1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 per l’azione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per armonizzare ed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unificare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modelli fisici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propositi spirituali. Negli universi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evolvono nel tempo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maggiore attenuazione della divinità,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problemi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difficili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risolvere ed </a:t>
            </a:r>
            <a:r>
              <a:rPr sz="1200" dirty="0">
                <a:latin typeface="Times New Roman"/>
                <a:cs typeface="Times New Roman"/>
              </a:rPr>
              <a:t>opportunità più  </a:t>
            </a:r>
            <a:r>
              <a:rPr sz="1200" spc="-5" dirty="0">
                <a:latin typeface="Times New Roman"/>
                <a:cs typeface="Times New Roman"/>
              </a:rPr>
              <a:t>ampie per acquisire </a:t>
            </a:r>
            <a:r>
              <a:rPr sz="1200" dirty="0">
                <a:latin typeface="Times New Roman"/>
                <a:cs typeface="Times New Roman"/>
              </a:rPr>
              <a:t>esperienza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soluzione.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questa situazione superuniversale origina </a:t>
            </a:r>
            <a:r>
              <a:rPr sz="1200" dirty="0">
                <a:latin typeface="Times New Roman"/>
                <a:cs typeface="Times New Roman"/>
              </a:rPr>
              <a:t>un più vasto </a:t>
            </a:r>
            <a:r>
              <a:rPr sz="1200" spc="-5" dirty="0">
                <a:latin typeface="Times New Roman"/>
                <a:cs typeface="Times New Roman"/>
              </a:rPr>
              <a:t>quadro </a:t>
            </a:r>
            <a:r>
              <a:rPr sz="1200" dirty="0">
                <a:latin typeface="Times New Roman"/>
                <a:cs typeface="Times New Roman"/>
              </a:rPr>
              <a:t>d’esistenza  </a:t>
            </a:r>
            <a:r>
              <a:rPr sz="1200" spc="-5" dirty="0">
                <a:latin typeface="Times New Roman"/>
                <a:cs typeface="Times New Roman"/>
              </a:rPr>
              <a:t>evoluzionaria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possibilità di </a:t>
            </a:r>
            <a:r>
              <a:rPr sz="1200" spc="-5" dirty="0">
                <a:latin typeface="Times New Roman"/>
                <a:cs typeface="Times New Roman"/>
              </a:rPr>
              <a:t>esperienze cosmiche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offerta sia alla creatura sia al Creatore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Deità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81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(1276.1) 116:6.8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dello spirito,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esistenziale sui livelli </a:t>
            </a:r>
            <a:r>
              <a:rPr sz="1200" dirty="0">
                <a:latin typeface="Times New Roman"/>
                <a:cs typeface="Times New Roman"/>
              </a:rPr>
              <a:t>assoluti, </a:t>
            </a:r>
            <a:r>
              <a:rPr sz="1200" spc="-5" dirty="0">
                <a:latin typeface="Times New Roman"/>
                <a:cs typeface="Times New Roman"/>
              </a:rPr>
              <a:t>diviene un’esperienza </a:t>
            </a:r>
            <a:r>
              <a:rPr sz="1200" dirty="0">
                <a:latin typeface="Times New Roman"/>
                <a:cs typeface="Times New Roman"/>
              </a:rPr>
              <a:t>evoluzionaria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finiti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nei  </a:t>
            </a:r>
            <a:r>
              <a:rPr sz="1200" spc="-5" dirty="0">
                <a:latin typeface="Times New Roman"/>
                <a:cs typeface="Times New Roman"/>
              </a:rPr>
              <a:t>sette superuniversi.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esperienza </a:t>
            </a:r>
            <a:r>
              <a:rPr sz="1200" dirty="0">
                <a:latin typeface="Times New Roman"/>
                <a:cs typeface="Times New Roman"/>
              </a:rPr>
              <a:t>è condivisa </a:t>
            </a:r>
            <a:r>
              <a:rPr sz="1200" spc="-5" dirty="0">
                <a:latin typeface="Times New Roman"/>
                <a:cs typeface="Times New Roman"/>
              </a:rPr>
              <a:t>allo stesso </a:t>
            </a:r>
            <a:r>
              <a:rPr sz="1200" dirty="0">
                <a:latin typeface="Times New Roman"/>
                <a:cs typeface="Times New Roman"/>
              </a:rPr>
              <a:t>titolo da </a:t>
            </a:r>
            <a:r>
              <a:rPr sz="1200" spc="-5" dirty="0">
                <a:latin typeface="Times New Roman"/>
                <a:cs typeface="Times New Roman"/>
              </a:rPr>
              <a:t>tutti, dall’uomo mortale all’Essere Supremo.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si  sforzano, si sforzano personalmente,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riuscire;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partecipano, partecipano personalmente, 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destino.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50859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L’organismo vivente del grande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universo</a:t>
            </a:r>
            <a:endParaRPr sz="1600">
              <a:latin typeface="Times New Roman"/>
              <a:cs typeface="Times New Roman"/>
            </a:endParaRPr>
          </a:p>
          <a:p>
            <a:pPr marL="76200" marR="3098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(1276.2) 116:7.1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non è solo una creazione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di grandiosità </a:t>
            </a:r>
            <a:r>
              <a:rPr sz="1200" spc="-5" dirty="0">
                <a:latin typeface="Times New Roman"/>
                <a:cs typeface="Times New Roman"/>
              </a:rPr>
              <a:t>fisica, </a:t>
            </a:r>
            <a:r>
              <a:rPr sz="1200" dirty="0">
                <a:latin typeface="Times New Roman"/>
                <a:cs typeface="Times New Roman"/>
              </a:rPr>
              <a:t>di sublimità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magnificenza  intellettuale,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splendido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sensibile organismo vivente. </a:t>
            </a:r>
            <a:r>
              <a:rPr sz="1200" dirty="0">
                <a:latin typeface="Times New Roman"/>
                <a:cs typeface="Times New Roman"/>
              </a:rPr>
              <a:t>C’è una vita </a:t>
            </a:r>
            <a:r>
              <a:rPr sz="1200" spc="-5" dirty="0">
                <a:latin typeface="Times New Roman"/>
                <a:cs typeface="Times New Roman"/>
              </a:rPr>
              <a:t>reale che </a:t>
            </a:r>
            <a:r>
              <a:rPr sz="1200" dirty="0">
                <a:latin typeface="Times New Roman"/>
                <a:cs typeface="Times New Roman"/>
              </a:rPr>
              <a:t>pulsa in tutto il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meccanismo</a:t>
            </a:r>
            <a:endParaRPr sz="1200">
              <a:latin typeface="Times New Roman"/>
              <a:cs typeface="Times New Roman"/>
            </a:endParaRPr>
          </a:p>
          <a:p>
            <a:pPr marL="76200" marR="1943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dell’immensa creazione del </a:t>
            </a:r>
            <a:r>
              <a:rPr sz="1200" dirty="0">
                <a:latin typeface="Times New Roman"/>
                <a:cs typeface="Times New Roman"/>
              </a:rPr>
              <a:t>cosmo </a:t>
            </a:r>
            <a:r>
              <a:rPr sz="1200" spc="-5" dirty="0">
                <a:latin typeface="Times New Roman"/>
                <a:cs typeface="Times New Roman"/>
              </a:rPr>
              <a:t>vibrante.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fisica degli </a:t>
            </a:r>
            <a:r>
              <a:rPr sz="1200" dirty="0">
                <a:latin typeface="Times New Roman"/>
                <a:cs typeface="Times New Roman"/>
              </a:rPr>
              <a:t>universi simbolizza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percepibile </a:t>
            </a:r>
            <a:r>
              <a:rPr sz="1200" spc="-5" dirty="0">
                <a:latin typeface="Times New Roman"/>
                <a:cs typeface="Times New Roman"/>
              </a:rPr>
              <a:t>dell’Onnipotente  Supremo.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organismo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vivente è </a:t>
            </a:r>
            <a:r>
              <a:rPr sz="1200" spc="-5" dirty="0">
                <a:latin typeface="Times New Roman"/>
                <a:cs typeface="Times New Roman"/>
              </a:rPr>
              <a:t>penetrato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circuiti dell’intelligenza, come </a:t>
            </a:r>
            <a:r>
              <a:rPr sz="1200" dirty="0">
                <a:latin typeface="Times New Roman"/>
                <a:cs typeface="Times New Roman"/>
              </a:rPr>
              <a:t>il corpo </a:t>
            </a:r>
            <a:r>
              <a:rPr sz="1200" spc="-5" dirty="0">
                <a:latin typeface="Times New Roman"/>
                <a:cs typeface="Times New Roman"/>
              </a:rPr>
              <a:t>umano </a:t>
            </a:r>
            <a:r>
              <a:rPr sz="1200" dirty="0">
                <a:latin typeface="Times New Roman"/>
                <a:cs typeface="Times New Roman"/>
              </a:rPr>
              <a:t>è attraversato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  <a:p>
            <a:pPr marL="76200" marR="6985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condotti </a:t>
            </a:r>
            <a:r>
              <a:rPr sz="1200" dirty="0">
                <a:latin typeface="Times New Roman"/>
                <a:cs typeface="Times New Roman"/>
              </a:rPr>
              <a:t>nervosi </a:t>
            </a:r>
            <a:r>
              <a:rPr sz="1200" spc="-5" dirty="0">
                <a:latin typeface="Times New Roman"/>
                <a:cs typeface="Times New Roman"/>
              </a:rPr>
              <a:t>sensitivi. Questo universo fisico </a:t>
            </a:r>
            <a:r>
              <a:rPr sz="1200" dirty="0">
                <a:latin typeface="Times New Roman"/>
                <a:cs typeface="Times New Roman"/>
              </a:rPr>
              <a:t>è pervaso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canali d’energia </a:t>
            </a:r>
            <a:r>
              <a:rPr sz="1200" dirty="0">
                <a:latin typeface="Times New Roman"/>
                <a:cs typeface="Times New Roman"/>
              </a:rPr>
              <a:t>che attivano </a:t>
            </a:r>
            <a:r>
              <a:rPr sz="1200" spc="-5" dirty="0">
                <a:latin typeface="Times New Roman"/>
                <a:cs typeface="Times New Roman"/>
              </a:rPr>
              <a:t>efficacemente </a:t>
            </a:r>
            <a:r>
              <a:rPr sz="1200" dirty="0">
                <a:latin typeface="Times New Roman"/>
                <a:cs typeface="Times New Roman"/>
              </a:rPr>
              <a:t>la creazione 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umano è nutrito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energizzato dalla </a:t>
            </a:r>
            <a:r>
              <a:rPr sz="1200" spc="-5" dirty="0">
                <a:latin typeface="Times New Roman"/>
                <a:cs typeface="Times New Roman"/>
              </a:rPr>
              <a:t>distribuzione circolatoria </a:t>
            </a:r>
            <a:r>
              <a:rPr sz="1200" dirty="0">
                <a:latin typeface="Times New Roman"/>
                <a:cs typeface="Times New Roman"/>
              </a:rPr>
              <a:t>dei prodotti </a:t>
            </a:r>
            <a:r>
              <a:rPr sz="1200" spc="-5" dirty="0">
                <a:latin typeface="Times New Roman"/>
                <a:cs typeface="Times New Roman"/>
              </a:rPr>
              <a:t>energetici assimilabili del </a:t>
            </a:r>
            <a:r>
              <a:rPr sz="1200" dirty="0">
                <a:latin typeface="Times New Roman"/>
                <a:cs typeface="Times New Roman"/>
              </a:rPr>
              <a:t>cibo.  </a:t>
            </a:r>
            <a:r>
              <a:rPr sz="1200" spc="-5" dirty="0">
                <a:latin typeface="Times New Roman"/>
                <a:cs typeface="Times New Roman"/>
              </a:rPr>
              <a:t>L’immenso </a:t>
            </a:r>
            <a:r>
              <a:rPr sz="1200" dirty="0">
                <a:latin typeface="Times New Roman"/>
                <a:cs typeface="Times New Roman"/>
              </a:rPr>
              <a:t>universo non è </a:t>
            </a:r>
            <a:r>
              <a:rPr sz="1200" spc="-5" dirty="0">
                <a:latin typeface="Times New Roman"/>
                <a:cs typeface="Times New Roman"/>
              </a:rPr>
              <a:t>sprovvisto </a:t>
            </a:r>
            <a:r>
              <a:rPr sz="1200" dirty="0">
                <a:latin typeface="Times New Roman"/>
                <a:cs typeface="Times New Roman"/>
              </a:rPr>
              <a:t>di quei centri </a:t>
            </a:r>
            <a:r>
              <a:rPr sz="1200" spc="-5" dirty="0">
                <a:latin typeface="Times New Roman"/>
                <a:cs typeface="Times New Roman"/>
              </a:rPr>
              <a:t>coordinatori </a:t>
            </a:r>
            <a:r>
              <a:rPr sz="1200" dirty="0">
                <a:latin typeface="Times New Roman"/>
                <a:cs typeface="Times New Roman"/>
              </a:rPr>
              <a:t>di splendido </a:t>
            </a:r>
            <a:r>
              <a:rPr sz="1200" spc="-5" dirty="0">
                <a:latin typeface="Times New Roman"/>
                <a:cs typeface="Times New Roman"/>
              </a:rPr>
              <a:t>supercontrollo comparabili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delicato sistema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controllo chimico del meccanismo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5" dirty="0">
                <a:latin typeface="Times New Roman"/>
                <a:cs typeface="Times New Roman"/>
              </a:rPr>
              <a:t>Ma se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conosceste qualcosa della </a:t>
            </a:r>
            <a:r>
              <a:rPr sz="1200" dirty="0">
                <a:latin typeface="Times New Roman"/>
                <a:cs typeface="Times New Roman"/>
              </a:rPr>
              <a:t>costituzione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potere,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30"/>
              </a:lnSpc>
            </a:pPr>
            <a:r>
              <a:rPr sz="1200" spc="-5" dirty="0">
                <a:latin typeface="Times New Roman"/>
                <a:cs typeface="Times New Roman"/>
              </a:rPr>
              <a:t>potremmo, per analogia, </a:t>
            </a:r>
            <a:r>
              <a:rPr sz="1200" dirty="0">
                <a:latin typeface="Times New Roman"/>
                <a:cs typeface="Times New Roman"/>
              </a:rPr>
              <a:t>dirvi molto di più </a:t>
            </a:r>
            <a:r>
              <a:rPr sz="1200" spc="-5" dirty="0">
                <a:latin typeface="Times New Roman"/>
                <a:cs typeface="Times New Roman"/>
              </a:rPr>
              <a:t>sull’universo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fisico.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(1276.3) 116:7.2 </a:t>
            </a:r>
            <a:r>
              <a:rPr sz="1200" dirty="0">
                <a:latin typeface="Times New Roman"/>
                <a:cs typeface="Times New Roman"/>
              </a:rPr>
              <a:t>Come i </a:t>
            </a:r>
            <a:r>
              <a:rPr sz="1200" spc="-5" dirty="0">
                <a:latin typeface="Times New Roman"/>
                <a:cs typeface="Times New Roman"/>
              </a:rPr>
              <a:t>mortali contano sull’energia </a:t>
            </a:r>
            <a:r>
              <a:rPr sz="1200" dirty="0">
                <a:latin typeface="Times New Roman"/>
                <a:cs typeface="Times New Roman"/>
              </a:rPr>
              <a:t>solare per il </a:t>
            </a:r>
            <a:r>
              <a:rPr sz="1200" spc="-5" dirty="0">
                <a:latin typeface="Times New Roman"/>
                <a:cs typeface="Times New Roman"/>
              </a:rPr>
              <a:t>mantenimento della vita, così </a:t>
            </a:r>
            <a:r>
              <a:rPr sz="1200" dirty="0">
                <a:latin typeface="Times New Roman"/>
                <a:cs typeface="Times New Roman"/>
              </a:rPr>
              <a:t>il grande </a:t>
            </a:r>
            <a:r>
              <a:rPr sz="1200" spc="-5" dirty="0">
                <a:latin typeface="Times New Roman"/>
                <a:cs typeface="Times New Roman"/>
              </a:rPr>
              <a:t>universo dipende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energie  inesauribili che emanano dal Paradiso inferiore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materiali </a:t>
            </a:r>
            <a:r>
              <a:rPr sz="1200" dirty="0">
                <a:latin typeface="Times New Roman"/>
                <a:cs typeface="Times New Roman"/>
              </a:rPr>
              <a:t>ed i movimenti </a:t>
            </a:r>
            <a:r>
              <a:rPr sz="1200" spc="-5" dirty="0">
                <a:latin typeface="Times New Roman"/>
                <a:cs typeface="Times New Roman"/>
              </a:rPr>
              <a:t>cosmici </a:t>
            </a:r>
            <a:r>
              <a:rPr sz="1200" dirty="0">
                <a:latin typeface="Times New Roman"/>
                <a:cs typeface="Times New Roman"/>
              </a:rPr>
              <a:t>dello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57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(1276.4) 116:7.3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è stata </a:t>
            </a:r>
            <a:r>
              <a:rPr sz="1200" spc="-5" dirty="0">
                <a:latin typeface="Times New Roman"/>
                <a:cs typeface="Times New Roman"/>
              </a:rPr>
              <a:t>donata ai mortali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permettere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divenire autocoscienti </a:t>
            </a:r>
            <a:r>
              <a:rPr sz="1200" dirty="0">
                <a:latin typeface="Times New Roman"/>
                <a:cs typeface="Times New Roman"/>
              </a:rPr>
              <a:t>dell’identità e </a:t>
            </a:r>
            <a:r>
              <a:rPr sz="1200" spc="-5" dirty="0">
                <a:latin typeface="Times New Roman"/>
                <a:cs typeface="Times New Roman"/>
              </a:rPr>
              <a:t>della personalità; ed </a:t>
            </a:r>
            <a:r>
              <a:rPr sz="1200" dirty="0">
                <a:latin typeface="Times New Roman"/>
                <a:cs typeface="Times New Roman"/>
              </a:rPr>
              <a:t>una  mente — </a:t>
            </a:r>
            <a:r>
              <a:rPr sz="1200" spc="-5" dirty="0">
                <a:latin typeface="Times New Roman"/>
                <a:cs typeface="Times New Roman"/>
              </a:rPr>
              <a:t>persino </a:t>
            </a:r>
            <a:r>
              <a:rPr sz="1200" dirty="0">
                <a:latin typeface="Times New Roman"/>
                <a:cs typeface="Times New Roman"/>
              </a:rPr>
              <a:t>una Mente </a:t>
            </a:r>
            <a:r>
              <a:rPr sz="1200" spc="-5" dirty="0">
                <a:latin typeface="Times New Roman"/>
                <a:cs typeface="Times New Roman"/>
              </a:rPr>
              <a:t>Suprema </a:t>
            </a:r>
            <a:r>
              <a:rPr sz="1200" dirty="0">
                <a:latin typeface="Times New Roman"/>
                <a:cs typeface="Times New Roman"/>
              </a:rPr>
              <a:t>— è stata </a:t>
            </a:r>
            <a:r>
              <a:rPr sz="1200" spc="-5" dirty="0">
                <a:latin typeface="Times New Roman"/>
                <a:cs typeface="Times New Roman"/>
              </a:rPr>
              <a:t>conferita alla totalità del </a:t>
            </a:r>
            <a:r>
              <a:rPr sz="1200" dirty="0">
                <a:latin typeface="Times New Roman"/>
                <a:cs typeface="Times New Roman"/>
              </a:rPr>
              <a:t>finito,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quale </a:t>
            </a:r>
            <a:r>
              <a:rPr sz="1200" dirty="0">
                <a:latin typeface="Times New Roman"/>
                <a:cs typeface="Times New Roman"/>
              </a:rPr>
              <a:t>lo spirito di questa  </a:t>
            </a:r>
            <a:r>
              <a:rPr sz="1200" spc="-5" dirty="0">
                <a:latin typeface="Times New Roman"/>
                <a:cs typeface="Times New Roman"/>
              </a:rPr>
              <a:t>personalità emergente </a:t>
            </a:r>
            <a:r>
              <a:rPr sz="1200" dirty="0">
                <a:latin typeface="Times New Roman"/>
                <a:cs typeface="Times New Roman"/>
              </a:rPr>
              <a:t>del cosmo </a:t>
            </a:r>
            <a:r>
              <a:rPr sz="1200" spc="-5" dirty="0">
                <a:latin typeface="Times New Roman"/>
                <a:cs typeface="Times New Roman"/>
              </a:rPr>
              <a:t>si sforza sempre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dominare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l’energia-materia.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09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(1276.5) 116:7.4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risponde al governo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spirito,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universo </a:t>
            </a:r>
            <a:r>
              <a:rPr sz="1200" dirty="0">
                <a:latin typeface="Times New Roman"/>
                <a:cs typeface="Times New Roman"/>
              </a:rPr>
              <a:t>risponde </a:t>
            </a:r>
            <a:r>
              <a:rPr sz="1200" spc="-5" dirty="0">
                <a:latin typeface="Times New Roman"/>
                <a:cs typeface="Times New Roman"/>
              </a:rPr>
              <a:t>alla vasta presa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gravità  spirituale del Figlio </a:t>
            </a:r>
            <a:r>
              <a:rPr sz="1200" dirty="0">
                <a:latin typeface="Times New Roman"/>
                <a:cs typeface="Times New Roman"/>
              </a:rPr>
              <a:t>Eterno, alla </a:t>
            </a:r>
            <a:r>
              <a:rPr sz="1200" spc="-5" dirty="0">
                <a:latin typeface="Times New Roman"/>
                <a:cs typeface="Times New Roman"/>
              </a:rPr>
              <a:t>coesione </a:t>
            </a:r>
            <a:r>
              <a:rPr sz="1200" dirty="0">
                <a:latin typeface="Times New Roman"/>
                <a:cs typeface="Times New Roman"/>
              </a:rPr>
              <a:t>universale </a:t>
            </a:r>
            <a:r>
              <a:rPr sz="1200" spc="-5" dirty="0">
                <a:latin typeface="Times New Roman"/>
                <a:cs typeface="Times New Roman"/>
              </a:rPr>
              <a:t>supermateriale </a:t>
            </a:r>
            <a:r>
              <a:rPr sz="1200" dirty="0">
                <a:latin typeface="Times New Roman"/>
                <a:cs typeface="Times New Roman"/>
              </a:rPr>
              <a:t>dei valori spirituali </a:t>
            </a:r>
            <a:r>
              <a:rPr sz="1200" spc="-5" dirty="0">
                <a:latin typeface="Times New Roman"/>
                <a:cs typeface="Times New Roman"/>
              </a:rPr>
              <a:t>eterni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creazioni del </a:t>
            </a:r>
            <a:r>
              <a:rPr sz="1200" dirty="0">
                <a:latin typeface="Times New Roman"/>
                <a:cs typeface="Times New Roman"/>
              </a:rPr>
              <a:t>cosmo finito 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10855" cy="196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(1276.6) 116:7.5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esseri umani sono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effettuare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continua autoidentificazione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totale </a:t>
            </a:r>
            <a:r>
              <a:rPr sz="1200" dirty="0">
                <a:latin typeface="Times New Roman"/>
                <a:cs typeface="Times New Roman"/>
              </a:rPr>
              <a:t>e indistruttibile</a:t>
            </a:r>
            <a:endParaRPr sz="1200">
              <a:latin typeface="Times New Roman"/>
              <a:cs typeface="Times New Roman"/>
            </a:endParaRPr>
          </a:p>
          <a:p>
            <a:pPr marL="63500" marR="3130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— la fusione </a:t>
            </a:r>
            <a:r>
              <a:rPr sz="1200" spc="-5" dirty="0">
                <a:latin typeface="Times New Roman"/>
                <a:cs typeface="Times New Roman"/>
              </a:rPr>
              <a:t>con 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interiore. </a:t>
            </a:r>
            <a:r>
              <a:rPr sz="1200" dirty="0">
                <a:latin typeface="Times New Roman"/>
                <a:cs typeface="Times New Roman"/>
              </a:rPr>
              <a:t>Similmente il </a:t>
            </a:r>
            <a:r>
              <a:rPr sz="1200" spc="-5" dirty="0">
                <a:latin typeface="Times New Roman"/>
                <a:cs typeface="Times New Roman"/>
              </a:rPr>
              <a:t>Supremo dipende eternamente dalla stabilità  assoluta della Deità Originale,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(1276.7) 116:7.6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forte </a:t>
            </a:r>
            <a:r>
              <a:rPr sz="1200" spc="-5" dirty="0">
                <a:latin typeface="Times New Roman"/>
                <a:cs typeface="Times New Roman"/>
              </a:rPr>
              <a:t>desiderio dell’uomo per </a:t>
            </a:r>
            <a:r>
              <a:rPr sz="1200" dirty="0">
                <a:latin typeface="Times New Roman"/>
                <a:cs typeface="Times New Roman"/>
              </a:rPr>
              <a:t>la perfezione del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sforzo </a:t>
            </a:r>
            <a:r>
              <a:rPr sz="1200" spc="-5" dirty="0">
                <a:latin typeface="Times New Roman"/>
                <a:cs typeface="Times New Roman"/>
              </a:rPr>
              <a:t>per raggiungere </a:t>
            </a:r>
            <a:r>
              <a:rPr sz="1200" dirty="0">
                <a:latin typeface="Times New Roman"/>
                <a:cs typeface="Times New Roman"/>
              </a:rPr>
              <a:t>Dio, </a:t>
            </a:r>
            <a:r>
              <a:rPr sz="1200" spc="-5" dirty="0">
                <a:latin typeface="Times New Roman"/>
                <a:cs typeface="Times New Roman"/>
              </a:rPr>
              <a:t>creano nel </a:t>
            </a:r>
            <a:r>
              <a:rPr sz="1200" dirty="0">
                <a:latin typeface="Times New Roman"/>
                <a:cs typeface="Times New Roman"/>
              </a:rPr>
              <a:t>cosmo vivente  una tensione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autentica 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risolta soltanto dall’evoluzione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un’anima immortale. 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avviene 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singola creatura </a:t>
            </a:r>
            <a:r>
              <a:rPr sz="1200" dirty="0">
                <a:latin typeface="Times New Roman"/>
                <a:cs typeface="Times New Roman"/>
              </a:rPr>
              <a:t>mortale.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quando 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e tutti i </a:t>
            </a:r>
            <a:r>
              <a:rPr sz="1200" spc="-5" dirty="0">
                <a:latin typeface="Times New Roman"/>
                <a:cs typeface="Times New Roman"/>
              </a:rPr>
              <a:t>Creatori del grande universo si sforzano  </a:t>
            </a:r>
            <a:r>
              <a:rPr sz="1200" dirty="0">
                <a:latin typeface="Times New Roman"/>
                <a:cs typeface="Times New Roman"/>
              </a:rPr>
              <a:t>similmente di </a:t>
            </a:r>
            <a:r>
              <a:rPr sz="1200" spc="-5" dirty="0">
                <a:latin typeface="Times New Roman"/>
                <a:cs typeface="Times New Roman"/>
              </a:rPr>
              <a:t>raggiungere Dio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divina,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crea una profonda tensione </a:t>
            </a:r>
            <a:r>
              <a:rPr sz="1200" spc="-5" dirty="0">
                <a:latin typeface="Times New Roman"/>
                <a:cs typeface="Times New Roman"/>
              </a:rPr>
              <a:t>cosmica 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soluzione solo </a:t>
            </a:r>
            <a:r>
              <a:rPr sz="1200" spc="5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sintesi </a:t>
            </a:r>
            <a:r>
              <a:rPr sz="1200" dirty="0">
                <a:latin typeface="Times New Roman"/>
                <a:cs typeface="Times New Roman"/>
              </a:rPr>
              <a:t>sublime </a:t>
            </a:r>
            <a:r>
              <a:rPr sz="1200" spc="-5" dirty="0">
                <a:latin typeface="Times New Roman"/>
                <a:cs typeface="Times New Roman"/>
              </a:rPr>
              <a:t>del potere onnipotente con </a:t>
            </a:r>
            <a:r>
              <a:rPr sz="1200" dirty="0">
                <a:latin typeface="Times New Roman"/>
                <a:cs typeface="Times New Roman"/>
              </a:rPr>
              <a:t>la persona </a:t>
            </a:r>
            <a:r>
              <a:rPr sz="1200" spc="-5" dirty="0">
                <a:latin typeface="Times New Roman"/>
                <a:cs typeface="Times New Roman"/>
              </a:rPr>
              <a:t>spirituale del Dio </a:t>
            </a:r>
            <a:r>
              <a:rPr sz="1200" dirty="0">
                <a:latin typeface="Times New Roman"/>
                <a:cs typeface="Times New Roman"/>
              </a:rPr>
              <a:t>in evoluzione di tutte le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dirty="0">
                <a:latin typeface="Times New Roman"/>
                <a:cs typeface="Times New Roman"/>
              </a:rPr>
              <a:t>l’Essere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(1277.1) 116:7.7 </a:t>
            </a:r>
            <a:r>
              <a:rPr sz="1200" spc="-5" dirty="0">
                <a:latin typeface="Times New Roman"/>
                <a:cs typeface="Times New Roman"/>
              </a:rPr>
              <a:t>[Patrocinato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Possente Messaggero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temporaneo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70545" cy="38747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spc="-30" dirty="0">
                <a:solidFill>
                  <a:srgbClr val="933634"/>
                </a:solidFill>
                <a:latin typeface="Times New Roman"/>
                <a:cs typeface="Times New Roman"/>
              </a:rPr>
              <a:t>117: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Dio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</a:t>
            </a:r>
            <a:r>
              <a:rPr sz="2200" b="1" spc="4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5" dirty="0">
                <a:solidFill>
                  <a:srgbClr val="933634"/>
                </a:solidFill>
                <a:latin typeface="Times New Roman"/>
                <a:cs typeface="Times New Roman"/>
              </a:rPr>
              <a:t>Supremo</a:t>
            </a:r>
            <a:endParaRPr sz="2200">
              <a:latin typeface="Times New Roman"/>
              <a:cs typeface="Times New Roman"/>
            </a:endParaRPr>
          </a:p>
          <a:p>
            <a:pPr marL="76200" marR="14986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(1278.1) 117:0.1 </a:t>
            </a:r>
            <a:r>
              <a:rPr sz="1200" spc="-10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misura in cui noi </a:t>
            </a:r>
            <a:r>
              <a:rPr sz="1200" spc="-5" dirty="0">
                <a:latin typeface="Times New Roman"/>
                <a:cs typeface="Times New Roman"/>
              </a:rPr>
              <a:t>facciamo </a:t>
            </a:r>
            <a:r>
              <a:rPr sz="1200" dirty="0">
                <a:latin typeface="Times New Roman"/>
                <a:cs typeface="Times New Roman"/>
              </a:rPr>
              <a:t>la volontà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qualunque </a:t>
            </a:r>
            <a:r>
              <a:rPr sz="1200" spc="-5" dirty="0">
                <a:latin typeface="Times New Roman"/>
                <a:cs typeface="Times New Roman"/>
              </a:rPr>
              <a:t>luogo dell’universo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viviamo, in quella </a:t>
            </a:r>
            <a:r>
              <a:rPr sz="1200" spc="-5" dirty="0">
                <a:latin typeface="Times New Roman"/>
                <a:cs typeface="Times New Roman"/>
              </a:rPr>
              <a:t>stessa  </a:t>
            </a:r>
            <a:r>
              <a:rPr sz="1200" dirty="0">
                <a:latin typeface="Times New Roman"/>
                <a:cs typeface="Times New Roman"/>
              </a:rPr>
              <a:t>misura il potenziale </a:t>
            </a:r>
            <a:r>
              <a:rPr sz="1200" spc="-5" dirty="0">
                <a:latin typeface="Times New Roman"/>
                <a:cs typeface="Times New Roman"/>
              </a:rPr>
              <a:t>onnipotente del Supremo </a:t>
            </a:r>
            <a:r>
              <a:rPr sz="1200" dirty="0">
                <a:latin typeface="Times New Roman"/>
                <a:cs typeface="Times New Roman"/>
              </a:rPr>
              <a:t>diviene più </a:t>
            </a:r>
            <a:r>
              <a:rPr sz="1200" spc="-5" dirty="0">
                <a:latin typeface="Times New Roman"/>
                <a:cs typeface="Times New Roman"/>
              </a:rPr>
              <a:t>attuale.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il proposito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Centro,  </a:t>
            </a:r>
            <a:r>
              <a:rPr sz="1200" spc="-5" dirty="0">
                <a:latin typeface="Times New Roman"/>
                <a:cs typeface="Times New Roman"/>
              </a:rPr>
              <a:t>qual </a:t>
            </a:r>
            <a:r>
              <a:rPr sz="1200" dirty="0">
                <a:latin typeface="Times New Roman"/>
                <a:cs typeface="Times New Roman"/>
              </a:rPr>
              <a:t>è potenzializzata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Assoluti, personalizzata nel Figlio Eterno, congiunta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un’azione universale </a:t>
            </a:r>
            <a:r>
              <a:rPr sz="1200" dirty="0">
                <a:latin typeface="Times New Roman"/>
                <a:cs typeface="Times New Roman"/>
              </a:rPr>
              <a:t>nello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resa </a:t>
            </a:r>
            <a:r>
              <a:rPr sz="1200" dirty="0">
                <a:latin typeface="Times New Roman"/>
                <a:cs typeface="Times New Roman"/>
              </a:rPr>
              <a:t>eterna negli </a:t>
            </a:r>
            <a:r>
              <a:rPr sz="1200" spc="-5" dirty="0">
                <a:latin typeface="Times New Roman"/>
                <a:cs typeface="Times New Roman"/>
              </a:rPr>
              <a:t>archetipi perpetui del Paradiso.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sta divenendo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alta </a:t>
            </a:r>
            <a:r>
              <a:rPr sz="1200" dirty="0">
                <a:latin typeface="Times New Roman"/>
                <a:cs typeface="Times New Roman"/>
              </a:rPr>
              <a:t>manifestazione </a:t>
            </a:r>
            <a:r>
              <a:rPr sz="1200" spc="-5" dirty="0">
                <a:latin typeface="Times New Roman"/>
                <a:cs typeface="Times New Roman"/>
              </a:rPr>
              <a:t>finita della </a:t>
            </a:r>
            <a:r>
              <a:rPr sz="1200" spc="5" dirty="0">
                <a:latin typeface="Times New Roman"/>
                <a:cs typeface="Times New Roman"/>
              </a:rPr>
              <a:t>volontà  </a:t>
            </a:r>
            <a:r>
              <a:rPr sz="1200" spc="-5" dirty="0">
                <a:latin typeface="Times New Roman"/>
                <a:cs typeface="Times New Roman"/>
              </a:rPr>
              <a:t>totale </a:t>
            </a:r>
            <a:r>
              <a:rPr sz="1200" dirty="0">
                <a:latin typeface="Times New Roman"/>
                <a:cs typeface="Times New Roman"/>
              </a:rPr>
              <a:t>di 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597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(1278.2) 117:0.2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abitanti del grande universo riuscissero, nella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possibile, 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pienamente la volontà di Dio, 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creazioni del tempo-spazio sarebbero stabilizzate </a:t>
            </a:r>
            <a:r>
              <a:rPr sz="1200" dirty="0">
                <a:latin typeface="Times New Roman"/>
                <a:cs typeface="Times New Roman"/>
              </a:rPr>
              <a:t>in luce e </a:t>
            </a:r>
            <a:r>
              <a:rPr sz="1200" spc="-5" dirty="0">
                <a:latin typeface="Times New Roman"/>
                <a:cs typeface="Times New Roman"/>
              </a:rPr>
              <a:t>vita, ed allora l’Onnipotente, </a:t>
            </a:r>
            <a:r>
              <a:rPr sz="1200" dirty="0">
                <a:latin typeface="Times New Roman"/>
                <a:cs typeface="Times New Roman"/>
              </a:rPr>
              <a:t>il potenziale di deità </a:t>
            </a:r>
            <a:r>
              <a:rPr sz="1200" spc="-5" dirty="0">
                <a:latin typeface="Times New Roman"/>
                <a:cs typeface="Times New Roman"/>
              </a:rPr>
              <a:t>della  Supremazia, diverrebbe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 nell’emersione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divina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(1278.3) 117:0.3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una mente in evoluzione </a:t>
            </a:r>
            <a:r>
              <a:rPr sz="1200" spc="-5" dirty="0">
                <a:latin typeface="Times New Roman"/>
                <a:cs typeface="Times New Roman"/>
              </a:rPr>
              <a:t>si accorda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cosmica, quando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si  stabilizza secondo </a:t>
            </a:r>
            <a:r>
              <a:rPr sz="1200" dirty="0">
                <a:latin typeface="Times New Roman"/>
                <a:cs typeface="Times New Roman"/>
              </a:rPr>
              <a:t>il modello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centrale,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uno spirito in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prende contatto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unificato 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quando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mortale ascendente si </a:t>
            </a:r>
            <a:r>
              <a:rPr sz="1200" dirty="0">
                <a:latin typeface="Times New Roman"/>
                <a:cs typeface="Times New Roman"/>
              </a:rPr>
              <a:t>accorda </a:t>
            </a:r>
            <a:r>
              <a:rPr sz="1200" spc="-5" dirty="0">
                <a:latin typeface="Times New Roman"/>
                <a:cs typeface="Times New Roman"/>
              </a:rPr>
              <a:t>finalmente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divino </a:t>
            </a:r>
            <a:r>
              <a:rPr sz="1200" dirty="0">
                <a:latin typeface="Times New Roman"/>
                <a:cs typeface="Times New Roman"/>
              </a:rPr>
              <a:t>dell’Aggiustatore  </a:t>
            </a:r>
            <a:r>
              <a:rPr sz="1200" spc="-5" dirty="0">
                <a:latin typeface="Times New Roman"/>
                <a:cs typeface="Times New Roman"/>
              </a:rPr>
              <a:t>interiore, allora </a:t>
            </a:r>
            <a:r>
              <a:rPr sz="1200" dirty="0">
                <a:latin typeface="Times New Roman"/>
                <a:cs typeface="Times New Roman"/>
              </a:rPr>
              <a:t>l’attuazione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Supremo è divenuta </a:t>
            </a:r>
            <a:r>
              <a:rPr sz="1200" spc="-5" dirty="0">
                <a:latin typeface="Times New Roman"/>
                <a:cs typeface="Times New Roman"/>
              </a:rPr>
              <a:t>reale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maggiore </a:t>
            </a:r>
            <a:r>
              <a:rPr sz="1200" spc="-5" dirty="0">
                <a:latin typeface="Times New Roman"/>
                <a:cs typeface="Times New Roman"/>
              </a:rPr>
              <a:t>negli universi; allora </a:t>
            </a:r>
            <a:r>
              <a:rPr sz="1200" dirty="0">
                <a:latin typeface="Times New Roman"/>
                <a:cs typeface="Times New Roman"/>
              </a:rPr>
              <a:t>la divinità </a:t>
            </a:r>
            <a:r>
              <a:rPr sz="1200" spc="-5" dirty="0">
                <a:latin typeface="Times New Roman"/>
                <a:cs typeface="Times New Roman"/>
              </a:rPr>
              <a:t>della Supremazia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avanzata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in più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realizzazione</a:t>
            </a:r>
            <a:r>
              <a:rPr sz="1200" spc="-5" dirty="0">
                <a:latin typeface="Times New Roman"/>
                <a:cs typeface="Times New Roman"/>
              </a:rPr>
              <a:t> 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6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(1278.4) 117:0.4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parti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del grande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evolvono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riflesso dell’evoluzione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del Supremo, </a:t>
            </a:r>
            <a:r>
              <a:rPr sz="1200" dirty="0">
                <a:latin typeface="Times New Roman"/>
                <a:cs typeface="Times New Roman"/>
              </a:rPr>
              <a:t>mentre a  </a:t>
            </a:r>
            <a:r>
              <a:rPr sz="1200" spc="-5" dirty="0">
                <a:latin typeface="Times New Roman"/>
                <a:cs typeface="Times New Roman"/>
              </a:rPr>
              <a:t>sua volta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sintesi cumulativa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tutta l’evoluzione del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universo. Dal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vista umano sono </a:t>
            </a:r>
            <a:r>
              <a:rPr sz="1200" dirty="0">
                <a:latin typeface="Times New Roman"/>
                <a:cs typeface="Times New Roman"/>
              </a:rPr>
              <a:t>entrambi </a:t>
            </a:r>
            <a:r>
              <a:rPr sz="1200" spc="-5" dirty="0">
                <a:latin typeface="Times New Roman"/>
                <a:cs typeface="Times New Roman"/>
              </a:rPr>
              <a:t>delle  reciprocità evoluzionarie ed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325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44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(707.6) 62:4.7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mammiferi precursori, originati </a:t>
            </a:r>
            <a:r>
              <a:rPr sz="1200" dirty="0">
                <a:latin typeface="Times New Roman"/>
                <a:cs typeface="Times New Roman"/>
              </a:rPr>
              <a:t>dal tipo </a:t>
            </a:r>
            <a:r>
              <a:rPr sz="1200" spc="-5" dirty="0">
                <a:latin typeface="Times New Roman"/>
                <a:cs typeface="Times New Roman"/>
              </a:rPr>
              <a:t>nordamericano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lemuri, </a:t>
            </a:r>
            <a:r>
              <a:rPr sz="1200" dirty="0">
                <a:latin typeface="Times New Roman"/>
                <a:cs typeface="Times New Roman"/>
              </a:rPr>
              <a:t>diedero </a:t>
            </a:r>
            <a:r>
              <a:rPr sz="1200" spc="-5" dirty="0">
                <a:latin typeface="Times New Roman"/>
                <a:cs typeface="Times New Roman"/>
              </a:rPr>
              <a:t>origine ai mammiferi </a:t>
            </a:r>
            <a:r>
              <a:rPr sz="1200" dirty="0">
                <a:latin typeface="Times New Roman"/>
                <a:cs typeface="Times New Roman"/>
              </a:rPr>
              <a:t>intermedi, e  </a:t>
            </a:r>
            <a:r>
              <a:rPr sz="1200" spc="-5" dirty="0">
                <a:latin typeface="Times New Roman"/>
                <a:cs typeface="Times New Roman"/>
              </a:rPr>
              <a:t>che questi mammiferi intermedi originarono </a:t>
            </a:r>
            <a:r>
              <a:rPr sz="1200" dirty="0">
                <a:latin typeface="Times New Roman"/>
                <a:cs typeface="Times New Roman"/>
              </a:rPr>
              <a:t>a loro volta i Primati </a:t>
            </a:r>
            <a:r>
              <a:rPr sz="1200" spc="-5" dirty="0">
                <a:latin typeface="Times New Roman"/>
                <a:cs typeface="Times New Roman"/>
              </a:rPr>
              <a:t>superiori, che divennero gli </a:t>
            </a:r>
            <a:r>
              <a:rPr sz="1200" dirty="0">
                <a:latin typeface="Times New Roman"/>
                <a:cs typeface="Times New Roman"/>
              </a:rPr>
              <a:t>antenati </a:t>
            </a:r>
            <a:r>
              <a:rPr sz="1200" spc="-5" dirty="0">
                <a:latin typeface="Times New Roman"/>
                <a:cs typeface="Times New Roman"/>
              </a:rPr>
              <a:t>diretti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razza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primitiva.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Primati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anello vitale nell’evoluzione dell’uomo,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cinquemila anni </a:t>
            </a:r>
            <a:r>
              <a:rPr sz="1200" dirty="0">
                <a:latin typeface="Times New Roman"/>
                <a:cs typeface="Times New Roman"/>
              </a:rPr>
              <a:t>non rimase un  solo individuo di queste </a:t>
            </a:r>
            <a:r>
              <a:rPr sz="1200" spc="-5" dirty="0">
                <a:latin typeface="Times New Roman"/>
                <a:cs typeface="Times New Roman"/>
              </a:rPr>
              <a:t>straordinarie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tribù.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 primi esseri umani</a:t>
            </a:r>
            <a:endParaRPr sz="1600">
              <a:latin typeface="Times New Roman"/>
              <a:cs typeface="Times New Roman"/>
            </a:endParaRPr>
          </a:p>
          <a:p>
            <a:pPr marL="889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(707.7) 62:5.1 </a:t>
            </a:r>
            <a:r>
              <a:rPr sz="1200" spc="-5" dirty="0">
                <a:latin typeface="Times New Roman"/>
                <a:cs typeface="Times New Roman"/>
              </a:rPr>
              <a:t>Dall’anno </a:t>
            </a:r>
            <a:r>
              <a:rPr sz="1200" dirty="0">
                <a:latin typeface="Times New Roman"/>
                <a:cs typeface="Times New Roman"/>
              </a:rPr>
              <a:t>1934 </a:t>
            </a:r>
            <a:r>
              <a:rPr sz="1200" spc="-5" dirty="0">
                <a:latin typeface="Times New Roman"/>
                <a:cs typeface="Times New Roman"/>
              </a:rPr>
              <a:t>dell’era cristiana, retrocedendo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nascita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primi due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umani, sono </a:t>
            </a:r>
            <a:r>
              <a:rPr sz="1200" spc="-5" dirty="0">
                <a:latin typeface="Times New Roman"/>
                <a:cs typeface="Times New Roman"/>
              </a:rPr>
              <a:t>passati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esattamente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05"/>
              </a:lnSpc>
            </a:pPr>
            <a:r>
              <a:rPr sz="1200" dirty="0">
                <a:latin typeface="Times New Roman"/>
                <a:cs typeface="Times New Roman"/>
              </a:rPr>
              <a:t>993.419</a:t>
            </a:r>
            <a:r>
              <a:rPr sz="1200" spc="-5" dirty="0">
                <a:latin typeface="Times New Roman"/>
                <a:cs typeface="Times New Roman"/>
              </a:rPr>
              <a:t> 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78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(707.8) 62:5.2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creature eccezionali erano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veri </a:t>
            </a:r>
            <a:r>
              <a:rPr sz="120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umani. Essi possedevano </a:t>
            </a:r>
            <a:r>
              <a:rPr sz="1200" dirty="0">
                <a:latin typeface="Times New Roman"/>
                <a:cs typeface="Times New Roman"/>
              </a:rPr>
              <a:t>pollici umani </a:t>
            </a:r>
            <a:r>
              <a:rPr sz="1200" spc="-5" dirty="0">
                <a:latin typeface="Times New Roman"/>
                <a:cs typeface="Times New Roman"/>
              </a:rPr>
              <a:t>perfetti </a:t>
            </a:r>
            <a:r>
              <a:rPr sz="1200" dirty="0">
                <a:latin typeface="Times New Roman"/>
                <a:cs typeface="Times New Roman"/>
              </a:rPr>
              <a:t>come molti </a:t>
            </a:r>
            <a:r>
              <a:rPr sz="1200" spc="-5" dirty="0">
                <a:latin typeface="Times New Roman"/>
                <a:cs typeface="Times New Roman"/>
              </a:rPr>
              <a:t>dei loro  antenati,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anche piedi </a:t>
            </a:r>
            <a:r>
              <a:rPr sz="1200" spc="-5" dirty="0">
                <a:latin typeface="Times New Roman"/>
                <a:cs typeface="Times New Roman"/>
              </a:rPr>
              <a:t>altrettanto </a:t>
            </a:r>
            <a:r>
              <a:rPr sz="1200" dirty="0">
                <a:latin typeface="Times New Roman"/>
                <a:cs typeface="Times New Roman"/>
              </a:rPr>
              <a:t>perfetti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quelli </a:t>
            </a:r>
            <a:r>
              <a:rPr sz="1200" spc="-5" dirty="0">
                <a:latin typeface="Times New Roman"/>
                <a:cs typeface="Times New Roman"/>
              </a:rPr>
              <a:t>delle razze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attuali.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camminatori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corridori,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arrampicatori; </a:t>
            </a:r>
            <a:r>
              <a:rPr sz="1200" dirty="0">
                <a:latin typeface="Times New Roman"/>
                <a:cs typeface="Times New Roman"/>
              </a:rPr>
              <a:t>la funzione </a:t>
            </a:r>
            <a:r>
              <a:rPr sz="1200" spc="-5" dirty="0">
                <a:latin typeface="Times New Roman"/>
                <a:cs typeface="Times New Roman"/>
              </a:rPr>
              <a:t>prensile dell’alluce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assente, completamente assente.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spingeva sulla cima degli  alberi essi si arrampicavano proprio come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farebbero gli </a:t>
            </a:r>
            <a:r>
              <a:rPr sz="1200" dirty="0">
                <a:latin typeface="Times New Roman"/>
                <a:cs typeface="Times New Roman"/>
              </a:rPr>
              <a:t>uomini di </a:t>
            </a:r>
            <a:r>
              <a:rPr sz="1200" spc="-10" dirty="0">
                <a:latin typeface="Times New Roman"/>
                <a:cs typeface="Times New Roman"/>
              </a:rPr>
              <a:t>oggi. </a:t>
            </a:r>
            <a:r>
              <a:rPr sz="1200" spc="-5" dirty="0">
                <a:latin typeface="Times New Roman"/>
                <a:cs typeface="Times New Roman"/>
              </a:rPr>
              <a:t>Essi si arrampicavano sul tronco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albero come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orso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non come </a:t>
            </a:r>
            <a:r>
              <a:rPr sz="1200" dirty="0">
                <a:latin typeface="Times New Roman"/>
                <a:cs typeface="Times New Roman"/>
              </a:rPr>
              <a:t>uno scimpanzé o un </a:t>
            </a:r>
            <a:r>
              <a:rPr sz="1200" spc="-5" dirty="0">
                <a:latin typeface="Times New Roman"/>
                <a:cs typeface="Times New Roman"/>
              </a:rPr>
              <a:t>gorilla, </a:t>
            </a:r>
            <a:r>
              <a:rPr sz="1200" dirty="0">
                <a:latin typeface="Times New Roman"/>
                <a:cs typeface="Times New Roman"/>
              </a:rPr>
              <a:t>dondolandosi di </a:t>
            </a:r>
            <a:r>
              <a:rPr sz="1200" spc="-5" dirty="0">
                <a:latin typeface="Times New Roman"/>
                <a:cs typeface="Times New Roman"/>
              </a:rPr>
              <a:t>ramo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587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(708.1) 62:5.3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1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umani (ed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discendenti) </a:t>
            </a:r>
            <a:r>
              <a:rPr sz="1200" spc="-5" dirty="0">
                <a:latin typeface="Times New Roman"/>
                <a:cs typeface="Times New Roman"/>
              </a:rPr>
              <a:t>raggiungevano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piena maturità </a:t>
            </a:r>
            <a:r>
              <a:rPr sz="1200" dirty="0">
                <a:latin typeface="Times New Roman"/>
                <a:cs typeface="Times New Roman"/>
              </a:rPr>
              <a:t>a dodici anni di età </a:t>
            </a:r>
            <a:r>
              <a:rPr sz="1200" spc="-5" dirty="0">
                <a:latin typeface="Times New Roman"/>
                <a:cs typeface="Times New Roman"/>
              </a:rPr>
              <a:t>ed avevano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durata </a:t>
            </a:r>
            <a:r>
              <a:rPr sz="1200" dirty="0">
                <a:latin typeface="Times New Roman"/>
                <a:cs typeface="Times New Roman"/>
              </a:rPr>
              <a:t>potenziale di vita di </a:t>
            </a:r>
            <a:r>
              <a:rPr sz="1200" spc="-5" dirty="0">
                <a:latin typeface="Times New Roman"/>
                <a:cs typeface="Times New Roman"/>
              </a:rPr>
              <a:t>circa settantacinque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08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(708.2) 62:5.4 </a:t>
            </a:r>
            <a:r>
              <a:rPr sz="1200" spc="-5" dirty="0">
                <a:latin typeface="Times New Roman"/>
                <a:cs typeface="Times New Roman"/>
              </a:rPr>
              <a:t>Molte </a:t>
            </a:r>
            <a:r>
              <a:rPr sz="1200" dirty="0">
                <a:latin typeface="Times New Roman"/>
                <a:cs typeface="Times New Roman"/>
              </a:rPr>
              <a:t>nuove emozioni </a:t>
            </a:r>
            <a:r>
              <a:rPr sz="1200" spc="-5" dirty="0">
                <a:latin typeface="Times New Roman"/>
                <a:cs typeface="Times New Roman"/>
              </a:rPr>
              <a:t>apparvero ben </a:t>
            </a:r>
            <a:r>
              <a:rPr sz="1200" dirty="0">
                <a:latin typeface="Times New Roman"/>
                <a:cs typeface="Times New Roman"/>
              </a:rPr>
              <a:t>presto in </a:t>
            </a:r>
            <a:r>
              <a:rPr sz="1200" spc="-5" dirty="0">
                <a:latin typeface="Times New Roman"/>
                <a:cs typeface="Times New Roman"/>
              </a:rPr>
              <a:t>questi gemelli umani. Essi provavano </a:t>
            </a:r>
            <a:r>
              <a:rPr sz="1200" dirty="0">
                <a:latin typeface="Times New Roman"/>
                <a:cs typeface="Times New Roman"/>
              </a:rPr>
              <a:t>ammirazione </a:t>
            </a:r>
            <a:r>
              <a:rPr sz="1200" spc="-5" dirty="0">
                <a:latin typeface="Times New Roman"/>
                <a:cs typeface="Times New Roman"/>
              </a:rPr>
              <a:t>sia per gli oggetti che  per gli altri esseri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mostravano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considerevole vanità.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rimarchevole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emotivo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l’apparizione </a:t>
            </a:r>
            <a:r>
              <a:rPr sz="1200" dirty="0">
                <a:latin typeface="Times New Roman"/>
                <a:cs typeface="Times New Roman"/>
              </a:rPr>
              <a:t>improvvisa di un nuovo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sentimenti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umani, i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 comprendenti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timore,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7435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natura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dell’Essere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Supremo</a:t>
            </a:r>
            <a:endParaRPr sz="1600">
              <a:latin typeface="Times New Roman"/>
              <a:cs typeface="Times New Roman"/>
            </a:endParaRPr>
          </a:p>
          <a:p>
            <a:pPr marL="76200" marR="8064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(1278.5) 117:1.1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bellezza dell’armonia fisica,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del significato </a:t>
            </a:r>
            <a:r>
              <a:rPr sz="1200" dirty="0">
                <a:latin typeface="Times New Roman"/>
                <a:cs typeface="Times New Roman"/>
              </a:rPr>
              <a:t>intellettuale e la bontà </a:t>
            </a:r>
            <a:r>
              <a:rPr sz="1200" spc="-5" dirty="0">
                <a:latin typeface="Times New Roman"/>
                <a:cs typeface="Times New Roman"/>
              </a:rPr>
              <a:t>del valore spirituale. Egli </a:t>
            </a:r>
            <a:r>
              <a:rPr sz="1200" dirty="0">
                <a:latin typeface="Times New Roman"/>
                <a:cs typeface="Times New Roman"/>
              </a:rPr>
              <a:t>è  la dolcezza </a:t>
            </a:r>
            <a:r>
              <a:rPr sz="1200" spc="-5" dirty="0">
                <a:latin typeface="Times New Roman"/>
                <a:cs typeface="Times New Roman"/>
              </a:rPr>
              <a:t>del vero successo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gioia della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eterna. Egli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superanima del grande </a:t>
            </a:r>
            <a:r>
              <a:rPr sz="1200" dirty="0">
                <a:latin typeface="Times New Roman"/>
                <a:cs typeface="Times New Roman"/>
              </a:rPr>
              <a:t>universo, la coscienza del cosmo  finito, 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finita e la </a:t>
            </a:r>
            <a:r>
              <a:rPr sz="1200" spc="-5" dirty="0">
                <a:latin typeface="Times New Roman"/>
                <a:cs typeface="Times New Roman"/>
              </a:rPr>
              <a:t>personificazione dell’esperienza </a:t>
            </a:r>
            <a:r>
              <a:rPr sz="1200" dirty="0">
                <a:latin typeface="Times New Roman"/>
                <a:cs typeface="Times New Roman"/>
              </a:rPr>
              <a:t>Creatore-creatura. In tutta </a:t>
            </a:r>
            <a:r>
              <a:rPr sz="1200" spc="-5" dirty="0">
                <a:latin typeface="Times New Roman"/>
                <a:cs typeface="Times New Roman"/>
              </a:rPr>
              <a:t>l’eternità futura </a:t>
            </a:r>
            <a:r>
              <a:rPr sz="1200" dirty="0">
                <a:latin typeface="Times New Roman"/>
                <a:cs typeface="Times New Roman"/>
              </a:rPr>
              <a:t>Dio il  </a:t>
            </a:r>
            <a:r>
              <a:rPr sz="1200" spc="-5" dirty="0">
                <a:latin typeface="Times New Roman"/>
                <a:cs typeface="Times New Roman"/>
              </a:rPr>
              <a:t>Supremo esprimerà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dell’esperienza </a:t>
            </a:r>
            <a:r>
              <a:rPr sz="1200" dirty="0">
                <a:latin typeface="Times New Roman"/>
                <a:cs typeface="Times New Roman"/>
              </a:rPr>
              <a:t>volitiva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trinitarie della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207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(1278.6) 117:1.2 </a:t>
            </a:r>
            <a:r>
              <a:rPr sz="1200" spc="-5" dirty="0">
                <a:latin typeface="Times New Roman"/>
                <a:cs typeface="Times New Roman"/>
              </a:rPr>
              <a:t>Nelle persone dei Creatori </a:t>
            </a:r>
            <a:r>
              <a:rPr sz="1200" dirty="0">
                <a:latin typeface="Times New Roman"/>
                <a:cs typeface="Times New Roman"/>
              </a:rPr>
              <a:t>Supremi, gli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discesi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Paradiso nei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per crearvi e  </a:t>
            </a:r>
            <a:r>
              <a:rPr sz="1200" spc="-5" dirty="0">
                <a:latin typeface="Times New Roman"/>
                <a:cs typeface="Times New Roman"/>
              </a:rPr>
              <a:t>per farvi evolvere creature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ascendervi alla ricerca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Padre. Questa processione </a:t>
            </a:r>
            <a:r>
              <a:rPr sz="1200" dirty="0">
                <a:latin typeface="Times New Roman"/>
                <a:cs typeface="Times New Roman"/>
              </a:rPr>
              <a:t>universale di  </a:t>
            </a:r>
            <a:r>
              <a:rPr sz="1200" spc="-5" dirty="0">
                <a:latin typeface="Times New Roman"/>
                <a:cs typeface="Times New Roman"/>
              </a:rPr>
              <a:t>Creatori discendenti che rivelano Dio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creature ascendenti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cercano Dio rivela l’evoluzione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del Supremo,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10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ascendenti raggiungono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reciproca comprensione,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scoperta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fratellanza eterna ed universale. </a:t>
            </a:r>
            <a:r>
              <a:rPr sz="1200" dirty="0">
                <a:latin typeface="Times New Roman"/>
                <a:cs typeface="Times New Roman"/>
              </a:rPr>
              <a:t>L’Essere 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diviene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sintesi </a:t>
            </a:r>
            <a:r>
              <a:rPr sz="1200" dirty="0">
                <a:latin typeface="Times New Roman"/>
                <a:cs typeface="Times New Roman"/>
              </a:rPr>
              <a:t>finita </a:t>
            </a:r>
            <a:r>
              <a:rPr sz="1200" spc="-5" dirty="0">
                <a:latin typeface="Times New Roman"/>
                <a:cs typeface="Times New Roman"/>
              </a:rPr>
              <a:t>dell’esperienza della causa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Creatore perfetto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risposta </a:t>
            </a:r>
            <a:r>
              <a:rPr sz="1200" spc="-5" dirty="0">
                <a:latin typeface="Times New Roman"/>
                <a:cs typeface="Times New Roman"/>
              </a:rPr>
              <a:t>della creatura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perfezionamento.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971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(1279.1) 117:1.3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contiene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possibilità di </a:t>
            </a:r>
            <a:r>
              <a:rPr sz="1200" spc="-5" dirty="0">
                <a:latin typeface="Times New Roman"/>
                <a:cs typeface="Times New Roman"/>
              </a:rPr>
              <a:t>un’unificazione completa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cerca sempre.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deriva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questa esistenza cosmica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conseguenza degli atti creatori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mandati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della Trinità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un’unità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qualificata. Questa stessa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trinitaria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espressa nel </a:t>
            </a:r>
            <a:r>
              <a:rPr sz="1200" dirty="0">
                <a:latin typeface="Times New Roman"/>
                <a:cs typeface="Times New Roman"/>
              </a:rPr>
              <a:t>cosmo finito </a:t>
            </a:r>
            <a:r>
              <a:rPr sz="1200" spc="-5" dirty="0">
                <a:latin typeface="Times New Roman"/>
                <a:cs typeface="Times New Roman"/>
              </a:rPr>
              <a:t>nel Supremo,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realtà </a:t>
            </a:r>
            <a:r>
              <a:rPr sz="1200" dirty="0">
                <a:latin typeface="Times New Roman"/>
                <a:cs typeface="Times New Roman"/>
              </a:rPr>
              <a:t>diviene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evidente via via  </a:t>
            </a:r>
            <a:r>
              <a:rPr sz="1200" spc="-5" dirty="0">
                <a:latin typeface="Times New Roman"/>
                <a:cs typeface="Times New Roman"/>
              </a:rPr>
              <a:t>che gli universi </a:t>
            </a:r>
            <a:r>
              <a:rPr sz="1200" dirty="0">
                <a:latin typeface="Times New Roman"/>
                <a:cs typeface="Times New Roman"/>
              </a:rPr>
              <a:t>raggiungono il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massimo </a:t>
            </a:r>
            <a:r>
              <a:rPr sz="1200" spc="-5" dirty="0">
                <a:latin typeface="Times New Roman"/>
                <a:cs typeface="Times New Roman"/>
              </a:rPr>
              <a:t>d’identificazione con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(1279.2) 117:1.4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del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e la volontà della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sono qualitativamente </a:t>
            </a:r>
            <a:r>
              <a:rPr sz="1200" spc="-5" dirty="0">
                <a:latin typeface="Times New Roman"/>
                <a:cs typeface="Times New Roman"/>
              </a:rPr>
              <a:t>differenti, </a:t>
            </a:r>
            <a:r>
              <a:rPr sz="1200" dirty="0">
                <a:latin typeface="Times New Roman"/>
                <a:cs typeface="Times New Roman"/>
              </a:rPr>
              <a:t>ma sono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esperienzialmente  </a:t>
            </a:r>
            <a:r>
              <a:rPr sz="1200" spc="-5" dirty="0">
                <a:latin typeface="Times New Roman"/>
                <a:cs typeface="Times New Roman"/>
              </a:rPr>
              <a:t>simili, perché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collaborare al 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perfezione universale. L’uomo </a:t>
            </a:r>
            <a:r>
              <a:rPr sz="1200" dirty="0">
                <a:latin typeface="Times New Roman"/>
                <a:cs typeface="Times New Roman"/>
              </a:rPr>
              <a:t>può lavorare in  </a:t>
            </a:r>
            <a:r>
              <a:rPr sz="1200" spc="-5" dirty="0">
                <a:latin typeface="Times New Roman"/>
                <a:cs typeface="Times New Roman"/>
              </a:rPr>
              <a:t>collegamento con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creare così congiuntamente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finalitario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anche come un </a:t>
            </a:r>
            <a:r>
              <a:rPr sz="1200" spc="-5" dirty="0">
                <a:latin typeface="Times New Roman"/>
                <a:cs typeface="Times New Roman"/>
              </a:rPr>
              <a:t>umano nelle </a:t>
            </a:r>
            <a:r>
              <a:rPr sz="1200" dirty="0">
                <a:latin typeface="Times New Roman"/>
                <a:cs typeface="Times New Roman"/>
              </a:rPr>
              <a:t>incarnazioni  </a:t>
            </a:r>
            <a:r>
              <a:rPr sz="1200" spc="-5" dirty="0">
                <a:latin typeface="Times New Roman"/>
                <a:cs typeface="Times New Roman"/>
              </a:rPr>
              <a:t>dei suoi Figli, </a:t>
            </a:r>
            <a:r>
              <a:rPr sz="1200" dirty="0">
                <a:latin typeface="Times New Roman"/>
                <a:cs typeface="Times New Roman"/>
              </a:rPr>
              <a:t>i quali </a:t>
            </a:r>
            <a:r>
              <a:rPr sz="1200" spc="-5" dirty="0">
                <a:latin typeface="Times New Roman"/>
                <a:cs typeface="Times New Roman"/>
              </a:rPr>
              <a:t>raggiungono così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supremazia dell’esperienza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41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787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(1279.3) 117:1.5 </a:t>
            </a:r>
            <a:r>
              <a:rPr sz="1200" spc="-5" dirty="0">
                <a:latin typeface="Times New Roman"/>
                <a:cs typeface="Times New Roman"/>
              </a:rPr>
              <a:t>Nell’Essere Supremo,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sono </a:t>
            </a:r>
            <a:r>
              <a:rPr sz="1200" dirty="0">
                <a:latin typeface="Times New Roman"/>
                <a:cs typeface="Times New Roman"/>
              </a:rPr>
              <a:t>uniti in una </a:t>
            </a:r>
            <a:r>
              <a:rPr sz="1200" spc="-5" dirty="0">
                <a:latin typeface="Times New Roman"/>
                <a:cs typeface="Times New Roman"/>
              </a:rPr>
              <a:t>sola Deità,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volontà è </a:t>
            </a:r>
            <a:r>
              <a:rPr sz="1200" spc="-5" dirty="0">
                <a:latin typeface="Times New Roman"/>
                <a:cs typeface="Times New Roman"/>
              </a:rPr>
              <a:t>l’espressione </a:t>
            </a:r>
            <a:r>
              <a:rPr sz="1200" dirty="0">
                <a:latin typeface="Times New Roman"/>
                <a:cs typeface="Times New Roman"/>
              </a:rPr>
              <a:t>di una sola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divina. E questa volontà </a:t>
            </a:r>
            <a:r>
              <a:rPr sz="1200" spc="-5" dirty="0">
                <a:latin typeface="Times New Roman"/>
                <a:cs typeface="Times New Roman"/>
              </a:rPr>
              <a:t>del 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della creatura </a:t>
            </a:r>
            <a:r>
              <a:rPr sz="1200" dirty="0">
                <a:latin typeface="Times New Roman"/>
                <a:cs typeface="Times New Roman"/>
              </a:rPr>
              <a:t>o del </a:t>
            </a:r>
            <a:r>
              <a:rPr sz="1200" spc="-5" dirty="0">
                <a:latin typeface="Times New Roman"/>
                <a:cs typeface="Times New Roman"/>
              </a:rPr>
              <a:t>Creatore, come </a:t>
            </a:r>
            <a:r>
              <a:rPr sz="1200" dirty="0">
                <a:latin typeface="Times New Roman"/>
                <a:cs typeface="Times New Roman"/>
              </a:rPr>
              <a:t>la volontà  </a:t>
            </a:r>
            <a:r>
              <a:rPr sz="1200" spc="-5" dirty="0">
                <a:latin typeface="Times New Roman"/>
                <a:cs typeface="Times New Roman"/>
              </a:rPr>
              <a:t>sovrana del Figlio Maestro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è ora qualcosa di più di una </a:t>
            </a:r>
            <a:r>
              <a:rPr sz="1200" spc="-5" dirty="0">
                <a:latin typeface="Times New Roman"/>
                <a:cs typeface="Times New Roman"/>
              </a:rPr>
              <a:t>combinazione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divinità 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dell’umanità.</a:t>
            </a:r>
            <a:endParaRPr sz="1200">
              <a:latin typeface="Times New Roman"/>
              <a:cs typeface="Times New Roman"/>
            </a:endParaRPr>
          </a:p>
          <a:p>
            <a:pPr marL="88900" marR="984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L’unione della </a:t>
            </a:r>
            <a:r>
              <a:rPr sz="1200" dirty="0">
                <a:latin typeface="Times New Roman"/>
                <a:cs typeface="Times New Roman"/>
              </a:rPr>
              <a:t>perfezione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dell’esperienza nel </a:t>
            </a:r>
            <a:r>
              <a:rPr sz="1200" dirty="0">
                <a:latin typeface="Times New Roman"/>
                <a:cs typeface="Times New Roman"/>
              </a:rPr>
              <a:t>tempo-spazio </a:t>
            </a:r>
            <a:r>
              <a:rPr sz="1200" spc="-5" dirty="0">
                <a:latin typeface="Times New Roman"/>
                <a:cs typeface="Times New Roman"/>
              </a:rPr>
              <a:t>produce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significativo valore sui 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 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17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(1279.4) 117:1.6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divina in evoluzione </a:t>
            </a:r>
            <a:r>
              <a:rPr sz="1200" spc="-5" dirty="0">
                <a:latin typeface="Times New Roman"/>
                <a:cs typeface="Times New Roman"/>
              </a:rPr>
              <a:t>del Supremo sta divenendo </a:t>
            </a:r>
            <a:r>
              <a:rPr sz="1200" dirty="0">
                <a:latin typeface="Times New Roman"/>
                <a:cs typeface="Times New Roman"/>
              </a:rPr>
              <a:t>un ritratto </a:t>
            </a:r>
            <a:r>
              <a:rPr sz="1200" spc="-5" dirty="0">
                <a:latin typeface="Times New Roman"/>
                <a:cs typeface="Times New Roman"/>
              </a:rPr>
              <a:t>fedele dell’esperienza incomparabile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e di tutti i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universo. </a:t>
            </a:r>
            <a:r>
              <a:rPr sz="1200" spc="-5" dirty="0">
                <a:latin typeface="Times New Roman"/>
                <a:cs typeface="Times New Roman"/>
              </a:rPr>
              <a:t>Nel Supremo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creativa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di creatura sono una sola </a:t>
            </a:r>
            <a:r>
              <a:rPr sz="1200" spc="-5" dirty="0">
                <a:latin typeface="Times New Roman"/>
                <a:cs typeface="Times New Roman"/>
              </a:rPr>
              <a:t>cosa; </a:t>
            </a:r>
            <a:r>
              <a:rPr sz="1200" dirty="0">
                <a:latin typeface="Times New Roman"/>
                <a:cs typeface="Times New Roman"/>
              </a:rPr>
              <a:t>essi sono  uniti 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quell’esperienza che </a:t>
            </a:r>
            <a:r>
              <a:rPr sz="1200" dirty="0">
                <a:latin typeface="Times New Roman"/>
                <a:cs typeface="Times New Roman"/>
              </a:rPr>
              <a:t>è nata dalle vicissitudini che </a:t>
            </a:r>
            <a:r>
              <a:rPr sz="1200" spc="-5" dirty="0">
                <a:latin typeface="Times New Roman"/>
                <a:cs typeface="Times New Roman"/>
              </a:rPr>
              <a:t>accompagnano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soluzione dei molteplici </a:t>
            </a:r>
            <a:r>
              <a:rPr sz="1200" dirty="0">
                <a:latin typeface="Times New Roman"/>
                <a:cs typeface="Times New Roman"/>
              </a:rPr>
              <a:t>problemi che  </a:t>
            </a:r>
            <a:r>
              <a:rPr sz="1200" spc="-5" dirty="0">
                <a:latin typeface="Times New Roman"/>
                <a:cs typeface="Times New Roman"/>
              </a:rPr>
              <a:t>assillano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creazione finita mentre </a:t>
            </a:r>
            <a:r>
              <a:rPr sz="1200" dirty="0">
                <a:latin typeface="Times New Roman"/>
                <a:cs typeface="Times New Roman"/>
              </a:rPr>
              <a:t>percorre il </a:t>
            </a:r>
            <a:r>
              <a:rPr sz="1200" spc="-5" dirty="0">
                <a:latin typeface="Times New Roman"/>
                <a:cs typeface="Times New Roman"/>
              </a:rPr>
              <a:t>sentiero eterno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cerca della perfezione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liberazione </a:t>
            </a:r>
            <a:r>
              <a:rPr sz="1200" spc="-5" dirty="0">
                <a:latin typeface="Times New Roman"/>
                <a:cs typeface="Times New Roman"/>
              </a:rPr>
              <a:t>dai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limiti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dell’incompletezza.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660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(1279.5) 117:1.7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verità, la bellezza e la bontà sono in </a:t>
            </a:r>
            <a:r>
              <a:rPr sz="1200" spc="-5" dirty="0">
                <a:latin typeface="Times New Roman"/>
                <a:cs typeface="Times New Roman"/>
              </a:rPr>
              <a:t>correlazione nel ministero dello </a:t>
            </a:r>
            <a:r>
              <a:rPr sz="1200" dirty="0">
                <a:latin typeface="Times New Roman"/>
                <a:cs typeface="Times New Roman"/>
              </a:rPr>
              <a:t>Spirito, nello </a:t>
            </a:r>
            <a:r>
              <a:rPr sz="1200" spc="-5" dirty="0">
                <a:latin typeface="Times New Roman"/>
                <a:cs typeface="Times New Roman"/>
              </a:rPr>
              <a:t>splendore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nella  misericordia del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del Supremo.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la bellezza e la bontà </a:t>
            </a:r>
            <a:r>
              <a:rPr sz="1200" spc="-5" dirty="0">
                <a:latin typeface="Times New Roman"/>
                <a:cs typeface="Times New Roman"/>
              </a:rPr>
              <a:t>perché questi </a:t>
            </a:r>
            <a:r>
              <a:rPr sz="1200" dirty="0">
                <a:latin typeface="Times New Roman"/>
                <a:cs typeface="Times New Roman"/>
              </a:rPr>
              <a:t>concetti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88900" marR="13208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i massimi finiti </a:t>
            </a:r>
            <a:r>
              <a:rPr sz="1200" spc="-5" dirty="0">
                <a:latin typeface="Times New Roman"/>
                <a:cs typeface="Times New Roman"/>
              </a:rPr>
              <a:t>dell’esperienza ideatoria.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sorgenti eterne di queste qualità trine di divinità sono </a:t>
            </a:r>
            <a:r>
              <a:rPr sz="1200" spc="-5" dirty="0">
                <a:latin typeface="Times New Roman"/>
                <a:cs typeface="Times New Roman"/>
              </a:rPr>
              <a:t>su livelli  superfiniti, </a:t>
            </a:r>
            <a:r>
              <a:rPr sz="1200" dirty="0">
                <a:latin typeface="Times New Roman"/>
                <a:cs typeface="Times New Roman"/>
              </a:rPr>
              <a:t>ma una creatura potrebbe </a:t>
            </a:r>
            <a:r>
              <a:rPr sz="1200" spc="-5" dirty="0">
                <a:latin typeface="Times New Roman"/>
                <a:cs typeface="Times New Roman"/>
              </a:rPr>
              <a:t>concepire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sorgenti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come superverità, superbellezza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superbontà.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(1279.6) 117:1.8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creatore, rivelò l’amore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del Padre Creatore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suoi figli terrestri.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avendo </a:t>
            </a:r>
            <a:r>
              <a:rPr sz="1200" dirty="0">
                <a:latin typeface="Times New Roman"/>
                <a:cs typeface="Times New Roman"/>
              </a:rPr>
              <a:t>scoperto e ricevuto  </a:t>
            </a:r>
            <a:r>
              <a:rPr sz="1200" spc="-5" dirty="0">
                <a:latin typeface="Times New Roman"/>
                <a:cs typeface="Times New Roman"/>
              </a:rPr>
              <a:t>questo affetto </a:t>
            </a:r>
            <a:r>
              <a:rPr sz="1200" dirty="0">
                <a:latin typeface="Times New Roman"/>
                <a:cs typeface="Times New Roman"/>
              </a:rPr>
              <a:t>divino,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possono aspirare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rivelare questo </a:t>
            </a:r>
            <a:r>
              <a:rPr sz="1200" dirty="0">
                <a:latin typeface="Times New Roman"/>
                <a:cs typeface="Times New Roman"/>
              </a:rPr>
              <a:t>amore ai </a:t>
            </a:r>
            <a:r>
              <a:rPr sz="1200" spc="-5" dirty="0">
                <a:latin typeface="Times New Roman"/>
                <a:cs typeface="Times New Roman"/>
              </a:rPr>
              <a:t>loro fratelli nella carne. Tale affetto delle </a:t>
            </a:r>
            <a:r>
              <a:rPr sz="1200" spc="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è un  </a:t>
            </a:r>
            <a:r>
              <a:rPr sz="1200" spc="-5" dirty="0">
                <a:latin typeface="Times New Roman"/>
                <a:cs typeface="Times New Roman"/>
              </a:rPr>
              <a:t>riflesso reale dell’amore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73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(1279.7) 117:1.9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simmetricamente </a:t>
            </a:r>
            <a:r>
              <a:rPr sz="1200" dirty="0">
                <a:latin typeface="Times New Roman"/>
                <a:cs typeface="Times New Roman"/>
              </a:rPr>
              <a:t>inclusivo.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Sorgente 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è potenziale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grandi Assoluti;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attuale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Paradiso, nel Figlio </a:t>
            </a:r>
            <a:r>
              <a:rPr sz="1200" dirty="0">
                <a:latin typeface="Times New Roman"/>
                <a:cs typeface="Times New Roman"/>
              </a:rPr>
              <a:t>e nello Spirito; ma 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sia attuale sia </a:t>
            </a:r>
            <a:r>
              <a:rPr sz="1200" dirty="0">
                <a:latin typeface="Times New Roman"/>
                <a:cs typeface="Times New Roman"/>
              </a:rPr>
              <a:t>potenziale,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 supremazia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potere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29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41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onnipotente, che </a:t>
            </a:r>
            <a:r>
              <a:rPr sz="1200" dirty="0">
                <a:latin typeface="Times New Roman"/>
                <a:cs typeface="Times New Roman"/>
              </a:rPr>
              <a:t>risponde </a:t>
            </a:r>
            <a:r>
              <a:rPr sz="1200" spc="-5" dirty="0">
                <a:latin typeface="Times New Roman"/>
                <a:cs typeface="Times New Roman"/>
              </a:rPr>
              <a:t>sia allo sforzo delle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sia al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del Creatore. Egli agisce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stesso sull’universo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reagisce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stesso all’insieme dell’universo;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allo stesso </a:t>
            </a:r>
            <a:r>
              <a:rPr sz="1200" dirty="0">
                <a:latin typeface="Times New Roman"/>
                <a:cs typeface="Times New Roman"/>
              </a:rPr>
              <a:t>tempo 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supremo e la </a:t>
            </a:r>
            <a:r>
              <a:rPr sz="1200" spc="-5" dirty="0">
                <a:latin typeface="Times New Roman"/>
                <a:cs typeface="Times New Roman"/>
              </a:rPr>
              <a:t>creatura suprema.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Supremazia  esprime così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somma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dell’intero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fonte della crescita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evoluzionaria</a:t>
            </a:r>
            <a:endParaRPr sz="1600">
              <a:latin typeface="Times New Roman"/>
              <a:cs typeface="Times New Roman"/>
            </a:endParaRPr>
          </a:p>
          <a:p>
            <a:pPr marL="76200" marR="22606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(1280.1) 117:2.1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Dio-nel-tempo; 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crescita delle creature nel tempo; </a:t>
            </a:r>
            <a:r>
              <a:rPr sz="1200" dirty="0">
                <a:latin typeface="Times New Roman"/>
                <a:cs typeface="Times New Roman"/>
              </a:rPr>
              <a:t>è anche la </a:t>
            </a:r>
            <a:r>
              <a:rPr sz="1200" spc="-5" dirty="0">
                <a:latin typeface="Times New Roman"/>
                <a:cs typeface="Times New Roman"/>
              </a:rPr>
              <a:t>conquista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presente  </a:t>
            </a:r>
            <a:r>
              <a:rPr sz="1200" dirty="0">
                <a:latin typeface="Times New Roman"/>
                <a:cs typeface="Times New Roman"/>
              </a:rPr>
              <a:t>incompleto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in corso di </a:t>
            </a:r>
            <a:r>
              <a:rPr sz="1200" spc="-5" dirty="0">
                <a:latin typeface="Times New Roman"/>
                <a:cs typeface="Times New Roman"/>
              </a:rPr>
              <a:t>perfezionamento.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frutti finali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crescita finita </a:t>
            </a:r>
            <a:r>
              <a:rPr sz="1200" dirty="0">
                <a:latin typeface="Times New Roman"/>
                <a:cs typeface="Times New Roman"/>
              </a:rPr>
              <a:t>sono: il </a:t>
            </a:r>
            <a:r>
              <a:rPr sz="1200" spc="-5" dirty="0">
                <a:latin typeface="Times New Roman"/>
                <a:cs typeface="Times New Roman"/>
              </a:rPr>
              <a:t>potere  controllato </a:t>
            </a:r>
            <a:r>
              <a:rPr sz="1200" dirty="0">
                <a:latin typeface="Times New Roman"/>
                <a:cs typeface="Times New Roman"/>
              </a:rPr>
              <a:t>dallo spirito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in virtù </a:t>
            </a:r>
            <a:r>
              <a:rPr sz="1200" spc="-5" dirty="0">
                <a:latin typeface="Times New Roman"/>
                <a:cs typeface="Times New Roman"/>
              </a:rPr>
              <a:t>della presenza </a:t>
            </a:r>
            <a:r>
              <a:rPr sz="1200" dirty="0">
                <a:latin typeface="Times New Roman"/>
                <a:cs typeface="Times New Roman"/>
              </a:rPr>
              <a:t>creativa </a:t>
            </a:r>
            <a:r>
              <a:rPr sz="1200" spc="-5" dirty="0">
                <a:latin typeface="Times New Roman"/>
                <a:cs typeface="Times New Roman"/>
              </a:rPr>
              <a:t>ed unificante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conseguenza  </a:t>
            </a:r>
            <a:r>
              <a:rPr sz="1200" spc="-5" dirty="0">
                <a:latin typeface="Times New Roman"/>
                <a:cs typeface="Times New Roman"/>
              </a:rPr>
              <a:t>culminante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questa crescita </a:t>
            </a:r>
            <a:r>
              <a:rPr sz="1200" dirty="0">
                <a:latin typeface="Times New Roman"/>
                <a:cs typeface="Times New Roman"/>
              </a:rPr>
              <a:t>è l’Essere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(1280.2) 117:2.2 </a:t>
            </a:r>
            <a:r>
              <a:rPr sz="1200" spc="-5" dirty="0">
                <a:latin typeface="Times New Roman"/>
                <a:cs typeface="Times New Roman"/>
              </a:rPr>
              <a:t>Per l’uomo mortale l’esistere </a:t>
            </a:r>
            <a:r>
              <a:rPr sz="1200" dirty="0">
                <a:latin typeface="Times New Roman"/>
                <a:cs typeface="Times New Roman"/>
              </a:rPr>
              <a:t>equivale </a:t>
            </a:r>
            <a:r>
              <a:rPr sz="1200" spc="-5" dirty="0">
                <a:latin typeface="Times New Roman"/>
                <a:cs typeface="Times New Roman"/>
              </a:rPr>
              <a:t>alla crescita.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sembrerebbe essere anche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ampio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dell’universo, perché </a:t>
            </a:r>
            <a:r>
              <a:rPr sz="1200" dirty="0">
                <a:latin typeface="Times New Roman"/>
                <a:cs typeface="Times New Roman"/>
              </a:rPr>
              <a:t>l’esistenza </a:t>
            </a:r>
            <a:r>
              <a:rPr sz="1200" spc="-5" dirty="0">
                <a:latin typeface="Times New Roman"/>
                <a:cs typeface="Times New Roman"/>
              </a:rPr>
              <a:t>guidata dallo spirito sembra portare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crescita esperienziale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ad un’elevazione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status. Noi  abbiamo sostenuto </a:t>
            </a:r>
            <a:r>
              <a:rPr sz="1200" dirty="0">
                <a:latin typeface="Times New Roman"/>
                <a:cs typeface="Times New Roman"/>
              </a:rPr>
              <a:t>a lungo, </a:t>
            </a:r>
            <a:r>
              <a:rPr sz="1200" spc="-5" dirty="0">
                <a:latin typeface="Times New Roman"/>
                <a:cs typeface="Times New Roman"/>
              </a:rPr>
              <a:t>tuttavia,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attuale che caratterizza l’esistenza delle creature nella presente </a:t>
            </a:r>
            <a:r>
              <a:rPr sz="1200" dirty="0">
                <a:latin typeface="Times New Roman"/>
                <a:cs typeface="Times New Roman"/>
              </a:rPr>
              <a:t>era dell’universo  è una funzione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Supremo. Sosteniamo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peculiare </a:t>
            </a:r>
            <a:r>
              <a:rPr sz="1200" dirty="0">
                <a:latin typeface="Times New Roman"/>
                <a:cs typeface="Times New Roman"/>
              </a:rPr>
              <a:t>dell’era di crescita </a:t>
            </a:r>
            <a:r>
              <a:rPr sz="1200" spc="-5" dirty="0">
                <a:latin typeface="Times New Roman"/>
                <a:cs typeface="Times New Roman"/>
              </a:rPr>
              <a:t>del Supremo </a:t>
            </a:r>
            <a:r>
              <a:rPr sz="1200" dirty="0">
                <a:latin typeface="Times New Roman"/>
                <a:cs typeface="Times New Roman"/>
              </a:rPr>
              <a:t>e che  </a:t>
            </a:r>
            <a:r>
              <a:rPr sz="1200" spc="-5" dirty="0">
                <a:latin typeface="Times New Roman"/>
                <a:cs typeface="Times New Roman"/>
              </a:rPr>
              <a:t>terminerà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crescita 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93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(1280.3) 117:2.3 </a:t>
            </a:r>
            <a:r>
              <a:rPr sz="1200" spc="-5" dirty="0">
                <a:latin typeface="Times New Roman"/>
                <a:cs typeface="Times New Roman"/>
              </a:rPr>
              <a:t>Considerate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trinitizzati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nati </a:t>
            </a:r>
            <a:r>
              <a:rPr sz="1200" dirty="0">
                <a:latin typeface="Times New Roman"/>
                <a:cs typeface="Times New Roman"/>
              </a:rPr>
              <a:t>e vivono nella presente </a:t>
            </a:r>
            <a:r>
              <a:rPr sz="1200" spc="-5" dirty="0">
                <a:latin typeface="Times New Roman"/>
                <a:cs typeface="Times New Roman"/>
              </a:rPr>
              <a:t>era dell’universo; </a:t>
            </a:r>
            <a:r>
              <a:rPr sz="1200" dirty="0">
                <a:latin typeface="Times New Roman"/>
                <a:cs typeface="Times New Roman"/>
              </a:rPr>
              <a:t>hanno una  </a:t>
            </a:r>
            <a:r>
              <a:rPr sz="1200" spc="-5" dirty="0">
                <a:latin typeface="Times New Roman"/>
                <a:cs typeface="Times New Roman"/>
              </a:rPr>
              <a:t>personalità così come </a:t>
            </a:r>
            <a:r>
              <a:rPr sz="1200" dirty="0">
                <a:latin typeface="Times New Roman"/>
                <a:cs typeface="Times New Roman"/>
              </a:rPr>
              <a:t>delle dotazioni di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di spirito. </a:t>
            </a:r>
            <a:r>
              <a:rPr sz="1200" spc="-5" dirty="0">
                <a:latin typeface="Times New Roman"/>
                <a:cs typeface="Times New Roman"/>
              </a:rPr>
              <a:t>Hanno delle esperienze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ricordo </a:t>
            </a:r>
            <a:r>
              <a:rPr sz="1200" dirty="0">
                <a:latin typeface="Times New Roman"/>
                <a:cs typeface="Times New Roman"/>
              </a:rPr>
              <a:t>di queste, ma non </a:t>
            </a:r>
            <a:r>
              <a:rPr sz="1200" i="1" spc="-5" dirty="0">
                <a:latin typeface="Times New Roman"/>
                <a:cs typeface="Times New Roman"/>
              </a:rPr>
              <a:t>crescono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gli ascendenti. Noi </a:t>
            </a:r>
            <a:r>
              <a:rPr sz="1200" dirty="0">
                <a:latin typeface="Times New Roman"/>
                <a:cs typeface="Times New Roman"/>
              </a:rPr>
              <a:t>crediamo e </a:t>
            </a:r>
            <a:r>
              <a:rPr sz="1200" spc="-5" dirty="0">
                <a:latin typeface="Times New Roman"/>
                <a:cs typeface="Times New Roman"/>
              </a:rPr>
              <a:t>comprendiamo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trinitizzati da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dirty="0">
                <a:latin typeface="Times New Roman"/>
                <a:cs typeface="Times New Roman"/>
              </a:rPr>
              <a:t>pur trovandosi </a:t>
            </a:r>
            <a:r>
              <a:rPr sz="1200" i="1" spc="-5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presente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  <a:p>
            <a:pPr marL="76200" marR="12255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dell’universo, appartengono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i="1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prossima era dell’universo </a:t>
            </a:r>
            <a:r>
              <a:rPr sz="1200" dirty="0">
                <a:latin typeface="Times New Roman"/>
                <a:cs typeface="Times New Roman"/>
              </a:rPr>
              <a:t>— l’era </a:t>
            </a:r>
            <a:r>
              <a:rPr sz="1200" spc="-5" dirty="0">
                <a:latin typeface="Times New Roman"/>
                <a:cs typeface="Times New Roman"/>
              </a:rPr>
              <a:t>che seguirà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della crescita del  Supremo. Per cui essi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i="1" spc="-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qual è </a:t>
            </a:r>
            <a:r>
              <a:rPr sz="1200" spc="-5" dirty="0">
                <a:latin typeface="Times New Roman"/>
                <a:cs typeface="Times New Roman"/>
              </a:rPr>
              <a:t>nel suo attuale status </a:t>
            </a:r>
            <a:r>
              <a:rPr sz="1200" dirty="0">
                <a:latin typeface="Times New Roman"/>
                <a:cs typeface="Times New Roman"/>
              </a:rPr>
              <a:t>d’incompletezza e di </a:t>
            </a:r>
            <a:r>
              <a:rPr sz="1200" spc="-5" dirty="0">
                <a:latin typeface="Times New Roman"/>
                <a:cs typeface="Times New Roman"/>
              </a:rPr>
              <a:t>conseguente crescita. Perciò essi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partecipano alla </a:t>
            </a:r>
            <a:r>
              <a:rPr sz="1200" dirty="0">
                <a:latin typeface="Times New Roman"/>
                <a:cs typeface="Times New Roman"/>
              </a:rPr>
              <a:t>crescita </a:t>
            </a:r>
            <a:r>
              <a:rPr sz="1200" spc="-5" dirty="0">
                <a:latin typeface="Times New Roman"/>
                <a:cs typeface="Times New Roman"/>
              </a:rPr>
              <a:t>esperienziale della presente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dell’universo,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sono tenuti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riserva per </a:t>
            </a:r>
            <a:r>
              <a:rPr sz="1200" dirty="0">
                <a:latin typeface="Times New Roman"/>
                <a:cs typeface="Times New Roman"/>
              </a:rPr>
              <a:t>la prossima era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77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784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(1280.4) 117:2.4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esseri del </a:t>
            </a:r>
            <a:r>
              <a:rPr sz="1200" dirty="0">
                <a:latin typeface="Times New Roman"/>
                <a:cs typeface="Times New Roman"/>
              </a:rPr>
              <a:t>mio ordine, i Possenti </a:t>
            </a:r>
            <a:r>
              <a:rPr sz="1200" spc="-5" dirty="0">
                <a:latin typeface="Times New Roman"/>
                <a:cs typeface="Times New Roman"/>
              </a:rPr>
              <a:t>Messaggeri, essendo abbracciati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partecipano alla crescita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presente era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senso noi </a:t>
            </a:r>
            <a:r>
              <a:rPr sz="1200" spc="-5" dirty="0">
                <a:latin typeface="Times New Roman"/>
                <a:cs typeface="Times New Roman"/>
              </a:rPr>
              <a:t>siamo nello status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precedente era dell’universo, come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 </a:t>
            </a:r>
            <a:r>
              <a:rPr sz="1200" dirty="0">
                <a:latin typeface="Times New Roman"/>
                <a:cs typeface="Times New Roman"/>
              </a:rPr>
              <a:t>i Figli  </a:t>
            </a:r>
            <a:r>
              <a:rPr sz="1200" spc="-5" dirty="0">
                <a:latin typeface="Times New Roman"/>
                <a:cs typeface="Times New Roman"/>
              </a:rPr>
              <a:t>Stazionari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Trinità. Una cosa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certa: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fissato dall’abbraccio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e la nostra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traduce  </a:t>
            </a:r>
            <a:r>
              <a:rPr sz="1200" dirty="0">
                <a:latin typeface="Times New Roman"/>
                <a:cs typeface="Times New Roman"/>
              </a:rPr>
              <a:t>più in una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crescita.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(1280.5) 117:2.5 </a:t>
            </a:r>
            <a:r>
              <a:rPr sz="1200" dirty="0">
                <a:latin typeface="Times New Roman"/>
                <a:cs typeface="Times New Roman"/>
              </a:rPr>
              <a:t>Ciò non </a:t>
            </a:r>
            <a:r>
              <a:rPr sz="1200" spc="-5" dirty="0">
                <a:latin typeface="Times New Roman"/>
                <a:cs typeface="Times New Roman"/>
              </a:rPr>
              <a:t>avviene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né per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altro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esperienziali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partecipano al processo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Supremo. Voi mortali </a:t>
            </a:r>
            <a:r>
              <a:rPr sz="1200" dirty="0">
                <a:latin typeface="Times New Roman"/>
                <a:cs typeface="Times New Roman"/>
              </a:rPr>
              <a:t>attualmente viventi </a:t>
            </a:r>
            <a:r>
              <a:rPr sz="1200" spc="-5" dirty="0">
                <a:latin typeface="Times New Roman"/>
                <a:cs typeface="Times New Roman"/>
              </a:rPr>
              <a:t>su Urantia, che </a:t>
            </a:r>
            <a:r>
              <a:rPr sz="1200" dirty="0">
                <a:latin typeface="Times New Roman"/>
                <a:cs typeface="Times New Roman"/>
              </a:rPr>
              <a:t>potete aspirare 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finalitari, dovreste comprendere che </a:t>
            </a:r>
            <a:r>
              <a:rPr sz="1200" dirty="0">
                <a:latin typeface="Times New Roman"/>
                <a:cs typeface="Times New Roman"/>
              </a:rPr>
              <a:t>un tale destino è </a:t>
            </a:r>
            <a:r>
              <a:rPr sz="1200" spc="-5" dirty="0">
                <a:latin typeface="Times New Roman"/>
                <a:cs typeface="Times New Roman"/>
              </a:rPr>
              <a:t>realizzabile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partecipate </a:t>
            </a:r>
            <a:r>
              <a:rPr sz="1200" spc="-5" dirty="0">
                <a:latin typeface="Times New Roman"/>
                <a:cs typeface="Times New Roman"/>
              </a:rPr>
              <a:t>al  ciclo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 del</a:t>
            </a:r>
            <a:r>
              <a:rPr sz="1200" dirty="0">
                <a:latin typeface="Times New Roman"/>
                <a:cs typeface="Times New Roman"/>
              </a:rPr>
              <a:t> 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93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(1280.6) 117:2.6 </a:t>
            </a:r>
            <a:r>
              <a:rPr sz="1200" spc="-5" dirty="0">
                <a:latin typeface="Times New Roman"/>
                <a:cs typeface="Times New Roman"/>
              </a:rPr>
              <a:t>Un giorno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del Supremo finirà; il </a:t>
            </a:r>
            <a:r>
              <a:rPr sz="1200" spc="-5" dirty="0">
                <a:latin typeface="Times New Roman"/>
                <a:cs typeface="Times New Roman"/>
              </a:rPr>
              <a:t>suo status raggiungerà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(nel </a:t>
            </a:r>
            <a:r>
              <a:rPr sz="1200" spc="-5" dirty="0">
                <a:latin typeface="Times New Roman"/>
                <a:cs typeface="Times New Roman"/>
              </a:rPr>
              <a:t>senso energia-spirito). Questa  conclusione dell’evoluzione del Supremo </a:t>
            </a:r>
            <a:r>
              <a:rPr sz="1200" dirty="0">
                <a:latin typeface="Times New Roman"/>
                <a:cs typeface="Times New Roman"/>
              </a:rPr>
              <a:t>vedrà anche la </a:t>
            </a:r>
            <a:r>
              <a:rPr sz="1200" spc="-5" dirty="0">
                <a:latin typeface="Times New Roman"/>
                <a:cs typeface="Times New Roman"/>
              </a:rPr>
              <a:t>fine dell’evoluzione delle creature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parti della Supremazia. Quale 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caratterizzerà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sappiamo. Ma </a:t>
            </a:r>
            <a:r>
              <a:rPr sz="1200" dirty="0">
                <a:latin typeface="Times New Roman"/>
                <a:cs typeface="Times New Roman"/>
              </a:rPr>
              <a:t>siamo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certi che </a:t>
            </a:r>
            <a:r>
              <a:rPr sz="1200" dirty="0">
                <a:latin typeface="Times New Roman"/>
                <a:cs typeface="Times New Roman"/>
              </a:rPr>
              <a:t>sarà qualcosa di molto  </a:t>
            </a:r>
            <a:r>
              <a:rPr sz="1200" spc="-5" dirty="0">
                <a:latin typeface="Times New Roman"/>
                <a:cs typeface="Times New Roman"/>
              </a:rPr>
              <a:t>differente </a:t>
            </a:r>
            <a:r>
              <a:rPr sz="1200" dirty="0">
                <a:latin typeface="Times New Roman"/>
                <a:cs typeface="Times New Roman"/>
              </a:rPr>
              <a:t>da tutto ciò che è </a:t>
            </a:r>
            <a:r>
              <a:rPr sz="1200" spc="-5" dirty="0">
                <a:latin typeface="Times New Roman"/>
                <a:cs typeface="Times New Roman"/>
              </a:rPr>
              <a:t>stato visto </a:t>
            </a:r>
            <a:r>
              <a:rPr sz="1200" dirty="0">
                <a:latin typeface="Times New Roman"/>
                <a:cs typeface="Times New Roman"/>
              </a:rPr>
              <a:t>nella presente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dei sette superuniversi. Sarà indubbiamente </a:t>
            </a:r>
            <a:r>
              <a:rPr sz="1200" spc="5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dei  cittadini </a:t>
            </a:r>
            <a:r>
              <a:rPr sz="1200" dirty="0">
                <a:latin typeface="Times New Roman"/>
                <a:cs typeface="Times New Roman"/>
              </a:rPr>
              <a:t>evoluzionari </a:t>
            </a:r>
            <a:r>
              <a:rPr sz="1200" spc="-5" dirty="0">
                <a:latin typeface="Times New Roman"/>
                <a:cs typeface="Times New Roman"/>
              </a:rPr>
              <a:t>del grande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compensare gli abitanti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 per questa </a:t>
            </a:r>
            <a:r>
              <a:rPr sz="1200" dirty="0">
                <a:latin typeface="Times New Roman"/>
                <a:cs typeface="Times New Roman"/>
              </a:rPr>
              <a:t>privazione di </a:t>
            </a:r>
            <a:r>
              <a:rPr sz="1200" spc="-5" dirty="0">
                <a:latin typeface="Times New Roman"/>
                <a:cs typeface="Times New Roman"/>
              </a:rPr>
              <a:t>crescita della  Supremazia.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68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(1280.7) 117:2.7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Supremo, quale </a:t>
            </a:r>
            <a:r>
              <a:rPr sz="1200" spc="-5" dirty="0">
                <a:latin typeface="Times New Roman"/>
                <a:cs typeface="Times New Roman"/>
              </a:rPr>
              <a:t>esisterà al </a:t>
            </a:r>
            <a:r>
              <a:rPr sz="1200" dirty="0">
                <a:latin typeface="Times New Roman"/>
                <a:cs typeface="Times New Roman"/>
              </a:rPr>
              <a:t>termine </a:t>
            </a:r>
            <a:r>
              <a:rPr sz="1200" spc="-5" dirty="0">
                <a:latin typeface="Times New Roman"/>
                <a:cs typeface="Times New Roman"/>
              </a:rPr>
              <a:t>della presente era dell’universo, funzionerà come sovrano esperienziale nel  grande </a:t>
            </a:r>
            <a:r>
              <a:rPr sz="1200" dirty="0">
                <a:latin typeface="Times New Roman"/>
                <a:cs typeface="Times New Roman"/>
              </a:rPr>
              <a:t>universo. </a:t>
            </a:r>
            <a:r>
              <a:rPr sz="1200" spc="-5" dirty="0">
                <a:latin typeface="Times New Roman"/>
                <a:cs typeface="Times New Roman"/>
              </a:rPr>
              <a:t>Gli abitanti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cittadini della </a:t>
            </a:r>
            <a:r>
              <a:rPr sz="1200" dirty="0">
                <a:latin typeface="Times New Roman"/>
                <a:cs typeface="Times New Roman"/>
              </a:rPr>
              <a:t>prossima </a:t>
            </a:r>
            <a:r>
              <a:rPr sz="1200" spc="-5" dirty="0">
                <a:latin typeface="Times New Roman"/>
                <a:cs typeface="Times New Roman"/>
              </a:rPr>
              <a:t>era universale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avranno </a:t>
            </a:r>
            <a:r>
              <a:rPr sz="1200" dirty="0">
                <a:latin typeface="Times New Roman"/>
                <a:cs typeface="Times New Roman"/>
              </a:rPr>
              <a:t>un potenziale di </a:t>
            </a:r>
            <a:r>
              <a:rPr sz="1200" spc="-5" dirty="0">
                <a:latin typeface="Times New Roman"/>
                <a:cs typeface="Times New Roman"/>
              </a:rPr>
              <a:t>crescita  postsuperuniversale,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evoluzionaria che </a:t>
            </a:r>
            <a:r>
              <a:rPr sz="1200" dirty="0">
                <a:latin typeface="Times New Roman"/>
                <a:cs typeface="Times New Roman"/>
              </a:rPr>
              <a:t>presuppone 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dell’Onnipotente </a:t>
            </a:r>
            <a:r>
              <a:rPr sz="1200" spc="-5" dirty="0">
                <a:latin typeface="Times New Roman"/>
                <a:cs typeface="Times New Roman"/>
              </a:rPr>
              <a:t>Supremo,  escludendo </a:t>
            </a:r>
            <a:r>
              <a:rPr sz="1200" dirty="0">
                <a:latin typeface="Times New Roman"/>
                <a:cs typeface="Times New Roman"/>
              </a:rPr>
              <a:t>quindi la </a:t>
            </a:r>
            <a:r>
              <a:rPr sz="1200" spc="-5" dirty="0">
                <a:latin typeface="Times New Roman"/>
                <a:cs typeface="Times New Roman"/>
              </a:rPr>
              <a:t>partecipazione delle creature alla sintesi </a:t>
            </a:r>
            <a:r>
              <a:rPr sz="1200" dirty="0">
                <a:latin typeface="Times New Roman"/>
                <a:cs typeface="Times New Roman"/>
              </a:rPr>
              <a:t>di potere-personalità </a:t>
            </a:r>
            <a:r>
              <a:rPr sz="1200" spc="-5" dirty="0">
                <a:latin typeface="Times New Roman"/>
                <a:cs typeface="Times New Roman"/>
              </a:rPr>
              <a:t>della presente era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276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619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(1281.1) 117:2.8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l’incompletezza del Supremo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considerata come </a:t>
            </a:r>
            <a:r>
              <a:rPr sz="1200" dirty="0">
                <a:latin typeface="Times New Roman"/>
                <a:cs typeface="Times New Roman"/>
              </a:rPr>
              <a:t>una virtù, poiché </a:t>
            </a:r>
            <a:r>
              <a:rPr sz="1200" spc="-5" dirty="0">
                <a:latin typeface="Times New Roman"/>
                <a:cs typeface="Times New Roman"/>
              </a:rPr>
              <a:t>rende </a:t>
            </a:r>
            <a:r>
              <a:rPr sz="1200" dirty="0">
                <a:latin typeface="Times New Roman"/>
                <a:cs typeface="Times New Roman"/>
              </a:rPr>
              <a:t>possibile la </a:t>
            </a:r>
            <a:r>
              <a:rPr sz="1200" spc="-5" dirty="0">
                <a:latin typeface="Times New Roman"/>
                <a:cs typeface="Times New Roman"/>
              </a:rPr>
              <a:t>crescita  </a:t>
            </a:r>
            <a:r>
              <a:rPr sz="1200" dirty="0">
                <a:latin typeface="Times New Roman"/>
                <a:cs typeface="Times New Roman"/>
              </a:rPr>
              <a:t>evoluzionaria </a:t>
            </a:r>
            <a:r>
              <a:rPr sz="1200" spc="-5" dirty="0">
                <a:latin typeface="Times New Roman"/>
                <a:cs typeface="Times New Roman"/>
              </a:rPr>
              <a:t>della creazione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degli attuali </a:t>
            </a:r>
            <a:r>
              <a:rPr sz="1200" spc="-5" dirty="0">
                <a:latin typeface="Times New Roman"/>
                <a:cs typeface="Times New Roman"/>
              </a:rPr>
              <a:t>universi.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vuoto ha una </a:t>
            </a:r>
            <a:r>
              <a:rPr sz="1200" spc="-5" dirty="0">
                <a:latin typeface="Times New Roman"/>
                <a:cs typeface="Times New Roman"/>
              </a:rPr>
              <a:t>sua virtù perché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colmato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dall’esperienza.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23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(1281.2) 117:2.9 </a:t>
            </a:r>
            <a:r>
              <a:rPr sz="1200" spc="-5" dirty="0">
                <a:latin typeface="Times New Roman"/>
                <a:cs typeface="Times New Roman"/>
              </a:rPr>
              <a:t>Uno dei problemi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intriganti della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finita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questo: l’Essere Supremo si attua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risposta all’evoluzione </a:t>
            </a:r>
            <a:r>
              <a:rPr sz="1200" spc="-5" dirty="0">
                <a:latin typeface="Times New Roman"/>
                <a:cs typeface="Times New Roman"/>
              </a:rPr>
              <a:t>del  grande </a:t>
            </a:r>
            <a:r>
              <a:rPr sz="1200" dirty="0">
                <a:latin typeface="Times New Roman"/>
                <a:cs typeface="Times New Roman"/>
              </a:rPr>
              <a:t>universo, </a:t>
            </a:r>
            <a:r>
              <a:rPr sz="1200" spc="-5" dirty="0">
                <a:latin typeface="Times New Roman"/>
                <a:cs typeface="Times New Roman"/>
              </a:rPr>
              <a:t>oppure questo </a:t>
            </a:r>
            <a:r>
              <a:rPr sz="1200" dirty="0">
                <a:latin typeface="Times New Roman"/>
                <a:cs typeface="Times New Roman"/>
              </a:rPr>
              <a:t>cosmo finito </a:t>
            </a:r>
            <a:r>
              <a:rPr sz="1200" spc="-5" dirty="0">
                <a:latin typeface="Times New Roman"/>
                <a:cs typeface="Times New Roman"/>
              </a:rPr>
              <a:t>si evolve progressivamente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risposta alla graduale </a:t>
            </a:r>
            <a:r>
              <a:rPr sz="1200" dirty="0">
                <a:latin typeface="Times New Roman"/>
                <a:cs typeface="Times New Roman"/>
              </a:rPr>
              <a:t>attuazione </a:t>
            </a:r>
            <a:r>
              <a:rPr sz="1200" spc="-5" dirty="0">
                <a:latin typeface="Times New Roman"/>
                <a:cs typeface="Times New Roman"/>
              </a:rPr>
              <a:t>del Supremo? O </a:t>
            </a:r>
            <a:r>
              <a:rPr sz="1200" dirty="0">
                <a:latin typeface="Times New Roman"/>
                <a:cs typeface="Times New Roman"/>
              </a:rPr>
              <a:t>è  possibile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reciprocamente interdipendenti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sviluppo? </a:t>
            </a:r>
            <a:r>
              <a:rPr sz="1200" dirty="0">
                <a:latin typeface="Times New Roman"/>
                <a:cs typeface="Times New Roman"/>
              </a:rPr>
              <a:t>Che siano </a:t>
            </a:r>
            <a:r>
              <a:rPr sz="1200" spc="-5" dirty="0">
                <a:latin typeface="Times New Roman"/>
                <a:cs typeface="Times New Roman"/>
              </a:rPr>
              <a:t>reciprocamente </a:t>
            </a:r>
            <a:r>
              <a:rPr sz="1200" dirty="0">
                <a:latin typeface="Times New Roman"/>
                <a:cs typeface="Times New Roman"/>
              </a:rPr>
              <a:t>evoluzionari, iniziando </a:t>
            </a:r>
            <a:r>
              <a:rPr sz="1200" spc="-5" dirty="0">
                <a:latin typeface="Times New Roman"/>
                <a:cs typeface="Times New Roman"/>
              </a:rPr>
              <a:t>ciascuno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dell’altro? Di questo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siamo certi: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universi,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basso </a:t>
            </a:r>
            <a:r>
              <a:rPr sz="1200" dirty="0">
                <a:latin typeface="Times New Roman"/>
                <a:cs typeface="Times New Roman"/>
              </a:rPr>
              <a:t>livello,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stanno evolvendo </a:t>
            </a:r>
            <a:r>
              <a:rPr sz="1200" spc="-5" dirty="0">
                <a:latin typeface="Times New Roman"/>
                <a:cs typeface="Times New Roman"/>
              </a:rPr>
              <a:t>nel  Supremo, </a:t>
            </a:r>
            <a:r>
              <a:rPr sz="1200" dirty="0">
                <a:latin typeface="Times New Roman"/>
                <a:cs typeface="Times New Roman"/>
              </a:rPr>
              <a:t>e via via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evolvono </a:t>
            </a:r>
            <a:r>
              <a:rPr sz="1200" spc="-5" dirty="0">
                <a:latin typeface="Times New Roman"/>
                <a:cs typeface="Times New Roman"/>
              </a:rPr>
              <a:t>appare </a:t>
            </a:r>
            <a:r>
              <a:rPr sz="1200" dirty="0">
                <a:latin typeface="Times New Roman"/>
                <a:cs typeface="Times New Roman"/>
              </a:rPr>
              <a:t>la somma </a:t>
            </a:r>
            <a:r>
              <a:rPr sz="1200" spc="-5" dirty="0">
                <a:latin typeface="Times New Roman"/>
                <a:cs typeface="Times New Roman"/>
              </a:rPr>
              <a:t>unificata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l’attività finita della presente era </a:t>
            </a:r>
            <a:r>
              <a:rPr sz="1200" dirty="0">
                <a:latin typeface="Times New Roman"/>
                <a:cs typeface="Times New Roman"/>
              </a:rPr>
              <a:t>dell’universo. E questa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l’apparizione dell’Essere Supremo, </a:t>
            </a:r>
            <a:r>
              <a:rPr sz="1200" dirty="0">
                <a:latin typeface="Times New Roman"/>
                <a:cs typeface="Times New Roman"/>
              </a:rPr>
              <a:t>che per 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l’evoluzione </a:t>
            </a:r>
            <a:r>
              <a:rPr sz="1200" spc="-5" dirty="0">
                <a:latin typeface="Times New Roman"/>
                <a:cs typeface="Times New Roman"/>
              </a:rPr>
              <a:t>del potere </a:t>
            </a:r>
            <a:r>
              <a:rPr sz="1200" dirty="0">
                <a:latin typeface="Times New Roman"/>
                <a:cs typeface="Times New Roman"/>
              </a:rPr>
              <a:t>onnipotente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significato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Supremo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per le creature</a:t>
            </a:r>
            <a:r>
              <a:rPr sz="1600" b="1" spc="8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dell’universo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(1281.3) 117:3.1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cosmica, variamente </a:t>
            </a:r>
            <a:r>
              <a:rPr sz="1200" dirty="0">
                <a:latin typeface="Times New Roman"/>
                <a:cs typeface="Times New Roman"/>
              </a:rPr>
              <a:t>denominata </a:t>
            </a:r>
            <a:r>
              <a:rPr sz="1200" spc="-5" dirty="0">
                <a:latin typeface="Times New Roman"/>
                <a:cs typeface="Times New Roman"/>
              </a:rPr>
              <a:t>come Essere </a:t>
            </a:r>
            <a:r>
              <a:rPr sz="1200" dirty="0">
                <a:latin typeface="Times New Roman"/>
                <a:cs typeface="Times New Roman"/>
              </a:rPr>
              <a:t>Supremo,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l’Onnipotente Supremo,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sintesi  complessa ed universale delle fasi emergenti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finite.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vasta </a:t>
            </a:r>
            <a:r>
              <a:rPr sz="1200" spc="-5" dirty="0">
                <a:latin typeface="Times New Roman"/>
                <a:cs typeface="Times New Roman"/>
              </a:rPr>
              <a:t>diversificazione dell’energia eterna, </a:t>
            </a:r>
            <a:r>
              <a:rPr sz="1200" dirty="0">
                <a:latin typeface="Times New Roman"/>
                <a:cs typeface="Times New Roman"/>
              </a:rPr>
              <a:t>dello spirito  divino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universale raggiunge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culmine finito nell’evoluzione del Supremo,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somma </a:t>
            </a:r>
            <a:r>
              <a:rPr sz="1200" spc="-5" dirty="0">
                <a:latin typeface="Times New Roman"/>
                <a:cs typeface="Times New Roman"/>
              </a:rPr>
              <a:t>totale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crescita  </a:t>
            </a:r>
            <a:r>
              <a:rPr sz="1200" dirty="0">
                <a:latin typeface="Times New Roman"/>
                <a:cs typeface="Times New Roman"/>
              </a:rPr>
              <a:t>finita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realizza </a:t>
            </a:r>
            <a:r>
              <a:rPr sz="1200" spc="-5" dirty="0">
                <a:latin typeface="Times New Roman"/>
                <a:cs typeface="Times New Roman"/>
              </a:rPr>
              <a:t>se stessa sui </a:t>
            </a:r>
            <a:r>
              <a:rPr sz="1200" dirty="0">
                <a:latin typeface="Times New Roman"/>
                <a:cs typeface="Times New Roman"/>
              </a:rPr>
              <a:t>livelli di deità </a:t>
            </a:r>
            <a:r>
              <a:rPr sz="1200" spc="-5" dirty="0">
                <a:latin typeface="Times New Roman"/>
                <a:cs typeface="Times New Roman"/>
              </a:rPr>
              <a:t>del completamento finito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massimo.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160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(1281.4) 117:3.2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canale </a:t>
            </a:r>
            <a:r>
              <a:rPr sz="1200" dirty="0">
                <a:latin typeface="Times New Roman"/>
                <a:cs typeface="Times New Roman"/>
              </a:rPr>
              <a:t>divino attraverso il </a:t>
            </a:r>
            <a:r>
              <a:rPr sz="1200" spc="-5" dirty="0">
                <a:latin typeface="Times New Roman"/>
                <a:cs typeface="Times New Roman"/>
              </a:rPr>
              <a:t>quale scorre </a:t>
            </a:r>
            <a:r>
              <a:rPr sz="1200" dirty="0">
                <a:latin typeface="Times New Roman"/>
                <a:cs typeface="Times New Roman"/>
              </a:rPr>
              <a:t>l’infinità </a:t>
            </a:r>
            <a:r>
              <a:rPr sz="1200" spc="-5" dirty="0">
                <a:latin typeface="Times New Roman"/>
                <a:cs typeface="Times New Roman"/>
              </a:rPr>
              <a:t>creativa </a:t>
            </a:r>
            <a:r>
              <a:rPr sz="1200" dirty="0">
                <a:latin typeface="Times New Roman"/>
                <a:cs typeface="Times New Roman"/>
              </a:rPr>
              <a:t>delle triodità,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cristallizza </a:t>
            </a:r>
            <a:r>
              <a:rPr sz="1200" spc="-5" dirty="0">
                <a:latin typeface="Times New Roman"/>
                <a:cs typeface="Times New Roman"/>
              </a:rPr>
              <a:t>nel panorama  galattico dello spazio,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quale si svolge </a:t>
            </a:r>
            <a:r>
              <a:rPr sz="1200" dirty="0">
                <a:latin typeface="Times New Roman"/>
                <a:cs typeface="Times New Roman"/>
              </a:rPr>
              <a:t>lo splendido </a:t>
            </a:r>
            <a:r>
              <a:rPr sz="1200" spc="-5" dirty="0">
                <a:latin typeface="Times New Roman"/>
                <a:cs typeface="Times New Roman"/>
              </a:rPr>
              <a:t>dramma delle personalità del tempo: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conquista spirituale </a:t>
            </a:r>
            <a:r>
              <a:rPr sz="1200" dirty="0">
                <a:latin typeface="Times New Roman"/>
                <a:cs typeface="Times New Roman"/>
              </a:rPr>
              <a:t>dell’energia-  </a:t>
            </a:r>
            <a:r>
              <a:rPr sz="1200" spc="-5" dirty="0">
                <a:latin typeface="Times New Roman"/>
                <a:cs typeface="Times New Roman"/>
              </a:rPr>
              <a:t>materia grazie alla </a:t>
            </a:r>
            <a:r>
              <a:rPr sz="1200" dirty="0">
                <a:latin typeface="Times New Roman"/>
                <a:cs typeface="Times New Roman"/>
              </a:rPr>
              <a:t>mediazione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991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176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(1281.5) 117:3.3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detto: </a:t>
            </a:r>
            <a:r>
              <a:rPr sz="1200" spc="-10" dirty="0">
                <a:latin typeface="Times New Roman"/>
                <a:cs typeface="Times New Roman"/>
              </a:rPr>
              <a:t>“Io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vivente”, ed egli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effetti </a:t>
            </a:r>
            <a:r>
              <a:rPr sz="1200" dirty="0">
                <a:latin typeface="Times New Roman"/>
                <a:cs typeface="Times New Roman"/>
              </a:rPr>
              <a:t>la via vivente che porta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materiale della </a:t>
            </a:r>
            <a:r>
              <a:rPr sz="1200" dirty="0">
                <a:latin typeface="Times New Roman"/>
                <a:cs typeface="Times New Roman"/>
              </a:rPr>
              <a:t>coscienza  di </a:t>
            </a:r>
            <a:r>
              <a:rPr sz="1200" spc="-5" dirty="0">
                <a:latin typeface="Times New Roman"/>
                <a:cs typeface="Times New Roman"/>
              </a:rPr>
              <a:t>sé al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spirituale della 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via vivente </a:t>
            </a:r>
            <a:r>
              <a:rPr sz="1200" spc="-5" dirty="0">
                <a:latin typeface="Times New Roman"/>
                <a:cs typeface="Times New Roman"/>
              </a:rPr>
              <a:t>dell’ascensione </a:t>
            </a:r>
            <a:r>
              <a:rPr sz="1200" dirty="0">
                <a:latin typeface="Times New Roman"/>
                <a:cs typeface="Times New Roman"/>
              </a:rPr>
              <a:t>dall’io a </a:t>
            </a:r>
            <a:r>
              <a:rPr sz="1200" spc="-5" dirty="0">
                <a:latin typeface="Times New Roman"/>
                <a:cs typeface="Times New Roman"/>
              </a:rPr>
              <a:t>Dio, così </a:t>
            </a:r>
            <a:r>
              <a:rPr sz="1200" dirty="0">
                <a:latin typeface="Times New Roman"/>
                <a:cs typeface="Times New Roman"/>
              </a:rPr>
              <a:t>il Supremo è la  via </a:t>
            </a:r>
            <a:r>
              <a:rPr sz="1200" spc="-5" dirty="0">
                <a:latin typeface="Times New Roman"/>
                <a:cs typeface="Times New Roman"/>
              </a:rPr>
              <a:t>vivente che </a:t>
            </a:r>
            <a:r>
              <a:rPr sz="1200" dirty="0">
                <a:latin typeface="Times New Roman"/>
                <a:cs typeface="Times New Roman"/>
              </a:rPr>
              <a:t>conduce </a:t>
            </a:r>
            <a:r>
              <a:rPr sz="1200" spc="-5" dirty="0">
                <a:latin typeface="Times New Roman"/>
                <a:cs typeface="Times New Roman"/>
              </a:rPr>
              <a:t>dalla coscienza finita alla trascendenza della coscienza,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discernimento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dell’absonità.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(1281.6) 117:3.4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effettivamente essere questo </a:t>
            </a:r>
            <a:r>
              <a:rPr sz="1200" dirty="0">
                <a:latin typeface="Times New Roman"/>
                <a:cs typeface="Times New Roman"/>
              </a:rPr>
              <a:t>canale </a:t>
            </a:r>
            <a:r>
              <a:rPr sz="1200" spc="-5" dirty="0">
                <a:latin typeface="Times New Roman"/>
                <a:cs typeface="Times New Roman"/>
              </a:rPr>
              <a:t>vivente tra l’umanità </a:t>
            </a:r>
            <a:r>
              <a:rPr sz="1200" dirty="0">
                <a:latin typeface="Times New Roman"/>
                <a:cs typeface="Times New Roman"/>
              </a:rPr>
              <a:t>e la divinità </a:t>
            </a:r>
            <a:r>
              <a:rPr sz="1200" spc="-5" dirty="0">
                <a:latin typeface="Times New Roman"/>
                <a:cs typeface="Times New Roman"/>
              </a:rPr>
              <a:t>perché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ha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sperimentato personalmente l’intero percorso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sentiero universale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progressione, dall’umanità reale </a:t>
            </a:r>
            <a:r>
              <a:rPr sz="1200" dirty="0">
                <a:latin typeface="Times New Roman"/>
                <a:cs typeface="Times New Roman"/>
              </a:rPr>
              <a:t>di Joshua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spc="5" dirty="0">
                <a:latin typeface="Times New Roman"/>
                <a:cs typeface="Times New Roman"/>
              </a:rPr>
              <a:t>Joseph,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dell’Uomo, </a:t>
            </a:r>
            <a:r>
              <a:rPr sz="1200" dirty="0">
                <a:latin typeface="Times New Roman"/>
                <a:cs typeface="Times New Roman"/>
              </a:rPr>
              <a:t>alla divinità </a:t>
            </a:r>
            <a:r>
              <a:rPr sz="1200" spc="-5" dirty="0">
                <a:latin typeface="Times New Roman"/>
                <a:cs typeface="Times New Roman"/>
              </a:rPr>
              <a:t>paradisiaca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 Dio infinito.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simile l’Essere </a:t>
            </a:r>
            <a:r>
              <a:rPr sz="1200" spc="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approccio universale alla </a:t>
            </a:r>
            <a:r>
              <a:rPr sz="1200" dirty="0">
                <a:latin typeface="Times New Roman"/>
                <a:cs typeface="Times New Roman"/>
              </a:rPr>
              <a:t>trascendenza </a:t>
            </a:r>
            <a:r>
              <a:rPr sz="1200" spc="-5" dirty="0">
                <a:latin typeface="Times New Roman"/>
                <a:cs typeface="Times New Roman"/>
              </a:rPr>
              <a:t>delle limitazioni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finito, perché egli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personificazione </a:t>
            </a:r>
            <a:r>
              <a:rPr sz="1200" dirty="0">
                <a:latin typeface="Times New Roman"/>
                <a:cs typeface="Times New Roman"/>
              </a:rPr>
              <a:t>effettiva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compendio personale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l’evoluzione,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spiritualizzazione delle creature. Anche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esperienze nel grande  universo delle personalità discendenti del </a:t>
            </a:r>
            <a:r>
              <a:rPr sz="1200" dirty="0">
                <a:latin typeface="Times New Roman"/>
                <a:cs typeface="Times New Roman"/>
              </a:rPr>
              <a:t>Paradiso sono </a:t>
            </a:r>
            <a:r>
              <a:rPr sz="1200" spc="-5" dirty="0">
                <a:latin typeface="Times New Roman"/>
                <a:cs typeface="Times New Roman"/>
              </a:rPr>
              <a:t>quella parte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esperienza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complementare alla sua </a:t>
            </a:r>
            <a:r>
              <a:rPr sz="1200" dirty="0">
                <a:latin typeface="Times New Roman"/>
                <a:cs typeface="Times New Roman"/>
              </a:rPr>
              <a:t>sommatoria  </a:t>
            </a:r>
            <a:r>
              <a:rPr sz="1200" spc="-5" dirty="0">
                <a:latin typeface="Times New Roman"/>
                <a:cs typeface="Times New Roman"/>
              </a:rPr>
              <a:t>delle esperienze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dei pellegrini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731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(1281.7) 117:3.5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mortale è più che </a:t>
            </a:r>
            <a:r>
              <a:rPr sz="1200" spc="-5" dirty="0">
                <a:latin typeface="Times New Roman"/>
                <a:cs typeface="Times New Roman"/>
              </a:rPr>
              <a:t>figurativamente creato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immagine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punto di vista </a:t>
            </a:r>
            <a:r>
              <a:rPr sz="1200" spc="-5" dirty="0">
                <a:latin typeface="Times New Roman"/>
                <a:cs typeface="Times New Roman"/>
              </a:rPr>
              <a:t>fisico questa affermazione 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affatto vera,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riferimento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potenzialità </a:t>
            </a:r>
            <a:r>
              <a:rPr sz="1200" spc="-5" dirty="0">
                <a:latin typeface="Times New Roman"/>
                <a:cs typeface="Times New Roman"/>
              </a:rPr>
              <a:t>universali 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 reale. Nella </a:t>
            </a:r>
            <a:r>
              <a:rPr sz="1200" dirty="0">
                <a:latin typeface="Times New Roman"/>
                <a:cs typeface="Times New Roman"/>
              </a:rPr>
              <a:t>razza umana </a:t>
            </a:r>
            <a:r>
              <a:rPr sz="1200" spc="-5" dirty="0">
                <a:latin typeface="Times New Roman"/>
                <a:cs typeface="Times New Roman"/>
              </a:rPr>
              <a:t>si svolge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15" dirty="0">
                <a:latin typeface="Times New Roman"/>
                <a:cs typeface="Times New Roman"/>
              </a:rPr>
              <a:t>po’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 dramma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evoluzionaria che </a:t>
            </a:r>
            <a:r>
              <a:rPr sz="1200" dirty="0">
                <a:latin typeface="Times New Roman"/>
                <a:cs typeface="Times New Roman"/>
              </a:rPr>
              <a:t>avviene </a:t>
            </a:r>
            <a:r>
              <a:rPr sz="1200" spc="-5" dirty="0">
                <a:latin typeface="Times New Roman"/>
                <a:cs typeface="Times New Roman"/>
              </a:rPr>
              <a:t>su scala infinitamente </a:t>
            </a:r>
            <a:r>
              <a:rPr sz="1200" dirty="0">
                <a:latin typeface="Times New Roman"/>
                <a:cs typeface="Times New Roman"/>
              </a:rPr>
              <a:t>più ampia </a:t>
            </a:r>
            <a:r>
              <a:rPr sz="1200" spc="-5" dirty="0">
                <a:latin typeface="Times New Roman"/>
                <a:cs typeface="Times New Roman"/>
              </a:rPr>
              <a:t>nell’universo degli universi. L’uomo,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personalità dotata </a:t>
            </a:r>
            <a:r>
              <a:rPr sz="1200" dirty="0">
                <a:latin typeface="Times New Roman"/>
                <a:cs typeface="Times New Roman"/>
              </a:rPr>
              <a:t>di volontà, diviene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Aggiustatore, un’entità impersonale,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delle  potenzialità </a:t>
            </a:r>
            <a:r>
              <a:rPr sz="1200" spc="-5" dirty="0">
                <a:latin typeface="Times New Roman"/>
                <a:cs typeface="Times New Roman"/>
              </a:rPr>
              <a:t>finite del Supremo, </a:t>
            </a:r>
            <a:r>
              <a:rPr sz="1200" dirty="0">
                <a:latin typeface="Times New Roman"/>
                <a:cs typeface="Times New Roman"/>
              </a:rPr>
              <a:t>ed il risultato è la </a:t>
            </a:r>
            <a:r>
              <a:rPr sz="1200" spc="-5" dirty="0">
                <a:latin typeface="Times New Roman"/>
                <a:cs typeface="Times New Roman"/>
              </a:rPr>
              <a:t>fioritura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un’anima </a:t>
            </a:r>
            <a:r>
              <a:rPr sz="1200" dirty="0">
                <a:latin typeface="Times New Roman"/>
                <a:cs typeface="Times New Roman"/>
              </a:rPr>
              <a:t>immortale. </a:t>
            </a:r>
            <a:r>
              <a:rPr sz="1200" spc="-5" dirty="0">
                <a:latin typeface="Times New Roman"/>
                <a:cs typeface="Times New Roman"/>
              </a:rPr>
              <a:t>Negli universi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Creatrici del </a:t>
            </a:r>
            <a:r>
              <a:rPr sz="1200" dirty="0">
                <a:latin typeface="Times New Roman"/>
                <a:cs typeface="Times New Roman"/>
              </a:rPr>
              <a:t>tempo 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funzionano in </a:t>
            </a:r>
            <a:r>
              <a:rPr sz="1200" spc="-5" dirty="0">
                <a:latin typeface="Times New Roman"/>
                <a:cs typeface="Times New Roman"/>
              </a:rPr>
              <a:t>collegamento 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impersonale della Trinità del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divengono così creatrici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dirty="0">
                <a:latin typeface="Times New Roman"/>
                <a:cs typeface="Times New Roman"/>
              </a:rPr>
              <a:t>nuovo potenziale di </a:t>
            </a:r>
            <a:r>
              <a:rPr sz="1200" spc="-5" dirty="0">
                <a:latin typeface="Times New Roman"/>
                <a:cs typeface="Times New Roman"/>
              </a:rPr>
              <a:t>potere della realtà della 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60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(1282.1) 117:3.6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mortale,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una creatura, non è </a:t>
            </a:r>
            <a:r>
              <a:rPr sz="1200" spc="-5" dirty="0">
                <a:latin typeface="Times New Roman"/>
                <a:cs typeface="Times New Roman"/>
              </a:rPr>
              <a:t>esattamente simile all’Essere Supremo,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ma l’evoluzione  </a:t>
            </a:r>
            <a:r>
              <a:rPr sz="1200" spc="-5" dirty="0">
                <a:latin typeface="Times New Roman"/>
                <a:cs typeface="Times New Roman"/>
              </a:rPr>
              <a:t>dell’uomo assomiglia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certi aspetti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crescita del Supremo. L’uomo cresce coscientemente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materiale allo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forza, </a:t>
            </a:r>
            <a:r>
              <a:rPr sz="1200" dirty="0">
                <a:latin typeface="Times New Roman"/>
                <a:cs typeface="Times New Roman"/>
              </a:rPr>
              <a:t>il potere e la persistenza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decisioni; egli cresce anche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Pensiero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sviluppa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64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2766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tecniche per </a:t>
            </a:r>
            <a:r>
              <a:rPr sz="1200" dirty="0">
                <a:latin typeface="Times New Roman"/>
                <a:cs typeface="Times New Roman"/>
              </a:rPr>
              <a:t>scendere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quelli morontiali dell’anima.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l’anima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all’esistenza </a:t>
            </a:r>
            <a:r>
              <a:rPr sz="1200" dirty="0">
                <a:latin typeface="Times New Roman"/>
                <a:cs typeface="Times New Roman"/>
              </a:rPr>
              <a:t>comincia a  </a:t>
            </a:r>
            <a:r>
              <a:rPr sz="1200" spc="-5" dirty="0">
                <a:latin typeface="Times New Roman"/>
                <a:cs typeface="Times New Roman"/>
              </a:rPr>
              <a:t>crescere </a:t>
            </a:r>
            <a:r>
              <a:rPr sz="1200" dirty="0">
                <a:latin typeface="Times New Roman"/>
                <a:cs typeface="Times New Roman"/>
              </a:rPr>
              <a:t>in se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721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(1282.2) 117:3.7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assomiglia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modo in cui </a:t>
            </a:r>
            <a:r>
              <a:rPr sz="1200" spc="-5" dirty="0">
                <a:latin typeface="Times New Roman"/>
                <a:cs typeface="Times New Roman"/>
              </a:rPr>
              <a:t>si espande </a:t>
            </a:r>
            <a:r>
              <a:rPr sz="1200" dirty="0">
                <a:latin typeface="Times New Roman"/>
                <a:cs typeface="Times New Roman"/>
              </a:rPr>
              <a:t>l’Essere Supremo.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sovranità cresce negli </a:t>
            </a:r>
            <a:r>
              <a:rPr sz="1200" dirty="0">
                <a:latin typeface="Times New Roman"/>
                <a:cs typeface="Times New Roman"/>
              </a:rPr>
              <a:t>e dagli </a:t>
            </a:r>
            <a:r>
              <a:rPr sz="1200" spc="-5" dirty="0">
                <a:latin typeface="Times New Roman"/>
                <a:cs typeface="Times New Roman"/>
              </a:rPr>
              <a:t>atti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compimenti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Personalità Creatrici Supreme; questa </a:t>
            </a:r>
            <a:r>
              <a:rPr sz="1200" dirty="0">
                <a:latin typeface="Times New Roman"/>
                <a:cs typeface="Times New Roman"/>
              </a:rPr>
              <a:t>è l’evoluzione della </a:t>
            </a:r>
            <a:r>
              <a:rPr sz="1200" spc="-5" dirty="0">
                <a:latin typeface="Times New Roman"/>
                <a:cs typeface="Times New Roman"/>
              </a:rPr>
              <a:t>maestà del suo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quale governante del grande  universo.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dipende </a:t>
            </a:r>
            <a:r>
              <a:rPr sz="1200" dirty="0">
                <a:latin typeface="Times New Roman"/>
                <a:cs typeface="Times New Roman"/>
              </a:rPr>
              <a:t>anche dall’unità </a:t>
            </a:r>
            <a:r>
              <a:rPr sz="1200" spc="-5" dirty="0">
                <a:latin typeface="Times New Roman"/>
                <a:cs typeface="Times New Roman"/>
              </a:rPr>
              <a:t>preesistente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del Paradiso. Ma c’è </a:t>
            </a:r>
            <a:r>
              <a:rPr sz="1200" dirty="0">
                <a:latin typeface="Times New Roman"/>
                <a:cs typeface="Times New Roman"/>
              </a:rPr>
              <a:t>ancora 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aspetto  </a:t>
            </a:r>
            <a:r>
              <a:rPr sz="1200" spc="-5" dirty="0">
                <a:latin typeface="Times New Roman"/>
                <a:cs typeface="Times New Roman"/>
              </a:rPr>
              <a:t>nell’evoluzione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Supremo: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evoluto dai </a:t>
            </a:r>
            <a:r>
              <a:rPr sz="1200" dirty="0">
                <a:latin typeface="Times New Roman"/>
                <a:cs typeface="Times New Roman"/>
              </a:rPr>
              <a:t>Creatori e derivato dalla </a:t>
            </a:r>
            <a:r>
              <a:rPr sz="1200" spc="-5" dirty="0">
                <a:latin typeface="Times New Roman"/>
                <a:cs typeface="Times New Roman"/>
              </a:rPr>
              <a:t>Trinità,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anche autoevoluto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autoderivato.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egli stesso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partecipante </a:t>
            </a:r>
            <a:r>
              <a:rPr sz="1200" dirty="0">
                <a:latin typeface="Times New Roman"/>
                <a:cs typeface="Times New Roman"/>
              </a:rPr>
              <a:t>volitivo e creativo </a:t>
            </a:r>
            <a:r>
              <a:rPr sz="1200" spc="-5" dirty="0">
                <a:latin typeface="Times New Roman"/>
                <a:cs typeface="Times New Roman"/>
              </a:rPr>
              <a:t>dell’attuazione della </a:t>
            </a:r>
            <a:r>
              <a:rPr sz="1200" dirty="0">
                <a:latin typeface="Times New Roman"/>
                <a:cs typeface="Times New Roman"/>
              </a:rPr>
              <a:t>propria </a:t>
            </a:r>
            <a:r>
              <a:rPr sz="1200" spc="-5" dirty="0">
                <a:latin typeface="Times New Roman"/>
                <a:cs typeface="Times New Roman"/>
              </a:rPr>
              <a:t>deità. L’anima </a:t>
            </a:r>
            <a:r>
              <a:rPr sz="1200" dirty="0">
                <a:latin typeface="Times New Roman"/>
                <a:cs typeface="Times New Roman"/>
              </a:rPr>
              <a:t>morontiale  umana è similmente una </a:t>
            </a:r>
            <a:r>
              <a:rPr sz="1200" spc="-5" dirty="0">
                <a:latin typeface="Times New Roman"/>
                <a:cs typeface="Times New Roman"/>
              </a:rPr>
              <a:t>partner </a:t>
            </a:r>
            <a:r>
              <a:rPr sz="1200" dirty="0">
                <a:latin typeface="Times New Roman"/>
                <a:cs typeface="Times New Roman"/>
              </a:rPr>
              <a:t>volitiva e </a:t>
            </a:r>
            <a:r>
              <a:rPr sz="1200" spc="-5" dirty="0">
                <a:latin typeface="Times New Roman"/>
                <a:cs typeface="Times New Roman"/>
              </a:rPr>
              <a:t>cocreativa della </a:t>
            </a:r>
            <a:r>
              <a:rPr sz="1200" dirty="0">
                <a:latin typeface="Times New Roman"/>
                <a:cs typeface="Times New Roman"/>
              </a:rPr>
              <a:t>propria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immortalizzazione.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239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(1282.3) 117:3.8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collabora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l’Attore </a:t>
            </a:r>
            <a:r>
              <a:rPr sz="1200" spc="-5" dirty="0">
                <a:latin typeface="Times New Roman"/>
                <a:cs typeface="Times New Roman"/>
              </a:rPr>
              <a:t>Congiunto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manipolare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nel </a:t>
            </a:r>
            <a:r>
              <a:rPr sz="1200" spc="-5" dirty="0">
                <a:latin typeface="Times New Roman"/>
                <a:cs typeface="Times New Roman"/>
              </a:rPr>
              <a:t>renderle sensibili </a:t>
            </a:r>
            <a:r>
              <a:rPr sz="1200" dirty="0">
                <a:latin typeface="Times New Roman"/>
                <a:cs typeface="Times New Roman"/>
              </a:rPr>
              <a:t>al Supremo.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 collabora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generare delle personalità </a:t>
            </a:r>
            <a:r>
              <a:rPr sz="1200" dirty="0">
                <a:latin typeface="Times New Roman"/>
                <a:cs typeface="Times New Roman"/>
              </a:rPr>
              <a:t>Creatrici, 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atti culmineranno 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sovranità del  Supremo.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collabora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nella creazione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personalità trinitarie </a:t>
            </a:r>
            <a:r>
              <a:rPr sz="1200" dirty="0">
                <a:latin typeface="Times New Roman"/>
                <a:cs typeface="Times New Roman"/>
              </a:rPr>
              <a:t>destinate a funzionare come  </a:t>
            </a:r>
            <a:r>
              <a:rPr sz="1200" spc="-5" dirty="0">
                <a:latin typeface="Times New Roman"/>
                <a:cs typeface="Times New Roman"/>
              </a:rPr>
              <a:t>dirigenti del grande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dell’evoluzione del Supremo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qualificherà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assumere  quella sovranità.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coopera con </a:t>
            </a:r>
            <a:r>
              <a:rPr sz="1200" dirty="0">
                <a:latin typeface="Times New Roman"/>
                <a:cs typeface="Times New Roman"/>
              </a:rPr>
              <a:t>i suoi coordinati di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e di non Deità in queste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molte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maniere </a:t>
            </a:r>
            <a:r>
              <a:rPr sz="1200" spc="-5" dirty="0">
                <a:latin typeface="Times New Roman"/>
                <a:cs typeface="Times New Roman"/>
              </a:rPr>
              <a:t>per far </a:t>
            </a:r>
            <a:r>
              <a:rPr sz="1200" dirty="0">
                <a:latin typeface="Times New Roman"/>
                <a:cs typeface="Times New Roman"/>
              </a:rPr>
              <a:t>progredire  </a:t>
            </a:r>
            <a:r>
              <a:rPr sz="1200" spc="-5" dirty="0">
                <a:latin typeface="Times New Roman"/>
                <a:cs typeface="Times New Roman"/>
              </a:rPr>
              <a:t>l’evoluzione della </a:t>
            </a:r>
            <a:r>
              <a:rPr sz="1200" dirty="0">
                <a:latin typeface="Times New Roman"/>
                <a:cs typeface="Times New Roman"/>
              </a:rPr>
              <a:t>Supremazia, ma funziona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materie.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funzione </a:t>
            </a:r>
            <a:r>
              <a:rPr sz="1200" dirty="0">
                <a:latin typeface="Times New Roman"/>
                <a:cs typeface="Times New Roman"/>
              </a:rPr>
              <a:t>solitaria è </a:t>
            </a:r>
            <a:r>
              <a:rPr sz="1200" spc="-5" dirty="0">
                <a:latin typeface="Times New Roman"/>
                <a:cs typeface="Times New Roman"/>
              </a:rPr>
              <a:t>probabilmente </a:t>
            </a:r>
            <a:r>
              <a:rPr sz="1200" dirty="0">
                <a:latin typeface="Times New Roman"/>
                <a:cs typeface="Times New Roman"/>
              </a:rPr>
              <a:t>meglio  </a:t>
            </a:r>
            <a:r>
              <a:rPr sz="1200" spc="-5" dirty="0">
                <a:latin typeface="Times New Roman"/>
                <a:cs typeface="Times New Roman"/>
              </a:rPr>
              <a:t>rivelata nel ministero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Pensiero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entità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associate.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5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(1282.4) 117:3.9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Deità è unità; esistenziale </a:t>
            </a:r>
            <a:r>
              <a:rPr sz="1200" spc="-5" dirty="0">
                <a:latin typeface="Times New Roman"/>
                <a:cs typeface="Times New Roman"/>
              </a:rPr>
              <a:t>nella Trinità, esperienziale nel </a:t>
            </a:r>
            <a:r>
              <a:rPr sz="1200" dirty="0">
                <a:latin typeface="Times New Roman"/>
                <a:cs typeface="Times New Roman"/>
              </a:rPr>
              <a:t>Supremo e </a:t>
            </a:r>
            <a:r>
              <a:rPr sz="1200" spc="-5" dirty="0">
                <a:latin typeface="Times New Roman"/>
                <a:cs typeface="Times New Roman"/>
              </a:rPr>
              <a:t>realizzata nelle creature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 fusione </a:t>
            </a:r>
            <a:r>
              <a:rPr sz="1200" spc="-5" dirty="0">
                <a:latin typeface="Times New Roman"/>
                <a:cs typeface="Times New Roman"/>
              </a:rPr>
              <a:t>con l’Aggiustatore.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degli </a:t>
            </a:r>
            <a:r>
              <a:rPr sz="1200" dirty="0">
                <a:latin typeface="Times New Roman"/>
                <a:cs typeface="Times New Roman"/>
              </a:rPr>
              <a:t>Aggiustatori di </a:t>
            </a:r>
            <a:r>
              <a:rPr sz="1200" spc="-5" dirty="0">
                <a:latin typeface="Times New Roman"/>
                <a:cs typeface="Times New Roman"/>
              </a:rPr>
              <a:t>Pensiero negli </a:t>
            </a:r>
            <a:r>
              <a:rPr sz="1200" dirty="0">
                <a:latin typeface="Times New Roman"/>
                <a:cs typeface="Times New Roman"/>
              </a:rPr>
              <a:t>uomini mortali </a:t>
            </a:r>
            <a:r>
              <a:rPr sz="1200" spc="-5" dirty="0">
                <a:latin typeface="Times New Roman"/>
                <a:cs typeface="Times New Roman"/>
              </a:rPr>
              <a:t>rivela l’unità essenziale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l’uomo, il tipo di </a:t>
            </a:r>
            <a:r>
              <a:rPr sz="1200" spc="-5" dirty="0">
                <a:latin typeface="Times New Roman"/>
                <a:cs typeface="Times New Roman"/>
              </a:rPr>
              <a:t>personalità dell’universo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basso possibile, contiene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un frammento effettivo della realtà più  </a:t>
            </a:r>
            <a:r>
              <a:rPr sz="1200" spc="-5" dirty="0">
                <a:latin typeface="Times New Roman"/>
                <a:cs typeface="Times New Roman"/>
              </a:rPr>
              <a:t>elevata ed eterna, </a:t>
            </a:r>
            <a:r>
              <a:rPr sz="1200" dirty="0">
                <a:latin typeface="Times New Roman"/>
                <a:cs typeface="Times New Roman"/>
              </a:rPr>
              <a:t>lo stesso </a:t>
            </a:r>
            <a:r>
              <a:rPr sz="1200" spc="-5" dirty="0">
                <a:latin typeface="Times New Roman"/>
                <a:cs typeface="Times New Roman"/>
              </a:rPr>
              <a:t>Padre originale </a:t>
            </a:r>
            <a:r>
              <a:rPr sz="1200" dirty="0">
                <a:latin typeface="Times New Roman"/>
                <a:cs typeface="Times New Roman"/>
              </a:rPr>
              <a:t>di tutte le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674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743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(1282.5) 117:3.10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si evolve </a:t>
            </a:r>
            <a:r>
              <a:rPr sz="1200" dirty="0">
                <a:latin typeface="Times New Roman"/>
                <a:cs typeface="Times New Roman"/>
              </a:rPr>
              <a:t>in virtù del </a:t>
            </a:r>
            <a:r>
              <a:rPr sz="1200" spc="-5" dirty="0">
                <a:latin typeface="Times New Roman"/>
                <a:cs typeface="Times New Roman"/>
              </a:rPr>
              <a:t>suo legame con </a:t>
            </a:r>
            <a:r>
              <a:rPr sz="1200" dirty="0">
                <a:latin typeface="Times New Roman"/>
                <a:cs typeface="Times New Roman"/>
              </a:rPr>
              <a:t>la Trinità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conseguenza dei successi </a:t>
            </a:r>
            <a:r>
              <a:rPr sz="1200" dirty="0">
                <a:latin typeface="Times New Roman"/>
                <a:cs typeface="Times New Roman"/>
              </a:rPr>
              <a:t>di  divinità </a:t>
            </a:r>
            <a:r>
              <a:rPr sz="1200" spc="-5" dirty="0">
                <a:latin typeface="Times New Roman"/>
                <a:cs typeface="Times New Roman"/>
              </a:rPr>
              <a:t>dei figli creatori ed amministratori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Trinità. L’anima immortale dell’uomo evolve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destino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</a:t>
            </a:r>
            <a:endParaRPr sz="1200">
              <a:latin typeface="Times New Roman"/>
              <a:cs typeface="Times New Roman"/>
            </a:endParaRPr>
          </a:p>
          <a:p>
            <a:pPr marL="76200" marR="2292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mediante l’associazione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divina del </a:t>
            </a:r>
            <a:r>
              <a:rPr sz="1200" spc="-5" dirty="0">
                <a:latin typeface="Times New Roman"/>
                <a:cs typeface="Times New Roman"/>
              </a:rPr>
              <a:t>Padre del Paradiso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accordo con </a:t>
            </a:r>
            <a:r>
              <a:rPr sz="1200" dirty="0">
                <a:latin typeface="Times New Roman"/>
                <a:cs typeface="Times New Roman"/>
              </a:rPr>
              <a:t>le decisioni 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della mente 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è per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Supremo, l’Aggiustatore </a:t>
            </a:r>
            <a:r>
              <a:rPr sz="1200" dirty="0">
                <a:latin typeface="Times New Roman"/>
                <a:cs typeface="Times New Roman"/>
              </a:rPr>
              <a:t>lo 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l’uomo 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(1282.6) 117:3.11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presente era dell’universo l’Essere Supremo </a:t>
            </a:r>
            <a:r>
              <a:rPr sz="1200" dirty="0">
                <a:latin typeface="Times New Roman"/>
                <a:cs typeface="Times New Roman"/>
              </a:rPr>
              <a:t>sembra </a:t>
            </a:r>
            <a:r>
              <a:rPr sz="1200" spc="-5" dirty="0">
                <a:latin typeface="Times New Roman"/>
                <a:cs typeface="Times New Roman"/>
              </a:rPr>
              <a:t>incapace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funzionare direttamente come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creatore,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casi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le possibilità </a:t>
            </a:r>
            <a:r>
              <a:rPr sz="1200" spc="-5" dirty="0">
                <a:latin typeface="Times New Roman"/>
                <a:cs typeface="Times New Roman"/>
              </a:rPr>
              <a:t>finite d’azione sono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esaurite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agenti creativi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ora, nella  storia dell’universo, </a:t>
            </a:r>
            <a:r>
              <a:rPr sz="1200" dirty="0">
                <a:latin typeface="Times New Roman"/>
                <a:cs typeface="Times New Roman"/>
              </a:rPr>
              <a:t>questo è </a:t>
            </a:r>
            <a:r>
              <a:rPr sz="1200" spc="-5" dirty="0">
                <a:latin typeface="Times New Roman"/>
                <a:cs typeface="Times New Roman"/>
              </a:rPr>
              <a:t>accaduto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volta; quando le possibilità </a:t>
            </a:r>
            <a:r>
              <a:rPr sz="1200" spc="-5" dirty="0">
                <a:latin typeface="Times New Roman"/>
                <a:cs typeface="Times New Roman"/>
              </a:rPr>
              <a:t>d’azione finita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riflettività </a:t>
            </a:r>
            <a:r>
              <a:rPr sz="1200" dirty="0">
                <a:latin typeface="Times New Roman"/>
                <a:cs typeface="Times New Roman"/>
              </a:rPr>
              <a:t>universale </a:t>
            </a:r>
            <a:r>
              <a:rPr sz="1200" spc="-5" dirty="0">
                <a:latin typeface="Times New Roman"/>
                <a:cs typeface="Times New Roman"/>
              </a:rPr>
              <a:t>furono  esaurite, </a:t>
            </a:r>
            <a:r>
              <a:rPr sz="1200" dirty="0">
                <a:latin typeface="Times New Roman"/>
                <a:cs typeface="Times New Roman"/>
              </a:rPr>
              <a:t>allora 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funzionò come </a:t>
            </a:r>
            <a:r>
              <a:rPr sz="1200" spc="-5" dirty="0">
                <a:latin typeface="Times New Roman"/>
                <a:cs typeface="Times New Roman"/>
              </a:rPr>
              <a:t>ultimatore creativo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azioni creatrici precedenti. </a:t>
            </a:r>
            <a:r>
              <a:rPr sz="1200" dirty="0">
                <a:latin typeface="Times New Roman"/>
                <a:cs typeface="Times New Roman"/>
              </a:rPr>
              <a:t>E noi </a:t>
            </a:r>
            <a:r>
              <a:rPr sz="1200" spc="-5" dirty="0">
                <a:latin typeface="Times New Roman"/>
                <a:cs typeface="Times New Roman"/>
              </a:rPr>
              <a:t>crediamo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opererà  </a:t>
            </a:r>
            <a:r>
              <a:rPr sz="1200" dirty="0">
                <a:latin typeface="Times New Roman"/>
                <a:cs typeface="Times New Roman"/>
              </a:rPr>
              <a:t>di nuovo come </a:t>
            </a:r>
            <a:r>
              <a:rPr sz="1200" spc="-5" dirty="0">
                <a:latin typeface="Times New Roman"/>
                <a:cs typeface="Times New Roman"/>
              </a:rPr>
              <a:t>ultimatore nelle </a:t>
            </a:r>
            <a:r>
              <a:rPr sz="1200" dirty="0">
                <a:latin typeface="Times New Roman"/>
                <a:cs typeface="Times New Roman"/>
              </a:rPr>
              <a:t>ere future ogniqualvolta i </a:t>
            </a:r>
            <a:r>
              <a:rPr sz="1200" spc="-5" dirty="0">
                <a:latin typeface="Times New Roman"/>
                <a:cs typeface="Times New Roman"/>
              </a:rPr>
              <a:t>creatori anteriori avranno completato </a:t>
            </a:r>
            <a:r>
              <a:rPr sz="1200" dirty="0">
                <a:latin typeface="Times New Roman"/>
                <a:cs typeface="Times New Roman"/>
              </a:rPr>
              <a:t>un ciclo </a:t>
            </a:r>
            <a:r>
              <a:rPr sz="1200" spc="-5" dirty="0">
                <a:latin typeface="Times New Roman"/>
                <a:cs typeface="Times New Roman"/>
              </a:rPr>
              <a:t>appropriato </a:t>
            </a:r>
            <a:r>
              <a:rPr sz="1200" dirty="0">
                <a:latin typeface="Times New Roman"/>
                <a:cs typeface="Times New Roman"/>
              </a:rPr>
              <a:t>di attività  </a:t>
            </a:r>
            <a:r>
              <a:rPr sz="1200" spc="-5" dirty="0">
                <a:latin typeface="Times New Roman"/>
                <a:cs typeface="Times New Roman"/>
              </a:rPr>
              <a:t>creatrice.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033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(1283.1) 117:3.12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Supremo non ha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l’uomo, ma l’uomo è </a:t>
            </a:r>
            <a:r>
              <a:rPr sz="1200" spc="-5" dirty="0">
                <a:latin typeface="Times New Roman"/>
                <a:cs typeface="Times New Roman"/>
              </a:rPr>
              <a:t>stato letteralmente creato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potenzialità </a:t>
            </a:r>
            <a:r>
              <a:rPr sz="1200" spc="-5" dirty="0">
                <a:latin typeface="Times New Roman"/>
                <a:cs typeface="Times New Roman"/>
              </a:rPr>
              <a:t>del  Supremo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vita stessa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derivata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potenzialità. Né egli evolve l’uomo; eppure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l’essenza </a:t>
            </a:r>
            <a:r>
              <a:rPr sz="1200" spc="5" dirty="0">
                <a:latin typeface="Times New Roman"/>
                <a:cs typeface="Times New Roman"/>
              </a:rPr>
              <a:t>stessa  </a:t>
            </a:r>
            <a:r>
              <a:rPr sz="1200" spc="-5" dirty="0">
                <a:latin typeface="Times New Roman"/>
                <a:cs typeface="Times New Roman"/>
              </a:rPr>
              <a:t>dell’evoluzione. Dal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vista finito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viviamo,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muoviamo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abbiamo effettivamente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nell’immanenza </a:t>
            </a:r>
            <a:r>
              <a:rPr sz="1200" spc="-5" dirty="0">
                <a:latin typeface="Times New Roman"/>
                <a:cs typeface="Times New Roman"/>
              </a:rPr>
              <a:t>del  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327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(1283.2) 117:3.13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apparentemente avviare </a:t>
            </a:r>
            <a:r>
              <a:rPr sz="1200" dirty="0">
                <a:latin typeface="Times New Roman"/>
                <a:cs typeface="Times New Roman"/>
              </a:rPr>
              <a:t>una causa </a:t>
            </a:r>
            <a:r>
              <a:rPr sz="1200" spc="-5" dirty="0">
                <a:latin typeface="Times New Roman"/>
                <a:cs typeface="Times New Roman"/>
              </a:rPr>
              <a:t>originale,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sembra essere </a:t>
            </a:r>
            <a:r>
              <a:rPr sz="1200" dirty="0">
                <a:latin typeface="Times New Roman"/>
                <a:cs typeface="Times New Roman"/>
              </a:rPr>
              <a:t>il catalizzatore di </a:t>
            </a:r>
            <a:r>
              <a:rPr sz="1200" spc="-5" dirty="0">
                <a:latin typeface="Times New Roman"/>
                <a:cs typeface="Times New Roman"/>
              </a:rPr>
              <a:t>ogni crescita  universale </a:t>
            </a:r>
            <a:r>
              <a:rPr sz="1200" dirty="0">
                <a:latin typeface="Times New Roman"/>
                <a:cs typeface="Times New Roman"/>
              </a:rPr>
              <a:t>e sembra destinato a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compimento totale </a:t>
            </a:r>
            <a:r>
              <a:rPr sz="1200" dirty="0">
                <a:latin typeface="Times New Roman"/>
                <a:cs typeface="Times New Roman"/>
              </a:rPr>
              <a:t>il destino di </a:t>
            </a:r>
            <a:r>
              <a:rPr sz="1200" spc="-5" dirty="0">
                <a:latin typeface="Times New Roman"/>
                <a:cs typeface="Times New Roman"/>
              </a:rPr>
              <a:t>tutti gli esseri esperienziali evoluzionari.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dà  </a:t>
            </a:r>
            <a:r>
              <a:rPr sz="1200" spc="-5" dirty="0">
                <a:latin typeface="Times New Roman"/>
                <a:cs typeface="Times New Roman"/>
              </a:rPr>
              <a:t>origine al concetto </a:t>
            </a:r>
            <a:r>
              <a:rPr sz="1200" dirty="0">
                <a:latin typeface="Times New Roman"/>
                <a:cs typeface="Times New Roman"/>
              </a:rPr>
              <a:t>di un cosmo finito; i </a:t>
            </a:r>
            <a:r>
              <a:rPr sz="1200" spc="-5" dirty="0">
                <a:latin typeface="Times New Roman"/>
                <a:cs typeface="Times New Roman"/>
              </a:rPr>
              <a:t>Figli Creatori rendono questa </a:t>
            </a:r>
            <a:r>
              <a:rPr sz="1200" dirty="0">
                <a:latin typeface="Times New Roman"/>
                <a:cs typeface="Times New Roman"/>
              </a:rPr>
              <a:t>idea un </a:t>
            </a:r>
            <a:r>
              <a:rPr sz="1200" spc="-5" dirty="0">
                <a:latin typeface="Times New Roman"/>
                <a:cs typeface="Times New Roman"/>
              </a:rPr>
              <a:t>fatto nel tempo </a:t>
            </a:r>
            <a:r>
              <a:rPr sz="1200" dirty="0">
                <a:latin typeface="Times New Roman"/>
                <a:cs typeface="Times New Roman"/>
              </a:rPr>
              <a:t>e nello spazio con il consenso e la  </a:t>
            </a:r>
            <a:r>
              <a:rPr sz="1200" spc="-5" dirty="0">
                <a:latin typeface="Times New Roman"/>
                <a:cs typeface="Times New Roman"/>
              </a:rPr>
              <a:t>cooperazione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Creativi;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culminare questo </a:t>
            </a:r>
            <a:r>
              <a:rPr sz="1200" dirty="0">
                <a:latin typeface="Times New Roman"/>
                <a:cs typeface="Times New Roman"/>
              </a:rPr>
              <a:t>finito totale e stabilisce 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di questo insieme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destino dell’absonito.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75625" cy="37788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Dio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finito</a:t>
            </a:r>
            <a:endParaRPr sz="1600">
              <a:latin typeface="Times New Roman"/>
              <a:cs typeface="Times New Roman"/>
            </a:endParaRPr>
          </a:p>
          <a:p>
            <a:pPr marL="63500" marR="42354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(1283.3) 117:4.1 </a:t>
            </a:r>
            <a:r>
              <a:rPr sz="1200" spc="-5" dirty="0">
                <a:latin typeface="Times New Roman"/>
                <a:cs typeface="Times New Roman"/>
              </a:rPr>
              <a:t>Osservando </a:t>
            </a:r>
            <a:r>
              <a:rPr sz="1200" dirty="0">
                <a:latin typeface="Times New Roman"/>
                <a:cs typeface="Times New Roman"/>
              </a:rPr>
              <a:t>le lotte </a:t>
            </a:r>
            <a:r>
              <a:rPr sz="1200" spc="-5" dirty="0">
                <a:latin typeface="Times New Roman"/>
                <a:cs typeface="Times New Roman"/>
              </a:rPr>
              <a:t>incessanti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 status e la divinità </a:t>
            </a:r>
            <a:r>
              <a:rPr sz="1200" spc="-5" dirty="0">
                <a:latin typeface="Times New Roman"/>
                <a:cs typeface="Times New Roman"/>
              </a:rPr>
              <a:t>del loro  essere,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possiamo evitare </a:t>
            </a:r>
            <a:r>
              <a:rPr sz="1200" dirty="0">
                <a:latin typeface="Times New Roman"/>
                <a:cs typeface="Times New Roman"/>
              </a:rPr>
              <a:t>di credere che </a:t>
            </a:r>
            <a:r>
              <a:rPr sz="1200" spc="-5" dirty="0">
                <a:latin typeface="Times New Roman"/>
                <a:cs typeface="Times New Roman"/>
              </a:rPr>
              <a:t>questi sforzi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fine rivelino </a:t>
            </a:r>
            <a:r>
              <a:rPr sz="1200" dirty="0">
                <a:latin typeface="Times New Roman"/>
                <a:cs typeface="Times New Roman"/>
              </a:rPr>
              <a:t>la lotta </a:t>
            </a:r>
            <a:r>
              <a:rPr sz="1200" spc="-5" dirty="0">
                <a:latin typeface="Times New Roman"/>
                <a:cs typeface="Times New Roman"/>
              </a:rPr>
              <a:t>incessante del </a:t>
            </a:r>
            <a:r>
              <a:rPr sz="1200" dirty="0">
                <a:latin typeface="Times New Roman"/>
                <a:cs typeface="Times New Roman"/>
              </a:rPr>
              <a:t>Supremo per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raggiungere</a:t>
            </a:r>
            <a:endParaRPr sz="1200">
              <a:latin typeface="Times New Roman"/>
              <a:cs typeface="Times New Roman"/>
            </a:endParaRPr>
          </a:p>
          <a:p>
            <a:pPr marL="63500" marR="850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l’autorealizzazione divina.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Deità finita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affrontare i problemi del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totale di questo </a:t>
            </a:r>
            <a:r>
              <a:rPr sz="1200" spc="-5" dirty="0">
                <a:latin typeface="Times New Roman"/>
                <a:cs typeface="Times New Roman"/>
              </a:rPr>
              <a:t>termine. 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nostre lotte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vicissitudini del tempo,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evoluzioni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</a:t>
            </a:r>
            <a:r>
              <a:rPr sz="1200" spc="-5" dirty="0">
                <a:latin typeface="Times New Roman"/>
                <a:cs typeface="Times New Roman"/>
              </a:rPr>
              <a:t>riflettono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propria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endParaRPr sz="1200">
              <a:latin typeface="Times New Roman"/>
              <a:cs typeface="Times New Roman"/>
            </a:endParaRPr>
          </a:p>
          <a:p>
            <a:pPr marL="63500" marR="21145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sovranità entro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sfera </a:t>
            </a:r>
            <a:r>
              <a:rPr sz="1200" spc="-5" dirty="0">
                <a:latin typeface="Times New Roman"/>
                <a:cs typeface="Times New Roman"/>
              </a:rPr>
              <a:t>d’azione che </a:t>
            </a:r>
            <a:r>
              <a:rPr sz="1200" dirty="0">
                <a:latin typeface="Times New Roman"/>
                <a:cs typeface="Times New Roman"/>
              </a:rPr>
              <a:t>la sua natura in evoluzione </a:t>
            </a:r>
            <a:r>
              <a:rPr sz="1200" spc="-5" dirty="0">
                <a:latin typeface="Times New Roman"/>
                <a:cs typeface="Times New Roman"/>
              </a:rPr>
              <a:t>sta ampliando fino </a:t>
            </a:r>
            <a:r>
              <a:rPr sz="1200" dirty="0">
                <a:latin typeface="Times New Roman"/>
                <a:cs typeface="Times New Roman"/>
              </a:rPr>
              <a:t>ai limiti </a:t>
            </a:r>
            <a:r>
              <a:rPr sz="1200" spc="-5" dirty="0">
                <a:latin typeface="Times New Roman"/>
                <a:cs typeface="Times New Roman"/>
              </a:rPr>
              <a:t>estremi del  possibile.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(1283.4) 117:4.2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il grande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per esprimersi.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della sua evoluzione </a:t>
            </a:r>
            <a:r>
              <a:rPr sz="1200" dirty="0">
                <a:latin typeface="Times New Roman"/>
                <a:cs typeface="Times New Roman"/>
              </a:rPr>
              <a:t>divina è fondata sulla </a:t>
            </a:r>
            <a:r>
              <a:rPr sz="1200" spc="-5" dirty="0">
                <a:latin typeface="Times New Roman"/>
                <a:cs typeface="Times New Roman"/>
              </a:rPr>
              <a:t>saggia  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esistente. 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sceglie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eterna, crea congiuntamente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destino; e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di questo </a:t>
            </a:r>
            <a:r>
              <a:rPr sz="1200" spc="-5" dirty="0">
                <a:latin typeface="Times New Roman"/>
                <a:cs typeface="Times New Roman"/>
              </a:rPr>
              <a:t>ascendente mortale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finito </a:t>
            </a:r>
            <a:r>
              <a:rPr sz="1200" dirty="0">
                <a:latin typeface="Times New Roman"/>
                <a:cs typeface="Times New Roman"/>
              </a:rPr>
              <a:t>trova una </a:t>
            </a:r>
            <a:r>
              <a:rPr sz="1200" spc="-5" dirty="0">
                <a:latin typeface="Times New Roman"/>
                <a:cs typeface="Times New Roman"/>
              </a:rPr>
              <a:t>quantità accresciuta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autorealizzazione come personalità ed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ampliamento </a:t>
            </a:r>
            <a:r>
              <a:rPr sz="1200" dirty="0">
                <a:latin typeface="Times New Roman"/>
                <a:cs typeface="Times New Roman"/>
              </a:rPr>
              <a:t>della sovranità </a:t>
            </a:r>
            <a:r>
              <a:rPr sz="1200" spc="-5" dirty="0">
                <a:latin typeface="Times New Roman"/>
                <a:cs typeface="Times New Roman"/>
              </a:rPr>
              <a:t>esperienziale. Ma </a:t>
            </a:r>
            <a:r>
              <a:rPr sz="1200" dirty="0">
                <a:latin typeface="Times New Roman"/>
                <a:cs typeface="Times New Roman"/>
              </a:rPr>
              <a:t>se una </a:t>
            </a:r>
            <a:r>
              <a:rPr sz="1200" spc="-5" dirty="0">
                <a:latin typeface="Times New Roman"/>
                <a:cs typeface="Times New Roman"/>
              </a:rPr>
              <a:t>creatura rifiuta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eterna,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che dipendeva </a:t>
            </a:r>
            <a:r>
              <a:rPr sz="1200" spc="-5" dirty="0">
                <a:latin typeface="Times New Roman"/>
                <a:cs typeface="Times New Roman"/>
              </a:rPr>
              <a:t>dalla  scelta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subisce un </a:t>
            </a:r>
            <a:r>
              <a:rPr sz="1200" spc="-5" dirty="0">
                <a:latin typeface="Times New Roman"/>
                <a:cs typeface="Times New Roman"/>
              </a:rPr>
              <a:t>ritardo </a:t>
            </a:r>
            <a:r>
              <a:rPr sz="1200" dirty="0">
                <a:latin typeface="Times New Roman"/>
                <a:cs typeface="Times New Roman"/>
              </a:rPr>
              <a:t>inevitabile, una </a:t>
            </a:r>
            <a:r>
              <a:rPr sz="1200" spc="-5" dirty="0">
                <a:latin typeface="Times New Roman"/>
                <a:cs typeface="Times New Roman"/>
              </a:rPr>
              <a:t>carenza che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compensata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un’esperienza sostitutiva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collaterale. Quanto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personalità del </a:t>
            </a:r>
            <a:r>
              <a:rPr sz="1200" dirty="0">
                <a:latin typeface="Times New Roman"/>
                <a:cs typeface="Times New Roman"/>
              </a:rPr>
              <a:t>non sopravvivente,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assorbita nella superanima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creazione, divenendo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 Deità del 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463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(1283.5) 117:4.3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fiducioso, così amorevole, </a:t>
            </a:r>
            <a:r>
              <a:rPr sz="1200" dirty="0">
                <a:latin typeface="Times New Roman"/>
                <a:cs typeface="Times New Roman"/>
              </a:rPr>
              <a:t>che mette una porzione della </a:t>
            </a:r>
            <a:r>
              <a:rPr sz="1200" spc="-5" dirty="0">
                <a:latin typeface="Times New Roman"/>
                <a:cs typeface="Times New Roman"/>
              </a:rPr>
              <a:t>sua natura </a:t>
            </a:r>
            <a:r>
              <a:rPr sz="1200" dirty="0">
                <a:latin typeface="Times New Roman"/>
                <a:cs typeface="Times New Roman"/>
              </a:rPr>
              <a:t>divina nelle mani </a:t>
            </a:r>
            <a:r>
              <a:rPr sz="1200" spc="-5" dirty="0">
                <a:latin typeface="Times New Roman"/>
                <a:cs typeface="Times New Roman"/>
              </a:rPr>
              <a:t>degli esseri umani stessi  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custodiscano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autorealizzino.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Padre, la </a:t>
            </a:r>
            <a:r>
              <a:rPr sz="1200" spc="-5" dirty="0">
                <a:latin typeface="Times New Roman"/>
                <a:cs typeface="Times New Roman"/>
              </a:rPr>
              <a:t>presenza dell’Aggiustatore, </a:t>
            </a:r>
            <a:r>
              <a:rPr sz="1200" dirty="0">
                <a:latin typeface="Times New Roman"/>
                <a:cs typeface="Times New Roman"/>
              </a:rPr>
              <a:t>è indistruttibile, </a:t>
            </a:r>
            <a:r>
              <a:rPr sz="1200" spc="-5" dirty="0">
                <a:latin typeface="Times New Roman"/>
                <a:cs typeface="Times New Roman"/>
              </a:rPr>
              <a:t>qualunque sia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95821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scelta dell’essere </a:t>
            </a:r>
            <a:r>
              <a:rPr sz="1200" dirty="0">
                <a:latin typeface="Times New Roman"/>
                <a:cs typeface="Times New Roman"/>
              </a:rPr>
              <a:t>mortale.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 Supremo, </a:t>
            </a:r>
            <a:r>
              <a:rPr sz="1200" dirty="0">
                <a:latin typeface="Times New Roman"/>
                <a:cs typeface="Times New Roman"/>
              </a:rPr>
              <a:t>l’io in evoluzione, può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distrutto, </a:t>
            </a:r>
            <a:r>
              <a:rPr sz="1200" spc="-5" dirty="0">
                <a:latin typeface="Times New Roman"/>
                <a:cs typeface="Times New Roman"/>
              </a:rPr>
              <a:t>nonostante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 </a:t>
            </a:r>
            <a:r>
              <a:rPr sz="1200" dirty="0">
                <a:latin typeface="Times New Roman"/>
                <a:cs typeface="Times New Roman"/>
              </a:rPr>
              <a:t>potenzialmente </a:t>
            </a:r>
            <a:r>
              <a:rPr sz="1200" spc="-5" dirty="0">
                <a:latin typeface="Times New Roman"/>
                <a:cs typeface="Times New Roman"/>
              </a:rPr>
              <a:t>unificante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sviato persista come fattore della </a:t>
            </a:r>
            <a:r>
              <a:rPr sz="1200" dirty="0">
                <a:latin typeface="Times New Roman"/>
                <a:cs typeface="Times New Roman"/>
              </a:rPr>
              <a:t>Deità 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Supremazia.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2482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(1283.6) 117:4.4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umana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veramente distruggere </a:t>
            </a:r>
            <a:r>
              <a:rPr sz="1200" dirty="0">
                <a:latin typeface="Times New Roman"/>
                <a:cs typeface="Times New Roman"/>
              </a:rPr>
              <a:t>l’individualità </a:t>
            </a:r>
            <a:r>
              <a:rPr sz="1200" spc="-5" dirty="0">
                <a:latin typeface="Times New Roman"/>
                <a:cs typeface="Times New Roman"/>
              </a:rPr>
              <a:t>dello stato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tutto ciò che è </a:t>
            </a:r>
            <a:r>
              <a:rPr sz="1200" spc="-5" dirty="0">
                <a:latin typeface="Times New Roman"/>
                <a:cs typeface="Times New Roman"/>
              </a:rPr>
              <a:t>valido  nella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suicida </a:t>
            </a:r>
            <a:r>
              <a:rPr sz="1200" spc="-5" dirty="0">
                <a:latin typeface="Times New Roman"/>
                <a:cs typeface="Times New Roman"/>
              </a:rPr>
              <a:t>cosmico persista, </a:t>
            </a:r>
            <a:r>
              <a:rPr sz="1200" i="1" dirty="0">
                <a:latin typeface="Times New Roman"/>
                <a:cs typeface="Times New Roman"/>
              </a:rPr>
              <a:t>queste qualità non </a:t>
            </a:r>
            <a:r>
              <a:rPr sz="1200" i="1" spc="-5" dirty="0">
                <a:latin typeface="Times New Roman"/>
                <a:cs typeface="Times New Roman"/>
              </a:rPr>
              <a:t>persisteranno come </a:t>
            </a:r>
            <a:r>
              <a:rPr sz="1200" i="1" dirty="0">
                <a:latin typeface="Times New Roman"/>
                <a:cs typeface="Times New Roman"/>
              </a:rPr>
              <a:t>singola creatura.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troverà nuove  </a:t>
            </a:r>
            <a:r>
              <a:rPr sz="1200" spc="-5" dirty="0">
                <a:latin typeface="Times New Roman"/>
                <a:cs typeface="Times New Roman"/>
              </a:rPr>
              <a:t>espressioni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creature degli universi, </a:t>
            </a:r>
            <a:r>
              <a:rPr sz="1200" dirty="0">
                <a:latin typeface="Times New Roman"/>
                <a:cs typeface="Times New Roman"/>
              </a:rPr>
              <a:t>ma mai più sotto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quella particolare persona; </a:t>
            </a:r>
            <a:r>
              <a:rPr sz="1200" dirty="0">
                <a:latin typeface="Times New Roman"/>
                <a:cs typeface="Times New Roman"/>
              </a:rPr>
              <a:t>la personalità unica di un </a:t>
            </a:r>
            <a:r>
              <a:rPr sz="1200" spc="1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ascendente ritorna al Supremo </a:t>
            </a:r>
            <a:r>
              <a:rPr sz="1200" dirty="0">
                <a:latin typeface="Times New Roman"/>
                <a:cs typeface="Times New Roman"/>
              </a:rPr>
              <a:t>come una </a:t>
            </a:r>
            <a:r>
              <a:rPr sz="1200" spc="-5" dirty="0">
                <a:latin typeface="Times New Roman"/>
                <a:cs typeface="Times New Roman"/>
              </a:rPr>
              <a:t>goccia </a:t>
            </a:r>
            <a:r>
              <a:rPr sz="1200" dirty="0">
                <a:latin typeface="Times New Roman"/>
                <a:cs typeface="Times New Roman"/>
              </a:rPr>
              <a:t>d’acqua ritorna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58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(1284.1) 117:4.5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azione </a:t>
            </a:r>
            <a:r>
              <a:rPr sz="1200" spc="-10" dirty="0">
                <a:latin typeface="Times New Roman"/>
                <a:cs typeface="Times New Roman"/>
              </a:rPr>
              <a:t>isolata </a:t>
            </a:r>
            <a:r>
              <a:rPr sz="1200" spc="-5" dirty="0">
                <a:latin typeface="Times New Roman"/>
                <a:cs typeface="Times New Roman"/>
              </a:rPr>
              <a:t>delle parti </a:t>
            </a:r>
            <a:r>
              <a:rPr sz="1200" dirty="0">
                <a:latin typeface="Times New Roman"/>
                <a:cs typeface="Times New Roman"/>
              </a:rPr>
              <a:t>personali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finito è </a:t>
            </a:r>
            <a:r>
              <a:rPr sz="1200" spc="-5" dirty="0">
                <a:latin typeface="Times New Roman"/>
                <a:cs typeface="Times New Roman"/>
              </a:rPr>
              <a:t>comparativamente irrilevante per </a:t>
            </a:r>
            <a:r>
              <a:rPr sz="1200" dirty="0">
                <a:latin typeface="Times New Roman"/>
                <a:cs typeface="Times New Roman"/>
              </a:rPr>
              <a:t>l’apparizione </a:t>
            </a:r>
            <a:r>
              <a:rPr sz="1200" spc="-5" dirty="0">
                <a:latin typeface="Times New Roman"/>
                <a:cs typeface="Times New Roman"/>
              </a:rPr>
              <a:t>finale del </a:t>
            </a:r>
            <a:r>
              <a:rPr sz="1200" dirty="0">
                <a:latin typeface="Times New Roman"/>
                <a:cs typeface="Times New Roman"/>
              </a:rPr>
              <a:t>Tutto  </a:t>
            </a:r>
            <a:r>
              <a:rPr sz="1200" spc="-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ma il tutto </a:t>
            </a:r>
            <a:r>
              <a:rPr sz="1200" spc="-5" dirty="0">
                <a:latin typeface="Times New Roman"/>
                <a:cs typeface="Times New Roman"/>
              </a:rPr>
              <a:t>dipende nondimeno dalla </a:t>
            </a:r>
            <a:r>
              <a:rPr sz="1200" dirty="0">
                <a:latin typeface="Times New Roman"/>
                <a:cs typeface="Times New Roman"/>
              </a:rPr>
              <a:t>totalità </a:t>
            </a:r>
            <a:r>
              <a:rPr sz="1200" spc="-5" dirty="0">
                <a:latin typeface="Times New Roman"/>
                <a:cs typeface="Times New Roman"/>
              </a:rPr>
              <a:t>degli atti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parti.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 singolo mortale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insignificante </a:t>
            </a:r>
            <a:r>
              <a:rPr sz="1200" dirty="0">
                <a:latin typeface="Times New Roman"/>
                <a:cs typeface="Times New Roman"/>
              </a:rPr>
              <a:t>di fronte </a:t>
            </a:r>
            <a:r>
              <a:rPr sz="1200" spc="-5" dirty="0">
                <a:latin typeface="Times New Roman"/>
                <a:cs typeface="Times New Roman"/>
              </a:rPr>
              <a:t>al totale della Supremazia,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ciascun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significativo  </a:t>
            </a:r>
            <a:r>
              <a:rPr sz="1200" spc="-5" dirty="0">
                <a:latin typeface="Times New Roman"/>
                <a:cs typeface="Times New Roman"/>
              </a:rPr>
              <a:t>insostituibile nel </a:t>
            </a:r>
            <a:r>
              <a:rPr sz="1200" dirty="0">
                <a:latin typeface="Times New Roman"/>
                <a:cs typeface="Times New Roman"/>
              </a:rPr>
              <a:t>finito.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una volta che è </a:t>
            </a:r>
            <a:r>
              <a:rPr sz="1200" spc="-5" dirty="0">
                <a:latin typeface="Times New Roman"/>
                <a:cs typeface="Times New Roman"/>
              </a:rPr>
              <a:t>stata espressa, </a:t>
            </a:r>
            <a:r>
              <a:rPr sz="1200" dirty="0">
                <a:latin typeface="Times New Roman"/>
                <a:cs typeface="Times New Roman"/>
              </a:rPr>
              <a:t>non trova mai più </a:t>
            </a:r>
            <a:r>
              <a:rPr sz="1200" spc="-5" dirty="0">
                <a:latin typeface="Times New Roman"/>
                <a:cs typeface="Times New Roman"/>
              </a:rPr>
              <a:t>un’espressione identica, eccetto </a:t>
            </a:r>
            <a:r>
              <a:rPr sz="1200" dirty="0">
                <a:latin typeface="Times New Roman"/>
                <a:cs typeface="Times New Roman"/>
              </a:rPr>
              <a:t>che nella  </a:t>
            </a:r>
            <a:r>
              <a:rPr sz="1200" spc="-5" dirty="0">
                <a:latin typeface="Times New Roman"/>
                <a:cs typeface="Times New Roman"/>
              </a:rPr>
              <a:t>continuità dell’esistenza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stessa personalità vivente.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08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(1284.2) 117:4.6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mentre </a:t>
            </a:r>
            <a:r>
              <a:rPr sz="1200" dirty="0">
                <a:latin typeface="Times New Roman"/>
                <a:cs typeface="Times New Roman"/>
              </a:rPr>
              <a:t>noi ci </a:t>
            </a:r>
            <a:r>
              <a:rPr sz="1200" spc="-5" dirty="0">
                <a:latin typeface="Times New Roman"/>
                <a:cs typeface="Times New Roman"/>
              </a:rPr>
              <a:t>sforziamo </a:t>
            </a:r>
            <a:r>
              <a:rPr sz="1200" dirty="0">
                <a:latin typeface="Times New Roman"/>
                <a:cs typeface="Times New Roman"/>
              </a:rPr>
              <a:t>di esprimere il nostro io, il </a:t>
            </a:r>
            <a:r>
              <a:rPr sz="1200" spc="-5" dirty="0">
                <a:latin typeface="Times New Roman"/>
                <a:cs typeface="Times New Roman"/>
              </a:rPr>
              <a:t>Supremo si sforza </a:t>
            </a:r>
            <a:r>
              <a:rPr sz="1200" dirty="0">
                <a:latin typeface="Times New Roman"/>
                <a:cs typeface="Times New Roman"/>
              </a:rPr>
              <a:t>in noi e con noi di </a:t>
            </a:r>
            <a:r>
              <a:rPr sz="1200" spc="-5" dirty="0">
                <a:latin typeface="Times New Roman"/>
                <a:cs typeface="Times New Roman"/>
              </a:rPr>
              <a:t>esprimere </a:t>
            </a:r>
            <a:r>
              <a:rPr sz="1200" dirty="0">
                <a:latin typeface="Times New Roman"/>
                <a:cs typeface="Times New Roman"/>
              </a:rPr>
              <a:t>la deità.  Come noi troviamo il </a:t>
            </a:r>
            <a:r>
              <a:rPr sz="1200" spc="-5" dirty="0">
                <a:latin typeface="Times New Roman"/>
                <a:cs typeface="Times New Roman"/>
              </a:rPr>
              <a:t>Padre, così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ritrovato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Paradisiaco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cose. </a:t>
            </a:r>
            <a:r>
              <a:rPr sz="1200" dirty="0">
                <a:latin typeface="Times New Roman"/>
                <a:cs typeface="Times New Roman"/>
              </a:rPr>
              <a:t>Come noi dominiamo i problemi  </a:t>
            </a:r>
            <a:r>
              <a:rPr sz="1200" spc="-5" dirty="0">
                <a:latin typeface="Times New Roman"/>
                <a:cs typeface="Times New Roman"/>
              </a:rPr>
              <a:t>dell’autorealizzazione, così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d’esperienza raggiunge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supremazia </a:t>
            </a:r>
            <a:r>
              <a:rPr sz="1200" dirty="0">
                <a:latin typeface="Times New Roman"/>
                <a:cs typeface="Times New Roman"/>
              </a:rPr>
              <a:t>onnipotente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(1284.3) 117:4.7 </a:t>
            </a:r>
            <a:r>
              <a:rPr sz="1200" spc="-5" dirty="0">
                <a:latin typeface="Times New Roman"/>
                <a:cs typeface="Times New Roman"/>
              </a:rPr>
              <a:t>L’umanità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ascende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sforzo nell’universo, </a:t>
            </a:r>
            <a:r>
              <a:rPr sz="1200" dirty="0">
                <a:latin typeface="Times New Roman"/>
                <a:cs typeface="Times New Roman"/>
              </a:rPr>
              <a:t>né il Supremo </a:t>
            </a:r>
            <a:r>
              <a:rPr sz="1200" spc="-5" dirty="0">
                <a:latin typeface="Times New Roman"/>
                <a:cs typeface="Times New Roman"/>
              </a:rPr>
              <a:t>si evolve senza un’azione finalizzata ed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intelligente.</a:t>
            </a:r>
            <a:endParaRPr sz="1200">
              <a:latin typeface="Times New Roman"/>
              <a:cs typeface="Times New Roman"/>
            </a:endParaRPr>
          </a:p>
          <a:p>
            <a:pPr marL="88900" marR="568325">
              <a:lnSpc>
                <a:spcPts val="1380"/>
              </a:lnSpc>
              <a:spcBef>
                <a:spcPts val="65"/>
              </a:spcBef>
            </a:pP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raggiungono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con </a:t>
            </a:r>
            <a:r>
              <a:rPr sz="1200" dirty="0">
                <a:latin typeface="Times New Roman"/>
                <a:cs typeface="Times New Roman"/>
              </a:rPr>
              <a:t>mera </a:t>
            </a:r>
            <a:r>
              <a:rPr sz="1200" spc="-5" dirty="0">
                <a:latin typeface="Times New Roman"/>
                <a:cs typeface="Times New Roman"/>
              </a:rPr>
              <a:t>passività, </a:t>
            </a:r>
            <a:r>
              <a:rPr sz="1200" dirty="0">
                <a:latin typeface="Times New Roman"/>
                <a:cs typeface="Times New Roman"/>
              </a:rPr>
              <a:t>né lo spirito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Supremazia può </a:t>
            </a:r>
            <a:r>
              <a:rPr sz="1200" spc="-5" dirty="0">
                <a:latin typeface="Times New Roman"/>
                <a:cs typeface="Times New Roman"/>
              </a:rPr>
              <a:t>rendere fattuale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 dell’Onnipotente senza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ministero incessante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presso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85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(1284.4) 117:4.8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temporale dell’uomo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fondamento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moralità cosmica,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sensibilità universale </a:t>
            </a:r>
            <a:r>
              <a:rPr sz="1200" spc="10" dirty="0">
                <a:latin typeface="Times New Roman"/>
                <a:cs typeface="Times New Roman"/>
              </a:rPr>
              <a:t>al  </a:t>
            </a:r>
            <a:r>
              <a:rPr sz="1200" i="1" spc="-5" dirty="0">
                <a:latin typeface="Times New Roman"/>
                <a:cs typeface="Times New Roman"/>
              </a:rPr>
              <a:t>dovere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accettazione. Questa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moralità che trascende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senso temporale del </a:t>
            </a:r>
            <a:r>
              <a:rPr sz="1200" dirty="0">
                <a:latin typeface="Times New Roman"/>
                <a:cs typeface="Times New Roman"/>
              </a:rPr>
              <a:t>bene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relativi; </a:t>
            </a:r>
            <a:r>
              <a:rPr sz="1200" dirty="0">
                <a:latin typeface="Times New Roman"/>
                <a:cs typeface="Times New Roman"/>
              </a:rPr>
              <a:t>è una moralità  </a:t>
            </a:r>
            <a:r>
              <a:rPr sz="1200" spc="-5" dirty="0">
                <a:latin typeface="Times New Roman"/>
                <a:cs typeface="Times New Roman"/>
              </a:rPr>
              <a:t>basata direttamente sull’apprezzamento autocosciente della creatura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obbligo esperienziale </a:t>
            </a:r>
            <a:r>
              <a:rPr sz="1200" dirty="0">
                <a:latin typeface="Times New Roman"/>
                <a:cs typeface="Times New Roman"/>
              </a:rPr>
              <a:t>verso la </a:t>
            </a:r>
            <a:r>
              <a:rPr sz="1200" spc="-5" dirty="0">
                <a:latin typeface="Times New Roman"/>
                <a:cs typeface="Times New Roman"/>
              </a:rPr>
              <a:t>Deità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esperienziale.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mortale e tutte le </a:t>
            </a:r>
            <a:r>
              <a:rPr sz="1200" spc="-5" dirty="0">
                <a:latin typeface="Times New Roman"/>
                <a:cs typeface="Times New Roman"/>
              </a:rPr>
              <a:t>altre creature finite sono creati dal </a:t>
            </a:r>
            <a:r>
              <a:rPr sz="1200" dirty="0">
                <a:latin typeface="Times New Roman"/>
                <a:cs typeface="Times New Roman"/>
              </a:rPr>
              <a:t>potenziale vivente </a:t>
            </a:r>
            <a:r>
              <a:rPr sz="1200" spc="-5" dirty="0">
                <a:latin typeface="Times New Roman"/>
                <a:cs typeface="Times New Roman"/>
              </a:rPr>
              <a:t>d’energia, </a:t>
            </a:r>
            <a:r>
              <a:rPr sz="1200" dirty="0">
                <a:latin typeface="Times New Roman"/>
                <a:cs typeface="Times New Roman"/>
              </a:rPr>
              <a:t>di mente e di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esistente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531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314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rispetto, </a:t>
            </a:r>
            <a:r>
              <a:rPr sz="1200" dirty="0">
                <a:latin typeface="Times New Roman"/>
                <a:cs typeface="Times New Roman"/>
              </a:rPr>
              <a:t>l’umiltà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una forma primitiva di </a:t>
            </a:r>
            <a:r>
              <a:rPr sz="1200" spc="-5" dirty="0">
                <a:latin typeface="Times New Roman"/>
                <a:cs typeface="Times New Roman"/>
              </a:rPr>
              <a:t>gratitudine.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paura, </a:t>
            </a:r>
            <a:r>
              <a:rPr sz="1200" dirty="0">
                <a:latin typeface="Times New Roman"/>
                <a:cs typeface="Times New Roman"/>
              </a:rPr>
              <a:t>unita </a:t>
            </a:r>
            <a:r>
              <a:rPr sz="1200" spc="-5" dirty="0">
                <a:latin typeface="Times New Roman"/>
                <a:cs typeface="Times New Roman"/>
              </a:rPr>
              <a:t>all’ignoranza dei </a:t>
            </a:r>
            <a:r>
              <a:rPr sz="1200" dirty="0">
                <a:latin typeface="Times New Roman"/>
                <a:cs typeface="Times New Roman"/>
              </a:rPr>
              <a:t>fenomeni </a:t>
            </a:r>
            <a:r>
              <a:rPr sz="1200" spc="-5" dirty="0">
                <a:latin typeface="Times New Roman"/>
                <a:cs typeface="Times New Roman"/>
              </a:rPr>
              <a:t>naturali, stava </a:t>
            </a:r>
            <a:r>
              <a:rPr sz="1200" dirty="0">
                <a:latin typeface="Times New Roman"/>
                <a:cs typeface="Times New Roman"/>
              </a:rPr>
              <a:t>per dare  </a:t>
            </a:r>
            <a:r>
              <a:rPr sz="1200" spc="-5" dirty="0">
                <a:latin typeface="Times New Roman"/>
                <a:cs typeface="Times New Roman"/>
              </a:rPr>
              <a:t>origine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primitiva.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(708.3) 62:5.5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tali sentimenti umani erano manifestati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mortali primitivi, ma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presenti </a:t>
            </a:r>
            <a:r>
              <a:rPr sz="1200" dirty="0">
                <a:latin typeface="Times New Roman"/>
                <a:cs typeface="Times New Roman"/>
              </a:rPr>
              <a:t>in forma  </a:t>
            </a:r>
            <a:r>
              <a:rPr sz="1200" spc="-5" dirty="0">
                <a:latin typeface="Times New Roman"/>
                <a:cs typeface="Times New Roman"/>
              </a:rPr>
              <a:t>rudimentale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altamente evoluti.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moderata coscienza della </a:t>
            </a:r>
            <a:r>
              <a:rPr sz="1200" dirty="0">
                <a:latin typeface="Times New Roman"/>
                <a:cs typeface="Times New Roman"/>
              </a:rPr>
              <a:t>pietà, </a:t>
            </a:r>
            <a:r>
              <a:rPr sz="1200" spc="-5" dirty="0">
                <a:latin typeface="Times New Roman"/>
                <a:cs typeface="Times New Roman"/>
              </a:rPr>
              <a:t>della vergogna, </a:t>
            </a:r>
            <a:r>
              <a:rPr sz="1200" dirty="0">
                <a:latin typeface="Times New Roman"/>
                <a:cs typeface="Times New Roman"/>
              </a:rPr>
              <a:t>dell’obbrobrio  </a:t>
            </a:r>
            <a:r>
              <a:rPr sz="1200" spc="-5" dirty="0">
                <a:latin typeface="Times New Roman"/>
                <a:cs typeface="Times New Roman"/>
              </a:rPr>
              <a:t>ed avevano </a:t>
            </a:r>
            <a:r>
              <a:rPr sz="1200" dirty="0">
                <a:latin typeface="Times New Roman"/>
                <a:cs typeface="Times New Roman"/>
              </a:rPr>
              <a:t>una coscienza molto </a:t>
            </a:r>
            <a:r>
              <a:rPr sz="1200" spc="-5" dirty="0">
                <a:latin typeface="Times New Roman"/>
                <a:cs typeface="Times New Roman"/>
              </a:rPr>
              <a:t>acuta dell’amore, dell’odio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vendetta;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anche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provare marcati </a:t>
            </a:r>
            <a:r>
              <a:rPr sz="1200" dirty="0">
                <a:latin typeface="Times New Roman"/>
                <a:cs typeface="Times New Roman"/>
              </a:rPr>
              <a:t>sentimenti  di</a:t>
            </a:r>
            <a:r>
              <a:rPr sz="1200" spc="-5" dirty="0">
                <a:latin typeface="Times New Roman"/>
                <a:cs typeface="Times New Roman"/>
              </a:rPr>
              <a:t> gelosia.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73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(708.4) 62:5.6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due </a:t>
            </a:r>
            <a:r>
              <a:rPr sz="1200" dirty="0">
                <a:latin typeface="Times New Roman"/>
                <a:cs typeface="Times New Roman"/>
              </a:rPr>
              <a:t>umani — i </a:t>
            </a:r>
            <a:r>
              <a:rPr sz="1200" spc="-5" dirty="0">
                <a:latin typeface="Times New Roman"/>
                <a:cs typeface="Times New Roman"/>
              </a:rPr>
              <a:t>gemelli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preoccupazione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Primati.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così  </a:t>
            </a:r>
            <a:r>
              <a:rPr sz="1200" spc="-5" dirty="0">
                <a:latin typeface="Times New Roman"/>
                <a:cs typeface="Times New Roman"/>
              </a:rPr>
              <a:t>curiosi ed avventurosi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rischiarono </a:t>
            </a:r>
            <a:r>
              <a:rPr sz="1200" dirty="0">
                <a:latin typeface="Times New Roman"/>
                <a:cs typeface="Times New Roman"/>
              </a:rPr>
              <a:t>di perdere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vita in numerose </a:t>
            </a:r>
            <a:r>
              <a:rPr sz="1200" spc="-5" dirty="0">
                <a:latin typeface="Times New Roman"/>
                <a:cs typeface="Times New Roman"/>
              </a:rPr>
              <a:t>occasioni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otto </a:t>
            </a:r>
            <a:r>
              <a:rPr sz="1200" spc="-5" dirty="0">
                <a:latin typeface="Times New Roman"/>
                <a:cs typeface="Times New Roman"/>
              </a:rPr>
              <a:t>anni. </a:t>
            </a:r>
            <a:r>
              <a:rPr sz="1200" dirty="0">
                <a:latin typeface="Times New Roman"/>
                <a:cs typeface="Times New Roman"/>
              </a:rPr>
              <a:t>Comunque </a:t>
            </a:r>
            <a:r>
              <a:rPr sz="1200" spc="-5" dirty="0">
                <a:latin typeface="Times New Roman"/>
                <a:cs typeface="Times New Roman"/>
              </a:rPr>
              <a:t>sia erano  alquanto coperti </a:t>
            </a:r>
            <a:r>
              <a:rPr sz="1200" dirty="0">
                <a:latin typeface="Times New Roman"/>
                <a:cs typeface="Times New Roman"/>
              </a:rPr>
              <a:t>di cicatrici </a:t>
            </a:r>
            <a:r>
              <a:rPr sz="1200" spc="-5" dirty="0">
                <a:latin typeface="Times New Roman"/>
                <a:cs typeface="Times New Roman"/>
              </a:rPr>
              <a:t>quando arrivarono ai </a:t>
            </a:r>
            <a:r>
              <a:rPr sz="1200" dirty="0">
                <a:latin typeface="Times New Roman"/>
                <a:cs typeface="Times New Roman"/>
              </a:rPr>
              <a:t>dodici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787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(708.5) 62:5.7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impararono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comunicare verbalmente; all’età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avevano elaborato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linguaggio  perfezionato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segni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cinquantina d’idee ed avevano grandemente migliorato </a:t>
            </a:r>
            <a:r>
              <a:rPr sz="1200" dirty="0">
                <a:latin typeface="Times New Roman"/>
                <a:cs typeface="Times New Roman"/>
              </a:rPr>
              <a:t>ed ampliato 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rudimentale di  </a:t>
            </a:r>
            <a:r>
              <a:rPr sz="1200" spc="-5" dirty="0">
                <a:latin typeface="Times New Roman"/>
                <a:cs typeface="Times New Roman"/>
              </a:rPr>
              <a:t>comunicazione dei loro antenati. Ma nonostante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sforzi, riuscirono ad insegnare </a:t>
            </a:r>
            <a:r>
              <a:rPr sz="1200" dirty="0">
                <a:latin typeface="Times New Roman"/>
                <a:cs typeface="Times New Roman"/>
              </a:rPr>
              <a:t>solo pochissimi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segni </a:t>
            </a:r>
            <a:r>
              <a:rPr sz="1200" dirty="0">
                <a:latin typeface="Times New Roman"/>
                <a:cs typeface="Times New Roman"/>
              </a:rPr>
              <a:t>e simboli 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genitori.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20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(708.6) 62:5.8 </a:t>
            </a:r>
            <a:r>
              <a:rPr sz="1200" spc="-5" dirty="0">
                <a:latin typeface="Times New Roman"/>
                <a:cs typeface="Times New Roman"/>
              </a:rPr>
              <a:t>Un bel giorno, verso </a:t>
            </a:r>
            <a:r>
              <a:rPr sz="1200" dirty="0">
                <a:latin typeface="Times New Roman"/>
                <a:cs typeface="Times New Roman"/>
              </a:rPr>
              <a:t>i nove </a:t>
            </a:r>
            <a:r>
              <a:rPr sz="1200" spc="-5" dirty="0">
                <a:latin typeface="Times New Roman"/>
                <a:cs typeface="Times New Roman"/>
              </a:rPr>
              <a:t>anni, essi </a:t>
            </a:r>
            <a:r>
              <a:rPr sz="1200" dirty="0">
                <a:latin typeface="Times New Roman"/>
                <a:cs typeface="Times New Roman"/>
              </a:rPr>
              <a:t>andarono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fiume ed ebbero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colloquio fondamentale. 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intelligenze  celesti </a:t>
            </a:r>
            <a:r>
              <a:rPr sz="1200" dirty="0">
                <a:latin typeface="Times New Roman"/>
                <a:cs typeface="Times New Roman"/>
              </a:rPr>
              <a:t>stazionate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dirty="0">
                <a:latin typeface="Times New Roman"/>
                <a:cs typeface="Times New Roman"/>
              </a:rPr>
              <a:t>incluso me </a:t>
            </a:r>
            <a:r>
              <a:rPr sz="1200" spc="-5" dirty="0">
                <a:latin typeface="Times New Roman"/>
                <a:cs typeface="Times New Roman"/>
              </a:rPr>
              <a:t>stesso, erano presenti per </a:t>
            </a:r>
            <a:r>
              <a:rPr sz="1200" dirty="0">
                <a:latin typeface="Times New Roman"/>
                <a:cs typeface="Times New Roman"/>
              </a:rPr>
              <a:t>osservare le </a:t>
            </a:r>
            <a:r>
              <a:rPr sz="1200" spc="-5" dirty="0">
                <a:latin typeface="Times New Roman"/>
                <a:cs typeface="Times New Roman"/>
              </a:rPr>
              <a:t>transazioni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incontro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mezzogiorno. </a:t>
            </a:r>
            <a:r>
              <a:rPr sz="1200" spc="-1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questo giorno </a:t>
            </a:r>
            <a:r>
              <a:rPr sz="1200" dirty="0">
                <a:latin typeface="Times New Roman"/>
                <a:cs typeface="Times New Roman"/>
              </a:rPr>
              <a:t>memorabile </a:t>
            </a:r>
            <a:r>
              <a:rPr sz="1200" spc="-5" dirty="0">
                <a:latin typeface="Times New Roman"/>
                <a:cs typeface="Times New Roman"/>
              </a:rPr>
              <a:t>essi convennero </a:t>
            </a:r>
            <a:r>
              <a:rPr sz="1200" dirty="0">
                <a:latin typeface="Times New Roman"/>
                <a:cs typeface="Times New Roman"/>
              </a:rPr>
              <a:t>di vivere l’uno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l’altro e l’uno </a:t>
            </a:r>
            <a:r>
              <a:rPr sz="1200" spc="-5" dirty="0">
                <a:latin typeface="Times New Roman"/>
                <a:cs typeface="Times New Roman"/>
              </a:rPr>
              <a:t>per l’altro,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di una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 accordi che alla </a:t>
            </a:r>
            <a:r>
              <a:rPr sz="1200" dirty="0">
                <a:latin typeface="Times New Roman"/>
                <a:cs typeface="Times New Roman"/>
              </a:rPr>
              <a:t>fine culminarono </a:t>
            </a:r>
            <a:r>
              <a:rPr sz="1200" spc="-5" dirty="0">
                <a:latin typeface="Times New Roman"/>
                <a:cs typeface="Times New Roman"/>
              </a:rPr>
              <a:t>nella decisione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fuggire dai loro compagni animali </a:t>
            </a:r>
            <a:r>
              <a:rPr sz="1200" dirty="0">
                <a:latin typeface="Times New Roman"/>
                <a:cs typeface="Times New Roman"/>
              </a:rPr>
              <a:t>inferiori e di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verso il nord senza  </a:t>
            </a:r>
            <a:r>
              <a:rPr sz="1200" spc="-5" dirty="0">
                <a:latin typeface="Times New Roman"/>
                <a:cs typeface="Times New Roman"/>
              </a:rPr>
              <a:t>sapere che </a:t>
            </a:r>
            <a:r>
              <a:rPr sz="1200" dirty="0">
                <a:latin typeface="Times New Roman"/>
                <a:cs typeface="Times New Roman"/>
              </a:rPr>
              <a:t>stavano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fondare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la </a:t>
            </a:r>
            <a:r>
              <a:rPr sz="1200" spc="-5" dirty="0">
                <a:latin typeface="Times New Roman"/>
                <a:cs typeface="Times New Roman"/>
              </a:rPr>
              <a:t>razza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659" cy="4071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Supremo.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dal Supremo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l’ascendente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Aggiustatore attinge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immortale </a:t>
            </a:r>
            <a:r>
              <a:rPr sz="1200" dirty="0">
                <a:latin typeface="Times New Roman"/>
                <a:cs typeface="Times New Roman"/>
              </a:rPr>
              <a:t>e divino di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76200" marR="7112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finalitario.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stessa del Supremo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l’Aggiustatore,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consenso della </a:t>
            </a:r>
            <a:r>
              <a:rPr sz="1200" dirty="0">
                <a:latin typeface="Times New Roman"/>
                <a:cs typeface="Times New Roman"/>
              </a:rPr>
              <a:t>volontà umana, </a:t>
            </a:r>
            <a:r>
              <a:rPr sz="1200" spc="-5" dirty="0">
                <a:latin typeface="Times New Roman"/>
                <a:cs typeface="Times New Roman"/>
              </a:rPr>
              <a:t>intesse </a:t>
            </a:r>
            <a:r>
              <a:rPr sz="1200" dirty="0">
                <a:latin typeface="Times New Roman"/>
                <a:cs typeface="Times New Roman"/>
              </a:rPr>
              <a:t>i modelli della </a:t>
            </a:r>
            <a:r>
              <a:rPr sz="1200" spc="-5" dirty="0">
                <a:latin typeface="Times New Roman"/>
                <a:cs typeface="Times New Roman"/>
              </a:rPr>
              <a:t>natura  eterna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ascendente di 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298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(1284.5) 117:4.9 </a:t>
            </a:r>
            <a:r>
              <a:rPr sz="1200" spc="-5" dirty="0">
                <a:latin typeface="Times New Roman"/>
                <a:cs typeface="Times New Roman"/>
              </a:rPr>
              <a:t>L’evoluzione del progresso </a:t>
            </a:r>
            <a:r>
              <a:rPr sz="1200" dirty="0">
                <a:latin typeface="Times New Roman"/>
                <a:cs typeface="Times New Roman"/>
              </a:rPr>
              <a:t>di un Aggiustatore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rendere spirituale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eterna una </a:t>
            </a:r>
            <a:r>
              <a:rPr sz="1200" spc="-5" dirty="0">
                <a:latin typeface="Times New Roman"/>
                <a:cs typeface="Times New Roman"/>
              </a:rPr>
              <a:t>personalità umana, </a:t>
            </a:r>
            <a:r>
              <a:rPr sz="1200" dirty="0">
                <a:latin typeface="Times New Roman"/>
                <a:cs typeface="Times New Roman"/>
              </a:rPr>
              <a:t>produce  </a:t>
            </a:r>
            <a:r>
              <a:rPr sz="1200" spc="-5" dirty="0">
                <a:latin typeface="Times New Roman"/>
                <a:cs typeface="Times New Roman"/>
              </a:rPr>
              <a:t>direttamente un’estensione della sovranità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Supremo. Questi </a:t>
            </a:r>
            <a:r>
              <a:rPr sz="1200" dirty="0">
                <a:latin typeface="Times New Roman"/>
                <a:cs typeface="Times New Roman"/>
              </a:rPr>
              <a:t>compimenti </a:t>
            </a:r>
            <a:r>
              <a:rPr sz="1200" spc="-5" dirty="0">
                <a:latin typeface="Times New Roman"/>
                <a:cs typeface="Times New Roman"/>
              </a:rPr>
              <a:t>nell’evoluzione umana sono allo stesso tempo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  <a:p>
            <a:pPr marL="76200" marR="11557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compimenti nell’attuazione evoluzionaria del Supremo. Mentre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potrebbero </a:t>
            </a:r>
            <a:r>
              <a:rPr sz="1200" spc="-5" dirty="0">
                <a:latin typeface="Times New Roman"/>
                <a:cs typeface="Times New Roman"/>
              </a:rPr>
              <a:t>evolversi </a:t>
            </a:r>
            <a:r>
              <a:rPr sz="1200" dirty="0">
                <a:latin typeface="Times New Roman"/>
                <a:cs typeface="Times New Roman"/>
              </a:rPr>
              <a:t>senza il </a:t>
            </a:r>
            <a:r>
              <a:rPr sz="1200" spc="-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probabilmente </a:t>
            </a:r>
            <a:r>
              <a:rPr sz="1200" dirty="0">
                <a:latin typeface="Times New Roman"/>
                <a:cs typeface="Times New Roman"/>
              </a:rPr>
              <a:t>anche vero </a:t>
            </a:r>
            <a:r>
              <a:rPr sz="1200" spc="-5" dirty="0">
                <a:latin typeface="Times New Roman"/>
                <a:cs typeface="Times New Roman"/>
              </a:rPr>
              <a:t>che l’evoluzione del Supremo </a:t>
            </a:r>
            <a:r>
              <a:rPr sz="1200" dirty="0">
                <a:latin typeface="Times New Roman"/>
                <a:cs typeface="Times New Roman"/>
              </a:rPr>
              <a:t>non potrà mai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raggiunta indipendentemente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dell’evoluzione di tutte le </a:t>
            </a:r>
            <a:r>
              <a:rPr sz="1200" spc="-5" dirty="0">
                <a:latin typeface="Times New Roman"/>
                <a:cs typeface="Times New Roman"/>
              </a:rPr>
              <a:t>creature.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responsabilità cosmica delle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autocoscienti risiede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fatto  che </a:t>
            </a:r>
            <a:r>
              <a:rPr sz="1200" dirty="0">
                <a:latin typeface="Times New Roman"/>
                <a:cs typeface="Times New Roman"/>
              </a:rPr>
              <a:t>la Deità </a:t>
            </a:r>
            <a:r>
              <a:rPr sz="1200" spc="-5" dirty="0">
                <a:latin typeface="Times New Roman"/>
                <a:cs typeface="Times New Roman"/>
              </a:rPr>
              <a:t>Suprema </a:t>
            </a:r>
            <a:r>
              <a:rPr sz="1200" dirty="0">
                <a:latin typeface="Times New Roman"/>
                <a:cs typeface="Times New Roman"/>
              </a:rPr>
              <a:t>dipende in un certo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scelta della </a:t>
            </a:r>
            <a:r>
              <a:rPr sz="1200" dirty="0">
                <a:latin typeface="Times New Roman"/>
                <a:cs typeface="Times New Roman"/>
              </a:rPr>
              <a:t>volontà dei </a:t>
            </a:r>
            <a:r>
              <a:rPr sz="1200" spc="-5" dirty="0">
                <a:latin typeface="Times New Roman"/>
                <a:cs typeface="Times New Roman"/>
              </a:rPr>
              <a:t>mortali.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progressione reciproca </a:t>
            </a:r>
            <a:r>
              <a:rPr sz="1200" dirty="0">
                <a:latin typeface="Times New Roman"/>
                <a:cs typeface="Times New Roman"/>
              </a:rPr>
              <a:t>dell’evoluzione  </a:t>
            </a:r>
            <a:r>
              <a:rPr sz="1200" spc="-5" dirty="0">
                <a:latin typeface="Times New Roman"/>
                <a:cs typeface="Times New Roman"/>
              </a:rPr>
              <a:t>della creatura </a:t>
            </a:r>
            <a:r>
              <a:rPr sz="1200" dirty="0">
                <a:latin typeface="Times New Roman"/>
                <a:cs typeface="Times New Roman"/>
              </a:rPr>
              <a:t>e dell’evoluzione </a:t>
            </a:r>
            <a:r>
              <a:rPr sz="1200" spc="-5" dirty="0">
                <a:latin typeface="Times New Roman"/>
                <a:cs typeface="Times New Roman"/>
              </a:rPr>
              <a:t>del 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fedelmente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completamente indicata </a:t>
            </a:r>
            <a:r>
              <a:rPr sz="1200" dirty="0">
                <a:latin typeface="Times New Roman"/>
                <a:cs typeface="Times New Roman"/>
              </a:rPr>
              <a:t>agli Antichi </a:t>
            </a:r>
            <a:r>
              <a:rPr sz="1200" spc="-5" dirty="0">
                <a:latin typeface="Times New Roman"/>
                <a:cs typeface="Times New Roman"/>
              </a:rPr>
              <a:t>dei Giorni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dei  meccanismi inscrutabili della riflettività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9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(1284.6) 117:4.10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grande sfida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lanciata all’uomo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questa: deciderete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personalizzare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valore  sperimentabile del </a:t>
            </a:r>
            <a:r>
              <a:rPr sz="1200" dirty="0">
                <a:latin typeface="Times New Roman"/>
                <a:cs typeface="Times New Roman"/>
              </a:rPr>
              <a:t>cosmo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vostra individualità in </a:t>
            </a:r>
            <a:r>
              <a:rPr sz="1200" spc="-5" dirty="0">
                <a:latin typeface="Times New Roman"/>
                <a:cs typeface="Times New Roman"/>
              </a:rPr>
              <a:t>evoluzione? O rifiutando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permetterete </a:t>
            </a:r>
            <a:r>
              <a:rPr sz="1200" dirty="0">
                <a:latin typeface="Times New Roman"/>
                <a:cs typeface="Times New Roman"/>
              </a:rPr>
              <a:t>a questi </a:t>
            </a:r>
            <a:r>
              <a:rPr sz="1200" spc="-5" dirty="0">
                <a:latin typeface="Times New Roman"/>
                <a:cs typeface="Times New Roman"/>
              </a:rPr>
              <a:t>segreti della  Supremazia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restare addormentati, aspettando </a:t>
            </a:r>
            <a:r>
              <a:rPr sz="1200" dirty="0">
                <a:latin typeface="Times New Roman"/>
                <a:cs typeface="Times New Roman"/>
              </a:rPr>
              <a:t>l’azione di </a:t>
            </a:r>
            <a:r>
              <a:rPr sz="1200" spc="-5" dirty="0">
                <a:latin typeface="Times New Roman"/>
                <a:cs typeface="Times New Roman"/>
              </a:rPr>
              <a:t>un’altra creatura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altro momento, </a:t>
            </a:r>
            <a:r>
              <a:rPr sz="1200" dirty="0">
                <a:latin typeface="Times New Roman"/>
                <a:cs typeface="Times New Roman"/>
              </a:rPr>
              <a:t>che tenti alla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maniera di 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un contributo di </a:t>
            </a:r>
            <a:r>
              <a:rPr sz="1200" spc="-5" dirty="0">
                <a:latin typeface="Times New Roman"/>
                <a:cs typeface="Times New Roman"/>
              </a:rPr>
              <a:t>creatura all’evoluzione del Dio finito?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</a:t>
            </a:r>
            <a:r>
              <a:rPr sz="1200" spc="-5" dirty="0">
                <a:latin typeface="Times New Roman"/>
                <a:cs typeface="Times New Roman"/>
              </a:rPr>
              <a:t>caso questo sarà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contributo </a:t>
            </a:r>
            <a:r>
              <a:rPr sz="1200" spc="-5" dirty="0">
                <a:latin typeface="Times New Roman"/>
                <a:cs typeface="Times New Roman"/>
              </a:rPr>
              <a:t>al Supremo, </a:t>
            </a:r>
            <a:r>
              <a:rPr sz="1200" dirty="0">
                <a:latin typeface="Times New Roman"/>
                <a:cs typeface="Times New Roman"/>
              </a:rPr>
              <a:t>non il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827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(1284.7) 117:4.11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grande lotta </a:t>
            </a:r>
            <a:r>
              <a:rPr sz="1200" spc="-5" dirty="0">
                <a:latin typeface="Times New Roman"/>
                <a:cs typeface="Times New Roman"/>
              </a:rPr>
              <a:t>della presente </a:t>
            </a:r>
            <a:r>
              <a:rPr sz="1200" dirty="0">
                <a:latin typeface="Times New Roman"/>
                <a:cs typeface="Times New Roman"/>
              </a:rPr>
              <a:t>era dell’universo </a:t>
            </a:r>
            <a:r>
              <a:rPr sz="1200" spc="-5" dirty="0">
                <a:latin typeface="Times New Roman"/>
                <a:cs typeface="Times New Roman"/>
              </a:rPr>
              <a:t>si svolge </a:t>
            </a:r>
            <a:r>
              <a:rPr sz="1200" dirty="0">
                <a:latin typeface="Times New Roman"/>
                <a:cs typeface="Times New Roman"/>
              </a:rPr>
              <a:t>tra il potenziale e </a:t>
            </a:r>
            <a:r>
              <a:rPr sz="1200" spc="-5" dirty="0">
                <a:latin typeface="Times New Roman"/>
                <a:cs typeface="Times New Roman"/>
              </a:rPr>
              <a:t>l’attuale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dell’attuazione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 inespresso. </a:t>
            </a:r>
            <a:r>
              <a:rPr sz="1200" dirty="0">
                <a:latin typeface="Times New Roman"/>
                <a:cs typeface="Times New Roman"/>
              </a:rPr>
              <a:t>Se un uomo </a:t>
            </a:r>
            <a:r>
              <a:rPr sz="1200" spc="-5" dirty="0">
                <a:latin typeface="Times New Roman"/>
                <a:cs typeface="Times New Roman"/>
              </a:rPr>
              <a:t>mortale prosegue nell’avventura del Paradiso, segue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movimenti del tempo  che scorrono come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correnti nel </a:t>
            </a:r>
            <a:r>
              <a:rPr sz="1200" dirty="0">
                <a:latin typeface="Times New Roman"/>
                <a:cs typeface="Times New Roman"/>
              </a:rPr>
              <a:t>fiume </a:t>
            </a:r>
            <a:r>
              <a:rPr sz="1200" spc="-5" dirty="0">
                <a:latin typeface="Times New Roman"/>
                <a:cs typeface="Times New Roman"/>
              </a:rPr>
              <a:t>dell’eternità. </a:t>
            </a:r>
            <a:r>
              <a:rPr sz="1200" dirty="0">
                <a:latin typeface="Times New Roman"/>
                <a:cs typeface="Times New Roman"/>
              </a:rPr>
              <a:t>Se l’uomo </a:t>
            </a:r>
            <a:r>
              <a:rPr sz="1200" spc="-5" dirty="0">
                <a:latin typeface="Times New Roman"/>
                <a:cs typeface="Times New Roman"/>
              </a:rPr>
              <a:t>mortale rifiuta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eterna, </a:t>
            </a:r>
            <a:r>
              <a:rPr sz="1200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corrente </a:t>
            </a:r>
            <a:r>
              <a:rPr sz="1200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avvenimenti degli </a:t>
            </a:r>
            <a:r>
              <a:rPr sz="1200" dirty="0">
                <a:latin typeface="Times New Roman"/>
                <a:cs typeface="Times New Roman"/>
              </a:rPr>
              <a:t>universi finiti.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meccanica si </a:t>
            </a:r>
            <a:r>
              <a:rPr sz="1200" dirty="0">
                <a:latin typeface="Times New Roman"/>
                <a:cs typeface="Times New Roman"/>
              </a:rPr>
              <a:t>muove inesorabilmente in </a:t>
            </a:r>
            <a:r>
              <a:rPr sz="1200" spc="-5" dirty="0">
                <a:latin typeface="Times New Roman"/>
                <a:cs typeface="Times New Roman"/>
              </a:rPr>
              <a:t>conformità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svolgimento </a:t>
            </a:r>
            <a:r>
              <a:rPr sz="1200" dirty="0">
                <a:latin typeface="Times New Roman"/>
                <a:cs typeface="Times New Roman"/>
              </a:rPr>
              <a:t>del disegno </a:t>
            </a:r>
            <a:r>
              <a:rPr sz="1200" spc="-5" dirty="0">
                <a:latin typeface="Times New Roman"/>
                <a:cs typeface="Times New Roman"/>
              </a:rPr>
              <a:t>del  Padre del </a:t>
            </a:r>
            <a:r>
              <a:rPr sz="1200" dirty="0">
                <a:latin typeface="Times New Roman"/>
                <a:cs typeface="Times New Roman"/>
              </a:rPr>
              <a:t>Paradiso, ma 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volitiva ha la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respingere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ruolo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partecipazione della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personalità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0390" cy="3721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nell’avventura dell’eternità. Un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supremi dell’esistenza umana, </a:t>
            </a:r>
            <a:r>
              <a:rPr sz="1200" dirty="0">
                <a:latin typeface="Times New Roman"/>
                <a:cs typeface="Times New Roman"/>
              </a:rPr>
              <a:t>ma può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nettamente</a:t>
            </a:r>
            <a:endParaRPr sz="1200">
              <a:latin typeface="Times New Roman"/>
              <a:cs typeface="Times New Roman"/>
            </a:endParaRPr>
          </a:p>
          <a:p>
            <a:pPr marL="76200" marR="16573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impedire l’evoluzione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valori nella sua esperienza personale. Nella misura </a:t>
            </a:r>
            <a:r>
              <a:rPr sz="1200" dirty="0">
                <a:latin typeface="Times New Roman"/>
                <a:cs typeface="Times New Roman"/>
              </a:rPr>
              <a:t>in cui l’io </a:t>
            </a:r>
            <a:r>
              <a:rPr sz="1200" spc="-5" dirty="0">
                <a:latin typeface="Times New Roman"/>
                <a:cs typeface="Times New Roman"/>
              </a:rPr>
              <a:t>umano rifiuta così </a:t>
            </a:r>
            <a:r>
              <a:rPr sz="1200" dirty="0">
                <a:latin typeface="Times New Roman"/>
                <a:cs typeface="Times New Roman"/>
              </a:rPr>
              <a:t>di prendere parte  </a:t>
            </a:r>
            <a:r>
              <a:rPr sz="1200" spc="-5" dirty="0">
                <a:latin typeface="Times New Roman"/>
                <a:cs typeface="Times New Roman"/>
              </a:rPr>
              <a:t>all’ascensione al </a:t>
            </a:r>
            <a:r>
              <a:rPr sz="1200" dirty="0">
                <a:latin typeface="Times New Roman"/>
                <a:cs typeface="Times New Roman"/>
              </a:rPr>
              <a:t>Paradiso, in quella </a:t>
            </a:r>
            <a:r>
              <a:rPr sz="1200" spc="-5" dirty="0">
                <a:latin typeface="Times New Roman"/>
                <a:cs typeface="Times New Roman"/>
              </a:rPr>
              <a:t>stessa misura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ritardato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raggiungimento dell’espressione della sua </a:t>
            </a:r>
            <a:r>
              <a:rPr sz="1200" spc="5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nel  grande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(1285.1) 117:4.12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custodia all’uomo mortale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data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dell’Aggiustatore del Padre del </a:t>
            </a:r>
            <a:r>
              <a:rPr sz="1200" dirty="0">
                <a:latin typeface="Times New Roman"/>
                <a:cs typeface="Times New Roman"/>
              </a:rPr>
              <a:t>Paradiso, 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controllo sul destino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una frazione infinitesimale del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del Supremo. Perché, </a:t>
            </a:r>
            <a:r>
              <a:rPr sz="1200" dirty="0">
                <a:latin typeface="Times New Roman"/>
                <a:cs typeface="Times New Roman"/>
              </a:rPr>
              <a:t>come l’uomo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destino </a:t>
            </a:r>
            <a:r>
              <a:rPr sz="1200" dirty="0">
                <a:latin typeface="Times New Roman"/>
                <a:cs typeface="Times New Roman"/>
              </a:rPr>
              <a:t>umano, 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completa il </a:t>
            </a:r>
            <a:r>
              <a:rPr sz="1200" spc="-5" dirty="0">
                <a:latin typeface="Times New Roman"/>
                <a:cs typeface="Times New Roman"/>
              </a:rPr>
              <a:t>suo destino sui livelli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366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(1285.2) 117:4.13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spetta a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voi,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volta è spettata a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noi. </a:t>
            </a:r>
            <a:r>
              <a:rPr sz="1200" spc="-5" dirty="0">
                <a:latin typeface="Times New Roman"/>
                <a:cs typeface="Times New Roman"/>
              </a:rPr>
              <a:t>Respingerete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del tempo,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tanto dipende dalle decisioni della </a:t>
            </a:r>
            <a:r>
              <a:rPr sz="1200" spc="-5" dirty="0">
                <a:latin typeface="Times New Roman"/>
                <a:cs typeface="Times New Roman"/>
              </a:rPr>
              <a:t>mente finita? Respingerete </a:t>
            </a:r>
            <a:r>
              <a:rPr sz="1200" dirty="0">
                <a:latin typeface="Times New Roman"/>
                <a:cs typeface="Times New Roman"/>
              </a:rPr>
              <a:t>la personalità </a:t>
            </a:r>
            <a:r>
              <a:rPr sz="1200" spc="-5" dirty="0">
                <a:latin typeface="Times New Roman"/>
                <a:cs typeface="Times New Roman"/>
              </a:rPr>
              <a:t>Suprema degli universi </a:t>
            </a:r>
            <a:r>
              <a:rPr sz="1200" dirty="0">
                <a:latin typeface="Times New Roman"/>
                <a:cs typeface="Times New Roman"/>
              </a:rPr>
              <a:t>per l’incuria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regresso  </a:t>
            </a:r>
            <a:r>
              <a:rPr sz="1200" spc="-5" dirty="0">
                <a:latin typeface="Times New Roman"/>
                <a:cs typeface="Times New Roman"/>
              </a:rPr>
              <a:t>animale? Respingerete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fratello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dirty="0">
                <a:latin typeface="Times New Roman"/>
                <a:cs typeface="Times New Roman"/>
              </a:rPr>
              <a:t>che tanto dipende da </a:t>
            </a:r>
            <a:r>
              <a:rPr sz="1200" spc="-5" dirty="0">
                <a:latin typeface="Times New Roman"/>
                <a:cs typeface="Times New Roman"/>
              </a:rPr>
              <a:t>ciascuna creatura?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permettervi </a:t>
            </a:r>
            <a:r>
              <a:rPr sz="1200" dirty="0">
                <a:latin typeface="Times New Roman"/>
                <a:cs typeface="Times New Roman"/>
              </a:rPr>
              <a:t>di passare  </a:t>
            </a:r>
            <a:r>
              <a:rPr sz="1200" spc="-5" dirty="0">
                <a:latin typeface="Times New Roman"/>
                <a:cs typeface="Times New Roman"/>
              </a:rPr>
              <a:t>nel regno dei </a:t>
            </a:r>
            <a:r>
              <a:rPr sz="1200" dirty="0">
                <a:latin typeface="Times New Roman"/>
                <a:cs typeface="Times New Roman"/>
              </a:rPr>
              <a:t>non realizzati, </a:t>
            </a:r>
            <a:r>
              <a:rPr sz="1200" spc="-5" dirty="0">
                <a:latin typeface="Times New Roman"/>
                <a:cs typeface="Times New Roman"/>
              </a:rPr>
              <a:t>quando si staglia </a:t>
            </a:r>
            <a:r>
              <a:rPr sz="1200" dirty="0">
                <a:latin typeface="Times New Roman"/>
                <a:cs typeface="Times New Roman"/>
              </a:rPr>
              <a:t>davanti a voi la vista </a:t>
            </a:r>
            <a:r>
              <a:rPr sz="1200" spc="-5" dirty="0">
                <a:latin typeface="Times New Roman"/>
                <a:cs typeface="Times New Roman"/>
              </a:rPr>
              <a:t>incantevole della carriera universale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scoperta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del  Padre del </a:t>
            </a:r>
            <a:r>
              <a:rPr sz="1200" dirty="0">
                <a:latin typeface="Times New Roman"/>
                <a:cs typeface="Times New Roman"/>
              </a:rPr>
              <a:t>Paradiso e la </a:t>
            </a:r>
            <a:r>
              <a:rPr sz="1200" spc="-5" dirty="0">
                <a:latin typeface="Times New Roman"/>
                <a:cs typeface="Times New Roman"/>
              </a:rPr>
              <a:t>partecipazione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alla ricerca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all’evoluzione del Dio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Supremazia?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59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(1285.3) 117:4.14 </a:t>
            </a:r>
            <a:r>
              <a:rPr sz="1200" dirty="0">
                <a:latin typeface="Times New Roman"/>
                <a:cs typeface="Times New Roman"/>
              </a:rPr>
              <a:t>I doni di Dio —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donazione 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— non sono parti che </a:t>
            </a:r>
            <a:r>
              <a:rPr sz="1200" spc="-5" dirty="0">
                <a:latin typeface="Times New Roman"/>
                <a:cs typeface="Times New Roman"/>
              </a:rPr>
              <a:t>si separano </a:t>
            </a:r>
            <a:r>
              <a:rPr sz="1200" dirty="0">
                <a:latin typeface="Times New Roman"/>
                <a:cs typeface="Times New Roman"/>
              </a:rPr>
              <a:t>da lui;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aliena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sé, </a:t>
            </a:r>
            <a:r>
              <a:rPr sz="1200" dirty="0">
                <a:latin typeface="Times New Roman"/>
                <a:cs typeface="Times New Roman"/>
              </a:rPr>
              <a:t>ma ha stabilito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tensioni </a:t>
            </a:r>
            <a:r>
              <a:rPr sz="1200" spc="-5" dirty="0">
                <a:latin typeface="Times New Roman"/>
                <a:cs typeface="Times New Roman"/>
              </a:rPr>
              <a:t>nelle creazioni che circolano attorno al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Dio prima ama </a:t>
            </a:r>
            <a:r>
              <a:rPr sz="1200" dirty="0">
                <a:latin typeface="Times New Roman"/>
                <a:cs typeface="Times New Roman"/>
              </a:rPr>
              <a:t>l’uomo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conferisce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 marR="1016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dell’immortalità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realtà eterna. </a:t>
            </a:r>
            <a:r>
              <a:rPr sz="1200" dirty="0">
                <a:latin typeface="Times New Roman"/>
                <a:cs typeface="Times New Roman"/>
              </a:rPr>
              <a:t>E nella </a:t>
            </a:r>
            <a:r>
              <a:rPr sz="1200" spc="-5" dirty="0">
                <a:latin typeface="Times New Roman"/>
                <a:cs typeface="Times New Roman"/>
              </a:rPr>
              <a:t>misura </a:t>
            </a:r>
            <a:r>
              <a:rPr sz="1200" dirty="0">
                <a:latin typeface="Times New Roman"/>
                <a:cs typeface="Times New Roman"/>
              </a:rPr>
              <a:t>in cui l’uomo </a:t>
            </a:r>
            <a:r>
              <a:rPr sz="1200" spc="-5" dirty="0">
                <a:latin typeface="Times New Roman"/>
                <a:cs typeface="Times New Roman"/>
              </a:rPr>
              <a:t>ama Dio,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diviene eterno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attualità.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ecco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mistero: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strettamente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si avvicina </a:t>
            </a:r>
            <a:r>
              <a:rPr sz="1200" dirty="0">
                <a:latin typeface="Times New Roman"/>
                <a:cs typeface="Times New Roman"/>
              </a:rPr>
              <a:t>a Dio </a:t>
            </a:r>
            <a:r>
              <a:rPr sz="1200" spc="-5" dirty="0">
                <a:latin typeface="Times New Roman"/>
                <a:cs typeface="Times New Roman"/>
              </a:rPr>
              <a:t>mediante l’amore,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— l’attualità — di quell’uomo. Più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76200" marR="12128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si allontana </a:t>
            </a:r>
            <a:r>
              <a:rPr sz="1200" dirty="0">
                <a:latin typeface="Times New Roman"/>
                <a:cs typeface="Times New Roman"/>
              </a:rPr>
              <a:t>da Dio, più </a:t>
            </a:r>
            <a:r>
              <a:rPr sz="1200" spc="-5" dirty="0">
                <a:latin typeface="Times New Roman"/>
                <a:cs typeface="Times New Roman"/>
              </a:rPr>
              <a:t>si avvicina alla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alla cessazione dell’esistenza. Quando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consacra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volontà  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uomo dona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ha, allora Dio fa </a:t>
            </a:r>
            <a:r>
              <a:rPr sz="1200" dirty="0">
                <a:latin typeface="Times New Roman"/>
                <a:cs typeface="Times New Roman"/>
              </a:rPr>
              <a:t>di quell’uomo più di </a:t>
            </a:r>
            <a:r>
              <a:rPr sz="1200" spc="-5" dirty="0">
                <a:latin typeface="Times New Roman"/>
                <a:cs typeface="Times New Roman"/>
              </a:rPr>
              <a:t>quello che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è.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68640" cy="37788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superanima della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creazione</a:t>
            </a:r>
            <a:endParaRPr sz="1600">
              <a:latin typeface="Times New Roman"/>
              <a:cs typeface="Times New Roman"/>
            </a:endParaRPr>
          </a:p>
          <a:p>
            <a:pPr marL="63500" marR="104139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(1285.4) 117:5.1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Supremo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superanima </a:t>
            </a:r>
            <a:r>
              <a:rPr sz="1200" dirty="0">
                <a:latin typeface="Times New Roman"/>
                <a:cs typeface="Times New Roman"/>
              </a:rPr>
              <a:t>cosmica </a:t>
            </a:r>
            <a:r>
              <a:rPr sz="1200" spc="-5" dirty="0">
                <a:latin typeface="Times New Roman"/>
                <a:cs typeface="Times New Roman"/>
              </a:rPr>
              <a:t>del grande </a:t>
            </a:r>
            <a:r>
              <a:rPr sz="1200" dirty="0">
                <a:latin typeface="Times New Roman"/>
                <a:cs typeface="Times New Roman"/>
              </a:rPr>
              <a:t>universo.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lui le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e le quantità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cosmo </a:t>
            </a:r>
            <a:r>
              <a:rPr sz="1200" spc="-5" dirty="0">
                <a:latin typeface="Times New Roman"/>
                <a:cs typeface="Times New Roman"/>
              </a:rPr>
              <a:t>trovano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riflesso </a:t>
            </a:r>
            <a:r>
              <a:rPr sz="1200" dirty="0">
                <a:latin typeface="Times New Roman"/>
                <a:cs typeface="Times New Roman"/>
              </a:rPr>
              <a:t>di deità.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natura di deità è il mosaico </a:t>
            </a:r>
            <a:r>
              <a:rPr sz="1200" spc="-5" dirty="0">
                <a:latin typeface="Times New Roman"/>
                <a:cs typeface="Times New Roman"/>
              </a:rPr>
              <a:t>composito della vastità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universi </a:t>
            </a:r>
            <a:r>
              <a:rPr sz="1200" dirty="0">
                <a:latin typeface="Times New Roman"/>
                <a:cs typeface="Times New Roman"/>
              </a:rPr>
              <a:t>in evoluzione.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in corso d’attuazione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incorporante una volontà </a:t>
            </a:r>
            <a:r>
              <a:rPr sz="1200" spc="-5" dirty="0">
                <a:latin typeface="Times New Roman"/>
                <a:cs typeface="Times New Roman"/>
              </a:rPr>
              <a:t>creativa che  abbraccia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proposito universale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(1285.5) 117:5.2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intellettuali, </a:t>
            </a:r>
            <a:r>
              <a:rPr sz="1200" dirty="0">
                <a:latin typeface="Times New Roman"/>
                <a:cs typeface="Times New Roman"/>
              </a:rPr>
              <a:t>potenzialmente </a:t>
            </a:r>
            <a:r>
              <a:rPr sz="1200" spc="-5" dirty="0">
                <a:latin typeface="Times New Roman"/>
                <a:cs typeface="Times New Roman"/>
              </a:rPr>
              <a:t>personali, del </a:t>
            </a:r>
            <a:r>
              <a:rPr sz="1200" dirty="0">
                <a:latin typeface="Times New Roman"/>
                <a:cs typeface="Times New Roman"/>
              </a:rPr>
              <a:t>finito </a:t>
            </a:r>
            <a:r>
              <a:rPr sz="1200" spc="-5" dirty="0">
                <a:latin typeface="Times New Roman"/>
                <a:cs typeface="Times New Roman"/>
              </a:rPr>
              <a:t>emergono dalla Terza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raggiungono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sintesi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del tempo-spazio </a:t>
            </a:r>
            <a:r>
              <a:rPr sz="1200" dirty="0">
                <a:latin typeface="Times New Roman"/>
                <a:cs typeface="Times New Roman"/>
              </a:rPr>
              <a:t>finito nel </a:t>
            </a:r>
            <a:r>
              <a:rPr sz="1200" spc="-5" dirty="0">
                <a:latin typeface="Times New Roman"/>
                <a:cs typeface="Times New Roman"/>
              </a:rPr>
              <a:t>Supremo.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si </a:t>
            </a:r>
            <a:r>
              <a:rPr sz="1200" dirty="0">
                <a:latin typeface="Times New Roman"/>
                <a:cs typeface="Times New Roman"/>
              </a:rPr>
              <a:t>sottomette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Creatore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annulla </a:t>
            </a:r>
            <a:r>
              <a:rPr sz="1200" dirty="0">
                <a:latin typeface="Times New Roman"/>
                <a:cs typeface="Times New Roman"/>
              </a:rPr>
              <a:t>né abbandona  la </a:t>
            </a:r>
            <a:r>
              <a:rPr sz="1200" spc="-5" dirty="0">
                <a:latin typeface="Times New Roman"/>
                <a:cs typeface="Times New Roman"/>
              </a:rPr>
              <a:t>sua personalità; </a:t>
            </a:r>
            <a:r>
              <a:rPr sz="1200" dirty="0">
                <a:latin typeface="Times New Roman"/>
                <a:cs typeface="Times New Roman"/>
              </a:rPr>
              <a:t>i singoli </a:t>
            </a:r>
            <a:r>
              <a:rPr sz="1200" spc="-5" dirty="0">
                <a:latin typeface="Times New Roman"/>
                <a:cs typeface="Times New Roman"/>
              </a:rPr>
              <a:t>partecipanti </a:t>
            </a:r>
            <a:r>
              <a:rPr sz="1200" dirty="0">
                <a:latin typeface="Times New Roman"/>
                <a:cs typeface="Times New Roman"/>
              </a:rPr>
              <a:t>come personalità </a:t>
            </a:r>
            <a:r>
              <a:rPr sz="1200" spc="-5" dirty="0">
                <a:latin typeface="Times New Roman"/>
                <a:cs typeface="Times New Roman"/>
              </a:rPr>
              <a:t>all’attuazione del Dio finito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la loro individualità volitiva  </a:t>
            </a:r>
            <a:r>
              <a:rPr sz="1200" spc="-5" dirty="0">
                <a:latin typeface="Times New Roman"/>
                <a:cs typeface="Times New Roman"/>
              </a:rPr>
              <a:t>agendo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modo. </a:t>
            </a:r>
            <a:r>
              <a:rPr sz="1200" spc="-5" dirty="0">
                <a:latin typeface="Times New Roman"/>
                <a:cs typeface="Times New Roman"/>
              </a:rPr>
              <a:t>Piuttosto tali personalità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progressivamente accresciute dalla partecipazione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grande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avventura</a:t>
            </a:r>
            <a:endParaRPr sz="1200">
              <a:latin typeface="Times New Roman"/>
              <a:cs typeface="Times New Roman"/>
            </a:endParaRPr>
          </a:p>
          <a:p>
            <a:pPr marL="63500" marR="1866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della Deità. Mediante </a:t>
            </a:r>
            <a:r>
              <a:rPr sz="1200" dirty="0">
                <a:latin typeface="Times New Roman"/>
                <a:cs typeface="Times New Roman"/>
              </a:rPr>
              <a:t>tale 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divinità </a:t>
            </a:r>
            <a:r>
              <a:rPr sz="1200" spc="-5" dirty="0">
                <a:latin typeface="Times New Roman"/>
                <a:cs typeface="Times New Roman"/>
              </a:rPr>
              <a:t>l’uomo eleva, arricchisce, spiritualizza ed unifica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io in evoluzione fino </a:t>
            </a:r>
            <a:r>
              <a:rPr sz="1200" spc="-5" dirty="0">
                <a:latin typeface="Times New Roman"/>
                <a:cs typeface="Times New Roman"/>
              </a:rPr>
              <a:t>alla  soglia stessa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supremazia.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69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(1286.1) 117:5.3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immortale in evoluzione </a:t>
            </a:r>
            <a:r>
              <a:rPr sz="1200" spc="-5" dirty="0">
                <a:latin typeface="Times New Roman"/>
                <a:cs typeface="Times New Roman"/>
              </a:rPr>
              <a:t>dell’uomo,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congiunta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dell’Aggiustatore, ascende  come tale al </a:t>
            </a:r>
            <a:r>
              <a:rPr sz="1200" dirty="0">
                <a:latin typeface="Times New Roman"/>
                <a:cs typeface="Times New Roman"/>
              </a:rPr>
              <a:t>Paradiso, e poi, quando è </a:t>
            </a:r>
            <a:r>
              <a:rPr sz="1200" spc="-5" dirty="0">
                <a:latin typeface="Times New Roman"/>
                <a:cs typeface="Times New Roman"/>
              </a:rPr>
              <a:t>arruolata nel Corpo della Finalità,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collegata </a:t>
            </a:r>
            <a:r>
              <a:rPr sz="1200" dirty="0">
                <a:latin typeface="Times New Roman"/>
                <a:cs typeface="Times New Roman"/>
              </a:rPr>
              <a:t>in un modo nuovo al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 spirituale del 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una tecnica </a:t>
            </a:r>
            <a:r>
              <a:rPr sz="1200" spc="-5" dirty="0">
                <a:latin typeface="Times New Roman"/>
                <a:cs typeface="Times New Roman"/>
              </a:rPr>
              <a:t>d’esperienza chiamata </a:t>
            </a:r>
            <a:r>
              <a:rPr sz="1200" i="1" spc="-5" dirty="0">
                <a:latin typeface="Times New Roman"/>
                <a:cs typeface="Times New Roman"/>
              </a:rPr>
              <a:t>trascendazione </a:t>
            </a:r>
            <a:r>
              <a:rPr sz="1200" i="1" dirty="0">
                <a:latin typeface="Times New Roman"/>
                <a:cs typeface="Times New Roman"/>
              </a:rPr>
              <a:t>finalitaria. </a:t>
            </a:r>
            <a:r>
              <a:rPr sz="1200" spc="-5" dirty="0">
                <a:latin typeface="Times New Roman"/>
                <a:cs typeface="Times New Roman"/>
              </a:rPr>
              <a:t>Tali finalitari divengono così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candidati ammissibili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riconoscimento esperienziale come personalità </a:t>
            </a:r>
            <a:r>
              <a:rPr sz="1200" dirty="0">
                <a:latin typeface="Times New Roman"/>
                <a:cs typeface="Times New Roman"/>
              </a:rPr>
              <a:t>di Dio il Supremo. E </a:t>
            </a:r>
            <a:r>
              <a:rPr sz="1200" spc="-5" dirty="0">
                <a:latin typeface="Times New Roman"/>
                <a:cs typeface="Times New Roman"/>
              </a:rPr>
              <a:t>quando questi intelletti mortali, nelle  future destinazioni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rivelate del Corpo della Finalità, raggiungeranno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settimo stadio d’esistenza spirituale,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5" dirty="0">
                <a:latin typeface="Times New Roman"/>
                <a:cs typeface="Times New Roman"/>
              </a:rPr>
              <a:t>menti </a:t>
            </a:r>
            <a:r>
              <a:rPr sz="1200" dirty="0">
                <a:latin typeface="Times New Roman"/>
                <a:cs typeface="Times New Roman"/>
              </a:rPr>
              <a:t>duali  </a:t>
            </a:r>
            <a:r>
              <a:rPr sz="1200" spc="-5" dirty="0">
                <a:latin typeface="Times New Roman"/>
                <a:cs typeface="Times New Roman"/>
              </a:rPr>
              <a:t>diverranno trine. Queste </a:t>
            </a:r>
            <a:r>
              <a:rPr sz="1200" dirty="0">
                <a:latin typeface="Times New Roman"/>
                <a:cs typeface="Times New Roman"/>
              </a:rPr>
              <a:t>due menti </a:t>
            </a:r>
            <a:r>
              <a:rPr sz="1200" spc="-5" dirty="0">
                <a:latin typeface="Times New Roman"/>
                <a:cs typeface="Times New Roman"/>
              </a:rPr>
              <a:t>sintonizzate, l’umana </a:t>
            </a:r>
            <a:r>
              <a:rPr sz="1200" dirty="0">
                <a:latin typeface="Times New Roman"/>
                <a:cs typeface="Times New Roman"/>
              </a:rPr>
              <a:t>e la divina, saranno </a:t>
            </a:r>
            <a:r>
              <a:rPr sz="1200" spc="-5" dirty="0">
                <a:latin typeface="Times New Roman"/>
                <a:cs typeface="Times New Roman"/>
              </a:rPr>
              <a:t>glorificate </a:t>
            </a:r>
            <a:r>
              <a:rPr sz="1200" dirty="0">
                <a:latin typeface="Times New Roman"/>
                <a:cs typeface="Times New Roman"/>
              </a:rPr>
              <a:t>in unione con la </a:t>
            </a:r>
            <a:r>
              <a:rPr sz="1200" spc="-5" dirty="0">
                <a:latin typeface="Times New Roman"/>
                <a:cs typeface="Times New Roman"/>
              </a:rPr>
              <a:t>mente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dell’Essere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ormai </a:t>
            </a:r>
            <a:r>
              <a:rPr sz="1200" dirty="0">
                <a:latin typeface="Times New Roman"/>
                <a:cs typeface="Times New Roman"/>
              </a:rPr>
              <a:t>attuato.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467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949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(1286.2) 117:5.4 </a:t>
            </a:r>
            <a:r>
              <a:rPr sz="1200" spc="-5" dirty="0">
                <a:latin typeface="Times New Roman"/>
                <a:cs typeface="Times New Roman"/>
              </a:rPr>
              <a:t>Nell’eterno futuro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sarà attuato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creativamente espresso </a:t>
            </a:r>
            <a:r>
              <a:rPr sz="1200" dirty="0">
                <a:latin typeface="Times New Roman"/>
                <a:cs typeface="Times New Roman"/>
              </a:rPr>
              <a:t>e spiritualmente </a:t>
            </a:r>
            <a:r>
              <a:rPr sz="1200" spc="-5" dirty="0">
                <a:latin typeface="Times New Roman"/>
                <a:cs typeface="Times New Roman"/>
              </a:rPr>
              <a:t>descritto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 </a:t>
            </a:r>
            <a:r>
              <a:rPr sz="1200" spc="-5" dirty="0">
                <a:latin typeface="Times New Roman"/>
                <a:cs typeface="Times New Roman"/>
              </a:rPr>
              <a:t>spiritualizzata, nell’anima immortale, dell’uomo ascendente, allo stesso </a:t>
            </a:r>
            <a:r>
              <a:rPr sz="1200" dirty="0">
                <a:latin typeface="Times New Roman"/>
                <a:cs typeface="Times New Roman"/>
              </a:rPr>
              <a:t>modo in cui il </a:t>
            </a:r>
            <a:r>
              <a:rPr sz="1200" spc="-5" dirty="0">
                <a:latin typeface="Times New Roman"/>
                <a:cs typeface="Times New Roman"/>
              </a:rPr>
              <a:t>Padre Universale fu rivelato </a:t>
            </a:r>
            <a:r>
              <a:rPr sz="1200" dirty="0">
                <a:latin typeface="Times New Roman"/>
                <a:cs typeface="Times New Roman"/>
              </a:rPr>
              <a:t>nella vita 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54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(1286.3) 117:5.5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unisce al Supremo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annulla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identità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ripercussioni universali dell’esperienza 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formano così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parte dell’esperienza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Supremo. </a:t>
            </a:r>
            <a:r>
              <a:rPr sz="1200" spc="-5" dirty="0">
                <a:latin typeface="Times New Roman"/>
                <a:cs typeface="Times New Roman"/>
              </a:rPr>
              <a:t>“L’atto spetta </a:t>
            </a:r>
            <a:r>
              <a:rPr sz="1200" dirty="0">
                <a:latin typeface="Times New Roman"/>
                <a:cs typeface="Times New Roman"/>
              </a:rPr>
              <a:t>a noi, le </a:t>
            </a:r>
            <a:r>
              <a:rPr sz="1200" spc="-5" dirty="0">
                <a:latin typeface="Times New Roman"/>
                <a:cs typeface="Times New Roman"/>
              </a:rPr>
              <a:t>conseguenze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067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(1286.4) 117:5.6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lascia una </a:t>
            </a:r>
            <a:r>
              <a:rPr sz="1200" spc="-5" dirty="0">
                <a:latin typeface="Times New Roman"/>
                <a:cs typeface="Times New Roman"/>
              </a:rPr>
              <a:t>scia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attuata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passa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livelli ascendenti degli universi. </a:t>
            </a:r>
            <a:r>
              <a:rPr sz="1200" dirty="0">
                <a:latin typeface="Times New Roman"/>
                <a:cs typeface="Times New Roman"/>
              </a:rPr>
              <a:t>Siano 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spirito od </a:t>
            </a:r>
            <a:r>
              <a:rPr sz="1200" spc="-5" dirty="0">
                <a:latin typeface="Times New Roman"/>
                <a:cs typeface="Times New Roman"/>
              </a:rPr>
              <a:t>energia,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creazioni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crescita del tempo </a:t>
            </a:r>
            <a:r>
              <a:rPr sz="1200" dirty="0">
                <a:latin typeface="Times New Roman"/>
                <a:cs typeface="Times New Roman"/>
              </a:rPr>
              <a:t>e dello spazio </a:t>
            </a:r>
            <a:r>
              <a:rPr sz="1200" spc="-5" dirty="0">
                <a:latin typeface="Times New Roman"/>
                <a:cs typeface="Times New Roman"/>
              </a:rPr>
              <a:t>sono modificate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progressione della  personalità attraverso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domini. Quando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agisce,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reagisce,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operazione costituisce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progressione.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(1286.5) 117:5.7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circuiti di </a:t>
            </a:r>
            <a:r>
              <a:rPr sz="1200" spc="-5" dirty="0">
                <a:latin typeface="Times New Roman"/>
                <a:cs typeface="Times New Roman"/>
              </a:rPr>
              <a:t>energia, </a:t>
            </a:r>
            <a:r>
              <a:rPr sz="1200" dirty="0">
                <a:latin typeface="Times New Roman"/>
                <a:cs typeface="Times New Roman"/>
              </a:rPr>
              <a:t>mente e spirito non sono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proprietà </a:t>
            </a:r>
            <a:r>
              <a:rPr sz="1200" spc="-5" dirty="0">
                <a:latin typeface="Times New Roman"/>
                <a:cs typeface="Times New Roman"/>
              </a:rPr>
              <a:t>permanente 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ascendente;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questi</a:t>
            </a: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ministeri restano per sempre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Supremazia. </a:t>
            </a:r>
            <a:r>
              <a:rPr sz="1200" spc="-5" dirty="0">
                <a:latin typeface="Times New Roman"/>
                <a:cs typeface="Times New Roman"/>
              </a:rPr>
              <a:t>Nell’esperienza del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l’intelletto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risiede nelle </a:t>
            </a:r>
            <a:r>
              <a:rPr sz="1200" dirty="0">
                <a:latin typeface="Times New Roman"/>
                <a:cs typeface="Times New Roman"/>
              </a:rPr>
              <a:t>pulsazioni </a:t>
            </a:r>
            <a:r>
              <a:rPr sz="1200" spc="-5" dirty="0">
                <a:latin typeface="Times New Roman"/>
                <a:cs typeface="Times New Roman"/>
              </a:rPr>
              <a:t>ritmiche 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aiutanti della </a:t>
            </a:r>
            <a:r>
              <a:rPr sz="1200" dirty="0">
                <a:latin typeface="Times New Roman"/>
                <a:cs typeface="Times New Roman"/>
              </a:rPr>
              <a:t>mente e mette in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decisioni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quadro prodotto dalla sua messa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in questo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ministero.</a:t>
            </a:r>
            <a:endParaRPr sz="1200">
              <a:latin typeface="Times New Roman"/>
              <a:cs typeface="Times New Roman"/>
            </a:endParaRPr>
          </a:p>
          <a:p>
            <a:pPr marL="88900" marR="21780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 momento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l’io </a:t>
            </a:r>
            <a:r>
              <a:rPr sz="1200" spc="-5" dirty="0">
                <a:latin typeface="Times New Roman"/>
                <a:cs typeface="Times New Roman"/>
              </a:rPr>
              <a:t>umano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separato per l’eternità dal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aiutante.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aiutanti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sembrano </a:t>
            </a:r>
            <a:r>
              <a:rPr sz="1200" dirty="0">
                <a:latin typeface="Times New Roman"/>
                <a:cs typeface="Times New Roman"/>
              </a:rPr>
              <a:t>mai  </a:t>
            </a:r>
            <a:r>
              <a:rPr sz="1200" spc="-5" dirty="0">
                <a:latin typeface="Times New Roman"/>
                <a:cs typeface="Times New Roman"/>
              </a:rPr>
              <a:t>trasmettere l’esperienza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personalità ad un’altra,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trasmettere,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trasmettono,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ripercussioni impersonali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decisione-azione tramite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Supremo. </a:t>
            </a:r>
            <a:r>
              <a:rPr sz="1200" dirty="0">
                <a:latin typeface="Times New Roman"/>
                <a:cs typeface="Times New Roman"/>
              </a:rPr>
              <a:t>(Ciò è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per gli aiutanti </a:t>
            </a:r>
            <a:r>
              <a:rPr sz="1200" dirty="0">
                <a:latin typeface="Times New Roman"/>
                <a:cs typeface="Times New Roman"/>
              </a:rPr>
              <a:t>dell’adorazione 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saggezza.)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25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(1286.6) 117:5.8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stessa cosa avviene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circuiti spirituali: </a:t>
            </a:r>
            <a:r>
              <a:rPr sz="1200" dirty="0">
                <a:latin typeface="Times New Roman"/>
                <a:cs typeface="Times New Roman"/>
              </a:rPr>
              <a:t>l’uomo li </a:t>
            </a:r>
            <a:r>
              <a:rPr sz="1200" spc="-5" dirty="0">
                <a:latin typeface="Times New Roman"/>
                <a:cs typeface="Times New Roman"/>
              </a:rPr>
              <a:t>utilizza nella sua ascensione attraverso gli universi,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15" dirty="0">
                <a:latin typeface="Times New Roman"/>
                <a:cs typeface="Times New Roman"/>
              </a:rPr>
              <a:t>li  </a:t>
            </a:r>
            <a:r>
              <a:rPr sz="1200" spc="-5" dirty="0">
                <a:latin typeface="Times New Roman"/>
                <a:cs typeface="Times New Roman"/>
              </a:rPr>
              <a:t>possiede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sua personalità eterna. Ma questi circuiti </a:t>
            </a:r>
            <a:r>
              <a:rPr sz="1200" dirty="0">
                <a:latin typeface="Times New Roman"/>
                <a:cs typeface="Times New Roman"/>
              </a:rPr>
              <a:t>di ministero </a:t>
            </a:r>
            <a:r>
              <a:rPr sz="1200" spc="-5" dirty="0">
                <a:latin typeface="Times New Roman"/>
                <a:cs typeface="Times New Roman"/>
              </a:rPr>
              <a:t>spirituale, si tratti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della Verità, 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delle presenze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superuniversali,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ricettivi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reattivi ai valori </a:t>
            </a:r>
            <a:r>
              <a:rPr sz="1200" dirty="0">
                <a:latin typeface="Times New Roman"/>
                <a:cs typeface="Times New Roman"/>
              </a:rPr>
              <a:t>emergenti in una personalità  </a:t>
            </a:r>
            <a:r>
              <a:rPr sz="1200" spc="-5" dirty="0">
                <a:latin typeface="Times New Roman"/>
                <a:cs typeface="Times New Roman"/>
              </a:rPr>
              <a:t>ascendente,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valori sono </a:t>
            </a:r>
            <a:r>
              <a:rPr sz="1200" spc="-5" dirty="0">
                <a:latin typeface="Times New Roman"/>
                <a:cs typeface="Times New Roman"/>
              </a:rPr>
              <a:t>fedelmente trasmessi tramite </a:t>
            </a:r>
            <a:r>
              <a:rPr sz="1200" dirty="0">
                <a:latin typeface="Times New Roman"/>
                <a:cs typeface="Times New Roman"/>
              </a:rPr>
              <a:t>il Settuplo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6734" cy="3543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(1286.7) 117:5.9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influenze spirituali, quali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Spirito della Verità, siano </a:t>
            </a:r>
            <a:r>
              <a:rPr sz="1200" dirty="0">
                <a:latin typeface="Times New Roman"/>
                <a:cs typeface="Times New Roman"/>
              </a:rPr>
              <a:t>ministeri </a:t>
            </a:r>
            <a:r>
              <a:rPr sz="1200" spc="-5" dirty="0">
                <a:latin typeface="Times New Roman"/>
                <a:cs typeface="Times New Roman"/>
              </a:rPr>
              <a:t>dell’universo locale,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7429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interamente confinata nei </a:t>
            </a:r>
            <a:r>
              <a:rPr sz="1200" dirty="0">
                <a:latin typeface="Times New Roman"/>
                <a:cs typeface="Times New Roman"/>
              </a:rPr>
              <a:t>limiti </a:t>
            </a:r>
            <a:r>
              <a:rPr sz="1200" spc="-5" dirty="0">
                <a:latin typeface="Times New Roman"/>
                <a:cs typeface="Times New Roman"/>
              </a:rPr>
              <a:t>geografici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data creazione locale. Quando </a:t>
            </a:r>
            <a:r>
              <a:rPr sz="1200" dirty="0">
                <a:latin typeface="Times New Roman"/>
                <a:cs typeface="Times New Roman"/>
              </a:rPr>
              <a:t>l’ascendente mortale </a:t>
            </a:r>
            <a:r>
              <a:rPr sz="1200" spc="-5" dirty="0">
                <a:latin typeface="Times New Roman"/>
                <a:cs typeface="Times New Roman"/>
              </a:rPr>
              <a:t>passa al </a:t>
            </a:r>
            <a:r>
              <a:rPr sz="1200" dirty="0">
                <a:latin typeface="Times New Roman"/>
                <a:cs typeface="Times New Roman"/>
              </a:rPr>
              <a:t>di là  </a:t>
            </a:r>
            <a:r>
              <a:rPr sz="1200" spc="-5" dirty="0">
                <a:latin typeface="Times New Roman"/>
                <a:cs typeface="Times New Roman"/>
              </a:rPr>
              <a:t>delle frontiere del suo universo locale d’origine </a:t>
            </a:r>
            <a:r>
              <a:rPr sz="1200" dirty="0">
                <a:latin typeface="Times New Roman"/>
                <a:cs typeface="Times New Roman"/>
              </a:rPr>
              <a:t>non viene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privato del </a:t>
            </a:r>
            <a:r>
              <a:rPr sz="1200" spc="-5" dirty="0">
                <a:latin typeface="Times New Roman"/>
                <a:cs typeface="Times New Roman"/>
              </a:rPr>
              <a:t>ministero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che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così  costantemente </a:t>
            </a:r>
            <a:r>
              <a:rPr sz="1200" dirty="0">
                <a:latin typeface="Times New Roman"/>
                <a:cs typeface="Times New Roman"/>
              </a:rPr>
              <a:t>istruito e </a:t>
            </a:r>
            <a:r>
              <a:rPr sz="1200" spc="-5" dirty="0">
                <a:latin typeface="Times New Roman"/>
                <a:cs typeface="Times New Roman"/>
              </a:rPr>
              <a:t>guidato attraverso </a:t>
            </a:r>
            <a:r>
              <a:rPr sz="1200" dirty="0">
                <a:latin typeface="Times New Roman"/>
                <a:cs typeface="Times New Roman"/>
              </a:rPr>
              <a:t>i labirinti </a:t>
            </a:r>
            <a:r>
              <a:rPr sz="1200" spc="-5" dirty="0">
                <a:latin typeface="Times New Roman"/>
                <a:cs typeface="Times New Roman"/>
              </a:rPr>
              <a:t>filosofici </a:t>
            </a:r>
            <a:r>
              <a:rPr sz="1200" dirty="0">
                <a:latin typeface="Times New Roman"/>
                <a:cs typeface="Times New Roman"/>
              </a:rPr>
              <a:t>dei mondi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morontiali,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crisi dell’ascensione,  dirigendo infallibilmente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pellegrino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dicendogli sempre: </a:t>
            </a:r>
            <a:r>
              <a:rPr sz="1200" dirty="0">
                <a:latin typeface="Times New Roman"/>
                <a:cs typeface="Times New Roman"/>
              </a:rPr>
              <a:t>“Ecco la </a:t>
            </a:r>
            <a:r>
              <a:rPr sz="1200" spc="-5" dirty="0">
                <a:latin typeface="Times New Roman"/>
                <a:cs typeface="Times New Roman"/>
              </a:rPr>
              <a:t>via.” Quando </a:t>
            </a:r>
            <a:r>
              <a:rPr sz="1200" dirty="0">
                <a:latin typeface="Times New Roman"/>
                <a:cs typeface="Times New Roman"/>
              </a:rPr>
              <a:t>lascerete i domini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locale, grazie al ministero dello spirito dell’Essere Supremo emergente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i dispositivi </a:t>
            </a:r>
            <a:r>
              <a:rPr sz="1200" spc="-5" dirty="0">
                <a:latin typeface="Times New Roman"/>
                <a:cs typeface="Times New Roman"/>
              </a:rPr>
              <a:t>della riflettività universale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sarete</a:t>
            </a:r>
            <a:endParaRPr sz="1200">
              <a:latin typeface="Times New Roman"/>
              <a:cs typeface="Times New Roman"/>
            </a:endParaRPr>
          </a:p>
          <a:p>
            <a:pPr marL="63500" marR="6032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ancora guidati nella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ascensione al Paradiso 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direttivo confortante dei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conferiscono </a:t>
            </a:r>
            <a:r>
              <a:rPr sz="1200" spc="10" dirty="0">
                <a:latin typeface="Times New Roman"/>
                <a:cs typeface="Times New Roman"/>
              </a:rPr>
              <a:t>dal 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03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(1287.1) 117:5.10 </a:t>
            </a:r>
            <a:r>
              <a:rPr sz="1200" spc="-5" dirty="0">
                <a:latin typeface="Times New Roman"/>
                <a:cs typeface="Times New Roman"/>
              </a:rPr>
              <a:t>Questi molteplici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ministero cosmico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registrano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fatti dell’esperienza  evoluzionaria nel Supremo? </a:t>
            </a:r>
            <a:r>
              <a:rPr sz="1200" dirty="0">
                <a:latin typeface="Times New Roman"/>
                <a:cs typeface="Times New Roman"/>
              </a:rPr>
              <a:t>Non ne siamo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certi,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crediamo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questa registrazione avvenga tramite </a:t>
            </a:r>
            <a:r>
              <a:rPr sz="1200" dirty="0">
                <a:latin typeface="Times New Roman"/>
                <a:cs typeface="Times New Roman"/>
              </a:rPr>
              <a:t>le persone </a:t>
            </a:r>
            <a:r>
              <a:rPr sz="1200" spc="-5" dirty="0">
                <a:latin typeface="Times New Roman"/>
                <a:cs typeface="Times New Roman"/>
              </a:rPr>
              <a:t>dei  Creatori 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paradisiaca, che </a:t>
            </a:r>
            <a:r>
              <a:rPr sz="1200" dirty="0">
                <a:latin typeface="Times New Roman"/>
                <a:cs typeface="Times New Roman"/>
              </a:rPr>
              <a:t>forniscono direttamente questi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accumulazioni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esperienza mentale </a:t>
            </a:r>
            <a:r>
              <a:rPr sz="1200" dirty="0">
                <a:latin typeface="Times New Roman"/>
                <a:cs typeface="Times New Roman"/>
              </a:rPr>
              <a:t>dei sette </a:t>
            </a:r>
            <a:r>
              <a:rPr sz="1200" spc="-5" dirty="0">
                <a:latin typeface="Times New Roman"/>
                <a:cs typeface="Times New Roman"/>
              </a:rPr>
              <a:t>spiriti aiutanti della mente, nel loro ministero </a:t>
            </a:r>
            <a:r>
              <a:rPr sz="1200" dirty="0">
                <a:latin typeface="Times New Roman"/>
                <a:cs typeface="Times New Roman"/>
              </a:rPr>
              <a:t>verso il livello </a:t>
            </a:r>
            <a:r>
              <a:rPr sz="1200" spc="-5" dirty="0">
                <a:latin typeface="Times New Roman"/>
                <a:cs typeface="Times New Roman"/>
              </a:rPr>
              <a:t>fisico dell’intelletto, sono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parte</a:t>
            </a:r>
            <a:endParaRPr sz="1200">
              <a:latin typeface="Times New Roman"/>
              <a:cs typeface="Times New Roman"/>
            </a:endParaRPr>
          </a:p>
          <a:p>
            <a:pPr marL="63500" marR="2413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della Divina </a:t>
            </a:r>
            <a:r>
              <a:rPr sz="1200" spc="-5" dirty="0">
                <a:latin typeface="Times New Roman"/>
                <a:cs typeface="Times New Roman"/>
              </a:rPr>
              <a:t>Ministra nel suo universo </a:t>
            </a:r>
            <a:r>
              <a:rPr sz="1200" dirty="0">
                <a:latin typeface="Times New Roman"/>
                <a:cs typeface="Times New Roman"/>
              </a:rPr>
              <a:t>locale, e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questo Spirito </a:t>
            </a:r>
            <a:r>
              <a:rPr sz="1200" spc="-5" dirty="0">
                <a:latin typeface="Times New Roman"/>
                <a:cs typeface="Times New Roman"/>
              </a:rPr>
              <a:t>Creativo vengono probabilmente registrate 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Supremazia. </a:t>
            </a:r>
            <a:r>
              <a:rPr sz="1200" spc="-5" dirty="0">
                <a:latin typeface="Times New Roman"/>
                <a:cs typeface="Times New Roman"/>
              </a:rPr>
              <a:t>Similmente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esperienze dei mortali </a:t>
            </a:r>
            <a:r>
              <a:rPr sz="1200" dirty="0">
                <a:latin typeface="Times New Roman"/>
                <a:cs typeface="Times New Roman"/>
              </a:rPr>
              <a:t>con lo Spirito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probabilmente registrate per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spc="-5" dirty="0">
                <a:latin typeface="Times New Roman"/>
                <a:cs typeface="Times New Roman"/>
              </a:rPr>
              <a:t>tecniche similari nella </a:t>
            </a:r>
            <a:r>
              <a:rPr sz="1200" dirty="0">
                <a:latin typeface="Times New Roman"/>
                <a:cs typeface="Times New Roman"/>
              </a:rPr>
              <a:t>persona della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Supremazia.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(1287.2) 117:5.11 </a:t>
            </a:r>
            <a:r>
              <a:rPr sz="1200" spc="-5" dirty="0">
                <a:latin typeface="Times New Roman"/>
                <a:cs typeface="Times New Roman"/>
              </a:rPr>
              <a:t>Anche l’esperienza dell’uomo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dell’Aggiustatore deve </a:t>
            </a:r>
            <a:r>
              <a:rPr sz="1200" dirty="0">
                <a:latin typeface="Times New Roman"/>
                <a:cs typeface="Times New Roman"/>
              </a:rPr>
              <a:t>trovare </a:t>
            </a:r>
            <a:r>
              <a:rPr sz="1200" spc="-5" dirty="0">
                <a:latin typeface="Times New Roman"/>
                <a:cs typeface="Times New Roman"/>
              </a:rPr>
              <a:t>un’eco </a:t>
            </a:r>
            <a:r>
              <a:rPr sz="1200" dirty="0">
                <a:latin typeface="Times New Roman"/>
                <a:cs typeface="Times New Roman"/>
              </a:rPr>
              <a:t>nella divinità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Supremo, perché, quando  gli Aggiustatori fanno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esperienze, sono simili al Supremo,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in evoluzione dell’uomo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creata grazie </a:t>
            </a:r>
            <a:r>
              <a:rPr sz="1200" dirty="0">
                <a:latin typeface="Times New Roman"/>
                <a:cs typeface="Times New Roman"/>
              </a:rPr>
              <a:t>alla  possibilità </a:t>
            </a:r>
            <a:r>
              <a:rPr sz="1200" spc="-5" dirty="0">
                <a:latin typeface="Times New Roman"/>
                <a:cs typeface="Times New Roman"/>
              </a:rPr>
              <a:t>preesistente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esperienza nel</a:t>
            </a:r>
            <a:r>
              <a:rPr sz="1200" dirty="0">
                <a:latin typeface="Times New Roman"/>
                <a:cs typeface="Times New Roman"/>
              </a:rPr>
              <a:t> Supremo.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99425" cy="3368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174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(1287.3) 117:5.12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le </a:t>
            </a:r>
            <a:r>
              <a:rPr sz="1200" spc="-5" dirty="0">
                <a:latin typeface="Times New Roman"/>
                <a:cs typeface="Times New Roman"/>
              </a:rPr>
              <a:t>molteplici esperienze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creazione divengono </a:t>
            </a:r>
            <a:r>
              <a:rPr sz="1200" dirty="0">
                <a:latin typeface="Times New Roman"/>
                <a:cs typeface="Times New Roman"/>
              </a:rPr>
              <a:t>parte dell’evoluzione </a:t>
            </a:r>
            <a:r>
              <a:rPr sz="1200" spc="-5" dirty="0">
                <a:latin typeface="Times New Roman"/>
                <a:cs typeface="Times New Roman"/>
              </a:rPr>
              <a:t>della Supremazia. </a:t>
            </a:r>
            <a:r>
              <a:rPr sz="1200" spc="-1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utilizzano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e le quantità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finito </a:t>
            </a:r>
            <a:r>
              <a:rPr sz="1200" spc="-5" dirty="0">
                <a:latin typeface="Times New Roman"/>
                <a:cs typeface="Times New Roman"/>
              </a:rPr>
              <a:t>mentre ascendono al </a:t>
            </a:r>
            <a:r>
              <a:rPr sz="1200" dirty="0">
                <a:latin typeface="Times New Roman"/>
                <a:cs typeface="Times New Roman"/>
              </a:rPr>
              <a:t>Padre; le </a:t>
            </a:r>
            <a:r>
              <a:rPr sz="1200" spc="-5" dirty="0">
                <a:latin typeface="Times New Roman"/>
                <a:cs typeface="Times New Roman"/>
              </a:rPr>
              <a:t>conseguenze impersonali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 utilizzazione restano per sempre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cosmo vivente,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09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(1287.4) 117:5.13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l’uomo porta </a:t>
            </a:r>
            <a:r>
              <a:rPr sz="1200" spc="-5" dirty="0">
                <a:latin typeface="Times New Roman"/>
                <a:cs typeface="Times New Roman"/>
              </a:rPr>
              <a:t>con sé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conseguenze sul suo carattere dell’esperienza  acquisita utilizzando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mentali </a:t>
            </a:r>
            <a:r>
              <a:rPr sz="1200" dirty="0">
                <a:latin typeface="Times New Roman"/>
                <a:cs typeface="Times New Roman"/>
              </a:rPr>
              <a:t>e spirituali del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nella sua ascensione al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5" dirty="0">
                <a:latin typeface="Times New Roman"/>
                <a:cs typeface="Times New Roman"/>
              </a:rPr>
              <a:t>decide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quando traduce questa </a:t>
            </a:r>
            <a:r>
              <a:rPr sz="1200" dirty="0">
                <a:latin typeface="Times New Roman"/>
                <a:cs typeface="Times New Roman"/>
              </a:rPr>
              <a:t>decisione in azione </a:t>
            </a:r>
            <a:r>
              <a:rPr sz="1200" spc="-5" dirty="0">
                <a:latin typeface="Times New Roman"/>
                <a:cs typeface="Times New Roman"/>
              </a:rPr>
              <a:t>fa un’esperienza, ed </a:t>
            </a:r>
            <a:r>
              <a:rPr sz="1200" dirty="0">
                <a:latin typeface="Times New Roman"/>
                <a:cs typeface="Times New Roman"/>
              </a:rPr>
              <a:t>i significati e 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esperienza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parte  </a:t>
            </a:r>
            <a:r>
              <a:rPr sz="1200" spc="-5" dirty="0">
                <a:latin typeface="Times New Roman"/>
                <a:cs typeface="Times New Roman"/>
              </a:rPr>
              <a:t>del suo carattere eterno </a:t>
            </a:r>
            <a:r>
              <a:rPr sz="1200" dirty="0">
                <a:latin typeface="Times New Roman"/>
                <a:cs typeface="Times New Roman"/>
              </a:rPr>
              <a:t>su tutti i </a:t>
            </a:r>
            <a:r>
              <a:rPr sz="1200" spc="-5" dirty="0">
                <a:latin typeface="Times New Roman"/>
                <a:cs typeface="Times New Roman"/>
              </a:rPr>
              <a:t>livelli,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finito a </a:t>
            </a:r>
            <a:r>
              <a:rPr sz="1200" spc="-5" dirty="0">
                <a:latin typeface="Times New Roman"/>
                <a:cs typeface="Times New Roman"/>
              </a:rPr>
              <a:t>quello finale. Un carattere cosmicamente morale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divinamente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capitale accumulato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personali </a:t>
            </a:r>
            <a:r>
              <a:rPr sz="1200" spc="-5" dirty="0">
                <a:latin typeface="Times New Roman"/>
                <a:cs typeface="Times New Roman"/>
              </a:rPr>
              <a:t>della creatura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state illuminate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un’adorazione sincera,  glorificate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amore intelligente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completate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servizio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(1287.5) 117:5.14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compenserà alla fine l’incapacità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finite di stabilire un </a:t>
            </a:r>
            <a:r>
              <a:rPr sz="1200" spc="-5" dirty="0">
                <a:latin typeface="Times New Roman"/>
                <a:cs typeface="Times New Roman"/>
              </a:rPr>
              <a:t>contatto esperienziale  </a:t>
            </a:r>
            <a:r>
              <a:rPr sz="1200" dirty="0">
                <a:latin typeface="Times New Roman"/>
                <a:cs typeface="Times New Roman"/>
              </a:rPr>
              <a:t>più che limitato </a:t>
            </a:r>
            <a:r>
              <a:rPr sz="1200" spc="-5" dirty="0">
                <a:latin typeface="Times New Roman"/>
                <a:cs typeface="Times New Roman"/>
              </a:rPr>
              <a:t>con l’universo degli universi.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ma la loro mente  </a:t>
            </a:r>
            <a:r>
              <a:rPr sz="1200" spc="-5" dirty="0">
                <a:latin typeface="Times New Roman"/>
                <a:cs typeface="Times New Roman"/>
              </a:rPr>
              <a:t>evoluzionaria, essendo finita,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realmente </a:t>
            </a:r>
            <a:r>
              <a:rPr sz="1200" dirty="0">
                <a:latin typeface="Times New Roman"/>
                <a:cs typeface="Times New Roman"/>
              </a:rPr>
              <a:t>il Padre infinito ed </a:t>
            </a:r>
            <a:r>
              <a:rPr sz="1200" spc="-5" dirty="0">
                <a:latin typeface="Times New Roman"/>
                <a:cs typeface="Times New Roman"/>
              </a:rPr>
              <a:t>assoluto. Ma </a:t>
            </a:r>
            <a:r>
              <a:rPr sz="1200" dirty="0">
                <a:latin typeface="Times New Roman"/>
                <a:cs typeface="Times New Roman"/>
              </a:rPr>
              <a:t>poiché tutta </a:t>
            </a:r>
            <a:r>
              <a:rPr sz="1200" spc="-5" dirty="0">
                <a:latin typeface="Times New Roman"/>
                <a:cs typeface="Times New Roman"/>
              </a:rPr>
              <a:t>l’esperienza  delle creature si </a:t>
            </a:r>
            <a:r>
              <a:rPr sz="1200" dirty="0">
                <a:latin typeface="Times New Roman"/>
                <a:cs typeface="Times New Roman"/>
              </a:rPr>
              <a:t>registra </a:t>
            </a:r>
            <a:r>
              <a:rPr sz="1200" spc="-5" dirty="0">
                <a:latin typeface="Times New Roman"/>
                <a:cs typeface="Times New Roman"/>
              </a:rPr>
              <a:t>nel Supremo </a:t>
            </a:r>
            <a:r>
              <a:rPr sz="1200" dirty="0">
                <a:latin typeface="Times New Roman"/>
                <a:cs typeface="Times New Roman"/>
              </a:rPr>
              <a:t>e ne è </a:t>
            </a:r>
            <a:r>
              <a:rPr sz="1200" spc="-5" dirty="0">
                <a:latin typeface="Times New Roman"/>
                <a:cs typeface="Times New Roman"/>
              </a:rPr>
              <a:t>parte, quando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creature raggiungeranno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finale dell’esistenza </a:t>
            </a:r>
            <a:r>
              <a:rPr sz="1200" dirty="0">
                <a:latin typeface="Times New Roman"/>
                <a:cs typeface="Times New Roman"/>
              </a:rPr>
              <a:t>finita e lo  </a:t>
            </a:r>
            <a:r>
              <a:rPr sz="1200" spc="-5" dirty="0">
                <a:latin typeface="Times New Roman"/>
                <a:cs typeface="Times New Roman"/>
              </a:rPr>
              <a:t>sviluppo totale dell’universo renderà </a:t>
            </a:r>
            <a:r>
              <a:rPr sz="1200" dirty="0">
                <a:latin typeface="Times New Roman"/>
                <a:cs typeface="Times New Roman"/>
              </a:rPr>
              <a:t>loro possibile </a:t>
            </a:r>
            <a:r>
              <a:rPr sz="1200" spc="-5" dirty="0">
                <a:latin typeface="Times New Roman"/>
                <a:cs typeface="Times New Roman"/>
              </a:rPr>
              <a:t>raggiungere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quale presenza </a:t>
            </a:r>
            <a:r>
              <a:rPr sz="1200" spc="-5" dirty="0">
                <a:latin typeface="Times New Roman"/>
                <a:cs typeface="Times New Roman"/>
              </a:rPr>
              <a:t>effettiva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divinità, allora, per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fatto stesso </a:t>
            </a:r>
            <a:r>
              <a:rPr sz="1200" dirty="0">
                <a:latin typeface="Times New Roman"/>
                <a:cs typeface="Times New Roman"/>
              </a:rPr>
              <a:t>di tale </a:t>
            </a:r>
            <a:r>
              <a:rPr sz="1200" spc="-5" dirty="0">
                <a:latin typeface="Times New Roman"/>
                <a:cs typeface="Times New Roman"/>
              </a:rPr>
              <a:t>contatto, avviene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l’esperienza totale.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finito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contiene in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germi dell’eternità;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 viene insegnato che, quando </a:t>
            </a:r>
            <a:r>
              <a:rPr sz="1200" dirty="0">
                <a:latin typeface="Times New Roman"/>
                <a:cs typeface="Times New Roman"/>
              </a:rPr>
              <a:t>la pienezza dell’evoluzione </a:t>
            </a:r>
            <a:r>
              <a:rPr sz="1200" spc="-5" dirty="0">
                <a:latin typeface="Times New Roman"/>
                <a:cs typeface="Times New Roman"/>
              </a:rPr>
              <a:t>vedrà </a:t>
            </a:r>
            <a:r>
              <a:rPr sz="1200" dirty="0">
                <a:latin typeface="Times New Roman"/>
                <a:cs typeface="Times New Roman"/>
              </a:rPr>
              <a:t>l’esaurimento </a:t>
            </a:r>
            <a:r>
              <a:rPr sz="1200" spc="-5" dirty="0">
                <a:latin typeface="Times New Roman"/>
                <a:cs typeface="Times New Roman"/>
              </a:rPr>
              <a:t>della 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 cosmica,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totale  </a:t>
            </a:r>
            <a:r>
              <a:rPr sz="1200" spc="-5" dirty="0">
                <a:latin typeface="Times New Roman"/>
                <a:cs typeface="Times New Roman"/>
              </a:rPr>
              <a:t>entrerà nelle </a:t>
            </a:r>
            <a:r>
              <a:rPr sz="1200" dirty="0">
                <a:latin typeface="Times New Roman"/>
                <a:cs typeface="Times New Roman"/>
              </a:rPr>
              <a:t>fasi absonite </a:t>
            </a:r>
            <a:r>
              <a:rPr sz="1200" spc="-5" dirty="0">
                <a:latin typeface="Times New Roman"/>
                <a:cs typeface="Times New Roman"/>
              </a:rPr>
              <a:t>della carriera </a:t>
            </a:r>
            <a:r>
              <a:rPr sz="1200" dirty="0">
                <a:latin typeface="Times New Roman"/>
                <a:cs typeface="Times New Roman"/>
              </a:rPr>
              <a:t>eterna in </a:t>
            </a:r>
            <a:r>
              <a:rPr sz="1200" spc="-5" dirty="0">
                <a:latin typeface="Times New Roman"/>
                <a:cs typeface="Times New Roman"/>
              </a:rPr>
              <a:t>cerca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r>
              <a:rPr sz="1200" dirty="0">
                <a:latin typeface="Times New Roman"/>
                <a:cs typeface="Times New Roman"/>
              </a:rPr>
              <a:t> Ultimo.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9595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ricerca del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Supremo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(1287.6) 117:6.1 </a:t>
            </a:r>
            <a:r>
              <a:rPr sz="1200" spc="-5" dirty="0">
                <a:latin typeface="Times New Roman"/>
                <a:cs typeface="Times New Roman"/>
              </a:rPr>
              <a:t>Noi cerchiamo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negli universi, </a:t>
            </a:r>
            <a:r>
              <a:rPr sz="1200" dirty="0">
                <a:latin typeface="Times New Roman"/>
                <a:cs typeface="Times New Roman"/>
              </a:rPr>
              <a:t>ma non lo </a:t>
            </a:r>
            <a:r>
              <a:rPr sz="1200" spc="-5" dirty="0">
                <a:latin typeface="Times New Roman"/>
                <a:cs typeface="Times New Roman"/>
              </a:rPr>
              <a:t>troviamo. “Egli </a:t>
            </a:r>
            <a:r>
              <a:rPr sz="1200" dirty="0">
                <a:latin typeface="Times New Roman"/>
                <a:cs typeface="Times New Roman"/>
              </a:rPr>
              <a:t>è l’interno e </a:t>
            </a:r>
            <a:r>
              <a:rPr sz="1200" spc="-5" dirty="0">
                <a:latin typeface="Times New Roman"/>
                <a:cs typeface="Times New Roman"/>
              </a:rPr>
              <a:t>l’esterno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e di tutti </a:t>
            </a:r>
            <a:r>
              <a:rPr sz="1200" spc="-5" dirty="0">
                <a:latin typeface="Times New Roman"/>
                <a:cs typeface="Times New Roman"/>
              </a:rPr>
              <a:t>gli  esseri, </a:t>
            </a:r>
            <a:r>
              <a:rPr sz="1200" dirty="0">
                <a:latin typeface="Times New Roman"/>
                <a:cs typeface="Times New Roman"/>
              </a:rPr>
              <a:t>in movimento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quiete. Inconoscibile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mistero, benché </a:t>
            </a:r>
            <a:r>
              <a:rPr sz="1200" dirty="0">
                <a:latin typeface="Times New Roman"/>
                <a:cs typeface="Times New Roman"/>
              </a:rPr>
              <a:t>lontano è anche vicino.” </a:t>
            </a:r>
            <a:r>
              <a:rPr sz="1200" spc="-5" dirty="0">
                <a:latin typeface="Times New Roman"/>
                <a:cs typeface="Times New Roman"/>
              </a:rPr>
              <a:t>L’Onnipotente Supremo </a:t>
            </a:r>
            <a:r>
              <a:rPr sz="1200" dirty="0">
                <a:latin typeface="Times New Roman"/>
                <a:cs typeface="Times New Roman"/>
              </a:rPr>
              <a:t>è “la 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ancora informe,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modello </a:t>
            </a:r>
            <a:r>
              <a:rPr sz="1200" dirty="0">
                <a:latin typeface="Times New Roman"/>
                <a:cs typeface="Times New Roman"/>
              </a:rPr>
              <a:t>di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non creato”.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Supremo è la vostra </a:t>
            </a:r>
            <a:r>
              <a:rPr sz="1200" spc="-5" dirty="0">
                <a:latin typeface="Times New Roman"/>
                <a:cs typeface="Times New Roman"/>
              </a:rPr>
              <a:t>dimora universale, </a:t>
            </a:r>
            <a:r>
              <a:rPr sz="1200" dirty="0">
                <a:latin typeface="Times New Roman"/>
                <a:cs typeface="Times New Roman"/>
              </a:rPr>
              <a:t>e quando lo  </a:t>
            </a:r>
            <a:r>
              <a:rPr sz="1200" spc="-5" dirty="0">
                <a:latin typeface="Times New Roman"/>
                <a:cs typeface="Times New Roman"/>
              </a:rPr>
              <a:t>troverete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tornare a </a:t>
            </a:r>
            <a:r>
              <a:rPr sz="1200" spc="-5" dirty="0">
                <a:latin typeface="Times New Roman"/>
                <a:cs typeface="Times New Roman"/>
              </a:rPr>
              <a:t>casa. Egli </a:t>
            </a:r>
            <a:r>
              <a:rPr sz="1200" dirty="0">
                <a:latin typeface="Times New Roman"/>
                <a:cs typeface="Times New Roman"/>
              </a:rPr>
              <a:t>è il vostro </a:t>
            </a:r>
            <a:r>
              <a:rPr sz="1200" spc="-5" dirty="0">
                <a:latin typeface="Times New Roman"/>
                <a:cs typeface="Times New Roman"/>
              </a:rPr>
              <a:t>genitore esperienziale,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nell’esperienza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esseri umani, egli </a:t>
            </a:r>
            <a:r>
              <a:rPr sz="1200" dirty="0">
                <a:latin typeface="Times New Roman"/>
                <a:cs typeface="Times New Roman"/>
              </a:rPr>
              <a:t>è cresciuto 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della parentela </a:t>
            </a:r>
            <a:r>
              <a:rPr sz="1200" spc="-5" dirty="0">
                <a:latin typeface="Times New Roman"/>
                <a:cs typeface="Times New Roman"/>
              </a:rPr>
              <a:t>divina. Egli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conosce perché </a:t>
            </a:r>
            <a:r>
              <a:rPr sz="1200" dirty="0">
                <a:latin typeface="Times New Roman"/>
                <a:cs typeface="Times New Roman"/>
              </a:rPr>
              <a:t>è simile </a:t>
            </a:r>
            <a:r>
              <a:rPr sz="1200" spc="-5" dirty="0">
                <a:latin typeface="Times New Roman"/>
                <a:cs typeface="Times New Roman"/>
              </a:rPr>
              <a:t>alla creatura così </a:t>
            </a:r>
            <a:r>
              <a:rPr sz="1200" dirty="0">
                <a:latin typeface="Times New Roman"/>
                <a:cs typeface="Times New Roman"/>
              </a:rPr>
              <a:t>come è simile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(1288.1) 117:6.2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desiderate veramente </a:t>
            </a:r>
            <a:r>
              <a:rPr sz="1200" dirty="0">
                <a:latin typeface="Times New Roman"/>
                <a:cs typeface="Times New Roman"/>
              </a:rPr>
              <a:t>trovare Dio, non </a:t>
            </a:r>
            <a:r>
              <a:rPr sz="1200" spc="-5" dirty="0">
                <a:latin typeface="Times New Roman"/>
                <a:cs typeface="Times New Roman"/>
              </a:rPr>
              <a:t>potete evitare che nasca nella </a:t>
            </a:r>
            <a:r>
              <a:rPr sz="1200" dirty="0">
                <a:latin typeface="Times New Roman"/>
                <a:cs typeface="Times New Roman"/>
              </a:rPr>
              <a:t>vostra mente la </a:t>
            </a:r>
            <a:r>
              <a:rPr sz="1200" spc="-5" dirty="0">
                <a:latin typeface="Times New Roman"/>
                <a:cs typeface="Times New Roman"/>
              </a:rPr>
              <a:t>coscienza del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il vostro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divino,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la vostra Madre divina, </a:t>
            </a:r>
            <a:r>
              <a:rPr sz="1200" spc="-5" dirty="0">
                <a:latin typeface="Times New Roman"/>
                <a:cs typeface="Times New Roman"/>
              </a:rPr>
              <a:t>nella quale </a:t>
            </a:r>
            <a:r>
              <a:rPr sz="1200" dirty="0">
                <a:latin typeface="Times New Roman"/>
                <a:cs typeface="Times New Roman"/>
              </a:rPr>
              <a:t>siete nutriti per tutta la vostra vita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704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creatura dell’universo. “Quanto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in tutti i </a:t>
            </a:r>
            <a:r>
              <a:rPr sz="1200" spc="-5" dirty="0">
                <a:latin typeface="Times New Roman"/>
                <a:cs typeface="Times New Roman"/>
              </a:rPr>
              <a:t>luoghi!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della creazione </a:t>
            </a:r>
            <a:r>
              <a:rPr sz="1200" spc="-5" dirty="0">
                <a:latin typeface="Times New Roman"/>
                <a:cs typeface="Times New Roman"/>
              </a:rPr>
              <a:t>illimitata dipendono dalla  sua presenza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vivere, 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viene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rifiutata.”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8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(1288.2) 117:6.3 </a:t>
            </a:r>
            <a:r>
              <a:rPr sz="1200" dirty="0">
                <a:latin typeface="Times New Roman"/>
                <a:cs typeface="Times New Roman"/>
              </a:rPr>
              <a:t>Ciò che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 Nebadon, </a:t>
            </a:r>
            <a:r>
              <a:rPr sz="1200" dirty="0">
                <a:latin typeface="Times New Roman"/>
                <a:cs typeface="Times New Roman"/>
              </a:rPr>
              <a:t>il Supremo lo 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cosmo </a:t>
            </a:r>
            <a:r>
              <a:rPr sz="1200" dirty="0">
                <a:latin typeface="Times New Roman"/>
                <a:cs typeface="Times New Roman"/>
              </a:rPr>
              <a:t>finito.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Deità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grande canale attraverso </a:t>
            </a:r>
            <a:r>
              <a:rPr sz="1200" dirty="0">
                <a:latin typeface="Times New Roman"/>
                <a:cs typeface="Times New Roman"/>
              </a:rPr>
              <a:t>il quale  </a:t>
            </a:r>
            <a:r>
              <a:rPr sz="1200" spc="-5" dirty="0">
                <a:latin typeface="Times New Roman"/>
                <a:cs typeface="Times New Roman"/>
              </a:rPr>
              <a:t>l’amore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scorre verso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creazione, </a:t>
            </a:r>
            <a:r>
              <a:rPr sz="1200" dirty="0">
                <a:latin typeface="Times New Roman"/>
                <a:cs typeface="Times New Roman"/>
              </a:rPr>
              <a:t>ed è 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finite </a:t>
            </a:r>
            <a:r>
              <a:rPr sz="1200" spc="-5" dirty="0">
                <a:latin typeface="Times New Roman"/>
                <a:cs typeface="Times New Roman"/>
              </a:rPr>
              <a:t>procedono </a:t>
            </a:r>
            <a:r>
              <a:rPr sz="1200" spc="5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 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del Padre,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amore. </a:t>
            </a:r>
            <a:r>
              <a:rPr sz="1200" dirty="0">
                <a:latin typeface="Times New Roman"/>
                <a:cs typeface="Times New Roman"/>
              </a:rPr>
              <a:t>Anche 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Pensiero sono </a:t>
            </a:r>
            <a:r>
              <a:rPr sz="1200" spc="-5" dirty="0">
                <a:latin typeface="Times New Roman"/>
                <a:cs typeface="Times New Roman"/>
              </a:rPr>
              <a:t>collegati </a:t>
            </a:r>
            <a:r>
              <a:rPr sz="1200" dirty="0">
                <a:latin typeface="Times New Roman"/>
                <a:cs typeface="Times New Roman"/>
              </a:rPr>
              <a:t>a lui; in </a:t>
            </a:r>
            <a:r>
              <a:rPr sz="1200" spc="-5" dirty="0">
                <a:latin typeface="Times New Roman"/>
                <a:cs typeface="Times New Roman"/>
              </a:rPr>
              <a:t>natura ed </a:t>
            </a:r>
            <a:r>
              <a:rPr sz="1200" dirty="0">
                <a:latin typeface="Times New Roman"/>
                <a:cs typeface="Times New Roman"/>
              </a:rPr>
              <a:t>in divinità </a:t>
            </a:r>
            <a:r>
              <a:rPr sz="1200" spc="-5" dirty="0">
                <a:latin typeface="Times New Roman"/>
                <a:cs typeface="Times New Roman"/>
              </a:rPr>
              <a:t>originali  essi sono simili al Padre,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fanno l’esperienza delle attività del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negli universi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spazio divengono </a:t>
            </a:r>
            <a:r>
              <a:rPr sz="1200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al  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58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(1288.3) 117:6.4 </a:t>
            </a:r>
            <a:r>
              <a:rPr sz="1200" spc="-10" dirty="0">
                <a:latin typeface="Times New Roman"/>
                <a:cs typeface="Times New Roman"/>
              </a:rPr>
              <a:t>L’atto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scelta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creatura di fare la volontà </a:t>
            </a:r>
            <a:r>
              <a:rPr sz="1200" spc="-5" dirty="0">
                <a:latin typeface="Times New Roman"/>
                <a:cs typeface="Times New Roman"/>
              </a:rPr>
              <a:t>del Creatore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valore cosmico ed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significato universale cui  reagisce immediatamente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qualche forza </a:t>
            </a:r>
            <a:r>
              <a:rPr sz="1200" dirty="0">
                <a:latin typeface="Times New Roman"/>
                <a:cs typeface="Times New Roman"/>
              </a:rPr>
              <a:t>di coordinazione non </a:t>
            </a:r>
            <a:r>
              <a:rPr sz="1200" spc="-5" dirty="0">
                <a:latin typeface="Times New Roman"/>
                <a:cs typeface="Times New Roman"/>
              </a:rPr>
              <a:t>rivelata </a:t>
            </a:r>
            <a:r>
              <a:rPr sz="1200" dirty="0">
                <a:latin typeface="Times New Roman"/>
                <a:cs typeface="Times New Roman"/>
              </a:rPr>
              <a:t>ma onnipresente, probabilmente il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funzionamento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continua espansione dell’Essere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3559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(1288.4) 117:6.5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morontiale di un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in evoluzione è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dell’azione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 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figlia della </a:t>
            </a:r>
            <a:r>
              <a:rPr sz="1200" dirty="0">
                <a:latin typeface="Times New Roman"/>
                <a:cs typeface="Times New Roman"/>
              </a:rPr>
              <a:t>reazione cosmica </a:t>
            </a:r>
            <a:r>
              <a:rPr sz="1200" spc="-5" dirty="0">
                <a:latin typeface="Times New Roman"/>
                <a:cs typeface="Times New Roman"/>
              </a:rPr>
              <a:t>dell’Essere </a:t>
            </a:r>
            <a:r>
              <a:rPr sz="1200" dirty="0">
                <a:latin typeface="Times New Roman"/>
                <a:cs typeface="Times New Roman"/>
              </a:rPr>
              <a:t>Supremo, la </a:t>
            </a:r>
            <a:r>
              <a:rPr sz="1200" spc="-5" dirty="0">
                <a:latin typeface="Times New Roman"/>
                <a:cs typeface="Times New Roman"/>
              </a:rPr>
              <a:t>Madre Universale. L’influenza </a:t>
            </a:r>
            <a:r>
              <a:rPr sz="1200" dirty="0">
                <a:latin typeface="Times New Roman"/>
                <a:cs typeface="Times New Roman"/>
              </a:rPr>
              <a:t>materna domina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l’infanzia dell’anima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sviluppo nell’universo locale. L’influenza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diviene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uguale </a:t>
            </a:r>
            <a:r>
              <a:rPr sz="1200" dirty="0">
                <a:latin typeface="Times New Roman"/>
                <a:cs typeface="Times New Roman"/>
              </a:rPr>
              <a:t>dopo la fusione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63500" marR="2260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e durante la </a:t>
            </a:r>
            <a:r>
              <a:rPr sz="1200" spc="-5" dirty="0">
                <a:latin typeface="Times New Roman"/>
                <a:cs typeface="Times New Roman"/>
              </a:rPr>
              <a:t>carriera superuniversale,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del tempo </a:t>
            </a:r>
            <a:r>
              <a:rPr sz="1200" dirty="0">
                <a:latin typeface="Times New Roman"/>
                <a:cs typeface="Times New Roman"/>
              </a:rPr>
              <a:t>iniziano la </a:t>
            </a:r>
            <a:r>
              <a:rPr sz="1200" spc="-5" dirty="0">
                <a:latin typeface="Times New Roman"/>
                <a:cs typeface="Times New Roman"/>
              </a:rPr>
              <a:t>traversata dell’universo centrale  eterno, </a:t>
            </a:r>
            <a:r>
              <a:rPr sz="1200" dirty="0">
                <a:latin typeface="Times New Roman"/>
                <a:cs typeface="Times New Roman"/>
              </a:rPr>
              <a:t>la natura paterna </a:t>
            </a:r>
            <a:r>
              <a:rPr sz="1200" spc="-5" dirty="0">
                <a:latin typeface="Times New Roman"/>
                <a:cs typeface="Times New Roman"/>
              </a:rPr>
              <a:t>diviene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manifesta, raggiungendo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culmine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manifestazione finita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 riconoscimento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dell’ammissione al Corpo della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644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(1288.5) 117:6.6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l’esperienza del raggiungimento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finalitario,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qualità eperienziali materne </a:t>
            </a:r>
            <a:r>
              <a:rPr sz="1200" dirty="0">
                <a:latin typeface="Times New Roman"/>
                <a:cs typeface="Times New Roman"/>
              </a:rPr>
              <a:t>dell’io  </a:t>
            </a:r>
            <a:r>
              <a:rPr sz="1200" spc="-5" dirty="0">
                <a:latin typeface="Times New Roman"/>
                <a:cs typeface="Times New Roman"/>
              </a:rPr>
              <a:t>ascendente sono enormemente influenzate dal </a:t>
            </a:r>
            <a:r>
              <a:rPr sz="1200" dirty="0">
                <a:latin typeface="Times New Roman"/>
                <a:cs typeface="Times New Roman"/>
              </a:rPr>
              <a:t>contatto e </a:t>
            </a:r>
            <a:r>
              <a:rPr sz="1200" spc="-5" dirty="0">
                <a:latin typeface="Times New Roman"/>
                <a:cs typeface="Times New Roman"/>
              </a:rPr>
              <a:t>dall’infusione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Eterno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presenza  </a:t>
            </a:r>
            <a:r>
              <a:rPr sz="1200" spc="-5" dirty="0">
                <a:latin typeface="Times New Roman"/>
                <a:cs typeface="Times New Roman"/>
              </a:rPr>
              <a:t>mentale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dirty="0">
                <a:latin typeface="Times New Roman"/>
                <a:cs typeface="Times New Roman"/>
              </a:rPr>
              <a:t>Poi, in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 finalitaria del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universo, compare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risveglio del 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materno </a:t>
            </a:r>
            <a:r>
              <a:rPr sz="1200" dirty="0">
                <a:latin typeface="Times New Roman"/>
                <a:cs typeface="Times New Roman"/>
              </a:rPr>
              <a:t>latente </a:t>
            </a:r>
            <a:r>
              <a:rPr sz="1200" spc="-5" dirty="0">
                <a:latin typeface="Times New Roman"/>
                <a:cs typeface="Times New Roman"/>
              </a:rPr>
              <a:t>del Supremo, </a:t>
            </a:r>
            <a:r>
              <a:rPr sz="1200" dirty="0">
                <a:latin typeface="Times New Roman"/>
                <a:cs typeface="Times New Roman"/>
              </a:rPr>
              <a:t>una nuova realizzazione </a:t>
            </a:r>
            <a:r>
              <a:rPr sz="1200" spc="-5" dirty="0">
                <a:latin typeface="Times New Roman"/>
                <a:cs typeface="Times New Roman"/>
              </a:rPr>
              <a:t>dei significati esperienziali </a:t>
            </a:r>
            <a:r>
              <a:rPr sz="1200" dirty="0">
                <a:latin typeface="Times New Roman"/>
                <a:cs typeface="Times New Roman"/>
              </a:rPr>
              <a:t>ed una nuova </a:t>
            </a:r>
            <a:r>
              <a:rPr sz="1200" spc="-5" dirty="0">
                <a:latin typeface="Times New Roman"/>
                <a:cs typeface="Times New Roman"/>
              </a:rPr>
              <a:t>sintesi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valori  esperienziali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carriera d’ascensione. </a:t>
            </a:r>
            <a:r>
              <a:rPr sz="1200" dirty="0">
                <a:latin typeface="Times New Roman"/>
                <a:cs typeface="Times New Roman"/>
              </a:rPr>
              <a:t>Sembra </a:t>
            </a:r>
            <a:r>
              <a:rPr sz="1200" spc="-5" dirty="0">
                <a:latin typeface="Times New Roman"/>
                <a:cs typeface="Times New Roman"/>
              </a:rPr>
              <a:t>che questa realizzazione dell’io continuerà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carriera universale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sesto </a:t>
            </a:r>
            <a:r>
              <a:rPr sz="1200" dirty="0">
                <a:latin typeface="Times New Roman"/>
                <a:cs typeface="Times New Roman"/>
              </a:rPr>
              <a:t>stadio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l’eredità </a:t>
            </a:r>
            <a:r>
              <a:rPr sz="1200" dirty="0">
                <a:latin typeface="Times New Roman"/>
                <a:cs typeface="Times New Roman"/>
              </a:rPr>
              <a:t>materna del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raggiunga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sincronia </a:t>
            </a:r>
            <a:r>
              <a:rPr sz="1200" dirty="0">
                <a:latin typeface="Times New Roman"/>
                <a:cs typeface="Times New Roman"/>
              </a:rPr>
              <a:t>finita </a:t>
            </a:r>
            <a:r>
              <a:rPr sz="1200" spc="-5" dirty="0">
                <a:latin typeface="Times New Roman"/>
                <a:cs typeface="Times New Roman"/>
              </a:rPr>
              <a:t>con l’eredità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paterna</a:t>
            </a:r>
            <a:endParaRPr sz="1200">
              <a:latin typeface="Times New Roman"/>
              <a:cs typeface="Times New Roman"/>
            </a:endParaRPr>
          </a:p>
          <a:p>
            <a:pPr marL="63500" marR="2393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dell’Aggiustatore. Questo misterioso 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funzionamento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grande universo rappresenta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prosieguo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spc="5" dirty="0">
                <a:latin typeface="Times New Roman"/>
                <a:cs typeface="Times New Roman"/>
              </a:rPr>
              <a:t>adulta  </a:t>
            </a:r>
            <a:r>
              <a:rPr sz="1200" spc="-5" dirty="0">
                <a:latin typeface="Times New Roman"/>
                <a:cs typeface="Times New Roman"/>
              </a:rPr>
              <a:t>del mortale ascendente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perfezionato.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638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(1288.6) 117:6.7 </a:t>
            </a:r>
            <a:r>
              <a:rPr sz="1200" spc="-5" dirty="0">
                <a:latin typeface="Times New Roman"/>
                <a:cs typeface="Times New Roman"/>
              </a:rPr>
              <a:t>Al completamento del sesto </a:t>
            </a:r>
            <a:r>
              <a:rPr sz="1200" dirty="0">
                <a:latin typeface="Times New Roman"/>
                <a:cs typeface="Times New Roman"/>
              </a:rPr>
              <a:t>stadio </a:t>
            </a:r>
            <a:r>
              <a:rPr sz="1200" spc="-5" dirty="0">
                <a:latin typeface="Times New Roman"/>
                <a:cs typeface="Times New Roman"/>
              </a:rPr>
              <a:t>d’esistenza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all’entrata nel settimo </a:t>
            </a:r>
            <a:r>
              <a:rPr sz="1200" dirty="0">
                <a:latin typeface="Times New Roman"/>
                <a:cs typeface="Times New Roman"/>
              </a:rPr>
              <a:t>ed ultimo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spirituale, seguiranno  probabilmente </a:t>
            </a:r>
            <a:r>
              <a:rPr sz="1200" dirty="0">
                <a:latin typeface="Times New Roman"/>
                <a:cs typeface="Times New Roman"/>
              </a:rPr>
              <a:t>le ere </a:t>
            </a:r>
            <a:r>
              <a:rPr sz="1200" spc="-5" dirty="0">
                <a:latin typeface="Times New Roman"/>
                <a:cs typeface="Times New Roman"/>
              </a:rPr>
              <a:t>progressive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arricchimento esperienziale, </a:t>
            </a:r>
            <a:r>
              <a:rPr sz="1200" dirty="0">
                <a:latin typeface="Times New Roman"/>
                <a:cs typeface="Times New Roman"/>
              </a:rPr>
              <a:t>di maturazione </a:t>
            </a:r>
            <a:r>
              <a:rPr sz="1200" spc="-5" dirty="0">
                <a:latin typeface="Times New Roman"/>
                <a:cs typeface="Times New Roman"/>
              </a:rPr>
              <a:t>della saggezza </a:t>
            </a:r>
            <a:r>
              <a:rPr sz="1200" dirty="0">
                <a:latin typeface="Times New Roman"/>
                <a:cs typeface="Times New Roman"/>
              </a:rPr>
              <a:t>e di realizzazione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divinità.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Nella natura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finalitario ciò equivarrà </a:t>
            </a:r>
            <a:r>
              <a:rPr sz="1200" dirty="0">
                <a:latin typeface="Times New Roman"/>
                <a:cs typeface="Times New Roman"/>
              </a:rPr>
              <a:t>probabilmente </a:t>
            </a:r>
            <a:r>
              <a:rPr sz="1200" spc="-5" dirty="0">
                <a:latin typeface="Times New Roman"/>
                <a:cs typeface="Times New Roman"/>
              </a:rPr>
              <a:t>alla conclusione </a:t>
            </a:r>
            <a:r>
              <a:rPr sz="1200" dirty="0">
                <a:latin typeface="Times New Roman"/>
                <a:cs typeface="Times New Roman"/>
              </a:rPr>
              <a:t>definitiva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mentale per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l’autorealizzazione</a:t>
            </a:r>
            <a:endParaRPr sz="1200">
              <a:latin typeface="Times New Roman"/>
              <a:cs typeface="Times New Roman"/>
            </a:endParaRPr>
          </a:p>
          <a:p>
            <a:pPr marL="63500" marR="6794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spirituale, al </a:t>
            </a:r>
            <a:r>
              <a:rPr sz="1200" dirty="0">
                <a:latin typeface="Times New Roman"/>
                <a:cs typeface="Times New Roman"/>
              </a:rPr>
              <a:t>completamento della </a:t>
            </a:r>
            <a:r>
              <a:rPr sz="1200" spc="-5" dirty="0">
                <a:latin typeface="Times New Roman"/>
                <a:cs typeface="Times New Roman"/>
              </a:rPr>
              <a:t>coordinazione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ascendente con </a:t>
            </a:r>
            <a:r>
              <a:rPr sz="1200" dirty="0">
                <a:latin typeface="Times New Roman"/>
                <a:cs typeface="Times New Roman"/>
              </a:rPr>
              <a:t>la natura divina </a:t>
            </a:r>
            <a:r>
              <a:rPr sz="1200" spc="-5" dirty="0">
                <a:latin typeface="Times New Roman"/>
                <a:cs typeface="Times New Roman"/>
              </a:rPr>
              <a:t>dell’Aggiustatore entro </a:t>
            </a:r>
            <a:r>
              <a:rPr sz="1200" dirty="0">
                <a:latin typeface="Times New Roman"/>
                <a:cs typeface="Times New Roman"/>
              </a:rPr>
              <a:t>i limiti 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del finito. Tale magnifico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diviene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finalitario eterno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pure il  </a:t>
            </a:r>
            <a:r>
              <a:rPr sz="1200" spc="-5" dirty="0">
                <a:latin typeface="Times New Roman"/>
                <a:cs typeface="Times New Roman"/>
              </a:rPr>
              <a:t>figlio universale </a:t>
            </a:r>
            <a:r>
              <a:rPr sz="1200" dirty="0">
                <a:latin typeface="Times New Roman"/>
                <a:cs typeface="Times New Roman"/>
              </a:rPr>
              <a:t>eterno della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Suprema, un </a:t>
            </a:r>
            <a:r>
              <a:rPr sz="1200" spc="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universale qualificato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rappresentare sia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la Madre </a:t>
            </a:r>
            <a:r>
              <a:rPr sz="1200" spc="5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universi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039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026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delle personalità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attività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impresa concernente l’amministrazione finita delle cose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esseri creati, creatori </a:t>
            </a:r>
            <a:r>
              <a:rPr sz="1200" dirty="0">
                <a:latin typeface="Times New Roman"/>
                <a:cs typeface="Times New Roman"/>
              </a:rPr>
              <a:t>o in  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36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(1289.1) 117:6.8 </a:t>
            </a:r>
            <a:r>
              <a:rPr sz="1200" spc="-5" dirty="0">
                <a:latin typeface="Times New Roman"/>
                <a:cs typeface="Times New Roman"/>
              </a:rPr>
              <a:t>Tutti gli uomini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anima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evolve sono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evoluzionari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Madre, l’Essere  Supremo.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quando 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non diventa </a:t>
            </a:r>
            <a:r>
              <a:rPr sz="1200" spc="-5" dirty="0">
                <a:latin typeface="Times New Roman"/>
                <a:cs typeface="Times New Roman"/>
              </a:rPr>
              <a:t>cosciente nella </a:t>
            </a:r>
            <a:r>
              <a:rPr sz="1200" dirty="0">
                <a:latin typeface="Times New Roman"/>
                <a:cs typeface="Times New Roman"/>
              </a:rPr>
              <a:t>propria </a:t>
            </a:r>
            <a:r>
              <a:rPr sz="1200" spc="-5" dirty="0">
                <a:latin typeface="Times New Roman"/>
                <a:cs typeface="Times New Roman"/>
              </a:rPr>
              <a:t>anima della </a:t>
            </a:r>
            <a:r>
              <a:rPr sz="1200" dirty="0">
                <a:latin typeface="Times New Roman"/>
                <a:cs typeface="Times New Roman"/>
              </a:rPr>
              <a:t>sua eredità </a:t>
            </a:r>
            <a:r>
              <a:rPr sz="1200" spc="-5" dirty="0">
                <a:latin typeface="Times New Roman"/>
                <a:cs typeface="Times New Roman"/>
              </a:rPr>
              <a:t>divina, questa </a:t>
            </a:r>
            <a:r>
              <a:rPr sz="1200" dirty="0">
                <a:latin typeface="Times New Roman"/>
                <a:cs typeface="Times New Roman"/>
              </a:rPr>
              <a:t>assicurazione  di </a:t>
            </a:r>
            <a:r>
              <a:rPr sz="1200" spc="-5" dirty="0">
                <a:latin typeface="Times New Roman"/>
                <a:cs typeface="Times New Roman"/>
              </a:rPr>
              <a:t>parentela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deve essere </a:t>
            </a:r>
            <a:r>
              <a:rPr sz="1200" dirty="0">
                <a:latin typeface="Times New Roman"/>
                <a:cs typeface="Times New Roman"/>
              </a:rPr>
              <a:t>realizzata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fede. L’esperienza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è il bozzolo </a:t>
            </a:r>
            <a:r>
              <a:rPr sz="1200" spc="-5" dirty="0">
                <a:latin typeface="Times New Roman"/>
                <a:cs typeface="Times New Roman"/>
              </a:rPr>
              <a:t>cosmico nel </a:t>
            </a:r>
            <a:r>
              <a:rPr sz="1200" dirty="0">
                <a:latin typeface="Times New Roman"/>
                <a:cs typeface="Times New Roman"/>
              </a:rPr>
              <a:t>quale i  doni </a:t>
            </a:r>
            <a:r>
              <a:rPr sz="1200" spc="-5" dirty="0">
                <a:latin typeface="Times New Roman"/>
                <a:cs typeface="Times New Roman"/>
              </a:rPr>
              <a:t>universali dell’Essere Supremo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presenza nell’universo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(nessuno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personalità) </a:t>
            </a:r>
            <a:r>
              <a:rPr sz="1200" spc="5" dirty="0">
                <a:latin typeface="Times New Roman"/>
                <a:cs typeface="Times New Roman"/>
              </a:rPr>
              <a:t>stanno  </a:t>
            </a:r>
            <a:r>
              <a:rPr sz="1200" spc="-5" dirty="0">
                <a:latin typeface="Times New Roman"/>
                <a:cs typeface="Times New Roman"/>
              </a:rPr>
              <a:t>evolvendo l’anima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carattere finalitario </a:t>
            </a:r>
            <a:r>
              <a:rPr sz="1200" dirty="0">
                <a:latin typeface="Times New Roman"/>
                <a:cs typeface="Times New Roman"/>
              </a:rPr>
              <a:t>umano-divino di destino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di servizio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(1289.2) 117:6.9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dimenticano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spesso che Dio </a:t>
            </a:r>
            <a:r>
              <a:rPr sz="1200" dirty="0">
                <a:latin typeface="Times New Roman"/>
                <a:cs typeface="Times New Roman"/>
              </a:rPr>
              <a:t>è la più </a:t>
            </a:r>
            <a:r>
              <a:rPr sz="1200" spc="-5" dirty="0">
                <a:latin typeface="Times New Roman"/>
                <a:cs typeface="Times New Roman"/>
              </a:rPr>
              <a:t>grande esperienza dell’esistenza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esperienze sono  </a:t>
            </a:r>
            <a:r>
              <a:rPr sz="1200" dirty="0">
                <a:latin typeface="Times New Roman"/>
                <a:cs typeface="Times New Roman"/>
              </a:rPr>
              <a:t>limitate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loro contenuto,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limiti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comprensione delle  creature, </a:t>
            </a:r>
            <a:r>
              <a:rPr sz="1200" dirty="0">
                <a:latin typeface="Times New Roman"/>
                <a:cs typeface="Times New Roman"/>
              </a:rPr>
              <a:t>e questa esperienza è in </a:t>
            </a:r>
            <a:r>
              <a:rPr sz="1200" spc="-5" dirty="0">
                <a:latin typeface="Times New Roman"/>
                <a:cs typeface="Times New Roman"/>
              </a:rPr>
              <a:t>se stessa </a:t>
            </a:r>
            <a:r>
              <a:rPr sz="1200" dirty="0">
                <a:latin typeface="Times New Roman"/>
                <a:cs typeface="Times New Roman"/>
              </a:rPr>
              <a:t>un ampliamento </a:t>
            </a:r>
            <a:r>
              <a:rPr sz="1200" spc="-5" dirty="0">
                <a:latin typeface="Times New Roman"/>
                <a:cs typeface="Times New Roman"/>
              </a:rPr>
              <a:t>della capacità. Quando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Dio,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tutto. </a:t>
            </a:r>
            <a:r>
              <a:rPr sz="1200" spc="5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trovano </a:t>
            </a:r>
            <a:r>
              <a:rPr sz="1200" dirty="0">
                <a:latin typeface="Times New Roman"/>
                <a:cs typeface="Times New Roman"/>
              </a:rPr>
              <a:t>Dio,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trovato tutto.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diffusione </a:t>
            </a:r>
            <a:r>
              <a:rPr sz="1200" dirty="0">
                <a:latin typeface="Times New Roman"/>
                <a:cs typeface="Times New Roman"/>
              </a:rPr>
              <a:t>illimitata </a:t>
            </a:r>
            <a:r>
              <a:rPr sz="1200" spc="-5" dirty="0">
                <a:latin typeface="Times New Roman"/>
                <a:cs typeface="Times New Roman"/>
              </a:rPr>
              <a:t>d’amore accompagnata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scoperte stupefacenti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nuovo e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donare.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96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(1289.3) 117:6.10 </a:t>
            </a:r>
            <a:r>
              <a:rPr sz="1200" spc="-5" dirty="0">
                <a:latin typeface="Times New Roman"/>
                <a:cs typeface="Times New Roman"/>
              </a:rPr>
              <a:t>Ogni vero </a:t>
            </a:r>
            <a:r>
              <a:rPr sz="1200" dirty="0">
                <a:latin typeface="Times New Roman"/>
                <a:cs typeface="Times New Roman"/>
              </a:rPr>
              <a:t>amore </a:t>
            </a:r>
            <a:r>
              <a:rPr sz="1200" spc="-5" dirty="0">
                <a:latin typeface="Times New Roman"/>
                <a:cs typeface="Times New Roman"/>
              </a:rPr>
              <a:t>proviene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e l’uomo </a:t>
            </a:r>
            <a:r>
              <a:rPr sz="1200" spc="-5" dirty="0">
                <a:latin typeface="Times New Roman"/>
                <a:cs typeface="Times New Roman"/>
              </a:rPr>
              <a:t>riceve l’affetto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nella misura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egli stesso </a:t>
            </a:r>
            <a:r>
              <a:rPr sz="1200" dirty="0">
                <a:latin typeface="Times New Roman"/>
                <a:cs typeface="Times New Roman"/>
              </a:rPr>
              <a:t>effonde </a:t>
            </a:r>
            <a:r>
              <a:rPr sz="1200" spc="-5" dirty="0">
                <a:latin typeface="Times New Roman"/>
                <a:cs typeface="Times New Roman"/>
              </a:rPr>
              <a:t>questo amore  sui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simili. L’amore </a:t>
            </a:r>
            <a:r>
              <a:rPr sz="1200" dirty="0">
                <a:latin typeface="Times New Roman"/>
                <a:cs typeface="Times New Roman"/>
              </a:rPr>
              <a:t>è dinamico.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può mai </a:t>
            </a:r>
            <a:r>
              <a:rPr sz="1200" spc="-5" dirty="0">
                <a:latin typeface="Times New Roman"/>
                <a:cs typeface="Times New Roman"/>
              </a:rPr>
              <a:t>essere catturato; esso </a:t>
            </a:r>
            <a:r>
              <a:rPr sz="1200" dirty="0">
                <a:latin typeface="Times New Roman"/>
                <a:cs typeface="Times New Roman"/>
              </a:rPr>
              <a:t>è vivo, </a:t>
            </a:r>
            <a:r>
              <a:rPr sz="1200" spc="-5" dirty="0">
                <a:latin typeface="Times New Roman"/>
                <a:cs typeface="Times New Roman"/>
              </a:rPr>
              <a:t>libero, </a:t>
            </a:r>
            <a:r>
              <a:rPr sz="1200" dirty="0">
                <a:latin typeface="Times New Roman"/>
                <a:cs typeface="Times New Roman"/>
              </a:rPr>
              <a:t>elettrizzante 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movimento.</a:t>
            </a:r>
            <a:endParaRPr sz="1200">
              <a:latin typeface="Times New Roman"/>
              <a:cs typeface="Times New Roman"/>
            </a:endParaRPr>
          </a:p>
          <a:p>
            <a:pPr marL="76200" marR="1663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non può mai prendere l’amore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ed imprigionarlo nel suo cuore. L’amore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può divenire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per l’uomo 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passando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quella personalità dell’uomo </a:t>
            </a:r>
            <a:r>
              <a:rPr sz="1200" dirty="0">
                <a:latin typeface="Times New Roman"/>
                <a:cs typeface="Times New Roman"/>
              </a:rPr>
              <a:t>che a </a:t>
            </a:r>
            <a:r>
              <a:rPr sz="1200" spc="-5" dirty="0">
                <a:latin typeface="Times New Roman"/>
                <a:cs typeface="Times New Roman"/>
              </a:rPr>
              <a:t>sua volta effonde questo </a:t>
            </a:r>
            <a:r>
              <a:rPr sz="1200" dirty="0">
                <a:latin typeface="Times New Roman"/>
                <a:cs typeface="Times New Roman"/>
              </a:rPr>
              <a:t>amore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simili.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circuito</a:t>
            </a:r>
            <a:endParaRPr sz="1200">
              <a:latin typeface="Times New Roman"/>
              <a:cs typeface="Times New Roman"/>
            </a:endParaRPr>
          </a:p>
          <a:p>
            <a:pPr marL="76200" marR="1339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dell’amore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Padre, </a:t>
            </a:r>
            <a:r>
              <a:rPr sz="1200" spc="-5" dirty="0">
                <a:latin typeface="Times New Roman"/>
                <a:cs typeface="Times New Roman"/>
              </a:rPr>
              <a:t>si espande </a:t>
            </a:r>
            <a:r>
              <a:rPr sz="1200" dirty="0">
                <a:latin typeface="Times New Roman"/>
                <a:cs typeface="Times New Roman"/>
              </a:rPr>
              <a:t>tramite i figli </a:t>
            </a:r>
            <a:r>
              <a:rPr sz="1200" spc="-5" dirty="0">
                <a:latin typeface="Times New Roman"/>
                <a:cs typeface="Times New Roman"/>
              </a:rPr>
              <a:t>ai fratelli, </a:t>
            </a:r>
            <a:r>
              <a:rPr sz="1200" dirty="0">
                <a:latin typeface="Times New Roman"/>
                <a:cs typeface="Times New Roman"/>
              </a:rPr>
              <a:t>e quindi </a:t>
            </a:r>
            <a:r>
              <a:rPr sz="1200" spc="-5" dirty="0">
                <a:latin typeface="Times New Roman"/>
                <a:cs typeface="Times New Roman"/>
              </a:rPr>
              <a:t>al Supremo. L’amore del </a:t>
            </a:r>
            <a:r>
              <a:rPr sz="1200" dirty="0">
                <a:latin typeface="Times New Roman"/>
                <a:cs typeface="Times New Roman"/>
              </a:rPr>
              <a:t>Padre appare nella personalità </a:t>
            </a:r>
            <a:r>
              <a:rPr sz="1200" spc="-5" dirty="0">
                <a:latin typeface="Times New Roman"/>
                <a:cs typeface="Times New Roman"/>
              </a:rPr>
              <a:t>del  mortale grazie al </a:t>
            </a:r>
            <a:r>
              <a:rPr sz="1200" dirty="0">
                <a:latin typeface="Times New Roman"/>
                <a:cs typeface="Times New Roman"/>
              </a:rPr>
              <a:t>ministero </a:t>
            </a:r>
            <a:r>
              <a:rPr sz="1200" spc="-5" dirty="0">
                <a:latin typeface="Times New Roman"/>
                <a:cs typeface="Times New Roman"/>
              </a:rPr>
              <a:t>dell’Aggiustatore interiore. Un tale figlio </a:t>
            </a:r>
            <a:r>
              <a:rPr sz="1200" dirty="0">
                <a:latin typeface="Times New Roman"/>
                <a:cs typeface="Times New Roman"/>
              </a:rPr>
              <a:t>che conosce </a:t>
            </a:r>
            <a:r>
              <a:rPr sz="1200" spc="-5" dirty="0">
                <a:latin typeface="Times New Roman"/>
                <a:cs typeface="Times New Roman"/>
              </a:rPr>
              <a:t>Dio rivela questo </a:t>
            </a:r>
            <a:r>
              <a:rPr sz="1200" dirty="0">
                <a:latin typeface="Times New Roman"/>
                <a:cs typeface="Times New Roman"/>
              </a:rPr>
              <a:t>amore </a:t>
            </a:r>
            <a:r>
              <a:rPr sz="1200" spc="-5" dirty="0">
                <a:latin typeface="Times New Roman"/>
                <a:cs typeface="Times New Roman"/>
              </a:rPr>
              <a:t>ai suoi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fratelli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affetto fraterno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l’essenza dell’amore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975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965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(1289.4) 117:6.11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esiste alcun approccio </a:t>
            </a:r>
            <a:r>
              <a:rPr sz="1200" dirty="0">
                <a:latin typeface="Times New Roman"/>
                <a:cs typeface="Times New Roman"/>
              </a:rPr>
              <a:t>al Supremo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l’esperienza, 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epoche </a:t>
            </a:r>
            <a:r>
              <a:rPr sz="1200" spc="-5" dirty="0">
                <a:latin typeface="Times New Roman"/>
                <a:cs typeface="Times New Roman"/>
              </a:rPr>
              <a:t>attuali della creazione ci sono  soltanto </a:t>
            </a:r>
            <a:r>
              <a:rPr sz="1200" dirty="0">
                <a:latin typeface="Times New Roman"/>
                <a:cs typeface="Times New Roman"/>
              </a:rPr>
              <a:t>tre vie di </a:t>
            </a:r>
            <a:r>
              <a:rPr sz="1200" spc="-5" dirty="0">
                <a:latin typeface="Times New Roman"/>
                <a:cs typeface="Times New Roman"/>
              </a:rPr>
              <a:t>approccio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alla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Supremazia: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6121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(1289.5) 117:6.12 </a:t>
            </a:r>
            <a:r>
              <a:rPr sz="1200" dirty="0">
                <a:latin typeface="Times New Roman"/>
                <a:cs typeface="Times New Roman"/>
              </a:rPr>
              <a:t>1. I Cittadini del </a:t>
            </a:r>
            <a:r>
              <a:rPr sz="1200" spc="-5" dirty="0">
                <a:latin typeface="Times New Roman"/>
                <a:cs typeface="Times New Roman"/>
              </a:rPr>
              <a:t>Paradiso discendono dall’Isola </a:t>
            </a:r>
            <a:r>
              <a:rPr sz="1200" dirty="0">
                <a:latin typeface="Times New Roman"/>
                <a:cs typeface="Times New Roman"/>
              </a:rPr>
              <a:t>eterna passando </a:t>
            </a:r>
            <a:r>
              <a:rPr sz="1200" spc="-5" dirty="0">
                <a:latin typeface="Times New Roman"/>
                <a:cs typeface="Times New Roman"/>
              </a:rPr>
              <a:t>per Havona,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acquisiscono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Supremazia osservando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differenze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ed Havona e </a:t>
            </a:r>
            <a:r>
              <a:rPr sz="1200" spc="-5" dirty="0">
                <a:latin typeface="Times New Roman"/>
                <a:cs typeface="Times New Roman"/>
              </a:rPr>
              <a:t>scoprendo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esplorazione </a:t>
            </a:r>
            <a:r>
              <a:rPr sz="1200" dirty="0">
                <a:latin typeface="Times New Roman"/>
                <a:cs typeface="Times New Roman"/>
              </a:rPr>
              <a:t>le molteplici </a:t>
            </a:r>
            <a:r>
              <a:rPr sz="1200" spc="-5" dirty="0">
                <a:latin typeface="Times New Roman"/>
                <a:cs typeface="Times New Roman"/>
              </a:rPr>
              <a:t>attività delle Personalità Creatrici Supreme, che </a:t>
            </a:r>
            <a:r>
              <a:rPr sz="1200" dirty="0">
                <a:latin typeface="Times New Roman"/>
                <a:cs typeface="Times New Roman"/>
              </a:rPr>
              <a:t>vanno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Figli  Creatori.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5695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(1289.6) 117:6.13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Gli ascendenti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tempo-spazio,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salgono dagli universi evoluzionari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Creatori Supremi, si  avvicinano </a:t>
            </a:r>
            <a:r>
              <a:rPr sz="1200" dirty="0">
                <a:latin typeface="Times New Roman"/>
                <a:cs typeface="Times New Roman"/>
              </a:rPr>
              <a:t>molto al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attraversano Havona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preliminare all’apprezzamento crescente dell’unità  della Trinità del</a:t>
            </a:r>
            <a:r>
              <a:rPr sz="1200" dirty="0">
                <a:latin typeface="Times New Roman"/>
                <a:cs typeface="Times New Roman"/>
              </a:rPr>
              <a:t>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5549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(1289.7) 117:6.14 </a:t>
            </a:r>
            <a:r>
              <a:rPr sz="1200" dirty="0">
                <a:latin typeface="Times New Roman"/>
                <a:cs typeface="Times New Roman"/>
              </a:rPr>
              <a:t>3. I nativi di </a:t>
            </a:r>
            <a:r>
              <a:rPr sz="1200" spc="-5" dirty="0">
                <a:latin typeface="Times New Roman"/>
                <a:cs typeface="Times New Roman"/>
              </a:rPr>
              <a:t>Havona acquisiscono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 grazie ai contatti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pellegrini  discendenti del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nativi </a:t>
            </a:r>
            <a:r>
              <a:rPr sz="1200" dirty="0">
                <a:latin typeface="Times New Roman"/>
                <a:cs typeface="Times New Roman"/>
              </a:rPr>
              <a:t>di Havona sono </a:t>
            </a:r>
            <a:r>
              <a:rPr sz="1200" spc="-5" dirty="0">
                <a:latin typeface="Times New Roman"/>
                <a:cs typeface="Times New Roman"/>
              </a:rPr>
              <a:t>per natura </a:t>
            </a:r>
            <a:r>
              <a:rPr sz="1200" dirty="0">
                <a:latin typeface="Times New Roman"/>
                <a:cs typeface="Times New Roman"/>
              </a:rPr>
              <a:t>in  condizione di </a:t>
            </a:r>
            <a:r>
              <a:rPr sz="1200" spc="-5" dirty="0">
                <a:latin typeface="Times New Roman"/>
                <a:cs typeface="Times New Roman"/>
              </a:rPr>
              <a:t>armonizzare </a:t>
            </a:r>
            <a:r>
              <a:rPr sz="1200" dirty="0">
                <a:latin typeface="Times New Roman"/>
                <a:cs typeface="Times New Roman"/>
              </a:rPr>
              <a:t>i punti di vista essenzialmente </a:t>
            </a:r>
            <a:r>
              <a:rPr sz="1200" spc="-5" dirty="0">
                <a:latin typeface="Times New Roman"/>
                <a:cs typeface="Times New Roman"/>
              </a:rPr>
              <a:t>differenti dei </a:t>
            </a:r>
            <a:r>
              <a:rPr sz="1200" dirty="0">
                <a:latin typeface="Times New Roman"/>
                <a:cs typeface="Times New Roman"/>
              </a:rPr>
              <a:t>cittadini </a:t>
            </a:r>
            <a:r>
              <a:rPr sz="1200" spc="-5" dirty="0">
                <a:latin typeface="Times New Roman"/>
                <a:cs typeface="Times New Roman"/>
              </a:rPr>
              <a:t>dell’Isola eterna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cittadini degli  universi evoluzionari.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(1290.1) 117:6.15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evoluzionarie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sette grandi </a:t>
            </a:r>
            <a:r>
              <a:rPr sz="1200" dirty="0">
                <a:latin typeface="Times New Roman"/>
                <a:cs typeface="Times New Roman"/>
              </a:rPr>
              <a:t>vie di approccio al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di queste vie  </a:t>
            </a:r>
            <a:r>
              <a:rPr sz="1200" spc="-5" dirty="0">
                <a:latin typeface="Times New Roman"/>
                <a:cs typeface="Times New Roman"/>
              </a:rPr>
              <a:t>d’ascensione al Paradiso passa per </a:t>
            </a:r>
            <a:r>
              <a:rPr sz="1200" dirty="0">
                <a:latin typeface="Times New Roman"/>
                <a:cs typeface="Times New Roman"/>
              </a:rPr>
              <a:t>la divinità di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approcci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reso </a:t>
            </a:r>
            <a:r>
              <a:rPr sz="1200" dirty="0">
                <a:latin typeface="Times New Roman"/>
                <a:cs typeface="Times New Roman"/>
              </a:rPr>
              <a:t>possibile da un  </a:t>
            </a:r>
            <a:r>
              <a:rPr sz="1200" spc="-5" dirty="0">
                <a:latin typeface="Times New Roman"/>
                <a:cs typeface="Times New Roman"/>
              </a:rPr>
              <a:t>accrescimento </a:t>
            </a:r>
            <a:r>
              <a:rPr sz="1200" dirty="0">
                <a:latin typeface="Times New Roman"/>
                <a:cs typeface="Times New Roman"/>
              </a:rPr>
              <a:t>della ricettività </a:t>
            </a:r>
            <a:r>
              <a:rPr sz="1200" spc="-5" dirty="0">
                <a:latin typeface="Times New Roman"/>
                <a:cs typeface="Times New Roman"/>
              </a:rPr>
              <a:t>esperienziale conseguente al fatto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ha servito </a:t>
            </a:r>
            <a:r>
              <a:rPr sz="1200" spc="-5" dirty="0">
                <a:latin typeface="Times New Roman"/>
                <a:cs typeface="Times New Roman"/>
              </a:rPr>
              <a:t>nel superuniverso che riflette </a:t>
            </a:r>
            <a:r>
              <a:rPr sz="1200" dirty="0">
                <a:latin typeface="Times New Roman"/>
                <a:cs typeface="Times New Roman"/>
              </a:rPr>
              <a:t>la natura di 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somma totale di queste </a:t>
            </a:r>
            <a:r>
              <a:rPr sz="1200" spc="-5" dirty="0">
                <a:latin typeface="Times New Roman"/>
                <a:cs typeface="Times New Roman"/>
              </a:rPr>
              <a:t>sette esperienze costituisce </a:t>
            </a:r>
            <a:r>
              <a:rPr sz="1200" dirty="0">
                <a:latin typeface="Times New Roman"/>
                <a:cs typeface="Times New Roman"/>
              </a:rPr>
              <a:t>i limiti attualmente </a:t>
            </a:r>
            <a:r>
              <a:rPr sz="1200" spc="-5" dirty="0">
                <a:latin typeface="Times New Roman"/>
                <a:cs typeface="Times New Roman"/>
              </a:rPr>
              <a:t>conosciuti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che una 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ha 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dell’attualità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5" dirty="0">
                <a:latin typeface="Times New Roman"/>
                <a:cs typeface="Times New Roman"/>
              </a:rPr>
              <a:t> Supremo.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419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60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(708.7) 62:5.9 </a:t>
            </a:r>
            <a:r>
              <a:rPr sz="1200" spc="-5" dirty="0">
                <a:latin typeface="Times New Roman"/>
                <a:cs typeface="Times New Roman"/>
              </a:rPr>
              <a:t>Pur essendo tutti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preoccupati per quello che questi </a:t>
            </a:r>
            <a:r>
              <a:rPr sz="1200" dirty="0">
                <a:latin typeface="Times New Roman"/>
                <a:cs typeface="Times New Roman"/>
              </a:rPr>
              <a:t>due piccoli </a:t>
            </a:r>
            <a:r>
              <a:rPr sz="1200" spc="-5" dirty="0">
                <a:latin typeface="Times New Roman"/>
                <a:cs typeface="Times New Roman"/>
              </a:rPr>
              <a:t>selvaggi </a:t>
            </a:r>
            <a:r>
              <a:rPr sz="1200" dirty="0">
                <a:latin typeface="Times New Roman"/>
                <a:cs typeface="Times New Roman"/>
              </a:rPr>
              <a:t>stavano </a:t>
            </a:r>
            <a:r>
              <a:rPr sz="1200" spc="-5" dirty="0">
                <a:latin typeface="Times New Roman"/>
                <a:cs typeface="Times New Roman"/>
              </a:rPr>
              <a:t>progettando,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eravamo  </a:t>
            </a:r>
            <a:r>
              <a:rPr sz="1200" dirty="0">
                <a:latin typeface="Times New Roman"/>
                <a:cs typeface="Times New Roman"/>
              </a:rPr>
              <a:t>impotenti a </a:t>
            </a:r>
            <a:r>
              <a:rPr sz="1200" spc="-5" dirty="0">
                <a:latin typeface="Times New Roman"/>
                <a:cs typeface="Times New Roman"/>
              </a:rPr>
              <a:t>controllare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delle loro menti; noi non </a:t>
            </a:r>
            <a:r>
              <a:rPr sz="1200" spc="-5" dirty="0">
                <a:latin typeface="Times New Roman"/>
                <a:cs typeface="Times New Roman"/>
              </a:rPr>
              <a:t>abbiamo influenzato arbitrariamente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decisioni </a:t>
            </a:r>
            <a:r>
              <a:rPr sz="1200" dirty="0">
                <a:latin typeface="Times New Roman"/>
                <a:cs typeface="Times New Roman"/>
              </a:rPr>
              <a:t>— non potevamo  </a:t>
            </a:r>
            <a:r>
              <a:rPr sz="1200" spc="-5" dirty="0">
                <a:latin typeface="Times New Roman"/>
                <a:cs typeface="Times New Roman"/>
              </a:rPr>
              <a:t>farlo. Ma nei </a:t>
            </a:r>
            <a:r>
              <a:rPr sz="1200" dirty="0">
                <a:latin typeface="Times New Roman"/>
                <a:cs typeface="Times New Roman"/>
              </a:rPr>
              <a:t>limiti consentiti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funzione planetaria, </a:t>
            </a:r>
            <a:r>
              <a:rPr sz="1200" dirty="0">
                <a:latin typeface="Times New Roman"/>
                <a:cs typeface="Times New Roman"/>
              </a:rPr>
              <a:t>noi, 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Vita, assieme ai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associati, </a:t>
            </a:r>
            <a:r>
              <a:rPr sz="1200" dirty="0">
                <a:latin typeface="Times New Roman"/>
                <a:cs typeface="Times New Roman"/>
              </a:rPr>
              <a:t>cospirammo tutti  </a:t>
            </a:r>
            <a:r>
              <a:rPr sz="1200" spc="-5" dirty="0">
                <a:latin typeface="Times New Roman"/>
                <a:cs typeface="Times New Roman"/>
              </a:rPr>
              <a:t>per orientare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nord e </a:t>
            </a:r>
            <a:r>
              <a:rPr sz="1200" spc="-5" dirty="0">
                <a:latin typeface="Times New Roman"/>
                <a:cs typeface="Times New Roman"/>
              </a:rPr>
              <a:t>lontano dal loro </a:t>
            </a:r>
            <a:r>
              <a:rPr sz="1200" dirty="0">
                <a:latin typeface="Times New Roman"/>
                <a:cs typeface="Times New Roman"/>
              </a:rPr>
              <a:t>popolo peloso e </a:t>
            </a:r>
            <a:r>
              <a:rPr sz="1200" spc="-5" dirty="0">
                <a:latin typeface="Times New Roman"/>
                <a:cs typeface="Times New Roman"/>
              </a:rPr>
              <a:t>parzialmente </a:t>
            </a:r>
            <a:r>
              <a:rPr sz="1200" dirty="0">
                <a:latin typeface="Times New Roman"/>
                <a:cs typeface="Times New Roman"/>
              </a:rPr>
              <a:t>arboricolo. E </a:t>
            </a:r>
            <a:r>
              <a:rPr sz="1200" spc="-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della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stessa scelta intelligente,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</a:t>
            </a:r>
            <a:r>
              <a:rPr sz="1200" i="1" spc="-5" dirty="0">
                <a:latin typeface="Times New Roman"/>
                <a:cs typeface="Times New Roman"/>
              </a:rPr>
              <a:t>emigrarono,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causa della </a:t>
            </a:r>
            <a:r>
              <a:rPr sz="1200" dirty="0">
                <a:latin typeface="Times New Roman"/>
                <a:cs typeface="Times New Roman"/>
              </a:rPr>
              <a:t>nostra supervisione </a:t>
            </a:r>
            <a:r>
              <a:rPr sz="1200" spc="-5" dirty="0">
                <a:latin typeface="Times New Roman"/>
                <a:cs typeface="Times New Roman"/>
              </a:rPr>
              <a:t>emigrarono </a:t>
            </a:r>
            <a:r>
              <a:rPr sz="1200" i="1" spc="-5" dirty="0">
                <a:latin typeface="Times New Roman"/>
                <a:cs typeface="Times New Roman"/>
              </a:rPr>
              <a:t>verso nord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regione isolata 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sfuggirono alla </a:t>
            </a:r>
            <a:r>
              <a:rPr sz="1200" dirty="0">
                <a:latin typeface="Times New Roman"/>
                <a:cs typeface="Times New Roman"/>
              </a:rPr>
              <a:t>possibilità di </a:t>
            </a:r>
            <a:r>
              <a:rPr sz="1200" spc="-5" dirty="0">
                <a:latin typeface="Times New Roman"/>
                <a:cs typeface="Times New Roman"/>
              </a:rPr>
              <a:t>degrado </a:t>
            </a:r>
            <a:r>
              <a:rPr sz="1200" dirty="0">
                <a:latin typeface="Times New Roman"/>
                <a:cs typeface="Times New Roman"/>
              </a:rPr>
              <a:t>biologico </a:t>
            </a:r>
            <a:r>
              <a:rPr sz="1200" spc="-5" dirty="0">
                <a:latin typeface="Times New Roman"/>
                <a:cs typeface="Times New Roman"/>
              </a:rPr>
              <a:t>per mescolanza con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parenti inferiori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tribù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(708.8) 62:5.10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foresta </a:t>
            </a:r>
            <a:r>
              <a:rPr sz="1200" dirty="0">
                <a:latin typeface="Times New Roman"/>
                <a:cs typeface="Times New Roman"/>
              </a:rPr>
              <a:t>natale </a:t>
            </a:r>
            <a:r>
              <a:rPr sz="1200" spc="-5" dirty="0">
                <a:latin typeface="Times New Roman"/>
                <a:cs typeface="Times New Roman"/>
              </a:rPr>
              <a:t>essi persero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madre nel </a:t>
            </a:r>
            <a:r>
              <a:rPr sz="1200" dirty="0">
                <a:latin typeface="Times New Roman"/>
                <a:cs typeface="Times New Roman"/>
              </a:rPr>
              <a:t>corso di </a:t>
            </a:r>
            <a:r>
              <a:rPr sz="1200" spc="-5" dirty="0">
                <a:latin typeface="Times New Roman"/>
                <a:cs typeface="Times New Roman"/>
              </a:rPr>
              <a:t>un’incursione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gibboni. </a:t>
            </a:r>
            <a:r>
              <a:rPr sz="1200" dirty="0">
                <a:latin typeface="Times New Roman"/>
                <a:cs typeface="Times New Roman"/>
              </a:rPr>
              <a:t>Benché non  </a:t>
            </a:r>
            <a:r>
              <a:rPr sz="1200" spc="-5" dirty="0">
                <a:latin typeface="Times New Roman"/>
                <a:cs typeface="Times New Roman"/>
              </a:rPr>
              <a:t>possedesse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intelligenza, </a:t>
            </a:r>
            <a:r>
              <a:rPr sz="1200" dirty="0">
                <a:latin typeface="Times New Roman"/>
                <a:cs typeface="Times New Roman"/>
              </a:rPr>
              <a:t>in quanto mammifero </a:t>
            </a:r>
            <a:r>
              <a:rPr sz="1200" spc="-5" dirty="0">
                <a:latin typeface="Times New Roman"/>
                <a:cs typeface="Times New Roman"/>
              </a:rPr>
              <a:t>essa aveva </a:t>
            </a:r>
            <a:r>
              <a:rPr sz="1200" dirty="0">
                <a:latin typeface="Times New Roman"/>
                <a:cs typeface="Times New Roman"/>
              </a:rPr>
              <a:t>per i 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affetto ammirevole </a:t>
            </a:r>
            <a:r>
              <a:rPr sz="1200" dirty="0">
                <a:latin typeface="Times New Roman"/>
                <a:cs typeface="Times New Roman"/>
              </a:rPr>
              <a:t>e di ordine </a:t>
            </a:r>
            <a:r>
              <a:rPr sz="1200" spc="-5" dirty="0">
                <a:latin typeface="Times New Roman"/>
                <a:cs typeface="Times New Roman"/>
              </a:rPr>
              <a:t>superiore,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sacrificò coraggiosamente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 nel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straordinaria coppia.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sacrificio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vano, perché </a:t>
            </a:r>
            <a:r>
              <a:rPr sz="1200" dirty="0">
                <a:latin typeface="Times New Roman"/>
                <a:cs typeface="Times New Roman"/>
              </a:rPr>
              <a:t>tenne  </a:t>
            </a:r>
            <a:r>
              <a:rPr sz="1200" spc="-5" dirty="0">
                <a:latin typeface="Times New Roman"/>
                <a:cs typeface="Times New Roman"/>
              </a:rPr>
              <a:t>lontano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nemico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giunse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dei rinforzi </a:t>
            </a:r>
            <a:r>
              <a:rPr sz="1200" dirty="0">
                <a:latin typeface="Times New Roman"/>
                <a:cs typeface="Times New Roman"/>
              </a:rPr>
              <a:t>e mise in </a:t>
            </a:r>
            <a:r>
              <a:rPr sz="1200" spc="-5" dirty="0">
                <a:latin typeface="Times New Roman"/>
                <a:cs typeface="Times New Roman"/>
              </a:rPr>
              <a:t>fuga gli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invasori.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22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(709.1) 62:5.11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questa giovane coppia ebbe lasciato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fondare </a:t>
            </a:r>
            <a:r>
              <a:rPr sz="1200" dirty="0">
                <a:latin typeface="Times New Roman"/>
                <a:cs typeface="Times New Roman"/>
              </a:rPr>
              <a:t>la razza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Primato  divenne </a:t>
            </a:r>
            <a:r>
              <a:rPr sz="1200" spc="-5" dirty="0">
                <a:latin typeface="Times New Roman"/>
                <a:cs typeface="Times New Roman"/>
              </a:rPr>
              <a:t>inconsolabile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il cuore spezzato. </a:t>
            </a:r>
            <a:r>
              <a:rPr sz="1200" spc="-5" dirty="0">
                <a:latin typeface="Times New Roman"/>
                <a:cs typeface="Times New Roman"/>
              </a:rPr>
              <a:t>Egli rifiutava </a:t>
            </a:r>
            <a:r>
              <a:rPr sz="1200" dirty="0">
                <a:latin typeface="Times New Roman"/>
                <a:cs typeface="Times New Roman"/>
              </a:rPr>
              <a:t>di mangiare anche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cibo gli </a:t>
            </a:r>
            <a:r>
              <a:rPr sz="1200" dirty="0">
                <a:latin typeface="Times New Roman"/>
                <a:cs typeface="Times New Roman"/>
              </a:rPr>
              <a:t>veniva </a:t>
            </a:r>
            <a:r>
              <a:rPr sz="1200" spc="-5" dirty="0">
                <a:latin typeface="Times New Roman"/>
                <a:cs typeface="Times New Roman"/>
              </a:rPr>
              <a:t>portato dagli </a:t>
            </a:r>
            <a:r>
              <a:rPr sz="1200" dirty="0">
                <a:latin typeface="Times New Roman"/>
                <a:cs typeface="Times New Roman"/>
              </a:rPr>
              <a:t>altri suoi  </a:t>
            </a:r>
            <a:r>
              <a:rPr sz="1200" spc="-5" dirty="0">
                <a:latin typeface="Times New Roman"/>
                <a:cs typeface="Times New Roman"/>
              </a:rPr>
              <a:t>figli. Avendo </a:t>
            </a:r>
            <a:r>
              <a:rPr sz="1200" dirty="0">
                <a:latin typeface="Times New Roman"/>
                <a:cs typeface="Times New Roman"/>
              </a:rPr>
              <a:t>perso i suoi </a:t>
            </a:r>
            <a:r>
              <a:rPr sz="1200" spc="-5" dirty="0">
                <a:latin typeface="Times New Roman"/>
                <a:cs typeface="Times New Roman"/>
              </a:rPr>
              <a:t>brillanti rampolli </a:t>
            </a:r>
            <a:r>
              <a:rPr sz="1200" dirty="0">
                <a:latin typeface="Times New Roman"/>
                <a:cs typeface="Times New Roman"/>
              </a:rPr>
              <a:t>la vita non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sembrava più degna di </a:t>
            </a:r>
            <a:r>
              <a:rPr sz="1200" spc="-5" dirty="0">
                <a:latin typeface="Times New Roman"/>
                <a:cs typeface="Times New Roman"/>
              </a:rPr>
              <a:t>essere vissuta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suoi compagni </a:t>
            </a:r>
            <a:r>
              <a:rPr sz="1200" dirty="0">
                <a:latin typeface="Times New Roman"/>
                <a:cs typeface="Times New Roman"/>
              </a:rPr>
              <a:t>ordinari; così </a:t>
            </a:r>
            <a:r>
              <a:rPr sz="1200" spc="-5" dirty="0">
                <a:latin typeface="Times New Roman"/>
                <a:cs typeface="Times New Roman"/>
              </a:rPr>
              <a:t>se 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andò nella foresta,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attaccato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gibboni </a:t>
            </a:r>
            <a:r>
              <a:rPr sz="1200" dirty="0">
                <a:latin typeface="Times New Roman"/>
                <a:cs typeface="Times New Roman"/>
              </a:rPr>
              <a:t>ostili e </a:t>
            </a:r>
            <a:r>
              <a:rPr sz="1200" spc="-5" dirty="0">
                <a:latin typeface="Times New Roman"/>
                <a:cs typeface="Times New Roman"/>
              </a:rPr>
              <a:t>fu colpito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L’evoluzione della mente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umana</a:t>
            </a:r>
            <a:endParaRPr sz="1600">
              <a:latin typeface="Times New Roman"/>
              <a:cs typeface="Times New Roman"/>
            </a:endParaRPr>
          </a:p>
          <a:p>
            <a:pPr marL="76200" marR="311150">
              <a:lnSpc>
                <a:spcPct val="95400"/>
              </a:lnSpc>
              <a:spcBef>
                <a:spcPts val="13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(709.2) 62:6.1 </a:t>
            </a:r>
            <a:r>
              <a:rPr sz="1200" dirty="0">
                <a:latin typeface="Times New Roman"/>
                <a:cs typeface="Times New Roman"/>
              </a:rPr>
              <a:t>Noi, 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dirty="0">
                <a:latin typeface="Times New Roman"/>
                <a:cs typeface="Times New Roman"/>
              </a:rPr>
              <a:t>eravamo </a:t>
            </a:r>
            <a:r>
              <a:rPr sz="1200" spc="-5" dirty="0">
                <a:latin typeface="Times New Roman"/>
                <a:cs typeface="Times New Roman"/>
              </a:rPr>
              <a:t>passati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lunga veglia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vigilante attesa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avevamo  impiantato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plasma </a:t>
            </a:r>
            <a:r>
              <a:rPr sz="1200" dirty="0">
                <a:latin typeface="Times New Roman"/>
                <a:cs typeface="Times New Roman"/>
              </a:rPr>
              <a:t>vitale nelle acque </a:t>
            </a:r>
            <a:r>
              <a:rPr sz="1200" spc="-5" dirty="0">
                <a:latin typeface="Times New Roman"/>
                <a:cs typeface="Times New Roman"/>
              </a:rPr>
              <a:t>del pianeta,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l’apparizione </a:t>
            </a:r>
            <a:r>
              <a:rPr sz="1200" dirty="0">
                <a:latin typeface="Times New Roman"/>
                <a:cs typeface="Times New Roman"/>
              </a:rPr>
              <a:t>di questi primi </a:t>
            </a:r>
            <a:r>
              <a:rPr sz="1200" spc="-5" dirty="0">
                <a:latin typeface="Times New Roman"/>
                <a:cs typeface="Times New Roman"/>
              </a:rPr>
              <a:t>esseri veramente intelligenti </a:t>
            </a:r>
            <a:r>
              <a:rPr sz="1200" dirty="0">
                <a:latin typeface="Times New Roman"/>
                <a:cs typeface="Times New Roman"/>
              </a:rPr>
              <a:t>e dotati di  volontà </a:t>
            </a:r>
            <a:r>
              <a:rPr sz="1200" spc="-5" dirty="0">
                <a:latin typeface="Times New Roman"/>
                <a:cs typeface="Times New Roman"/>
              </a:rPr>
              <a:t>ci procurò </a:t>
            </a:r>
            <a:r>
              <a:rPr sz="1200" dirty="0">
                <a:latin typeface="Times New Roman"/>
                <a:cs typeface="Times New Roman"/>
              </a:rPr>
              <a:t>naturalmente una </a:t>
            </a:r>
            <a:r>
              <a:rPr sz="1200" spc="-5" dirty="0">
                <a:latin typeface="Times New Roman"/>
                <a:cs typeface="Times New Roman"/>
              </a:rPr>
              <a:t>grande gioia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soddisfazione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4034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8036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(1290.2) 117:6.16 </a:t>
            </a:r>
            <a:r>
              <a:rPr sz="1200" spc="-5" dirty="0">
                <a:latin typeface="Times New Roman"/>
                <a:cs typeface="Times New Roman"/>
              </a:rPr>
              <a:t>Non sono soltanto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limiti propri dell’uomo che gli </a:t>
            </a:r>
            <a:r>
              <a:rPr sz="1200" dirty="0">
                <a:latin typeface="Times New Roman"/>
                <a:cs typeface="Times New Roman"/>
              </a:rPr>
              <a:t>impediscono di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finito; </a:t>
            </a:r>
            <a:r>
              <a:rPr sz="1200" dirty="0">
                <a:latin typeface="Times New Roman"/>
                <a:cs typeface="Times New Roman"/>
              </a:rPr>
              <a:t>è anche </a:t>
            </a:r>
            <a:r>
              <a:rPr sz="1200" spc="-5" dirty="0">
                <a:latin typeface="Times New Roman"/>
                <a:cs typeface="Times New Roman"/>
              </a:rPr>
              <a:t>l’incompletezza  dell’universo. </a:t>
            </a:r>
            <a:r>
              <a:rPr sz="1200" dirty="0">
                <a:latin typeface="Times New Roman"/>
                <a:cs typeface="Times New Roman"/>
              </a:rPr>
              <a:t>Anche l’incompletezza di 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— passate, presenti e </a:t>
            </a:r>
            <a:r>
              <a:rPr sz="1200" spc="-5" dirty="0">
                <a:latin typeface="Times New Roman"/>
                <a:cs typeface="Times New Roman"/>
              </a:rPr>
              <a:t>future </a:t>
            </a:r>
            <a:r>
              <a:rPr sz="1200" dirty="0">
                <a:latin typeface="Times New Roman"/>
                <a:cs typeface="Times New Roman"/>
              </a:rPr>
              <a:t>— rende il </a:t>
            </a:r>
            <a:r>
              <a:rPr sz="1200" spc="-5" dirty="0">
                <a:latin typeface="Times New Roman"/>
                <a:cs typeface="Times New Roman"/>
              </a:rPr>
              <a:t>Supremo inaccessibile. Dio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 marR="16256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trovato 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individuo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divino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somiglianza con </a:t>
            </a:r>
            <a:r>
              <a:rPr sz="1200" dirty="0">
                <a:latin typeface="Times New Roman"/>
                <a:cs typeface="Times New Roman"/>
              </a:rPr>
              <a:t>Dio, ma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sarà 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personalmente </a:t>
            </a:r>
            <a:r>
              <a:rPr sz="1200" dirty="0">
                <a:latin typeface="Times New Roman"/>
                <a:cs typeface="Times New Roman"/>
              </a:rPr>
              <a:t>scoperto da una </a:t>
            </a:r>
            <a:r>
              <a:rPr sz="1200" spc="-5" dirty="0">
                <a:latin typeface="Times New Roman"/>
                <a:cs typeface="Times New Roman"/>
              </a:rPr>
              <a:t>singola creatura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dell’epoca </a:t>
            </a:r>
            <a:r>
              <a:rPr sz="1200" dirty="0">
                <a:latin typeface="Times New Roman"/>
                <a:cs typeface="Times New Roman"/>
              </a:rPr>
              <a:t>molto lontana in cui,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universale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perfezione,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troveranno simultaneamente.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16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(1290.3) 117:6.17 </a:t>
            </a:r>
            <a:r>
              <a:rPr sz="1200" spc="-5" dirty="0">
                <a:latin typeface="Times New Roman"/>
                <a:cs typeface="Times New Roman"/>
              </a:rPr>
              <a:t>Nonostante che </a:t>
            </a:r>
            <a:r>
              <a:rPr sz="1200" dirty="0">
                <a:latin typeface="Times New Roman"/>
                <a:cs typeface="Times New Roman"/>
              </a:rPr>
              <a:t>voi non possiate trovare </a:t>
            </a:r>
            <a:r>
              <a:rPr sz="1200" spc="-5" dirty="0">
                <a:latin typeface="Times New Roman"/>
                <a:cs typeface="Times New Roman"/>
              </a:rPr>
              <a:t>personalmente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quest’era dell’universo come potete </a:t>
            </a:r>
            <a:r>
              <a:rPr sz="1200" dirty="0">
                <a:latin typeface="Times New Roman"/>
                <a:cs typeface="Times New Roman"/>
              </a:rPr>
              <a:t>trovare e  </a:t>
            </a:r>
            <a:r>
              <a:rPr sz="1200" spc="-5" dirty="0">
                <a:latin typeface="Times New Roman"/>
                <a:cs typeface="Times New Roman"/>
              </a:rPr>
              <a:t>troverete </a:t>
            </a:r>
            <a:r>
              <a:rPr sz="1200" dirty="0">
                <a:latin typeface="Times New Roman"/>
                <a:cs typeface="Times New Roman"/>
              </a:rPr>
              <a:t>il Padre,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 Spirito, </a:t>
            </a:r>
            <a:r>
              <a:rPr sz="1200" spc="-5" dirty="0">
                <a:latin typeface="Times New Roman"/>
                <a:cs typeface="Times New Roman"/>
              </a:rPr>
              <a:t>ciò nonostante l’ascensione al </a:t>
            </a:r>
            <a:r>
              <a:rPr sz="1200" dirty="0">
                <a:latin typeface="Times New Roman"/>
                <a:cs typeface="Times New Roman"/>
              </a:rPr>
              <a:t>Paradiso e la </a:t>
            </a:r>
            <a:r>
              <a:rPr sz="1200" spc="-5" dirty="0">
                <a:latin typeface="Times New Roman"/>
                <a:cs typeface="Times New Roman"/>
              </a:rPr>
              <a:t>susseguente carriera universale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creeranno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gradualmente </a:t>
            </a:r>
            <a:r>
              <a:rPr sz="1200" dirty="0">
                <a:latin typeface="Times New Roman"/>
                <a:cs typeface="Times New Roman"/>
              </a:rPr>
              <a:t>nella vostra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presenza universale </a:t>
            </a:r>
            <a:r>
              <a:rPr sz="1200" dirty="0">
                <a:latin typeface="Times New Roman"/>
                <a:cs typeface="Times New Roman"/>
              </a:rPr>
              <a:t>e dell’azione </a:t>
            </a:r>
            <a:r>
              <a:rPr sz="1200" spc="-5" dirty="0">
                <a:latin typeface="Times New Roman"/>
                <a:cs typeface="Times New Roman"/>
              </a:rPr>
              <a:t>cosmica del 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esperienza. I 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sostanza del Supremo </a:t>
            </a:r>
            <a:r>
              <a:rPr sz="1200" dirty="0">
                <a:latin typeface="Times New Roman"/>
                <a:cs typeface="Times New Roman"/>
              </a:rPr>
              <a:t>qual è realizzabile </a:t>
            </a:r>
            <a:r>
              <a:rPr sz="1200" spc="-5" dirty="0">
                <a:latin typeface="Times New Roman"/>
                <a:cs typeface="Times New Roman"/>
              </a:rPr>
              <a:t>nell’esperienza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22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(1290.4) 117:6.18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giorno, del </a:t>
            </a:r>
            <a:r>
              <a:rPr sz="1200" dirty="0">
                <a:latin typeface="Times New Roman"/>
                <a:cs typeface="Times New Roman"/>
              </a:rPr>
              <a:t>Supremo da parte dell’uomo è </a:t>
            </a:r>
            <a:r>
              <a:rPr sz="1200" spc="-5" dirty="0">
                <a:latin typeface="Times New Roman"/>
                <a:cs typeface="Times New Roman"/>
              </a:rPr>
              <a:t>conseguente alla sua </a:t>
            </a:r>
            <a:r>
              <a:rPr sz="1200" dirty="0">
                <a:latin typeface="Times New Roman"/>
                <a:cs typeface="Times New Roman"/>
              </a:rPr>
              <a:t>fusione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Deità  del Paradiso. Negli Urantiani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presenza dell’Aggiustatore del Padre Universale. </a:t>
            </a:r>
            <a:r>
              <a:rPr sz="1200" dirty="0">
                <a:latin typeface="Times New Roman"/>
                <a:cs typeface="Times New Roman"/>
              </a:rPr>
              <a:t>E benché il </a:t>
            </a:r>
            <a:r>
              <a:rPr sz="1200" spc="-5" dirty="0">
                <a:latin typeface="Times New Roman"/>
                <a:cs typeface="Times New Roman"/>
              </a:rPr>
              <a:t>Monitore del </a:t>
            </a:r>
            <a:r>
              <a:rPr sz="1200" spc="5" dirty="0">
                <a:latin typeface="Times New Roman"/>
                <a:cs typeface="Times New Roman"/>
              </a:rPr>
              <a:t>Mistero  </a:t>
            </a:r>
            <a:r>
              <a:rPr sz="1200" spc="-5" dirty="0">
                <a:latin typeface="Times New Roman"/>
                <a:cs typeface="Times New Roman"/>
              </a:rPr>
              <a:t>provenga dal </a:t>
            </a:r>
            <a:r>
              <a:rPr sz="1200" dirty="0">
                <a:latin typeface="Times New Roman"/>
                <a:cs typeface="Times New Roman"/>
              </a:rPr>
              <a:t>Padre e </a:t>
            </a:r>
            <a:r>
              <a:rPr sz="1200" spc="-5" dirty="0">
                <a:latin typeface="Times New Roman"/>
                <a:cs typeface="Times New Roman"/>
              </a:rPr>
              <a:t>sia simile al Padre,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dubitiamo </a:t>
            </a:r>
            <a:r>
              <a:rPr sz="1200" dirty="0">
                <a:latin typeface="Times New Roman"/>
                <a:cs typeface="Times New Roman"/>
              </a:rPr>
              <a:t>che anche tale dono divino possa </a:t>
            </a:r>
            <a:r>
              <a:rPr sz="1200" spc="-5" dirty="0">
                <a:latin typeface="Times New Roman"/>
                <a:cs typeface="Times New Roman"/>
              </a:rPr>
              <a:t>adempiere </a:t>
            </a:r>
            <a:r>
              <a:rPr sz="1200" dirty="0">
                <a:latin typeface="Times New Roman"/>
                <a:cs typeface="Times New Roman"/>
              </a:rPr>
              <a:t>l’impossibile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infinito ad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finita. </a:t>
            </a:r>
            <a:r>
              <a:rPr sz="1200" spc="-5" dirty="0">
                <a:latin typeface="Times New Roman"/>
                <a:cs typeface="Times New Roman"/>
              </a:rPr>
              <a:t>Noi sospettiamo che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Aggiustatori riveleranno ai </a:t>
            </a:r>
            <a:r>
              <a:rPr sz="1200" spc="5" dirty="0">
                <a:latin typeface="Times New Roman"/>
                <a:cs typeface="Times New Roman"/>
              </a:rPr>
              <a:t>futuri </a:t>
            </a:r>
            <a:r>
              <a:rPr sz="1200" spc="-5" dirty="0">
                <a:latin typeface="Times New Roman"/>
                <a:cs typeface="Times New Roman"/>
              </a:rPr>
              <a:t>finalitari  del </a:t>
            </a:r>
            <a:r>
              <a:rPr sz="1200" dirty="0">
                <a:latin typeface="Times New Roman"/>
                <a:cs typeface="Times New Roman"/>
              </a:rPr>
              <a:t>settimo stadio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la divinità e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 Dio il </a:t>
            </a:r>
            <a:r>
              <a:rPr sz="1200" spc="-5" dirty="0">
                <a:latin typeface="Times New Roman"/>
                <a:cs typeface="Times New Roman"/>
              </a:rPr>
              <a:t>Supremo.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rivelazione sarà </a:t>
            </a:r>
            <a:r>
              <a:rPr sz="1200" dirty="0">
                <a:latin typeface="Times New Roman"/>
                <a:cs typeface="Times New Roman"/>
              </a:rPr>
              <a:t>per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finita </a:t>
            </a:r>
            <a:r>
              <a:rPr sz="1200" spc="-5" dirty="0">
                <a:latin typeface="Times New Roman"/>
                <a:cs typeface="Times New Roman"/>
              </a:rPr>
              <a:t>quello che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rivelazione dell’Infinito sarebbe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378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(1290.5) 117:6.19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non è infinito, ma ingloba </a:t>
            </a:r>
            <a:r>
              <a:rPr sz="1200" spc="-5" dirty="0">
                <a:latin typeface="Times New Roman"/>
                <a:cs typeface="Times New Roman"/>
              </a:rPr>
              <a:t>probabilmente </a:t>
            </a:r>
            <a:r>
              <a:rPr sz="1200" dirty="0">
                <a:latin typeface="Times New Roman"/>
                <a:cs typeface="Times New Roman"/>
              </a:rPr>
              <a:t>tutta l’infinità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finita potrà mai </a:t>
            </a:r>
            <a:r>
              <a:rPr sz="1200" spc="-5" dirty="0">
                <a:latin typeface="Times New Roman"/>
                <a:cs typeface="Times New Roman"/>
              </a:rPr>
              <a:t>realmente  comprendere. Comprendere </a:t>
            </a:r>
            <a:r>
              <a:rPr sz="1200" dirty="0">
                <a:latin typeface="Times New Roman"/>
                <a:cs typeface="Times New Roman"/>
              </a:rPr>
              <a:t>più che 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più che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finito!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94675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2520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(1290.6) 117:6.20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creazioni esperienziali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interdipendenti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realizzazione del </a:t>
            </a:r>
            <a:r>
              <a:rPr sz="1200" dirty="0">
                <a:latin typeface="Times New Roman"/>
                <a:cs typeface="Times New Roman"/>
              </a:rPr>
              <a:t>destino. Solo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esistenziale è  </a:t>
            </a:r>
            <a:r>
              <a:rPr sz="1200" spc="-5" dirty="0">
                <a:latin typeface="Times New Roman"/>
                <a:cs typeface="Times New Roman"/>
              </a:rPr>
              <a:t>autocontenuta ed </a:t>
            </a:r>
            <a:r>
              <a:rPr sz="1200" dirty="0">
                <a:latin typeface="Times New Roman"/>
                <a:cs typeface="Times New Roman"/>
              </a:rPr>
              <a:t>autoesistente. </a:t>
            </a:r>
            <a:r>
              <a:rPr sz="1200" spc="-5" dirty="0">
                <a:latin typeface="Times New Roman"/>
                <a:cs typeface="Times New Roman"/>
              </a:rPr>
              <a:t>Havona ed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bisogno gli </a:t>
            </a:r>
            <a:r>
              <a:rPr sz="1200" dirty="0">
                <a:latin typeface="Times New Roman"/>
                <a:cs typeface="Times New Roman"/>
              </a:rPr>
              <a:t>uni </a:t>
            </a:r>
            <a:r>
              <a:rPr sz="1200" spc="-5" dirty="0">
                <a:latin typeface="Times New Roman"/>
                <a:cs typeface="Times New Roman"/>
              </a:rPr>
              <a:t>degli altri per 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massimo del  compimento finito. Similmente essi dipenderanno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dagli universi </a:t>
            </a:r>
            <a:r>
              <a:rPr sz="1200" dirty="0">
                <a:latin typeface="Times New Roman"/>
                <a:cs typeface="Times New Roman"/>
              </a:rPr>
              <a:t>futuri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trascendenza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3994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(1290.7) 117:6.21 </a:t>
            </a:r>
            <a:r>
              <a:rPr sz="1200" spc="-5" dirty="0">
                <a:latin typeface="Times New Roman"/>
                <a:cs typeface="Times New Roman"/>
              </a:rPr>
              <a:t>Un ascendente umano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Padre;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esistenziale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reale indipendentemente dallo status  d’esperienza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totale. Ma nessun </a:t>
            </a:r>
            <a:r>
              <a:rPr sz="1200" dirty="0">
                <a:latin typeface="Times New Roman"/>
                <a:cs typeface="Times New Roman"/>
              </a:rPr>
              <a:t>singolo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troverà mai 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ascendenti </a:t>
            </a:r>
            <a:r>
              <a:rPr sz="1200" dirty="0">
                <a:latin typeface="Times New Roman"/>
                <a:cs typeface="Times New Roman"/>
              </a:rPr>
              <a:t>abbiano  </a:t>
            </a:r>
            <a:r>
              <a:rPr sz="1200" spc="-5" dirty="0">
                <a:latin typeface="Times New Roman"/>
                <a:cs typeface="Times New Roman"/>
              </a:rPr>
              <a:t>raggiunto quel massimo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maturità universale </a:t>
            </a:r>
            <a:r>
              <a:rPr sz="1200" dirty="0">
                <a:latin typeface="Times New Roman"/>
                <a:cs typeface="Times New Roman"/>
              </a:rPr>
              <a:t>che li </a:t>
            </a:r>
            <a:r>
              <a:rPr sz="1200" spc="-5" dirty="0">
                <a:latin typeface="Times New Roman"/>
                <a:cs typeface="Times New Roman"/>
              </a:rPr>
              <a:t>qualificherà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partecipare simultaneamente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scoperta.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577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(1290.8) 117:6.22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non </a:t>
            </a:r>
            <a:r>
              <a:rPr sz="1200" spc="-5" dirty="0">
                <a:latin typeface="Times New Roman"/>
                <a:cs typeface="Times New Roman"/>
              </a:rPr>
              <a:t>fa eccezione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persone; tratta ciascuno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figli ascendenti come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cosmici. Anche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eccezione di </a:t>
            </a:r>
            <a:r>
              <a:rPr sz="1200" spc="-5" dirty="0">
                <a:latin typeface="Times New Roman"/>
                <a:cs typeface="Times New Roman"/>
              </a:rPr>
              <a:t>persone; tratta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figli esperienziali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totale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96215">
              <a:lnSpc>
                <a:spcPct val="955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(1290.9) 117:6.23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cuore, </a:t>
            </a:r>
            <a:r>
              <a:rPr sz="1200" dirty="0">
                <a:latin typeface="Times New Roman"/>
                <a:cs typeface="Times New Roman"/>
              </a:rPr>
              <a:t>ma dovrà cercare 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uomini; e </a:t>
            </a:r>
            <a:r>
              <a:rPr sz="1200" spc="-5" dirty="0">
                <a:latin typeface="Times New Roman"/>
                <a:cs typeface="Times New Roman"/>
              </a:rPr>
              <a:t>quando 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riveleranno </a:t>
            </a:r>
            <a:r>
              <a:rPr sz="1200" spc="-5" dirty="0">
                <a:latin typeface="Times New Roman"/>
                <a:cs typeface="Times New Roman"/>
              </a:rPr>
              <a:t>perfettamente l’amore del Supremo,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egli diverrà un’attualità universale per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creature.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modo di dire </a:t>
            </a:r>
            <a:r>
              <a:rPr sz="1200" spc="-5" dirty="0">
                <a:latin typeface="Times New Roman"/>
                <a:cs typeface="Times New Roman"/>
              </a:rPr>
              <a:t>che gli universi saranno </a:t>
            </a:r>
            <a:r>
              <a:rPr sz="1200" dirty="0">
                <a:latin typeface="Times New Roman"/>
                <a:cs typeface="Times New Roman"/>
              </a:rPr>
              <a:t>stabilizzati 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(1291.1) 117:6.24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una perfetta autorealizzazione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personalità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un equilibrio  </a:t>
            </a:r>
            <a:r>
              <a:rPr sz="1200" spc="-5" dirty="0">
                <a:latin typeface="Times New Roman"/>
                <a:cs typeface="Times New Roman"/>
              </a:rPr>
              <a:t>perfezionato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universi, </a:t>
            </a:r>
            <a:r>
              <a:rPr sz="1200" dirty="0">
                <a:latin typeface="Times New Roman"/>
                <a:cs typeface="Times New Roman"/>
              </a:rPr>
              <a:t>equivale </a:t>
            </a:r>
            <a:r>
              <a:rPr sz="1200" spc="-5" dirty="0">
                <a:latin typeface="Times New Roman"/>
                <a:cs typeface="Times New Roman"/>
              </a:rPr>
              <a:t>al raggiungimento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 testimonia la </a:t>
            </a:r>
            <a:r>
              <a:rPr sz="1200" spc="-5" dirty="0">
                <a:latin typeface="Times New Roman"/>
                <a:cs typeface="Times New Roman"/>
              </a:rPr>
              <a:t>liberazione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spc="5" dirty="0">
                <a:latin typeface="Times New Roman"/>
                <a:cs typeface="Times New Roman"/>
              </a:rPr>
              <a:t>finita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dai</a:t>
            </a:r>
            <a:endParaRPr sz="1200">
              <a:latin typeface="Times New Roman"/>
              <a:cs typeface="Times New Roman"/>
            </a:endParaRPr>
          </a:p>
          <a:p>
            <a:pPr marL="101600" marR="25717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limiti </a:t>
            </a:r>
            <a:r>
              <a:rPr sz="1200" spc="-5" dirty="0">
                <a:latin typeface="Times New Roman"/>
                <a:cs typeface="Times New Roman"/>
              </a:rPr>
              <a:t>dell’esistenza incompleta. Tale esaurimento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potenziali finiti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al raggiungimento completo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 può  </a:t>
            </a:r>
            <a:r>
              <a:rPr sz="1200" spc="-5" dirty="0">
                <a:latin typeface="Times New Roman"/>
                <a:cs typeface="Times New Roman"/>
              </a:rPr>
              <a:t>essere altrimenti definito come l’attuazione evoluzionaria compiuta dell’Essere Supremo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943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(1291.2) 117:6.25 </a:t>
            </a:r>
            <a:r>
              <a:rPr sz="1200" spc="-5" dirty="0">
                <a:latin typeface="Times New Roman"/>
                <a:cs typeface="Times New Roman"/>
              </a:rPr>
              <a:t>Gli uomini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trovano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in modo improvviso e </a:t>
            </a:r>
            <a:r>
              <a:rPr sz="1200" spc="-5" dirty="0">
                <a:latin typeface="Times New Roman"/>
                <a:cs typeface="Times New Roman"/>
              </a:rPr>
              <a:t>spettacolare come </a:t>
            </a:r>
            <a:r>
              <a:rPr sz="1200" dirty="0">
                <a:latin typeface="Times New Roman"/>
                <a:cs typeface="Times New Roman"/>
              </a:rPr>
              <a:t>un terremoto </a:t>
            </a:r>
            <a:r>
              <a:rPr sz="1200" spc="-5" dirty="0">
                <a:latin typeface="Times New Roman"/>
                <a:cs typeface="Times New Roman"/>
              </a:rPr>
              <a:t>apre fenditure nelle rocce,  </a:t>
            </a:r>
            <a:r>
              <a:rPr sz="1200" dirty="0">
                <a:latin typeface="Times New Roman"/>
                <a:cs typeface="Times New Roman"/>
              </a:rPr>
              <a:t>ma lo </a:t>
            </a:r>
            <a:r>
              <a:rPr sz="1200" spc="-5" dirty="0">
                <a:latin typeface="Times New Roman"/>
                <a:cs typeface="Times New Roman"/>
              </a:rPr>
              <a:t>trovano lentamente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pazientemente come </a:t>
            </a:r>
            <a:r>
              <a:rPr sz="1200" dirty="0">
                <a:latin typeface="Times New Roman"/>
                <a:cs typeface="Times New Roman"/>
              </a:rPr>
              <a:t>un fiume </a:t>
            </a:r>
            <a:r>
              <a:rPr sz="1200" spc="-5" dirty="0">
                <a:latin typeface="Times New Roman"/>
                <a:cs typeface="Times New Roman"/>
              </a:rPr>
              <a:t>erode </a:t>
            </a:r>
            <a:r>
              <a:rPr sz="1200" dirty="0">
                <a:latin typeface="Times New Roman"/>
                <a:cs typeface="Times New Roman"/>
              </a:rPr>
              <a:t>dolcemente il </a:t>
            </a:r>
            <a:r>
              <a:rPr sz="1200" spc="-5" dirty="0">
                <a:latin typeface="Times New Roman"/>
                <a:cs typeface="Times New Roman"/>
              </a:rPr>
              <a:t>terreno su cui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scorre.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9915" cy="36093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731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(1291.3) 117:6.26 </a:t>
            </a:r>
            <a:r>
              <a:rPr sz="1200" spc="-5" dirty="0">
                <a:latin typeface="Times New Roman"/>
                <a:cs typeface="Times New Roman"/>
              </a:rPr>
              <a:t>Quando troverete </a:t>
            </a:r>
            <a:r>
              <a:rPr sz="1200" dirty="0">
                <a:latin typeface="Times New Roman"/>
                <a:cs typeface="Times New Roman"/>
              </a:rPr>
              <a:t>il Padre, </a:t>
            </a:r>
            <a:r>
              <a:rPr sz="1200" spc="-5" dirty="0">
                <a:latin typeface="Times New Roman"/>
                <a:cs typeface="Times New Roman"/>
              </a:rPr>
              <a:t>troverete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causa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ascensione spirituale </a:t>
            </a:r>
            <a:r>
              <a:rPr sz="1200" spc="-5" dirty="0">
                <a:latin typeface="Times New Roman"/>
                <a:cs typeface="Times New Roman"/>
              </a:rPr>
              <a:t>negli universi.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troverete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scoprirete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risultato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verso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181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(1291.4) 117:6.27 </a:t>
            </a:r>
            <a:r>
              <a:rPr sz="1200" spc="-5" dirty="0">
                <a:latin typeface="Times New Roman"/>
                <a:cs typeface="Times New Roman"/>
              </a:rPr>
              <a:t>Ma nessun mortale che conosce Dio </a:t>
            </a:r>
            <a:r>
              <a:rPr sz="1200" dirty="0">
                <a:latin typeface="Times New Roman"/>
                <a:cs typeface="Times New Roman"/>
              </a:rPr>
              <a:t>può mai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viaggio attraverso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cosmo,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Padre  </a:t>
            </a:r>
            <a:r>
              <a:rPr sz="1200" spc="-5" dirty="0">
                <a:latin typeface="Times New Roman"/>
                <a:cs typeface="Times New Roman"/>
              </a:rPr>
              <a:t>procede al suo fianco ad ogni passo del suo cammino, mentre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stessa che sta percorrendo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futuro del Supremo</a:t>
            </a:r>
            <a:endParaRPr sz="1600">
              <a:latin typeface="Times New Roman"/>
              <a:cs typeface="Times New Roman"/>
            </a:endParaRPr>
          </a:p>
          <a:p>
            <a:pPr marL="88900" marR="16827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(1291.5) 117:7.1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completa </a:t>
            </a:r>
            <a:r>
              <a:rPr sz="1200" dirty="0">
                <a:latin typeface="Times New Roman"/>
                <a:cs typeface="Times New Roman"/>
              </a:rPr>
              <a:t>di tutti i potenziali finiti equivale </a:t>
            </a:r>
            <a:r>
              <a:rPr sz="1200" spc="-5" dirty="0">
                <a:latin typeface="Times New Roman"/>
                <a:cs typeface="Times New Roman"/>
              </a:rPr>
              <a:t>al completamento della </a:t>
            </a:r>
            <a:r>
              <a:rPr sz="1200" dirty="0">
                <a:latin typeface="Times New Roman"/>
                <a:cs typeface="Times New Roman"/>
              </a:rPr>
              <a:t>realizzazione di tutta </a:t>
            </a:r>
            <a:r>
              <a:rPr sz="1200" spc="-5" dirty="0">
                <a:latin typeface="Times New Roman"/>
                <a:cs typeface="Times New Roman"/>
              </a:rPr>
              <a:t>l’esperienza  evoluzionaria.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suggerisce l’emersione </a:t>
            </a:r>
            <a:r>
              <a:rPr sz="1200" dirty="0">
                <a:latin typeface="Times New Roman"/>
                <a:cs typeface="Times New Roman"/>
              </a:rPr>
              <a:t>finale del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presenza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onnipotente </a:t>
            </a:r>
            <a:r>
              <a:rPr sz="1200" spc="-5" dirty="0">
                <a:latin typeface="Times New Roman"/>
                <a:cs typeface="Times New Roman"/>
              </a:rPr>
              <a:t>negli universi. Noi  crediamo </a:t>
            </a:r>
            <a:r>
              <a:rPr sz="1200" dirty="0">
                <a:latin typeface="Times New Roman"/>
                <a:cs typeface="Times New Roman"/>
              </a:rPr>
              <a:t>che il Supremo, in questo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sviluppo, sarà </a:t>
            </a:r>
            <a:r>
              <a:rPr sz="1200" dirty="0">
                <a:latin typeface="Times New Roman"/>
                <a:cs typeface="Times New Roman"/>
              </a:rPr>
              <a:t>distintamente </a:t>
            </a:r>
            <a:r>
              <a:rPr sz="1200" spc="-5" dirty="0">
                <a:latin typeface="Times New Roman"/>
                <a:cs typeface="Times New Roman"/>
              </a:rPr>
              <a:t>personalizzato </a:t>
            </a:r>
            <a:r>
              <a:rPr sz="1200" dirty="0">
                <a:latin typeface="Times New Roman"/>
                <a:cs typeface="Times New Roman"/>
              </a:rPr>
              <a:t>come lo è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Eterno, </a:t>
            </a:r>
            <a:r>
              <a:rPr sz="1200" spc="-5" dirty="0">
                <a:latin typeface="Times New Roman"/>
                <a:cs typeface="Times New Roman"/>
              </a:rPr>
              <a:t>concretamente  </a:t>
            </a:r>
            <a:r>
              <a:rPr sz="1200" dirty="0">
                <a:latin typeface="Times New Roman"/>
                <a:cs typeface="Times New Roman"/>
              </a:rPr>
              <a:t>dotato di </a:t>
            </a:r>
            <a:r>
              <a:rPr sz="1200" spc="-5" dirty="0">
                <a:latin typeface="Times New Roman"/>
                <a:cs typeface="Times New Roman"/>
              </a:rPr>
              <a:t>potere come </a:t>
            </a:r>
            <a:r>
              <a:rPr sz="1200" dirty="0">
                <a:latin typeface="Times New Roman"/>
                <a:cs typeface="Times New Roman"/>
              </a:rPr>
              <a:t>l’Isola </a:t>
            </a:r>
            <a:r>
              <a:rPr sz="1200" spc="-5" dirty="0">
                <a:latin typeface="Times New Roman"/>
                <a:cs typeface="Times New Roman"/>
              </a:rPr>
              <a:t>del Paradiso, completamente unificato </a:t>
            </a:r>
            <a:r>
              <a:rPr sz="1200" dirty="0">
                <a:latin typeface="Times New Roman"/>
                <a:cs typeface="Times New Roman"/>
              </a:rPr>
              <a:t>come lo è </a:t>
            </a:r>
            <a:r>
              <a:rPr sz="1200" spc="-5" dirty="0">
                <a:latin typeface="Times New Roman"/>
                <a:cs typeface="Times New Roman"/>
              </a:rPr>
              <a:t>l’Attore Congiunto, </a:t>
            </a:r>
            <a:r>
              <a:rPr sz="1200" dirty="0">
                <a:latin typeface="Times New Roman"/>
                <a:cs typeface="Times New Roman"/>
              </a:rPr>
              <a:t>e tutto ciò </a:t>
            </a:r>
            <a:r>
              <a:rPr sz="1200" spc="-5" dirty="0">
                <a:latin typeface="Times New Roman"/>
                <a:cs typeface="Times New Roman"/>
              </a:rPr>
              <a:t>entro </a:t>
            </a:r>
            <a:r>
              <a:rPr sz="1200" dirty="0">
                <a:latin typeface="Times New Roman"/>
                <a:cs typeface="Times New Roman"/>
              </a:rPr>
              <a:t>i limiti </a:t>
            </a:r>
            <a:r>
              <a:rPr sz="1200" spc="-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finite della Supremazia al </a:t>
            </a:r>
            <a:r>
              <a:rPr sz="1200" dirty="0">
                <a:latin typeface="Times New Roman"/>
                <a:cs typeface="Times New Roman"/>
              </a:rPr>
              <a:t>culmine della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spc="5" dirty="0">
                <a:latin typeface="Times New Roman"/>
                <a:cs typeface="Times New Roman"/>
              </a:rPr>
              <a:t>era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(1291.6) 117:7.2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assolutamente appropriato </a:t>
            </a:r>
            <a:r>
              <a:rPr sz="1200" dirty="0">
                <a:latin typeface="Times New Roman"/>
                <a:cs typeface="Times New Roman"/>
              </a:rPr>
              <a:t>del futuro </a:t>
            </a:r>
            <a:r>
              <a:rPr sz="1200" spc="-5" dirty="0">
                <a:latin typeface="Times New Roman"/>
                <a:cs typeface="Times New Roman"/>
              </a:rPr>
              <a:t>del Supremo,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vorremmo richiamare </a:t>
            </a:r>
            <a:r>
              <a:rPr sz="1200" dirty="0">
                <a:latin typeface="Times New Roman"/>
                <a:cs typeface="Times New Roman"/>
              </a:rPr>
              <a:t>l’attenzione  </a:t>
            </a:r>
            <a:r>
              <a:rPr sz="1200" spc="-5" dirty="0">
                <a:latin typeface="Times New Roman"/>
                <a:cs typeface="Times New Roman"/>
              </a:rPr>
              <a:t>su alcuni problemi inerenti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concetto: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89789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(1291.7) 117:7.3 </a:t>
            </a:r>
            <a:r>
              <a:rPr sz="1200" dirty="0">
                <a:latin typeface="Times New Roman"/>
                <a:cs typeface="Times New Roman"/>
              </a:rPr>
              <a:t>1. I Supervisori Non </a:t>
            </a:r>
            <a:r>
              <a:rPr sz="1200" spc="-5" dirty="0">
                <a:latin typeface="Times New Roman"/>
                <a:cs typeface="Times New Roman"/>
              </a:rPr>
              <a:t>Qualificati del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potevano </a:t>
            </a:r>
            <a:r>
              <a:rPr sz="1200" dirty="0">
                <a:latin typeface="Times New Roman"/>
                <a:cs typeface="Times New Roman"/>
              </a:rPr>
              <a:t>difficilmente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deitizzati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stadio  anteriore alla sua evoluzione completa, </a:t>
            </a:r>
            <a:r>
              <a:rPr sz="1200" dirty="0">
                <a:latin typeface="Times New Roman"/>
                <a:cs typeface="Times New Roman"/>
              </a:rPr>
              <a:t>e tuttavia </a:t>
            </a:r>
            <a:r>
              <a:rPr sz="1200" spc="-5" dirty="0">
                <a:latin typeface="Times New Roman"/>
                <a:cs typeface="Times New Roman"/>
              </a:rPr>
              <a:t>questi stessi supervisori esercitano già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supremazia concernente gli universi stabilizzati </a:t>
            </a:r>
            <a:r>
              <a:rPr sz="1200" dirty="0">
                <a:latin typeface="Times New Roman"/>
                <a:cs typeface="Times New Roman"/>
              </a:rPr>
              <a:t>in luce 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102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5099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(1291.8) 117:7.4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potrebbe difficilmente funzionare nell’Ultimità della Trinità prima </a:t>
            </a:r>
            <a:r>
              <a:rPr sz="1200" dirty="0">
                <a:latin typeface="Times New Roman"/>
                <a:cs typeface="Times New Roman"/>
              </a:rPr>
              <a:t>di aver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attualità completa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universale, </a:t>
            </a:r>
            <a:r>
              <a:rPr sz="1200" dirty="0">
                <a:latin typeface="Times New Roman"/>
                <a:cs typeface="Times New Roman"/>
              </a:rPr>
              <a:t>e tuttavia l’Ultimità </a:t>
            </a:r>
            <a:r>
              <a:rPr sz="1200" spc="-5" dirty="0">
                <a:latin typeface="Times New Roman"/>
                <a:cs typeface="Times New Roman"/>
              </a:rPr>
              <a:t>della Trinità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realtà qualificata, </a:t>
            </a:r>
            <a:r>
              <a:rPr sz="1200" dirty="0">
                <a:latin typeface="Times New Roman"/>
                <a:cs typeface="Times New Roman"/>
              </a:rPr>
              <a:t>e voi siete </a:t>
            </a:r>
            <a:r>
              <a:rPr sz="1200" spc="-5" dirty="0">
                <a:latin typeface="Times New Roman"/>
                <a:cs typeface="Times New Roman"/>
              </a:rPr>
              <a:t>stati  informati dell’esistenza dei Vicegerenti Qualificati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dell’Ultimo.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 marR="81851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(1291.9) 117:7.5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Supremo non è </a:t>
            </a:r>
            <a:r>
              <a:rPr sz="1200" spc="-5" dirty="0">
                <a:latin typeface="Times New Roman"/>
                <a:cs typeface="Times New Roman"/>
              </a:rPr>
              <a:t>completamente reale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creature dell’universo,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 sono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ragioni per  dedurre ch’egli sia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per la Deità </a:t>
            </a:r>
            <a:r>
              <a:rPr sz="1200" spc="-5" dirty="0">
                <a:latin typeface="Times New Roman"/>
                <a:cs typeface="Times New Roman"/>
              </a:rPr>
              <a:t>Settupla, che 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del </a:t>
            </a:r>
            <a:r>
              <a:rPr sz="1200" dirty="0">
                <a:latin typeface="Times New Roman"/>
                <a:cs typeface="Times New Roman"/>
              </a:rPr>
              <a:t>Paradiso ai </a:t>
            </a:r>
            <a:r>
              <a:rPr sz="1200" spc="-5" dirty="0">
                <a:latin typeface="Times New Roman"/>
                <a:cs typeface="Times New Roman"/>
              </a:rPr>
              <a:t>Figli  Creatori ed agli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Creativi degli universi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(1291.10) 117:7.6 </a:t>
            </a:r>
            <a:r>
              <a:rPr sz="1200" spc="-5" dirty="0">
                <a:latin typeface="Times New Roman"/>
                <a:cs typeface="Times New Roman"/>
              </a:rPr>
              <a:t>Può darsi </a:t>
            </a:r>
            <a:r>
              <a:rPr sz="1200" spc="-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limiti </a:t>
            </a:r>
            <a:r>
              <a:rPr sz="1200" spc="-5" dirty="0">
                <a:latin typeface="Times New Roman"/>
                <a:cs typeface="Times New Roman"/>
              </a:rPr>
              <a:t>superiori del </a:t>
            </a:r>
            <a:r>
              <a:rPr sz="1200" dirty="0">
                <a:latin typeface="Times New Roman"/>
                <a:cs typeface="Times New Roman"/>
              </a:rPr>
              <a:t>finito, dove il </a:t>
            </a:r>
            <a:r>
              <a:rPr sz="1200" spc="-5" dirty="0">
                <a:latin typeface="Times New Roman"/>
                <a:cs typeface="Times New Roman"/>
              </a:rPr>
              <a:t>tempo si congiunge al tempo trasceso,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di sfumatura  e di </a:t>
            </a:r>
            <a:r>
              <a:rPr sz="1200" spc="-5" dirty="0">
                <a:latin typeface="Times New Roman"/>
                <a:cs typeface="Times New Roman"/>
              </a:rPr>
              <a:t>mescolanza delle </a:t>
            </a:r>
            <a:r>
              <a:rPr sz="1200" dirty="0">
                <a:latin typeface="Times New Roman"/>
                <a:cs typeface="Times New Roman"/>
              </a:rPr>
              <a:t>sequenze. Può </a:t>
            </a:r>
            <a:r>
              <a:rPr sz="1200" spc="-5" dirty="0">
                <a:latin typeface="Times New Roman"/>
                <a:cs typeface="Times New Roman"/>
              </a:rPr>
              <a:t>darsi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sia </a:t>
            </a:r>
            <a:r>
              <a:rPr sz="1200" dirty="0">
                <a:latin typeface="Times New Roman"/>
                <a:cs typeface="Times New Roman"/>
              </a:rPr>
              <a:t>capace di </a:t>
            </a:r>
            <a:r>
              <a:rPr sz="1200" spc="-5" dirty="0">
                <a:latin typeface="Times New Roman"/>
                <a:cs typeface="Times New Roman"/>
              </a:rPr>
              <a:t>prevedere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presenza nell’universo su questi livelli  supertemporali </a:t>
            </a:r>
            <a:r>
              <a:rPr sz="1200" dirty="0">
                <a:latin typeface="Times New Roman"/>
                <a:cs typeface="Times New Roman"/>
              </a:rPr>
              <a:t>e poi di </a:t>
            </a:r>
            <a:r>
              <a:rPr sz="1200" spc="-5" dirty="0">
                <a:latin typeface="Times New Roman"/>
                <a:cs typeface="Times New Roman"/>
              </a:rPr>
              <a:t>anticipare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limitato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futura riflettendo </a:t>
            </a:r>
            <a:r>
              <a:rPr sz="1200" dirty="0">
                <a:latin typeface="Times New Roman"/>
                <a:cs typeface="Times New Roman"/>
              </a:rPr>
              <a:t>questa previsione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sui livelli  creati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Immanenza dell’Incompleto Progettato. Tali fenomeni 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osservare ogni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finito entra </a:t>
            </a:r>
            <a:r>
              <a:rPr sz="1200" dirty="0">
                <a:latin typeface="Times New Roman"/>
                <a:cs typeface="Times New Roman"/>
              </a:rPr>
              <a:t>in contatto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superfinito,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nelle esperienze degli esseri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abitati dagli </a:t>
            </a:r>
            <a:r>
              <a:rPr sz="1200" dirty="0">
                <a:latin typeface="Times New Roman"/>
                <a:cs typeface="Times New Roman"/>
              </a:rPr>
              <a:t>Aggiustatori di </a:t>
            </a:r>
            <a:r>
              <a:rPr sz="1200" spc="-5" dirty="0">
                <a:latin typeface="Times New Roman"/>
                <a:cs typeface="Times New Roman"/>
              </a:rPr>
              <a:t>Pensiero,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delle vere </a:t>
            </a:r>
            <a:r>
              <a:rPr sz="1200" dirty="0">
                <a:latin typeface="Times New Roman"/>
                <a:cs typeface="Times New Roman"/>
              </a:rPr>
              <a:t>predizioni dei  </a:t>
            </a:r>
            <a:r>
              <a:rPr sz="1200" spc="-5" dirty="0">
                <a:latin typeface="Times New Roman"/>
                <a:cs typeface="Times New Roman"/>
              </a:rPr>
              <a:t>compimenti universali futuri dell’uomo </a:t>
            </a:r>
            <a:r>
              <a:rPr sz="1200" dirty="0">
                <a:latin typeface="Times New Roman"/>
                <a:cs typeface="Times New Roman"/>
              </a:rPr>
              <a:t>in tutta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24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(1292.1) 117:7.7 </a:t>
            </a:r>
            <a:r>
              <a:rPr sz="1200" spc="-5" dirty="0">
                <a:latin typeface="Times New Roman"/>
                <a:cs typeface="Times New Roman"/>
              </a:rPr>
              <a:t>Quando gli ascendenti </a:t>
            </a:r>
            <a:r>
              <a:rPr sz="1200" dirty="0">
                <a:latin typeface="Times New Roman"/>
                <a:cs typeface="Times New Roman"/>
              </a:rPr>
              <a:t>mortali sono </a:t>
            </a:r>
            <a:r>
              <a:rPr sz="1200" spc="-5" dirty="0">
                <a:latin typeface="Times New Roman"/>
                <a:cs typeface="Times New Roman"/>
              </a:rPr>
              <a:t>ammessi al corpo finalitario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prestano giuramento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e prestando questo </a:t>
            </a:r>
            <a:r>
              <a:rPr sz="1200" spc="-5" dirty="0">
                <a:latin typeface="Times New Roman"/>
                <a:cs typeface="Times New Roman"/>
              </a:rPr>
              <a:t>giuramento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fedeltà promettono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fedeltà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Supremo,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la Trinità </a:t>
            </a:r>
            <a:r>
              <a:rPr sz="1200" spc="-5" dirty="0">
                <a:latin typeface="Times New Roman"/>
                <a:cs typeface="Times New Roman"/>
              </a:rPr>
              <a:t>qual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compresa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personalità delle creature </a:t>
            </a:r>
            <a:r>
              <a:rPr sz="1200" dirty="0">
                <a:latin typeface="Times New Roman"/>
                <a:cs typeface="Times New Roman"/>
              </a:rPr>
              <a:t>finite.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seguito,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compagnie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funzionano in tutti </a:t>
            </a:r>
            <a:r>
              <a:rPr sz="1200" spc="-5" dirty="0">
                <a:latin typeface="Times New Roman"/>
                <a:cs typeface="Times New Roman"/>
              </a:rPr>
              <a:t>gli universi </a:t>
            </a:r>
            <a:r>
              <a:rPr sz="1200" dirty="0">
                <a:latin typeface="Times New Roman"/>
                <a:cs typeface="Times New Roman"/>
              </a:rPr>
              <a:t>in  evoluzione, sono </a:t>
            </a:r>
            <a:r>
              <a:rPr sz="1200" spc="-5" dirty="0">
                <a:latin typeface="Times New Roman"/>
                <a:cs typeface="Times New Roman"/>
              </a:rPr>
              <a:t>sottomesse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emanati dal Paradiso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memorabili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stabilizzazione degli </a:t>
            </a:r>
            <a:r>
              <a:rPr sz="1200" dirty="0">
                <a:latin typeface="Times New Roman"/>
                <a:cs typeface="Times New Roman"/>
              </a:rPr>
              <a:t>universi 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vita. 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nuove </a:t>
            </a:r>
            <a:r>
              <a:rPr sz="1200" spc="-5" dirty="0">
                <a:latin typeface="Times New Roman"/>
                <a:cs typeface="Times New Roman"/>
              </a:rPr>
              <a:t>organizzazioni governative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creazioni perfezionate cominciano </a:t>
            </a:r>
            <a:r>
              <a:rPr sz="1200" dirty="0">
                <a:latin typeface="Times New Roman"/>
                <a:cs typeface="Times New Roman"/>
              </a:rPr>
              <a:t>a riflettere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sovranità emergente del Supremo,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osserviamo che </a:t>
            </a:r>
            <a:r>
              <a:rPr sz="1200" dirty="0">
                <a:latin typeface="Times New Roman"/>
                <a:cs typeface="Times New Roman"/>
              </a:rPr>
              <a:t>le compagnie finalitarie </a:t>
            </a:r>
            <a:r>
              <a:rPr sz="1200" spc="-5" dirty="0">
                <a:latin typeface="Times New Roman"/>
                <a:cs typeface="Times New Roman"/>
              </a:rPr>
              <a:t>lontane riconoscono allora l’autorità giurisdizionale  </a:t>
            </a:r>
            <a:r>
              <a:rPr sz="1200" dirty="0">
                <a:latin typeface="Times New Roman"/>
                <a:cs typeface="Times New Roman"/>
              </a:rPr>
              <a:t>di questi nuovi </a:t>
            </a:r>
            <a:r>
              <a:rPr sz="1200" spc="-5" dirty="0">
                <a:latin typeface="Times New Roman"/>
                <a:cs typeface="Times New Roman"/>
              </a:rPr>
              <a:t>governi. Sembra che Dio </a:t>
            </a:r>
            <a:r>
              <a:rPr sz="1200" dirty="0">
                <a:latin typeface="Times New Roman"/>
                <a:cs typeface="Times New Roman"/>
              </a:rPr>
              <a:t>il Supremo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stia </a:t>
            </a:r>
            <a:r>
              <a:rPr sz="1200" spc="-5" dirty="0">
                <a:latin typeface="Times New Roman"/>
                <a:cs typeface="Times New Roman"/>
              </a:rPr>
              <a:t>evolvendo come unificatore del Corpo </a:t>
            </a:r>
            <a:r>
              <a:rPr sz="1200" dirty="0">
                <a:latin typeface="Times New Roman"/>
                <a:cs typeface="Times New Roman"/>
              </a:rPr>
              <a:t>evoluzionario della </a:t>
            </a:r>
            <a:r>
              <a:rPr sz="1200" spc="-5" dirty="0">
                <a:latin typeface="Times New Roman"/>
                <a:cs typeface="Times New Roman"/>
              </a:rPr>
              <a:t>Finalità, </a:t>
            </a:r>
            <a:r>
              <a:rPr sz="1200" dirty="0">
                <a:latin typeface="Times New Roman"/>
                <a:cs typeface="Times New Roman"/>
              </a:rPr>
              <a:t>ma è  </a:t>
            </a:r>
            <a:r>
              <a:rPr sz="1200" spc="-5" dirty="0">
                <a:latin typeface="Times New Roman"/>
                <a:cs typeface="Times New Roman"/>
              </a:rPr>
              <a:t>altamente probabile che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di questi sette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diretto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membro della Trinità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Ultima.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407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(1292.2) 117:7.8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Supremo contiene tre possibilità </a:t>
            </a:r>
            <a:r>
              <a:rPr sz="1200" spc="-5" dirty="0">
                <a:latin typeface="Times New Roman"/>
                <a:cs typeface="Times New Roman"/>
              </a:rPr>
              <a:t>superfinite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manifestazione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universale: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(1292.3) 117:7.9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collaborazione absonita nella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Trinità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(1292.4) 117:7.10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relazione coassoluta nella </a:t>
            </a:r>
            <a:r>
              <a:rPr sz="1200" dirty="0">
                <a:latin typeface="Times New Roman"/>
                <a:cs typeface="Times New Roman"/>
              </a:rPr>
              <a:t>seconda </a:t>
            </a:r>
            <a:r>
              <a:rPr sz="1200" spc="-5" dirty="0">
                <a:latin typeface="Times New Roman"/>
                <a:cs typeface="Times New Roman"/>
              </a:rPr>
              <a:t>Trinità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33400" marR="1186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(1292.5) 117:7.11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partecipazione </a:t>
            </a:r>
            <a:r>
              <a:rPr sz="1200" spc="-5" dirty="0">
                <a:latin typeface="Times New Roman"/>
                <a:cs typeface="Times New Roman"/>
              </a:rPr>
              <a:t>coinfinita nella Trinità delle Trinità, </a:t>
            </a:r>
            <a:r>
              <a:rPr sz="1200" dirty="0">
                <a:latin typeface="Times New Roman"/>
                <a:cs typeface="Times New Roman"/>
              </a:rPr>
              <a:t>ma noi non </a:t>
            </a:r>
            <a:r>
              <a:rPr sz="1200" spc="-5" dirty="0">
                <a:latin typeface="Times New Roman"/>
                <a:cs typeface="Times New Roman"/>
              </a:rPr>
              <a:t>abbiamo alcun concetto  soddisfacente </a:t>
            </a:r>
            <a:r>
              <a:rPr sz="1200" dirty="0">
                <a:latin typeface="Times New Roman"/>
                <a:cs typeface="Times New Roman"/>
              </a:rPr>
              <a:t>di che cosa </a:t>
            </a:r>
            <a:r>
              <a:rPr sz="1200" spc="-5" dirty="0">
                <a:latin typeface="Times New Roman"/>
                <a:cs typeface="Times New Roman"/>
              </a:rPr>
              <a:t>ciò significhi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84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(1292.6) 117:7.12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delle ipotesi generalmente accettate del </a:t>
            </a:r>
            <a:r>
              <a:rPr sz="1200" dirty="0">
                <a:latin typeface="Times New Roman"/>
                <a:cs typeface="Times New Roman"/>
              </a:rPr>
              <a:t>futuro del </a:t>
            </a:r>
            <a:r>
              <a:rPr sz="1200" spc="-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ma vi sono anche numerose speculazioni 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con l’attuale grande universo susseguenti al raggiungimento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quest’ultimo dello status </a:t>
            </a:r>
            <a:r>
              <a:rPr sz="1200" dirty="0">
                <a:latin typeface="Times New Roman"/>
                <a:cs typeface="Times New Roman"/>
              </a:rPr>
              <a:t>di luce 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(1292.7) 117:7.13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meta </a:t>
            </a:r>
            <a:r>
              <a:rPr sz="1200" spc="-5" dirty="0">
                <a:latin typeface="Times New Roman"/>
                <a:cs typeface="Times New Roman"/>
              </a:rPr>
              <a:t>attuale dei </a:t>
            </a:r>
            <a:r>
              <a:rPr sz="1200" dirty="0">
                <a:latin typeface="Times New Roman"/>
                <a:cs typeface="Times New Roman"/>
              </a:rPr>
              <a:t>superuniversi, quali sono 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limiti dei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potenziali, è di divenire </a:t>
            </a:r>
            <a:r>
              <a:rPr sz="1200" spc="-5" dirty="0">
                <a:latin typeface="Times New Roman"/>
                <a:cs typeface="Times New Roman"/>
              </a:rPr>
              <a:t>perfetti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Havona. Questa  perfezione concerne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fisico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spirituale, ed </a:t>
            </a:r>
            <a:r>
              <a:rPr sz="1200" dirty="0">
                <a:latin typeface="Times New Roman"/>
                <a:cs typeface="Times New Roman"/>
              </a:rPr>
              <a:t>anche lo </a:t>
            </a:r>
            <a:r>
              <a:rPr sz="1200" spc="-5" dirty="0">
                <a:latin typeface="Times New Roman"/>
                <a:cs typeface="Times New Roman"/>
              </a:rPr>
              <a:t>sviluppo dell’amministrazione, del governo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fraterno. Noi crediamo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ere future le possibilità di </a:t>
            </a:r>
            <a:r>
              <a:rPr sz="1200" spc="-5" dirty="0">
                <a:latin typeface="Times New Roman"/>
                <a:cs typeface="Times New Roman"/>
              </a:rPr>
              <a:t>disarmonia,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disadattamento </a:t>
            </a:r>
            <a:r>
              <a:rPr sz="1200" dirty="0">
                <a:latin typeface="Times New Roman"/>
                <a:cs typeface="Times New Roman"/>
              </a:rPr>
              <a:t>e di sregolatezza </a:t>
            </a:r>
            <a:r>
              <a:rPr sz="1200" spc="-5" dirty="0">
                <a:latin typeface="Times New Roman"/>
                <a:cs typeface="Times New Roman"/>
              </a:rPr>
              <a:t>avranno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finalmente</a:t>
            </a:r>
            <a:endParaRPr sz="1200">
              <a:latin typeface="Times New Roman"/>
              <a:cs typeface="Times New Roman"/>
            </a:endParaRPr>
          </a:p>
          <a:p>
            <a:pPr marL="76200" marR="30099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termine nei superuniversi.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dell’energia saranno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perfetto </a:t>
            </a:r>
            <a:r>
              <a:rPr sz="1200" dirty="0">
                <a:latin typeface="Times New Roman"/>
                <a:cs typeface="Times New Roman"/>
              </a:rPr>
              <a:t>equilibrio e </a:t>
            </a:r>
            <a:r>
              <a:rPr sz="1200" spc="-5" dirty="0">
                <a:latin typeface="Times New Roman"/>
                <a:cs typeface="Times New Roman"/>
              </a:rPr>
              <a:t>completamente sottomessi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mente, mentre </a:t>
            </a:r>
            <a:r>
              <a:rPr sz="1200" dirty="0">
                <a:latin typeface="Times New Roman"/>
                <a:cs typeface="Times New Roman"/>
              </a:rPr>
              <a:t>lo  spirito, in </a:t>
            </a:r>
            <a:r>
              <a:rPr sz="1200" spc="-5" dirty="0">
                <a:latin typeface="Times New Roman"/>
                <a:cs typeface="Times New Roman"/>
              </a:rPr>
              <a:t>presenza della personalità, avrà raggiunto </a:t>
            </a:r>
            <a:r>
              <a:rPr sz="1200" dirty="0">
                <a:latin typeface="Times New Roman"/>
                <a:cs typeface="Times New Roman"/>
              </a:rPr>
              <a:t>il dominio della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82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(1292.8) 117:7.14 </a:t>
            </a:r>
            <a:r>
              <a:rPr sz="1200" spc="-5" dirty="0">
                <a:latin typeface="Times New Roman"/>
                <a:cs typeface="Times New Roman"/>
              </a:rPr>
              <a:t>S’ipotizza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molto lontana la </a:t>
            </a:r>
            <a:r>
              <a:rPr sz="1200" spc="-5" dirty="0">
                <a:latin typeface="Times New Roman"/>
                <a:cs typeface="Times New Roman"/>
              </a:rPr>
              <a:t>persona spirituale del Supremo </a:t>
            </a:r>
            <a:r>
              <a:rPr sz="1200" dirty="0">
                <a:latin typeface="Times New Roman"/>
                <a:cs typeface="Times New Roman"/>
              </a:rPr>
              <a:t>ed il potere acquisito dell’Onnipotente  </a:t>
            </a:r>
            <a:r>
              <a:rPr sz="1200" spc="-5" dirty="0">
                <a:latin typeface="Times New Roman"/>
                <a:cs typeface="Times New Roman"/>
              </a:rPr>
              <a:t>avranno raggiunto </a:t>
            </a:r>
            <a:r>
              <a:rPr sz="1200" dirty="0">
                <a:latin typeface="Times New Roman"/>
                <a:cs typeface="Times New Roman"/>
              </a:rPr>
              <a:t>uno sviluppo </a:t>
            </a:r>
            <a:r>
              <a:rPr sz="1200" spc="-5" dirty="0">
                <a:latin typeface="Times New Roman"/>
                <a:cs typeface="Times New Roman"/>
              </a:rPr>
              <a:t>coordinato,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entrambi, unificati nella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Mente </a:t>
            </a:r>
            <a:r>
              <a:rPr sz="1200" dirty="0">
                <a:latin typeface="Times New Roman"/>
                <a:cs typeface="Times New Roman"/>
              </a:rPr>
              <a:t>Suprema, </a:t>
            </a:r>
            <a:r>
              <a:rPr sz="1200" spc="-5" dirty="0">
                <a:latin typeface="Times New Roman"/>
                <a:cs typeface="Times New Roman"/>
              </a:rPr>
              <a:t>diverranno fattuali come Essere  Supremo, un’attualità completata negli universi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un’attualità che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osservabile </a:t>
            </a:r>
            <a:r>
              <a:rPr sz="1200" dirty="0">
                <a:latin typeface="Times New Roman"/>
                <a:cs typeface="Times New Roman"/>
              </a:rPr>
              <a:t>da tutte le </a:t>
            </a:r>
            <a:r>
              <a:rPr sz="1200" spc="-5" dirty="0">
                <a:latin typeface="Times New Roman"/>
                <a:cs typeface="Times New Roman"/>
              </a:rPr>
              <a:t>intelligenze delle creature,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provocherà </a:t>
            </a:r>
            <a:r>
              <a:rPr sz="1200" dirty="0">
                <a:latin typeface="Times New Roman"/>
                <a:cs typeface="Times New Roman"/>
              </a:rPr>
              <a:t>la reazione di tutte le </a:t>
            </a:r>
            <a:r>
              <a:rPr sz="1200" spc="-5" dirty="0">
                <a:latin typeface="Times New Roman"/>
                <a:cs typeface="Times New Roman"/>
              </a:rPr>
              <a:t>energie create,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sarà coordinata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entità spirituali,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cui faranno l’esperienza </a:t>
            </a:r>
            <a:r>
              <a:rPr sz="1200" dirty="0">
                <a:latin typeface="Times New Roman"/>
                <a:cs typeface="Times New Roman"/>
              </a:rPr>
              <a:t>tutte le 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85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292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(1292.9) 117:7.15 </a:t>
            </a:r>
            <a:r>
              <a:rPr sz="1200" spc="-5" dirty="0">
                <a:latin typeface="Times New Roman"/>
                <a:cs typeface="Times New Roman"/>
              </a:rPr>
              <a:t>Questo concetto implica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effettiva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universo. 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probabile che gli </a:t>
            </a:r>
            <a:r>
              <a:rPr sz="1200" dirty="0">
                <a:latin typeface="Times New Roman"/>
                <a:cs typeface="Times New Roman"/>
              </a:rPr>
              <a:t>attuali  </a:t>
            </a:r>
            <a:r>
              <a:rPr sz="1200" spc="-5" dirty="0">
                <a:latin typeface="Times New Roman"/>
                <a:cs typeface="Times New Roman"/>
              </a:rPr>
              <a:t>amministratori della Trinità proseguiranno 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funzioni quali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vicegerenti, </a:t>
            </a:r>
            <a:r>
              <a:rPr sz="1200" dirty="0">
                <a:latin typeface="Times New Roman"/>
                <a:cs typeface="Times New Roman"/>
              </a:rPr>
              <a:t>ma noi crediamo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attuali </a:t>
            </a:r>
            <a:r>
              <a:rPr sz="1200" dirty="0">
                <a:latin typeface="Times New Roman"/>
                <a:cs typeface="Times New Roman"/>
              </a:rPr>
              <a:t>demarcazioni  tra i </a:t>
            </a:r>
            <a:r>
              <a:rPr sz="1200" spc="-5" dirty="0">
                <a:latin typeface="Times New Roman"/>
                <a:cs typeface="Times New Roman"/>
              </a:rPr>
              <a:t>sette superuniversi scompariranno gradualmente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l’intero </a:t>
            </a:r>
            <a:r>
              <a:rPr sz="1200" spc="-5" dirty="0">
                <a:latin typeface="Times New Roman"/>
                <a:cs typeface="Times New Roman"/>
              </a:rPr>
              <a:t>grande universo funzionerà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insieme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perfezionato.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120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(1292.10) 117:7.16 </a:t>
            </a:r>
            <a:r>
              <a:rPr sz="1200" dirty="0">
                <a:latin typeface="Times New Roman"/>
                <a:cs typeface="Times New Roman"/>
              </a:rPr>
              <a:t>È possibile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possa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risiedere </a:t>
            </a:r>
            <a:r>
              <a:rPr sz="1200" dirty="0">
                <a:latin typeface="Times New Roman"/>
                <a:cs typeface="Times New Roman"/>
              </a:rPr>
              <a:t>personalmente </a:t>
            </a:r>
            <a:r>
              <a:rPr sz="1200" spc="-5" dirty="0">
                <a:latin typeface="Times New Roman"/>
                <a:cs typeface="Times New Roman"/>
              </a:rPr>
              <a:t>su Uversa,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da dove </a:t>
            </a:r>
            <a:r>
              <a:rPr sz="1200" spc="-5" dirty="0">
                <a:latin typeface="Times New Roman"/>
                <a:cs typeface="Times New Roman"/>
              </a:rPr>
              <a:t>dirigerà  l’amministrazione delle creazioni del tempo,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un’ipotesi. Certamente, tuttavia, la </a:t>
            </a:r>
            <a:r>
              <a:rPr sz="1200" spc="-5" dirty="0">
                <a:latin typeface="Times New Roman"/>
                <a:cs typeface="Times New Roman"/>
              </a:rPr>
              <a:t>personalità dell’Essere  Supremo sarà contattabile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definito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luogo specifico, sebbene </a:t>
            </a:r>
            <a:r>
              <a:rPr sz="1200" dirty="0">
                <a:latin typeface="Times New Roman"/>
                <a:cs typeface="Times New Roman"/>
              </a:rPr>
              <a:t>l’ubiquità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presenza di </a:t>
            </a:r>
            <a:r>
              <a:rPr sz="1200" spc="-5" dirty="0">
                <a:latin typeface="Times New Roman"/>
                <a:cs typeface="Times New Roman"/>
              </a:rPr>
              <a:t>Deità continuerà  probabilmente </a:t>
            </a:r>
            <a:r>
              <a:rPr sz="1200" dirty="0">
                <a:latin typeface="Times New Roman"/>
                <a:cs typeface="Times New Roman"/>
              </a:rPr>
              <a:t>a permeare </a:t>
            </a:r>
            <a:r>
              <a:rPr sz="1200" spc="-5" dirty="0">
                <a:latin typeface="Times New Roman"/>
                <a:cs typeface="Times New Roman"/>
              </a:rPr>
              <a:t>l’universo degli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5" dirty="0">
                <a:latin typeface="Times New Roman"/>
                <a:cs typeface="Times New Roman"/>
              </a:rPr>
              <a:t>Quale sarà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relazione dei cittadini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quell’epoca 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sappiamo,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potrebbe essere </a:t>
            </a:r>
            <a:r>
              <a:rPr sz="1200" dirty="0">
                <a:latin typeface="Times New Roman"/>
                <a:cs typeface="Times New Roman"/>
              </a:rPr>
              <a:t>qualcosa di </a:t>
            </a:r>
            <a:r>
              <a:rPr sz="1200" spc="-5" dirty="0">
                <a:latin typeface="Times New Roman"/>
                <a:cs typeface="Times New Roman"/>
              </a:rPr>
              <a:t>simile all’attuale relazione tra </a:t>
            </a:r>
            <a:r>
              <a:rPr sz="1200" dirty="0">
                <a:latin typeface="Times New Roman"/>
                <a:cs typeface="Times New Roman"/>
              </a:rPr>
              <a:t>i nativi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del 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212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(1293.1) 117:7.17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perfezionato </a:t>
            </a:r>
            <a:r>
              <a:rPr sz="1200" dirty="0">
                <a:latin typeface="Times New Roman"/>
                <a:cs typeface="Times New Roman"/>
              </a:rPr>
              <a:t>di quei tempi futuri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notevolmente </a:t>
            </a:r>
            <a:r>
              <a:rPr sz="1200" spc="-5" dirty="0">
                <a:latin typeface="Times New Roman"/>
                <a:cs typeface="Times New Roman"/>
              </a:rPr>
              <a:t>differente </a:t>
            </a:r>
            <a:r>
              <a:rPr sz="1200" dirty="0">
                <a:latin typeface="Times New Roman"/>
                <a:cs typeface="Times New Roman"/>
              </a:rPr>
              <a:t>da 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ora.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entusiasmanti  </a:t>
            </a:r>
            <a:r>
              <a:rPr sz="1200" spc="-5" dirty="0">
                <a:latin typeface="Times New Roman"/>
                <a:cs typeface="Times New Roman"/>
              </a:rPr>
              <a:t>avventure dell’organizzazione delle galassie dello spazio, l’impianto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incerti del tempo </a:t>
            </a:r>
            <a:r>
              <a:rPr sz="1200" dirty="0">
                <a:latin typeface="Times New Roman"/>
                <a:cs typeface="Times New Roman"/>
              </a:rPr>
              <a:t>e lo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sviluppo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dell’armonia dal </a:t>
            </a:r>
            <a:r>
              <a:rPr sz="1200" dirty="0">
                <a:latin typeface="Times New Roman"/>
                <a:cs typeface="Times New Roman"/>
              </a:rPr>
              <a:t>caos, della bellezza </a:t>
            </a:r>
            <a:r>
              <a:rPr sz="1200" spc="-5" dirty="0">
                <a:latin typeface="Times New Roman"/>
                <a:cs typeface="Times New Roman"/>
              </a:rPr>
              <a:t>dai potenziali, della verità dai </a:t>
            </a:r>
            <a:r>
              <a:rPr sz="1200" dirty="0">
                <a:latin typeface="Times New Roman"/>
                <a:cs typeface="Times New Roman"/>
              </a:rPr>
              <a:t>significati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dai valori, saranno finiti. Gli </a:t>
            </a:r>
            <a:r>
              <a:rPr sz="1200" dirty="0">
                <a:latin typeface="Times New Roman"/>
                <a:cs typeface="Times New Roman"/>
              </a:rPr>
              <a:t>universi del  tempo </a:t>
            </a:r>
            <a:r>
              <a:rPr sz="1200" spc="-5" dirty="0">
                <a:latin typeface="Times New Roman"/>
                <a:cs typeface="Times New Roman"/>
              </a:rPr>
              <a:t>avranno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finito! E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intervallo </a:t>
            </a:r>
            <a:r>
              <a:rPr sz="1200" dirty="0">
                <a:latin typeface="Times New Roman"/>
                <a:cs typeface="Times New Roman"/>
              </a:rPr>
              <a:t>di riposo, di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distensione,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nell’interminabile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evoluzionaria. Ma </a:t>
            </a:r>
            <a:r>
              <a:rPr sz="1200" dirty="0">
                <a:latin typeface="Times New Roman"/>
                <a:cs typeface="Times New Roman"/>
              </a:rPr>
              <a:t>non per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tempo! </a:t>
            </a:r>
            <a:r>
              <a:rPr sz="1200" spc="-5" dirty="0">
                <a:latin typeface="Times New Roman"/>
                <a:cs typeface="Times New Roman"/>
              </a:rPr>
              <a:t>Certamente, </a:t>
            </a:r>
            <a:r>
              <a:rPr sz="1200" dirty="0">
                <a:latin typeface="Times New Roman"/>
                <a:cs typeface="Times New Roman"/>
              </a:rPr>
              <a:t>sicuramente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inesorabilmente</a:t>
            </a:r>
            <a:endParaRPr sz="1200">
              <a:latin typeface="Times New Roman"/>
              <a:cs typeface="Times New Roman"/>
            </a:endParaRPr>
          </a:p>
          <a:p>
            <a:pPr marL="76200" marR="6794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l’enigma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emergente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l’Ultimo stimolerà questi cittadini perfezionati degli universi stabilizzati, </a:t>
            </a:r>
            <a:r>
              <a:rPr sz="1200" dirty="0">
                <a:latin typeface="Times New Roman"/>
                <a:cs typeface="Times New Roman"/>
              </a:rPr>
              <a:t>esattamente come i  loro </a:t>
            </a:r>
            <a:r>
              <a:rPr sz="1200" spc="-5" dirty="0">
                <a:latin typeface="Times New Roman"/>
                <a:cs typeface="Times New Roman"/>
              </a:rPr>
              <a:t>antenati </a:t>
            </a:r>
            <a:r>
              <a:rPr sz="1200" dirty="0">
                <a:latin typeface="Times New Roman"/>
                <a:cs typeface="Times New Roman"/>
              </a:rPr>
              <a:t>evoluzionari in lotta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un tempo stimolati dalla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sipario del </a:t>
            </a:r>
            <a:r>
              <a:rPr sz="1200" spc="-5" dirty="0">
                <a:latin typeface="Times New Roman"/>
                <a:cs typeface="Times New Roman"/>
              </a:rPr>
              <a:t>destino cosmico si aprirà  per rivelare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grandiosità trascendente dell’affascinante ricerca absonita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 su </a:t>
            </a:r>
            <a:r>
              <a:rPr sz="1200" spc="5" dirty="0">
                <a:latin typeface="Times New Roman"/>
                <a:cs typeface="Times New Roman"/>
              </a:rPr>
              <a:t>quei </a:t>
            </a:r>
            <a:r>
              <a:rPr sz="1200" dirty="0">
                <a:latin typeface="Times New Roman"/>
                <a:cs typeface="Times New Roman"/>
              </a:rPr>
              <a:t>nuovi e  più </a:t>
            </a:r>
            <a:r>
              <a:rPr sz="1200" spc="-5" dirty="0">
                <a:latin typeface="Times New Roman"/>
                <a:cs typeface="Times New Roman"/>
              </a:rPr>
              <a:t>elevati livelli, rivelati nell’esperienza </a:t>
            </a:r>
            <a:r>
              <a:rPr sz="1200" dirty="0">
                <a:latin typeface="Times New Roman"/>
                <a:cs typeface="Times New Roman"/>
              </a:rPr>
              <a:t>ultima delle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(1293.2) 117:7.18 </a:t>
            </a:r>
            <a:r>
              <a:rPr sz="1200" spc="-5" dirty="0">
                <a:latin typeface="Times New Roman"/>
                <a:cs typeface="Times New Roman"/>
              </a:rPr>
              <a:t>[Patrocinato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Possente Messaggero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soggiorno temporaneo su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08761"/>
            <a:ext cx="8087359" cy="40620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spc="-30" dirty="0">
                <a:solidFill>
                  <a:srgbClr val="933634"/>
                </a:solidFill>
                <a:latin typeface="Times New Roman"/>
                <a:cs typeface="Times New Roman"/>
              </a:rPr>
              <a:t>118: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Supremo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e l’Ultimo —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tempo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e</a:t>
            </a:r>
            <a:r>
              <a:rPr sz="2200" b="1" spc="8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spazio</a:t>
            </a:r>
            <a:endParaRPr sz="2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(1294.1) 118:0.1 </a:t>
            </a:r>
            <a:r>
              <a:rPr sz="1200" spc="-5" dirty="0">
                <a:latin typeface="Times New Roman"/>
                <a:cs typeface="Times New Roman"/>
              </a:rPr>
              <a:t>RIGUARDO alle diverse </a:t>
            </a:r>
            <a:r>
              <a:rPr sz="1200" dirty="0">
                <a:latin typeface="Times New Roman"/>
                <a:cs typeface="Times New Roman"/>
              </a:rPr>
              <a:t>nature </a:t>
            </a:r>
            <a:r>
              <a:rPr sz="1200" spc="-5" dirty="0">
                <a:latin typeface="Times New Roman"/>
                <a:cs typeface="Times New Roman"/>
              </a:rPr>
              <a:t>della Deità, si </a:t>
            </a:r>
            <a:r>
              <a:rPr sz="1200" dirty="0">
                <a:latin typeface="Times New Roman"/>
                <a:cs typeface="Times New Roman"/>
              </a:rPr>
              <a:t>può dire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che: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(1294.2) 118:0.2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l’io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autoesistente.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(1294.3) 118:0.3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l’io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coesistente.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(1294.4) 118:0.4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è l’io </a:t>
            </a:r>
            <a:r>
              <a:rPr sz="1200" spc="-5" dirty="0">
                <a:latin typeface="Times New Roman"/>
                <a:cs typeface="Times New Roman"/>
              </a:rPr>
              <a:t>esistente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congiuntamente.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(1294.5) 118:0.5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Supremo è l’io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esperienziale-evoluzionario.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(1294.6) 118:0.6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Settuplo è la divinità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autodistributiva.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(1294.7) 118:0.7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L’Ultimo </a:t>
            </a:r>
            <a:r>
              <a:rPr sz="1200" dirty="0">
                <a:latin typeface="Times New Roman"/>
                <a:cs typeface="Times New Roman"/>
              </a:rPr>
              <a:t>è l’io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trascendentale-esperienziale.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(1294.8) 118:0.8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L’Assoluto </a:t>
            </a:r>
            <a:r>
              <a:rPr sz="1200" dirty="0">
                <a:latin typeface="Times New Roman"/>
                <a:cs typeface="Times New Roman"/>
              </a:rPr>
              <a:t>è l’io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esistenziale-esperienziale.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38100" marR="304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(1294.9) 118:0.9 </a:t>
            </a:r>
            <a:r>
              <a:rPr sz="1200" spc="-5" dirty="0">
                <a:latin typeface="Times New Roman"/>
                <a:cs typeface="Times New Roman"/>
              </a:rPr>
              <a:t>Mentre Dio il </a:t>
            </a:r>
            <a:r>
              <a:rPr sz="1200" dirty="0">
                <a:latin typeface="Times New Roman"/>
                <a:cs typeface="Times New Roman"/>
              </a:rPr>
              <a:t>Settuplo è </a:t>
            </a:r>
            <a:r>
              <a:rPr sz="1200" spc="-5" dirty="0">
                <a:latin typeface="Times New Roman"/>
                <a:cs typeface="Times New Roman"/>
              </a:rPr>
              <a:t>indispensabile al completamento </a:t>
            </a:r>
            <a:r>
              <a:rPr sz="1200" dirty="0">
                <a:latin typeface="Times New Roman"/>
                <a:cs typeface="Times New Roman"/>
              </a:rPr>
              <a:t>evoluzionario del Supremo, 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pure </a:t>
            </a:r>
            <a:r>
              <a:rPr sz="1200" dirty="0">
                <a:latin typeface="Times New Roman"/>
                <a:cs typeface="Times New Roman"/>
              </a:rPr>
              <a:t>indispensabile  </a:t>
            </a:r>
            <a:r>
              <a:rPr sz="1200" spc="-5" dirty="0">
                <a:latin typeface="Times New Roman"/>
                <a:cs typeface="Times New Roman"/>
              </a:rPr>
              <a:t>all’emersione finale dell’Ultimo.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presenza duale del Supremo </a:t>
            </a:r>
            <a:r>
              <a:rPr sz="1200" dirty="0">
                <a:latin typeface="Times New Roman"/>
                <a:cs typeface="Times New Roman"/>
              </a:rPr>
              <a:t>e dell’Ultimo </a:t>
            </a:r>
            <a:r>
              <a:rPr sz="1200" spc="-5" dirty="0">
                <a:latin typeface="Times New Roman"/>
                <a:cs typeface="Times New Roman"/>
              </a:rPr>
              <a:t>costituisce l’associazione basilare della </a:t>
            </a:r>
            <a:r>
              <a:rPr sz="1200" spc="5" dirty="0">
                <a:latin typeface="Times New Roman"/>
                <a:cs typeface="Times New Roman"/>
              </a:rPr>
              <a:t>Deità  </a:t>
            </a:r>
            <a:r>
              <a:rPr sz="1200" spc="-5" dirty="0">
                <a:latin typeface="Times New Roman"/>
                <a:cs typeface="Times New Roman"/>
              </a:rPr>
              <a:t>subassoluta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derivata, perché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interdipendenti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complementari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destino. </a:t>
            </a:r>
            <a:r>
              <a:rPr sz="1200" spc="-5" dirty="0">
                <a:latin typeface="Times New Roman"/>
                <a:cs typeface="Times New Roman"/>
              </a:rPr>
              <a:t>Insieme essi costituiscono </a:t>
            </a:r>
            <a:r>
              <a:rPr sz="1200" dirty="0">
                <a:latin typeface="Times New Roman"/>
                <a:cs typeface="Times New Roman"/>
              </a:rPr>
              <a:t>il  ponte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collega gli </a:t>
            </a:r>
            <a:r>
              <a:rPr sz="1200" dirty="0">
                <a:latin typeface="Times New Roman"/>
                <a:cs typeface="Times New Roman"/>
              </a:rPr>
              <a:t>inizi ed i </a:t>
            </a:r>
            <a:r>
              <a:rPr sz="1200" spc="-5" dirty="0">
                <a:latin typeface="Times New Roman"/>
                <a:cs typeface="Times New Roman"/>
              </a:rPr>
              <a:t>completamenti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crescita creativa nell’universo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675" cy="31946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0489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(1294.10) 118:0.10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creativa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incessante,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sempre soddisfacente; </a:t>
            </a:r>
            <a:r>
              <a:rPr sz="1200" dirty="0">
                <a:latin typeface="Times New Roman"/>
                <a:cs typeface="Times New Roman"/>
              </a:rPr>
              <a:t>è infinita in </a:t>
            </a:r>
            <a:r>
              <a:rPr sz="1200" spc="-5" dirty="0">
                <a:latin typeface="Times New Roman"/>
                <a:cs typeface="Times New Roman"/>
              </a:rPr>
              <a:t>estensione,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sempre punteggiata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quei  </a:t>
            </a:r>
            <a:r>
              <a:rPr sz="1200" spc="-5" dirty="0">
                <a:latin typeface="Times New Roman"/>
                <a:cs typeface="Times New Roman"/>
              </a:rPr>
              <a:t>momenti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soddisfazione della personalità nel raggiungimento </a:t>
            </a:r>
            <a:r>
              <a:rPr sz="1200" dirty="0">
                <a:latin typeface="Times New Roman"/>
                <a:cs typeface="Times New Roman"/>
              </a:rPr>
              <a:t>di mete provvisorie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servono così </a:t>
            </a:r>
            <a:r>
              <a:rPr sz="1200" spc="-5" dirty="0">
                <a:latin typeface="Times New Roman"/>
                <a:cs typeface="Times New Roman"/>
              </a:rPr>
              <a:t>efficacemente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preludio </a:t>
            </a:r>
            <a:r>
              <a:rPr sz="1200" spc="-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mobilitazione </a:t>
            </a:r>
            <a:r>
              <a:rPr sz="1200" spc="-5" dirty="0">
                <a:latin typeface="Times New Roman"/>
                <a:cs typeface="Times New Roman"/>
              </a:rPr>
              <a:t>per nuove avventure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 cosmica,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esplorazione universale </a:t>
            </a:r>
            <a:r>
              <a:rPr sz="1200" dirty="0">
                <a:latin typeface="Times New Roman"/>
                <a:cs typeface="Times New Roman"/>
              </a:rPr>
              <a:t>e di raggiungimento della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(1294.11) 118:0.11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il dominio della </a:t>
            </a:r>
            <a:r>
              <a:rPr sz="1200" spc="-5" dirty="0">
                <a:latin typeface="Times New Roman"/>
                <a:cs typeface="Times New Roman"/>
              </a:rPr>
              <a:t>matematica sia costellato </a:t>
            </a:r>
            <a:r>
              <a:rPr sz="1200" dirty="0">
                <a:latin typeface="Times New Roman"/>
                <a:cs typeface="Times New Roman"/>
              </a:rPr>
              <a:t>di limiti </a:t>
            </a:r>
            <a:r>
              <a:rPr sz="1200" spc="-5" dirty="0">
                <a:latin typeface="Times New Roman"/>
                <a:cs typeface="Times New Roman"/>
              </a:rPr>
              <a:t>qualitativi, esso offre 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finita </a:t>
            </a:r>
            <a:r>
              <a:rPr sz="1200" dirty="0">
                <a:latin typeface="Times New Roman"/>
                <a:cs typeface="Times New Roman"/>
              </a:rPr>
              <a:t>una base concettuale  </a:t>
            </a:r>
            <a:r>
              <a:rPr sz="1200" spc="-5" dirty="0">
                <a:latin typeface="Times New Roman"/>
                <a:cs typeface="Times New Roman"/>
              </a:rPr>
              <a:t>per contemplare </a:t>
            </a:r>
            <a:r>
              <a:rPr sz="1200" dirty="0">
                <a:latin typeface="Times New Roman"/>
                <a:cs typeface="Times New Roman"/>
              </a:rPr>
              <a:t>l’infinità. </a:t>
            </a:r>
            <a:r>
              <a:rPr sz="1200" spc="-5" dirty="0">
                <a:latin typeface="Times New Roman"/>
                <a:cs typeface="Times New Roman"/>
              </a:rPr>
              <a:t>Non c’è alcun </a:t>
            </a:r>
            <a:r>
              <a:rPr sz="1200" dirty="0">
                <a:latin typeface="Times New Roman"/>
                <a:cs typeface="Times New Roman"/>
              </a:rPr>
              <a:t>limite </a:t>
            </a:r>
            <a:r>
              <a:rPr sz="1200" spc="-5" dirty="0">
                <a:latin typeface="Times New Roman"/>
                <a:cs typeface="Times New Roman"/>
              </a:rPr>
              <a:t>quantitativo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numeri,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comprensione di una </a:t>
            </a:r>
            <a:r>
              <a:rPr sz="1200" spc="-5" dirty="0">
                <a:latin typeface="Times New Roman"/>
                <a:cs typeface="Times New Roman"/>
              </a:rPr>
              <a:t>mente finita. Per </a:t>
            </a:r>
            <a:r>
              <a:rPr sz="1200" dirty="0">
                <a:latin typeface="Times New Roman"/>
                <a:cs typeface="Times New Roman"/>
              </a:rPr>
              <a:t>quanto  </a:t>
            </a:r>
            <a:r>
              <a:rPr sz="1200" spc="-5" dirty="0">
                <a:latin typeface="Times New Roman"/>
                <a:cs typeface="Times New Roman"/>
              </a:rPr>
              <a:t>grande sia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concepito,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potete sempre immaginare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aggiungervi un’unità. </a:t>
            </a:r>
            <a:r>
              <a:rPr sz="1200" dirty="0">
                <a:latin typeface="Times New Roman"/>
                <a:cs typeface="Times New Roman"/>
              </a:rPr>
              <a:t>Ed inoltre potete </a:t>
            </a:r>
            <a:r>
              <a:rPr sz="1200" spc="-5" dirty="0">
                <a:latin typeface="Times New Roman"/>
                <a:cs typeface="Times New Roman"/>
              </a:rPr>
              <a:t>comprendere che </a:t>
            </a:r>
            <a:r>
              <a:rPr sz="1200" dirty="0">
                <a:latin typeface="Times New Roman"/>
                <a:cs typeface="Times New Roman"/>
              </a:rPr>
              <a:t>esso è </a:t>
            </a:r>
            <a:r>
              <a:rPr sz="1200" spc="-5" dirty="0">
                <a:latin typeface="Times New Roman"/>
                <a:cs typeface="Times New Roman"/>
              </a:rPr>
              <a:t>al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sotto dell’infinità, perché per </a:t>
            </a:r>
            <a:r>
              <a:rPr sz="1200" dirty="0">
                <a:latin typeface="Times New Roman"/>
                <a:cs typeface="Times New Roman"/>
              </a:rPr>
              <a:t>quante volte voi ripetiate </a:t>
            </a:r>
            <a:r>
              <a:rPr sz="1200" spc="-5" dirty="0">
                <a:latin typeface="Times New Roman"/>
                <a:cs typeface="Times New Roman"/>
              </a:rPr>
              <a:t>questa addizione al </a:t>
            </a:r>
            <a:r>
              <a:rPr sz="1200" dirty="0">
                <a:latin typeface="Times New Roman"/>
                <a:cs typeface="Times New Roman"/>
              </a:rPr>
              <a:t>numero, potete sempre </a:t>
            </a:r>
            <a:r>
              <a:rPr sz="1200" spc="-5" dirty="0">
                <a:latin typeface="Times New Roman"/>
                <a:cs typeface="Times New Roman"/>
              </a:rPr>
              <a:t>aggiungerne </a:t>
            </a:r>
            <a:r>
              <a:rPr sz="1200" dirty="0">
                <a:latin typeface="Times New Roman"/>
                <a:cs typeface="Times New Roman"/>
              </a:rPr>
              <a:t>uno di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2415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(1294.12) 118:0.12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tempo le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infinite 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totalizzate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qualunque,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(o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subtotale) procura ad </a:t>
            </a:r>
            <a:r>
              <a:rPr sz="1200" dirty="0">
                <a:latin typeface="Times New Roman"/>
                <a:cs typeface="Times New Roman"/>
              </a:rPr>
              <a:t>una data </a:t>
            </a:r>
            <a:r>
              <a:rPr sz="1200" spc="-5" dirty="0">
                <a:latin typeface="Times New Roman"/>
                <a:cs typeface="Times New Roman"/>
              </a:rPr>
              <a:t>persona, </a:t>
            </a:r>
            <a:r>
              <a:rPr sz="1200" dirty="0">
                <a:latin typeface="Times New Roman"/>
                <a:cs typeface="Times New Roman"/>
              </a:rPr>
              <a:t>in un dato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status, </a:t>
            </a:r>
            <a:r>
              <a:rPr sz="1200" dirty="0">
                <a:latin typeface="Times New Roman"/>
                <a:cs typeface="Times New Roman"/>
              </a:rPr>
              <a:t>la pienezza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dolcezza di </a:t>
            </a:r>
            <a:r>
              <a:rPr sz="1200" spc="-5" dirty="0">
                <a:latin typeface="Times New Roman"/>
                <a:cs typeface="Times New Roman"/>
              </a:rPr>
              <a:t>aver raggiunto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meta. Ma </a:t>
            </a:r>
            <a:r>
              <a:rPr sz="1200" dirty="0">
                <a:latin typeface="Times New Roman"/>
                <a:cs typeface="Times New Roman"/>
              </a:rPr>
              <a:t>presto o tardi questa </a:t>
            </a:r>
            <a:r>
              <a:rPr sz="1200" spc="-5" dirty="0">
                <a:latin typeface="Times New Roman"/>
                <a:cs typeface="Times New Roman"/>
              </a:rPr>
              <a:t>stessa persona </a:t>
            </a:r>
            <a:r>
              <a:rPr sz="1200" dirty="0">
                <a:latin typeface="Times New Roman"/>
                <a:cs typeface="Times New Roman"/>
              </a:rPr>
              <a:t>comincia a </a:t>
            </a:r>
            <a:r>
              <a:rPr sz="1200" spc="-5" dirty="0">
                <a:latin typeface="Times New Roman"/>
                <a:cs typeface="Times New Roman"/>
              </a:rPr>
              <a:t>desiderare 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bramare </a:t>
            </a:r>
            <a:r>
              <a:rPr sz="1200" dirty="0">
                <a:latin typeface="Times New Roman"/>
                <a:cs typeface="Times New Roman"/>
              </a:rPr>
              <a:t>mete nuove e più </a:t>
            </a:r>
            <a:r>
              <a:rPr sz="1200" spc="-5" dirty="0">
                <a:latin typeface="Times New Roman"/>
                <a:cs typeface="Times New Roman"/>
              </a:rPr>
              <a:t>grandi,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avventure di  </a:t>
            </a:r>
            <a:r>
              <a:rPr sz="1200" spc="-5" dirty="0">
                <a:latin typeface="Times New Roman"/>
                <a:cs typeface="Times New Roman"/>
              </a:rPr>
              <a:t>crescita si rinnoveranno eternamente nella </a:t>
            </a:r>
            <a:r>
              <a:rPr sz="1200" dirty="0">
                <a:latin typeface="Times New Roman"/>
                <a:cs typeface="Times New Roman"/>
              </a:rPr>
              <a:t>pienezza </a:t>
            </a:r>
            <a:r>
              <a:rPr sz="1200" spc="-5" dirty="0">
                <a:latin typeface="Times New Roman"/>
                <a:cs typeface="Times New Roman"/>
              </a:rPr>
              <a:t>dei tempi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cicli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09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(1294.13) 118:0.13 </a:t>
            </a:r>
            <a:r>
              <a:rPr sz="1200" spc="-5" dirty="0">
                <a:latin typeface="Times New Roman"/>
                <a:cs typeface="Times New Roman"/>
              </a:rPr>
              <a:t>Ogni era successiva dell’universo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preludio dell’era </a:t>
            </a:r>
            <a:r>
              <a:rPr sz="1200" dirty="0">
                <a:latin typeface="Times New Roman"/>
                <a:cs typeface="Times New Roman"/>
              </a:rPr>
              <a:t>seguente di </a:t>
            </a:r>
            <a:r>
              <a:rPr sz="1200" spc="-5" dirty="0">
                <a:latin typeface="Times New Roman"/>
                <a:cs typeface="Times New Roman"/>
              </a:rPr>
              <a:t>crescita cosmica, ed ogni </a:t>
            </a:r>
            <a:r>
              <a:rPr sz="1200" dirty="0">
                <a:latin typeface="Times New Roman"/>
                <a:cs typeface="Times New Roman"/>
              </a:rPr>
              <a:t>epoca </a:t>
            </a:r>
            <a:r>
              <a:rPr sz="1200" spc="-5" dirty="0">
                <a:latin typeface="Times New Roman"/>
                <a:cs typeface="Times New Roman"/>
              </a:rPr>
              <a:t>dell’universo  fornisce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immediato 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stadi </a:t>
            </a:r>
            <a:r>
              <a:rPr sz="1200" spc="-5" dirty="0">
                <a:latin typeface="Times New Roman"/>
                <a:cs typeface="Times New Roman"/>
              </a:rPr>
              <a:t>precedenti. Havona,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sé,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creazione perfetta </a:t>
            </a:r>
            <a:r>
              <a:rPr sz="1200" dirty="0">
                <a:latin typeface="Times New Roman"/>
                <a:cs typeface="Times New Roman"/>
              </a:rPr>
              <a:t>ma limitata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sua  </a:t>
            </a:r>
            <a:r>
              <a:rPr sz="1200" spc="-5" dirty="0">
                <a:latin typeface="Times New Roman"/>
                <a:cs typeface="Times New Roman"/>
              </a:rPr>
              <a:t>perfezione.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perfezione di </a:t>
            </a:r>
            <a:r>
              <a:rPr sz="1200" spc="-5" dirty="0">
                <a:latin typeface="Times New Roman"/>
                <a:cs typeface="Times New Roman"/>
              </a:rPr>
              <a:t>Havona, che 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superuniversi evoluzionari, vi trova non soltanto un </a:t>
            </a:r>
            <a:r>
              <a:rPr sz="1200" spc="-5" dirty="0">
                <a:latin typeface="Times New Roman"/>
                <a:cs typeface="Times New Roman"/>
              </a:rPr>
              <a:t>destino cosmico,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liberazione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limiti </a:t>
            </a:r>
            <a:r>
              <a:rPr sz="1200" spc="-5" dirty="0">
                <a:latin typeface="Times New Roman"/>
                <a:cs typeface="Times New Roman"/>
              </a:rPr>
              <a:t>dell’esistenza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preevoluzionaria.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1659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tempo 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l’eternità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(1295.1) 118:1.1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utile,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orientamento cosmico, 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giunga </a:t>
            </a:r>
            <a:r>
              <a:rPr sz="1200" dirty="0">
                <a:latin typeface="Times New Roman"/>
                <a:cs typeface="Times New Roman"/>
              </a:rPr>
              <a:t>a tutta la </a:t>
            </a:r>
            <a:r>
              <a:rPr sz="1200" spc="-5" dirty="0">
                <a:latin typeface="Times New Roman"/>
                <a:cs typeface="Times New Roman"/>
              </a:rPr>
              <a:t>comprensione possibile della relazione della Deità 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cosmo. 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assoluta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natura, gli Dei sono </a:t>
            </a:r>
            <a:r>
              <a:rPr sz="1200" dirty="0">
                <a:latin typeface="Times New Roman"/>
                <a:cs typeface="Times New Roman"/>
              </a:rPr>
              <a:t>collegati </a:t>
            </a:r>
            <a:r>
              <a:rPr sz="1200" spc="-5" dirty="0">
                <a:latin typeface="Times New Roman"/>
                <a:cs typeface="Times New Roman"/>
              </a:rPr>
              <a:t>al tempo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esperienza </a:t>
            </a:r>
            <a:r>
              <a:rPr sz="1200" dirty="0">
                <a:latin typeface="Times New Roman"/>
                <a:cs typeface="Times New Roman"/>
              </a:rPr>
              <a:t>nell’eternità. </a:t>
            </a:r>
            <a:r>
              <a:rPr sz="1200" spc="-5" dirty="0">
                <a:latin typeface="Times New Roman"/>
                <a:cs typeface="Times New Roman"/>
              </a:rPr>
              <a:t>Negli  universi evoluzionari l’eternità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perpetuità temporale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l’eterno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ora.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446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(1295.2) 118:1.2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della creatura </a:t>
            </a:r>
            <a:r>
              <a:rPr sz="1200" dirty="0">
                <a:latin typeface="Times New Roman"/>
                <a:cs typeface="Times New Roman"/>
              </a:rPr>
              <a:t>mortale può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eterna </a:t>
            </a:r>
            <a:r>
              <a:rPr sz="1200" spc="-5" dirty="0">
                <a:latin typeface="Times New Roman"/>
                <a:cs typeface="Times New Roman"/>
              </a:rPr>
              <a:t>autoidentificandosi 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interiore mediante </a:t>
            </a:r>
            <a:r>
              <a:rPr sz="1200" dirty="0">
                <a:latin typeface="Times New Roman"/>
                <a:cs typeface="Times New Roman"/>
              </a:rPr>
              <a:t>la tecnica  </a:t>
            </a:r>
            <a:r>
              <a:rPr sz="1200" spc="-5" dirty="0">
                <a:latin typeface="Times New Roman"/>
                <a:cs typeface="Times New Roman"/>
              </a:rPr>
              <a:t>consistente nello scegliere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Padre. </a:t>
            </a:r>
            <a:r>
              <a:rPr sz="1200" spc="-5" dirty="0">
                <a:latin typeface="Times New Roman"/>
                <a:cs typeface="Times New Roman"/>
              </a:rPr>
              <a:t>Tale consacrazione </a:t>
            </a:r>
            <a:r>
              <a:rPr sz="1200" dirty="0">
                <a:latin typeface="Times New Roman"/>
                <a:cs typeface="Times New Roman"/>
              </a:rPr>
              <a:t>della volontà </a:t>
            </a:r>
            <a:r>
              <a:rPr sz="1200" spc="-5" dirty="0">
                <a:latin typeface="Times New Roman"/>
                <a:cs typeface="Times New Roman"/>
              </a:rPr>
              <a:t>equivale alla realizzazione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proposito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eterna.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significa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proposito della creatura </a:t>
            </a:r>
            <a:r>
              <a:rPr sz="1200" dirty="0">
                <a:latin typeface="Times New Roman"/>
                <a:cs typeface="Times New Roman"/>
              </a:rPr>
              <a:t>è divenuto stabile in </a:t>
            </a:r>
            <a:r>
              <a:rPr sz="1200" spc="-5" dirty="0">
                <a:latin typeface="Times New Roman"/>
                <a:cs typeface="Times New Roman"/>
              </a:rPr>
              <a:t>rapporto alla </a:t>
            </a:r>
            <a:r>
              <a:rPr sz="1200" dirty="0">
                <a:latin typeface="Times New Roman"/>
                <a:cs typeface="Times New Roman"/>
              </a:rPr>
              <a:t>successione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momenti; in </a:t>
            </a:r>
            <a:r>
              <a:rPr sz="1200" spc="-5" dirty="0">
                <a:latin typeface="Times New Roman"/>
                <a:cs typeface="Times New Roman"/>
              </a:rPr>
              <a:t>altri  termini,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successione dei </a:t>
            </a:r>
            <a:r>
              <a:rPr sz="1200" dirty="0">
                <a:latin typeface="Times New Roman"/>
                <a:cs typeface="Times New Roman"/>
              </a:rPr>
              <a:t>momenti non subirà </a:t>
            </a:r>
            <a:r>
              <a:rPr sz="1200" spc="-5" dirty="0">
                <a:latin typeface="Times New Roman"/>
                <a:cs typeface="Times New Roman"/>
              </a:rPr>
              <a:t>alcun cambiamento nel proposito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creatura. Un </a:t>
            </a:r>
            <a:r>
              <a:rPr sz="1200" dirty="0">
                <a:latin typeface="Times New Roman"/>
                <a:cs typeface="Times New Roman"/>
              </a:rPr>
              <a:t>milione o un </a:t>
            </a:r>
            <a:r>
              <a:rPr sz="1200" spc="-5" dirty="0">
                <a:latin typeface="Times New Roman"/>
                <a:cs typeface="Times New Roman"/>
              </a:rPr>
              <a:t>miliardo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momenti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differenza.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numeri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cessato </a:t>
            </a:r>
            <a:r>
              <a:rPr sz="1200" dirty="0">
                <a:latin typeface="Times New Roman"/>
                <a:cs typeface="Times New Roman"/>
              </a:rPr>
              <a:t>di avere un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riguardo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proposito della </a:t>
            </a:r>
            <a:r>
              <a:rPr sz="1200" spc="-5" dirty="0">
                <a:latin typeface="Times New Roman"/>
                <a:cs typeface="Times New Roman"/>
              </a:rPr>
              <a:t>creatura.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 modo la </a:t>
            </a:r>
            <a:r>
              <a:rPr sz="1200" spc="-5" dirty="0">
                <a:latin typeface="Times New Roman"/>
                <a:cs typeface="Times New Roman"/>
              </a:rPr>
              <a:t>scelta della </a:t>
            </a:r>
            <a:r>
              <a:rPr sz="1200" dirty="0">
                <a:latin typeface="Times New Roman"/>
                <a:cs typeface="Times New Roman"/>
              </a:rPr>
              <a:t>creatura, </a:t>
            </a:r>
            <a:r>
              <a:rPr sz="1200" spc="-5" dirty="0">
                <a:latin typeface="Times New Roman"/>
                <a:cs typeface="Times New Roman"/>
              </a:rPr>
              <a:t>aggiungendosi alla </a:t>
            </a:r>
            <a:r>
              <a:rPr sz="1200" dirty="0">
                <a:latin typeface="Times New Roman"/>
                <a:cs typeface="Times New Roman"/>
              </a:rPr>
              <a:t>scelta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traduce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eterne dell’unione </a:t>
            </a:r>
            <a:r>
              <a:rPr sz="1200" spc="-5" dirty="0">
                <a:latin typeface="Times New Roman"/>
                <a:cs typeface="Times New Roman"/>
              </a:rPr>
              <a:t>senza fine tra </a:t>
            </a:r>
            <a:r>
              <a:rPr sz="1200" dirty="0">
                <a:latin typeface="Times New Roman"/>
                <a:cs typeface="Times New Roman"/>
              </a:rPr>
              <a:t>lo spirito di 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dell’uomo, </a:t>
            </a:r>
            <a:r>
              <a:rPr sz="1200" spc="-5" dirty="0">
                <a:latin typeface="Times New Roman"/>
                <a:cs typeface="Times New Roman"/>
              </a:rPr>
              <a:t>nel servizio perpetuo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loro Padre 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(1295.3) 118:1.3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dato intelletto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relazione diretta </a:t>
            </a:r>
            <a:r>
              <a:rPr sz="1200" dirty="0">
                <a:latin typeface="Times New Roman"/>
                <a:cs typeface="Times New Roman"/>
              </a:rPr>
              <a:t>tra la maturità e 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un’unità di </a:t>
            </a:r>
            <a:r>
              <a:rPr sz="1200" spc="-5" dirty="0">
                <a:latin typeface="Times New Roman"/>
                <a:cs typeface="Times New Roman"/>
              </a:rPr>
              <a:t>tempo. Questa </a:t>
            </a:r>
            <a:r>
              <a:rPr sz="1200" dirty="0">
                <a:latin typeface="Times New Roman"/>
                <a:cs typeface="Times New Roman"/>
              </a:rPr>
              <a:t>unità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249554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tempo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od un periodo più </a:t>
            </a:r>
            <a:r>
              <a:rPr sz="1200" spc="-5" dirty="0">
                <a:latin typeface="Times New Roman"/>
                <a:cs typeface="Times New Roman"/>
              </a:rPr>
              <a:t>lungo, </a:t>
            </a:r>
            <a:r>
              <a:rPr sz="1200" dirty="0">
                <a:latin typeface="Times New Roman"/>
                <a:cs typeface="Times New Roman"/>
              </a:rPr>
              <a:t>ma è inevitabilmente il </a:t>
            </a:r>
            <a:r>
              <a:rPr sz="1200" spc="-5" dirty="0">
                <a:latin typeface="Times New Roman"/>
                <a:cs typeface="Times New Roman"/>
              </a:rPr>
              <a:t>criterio </a:t>
            </a:r>
            <a:r>
              <a:rPr sz="1200" dirty="0">
                <a:latin typeface="Times New Roman"/>
                <a:cs typeface="Times New Roman"/>
              </a:rPr>
              <a:t>con il quale l’io </a:t>
            </a:r>
            <a:r>
              <a:rPr sz="1200" spc="-5" dirty="0">
                <a:latin typeface="Times New Roman"/>
                <a:cs typeface="Times New Roman"/>
              </a:rPr>
              <a:t>cosciente </a:t>
            </a:r>
            <a:r>
              <a:rPr sz="1200" dirty="0">
                <a:latin typeface="Times New Roman"/>
                <a:cs typeface="Times New Roman"/>
              </a:rPr>
              <a:t>valuta le  </a:t>
            </a:r>
            <a:r>
              <a:rPr sz="1200" spc="-5" dirty="0">
                <a:latin typeface="Times New Roman"/>
                <a:cs typeface="Times New Roman"/>
              </a:rPr>
              <a:t>circostanze della </a:t>
            </a:r>
            <a:r>
              <a:rPr sz="1200" dirty="0">
                <a:latin typeface="Times New Roman"/>
                <a:cs typeface="Times New Roman"/>
              </a:rPr>
              <a:t>vita e con il quale </a:t>
            </a:r>
            <a:r>
              <a:rPr sz="1200" spc="-5" dirty="0">
                <a:latin typeface="Times New Roman"/>
                <a:cs typeface="Times New Roman"/>
              </a:rPr>
              <a:t>l’intelletto che concepisce misura </a:t>
            </a:r>
            <a:r>
              <a:rPr sz="1200" dirty="0">
                <a:latin typeface="Times New Roman"/>
                <a:cs typeface="Times New Roman"/>
              </a:rPr>
              <a:t>e valuta i </a:t>
            </a:r>
            <a:r>
              <a:rPr sz="1200" spc="-5" dirty="0">
                <a:latin typeface="Times New Roman"/>
                <a:cs typeface="Times New Roman"/>
              </a:rPr>
              <a:t>fatti dell’esistenza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(1295.4) 118:1.4 </a:t>
            </a:r>
            <a:r>
              <a:rPr sz="1200" spc="-5" dirty="0">
                <a:latin typeface="Times New Roman"/>
                <a:cs typeface="Times New Roman"/>
              </a:rPr>
              <a:t>L’esperienza,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sono gli elementi </a:t>
            </a:r>
            <a:r>
              <a:rPr sz="1200" dirty="0">
                <a:latin typeface="Times New Roman"/>
                <a:cs typeface="Times New Roman"/>
              </a:rPr>
              <a:t>concomitanti del </a:t>
            </a:r>
            <a:r>
              <a:rPr sz="1200" spc="-5" dirty="0">
                <a:latin typeface="Times New Roman"/>
                <a:cs typeface="Times New Roman"/>
              </a:rPr>
              <a:t>prolungamento </a:t>
            </a:r>
            <a:r>
              <a:rPr sz="1200" dirty="0">
                <a:latin typeface="Times New Roman"/>
                <a:cs typeface="Times New Roman"/>
              </a:rPr>
              <a:t>dell’unità di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</a:t>
            </a:r>
            <a:endParaRPr sz="1200">
              <a:latin typeface="Times New Roman"/>
              <a:cs typeface="Times New Roman"/>
            </a:endParaRPr>
          </a:p>
          <a:p>
            <a:pPr marL="76200" marR="7493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dei mortali.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ritorna al passato, </a:t>
            </a:r>
            <a:r>
              <a:rPr sz="1200" dirty="0">
                <a:latin typeface="Times New Roman"/>
                <a:cs typeface="Times New Roman"/>
              </a:rPr>
              <a:t>valuta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precedente </a:t>
            </a:r>
            <a:r>
              <a:rPr sz="1200" spc="-5" dirty="0">
                <a:latin typeface="Times New Roman"/>
                <a:cs typeface="Times New Roman"/>
              </a:rPr>
              <a:t>allo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confrontarla con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situazione presente.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si volge al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tenta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valutare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futuro di </a:t>
            </a:r>
            <a:r>
              <a:rPr sz="1200" spc="-5" dirty="0">
                <a:latin typeface="Times New Roman"/>
                <a:cs typeface="Times New Roman"/>
              </a:rPr>
              <a:t>un’azione </a:t>
            </a:r>
            <a:r>
              <a:rPr sz="1200" dirty="0">
                <a:latin typeface="Times New Roman"/>
                <a:cs typeface="Times New Roman"/>
              </a:rPr>
              <a:t>possibile. </a:t>
            </a:r>
            <a:r>
              <a:rPr sz="1200" spc="1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avendo  così considerato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e saggezza, la volontà </a:t>
            </a:r>
            <a:r>
              <a:rPr sz="1200" spc="-5" dirty="0">
                <a:latin typeface="Times New Roman"/>
                <a:cs typeface="Times New Roman"/>
              </a:rPr>
              <a:t>umana esercita </a:t>
            </a:r>
            <a:r>
              <a:rPr sz="1200" dirty="0">
                <a:latin typeface="Times New Roman"/>
                <a:cs typeface="Times New Roman"/>
              </a:rPr>
              <a:t>un giudizio-decisione </a:t>
            </a:r>
            <a:r>
              <a:rPr sz="1200" spc="-5" dirty="0">
                <a:latin typeface="Times New Roman"/>
                <a:cs typeface="Times New Roman"/>
              </a:rPr>
              <a:t>nel presente, ed </a:t>
            </a:r>
            <a:r>
              <a:rPr sz="1200" dirty="0">
                <a:latin typeface="Times New Roman"/>
                <a:cs typeface="Times New Roman"/>
              </a:rPr>
              <a:t>il piano </a:t>
            </a:r>
            <a:r>
              <a:rPr sz="1200" spc="-5" dirty="0">
                <a:latin typeface="Times New Roman"/>
                <a:cs typeface="Times New Roman"/>
              </a:rPr>
              <a:t>d’azione nato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dal passato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futuro diviene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esistente.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23884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939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(1295.5) 118:1.5 </a:t>
            </a:r>
            <a:r>
              <a:rPr sz="1200" spc="-5" dirty="0">
                <a:latin typeface="Times New Roman"/>
                <a:cs typeface="Times New Roman"/>
              </a:rPr>
              <a:t>Nella maturità dell’io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sviluppo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passato </a:t>
            </a:r>
            <a:r>
              <a:rPr sz="1200" dirty="0">
                <a:latin typeface="Times New Roman"/>
                <a:cs typeface="Times New Roman"/>
              </a:rPr>
              <a:t>ed il futuro </a:t>
            </a:r>
            <a:r>
              <a:rPr sz="1200" spc="-5" dirty="0">
                <a:latin typeface="Times New Roman"/>
                <a:cs typeface="Times New Roman"/>
              </a:rPr>
              <a:t>sono riuniti per illuminare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significato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presente. Via 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l’io matura </a:t>
            </a:r>
            <a:r>
              <a:rPr sz="1200" spc="-5" dirty="0">
                <a:latin typeface="Times New Roman"/>
                <a:cs typeface="Times New Roman"/>
              </a:rPr>
              <a:t>si rivolge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all’esperienza del passato, mentre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sagge </a:t>
            </a:r>
            <a:r>
              <a:rPr sz="1200" dirty="0">
                <a:latin typeface="Times New Roman"/>
                <a:cs typeface="Times New Roman"/>
              </a:rPr>
              <a:t>previsioni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di penetrare </a:t>
            </a:r>
            <a:r>
              <a:rPr sz="1200" spc="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profondamente </a:t>
            </a:r>
            <a:r>
              <a:rPr sz="1200" dirty="0">
                <a:latin typeface="Times New Roman"/>
                <a:cs typeface="Times New Roman"/>
              </a:rPr>
              <a:t>nel futuro </a:t>
            </a:r>
            <a:r>
              <a:rPr sz="1200" spc="-5" dirty="0">
                <a:latin typeface="Times New Roman"/>
                <a:cs typeface="Times New Roman"/>
              </a:rPr>
              <a:t>sconosciuto. </a:t>
            </a:r>
            <a:r>
              <a:rPr sz="1200" dirty="0">
                <a:latin typeface="Times New Roman"/>
                <a:cs typeface="Times New Roman"/>
              </a:rPr>
              <a:t>E a mano 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l’io che concepisce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estende sempre più </a:t>
            </a:r>
            <a:r>
              <a:rPr sz="1200" spc="-5" dirty="0">
                <a:latin typeface="Times New Roman"/>
                <a:cs typeface="Times New Roman"/>
              </a:rPr>
              <a:t>nel passato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futuro il  </a:t>
            </a:r>
            <a:r>
              <a:rPr sz="1200" spc="-5" dirty="0">
                <a:latin typeface="Times New Roman"/>
                <a:cs typeface="Times New Roman"/>
              </a:rPr>
              <a:t>suo giudizio dipende sempre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dal presente </a:t>
            </a:r>
            <a:r>
              <a:rPr sz="1200" dirty="0">
                <a:latin typeface="Times New Roman"/>
                <a:cs typeface="Times New Roman"/>
              </a:rPr>
              <a:t>momentaneo.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la decisione-azione </a:t>
            </a:r>
            <a:r>
              <a:rPr sz="1200" spc="-5" dirty="0">
                <a:latin typeface="Times New Roman"/>
                <a:cs typeface="Times New Roman"/>
              </a:rPr>
              <a:t>comincia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sfuggire ai legami del  presente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svolgimento, mentre comincia ad assumere gli aspetti del significato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passato-futuro.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984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(1295.6) 118:1.6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pazienza è </a:t>
            </a:r>
            <a:r>
              <a:rPr sz="1200" spc="-5" dirty="0">
                <a:latin typeface="Times New Roman"/>
                <a:cs typeface="Times New Roman"/>
              </a:rPr>
              <a:t>esercitata dai mortali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unità di tempo sono </a:t>
            </a:r>
            <a:r>
              <a:rPr sz="1200" spc="-5" dirty="0">
                <a:latin typeface="Times New Roman"/>
                <a:cs typeface="Times New Roman"/>
              </a:rPr>
              <a:t>brevi;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vera maturità trascende </a:t>
            </a:r>
            <a:r>
              <a:rPr sz="1200" dirty="0">
                <a:latin typeface="Times New Roman"/>
                <a:cs typeface="Times New Roman"/>
              </a:rPr>
              <a:t>la pazienza </a:t>
            </a:r>
            <a:r>
              <a:rPr sz="1200" spc="-5" dirty="0">
                <a:latin typeface="Times New Roman"/>
                <a:cs typeface="Times New Roman"/>
              </a:rPr>
              <a:t>mediante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tolleranza originata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comprensione.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479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(1295.7) 118:1.7 </a:t>
            </a:r>
            <a:r>
              <a:rPr sz="1200" spc="-5" dirty="0">
                <a:latin typeface="Times New Roman"/>
                <a:cs typeface="Times New Roman"/>
              </a:rPr>
              <a:t>Divenire maturi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intensamente nel presente ed allo stesso tempo sfuggire ai </a:t>
            </a:r>
            <a:r>
              <a:rPr sz="1200" dirty="0">
                <a:latin typeface="Times New Roman"/>
                <a:cs typeface="Times New Roman"/>
              </a:rPr>
              <a:t>limiti del </a:t>
            </a:r>
            <a:r>
              <a:rPr sz="1200" spc="-5" dirty="0">
                <a:latin typeface="Times New Roman"/>
                <a:cs typeface="Times New Roman"/>
              </a:rPr>
              <a:t>presente. </a:t>
            </a:r>
            <a:r>
              <a:rPr sz="1200" dirty="0">
                <a:latin typeface="Times New Roman"/>
                <a:cs typeface="Times New Roman"/>
              </a:rPr>
              <a:t>I piani </a:t>
            </a:r>
            <a:r>
              <a:rPr sz="1200" spc="-5" dirty="0">
                <a:latin typeface="Times New Roman"/>
                <a:cs typeface="Times New Roman"/>
              </a:rPr>
              <a:t>della  maturità, fondati sull’esperienza passata, si </a:t>
            </a:r>
            <a:r>
              <a:rPr sz="1200" dirty="0">
                <a:latin typeface="Times New Roman"/>
                <a:cs typeface="Times New Roman"/>
              </a:rPr>
              <a:t>realizzano </a:t>
            </a:r>
            <a:r>
              <a:rPr sz="1200" spc="-5" dirty="0">
                <a:latin typeface="Times New Roman"/>
                <a:cs typeface="Times New Roman"/>
              </a:rPr>
              <a:t>nel presente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elevare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908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(1295.8) 118:1.8 </a:t>
            </a:r>
            <a:r>
              <a:rPr sz="1200" spc="-5" dirty="0">
                <a:latin typeface="Times New Roman"/>
                <a:cs typeface="Times New Roman"/>
              </a:rPr>
              <a:t>L’unità </a:t>
            </a:r>
            <a:r>
              <a:rPr sz="1200" dirty="0">
                <a:latin typeface="Times New Roman"/>
                <a:cs typeface="Times New Roman"/>
              </a:rPr>
              <a:t>di tempo </a:t>
            </a:r>
            <a:r>
              <a:rPr sz="1200" spc="-5" dirty="0">
                <a:latin typeface="Times New Roman"/>
                <a:cs typeface="Times New Roman"/>
              </a:rPr>
              <a:t>dell’immaturità concentra </a:t>
            </a:r>
            <a:r>
              <a:rPr sz="1200" dirty="0">
                <a:latin typeface="Times New Roman"/>
                <a:cs typeface="Times New Roman"/>
              </a:rPr>
              <a:t>i significati-valori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separare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vera relazione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non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passato-futuro. L’unità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maturità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proporzionata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coordinata </a:t>
            </a:r>
            <a:r>
              <a:rPr sz="1200" spc="-5" dirty="0">
                <a:latin typeface="Times New Roman"/>
                <a:cs typeface="Times New Roman"/>
              </a:rPr>
              <a:t>del passato-presente-futuro </a:t>
            </a:r>
            <a:r>
              <a:rPr sz="1200" dirty="0">
                <a:latin typeface="Times New Roman"/>
                <a:cs typeface="Times New Roman"/>
              </a:rPr>
              <a:t>in modo tale che l’io </a:t>
            </a:r>
            <a:r>
              <a:rPr sz="1200" spc="-5" dirty="0">
                <a:latin typeface="Times New Roman"/>
                <a:cs typeface="Times New Roman"/>
              </a:rPr>
              <a:t>comincia ad </a:t>
            </a:r>
            <a:r>
              <a:rPr sz="1200" dirty="0">
                <a:latin typeface="Times New Roman"/>
                <a:cs typeface="Times New Roman"/>
              </a:rPr>
              <a:t>acquisire la visione </a:t>
            </a:r>
            <a:r>
              <a:rPr sz="1200" spc="-5" dirty="0">
                <a:latin typeface="Times New Roman"/>
                <a:cs typeface="Times New Roman"/>
              </a:rPr>
              <a:t>della totalità degli  eventi, comincia </a:t>
            </a:r>
            <a:r>
              <a:rPr sz="1200" dirty="0">
                <a:latin typeface="Times New Roman"/>
                <a:cs typeface="Times New Roman"/>
              </a:rPr>
              <a:t>a vedere </a:t>
            </a:r>
            <a:r>
              <a:rPr sz="1200" spc="-5" dirty="0">
                <a:latin typeface="Times New Roman"/>
                <a:cs typeface="Times New Roman"/>
              </a:rPr>
              <a:t>l’insieme del tempo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prospettiva panoramica degli </a:t>
            </a:r>
            <a:r>
              <a:rPr sz="1200" dirty="0">
                <a:latin typeface="Times New Roman"/>
                <a:cs typeface="Times New Roman"/>
              </a:rPr>
              <a:t>orizzonti </a:t>
            </a:r>
            <a:r>
              <a:rPr sz="1200" spc="-5" dirty="0">
                <a:latin typeface="Times New Roman"/>
                <a:cs typeface="Times New Roman"/>
              </a:rPr>
              <a:t>ampliati,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comincia </a:t>
            </a:r>
            <a:r>
              <a:rPr sz="1200" dirty="0">
                <a:latin typeface="Times New Roman"/>
                <a:cs typeface="Times New Roman"/>
              </a:rPr>
              <a:t>forse a sospettare il  </a:t>
            </a:r>
            <a:r>
              <a:rPr sz="1200" spc="-5" dirty="0">
                <a:latin typeface="Times New Roman"/>
                <a:cs typeface="Times New Roman"/>
              </a:rPr>
              <a:t>continuum eterno senza </a:t>
            </a:r>
            <a:r>
              <a:rPr sz="1200" dirty="0">
                <a:latin typeface="Times New Roman"/>
                <a:cs typeface="Times New Roman"/>
              </a:rPr>
              <a:t>inizio e </a:t>
            </a:r>
            <a:r>
              <a:rPr sz="1200" spc="-5" dirty="0">
                <a:latin typeface="Times New Roman"/>
                <a:cs typeface="Times New Roman"/>
              </a:rPr>
              <a:t>senza fine,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cui frammenti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chiamati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3721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(1296.1) 118:1.9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dell’infinito e </a:t>
            </a:r>
            <a:r>
              <a:rPr sz="1200" spc="-5" dirty="0">
                <a:latin typeface="Times New Roman"/>
                <a:cs typeface="Times New Roman"/>
              </a:rPr>
              <a:t>dell’assoluto </a:t>
            </a:r>
            <a:r>
              <a:rPr sz="1200" dirty="0">
                <a:latin typeface="Times New Roman"/>
                <a:cs typeface="Times New Roman"/>
              </a:rPr>
              <a:t>il momento </a:t>
            </a:r>
            <a:r>
              <a:rPr sz="1200" spc="-5" dirty="0">
                <a:latin typeface="Times New Roman"/>
                <a:cs typeface="Times New Roman"/>
              </a:rPr>
              <a:t>del presente contiene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passato </a:t>
            </a:r>
            <a:r>
              <a:rPr sz="1200" dirty="0">
                <a:latin typeface="Times New Roman"/>
                <a:cs typeface="Times New Roman"/>
              </a:rPr>
              <a:t>così come tutto il futuro. </a:t>
            </a:r>
            <a:r>
              <a:rPr sz="1200" spc="-15" dirty="0">
                <a:latin typeface="Times New Roman"/>
                <a:cs typeface="Times New Roman"/>
              </a:rPr>
              <a:t>IO  </a:t>
            </a:r>
            <a:r>
              <a:rPr sz="1200" spc="-5" dirty="0">
                <a:latin typeface="Times New Roman"/>
                <a:cs typeface="Times New Roman"/>
              </a:rPr>
              <a:t>SONO significa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ERO e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SARÒ,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rappresenta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migliore </a:t>
            </a:r>
            <a:r>
              <a:rPr sz="1200" spc="-5" dirty="0">
                <a:latin typeface="Times New Roman"/>
                <a:cs typeface="Times New Roman"/>
              </a:rPr>
              <a:t>dell’eternità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00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(1296.2) 118:1.10 </a:t>
            </a:r>
            <a:r>
              <a:rPr sz="1200" spc="-10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assoluto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potenziale è </a:t>
            </a:r>
            <a:r>
              <a:rPr sz="1200" spc="-5" dirty="0">
                <a:latin typeface="Times New Roman"/>
                <a:cs typeface="Times New Roman"/>
              </a:rPr>
              <a:t>significativa quanto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attuale.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1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legate </a:t>
            </a:r>
            <a:r>
              <a:rPr sz="1200" spc="-5" dirty="0">
                <a:latin typeface="Times New Roman"/>
                <a:cs typeface="Times New Roman"/>
              </a:rPr>
              <a:t>al tempo </a:t>
            </a:r>
            <a:r>
              <a:rPr sz="1200" dirty="0">
                <a:latin typeface="Times New Roman"/>
                <a:cs typeface="Times New Roman"/>
              </a:rPr>
              <a:t>sembra </a:t>
            </a:r>
            <a:r>
              <a:rPr sz="1200" spc="-5" dirty="0">
                <a:latin typeface="Times New Roman"/>
                <a:cs typeface="Times New Roman"/>
              </a:rPr>
              <a:t>esserci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differenza.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in quanto assoluto, un </a:t>
            </a:r>
            <a:r>
              <a:rPr sz="1200" spc="-5" dirty="0">
                <a:latin typeface="Times New Roman"/>
                <a:cs typeface="Times New Roman"/>
              </a:rPr>
              <a:t>mortale ascendente </a:t>
            </a:r>
            <a:r>
              <a:rPr sz="1200" dirty="0">
                <a:latin typeface="Times New Roman"/>
                <a:cs typeface="Times New Roman"/>
              </a:rPr>
              <a:t>che ha preso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86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70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(709.3) 62:6.2 </a:t>
            </a:r>
            <a:r>
              <a:rPr sz="1200" spc="-5" dirty="0">
                <a:latin typeface="Times New Roman"/>
                <a:cs typeface="Times New Roman"/>
              </a:rPr>
              <a:t>Noi avevamo </a:t>
            </a:r>
            <a:r>
              <a:rPr sz="1200" dirty="0">
                <a:latin typeface="Times New Roman"/>
                <a:cs typeface="Times New Roman"/>
              </a:rPr>
              <a:t>continuato a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lo sviluppo </a:t>
            </a:r>
            <a:r>
              <a:rPr sz="1200" spc="-5" dirty="0">
                <a:latin typeface="Times New Roman"/>
                <a:cs typeface="Times New Roman"/>
              </a:rPr>
              <a:t>mentale dei gemelli osservando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funzionamento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aiutanti 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assegnati ad Urantia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arrivo sul pianeta.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della vita  </a:t>
            </a:r>
            <a:r>
              <a:rPr sz="1200" spc="-5" dirty="0">
                <a:latin typeface="Times New Roman"/>
                <a:cs typeface="Times New Roman"/>
              </a:rPr>
              <a:t>planetaria,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infaticabili ministri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incessantemente </a:t>
            </a:r>
            <a:r>
              <a:rPr sz="1200" spc="-5" dirty="0">
                <a:latin typeface="Times New Roman"/>
                <a:cs typeface="Times New Roman"/>
              </a:rPr>
              <a:t>registrato </a:t>
            </a:r>
            <a:r>
              <a:rPr sz="1200" dirty="0">
                <a:latin typeface="Times New Roman"/>
                <a:cs typeface="Times New Roman"/>
              </a:rPr>
              <a:t>la loro crescente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entrare in 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facoltà cerebrali </a:t>
            </a:r>
            <a:r>
              <a:rPr sz="1200" dirty="0">
                <a:latin typeface="Times New Roman"/>
                <a:cs typeface="Times New Roman"/>
              </a:rPr>
              <a:t>in continua espansione </a:t>
            </a:r>
            <a:r>
              <a:rPr sz="1200" spc="-5" dirty="0">
                <a:latin typeface="Times New Roman"/>
                <a:cs typeface="Times New Roman"/>
              </a:rPr>
              <a:t>delle creature animali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esse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progredivano.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55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(709.4) 62:6.3 </a:t>
            </a:r>
            <a:r>
              <a:rPr sz="1200" spc="-5" dirty="0">
                <a:latin typeface="Times New Roman"/>
                <a:cs typeface="Times New Roman"/>
              </a:rPr>
              <a:t>All’inizio solo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i="1" spc="-5" dirty="0">
                <a:latin typeface="Times New Roman"/>
                <a:cs typeface="Times New Roman"/>
              </a:rPr>
              <a:t>spirito d’intuizione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funzionare sul comportamento </a:t>
            </a:r>
            <a:r>
              <a:rPr sz="1200" dirty="0">
                <a:latin typeface="Times New Roman"/>
                <a:cs typeface="Times New Roman"/>
              </a:rPr>
              <a:t>istintivo e </a:t>
            </a:r>
            <a:r>
              <a:rPr sz="1200" spc="-5" dirty="0">
                <a:latin typeface="Times New Roman"/>
                <a:cs typeface="Times New Roman"/>
              </a:rPr>
              <a:t>dei riflessi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animale  primordiale.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differenziazione dei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superiori,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i="1" spc="-5" dirty="0">
                <a:latin typeface="Times New Roman"/>
                <a:cs typeface="Times New Roman"/>
              </a:rPr>
              <a:t>spirito della comprensione </a:t>
            </a:r>
            <a:r>
              <a:rPr sz="1200" dirty="0">
                <a:latin typeface="Times New Roman"/>
                <a:cs typeface="Times New Roman"/>
              </a:rPr>
              <a:t>fu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conferire </a:t>
            </a:r>
            <a:r>
              <a:rPr sz="1200" dirty="0">
                <a:latin typeface="Times New Roman"/>
                <a:cs typeface="Times New Roman"/>
              </a:rPr>
              <a:t>a tali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il dono  </a:t>
            </a:r>
            <a:r>
              <a:rPr sz="1200" spc="-5" dirty="0">
                <a:latin typeface="Times New Roman"/>
                <a:cs typeface="Times New Roman"/>
              </a:rPr>
              <a:t>dell’associazione spontanea delle </a:t>
            </a:r>
            <a:r>
              <a:rPr sz="1200" dirty="0">
                <a:latin typeface="Times New Roman"/>
                <a:cs typeface="Times New Roman"/>
              </a:rPr>
              <a:t>idee. Più </a:t>
            </a:r>
            <a:r>
              <a:rPr sz="1200" spc="-5" dirty="0">
                <a:latin typeface="Times New Roman"/>
                <a:cs typeface="Times New Roman"/>
              </a:rPr>
              <a:t>tardi osservammo operare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i="1" dirty="0">
                <a:latin typeface="Times New Roman"/>
                <a:cs typeface="Times New Roman"/>
              </a:rPr>
              <a:t>spirito </a:t>
            </a:r>
            <a:r>
              <a:rPr sz="1200" i="1" spc="-5" dirty="0">
                <a:latin typeface="Times New Roman"/>
                <a:cs typeface="Times New Roman"/>
              </a:rPr>
              <a:t>del </a:t>
            </a:r>
            <a:r>
              <a:rPr sz="1200" i="1" dirty="0">
                <a:latin typeface="Times New Roman"/>
                <a:cs typeface="Times New Roman"/>
              </a:rPr>
              <a:t>coraggio;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animali in evoluzione  </a:t>
            </a:r>
            <a:r>
              <a:rPr sz="1200" spc="-5" dirty="0">
                <a:latin typeface="Times New Roman"/>
                <a:cs typeface="Times New Roman"/>
              </a:rPr>
              <a:t>svilupparono realmente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forma rudimentale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autocoscienza protettiva. Successivamente all’apparizione dei </a:t>
            </a:r>
            <a:r>
              <a:rPr sz="1200" dirty="0">
                <a:latin typeface="Times New Roman"/>
                <a:cs typeface="Times New Roman"/>
              </a:rPr>
              <a:t>gruppi di  </a:t>
            </a:r>
            <a:r>
              <a:rPr sz="1200" spc="-5" dirty="0">
                <a:latin typeface="Times New Roman"/>
                <a:cs typeface="Times New Roman"/>
              </a:rPr>
              <a:t>mammiferi vedemmo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i="1" spc="-5" dirty="0">
                <a:latin typeface="Times New Roman"/>
                <a:cs typeface="Times New Roman"/>
              </a:rPr>
              <a:t>spirito della conoscenza </a:t>
            </a:r>
            <a:r>
              <a:rPr sz="1200" spc="-5" dirty="0">
                <a:latin typeface="Times New Roman"/>
                <a:cs typeface="Times New Roman"/>
              </a:rPr>
              <a:t>manifestarsi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misura maggiore. </a:t>
            </a:r>
            <a:r>
              <a:rPr sz="1200" dirty="0">
                <a:latin typeface="Times New Roman"/>
                <a:cs typeface="Times New Roman"/>
              </a:rPr>
              <a:t>E l’evoluzione dei </a:t>
            </a:r>
            <a:r>
              <a:rPr sz="1200" spc="-5" dirty="0">
                <a:latin typeface="Times New Roman"/>
                <a:cs typeface="Times New Roman"/>
              </a:rPr>
              <a:t>mammiferi superiori </a:t>
            </a:r>
            <a:r>
              <a:rPr sz="1200" dirty="0">
                <a:latin typeface="Times New Roman"/>
                <a:cs typeface="Times New Roman"/>
              </a:rPr>
              <a:t>apportò  la </a:t>
            </a:r>
            <a:r>
              <a:rPr sz="1200" spc="-5" dirty="0">
                <a:latin typeface="Times New Roman"/>
                <a:cs typeface="Times New Roman"/>
              </a:rPr>
              <a:t>funzione dello </a:t>
            </a:r>
            <a:r>
              <a:rPr sz="1200" i="1" spc="-5" dirty="0">
                <a:latin typeface="Times New Roman"/>
                <a:cs typeface="Times New Roman"/>
              </a:rPr>
              <a:t>spirito del </a:t>
            </a:r>
            <a:r>
              <a:rPr sz="1200" i="1" dirty="0">
                <a:latin typeface="Times New Roman"/>
                <a:cs typeface="Times New Roman"/>
              </a:rPr>
              <a:t>consiglio,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corrispondente dell’istinto gregario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inizi di uno sviluppo </a:t>
            </a:r>
            <a:r>
              <a:rPr sz="1200" spc="-5" dirty="0">
                <a:latin typeface="Times New Roman"/>
                <a:cs typeface="Times New Roman"/>
              </a:rPr>
              <a:t>sociale  primitivo.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(709.5) 62:6.4 </a:t>
            </a:r>
            <a:r>
              <a:rPr sz="1200" spc="-5" dirty="0">
                <a:latin typeface="Times New Roman"/>
                <a:cs typeface="Times New Roman"/>
              </a:rPr>
              <a:t>Noi avevamo osservato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attenzione sempre maggiore </a:t>
            </a:r>
            <a:r>
              <a:rPr sz="1200" dirty="0">
                <a:latin typeface="Times New Roman"/>
                <a:cs typeface="Times New Roman"/>
              </a:rPr>
              <a:t>il servizio </a:t>
            </a:r>
            <a:r>
              <a:rPr sz="1200" spc="-5" dirty="0">
                <a:latin typeface="Times New Roman"/>
                <a:cs typeface="Times New Roman"/>
              </a:rPr>
              <a:t>accresciuto 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cinque aiutanti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durante</a:t>
            </a:r>
            <a:endParaRPr sz="1200">
              <a:latin typeface="Times New Roman"/>
              <a:cs typeface="Times New Roman"/>
            </a:endParaRPr>
          </a:p>
          <a:p>
            <a:pPr marL="76200" marR="9779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l’evoluzione dei mammiferi precursori, dei </a:t>
            </a:r>
            <a:r>
              <a:rPr sz="1200" dirty="0">
                <a:latin typeface="Times New Roman"/>
                <a:cs typeface="Times New Roman"/>
              </a:rPr>
              <a:t>mammiferi </a:t>
            </a:r>
            <a:r>
              <a:rPr sz="1200" spc="-5" dirty="0">
                <a:latin typeface="Times New Roman"/>
                <a:cs typeface="Times New Roman"/>
              </a:rPr>
              <a:t>intermedi </a:t>
            </a:r>
            <a:r>
              <a:rPr sz="1200" dirty="0">
                <a:latin typeface="Times New Roman"/>
                <a:cs typeface="Times New Roman"/>
              </a:rPr>
              <a:t>e dei Primati.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rimanenti due,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ministri superiori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mente,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mai potuto funzionare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urantiano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(709.6) 62:6.5 </a:t>
            </a:r>
            <a:r>
              <a:rPr sz="1200" spc="-5" dirty="0">
                <a:latin typeface="Times New Roman"/>
                <a:cs typeface="Times New Roman"/>
              </a:rPr>
              <a:t>Immaginate </a:t>
            </a:r>
            <a:r>
              <a:rPr sz="1200" dirty="0">
                <a:latin typeface="Times New Roman"/>
                <a:cs typeface="Times New Roman"/>
              </a:rPr>
              <a:t>la nostra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quando 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gemelli avevano quasi dieci </a:t>
            </a:r>
            <a:r>
              <a:rPr sz="1200" dirty="0">
                <a:latin typeface="Times New Roman"/>
                <a:cs typeface="Times New Roman"/>
              </a:rPr>
              <a:t>anni — lo </a:t>
            </a:r>
            <a:r>
              <a:rPr sz="1200" i="1" spc="-5" dirty="0">
                <a:latin typeface="Times New Roman"/>
                <a:cs typeface="Times New Roman"/>
              </a:rPr>
              <a:t>spirito dell’adorazione </a:t>
            </a:r>
            <a:r>
              <a:rPr sz="1200" spc="-5" dirty="0">
                <a:latin typeface="Times New Roman"/>
                <a:cs typeface="Times New Roman"/>
              </a:rPr>
              <a:t>entrò per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in </a:t>
            </a:r>
            <a:r>
              <a:rPr sz="1200" spc="-5" dirty="0">
                <a:latin typeface="Times New Roman"/>
                <a:cs typeface="Times New Roman"/>
              </a:rPr>
              <a:t>contatto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del gemello femmina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con </a:t>
            </a:r>
            <a:r>
              <a:rPr sz="1200" spc="-5" dirty="0">
                <a:latin typeface="Times New Roman"/>
                <a:cs typeface="Times New Roman"/>
              </a:rPr>
              <a:t>quella del maschio.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sapevamo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qualcosa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d’intimamente legato </a:t>
            </a:r>
            <a:r>
              <a:rPr sz="1200" dirty="0">
                <a:latin typeface="Times New Roman"/>
                <a:cs typeface="Times New Roman"/>
              </a:rPr>
              <a:t>alla mente umana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stava avvicinando </a:t>
            </a:r>
            <a:r>
              <a:rPr sz="1200" spc="-5" dirty="0">
                <a:latin typeface="Times New Roman"/>
                <a:cs typeface="Times New Roman"/>
              </a:rPr>
              <a:t>al suo </a:t>
            </a:r>
            <a:r>
              <a:rPr sz="1200" dirty="0">
                <a:latin typeface="Times New Roman"/>
                <a:cs typeface="Times New Roman"/>
              </a:rPr>
              <a:t>punto culminante. 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circa un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essi </a:t>
            </a:r>
            <a:r>
              <a:rPr sz="1200" dirty="0">
                <a:latin typeface="Times New Roman"/>
                <a:cs typeface="Times New Roman"/>
              </a:rPr>
              <a:t>decisero  </a:t>
            </a:r>
            <a:r>
              <a:rPr sz="1200" spc="-5" dirty="0">
                <a:latin typeface="Times New Roman"/>
                <a:cs typeface="Times New Roman"/>
              </a:rPr>
              <a:t>infine,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un’idea </a:t>
            </a:r>
            <a:r>
              <a:rPr sz="1200" dirty="0">
                <a:latin typeface="Times New Roman"/>
                <a:cs typeface="Times New Roman"/>
              </a:rPr>
              <a:t>meditata e di una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finalizzata, di </a:t>
            </a:r>
            <a:r>
              <a:rPr sz="1200" spc="-5" dirty="0">
                <a:latin typeface="Times New Roman"/>
                <a:cs typeface="Times New Roman"/>
              </a:rPr>
              <a:t>fuggire </a:t>
            </a:r>
            <a:r>
              <a:rPr sz="1200" dirty="0">
                <a:latin typeface="Times New Roman"/>
                <a:cs typeface="Times New Roman"/>
              </a:rPr>
              <a:t>di casa e di </a:t>
            </a:r>
            <a:r>
              <a:rPr sz="1200" spc="-5" dirty="0">
                <a:latin typeface="Times New Roman"/>
                <a:cs typeface="Times New Roman"/>
              </a:rPr>
              <a:t>dirigersi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nord, </a:t>
            </a:r>
            <a:r>
              <a:rPr sz="1200" dirty="0">
                <a:latin typeface="Times New Roman"/>
                <a:cs typeface="Times New Roman"/>
              </a:rPr>
              <a:t>allora lo </a:t>
            </a:r>
            <a:r>
              <a:rPr sz="1200" i="1" spc="-5" dirty="0">
                <a:latin typeface="Times New Roman"/>
                <a:cs typeface="Times New Roman"/>
              </a:rPr>
              <a:t>spirito della  saggezza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funzionare su Urantia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due menti </a:t>
            </a:r>
            <a:r>
              <a:rPr sz="1200" spc="-5" dirty="0">
                <a:latin typeface="Times New Roman"/>
                <a:cs typeface="Times New Roman"/>
              </a:rPr>
              <a:t>umane oramai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riconosciute.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4355" cy="36048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933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eterna è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finalitario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Universale, grazie agli Aggiustatori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interiori, </a:t>
            </a:r>
            <a:r>
              <a:rPr sz="1200" spc="10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è  limitato in questo modo </a:t>
            </a:r>
            <a:r>
              <a:rPr sz="1200" spc="-5" dirty="0">
                <a:latin typeface="Times New Roman"/>
                <a:cs typeface="Times New Roman"/>
              </a:rPr>
              <a:t>nella sua consapevolezza, </a:t>
            </a:r>
            <a:r>
              <a:rPr sz="1200" dirty="0">
                <a:latin typeface="Times New Roman"/>
                <a:cs typeface="Times New Roman"/>
              </a:rPr>
              <a:t>ma può </a:t>
            </a:r>
            <a:r>
              <a:rPr sz="1200" spc="-5" dirty="0">
                <a:latin typeface="Times New Roman"/>
                <a:cs typeface="Times New Roman"/>
              </a:rPr>
              <a:t>anche essere </a:t>
            </a:r>
            <a:r>
              <a:rPr sz="1200" dirty="0">
                <a:latin typeface="Times New Roman"/>
                <a:cs typeface="Times New Roman"/>
              </a:rPr>
              <a:t>a conoscenza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temporale concernente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problemi dell’ascensione delle creature </a:t>
            </a:r>
            <a:r>
              <a:rPr sz="1200" dirty="0">
                <a:latin typeface="Times New Roman"/>
                <a:cs typeface="Times New Roman"/>
              </a:rPr>
              <a:t>dai livelli </a:t>
            </a:r>
            <a:r>
              <a:rPr sz="1200" spc="-5" dirty="0">
                <a:latin typeface="Times New Roman"/>
                <a:cs typeface="Times New Roman"/>
              </a:rPr>
              <a:t>dell’esistenza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assomigliano ad animali </a:t>
            </a:r>
            <a:r>
              <a:rPr sz="1200" dirty="0">
                <a:latin typeface="Times New Roman"/>
                <a:cs typeface="Times New Roman"/>
              </a:rPr>
              <a:t>a quelli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assomigliano a Dio, e  può </a:t>
            </a:r>
            <a:r>
              <a:rPr sz="1200" spc="-5" dirty="0">
                <a:latin typeface="Times New Roman"/>
                <a:cs typeface="Times New Roman"/>
              </a:rPr>
              <a:t>partecipare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lotta.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L’onnipresenza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l’ubiquità</a:t>
            </a:r>
            <a:endParaRPr sz="1600">
              <a:latin typeface="Times New Roman"/>
              <a:cs typeface="Times New Roman"/>
            </a:endParaRPr>
          </a:p>
          <a:p>
            <a:pPr marL="63500" marR="93980" algn="just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(1296.3) 118:2.1 </a:t>
            </a:r>
            <a:r>
              <a:rPr sz="1200" spc="-5" dirty="0">
                <a:latin typeface="Times New Roman"/>
                <a:cs typeface="Times New Roman"/>
              </a:rPr>
              <a:t>L’ubiquità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deve essere confusa con </a:t>
            </a:r>
            <a:r>
              <a:rPr sz="1200" dirty="0">
                <a:latin typeface="Times New Roman"/>
                <a:cs typeface="Times New Roman"/>
              </a:rPr>
              <a:t>l’ultimità </a:t>
            </a:r>
            <a:r>
              <a:rPr sz="1200" spc="-5" dirty="0">
                <a:latin typeface="Times New Roman"/>
                <a:cs typeface="Times New Roman"/>
              </a:rPr>
              <a:t>dell’onnipresenza divina. </a:t>
            </a:r>
            <a:r>
              <a:rPr sz="1200" dirty="0">
                <a:latin typeface="Times New Roman"/>
                <a:cs typeface="Times New Roman"/>
              </a:rPr>
              <a:t>È volontà </a:t>
            </a:r>
            <a:r>
              <a:rPr sz="1200" spc="-5" dirty="0">
                <a:latin typeface="Times New Roman"/>
                <a:cs typeface="Times New Roman"/>
              </a:rPr>
              <a:t>del Padre Universale 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Supremo, l’Ultimo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l’Assoluto compensino, coordinino </a:t>
            </a:r>
            <a:r>
              <a:rPr sz="1200" dirty="0">
                <a:latin typeface="Times New Roman"/>
                <a:cs typeface="Times New Roman"/>
              </a:rPr>
              <a:t>ed unifichino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ubiquità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tempo-spazio e la </a:t>
            </a:r>
            <a:r>
              <a:rPr sz="1200" spc="-5" dirty="0">
                <a:latin typeface="Times New Roman"/>
                <a:cs typeface="Times New Roman"/>
              </a:rPr>
              <a:t>sua onnipresenza  nel tempo-spazio trasceso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presenza assoluta </a:t>
            </a:r>
            <a:r>
              <a:rPr sz="1200" spc="-5" dirty="0">
                <a:latin typeface="Times New Roman"/>
                <a:cs typeface="Times New Roman"/>
              </a:rPr>
              <a:t>ed universale </a:t>
            </a:r>
            <a:r>
              <a:rPr sz="1200" dirty="0">
                <a:latin typeface="Times New Roman"/>
                <a:cs typeface="Times New Roman"/>
              </a:rPr>
              <a:t>senza tempo e senza spazio. </a:t>
            </a:r>
            <a:r>
              <a:rPr sz="1200" spc="-5" dirty="0">
                <a:latin typeface="Times New Roman"/>
                <a:cs typeface="Times New Roman"/>
              </a:rPr>
              <a:t>Voi dovreste ricordarvi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che,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l’ubiquità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Deità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spesso associata allo spazio,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necessariamente </a:t>
            </a:r>
            <a:r>
              <a:rPr sz="1200" dirty="0">
                <a:latin typeface="Times New Roman"/>
                <a:cs typeface="Times New Roman"/>
              </a:rPr>
              <a:t>condizionata </a:t>
            </a:r>
            <a:r>
              <a:rPr sz="1200" spc="-5" dirty="0">
                <a:latin typeface="Times New Roman"/>
                <a:cs typeface="Times New Roman"/>
              </a:rPr>
              <a:t>dal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(1296.4) 118:2.2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ascendenti </a:t>
            </a:r>
            <a:r>
              <a:rPr sz="1200" dirty="0">
                <a:latin typeface="Times New Roman"/>
                <a:cs typeface="Times New Roman"/>
              </a:rPr>
              <a:t>mortali e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discernete progressivamente Dio grazie al 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Settuplo. Per 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scoprite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trovate come persona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come finalitari tenterete </a:t>
            </a:r>
            <a:r>
              <a:rPr sz="1200" dirty="0">
                <a:latin typeface="Times New Roman"/>
                <a:cs typeface="Times New Roman"/>
              </a:rPr>
              <a:t>subito di  </a:t>
            </a:r>
            <a:r>
              <a:rPr sz="1200" spc="-5" dirty="0">
                <a:latin typeface="Times New Roman"/>
                <a:cs typeface="Times New Roman"/>
              </a:rPr>
              <a:t>conoscerlo come Ultimo. Essendo finalitari, sembrerebbe esserci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via da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dopo aver </a:t>
            </a:r>
            <a:r>
              <a:rPr sz="1200" spc="-5" dirty="0">
                <a:latin typeface="Times New Roman"/>
                <a:cs typeface="Times New Roman"/>
              </a:rPr>
              <a:t>raggiunto l’Ultimo,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cioè </a:t>
            </a:r>
            <a:r>
              <a:rPr sz="1200" dirty="0">
                <a:latin typeface="Times New Roman"/>
                <a:cs typeface="Times New Roman"/>
              </a:rPr>
              <a:t>quella  di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dell’Assoluto. Nessun finalitario sarà disturbato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incertezze del raggiungimento </a:t>
            </a:r>
            <a:r>
              <a:rPr sz="1200" dirty="0">
                <a:latin typeface="Times New Roman"/>
                <a:cs typeface="Times New Roman"/>
              </a:rPr>
              <a:t>dell’Assoluto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63500" marR="7810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dell’ultima e </a:t>
            </a:r>
            <a:r>
              <a:rPr sz="1200" spc="-5" dirty="0">
                <a:latin typeface="Times New Roman"/>
                <a:cs typeface="Times New Roman"/>
              </a:rPr>
              <a:t>suprema delle ascensioni egli </a:t>
            </a:r>
            <a:r>
              <a:rPr sz="1200" dirty="0">
                <a:latin typeface="Times New Roman"/>
                <a:cs typeface="Times New Roman"/>
              </a:rPr>
              <a:t>avrà </a:t>
            </a:r>
            <a:r>
              <a:rPr sz="1200" spc="-5" dirty="0">
                <a:latin typeface="Times New Roman"/>
                <a:cs typeface="Times New Roman"/>
              </a:rPr>
              <a:t>incontrato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 Tali </a:t>
            </a:r>
            <a:r>
              <a:rPr sz="1200" dirty="0">
                <a:latin typeface="Times New Roman"/>
                <a:cs typeface="Times New Roman"/>
              </a:rPr>
              <a:t>finalitari </a:t>
            </a:r>
            <a:r>
              <a:rPr sz="1200" spc="-5" dirty="0">
                <a:latin typeface="Times New Roman"/>
                <a:cs typeface="Times New Roman"/>
              </a:rPr>
              <a:t>crederanno certamente  che,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riuscissero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trovare Dio </a:t>
            </a:r>
            <a:r>
              <a:rPr sz="1200" dirty="0">
                <a:latin typeface="Times New Roman"/>
                <a:cs typeface="Times New Roman"/>
              </a:rPr>
              <a:t>l’Assoluto, </a:t>
            </a:r>
            <a:r>
              <a:rPr sz="1200" spc="-5" dirty="0">
                <a:latin typeface="Times New Roman"/>
                <a:cs typeface="Times New Roman"/>
              </a:rPr>
              <a:t>scoprirebbero solo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Dio,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 che manifesta se </a:t>
            </a:r>
            <a:r>
              <a:rPr sz="1200" spc="-5" dirty="0">
                <a:latin typeface="Times New Roman"/>
                <a:cs typeface="Times New Roman"/>
              </a:rPr>
              <a:t>stesso su  livelli </a:t>
            </a:r>
            <a:r>
              <a:rPr sz="1200" dirty="0">
                <a:latin typeface="Times New Roman"/>
                <a:cs typeface="Times New Roman"/>
              </a:rPr>
              <a:t>più vicini </a:t>
            </a:r>
            <a:r>
              <a:rPr sz="1200" spc="-5" dirty="0">
                <a:latin typeface="Times New Roman"/>
                <a:cs typeface="Times New Roman"/>
              </a:rPr>
              <a:t>all’infinito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all’universale. Indubbiamente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nell’assoluto rivelerebbe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l’Antenato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Primordiale degli </a:t>
            </a:r>
            <a:r>
              <a:rPr sz="1200" dirty="0">
                <a:latin typeface="Times New Roman"/>
                <a:cs typeface="Times New Roman"/>
              </a:rPr>
              <a:t>universi così come il </a:t>
            </a:r>
            <a:r>
              <a:rPr sz="1200" spc="-5" dirty="0">
                <a:latin typeface="Times New Roman"/>
                <a:cs typeface="Times New Roman"/>
              </a:rPr>
              <a:t>Padre Finale delle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625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335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(1296.5) 118:2.3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può non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una dimostrazione </a:t>
            </a:r>
            <a:r>
              <a:rPr sz="1200" spc="-5" dirty="0">
                <a:latin typeface="Times New Roman"/>
                <a:cs typeface="Times New Roman"/>
              </a:rPr>
              <a:t>dell’onnipresenza della Deità nel </a:t>
            </a:r>
            <a:r>
              <a:rPr sz="1200" dirty="0">
                <a:latin typeface="Times New Roman"/>
                <a:cs typeface="Times New Roman"/>
              </a:rPr>
              <a:t>tempo-spazio, ma è </a:t>
            </a:r>
            <a:r>
              <a:rPr sz="1200" spc="-5" dirty="0">
                <a:latin typeface="Times New Roman"/>
                <a:cs typeface="Times New Roman"/>
              </a:rPr>
              <a:t>letteralmente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manifestazione dell’ubiquità </a:t>
            </a:r>
            <a:r>
              <a:rPr sz="1200" dirty="0">
                <a:latin typeface="Times New Roman"/>
                <a:cs typeface="Times New Roman"/>
              </a:rPr>
              <a:t>divina.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spirituale del Creatore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manifestazioni materiali della </a:t>
            </a:r>
            <a:r>
              <a:rPr sz="1200" dirty="0">
                <a:latin typeface="Times New Roman"/>
                <a:cs typeface="Times New Roman"/>
              </a:rPr>
              <a:t>creazione </a:t>
            </a:r>
            <a:r>
              <a:rPr sz="1200" spc="-5" dirty="0">
                <a:latin typeface="Times New Roman"/>
                <a:cs typeface="Times New Roman"/>
              </a:rPr>
              <a:t>esiste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vasto </a:t>
            </a:r>
            <a:r>
              <a:rPr sz="1200" dirty="0">
                <a:latin typeface="Times New Roman"/>
                <a:cs typeface="Times New Roman"/>
              </a:rPr>
              <a:t>dominio del </a:t>
            </a:r>
            <a:r>
              <a:rPr sz="1200" i="1" spc="-5" dirty="0">
                <a:latin typeface="Times New Roman"/>
                <a:cs typeface="Times New Roman"/>
              </a:rPr>
              <a:t>divenire </a:t>
            </a:r>
            <a:r>
              <a:rPr sz="1200" spc="-5" dirty="0">
                <a:latin typeface="Times New Roman"/>
                <a:cs typeface="Times New Roman"/>
              </a:rPr>
              <a:t>ubiquitario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l’emersione universale della Deità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65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(1296.6) 118:2.4 </a:t>
            </a:r>
            <a:r>
              <a:rPr sz="1200" spc="-5" dirty="0">
                <a:latin typeface="Times New Roman"/>
                <a:cs typeface="Times New Roman"/>
              </a:rPr>
              <a:t>Se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assumerà il </a:t>
            </a:r>
            <a:r>
              <a:rPr sz="1200" spc="-5" dirty="0">
                <a:latin typeface="Times New Roman"/>
                <a:cs typeface="Times New Roman"/>
              </a:rPr>
              <a:t>controllo diretto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noi siamo </a:t>
            </a:r>
            <a:r>
              <a:rPr sz="1200" spc="-5" dirty="0">
                <a:latin typeface="Times New Roman"/>
                <a:cs typeface="Times New Roman"/>
              </a:rPr>
              <a:t>convinti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questa  amministrazione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funzionerà </a:t>
            </a:r>
            <a:r>
              <a:rPr sz="1200" dirty="0">
                <a:latin typeface="Times New Roman"/>
                <a:cs typeface="Times New Roman"/>
              </a:rPr>
              <a:t>sotto il supercontrollo dell’Ultimo.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</a:t>
            </a:r>
            <a:r>
              <a:rPr sz="1200" spc="-5" dirty="0">
                <a:latin typeface="Times New Roman"/>
                <a:cs typeface="Times New Roman"/>
              </a:rPr>
              <a:t>caso Dio l’Ultimo comincerebbe </a:t>
            </a:r>
            <a:r>
              <a:rPr sz="1200" dirty="0">
                <a:latin typeface="Times New Roman"/>
                <a:cs typeface="Times New Roman"/>
              </a:rPr>
              <a:t>a divenire </a:t>
            </a:r>
            <a:r>
              <a:rPr sz="1200" spc="-5" dirty="0">
                <a:latin typeface="Times New Roman"/>
                <a:cs typeface="Times New Roman"/>
              </a:rPr>
              <a:t>manifesto  agli universi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Onnipotente trascendentale (l’Onnipotente) esercitante </a:t>
            </a:r>
            <a:r>
              <a:rPr sz="1200" dirty="0">
                <a:latin typeface="Times New Roman"/>
                <a:cs typeface="Times New Roman"/>
              </a:rPr>
              <a:t>il supercontrollo </a:t>
            </a:r>
            <a:r>
              <a:rPr sz="1200" spc="-5" dirty="0">
                <a:latin typeface="Times New Roman"/>
                <a:cs typeface="Times New Roman"/>
              </a:rPr>
              <a:t>del supertempo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dello 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trasceso relativo </a:t>
            </a:r>
            <a:r>
              <a:rPr sz="1200" dirty="0">
                <a:latin typeface="Times New Roman"/>
                <a:cs typeface="Times New Roman"/>
              </a:rPr>
              <a:t>alle funzioni </a:t>
            </a:r>
            <a:r>
              <a:rPr sz="1200" spc="-5" dirty="0">
                <a:latin typeface="Times New Roman"/>
                <a:cs typeface="Times New Roman"/>
              </a:rPr>
              <a:t>amministrative dell’Onnipotente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(1297.1) 118:2.5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del mortale può </a:t>
            </a:r>
            <a:r>
              <a:rPr sz="1200" spc="-5" dirty="0">
                <a:latin typeface="Times New Roman"/>
                <a:cs typeface="Times New Roman"/>
              </a:rPr>
              <a:t>chiedersi,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facciamo </a:t>
            </a:r>
            <a:r>
              <a:rPr sz="1200" dirty="0">
                <a:latin typeface="Times New Roman"/>
                <a:cs typeface="Times New Roman"/>
              </a:rPr>
              <a:t>noi: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l’evoluzione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nell’autorità amministrativa  del grande </a:t>
            </a:r>
            <a:r>
              <a:rPr sz="1200" dirty="0">
                <a:latin typeface="Times New Roman"/>
                <a:cs typeface="Times New Roman"/>
              </a:rPr>
              <a:t>universo è </a:t>
            </a:r>
            <a:r>
              <a:rPr sz="1200" spc="-5" dirty="0">
                <a:latin typeface="Times New Roman"/>
                <a:cs typeface="Times New Roman"/>
              </a:rPr>
              <a:t>accompagnata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accresciute manifestazioni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l’Ultimo, </a:t>
            </a:r>
            <a:r>
              <a:rPr sz="1200" dirty="0">
                <a:latin typeface="Times New Roman"/>
                <a:cs typeface="Times New Roman"/>
              </a:rPr>
              <a:t>un’emersione </a:t>
            </a:r>
            <a:r>
              <a:rPr sz="1200" spc="-5" dirty="0">
                <a:latin typeface="Times New Roman"/>
                <a:cs typeface="Times New Roman"/>
              </a:rPr>
              <a:t>corrispondente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l’Ultimo  negli universi postulati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spazio esterno sarà accompagnata </a:t>
            </a:r>
            <a:r>
              <a:rPr sz="1200" dirty="0">
                <a:latin typeface="Times New Roman"/>
                <a:cs typeface="Times New Roman"/>
              </a:rPr>
              <a:t>da rivelazioni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elevate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l’Assoluto?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noi non  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sappiamo.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Le relazioni tra il tempo e lo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spazio</a:t>
            </a:r>
            <a:endParaRPr sz="1600">
              <a:latin typeface="Times New Roman"/>
              <a:cs typeface="Times New Roman"/>
            </a:endParaRPr>
          </a:p>
          <a:p>
            <a:pPr marL="76200" marR="15240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(1297.2) 118:3.1 </a:t>
            </a:r>
            <a:r>
              <a:rPr sz="1200" dirty="0">
                <a:latin typeface="Times New Roman"/>
                <a:cs typeface="Times New Roman"/>
              </a:rPr>
              <a:t>Solo per </a:t>
            </a:r>
            <a:r>
              <a:rPr sz="1200" spc="-5" dirty="0">
                <a:latin typeface="Times New Roman"/>
                <a:cs typeface="Times New Roman"/>
              </a:rPr>
              <a:t>mezzo dell’ubiquità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ha potuto </a:t>
            </a:r>
            <a:r>
              <a:rPr sz="1200" spc="-5" dirty="0">
                <a:latin typeface="Times New Roman"/>
                <a:cs typeface="Times New Roman"/>
              </a:rPr>
              <a:t>unificare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manifestazioni del </a:t>
            </a:r>
            <a:r>
              <a:rPr sz="1200" dirty="0">
                <a:latin typeface="Times New Roman"/>
                <a:cs typeface="Times New Roman"/>
              </a:rPr>
              <a:t>tempo-spazio con la </a:t>
            </a:r>
            <a:r>
              <a:rPr sz="1200" spc="-5" dirty="0">
                <a:latin typeface="Times New Roman"/>
                <a:cs typeface="Times New Roman"/>
              </a:rPr>
              <a:t>concezione finita,  perché </a:t>
            </a:r>
            <a:r>
              <a:rPr sz="1200" dirty="0">
                <a:latin typeface="Times New Roman"/>
                <a:cs typeface="Times New Roman"/>
              </a:rPr>
              <a:t>il tempo è una </a:t>
            </a:r>
            <a:r>
              <a:rPr sz="1200" spc="-5" dirty="0">
                <a:latin typeface="Times New Roman"/>
                <a:cs typeface="Times New Roman"/>
              </a:rPr>
              <a:t>successione </a:t>
            </a:r>
            <a:r>
              <a:rPr sz="1200" dirty="0">
                <a:latin typeface="Times New Roman"/>
                <a:cs typeface="Times New Roman"/>
              </a:rPr>
              <a:t>d’istanti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punti </a:t>
            </a:r>
            <a:r>
              <a:rPr sz="1200" spc="-5" dirty="0">
                <a:latin typeface="Times New Roman"/>
                <a:cs typeface="Times New Roman"/>
              </a:rPr>
              <a:t>associati. Dopotutto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percepite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per  analisi </a:t>
            </a:r>
            <a:r>
              <a:rPr sz="1200" dirty="0">
                <a:latin typeface="Times New Roman"/>
                <a:cs typeface="Times New Roman"/>
              </a:rPr>
              <a:t>e lo spazio per </a:t>
            </a:r>
            <a:r>
              <a:rPr sz="1200" spc="-5" dirty="0">
                <a:latin typeface="Times New Roman"/>
                <a:cs typeface="Times New Roman"/>
              </a:rPr>
              <a:t>sintesi. Voi coordinate ed associate questi </a:t>
            </a:r>
            <a:r>
              <a:rPr sz="1200" dirty="0">
                <a:latin typeface="Times New Roman"/>
                <a:cs typeface="Times New Roman"/>
              </a:rPr>
              <a:t>due concetti </a:t>
            </a:r>
            <a:r>
              <a:rPr sz="1200" spc="-5" dirty="0">
                <a:latin typeface="Times New Roman"/>
                <a:cs typeface="Times New Roman"/>
              </a:rPr>
              <a:t>dissimili mediante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discernimento integratore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il mondo </a:t>
            </a:r>
            <a:r>
              <a:rPr sz="1200" spc="-5" dirty="0">
                <a:latin typeface="Times New Roman"/>
                <a:cs typeface="Times New Roman"/>
              </a:rPr>
              <a:t>animale soltanto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possiede questa </a:t>
            </a:r>
            <a:r>
              <a:rPr sz="1200" dirty="0">
                <a:latin typeface="Times New Roman"/>
                <a:cs typeface="Times New Roman"/>
              </a:rPr>
              <a:t>facoltà di </a:t>
            </a:r>
            <a:r>
              <a:rPr sz="1200" spc="-5" dirty="0">
                <a:latin typeface="Times New Roman"/>
                <a:cs typeface="Times New Roman"/>
              </a:rPr>
              <a:t>percepire </a:t>
            </a:r>
            <a:r>
              <a:rPr sz="1200" dirty="0">
                <a:latin typeface="Times New Roman"/>
                <a:cs typeface="Times New Roman"/>
              </a:rPr>
              <a:t>il tempo-spazio.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il  movimento ha un </a:t>
            </a:r>
            <a:r>
              <a:rPr sz="1200" spc="-5" dirty="0">
                <a:latin typeface="Times New Roman"/>
                <a:cs typeface="Times New Roman"/>
              </a:rPr>
              <a:t>significato, </a:t>
            </a:r>
            <a:r>
              <a:rPr sz="1200" dirty="0">
                <a:latin typeface="Times New Roman"/>
                <a:cs typeface="Times New Roman"/>
              </a:rPr>
              <a:t>ma il movimento acquista un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creatura avente status 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47050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939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(1297.3) 118:3.2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cose sono condizionate </a:t>
            </a:r>
            <a:r>
              <a:rPr sz="1200" spc="-5" dirty="0">
                <a:latin typeface="Times New Roman"/>
                <a:cs typeface="Times New Roman"/>
              </a:rPr>
              <a:t>dal tempo,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del tempo. Più voi </a:t>
            </a:r>
            <a:r>
              <a:rPr sz="1200" spc="-5" dirty="0">
                <a:latin typeface="Times New Roman"/>
                <a:cs typeface="Times New Roman"/>
              </a:rPr>
              <a:t>conoscete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verità, più </a:t>
            </a:r>
            <a:r>
              <a:rPr sz="1200" i="1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la verità, più  potete </a:t>
            </a:r>
            <a:r>
              <a:rPr sz="1200" spc="-5" dirty="0">
                <a:latin typeface="Times New Roman"/>
                <a:cs typeface="Times New Roman"/>
              </a:rPr>
              <a:t>intendere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568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(1297.4) 118:3.3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è incrollabile — </a:t>
            </a:r>
            <a:r>
              <a:rPr sz="1200" spc="-5" dirty="0">
                <a:latin typeface="Times New Roman"/>
                <a:cs typeface="Times New Roman"/>
              </a:rPr>
              <a:t>eternamente esente </a:t>
            </a:r>
            <a:r>
              <a:rPr sz="1200" dirty="0">
                <a:latin typeface="Times New Roman"/>
                <a:cs typeface="Times New Roman"/>
              </a:rPr>
              <a:t>da tutte le vicissitudini </a:t>
            </a:r>
            <a:r>
              <a:rPr sz="1200" spc="-5" dirty="0">
                <a:latin typeface="Times New Roman"/>
                <a:cs typeface="Times New Roman"/>
              </a:rPr>
              <a:t>transitorie, sebbene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inerte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formale,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sempre vibrante </a:t>
            </a:r>
            <a:r>
              <a:rPr sz="1200" dirty="0">
                <a:latin typeface="Times New Roman"/>
                <a:cs typeface="Times New Roman"/>
              </a:rPr>
              <a:t>e adattabile — </a:t>
            </a:r>
            <a:r>
              <a:rPr sz="1200" spc="-5" dirty="0">
                <a:latin typeface="Times New Roman"/>
                <a:cs typeface="Times New Roman"/>
              </a:rPr>
              <a:t>fulgidamente </a:t>
            </a:r>
            <a:r>
              <a:rPr sz="1200" dirty="0">
                <a:latin typeface="Times New Roman"/>
                <a:cs typeface="Times New Roman"/>
              </a:rPr>
              <a:t>viva. </a:t>
            </a:r>
            <a:r>
              <a:rPr sz="1200" spc="-5" dirty="0">
                <a:latin typeface="Times New Roman"/>
                <a:cs typeface="Times New Roman"/>
              </a:rPr>
              <a:t>Ma quando </a:t>
            </a:r>
            <a:r>
              <a:rPr sz="1200" dirty="0">
                <a:latin typeface="Times New Roman"/>
                <a:cs typeface="Times New Roman"/>
              </a:rPr>
              <a:t>la verità è legata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fatti, allora il tempo e lo spazio </a:t>
            </a:r>
            <a:r>
              <a:rPr sz="1200" spc="-5" dirty="0">
                <a:latin typeface="Times New Roman"/>
                <a:cs typeface="Times New Roman"/>
              </a:rPr>
              <a:t>condizionano </a:t>
            </a:r>
            <a:r>
              <a:rPr sz="1200" dirty="0">
                <a:latin typeface="Times New Roman"/>
                <a:cs typeface="Times New Roman"/>
              </a:rPr>
              <a:t>i  suoi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e mettono in </a:t>
            </a:r>
            <a:r>
              <a:rPr sz="1200" spc="-5" dirty="0">
                <a:latin typeface="Times New Roman"/>
                <a:cs typeface="Times New Roman"/>
              </a:rPr>
              <a:t>correlazione </a:t>
            </a:r>
            <a:r>
              <a:rPr sz="1200" dirty="0">
                <a:latin typeface="Times New Roman"/>
                <a:cs typeface="Times New Roman"/>
              </a:rPr>
              <a:t>i suoi valori. </a:t>
            </a:r>
            <a:r>
              <a:rPr sz="1200" spc="-5" dirty="0">
                <a:latin typeface="Times New Roman"/>
                <a:cs typeface="Times New Roman"/>
              </a:rPr>
              <a:t>Queste realtà 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unite ai fatti </a:t>
            </a:r>
            <a:r>
              <a:rPr sz="1200" dirty="0">
                <a:latin typeface="Times New Roman"/>
                <a:cs typeface="Times New Roman"/>
              </a:rPr>
              <a:t>divengono </a:t>
            </a:r>
            <a:r>
              <a:rPr sz="1200" spc="-5" dirty="0">
                <a:latin typeface="Times New Roman"/>
                <a:cs typeface="Times New Roman"/>
              </a:rPr>
              <a:t>dei concetti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conseguenza relegate </a:t>
            </a:r>
            <a:r>
              <a:rPr sz="1200" dirty="0">
                <a:latin typeface="Times New Roman"/>
                <a:cs typeface="Times New Roman"/>
              </a:rPr>
              <a:t>nel dominio </a:t>
            </a:r>
            <a:r>
              <a:rPr sz="1200" spc="-5" dirty="0">
                <a:latin typeface="Times New Roman"/>
                <a:cs typeface="Times New Roman"/>
              </a:rPr>
              <a:t>delle realtà </a:t>
            </a:r>
            <a:r>
              <a:rPr sz="1200" dirty="0">
                <a:latin typeface="Times New Roman"/>
                <a:cs typeface="Times New Roman"/>
              </a:rPr>
              <a:t>cosmiche </a:t>
            </a:r>
            <a:r>
              <a:rPr sz="1200" spc="-5" dirty="0">
                <a:latin typeface="Times New Roman"/>
                <a:cs typeface="Times New Roman"/>
              </a:rPr>
              <a:t>relative.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1562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(1297.5) 118:3.4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legame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assoluta ed eterna del Creatore con l’esperienza effettiva della </a:t>
            </a:r>
            <a:r>
              <a:rPr sz="1200" dirty="0">
                <a:latin typeface="Times New Roman"/>
                <a:cs typeface="Times New Roman"/>
              </a:rPr>
              <a:t>creatura </a:t>
            </a:r>
            <a:r>
              <a:rPr sz="1200" spc="-5" dirty="0">
                <a:latin typeface="Times New Roman"/>
                <a:cs typeface="Times New Roman"/>
              </a:rPr>
              <a:t>finita </a:t>
            </a:r>
            <a:r>
              <a:rPr sz="1200" dirty="0">
                <a:latin typeface="Times New Roman"/>
                <a:cs typeface="Times New Roman"/>
              </a:rPr>
              <a:t>e temporale </a:t>
            </a:r>
            <a:r>
              <a:rPr sz="1200" spc="-5" dirty="0">
                <a:latin typeface="Times New Roman"/>
                <a:cs typeface="Times New Roman"/>
              </a:rPr>
              <a:t>fa  apparire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valore emergente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 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essenziale per </a:t>
            </a:r>
            <a:r>
              <a:rPr sz="1200" dirty="0">
                <a:latin typeface="Times New Roman"/>
                <a:cs typeface="Times New Roman"/>
              </a:rPr>
              <a:t>la coordinazione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superiore  divino </a:t>
            </a:r>
            <a:r>
              <a:rPr sz="1200" spc="-5" dirty="0">
                <a:latin typeface="Times New Roman"/>
                <a:cs typeface="Times New Roman"/>
              </a:rPr>
              <a:t>ed immutabile con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inferiore finito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sempre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mutevole.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085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(1297.6) 118:3.5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non assolute </a:t>
            </a:r>
            <a:r>
              <a:rPr sz="1200" dirty="0">
                <a:latin typeface="Times New Roman"/>
                <a:cs typeface="Times New Roman"/>
              </a:rPr>
              <a:t>lo spazio è il più vicino </a:t>
            </a:r>
            <a:r>
              <a:rPr sz="1200" spc="-5" dirty="0">
                <a:latin typeface="Times New Roman"/>
                <a:cs typeface="Times New Roman"/>
              </a:rPr>
              <a:t>ad essere assoluto.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spazio è in </a:t>
            </a:r>
            <a:r>
              <a:rPr sz="1200" spc="-5" dirty="0">
                <a:latin typeface="Times New Roman"/>
                <a:cs typeface="Times New Roman"/>
              </a:rPr>
              <a:t>apparenza assolutamente  </a:t>
            </a:r>
            <a:r>
              <a:rPr sz="1200" dirty="0">
                <a:latin typeface="Times New Roman"/>
                <a:cs typeface="Times New Roman"/>
              </a:rPr>
              <a:t>ultimo.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difficoltà che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a comprendere lo spazio </a:t>
            </a:r>
            <a:r>
              <a:rPr sz="1200" spc="-5" dirty="0">
                <a:latin typeface="Times New Roman"/>
                <a:cs typeface="Times New Roman"/>
              </a:rPr>
              <a:t>sul livello materiale </a:t>
            </a:r>
            <a:r>
              <a:rPr sz="1200" dirty="0">
                <a:latin typeface="Times New Roman"/>
                <a:cs typeface="Times New Roman"/>
              </a:rPr>
              <a:t>è dovuta </a:t>
            </a:r>
            <a:r>
              <a:rPr sz="1200" spc="-5" dirty="0">
                <a:latin typeface="Times New Roman"/>
                <a:cs typeface="Times New Roman"/>
              </a:rPr>
              <a:t>al fatto che, </a:t>
            </a:r>
            <a:r>
              <a:rPr sz="1200" dirty="0">
                <a:latin typeface="Times New Roman"/>
                <a:cs typeface="Times New Roman"/>
              </a:rPr>
              <a:t>mentre i </a:t>
            </a:r>
            <a:r>
              <a:rPr sz="1200" spc="-5" dirty="0">
                <a:latin typeface="Times New Roman"/>
                <a:cs typeface="Times New Roman"/>
              </a:rPr>
              <a:t>corpi  materiali esistono </a:t>
            </a:r>
            <a:r>
              <a:rPr sz="1200" dirty="0">
                <a:latin typeface="Times New Roman"/>
                <a:cs typeface="Times New Roman"/>
              </a:rPr>
              <a:t>nello spazio, lo spazio </a:t>
            </a:r>
            <a:r>
              <a:rPr sz="1200" spc="-5" dirty="0">
                <a:latin typeface="Times New Roman"/>
                <a:cs typeface="Times New Roman"/>
              </a:rPr>
              <a:t>esiste anche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stessi corpi materiali. Anche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molte </a:t>
            </a:r>
            <a:r>
              <a:rPr sz="1200" spc="-5" dirty="0">
                <a:latin typeface="Times New Roman"/>
                <a:cs typeface="Times New Roman"/>
              </a:rPr>
              <a:t>cose dello </a:t>
            </a:r>
            <a:r>
              <a:rPr sz="1200" spc="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che  sono </a:t>
            </a:r>
            <a:r>
              <a:rPr sz="1200" spc="-5" dirty="0">
                <a:latin typeface="Times New Roman"/>
                <a:cs typeface="Times New Roman"/>
              </a:rPr>
              <a:t>assolute, 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significa che </a:t>
            </a:r>
            <a:r>
              <a:rPr sz="1200" dirty="0">
                <a:latin typeface="Times New Roman"/>
                <a:cs typeface="Times New Roman"/>
              </a:rPr>
              <a:t>lo spazio sia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863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(1297.7) 118:3.6 </a:t>
            </a:r>
            <a:r>
              <a:rPr sz="1200" spc="-5" dirty="0">
                <a:latin typeface="Times New Roman"/>
                <a:cs typeface="Times New Roman"/>
              </a:rPr>
              <a:t>Per comprendere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dello </a:t>
            </a:r>
            <a:r>
              <a:rPr sz="1200" dirty="0">
                <a:latin typeface="Times New Roman"/>
                <a:cs typeface="Times New Roman"/>
              </a:rPr>
              <a:t>spazio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utile </a:t>
            </a:r>
            <a:r>
              <a:rPr sz="1200" spc="-5" dirty="0">
                <a:latin typeface="Times New Roman"/>
                <a:cs typeface="Times New Roman"/>
              </a:rPr>
              <a:t>immaginare che, </a:t>
            </a:r>
            <a:r>
              <a:rPr sz="1200" dirty="0">
                <a:latin typeface="Times New Roman"/>
                <a:cs typeface="Times New Roman"/>
              </a:rPr>
              <a:t>relativamente </a:t>
            </a:r>
            <a:r>
              <a:rPr sz="1200" spc="-5" dirty="0">
                <a:latin typeface="Times New Roman"/>
                <a:cs typeface="Times New Roman"/>
              </a:rPr>
              <a:t>parlando, </a:t>
            </a:r>
            <a:r>
              <a:rPr sz="1200" dirty="0">
                <a:latin typeface="Times New Roman"/>
                <a:cs typeface="Times New Roman"/>
              </a:rPr>
              <a:t>lo spazio è  dopotutto una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corpi materiali. </a:t>
            </a:r>
            <a:r>
              <a:rPr sz="1200" dirty="0">
                <a:latin typeface="Times New Roman"/>
                <a:cs typeface="Times New Roman"/>
              </a:rPr>
              <a:t>Quindi,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corpo si </a:t>
            </a:r>
            <a:r>
              <a:rPr sz="1200" dirty="0">
                <a:latin typeface="Times New Roman"/>
                <a:cs typeface="Times New Roman"/>
              </a:rPr>
              <a:t>muove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spazio, porta </a:t>
            </a:r>
            <a:r>
              <a:rPr sz="1200" spc="-5" dirty="0">
                <a:latin typeface="Times New Roman"/>
                <a:cs typeface="Times New Roman"/>
              </a:rPr>
              <a:t>con sé </a:t>
            </a:r>
            <a:r>
              <a:rPr sz="1200" spc="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tutte le sue  </a:t>
            </a:r>
            <a:r>
              <a:rPr sz="1200" spc="-5" dirty="0">
                <a:latin typeface="Times New Roman"/>
                <a:cs typeface="Times New Roman"/>
              </a:rPr>
              <a:t>proprietà, anche </a:t>
            </a:r>
            <a:r>
              <a:rPr sz="1200" dirty="0">
                <a:latin typeface="Times New Roman"/>
                <a:cs typeface="Times New Roman"/>
              </a:rPr>
              <a:t>lo spazio che è in questo corpo in movimento e ne </a:t>
            </a:r>
            <a:r>
              <a:rPr sz="1200" spc="-5" dirty="0">
                <a:latin typeface="Times New Roman"/>
                <a:cs typeface="Times New Roman"/>
              </a:rPr>
              <a:t>fa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2413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(1297.8) 118:3.7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modelli della realtà occupano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sui livelli materiali, </a:t>
            </a:r>
            <a:r>
              <a:rPr sz="1200" dirty="0">
                <a:latin typeface="Times New Roman"/>
                <a:cs typeface="Times New Roman"/>
              </a:rPr>
              <a:t>ma i modelli spirituali </a:t>
            </a:r>
            <a:r>
              <a:rPr sz="1200" spc="-5" dirty="0">
                <a:latin typeface="Times New Roman"/>
                <a:cs typeface="Times New Roman"/>
              </a:rPr>
              <a:t>esistono </a:t>
            </a:r>
            <a:r>
              <a:rPr sz="1200" dirty="0">
                <a:latin typeface="Times New Roman"/>
                <a:cs typeface="Times New Roman"/>
              </a:rPr>
              <a:t>soltanto in </a:t>
            </a:r>
            <a:r>
              <a:rPr sz="1200" spc="-5" dirty="0">
                <a:latin typeface="Times New Roman"/>
                <a:cs typeface="Times New Roman"/>
              </a:rPr>
              <a:t>relazione  allo </a:t>
            </a:r>
            <a:r>
              <a:rPr sz="1200" dirty="0">
                <a:latin typeface="Times New Roman"/>
                <a:cs typeface="Times New Roman"/>
              </a:rPr>
              <a:t>spazio;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occupano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spostano spazio, </a:t>
            </a:r>
            <a:r>
              <a:rPr sz="1200" dirty="0">
                <a:latin typeface="Times New Roman"/>
                <a:cs typeface="Times New Roman"/>
              </a:rPr>
              <a:t>né lo </a:t>
            </a:r>
            <a:r>
              <a:rPr sz="1200" spc="-5" dirty="0">
                <a:latin typeface="Times New Roman"/>
                <a:cs typeface="Times New Roman"/>
              </a:rPr>
              <a:t>contengono. Ma </a:t>
            </a:r>
            <a:r>
              <a:rPr sz="1200" dirty="0">
                <a:latin typeface="Times New Roman"/>
                <a:cs typeface="Times New Roman"/>
              </a:rPr>
              <a:t>per noi </a:t>
            </a:r>
            <a:r>
              <a:rPr sz="1200" spc="-5" dirty="0">
                <a:latin typeface="Times New Roman"/>
                <a:cs typeface="Times New Roman"/>
              </a:rPr>
              <a:t>l’enigma principale dello spazio concerne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198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3017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modello di </a:t>
            </a:r>
            <a:r>
              <a:rPr sz="1200" spc="-5" dirty="0">
                <a:latin typeface="Times New Roman"/>
                <a:cs typeface="Times New Roman"/>
              </a:rPr>
              <a:t>un’idea. Quando entriamo </a:t>
            </a:r>
            <a:r>
              <a:rPr sz="1200" dirty="0">
                <a:latin typeface="Times New Roman"/>
                <a:cs typeface="Times New Roman"/>
              </a:rPr>
              <a:t>nel dominio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incontriamo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enigmi.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modello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— di un’idea  </a:t>
            </a:r>
            <a:r>
              <a:rPr sz="1200" spc="-5" dirty="0">
                <a:latin typeface="Times New Roman"/>
                <a:cs typeface="Times New Roman"/>
              </a:rPr>
              <a:t>occupa </a:t>
            </a:r>
            <a:r>
              <a:rPr sz="1200" dirty="0">
                <a:latin typeface="Times New Roman"/>
                <a:cs typeface="Times New Roman"/>
              </a:rPr>
              <a:t>spazio?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sappiamo, benché siamo certi che </a:t>
            </a:r>
            <a:r>
              <a:rPr sz="1200" dirty="0">
                <a:latin typeface="Times New Roman"/>
                <a:cs typeface="Times New Roman"/>
              </a:rPr>
              <a:t>un modello </a:t>
            </a:r>
            <a:r>
              <a:rPr sz="1200" spc="-5" dirty="0">
                <a:latin typeface="Times New Roman"/>
                <a:cs typeface="Times New Roman"/>
              </a:rPr>
              <a:t>d’idea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contiene </a:t>
            </a:r>
            <a:r>
              <a:rPr sz="1200" dirty="0">
                <a:latin typeface="Times New Roman"/>
                <a:cs typeface="Times New Roman"/>
              </a:rPr>
              <a:t>spazio. Ma 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prudente  </a:t>
            </a:r>
            <a:r>
              <a:rPr sz="1200" spc="-5" dirty="0">
                <a:latin typeface="Times New Roman"/>
                <a:cs typeface="Times New Roman"/>
              </a:rPr>
              <a:t>postulare che </a:t>
            </a:r>
            <a:r>
              <a:rPr sz="1200" dirty="0">
                <a:latin typeface="Times New Roman"/>
                <a:cs typeface="Times New Roman"/>
              </a:rPr>
              <a:t>l’immateriale 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causalità primaria e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secondaria</a:t>
            </a:r>
            <a:endParaRPr sz="1600">
              <a:latin typeface="Times New Roman"/>
              <a:cs typeface="Times New Roman"/>
            </a:endParaRPr>
          </a:p>
          <a:p>
            <a:pPr marL="88900" marR="13398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(1298.1) 118:4.1 </a:t>
            </a:r>
            <a:r>
              <a:rPr sz="1200" spc="-5" dirty="0">
                <a:latin typeface="Times New Roman"/>
                <a:cs typeface="Times New Roman"/>
              </a:rPr>
              <a:t>Molte delle difficoltà teologiche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dilemmi metafisici dell’uomo mortale sono </a:t>
            </a:r>
            <a:r>
              <a:rPr sz="1200" dirty="0">
                <a:latin typeface="Times New Roman"/>
                <a:cs typeface="Times New Roman"/>
              </a:rPr>
              <a:t>dovuti </a:t>
            </a:r>
            <a:r>
              <a:rPr sz="1200" spc="-5" dirty="0">
                <a:latin typeface="Times New Roman"/>
                <a:cs typeface="Times New Roman"/>
              </a:rPr>
              <a:t>alla sua errata collocazione  della personalità </a:t>
            </a:r>
            <a:r>
              <a:rPr sz="1200" dirty="0">
                <a:latin typeface="Times New Roman"/>
                <a:cs typeface="Times New Roman"/>
              </a:rPr>
              <a:t>della Deità </a:t>
            </a:r>
            <a:r>
              <a:rPr sz="1200" spc="-5" dirty="0">
                <a:latin typeface="Times New Roman"/>
                <a:cs typeface="Times New Roman"/>
              </a:rPr>
              <a:t>ed alla conseguente assegnazione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attributi infiniti ed assoluti alla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subordinata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Deità  </a:t>
            </a:r>
            <a:r>
              <a:rPr sz="1200" spc="-5" dirty="0">
                <a:latin typeface="Times New Roman"/>
                <a:cs typeface="Times New Roman"/>
              </a:rPr>
              <a:t>evoluzionaria. Voi </a:t>
            </a:r>
            <a:r>
              <a:rPr sz="1200" dirty="0">
                <a:latin typeface="Times New Roman"/>
                <a:cs typeface="Times New Roman"/>
              </a:rPr>
              <a:t>non dovete </a:t>
            </a:r>
            <a:r>
              <a:rPr sz="1200" spc="-5" dirty="0">
                <a:latin typeface="Times New Roman"/>
                <a:cs typeface="Times New Roman"/>
              </a:rPr>
              <a:t>dimenticare che, </a:t>
            </a:r>
            <a:r>
              <a:rPr sz="1200" dirty="0">
                <a:latin typeface="Times New Roman"/>
                <a:cs typeface="Times New Roman"/>
              </a:rPr>
              <a:t>mentre esiste certamente una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Causa </a:t>
            </a:r>
            <a:r>
              <a:rPr sz="1200" spc="-5" dirty="0">
                <a:latin typeface="Times New Roman"/>
                <a:cs typeface="Times New Roman"/>
              </a:rPr>
              <a:t>Prima, c’è anche </a:t>
            </a:r>
            <a:r>
              <a:rPr sz="1200" dirty="0">
                <a:latin typeface="Times New Roman"/>
                <a:cs typeface="Times New Roman"/>
              </a:rPr>
              <a:t>una moltitudine di </a:t>
            </a:r>
            <a:r>
              <a:rPr sz="1200" spc="-5" dirty="0">
                <a:latin typeface="Times New Roman"/>
                <a:cs typeface="Times New Roman"/>
              </a:rPr>
              <a:t>cause  coordinate </a:t>
            </a:r>
            <a:r>
              <a:rPr sz="1200" dirty="0">
                <a:latin typeface="Times New Roman"/>
                <a:cs typeface="Times New Roman"/>
              </a:rPr>
              <a:t>e subordinate, </a:t>
            </a:r>
            <a:r>
              <a:rPr sz="1200" spc="-5" dirty="0">
                <a:latin typeface="Times New Roman"/>
                <a:cs typeface="Times New Roman"/>
              </a:rPr>
              <a:t>cause sia associate che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secondarie.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(1298.2) 118:4.2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distinzione </a:t>
            </a:r>
            <a:r>
              <a:rPr sz="1200" spc="-5" dirty="0">
                <a:latin typeface="Times New Roman"/>
                <a:cs typeface="Times New Roman"/>
              </a:rPr>
              <a:t>essenziale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cause </a:t>
            </a:r>
            <a:r>
              <a:rPr sz="1200" dirty="0">
                <a:latin typeface="Times New Roman"/>
                <a:cs typeface="Times New Roman"/>
              </a:rPr>
              <a:t>prime e cause seconde è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cause </a:t>
            </a:r>
            <a:r>
              <a:rPr sz="1200" dirty="0">
                <a:latin typeface="Times New Roman"/>
                <a:cs typeface="Times New Roman"/>
              </a:rPr>
              <a:t>prime producono </a:t>
            </a:r>
            <a:r>
              <a:rPr sz="1200" spc="-5" dirty="0">
                <a:latin typeface="Times New Roman"/>
                <a:cs typeface="Times New Roman"/>
              </a:rPr>
              <a:t>effetti </a:t>
            </a:r>
            <a:r>
              <a:rPr sz="1200" dirty="0">
                <a:latin typeface="Times New Roman"/>
                <a:cs typeface="Times New Roman"/>
              </a:rPr>
              <a:t>originali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privi  </a:t>
            </a:r>
            <a:r>
              <a:rPr sz="1200" spc="-5" dirty="0">
                <a:latin typeface="Times New Roman"/>
                <a:cs typeface="Times New Roman"/>
              </a:rPr>
              <a:t>dell’eredità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fattori derivati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qualunque </a:t>
            </a:r>
            <a:r>
              <a:rPr sz="1200" dirty="0">
                <a:latin typeface="Times New Roman"/>
                <a:cs typeface="Times New Roman"/>
              </a:rPr>
              <a:t>causalità </a:t>
            </a:r>
            <a:r>
              <a:rPr sz="1200" spc="-5" dirty="0">
                <a:latin typeface="Times New Roman"/>
                <a:cs typeface="Times New Roman"/>
              </a:rPr>
              <a:t>antecedente.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cause </a:t>
            </a:r>
            <a:r>
              <a:rPr sz="1200" spc="-5" dirty="0">
                <a:latin typeface="Times New Roman"/>
                <a:cs typeface="Times New Roman"/>
              </a:rPr>
              <a:t>secondarie </a:t>
            </a:r>
            <a:r>
              <a:rPr sz="1200" dirty="0">
                <a:latin typeface="Times New Roman"/>
                <a:cs typeface="Times New Roman"/>
              </a:rPr>
              <a:t>producono </a:t>
            </a:r>
            <a:r>
              <a:rPr sz="1200" spc="-5" dirty="0">
                <a:latin typeface="Times New Roman"/>
                <a:cs typeface="Times New Roman"/>
              </a:rPr>
              <a:t>effetti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rivelano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invariabilmente l’eredità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un’altra </a:t>
            </a:r>
            <a:r>
              <a:rPr sz="1200" dirty="0">
                <a:latin typeface="Times New Roman"/>
                <a:cs typeface="Times New Roman"/>
              </a:rPr>
              <a:t>causa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precedente.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954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(1298.3) 118:4.3 </a:t>
            </a:r>
            <a:r>
              <a:rPr sz="1200" dirty="0">
                <a:latin typeface="Times New Roman"/>
                <a:cs typeface="Times New Roman"/>
              </a:rPr>
              <a:t>I potenziali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statici </a:t>
            </a:r>
            <a:r>
              <a:rPr sz="1200" spc="-5" dirty="0">
                <a:latin typeface="Times New Roman"/>
                <a:cs typeface="Times New Roman"/>
              </a:rPr>
              <a:t>inerenti all’Assoluto Non Qualificato reagiscono alle </a:t>
            </a:r>
            <a:r>
              <a:rPr sz="1200" dirty="0">
                <a:latin typeface="Times New Roman"/>
                <a:cs typeface="Times New Roman"/>
              </a:rPr>
              <a:t>cause </a:t>
            </a:r>
            <a:r>
              <a:rPr sz="1200" spc="-5" dirty="0">
                <a:latin typeface="Times New Roman"/>
                <a:cs typeface="Times New Roman"/>
              </a:rPr>
              <a:t>dell’Assoluto </a:t>
            </a:r>
            <a:r>
              <a:rPr sz="1200" dirty="0">
                <a:latin typeface="Times New Roman"/>
                <a:cs typeface="Times New Roman"/>
              </a:rPr>
              <a:t>della Deità </a:t>
            </a:r>
            <a:r>
              <a:rPr sz="1200" spc="-5" dirty="0">
                <a:latin typeface="Times New Roman"/>
                <a:cs typeface="Times New Roman"/>
              </a:rPr>
              <a:t>che  sono </a:t>
            </a:r>
            <a:r>
              <a:rPr sz="1200" dirty="0">
                <a:latin typeface="Times New Roman"/>
                <a:cs typeface="Times New Roman"/>
              </a:rPr>
              <a:t>prodotte </a:t>
            </a:r>
            <a:r>
              <a:rPr sz="1200" spc="-5" dirty="0">
                <a:latin typeface="Times New Roman"/>
                <a:cs typeface="Times New Roman"/>
              </a:rPr>
              <a:t>dall’azione della Trinità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presenza dell’Assoluto Universale questi </a:t>
            </a: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statici </a:t>
            </a:r>
            <a:r>
              <a:rPr sz="1200" dirty="0">
                <a:latin typeface="Times New Roman"/>
                <a:cs typeface="Times New Roman"/>
              </a:rPr>
              <a:t>impregnati di  </a:t>
            </a:r>
            <a:r>
              <a:rPr sz="1200" spc="-5" dirty="0">
                <a:latin typeface="Times New Roman"/>
                <a:cs typeface="Times New Roman"/>
              </a:rPr>
              <a:t>causalità diventano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attivi </a:t>
            </a:r>
            <a:r>
              <a:rPr sz="1200" dirty="0">
                <a:latin typeface="Times New Roman"/>
                <a:cs typeface="Times New Roman"/>
              </a:rPr>
              <a:t>e sensibili </a:t>
            </a:r>
            <a:r>
              <a:rPr sz="1200" spc="-5" dirty="0">
                <a:latin typeface="Times New Roman"/>
                <a:cs typeface="Times New Roman"/>
              </a:rPr>
              <a:t>all’influenza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agenti trascendentali,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azioni </a:t>
            </a:r>
            <a:r>
              <a:rPr sz="1200" spc="-5" dirty="0">
                <a:latin typeface="Times New Roman"/>
                <a:cs typeface="Times New Roman"/>
              </a:rPr>
              <a:t>portano alla trasmutazione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potenziali attivi </a:t>
            </a:r>
            <a:r>
              <a:rPr sz="1200" spc="-5" dirty="0">
                <a:latin typeface="Times New Roman"/>
                <a:cs typeface="Times New Roman"/>
              </a:rPr>
              <a:t>nello 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vere possibilità universali </a:t>
            </a:r>
            <a:r>
              <a:rPr sz="1200" dirty="0">
                <a:latin typeface="Times New Roman"/>
                <a:cs typeface="Times New Roman"/>
              </a:rPr>
              <a:t>di sviluppo, di </a:t>
            </a:r>
            <a:r>
              <a:rPr sz="1200" spc="-5" dirty="0">
                <a:latin typeface="Times New Roman"/>
                <a:cs typeface="Times New Roman"/>
              </a:rPr>
              <a:t>capacità attualizzate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questi  potenziali </a:t>
            </a:r>
            <a:r>
              <a:rPr sz="1200" spc="-5" dirty="0">
                <a:latin typeface="Times New Roman"/>
                <a:cs typeface="Times New Roman"/>
              </a:rPr>
              <a:t>maturati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controllori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recitano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dramma senza fine dell’evoluzione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3003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(1298.4) 118:4.4 </a:t>
            </a:r>
            <a:r>
              <a:rPr sz="1200" dirty="0">
                <a:latin typeface="Times New Roman"/>
                <a:cs typeface="Times New Roman"/>
              </a:rPr>
              <a:t>Se non </a:t>
            </a:r>
            <a:r>
              <a:rPr sz="1200" spc="-5" dirty="0">
                <a:latin typeface="Times New Roman"/>
                <a:cs typeface="Times New Roman"/>
              </a:rPr>
              <a:t>si tiene conto degli esistenziali,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causalità </a:t>
            </a:r>
            <a:r>
              <a:rPr sz="1200" dirty="0">
                <a:latin typeface="Times New Roman"/>
                <a:cs typeface="Times New Roman"/>
              </a:rPr>
              <a:t>ha una triplice costituzione di </a:t>
            </a:r>
            <a:r>
              <a:rPr sz="1200" spc="-5" dirty="0">
                <a:latin typeface="Times New Roman"/>
                <a:cs typeface="Times New Roman"/>
              </a:rPr>
              <a:t>base.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essa opera </a:t>
            </a:r>
            <a:r>
              <a:rPr sz="1200" dirty="0">
                <a:latin typeface="Times New Roman"/>
                <a:cs typeface="Times New Roman"/>
              </a:rPr>
              <a:t>in quest’era 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e concernendo il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finito </a:t>
            </a:r>
            <a:r>
              <a:rPr sz="1200" spc="-5" dirty="0">
                <a:latin typeface="Times New Roman"/>
                <a:cs typeface="Times New Roman"/>
              </a:rPr>
              <a:t>dei sette superuniversi,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concepita come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35024" y="513333"/>
            <a:ext cx="7150100" cy="3368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790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(1298.5) 118:4.5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Attivazione dei potenziali statici.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nell’Assoluto Universale </a:t>
            </a:r>
            <a:r>
              <a:rPr sz="1200" dirty="0">
                <a:latin typeface="Times New Roman"/>
                <a:cs typeface="Times New Roman"/>
              </a:rPr>
              <a:t>mediante le </a:t>
            </a:r>
            <a:r>
              <a:rPr sz="1200" spc="-5" dirty="0">
                <a:latin typeface="Times New Roman"/>
                <a:cs typeface="Times New Roman"/>
              </a:rPr>
              <a:t>azioni  dell’Assoluto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Deità, operante </a:t>
            </a:r>
            <a:r>
              <a:rPr sz="1200" dirty="0">
                <a:latin typeface="Times New Roman"/>
                <a:cs typeface="Times New Roman"/>
              </a:rPr>
              <a:t>nel e </a:t>
            </a:r>
            <a:r>
              <a:rPr sz="1200" spc="-5" dirty="0">
                <a:latin typeface="Times New Roman"/>
                <a:cs typeface="Times New Roman"/>
              </a:rPr>
              <a:t>sull’Assoluto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conseguenza degli </a:t>
            </a:r>
            <a:r>
              <a:rPr sz="1200" dirty="0">
                <a:latin typeface="Times New Roman"/>
                <a:cs typeface="Times New Roman"/>
              </a:rPr>
              <a:t>ordini volitivi della  </a:t>
            </a:r>
            <a:r>
              <a:rPr sz="1200" spc="-5" dirty="0">
                <a:latin typeface="Times New Roman"/>
                <a:cs typeface="Times New Roman"/>
              </a:rPr>
              <a:t>Trinità del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9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(1298.6) 118:4.6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L’eventuarsi </a:t>
            </a:r>
            <a:r>
              <a:rPr sz="1200" i="1" dirty="0">
                <a:latin typeface="Times New Roman"/>
                <a:cs typeface="Times New Roman"/>
              </a:rPr>
              <a:t>delle </a:t>
            </a:r>
            <a:r>
              <a:rPr sz="1200" i="1" spc="-5" dirty="0">
                <a:latin typeface="Times New Roman"/>
                <a:cs typeface="Times New Roman"/>
              </a:rPr>
              <a:t>capacità universali.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implica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trasformazione dei </a:t>
            </a: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indifferenziati </a:t>
            </a:r>
            <a:r>
              <a:rPr sz="1200" dirty="0">
                <a:latin typeface="Times New Roman"/>
                <a:cs typeface="Times New Roman"/>
              </a:rPr>
              <a:t>in  piani </a:t>
            </a:r>
            <a:r>
              <a:rPr sz="1200" spc="-5" dirty="0">
                <a:latin typeface="Times New Roman"/>
                <a:cs typeface="Times New Roman"/>
              </a:rPr>
              <a:t>separati </a:t>
            </a:r>
            <a:r>
              <a:rPr sz="1200" dirty="0">
                <a:latin typeface="Times New Roman"/>
                <a:cs typeface="Times New Roman"/>
              </a:rPr>
              <a:t>e definiti.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l’atto </a:t>
            </a:r>
            <a:r>
              <a:rPr sz="1200" dirty="0">
                <a:latin typeface="Times New Roman"/>
                <a:cs typeface="Times New Roman"/>
              </a:rPr>
              <a:t>dell’Ultimità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agenti del </a:t>
            </a:r>
            <a:r>
              <a:rPr sz="1200" dirty="0">
                <a:latin typeface="Times New Roman"/>
                <a:cs typeface="Times New Roman"/>
              </a:rPr>
              <a:t>livello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trascendentale.</a:t>
            </a:r>
            <a:endParaRPr sz="1200">
              <a:latin typeface="Times New Roman"/>
              <a:cs typeface="Times New Roman"/>
            </a:endParaRPr>
          </a:p>
          <a:p>
            <a:pPr marL="63500" marR="18542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Questi atti anticipano perfettamente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bisogni </a:t>
            </a:r>
            <a:r>
              <a:rPr sz="1200" dirty="0">
                <a:latin typeface="Times New Roman"/>
                <a:cs typeface="Times New Roman"/>
              </a:rPr>
              <a:t>futuri </a:t>
            </a:r>
            <a:r>
              <a:rPr sz="1200" spc="-5" dirty="0">
                <a:latin typeface="Times New Roman"/>
                <a:cs typeface="Times New Roman"/>
              </a:rPr>
              <a:t>dell’intero universo maestro.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connessione </a:t>
            </a:r>
            <a:r>
              <a:rPr sz="1200" dirty="0">
                <a:latin typeface="Times New Roman"/>
                <a:cs typeface="Times New Roman"/>
              </a:rPr>
              <a:t>con la  </a:t>
            </a:r>
            <a:r>
              <a:rPr sz="1200" spc="-5" dirty="0">
                <a:latin typeface="Times New Roman"/>
                <a:cs typeface="Times New Roman"/>
              </a:rPr>
              <a:t>segregazione dei </a:t>
            </a: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che gli Architetti dell’Universo Maestro </a:t>
            </a:r>
            <a:r>
              <a:rPr sz="1200" dirty="0">
                <a:latin typeface="Times New Roman"/>
                <a:cs typeface="Times New Roman"/>
              </a:rPr>
              <a:t>esistono in quanto </a:t>
            </a:r>
            <a:r>
              <a:rPr sz="1200" spc="-5" dirty="0">
                <a:latin typeface="Times New Roman"/>
                <a:cs typeface="Times New Roman"/>
              </a:rPr>
              <a:t>vere </a:t>
            </a:r>
            <a:r>
              <a:rPr sz="1200" dirty="0">
                <a:latin typeface="Times New Roman"/>
                <a:cs typeface="Times New Roman"/>
              </a:rPr>
              <a:t>personificazioni </a:t>
            </a:r>
            <a:r>
              <a:rPr sz="1200" spc="-5" dirty="0">
                <a:latin typeface="Times New Roman"/>
                <a:cs typeface="Times New Roman"/>
              </a:rPr>
              <a:t>del  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universi.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sembrano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estremamente limitati in </a:t>
            </a:r>
            <a:r>
              <a:rPr sz="1200" spc="-5" dirty="0">
                <a:latin typeface="Times New Roman"/>
                <a:cs typeface="Times New Roman"/>
              </a:rPr>
              <a:t>estensione nello </a:t>
            </a:r>
            <a:r>
              <a:rPr sz="1200" dirty="0">
                <a:latin typeface="Times New Roman"/>
                <a:cs typeface="Times New Roman"/>
              </a:rPr>
              <a:t>spazio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dal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concetto della </a:t>
            </a:r>
            <a:r>
              <a:rPr sz="1200" dirty="0">
                <a:latin typeface="Times New Roman"/>
                <a:cs typeface="Times New Roman"/>
              </a:rPr>
              <a:t>periferia </a:t>
            </a:r>
            <a:r>
              <a:rPr sz="1200" spc="-5" dirty="0">
                <a:latin typeface="Times New Roman"/>
                <a:cs typeface="Times New Roman"/>
              </a:rPr>
              <a:t>dell’universo maestro, </a:t>
            </a:r>
            <a:r>
              <a:rPr sz="1200" dirty="0">
                <a:latin typeface="Times New Roman"/>
                <a:cs typeface="Times New Roman"/>
              </a:rPr>
              <a:t>ma in quanto piani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condizionati altrimenti </a:t>
            </a:r>
            <a:r>
              <a:rPr sz="1200" spc="-5" dirty="0">
                <a:latin typeface="Times New Roman"/>
                <a:cs typeface="Times New Roman"/>
              </a:rPr>
              <a:t>dal tempo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949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(1298.7) 118:4.7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Creazione ed evoluzione degli </a:t>
            </a:r>
            <a:r>
              <a:rPr sz="1200" i="1" dirty="0">
                <a:latin typeface="Times New Roman"/>
                <a:cs typeface="Times New Roman"/>
              </a:rPr>
              <a:t>attuali </a:t>
            </a:r>
            <a:r>
              <a:rPr sz="1200" i="1" spc="-5" dirty="0">
                <a:latin typeface="Times New Roman"/>
                <a:cs typeface="Times New Roman"/>
              </a:rPr>
              <a:t>universali.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cosmo impregnato </a:t>
            </a:r>
            <a:r>
              <a:rPr sz="1200" dirty="0">
                <a:latin typeface="Times New Roman"/>
                <a:cs typeface="Times New Roman"/>
              </a:rPr>
              <a:t>dalla presenza  </a:t>
            </a:r>
            <a:r>
              <a:rPr sz="1200" spc="-5" dirty="0">
                <a:latin typeface="Times New Roman"/>
                <a:cs typeface="Times New Roman"/>
              </a:rPr>
              <a:t>dell’Ultimità della Deità produttrice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Creatori Supremi operano per effettuare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tempo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  <a:p>
            <a:pPr marL="63500" marR="1435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trasmutazioni dei potenziali maturi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attuali esperienziali. All’interno dell’universo maestro ogni </a:t>
            </a:r>
            <a:r>
              <a:rPr sz="1200" dirty="0">
                <a:latin typeface="Times New Roman"/>
                <a:cs typeface="Times New Roman"/>
              </a:rPr>
              <a:t>attuazione </a:t>
            </a:r>
            <a:r>
              <a:rPr sz="1200" spc="-5" dirty="0">
                <a:latin typeface="Times New Roman"/>
                <a:cs typeface="Times New Roman"/>
              </a:rPr>
              <a:t>della  realtà </a:t>
            </a:r>
            <a:r>
              <a:rPr sz="1200" dirty="0">
                <a:latin typeface="Times New Roman"/>
                <a:cs typeface="Times New Roman"/>
              </a:rPr>
              <a:t>potenziale è limitata </a:t>
            </a:r>
            <a:r>
              <a:rPr sz="1200" spc="-5" dirty="0">
                <a:latin typeface="Times New Roman"/>
                <a:cs typeface="Times New Roman"/>
              </a:rPr>
              <a:t>dalla capacità </a:t>
            </a:r>
            <a:r>
              <a:rPr sz="1200" dirty="0">
                <a:latin typeface="Times New Roman"/>
                <a:cs typeface="Times New Roman"/>
              </a:rPr>
              <a:t>ultima di sviluppo ed è condizionata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tempo-spazio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stadi </a:t>
            </a:r>
            <a:r>
              <a:rPr sz="1200" spc="-5" dirty="0">
                <a:latin typeface="Times New Roman"/>
                <a:cs typeface="Times New Roman"/>
              </a:rPr>
              <a:t>finali  della sua emersione.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che </a:t>
            </a:r>
            <a:r>
              <a:rPr sz="1200" dirty="0">
                <a:latin typeface="Times New Roman"/>
                <a:cs typeface="Times New Roman"/>
              </a:rPr>
              <a:t>escono dal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sono in attualità </a:t>
            </a:r>
            <a:r>
              <a:rPr sz="1200" spc="-5" dirty="0">
                <a:latin typeface="Times New Roman"/>
                <a:cs typeface="Times New Roman"/>
              </a:rPr>
              <a:t>dei creatori </a:t>
            </a:r>
            <a:r>
              <a:rPr sz="1200" i="1" spc="-5" dirty="0">
                <a:latin typeface="Times New Roman"/>
                <a:cs typeface="Times New Roman"/>
              </a:rPr>
              <a:t>trasformatori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 cosmico. Ma ciò </a:t>
            </a:r>
            <a:r>
              <a:rPr sz="1200" dirty="0">
                <a:latin typeface="Times New Roman"/>
                <a:cs typeface="Times New Roman"/>
              </a:rPr>
              <a:t>non invalida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concetto dei creatori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fanno; </a:t>
            </a:r>
            <a:r>
              <a:rPr sz="1200" dirty="0">
                <a:latin typeface="Times New Roman"/>
                <a:cs typeface="Times New Roman"/>
              </a:rPr>
              <a:t>dal punto di vista  finito </a:t>
            </a:r>
            <a:r>
              <a:rPr sz="1200" spc="-5" dirty="0">
                <a:latin typeface="Times New Roman"/>
                <a:cs typeface="Times New Roman"/>
              </a:rPr>
              <a:t>essi certamente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fanno.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64830" cy="3954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5.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L’onnipotenza e la co-possibilità</a:t>
            </a:r>
            <a:endParaRPr sz="1600">
              <a:latin typeface="Times New Roman"/>
              <a:cs typeface="Times New Roman"/>
            </a:endParaRPr>
          </a:p>
          <a:p>
            <a:pPr marL="63500" marR="6096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(1299.1) 118:5.1 </a:t>
            </a:r>
            <a:r>
              <a:rPr sz="1200" spc="-5" dirty="0">
                <a:latin typeface="Times New Roman"/>
                <a:cs typeface="Times New Roman"/>
              </a:rPr>
              <a:t>L’onnipotenza della Deità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implica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ciò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fare. All’interno del </a:t>
            </a:r>
            <a:r>
              <a:rPr sz="1200" dirty="0">
                <a:latin typeface="Times New Roman"/>
                <a:cs typeface="Times New Roman"/>
              </a:rPr>
              <a:t>tempo-spazio e dal punto  di vista </a:t>
            </a:r>
            <a:r>
              <a:rPr sz="1200" spc="-5" dirty="0">
                <a:latin typeface="Times New Roman"/>
                <a:cs typeface="Times New Roman"/>
              </a:rPr>
              <a:t>intellettuale della comprensione </a:t>
            </a:r>
            <a:r>
              <a:rPr sz="1200" dirty="0">
                <a:latin typeface="Times New Roman"/>
                <a:cs typeface="Times New Roman"/>
              </a:rPr>
              <a:t>umana, anche 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infinito non può creare </a:t>
            </a:r>
            <a:r>
              <a:rPr sz="1200" spc="-5" dirty="0">
                <a:latin typeface="Times New Roman"/>
                <a:cs typeface="Times New Roman"/>
              </a:rPr>
              <a:t>cerchi quadrati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sia per  natura </a:t>
            </a:r>
            <a:r>
              <a:rPr sz="1200" dirty="0">
                <a:latin typeface="Times New Roman"/>
                <a:cs typeface="Times New Roman"/>
              </a:rPr>
              <a:t>buono.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fare cose non divine. Questa contraddizione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termini filosofici equivale ad </a:t>
            </a:r>
            <a:r>
              <a:rPr sz="1200" dirty="0">
                <a:latin typeface="Times New Roman"/>
                <a:cs typeface="Times New Roman"/>
              </a:rPr>
              <a:t>una non </a:t>
            </a:r>
            <a:r>
              <a:rPr sz="1200" spc="-5" dirty="0">
                <a:latin typeface="Times New Roman"/>
                <a:cs typeface="Times New Roman"/>
              </a:rPr>
              <a:t>entità ed </a:t>
            </a:r>
            <a:r>
              <a:rPr sz="1200" dirty="0">
                <a:latin typeface="Times New Roman"/>
                <a:cs typeface="Times New Roman"/>
              </a:rPr>
              <a:t>implica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niente è stato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modo. </a:t>
            </a:r>
            <a:r>
              <a:rPr sz="1200" spc="-5" dirty="0">
                <a:latin typeface="Times New Roman"/>
                <a:cs typeface="Times New Roman"/>
              </a:rPr>
              <a:t>Un tratto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 una personalità non può </a:t>
            </a:r>
            <a:r>
              <a:rPr sz="1200" spc="-5" dirty="0">
                <a:latin typeface="Times New Roman"/>
                <a:cs typeface="Times New Roman"/>
              </a:rPr>
              <a:t>essere allo stesso tempo </a:t>
            </a:r>
            <a:r>
              <a:rPr sz="1200" dirty="0">
                <a:latin typeface="Times New Roman"/>
                <a:cs typeface="Times New Roman"/>
              </a:rPr>
              <a:t>divino e non  divino.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co-possibilità è innata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potere divino. E tutto ciò </a:t>
            </a:r>
            <a:r>
              <a:rPr sz="1200" spc="-5" dirty="0">
                <a:latin typeface="Times New Roman"/>
                <a:cs typeface="Times New Roman"/>
              </a:rPr>
              <a:t>deriva dal </a:t>
            </a:r>
            <a:r>
              <a:rPr sz="1200" dirty="0">
                <a:latin typeface="Times New Roman"/>
                <a:cs typeface="Times New Roman"/>
              </a:rPr>
              <a:t>fatto che l’onnipotenza non </a:t>
            </a:r>
            <a:r>
              <a:rPr sz="1200" spc="-5" dirty="0">
                <a:latin typeface="Times New Roman"/>
                <a:cs typeface="Times New Roman"/>
              </a:rPr>
              <a:t>solo crea cose aventi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natura, </a:t>
            </a:r>
            <a:r>
              <a:rPr sz="1200" dirty="0">
                <a:latin typeface="Times New Roman"/>
                <a:cs typeface="Times New Roman"/>
              </a:rPr>
              <a:t>ma dà anche origine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natura di tutte le cose e di tutti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(1299.2) 118:5.2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fa </a:t>
            </a:r>
            <a:r>
              <a:rPr sz="1200" dirty="0">
                <a:latin typeface="Times New Roman"/>
                <a:cs typeface="Times New Roman"/>
              </a:rPr>
              <a:t>tutto, ma 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panorama dell’eternità si dispiega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e </a:t>
            </a:r>
            <a:r>
              <a:rPr sz="1200" spc="-5" dirty="0">
                <a:latin typeface="Times New Roman"/>
                <a:cs typeface="Times New Roman"/>
              </a:rPr>
              <a:t>ai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mandati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dell’Infinito, diventa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evidente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creature, anche gli </a:t>
            </a:r>
            <a:r>
              <a:rPr sz="1200" dirty="0">
                <a:latin typeface="Times New Roman"/>
                <a:cs typeface="Times New Roman"/>
              </a:rPr>
              <a:t>uomini, devono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collaboratori di </a:t>
            </a:r>
            <a:r>
              <a:rPr sz="1200" spc="-5" dirty="0">
                <a:latin typeface="Times New Roman"/>
                <a:cs typeface="Times New Roman"/>
              </a:rPr>
              <a:t>Dio nella realizzazione  della finalità del </a:t>
            </a:r>
            <a:r>
              <a:rPr sz="1200" dirty="0">
                <a:latin typeface="Times New Roman"/>
                <a:cs typeface="Times New Roman"/>
              </a:rPr>
              <a:t>destino. 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nella carne; </a:t>
            </a:r>
            <a:r>
              <a:rPr sz="1200" dirty="0">
                <a:latin typeface="Times New Roman"/>
                <a:cs typeface="Times New Roman"/>
              </a:rPr>
              <a:t>quando l’uomo e </a:t>
            </a:r>
            <a:r>
              <a:rPr sz="1200" spc="-5" dirty="0">
                <a:latin typeface="Times New Roman"/>
                <a:cs typeface="Times New Roman"/>
              </a:rPr>
              <a:t>Dio entrano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associazione, nessun </a:t>
            </a:r>
            <a:r>
              <a:rPr sz="1200" dirty="0">
                <a:latin typeface="Times New Roman"/>
                <a:cs typeface="Times New Roman"/>
              </a:rPr>
              <a:t>limite può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future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associazione. Quando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si rende conto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suo partner  nella progressione </a:t>
            </a:r>
            <a:r>
              <a:rPr sz="1200" dirty="0">
                <a:latin typeface="Times New Roman"/>
                <a:cs typeface="Times New Roman"/>
              </a:rPr>
              <a:t>eterna, </a:t>
            </a:r>
            <a:r>
              <a:rPr sz="1200" spc="-5" dirty="0">
                <a:latin typeface="Times New Roman"/>
                <a:cs typeface="Times New Roman"/>
              </a:rPr>
              <a:t>quando si fonde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interiore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ha spezzato in spirito i </a:t>
            </a:r>
            <a:r>
              <a:rPr sz="1200" spc="-5" dirty="0">
                <a:latin typeface="Times New Roman"/>
                <a:cs typeface="Times New Roman"/>
              </a:rPr>
              <a:t>legami del </a:t>
            </a:r>
            <a:r>
              <a:rPr sz="1200" spc="5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già  entrato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progressioni dell’eternità alla ricerca del Padre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474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(1299.3) 118:5.3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del mortale passa </a:t>
            </a:r>
            <a:r>
              <a:rPr sz="1200" dirty="0">
                <a:latin typeface="Times New Roman"/>
                <a:cs typeface="Times New Roman"/>
              </a:rPr>
              <a:t>dai fatti </a:t>
            </a:r>
            <a:r>
              <a:rPr sz="1200" spc="-5" dirty="0">
                <a:latin typeface="Times New Roman"/>
                <a:cs typeface="Times New Roman"/>
              </a:rPr>
              <a:t>ai significati </a:t>
            </a:r>
            <a:r>
              <a:rPr sz="1200" dirty="0">
                <a:latin typeface="Times New Roman"/>
                <a:cs typeface="Times New Roman"/>
              </a:rPr>
              <a:t>e poi ai valori.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del Creatore </a:t>
            </a:r>
            <a:r>
              <a:rPr sz="1200" dirty="0">
                <a:latin typeface="Times New Roman"/>
                <a:cs typeface="Times New Roman"/>
              </a:rPr>
              <a:t>procede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valore  </a:t>
            </a:r>
            <a:r>
              <a:rPr sz="1200" spc="-5" dirty="0">
                <a:latin typeface="Times New Roman"/>
                <a:cs typeface="Times New Roman"/>
              </a:rPr>
              <a:t>dell’idea, passa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giunge al fatto dell’azione. Dio deve sempre agire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superare </a:t>
            </a:r>
            <a:r>
              <a:rPr sz="1200" dirty="0">
                <a:latin typeface="Times New Roman"/>
                <a:cs typeface="Times New Roman"/>
              </a:rPr>
              <a:t>il punto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morto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dell’unità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qualificata inerente all’infinità esistenziale.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deve sempre </a:t>
            </a:r>
            <a:r>
              <a:rPr sz="1200" spc="-5" dirty="0">
                <a:latin typeface="Times New Roman"/>
                <a:cs typeface="Times New Roman"/>
              </a:rPr>
              <a:t>fornire l’universo </a:t>
            </a:r>
            <a:r>
              <a:rPr sz="1200" dirty="0">
                <a:latin typeface="Times New Roman"/>
                <a:cs typeface="Times New Roman"/>
              </a:rPr>
              <a:t>modello, le personalità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perfette,</a:t>
            </a:r>
            <a:endParaRPr sz="1200">
              <a:latin typeface="Times New Roman"/>
              <a:cs typeface="Times New Roman"/>
            </a:endParaRPr>
          </a:p>
          <a:p>
            <a:pPr marL="63500" marR="158115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la bellezza e la bontà </a:t>
            </a:r>
            <a:r>
              <a:rPr sz="1200" spc="-5" dirty="0">
                <a:latin typeface="Times New Roman"/>
                <a:cs typeface="Times New Roman"/>
              </a:rPr>
              <a:t>originali </a:t>
            </a:r>
            <a:r>
              <a:rPr sz="1200" dirty="0">
                <a:latin typeface="Times New Roman"/>
                <a:cs typeface="Times New Roman"/>
              </a:rPr>
              <a:t>che tutte le </a:t>
            </a:r>
            <a:r>
              <a:rPr sz="1200" spc="-5" dirty="0">
                <a:latin typeface="Times New Roman"/>
                <a:cs typeface="Times New Roman"/>
              </a:rPr>
              <a:t>creazioni </a:t>
            </a:r>
            <a:r>
              <a:rPr sz="1200" dirty="0">
                <a:latin typeface="Times New Roman"/>
                <a:cs typeface="Times New Roman"/>
              </a:rPr>
              <a:t>subdivine </a:t>
            </a:r>
            <a:r>
              <a:rPr sz="1200" spc="-5" dirty="0">
                <a:latin typeface="Times New Roman"/>
                <a:cs typeface="Times New Roman"/>
              </a:rPr>
              <a:t>si sforzano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raggiungere. Dio deve </a:t>
            </a:r>
            <a:r>
              <a:rPr sz="1200" spc="5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trovare prima 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l’uomo possa poi </a:t>
            </a:r>
            <a:r>
              <a:rPr sz="1200" spc="-5" dirty="0">
                <a:latin typeface="Times New Roman"/>
                <a:cs typeface="Times New Roman"/>
              </a:rPr>
              <a:t>trovare Dio.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sempre esserci </a:t>
            </a:r>
            <a:r>
              <a:rPr sz="1200" dirty="0">
                <a:latin typeface="Times New Roman"/>
                <a:cs typeface="Times New Roman"/>
              </a:rPr>
              <a:t>un Padre </a:t>
            </a:r>
            <a:r>
              <a:rPr sz="1200" spc="-5" dirty="0">
                <a:latin typeface="Times New Roman"/>
                <a:cs typeface="Times New Roman"/>
              </a:rPr>
              <a:t>Universale prima che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esistere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filiazione 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conseguente </a:t>
            </a:r>
            <a:r>
              <a:rPr sz="1200" spc="-5" dirty="0">
                <a:latin typeface="Times New Roman"/>
                <a:cs typeface="Times New Roman"/>
              </a:rPr>
              <a:t>fratellanza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162925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L’onnipotenza 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l’onnifacenza</a:t>
            </a:r>
            <a:endParaRPr sz="1600">
              <a:latin typeface="Times New Roman"/>
              <a:cs typeface="Times New Roman"/>
            </a:endParaRPr>
          </a:p>
          <a:p>
            <a:pPr marL="88900" marR="53149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(1299.4) 118:6.1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onnipotente, </a:t>
            </a:r>
            <a:r>
              <a:rPr sz="1200" dirty="0">
                <a:latin typeface="Times New Roman"/>
                <a:cs typeface="Times New Roman"/>
              </a:rPr>
              <a:t>ma non è </a:t>
            </a:r>
            <a:r>
              <a:rPr sz="1200" spc="-5" dirty="0">
                <a:latin typeface="Times New Roman"/>
                <a:cs typeface="Times New Roman"/>
              </a:rPr>
              <a:t>onnifacente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 personalmente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viene </a:t>
            </a:r>
            <a:r>
              <a:rPr sz="1200" spc="-5" dirty="0">
                <a:latin typeface="Times New Roman"/>
                <a:cs typeface="Times New Roman"/>
              </a:rPr>
              <a:t>fatto.  L’onnipotenza ingloba </a:t>
            </a:r>
            <a:r>
              <a:rPr sz="1200" dirty="0">
                <a:latin typeface="Times New Roman"/>
                <a:cs typeface="Times New Roman"/>
              </a:rPr>
              <a:t>il potenziale di </a:t>
            </a:r>
            <a:r>
              <a:rPr sz="1200" spc="-5" dirty="0">
                <a:latin typeface="Times New Roman"/>
                <a:cs typeface="Times New Roman"/>
              </a:rPr>
              <a:t>potere dell’Onnipotente 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dell’Essere </a:t>
            </a:r>
            <a:r>
              <a:rPr sz="1200" dirty="0">
                <a:latin typeface="Times New Roman"/>
                <a:cs typeface="Times New Roman"/>
              </a:rPr>
              <a:t>Supremo, ma </a:t>
            </a:r>
            <a:r>
              <a:rPr sz="1200" spc="-5" dirty="0">
                <a:latin typeface="Times New Roman"/>
                <a:cs typeface="Times New Roman"/>
              </a:rPr>
              <a:t>gli atti </a:t>
            </a:r>
            <a:r>
              <a:rPr sz="1200" dirty="0">
                <a:latin typeface="Times New Roman"/>
                <a:cs typeface="Times New Roman"/>
              </a:rPr>
              <a:t>volitivi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non sono le </a:t>
            </a:r>
            <a:r>
              <a:rPr sz="1200" spc="-5" dirty="0">
                <a:latin typeface="Times New Roman"/>
                <a:cs typeface="Times New Roman"/>
              </a:rPr>
              <a:t>azioni personali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84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(1299.5) 118:6.2 </a:t>
            </a:r>
            <a:r>
              <a:rPr sz="1200" spc="-5" dirty="0">
                <a:latin typeface="Times New Roman"/>
                <a:cs typeface="Times New Roman"/>
              </a:rPr>
              <a:t>Sostenere l’onnifacenza della Deità </a:t>
            </a:r>
            <a:r>
              <a:rPr sz="1200" dirty="0">
                <a:latin typeface="Times New Roman"/>
                <a:cs typeface="Times New Roman"/>
              </a:rPr>
              <a:t>primordiale </a:t>
            </a:r>
            <a:r>
              <a:rPr sz="1200" spc="-5" dirty="0">
                <a:latin typeface="Times New Roman"/>
                <a:cs typeface="Times New Roman"/>
              </a:rPr>
              <a:t>equivarrebbe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privare </a:t>
            </a:r>
            <a:r>
              <a:rPr sz="1200" dirty="0">
                <a:latin typeface="Times New Roman"/>
                <a:cs typeface="Times New Roman"/>
              </a:rPr>
              <a:t>delle loro </a:t>
            </a:r>
            <a:r>
              <a:rPr sz="1200" spc="-5" dirty="0">
                <a:latin typeface="Times New Roman"/>
                <a:cs typeface="Times New Roman"/>
              </a:rPr>
              <a:t>competenze quasi </a:t>
            </a:r>
            <a:r>
              <a:rPr sz="1200" dirty="0">
                <a:latin typeface="Times New Roman"/>
                <a:cs typeface="Times New Roman"/>
              </a:rPr>
              <a:t>un milione di </a:t>
            </a:r>
            <a:r>
              <a:rPr sz="1200" spc="-5" dirty="0">
                <a:latin typeface="Times New Roman"/>
                <a:cs typeface="Times New Roman"/>
              </a:rPr>
              <a:t>Figli  Creatori Paradisiaci,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menzionare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innumerevoli schiere </a:t>
            </a:r>
            <a:r>
              <a:rPr sz="1200" dirty="0">
                <a:latin typeface="Times New Roman"/>
                <a:cs typeface="Times New Roman"/>
              </a:rPr>
              <a:t>di vari </a:t>
            </a:r>
            <a:r>
              <a:rPr sz="1200" spc="-5" dirty="0">
                <a:latin typeface="Times New Roman"/>
                <a:cs typeface="Times New Roman"/>
              </a:rPr>
              <a:t>altri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assistenti </a:t>
            </a:r>
            <a:r>
              <a:rPr sz="1200" dirty="0">
                <a:latin typeface="Times New Roman"/>
                <a:cs typeface="Times New Roman"/>
              </a:rPr>
              <a:t>creativi che </a:t>
            </a:r>
            <a:r>
              <a:rPr sz="1200" spc="-5" dirty="0">
                <a:latin typeface="Times New Roman"/>
                <a:cs typeface="Times New Roman"/>
              </a:rPr>
              <a:t>collaborano con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 marL="88900" marR="838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Nell’intero universo c’è </a:t>
            </a:r>
            <a:r>
              <a:rPr sz="1200" dirty="0">
                <a:latin typeface="Times New Roman"/>
                <a:cs typeface="Times New Roman"/>
              </a:rPr>
              <a:t>soltanto una </a:t>
            </a:r>
            <a:r>
              <a:rPr sz="1200" spc="-5" dirty="0">
                <a:latin typeface="Times New Roman"/>
                <a:cs typeface="Times New Roman"/>
              </a:rPr>
              <a:t>Causa non causata.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altre cause sono derivate </a:t>
            </a:r>
            <a:r>
              <a:rPr sz="1200" dirty="0">
                <a:latin typeface="Times New Roman"/>
                <a:cs typeface="Times New Roman"/>
              </a:rPr>
              <a:t>da quest’unica Prima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Sorgente e  </a:t>
            </a:r>
            <a:r>
              <a:rPr sz="1200" spc="-5" dirty="0">
                <a:latin typeface="Times New Roman"/>
                <a:cs typeface="Times New Roman"/>
              </a:rPr>
              <a:t>Centro.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niente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filosofia fa </a:t>
            </a:r>
            <a:r>
              <a:rPr sz="1200" dirty="0">
                <a:latin typeface="Times New Roman"/>
                <a:cs typeface="Times New Roman"/>
              </a:rPr>
              <a:t>violenza </a:t>
            </a:r>
            <a:r>
              <a:rPr sz="1200" spc="-5" dirty="0">
                <a:latin typeface="Times New Roman"/>
                <a:cs typeface="Times New Roman"/>
              </a:rPr>
              <a:t>al libero arbitrio delle </a:t>
            </a:r>
            <a:r>
              <a:rPr sz="1200" dirty="0">
                <a:latin typeface="Times New Roman"/>
                <a:cs typeface="Times New Roman"/>
              </a:rPr>
              <a:t>miriadi 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disseminati in un </a:t>
            </a:r>
            <a:r>
              <a:rPr sz="1200" spc="-5" dirty="0">
                <a:latin typeface="Times New Roman"/>
                <a:cs typeface="Times New Roman"/>
              </a:rPr>
              <a:t>immenso  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3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(1299.6) 118:6.3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quadro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la volizione può </a:t>
            </a:r>
            <a:r>
              <a:rPr sz="1200" spc="-5" dirty="0">
                <a:latin typeface="Times New Roman"/>
                <a:cs typeface="Times New Roman"/>
              </a:rPr>
              <a:t>sembrare </a:t>
            </a:r>
            <a:r>
              <a:rPr sz="1200" dirty="0">
                <a:latin typeface="Times New Roman"/>
                <a:cs typeface="Times New Roman"/>
              </a:rPr>
              <a:t>funzionare </a:t>
            </a:r>
            <a:r>
              <a:rPr sz="1200" spc="-5" dirty="0">
                <a:latin typeface="Times New Roman"/>
                <a:cs typeface="Times New Roman"/>
              </a:rPr>
              <a:t>come causa non causata,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presenta infallibilmente dei  fattori ereditari che </a:t>
            </a:r>
            <a:r>
              <a:rPr sz="1200" dirty="0">
                <a:latin typeface="Times New Roman"/>
                <a:cs typeface="Times New Roman"/>
              </a:rPr>
              <a:t>stabiliscono </a:t>
            </a:r>
            <a:r>
              <a:rPr sz="1200" spc="-5" dirty="0">
                <a:latin typeface="Times New Roman"/>
                <a:cs typeface="Times New Roman"/>
              </a:rPr>
              <a:t>delle relazioni </a:t>
            </a:r>
            <a:r>
              <a:rPr sz="1200" dirty="0">
                <a:latin typeface="Times New Roman"/>
                <a:cs typeface="Times New Roman"/>
              </a:rPr>
              <a:t>con la Causa Prima unica, </a:t>
            </a:r>
            <a:r>
              <a:rPr sz="1200" spc="-5" dirty="0">
                <a:latin typeface="Times New Roman"/>
                <a:cs typeface="Times New Roman"/>
              </a:rPr>
              <a:t>originale ed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(1299.7) 118:6.4 </a:t>
            </a:r>
            <a:r>
              <a:rPr sz="1200" spc="-5" dirty="0">
                <a:latin typeface="Times New Roman"/>
                <a:cs typeface="Times New Roman"/>
              </a:rPr>
              <a:t>Ogni volizione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relativa.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originario </a:t>
            </a:r>
            <a:r>
              <a:rPr sz="1200" dirty="0">
                <a:latin typeface="Times New Roman"/>
                <a:cs typeface="Times New Roman"/>
              </a:rPr>
              <a:t>solo il </a:t>
            </a:r>
            <a:r>
              <a:rPr sz="1200" spc="-5" dirty="0">
                <a:latin typeface="Times New Roman"/>
                <a:cs typeface="Times New Roman"/>
              </a:rPr>
              <a:t>Padre-IO SONO </a:t>
            </a:r>
            <a:r>
              <a:rPr sz="1200" dirty="0">
                <a:latin typeface="Times New Roman"/>
                <a:cs typeface="Times New Roman"/>
              </a:rPr>
              <a:t>possiede </a:t>
            </a:r>
            <a:r>
              <a:rPr sz="1200" spc="-5" dirty="0">
                <a:latin typeface="Times New Roman"/>
                <a:cs typeface="Times New Roman"/>
              </a:rPr>
              <a:t>finalità </a:t>
            </a:r>
            <a:r>
              <a:rPr sz="1200" dirty="0">
                <a:latin typeface="Times New Roman"/>
                <a:cs typeface="Times New Roman"/>
              </a:rPr>
              <a:t>di volizione; in </a:t>
            </a:r>
            <a:r>
              <a:rPr sz="1200" spc="-5" dirty="0">
                <a:latin typeface="Times New Roman"/>
                <a:cs typeface="Times New Roman"/>
              </a:rPr>
              <a:t>senso assoluto  </a:t>
            </a:r>
            <a:r>
              <a:rPr sz="1200" dirty="0">
                <a:latin typeface="Times New Roman"/>
                <a:cs typeface="Times New Roman"/>
              </a:rPr>
              <a:t>solo 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esercitano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prerogative </a:t>
            </a:r>
            <a:r>
              <a:rPr sz="1200" dirty="0">
                <a:latin typeface="Times New Roman"/>
                <a:cs typeface="Times New Roman"/>
              </a:rPr>
              <a:t>di una volizione non condizionata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tempo e non </a:t>
            </a:r>
            <a:r>
              <a:rPr sz="1200" spc="-5" dirty="0">
                <a:latin typeface="Times New Roman"/>
                <a:cs typeface="Times New Roman"/>
              </a:rPr>
              <a:t>limitata dallo </a:t>
            </a:r>
            <a:r>
              <a:rPr sz="1200" dirty="0">
                <a:latin typeface="Times New Roman"/>
                <a:cs typeface="Times New Roman"/>
              </a:rPr>
              <a:t>spazio. 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mortale è dotato di </a:t>
            </a:r>
            <a:r>
              <a:rPr sz="1200" spc="-5" dirty="0">
                <a:latin typeface="Times New Roman"/>
                <a:cs typeface="Times New Roman"/>
              </a:rPr>
              <a:t>libero arbitrio, del 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scelta, </a:t>
            </a:r>
            <a:r>
              <a:rPr sz="1200" dirty="0">
                <a:latin typeface="Times New Roman"/>
                <a:cs typeface="Times New Roman"/>
              </a:rPr>
              <a:t>e benché tale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assoluta, tuttavia </a:t>
            </a:r>
            <a:r>
              <a:rPr sz="1200" dirty="0">
                <a:latin typeface="Times New Roman"/>
                <a:cs typeface="Times New Roman"/>
              </a:rPr>
              <a:t>è relativamente finale 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livello finito ed in </a:t>
            </a:r>
            <a:r>
              <a:rPr sz="1200" spc="-5" dirty="0">
                <a:latin typeface="Times New Roman"/>
                <a:cs typeface="Times New Roman"/>
              </a:rPr>
              <a:t>ciò che </a:t>
            </a:r>
            <a:r>
              <a:rPr sz="1200" dirty="0">
                <a:latin typeface="Times New Roman"/>
                <a:cs typeface="Times New Roman"/>
              </a:rPr>
              <a:t>concerne il </a:t>
            </a:r>
            <a:r>
              <a:rPr sz="1200" spc="-5" dirty="0">
                <a:latin typeface="Times New Roman"/>
                <a:cs typeface="Times New Roman"/>
              </a:rPr>
              <a:t>destino della personalità </a:t>
            </a:r>
            <a:r>
              <a:rPr sz="1200" dirty="0">
                <a:latin typeface="Times New Roman"/>
                <a:cs typeface="Times New Roman"/>
              </a:rPr>
              <a:t>che sceglie.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01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(1300.1) 118:6.5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volizione, </a:t>
            </a:r>
            <a:r>
              <a:rPr sz="1200" spc="-5" dirty="0">
                <a:latin typeface="Times New Roman"/>
                <a:cs typeface="Times New Roman"/>
              </a:rPr>
              <a:t>su qualunque </a:t>
            </a:r>
            <a:r>
              <a:rPr sz="1200" dirty="0">
                <a:latin typeface="Times New Roman"/>
                <a:cs typeface="Times New Roman"/>
              </a:rPr>
              <a:t>livello che non </a:t>
            </a:r>
            <a:r>
              <a:rPr sz="1200" spc="-5" dirty="0">
                <a:latin typeface="Times New Roman"/>
                <a:cs typeface="Times New Roman"/>
              </a:rPr>
              <a:t>raggiunge l’assoluto, incontra dei </a:t>
            </a:r>
            <a:r>
              <a:rPr sz="1200" dirty="0">
                <a:latin typeface="Times New Roman"/>
                <a:cs typeface="Times New Roman"/>
              </a:rPr>
              <a:t>limiti che </a:t>
            </a:r>
            <a:r>
              <a:rPr sz="1200" spc="-5" dirty="0">
                <a:latin typeface="Times New Roman"/>
                <a:cs typeface="Times New Roman"/>
              </a:rPr>
              <a:t>sono inerenti alla </a:t>
            </a:r>
            <a:r>
              <a:rPr sz="1200" dirty="0">
                <a:latin typeface="Times New Roman"/>
                <a:cs typeface="Times New Roman"/>
              </a:rPr>
              <a:t>personalità  </a:t>
            </a:r>
            <a:r>
              <a:rPr sz="1200" spc="-5" dirty="0">
                <a:latin typeface="Times New Roman"/>
                <a:cs typeface="Times New Roman"/>
              </a:rPr>
              <a:t>stessa che esercita </a:t>
            </a:r>
            <a:r>
              <a:rPr sz="1200" dirty="0">
                <a:latin typeface="Times New Roman"/>
                <a:cs typeface="Times New Roman"/>
              </a:rPr>
              <a:t>il potere di </a:t>
            </a:r>
            <a:r>
              <a:rPr sz="1200" spc="-5" dirty="0">
                <a:latin typeface="Times New Roman"/>
                <a:cs typeface="Times New Roman"/>
              </a:rPr>
              <a:t>scelta. L’uomo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oltre il dominio 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sceglibile. Non </a:t>
            </a:r>
            <a:r>
              <a:rPr sz="1200" dirty="0">
                <a:latin typeface="Times New Roman"/>
                <a:cs typeface="Times New Roman"/>
              </a:rPr>
              <a:t>può, </a:t>
            </a:r>
            <a:r>
              <a:rPr sz="1200" spc="-5" dirty="0">
                <a:latin typeface="Times New Roman"/>
                <a:cs typeface="Times New Roman"/>
              </a:rPr>
              <a:t>per esempio,  scegliere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una cosa </a:t>
            </a:r>
            <a:r>
              <a:rPr sz="1200" spc="-5" dirty="0">
                <a:latin typeface="Times New Roman"/>
                <a:cs typeface="Times New Roman"/>
              </a:rPr>
              <a:t>diversa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umano,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che può decidere di divenire più che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uomo. Può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scegliere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7059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425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d’intraprendere l’ascensione dell’universo,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avviene </a:t>
            </a:r>
            <a:r>
              <a:rPr sz="1200" dirty="0">
                <a:latin typeface="Times New Roman"/>
                <a:cs typeface="Times New Roman"/>
              </a:rPr>
              <a:t>perché la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umana e la volontà divina </a:t>
            </a:r>
            <a:r>
              <a:rPr sz="1200" spc="-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a coincidere </a:t>
            </a:r>
            <a:r>
              <a:rPr sz="1200" spc="-5" dirty="0">
                <a:latin typeface="Times New Roman"/>
                <a:cs typeface="Times New Roman"/>
              </a:rPr>
              <a:t>su  questo </a:t>
            </a:r>
            <a:r>
              <a:rPr sz="1200" dirty="0">
                <a:latin typeface="Times New Roman"/>
                <a:cs typeface="Times New Roman"/>
              </a:rPr>
              <a:t>punto. 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desidera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vuole </a:t>
            </a:r>
            <a:r>
              <a:rPr sz="1200" spc="-5" dirty="0">
                <a:latin typeface="Times New Roman"/>
                <a:cs typeface="Times New Roman"/>
              </a:rPr>
              <a:t>certamente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avverrà.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(1300.2) 118:6.6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si aprono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chiudono </a:t>
            </a:r>
            <a:r>
              <a:rPr sz="1200" spc="-5" dirty="0">
                <a:latin typeface="Times New Roman"/>
                <a:cs typeface="Times New Roman"/>
              </a:rPr>
              <a:t>continuamente </a:t>
            </a:r>
            <a:r>
              <a:rPr sz="1200" dirty="0">
                <a:latin typeface="Times New Roman"/>
                <a:cs typeface="Times New Roman"/>
              </a:rPr>
              <a:t>delle linee di condotta opzionali, 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periodi in </a:t>
            </a:r>
            <a:r>
              <a:rPr sz="1200" spc="-5" dirty="0">
                <a:latin typeface="Times New Roman"/>
                <a:cs typeface="Times New Roman"/>
              </a:rPr>
              <a:t>cui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è possibile la </a:t>
            </a:r>
            <a:r>
              <a:rPr sz="1200" spc="-5" dirty="0">
                <a:latin typeface="Times New Roman"/>
                <a:cs typeface="Times New Roman"/>
              </a:rPr>
              <a:t>personalità umana </a:t>
            </a:r>
            <a:r>
              <a:rPr sz="1200" dirty="0">
                <a:latin typeface="Times New Roman"/>
                <a:cs typeface="Times New Roman"/>
              </a:rPr>
              <a:t>decide </a:t>
            </a:r>
            <a:r>
              <a:rPr sz="1200" spc="-5" dirty="0">
                <a:latin typeface="Times New Roman"/>
                <a:cs typeface="Times New Roman"/>
              </a:rPr>
              <a:t>costantemente tra queste numerose </a:t>
            </a:r>
            <a:r>
              <a:rPr sz="1200" dirty="0">
                <a:latin typeface="Times New Roman"/>
                <a:cs typeface="Times New Roman"/>
              </a:rPr>
              <a:t>linee d’azione.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volizione </a:t>
            </a:r>
            <a:r>
              <a:rPr sz="1200" spc="-5" dirty="0">
                <a:latin typeface="Times New Roman"/>
                <a:cs typeface="Times New Roman"/>
              </a:rPr>
              <a:t>temporale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legata  al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deve attendere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scorrere del tempo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trovare l’occasione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esprimersi.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volizione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cominciato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gustare </a:t>
            </a:r>
            <a:r>
              <a:rPr sz="1200" dirty="0">
                <a:latin typeface="Times New Roman"/>
                <a:cs typeface="Times New Roman"/>
              </a:rPr>
              <a:t>la liberazione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limiti del tempo,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riuscita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sfuggire </a:t>
            </a:r>
            <a:r>
              <a:rPr sz="1200" dirty="0">
                <a:latin typeface="Times New Roman"/>
                <a:cs typeface="Times New Roman"/>
              </a:rPr>
              <a:t>parzialmente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sequenza del </a:t>
            </a:r>
            <a:r>
              <a:rPr sz="1200" spc="-5" dirty="0">
                <a:latin typeface="Times New Roman"/>
                <a:cs typeface="Times New Roman"/>
              </a:rPr>
              <a:t>tempo,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avviene </a:t>
            </a:r>
            <a:r>
              <a:rPr sz="1200" dirty="0">
                <a:latin typeface="Times New Roman"/>
                <a:cs typeface="Times New Roman"/>
              </a:rPr>
              <a:t>perché la  volizione spirituale </a:t>
            </a:r>
            <a:r>
              <a:rPr sz="1200" spc="-5" dirty="0">
                <a:latin typeface="Times New Roman"/>
                <a:cs typeface="Times New Roman"/>
              </a:rPr>
              <a:t>si autoidentifica con </a:t>
            </a:r>
            <a:r>
              <a:rPr sz="1200" dirty="0">
                <a:latin typeface="Times New Roman"/>
                <a:cs typeface="Times New Roman"/>
              </a:rPr>
              <a:t>la volontà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028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(1300.3) 118:6.7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volizione, </a:t>
            </a:r>
            <a:r>
              <a:rPr sz="1200" spc="-5" dirty="0">
                <a:latin typeface="Times New Roman"/>
                <a:cs typeface="Times New Roman"/>
              </a:rPr>
              <a:t>l’atto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scegliere, </a:t>
            </a:r>
            <a:r>
              <a:rPr sz="1200" dirty="0">
                <a:latin typeface="Times New Roman"/>
                <a:cs typeface="Times New Roman"/>
              </a:rPr>
              <a:t>deve funzionare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quadro </a:t>
            </a:r>
            <a:r>
              <a:rPr sz="1200" spc="-5" dirty="0">
                <a:latin typeface="Times New Roman"/>
                <a:cs typeface="Times New Roman"/>
              </a:rPr>
              <a:t>universale che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attuato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scelte </a:t>
            </a:r>
            <a:r>
              <a:rPr sz="1200" dirty="0">
                <a:latin typeface="Times New Roman"/>
                <a:cs typeface="Times New Roman"/>
              </a:rPr>
              <a:t>superiori e  </a:t>
            </a:r>
            <a:r>
              <a:rPr sz="1200" spc="-5" dirty="0">
                <a:latin typeface="Times New Roman"/>
                <a:cs typeface="Times New Roman"/>
              </a:rPr>
              <a:t>precedenti. L’intero </a:t>
            </a:r>
            <a:r>
              <a:rPr sz="1200" dirty="0">
                <a:latin typeface="Times New Roman"/>
                <a:cs typeface="Times New Roman"/>
              </a:rPr>
              <a:t>campo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umana è </a:t>
            </a:r>
            <a:r>
              <a:rPr sz="1200" spc="-5" dirty="0">
                <a:latin typeface="Times New Roman"/>
                <a:cs typeface="Times New Roman"/>
              </a:rPr>
              <a:t>strettamente </a:t>
            </a:r>
            <a:r>
              <a:rPr sz="1200" dirty="0">
                <a:latin typeface="Times New Roman"/>
                <a:cs typeface="Times New Roman"/>
              </a:rPr>
              <a:t>limitato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finito, </a:t>
            </a:r>
            <a:r>
              <a:rPr sz="1200" spc="-5" dirty="0">
                <a:latin typeface="Times New Roman"/>
                <a:cs typeface="Times New Roman"/>
              </a:rPr>
              <a:t>salvo che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particolare: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l’uomo  sceglie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trovare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simile a lui, tale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superfinita; solo l’eternità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questa scelta </a:t>
            </a:r>
            <a:r>
              <a:rPr sz="1200" dirty="0">
                <a:latin typeface="Times New Roman"/>
                <a:cs typeface="Times New Roman"/>
              </a:rPr>
              <a:t>è anche  </a:t>
            </a:r>
            <a:r>
              <a:rPr sz="1200" spc="-5" dirty="0">
                <a:latin typeface="Times New Roman"/>
                <a:cs typeface="Times New Roman"/>
              </a:rPr>
              <a:t>superabsonita.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04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(1300.4) 118:6.8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l’onnipotenza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cittadinanza cosmica, </a:t>
            </a:r>
            <a:r>
              <a:rPr sz="1200" dirty="0">
                <a:latin typeface="Times New Roman"/>
                <a:cs typeface="Times New Roman"/>
              </a:rPr>
              <a:t>è possedere  </a:t>
            </a:r>
            <a:r>
              <a:rPr sz="1200" spc="-5" dirty="0">
                <a:latin typeface="Times New Roman"/>
                <a:cs typeface="Times New Roman"/>
              </a:rPr>
              <a:t>l’assicurazione della sicurezza nel </a:t>
            </a:r>
            <a:r>
              <a:rPr sz="1200" dirty="0">
                <a:latin typeface="Times New Roman"/>
                <a:cs typeface="Times New Roman"/>
              </a:rPr>
              <a:t>lungo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Paradiso. Ma accettare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sofisma dell’onnifacenza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abbracciare l’errore  colossale del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panteismo.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L’onniscienza e la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predestinazione</a:t>
            </a:r>
            <a:endParaRPr sz="1600">
              <a:latin typeface="Times New Roman"/>
              <a:cs typeface="Times New Roman"/>
            </a:endParaRPr>
          </a:p>
          <a:p>
            <a:pPr marL="88900" marR="45910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(1300.5) 118:7.1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Creatore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della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nel grande universo è </a:t>
            </a:r>
            <a:r>
              <a:rPr sz="1200" spc="-5" dirty="0">
                <a:latin typeface="Times New Roman"/>
                <a:cs typeface="Times New Roman"/>
              </a:rPr>
              <a:t>esercitata nei </a:t>
            </a:r>
            <a:r>
              <a:rPr sz="1200" dirty="0">
                <a:latin typeface="Times New Roman"/>
                <a:cs typeface="Times New Roman"/>
              </a:rPr>
              <a:t>limiti e 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le possibilità </a:t>
            </a:r>
            <a:r>
              <a:rPr sz="1200" spc="-5" dirty="0">
                <a:latin typeface="Times New Roman"/>
                <a:cs typeface="Times New Roman"/>
              </a:rPr>
              <a:t>stabilite dagli Architetti </a:t>
            </a:r>
            <a:r>
              <a:rPr sz="1200" dirty="0">
                <a:latin typeface="Times New Roman"/>
                <a:cs typeface="Times New Roman"/>
              </a:rPr>
              <a:t>Maestri.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predeterminazione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limiti </a:t>
            </a:r>
            <a:r>
              <a:rPr sz="1200" spc="-5" dirty="0">
                <a:latin typeface="Times New Roman"/>
                <a:cs typeface="Times New Roman"/>
              </a:rPr>
              <a:t>massimi, tuttavia, </a:t>
            </a:r>
            <a:r>
              <a:rPr sz="1200" dirty="0">
                <a:latin typeface="Times New Roman"/>
                <a:cs typeface="Times New Roman"/>
              </a:rPr>
              <a:t>non sminuisce  </a:t>
            </a:r>
            <a:r>
              <a:rPr sz="1200" spc="-5" dirty="0">
                <a:latin typeface="Times New Roman"/>
                <a:cs typeface="Times New Roman"/>
              </a:rPr>
              <a:t>minimamente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creatura </a:t>
            </a:r>
            <a:r>
              <a:rPr sz="1200" spc="-5" dirty="0">
                <a:latin typeface="Times New Roman"/>
                <a:cs typeface="Times New Roman"/>
              </a:rPr>
              <a:t>all’interno di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confini. Né </a:t>
            </a:r>
            <a:r>
              <a:rPr sz="1200" dirty="0">
                <a:latin typeface="Times New Roman"/>
                <a:cs typeface="Times New Roman"/>
              </a:rPr>
              <a:t>la preconoscenza ultima — il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277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3241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scelta </a:t>
            </a:r>
            <a:r>
              <a:rPr sz="1200" spc="-5" dirty="0">
                <a:latin typeface="Times New Roman"/>
                <a:cs typeface="Times New Roman"/>
              </a:rPr>
              <a:t>finita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costituisce un’abrogazione della </a:t>
            </a:r>
            <a:r>
              <a:rPr sz="1200" dirty="0">
                <a:latin typeface="Times New Roman"/>
                <a:cs typeface="Times New Roman"/>
              </a:rPr>
              <a:t>volizione </a:t>
            </a:r>
            <a:r>
              <a:rPr sz="1200" spc="-5" dirty="0">
                <a:latin typeface="Times New Roman"/>
                <a:cs typeface="Times New Roman"/>
              </a:rPr>
              <a:t>finita. Un 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maturo </a:t>
            </a:r>
            <a:r>
              <a:rPr sz="1200" dirty="0">
                <a:latin typeface="Times New Roman"/>
                <a:cs typeface="Times New Roman"/>
              </a:rPr>
              <a:t>e lungimirante 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prevedere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di un associato più </a:t>
            </a:r>
            <a:r>
              <a:rPr sz="1200" spc="-5" dirty="0">
                <a:latin typeface="Times New Roman"/>
                <a:cs typeface="Times New Roman"/>
              </a:rPr>
              <a:t>giovane,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preconoscenza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toglie 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alla libertà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all’autenticità della decisione stessa. Gli Dei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saggiamente limitato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campo d’azione della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volontà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immatura,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nonostante, all’interno di </a:t>
            </a:r>
            <a:r>
              <a:rPr sz="1200" dirty="0">
                <a:latin typeface="Times New Roman"/>
                <a:cs typeface="Times New Roman"/>
              </a:rPr>
              <a:t>questi limiti </a:t>
            </a:r>
            <a:r>
              <a:rPr sz="1200" spc="-5" dirty="0">
                <a:latin typeface="Times New Roman"/>
                <a:cs typeface="Times New Roman"/>
              </a:rPr>
              <a:t>definiti, essa resta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volontà.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12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(1300.6) 118:7.2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correlazione suprema </a:t>
            </a:r>
            <a:r>
              <a:rPr sz="1200" dirty="0">
                <a:latin typeface="Times New Roman"/>
                <a:cs typeface="Times New Roman"/>
              </a:rPr>
              <a:t>di ogni </a:t>
            </a:r>
            <a:r>
              <a:rPr sz="1200" spc="-5" dirty="0">
                <a:latin typeface="Times New Roman"/>
                <a:cs typeface="Times New Roman"/>
              </a:rPr>
              <a:t>scelta passata, presente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futura </a:t>
            </a:r>
            <a:r>
              <a:rPr sz="1200" dirty="0">
                <a:latin typeface="Times New Roman"/>
                <a:cs typeface="Times New Roman"/>
              </a:rPr>
              <a:t>non invalida l’autenticità di tali </a:t>
            </a:r>
            <a:r>
              <a:rPr sz="1200" spc="-5" dirty="0">
                <a:latin typeface="Times New Roman"/>
                <a:cs typeface="Times New Roman"/>
              </a:rPr>
              <a:t>scelte. </a:t>
            </a:r>
            <a:r>
              <a:rPr sz="1200" dirty="0">
                <a:latin typeface="Times New Roman"/>
                <a:cs typeface="Times New Roman"/>
              </a:rPr>
              <a:t>Essa  </a:t>
            </a:r>
            <a:r>
              <a:rPr sz="1200" spc="-5" dirty="0">
                <a:latin typeface="Times New Roman"/>
                <a:cs typeface="Times New Roman"/>
              </a:rPr>
              <a:t>indica </a:t>
            </a:r>
            <a:r>
              <a:rPr sz="1200" dirty="0">
                <a:latin typeface="Times New Roman"/>
                <a:cs typeface="Times New Roman"/>
              </a:rPr>
              <a:t>piuttosto la </a:t>
            </a:r>
            <a:r>
              <a:rPr sz="1200" spc="-5" dirty="0">
                <a:latin typeface="Times New Roman"/>
                <a:cs typeface="Times New Roman"/>
              </a:rPr>
              <a:t>tendenza preordinata </a:t>
            </a:r>
            <a:r>
              <a:rPr sz="1200" dirty="0">
                <a:latin typeface="Times New Roman"/>
                <a:cs typeface="Times New Roman"/>
              </a:rPr>
              <a:t>del cosmo e </a:t>
            </a:r>
            <a:r>
              <a:rPr sz="1200" spc="-5" dirty="0">
                <a:latin typeface="Times New Roman"/>
                <a:cs typeface="Times New Roman"/>
              </a:rPr>
              <a:t>rivela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preconoscenza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quegli esseri </a:t>
            </a:r>
            <a:r>
              <a:rPr sz="1200" dirty="0">
                <a:latin typeface="Times New Roman"/>
                <a:cs typeface="Times New Roman"/>
              </a:rPr>
              <a:t>volitivi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possono scegliere o meno  di </a:t>
            </a:r>
            <a:r>
              <a:rPr sz="1200" spc="-5" dirty="0">
                <a:latin typeface="Times New Roman"/>
                <a:cs typeface="Times New Roman"/>
              </a:rPr>
              <a:t>divenire parti </a:t>
            </a:r>
            <a:r>
              <a:rPr sz="1200" dirty="0">
                <a:latin typeface="Times New Roman"/>
                <a:cs typeface="Times New Roman"/>
              </a:rPr>
              <a:t>contributive </a:t>
            </a:r>
            <a:r>
              <a:rPr sz="1200" spc="-5" dirty="0">
                <a:latin typeface="Times New Roman"/>
                <a:cs typeface="Times New Roman"/>
              </a:rPr>
              <a:t>dell’attuazione esperienziale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realtà.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3685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(1300.7) 118:7.3 </a:t>
            </a:r>
            <a:r>
              <a:rPr sz="1200" spc="-5" dirty="0">
                <a:latin typeface="Times New Roman"/>
                <a:cs typeface="Times New Roman"/>
              </a:rPr>
              <a:t>L’errore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scelta finita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legato </a:t>
            </a:r>
            <a:r>
              <a:rPr sz="1200" dirty="0">
                <a:latin typeface="Times New Roman"/>
                <a:cs typeface="Times New Roman"/>
              </a:rPr>
              <a:t>al tempo e </a:t>
            </a:r>
            <a:r>
              <a:rPr sz="1200" spc="-5" dirty="0">
                <a:latin typeface="Times New Roman"/>
                <a:cs typeface="Times New Roman"/>
              </a:rPr>
              <a:t>limitato </a:t>
            </a:r>
            <a:r>
              <a:rPr sz="1200" dirty="0">
                <a:latin typeface="Times New Roman"/>
                <a:cs typeface="Times New Roman"/>
              </a:rPr>
              <a:t>dal tempo. Essa può </a:t>
            </a:r>
            <a:r>
              <a:rPr sz="1200" spc="-5" dirty="0">
                <a:latin typeface="Times New Roman"/>
                <a:cs typeface="Times New Roman"/>
              </a:rPr>
              <a:t>esistere soltanto </a:t>
            </a:r>
            <a:r>
              <a:rPr sz="1200" dirty="0">
                <a:latin typeface="Times New Roman"/>
                <a:cs typeface="Times New Roman"/>
              </a:rPr>
              <a:t>nel tempo e all’</a:t>
            </a:r>
            <a:r>
              <a:rPr sz="1200" i="1" dirty="0">
                <a:latin typeface="Times New Roman"/>
                <a:cs typeface="Times New Roman"/>
              </a:rPr>
              <a:t>interno  </a:t>
            </a:r>
            <a:r>
              <a:rPr sz="1200" spc="-5" dirty="0">
                <a:latin typeface="Times New Roman"/>
                <a:cs typeface="Times New Roman"/>
              </a:rPr>
              <a:t>della presenza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dell’Essere </a:t>
            </a:r>
            <a:r>
              <a:rPr sz="1200" dirty="0">
                <a:latin typeface="Times New Roman"/>
                <a:cs typeface="Times New Roman"/>
              </a:rPr>
              <a:t>Supremo. </a:t>
            </a:r>
            <a:r>
              <a:rPr sz="1200" spc="-5" dirty="0">
                <a:latin typeface="Times New Roman"/>
                <a:cs typeface="Times New Roman"/>
              </a:rPr>
              <a:t>Questa scelta errata </a:t>
            </a:r>
            <a:r>
              <a:rPr sz="1200" dirty="0">
                <a:latin typeface="Times New Roman"/>
                <a:cs typeface="Times New Roman"/>
              </a:rPr>
              <a:t>è possibile </a:t>
            </a:r>
            <a:r>
              <a:rPr sz="1200" spc="-5" dirty="0">
                <a:latin typeface="Times New Roman"/>
                <a:cs typeface="Times New Roman"/>
              </a:rPr>
              <a:t>nel tempo </a:t>
            </a:r>
            <a:r>
              <a:rPr sz="1200" dirty="0">
                <a:latin typeface="Times New Roman"/>
                <a:cs typeface="Times New Roman"/>
              </a:rPr>
              <a:t>e indica </a:t>
            </a:r>
            <a:r>
              <a:rPr sz="1200" spc="-5" dirty="0">
                <a:latin typeface="Times New Roman"/>
                <a:cs typeface="Times New Roman"/>
              </a:rPr>
              <a:t>(oltre all’incompletezza del  Supremo) quella </a:t>
            </a:r>
            <a:r>
              <a:rPr sz="1200" dirty="0">
                <a:latin typeface="Times New Roman"/>
                <a:cs typeface="Times New Roman"/>
              </a:rPr>
              <a:t>certa </a:t>
            </a:r>
            <a:r>
              <a:rPr sz="1200" spc="-5" dirty="0">
                <a:latin typeface="Times New Roman"/>
                <a:cs typeface="Times New Roman"/>
              </a:rPr>
              <a:t>gamma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di cui le </a:t>
            </a:r>
            <a:r>
              <a:rPr sz="1200" spc="-5" dirty="0">
                <a:latin typeface="Times New Roman"/>
                <a:cs typeface="Times New Roman"/>
              </a:rPr>
              <a:t>creature immature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dotate </a:t>
            </a:r>
            <a:r>
              <a:rPr sz="1200" spc="-5" dirty="0">
                <a:latin typeface="Times New Roman"/>
                <a:cs typeface="Times New Roman"/>
              </a:rPr>
              <a:t>per beneficiare della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progressione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nell’universo prendendo </a:t>
            </a:r>
            <a:r>
              <a:rPr sz="1200" dirty="0">
                <a:latin typeface="Times New Roman"/>
                <a:cs typeface="Times New Roman"/>
              </a:rPr>
              <a:t>contatto per loro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arbitrio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240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(1301.1) 118:7.4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peccato, </a:t>
            </a:r>
            <a:r>
              <a:rPr sz="1200" dirty="0">
                <a:latin typeface="Times New Roman"/>
                <a:cs typeface="Times New Roman"/>
              </a:rPr>
              <a:t>nello spazio </a:t>
            </a:r>
            <a:r>
              <a:rPr sz="1200" spc="-5" dirty="0">
                <a:latin typeface="Times New Roman"/>
                <a:cs typeface="Times New Roman"/>
              </a:rPr>
              <a:t>condizionato dal tempo,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chiaramente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temporale —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la </a:t>
            </a:r>
            <a:r>
              <a:rPr sz="1200" spc="-5" dirty="0">
                <a:latin typeface="Times New Roman"/>
                <a:cs typeface="Times New Roman"/>
              </a:rPr>
              <a:t>licenza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finita.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peccato indica </a:t>
            </a:r>
            <a:r>
              <a:rPr sz="1200" spc="-5" dirty="0">
                <a:latin typeface="Times New Roman"/>
                <a:cs typeface="Times New Roman"/>
              </a:rPr>
              <a:t>l’immaturità abbagliata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della volontà </a:t>
            </a: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dirty="0">
                <a:latin typeface="Times New Roman"/>
                <a:cs typeface="Times New Roman"/>
              </a:rPr>
              <a:t>sovrana </a:t>
            </a:r>
            <a:r>
              <a:rPr sz="1200" spc="-5" dirty="0">
                <a:latin typeface="Times New Roman"/>
                <a:cs typeface="Times New Roman"/>
              </a:rPr>
              <a:t>della personalità, </a:t>
            </a:r>
            <a:r>
              <a:rPr sz="1200" dirty="0">
                <a:latin typeface="Times New Roman"/>
                <a:cs typeface="Times New Roman"/>
              </a:rPr>
              <a:t>che non  </a:t>
            </a:r>
            <a:r>
              <a:rPr sz="1200" spc="-5" dirty="0">
                <a:latin typeface="Times New Roman"/>
                <a:cs typeface="Times New Roman"/>
              </a:rPr>
              <a:t>riesce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percepire gli obblighi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doveri </a:t>
            </a:r>
            <a:r>
              <a:rPr sz="1200" dirty="0">
                <a:latin typeface="Times New Roman"/>
                <a:cs typeface="Times New Roman"/>
              </a:rPr>
              <a:t>supremi </a:t>
            </a:r>
            <a:r>
              <a:rPr sz="1200" spc="-5" dirty="0">
                <a:latin typeface="Times New Roman"/>
                <a:cs typeface="Times New Roman"/>
              </a:rPr>
              <a:t>della cittadinanza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(1301.2) 118:7.5 </a:t>
            </a:r>
            <a:r>
              <a:rPr sz="1200" spc="-5" dirty="0">
                <a:latin typeface="Times New Roman"/>
                <a:cs typeface="Times New Roman"/>
              </a:rPr>
              <a:t>L’iniquità </a:t>
            </a:r>
            <a:r>
              <a:rPr sz="1200" dirty="0">
                <a:latin typeface="Times New Roman"/>
                <a:cs typeface="Times New Roman"/>
              </a:rPr>
              <a:t>nei domini </a:t>
            </a:r>
            <a:r>
              <a:rPr sz="1200" spc="-5" dirty="0">
                <a:latin typeface="Times New Roman"/>
                <a:cs typeface="Times New Roman"/>
              </a:rPr>
              <a:t>finiti rivela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transitoria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individualità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identificata </a:t>
            </a:r>
            <a:r>
              <a:rPr sz="1200" dirty="0">
                <a:latin typeface="Times New Roman"/>
                <a:cs typeface="Times New Roman"/>
              </a:rPr>
              <a:t>con Dio.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quando una  </a:t>
            </a:r>
            <a:r>
              <a:rPr sz="1200" spc="-5" dirty="0">
                <a:latin typeface="Times New Roman"/>
                <a:cs typeface="Times New Roman"/>
              </a:rPr>
              <a:t>creatura s’identifica con Dio diviene veramente </a:t>
            </a:r>
            <a:r>
              <a:rPr sz="1200" dirty="0">
                <a:latin typeface="Times New Roman"/>
                <a:cs typeface="Times New Roman"/>
              </a:rPr>
              <a:t>reale </a:t>
            </a:r>
            <a:r>
              <a:rPr sz="1200" spc="-5" dirty="0">
                <a:latin typeface="Times New Roman"/>
                <a:cs typeface="Times New Roman"/>
              </a:rPr>
              <a:t>negli universi.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finita </a:t>
            </a:r>
            <a:r>
              <a:rPr sz="1200" dirty="0">
                <a:latin typeface="Times New Roman"/>
                <a:cs typeface="Times New Roman"/>
              </a:rPr>
              <a:t>non è creata da </a:t>
            </a:r>
            <a:r>
              <a:rPr sz="1200" spc="-5" dirty="0">
                <a:latin typeface="Times New Roman"/>
                <a:cs typeface="Times New Roman"/>
              </a:rPr>
              <a:t>se stessa,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quadro  </a:t>
            </a:r>
            <a:r>
              <a:rPr sz="1200" spc="-5" dirty="0">
                <a:latin typeface="Times New Roman"/>
                <a:cs typeface="Times New Roman"/>
              </a:rPr>
              <a:t>superuniversale della </a:t>
            </a:r>
            <a:r>
              <a:rPr sz="1200" dirty="0">
                <a:latin typeface="Times New Roman"/>
                <a:cs typeface="Times New Roman"/>
              </a:rPr>
              <a:t>scelta </a:t>
            </a:r>
            <a:r>
              <a:rPr sz="1200" spc="-5" dirty="0">
                <a:latin typeface="Times New Roman"/>
                <a:cs typeface="Times New Roman"/>
              </a:rPr>
              <a:t>determina essa </a:t>
            </a:r>
            <a:r>
              <a:rPr sz="1200" dirty="0">
                <a:latin typeface="Times New Roman"/>
                <a:cs typeface="Times New Roman"/>
              </a:rPr>
              <a:t>stessa il </a:t>
            </a:r>
            <a:r>
              <a:rPr sz="1200" spc="-5" dirty="0">
                <a:latin typeface="Times New Roman"/>
                <a:cs typeface="Times New Roman"/>
              </a:rPr>
              <a:t>proprio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destino.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737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867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(1301.3) 118:7.6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conferimento della vita </a:t>
            </a:r>
            <a:r>
              <a:rPr sz="1200" spc="-5" dirty="0">
                <a:latin typeface="Times New Roman"/>
                <a:cs typeface="Times New Roman"/>
              </a:rPr>
              <a:t>rende </a:t>
            </a:r>
            <a:r>
              <a:rPr sz="1200" dirty="0">
                <a:latin typeface="Times New Roman"/>
                <a:cs typeface="Times New Roman"/>
              </a:rPr>
              <a:t>i sistemi </a:t>
            </a:r>
            <a:r>
              <a:rPr sz="1200" spc="-5" dirty="0">
                <a:latin typeface="Times New Roman"/>
                <a:cs typeface="Times New Roman"/>
              </a:rPr>
              <a:t>materiali-energetici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autoperpetuarsi,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autopropagarsi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autoadattarsi.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conferimento 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trasmette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organismi </a:t>
            </a:r>
            <a:r>
              <a:rPr sz="1200" spc="-5" dirty="0">
                <a:latin typeface="Times New Roman"/>
                <a:cs typeface="Times New Roman"/>
              </a:rPr>
              <a:t>viventi prerogative </a:t>
            </a:r>
            <a:r>
              <a:rPr sz="1200" dirty="0">
                <a:latin typeface="Times New Roman"/>
                <a:cs typeface="Times New Roman"/>
              </a:rPr>
              <a:t>addizionali di autodeterminazione,  autoevoluzione </a:t>
            </a:r>
            <a:r>
              <a:rPr sz="1200" spc="-5" dirty="0">
                <a:latin typeface="Times New Roman"/>
                <a:cs typeface="Times New Roman"/>
              </a:rPr>
              <a:t>ed autoidentificazione con </a:t>
            </a:r>
            <a:r>
              <a:rPr sz="1200" dirty="0">
                <a:latin typeface="Times New Roman"/>
                <a:cs typeface="Times New Roman"/>
              </a:rPr>
              <a:t>uno spirito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capace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097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(1301.4) 118:7.7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organismi viventi subpersonali rivelano </a:t>
            </a:r>
            <a:r>
              <a:rPr sz="1200" dirty="0">
                <a:latin typeface="Times New Roman"/>
                <a:cs typeface="Times New Roman"/>
              </a:rPr>
              <a:t>una mente </a:t>
            </a:r>
            <a:r>
              <a:rPr sz="1200" spc="-5" dirty="0">
                <a:latin typeface="Times New Roman"/>
                <a:cs typeface="Times New Roman"/>
              </a:rPr>
              <a:t>attivante l’energia-materia,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come controllori fisici </a:t>
            </a:r>
            <a:r>
              <a:rPr sz="1200" dirty="0">
                <a:latin typeface="Times New Roman"/>
                <a:cs typeface="Times New Roman"/>
              </a:rPr>
              <a:t>e poi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aiutanti della mente.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dono della personalità </a:t>
            </a:r>
            <a:r>
              <a:rPr sz="1200" spc="-5" dirty="0">
                <a:latin typeface="Times New Roman"/>
                <a:cs typeface="Times New Roman"/>
              </a:rPr>
              <a:t>viene dal </a:t>
            </a:r>
            <a:r>
              <a:rPr sz="1200" dirty="0">
                <a:latin typeface="Times New Roman"/>
                <a:cs typeface="Times New Roman"/>
              </a:rPr>
              <a:t>Padre e </a:t>
            </a:r>
            <a:r>
              <a:rPr sz="1200" spc="-5" dirty="0">
                <a:latin typeface="Times New Roman"/>
                <a:cs typeface="Times New Roman"/>
              </a:rPr>
              <a:t>trasmette al sistema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prerogative </a:t>
            </a:r>
            <a:r>
              <a:rPr sz="1200" dirty="0">
                <a:latin typeface="Times New Roman"/>
                <a:cs typeface="Times New Roman"/>
              </a:rPr>
              <a:t>uniche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scelta. Ma se </a:t>
            </a:r>
            <a:r>
              <a:rPr sz="1200" dirty="0">
                <a:latin typeface="Times New Roman"/>
                <a:cs typeface="Times New Roman"/>
              </a:rPr>
              <a:t>la personalità ha la </a:t>
            </a:r>
            <a:r>
              <a:rPr sz="1200" spc="-5" dirty="0">
                <a:latin typeface="Times New Roman"/>
                <a:cs typeface="Times New Roman"/>
              </a:rPr>
              <a:t>prerogativa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esercitare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volitiva </a:t>
            </a:r>
            <a:r>
              <a:rPr sz="1200" spc="-5" dirty="0">
                <a:latin typeface="Times New Roman"/>
                <a:cs typeface="Times New Roman"/>
              </a:rPr>
              <a:t>dell’identificazione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spc="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scelta  sincera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libera, allora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anche avere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scelta possibile di </a:t>
            </a:r>
            <a:r>
              <a:rPr sz="1200" spc="-5" dirty="0">
                <a:latin typeface="Times New Roman"/>
                <a:cs typeface="Times New Roman"/>
              </a:rPr>
              <a:t>autoconfondersi, autodisgregarsi ed  autodistruggersi.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di autodistruzione 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evitata </a:t>
            </a:r>
            <a:r>
              <a:rPr sz="1200" spc="-5" dirty="0">
                <a:latin typeface="Times New Roman"/>
                <a:cs typeface="Times New Roman"/>
              </a:rPr>
              <a:t>se si </a:t>
            </a:r>
            <a:r>
              <a:rPr sz="1200" dirty="0">
                <a:latin typeface="Times New Roman"/>
                <a:cs typeface="Times New Roman"/>
              </a:rPr>
              <a:t>vuole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sia  veramente </a:t>
            </a:r>
            <a:r>
              <a:rPr sz="1200" dirty="0">
                <a:latin typeface="Times New Roman"/>
                <a:cs typeface="Times New Roman"/>
              </a:rPr>
              <a:t>libera </a:t>
            </a:r>
            <a:r>
              <a:rPr sz="1200" spc="-5" dirty="0">
                <a:latin typeface="Times New Roman"/>
                <a:cs typeface="Times New Roman"/>
              </a:rPr>
              <a:t>nell’esercizio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volontà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41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(1301.5) 118:7.8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sicurezza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accresciuta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si restringono </a:t>
            </a:r>
            <a:r>
              <a:rPr sz="1200" dirty="0">
                <a:latin typeface="Times New Roman"/>
                <a:cs typeface="Times New Roman"/>
              </a:rPr>
              <a:t>i limiti della </a:t>
            </a:r>
            <a:r>
              <a:rPr sz="1200" spc="-5" dirty="0">
                <a:latin typeface="Times New Roman"/>
                <a:cs typeface="Times New Roman"/>
              </a:rPr>
              <a:t>scelta personale su </a:t>
            </a:r>
            <a:r>
              <a:rPr sz="1200" dirty="0">
                <a:latin typeface="Times New Roman"/>
                <a:cs typeface="Times New Roman"/>
              </a:rPr>
              <a:t>tutti i livelli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dell’esistenza.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scelta </a:t>
            </a:r>
            <a:r>
              <a:rPr sz="1200" spc="-5" dirty="0">
                <a:latin typeface="Times New Roman"/>
                <a:cs typeface="Times New Roman"/>
              </a:rPr>
              <a:t>diviene </a:t>
            </a:r>
            <a:r>
              <a:rPr sz="1200" dirty="0">
                <a:latin typeface="Times New Roman"/>
                <a:cs typeface="Times New Roman"/>
              </a:rPr>
              <a:t>sempre più </a:t>
            </a:r>
            <a:r>
              <a:rPr sz="1200" spc="-5" dirty="0">
                <a:latin typeface="Times New Roman"/>
                <a:cs typeface="Times New Roman"/>
              </a:rPr>
              <a:t>libera </a:t>
            </a:r>
            <a:r>
              <a:rPr sz="1200" dirty="0">
                <a:latin typeface="Times New Roman"/>
                <a:cs typeface="Times New Roman"/>
              </a:rPr>
              <a:t>via via che </a:t>
            </a:r>
            <a:r>
              <a:rPr sz="1200" spc="-5" dirty="0">
                <a:latin typeface="Times New Roman"/>
                <a:cs typeface="Times New Roman"/>
              </a:rPr>
              <a:t>si ascende negli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spc="5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avvicina </a:t>
            </a:r>
            <a:r>
              <a:rPr sz="1200" spc="-5" dirty="0">
                <a:latin typeface="Times New Roman"/>
                <a:cs typeface="Times New Roman"/>
              </a:rPr>
              <a:t>alla libertà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personalità ascendente raggiunge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della divinità, la </a:t>
            </a:r>
            <a:r>
              <a:rPr sz="1200" spc="-5" dirty="0">
                <a:latin typeface="Times New Roman"/>
                <a:cs typeface="Times New Roman"/>
              </a:rPr>
              <a:t>supremazia della consacrazione ai propositi dell’universo,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saggezza cosmica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l’identificazione finale della </a:t>
            </a:r>
            <a:r>
              <a:rPr sz="1200" dirty="0">
                <a:latin typeface="Times New Roman"/>
                <a:cs typeface="Times New Roman"/>
              </a:rPr>
              <a:t>creatura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vie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Il controllo ed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il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supercontrollo</a:t>
            </a:r>
            <a:endParaRPr sz="1600">
              <a:latin typeface="Times New Roman"/>
              <a:cs typeface="Times New Roman"/>
            </a:endParaRPr>
          </a:p>
          <a:p>
            <a:pPr marL="76200" marR="10477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(1301.6) 118:8.1 </a:t>
            </a:r>
            <a:r>
              <a:rPr sz="1200" spc="-5" dirty="0">
                <a:latin typeface="Times New Roman"/>
                <a:cs typeface="Times New Roman"/>
              </a:rPr>
              <a:t>Nelle creazioni del tempo-spazio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libero arbitrio </a:t>
            </a:r>
            <a:r>
              <a:rPr sz="1200" dirty="0">
                <a:latin typeface="Times New Roman"/>
                <a:cs typeface="Times New Roman"/>
              </a:rPr>
              <a:t>è vincolato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restrizioni,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limitazioni. L’evoluzione della </a:t>
            </a:r>
            <a:r>
              <a:rPr sz="1200" dirty="0">
                <a:latin typeface="Times New Roman"/>
                <a:cs typeface="Times New Roman"/>
              </a:rPr>
              <a:t>vita 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è prima </a:t>
            </a:r>
            <a:r>
              <a:rPr sz="1200" spc="-5" dirty="0">
                <a:latin typeface="Times New Roman"/>
                <a:cs typeface="Times New Roman"/>
              </a:rPr>
              <a:t>meccanica,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attivata dalla </a:t>
            </a:r>
            <a:r>
              <a:rPr sz="1200" dirty="0">
                <a:latin typeface="Times New Roman"/>
                <a:cs typeface="Times New Roman"/>
              </a:rPr>
              <a:t>mente, e </a:t>
            </a:r>
            <a:r>
              <a:rPr sz="1200" spc="-5" dirty="0">
                <a:latin typeface="Times New Roman"/>
                <a:cs typeface="Times New Roman"/>
              </a:rPr>
              <a:t>(dopo </a:t>
            </a:r>
            <a:r>
              <a:rPr sz="1200" dirty="0">
                <a:latin typeface="Times New Roman"/>
                <a:cs typeface="Times New Roman"/>
              </a:rPr>
              <a:t>il conferimento della </a:t>
            </a:r>
            <a:r>
              <a:rPr sz="1200" spc="-5" dirty="0">
                <a:latin typeface="Times New Roman"/>
                <a:cs typeface="Times New Roman"/>
              </a:rPr>
              <a:t>personalità)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governata dallo </a:t>
            </a:r>
            <a:r>
              <a:rPr sz="1200" dirty="0">
                <a:latin typeface="Times New Roman"/>
                <a:cs typeface="Times New Roman"/>
              </a:rPr>
              <a:t>spirito.  </a:t>
            </a:r>
            <a:r>
              <a:rPr sz="1200" spc="-5" dirty="0">
                <a:latin typeface="Times New Roman"/>
                <a:cs typeface="Times New Roman"/>
              </a:rPr>
              <a:t>L’evoluzione organica </a:t>
            </a:r>
            <a:r>
              <a:rPr sz="1200" dirty="0">
                <a:latin typeface="Times New Roman"/>
                <a:cs typeface="Times New Roman"/>
              </a:rPr>
              <a:t>sui mondi abitati è </a:t>
            </a:r>
            <a:r>
              <a:rPr sz="1200" spc="-5" dirty="0">
                <a:latin typeface="Times New Roman"/>
                <a:cs typeface="Times New Roman"/>
              </a:rPr>
              <a:t>fisicamente </a:t>
            </a:r>
            <a:r>
              <a:rPr sz="1200" dirty="0">
                <a:latin typeface="Times New Roman"/>
                <a:cs typeface="Times New Roman"/>
              </a:rPr>
              <a:t>limitata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impianti </a:t>
            </a:r>
            <a:r>
              <a:rPr sz="1200" spc="-5" dirty="0">
                <a:latin typeface="Times New Roman"/>
                <a:cs typeface="Times New Roman"/>
              </a:rPr>
              <a:t>originali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fisica dei </a:t>
            </a:r>
            <a:r>
              <a:rPr sz="1200" dirty="0">
                <a:latin typeface="Times New Roman"/>
                <a:cs typeface="Times New Roman"/>
              </a:rPr>
              <a:t>Portatori di  Vita.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674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03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(709.7) 62:6.6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fu un nuovo </a:t>
            </a:r>
            <a:r>
              <a:rPr sz="1200" spc="-5" dirty="0">
                <a:latin typeface="Times New Roman"/>
                <a:cs typeface="Times New Roman"/>
              </a:rPr>
              <a:t>immediato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mobilitazione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spiriti </a:t>
            </a:r>
            <a:r>
              <a:rPr sz="1200" dirty="0">
                <a:latin typeface="Times New Roman"/>
                <a:cs typeface="Times New Roman"/>
              </a:rPr>
              <a:t>aiutanti della </a:t>
            </a:r>
            <a:r>
              <a:rPr sz="1200" spc="-5" dirty="0">
                <a:latin typeface="Times New Roman"/>
                <a:cs typeface="Times New Roman"/>
              </a:rPr>
              <a:t>mente.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eravamo </a:t>
            </a:r>
            <a:r>
              <a:rPr sz="1200" dirty="0">
                <a:latin typeface="Times New Roman"/>
                <a:cs typeface="Times New Roman"/>
              </a:rPr>
              <a:t>vibranti di </a:t>
            </a:r>
            <a:r>
              <a:rPr sz="1200" spc="-5" dirty="0">
                <a:latin typeface="Times New Roman"/>
                <a:cs typeface="Times New Roman"/>
              </a:rPr>
              <a:t>speranza;  ci rendevamo conto </a:t>
            </a:r>
            <a:r>
              <a:rPr sz="1200" dirty="0">
                <a:latin typeface="Times New Roman"/>
                <a:cs typeface="Times New Roman"/>
              </a:rPr>
              <a:t>che si </a:t>
            </a:r>
            <a:r>
              <a:rPr sz="1200" spc="-5" dirty="0">
                <a:latin typeface="Times New Roman"/>
                <a:cs typeface="Times New Roman"/>
              </a:rPr>
              <a:t>stava avvicinando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atteso; sapevamo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alle </a:t>
            </a:r>
            <a:r>
              <a:rPr sz="1200" dirty="0">
                <a:latin typeface="Times New Roman"/>
                <a:cs typeface="Times New Roman"/>
              </a:rPr>
              <a:t>soglie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sforzo prolungato per evolvere delle creature </a:t>
            </a:r>
            <a:r>
              <a:rPr sz="1200" dirty="0">
                <a:latin typeface="Times New Roman"/>
                <a:cs typeface="Times New Roman"/>
              </a:rPr>
              <a:t>dotate di volontà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riconoscimento come mondo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abitato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(709.8) 62:7.1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dovemmo aspettare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lungo. A </a:t>
            </a:r>
            <a:r>
              <a:rPr sz="1200" dirty="0">
                <a:latin typeface="Times New Roman"/>
                <a:cs typeface="Times New Roman"/>
              </a:rPr>
              <a:t>mezzodì del </a:t>
            </a:r>
            <a:r>
              <a:rPr sz="1200" spc="-5" dirty="0">
                <a:latin typeface="Times New Roman"/>
                <a:cs typeface="Times New Roman"/>
              </a:rPr>
              <a:t>giorno successivo alla fuga dei gemelli, </a:t>
            </a:r>
            <a:r>
              <a:rPr sz="1200" dirty="0">
                <a:latin typeface="Times New Roman"/>
                <a:cs typeface="Times New Roman"/>
              </a:rPr>
              <a:t>avvenne il primo </a:t>
            </a:r>
            <a:r>
              <a:rPr sz="1200" spc="-5" dirty="0">
                <a:latin typeface="Times New Roman"/>
                <a:cs typeface="Times New Roman"/>
              </a:rPr>
              <a:t>lampo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prova  dei segnali del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universale nel centro </a:t>
            </a:r>
            <a:r>
              <a:rPr sz="1200" dirty="0">
                <a:latin typeface="Times New Roman"/>
                <a:cs typeface="Times New Roman"/>
              </a:rPr>
              <a:t>di ricezione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di Urantia. </a:t>
            </a:r>
            <a:r>
              <a:rPr sz="1200" spc="-5" dirty="0">
                <a:latin typeface="Times New Roman"/>
                <a:cs typeface="Times New Roman"/>
              </a:rPr>
              <a:t>Noi eravamo </a:t>
            </a:r>
            <a:r>
              <a:rPr sz="1200" dirty="0">
                <a:latin typeface="Times New Roman"/>
                <a:cs typeface="Times New Roman"/>
              </a:rPr>
              <a:t>naturalmente tutti </a:t>
            </a:r>
            <a:r>
              <a:rPr sz="1200" spc="-5" dirty="0">
                <a:latin typeface="Times New Roman"/>
                <a:cs typeface="Times New Roman"/>
              </a:rPr>
              <a:t>eccitati </a:t>
            </a:r>
            <a:r>
              <a:rPr sz="1200" dirty="0">
                <a:latin typeface="Times New Roman"/>
                <a:cs typeface="Times New Roman"/>
              </a:rPr>
              <a:t>percependo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avvenimento </a:t>
            </a:r>
            <a:r>
              <a:rPr sz="1200" spc="-5" dirty="0">
                <a:latin typeface="Times New Roman"/>
                <a:cs typeface="Times New Roman"/>
              </a:rPr>
              <a:t>era imminente; </a:t>
            </a:r>
            <a:r>
              <a:rPr sz="1200" dirty="0">
                <a:latin typeface="Times New Roman"/>
                <a:cs typeface="Times New Roman"/>
              </a:rPr>
              <a:t>ma poiché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era una stazione </a:t>
            </a:r>
            <a:r>
              <a:rPr sz="1200" spc="-5" dirty="0">
                <a:latin typeface="Times New Roman"/>
                <a:cs typeface="Times New Roman"/>
              </a:rPr>
              <a:t>sperimentale </a:t>
            </a:r>
            <a:r>
              <a:rPr sz="1200" dirty="0">
                <a:latin typeface="Times New Roman"/>
                <a:cs typeface="Times New Roman"/>
              </a:rPr>
              <a:t>di vita, non </a:t>
            </a:r>
            <a:r>
              <a:rPr sz="1200" spc="-5" dirty="0">
                <a:latin typeface="Times New Roman"/>
                <a:cs typeface="Times New Roman"/>
              </a:rPr>
              <a:t>avevamo </a:t>
            </a:r>
            <a:r>
              <a:rPr sz="1200" dirty="0">
                <a:latin typeface="Times New Roman"/>
                <a:cs typeface="Times New Roman"/>
              </a:rPr>
              <a:t>la minima  idea di come </a:t>
            </a:r>
            <a:r>
              <a:rPr sz="1200" spc="-5" dirty="0">
                <a:latin typeface="Times New Roman"/>
                <a:cs typeface="Times New Roman"/>
              </a:rPr>
              <a:t>saremmo stati informati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intelligente sul pianeta. 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rimanemmo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in attesa.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terzo giorno </a:t>
            </a:r>
            <a:r>
              <a:rPr sz="1200" dirty="0">
                <a:latin typeface="Times New Roman"/>
                <a:cs typeface="Times New Roman"/>
              </a:rPr>
              <a:t>dopo la fuga </a:t>
            </a:r>
            <a:r>
              <a:rPr sz="1200" spc="-5" dirty="0">
                <a:latin typeface="Times New Roman"/>
                <a:cs typeface="Times New Roman"/>
              </a:rPr>
              <a:t>dei gemelli,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partenza del corpo dei 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Vita, arrivò l’arcangelo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incaricato </a:t>
            </a:r>
            <a:r>
              <a:rPr sz="1200" dirty="0">
                <a:latin typeface="Times New Roman"/>
                <a:cs typeface="Times New Roman"/>
              </a:rPr>
              <a:t>dell’istituzione </a:t>
            </a:r>
            <a:r>
              <a:rPr sz="1200" spc="-5" dirty="0">
                <a:latin typeface="Times New Roman"/>
                <a:cs typeface="Times New Roman"/>
              </a:rPr>
              <a:t>dei circuiti planetari</a:t>
            </a:r>
            <a:r>
              <a:rPr sz="1200" dirty="0">
                <a:latin typeface="Times New Roman"/>
                <a:cs typeface="Times New Roman"/>
              </a:rPr>
              <a:t> iniziali.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97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(710.1) 62:7.2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memorabile su Urantia </a:t>
            </a:r>
            <a:r>
              <a:rPr sz="1200" dirty="0">
                <a:latin typeface="Times New Roman"/>
                <a:cs typeface="Times New Roman"/>
              </a:rPr>
              <a:t>quando il nostro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dirty="0">
                <a:latin typeface="Times New Roman"/>
                <a:cs typeface="Times New Roman"/>
              </a:rPr>
              <a:t>gruppo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riunì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il polo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comunicazione  </a:t>
            </a:r>
            <a:r>
              <a:rPr sz="1200" dirty="0">
                <a:latin typeface="Times New Roman"/>
                <a:cs typeface="Times New Roman"/>
              </a:rPr>
              <a:t>spaziale e </a:t>
            </a:r>
            <a:r>
              <a:rPr sz="1200" spc="-5" dirty="0">
                <a:latin typeface="Times New Roman"/>
                <a:cs typeface="Times New Roman"/>
              </a:rPr>
              <a:t>ricevette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Salvington sul circuito mentale del pianeta appena </a:t>
            </a:r>
            <a:r>
              <a:rPr sz="1200" dirty="0">
                <a:latin typeface="Times New Roman"/>
                <a:cs typeface="Times New Roman"/>
              </a:rPr>
              <a:t>stabilito.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primo messaggio,  </a:t>
            </a:r>
            <a:r>
              <a:rPr sz="1200" spc="-5" dirty="0">
                <a:latin typeface="Times New Roman"/>
                <a:cs typeface="Times New Roman"/>
              </a:rPr>
              <a:t>dettato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del corpo </a:t>
            </a:r>
            <a:r>
              <a:rPr sz="1200" spc="-5" dirty="0">
                <a:latin typeface="Times New Roman"/>
                <a:cs typeface="Times New Roman"/>
              </a:rPr>
              <a:t>degli arcangeli,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diceva: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89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(710.2) 62:7.3 </a:t>
            </a:r>
            <a:r>
              <a:rPr sz="1200" spc="-5" dirty="0">
                <a:latin typeface="Times New Roman"/>
                <a:cs typeface="Times New Roman"/>
              </a:rPr>
              <a:t>“Ai </a:t>
            </a:r>
            <a:r>
              <a:rPr sz="1200" dirty="0">
                <a:latin typeface="Times New Roman"/>
                <a:cs typeface="Times New Roman"/>
              </a:rPr>
              <a:t>Portatori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— Salve! </a:t>
            </a:r>
            <a:r>
              <a:rPr sz="1200" spc="-5" dirty="0">
                <a:latin typeface="Times New Roman"/>
                <a:cs typeface="Times New Roman"/>
              </a:rPr>
              <a:t>Vi trasmettiamo l’assicurazione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grande gioia su Salvington, </a:t>
            </a:r>
            <a:r>
              <a:rPr sz="1200" dirty="0">
                <a:latin typeface="Times New Roman"/>
                <a:cs typeface="Times New Roman"/>
              </a:rPr>
              <a:t>Edentia e 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onore della registrazione, sulla 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del segnale dell’esistenza su Urantia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mente avente </a:t>
            </a:r>
            <a:r>
              <a:rPr sz="1200" spc="5" dirty="0">
                <a:latin typeface="Times New Roman"/>
                <a:cs typeface="Times New Roman"/>
              </a:rPr>
              <a:t>dignità </a:t>
            </a:r>
            <a:r>
              <a:rPr sz="1200" dirty="0">
                <a:latin typeface="Times New Roman"/>
                <a:cs typeface="Times New Roman"/>
              </a:rPr>
              <a:t>di  volontà.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decisione finalizzata </a:t>
            </a:r>
            <a:r>
              <a:rPr sz="1200" spc="-5" dirty="0">
                <a:latin typeface="Times New Roman"/>
                <a:cs typeface="Times New Roman"/>
              </a:rPr>
              <a:t>dei gemelli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fuggire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separare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discendenza </a:t>
            </a:r>
            <a:r>
              <a:rPr sz="1200" spc="-5" dirty="0">
                <a:latin typeface="Times New Roman"/>
                <a:cs typeface="Times New Roman"/>
              </a:rPr>
              <a:t>dai loro antenati inferiori </a:t>
            </a:r>
            <a:r>
              <a:rPr sz="1200" dirty="0">
                <a:latin typeface="Times New Roman"/>
                <a:cs typeface="Times New Roman"/>
              </a:rPr>
              <a:t>è stata  </a:t>
            </a:r>
            <a:r>
              <a:rPr sz="1200" spc="-5" dirty="0">
                <a:latin typeface="Times New Roman"/>
                <a:cs typeface="Times New Roman"/>
              </a:rPr>
              <a:t>registrata. Questa </a:t>
            </a:r>
            <a:r>
              <a:rPr sz="1200" dirty="0">
                <a:latin typeface="Times New Roman"/>
                <a:cs typeface="Times New Roman"/>
              </a:rPr>
              <a:t>è la prima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di una mente —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tipo di mente umano —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e stabilisce </a:t>
            </a:r>
            <a:r>
              <a:rPr sz="1200" spc="-5" dirty="0">
                <a:latin typeface="Times New Roman"/>
                <a:cs typeface="Times New Roman"/>
              </a:rPr>
              <a:t>automaticamente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comunicazione sul </a:t>
            </a:r>
            <a:r>
              <a:rPr sz="1200" dirty="0">
                <a:latin typeface="Times New Roman"/>
                <a:cs typeface="Times New Roman"/>
              </a:rPr>
              <a:t>quale è </a:t>
            </a:r>
            <a:r>
              <a:rPr sz="1200" spc="-5" dirty="0">
                <a:latin typeface="Times New Roman"/>
                <a:cs typeface="Times New Roman"/>
              </a:rPr>
              <a:t>trasmesso questo messaggio </a:t>
            </a:r>
            <a:r>
              <a:rPr sz="1200" dirty="0">
                <a:latin typeface="Times New Roman"/>
                <a:cs typeface="Times New Roman"/>
              </a:rPr>
              <a:t>iniziale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riconoscimento.”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29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(1301.7) 118:8.2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mortale è una </a:t>
            </a:r>
            <a:r>
              <a:rPr sz="1200" spc="-5" dirty="0">
                <a:latin typeface="Times New Roman"/>
                <a:cs typeface="Times New Roman"/>
              </a:rPr>
              <a:t>macchina,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meccanismo vivente;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radici sono veramente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fisico dell’energia.  Molte reazioni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meccanica; 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è simile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macchina. </a:t>
            </a:r>
            <a:r>
              <a:rPr sz="1200" dirty="0">
                <a:latin typeface="Times New Roman"/>
                <a:cs typeface="Times New Roman"/>
              </a:rPr>
              <a:t>Ma l’uomo,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un meccanismo,  è molto più di una </a:t>
            </a:r>
            <a:r>
              <a:rPr sz="1200" spc="-5" dirty="0">
                <a:latin typeface="Times New Roman"/>
                <a:cs typeface="Times New Roman"/>
              </a:rPr>
              <a:t>macchina; egli </a:t>
            </a:r>
            <a:r>
              <a:rPr sz="1200" dirty="0">
                <a:latin typeface="Times New Roman"/>
                <a:cs typeface="Times New Roman"/>
              </a:rPr>
              <a:t>è dotato di una mente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abitato </a:t>
            </a:r>
            <a:r>
              <a:rPr sz="1200" dirty="0">
                <a:latin typeface="Times New Roman"/>
                <a:cs typeface="Times New Roman"/>
              </a:rPr>
              <a:t>dallo spirito. E </a:t>
            </a:r>
            <a:r>
              <a:rPr sz="1200" spc="-5" dirty="0">
                <a:latin typeface="Times New Roman"/>
                <a:cs typeface="Times New Roman"/>
              </a:rPr>
              <a:t>benché nel </a:t>
            </a:r>
            <a:r>
              <a:rPr sz="1200" dirty="0">
                <a:latin typeface="Times New Roman"/>
                <a:cs typeface="Times New Roman"/>
              </a:rPr>
              <a:t>corso </a:t>
            </a:r>
            <a:r>
              <a:rPr sz="1200" spc="-5" dirty="0">
                <a:latin typeface="Times New Roman"/>
                <a:cs typeface="Times New Roman"/>
              </a:rPr>
              <a:t>della sua vita materiale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possa mai sfuggire al meccanismo chimico ed </a:t>
            </a:r>
            <a:r>
              <a:rPr sz="1200" dirty="0">
                <a:latin typeface="Times New Roman"/>
                <a:cs typeface="Times New Roman"/>
              </a:rPr>
              <a:t>elettrico </a:t>
            </a:r>
            <a:r>
              <a:rPr sz="1200" spc="-5" dirty="0">
                <a:latin typeface="Times New Roman"/>
                <a:cs typeface="Times New Roman"/>
              </a:rPr>
              <a:t>della sua esistenza,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imparare </a:t>
            </a:r>
            <a:r>
              <a:rPr sz="1200" dirty="0">
                <a:latin typeface="Times New Roman"/>
                <a:cs typeface="Times New Roman"/>
              </a:rPr>
              <a:t>a subordinare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questo  meccanismo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fisica alla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direttrice dell’esperienza </a:t>
            </a:r>
            <a:r>
              <a:rPr sz="1200" dirty="0">
                <a:latin typeface="Times New Roman"/>
                <a:cs typeface="Times New Roman"/>
              </a:rPr>
              <a:t>mediante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processo consistente nel consacrare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umana </a:t>
            </a:r>
            <a:r>
              <a:rPr sz="1200" spc="-5" dirty="0">
                <a:latin typeface="Times New Roman"/>
                <a:cs typeface="Times New Roman"/>
              </a:rPr>
              <a:t>ad  eseguire gli incitamenti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3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(1301.8) 118:8.3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libera,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meccanismo </a:t>
            </a:r>
            <a:r>
              <a:rPr sz="1200" dirty="0">
                <a:latin typeface="Times New Roman"/>
                <a:cs typeface="Times New Roman"/>
              </a:rPr>
              <a:t>limita, la funzione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scelta imperfetta, non </a:t>
            </a:r>
            <a:r>
              <a:rPr sz="1200" spc="-5" dirty="0">
                <a:latin typeface="Times New Roman"/>
                <a:cs typeface="Times New Roman"/>
              </a:rPr>
              <a:t>controllata dal  meccanismo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identificata con </a:t>
            </a:r>
            <a:r>
              <a:rPr sz="1200" dirty="0">
                <a:latin typeface="Times New Roman"/>
                <a:cs typeface="Times New Roman"/>
              </a:rPr>
              <a:t>lo spirito, è pericolosa </a:t>
            </a:r>
            <a:r>
              <a:rPr sz="1200" spc="-5" dirty="0">
                <a:latin typeface="Times New Roman"/>
                <a:cs typeface="Times New Roman"/>
              </a:rPr>
              <a:t>ed instabile.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meccanico </a:t>
            </a:r>
            <a:r>
              <a:rPr sz="1200" dirty="0">
                <a:latin typeface="Times New Roman"/>
                <a:cs typeface="Times New Roman"/>
              </a:rPr>
              <a:t>assicura stabilità a </a:t>
            </a:r>
            <a:r>
              <a:rPr sz="1200" spc="-5" dirty="0">
                <a:latin typeface="Times New Roman"/>
                <a:cs typeface="Times New Roman"/>
              </a:rPr>
              <a:t>spese del  progresso. L’alleanza </a:t>
            </a:r>
            <a:r>
              <a:rPr sz="1200" dirty="0">
                <a:latin typeface="Times New Roman"/>
                <a:cs typeface="Times New Roman"/>
              </a:rPr>
              <a:t>con lo spirito </a:t>
            </a:r>
            <a:r>
              <a:rPr sz="1200" spc="-5" dirty="0">
                <a:latin typeface="Times New Roman"/>
                <a:cs typeface="Times New Roman"/>
              </a:rPr>
              <a:t>libera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scelta dal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fisico ed allo </a:t>
            </a:r>
            <a:r>
              <a:rPr sz="1200" dirty="0">
                <a:latin typeface="Times New Roman"/>
                <a:cs typeface="Times New Roman"/>
              </a:rPr>
              <a:t>stesso tempo </a:t>
            </a:r>
            <a:r>
              <a:rPr sz="1200" spc="-5" dirty="0">
                <a:latin typeface="Times New Roman"/>
                <a:cs typeface="Times New Roman"/>
              </a:rPr>
              <a:t>assicura </a:t>
            </a:r>
            <a:r>
              <a:rPr sz="1200" dirty="0">
                <a:latin typeface="Times New Roman"/>
                <a:cs typeface="Times New Roman"/>
              </a:rPr>
              <a:t>la stabilità divina </a:t>
            </a:r>
            <a:r>
              <a:rPr sz="1200" spc="-5" dirty="0">
                <a:latin typeface="Times New Roman"/>
                <a:cs typeface="Times New Roman"/>
              </a:rPr>
              <a:t>prodotta </a:t>
            </a:r>
            <a:r>
              <a:rPr sz="1200" dirty="0">
                <a:latin typeface="Times New Roman"/>
                <a:cs typeface="Times New Roman"/>
              </a:rPr>
              <a:t>da un  </a:t>
            </a:r>
            <a:r>
              <a:rPr sz="1200" spc="-5" dirty="0">
                <a:latin typeface="Times New Roman"/>
                <a:cs typeface="Times New Roman"/>
              </a:rPr>
              <a:t>accresciuto discernimento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maggiore comprensione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23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(1302.1) 118:8.4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pericolo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minaccia </a:t>
            </a:r>
            <a:r>
              <a:rPr sz="1200" dirty="0">
                <a:latin typeface="Times New Roman"/>
                <a:cs typeface="Times New Roman"/>
              </a:rPr>
              <a:t>la creatura </a:t>
            </a:r>
            <a:r>
              <a:rPr sz="1200" spc="-5" dirty="0">
                <a:latin typeface="Times New Roman"/>
                <a:cs typeface="Times New Roman"/>
              </a:rPr>
              <a:t>quando giunge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liberarsi dai legami del </a:t>
            </a:r>
            <a:r>
              <a:rPr sz="1200" dirty="0">
                <a:latin typeface="Times New Roman"/>
                <a:cs typeface="Times New Roman"/>
              </a:rPr>
              <a:t>meccanismo </a:t>
            </a:r>
            <a:r>
              <a:rPr sz="1200" spc="-5" dirty="0">
                <a:latin typeface="Times New Roman"/>
                <a:cs typeface="Times New Roman"/>
              </a:rPr>
              <a:t>vitale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riesca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compensare questa </a:t>
            </a:r>
            <a:r>
              <a:rPr sz="1200" dirty="0">
                <a:latin typeface="Times New Roman"/>
                <a:cs typeface="Times New Roman"/>
              </a:rPr>
              <a:t>perdita di </a:t>
            </a:r>
            <a:r>
              <a:rPr sz="1200" spc="-5" dirty="0">
                <a:latin typeface="Times New Roman"/>
                <a:cs typeface="Times New Roman"/>
              </a:rPr>
              <a:t>stabilità effettuando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funzionale </a:t>
            </a:r>
            <a:r>
              <a:rPr sz="1200" spc="-5" dirty="0">
                <a:latin typeface="Times New Roman"/>
                <a:cs typeface="Times New Roman"/>
              </a:rPr>
              <a:t>armonioso </a:t>
            </a:r>
            <a:r>
              <a:rPr sz="1200" dirty="0">
                <a:latin typeface="Times New Roman"/>
                <a:cs typeface="Times New Roman"/>
              </a:rPr>
              <a:t>con lo spirito.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scelta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creatura,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dirty="0">
                <a:latin typeface="Times New Roman"/>
                <a:cs typeface="Times New Roman"/>
              </a:rPr>
              <a:t>liberata dalla </a:t>
            </a:r>
            <a:r>
              <a:rPr sz="1200" spc="-5" dirty="0">
                <a:latin typeface="Times New Roman"/>
                <a:cs typeface="Times New Roman"/>
              </a:rPr>
              <a:t>stabilità meccanica, </a:t>
            </a:r>
            <a:r>
              <a:rPr sz="1200" dirty="0">
                <a:latin typeface="Times New Roman"/>
                <a:cs typeface="Times New Roman"/>
              </a:rPr>
              <a:t>potrebbe tentare </a:t>
            </a:r>
            <a:r>
              <a:rPr sz="1200" spc="-5" dirty="0">
                <a:latin typeface="Times New Roman"/>
                <a:cs typeface="Times New Roman"/>
              </a:rPr>
              <a:t>un’ulteriore </a:t>
            </a:r>
            <a:r>
              <a:rPr sz="1200" dirty="0">
                <a:latin typeface="Times New Roman"/>
                <a:cs typeface="Times New Roman"/>
              </a:rPr>
              <a:t>liberazione, indipendentemente da una  </a:t>
            </a:r>
            <a:r>
              <a:rPr sz="1200" spc="-5" dirty="0">
                <a:latin typeface="Times New Roman"/>
                <a:cs typeface="Times New Roman"/>
              </a:rPr>
              <a:t>maggiore identificazione con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415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(1302.2) 118:8.5 </a:t>
            </a:r>
            <a:r>
              <a:rPr sz="1200" spc="-5" dirty="0">
                <a:latin typeface="Times New Roman"/>
                <a:cs typeface="Times New Roman"/>
              </a:rPr>
              <a:t>L’intero principio </a:t>
            </a:r>
            <a:r>
              <a:rPr sz="1200" dirty="0">
                <a:latin typeface="Times New Roman"/>
                <a:cs typeface="Times New Roman"/>
              </a:rPr>
              <a:t>di evoluzione </a:t>
            </a:r>
            <a:r>
              <a:rPr sz="1200" spc="-5" dirty="0">
                <a:latin typeface="Times New Roman"/>
                <a:cs typeface="Times New Roman"/>
              </a:rPr>
              <a:t>biologica </a:t>
            </a:r>
            <a:r>
              <a:rPr sz="1200" dirty="0">
                <a:latin typeface="Times New Roman"/>
                <a:cs typeface="Times New Roman"/>
              </a:rPr>
              <a:t>rende impossibile </a:t>
            </a:r>
            <a:r>
              <a:rPr sz="1200" spc="-5" dirty="0">
                <a:latin typeface="Times New Roman"/>
                <a:cs typeface="Times New Roman"/>
              </a:rPr>
              <a:t>per 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apparire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dotato di  un </a:t>
            </a:r>
            <a:r>
              <a:rPr sz="1200" spc="-5" dirty="0">
                <a:latin typeface="Times New Roman"/>
                <a:cs typeface="Times New Roman"/>
              </a:rPr>
              <a:t>grande autodominio. Perciò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piano creativo che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proposto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fornisce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quelle restrizioni esteriori </a:t>
            </a:r>
            <a:r>
              <a:rPr sz="1200" dirty="0">
                <a:latin typeface="Times New Roman"/>
                <a:cs typeface="Times New Roman"/>
              </a:rPr>
              <a:t>di  tempo e di spazio, di </a:t>
            </a:r>
            <a:r>
              <a:rPr sz="1200" spc="-5" dirty="0">
                <a:latin typeface="Times New Roman"/>
                <a:cs typeface="Times New Roman"/>
              </a:rPr>
              <a:t>fame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paura, che circoscrivono efficacemente </a:t>
            </a:r>
            <a:r>
              <a:rPr sz="1200" dirty="0">
                <a:latin typeface="Times New Roman"/>
                <a:cs typeface="Times New Roman"/>
              </a:rPr>
              <a:t>il campo delle </a:t>
            </a:r>
            <a:r>
              <a:rPr sz="1200" spc="-5" dirty="0">
                <a:latin typeface="Times New Roman"/>
                <a:cs typeface="Times New Roman"/>
              </a:rPr>
              <a:t>scelte </a:t>
            </a:r>
            <a:r>
              <a:rPr sz="1200" dirty="0">
                <a:latin typeface="Times New Roman"/>
                <a:cs typeface="Times New Roman"/>
              </a:rPr>
              <a:t>subspirituali di </a:t>
            </a:r>
            <a:r>
              <a:rPr sz="1200" spc="-5" dirty="0">
                <a:latin typeface="Times New Roman"/>
                <a:cs typeface="Times New Roman"/>
              </a:rPr>
              <a:t>queste creature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76200" marR="574675" algn="just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istruite.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riesce a superare </a:t>
            </a:r>
            <a:r>
              <a:rPr sz="1200" spc="-5" dirty="0">
                <a:latin typeface="Times New Roman"/>
                <a:cs typeface="Times New Roman"/>
              </a:rPr>
              <a:t>barriere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difficili, questo stesso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ha anche  </a:t>
            </a:r>
            <a:r>
              <a:rPr sz="1200" spc="-5" dirty="0">
                <a:latin typeface="Times New Roman"/>
                <a:cs typeface="Times New Roman"/>
              </a:rPr>
              <a:t>disposto </a:t>
            </a:r>
            <a:r>
              <a:rPr sz="1200" dirty="0">
                <a:latin typeface="Times New Roman"/>
                <a:cs typeface="Times New Roman"/>
              </a:rPr>
              <a:t>la lenta accumulazione </a:t>
            </a:r>
            <a:r>
              <a:rPr sz="1200" spc="-5" dirty="0">
                <a:latin typeface="Times New Roman"/>
                <a:cs typeface="Times New Roman"/>
              </a:rPr>
              <a:t>dell’eredità </a:t>
            </a:r>
            <a:r>
              <a:rPr sz="1200" dirty="0">
                <a:latin typeface="Times New Roman"/>
                <a:cs typeface="Times New Roman"/>
              </a:rPr>
              <a:t>razziale di </a:t>
            </a:r>
            <a:r>
              <a:rPr sz="1200" spc="-5" dirty="0">
                <a:latin typeface="Times New Roman"/>
                <a:cs typeface="Times New Roman"/>
              </a:rPr>
              <a:t>saggezza esperienziale faticosamente </a:t>
            </a:r>
            <a:r>
              <a:rPr sz="1200" dirty="0">
                <a:latin typeface="Times New Roman"/>
                <a:cs typeface="Times New Roman"/>
              </a:rPr>
              <a:t>acquisita — in altri </a:t>
            </a:r>
            <a:r>
              <a:rPr sz="1200" spc="-5" dirty="0">
                <a:latin typeface="Times New Roman"/>
                <a:cs typeface="Times New Roman"/>
              </a:rPr>
              <a:t>termini,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mantenimento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equilibrio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restrizioni esterne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diminuzione e le </a:t>
            </a:r>
            <a:r>
              <a:rPr sz="1200" spc="-5" dirty="0">
                <a:latin typeface="Times New Roman"/>
                <a:cs typeface="Times New Roman"/>
              </a:rPr>
              <a:t>restrizioni interne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aumento.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3409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(1302.3) 118:8.6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lentezza dell’evoluzione, </a:t>
            </a:r>
            <a:r>
              <a:rPr sz="1200" spc="-5" dirty="0">
                <a:latin typeface="Times New Roman"/>
                <a:cs typeface="Times New Roman"/>
              </a:rPr>
              <a:t>del progresso culturale umano, </a:t>
            </a:r>
            <a:r>
              <a:rPr sz="1200" dirty="0">
                <a:latin typeface="Times New Roman"/>
                <a:cs typeface="Times New Roman"/>
              </a:rPr>
              <a:t>testimonia </a:t>
            </a:r>
            <a:r>
              <a:rPr sz="1200" spc="-5" dirty="0">
                <a:latin typeface="Times New Roman"/>
                <a:cs typeface="Times New Roman"/>
              </a:rPr>
              <a:t>l’efficacia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freno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l’inerzia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agisce così </a:t>
            </a:r>
            <a:r>
              <a:rPr sz="1200" dirty="0">
                <a:latin typeface="Times New Roman"/>
                <a:cs typeface="Times New Roman"/>
              </a:rPr>
              <a:t>potentemente </a:t>
            </a:r>
            <a:r>
              <a:rPr sz="1200" spc="-5" dirty="0">
                <a:latin typeface="Times New Roman"/>
                <a:cs typeface="Times New Roman"/>
              </a:rPr>
              <a:t>per rallentare </a:t>
            </a:r>
            <a:r>
              <a:rPr sz="1200" dirty="0">
                <a:latin typeface="Times New Roman"/>
                <a:cs typeface="Times New Roman"/>
              </a:rPr>
              <a:t>le velocità pericolose </a:t>
            </a:r>
            <a:r>
              <a:rPr sz="1200" spc="-5" dirty="0">
                <a:latin typeface="Times New Roman"/>
                <a:cs typeface="Times New Roman"/>
              </a:rPr>
              <a:t>del progresso.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il </a:t>
            </a:r>
            <a:r>
              <a:rPr sz="1200" spc="-5" dirty="0">
                <a:latin typeface="Times New Roman"/>
                <a:cs typeface="Times New Roman"/>
              </a:rPr>
              <a:t>tempo stesso </a:t>
            </a:r>
            <a:r>
              <a:rPr sz="1200" dirty="0">
                <a:latin typeface="Times New Roman"/>
                <a:cs typeface="Times New Roman"/>
              </a:rPr>
              <a:t>smorza e </a:t>
            </a:r>
            <a:r>
              <a:rPr sz="1200" spc="-5" dirty="0">
                <a:latin typeface="Times New Roman"/>
                <a:cs typeface="Times New Roman"/>
              </a:rPr>
              <a:t>ripartisce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conseguenze altrimenti </a:t>
            </a:r>
            <a:r>
              <a:rPr sz="1200" dirty="0">
                <a:latin typeface="Times New Roman"/>
                <a:cs typeface="Times New Roman"/>
              </a:rPr>
              <a:t>letali dello </a:t>
            </a:r>
            <a:r>
              <a:rPr sz="1200" spc="-5" dirty="0">
                <a:latin typeface="Times New Roman"/>
                <a:cs typeface="Times New Roman"/>
              </a:rPr>
              <a:t>sfuggire </a:t>
            </a:r>
            <a:r>
              <a:rPr sz="1200" dirty="0">
                <a:latin typeface="Times New Roman"/>
                <a:cs typeface="Times New Roman"/>
              </a:rPr>
              <a:t>prematuro </a:t>
            </a:r>
            <a:r>
              <a:rPr sz="1200" spc="-5" dirty="0">
                <a:latin typeface="Times New Roman"/>
                <a:cs typeface="Times New Roman"/>
              </a:rPr>
              <a:t>alle barriere che circondano </a:t>
            </a:r>
            <a:r>
              <a:rPr sz="1200" dirty="0">
                <a:latin typeface="Times New Roman"/>
                <a:cs typeface="Times New Roman"/>
              </a:rPr>
              <a:t>da vicino </a:t>
            </a:r>
            <a:r>
              <a:rPr sz="1200" spc="-5" dirty="0">
                <a:latin typeface="Times New Roman"/>
                <a:cs typeface="Times New Roman"/>
              </a:rPr>
              <a:t>l’attività umana. Perché, </a:t>
            </a:r>
            <a:r>
              <a:rPr sz="1200" dirty="0">
                <a:latin typeface="Times New Roman"/>
                <a:cs typeface="Times New Roman"/>
              </a:rPr>
              <a:t>quando la  </a:t>
            </a:r>
            <a:r>
              <a:rPr sz="1200" spc="-5" dirty="0">
                <a:latin typeface="Times New Roman"/>
                <a:cs typeface="Times New Roman"/>
              </a:rPr>
              <a:t>cultura progredisce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rapidamente, </a:t>
            </a:r>
            <a:r>
              <a:rPr sz="1200" dirty="0">
                <a:latin typeface="Times New Roman"/>
                <a:cs typeface="Times New Roman"/>
              </a:rPr>
              <a:t>quando i risultati </a:t>
            </a:r>
            <a:r>
              <a:rPr sz="1200" spc="-5" dirty="0">
                <a:latin typeface="Times New Roman"/>
                <a:cs typeface="Times New Roman"/>
              </a:rPr>
              <a:t>materiali superano l’evoluzione della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adoratrice, allora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 contiene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germi della recessione. A meno che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rafforzata dal </a:t>
            </a:r>
            <a:r>
              <a:rPr sz="1200" dirty="0">
                <a:latin typeface="Times New Roman"/>
                <a:cs typeface="Times New Roman"/>
              </a:rPr>
              <a:t>rapido </a:t>
            </a:r>
            <a:r>
              <a:rPr sz="1200" spc="-5" dirty="0">
                <a:latin typeface="Times New Roman"/>
                <a:cs typeface="Times New Roman"/>
              </a:rPr>
              <a:t>accrescimento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saggezza  </a:t>
            </a:r>
            <a:r>
              <a:rPr sz="1200" spc="-5" dirty="0">
                <a:latin typeface="Times New Roman"/>
                <a:cs typeface="Times New Roman"/>
              </a:rPr>
              <a:t>esperienziale,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recederanno </a:t>
            </a:r>
            <a:r>
              <a:rPr sz="1200" spc="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prematuri che hanno raggiunto,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“ere oscure” dell’interregno  della saggezza vedranno l’inesorabile ritorno dello squilibrio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l’autolibertà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l’autocontrollo.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041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(1302.4) 118:8.7 </a:t>
            </a:r>
            <a:r>
              <a:rPr sz="1200" spc="-5" dirty="0">
                <a:latin typeface="Times New Roman"/>
                <a:cs typeface="Times New Roman"/>
              </a:rPr>
              <a:t>L’iniquità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fu </a:t>
            </a:r>
            <a:r>
              <a:rPr sz="1200" dirty="0">
                <a:latin typeface="Times New Roman"/>
                <a:cs typeface="Times New Roman"/>
              </a:rPr>
              <a:t>di bypassare il </a:t>
            </a:r>
            <a:r>
              <a:rPr sz="1200" spc="-5" dirty="0">
                <a:latin typeface="Times New Roman"/>
                <a:cs typeface="Times New Roman"/>
              </a:rPr>
              <a:t>regolatore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liberazione umana progressiva </a:t>
            </a:r>
            <a:r>
              <a:rPr sz="1200" dirty="0">
                <a:latin typeface="Times New Roman"/>
                <a:cs typeface="Times New Roman"/>
              </a:rPr>
              <a:t>— di distruggere  </a:t>
            </a:r>
            <a:r>
              <a:rPr sz="1200" spc="-5" dirty="0">
                <a:latin typeface="Times New Roman"/>
                <a:cs typeface="Times New Roman"/>
              </a:rPr>
              <a:t>arbitrariamente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barriere restrittive, barriere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menti dei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 tempo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esperienzialmente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79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(1302.5) 118:8.8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abbreviare </a:t>
            </a:r>
            <a:r>
              <a:rPr sz="1200" dirty="0">
                <a:latin typeface="Times New Roman"/>
                <a:cs typeface="Times New Roman"/>
              </a:rPr>
              <a:t>parzialmente il tempo e lo spazio </a:t>
            </a:r>
            <a:r>
              <a:rPr sz="1200" spc="-5" dirty="0">
                <a:latin typeface="Times New Roman"/>
                <a:cs typeface="Times New Roman"/>
              </a:rPr>
              <a:t>prova, con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stesso atto, che possiede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stessa i  </a:t>
            </a:r>
            <a:r>
              <a:rPr sz="1200" spc="-5" dirty="0">
                <a:latin typeface="Times New Roman"/>
                <a:cs typeface="Times New Roman"/>
              </a:rPr>
              <a:t>germi della saggezza 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efficacemente servire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luogo della </a:t>
            </a:r>
            <a:r>
              <a:rPr sz="1200" dirty="0">
                <a:latin typeface="Times New Roman"/>
                <a:cs typeface="Times New Roman"/>
              </a:rPr>
              <a:t>barriera trascesa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restrizione.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44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(1302.6) 118:8.9 </a:t>
            </a:r>
            <a:r>
              <a:rPr sz="1200" spc="-5" dirty="0">
                <a:latin typeface="Times New Roman"/>
                <a:cs typeface="Times New Roman"/>
              </a:rPr>
              <a:t>Lucifero cercò similmente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frantumare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regolatore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che operava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freno al raggiungimento </a:t>
            </a:r>
            <a:r>
              <a:rPr sz="1200" dirty="0">
                <a:latin typeface="Times New Roman"/>
                <a:cs typeface="Times New Roman"/>
              </a:rPr>
              <a:t>prematuro di 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libertà </a:t>
            </a:r>
            <a:r>
              <a:rPr sz="1200" spc="-5" dirty="0">
                <a:latin typeface="Times New Roman"/>
                <a:cs typeface="Times New Roman"/>
              </a:rPr>
              <a:t>nel sistema </a:t>
            </a:r>
            <a:r>
              <a:rPr sz="1200" dirty="0">
                <a:latin typeface="Times New Roman"/>
                <a:cs typeface="Times New Roman"/>
              </a:rPr>
              <a:t>locale. </a:t>
            </a:r>
            <a:r>
              <a:rPr sz="1200" spc="-5" dirty="0">
                <a:latin typeface="Times New Roman"/>
                <a:cs typeface="Times New Roman"/>
              </a:rPr>
              <a:t>Un sistema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stabilizzato </a:t>
            </a:r>
            <a:r>
              <a:rPr sz="1200" dirty="0">
                <a:latin typeface="Times New Roman"/>
                <a:cs typeface="Times New Roman"/>
              </a:rPr>
              <a:t>in luce e vita ha </a:t>
            </a:r>
            <a:r>
              <a:rPr sz="1200" spc="-5" dirty="0">
                <a:latin typeface="Times New Roman"/>
                <a:cs typeface="Times New Roman"/>
              </a:rPr>
              <a:t>acquisito esperienzialmente quei </a:t>
            </a:r>
            <a:r>
              <a:rPr sz="1200" dirty="0">
                <a:latin typeface="Times New Roman"/>
                <a:cs typeface="Times New Roman"/>
              </a:rPr>
              <a:t>punti di vista e  </a:t>
            </a:r>
            <a:r>
              <a:rPr sz="1200" spc="-5" dirty="0">
                <a:latin typeface="Times New Roman"/>
                <a:cs typeface="Times New Roman"/>
              </a:rPr>
              <a:t>quelle prospettive </a:t>
            </a:r>
            <a:r>
              <a:rPr sz="1200" dirty="0">
                <a:latin typeface="Times New Roman"/>
                <a:cs typeface="Times New Roman"/>
              </a:rPr>
              <a:t>che rendono possibile la </a:t>
            </a:r>
            <a:r>
              <a:rPr sz="1200" spc="-5" dirty="0">
                <a:latin typeface="Times New Roman"/>
                <a:cs typeface="Times New Roman"/>
              </a:rPr>
              <a:t>messa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di molte </a:t>
            </a:r>
            <a:r>
              <a:rPr sz="1200" spc="-5" dirty="0">
                <a:latin typeface="Times New Roman"/>
                <a:cs typeface="Times New Roman"/>
              </a:rPr>
              <a:t>tecniche che sconvolgerebbero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distruggerebbero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regno  nelle ere che </a:t>
            </a:r>
            <a:r>
              <a:rPr sz="1200" dirty="0">
                <a:latin typeface="Times New Roman"/>
                <a:cs typeface="Times New Roman"/>
              </a:rPr>
              <a:t>precedono 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stabilizzazione.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65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(1302.7) 118:8.10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si libera dai </a:t>
            </a:r>
            <a:r>
              <a:rPr sz="1200" dirty="0">
                <a:latin typeface="Times New Roman"/>
                <a:cs typeface="Times New Roman"/>
              </a:rPr>
              <a:t>vincoli </a:t>
            </a:r>
            <a:r>
              <a:rPr sz="1200" spc="-5" dirty="0">
                <a:latin typeface="Times New Roman"/>
                <a:cs typeface="Times New Roman"/>
              </a:rPr>
              <a:t>della paura, </a:t>
            </a:r>
            <a:r>
              <a:rPr sz="1200" dirty="0">
                <a:latin typeface="Times New Roman"/>
                <a:cs typeface="Times New Roman"/>
              </a:rPr>
              <a:t>che collega i continenti e </a:t>
            </a:r>
            <a:r>
              <a:rPr sz="1200" spc="-5" dirty="0">
                <a:latin typeface="Times New Roman"/>
                <a:cs typeface="Times New Roman"/>
              </a:rPr>
              <a:t>gli oceani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macchine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generazioni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secoli </a:t>
            </a:r>
            <a:r>
              <a:rPr sz="1200" dirty="0">
                <a:latin typeface="Times New Roman"/>
                <a:cs typeface="Times New Roman"/>
              </a:rPr>
              <a:t>con i suoi </a:t>
            </a:r>
            <a:r>
              <a:rPr sz="1200" spc="-5" dirty="0">
                <a:latin typeface="Times New Roman"/>
                <a:cs typeface="Times New Roman"/>
              </a:rPr>
              <a:t>scritti, deve sostituire ogni restrizione trascesa 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restrizione </a:t>
            </a:r>
            <a:r>
              <a:rPr sz="1200" dirty="0">
                <a:latin typeface="Times New Roman"/>
                <a:cs typeface="Times New Roman"/>
              </a:rPr>
              <a:t>nuova e </a:t>
            </a:r>
            <a:r>
              <a:rPr sz="1200" spc="-5" dirty="0">
                <a:latin typeface="Times New Roman"/>
                <a:cs typeface="Times New Roman"/>
              </a:rPr>
              <a:t>volontariamente  assunta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accordo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dettati morali della </a:t>
            </a:r>
            <a:r>
              <a:rPr sz="1200" dirty="0">
                <a:latin typeface="Times New Roman"/>
                <a:cs typeface="Times New Roman"/>
              </a:rPr>
              <a:t>saggezza umana in </a:t>
            </a:r>
            <a:r>
              <a:rPr sz="1200" spc="-5" dirty="0">
                <a:latin typeface="Times New Roman"/>
                <a:cs typeface="Times New Roman"/>
              </a:rPr>
              <a:t>espansione. Queste restrizioni autoimposte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tempo i più  </a:t>
            </a:r>
            <a:r>
              <a:rPr sz="1200" spc="-5" dirty="0">
                <a:latin typeface="Times New Roman"/>
                <a:cs typeface="Times New Roman"/>
              </a:rPr>
              <a:t>potenti ed </a:t>
            </a:r>
            <a:r>
              <a:rPr sz="1200" dirty="0">
                <a:latin typeface="Times New Roman"/>
                <a:cs typeface="Times New Roman"/>
              </a:rPr>
              <a:t>i più modesti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umana — 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ideali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fratellanza. L’uomo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05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959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stesso per sopportare le </a:t>
            </a:r>
            <a:r>
              <a:rPr sz="1200" spc="-5" dirty="0">
                <a:latin typeface="Times New Roman"/>
                <a:cs typeface="Times New Roman"/>
              </a:rPr>
              <a:t>restrizioni della misericordia quando </a:t>
            </a:r>
            <a:r>
              <a:rPr sz="1200" dirty="0">
                <a:latin typeface="Times New Roman"/>
                <a:cs typeface="Times New Roman"/>
              </a:rPr>
              <a:t>osa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simili, </a:t>
            </a:r>
            <a:r>
              <a:rPr sz="1200" spc="-5" dirty="0">
                <a:latin typeface="Times New Roman"/>
                <a:cs typeface="Times New Roman"/>
              </a:rPr>
              <a:t>mentre raggiunge gli </a:t>
            </a:r>
            <a:r>
              <a:rPr sz="1200" dirty="0">
                <a:latin typeface="Times New Roman"/>
                <a:cs typeface="Times New Roman"/>
              </a:rPr>
              <a:t>inizi </a:t>
            </a:r>
            <a:r>
              <a:rPr sz="1200" spc="-5" dirty="0">
                <a:latin typeface="Times New Roman"/>
                <a:cs typeface="Times New Roman"/>
              </a:rPr>
              <a:t>della  fratellanza </a:t>
            </a:r>
            <a:r>
              <a:rPr sz="1200" dirty="0">
                <a:latin typeface="Times New Roman"/>
                <a:cs typeface="Times New Roman"/>
              </a:rPr>
              <a:t>spirituale quando </a:t>
            </a:r>
            <a:r>
              <a:rPr sz="1200" spc="-5" dirty="0">
                <a:latin typeface="Times New Roman"/>
                <a:cs typeface="Times New Roman"/>
              </a:rPr>
              <a:t>decide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accordare </a:t>
            </a:r>
            <a:r>
              <a:rPr sz="1200" dirty="0">
                <a:latin typeface="Times New Roman"/>
                <a:cs typeface="Times New Roman"/>
              </a:rPr>
              <a:t>loro il </a:t>
            </a:r>
            <a:r>
              <a:rPr sz="1200" spc="-5" dirty="0">
                <a:latin typeface="Times New Roman"/>
                <a:cs typeface="Times New Roman"/>
              </a:rPr>
              <a:t>trattamento che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vorrebbe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accordato </a:t>
            </a:r>
            <a:r>
              <a:rPr sz="1200" dirty="0">
                <a:latin typeface="Times New Roman"/>
                <a:cs typeface="Times New Roman"/>
              </a:rPr>
              <a:t>a lui, 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trattamento  </a:t>
            </a:r>
            <a:r>
              <a:rPr sz="1200" spc="-5" dirty="0">
                <a:latin typeface="Times New Roman"/>
                <a:cs typeface="Times New Roman"/>
              </a:rPr>
              <a:t>ch’egli ritiene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accorderebbe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8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(1303.1) 118:8.11 </a:t>
            </a:r>
            <a:r>
              <a:rPr sz="1200" spc="-5" dirty="0">
                <a:latin typeface="Times New Roman"/>
                <a:cs typeface="Times New Roman"/>
              </a:rPr>
              <a:t>Una reazione automatica </a:t>
            </a:r>
            <a:r>
              <a:rPr sz="1200" dirty="0">
                <a:latin typeface="Times New Roman"/>
                <a:cs typeface="Times New Roman"/>
              </a:rPr>
              <a:t>dell’universo è </a:t>
            </a:r>
            <a:r>
              <a:rPr sz="1200" spc="-5" dirty="0">
                <a:latin typeface="Times New Roman"/>
                <a:cs typeface="Times New Roman"/>
              </a:rPr>
              <a:t>stabile e, sotto certe </a:t>
            </a:r>
            <a:r>
              <a:rPr sz="1200" dirty="0">
                <a:latin typeface="Times New Roman"/>
                <a:cs typeface="Times New Roman"/>
              </a:rPr>
              <a:t>forme, </a:t>
            </a:r>
            <a:r>
              <a:rPr sz="1200" spc="-5" dirty="0">
                <a:latin typeface="Times New Roman"/>
                <a:cs typeface="Times New Roman"/>
              </a:rPr>
              <a:t>continuativa nel </a:t>
            </a:r>
            <a:r>
              <a:rPr sz="1200" dirty="0">
                <a:latin typeface="Times New Roman"/>
                <a:cs typeface="Times New Roman"/>
              </a:rPr>
              <a:t>cosmo. </a:t>
            </a:r>
            <a:r>
              <a:rPr sz="1200" spc="-5" dirty="0">
                <a:latin typeface="Times New Roman"/>
                <a:cs typeface="Times New Roman"/>
              </a:rPr>
              <a:t>Una personalità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conosce Dio </a:t>
            </a:r>
            <a:r>
              <a:rPr sz="1200" dirty="0">
                <a:latin typeface="Times New Roman"/>
                <a:cs typeface="Times New Roman"/>
              </a:rPr>
              <a:t>e desidera fare la sua </a:t>
            </a:r>
            <a:r>
              <a:rPr sz="1200" spc="-5" dirty="0">
                <a:latin typeface="Times New Roman"/>
                <a:cs typeface="Times New Roman"/>
              </a:rPr>
              <a:t>volontà, 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intuizione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divinamente </a:t>
            </a:r>
            <a:r>
              <a:rPr sz="1200" dirty="0">
                <a:latin typeface="Times New Roman"/>
                <a:cs typeface="Times New Roman"/>
              </a:rPr>
              <a:t>stabile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eternamente </a:t>
            </a:r>
            <a:r>
              <a:rPr sz="1200" spc="-5" dirty="0">
                <a:latin typeface="Times New Roman"/>
                <a:cs typeface="Times New Roman"/>
              </a:rPr>
              <a:t>esistente.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 avventura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nell’universo consiste nel </a:t>
            </a:r>
            <a:r>
              <a:rPr sz="1200" dirty="0">
                <a:latin typeface="Times New Roman"/>
                <a:cs typeface="Times New Roman"/>
              </a:rPr>
              <a:t>transito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mente mortale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stabilità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statica </a:t>
            </a:r>
            <a:r>
              <a:rPr sz="1200" spc="-5" dirty="0">
                <a:latin typeface="Times New Roman"/>
                <a:cs typeface="Times New Roman"/>
              </a:rPr>
              <a:t>meccanica alla </a:t>
            </a:r>
            <a:r>
              <a:rPr sz="1200" dirty="0">
                <a:latin typeface="Times New Roman"/>
                <a:cs typeface="Times New Roman"/>
              </a:rPr>
              <a:t>divinità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dinamica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trasformazione mediante </a:t>
            </a:r>
            <a:r>
              <a:rPr sz="1200" dirty="0">
                <a:latin typeface="Times New Roman"/>
                <a:cs typeface="Times New Roman"/>
              </a:rPr>
              <a:t>la forza e la </a:t>
            </a:r>
            <a:r>
              <a:rPr sz="1200" spc="-5" dirty="0">
                <a:latin typeface="Times New Roman"/>
                <a:cs typeface="Times New Roman"/>
              </a:rPr>
              <a:t>perseveranza delle proprie </a:t>
            </a:r>
            <a:r>
              <a:rPr sz="1200" dirty="0">
                <a:latin typeface="Times New Roman"/>
                <a:cs typeface="Times New Roman"/>
              </a:rPr>
              <a:t>decisioni di 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delle situazioni </a:t>
            </a:r>
            <a:r>
              <a:rPr sz="1200" spc="-5" dirty="0">
                <a:latin typeface="Times New Roman"/>
                <a:cs typeface="Times New Roman"/>
              </a:rPr>
              <a:t>della vita, </a:t>
            </a:r>
            <a:r>
              <a:rPr sz="1200" dirty="0">
                <a:latin typeface="Times New Roman"/>
                <a:cs typeface="Times New Roman"/>
              </a:rPr>
              <a:t>dichiarando: “È mia volontà </a:t>
            </a:r>
            <a:r>
              <a:rPr sz="1200" spc="-5" dirty="0">
                <a:latin typeface="Times New Roman"/>
                <a:cs typeface="Times New Roman"/>
              </a:rPr>
              <a:t>che sia </a:t>
            </a:r>
            <a:r>
              <a:rPr sz="1200" dirty="0">
                <a:latin typeface="Times New Roman"/>
                <a:cs typeface="Times New Roman"/>
              </a:rPr>
              <a:t>fatta la tua volontà.”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I meccanismi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dell’universo</a:t>
            </a:r>
            <a:endParaRPr sz="1600">
              <a:latin typeface="Times New Roman"/>
              <a:cs typeface="Times New Roman"/>
            </a:endParaRPr>
          </a:p>
          <a:p>
            <a:pPr marL="76200" marR="158115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(1303.2) 118:9.1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spazio sono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meccanismo congiunto dell’universo maestro.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dispositivi che consentono </a:t>
            </a:r>
            <a:r>
              <a:rPr sz="1200" dirty="0">
                <a:latin typeface="Times New Roman"/>
                <a:cs typeface="Times New Roman"/>
              </a:rPr>
              <a:t>alle  </a:t>
            </a:r>
            <a:r>
              <a:rPr sz="1200" spc="-5" dirty="0">
                <a:latin typeface="Times New Roman"/>
                <a:cs typeface="Times New Roman"/>
              </a:rPr>
              <a:t>creature finite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coesistere nel </a:t>
            </a:r>
            <a:r>
              <a:rPr sz="1200" dirty="0">
                <a:latin typeface="Times New Roman"/>
                <a:cs typeface="Times New Roman"/>
              </a:rPr>
              <a:t>cosmo </a:t>
            </a:r>
            <a:r>
              <a:rPr sz="1200" spc="-5" dirty="0">
                <a:latin typeface="Times New Roman"/>
                <a:cs typeface="Times New Roman"/>
              </a:rPr>
              <a:t>con l’Infinito.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finite </a:t>
            </a:r>
            <a:r>
              <a:rPr sz="1200" spc="-5" dirty="0">
                <a:latin typeface="Times New Roman"/>
                <a:cs typeface="Times New Roman"/>
              </a:rPr>
              <a:t>sono efficacemente isolate dai livelli </a:t>
            </a:r>
            <a:r>
              <a:rPr sz="1200" dirty="0">
                <a:latin typeface="Times New Roman"/>
                <a:cs typeface="Times New Roman"/>
              </a:rPr>
              <a:t>assoluti per </a:t>
            </a:r>
            <a:r>
              <a:rPr sz="1200" spc="-5" dirty="0">
                <a:latin typeface="Times New Roman"/>
                <a:cs typeface="Times New Roman"/>
              </a:rPr>
              <a:t>mezzo del 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 spazio.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mezzi </a:t>
            </a:r>
            <a:r>
              <a:rPr sz="1200" spc="-5" dirty="0">
                <a:latin typeface="Times New Roman"/>
                <a:cs typeface="Times New Roman"/>
              </a:rPr>
              <a:t>d’isolamento,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quali nessun </a:t>
            </a:r>
            <a:r>
              <a:rPr sz="1200" spc="-5" dirty="0">
                <a:latin typeface="Times New Roman"/>
                <a:cs typeface="Times New Roman"/>
              </a:rPr>
              <a:t>mortale potrebbe esistere, operano direttamente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 marR="558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limitare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campo dell’azione finita. </a:t>
            </a:r>
            <a:r>
              <a:rPr sz="1200" dirty="0">
                <a:latin typeface="Times New Roman"/>
                <a:cs typeface="Times New Roman"/>
              </a:rPr>
              <a:t>Senza di </a:t>
            </a:r>
            <a:r>
              <a:rPr sz="1200" spc="-5" dirty="0">
                <a:latin typeface="Times New Roman"/>
                <a:cs typeface="Times New Roman"/>
              </a:rPr>
              <a:t>essi nessuna creatura potrebbe agire, </a:t>
            </a:r>
            <a:r>
              <a:rPr sz="1200" dirty="0">
                <a:latin typeface="Times New Roman"/>
                <a:cs typeface="Times New Roman"/>
              </a:rPr>
              <a:t>ma per mezzo di </a:t>
            </a:r>
            <a:r>
              <a:rPr sz="1200" spc="-5" dirty="0">
                <a:latin typeface="Times New Roman"/>
                <a:cs typeface="Times New Roman"/>
              </a:rPr>
              <a:t>essi gli 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creatura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nettamente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limitati.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70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(1303.3) 118:9.2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meccanismi prodotti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menti superiori </a:t>
            </a:r>
            <a:r>
              <a:rPr sz="1200" dirty="0">
                <a:latin typeface="Times New Roman"/>
                <a:cs typeface="Times New Roman"/>
              </a:rPr>
              <a:t>funzionano </a:t>
            </a:r>
            <a:r>
              <a:rPr sz="1200" spc="-5" dirty="0">
                <a:latin typeface="Times New Roman"/>
                <a:cs typeface="Times New Roman"/>
              </a:rPr>
              <a:t>per liberare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sorgenti </a:t>
            </a:r>
            <a:r>
              <a:rPr sz="1200" dirty="0">
                <a:latin typeface="Times New Roman"/>
                <a:cs typeface="Times New Roman"/>
              </a:rPr>
              <a:t>creative, ma in una certa </a:t>
            </a:r>
            <a:r>
              <a:rPr sz="1200" spc="5" dirty="0">
                <a:latin typeface="Times New Roman"/>
                <a:cs typeface="Times New Roman"/>
              </a:rPr>
              <a:t>misura  </a:t>
            </a:r>
            <a:r>
              <a:rPr sz="1200" dirty="0">
                <a:latin typeface="Times New Roman"/>
                <a:cs typeface="Times New Roman"/>
              </a:rPr>
              <a:t>limitano </a:t>
            </a:r>
            <a:r>
              <a:rPr sz="1200" spc="-5" dirty="0">
                <a:latin typeface="Times New Roman"/>
                <a:cs typeface="Times New Roman"/>
              </a:rPr>
              <a:t>invariabilmente l’azione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intelligenze subordinate.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degli universi questa </a:t>
            </a:r>
            <a:r>
              <a:rPr sz="1200" dirty="0">
                <a:latin typeface="Times New Roman"/>
                <a:cs typeface="Times New Roman"/>
              </a:rPr>
              <a:t>limitazione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diviene</a:t>
            </a:r>
            <a:endParaRPr sz="1200">
              <a:latin typeface="Times New Roman"/>
              <a:cs typeface="Times New Roman"/>
            </a:endParaRPr>
          </a:p>
          <a:p>
            <a:pPr marL="76200" marR="571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apparente come </a:t>
            </a:r>
            <a:r>
              <a:rPr sz="1200" dirty="0">
                <a:latin typeface="Times New Roman"/>
                <a:cs typeface="Times New Roman"/>
              </a:rPr>
              <a:t>meccanismo </a:t>
            </a:r>
            <a:r>
              <a:rPr sz="1200" spc="-5" dirty="0">
                <a:latin typeface="Times New Roman"/>
                <a:cs typeface="Times New Roman"/>
              </a:rPr>
              <a:t>degli universi. L’uomo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dispone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libero arbitrio senza </a:t>
            </a:r>
            <a:r>
              <a:rPr sz="1200" dirty="0">
                <a:latin typeface="Times New Roman"/>
                <a:cs typeface="Times New Roman"/>
              </a:rPr>
              <a:t>limiti; ci </a:t>
            </a:r>
            <a:r>
              <a:rPr sz="1200" spc="-5" dirty="0">
                <a:latin typeface="Times New Roman"/>
                <a:cs typeface="Times New Roman"/>
              </a:rPr>
              <a:t>sono dei </a:t>
            </a:r>
            <a:r>
              <a:rPr sz="1200" dirty="0">
                <a:latin typeface="Times New Roman"/>
                <a:cs typeface="Times New Roman"/>
              </a:rPr>
              <a:t>limiti alla </a:t>
            </a:r>
            <a:r>
              <a:rPr sz="1200" spc="-5" dirty="0">
                <a:latin typeface="Times New Roman"/>
                <a:cs typeface="Times New Roman"/>
              </a:rPr>
              <a:t>sua gamma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scelta,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nell’ambito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volontà è </a:t>
            </a:r>
            <a:r>
              <a:rPr sz="1200" spc="-5" dirty="0">
                <a:latin typeface="Times New Roman"/>
                <a:cs typeface="Times New Roman"/>
              </a:rPr>
              <a:t>relativamente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sovrana.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039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7876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(1303.4) 118:9.3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meccanismo </a:t>
            </a:r>
            <a:r>
              <a:rPr sz="1200" spc="-5" dirty="0">
                <a:latin typeface="Times New Roman"/>
                <a:cs typeface="Times New Roman"/>
              </a:rPr>
              <a:t>vitale della personalità dei mortali,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umano, è il </a:t>
            </a:r>
            <a:r>
              <a:rPr sz="1200" spc="-5" dirty="0">
                <a:latin typeface="Times New Roman"/>
                <a:cs typeface="Times New Roman"/>
              </a:rPr>
              <a:t>prodotto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disegno creativo supermortale;  perciò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perfettamente </a:t>
            </a:r>
            <a:r>
              <a:rPr sz="1200" dirty="0">
                <a:latin typeface="Times New Roman"/>
                <a:cs typeface="Times New Roman"/>
              </a:rPr>
              <a:t>controllato dall’uomo </a:t>
            </a:r>
            <a:r>
              <a:rPr sz="1200" spc="-5" dirty="0">
                <a:latin typeface="Times New Roman"/>
                <a:cs typeface="Times New Roman"/>
              </a:rPr>
              <a:t>stesso. Soltanto </a:t>
            </a:r>
            <a:r>
              <a:rPr sz="1200" dirty="0">
                <a:latin typeface="Times New Roman"/>
                <a:cs typeface="Times New Roman"/>
              </a:rPr>
              <a:t>quando l’uomo </a:t>
            </a:r>
            <a:r>
              <a:rPr sz="1200" spc="-5" dirty="0">
                <a:latin typeface="Times New Roman"/>
                <a:cs typeface="Times New Roman"/>
              </a:rPr>
              <a:t>ascendente,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collegamento con  l’Aggiustatore fuso, </a:t>
            </a:r>
            <a:r>
              <a:rPr sz="1200" dirty="0">
                <a:latin typeface="Times New Roman"/>
                <a:cs typeface="Times New Roman"/>
              </a:rPr>
              <a:t>creerà da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meccanismo d’espressione della personalità, giungerà </a:t>
            </a:r>
            <a:r>
              <a:rPr sz="1200" dirty="0">
                <a:latin typeface="Times New Roman"/>
                <a:cs typeface="Times New Roman"/>
              </a:rPr>
              <a:t>a controllarlo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perfettamente.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(1303.5) 118:9.4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è un </a:t>
            </a:r>
            <a:r>
              <a:rPr sz="1200" spc="-5" dirty="0">
                <a:latin typeface="Times New Roman"/>
                <a:cs typeface="Times New Roman"/>
              </a:rPr>
              <a:t>meccanismo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pure </a:t>
            </a:r>
            <a:r>
              <a:rPr sz="1200" dirty="0">
                <a:latin typeface="Times New Roman"/>
                <a:cs typeface="Times New Roman"/>
              </a:rPr>
              <a:t>un organismo;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meccanico </a:t>
            </a:r>
            <a:r>
              <a:rPr sz="1200" dirty="0">
                <a:latin typeface="Times New Roman"/>
                <a:cs typeface="Times New Roman"/>
              </a:rPr>
              <a:t>e vivente — un </a:t>
            </a:r>
            <a:r>
              <a:rPr sz="1200" spc="-5" dirty="0">
                <a:latin typeface="Times New Roman"/>
                <a:cs typeface="Times New Roman"/>
              </a:rPr>
              <a:t>meccanismo </a:t>
            </a:r>
            <a:r>
              <a:rPr sz="1200" dirty="0">
                <a:latin typeface="Times New Roman"/>
                <a:cs typeface="Times New Roman"/>
              </a:rPr>
              <a:t>vivente  </a:t>
            </a:r>
            <a:r>
              <a:rPr sz="1200" spc="-5" dirty="0">
                <a:latin typeface="Times New Roman"/>
                <a:cs typeface="Times New Roman"/>
              </a:rPr>
              <a:t>attivato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Suprema, che </a:t>
            </a:r>
            <a:r>
              <a:rPr sz="1200" spc="-5" dirty="0">
                <a:latin typeface="Times New Roman"/>
                <a:cs typeface="Times New Roman"/>
              </a:rPr>
              <a:t>si coordina </a:t>
            </a:r>
            <a:r>
              <a:rPr sz="1200" dirty="0">
                <a:latin typeface="Times New Roman"/>
                <a:cs typeface="Times New Roman"/>
              </a:rPr>
              <a:t>con uno Spirito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espressione </a:t>
            </a:r>
            <a:r>
              <a:rPr sz="1200" dirty="0">
                <a:latin typeface="Times New Roman"/>
                <a:cs typeface="Times New Roman"/>
              </a:rPr>
              <a:t>sui livelli </a:t>
            </a:r>
            <a:r>
              <a:rPr sz="1200" spc="-5" dirty="0">
                <a:latin typeface="Times New Roman"/>
                <a:cs typeface="Times New Roman"/>
              </a:rPr>
              <a:t>massimi </a:t>
            </a:r>
            <a:r>
              <a:rPr sz="1200" dirty="0">
                <a:latin typeface="Times New Roman"/>
                <a:cs typeface="Times New Roman"/>
              </a:rPr>
              <a:t>di unificazione  </a:t>
            </a:r>
            <a:r>
              <a:rPr sz="1200" spc="-5" dirty="0">
                <a:latin typeface="Times New Roman"/>
                <a:cs typeface="Times New Roman"/>
              </a:rPr>
              <a:t>del potere </a:t>
            </a:r>
            <a:r>
              <a:rPr sz="1200" dirty="0">
                <a:latin typeface="Times New Roman"/>
                <a:cs typeface="Times New Roman"/>
              </a:rPr>
              <a:t>e della personalità come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Supremo. </a:t>
            </a:r>
            <a:r>
              <a:rPr sz="1200" spc="-5" dirty="0">
                <a:latin typeface="Times New Roman"/>
                <a:cs typeface="Times New Roman"/>
              </a:rPr>
              <a:t>Ma negare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meccanismo della creazione finita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negare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disconoscere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realtà.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470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(1303.6) 118:9.5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meccanismi </a:t>
            </a:r>
            <a:r>
              <a:rPr sz="1200" dirty="0">
                <a:latin typeface="Times New Roman"/>
                <a:cs typeface="Times New Roman"/>
              </a:rPr>
              <a:t>sono il prodotto </a:t>
            </a:r>
            <a:r>
              <a:rPr sz="1200" spc="-5" dirty="0">
                <a:latin typeface="Times New Roman"/>
                <a:cs typeface="Times New Roman"/>
              </a:rPr>
              <a:t>della mente,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creativa che agisce sui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cosmici. </a:t>
            </a:r>
            <a:r>
              <a:rPr sz="1200" dirty="0">
                <a:latin typeface="Times New Roman"/>
                <a:cs typeface="Times New Roman"/>
              </a:rPr>
              <a:t>I meccanismi  </a:t>
            </a:r>
            <a:r>
              <a:rPr sz="1200" spc="-5" dirty="0">
                <a:latin typeface="Times New Roman"/>
                <a:cs typeface="Times New Roman"/>
              </a:rPr>
              <a:t>sono cristallizzazioni stabili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pensiero del Creatore </a:t>
            </a:r>
            <a:r>
              <a:rPr sz="1200" dirty="0">
                <a:latin typeface="Times New Roman"/>
                <a:cs typeface="Times New Roman"/>
              </a:rPr>
              <a:t>e funzionano </a:t>
            </a:r>
            <a:r>
              <a:rPr sz="1200" spc="-5" dirty="0">
                <a:latin typeface="Times New Roman"/>
                <a:cs typeface="Times New Roman"/>
              </a:rPr>
              <a:t>sempre conformemente al </a:t>
            </a:r>
            <a:r>
              <a:rPr sz="1200" dirty="0">
                <a:latin typeface="Times New Roman"/>
                <a:cs typeface="Times New Roman"/>
              </a:rPr>
              <a:t>concetto volitivo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dato loro  origine.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ragion d’essere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meccanismo qualunque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origine, </a:t>
            </a:r>
            <a:r>
              <a:rPr sz="1200" dirty="0">
                <a:latin typeface="Times New Roman"/>
                <a:cs typeface="Times New Roman"/>
              </a:rPr>
              <a:t>non nella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funzione.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06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(1303.7) 118:9.6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bisognerebbe </a:t>
            </a:r>
            <a:r>
              <a:rPr sz="1200" dirty="0">
                <a:latin typeface="Times New Roman"/>
                <a:cs typeface="Times New Roman"/>
              </a:rPr>
              <a:t>pensare </a:t>
            </a:r>
            <a:r>
              <a:rPr sz="1200" spc="-5" dirty="0">
                <a:latin typeface="Times New Roman"/>
                <a:cs typeface="Times New Roman"/>
              </a:rPr>
              <a:t>che questi meccanismi limitano l’azione della Deità; </a:t>
            </a:r>
            <a:r>
              <a:rPr sz="1200" dirty="0">
                <a:latin typeface="Times New Roman"/>
                <a:cs typeface="Times New Roman"/>
              </a:rPr>
              <a:t>è piuttosto </a:t>
            </a:r>
            <a:r>
              <a:rPr sz="1200" spc="-5" dirty="0">
                <a:latin typeface="Times New Roman"/>
                <a:cs typeface="Times New Roman"/>
              </a:rPr>
              <a:t>vero che con questi stessi  meccanismi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fase d’espressione eterna.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meccanismi fondamentali dell’universo sono venuti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all’esistenza</a:t>
            </a:r>
            <a:endParaRPr sz="1200">
              <a:latin typeface="Times New Roman"/>
              <a:cs typeface="Times New Roman"/>
            </a:endParaRPr>
          </a:p>
          <a:p>
            <a:pPr marL="88900" marR="9906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risposta alla </a:t>
            </a:r>
            <a:r>
              <a:rPr sz="1200" dirty="0">
                <a:latin typeface="Times New Roman"/>
                <a:cs typeface="Times New Roman"/>
              </a:rPr>
              <a:t>volontà assoluta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funzioneranno eternamente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perfetta armonia con </a:t>
            </a:r>
            <a:r>
              <a:rPr sz="1200" dirty="0">
                <a:latin typeface="Times New Roman"/>
                <a:cs typeface="Times New Roman"/>
              </a:rPr>
              <a:t>il piano  </a:t>
            </a:r>
            <a:r>
              <a:rPr sz="1200" spc="-5" dirty="0">
                <a:latin typeface="Times New Roman"/>
                <a:cs typeface="Times New Roman"/>
              </a:rPr>
              <a:t>dell’Infinito; essi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modelli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volitivi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stesso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82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(1303.8) 118:9.7 </a:t>
            </a:r>
            <a:r>
              <a:rPr sz="1200" spc="-5" dirty="0">
                <a:latin typeface="Times New Roman"/>
                <a:cs typeface="Times New Roman"/>
              </a:rPr>
              <a:t>Noi comprendiamo qualcosa </a:t>
            </a:r>
            <a:r>
              <a:rPr sz="1200" dirty="0">
                <a:latin typeface="Times New Roman"/>
                <a:cs typeface="Times New Roman"/>
              </a:rPr>
              <a:t>di come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meccanismo </a:t>
            </a:r>
            <a:r>
              <a:rPr sz="1200" dirty="0">
                <a:latin typeface="Times New Roman"/>
                <a:cs typeface="Times New Roman"/>
              </a:rPr>
              <a:t>del Paradiso è in </a:t>
            </a:r>
            <a:r>
              <a:rPr sz="1200" spc="-5" dirty="0">
                <a:latin typeface="Times New Roman"/>
                <a:cs typeface="Times New Roman"/>
              </a:rPr>
              <a:t>correlazione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del Figlio </a:t>
            </a:r>
            <a:r>
              <a:rPr sz="1200" dirty="0">
                <a:latin typeface="Times New Roman"/>
                <a:cs typeface="Times New Roman"/>
              </a:rPr>
              <a:t>Eterno;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funzione dell’Attore Congiunto. </a:t>
            </a:r>
            <a:r>
              <a:rPr sz="1200" dirty="0">
                <a:latin typeface="Times New Roman"/>
                <a:cs typeface="Times New Roman"/>
              </a:rPr>
              <a:t>Ed abbiamo </a:t>
            </a:r>
            <a:r>
              <a:rPr sz="1200" spc="-5" dirty="0">
                <a:latin typeface="Times New Roman"/>
                <a:cs typeface="Times New Roman"/>
              </a:rPr>
              <a:t>delle teorie sulle </a:t>
            </a:r>
            <a:r>
              <a:rPr sz="1200" dirty="0">
                <a:latin typeface="Times New Roman"/>
                <a:cs typeface="Times New Roman"/>
              </a:rPr>
              <a:t>operazioni </a:t>
            </a:r>
            <a:r>
              <a:rPr sz="1200" spc="-5" dirty="0">
                <a:latin typeface="Times New Roman"/>
                <a:cs typeface="Times New Roman"/>
              </a:rPr>
              <a:t>dell’Assoluto Universale concernenti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meccanismi teorici del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e la persona potenziale </a:t>
            </a:r>
            <a:r>
              <a:rPr sz="1200" spc="-5" dirty="0">
                <a:latin typeface="Times New Roman"/>
                <a:cs typeface="Times New Roman"/>
              </a:rPr>
              <a:t>dell’Assoluto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Deità. Ma nelle Deità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del Supremo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dell’Ultimo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osserviamo </a:t>
            </a:r>
            <a:r>
              <a:rPr sz="1200" dirty="0">
                <a:latin typeface="Times New Roman"/>
                <a:cs typeface="Times New Roman"/>
              </a:rPr>
              <a:t>che certe loro </a:t>
            </a:r>
            <a:r>
              <a:rPr sz="1200" spc="-5" dirty="0">
                <a:latin typeface="Times New Roman"/>
                <a:cs typeface="Times New Roman"/>
              </a:rPr>
              <a:t>fasi impersonali si stanno attualmente unendo 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contropartite volitive,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 </a:t>
            </a:r>
            <a:r>
              <a:rPr sz="1200" dirty="0">
                <a:latin typeface="Times New Roman"/>
                <a:cs typeface="Times New Roman"/>
              </a:rPr>
              <a:t>modo si </a:t>
            </a:r>
            <a:r>
              <a:rPr sz="1200" spc="-5" dirty="0">
                <a:latin typeface="Times New Roman"/>
                <a:cs typeface="Times New Roman"/>
              </a:rPr>
              <a:t>stabilisce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relazione tra </a:t>
            </a:r>
            <a:r>
              <a:rPr sz="1200" dirty="0">
                <a:latin typeface="Times New Roman"/>
                <a:cs typeface="Times New Roman"/>
              </a:rPr>
              <a:t>l’archetipo e la</a:t>
            </a:r>
            <a:r>
              <a:rPr sz="1200" spc="-5" dirty="0">
                <a:latin typeface="Times New Roman"/>
                <a:cs typeface="Times New Roman"/>
              </a:rPr>
              <a:t> persona.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6259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536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(1304.1) 118:9.8 </a:t>
            </a:r>
            <a:r>
              <a:rPr sz="1200" spc="-5" dirty="0">
                <a:latin typeface="Times New Roman"/>
                <a:cs typeface="Times New Roman"/>
              </a:rPr>
              <a:t>Nell’eternità del passato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trovarono l’unione </a:t>
            </a:r>
            <a:r>
              <a:rPr sz="1200" spc="-5" dirty="0">
                <a:latin typeface="Times New Roman"/>
                <a:cs typeface="Times New Roman"/>
              </a:rPr>
              <a:t>nell’unità d’espressione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dirty="0">
                <a:latin typeface="Times New Roman"/>
                <a:cs typeface="Times New Roman"/>
              </a:rPr>
              <a:t>Se  </a:t>
            </a:r>
            <a:r>
              <a:rPr sz="1200" spc="-5" dirty="0">
                <a:latin typeface="Times New Roman"/>
                <a:cs typeface="Times New Roman"/>
              </a:rPr>
              <a:t>nell’eternità del futuro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Creativi degli universi locali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dovessero giungere </a:t>
            </a:r>
            <a:r>
              <a:rPr sz="1200" dirty="0">
                <a:latin typeface="Times New Roman"/>
                <a:cs typeface="Times New Roman"/>
              </a:rPr>
              <a:t>ad  </a:t>
            </a:r>
            <a:r>
              <a:rPr sz="1200" spc="-5" dirty="0">
                <a:latin typeface="Times New Roman"/>
                <a:cs typeface="Times New Roman"/>
              </a:rPr>
              <a:t>un’unione creativa nei regni </a:t>
            </a:r>
            <a:r>
              <a:rPr sz="1200" dirty="0">
                <a:latin typeface="Times New Roman"/>
                <a:cs typeface="Times New Roman"/>
              </a:rPr>
              <a:t>dello spazio </a:t>
            </a:r>
            <a:r>
              <a:rPr sz="1200" spc="-5" dirty="0">
                <a:latin typeface="Times New Roman"/>
                <a:cs typeface="Times New Roman"/>
              </a:rPr>
              <a:t>esterno, che cosa creerebbe </a:t>
            </a:r>
            <a:r>
              <a:rPr sz="1200" dirty="0">
                <a:latin typeface="Times New Roman"/>
                <a:cs typeface="Times New Roman"/>
              </a:rPr>
              <a:t>la loro unità </a:t>
            </a:r>
            <a:r>
              <a:rPr sz="1200" spc="-5" dirty="0">
                <a:latin typeface="Times New Roman"/>
                <a:cs typeface="Times New Roman"/>
              </a:rPr>
              <a:t>come espressione congiunta </a:t>
            </a:r>
            <a:r>
              <a:rPr sz="1200" dirty="0">
                <a:latin typeface="Times New Roman"/>
                <a:cs typeface="Times New Roman"/>
              </a:rPr>
              <a:t>delle loro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nature</a:t>
            </a:r>
            <a:endParaRPr sz="1200">
              <a:latin typeface="Times New Roman"/>
              <a:cs typeface="Times New Roman"/>
            </a:endParaRPr>
          </a:p>
          <a:p>
            <a:pPr marL="63500" marR="965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divine? Potrebbe darsi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assisteremmo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ancora rivelata 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5" dirty="0">
                <a:latin typeface="Times New Roman"/>
                <a:cs typeface="Times New Roman"/>
              </a:rPr>
              <a:t>Ultima, </a:t>
            </a:r>
            <a:r>
              <a:rPr sz="1200" spc="-5" dirty="0">
                <a:latin typeface="Times New Roman"/>
                <a:cs typeface="Times New Roman"/>
              </a:rPr>
              <a:t>all’apparizione </a:t>
            </a:r>
            <a:r>
              <a:rPr sz="1200" dirty="0">
                <a:latin typeface="Times New Roman"/>
                <a:cs typeface="Times New Roman"/>
              </a:rPr>
              <a:t>di un nuovo  tipo di </a:t>
            </a:r>
            <a:r>
              <a:rPr sz="1200" spc="-5" dirty="0">
                <a:latin typeface="Times New Roman"/>
                <a:cs typeface="Times New Roman"/>
              </a:rPr>
              <a:t>superamministratore. Tali esseri ingloberebbero prerogative </a:t>
            </a:r>
            <a:r>
              <a:rPr sz="1200" dirty="0">
                <a:latin typeface="Times New Roman"/>
                <a:cs typeface="Times New Roman"/>
              </a:rPr>
              <a:t>uniche di </a:t>
            </a:r>
            <a:r>
              <a:rPr sz="1200" spc="-5" dirty="0">
                <a:latin typeface="Times New Roman"/>
                <a:cs typeface="Times New Roman"/>
              </a:rPr>
              <a:t>personalità, perché sarebbero </a:t>
            </a:r>
            <a:r>
              <a:rPr sz="1200" dirty="0">
                <a:latin typeface="Times New Roman"/>
                <a:cs typeface="Times New Roman"/>
              </a:rPr>
              <a:t>l’unione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Creatore 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Creativo impersonale, dell’esperienza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e </a:t>
            </a:r>
            <a:r>
              <a:rPr sz="1200" spc="-5" dirty="0">
                <a:latin typeface="Times New Roman"/>
                <a:cs typeface="Times New Roman"/>
              </a:rPr>
              <a:t>della personalizzazione progressiva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Ministra. Questi esseri potrebbero essere </a:t>
            </a:r>
            <a:r>
              <a:rPr sz="1200" dirty="0">
                <a:latin typeface="Times New Roman"/>
                <a:cs typeface="Times New Roman"/>
              </a:rPr>
              <a:t>finali, </a:t>
            </a:r>
            <a:r>
              <a:rPr sz="1200" spc="-5" dirty="0">
                <a:latin typeface="Times New Roman"/>
                <a:cs typeface="Times New Roman"/>
              </a:rPr>
              <a:t>nel senso che ingloberebbero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ed impersonale, </a:t>
            </a:r>
            <a:r>
              <a:rPr sz="1200" spc="5" dirty="0">
                <a:latin typeface="Times New Roman"/>
                <a:cs typeface="Times New Roman"/>
              </a:rPr>
              <a:t>mentre  </a:t>
            </a:r>
            <a:r>
              <a:rPr sz="1200" spc="-5" dirty="0">
                <a:latin typeface="Times New Roman"/>
                <a:cs typeface="Times New Roman"/>
              </a:rPr>
              <a:t>congiungerebbero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esperienze del Creatore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creature. Quali che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gli attributi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terze persone </a:t>
            </a:r>
            <a:r>
              <a:rPr sz="1200" dirty="0">
                <a:latin typeface="Times New Roman"/>
                <a:cs typeface="Times New Roman"/>
              </a:rPr>
              <a:t>di queste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ipotetiche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7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funzionali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creazioni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esterno, esse manterrebbero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loro Padri Creatori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loro Madri </a:t>
            </a:r>
            <a:r>
              <a:rPr sz="1200" dirty="0">
                <a:latin typeface="Times New Roman"/>
                <a:cs typeface="Times New Roman"/>
              </a:rPr>
              <a:t>Creative qualcosa  </a:t>
            </a:r>
            <a:r>
              <a:rPr sz="1200" spc="-5" dirty="0">
                <a:latin typeface="Times New Roman"/>
                <a:cs typeface="Times New Roman"/>
              </a:rPr>
              <a:t>della stessa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87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(1304.2) 118:9.9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personalizzazione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dell’universo, la </a:t>
            </a:r>
            <a:r>
              <a:rPr sz="1200" spc="-5" dirty="0">
                <a:latin typeface="Times New Roman"/>
                <a:cs typeface="Times New Roman"/>
              </a:rPr>
              <a:t>focalizzazione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l’evoluzione finita, </a:t>
            </a:r>
            <a:r>
              <a:rPr sz="1200" dirty="0">
                <a:latin typeface="Times New Roman"/>
                <a:cs typeface="Times New Roman"/>
              </a:rPr>
              <a:t>il  massimo di tutte le </a:t>
            </a:r>
            <a:r>
              <a:rPr sz="1200" spc="-5" dirty="0">
                <a:latin typeface="Times New Roman"/>
                <a:cs typeface="Times New Roman"/>
              </a:rPr>
              <a:t>realtà della creatura,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della saggezza cosmica, </a:t>
            </a:r>
            <a:r>
              <a:rPr sz="1200" dirty="0">
                <a:latin typeface="Times New Roman"/>
                <a:cs typeface="Times New Roman"/>
              </a:rPr>
              <a:t>l’incorporazione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bellezze </a:t>
            </a:r>
            <a:r>
              <a:rPr sz="1200" spc="-5" dirty="0">
                <a:latin typeface="Times New Roman"/>
                <a:cs typeface="Times New Roman"/>
              </a:rPr>
              <a:t>armoniose delle  galassie del tempo,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dei significati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e la bontà dei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spirituali supremi. 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</a:t>
            </a:r>
            <a:endParaRPr sz="1200">
              <a:latin typeface="Times New Roman"/>
              <a:cs typeface="Times New Roman"/>
            </a:endParaRPr>
          </a:p>
          <a:p>
            <a:pPr marL="63500" marR="1885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sintetizzerà nell’eterno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diversità finite </a:t>
            </a:r>
            <a:r>
              <a:rPr sz="1200" dirty="0">
                <a:latin typeface="Times New Roman"/>
                <a:cs typeface="Times New Roman"/>
              </a:rPr>
              <a:t>in un insieme </a:t>
            </a:r>
            <a:r>
              <a:rPr sz="1200" spc="-5" dirty="0">
                <a:latin typeface="Times New Roman"/>
                <a:cs typeface="Times New Roman"/>
              </a:rPr>
              <a:t>esperienzialmente significativo, 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ora esistenzialmente </a:t>
            </a:r>
            <a:r>
              <a:rPr sz="1200" dirty="0">
                <a:latin typeface="Times New Roman"/>
                <a:cs typeface="Times New Roman"/>
              </a:rPr>
              <a:t>unite </a:t>
            </a:r>
            <a:r>
              <a:rPr sz="1200" spc="-5" dirty="0">
                <a:latin typeface="Times New Roman"/>
                <a:cs typeface="Times New Roman"/>
              </a:rPr>
              <a:t>sui livelli assoluti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Trinità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Le funzioni della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provvidenza</a:t>
            </a:r>
            <a:endParaRPr sz="1600">
              <a:latin typeface="Times New Roman"/>
              <a:cs typeface="Times New Roman"/>
            </a:endParaRPr>
          </a:p>
          <a:p>
            <a:pPr marL="63500" marR="22860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(1304.3) 118:10.1 </a:t>
            </a:r>
            <a:r>
              <a:rPr sz="1200" spc="-5" dirty="0">
                <a:latin typeface="Times New Roman"/>
                <a:cs typeface="Times New Roman"/>
              </a:rPr>
              <a:t>Provvidenza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significa che Dio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deciso ogni </a:t>
            </a:r>
            <a:r>
              <a:rPr sz="1200" dirty="0">
                <a:latin typeface="Times New Roman"/>
                <a:cs typeface="Times New Roman"/>
              </a:rPr>
              <a:t>cosa per noi in </a:t>
            </a:r>
            <a:r>
              <a:rPr sz="1200" spc="-5" dirty="0">
                <a:latin typeface="Times New Roman"/>
                <a:cs typeface="Times New Roman"/>
              </a:rPr>
              <a:t>anticipo. Dio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ama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per fare questo, </a:t>
            </a:r>
            <a:r>
              <a:rPr sz="1200" dirty="0">
                <a:latin typeface="Times New Roman"/>
                <a:cs typeface="Times New Roman"/>
              </a:rPr>
              <a:t>perché 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che </a:t>
            </a:r>
            <a:r>
              <a:rPr sz="1200" dirty="0">
                <a:latin typeface="Times New Roman"/>
                <a:cs typeface="Times New Roman"/>
              </a:rPr>
              <a:t>una tirannia </a:t>
            </a:r>
            <a:r>
              <a:rPr sz="1200" spc="-5" dirty="0">
                <a:latin typeface="Times New Roman"/>
                <a:cs typeface="Times New Roman"/>
              </a:rPr>
              <a:t>cosmica. L’uomo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poteri relativi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scelta. Né </a:t>
            </a:r>
            <a:r>
              <a:rPr sz="1200" dirty="0">
                <a:latin typeface="Times New Roman"/>
                <a:cs typeface="Times New Roman"/>
              </a:rPr>
              <a:t>l’amore divino è </a:t>
            </a:r>
            <a:r>
              <a:rPr sz="1200" spc="-5" dirty="0">
                <a:latin typeface="Times New Roman"/>
                <a:cs typeface="Times New Roman"/>
              </a:rPr>
              <a:t>quell’affetto </a:t>
            </a:r>
            <a:r>
              <a:rPr sz="1200" dirty="0">
                <a:latin typeface="Times New Roman"/>
                <a:cs typeface="Times New Roman"/>
              </a:rPr>
              <a:t>miope </a:t>
            </a:r>
            <a:r>
              <a:rPr sz="1200" spc="-5" dirty="0">
                <a:latin typeface="Times New Roman"/>
                <a:cs typeface="Times New Roman"/>
              </a:rPr>
              <a:t>che  vizierebbe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guasterebbe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3875" cy="3721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(1304.4) 118:10.2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Padre,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 Spirito — 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Trinità — non </a:t>
            </a:r>
            <a:r>
              <a:rPr sz="1200" spc="-5" dirty="0">
                <a:latin typeface="Times New Roman"/>
                <a:cs typeface="Times New Roman"/>
              </a:rPr>
              <a:t>sono l’Onnipotente Supremo, </a:t>
            </a:r>
            <a:r>
              <a:rPr sz="1200" dirty="0">
                <a:latin typeface="Times New Roman"/>
                <a:cs typeface="Times New Roman"/>
              </a:rPr>
              <a:t>ma la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supremazia</a:t>
            </a:r>
            <a:endParaRPr sz="1200">
              <a:latin typeface="Times New Roman"/>
              <a:cs typeface="Times New Roman"/>
            </a:endParaRPr>
          </a:p>
          <a:p>
            <a:pPr marL="76200" marR="38163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dell’Onnipotente </a:t>
            </a:r>
            <a:r>
              <a:rPr sz="1200" dirty="0">
                <a:latin typeface="Times New Roman"/>
                <a:cs typeface="Times New Roman"/>
              </a:rPr>
              <a:t>non può mai </a:t>
            </a:r>
            <a:r>
              <a:rPr sz="1200" spc="-5" dirty="0">
                <a:latin typeface="Times New Roman"/>
                <a:cs typeface="Times New Roman"/>
              </a:rPr>
              <a:t>manifestarsi </a:t>
            </a:r>
            <a:r>
              <a:rPr sz="1200" dirty="0">
                <a:latin typeface="Times New Roman"/>
                <a:cs typeface="Times New Roman"/>
              </a:rPr>
              <a:t>senza di </a:t>
            </a:r>
            <a:r>
              <a:rPr sz="1200" spc="-5" dirty="0">
                <a:latin typeface="Times New Roman"/>
                <a:cs typeface="Times New Roman"/>
              </a:rPr>
              <a:t>loro.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crescita </a:t>
            </a:r>
            <a:r>
              <a:rPr sz="1200" spc="-5" dirty="0">
                <a:latin typeface="Times New Roman"/>
                <a:cs typeface="Times New Roman"/>
              </a:rPr>
              <a:t>dell’Onnipotente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incentrata sugli Assoluti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attualità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fondata sugli Assoluti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potenzialità. Ma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i="1" spc="-5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dell’Onnipotente Supremo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collegate alle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della Trinità del 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50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(1304.5) 118:10.3 </a:t>
            </a:r>
            <a:r>
              <a:rPr sz="1200" spc="-5" dirty="0">
                <a:latin typeface="Times New Roman"/>
                <a:cs typeface="Times New Roman"/>
              </a:rPr>
              <a:t>Sembrerebbe che nell’Essere </a:t>
            </a:r>
            <a:r>
              <a:rPr sz="1200" dirty="0">
                <a:latin typeface="Times New Roman"/>
                <a:cs typeface="Times New Roman"/>
              </a:rPr>
              <a:t>Supremo 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 dell’universo siano </a:t>
            </a:r>
            <a:r>
              <a:rPr sz="1200" dirty="0">
                <a:latin typeface="Times New Roman"/>
                <a:cs typeface="Times New Roman"/>
              </a:rPr>
              <a:t>parzialmente </a:t>
            </a:r>
            <a:r>
              <a:rPr sz="1200" spc="-5" dirty="0">
                <a:latin typeface="Times New Roman"/>
                <a:cs typeface="Times New Roman"/>
              </a:rPr>
              <a:t>riunite dalla personalità 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Deità esperienziale. Quando </a:t>
            </a:r>
            <a:r>
              <a:rPr sz="1200" dirty="0">
                <a:latin typeface="Times New Roman"/>
                <a:cs typeface="Times New Roman"/>
              </a:rPr>
              <a:t>perciò noi desideriamo </a:t>
            </a:r>
            <a:r>
              <a:rPr sz="1200" spc="-5" dirty="0">
                <a:latin typeface="Times New Roman"/>
                <a:cs typeface="Times New Roman"/>
              </a:rPr>
              <a:t>immaginare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come </a:t>
            </a:r>
            <a:r>
              <a:rPr sz="1200" dirty="0">
                <a:latin typeface="Times New Roman"/>
                <a:cs typeface="Times New Roman"/>
              </a:rPr>
              <a:t>un solo Dio, e </a:t>
            </a:r>
            <a:r>
              <a:rPr sz="1200" spc="-5" dirty="0">
                <a:latin typeface="Times New Roman"/>
                <a:cs typeface="Times New Roman"/>
              </a:rPr>
              <a:t>se limitiamo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concetto all’attuale grande universo </a:t>
            </a:r>
            <a:r>
              <a:rPr sz="1200" dirty="0">
                <a:latin typeface="Times New Roman"/>
                <a:cs typeface="Times New Roman"/>
              </a:rPr>
              <a:t>conosciuto </a:t>
            </a:r>
            <a:r>
              <a:rPr sz="1200" spc="-5" dirty="0">
                <a:latin typeface="Times New Roman"/>
                <a:cs typeface="Times New Roman"/>
              </a:rPr>
              <a:t>ed organizzato, scopriamo che l’Essere </a:t>
            </a:r>
            <a:r>
              <a:rPr sz="1200" dirty="0">
                <a:latin typeface="Times New Roman"/>
                <a:cs typeface="Times New Roman"/>
              </a:rPr>
              <a:t>Supremo in evoluzione è il </a:t>
            </a:r>
            <a:r>
              <a:rPr sz="1200" spc="-5" dirty="0">
                <a:latin typeface="Times New Roman"/>
                <a:cs typeface="Times New Roman"/>
              </a:rPr>
              <a:t>ritratto </a:t>
            </a:r>
            <a:r>
              <a:rPr sz="1200" dirty="0">
                <a:latin typeface="Times New Roman"/>
                <a:cs typeface="Times New Roman"/>
              </a:rPr>
              <a:t>parziale  </a:t>
            </a:r>
            <a:r>
              <a:rPr sz="1200" spc="-5" dirty="0">
                <a:latin typeface="Times New Roman"/>
                <a:cs typeface="Times New Roman"/>
              </a:rPr>
              <a:t>della Trinità del </a:t>
            </a:r>
            <a:r>
              <a:rPr sz="1200" dirty="0">
                <a:latin typeface="Times New Roman"/>
                <a:cs typeface="Times New Roman"/>
              </a:rPr>
              <a:t>Paradiso. E </a:t>
            </a:r>
            <a:r>
              <a:rPr sz="1200" spc="-5" dirty="0">
                <a:latin typeface="Times New Roman"/>
                <a:cs typeface="Times New Roman"/>
              </a:rPr>
              <a:t>scopriamo </a:t>
            </a:r>
            <a:r>
              <a:rPr sz="1200" dirty="0">
                <a:latin typeface="Times New Roman"/>
                <a:cs typeface="Times New Roman"/>
              </a:rPr>
              <a:t>poi che questa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Suprema </a:t>
            </a:r>
            <a:r>
              <a:rPr sz="1200" spc="-5" dirty="0">
                <a:latin typeface="Times New Roman"/>
                <a:cs typeface="Times New Roman"/>
              </a:rPr>
              <a:t>si sta evolvendo come sintesi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della </a:t>
            </a:r>
            <a:r>
              <a:rPr sz="1200" dirty="0">
                <a:latin typeface="Times New Roman"/>
                <a:cs typeface="Times New Roman"/>
              </a:rPr>
              <a:t>materia,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finiti nel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(1304.6) 118:10.4 </a:t>
            </a:r>
            <a:r>
              <a:rPr sz="1200" spc="-5" dirty="0">
                <a:latin typeface="Times New Roman"/>
                <a:cs typeface="Times New Roman"/>
              </a:rPr>
              <a:t>Gli Dei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attributi,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ha funzioni, e </a:t>
            </a:r>
            <a:r>
              <a:rPr sz="1200" spc="-5" dirty="0">
                <a:latin typeface="Times New Roman"/>
                <a:cs typeface="Times New Roman"/>
              </a:rPr>
              <a:t>similmente alla Trinità </a:t>
            </a:r>
            <a:r>
              <a:rPr sz="1200" dirty="0">
                <a:latin typeface="Times New Roman"/>
                <a:cs typeface="Times New Roman"/>
              </a:rPr>
              <a:t>la provvidenza è una funzione, il composto  </a:t>
            </a:r>
            <a:r>
              <a:rPr sz="1200" spc="-5" dirty="0">
                <a:latin typeface="Times New Roman"/>
                <a:cs typeface="Times New Roman"/>
              </a:rPr>
              <a:t>del supercontrollo altro-che-personale dell’universo degli universi, che 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evoluzionari del </a:t>
            </a:r>
            <a:r>
              <a:rPr sz="1200" dirty="0">
                <a:latin typeface="Times New Roman"/>
                <a:cs typeface="Times New Roman"/>
              </a:rPr>
              <a:t>Settuplo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sintetizza  </a:t>
            </a:r>
            <a:r>
              <a:rPr sz="1200" spc="-5" dirty="0">
                <a:latin typeface="Times New Roman"/>
                <a:cs typeface="Times New Roman"/>
              </a:rPr>
              <a:t>nel potere dell’Onnipotente ed oltre, 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trascendentali dell’Ultimità della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32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(1304.7) 118:10.5 </a:t>
            </a:r>
            <a:r>
              <a:rPr sz="1200" spc="-5" dirty="0">
                <a:latin typeface="Times New Roman"/>
                <a:cs typeface="Times New Roman"/>
              </a:rPr>
              <a:t>Dio ama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creatura come </a:t>
            </a:r>
            <a:r>
              <a:rPr sz="1200" dirty="0">
                <a:latin typeface="Times New Roman"/>
                <a:cs typeface="Times New Roman"/>
              </a:rPr>
              <a:t>un figlio, 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amore avvolge </a:t>
            </a:r>
            <a:r>
              <a:rPr sz="1200" spc="-5" dirty="0">
                <a:latin typeface="Times New Roman"/>
                <a:cs typeface="Times New Roman"/>
              </a:rPr>
              <a:t>ogni creatura </a:t>
            </a:r>
            <a:r>
              <a:rPr sz="1200" dirty="0">
                <a:latin typeface="Times New Roman"/>
                <a:cs typeface="Times New Roman"/>
              </a:rPr>
              <a:t>per tutto il tempo e </a:t>
            </a:r>
            <a:r>
              <a:rPr sz="1200" spc="-5" dirty="0">
                <a:latin typeface="Times New Roman"/>
                <a:cs typeface="Times New Roman"/>
              </a:rPr>
              <a:t>l’eternità.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provvidenza opera rispetto al </a:t>
            </a:r>
            <a:r>
              <a:rPr sz="1200" dirty="0">
                <a:latin typeface="Times New Roman"/>
                <a:cs typeface="Times New Roman"/>
              </a:rPr>
              <a:t>totale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occupa della </a:t>
            </a:r>
            <a:r>
              <a:rPr sz="1200" spc="-5" dirty="0">
                <a:latin typeface="Times New Roman"/>
                <a:cs typeface="Times New Roman"/>
              </a:rPr>
              <a:t>funzione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creatura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misura in cui questa funzione è collegata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  <a:p>
            <a:pPr marL="76200" marR="1238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totale. L’intervento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provvidenza nei confronti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essere indica l’importanza della </a:t>
            </a:r>
            <a:r>
              <a:rPr sz="1200" i="1" dirty="0">
                <a:latin typeface="Times New Roman"/>
                <a:cs typeface="Times New Roman"/>
              </a:rPr>
              <a:t>funzione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ciò </a:t>
            </a:r>
            <a:r>
              <a:rPr sz="1200" spc="-5" dirty="0">
                <a:latin typeface="Times New Roman"/>
                <a:cs typeface="Times New Roman"/>
              </a:rPr>
              <a:t>che  concerne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evoluzionaria di un </a:t>
            </a:r>
            <a:r>
              <a:rPr sz="1200" spc="-5" dirty="0">
                <a:latin typeface="Times New Roman"/>
                <a:cs typeface="Times New Roman"/>
              </a:rPr>
              <a:t>dato insieme. Questo </a:t>
            </a:r>
            <a:r>
              <a:rPr sz="1200" dirty="0">
                <a:latin typeface="Times New Roman"/>
                <a:cs typeface="Times New Roman"/>
              </a:rPr>
              <a:t>insieme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la razza </a:t>
            </a:r>
            <a:r>
              <a:rPr sz="1200" spc="-5" dirty="0">
                <a:latin typeface="Times New Roman"/>
                <a:cs typeface="Times New Roman"/>
              </a:rPr>
              <a:t>totale, </a:t>
            </a:r>
            <a:r>
              <a:rPr sz="1200" dirty="0">
                <a:latin typeface="Times New Roman"/>
                <a:cs typeface="Times New Roman"/>
              </a:rPr>
              <a:t>la nazione totale, il </a:t>
            </a:r>
            <a:r>
              <a:rPr sz="1200" spc="-5" dirty="0">
                <a:latin typeface="Times New Roman"/>
                <a:cs typeface="Times New Roman"/>
              </a:rPr>
              <a:t>pianeta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totale</a:t>
            </a:r>
            <a:endParaRPr sz="1200">
              <a:latin typeface="Times New Roman"/>
              <a:cs typeface="Times New Roman"/>
            </a:endParaRPr>
          </a:p>
          <a:p>
            <a:pPr marL="76200" marR="81153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totale superiore. </a:t>
            </a:r>
            <a:r>
              <a:rPr sz="1200" dirty="0">
                <a:latin typeface="Times New Roman"/>
                <a:cs typeface="Times New Roman"/>
              </a:rPr>
              <a:t>È l’importanza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della creatura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provoca l’intervento </a:t>
            </a:r>
            <a:r>
              <a:rPr sz="1200" dirty="0">
                <a:latin typeface="Times New Roman"/>
                <a:cs typeface="Times New Roman"/>
              </a:rPr>
              <a:t>provvidenziale, non  </a:t>
            </a:r>
            <a:r>
              <a:rPr sz="1200" spc="-5" dirty="0">
                <a:latin typeface="Times New Roman"/>
                <a:cs typeface="Times New Roman"/>
              </a:rPr>
              <a:t>l’importanza della </a:t>
            </a:r>
            <a:r>
              <a:rPr sz="1200" dirty="0">
                <a:latin typeface="Times New Roman"/>
                <a:cs typeface="Times New Roman"/>
              </a:rPr>
              <a:t>creatura in quanto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928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089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(1305.1) 118:10.6 </a:t>
            </a:r>
            <a:r>
              <a:rPr sz="1200" dirty="0">
                <a:latin typeface="Times New Roman"/>
                <a:cs typeface="Times New Roman"/>
              </a:rPr>
              <a:t>Tuttavia 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persona,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interporre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momento una mano </a:t>
            </a:r>
            <a:r>
              <a:rPr sz="1200" spc="-5" dirty="0">
                <a:latin typeface="Times New Roman"/>
                <a:cs typeface="Times New Roman"/>
              </a:rPr>
              <a:t>paterna nella corrente degli  avvenimenti cosmici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svolgono secondo </a:t>
            </a:r>
            <a:r>
              <a:rPr sz="1200" dirty="0">
                <a:latin typeface="Times New Roman"/>
                <a:cs typeface="Times New Roman"/>
              </a:rPr>
              <a:t>la volontà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consonanza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di Dio, 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motivati  dall’amore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(1305.2) 118:10.7 </a:t>
            </a:r>
            <a:r>
              <a:rPr sz="1200" spc="-5" dirty="0">
                <a:latin typeface="Times New Roman"/>
                <a:cs typeface="Times New Roman"/>
              </a:rPr>
              <a:t>Ma ciò </a:t>
            </a:r>
            <a:r>
              <a:rPr sz="1200" dirty="0">
                <a:latin typeface="Times New Roman"/>
                <a:cs typeface="Times New Roman"/>
              </a:rPr>
              <a:t>che l’uomo </a:t>
            </a:r>
            <a:r>
              <a:rPr sz="1200" spc="-5" dirty="0">
                <a:latin typeface="Times New Roman"/>
                <a:cs typeface="Times New Roman"/>
              </a:rPr>
              <a:t>chiama </a:t>
            </a:r>
            <a:r>
              <a:rPr sz="1200" dirty="0">
                <a:latin typeface="Times New Roman"/>
                <a:cs typeface="Times New Roman"/>
              </a:rPr>
              <a:t>provvidenza è troppo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il prodotto </a:t>
            </a:r>
            <a:r>
              <a:rPr sz="1200" spc="-5" dirty="0">
                <a:latin typeface="Times New Roman"/>
                <a:cs typeface="Times New Roman"/>
              </a:rPr>
              <a:t>della sua stessa immaginazione,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giustapposizione  fortuita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circostanze </a:t>
            </a:r>
            <a:r>
              <a:rPr sz="1200" dirty="0">
                <a:latin typeface="Times New Roman"/>
                <a:cs typeface="Times New Roman"/>
              </a:rPr>
              <a:t>dovute </a:t>
            </a:r>
            <a:r>
              <a:rPr sz="1200" spc="-5" dirty="0">
                <a:latin typeface="Times New Roman"/>
                <a:cs typeface="Times New Roman"/>
              </a:rPr>
              <a:t>al caso. Esiste </a:t>
            </a:r>
            <a:r>
              <a:rPr sz="1200" dirty="0">
                <a:latin typeface="Times New Roman"/>
                <a:cs typeface="Times New Roman"/>
              </a:rPr>
              <a:t>tuttavia una </a:t>
            </a:r>
            <a:r>
              <a:rPr sz="1200" spc="-5" dirty="0">
                <a:latin typeface="Times New Roman"/>
                <a:cs typeface="Times New Roman"/>
              </a:rPr>
              <a:t>provvidenza reale ed emergente nel regno </a:t>
            </a:r>
            <a:r>
              <a:rPr sz="1200" dirty="0">
                <a:latin typeface="Times New Roman"/>
                <a:cs typeface="Times New Roman"/>
              </a:rPr>
              <a:t>finito </a:t>
            </a:r>
            <a:r>
              <a:rPr sz="1200" spc="-5" dirty="0">
                <a:latin typeface="Times New Roman"/>
                <a:cs typeface="Times New Roman"/>
              </a:rPr>
              <a:t>dell’esistenza </a:t>
            </a:r>
            <a:r>
              <a:rPr sz="1200" dirty="0">
                <a:latin typeface="Times New Roman"/>
                <a:cs typeface="Times New Roman"/>
              </a:rPr>
              <a:t>universale,  una </a:t>
            </a:r>
            <a:r>
              <a:rPr sz="1200" spc="-5" dirty="0">
                <a:latin typeface="Times New Roman"/>
                <a:cs typeface="Times New Roman"/>
              </a:rPr>
              <a:t>vera correlazione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d’attuazione delle energie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spazio, </a:t>
            </a:r>
            <a:r>
              <a:rPr sz="1200" dirty="0">
                <a:latin typeface="Times New Roman"/>
                <a:cs typeface="Times New Roman"/>
              </a:rPr>
              <a:t>dei movimenti del tempo, </a:t>
            </a:r>
            <a:r>
              <a:rPr sz="1200" spc="-5" dirty="0">
                <a:latin typeface="Times New Roman"/>
                <a:cs typeface="Times New Roman"/>
              </a:rPr>
              <a:t>dei pensieri dell’intelletto, degli  ideali del carattere, </a:t>
            </a:r>
            <a:r>
              <a:rPr sz="1200" dirty="0">
                <a:latin typeface="Times New Roman"/>
                <a:cs typeface="Times New Roman"/>
              </a:rPr>
              <a:t>dei desideri delle </a:t>
            </a:r>
            <a:r>
              <a:rPr sz="1200" spc="-5" dirty="0">
                <a:latin typeface="Times New Roman"/>
                <a:cs typeface="Times New Roman"/>
              </a:rPr>
              <a:t>nature </a:t>
            </a:r>
            <a:r>
              <a:rPr sz="1200" dirty="0">
                <a:latin typeface="Times New Roman"/>
                <a:cs typeface="Times New Roman"/>
              </a:rPr>
              <a:t>spirituali e </a:t>
            </a:r>
            <a:r>
              <a:rPr sz="1200" spc="-5" dirty="0">
                <a:latin typeface="Times New Roman"/>
                <a:cs typeface="Times New Roman"/>
              </a:rPr>
              <a:t>degli atti </a:t>
            </a:r>
            <a:r>
              <a:rPr sz="1200" dirty="0">
                <a:latin typeface="Times New Roman"/>
                <a:cs typeface="Times New Roman"/>
              </a:rPr>
              <a:t>volitivi </a:t>
            </a:r>
            <a:r>
              <a:rPr sz="1200" spc="-5" dirty="0">
                <a:latin typeface="Times New Roman"/>
                <a:cs typeface="Times New Roman"/>
              </a:rPr>
              <a:t>intenzionali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in evoluzione.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circostanze  dei regni materiali </a:t>
            </a:r>
            <a:r>
              <a:rPr sz="1200" dirty="0">
                <a:latin typeface="Times New Roman"/>
                <a:cs typeface="Times New Roman"/>
              </a:rPr>
              <a:t>trovano la </a:t>
            </a:r>
            <a:r>
              <a:rPr sz="1200" spc="-5" dirty="0">
                <a:latin typeface="Times New Roman"/>
                <a:cs typeface="Times New Roman"/>
              </a:rPr>
              <a:t>loro integrazione finita definitiva nelle </a:t>
            </a:r>
            <a:r>
              <a:rPr sz="1200" dirty="0">
                <a:latin typeface="Times New Roman"/>
                <a:cs typeface="Times New Roman"/>
              </a:rPr>
              <a:t>presenze </a:t>
            </a:r>
            <a:r>
              <a:rPr sz="1200" spc="-5" dirty="0">
                <a:latin typeface="Times New Roman"/>
                <a:cs typeface="Times New Roman"/>
              </a:rPr>
              <a:t>congiunte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dell’Ultimo.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06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(1305.3) 118:10.8 </a:t>
            </a:r>
            <a:r>
              <a:rPr sz="1200" dirty="0">
                <a:latin typeface="Times New Roman"/>
                <a:cs typeface="Times New Roman"/>
              </a:rPr>
              <a:t>Man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meccanismi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grande universo si perfezionano fino </a:t>
            </a:r>
            <a:r>
              <a:rPr sz="1200" dirty="0">
                <a:latin typeface="Times New Roman"/>
                <a:cs typeface="Times New Roman"/>
              </a:rPr>
              <a:t>ad un punto di </a:t>
            </a:r>
            <a:r>
              <a:rPr sz="1200" spc="-5" dirty="0">
                <a:latin typeface="Times New Roman"/>
                <a:cs typeface="Times New Roman"/>
              </a:rPr>
              <a:t>precisione finale grazie al  supercontrollo della </a:t>
            </a:r>
            <a:r>
              <a:rPr sz="1200" dirty="0">
                <a:latin typeface="Times New Roman"/>
                <a:cs typeface="Times New Roman"/>
              </a:rPr>
              <a:t>mente, e 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delle creature si </a:t>
            </a:r>
            <a:r>
              <a:rPr sz="1200" dirty="0">
                <a:latin typeface="Times New Roman"/>
                <a:cs typeface="Times New Roman"/>
              </a:rPr>
              <a:t>eleva alla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divinità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mediante</a:t>
            </a:r>
            <a:endParaRPr sz="1200">
              <a:latin typeface="Times New Roman"/>
              <a:cs typeface="Times New Roman"/>
            </a:endParaRPr>
          </a:p>
          <a:p>
            <a:pPr marL="76200" marR="698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l’integrazione perfezionata con </a:t>
            </a:r>
            <a:r>
              <a:rPr sz="1200" dirty="0">
                <a:latin typeface="Times New Roman"/>
                <a:cs typeface="Times New Roman"/>
              </a:rPr>
              <a:t>lo spirito, e 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emerge </a:t>
            </a:r>
            <a:r>
              <a:rPr sz="1200" spc="-5" dirty="0">
                <a:latin typeface="Times New Roman"/>
                <a:cs typeface="Times New Roman"/>
              </a:rPr>
              <a:t>conseguentemente come unificatore </a:t>
            </a:r>
            <a:r>
              <a:rPr sz="1200" i="1" dirty="0">
                <a:latin typeface="Times New Roman"/>
                <a:cs typeface="Times New Roman"/>
              </a:rPr>
              <a:t>attuale </a:t>
            </a:r>
            <a:r>
              <a:rPr sz="1200" dirty="0">
                <a:latin typeface="Times New Roman"/>
                <a:cs typeface="Times New Roman"/>
              </a:rPr>
              <a:t>di tutti questi  </a:t>
            </a:r>
            <a:r>
              <a:rPr sz="1200" spc="-5" dirty="0">
                <a:latin typeface="Times New Roman"/>
                <a:cs typeface="Times New Roman"/>
              </a:rPr>
              <a:t>fenomeni dell’universo, allo stesso </a:t>
            </a:r>
            <a:r>
              <a:rPr sz="1200" dirty="0">
                <a:latin typeface="Times New Roman"/>
                <a:cs typeface="Times New Roman"/>
              </a:rPr>
              <a:t>modo la </a:t>
            </a:r>
            <a:r>
              <a:rPr sz="1200" spc="-5" dirty="0">
                <a:latin typeface="Times New Roman"/>
                <a:cs typeface="Times New Roman"/>
              </a:rPr>
              <a:t>provvidenza diviene sempre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discernibile.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17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(1305.4) 118:10.9 </a:t>
            </a:r>
            <a:r>
              <a:rPr sz="1200" spc="-5" dirty="0">
                <a:latin typeface="Times New Roman"/>
                <a:cs typeface="Times New Roman"/>
              </a:rPr>
              <a:t>Alcune delle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sorprendentemente fortuite che prevalgono </a:t>
            </a:r>
            <a:r>
              <a:rPr sz="1200" dirty="0">
                <a:latin typeface="Times New Roman"/>
                <a:cs typeface="Times New Roman"/>
              </a:rPr>
              <a:t>di quando in quando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dovute </a:t>
            </a:r>
            <a:r>
              <a:rPr sz="1200" spc="-5" dirty="0">
                <a:latin typeface="Times New Roman"/>
                <a:cs typeface="Times New Roman"/>
              </a:rPr>
              <a:t>alla presenza gradualmente emergente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pregustazione delle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attività universali future.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mortale chiama </a:t>
            </a:r>
            <a:r>
              <a:rPr sz="1200" dirty="0">
                <a:latin typeface="Times New Roman"/>
                <a:cs typeface="Times New Roman"/>
              </a:rPr>
              <a:t>provvidenziale non lo è; il </a:t>
            </a:r>
            <a:r>
              <a:rPr sz="1200" spc="-5" dirty="0">
                <a:latin typeface="Times New Roman"/>
                <a:cs typeface="Times New Roman"/>
              </a:rPr>
              <a:t>suo giudizio su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materie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fortemente </a:t>
            </a:r>
            <a:r>
              <a:rPr sz="1200" dirty="0">
                <a:latin typeface="Times New Roman"/>
                <a:cs typeface="Times New Roman"/>
              </a:rPr>
              <a:t>ostacolato </a:t>
            </a:r>
            <a:r>
              <a:rPr sz="1200" spc="5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mancanza </a:t>
            </a:r>
            <a:r>
              <a:rPr sz="1200" dirty="0">
                <a:latin typeface="Times New Roman"/>
                <a:cs typeface="Times New Roman"/>
              </a:rPr>
              <a:t>di una visione </a:t>
            </a:r>
            <a:r>
              <a:rPr sz="1200" spc="-5" dirty="0">
                <a:latin typeface="Times New Roman"/>
                <a:cs typeface="Times New Roman"/>
              </a:rPr>
              <a:t>lungimirante nei </a:t>
            </a:r>
            <a:r>
              <a:rPr sz="1200" dirty="0">
                <a:latin typeface="Times New Roman"/>
                <a:cs typeface="Times New Roman"/>
              </a:rPr>
              <a:t>veri significati </a:t>
            </a:r>
            <a:r>
              <a:rPr sz="1200" spc="-5" dirty="0">
                <a:latin typeface="Times New Roman"/>
                <a:cs typeface="Times New Roman"/>
              </a:rPr>
              <a:t>delle circostanze della vita. </a:t>
            </a:r>
            <a:r>
              <a:rPr sz="1200" dirty="0">
                <a:latin typeface="Times New Roman"/>
                <a:cs typeface="Times New Roman"/>
              </a:rPr>
              <a:t>Molto 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un </a:t>
            </a:r>
            <a:r>
              <a:rPr sz="1200" spc="-5" dirty="0">
                <a:latin typeface="Times New Roman"/>
                <a:cs typeface="Times New Roman"/>
              </a:rPr>
              <a:t>mortale chiamerebbe  </a:t>
            </a:r>
            <a:r>
              <a:rPr sz="1200" dirty="0">
                <a:latin typeface="Times New Roman"/>
                <a:cs typeface="Times New Roman"/>
              </a:rPr>
              <a:t>buona sorte può in </a:t>
            </a:r>
            <a:r>
              <a:rPr sz="1200" spc="-5" dirty="0">
                <a:latin typeface="Times New Roman"/>
                <a:cs typeface="Times New Roman"/>
              </a:rPr>
              <a:t>realtà essere cattiva sorte.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sorriso </a:t>
            </a:r>
            <a:r>
              <a:rPr sz="1200" spc="-5" dirty="0">
                <a:latin typeface="Times New Roman"/>
                <a:cs typeface="Times New Roman"/>
              </a:rPr>
              <a:t>della fortuna che </a:t>
            </a:r>
            <a:r>
              <a:rPr sz="1200" dirty="0">
                <a:latin typeface="Times New Roman"/>
                <a:cs typeface="Times New Roman"/>
              </a:rPr>
              <a:t>dona </a:t>
            </a:r>
            <a:r>
              <a:rPr sz="1200" spc="-5" dirty="0">
                <a:latin typeface="Times New Roman"/>
                <a:cs typeface="Times New Roman"/>
              </a:rPr>
              <a:t>agi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guadagnati </a:t>
            </a:r>
            <a:r>
              <a:rPr sz="1200" dirty="0">
                <a:latin typeface="Times New Roman"/>
                <a:cs typeface="Times New Roman"/>
              </a:rPr>
              <a:t>e ricchezze </a:t>
            </a:r>
            <a:r>
              <a:rPr sz="1200" spc="-5" dirty="0">
                <a:latin typeface="Times New Roman"/>
                <a:cs typeface="Times New Roman"/>
              </a:rPr>
              <a:t>immeritate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può</a:t>
            </a:r>
            <a:endParaRPr sz="1200">
              <a:latin typeface="Times New Roman"/>
              <a:cs typeface="Times New Roman"/>
            </a:endParaRPr>
          </a:p>
          <a:p>
            <a:pPr marL="76200" marR="169545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rivelarsi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afflizioni umane. L’apparente crudeltà </a:t>
            </a:r>
            <a:r>
              <a:rPr sz="1200" dirty="0">
                <a:latin typeface="Times New Roman"/>
                <a:cs typeface="Times New Roman"/>
              </a:rPr>
              <a:t>di un destino </a:t>
            </a:r>
            <a:r>
              <a:rPr sz="1200" spc="-5" dirty="0">
                <a:latin typeface="Times New Roman"/>
                <a:cs typeface="Times New Roman"/>
              </a:rPr>
              <a:t>perverso, </a:t>
            </a:r>
            <a:r>
              <a:rPr sz="1200" dirty="0">
                <a:latin typeface="Times New Roman"/>
                <a:cs typeface="Times New Roman"/>
              </a:rPr>
              <a:t>che accumula tribolazioni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mortale  sofferente, </a:t>
            </a:r>
            <a:r>
              <a:rPr sz="1200" dirty="0">
                <a:latin typeface="Times New Roman"/>
                <a:cs typeface="Times New Roman"/>
              </a:rPr>
              <a:t>può in </a:t>
            </a:r>
            <a:r>
              <a:rPr sz="1200" spc="-5" dirty="0">
                <a:latin typeface="Times New Roman"/>
                <a:cs typeface="Times New Roman"/>
              </a:rPr>
              <a:t>realtà 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fuoco </a:t>
            </a:r>
            <a:r>
              <a:rPr sz="1200" dirty="0">
                <a:latin typeface="Times New Roman"/>
                <a:cs typeface="Times New Roman"/>
              </a:rPr>
              <a:t>temprante </a:t>
            </a:r>
            <a:r>
              <a:rPr sz="1200" spc="-5" dirty="0">
                <a:latin typeface="Times New Roman"/>
                <a:cs typeface="Times New Roman"/>
              </a:rPr>
              <a:t>che trasmuta </a:t>
            </a:r>
            <a:r>
              <a:rPr sz="1200" dirty="0">
                <a:latin typeface="Times New Roman"/>
                <a:cs typeface="Times New Roman"/>
              </a:rPr>
              <a:t>il duttile </a:t>
            </a:r>
            <a:r>
              <a:rPr sz="1200" spc="-5" dirty="0">
                <a:latin typeface="Times New Roman"/>
                <a:cs typeface="Times New Roman"/>
              </a:rPr>
              <a:t>ferro della personalità immatura nell’acciaio </a:t>
            </a:r>
            <a:r>
              <a:rPr sz="1200" dirty="0">
                <a:latin typeface="Times New Roman"/>
                <a:cs typeface="Times New Roman"/>
              </a:rPr>
              <a:t>temperato di  un </a:t>
            </a:r>
            <a:r>
              <a:rPr sz="1200" spc="-5" dirty="0">
                <a:latin typeface="Times New Roman"/>
                <a:cs typeface="Times New Roman"/>
              </a:rPr>
              <a:t>vero carattere.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356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68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(1305.5) 118:10.10 </a:t>
            </a:r>
            <a:r>
              <a:rPr sz="1200" dirty="0">
                <a:latin typeface="Times New Roman"/>
                <a:cs typeface="Times New Roman"/>
              </a:rPr>
              <a:t>Esiste una </a:t>
            </a:r>
            <a:r>
              <a:rPr sz="1200" spc="-5" dirty="0">
                <a:latin typeface="Times New Roman"/>
                <a:cs typeface="Times New Roman"/>
              </a:rPr>
              <a:t>provvidenza negli universi </a:t>
            </a:r>
            <a:r>
              <a:rPr sz="1200" dirty="0">
                <a:latin typeface="Times New Roman"/>
                <a:cs typeface="Times New Roman"/>
              </a:rPr>
              <a:t>in evoluzione e può </a:t>
            </a:r>
            <a:r>
              <a:rPr sz="1200" spc="-5" dirty="0">
                <a:latin typeface="Times New Roman"/>
                <a:cs typeface="Times New Roman"/>
              </a:rPr>
              <a:t>essere scoperta </a:t>
            </a:r>
            <a:r>
              <a:rPr sz="1200" dirty="0">
                <a:latin typeface="Times New Roman"/>
                <a:cs typeface="Times New Roman"/>
              </a:rPr>
              <a:t>dalle creature </a:t>
            </a:r>
            <a:r>
              <a:rPr sz="1200" spc="-5" dirty="0">
                <a:latin typeface="Times New Roman"/>
                <a:cs typeface="Times New Roman"/>
              </a:rPr>
              <a:t>nell’esatta misura </a:t>
            </a:r>
            <a:r>
              <a:rPr sz="1200" dirty="0">
                <a:latin typeface="Times New Roman"/>
                <a:cs typeface="Times New Roman"/>
              </a:rPr>
              <a:t>in cui esse  </a:t>
            </a:r>
            <a:r>
              <a:rPr sz="1200" spc="-5" dirty="0">
                <a:latin typeface="Times New Roman"/>
                <a:cs typeface="Times New Roman"/>
              </a:rPr>
              <a:t>hanno raggiunto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percepire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proposito degli universi </a:t>
            </a:r>
            <a:r>
              <a:rPr sz="1200" dirty="0">
                <a:latin typeface="Times New Roman"/>
                <a:cs typeface="Times New Roman"/>
              </a:rPr>
              <a:t>in evoluzione.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capacità completa di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propositi  </a:t>
            </a:r>
            <a:r>
              <a:rPr sz="1200" spc="-5" dirty="0">
                <a:latin typeface="Times New Roman"/>
                <a:cs typeface="Times New Roman"/>
              </a:rPr>
              <a:t>dell’universo equivale al completamento evoluzionario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e può </a:t>
            </a:r>
            <a:r>
              <a:rPr sz="1200" spc="-5" dirty="0">
                <a:latin typeface="Times New Roman"/>
                <a:cs typeface="Times New Roman"/>
              </a:rPr>
              <a:t>essere espressa </a:t>
            </a:r>
            <a:r>
              <a:rPr sz="1200" dirty="0">
                <a:latin typeface="Times New Roman"/>
                <a:cs typeface="Times New Roman"/>
              </a:rPr>
              <a:t>altrimenti come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nei limiti </a:t>
            </a:r>
            <a:r>
              <a:rPr sz="1200" spc="-5" dirty="0">
                <a:latin typeface="Times New Roman"/>
                <a:cs typeface="Times New Roman"/>
              </a:rPr>
              <a:t>del presente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incompleti.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(1305.6) 118:10.11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agisce </a:t>
            </a:r>
            <a:r>
              <a:rPr sz="1200" dirty="0">
                <a:latin typeface="Times New Roman"/>
                <a:cs typeface="Times New Roman"/>
              </a:rPr>
              <a:t>direttamente </a:t>
            </a:r>
            <a:r>
              <a:rPr sz="1200" spc="-5" dirty="0">
                <a:latin typeface="Times New Roman"/>
                <a:cs typeface="Times New Roman"/>
              </a:rPr>
              <a:t>nel cuore </a:t>
            </a:r>
            <a:r>
              <a:rPr sz="1200" dirty="0">
                <a:latin typeface="Times New Roman"/>
                <a:cs typeface="Times New Roman"/>
              </a:rPr>
              <a:t>dell’individuo </a:t>
            </a:r>
            <a:r>
              <a:rPr sz="1200" spc="-5" dirty="0">
                <a:latin typeface="Times New Roman"/>
                <a:cs typeface="Times New Roman"/>
              </a:rPr>
              <a:t>indipendentemente </a:t>
            </a:r>
            <a:r>
              <a:rPr sz="1200" dirty="0">
                <a:latin typeface="Times New Roman"/>
                <a:cs typeface="Times New Roman"/>
              </a:rPr>
              <a:t>dalle azioni 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reazioni di tutti 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individui; la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— uomo e Dio.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impersonale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(Onnipotente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 Trinità </a:t>
            </a:r>
            <a:r>
              <a:rPr sz="1200" spc="-5" dirty="0">
                <a:latin typeface="Times New Roman"/>
                <a:cs typeface="Times New Roman"/>
              </a:rPr>
              <a:t>del  Paradiso) manifesta </a:t>
            </a:r>
            <a:r>
              <a:rPr sz="1200" dirty="0">
                <a:latin typeface="Times New Roman"/>
                <a:cs typeface="Times New Roman"/>
              </a:rPr>
              <a:t>l’attenzione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tutto, non </a:t>
            </a:r>
            <a:r>
              <a:rPr sz="1200" spc="-10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provvidenza </a:t>
            </a:r>
            <a:r>
              <a:rPr sz="1200" spc="-5" dirty="0">
                <a:latin typeface="Times New Roman"/>
                <a:cs typeface="Times New Roman"/>
              </a:rPr>
              <a:t>del supercontrollo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Supremazia </a:t>
            </a:r>
            <a:r>
              <a:rPr sz="1200" dirty="0">
                <a:latin typeface="Times New Roman"/>
                <a:cs typeface="Times New Roman"/>
              </a:rPr>
              <a:t>diviene sempre  più </a:t>
            </a:r>
            <a:r>
              <a:rPr sz="1200" spc="-5" dirty="0">
                <a:latin typeface="Times New Roman"/>
                <a:cs typeface="Times New Roman"/>
              </a:rPr>
              <a:t>apparente </a:t>
            </a:r>
            <a:r>
              <a:rPr sz="1200" dirty="0">
                <a:latin typeface="Times New Roman"/>
                <a:cs typeface="Times New Roman"/>
              </a:rPr>
              <a:t>via via che le </a:t>
            </a:r>
            <a:r>
              <a:rPr sz="1200" spc="-5" dirty="0">
                <a:latin typeface="Times New Roman"/>
                <a:cs typeface="Times New Roman"/>
              </a:rPr>
              <a:t>parti successive dell’universo progrediscono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destini </a:t>
            </a:r>
            <a:r>
              <a:rPr sz="1200" dirty="0">
                <a:latin typeface="Times New Roman"/>
                <a:cs typeface="Times New Roman"/>
              </a:rPr>
              <a:t>finiti. A </a:t>
            </a:r>
            <a:r>
              <a:rPr sz="1200" spc="-5" dirty="0">
                <a:latin typeface="Times New Roman"/>
                <a:cs typeface="Times New Roman"/>
              </a:rPr>
              <a:t>mano </a:t>
            </a:r>
            <a:r>
              <a:rPr sz="1200" dirty="0">
                <a:latin typeface="Times New Roman"/>
                <a:cs typeface="Times New Roman"/>
              </a:rPr>
              <a:t>a mano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 sistemi, le </a:t>
            </a:r>
            <a:r>
              <a:rPr sz="1200" spc="-5" dirty="0">
                <a:latin typeface="Times New Roman"/>
                <a:cs typeface="Times New Roman"/>
              </a:rPr>
              <a:t>costellazioni, gli universi </a:t>
            </a:r>
            <a:r>
              <a:rPr sz="1200" dirty="0">
                <a:latin typeface="Times New Roman"/>
                <a:cs typeface="Times New Roman"/>
              </a:rPr>
              <a:t>ed i superuniversi </a:t>
            </a:r>
            <a:r>
              <a:rPr sz="1200" spc="-5" dirty="0">
                <a:latin typeface="Times New Roman"/>
                <a:cs typeface="Times New Roman"/>
              </a:rPr>
              <a:t>si stabilizzano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emerge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come correlatore  significativo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accade, mentre l’Ultimo emerge gradualmente come unificatore trascendentale </a:t>
            </a:r>
            <a:r>
              <a:rPr sz="1200" dirty="0">
                <a:latin typeface="Times New Roman"/>
                <a:cs typeface="Times New Roman"/>
              </a:rPr>
              <a:t>di tutte le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84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(1306.1) 118:10.12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inizi, </a:t>
            </a:r>
            <a:r>
              <a:rPr sz="1200" spc="-10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evoluzionario, </a:t>
            </a:r>
            <a:r>
              <a:rPr sz="1200" spc="-5" dirty="0">
                <a:latin typeface="Times New Roman"/>
                <a:cs typeface="Times New Roman"/>
              </a:rPr>
              <a:t>gli avvenimenti </a:t>
            </a:r>
            <a:r>
              <a:rPr sz="1200" dirty="0">
                <a:latin typeface="Times New Roman"/>
                <a:cs typeface="Times New Roman"/>
              </a:rPr>
              <a:t>naturali </a:t>
            </a:r>
            <a:r>
              <a:rPr sz="1200" spc="-5" dirty="0">
                <a:latin typeface="Times New Roman"/>
                <a:cs typeface="Times New Roman"/>
              </a:rPr>
              <a:t>d’ordine materiale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desideri personali degli esseri 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sembrano spesso essere antagonistici.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fatti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avvengono su </a:t>
            </a:r>
            <a:r>
              <a:rPr sz="1200" dirty="0">
                <a:latin typeface="Times New Roman"/>
                <a:cs typeface="Times New Roman"/>
              </a:rPr>
              <a:t>un mondo in </a:t>
            </a:r>
            <a:r>
              <a:rPr sz="1200" spc="-5" dirty="0">
                <a:latin typeface="Times New Roman"/>
                <a:cs typeface="Times New Roman"/>
              </a:rPr>
              <a:t>evoluzione </a:t>
            </a:r>
            <a:r>
              <a:rPr sz="1200" dirty="0">
                <a:latin typeface="Times New Roman"/>
                <a:cs typeface="Times New Roman"/>
              </a:rPr>
              <a:t>sono piuttosto </a:t>
            </a:r>
            <a:r>
              <a:rPr sz="1200" spc="-5" dirty="0">
                <a:latin typeface="Times New Roman"/>
                <a:cs typeface="Times New Roman"/>
              </a:rPr>
              <a:t>difficili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l’uomo mortale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naturale è </a:t>
            </a:r>
            <a:r>
              <a:rPr sz="1200" spc="-5" dirty="0">
                <a:latin typeface="Times New Roman"/>
                <a:cs typeface="Times New Roman"/>
              </a:rPr>
              <a:t>così spesso apparentemente crudele, impietosa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indifferente </a:t>
            </a:r>
            <a:r>
              <a:rPr sz="1200" dirty="0">
                <a:latin typeface="Times New Roman"/>
                <a:cs typeface="Times New Roman"/>
              </a:rPr>
              <a:t>a tutto ciò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bello </a:t>
            </a:r>
            <a:r>
              <a:rPr sz="1200" dirty="0">
                <a:latin typeface="Times New Roman"/>
                <a:cs typeface="Times New Roman"/>
              </a:rPr>
              <a:t>e buono nella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5" dirty="0">
                <a:latin typeface="Times New Roman"/>
                <a:cs typeface="Times New Roman"/>
              </a:rPr>
              <a:t>Ma 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l’umanità </a:t>
            </a:r>
            <a:r>
              <a:rPr sz="1200" spc="-5" dirty="0">
                <a:latin typeface="Times New Roman"/>
                <a:cs typeface="Times New Roman"/>
              </a:rPr>
              <a:t>progredisce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sviluppo planetario, </a:t>
            </a:r>
            <a:r>
              <a:rPr sz="1200" dirty="0">
                <a:latin typeface="Times New Roman"/>
                <a:cs typeface="Times New Roman"/>
              </a:rPr>
              <a:t>noi osserviamo  </a:t>
            </a:r>
            <a:r>
              <a:rPr sz="1200" spc="-5" dirty="0">
                <a:latin typeface="Times New Roman"/>
                <a:cs typeface="Times New Roman"/>
              </a:rPr>
              <a:t>che questo </a:t>
            </a:r>
            <a:r>
              <a:rPr sz="1200" dirty="0">
                <a:latin typeface="Times New Roman"/>
                <a:cs typeface="Times New Roman"/>
              </a:rPr>
              <a:t>punto di vista è </a:t>
            </a:r>
            <a:r>
              <a:rPr sz="1200" spc="-5" dirty="0">
                <a:latin typeface="Times New Roman"/>
                <a:cs typeface="Times New Roman"/>
              </a:rPr>
              <a:t>modificato dai seguenti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fattori: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467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(1306.2) 118:10.13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L’ampliamento </a:t>
            </a:r>
            <a:r>
              <a:rPr sz="1200" i="1" dirty="0">
                <a:latin typeface="Times New Roman"/>
                <a:cs typeface="Times New Roman"/>
              </a:rPr>
              <a:t>della visione dell’uomo —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comprensione migliore del </a:t>
            </a:r>
            <a:r>
              <a:rPr sz="1200" dirty="0">
                <a:latin typeface="Times New Roman"/>
                <a:cs typeface="Times New Roman"/>
              </a:rPr>
              <a:t>mondo in cui vive, la  </a:t>
            </a:r>
            <a:r>
              <a:rPr sz="1200" spc="-5" dirty="0">
                <a:latin typeface="Times New Roman"/>
                <a:cs typeface="Times New Roman"/>
              </a:rPr>
              <a:t>sua capacità accresciuta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fatti materiali </a:t>
            </a:r>
            <a:r>
              <a:rPr sz="1200" dirty="0">
                <a:latin typeface="Times New Roman"/>
                <a:cs typeface="Times New Roman"/>
              </a:rPr>
              <a:t>del tempo, le </a:t>
            </a:r>
            <a:r>
              <a:rPr sz="1200" spc="-5" dirty="0">
                <a:latin typeface="Times New Roman"/>
                <a:cs typeface="Times New Roman"/>
              </a:rPr>
              <a:t>idee significative </a:t>
            </a:r>
            <a:r>
              <a:rPr sz="1200" dirty="0">
                <a:latin typeface="Times New Roman"/>
                <a:cs typeface="Times New Roman"/>
              </a:rPr>
              <a:t>della mente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ideali </a:t>
            </a:r>
            <a:r>
              <a:rPr sz="1200" spc="-5" dirty="0">
                <a:latin typeface="Times New Roman"/>
                <a:cs typeface="Times New Roman"/>
              </a:rPr>
              <a:t>validi  </a:t>
            </a:r>
            <a:r>
              <a:rPr sz="1200" dirty="0">
                <a:latin typeface="Times New Roman"/>
                <a:cs typeface="Times New Roman"/>
              </a:rPr>
              <a:t>dell’intuizione </a:t>
            </a:r>
            <a:r>
              <a:rPr sz="1200" spc="-5" dirty="0">
                <a:latin typeface="Times New Roman"/>
                <a:cs typeface="Times New Roman"/>
              </a:rPr>
              <a:t>spirituale. Fintantoché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misurano soltanto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metro delle cose di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fisica, </a:t>
            </a:r>
            <a:r>
              <a:rPr sz="1200" dirty="0">
                <a:latin typeface="Times New Roman"/>
                <a:cs typeface="Times New Roman"/>
              </a:rPr>
              <a:t>non  possono </a:t>
            </a:r>
            <a:r>
              <a:rPr sz="1200" spc="-5" dirty="0">
                <a:latin typeface="Times New Roman"/>
                <a:cs typeface="Times New Roman"/>
              </a:rPr>
              <a:t>mai 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l’unità nel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0831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6330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(1306.3) 118:10.14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L’accresciuto controllo dell’uomo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l’accumulazione graduale della </a:t>
            </a:r>
            <a:r>
              <a:rPr sz="1200" dirty="0">
                <a:latin typeface="Times New Roman"/>
                <a:cs typeface="Times New Roman"/>
              </a:rPr>
              <a:t>conoscenza delle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del  mondo </a:t>
            </a:r>
            <a:r>
              <a:rPr sz="1200" spc="-5" dirty="0">
                <a:latin typeface="Times New Roman"/>
                <a:cs typeface="Times New Roman"/>
              </a:rPr>
              <a:t>materiale, dei </a:t>
            </a:r>
            <a:r>
              <a:rPr sz="1200" dirty="0">
                <a:latin typeface="Times New Roman"/>
                <a:cs typeface="Times New Roman"/>
              </a:rPr>
              <a:t>propositi </a:t>
            </a:r>
            <a:r>
              <a:rPr sz="1200" spc="-5" dirty="0">
                <a:latin typeface="Times New Roman"/>
                <a:cs typeface="Times New Roman"/>
              </a:rPr>
              <a:t>dell’esistenza 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possibilità di </a:t>
            </a:r>
            <a:r>
              <a:rPr sz="1200" spc="-5" dirty="0">
                <a:latin typeface="Times New Roman"/>
                <a:cs typeface="Times New Roman"/>
              </a:rPr>
              <a:t>coordinazione filosofica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due  realtà. L’uomo,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selvaggio, </a:t>
            </a:r>
            <a:r>
              <a:rPr sz="1200" dirty="0">
                <a:latin typeface="Times New Roman"/>
                <a:cs typeface="Times New Roman"/>
              </a:rPr>
              <a:t>era impotente davanti </a:t>
            </a:r>
            <a:r>
              <a:rPr sz="1200" spc="-5" dirty="0">
                <a:latin typeface="Times New Roman"/>
                <a:cs typeface="Times New Roman"/>
              </a:rPr>
              <a:t>alle devastazioni delle </a:t>
            </a:r>
            <a:r>
              <a:rPr sz="1200" dirty="0">
                <a:latin typeface="Times New Roman"/>
                <a:cs typeface="Times New Roman"/>
              </a:rPr>
              <a:t>forze naturali, era </a:t>
            </a:r>
            <a:r>
              <a:rPr sz="1200" spc="-5" dirty="0">
                <a:latin typeface="Times New Roman"/>
                <a:cs typeface="Times New Roman"/>
              </a:rPr>
              <a:t>servile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  <a:p>
            <a:pPr marL="508000" marR="49847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crudele delle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paure </a:t>
            </a:r>
            <a:r>
              <a:rPr sz="1200" dirty="0">
                <a:latin typeface="Times New Roman"/>
                <a:cs typeface="Times New Roman"/>
              </a:rPr>
              <a:t>interiori. </a:t>
            </a:r>
            <a:r>
              <a:rPr sz="1200" spc="-5" dirty="0">
                <a:latin typeface="Times New Roman"/>
                <a:cs typeface="Times New Roman"/>
              </a:rPr>
              <a:t>L’uomo semicivilizzato </a:t>
            </a:r>
            <a:r>
              <a:rPr sz="1200" dirty="0">
                <a:latin typeface="Times New Roman"/>
                <a:cs typeface="Times New Roman"/>
              </a:rPr>
              <a:t>comincia a </a:t>
            </a:r>
            <a:r>
              <a:rPr sz="1200" spc="-5" dirty="0">
                <a:latin typeface="Times New Roman"/>
                <a:cs typeface="Times New Roman"/>
              </a:rPr>
              <a:t>svelare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deposito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segreti dei regni  naturali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scienza sta </a:t>
            </a:r>
            <a:r>
              <a:rPr sz="1200" spc="-5" dirty="0">
                <a:latin typeface="Times New Roman"/>
                <a:cs typeface="Times New Roman"/>
              </a:rPr>
              <a:t>lentamente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efficacemente distruggendo </a:t>
            </a:r>
            <a:r>
              <a:rPr sz="1200" dirty="0">
                <a:latin typeface="Times New Roman"/>
                <a:cs typeface="Times New Roman"/>
              </a:rPr>
              <a:t>le sue superstizioni, </a:t>
            </a:r>
            <a:r>
              <a:rPr sz="1200" spc="-5" dirty="0">
                <a:latin typeface="Times New Roman"/>
                <a:cs typeface="Times New Roman"/>
              </a:rPr>
              <a:t>offrendo allo </a:t>
            </a:r>
            <a:r>
              <a:rPr sz="1200" dirty="0">
                <a:latin typeface="Times New Roman"/>
                <a:cs typeface="Times New Roman"/>
              </a:rPr>
              <a:t>stesso  tempo una nuova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fattuale </a:t>
            </a:r>
            <a:r>
              <a:rPr sz="1200" spc="-5" dirty="0">
                <a:latin typeface="Times New Roman"/>
                <a:cs typeface="Times New Roman"/>
              </a:rPr>
              <a:t>ampliata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dei significati della filosofia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valori della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vera</a:t>
            </a:r>
            <a:endParaRPr sz="1200">
              <a:latin typeface="Times New Roman"/>
              <a:cs typeface="Times New Roman"/>
            </a:endParaRPr>
          </a:p>
          <a:p>
            <a:pPr marL="508000" marR="72707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esperienza spirituale.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civilizzato raggiungerà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la padronanza </a:t>
            </a:r>
            <a:r>
              <a:rPr sz="1200" spc="-5" dirty="0">
                <a:latin typeface="Times New Roman"/>
                <a:cs typeface="Times New Roman"/>
              </a:rPr>
              <a:t>relativa delle </a:t>
            </a:r>
            <a:r>
              <a:rPr sz="1200" dirty="0">
                <a:latin typeface="Times New Roman"/>
                <a:cs typeface="Times New Roman"/>
              </a:rPr>
              <a:t>forze </a:t>
            </a:r>
            <a:r>
              <a:rPr sz="1200" spc="-5" dirty="0">
                <a:latin typeface="Times New Roman"/>
                <a:cs typeface="Times New Roman"/>
              </a:rPr>
              <a:t>fisiche del suo  pianeta; l’amore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porta </a:t>
            </a:r>
            <a:r>
              <a:rPr sz="1200" spc="-5" dirty="0">
                <a:latin typeface="Times New Roman"/>
                <a:cs typeface="Times New Roman"/>
              </a:rPr>
              <a:t>nel suo </a:t>
            </a:r>
            <a:r>
              <a:rPr sz="1200" dirty="0">
                <a:latin typeface="Times New Roman"/>
                <a:cs typeface="Times New Roman"/>
              </a:rPr>
              <a:t>cuore sarà </a:t>
            </a:r>
            <a:r>
              <a:rPr sz="1200" spc="-5" dirty="0">
                <a:latin typeface="Times New Roman"/>
                <a:cs typeface="Times New Roman"/>
              </a:rPr>
              <a:t>efficacemente effuso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per i suoi simili,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valori dell’esistenza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si avvicineranno ai </a:t>
            </a:r>
            <a:r>
              <a:rPr sz="1200" dirty="0">
                <a:latin typeface="Times New Roman"/>
                <a:cs typeface="Times New Roman"/>
              </a:rPr>
              <a:t>limiti della </a:t>
            </a:r>
            <a:r>
              <a:rPr sz="1200" spc="-5" dirty="0">
                <a:latin typeface="Times New Roman"/>
                <a:cs typeface="Times New Roman"/>
              </a:rPr>
              <a:t>capacità dei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49593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(1306.4) 118:10.15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L’integrazione dell’uomo nell’universo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l’accrescimento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dell’uomo e </a:t>
            </a:r>
            <a:r>
              <a:rPr sz="1200" spc="-5" dirty="0">
                <a:latin typeface="Times New Roman"/>
                <a:cs typeface="Times New Roman"/>
              </a:rPr>
              <a:t>dei suoi  compimenti esperienziali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porta ad </a:t>
            </a:r>
            <a:r>
              <a:rPr sz="1200" dirty="0">
                <a:latin typeface="Times New Roman"/>
                <a:cs typeface="Times New Roman"/>
              </a:rPr>
              <a:t>un’armonia più </a:t>
            </a:r>
            <a:r>
              <a:rPr sz="1200" spc="-5" dirty="0">
                <a:latin typeface="Times New Roman"/>
                <a:cs typeface="Times New Roman"/>
              </a:rPr>
              <a:t>stretta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presenze unificanti della </a:t>
            </a:r>
            <a:r>
              <a:rPr sz="1200" dirty="0">
                <a:latin typeface="Times New Roman"/>
                <a:cs typeface="Times New Roman"/>
              </a:rPr>
              <a:t>Supremazia — la </a:t>
            </a:r>
            <a:r>
              <a:rPr sz="1200" spc="-5" dirty="0">
                <a:latin typeface="Times New Roman"/>
                <a:cs typeface="Times New Roman"/>
              </a:rPr>
              <a:t>Trinità  del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Supremo. 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stabilisce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del Supremo sui </a:t>
            </a:r>
            <a:r>
              <a:rPr sz="1200" dirty="0">
                <a:latin typeface="Times New Roman"/>
                <a:cs typeface="Times New Roman"/>
              </a:rPr>
              <a:t>mondi stabilizzati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  <a:p>
            <a:pPr marL="508000" marR="4965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vita. Questi pianeti evoluti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dei </a:t>
            </a:r>
            <a:r>
              <a:rPr sz="1200" dirty="0">
                <a:latin typeface="Times New Roman"/>
                <a:cs typeface="Times New Roman"/>
              </a:rPr>
              <a:t>poemi d’armonia,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quadri </a:t>
            </a:r>
            <a:r>
              <a:rPr sz="1200" spc="-5" dirty="0">
                <a:latin typeface="Times New Roman"/>
                <a:cs typeface="Times New Roman"/>
              </a:rPr>
              <a:t>stupendi </a:t>
            </a:r>
            <a:r>
              <a:rPr sz="1200" dirty="0">
                <a:latin typeface="Times New Roman"/>
                <a:cs typeface="Times New Roman"/>
              </a:rPr>
              <a:t>di bontà  </a:t>
            </a:r>
            <a:r>
              <a:rPr sz="1200" spc="-5" dirty="0">
                <a:latin typeface="Times New Roman"/>
                <a:cs typeface="Times New Roman"/>
              </a:rPr>
              <a:t>acquisita, raggiunta </a:t>
            </a:r>
            <a:r>
              <a:rPr sz="1200" dirty="0">
                <a:latin typeface="Times New Roman"/>
                <a:cs typeface="Times New Roman"/>
              </a:rPr>
              <a:t>mediante la </a:t>
            </a:r>
            <a:r>
              <a:rPr sz="1200" spc="-5" dirty="0">
                <a:latin typeface="Times New Roman"/>
                <a:cs typeface="Times New Roman"/>
              </a:rPr>
              <a:t>ricerca 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cosmica.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queste cose possono </a:t>
            </a:r>
            <a:r>
              <a:rPr sz="1200" spc="-5" dirty="0">
                <a:latin typeface="Times New Roman"/>
                <a:cs typeface="Times New Roman"/>
              </a:rPr>
              <a:t>accadere ad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pianeta, allora  cose ancora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possono accadere ad </a:t>
            </a:r>
            <a:r>
              <a:rPr sz="1200" dirty="0">
                <a:latin typeface="Times New Roman"/>
                <a:cs typeface="Times New Roman"/>
              </a:rPr>
              <a:t>un sistema </a:t>
            </a:r>
            <a:r>
              <a:rPr sz="1200" spc="-5" dirty="0">
                <a:latin typeface="Times New Roman"/>
                <a:cs typeface="Times New Roman"/>
              </a:rPr>
              <a:t>ed alle </a:t>
            </a:r>
            <a:r>
              <a:rPr sz="1200" dirty="0">
                <a:latin typeface="Times New Roman"/>
                <a:cs typeface="Times New Roman"/>
              </a:rPr>
              <a:t>più vaste unità </a:t>
            </a:r>
            <a:r>
              <a:rPr sz="1200" spc="-5" dirty="0">
                <a:latin typeface="Times New Roman"/>
                <a:cs typeface="Times New Roman"/>
              </a:rPr>
              <a:t>del grande </a:t>
            </a:r>
            <a:r>
              <a:rPr sz="1200" dirty="0">
                <a:latin typeface="Times New Roman"/>
                <a:cs typeface="Times New Roman"/>
              </a:rPr>
              <a:t>universo via via </a:t>
            </a:r>
            <a:r>
              <a:rPr sz="1200" spc="-5" dirty="0">
                <a:latin typeface="Times New Roman"/>
                <a:cs typeface="Times New Roman"/>
              </a:rPr>
              <a:t>che  anch’esse pervengono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stabilità indicante l’esaurimento </a:t>
            </a:r>
            <a:r>
              <a:rPr sz="1200" dirty="0">
                <a:latin typeface="Times New Roman"/>
                <a:cs typeface="Times New Roman"/>
              </a:rPr>
              <a:t>dei potenziali di </a:t>
            </a:r>
            <a:r>
              <a:rPr sz="1200" spc="-5" dirty="0">
                <a:latin typeface="Times New Roman"/>
                <a:cs typeface="Times New Roman"/>
              </a:rPr>
              <a:t>crescita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(1306.5) 118:10.16 </a:t>
            </a:r>
            <a:r>
              <a:rPr sz="1200" dirty="0">
                <a:latin typeface="Times New Roman"/>
                <a:cs typeface="Times New Roman"/>
              </a:rPr>
              <a:t>Su 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 avanzato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provvidenza </a:t>
            </a:r>
            <a:r>
              <a:rPr sz="1200" dirty="0">
                <a:latin typeface="Times New Roman"/>
                <a:cs typeface="Times New Roman"/>
              </a:rPr>
              <a:t>è divenuta una </a:t>
            </a:r>
            <a:r>
              <a:rPr sz="1200" spc="-5" dirty="0">
                <a:latin typeface="Times New Roman"/>
                <a:cs typeface="Times New Roman"/>
              </a:rPr>
              <a:t>realtà, </a:t>
            </a:r>
            <a:r>
              <a:rPr sz="1200" dirty="0">
                <a:latin typeface="Times New Roman"/>
                <a:cs typeface="Times New Roman"/>
              </a:rPr>
              <a:t>le circostanze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armonizzate. </a:t>
            </a:r>
            <a:r>
              <a:rPr sz="1200" spc="-5" dirty="0">
                <a:latin typeface="Times New Roman"/>
                <a:cs typeface="Times New Roman"/>
              </a:rPr>
              <a:t>Ma 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avviene soltanto perché </a:t>
            </a:r>
            <a:r>
              <a:rPr sz="1200" dirty="0">
                <a:latin typeface="Times New Roman"/>
                <a:cs typeface="Times New Roman"/>
              </a:rPr>
              <a:t>l’uomo è </a:t>
            </a:r>
            <a:r>
              <a:rPr sz="1200" spc="-5" dirty="0">
                <a:latin typeface="Times New Roman"/>
                <a:cs typeface="Times New Roman"/>
              </a:rPr>
              <a:t>giunto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dominare </a:t>
            </a:r>
            <a:r>
              <a:rPr sz="1200" dirty="0">
                <a:latin typeface="Times New Roman"/>
                <a:cs typeface="Times New Roman"/>
              </a:rPr>
              <a:t>i problemi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mondo, 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perché  ha </a:t>
            </a:r>
            <a:r>
              <a:rPr sz="1200" spc="-5" dirty="0">
                <a:latin typeface="Times New Roman"/>
                <a:cs typeface="Times New Roman"/>
              </a:rPr>
              <a:t>cominciato </a:t>
            </a:r>
            <a:r>
              <a:rPr sz="1200" dirty="0">
                <a:latin typeface="Times New Roman"/>
                <a:cs typeface="Times New Roman"/>
              </a:rPr>
              <a:t>a vivere </a:t>
            </a:r>
            <a:r>
              <a:rPr sz="1200" spc="-5" dirty="0">
                <a:latin typeface="Times New Roman"/>
                <a:cs typeface="Times New Roman"/>
              </a:rPr>
              <a:t>conformemente alla </a:t>
            </a:r>
            <a:r>
              <a:rPr sz="1200" dirty="0">
                <a:latin typeface="Times New Roman"/>
                <a:cs typeface="Times New Roman"/>
              </a:rPr>
              <a:t>tendenza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universi; </a:t>
            </a:r>
            <a:r>
              <a:rPr sz="1200" spc="-5" dirty="0">
                <a:latin typeface="Times New Roman"/>
                <a:cs typeface="Times New Roman"/>
              </a:rPr>
              <a:t>egli sta seguendo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sentiero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Supremazia che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al  raggiungimento </a:t>
            </a:r>
            <a:r>
              <a:rPr sz="1200" dirty="0">
                <a:latin typeface="Times New Roman"/>
                <a:cs typeface="Times New Roman"/>
              </a:rPr>
              <a:t>del Padre</a:t>
            </a:r>
            <a:r>
              <a:rPr sz="1200" spc="-5" dirty="0">
                <a:latin typeface="Times New Roman"/>
                <a:cs typeface="Times New Roman"/>
              </a:rPr>
              <a:t> Universale.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39430" cy="40792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3606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(1306.6) 118:10.17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cuore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uomini, e </a:t>
            </a:r>
            <a:r>
              <a:rPr sz="1200" spc="-5" dirty="0">
                <a:latin typeface="Times New Roman"/>
                <a:cs typeface="Times New Roman"/>
              </a:rPr>
              <a:t>quando questo regno diviene attuale nel </a:t>
            </a:r>
            <a:r>
              <a:rPr sz="1200" dirty="0">
                <a:latin typeface="Times New Roman"/>
                <a:cs typeface="Times New Roman"/>
              </a:rPr>
              <a:t>cuore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individuo di un  mondo, allora 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divenuta </a:t>
            </a:r>
            <a:r>
              <a:rPr sz="1200" spc="-5" dirty="0">
                <a:latin typeface="Times New Roman"/>
                <a:cs typeface="Times New Roman"/>
              </a:rPr>
              <a:t>attuale su quel pianeta;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l’accesso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sovranità dell’Essere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52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(1306.7) 118:10.18 </a:t>
            </a:r>
            <a:r>
              <a:rPr sz="1200" spc="-5" dirty="0">
                <a:latin typeface="Times New Roman"/>
                <a:cs typeface="Times New Roman"/>
              </a:rPr>
              <a:t>Per realizzare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provvidenza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deve completare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perfezione.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l’uomo  può </a:t>
            </a:r>
            <a:r>
              <a:rPr sz="1200" spc="-5" dirty="0">
                <a:latin typeface="Times New Roman"/>
                <a:cs typeface="Times New Roman"/>
              </a:rPr>
              <a:t>già avere </a:t>
            </a:r>
            <a:r>
              <a:rPr sz="1200" dirty="0">
                <a:latin typeface="Times New Roman"/>
                <a:cs typeface="Times New Roman"/>
              </a:rPr>
              <a:t>un’anticipazione di </a:t>
            </a:r>
            <a:r>
              <a:rPr sz="1200" spc="-5" dirty="0">
                <a:latin typeface="Times New Roman"/>
                <a:cs typeface="Times New Roman"/>
              </a:rPr>
              <a:t>questa provvidenza 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eterni </a:t>
            </a:r>
            <a:r>
              <a:rPr sz="1200" spc="-5" dirty="0">
                <a:latin typeface="Times New Roman"/>
                <a:cs typeface="Times New Roman"/>
              </a:rPr>
              <a:t>meditando sul fatto universale </a:t>
            </a:r>
            <a:r>
              <a:rPr sz="1200" dirty="0">
                <a:latin typeface="Times New Roman"/>
                <a:cs typeface="Times New Roman"/>
              </a:rPr>
              <a:t>che tutte le cose,  buone e cattive, </a:t>
            </a:r>
            <a:r>
              <a:rPr sz="1200" spc="-5" dirty="0">
                <a:latin typeface="Times New Roman"/>
                <a:cs typeface="Times New Roman"/>
              </a:rPr>
              <a:t>concorrono all’avanzamento dei mortali che conoscono </a:t>
            </a:r>
            <a:r>
              <a:rPr sz="1200" dirty="0">
                <a:latin typeface="Times New Roman"/>
                <a:cs typeface="Times New Roman"/>
              </a:rPr>
              <a:t>Dio nella </a:t>
            </a:r>
            <a:r>
              <a:rPr sz="1200" spc="-5" dirty="0">
                <a:latin typeface="Times New Roman"/>
                <a:cs typeface="Times New Roman"/>
              </a:rPr>
              <a:t>loro ricerca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047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(1306.8) 118:10.19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provvidenza </a:t>
            </a:r>
            <a:r>
              <a:rPr sz="1200" spc="-5" dirty="0">
                <a:latin typeface="Times New Roman"/>
                <a:cs typeface="Times New Roman"/>
              </a:rPr>
              <a:t>diviene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discernibile </a:t>
            </a:r>
            <a:r>
              <a:rPr sz="1200" dirty="0">
                <a:latin typeface="Times New Roman"/>
                <a:cs typeface="Times New Roman"/>
              </a:rPr>
              <a:t>via via che gli uomini </a:t>
            </a:r>
            <a:r>
              <a:rPr sz="1200" spc="-5" dirty="0">
                <a:latin typeface="Times New Roman"/>
                <a:cs typeface="Times New Roman"/>
              </a:rPr>
              <a:t>si elevano dal materiale allo spirituale.  L’acquisizione </a:t>
            </a:r>
            <a:r>
              <a:rPr sz="1200" dirty="0">
                <a:latin typeface="Times New Roman"/>
                <a:cs typeface="Times New Roman"/>
              </a:rPr>
              <a:t>di un’intuizione </a:t>
            </a:r>
            <a:r>
              <a:rPr sz="1200" spc="-5" dirty="0">
                <a:latin typeface="Times New Roman"/>
                <a:cs typeface="Times New Roman"/>
              </a:rPr>
              <a:t>spirituale completa permette alla personalità ascendente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l’armonia in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era prima  </a:t>
            </a:r>
            <a:r>
              <a:rPr sz="1200" spc="-5" dirty="0">
                <a:latin typeface="Times New Roman"/>
                <a:cs typeface="Times New Roman"/>
              </a:rPr>
              <a:t>caos. </a:t>
            </a:r>
            <a:r>
              <a:rPr sz="1200" dirty="0">
                <a:latin typeface="Times New Roman"/>
                <a:cs typeface="Times New Roman"/>
              </a:rPr>
              <a:t>Anche la mota morontiale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progresso reale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83845">
              <a:lnSpc>
                <a:spcPts val="137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(1307.1) 118:10.20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provvidenza è in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il supercontrollo </a:t>
            </a:r>
            <a:r>
              <a:rPr sz="1200" spc="-5" dirty="0">
                <a:latin typeface="Times New Roman"/>
                <a:cs typeface="Times New Roman"/>
              </a:rPr>
              <a:t>del Supremo incompleto manifestato negli universi incompleti, </a:t>
            </a:r>
            <a:r>
              <a:rPr sz="1200" dirty="0">
                <a:latin typeface="Times New Roman"/>
                <a:cs typeface="Times New Roman"/>
              </a:rPr>
              <a:t>e deve 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essere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sempre: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58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(1307.2) 118:10.21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Parziale </a:t>
            </a:r>
            <a:r>
              <a:rPr sz="1200" dirty="0">
                <a:latin typeface="Times New Roman"/>
                <a:cs typeface="Times New Roman"/>
              </a:rPr>
              <a:t>— dovuta </a:t>
            </a:r>
            <a:r>
              <a:rPr sz="1200" spc="-5" dirty="0">
                <a:latin typeface="Times New Roman"/>
                <a:cs typeface="Times New Roman"/>
              </a:rPr>
              <a:t>all’incompletezza dell’attuazione dell’Essere Supremo,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58800" marR="7480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(1307.3) 118:10.22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Imprevedibile </a:t>
            </a:r>
            <a:r>
              <a:rPr sz="1200" dirty="0">
                <a:latin typeface="Times New Roman"/>
                <a:cs typeface="Times New Roman"/>
              </a:rPr>
              <a:t>— dovuta </a:t>
            </a:r>
            <a:r>
              <a:rPr sz="1200" spc="-5" dirty="0">
                <a:latin typeface="Times New Roman"/>
                <a:cs typeface="Times New Roman"/>
              </a:rPr>
              <a:t>alle fluttuazioni nel comportamento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dirty="0">
                <a:latin typeface="Times New Roman"/>
                <a:cs typeface="Times New Roman"/>
              </a:rPr>
              <a:t>che varia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in livello, </a:t>
            </a:r>
            <a:r>
              <a:rPr sz="1200" spc="-5" dirty="0">
                <a:latin typeface="Times New Roman"/>
                <a:cs typeface="Times New Roman"/>
              </a:rPr>
              <a:t>causando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una </a:t>
            </a:r>
            <a:r>
              <a:rPr sz="1200" spc="-5" dirty="0">
                <a:latin typeface="Times New Roman"/>
                <a:cs typeface="Times New Roman"/>
              </a:rPr>
              <a:t>risposta reciproca apparentemente </a:t>
            </a:r>
            <a:r>
              <a:rPr sz="1200" dirty="0">
                <a:latin typeface="Times New Roman"/>
                <a:cs typeface="Times New Roman"/>
              </a:rPr>
              <a:t>variabile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(1307.4) 118:10.23 </a:t>
            </a:r>
            <a:r>
              <a:rPr sz="1200" spc="-5" dirty="0">
                <a:latin typeface="Times New Roman"/>
                <a:cs typeface="Times New Roman"/>
              </a:rPr>
              <a:t>Quando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pregano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l’intervento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provvidenza nelle circostanze della </a:t>
            </a:r>
            <a:r>
              <a:rPr sz="1200" dirty="0">
                <a:latin typeface="Times New Roman"/>
                <a:cs typeface="Times New Roman"/>
              </a:rPr>
              <a:t>loro vita, molte volte la </a:t>
            </a:r>
            <a:r>
              <a:rPr sz="1200" spc="-5" dirty="0">
                <a:latin typeface="Times New Roman"/>
                <a:cs typeface="Times New Roman"/>
              </a:rPr>
              <a:t>risposta 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è il loro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mutato </a:t>
            </a:r>
            <a:r>
              <a:rPr sz="1200" spc="-5" dirty="0">
                <a:latin typeface="Times New Roman"/>
                <a:cs typeface="Times New Roman"/>
              </a:rPr>
              <a:t>atteggiamento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vita. 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provvidenza </a:t>
            </a:r>
            <a:r>
              <a:rPr sz="1200" dirty="0">
                <a:latin typeface="Times New Roman"/>
                <a:cs typeface="Times New Roman"/>
              </a:rPr>
              <a:t>non è capricciosa, né è </a:t>
            </a:r>
            <a:r>
              <a:rPr sz="1200" spc="-5" dirty="0">
                <a:latin typeface="Times New Roman"/>
                <a:cs typeface="Times New Roman"/>
              </a:rPr>
              <a:t>fantastica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magica. 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lenta e </a:t>
            </a:r>
            <a:r>
              <a:rPr sz="1200" spc="-5" dirty="0">
                <a:latin typeface="Times New Roman"/>
                <a:cs typeface="Times New Roman"/>
              </a:rPr>
              <a:t>sicura </a:t>
            </a:r>
            <a:r>
              <a:rPr sz="1200" dirty="0">
                <a:latin typeface="Times New Roman"/>
                <a:cs typeface="Times New Roman"/>
              </a:rPr>
              <a:t>emersione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possente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finiti, di cui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 evoluzione scoprono  </a:t>
            </a:r>
            <a:r>
              <a:rPr sz="1200" spc="-5" dirty="0">
                <a:latin typeface="Times New Roman"/>
                <a:cs typeface="Times New Roman"/>
              </a:rPr>
              <a:t>occasionalmente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maestosa presenza nel corso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nell’universo.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provvidenza è il </a:t>
            </a:r>
            <a:r>
              <a:rPr sz="1200" spc="-5" dirty="0">
                <a:latin typeface="Times New Roman"/>
                <a:cs typeface="Times New Roman"/>
              </a:rPr>
              <a:t>marchio sicuro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2450" cy="35439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556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(710.3) 62:7.4 </a:t>
            </a:r>
            <a:r>
              <a:rPr sz="1200" spc="-1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su questo nuovo circuito giunsero </a:t>
            </a:r>
            <a:r>
              <a:rPr sz="1200" dirty="0">
                <a:latin typeface="Times New Roman"/>
                <a:cs typeface="Times New Roman"/>
              </a:rPr>
              <a:t>i saluti </a:t>
            </a:r>
            <a:r>
              <a:rPr sz="1200" spc="-5" dirty="0">
                <a:latin typeface="Times New Roman"/>
                <a:cs typeface="Times New Roman"/>
              </a:rPr>
              <a:t>degli Altissimi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Edentia, contenenti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 </a:t>
            </a:r>
            <a:r>
              <a:rPr sz="1200" spc="-5" dirty="0">
                <a:latin typeface="Times New Roman"/>
                <a:cs typeface="Times New Roman"/>
              </a:rPr>
              <a:t>residenti che ci </a:t>
            </a:r>
            <a:r>
              <a:rPr sz="1200" dirty="0">
                <a:latin typeface="Times New Roman"/>
                <a:cs typeface="Times New Roman"/>
              </a:rPr>
              <a:t>proibivano </a:t>
            </a:r>
            <a:r>
              <a:rPr sz="1200" spc="-5" dirty="0">
                <a:latin typeface="Times New Roman"/>
                <a:cs typeface="Times New Roman"/>
              </a:rPr>
              <a:t>d’interferire nel </a:t>
            </a:r>
            <a:r>
              <a:rPr sz="1200" dirty="0">
                <a:latin typeface="Times New Roman"/>
                <a:cs typeface="Times New Roman"/>
              </a:rPr>
              <a:t>modello di vita </a:t>
            </a:r>
            <a:r>
              <a:rPr sz="1200" spc="-5" dirty="0">
                <a:latin typeface="Times New Roman"/>
                <a:cs typeface="Times New Roman"/>
              </a:rPr>
              <a:t>che avevamo </a:t>
            </a:r>
            <a:r>
              <a:rPr sz="1200" dirty="0">
                <a:latin typeface="Times New Roman"/>
                <a:cs typeface="Times New Roman"/>
              </a:rPr>
              <a:t>stabilito. </a:t>
            </a:r>
            <a:r>
              <a:rPr sz="1200" spc="-5" dirty="0">
                <a:latin typeface="Times New Roman"/>
                <a:cs typeface="Times New Roman"/>
              </a:rPr>
              <a:t>Ricevemmo l’ordine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intervenire </a:t>
            </a:r>
            <a:r>
              <a:rPr sz="1200" dirty="0">
                <a:latin typeface="Times New Roman"/>
                <a:cs typeface="Times New Roman"/>
              </a:rPr>
              <a:t>negli  </a:t>
            </a:r>
            <a:r>
              <a:rPr sz="1200" spc="-5" dirty="0">
                <a:latin typeface="Times New Roman"/>
                <a:cs typeface="Times New Roman"/>
              </a:rPr>
              <a:t>affari del progresso </a:t>
            </a:r>
            <a:r>
              <a:rPr sz="1200" dirty="0">
                <a:latin typeface="Times New Roman"/>
                <a:cs typeface="Times New Roman"/>
              </a:rPr>
              <a:t>umano.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deve dedurne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Portatori di Vita </a:t>
            </a:r>
            <a:r>
              <a:rPr sz="1200" spc="-5" dirty="0">
                <a:latin typeface="Times New Roman"/>
                <a:cs typeface="Times New Roman"/>
              </a:rPr>
              <a:t>interferiscano arbitrariamente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meccanicamente</a:t>
            </a:r>
            <a:endParaRPr sz="1200">
              <a:latin typeface="Times New Roman"/>
              <a:cs typeface="Times New Roman"/>
            </a:endParaRPr>
          </a:p>
          <a:p>
            <a:pPr marL="63500" marR="1079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nell’attuazione naturale </a:t>
            </a:r>
            <a:r>
              <a:rPr sz="1200" dirty="0">
                <a:latin typeface="Times New Roman"/>
                <a:cs typeface="Times New Roman"/>
              </a:rPr>
              <a:t>dei piani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pianeta, perché </a:t>
            </a:r>
            <a:r>
              <a:rPr sz="1200" dirty="0">
                <a:latin typeface="Times New Roman"/>
                <a:cs typeface="Times New Roman"/>
              </a:rPr>
              <a:t>non lo facciamo.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allora noi </a:t>
            </a:r>
            <a:r>
              <a:rPr sz="1200" spc="-5" dirty="0">
                <a:latin typeface="Times New Roman"/>
                <a:cs typeface="Times New Roman"/>
              </a:rPr>
              <a:t>avevamo avuto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permesso d’intervenire sull’ambiente </a:t>
            </a:r>
            <a:r>
              <a:rPr sz="1200" dirty="0">
                <a:latin typeface="Times New Roman"/>
                <a:cs typeface="Times New Roman"/>
              </a:rPr>
              <a:t>e di proteggere il plasma </a:t>
            </a:r>
            <a:r>
              <a:rPr sz="1200" spc="-5" dirty="0">
                <a:latin typeface="Times New Roman"/>
                <a:cs typeface="Times New Roman"/>
              </a:rPr>
              <a:t>vitale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speciale, ed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questa straordinaria,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 </a:t>
            </a:r>
            <a:r>
              <a:rPr sz="1200" spc="-5" dirty="0">
                <a:latin typeface="Times New Roman"/>
                <a:cs typeface="Times New Roman"/>
              </a:rPr>
              <a:t>naturale, </a:t>
            </a:r>
            <a:r>
              <a:rPr sz="1200" dirty="0">
                <a:latin typeface="Times New Roman"/>
                <a:cs typeface="Times New Roman"/>
              </a:rPr>
              <a:t>supervisione che doveva </a:t>
            </a:r>
            <a:r>
              <a:rPr sz="1200" spc="-5" dirty="0">
                <a:latin typeface="Times New Roman"/>
                <a:cs typeface="Times New Roman"/>
              </a:rPr>
              <a:t>cessare.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879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(710.4) 62:7.5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appena gli Altissimi ebbero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parlare,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giungere sul </a:t>
            </a:r>
            <a:r>
              <a:rPr sz="1200" dirty="0">
                <a:latin typeface="Times New Roman"/>
                <a:cs typeface="Times New Roman"/>
              </a:rPr>
              <a:t>pianeta il </a:t>
            </a:r>
            <a:r>
              <a:rPr sz="1200" spc="-5" dirty="0">
                <a:latin typeface="Times New Roman"/>
                <a:cs typeface="Times New Roman"/>
              </a:rPr>
              <a:t>magnifico 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Lucifero,  allora sovrano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Satania. Ora </a:t>
            </a:r>
            <a:r>
              <a:rPr sz="1200" dirty="0">
                <a:latin typeface="Times New Roman"/>
                <a:cs typeface="Times New Roman"/>
              </a:rPr>
              <a:t>i Portatori di Vita </a:t>
            </a:r>
            <a:r>
              <a:rPr sz="1200" spc="-5" dirty="0">
                <a:latin typeface="Times New Roman"/>
                <a:cs typeface="Times New Roman"/>
              </a:rPr>
              <a:t>ascoltarono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di saluto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capo e </a:t>
            </a:r>
            <a:r>
              <a:rPr sz="1200" spc="-5" dirty="0">
                <a:latin typeface="Times New Roman"/>
                <a:cs typeface="Times New Roman"/>
              </a:rPr>
              <a:t>ricevettero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ritornare su Jerusem. Questo 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conteneva </a:t>
            </a:r>
            <a:r>
              <a:rPr sz="1200" spc="-5" dirty="0">
                <a:latin typeface="Times New Roman"/>
                <a:cs typeface="Times New Roman"/>
              </a:rPr>
              <a:t>l’accettazione ufficiale dell’opera </a:t>
            </a:r>
            <a:r>
              <a:rPr sz="1200" dirty="0">
                <a:latin typeface="Times New Roman"/>
                <a:cs typeface="Times New Roman"/>
              </a:rPr>
              <a:t>dei Portatori di Vita 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assolveva da </a:t>
            </a:r>
            <a:r>
              <a:rPr sz="1200" spc="-5" dirty="0">
                <a:latin typeface="Times New Roman"/>
                <a:cs typeface="Times New Roman"/>
              </a:rPr>
              <a:t>ogni critica </a:t>
            </a:r>
            <a:r>
              <a:rPr sz="1200" dirty="0">
                <a:latin typeface="Times New Roman"/>
                <a:cs typeface="Times New Roman"/>
              </a:rPr>
              <a:t>futura </a:t>
            </a:r>
            <a:r>
              <a:rPr sz="1200" spc="-5" dirty="0">
                <a:latin typeface="Times New Roman"/>
                <a:cs typeface="Times New Roman"/>
              </a:rPr>
              <a:t>su qualsiasi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sforzo per migliorare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modelli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quali erano  </a:t>
            </a:r>
            <a:r>
              <a:rPr sz="1200" dirty="0">
                <a:latin typeface="Times New Roman"/>
                <a:cs typeface="Times New Roman"/>
              </a:rPr>
              <a:t>stabiliti nel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Satania.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625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(710.5) 62:7.6 </a:t>
            </a:r>
            <a:r>
              <a:rPr sz="1200" spc="-5" dirty="0">
                <a:latin typeface="Times New Roman"/>
                <a:cs typeface="Times New Roman"/>
              </a:rPr>
              <a:t>Questi messaggi 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e da Jerusem </a:t>
            </a:r>
            <a:r>
              <a:rPr sz="1200" spc="-5" dirty="0">
                <a:latin typeface="Times New Roman"/>
                <a:cs typeface="Times New Roman"/>
              </a:rPr>
              <a:t>segnavano </a:t>
            </a:r>
            <a:r>
              <a:rPr sz="1200" dirty="0">
                <a:latin typeface="Times New Roman"/>
                <a:cs typeface="Times New Roman"/>
              </a:rPr>
              <a:t>ufficialmente la </a:t>
            </a:r>
            <a:r>
              <a:rPr sz="1200" spc="-5" dirty="0">
                <a:latin typeface="Times New Roman"/>
                <a:cs typeface="Times New Roman"/>
              </a:rPr>
              <a:t>fine della </a:t>
            </a:r>
            <a:r>
              <a:rPr sz="1200" dirty="0">
                <a:latin typeface="Times New Roman"/>
                <a:cs typeface="Times New Roman"/>
              </a:rPr>
              <a:t>supervisione  </a:t>
            </a:r>
            <a:r>
              <a:rPr sz="1200" spc="-5" dirty="0">
                <a:latin typeface="Times New Roman"/>
                <a:cs typeface="Times New Roman"/>
              </a:rPr>
              <a:t>millenaria del pianeta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dei </a:t>
            </a:r>
            <a:r>
              <a:rPr sz="1200" dirty="0">
                <a:latin typeface="Times New Roman"/>
                <a:cs typeface="Times New Roman"/>
              </a:rPr>
              <a:t>Portatori di Vita.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avevamo prestato il nostro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intere epoche, assistiti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dai  sette spiriti aiutanti della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dai Controllori </a:t>
            </a:r>
            <a:r>
              <a:rPr sz="1200" dirty="0">
                <a:latin typeface="Times New Roman"/>
                <a:cs typeface="Times New Roman"/>
              </a:rPr>
              <a:t>Fisici </a:t>
            </a:r>
            <a:r>
              <a:rPr sz="1200" spc="-5" dirty="0">
                <a:latin typeface="Times New Roman"/>
                <a:cs typeface="Times New Roman"/>
              </a:rPr>
              <a:t>Maestri.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ora, </a:t>
            </a:r>
            <a:r>
              <a:rPr sz="1200" dirty="0">
                <a:latin typeface="Times New Roman"/>
                <a:cs typeface="Times New Roman"/>
              </a:rPr>
              <a:t>poiché la volontà,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l’adorazione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l’ascensione, era apparsa nelle creature </a:t>
            </a:r>
            <a:r>
              <a:rPr sz="1200" dirty="0">
                <a:latin typeface="Times New Roman"/>
                <a:cs typeface="Times New Roman"/>
              </a:rPr>
              <a:t>evoluzionarie </a:t>
            </a:r>
            <a:r>
              <a:rPr sz="1200" spc="-5" dirty="0">
                <a:latin typeface="Times New Roman"/>
                <a:cs typeface="Times New Roman"/>
              </a:rPr>
              <a:t>del pianeta, comprendemmo che </a:t>
            </a:r>
            <a:r>
              <a:rPr sz="1200" dirty="0">
                <a:latin typeface="Times New Roman"/>
                <a:cs typeface="Times New Roman"/>
              </a:rPr>
              <a:t>la nostra opera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terminata,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nostro  </a:t>
            </a:r>
            <a:r>
              <a:rPr sz="1200" spc="-5" dirty="0">
                <a:latin typeface="Times New Roman"/>
                <a:cs typeface="Times New Roman"/>
              </a:rPr>
              <a:t>gruppo si </a:t>
            </a:r>
            <a:r>
              <a:rPr sz="1200" dirty="0">
                <a:latin typeface="Times New Roman"/>
                <a:cs typeface="Times New Roman"/>
              </a:rPr>
              <a:t>preparò a </a:t>
            </a:r>
            <a:r>
              <a:rPr sz="1200" spc="-5" dirty="0">
                <a:latin typeface="Times New Roman"/>
                <a:cs typeface="Times New Roman"/>
              </a:rPr>
              <a:t>partire. Essendo Urantia </a:t>
            </a:r>
            <a:r>
              <a:rPr sz="1200" dirty="0">
                <a:latin typeface="Times New Roman"/>
                <a:cs typeface="Times New Roman"/>
              </a:rPr>
              <a:t>un mondo di </a:t>
            </a:r>
            <a:r>
              <a:rPr sz="1200" spc="-5" dirty="0">
                <a:latin typeface="Times New Roman"/>
                <a:cs typeface="Times New Roman"/>
              </a:rPr>
              <a:t>modificazione della vita,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ricevemmo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lasciare sul </a:t>
            </a:r>
            <a:r>
              <a:rPr sz="1200" dirty="0">
                <a:latin typeface="Times New Roman"/>
                <a:cs typeface="Times New Roman"/>
              </a:rPr>
              <a:t>posto  due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decani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assistenti, ed io </a:t>
            </a:r>
            <a:r>
              <a:rPr sz="1200" spc="-5" dirty="0">
                <a:latin typeface="Times New Roman"/>
                <a:cs typeface="Times New Roman"/>
              </a:rPr>
              <a:t>fui scelto come </a:t>
            </a:r>
            <a:r>
              <a:rPr sz="1200" dirty="0">
                <a:latin typeface="Times New Roman"/>
                <a:cs typeface="Times New Roman"/>
              </a:rPr>
              <a:t>membro di questo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sono sempre rimasto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58150" cy="9112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77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delle galassie dello spazio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personalità del tempo verso gli scopi dell’eternità, </a:t>
            </a:r>
            <a:r>
              <a:rPr sz="1200" dirty="0">
                <a:latin typeface="Times New Roman"/>
                <a:cs typeface="Times New Roman"/>
              </a:rPr>
              <a:t>prima nel Supremo, poi </a:t>
            </a:r>
            <a:r>
              <a:rPr sz="1200" spc="-5" dirty="0">
                <a:latin typeface="Times New Roman"/>
                <a:cs typeface="Times New Roman"/>
              </a:rPr>
              <a:t>nell’Ultimo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forse  nell’Assoluto. Noi crediamo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provvidenza </a:t>
            </a:r>
            <a:r>
              <a:rPr sz="1200" spc="-5" dirty="0">
                <a:latin typeface="Times New Roman"/>
                <a:cs typeface="Times New Roman"/>
              </a:rPr>
              <a:t>nell’infinità,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sia </a:t>
            </a:r>
            <a:r>
              <a:rPr sz="1200" dirty="0">
                <a:latin typeface="Times New Roman"/>
                <a:cs typeface="Times New Roman"/>
              </a:rPr>
              <a:t>la volontà, le azioni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proposito della Trinità  del Paradiso, che </a:t>
            </a:r>
            <a:r>
              <a:rPr sz="1200" dirty="0">
                <a:latin typeface="Times New Roman"/>
                <a:cs typeface="Times New Roman"/>
              </a:rPr>
              <a:t>motiva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panorama cosmico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universi su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(1307.5) 118:10.24 </a:t>
            </a:r>
            <a:r>
              <a:rPr sz="1200" spc="-5" dirty="0">
                <a:latin typeface="Times New Roman"/>
                <a:cs typeface="Times New Roman"/>
              </a:rPr>
              <a:t>[Patrocinato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Possente Messaggero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soggiorno temporaneo su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85784" cy="40500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spc="-30" dirty="0">
                <a:solidFill>
                  <a:srgbClr val="933634"/>
                </a:solidFill>
                <a:latin typeface="Times New Roman"/>
                <a:cs typeface="Times New Roman"/>
              </a:rPr>
              <a:t>119: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 conferimenti di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Cristo</a:t>
            </a:r>
            <a:r>
              <a:rPr sz="2200" b="1" spc="7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Micael</a:t>
            </a:r>
            <a:endParaRPr sz="2200">
              <a:latin typeface="Times New Roman"/>
              <a:cs typeface="Times New Roman"/>
            </a:endParaRPr>
          </a:p>
          <a:p>
            <a:pPr marL="76200" marR="417195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(1308.1) 119:0.1 </a:t>
            </a:r>
            <a:r>
              <a:rPr sz="1200" spc="-10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degli Astri della </a:t>
            </a:r>
            <a:r>
              <a:rPr sz="1200" dirty="0">
                <a:latin typeface="Times New Roman"/>
                <a:cs typeface="Times New Roman"/>
              </a:rPr>
              <a:t>Sera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io sono </a:t>
            </a:r>
            <a:r>
              <a:rPr sz="1200" spc="-5" dirty="0">
                <a:latin typeface="Times New Roman"/>
                <a:cs typeface="Times New Roman"/>
              </a:rPr>
              <a:t>stato assegnato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Gabriele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dei sette conferimenti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Sovrano dell’Universo; </a:t>
            </a:r>
            <a:r>
              <a:rPr sz="1200" dirty="0">
                <a:latin typeface="Times New Roman"/>
                <a:cs typeface="Times New Roman"/>
              </a:rPr>
              <a:t>il mio nome è </a:t>
            </a:r>
            <a:r>
              <a:rPr sz="1200" spc="-5" dirty="0">
                <a:latin typeface="Times New Roman"/>
                <a:cs typeface="Times New Roman"/>
              </a:rPr>
              <a:t>Gavalia.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fare questa  presentazione </a:t>
            </a:r>
            <a:r>
              <a:rPr sz="1200" dirty="0">
                <a:latin typeface="Times New Roman"/>
                <a:cs typeface="Times New Roman"/>
              </a:rPr>
              <a:t>io mi </a:t>
            </a:r>
            <a:r>
              <a:rPr sz="1200" spc="-5" dirty="0">
                <a:latin typeface="Times New Roman"/>
                <a:cs typeface="Times New Roman"/>
              </a:rPr>
              <a:t>atterrò strettamente alle </a:t>
            </a:r>
            <a:r>
              <a:rPr sz="1200" dirty="0">
                <a:latin typeface="Times New Roman"/>
                <a:cs typeface="Times New Roman"/>
              </a:rPr>
              <a:t>limitazioni </a:t>
            </a:r>
            <a:r>
              <a:rPr sz="1200" spc="-5" dirty="0">
                <a:latin typeface="Times New Roman"/>
                <a:cs typeface="Times New Roman"/>
              </a:rPr>
              <a:t>imposte dal </a:t>
            </a:r>
            <a:r>
              <a:rPr sz="1200" dirty="0">
                <a:latin typeface="Times New Roman"/>
                <a:cs typeface="Times New Roman"/>
              </a:rPr>
              <a:t>mio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mandato.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(1308.2) 119:0.2 </a:t>
            </a:r>
            <a:r>
              <a:rPr sz="1200" spc="-5" dirty="0">
                <a:latin typeface="Times New Roman"/>
                <a:cs typeface="Times New Roman"/>
              </a:rPr>
              <a:t>L’attributo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inerente ai Figli Paradisiaci </a:t>
            </a:r>
            <a:r>
              <a:rPr sz="1200" dirty="0">
                <a:latin typeface="Times New Roman"/>
                <a:cs typeface="Times New Roman"/>
              </a:rPr>
              <a:t>del Padre </a:t>
            </a:r>
            <a:r>
              <a:rPr sz="1200" spc="-5" dirty="0">
                <a:latin typeface="Times New Roman"/>
                <a:cs typeface="Times New Roman"/>
              </a:rPr>
              <a:t>Universale.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loro 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a contatto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viventi loro </a:t>
            </a:r>
            <a:r>
              <a:rPr sz="1200" spc="-5" dirty="0">
                <a:latin typeface="Times New Roman"/>
                <a:cs typeface="Times New Roman"/>
              </a:rPr>
              <a:t>subordinate,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Figli Paradisiaci riflettono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divina dei </a:t>
            </a:r>
            <a:r>
              <a:rPr sz="1200" spc="-5" dirty="0">
                <a:latin typeface="Times New Roman"/>
                <a:cs typeface="Times New Roman"/>
              </a:rPr>
              <a:t>loro  genitori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ha aperto la via in </a:t>
            </a:r>
            <a:r>
              <a:rPr sz="1200" spc="-5" dirty="0">
                <a:latin typeface="Times New Roman"/>
                <a:cs typeface="Times New Roman"/>
              </a:rPr>
              <a:t>questa pratica, essendosi </a:t>
            </a:r>
            <a:r>
              <a:rPr sz="1200" dirty="0">
                <a:latin typeface="Times New Roman"/>
                <a:cs typeface="Times New Roman"/>
              </a:rPr>
              <a:t>autoconferito sette volte  </a:t>
            </a:r>
            <a:r>
              <a:rPr sz="1200" spc="-5" dirty="0">
                <a:latin typeface="Times New Roman"/>
                <a:cs typeface="Times New Roman"/>
              </a:rPr>
              <a:t>sui sette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ai tempi dell’ascensione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Grandfanda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pellegrini provenienti dal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spazio. Ed il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continuò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conferire se stesso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universi locali dello </a:t>
            </a:r>
            <a:r>
              <a:rPr sz="1200" dirty="0">
                <a:latin typeface="Times New Roman"/>
                <a:cs typeface="Times New Roman"/>
              </a:rPr>
              <a:t>spazio nelle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rappresentanti,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Micael </a:t>
            </a:r>
            <a:r>
              <a:rPr sz="1200" dirty="0">
                <a:latin typeface="Times New Roman"/>
                <a:cs typeface="Times New Roman"/>
              </a:rPr>
              <a:t>ed  i </a:t>
            </a:r>
            <a:r>
              <a:rPr sz="1200" spc="-5" dirty="0">
                <a:latin typeface="Times New Roman"/>
                <a:cs typeface="Times New Roman"/>
              </a:rPr>
              <a:t>Figli Avonal.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65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(1308.3) 119:0.3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10" dirty="0">
                <a:latin typeface="Times New Roman"/>
                <a:cs typeface="Times New Roman"/>
              </a:rPr>
              <a:t>Figlio </a:t>
            </a:r>
            <a:r>
              <a:rPr sz="1200" spc="-5" dirty="0">
                <a:latin typeface="Times New Roman"/>
                <a:cs typeface="Times New Roman"/>
              </a:rPr>
              <a:t>Eterno conferisce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universo </a:t>
            </a:r>
            <a:r>
              <a:rPr sz="1200" spc="-5" dirty="0">
                <a:latin typeface="Times New Roman"/>
                <a:cs typeface="Times New Roman"/>
              </a:rPr>
              <a:t>locale progettato, questo Figlio Creatore </a:t>
            </a:r>
            <a:r>
              <a:rPr sz="1200" dirty="0">
                <a:latin typeface="Times New Roman"/>
                <a:cs typeface="Times New Roman"/>
              </a:rPr>
              <a:t>assume  la </a:t>
            </a:r>
            <a:r>
              <a:rPr sz="1200" spc="-5" dirty="0">
                <a:latin typeface="Times New Roman"/>
                <a:cs typeface="Times New Roman"/>
              </a:rPr>
              <a:t>piena responsabilità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completare, controllare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pacificare </a:t>
            </a:r>
            <a:r>
              <a:rPr sz="1200" dirty="0">
                <a:latin typeface="Times New Roman"/>
                <a:cs typeface="Times New Roman"/>
              </a:rPr>
              <a:t>quel nuovo </a:t>
            </a:r>
            <a:r>
              <a:rPr sz="1200" spc="-5" dirty="0">
                <a:latin typeface="Times New Roman"/>
                <a:cs typeface="Times New Roman"/>
              </a:rPr>
              <a:t>universo; </a:t>
            </a:r>
            <a:r>
              <a:rPr sz="1200" dirty="0">
                <a:latin typeface="Times New Roman"/>
                <a:cs typeface="Times New Roman"/>
              </a:rPr>
              <a:t>egli fa inoltre il solenne </a:t>
            </a:r>
            <a:r>
              <a:rPr sz="1200" spc="-5" dirty="0">
                <a:latin typeface="Times New Roman"/>
                <a:cs typeface="Times New Roman"/>
              </a:rPr>
              <a:t>giuramento alla </a:t>
            </a:r>
            <a:r>
              <a:rPr sz="1200" dirty="0">
                <a:latin typeface="Times New Roman"/>
                <a:cs typeface="Times New Roman"/>
              </a:rPr>
              <a:t>Trinità 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di non assumere la piena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della nuova </a:t>
            </a:r>
            <a:r>
              <a:rPr sz="1200" spc="-5" dirty="0">
                <a:latin typeface="Times New Roman"/>
                <a:cs typeface="Times New Roman"/>
              </a:rPr>
              <a:t>creazione prima che </a:t>
            </a:r>
            <a:r>
              <a:rPr sz="1200" dirty="0">
                <a:latin typeface="Times New Roman"/>
                <a:cs typeface="Times New Roman"/>
              </a:rPr>
              <a:t>i suoi sette </a:t>
            </a:r>
            <a:r>
              <a:rPr sz="1200" spc="-5" dirty="0">
                <a:latin typeface="Times New Roman"/>
                <a:cs typeface="Times New Roman"/>
              </a:rPr>
              <a:t>conferimenti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spc="5" dirty="0">
                <a:latin typeface="Times New Roman"/>
                <a:cs typeface="Times New Roman"/>
              </a:rPr>
              <a:t>siano 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completati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successo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certificati dagli </a:t>
            </a:r>
            <a:r>
              <a:rPr sz="1200" dirty="0">
                <a:latin typeface="Times New Roman"/>
                <a:cs typeface="Times New Roman"/>
              </a:rPr>
              <a:t>Antichi dei </a:t>
            </a:r>
            <a:r>
              <a:rPr sz="1200" spc="-5" dirty="0">
                <a:latin typeface="Times New Roman"/>
                <a:cs typeface="Times New Roman"/>
              </a:rPr>
              <a:t>Giorni aventi </a:t>
            </a:r>
            <a:r>
              <a:rPr sz="1200" dirty="0">
                <a:latin typeface="Times New Roman"/>
                <a:cs typeface="Times New Roman"/>
              </a:rPr>
              <a:t>giurisdizione </a:t>
            </a:r>
            <a:r>
              <a:rPr sz="1200" spc="-5" dirty="0">
                <a:latin typeface="Times New Roman"/>
                <a:cs typeface="Times New Roman"/>
              </a:rPr>
              <a:t>sul superuniverso interessato. Questo obbligo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assunto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Figlio Micael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offre volontario per uscire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Paradiso ed </a:t>
            </a:r>
            <a:r>
              <a:rPr sz="1200" spc="-5" dirty="0">
                <a:latin typeface="Times New Roman"/>
                <a:cs typeface="Times New Roman"/>
              </a:rPr>
              <a:t>impegnarsi nella creazione </a:t>
            </a:r>
            <a:r>
              <a:rPr sz="1200" dirty="0">
                <a:latin typeface="Times New Roman"/>
                <a:cs typeface="Times New Roman"/>
              </a:rPr>
              <a:t>e nell’organizzazione  di un</a:t>
            </a:r>
            <a:r>
              <a:rPr sz="1200" spc="-5" dirty="0">
                <a:latin typeface="Times New Roman"/>
                <a:cs typeface="Times New Roman"/>
              </a:rPr>
              <a:t> 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(1308.4) 119:0.4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queste incarnazioni </a:t>
            </a:r>
            <a:r>
              <a:rPr sz="1200" spc="-5" dirty="0">
                <a:latin typeface="Times New Roman"/>
                <a:cs typeface="Times New Roman"/>
              </a:rPr>
              <a:t>sotto 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permettere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Creatori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divenire dei sovrani saggi,  affettuosi, giusti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comprensivi. Questi Figli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sono per natura giusti,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divengono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comprensione misericordiosa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86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04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successive di </a:t>
            </a:r>
            <a:r>
              <a:rPr sz="1200" spc="-5" dirty="0">
                <a:latin typeface="Times New Roman"/>
                <a:cs typeface="Times New Roman"/>
              </a:rPr>
              <a:t>conferimento.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misericordiosi per natura,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queste esperienze </a:t>
            </a:r>
            <a:r>
              <a:rPr sz="1200" dirty="0">
                <a:latin typeface="Times New Roman"/>
                <a:cs typeface="Times New Roman"/>
              </a:rPr>
              <a:t>li rendono  </a:t>
            </a:r>
            <a:r>
              <a:rPr sz="1200" spc="-5" dirty="0">
                <a:latin typeface="Times New Roman"/>
                <a:cs typeface="Times New Roman"/>
              </a:rPr>
              <a:t>misericordiosi </a:t>
            </a:r>
            <a:r>
              <a:rPr sz="1200" dirty="0">
                <a:latin typeface="Times New Roman"/>
                <a:cs typeface="Times New Roman"/>
              </a:rPr>
              <a:t>in modo nuovo e </a:t>
            </a:r>
            <a:r>
              <a:rPr sz="1200" spc="-5" dirty="0">
                <a:latin typeface="Times New Roman"/>
                <a:cs typeface="Times New Roman"/>
              </a:rPr>
              <a:t>maggiore.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conferimenti </a:t>
            </a:r>
            <a:r>
              <a:rPr sz="1200" dirty="0">
                <a:latin typeface="Times New Roman"/>
                <a:cs typeface="Times New Roman"/>
              </a:rPr>
              <a:t>sono le ultime tappe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educazione </a:t>
            </a:r>
            <a:r>
              <a:rPr sz="1200" dirty="0">
                <a:latin typeface="Times New Roman"/>
                <a:cs typeface="Times New Roman"/>
              </a:rPr>
              <a:t>e formazione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compito  </a:t>
            </a:r>
            <a:r>
              <a:rPr sz="1200" dirty="0">
                <a:latin typeface="Times New Roman"/>
                <a:cs typeface="Times New Roman"/>
              </a:rPr>
              <a:t>sublime di </a:t>
            </a:r>
            <a:r>
              <a:rPr sz="1200" spc="-5" dirty="0">
                <a:latin typeface="Times New Roman"/>
                <a:cs typeface="Times New Roman"/>
              </a:rPr>
              <a:t>governare 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divina e </a:t>
            </a:r>
            <a:r>
              <a:rPr sz="1200" spc="-5" dirty="0">
                <a:latin typeface="Times New Roman"/>
                <a:cs typeface="Times New Roman"/>
              </a:rPr>
              <a:t>con giusto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giudizio.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4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(1308.5) 119:0.5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conferimenti </a:t>
            </a:r>
            <a:r>
              <a:rPr sz="1200" dirty="0">
                <a:latin typeface="Times New Roman"/>
                <a:cs typeface="Times New Roman"/>
              </a:rPr>
              <a:t>portino </a:t>
            </a:r>
            <a:r>
              <a:rPr sz="1200" spc="-5" dirty="0">
                <a:latin typeface="Times New Roman"/>
                <a:cs typeface="Times New Roman"/>
              </a:rPr>
              <a:t>numerosi vantaggi </a:t>
            </a:r>
            <a:r>
              <a:rPr sz="1200" dirty="0">
                <a:latin typeface="Times New Roman"/>
                <a:cs typeface="Times New Roman"/>
              </a:rPr>
              <a:t>accessori </a:t>
            </a:r>
            <a:r>
              <a:rPr sz="1200" spc="-5" dirty="0">
                <a:latin typeface="Times New Roman"/>
                <a:cs typeface="Times New Roman"/>
              </a:rPr>
              <a:t>ai vari </a:t>
            </a:r>
            <a:r>
              <a:rPr sz="1200" dirty="0">
                <a:latin typeface="Times New Roman"/>
                <a:cs typeface="Times New Roman"/>
              </a:rPr>
              <a:t>mondi,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costellazioni, come pure ai  differenti </a:t>
            </a:r>
            <a:r>
              <a:rPr sz="1200" dirty="0">
                <a:latin typeface="Times New Roman"/>
                <a:cs typeface="Times New Roman"/>
              </a:rPr>
              <a:t>ordini d’intelligenze </a:t>
            </a:r>
            <a:r>
              <a:rPr sz="1200" spc="-5" dirty="0">
                <a:latin typeface="Times New Roman"/>
                <a:cs typeface="Times New Roman"/>
              </a:rPr>
              <a:t>universali interessati </a:t>
            </a:r>
            <a:r>
              <a:rPr sz="1200" dirty="0">
                <a:latin typeface="Times New Roman"/>
                <a:cs typeface="Times New Roman"/>
              </a:rPr>
              <a:t>e beneficati, </a:t>
            </a:r>
            <a:r>
              <a:rPr sz="1200" spc="-5" dirty="0">
                <a:latin typeface="Times New Roman"/>
                <a:cs typeface="Times New Roman"/>
              </a:rPr>
              <a:t>tuttavia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principalmente 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completare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9588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formazione 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l’educazione universale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stesso. Questi conferimenti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indispensabili alla  </a:t>
            </a:r>
            <a:r>
              <a:rPr sz="1200" dirty="0">
                <a:latin typeface="Times New Roman"/>
                <a:cs typeface="Times New Roman"/>
              </a:rPr>
              <a:t>conduzione </a:t>
            </a:r>
            <a:r>
              <a:rPr sz="1200" spc="-5" dirty="0">
                <a:latin typeface="Times New Roman"/>
                <a:cs typeface="Times New Roman"/>
              </a:rPr>
              <a:t>saggia, </a:t>
            </a:r>
            <a:r>
              <a:rPr sz="1200" dirty="0">
                <a:latin typeface="Times New Roman"/>
                <a:cs typeface="Times New Roman"/>
              </a:rPr>
              <a:t>giusta </a:t>
            </a:r>
            <a:r>
              <a:rPr sz="1200" spc="-5" dirty="0">
                <a:latin typeface="Times New Roman"/>
                <a:cs typeface="Times New Roman"/>
              </a:rPr>
              <a:t>ed efficace </a:t>
            </a:r>
            <a:r>
              <a:rPr sz="1200" dirty="0">
                <a:latin typeface="Times New Roman"/>
                <a:cs typeface="Times New Roman"/>
              </a:rPr>
              <a:t>di un universo </a:t>
            </a:r>
            <a:r>
              <a:rPr sz="1200" spc="-5" dirty="0">
                <a:latin typeface="Times New Roman"/>
                <a:cs typeface="Times New Roman"/>
              </a:rPr>
              <a:t>locale, </a:t>
            </a:r>
            <a:r>
              <a:rPr sz="1200" dirty="0">
                <a:latin typeface="Times New Roman"/>
                <a:cs typeface="Times New Roman"/>
              </a:rPr>
              <a:t>ma sono </a:t>
            </a:r>
            <a:r>
              <a:rPr sz="1200" spc="-5" dirty="0">
                <a:latin typeface="Times New Roman"/>
                <a:cs typeface="Times New Roman"/>
              </a:rPr>
              <a:t>assolutamente necessari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un’equa, misericordiosa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comprensiva </a:t>
            </a:r>
            <a:r>
              <a:rPr sz="1200" dirty="0">
                <a:latin typeface="Times New Roman"/>
                <a:cs typeface="Times New Roman"/>
              </a:rPr>
              <a:t>amministrazione di tale </a:t>
            </a:r>
            <a:r>
              <a:rPr sz="1200" spc="-5" dirty="0">
                <a:latin typeface="Times New Roman"/>
                <a:cs typeface="Times New Roman"/>
              </a:rPr>
              <a:t>creazione, formicolante delle sue </a:t>
            </a:r>
            <a:r>
              <a:rPr sz="1200" dirty="0">
                <a:latin typeface="Times New Roman"/>
                <a:cs typeface="Times New Roman"/>
              </a:rPr>
              <a:t>varie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vita e delle </a:t>
            </a:r>
            <a:r>
              <a:rPr sz="1200" spc="-5" dirty="0">
                <a:latin typeface="Times New Roman"/>
                <a:cs typeface="Times New Roman"/>
              </a:rPr>
              <a:t>sue miriadi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intelligenti  ma</a:t>
            </a:r>
            <a:r>
              <a:rPr sz="1200" spc="-5" dirty="0">
                <a:latin typeface="Times New Roman"/>
                <a:cs typeface="Times New Roman"/>
              </a:rPr>
              <a:t> imperfette.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(1308.6) 119:0.6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Micael </a:t>
            </a:r>
            <a:r>
              <a:rPr sz="1200" spc="-5" dirty="0">
                <a:latin typeface="Times New Roman"/>
                <a:cs typeface="Times New Roman"/>
              </a:rPr>
              <a:t>cominciano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organizzazione di un </a:t>
            </a:r>
            <a:r>
              <a:rPr sz="1200" spc="-5" dirty="0">
                <a:latin typeface="Times New Roman"/>
                <a:cs typeface="Times New Roman"/>
              </a:rPr>
              <a:t>universo con </a:t>
            </a:r>
            <a:r>
              <a:rPr sz="1200" dirty="0">
                <a:latin typeface="Times New Roman"/>
                <a:cs typeface="Times New Roman"/>
              </a:rPr>
              <a:t>una piena e </a:t>
            </a:r>
            <a:r>
              <a:rPr sz="1200" spc="-5" dirty="0">
                <a:latin typeface="Times New Roman"/>
                <a:cs typeface="Times New Roman"/>
              </a:rPr>
              <a:t>giusta comprensione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vari 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creato. Essi </a:t>
            </a:r>
            <a:r>
              <a:rPr sz="1200" dirty="0">
                <a:latin typeface="Times New Roman"/>
                <a:cs typeface="Times New Roman"/>
              </a:rPr>
              <a:t>hanno immense </a:t>
            </a:r>
            <a:r>
              <a:rPr sz="1200" spc="-5" dirty="0">
                <a:latin typeface="Times New Roman"/>
                <a:cs typeface="Times New Roman"/>
              </a:rPr>
              <a:t>riserve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per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creature differenti, ed anche </a:t>
            </a:r>
            <a:r>
              <a:rPr sz="1200" dirty="0">
                <a:latin typeface="Times New Roman"/>
                <a:cs typeface="Times New Roman"/>
              </a:rPr>
              <a:t>pietà </a:t>
            </a:r>
            <a:r>
              <a:rPr sz="1200" spc="-5" dirty="0">
                <a:latin typeface="Times New Roman"/>
                <a:cs typeface="Times New Roman"/>
              </a:rPr>
              <a:t>per  quelle che sbagliano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dibattono </a:t>
            </a:r>
            <a:r>
              <a:rPr sz="1200" spc="-5" dirty="0">
                <a:latin typeface="Times New Roman"/>
                <a:cs typeface="Times New Roman"/>
              </a:rPr>
              <a:t>nelle difficoltà </a:t>
            </a:r>
            <a:r>
              <a:rPr sz="1200" dirty="0">
                <a:latin typeface="Times New Roman"/>
                <a:cs typeface="Times New Roman"/>
              </a:rPr>
              <a:t>da loro </a:t>
            </a:r>
            <a:r>
              <a:rPr sz="1200" spc="-5" dirty="0">
                <a:latin typeface="Times New Roman"/>
                <a:cs typeface="Times New Roman"/>
              </a:rPr>
              <a:t>stesse prodotte. Ma tali </a:t>
            </a:r>
            <a:r>
              <a:rPr sz="1200" dirty="0">
                <a:latin typeface="Times New Roman"/>
                <a:cs typeface="Times New Roman"/>
              </a:rPr>
              <a:t>dotazioni di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basteranno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giudizio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Giorni. </a:t>
            </a:r>
            <a:r>
              <a:rPr sz="1200" spc="-5" dirty="0">
                <a:latin typeface="Times New Roman"/>
                <a:cs typeface="Times New Roman"/>
              </a:rPr>
              <a:t>Questi dirigenti </a:t>
            </a:r>
            <a:r>
              <a:rPr sz="1200" dirty="0">
                <a:latin typeface="Times New Roman"/>
                <a:cs typeface="Times New Roman"/>
              </a:rPr>
              <a:t>trini </a:t>
            </a:r>
            <a:r>
              <a:rPr sz="1200" spc="-5" dirty="0">
                <a:latin typeface="Times New Roman"/>
                <a:cs typeface="Times New Roman"/>
              </a:rPr>
              <a:t>dei superuniversi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confermeranno </a:t>
            </a:r>
            <a:r>
              <a:rPr sz="1200" dirty="0">
                <a:latin typeface="Times New Roman"/>
                <a:cs typeface="Times New Roman"/>
              </a:rPr>
              <a:t>mai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 </a:t>
            </a:r>
            <a:r>
              <a:rPr sz="1200" spc="-5" dirty="0">
                <a:latin typeface="Times New Roman"/>
                <a:cs typeface="Times New Roman"/>
              </a:rPr>
              <a:t>come Sovrano d’Universo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abbia realmente </a:t>
            </a:r>
            <a:r>
              <a:rPr sz="1200" spc="-5" dirty="0">
                <a:latin typeface="Times New Roman"/>
                <a:cs typeface="Times New Roman"/>
              </a:rPr>
              <a:t>acquisito </a:t>
            </a:r>
            <a:r>
              <a:rPr sz="1200" dirty="0">
                <a:latin typeface="Times New Roman"/>
                <a:cs typeface="Times New Roman"/>
              </a:rPr>
              <a:t>il punto di </a:t>
            </a:r>
            <a:r>
              <a:rPr sz="1200" spc="-5" dirty="0">
                <a:latin typeface="Times New Roman"/>
                <a:cs typeface="Times New Roman"/>
              </a:rPr>
              <a:t>vista delle sue creature </a:t>
            </a:r>
            <a:r>
              <a:rPr sz="1200" dirty="0">
                <a:latin typeface="Times New Roman"/>
                <a:cs typeface="Times New Roman"/>
              </a:rPr>
              <a:t>mediante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effettiva  </a:t>
            </a:r>
            <a:r>
              <a:rPr sz="1200" spc="-5" dirty="0">
                <a:latin typeface="Times New Roman"/>
                <a:cs typeface="Times New Roman"/>
              </a:rPr>
              <a:t>nell’ambiente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esistono 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forma di queste </a:t>
            </a:r>
            <a:r>
              <a:rPr sz="1200" spc="-5" dirty="0">
                <a:latin typeface="Times New Roman"/>
                <a:cs typeface="Times New Roman"/>
              </a:rPr>
              <a:t>stesse creature.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questi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divengono </a:t>
            </a:r>
            <a:r>
              <a:rPr sz="1200" spc="-5" dirty="0">
                <a:latin typeface="Times New Roman"/>
                <a:cs typeface="Times New Roman"/>
              </a:rPr>
              <a:t>dei sovrani </a:t>
            </a:r>
            <a:r>
              <a:rPr sz="1200" dirty="0">
                <a:latin typeface="Times New Roman"/>
                <a:cs typeface="Times New Roman"/>
              </a:rPr>
              <a:t>avveduti e  </a:t>
            </a:r>
            <a:r>
              <a:rPr sz="1200" spc="-5" dirty="0">
                <a:latin typeface="Times New Roman"/>
                <a:cs typeface="Times New Roman"/>
              </a:rPr>
              <a:t>comprensivi; essi arrivano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i="1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vari gruppi sui quali regnano ed esercitano </a:t>
            </a:r>
            <a:r>
              <a:rPr sz="1200" dirty="0">
                <a:latin typeface="Times New Roman"/>
                <a:cs typeface="Times New Roman"/>
              </a:rPr>
              <a:t>un’autorità </a:t>
            </a:r>
            <a:r>
              <a:rPr sz="1200" spc="-5" dirty="0">
                <a:latin typeface="Times New Roman"/>
                <a:cs typeface="Times New Roman"/>
              </a:rPr>
              <a:t>universale. Per </a:t>
            </a:r>
            <a:r>
              <a:rPr sz="1200" dirty="0">
                <a:latin typeface="Times New Roman"/>
                <a:cs typeface="Times New Roman"/>
              </a:rPr>
              <a:t>mezzo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8191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vivente essi </a:t>
            </a:r>
            <a:r>
              <a:rPr sz="1200" spc="-5" dirty="0">
                <a:latin typeface="Times New Roman"/>
                <a:cs typeface="Times New Roman"/>
              </a:rPr>
              <a:t>acquisiscono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misericordia pratica,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equo e la </a:t>
            </a:r>
            <a:r>
              <a:rPr sz="1200" spc="-5" dirty="0">
                <a:latin typeface="Times New Roman"/>
                <a:cs typeface="Times New Roman"/>
              </a:rPr>
              <a:t>pazienza nata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un’esistenza come </a:t>
            </a:r>
            <a:r>
              <a:rPr sz="1200" dirty="0">
                <a:latin typeface="Times New Roman"/>
                <a:cs typeface="Times New Roman"/>
              </a:rPr>
              <a:t>creatura  </a:t>
            </a:r>
            <a:r>
              <a:rPr sz="1200" spc="-5" dirty="0">
                <a:latin typeface="Times New Roman"/>
                <a:cs typeface="Times New Roman"/>
              </a:rPr>
              <a:t>esperienziale.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24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(1309.1) 119:0.7 </a:t>
            </a:r>
            <a:r>
              <a:rPr sz="1200" spc="-5" dirty="0">
                <a:latin typeface="Times New Roman"/>
                <a:cs typeface="Times New Roman"/>
              </a:rPr>
              <a:t>L’universo locale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è ora </a:t>
            </a:r>
            <a:r>
              <a:rPr sz="1200" spc="-5" dirty="0">
                <a:latin typeface="Times New Roman"/>
                <a:cs typeface="Times New Roman"/>
              </a:rPr>
              <a:t>governato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completato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conferimento.  Egli regna 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giusta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misericordiosa </a:t>
            </a:r>
            <a:r>
              <a:rPr sz="1200" dirty="0">
                <a:latin typeface="Times New Roman"/>
                <a:cs typeface="Times New Roman"/>
              </a:rPr>
              <a:t>supremazia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i vasti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universo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evoluzione 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2290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419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perfezionamento. 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è il 611.121°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Eterno agli universi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ed ha  </a:t>
            </a:r>
            <a:r>
              <a:rPr sz="1200" spc="-5" dirty="0">
                <a:latin typeface="Times New Roman"/>
                <a:cs typeface="Times New Roman"/>
              </a:rPr>
              <a:t>cominciato l’organizzazione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circa quattrocento miliardi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fa. Micael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preparato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10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prima  </a:t>
            </a:r>
            <a:r>
              <a:rPr sz="1200" spc="-5" dirty="0">
                <a:latin typeface="Times New Roman"/>
                <a:cs typeface="Times New Roman"/>
              </a:rPr>
              <a:t>avventura </a:t>
            </a:r>
            <a:r>
              <a:rPr sz="1200" dirty="0">
                <a:latin typeface="Times New Roman"/>
                <a:cs typeface="Times New Roman"/>
              </a:rPr>
              <a:t>di conferimento </a:t>
            </a:r>
            <a:r>
              <a:rPr sz="1200" spc="-5" dirty="0">
                <a:latin typeface="Times New Roman"/>
                <a:cs typeface="Times New Roman"/>
              </a:rPr>
              <a:t>circa all’epoca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Urantia stava prendendo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forma attuale,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miliardo di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 conferimenti sono </a:t>
            </a:r>
            <a:r>
              <a:rPr sz="1200" dirty="0">
                <a:latin typeface="Times New Roman"/>
                <a:cs typeface="Times New Roman"/>
              </a:rPr>
              <a:t>avvenuti </a:t>
            </a:r>
            <a:r>
              <a:rPr sz="1200" spc="-5" dirty="0">
                <a:latin typeface="Times New Roman"/>
                <a:cs typeface="Times New Roman"/>
              </a:rPr>
              <a:t>ad intervalli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centocinquanta </a:t>
            </a:r>
            <a:r>
              <a:rPr sz="1200" dirty="0">
                <a:latin typeface="Times New Roman"/>
                <a:cs typeface="Times New Roman"/>
              </a:rPr>
              <a:t>milioni di anni; l’ultimo è </a:t>
            </a:r>
            <a:r>
              <a:rPr sz="1200" spc="-5" dirty="0">
                <a:latin typeface="Times New Roman"/>
                <a:cs typeface="Times New Roman"/>
              </a:rPr>
              <a:t>avvenuto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millenovecento anni  </a:t>
            </a:r>
            <a:r>
              <a:rPr sz="1200" spc="-5" dirty="0">
                <a:latin typeface="Times New Roman"/>
                <a:cs typeface="Times New Roman"/>
              </a:rPr>
              <a:t>fa.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procederò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descrivervi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conferimenti nella </a:t>
            </a:r>
            <a:r>
              <a:rPr sz="1200" dirty="0">
                <a:latin typeface="Times New Roman"/>
                <a:cs typeface="Times New Roman"/>
              </a:rPr>
              <a:t>misura in cui lo </a:t>
            </a:r>
            <a:r>
              <a:rPr sz="1200" spc="-5" dirty="0">
                <a:latin typeface="Times New Roman"/>
                <a:cs typeface="Times New Roman"/>
              </a:rPr>
              <a:t>permette </a:t>
            </a:r>
            <a:r>
              <a:rPr sz="1200" dirty="0">
                <a:latin typeface="Times New Roman"/>
                <a:cs typeface="Times New Roman"/>
              </a:rPr>
              <a:t>il mio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incarico.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primo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conferimento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(1309.2) 119:1.1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avvenimento </a:t>
            </a:r>
            <a:r>
              <a:rPr sz="1200" dirty="0">
                <a:latin typeface="Times New Roman"/>
                <a:cs typeface="Times New Roman"/>
              </a:rPr>
              <a:t>solenne </a:t>
            </a:r>
            <a:r>
              <a:rPr sz="1200" spc="-5" dirty="0">
                <a:latin typeface="Times New Roman"/>
                <a:cs typeface="Times New Roman"/>
              </a:rPr>
              <a:t>su Salvington, </a:t>
            </a:r>
            <a:r>
              <a:rPr sz="1200" dirty="0">
                <a:latin typeface="Times New Roman"/>
                <a:cs typeface="Times New Roman"/>
              </a:rPr>
              <a:t>quasi un </a:t>
            </a:r>
            <a:r>
              <a:rPr sz="1200" spc="-5" dirty="0">
                <a:latin typeface="Times New Roman"/>
                <a:cs typeface="Times New Roman"/>
              </a:rPr>
              <a:t>miliardo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fa, quando </a:t>
            </a:r>
            <a:r>
              <a:rPr sz="1200" dirty="0">
                <a:latin typeface="Times New Roman"/>
                <a:cs typeface="Times New Roman"/>
              </a:rPr>
              <a:t>i direttori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riuniti </a:t>
            </a:r>
            <a:r>
              <a:rPr sz="1200" spc="-5" dirty="0">
                <a:latin typeface="Times New Roman"/>
                <a:cs typeface="Times New Roman"/>
              </a:rPr>
              <a:t>dell’universo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ascoltarono Micael annunciare che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fratello maggiore, </a:t>
            </a:r>
            <a:r>
              <a:rPr sz="1200" dirty="0">
                <a:latin typeface="Times New Roman"/>
                <a:cs typeface="Times New Roman"/>
              </a:rPr>
              <a:t>Emanuele, </a:t>
            </a:r>
            <a:r>
              <a:rPr sz="1200" spc="-5" dirty="0">
                <a:latin typeface="Times New Roman"/>
                <a:cs typeface="Times New Roman"/>
              </a:rPr>
              <a:t>avrebbe assunto presto l’autorità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Nebadon,  mentre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(Micael) si sarebbe </a:t>
            </a:r>
            <a:r>
              <a:rPr sz="1200" dirty="0">
                <a:latin typeface="Times New Roman"/>
                <a:cs typeface="Times New Roman"/>
              </a:rPr>
              <a:t>assentato per una missione non </a:t>
            </a:r>
            <a:r>
              <a:rPr sz="1200" spc="-5" dirty="0">
                <a:latin typeface="Times New Roman"/>
                <a:cs typeface="Times New Roman"/>
              </a:rPr>
              <a:t>spiegata. Nessun altro annuncio </a:t>
            </a:r>
            <a:r>
              <a:rPr sz="1200" spc="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su questa operazione, eccetto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commiato trasmesso ai Padri </a:t>
            </a:r>
            <a:r>
              <a:rPr sz="1200" dirty="0">
                <a:latin typeface="Times New Roman"/>
                <a:cs typeface="Times New Roman"/>
              </a:rPr>
              <a:t>delle Costellazioni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istruzioni, </a:t>
            </a:r>
            <a:r>
              <a:rPr sz="1200" spc="-5" dirty="0">
                <a:latin typeface="Times New Roman"/>
                <a:cs typeface="Times New Roman"/>
              </a:rPr>
              <a:t>diceva: </a:t>
            </a:r>
            <a:r>
              <a:rPr sz="1200" dirty="0">
                <a:latin typeface="Times New Roman"/>
                <a:cs typeface="Times New Roman"/>
              </a:rPr>
              <a:t>“E </a:t>
            </a:r>
            <a:r>
              <a:rPr sz="1200" spc="-5" dirty="0">
                <a:latin typeface="Times New Roman"/>
                <a:cs typeface="Times New Roman"/>
              </a:rPr>
              <a:t>durante questo </a:t>
            </a:r>
            <a:r>
              <a:rPr sz="1200" dirty="0">
                <a:latin typeface="Times New Roman"/>
                <a:cs typeface="Times New Roman"/>
              </a:rPr>
              <a:t>periodo vi </a:t>
            </a:r>
            <a:r>
              <a:rPr sz="1200" spc="-5" dirty="0">
                <a:latin typeface="Times New Roman"/>
                <a:cs typeface="Times New Roman"/>
              </a:rPr>
              <a:t>pongo 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custodia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Emanuele, mentre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vado ad eseguire </a:t>
            </a:r>
            <a:r>
              <a:rPr sz="1200" dirty="0">
                <a:latin typeface="Times New Roman"/>
                <a:cs typeface="Times New Roman"/>
              </a:rPr>
              <a:t>il mandato di </a:t>
            </a:r>
            <a:r>
              <a:rPr sz="1200" spc="5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Padre 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54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(1309.3) 119:1.2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inviato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saluti di </a:t>
            </a:r>
            <a:r>
              <a:rPr sz="1200" spc="-5" dirty="0">
                <a:latin typeface="Times New Roman"/>
                <a:cs typeface="Times New Roman"/>
              </a:rPr>
              <a:t>commiato, Micael </a:t>
            </a:r>
            <a:r>
              <a:rPr sz="1200" dirty="0">
                <a:latin typeface="Times New Roman"/>
                <a:cs typeface="Times New Roman"/>
              </a:rPr>
              <a:t>apparve sul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Salvington, esattamente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fatto in molte </a:t>
            </a:r>
            <a:r>
              <a:rPr sz="1200" spc="-5" dirty="0">
                <a:latin typeface="Times New Roman"/>
                <a:cs typeface="Times New Roman"/>
              </a:rPr>
              <a:t>occasioni precedenti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si preparava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per Uversa </a:t>
            </a:r>
            <a:r>
              <a:rPr sz="1200" dirty="0">
                <a:latin typeface="Times New Roman"/>
                <a:cs typeface="Times New Roman"/>
              </a:rPr>
              <a:t>o per il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salvo che </a:t>
            </a:r>
            <a:r>
              <a:rPr sz="1200" spc="-5" dirty="0">
                <a:latin typeface="Times New Roman"/>
                <a:cs typeface="Times New Roman"/>
              </a:rPr>
              <a:t>venne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solo. </a:t>
            </a:r>
            <a:r>
              <a:rPr sz="1200" spc="-5" dirty="0">
                <a:latin typeface="Times New Roman"/>
                <a:cs typeface="Times New Roman"/>
              </a:rPr>
              <a:t>Egli  concluse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allocuzione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partenza con queste parole: “Vi </a:t>
            </a:r>
            <a:r>
              <a:rPr sz="1200" dirty="0">
                <a:latin typeface="Times New Roman"/>
                <a:cs typeface="Times New Roman"/>
              </a:rPr>
              <a:t>lascio </a:t>
            </a:r>
            <a:r>
              <a:rPr sz="1200" spc="-5" dirty="0">
                <a:latin typeface="Times New Roman"/>
                <a:cs typeface="Times New Roman"/>
              </a:rPr>
              <a:t>solo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breve periodo. </a:t>
            </a:r>
            <a:r>
              <a:rPr sz="1200" dirty="0">
                <a:latin typeface="Times New Roman"/>
                <a:cs typeface="Times New Roman"/>
              </a:rPr>
              <a:t>Molti di voi, lo </a:t>
            </a:r>
            <a:r>
              <a:rPr sz="1200" spc="-5" dirty="0">
                <a:latin typeface="Times New Roman"/>
                <a:cs typeface="Times New Roman"/>
              </a:rPr>
              <a:t>so, </a:t>
            </a:r>
            <a:r>
              <a:rPr sz="1200" dirty="0">
                <a:latin typeface="Times New Roman"/>
                <a:cs typeface="Times New Roman"/>
              </a:rPr>
              <a:t>vorrebbero  </a:t>
            </a:r>
            <a:r>
              <a:rPr sz="1200" spc="-5" dirty="0">
                <a:latin typeface="Times New Roman"/>
                <a:cs typeface="Times New Roman"/>
              </a:rPr>
              <a:t>venire con </a:t>
            </a:r>
            <a:r>
              <a:rPr sz="1200" dirty="0">
                <a:latin typeface="Times New Roman"/>
                <a:cs typeface="Times New Roman"/>
              </a:rPr>
              <a:t>me,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vado </a:t>
            </a:r>
            <a:r>
              <a:rPr sz="1200" dirty="0">
                <a:latin typeface="Times New Roman"/>
                <a:cs typeface="Times New Roman"/>
              </a:rPr>
              <a:t>io voi non potete </a:t>
            </a:r>
            <a:r>
              <a:rPr sz="1200" spc="-5" dirty="0">
                <a:latin typeface="Times New Roman"/>
                <a:cs typeface="Times New Roman"/>
              </a:rPr>
              <a:t>venire. Quello che sto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fare,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potete </a:t>
            </a:r>
            <a:r>
              <a:rPr sz="1200" dirty="0">
                <a:latin typeface="Times New Roman"/>
                <a:cs typeface="Times New Roman"/>
              </a:rPr>
              <a:t>farlo.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vado a compiere la volontà  </a:t>
            </a:r>
            <a:r>
              <a:rPr sz="1200" spc="-5" dirty="0">
                <a:latin typeface="Times New Roman"/>
                <a:cs typeface="Times New Roman"/>
              </a:rPr>
              <a:t>delle Deità del </a:t>
            </a:r>
            <a:r>
              <a:rPr sz="1200" dirty="0">
                <a:latin typeface="Times New Roman"/>
                <a:cs typeface="Times New Roman"/>
              </a:rPr>
              <a:t>Paradiso e </a:t>
            </a:r>
            <a:r>
              <a:rPr sz="1200" spc="-5" dirty="0">
                <a:latin typeface="Times New Roman"/>
                <a:cs typeface="Times New Roman"/>
              </a:rPr>
              <a:t>quando avrò </a:t>
            </a:r>
            <a:r>
              <a:rPr sz="1200" dirty="0">
                <a:latin typeface="Times New Roman"/>
                <a:cs typeface="Times New Roman"/>
              </a:rPr>
              <a:t>terminato la mia missione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acquisito </a:t>
            </a:r>
            <a:r>
              <a:rPr sz="1200" spc="-5" dirty="0">
                <a:latin typeface="Times New Roman"/>
                <a:cs typeface="Times New Roman"/>
              </a:rPr>
              <a:t>questa esperienza riprenderò </a:t>
            </a:r>
            <a:r>
              <a:rPr sz="1200" dirty="0">
                <a:latin typeface="Times New Roman"/>
                <a:cs typeface="Times New Roman"/>
              </a:rPr>
              <a:t>il mio posto tra </a:t>
            </a:r>
            <a:r>
              <a:rPr sz="1200" spc="5" dirty="0">
                <a:latin typeface="Times New Roman"/>
                <a:cs typeface="Times New Roman"/>
              </a:rPr>
              <a:t>voi.” 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detto </a:t>
            </a:r>
            <a:r>
              <a:rPr sz="1200" spc="-5" dirty="0">
                <a:latin typeface="Times New Roman"/>
                <a:cs typeface="Times New Roman"/>
              </a:rPr>
              <a:t>questo 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scomparve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vista di tutti coloro </a:t>
            </a:r>
            <a:r>
              <a:rPr sz="1200" spc="-5" dirty="0">
                <a:latin typeface="Times New Roman"/>
                <a:cs typeface="Times New Roman"/>
              </a:rPr>
              <a:t>che erano </a:t>
            </a:r>
            <a:r>
              <a:rPr sz="1200" dirty="0">
                <a:latin typeface="Times New Roman"/>
                <a:cs typeface="Times New Roman"/>
              </a:rPr>
              <a:t>riuniti e non </a:t>
            </a:r>
            <a:r>
              <a:rPr sz="1200" spc="-5" dirty="0">
                <a:latin typeface="Times New Roman"/>
                <a:cs typeface="Times New Roman"/>
              </a:rPr>
              <a:t>riapparve per </a:t>
            </a:r>
            <a:r>
              <a:rPr sz="1200" dirty="0">
                <a:latin typeface="Times New Roman"/>
                <a:cs typeface="Times New Roman"/>
              </a:rPr>
              <a:t>vent’anni del  tempo </a:t>
            </a:r>
            <a:r>
              <a:rPr sz="1200" spc="-5" dirty="0">
                <a:latin typeface="Times New Roman"/>
                <a:cs typeface="Times New Roman"/>
              </a:rPr>
              <a:t>standard.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Salvington soltanto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Divina Ministra ed </a:t>
            </a:r>
            <a:r>
              <a:rPr sz="1200" dirty="0">
                <a:latin typeface="Times New Roman"/>
                <a:cs typeface="Times New Roman"/>
              </a:rPr>
              <a:t>Emanuele </a:t>
            </a:r>
            <a:r>
              <a:rPr sz="1200" spc="-5" dirty="0">
                <a:latin typeface="Times New Roman"/>
                <a:cs typeface="Times New Roman"/>
              </a:rPr>
              <a:t>conoscevano quanto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accadendo, </a:t>
            </a:r>
            <a:r>
              <a:rPr sz="1200" dirty="0">
                <a:latin typeface="Times New Roman"/>
                <a:cs typeface="Times New Roman"/>
              </a:rPr>
              <a:t>e l’Unione </a:t>
            </a:r>
            <a:r>
              <a:rPr sz="1200" spc="5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Giorni partecipò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segreto solo al capo esecutivo dell’universo, Gabriele,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Radioso Astro del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Mattino.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7530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(1309.4) 119:1.3 </a:t>
            </a:r>
            <a:r>
              <a:rPr sz="1200" spc="-5" dirty="0">
                <a:latin typeface="Times New Roman"/>
                <a:cs typeface="Times New Roman"/>
              </a:rPr>
              <a:t>Tutti gli abitanti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coloro che abitavano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delle </a:t>
            </a:r>
            <a:r>
              <a:rPr sz="1200" dirty="0">
                <a:latin typeface="Times New Roman"/>
                <a:cs typeface="Times New Roman"/>
              </a:rPr>
              <a:t>costellazioni e </a:t>
            </a:r>
            <a:r>
              <a:rPr sz="1200" spc="-5" dirty="0">
                <a:latin typeface="Times New Roman"/>
                <a:cs typeface="Times New Roman"/>
              </a:rPr>
              <a:t>dei sistemi si </a:t>
            </a:r>
            <a:r>
              <a:rPr sz="1200" dirty="0">
                <a:latin typeface="Times New Roman"/>
                <a:cs typeface="Times New Roman"/>
              </a:rPr>
              <a:t>riunirono  </a:t>
            </a:r>
            <a:r>
              <a:rPr sz="1200" spc="-5" dirty="0">
                <a:latin typeface="Times New Roman"/>
                <a:cs typeface="Times New Roman"/>
              </a:rPr>
              <a:t>attorno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rispettive </a:t>
            </a:r>
            <a:r>
              <a:rPr sz="1200" dirty="0">
                <a:latin typeface="Times New Roman"/>
                <a:cs typeface="Times New Roman"/>
              </a:rPr>
              <a:t>stazioni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ricezione delle informazioni universali, sperando </a:t>
            </a:r>
            <a:r>
              <a:rPr sz="1200" dirty="0">
                <a:latin typeface="Times New Roman"/>
                <a:cs typeface="Times New Roman"/>
              </a:rPr>
              <a:t>di ricevere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notizia sulla missione  e </a:t>
            </a:r>
            <a:r>
              <a:rPr sz="1200" spc="-5" dirty="0">
                <a:latin typeface="Times New Roman"/>
                <a:cs typeface="Times New Roman"/>
              </a:rPr>
              <a:t>sul luogo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soggiorno del Figlio Creatore. </a:t>
            </a:r>
            <a:r>
              <a:rPr sz="1200" dirty="0">
                <a:latin typeface="Times New Roman"/>
                <a:cs typeface="Times New Roman"/>
              </a:rPr>
              <a:t>Non fu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di qualche </a:t>
            </a:r>
            <a:r>
              <a:rPr sz="1200" spc="-5" dirty="0">
                <a:latin typeface="Times New Roman"/>
                <a:cs typeface="Times New Roman"/>
              </a:rPr>
              <a:t>importanza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terzo giorno </a:t>
            </a:r>
            <a:r>
              <a:rPr sz="1200" dirty="0">
                <a:latin typeface="Times New Roman"/>
                <a:cs typeface="Times New Roman"/>
              </a:rPr>
              <a:t>successivo  </a:t>
            </a:r>
            <a:r>
              <a:rPr sz="1200" spc="-5" dirty="0">
                <a:latin typeface="Times New Roman"/>
                <a:cs typeface="Times New Roman"/>
              </a:rPr>
              <a:t>alla partenza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Micael.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giorno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registrata su Salvington </a:t>
            </a:r>
            <a:r>
              <a:rPr sz="1200" dirty="0">
                <a:latin typeface="Times New Roman"/>
                <a:cs typeface="Times New Roman"/>
              </a:rPr>
              <a:t>una comunicazione </a:t>
            </a:r>
            <a:r>
              <a:rPr sz="1200" spc="-5" dirty="0">
                <a:latin typeface="Times New Roman"/>
                <a:cs typeface="Times New Roman"/>
              </a:rPr>
              <a:t>proveniente dalla sfera Melchizedek, </a:t>
            </a:r>
            <a:r>
              <a:rPr sz="1200" dirty="0">
                <a:latin typeface="Times New Roman"/>
                <a:cs typeface="Times New Roman"/>
              </a:rPr>
              <a:t>sede  di </a:t>
            </a:r>
            <a:r>
              <a:rPr sz="1200" spc="-5" dirty="0">
                <a:latin typeface="Times New Roman"/>
                <a:cs typeface="Times New Roman"/>
              </a:rPr>
              <a:t>quell’ordine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Nebadon, che descriveva semplicemente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seguente operazione straordinaria </a:t>
            </a:r>
            <a:r>
              <a:rPr sz="1200" dirty="0">
                <a:latin typeface="Times New Roman"/>
                <a:cs typeface="Times New Roman"/>
              </a:rPr>
              <a:t>e senza </a:t>
            </a:r>
            <a:r>
              <a:rPr sz="1200" spc="-5" dirty="0">
                <a:latin typeface="Times New Roman"/>
                <a:cs typeface="Times New Roman"/>
              </a:rPr>
              <a:t>precedenti: “Oggi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mezzogiorno </a:t>
            </a:r>
            <a:r>
              <a:rPr sz="1200" dirty="0">
                <a:latin typeface="Times New Roman"/>
                <a:cs typeface="Times New Roman"/>
              </a:rPr>
              <a:t>è apparso </a:t>
            </a:r>
            <a:r>
              <a:rPr sz="1200" spc="-5" dirty="0">
                <a:latin typeface="Times New Roman"/>
                <a:cs typeface="Times New Roman"/>
              </a:rPr>
              <a:t>sul campo d’arrivo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uno </a:t>
            </a:r>
            <a:r>
              <a:rPr sz="1200" spc="-5" dirty="0">
                <a:latin typeface="Times New Roman"/>
                <a:cs typeface="Times New Roman"/>
              </a:rPr>
              <a:t>strano Figlio Melchizedek, che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63500" marR="64769">
              <a:lnSpc>
                <a:spcPct val="9560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simile </a:t>
            </a:r>
            <a:r>
              <a:rPr sz="1200" spc="-5" dirty="0">
                <a:latin typeface="Times New Roman"/>
                <a:cs typeface="Times New Roman"/>
              </a:rPr>
              <a:t>ai membri </a:t>
            </a:r>
            <a:r>
              <a:rPr sz="1200" dirty="0">
                <a:latin typeface="Times New Roman"/>
                <a:cs typeface="Times New Roman"/>
              </a:rPr>
              <a:t>del nostro </a:t>
            </a:r>
            <a:r>
              <a:rPr sz="1200" spc="-5" dirty="0">
                <a:latin typeface="Times New Roman"/>
                <a:cs typeface="Times New Roman"/>
              </a:rPr>
              <a:t>ordine.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onniafino </a:t>
            </a:r>
            <a:r>
              <a:rPr sz="1200" spc="-5" dirty="0">
                <a:latin typeface="Times New Roman"/>
                <a:cs typeface="Times New Roman"/>
              </a:rPr>
              <a:t>solitario </a:t>
            </a:r>
            <a:r>
              <a:rPr sz="1200" dirty="0">
                <a:latin typeface="Times New Roman"/>
                <a:cs typeface="Times New Roman"/>
              </a:rPr>
              <a:t>che portava </a:t>
            </a:r>
            <a:r>
              <a:rPr sz="1200" spc="-5" dirty="0">
                <a:latin typeface="Times New Roman"/>
                <a:cs typeface="Times New Roman"/>
              </a:rPr>
              <a:t>credenziali </a:t>
            </a:r>
            <a:r>
              <a:rPr sz="1200" dirty="0">
                <a:latin typeface="Times New Roman"/>
                <a:cs typeface="Times New Roman"/>
              </a:rPr>
              <a:t>da Uversa e  </a:t>
            </a:r>
            <a:r>
              <a:rPr sz="1200" spc="-5" dirty="0">
                <a:latin typeface="Times New Roman"/>
                <a:cs typeface="Times New Roman"/>
              </a:rPr>
              <a:t>che presentava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5" dirty="0">
                <a:latin typeface="Times New Roman"/>
                <a:cs typeface="Times New Roman"/>
              </a:rPr>
              <a:t>indirizzate al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degli Antichi dei Giorni e </a:t>
            </a:r>
            <a:r>
              <a:rPr sz="1200" spc="-5" dirty="0">
                <a:latin typeface="Times New Roman"/>
                <a:cs typeface="Times New Roman"/>
              </a:rPr>
              <a:t>concordate con Emanuele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Salvington. Esse  ordinavano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Figlio Melchizedek fosse ricevuto </a:t>
            </a:r>
            <a:r>
              <a:rPr sz="1200" dirty="0">
                <a:latin typeface="Times New Roman"/>
                <a:cs typeface="Times New Roman"/>
              </a:rPr>
              <a:t>nel nostro </a:t>
            </a:r>
            <a:r>
              <a:rPr sz="1200" spc="-5" dirty="0">
                <a:latin typeface="Times New Roman"/>
                <a:cs typeface="Times New Roman"/>
              </a:rPr>
              <a:t>ordine ed assegnato </a:t>
            </a:r>
            <a:r>
              <a:rPr sz="1200" dirty="0">
                <a:latin typeface="Times New Roman"/>
                <a:cs typeface="Times New Roman"/>
              </a:rPr>
              <a:t>al servizio </a:t>
            </a:r>
            <a:r>
              <a:rPr sz="1200" spc="-5" dirty="0">
                <a:latin typeface="Times New Roman"/>
                <a:cs typeface="Times New Roman"/>
              </a:rPr>
              <a:t>d’emergenza dei  Melchizedek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Così 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ordinato e così è </a:t>
            </a:r>
            <a:r>
              <a:rPr sz="1200" spc="-5" dirty="0">
                <a:latin typeface="Times New Roman"/>
                <a:cs typeface="Times New Roman"/>
              </a:rPr>
              <a:t>stato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fatto.”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1557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(1310.1) 119:1.4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negli archivi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circa </a:t>
            </a:r>
            <a:r>
              <a:rPr sz="1200" dirty="0">
                <a:latin typeface="Times New Roman"/>
                <a:cs typeface="Times New Roman"/>
              </a:rPr>
              <a:t>il primo conferimento di </a:t>
            </a:r>
            <a:r>
              <a:rPr sz="1200" spc="-5" dirty="0">
                <a:latin typeface="Times New Roman"/>
                <a:cs typeface="Times New Roman"/>
              </a:rPr>
              <a:t>Micael. Nient’altro </a:t>
            </a:r>
            <a:r>
              <a:rPr sz="1200" dirty="0">
                <a:latin typeface="Times New Roman"/>
                <a:cs typeface="Times New Roman"/>
              </a:rPr>
              <a:t>vi  </a:t>
            </a:r>
            <a:r>
              <a:rPr sz="1200" spc="-5" dirty="0">
                <a:latin typeface="Times New Roman"/>
                <a:cs typeface="Times New Roman"/>
              </a:rPr>
              <a:t>appare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 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quando fu </a:t>
            </a:r>
            <a:r>
              <a:rPr sz="1200" spc="-5" dirty="0">
                <a:latin typeface="Times New Roman"/>
                <a:cs typeface="Times New Roman"/>
              </a:rPr>
              <a:t>registrato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del </a:t>
            </a:r>
            <a:r>
              <a:rPr sz="1200" dirty="0">
                <a:latin typeface="Times New Roman"/>
                <a:cs typeface="Times New Roman"/>
              </a:rPr>
              <a:t>ritorno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improvvisa riassunzione  </a:t>
            </a:r>
            <a:r>
              <a:rPr sz="1200" spc="-5" dirty="0">
                <a:latin typeface="Times New Roman"/>
                <a:cs typeface="Times New Roman"/>
              </a:rPr>
              <a:t>della direzione 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dell’universo. Si </a:t>
            </a:r>
            <a:r>
              <a:rPr sz="1200" dirty="0">
                <a:latin typeface="Times New Roman"/>
                <a:cs typeface="Times New Roman"/>
              </a:rPr>
              <a:t>può tuttavia </a:t>
            </a:r>
            <a:r>
              <a:rPr sz="1200" spc="-5" dirty="0">
                <a:latin typeface="Times New Roman"/>
                <a:cs typeface="Times New Roman"/>
              </a:rPr>
              <a:t>trovare 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strana </a:t>
            </a:r>
            <a:r>
              <a:rPr sz="1200" dirty="0">
                <a:latin typeface="Times New Roman"/>
                <a:cs typeface="Times New Roman"/>
              </a:rPr>
              <a:t>iscrizione, un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eccezionale Figlio Melchizedek del corpo d’emergenza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quell’era. Questo </a:t>
            </a:r>
            <a:r>
              <a:rPr sz="1200" dirty="0">
                <a:latin typeface="Times New Roman"/>
                <a:cs typeface="Times New Roman"/>
              </a:rPr>
              <a:t>rapporto è </a:t>
            </a:r>
            <a:r>
              <a:rPr sz="1200" spc="-5" dirty="0">
                <a:latin typeface="Times New Roman"/>
                <a:cs typeface="Times New Roman"/>
              </a:rPr>
              <a:t>conservato </a:t>
            </a:r>
            <a:r>
              <a:rPr sz="1200" dirty="0">
                <a:latin typeface="Times New Roman"/>
                <a:cs typeface="Times New Roman"/>
              </a:rPr>
              <a:t>in un modesto  tempio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occupa ora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posizione </a:t>
            </a:r>
            <a:r>
              <a:rPr sz="1200" spc="-5" dirty="0">
                <a:latin typeface="Times New Roman"/>
                <a:cs typeface="Times New Roman"/>
              </a:rPr>
              <a:t>antistante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dimora del Padre </a:t>
            </a:r>
            <a:r>
              <a:rPr sz="1200" dirty="0">
                <a:latin typeface="Times New Roman"/>
                <a:cs typeface="Times New Roman"/>
              </a:rPr>
              <a:t>Melchizedek, e </a:t>
            </a:r>
            <a:r>
              <a:rPr sz="1200" spc="-5" dirty="0">
                <a:latin typeface="Times New Roman"/>
                <a:cs typeface="Times New Roman"/>
              </a:rPr>
              <a:t>comprende </a:t>
            </a:r>
            <a:r>
              <a:rPr sz="1200" dirty="0">
                <a:latin typeface="Times New Roman"/>
                <a:cs typeface="Times New Roman"/>
              </a:rPr>
              <a:t>la narrazione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servizio di </a:t>
            </a:r>
            <a:r>
              <a:rPr sz="1200" spc="-5" dirty="0">
                <a:latin typeface="Times New Roman"/>
                <a:cs typeface="Times New Roman"/>
              </a:rPr>
              <a:t>questo  Figlio Melchizedek </a:t>
            </a:r>
            <a:r>
              <a:rPr sz="1200" dirty="0">
                <a:latin typeface="Times New Roman"/>
                <a:cs typeface="Times New Roman"/>
              </a:rPr>
              <a:t>transitorio in </a:t>
            </a:r>
            <a:r>
              <a:rPr sz="1200" spc="-5" dirty="0">
                <a:latin typeface="Times New Roman"/>
                <a:cs typeface="Times New Roman"/>
              </a:rPr>
              <a:t>relazione alla sua assegnazione </a:t>
            </a:r>
            <a:r>
              <a:rPr sz="1200" dirty="0">
                <a:latin typeface="Times New Roman"/>
                <a:cs typeface="Times New Roman"/>
              </a:rPr>
              <a:t>a ventiquattro missioni </a:t>
            </a:r>
            <a:r>
              <a:rPr sz="1200" spc="-5" dirty="0">
                <a:latin typeface="Times New Roman"/>
                <a:cs typeface="Times New Roman"/>
              </a:rPr>
              <a:t>d’emergenza nell’universo. Questo  rapporto, </a:t>
            </a:r>
            <a:r>
              <a:rPr sz="1200" dirty="0">
                <a:latin typeface="Times New Roman"/>
                <a:cs typeface="Times New Roman"/>
              </a:rPr>
              <a:t>che ho </a:t>
            </a:r>
            <a:r>
              <a:rPr sz="1200" spc="-5" dirty="0">
                <a:latin typeface="Times New Roman"/>
                <a:cs typeface="Times New Roman"/>
              </a:rPr>
              <a:t>recentemente riletto, termina</a:t>
            </a:r>
            <a:r>
              <a:rPr sz="1200" dirty="0">
                <a:latin typeface="Times New Roman"/>
                <a:cs typeface="Times New Roman"/>
              </a:rPr>
              <a:t> così: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768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(1310.2) 119:1.5 </a:t>
            </a:r>
            <a:r>
              <a:rPr sz="1200" spc="-10" dirty="0">
                <a:latin typeface="Times New Roman"/>
                <a:cs typeface="Times New Roman"/>
              </a:rPr>
              <a:t>“Oggi </a:t>
            </a:r>
            <a:r>
              <a:rPr sz="1200" dirty="0">
                <a:latin typeface="Times New Roman"/>
                <a:cs typeface="Times New Roman"/>
              </a:rPr>
              <a:t>a mezzogiorno, </a:t>
            </a:r>
            <a:r>
              <a:rPr sz="1200" spc="-5" dirty="0">
                <a:latin typeface="Times New Roman"/>
                <a:cs typeface="Times New Roman"/>
              </a:rPr>
              <a:t>senza preavviso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della nostra </a:t>
            </a:r>
            <a:r>
              <a:rPr sz="1200" spc="-5" dirty="0">
                <a:latin typeface="Times New Roman"/>
                <a:cs typeface="Times New Roman"/>
              </a:rPr>
              <a:t>fratellanza, questo Figlio visitatore  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è scomparso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nostro mondo come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venuto,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dirty="0">
                <a:latin typeface="Times New Roman"/>
                <a:cs typeface="Times New Roman"/>
              </a:rPr>
              <a:t>soltanto da un onniafino </a:t>
            </a:r>
            <a:r>
              <a:rPr sz="1200" spc="-5" dirty="0">
                <a:latin typeface="Times New Roman"/>
                <a:cs typeface="Times New Roman"/>
              </a:rPr>
              <a:t>solitario.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 resoconto termina </a:t>
            </a:r>
            <a:r>
              <a:rPr sz="1200" dirty="0">
                <a:latin typeface="Times New Roman"/>
                <a:cs typeface="Times New Roman"/>
              </a:rPr>
              <a:t>ora con </a:t>
            </a:r>
            <a:r>
              <a:rPr sz="1200" spc="-5" dirty="0">
                <a:latin typeface="Times New Roman"/>
                <a:cs typeface="Times New Roman"/>
              </a:rPr>
              <a:t>l’attestazione che </a:t>
            </a:r>
            <a:r>
              <a:rPr sz="1200" dirty="0">
                <a:latin typeface="Times New Roman"/>
                <a:cs typeface="Times New Roman"/>
              </a:rPr>
              <a:t>questo visitatore è vissuto come un </a:t>
            </a:r>
            <a:r>
              <a:rPr sz="1200" spc="-5" dirty="0">
                <a:latin typeface="Times New Roman"/>
                <a:cs typeface="Times New Roman"/>
              </a:rPr>
              <a:t>Melchizedek, nelle </a:t>
            </a:r>
            <a:r>
              <a:rPr sz="1200" dirty="0">
                <a:latin typeface="Times New Roman"/>
                <a:cs typeface="Times New Roman"/>
              </a:rPr>
              <a:t>sembianze di un Melchizedek,  ha </a:t>
            </a:r>
            <a:r>
              <a:rPr sz="1200" spc="-5" dirty="0">
                <a:latin typeface="Times New Roman"/>
                <a:cs typeface="Times New Roman"/>
              </a:rPr>
              <a:t>lavorato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Melchizedek ed </a:t>
            </a:r>
            <a:r>
              <a:rPr sz="1200" dirty="0">
                <a:latin typeface="Times New Roman"/>
                <a:cs typeface="Times New Roman"/>
              </a:rPr>
              <a:t>ha fedelmente </a:t>
            </a:r>
            <a:r>
              <a:rPr sz="1200" spc="-5" dirty="0">
                <a:latin typeface="Times New Roman"/>
                <a:cs typeface="Times New Roman"/>
              </a:rPr>
              <a:t>compiuto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missioni come </a:t>
            </a:r>
            <a:r>
              <a:rPr sz="1200" spc="-5" dirty="0">
                <a:latin typeface="Times New Roman"/>
                <a:cs typeface="Times New Roman"/>
              </a:rPr>
              <a:t>Figlio d’emergenza del </a:t>
            </a:r>
            <a:r>
              <a:rPr sz="1200" dirty="0">
                <a:latin typeface="Times New Roman"/>
                <a:cs typeface="Times New Roman"/>
              </a:rPr>
              <a:t>nostro ordine.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9275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93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consenso universale egli </a:t>
            </a:r>
            <a:r>
              <a:rPr sz="1200" dirty="0">
                <a:latin typeface="Times New Roman"/>
                <a:cs typeface="Times New Roman"/>
              </a:rPr>
              <a:t>è divenuto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dei Melchizedek, </a:t>
            </a:r>
            <a:r>
              <a:rPr sz="1200" spc="-5" dirty="0">
                <a:latin typeface="Times New Roman"/>
                <a:cs typeface="Times New Roman"/>
              </a:rPr>
              <a:t>avendo guadagnato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e la nostra </a:t>
            </a:r>
            <a:r>
              <a:rPr sz="1200" spc="-5" dirty="0">
                <a:latin typeface="Times New Roman"/>
                <a:cs typeface="Times New Roman"/>
              </a:rPr>
              <a:t>adorazione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 </a:t>
            </a:r>
            <a:r>
              <a:rPr sz="1200" spc="-5" dirty="0">
                <a:latin typeface="Times New Roman"/>
                <a:cs typeface="Times New Roman"/>
              </a:rPr>
              <a:t>incomparabile </a:t>
            </a:r>
            <a:r>
              <a:rPr sz="1200" dirty="0">
                <a:latin typeface="Times New Roman"/>
                <a:cs typeface="Times New Roman"/>
              </a:rPr>
              <a:t>saggezza, il </a:t>
            </a:r>
            <a:r>
              <a:rPr sz="1200" spc="-5" dirty="0">
                <a:latin typeface="Times New Roman"/>
                <a:cs typeface="Times New Roman"/>
              </a:rPr>
              <a:t>suo amore 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splendida </a:t>
            </a:r>
            <a:r>
              <a:rPr sz="1200" dirty="0">
                <a:latin typeface="Times New Roman"/>
                <a:cs typeface="Times New Roman"/>
              </a:rPr>
              <a:t>consacrazione </a:t>
            </a:r>
            <a:r>
              <a:rPr sz="1200" spc="-5" dirty="0">
                <a:latin typeface="Times New Roman"/>
                <a:cs typeface="Times New Roman"/>
              </a:rPr>
              <a:t>al dovere. Egli ci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amati, </a:t>
            </a:r>
            <a:r>
              <a:rPr sz="1200" dirty="0">
                <a:latin typeface="Times New Roman"/>
                <a:cs typeface="Times New Roman"/>
              </a:rPr>
              <a:t>ci ha </a:t>
            </a:r>
            <a:r>
              <a:rPr sz="1200" spc="-5" dirty="0">
                <a:latin typeface="Times New Roman"/>
                <a:cs typeface="Times New Roman"/>
              </a:rPr>
              <a:t>compresi </a:t>
            </a:r>
            <a:r>
              <a:rPr sz="1200" dirty="0">
                <a:latin typeface="Times New Roman"/>
                <a:cs typeface="Times New Roman"/>
              </a:rPr>
              <a:t>ed ha  </a:t>
            </a:r>
            <a:r>
              <a:rPr sz="1200" spc="-5" dirty="0">
                <a:latin typeface="Times New Roman"/>
                <a:cs typeface="Times New Roman"/>
              </a:rPr>
              <a:t>servito con </a:t>
            </a:r>
            <a:r>
              <a:rPr sz="1200" dirty="0">
                <a:latin typeface="Times New Roman"/>
                <a:cs typeface="Times New Roman"/>
              </a:rPr>
              <a:t>noi, e noi </a:t>
            </a:r>
            <a:r>
              <a:rPr sz="1200" spc="-5" dirty="0">
                <a:latin typeface="Times New Roman"/>
                <a:cs typeface="Times New Roman"/>
              </a:rPr>
              <a:t>saremo </a:t>
            </a:r>
            <a:r>
              <a:rPr sz="1200" dirty="0">
                <a:latin typeface="Times New Roman"/>
                <a:cs typeface="Times New Roman"/>
              </a:rPr>
              <a:t>per sempre i </a:t>
            </a:r>
            <a:r>
              <a:rPr sz="1200" spc="-5" dirty="0">
                <a:latin typeface="Times New Roman"/>
                <a:cs typeface="Times New Roman"/>
              </a:rPr>
              <a:t>suoi leali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devoti compagni </a:t>
            </a:r>
            <a:r>
              <a:rPr sz="1200" dirty="0">
                <a:latin typeface="Times New Roman"/>
                <a:cs typeface="Times New Roman"/>
              </a:rPr>
              <a:t>Melchizedek, </a:t>
            </a:r>
            <a:r>
              <a:rPr sz="1200" spc="-5" dirty="0">
                <a:latin typeface="Times New Roman"/>
                <a:cs typeface="Times New Roman"/>
              </a:rPr>
              <a:t>perché questo straniero sul </a:t>
            </a:r>
            <a:r>
              <a:rPr sz="1200" dirty="0">
                <a:latin typeface="Times New Roman"/>
                <a:cs typeface="Times New Roman"/>
              </a:rPr>
              <a:t>nostro mondo è ora  divenuto </a:t>
            </a:r>
            <a:r>
              <a:rPr sz="1200" spc="-5" dirty="0">
                <a:latin typeface="Times New Roman"/>
                <a:cs typeface="Times New Roman"/>
              </a:rPr>
              <a:t>per l’eternità </a:t>
            </a:r>
            <a:r>
              <a:rPr sz="1200" dirty="0">
                <a:latin typeface="Times New Roman"/>
                <a:cs typeface="Times New Roman"/>
              </a:rPr>
              <a:t>un ministro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di natura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(1310.3) 119:1.6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tutto ciò </a:t>
            </a:r>
            <a:r>
              <a:rPr sz="1200" dirty="0">
                <a:latin typeface="Times New Roman"/>
                <a:cs typeface="Times New Roman"/>
              </a:rPr>
              <a:t>che mi è </a:t>
            </a:r>
            <a:r>
              <a:rPr sz="1200" spc="-5" dirty="0">
                <a:latin typeface="Times New Roman"/>
                <a:cs typeface="Times New Roman"/>
              </a:rPr>
              <a:t>permesso raccontarvi sul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Micael. </a:t>
            </a:r>
            <a:r>
              <a:rPr sz="1200" dirty="0">
                <a:latin typeface="Times New Roman"/>
                <a:cs typeface="Times New Roman"/>
              </a:rPr>
              <a:t>Noi, </a:t>
            </a:r>
            <a:r>
              <a:rPr sz="1200" spc="-5" dirty="0">
                <a:latin typeface="Times New Roman"/>
                <a:cs typeface="Times New Roman"/>
              </a:rPr>
              <a:t>beninteso, comprendiamo  pienamente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strano </a:t>
            </a:r>
            <a:r>
              <a:rPr sz="1200" spc="-5" dirty="0">
                <a:latin typeface="Times New Roman"/>
                <a:cs typeface="Times New Roman"/>
              </a:rPr>
              <a:t>Melchizedek, 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servito così </a:t>
            </a:r>
            <a:r>
              <a:rPr sz="1200" dirty="0">
                <a:latin typeface="Times New Roman"/>
                <a:cs typeface="Times New Roman"/>
              </a:rPr>
              <a:t>misteriosamente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miliardo di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1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altri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incarnato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missione del </a:t>
            </a:r>
            <a:r>
              <a:rPr sz="1200" spc="-5" dirty="0">
                <a:latin typeface="Times New Roman"/>
                <a:cs typeface="Times New Roman"/>
              </a:rPr>
              <a:t>suo primo conferimento. Gli archivi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attestano specificamente che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ed efficiente </a:t>
            </a:r>
            <a:r>
              <a:rPr sz="1200" spc="-5" dirty="0">
                <a:latin typeface="Times New Roman"/>
                <a:cs typeface="Times New Roman"/>
              </a:rPr>
              <a:t>Melchizedek fosse Micael,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ritiene </a:t>
            </a:r>
            <a:r>
              <a:rPr sz="1200" spc="-5" dirty="0">
                <a:latin typeface="Times New Roman"/>
                <a:cs typeface="Times New Roman"/>
              </a:rPr>
              <a:t>universalmente che </a:t>
            </a:r>
            <a:r>
              <a:rPr sz="1200" dirty="0">
                <a:latin typeface="Times New Roman"/>
                <a:cs typeface="Times New Roman"/>
              </a:rPr>
              <a:t>lo fosse. Probabilmente il </a:t>
            </a:r>
            <a:r>
              <a:rPr sz="1200" spc="-5" dirty="0">
                <a:latin typeface="Times New Roman"/>
                <a:cs typeface="Times New Roman"/>
              </a:rPr>
              <a:t>resoconto </a:t>
            </a:r>
            <a:r>
              <a:rPr sz="1200" dirty="0">
                <a:latin typeface="Times New Roman"/>
                <a:cs typeface="Times New Roman"/>
              </a:rPr>
              <a:t>effettivo  di questo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trovato </a:t>
            </a:r>
            <a:r>
              <a:rPr sz="1200" dirty="0">
                <a:latin typeface="Times New Roman"/>
                <a:cs typeface="Times New Roman"/>
              </a:rPr>
              <a:t>fuori </a:t>
            </a:r>
            <a:r>
              <a:rPr sz="1200" spc="-5" dirty="0">
                <a:latin typeface="Times New Roman"/>
                <a:cs typeface="Times New Roman"/>
              </a:rPr>
              <a:t>degli archivi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Sonarington, </a:t>
            </a:r>
            <a:r>
              <a:rPr sz="1200" dirty="0">
                <a:latin typeface="Times New Roman"/>
                <a:cs typeface="Times New Roman"/>
              </a:rPr>
              <a:t>e gli </a:t>
            </a:r>
            <a:r>
              <a:rPr sz="1200" spc="-5" dirty="0">
                <a:latin typeface="Times New Roman"/>
                <a:cs typeface="Times New Roman"/>
              </a:rPr>
              <a:t>archivi </a:t>
            </a:r>
            <a:r>
              <a:rPr sz="1200" dirty="0">
                <a:latin typeface="Times New Roman"/>
                <a:cs typeface="Times New Roman"/>
              </a:rPr>
              <a:t>di quel mondo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5" dirty="0">
                <a:latin typeface="Times New Roman"/>
                <a:cs typeface="Times New Roman"/>
              </a:rPr>
              <a:t>aperti </a:t>
            </a:r>
            <a:r>
              <a:rPr sz="1200" dirty="0">
                <a:latin typeface="Times New Roman"/>
                <a:cs typeface="Times New Roman"/>
              </a:rPr>
              <a:t>a noi.  </a:t>
            </a:r>
            <a:r>
              <a:rPr sz="1200" spc="-5" dirty="0">
                <a:latin typeface="Times New Roman"/>
                <a:cs typeface="Times New Roman"/>
              </a:rPr>
              <a:t>Soltanto su questo mondo sacro dei Figli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sono interamente </a:t>
            </a:r>
            <a:r>
              <a:rPr sz="1200" dirty="0">
                <a:latin typeface="Times New Roman"/>
                <a:cs typeface="Times New Roman"/>
              </a:rPr>
              <a:t>conosciuti i </a:t>
            </a:r>
            <a:r>
              <a:rPr sz="1200" spc="-5" dirty="0">
                <a:latin typeface="Times New Roman"/>
                <a:cs typeface="Times New Roman"/>
              </a:rPr>
              <a:t>misteri dell’incarnazione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conferimento. Noi tutti  </a:t>
            </a:r>
            <a:r>
              <a:rPr sz="1200" spc="-5" dirty="0">
                <a:latin typeface="Times New Roman"/>
                <a:cs typeface="Times New Roman"/>
              </a:rPr>
              <a:t>conosciamo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conferimenti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comprendiamo come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effettuati. 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sappiamo come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governatore </a:t>
            </a:r>
            <a:r>
              <a:rPr sz="1200" dirty="0">
                <a:latin typeface="Times New Roman"/>
                <a:cs typeface="Times New Roman"/>
              </a:rPr>
              <a:t>di un universo, 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dei Melchizedek, </a:t>
            </a:r>
            <a:r>
              <a:rPr sz="1200" spc="-5" dirty="0">
                <a:latin typeface="Times New Roman"/>
                <a:cs typeface="Times New Roman"/>
              </a:rPr>
              <a:t>possa così improvvisamente </a:t>
            </a:r>
            <a:r>
              <a:rPr sz="1200" dirty="0">
                <a:latin typeface="Times New Roman"/>
                <a:cs typeface="Times New Roman"/>
              </a:rPr>
              <a:t>e misteriosamente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uno di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e,  come tale, </a:t>
            </a:r>
            <a:r>
              <a:rPr sz="1200" dirty="0">
                <a:latin typeface="Times New Roman"/>
                <a:cs typeface="Times New Roman"/>
              </a:rPr>
              <a:t>vivere tra di loro e </a:t>
            </a:r>
            <a:r>
              <a:rPr sz="1200" spc="-5" dirty="0">
                <a:latin typeface="Times New Roman"/>
                <a:cs typeface="Times New Roman"/>
              </a:rPr>
              <a:t>lavorare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Melchizedek </a:t>
            </a:r>
            <a:r>
              <a:rPr sz="1200" dirty="0">
                <a:latin typeface="Times New Roman"/>
                <a:cs typeface="Times New Roman"/>
              </a:rPr>
              <a:t>per cento anni. </a:t>
            </a:r>
            <a:r>
              <a:rPr sz="1200" spc="-5" dirty="0">
                <a:latin typeface="Times New Roman"/>
                <a:cs typeface="Times New Roman"/>
              </a:rPr>
              <a:t>Ma così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avvenuto.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secondo conferimento</a:t>
            </a:r>
            <a:endParaRPr sz="1600">
              <a:latin typeface="Times New Roman"/>
              <a:cs typeface="Times New Roman"/>
            </a:endParaRPr>
          </a:p>
          <a:p>
            <a:pPr marL="63500" marR="16891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(1310.4) 119:2.1 </a:t>
            </a:r>
            <a:r>
              <a:rPr sz="1200" spc="-5" dirty="0">
                <a:latin typeface="Times New Roman"/>
                <a:cs typeface="Times New Roman"/>
              </a:rPr>
              <a:t>Per quasi centocinquanta </a:t>
            </a:r>
            <a:r>
              <a:rPr sz="1200" dirty="0">
                <a:latin typeface="Times New Roman"/>
                <a:cs typeface="Times New Roman"/>
              </a:rPr>
              <a:t>milioni di anni dopo il </a:t>
            </a:r>
            <a:r>
              <a:rPr sz="1200" spc="-5" dirty="0">
                <a:latin typeface="Times New Roman"/>
                <a:cs typeface="Times New Roman"/>
              </a:rPr>
              <a:t>conferimento Melchizedek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andò bene </a:t>
            </a:r>
            <a:r>
              <a:rPr sz="1200" dirty="0">
                <a:latin typeface="Times New Roman"/>
                <a:cs typeface="Times New Roman"/>
              </a:rPr>
              <a:t>nell’universo di 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poi cominciarono </a:t>
            </a:r>
            <a:r>
              <a:rPr sz="1200" spc="-5" dirty="0">
                <a:latin typeface="Times New Roman"/>
                <a:cs typeface="Times New Roman"/>
              </a:rPr>
              <a:t>ad insorgere dei </a:t>
            </a:r>
            <a:r>
              <a:rPr sz="1200" dirty="0">
                <a:latin typeface="Times New Roman"/>
                <a:cs typeface="Times New Roman"/>
              </a:rPr>
              <a:t>disordini </a:t>
            </a:r>
            <a:r>
              <a:rPr sz="1200" spc="-5" dirty="0">
                <a:latin typeface="Times New Roman"/>
                <a:cs typeface="Times New Roman"/>
              </a:rPr>
              <a:t>nel sistema </a:t>
            </a:r>
            <a:r>
              <a:rPr sz="1200" dirty="0">
                <a:latin typeface="Times New Roman"/>
                <a:cs typeface="Times New Roman"/>
              </a:rPr>
              <a:t>11 </a:t>
            </a:r>
            <a:r>
              <a:rPr sz="1200" spc="-5" dirty="0">
                <a:latin typeface="Times New Roman"/>
                <a:cs typeface="Times New Roman"/>
              </a:rPr>
              <a:t>della costellazione </a:t>
            </a:r>
            <a:r>
              <a:rPr sz="1200" dirty="0">
                <a:latin typeface="Times New Roman"/>
                <a:cs typeface="Times New Roman"/>
              </a:rPr>
              <a:t>37.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disordini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dovuti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malinteso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Lanonandek, </a:t>
            </a:r>
            <a:r>
              <a:rPr sz="1200" dirty="0">
                <a:latin typeface="Times New Roman"/>
                <a:cs typeface="Times New Roman"/>
              </a:rPr>
              <a:t>un Sovrano di Sistema,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giudicato </a:t>
            </a:r>
            <a:r>
              <a:rPr sz="1200" dirty="0">
                <a:latin typeface="Times New Roman"/>
                <a:cs typeface="Times New Roman"/>
              </a:rPr>
              <a:t>dai Padri della Costellazione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63500" marR="4508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l’approvazione del Fedele dei Giorni,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consigliere del Paradiso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quella costellazione,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di Sistema protestatario non  </a:t>
            </a:r>
            <a:r>
              <a:rPr sz="1200" spc="-5" dirty="0">
                <a:latin typeface="Times New Roman"/>
                <a:cs typeface="Times New Roman"/>
              </a:rPr>
              <a:t>si era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rassegnato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verdetto. </a:t>
            </a:r>
            <a:r>
              <a:rPr sz="1200" dirty="0">
                <a:latin typeface="Times New Roman"/>
                <a:cs typeface="Times New Roman"/>
              </a:rPr>
              <a:t>Dopo più 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anni di malcontento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portò i suoi associati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ribellioni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134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92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estese </a:t>
            </a:r>
            <a:r>
              <a:rPr sz="1200" dirty="0">
                <a:latin typeface="Times New Roman"/>
                <a:cs typeface="Times New Roman"/>
              </a:rPr>
              <a:t>e disastrose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del Figlio </a:t>
            </a:r>
            <a:r>
              <a:rPr sz="1200" dirty="0">
                <a:latin typeface="Times New Roman"/>
                <a:cs typeface="Times New Roman"/>
              </a:rPr>
              <a:t>Creatore mai </a:t>
            </a:r>
            <a:r>
              <a:rPr sz="1200" spc="-5" dirty="0">
                <a:latin typeface="Times New Roman"/>
                <a:cs typeface="Times New Roman"/>
              </a:rPr>
              <a:t>insorte nell’universo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ribellione giudicata </a:t>
            </a:r>
            <a:r>
              <a:rPr sz="1200" dirty="0">
                <a:latin typeface="Times New Roman"/>
                <a:cs typeface="Times New Roman"/>
              </a:rPr>
              <a:t>e terminata  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grazie all’azione degli Antichi dei Giorni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(1311.1) 119:2.2 </a:t>
            </a:r>
            <a:r>
              <a:rPr sz="1200" spc="-5" dirty="0">
                <a:latin typeface="Times New Roman"/>
                <a:cs typeface="Times New Roman"/>
              </a:rPr>
              <a:t>Questo Sovrano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 ribelle, Lutentia, regnò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sul suo pianeta sede </a:t>
            </a:r>
            <a:r>
              <a:rPr sz="1200" dirty="0">
                <a:latin typeface="Times New Roman"/>
                <a:cs typeface="Times New Roman"/>
              </a:rPr>
              <a:t>per più di venti anni </a:t>
            </a:r>
            <a:r>
              <a:rPr sz="1200" spc="-5" dirty="0">
                <a:latin typeface="Times New Roman"/>
                <a:cs typeface="Times New Roman"/>
              </a:rPr>
              <a:t>del tempo  standard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Nebadon; </a:t>
            </a:r>
            <a:r>
              <a:rPr sz="1200" dirty="0">
                <a:latin typeface="Times New Roman"/>
                <a:cs typeface="Times New Roman"/>
              </a:rPr>
              <a:t>dopo di </a:t>
            </a:r>
            <a:r>
              <a:rPr sz="1200" spc="-5" dirty="0">
                <a:latin typeface="Times New Roman"/>
                <a:cs typeface="Times New Roman"/>
              </a:rPr>
              <a:t>che gli Altissimi, </a:t>
            </a:r>
            <a:r>
              <a:rPr sz="1200" spc="-1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l’approvazione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Uversa, ordinarono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segregazione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chiesero ai </a:t>
            </a:r>
            <a:r>
              <a:rPr sz="1200" dirty="0">
                <a:latin typeface="Times New Roman"/>
                <a:cs typeface="Times New Roman"/>
              </a:rPr>
              <a:t>dirigenti  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designare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 che assumesse </a:t>
            </a:r>
            <a:r>
              <a:rPr sz="1200" dirty="0">
                <a:latin typeface="Times New Roman"/>
                <a:cs typeface="Times New Roman"/>
              </a:rPr>
              <a:t>la direzione di </a:t>
            </a:r>
            <a:r>
              <a:rPr sz="1200" spc="-5" dirty="0">
                <a:latin typeface="Times New Roman"/>
                <a:cs typeface="Times New Roman"/>
              </a:rPr>
              <a:t>quel sistema </a:t>
            </a:r>
            <a:r>
              <a:rPr sz="1200" dirty="0">
                <a:latin typeface="Times New Roman"/>
                <a:cs typeface="Times New Roman"/>
              </a:rPr>
              <a:t>di mondi abitati </a:t>
            </a:r>
            <a:r>
              <a:rPr sz="1200" spc="-5" dirty="0">
                <a:latin typeface="Times New Roman"/>
                <a:cs typeface="Times New Roman"/>
              </a:rPr>
              <a:t>turbato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lacerato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conflitti.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47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(1311.2) 119:2.3 </a:t>
            </a:r>
            <a:r>
              <a:rPr sz="1200" spc="-5" dirty="0">
                <a:latin typeface="Times New Roman"/>
                <a:cs typeface="Times New Roman"/>
              </a:rPr>
              <a:t>Simultaneamente al ricevimento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richiesta su </a:t>
            </a:r>
            <a:r>
              <a:rPr sz="1200" dirty="0">
                <a:latin typeface="Times New Roman"/>
                <a:cs typeface="Times New Roman"/>
              </a:rPr>
              <a:t>Salvington, </a:t>
            </a:r>
            <a:r>
              <a:rPr sz="1200" spc="-5" dirty="0">
                <a:latin typeface="Times New Roman"/>
                <a:cs typeface="Times New Roman"/>
              </a:rPr>
              <a:t>Micael fece </a:t>
            </a:r>
            <a:r>
              <a:rPr sz="1200" dirty="0">
                <a:latin typeface="Times New Roman"/>
                <a:cs typeface="Times New Roman"/>
              </a:rPr>
              <a:t>la seconda di quelle straordinarie  </a:t>
            </a:r>
            <a:r>
              <a:rPr sz="1200" spc="-5" dirty="0">
                <a:latin typeface="Times New Roman"/>
                <a:cs typeface="Times New Roman"/>
              </a:rPr>
              <a:t>dichiarazioni d’intenzione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assentarsi </a:t>
            </a:r>
            <a:r>
              <a:rPr sz="1200" dirty="0">
                <a:latin typeface="Times New Roman"/>
                <a:cs typeface="Times New Roman"/>
              </a:rPr>
              <a:t>dalla capitale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per il proposito di </a:t>
            </a:r>
            <a:r>
              <a:rPr sz="1200" spc="-5" dirty="0">
                <a:latin typeface="Times New Roman"/>
                <a:cs typeface="Times New Roman"/>
              </a:rPr>
              <a:t>“eseguire gli </a:t>
            </a:r>
            <a:r>
              <a:rPr sz="1200" dirty="0">
                <a:latin typeface="Times New Roman"/>
                <a:cs typeface="Times New Roman"/>
              </a:rPr>
              <a:t>ordini di mio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Paradiso”, promettendo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“ritornare al </a:t>
            </a:r>
            <a:r>
              <a:rPr sz="1200" dirty="0">
                <a:latin typeface="Times New Roman"/>
                <a:cs typeface="Times New Roman"/>
              </a:rPr>
              <a:t>momento dovuto” e </a:t>
            </a:r>
            <a:r>
              <a:rPr sz="1200" spc="-5" dirty="0">
                <a:latin typeface="Times New Roman"/>
                <a:cs typeface="Times New Roman"/>
              </a:rPr>
              <a:t>concentrando ogni autorità </a:t>
            </a:r>
            <a:r>
              <a:rPr sz="1200" dirty="0">
                <a:latin typeface="Times New Roman"/>
                <a:cs typeface="Times New Roman"/>
              </a:rPr>
              <a:t>nelle mani di suo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 Emanuele, l’Unione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84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(1311.3) 119:2.4 </a:t>
            </a:r>
            <a:r>
              <a:rPr sz="1200" dirty="0">
                <a:latin typeface="Times New Roman"/>
                <a:cs typeface="Times New Roman"/>
              </a:rPr>
              <a:t>Poi, con la </a:t>
            </a:r>
            <a:r>
              <a:rPr sz="1200" spc="-5" dirty="0">
                <a:latin typeface="Times New Roman"/>
                <a:cs typeface="Times New Roman"/>
              </a:rPr>
              <a:t>stessa tecnica seguita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della sua partenza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Melchizedek,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prese di  nuovo </a:t>
            </a:r>
            <a:r>
              <a:rPr sz="1200" spc="-5" dirty="0">
                <a:latin typeface="Times New Roman"/>
                <a:cs typeface="Times New Roman"/>
              </a:rPr>
              <a:t>congedo dalla sua sfera capitale.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questo congedo </a:t>
            </a:r>
            <a:r>
              <a:rPr sz="1200" dirty="0">
                <a:latin typeface="Times New Roman"/>
                <a:cs typeface="Times New Roman"/>
              </a:rPr>
              <a:t>inspiegato, un nuovo membro </a:t>
            </a:r>
            <a:r>
              <a:rPr sz="1200" spc="-5" dirty="0">
                <a:latin typeface="Times New Roman"/>
                <a:cs typeface="Times New Roman"/>
              </a:rPr>
              <a:t>sconosciuto </a:t>
            </a:r>
            <a:r>
              <a:rPr sz="1200" dirty="0">
                <a:latin typeface="Times New Roman"/>
                <a:cs typeface="Times New Roman"/>
              </a:rPr>
              <a:t>apparve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al 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riserva dei Figli Lanonandek </a:t>
            </a:r>
            <a:r>
              <a:rPr sz="1200" dirty="0">
                <a:latin typeface="Times New Roman"/>
                <a:cs typeface="Times New Roman"/>
              </a:rPr>
              <a:t>primari di </a:t>
            </a:r>
            <a:r>
              <a:rPr sz="1200" spc="-5" dirty="0">
                <a:latin typeface="Times New Roman"/>
                <a:cs typeface="Times New Roman"/>
              </a:rPr>
              <a:t>Nebadon. 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apparve a </a:t>
            </a:r>
            <a:r>
              <a:rPr sz="1200" spc="-5" dirty="0">
                <a:latin typeface="Times New Roman"/>
                <a:cs typeface="Times New Roman"/>
              </a:rPr>
              <a:t>mezzogiorno,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preavviso  ed accompagnato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terziafino solitario latore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credenziali degli </a:t>
            </a:r>
            <a:r>
              <a:rPr sz="1200" dirty="0">
                <a:latin typeface="Times New Roman"/>
                <a:cs typeface="Times New Roman"/>
              </a:rPr>
              <a:t>Antichi dei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Uversa, </a:t>
            </a:r>
            <a:r>
              <a:rPr sz="1200" dirty="0">
                <a:latin typeface="Times New Roman"/>
                <a:cs typeface="Times New Roman"/>
              </a:rPr>
              <a:t>certificate da Emanuele di 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 ordinavano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11 </a:t>
            </a:r>
            <a:r>
              <a:rPr sz="1200" spc="-5" dirty="0">
                <a:latin typeface="Times New Roman"/>
                <a:cs typeface="Times New Roman"/>
              </a:rPr>
              <a:t>della costellazione </a:t>
            </a:r>
            <a:r>
              <a:rPr sz="1200" dirty="0">
                <a:latin typeface="Times New Roman"/>
                <a:cs typeface="Times New Roman"/>
              </a:rPr>
              <a:t>37 </a:t>
            </a:r>
            <a:r>
              <a:rPr sz="1200" spc="-5" dirty="0">
                <a:latin typeface="Times New Roman"/>
                <a:cs typeface="Times New Roman"/>
              </a:rPr>
              <a:t>come successore del  deposto Lutentia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quale Sovrano di </a:t>
            </a:r>
            <a:r>
              <a:rPr sz="1200" spc="-5" dirty="0">
                <a:latin typeface="Times New Roman"/>
                <a:cs typeface="Times New Roman"/>
              </a:rPr>
              <a:t>Sistema facente </a:t>
            </a:r>
            <a:r>
              <a:rPr sz="1200" dirty="0">
                <a:latin typeface="Times New Roman"/>
                <a:cs typeface="Times New Roman"/>
              </a:rPr>
              <a:t>funzioni, in attesa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nomina </a:t>
            </a:r>
            <a:r>
              <a:rPr sz="1200" dirty="0">
                <a:latin typeface="Times New Roman"/>
                <a:cs typeface="Times New Roman"/>
              </a:rPr>
              <a:t>di un nuovo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sovrano.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628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(1311.4) 119:2.5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diciassette anni </a:t>
            </a:r>
            <a:r>
              <a:rPr sz="1200" dirty="0">
                <a:latin typeface="Times New Roman"/>
                <a:cs typeface="Times New Roman"/>
              </a:rPr>
              <a:t>del tempo </a:t>
            </a:r>
            <a:r>
              <a:rPr sz="1200" spc="-5" dirty="0">
                <a:latin typeface="Times New Roman"/>
                <a:cs typeface="Times New Roman"/>
              </a:rPr>
              <a:t>dell’universo questo </a:t>
            </a:r>
            <a:r>
              <a:rPr sz="1200" dirty="0">
                <a:latin typeface="Times New Roman"/>
                <a:cs typeface="Times New Roman"/>
              </a:rPr>
              <a:t>strano e </a:t>
            </a:r>
            <a:r>
              <a:rPr sz="1200" spc="-5" dirty="0">
                <a:latin typeface="Times New Roman"/>
                <a:cs typeface="Times New Roman"/>
              </a:rPr>
              <a:t>sconosciuto sovrano temporaneo amministrò </a:t>
            </a:r>
            <a:r>
              <a:rPr sz="1200" dirty="0">
                <a:latin typeface="Times New Roman"/>
                <a:cs typeface="Times New Roman"/>
              </a:rPr>
              <a:t>gli 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risolse </a:t>
            </a:r>
            <a:r>
              <a:rPr sz="1200" dirty="0">
                <a:latin typeface="Times New Roman"/>
                <a:cs typeface="Times New Roman"/>
              </a:rPr>
              <a:t>saggiamente le </a:t>
            </a:r>
            <a:r>
              <a:rPr sz="1200" spc="-5" dirty="0">
                <a:latin typeface="Times New Roman"/>
                <a:cs typeface="Times New Roman"/>
              </a:rPr>
              <a:t>contese </a:t>
            </a:r>
            <a:r>
              <a:rPr sz="1200" dirty="0">
                <a:latin typeface="Times New Roman"/>
                <a:cs typeface="Times New Roman"/>
              </a:rPr>
              <a:t>di questo sistema </a:t>
            </a:r>
            <a:r>
              <a:rPr sz="1200" spc="-5" dirty="0">
                <a:latin typeface="Times New Roman"/>
                <a:cs typeface="Times New Roman"/>
              </a:rPr>
              <a:t>locale turbato </a:t>
            </a:r>
            <a:r>
              <a:rPr sz="1200" dirty="0">
                <a:latin typeface="Times New Roman"/>
                <a:cs typeface="Times New Roman"/>
              </a:rPr>
              <a:t>e demoralizzato.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Sovrano di </a:t>
            </a:r>
            <a:r>
              <a:rPr sz="1200" spc="-5" dirty="0">
                <a:latin typeface="Times New Roman"/>
                <a:cs typeface="Times New Roman"/>
              </a:rPr>
              <a:t>Sistema fu </a:t>
            </a:r>
            <a:r>
              <a:rPr sz="1200" dirty="0">
                <a:latin typeface="Times New Roman"/>
                <a:cs typeface="Times New Roman"/>
              </a:rPr>
              <a:t>mai più  </a:t>
            </a:r>
            <a:r>
              <a:rPr sz="1200" spc="-5" dirty="0">
                <a:latin typeface="Times New Roman"/>
                <a:cs typeface="Times New Roman"/>
              </a:rPr>
              <a:t>ardentemente amato </a:t>
            </a:r>
            <a:r>
              <a:rPr sz="1200" dirty="0">
                <a:latin typeface="Times New Roman"/>
                <a:cs typeface="Times New Roman"/>
              </a:rPr>
              <a:t>o più </a:t>
            </a:r>
            <a:r>
              <a:rPr sz="1200" spc="-5" dirty="0">
                <a:latin typeface="Times New Roman"/>
                <a:cs typeface="Times New Roman"/>
              </a:rPr>
              <a:t>estesamente </a:t>
            </a:r>
            <a:r>
              <a:rPr sz="1200" dirty="0">
                <a:latin typeface="Times New Roman"/>
                <a:cs typeface="Times New Roman"/>
              </a:rPr>
              <a:t>onorato e </a:t>
            </a:r>
            <a:r>
              <a:rPr sz="1200" spc="-5" dirty="0">
                <a:latin typeface="Times New Roman"/>
                <a:cs typeface="Times New Roman"/>
              </a:rPr>
              <a:t>rispettato. 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rimise in ordine con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misericordia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7365" cy="3368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62255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turbolento </a:t>
            </a:r>
            <a:r>
              <a:rPr sz="1200" spc="-5" dirty="0">
                <a:latin typeface="Times New Roman"/>
                <a:cs typeface="Times New Roman"/>
              </a:rPr>
              <a:t>sistema, </a:t>
            </a:r>
            <a:r>
              <a:rPr sz="1200" dirty="0">
                <a:latin typeface="Times New Roman"/>
                <a:cs typeface="Times New Roman"/>
              </a:rPr>
              <a:t>portando </a:t>
            </a:r>
            <a:r>
              <a:rPr sz="1200" spc="-5" dirty="0">
                <a:latin typeface="Times New Roman"/>
                <a:cs typeface="Times New Roman"/>
              </a:rPr>
              <a:t>assiduamente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ministero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suoi sudditi,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offrendo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al suo predecessore </a:t>
            </a:r>
            <a:r>
              <a:rPr sz="1200" dirty="0">
                <a:latin typeface="Times New Roman"/>
                <a:cs typeface="Times New Roman"/>
              </a:rPr>
              <a:t>ribelle il  </a:t>
            </a:r>
            <a:r>
              <a:rPr sz="1200" spc="-5" dirty="0">
                <a:latin typeface="Times New Roman"/>
                <a:cs typeface="Times New Roman"/>
              </a:rPr>
              <a:t>privilegio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condividere </a:t>
            </a:r>
            <a:r>
              <a:rPr sz="1200" dirty="0">
                <a:latin typeface="Times New Roman"/>
                <a:cs typeface="Times New Roman"/>
              </a:rPr>
              <a:t>il trono </a:t>
            </a:r>
            <a:r>
              <a:rPr sz="1200" spc="-5" dirty="0">
                <a:latin typeface="Times New Roman"/>
                <a:cs typeface="Times New Roman"/>
              </a:rPr>
              <a:t>dell’autorità del sistema se solo si fosse scusato con Emanuele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suoi affronti. Ma </a:t>
            </a:r>
            <a:r>
              <a:rPr sz="1200" dirty="0">
                <a:latin typeface="Times New Roman"/>
                <a:cs typeface="Times New Roman"/>
              </a:rPr>
              <a:t>Lutentia  </a:t>
            </a:r>
            <a:r>
              <a:rPr sz="1200" spc="-5" dirty="0">
                <a:latin typeface="Times New Roman"/>
                <a:cs typeface="Times New Roman"/>
              </a:rPr>
              <a:t>respinse queste </a:t>
            </a:r>
            <a:r>
              <a:rPr sz="1200" dirty="0">
                <a:latin typeface="Times New Roman"/>
                <a:cs typeface="Times New Roman"/>
              </a:rPr>
              <a:t>offerte di </a:t>
            </a:r>
            <a:r>
              <a:rPr sz="1200" spc="-5" dirty="0">
                <a:latin typeface="Times New Roman"/>
                <a:cs typeface="Times New Roman"/>
              </a:rPr>
              <a:t>misericordia, sapendo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questo nuovo e strano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altri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Micael,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63500" marR="304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governatore stesso dell’universo che egli aveva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recentemente sfidato. Ma </a:t>
            </a:r>
            <a:r>
              <a:rPr sz="1200" dirty="0">
                <a:latin typeface="Times New Roman"/>
                <a:cs typeface="Times New Roman"/>
              </a:rPr>
              <a:t>milioni di </a:t>
            </a:r>
            <a:r>
              <a:rPr sz="1200" spc="-5" dirty="0">
                <a:latin typeface="Times New Roman"/>
                <a:cs typeface="Times New Roman"/>
              </a:rPr>
              <a:t>suoi seguaci ingannati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delusi </a:t>
            </a:r>
            <a:r>
              <a:rPr sz="1200" dirty="0">
                <a:latin typeface="Times New Roman"/>
                <a:cs typeface="Times New Roman"/>
              </a:rPr>
              <a:t>accettarono  il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di questo nuovo </a:t>
            </a:r>
            <a:r>
              <a:rPr sz="1200" spc="-5" dirty="0">
                <a:latin typeface="Times New Roman"/>
                <a:cs typeface="Times New Roman"/>
              </a:rPr>
              <a:t>governatore, </a:t>
            </a:r>
            <a:r>
              <a:rPr sz="1200" dirty="0">
                <a:latin typeface="Times New Roman"/>
                <a:cs typeface="Times New Roman"/>
              </a:rPr>
              <a:t>conosciuto in </a:t>
            </a:r>
            <a:r>
              <a:rPr sz="1200" spc="-5" dirty="0">
                <a:latin typeface="Times New Roman"/>
                <a:cs typeface="Times New Roman"/>
              </a:rPr>
              <a:t>quell’epoca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Salvatore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sistema 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Palonia.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(1311.5) 119:2.6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giunse </a:t>
            </a:r>
            <a:r>
              <a:rPr sz="1200" dirty="0">
                <a:latin typeface="Times New Roman"/>
                <a:cs typeface="Times New Roman"/>
              </a:rPr>
              <a:t>poi il </a:t>
            </a:r>
            <a:r>
              <a:rPr sz="1200" spc="-5" dirty="0">
                <a:latin typeface="Times New Roman"/>
                <a:cs typeface="Times New Roman"/>
              </a:rPr>
              <a:t>giorno memorabile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arrivò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 titolare, designato </a:t>
            </a:r>
            <a:r>
              <a:rPr sz="1200" dirty="0">
                <a:latin typeface="Times New Roman"/>
                <a:cs typeface="Times New Roman"/>
              </a:rPr>
              <a:t>dalle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autorità</a:t>
            </a:r>
            <a:endParaRPr sz="1200">
              <a:latin typeface="Times New Roman"/>
              <a:cs typeface="Times New Roman"/>
            </a:endParaRPr>
          </a:p>
          <a:p>
            <a:pPr marL="63500" marR="7366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 come successore permanente del </a:t>
            </a:r>
            <a:r>
              <a:rPr sz="1200" dirty="0">
                <a:latin typeface="Times New Roman"/>
                <a:cs typeface="Times New Roman"/>
              </a:rPr>
              <a:t>deposto </a:t>
            </a:r>
            <a:r>
              <a:rPr sz="1200" spc="-5" dirty="0">
                <a:latin typeface="Times New Roman"/>
                <a:cs typeface="Times New Roman"/>
              </a:rPr>
              <a:t>Lutentia, </a:t>
            </a:r>
            <a:r>
              <a:rPr sz="1200" dirty="0">
                <a:latin typeface="Times New Roman"/>
                <a:cs typeface="Times New Roman"/>
              </a:rPr>
              <a:t>e tutto Palonia pianse la </a:t>
            </a:r>
            <a:r>
              <a:rPr sz="1200" spc="-5" dirty="0">
                <a:latin typeface="Times New Roman"/>
                <a:cs typeface="Times New Roman"/>
              </a:rPr>
              <a:t>partenza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più nobile e  più </a:t>
            </a:r>
            <a:r>
              <a:rPr sz="1200" spc="-5" dirty="0">
                <a:latin typeface="Times New Roman"/>
                <a:cs typeface="Times New Roman"/>
              </a:rPr>
              <a:t>benevolo </a:t>
            </a:r>
            <a:r>
              <a:rPr sz="1200" dirty="0">
                <a:latin typeface="Times New Roman"/>
                <a:cs typeface="Times New Roman"/>
              </a:rPr>
              <a:t>che Nebadon </a:t>
            </a:r>
            <a:r>
              <a:rPr sz="1200" spc="-5" dirty="0">
                <a:latin typeface="Times New Roman"/>
                <a:cs typeface="Times New Roman"/>
              </a:rPr>
              <a:t>avesse mai </a:t>
            </a:r>
            <a:r>
              <a:rPr sz="1200" dirty="0">
                <a:latin typeface="Times New Roman"/>
                <a:cs typeface="Times New Roman"/>
              </a:rPr>
              <a:t>conosciuto.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amato </a:t>
            </a:r>
            <a:r>
              <a:rPr sz="1200" dirty="0">
                <a:latin typeface="Times New Roman"/>
                <a:cs typeface="Times New Roman"/>
              </a:rPr>
              <a:t>da tutto 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adorato </a:t>
            </a:r>
            <a:r>
              <a:rPr sz="1200" dirty="0">
                <a:latin typeface="Times New Roman"/>
                <a:cs typeface="Times New Roman"/>
              </a:rPr>
              <a:t>dai 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di tutti i gruppi di  </a:t>
            </a:r>
            <a:r>
              <a:rPr sz="1200" spc="-5" dirty="0">
                <a:latin typeface="Times New Roman"/>
                <a:cs typeface="Times New Roman"/>
              </a:rPr>
              <a:t>Figli Lanonandek.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partenza </a:t>
            </a:r>
            <a:r>
              <a:rPr sz="1200" dirty="0">
                <a:latin typeface="Times New Roman"/>
                <a:cs typeface="Times New Roman"/>
              </a:rPr>
              <a:t>non avvenne senza </a:t>
            </a:r>
            <a:r>
              <a:rPr sz="1200" spc="-5" dirty="0">
                <a:latin typeface="Times New Roman"/>
                <a:cs typeface="Times New Roman"/>
              </a:rPr>
              <a:t>cerimonie; </a:t>
            </a:r>
            <a:r>
              <a:rPr sz="1200" dirty="0">
                <a:latin typeface="Times New Roman"/>
                <a:cs typeface="Times New Roman"/>
              </a:rPr>
              <a:t>fu organizzata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celebrazione </a:t>
            </a:r>
            <a:r>
              <a:rPr sz="1200" spc="-5" dirty="0">
                <a:latin typeface="Times New Roman"/>
                <a:cs typeface="Times New Roman"/>
              </a:rPr>
              <a:t>quando egli lasciò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capitale del sistema. </a:t>
            </a:r>
            <a:r>
              <a:rPr sz="1200" dirty="0">
                <a:latin typeface="Times New Roman"/>
                <a:cs typeface="Times New Roman"/>
              </a:rPr>
              <a:t>Anche il </a:t>
            </a:r>
            <a:r>
              <a:rPr sz="1200" spc="-5" dirty="0">
                <a:latin typeface="Times New Roman"/>
                <a:cs typeface="Times New Roman"/>
              </a:rPr>
              <a:t>suo predecessore </a:t>
            </a:r>
            <a:r>
              <a:rPr sz="1200" dirty="0">
                <a:latin typeface="Times New Roman"/>
                <a:cs typeface="Times New Roman"/>
              </a:rPr>
              <a:t>deviato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inviò </a:t>
            </a:r>
            <a:r>
              <a:rPr sz="1200" spc="-5" dirty="0">
                <a:latin typeface="Times New Roman"/>
                <a:cs typeface="Times New Roman"/>
              </a:rPr>
              <a:t>questo messaggio: “Tu </a:t>
            </a:r>
            <a:r>
              <a:rPr sz="1200" dirty="0">
                <a:latin typeface="Times New Roman"/>
                <a:cs typeface="Times New Roman"/>
              </a:rPr>
              <a:t>sei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retto </a:t>
            </a:r>
            <a:r>
              <a:rPr sz="1200" dirty="0">
                <a:latin typeface="Times New Roman"/>
                <a:cs typeface="Times New Roman"/>
              </a:rPr>
              <a:t>in tutte le tue </a:t>
            </a:r>
            <a:r>
              <a:rPr sz="1200" spc="5" dirty="0">
                <a:latin typeface="Times New Roman"/>
                <a:cs typeface="Times New Roman"/>
              </a:rPr>
              <a:t>vie.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io continuo a </a:t>
            </a:r>
            <a:r>
              <a:rPr sz="1200" spc="-5" dirty="0">
                <a:latin typeface="Times New Roman"/>
                <a:cs typeface="Times New Roman"/>
              </a:rPr>
              <a:t>respingere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del </a:t>
            </a:r>
            <a:r>
              <a:rPr sz="1200" dirty="0">
                <a:latin typeface="Times New Roman"/>
                <a:cs typeface="Times New Roman"/>
              </a:rPr>
              <a:t>Paradiso, sono </a:t>
            </a:r>
            <a:r>
              <a:rPr sz="1200" spc="-5" dirty="0">
                <a:latin typeface="Times New Roman"/>
                <a:cs typeface="Times New Roman"/>
              </a:rPr>
              <a:t>costretto ad </a:t>
            </a:r>
            <a:r>
              <a:rPr sz="1200" dirty="0">
                <a:latin typeface="Times New Roman"/>
                <a:cs typeface="Times New Roman"/>
              </a:rPr>
              <a:t>ammettere che tu </a:t>
            </a:r>
            <a:r>
              <a:rPr sz="1200" spc="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amministratore giusto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misericordioso.”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(1312.1) 119:2.7 </a:t>
            </a:r>
            <a:r>
              <a:rPr sz="1200" dirty="0">
                <a:latin typeface="Times New Roman"/>
                <a:cs typeface="Times New Roman"/>
              </a:rPr>
              <a:t>E poi questo </a:t>
            </a:r>
            <a:r>
              <a:rPr sz="1200" spc="-5" dirty="0">
                <a:latin typeface="Times New Roman"/>
                <a:cs typeface="Times New Roman"/>
              </a:rPr>
              <a:t>sovrano temporaneo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sistema ribelle si congedò dal pianeta del suo </a:t>
            </a:r>
            <a:r>
              <a:rPr sz="1200" dirty="0">
                <a:latin typeface="Times New Roman"/>
                <a:cs typeface="Times New Roman"/>
              </a:rPr>
              <a:t>breve </a:t>
            </a:r>
            <a:r>
              <a:rPr sz="1200" spc="-5" dirty="0">
                <a:latin typeface="Times New Roman"/>
                <a:cs typeface="Times New Roman"/>
              </a:rPr>
              <a:t>soggiorno amministrativo </a:t>
            </a:r>
            <a:r>
              <a:rPr sz="1200" dirty="0">
                <a:latin typeface="Times New Roman"/>
                <a:cs typeface="Times New Roman"/>
              </a:rPr>
              <a:t>e  tre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riapparve </a:t>
            </a:r>
            <a:r>
              <a:rPr sz="1200" spc="-5" dirty="0">
                <a:latin typeface="Times New Roman"/>
                <a:cs typeface="Times New Roman"/>
              </a:rPr>
              <a:t>su Salvington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riprese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dell’universo di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Seguì </a:t>
            </a:r>
            <a:r>
              <a:rPr sz="1200" spc="-5" dirty="0">
                <a:latin typeface="Times New Roman"/>
                <a:cs typeface="Times New Roman"/>
              </a:rPr>
              <a:t>subito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proclama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Uversa che </a:t>
            </a:r>
            <a:r>
              <a:rPr sz="1200" dirty="0">
                <a:latin typeface="Times New Roman"/>
                <a:cs typeface="Times New Roman"/>
              </a:rPr>
              <a:t>annunciava </a:t>
            </a:r>
            <a:r>
              <a:rPr sz="1200" spc="-5" dirty="0">
                <a:latin typeface="Times New Roman"/>
                <a:cs typeface="Times New Roman"/>
              </a:rPr>
              <a:t>l’estensione giurisdizionale dell’autorità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proclama fu fatto al </a:t>
            </a:r>
            <a:r>
              <a:rPr sz="1200" spc="5" dirty="0">
                <a:latin typeface="Times New Roman"/>
                <a:cs typeface="Times New Roman"/>
              </a:rPr>
              <a:t>momento  </a:t>
            </a:r>
            <a:r>
              <a:rPr sz="1200" spc="-5" dirty="0">
                <a:latin typeface="Times New Roman"/>
                <a:cs typeface="Times New Roman"/>
              </a:rPr>
              <a:t>del suo arrivo </a:t>
            </a:r>
            <a:r>
              <a:rPr sz="1200" dirty="0">
                <a:latin typeface="Times New Roman"/>
                <a:cs typeface="Times New Roman"/>
              </a:rPr>
              <a:t>in Nebadon, il </a:t>
            </a:r>
            <a:r>
              <a:rPr sz="1200" spc="-5" dirty="0">
                <a:latin typeface="Times New Roman"/>
                <a:cs typeface="Times New Roman"/>
              </a:rPr>
              <a:t>secondo fu emanato </a:t>
            </a:r>
            <a:r>
              <a:rPr sz="1200" dirty="0">
                <a:latin typeface="Times New Roman"/>
                <a:cs typeface="Times New Roman"/>
              </a:rPr>
              <a:t>subito dopo 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conferimento Melchizedek, ed </a:t>
            </a:r>
            <a:r>
              <a:rPr sz="1200" dirty="0">
                <a:latin typeface="Times New Roman"/>
                <a:cs typeface="Times New Roman"/>
              </a:rPr>
              <a:t>ora seguiva il  </a:t>
            </a:r>
            <a:r>
              <a:rPr sz="1200" spc="-5" dirty="0">
                <a:latin typeface="Times New Roman"/>
                <a:cs typeface="Times New Roman"/>
              </a:rPr>
              <a:t>terzo al termine della </a:t>
            </a:r>
            <a:r>
              <a:rPr sz="1200" dirty="0">
                <a:latin typeface="Times New Roman"/>
                <a:cs typeface="Times New Roman"/>
              </a:rPr>
              <a:t>seconda </a:t>
            </a:r>
            <a:r>
              <a:rPr sz="1200" spc="-5" dirty="0">
                <a:latin typeface="Times New Roman"/>
                <a:cs typeface="Times New Roman"/>
              </a:rPr>
              <a:t>missione,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missione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Lanonandek.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864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terzo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conferimento</a:t>
            </a:r>
            <a:endParaRPr sz="1600">
              <a:latin typeface="Times New Roman"/>
              <a:cs typeface="Times New Roman"/>
            </a:endParaRPr>
          </a:p>
          <a:p>
            <a:pPr marL="76200" marR="9588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(1312.2) 119:3.1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supremo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aveva appena </a:t>
            </a:r>
            <a:r>
              <a:rPr sz="1200" spc="-5" dirty="0">
                <a:latin typeface="Times New Roman"/>
                <a:cs typeface="Times New Roman"/>
              </a:rPr>
              <a:t>terminato </a:t>
            </a:r>
            <a:r>
              <a:rPr sz="1200" dirty="0">
                <a:latin typeface="Times New Roman"/>
                <a:cs typeface="Times New Roman"/>
              </a:rPr>
              <a:t>l’esame di una </a:t>
            </a:r>
            <a:r>
              <a:rPr sz="1200" spc="-5" dirty="0">
                <a:latin typeface="Times New Roman"/>
                <a:cs typeface="Times New Roman"/>
              </a:rPr>
              <a:t>richiesta </a:t>
            </a:r>
            <a:r>
              <a:rPr sz="1200" dirty="0">
                <a:latin typeface="Times New Roman"/>
                <a:cs typeface="Times New Roman"/>
              </a:rPr>
              <a:t>dei Portatori di Vita </a:t>
            </a:r>
            <a:r>
              <a:rPr sz="1200" spc="-5" dirty="0">
                <a:latin typeface="Times New Roman"/>
                <a:cs typeface="Times New Roman"/>
              </a:rPr>
              <a:t>del pianeta </a:t>
            </a:r>
            <a:r>
              <a:rPr sz="1200" dirty="0">
                <a:latin typeface="Times New Roman"/>
                <a:cs typeface="Times New Roman"/>
              </a:rPr>
              <a:t>217  </a:t>
            </a:r>
            <a:r>
              <a:rPr sz="1200" spc="-5" dirty="0">
                <a:latin typeface="Times New Roman"/>
                <a:cs typeface="Times New Roman"/>
              </a:rPr>
              <a:t>nel sistema </a:t>
            </a:r>
            <a:r>
              <a:rPr sz="1200" dirty="0">
                <a:latin typeface="Times New Roman"/>
                <a:cs typeface="Times New Roman"/>
              </a:rPr>
              <a:t>87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costellazione 61 </a:t>
            </a:r>
            <a:r>
              <a:rPr sz="1200" spc="-5" dirty="0">
                <a:latin typeface="Times New Roman"/>
                <a:cs typeface="Times New Roman"/>
              </a:rPr>
              <a:t>per l’invio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loro aiuto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Materiale.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pianeta </a:t>
            </a:r>
            <a:r>
              <a:rPr sz="1200" spc="-5" dirty="0">
                <a:latin typeface="Times New Roman"/>
                <a:cs typeface="Times New Roman"/>
              </a:rPr>
              <a:t>era situato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 mondi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in cui un </a:t>
            </a:r>
            <a:r>
              <a:rPr sz="1200" spc="-5" dirty="0">
                <a:latin typeface="Times New Roman"/>
                <a:cs typeface="Times New Roman"/>
              </a:rPr>
              <a:t>altro Sovrano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 aveva deviato,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ribellione </a:t>
            </a:r>
            <a:r>
              <a:rPr sz="1200" dirty="0">
                <a:latin typeface="Times New Roman"/>
                <a:cs typeface="Times New Roman"/>
              </a:rPr>
              <a:t>di tal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ad allora </a:t>
            </a:r>
            <a:r>
              <a:rPr sz="1200" dirty="0">
                <a:latin typeface="Times New Roman"/>
                <a:cs typeface="Times New Roman"/>
              </a:rPr>
              <a:t>in tutto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(1312.3) 119:3.2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richiesta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l’intervento riguardante </a:t>
            </a:r>
            <a:r>
              <a:rPr sz="1200" dirty="0">
                <a:latin typeface="Times New Roman"/>
                <a:cs typeface="Times New Roman"/>
              </a:rPr>
              <a:t>l’istanza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Portatori di </a:t>
            </a:r>
            <a:r>
              <a:rPr sz="1200" spc="-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pianeta fu rimandato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attesa che  Emanuele potesse </a:t>
            </a:r>
            <a:r>
              <a:rPr sz="1200" dirty="0">
                <a:latin typeface="Times New Roman"/>
                <a:cs typeface="Times New Roman"/>
              </a:rPr>
              <a:t>esaminarla e </a:t>
            </a:r>
            <a:r>
              <a:rPr sz="1200" spc="-5" dirty="0">
                <a:latin typeface="Times New Roman"/>
                <a:cs typeface="Times New Roman"/>
              </a:rPr>
              <a:t>riferire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merito. Questa era </a:t>
            </a:r>
            <a:r>
              <a:rPr sz="1200" dirty="0">
                <a:latin typeface="Times New Roman"/>
                <a:cs typeface="Times New Roman"/>
              </a:rPr>
              <a:t>una procedura </a:t>
            </a:r>
            <a:r>
              <a:rPr sz="1200" spc="-5" dirty="0">
                <a:latin typeface="Times New Roman"/>
                <a:cs typeface="Times New Roman"/>
              </a:rPr>
              <a:t>irregolare </a:t>
            </a:r>
            <a:r>
              <a:rPr sz="1200" dirty="0">
                <a:latin typeface="Times New Roman"/>
                <a:cs typeface="Times New Roman"/>
              </a:rPr>
              <a:t>e mi </a:t>
            </a:r>
            <a:r>
              <a:rPr sz="1200" spc="-5" dirty="0">
                <a:latin typeface="Times New Roman"/>
                <a:cs typeface="Times New Roman"/>
              </a:rPr>
              <a:t>ricordo </a:t>
            </a:r>
            <a:r>
              <a:rPr sz="1200" dirty="0">
                <a:latin typeface="Times New Roman"/>
                <a:cs typeface="Times New Roman"/>
              </a:rPr>
              <a:t>bene che noi tutti ci </a:t>
            </a:r>
            <a:r>
              <a:rPr sz="1200" spc="-5" dirty="0">
                <a:latin typeface="Times New Roman"/>
                <a:cs typeface="Times New Roman"/>
              </a:rPr>
              <a:t>aspettavamo  qualcosa </a:t>
            </a:r>
            <a:r>
              <a:rPr sz="1200" dirty="0">
                <a:latin typeface="Times New Roman"/>
                <a:cs typeface="Times New Roman"/>
              </a:rPr>
              <a:t>d’insolito, e non </a:t>
            </a:r>
            <a:r>
              <a:rPr sz="1200" spc="-5" dirty="0">
                <a:latin typeface="Times New Roman"/>
                <a:cs typeface="Times New Roman"/>
              </a:rPr>
              <a:t>dovemmo attendere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lungo. Micael </a:t>
            </a:r>
            <a:r>
              <a:rPr sz="1200" dirty="0">
                <a:latin typeface="Times New Roman"/>
                <a:cs typeface="Times New Roman"/>
              </a:rPr>
              <a:t>rimise la direzione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nelle mani di </a:t>
            </a:r>
            <a:r>
              <a:rPr sz="1200" spc="-5" dirty="0">
                <a:latin typeface="Times New Roman"/>
                <a:cs typeface="Times New Roman"/>
              </a:rPr>
              <a:t>Emanuele, </a:t>
            </a:r>
            <a:r>
              <a:rPr sz="1200" dirty="0">
                <a:latin typeface="Times New Roman"/>
                <a:cs typeface="Times New Roman"/>
              </a:rPr>
              <a:t>mentre  </a:t>
            </a:r>
            <a:r>
              <a:rPr sz="1200" spc="-5" dirty="0">
                <a:latin typeface="Times New Roman"/>
                <a:cs typeface="Times New Roman"/>
              </a:rPr>
              <a:t>affidava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comando delle forze celesti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Gabriele.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disposto in questo modo </a:t>
            </a:r>
            <a:r>
              <a:rPr sz="1200" spc="-5" dirty="0">
                <a:latin typeface="Times New Roman"/>
                <a:cs typeface="Times New Roman"/>
              </a:rPr>
              <a:t>delle sue responsabilità amministrative egli si  congedò 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d’Universo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scomparve dal </a:t>
            </a:r>
            <a:r>
              <a:rPr sz="1200" dirty="0">
                <a:latin typeface="Times New Roman"/>
                <a:cs typeface="Times New Roman"/>
              </a:rPr>
              <a:t>campo di partenza di </a:t>
            </a:r>
            <a:r>
              <a:rPr sz="1200" spc="-5" dirty="0">
                <a:latin typeface="Times New Roman"/>
                <a:cs typeface="Times New Roman"/>
              </a:rPr>
              <a:t>Salvington esattamente come aveva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due  </a:t>
            </a:r>
            <a:r>
              <a:rPr sz="1200" spc="-5" dirty="0">
                <a:latin typeface="Times New Roman"/>
                <a:cs typeface="Times New Roman"/>
              </a:rPr>
              <a:t>precedenti occasioni.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35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(1312.4) 119:3.3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ci si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aspettare, </a:t>
            </a:r>
            <a:r>
              <a:rPr sz="1200" dirty="0">
                <a:latin typeface="Times New Roman"/>
                <a:cs typeface="Times New Roman"/>
              </a:rPr>
              <a:t>tre giorni dopo </a:t>
            </a:r>
            <a:r>
              <a:rPr sz="1200" spc="-5" dirty="0">
                <a:latin typeface="Times New Roman"/>
                <a:cs typeface="Times New Roman"/>
              </a:rPr>
              <a:t>apparve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preavviso 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capitale del sistema </a:t>
            </a:r>
            <a:r>
              <a:rPr sz="1200" dirty="0">
                <a:latin typeface="Times New Roman"/>
                <a:cs typeface="Times New Roman"/>
              </a:rPr>
              <a:t>87 </a:t>
            </a:r>
            <a:r>
              <a:rPr sz="1200" spc="-5" dirty="0">
                <a:latin typeface="Times New Roman"/>
                <a:cs typeface="Times New Roman"/>
              </a:rPr>
              <a:t>nella  costellazione </a:t>
            </a:r>
            <a:r>
              <a:rPr sz="1200" dirty="0">
                <a:latin typeface="Times New Roman"/>
                <a:cs typeface="Times New Roman"/>
              </a:rPr>
              <a:t>61 uno </a:t>
            </a:r>
            <a:r>
              <a:rPr sz="1200" spc="-5" dirty="0">
                <a:latin typeface="Times New Roman"/>
                <a:cs typeface="Times New Roman"/>
              </a:rPr>
              <a:t>strano Figlio Materiale accompagnato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seconafino solitario, accreditato dagli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di 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certificato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Emanuele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Salvington. Immediatamente </a:t>
            </a:r>
            <a:r>
              <a:rPr sz="1200" dirty="0">
                <a:latin typeface="Times New Roman"/>
                <a:cs typeface="Times New Roman"/>
              </a:rPr>
              <a:t>il Sovrano di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in funzione nominò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nuovo e  </a:t>
            </a:r>
            <a:r>
              <a:rPr sz="1200" spc="-5" dirty="0">
                <a:latin typeface="Times New Roman"/>
                <a:cs typeface="Times New Roman"/>
              </a:rPr>
              <a:t>misterioso Figlio </a:t>
            </a:r>
            <a:r>
              <a:rPr sz="1200" dirty="0">
                <a:latin typeface="Times New Roman"/>
                <a:cs typeface="Times New Roman"/>
              </a:rPr>
              <a:t>Materiale </a:t>
            </a:r>
            <a:r>
              <a:rPr sz="1200" spc="-5" dirty="0">
                <a:latin typeface="Times New Roman"/>
                <a:cs typeface="Times New Roman"/>
              </a:rPr>
              <a:t>come Principe Planetario reggente </a:t>
            </a:r>
            <a:r>
              <a:rPr sz="1200" dirty="0">
                <a:latin typeface="Times New Roman"/>
                <a:cs typeface="Times New Roman"/>
              </a:rPr>
              <a:t>del mondo 217, e </a:t>
            </a:r>
            <a:r>
              <a:rPr sz="1200" spc="-5" dirty="0">
                <a:latin typeface="Times New Roman"/>
                <a:cs typeface="Times New Roman"/>
              </a:rPr>
              <a:t>questa designazione fu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confermata </a:t>
            </a:r>
            <a:r>
              <a:rPr sz="1200" dirty="0">
                <a:latin typeface="Times New Roman"/>
                <a:cs typeface="Times New Roman"/>
              </a:rPr>
              <a:t>dagli  </a:t>
            </a:r>
            <a:r>
              <a:rPr sz="1200" spc="-5" dirty="0">
                <a:latin typeface="Times New Roman"/>
                <a:cs typeface="Times New Roman"/>
              </a:rPr>
              <a:t>Altissimi della costellazione</a:t>
            </a:r>
            <a:r>
              <a:rPr sz="1200" dirty="0">
                <a:latin typeface="Times New Roman"/>
                <a:cs typeface="Times New Roman"/>
              </a:rPr>
              <a:t> 61.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49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(1312.5) 119:3.4 </a:t>
            </a:r>
            <a:r>
              <a:rPr sz="1200" dirty="0">
                <a:latin typeface="Times New Roman"/>
                <a:cs typeface="Times New Roman"/>
              </a:rPr>
              <a:t>Così questo </a:t>
            </a:r>
            <a:r>
              <a:rPr sz="1200" spc="-5" dirty="0">
                <a:latin typeface="Times New Roman"/>
                <a:cs typeface="Times New Roman"/>
              </a:rPr>
              <a:t>straordinario Figlio </a:t>
            </a:r>
            <a:r>
              <a:rPr sz="1200" dirty="0">
                <a:latin typeface="Times New Roman"/>
                <a:cs typeface="Times New Roman"/>
              </a:rPr>
              <a:t>Materiale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difficile carriera su </a:t>
            </a:r>
            <a:r>
              <a:rPr sz="1200" dirty="0">
                <a:latin typeface="Times New Roman"/>
                <a:cs typeface="Times New Roman"/>
              </a:rPr>
              <a:t>un mondo in </a:t>
            </a:r>
            <a:r>
              <a:rPr sz="1200" spc="-5" dirty="0">
                <a:latin typeface="Times New Roman"/>
                <a:cs typeface="Times New Roman"/>
              </a:rPr>
              <a:t>quarantena, </a:t>
            </a:r>
            <a:r>
              <a:rPr sz="1200" dirty="0">
                <a:latin typeface="Times New Roman"/>
                <a:cs typeface="Times New Roman"/>
              </a:rPr>
              <a:t>in secessione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ribellione, situato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1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sistema assillato, senza alcuna </a:t>
            </a:r>
            <a:r>
              <a:rPr sz="1200" dirty="0">
                <a:latin typeface="Times New Roman"/>
                <a:cs typeface="Times New Roman"/>
              </a:rPr>
              <a:t>comunicazione </a:t>
            </a:r>
            <a:r>
              <a:rPr sz="1200" spc="-5" dirty="0">
                <a:latin typeface="Times New Roman"/>
                <a:cs typeface="Times New Roman"/>
              </a:rPr>
              <a:t>diretta con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esterno, lavorando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un’intera generazione del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planetario. Questo Figlio Materiale d’emergenza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pentimento 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redenzione il </a:t>
            </a:r>
            <a:r>
              <a:rPr sz="1200" spc="-5" dirty="0">
                <a:latin typeface="Times New Roman"/>
                <a:cs typeface="Times New Roman"/>
              </a:rPr>
              <a:t>Principe  Planetario deviato </a:t>
            </a:r>
            <a:r>
              <a:rPr sz="1200" dirty="0">
                <a:latin typeface="Times New Roman"/>
                <a:cs typeface="Times New Roman"/>
              </a:rPr>
              <a:t>e tutto il </a:t>
            </a:r>
            <a:r>
              <a:rPr sz="1200" spc="-5" dirty="0">
                <a:latin typeface="Times New Roman"/>
                <a:cs typeface="Times New Roman"/>
              </a:rPr>
              <a:t>suo personale </a:t>
            </a:r>
            <a:r>
              <a:rPr sz="1200" dirty="0">
                <a:latin typeface="Times New Roman"/>
                <a:cs typeface="Times New Roman"/>
              </a:rPr>
              <a:t>e vide il </a:t>
            </a:r>
            <a:r>
              <a:rPr sz="1200" spc="-5" dirty="0">
                <a:latin typeface="Times New Roman"/>
                <a:cs typeface="Times New Roman"/>
              </a:rPr>
              <a:t>ritorno del pianeta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leale del governo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qual </a:t>
            </a:r>
            <a:r>
              <a:rPr sz="1200" dirty="0">
                <a:latin typeface="Times New Roman"/>
                <a:cs typeface="Times New Roman"/>
              </a:rPr>
              <a:t>è stabilito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1334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95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universi locali. A tempo debito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Figlia Materiali arrivarono su 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ringiovanito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redento,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 furono debitamente </a:t>
            </a:r>
            <a:r>
              <a:rPr sz="1200" dirty="0">
                <a:latin typeface="Times New Roman"/>
                <a:cs typeface="Times New Roman"/>
              </a:rPr>
              <a:t>installati come </a:t>
            </a:r>
            <a:r>
              <a:rPr sz="1200" spc="-5" dirty="0">
                <a:latin typeface="Times New Roman"/>
                <a:cs typeface="Times New Roman"/>
              </a:rPr>
              <a:t>governatori planetari visibili,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provvisorio o </a:t>
            </a:r>
            <a:r>
              <a:rPr sz="1200" spc="-5" dirty="0">
                <a:latin typeface="Times New Roman"/>
                <a:cs typeface="Times New Roman"/>
              </a:rPr>
              <a:t>d’emergenza si </a:t>
            </a:r>
            <a:r>
              <a:rPr sz="1200" dirty="0">
                <a:latin typeface="Times New Roman"/>
                <a:cs typeface="Times New Roman"/>
              </a:rPr>
              <a:t>congedò  </a:t>
            </a:r>
            <a:r>
              <a:rPr sz="1200" spc="-5" dirty="0">
                <a:latin typeface="Times New Roman"/>
                <a:cs typeface="Times New Roman"/>
              </a:rPr>
              <a:t>ufficialmente, </a:t>
            </a:r>
            <a:r>
              <a:rPr sz="1200" dirty="0">
                <a:latin typeface="Times New Roman"/>
                <a:cs typeface="Times New Roman"/>
              </a:rPr>
              <a:t>scomparendo 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a mezzodì. </a:t>
            </a:r>
            <a:r>
              <a:rPr sz="1200" spc="-5" dirty="0">
                <a:latin typeface="Times New Roman"/>
                <a:cs typeface="Times New Roman"/>
              </a:rPr>
              <a:t>Tre giorni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apparve </a:t>
            </a:r>
            <a:r>
              <a:rPr sz="1200" spc="-5" dirty="0">
                <a:latin typeface="Times New Roman"/>
                <a:cs typeface="Times New Roman"/>
              </a:rPr>
              <a:t>al suo consueto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su Salvington </a:t>
            </a:r>
            <a:r>
              <a:rPr sz="1200" dirty="0">
                <a:latin typeface="Times New Roman"/>
                <a:cs typeface="Times New Roman"/>
              </a:rPr>
              <a:t>e subito </a:t>
            </a:r>
            <a:r>
              <a:rPr sz="1200" spc="1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trasmissioni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 emisero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quarto proclama degli Antichi dei Giorni </a:t>
            </a:r>
            <a:r>
              <a:rPr sz="1200" dirty="0">
                <a:latin typeface="Times New Roman"/>
                <a:cs typeface="Times New Roman"/>
              </a:rPr>
              <a:t>che annunciava </a:t>
            </a:r>
            <a:r>
              <a:rPr sz="1200" spc="-5" dirty="0">
                <a:latin typeface="Times New Roman"/>
                <a:cs typeface="Times New Roman"/>
              </a:rPr>
              <a:t>l’ulteriore </a:t>
            </a:r>
            <a:r>
              <a:rPr sz="1200" dirty="0">
                <a:latin typeface="Times New Roman"/>
                <a:cs typeface="Times New Roman"/>
              </a:rPr>
              <a:t>avanzamento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2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(1312.6) 119:3.5 </a:t>
            </a:r>
            <a:r>
              <a:rPr sz="1200" spc="-1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rincresce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raccontarvi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pazienza,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d’animo e l’abilità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 questo Figlio  Materiale affrontò </a:t>
            </a:r>
            <a:r>
              <a:rPr sz="1200" dirty="0">
                <a:latin typeface="Times New Roman"/>
                <a:cs typeface="Times New Roman"/>
              </a:rPr>
              <a:t>le situazioni </a:t>
            </a:r>
            <a:r>
              <a:rPr sz="1200" spc="-5" dirty="0">
                <a:latin typeface="Times New Roman"/>
                <a:cs typeface="Times New Roman"/>
              </a:rPr>
              <a:t>difficili su questo pianeta confuso.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riabilitazione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isolato </a:t>
            </a:r>
            <a:r>
              <a:rPr sz="1200" dirty="0">
                <a:latin typeface="Times New Roman"/>
                <a:cs typeface="Times New Roman"/>
              </a:rPr>
              <a:t>è uno </a:t>
            </a:r>
            <a:r>
              <a:rPr sz="1200" spc="-5" dirty="0">
                <a:latin typeface="Times New Roman"/>
                <a:cs typeface="Times New Roman"/>
              </a:rPr>
              <a:t>dei capitoli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splendidamente toccanti degli </a:t>
            </a:r>
            <a:r>
              <a:rPr sz="1200" dirty="0">
                <a:latin typeface="Times New Roman"/>
                <a:cs typeface="Times New Roman"/>
              </a:rPr>
              <a:t>annali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salvezza in tutto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Alla fine 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risultò evidente </a:t>
            </a:r>
            <a:r>
              <a:rPr sz="1200" dirty="0">
                <a:latin typeface="Times New Roman"/>
                <a:cs typeface="Times New Roman"/>
              </a:rPr>
              <a:t>a tutto </a:t>
            </a:r>
            <a:r>
              <a:rPr sz="1200" spc="5" dirty="0">
                <a:latin typeface="Times New Roman"/>
                <a:cs typeface="Times New Roman"/>
              </a:rPr>
              <a:t>Nebadon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amato governatore avesse scelto d’impegnarsi </a:t>
            </a:r>
            <a:r>
              <a:rPr sz="1200" dirty="0">
                <a:latin typeface="Times New Roman"/>
                <a:cs typeface="Times New Roman"/>
              </a:rPr>
              <a:t>in questi ripetuti </a:t>
            </a:r>
            <a:r>
              <a:rPr sz="1200" spc="-5" dirty="0">
                <a:latin typeface="Times New Roman"/>
                <a:cs typeface="Times New Roman"/>
              </a:rPr>
              <a:t>conferimenti nelle </a:t>
            </a:r>
            <a:r>
              <a:rPr sz="1200" dirty="0">
                <a:latin typeface="Times New Roman"/>
                <a:cs typeface="Times New Roman"/>
              </a:rPr>
              <a:t>sembianze di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ordine  </a:t>
            </a:r>
            <a:r>
              <a:rPr sz="1200" spc="-5" dirty="0">
                <a:latin typeface="Times New Roman"/>
                <a:cs typeface="Times New Roman"/>
              </a:rPr>
              <a:t>subordinato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intelligenti.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55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(1313.1) 119:3.6 </a:t>
            </a:r>
            <a:r>
              <a:rPr sz="1200" dirty="0">
                <a:latin typeface="Times New Roman"/>
                <a:cs typeface="Times New Roman"/>
              </a:rPr>
              <a:t>I conferimenti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Figlio Melchizedek, </a:t>
            </a:r>
            <a:r>
              <a:rPr sz="1200" dirty="0">
                <a:latin typeface="Times New Roman"/>
                <a:cs typeface="Times New Roman"/>
              </a:rPr>
              <a:t>poi come </a:t>
            </a:r>
            <a:r>
              <a:rPr sz="1200" spc="-5" dirty="0">
                <a:latin typeface="Times New Roman"/>
                <a:cs typeface="Times New Roman"/>
              </a:rPr>
              <a:t>Figlio Lanonandek </a:t>
            </a:r>
            <a:r>
              <a:rPr sz="1200" dirty="0">
                <a:latin typeface="Times New Roman"/>
                <a:cs typeface="Times New Roman"/>
              </a:rPr>
              <a:t>e poi come </a:t>
            </a:r>
            <a:r>
              <a:rPr sz="1200" spc="-5" dirty="0">
                <a:latin typeface="Times New Roman"/>
                <a:cs typeface="Times New Roman"/>
              </a:rPr>
              <a:t>Figlio Materiale </a:t>
            </a:r>
            <a:r>
              <a:rPr sz="1200" dirty="0">
                <a:latin typeface="Times New Roman"/>
                <a:cs typeface="Times New Roman"/>
              </a:rPr>
              <a:t>sono tutti  </a:t>
            </a:r>
            <a:r>
              <a:rPr sz="1200" spc="-5" dirty="0">
                <a:latin typeface="Times New Roman"/>
                <a:cs typeface="Times New Roman"/>
              </a:rPr>
              <a:t>ugualmente misteriosi ed inspiegabili.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ciascun </a:t>
            </a:r>
            <a:r>
              <a:rPr sz="1200" dirty="0">
                <a:latin typeface="Times New Roman"/>
                <a:cs typeface="Times New Roman"/>
              </a:rPr>
              <a:t>caso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apparso </a:t>
            </a:r>
            <a:r>
              <a:rPr sz="1200" i="1" spc="-5" dirty="0">
                <a:latin typeface="Times New Roman"/>
                <a:cs typeface="Times New Roman"/>
              </a:rPr>
              <a:t>improvvisamente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individuo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sviluppato  </a:t>
            </a:r>
            <a:r>
              <a:rPr sz="1200" spc="-5" dirty="0">
                <a:latin typeface="Times New Roman"/>
                <a:cs typeface="Times New Roman"/>
              </a:rPr>
              <a:t>del gruppo </a:t>
            </a:r>
            <a:r>
              <a:rPr sz="1200" dirty="0">
                <a:latin typeface="Times New Roman"/>
                <a:cs typeface="Times New Roman"/>
              </a:rPr>
              <a:t>di conferimento.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incarnazioni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mai conosciuto, </a:t>
            </a:r>
            <a:r>
              <a:rPr sz="1200" spc="-5" dirty="0">
                <a:latin typeface="Times New Roman"/>
                <a:cs typeface="Times New Roman"/>
              </a:rPr>
              <a:t>tranne </a:t>
            </a:r>
            <a:r>
              <a:rPr sz="1200" dirty="0">
                <a:latin typeface="Times New Roman"/>
                <a:cs typeface="Times New Roman"/>
              </a:rPr>
              <a:t>che da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accesso al  cerchio </a:t>
            </a:r>
            <a:r>
              <a:rPr sz="1200" dirty="0">
                <a:latin typeface="Times New Roman"/>
                <a:cs typeface="Times New Roman"/>
              </a:rPr>
              <a:t>interno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archivi sulla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sacra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Sonarington.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(1313.2) 119:3.7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questo conferimento meraviglioso come Principe Planetario </a:t>
            </a:r>
            <a:r>
              <a:rPr sz="1200" dirty="0">
                <a:latin typeface="Times New Roman"/>
                <a:cs typeface="Times New Roman"/>
              </a:rPr>
              <a:t>di un mondo in </a:t>
            </a:r>
            <a:r>
              <a:rPr sz="1200" spc="-5" dirty="0">
                <a:latin typeface="Times New Roman"/>
                <a:cs typeface="Times New Roman"/>
              </a:rPr>
              <a:t>isolamento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ribellione, mai  nessuno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Figlie Materiali </a:t>
            </a:r>
            <a:r>
              <a:rPr sz="1200" dirty="0">
                <a:latin typeface="Times New Roman"/>
                <a:cs typeface="Times New Roman"/>
              </a:rPr>
              <a:t>di Nebadon è stato </a:t>
            </a:r>
            <a:r>
              <a:rPr sz="1200" spc="-5" dirty="0">
                <a:latin typeface="Times New Roman"/>
                <a:cs typeface="Times New Roman"/>
              </a:rPr>
              <a:t>tentato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lamentarsi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assegnazione o di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ridire </a:t>
            </a:r>
            <a:r>
              <a:rPr sz="1200" dirty="0">
                <a:latin typeface="Times New Roman"/>
                <a:cs typeface="Times New Roman"/>
              </a:rPr>
              <a:t>sulle  </a:t>
            </a:r>
            <a:r>
              <a:rPr sz="1200" spc="-5" dirty="0">
                <a:latin typeface="Times New Roman"/>
                <a:cs typeface="Times New Roman"/>
              </a:rPr>
              <a:t>difficoltà della sua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planetaria.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Materiali sanno </a:t>
            </a:r>
            <a:r>
              <a:rPr sz="1200" dirty="0">
                <a:latin typeface="Times New Roman"/>
                <a:cs typeface="Times New Roman"/>
              </a:rPr>
              <a:t>una volta per tutte </a:t>
            </a:r>
            <a:r>
              <a:rPr sz="1200" spc="-5" dirty="0">
                <a:latin typeface="Times New Roman"/>
                <a:cs typeface="Times New Roman"/>
              </a:rPr>
              <a:t>che nel 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hanno un  </a:t>
            </a:r>
            <a:r>
              <a:rPr sz="1200" spc="-5" dirty="0">
                <a:latin typeface="Times New Roman"/>
                <a:cs typeface="Times New Roman"/>
              </a:rPr>
              <a:t>sovrano comprensivo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amico affettuoso,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“stato tentato </a:t>
            </a:r>
            <a:r>
              <a:rPr sz="1200" dirty="0">
                <a:latin typeface="Times New Roman"/>
                <a:cs typeface="Times New Roman"/>
              </a:rPr>
              <a:t>e provato sotto tutti i </a:t>
            </a:r>
            <a:r>
              <a:rPr sz="1200" spc="-5" dirty="0">
                <a:latin typeface="Times New Roman"/>
                <a:cs typeface="Times New Roman"/>
              </a:rPr>
              <a:t>punti”, come anch’essi devono essere  tentati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 provati.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997190" cy="9112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(710.6) 62:7.7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993.408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(a partire </a:t>
            </a:r>
            <a:r>
              <a:rPr sz="1200" spc="-5" dirty="0">
                <a:latin typeface="Times New Roman"/>
                <a:cs typeface="Times New Roman"/>
              </a:rPr>
              <a:t>dall’anno </a:t>
            </a:r>
            <a:r>
              <a:rPr sz="1200" dirty="0">
                <a:latin typeface="Times New Roman"/>
                <a:cs typeface="Times New Roman"/>
              </a:rPr>
              <a:t>1934 d.C.) che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ufficialmente riconosciuto come  pianeta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abitazione umana nell’universo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L’evoluzione biologica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ancora una volta i livelli umani di  </a:t>
            </a:r>
            <a:r>
              <a:rPr sz="1200" spc="-5" dirty="0">
                <a:latin typeface="Times New Roman"/>
                <a:cs typeface="Times New Roman"/>
              </a:rPr>
              <a:t>dignità volitiva;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apparso </a:t>
            </a:r>
            <a:r>
              <a:rPr sz="1200" spc="-5" dirty="0">
                <a:latin typeface="Times New Roman"/>
                <a:cs typeface="Times New Roman"/>
              </a:rPr>
              <a:t>sul pianeta </a:t>
            </a:r>
            <a:r>
              <a:rPr sz="1200" dirty="0">
                <a:latin typeface="Times New Roman"/>
                <a:cs typeface="Times New Roman"/>
              </a:rPr>
              <a:t>606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(710.7) 62:7.8 </a:t>
            </a:r>
            <a:r>
              <a:rPr sz="1200" spc="-5" dirty="0">
                <a:latin typeface="Times New Roman"/>
                <a:cs typeface="Times New Roman"/>
              </a:rPr>
              <a:t>[Patrocinato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Portatore </a:t>
            </a:r>
            <a:r>
              <a:rPr sz="1200" dirty="0">
                <a:latin typeface="Times New Roman"/>
                <a:cs typeface="Times New Roman"/>
              </a:rPr>
              <a:t>di Vita di Nebadon </a:t>
            </a:r>
            <a:r>
              <a:rPr sz="1200" spc="-5" dirty="0">
                <a:latin typeface="Times New Roman"/>
                <a:cs typeface="Times New Roman"/>
              </a:rPr>
              <a:t>residente su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6734" cy="41325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(1313.3) 119:3.8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missioni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seguita </a:t>
            </a:r>
            <a:r>
              <a:rPr sz="1200" dirty="0">
                <a:latin typeface="Times New Roman"/>
                <a:cs typeface="Times New Roman"/>
              </a:rPr>
              <a:t>da un’era di servizio e di </a:t>
            </a:r>
            <a:r>
              <a:rPr sz="1200" spc="-5" dirty="0">
                <a:latin typeface="Times New Roman"/>
                <a:cs typeface="Times New Roman"/>
              </a:rPr>
              <a:t>lealtà accresciuti </a:t>
            </a:r>
            <a:r>
              <a:rPr sz="1200" dirty="0">
                <a:latin typeface="Times New Roman"/>
                <a:cs typeface="Times New Roman"/>
              </a:rPr>
              <a:t>tra tutte le </a:t>
            </a:r>
            <a:r>
              <a:rPr sz="1200" spc="-5" dirty="0">
                <a:latin typeface="Times New Roman"/>
                <a:cs typeface="Times New Roman"/>
              </a:rPr>
              <a:t>intelligenze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celesti</a:t>
            </a:r>
            <a:endParaRPr sz="1200">
              <a:latin typeface="Times New Roman"/>
              <a:cs typeface="Times New Roman"/>
            </a:endParaRPr>
          </a:p>
          <a:p>
            <a:pPr marL="76200" marR="18732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originarie dell’universo, ed ogni era successiva al conferimento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caratterizzata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e da un </a:t>
            </a:r>
            <a:r>
              <a:rPr sz="1200" spc="-5" dirty="0">
                <a:latin typeface="Times New Roman"/>
                <a:cs typeface="Times New Roman"/>
              </a:rPr>
              <a:t>miglioramento </a:t>
            </a:r>
            <a:r>
              <a:rPr sz="1200" dirty="0">
                <a:latin typeface="Times New Roman"/>
                <a:cs typeface="Times New Roman"/>
              </a:rPr>
              <a:t>in tutti i  metodi di </a:t>
            </a:r>
            <a:r>
              <a:rPr sz="1200" spc="-5" dirty="0">
                <a:latin typeface="Times New Roman"/>
                <a:cs typeface="Times New Roman"/>
              </a:rPr>
              <a:t>amministrazione dell’universo ed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tecniche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governo. Dopo questo </a:t>
            </a:r>
            <a:r>
              <a:rPr sz="1200" dirty="0">
                <a:latin typeface="Times New Roman"/>
                <a:cs typeface="Times New Roman"/>
              </a:rPr>
              <a:t>conferimento nessun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Figlia  Materiali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unito intenzionalmente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ribellione </a:t>
            </a:r>
            <a:r>
              <a:rPr sz="1200" spc="-5" dirty="0">
                <a:latin typeface="Times New Roman"/>
                <a:cs typeface="Times New Roman"/>
              </a:rPr>
              <a:t>contro Micael; essi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amano </a:t>
            </a:r>
            <a:r>
              <a:rPr sz="1200" dirty="0">
                <a:latin typeface="Times New Roman"/>
                <a:cs typeface="Times New Roman"/>
              </a:rPr>
              <a:t>e lo onorano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troppa devozione per  </a:t>
            </a:r>
            <a:r>
              <a:rPr sz="1200" spc="-5" dirty="0">
                <a:latin typeface="Times New Roman"/>
                <a:cs typeface="Times New Roman"/>
              </a:rPr>
              <a:t>respingerlo coscientemente.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inganni e </a:t>
            </a:r>
            <a:r>
              <a:rPr sz="1200" spc="-5" dirty="0">
                <a:latin typeface="Times New Roman"/>
                <a:cs typeface="Times New Roman"/>
              </a:rPr>
              <a:t>sofismi gli Adami dei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recenti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sviati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spc="5" dirty="0">
                <a:latin typeface="Times New Roman"/>
                <a:cs typeface="Times New Roman"/>
              </a:rPr>
              <a:t>ribelli </a:t>
            </a:r>
            <a:r>
              <a:rPr sz="1200" dirty="0">
                <a:latin typeface="Times New Roman"/>
                <a:cs typeface="Times New Roman"/>
              </a:rPr>
              <a:t>di  tipo</a:t>
            </a:r>
            <a:r>
              <a:rPr sz="1200" spc="-5" dirty="0">
                <a:latin typeface="Times New Roman"/>
                <a:cs typeface="Times New Roman"/>
              </a:rPr>
              <a:t> superiore.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quarto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conferimento</a:t>
            </a:r>
            <a:endParaRPr sz="1600">
              <a:latin typeface="Times New Roman"/>
              <a:cs typeface="Times New Roman"/>
            </a:endParaRPr>
          </a:p>
          <a:p>
            <a:pPr marL="76200" marR="29019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(1313.4) 119:4.1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dei periodici </a:t>
            </a:r>
            <a:r>
              <a:rPr sz="1200" dirty="0">
                <a:latin typeface="Times New Roman"/>
                <a:cs typeface="Times New Roman"/>
              </a:rPr>
              <a:t>appelli nominali </a:t>
            </a:r>
            <a:r>
              <a:rPr sz="1200" spc="-5" dirty="0">
                <a:latin typeface="Times New Roman"/>
                <a:cs typeface="Times New Roman"/>
              </a:rPr>
              <a:t>millenari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procedette a </a:t>
            </a:r>
            <a:r>
              <a:rPr sz="1200" spc="-5" dirty="0">
                <a:latin typeface="Times New Roman"/>
                <a:cs typeface="Times New Roman"/>
              </a:rPr>
              <a:t>rimettere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Nebadon nelle </a:t>
            </a:r>
            <a:r>
              <a:rPr sz="1200" dirty="0">
                <a:latin typeface="Times New Roman"/>
                <a:cs typeface="Times New Roman"/>
              </a:rPr>
              <a:t>mani di </a:t>
            </a:r>
            <a:r>
              <a:rPr sz="1200" spc="-5" dirty="0">
                <a:latin typeface="Times New Roman"/>
                <a:cs typeface="Times New Roman"/>
              </a:rPr>
              <a:t>Emanuele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Gabriele.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naturalmente, ricordando ciò </a:t>
            </a:r>
            <a:r>
              <a:rPr sz="1200" dirty="0">
                <a:latin typeface="Times New Roman"/>
                <a:cs typeface="Times New Roman"/>
              </a:rPr>
              <a:t>che era avvenuto in </a:t>
            </a:r>
            <a:r>
              <a:rPr sz="1200" spc="-5" dirty="0">
                <a:latin typeface="Times New Roman"/>
                <a:cs typeface="Times New Roman"/>
              </a:rPr>
              <a:t>passato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10" dirty="0">
                <a:latin typeface="Times New Roman"/>
                <a:cs typeface="Times New Roman"/>
              </a:rPr>
              <a:t>tale  </a:t>
            </a:r>
            <a:r>
              <a:rPr sz="1200" dirty="0">
                <a:latin typeface="Times New Roman"/>
                <a:cs typeface="Times New Roman"/>
              </a:rPr>
              <a:t>azione, </a:t>
            </a:r>
            <a:r>
              <a:rPr sz="1200" spc="-5" dirty="0">
                <a:latin typeface="Times New Roman"/>
                <a:cs typeface="Times New Roman"/>
              </a:rPr>
              <a:t>ci preparammo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ad assistere alla </a:t>
            </a:r>
            <a:r>
              <a:rPr sz="1200" dirty="0">
                <a:latin typeface="Times New Roman"/>
                <a:cs typeface="Times New Roman"/>
              </a:rPr>
              <a:t>scomparsa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per la sua </a:t>
            </a:r>
            <a:r>
              <a:rPr sz="1200" spc="-5" dirty="0">
                <a:latin typeface="Times New Roman"/>
                <a:cs typeface="Times New Roman"/>
              </a:rPr>
              <a:t>quarta </a:t>
            </a:r>
            <a:r>
              <a:rPr sz="1200" dirty="0">
                <a:latin typeface="Times New Roman"/>
                <a:cs typeface="Times New Roman"/>
              </a:rPr>
              <a:t>missione di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dovemmo  attendere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lungo, perché egli si </a:t>
            </a:r>
            <a:r>
              <a:rPr sz="1200" dirty="0">
                <a:latin typeface="Times New Roman"/>
                <a:cs typeface="Times New Roman"/>
              </a:rPr>
              <a:t>recò </a:t>
            </a:r>
            <a:r>
              <a:rPr sz="1200" spc="-5" dirty="0">
                <a:latin typeface="Times New Roman"/>
                <a:cs typeface="Times New Roman"/>
              </a:rPr>
              <a:t>presto sul </a:t>
            </a:r>
            <a:r>
              <a:rPr sz="1200" dirty="0">
                <a:latin typeface="Times New Roman"/>
                <a:cs typeface="Times New Roman"/>
              </a:rPr>
              <a:t>campo di </a:t>
            </a:r>
            <a:r>
              <a:rPr sz="1200" spc="-5" dirty="0">
                <a:latin typeface="Times New Roman"/>
                <a:cs typeface="Times New Roman"/>
              </a:rPr>
              <a:t>partenza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scomparve </a:t>
            </a:r>
            <a:r>
              <a:rPr sz="1200" dirty="0">
                <a:latin typeface="Times New Roman"/>
                <a:cs typeface="Times New Roman"/>
              </a:rPr>
              <a:t>dalla nostra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(1313.5) 119:4.2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questa partenza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conferimento, osservammo nelle trasmissioni universali destinate ad Uversa  questa significativa </a:t>
            </a:r>
            <a:r>
              <a:rPr sz="1200" dirty="0">
                <a:latin typeface="Times New Roman"/>
                <a:cs typeface="Times New Roman"/>
              </a:rPr>
              <a:t>notizia </a:t>
            </a:r>
            <a:r>
              <a:rPr sz="1200" spc="-5" dirty="0">
                <a:latin typeface="Times New Roman"/>
                <a:cs typeface="Times New Roman"/>
              </a:rPr>
              <a:t>proveniente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quartier generale serafico </a:t>
            </a:r>
            <a:r>
              <a:rPr sz="1200" dirty="0">
                <a:latin typeface="Times New Roman"/>
                <a:cs typeface="Times New Roman"/>
              </a:rPr>
              <a:t>di Nebadon: </a:t>
            </a:r>
            <a:r>
              <a:rPr sz="1200" spc="-5" dirty="0">
                <a:latin typeface="Times New Roman"/>
                <a:cs typeface="Times New Roman"/>
              </a:rPr>
              <a:t>“Riportiamo l’arrivo imprevisto </a:t>
            </a:r>
            <a:r>
              <a:rPr sz="1200" dirty="0">
                <a:latin typeface="Times New Roman"/>
                <a:cs typeface="Times New Roman"/>
              </a:rPr>
              <a:t>di un serafino  </a:t>
            </a:r>
            <a:r>
              <a:rPr sz="1200" spc="-5" dirty="0">
                <a:latin typeface="Times New Roman"/>
                <a:cs typeface="Times New Roman"/>
              </a:rPr>
              <a:t>sconosciuto, accompagnato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supernafino solitario </a:t>
            </a:r>
            <a:r>
              <a:rPr sz="1200" dirty="0">
                <a:latin typeface="Times New Roman"/>
                <a:cs typeface="Times New Roman"/>
              </a:rPr>
              <a:t>e da Gabriele di </a:t>
            </a:r>
            <a:r>
              <a:rPr sz="1200" spc="-5" dirty="0">
                <a:latin typeface="Times New Roman"/>
                <a:cs typeface="Times New Roman"/>
              </a:rPr>
              <a:t>Salvington. Questo serafino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registrato possiede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requisiti dell’ordine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e porta credenziali </a:t>
            </a:r>
            <a:r>
              <a:rPr sz="1200" spc="-5" dirty="0">
                <a:latin typeface="Times New Roman"/>
                <a:cs typeface="Times New Roman"/>
              </a:rPr>
              <a:t>degli Antichi dei 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Uversa, certificate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Emanuele </a:t>
            </a:r>
            <a:r>
              <a:rPr sz="1200" dirty="0">
                <a:latin typeface="Times New Roman"/>
                <a:cs typeface="Times New Roman"/>
              </a:rPr>
              <a:t>di Salvington. </a:t>
            </a:r>
            <a:r>
              <a:rPr sz="1200" spc="-5" dirty="0">
                <a:latin typeface="Times New Roman"/>
                <a:cs typeface="Times New Roman"/>
              </a:rPr>
              <a:t>Detto  serafino si rivela appartenere </a:t>
            </a:r>
            <a:r>
              <a:rPr sz="1200" dirty="0">
                <a:latin typeface="Times New Roman"/>
                <a:cs typeface="Times New Roman"/>
              </a:rPr>
              <a:t>all’ordine </a:t>
            </a:r>
            <a:r>
              <a:rPr sz="1200" spc="-5" dirty="0">
                <a:latin typeface="Times New Roman"/>
                <a:cs typeface="Times New Roman"/>
              </a:rPr>
              <a:t>supremo degli </a:t>
            </a:r>
            <a:r>
              <a:rPr sz="1200" dirty="0">
                <a:latin typeface="Times New Roman"/>
                <a:cs typeface="Times New Roman"/>
              </a:rPr>
              <a:t>angeli di un universo </a:t>
            </a:r>
            <a:r>
              <a:rPr sz="1200" spc="-5" dirty="0">
                <a:latin typeface="Times New Roman"/>
                <a:cs typeface="Times New Roman"/>
              </a:rPr>
              <a:t>locale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già stato assegnato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dei consiglieri  </a:t>
            </a:r>
            <a:r>
              <a:rPr sz="1200" spc="-5" dirty="0">
                <a:latin typeface="Times New Roman"/>
                <a:cs typeface="Times New Roman"/>
              </a:rPr>
              <a:t>dell’insegnamento.”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90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(1313.6) 119:4.3 </a:t>
            </a:r>
            <a:r>
              <a:rPr sz="1200" spc="-5" dirty="0">
                <a:latin typeface="Times New Roman"/>
                <a:cs typeface="Times New Roman"/>
              </a:rPr>
              <a:t>Micael rimase assente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conferimento serafico </a:t>
            </a:r>
            <a:r>
              <a:rPr sz="1200" dirty="0">
                <a:latin typeface="Times New Roman"/>
                <a:cs typeface="Times New Roman"/>
              </a:rPr>
              <a:t>per un periodo di oltre </a:t>
            </a:r>
            <a:r>
              <a:rPr sz="1200" spc="-5" dirty="0">
                <a:latin typeface="Times New Roman"/>
                <a:cs typeface="Times New Roman"/>
              </a:rPr>
              <a:t>quarant’anni </a:t>
            </a:r>
            <a:r>
              <a:rPr sz="1200" dirty="0">
                <a:latin typeface="Times New Roman"/>
                <a:cs typeface="Times New Roman"/>
              </a:rPr>
              <a:t>del tempo  </a:t>
            </a:r>
            <a:r>
              <a:rPr sz="1200" spc="-5" dirty="0">
                <a:latin typeface="Times New Roman"/>
                <a:cs typeface="Times New Roman"/>
              </a:rPr>
              <a:t>standard dell’universo. Durante questo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consigliere serafico </a:t>
            </a:r>
            <a:r>
              <a:rPr sz="1200" dirty="0">
                <a:latin typeface="Times New Roman"/>
                <a:cs typeface="Times New Roman"/>
              </a:rPr>
              <a:t>dell’insegnamento, </a:t>
            </a:r>
            <a:r>
              <a:rPr sz="1200" spc="-5" dirty="0">
                <a:latin typeface="Times New Roman"/>
                <a:cs typeface="Times New Roman"/>
              </a:rPr>
              <a:t>quello che si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potrebbe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547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30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definire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segretario particolare, </a:t>
            </a:r>
            <a:r>
              <a:rPr sz="1200" dirty="0">
                <a:latin typeface="Times New Roman"/>
                <a:cs typeface="Times New Roman"/>
              </a:rPr>
              <a:t>a ventisei </a:t>
            </a:r>
            <a:r>
              <a:rPr sz="1200" spc="-5" dirty="0">
                <a:latin typeface="Times New Roman"/>
                <a:cs typeface="Times New Roman"/>
              </a:rPr>
              <a:t>istruttori maestri successivi, lavorando su </a:t>
            </a:r>
            <a:r>
              <a:rPr sz="1200" dirty="0">
                <a:latin typeface="Times New Roman"/>
                <a:cs typeface="Times New Roman"/>
              </a:rPr>
              <a:t>ventidue mondi </a:t>
            </a:r>
            <a:r>
              <a:rPr sz="1200" spc="-5" dirty="0">
                <a:latin typeface="Times New Roman"/>
                <a:cs typeface="Times New Roman"/>
              </a:rPr>
              <a:t>differenti.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ultimo  </a:t>
            </a:r>
            <a:r>
              <a:rPr sz="1200" spc="-5" dirty="0">
                <a:latin typeface="Times New Roman"/>
                <a:cs typeface="Times New Roman"/>
              </a:rPr>
              <a:t>incarico </a:t>
            </a:r>
            <a:r>
              <a:rPr sz="1200" dirty="0">
                <a:latin typeface="Times New Roman"/>
                <a:cs typeface="Times New Roman"/>
              </a:rPr>
              <a:t>fu quello di </a:t>
            </a:r>
            <a:r>
              <a:rPr sz="1200" spc="-5" dirty="0">
                <a:latin typeface="Times New Roman"/>
                <a:cs typeface="Times New Roman"/>
              </a:rPr>
              <a:t>consigliere ed assistente assegnato ad </a:t>
            </a:r>
            <a:r>
              <a:rPr sz="1200" dirty="0">
                <a:latin typeface="Times New Roman"/>
                <a:cs typeface="Times New Roman"/>
              </a:rPr>
              <a:t>una missione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Istruttore Trinitario sul </a:t>
            </a:r>
            <a:r>
              <a:rPr sz="1200" dirty="0">
                <a:latin typeface="Times New Roman"/>
                <a:cs typeface="Times New Roman"/>
              </a:rPr>
              <a:t>mondo  462 </a:t>
            </a:r>
            <a:r>
              <a:rPr sz="1200" spc="-5" dirty="0">
                <a:latin typeface="Times New Roman"/>
                <a:cs typeface="Times New Roman"/>
              </a:rPr>
              <a:t>del sistema </a:t>
            </a:r>
            <a:r>
              <a:rPr sz="1200" dirty="0">
                <a:latin typeface="Times New Roman"/>
                <a:cs typeface="Times New Roman"/>
              </a:rPr>
              <a:t>84 </a:t>
            </a:r>
            <a:r>
              <a:rPr sz="1200" spc="-5" dirty="0">
                <a:latin typeface="Times New Roman"/>
                <a:cs typeface="Times New Roman"/>
              </a:rPr>
              <a:t>della costellazione </a:t>
            </a:r>
            <a:r>
              <a:rPr sz="1200" dirty="0">
                <a:latin typeface="Times New Roman"/>
                <a:cs typeface="Times New Roman"/>
              </a:rPr>
              <a:t>3 </a:t>
            </a:r>
            <a:r>
              <a:rPr sz="1200" spc="-5" dirty="0">
                <a:latin typeface="Times New Roman"/>
                <a:cs typeface="Times New Roman"/>
              </a:rPr>
              <a:t>nell’universo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330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(1314.1) 119:4.4 </a:t>
            </a:r>
            <a:r>
              <a:rPr sz="1200" spc="-5" dirty="0">
                <a:latin typeface="Times New Roman"/>
                <a:cs typeface="Times New Roman"/>
              </a:rPr>
              <a:t>Nei sette anni </a:t>
            </a:r>
            <a:r>
              <a:rPr sz="1200" dirty="0">
                <a:latin typeface="Times New Roman"/>
                <a:cs typeface="Times New Roman"/>
              </a:rPr>
              <a:t>di tale </a:t>
            </a:r>
            <a:r>
              <a:rPr sz="1200" spc="-5" dirty="0">
                <a:latin typeface="Times New Roman"/>
                <a:cs typeface="Times New Roman"/>
              </a:rPr>
              <a:t>incarico, questo Figlio Istruttore Trinitario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persuaso dell’identità del </a:t>
            </a:r>
            <a:r>
              <a:rPr sz="1200" dirty="0">
                <a:latin typeface="Times New Roman"/>
                <a:cs typeface="Times New Roman"/>
              </a:rPr>
              <a:t>suo  </a:t>
            </a:r>
            <a:r>
              <a:rPr sz="1200" spc="-5" dirty="0">
                <a:latin typeface="Times New Roman"/>
                <a:cs typeface="Times New Roman"/>
              </a:rPr>
              <a:t>associato serafico.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verità, </a:t>
            </a:r>
            <a:r>
              <a:rPr sz="1200" spc="-5" dirty="0">
                <a:latin typeface="Times New Roman"/>
                <a:cs typeface="Times New Roman"/>
              </a:rPr>
              <a:t>durante quest’epoca, ogni serafino fu </a:t>
            </a:r>
            <a:r>
              <a:rPr sz="1200" dirty="0">
                <a:latin typeface="Times New Roman"/>
                <a:cs typeface="Times New Roman"/>
              </a:rPr>
              <a:t>osservato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interesse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cura particolari. Noi </a:t>
            </a:r>
            <a:r>
              <a:rPr sz="1200" dirty="0">
                <a:latin typeface="Times New Roman"/>
                <a:cs typeface="Times New Roman"/>
              </a:rPr>
              <a:t>tutti  </a:t>
            </a:r>
            <a:r>
              <a:rPr sz="1200" spc="-5" dirty="0">
                <a:latin typeface="Times New Roman"/>
                <a:cs typeface="Times New Roman"/>
              </a:rPr>
              <a:t>sapevamo </a:t>
            </a:r>
            <a:r>
              <a:rPr sz="1200" dirty="0">
                <a:latin typeface="Times New Roman"/>
                <a:cs typeface="Times New Roman"/>
              </a:rPr>
              <a:t>benissimo che il nostro </a:t>
            </a:r>
            <a:r>
              <a:rPr sz="1200" spc="-5" dirty="0">
                <a:latin typeface="Times New Roman"/>
                <a:cs typeface="Times New Roman"/>
              </a:rPr>
              <a:t>amato Sovrano era </a:t>
            </a:r>
            <a:r>
              <a:rPr sz="1200" dirty="0">
                <a:latin typeface="Times New Roman"/>
                <a:cs typeface="Times New Roman"/>
              </a:rPr>
              <a:t>fuori </a:t>
            </a:r>
            <a:r>
              <a:rPr sz="1200" spc="-5" dirty="0">
                <a:latin typeface="Times New Roman"/>
                <a:cs typeface="Times New Roman"/>
              </a:rPr>
              <a:t>nell’universo, </a:t>
            </a:r>
            <a:r>
              <a:rPr sz="1200" dirty="0">
                <a:latin typeface="Times New Roman"/>
                <a:cs typeface="Times New Roman"/>
              </a:rPr>
              <a:t>celato </a:t>
            </a:r>
            <a:r>
              <a:rPr sz="1200" spc="-5" dirty="0">
                <a:latin typeface="Times New Roman"/>
                <a:cs typeface="Times New Roman"/>
              </a:rPr>
              <a:t>nelle sembianze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serafino,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potemmo  mai </a:t>
            </a:r>
            <a:r>
              <a:rPr sz="1200" spc="-5" dirty="0">
                <a:latin typeface="Times New Roman"/>
                <a:cs typeface="Times New Roman"/>
              </a:rPr>
              <a:t>essere certi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identità.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chiaramente identificato prima della sua assegnazione alla </a:t>
            </a:r>
            <a:r>
              <a:rPr sz="1200" dirty="0">
                <a:latin typeface="Times New Roman"/>
                <a:cs typeface="Times New Roman"/>
              </a:rPr>
              <a:t>missione di 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Figlio Istruttore Trinitario. Ma 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i </a:t>
            </a:r>
            <a:r>
              <a:rPr sz="1200" spc="-5" dirty="0">
                <a:latin typeface="Times New Roman"/>
                <a:cs typeface="Times New Roman"/>
              </a:rPr>
              <a:t>serafini supremi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sempre trattati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sollecitudine speciale </a:t>
            </a:r>
            <a:r>
              <a:rPr sz="1200" dirty="0">
                <a:latin typeface="Times New Roman"/>
                <a:cs typeface="Times New Roman"/>
              </a:rPr>
              <a:t>per timore </a:t>
            </a:r>
            <a:r>
              <a:rPr sz="1200" spc="-5" dirty="0">
                <a:latin typeface="Times New Roman"/>
                <a:cs typeface="Times New Roman"/>
              </a:rPr>
              <a:t>che qualcuno </a:t>
            </a:r>
            <a:r>
              <a:rPr sz="1200" dirty="0">
                <a:latin typeface="Times New Roman"/>
                <a:cs typeface="Times New Roman"/>
              </a:rPr>
              <a:t>di noi </a:t>
            </a:r>
            <a:r>
              <a:rPr sz="1200" spc="-5" dirty="0">
                <a:latin typeface="Times New Roman"/>
                <a:cs typeface="Times New Roman"/>
              </a:rPr>
              <a:t>scoprisse che avevamo inconsapevolmente </a:t>
            </a:r>
            <a:r>
              <a:rPr sz="1200" dirty="0">
                <a:latin typeface="Times New Roman"/>
                <a:cs typeface="Times New Roman"/>
              </a:rPr>
              <a:t>ospitato il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dell’universo in  missione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divenuto </a:t>
            </a:r>
            <a:r>
              <a:rPr sz="1200" dirty="0">
                <a:latin typeface="Times New Roman"/>
                <a:cs typeface="Times New Roman"/>
              </a:rPr>
              <a:t>per sempre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quanto concerne gli </a:t>
            </a:r>
            <a:r>
              <a:rPr sz="1200" dirty="0">
                <a:latin typeface="Times New Roman"/>
                <a:cs typeface="Times New Roman"/>
              </a:rPr>
              <a:t>angeli,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“in </a:t>
            </a:r>
            <a:r>
              <a:rPr sz="1200" dirty="0">
                <a:latin typeface="Times New Roman"/>
                <a:cs typeface="Times New Roman"/>
              </a:rPr>
              <a:t>tutti i punti </a:t>
            </a:r>
            <a:r>
              <a:rPr sz="1200" spc="-5" dirty="0">
                <a:latin typeface="Times New Roman"/>
                <a:cs typeface="Times New Roman"/>
              </a:rPr>
              <a:t>tentato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provato </a:t>
            </a:r>
            <a:r>
              <a:rPr sz="1200" dirty="0">
                <a:latin typeface="Times New Roman"/>
                <a:cs typeface="Times New Roman"/>
              </a:rPr>
              <a:t>nelle sembianze di una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serafica”.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382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(1314.2) 119:4.5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questi conferimenti </a:t>
            </a:r>
            <a:r>
              <a:rPr sz="1200" dirty="0">
                <a:latin typeface="Times New Roman"/>
                <a:cs typeface="Times New Roman"/>
              </a:rPr>
              <a:t>successivi </a:t>
            </a:r>
            <a:r>
              <a:rPr sz="1200" spc="-5" dirty="0">
                <a:latin typeface="Times New Roman"/>
                <a:cs typeface="Times New Roman"/>
              </a:rPr>
              <a:t>parteciparono </a:t>
            </a:r>
            <a:r>
              <a:rPr sz="1200" dirty="0">
                <a:latin typeface="Times New Roman"/>
                <a:cs typeface="Times New Roman"/>
              </a:rPr>
              <a:t>sempre più della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delle forme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universale,  Gabriele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avventure </a:t>
            </a:r>
            <a:r>
              <a:rPr sz="1200" spc="-5" dirty="0">
                <a:latin typeface="Times New Roman"/>
                <a:cs typeface="Times New Roman"/>
              </a:rPr>
              <a:t>d’incarnazione, </a:t>
            </a:r>
            <a:r>
              <a:rPr sz="1200" dirty="0">
                <a:latin typeface="Times New Roman"/>
                <a:cs typeface="Times New Roman"/>
              </a:rPr>
              <a:t>operando </a:t>
            </a:r>
            <a:r>
              <a:rPr sz="1200" spc="-5" dirty="0">
                <a:latin typeface="Times New Roman"/>
                <a:cs typeface="Times New Roman"/>
              </a:rPr>
              <a:t>come agente </a:t>
            </a:r>
            <a:r>
              <a:rPr sz="1200" dirty="0">
                <a:latin typeface="Times New Roman"/>
                <a:cs typeface="Times New Roman"/>
              </a:rPr>
              <a:t>di collegamento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tra il Micael  </a:t>
            </a:r>
            <a:r>
              <a:rPr sz="1200" spc="-5" dirty="0">
                <a:latin typeface="Times New Roman"/>
                <a:cs typeface="Times New Roman"/>
              </a:rPr>
              <a:t>conferito ed </a:t>
            </a:r>
            <a:r>
              <a:rPr sz="1200" dirty="0">
                <a:latin typeface="Times New Roman"/>
                <a:cs typeface="Times New Roman"/>
              </a:rPr>
              <a:t>Emanuele, il </a:t>
            </a:r>
            <a:r>
              <a:rPr sz="1200" spc="-5" dirty="0">
                <a:latin typeface="Times New Roman"/>
                <a:cs typeface="Times New Roman"/>
              </a:rPr>
              <a:t>governatore interinale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584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(1314.3) 119:4.6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ora passato per 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tre ordini di </a:t>
            </a:r>
            <a:r>
              <a:rPr sz="1200" spc="-5" dirty="0">
                <a:latin typeface="Times New Roman"/>
                <a:cs typeface="Times New Roman"/>
              </a:rPr>
              <a:t>Figli universali </a:t>
            </a:r>
            <a:r>
              <a:rPr sz="1200" dirty="0">
                <a:latin typeface="Times New Roman"/>
                <a:cs typeface="Times New Roman"/>
              </a:rPr>
              <a:t>da lui </a:t>
            </a:r>
            <a:r>
              <a:rPr sz="1200" spc="-5" dirty="0">
                <a:latin typeface="Times New Roman"/>
                <a:cs typeface="Times New Roman"/>
              </a:rPr>
              <a:t>creati: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Lanonandek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Materiali. Poi accondiscende </a:t>
            </a:r>
            <a:r>
              <a:rPr sz="1200" dirty="0">
                <a:latin typeface="Times New Roman"/>
                <a:cs typeface="Times New Roman"/>
              </a:rPr>
              <a:t>a personalizzarsi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sembianze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angelica come </a:t>
            </a:r>
            <a:r>
              <a:rPr sz="1200" dirty="0">
                <a:latin typeface="Times New Roman"/>
                <a:cs typeface="Times New Roman"/>
              </a:rPr>
              <a:t>serafino supremo, 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rivolgere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attenzione alle varie </a:t>
            </a:r>
            <a:r>
              <a:rPr sz="1200" dirty="0">
                <a:latin typeface="Times New Roman"/>
                <a:cs typeface="Times New Roman"/>
              </a:rPr>
              <a:t>fasi </a:t>
            </a:r>
            <a:r>
              <a:rPr sz="1200" spc="-5" dirty="0">
                <a:latin typeface="Times New Roman"/>
                <a:cs typeface="Times New Roman"/>
              </a:rPr>
              <a:t>delle carriere ascendenti della forma </a:t>
            </a:r>
            <a:r>
              <a:rPr sz="1200" dirty="0">
                <a:latin typeface="Times New Roman"/>
                <a:cs typeface="Times New Roman"/>
              </a:rPr>
              <a:t>più bassa delle </a:t>
            </a:r>
            <a:r>
              <a:rPr sz="1200" spc="-5" dirty="0">
                <a:latin typeface="Times New Roman"/>
                <a:cs typeface="Times New Roman"/>
              </a:rPr>
              <a:t>sue creature </a:t>
            </a:r>
            <a:r>
              <a:rPr sz="1200" spc="5" dirty="0">
                <a:latin typeface="Times New Roman"/>
                <a:cs typeface="Times New Roman"/>
              </a:rPr>
              <a:t>dotate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volontà,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evoluzionari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098790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quinto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conferimento</a:t>
            </a:r>
            <a:endParaRPr sz="1600">
              <a:latin typeface="Times New Roman"/>
              <a:cs typeface="Times New Roman"/>
            </a:endParaRPr>
          </a:p>
          <a:p>
            <a:pPr marL="63500" marR="14414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(1314.4) 119:5.1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trecento </a:t>
            </a:r>
            <a:r>
              <a:rPr sz="1200" dirty="0">
                <a:latin typeface="Times New Roman"/>
                <a:cs typeface="Times New Roman"/>
              </a:rPr>
              <a:t>milioni di anni </a:t>
            </a:r>
            <a:r>
              <a:rPr sz="1200" spc="-5" dirty="0">
                <a:latin typeface="Times New Roman"/>
                <a:cs typeface="Times New Roman"/>
              </a:rPr>
              <a:t>fa, 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misurazione del tempo su Urantia,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fummo </a:t>
            </a:r>
            <a:r>
              <a:rPr sz="1200" dirty="0">
                <a:latin typeface="Times New Roman"/>
                <a:cs typeface="Times New Roman"/>
              </a:rPr>
              <a:t>testimoni di un </a:t>
            </a:r>
            <a:r>
              <a:rPr sz="1200" spc="-5" dirty="0">
                <a:latin typeface="Times New Roman"/>
                <a:cs typeface="Times New Roman"/>
              </a:rPr>
              <a:t>altro  trasferimento dell’autorità universale ad </a:t>
            </a:r>
            <a:r>
              <a:rPr sz="1200" dirty="0">
                <a:latin typeface="Times New Roman"/>
                <a:cs typeface="Times New Roman"/>
              </a:rPr>
              <a:t>Emanuele </a:t>
            </a:r>
            <a:r>
              <a:rPr sz="1200" spc="-5" dirty="0">
                <a:latin typeface="Times New Roman"/>
                <a:cs typeface="Times New Roman"/>
              </a:rPr>
              <a:t>ed osservammo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preparativi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per la partenza. </a:t>
            </a:r>
            <a:r>
              <a:rPr sz="1200" spc="-5" dirty="0">
                <a:latin typeface="Times New Roman"/>
                <a:cs typeface="Times New Roman"/>
              </a:rPr>
              <a:t>Questa occasione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differente dalle </a:t>
            </a:r>
            <a:r>
              <a:rPr sz="1200" dirty="0">
                <a:latin typeface="Times New Roman"/>
                <a:cs typeface="Times New Roman"/>
              </a:rPr>
              <a:t>precedenti, nel </a:t>
            </a:r>
            <a:r>
              <a:rPr sz="1200" spc="-5" dirty="0">
                <a:latin typeface="Times New Roman"/>
                <a:cs typeface="Times New Roman"/>
              </a:rPr>
              <a:t>senso che egli </a:t>
            </a:r>
            <a:r>
              <a:rPr sz="1200" dirty="0">
                <a:latin typeface="Times New Roman"/>
                <a:cs typeface="Times New Roman"/>
              </a:rPr>
              <a:t>annunciò che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destinazione </a:t>
            </a:r>
            <a:r>
              <a:rPr sz="1200" spc="-5" dirty="0">
                <a:latin typeface="Times New Roman"/>
                <a:cs typeface="Times New Roman"/>
              </a:rPr>
              <a:t>era Uversa, capitale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Orvonton.  </a:t>
            </a:r>
            <a:r>
              <a:rPr sz="1200" spc="-5" dirty="0">
                <a:latin typeface="Times New Roman"/>
                <a:cs typeface="Times New Roman"/>
              </a:rPr>
              <a:t>A tempo </a:t>
            </a:r>
            <a:r>
              <a:rPr sz="1200" dirty="0">
                <a:latin typeface="Times New Roman"/>
                <a:cs typeface="Times New Roman"/>
              </a:rPr>
              <a:t>debito il nostro </a:t>
            </a:r>
            <a:r>
              <a:rPr sz="1200" spc="-5" dirty="0">
                <a:latin typeface="Times New Roman"/>
                <a:cs typeface="Times New Roman"/>
              </a:rPr>
              <a:t>Sovrano partì, </a:t>
            </a:r>
            <a:r>
              <a:rPr sz="1200" dirty="0">
                <a:latin typeface="Times New Roman"/>
                <a:cs typeface="Times New Roman"/>
              </a:rPr>
              <a:t>ma le trasmissioni del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fecero mai </a:t>
            </a:r>
            <a:r>
              <a:rPr sz="1200" dirty="0">
                <a:latin typeface="Times New Roman"/>
                <a:cs typeface="Times New Roman"/>
              </a:rPr>
              <a:t>menzione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alla</a:t>
            </a:r>
            <a:endParaRPr sz="1200">
              <a:latin typeface="Times New Roman"/>
              <a:cs typeface="Times New Roman"/>
            </a:endParaRPr>
          </a:p>
          <a:p>
            <a:pPr marL="63500" marR="819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corte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Giorni. Poco dopo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partenza da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comparve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trasmissioni di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questa significativa  </a:t>
            </a:r>
            <a:r>
              <a:rPr sz="1200" spc="-5" dirty="0">
                <a:latin typeface="Times New Roman"/>
                <a:cs typeface="Times New Roman"/>
              </a:rPr>
              <a:t>dichiarazione: “È </a:t>
            </a:r>
            <a:r>
              <a:rPr sz="1200" dirty="0">
                <a:latin typeface="Times New Roman"/>
                <a:cs typeface="Times New Roman"/>
              </a:rPr>
              <a:t>arrivato </a:t>
            </a:r>
            <a:r>
              <a:rPr sz="1200" spc="-5" dirty="0">
                <a:latin typeface="Times New Roman"/>
                <a:cs typeface="Times New Roman"/>
              </a:rPr>
              <a:t>oggi, senza preavviso </a:t>
            </a:r>
            <a:r>
              <a:rPr sz="1200" dirty="0">
                <a:latin typeface="Times New Roman"/>
                <a:cs typeface="Times New Roman"/>
              </a:rPr>
              <a:t>e privo di </a:t>
            </a:r>
            <a:r>
              <a:rPr sz="1200" spc="-5" dirty="0">
                <a:latin typeface="Times New Roman"/>
                <a:cs typeface="Times New Roman"/>
              </a:rPr>
              <a:t>numero,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pellegrino ascendente </a:t>
            </a:r>
            <a:r>
              <a:rPr sz="1200" dirty="0">
                <a:latin typeface="Times New Roman"/>
                <a:cs typeface="Times New Roman"/>
              </a:rPr>
              <a:t>di origine </a:t>
            </a:r>
            <a:r>
              <a:rPr sz="1200" spc="-5" dirty="0">
                <a:latin typeface="Times New Roman"/>
                <a:cs typeface="Times New Roman"/>
              </a:rPr>
              <a:t>mortale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proveniente</a:t>
            </a:r>
            <a:endParaRPr sz="1200">
              <a:latin typeface="Times New Roman"/>
              <a:cs typeface="Times New Roman"/>
            </a:endParaRPr>
          </a:p>
          <a:p>
            <a:pPr marL="63500" marR="3270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certificato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Emanuele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di Nebadon.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essere non  </a:t>
            </a:r>
            <a:r>
              <a:rPr sz="1200" spc="-5" dirty="0">
                <a:latin typeface="Times New Roman"/>
                <a:cs typeface="Times New Roman"/>
              </a:rPr>
              <a:t>identificato presenta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vero spirito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accolto nella </a:t>
            </a:r>
            <a:r>
              <a:rPr sz="1200" dirty="0">
                <a:latin typeface="Times New Roman"/>
                <a:cs typeface="Times New Roman"/>
              </a:rPr>
              <a:t>nostra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comunità.”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175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(1314.5) 119:5.2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visitaste oggi Uversa, ascoltereste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del tempo in cui vi </a:t>
            </a:r>
            <a:r>
              <a:rPr sz="1200" spc="-5" dirty="0">
                <a:latin typeface="Times New Roman"/>
                <a:cs typeface="Times New Roman"/>
              </a:rPr>
              <a:t>soggiornò </a:t>
            </a:r>
            <a:r>
              <a:rPr sz="1200" dirty="0">
                <a:latin typeface="Times New Roman"/>
                <a:cs typeface="Times New Roman"/>
              </a:rPr>
              <a:t>Eventod,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pellegrino  particolare </a:t>
            </a:r>
            <a:r>
              <a:rPr sz="1200" dirty="0">
                <a:latin typeface="Times New Roman"/>
                <a:cs typeface="Times New Roman"/>
              </a:rPr>
              <a:t>e sconosciuto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fu </a:t>
            </a:r>
            <a:r>
              <a:rPr sz="1200" spc="-5" dirty="0">
                <a:latin typeface="Times New Roman"/>
                <a:cs typeface="Times New Roman"/>
              </a:rPr>
              <a:t>conosciuto su Uversa con questo </a:t>
            </a:r>
            <a:r>
              <a:rPr sz="1200" dirty="0">
                <a:latin typeface="Times New Roman"/>
                <a:cs typeface="Times New Roman"/>
              </a:rPr>
              <a:t>nome. E questo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mortale, a </a:t>
            </a:r>
            <a:r>
              <a:rPr sz="1200" spc="10" dirty="0">
                <a:latin typeface="Times New Roman"/>
                <a:cs typeface="Times New Roman"/>
              </a:rPr>
              <a:t>dir 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una stupenda personalità </a:t>
            </a:r>
            <a:r>
              <a:rPr sz="1200" spc="-5" dirty="0">
                <a:latin typeface="Times New Roman"/>
                <a:cs typeface="Times New Roman"/>
              </a:rPr>
              <a:t>nelle esatte </a:t>
            </a:r>
            <a:r>
              <a:rPr sz="1200" dirty="0">
                <a:latin typeface="Times New Roman"/>
                <a:cs typeface="Times New Roman"/>
              </a:rPr>
              <a:t>sembianze </a:t>
            </a:r>
            <a:r>
              <a:rPr sz="1200" spc="-5" dirty="0">
                <a:latin typeface="Times New Roman"/>
                <a:cs typeface="Times New Roman"/>
              </a:rPr>
              <a:t>dello stadio spirituale dei mortali ascendenti, visse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lavorò su Uversa per </a:t>
            </a:r>
            <a:r>
              <a:rPr sz="1200" spc="1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undici </a:t>
            </a:r>
            <a:r>
              <a:rPr sz="1200" dirty="0">
                <a:latin typeface="Times New Roman"/>
                <a:cs typeface="Times New Roman"/>
              </a:rPr>
              <a:t>anni del </a:t>
            </a:r>
            <a:r>
              <a:rPr sz="1200" spc="-5" dirty="0">
                <a:latin typeface="Times New Roman"/>
                <a:cs typeface="Times New Roman"/>
              </a:rPr>
              <a:t>tempo standard </a:t>
            </a:r>
            <a:r>
              <a:rPr sz="1200" dirty="0">
                <a:latin typeface="Times New Roman"/>
                <a:cs typeface="Times New Roman"/>
              </a:rPr>
              <a:t>di Orvonton. </a:t>
            </a:r>
            <a:r>
              <a:rPr sz="1200" spc="-5" dirty="0">
                <a:latin typeface="Times New Roman"/>
                <a:cs typeface="Times New Roman"/>
              </a:rPr>
              <a:t>Questo essere ricevette gli incarichi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assolse </a:t>
            </a:r>
            <a:r>
              <a:rPr sz="1200" dirty="0">
                <a:latin typeface="Times New Roman"/>
                <a:cs typeface="Times New Roman"/>
              </a:rPr>
              <a:t>i compiti di un mortale  </a:t>
            </a:r>
            <a:r>
              <a:rPr sz="1200" spc="-5" dirty="0">
                <a:latin typeface="Times New Roman"/>
                <a:cs typeface="Times New Roman"/>
              </a:rPr>
              <a:t>spirituale assieme ai suoi simili provenienti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vari universi locali </a:t>
            </a:r>
            <a:r>
              <a:rPr sz="1200" dirty="0">
                <a:latin typeface="Times New Roman"/>
                <a:cs typeface="Times New Roman"/>
              </a:rPr>
              <a:t>di Orvonton.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“tutti </a:t>
            </a:r>
            <a:r>
              <a:rPr sz="1200" dirty="0">
                <a:latin typeface="Times New Roman"/>
                <a:cs typeface="Times New Roman"/>
              </a:rPr>
              <a:t>i punti </a:t>
            </a:r>
            <a:r>
              <a:rPr sz="1200" spc="-5" dirty="0">
                <a:latin typeface="Times New Roman"/>
                <a:cs typeface="Times New Roman"/>
              </a:rPr>
              <a:t>egli fu tentato </a:t>
            </a:r>
            <a:r>
              <a:rPr sz="1200" dirty="0">
                <a:latin typeface="Times New Roman"/>
                <a:cs typeface="Times New Roman"/>
              </a:rPr>
              <a:t>e provato, come i  </a:t>
            </a:r>
            <a:r>
              <a:rPr sz="1200" spc="-5" dirty="0">
                <a:latin typeface="Times New Roman"/>
                <a:cs typeface="Times New Roman"/>
              </a:rPr>
              <a:t>suoi compagni”, ed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occasioni si </a:t>
            </a:r>
            <a:r>
              <a:rPr sz="1200" dirty="0">
                <a:latin typeface="Times New Roman"/>
                <a:cs typeface="Times New Roman"/>
              </a:rPr>
              <a:t>mostrò </a:t>
            </a:r>
            <a:r>
              <a:rPr sz="1200" spc="-5" dirty="0">
                <a:latin typeface="Times New Roman"/>
                <a:cs typeface="Times New Roman"/>
              </a:rPr>
              <a:t>degno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superiori, </a:t>
            </a:r>
            <a:r>
              <a:rPr sz="1200" dirty="0">
                <a:latin typeface="Times New Roman"/>
                <a:cs typeface="Times New Roman"/>
              </a:rPr>
              <a:t>meritandosi </a:t>
            </a:r>
            <a:r>
              <a:rPr sz="1200" spc="-5" dirty="0">
                <a:latin typeface="Times New Roman"/>
                <a:cs typeface="Times New Roman"/>
              </a:rPr>
              <a:t>infallibilmente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rispetto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leale ammirazione degli </a:t>
            </a:r>
            <a:r>
              <a:rPr sz="1200" dirty="0">
                <a:latin typeface="Times New Roman"/>
                <a:cs typeface="Times New Roman"/>
              </a:rPr>
              <a:t>spiriti suoi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compagni.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1149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(1315.1) 119:5.3 </a:t>
            </a:r>
            <a:r>
              <a:rPr sz="1200" spc="-5" dirty="0">
                <a:latin typeface="Times New Roman"/>
                <a:cs typeface="Times New Roman"/>
              </a:rPr>
              <a:t>Su Salvington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seguimmo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pellegrino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con estremo interesse, sapendo </a:t>
            </a:r>
            <a:r>
              <a:rPr sz="1200" dirty="0">
                <a:latin typeface="Times New Roman"/>
                <a:cs typeface="Times New Roman"/>
              </a:rPr>
              <a:t>perfettamente,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presenza di Gabriele, </a:t>
            </a:r>
            <a:r>
              <a:rPr sz="1200" spc="-5" dirty="0">
                <a:latin typeface="Times New Roman"/>
                <a:cs typeface="Times New Roman"/>
              </a:rPr>
              <a:t>che questo modesto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pellegrino </a:t>
            </a:r>
            <a:r>
              <a:rPr sz="1200" dirty="0">
                <a:latin typeface="Times New Roman"/>
                <a:cs typeface="Times New Roman"/>
              </a:rPr>
              <a:t>senza numero non era </a:t>
            </a:r>
            <a:r>
              <a:rPr sz="1200" spc="-5" dirty="0">
                <a:latin typeface="Times New Roman"/>
                <a:cs typeface="Times New Roman"/>
              </a:rPr>
              <a:t>altri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governante conferitosi del 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universo locale. Questa prima </a:t>
            </a:r>
            <a:r>
              <a:rPr sz="1200" dirty="0">
                <a:latin typeface="Times New Roman"/>
                <a:cs typeface="Times New Roman"/>
              </a:rPr>
              <a:t>apparizione di </a:t>
            </a:r>
            <a:r>
              <a:rPr sz="1200" spc="-5" dirty="0">
                <a:latin typeface="Times New Roman"/>
                <a:cs typeface="Times New Roman"/>
              </a:rPr>
              <a:t>Micael incarnato </a:t>
            </a:r>
            <a:r>
              <a:rPr sz="1200" dirty="0">
                <a:latin typeface="Times New Roman"/>
                <a:cs typeface="Times New Roman"/>
              </a:rPr>
              <a:t>nel ruolo di uno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evoluzione mortale fu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avvenimento </a:t>
            </a:r>
            <a:r>
              <a:rPr sz="1200" dirty="0">
                <a:latin typeface="Times New Roman"/>
                <a:cs typeface="Times New Roman"/>
              </a:rPr>
              <a:t>che appassionò </a:t>
            </a:r>
            <a:r>
              <a:rPr sz="1200" spc="-5" dirty="0">
                <a:latin typeface="Times New Roman"/>
                <a:cs typeface="Times New Roman"/>
              </a:rPr>
              <a:t>ed affascinò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Nebadon. Noi avevamo inteso parlare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cose,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ora potevamo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osservarle.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06409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apparve </a:t>
            </a:r>
            <a:r>
              <a:rPr sz="1200" spc="-5" dirty="0">
                <a:latin typeface="Times New Roman"/>
                <a:cs typeface="Times New Roman"/>
              </a:rPr>
              <a:t>su Uversa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sviluppato e </a:t>
            </a:r>
            <a:r>
              <a:rPr sz="1200" spc="-5" dirty="0">
                <a:latin typeface="Times New Roman"/>
                <a:cs typeface="Times New Roman"/>
              </a:rPr>
              <a:t>perfettamente </a:t>
            </a:r>
            <a:r>
              <a:rPr sz="1200" dirty="0">
                <a:latin typeface="Times New Roman"/>
                <a:cs typeface="Times New Roman"/>
              </a:rPr>
              <a:t>istruito, e </a:t>
            </a:r>
            <a:r>
              <a:rPr sz="1200" spc="-5" dirty="0">
                <a:latin typeface="Times New Roman"/>
                <a:cs typeface="Times New Roman"/>
              </a:rPr>
              <a:t>come tale continuò </a:t>
            </a:r>
            <a:r>
              <a:rPr sz="1200" dirty="0">
                <a:latin typeface="Times New Roman"/>
                <a:cs typeface="Times New Roman"/>
              </a:rPr>
              <a:t>la sua 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dell’avanzamento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ad Havona. Egli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colloquio </a:t>
            </a:r>
            <a:r>
              <a:rPr sz="1200" dirty="0">
                <a:latin typeface="Times New Roman"/>
                <a:cs typeface="Times New Roman"/>
              </a:rPr>
              <a:t>con gli  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ed immediatamente,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Gabriele, </a:t>
            </a:r>
            <a:r>
              <a:rPr sz="1200" dirty="0">
                <a:latin typeface="Times New Roman"/>
                <a:cs typeface="Times New Roman"/>
              </a:rPr>
              <a:t>prese improvviso e </a:t>
            </a:r>
            <a:r>
              <a:rPr sz="1200" spc="-5" dirty="0">
                <a:latin typeface="Times New Roman"/>
                <a:cs typeface="Times New Roman"/>
              </a:rPr>
              <a:t>discreto congedo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Uversa, </a:t>
            </a:r>
            <a:r>
              <a:rPr sz="1200" dirty="0">
                <a:latin typeface="Times New Roman"/>
                <a:cs typeface="Times New Roman"/>
              </a:rPr>
              <a:t>apparendo </a:t>
            </a:r>
            <a:r>
              <a:rPr sz="1200" spc="-5" dirty="0">
                <a:latin typeface="Times New Roman"/>
                <a:cs typeface="Times New Roman"/>
              </a:rPr>
              <a:t>poco 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al suo </a:t>
            </a:r>
            <a:r>
              <a:rPr sz="1200" dirty="0">
                <a:latin typeface="Times New Roman"/>
                <a:cs typeface="Times New Roman"/>
              </a:rPr>
              <a:t>posto consueto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Salvington.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11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(1315.2) 119:5.4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solo dopo 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conferimento </a:t>
            </a:r>
            <a:r>
              <a:rPr sz="1200" dirty="0">
                <a:latin typeface="Times New Roman"/>
                <a:cs typeface="Times New Roman"/>
              </a:rPr>
              <a:t>che noi </a:t>
            </a:r>
            <a:r>
              <a:rPr sz="1200" spc="-5" dirty="0">
                <a:latin typeface="Times New Roman"/>
                <a:cs typeface="Times New Roman"/>
              </a:rPr>
              <a:t>cominciammo </a:t>
            </a:r>
            <a:r>
              <a:rPr sz="1200" dirty="0">
                <a:latin typeface="Times New Roman"/>
                <a:cs typeface="Times New Roman"/>
              </a:rPr>
              <a:t>a sospettare </a:t>
            </a:r>
            <a:r>
              <a:rPr sz="1200" spc="-5" dirty="0">
                <a:latin typeface="Times New Roman"/>
                <a:cs typeface="Times New Roman"/>
              </a:rPr>
              <a:t>che Micael si sarebbe  probabilmente incarnato nelle sembianze dei suoi vari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universali, dai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alti Melchizedek </a:t>
            </a:r>
            <a:r>
              <a:rPr sz="1200" dirty="0">
                <a:latin typeface="Times New Roman"/>
                <a:cs typeface="Times New Roman"/>
              </a:rPr>
              <a:t>fino all’ultimo  </a:t>
            </a:r>
            <a:r>
              <a:rPr sz="1200" spc="-5" dirty="0">
                <a:latin typeface="Times New Roman"/>
                <a:cs typeface="Times New Roman"/>
              </a:rPr>
              <a:t>gradino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e sangue dei mondi evoluzionari del tempo e </a:t>
            </a:r>
            <a:r>
              <a:rPr sz="1200" spc="-5" dirty="0">
                <a:latin typeface="Times New Roman"/>
                <a:cs typeface="Times New Roman"/>
              </a:rPr>
              <a:t>dello spazio.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collegi Melchizedek  cominciarono ad </a:t>
            </a:r>
            <a:r>
              <a:rPr sz="1200" dirty="0">
                <a:latin typeface="Times New Roman"/>
                <a:cs typeface="Times New Roman"/>
              </a:rPr>
              <a:t>insegnare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probabile che Micael s’incarnasse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formularono  </a:t>
            </a:r>
            <a:r>
              <a:rPr sz="1200" dirty="0">
                <a:latin typeface="Times New Roman"/>
                <a:cs typeface="Times New Roman"/>
              </a:rPr>
              <a:t>molte ipotesi sulla </a:t>
            </a:r>
            <a:r>
              <a:rPr sz="1200" spc="-5" dirty="0">
                <a:latin typeface="Times New Roman"/>
                <a:cs typeface="Times New Roman"/>
              </a:rPr>
              <a:t>possibile tecnica </a:t>
            </a:r>
            <a:r>
              <a:rPr sz="1200" dirty="0">
                <a:latin typeface="Times New Roman"/>
                <a:cs typeface="Times New Roman"/>
              </a:rPr>
              <a:t>di un tale </a:t>
            </a:r>
            <a:r>
              <a:rPr sz="1200" spc="-5" dirty="0">
                <a:latin typeface="Times New Roman"/>
                <a:cs typeface="Times New Roman"/>
              </a:rPr>
              <a:t>conferimento inspiegabile.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Micael </a:t>
            </a:r>
            <a:r>
              <a:rPr sz="1200" dirty="0">
                <a:latin typeface="Times New Roman"/>
                <a:cs typeface="Times New Roman"/>
              </a:rPr>
              <a:t>abbia svolto di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ruolo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mortale ascendente </a:t>
            </a:r>
            <a:r>
              <a:rPr sz="1200" dirty="0">
                <a:latin typeface="Times New Roman"/>
                <a:cs typeface="Times New Roman"/>
              </a:rPr>
              <a:t>diede un nuovo </a:t>
            </a:r>
            <a:r>
              <a:rPr sz="1200" spc="-5" dirty="0">
                <a:latin typeface="Times New Roman"/>
                <a:cs typeface="Times New Roman"/>
              </a:rPr>
              <a:t>ed accresciuto interesse all’intero </a:t>
            </a:r>
            <a:r>
              <a:rPr sz="1200" dirty="0">
                <a:latin typeface="Times New Roman"/>
                <a:cs typeface="Times New Roman"/>
              </a:rPr>
              <a:t>piano di </a:t>
            </a:r>
            <a:r>
              <a:rPr sz="1200" spc="-5" dirty="0">
                <a:latin typeface="Times New Roman"/>
                <a:cs typeface="Times New Roman"/>
              </a:rPr>
              <a:t>progressione delle creature lungo </a:t>
            </a:r>
            <a:r>
              <a:rPr sz="1200" dirty="0">
                <a:latin typeface="Times New Roman"/>
                <a:cs typeface="Times New Roman"/>
              </a:rPr>
              <a:t>tutto il tragitto 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l’universo locale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86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(1315.3) 119:5.5 </a:t>
            </a:r>
            <a:r>
              <a:rPr sz="1200" spc="-5" dirty="0">
                <a:latin typeface="Times New Roman"/>
                <a:cs typeface="Times New Roman"/>
              </a:rPr>
              <a:t>Tuttavia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questi conferimenti </a:t>
            </a:r>
            <a:r>
              <a:rPr sz="1200" spc="-5" dirty="0">
                <a:latin typeface="Times New Roman"/>
                <a:cs typeface="Times New Roman"/>
              </a:rPr>
              <a:t>successivi rimase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mistero. Gabriele stesso confessa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comprende </a:t>
            </a:r>
            <a:r>
              <a:rPr sz="1200" dirty="0">
                <a:latin typeface="Times New Roman"/>
                <a:cs typeface="Times New Roman"/>
              </a:rPr>
              <a:t>il  metodo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Figlio Paradisiaco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di un universo può, a </a:t>
            </a:r>
            <a:r>
              <a:rPr sz="1200" spc="-5" dirty="0">
                <a:latin typeface="Times New Roman"/>
                <a:cs typeface="Times New Roman"/>
              </a:rPr>
              <a:t>volontà, assumere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personalità e vivere la vita di  una </a:t>
            </a:r>
            <a:r>
              <a:rPr sz="1200" spc="-5" dirty="0">
                <a:latin typeface="Times New Roman"/>
                <a:cs typeface="Times New Roman"/>
              </a:rPr>
              <a:t>delle sue creature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subordinate.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sesto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conferimento</a:t>
            </a:r>
            <a:endParaRPr sz="1600">
              <a:latin typeface="Times New Roman"/>
              <a:cs typeface="Times New Roman"/>
            </a:endParaRPr>
          </a:p>
          <a:p>
            <a:pPr marL="76200" marR="69850">
              <a:lnSpc>
                <a:spcPct val="95400"/>
              </a:lnSpc>
              <a:spcBef>
                <a:spcPts val="13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(1315.4) 119:6.1 </a:t>
            </a:r>
            <a:r>
              <a:rPr sz="1200" spc="-5" dirty="0">
                <a:latin typeface="Times New Roman"/>
                <a:cs typeface="Times New Roman"/>
              </a:rPr>
              <a:t>Ora che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familiarità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preliminari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conferimento imminente, Micael </a:t>
            </a:r>
            <a:r>
              <a:rPr sz="1200" dirty="0">
                <a:latin typeface="Times New Roman"/>
                <a:cs typeface="Times New Roman"/>
              </a:rPr>
              <a:t>convocò </a:t>
            </a:r>
            <a:r>
              <a:rPr sz="1200" spc="-5" dirty="0">
                <a:latin typeface="Times New Roman"/>
                <a:cs typeface="Times New Roman"/>
              </a:rPr>
              <a:t>coloro che  risiedevano sul suo pianeta-sede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-5" dirty="0">
                <a:latin typeface="Times New Roman"/>
                <a:cs typeface="Times New Roman"/>
              </a:rPr>
              <a:t>espose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 piano </a:t>
            </a:r>
            <a:r>
              <a:rPr sz="1200" spc="-5" dirty="0">
                <a:latin typeface="Times New Roman"/>
                <a:cs typeface="Times New Roman"/>
              </a:rPr>
              <a:t>d’incarnazione, annunciando che avrebbe </a:t>
            </a:r>
            <a:r>
              <a:rPr sz="1200" dirty="0">
                <a:latin typeface="Times New Roman"/>
                <a:cs typeface="Times New Roman"/>
              </a:rPr>
              <a:t>lasciato  </a:t>
            </a:r>
            <a:r>
              <a:rPr sz="1200" spc="-5" dirty="0">
                <a:latin typeface="Times New Roman"/>
                <a:cs typeface="Times New Roman"/>
              </a:rPr>
              <a:t>presto Salvington </a:t>
            </a:r>
            <a:r>
              <a:rPr sz="1200" dirty="0">
                <a:latin typeface="Times New Roman"/>
                <a:cs typeface="Times New Roman"/>
              </a:rPr>
              <a:t>allo scopo di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dirty="0">
                <a:latin typeface="Times New Roman"/>
                <a:cs typeface="Times New Roman"/>
              </a:rPr>
              <a:t>la carriera di un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la corte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Altissimi </a:t>
            </a:r>
            <a:r>
              <a:rPr sz="1200" spc="-5" dirty="0">
                <a:latin typeface="Times New Roman"/>
                <a:cs typeface="Times New Roman"/>
              </a:rPr>
              <a:t>Padri sul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pianeta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690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16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capitale della </a:t>
            </a:r>
            <a:r>
              <a:rPr sz="1200" dirty="0">
                <a:latin typeface="Times New Roman"/>
                <a:cs typeface="Times New Roman"/>
              </a:rPr>
              <a:t>quinta costellazione. </a:t>
            </a:r>
            <a:r>
              <a:rPr sz="1200" spc="-5" dirty="0">
                <a:latin typeface="Times New Roman"/>
                <a:cs typeface="Times New Roman"/>
              </a:rPr>
              <a:t>Poi ascoltammo per </a:t>
            </a:r>
            <a:r>
              <a:rPr sz="1200" dirty="0">
                <a:latin typeface="Times New Roman"/>
                <a:cs typeface="Times New Roman"/>
              </a:rPr>
              <a:t>la prima volta l’annuncio che il </a:t>
            </a:r>
            <a:r>
              <a:rPr sz="1200" spc="-5" dirty="0">
                <a:latin typeface="Times New Roman"/>
                <a:cs typeface="Times New Roman"/>
              </a:rPr>
              <a:t>suo settimo </a:t>
            </a:r>
            <a:r>
              <a:rPr sz="1200" dirty="0">
                <a:latin typeface="Times New Roman"/>
                <a:cs typeface="Times New Roman"/>
              </a:rPr>
              <a:t>ed ultimo </a:t>
            </a:r>
            <a:r>
              <a:rPr sz="1200" spc="-5" dirty="0">
                <a:latin typeface="Times New Roman"/>
                <a:cs typeface="Times New Roman"/>
              </a:rPr>
              <a:t>conferimento avrebbe  avuto luogo 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sembianze della carne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00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(1315.5) 119:6.2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lasciare Salvington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suo sesto conferimento, </a:t>
            </a:r>
            <a:r>
              <a:rPr sz="1200" dirty="0">
                <a:latin typeface="Times New Roman"/>
                <a:cs typeface="Times New Roman"/>
              </a:rPr>
              <a:t>Micael </a:t>
            </a:r>
            <a:r>
              <a:rPr sz="1200" spc="-5" dirty="0">
                <a:latin typeface="Times New Roman"/>
                <a:cs typeface="Times New Roman"/>
              </a:rPr>
              <a:t>parlò agli abitanti </a:t>
            </a:r>
            <a:r>
              <a:rPr sz="1200" dirty="0">
                <a:latin typeface="Times New Roman"/>
                <a:cs typeface="Times New Roman"/>
              </a:rPr>
              <a:t>riuniti della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e partì sotto lo  </a:t>
            </a:r>
            <a:r>
              <a:rPr sz="1200" spc="-5" dirty="0">
                <a:latin typeface="Times New Roman"/>
                <a:cs typeface="Times New Roman"/>
              </a:rPr>
              <a:t>sguardo di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astanti, accompagnato </a:t>
            </a:r>
            <a:r>
              <a:rPr sz="1200" dirty="0">
                <a:latin typeface="Times New Roman"/>
                <a:cs typeface="Times New Roman"/>
              </a:rPr>
              <a:t>da un serafino </a:t>
            </a:r>
            <a:r>
              <a:rPr sz="1200" spc="-5" dirty="0">
                <a:latin typeface="Times New Roman"/>
                <a:cs typeface="Times New Roman"/>
              </a:rPr>
              <a:t>solitario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Radioso </a:t>
            </a:r>
            <a:r>
              <a:rPr sz="1200" spc="-5" dirty="0">
                <a:latin typeface="Times New Roman"/>
                <a:cs typeface="Times New Roman"/>
              </a:rPr>
              <a:t>Astro del </a:t>
            </a:r>
            <a:r>
              <a:rPr sz="1200" dirty="0">
                <a:latin typeface="Times New Roman"/>
                <a:cs typeface="Times New Roman"/>
              </a:rPr>
              <a:t>Mattino di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Mentre la direzione  </a:t>
            </a:r>
            <a:r>
              <a:rPr sz="1200" spc="-5" dirty="0">
                <a:latin typeface="Times New Roman"/>
                <a:cs typeface="Times New Roman"/>
              </a:rPr>
              <a:t>dell’universo era stata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affidata ad </a:t>
            </a:r>
            <a:r>
              <a:rPr sz="1200" dirty="0">
                <a:latin typeface="Times New Roman"/>
                <a:cs typeface="Times New Roman"/>
              </a:rPr>
              <a:t>Emanuele, vi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più ampia ripartizione </a:t>
            </a:r>
            <a:r>
              <a:rPr sz="1200" spc="-5" dirty="0">
                <a:latin typeface="Times New Roman"/>
                <a:cs typeface="Times New Roman"/>
              </a:rPr>
              <a:t>delle responsabilità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amministrative.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(1315.6) 119:6.3 </a:t>
            </a:r>
            <a:r>
              <a:rPr sz="1200" spc="-5" dirty="0">
                <a:latin typeface="Times New Roman"/>
                <a:cs typeface="Times New Roman"/>
              </a:rPr>
              <a:t>Micael apparve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della quinta </a:t>
            </a:r>
            <a:r>
              <a:rPr sz="1200" spc="-5" dirty="0">
                <a:latin typeface="Times New Roman"/>
                <a:cs typeface="Times New Roman"/>
              </a:rPr>
              <a:t>costellazione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mortale morontiale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ascendente nel </a:t>
            </a:r>
            <a:r>
              <a:rPr sz="1200" dirty="0">
                <a:latin typeface="Times New Roman"/>
                <a:cs typeface="Times New Roman"/>
              </a:rPr>
              <a:t>pieno  </a:t>
            </a:r>
            <a:r>
              <a:rPr sz="1200" spc="-5" dirty="0">
                <a:latin typeface="Times New Roman"/>
                <a:cs typeface="Times New Roman"/>
              </a:rPr>
              <a:t>possesso dei </a:t>
            </a:r>
            <a:r>
              <a:rPr sz="1200" dirty="0">
                <a:latin typeface="Times New Roman"/>
                <a:cs typeface="Times New Roman"/>
              </a:rPr>
              <a:t>suoi mezzi. </a:t>
            </a:r>
            <a:r>
              <a:rPr sz="1200" spc="-5" dirty="0">
                <a:latin typeface="Times New Roman"/>
                <a:cs typeface="Times New Roman"/>
              </a:rPr>
              <a:t>Mi dispiace 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proibito rivelare i </a:t>
            </a:r>
            <a:r>
              <a:rPr sz="1200" spc="-5" dirty="0">
                <a:latin typeface="Times New Roman"/>
                <a:cs typeface="Times New Roman"/>
              </a:rPr>
              <a:t>dettagli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mortale morontiale senza </a:t>
            </a:r>
            <a:r>
              <a:rPr sz="1200" dirty="0">
                <a:latin typeface="Times New Roman"/>
                <a:cs typeface="Times New Roman"/>
              </a:rPr>
              <a:t>numero,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delle epoche più </a:t>
            </a:r>
            <a:r>
              <a:rPr sz="1200" spc="-5" dirty="0">
                <a:latin typeface="Times New Roman"/>
                <a:cs typeface="Times New Roman"/>
              </a:rPr>
              <a:t>straordinarie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stupefacenti nell’esperienza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Micael, non </a:t>
            </a:r>
            <a:r>
              <a:rPr sz="1200" spc="-5" dirty="0">
                <a:latin typeface="Times New Roman"/>
                <a:cs typeface="Times New Roman"/>
              </a:rPr>
              <a:t>escluso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soggiorno  </a:t>
            </a:r>
            <a:r>
              <a:rPr sz="1200" spc="-5" dirty="0">
                <a:latin typeface="Times New Roman"/>
                <a:cs typeface="Times New Roman"/>
              </a:rPr>
              <a:t>drammatico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tragico su Urantia. Ma </a:t>
            </a:r>
            <a:r>
              <a:rPr sz="1200" dirty="0">
                <a:latin typeface="Times New Roman"/>
                <a:cs typeface="Times New Roman"/>
              </a:rPr>
              <a:t>tra le molte restrizioni </a:t>
            </a:r>
            <a:r>
              <a:rPr sz="1200" spc="-5" dirty="0">
                <a:latin typeface="Times New Roman"/>
                <a:cs typeface="Times New Roman"/>
              </a:rPr>
              <a:t>impostemi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accettai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incarico, ce </a:t>
            </a:r>
            <a:r>
              <a:rPr sz="1200" dirty="0">
                <a:latin typeface="Times New Roman"/>
                <a:cs typeface="Times New Roman"/>
              </a:rPr>
              <a:t>n’è una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proibisce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dettagli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meravigliosa 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come mortale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Endantum.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68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(1316.1) 119:6.4 </a:t>
            </a:r>
            <a:r>
              <a:rPr sz="1200" spc="-5" dirty="0">
                <a:latin typeface="Times New Roman"/>
                <a:cs typeface="Times New Roman"/>
              </a:rPr>
              <a:t>Quando Micael ritornò </a:t>
            </a:r>
            <a:r>
              <a:rPr sz="1200" dirty="0">
                <a:latin typeface="Times New Roman"/>
                <a:cs typeface="Times New Roman"/>
              </a:rPr>
              <a:t>da questo </a:t>
            </a:r>
            <a:r>
              <a:rPr sz="1200" spc="-5" dirty="0">
                <a:latin typeface="Times New Roman"/>
                <a:cs typeface="Times New Roman"/>
              </a:rPr>
              <a:t>conferimento morontiale </a:t>
            </a:r>
            <a:r>
              <a:rPr sz="1200" dirty="0">
                <a:latin typeface="Times New Roman"/>
                <a:cs typeface="Times New Roman"/>
              </a:rPr>
              <a:t>fu evidente a noi tutti che il nostro </a:t>
            </a:r>
            <a:r>
              <a:rPr sz="1200" spc="-5" dirty="0">
                <a:latin typeface="Times New Roman"/>
                <a:cs typeface="Times New Roman"/>
              </a:rPr>
              <a:t>Creatore era </a:t>
            </a:r>
            <a:r>
              <a:rPr sz="1200" dirty="0">
                <a:latin typeface="Times New Roman"/>
                <a:cs typeface="Times New Roman"/>
              </a:rPr>
              <a:t>divenuto una  </a:t>
            </a:r>
            <a:r>
              <a:rPr sz="1200" spc="-5" dirty="0">
                <a:latin typeface="Times New Roman"/>
                <a:cs typeface="Times New Roman"/>
              </a:rPr>
              <a:t>creatura simile </a:t>
            </a:r>
            <a:r>
              <a:rPr sz="1200" dirty="0">
                <a:latin typeface="Times New Roman"/>
                <a:cs typeface="Times New Roman"/>
              </a:rPr>
              <a:t>a noi, che il </a:t>
            </a:r>
            <a:r>
              <a:rPr sz="1200" spc="-5" dirty="0">
                <a:latin typeface="Times New Roman"/>
                <a:cs typeface="Times New Roman"/>
              </a:rPr>
              <a:t>Sovrano dell’Universo era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l’amico </a:t>
            </a:r>
            <a:r>
              <a:rPr sz="1200" dirty="0">
                <a:latin typeface="Times New Roman"/>
                <a:cs typeface="Times New Roman"/>
              </a:rPr>
              <a:t>e l’aiuto </a:t>
            </a:r>
            <a:r>
              <a:rPr sz="1200" spc="-5" dirty="0">
                <a:latin typeface="Times New Roman"/>
                <a:cs typeface="Times New Roman"/>
              </a:rPr>
              <a:t>affettuoso persino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più basse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intelligenze create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regni. Noi avevamo già </a:t>
            </a:r>
            <a:r>
              <a:rPr sz="1200" dirty="0">
                <a:latin typeface="Times New Roman"/>
                <a:cs typeface="Times New Roman"/>
              </a:rPr>
              <a:t>notato </a:t>
            </a:r>
            <a:r>
              <a:rPr sz="1200" spc="-5" dirty="0">
                <a:latin typeface="Times New Roman"/>
                <a:cs typeface="Times New Roman"/>
              </a:rPr>
              <a:t>questa acquisizione progressiva </a:t>
            </a:r>
            <a:r>
              <a:rPr sz="1200" dirty="0">
                <a:latin typeface="Times New Roman"/>
                <a:cs typeface="Times New Roman"/>
              </a:rPr>
              <a:t>del punto di vista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endParaRPr sz="1200">
              <a:latin typeface="Times New Roman"/>
              <a:cs typeface="Times New Roman"/>
            </a:endParaRPr>
          </a:p>
          <a:p>
            <a:pPr marL="88900" marR="1206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nell’amministrazione dell’universo, perché </a:t>
            </a:r>
            <a:r>
              <a:rPr sz="1200" dirty="0">
                <a:latin typeface="Times New Roman"/>
                <a:cs typeface="Times New Roman"/>
              </a:rPr>
              <a:t>essa era </a:t>
            </a:r>
            <a:r>
              <a:rPr sz="1200" spc="-5" dirty="0">
                <a:latin typeface="Times New Roman"/>
                <a:cs typeface="Times New Roman"/>
              </a:rPr>
              <a:t>apparsa gradualmente;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divenne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evidente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10" dirty="0">
                <a:latin typeface="Times New Roman"/>
                <a:cs typeface="Times New Roman"/>
              </a:rPr>
              <a:t>suo  </a:t>
            </a:r>
            <a:r>
              <a:rPr sz="1200" spc="-5" dirty="0">
                <a:latin typeface="Times New Roman"/>
                <a:cs typeface="Times New Roman"/>
              </a:rPr>
              <a:t>conferimento come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morontiale ed ancora </a:t>
            </a:r>
            <a:r>
              <a:rPr sz="1200" dirty="0">
                <a:latin typeface="Times New Roman"/>
                <a:cs typeface="Times New Roman"/>
              </a:rPr>
              <a:t>di più dopo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ritorno </a:t>
            </a:r>
            <a:r>
              <a:rPr sz="1200" spc="-5" dirty="0">
                <a:latin typeface="Times New Roman"/>
                <a:cs typeface="Times New Roman"/>
              </a:rPr>
              <a:t>dalla 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figlio del carpentiere su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44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(1316.2) 119:6.5 </a:t>
            </a:r>
            <a:r>
              <a:rPr sz="1200" spc="-5" dirty="0">
                <a:latin typeface="Times New Roman"/>
                <a:cs typeface="Times New Roman"/>
              </a:rPr>
              <a:t>Noi fummo informati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anticipo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Gabriele sul momento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Micael avrebbe terminato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morontiale,  e di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preparammo </a:t>
            </a:r>
            <a:r>
              <a:rPr sz="1200" spc="-5" dirty="0">
                <a:latin typeface="Times New Roman"/>
                <a:cs typeface="Times New Roman"/>
              </a:rPr>
              <a:t>un’accoglienza appropriata su </a:t>
            </a:r>
            <a:r>
              <a:rPr sz="1200" dirty="0">
                <a:latin typeface="Times New Roman"/>
                <a:cs typeface="Times New Roman"/>
              </a:rPr>
              <a:t>Salvington. Milioni e </a:t>
            </a:r>
            <a:r>
              <a:rPr sz="1200" spc="-5" dirty="0">
                <a:latin typeface="Times New Roman"/>
                <a:cs typeface="Times New Roman"/>
              </a:rPr>
              <a:t>milioni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si erano </a:t>
            </a:r>
            <a:r>
              <a:rPr sz="1200" dirty="0">
                <a:latin typeface="Times New Roman"/>
                <a:cs typeface="Times New Roman"/>
              </a:rPr>
              <a:t>riuniti dai mondi  </a:t>
            </a:r>
            <a:r>
              <a:rPr sz="1200" spc="-5" dirty="0">
                <a:latin typeface="Times New Roman"/>
                <a:cs typeface="Times New Roman"/>
              </a:rPr>
              <a:t>capitali delle costellazioni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e la maggior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soggiornanti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adiacenti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riunita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dargli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benvenuto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ritorno </a:t>
            </a:r>
            <a:r>
              <a:rPr sz="1200" spc="-5" dirty="0">
                <a:latin typeface="Times New Roman"/>
                <a:cs typeface="Times New Roman"/>
              </a:rPr>
              <a:t>al governo del suo </a:t>
            </a:r>
            <a:r>
              <a:rPr sz="1200" dirty="0">
                <a:latin typeface="Times New Roman"/>
                <a:cs typeface="Times New Roman"/>
              </a:rPr>
              <a:t>universo.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risposta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numerosi indirizzi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benvenuto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espressioni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293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apprezzamento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Sovrano interessato </a:t>
            </a:r>
            <a:r>
              <a:rPr sz="1200" dirty="0">
                <a:latin typeface="Times New Roman"/>
                <a:cs typeface="Times New Roman"/>
              </a:rPr>
              <a:t>in modo così vitale </a:t>
            </a:r>
            <a:r>
              <a:rPr sz="1200" spc="-5" dirty="0">
                <a:latin typeface="Times New Roman"/>
                <a:cs typeface="Times New Roman"/>
              </a:rPr>
              <a:t>alle sue creature, egli si </a:t>
            </a:r>
            <a:r>
              <a:rPr sz="1200" dirty="0">
                <a:latin typeface="Times New Roman"/>
                <a:cs typeface="Times New Roman"/>
              </a:rPr>
              <a:t>limitò a </a:t>
            </a:r>
            <a:r>
              <a:rPr sz="1200" spc="-5" dirty="0">
                <a:latin typeface="Times New Roman"/>
                <a:cs typeface="Times New Roman"/>
              </a:rPr>
              <a:t>rispondere: </a:t>
            </a:r>
            <a:r>
              <a:rPr sz="1200" dirty="0">
                <a:latin typeface="Times New Roman"/>
                <a:cs typeface="Times New Roman"/>
              </a:rPr>
              <a:t>“Mi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semplicemente  </a:t>
            </a:r>
            <a:r>
              <a:rPr sz="1200" spc="-5" dirty="0">
                <a:latin typeface="Times New Roman"/>
                <a:cs typeface="Times New Roman"/>
              </a:rPr>
              <a:t>occupato degli </a:t>
            </a:r>
            <a:r>
              <a:rPr sz="1200" dirty="0">
                <a:latin typeface="Times New Roman"/>
                <a:cs typeface="Times New Roman"/>
              </a:rPr>
              <a:t>affari di mio </a:t>
            </a:r>
            <a:r>
              <a:rPr sz="1200" spc="-5" dirty="0">
                <a:latin typeface="Times New Roman"/>
                <a:cs typeface="Times New Roman"/>
              </a:rPr>
              <a:t>Padre. Sto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facendo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piace </a:t>
            </a:r>
            <a:r>
              <a:rPr sz="1200" spc="-5" dirty="0">
                <a:latin typeface="Times New Roman"/>
                <a:cs typeface="Times New Roman"/>
              </a:rPr>
              <a:t>ai Figli Paradisiaci che </a:t>
            </a:r>
            <a:r>
              <a:rPr sz="1200" dirty="0">
                <a:latin typeface="Times New Roman"/>
                <a:cs typeface="Times New Roman"/>
              </a:rPr>
              <a:t>amano le </a:t>
            </a:r>
            <a:r>
              <a:rPr sz="1200" spc="-5" dirty="0">
                <a:latin typeface="Times New Roman"/>
                <a:cs typeface="Times New Roman"/>
              </a:rPr>
              <a:t>loro creature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anelano a  </a:t>
            </a:r>
            <a:r>
              <a:rPr sz="1200" spc="-5" dirty="0">
                <a:latin typeface="Times New Roman"/>
                <a:cs typeface="Times New Roman"/>
              </a:rPr>
              <a:t>comprenderle.”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(1316.3) 119:6.6 </a:t>
            </a:r>
            <a:r>
              <a:rPr sz="1200" spc="-5" dirty="0">
                <a:latin typeface="Times New Roman"/>
                <a:cs typeface="Times New Roman"/>
              </a:rPr>
              <a:t>Ma da quel giorno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Micael s’imbarcò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sua avventura su Urantia </a:t>
            </a:r>
            <a:r>
              <a:rPr sz="1200" dirty="0">
                <a:latin typeface="Times New Roman"/>
                <a:cs typeface="Times New Roman"/>
              </a:rPr>
              <a:t>in quanto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endParaRPr sz="1200">
              <a:latin typeface="Times New Roman"/>
              <a:cs typeface="Times New Roman"/>
            </a:endParaRPr>
          </a:p>
          <a:p>
            <a:pPr marL="88900" marR="11874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dell’Uomo,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Nebadon continuò </a:t>
            </a:r>
            <a:r>
              <a:rPr sz="1200" dirty="0">
                <a:latin typeface="Times New Roman"/>
                <a:cs typeface="Times New Roman"/>
              </a:rPr>
              <a:t>a discutere sulle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imprese </a:t>
            </a:r>
            <a:r>
              <a:rPr sz="1200" spc="-5" dirty="0">
                <a:latin typeface="Times New Roman"/>
                <a:cs typeface="Times New Roman"/>
              </a:rPr>
              <a:t>del suo Governatore Sovrano mentre operava su </a:t>
            </a:r>
            <a:r>
              <a:rPr sz="1200" dirty="0">
                <a:latin typeface="Times New Roman"/>
                <a:cs typeface="Times New Roman"/>
              </a:rPr>
              <a:t>Endantum  </a:t>
            </a:r>
            <a:r>
              <a:rPr sz="1200" spc="-5" dirty="0">
                <a:latin typeface="Times New Roman"/>
                <a:cs typeface="Times New Roman"/>
              </a:rPr>
              <a:t>incarnato, </a:t>
            </a:r>
            <a:r>
              <a:rPr sz="1200" dirty="0">
                <a:latin typeface="Times New Roman"/>
                <a:cs typeface="Times New Roman"/>
              </a:rPr>
              <a:t>mediante il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come un mortale </a:t>
            </a:r>
            <a:r>
              <a:rPr sz="1200" spc="-5" dirty="0">
                <a:latin typeface="Times New Roman"/>
                <a:cs typeface="Times New Roman"/>
              </a:rPr>
              <a:t>morontiale d’ascensione evoluzionaria, venendo sottoposto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punti a  </a:t>
            </a:r>
            <a:r>
              <a:rPr sz="1200" spc="-5" dirty="0">
                <a:latin typeface="Times New Roman"/>
                <a:cs typeface="Times New Roman"/>
              </a:rPr>
              <a:t>prove come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riuniti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materiali dell’intera costellazione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soggiornava.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settimo ed ultimo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conferimento</a:t>
            </a:r>
            <a:endParaRPr sz="1600">
              <a:latin typeface="Times New Roman"/>
              <a:cs typeface="Times New Roman"/>
            </a:endParaRPr>
          </a:p>
          <a:p>
            <a:pPr marL="88900" marR="4241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(1316.4) 119:7.1 </a:t>
            </a:r>
            <a:r>
              <a:rPr sz="1200" spc="-5" dirty="0">
                <a:latin typeface="Times New Roman"/>
                <a:cs typeface="Times New Roman"/>
              </a:rPr>
              <a:t>Per decine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noi tutti </a:t>
            </a:r>
            <a:r>
              <a:rPr sz="1200" spc="-5" dirty="0">
                <a:latin typeface="Times New Roman"/>
                <a:cs typeface="Times New Roman"/>
              </a:rPr>
              <a:t>attendemmo con </a:t>
            </a:r>
            <a:r>
              <a:rPr sz="1200" dirty="0">
                <a:latin typeface="Times New Roman"/>
                <a:cs typeface="Times New Roman"/>
              </a:rPr>
              <a:t>impazienza il settimo ed </a:t>
            </a:r>
            <a:r>
              <a:rPr sz="1200" spc="-5" dirty="0">
                <a:latin typeface="Times New Roman"/>
                <a:cs typeface="Times New Roman"/>
              </a:rPr>
              <a:t>ultimo 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Micael.  Gabriele ci </a:t>
            </a:r>
            <a:r>
              <a:rPr sz="1200" dirty="0">
                <a:latin typeface="Times New Roman"/>
                <a:cs typeface="Times New Roman"/>
              </a:rPr>
              <a:t>aveva informati che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conferimento </a:t>
            </a:r>
            <a:r>
              <a:rPr sz="1200" spc="-5" dirty="0">
                <a:latin typeface="Times New Roman"/>
                <a:cs typeface="Times New Roman"/>
              </a:rPr>
              <a:t>terminale 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fatto nelle </a:t>
            </a:r>
            <a:r>
              <a:rPr sz="1200" dirty="0">
                <a:latin typeface="Times New Roman"/>
                <a:cs typeface="Times New Roman"/>
              </a:rPr>
              <a:t>sembianze </a:t>
            </a:r>
            <a:r>
              <a:rPr sz="1200" spc="-5" dirty="0">
                <a:latin typeface="Times New Roman"/>
                <a:cs typeface="Times New Roman"/>
              </a:rPr>
              <a:t>della carne mortale, </a:t>
            </a:r>
            <a:r>
              <a:rPr sz="1200" dirty="0">
                <a:latin typeface="Times New Roman"/>
                <a:cs typeface="Times New Roman"/>
              </a:rPr>
              <a:t>ma noi  </a:t>
            </a:r>
            <a:r>
              <a:rPr sz="1200" spc="-5" dirty="0">
                <a:latin typeface="Times New Roman"/>
                <a:cs typeface="Times New Roman"/>
              </a:rPr>
              <a:t>ignoravamo </a:t>
            </a:r>
            <a:r>
              <a:rPr sz="1200" dirty="0">
                <a:latin typeface="Times New Roman"/>
                <a:cs typeface="Times New Roman"/>
              </a:rPr>
              <a:t>totalmente il </a:t>
            </a:r>
            <a:r>
              <a:rPr sz="1200" spc="-5" dirty="0">
                <a:latin typeface="Times New Roman"/>
                <a:cs typeface="Times New Roman"/>
              </a:rPr>
              <a:t>momento,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procedimento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avventura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culminante.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55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(1316.5) 119:7.2 </a:t>
            </a:r>
            <a:r>
              <a:rPr sz="1200" spc="-5" dirty="0">
                <a:latin typeface="Times New Roman"/>
                <a:cs typeface="Times New Roman"/>
              </a:rPr>
              <a:t>L’annuncio </a:t>
            </a:r>
            <a:r>
              <a:rPr sz="1200" dirty="0">
                <a:latin typeface="Times New Roman"/>
                <a:cs typeface="Times New Roman"/>
              </a:rPr>
              <a:t>pubblico </a:t>
            </a:r>
            <a:r>
              <a:rPr sz="1200" spc="-5" dirty="0">
                <a:latin typeface="Times New Roman"/>
                <a:cs typeface="Times New Roman"/>
              </a:rPr>
              <a:t>che Micael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teatro </a:t>
            </a:r>
            <a:r>
              <a:rPr sz="1200" spc="-5" dirty="0">
                <a:latin typeface="Times New Roman"/>
                <a:cs typeface="Times New Roman"/>
              </a:rPr>
              <a:t>del suo conferimento finale fu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 avemmo </a:t>
            </a:r>
            <a:r>
              <a:rPr sz="1200" dirty="0">
                <a:latin typeface="Times New Roman"/>
                <a:cs typeface="Times New Roman"/>
              </a:rPr>
              <a:t>notizia </a:t>
            </a:r>
            <a:r>
              <a:rPr sz="1200" spc="-5" dirty="0">
                <a:latin typeface="Times New Roman"/>
                <a:cs typeface="Times New Roman"/>
              </a:rPr>
              <a:t>del fallimento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per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trentacinquemila anni, </a:t>
            </a:r>
            <a:r>
              <a:rPr sz="1200" dirty="0">
                <a:latin typeface="Times New Roman"/>
                <a:cs typeface="Times New Roman"/>
              </a:rPr>
              <a:t>il vostro mondo ha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posto</a:t>
            </a:r>
            <a:endParaRPr sz="1200">
              <a:latin typeface="Times New Roman"/>
              <a:cs typeface="Times New Roman"/>
            </a:endParaRPr>
          </a:p>
          <a:p>
            <a:pPr marL="88900" marR="6667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rilevante nei consigli dell’intero </a:t>
            </a:r>
            <a:r>
              <a:rPr sz="1200" dirty="0">
                <a:latin typeface="Times New Roman"/>
                <a:cs typeface="Times New Roman"/>
              </a:rPr>
              <a:t>universo.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(a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mistero dell’incarnazione) </a:t>
            </a:r>
            <a:r>
              <a:rPr sz="1200" dirty="0">
                <a:latin typeface="Times New Roman"/>
                <a:cs typeface="Times New Roman"/>
              </a:rPr>
              <a:t>relativo alle varie </a:t>
            </a:r>
            <a:r>
              <a:rPr sz="1200" spc="-5" dirty="0">
                <a:latin typeface="Times New Roman"/>
                <a:cs typeface="Times New Roman"/>
              </a:rPr>
              <a:t>fasi  del conferimento su Urantia. Dall’inizio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fine, sino al ritorno finale </a:t>
            </a:r>
            <a:r>
              <a:rPr sz="1200" dirty="0">
                <a:latin typeface="Times New Roman"/>
                <a:cs typeface="Times New Roman"/>
              </a:rPr>
              <a:t>e trionfale di </a:t>
            </a:r>
            <a:r>
              <a:rPr sz="1200" spc="-5" dirty="0">
                <a:latin typeface="Times New Roman"/>
                <a:cs typeface="Times New Roman"/>
              </a:rPr>
              <a:t>Micael su Salvington </a:t>
            </a:r>
            <a:r>
              <a:rPr sz="1200" dirty="0">
                <a:latin typeface="Times New Roman"/>
                <a:cs typeface="Times New Roman"/>
              </a:rPr>
              <a:t>come Sovrano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d’Universo, ci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pubblicità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più completa 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avvenne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altamente </a:t>
            </a:r>
            <a:r>
              <a:rPr sz="1200" dirty="0">
                <a:latin typeface="Times New Roman"/>
                <a:cs typeface="Times New Roman"/>
              </a:rPr>
              <a:t>onorato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(1316.6) 119:7.3 </a:t>
            </a:r>
            <a:r>
              <a:rPr sz="1200" spc="-5" dirty="0">
                <a:latin typeface="Times New Roman"/>
                <a:cs typeface="Times New Roman"/>
              </a:rPr>
              <a:t>Anche se ritenevamo </a:t>
            </a:r>
            <a:r>
              <a:rPr sz="1200" dirty="0">
                <a:latin typeface="Times New Roman"/>
                <a:cs typeface="Times New Roman"/>
              </a:rPr>
              <a:t>che questo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il </a:t>
            </a:r>
            <a:r>
              <a:rPr sz="1200" spc="-5" dirty="0">
                <a:latin typeface="Times New Roman"/>
                <a:cs typeface="Times New Roman"/>
              </a:rPr>
              <a:t>metodo impiegato, </a:t>
            </a:r>
            <a:r>
              <a:rPr sz="1200" dirty="0">
                <a:latin typeface="Times New Roman"/>
                <a:cs typeface="Times New Roman"/>
              </a:rPr>
              <a:t>noi non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saputo,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dell’avvenimento stesso, che Micael sarebbe </a:t>
            </a:r>
            <a:r>
              <a:rPr sz="1200" dirty="0">
                <a:latin typeface="Times New Roman"/>
                <a:cs typeface="Times New Roman"/>
              </a:rPr>
              <a:t>apparso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come un bambino </a:t>
            </a:r>
            <a:r>
              <a:rPr sz="1200" spc="-5" dirty="0">
                <a:latin typeface="Times New Roman"/>
                <a:cs typeface="Times New Roman"/>
              </a:rPr>
              <a:t>inerme del regno.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precedenza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sempre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95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597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apparso </a:t>
            </a:r>
            <a:r>
              <a:rPr sz="1200" dirty="0">
                <a:latin typeface="Times New Roman"/>
                <a:cs typeface="Times New Roman"/>
              </a:rPr>
              <a:t>come un individuo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sviluppato </a:t>
            </a:r>
            <a:r>
              <a:rPr sz="1200" spc="-5" dirty="0">
                <a:latin typeface="Times New Roman"/>
                <a:cs typeface="Times New Roman"/>
              </a:rPr>
              <a:t>del gruppo </a:t>
            </a:r>
            <a:r>
              <a:rPr sz="1200" dirty="0">
                <a:latin typeface="Times New Roman"/>
                <a:cs typeface="Times New Roman"/>
              </a:rPr>
              <a:t>di personalità </a:t>
            </a:r>
            <a:r>
              <a:rPr sz="1200" spc="-5" dirty="0">
                <a:latin typeface="Times New Roman"/>
                <a:cs typeface="Times New Roman"/>
              </a:rPr>
              <a:t>scelto per </a:t>
            </a:r>
            <a:r>
              <a:rPr sz="1200" dirty="0">
                <a:latin typeface="Times New Roman"/>
                <a:cs typeface="Times New Roman"/>
              </a:rPr>
              <a:t>il conferimento, 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notizia  </a:t>
            </a:r>
            <a:r>
              <a:rPr sz="1200" spc="-5" dirty="0">
                <a:latin typeface="Times New Roman"/>
                <a:cs typeface="Times New Roman"/>
              </a:rPr>
              <a:t>entusiasmante quella trasmessa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Salvington che annunciava che </a:t>
            </a:r>
            <a:r>
              <a:rPr sz="1200" dirty="0">
                <a:latin typeface="Times New Roman"/>
                <a:cs typeface="Times New Roman"/>
              </a:rPr>
              <a:t>il bambino di </a:t>
            </a:r>
            <a:r>
              <a:rPr sz="1200" spc="-5" dirty="0">
                <a:latin typeface="Times New Roman"/>
                <a:cs typeface="Times New Roman"/>
              </a:rPr>
              <a:t>Betlemme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nato su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68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(1316.7) 119:7.4 </a:t>
            </a:r>
            <a:r>
              <a:rPr sz="1200" spc="-5" dirty="0">
                <a:latin typeface="Times New Roman"/>
                <a:cs typeface="Times New Roman"/>
              </a:rPr>
              <a:t>Noi allora non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capimmo </a:t>
            </a:r>
            <a:r>
              <a:rPr sz="1200" dirty="0">
                <a:latin typeface="Times New Roman"/>
                <a:cs typeface="Times New Roman"/>
              </a:rPr>
              <a:t>che il nostro </a:t>
            </a:r>
            <a:r>
              <a:rPr sz="1200" spc="-5" dirty="0">
                <a:latin typeface="Times New Roman"/>
                <a:cs typeface="Times New Roman"/>
              </a:rPr>
              <a:t>Creatore ed amico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facendo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precario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sua carriera,  rischiando apparentemente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posizione e la </a:t>
            </a:r>
            <a:r>
              <a:rPr sz="1200" spc="-5" dirty="0">
                <a:latin typeface="Times New Roman"/>
                <a:cs typeface="Times New Roman"/>
              </a:rPr>
              <a:t>sua autorità </a:t>
            </a:r>
            <a:r>
              <a:rPr sz="1200" dirty="0">
                <a:latin typeface="Times New Roman"/>
                <a:cs typeface="Times New Roman"/>
              </a:rPr>
              <a:t>in questo conferimento sotto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bambino inerme,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comprendemmo </a:t>
            </a:r>
            <a:r>
              <a:rPr sz="1200" dirty="0">
                <a:latin typeface="Times New Roman"/>
                <a:cs typeface="Times New Roman"/>
              </a:rPr>
              <a:t>anche che la </a:t>
            </a:r>
            <a:r>
              <a:rPr sz="1200" spc="-5" dirty="0">
                <a:latin typeface="Times New Roman"/>
                <a:cs typeface="Times New Roman"/>
              </a:rPr>
              <a:t>sua esperienza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conferimento finale </a:t>
            </a:r>
            <a:r>
              <a:rPr sz="1200" dirty="0">
                <a:latin typeface="Times New Roman"/>
                <a:cs typeface="Times New Roman"/>
              </a:rPr>
              <a:t>in veste </a:t>
            </a:r>
            <a:r>
              <a:rPr sz="1200" spc="-5" dirty="0">
                <a:latin typeface="Times New Roman"/>
                <a:cs typeface="Times New Roman"/>
              </a:rPr>
              <a:t>di mortale l’avrebbe </a:t>
            </a:r>
            <a:r>
              <a:rPr sz="1200" dirty="0">
                <a:latin typeface="Times New Roman"/>
                <a:cs typeface="Times New Roman"/>
              </a:rPr>
              <a:t>insediato per l’eternità </a:t>
            </a:r>
            <a:r>
              <a:rPr sz="1200" spc="-5" dirty="0">
                <a:latin typeface="Times New Roman"/>
                <a:cs typeface="Times New Roman"/>
              </a:rPr>
              <a:t>sul  </a:t>
            </a:r>
            <a:r>
              <a:rPr sz="1200" dirty="0">
                <a:latin typeface="Times New Roman"/>
                <a:cs typeface="Times New Roman"/>
              </a:rPr>
              <a:t>trono </a:t>
            </a:r>
            <a:r>
              <a:rPr sz="1200" spc="-5" dirty="0">
                <a:latin typeface="Times New Roman"/>
                <a:cs typeface="Times New Roman"/>
              </a:rPr>
              <a:t>come sovrano </a:t>
            </a:r>
            <a:r>
              <a:rPr sz="1200" dirty="0">
                <a:latin typeface="Times New Roman"/>
                <a:cs typeface="Times New Roman"/>
              </a:rPr>
              <a:t>indiscusso e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dell’universo di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terzo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del tempo </a:t>
            </a:r>
            <a:r>
              <a:rPr sz="1200" spc="-5" dirty="0">
                <a:latin typeface="Times New Roman"/>
                <a:cs typeface="Times New Roman"/>
              </a:rPr>
              <a:t>terrestre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sguardi </a:t>
            </a:r>
            <a:r>
              <a:rPr sz="1200" dirty="0">
                <a:latin typeface="Times New Roman"/>
                <a:cs typeface="Times New Roman"/>
              </a:rPr>
              <a:t>in  tutte le </a:t>
            </a:r>
            <a:r>
              <a:rPr sz="1200" spc="-5" dirty="0">
                <a:latin typeface="Times New Roman"/>
                <a:cs typeface="Times New Roman"/>
              </a:rPr>
              <a:t>parti 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furono focalizzati </a:t>
            </a:r>
            <a:r>
              <a:rPr sz="1200" spc="-5" dirty="0">
                <a:latin typeface="Times New Roman"/>
                <a:cs typeface="Times New Roman"/>
              </a:rPr>
              <a:t>su Urantia.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intelligenze si </a:t>
            </a:r>
            <a:r>
              <a:rPr sz="1200" dirty="0">
                <a:latin typeface="Times New Roman"/>
                <a:cs typeface="Times New Roman"/>
              </a:rPr>
              <a:t>resero conto che era in corso l’ultimo 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e poiché noi </a:t>
            </a:r>
            <a:r>
              <a:rPr sz="1200" spc="-5" dirty="0">
                <a:latin typeface="Times New Roman"/>
                <a:cs typeface="Times New Roman"/>
              </a:rPr>
              <a:t>sapevamo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della ribellione 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disaffezione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su  Urantia, comprendevamo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l’intensità della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che avrebbe avuto </a:t>
            </a:r>
            <a:r>
              <a:rPr sz="1200" dirty="0">
                <a:latin typeface="Times New Roman"/>
                <a:cs typeface="Times New Roman"/>
              </a:rPr>
              <a:t>luogo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governatore avesse accondisceso ad  incarnarsi su Urantia </a:t>
            </a:r>
            <a:r>
              <a:rPr sz="1200" dirty="0">
                <a:latin typeface="Times New Roman"/>
                <a:cs typeface="Times New Roman"/>
              </a:rPr>
              <a:t>nelle umili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e sembianze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carne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622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(1317.1) 119:7.5 </a:t>
            </a:r>
            <a:r>
              <a:rPr sz="1200" spc="-5" dirty="0">
                <a:latin typeface="Times New Roman"/>
                <a:cs typeface="Times New Roman"/>
              </a:rPr>
              <a:t>Joshua ben Joseph, </a:t>
            </a:r>
            <a:r>
              <a:rPr sz="1200" dirty="0">
                <a:latin typeface="Times New Roman"/>
                <a:cs typeface="Times New Roman"/>
              </a:rPr>
              <a:t>il bambino </a:t>
            </a:r>
            <a:r>
              <a:rPr sz="1200" spc="-5" dirty="0">
                <a:latin typeface="Times New Roman"/>
                <a:cs typeface="Times New Roman"/>
              </a:rPr>
              <a:t>ebreo,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concepito </a:t>
            </a:r>
            <a:r>
              <a:rPr sz="1200" dirty="0">
                <a:latin typeface="Times New Roman"/>
                <a:cs typeface="Times New Roman"/>
              </a:rPr>
              <a:t>e venne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esattamente come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bambini </a:t>
            </a:r>
            <a:r>
              <a:rPr sz="1200" dirty="0">
                <a:latin typeface="Times New Roman"/>
                <a:cs typeface="Times New Roman"/>
              </a:rPr>
              <a:t>prima e  dopo di lui, </a:t>
            </a:r>
            <a:r>
              <a:rPr sz="1200" spc="-5" dirty="0">
                <a:latin typeface="Times New Roman"/>
                <a:cs typeface="Times New Roman"/>
              </a:rPr>
              <a:t>salvo che questo </a:t>
            </a:r>
            <a:r>
              <a:rPr sz="1200" dirty="0">
                <a:latin typeface="Times New Roman"/>
                <a:cs typeface="Times New Roman"/>
              </a:rPr>
              <a:t>bambino </a:t>
            </a:r>
            <a:r>
              <a:rPr sz="1200" spc="-5" dirty="0">
                <a:latin typeface="Times New Roman"/>
                <a:cs typeface="Times New Roman"/>
              </a:rPr>
              <a:t>particolare era l’incarnazione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un divino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Paradisiaco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questo universo locale </a:t>
            </a:r>
            <a:r>
              <a:rPr sz="1200" dirty="0">
                <a:latin typeface="Times New Roman"/>
                <a:cs typeface="Times New Roman"/>
              </a:rPr>
              <a:t>di cose 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esseri. Questo </a:t>
            </a:r>
            <a:r>
              <a:rPr sz="1200" dirty="0">
                <a:latin typeface="Times New Roman"/>
                <a:cs typeface="Times New Roman"/>
              </a:rPr>
              <a:t>mistero </a:t>
            </a:r>
            <a:r>
              <a:rPr sz="1200" spc="-5" dirty="0">
                <a:latin typeface="Times New Roman"/>
                <a:cs typeface="Times New Roman"/>
              </a:rPr>
              <a:t>dell’incarnazione della Deità nella forma </a:t>
            </a:r>
            <a:r>
              <a:rPr sz="1200" dirty="0">
                <a:latin typeface="Times New Roman"/>
                <a:cs typeface="Times New Roman"/>
              </a:rPr>
              <a:t>umana di </a:t>
            </a:r>
            <a:r>
              <a:rPr sz="1200" spc="-5" dirty="0">
                <a:latin typeface="Times New Roman"/>
                <a:cs typeface="Times New Roman"/>
              </a:rPr>
              <a:t>Gesù,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origine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peraltro naturale nel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resterà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insoluto. </a:t>
            </a:r>
            <a:r>
              <a:rPr sz="1200" spc="-5" dirty="0">
                <a:latin typeface="Times New Roman"/>
                <a:cs typeface="Times New Roman"/>
              </a:rPr>
              <a:t>Anche nell’eternità </a:t>
            </a:r>
            <a:r>
              <a:rPr sz="1200" dirty="0">
                <a:latin typeface="Times New Roman"/>
                <a:cs typeface="Times New Roman"/>
              </a:rPr>
              <a:t>voi non conoscerete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la tecnica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il metodo </a:t>
            </a:r>
            <a:r>
              <a:rPr sz="1200" spc="-5" dirty="0">
                <a:latin typeface="Times New Roman"/>
                <a:cs typeface="Times New Roman"/>
              </a:rPr>
              <a:t>dell’incarnazione del Creatore nella </a:t>
            </a:r>
            <a:r>
              <a:rPr sz="1200" dirty="0">
                <a:latin typeface="Times New Roman"/>
                <a:cs typeface="Times New Roman"/>
              </a:rPr>
              <a:t>forma e </a:t>
            </a:r>
            <a:r>
              <a:rPr sz="1200" spc="-5" dirty="0">
                <a:latin typeface="Times New Roman"/>
                <a:cs typeface="Times New Roman"/>
              </a:rPr>
              <a:t>nelle sembianze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creature. 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di Sonarington, e tali  </a:t>
            </a:r>
            <a:r>
              <a:rPr sz="1200" spc="-5" dirty="0">
                <a:latin typeface="Times New Roman"/>
                <a:cs typeface="Times New Roman"/>
              </a:rPr>
              <a:t>misteri sono proprietà </a:t>
            </a:r>
            <a:r>
              <a:rPr sz="1200" dirty="0">
                <a:latin typeface="Times New Roman"/>
                <a:cs typeface="Times New Roman"/>
              </a:rPr>
              <a:t>esclusiva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divini che </a:t>
            </a:r>
            <a:r>
              <a:rPr sz="1200" spc="-5" dirty="0">
                <a:latin typeface="Times New Roman"/>
                <a:cs typeface="Times New Roman"/>
              </a:rPr>
              <a:t>sono passati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l’esperienza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conferimento.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85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(1317.2) 119:7.6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saggi </a:t>
            </a:r>
            <a:r>
              <a:rPr sz="1200" dirty="0">
                <a:latin typeface="Times New Roman"/>
                <a:cs typeface="Times New Roman"/>
              </a:rPr>
              <a:t>della terra </a:t>
            </a:r>
            <a:r>
              <a:rPr sz="1200" spc="-5" dirty="0">
                <a:latin typeface="Times New Roman"/>
                <a:cs typeface="Times New Roman"/>
              </a:rPr>
              <a:t>sapevano dell’arrivo </a:t>
            </a:r>
            <a:r>
              <a:rPr sz="1200" dirty="0">
                <a:latin typeface="Times New Roman"/>
                <a:cs typeface="Times New Roman"/>
              </a:rPr>
              <a:t>imminente di </a:t>
            </a:r>
            <a:r>
              <a:rPr sz="1200" spc="-5" dirty="0">
                <a:latin typeface="Times New Roman"/>
                <a:cs typeface="Times New Roman"/>
              </a:rPr>
              <a:t>Micael. Mediante </a:t>
            </a:r>
            <a:r>
              <a:rPr sz="1200" dirty="0">
                <a:latin typeface="Times New Roman"/>
                <a:cs typeface="Times New Roman"/>
              </a:rPr>
              <a:t>i contatti tra i mondi questi </a:t>
            </a:r>
            <a:r>
              <a:rPr sz="1200" spc="-5" dirty="0">
                <a:latin typeface="Times New Roman"/>
                <a:cs typeface="Times New Roman"/>
              </a:rPr>
              <a:t>uomini  saggi dotati </a:t>
            </a:r>
            <a:r>
              <a:rPr sz="1200" dirty="0">
                <a:latin typeface="Times New Roman"/>
                <a:cs typeface="Times New Roman"/>
              </a:rPr>
              <a:t>d’intuizione </a:t>
            </a:r>
            <a:r>
              <a:rPr sz="1200" spc="-5" dirty="0">
                <a:latin typeface="Times New Roman"/>
                <a:cs typeface="Times New Roman"/>
              </a:rPr>
              <a:t>spirituale ebbero </a:t>
            </a:r>
            <a:r>
              <a:rPr sz="1200" dirty="0">
                <a:latin typeface="Times New Roman"/>
                <a:cs typeface="Times New Roman"/>
              </a:rPr>
              <a:t>notizia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prossimo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su Urantia. </a:t>
            </a:r>
            <a:r>
              <a:rPr sz="1200" dirty="0">
                <a:latin typeface="Times New Roman"/>
                <a:cs typeface="Times New Roman"/>
              </a:rPr>
              <a:t>Ed i serafini lo annunciarono, 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intermedie,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sacerdoti </a:t>
            </a:r>
            <a:r>
              <a:rPr sz="1200" spc="-5" dirty="0">
                <a:latin typeface="Times New Roman"/>
                <a:cs typeface="Times New Roman"/>
              </a:rPr>
              <a:t>caldei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capo era </a:t>
            </a:r>
            <a:r>
              <a:rPr sz="1200" spc="-5" dirty="0">
                <a:latin typeface="Times New Roman"/>
                <a:cs typeface="Times New Roman"/>
              </a:rPr>
              <a:t>Ardnon. Questi </a:t>
            </a:r>
            <a:r>
              <a:rPr sz="1200" dirty="0">
                <a:latin typeface="Times New Roman"/>
                <a:cs typeface="Times New Roman"/>
              </a:rPr>
              <a:t>uomini di </a:t>
            </a:r>
            <a:r>
              <a:rPr sz="1200" spc="-5" dirty="0">
                <a:latin typeface="Times New Roman"/>
                <a:cs typeface="Times New Roman"/>
              </a:rPr>
              <a:t>Dio fecero </a:t>
            </a:r>
            <a:r>
              <a:rPr sz="1200" dirty="0">
                <a:latin typeface="Times New Roman"/>
                <a:cs typeface="Times New Roman"/>
              </a:rPr>
              <a:t>visita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1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69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292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bambino appena </a:t>
            </a:r>
            <a:r>
              <a:rPr sz="1200" dirty="0">
                <a:latin typeface="Times New Roman"/>
                <a:cs typeface="Times New Roman"/>
              </a:rPr>
              <a:t>nato.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evento soprannaturale associato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annuncio ad </a:t>
            </a:r>
            <a:r>
              <a:rPr sz="1200" spc="-5" dirty="0">
                <a:latin typeface="Times New Roman"/>
                <a:cs typeface="Times New Roman"/>
              </a:rPr>
              <a:t>Ardnon ed ai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dei serafini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precedenza assegnati ad Adamo </a:t>
            </a:r>
            <a:r>
              <a:rPr sz="1200" dirty="0">
                <a:latin typeface="Times New Roman"/>
                <a:cs typeface="Times New Roman"/>
              </a:rPr>
              <a:t>ed Eva nel primo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giardino.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867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(1317.3) 119:7.7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umani di </a:t>
            </a:r>
            <a:r>
              <a:rPr sz="1200" spc="-5" dirty="0">
                <a:latin typeface="Times New Roman"/>
                <a:cs typeface="Times New Roman"/>
              </a:rPr>
              <a:t>Gesù erano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comuni della </a:t>
            </a:r>
            <a:r>
              <a:rPr sz="1200" dirty="0">
                <a:latin typeface="Times New Roman"/>
                <a:cs typeface="Times New Roman"/>
              </a:rPr>
              <a:t>loro epoca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generazione,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 incarnato </a:t>
            </a:r>
            <a:r>
              <a:rPr sz="1200" dirty="0">
                <a:latin typeface="Times New Roman"/>
                <a:cs typeface="Times New Roman"/>
              </a:rPr>
              <a:t>nacque quindi da una donna e </a:t>
            </a:r>
            <a:r>
              <a:rPr sz="1200" spc="-5" dirty="0">
                <a:latin typeface="Times New Roman"/>
                <a:cs typeface="Times New Roman"/>
              </a:rPr>
              <a:t>fu allevato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ordinaria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bambini di quella </a:t>
            </a:r>
            <a:r>
              <a:rPr sz="1200" spc="-5" dirty="0">
                <a:latin typeface="Times New Roman"/>
                <a:cs typeface="Times New Roman"/>
              </a:rPr>
              <a:t>razza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quell’epoca.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2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(1317.4) 119:7.8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storia del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su Urantia,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conferimento umano del Figlio Creatore sul </a:t>
            </a:r>
            <a:r>
              <a:rPr sz="1200" dirty="0">
                <a:latin typeface="Times New Roman"/>
                <a:cs typeface="Times New Roman"/>
              </a:rPr>
              <a:t>vostro mondo,  è una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che oltrepassa la </a:t>
            </a:r>
            <a:r>
              <a:rPr sz="1200" spc="-5" dirty="0">
                <a:latin typeface="Times New Roman"/>
                <a:cs typeface="Times New Roman"/>
              </a:rPr>
              <a:t>portata </a:t>
            </a:r>
            <a:r>
              <a:rPr sz="1200" dirty="0">
                <a:latin typeface="Times New Roman"/>
                <a:cs typeface="Times New Roman"/>
              </a:rPr>
              <a:t>e lo scopo di questa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esposizione.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Lo status di Micael dopo i suoi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conferimenti</a:t>
            </a:r>
            <a:endParaRPr sz="1600">
              <a:latin typeface="Times New Roman"/>
              <a:cs typeface="Times New Roman"/>
            </a:endParaRPr>
          </a:p>
          <a:p>
            <a:pPr marL="76200" marR="220345">
              <a:lnSpc>
                <a:spcPct val="957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(1317.5) 119:8.1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finale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su Urantia, coronato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successo, egli </a:t>
            </a:r>
            <a:r>
              <a:rPr sz="1200" dirty="0">
                <a:latin typeface="Times New Roman"/>
                <a:cs typeface="Times New Roman"/>
              </a:rPr>
              <a:t>non solo fu </a:t>
            </a:r>
            <a:r>
              <a:rPr sz="1200" spc="-5" dirty="0">
                <a:latin typeface="Times New Roman"/>
                <a:cs typeface="Times New Roman"/>
              </a:rPr>
              <a:t>accettato dagli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 Giorni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governante sovrano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anche riconosciuto dal Padre Universale come direttore stabile dell’universo  locale </a:t>
            </a:r>
            <a:r>
              <a:rPr sz="1200" dirty="0">
                <a:latin typeface="Times New Roman"/>
                <a:cs typeface="Times New Roman"/>
              </a:rPr>
              <a:t>che aveva </a:t>
            </a:r>
            <a:r>
              <a:rPr sz="1200" spc="-5" dirty="0">
                <a:latin typeface="Times New Roman"/>
                <a:cs typeface="Times New Roman"/>
              </a:rPr>
              <a:t>creato. Al suo </a:t>
            </a:r>
            <a:r>
              <a:rPr sz="1200" dirty="0">
                <a:latin typeface="Times New Roman"/>
                <a:cs typeface="Times New Roman"/>
              </a:rPr>
              <a:t>ritorno </a:t>
            </a:r>
            <a:r>
              <a:rPr sz="1200" spc="-5" dirty="0">
                <a:latin typeface="Times New Roman"/>
                <a:cs typeface="Times New Roman"/>
              </a:rPr>
              <a:t>su Salvington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Micael, Figlio dell’Uomo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proclamato </a:t>
            </a:r>
            <a:r>
              <a:rPr sz="1200" dirty="0">
                <a:latin typeface="Times New Roman"/>
                <a:cs typeface="Times New Roman"/>
              </a:rPr>
              <a:t>governatore  </a:t>
            </a:r>
            <a:r>
              <a:rPr sz="1200" spc="-5" dirty="0">
                <a:latin typeface="Times New Roman"/>
                <a:cs typeface="Times New Roman"/>
              </a:rPr>
              <a:t>permanente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Da Uversa giunse </a:t>
            </a:r>
            <a:r>
              <a:rPr sz="1200" dirty="0">
                <a:latin typeface="Times New Roman"/>
                <a:cs typeface="Times New Roman"/>
              </a:rPr>
              <a:t>l’ottavo </a:t>
            </a:r>
            <a:r>
              <a:rPr sz="1200" spc="-5" dirty="0">
                <a:latin typeface="Times New Roman"/>
                <a:cs typeface="Times New Roman"/>
              </a:rPr>
              <a:t>proclama della </a:t>
            </a:r>
            <a:r>
              <a:rPr sz="1200" dirty="0">
                <a:latin typeface="Times New Roman"/>
                <a:cs typeface="Times New Roman"/>
              </a:rPr>
              <a:t>sovranità di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dal Paradiso </a:t>
            </a:r>
            <a:r>
              <a:rPr sz="1200" dirty="0">
                <a:latin typeface="Times New Roman"/>
                <a:cs typeface="Times New Roman"/>
              </a:rPr>
              <a:t>arrivò una  </a:t>
            </a:r>
            <a:r>
              <a:rPr sz="1200" spc="-5" dirty="0">
                <a:latin typeface="Times New Roman"/>
                <a:cs typeface="Times New Roman"/>
              </a:rPr>
              <a:t>dichiarazione congiunta del Padre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Eterno che costituiva questa </a:t>
            </a:r>
            <a:r>
              <a:rPr sz="1200" dirty="0">
                <a:latin typeface="Times New Roman"/>
                <a:cs typeface="Times New Roman"/>
              </a:rPr>
              <a:t>unione di Dio e di uomo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capo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dell’universo, </a:t>
            </a:r>
            <a:r>
              <a:rPr sz="1200" dirty="0">
                <a:latin typeface="Times New Roman"/>
                <a:cs typeface="Times New Roman"/>
              </a:rPr>
              <a:t>e che ordinava </a:t>
            </a:r>
            <a:r>
              <a:rPr sz="1200" spc="-5" dirty="0">
                <a:latin typeface="Times New Roman"/>
                <a:cs typeface="Times New Roman"/>
              </a:rPr>
              <a:t>all’Unione </a:t>
            </a:r>
            <a:r>
              <a:rPr sz="1200" dirty="0">
                <a:latin typeface="Times New Roman"/>
                <a:cs typeface="Times New Roman"/>
              </a:rPr>
              <a:t>dei Giorni stazionato </a:t>
            </a:r>
            <a:r>
              <a:rPr sz="1200" spc="-5" dirty="0">
                <a:latin typeface="Times New Roman"/>
                <a:cs typeface="Times New Roman"/>
              </a:rPr>
              <a:t>su Salvington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comunicare </a:t>
            </a:r>
            <a:r>
              <a:rPr sz="1200" dirty="0">
                <a:latin typeface="Times New Roman"/>
                <a:cs typeface="Times New Roman"/>
              </a:rPr>
              <a:t>la sua intenzione di </a:t>
            </a:r>
            <a:r>
              <a:rPr sz="1200" spc="-5" dirty="0">
                <a:latin typeface="Times New Roman"/>
                <a:cs typeface="Times New Roman"/>
              </a:rPr>
              <a:t>ritirarsi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Paradiso.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Fedeli dei Giorni sulle capitali delle costellazioni ricevettero anch’essi </a:t>
            </a:r>
            <a:r>
              <a:rPr sz="1200" dirty="0">
                <a:latin typeface="Times New Roman"/>
                <a:cs typeface="Times New Roman"/>
              </a:rPr>
              <a:t>istruzione di </a:t>
            </a:r>
            <a:r>
              <a:rPr sz="1200" spc="-5" dirty="0">
                <a:latin typeface="Times New Roman"/>
                <a:cs typeface="Times New Roman"/>
              </a:rPr>
              <a:t>ritirarsi dai consigli degli </a:t>
            </a:r>
            <a:r>
              <a:rPr sz="1200" dirty="0">
                <a:latin typeface="Times New Roman"/>
                <a:cs typeface="Times New Roman"/>
              </a:rPr>
              <a:t>Altissimi. </a:t>
            </a:r>
            <a:r>
              <a:rPr sz="1200" spc="-5" dirty="0">
                <a:latin typeface="Times New Roman"/>
                <a:cs typeface="Times New Roman"/>
              </a:rPr>
              <a:t>Ma  Micael </a:t>
            </a:r>
            <a:r>
              <a:rPr sz="1200" dirty="0">
                <a:latin typeface="Times New Roman"/>
                <a:cs typeface="Times New Roman"/>
              </a:rPr>
              <a:t>non volle acconsentire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della </a:t>
            </a:r>
            <a:r>
              <a:rPr sz="1200" dirty="0">
                <a:latin typeface="Times New Roman"/>
                <a:cs typeface="Times New Roman"/>
              </a:rPr>
              <a:t>Trinità lo </a:t>
            </a:r>
            <a:r>
              <a:rPr sz="1200" spc="-5" dirty="0">
                <a:latin typeface="Times New Roman"/>
                <a:cs typeface="Times New Roman"/>
              </a:rPr>
              <a:t>privassero del loro consiglio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collaborazione. Egli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riunì su  Salvington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personalmente </a:t>
            </a:r>
            <a:r>
              <a:rPr sz="1200" dirty="0">
                <a:latin typeface="Times New Roman"/>
                <a:cs typeface="Times New Roman"/>
              </a:rPr>
              <a:t>di rimanere </a:t>
            </a:r>
            <a:r>
              <a:rPr sz="1200" spc="-5" dirty="0">
                <a:latin typeface="Times New Roman"/>
                <a:cs typeface="Times New Roman"/>
              </a:rPr>
              <a:t>per sempre </a:t>
            </a:r>
            <a:r>
              <a:rPr sz="1200" dirty="0">
                <a:latin typeface="Times New Roman"/>
                <a:cs typeface="Times New Roman"/>
              </a:rPr>
              <a:t>a servire in </a:t>
            </a:r>
            <a:r>
              <a:rPr sz="1200" spc="-5" dirty="0">
                <a:latin typeface="Times New Roman"/>
                <a:cs typeface="Times New Roman"/>
              </a:rPr>
              <a:t>Nebadon. Essi espressero ai loro direttori </a:t>
            </a:r>
            <a:r>
              <a:rPr sz="1200" dirty="0">
                <a:latin typeface="Times New Roman"/>
                <a:cs typeface="Times New Roman"/>
              </a:rPr>
              <a:t>in Paradiso il 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aderire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richiesta, </a:t>
            </a:r>
            <a:r>
              <a:rPr sz="1200" dirty="0">
                <a:latin typeface="Times New Roman"/>
                <a:cs typeface="Times New Roman"/>
              </a:rPr>
              <a:t>e poco dopo </a:t>
            </a:r>
            <a:r>
              <a:rPr sz="1200" spc="-5" dirty="0">
                <a:latin typeface="Times New Roman"/>
                <a:cs typeface="Times New Roman"/>
              </a:rPr>
              <a:t>furono emessi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mandati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separazione dal </a:t>
            </a:r>
            <a:r>
              <a:rPr sz="1200" dirty="0">
                <a:latin typeface="Times New Roman"/>
                <a:cs typeface="Times New Roman"/>
              </a:rPr>
              <a:t>Paradiso che </a:t>
            </a:r>
            <a:r>
              <a:rPr sz="1200" spc="-5" dirty="0">
                <a:latin typeface="Times New Roman"/>
                <a:cs typeface="Times New Roman"/>
              </a:rPr>
              <a:t>assegnavano </a:t>
            </a:r>
            <a:r>
              <a:rPr sz="1200" dirty="0">
                <a:latin typeface="Times New Roman"/>
                <a:cs typeface="Times New Roman"/>
              </a:rPr>
              <a:t>per sempre  </a:t>
            </a:r>
            <a:r>
              <a:rPr sz="1200" spc="-5" dirty="0">
                <a:latin typeface="Times New Roman"/>
                <a:cs typeface="Times New Roman"/>
              </a:rPr>
              <a:t>questi Figli dell’universo centrale alla </a:t>
            </a:r>
            <a:r>
              <a:rPr sz="1200" dirty="0">
                <a:latin typeface="Times New Roman"/>
                <a:cs typeface="Times New Roman"/>
              </a:rPr>
              <a:t>corte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8800" cy="35439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(1318.1) 119:8.2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voluto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miliardo di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completare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 effettuare </a:t>
            </a:r>
            <a:r>
              <a:rPr sz="1200" dirty="0">
                <a:latin typeface="Times New Roman"/>
                <a:cs typeface="Times New Roman"/>
              </a:rPr>
              <a:t>l’instaurazione </a:t>
            </a:r>
            <a:r>
              <a:rPr sz="1200" spc="-5" dirty="0">
                <a:latin typeface="Times New Roman"/>
                <a:cs typeface="Times New Roman"/>
              </a:rPr>
              <a:t>definitiva della sua autorità suprema nell’universo </a:t>
            </a:r>
            <a:r>
              <a:rPr sz="1200" dirty="0">
                <a:latin typeface="Times New Roman"/>
                <a:cs typeface="Times New Roman"/>
              </a:rPr>
              <a:t>da lui </a:t>
            </a:r>
            <a:r>
              <a:rPr sz="1200" spc="-5" dirty="0">
                <a:latin typeface="Times New Roman"/>
                <a:cs typeface="Times New Roman"/>
              </a:rPr>
              <a:t>creato. Micael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nato creatore, fu </a:t>
            </a:r>
            <a:r>
              <a:rPr sz="1200" dirty="0">
                <a:latin typeface="Times New Roman"/>
                <a:cs typeface="Times New Roman"/>
              </a:rPr>
              <a:t>educato come  </a:t>
            </a:r>
            <a:r>
              <a:rPr sz="1200" spc="-5" dirty="0">
                <a:latin typeface="Times New Roman"/>
                <a:cs typeface="Times New Roman"/>
              </a:rPr>
              <a:t>amministratore, formato come dirigente,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fu necessario conquistare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sovranità </a:t>
            </a:r>
            <a:r>
              <a:rPr sz="1200" dirty="0">
                <a:latin typeface="Times New Roman"/>
                <a:cs typeface="Times New Roman"/>
              </a:rPr>
              <a:t>mediante </a:t>
            </a:r>
            <a:r>
              <a:rPr sz="1200" spc="-5" dirty="0">
                <a:latin typeface="Times New Roman"/>
                <a:cs typeface="Times New Roman"/>
              </a:rPr>
              <a:t>l’esperienza. </a:t>
            </a:r>
            <a:r>
              <a:rPr sz="1200" dirty="0">
                <a:latin typeface="Times New Roman"/>
                <a:cs typeface="Times New Roman"/>
              </a:rPr>
              <a:t>Così il vostro 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conosciuto in tutto </a:t>
            </a:r>
            <a:r>
              <a:rPr sz="1200" spc="-5" dirty="0">
                <a:latin typeface="Times New Roman"/>
                <a:cs typeface="Times New Roman"/>
              </a:rPr>
              <a:t>Nebadon come l’arena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completò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richiesta </a:t>
            </a:r>
            <a:r>
              <a:rPr sz="1200" spc="-5" dirty="0">
                <a:latin typeface="Times New Roman"/>
                <a:cs typeface="Times New Roman"/>
              </a:rPr>
              <a:t>ad ogni Figlio </a:t>
            </a:r>
            <a:r>
              <a:rPr sz="1200" dirty="0">
                <a:latin typeface="Times New Roman"/>
                <a:cs typeface="Times New Roman"/>
              </a:rPr>
              <a:t>Creatore  </a:t>
            </a:r>
            <a:r>
              <a:rPr sz="1200" spc="-5" dirty="0">
                <a:latin typeface="Times New Roman"/>
                <a:cs typeface="Times New Roman"/>
              </a:rPr>
              <a:t>Paradisiaco </a:t>
            </a:r>
            <a:r>
              <a:rPr sz="1200" dirty="0">
                <a:latin typeface="Times New Roman"/>
                <a:cs typeface="Times New Roman"/>
              </a:rPr>
              <a:t>prima di ricevere il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e la direzione </a:t>
            </a:r>
            <a:r>
              <a:rPr sz="1200" spc="-5" dirty="0">
                <a:latin typeface="Times New Roman"/>
                <a:cs typeface="Times New Roman"/>
              </a:rPr>
              <a:t>illimitata dell’universo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propria creazione. </a:t>
            </a:r>
            <a:r>
              <a:rPr sz="1200" dirty="0">
                <a:latin typeface="Times New Roman"/>
                <a:cs typeface="Times New Roman"/>
              </a:rPr>
              <a:t>A mano a mano che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eleverete nell’universo locale, apprenderete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sugli ideali delle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coinvolte nei conferimenti precedenti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Micael.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822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(1318.2) 119:8.3 </a:t>
            </a:r>
            <a:r>
              <a:rPr sz="1200" spc="-5" dirty="0">
                <a:latin typeface="Times New Roman"/>
                <a:cs typeface="Times New Roman"/>
              </a:rPr>
              <a:t>Completando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conferimenti come creatura, Micael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stabilì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sovranità,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accrebbe </a:t>
            </a:r>
            <a:r>
              <a:rPr sz="1200" dirty="0">
                <a:latin typeface="Times New Roman"/>
                <a:cs typeface="Times New Roman"/>
              </a:rPr>
              <a:t>anche la 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in evoluzione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Supremo. Nel </a:t>
            </a:r>
            <a:r>
              <a:rPr sz="1200" dirty="0">
                <a:latin typeface="Times New Roman"/>
                <a:cs typeface="Times New Roman"/>
              </a:rPr>
              <a:t>corso di tali </a:t>
            </a:r>
            <a:r>
              <a:rPr sz="1200" spc="-5" dirty="0">
                <a:latin typeface="Times New Roman"/>
                <a:cs typeface="Times New Roman"/>
              </a:rPr>
              <a:t>conferimenti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non </a:t>
            </a:r>
            <a:r>
              <a:rPr sz="1200" spc="-5" dirty="0">
                <a:latin typeface="Times New Roman"/>
                <a:cs typeface="Times New Roman"/>
              </a:rPr>
              <a:t>solo s’impegnò </a:t>
            </a:r>
            <a:r>
              <a:rPr sz="1200" dirty="0">
                <a:latin typeface="Times New Roman"/>
                <a:cs typeface="Times New Roman"/>
              </a:rPr>
              <a:t>in un’esplorazione  </a:t>
            </a:r>
            <a:r>
              <a:rPr sz="1200" spc="-5" dirty="0">
                <a:latin typeface="Times New Roman"/>
                <a:cs typeface="Times New Roman"/>
              </a:rPr>
              <a:t>discendente delle </a:t>
            </a:r>
            <a:r>
              <a:rPr sz="1200" dirty="0">
                <a:latin typeface="Times New Roman"/>
                <a:cs typeface="Times New Roman"/>
              </a:rPr>
              <a:t>diverse </a:t>
            </a:r>
            <a:r>
              <a:rPr sz="1200" spc="-5" dirty="0">
                <a:latin typeface="Times New Roman"/>
                <a:cs typeface="Times New Roman"/>
              </a:rPr>
              <a:t>nature 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delle creature,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compì 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delle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variamente  diversificate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Deità del Paradiso,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sintetica, 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svelata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Creatori Supremi, </a:t>
            </a:r>
            <a:r>
              <a:rPr sz="1200" dirty="0">
                <a:latin typeface="Times New Roman"/>
                <a:cs typeface="Times New Roman"/>
              </a:rPr>
              <a:t>è rivelativa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volontà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dell’Essere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96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(1318.3) 119:8.4 </a:t>
            </a:r>
            <a:r>
              <a:rPr sz="1200" spc="-5" dirty="0">
                <a:latin typeface="Times New Roman"/>
                <a:cs typeface="Times New Roman"/>
              </a:rPr>
              <a:t>Questi vari aspetti </a:t>
            </a:r>
            <a:r>
              <a:rPr sz="1200" dirty="0">
                <a:latin typeface="Times New Roman"/>
                <a:cs typeface="Times New Roman"/>
              </a:rPr>
              <a:t>della volontà </a:t>
            </a:r>
            <a:r>
              <a:rPr sz="1200" spc="-5" dirty="0">
                <a:latin typeface="Times New Roman"/>
                <a:cs typeface="Times New Roman"/>
              </a:rPr>
              <a:t>delle Deità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eternamente </a:t>
            </a:r>
            <a:r>
              <a:rPr sz="1200" dirty="0">
                <a:latin typeface="Times New Roman"/>
                <a:cs typeface="Times New Roman"/>
              </a:rPr>
              <a:t>personalizzati </a:t>
            </a:r>
            <a:r>
              <a:rPr sz="1200" spc="-5" dirty="0">
                <a:latin typeface="Times New Roman"/>
                <a:cs typeface="Times New Roman"/>
              </a:rPr>
              <a:t>nelle differenti nature dei </a:t>
            </a:r>
            <a:r>
              <a:rPr sz="1200" dirty="0">
                <a:latin typeface="Times New Roman"/>
                <a:cs typeface="Times New Roman"/>
              </a:rPr>
              <a:t>Sette Spiriti 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ciascuno dei conferimenti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particolarmente rivelatore </a:t>
            </a:r>
            <a:r>
              <a:rPr sz="1200" dirty="0">
                <a:latin typeface="Times New Roman"/>
                <a:cs typeface="Times New Roman"/>
              </a:rPr>
              <a:t>di una 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manifestazioni </a:t>
            </a:r>
            <a:r>
              <a:rPr sz="1200" spc="-5" dirty="0">
                <a:latin typeface="Times New Roman"/>
                <a:cs typeface="Times New Roman"/>
              </a:rPr>
              <a:t>della divinità. </a:t>
            </a:r>
            <a:r>
              <a:rPr sz="1200" spc="-1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 conferimento come Melchizedek egli </a:t>
            </a:r>
            <a:r>
              <a:rPr sz="1200" dirty="0">
                <a:latin typeface="Times New Roman"/>
                <a:cs typeface="Times New Roman"/>
              </a:rPr>
              <a:t>manifestò la volontà </a:t>
            </a:r>
            <a:r>
              <a:rPr sz="1200" spc="-5" dirty="0">
                <a:latin typeface="Times New Roman"/>
                <a:cs typeface="Times New Roman"/>
              </a:rPr>
              <a:t>congiunta </a:t>
            </a:r>
            <a:r>
              <a:rPr sz="1200" dirty="0">
                <a:latin typeface="Times New Roman"/>
                <a:cs typeface="Times New Roman"/>
              </a:rPr>
              <a:t>del Padre,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 dello Spirito. </a:t>
            </a:r>
            <a:r>
              <a:rPr sz="1200" spc="-5" dirty="0">
                <a:latin typeface="Times New Roman"/>
                <a:cs typeface="Times New Roman"/>
              </a:rPr>
              <a:t>Nel suo conferimento  come Lanonandek egli manifestò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e </a:t>
            </a:r>
            <a:r>
              <a:rPr sz="1200" spc="-5" dirty="0">
                <a:latin typeface="Times New Roman"/>
                <a:cs typeface="Times New Roman"/>
              </a:rPr>
              <a:t>del Figlio. Nel conferimento adamico egli rivelò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e </a:t>
            </a:r>
            <a:r>
              <a:rPr sz="1200" spc="-5" dirty="0">
                <a:latin typeface="Times New Roman"/>
                <a:cs typeface="Times New Roman"/>
              </a:rPr>
              <a:t>nel conferimento serafico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5" dirty="0">
                <a:latin typeface="Times New Roman"/>
                <a:cs typeface="Times New Roman"/>
              </a:rPr>
              <a:t>Nel conferimento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mortale su Uversa egli  presentò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dell’Attore Congiunto, </a:t>
            </a:r>
            <a:r>
              <a:rPr sz="1200" dirty="0">
                <a:latin typeface="Times New Roman"/>
                <a:cs typeface="Times New Roman"/>
              </a:rPr>
              <a:t>e nel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come mortale </a:t>
            </a:r>
            <a:r>
              <a:rPr sz="1200" spc="-5" dirty="0">
                <a:latin typeface="Times New Roman"/>
                <a:cs typeface="Times New Roman"/>
              </a:rPr>
              <a:t>morontiale presentò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5" dirty="0">
                <a:latin typeface="Times New Roman"/>
                <a:cs typeface="Times New Roman"/>
              </a:rPr>
              <a:t>Infine  nel conferimento materiale su Urantia egli visse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Padre Universale, proprio come </a:t>
            </a:r>
            <a:r>
              <a:rPr sz="1200" dirty="0">
                <a:latin typeface="Times New Roman"/>
                <a:cs typeface="Times New Roman"/>
              </a:rPr>
              <a:t>un mortale di carne e di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sangue.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325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219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(1318.4) 119:8.5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completamento 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conferimenti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alla liberazione della sovranità </a:t>
            </a:r>
            <a:r>
              <a:rPr sz="1200" dirty="0">
                <a:latin typeface="Times New Roman"/>
                <a:cs typeface="Times New Roman"/>
              </a:rPr>
              <a:t>suprema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alla  creazione della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della sovranità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nessuno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conferimenti Micael rivelò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Supremo, 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somma dei suoi sette conferimenti </a:t>
            </a:r>
            <a:r>
              <a:rPr sz="1200" dirty="0">
                <a:latin typeface="Times New Roman"/>
                <a:cs typeface="Times New Roman"/>
              </a:rPr>
              <a:t>è una nuova </a:t>
            </a:r>
            <a:r>
              <a:rPr sz="1200" spc="-5" dirty="0">
                <a:latin typeface="Times New Roman"/>
                <a:cs typeface="Times New Roman"/>
              </a:rPr>
              <a:t>rivelazione dell’Essere Supremo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447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(1318.5) 119:8.6 </a:t>
            </a:r>
            <a:r>
              <a:rPr sz="1200" spc="-5" dirty="0">
                <a:latin typeface="Times New Roman"/>
                <a:cs typeface="Times New Roman"/>
              </a:rPr>
              <a:t>Nell’esperienza della discesa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all’uomo, </a:t>
            </a:r>
            <a:r>
              <a:rPr sz="1200" spc="-5" dirty="0">
                <a:latin typeface="Times New Roman"/>
                <a:cs typeface="Times New Roman"/>
              </a:rPr>
              <a:t>Micael sperimentò contemporaneamente l’ascesa dalla </a:t>
            </a:r>
            <a:r>
              <a:rPr sz="1200" dirty="0">
                <a:latin typeface="Times New Roman"/>
                <a:cs typeface="Times New Roman"/>
              </a:rPr>
              <a:t>parzialità </a:t>
            </a:r>
            <a:r>
              <a:rPr sz="1200" spc="-5" dirty="0">
                <a:latin typeface="Times New Roman"/>
                <a:cs typeface="Times New Roman"/>
              </a:rPr>
              <a:t>della  manifestabilità alla supremazia dell’azione finita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finalità della </a:t>
            </a:r>
            <a:r>
              <a:rPr sz="1200" dirty="0">
                <a:latin typeface="Times New Roman"/>
                <a:cs typeface="Times New Roman"/>
              </a:rPr>
              <a:t>liberazione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potenziale per </a:t>
            </a:r>
            <a:r>
              <a:rPr sz="1200" spc="-5" dirty="0">
                <a:latin typeface="Times New Roman"/>
                <a:cs typeface="Times New Roman"/>
              </a:rPr>
              <a:t>funzioni </a:t>
            </a:r>
            <a:r>
              <a:rPr sz="1200" dirty="0">
                <a:latin typeface="Times New Roman"/>
                <a:cs typeface="Times New Roman"/>
              </a:rPr>
              <a:t>absonite. </a:t>
            </a:r>
            <a:r>
              <a:rPr sz="1200" spc="-5" dirty="0">
                <a:latin typeface="Times New Roman"/>
                <a:cs typeface="Times New Roman"/>
              </a:rPr>
              <a:t>Micael,  Figlio Creatore, </a:t>
            </a:r>
            <a:r>
              <a:rPr sz="1200" dirty="0">
                <a:latin typeface="Times New Roman"/>
                <a:cs typeface="Times New Roman"/>
              </a:rPr>
              <a:t>è un creatore </a:t>
            </a:r>
            <a:r>
              <a:rPr sz="1200" spc="-5" dirty="0">
                <a:latin typeface="Times New Roman"/>
                <a:cs typeface="Times New Roman"/>
              </a:rPr>
              <a:t>nel tempo-spazio,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Micael, Figlio Maestro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settuplo, è un </a:t>
            </a:r>
            <a:r>
              <a:rPr sz="1200" spc="-5" dirty="0">
                <a:latin typeface="Times New Roman"/>
                <a:cs typeface="Times New Roman"/>
              </a:rPr>
              <a:t>membro </a:t>
            </a:r>
            <a:r>
              <a:rPr sz="1200" dirty="0">
                <a:latin typeface="Times New Roman"/>
                <a:cs typeface="Times New Roman"/>
              </a:rPr>
              <a:t>di uno dei </a:t>
            </a:r>
            <a:r>
              <a:rPr sz="1200" spc="-5" dirty="0">
                <a:latin typeface="Times New Roman"/>
                <a:cs typeface="Times New Roman"/>
              </a:rPr>
              <a:t>corpi  </a:t>
            </a:r>
            <a:r>
              <a:rPr sz="1200" dirty="0">
                <a:latin typeface="Times New Roman"/>
                <a:cs typeface="Times New Roman"/>
              </a:rPr>
              <a:t>divini costituenti </a:t>
            </a:r>
            <a:r>
              <a:rPr sz="1200" spc="-5" dirty="0">
                <a:latin typeface="Times New Roman"/>
                <a:cs typeface="Times New Roman"/>
              </a:rPr>
              <a:t>l’Ultimità della Trinità.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(1318.6) 119:8.7 </a:t>
            </a:r>
            <a:r>
              <a:rPr sz="1200" spc="-5" dirty="0">
                <a:latin typeface="Times New Roman"/>
                <a:cs typeface="Times New Roman"/>
              </a:rPr>
              <a:t>Facendo l’esperienza </a:t>
            </a:r>
            <a:r>
              <a:rPr sz="1200" dirty="0">
                <a:latin typeface="Times New Roman"/>
                <a:cs typeface="Times New Roman"/>
              </a:rPr>
              <a:t>di rivelare le volontà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passato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88900" marR="68580" algn="just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rivelare la volontà </a:t>
            </a:r>
            <a:r>
              <a:rPr sz="1200" spc="-5" dirty="0">
                <a:latin typeface="Times New Roman"/>
                <a:cs typeface="Times New Roman"/>
              </a:rPr>
              <a:t>del Supremo. Operando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rivelatore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Supremazia,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insieme con tutti  </a:t>
            </a:r>
            <a:r>
              <a:rPr sz="1200" spc="-5" dirty="0">
                <a:latin typeface="Times New Roman"/>
                <a:cs typeface="Times New Roman"/>
              </a:rPr>
              <a:t>gli altri Figli Maestri,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identificato se stesso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l’eternità. Durante quest’era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egli rivela </a:t>
            </a:r>
            <a:r>
              <a:rPr sz="1200" dirty="0">
                <a:latin typeface="Times New Roman"/>
                <a:cs typeface="Times New Roman"/>
              </a:rPr>
              <a:t>il Supremo e  </a:t>
            </a:r>
            <a:r>
              <a:rPr sz="1200" spc="-5" dirty="0">
                <a:latin typeface="Times New Roman"/>
                <a:cs typeface="Times New Roman"/>
              </a:rPr>
              <a:t>partecipa all’attuazione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sovranità della </a:t>
            </a:r>
            <a:r>
              <a:rPr sz="1200" dirty="0">
                <a:latin typeface="Times New Roman"/>
                <a:cs typeface="Times New Roman"/>
              </a:rPr>
              <a:t>Supremazia. </a:t>
            </a:r>
            <a:r>
              <a:rPr sz="1200" spc="-5" dirty="0">
                <a:latin typeface="Times New Roman"/>
                <a:cs typeface="Times New Roman"/>
              </a:rPr>
              <a:t>Ma nella </a:t>
            </a:r>
            <a:r>
              <a:rPr sz="1200" dirty="0">
                <a:latin typeface="Times New Roman"/>
                <a:cs typeface="Times New Roman"/>
              </a:rPr>
              <a:t>prossima </a:t>
            </a:r>
            <a:r>
              <a:rPr sz="1200" spc="-5" dirty="0">
                <a:latin typeface="Times New Roman"/>
                <a:cs typeface="Times New Roman"/>
              </a:rPr>
              <a:t>era dell’universo </a:t>
            </a:r>
            <a:r>
              <a:rPr sz="1200" dirty="0">
                <a:latin typeface="Times New Roman"/>
                <a:cs typeface="Times New Roman"/>
              </a:rPr>
              <a:t>noi crediamo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collaborerà </a:t>
            </a:r>
            <a:r>
              <a:rPr sz="1200" spc="-5" dirty="0">
                <a:latin typeface="Times New Roman"/>
                <a:cs typeface="Times New Roman"/>
              </a:rPr>
              <a:t>con  l’Essere Supremo </a:t>
            </a:r>
            <a:r>
              <a:rPr sz="1200" dirty="0">
                <a:latin typeface="Times New Roman"/>
                <a:cs typeface="Times New Roman"/>
              </a:rPr>
              <a:t>nella prima </a:t>
            </a:r>
            <a:r>
              <a:rPr sz="1200" spc="-5" dirty="0">
                <a:latin typeface="Times New Roman"/>
                <a:cs typeface="Times New Roman"/>
              </a:rPr>
              <a:t>Trinità esperienziale negli universi </a:t>
            </a:r>
            <a:r>
              <a:rPr sz="1200" dirty="0">
                <a:latin typeface="Times New Roman"/>
                <a:cs typeface="Times New Roman"/>
              </a:rPr>
              <a:t>dello spazio esterno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 favore 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38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(1319.1) 119:8.8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santuario sentimentale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importante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milioni di mondi abitati, la </a:t>
            </a:r>
            <a:r>
              <a:rPr sz="1200" spc="-5" dirty="0">
                <a:latin typeface="Times New Roman"/>
                <a:cs typeface="Times New Roman"/>
              </a:rPr>
              <a:t>dimora  mortale </a:t>
            </a:r>
            <a:r>
              <a:rPr sz="1200" dirty="0">
                <a:latin typeface="Times New Roman"/>
                <a:cs typeface="Times New Roman"/>
              </a:rPr>
              <a:t>di Cristo </a:t>
            </a:r>
            <a:r>
              <a:rPr sz="1200" spc="-5" dirty="0">
                <a:latin typeface="Times New Roman"/>
                <a:cs typeface="Times New Roman"/>
              </a:rPr>
              <a:t>Micael, sovrano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ministro </a:t>
            </a:r>
            <a:r>
              <a:rPr sz="1200" spc="-5" dirty="0">
                <a:latin typeface="Times New Roman"/>
                <a:cs typeface="Times New Roman"/>
              </a:rPr>
              <a:t>Melchizedek presso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regni, </a:t>
            </a:r>
            <a:r>
              <a:rPr sz="1200" dirty="0">
                <a:latin typeface="Times New Roman"/>
                <a:cs typeface="Times New Roman"/>
              </a:rPr>
              <a:t>salvatore di un </a:t>
            </a:r>
            <a:r>
              <a:rPr sz="1200" spc="-5" dirty="0">
                <a:latin typeface="Times New Roman"/>
                <a:cs typeface="Times New Roman"/>
              </a:rPr>
              <a:t>sistema, redentore  adamico, compagno serafico, associato degli spiriti ascendenti, progressore morontiale, Figlio dell’Uomo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sembianze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mortale e Principe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Scritture </a:t>
            </a:r>
            <a:r>
              <a:rPr sz="1200" dirty="0">
                <a:latin typeface="Times New Roman"/>
                <a:cs typeface="Times New Roman"/>
              </a:rPr>
              <a:t>dicono la </a:t>
            </a:r>
            <a:r>
              <a:rPr sz="1200" spc="-5" dirty="0">
                <a:latin typeface="Times New Roman"/>
                <a:cs typeface="Times New Roman"/>
              </a:rPr>
              <a:t>verità quando affermano che questo stesso Gesù </a:t>
            </a:r>
            <a:r>
              <a:rPr sz="120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promesso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 suo conferimento </a:t>
            </a:r>
            <a:r>
              <a:rPr sz="1200" dirty="0">
                <a:latin typeface="Times New Roman"/>
                <a:cs typeface="Times New Roman"/>
              </a:rPr>
              <a:t>terminale, il Mondo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Croce.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1844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(1319.2) 119:8.9 </a:t>
            </a:r>
            <a:r>
              <a:rPr sz="1200" spc="-5" dirty="0">
                <a:latin typeface="Times New Roman"/>
                <a:cs typeface="Times New Roman"/>
              </a:rPr>
              <a:t>Questo fascicolo, che </a:t>
            </a:r>
            <a:r>
              <a:rPr sz="1200" dirty="0">
                <a:latin typeface="Times New Roman"/>
                <a:cs typeface="Times New Roman"/>
              </a:rPr>
              <a:t>descrive i sette </a:t>
            </a:r>
            <a:r>
              <a:rPr sz="1200" spc="-5" dirty="0">
                <a:latin typeface="Times New Roman"/>
                <a:cs typeface="Times New Roman"/>
              </a:rPr>
              <a:t>conferimenti </a:t>
            </a:r>
            <a:r>
              <a:rPr sz="1200" dirty="0">
                <a:latin typeface="Times New Roman"/>
                <a:cs typeface="Times New Roman"/>
              </a:rPr>
              <a:t>di Cristo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è il sessantatreesimo di una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 presentazioni  </a:t>
            </a:r>
            <a:r>
              <a:rPr sz="1200" spc="-5" dirty="0">
                <a:latin typeface="Times New Roman"/>
                <a:cs typeface="Times New Roman"/>
              </a:rPr>
              <a:t>patrocinate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numerose personalità,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narrano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dell’apparizione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sulla terra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nelle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70281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63: </a:t>
            </a:r>
            <a:r>
              <a:rPr spc="-5" dirty="0"/>
              <a:t>La </a:t>
            </a:r>
            <a:r>
              <a:rPr spc="-10" dirty="0"/>
              <a:t>prima </a:t>
            </a:r>
            <a:r>
              <a:rPr spc="-5" dirty="0"/>
              <a:t>famiglia</a:t>
            </a:r>
            <a:r>
              <a:rPr spc="30" dirty="0"/>
              <a:t> </a:t>
            </a:r>
            <a:r>
              <a:rPr spc="-10" dirty="0"/>
              <a:t>umana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68005" cy="36080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(711.1) 63:0.1 </a:t>
            </a:r>
            <a:r>
              <a:rPr sz="1200" spc="-5" dirty="0">
                <a:latin typeface="Times New Roman"/>
                <a:cs typeface="Times New Roman"/>
              </a:rPr>
              <a:t>URANTIA fu registrato </a:t>
            </a:r>
            <a:r>
              <a:rPr sz="1200" dirty="0">
                <a:latin typeface="Times New Roman"/>
                <a:cs typeface="Times New Roman"/>
              </a:rPr>
              <a:t>come mondo abitato quando i primi due </a:t>
            </a:r>
            <a:r>
              <a:rPr sz="1200" spc="-5" dirty="0">
                <a:latin typeface="Times New Roman"/>
                <a:cs typeface="Times New Roman"/>
              </a:rPr>
              <a:t>esseri umani </a:t>
            </a:r>
            <a:r>
              <a:rPr sz="1200" dirty="0">
                <a:latin typeface="Times New Roman"/>
                <a:cs typeface="Times New Roman"/>
              </a:rPr>
              <a:t>— i gemelli — </a:t>
            </a:r>
            <a:r>
              <a:rPr sz="1200" spc="-5" dirty="0">
                <a:latin typeface="Times New Roman"/>
                <a:cs typeface="Times New Roman"/>
              </a:rPr>
              <a:t>ebbero undici anni, </a:t>
            </a:r>
            <a:r>
              <a:rPr sz="1200" dirty="0">
                <a:latin typeface="Times New Roman"/>
                <a:cs typeface="Times New Roman"/>
              </a:rPr>
              <a:t>e prima  </a:t>
            </a:r>
            <a:r>
              <a:rPr sz="1200" spc="-5" dirty="0">
                <a:latin typeface="Times New Roman"/>
                <a:cs typeface="Times New Roman"/>
              </a:rPr>
              <a:t>che fossero divenuti </a:t>
            </a:r>
            <a:r>
              <a:rPr sz="1200" dirty="0">
                <a:latin typeface="Times New Roman"/>
                <a:cs typeface="Times New Roman"/>
              </a:rPr>
              <a:t>i genitori del </a:t>
            </a:r>
            <a:r>
              <a:rPr sz="1200" spc="-5" dirty="0">
                <a:latin typeface="Times New Roman"/>
                <a:cs typeface="Times New Roman"/>
              </a:rPr>
              <a:t>primogenito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seconda generazione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 esseri </a:t>
            </a:r>
            <a:r>
              <a:rPr sz="1200" dirty="0">
                <a:latin typeface="Times New Roman"/>
                <a:cs typeface="Times New Roman"/>
              </a:rPr>
              <a:t>umani.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messaggio </a:t>
            </a:r>
            <a:r>
              <a:rPr sz="1200" spc="-5" dirty="0">
                <a:latin typeface="Times New Roman"/>
                <a:cs typeface="Times New Roman"/>
              </a:rPr>
              <a:t>arcangelico </a:t>
            </a:r>
            <a:r>
              <a:rPr sz="1200" dirty="0">
                <a:latin typeface="Times New Roman"/>
                <a:cs typeface="Times New Roman"/>
              </a:rPr>
              <a:t>inviato da 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occasione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riconoscimento planetario </a:t>
            </a:r>
            <a:r>
              <a:rPr sz="1200" dirty="0">
                <a:latin typeface="Times New Roman"/>
                <a:cs typeface="Times New Roman"/>
              </a:rPr>
              <a:t>ufficiale terminava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queste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parole: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5156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(711.2) 63:0.2 </a:t>
            </a:r>
            <a:r>
              <a:rPr sz="1200" spc="-10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mente umana è </a:t>
            </a:r>
            <a:r>
              <a:rPr sz="1200" spc="-5" dirty="0">
                <a:latin typeface="Times New Roman"/>
                <a:cs typeface="Times New Roman"/>
              </a:rPr>
              <a:t>apparsa sul </a:t>
            </a:r>
            <a:r>
              <a:rPr sz="1200" dirty="0">
                <a:latin typeface="Times New Roman"/>
                <a:cs typeface="Times New Roman"/>
              </a:rPr>
              <a:t>606 di </a:t>
            </a:r>
            <a:r>
              <a:rPr sz="1200" spc="-5" dirty="0">
                <a:latin typeface="Times New Roman"/>
                <a:cs typeface="Times New Roman"/>
              </a:rPr>
              <a:t>Satania,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genitori della </a:t>
            </a:r>
            <a:r>
              <a:rPr sz="1200" dirty="0">
                <a:latin typeface="Times New Roman"/>
                <a:cs typeface="Times New Roman"/>
              </a:rPr>
              <a:t>nuova razza </a:t>
            </a:r>
            <a:r>
              <a:rPr sz="1200" spc="-5" dirty="0">
                <a:latin typeface="Times New Roman"/>
                <a:cs typeface="Times New Roman"/>
              </a:rPr>
              <a:t>saranno chiamati </a:t>
            </a:r>
            <a:r>
              <a:rPr sz="1200" i="1" dirty="0">
                <a:latin typeface="Times New Roman"/>
                <a:cs typeface="Times New Roman"/>
              </a:rPr>
              <a:t>Andon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dirty="0">
                <a:latin typeface="Times New Roman"/>
                <a:cs typeface="Times New Roman"/>
              </a:rPr>
              <a:t>Fonta.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gli arcangeli pregano </a:t>
            </a:r>
            <a:r>
              <a:rPr sz="1200" dirty="0">
                <a:latin typeface="Times New Roman"/>
                <a:cs typeface="Times New Roman"/>
              </a:rPr>
              <a:t>perché queste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essere rapidamente </a:t>
            </a:r>
            <a:r>
              <a:rPr sz="1200" dirty="0">
                <a:latin typeface="Times New Roman"/>
                <a:cs typeface="Times New Roman"/>
              </a:rPr>
              <a:t>dotate della </a:t>
            </a:r>
            <a:r>
              <a:rPr sz="1200" spc="-5" dirty="0">
                <a:latin typeface="Times New Roman"/>
                <a:cs typeface="Times New Roman"/>
              </a:rPr>
              <a:t>presenza  personale </a:t>
            </a:r>
            <a:r>
              <a:rPr sz="1200" dirty="0">
                <a:latin typeface="Times New Roman"/>
                <a:cs typeface="Times New Roman"/>
              </a:rPr>
              <a:t>del dono dello spirito </a:t>
            </a:r>
            <a:r>
              <a:rPr sz="1200" spc="-5" dirty="0">
                <a:latin typeface="Times New Roman"/>
                <a:cs typeface="Times New Roman"/>
              </a:rPr>
              <a:t>del Padre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73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(711.3) 63:0.3 </a:t>
            </a:r>
            <a:r>
              <a:rPr sz="1200" spc="-5" dirty="0">
                <a:latin typeface="Times New Roman"/>
                <a:cs typeface="Times New Roman"/>
              </a:rPr>
              <a:t>Andon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nome nebadoniano che </a:t>
            </a:r>
            <a:r>
              <a:rPr sz="1200" dirty="0">
                <a:latin typeface="Times New Roman"/>
                <a:cs typeface="Times New Roman"/>
              </a:rPr>
              <a:t>significa </a:t>
            </a:r>
            <a:r>
              <a:rPr sz="1200" spc="-5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simile </a:t>
            </a:r>
            <a:r>
              <a:rPr sz="1200" spc="-5" dirty="0">
                <a:latin typeface="Times New Roman"/>
                <a:cs typeface="Times New Roman"/>
              </a:rPr>
              <a:t>al Padre che </a:t>
            </a:r>
            <a:r>
              <a:rPr sz="1200" dirty="0">
                <a:latin typeface="Times New Roman"/>
                <a:cs typeface="Times New Roman"/>
              </a:rPr>
              <a:t>mostra </a:t>
            </a:r>
            <a:r>
              <a:rPr sz="1200" spc="-5" dirty="0">
                <a:latin typeface="Times New Roman"/>
                <a:cs typeface="Times New Roman"/>
              </a:rPr>
              <a:t>brama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umana”.  Fonta significa “la prima creatura simile al Figlio </a:t>
            </a:r>
            <a:r>
              <a:rPr sz="1200" dirty="0">
                <a:latin typeface="Times New Roman"/>
                <a:cs typeface="Times New Roman"/>
              </a:rPr>
              <a:t>che mostra </a:t>
            </a:r>
            <a:r>
              <a:rPr sz="1200" spc="-5" dirty="0">
                <a:latin typeface="Times New Roman"/>
                <a:cs typeface="Times New Roman"/>
              </a:rPr>
              <a:t>brama </a:t>
            </a:r>
            <a:r>
              <a:rPr sz="1200" dirty="0">
                <a:latin typeface="Times New Roman"/>
                <a:cs typeface="Times New Roman"/>
              </a:rPr>
              <a:t>di perfezione </a:t>
            </a:r>
            <a:r>
              <a:rPr sz="1200" spc="-5" dirty="0">
                <a:latin typeface="Times New Roman"/>
                <a:cs typeface="Times New Roman"/>
              </a:rPr>
              <a:t>umana”. Andon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Fonta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conobbero questi  </a:t>
            </a:r>
            <a:r>
              <a:rPr sz="1200" dirty="0">
                <a:latin typeface="Times New Roman"/>
                <a:cs typeface="Times New Roman"/>
              </a:rPr>
              <a:t>nomi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furono loro </a:t>
            </a:r>
            <a:r>
              <a:rPr sz="1200" spc="-5" dirty="0">
                <a:latin typeface="Times New Roman"/>
                <a:cs typeface="Times New Roman"/>
              </a:rPr>
              <a:t>attribuiti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fusione con </a:t>
            </a:r>
            <a:r>
              <a:rPr sz="1200" dirty="0">
                <a:latin typeface="Times New Roman"/>
                <a:cs typeface="Times New Roman"/>
              </a:rPr>
              <a:t>il loro Aggiustatore di </a:t>
            </a:r>
            <a:r>
              <a:rPr sz="1200" spc="-5" dirty="0">
                <a:latin typeface="Times New Roman"/>
                <a:cs typeface="Times New Roman"/>
              </a:rPr>
              <a:t>Pensiero. Per </a:t>
            </a:r>
            <a:r>
              <a:rPr sz="1200" dirty="0">
                <a:latin typeface="Times New Roman"/>
                <a:cs typeface="Times New Roman"/>
              </a:rPr>
              <a:t>tutta la durata del </a:t>
            </a:r>
            <a:r>
              <a:rPr sz="1200" spc="-5" dirty="0">
                <a:latin typeface="Times New Roman"/>
                <a:cs typeface="Times New Roman"/>
              </a:rPr>
              <a:t>loro  soggiorno </a:t>
            </a:r>
            <a:r>
              <a:rPr sz="1200" dirty="0">
                <a:latin typeface="Times New Roman"/>
                <a:cs typeface="Times New Roman"/>
              </a:rPr>
              <a:t>come mortali </a:t>
            </a:r>
            <a:r>
              <a:rPr sz="1200" spc="-5" dirty="0">
                <a:latin typeface="Times New Roman"/>
                <a:cs typeface="Times New Roman"/>
              </a:rPr>
              <a:t>su Urantia essi si </a:t>
            </a:r>
            <a:r>
              <a:rPr sz="1200" dirty="0">
                <a:latin typeface="Times New Roman"/>
                <a:cs typeface="Times New Roman"/>
              </a:rPr>
              <a:t>chiamarono l’un </a:t>
            </a:r>
            <a:r>
              <a:rPr sz="1200" spc="-5" dirty="0">
                <a:latin typeface="Times New Roman"/>
                <a:cs typeface="Times New Roman"/>
              </a:rPr>
              <a:t>l’altra </a:t>
            </a:r>
            <a:r>
              <a:rPr sz="1200" dirty="0">
                <a:latin typeface="Times New Roman"/>
                <a:cs typeface="Times New Roman"/>
              </a:rPr>
              <a:t>Sonta-an e </a:t>
            </a:r>
            <a:r>
              <a:rPr sz="1200" spc="-5" dirty="0">
                <a:latin typeface="Times New Roman"/>
                <a:cs typeface="Times New Roman"/>
              </a:rPr>
              <a:t>Sonta-en; Sonta-an significava </a:t>
            </a:r>
            <a:r>
              <a:rPr sz="1200" dirty="0">
                <a:latin typeface="Times New Roman"/>
                <a:cs typeface="Times New Roman"/>
              </a:rPr>
              <a:t>“amato </a:t>
            </a:r>
            <a:r>
              <a:rPr sz="1200" spc="-5" dirty="0">
                <a:latin typeface="Times New Roman"/>
                <a:cs typeface="Times New Roman"/>
              </a:rPr>
              <a:t>dalla madre”,  Sonta-en “amato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padre”.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diedero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stessi questi nomi, i cui </a:t>
            </a:r>
            <a:r>
              <a:rPr sz="1200" spc="-5" dirty="0">
                <a:latin typeface="Times New Roman"/>
                <a:cs typeface="Times New Roman"/>
              </a:rPr>
              <a:t>significati erano espressione del loro reciproco </a:t>
            </a:r>
            <a:r>
              <a:rPr sz="1200" dirty="0">
                <a:latin typeface="Times New Roman"/>
                <a:cs typeface="Times New Roman"/>
              </a:rPr>
              <a:t>rispetto </a:t>
            </a:r>
            <a:r>
              <a:rPr sz="1200" spc="-5" dirty="0">
                <a:latin typeface="Times New Roman"/>
                <a:cs typeface="Times New Roman"/>
              </a:rPr>
              <a:t>ed  affetto.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Andon e Fonta</a:t>
            </a:r>
            <a:endParaRPr sz="1600">
              <a:latin typeface="Times New Roman"/>
              <a:cs typeface="Times New Roman"/>
            </a:endParaRPr>
          </a:p>
          <a:p>
            <a:pPr marL="63500" marR="7302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(711.4) 63:1.1 </a:t>
            </a:r>
            <a:r>
              <a:rPr sz="1200" spc="-5" dirty="0">
                <a:latin typeface="Times New Roman"/>
                <a:cs typeface="Times New Roman"/>
              </a:rPr>
              <a:t>Sotto molti aspetti </a:t>
            </a:r>
            <a:r>
              <a:rPr sz="1200" dirty="0">
                <a:latin typeface="Times New Roman"/>
                <a:cs typeface="Times New Roman"/>
              </a:rPr>
              <a:t>Andon e </a:t>
            </a:r>
            <a:r>
              <a:rPr sz="1200" spc="-5" dirty="0">
                <a:latin typeface="Times New Roman"/>
                <a:cs typeface="Times New Roman"/>
              </a:rPr>
              <a:t>Fonta </a:t>
            </a:r>
            <a:r>
              <a:rPr sz="1200" dirty="0">
                <a:latin typeface="Times New Roman"/>
                <a:cs typeface="Times New Roman"/>
              </a:rPr>
              <a:t>furono la </a:t>
            </a:r>
            <a:r>
              <a:rPr sz="1200" spc="-5" dirty="0">
                <a:latin typeface="Times New Roman"/>
                <a:cs typeface="Times New Roman"/>
              </a:rPr>
              <a:t>coppia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umani più </a:t>
            </a:r>
            <a:r>
              <a:rPr sz="1200" spc="-5" dirty="0">
                <a:latin typeface="Times New Roman"/>
                <a:cs typeface="Times New Roman"/>
              </a:rPr>
              <a:t>straordinaria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sia mai vissuta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faccia della  terra. Questa coppia </a:t>
            </a:r>
            <a:r>
              <a:rPr sz="1200" dirty="0">
                <a:latin typeface="Times New Roman"/>
                <a:cs typeface="Times New Roman"/>
              </a:rPr>
              <a:t>meravigliosa, i veri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l’umanità, erano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senso superiori </a:t>
            </a:r>
            <a:r>
              <a:rPr sz="1200" dirty="0">
                <a:latin typeface="Times New Roman"/>
                <a:cs typeface="Times New Roman"/>
              </a:rPr>
              <a:t>a molti </a:t>
            </a:r>
            <a:r>
              <a:rPr sz="1200" spc="-5" dirty="0">
                <a:latin typeface="Times New Roman"/>
                <a:cs typeface="Times New Roman"/>
              </a:rPr>
              <a:t>dei loro discendenti diretti,  ed erano radicalmente differenti </a:t>
            </a:r>
            <a:r>
              <a:rPr sz="1200" dirty="0">
                <a:latin typeface="Times New Roman"/>
                <a:cs typeface="Times New Roman"/>
              </a:rPr>
              <a:t>da tutti i </a:t>
            </a:r>
            <a:r>
              <a:rPr sz="1200" spc="-5" dirty="0">
                <a:latin typeface="Times New Roman"/>
                <a:cs typeface="Times New Roman"/>
              </a:rPr>
              <a:t>loro antenati, sia prossimi che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remoti.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1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8319" y="513333"/>
            <a:ext cx="8065770" cy="558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sembianze della carne </a:t>
            </a:r>
            <a:r>
              <a:rPr sz="1200" dirty="0">
                <a:latin typeface="Times New Roman"/>
                <a:cs typeface="Times New Roman"/>
              </a:rPr>
              <a:t>mortale. </a:t>
            </a:r>
            <a:r>
              <a:rPr sz="1200" spc="-5" dirty="0">
                <a:latin typeface="Times New Roman"/>
                <a:cs typeface="Times New Roman"/>
              </a:rPr>
              <a:t>Questi fascicoli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autorizzati da </a:t>
            </a:r>
            <a:r>
              <a:rPr sz="1200" spc="-5" dirty="0">
                <a:latin typeface="Times New Roman"/>
                <a:cs typeface="Times New Roman"/>
              </a:rPr>
              <a:t>una commissione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dodici membri </a:t>
            </a:r>
            <a:r>
              <a:rPr sz="1200" spc="5" dirty="0">
                <a:latin typeface="Times New Roman"/>
                <a:cs typeface="Times New Roman"/>
              </a:rPr>
              <a:t>agenti </a:t>
            </a:r>
            <a:r>
              <a:rPr sz="1200" dirty="0">
                <a:latin typeface="Times New Roman"/>
                <a:cs typeface="Times New Roman"/>
              </a:rPr>
              <a:t>sotto  la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Mantutia Melchizedek. Noi </a:t>
            </a:r>
            <a:r>
              <a:rPr sz="1200" dirty="0">
                <a:latin typeface="Times New Roman"/>
                <a:cs typeface="Times New Roman"/>
              </a:rPr>
              <a:t>abbiamo </a:t>
            </a:r>
            <a:r>
              <a:rPr sz="1200" spc="-5" dirty="0">
                <a:latin typeface="Times New Roman"/>
                <a:cs typeface="Times New Roman"/>
              </a:rPr>
              <a:t>redatto queste </a:t>
            </a:r>
            <a:r>
              <a:rPr sz="1200" dirty="0">
                <a:latin typeface="Times New Roman"/>
                <a:cs typeface="Times New Roman"/>
              </a:rPr>
              <a:t>esposizioni e le </a:t>
            </a:r>
            <a:r>
              <a:rPr sz="1200" spc="-5" dirty="0">
                <a:latin typeface="Times New Roman"/>
                <a:cs typeface="Times New Roman"/>
              </a:rPr>
              <a:t>abbiamo trascritte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lingua inglese, </a:t>
            </a:r>
            <a:r>
              <a:rPr sz="1200" dirty="0">
                <a:latin typeface="Times New Roman"/>
                <a:cs typeface="Times New Roman"/>
              </a:rPr>
              <a:t>mediante  una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autorizzata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superiori, </a:t>
            </a:r>
            <a:r>
              <a:rPr sz="1200" dirty="0">
                <a:latin typeface="Times New Roman"/>
                <a:cs typeface="Times New Roman"/>
              </a:rPr>
              <a:t>nell’anno 1935 d.C.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689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82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(652.7) 57:2.4 </a:t>
            </a:r>
            <a:r>
              <a:rPr sz="1200" i="1" spc="-5" dirty="0">
                <a:latin typeface="Times New Roman"/>
                <a:cs typeface="Times New Roman"/>
              </a:rPr>
              <a:t>600.000.000.000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fu raggiunto l’apice del </a:t>
            </a:r>
            <a:r>
              <a:rPr sz="1200" dirty="0">
                <a:latin typeface="Times New Roman"/>
                <a:cs typeface="Times New Roman"/>
              </a:rPr>
              <a:t>periodo di mobilitazione </a:t>
            </a:r>
            <a:r>
              <a:rPr sz="1200" spc="-5" dirty="0">
                <a:latin typeface="Times New Roman"/>
                <a:cs typeface="Times New Roman"/>
              </a:rPr>
              <a:t>dell’energia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Andronover; </a:t>
            </a:r>
            <a:r>
              <a:rPr sz="1200" dirty="0">
                <a:latin typeface="Times New Roman"/>
                <a:cs typeface="Times New Roman"/>
              </a:rPr>
              <a:t>la nebulosa  </a:t>
            </a:r>
            <a:r>
              <a:rPr sz="1200" spc="-5" dirty="0">
                <a:latin typeface="Times New Roman"/>
                <a:cs typeface="Times New Roman"/>
              </a:rPr>
              <a:t>aveva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massimo della sua massa.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quel momento </a:t>
            </a:r>
            <a:r>
              <a:rPr sz="1200" spc="-5" dirty="0">
                <a:latin typeface="Times New Roman"/>
                <a:cs typeface="Times New Roman"/>
              </a:rPr>
              <a:t>essa era </a:t>
            </a:r>
            <a:r>
              <a:rPr sz="1200" dirty="0">
                <a:latin typeface="Times New Roman"/>
                <a:cs typeface="Times New Roman"/>
              </a:rPr>
              <a:t>una nube </a:t>
            </a:r>
            <a:r>
              <a:rPr sz="1200" spc="-5" dirty="0">
                <a:latin typeface="Times New Roman"/>
                <a:cs typeface="Times New Roman"/>
              </a:rPr>
              <a:t>circolare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gas gigantesca con </a:t>
            </a:r>
            <a:r>
              <a:rPr sz="1200" dirty="0">
                <a:latin typeface="Times New Roman"/>
                <a:cs typeface="Times New Roman"/>
              </a:rPr>
              <a:t>una forma  </a:t>
            </a:r>
            <a:r>
              <a:rPr sz="1200" spc="-5" dirty="0">
                <a:latin typeface="Times New Roman"/>
                <a:cs typeface="Times New Roman"/>
              </a:rPr>
              <a:t>abbastanza </a:t>
            </a:r>
            <a:r>
              <a:rPr sz="1200" dirty="0">
                <a:latin typeface="Times New Roman"/>
                <a:cs typeface="Times New Roman"/>
              </a:rPr>
              <a:t>simile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sferoide </a:t>
            </a:r>
            <a:r>
              <a:rPr sz="1200" dirty="0">
                <a:latin typeface="Times New Roman"/>
                <a:cs typeface="Times New Roman"/>
              </a:rPr>
              <a:t>appiattito.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il periodo iniziale di </a:t>
            </a:r>
            <a:r>
              <a:rPr sz="1200" spc="-5" dirty="0">
                <a:latin typeface="Times New Roman"/>
                <a:cs typeface="Times New Roman"/>
              </a:rPr>
              <a:t>formazione differenziale della massa </a:t>
            </a:r>
            <a:r>
              <a:rPr sz="1200" dirty="0">
                <a:latin typeface="Times New Roman"/>
                <a:cs typeface="Times New Roman"/>
              </a:rPr>
              <a:t>e di variazione  </a:t>
            </a:r>
            <a:r>
              <a:rPr sz="1200" spc="-5" dirty="0">
                <a:latin typeface="Times New Roman"/>
                <a:cs typeface="Times New Roman"/>
              </a:rPr>
              <a:t>della velocità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rotazione.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ed </a:t>
            </a:r>
            <a:r>
              <a:rPr sz="1200" dirty="0">
                <a:latin typeface="Times New Roman"/>
                <a:cs typeface="Times New Roman"/>
              </a:rPr>
              <a:t>altre influenze </a:t>
            </a:r>
            <a:r>
              <a:rPr sz="1200" spc="-5" dirty="0">
                <a:latin typeface="Times New Roman"/>
                <a:cs typeface="Times New Roman"/>
              </a:rPr>
              <a:t>stavano per </a:t>
            </a:r>
            <a:r>
              <a:rPr sz="1200" dirty="0">
                <a:latin typeface="Times New Roman"/>
                <a:cs typeface="Times New Roman"/>
              </a:rPr>
              <a:t>iniziare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opera di conversione </a:t>
            </a:r>
            <a:r>
              <a:rPr sz="1200" spc="-5" dirty="0">
                <a:latin typeface="Times New Roman"/>
                <a:cs typeface="Times New Roman"/>
              </a:rPr>
              <a:t>dei gas </a:t>
            </a:r>
            <a:r>
              <a:rPr sz="1200" dirty="0">
                <a:latin typeface="Times New Roman"/>
                <a:cs typeface="Times New Roman"/>
              </a:rPr>
              <a:t>spaziali in </a:t>
            </a:r>
            <a:r>
              <a:rPr sz="1200" spc="-5" dirty="0">
                <a:latin typeface="Times New Roman"/>
                <a:cs typeface="Times New Roman"/>
              </a:rPr>
              <a:t>materia  organizzata.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Lo stadio nebulare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secondario</a:t>
            </a:r>
            <a:endParaRPr sz="1600">
              <a:latin typeface="Times New Roman"/>
              <a:cs typeface="Times New Roman"/>
            </a:endParaRPr>
          </a:p>
          <a:p>
            <a:pPr marL="76200" marR="7493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(653.1) 57:3.1 </a:t>
            </a:r>
            <a:r>
              <a:rPr sz="1200" spc="-5" dirty="0">
                <a:latin typeface="Times New Roman"/>
                <a:cs typeface="Times New Roman"/>
              </a:rPr>
              <a:t>L’enorme </a:t>
            </a:r>
            <a:r>
              <a:rPr sz="1200" dirty="0">
                <a:latin typeface="Times New Roman"/>
                <a:cs typeface="Times New Roman"/>
              </a:rPr>
              <a:t>nebulosa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ad assumere gradualmente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spirale </a:t>
            </a:r>
            <a:r>
              <a:rPr sz="1200" dirty="0">
                <a:latin typeface="Times New Roman"/>
                <a:cs typeface="Times New Roman"/>
              </a:rPr>
              <a:t>e a divenire </a:t>
            </a:r>
            <a:r>
              <a:rPr sz="1200" spc="-5" dirty="0">
                <a:latin typeface="Times New Roman"/>
                <a:cs typeface="Times New Roman"/>
              </a:rPr>
              <a:t>chiaramente </a:t>
            </a:r>
            <a:r>
              <a:rPr sz="1200" dirty="0">
                <a:latin typeface="Times New Roman"/>
                <a:cs typeface="Times New Roman"/>
              </a:rPr>
              <a:t>visibile anche  </a:t>
            </a:r>
            <a:r>
              <a:rPr sz="1200" spc="-5" dirty="0">
                <a:latin typeface="Times New Roman"/>
                <a:cs typeface="Times New Roman"/>
              </a:rPr>
              <a:t>agli astronomi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lontani. Questa </a:t>
            </a:r>
            <a:r>
              <a:rPr sz="1200" dirty="0">
                <a:latin typeface="Times New Roman"/>
                <a:cs typeface="Times New Roman"/>
              </a:rPr>
              <a:t>è la storia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della maggior </a:t>
            </a:r>
            <a:r>
              <a:rPr sz="1200" spc="-5" dirty="0">
                <a:latin typeface="Times New Roman"/>
                <a:cs typeface="Times New Roman"/>
              </a:rPr>
              <a:t>parte delle </a:t>
            </a:r>
            <a:r>
              <a:rPr sz="1200" dirty="0">
                <a:latin typeface="Times New Roman"/>
                <a:cs typeface="Times New Roman"/>
              </a:rPr>
              <a:t>nebulose. Prima </a:t>
            </a:r>
            <a:r>
              <a:rPr sz="1200" spc="-5" dirty="0">
                <a:latin typeface="Times New Roman"/>
                <a:cs typeface="Times New Roman"/>
              </a:rPr>
              <a:t>che comincino </a:t>
            </a:r>
            <a:r>
              <a:rPr sz="1200" dirty="0">
                <a:latin typeface="Times New Roman"/>
                <a:cs typeface="Times New Roman"/>
              </a:rPr>
              <a:t>a liberare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soli e </a:t>
            </a:r>
            <a:r>
              <a:rPr sz="1200" spc="-5" dirty="0">
                <a:latin typeface="Times New Roman"/>
                <a:cs typeface="Times New Roman"/>
              </a:rPr>
              <a:t>ad iniziare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universi, queste nebulose </a:t>
            </a:r>
            <a:r>
              <a:rPr sz="1200" dirty="0">
                <a:latin typeface="Times New Roman"/>
                <a:cs typeface="Times New Roman"/>
              </a:rPr>
              <a:t>secondarie dello spazio </a:t>
            </a:r>
            <a:r>
              <a:rPr sz="1200" spc="-5" dirty="0">
                <a:latin typeface="Times New Roman"/>
                <a:cs typeface="Times New Roman"/>
              </a:rPr>
              <a:t>sono generalmente </a:t>
            </a:r>
            <a:r>
              <a:rPr sz="1200" dirty="0">
                <a:latin typeface="Times New Roman"/>
                <a:cs typeface="Times New Roman"/>
              </a:rPr>
              <a:t>osservate </a:t>
            </a:r>
            <a:r>
              <a:rPr sz="1200" spc="-5" dirty="0">
                <a:latin typeface="Times New Roman"/>
                <a:cs typeface="Times New Roman"/>
              </a:rPr>
              <a:t>come  </a:t>
            </a:r>
            <a:r>
              <a:rPr sz="1200" i="1" spc="-5" dirty="0">
                <a:latin typeface="Times New Roman"/>
                <a:cs typeface="Times New Roman"/>
              </a:rPr>
              <a:t>fenomeni spirali.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3619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(653.2) 57:3.2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astronomi vicini di </a:t>
            </a:r>
            <a:r>
              <a:rPr sz="1200" spc="-5" dirty="0">
                <a:latin typeface="Times New Roman"/>
                <a:cs typeface="Times New Roman"/>
              </a:rPr>
              <a:t>quell’epoca </a:t>
            </a:r>
            <a:r>
              <a:rPr sz="1200" dirty="0">
                <a:latin typeface="Times New Roman"/>
                <a:cs typeface="Times New Roman"/>
              </a:rPr>
              <a:t>lontana, </a:t>
            </a:r>
            <a:r>
              <a:rPr sz="1200" spc="-5" dirty="0">
                <a:latin typeface="Times New Roman"/>
                <a:cs typeface="Times New Roman"/>
              </a:rPr>
              <a:t>osservando questa </a:t>
            </a:r>
            <a:r>
              <a:rPr sz="1200" dirty="0">
                <a:latin typeface="Times New Roman"/>
                <a:cs typeface="Times New Roman"/>
              </a:rPr>
              <a:t>metamorfosi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nebulosa di </a:t>
            </a:r>
            <a:r>
              <a:rPr sz="1200" spc="-5" dirty="0">
                <a:latin typeface="Times New Roman"/>
                <a:cs typeface="Times New Roman"/>
              </a:rPr>
              <a:t>Andronover, </a:t>
            </a:r>
            <a:r>
              <a:rPr sz="1200" dirty="0">
                <a:latin typeface="Times New Roman"/>
                <a:cs typeface="Times New Roman"/>
              </a:rPr>
              <a:t>videro  </a:t>
            </a:r>
            <a:r>
              <a:rPr sz="1200" spc="-5" dirty="0">
                <a:latin typeface="Times New Roman"/>
                <a:cs typeface="Times New Roman"/>
              </a:rPr>
              <a:t>esattamente ciò che </a:t>
            </a:r>
            <a:r>
              <a:rPr sz="1200" dirty="0">
                <a:latin typeface="Times New Roman"/>
                <a:cs typeface="Times New Roman"/>
              </a:rPr>
              <a:t>vedono </a:t>
            </a:r>
            <a:r>
              <a:rPr sz="1200" spc="-5" dirty="0">
                <a:latin typeface="Times New Roman"/>
                <a:cs typeface="Times New Roman"/>
              </a:rPr>
              <a:t>gli astronomi del </a:t>
            </a:r>
            <a:r>
              <a:rPr sz="1200" dirty="0">
                <a:latin typeface="Times New Roman"/>
                <a:cs typeface="Times New Roman"/>
              </a:rPr>
              <a:t>ventesimo </a:t>
            </a: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quando puntano i loro </a:t>
            </a:r>
            <a:r>
              <a:rPr sz="1200" spc="-5" dirty="0">
                <a:latin typeface="Times New Roman"/>
                <a:cs typeface="Times New Roman"/>
              </a:rPr>
              <a:t>telescopi </a:t>
            </a:r>
            <a:r>
              <a:rPr sz="1200" dirty="0">
                <a:latin typeface="Times New Roman"/>
                <a:cs typeface="Times New Roman"/>
              </a:rPr>
              <a:t>verso lo spazio ed </a:t>
            </a:r>
            <a:r>
              <a:rPr sz="1200" spc="-5" dirty="0">
                <a:latin typeface="Times New Roman"/>
                <a:cs typeface="Times New Roman"/>
              </a:rPr>
              <a:t>osservano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nebulose spirali attuali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adiacente.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(653.3) 57:3.3 </a:t>
            </a:r>
            <a:r>
              <a:rPr sz="1200" spc="-5" dirty="0">
                <a:latin typeface="Times New Roman"/>
                <a:cs typeface="Times New Roman"/>
              </a:rPr>
              <a:t>Al 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massa </a:t>
            </a:r>
            <a:r>
              <a:rPr sz="1200" dirty="0">
                <a:latin typeface="Times New Roman"/>
                <a:cs typeface="Times New Roman"/>
              </a:rPr>
              <a:t>massima, il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del contenuto gassoso </a:t>
            </a:r>
            <a:r>
              <a:rPr sz="1200" dirty="0">
                <a:latin typeface="Times New Roman"/>
                <a:cs typeface="Times New Roman"/>
              </a:rPr>
              <a:t>cominciò ad </a:t>
            </a:r>
            <a:r>
              <a:rPr sz="1200" spc="-5" dirty="0">
                <a:latin typeface="Times New Roman"/>
                <a:cs typeface="Times New Roman"/>
              </a:rPr>
              <a:t>indebolirsi, </a:t>
            </a:r>
            <a:r>
              <a:rPr sz="1200" dirty="0">
                <a:latin typeface="Times New Roman"/>
                <a:cs typeface="Times New Roman"/>
              </a:rPr>
              <a:t>e ne </a:t>
            </a:r>
            <a:r>
              <a:rPr sz="1200" spc="-5" dirty="0">
                <a:latin typeface="Times New Roman"/>
                <a:cs typeface="Times New Roman"/>
              </a:rPr>
              <a:t>seguì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di fuga </a:t>
            </a:r>
            <a:r>
              <a:rPr sz="1200" spc="-5" dirty="0">
                <a:latin typeface="Times New Roman"/>
                <a:cs typeface="Times New Roman"/>
              </a:rPr>
              <a:t>dei gas,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fuoriuscita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gas </a:t>
            </a:r>
            <a:r>
              <a:rPr sz="1200" dirty="0">
                <a:latin typeface="Times New Roman"/>
                <a:cs typeface="Times New Roman"/>
              </a:rPr>
              <a:t>sotto forma di due </a:t>
            </a:r>
            <a:r>
              <a:rPr sz="1200" spc="-5" dirty="0">
                <a:latin typeface="Times New Roman"/>
                <a:cs typeface="Times New Roman"/>
              </a:rPr>
              <a:t>braccia gigantesche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distinte, </a:t>
            </a:r>
            <a:r>
              <a:rPr sz="1200" dirty="0">
                <a:latin typeface="Times New Roman"/>
                <a:cs typeface="Times New Roman"/>
              </a:rPr>
              <a:t>che avevano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da due lati opposti  </a:t>
            </a:r>
            <a:r>
              <a:rPr sz="1200" spc="-5" dirty="0">
                <a:latin typeface="Times New Roman"/>
                <a:cs typeface="Times New Roman"/>
              </a:rPr>
              <a:t>della massa madre.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rapide rivoluzioni di </a:t>
            </a:r>
            <a:r>
              <a:rPr sz="1200" spc="-5" dirty="0">
                <a:latin typeface="Times New Roman"/>
                <a:cs typeface="Times New Roman"/>
              </a:rPr>
              <a:t>questo enorme nucleo centrale conferirono </a:t>
            </a:r>
            <a:r>
              <a:rPr sz="1200" dirty="0">
                <a:latin typeface="Times New Roman"/>
                <a:cs typeface="Times New Roman"/>
              </a:rPr>
              <a:t>ben presto alle due </a:t>
            </a:r>
            <a:r>
              <a:rPr sz="1200" spc="-5" dirty="0">
                <a:latin typeface="Times New Roman"/>
                <a:cs typeface="Times New Roman"/>
              </a:rPr>
              <a:t>correnti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gas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fuoriuscivano </a:t>
            </a:r>
            <a:r>
              <a:rPr sz="1200" dirty="0">
                <a:latin typeface="Times New Roman"/>
                <a:cs typeface="Times New Roman"/>
              </a:rPr>
              <a:t>un aspetto </a:t>
            </a:r>
            <a:r>
              <a:rPr sz="1200" spc="-5" dirty="0">
                <a:latin typeface="Times New Roman"/>
                <a:cs typeface="Times New Roman"/>
              </a:rPr>
              <a:t>spirale.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raffreddamento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condensazione susseguente </a:t>
            </a:r>
            <a:r>
              <a:rPr sz="1200" dirty="0">
                <a:latin typeface="Times New Roman"/>
                <a:cs typeface="Times New Roman"/>
              </a:rPr>
              <a:t>di porzioni di queste </a:t>
            </a:r>
            <a:r>
              <a:rPr sz="1200" spc="-5" dirty="0">
                <a:latin typeface="Times New Roman"/>
                <a:cs typeface="Times New Roman"/>
              </a:rPr>
              <a:t>braccia sporgenti  produssero alla </a:t>
            </a:r>
            <a:r>
              <a:rPr sz="1200" dirty="0">
                <a:latin typeface="Times New Roman"/>
                <a:cs typeface="Times New Roman"/>
              </a:rPr>
              <a:t>fine il loro </a:t>
            </a:r>
            <a:r>
              <a:rPr sz="1200" spc="-5" dirty="0">
                <a:latin typeface="Times New Roman"/>
                <a:cs typeface="Times New Roman"/>
              </a:rPr>
              <a:t>aspetto </a:t>
            </a:r>
            <a:r>
              <a:rPr sz="1200" dirty="0">
                <a:latin typeface="Times New Roman"/>
                <a:cs typeface="Times New Roman"/>
              </a:rPr>
              <a:t>nodoso.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porzioni più dense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vasti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sottosistemi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fisica che roteavano  nello </a:t>
            </a:r>
            <a:r>
              <a:rPr sz="1200" dirty="0">
                <a:latin typeface="Times New Roman"/>
                <a:cs typeface="Times New Roman"/>
              </a:rPr>
              <a:t>spazio in </a:t>
            </a:r>
            <a:r>
              <a:rPr sz="1200" spc="-5" dirty="0">
                <a:latin typeface="Times New Roman"/>
                <a:cs typeface="Times New Roman"/>
              </a:rPr>
              <a:t>mezzo alla </a:t>
            </a:r>
            <a:r>
              <a:rPr sz="1200" dirty="0">
                <a:latin typeface="Times New Roman"/>
                <a:cs typeface="Times New Roman"/>
              </a:rPr>
              <a:t>nuvola </a:t>
            </a:r>
            <a:r>
              <a:rPr sz="1200" spc="-5" dirty="0">
                <a:latin typeface="Times New Roman"/>
                <a:cs typeface="Times New Roman"/>
              </a:rPr>
              <a:t>gassosa </a:t>
            </a:r>
            <a:r>
              <a:rPr sz="1200" dirty="0">
                <a:latin typeface="Times New Roman"/>
                <a:cs typeface="Times New Roman"/>
              </a:rPr>
              <a:t>della nebulosa, </a:t>
            </a:r>
            <a:r>
              <a:rPr sz="1200" spc="-5" dirty="0">
                <a:latin typeface="Times New Roman"/>
                <a:cs typeface="Times New Roman"/>
              </a:rPr>
              <a:t>restando </a:t>
            </a:r>
            <a:r>
              <a:rPr sz="1200" dirty="0">
                <a:latin typeface="Times New Roman"/>
                <a:cs typeface="Times New Roman"/>
              </a:rPr>
              <a:t>saldamente </a:t>
            </a:r>
            <a:r>
              <a:rPr sz="1200" spc="-5" dirty="0">
                <a:latin typeface="Times New Roman"/>
                <a:cs typeface="Times New Roman"/>
              </a:rPr>
              <a:t>mantenuti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presa della gravità della </a:t>
            </a:r>
            <a:r>
              <a:rPr sz="1200" dirty="0">
                <a:latin typeface="Times New Roman"/>
                <a:cs typeface="Times New Roman"/>
              </a:rPr>
              <a:t>ruota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madre.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93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(711.5) 63:1.2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prima coppia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erano apparentemente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differenti dalla </a:t>
            </a:r>
            <a:r>
              <a:rPr sz="1200" dirty="0">
                <a:latin typeface="Times New Roman"/>
                <a:cs typeface="Times New Roman"/>
              </a:rPr>
              <a:t>media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tribù, benché </a:t>
            </a:r>
            <a:r>
              <a:rPr sz="1200" spc="-5" dirty="0">
                <a:latin typeface="Times New Roman"/>
                <a:cs typeface="Times New Roman"/>
              </a:rPr>
              <a:t>fossero 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suoi membri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intelligenti, quel gruppo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imparò per primo </a:t>
            </a:r>
            <a:r>
              <a:rPr sz="1200" dirty="0">
                <a:latin typeface="Times New Roman"/>
                <a:cs typeface="Times New Roman"/>
              </a:rPr>
              <a:t>a lanciare pietre 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usare le </a:t>
            </a:r>
            <a:r>
              <a:rPr sz="1200" spc="-5" dirty="0">
                <a:latin typeface="Times New Roman"/>
                <a:cs typeface="Times New Roman"/>
              </a:rPr>
              <a:t>clave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combattimento. Essi  facevano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uso </a:t>
            </a:r>
            <a:r>
              <a:rPr sz="1200" dirty="0">
                <a:latin typeface="Times New Roman"/>
                <a:cs typeface="Times New Roman"/>
              </a:rPr>
              <a:t>di schegge aguzze di </a:t>
            </a:r>
            <a:r>
              <a:rPr sz="1200" spc="-5" dirty="0">
                <a:latin typeface="Times New Roman"/>
                <a:cs typeface="Times New Roman"/>
              </a:rPr>
              <a:t>pietra,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selce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044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(711.6) 63:1.3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viveva </a:t>
            </a:r>
            <a:r>
              <a:rPr sz="1200" spc="-5" dirty="0">
                <a:latin typeface="Times New Roman"/>
                <a:cs typeface="Times New Roman"/>
              </a:rPr>
              <a:t>ancora con </a:t>
            </a:r>
            <a:r>
              <a:rPr sz="1200" dirty="0">
                <a:latin typeface="Times New Roman"/>
                <a:cs typeface="Times New Roman"/>
              </a:rPr>
              <a:t>i suoi genitori, </a:t>
            </a:r>
            <a:r>
              <a:rPr sz="1200" spc="-5" dirty="0">
                <a:latin typeface="Times New Roman"/>
                <a:cs typeface="Times New Roman"/>
              </a:rPr>
              <a:t>Andon aveva </a:t>
            </a:r>
            <a:r>
              <a:rPr sz="1200" dirty="0">
                <a:latin typeface="Times New Roman"/>
                <a:cs typeface="Times New Roman"/>
              </a:rPr>
              <a:t>fissato un pezzo </a:t>
            </a:r>
            <a:r>
              <a:rPr sz="1200" spc="-5" dirty="0">
                <a:latin typeface="Times New Roman"/>
                <a:cs typeface="Times New Roman"/>
              </a:rPr>
              <a:t>aguzzo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selce all’estremità </a:t>
            </a:r>
            <a:r>
              <a:rPr sz="1200" dirty="0">
                <a:latin typeface="Times New Roman"/>
                <a:cs typeface="Times New Roman"/>
              </a:rPr>
              <a:t>di una clava  </a:t>
            </a:r>
            <a:r>
              <a:rPr sz="1200" spc="-5" dirty="0">
                <a:latin typeface="Times New Roman"/>
                <a:cs typeface="Times New Roman"/>
              </a:rPr>
              <a:t>utilizzando dei tendini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animale, </a:t>
            </a:r>
            <a:r>
              <a:rPr sz="1200" dirty="0">
                <a:latin typeface="Times New Roman"/>
                <a:cs typeface="Times New Roman"/>
              </a:rPr>
              <a:t>e in almeno una dozzina di </a:t>
            </a:r>
            <a:r>
              <a:rPr sz="1200" spc="-5" dirty="0">
                <a:latin typeface="Times New Roman"/>
                <a:cs typeface="Times New Roman"/>
              </a:rPr>
              <a:t>occasioni aveva fatto </a:t>
            </a:r>
            <a:r>
              <a:rPr sz="1200" dirty="0">
                <a:latin typeface="Times New Roman"/>
                <a:cs typeface="Times New Roman"/>
              </a:rPr>
              <a:t>buon </a:t>
            </a:r>
            <a:r>
              <a:rPr sz="1200" spc="-5" dirty="0">
                <a:latin typeface="Times New Roman"/>
                <a:cs typeface="Times New Roman"/>
              </a:rPr>
              <a:t>uso </a:t>
            </a:r>
            <a:r>
              <a:rPr sz="1200" dirty="0">
                <a:latin typeface="Times New Roman"/>
                <a:cs typeface="Times New Roman"/>
              </a:rPr>
              <a:t>di tale </a:t>
            </a:r>
            <a:r>
              <a:rPr sz="1200" spc="-5" dirty="0">
                <a:latin typeface="Times New Roman"/>
                <a:cs typeface="Times New Roman"/>
              </a:rPr>
              <a:t>arma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salvare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stessa  vita e </a:t>
            </a:r>
            <a:r>
              <a:rPr sz="1200" spc="-5" dirty="0">
                <a:latin typeface="Times New Roman"/>
                <a:cs typeface="Times New Roman"/>
              </a:rPr>
              <a:t>quella della sua altrettanto curiosa ed </a:t>
            </a:r>
            <a:r>
              <a:rPr sz="1200" dirty="0">
                <a:latin typeface="Times New Roman"/>
                <a:cs typeface="Times New Roman"/>
              </a:rPr>
              <a:t>avventurosa </a:t>
            </a:r>
            <a:r>
              <a:rPr sz="1200" spc="-5" dirty="0">
                <a:latin typeface="Times New Roman"/>
                <a:cs typeface="Times New Roman"/>
              </a:rPr>
              <a:t>sorella,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accompagnava immancabilmente </a:t>
            </a:r>
            <a:r>
              <a:rPr sz="1200" dirty="0">
                <a:latin typeface="Times New Roman"/>
                <a:cs typeface="Times New Roman"/>
              </a:rPr>
              <a:t>in tutti i suoi </a:t>
            </a:r>
            <a:r>
              <a:rPr sz="1200" spc="-5" dirty="0">
                <a:latin typeface="Times New Roman"/>
                <a:cs typeface="Times New Roman"/>
              </a:rPr>
              <a:t>giri  esplorativi.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(711.7) 63:1.4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decisione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Andon e </a:t>
            </a:r>
            <a:r>
              <a:rPr sz="1200" spc="-5" dirty="0">
                <a:latin typeface="Times New Roman"/>
                <a:cs typeface="Times New Roman"/>
              </a:rPr>
              <a:t>Fonta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fuggire dalle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Primati implica una qualità di mente molto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superiore</a:t>
            </a:r>
            <a:endParaRPr sz="1200">
              <a:latin typeface="Times New Roman"/>
              <a:cs typeface="Times New Roman"/>
            </a:endParaRPr>
          </a:p>
          <a:p>
            <a:pPr marL="76200" marR="6540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all’intelligenza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grossolana che caratterizzava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loro discendenti, che si abbassarono ad accoppiarsi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cugini  </a:t>
            </a:r>
            <a:r>
              <a:rPr sz="1200" spc="-5" dirty="0">
                <a:latin typeface="Times New Roman"/>
                <a:cs typeface="Times New Roman"/>
              </a:rPr>
              <a:t>ritardati delle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delle scimmie. Ma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10" dirty="0">
                <a:latin typeface="Times New Roman"/>
                <a:cs typeface="Times New Roman"/>
              </a:rPr>
              <a:t>vago </a:t>
            </a:r>
            <a:r>
              <a:rPr sz="1200" spc="-5" dirty="0">
                <a:latin typeface="Times New Roman"/>
                <a:cs typeface="Times New Roman"/>
              </a:rPr>
              <a:t>sentimento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qualcosa di più di semplici </a:t>
            </a:r>
            <a:r>
              <a:rPr sz="1200" spc="-5" dirty="0">
                <a:latin typeface="Times New Roman"/>
                <a:cs typeface="Times New Roman"/>
              </a:rPr>
              <a:t>animali era </a:t>
            </a:r>
            <a:r>
              <a:rPr sz="1200" dirty="0">
                <a:latin typeface="Times New Roman"/>
                <a:cs typeface="Times New Roman"/>
              </a:rPr>
              <a:t>dovuto al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 una </a:t>
            </a:r>
            <a:r>
              <a:rPr sz="1200" spc="-5" dirty="0">
                <a:latin typeface="Times New Roman"/>
                <a:cs typeface="Times New Roman"/>
              </a:rPr>
              <a:t>personalità ed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accresciuto dalla presenza </a:t>
            </a:r>
            <a:r>
              <a:rPr sz="1200" dirty="0">
                <a:latin typeface="Times New Roman"/>
                <a:cs typeface="Times New Roman"/>
              </a:rPr>
              <a:t>interiore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fuga dei gemelli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(712.1) 63:2.1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Andon e </a:t>
            </a:r>
            <a:r>
              <a:rPr sz="1200" spc="-5" dirty="0">
                <a:latin typeface="Times New Roman"/>
                <a:cs typeface="Times New Roman"/>
              </a:rPr>
              <a:t>Fonta ebbero deciso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fuggire verso </a:t>
            </a:r>
            <a:r>
              <a:rPr sz="1200" dirty="0">
                <a:latin typeface="Times New Roman"/>
                <a:cs typeface="Times New Roman"/>
              </a:rPr>
              <a:t>il nord, </a:t>
            </a:r>
            <a:r>
              <a:rPr sz="1200" spc="-5" dirty="0">
                <a:latin typeface="Times New Roman"/>
                <a:cs typeface="Times New Roman"/>
              </a:rPr>
              <a:t>per qualche </a:t>
            </a:r>
            <a:r>
              <a:rPr sz="1200" dirty="0">
                <a:latin typeface="Times New Roman"/>
                <a:cs typeface="Times New Roman"/>
              </a:rPr>
              <a:t>tempo soccombettero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paure,</a:t>
            </a:r>
            <a:endParaRPr sz="1200">
              <a:latin typeface="Times New Roman"/>
              <a:cs typeface="Times New Roman"/>
            </a:endParaRPr>
          </a:p>
          <a:p>
            <a:pPr marL="76200" marR="126364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specialmente alla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dispiacere al loro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ed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famiglia diretta.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considerarono </a:t>
            </a:r>
            <a:r>
              <a:rPr sz="1200" dirty="0">
                <a:latin typeface="Times New Roman"/>
                <a:cs typeface="Times New Roman"/>
              </a:rPr>
              <a:t>l’eventualità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assaliti da  </a:t>
            </a:r>
            <a:r>
              <a:rPr sz="1200" spc="-5" dirty="0">
                <a:latin typeface="Times New Roman"/>
                <a:cs typeface="Times New Roman"/>
              </a:rPr>
              <a:t>parenti </a:t>
            </a:r>
            <a:r>
              <a:rPr sz="1200" dirty="0">
                <a:latin typeface="Times New Roman"/>
                <a:cs typeface="Times New Roman"/>
              </a:rPr>
              <a:t>ostili e </a:t>
            </a:r>
            <a:r>
              <a:rPr sz="1200" spc="-5" dirty="0">
                <a:latin typeface="Times New Roman"/>
                <a:cs typeface="Times New Roman"/>
              </a:rPr>
              <a:t>riconobbero così </a:t>
            </a:r>
            <a:r>
              <a:rPr sz="1200" dirty="0">
                <a:latin typeface="Times New Roman"/>
                <a:cs typeface="Times New Roman"/>
              </a:rPr>
              <a:t>la possibilità di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la morte </a:t>
            </a:r>
            <a:r>
              <a:rPr sz="1200" spc="-5" dirty="0">
                <a:latin typeface="Times New Roman"/>
                <a:cs typeface="Times New Roman"/>
              </a:rPr>
              <a:t>per mano dei membri </a:t>
            </a:r>
            <a:r>
              <a:rPr sz="1200" dirty="0">
                <a:latin typeface="Times New Roman"/>
                <a:cs typeface="Times New Roman"/>
              </a:rPr>
              <a:t>della loro tribù </a:t>
            </a:r>
            <a:r>
              <a:rPr sz="1200" spc="-5" dirty="0">
                <a:latin typeface="Times New Roman"/>
                <a:cs typeface="Times New Roman"/>
              </a:rPr>
              <a:t>già gelosi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loro. Mentre  erano </a:t>
            </a:r>
            <a:r>
              <a:rPr sz="1200" dirty="0">
                <a:latin typeface="Times New Roman"/>
                <a:cs typeface="Times New Roman"/>
              </a:rPr>
              <a:t>piccoli, i </a:t>
            </a:r>
            <a:r>
              <a:rPr sz="1200" spc="-5" dirty="0">
                <a:latin typeface="Times New Roman"/>
                <a:cs typeface="Times New Roman"/>
              </a:rPr>
              <a:t>gemelli avevano trascorso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 del loro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compagnia l’uno </a:t>
            </a:r>
            <a:r>
              <a:rPr sz="1200" dirty="0">
                <a:latin typeface="Times New Roman"/>
                <a:cs typeface="Times New Roman"/>
              </a:rPr>
              <a:t>dell’altra e </a:t>
            </a:r>
            <a:r>
              <a:rPr sz="1200" spc="-5" dirty="0">
                <a:latin typeface="Times New Roman"/>
                <a:cs typeface="Times New Roman"/>
              </a:rPr>
              <a:t>per questa ragione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troppo ben visti dai loro </a:t>
            </a:r>
            <a:r>
              <a:rPr sz="1200" spc="-5" dirty="0">
                <a:latin typeface="Times New Roman"/>
                <a:cs typeface="Times New Roman"/>
              </a:rPr>
              <a:t>cugini </a:t>
            </a:r>
            <a:r>
              <a:rPr sz="1200" dirty="0">
                <a:latin typeface="Times New Roman"/>
                <a:cs typeface="Times New Roman"/>
              </a:rPr>
              <a:t>animali della tribù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Primati. </a:t>
            </a:r>
            <a:r>
              <a:rPr sz="1200" spc="-5" dirty="0">
                <a:latin typeface="Times New Roman"/>
                <a:cs typeface="Times New Roman"/>
              </a:rPr>
              <a:t>Né aveva migliorato </a:t>
            </a:r>
            <a:r>
              <a:rPr sz="1200" dirty="0">
                <a:latin typeface="Times New Roman"/>
                <a:cs typeface="Times New Roman"/>
              </a:rPr>
              <a:t>la loro situazione in </a:t>
            </a:r>
            <a:r>
              <a:rPr sz="1200" spc="-5" dirty="0">
                <a:latin typeface="Times New Roman"/>
                <a:cs typeface="Times New Roman"/>
              </a:rPr>
              <a:t>seno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l’aver costruito </a:t>
            </a:r>
            <a:r>
              <a:rPr sz="1200" dirty="0">
                <a:latin typeface="Times New Roman"/>
                <a:cs typeface="Times New Roman"/>
              </a:rPr>
              <a:t>sugli </a:t>
            </a:r>
            <a:r>
              <a:rPr sz="1200" spc="-5" dirty="0">
                <a:latin typeface="Times New Roman"/>
                <a:cs typeface="Times New Roman"/>
              </a:rPr>
              <a:t>alberi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dimora separata </a:t>
            </a:r>
            <a:r>
              <a:rPr sz="1200" dirty="0">
                <a:latin typeface="Times New Roman"/>
                <a:cs typeface="Times New Roman"/>
              </a:rPr>
              <a:t>e molto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753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(712.2) 63:2.2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questa nuova </a:t>
            </a:r>
            <a:r>
              <a:rPr sz="1200" spc="-5" dirty="0">
                <a:latin typeface="Times New Roman"/>
                <a:cs typeface="Times New Roman"/>
              </a:rPr>
              <a:t>dimora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cima degli </a:t>
            </a:r>
            <a:r>
              <a:rPr sz="1200" dirty="0">
                <a:latin typeface="Times New Roman"/>
                <a:cs typeface="Times New Roman"/>
              </a:rPr>
              <a:t>alberi, una notte in </a:t>
            </a:r>
            <a:r>
              <a:rPr sz="1200" spc="-5" dirty="0">
                <a:latin typeface="Times New Roman"/>
                <a:cs typeface="Times New Roman"/>
              </a:rPr>
              <a:t>cui furono svegliati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violento temporale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si  tenevano timorosamente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teneramente </a:t>
            </a:r>
            <a:r>
              <a:rPr sz="1200" dirty="0">
                <a:latin typeface="Times New Roman"/>
                <a:cs typeface="Times New Roman"/>
              </a:rPr>
              <a:t>abbracciati, </a:t>
            </a:r>
            <a:r>
              <a:rPr sz="1200" spc="-5" dirty="0">
                <a:latin typeface="Times New Roman"/>
                <a:cs typeface="Times New Roman"/>
              </a:rPr>
              <a:t>che presero </a:t>
            </a:r>
            <a:r>
              <a:rPr sz="1200" dirty="0">
                <a:latin typeface="Times New Roman"/>
                <a:cs typeface="Times New Roman"/>
              </a:rPr>
              <a:t>la decisione </a:t>
            </a:r>
            <a:r>
              <a:rPr sz="1200" spc="-5" dirty="0">
                <a:latin typeface="Times New Roman"/>
                <a:cs typeface="Times New Roman"/>
              </a:rPr>
              <a:t>ferma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definitiva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fuggire dall’habitat tribale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 dimora sugli </a:t>
            </a:r>
            <a:r>
              <a:rPr sz="1200" dirty="0">
                <a:latin typeface="Times New Roman"/>
                <a:cs typeface="Times New Roman"/>
              </a:rPr>
              <a:t>alberi.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87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(712.3) 63:2.3 </a:t>
            </a:r>
            <a:r>
              <a:rPr sz="1200" spc="-5" dirty="0">
                <a:latin typeface="Times New Roman"/>
                <a:cs typeface="Times New Roman"/>
              </a:rPr>
              <a:t>Essi avevano </a:t>
            </a:r>
            <a:r>
              <a:rPr sz="1200" dirty="0">
                <a:latin typeface="Times New Roman"/>
                <a:cs typeface="Times New Roman"/>
              </a:rPr>
              <a:t>già </a:t>
            </a:r>
            <a:r>
              <a:rPr sz="1200" spc="-5" dirty="0">
                <a:latin typeface="Times New Roman"/>
                <a:cs typeface="Times New Roman"/>
              </a:rPr>
              <a:t>preparato </a:t>
            </a:r>
            <a:r>
              <a:rPr sz="1200" dirty="0">
                <a:latin typeface="Times New Roman"/>
                <a:cs typeface="Times New Roman"/>
              </a:rPr>
              <a:t>un rozzo </a:t>
            </a:r>
            <a:r>
              <a:rPr sz="1200" spc="-5" dirty="0">
                <a:latin typeface="Times New Roman"/>
                <a:cs typeface="Times New Roman"/>
              </a:rPr>
              <a:t>rifugio </a:t>
            </a:r>
            <a:r>
              <a:rPr sz="1200" dirty="0">
                <a:latin typeface="Times New Roman"/>
                <a:cs typeface="Times New Roman"/>
              </a:rPr>
              <a:t>sulla sommità di un </a:t>
            </a:r>
            <a:r>
              <a:rPr sz="1200" spc="-5" dirty="0">
                <a:latin typeface="Times New Roman"/>
                <a:cs typeface="Times New Roman"/>
              </a:rPr>
              <a:t>albero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mezza </a:t>
            </a:r>
            <a:r>
              <a:rPr sz="1200" spc="-5" dirty="0">
                <a:latin typeface="Times New Roman"/>
                <a:cs typeface="Times New Roman"/>
              </a:rPr>
              <a:t>giornata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cammino verso </a:t>
            </a:r>
            <a:r>
              <a:rPr sz="1200" dirty="0">
                <a:latin typeface="Times New Roman"/>
                <a:cs typeface="Times New Roman"/>
              </a:rPr>
              <a:t>nord.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il loro </a:t>
            </a:r>
            <a:r>
              <a:rPr sz="1200" spc="-5" dirty="0">
                <a:latin typeface="Times New Roman"/>
                <a:cs typeface="Times New Roman"/>
              </a:rPr>
              <a:t>nascondiglio segreto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sicuro </a:t>
            </a:r>
            <a:r>
              <a:rPr sz="1200" dirty="0">
                <a:latin typeface="Times New Roman"/>
                <a:cs typeface="Times New Roman"/>
              </a:rPr>
              <a:t>per il primo </a:t>
            </a:r>
            <a:r>
              <a:rPr sz="1200" spc="-5" dirty="0">
                <a:latin typeface="Times New Roman"/>
                <a:cs typeface="Times New Roman"/>
              </a:rPr>
              <a:t>giorno che </a:t>
            </a:r>
            <a:r>
              <a:rPr sz="1200" dirty="0">
                <a:latin typeface="Times New Roman"/>
                <a:cs typeface="Times New Roman"/>
              </a:rPr>
              <a:t>passarono </a:t>
            </a:r>
            <a:r>
              <a:rPr sz="1200" spc="-5" dirty="0">
                <a:latin typeface="Times New Roman"/>
                <a:cs typeface="Times New Roman"/>
              </a:rPr>
              <a:t>lontano 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foresta natale.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gemelli condividessero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Primati di </a:t>
            </a:r>
            <a:r>
              <a:rPr sz="1200" spc="-5" dirty="0">
                <a:latin typeface="Times New Roman"/>
                <a:cs typeface="Times New Roman"/>
              </a:rPr>
              <a:t>rimanere al </a:t>
            </a:r>
            <a:r>
              <a:rPr sz="1200" dirty="0">
                <a:latin typeface="Times New Roman"/>
                <a:cs typeface="Times New Roman"/>
              </a:rPr>
              <a:t>suolo durante la </a:t>
            </a:r>
            <a:r>
              <a:rPr sz="1200" spc="-5" dirty="0">
                <a:latin typeface="Times New Roman"/>
                <a:cs typeface="Times New Roman"/>
              </a:rPr>
              <a:t>notte, si misero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nord poco  prima del calare della </a:t>
            </a:r>
            <a:r>
              <a:rPr sz="1200" dirty="0">
                <a:latin typeface="Times New Roman"/>
                <a:cs typeface="Times New Roman"/>
              </a:rPr>
              <a:t>notte. </a:t>
            </a:r>
            <a:r>
              <a:rPr sz="1200" spc="-5" dirty="0">
                <a:latin typeface="Times New Roman"/>
                <a:cs typeface="Times New Roman"/>
              </a:rPr>
              <a:t>Sebbene necessitasse </a:t>
            </a:r>
            <a:r>
              <a:rPr sz="1200" dirty="0">
                <a:latin typeface="Times New Roman"/>
                <a:cs typeface="Times New Roman"/>
              </a:rPr>
              <a:t>loro un </a:t>
            </a:r>
            <a:r>
              <a:rPr sz="1200" spc="-5" dirty="0">
                <a:latin typeface="Times New Roman"/>
                <a:cs typeface="Times New Roman"/>
              </a:rPr>
              <a:t>coraggio eccezionale per intraprendere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notturno, </a:t>
            </a:r>
            <a:r>
              <a:rPr sz="1200" spc="5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luna </a:t>
            </a:r>
            <a:r>
              <a:rPr sz="1200" spc="-5" dirty="0">
                <a:latin typeface="Times New Roman"/>
                <a:cs typeface="Times New Roman"/>
              </a:rPr>
              <a:t>piena, essi pensarono giustamente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probabile </a:t>
            </a:r>
            <a:r>
              <a:rPr sz="1200" dirty="0">
                <a:latin typeface="Times New Roman"/>
                <a:cs typeface="Times New Roman"/>
              </a:rPr>
              <a:t>essere scoperti </a:t>
            </a:r>
            <a:r>
              <a:rPr sz="1200" spc="-5" dirty="0">
                <a:latin typeface="Times New Roman"/>
                <a:cs typeface="Times New Roman"/>
              </a:rPr>
              <a:t>ed inseguiti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tribù e </a:t>
            </a:r>
            <a:r>
              <a:rPr sz="1200" spc="-5" dirty="0">
                <a:latin typeface="Times New Roman"/>
                <a:cs typeface="Times New Roman"/>
              </a:rPr>
              <a:t>dai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genitori; ed arrivarono sani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salvi al loro ricovero preparato </a:t>
            </a:r>
            <a:r>
              <a:rPr sz="1200" dirty="0">
                <a:latin typeface="Times New Roman"/>
                <a:cs typeface="Times New Roman"/>
              </a:rPr>
              <a:t>in precedenza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mezzanotte.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92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(712.4) 63:2.4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viaggio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nord essi </a:t>
            </a:r>
            <a:r>
              <a:rPr sz="1200" dirty="0">
                <a:latin typeface="Times New Roman"/>
                <a:cs typeface="Times New Roman"/>
              </a:rPr>
              <a:t>scoprirono un </a:t>
            </a:r>
            <a:r>
              <a:rPr sz="1200" spc="-5" dirty="0">
                <a:latin typeface="Times New Roman"/>
                <a:cs typeface="Times New Roman"/>
              </a:rPr>
              <a:t>deposito all’aperto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selce e, </a:t>
            </a:r>
            <a:r>
              <a:rPr sz="1200" dirty="0">
                <a:latin typeface="Times New Roman"/>
                <a:cs typeface="Times New Roman"/>
              </a:rPr>
              <a:t>trovando molte </a:t>
            </a:r>
            <a:r>
              <a:rPr sz="1200" spc="-5" dirty="0">
                <a:latin typeface="Times New Roman"/>
                <a:cs typeface="Times New Roman"/>
              </a:rPr>
              <a:t>pietre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forma </a:t>
            </a:r>
            <a:r>
              <a:rPr sz="1200" spc="-5" dirty="0">
                <a:latin typeface="Times New Roman"/>
                <a:cs typeface="Times New Roman"/>
              </a:rPr>
              <a:t>era  adatta </a:t>
            </a:r>
            <a:r>
              <a:rPr sz="1200" dirty="0">
                <a:latin typeface="Times New Roman"/>
                <a:cs typeface="Times New Roman"/>
              </a:rPr>
              <a:t>a vari usi, ne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provvista per </a:t>
            </a:r>
            <a:r>
              <a:rPr sz="1200" dirty="0">
                <a:latin typeface="Times New Roman"/>
                <a:cs typeface="Times New Roman"/>
              </a:rPr>
              <a:t>il futuro. </a:t>
            </a:r>
            <a:r>
              <a:rPr sz="1200" spc="-5" dirty="0">
                <a:latin typeface="Times New Roman"/>
                <a:cs typeface="Times New Roman"/>
              </a:rPr>
              <a:t>Tentando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tagliare queste selci perché fossero meglio </a:t>
            </a:r>
            <a:r>
              <a:rPr sz="1200" dirty="0">
                <a:latin typeface="Times New Roman"/>
                <a:cs typeface="Times New Roman"/>
              </a:rPr>
              <a:t>utilizzabili per </a:t>
            </a:r>
            <a:r>
              <a:rPr sz="1200" spc="-5" dirty="0">
                <a:latin typeface="Times New Roman"/>
                <a:cs typeface="Times New Roman"/>
              </a:rPr>
              <a:t>certi  scopi, Andon scoprì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facoltà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scintille e </a:t>
            </a:r>
            <a:r>
              <a:rPr sz="1200" spc="-5" dirty="0">
                <a:latin typeface="Times New Roman"/>
                <a:cs typeface="Times New Roman"/>
              </a:rPr>
              <a:t>concepì </a:t>
            </a:r>
            <a:r>
              <a:rPr sz="1200" dirty="0">
                <a:latin typeface="Times New Roman"/>
                <a:cs typeface="Times New Roman"/>
              </a:rPr>
              <a:t>l’idea di fare del </a:t>
            </a:r>
            <a:r>
              <a:rPr sz="1200" spc="-5" dirty="0">
                <a:latin typeface="Times New Roman"/>
                <a:cs typeface="Times New Roman"/>
              </a:rPr>
              <a:t>fuoco.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l’idea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fece al </a:t>
            </a:r>
            <a:r>
              <a:rPr sz="1200" dirty="0">
                <a:latin typeface="Times New Roman"/>
                <a:cs typeface="Times New Roman"/>
              </a:rPr>
              <a:t>momento molta  </a:t>
            </a:r>
            <a:r>
              <a:rPr sz="1200" spc="-5" dirty="0">
                <a:latin typeface="Times New Roman"/>
                <a:cs typeface="Times New Roman"/>
              </a:rPr>
              <a:t>presa su </a:t>
            </a:r>
            <a:r>
              <a:rPr sz="1200" dirty="0">
                <a:latin typeface="Times New Roman"/>
                <a:cs typeface="Times New Roman"/>
              </a:rPr>
              <a:t>di lui poiché il clima </a:t>
            </a:r>
            <a:r>
              <a:rPr sz="1200" spc="-5" dirty="0">
                <a:latin typeface="Times New Roman"/>
                <a:cs typeface="Times New Roman"/>
              </a:rPr>
              <a:t>era ancora </a:t>
            </a:r>
            <a:r>
              <a:rPr sz="1200" dirty="0">
                <a:latin typeface="Times New Roman"/>
                <a:cs typeface="Times New Roman"/>
              </a:rPr>
              <a:t>mite e </a:t>
            </a:r>
            <a:r>
              <a:rPr sz="1200" spc="-5" dirty="0">
                <a:latin typeface="Times New Roman"/>
                <a:cs typeface="Times New Roman"/>
              </a:rPr>
              <a:t>c’era poco bisogno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fuoco.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49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(712.5) 63:2.5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sole d’autunno scendeva </a:t>
            </a:r>
            <a:r>
              <a:rPr sz="1200" dirty="0">
                <a:latin typeface="Times New Roman"/>
                <a:cs typeface="Times New Roman"/>
              </a:rPr>
              <a:t>sempre più basso </a:t>
            </a:r>
            <a:r>
              <a:rPr sz="1200" spc="-5" dirty="0">
                <a:latin typeface="Times New Roman"/>
                <a:cs typeface="Times New Roman"/>
              </a:rPr>
              <a:t>nel cielo </a:t>
            </a:r>
            <a:r>
              <a:rPr sz="1200" dirty="0">
                <a:latin typeface="Times New Roman"/>
                <a:cs typeface="Times New Roman"/>
              </a:rPr>
              <a:t>e via via </a:t>
            </a:r>
            <a:r>
              <a:rPr sz="1200" spc="-5" dirty="0">
                <a:latin typeface="Times New Roman"/>
                <a:cs typeface="Times New Roman"/>
              </a:rPr>
              <a:t>che avanzavano </a:t>
            </a:r>
            <a:r>
              <a:rPr sz="1200" dirty="0">
                <a:latin typeface="Times New Roman"/>
                <a:cs typeface="Times New Roman"/>
              </a:rPr>
              <a:t>verso nord le notti diventavano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fredde.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erano già stati costretti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usare </a:t>
            </a:r>
            <a:r>
              <a:rPr sz="1200" dirty="0">
                <a:latin typeface="Times New Roman"/>
                <a:cs typeface="Times New Roman"/>
              </a:rPr>
              <a:t>le pelli </a:t>
            </a:r>
            <a:r>
              <a:rPr sz="1200" spc="-5" dirty="0">
                <a:latin typeface="Times New Roman"/>
                <a:cs typeface="Times New Roman"/>
              </a:rPr>
              <a:t>d’animale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scaldarsi.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fosse trascorsa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5" dirty="0">
                <a:latin typeface="Times New Roman"/>
                <a:cs typeface="Times New Roman"/>
              </a:rPr>
              <a:t>luna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partenza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casa, </a:t>
            </a:r>
            <a:r>
              <a:rPr sz="1200" dirty="0">
                <a:latin typeface="Times New Roman"/>
                <a:cs typeface="Times New Roman"/>
              </a:rPr>
              <a:t>Andon </a:t>
            </a:r>
            <a:r>
              <a:rPr sz="1200" spc="-5" dirty="0">
                <a:latin typeface="Times New Roman"/>
                <a:cs typeface="Times New Roman"/>
              </a:rPr>
              <a:t>disse alla sua compagna che credeva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 fare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fuoco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selce. Essi tentarono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mesi</a:t>
            </a:r>
            <a:endParaRPr sz="1200">
              <a:latin typeface="Times New Roman"/>
              <a:cs typeface="Times New Roman"/>
            </a:endParaRPr>
          </a:p>
          <a:p>
            <a:pPr marL="76200" marR="8826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utilizzare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scintilla della selce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accendere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fuoco,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riuscirvi. </a:t>
            </a:r>
            <a:r>
              <a:rPr sz="1200" spc="-5" dirty="0">
                <a:latin typeface="Times New Roman"/>
                <a:cs typeface="Times New Roman"/>
              </a:rPr>
              <a:t>Ogni giorno questa </a:t>
            </a:r>
            <a:r>
              <a:rPr sz="1200" dirty="0">
                <a:latin typeface="Times New Roman"/>
                <a:cs typeface="Times New Roman"/>
              </a:rPr>
              <a:t>coppia </a:t>
            </a:r>
            <a:r>
              <a:rPr sz="1200" spc="-5" dirty="0">
                <a:latin typeface="Times New Roman"/>
                <a:cs typeface="Times New Roman"/>
              </a:rPr>
              <a:t>sfregava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5" dirty="0">
                <a:latin typeface="Times New Roman"/>
                <a:cs typeface="Times New Roman"/>
              </a:rPr>
              <a:t>selci </a:t>
            </a:r>
            <a:r>
              <a:rPr sz="1200" dirty="0">
                <a:latin typeface="Times New Roman"/>
                <a:cs typeface="Times New Roman"/>
              </a:rPr>
              <a:t>e tentava  di </a:t>
            </a:r>
            <a:r>
              <a:rPr sz="1200" spc="-5" dirty="0">
                <a:latin typeface="Times New Roman"/>
                <a:cs typeface="Times New Roman"/>
              </a:rPr>
              <a:t>appiccare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fuoco al legno. Finalmente, </a:t>
            </a:r>
            <a:r>
              <a:rPr sz="1200" dirty="0">
                <a:latin typeface="Times New Roman"/>
                <a:cs typeface="Times New Roman"/>
              </a:rPr>
              <a:t>una sera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tramonto,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tecnica fu </a:t>
            </a:r>
            <a:r>
              <a:rPr sz="1200" dirty="0">
                <a:latin typeface="Times New Roman"/>
                <a:cs typeface="Times New Roman"/>
              </a:rPr>
              <a:t>scoperto </a:t>
            </a:r>
            <a:r>
              <a:rPr sz="1200" spc="-5" dirty="0">
                <a:latin typeface="Times New Roman"/>
                <a:cs typeface="Times New Roman"/>
              </a:rPr>
              <a:t>quando Fonta ebbe </a:t>
            </a:r>
            <a:r>
              <a:rPr sz="1200" dirty="0">
                <a:latin typeface="Times New Roman"/>
                <a:cs typeface="Times New Roman"/>
              </a:rPr>
              <a:t>l’idea  di </a:t>
            </a:r>
            <a:r>
              <a:rPr sz="1200" spc="-5" dirty="0">
                <a:latin typeface="Times New Roman"/>
                <a:cs typeface="Times New Roman"/>
              </a:rPr>
              <a:t>arrampicarsi su </a:t>
            </a:r>
            <a:r>
              <a:rPr sz="1200" dirty="0">
                <a:latin typeface="Times New Roman"/>
                <a:cs typeface="Times New Roman"/>
              </a:rPr>
              <a:t>un albero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per prendere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nido </a:t>
            </a:r>
            <a:r>
              <a:rPr sz="1200" spc="-5" dirty="0">
                <a:latin typeface="Times New Roman"/>
                <a:cs typeface="Times New Roman"/>
              </a:rPr>
              <a:t>d’uccelli abbandonato.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nido era </a:t>
            </a:r>
            <a:r>
              <a:rPr sz="1200" spc="-5" dirty="0">
                <a:latin typeface="Times New Roman"/>
                <a:cs typeface="Times New Roman"/>
              </a:rPr>
              <a:t>secco </a:t>
            </a:r>
            <a:r>
              <a:rPr sz="1200" dirty="0">
                <a:latin typeface="Times New Roman"/>
                <a:cs typeface="Times New Roman"/>
              </a:rPr>
              <a:t>e molto </a:t>
            </a:r>
            <a:r>
              <a:rPr sz="1200" spc="-5" dirty="0">
                <a:latin typeface="Times New Roman"/>
                <a:cs typeface="Times New Roman"/>
              </a:rPr>
              <a:t>infiammabile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conseguenza prese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fuoco </a:t>
            </a:r>
            <a:r>
              <a:rPr sz="1200" dirty="0">
                <a:latin typeface="Times New Roman"/>
                <a:cs typeface="Times New Roman"/>
              </a:rPr>
              <a:t>appena una </a:t>
            </a:r>
            <a:r>
              <a:rPr sz="1200" spc="-5" dirty="0">
                <a:latin typeface="Times New Roman"/>
                <a:cs typeface="Times New Roman"/>
              </a:rPr>
              <a:t>scintilla l’ebbe raggiunto.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rimasero così sorpresi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sbigottiti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5309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successo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quasi lasciavano spegnere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fuoco;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salvarono </a:t>
            </a:r>
            <a:r>
              <a:rPr sz="1200" dirty="0">
                <a:latin typeface="Times New Roman"/>
                <a:cs typeface="Times New Roman"/>
              </a:rPr>
              <a:t>però, </a:t>
            </a:r>
            <a:r>
              <a:rPr sz="1200" spc="-5" dirty="0">
                <a:latin typeface="Times New Roman"/>
                <a:cs typeface="Times New Roman"/>
              </a:rPr>
              <a:t>aggiungendovi </a:t>
            </a:r>
            <a:r>
              <a:rPr sz="1200" dirty="0">
                <a:latin typeface="Times New Roman"/>
                <a:cs typeface="Times New Roman"/>
              </a:rPr>
              <a:t>del combustibile </a:t>
            </a:r>
            <a:r>
              <a:rPr sz="1200" spc="-5" dirty="0">
                <a:latin typeface="Times New Roman"/>
                <a:cs typeface="Times New Roman"/>
              </a:rPr>
              <a:t>appropriato, </a:t>
            </a:r>
            <a:r>
              <a:rPr sz="1200" dirty="0">
                <a:latin typeface="Times New Roman"/>
                <a:cs typeface="Times New Roman"/>
              </a:rPr>
              <a:t>dando inizio </a:t>
            </a:r>
            <a:r>
              <a:rPr sz="1200" spc="-5" dirty="0">
                <a:latin typeface="Times New Roman"/>
                <a:cs typeface="Times New Roman"/>
              </a:rPr>
              <a:t>allora  alla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 legna da ardere da parte </a:t>
            </a:r>
            <a:r>
              <a:rPr sz="1200" spc="-5" dirty="0">
                <a:latin typeface="Times New Roman"/>
                <a:cs typeface="Times New Roman"/>
              </a:rPr>
              <a:t>dei genitori </a:t>
            </a:r>
            <a:r>
              <a:rPr sz="1200" dirty="0">
                <a:latin typeface="Times New Roman"/>
                <a:cs typeface="Times New Roman"/>
              </a:rPr>
              <a:t>di tutta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(712.6) 63:2.6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uno dei </a:t>
            </a:r>
            <a:r>
              <a:rPr sz="1200" dirty="0">
                <a:latin typeface="Times New Roman"/>
                <a:cs typeface="Times New Roman"/>
              </a:rPr>
              <a:t>momenti più </a:t>
            </a:r>
            <a:r>
              <a:rPr sz="1200" spc="-5" dirty="0">
                <a:latin typeface="Times New Roman"/>
                <a:cs typeface="Times New Roman"/>
              </a:rPr>
              <a:t>felici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breve </a:t>
            </a:r>
            <a:r>
              <a:rPr sz="1200" dirty="0">
                <a:latin typeface="Times New Roman"/>
                <a:cs typeface="Times New Roman"/>
              </a:rPr>
              <a:t>ma movimentata </a:t>
            </a:r>
            <a:r>
              <a:rPr sz="1200" spc="-5" dirty="0">
                <a:latin typeface="Times New Roman"/>
                <a:cs typeface="Times New Roman"/>
              </a:rPr>
              <a:t>vita. Per </a:t>
            </a:r>
            <a:r>
              <a:rPr sz="1200" dirty="0">
                <a:latin typeface="Times New Roman"/>
                <a:cs typeface="Times New Roman"/>
              </a:rPr>
              <a:t>tutta la notte </a:t>
            </a:r>
            <a:r>
              <a:rPr sz="1200" spc="-5" dirty="0">
                <a:latin typeface="Times New Roman"/>
                <a:cs typeface="Times New Roman"/>
              </a:rPr>
              <a:t>essi rimasero seduti </a:t>
            </a:r>
            <a:r>
              <a:rPr sz="1200" dirty="0">
                <a:latin typeface="Times New Roman"/>
                <a:cs typeface="Times New Roman"/>
              </a:rPr>
              <a:t>ad 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fuoco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bruciava, comprendendo </a:t>
            </a:r>
            <a:r>
              <a:rPr sz="1200" dirty="0">
                <a:latin typeface="Times New Roman"/>
                <a:cs typeface="Times New Roman"/>
              </a:rPr>
              <a:t>vagamente </a:t>
            </a:r>
            <a:r>
              <a:rPr sz="1200" spc="-5" dirty="0">
                <a:latin typeface="Times New Roman"/>
                <a:cs typeface="Times New Roman"/>
              </a:rPr>
              <a:t>che avevano </a:t>
            </a:r>
            <a:r>
              <a:rPr sz="1200" dirty="0">
                <a:latin typeface="Times New Roman"/>
                <a:cs typeface="Times New Roman"/>
              </a:rPr>
              <a:t>fatto una </a:t>
            </a:r>
            <a:r>
              <a:rPr sz="1200" spc="-5" dirty="0">
                <a:latin typeface="Times New Roman"/>
                <a:cs typeface="Times New Roman"/>
              </a:rPr>
              <a:t>scoperta che </a:t>
            </a:r>
            <a:r>
              <a:rPr sz="1200" dirty="0">
                <a:latin typeface="Times New Roman"/>
                <a:cs typeface="Times New Roman"/>
              </a:rPr>
              <a:t>avrebbe </a:t>
            </a:r>
            <a:r>
              <a:rPr sz="1200" spc="-5" dirty="0">
                <a:latin typeface="Times New Roman"/>
                <a:cs typeface="Times New Roman"/>
              </a:rPr>
              <a:t>permesso loro </a:t>
            </a:r>
            <a:r>
              <a:rPr sz="1200" dirty="0">
                <a:latin typeface="Times New Roman"/>
                <a:cs typeface="Times New Roman"/>
              </a:rPr>
              <a:t>di sfidare </a:t>
            </a:r>
            <a:r>
              <a:rPr sz="1200" spc="2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clima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essere così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indipendenti dai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parenti animali delle regioni meridionali. </a:t>
            </a:r>
            <a:r>
              <a:rPr sz="1200" dirty="0">
                <a:latin typeface="Times New Roman"/>
                <a:cs typeface="Times New Roman"/>
              </a:rPr>
              <a:t>Dopo tre </a:t>
            </a:r>
            <a:r>
              <a:rPr sz="1200" spc="-5" dirty="0">
                <a:latin typeface="Times New Roman"/>
                <a:cs typeface="Times New Roman"/>
              </a:rPr>
              <a:t>giorni trascorsi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riposare 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godersi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fuoco, essi proseguirono </a:t>
            </a:r>
            <a:r>
              <a:rPr sz="1200" dirty="0">
                <a:latin typeface="Times New Roman"/>
                <a:cs typeface="Times New Roman"/>
              </a:rPr>
              <a:t>il loro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viaggio.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825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(712.7) 63:2.7 </a:t>
            </a:r>
            <a:r>
              <a:rPr sz="1200" spc="-5" dirty="0">
                <a:latin typeface="Times New Roman"/>
                <a:cs typeface="Times New Roman"/>
              </a:rPr>
              <a:t>Gli antenati Primati </a:t>
            </a:r>
            <a:r>
              <a:rPr sz="1200" dirty="0">
                <a:latin typeface="Times New Roman"/>
                <a:cs typeface="Times New Roman"/>
              </a:rPr>
              <a:t>di Andon </a:t>
            </a:r>
            <a:r>
              <a:rPr sz="1200" spc="-5" dirty="0">
                <a:latin typeface="Times New Roman"/>
                <a:cs typeface="Times New Roman"/>
              </a:rPr>
              <a:t>avevano spesso alimentato </a:t>
            </a:r>
            <a:r>
              <a:rPr sz="1200" dirty="0">
                <a:latin typeface="Times New Roman"/>
                <a:cs typeface="Times New Roman"/>
              </a:rPr>
              <a:t>il fuoco che era stato </a:t>
            </a:r>
            <a:r>
              <a:rPr sz="1200" spc="-5" dirty="0">
                <a:latin typeface="Times New Roman"/>
                <a:cs typeface="Times New Roman"/>
              </a:rPr>
              <a:t>acceso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fulmini, ma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creature terrestri </a:t>
            </a:r>
            <a:r>
              <a:rPr sz="1200" dirty="0">
                <a:latin typeface="Times New Roman"/>
                <a:cs typeface="Times New Roman"/>
              </a:rPr>
              <a:t>non avevano mai posseduto un metodo </a:t>
            </a:r>
            <a:r>
              <a:rPr sz="1200" spc="-5" dirty="0">
                <a:latin typeface="Times New Roman"/>
                <a:cs typeface="Times New Roman"/>
              </a:rPr>
              <a:t>per accendere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fuoco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volontà. Tuttavia ci </a:t>
            </a:r>
            <a:r>
              <a:rPr sz="1200" dirty="0">
                <a:latin typeface="Times New Roman"/>
                <a:cs typeface="Times New Roman"/>
              </a:rPr>
              <a:t>volle molto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gemelli imparassero che </a:t>
            </a:r>
            <a:r>
              <a:rPr sz="1200" dirty="0">
                <a:latin typeface="Times New Roman"/>
                <a:cs typeface="Times New Roman"/>
              </a:rPr>
              <a:t>il muschio </a:t>
            </a:r>
            <a:r>
              <a:rPr sz="1200" spc="-5" dirty="0">
                <a:latin typeface="Times New Roman"/>
                <a:cs typeface="Times New Roman"/>
              </a:rPr>
              <a:t>secco ed altri materiali avrebbero </a:t>
            </a:r>
            <a:r>
              <a:rPr sz="1200" dirty="0">
                <a:latin typeface="Times New Roman"/>
                <a:cs typeface="Times New Roman"/>
              </a:rPr>
              <a:t>attizzato il </a:t>
            </a:r>
            <a:r>
              <a:rPr sz="1200" spc="-5" dirty="0">
                <a:latin typeface="Times New Roman"/>
                <a:cs typeface="Times New Roman"/>
              </a:rPr>
              <a:t>fuoco quanto </a:t>
            </a:r>
            <a:r>
              <a:rPr sz="1200" dirty="0">
                <a:latin typeface="Times New Roman"/>
                <a:cs typeface="Times New Roman"/>
              </a:rPr>
              <a:t>i nidi di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uccelli.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famiglia di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Andon</a:t>
            </a:r>
            <a:endParaRPr sz="1600">
              <a:latin typeface="Times New Roman"/>
              <a:cs typeface="Times New Roman"/>
            </a:endParaRPr>
          </a:p>
          <a:p>
            <a:pPr marL="88900" marR="110489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(713.1) 63:3.1 </a:t>
            </a:r>
            <a:r>
              <a:rPr sz="1200" spc="-5" dirty="0">
                <a:latin typeface="Times New Roman"/>
                <a:cs typeface="Times New Roman"/>
              </a:rPr>
              <a:t>Trascorsero </a:t>
            </a:r>
            <a:r>
              <a:rPr sz="1200" dirty="0">
                <a:latin typeface="Times New Roman"/>
                <a:cs typeface="Times New Roman"/>
              </a:rPr>
              <a:t>quasi due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dalla notte della </a:t>
            </a:r>
            <a:r>
              <a:rPr sz="1200" spc="-5" dirty="0">
                <a:latin typeface="Times New Roman"/>
                <a:cs typeface="Times New Roman"/>
              </a:rPr>
              <a:t>partenza dei gemelli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prima che nascesse il loro </a:t>
            </a:r>
            <a:r>
              <a:rPr sz="1200" spc="-5" dirty="0">
                <a:latin typeface="Times New Roman"/>
                <a:cs typeface="Times New Roman"/>
              </a:rPr>
              <a:t>primo figlio. </a:t>
            </a:r>
            <a:r>
              <a:rPr sz="1200" spc="-1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chiamarono </a:t>
            </a:r>
            <a:r>
              <a:rPr sz="1200" dirty="0">
                <a:latin typeface="Times New Roman"/>
                <a:cs typeface="Times New Roman"/>
              </a:rPr>
              <a:t>Sontad; e Sontad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creatura </a:t>
            </a:r>
            <a:r>
              <a:rPr sz="1200" spc="-5" dirty="0">
                <a:latin typeface="Times New Roman"/>
                <a:cs typeface="Times New Roman"/>
              </a:rPr>
              <a:t>nata su Urantia ad essere avvolta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fasce protettive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nascita.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razza umana era iniziata, e </a:t>
            </a:r>
            <a:r>
              <a:rPr sz="1200" spc="-5" dirty="0">
                <a:latin typeface="Times New Roman"/>
                <a:cs typeface="Times New Roman"/>
              </a:rPr>
              <a:t>con questa </a:t>
            </a:r>
            <a:r>
              <a:rPr sz="1200" dirty="0">
                <a:latin typeface="Times New Roman"/>
                <a:cs typeface="Times New Roman"/>
              </a:rPr>
              <a:t>nuova evoluzione </a:t>
            </a:r>
            <a:r>
              <a:rPr sz="1200" spc="-5" dirty="0">
                <a:latin typeface="Times New Roman"/>
                <a:cs typeface="Times New Roman"/>
              </a:rPr>
              <a:t>apparve </a:t>
            </a:r>
            <a:r>
              <a:rPr sz="1200" dirty="0">
                <a:latin typeface="Times New Roman"/>
                <a:cs typeface="Times New Roman"/>
              </a:rPr>
              <a:t>l’istinto di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cure </a:t>
            </a:r>
            <a:r>
              <a:rPr sz="1200" spc="-5" dirty="0">
                <a:latin typeface="Times New Roman"/>
                <a:cs typeface="Times New Roman"/>
              </a:rPr>
              <a:t>appropriate ai </a:t>
            </a:r>
            <a:r>
              <a:rPr sz="1200" dirty="0">
                <a:latin typeface="Times New Roman"/>
                <a:cs typeface="Times New Roman"/>
              </a:rPr>
              <a:t>neonati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fragili che  </a:t>
            </a:r>
            <a:r>
              <a:rPr sz="1200" spc="-5" dirty="0">
                <a:latin typeface="Times New Roman"/>
                <a:cs typeface="Times New Roman"/>
              </a:rPr>
              <a:t>avrebbero caratterizzato lo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progressivo </a:t>
            </a:r>
            <a:r>
              <a:rPr sz="1200" spc="-5" dirty="0">
                <a:latin typeface="Times New Roman"/>
                <a:cs typeface="Times New Roman"/>
              </a:rPr>
              <a:t>dell’ordine intellettuale,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i tipi più </a:t>
            </a:r>
            <a:r>
              <a:rPr sz="1200" spc="-5" dirty="0">
                <a:latin typeface="Times New Roman"/>
                <a:cs typeface="Times New Roman"/>
              </a:rPr>
              <a:t>puramente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animali.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1366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(713.2) 63:3.2 </a:t>
            </a:r>
            <a:r>
              <a:rPr sz="1200" dirty="0">
                <a:latin typeface="Times New Roman"/>
                <a:cs typeface="Times New Roman"/>
              </a:rPr>
              <a:t>Andon e </a:t>
            </a:r>
            <a:r>
              <a:rPr sz="1200" spc="-5" dirty="0">
                <a:latin typeface="Times New Roman"/>
                <a:cs typeface="Times New Roman"/>
              </a:rPr>
              <a:t>Fonta ebbero </a:t>
            </a:r>
            <a:r>
              <a:rPr sz="1200" dirty="0">
                <a:latin typeface="Times New Roman"/>
                <a:cs typeface="Times New Roman"/>
              </a:rPr>
              <a:t>in tutto diciannove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e vissero abbastanza da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la compagnia di una </a:t>
            </a:r>
            <a:r>
              <a:rPr sz="1200" spc="-5" dirty="0">
                <a:latin typeface="Times New Roman"/>
                <a:cs typeface="Times New Roman"/>
              </a:rPr>
              <a:t>cinquantina </a:t>
            </a:r>
            <a:r>
              <a:rPr sz="1200" dirty="0">
                <a:latin typeface="Times New Roman"/>
                <a:cs typeface="Times New Roman"/>
              </a:rPr>
              <a:t>di nipoti  e di una mezza dozzina di </a:t>
            </a:r>
            <a:r>
              <a:rPr sz="1200" spc="-5" dirty="0">
                <a:latin typeface="Times New Roman"/>
                <a:cs typeface="Times New Roman"/>
              </a:rPr>
              <a:t>pronipoti.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abitava in quattro </a:t>
            </a:r>
            <a:r>
              <a:rPr sz="1200" spc="-5" dirty="0">
                <a:latin typeface="Times New Roman"/>
                <a:cs typeface="Times New Roman"/>
              </a:rPr>
              <a:t>ricoveri rocciosi adiacenti,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semicaverne, </a:t>
            </a:r>
            <a:r>
              <a:rPr sz="1200" dirty="0">
                <a:latin typeface="Times New Roman"/>
                <a:cs typeface="Times New Roman"/>
              </a:rPr>
              <a:t>tre delle </a:t>
            </a:r>
            <a:r>
              <a:rPr sz="1200" spc="-5" dirty="0">
                <a:latin typeface="Times New Roman"/>
                <a:cs typeface="Times New Roman"/>
              </a:rPr>
              <a:t>quali  comunicavano </a:t>
            </a:r>
            <a:r>
              <a:rPr sz="1200" dirty="0">
                <a:latin typeface="Times New Roman"/>
                <a:cs typeface="Times New Roman"/>
              </a:rPr>
              <a:t>per mezzo di </a:t>
            </a:r>
            <a:r>
              <a:rPr sz="1200" spc="-5" dirty="0">
                <a:latin typeface="Times New Roman"/>
                <a:cs typeface="Times New Roman"/>
              </a:rPr>
              <a:t>gallerie scavate nel </a:t>
            </a:r>
            <a:r>
              <a:rPr sz="1200" dirty="0">
                <a:latin typeface="Times New Roman"/>
                <a:cs typeface="Times New Roman"/>
              </a:rPr>
              <a:t>calcare tenero </a:t>
            </a:r>
            <a:r>
              <a:rPr sz="1200" spc="-5" dirty="0">
                <a:latin typeface="Times New Roman"/>
                <a:cs typeface="Times New Roman"/>
              </a:rPr>
              <a:t>con l’aiuto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arnesi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selce </a:t>
            </a:r>
            <a:r>
              <a:rPr sz="1200" dirty="0">
                <a:latin typeface="Times New Roman"/>
                <a:cs typeface="Times New Roman"/>
              </a:rPr>
              <a:t>ideati </a:t>
            </a:r>
            <a:r>
              <a:rPr sz="1200" spc="-5" dirty="0">
                <a:latin typeface="Times New Roman"/>
                <a:cs typeface="Times New Roman"/>
              </a:rPr>
              <a:t>dai figli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Andon.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070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(713.3) 63:3.3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Andoniti manifestavano </a:t>
            </a:r>
            <a:r>
              <a:rPr sz="1200" dirty="0">
                <a:latin typeface="Times New Roman"/>
                <a:cs typeface="Times New Roman"/>
              </a:rPr>
              <a:t>uno spirito di </a:t>
            </a:r>
            <a:r>
              <a:rPr sz="1200" spc="-5" dirty="0">
                <a:latin typeface="Times New Roman"/>
                <a:cs typeface="Times New Roman"/>
              </a:rPr>
              <a:t>clan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marcato; cacciavano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si allontanavano </a:t>
            </a:r>
            <a:r>
              <a:rPr sz="1200" dirty="0">
                <a:latin typeface="Times New Roman"/>
                <a:cs typeface="Times New Roman"/>
              </a:rPr>
              <a:t>mai  di molto </a:t>
            </a:r>
            <a:r>
              <a:rPr sz="1200" spc="-5" dirty="0">
                <a:latin typeface="Times New Roman"/>
                <a:cs typeface="Times New Roman"/>
              </a:rPr>
              <a:t>dal luogo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dimora. Essi sembravano rendersi conto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formavano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isolato e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esseri  </a:t>
            </a:r>
            <a:r>
              <a:rPr sz="1200" dirty="0">
                <a:latin typeface="Times New Roman"/>
                <a:cs typeface="Times New Roman"/>
              </a:rPr>
              <a:t>viventi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dovevano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evitare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separarsi. Questo sentimento d’intima parentela </a:t>
            </a:r>
            <a:r>
              <a:rPr sz="1200" dirty="0">
                <a:latin typeface="Times New Roman"/>
                <a:cs typeface="Times New Roman"/>
              </a:rPr>
              <a:t>era dovuto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dubbio ad un </a:t>
            </a:r>
            <a:r>
              <a:rPr sz="1200" spc="-5" dirty="0">
                <a:latin typeface="Times New Roman"/>
                <a:cs typeface="Times New Roman"/>
              </a:rPr>
              <a:t>accresciuto  ministero mentale degli </a:t>
            </a:r>
            <a:r>
              <a:rPr sz="1200" dirty="0">
                <a:latin typeface="Times New Roman"/>
                <a:cs typeface="Times New Roman"/>
              </a:rPr>
              <a:t>spiriti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aiutanti.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927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(713.4) 63:3.4 </a:t>
            </a:r>
            <a:r>
              <a:rPr sz="1200" spc="-5" dirty="0">
                <a:latin typeface="Times New Roman"/>
                <a:cs typeface="Times New Roman"/>
              </a:rPr>
              <a:t>Andon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Fonta lavorarono incessantemente per nutrire ed </a:t>
            </a:r>
            <a:r>
              <a:rPr sz="1200" dirty="0">
                <a:latin typeface="Times New Roman"/>
                <a:cs typeface="Times New Roman"/>
              </a:rPr>
              <a:t>allevare il loro </a:t>
            </a:r>
            <a:r>
              <a:rPr sz="1200" spc="-5" dirty="0">
                <a:latin typeface="Times New Roman"/>
                <a:cs typeface="Times New Roman"/>
              </a:rPr>
              <a:t>clan. Essi </a:t>
            </a:r>
            <a:r>
              <a:rPr sz="1200" dirty="0">
                <a:latin typeface="Times New Roman"/>
                <a:cs typeface="Times New Roman"/>
              </a:rPr>
              <a:t>vissero fino </a:t>
            </a:r>
            <a:r>
              <a:rPr sz="1200" spc="-5" dirty="0">
                <a:latin typeface="Times New Roman"/>
                <a:cs typeface="Times New Roman"/>
              </a:rPr>
              <a:t>all’età </a:t>
            </a:r>
            <a:r>
              <a:rPr sz="1200" dirty="0">
                <a:latin typeface="Times New Roman"/>
                <a:cs typeface="Times New Roman"/>
              </a:rPr>
              <a:t>di quarantadue  </a:t>
            </a:r>
            <a:r>
              <a:rPr sz="1200" spc="-5" dirty="0">
                <a:latin typeface="Times New Roman"/>
                <a:cs typeface="Times New Roman"/>
              </a:rPr>
              <a:t>anni,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furono entrambi uccisi durante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terremoto dalla </a:t>
            </a:r>
            <a:r>
              <a:rPr sz="1200" dirty="0">
                <a:latin typeface="Times New Roman"/>
                <a:cs typeface="Times New Roman"/>
              </a:rPr>
              <a:t>caduta di una </a:t>
            </a:r>
            <a:r>
              <a:rPr sz="1200" spc="-5" dirty="0">
                <a:latin typeface="Times New Roman"/>
                <a:cs typeface="Times New Roman"/>
              </a:rPr>
              <a:t>roccia sovrastante. </a:t>
            </a:r>
            <a:r>
              <a:rPr sz="1200" dirty="0">
                <a:latin typeface="Times New Roman"/>
                <a:cs typeface="Times New Roman"/>
              </a:rPr>
              <a:t>Cinque </a:t>
            </a:r>
            <a:r>
              <a:rPr sz="1200" spc="-5" dirty="0">
                <a:latin typeface="Times New Roman"/>
                <a:cs typeface="Times New Roman"/>
              </a:rPr>
              <a:t>dei loro 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undici  </a:t>
            </a:r>
            <a:r>
              <a:rPr sz="1200" dirty="0">
                <a:latin typeface="Times New Roman"/>
                <a:cs typeface="Times New Roman"/>
              </a:rPr>
              <a:t>nipoti </a:t>
            </a:r>
            <a:r>
              <a:rPr sz="1200" spc="-5" dirty="0">
                <a:latin typeface="Times New Roman"/>
                <a:cs typeface="Times New Roman"/>
              </a:rPr>
              <a:t>perirono con </a:t>
            </a:r>
            <a:r>
              <a:rPr sz="1200" dirty="0">
                <a:latin typeface="Times New Roman"/>
                <a:cs typeface="Times New Roman"/>
              </a:rPr>
              <a:t>loro, e una </a:t>
            </a:r>
            <a:r>
              <a:rPr sz="1200" spc="-5" dirty="0">
                <a:latin typeface="Times New Roman"/>
                <a:cs typeface="Times New Roman"/>
              </a:rPr>
              <a:t>ventina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discendenti </a:t>
            </a:r>
            <a:r>
              <a:rPr sz="1200" dirty="0">
                <a:latin typeface="Times New Roman"/>
                <a:cs typeface="Times New Roman"/>
              </a:rPr>
              <a:t>subirono </a:t>
            </a:r>
            <a:r>
              <a:rPr sz="1200" spc="-5" dirty="0">
                <a:latin typeface="Times New Roman"/>
                <a:cs typeface="Times New Roman"/>
              </a:rPr>
              <a:t>gravi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ferite.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38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(713.5) 63:3.5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morte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genitori, </a:t>
            </a:r>
            <a:r>
              <a:rPr sz="1200" dirty="0">
                <a:latin typeface="Times New Roman"/>
                <a:cs typeface="Times New Roman"/>
              </a:rPr>
              <a:t>Sontad, nonostante un </a:t>
            </a:r>
            <a:r>
              <a:rPr sz="1200" spc="-5" dirty="0">
                <a:latin typeface="Times New Roman"/>
                <a:cs typeface="Times New Roman"/>
              </a:rPr>
              <a:t>piede gravemente ferito, assunse </a:t>
            </a:r>
            <a:r>
              <a:rPr sz="1200" dirty="0">
                <a:latin typeface="Times New Roman"/>
                <a:cs typeface="Times New Roman"/>
              </a:rPr>
              <a:t>immediatamente 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clan </a:t>
            </a:r>
            <a:r>
              <a:rPr sz="1200" dirty="0">
                <a:latin typeface="Times New Roman"/>
                <a:cs typeface="Times New Roman"/>
              </a:rPr>
              <a:t>e  fu </a:t>
            </a:r>
            <a:r>
              <a:rPr sz="1200" spc="-5" dirty="0">
                <a:latin typeface="Times New Roman"/>
                <a:cs typeface="Times New Roman"/>
              </a:rPr>
              <a:t>abilmente assistito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sua moglie,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sua sorella maggiore.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loro primo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fu di </a:t>
            </a:r>
            <a:r>
              <a:rPr sz="1200" spc="-5" dirty="0">
                <a:latin typeface="Times New Roman"/>
                <a:cs typeface="Times New Roman"/>
              </a:rPr>
              <a:t>rotolare delle </a:t>
            </a:r>
            <a:r>
              <a:rPr sz="1200" dirty="0">
                <a:latin typeface="Times New Roman"/>
                <a:cs typeface="Times New Roman"/>
              </a:rPr>
              <a:t>pietre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seppellire  </a:t>
            </a:r>
            <a:r>
              <a:rPr sz="1200" spc="-5" dirty="0">
                <a:latin typeface="Times New Roman"/>
                <a:cs typeface="Times New Roman"/>
              </a:rPr>
              <a:t>efficacemente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genitori, fratelli, sorelle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 morti.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bisogna </a:t>
            </a:r>
            <a:r>
              <a:rPr sz="1200" dirty="0">
                <a:latin typeface="Times New Roman"/>
                <a:cs typeface="Times New Roman"/>
              </a:rPr>
              <a:t>attribuire un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eccessivo 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atto di </a:t>
            </a:r>
            <a:r>
              <a:rPr sz="1200" spc="-5" dirty="0">
                <a:latin typeface="Times New Roman"/>
                <a:cs typeface="Times New Roman"/>
              </a:rPr>
              <a:t>sepoltura. 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idee </a:t>
            </a:r>
            <a:r>
              <a:rPr sz="1200" dirty="0">
                <a:latin typeface="Times New Roman"/>
                <a:cs typeface="Times New Roman"/>
              </a:rPr>
              <a:t>di sopravvivenza dopo la </a:t>
            </a:r>
            <a:r>
              <a:rPr sz="1200" spc="-5" dirty="0">
                <a:latin typeface="Times New Roman"/>
                <a:cs typeface="Times New Roman"/>
              </a:rPr>
              <a:t>morte 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vaghe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indefinite, essendo derivate </a:t>
            </a:r>
            <a:r>
              <a:rPr sz="1200" dirty="0">
                <a:latin typeface="Times New Roman"/>
                <a:cs typeface="Times New Roman"/>
              </a:rPr>
              <a:t>essenzialmente </a:t>
            </a:r>
            <a:r>
              <a:rPr sz="1200" spc="-5" dirty="0">
                <a:latin typeface="Times New Roman"/>
                <a:cs typeface="Times New Roman"/>
              </a:rPr>
              <a:t>dai loro sogni  fantastici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diversificati.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41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(713.6) 63:3.6 </a:t>
            </a:r>
            <a:r>
              <a:rPr sz="1200" spc="-5" dirty="0">
                <a:latin typeface="Times New Roman"/>
                <a:cs typeface="Times New Roman"/>
              </a:rPr>
              <a:t>Questa famiglia </a:t>
            </a:r>
            <a:r>
              <a:rPr sz="1200" dirty="0">
                <a:latin typeface="Times New Roman"/>
                <a:cs typeface="Times New Roman"/>
              </a:rPr>
              <a:t>di Andon e Fonta rimase unita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alla ventesima </a:t>
            </a:r>
            <a:r>
              <a:rPr sz="1200" spc="-5" dirty="0">
                <a:latin typeface="Times New Roman"/>
                <a:cs typeface="Times New Roman"/>
              </a:rPr>
              <a:t>generazione, quando </a:t>
            </a:r>
            <a:r>
              <a:rPr sz="1200" dirty="0">
                <a:latin typeface="Times New Roman"/>
                <a:cs typeface="Times New Roman"/>
              </a:rPr>
              <a:t>la competizione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cibo e le  </a:t>
            </a:r>
            <a:r>
              <a:rPr sz="1200" spc="-5" dirty="0">
                <a:latin typeface="Times New Roman"/>
                <a:cs typeface="Times New Roman"/>
              </a:rPr>
              <a:t>frizioni sociali portarono </a:t>
            </a:r>
            <a:r>
              <a:rPr sz="1200" dirty="0">
                <a:latin typeface="Times New Roman"/>
                <a:cs typeface="Times New Roman"/>
              </a:rPr>
              <a:t>all’inizio della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dispersione.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clan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andonici</a:t>
            </a:r>
            <a:endParaRPr sz="1600">
              <a:latin typeface="Times New Roman"/>
              <a:cs typeface="Times New Roman"/>
            </a:endParaRPr>
          </a:p>
          <a:p>
            <a:pPr marL="88900" marR="6223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(713.7) 63:4.1 </a:t>
            </a:r>
            <a:r>
              <a:rPr sz="1200" spc="-5" dirty="0">
                <a:latin typeface="Times New Roman"/>
                <a:cs typeface="Times New Roman"/>
              </a:rPr>
              <a:t>Gli uomini primitivi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Andoniti —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occhi </a:t>
            </a:r>
            <a:r>
              <a:rPr sz="1200" spc="-5" dirty="0">
                <a:latin typeface="Times New Roman"/>
                <a:cs typeface="Times New Roman"/>
              </a:rPr>
              <a:t>neri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carnagione bruna,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un incrocio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giallo </a:t>
            </a:r>
            <a:r>
              <a:rPr sz="1200" dirty="0">
                <a:latin typeface="Times New Roman"/>
                <a:cs typeface="Times New Roman"/>
              </a:rPr>
              <a:t>ed il  rosso.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melanina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sostanza colorante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nella pelle </a:t>
            </a:r>
            <a:r>
              <a:rPr sz="1200" dirty="0">
                <a:latin typeface="Times New Roman"/>
                <a:cs typeface="Times New Roman"/>
              </a:rPr>
              <a:t>di tutti gli </a:t>
            </a:r>
            <a:r>
              <a:rPr sz="1200" spc="-5" dirty="0">
                <a:latin typeface="Times New Roman"/>
                <a:cs typeface="Times New Roman"/>
              </a:rPr>
              <a:t>esseri umani.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pigmento originale </a:t>
            </a:r>
            <a:r>
              <a:rPr sz="1200" dirty="0">
                <a:latin typeface="Times New Roman"/>
                <a:cs typeface="Times New Roman"/>
              </a:rPr>
              <a:t>dell’epidermide  </a:t>
            </a:r>
            <a:r>
              <a:rPr sz="1200" spc="-5" dirty="0">
                <a:latin typeface="Times New Roman"/>
                <a:cs typeface="Times New Roman"/>
              </a:rPr>
              <a:t>andonica. Per </a:t>
            </a:r>
            <a:r>
              <a:rPr sz="1200" dirty="0">
                <a:latin typeface="Times New Roman"/>
                <a:cs typeface="Times New Roman"/>
              </a:rPr>
              <a:t>aspetto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e colore </a:t>
            </a:r>
            <a:r>
              <a:rPr sz="1200" spc="-5" dirty="0">
                <a:latin typeface="Times New Roman"/>
                <a:cs typeface="Times New Roman"/>
              </a:rPr>
              <a:t>della pelle questi </a:t>
            </a:r>
            <a:r>
              <a:rPr sz="1200" dirty="0">
                <a:latin typeface="Times New Roman"/>
                <a:cs typeface="Times New Roman"/>
              </a:rPr>
              <a:t>primi Andoniti </a:t>
            </a:r>
            <a:r>
              <a:rPr sz="1200" spc="-5" dirty="0">
                <a:latin typeface="Times New Roman"/>
                <a:cs typeface="Times New Roman"/>
              </a:rPr>
              <a:t>assomigliavano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attuali </a:t>
            </a:r>
            <a:r>
              <a:rPr sz="1200" spc="-5" dirty="0">
                <a:latin typeface="Times New Roman"/>
                <a:cs typeface="Times New Roman"/>
              </a:rPr>
              <a:t>Eschimesi </a:t>
            </a:r>
            <a:r>
              <a:rPr sz="1200" dirty="0">
                <a:latin typeface="Times New Roman"/>
                <a:cs typeface="Times New Roman"/>
              </a:rPr>
              <a:t>che 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qualunque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022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25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esseri umani viventi. Essi furono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prime creature ad impiegare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pelle </a:t>
            </a:r>
            <a:r>
              <a:rPr sz="1200" dirty="0">
                <a:latin typeface="Times New Roman"/>
                <a:cs typeface="Times New Roman"/>
              </a:rPr>
              <a:t>di animali per </a:t>
            </a:r>
            <a:r>
              <a:rPr sz="1200" spc="-5" dirty="0">
                <a:latin typeface="Times New Roman"/>
                <a:cs typeface="Times New Roman"/>
              </a:rPr>
              <a:t>proteggersi dal </a:t>
            </a:r>
            <a:r>
              <a:rPr sz="1200" dirty="0">
                <a:latin typeface="Times New Roman"/>
                <a:cs typeface="Times New Roman"/>
              </a:rPr>
              <a:t>freddo;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corpo avevano poco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pelo degli </a:t>
            </a:r>
            <a:r>
              <a:rPr sz="1200" dirty="0">
                <a:latin typeface="Times New Roman"/>
                <a:cs typeface="Times New Roman"/>
              </a:rPr>
              <a:t>umani 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oggi.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24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(713.8) 63:4.2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tribale </a:t>
            </a:r>
            <a:r>
              <a:rPr sz="1200" spc="-5" dirty="0">
                <a:latin typeface="Times New Roman"/>
                <a:cs typeface="Times New Roman"/>
              </a:rPr>
              <a:t>degli antenati animali </a:t>
            </a:r>
            <a:r>
              <a:rPr sz="1200" dirty="0">
                <a:latin typeface="Times New Roman"/>
                <a:cs typeface="Times New Roman"/>
              </a:rPr>
              <a:t>di questi uomini </a:t>
            </a:r>
            <a:r>
              <a:rPr sz="1200" spc="-5" dirty="0">
                <a:latin typeface="Times New Roman"/>
                <a:cs typeface="Times New Roman"/>
              </a:rPr>
              <a:t>primitivi aveva lasciato </a:t>
            </a:r>
            <a:r>
              <a:rPr sz="1200" dirty="0">
                <a:latin typeface="Times New Roman"/>
                <a:cs typeface="Times New Roman"/>
              </a:rPr>
              <a:t>intravedere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inizi di </a:t>
            </a:r>
            <a:r>
              <a:rPr sz="1200" spc="-5" dirty="0">
                <a:latin typeface="Times New Roman"/>
                <a:cs typeface="Times New Roman"/>
              </a:rPr>
              <a:t>numerose  convenzioni sociali, </a:t>
            </a:r>
            <a:r>
              <a:rPr sz="1200" dirty="0">
                <a:latin typeface="Times New Roman"/>
                <a:cs typeface="Times New Roman"/>
              </a:rPr>
              <a:t>e con </a:t>
            </a:r>
            <a:r>
              <a:rPr sz="1200" spc="-5" dirty="0">
                <a:latin typeface="Times New Roman"/>
                <a:cs typeface="Times New Roman"/>
              </a:rPr>
              <a:t>l’aumento delle </a:t>
            </a:r>
            <a:r>
              <a:rPr sz="1200" dirty="0">
                <a:latin typeface="Times New Roman"/>
                <a:cs typeface="Times New Roman"/>
              </a:rPr>
              <a:t>emozioni e </a:t>
            </a:r>
            <a:r>
              <a:rPr sz="1200" spc="-5" dirty="0">
                <a:latin typeface="Times New Roman"/>
                <a:cs typeface="Times New Roman"/>
              </a:rPr>
              <a:t>l’accrescimento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potere cerebrale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ci fu un immediato  </a:t>
            </a:r>
            <a:r>
              <a:rPr sz="1200" spc="-5" dirty="0">
                <a:latin typeface="Times New Roman"/>
                <a:cs typeface="Times New Roman"/>
              </a:rPr>
              <a:t>sviluppo dell’organizzazione sociale </a:t>
            </a:r>
            <a:r>
              <a:rPr sz="1200" dirty="0">
                <a:latin typeface="Times New Roman"/>
                <a:cs typeface="Times New Roman"/>
              </a:rPr>
              <a:t>e di una nuova </a:t>
            </a:r>
            <a:r>
              <a:rPr sz="1200" spc="-5" dirty="0">
                <a:latin typeface="Times New Roman"/>
                <a:cs typeface="Times New Roman"/>
              </a:rPr>
              <a:t>divisione del lavoro nel clan. Essi erano estremamente portati </a:t>
            </a:r>
            <a:r>
              <a:rPr sz="1200" dirty="0">
                <a:latin typeface="Times New Roman"/>
                <a:cs typeface="Times New Roman"/>
              </a:rPr>
              <a:t>all’imitazione,  ma l’istinto </a:t>
            </a:r>
            <a:r>
              <a:rPr sz="1200" spc="-5" dirty="0">
                <a:latin typeface="Times New Roman"/>
                <a:cs typeface="Times New Roman"/>
              </a:rPr>
              <a:t>del gioco era solo scarsamente sviluppato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dell’umorismo </a:t>
            </a:r>
            <a:r>
              <a:rPr sz="1200" spc="-5" dirty="0">
                <a:latin typeface="Times New Roman"/>
                <a:cs typeface="Times New Roman"/>
              </a:rPr>
              <a:t>era quasi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assente. L’uomo </a:t>
            </a:r>
            <a:r>
              <a:rPr sz="1200" dirty="0">
                <a:latin typeface="Times New Roman"/>
                <a:cs typeface="Times New Roman"/>
              </a:rPr>
              <a:t>primitivo  </a:t>
            </a:r>
            <a:r>
              <a:rPr sz="1200" spc="-5" dirty="0">
                <a:latin typeface="Times New Roman"/>
                <a:cs typeface="Times New Roman"/>
              </a:rPr>
              <a:t>occasionalmente sorrideva,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si lasciava </a:t>
            </a:r>
            <a:r>
              <a:rPr sz="1200" dirty="0">
                <a:latin typeface="Times New Roman"/>
                <a:cs typeface="Times New Roman"/>
              </a:rPr>
              <a:t>andare a </a:t>
            </a:r>
            <a:r>
              <a:rPr sz="1200" spc="-5" dirty="0">
                <a:latin typeface="Times New Roman"/>
                <a:cs typeface="Times New Roman"/>
              </a:rPr>
              <a:t>risate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squarciagola. L’umorismo </a:t>
            </a:r>
            <a:r>
              <a:rPr sz="1200" dirty="0">
                <a:latin typeface="Times New Roman"/>
                <a:cs typeface="Times New Roman"/>
              </a:rPr>
              <a:t>fu il </a:t>
            </a:r>
            <a:r>
              <a:rPr sz="1200" spc="-5" dirty="0">
                <a:latin typeface="Times New Roman"/>
                <a:cs typeface="Times New Roman"/>
              </a:rPr>
              <a:t>lascito della </a:t>
            </a:r>
            <a:r>
              <a:rPr sz="1200" dirty="0">
                <a:latin typeface="Times New Roman"/>
                <a:cs typeface="Times New Roman"/>
              </a:rPr>
              <a:t>razza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adamica</a:t>
            </a:r>
            <a:endParaRPr sz="1200">
              <a:latin typeface="Times New Roman"/>
              <a:cs typeface="Times New Roman"/>
            </a:endParaRPr>
          </a:p>
          <a:p>
            <a:pPr marL="76200" marR="9271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successiva. Questi esseri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primitivi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così sensibili al dolore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5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reattivi alle situazioni spiacevoli come </a:t>
            </a:r>
            <a:r>
              <a:rPr sz="1200" dirty="0">
                <a:latin typeface="Times New Roman"/>
                <a:cs typeface="Times New Roman"/>
              </a:rPr>
              <a:t>molti dei  </a:t>
            </a:r>
            <a:r>
              <a:rPr sz="1200" spc="-5" dirty="0">
                <a:latin typeface="Times New Roman"/>
                <a:cs typeface="Times New Roman"/>
              </a:rPr>
              <a:t>mortali evolutisi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parto 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prova dolorosa o </a:t>
            </a:r>
            <a:r>
              <a:rPr sz="1200" spc="-5" dirty="0">
                <a:latin typeface="Times New Roman"/>
                <a:cs typeface="Times New Roman"/>
              </a:rPr>
              <a:t>angosciosa per Fonta </a:t>
            </a:r>
            <a:r>
              <a:rPr sz="1200" dirty="0">
                <a:latin typeface="Times New Roman"/>
                <a:cs typeface="Times New Roman"/>
              </a:rPr>
              <a:t>e per la </a:t>
            </a:r>
            <a:r>
              <a:rPr sz="1200" spc="-5" dirty="0">
                <a:latin typeface="Times New Roman"/>
                <a:cs typeface="Times New Roman"/>
              </a:rPr>
              <a:t>sua progenie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immediata.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1399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(714.1) 63:4.3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una tribù </a:t>
            </a:r>
            <a:r>
              <a:rPr sz="1200" spc="-5" dirty="0">
                <a:latin typeface="Times New Roman"/>
                <a:cs typeface="Times New Roman"/>
              </a:rPr>
              <a:t>meravigliosa. </a:t>
            </a:r>
            <a:r>
              <a:rPr sz="1200" dirty="0">
                <a:latin typeface="Times New Roman"/>
                <a:cs typeface="Times New Roman"/>
              </a:rPr>
              <a:t>I maschi </a:t>
            </a:r>
            <a:r>
              <a:rPr sz="1200" spc="-5" dirty="0">
                <a:latin typeface="Times New Roman"/>
                <a:cs typeface="Times New Roman"/>
              </a:rPr>
              <a:t>combattevano eroicamente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salvaguardia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compagne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prole;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femmine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affettuosamente </a:t>
            </a:r>
            <a:r>
              <a:rPr sz="1200" dirty="0">
                <a:latin typeface="Times New Roman"/>
                <a:cs typeface="Times New Roman"/>
              </a:rPr>
              <a:t>dedite </a:t>
            </a:r>
            <a:r>
              <a:rPr sz="1200" spc="-5" dirty="0">
                <a:latin typeface="Times New Roman"/>
                <a:cs typeface="Times New Roman"/>
              </a:rPr>
              <a:t>ai loro figli. Ma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patriottismo era totalmente limitato </a:t>
            </a:r>
            <a:r>
              <a:rPr sz="1200" dirty="0">
                <a:latin typeface="Times New Roman"/>
                <a:cs typeface="Times New Roman"/>
              </a:rPr>
              <a:t>al loro clan. </a:t>
            </a:r>
            <a:r>
              <a:rPr sz="1200" spc="-5" dirty="0">
                <a:latin typeface="Times New Roman"/>
                <a:cs typeface="Times New Roman"/>
              </a:rPr>
              <a:t>Essi  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leali verso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famiglie; erano </a:t>
            </a:r>
            <a:r>
              <a:rPr sz="1200" dirty="0">
                <a:latin typeface="Times New Roman"/>
                <a:cs typeface="Times New Roman"/>
              </a:rPr>
              <a:t>pronti a morire senza esitazione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difendere i </a:t>
            </a:r>
            <a:r>
              <a:rPr sz="1200" spc="-5" dirty="0">
                <a:latin typeface="Times New Roman"/>
                <a:cs typeface="Times New Roman"/>
              </a:rPr>
              <a:t>loro figli,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erano capaci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concepire l’idea </a:t>
            </a:r>
            <a:r>
              <a:rPr sz="1200" dirty="0">
                <a:latin typeface="Times New Roman"/>
                <a:cs typeface="Times New Roman"/>
              </a:rPr>
              <a:t>di tentare di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il mondo un </a:t>
            </a:r>
            <a:r>
              <a:rPr sz="1200" spc="-5" dirty="0">
                <a:latin typeface="Times New Roman"/>
                <a:cs typeface="Times New Roman"/>
              </a:rPr>
              <a:t>luogo migliore per </a:t>
            </a:r>
            <a:r>
              <a:rPr sz="1200" dirty="0">
                <a:latin typeface="Times New Roman"/>
                <a:cs typeface="Times New Roman"/>
              </a:rPr>
              <a:t>i loro nipoti. </a:t>
            </a:r>
            <a:r>
              <a:rPr sz="1200" spc="-5" dirty="0">
                <a:latin typeface="Times New Roman"/>
                <a:cs typeface="Times New Roman"/>
              </a:rPr>
              <a:t>L’altruismo </a:t>
            </a:r>
            <a:r>
              <a:rPr sz="1200" dirty="0">
                <a:latin typeface="Times New Roman"/>
                <a:cs typeface="Times New Roman"/>
              </a:rPr>
              <a:t>non era ancora nato nel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cuore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dell’uomo, </a:t>
            </a:r>
            <a:r>
              <a:rPr sz="1200" dirty="0">
                <a:latin typeface="Times New Roman"/>
                <a:cs typeface="Times New Roman"/>
              </a:rPr>
              <a:t>nonostante che tutti i </a:t>
            </a:r>
            <a:r>
              <a:rPr sz="1200" spc="-5" dirty="0">
                <a:latin typeface="Times New Roman"/>
                <a:cs typeface="Times New Roman"/>
              </a:rPr>
              <a:t>sentimenti essenziali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fossero già </a:t>
            </a:r>
            <a:r>
              <a:rPr sz="1200" dirty="0">
                <a:latin typeface="Times New Roman"/>
                <a:cs typeface="Times New Roman"/>
              </a:rPr>
              <a:t>presenti in </a:t>
            </a:r>
            <a:r>
              <a:rPr sz="1200" spc="-5" dirty="0">
                <a:latin typeface="Times New Roman"/>
                <a:cs typeface="Times New Roman"/>
              </a:rPr>
              <a:t>questi aborigeni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(714.2) 63:4.4 </a:t>
            </a:r>
            <a:r>
              <a:rPr sz="1200" spc="-5" dirty="0">
                <a:latin typeface="Times New Roman"/>
                <a:cs typeface="Times New Roman"/>
              </a:rPr>
              <a:t>Questi uomini primitivi provavano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affetto toccante per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certamente </a:t>
            </a:r>
            <a:r>
              <a:rPr sz="1200" spc="-5" dirty="0">
                <a:latin typeface="Times New Roman"/>
                <a:cs typeface="Times New Roman"/>
              </a:rPr>
              <a:t>un’idea reale, </a:t>
            </a:r>
            <a:r>
              <a:rPr sz="1200" dirty="0">
                <a:latin typeface="Times New Roman"/>
                <a:cs typeface="Times New Roman"/>
              </a:rPr>
              <a:t>benché  </a:t>
            </a:r>
            <a:r>
              <a:rPr sz="1200" spc="-5" dirty="0">
                <a:latin typeface="Times New Roman"/>
                <a:cs typeface="Times New Roman"/>
              </a:rPr>
              <a:t>rudimentale, dell’amicizia.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fu uno </a:t>
            </a:r>
            <a:r>
              <a:rPr sz="1200" spc="-5" dirty="0">
                <a:latin typeface="Times New Roman"/>
                <a:cs typeface="Times New Roman"/>
              </a:rPr>
              <a:t>spettacolo ordinario vedere,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battaglie </a:t>
            </a:r>
            <a:r>
              <a:rPr sz="1200" dirty="0">
                <a:latin typeface="Times New Roman"/>
                <a:cs typeface="Times New Roman"/>
              </a:rPr>
              <a:t>costantemente </a:t>
            </a:r>
            <a:r>
              <a:rPr sz="1200" spc="-5" dirty="0">
                <a:latin typeface="Times New Roman"/>
                <a:cs typeface="Times New Roman"/>
              </a:rPr>
              <a:t>ricorrenti 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tribù inferiori, </a:t>
            </a:r>
            <a:r>
              <a:rPr sz="1200" dirty="0">
                <a:latin typeface="Times New Roman"/>
                <a:cs typeface="Times New Roman"/>
              </a:rPr>
              <a:t>uno di questi uomini </a:t>
            </a:r>
            <a:r>
              <a:rPr sz="1200" spc="-5" dirty="0">
                <a:latin typeface="Times New Roman"/>
                <a:cs typeface="Times New Roman"/>
              </a:rPr>
              <a:t>primitivi combattere validamente 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mano, tentando </a:t>
            </a:r>
            <a:r>
              <a:rPr sz="1200" spc="-5" dirty="0">
                <a:latin typeface="Times New Roman"/>
                <a:cs typeface="Times New Roman"/>
              </a:rPr>
              <a:t>con l’altra </a:t>
            </a:r>
            <a:r>
              <a:rPr sz="1200" dirty="0">
                <a:latin typeface="Times New Roman"/>
                <a:cs typeface="Times New Roman"/>
              </a:rPr>
              <a:t>di proteggere e  di </a:t>
            </a:r>
            <a:r>
              <a:rPr sz="1200" spc="-5" dirty="0">
                <a:latin typeface="Times New Roman"/>
                <a:cs typeface="Times New Roman"/>
              </a:rPr>
              <a:t>salvare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compagno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battaglia </a:t>
            </a:r>
            <a:r>
              <a:rPr sz="1200" dirty="0">
                <a:latin typeface="Times New Roman"/>
                <a:cs typeface="Times New Roman"/>
              </a:rPr>
              <a:t>ferito. Molti </a:t>
            </a:r>
            <a:r>
              <a:rPr sz="1200" spc="-5" dirty="0">
                <a:latin typeface="Times New Roman"/>
                <a:cs typeface="Times New Roman"/>
              </a:rPr>
              <a:t>dei tratti umani </a:t>
            </a:r>
            <a:r>
              <a:rPr sz="1200" dirty="0">
                <a:latin typeface="Times New Roman"/>
                <a:cs typeface="Times New Roman"/>
              </a:rPr>
              <a:t>più nobili </a:t>
            </a:r>
            <a:r>
              <a:rPr sz="1200" spc="-5" dirty="0">
                <a:latin typeface="Times New Roman"/>
                <a:cs typeface="Times New Roman"/>
              </a:rPr>
              <a:t>ed elevati dello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evoluzionario successivo erano  prefigurati </a:t>
            </a:r>
            <a:r>
              <a:rPr sz="1200" dirty="0">
                <a:latin typeface="Times New Roman"/>
                <a:cs typeface="Times New Roman"/>
              </a:rPr>
              <a:t>in modo toccante in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popolazioni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primitive.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95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(714.3) 63:4.5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clan andonico </a:t>
            </a:r>
            <a:r>
              <a:rPr sz="1200" spc="-5" dirty="0">
                <a:latin typeface="Times New Roman"/>
                <a:cs typeface="Times New Roman"/>
              </a:rPr>
              <a:t>originale </a:t>
            </a:r>
            <a:r>
              <a:rPr sz="1200" dirty="0">
                <a:latin typeface="Times New Roman"/>
                <a:cs typeface="Times New Roman"/>
              </a:rPr>
              <a:t>mantenne una </a:t>
            </a:r>
            <a:r>
              <a:rPr sz="1200" spc="-5" dirty="0">
                <a:latin typeface="Times New Roman"/>
                <a:cs typeface="Times New Roman"/>
              </a:rPr>
              <a:t>linea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capi ininterrotta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ventisettesima </a:t>
            </a:r>
            <a:r>
              <a:rPr sz="1200" spc="-5" dirty="0">
                <a:latin typeface="Times New Roman"/>
                <a:cs typeface="Times New Roman"/>
              </a:rPr>
              <a:t>generazione quando,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essendovi alcun erede </a:t>
            </a:r>
            <a:r>
              <a:rPr sz="1200" dirty="0">
                <a:latin typeface="Times New Roman"/>
                <a:cs typeface="Times New Roman"/>
              </a:rPr>
              <a:t>maschio tra i </a:t>
            </a:r>
            <a:r>
              <a:rPr sz="1200" spc="-5" dirty="0">
                <a:latin typeface="Times New Roman"/>
                <a:cs typeface="Times New Roman"/>
              </a:rPr>
              <a:t>discendenti diretti </a:t>
            </a:r>
            <a:r>
              <a:rPr sz="1200" dirty="0">
                <a:latin typeface="Times New Roman"/>
                <a:cs typeface="Times New Roman"/>
              </a:rPr>
              <a:t>di Sontad, due </a:t>
            </a:r>
            <a:r>
              <a:rPr sz="1200" spc="-5" dirty="0">
                <a:latin typeface="Times New Roman"/>
                <a:cs typeface="Times New Roman"/>
              </a:rPr>
              <a:t>pretendenti rivali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clan entrarono </a:t>
            </a:r>
            <a:r>
              <a:rPr sz="1200" dirty="0">
                <a:latin typeface="Times New Roman"/>
                <a:cs typeface="Times New Roman"/>
              </a:rPr>
              <a:t>in conflitto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supremazia.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69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(714.4) 63:4.6 </a:t>
            </a:r>
            <a:r>
              <a:rPr sz="1200" spc="-5" dirty="0">
                <a:latin typeface="Times New Roman"/>
                <a:cs typeface="Times New Roman"/>
              </a:rPr>
              <a:t>Prima della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dispersione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clan andonici si era </a:t>
            </a:r>
            <a:r>
              <a:rPr sz="1200" dirty="0">
                <a:latin typeface="Times New Roman"/>
                <a:cs typeface="Times New Roman"/>
              </a:rPr>
              <a:t>evoluto un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ben sviluppato a </a:t>
            </a:r>
            <a:r>
              <a:rPr sz="1200" spc="-5" dirty="0">
                <a:latin typeface="Times New Roman"/>
                <a:cs typeface="Times New Roman"/>
              </a:rPr>
              <a:t>seguito dei loro </a:t>
            </a:r>
            <a:r>
              <a:rPr sz="1200" dirty="0">
                <a:latin typeface="Times New Roman"/>
                <a:cs typeface="Times New Roman"/>
              </a:rPr>
              <a:t>primi 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comunicare </a:t>
            </a:r>
            <a:r>
              <a:rPr sz="1200" dirty="0">
                <a:latin typeface="Times New Roman"/>
                <a:cs typeface="Times New Roman"/>
              </a:rPr>
              <a:t>tra loro. </a:t>
            </a:r>
            <a:r>
              <a:rPr sz="1200" spc="-5" dirty="0">
                <a:latin typeface="Times New Roman"/>
                <a:cs typeface="Times New Roman"/>
              </a:rPr>
              <a:t>Questo linguaggio continuò ad arricchirsi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quasi quotidianamente </a:t>
            </a:r>
            <a:r>
              <a:rPr sz="1200" dirty="0">
                <a:latin typeface="Times New Roman"/>
                <a:cs typeface="Times New Roman"/>
              </a:rPr>
              <a:t>venivano </a:t>
            </a:r>
            <a:r>
              <a:rPr sz="1200" spc="-5" dirty="0">
                <a:latin typeface="Times New Roman"/>
                <a:cs typeface="Times New Roman"/>
              </a:rPr>
              <a:t>fatte delle </a:t>
            </a:r>
            <a:r>
              <a:rPr sz="1200" dirty="0">
                <a:latin typeface="Times New Roman"/>
                <a:cs typeface="Times New Roman"/>
              </a:rPr>
              <a:t>aggiunte a  </a:t>
            </a:r>
            <a:r>
              <a:rPr sz="1200" spc="-5" dirty="0">
                <a:latin typeface="Times New Roman"/>
                <a:cs typeface="Times New Roman"/>
              </a:rPr>
              <a:t>causa delle </a:t>
            </a:r>
            <a:r>
              <a:rPr sz="1200" dirty="0">
                <a:latin typeface="Times New Roman"/>
                <a:cs typeface="Times New Roman"/>
              </a:rPr>
              <a:t>nuove invenzioni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adattamenti all’ambiente </a:t>
            </a:r>
            <a:r>
              <a:rPr sz="1200" dirty="0">
                <a:latin typeface="Times New Roman"/>
                <a:cs typeface="Times New Roman"/>
              </a:rPr>
              <a:t>effettuati 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popolo attivo, </a:t>
            </a:r>
            <a:r>
              <a:rPr sz="1200" spc="-5" dirty="0">
                <a:latin typeface="Times New Roman"/>
                <a:cs typeface="Times New Roman"/>
              </a:rPr>
              <a:t>instancabile </a:t>
            </a:r>
            <a:r>
              <a:rPr sz="1200" dirty="0">
                <a:latin typeface="Times New Roman"/>
                <a:cs typeface="Times New Roman"/>
              </a:rPr>
              <a:t>e curioso. E  </a:t>
            </a:r>
            <a:r>
              <a:rPr sz="1200" spc="-5" dirty="0">
                <a:latin typeface="Times New Roman"/>
                <a:cs typeface="Times New Roman"/>
              </a:rPr>
              <a:t>questo linguaggio </a:t>
            </a:r>
            <a:r>
              <a:rPr sz="1200" dirty="0">
                <a:latin typeface="Times New Roman"/>
                <a:cs typeface="Times New Roman"/>
              </a:rPr>
              <a:t>divenne 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la lingua della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primitiva, fino all’apparizione successiva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 di</a:t>
            </a:r>
            <a:r>
              <a:rPr sz="1200" spc="-5" dirty="0">
                <a:latin typeface="Times New Roman"/>
                <a:cs typeface="Times New Roman"/>
              </a:rPr>
              <a:t> colore.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038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(714.5) 63:4.7 </a:t>
            </a:r>
            <a:r>
              <a:rPr sz="1200" spc="-5" dirty="0">
                <a:latin typeface="Times New Roman"/>
                <a:cs typeface="Times New Roman"/>
              </a:rPr>
              <a:t>Col passare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clan andonici crescevano </a:t>
            </a:r>
            <a:r>
              <a:rPr sz="1200" dirty="0">
                <a:latin typeface="Times New Roman"/>
                <a:cs typeface="Times New Roman"/>
              </a:rPr>
              <a:t>di numero,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espansione provocò  frizioni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contrasti. Soltanto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cose occupavano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popoli: </a:t>
            </a:r>
            <a:r>
              <a:rPr sz="1200" spc="-5" dirty="0">
                <a:latin typeface="Times New Roman"/>
                <a:cs typeface="Times New Roman"/>
              </a:rPr>
              <a:t>cacciare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procurarsi del </a:t>
            </a:r>
            <a:r>
              <a:rPr sz="1200" dirty="0">
                <a:latin typeface="Times New Roman"/>
                <a:cs typeface="Times New Roman"/>
              </a:rPr>
              <a:t>cibo e combattere </a:t>
            </a:r>
            <a:r>
              <a:rPr sz="1200" spc="1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vendicarsi </a:t>
            </a:r>
            <a:r>
              <a:rPr sz="1200" dirty="0">
                <a:latin typeface="Times New Roman"/>
                <a:cs typeface="Times New Roman"/>
              </a:rPr>
              <a:t>di qualche ingiustizia od insulto reali o </a:t>
            </a:r>
            <a:r>
              <a:rPr sz="1200" spc="-5" dirty="0">
                <a:latin typeface="Times New Roman"/>
                <a:cs typeface="Times New Roman"/>
              </a:rPr>
              <a:t>presunti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delle tribù</a:t>
            </a:r>
            <a:r>
              <a:rPr sz="1200" spc="-5" dirty="0">
                <a:latin typeface="Times New Roman"/>
                <a:cs typeface="Times New Roman"/>
              </a:rPr>
              <a:t> vicine.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71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(714.6) 63:4.8 </a:t>
            </a:r>
            <a:r>
              <a:rPr sz="1200" spc="-5" dirty="0">
                <a:latin typeface="Times New Roman"/>
                <a:cs typeface="Times New Roman"/>
              </a:rPr>
              <a:t>Insorsero </a:t>
            </a:r>
            <a:r>
              <a:rPr sz="1200" dirty="0">
                <a:latin typeface="Times New Roman"/>
                <a:cs typeface="Times New Roman"/>
              </a:rPr>
              <a:t>contese di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scoppiarono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tribali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forti </a:t>
            </a:r>
            <a:r>
              <a:rPr sz="1200" dirty="0">
                <a:latin typeface="Times New Roman"/>
                <a:cs typeface="Times New Roman"/>
              </a:rPr>
              <a:t>perdite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elementi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dei gruppi più 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evoluti. </a:t>
            </a:r>
            <a:r>
              <a:rPr sz="1200" dirty="0">
                <a:latin typeface="Times New Roman"/>
                <a:cs typeface="Times New Roman"/>
              </a:rPr>
              <a:t>Alcune di queste </a:t>
            </a:r>
            <a:r>
              <a:rPr sz="1200" spc="-5" dirty="0">
                <a:latin typeface="Times New Roman"/>
                <a:cs typeface="Times New Roman"/>
              </a:rPr>
              <a:t>perdite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irreparabili; </a:t>
            </a:r>
            <a:r>
              <a:rPr sz="1200" dirty="0">
                <a:latin typeface="Times New Roman"/>
                <a:cs typeface="Times New Roman"/>
              </a:rPr>
              <a:t>alcuni dei </a:t>
            </a:r>
            <a:r>
              <a:rPr sz="1200" spc="-5" dirty="0">
                <a:latin typeface="Times New Roman"/>
                <a:cs typeface="Times New Roman"/>
              </a:rPr>
              <a:t>ceppi dotati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maggior capacità ed intelligenza </a:t>
            </a:r>
            <a:r>
              <a:rPr sz="1200" dirty="0">
                <a:latin typeface="Times New Roman"/>
                <a:cs typeface="Times New Roman"/>
              </a:rPr>
              <a:t>furono  </a:t>
            </a:r>
            <a:r>
              <a:rPr sz="1200" spc="-5" dirty="0">
                <a:latin typeface="Times New Roman"/>
                <a:cs typeface="Times New Roman"/>
              </a:rPr>
              <a:t>irrimediabilmente perduti </a:t>
            </a:r>
            <a:r>
              <a:rPr sz="1200" dirty="0">
                <a:latin typeface="Times New Roman"/>
                <a:cs typeface="Times New Roman"/>
              </a:rPr>
              <a:t>per il mondo.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antica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civiltà primitiva furono minacciate </a:t>
            </a:r>
            <a:r>
              <a:rPr sz="1200" dirty="0">
                <a:latin typeface="Times New Roman"/>
                <a:cs typeface="Times New Roman"/>
              </a:rPr>
              <a:t>di estinzione da </a:t>
            </a:r>
            <a:r>
              <a:rPr sz="1200" spc="5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guerre  incessanti </a:t>
            </a:r>
            <a:r>
              <a:rPr sz="1200" dirty="0">
                <a:latin typeface="Times New Roman"/>
                <a:cs typeface="Times New Roman"/>
              </a:rPr>
              <a:t>tra 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clan.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606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(714.7) 63:4.9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impossibile indurre simili esseri primitivi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insieme in </a:t>
            </a:r>
            <a:r>
              <a:rPr sz="1200" spc="-5" dirty="0">
                <a:latin typeface="Times New Roman"/>
                <a:cs typeface="Times New Roman"/>
              </a:rPr>
              <a:t>pace. L’uomo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discendente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animali  combattivi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persone incolte sono a stretto </a:t>
            </a:r>
            <a:r>
              <a:rPr sz="1200" spc="-5" dirty="0">
                <a:latin typeface="Times New Roman"/>
                <a:cs typeface="Times New Roman"/>
              </a:rPr>
              <a:t>contatto si irritano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offendono reciprocamente. </a:t>
            </a:r>
            <a:r>
              <a:rPr sz="1200" dirty="0">
                <a:latin typeface="Times New Roman"/>
                <a:cs typeface="Times New Roman"/>
              </a:rPr>
              <a:t>I Portatori di Vita  </a:t>
            </a:r>
            <a:r>
              <a:rPr sz="1200" spc="-5" dirty="0">
                <a:latin typeface="Times New Roman"/>
                <a:cs typeface="Times New Roman"/>
              </a:rPr>
              <a:t>conoscono questa </a:t>
            </a:r>
            <a:r>
              <a:rPr sz="1200" dirty="0">
                <a:latin typeface="Times New Roman"/>
                <a:cs typeface="Times New Roman"/>
              </a:rPr>
              <a:t>tendenza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evoluzionarie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conseguenza prendono dei provvedimenti per dividere alla fine gli  esseri umani </a:t>
            </a:r>
            <a:r>
              <a:rPr sz="1200" dirty="0">
                <a:latin typeface="Times New Roman"/>
                <a:cs typeface="Times New Roman"/>
              </a:rPr>
              <a:t>in via di sviluppo in </a:t>
            </a:r>
            <a:r>
              <a:rPr sz="1200" spc="-5" dirty="0">
                <a:latin typeface="Times New Roman"/>
                <a:cs typeface="Times New Roman"/>
              </a:rPr>
              <a:t>almeno tre,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in sei, razze </a:t>
            </a:r>
            <a:r>
              <a:rPr sz="1200" spc="-5" dirty="0">
                <a:latin typeface="Times New Roman"/>
                <a:cs typeface="Times New Roman"/>
              </a:rPr>
              <a:t>distinte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separate.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195945" cy="39585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dispersione degli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Andoniti</a:t>
            </a:r>
            <a:endParaRPr sz="1600">
              <a:latin typeface="Times New Roman"/>
              <a:cs typeface="Times New Roman"/>
            </a:endParaRPr>
          </a:p>
          <a:p>
            <a:pPr marL="88900" marR="13335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(715.1) 63:5.1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prime razze </a:t>
            </a:r>
            <a:r>
              <a:rPr sz="1200" spc="-5" dirty="0">
                <a:latin typeface="Times New Roman"/>
                <a:cs typeface="Times New Roman"/>
              </a:rPr>
              <a:t>andonite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spinsero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all’interno dell’Asia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penetrarono </a:t>
            </a:r>
            <a:r>
              <a:rPr sz="1200" dirty="0">
                <a:latin typeface="Times New Roman"/>
                <a:cs typeface="Times New Roman"/>
              </a:rPr>
              <a:t>inizialmente in </a:t>
            </a:r>
            <a:r>
              <a:rPr sz="1200" spc="-5" dirty="0">
                <a:latin typeface="Times New Roman"/>
                <a:cs typeface="Times New Roman"/>
              </a:rPr>
              <a:t>Africa.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geografia </a:t>
            </a:r>
            <a:r>
              <a:rPr sz="1200" dirty="0">
                <a:latin typeface="Times New Roman"/>
                <a:cs typeface="Times New Roman"/>
              </a:rPr>
              <a:t>di quei tempi li </a:t>
            </a:r>
            <a:r>
              <a:rPr sz="1200" spc="-5" dirty="0">
                <a:latin typeface="Times New Roman"/>
                <a:cs typeface="Times New Roman"/>
              </a:rPr>
              <a:t>orientava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nord,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a nord </a:t>
            </a:r>
            <a:r>
              <a:rPr sz="1200" spc="-5" dirty="0">
                <a:latin typeface="Times New Roman"/>
                <a:cs typeface="Times New Roman"/>
              </a:rPr>
              <a:t>che questi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si diressero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furono impediti 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lenta </a:t>
            </a:r>
            <a:r>
              <a:rPr sz="1200" spc="-5" dirty="0">
                <a:latin typeface="Times New Roman"/>
                <a:cs typeface="Times New Roman"/>
              </a:rPr>
              <a:t>avanzata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terza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glaciazione.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81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(715.2) 63:5.2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esteso strato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ghiaccio raggiungesse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Francia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Isole Britanniche,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Andon e </a:t>
            </a:r>
            <a:r>
              <a:rPr sz="1200" spc="-5" dirty="0">
                <a:latin typeface="Times New Roman"/>
                <a:cs typeface="Times New Roman"/>
              </a:rPr>
              <a:t>Fonta  erano </a:t>
            </a:r>
            <a:r>
              <a:rPr sz="1200" dirty="0">
                <a:latin typeface="Times New Roman"/>
                <a:cs typeface="Times New Roman"/>
              </a:rPr>
              <a:t>avanzati </a:t>
            </a:r>
            <a:r>
              <a:rPr sz="1200" spc="-5" dirty="0">
                <a:latin typeface="Times New Roman"/>
                <a:cs typeface="Times New Roman"/>
              </a:rPr>
              <a:t>verso ovest attraverso </a:t>
            </a:r>
            <a:r>
              <a:rPr sz="1200" dirty="0">
                <a:latin typeface="Times New Roman"/>
                <a:cs typeface="Times New Roman"/>
              </a:rPr>
              <a:t>l’Europa </a:t>
            </a:r>
            <a:r>
              <a:rPr sz="1200" spc="-5" dirty="0">
                <a:latin typeface="Times New Roman"/>
                <a:cs typeface="Times New Roman"/>
              </a:rPr>
              <a:t>ed avevano costituito </a:t>
            </a:r>
            <a:r>
              <a:rPr sz="1200" dirty="0">
                <a:latin typeface="Times New Roman"/>
                <a:cs typeface="Times New Roman"/>
              </a:rPr>
              <a:t>più di mille </a:t>
            </a:r>
            <a:r>
              <a:rPr sz="1200" spc="-5" dirty="0">
                <a:latin typeface="Times New Roman"/>
                <a:cs typeface="Times New Roman"/>
              </a:rPr>
              <a:t>insediamenti separati </a:t>
            </a:r>
            <a:r>
              <a:rPr sz="1200" dirty="0">
                <a:latin typeface="Times New Roman"/>
                <a:cs typeface="Times New Roman"/>
              </a:rPr>
              <a:t>lungo 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fiumi che  </a:t>
            </a:r>
            <a:r>
              <a:rPr sz="1200" spc="-5" dirty="0">
                <a:latin typeface="Times New Roman"/>
                <a:cs typeface="Times New Roman"/>
              </a:rPr>
              <a:t>conducevano alle </a:t>
            </a:r>
            <a:r>
              <a:rPr sz="1200" dirty="0">
                <a:latin typeface="Times New Roman"/>
                <a:cs typeface="Times New Roman"/>
              </a:rPr>
              <a:t>acque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calde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Mare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835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(715.3) 63:5.3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andoniche furono </a:t>
            </a:r>
            <a:r>
              <a:rPr sz="1200" dirty="0">
                <a:latin typeface="Times New Roman"/>
                <a:cs typeface="Times New Roman"/>
              </a:rPr>
              <a:t>i primi abitatori </a:t>
            </a:r>
            <a:r>
              <a:rPr sz="1200" spc="-5" dirty="0">
                <a:latin typeface="Times New Roman"/>
                <a:cs typeface="Times New Roman"/>
              </a:rPr>
              <a:t>rivieraschi </a:t>
            </a:r>
            <a:r>
              <a:rPr sz="1200" dirty="0">
                <a:latin typeface="Times New Roman"/>
                <a:cs typeface="Times New Roman"/>
              </a:rPr>
              <a:t>dei fiumi </a:t>
            </a:r>
            <a:r>
              <a:rPr sz="1200" spc="-5" dirty="0">
                <a:latin typeface="Times New Roman"/>
                <a:cs typeface="Times New Roman"/>
              </a:rPr>
              <a:t>della Francia; esse </a:t>
            </a:r>
            <a:r>
              <a:rPr sz="1200" dirty="0">
                <a:latin typeface="Times New Roman"/>
                <a:cs typeface="Times New Roman"/>
              </a:rPr>
              <a:t>vissero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Somma </a:t>
            </a:r>
            <a:r>
              <a:rPr sz="1200" spc="-5" dirty="0">
                <a:latin typeface="Times New Roman"/>
                <a:cs typeface="Times New Roman"/>
              </a:rPr>
              <a:t>per  decine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Somma è il solo fiume non </a:t>
            </a:r>
            <a:r>
              <a:rPr sz="1200" spc="-5" dirty="0">
                <a:latin typeface="Times New Roman"/>
                <a:cs typeface="Times New Roman"/>
              </a:rPr>
              <a:t>modificato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ghiacciai, </a:t>
            </a:r>
            <a:r>
              <a:rPr sz="1200" dirty="0">
                <a:latin typeface="Times New Roman"/>
                <a:cs typeface="Times New Roman"/>
              </a:rPr>
              <a:t>e scorreva verso il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in quei tempi quasi  </a:t>
            </a:r>
            <a:r>
              <a:rPr sz="1200" spc="-5" dirty="0">
                <a:latin typeface="Times New Roman"/>
                <a:cs typeface="Times New Roman"/>
              </a:rPr>
              <a:t>come oggi.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spiega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trovino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valle in cui </a:t>
            </a:r>
            <a:r>
              <a:rPr sz="1200" spc="-5" dirty="0">
                <a:latin typeface="Times New Roman"/>
                <a:cs typeface="Times New Roman"/>
              </a:rPr>
              <a:t>scorre questo </a:t>
            </a:r>
            <a:r>
              <a:rPr sz="1200" dirty="0">
                <a:latin typeface="Times New Roman"/>
                <a:cs typeface="Times New Roman"/>
              </a:rPr>
              <a:t>fiume tante </a:t>
            </a:r>
            <a:r>
              <a:rPr sz="1200" spc="-5" dirty="0">
                <a:latin typeface="Times New Roman"/>
                <a:cs typeface="Times New Roman"/>
              </a:rPr>
              <a:t>tracce dei discendenti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andonici.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09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(715.4) 63:5.4 </a:t>
            </a:r>
            <a:r>
              <a:rPr sz="1200" spc="-5" dirty="0">
                <a:latin typeface="Times New Roman"/>
                <a:cs typeface="Times New Roman"/>
              </a:rPr>
              <a:t>Gli aborigeni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abitavano sugli alberi, anche </a:t>
            </a:r>
            <a:r>
              <a:rPr sz="1200" dirty="0">
                <a:latin typeface="Times New Roman"/>
                <a:cs typeface="Times New Roman"/>
              </a:rPr>
              <a:t>se in caso di </a:t>
            </a:r>
            <a:r>
              <a:rPr sz="1200" spc="-5" dirty="0">
                <a:latin typeface="Times New Roman"/>
                <a:cs typeface="Times New Roman"/>
              </a:rPr>
              <a:t>emergenza </a:t>
            </a:r>
            <a:r>
              <a:rPr sz="1200" dirty="0">
                <a:latin typeface="Times New Roman"/>
                <a:cs typeface="Times New Roman"/>
              </a:rPr>
              <a:t>andavano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rifugiarsi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loro  cima. Essi abitavano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regola </a:t>
            </a:r>
            <a:r>
              <a:rPr sz="1200" dirty="0">
                <a:latin typeface="Times New Roman"/>
                <a:cs typeface="Times New Roman"/>
              </a:rPr>
              <a:t>sotto i </a:t>
            </a:r>
            <a:r>
              <a:rPr sz="1200" spc="-5" dirty="0">
                <a:latin typeface="Times New Roman"/>
                <a:cs typeface="Times New Roman"/>
              </a:rPr>
              <a:t>ripari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scogliere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strapiombo </a:t>
            </a:r>
            <a:r>
              <a:rPr sz="1200" dirty="0">
                <a:latin typeface="Times New Roman"/>
                <a:cs typeface="Times New Roman"/>
              </a:rPr>
              <a:t>lungo i fiumi ed in </a:t>
            </a:r>
            <a:r>
              <a:rPr sz="1200" spc="-5" dirty="0">
                <a:latin typeface="Times New Roman"/>
                <a:cs typeface="Times New Roman"/>
              </a:rPr>
              <a:t>grotte sui fianchi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colline, che  consentivano </a:t>
            </a:r>
            <a:r>
              <a:rPr sz="1200" dirty="0">
                <a:latin typeface="Times New Roman"/>
                <a:cs typeface="Times New Roman"/>
              </a:rPr>
              <a:t>loro una buona vista sulle vie di </a:t>
            </a:r>
            <a:r>
              <a:rPr sz="1200" spc="-5" dirty="0">
                <a:latin typeface="Times New Roman"/>
                <a:cs typeface="Times New Roman"/>
              </a:rPr>
              <a:t>accesso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proteggevano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elementi.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potevano godere del </a:t>
            </a:r>
            <a:r>
              <a:rPr sz="1200" dirty="0">
                <a:latin typeface="Times New Roman"/>
                <a:cs typeface="Times New Roman"/>
              </a:rPr>
              <a:t>conforto  </a:t>
            </a:r>
            <a:r>
              <a:rPr sz="1200" spc="-5" dirty="0">
                <a:latin typeface="Times New Roman"/>
                <a:cs typeface="Times New Roman"/>
              </a:rPr>
              <a:t>dei loro fuochi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disturbati dal </a:t>
            </a:r>
            <a:r>
              <a:rPr sz="1200" dirty="0">
                <a:latin typeface="Times New Roman"/>
                <a:cs typeface="Times New Roman"/>
              </a:rPr>
              <a:t>fumo.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dei cavernicoli, </a:t>
            </a:r>
            <a:r>
              <a:rPr sz="1200" dirty="0">
                <a:latin typeface="Times New Roman"/>
                <a:cs typeface="Times New Roman"/>
              </a:rPr>
              <a:t>sebbene in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successivi gli  </a:t>
            </a:r>
            <a:r>
              <a:rPr sz="1200" spc="-5" dirty="0">
                <a:latin typeface="Times New Roman"/>
                <a:cs typeface="Times New Roman"/>
              </a:rPr>
              <a:t>strati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ghiaccio </a:t>
            </a:r>
            <a:r>
              <a:rPr sz="1200" dirty="0">
                <a:latin typeface="Times New Roman"/>
                <a:cs typeface="Times New Roman"/>
              </a:rPr>
              <a:t>che progredivano verso </a:t>
            </a:r>
            <a:r>
              <a:rPr sz="1200" spc="-5" dirty="0">
                <a:latin typeface="Times New Roman"/>
                <a:cs typeface="Times New Roman"/>
              </a:rPr>
              <a:t>sud avessero </a:t>
            </a:r>
            <a:r>
              <a:rPr sz="1200" dirty="0">
                <a:latin typeface="Times New Roman"/>
                <a:cs typeface="Times New Roman"/>
              </a:rPr>
              <a:t>spinto i loro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rifugiarsi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caverne. Essi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preferivano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accamparsi </a:t>
            </a:r>
            <a:r>
              <a:rPr sz="1200" dirty="0">
                <a:latin typeface="Times New Roman"/>
                <a:cs typeface="Times New Roman"/>
              </a:rPr>
              <a:t>ai bordi di una </a:t>
            </a:r>
            <a:r>
              <a:rPr sz="1200" spc="-5" dirty="0">
                <a:latin typeface="Times New Roman"/>
                <a:cs typeface="Times New Roman"/>
              </a:rPr>
              <a:t>foresta ed </a:t>
            </a:r>
            <a:r>
              <a:rPr sz="1200" dirty="0">
                <a:latin typeface="Times New Roman"/>
                <a:cs typeface="Times New Roman"/>
              </a:rPr>
              <a:t>in prossimità di un </a:t>
            </a:r>
            <a:r>
              <a:rPr sz="1200" spc="-5" dirty="0">
                <a:latin typeface="Times New Roman"/>
                <a:cs typeface="Times New Roman"/>
              </a:rPr>
              <a:t>corso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d’acqua.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(715.5) 63:5.5 </a:t>
            </a:r>
            <a:r>
              <a:rPr sz="1200" spc="-5" dirty="0">
                <a:latin typeface="Times New Roman"/>
                <a:cs typeface="Times New Roman"/>
              </a:rPr>
              <a:t>Essi divennero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assai </a:t>
            </a:r>
            <a:r>
              <a:rPr sz="1200" dirty="0">
                <a:latin typeface="Times New Roman"/>
                <a:cs typeface="Times New Roman"/>
              </a:rPr>
              <a:t>abili </a:t>
            </a:r>
            <a:r>
              <a:rPr sz="1200" spc="-5" dirty="0">
                <a:latin typeface="Times New Roman"/>
                <a:cs typeface="Times New Roman"/>
              </a:rPr>
              <a:t>nel camuffare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dimore </a:t>
            </a:r>
            <a:r>
              <a:rPr sz="1200" dirty="0">
                <a:latin typeface="Times New Roman"/>
                <a:cs typeface="Times New Roman"/>
              </a:rPr>
              <a:t>parzialmente </a:t>
            </a:r>
            <a:r>
              <a:rPr sz="1200" spc="-5" dirty="0">
                <a:latin typeface="Times New Roman"/>
                <a:cs typeface="Times New Roman"/>
              </a:rPr>
              <a:t>riparate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mostrarono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abilità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6717"/>
            <a:ext cx="7855584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nel costruire dei </a:t>
            </a:r>
            <a:r>
              <a:rPr sz="1200" dirty="0">
                <a:latin typeface="Times New Roman"/>
                <a:cs typeface="Times New Roman"/>
              </a:rPr>
              <a:t>vani di </a:t>
            </a:r>
            <a:r>
              <a:rPr sz="1200" spc="-5" dirty="0">
                <a:latin typeface="Times New Roman"/>
                <a:cs typeface="Times New Roman"/>
              </a:rPr>
              <a:t>pietra per dormire, </a:t>
            </a:r>
            <a:r>
              <a:rPr sz="1200" dirty="0">
                <a:latin typeface="Times New Roman"/>
                <a:cs typeface="Times New Roman"/>
              </a:rPr>
              <a:t>capanne di </a:t>
            </a:r>
            <a:r>
              <a:rPr sz="1200" spc="-5" dirty="0">
                <a:latin typeface="Times New Roman"/>
                <a:cs typeface="Times New Roman"/>
              </a:rPr>
              <a:t>pietra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cupola, </a:t>
            </a:r>
            <a:r>
              <a:rPr sz="1200" spc="-5" dirty="0">
                <a:latin typeface="Times New Roman"/>
                <a:cs typeface="Times New Roman"/>
              </a:rPr>
              <a:t>nelle quali s’introducevano </a:t>
            </a:r>
            <a:r>
              <a:rPr sz="1200" dirty="0">
                <a:latin typeface="Times New Roman"/>
                <a:cs typeface="Times New Roman"/>
              </a:rPr>
              <a:t>di notte. L’entrata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689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3970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capanna veniva </a:t>
            </a:r>
            <a:r>
              <a:rPr sz="1200" dirty="0">
                <a:latin typeface="Times New Roman"/>
                <a:cs typeface="Times New Roman"/>
              </a:rPr>
              <a:t>chiusa </a:t>
            </a:r>
            <a:r>
              <a:rPr sz="1200" spc="-5" dirty="0">
                <a:latin typeface="Times New Roman"/>
                <a:cs typeface="Times New Roman"/>
              </a:rPr>
              <a:t>rotolando davanti ad </a:t>
            </a:r>
            <a:r>
              <a:rPr sz="1200" dirty="0">
                <a:latin typeface="Times New Roman"/>
                <a:cs typeface="Times New Roman"/>
              </a:rPr>
              <a:t>essa una </a:t>
            </a:r>
            <a:r>
              <a:rPr sz="1200" spc="-5" dirty="0">
                <a:latin typeface="Times New Roman"/>
                <a:cs typeface="Times New Roman"/>
              </a:rPr>
              <a:t>pietra,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grossa </a:t>
            </a:r>
            <a:r>
              <a:rPr sz="1200" dirty="0">
                <a:latin typeface="Times New Roman"/>
                <a:cs typeface="Times New Roman"/>
              </a:rPr>
              <a:t>pietra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posta </a:t>
            </a:r>
            <a:r>
              <a:rPr sz="1200" spc="-5" dirty="0">
                <a:latin typeface="Times New Roman"/>
                <a:cs typeface="Times New Roman"/>
              </a:rPr>
              <a:t>all’interno </a:t>
            </a:r>
            <a:r>
              <a:rPr sz="1200" dirty="0">
                <a:latin typeface="Times New Roman"/>
                <a:cs typeface="Times New Roman"/>
              </a:rPr>
              <a:t>a tale scopo prima  di </a:t>
            </a:r>
            <a:r>
              <a:rPr sz="1200" spc="-5" dirty="0">
                <a:latin typeface="Times New Roman"/>
                <a:cs typeface="Times New Roman"/>
              </a:rPr>
              <a:t>collocare alla fine </a:t>
            </a:r>
            <a:r>
              <a:rPr sz="1200" dirty="0">
                <a:latin typeface="Times New Roman"/>
                <a:cs typeface="Times New Roman"/>
              </a:rPr>
              <a:t>le pietre </a:t>
            </a:r>
            <a:r>
              <a:rPr sz="1200" spc="-5" dirty="0">
                <a:latin typeface="Times New Roman"/>
                <a:cs typeface="Times New Roman"/>
              </a:rPr>
              <a:t>del tetto.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1780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(715.6) 63:5.6 </a:t>
            </a:r>
            <a:r>
              <a:rPr sz="1200" spc="-5" dirty="0">
                <a:latin typeface="Times New Roman"/>
                <a:cs typeface="Times New Roman"/>
              </a:rPr>
              <a:t>Gli Andoniti erano </a:t>
            </a:r>
            <a:r>
              <a:rPr sz="1200" dirty="0">
                <a:latin typeface="Times New Roman"/>
                <a:cs typeface="Times New Roman"/>
              </a:rPr>
              <a:t>cacciatori </a:t>
            </a:r>
            <a:r>
              <a:rPr sz="1200" spc="-5" dirty="0">
                <a:latin typeface="Times New Roman"/>
                <a:cs typeface="Times New Roman"/>
              </a:rPr>
              <a:t>intrepidi ed abili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eccezione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bacche selvatiche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alberi, si  nutrivano esclusivamente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carne.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Andon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inventato l’ascia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pietra, così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discendenti scoprirono presto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bastone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lancio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l’arpione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servirono </a:t>
            </a:r>
            <a:r>
              <a:rPr sz="1200" spc="-5" dirty="0">
                <a:latin typeface="Times New Roman"/>
                <a:cs typeface="Times New Roman"/>
              </a:rPr>
              <a:t>efficacemente. Finalmente </a:t>
            </a:r>
            <a:r>
              <a:rPr sz="1200" dirty="0">
                <a:latin typeface="Times New Roman"/>
                <a:cs typeface="Times New Roman"/>
              </a:rPr>
              <a:t>una mente capace di creare </a:t>
            </a:r>
            <a:r>
              <a:rPr sz="1200" spc="-5" dirty="0">
                <a:latin typeface="Times New Roman"/>
                <a:cs typeface="Times New Roman"/>
              </a:rPr>
              <a:t>degli attrezzi </a:t>
            </a:r>
            <a:r>
              <a:rPr sz="1200" dirty="0">
                <a:latin typeface="Times New Roman"/>
                <a:cs typeface="Times New Roman"/>
              </a:rPr>
              <a:t>funzionava in  </a:t>
            </a:r>
            <a:r>
              <a:rPr sz="1200" spc="-5" dirty="0">
                <a:latin typeface="Times New Roman"/>
                <a:cs typeface="Times New Roman"/>
              </a:rPr>
              <a:t>accordo con </a:t>
            </a:r>
            <a:r>
              <a:rPr sz="1200" dirty="0">
                <a:latin typeface="Times New Roman"/>
                <a:cs typeface="Times New Roman"/>
              </a:rPr>
              <a:t>una mano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utilizzarli, 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primitivi divennero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abili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confezionare attrezzi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selce. Essi  facevano lunghi viaggi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selci, come </a:t>
            </a:r>
            <a:r>
              <a:rPr sz="1200" dirty="0">
                <a:latin typeface="Times New Roman"/>
                <a:cs typeface="Times New Roman"/>
              </a:rPr>
              <a:t>gli uomini di </a:t>
            </a:r>
            <a:r>
              <a:rPr sz="1200" spc="-10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vanno ai </a:t>
            </a:r>
            <a:r>
              <a:rPr sz="1200" spc="-5" dirty="0">
                <a:latin typeface="Times New Roman"/>
                <a:cs typeface="Times New Roman"/>
              </a:rPr>
              <a:t>confini della terra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cerca d’oro,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platino </a:t>
            </a:r>
            <a:r>
              <a:rPr sz="1200" dirty="0">
                <a:latin typeface="Times New Roman"/>
                <a:cs typeface="Times New Roman"/>
              </a:rPr>
              <a:t>o di  </a:t>
            </a:r>
            <a:r>
              <a:rPr sz="1200" spc="-5" dirty="0">
                <a:latin typeface="Times New Roman"/>
                <a:cs typeface="Times New Roman"/>
              </a:rPr>
              <a:t>diamanti.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765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(715.7) 63:5.7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andoniche manifestarono </a:t>
            </a:r>
            <a:r>
              <a:rPr sz="1200" dirty="0">
                <a:latin typeface="Times New Roman"/>
                <a:cs typeface="Times New Roman"/>
              </a:rPr>
              <a:t>in molti altri modi un </a:t>
            </a:r>
            <a:r>
              <a:rPr sz="1200" spc="-5" dirty="0">
                <a:latin typeface="Times New Roman"/>
                <a:cs typeface="Times New Roman"/>
              </a:rPr>
              <a:t>grado d’intelligenza che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discendenti retrogradi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raggiunsero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mezzo </a:t>
            </a:r>
            <a:r>
              <a:rPr sz="1200" spc="-5" dirty="0">
                <a:latin typeface="Times New Roman"/>
                <a:cs typeface="Times New Roman"/>
              </a:rPr>
              <a:t>milione </a:t>
            </a:r>
            <a:r>
              <a:rPr sz="1200" dirty="0">
                <a:latin typeface="Times New Roman"/>
                <a:cs typeface="Times New Roman"/>
              </a:rPr>
              <a:t>di anni, </a:t>
            </a:r>
            <a:r>
              <a:rPr sz="1200" spc="-5" dirty="0">
                <a:latin typeface="Times New Roman"/>
                <a:cs typeface="Times New Roman"/>
              </a:rPr>
              <a:t>benché avessero </a:t>
            </a:r>
            <a:r>
              <a:rPr sz="1200" dirty="0">
                <a:latin typeface="Times New Roman"/>
                <a:cs typeface="Times New Roman"/>
              </a:rPr>
              <a:t>scoperto a più </a:t>
            </a:r>
            <a:r>
              <a:rPr sz="1200" spc="-5" dirty="0">
                <a:latin typeface="Times New Roman"/>
                <a:cs typeface="Times New Roman"/>
              </a:rPr>
              <a:t>riprese </a:t>
            </a:r>
            <a:r>
              <a:rPr sz="1200" dirty="0">
                <a:latin typeface="Times New Roman"/>
                <a:cs typeface="Times New Roman"/>
              </a:rPr>
              <a:t>diversi metodi per </a:t>
            </a:r>
            <a:r>
              <a:rPr sz="1200" spc="-5" dirty="0">
                <a:latin typeface="Times New Roman"/>
                <a:cs typeface="Times New Roman"/>
              </a:rPr>
              <a:t>accendere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fuoco.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Onagar —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il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primo insegnante della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verità</a:t>
            </a:r>
            <a:endParaRPr sz="1600">
              <a:latin typeface="Times New Roman"/>
              <a:cs typeface="Times New Roman"/>
            </a:endParaRPr>
          </a:p>
          <a:p>
            <a:pPr marL="88900" marR="15240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(715.8) 63:6.1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crescente dispersione degli </a:t>
            </a:r>
            <a:r>
              <a:rPr sz="1200" dirty="0">
                <a:latin typeface="Times New Roman"/>
                <a:cs typeface="Times New Roman"/>
              </a:rPr>
              <a:t>Andoniti, il </a:t>
            </a:r>
            <a:r>
              <a:rPr sz="1200" spc="-5" dirty="0">
                <a:latin typeface="Times New Roman"/>
                <a:cs typeface="Times New Roman"/>
              </a:rPr>
              <a:t>livello culturale </a:t>
            </a:r>
            <a:r>
              <a:rPr sz="1200" dirty="0">
                <a:latin typeface="Times New Roman"/>
                <a:cs typeface="Times New Roman"/>
              </a:rPr>
              <a:t>e spirituale </a:t>
            </a:r>
            <a:r>
              <a:rPr sz="1200" spc="-5" dirty="0">
                <a:latin typeface="Times New Roman"/>
                <a:cs typeface="Times New Roman"/>
              </a:rPr>
              <a:t>dei clan regredì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quasi diecimila anni fino  al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Onagar, che assunse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 queste tribù, </a:t>
            </a:r>
            <a:r>
              <a:rPr sz="1200" spc="-5" dirty="0">
                <a:latin typeface="Times New Roman"/>
                <a:cs typeface="Times New Roman"/>
              </a:rPr>
              <a:t>riportò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prima volta li portò tutti ad </a:t>
            </a:r>
            <a:r>
              <a:rPr sz="1200" spc="-5" dirty="0">
                <a:latin typeface="Times New Roman"/>
                <a:cs typeface="Times New Roman"/>
              </a:rPr>
              <a:t>adorare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“Donatore </a:t>
            </a:r>
            <a:r>
              <a:rPr sz="1200" dirty="0">
                <a:latin typeface="Times New Roman"/>
                <a:cs typeface="Times New Roman"/>
              </a:rPr>
              <a:t>del Soffio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10" dirty="0">
                <a:latin typeface="Times New Roman"/>
                <a:cs typeface="Times New Roman"/>
              </a:rPr>
              <a:t>agli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animali”.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31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(716.1) 63:6.2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filosofia di Andon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stata molto </a:t>
            </a:r>
            <a:r>
              <a:rPr sz="1200" spc="-5" dirty="0">
                <a:latin typeface="Times New Roman"/>
                <a:cs typeface="Times New Roman"/>
              </a:rPr>
              <a:t>confusa; egli </a:t>
            </a:r>
            <a:r>
              <a:rPr sz="1200" dirty="0">
                <a:latin typeface="Times New Roman"/>
                <a:cs typeface="Times New Roman"/>
              </a:rPr>
              <a:t>aveva rischiato di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 adoratore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fuoco a causa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grande  </a:t>
            </a:r>
            <a:r>
              <a:rPr sz="1200" spc="-5" dirty="0">
                <a:latin typeface="Times New Roman"/>
                <a:cs typeface="Times New Roman"/>
              </a:rPr>
              <a:t>conforto derivato </a:t>
            </a:r>
            <a:r>
              <a:rPr sz="1200" dirty="0">
                <a:latin typeface="Times New Roman"/>
                <a:cs typeface="Times New Roman"/>
              </a:rPr>
              <a:t>dalla sua </a:t>
            </a:r>
            <a:r>
              <a:rPr sz="1200" spc="-5" dirty="0">
                <a:latin typeface="Times New Roman"/>
                <a:cs typeface="Times New Roman"/>
              </a:rPr>
              <a:t>scoperta accidentale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stesso.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ragione, </a:t>
            </a:r>
            <a:r>
              <a:rPr sz="1200" dirty="0">
                <a:latin typeface="Times New Roman"/>
                <a:cs typeface="Times New Roman"/>
              </a:rPr>
              <a:t>tuttavia, lo distolse </a:t>
            </a:r>
            <a:r>
              <a:rPr sz="1200" spc="-5" dirty="0">
                <a:latin typeface="Times New Roman"/>
                <a:cs typeface="Times New Roman"/>
              </a:rPr>
              <a:t>dalla sua scoperta per </a:t>
            </a:r>
            <a:r>
              <a:rPr sz="1200" dirty="0">
                <a:latin typeface="Times New Roman"/>
                <a:cs typeface="Times New Roman"/>
              </a:rPr>
              <a:t>orientarlo </a:t>
            </a:r>
            <a:r>
              <a:rPr sz="1200" spc="-5" dirty="0">
                <a:latin typeface="Times New Roman"/>
                <a:cs typeface="Times New Roman"/>
              </a:rPr>
              <a:t>verso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di calore e 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superiore ed </a:t>
            </a:r>
            <a:r>
              <a:rPr sz="1200" spc="-5" dirty="0">
                <a:latin typeface="Times New Roman"/>
                <a:cs typeface="Times New Roman"/>
              </a:rPr>
              <a:t>imponente,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era troppo </a:t>
            </a:r>
            <a:r>
              <a:rPr sz="1200" spc="-5" dirty="0">
                <a:latin typeface="Times New Roman"/>
                <a:cs typeface="Times New Roman"/>
              </a:rPr>
              <a:t>lontano,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egli non divenne un </a:t>
            </a:r>
            <a:r>
              <a:rPr sz="1200" spc="-5" dirty="0">
                <a:latin typeface="Times New Roman"/>
                <a:cs typeface="Times New Roman"/>
              </a:rPr>
              <a:t>adoratore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6717"/>
            <a:ext cx="30924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sole.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245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(716.2) 63:6.3 </a:t>
            </a:r>
            <a:r>
              <a:rPr sz="1200" spc="-5" dirty="0">
                <a:latin typeface="Times New Roman"/>
                <a:cs typeface="Times New Roman"/>
              </a:rPr>
              <a:t>Gli Andoniti manifestarono </a:t>
            </a:r>
            <a:r>
              <a:rPr sz="1200" dirty="0">
                <a:latin typeface="Times New Roman"/>
                <a:cs typeface="Times New Roman"/>
              </a:rPr>
              <a:t>subito paura </a:t>
            </a:r>
            <a:r>
              <a:rPr sz="1200" spc="-5" dirty="0">
                <a:latin typeface="Times New Roman"/>
                <a:cs typeface="Times New Roman"/>
              </a:rPr>
              <a:t>degli elementi </a:t>
            </a:r>
            <a:r>
              <a:rPr sz="1200" dirty="0">
                <a:latin typeface="Times New Roman"/>
                <a:cs typeface="Times New Roman"/>
              </a:rPr>
              <a:t>— tuono, </a:t>
            </a:r>
            <a:r>
              <a:rPr sz="1200" spc="-5" dirty="0">
                <a:latin typeface="Times New Roman"/>
                <a:cs typeface="Times New Roman"/>
              </a:rPr>
              <a:t>folgore, pioggia, neve, grandine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ghiaccio.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fame  restava </a:t>
            </a:r>
            <a:r>
              <a:rPr sz="1200" dirty="0">
                <a:latin typeface="Times New Roman"/>
                <a:cs typeface="Times New Roman"/>
              </a:rPr>
              <a:t>il motivo </a:t>
            </a:r>
            <a:r>
              <a:rPr sz="1200" spc="-5" dirty="0">
                <a:latin typeface="Times New Roman"/>
                <a:cs typeface="Times New Roman"/>
              </a:rPr>
              <a:t>costantemente ricorrente </a:t>
            </a:r>
            <a:r>
              <a:rPr sz="1200" dirty="0">
                <a:latin typeface="Times New Roman"/>
                <a:cs typeface="Times New Roman"/>
              </a:rPr>
              <a:t>di questi tempi </a:t>
            </a:r>
            <a:r>
              <a:rPr sz="1200" spc="-5" dirty="0">
                <a:latin typeface="Times New Roman"/>
                <a:cs typeface="Times New Roman"/>
              </a:rPr>
              <a:t>primitivi,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poiché essi si </a:t>
            </a:r>
            <a:r>
              <a:rPr sz="1200" dirty="0">
                <a:latin typeface="Times New Roman"/>
                <a:cs typeface="Times New Roman"/>
              </a:rPr>
              <a:t>sostentavano in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di animali,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sviluppò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una forma di </a:t>
            </a:r>
            <a:r>
              <a:rPr sz="1200" spc="-5" dirty="0">
                <a:latin typeface="Times New Roman"/>
                <a:cs typeface="Times New Roman"/>
              </a:rPr>
              <a:t>adorazione degli </a:t>
            </a:r>
            <a:r>
              <a:rPr sz="1200" dirty="0">
                <a:latin typeface="Times New Roman"/>
                <a:cs typeface="Times New Roman"/>
              </a:rPr>
              <a:t>animali. </a:t>
            </a:r>
            <a:r>
              <a:rPr sz="1200" spc="-5" dirty="0">
                <a:latin typeface="Times New Roman"/>
                <a:cs typeface="Times New Roman"/>
              </a:rPr>
              <a:t>Per Andon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grossi animali commestibili erano </a:t>
            </a:r>
            <a:r>
              <a:rPr sz="1200" dirty="0">
                <a:latin typeface="Times New Roman"/>
                <a:cs typeface="Times New Roman"/>
              </a:rPr>
              <a:t>simboli di potenza  </a:t>
            </a:r>
            <a:r>
              <a:rPr sz="1200" spc="-5" dirty="0">
                <a:latin typeface="Times New Roman"/>
                <a:cs typeface="Times New Roman"/>
              </a:rPr>
              <a:t>creativa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potere fortificante. Di tanto </a:t>
            </a:r>
            <a:r>
              <a:rPr sz="1200" dirty="0">
                <a:latin typeface="Times New Roman"/>
                <a:cs typeface="Times New Roman"/>
              </a:rPr>
              <a:t>in tanto diveniva </a:t>
            </a:r>
            <a:r>
              <a:rPr sz="1200" spc="-5" dirty="0">
                <a:latin typeface="Times New Roman"/>
                <a:cs typeface="Times New Roman"/>
              </a:rPr>
              <a:t>costume </a:t>
            </a:r>
            <a:r>
              <a:rPr sz="1200" dirty="0">
                <a:latin typeface="Times New Roman"/>
                <a:cs typeface="Times New Roman"/>
              </a:rPr>
              <a:t>designare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animali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grossi come </a:t>
            </a:r>
            <a:r>
              <a:rPr sz="1200" dirty="0">
                <a:latin typeface="Times New Roman"/>
                <a:cs typeface="Times New Roman"/>
              </a:rPr>
              <a:t>oggetti di  </a:t>
            </a:r>
            <a:r>
              <a:rPr sz="1200" spc="-5" dirty="0">
                <a:latin typeface="Times New Roman"/>
                <a:cs typeface="Times New Roman"/>
              </a:rPr>
              <a:t>adorazione. 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voga </a:t>
            </a:r>
            <a:r>
              <a:rPr sz="1200" dirty="0">
                <a:latin typeface="Times New Roman"/>
                <a:cs typeface="Times New Roman"/>
              </a:rPr>
              <a:t>di un particolare animale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tracciavano grossolani contorni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pareti delle caverne,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tardi,  mentre </a:t>
            </a:r>
            <a:r>
              <a:rPr sz="1200" dirty="0">
                <a:latin typeface="Times New Roman"/>
                <a:cs typeface="Times New Roman"/>
              </a:rPr>
              <a:t>le arti </a:t>
            </a:r>
            <a:r>
              <a:rPr sz="1200" spc="-5" dirty="0">
                <a:latin typeface="Times New Roman"/>
                <a:cs typeface="Times New Roman"/>
              </a:rPr>
              <a:t>facevano </a:t>
            </a:r>
            <a:r>
              <a:rPr sz="1200" dirty="0">
                <a:latin typeface="Times New Roman"/>
                <a:cs typeface="Times New Roman"/>
              </a:rPr>
              <a:t>continui </a:t>
            </a:r>
            <a:r>
              <a:rPr sz="1200" spc="-5" dirty="0">
                <a:latin typeface="Times New Roman"/>
                <a:cs typeface="Times New Roman"/>
              </a:rPr>
              <a:t>progressi, </a:t>
            </a:r>
            <a:r>
              <a:rPr sz="1200" dirty="0">
                <a:latin typeface="Times New Roman"/>
                <a:cs typeface="Times New Roman"/>
              </a:rPr>
              <a:t>una tale divinità </a:t>
            </a:r>
            <a:r>
              <a:rPr sz="1200" spc="-5" dirty="0">
                <a:latin typeface="Times New Roman"/>
                <a:cs typeface="Times New Roman"/>
              </a:rPr>
              <a:t>animale veniva </a:t>
            </a:r>
            <a:r>
              <a:rPr sz="1200" dirty="0">
                <a:latin typeface="Times New Roman"/>
                <a:cs typeface="Times New Roman"/>
              </a:rPr>
              <a:t>incisa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vari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ornamenti.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(716.3) 63:6.4 </a:t>
            </a:r>
            <a:r>
              <a:rPr sz="1200" spc="-5" dirty="0">
                <a:latin typeface="Times New Roman"/>
                <a:cs typeface="Times New Roman"/>
              </a:rPr>
              <a:t>Molto presto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andonici presero l’abitudine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astenersi </a:t>
            </a:r>
            <a:r>
              <a:rPr sz="1200" spc="5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dell’animale </a:t>
            </a:r>
            <a:r>
              <a:rPr sz="1200" spc="-5" dirty="0">
                <a:latin typeface="Times New Roman"/>
                <a:cs typeface="Times New Roman"/>
              </a:rPr>
              <a:t>venerato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88900" marR="25844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tribù.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seguito, </a:t>
            </a:r>
            <a:r>
              <a:rPr sz="1200" spc="-5" dirty="0">
                <a:latin typeface="Times New Roman"/>
                <a:cs typeface="Times New Roman"/>
              </a:rPr>
              <a:t>allo scopo d’impressionare </a:t>
            </a:r>
            <a:r>
              <a:rPr sz="1200" dirty="0">
                <a:latin typeface="Times New Roman"/>
                <a:cs typeface="Times New Roman"/>
              </a:rPr>
              <a:t>in modo più </a:t>
            </a:r>
            <a:r>
              <a:rPr sz="1200" spc="-5" dirty="0">
                <a:latin typeface="Times New Roman"/>
                <a:cs typeface="Times New Roman"/>
              </a:rPr>
              <a:t>adeguato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dei loro giovani, essi </a:t>
            </a:r>
            <a:r>
              <a:rPr sz="1200" dirty="0">
                <a:latin typeface="Times New Roman"/>
                <a:cs typeface="Times New Roman"/>
              </a:rPr>
              <a:t>svilupparono un </a:t>
            </a:r>
            <a:r>
              <a:rPr sz="1200" spc="-5" dirty="0">
                <a:latin typeface="Times New Roman"/>
                <a:cs typeface="Times New Roman"/>
              </a:rPr>
              <a:t>cerimoniale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venerazione </a:t>
            </a:r>
            <a:r>
              <a:rPr sz="1200" dirty="0">
                <a:latin typeface="Times New Roman"/>
                <a:cs typeface="Times New Roman"/>
              </a:rPr>
              <a:t>che avveniva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animali onorati;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ancora questa celebrazione primitiva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  <a:p>
            <a:pPr marL="88900" marR="1327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trasformò </a:t>
            </a:r>
            <a:r>
              <a:rPr sz="1200" dirty="0">
                <a:latin typeface="Times New Roman"/>
                <a:cs typeface="Times New Roman"/>
              </a:rPr>
              <a:t>nelle cerimonie </a:t>
            </a:r>
            <a:r>
              <a:rPr sz="1200" spc="-5" dirty="0">
                <a:latin typeface="Times New Roman"/>
                <a:cs typeface="Times New Roman"/>
              </a:rPr>
              <a:t>sacrificali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elaborate dei loro discendenti. 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l’origine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sacrifici come parte del </a:t>
            </a:r>
            <a:r>
              <a:rPr sz="1200" dirty="0">
                <a:latin typeface="Times New Roman"/>
                <a:cs typeface="Times New Roman"/>
              </a:rPr>
              <a:t>culto. </a:t>
            </a:r>
            <a:r>
              <a:rPr sz="1200" spc="-5" dirty="0">
                <a:latin typeface="Times New Roman"/>
                <a:cs typeface="Times New Roman"/>
              </a:rPr>
              <a:t>Questa  </a:t>
            </a:r>
            <a:r>
              <a:rPr sz="1200" dirty="0">
                <a:latin typeface="Times New Roman"/>
                <a:cs typeface="Times New Roman"/>
              </a:rPr>
              <a:t>idea </a:t>
            </a:r>
            <a:r>
              <a:rPr sz="1200" spc="-5" dirty="0">
                <a:latin typeface="Times New Roman"/>
                <a:cs typeface="Times New Roman"/>
              </a:rPr>
              <a:t>fu elaborata </a:t>
            </a:r>
            <a:r>
              <a:rPr sz="1200" dirty="0">
                <a:latin typeface="Times New Roman"/>
                <a:cs typeface="Times New Roman"/>
              </a:rPr>
              <a:t>da Mosè </a:t>
            </a:r>
            <a:r>
              <a:rPr sz="1200" spc="-5" dirty="0">
                <a:latin typeface="Times New Roman"/>
                <a:cs typeface="Times New Roman"/>
              </a:rPr>
              <a:t>nel rituale ebraico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conservata nel suo </a:t>
            </a:r>
            <a:r>
              <a:rPr sz="1200" dirty="0">
                <a:latin typeface="Times New Roman"/>
                <a:cs typeface="Times New Roman"/>
              </a:rPr>
              <a:t>principio </a:t>
            </a:r>
            <a:r>
              <a:rPr sz="1200" spc="-5" dirty="0">
                <a:latin typeface="Times New Roman"/>
                <a:cs typeface="Times New Roman"/>
              </a:rPr>
              <a:t>dall’apostolo </a:t>
            </a:r>
            <a:r>
              <a:rPr sz="1200" dirty="0">
                <a:latin typeface="Times New Roman"/>
                <a:cs typeface="Times New Roman"/>
              </a:rPr>
              <a:t>Paolo come dottrina di espiazione </a:t>
            </a:r>
            <a:r>
              <a:rPr sz="1200" spc="-5" dirty="0">
                <a:latin typeface="Times New Roman"/>
                <a:cs typeface="Times New Roman"/>
              </a:rPr>
              <a:t>del  peccato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dello “spargimento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0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(716.4) 63:6.5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cibo fosse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cosa più importante nella </a:t>
            </a:r>
            <a:r>
              <a:rPr sz="1200" dirty="0">
                <a:latin typeface="Times New Roman"/>
                <a:cs typeface="Times New Roman"/>
              </a:rPr>
              <a:t>vita di questi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primitivi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dimostrato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insegnata a  </a:t>
            </a:r>
            <a:r>
              <a:rPr sz="1200" spc="-5" dirty="0">
                <a:latin typeface="Times New Roman"/>
                <a:cs typeface="Times New Roman"/>
              </a:rPr>
              <a:t>queste persone semplici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Onagar, loro grande </a:t>
            </a:r>
            <a:r>
              <a:rPr sz="1200" dirty="0">
                <a:latin typeface="Times New Roman"/>
                <a:cs typeface="Times New Roman"/>
              </a:rPr>
              <a:t>istruttore. </a:t>
            </a:r>
            <a:r>
              <a:rPr sz="1200" spc="-5" dirty="0">
                <a:latin typeface="Times New Roman"/>
                <a:cs typeface="Times New Roman"/>
              </a:rPr>
              <a:t>Questa preghiera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4737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(716.5) 63:6.6 </a:t>
            </a:r>
            <a:r>
              <a:rPr sz="1200" spc="-5" dirty="0">
                <a:latin typeface="Times New Roman"/>
                <a:cs typeface="Times New Roman"/>
              </a:rPr>
              <a:t>“O Soffio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Vita, dacci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giorno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quotidiano, </a:t>
            </a:r>
            <a:r>
              <a:rPr sz="1200" spc="-5" dirty="0">
                <a:latin typeface="Times New Roman"/>
                <a:cs typeface="Times New Roman"/>
              </a:rPr>
              <a:t>liberaci </a:t>
            </a:r>
            <a:r>
              <a:rPr sz="1200" dirty="0">
                <a:latin typeface="Times New Roman"/>
                <a:cs typeface="Times New Roman"/>
              </a:rPr>
              <a:t>dalla maledizione </a:t>
            </a:r>
            <a:r>
              <a:rPr sz="1200" spc="-5" dirty="0">
                <a:latin typeface="Times New Roman"/>
                <a:cs typeface="Times New Roman"/>
              </a:rPr>
              <a:t>del ghiaccio,  salvaci </a:t>
            </a:r>
            <a:r>
              <a:rPr sz="1200" dirty="0">
                <a:latin typeface="Times New Roman"/>
                <a:cs typeface="Times New Roman"/>
              </a:rPr>
              <a:t>dai nostri </a:t>
            </a:r>
            <a:r>
              <a:rPr sz="1200" spc="-5" dirty="0">
                <a:latin typeface="Times New Roman"/>
                <a:cs typeface="Times New Roman"/>
              </a:rPr>
              <a:t>nemici della foresta ed accoglici con misericordia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Aldilà.”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124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(716.6) 63:6.7 </a:t>
            </a:r>
            <a:r>
              <a:rPr sz="1200" spc="-10" dirty="0">
                <a:latin typeface="Times New Roman"/>
                <a:cs typeface="Times New Roman"/>
              </a:rPr>
              <a:t>Onagar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quartier generale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riva settentrionale dell’antico Mediterraneo,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regione </a:t>
            </a:r>
            <a:r>
              <a:rPr sz="1200" dirty="0">
                <a:latin typeface="Times New Roman"/>
                <a:cs typeface="Times New Roman"/>
              </a:rPr>
              <a:t>dell’attuale Mar  </a:t>
            </a:r>
            <a:r>
              <a:rPr sz="1200" spc="-5" dirty="0">
                <a:latin typeface="Times New Roman"/>
                <a:cs typeface="Times New Roman"/>
              </a:rPr>
              <a:t>Caspio,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insediamento chiamato Oban, luogo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sosta situato </a:t>
            </a:r>
            <a:r>
              <a:rPr sz="1200" dirty="0">
                <a:latin typeface="Times New Roman"/>
                <a:cs typeface="Times New Roman"/>
              </a:rPr>
              <a:t>nel punto in cui la pista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andava </a:t>
            </a:r>
            <a:r>
              <a:rPr sz="1200" spc="-5" dirty="0">
                <a:latin typeface="Times New Roman"/>
                <a:cs typeface="Times New Roman"/>
              </a:rPr>
              <a:t>dalla Mesopotamia  meridionale verso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girava ad </a:t>
            </a:r>
            <a:r>
              <a:rPr sz="1200" dirty="0">
                <a:latin typeface="Times New Roman"/>
                <a:cs typeface="Times New Roman"/>
              </a:rPr>
              <a:t>ovest. </a:t>
            </a:r>
            <a:r>
              <a:rPr sz="1200" spc="-5" dirty="0">
                <a:latin typeface="Times New Roman"/>
                <a:cs typeface="Times New Roman"/>
              </a:rPr>
              <a:t>Da Oban egli </a:t>
            </a:r>
            <a:r>
              <a:rPr sz="1200" dirty="0">
                <a:latin typeface="Times New Roman"/>
                <a:cs typeface="Times New Roman"/>
              </a:rPr>
              <a:t>mandò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insegnanti </a:t>
            </a:r>
            <a:r>
              <a:rPr sz="1200" spc="-5" dirty="0">
                <a:latin typeface="Times New Roman"/>
                <a:cs typeface="Times New Roman"/>
              </a:rPr>
              <a:t>agli insediamenti </a:t>
            </a:r>
            <a:r>
              <a:rPr sz="1200" dirty="0">
                <a:latin typeface="Times New Roman"/>
                <a:cs typeface="Times New Roman"/>
              </a:rPr>
              <a:t>più lontani </a:t>
            </a:r>
            <a:r>
              <a:rPr sz="1200" spc="-5" dirty="0">
                <a:latin typeface="Times New Roman"/>
                <a:cs typeface="Times New Roman"/>
              </a:rPr>
              <a:t>per diffondere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134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651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nuove dottrine di una Deità </a:t>
            </a:r>
            <a:r>
              <a:rPr sz="1200" spc="-5" dirty="0">
                <a:latin typeface="Times New Roman"/>
                <a:cs typeface="Times New Roman"/>
              </a:rPr>
              <a:t>unica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concetto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futura, che </a:t>
            </a:r>
            <a:r>
              <a:rPr sz="1200" dirty="0">
                <a:latin typeface="Times New Roman"/>
                <a:cs typeface="Times New Roman"/>
              </a:rPr>
              <a:t>chiamava il </a:t>
            </a:r>
            <a:r>
              <a:rPr sz="1200" spc="-5" dirty="0">
                <a:latin typeface="Times New Roman"/>
                <a:cs typeface="Times New Roman"/>
              </a:rPr>
              <a:t>Grande Aldilà. Questi emissari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Onagar 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missionari </a:t>
            </a:r>
            <a:r>
              <a:rPr sz="1200" dirty="0">
                <a:latin typeface="Times New Roman"/>
                <a:cs typeface="Times New Roman"/>
              </a:rPr>
              <a:t>del mondo; </a:t>
            </a:r>
            <a:r>
              <a:rPr sz="1200" spc="-5" dirty="0">
                <a:latin typeface="Times New Roman"/>
                <a:cs typeface="Times New Roman"/>
              </a:rPr>
              <a:t>essi furono </a:t>
            </a:r>
            <a:r>
              <a:rPr sz="1200" dirty="0">
                <a:latin typeface="Times New Roman"/>
                <a:cs typeface="Times New Roman"/>
              </a:rPr>
              <a:t>anche i primi </a:t>
            </a:r>
            <a:r>
              <a:rPr sz="1200" spc="-5" dirty="0">
                <a:latin typeface="Times New Roman"/>
                <a:cs typeface="Times New Roman"/>
              </a:rPr>
              <a:t>esseri umani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cuocere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carne,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utilizzare </a:t>
            </a:r>
            <a:r>
              <a:rPr sz="1200" spc="-5" dirty="0">
                <a:latin typeface="Times New Roman"/>
                <a:cs typeface="Times New Roman"/>
              </a:rPr>
              <a:t>regolarmente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fuoco per preparare </a:t>
            </a:r>
            <a:r>
              <a:rPr sz="1200" dirty="0">
                <a:latin typeface="Times New Roman"/>
                <a:cs typeface="Times New Roman"/>
              </a:rPr>
              <a:t>il cibo. </a:t>
            </a:r>
            <a:r>
              <a:rPr sz="1200" spc="-5" dirty="0">
                <a:latin typeface="Times New Roman"/>
                <a:cs typeface="Times New Roman"/>
              </a:rPr>
              <a:t>Essi cuocevano </a:t>
            </a:r>
            <a:r>
              <a:rPr sz="1200" dirty="0">
                <a:latin typeface="Times New Roman"/>
                <a:cs typeface="Times New Roman"/>
              </a:rPr>
              <a:t>la carne sulle </a:t>
            </a:r>
            <a:r>
              <a:rPr sz="1200" spc="-5" dirty="0">
                <a:latin typeface="Times New Roman"/>
                <a:cs typeface="Times New Roman"/>
              </a:rPr>
              <a:t>estremità </a:t>
            </a:r>
            <a:r>
              <a:rPr sz="1200" dirty="0">
                <a:latin typeface="Times New Roman"/>
                <a:cs typeface="Times New Roman"/>
              </a:rPr>
              <a:t>di bastoncini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su pietre calde;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arrostirono </a:t>
            </a:r>
            <a:r>
              <a:rPr sz="1200" spc="-5" dirty="0">
                <a:latin typeface="Times New Roman"/>
                <a:cs typeface="Times New Roman"/>
              </a:rPr>
              <a:t>al  fuoco dei grossi </a:t>
            </a:r>
            <a:r>
              <a:rPr sz="1200" dirty="0">
                <a:latin typeface="Times New Roman"/>
                <a:cs typeface="Times New Roman"/>
              </a:rPr>
              <a:t>pezzi, ma i </a:t>
            </a:r>
            <a:r>
              <a:rPr sz="1200" spc="-5" dirty="0">
                <a:latin typeface="Times New Roman"/>
                <a:cs typeface="Times New Roman"/>
              </a:rPr>
              <a:t>loro discendenti ritornarono quasi </a:t>
            </a:r>
            <a:r>
              <a:rPr sz="1200" dirty="0">
                <a:latin typeface="Times New Roman"/>
                <a:cs typeface="Times New Roman"/>
              </a:rPr>
              <a:t>totalmente all’uso </a:t>
            </a:r>
            <a:r>
              <a:rPr sz="1200" spc="-5" dirty="0">
                <a:latin typeface="Times New Roman"/>
                <a:cs typeface="Times New Roman"/>
              </a:rPr>
              <a:t>della carne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cruda.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54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(716.7) 63:6.8 </a:t>
            </a:r>
            <a:r>
              <a:rPr sz="1200" spc="-10" dirty="0">
                <a:latin typeface="Times New Roman"/>
                <a:cs typeface="Times New Roman"/>
              </a:rPr>
              <a:t>Onagar </a:t>
            </a:r>
            <a:r>
              <a:rPr sz="1200" spc="-5" dirty="0">
                <a:latin typeface="Times New Roman"/>
                <a:cs typeface="Times New Roman"/>
              </a:rPr>
              <a:t>nacque </a:t>
            </a:r>
            <a:r>
              <a:rPr sz="1200" dirty="0">
                <a:latin typeface="Times New Roman"/>
                <a:cs typeface="Times New Roman"/>
              </a:rPr>
              <a:t>983.323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fa (a partire </a:t>
            </a:r>
            <a:r>
              <a:rPr sz="1200" spc="-5" dirty="0">
                <a:latin typeface="Times New Roman"/>
                <a:cs typeface="Times New Roman"/>
              </a:rPr>
              <a:t>dall’anno </a:t>
            </a:r>
            <a:r>
              <a:rPr sz="1200" dirty="0">
                <a:latin typeface="Times New Roman"/>
                <a:cs typeface="Times New Roman"/>
              </a:rPr>
              <a:t>1934 d.C.) e visse </a:t>
            </a:r>
            <a:r>
              <a:rPr sz="1200" spc="-5" dirty="0">
                <a:latin typeface="Times New Roman"/>
                <a:cs typeface="Times New Roman"/>
              </a:rPr>
              <a:t>fino all’età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sessantanove anni.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resoconto delle  realizzazioni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mente maestra </a:t>
            </a:r>
            <a:r>
              <a:rPr sz="1200" dirty="0">
                <a:latin typeface="Times New Roman"/>
                <a:cs typeface="Times New Roman"/>
              </a:rPr>
              <a:t>e capo </a:t>
            </a:r>
            <a:r>
              <a:rPr sz="1200" spc="-5" dirty="0">
                <a:latin typeface="Times New Roman"/>
                <a:cs typeface="Times New Roman"/>
              </a:rPr>
              <a:t>spirituale dei tempi precedenti all’arrivo </a:t>
            </a:r>
            <a:r>
              <a:rPr sz="1200" dirty="0">
                <a:latin typeface="Times New Roman"/>
                <a:cs typeface="Times New Roman"/>
              </a:rPr>
              <a:t>del Principe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è un racconto  </a:t>
            </a:r>
            <a:r>
              <a:rPr sz="1200" spc="-5" dirty="0">
                <a:latin typeface="Times New Roman"/>
                <a:cs typeface="Times New Roman"/>
              </a:rPr>
              <a:t>appassionante dell’organizzazione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popoli </a:t>
            </a:r>
            <a:r>
              <a:rPr sz="1200" dirty="0">
                <a:latin typeface="Times New Roman"/>
                <a:cs typeface="Times New Roman"/>
              </a:rPr>
              <a:t>primitivi in una </a:t>
            </a:r>
            <a:r>
              <a:rPr sz="1200" spc="-5" dirty="0">
                <a:latin typeface="Times New Roman"/>
                <a:cs typeface="Times New Roman"/>
              </a:rPr>
              <a:t>vera società. Egli </a:t>
            </a:r>
            <a:r>
              <a:rPr sz="1200" dirty="0">
                <a:latin typeface="Times New Roman"/>
                <a:cs typeface="Times New Roman"/>
              </a:rPr>
              <a:t>istituì un </a:t>
            </a:r>
            <a:r>
              <a:rPr sz="1200" spc="-5" dirty="0">
                <a:latin typeface="Times New Roman"/>
                <a:cs typeface="Times New Roman"/>
              </a:rPr>
              <a:t>governo tribale efficiente, </a:t>
            </a:r>
            <a:r>
              <a:rPr sz="1200" dirty="0">
                <a:latin typeface="Times New Roman"/>
                <a:cs typeface="Times New Roman"/>
              </a:rPr>
              <a:t>quale non  fu </a:t>
            </a:r>
            <a:r>
              <a:rPr sz="1200" spc="-5" dirty="0">
                <a:latin typeface="Times New Roman"/>
                <a:cs typeface="Times New Roman"/>
              </a:rPr>
              <a:t>raggiunto dalle generazioni successive </a:t>
            </a:r>
            <a:r>
              <a:rPr sz="1200" dirty="0">
                <a:latin typeface="Times New Roman"/>
                <a:cs typeface="Times New Roman"/>
              </a:rPr>
              <a:t>in molti </a:t>
            </a:r>
            <a:r>
              <a:rPr sz="1200" spc="-5" dirty="0">
                <a:latin typeface="Times New Roman"/>
                <a:cs typeface="Times New Roman"/>
              </a:rPr>
              <a:t>millenni. Fino all’arrivo del Principe Planetario </a:t>
            </a:r>
            <a:r>
              <a:rPr sz="1200" dirty="0">
                <a:latin typeface="Times New Roman"/>
                <a:cs typeface="Times New Roman"/>
              </a:rPr>
              <a:t>non vi fu </a:t>
            </a:r>
            <a:r>
              <a:rPr sz="1200" spc="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più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di così alto </a:t>
            </a:r>
            <a:r>
              <a:rPr sz="1200" spc="-5" dirty="0">
                <a:latin typeface="Times New Roman"/>
                <a:cs typeface="Times New Roman"/>
              </a:rPr>
              <a:t>grado spirituale. Questi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semplici avevano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vera, </a:t>
            </a:r>
            <a:r>
              <a:rPr sz="1200" dirty="0">
                <a:latin typeface="Times New Roman"/>
                <a:cs typeface="Times New Roman"/>
              </a:rPr>
              <a:t>anche se primitiva, ma </a:t>
            </a:r>
            <a:r>
              <a:rPr sz="1200" spc="-5" dirty="0">
                <a:latin typeface="Times New Roman"/>
                <a:cs typeface="Times New Roman"/>
              </a:rPr>
              <a:t>essa fu  successivamente </a:t>
            </a:r>
            <a:r>
              <a:rPr sz="1200" dirty="0">
                <a:latin typeface="Times New Roman"/>
                <a:cs typeface="Times New Roman"/>
              </a:rPr>
              <a:t>perduta </a:t>
            </a:r>
            <a:r>
              <a:rPr sz="1200" spc="-5" dirty="0">
                <a:latin typeface="Times New Roman"/>
                <a:cs typeface="Times New Roman"/>
              </a:rPr>
              <a:t>dai loro discendenti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degeneri.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(717.1) 63:6.9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Andon e </a:t>
            </a:r>
            <a:r>
              <a:rPr sz="1200" spc="-5" dirty="0">
                <a:latin typeface="Times New Roman"/>
                <a:cs typeface="Times New Roman"/>
              </a:rPr>
              <a:t>Fonta avessero entrambi </a:t>
            </a:r>
            <a:r>
              <a:rPr sz="1200" dirty="0">
                <a:latin typeface="Times New Roman"/>
                <a:cs typeface="Times New Roman"/>
              </a:rPr>
              <a:t>ricevuto 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Pensiero, come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loro discendenti, fu </a:t>
            </a:r>
            <a:r>
              <a:rPr sz="1200" dirty="0">
                <a:latin typeface="Times New Roman"/>
                <a:cs typeface="Times New Roman"/>
              </a:rPr>
              <a:t>solo a  </a:t>
            </a:r>
            <a:r>
              <a:rPr sz="1200" spc="-5" dirty="0">
                <a:latin typeface="Times New Roman"/>
                <a:cs typeface="Times New Roman"/>
              </a:rPr>
              <a:t>partire dai tempi </a:t>
            </a:r>
            <a:r>
              <a:rPr sz="1200" dirty="0">
                <a:latin typeface="Times New Roman"/>
                <a:cs typeface="Times New Roman"/>
              </a:rPr>
              <a:t>di Onagar </a:t>
            </a:r>
            <a:r>
              <a:rPr sz="1200" spc="-5" dirty="0">
                <a:latin typeface="Times New Roman"/>
                <a:cs typeface="Times New Roman"/>
              </a:rPr>
              <a:t>che gli Aggiustatori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guardiani </a:t>
            </a:r>
            <a:r>
              <a:rPr sz="1200" dirty="0">
                <a:latin typeface="Times New Roman"/>
                <a:cs typeface="Times New Roman"/>
              </a:rPr>
              <a:t>vennero in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</a:t>
            </a:r>
            <a:r>
              <a:rPr sz="1200" spc="-5" dirty="0">
                <a:latin typeface="Times New Roman"/>
                <a:cs typeface="Times New Roman"/>
              </a:rPr>
              <a:t>su Urantia. Questa fu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veramente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l’epoca </a:t>
            </a:r>
            <a:r>
              <a:rPr sz="1200" dirty="0">
                <a:latin typeface="Times New Roman"/>
                <a:cs typeface="Times New Roman"/>
              </a:rPr>
              <a:t>d’oro </a:t>
            </a:r>
            <a:r>
              <a:rPr sz="1200" spc="-5" dirty="0">
                <a:latin typeface="Times New Roman"/>
                <a:cs typeface="Times New Roman"/>
              </a:rPr>
              <a:t>dell’uomo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primitivo.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sopravvivenza di Andon e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Fonta</a:t>
            </a:r>
            <a:endParaRPr sz="1600">
              <a:latin typeface="Times New Roman"/>
              <a:cs typeface="Times New Roman"/>
            </a:endParaRPr>
          </a:p>
          <a:p>
            <a:pPr marL="76200" marR="7620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(717.2) 63:7.1 </a:t>
            </a:r>
            <a:r>
              <a:rPr sz="1200" dirty="0">
                <a:latin typeface="Times New Roman"/>
                <a:cs typeface="Times New Roman"/>
              </a:rPr>
              <a:t>Andon e </a:t>
            </a:r>
            <a:r>
              <a:rPr sz="1200" spc="-5" dirty="0">
                <a:latin typeface="Times New Roman"/>
                <a:cs typeface="Times New Roman"/>
              </a:rPr>
              <a:t>Fonta, gli splendidi fondatori </a:t>
            </a:r>
            <a:r>
              <a:rPr sz="1200" dirty="0">
                <a:latin typeface="Times New Roman"/>
                <a:cs typeface="Times New Roman"/>
              </a:rPr>
              <a:t>della razza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ricevettero il </a:t>
            </a:r>
            <a:r>
              <a:rPr sz="1200" spc="-5" dirty="0">
                <a:latin typeface="Times New Roman"/>
                <a:cs typeface="Times New Roman"/>
              </a:rPr>
              <a:t>loro riconoscimento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giudizio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Urantia quando arrivò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e, a tempo </a:t>
            </a:r>
            <a:r>
              <a:rPr sz="1200" spc="-5" dirty="0">
                <a:latin typeface="Times New Roman"/>
                <a:cs typeface="Times New Roman"/>
              </a:rPr>
              <a:t>debito, essi emersero dal regime </a:t>
            </a:r>
            <a:r>
              <a:rPr sz="1200" dirty="0">
                <a:latin typeface="Times New Roman"/>
                <a:cs typeface="Times New Roman"/>
              </a:rPr>
              <a:t>dei mondi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dimore con </a:t>
            </a:r>
            <a:r>
              <a:rPr sz="1200" dirty="0">
                <a:latin typeface="Times New Roman"/>
                <a:cs typeface="Times New Roman"/>
              </a:rPr>
              <a:t>lo status di 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Jerusem. Sebbene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autorizzati a </a:t>
            </a:r>
            <a:r>
              <a:rPr sz="1200" spc="-5" dirty="0">
                <a:latin typeface="Times New Roman"/>
                <a:cs typeface="Times New Roman"/>
              </a:rPr>
              <a:t>ritornare su Urantia,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corrente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che  hanno fondato. Essi </a:t>
            </a:r>
            <a:r>
              <a:rPr sz="1200" dirty="0">
                <a:latin typeface="Times New Roman"/>
                <a:cs typeface="Times New Roman"/>
              </a:rPr>
              <a:t>furono molto </a:t>
            </a:r>
            <a:r>
              <a:rPr sz="1200" spc="-5" dirty="0">
                <a:latin typeface="Times New Roman"/>
                <a:cs typeface="Times New Roman"/>
              </a:rPr>
              <a:t>addolorati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Caligastia, rattristati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rallegrarono  enormemente alla </a:t>
            </a:r>
            <a:r>
              <a:rPr sz="1200" dirty="0">
                <a:latin typeface="Times New Roman"/>
                <a:cs typeface="Times New Roman"/>
              </a:rPr>
              <a:t>notizia </a:t>
            </a:r>
            <a:r>
              <a:rPr sz="1200" spc="-5" dirty="0">
                <a:latin typeface="Times New Roman"/>
                <a:cs typeface="Times New Roman"/>
              </a:rPr>
              <a:t>che Micael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il loro mondo come </a:t>
            </a:r>
            <a:r>
              <a:rPr sz="1200" spc="-5" dirty="0">
                <a:latin typeface="Times New Roman"/>
                <a:cs typeface="Times New Roman"/>
              </a:rPr>
              <a:t>teatro del suo conferimento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8484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(653.4) 57:3.4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nebulosa aveva 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contrarsi,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l’aumento </a:t>
            </a:r>
            <a:r>
              <a:rPr sz="1200" dirty="0">
                <a:latin typeface="Times New Roman"/>
                <a:cs typeface="Times New Roman"/>
              </a:rPr>
              <a:t>della sua </a:t>
            </a:r>
            <a:r>
              <a:rPr sz="1200" spc="-5" dirty="0">
                <a:latin typeface="Times New Roman"/>
                <a:cs typeface="Times New Roman"/>
              </a:rPr>
              <a:t>velocità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rotazione </a:t>
            </a:r>
            <a:r>
              <a:rPr sz="1200" dirty="0">
                <a:latin typeface="Times New Roman"/>
                <a:cs typeface="Times New Roman"/>
              </a:rPr>
              <a:t>ridusse </a:t>
            </a:r>
            <a:r>
              <a:rPr sz="1200" spc="-5" dirty="0">
                <a:latin typeface="Times New Roman"/>
                <a:cs typeface="Times New Roman"/>
              </a:rPr>
              <a:t>ulteriormente </a:t>
            </a:r>
            <a:r>
              <a:rPr sz="1200" dirty="0">
                <a:latin typeface="Times New Roman"/>
                <a:cs typeface="Times New Roman"/>
              </a:rPr>
              <a:t>il controllo  </a:t>
            </a:r>
            <a:r>
              <a:rPr sz="1200" spc="-5" dirty="0">
                <a:latin typeface="Times New Roman"/>
                <a:cs typeface="Times New Roman"/>
              </a:rPr>
              <a:t>della gravità. </a:t>
            </a:r>
            <a:r>
              <a:rPr sz="1200" dirty="0">
                <a:latin typeface="Times New Roman"/>
                <a:cs typeface="Times New Roman"/>
              </a:rPr>
              <a:t>E poco dopo le </a:t>
            </a:r>
            <a:r>
              <a:rPr sz="1200" spc="-5" dirty="0">
                <a:latin typeface="Times New Roman"/>
                <a:cs typeface="Times New Roman"/>
              </a:rPr>
              <a:t>regioni gassose </a:t>
            </a:r>
            <a:r>
              <a:rPr sz="1200" dirty="0">
                <a:latin typeface="Times New Roman"/>
                <a:cs typeface="Times New Roman"/>
              </a:rPr>
              <a:t>esterne </a:t>
            </a:r>
            <a:r>
              <a:rPr sz="1200" spc="-5" dirty="0">
                <a:latin typeface="Times New Roman"/>
                <a:cs typeface="Times New Roman"/>
              </a:rPr>
              <a:t>cominciarono effettivamente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sfuggire alla </a:t>
            </a:r>
            <a:r>
              <a:rPr sz="1200" dirty="0">
                <a:latin typeface="Times New Roman"/>
                <a:cs typeface="Times New Roman"/>
              </a:rPr>
              <a:t>presa </a:t>
            </a:r>
            <a:r>
              <a:rPr sz="1200" spc="-5" dirty="0">
                <a:latin typeface="Times New Roman"/>
                <a:cs typeface="Times New Roman"/>
              </a:rPr>
              <a:t>diretta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nucleo </a:t>
            </a:r>
            <a:r>
              <a:rPr sz="1200" dirty="0">
                <a:latin typeface="Times New Roman"/>
                <a:cs typeface="Times New Roman"/>
              </a:rPr>
              <a:t>nebulare,  </a:t>
            </a:r>
            <a:r>
              <a:rPr sz="1200" spc="-5" dirty="0">
                <a:latin typeface="Times New Roman"/>
                <a:cs typeface="Times New Roman"/>
              </a:rPr>
              <a:t>fuoriuscendo </a:t>
            </a:r>
            <a:r>
              <a:rPr sz="1200" dirty="0">
                <a:latin typeface="Times New Roman"/>
                <a:cs typeface="Times New Roman"/>
              </a:rPr>
              <a:t>nello spazio </a:t>
            </a:r>
            <a:r>
              <a:rPr sz="1200" spc="-5" dirty="0">
                <a:latin typeface="Times New Roman"/>
                <a:cs typeface="Times New Roman"/>
              </a:rPr>
              <a:t>su circuiti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profilo irregolare, ritornando </a:t>
            </a:r>
            <a:r>
              <a:rPr sz="1200" dirty="0">
                <a:latin typeface="Times New Roman"/>
                <a:cs typeface="Times New Roman"/>
              </a:rPr>
              <a:t>poi alle </a:t>
            </a:r>
            <a:r>
              <a:rPr sz="1200" spc="-5" dirty="0">
                <a:latin typeface="Times New Roman"/>
                <a:cs typeface="Times New Roman"/>
              </a:rPr>
              <a:t>regioni nucleari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completare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circuiti,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 </a:t>
            </a:r>
            <a:r>
              <a:rPr sz="1200" dirty="0">
                <a:latin typeface="Times New Roman"/>
                <a:cs typeface="Times New Roman"/>
              </a:rPr>
              <a:t>via. </a:t>
            </a:r>
            <a:r>
              <a:rPr sz="1200" spc="-5" dirty="0">
                <a:latin typeface="Times New Roman"/>
                <a:cs typeface="Times New Roman"/>
              </a:rPr>
              <a:t>Ma si trattava </a:t>
            </a:r>
            <a:r>
              <a:rPr sz="1200" dirty="0">
                <a:latin typeface="Times New Roman"/>
                <a:cs typeface="Times New Roman"/>
              </a:rPr>
              <a:t>solo di una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temporanea della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nebulare.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velocità </a:t>
            </a:r>
            <a:r>
              <a:rPr sz="1200" spc="-5" dirty="0">
                <a:latin typeface="Times New Roman"/>
                <a:cs typeface="Times New Roman"/>
              </a:rPr>
              <a:t>sempre crescente del vortice avrebbe presto  proiettato nello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enormi </a:t>
            </a:r>
            <a:r>
              <a:rPr sz="1200" dirty="0">
                <a:latin typeface="Times New Roman"/>
                <a:cs typeface="Times New Roman"/>
              </a:rPr>
              <a:t>soli </a:t>
            </a:r>
            <a:r>
              <a:rPr sz="1200" spc="-5" dirty="0">
                <a:latin typeface="Times New Roman"/>
                <a:cs typeface="Times New Roman"/>
              </a:rPr>
              <a:t>su circuiti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indipendenti.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33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(653.5) 57:3.5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avvenne in </a:t>
            </a:r>
            <a:r>
              <a:rPr sz="1200" spc="-5" dirty="0">
                <a:latin typeface="Times New Roman"/>
                <a:cs typeface="Times New Roman"/>
              </a:rPr>
              <a:t>Andronover tantissime ere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sono.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ruota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aumentò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fino a 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massima </a:t>
            </a:r>
            <a:r>
              <a:rPr sz="1200" spc="-5" dirty="0">
                <a:latin typeface="Times New Roman"/>
                <a:cs typeface="Times New Roman"/>
              </a:rPr>
              <a:t>espansione, </a:t>
            </a:r>
            <a:r>
              <a:rPr sz="1200" dirty="0">
                <a:latin typeface="Times New Roman"/>
                <a:cs typeface="Times New Roman"/>
              </a:rPr>
              <a:t>e poi, quando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la contrazione, </a:t>
            </a:r>
            <a:r>
              <a:rPr sz="1200" spc="-5" dirty="0">
                <a:latin typeface="Times New Roman"/>
                <a:cs typeface="Times New Roman"/>
              </a:rPr>
              <a:t>essa girò </a:t>
            </a:r>
            <a:r>
              <a:rPr sz="1200" dirty="0">
                <a:latin typeface="Times New Roman"/>
                <a:cs typeface="Times New Roman"/>
              </a:rPr>
              <a:t>sempre più </a:t>
            </a:r>
            <a:r>
              <a:rPr sz="1200" spc="-5" dirty="0">
                <a:latin typeface="Times New Roman"/>
                <a:cs typeface="Times New Roman"/>
              </a:rPr>
              <a:t>veloce </a:t>
            </a:r>
            <a:r>
              <a:rPr sz="1200" dirty="0">
                <a:latin typeface="Times New Roman"/>
                <a:cs typeface="Times New Roman"/>
              </a:rPr>
              <a:t>sino a che,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fine, </a:t>
            </a:r>
            <a:r>
              <a:rPr sz="1200" spc="-5" dirty="0">
                <a:latin typeface="Times New Roman"/>
                <a:cs typeface="Times New Roman"/>
              </a:rPr>
              <a:t>fu  raggiunta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fase centrifuga critica ed </a:t>
            </a:r>
            <a:r>
              <a:rPr sz="1200" dirty="0">
                <a:latin typeface="Times New Roman"/>
                <a:cs typeface="Times New Roman"/>
              </a:rPr>
              <a:t>iniziò la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disgregazione.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778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(653.6) 57:3.6 </a:t>
            </a:r>
            <a:r>
              <a:rPr sz="1200" i="1" spc="-5" dirty="0">
                <a:latin typeface="Times New Roman"/>
                <a:cs typeface="Times New Roman"/>
              </a:rPr>
              <a:t>500.000.000.000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nacque il primo sole di </a:t>
            </a:r>
            <a:r>
              <a:rPr sz="1200" spc="-5" dirty="0">
                <a:latin typeface="Times New Roman"/>
                <a:cs typeface="Times New Roman"/>
              </a:rPr>
              <a:t>Andronover. Questa fascia fiammeggiante sfuggì </a:t>
            </a:r>
            <a:r>
              <a:rPr sz="1200" spc="5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presa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gravità della </a:t>
            </a:r>
            <a:r>
              <a:rPr sz="1200" dirty="0">
                <a:latin typeface="Times New Roman"/>
                <a:cs typeface="Times New Roman"/>
              </a:rPr>
              <a:t>madre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lanciò bruscamente </a:t>
            </a:r>
            <a:r>
              <a:rPr sz="1200" spc="-5" dirty="0">
                <a:latin typeface="Times New Roman"/>
                <a:cs typeface="Times New Roman"/>
              </a:rPr>
              <a:t>nello spazio verso un’avventura indipendente nel cosmo della creazione.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spc="5" dirty="0">
                <a:latin typeface="Times New Roman"/>
                <a:cs typeface="Times New Roman"/>
              </a:rPr>
              <a:t>orbita 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determinata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tracciato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fuga. </a:t>
            </a:r>
            <a:r>
              <a:rPr sz="1200" dirty="0">
                <a:latin typeface="Times New Roman"/>
                <a:cs typeface="Times New Roman"/>
              </a:rPr>
              <a:t>I giovani soli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diventano rapidamente sferici </a:t>
            </a:r>
            <a:r>
              <a:rPr sz="1200" dirty="0">
                <a:latin typeface="Times New Roman"/>
                <a:cs typeface="Times New Roman"/>
              </a:rPr>
              <a:t>e cominciano la loro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movimentata carriera </a:t>
            </a:r>
            <a:r>
              <a:rPr sz="1200" dirty="0">
                <a:latin typeface="Times New Roman"/>
                <a:cs typeface="Times New Roman"/>
              </a:rPr>
              <a:t>di stelle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Ad eccezione dei nuclei </a:t>
            </a:r>
            <a:r>
              <a:rPr sz="1200" dirty="0">
                <a:latin typeface="Times New Roman"/>
                <a:cs typeface="Times New Roman"/>
              </a:rPr>
              <a:t>nebulari </a:t>
            </a:r>
            <a:r>
              <a:rPr sz="1200" spc="-5" dirty="0">
                <a:latin typeface="Times New Roman"/>
                <a:cs typeface="Times New Roman"/>
              </a:rPr>
              <a:t>terminali,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stragrande maggioranza dei </a:t>
            </a:r>
            <a:r>
              <a:rPr sz="1200" dirty="0">
                <a:latin typeface="Times New Roman"/>
                <a:cs typeface="Times New Roman"/>
              </a:rPr>
              <a:t>soli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avuto un’origine analoga. Questi soli </a:t>
            </a:r>
            <a:r>
              <a:rPr sz="1200" dirty="0">
                <a:latin typeface="Times New Roman"/>
                <a:cs typeface="Times New Roman"/>
              </a:rPr>
              <a:t>che evadono </a:t>
            </a:r>
            <a:r>
              <a:rPr sz="1200" spc="-5" dirty="0">
                <a:latin typeface="Times New Roman"/>
                <a:cs typeface="Times New Roman"/>
              </a:rPr>
              <a:t>attraversano differenti </a:t>
            </a:r>
            <a:r>
              <a:rPr sz="1200" dirty="0">
                <a:latin typeface="Times New Roman"/>
                <a:cs typeface="Times New Roman"/>
              </a:rPr>
              <a:t>periodi di evoluzione e di </a:t>
            </a:r>
            <a:r>
              <a:rPr sz="1200" spc="-5" dirty="0">
                <a:latin typeface="Times New Roman"/>
                <a:cs typeface="Times New Roman"/>
              </a:rPr>
              <a:t>susseguente  servizio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52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(653.7) 57:3.7 </a:t>
            </a:r>
            <a:r>
              <a:rPr sz="1200" i="1" spc="-5" dirty="0">
                <a:latin typeface="Times New Roman"/>
                <a:cs typeface="Times New Roman"/>
              </a:rPr>
              <a:t>400.000.000.000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iniziò 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ricattura della </a:t>
            </a:r>
            <a:r>
              <a:rPr sz="1200" dirty="0">
                <a:latin typeface="Times New Roman"/>
                <a:cs typeface="Times New Roman"/>
              </a:rPr>
              <a:t>nebulosa di </a:t>
            </a:r>
            <a:r>
              <a:rPr sz="1200" spc="-5" dirty="0">
                <a:latin typeface="Times New Roman"/>
                <a:cs typeface="Times New Roman"/>
              </a:rPr>
              <a:t>Andronover. </a:t>
            </a:r>
            <a:r>
              <a:rPr sz="1200" dirty="0">
                <a:latin typeface="Times New Roman"/>
                <a:cs typeface="Times New Roman"/>
              </a:rPr>
              <a:t>Molti dei soli </a:t>
            </a:r>
            <a:r>
              <a:rPr sz="1200" spc="-5" dirty="0">
                <a:latin typeface="Times New Roman"/>
                <a:cs typeface="Times New Roman"/>
              </a:rPr>
              <a:t>vicini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piccoli  furono ricatturati </a:t>
            </a:r>
            <a:r>
              <a:rPr sz="1200" dirty="0">
                <a:latin typeface="Times New Roman"/>
                <a:cs typeface="Times New Roman"/>
              </a:rPr>
              <a:t>a seguito </a:t>
            </a:r>
            <a:r>
              <a:rPr sz="1200" spc="-5" dirty="0">
                <a:latin typeface="Times New Roman"/>
                <a:cs typeface="Times New Roman"/>
              </a:rPr>
              <a:t>del progressivo </a:t>
            </a:r>
            <a:r>
              <a:rPr sz="1200" dirty="0">
                <a:latin typeface="Times New Roman"/>
                <a:cs typeface="Times New Roman"/>
              </a:rPr>
              <a:t>ampliamento e </a:t>
            </a:r>
            <a:r>
              <a:rPr sz="1200" spc="-5" dirty="0">
                <a:latin typeface="Times New Roman"/>
                <a:cs typeface="Times New Roman"/>
              </a:rPr>
              <a:t>dell’ulteriore </a:t>
            </a:r>
            <a:r>
              <a:rPr sz="1200" dirty="0">
                <a:latin typeface="Times New Roman"/>
                <a:cs typeface="Times New Roman"/>
              </a:rPr>
              <a:t>condensazione </a:t>
            </a:r>
            <a:r>
              <a:rPr sz="1200" spc="-5" dirty="0">
                <a:latin typeface="Times New Roman"/>
                <a:cs typeface="Times New Roman"/>
              </a:rPr>
              <a:t>del nucleo madre. Ben </a:t>
            </a:r>
            <a:r>
              <a:rPr sz="1200" dirty="0">
                <a:latin typeface="Times New Roman"/>
                <a:cs typeface="Times New Roman"/>
              </a:rPr>
              <a:t>presto iniziò la </a:t>
            </a:r>
            <a:r>
              <a:rPr sz="1200" spc="-5" dirty="0">
                <a:latin typeface="Times New Roman"/>
                <a:cs typeface="Times New Roman"/>
              </a:rPr>
              <a:t>fase  terminale </a:t>
            </a:r>
            <a:r>
              <a:rPr sz="1200" dirty="0">
                <a:latin typeface="Times New Roman"/>
                <a:cs typeface="Times New Roman"/>
              </a:rPr>
              <a:t>di condensazione </a:t>
            </a:r>
            <a:r>
              <a:rPr sz="1200" spc="-5" dirty="0">
                <a:latin typeface="Times New Roman"/>
                <a:cs typeface="Times New Roman"/>
              </a:rPr>
              <a:t>nebulare,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precede </a:t>
            </a:r>
            <a:r>
              <a:rPr sz="1200" dirty="0">
                <a:latin typeface="Times New Roman"/>
                <a:cs typeface="Times New Roman"/>
              </a:rPr>
              <a:t>sempre la separazione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di queste immense </a:t>
            </a:r>
            <a:r>
              <a:rPr sz="1200" spc="-5" dirty="0">
                <a:latin typeface="Times New Roman"/>
                <a:cs typeface="Times New Roman"/>
              </a:rPr>
              <a:t>aggregazioni </a:t>
            </a:r>
            <a:r>
              <a:rPr sz="1200" dirty="0">
                <a:latin typeface="Times New Roman"/>
                <a:cs typeface="Times New Roman"/>
              </a:rPr>
              <a:t>spaziali  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0550" cy="21443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362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(717.3) 63:7.2 </a:t>
            </a:r>
            <a:r>
              <a:rPr sz="1200" spc="-5" dirty="0">
                <a:latin typeface="Times New Roman"/>
                <a:cs typeface="Times New Roman"/>
              </a:rPr>
              <a:t>Su Jerusem, </a:t>
            </a:r>
            <a:r>
              <a:rPr sz="1200" dirty="0">
                <a:latin typeface="Times New Roman"/>
                <a:cs typeface="Times New Roman"/>
              </a:rPr>
              <a:t>Andon e </a:t>
            </a:r>
            <a:r>
              <a:rPr sz="1200" spc="-5" dirty="0">
                <a:latin typeface="Times New Roman"/>
                <a:cs typeface="Times New Roman"/>
              </a:rPr>
              <a:t>Fonta si </a:t>
            </a:r>
            <a:r>
              <a:rPr sz="1200" dirty="0">
                <a:latin typeface="Times New Roman"/>
                <a:cs typeface="Times New Roman"/>
              </a:rPr>
              <a:t>fusero con il loro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Pensiero, come fecero anche parecchi </a:t>
            </a:r>
            <a:r>
              <a:rPr sz="1200" dirty="0">
                <a:latin typeface="Times New Roman"/>
                <a:cs typeface="Times New Roman"/>
              </a:rPr>
              <a:t>dei loro figli, tra 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Sontad, ma la </a:t>
            </a:r>
            <a:r>
              <a:rPr sz="1200" spc="-5" dirty="0">
                <a:latin typeface="Times New Roman"/>
                <a:cs typeface="Times New Roman"/>
              </a:rPr>
              <a:t>maggior parte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discendenti, anche diretti, raggiunsero </a:t>
            </a:r>
            <a:r>
              <a:rPr sz="1200" dirty="0">
                <a:latin typeface="Times New Roman"/>
                <a:cs typeface="Times New Roman"/>
              </a:rPr>
              <a:t>soltanto la </a:t>
            </a:r>
            <a:r>
              <a:rPr sz="1200" spc="-5" dirty="0">
                <a:latin typeface="Times New Roman"/>
                <a:cs typeface="Times New Roman"/>
              </a:rPr>
              <a:t>fusione </a:t>
            </a:r>
            <a:r>
              <a:rPr sz="1200" dirty="0">
                <a:latin typeface="Times New Roman"/>
                <a:cs typeface="Times New Roman"/>
              </a:rPr>
              <a:t>con 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(717.4) 63:7.3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loro arrivo su Jerusem, </a:t>
            </a:r>
            <a:r>
              <a:rPr sz="1200" dirty="0">
                <a:latin typeface="Times New Roman"/>
                <a:cs typeface="Times New Roman"/>
              </a:rPr>
              <a:t>Andon e </a:t>
            </a:r>
            <a:r>
              <a:rPr sz="1200" spc="-5" dirty="0">
                <a:latin typeface="Times New Roman"/>
                <a:cs typeface="Times New Roman"/>
              </a:rPr>
              <a:t>Fonta ricevettero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Sovrano del Sistema </a:t>
            </a:r>
            <a:r>
              <a:rPr sz="1200" dirty="0">
                <a:latin typeface="Times New Roman"/>
                <a:cs typeface="Times New Roman"/>
              </a:rPr>
              <a:t>il permesso di </a:t>
            </a:r>
            <a:r>
              <a:rPr sz="1200" spc="-5" dirty="0">
                <a:latin typeface="Times New Roman"/>
                <a:cs typeface="Times New Roman"/>
              </a:rPr>
              <a:t>ritornare sul </a:t>
            </a:r>
            <a:r>
              <a:rPr sz="1200" dirty="0">
                <a:latin typeface="Times New Roman"/>
                <a:cs typeface="Times New Roman"/>
              </a:rPr>
              <a:t>primo  mondo delle dimore </a:t>
            </a:r>
            <a:r>
              <a:rPr sz="1200" spc="-5" dirty="0">
                <a:latin typeface="Times New Roman"/>
                <a:cs typeface="Times New Roman"/>
              </a:rPr>
              <a:t>per servire assieme alle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morontiali che accolgono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del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diretti verso </a:t>
            </a:r>
            <a:r>
              <a:rPr sz="1200" dirty="0">
                <a:latin typeface="Times New Roman"/>
                <a:cs typeface="Times New Roman"/>
              </a:rPr>
              <a:t>le sfere celesti. Ed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assegnati </a:t>
            </a:r>
            <a:r>
              <a:rPr sz="1200" dirty="0">
                <a:latin typeface="Times New Roman"/>
                <a:cs typeface="Times New Roman"/>
              </a:rPr>
              <a:t>a questo </a:t>
            </a:r>
            <a:r>
              <a:rPr sz="1200" spc="-5" dirty="0">
                <a:latin typeface="Times New Roman"/>
                <a:cs typeface="Times New Roman"/>
              </a:rPr>
              <a:t>incarico </a:t>
            </a:r>
            <a:r>
              <a:rPr sz="1200" dirty="0">
                <a:latin typeface="Times New Roman"/>
                <a:cs typeface="Times New Roman"/>
              </a:rPr>
              <a:t>per una durata indeterminata. Essi </a:t>
            </a:r>
            <a:r>
              <a:rPr sz="1200" spc="-5" dirty="0">
                <a:latin typeface="Times New Roman"/>
                <a:cs typeface="Times New Roman"/>
              </a:rPr>
              <a:t>cercarono </a:t>
            </a:r>
            <a:r>
              <a:rPr sz="1200" dirty="0">
                <a:latin typeface="Times New Roman"/>
                <a:cs typeface="Times New Roman"/>
              </a:rPr>
              <a:t>d’inviare </a:t>
            </a:r>
            <a:r>
              <a:rPr sz="1200" spc="-5" dirty="0">
                <a:latin typeface="Times New Roman"/>
                <a:cs typeface="Times New Roman"/>
              </a:rPr>
              <a:t>dei  saluti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in occasione </a:t>
            </a:r>
            <a:r>
              <a:rPr sz="1200" spc="-5" dirty="0">
                <a:latin typeface="Times New Roman"/>
                <a:cs typeface="Times New Roman"/>
              </a:rPr>
              <a:t>delle presenti </a:t>
            </a:r>
            <a:r>
              <a:rPr sz="1200" dirty="0">
                <a:latin typeface="Times New Roman"/>
                <a:cs typeface="Times New Roman"/>
              </a:rPr>
              <a:t>rivelazioni, ma </a:t>
            </a:r>
            <a:r>
              <a:rPr sz="1200" spc="-5" dirty="0">
                <a:latin typeface="Times New Roman"/>
                <a:cs typeface="Times New Roman"/>
              </a:rPr>
              <a:t>questa richiesta fu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saggiamente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negata.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879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(717.5) 63:7.4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del più </a:t>
            </a:r>
            <a:r>
              <a:rPr sz="1200" spc="-5" dirty="0">
                <a:latin typeface="Times New Roman"/>
                <a:cs typeface="Times New Roman"/>
              </a:rPr>
              <a:t>eroico ed affascinante capitolo </a:t>
            </a:r>
            <a:r>
              <a:rPr sz="1200" dirty="0">
                <a:latin typeface="Times New Roman"/>
                <a:cs typeface="Times New Roman"/>
              </a:rPr>
              <a:t>di tutta la storia 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dell’evoluzione,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vita, della </a:t>
            </a:r>
            <a:r>
              <a:rPr sz="1200" dirty="0">
                <a:latin typeface="Times New Roman"/>
                <a:cs typeface="Times New Roman"/>
              </a:rPr>
              <a:t>morte e </a:t>
            </a:r>
            <a:r>
              <a:rPr sz="1200" spc="-5" dirty="0">
                <a:latin typeface="Times New Roman"/>
                <a:cs typeface="Times New Roman"/>
              </a:rPr>
              <a:t>della sopravvivenza eterna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straordinari genitori </a:t>
            </a:r>
            <a:r>
              <a:rPr sz="1200" dirty="0">
                <a:latin typeface="Times New Roman"/>
                <a:cs typeface="Times New Roman"/>
              </a:rPr>
              <a:t>di tutta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(717.6) 63:7.5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Portatore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residente su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42163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64: </a:t>
            </a:r>
            <a:r>
              <a:rPr spc="-5" dirty="0"/>
              <a:t>Le </a:t>
            </a:r>
            <a:r>
              <a:rPr dirty="0"/>
              <a:t>razze </a:t>
            </a:r>
            <a:r>
              <a:rPr spc="-5" dirty="0"/>
              <a:t>evoluzionarie di </a:t>
            </a:r>
            <a:r>
              <a:rPr spc="-10" dirty="0"/>
              <a:t>colore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76895" cy="30791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286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(718.1) 64:0.1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storia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evoluzionarie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dai giorni </a:t>
            </a:r>
            <a:r>
              <a:rPr sz="1200" dirty="0">
                <a:latin typeface="Times New Roman"/>
                <a:cs typeface="Times New Roman"/>
              </a:rPr>
              <a:t>di Andon e </a:t>
            </a:r>
            <a:r>
              <a:rPr sz="1200" spc="-5" dirty="0">
                <a:latin typeface="Times New Roman"/>
                <a:cs typeface="Times New Roman"/>
              </a:rPr>
              <a:t>Fonta, </a:t>
            </a:r>
            <a:r>
              <a:rPr sz="1200" dirty="0">
                <a:latin typeface="Times New Roman"/>
                <a:cs typeface="Times New Roman"/>
              </a:rPr>
              <a:t>quasi un milione di anni or </a:t>
            </a:r>
            <a:r>
              <a:rPr sz="1200" spc="-5" dirty="0">
                <a:latin typeface="Times New Roman"/>
                <a:cs typeface="Times New Roman"/>
              </a:rPr>
              <a:t>sono,  passando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tempi del Principe Planetario </a:t>
            </a:r>
            <a:r>
              <a:rPr sz="1200" dirty="0">
                <a:latin typeface="Times New Roman"/>
                <a:cs typeface="Times New Roman"/>
              </a:rPr>
              <a:t>e sino </a:t>
            </a:r>
            <a:r>
              <a:rPr sz="1200" spc="-5" dirty="0">
                <a:latin typeface="Times New Roman"/>
                <a:cs typeface="Times New Roman"/>
              </a:rPr>
              <a:t>alla fine dell’era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glaciale.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4320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(718.2) 64:0.2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umana ha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un milione di anni, e 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metà della </a:t>
            </a:r>
            <a:r>
              <a:rPr sz="1200" spc="-5" dirty="0">
                <a:latin typeface="Times New Roman"/>
                <a:cs typeface="Times New Roman"/>
              </a:rPr>
              <a:t>sua storia corrisponde grosso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all’epoca che  precedette l’arrivo </a:t>
            </a:r>
            <a:r>
              <a:rPr sz="1200" dirty="0">
                <a:latin typeface="Times New Roman"/>
                <a:cs typeface="Times New Roman"/>
              </a:rPr>
              <a:t>del Principe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seconda metà della </a:t>
            </a:r>
            <a:r>
              <a:rPr sz="1200" spc="-5" dirty="0">
                <a:latin typeface="Times New Roman"/>
                <a:cs typeface="Times New Roman"/>
              </a:rPr>
              <a:t>storia dell’umanità </a:t>
            </a:r>
            <a:r>
              <a:rPr sz="1200" dirty="0">
                <a:latin typeface="Times New Roman"/>
                <a:cs typeface="Times New Roman"/>
              </a:rPr>
              <a:t>comincia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dell’arrivo  </a:t>
            </a:r>
            <a:r>
              <a:rPr sz="1200" spc="-5" dirty="0">
                <a:latin typeface="Times New Roman"/>
                <a:cs typeface="Times New Roman"/>
              </a:rPr>
              <a:t>del Principe Planetario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dell’apparizione delle sei </a:t>
            </a:r>
            <a:r>
              <a:rPr sz="1200" dirty="0">
                <a:latin typeface="Times New Roman"/>
                <a:cs typeface="Times New Roman"/>
              </a:rPr>
              <a:t>razze di </a:t>
            </a:r>
            <a:r>
              <a:rPr sz="1200" spc="-5" dirty="0">
                <a:latin typeface="Times New Roman"/>
                <a:cs typeface="Times New Roman"/>
              </a:rPr>
              <a:t>colore, </a:t>
            </a:r>
            <a:r>
              <a:rPr sz="1200" dirty="0">
                <a:latin typeface="Times New Roman"/>
                <a:cs typeface="Times New Roman"/>
              </a:rPr>
              <a:t>e corrisponde </a:t>
            </a:r>
            <a:r>
              <a:rPr sz="1200" spc="-5" dirty="0">
                <a:latin typeface="Times New Roman"/>
                <a:cs typeface="Times New Roman"/>
              </a:rPr>
              <a:t>all’incirca al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comunemente considerato  come l’Antica </a:t>
            </a:r>
            <a:r>
              <a:rPr sz="1200" dirty="0">
                <a:latin typeface="Times New Roman"/>
                <a:cs typeface="Times New Roman"/>
              </a:rPr>
              <a:t>Età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Pietra.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aborigeni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andonici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(718.3) 64:1.1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la sua comparsa </a:t>
            </a:r>
            <a:r>
              <a:rPr sz="1200" spc="-5" dirty="0">
                <a:latin typeface="Times New Roman"/>
                <a:cs typeface="Times New Roman"/>
              </a:rPr>
              <a:t>evoluzionaria sulla terra poco </a:t>
            </a:r>
            <a:r>
              <a:rPr sz="1200" dirty="0">
                <a:latin typeface="Times New Roman"/>
                <a:cs typeface="Times New Roman"/>
              </a:rPr>
              <a:t>meno di un milione di anni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passò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aspre  esperienze. Egli cercò </a:t>
            </a:r>
            <a:r>
              <a:rPr sz="1200" dirty="0">
                <a:latin typeface="Times New Roman"/>
                <a:cs typeface="Times New Roman"/>
              </a:rPr>
              <a:t>istintivamente di </a:t>
            </a:r>
            <a:r>
              <a:rPr sz="1200" spc="-5" dirty="0">
                <a:latin typeface="Times New Roman"/>
                <a:cs typeface="Times New Roman"/>
              </a:rPr>
              <a:t>sfuggire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incrocio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tribù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scimmie inferiori. 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poteva  </a:t>
            </a:r>
            <a:r>
              <a:rPr sz="1200" spc="-5" dirty="0">
                <a:latin typeface="Times New Roman"/>
                <a:cs typeface="Times New Roman"/>
              </a:rPr>
              <a:t>emigrare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est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delle elevate </a:t>
            </a:r>
            <a:r>
              <a:rPr sz="1200" dirty="0">
                <a:latin typeface="Times New Roman"/>
                <a:cs typeface="Times New Roman"/>
              </a:rPr>
              <a:t>terre aride </a:t>
            </a:r>
            <a:r>
              <a:rPr sz="1200" spc="-5" dirty="0">
                <a:latin typeface="Times New Roman"/>
                <a:cs typeface="Times New Roman"/>
              </a:rPr>
              <a:t>del Tibet, </a:t>
            </a:r>
            <a:r>
              <a:rPr sz="1200" dirty="0">
                <a:latin typeface="Times New Roman"/>
                <a:cs typeface="Times New Roman"/>
              </a:rPr>
              <a:t>alte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9.000 </a:t>
            </a:r>
            <a:r>
              <a:rPr sz="1200" spc="-5" dirty="0">
                <a:latin typeface="Times New Roman"/>
                <a:cs typeface="Times New Roman"/>
              </a:rPr>
              <a:t>metri sul </a:t>
            </a:r>
            <a:r>
              <a:rPr sz="1200" dirty="0">
                <a:latin typeface="Times New Roman"/>
                <a:cs typeface="Times New Roman"/>
              </a:rPr>
              <a:t>livello del </a:t>
            </a:r>
            <a:r>
              <a:rPr sz="1200" spc="-5" dirty="0">
                <a:latin typeface="Times New Roman"/>
                <a:cs typeface="Times New Roman"/>
              </a:rPr>
              <a:t>mare;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poteva </a:t>
            </a:r>
            <a:r>
              <a:rPr sz="1200" dirty="0">
                <a:latin typeface="Times New Roman"/>
                <a:cs typeface="Times New Roman"/>
              </a:rPr>
              <a:t>dirigersi verso </a:t>
            </a:r>
            <a:r>
              <a:rPr sz="1200" spc="-5" dirty="0">
                <a:latin typeface="Times New Roman"/>
                <a:cs typeface="Times New Roman"/>
              </a:rPr>
              <a:t>sud 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verso ovest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vastità del Mare Mediterraneo, che si </a:t>
            </a:r>
            <a:r>
              <a:rPr sz="1200" dirty="0">
                <a:latin typeface="Times New Roman"/>
                <a:cs typeface="Times New Roman"/>
              </a:rPr>
              <a:t>estendeva </a:t>
            </a:r>
            <a:r>
              <a:rPr sz="1200" spc="-5" dirty="0">
                <a:latin typeface="Times New Roman"/>
                <a:cs typeface="Times New Roman"/>
              </a:rPr>
              <a:t>allora verso est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all’Oceano Indiano;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andò  verso nord, incontrò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ghiaccio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avanzava. Tuttavia,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migrazione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bloccata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ghiaccio, </a:t>
            </a:r>
            <a:r>
              <a:rPr sz="1200" dirty="0">
                <a:latin typeface="Times New Roman"/>
                <a:cs typeface="Times New Roman"/>
              </a:rPr>
              <a:t>e benché  le tribù in </a:t>
            </a:r>
            <a:r>
              <a:rPr sz="1200" spc="-5" dirty="0">
                <a:latin typeface="Times New Roman"/>
                <a:cs typeface="Times New Roman"/>
              </a:rPr>
              <a:t>dispersione divenissero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ostili,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intelligenti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pensarono </a:t>
            </a:r>
            <a:r>
              <a:rPr sz="1200" dirty="0">
                <a:latin typeface="Times New Roman"/>
                <a:cs typeface="Times New Roman"/>
              </a:rPr>
              <a:t>mai di andare verso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tra i  loro </a:t>
            </a:r>
            <a:r>
              <a:rPr sz="1200" spc="-5" dirty="0">
                <a:latin typeface="Times New Roman"/>
                <a:cs typeface="Times New Roman"/>
              </a:rPr>
              <a:t>cugini arboricoli </a:t>
            </a:r>
            <a:r>
              <a:rPr sz="1200" dirty="0">
                <a:latin typeface="Times New Roman"/>
                <a:cs typeface="Times New Roman"/>
              </a:rPr>
              <a:t>pelosi di </a:t>
            </a:r>
            <a:r>
              <a:rPr sz="1200" spc="-5" dirty="0">
                <a:latin typeface="Times New Roman"/>
                <a:cs typeface="Times New Roman"/>
              </a:rPr>
              <a:t>livello intellettuale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inferiore.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214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(718.4) 64:1.2 </a:t>
            </a:r>
            <a:r>
              <a:rPr sz="1200" spc="-5" dirty="0">
                <a:latin typeface="Times New Roman"/>
                <a:cs typeface="Times New Roman"/>
              </a:rPr>
              <a:t>Molti dei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antichi sentimenti religiosi dell’uomo si svilupparono dal suo senso </a:t>
            </a:r>
            <a:r>
              <a:rPr sz="1200" dirty="0">
                <a:latin typeface="Times New Roman"/>
                <a:cs typeface="Times New Roman"/>
              </a:rPr>
              <a:t>d’impotenza </a:t>
            </a:r>
            <a:r>
              <a:rPr sz="1200" spc="-5" dirty="0">
                <a:latin typeface="Times New Roman"/>
                <a:cs typeface="Times New Roman"/>
              </a:rPr>
              <a:t>relativo all’ambiente  racchiuso </a:t>
            </a:r>
            <a:r>
              <a:rPr sz="1200" dirty="0">
                <a:latin typeface="Times New Roman"/>
                <a:cs typeface="Times New Roman"/>
              </a:rPr>
              <a:t>di questa situazione </a:t>
            </a:r>
            <a:r>
              <a:rPr sz="1200" spc="-5" dirty="0">
                <a:latin typeface="Times New Roman"/>
                <a:cs typeface="Times New Roman"/>
              </a:rPr>
              <a:t>geografica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montagne </a:t>
            </a:r>
            <a:r>
              <a:rPr sz="1200" dirty="0">
                <a:latin typeface="Times New Roman"/>
                <a:cs typeface="Times New Roman"/>
              </a:rPr>
              <a:t>a destra, acqua a sinistra e </a:t>
            </a:r>
            <a:r>
              <a:rPr sz="1200" spc="-5" dirty="0">
                <a:latin typeface="Times New Roman"/>
                <a:cs typeface="Times New Roman"/>
              </a:rPr>
              <a:t>ghiaccio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fronte. Ma questi </a:t>
            </a:r>
            <a:r>
              <a:rPr sz="1200" dirty="0">
                <a:latin typeface="Times New Roman"/>
                <a:cs typeface="Times New Roman"/>
              </a:rPr>
              <a:t>Andoniti progressivi  non </a:t>
            </a:r>
            <a:r>
              <a:rPr sz="1200" spc="-5" dirty="0">
                <a:latin typeface="Times New Roman"/>
                <a:cs typeface="Times New Roman"/>
              </a:rPr>
              <a:t>volevano ritornare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sud dai loro parenti inferiori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arboricoli.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362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(718.5) 64:1.3 </a:t>
            </a:r>
            <a:r>
              <a:rPr sz="1200" spc="-5" dirty="0">
                <a:latin typeface="Times New Roman"/>
                <a:cs typeface="Times New Roman"/>
              </a:rPr>
              <a:t>Questi Andoniti evitavano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foreste, contrariamente alle abitudini dei loro parenti </a:t>
            </a:r>
            <a:r>
              <a:rPr sz="1200" dirty="0">
                <a:latin typeface="Times New Roman"/>
                <a:cs typeface="Times New Roman"/>
              </a:rPr>
              <a:t>non umani. </a:t>
            </a:r>
            <a:r>
              <a:rPr sz="1200" spc="-5" dirty="0">
                <a:latin typeface="Times New Roman"/>
                <a:cs typeface="Times New Roman"/>
              </a:rPr>
              <a:t>Nelle foreste </a:t>
            </a:r>
            <a:r>
              <a:rPr sz="1200" dirty="0">
                <a:latin typeface="Times New Roman"/>
                <a:cs typeface="Times New Roman"/>
              </a:rPr>
              <a:t>l’uomo è  </a:t>
            </a:r>
            <a:r>
              <a:rPr sz="1200" spc="-5" dirty="0">
                <a:latin typeface="Times New Roman"/>
                <a:cs typeface="Times New Roman"/>
              </a:rPr>
              <a:t>sempre degenerato;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è progredita solo </a:t>
            </a:r>
            <a:r>
              <a:rPr sz="1200" spc="-5" dirty="0">
                <a:latin typeface="Times New Roman"/>
                <a:cs typeface="Times New Roman"/>
              </a:rPr>
              <a:t>su terreno </a:t>
            </a:r>
            <a:r>
              <a:rPr sz="1200" dirty="0">
                <a:latin typeface="Times New Roman"/>
                <a:cs typeface="Times New Roman"/>
              </a:rPr>
              <a:t>aperto 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latitudini più alte.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freddo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fame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terre  aperte stimolano l’attività, l’invenzione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d’iniziativa. </a:t>
            </a:r>
            <a:r>
              <a:rPr sz="1200" spc="-5" dirty="0">
                <a:latin typeface="Times New Roman"/>
                <a:cs typeface="Times New Roman"/>
              </a:rPr>
              <a:t>Mentre queste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andoniche sviluppavano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pionieri </a:t>
            </a:r>
            <a:r>
              <a:rPr sz="1200" dirty="0">
                <a:latin typeface="Times New Roman"/>
                <a:cs typeface="Times New Roman"/>
              </a:rPr>
              <a:t>della razza  umana </a:t>
            </a:r>
            <a:r>
              <a:rPr sz="1200" spc="-5" dirty="0">
                <a:latin typeface="Times New Roman"/>
                <a:cs typeface="Times New Roman"/>
              </a:rPr>
              <a:t>attuale </a:t>
            </a:r>
            <a:r>
              <a:rPr sz="1200" dirty="0">
                <a:latin typeface="Times New Roman"/>
                <a:cs typeface="Times New Roman"/>
              </a:rPr>
              <a:t>in mezzo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avversità 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privazioni </a:t>
            </a:r>
            <a:r>
              <a:rPr sz="1200" spc="-5" dirty="0">
                <a:latin typeface="Times New Roman"/>
                <a:cs typeface="Times New Roman"/>
              </a:rPr>
              <a:t>dei rigidi climi nordici,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cugini arretrati vivevano </a:t>
            </a:r>
            <a:r>
              <a:rPr sz="1200" dirty="0">
                <a:latin typeface="Times New Roman"/>
                <a:cs typeface="Times New Roman"/>
              </a:rPr>
              <a:t>comodamente </a:t>
            </a:r>
            <a:r>
              <a:rPr sz="1200" spc="-5" dirty="0">
                <a:latin typeface="Times New Roman"/>
                <a:cs typeface="Times New Roman"/>
              </a:rPr>
              <a:t>nelle  foreste </a:t>
            </a:r>
            <a:r>
              <a:rPr sz="1200" dirty="0">
                <a:latin typeface="Times New Roman"/>
                <a:cs typeface="Times New Roman"/>
              </a:rPr>
              <a:t>tropicali </a:t>
            </a:r>
            <a:r>
              <a:rPr sz="1200" spc="-5" dirty="0">
                <a:latin typeface="Times New Roman"/>
                <a:cs typeface="Times New Roman"/>
              </a:rPr>
              <a:t>meridionali del paese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antica origine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comune.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972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(718.6) 64:1.4 </a:t>
            </a:r>
            <a:r>
              <a:rPr sz="1200" spc="-5" dirty="0">
                <a:latin typeface="Times New Roman"/>
                <a:cs typeface="Times New Roman"/>
              </a:rPr>
              <a:t>Questi avvenimenti accaddero all’epoca della terza glaciazione,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geologi.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prime due  </a:t>
            </a:r>
            <a:r>
              <a:rPr sz="1200" spc="-5" dirty="0">
                <a:latin typeface="Times New Roman"/>
                <a:cs typeface="Times New Roman"/>
              </a:rPr>
              <a:t>glaciazioni furono poco estese nell’Europa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settentrionale.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320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(718.7) 64:1.5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dell’epoca glaciale l’Inghilterra era collegata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Francia </a:t>
            </a:r>
            <a:r>
              <a:rPr sz="1200" dirty="0">
                <a:latin typeface="Times New Roman"/>
                <a:cs typeface="Times New Roman"/>
              </a:rPr>
              <a:t>per via di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mentre in </a:t>
            </a:r>
            <a:r>
              <a:rPr sz="1200" spc="-5" dirty="0">
                <a:latin typeface="Times New Roman"/>
                <a:cs typeface="Times New Roman"/>
              </a:rPr>
              <a:t>seguito  l’Africa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congiunta all’Europa dal </a:t>
            </a:r>
            <a:r>
              <a:rPr sz="1200" dirty="0">
                <a:latin typeface="Times New Roman"/>
                <a:cs typeface="Times New Roman"/>
              </a:rPr>
              <a:t>ponte </a:t>
            </a:r>
            <a:r>
              <a:rPr sz="1200" spc="-5" dirty="0">
                <a:latin typeface="Times New Roman"/>
                <a:cs typeface="Times New Roman"/>
              </a:rPr>
              <a:t>terrestre della Sicilia. Al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delle migrazioni andoniche c’era </a:t>
            </a:r>
            <a:r>
              <a:rPr sz="1200" dirty="0">
                <a:latin typeface="Times New Roman"/>
                <a:cs typeface="Times New Roman"/>
              </a:rPr>
              <a:t>una via </a:t>
            </a:r>
            <a:r>
              <a:rPr sz="1200" spc="-5" dirty="0">
                <a:latin typeface="Times New Roman"/>
                <a:cs typeface="Times New Roman"/>
              </a:rPr>
              <a:t>terrestre  continua che andava dall’Inghilterra ad ovest, attraverso </a:t>
            </a:r>
            <a:r>
              <a:rPr sz="1200" dirty="0">
                <a:latin typeface="Times New Roman"/>
                <a:cs typeface="Times New Roman"/>
              </a:rPr>
              <a:t>l’Europa e </a:t>
            </a:r>
            <a:r>
              <a:rPr sz="1200" spc="-5" dirty="0">
                <a:latin typeface="Times New Roman"/>
                <a:cs typeface="Times New Roman"/>
              </a:rPr>
              <a:t>l’Asia,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Giava ad est;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l’Australia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spc="5" dirty="0">
                <a:latin typeface="Times New Roman"/>
                <a:cs typeface="Times New Roman"/>
              </a:rPr>
              <a:t>isolata,  </a:t>
            </a:r>
            <a:r>
              <a:rPr sz="1200" spc="-5" dirty="0">
                <a:latin typeface="Times New Roman"/>
                <a:cs typeface="Times New Roman"/>
              </a:rPr>
              <a:t>cosa che accentuò maggiormente </a:t>
            </a:r>
            <a:r>
              <a:rPr sz="1200" dirty="0">
                <a:latin typeface="Times New Roman"/>
                <a:cs typeface="Times New Roman"/>
              </a:rPr>
              <a:t>lo sviluppo di una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fauna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particolare.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(719.1) 64:1.6 </a:t>
            </a:r>
            <a:r>
              <a:rPr sz="1200" i="1" dirty="0">
                <a:latin typeface="Times New Roman"/>
                <a:cs typeface="Times New Roman"/>
              </a:rPr>
              <a:t>950.000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spc="-10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Andon e </a:t>
            </a:r>
            <a:r>
              <a:rPr sz="1200" spc="-5" dirty="0">
                <a:latin typeface="Times New Roman"/>
                <a:cs typeface="Times New Roman"/>
              </a:rPr>
              <a:t>Fonta erano emigrati </a:t>
            </a:r>
            <a:r>
              <a:rPr sz="1200" dirty="0">
                <a:latin typeface="Times New Roman"/>
                <a:cs typeface="Times New Roman"/>
              </a:rPr>
              <a:t>molto lontano </a:t>
            </a:r>
            <a:r>
              <a:rPr sz="1200" spc="-5" dirty="0">
                <a:latin typeface="Times New Roman"/>
                <a:cs typeface="Times New Roman"/>
              </a:rPr>
              <a:t>verso est </a:t>
            </a:r>
            <a:r>
              <a:rPr sz="1200" dirty="0">
                <a:latin typeface="Times New Roman"/>
                <a:cs typeface="Times New Roman"/>
              </a:rPr>
              <a:t>e verso </a:t>
            </a:r>
            <a:r>
              <a:rPr sz="1200" spc="-5" dirty="0">
                <a:latin typeface="Times New Roman"/>
                <a:cs typeface="Times New Roman"/>
              </a:rPr>
              <a:t>ovest. </a:t>
            </a:r>
            <a:r>
              <a:rPr sz="1200" dirty="0">
                <a:latin typeface="Times New Roman"/>
                <a:cs typeface="Times New Roman"/>
              </a:rPr>
              <a:t>Verso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ovest</a:t>
            </a:r>
            <a:endParaRPr sz="1200">
              <a:latin typeface="Times New Roman"/>
              <a:cs typeface="Times New Roman"/>
            </a:endParaRPr>
          </a:p>
          <a:p>
            <a:pPr marL="88900" marR="13271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attraversarono </a:t>
            </a:r>
            <a:r>
              <a:rPr sz="1200" dirty="0">
                <a:latin typeface="Times New Roman"/>
                <a:cs typeface="Times New Roman"/>
              </a:rPr>
              <a:t>l’Europa e </a:t>
            </a:r>
            <a:r>
              <a:rPr sz="1200" spc="-5" dirty="0">
                <a:latin typeface="Times New Roman"/>
                <a:cs typeface="Times New Roman"/>
              </a:rPr>
              <a:t>raggiunsero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Francia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l’Inghilterra.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un’epoca </a:t>
            </a:r>
            <a:r>
              <a:rPr sz="1200" spc="-5" dirty="0">
                <a:latin typeface="Times New Roman"/>
                <a:cs typeface="Times New Roman"/>
              </a:rPr>
              <a:t>successiva essi si </a:t>
            </a:r>
            <a:r>
              <a:rPr sz="1200" dirty="0">
                <a:latin typeface="Times New Roman"/>
                <a:cs typeface="Times New Roman"/>
              </a:rPr>
              <a:t>spinsero </a:t>
            </a:r>
            <a:r>
              <a:rPr sz="1200" spc="-5" dirty="0">
                <a:latin typeface="Times New Roman"/>
                <a:cs typeface="Times New Roman"/>
              </a:rPr>
              <a:t>verso est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Giava, </a:t>
            </a:r>
            <a:r>
              <a:rPr sz="1200" dirty="0">
                <a:latin typeface="Times New Roman"/>
                <a:cs typeface="Times New Roman"/>
              </a:rPr>
              <a:t>dove  sono </a:t>
            </a:r>
            <a:r>
              <a:rPr sz="1200" spc="-5" dirty="0">
                <a:latin typeface="Times New Roman"/>
                <a:cs typeface="Times New Roman"/>
              </a:rPr>
              <a:t>state scoperte recentemente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ossa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cosiddetto </a:t>
            </a:r>
            <a:r>
              <a:rPr sz="1200" dirty="0">
                <a:latin typeface="Times New Roman"/>
                <a:cs typeface="Times New Roman"/>
              </a:rPr>
              <a:t>uomo di </a:t>
            </a:r>
            <a:r>
              <a:rPr sz="1200" spc="-5" dirty="0">
                <a:latin typeface="Times New Roman"/>
                <a:cs typeface="Times New Roman"/>
              </a:rPr>
              <a:t>Giava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proseguirono </a:t>
            </a:r>
            <a:r>
              <a:rPr sz="1200" dirty="0">
                <a:latin typeface="Times New Roman"/>
                <a:cs typeface="Times New Roman"/>
              </a:rPr>
              <a:t>poi fino in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Tasmania.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4834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(719.2) 64:1.7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diressero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ovest </a:t>
            </a:r>
            <a:r>
              <a:rPr sz="1200" dirty="0">
                <a:latin typeface="Times New Roman"/>
                <a:cs typeface="Times New Roman"/>
              </a:rPr>
              <a:t>furono meno </a:t>
            </a:r>
            <a:r>
              <a:rPr sz="1200" spc="-5" dirty="0">
                <a:latin typeface="Times New Roman"/>
                <a:cs typeface="Times New Roman"/>
              </a:rPr>
              <a:t>contaminati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ceppi retrogradi </a:t>
            </a:r>
            <a:r>
              <a:rPr sz="1200" dirty="0">
                <a:latin typeface="Times New Roman"/>
                <a:cs typeface="Times New Roman"/>
              </a:rPr>
              <a:t>di comune </a:t>
            </a:r>
            <a:r>
              <a:rPr sz="1200" spc="-5" dirty="0">
                <a:latin typeface="Times New Roman"/>
                <a:cs typeface="Times New Roman"/>
              </a:rPr>
              <a:t>origine ancestrale rispetto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quelli andati verso est,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mescolarono così largamente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cugini animali ritardati. Questi </a:t>
            </a:r>
            <a:r>
              <a:rPr sz="1200" dirty="0">
                <a:latin typeface="Times New Roman"/>
                <a:cs typeface="Times New Roman"/>
              </a:rPr>
              <a:t>individui non progressivi </a:t>
            </a:r>
            <a:r>
              <a:rPr sz="1200" spc="-5" dirty="0">
                <a:latin typeface="Times New Roman"/>
                <a:cs typeface="Times New Roman"/>
              </a:rPr>
              <a:t>si  diressero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accoppiarono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con le tribù </a:t>
            </a:r>
            <a:r>
              <a:rPr sz="1200" spc="-5" dirty="0">
                <a:latin typeface="Times New Roman"/>
                <a:cs typeface="Times New Roman"/>
              </a:rPr>
              <a:t>inferiori.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numero crescente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discendenti </a:t>
            </a:r>
            <a:r>
              <a:rPr sz="1200" dirty="0">
                <a:latin typeface="Times New Roman"/>
                <a:cs typeface="Times New Roman"/>
              </a:rPr>
              <a:t>ibridi  </a:t>
            </a:r>
            <a:r>
              <a:rPr sz="1200" spc="-5" dirty="0">
                <a:latin typeface="Times New Roman"/>
                <a:cs typeface="Times New Roman"/>
              </a:rPr>
              <a:t>ritornarono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accoppiarono con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andonici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rapida espansione, </a:t>
            </a:r>
            <a:r>
              <a:rPr sz="1200" dirty="0">
                <a:latin typeface="Times New Roman"/>
                <a:cs typeface="Times New Roman"/>
              </a:rPr>
              <a:t>e tali </a:t>
            </a:r>
            <a:r>
              <a:rPr sz="1200" spc="-5" dirty="0">
                <a:latin typeface="Times New Roman"/>
                <a:cs typeface="Times New Roman"/>
              </a:rPr>
              <a:t>malaugurate </a:t>
            </a:r>
            <a:r>
              <a:rPr sz="1200" dirty="0">
                <a:latin typeface="Times New Roman"/>
                <a:cs typeface="Times New Roman"/>
              </a:rPr>
              <a:t>unioni </a:t>
            </a:r>
            <a:r>
              <a:rPr sz="1200" spc="-5" dirty="0">
                <a:latin typeface="Times New Roman"/>
                <a:cs typeface="Times New Roman"/>
              </a:rPr>
              <a:t>fecero  inevitabilmente degenerare </a:t>
            </a:r>
            <a:r>
              <a:rPr sz="1200" dirty="0">
                <a:latin typeface="Times New Roman"/>
                <a:cs typeface="Times New Roman"/>
              </a:rPr>
              <a:t>la stirpe </a:t>
            </a:r>
            <a:r>
              <a:rPr sz="1200" spc="-5" dirty="0">
                <a:latin typeface="Times New Roman"/>
                <a:cs typeface="Times New Roman"/>
              </a:rPr>
              <a:t>superiore. Un numero sempre </a:t>
            </a:r>
            <a:r>
              <a:rPr sz="1200" dirty="0">
                <a:latin typeface="Times New Roman"/>
                <a:cs typeface="Times New Roman"/>
              </a:rPr>
              <a:t>minore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gruppi primitivi conservò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del Donatore del  Soffio. Questa civiltà </a:t>
            </a:r>
            <a:r>
              <a:rPr sz="120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albori minacciò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estinguersi.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972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(719.3) 64:1.8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su Urantia. </a:t>
            </a:r>
            <a:r>
              <a:rPr sz="1200" dirty="0">
                <a:latin typeface="Times New Roman"/>
                <a:cs typeface="Times New Roman"/>
              </a:rPr>
              <a:t>Civiltà molto </a:t>
            </a:r>
            <a:r>
              <a:rPr sz="1200" spc="-5" dirty="0">
                <a:latin typeface="Times New Roman"/>
                <a:cs typeface="Times New Roman"/>
              </a:rPr>
              <a:t>promettenti si sono successivamente deteriorate ed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estinguersi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consentire agli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procreare liberamente con quelli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popoli di Foxhall</a:t>
            </a:r>
            <a:endParaRPr sz="1600">
              <a:latin typeface="Times New Roman"/>
              <a:cs typeface="Times New Roman"/>
            </a:endParaRPr>
          </a:p>
          <a:p>
            <a:pPr marL="88900" marR="9906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(719.4) 64:2.1 </a:t>
            </a:r>
            <a:r>
              <a:rPr sz="1200" i="1" dirty="0">
                <a:latin typeface="Times New Roman"/>
                <a:cs typeface="Times New Roman"/>
              </a:rPr>
              <a:t>900.000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spc="-10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arti </a:t>
            </a:r>
            <a:r>
              <a:rPr sz="1200" dirty="0">
                <a:latin typeface="Times New Roman"/>
                <a:cs typeface="Times New Roman"/>
              </a:rPr>
              <a:t>di Andon e </a:t>
            </a:r>
            <a:r>
              <a:rPr sz="1200" spc="-5" dirty="0">
                <a:latin typeface="Times New Roman"/>
                <a:cs typeface="Times New Roman"/>
              </a:rPr>
              <a:t>Fonta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Onagar </a:t>
            </a:r>
            <a:r>
              <a:rPr sz="1200" dirty="0">
                <a:latin typeface="Times New Roman"/>
                <a:cs typeface="Times New Roman"/>
              </a:rPr>
              <a:t>stavano </a:t>
            </a:r>
            <a:r>
              <a:rPr sz="1200" spc="-5" dirty="0">
                <a:latin typeface="Times New Roman"/>
                <a:cs typeface="Times New Roman"/>
              </a:rPr>
              <a:t>scomparendo dalla faccia della terra; </a:t>
            </a:r>
            <a:r>
              <a:rPr sz="1200" spc="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religione ed </a:t>
            </a:r>
            <a:r>
              <a:rPr sz="1200" dirty="0">
                <a:latin typeface="Times New Roman"/>
                <a:cs typeface="Times New Roman"/>
              </a:rPr>
              <a:t>anche la lavorazione </a:t>
            </a:r>
            <a:r>
              <a:rPr sz="1200" spc="-5" dirty="0">
                <a:latin typeface="Times New Roman"/>
                <a:cs typeface="Times New Roman"/>
              </a:rPr>
              <a:t>della selce </a:t>
            </a:r>
            <a:r>
              <a:rPr sz="1200" dirty="0">
                <a:latin typeface="Times New Roman"/>
                <a:cs typeface="Times New Roman"/>
              </a:rPr>
              <a:t>erano in </a:t>
            </a:r>
            <a:r>
              <a:rPr sz="1200" spc="-5" dirty="0">
                <a:latin typeface="Times New Roman"/>
                <a:cs typeface="Times New Roman"/>
              </a:rPr>
              <a:t>massima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decadenza.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462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(719.5) 64:2.2 </a:t>
            </a:r>
            <a:r>
              <a:rPr sz="1200" spc="-5" dirty="0">
                <a:latin typeface="Times New Roman"/>
                <a:cs typeface="Times New Roman"/>
              </a:rPr>
              <a:t>Questi furono </a:t>
            </a:r>
            <a:r>
              <a:rPr sz="1200" dirty="0">
                <a:latin typeface="Times New Roman"/>
                <a:cs typeface="Times New Roman"/>
              </a:rPr>
              <a:t>i tempi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gruppi </a:t>
            </a:r>
            <a:r>
              <a:rPr sz="1200" spc="-5" dirty="0">
                <a:latin typeface="Times New Roman"/>
                <a:cs typeface="Times New Roman"/>
              </a:rPr>
              <a:t>ibridi inferiori arrivarono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Inghilterra provenendo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sud della  Francia. Queste </a:t>
            </a:r>
            <a:r>
              <a:rPr sz="1200" dirty="0">
                <a:latin typeface="Times New Roman"/>
                <a:cs typeface="Times New Roman"/>
              </a:rPr>
              <a:t>tribù erano talmente </a:t>
            </a:r>
            <a:r>
              <a:rPr sz="1200" spc="-5" dirty="0">
                <a:latin typeface="Times New Roman"/>
                <a:cs typeface="Times New Roman"/>
              </a:rPr>
              <a:t>incrociate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scimmiesche delle </a:t>
            </a:r>
            <a:r>
              <a:rPr sz="1200" spc="-5" dirty="0">
                <a:latin typeface="Times New Roman"/>
                <a:cs typeface="Times New Roman"/>
              </a:rPr>
              <a:t>foreste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umane. </a:t>
            </a:r>
            <a:r>
              <a:rPr sz="1200" dirty="0">
                <a:latin typeface="Times New Roman"/>
                <a:cs typeface="Times New Roman"/>
              </a:rPr>
              <a:t>Esse non </a:t>
            </a:r>
            <a:r>
              <a:rPr sz="1200" spc="-5" dirty="0">
                <a:latin typeface="Times New Roman"/>
                <a:cs typeface="Times New Roman"/>
              </a:rPr>
              <a:t>avevano  alcuna religione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lavoravano </a:t>
            </a:r>
            <a:r>
              <a:rPr sz="1200" dirty="0">
                <a:latin typeface="Times New Roman"/>
                <a:cs typeface="Times New Roman"/>
              </a:rPr>
              <a:t>rozzamente la </a:t>
            </a:r>
            <a:r>
              <a:rPr sz="1200" spc="-5" dirty="0">
                <a:latin typeface="Times New Roman"/>
                <a:cs typeface="Times New Roman"/>
              </a:rPr>
              <a:t>selce ed avevano </a:t>
            </a:r>
            <a:r>
              <a:rPr sz="1200" dirty="0">
                <a:latin typeface="Times New Roman"/>
                <a:cs typeface="Times New Roman"/>
              </a:rPr>
              <a:t>abbastanza </a:t>
            </a:r>
            <a:r>
              <a:rPr sz="1200" spc="-5" dirty="0">
                <a:latin typeface="Times New Roman"/>
                <a:cs typeface="Times New Roman"/>
              </a:rPr>
              <a:t>intelligenza per accendere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fuoco.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352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(719.6) 64:2.3 </a:t>
            </a:r>
            <a:r>
              <a:rPr sz="1200" spc="-5" dirty="0">
                <a:latin typeface="Times New Roman"/>
                <a:cs typeface="Times New Roman"/>
              </a:rPr>
              <a:t>Esse furono seguite </a:t>
            </a:r>
            <a:r>
              <a:rPr sz="1200" dirty="0">
                <a:latin typeface="Times New Roman"/>
                <a:cs typeface="Times New Roman"/>
              </a:rPr>
              <a:t>in Europa da un popolo </a:t>
            </a:r>
            <a:r>
              <a:rPr sz="1200" spc="-5" dirty="0">
                <a:latin typeface="Times New Roman"/>
                <a:cs typeface="Times New Roman"/>
              </a:rPr>
              <a:t>prolifico ed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superiore, </a:t>
            </a:r>
            <a:r>
              <a:rPr sz="1200" dirty="0">
                <a:latin typeface="Times New Roman"/>
                <a:cs typeface="Times New Roman"/>
              </a:rPr>
              <a:t>i cui discendenti </a:t>
            </a:r>
            <a:r>
              <a:rPr sz="1200" spc="-5" dirty="0">
                <a:latin typeface="Times New Roman"/>
                <a:cs typeface="Times New Roman"/>
              </a:rPr>
              <a:t>si diffusero subito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continente, dai ghiacci </a:t>
            </a:r>
            <a:r>
              <a:rPr sz="1200" dirty="0">
                <a:latin typeface="Times New Roman"/>
                <a:cs typeface="Times New Roman"/>
              </a:rPr>
              <a:t>a nord sino alle Alpi e </a:t>
            </a:r>
            <a:r>
              <a:rPr sz="1200" spc="-5" dirty="0">
                <a:latin typeface="Times New Roman"/>
                <a:cs typeface="Times New Roman"/>
              </a:rPr>
              <a:t>al Mediterraneo </a:t>
            </a:r>
            <a:r>
              <a:rPr sz="1200" dirty="0">
                <a:latin typeface="Times New Roman"/>
                <a:cs typeface="Times New Roman"/>
              </a:rPr>
              <a:t>a sud. Queste tribù </a:t>
            </a:r>
            <a:r>
              <a:rPr sz="1200" spc="-5" dirty="0">
                <a:latin typeface="Times New Roman"/>
                <a:cs typeface="Times New Roman"/>
              </a:rPr>
              <a:t>formavano </a:t>
            </a:r>
            <a:r>
              <a:rPr sz="1200" dirty="0">
                <a:latin typeface="Times New Roman"/>
                <a:cs typeface="Times New Roman"/>
              </a:rPr>
              <a:t>la cosiddetta razza </a:t>
            </a:r>
            <a:r>
              <a:rPr sz="1200" i="1" dirty="0">
                <a:latin typeface="Times New Roman"/>
                <a:cs typeface="Times New Roman"/>
              </a:rPr>
              <a:t>di</a:t>
            </a:r>
            <a:r>
              <a:rPr sz="1200" i="1" spc="14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Heidelberg.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1720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994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(719.7) 64:2.4 </a:t>
            </a:r>
            <a:r>
              <a:rPr sz="1200" spc="-5" dirty="0">
                <a:latin typeface="Times New Roman"/>
                <a:cs typeface="Times New Roman"/>
              </a:rPr>
              <a:t>Durante questo lungo </a:t>
            </a:r>
            <a:r>
              <a:rPr sz="1200" dirty="0">
                <a:latin typeface="Times New Roman"/>
                <a:cs typeface="Times New Roman"/>
              </a:rPr>
              <a:t>periodo di decadenza </a:t>
            </a:r>
            <a:r>
              <a:rPr sz="1200" spc="-5" dirty="0">
                <a:latin typeface="Times New Roman"/>
                <a:cs typeface="Times New Roman"/>
              </a:rPr>
              <a:t>culturale </a:t>
            </a:r>
            <a:r>
              <a:rPr sz="1200" dirty="0">
                <a:latin typeface="Times New Roman"/>
                <a:cs typeface="Times New Roman"/>
              </a:rPr>
              <a:t>i popoli di Foxhall </a:t>
            </a:r>
            <a:r>
              <a:rPr sz="1200" spc="-5" dirty="0">
                <a:latin typeface="Times New Roman"/>
                <a:cs typeface="Times New Roman"/>
              </a:rPr>
              <a:t>dell’Inghilterra </a:t>
            </a:r>
            <a:r>
              <a:rPr sz="1200" dirty="0">
                <a:latin typeface="Times New Roman"/>
                <a:cs typeface="Times New Roman"/>
              </a:rPr>
              <a:t>e le tribù di </a:t>
            </a:r>
            <a:r>
              <a:rPr sz="1200" spc="-5" dirty="0">
                <a:latin typeface="Times New Roman"/>
                <a:cs typeface="Times New Roman"/>
              </a:rPr>
              <a:t>Badonan </a:t>
            </a:r>
            <a:r>
              <a:rPr sz="120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nordovest dell’India continuarono </a:t>
            </a:r>
            <a:r>
              <a:rPr sz="1200" dirty="0">
                <a:latin typeface="Times New Roman"/>
                <a:cs typeface="Times New Roman"/>
              </a:rPr>
              <a:t>a mantenere in vita </a:t>
            </a:r>
            <a:r>
              <a:rPr sz="1200" spc="-5" dirty="0">
                <a:latin typeface="Times New Roman"/>
                <a:cs typeface="Times New Roman"/>
              </a:rPr>
              <a:t>alcune delle </a:t>
            </a:r>
            <a:r>
              <a:rPr sz="1200" dirty="0">
                <a:latin typeface="Times New Roman"/>
                <a:cs typeface="Times New Roman"/>
              </a:rPr>
              <a:t>tradizioni di </a:t>
            </a:r>
            <a:r>
              <a:rPr sz="1200" spc="-5" dirty="0">
                <a:latin typeface="Times New Roman"/>
                <a:cs typeface="Times New Roman"/>
              </a:rPr>
              <a:t>Andon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certi residui della cultura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Onagar.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035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(719.8) 64:2.5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popolazioni di Foxhall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le più </a:t>
            </a:r>
            <a:r>
              <a:rPr sz="1200" spc="-5" dirty="0">
                <a:latin typeface="Times New Roman"/>
                <a:cs typeface="Times New Roman"/>
              </a:rPr>
              <a:t>occidentali </a:t>
            </a:r>
            <a:r>
              <a:rPr sz="1200" dirty="0">
                <a:latin typeface="Times New Roman"/>
                <a:cs typeface="Times New Roman"/>
              </a:rPr>
              <a:t>e riuscirono a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molto della </a:t>
            </a:r>
            <a:r>
              <a:rPr sz="1200" spc="-5" dirty="0">
                <a:latin typeface="Times New Roman"/>
                <a:cs typeface="Times New Roman"/>
              </a:rPr>
              <a:t>cultura andonica; </a:t>
            </a:r>
            <a:r>
              <a:rPr sz="1200" dirty="0">
                <a:latin typeface="Times New Roman"/>
                <a:cs typeface="Times New Roman"/>
              </a:rPr>
              <a:t>esse  </a:t>
            </a:r>
            <a:r>
              <a:rPr sz="1200" spc="-5" dirty="0">
                <a:latin typeface="Times New Roman"/>
                <a:cs typeface="Times New Roman"/>
              </a:rPr>
              <a:t>conservarono </a:t>
            </a:r>
            <a:r>
              <a:rPr sz="1200" dirty="0">
                <a:latin typeface="Times New Roman"/>
                <a:cs typeface="Times New Roman"/>
              </a:rPr>
              <a:t>anche la loro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della lavorazione </a:t>
            </a:r>
            <a:r>
              <a:rPr sz="1200" spc="-5" dirty="0">
                <a:latin typeface="Times New Roman"/>
                <a:cs typeface="Times New Roman"/>
              </a:rPr>
              <a:t>della selce, che trasmisero ai loro </a:t>
            </a:r>
            <a:r>
              <a:rPr sz="1200" dirty="0">
                <a:latin typeface="Times New Roman"/>
                <a:cs typeface="Times New Roman"/>
              </a:rPr>
              <a:t>discendenti, i lontani </a:t>
            </a:r>
            <a:r>
              <a:rPr sz="1200" spc="-5" dirty="0">
                <a:latin typeface="Times New Roman"/>
                <a:cs typeface="Times New Roman"/>
              </a:rPr>
              <a:t>antenati </a:t>
            </a:r>
            <a:r>
              <a:rPr sz="1200" spc="5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Eschimesi.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413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(719.9) 64:2.6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vestigia delle </a:t>
            </a:r>
            <a:r>
              <a:rPr sz="1200" dirty="0">
                <a:latin typeface="Times New Roman"/>
                <a:cs typeface="Times New Roman"/>
              </a:rPr>
              <a:t>popolazioni di Foxhall siano state scoperte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ultime in </a:t>
            </a:r>
            <a:r>
              <a:rPr sz="1200" spc="-5" dirty="0">
                <a:latin typeface="Times New Roman"/>
                <a:cs typeface="Times New Roman"/>
              </a:rPr>
              <a:t>Inghilterra, questi </a:t>
            </a:r>
            <a:r>
              <a:rPr sz="1200" dirty="0">
                <a:latin typeface="Times New Roman"/>
                <a:cs typeface="Times New Roman"/>
              </a:rPr>
              <a:t>Andoniti furono in 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umani 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tali regioni.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quell’epoca </a:t>
            </a:r>
            <a:r>
              <a:rPr sz="1200" dirty="0">
                <a:latin typeface="Times New Roman"/>
                <a:cs typeface="Times New Roman"/>
              </a:rPr>
              <a:t>il ponte </a:t>
            </a:r>
            <a:r>
              <a:rPr sz="1200" spc="-5" dirty="0">
                <a:latin typeface="Times New Roman"/>
                <a:cs typeface="Times New Roman"/>
              </a:rPr>
              <a:t>terrestre collegava ancora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Francia </a:t>
            </a:r>
            <a:r>
              <a:rPr sz="1200" dirty="0">
                <a:latin typeface="Times New Roman"/>
                <a:cs typeface="Times New Roman"/>
              </a:rPr>
              <a:t>all’Inghilterra; e  poiché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dei primi </a:t>
            </a:r>
            <a:r>
              <a:rPr sz="1200" spc="-5" dirty="0">
                <a:latin typeface="Times New Roman"/>
                <a:cs typeface="Times New Roman"/>
              </a:rPr>
              <a:t>insediamenti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Andon era </a:t>
            </a:r>
            <a:r>
              <a:rPr sz="1200" spc="-5" dirty="0">
                <a:latin typeface="Times New Roman"/>
                <a:cs typeface="Times New Roman"/>
              </a:rPr>
              <a:t>situata lungo </a:t>
            </a:r>
            <a:r>
              <a:rPr sz="1200" dirty="0">
                <a:latin typeface="Times New Roman"/>
                <a:cs typeface="Times New Roman"/>
              </a:rPr>
              <a:t>i fiumi e le </a:t>
            </a:r>
            <a:r>
              <a:rPr sz="1200" spc="-5" dirty="0">
                <a:latin typeface="Times New Roman"/>
                <a:cs typeface="Times New Roman"/>
              </a:rPr>
              <a:t>coste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quei tempi </a:t>
            </a:r>
            <a:r>
              <a:rPr sz="1200" dirty="0">
                <a:latin typeface="Times New Roman"/>
                <a:cs typeface="Times New Roman"/>
              </a:rPr>
              <a:t>antichi,  </a:t>
            </a:r>
            <a:r>
              <a:rPr sz="1200" spc="-5" dirty="0">
                <a:latin typeface="Times New Roman"/>
                <a:cs typeface="Times New Roman"/>
              </a:rPr>
              <a:t>essi si trovano ora sotto </a:t>
            </a:r>
            <a:r>
              <a:rPr sz="1200" dirty="0">
                <a:latin typeface="Times New Roman"/>
                <a:cs typeface="Times New Roman"/>
              </a:rPr>
              <a:t>le acque </a:t>
            </a:r>
            <a:r>
              <a:rPr sz="1200" spc="-5" dirty="0">
                <a:latin typeface="Times New Roman"/>
                <a:cs typeface="Times New Roman"/>
              </a:rPr>
              <a:t>della Manica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Nord, </a:t>
            </a:r>
            <a:r>
              <a:rPr sz="1200" dirty="0">
                <a:latin typeface="Times New Roman"/>
                <a:cs typeface="Times New Roman"/>
              </a:rPr>
              <a:t>sebbene tre o </a:t>
            </a:r>
            <a:r>
              <a:rPr sz="1200" spc="-5" dirty="0">
                <a:latin typeface="Times New Roman"/>
                <a:cs typeface="Times New Roman"/>
              </a:rPr>
              <a:t>quattro siano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fuori dell’acqua </a:t>
            </a:r>
            <a:r>
              <a:rPr sz="1200" spc="5" dirty="0">
                <a:latin typeface="Times New Roman"/>
                <a:cs typeface="Times New Roman"/>
              </a:rPr>
              <a:t>sulla </a:t>
            </a:r>
            <a:r>
              <a:rPr sz="1200" dirty="0">
                <a:latin typeface="Times New Roman"/>
                <a:cs typeface="Times New Roman"/>
              </a:rPr>
              <a:t>costa  </a:t>
            </a:r>
            <a:r>
              <a:rPr sz="1200" spc="-5" dirty="0">
                <a:latin typeface="Times New Roman"/>
                <a:cs typeface="Times New Roman"/>
              </a:rPr>
              <a:t>inglese.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84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(720.1) 64:2.7 </a:t>
            </a:r>
            <a:r>
              <a:rPr sz="1200" spc="-5" dirty="0">
                <a:latin typeface="Times New Roman"/>
                <a:cs typeface="Times New Roman"/>
              </a:rPr>
              <a:t>Molti dei popoli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intelligenti </a:t>
            </a:r>
            <a:r>
              <a:rPr sz="1200" dirty="0">
                <a:latin typeface="Times New Roman"/>
                <a:cs typeface="Times New Roman"/>
              </a:rPr>
              <a:t>e spirituali di </a:t>
            </a:r>
            <a:r>
              <a:rPr sz="1200" spc="-5" dirty="0">
                <a:latin typeface="Times New Roman"/>
                <a:cs typeface="Times New Roman"/>
              </a:rPr>
              <a:t>Foxhall conservarono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superiorità </a:t>
            </a:r>
            <a:r>
              <a:rPr sz="1200" dirty="0">
                <a:latin typeface="Times New Roman"/>
                <a:cs typeface="Times New Roman"/>
              </a:rPr>
              <a:t>razziale e </a:t>
            </a:r>
            <a:r>
              <a:rPr sz="1200" spc="-5" dirty="0">
                <a:latin typeface="Times New Roman"/>
                <a:cs typeface="Times New Roman"/>
              </a:rPr>
              <a:t>perpetuarono </a:t>
            </a:r>
            <a:r>
              <a:rPr sz="1200" dirty="0">
                <a:latin typeface="Times New Roman"/>
                <a:cs typeface="Times New Roman"/>
              </a:rPr>
              <a:t>i loro  </a:t>
            </a:r>
            <a:r>
              <a:rPr sz="1200" spc="-5" dirty="0">
                <a:latin typeface="Times New Roman"/>
                <a:cs typeface="Times New Roman"/>
              </a:rPr>
              <a:t>costumi religiosi </a:t>
            </a:r>
            <a:r>
              <a:rPr sz="1200" dirty="0">
                <a:latin typeface="Times New Roman"/>
                <a:cs typeface="Times New Roman"/>
              </a:rPr>
              <a:t>primitivi. 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popolazioni, </a:t>
            </a:r>
            <a:r>
              <a:rPr sz="1200" spc="-5" dirty="0">
                <a:latin typeface="Times New Roman"/>
                <a:cs typeface="Times New Roman"/>
              </a:rPr>
              <a:t>che si erano </a:t>
            </a:r>
            <a:r>
              <a:rPr sz="1200" dirty="0">
                <a:latin typeface="Times New Roman"/>
                <a:cs typeface="Times New Roman"/>
              </a:rPr>
              <a:t>mescolate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con stirpi susseguenti, </a:t>
            </a:r>
            <a:r>
              <a:rPr sz="1200" spc="-5" dirty="0">
                <a:latin typeface="Times New Roman"/>
                <a:cs typeface="Times New Roman"/>
              </a:rPr>
              <a:t>lasciarono l’Inghilterra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ovest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glaciazione successiva, </a:t>
            </a:r>
            <a:r>
              <a:rPr sz="1200" dirty="0">
                <a:latin typeface="Times New Roman"/>
                <a:cs typeface="Times New Roman"/>
              </a:rPr>
              <a:t>e sopravvissero </a:t>
            </a:r>
            <a:r>
              <a:rPr sz="1200" spc="-5" dirty="0">
                <a:latin typeface="Times New Roman"/>
                <a:cs typeface="Times New Roman"/>
              </a:rPr>
              <a:t>come Eschimesi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odierni.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Le tribù di Badonan</a:t>
            </a:r>
            <a:endParaRPr sz="16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(720.2) 64:3.1 </a:t>
            </a:r>
            <a:r>
              <a:rPr sz="1200" spc="-5" dirty="0">
                <a:latin typeface="Times New Roman"/>
                <a:cs typeface="Times New Roman"/>
              </a:rPr>
              <a:t>Oltre alle </a:t>
            </a:r>
            <a:r>
              <a:rPr sz="1200" dirty="0">
                <a:latin typeface="Times New Roman"/>
                <a:cs typeface="Times New Roman"/>
              </a:rPr>
              <a:t>popolazioni di Foxhall </a:t>
            </a:r>
            <a:r>
              <a:rPr sz="1200" spc="-5" dirty="0">
                <a:latin typeface="Times New Roman"/>
                <a:cs typeface="Times New Roman"/>
              </a:rPr>
              <a:t>nell’ovest,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combattivo </a:t>
            </a:r>
            <a:r>
              <a:rPr sz="1200" dirty="0">
                <a:latin typeface="Times New Roman"/>
                <a:cs typeface="Times New Roman"/>
              </a:rPr>
              <a:t>centro di cultura persisté </a:t>
            </a:r>
            <a:r>
              <a:rPr sz="1200" spc="-5" dirty="0">
                <a:latin typeface="Times New Roman"/>
                <a:cs typeface="Times New Roman"/>
              </a:rPr>
              <a:t>nell’est. Questo gruppo </a:t>
            </a:r>
            <a:r>
              <a:rPr sz="1200" dirty="0">
                <a:latin typeface="Times New Roman"/>
                <a:cs typeface="Times New Roman"/>
              </a:rPr>
              <a:t>viveva  </a:t>
            </a:r>
            <a:r>
              <a:rPr sz="1200" spc="-5" dirty="0">
                <a:latin typeface="Times New Roman"/>
                <a:cs typeface="Times New Roman"/>
              </a:rPr>
              <a:t>sui contrafforti degli </a:t>
            </a:r>
            <a:r>
              <a:rPr sz="1200" dirty="0">
                <a:latin typeface="Times New Roman"/>
                <a:cs typeface="Times New Roman"/>
              </a:rPr>
              <a:t>altopiani </a:t>
            </a:r>
            <a:r>
              <a:rPr sz="1200" spc="-5" dirty="0">
                <a:latin typeface="Times New Roman"/>
                <a:cs typeface="Times New Roman"/>
              </a:rPr>
              <a:t>nordoccidentali dell’India tra </a:t>
            </a:r>
            <a:r>
              <a:rPr sz="1200" dirty="0">
                <a:latin typeface="Times New Roman"/>
                <a:cs typeface="Times New Roman"/>
              </a:rPr>
              <a:t>le tribù di </a:t>
            </a:r>
            <a:r>
              <a:rPr sz="1200" spc="-5" dirty="0">
                <a:latin typeface="Times New Roman"/>
                <a:cs typeface="Times New Roman"/>
              </a:rPr>
              <a:t>Badonan,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lontanissimo nipote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Andon. Queste  </a:t>
            </a:r>
            <a:r>
              <a:rPr sz="1200" dirty="0">
                <a:latin typeface="Times New Roman"/>
                <a:cs typeface="Times New Roman"/>
              </a:rPr>
              <a:t>popolazioni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 soli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Andon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praticarono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sacrifici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97520" cy="31946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43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(720.3) 64:3.2 </a:t>
            </a:r>
            <a:r>
              <a:rPr sz="1200" spc="-5" dirty="0">
                <a:latin typeface="Times New Roman"/>
                <a:cs typeface="Times New Roman"/>
              </a:rPr>
              <a:t>Questi Badoniti degli altopiani </a:t>
            </a:r>
            <a:r>
              <a:rPr sz="1200" dirty="0">
                <a:latin typeface="Times New Roman"/>
                <a:cs typeface="Times New Roman"/>
              </a:rPr>
              <a:t>occupavano un </a:t>
            </a:r>
            <a:r>
              <a:rPr sz="1200" spc="-5" dirty="0">
                <a:latin typeface="Times New Roman"/>
                <a:cs typeface="Times New Roman"/>
              </a:rPr>
              <a:t>vasto pianoro </a:t>
            </a:r>
            <a:r>
              <a:rPr sz="1200" dirty="0">
                <a:latin typeface="Times New Roman"/>
                <a:cs typeface="Times New Roman"/>
              </a:rPr>
              <a:t>circondato da </a:t>
            </a:r>
            <a:r>
              <a:rPr sz="1200" spc="-5" dirty="0">
                <a:latin typeface="Times New Roman"/>
                <a:cs typeface="Times New Roman"/>
              </a:rPr>
              <a:t>foreste, attraversato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fiumi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 abbondante selvaggina.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alcuni dei loro </a:t>
            </a:r>
            <a:r>
              <a:rPr sz="1200" dirty="0">
                <a:latin typeface="Times New Roman"/>
                <a:cs typeface="Times New Roman"/>
              </a:rPr>
              <a:t>cugini </a:t>
            </a:r>
            <a:r>
              <a:rPr sz="1200" spc="-5" dirty="0">
                <a:latin typeface="Times New Roman"/>
                <a:cs typeface="Times New Roman"/>
              </a:rPr>
              <a:t>del Tibet, essi vivevano </a:t>
            </a:r>
            <a:r>
              <a:rPr sz="1200" dirty="0">
                <a:latin typeface="Times New Roman"/>
                <a:cs typeface="Times New Roman"/>
              </a:rPr>
              <a:t>in rozze </a:t>
            </a:r>
            <a:r>
              <a:rPr sz="1200" spc="-5" dirty="0">
                <a:latin typeface="Times New Roman"/>
                <a:cs typeface="Times New Roman"/>
              </a:rPr>
              <a:t>capanne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grotte sul fianco delle  </a:t>
            </a:r>
            <a:r>
              <a:rPr sz="1200" dirty="0">
                <a:latin typeface="Times New Roman"/>
                <a:cs typeface="Times New Roman"/>
              </a:rPr>
              <a:t>colline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gallerie seminterrate.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(720.4) 64:3.3 </a:t>
            </a:r>
            <a:r>
              <a:rPr sz="1200" spc="-5" dirty="0">
                <a:latin typeface="Times New Roman"/>
                <a:cs typeface="Times New Roman"/>
              </a:rPr>
              <a:t>Mentre nelle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crebbe sempre </a:t>
            </a:r>
            <a:r>
              <a:rPr sz="1200" dirty="0">
                <a:latin typeface="Times New Roman"/>
                <a:cs typeface="Times New Roman"/>
              </a:rPr>
              <a:t>più la paura </a:t>
            </a:r>
            <a:r>
              <a:rPr sz="1200" spc="-5" dirty="0">
                <a:latin typeface="Times New Roman"/>
                <a:cs typeface="Times New Roman"/>
              </a:rPr>
              <a:t>del ghiaccio, </a:t>
            </a:r>
            <a:r>
              <a:rPr sz="1200" dirty="0">
                <a:latin typeface="Times New Roman"/>
                <a:cs typeface="Times New Roman"/>
              </a:rPr>
              <a:t>quelle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vivevano vicino </a:t>
            </a:r>
            <a:r>
              <a:rPr sz="1200" spc="-5" dirty="0">
                <a:latin typeface="Times New Roman"/>
                <a:cs typeface="Times New Roman"/>
              </a:rPr>
              <a:t>al loro paese </a:t>
            </a:r>
            <a:r>
              <a:rPr sz="1200" dirty="0">
                <a:latin typeface="Times New Roman"/>
                <a:cs typeface="Times New Roman"/>
              </a:rPr>
              <a:t>d’origine  </a:t>
            </a:r>
            <a:r>
              <a:rPr sz="1200" spc="-5" dirty="0">
                <a:latin typeface="Times New Roman"/>
                <a:cs typeface="Times New Roman"/>
              </a:rPr>
              <a:t>divennero estremamente </a:t>
            </a:r>
            <a:r>
              <a:rPr sz="1200" dirty="0">
                <a:latin typeface="Times New Roman"/>
                <a:cs typeface="Times New Roman"/>
              </a:rPr>
              <a:t>timorose </a:t>
            </a:r>
            <a:r>
              <a:rPr sz="1200" spc="-5" dirty="0">
                <a:latin typeface="Times New Roman"/>
                <a:cs typeface="Times New Roman"/>
              </a:rPr>
              <a:t>dell’acqua. </a:t>
            </a:r>
            <a:r>
              <a:rPr sz="1200" dirty="0">
                <a:latin typeface="Times New Roman"/>
                <a:cs typeface="Times New Roman"/>
              </a:rPr>
              <a:t>Esse </a:t>
            </a:r>
            <a:r>
              <a:rPr sz="1200" spc="-5" dirty="0">
                <a:latin typeface="Times New Roman"/>
                <a:cs typeface="Times New Roman"/>
              </a:rPr>
              <a:t>videro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penisola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Mesopotamia </a:t>
            </a:r>
            <a:r>
              <a:rPr sz="1200" dirty="0">
                <a:latin typeface="Times New Roman"/>
                <a:cs typeface="Times New Roman"/>
              </a:rPr>
              <a:t>inabissarsi </a:t>
            </a:r>
            <a:r>
              <a:rPr sz="1200" spc="-5" dirty="0">
                <a:latin typeface="Times New Roman"/>
                <a:cs typeface="Times New Roman"/>
              </a:rPr>
              <a:t>gradualmente </a:t>
            </a:r>
            <a:r>
              <a:rPr sz="1200" dirty="0">
                <a:latin typeface="Times New Roman"/>
                <a:cs typeface="Times New Roman"/>
              </a:rPr>
              <a:t>nell’oceano, </a:t>
            </a:r>
            <a:r>
              <a:rPr sz="1200" spc="-5" dirty="0">
                <a:latin typeface="Times New Roman"/>
                <a:cs typeface="Times New Roman"/>
              </a:rPr>
              <a:t>ed  anche se essa emerse parecchie </a:t>
            </a:r>
            <a:r>
              <a:rPr sz="1200" dirty="0">
                <a:latin typeface="Times New Roman"/>
                <a:cs typeface="Times New Roman"/>
              </a:rPr>
              <a:t>volte, le tradizioni di queste razze primitive </a:t>
            </a:r>
            <a:r>
              <a:rPr sz="1200" spc="-5" dirty="0">
                <a:latin typeface="Times New Roman"/>
                <a:cs typeface="Times New Roman"/>
              </a:rPr>
              <a:t>si formarono attorno ai pericoli del mare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timore  </a:t>
            </a:r>
            <a:r>
              <a:rPr sz="1200" spc="-5" dirty="0">
                <a:latin typeface="Times New Roman"/>
                <a:cs typeface="Times New Roman"/>
              </a:rPr>
              <a:t>della periodica </a:t>
            </a:r>
            <a:r>
              <a:rPr sz="1200" dirty="0">
                <a:latin typeface="Times New Roman"/>
                <a:cs typeface="Times New Roman"/>
              </a:rPr>
              <a:t>sommersione. </a:t>
            </a:r>
            <a:r>
              <a:rPr sz="1200" spc="-5" dirty="0">
                <a:latin typeface="Times New Roman"/>
                <a:cs typeface="Times New Roman"/>
              </a:rPr>
              <a:t>Questa paura, </a:t>
            </a:r>
            <a:r>
              <a:rPr sz="1200" dirty="0">
                <a:latin typeface="Times New Roman"/>
                <a:cs typeface="Times New Roman"/>
              </a:rPr>
              <a:t>unitamente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esperienza delle </a:t>
            </a:r>
            <a:r>
              <a:rPr sz="1200" dirty="0">
                <a:latin typeface="Times New Roman"/>
                <a:cs typeface="Times New Roman"/>
              </a:rPr>
              <a:t>piene </a:t>
            </a:r>
            <a:r>
              <a:rPr sz="1200" spc="-5" dirty="0">
                <a:latin typeface="Times New Roman"/>
                <a:cs typeface="Times New Roman"/>
              </a:rPr>
              <a:t>fluviali, spiega perché scelsero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terre </a:t>
            </a:r>
            <a:r>
              <a:rPr sz="1200" spc="-5" dirty="0">
                <a:latin typeface="Times New Roman"/>
                <a:cs typeface="Times New Roman"/>
              </a:rPr>
              <a:t>alte  come luogo </a:t>
            </a:r>
            <a:r>
              <a:rPr sz="1200" dirty="0">
                <a:latin typeface="Times New Roman"/>
                <a:cs typeface="Times New Roman"/>
              </a:rPr>
              <a:t>sicuro in </a:t>
            </a:r>
            <a:r>
              <a:rPr sz="1200" spc="-5" dirty="0">
                <a:latin typeface="Times New Roman"/>
                <a:cs typeface="Times New Roman"/>
              </a:rPr>
              <a:t>cui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abitare.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914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(720.5) 64:3.4 </a:t>
            </a:r>
            <a:r>
              <a:rPr sz="1200" spc="-5" dirty="0">
                <a:latin typeface="Times New Roman"/>
                <a:cs typeface="Times New Roman"/>
              </a:rPr>
              <a:t>Ad est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territorio </a:t>
            </a:r>
            <a:r>
              <a:rPr sz="1200" dirty="0">
                <a:latin typeface="Times New Roman"/>
                <a:cs typeface="Times New Roman"/>
              </a:rPr>
              <a:t>abitato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popoli di </a:t>
            </a:r>
            <a:r>
              <a:rPr sz="1200" spc="-5" dirty="0">
                <a:latin typeface="Times New Roman"/>
                <a:cs typeface="Times New Roman"/>
              </a:rPr>
              <a:t>Badonan, sui Monti Siwalik dell’India settentrionale, 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trovare fossili  che si avvicinano ai </a:t>
            </a:r>
            <a:r>
              <a:rPr sz="1200" dirty="0">
                <a:latin typeface="Times New Roman"/>
                <a:cs typeface="Times New Roman"/>
              </a:rPr>
              <a:t>tipi di transizione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vari gruppi preumani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qualunque altra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74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(720.6) 64:3.5 </a:t>
            </a:r>
            <a:r>
              <a:rPr sz="1200" i="1" dirty="0">
                <a:latin typeface="Times New Roman"/>
                <a:cs typeface="Times New Roman"/>
              </a:rPr>
              <a:t>850.000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spc="-10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tribù superiori </a:t>
            </a:r>
            <a:r>
              <a:rPr sz="1200" dirty="0">
                <a:latin typeface="Times New Roman"/>
                <a:cs typeface="Times New Roman"/>
              </a:rPr>
              <a:t>di Badonan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di sterminio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vicini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tendenze animali.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meno di mille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</a:t>
            </a:r>
            <a:r>
              <a:rPr sz="1200" dirty="0">
                <a:latin typeface="Times New Roman"/>
                <a:cs typeface="Times New Roman"/>
              </a:rPr>
              <a:t>dei gruppi </a:t>
            </a:r>
            <a:r>
              <a:rPr sz="1200" spc="-5" dirty="0">
                <a:latin typeface="Times New Roman"/>
                <a:cs typeface="Times New Roman"/>
              </a:rPr>
              <a:t>animali ai confini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regioni erano stati </a:t>
            </a:r>
            <a:r>
              <a:rPr sz="1200" dirty="0">
                <a:latin typeface="Times New Roman"/>
                <a:cs typeface="Times New Roman"/>
              </a:rPr>
              <a:t>distrutti o  </a:t>
            </a:r>
            <a:r>
              <a:rPr sz="1200" spc="-5" dirty="0">
                <a:latin typeface="Times New Roman"/>
                <a:cs typeface="Times New Roman"/>
              </a:rPr>
              <a:t>respinti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foreste </a:t>
            </a:r>
            <a:r>
              <a:rPr sz="1200" dirty="0">
                <a:latin typeface="Times New Roman"/>
                <a:cs typeface="Times New Roman"/>
              </a:rPr>
              <a:t>del sud. </a:t>
            </a:r>
            <a:r>
              <a:rPr sz="1200" spc="-5" dirty="0">
                <a:latin typeface="Times New Roman"/>
                <a:cs typeface="Times New Roman"/>
              </a:rPr>
              <a:t>Questa campagna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sterminio degli esseri inferiori </a:t>
            </a:r>
            <a:r>
              <a:rPr sz="1200" dirty="0">
                <a:latin typeface="Times New Roman"/>
                <a:cs typeface="Times New Roman"/>
              </a:rPr>
              <a:t>portò ad un leggero </a:t>
            </a:r>
            <a:r>
              <a:rPr sz="1200" spc="-5" dirty="0">
                <a:latin typeface="Times New Roman"/>
                <a:cs typeface="Times New Roman"/>
              </a:rPr>
              <a:t>miglioramento delle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tribù</a:t>
            </a:r>
            <a:endParaRPr sz="1200">
              <a:latin typeface="Times New Roman"/>
              <a:cs typeface="Times New Roman"/>
            </a:endParaRPr>
          </a:p>
          <a:p>
            <a:pPr marL="76200" marR="692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montane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quell’epoca.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discendenti misti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ceppo Badonita migliorato </a:t>
            </a:r>
            <a:r>
              <a:rPr sz="1200" dirty="0">
                <a:latin typeface="Times New Roman"/>
                <a:cs typeface="Times New Roman"/>
              </a:rPr>
              <a:t>apparvero </a:t>
            </a:r>
            <a:r>
              <a:rPr sz="1200" spc="-5" dirty="0">
                <a:latin typeface="Times New Roman"/>
                <a:cs typeface="Times New Roman"/>
              </a:rPr>
              <a:t>sulla scena </a:t>
            </a:r>
            <a:r>
              <a:rPr sz="1200" dirty="0">
                <a:latin typeface="Times New Roman"/>
                <a:cs typeface="Times New Roman"/>
              </a:rPr>
              <a:t>d’azione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popolo  </a:t>
            </a:r>
            <a:r>
              <a:rPr sz="1200" spc="-5" dirty="0">
                <a:latin typeface="Times New Roman"/>
                <a:cs typeface="Times New Roman"/>
              </a:rPr>
              <a:t>apparentemente </a:t>
            </a:r>
            <a:r>
              <a:rPr sz="1200" dirty="0">
                <a:latin typeface="Times New Roman"/>
                <a:cs typeface="Times New Roman"/>
              </a:rPr>
              <a:t>nuovo — la </a:t>
            </a:r>
            <a:r>
              <a:rPr sz="1200" i="1" spc="-5" dirty="0">
                <a:latin typeface="Times New Roman"/>
                <a:cs typeface="Times New Roman"/>
              </a:rPr>
              <a:t>razza del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Neandertal.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4200" cy="36048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Le razze del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Neandertal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1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(720.7) 64:4.1 </a:t>
            </a:r>
            <a:r>
              <a:rPr sz="1200" spc="-5" dirty="0">
                <a:latin typeface="Times New Roman"/>
                <a:cs typeface="Times New Roman"/>
              </a:rPr>
              <a:t>Gli uomini del Neandertal erano eccellenti combattenti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viaggiatori. </a:t>
            </a:r>
            <a:r>
              <a:rPr sz="1200" spc="-5" dirty="0">
                <a:latin typeface="Times New Roman"/>
                <a:cs typeface="Times New Roman"/>
              </a:rPr>
              <a:t>Essi si diffusero gradualmente dai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centri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degli altopiani nel nordovest dell’India sino alla </a:t>
            </a:r>
            <a:r>
              <a:rPr sz="1200" dirty="0">
                <a:latin typeface="Times New Roman"/>
                <a:cs typeface="Times New Roman"/>
              </a:rPr>
              <a:t>Cina </a:t>
            </a:r>
            <a:r>
              <a:rPr sz="1200" spc="-5" dirty="0">
                <a:latin typeface="Times New Roman"/>
                <a:cs typeface="Times New Roman"/>
              </a:rPr>
              <a:t>ad est,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Francia ad ovest,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sud,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all’Africa </a:t>
            </a:r>
            <a:r>
              <a:rPr sz="1200" dirty="0">
                <a:latin typeface="Times New Roman"/>
                <a:cs typeface="Times New Roman"/>
              </a:rPr>
              <a:t>settentrionale.  </a:t>
            </a:r>
            <a:r>
              <a:rPr sz="1200" spc="-5" dirty="0">
                <a:latin typeface="Times New Roman"/>
                <a:cs typeface="Times New Roman"/>
              </a:rPr>
              <a:t>Essi dominarono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mondo per quasi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milione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all’epoca della </a:t>
            </a:r>
            <a:r>
              <a:rPr sz="1200" spc="-5" dirty="0">
                <a:latin typeface="Times New Roman"/>
                <a:cs typeface="Times New Roman"/>
              </a:rPr>
              <a:t>migrazione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evoluzionarie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717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(720.8) 64:4.2 </a:t>
            </a:r>
            <a:r>
              <a:rPr sz="1200" i="1" dirty="0">
                <a:latin typeface="Times New Roman"/>
                <a:cs typeface="Times New Roman"/>
              </a:rPr>
              <a:t>800.000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spc="-10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selvaggina era </a:t>
            </a:r>
            <a:r>
              <a:rPr sz="1200" dirty="0">
                <a:latin typeface="Times New Roman"/>
                <a:cs typeface="Times New Roman"/>
              </a:rPr>
              <a:t>abbondante; molte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di cervidi,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pure elefanti ed ippopotami, </a:t>
            </a:r>
            <a:r>
              <a:rPr sz="1200" spc="-5" dirty="0">
                <a:latin typeface="Times New Roman"/>
                <a:cs typeface="Times New Roman"/>
              </a:rPr>
              <a:t>vagavano per  l’Europa.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bestiame abbondava; cavalli </a:t>
            </a:r>
            <a:r>
              <a:rPr sz="1200" dirty="0">
                <a:latin typeface="Times New Roman"/>
                <a:cs typeface="Times New Roman"/>
              </a:rPr>
              <a:t>e lupi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ovunque.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del Neandertal erano grandi cacciatori, </a:t>
            </a:r>
            <a:r>
              <a:rPr sz="1200" dirty="0">
                <a:latin typeface="Times New Roman"/>
                <a:cs typeface="Times New Roman"/>
              </a:rPr>
              <a:t>e le tribù che  </a:t>
            </a:r>
            <a:r>
              <a:rPr sz="1200" spc="-5" dirty="0">
                <a:latin typeface="Times New Roman"/>
                <a:cs typeface="Times New Roman"/>
              </a:rPr>
              <a:t>vivevano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Francia </a:t>
            </a:r>
            <a:r>
              <a:rPr sz="1200" dirty="0">
                <a:latin typeface="Times New Roman"/>
                <a:cs typeface="Times New Roman"/>
              </a:rPr>
              <a:t>furono le </a:t>
            </a:r>
            <a:r>
              <a:rPr sz="1200" spc="-5" dirty="0">
                <a:latin typeface="Times New Roman"/>
                <a:cs typeface="Times New Roman"/>
              </a:rPr>
              <a:t>prime ad </a:t>
            </a:r>
            <a:r>
              <a:rPr sz="1200" dirty="0">
                <a:latin typeface="Times New Roman"/>
                <a:cs typeface="Times New Roman"/>
              </a:rPr>
              <a:t>adottare 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concedere </a:t>
            </a:r>
            <a:r>
              <a:rPr sz="1200" spc="-5" dirty="0">
                <a:latin typeface="Times New Roman"/>
                <a:cs typeface="Times New Roman"/>
              </a:rPr>
              <a:t>ai migliori cacciatori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privilegio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la propria 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tra 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96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(721.1) 64:4.3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renna </a:t>
            </a:r>
            <a:r>
              <a:rPr sz="1200" spc="-5" dirty="0">
                <a:latin typeface="Times New Roman"/>
                <a:cs typeface="Times New Roman"/>
              </a:rPr>
              <a:t>fu estremamente </a:t>
            </a:r>
            <a:r>
              <a:rPr sz="1200" dirty="0">
                <a:latin typeface="Times New Roman"/>
                <a:cs typeface="Times New Roman"/>
              </a:rPr>
              <a:t>utile a questi popoli </a:t>
            </a:r>
            <a:r>
              <a:rPr sz="1200" spc="-5" dirty="0">
                <a:latin typeface="Times New Roman"/>
                <a:cs typeface="Times New Roman"/>
              </a:rPr>
              <a:t>del Neandertal, servendo come cibo,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vestiario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fabbricare  </a:t>
            </a:r>
            <a:r>
              <a:rPr sz="1200" dirty="0">
                <a:latin typeface="Times New Roman"/>
                <a:cs typeface="Times New Roman"/>
              </a:rPr>
              <a:t>utensili, in </a:t>
            </a:r>
            <a:r>
              <a:rPr sz="1200" spc="-5" dirty="0">
                <a:latin typeface="Times New Roman"/>
                <a:cs typeface="Times New Roman"/>
              </a:rPr>
              <a:t>quanto essi facevano </a:t>
            </a:r>
            <a:r>
              <a:rPr sz="1200" dirty="0">
                <a:latin typeface="Times New Roman"/>
                <a:cs typeface="Times New Roman"/>
              </a:rPr>
              <a:t>vario </a:t>
            </a:r>
            <a:r>
              <a:rPr sz="1200" spc="-5" dirty="0">
                <a:latin typeface="Times New Roman"/>
                <a:cs typeface="Times New Roman"/>
              </a:rPr>
              <a:t>uso delle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corna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ossa. Essi erano poco colti,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portarono grandi </a:t>
            </a:r>
            <a:r>
              <a:rPr sz="1200" dirty="0">
                <a:latin typeface="Times New Roman"/>
                <a:cs typeface="Times New Roman"/>
              </a:rPr>
              <a:t>miglioramenti  </a:t>
            </a:r>
            <a:r>
              <a:rPr sz="1200" spc="-5" dirty="0">
                <a:latin typeface="Times New Roman"/>
                <a:cs typeface="Times New Roman"/>
              </a:rPr>
              <a:t>alla lavorazione della </a:t>
            </a:r>
            <a:r>
              <a:rPr sz="1200" dirty="0">
                <a:latin typeface="Times New Roman"/>
                <a:cs typeface="Times New Roman"/>
              </a:rPr>
              <a:t>selce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quasi 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dei tempi di </a:t>
            </a:r>
            <a:r>
              <a:rPr sz="1200" spc="-5" dirty="0">
                <a:latin typeface="Times New Roman"/>
                <a:cs typeface="Times New Roman"/>
              </a:rPr>
              <a:t>Andon. Ritornarono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uso grosse selci attaccate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manici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asce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</a:t>
            </a:r>
            <a:r>
              <a:rPr sz="1200" spc="-5" dirty="0">
                <a:latin typeface="Times New Roman"/>
                <a:cs typeface="Times New Roman"/>
              </a:rPr>
              <a:t> picconi.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85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(721.2) 64:4.4 </a:t>
            </a:r>
            <a:r>
              <a:rPr sz="1200" i="1" dirty="0">
                <a:latin typeface="Times New Roman"/>
                <a:cs typeface="Times New Roman"/>
              </a:rPr>
              <a:t>750.000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spc="-10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quarta coltre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ghiaccio </a:t>
            </a:r>
            <a:r>
              <a:rPr sz="1200" dirty="0">
                <a:latin typeface="Times New Roman"/>
                <a:cs typeface="Times New Roman"/>
              </a:rPr>
              <a:t>avanzava decisamente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sud. Con i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attrezzi </a:t>
            </a:r>
            <a:r>
              <a:rPr sz="1200" spc="-5" dirty="0">
                <a:latin typeface="Times New Roman"/>
                <a:cs typeface="Times New Roman"/>
              </a:rPr>
              <a:t>migliorati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del  Neandertal facevano dei buchi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ghiaccio che </a:t>
            </a:r>
            <a:r>
              <a:rPr sz="1200" dirty="0">
                <a:latin typeface="Times New Roman"/>
                <a:cs typeface="Times New Roman"/>
              </a:rPr>
              <a:t>copriva i </a:t>
            </a:r>
            <a:r>
              <a:rPr sz="1200" spc="-5" dirty="0">
                <a:latin typeface="Times New Roman"/>
                <a:cs typeface="Times New Roman"/>
              </a:rPr>
              <a:t>fiumi </a:t>
            </a:r>
            <a:r>
              <a:rPr sz="1200" dirty="0">
                <a:latin typeface="Times New Roman"/>
                <a:cs typeface="Times New Roman"/>
              </a:rPr>
              <a:t>nordici e potevano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arpionare i pesci che </a:t>
            </a:r>
            <a:r>
              <a:rPr sz="1200" spc="-5" dirty="0">
                <a:latin typeface="Times New Roman"/>
                <a:cs typeface="Times New Roman"/>
              </a:rPr>
              <a:t>risalivano verso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fori.</a:t>
            </a:r>
            <a:endParaRPr sz="1200">
              <a:latin typeface="Times New Roman"/>
              <a:cs typeface="Times New Roman"/>
            </a:endParaRPr>
          </a:p>
          <a:p>
            <a:pPr marL="76200" marR="5702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arretrarono continuamente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all’avanzata dei ghiacci, che </a:t>
            </a:r>
            <a:r>
              <a:rPr sz="1200" dirty="0">
                <a:latin typeface="Times New Roman"/>
                <a:cs typeface="Times New Roman"/>
              </a:rPr>
              <a:t>in quel momento davano </a:t>
            </a:r>
            <a:r>
              <a:rPr sz="1200" spc="-5" dirty="0">
                <a:latin typeface="Times New Roman"/>
                <a:cs typeface="Times New Roman"/>
              </a:rPr>
              <a:t>luogo alla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estesa  </a:t>
            </a:r>
            <a:r>
              <a:rPr sz="1200" dirty="0">
                <a:latin typeface="Times New Roman"/>
                <a:cs typeface="Times New Roman"/>
              </a:rPr>
              <a:t>invasione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dell’Europa.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9440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(721.3) 64:4.5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ghiacciaio siberiano raggiunse </a:t>
            </a:r>
            <a:r>
              <a:rPr sz="1200" dirty="0">
                <a:latin typeface="Times New Roman"/>
                <a:cs typeface="Times New Roman"/>
              </a:rPr>
              <a:t>la sua massima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sud, obbligando gli </a:t>
            </a:r>
            <a:r>
              <a:rPr sz="1200" dirty="0">
                <a:latin typeface="Times New Roman"/>
                <a:cs typeface="Times New Roman"/>
              </a:rPr>
              <a:t>uomini primitivi a  </a:t>
            </a:r>
            <a:r>
              <a:rPr sz="1200" spc="-5" dirty="0">
                <a:latin typeface="Times New Roman"/>
                <a:cs typeface="Times New Roman"/>
              </a:rPr>
              <a:t>spostarsi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sud verso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paesi d’origine. 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si era così differenziata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di un nuovo </a:t>
            </a:r>
            <a:r>
              <a:rPr sz="1200" spc="-5" dirty="0">
                <a:latin typeface="Times New Roman"/>
                <a:cs typeface="Times New Roman"/>
              </a:rPr>
              <a:t>incrocio </a:t>
            </a:r>
            <a:r>
              <a:rPr sz="1200" dirty="0">
                <a:latin typeface="Times New Roman"/>
                <a:cs typeface="Times New Roman"/>
              </a:rPr>
              <a:t>con i  suoi </a:t>
            </a:r>
            <a:r>
              <a:rPr sz="1200" spc="-5" dirty="0">
                <a:latin typeface="Times New Roman"/>
                <a:cs typeface="Times New Roman"/>
              </a:rPr>
              <a:t>parenti scimmieschi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progressivi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grandemente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diminuito.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51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(721.4) 64:4.6 </a:t>
            </a:r>
            <a:r>
              <a:rPr sz="1200" i="1" dirty="0">
                <a:latin typeface="Times New Roman"/>
                <a:cs typeface="Times New Roman"/>
              </a:rPr>
              <a:t>700.000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spc="-10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quarta glaciazione,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tutte in Europa,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ritirando;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animali ritornavano  verso nord.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clima </a:t>
            </a:r>
            <a:r>
              <a:rPr sz="1200" spc="-5" dirty="0">
                <a:latin typeface="Times New Roman"/>
                <a:cs typeface="Times New Roman"/>
              </a:rPr>
              <a:t>era fresco ed </a:t>
            </a:r>
            <a:r>
              <a:rPr sz="1200" dirty="0">
                <a:latin typeface="Times New Roman"/>
                <a:cs typeface="Times New Roman"/>
              </a:rPr>
              <a:t>umido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primitivi </a:t>
            </a:r>
            <a:r>
              <a:rPr sz="1200" spc="-5" dirty="0">
                <a:latin typeface="Times New Roman"/>
                <a:cs typeface="Times New Roman"/>
              </a:rPr>
              <a:t>prosperarono </a:t>
            </a:r>
            <a:r>
              <a:rPr sz="1200" dirty="0">
                <a:latin typeface="Times New Roman"/>
                <a:cs typeface="Times New Roman"/>
              </a:rPr>
              <a:t>di nuovo in </a:t>
            </a:r>
            <a:r>
              <a:rPr sz="1200" spc="-5" dirty="0">
                <a:latin typeface="Times New Roman"/>
                <a:cs typeface="Times New Roman"/>
              </a:rPr>
              <a:t>Europa </a:t>
            </a:r>
            <a:r>
              <a:rPr sz="1200" dirty="0">
                <a:latin typeface="Times New Roman"/>
                <a:cs typeface="Times New Roman"/>
              </a:rPr>
              <a:t>e nell’Asia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occidentale.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Gradualmente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foreste si estesero verso </a:t>
            </a:r>
            <a:r>
              <a:rPr sz="1200" dirty="0">
                <a:latin typeface="Times New Roman"/>
                <a:cs typeface="Times New Roman"/>
              </a:rPr>
              <a:t>nord sulle </a:t>
            </a:r>
            <a:r>
              <a:rPr sz="1200" spc="-5" dirty="0">
                <a:latin typeface="Times New Roman"/>
                <a:cs typeface="Times New Roman"/>
              </a:rPr>
              <a:t>terre che erano state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recentemente coperte </a:t>
            </a:r>
            <a:r>
              <a:rPr sz="1200" dirty="0">
                <a:latin typeface="Times New Roman"/>
                <a:cs typeface="Times New Roman"/>
              </a:rPr>
              <a:t>dai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ghiacci.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860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(721.5) 64:4.7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fauna </a:t>
            </a:r>
            <a:r>
              <a:rPr sz="1200" spc="-5" dirty="0">
                <a:latin typeface="Times New Roman"/>
                <a:cs typeface="Times New Roman"/>
              </a:rPr>
              <a:t>mammifera </a:t>
            </a:r>
            <a:r>
              <a:rPr sz="1200" dirty="0">
                <a:latin typeface="Times New Roman"/>
                <a:cs typeface="Times New Roman"/>
              </a:rPr>
              <a:t>era stata poco modificata </a:t>
            </a:r>
            <a:r>
              <a:rPr sz="1200" spc="-5" dirty="0">
                <a:latin typeface="Times New Roman"/>
                <a:cs typeface="Times New Roman"/>
              </a:rPr>
              <a:t>dalla grande glaciazione. Questi animali persisterono su quella </a:t>
            </a:r>
            <a:r>
              <a:rPr sz="1200" dirty="0">
                <a:latin typeface="Times New Roman"/>
                <a:cs typeface="Times New Roman"/>
              </a:rPr>
              <a:t>stretta  </a:t>
            </a:r>
            <a:r>
              <a:rPr sz="1200" spc="-5" dirty="0">
                <a:latin typeface="Times New Roman"/>
                <a:cs typeface="Times New Roman"/>
              </a:rPr>
              <a:t>striscia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terra che si </a:t>
            </a:r>
            <a:r>
              <a:rPr sz="1200" dirty="0">
                <a:latin typeface="Times New Roman"/>
                <a:cs typeface="Times New Roman"/>
              </a:rPr>
              <a:t>stendeva tra i </a:t>
            </a:r>
            <a:r>
              <a:rPr sz="1200" spc="-5" dirty="0">
                <a:latin typeface="Times New Roman"/>
                <a:cs typeface="Times New Roman"/>
              </a:rPr>
              <a:t>ghiacci </a:t>
            </a:r>
            <a:r>
              <a:rPr sz="1200" dirty="0">
                <a:latin typeface="Times New Roman"/>
                <a:cs typeface="Times New Roman"/>
              </a:rPr>
              <a:t>e le Alpi, e </a:t>
            </a:r>
            <a:r>
              <a:rPr sz="1200" spc="-5" dirty="0">
                <a:latin typeface="Times New Roman"/>
                <a:cs typeface="Times New Roman"/>
              </a:rPr>
              <a:t>alla ritirata del ghiacciaio si diffusero </a:t>
            </a:r>
            <a:r>
              <a:rPr sz="1200" dirty="0">
                <a:latin typeface="Times New Roman"/>
                <a:cs typeface="Times New Roman"/>
              </a:rPr>
              <a:t>di nuovo rapidamente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tutta</a:t>
            </a:r>
            <a:endParaRPr sz="1200">
              <a:latin typeface="Times New Roman"/>
              <a:cs typeface="Times New Roman"/>
            </a:endParaRPr>
          </a:p>
          <a:p>
            <a:pPr marL="88900" marR="965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l’Europa. Attraverso </a:t>
            </a:r>
            <a:r>
              <a:rPr sz="1200" dirty="0">
                <a:latin typeface="Times New Roman"/>
                <a:cs typeface="Times New Roman"/>
              </a:rPr>
              <a:t>il ponte </a:t>
            </a:r>
            <a:r>
              <a:rPr sz="1200" spc="-5" dirty="0">
                <a:latin typeface="Times New Roman"/>
                <a:cs typeface="Times New Roman"/>
              </a:rPr>
              <a:t>terrestre della </a:t>
            </a:r>
            <a:r>
              <a:rPr sz="1200" dirty="0">
                <a:latin typeface="Times New Roman"/>
                <a:cs typeface="Times New Roman"/>
              </a:rPr>
              <a:t>Sicilia </a:t>
            </a:r>
            <a:r>
              <a:rPr sz="1200" spc="-5" dirty="0">
                <a:latin typeface="Times New Roman"/>
                <a:cs typeface="Times New Roman"/>
              </a:rPr>
              <a:t>arrivarono dall’Africa elefanti dalle </a:t>
            </a:r>
            <a:r>
              <a:rPr sz="1200" dirty="0">
                <a:latin typeface="Times New Roman"/>
                <a:cs typeface="Times New Roman"/>
              </a:rPr>
              <a:t>zanne </a:t>
            </a:r>
            <a:r>
              <a:rPr sz="1200" spc="-5" dirty="0">
                <a:latin typeface="Times New Roman"/>
                <a:cs typeface="Times New Roman"/>
              </a:rPr>
              <a:t>diritte, rinoceronti dal </a:t>
            </a:r>
            <a:r>
              <a:rPr sz="1200" spc="5" dirty="0">
                <a:latin typeface="Times New Roman"/>
                <a:cs typeface="Times New Roman"/>
              </a:rPr>
              <a:t>naso </a:t>
            </a:r>
            <a:r>
              <a:rPr sz="1200" dirty="0">
                <a:latin typeface="Times New Roman"/>
                <a:cs typeface="Times New Roman"/>
              </a:rPr>
              <a:t>largo, iene  e leoni </a:t>
            </a:r>
            <a:r>
              <a:rPr sz="1200" spc="-5" dirty="0">
                <a:latin typeface="Times New Roman"/>
                <a:cs typeface="Times New Roman"/>
              </a:rPr>
              <a:t>africani,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nuovi animali </a:t>
            </a:r>
            <a:r>
              <a:rPr sz="1200" spc="-5" dirty="0">
                <a:latin typeface="Times New Roman"/>
                <a:cs typeface="Times New Roman"/>
              </a:rPr>
              <a:t>sterminarono praticamente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tigri </a:t>
            </a:r>
            <a:r>
              <a:rPr sz="1200" dirty="0">
                <a:latin typeface="Times New Roman"/>
                <a:cs typeface="Times New Roman"/>
              </a:rPr>
              <a:t>dai denti a </a:t>
            </a:r>
            <a:r>
              <a:rPr sz="1200" spc="-5" dirty="0">
                <a:latin typeface="Times New Roman"/>
                <a:cs typeface="Times New Roman"/>
              </a:rPr>
              <a:t>sciabola </a:t>
            </a:r>
            <a:r>
              <a:rPr sz="1200" dirty="0">
                <a:latin typeface="Times New Roman"/>
                <a:cs typeface="Times New Roman"/>
              </a:rPr>
              <a:t>e gli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ippopotami.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89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(721.6) 64:4.8 </a:t>
            </a:r>
            <a:r>
              <a:rPr sz="1200" i="1" dirty="0">
                <a:latin typeface="Times New Roman"/>
                <a:cs typeface="Times New Roman"/>
              </a:rPr>
              <a:t>650.000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spc="-10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clima continuava ad essere </a:t>
            </a:r>
            <a:r>
              <a:rPr sz="1200" dirty="0">
                <a:latin typeface="Times New Roman"/>
                <a:cs typeface="Times New Roman"/>
              </a:rPr>
              <a:t>mite.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metà </a:t>
            </a:r>
            <a:r>
              <a:rPr sz="1200" spc="-5" dirty="0">
                <a:latin typeface="Times New Roman"/>
                <a:cs typeface="Times New Roman"/>
              </a:rPr>
              <a:t>del periodo interglaciale esso </a:t>
            </a:r>
            <a:r>
              <a:rPr sz="1200" dirty="0">
                <a:latin typeface="Times New Roman"/>
                <a:cs typeface="Times New Roman"/>
              </a:rPr>
              <a:t>era divenuto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caldo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Alpi furono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spogliate del ghiaccio </a:t>
            </a:r>
            <a:r>
              <a:rPr sz="1200" dirty="0">
                <a:latin typeface="Times New Roman"/>
                <a:cs typeface="Times New Roman"/>
              </a:rPr>
              <a:t>e della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23189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(721.7) 64:4.9 </a:t>
            </a:r>
            <a:r>
              <a:rPr sz="1200" i="1" dirty="0">
                <a:latin typeface="Times New Roman"/>
                <a:cs typeface="Times New Roman"/>
              </a:rPr>
              <a:t>600.000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spc="-10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ghiaccio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punto allora più </a:t>
            </a:r>
            <a:r>
              <a:rPr sz="1200" spc="-5" dirty="0">
                <a:latin typeface="Times New Roman"/>
                <a:cs typeface="Times New Roman"/>
              </a:rPr>
              <a:t>settentrionale della sua ritirata </a:t>
            </a:r>
            <a:r>
              <a:rPr sz="1200" dirty="0">
                <a:latin typeface="Times New Roman"/>
                <a:cs typeface="Times New Roman"/>
              </a:rPr>
              <a:t>e dopo una </a:t>
            </a:r>
            <a:r>
              <a:rPr sz="1200" spc="-5" dirty="0">
                <a:latin typeface="Times New Roman"/>
                <a:cs typeface="Times New Roman"/>
              </a:rPr>
              <a:t>pausa di alcune  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si mosse nuovamente verso sud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sua quinta </a:t>
            </a:r>
            <a:r>
              <a:rPr sz="1200" dirty="0">
                <a:latin typeface="Times New Roman"/>
                <a:cs typeface="Times New Roman"/>
              </a:rPr>
              <a:t>escursione.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clima si modificò poco per cinquantamila </a:t>
            </a:r>
            <a:r>
              <a:rPr sz="1200" spc="5" dirty="0">
                <a:latin typeface="Times New Roman"/>
                <a:cs typeface="Times New Roman"/>
              </a:rPr>
              <a:t>anni. 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gli animali dell’Europa </a:t>
            </a:r>
            <a:r>
              <a:rPr sz="1200" dirty="0">
                <a:latin typeface="Times New Roman"/>
                <a:cs typeface="Times New Roman"/>
              </a:rPr>
              <a:t>furono cambiati di </a:t>
            </a:r>
            <a:r>
              <a:rPr sz="1200" spc="-5" dirty="0">
                <a:latin typeface="Times New Roman"/>
                <a:cs typeface="Times New Roman"/>
              </a:rPr>
              <a:t>poco.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leggera aridità </a:t>
            </a:r>
            <a:r>
              <a:rPr sz="1200" spc="-5" dirty="0">
                <a:latin typeface="Times New Roman"/>
                <a:cs typeface="Times New Roman"/>
              </a:rPr>
              <a:t>del periodo precedente si attenuò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ghiacciai  alpini scesero </a:t>
            </a:r>
            <a:r>
              <a:rPr sz="1200" dirty="0">
                <a:latin typeface="Times New Roman"/>
                <a:cs typeface="Times New Roman"/>
              </a:rPr>
              <a:t>molto in </a:t>
            </a:r>
            <a:r>
              <a:rPr sz="1200" spc="-5" dirty="0">
                <a:latin typeface="Times New Roman"/>
                <a:cs typeface="Times New Roman"/>
              </a:rPr>
              <a:t>basso nelle valli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fiumi.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610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27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(721.8) 64:4.10 </a:t>
            </a:r>
            <a:r>
              <a:rPr sz="1200" i="1" dirty="0">
                <a:latin typeface="Times New Roman"/>
                <a:cs typeface="Times New Roman"/>
              </a:rPr>
              <a:t>550.000 </a:t>
            </a:r>
            <a:r>
              <a:rPr sz="1200" spc="-5" dirty="0">
                <a:latin typeface="Times New Roman"/>
                <a:cs typeface="Times New Roman"/>
              </a:rPr>
              <a:t>anni fa, l’avanzata dei ghiacciai spinse di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gli animali </a:t>
            </a:r>
            <a:r>
              <a:rPr sz="1200" dirty="0">
                <a:latin typeface="Times New Roman"/>
                <a:cs typeface="Times New Roman"/>
              </a:rPr>
              <a:t>verso sud. </a:t>
            </a:r>
            <a:r>
              <a:rPr sz="1200" spc="-5" dirty="0">
                <a:latin typeface="Times New Roman"/>
                <a:cs typeface="Times New Roman"/>
              </a:rPr>
              <a:t>Ma questa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spazio in abbondanza </a:t>
            </a:r>
            <a:r>
              <a:rPr sz="1200" spc="-5" dirty="0">
                <a:latin typeface="Times New Roman"/>
                <a:cs typeface="Times New Roman"/>
              </a:rPr>
              <a:t>nella larga fascia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stendeva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nordest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Asia </a:t>
            </a:r>
            <a:r>
              <a:rPr sz="1200" dirty="0">
                <a:latin typeface="Times New Roman"/>
                <a:cs typeface="Times New Roman"/>
              </a:rPr>
              <a:t>e tra la </a:t>
            </a:r>
            <a:r>
              <a:rPr sz="1200" spc="-5" dirty="0">
                <a:latin typeface="Times New Roman"/>
                <a:cs typeface="Times New Roman"/>
              </a:rPr>
              <a:t>coltre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ghiaccio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  Nero, allora appendice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estesa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Mediterraneo.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81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(721.9) 64:4.11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tempi della </a:t>
            </a:r>
            <a:r>
              <a:rPr sz="1200" spc="-5" dirty="0">
                <a:latin typeface="Times New Roman"/>
                <a:cs typeface="Times New Roman"/>
              </a:rPr>
              <a:t>quarta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quinta </a:t>
            </a:r>
            <a:r>
              <a:rPr sz="1200" spc="-5" dirty="0">
                <a:latin typeface="Times New Roman"/>
                <a:cs typeface="Times New Roman"/>
              </a:rPr>
              <a:t>glaciazione videro </a:t>
            </a:r>
            <a:r>
              <a:rPr sz="1200" dirty="0">
                <a:latin typeface="Times New Roman"/>
                <a:cs typeface="Times New Roman"/>
              </a:rPr>
              <a:t>l’ulteriore diffusione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rozza </a:t>
            </a:r>
            <a:r>
              <a:rPr sz="1200" spc="-5" dirty="0">
                <a:latin typeface="Times New Roman"/>
                <a:cs typeface="Times New Roman"/>
              </a:rPr>
              <a:t>cultura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del  Neandertal. Ma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pochi progressi che sembrò </a:t>
            </a:r>
            <a:r>
              <a:rPr sz="1200" dirty="0">
                <a:latin typeface="Times New Roman"/>
                <a:cs typeface="Times New Roman"/>
              </a:rPr>
              <a:t>veramente che il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un tipo nuovo e modificato di  vita </a:t>
            </a:r>
            <a:r>
              <a:rPr sz="1200" spc="-5" dirty="0">
                <a:latin typeface="Times New Roman"/>
                <a:cs typeface="Times New Roman"/>
              </a:rPr>
              <a:t>intelligente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stesse per fallire. Per </a:t>
            </a:r>
            <a:r>
              <a:rPr sz="1200" dirty="0">
                <a:latin typeface="Times New Roman"/>
                <a:cs typeface="Times New Roman"/>
              </a:rPr>
              <a:t>quasi un </a:t>
            </a:r>
            <a:r>
              <a:rPr sz="1200" spc="-5" dirty="0">
                <a:latin typeface="Times New Roman"/>
                <a:cs typeface="Times New Roman"/>
              </a:rPr>
              <a:t>quarto </a:t>
            </a:r>
            <a:r>
              <a:rPr sz="1200" dirty="0">
                <a:latin typeface="Times New Roman"/>
                <a:cs typeface="Times New Roman"/>
              </a:rPr>
              <a:t>di milione 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questi popoli primitivi </a:t>
            </a:r>
            <a:r>
              <a:rPr sz="1200" spc="-5" dirty="0">
                <a:latin typeface="Times New Roman"/>
                <a:cs typeface="Times New Roman"/>
              </a:rPr>
              <a:t>andarono avanti  cacciando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combattendo con periodi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miglioramento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direzioni, </a:t>
            </a:r>
            <a:r>
              <a:rPr sz="1200" spc="-5" dirty="0">
                <a:latin typeface="Times New Roman"/>
                <a:cs typeface="Times New Roman"/>
              </a:rPr>
              <a:t>ma nel </a:t>
            </a:r>
            <a:r>
              <a:rPr sz="1200" dirty="0">
                <a:latin typeface="Times New Roman"/>
                <a:cs typeface="Times New Roman"/>
              </a:rPr>
              <a:t>complesso regredendo </a:t>
            </a:r>
            <a:r>
              <a:rPr sz="1200" spc="-5" dirty="0">
                <a:latin typeface="Times New Roman"/>
                <a:cs typeface="Times New Roman"/>
              </a:rPr>
              <a:t>costantemente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rapporto  </a:t>
            </a:r>
            <a:r>
              <a:rPr sz="1200" spc="-5" dirty="0">
                <a:latin typeface="Times New Roman"/>
                <a:cs typeface="Times New Roman"/>
              </a:rPr>
              <a:t>ai loro antenati andonici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20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(721.10) 64:4.12 </a:t>
            </a:r>
            <a:r>
              <a:rPr sz="1200" spc="-5" dirty="0">
                <a:latin typeface="Times New Roman"/>
                <a:cs typeface="Times New Roman"/>
              </a:rPr>
              <a:t>Durante queste ere spiritualmente </a:t>
            </a:r>
            <a:r>
              <a:rPr sz="1200" dirty="0">
                <a:latin typeface="Times New Roman"/>
                <a:cs typeface="Times New Roman"/>
              </a:rPr>
              <a:t>oscure, la </a:t>
            </a:r>
            <a:r>
              <a:rPr sz="1200" spc="-5" dirty="0">
                <a:latin typeface="Times New Roman"/>
                <a:cs typeface="Times New Roman"/>
              </a:rPr>
              <a:t>cultura dell’umanità superstiziosa raggiunse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livelli più bassi.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uomini del </a:t>
            </a:r>
            <a:r>
              <a:rPr sz="1200" spc="-5" dirty="0">
                <a:latin typeface="Times New Roman"/>
                <a:cs typeface="Times New Roman"/>
              </a:rPr>
              <a:t>Neandertal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religione al </a:t>
            </a:r>
            <a:r>
              <a:rPr sz="1200" dirty="0">
                <a:latin typeface="Times New Roman"/>
                <a:cs typeface="Times New Roman"/>
              </a:rPr>
              <a:t>di là di una </a:t>
            </a:r>
            <a:r>
              <a:rPr sz="1200" spc="-5" dirty="0">
                <a:latin typeface="Times New Roman"/>
                <a:cs typeface="Times New Roman"/>
              </a:rPr>
              <a:t>vergognosa </a:t>
            </a:r>
            <a:r>
              <a:rPr sz="1200" dirty="0">
                <a:latin typeface="Times New Roman"/>
                <a:cs typeface="Times New Roman"/>
              </a:rPr>
              <a:t>superstizione. </a:t>
            </a:r>
            <a:r>
              <a:rPr sz="1200" spc="-5" dirty="0">
                <a:latin typeface="Times New Roman"/>
                <a:cs typeface="Times New Roman"/>
              </a:rPr>
              <a:t>Essi avevano </a:t>
            </a:r>
            <a:r>
              <a:rPr sz="1200" dirty="0">
                <a:latin typeface="Times New Roman"/>
                <a:cs typeface="Times New Roman"/>
              </a:rPr>
              <a:t>una paura  </a:t>
            </a:r>
            <a:r>
              <a:rPr sz="1200" spc="-5" dirty="0">
                <a:latin typeface="Times New Roman"/>
                <a:cs typeface="Times New Roman"/>
              </a:rPr>
              <a:t>mortale delle </a:t>
            </a:r>
            <a:r>
              <a:rPr sz="1200" dirty="0">
                <a:latin typeface="Times New Roman"/>
                <a:cs typeface="Times New Roman"/>
              </a:rPr>
              <a:t>nuvole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brume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nebbie.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sviluppò </a:t>
            </a:r>
            <a:r>
              <a:rPr sz="1200" spc="-5" dirty="0">
                <a:latin typeface="Times New Roman"/>
                <a:cs typeface="Times New Roman"/>
              </a:rPr>
              <a:t>gradualmente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primitiva </a:t>
            </a:r>
            <a:r>
              <a:rPr sz="1200" dirty="0">
                <a:latin typeface="Times New Roman"/>
                <a:cs typeface="Times New Roman"/>
              </a:rPr>
              <a:t>di paura  </a:t>
            </a:r>
            <a:r>
              <a:rPr sz="1200" spc="-5" dirty="0">
                <a:latin typeface="Times New Roman"/>
                <a:cs typeface="Times New Roman"/>
              </a:rPr>
              <a:t>nei confronti delle </a:t>
            </a:r>
            <a:r>
              <a:rPr sz="1200" dirty="0">
                <a:latin typeface="Times New Roman"/>
                <a:cs typeface="Times New Roman"/>
              </a:rPr>
              <a:t>forze </a:t>
            </a:r>
            <a:r>
              <a:rPr sz="1200" spc="-5" dirty="0">
                <a:latin typeface="Times New Roman"/>
                <a:cs typeface="Times New Roman"/>
              </a:rPr>
              <a:t>naturali, 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degli animali, declinato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miglioramento degli </a:t>
            </a:r>
            <a:r>
              <a:rPr sz="1200" dirty="0">
                <a:latin typeface="Times New Roman"/>
                <a:cs typeface="Times New Roman"/>
              </a:rPr>
              <a:t>attrezzi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l’abbondanza  </a:t>
            </a:r>
            <a:r>
              <a:rPr sz="1200" spc="-5" dirty="0">
                <a:latin typeface="Times New Roman"/>
                <a:cs typeface="Times New Roman"/>
              </a:rPr>
              <a:t>della selvaggina, permetteva </a:t>
            </a:r>
            <a:r>
              <a:rPr sz="1200" dirty="0">
                <a:latin typeface="Times New Roman"/>
                <a:cs typeface="Times New Roman"/>
              </a:rPr>
              <a:t>a queste popolazioni di </a:t>
            </a:r>
            <a:r>
              <a:rPr sz="1200" spc="-5" dirty="0">
                <a:latin typeface="Times New Roman"/>
                <a:cs typeface="Times New Roman"/>
              </a:rPr>
              <a:t>vivere con </a:t>
            </a:r>
            <a:r>
              <a:rPr sz="1200" dirty="0">
                <a:latin typeface="Times New Roman"/>
                <a:cs typeface="Times New Roman"/>
              </a:rPr>
              <a:t>minore preoccupazione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cibo.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ricompense </a:t>
            </a:r>
            <a:r>
              <a:rPr sz="1200" dirty="0">
                <a:latin typeface="Times New Roman"/>
                <a:cs typeface="Times New Roman"/>
              </a:rPr>
              <a:t>sessuali ai  </a:t>
            </a:r>
            <a:r>
              <a:rPr sz="1200" spc="-5" dirty="0">
                <a:latin typeface="Times New Roman"/>
                <a:cs typeface="Times New Roman"/>
              </a:rPr>
              <a:t>cacciatori migliori </a:t>
            </a:r>
            <a:r>
              <a:rPr sz="1200" dirty="0">
                <a:latin typeface="Times New Roman"/>
                <a:cs typeface="Times New Roman"/>
              </a:rPr>
              <a:t>contribuirono </a:t>
            </a:r>
            <a:r>
              <a:rPr sz="1200" spc="-5" dirty="0">
                <a:latin typeface="Times New Roman"/>
                <a:cs typeface="Times New Roman"/>
              </a:rPr>
              <a:t>grandemente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migliorare l’abilità nella caccia. Questa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paura portò </a:t>
            </a:r>
            <a:r>
              <a:rPr sz="1200" spc="-5" dirty="0">
                <a:latin typeface="Times New Roman"/>
                <a:cs typeface="Times New Roman"/>
              </a:rPr>
              <a:t>al 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placare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forze </a:t>
            </a:r>
            <a:r>
              <a:rPr sz="1200" spc="-5" dirty="0">
                <a:latin typeface="Times New Roman"/>
                <a:cs typeface="Times New Roman"/>
              </a:rPr>
              <a:t>invisibili celate dietro gli elementi naturali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raggiunse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culmine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sacrifici umani </a:t>
            </a:r>
            <a:r>
              <a:rPr sz="1200" spc="-5" dirty="0">
                <a:latin typeface="Times New Roman"/>
                <a:cs typeface="Times New Roman"/>
              </a:rPr>
              <a:t>tesi  ad appagare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fisiche invisibili e </a:t>
            </a:r>
            <a:r>
              <a:rPr sz="1200" spc="-5" dirty="0">
                <a:latin typeface="Times New Roman"/>
                <a:cs typeface="Times New Roman"/>
              </a:rPr>
              <a:t>sconosciute. Tale pratica terribile dei sacrifici </a:t>
            </a:r>
            <a:r>
              <a:rPr sz="1200" spc="5" dirty="0">
                <a:latin typeface="Times New Roman"/>
                <a:cs typeface="Times New Roman"/>
              </a:rPr>
              <a:t>umani </a:t>
            </a:r>
            <a:r>
              <a:rPr sz="1200" dirty="0">
                <a:latin typeface="Times New Roman"/>
                <a:cs typeface="Times New Roman"/>
              </a:rPr>
              <a:t>è stata </a:t>
            </a:r>
            <a:r>
              <a:rPr sz="1200" spc="-5" dirty="0">
                <a:latin typeface="Times New Roman"/>
                <a:cs typeface="Times New Roman"/>
              </a:rPr>
              <a:t>perpetuata dai </a:t>
            </a:r>
            <a:r>
              <a:rPr sz="1200" dirty="0">
                <a:latin typeface="Times New Roman"/>
                <a:cs typeface="Times New Roman"/>
              </a:rPr>
              <a:t>popoli più  </a:t>
            </a:r>
            <a:r>
              <a:rPr sz="1200" spc="-5" dirty="0">
                <a:latin typeface="Times New Roman"/>
                <a:cs typeface="Times New Roman"/>
              </a:rPr>
              <a:t>arretrati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ventesimo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secolo.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(722.1) 64:4.13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uomini primitivi del </a:t>
            </a:r>
            <a:r>
              <a:rPr sz="1200" spc="-5" dirty="0">
                <a:latin typeface="Times New Roman"/>
                <a:cs typeface="Times New Roman"/>
              </a:rPr>
              <a:t>Neandertal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considerare adoratori del sole. Essi vivevano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nella paura  dell’oscurità; avevano </a:t>
            </a:r>
            <a:r>
              <a:rPr sz="1200" dirty="0">
                <a:latin typeface="Times New Roman"/>
                <a:cs typeface="Times New Roman"/>
              </a:rPr>
              <a:t>un timore </a:t>
            </a:r>
            <a:r>
              <a:rPr sz="1200" spc="-5" dirty="0">
                <a:latin typeface="Times New Roman"/>
                <a:cs typeface="Times New Roman"/>
              </a:rPr>
              <a:t>mortale del calar della notte.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luna </a:t>
            </a:r>
            <a:r>
              <a:rPr sz="1200" spc="-5" dirty="0">
                <a:latin typeface="Times New Roman"/>
                <a:cs typeface="Times New Roman"/>
              </a:rPr>
              <a:t>brillava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riuscivano a </a:t>
            </a:r>
            <a:r>
              <a:rPr sz="1200" spc="-5" dirty="0">
                <a:latin typeface="Times New Roman"/>
                <a:cs typeface="Times New Roman"/>
              </a:rPr>
              <a:t>controllarsi,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notti senza luna </a:t>
            </a:r>
            <a:r>
              <a:rPr sz="1200" spc="-5" dirty="0">
                <a:latin typeface="Times New Roman"/>
                <a:cs typeface="Times New Roman"/>
              </a:rPr>
              <a:t>erano presi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panico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sacrificare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migliori giovani </a:t>
            </a:r>
            <a:r>
              <a:rPr sz="1200" dirty="0">
                <a:latin typeface="Times New Roman"/>
                <a:cs typeface="Times New Roman"/>
              </a:rPr>
              <a:t>uomini e donne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tentativo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547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7048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d’indurre </a:t>
            </a:r>
            <a:r>
              <a:rPr sz="1200" dirty="0">
                <a:latin typeface="Times New Roman"/>
                <a:cs typeface="Times New Roman"/>
              </a:rPr>
              <a:t>la luna a brillare di nuovo. </a:t>
            </a:r>
            <a:r>
              <a:rPr sz="1200" spc="-5" dirty="0">
                <a:latin typeface="Times New Roman"/>
                <a:cs typeface="Times New Roman"/>
              </a:rPr>
              <a:t>Essi impararono presto </a:t>
            </a:r>
            <a:r>
              <a:rPr sz="1200" dirty="0">
                <a:latin typeface="Times New Roman"/>
                <a:cs typeface="Times New Roman"/>
              </a:rPr>
              <a:t>che il sole </a:t>
            </a:r>
            <a:r>
              <a:rPr sz="1200" spc="-5" dirty="0">
                <a:latin typeface="Times New Roman"/>
                <a:cs typeface="Times New Roman"/>
              </a:rPr>
              <a:t>riappariva con regolarità,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ritenevano che </a:t>
            </a:r>
            <a:r>
              <a:rPr sz="1200" dirty="0">
                <a:latin typeface="Times New Roman"/>
                <a:cs typeface="Times New Roman"/>
              </a:rPr>
              <a:t>la luna </a:t>
            </a:r>
            <a:r>
              <a:rPr sz="1200" spc="-5" dirty="0">
                <a:latin typeface="Times New Roman"/>
                <a:cs typeface="Times New Roman"/>
              </a:rPr>
              <a:t>tornasse  soltanto perché sacrificavano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della </a:t>
            </a:r>
            <a:r>
              <a:rPr sz="1200" dirty="0">
                <a:latin typeface="Times New Roman"/>
                <a:cs typeface="Times New Roman"/>
              </a:rPr>
              <a:t>loro tribù. Con il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razza, l’oggetto </a:t>
            </a:r>
            <a:r>
              <a:rPr sz="1200" dirty="0">
                <a:latin typeface="Times New Roman"/>
                <a:cs typeface="Times New Roman"/>
              </a:rPr>
              <a:t>e lo scopo </a:t>
            </a:r>
            <a:r>
              <a:rPr sz="1200" spc="-5" dirty="0">
                <a:latin typeface="Times New Roman"/>
                <a:cs typeface="Times New Roman"/>
              </a:rPr>
              <a:t>dei sacrifici </a:t>
            </a:r>
            <a:r>
              <a:rPr sz="1200" dirty="0">
                <a:latin typeface="Times New Roman"/>
                <a:cs typeface="Times New Roman"/>
              </a:rPr>
              <a:t>gradualmente  </a:t>
            </a:r>
            <a:r>
              <a:rPr sz="1200" spc="-5" dirty="0">
                <a:latin typeface="Times New Roman"/>
                <a:cs typeface="Times New Roman"/>
              </a:rPr>
              <a:t>cambiarono, </a:t>
            </a:r>
            <a:r>
              <a:rPr sz="1200" dirty="0">
                <a:latin typeface="Times New Roman"/>
                <a:cs typeface="Times New Roman"/>
              </a:rPr>
              <a:t>ma l’offerta di </a:t>
            </a:r>
            <a:r>
              <a:rPr sz="1200" spc="-5" dirty="0">
                <a:latin typeface="Times New Roman"/>
                <a:cs typeface="Times New Roman"/>
              </a:rPr>
              <a:t>sacrifici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cerimoniale religioso persisté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lungo.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L’origine delle razze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colore</a:t>
            </a:r>
            <a:endParaRPr sz="1600">
              <a:latin typeface="Times New Roman"/>
              <a:cs typeface="Times New Roman"/>
            </a:endParaRPr>
          </a:p>
          <a:p>
            <a:pPr marL="88900" marR="129539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(722.2) 64:5.1 </a:t>
            </a:r>
            <a:r>
              <a:rPr sz="1200" i="1" dirty="0">
                <a:latin typeface="Times New Roman"/>
                <a:cs typeface="Times New Roman"/>
              </a:rPr>
              <a:t>500.000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spc="-10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tribù </a:t>
            </a:r>
            <a:r>
              <a:rPr sz="1200" dirty="0">
                <a:latin typeface="Times New Roman"/>
                <a:cs typeface="Times New Roman"/>
              </a:rPr>
              <a:t>badonite </a:t>
            </a:r>
            <a:r>
              <a:rPr sz="1200" spc="-5" dirty="0">
                <a:latin typeface="Times New Roman"/>
                <a:cs typeface="Times New Roman"/>
              </a:rPr>
              <a:t>degli altopiani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nordovest dell’India furono coinvolte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un’altra grande </a:t>
            </a:r>
            <a:r>
              <a:rPr sz="1200" dirty="0">
                <a:latin typeface="Times New Roman"/>
                <a:cs typeface="Times New Roman"/>
              </a:rPr>
              <a:t>lotta razziale.  </a:t>
            </a:r>
            <a:r>
              <a:rPr sz="1200" spc="-5" dirty="0">
                <a:latin typeface="Times New Roman"/>
                <a:cs typeface="Times New Roman"/>
              </a:rPr>
              <a:t>Questa guerra implacabile infuriò </a:t>
            </a:r>
            <a:r>
              <a:rPr sz="1200" dirty="0">
                <a:latin typeface="Times New Roman"/>
                <a:cs typeface="Times New Roman"/>
              </a:rPr>
              <a:t>per più di cento anni, 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lunga battaglia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terminata restavano </a:t>
            </a:r>
            <a:r>
              <a:rPr sz="1200" dirty="0">
                <a:latin typeface="Times New Roman"/>
                <a:cs typeface="Times New Roman"/>
              </a:rPr>
              <a:t>soltanto un centinaio di  </a:t>
            </a:r>
            <a:r>
              <a:rPr sz="1200" spc="-5" dirty="0">
                <a:latin typeface="Times New Roman"/>
                <a:cs typeface="Times New Roman"/>
              </a:rPr>
              <a:t>famiglie; </a:t>
            </a:r>
            <a:r>
              <a:rPr sz="1200" dirty="0">
                <a:latin typeface="Times New Roman"/>
                <a:cs typeface="Times New Roman"/>
              </a:rPr>
              <a:t>ma questi superstiti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intelligenti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desiderabili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discendenti allora </a:t>
            </a:r>
            <a:r>
              <a:rPr sz="1200" dirty="0">
                <a:latin typeface="Times New Roman"/>
                <a:cs typeface="Times New Roman"/>
              </a:rPr>
              <a:t>viventi di </a:t>
            </a:r>
            <a:r>
              <a:rPr sz="1200" spc="5" dirty="0">
                <a:latin typeface="Times New Roman"/>
                <a:cs typeface="Times New Roman"/>
              </a:rPr>
              <a:t>Andon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Fonta.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51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(722.3) 64:5.2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allora,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questi Badoniti degli altopiani si produsse </a:t>
            </a:r>
            <a:r>
              <a:rPr sz="1200" dirty="0">
                <a:latin typeface="Times New Roman"/>
                <a:cs typeface="Times New Roman"/>
              </a:rPr>
              <a:t>un nuovo e </a:t>
            </a:r>
            <a:r>
              <a:rPr sz="1200" spc="-5" dirty="0">
                <a:latin typeface="Times New Roman"/>
                <a:cs typeface="Times New Roman"/>
              </a:rPr>
              <a:t>strano avvenimento. </a:t>
            </a:r>
            <a:r>
              <a:rPr sz="1200" dirty="0">
                <a:latin typeface="Times New Roman"/>
                <a:cs typeface="Times New Roman"/>
              </a:rPr>
              <a:t>Un uomo ed una donna che  </a:t>
            </a:r>
            <a:r>
              <a:rPr sz="1200" spc="-5" dirty="0">
                <a:latin typeface="Times New Roman"/>
                <a:cs typeface="Times New Roman"/>
              </a:rPr>
              <a:t>vivevano nella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nordorientale della regione degli altopiani allora abitata cominciarono </a:t>
            </a:r>
            <a:r>
              <a:rPr sz="1200" i="1" spc="-5" dirty="0">
                <a:latin typeface="Times New Roman"/>
                <a:cs typeface="Times New Roman"/>
              </a:rPr>
              <a:t>improvvisamente </a:t>
            </a:r>
            <a:r>
              <a:rPr sz="1200" dirty="0">
                <a:latin typeface="Times New Roman"/>
                <a:cs typeface="Times New Roman"/>
              </a:rPr>
              <a:t>a dare </a:t>
            </a:r>
            <a:r>
              <a:rPr sz="1200" spc="-5" dirty="0">
                <a:latin typeface="Times New Roman"/>
                <a:cs typeface="Times New Roman"/>
              </a:rPr>
              <a:t>origine ad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eccezionalmente intelligenti. Questa era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famiglia </a:t>
            </a:r>
            <a:r>
              <a:rPr sz="1200" i="1" spc="-5" dirty="0">
                <a:latin typeface="Times New Roman"/>
                <a:cs typeface="Times New Roman"/>
              </a:rPr>
              <a:t>Sangik, </a:t>
            </a:r>
            <a:r>
              <a:rPr sz="1200" spc="-5" dirty="0">
                <a:latin typeface="Times New Roman"/>
                <a:cs typeface="Times New Roman"/>
              </a:rPr>
              <a:t>antenata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razze di </a:t>
            </a:r>
            <a:r>
              <a:rPr sz="1200" spc="-5" dirty="0">
                <a:latin typeface="Times New Roman"/>
                <a:cs typeface="Times New Roman"/>
              </a:rPr>
              <a:t>colore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(722.4) 64:5.3 </a:t>
            </a:r>
            <a:r>
              <a:rPr sz="1200" spc="-5" dirty="0">
                <a:latin typeface="Times New Roman"/>
                <a:cs typeface="Times New Roman"/>
              </a:rPr>
              <a:t>Questi figli Sangik,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diciannove,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intelligenti dei loro simili, </a:t>
            </a:r>
            <a:r>
              <a:rPr sz="1200" dirty="0">
                <a:latin typeface="Times New Roman"/>
                <a:cs typeface="Times New Roman"/>
              </a:rPr>
              <a:t>ma la loro </a:t>
            </a:r>
            <a:r>
              <a:rPr sz="1200" spc="-5" dirty="0">
                <a:latin typeface="Times New Roman"/>
                <a:cs typeface="Times New Roman"/>
              </a:rPr>
              <a:t>pelle </a:t>
            </a:r>
            <a:r>
              <a:rPr sz="1200" dirty="0">
                <a:latin typeface="Times New Roman"/>
                <a:cs typeface="Times New Roman"/>
              </a:rPr>
              <a:t>manifestava  una </a:t>
            </a:r>
            <a:r>
              <a:rPr sz="1200" spc="-5" dirty="0">
                <a:latin typeface="Times New Roman"/>
                <a:cs typeface="Times New Roman"/>
              </a:rPr>
              <a:t>straordinaria </a:t>
            </a:r>
            <a:r>
              <a:rPr sz="1200" dirty="0">
                <a:latin typeface="Times New Roman"/>
                <a:cs typeface="Times New Roman"/>
              </a:rPr>
              <a:t>tendenza </a:t>
            </a:r>
            <a:r>
              <a:rPr sz="1200" spc="-5" dirty="0">
                <a:latin typeface="Times New Roman"/>
                <a:cs typeface="Times New Roman"/>
              </a:rPr>
              <a:t>ad assumere differenti colori quando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esposta alla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solare. Tra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diciannove figli, </a:t>
            </a:r>
            <a:r>
              <a:rPr sz="1200" spc="5" dirty="0">
                <a:latin typeface="Times New Roman"/>
                <a:cs typeface="Times New Roman"/>
              </a:rPr>
              <a:t>cinque  </a:t>
            </a:r>
            <a:r>
              <a:rPr sz="1200" spc="-5" dirty="0">
                <a:latin typeface="Times New Roman"/>
                <a:cs typeface="Times New Roman"/>
              </a:rPr>
              <a:t>erano rossi,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arancio, quattro gialli, </a:t>
            </a:r>
            <a:r>
              <a:rPr sz="1200" dirty="0">
                <a:latin typeface="Times New Roman"/>
                <a:cs typeface="Times New Roman"/>
              </a:rPr>
              <a:t>due verdi, </a:t>
            </a:r>
            <a:r>
              <a:rPr sz="1200" spc="-5" dirty="0">
                <a:latin typeface="Times New Roman"/>
                <a:cs typeface="Times New Roman"/>
              </a:rPr>
              <a:t>quattro </a:t>
            </a:r>
            <a:r>
              <a:rPr sz="1200" dirty="0">
                <a:latin typeface="Times New Roman"/>
                <a:cs typeface="Times New Roman"/>
              </a:rPr>
              <a:t>blu e due </a:t>
            </a:r>
            <a:r>
              <a:rPr sz="1200" spc="-5" dirty="0">
                <a:latin typeface="Times New Roman"/>
                <a:cs typeface="Times New Roman"/>
              </a:rPr>
              <a:t>indaco. Questi colori </a:t>
            </a:r>
            <a:r>
              <a:rPr sz="1200" dirty="0">
                <a:latin typeface="Times New Roman"/>
                <a:cs typeface="Times New Roman"/>
              </a:rPr>
              <a:t>divennero più </a:t>
            </a:r>
            <a:r>
              <a:rPr sz="1200" spc="-5" dirty="0">
                <a:latin typeface="Times New Roman"/>
                <a:cs typeface="Times New Roman"/>
              </a:rPr>
              <a:t>pronunciati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 crescevano,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giovani si congiunsero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con membri </a:t>
            </a:r>
            <a:r>
              <a:rPr sz="1200" dirty="0">
                <a:latin typeface="Times New Roman"/>
                <a:cs typeface="Times New Roman"/>
              </a:rPr>
              <a:t>della loro tribù, tutti i </a:t>
            </a:r>
            <a:r>
              <a:rPr sz="1200" spc="-5" dirty="0">
                <a:latin typeface="Times New Roman"/>
                <a:cs typeface="Times New Roman"/>
              </a:rPr>
              <a:t>loro discendenti </a:t>
            </a:r>
            <a:r>
              <a:rPr sz="1200" dirty="0">
                <a:latin typeface="Times New Roman"/>
                <a:cs typeface="Times New Roman"/>
              </a:rPr>
              <a:t>ebbero tendenza </a:t>
            </a:r>
            <a:r>
              <a:rPr sz="1200" spc="-5" dirty="0">
                <a:latin typeface="Times New Roman"/>
                <a:cs typeface="Times New Roman"/>
              </a:rPr>
              <a:t>ad  assumere </a:t>
            </a:r>
            <a:r>
              <a:rPr sz="1200" dirty="0">
                <a:latin typeface="Times New Roman"/>
                <a:cs typeface="Times New Roman"/>
              </a:rPr>
              <a:t>il colore di pelle </a:t>
            </a:r>
            <a:r>
              <a:rPr sz="1200" spc="-5" dirty="0">
                <a:latin typeface="Times New Roman"/>
                <a:cs typeface="Times New Roman"/>
              </a:rPr>
              <a:t>del genitore Sangik.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63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(722.5) 64:5.4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interrompo questo racconto cronologico,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richiamato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attenzione sull’arrivo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 Planetario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avvenne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quest’epoca, al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esaminare separatamente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Sangik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595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317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(654.1) 57:3.8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un milione di anni dopo </a:t>
            </a:r>
            <a:r>
              <a:rPr sz="1200" spc="-5" dirty="0">
                <a:latin typeface="Times New Roman"/>
                <a:cs typeface="Times New Roman"/>
              </a:rPr>
              <a:t>quest’epoca che 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Paradisiaco, scelse questa  nebulosa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disintegrazione come luogo della sua avventura </a:t>
            </a:r>
            <a:r>
              <a:rPr sz="1200" dirty="0">
                <a:latin typeface="Times New Roman"/>
                <a:cs typeface="Times New Roman"/>
              </a:rPr>
              <a:t>per la costruzione di un </a:t>
            </a:r>
            <a:r>
              <a:rPr sz="1200" spc="-5" dirty="0">
                <a:latin typeface="Times New Roman"/>
                <a:cs typeface="Times New Roman"/>
              </a:rPr>
              <a:t>universo. Quasi immediatamente cominciò </a:t>
            </a:r>
            <a:r>
              <a:rPr sz="1200" spc="2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creazione dei </a:t>
            </a:r>
            <a:r>
              <a:rPr sz="1200" dirty="0">
                <a:latin typeface="Times New Roman"/>
                <a:cs typeface="Times New Roman"/>
              </a:rPr>
              <a:t>mondi architettonici di Salvington e </a:t>
            </a:r>
            <a:r>
              <a:rPr sz="1200" spc="-5" dirty="0">
                <a:latin typeface="Times New Roman"/>
                <a:cs typeface="Times New Roman"/>
              </a:rPr>
              <a:t>dei gruppi planetari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capitali delle cento </a:t>
            </a:r>
            <a:r>
              <a:rPr sz="1200" dirty="0">
                <a:latin typeface="Times New Roman"/>
                <a:cs typeface="Times New Roman"/>
              </a:rPr>
              <a:t>costellazioni.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volle </a:t>
            </a:r>
            <a:r>
              <a:rPr sz="1200" spc="-5" dirty="0">
                <a:latin typeface="Times New Roman"/>
                <a:cs typeface="Times New Roman"/>
              </a:rPr>
              <a:t>quasi un  </a:t>
            </a:r>
            <a:r>
              <a:rPr sz="1200" dirty="0">
                <a:latin typeface="Times New Roman"/>
                <a:cs typeface="Times New Roman"/>
              </a:rPr>
              <a:t>milione di anni </a:t>
            </a:r>
            <a:r>
              <a:rPr sz="1200" spc="-5" dirty="0">
                <a:latin typeface="Times New Roman"/>
                <a:cs typeface="Times New Roman"/>
              </a:rPr>
              <a:t>per completare questi gruppi </a:t>
            </a:r>
            <a:r>
              <a:rPr sz="1200" dirty="0">
                <a:latin typeface="Times New Roman"/>
                <a:cs typeface="Times New Roman"/>
              </a:rPr>
              <a:t>di mondi </a:t>
            </a:r>
            <a:r>
              <a:rPr sz="1200" spc="-5" dirty="0">
                <a:latin typeface="Times New Roman"/>
                <a:cs typeface="Times New Roman"/>
              </a:rPr>
              <a:t>appositamente </a:t>
            </a:r>
            <a:r>
              <a:rPr sz="1200" dirty="0">
                <a:latin typeface="Times New Roman"/>
                <a:cs typeface="Times New Roman"/>
              </a:rPr>
              <a:t>creati. I pianeti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sistemi locali furono </a:t>
            </a:r>
            <a:r>
              <a:rPr sz="1200" dirty="0">
                <a:latin typeface="Times New Roman"/>
                <a:cs typeface="Times New Roman"/>
              </a:rPr>
              <a:t>costruiti  </a:t>
            </a:r>
            <a:r>
              <a:rPr sz="1200" spc="-5" dirty="0">
                <a:latin typeface="Times New Roman"/>
                <a:cs typeface="Times New Roman"/>
              </a:rPr>
              <a:t>nell’arco </a:t>
            </a:r>
            <a:r>
              <a:rPr sz="1200" dirty="0">
                <a:latin typeface="Times New Roman"/>
                <a:cs typeface="Times New Roman"/>
              </a:rPr>
              <a:t>di un periodo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estende da </a:t>
            </a:r>
            <a:r>
              <a:rPr sz="1200" spc="-5" dirty="0">
                <a:latin typeface="Times New Roman"/>
                <a:cs typeface="Times New Roman"/>
              </a:rPr>
              <a:t>quest’epoca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dirty="0">
                <a:latin typeface="Times New Roman"/>
                <a:cs typeface="Times New Roman"/>
              </a:rPr>
              <a:t>miliardi di </a:t>
            </a:r>
            <a:r>
              <a:rPr sz="1200" spc="-5" dirty="0">
                <a:latin typeface="Times New Roman"/>
                <a:cs typeface="Times New Roman"/>
              </a:rPr>
              <a:t>anni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(654.2) 57:3.9 </a:t>
            </a:r>
            <a:r>
              <a:rPr sz="1200" i="1" spc="-5" dirty="0">
                <a:latin typeface="Times New Roman"/>
                <a:cs typeface="Times New Roman"/>
              </a:rPr>
              <a:t>300.000.000.000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solari di </a:t>
            </a:r>
            <a:r>
              <a:rPr sz="1200" spc="-5" dirty="0">
                <a:latin typeface="Times New Roman"/>
                <a:cs typeface="Times New Roman"/>
              </a:rPr>
              <a:t>Andronover erano ben stabiliti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sistema nebulare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attraversando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periodo transitorio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relativa stabilità fisica.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quest’epoca il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arrivò </a:t>
            </a:r>
            <a:r>
              <a:rPr sz="1200" spc="-5" dirty="0">
                <a:latin typeface="Times New Roman"/>
                <a:cs typeface="Times New Roman"/>
              </a:rPr>
              <a:t>su Salvington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di Uversa,  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estese 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all’universo </a:t>
            </a:r>
            <a:r>
              <a:rPr sz="1200" dirty="0">
                <a:latin typeface="Times New Roman"/>
                <a:cs typeface="Times New Roman"/>
              </a:rPr>
              <a:t>locale 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95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(654.3) 57:3.10 </a:t>
            </a:r>
            <a:r>
              <a:rPr sz="1200" i="1" spc="-5" dirty="0">
                <a:latin typeface="Times New Roman"/>
                <a:cs typeface="Times New Roman"/>
              </a:rPr>
              <a:t>200.000.000.000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si assisté all’aumento della </a:t>
            </a:r>
            <a:r>
              <a:rPr sz="1200" dirty="0">
                <a:latin typeface="Times New Roman"/>
                <a:cs typeface="Times New Roman"/>
              </a:rPr>
              <a:t>contrazione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condensazione di </a:t>
            </a:r>
            <a:r>
              <a:rPr sz="1200" spc="-5" dirty="0">
                <a:latin typeface="Times New Roman"/>
                <a:cs typeface="Times New Roman"/>
              </a:rPr>
              <a:t>Andronover con </a:t>
            </a:r>
            <a:r>
              <a:rPr sz="1200" dirty="0">
                <a:latin typeface="Times New Roman"/>
                <a:cs typeface="Times New Roman"/>
              </a:rPr>
              <a:t>un’enorme 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di calore </a:t>
            </a:r>
            <a:r>
              <a:rPr sz="1200" spc="-5" dirty="0">
                <a:latin typeface="Times New Roman"/>
                <a:cs typeface="Times New Roman"/>
              </a:rPr>
              <a:t>nel suo ammasso centrale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massa nucleare. </a:t>
            </a:r>
            <a:r>
              <a:rPr sz="1200" dirty="0">
                <a:latin typeface="Times New Roman"/>
                <a:cs typeface="Times New Roman"/>
              </a:rPr>
              <a:t>Apparve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relativo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nelle regioni </a:t>
            </a:r>
            <a:r>
              <a:rPr sz="1200" dirty="0">
                <a:latin typeface="Times New Roman"/>
                <a:cs typeface="Times New Roman"/>
              </a:rPr>
              <a:t>vicine </a:t>
            </a:r>
            <a:r>
              <a:rPr sz="1200" spc="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ruota </a:t>
            </a:r>
            <a:r>
              <a:rPr sz="1200" spc="-5" dirty="0">
                <a:latin typeface="Times New Roman"/>
                <a:cs typeface="Times New Roman"/>
              </a:rPr>
              <a:t>centrale del </a:t>
            </a:r>
            <a:r>
              <a:rPr sz="1200" dirty="0">
                <a:latin typeface="Times New Roman"/>
                <a:cs typeface="Times New Roman"/>
              </a:rPr>
              <a:t>sole </a:t>
            </a:r>
            <a:r>
              <a:rPr sz="1200" spc="-5" dirty="0">
                <a:latin typeface="Times New Roman"/>
                <a:cs typeface="Times New Roman"/>
              </a:rPr>
              <a:t>madre.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esterne divenivano più stabili e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organizzate. </a:t>
            </a:r>
            <a:r>
              <a:rPr sz="1200" spc="-5" dirty="0">
                <a:latin typeface="Times New Roman"/>
                <a:cs typeface="Times New Roman"/>
              </a:rPr>
              <a:t>Alcuni pianeti che giravano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ai  soli appena nati si erano sufficientemente raffreddati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consentire </a:t>
            </a:r>
            <a:r>
              <a:rPr sz="1200" dirty="0">
                <a:latin typeface="Times New Roman"/>
                <a:cs typeface="Times New Roman"/>
              </a:rPr>
              <a:t>l’impianto della vita. I più </a:t>
            </a:r>
            <a:r>
              <a:rPr sz="1200" spc="-5" dirty="0">
                <a:latin typeface="Times New Roman"/>
                <a:cs typeface="Times New Roman"/>
              </a:rPr>
              <a:t>vecchi pianeti abitati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Nebadon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datano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quest’epoca.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54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(654.4) 57:3.11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meccanismo universale completato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comincia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per la prima </a:t>
            </a:r>
            <a:r>
              <a:rPr sz="1200" spc="-5" dirty="0">
                <a:latin typeface="Times New Roman"/>
                <a:cs typeface="Times New Roman"/>
              </a:rPr>
              <a:t>volta,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registrata su Uversa come 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abitazione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d’ascensione progressiva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4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(654.5) 57:3.12 </a:t>
            </a:r>
            <a:r>
              <a:rPr sz="1200" i="1" spc="-5" dirty="0">
                <a:latin typeface="Times New Roman"/>
                <a:cs typeface="Times New Roman"/>
              </a:rPr>
              <a:t>100.000.000.000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fu raggiunto l’apice </a:t>
            </a:r>
            <a:r>
              <a:rPr sz="1200" dirty="0">
                <a:latin typeface="Times New Roman"/>
                <a:cs typeface="Times New Roman"/>
              </a:rPr>
              <a:t>nebulare della tensione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condensazione </a:t>
            </a:r>
            <a:r>
              <a:rPr sz="1200" spc="-5" dirty="0">
                <a:latin typeface="Times New Roman"/>
                <a:cs typeface="Times New Roman"/>
              </a:rPr>
              <a:t>ed ottenuto </a:t>
            </a:r>
            <a:r>
              <a:rPr sz="1200" dirty="0">
                <a:latin typeface="Times New Roman"/>
                <a:cs typeface="Times New Roman"/>
              </a:rPr>
              <a:t>il punto  </a:t>
            </a:r>
            <a:r>
              <a:rPr sz="1200" spc="-5" dirty="0">
                <a:latin typeface="Times New Roman"/>
                <a:cs typeface="Times New Roman"/>
              </a:rPr>
              <a:t>massimo della </a:t>
            </a:r>
            <a:r>
              <a:rPr sz="1200" dirty="0">
                <a:latin typeface="Times New Roman"/>
                <a:cs typeface="Times New Roman"/>
              </a:rPr>
              <a:t>tensione </a:t>
            </a:r>
            <a:r>
              <a:rPr sz="1200" spc="-5" dirty="0">
                <a:latin typeface="Times New Roman"/>
                <a:cs typeface="Times New Roman"/>
              </a:rPr>
              <a:t>calorica. Questo </a:t>
            </a:r>
            <a:r>
              <a:rPr sz="1200" dirty="0">
                <a:latin typeface="Times New Roman"/>
                <a:cs typeface="Times New Roman"/>
              </a:rPr>
              <a:t>stadio </a:t>
            </a:r>
            <a:r>
              <a:rPr sz="1200" spc="-5" dirty="0">
                <a:latin typeface="Times New Roman"/>
                <a:cs typeface="Times New Roman"/>
              </a:rPr>
              <a:t>critico della contesa </a:t>
            </a:r>
            <a:r>
              <a:rPr sz="1200" dirty="0">
                <a:latin typeface="Times New Roman"/>
                <a:cs typeface="Times New Roman"/>
              </a:rPr>
              <a:t>tra il calore e 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dura talvolta </a:t>
            </a:r>
            <a:r>
              <a:rPr sz="1200" spc="-5" dirty="0">
                <a:latin typeface="Times New Roman"/>
                <a:cs typeface="Times New Roman"/>
              </a:rPr>
              <a:t>delle ere,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presto o </a:t>
            </a:r>
            <a:r>
              <a:rPr sz="1200" spc="-5" dirty="0">
                <a:latin typeface="Times New Roman"/>
                <a:cs typeface="Times New Roman"/>
              </a:rPr>
              <a:t>tardi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calore </a:t>
            </a:r>
            <a:r>
              <a:rPr sz="1200" dirty="0">
                <a:latin typeface="Times New Roman"/>
                <a:cs typeface="Times New Roman"/>
              </a:rPr>
              <a:t>vince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battaglia sulla </a:t>
            </a:r>
            <a:r>
              <a:rPr sz="1200" spc="-5" dirty="0">
                <a:latin typeface="Times New Roman"/>
                <a:cs typeface="Times New Roman"/>
              </a:rPr>
              <a:t>gravità ed </a:t>
            </a:r>
            <a:r>
              <a:rPr sz="1200" dirty="0">
                <a:latin typeface="Times New Roman"/>
                <a:cs typeface="Times New Roman"/>
              </a:rPr>
              <a:t>inizia 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spettacolare della </a:t>
            </a:r>
            <a:r>
              <a:rPr sz="1200" spc="-5" dirty="0">
                <a:latin typeface="Times New Roman"/>
                <a:cs typeface="Times New Roman"/>
              </a:rPr>
              <a:t>dispersione dei </a:t>
            </a:r>
            <a:r>
              <a:rPr sz="1200" dirty="0">
                <a:latin typeface="Times New Roman"/>
                <a:cs typeface="Times New Roman"/>
              </a:rPr>
              <a:t>soli. E ciò </a:t>
            </a:r>
            <a:r>
              <a:rPr sz="1200" spc="-5" dirty="0">
                <a:latin typeface="Times New Roman"/>
                <a:cs typeface="Times New Roman"/>
              </a:rPr>
              <a:t>segna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carriera  secondaria </a:t>
            </a:r>
            <a:r>
              <a:rPr sz="1200" dirty="0">
                <a:latin typeface="Times New Roman"/>
                <a:cs typeface="Times New Roman"/>
              </a:rPr>
              <a:t>di una nebulosa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4858"/>
            <a:ext cx="8216900" cy="41370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016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Le sei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razze Sangik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-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Urantia</a:t>
            </a:r>
            <a:endParaRPr sz="1600">
              <a:latin typeface="Times New Roman"/>
              <a:cs typeface="Times New Roman"/>
            </a:endParaRPr>
          </a:p>
          <a:p>
            <a:pPr marL="101600" marR="457834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(722.6) 64:6.1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evoluzionario normale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evoluzionarie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colore appaiono </a:t>
            </a:r>
            <a:r>
              <a:rPr sz="1200" dirty="0">
                <a:latin typeface="Times New Roman"/>
                <a:cs typeface="Times New Roman"/>
              </a:rPr>
              <a:t>una dopo </a:t>
            </a:r>
            <a:r>
              <a:rPr sz="1200" spc="-5" dirty="0">
                <a:latin typeface="Times New Roman"/>
                <a:cs typeface="Times New Roman"/>
              </a:rPr>
              <a:t>l’altra;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rosso </a:t>
            </a:r>
            <a:r>
              <a:rPr sz="1200" dirty="0">
                <a:latin typeface="Times New Roman"/>
                <a:cs typeface="Times New Roman"/>
              </a:rPr>
              <a:t>si  </a:t>
            </a:r>
            <a:r>
              <a:rPr sz="1200" spc="-5" dirty="0">
                <a:latin typeface="Times New Roman"/>
                <a:cs typeface="Times New Roman"/>
              </a:rPr>
              <a:t>evolve per </a:t>
            </a:r>
            <a:r>
              <a:rPr sz="1200" dirty="0">
                <a:latin typeface="Times New Roman"/>
                <a:cs typeface="Times New Roman"/>
              </a:rPr>
              <a:t>primo e </a:t>
            </a:r>
            <a:r>
              <a:rPr sz="1200" spc="-5" dirty="0">
                <a:latin typeface="Times New Roman"/>
                <a:cs typeface="Times New Roman"/>
              </a:rPr>
              <a:t>per intere </a:t>
            </a:r>
            <a:r>
              <a:rPr sz="1200" dirty="0">
                <a:latin typeface="Times New Roman"/>
                <a:cs typeface="Times New Roman"/>
              </a:rPr>
              <a:t>epoche vaga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le razze di </a:t>
            </a:r>
            <a:r>
              <a:rPr sz="1200" spc="-5" dirty="0">
                <a:latin typeface="Times New Roman"/>
                <a:cs typeface="Times New Roman"/>
              </a:rPr>
              <a:t>colore successive </a:t>
            </a:r>
            <a:r>
              <a:rPr sz="1200" dirty="0">
                <a:latin typeface="Times New Roman"/>
                <a:cs typeface="Times New Roman"/>
              </a:rPr>
              <a:t>facciano la </a:t>
            </a:r>
            <a:r>
              <a:rPr sz="1200" spc="-5" dirty="0">
                <a:latin typeface="Times New Roman"/>
                <a:cs typeface="Times New Roman"/>
              </a:rPr>
              <a:t>loro apparizione.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comparsa simultanea </a:t>
            </a:r>
            <a:r>
              <a:rPr sz="1200" dirty="0">
                <a:latin typeface="Times New Roman"/>
                <a:cs typeface="Times New Roman"/>
              </a:rPr>
              <a:t>di tutte 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le razze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i="1" dirty="0">
                <a:latin typeface="Times New Roman"/>
                <a:cs typeface="Times New Roman"/>
              </a:rPr>
              <a:t>e in una sola </a:t>
            </a:r>
            <a:r>
              <a:rPr sz="1200" i="1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eccezionale.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016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(723.1) 64:6.2 </a:t>
            </a:r>
            <a:r>
              <a:rPr sz="1200" spc="-5" dirty="0">
                <a:latin typeface="Times New Roman"/>
                <a:cs typeface="Times New Roman"/>
              </a:rPr>
              <a:t>L’apparizione 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Andoniti su Urantia fu anch’essa </a:t>
            </a:r>
            <a:r>
              <a:rPr sz="1200" dirty="0">
                <a:latin typeface="Times New Roman"/>
                <a:cs typeface="Times New Roman"/>
              </a:rPr>
              <a:t>un evento nuovo in </a:t>
            </a:r>
            <a:r>
              <a:rPr sz="1200" spc="-5" dirty="0">
                <a:latin typeface="Times New Roman"/>
                <a:cs typeface="Times New Roman"/>
              </a:rPr>
              <a:t>Satania.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altro mondo </a:t>
            </a:r>
            <a:r>
              <a:rPr sz="1200" spc="-5" dirty="0">
                <a:latin typeface="Times New Roman"/>
                <a:cs typeface="Times New Roman"/>
              </a:rPr>
              <a:t>del sistema  locale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evoluta </a:t>
            </a:r>
            <a:r>
              <a:rPr sz="1200" dirty="0">
                <a:latin typeface="Times New Roman"/>
                <a:cs typeface="Times New Roman"/>
              </a:rPr>
              <a:t>una simile razza 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 in anticipo sulle </a:t>
            </a:r>
            <a:r>
              <a:rPr sz="1200" spc="-5" dirty="0">
                <a:latin typeface="Times New Roman"/>
                <a:cs typeface="Times New Roman"/>
              </a:rPr>
              <a:t>razze evoluzionarie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colore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(723.2) 64:6.3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L’uomo rosso.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furono degli esemplari straordinari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razza umana, </a:t>
            </a:r>
            <a:r>
              <a:rPr sz="1200" dirty="0">
                <a:latin typeface="Times New Roman"/>
                <a:cs typeface="Times New Roman"/>
              </a:rPr>
              <a:t>superiori in molti </a:t>
            </a:r>
            <a:r>
              <a:rPr sz="1200" spc="-5" dirty="0">
                <a:latin typeface="Times New Roman"/>
                <a:cs typeface="Times New Roman"/>
              </a:rPr>
              <a:t>aspetti ad </a:t>
            </a:r>
            <a:r>
              <a:rPr sz="1200" dirty="0">
                <a:latin typeface="Times New Roman"/>
                <a:cs typeface="Times New Roman"/>
              </a:rPr>
              <a:t>Andon  e </a:t>
            </a:r>
            <a:r>
              <a:rPr sz="1200" spc="-5" dirty="0">
                <a:latin typeface="Times New Roman"/>
                <a:cs typeface="Times New Roman"/>
              </a:rPr>
              <a:t>Fonta. Essi erano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intelligente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Sangik a </a:t>
            </a:r>
            <a:r>
              <a:rPr sz="1200" spc="-5" dirty="0">
                <a:latin typeface="Times New Roman"/>
                <a:cs typeface="Times New Roman"/>
              </a:rPr>
              <a:t>sviluppare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civiltà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tribali. </a:t>
            </a:r>
            <a:r>
              <a:rPr sz="1200" spc="-5" dirty="0">
                <a:latin typeface="Times New Roman"/>
                <a:cs typeface="Times New Roman"/>
              </a:rPr>
              <a:t>Essi  furono sempre </a:t>
            </a:r>
            <a:r>
              <a:rPr sz="1200" dirty="0">
                <a:latin typeface="Times New Roman"/>
                <a:cs typeface="Times New Roman"/>
              </a:rPr>
              <a:t>monogami </a:t>
            </a:r>
            <a:r>
              <a:rPr sz="1200" spc="-5" dirty="0">
                <a:latin typeface="Times New Roman"/>
                <a:cs typeface="Times New Roman"/>
              </a:rPr>
              <a:t>ed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discendenti di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misto </a:t>
            </a:r>
            <a:r>
              <a:rPr sz="1200" spc="-5" dirty="0">
                <a:latin typeface="Times New Roman"/>
                <a:cs typeface="Times New Roman"/>
              </a:rPr>
              <a:t>praticarono raramente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poligamia.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8890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(723.3) 64:6.4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tempi successivi </a:t>
            </a:r>
            <a:r>
              <a:rPr sz="1200" spc="-5" dirty="0">
                <a:latin typeface="Times New Roman"/>
                <a:cs typeface="Times New Roman"/>
              </a:rPr>
              <a:t>essi ebbero seri </a:t>
            </a:r>
            <a:r>
              <a:rPr sz="1200" dirty="0">
                <a:latin typeface="Times New Roman"/>
                <a:cs typeface="Times New Roman"/>
              </a:rPr>
              <a:t>e prolungati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con i loro </a:t>
            </a:r>
            <a:r>
              <a:rPr sz="1200" spc="-5" dirty="0">
                <a:latin typeface="Times New Roman"/>
                <a:cs typeface="Times New Roman"/>
              </a:rPr>
              <a:t>fratelli gialli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Asia. Furono aiutati </a:t>
            </a:r>
            <a:r>
              <a:rPr sz="1200" dirty="0">
                <a:latin typeface="Times New Roman"/>
                <a:cs typeface="Times New Roman"/>
              </a:rPr>
              <a:t>dall’invenzione,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fecero molto </a:t>
            </a:r>
            <a:r>
              <a:rPr sz="1200" spc="-5" dirty="0">
                <a:latin typeface="Times New Roman"/>
                <a:cs typeface="Times New Roman"/>
              </a:rPr>
              <a:t>presto, dell’arco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freccia,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sfortunatamente </a:t>
            </a:r>
            <a:r>
              <a:rPr sz="1200" spc="-5" dirty="0">
                <a:latin typeface="Times New Roman"/>
                <a:cs typeface="Times New Roman"/>
              </a:rPr>
              <a:t>ereditato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misura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antenati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battersi </a:t>
            </a:r>
            <a:r>
              <a:rPr sz="1200" dirty="0">
                <a:latin typeface="Times New Roman"/>
                <a:cs typeface="Times New Roman"/>
              </a:rPr>
              <a:t>tra loro, 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indebolì </a:t>
            </a:r>
            <a:r>
              <a:rPr sz="1200" dirty="0">
                <a:latin typeface="Times New Roman"/>
                <a:cs typeface="Times New Roman"/>
              </a:rPr>
              <a:t>a tal punto che le tribù </a:t>
            </a:r>
            <a:r>
              <a:rPr sz="1200" spc="-5" dirty="0">
                <a:latin typeface="Times New Roman"/>
                <a:cs typeface="Times New Roman"/>
              </a:rPr>
              <a:t>gialle furono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cacciarli dal </a:t>
            </a:r>
            <a:r>
              <a:rPr sz="1200" dirty="0">
                <a:latin typeface="Times New Roman"/>
                <a:cs typeface="Times New Roman"/>
              </a:rPr>
              <a:t>continente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asiatico.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482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(723.4) 64:6.5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85.000 anni fa i </a:t>
            </a:r>
            <a:r>
              <a:rPr sz="1200" spc="-5" dirty="0">
                <a:latin typeface="Times New Roman"/>
                <a:cs typeface="Times New Roman"/>
              </a:rPr>
              <a:t>superstiti relativamente </a:t>
            </a:r>
            <a:r>
              <a:rPr sz="1200" dirty="0">
                <a:latin typeface="Times New Roman"/>
                <a:cs typeface="Times New Roman"/>
              </a:rPr>
              <a:t>puri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rossa passarono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massa nell’America del Nord;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poco  </a:t>
            </a:r>
            <a:r>
              <a:rPr sz="1200" dirty="0">
                <a:latin typeface="Times New Roman"/>
                <a:cs typeface="Times New Roman"/>
              </a:rPr>
              <a:t>dopo l’istmo di </a:t>
            </a:r>
            <a:r>
              <a:rPr sz="1200" spc="-5" dirty="0">
                <a:latin typeface="Times New Roman"/>
                <a:cs typeface="Times New Roman"/>
              </a:rPr>
              <a:t>Bering </a:t>
            </a:r>
            <a:r>
              <a:rPr sz="1200" dirty="0">
                <a:latin typeface="Times New Roman"/>
                <a:cs typeface="Times New Roman"/>
              </a:rPr>
              <a:t>s’inabissò, </a:t>
            </a:r>
            <a:r>
              <a:rPr sz="1200" spc="-5" dirty="0">
                <a:latin typeface="Times New Roman"/>
                <a:cs typeface="Times New Roman"/>
              </a:rPr>
              <a:t>isolandoli completamente. Nessun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rosso ritornò </a:t>
            </a:r>
            <a:r>
              <a:rPr sz="1200" dirty="0">
                <a:latin typeface="Times New Roman"/>
                <a:cs typeface="Times New Roman"/>
              </a:rPr>
              <a:t>mai in </a:t>
            </a:r>
            <a:r>
              <a:rPr sz="1200" spc="-5" dirty="0">
                <a:latin typeface="Times New Roman"/>
                <a:cs typeface="Times New Roman"/>
              </a:rPr>
              <a:t>Asia. 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Siberia,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Cina,</a:t>
            </a:r>
            <a:endParaRPr sz="1200">
              <a:latin typeface="Times New Roman"/>
              <a:cs typeface="Times New Roman"/>
            </a:endParaRPr>
          </a:p>
          <a:p>
            <a:pPr marL="1016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nell’Asia centrale,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 ed </a:t>
            </a:r>
            <a:r>
              <a:rPr sz="1200" dirty="0">
                <a:latin typeface="Times New Roman"/>
                <a:cs typeface="Times New Roman"/>
              </a:rPr>
              <a:t>in Europa </a:t>
            </a:r>
            <a:r>
              <a:rPr sz="1200" spc="-5" dirty="0">
                <a:latin typeface="Times New Roman"/>
                <a:cs typeface="Times New Roman"/>
              </a:rPr>
              <a:t>essi lasciarono </a:t>
            </a:r>
            <a:r>
              <a:rPr sz="1200" dirty="0">
                <a:latin typeface="Times New Roman"/>
                <a:cs typeface="Times New Roman"/>
              </a:rPr>
              <a:t>dietro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stirpi mescolate con </a:t>
            </a:r>
            <a:r>
              <a:rPr sz="1200" dirty="0">
                <a:latin typeface="Times New Roman"/>
                <a:cs typeface="Times New Roman"/>
              </a:rPr>
              <a:t>le altre razze 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12827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(723.5) 64:6.6 </a:t>
            </a:r>
            <a:r>
              <a:rPr sz="1200" spc="-5" dirty="0">
                <a:latin typeface="Times New Roman"/>
                <a:cs typeface="Times New Roman"/>
              </a:rPr>
              <a:t>Quando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passarono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America, </a:t>
            </a:r>
            <a:r>
              <a:rPr sz="1200" dirty="0">
                <a:latin typeface="Times New Roman"/>
                <a:cs typeface="Times New Roman"/>
              </a:rPr>
              <a:t>portarono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molti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e tradizioni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origine  primitiva.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antenati diretti erano venuti </a:t>
            </a:r>
            <a:r>
              <a:rPr sz="1200" dirty="0">
                <a:latin typeface="Times New Roman"/>
                <a:cs typeface="Times New Roman"/>
              </a:rPr>
              <a:t>a contatto con le ultime </a:t>
            </a:r>
            <a:r>
              <a:rPr sz="1200" spc="-5" dirty="0">
                <a:latin typeface="Times New Roman"/>
                <a:cs typeface="Times New Roman"/>
              </a:rPr>
              <a:t>attività del quartier generale </a:t>
            </a:r>
            <a:r>
              <a:rPr sz="1200" dirty="0">
                <a:latin typeface="Times New Roman"/>
                <a:cs typeface="Times New Roman"/>
              </a:rPr>
              <a:t>mondiale </a:t>
            </a:r>
            <a:r>
              <a:rPr sz="1200" spc="-5" dirty="0">
                <a:latin typeface="Times New Roman"/>
                <a:cs typeface="Times New Roman"/>
              </a:rPr>
              <a:t>del Principe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214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127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Ma poco </a:t>
            </a:r>
            <a:r>
              <a:rPr sz="1200" dirty="0">
                <a:latin typeface="Times New Roman"/>
                <a:cs typeface="Times New Roman"/>
              </a:rPr>
              <a:t>dopo aver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Americhe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perdere </a:t>
            </a:r>
            <a:r>
              <a:rPr sz="1200" dirty="0">
                <a:latin typeface="Times New Roman"/>
                <a:cs typeface="Times New Roman"/>
              </a:rPr>
              <a:t>di vista </a:t>
            </a:r>
            <a:r>
              <a:rPr sz="1200" spc="-5" dirty="0">
                <a:latin typeface="Times New Roman"/>
                <a:cs typeface="Times New Roman"/>
              </a:rPr>
              <a:t>questi insegnamenti, </a:t>
            </a:r>
            <a:r>
              <a:rPr sz="1200" dirty="0">
                <a:latin typeface="Times New Roman"/>
                <a:cs typeface="Times New Roman"/>
              </a:rPr>
              <a:t>e la loro cultura  </a:t>
            </a:r>
            <a:r>
              <a:rPr sz="1200" spc="-5" dirty="0">
                <a:latin typeface="Times New Roman"/>
                <a:cs typeface="Times New Roman"/>
              </a:rPr>
              <a:t>intellettuale </a:t>
            </a:r>
            <a:r>
              <a:rPr sz="1200" dirty="0">
                <a:latin typeface="Times New Roman"/>
                <a:cs typeface="Times New Roman"/>
              </a:rPr>
              <a:t>e spirituale subì un </a:t>
            </a:r>
            <a:r>
              <a:rPr sz="1200" spc="-5" dirty="0">
                <a:latin typeface="Times New Roman"/>
                <a:cs typeface="Times New Roman"/>
              </a:rPr>
              <a:t>forte declino.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questi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ricominciarono </a:t>
            </a:r>
            <a:r>
              <a:rPr sz="1200" dirty="0">
                <a:latin typeface="Times New Roman"/>
                <a:cs typeface="Times New Roman"/>
              </a:rPr>
              <a:t>a combattere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ferocemente tra di loro  </a:t>
            </a:r>
            <a:r>
              <a:rPr sz="1200" spc="-5" dirty="0">
                <a:latin typeface="Times New Roman"/>
                <a:cs typeface="Times New Roman"/>
              </a:rPr>
              <a:t>che queste guerre </a:t>
            </a:r>
            <a:r>
              <a:rPr sz="1200" dirty="0">
                <a:latin typeface="Times New Roman"/>
                <a:cs typeface="Times New Roman"/>
              </a:rPr>
              <a:t>tribali </a:t>
            </a:r>
            <a:r>
              <a:rPr sz="1200" spc="-5" dirty="0">
                <a:latin typeface="Times New Roman"/>
                <a:cs typeface="Times New Roman"/>
              </a:rPr>
              <a:t>avrebbero portato </a:t>
            </a:r>
            <a:r>
              <a:rPr sz="1200" dirty="0">
                <a:latin typeface="Times New Roman"/>
                <a:cs typeface="Times New Roman"/>
              </a:rPr>
              <a:t>alla rapida </a:t>
            </a:r>
            <a:r>
              <a:rPr sz="1200" spc="-5" dirty="0">
                <a:latin typeface="Times New Roman"/>
                <a:cs typeface="Times New Roman"/>
              </a:rPr>
              <a:t>estinzione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residuo relativamente </a:t>
            </a:r>
            <a:r>
              <a:rPr sz="1200" dirty="0">
                <a:latin typeface="Times New Roman"/>
                <a:cs typeface="Times New Roman"/>
              </a:rPr>
              <a:t>puro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rossa.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(723.6) 64:6.7 </a:t>
            </a:r>
            <a:r>
              <a:rPr sz="1200" spc="-5" dirty="0">
                <a:latin typeface="Times New Roman"/>
                <a:cs typeface="Times New Roman"/>
              </a:rPr>
              <a:t>A causa di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grande regressione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sembravano condannati quando, circa sessantacinquemila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fa,  apparve Onamonalonton come loro capo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liberatore spirituale. Egli </a:t>
            </a:r>
            <a:r>
              <a:rPr sz="1200" dirty="0">
                <a:latin typeface="Times New Roman"/>
                <a:cs typeface="Times New Roman"/>
              </a:rPr>
              <a:t>portò una pace </a:t>
            </a:r>
            <a:r>
              <a:rPr sz="1200" spc="-5" dirty="0">
                <a:latin typeface="Times New Roman"/>
                <a:cs typeface="Times New Roman"/>
              </a:rPr>
              <a:t>temporanea </a:t>
            </a:r>
            <a:r>
              <a:rPr sz="1200" dirty="0">
                <a:latin typeface="Times New Roman"/>
                <a:cs typeface="Times New Roman"/>
              </a:rPr>
              <a:t>tra gli uomini </a:t>
            </a:r>
            <a:r>
              <a:rPr sz="1200" spc="-5" dirty="0">
                <a:latin typeface="Times New Roman"/>
                <a:cs typeface="Times New Roman"/>
              </a:rPr>
              <a:t>rossi americani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fece  rivivere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culto del “Grande Spirito”. Onamonalonton visse fino </a:t>
            </a:r>
            <a:r>
              <a:rPr sz="1200" dirty="0">
                <a:latin typeface="Times New Roman"/>
                <a:cs typeface="Times New Roman"/>
              </a:rPr>
              <a:t>all’età di </a:t>
            </a:r>
            <a:r>
              <a:rPr sz="1200" spc="-5" dirty="0">
                <a:latin typeface="Times New Roman"/>
                <a:cs typeface="Times New Roman"/>
              </a:rPr>
              <a:t>novantasei </a:t>
            </a:r>
            <a:r>
              <a:rPr sz="1200" dirty="0">
                <a:latin typeface="Times New Roman"/>
                <a:cs typeface="Times New Roman"/>
              </a:rPr>
              <a:t>anni e mantenne il </a:t>
            </a:r>
            <a:r>
              <a:rPr sz="1200" spc="-5" dirty="0">
                <a:latin typeface="Times New Roman"/>
                <a:cs typeface="Times New Roman"/>
              </a:rPr>
              <a:t>suo quartier </a:t>
            </a:r>
            <a:r>
              <a:rPr sz="1200" dirty="0">
                <a:latin typeface="Times New Roman"/>
                <a:cs typeface="Times New Roman"/>
              </a:rPr>
              <a:t>generale  in mezzo </a:t>
            </a:r>
            <a:r>
              <a:rPr sz="1200" spc="-5" dirty="0">
                <a:latin typeface="Times New Roman"/>
                <a:cs typeface="Times New Roman"/>
              </a:rPr>
              <a:t>alle grandi </a:t>
            </a:r>
            <a:r>
              <a:rPr sz="1200" dirty="0">
                <a:latin typeface="Times New Roman"/>
                <a:cs typeface="Times New Roman"/>
              </a:rPr>
              <a:t>sequoie </a:t>
            </a:r>
            <a:r>
              <a:rPr sz="1200" spc="-5" dirty="0">
                <a:latin typeface="Times New Roman"/>
                <a:cs typeface="Times New Roman"/>
              </a:rPr>
              <a:t>della California. </a:t>
            </a:r>
            <a:r>
              <a:rPr sz="1200" dirty="0">
                <a:latin typeface="Times New Roman"/>
                <a:cs typeface="Times New Roman"/>
              </a:rPr>
              <a:t>Molti dei suoi </a:t>
            </a:r>
            <a:r>
              <a:rPr sz="1200" spc="-5" dirty="0">
                <a:latin typeface="Times New Roman"/>
                <a:cs typeface="Times New Roman"/>
              </a:rPr>
              <a:t>discendenti successivi sono arrivati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tempi moderni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 Indiani </a:t>
            </a:r>
            <a:r>
              <a:rPr sz="1200" dirty="0">
                <a:latin typeface="Times New Roman"/>
                <a:cs typeface="Times New Roman"/>
              </a:rPr>
              <a:t>Piedineri.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20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(723.7) 64:6.8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passare del tempo 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Onamonalonton divennero delle </a:t>
            </a:r>
            <a:r>
              <a:rPr sz="1200" dirty="0">
                <a:latin typeface="Times New Roman"/>
                <a:cs typeface="Times New Roman"/>
              </a:rPr>
              <a:t>vaghe tradizioni. Ricominciarono le </a:t>
            </a:r>
            <a:r>
              <a:rPr sz="1200" spc="-5" dirty="0">
                <a:latin typeface="Times New Roman"/>
                <a:cs typeface="Times New Roman"/>
              </a:rPr>
              <a:t>guerre  intestine </a:t>
            </a:r>
            <a:r>
              <a:rPr sz="1200" dirty="0">
                <a:latin typeface="Times New Roman"/>
                <a:cs typeface="Times New Roman"/>
              </a:rPr>
              <a:t>e mai più dai tempi di </a:t>
            </a:r>
            <a:r>
              <a:rPr sz="1200" spc="-5" dirty="0">
                <a:latin typeface="Times New Roman"/>
                <a:cs typeface="Times New Roman"/>
              </a:rPr>
              <a:t>questo grande </a:t>
            </a:r>
            <a:r>
              <a:rPr sz="1200" dirty="0">
                <a:latin typeface="Times New Roman"/>
                <a:cs typeface="Times New Roman"/>
              </a:rPr>
              <a:t>maestro un </a:t>
            </a:r>
            <a:r>
              <a:rPr sz="1200" spc="-5" dirty="0">
                <a:latin typeface="Times New Roman"/>
                <a:cs typeface="Times New Roman"/>
              </a:rPr>
              <a:t>altro capo riuscì </a:t>
            </a:r>
            <a:r>
              <a:rPr sz="1200" dirty="0">
                <a:latin typeface="Times New Roman"/>
                <a:cs typeface="Times New Roman"/>
              </a:rPr>
              <a:t>a stabilire una pace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ceppi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intelligenti perirono </a:t>
            </a:r>
            <a:r>
              <a:rPr sz="1200" dirty="0">
                <a:latin typeface="Times New Roman"/>
                <a:cs typeface="Times New Roman"/>
              </a:rPr>
              <a:t>sempre più in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lotte </a:t>
            </a:r>
            <a:r>
              <a:rPr sz="1200" spc="-5" dirty="0">
                <a:latin typeface="Times New Roman"/>
                <a:cs typeface="Times New Roman"/>
              </a:rPr>
              <a:t>tribali; diversamente </a:t>
            </a:r>
            <a:r>
              <a:rPr sz="1200" dirty="0">
                <a:latin typeface="Times New Roman"/>
                <a:cs typeface="Times New Roman"/>
              </a:rPr>
              <a:t>una grande </a:t>
            </a:r>
            <a:r>
              <a:rPr sz="1200" spc="-5" dirty="0">
                <a:latin typeface="Times New Roman"/>
                <a:cs typeface="Times New Roman"/>
              </a:rPr>
              <a:t>civiltà sarebbe </a:t>
            </a:r>
            <a:r>
              <a:rPr sz="1200" dirty="0">
                <a:latin typeface="Times New Roman"/>
                <a:cs typeface="Times New Roman"/>
              </a:rPr>
              <a:t>stata costruita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continente  </a:t>
            </a:r>
            <a:r>
              <a:rPr sz="1200" spc="-5" dirty="0">
                <a:latin typeface="Times New Roman"/>
                <a:cs typeface="Times New Roman"/>
              </a:rPr>
              <a:t>nordamericano </a:t>
            </a:r>
            <a:r>
              <a:rPr sz="1200" dirty="0">
                <a:latin typeface="Times New Roman"/>
                <a:cs typeface="Times New Roman"/>
              </a:rPr>
              <a:t>da questi uomini </a:t>
            </a:r>
            <a:r>
              <a:rPr sz="1200" spc="-5" dirty="0">
                <a:latin typeface="Times New Roman"/>
                <a:cs typeface="Times New Roman"/>
              </a:rPr>
              <a:t>rossi capaci </a:t>
            </a:r>
            <a:r>
              <a:rPr sz="1200" dirty="0">
                <a:latin typeface="Times New Roman"/>
                <a:cs typeface="Times New Roman"/>
              </a:rPr>
              <a:t>ed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intelligenti.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22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(723.8) 64:6.9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spc="-10" dirty="0">
                <a:latin typeface="Times New Roman"/>
                <a:cs typeface="Times New Roman"/>
              </a:rPr>
              <a:t>passaggio </a:t>
            </a:r>
            <a:r>
              <a:rPr sz="1200" dirty="0">
                <a:latin typeface="Times New Roman"/>
                <a:cs typeface="Times New Roman"/>
              </a:rPr>
              <a:t>dalla Cina </a:t>
            </a:r>
            <a:r>
              <a:rPr sz="1200" spc="-5" dirty="0">
                <a:latin typeface="Times New Roman"/>
                <a:cs typeface="Times New Roman"/>
              </a:rPr>
              <a:t>all’America gli </a:t>
            </a:r>
            <a:r>
              <a:rPr sz="1200" dirty="0">
                <a:latin typeface="Times New Roman"/>
                <a:cs typeface="Times New Roman"/>
              </a:rPr>
              <a:t>uomini rossi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nord non </a:t>
            </a:r>
            <a:r>
              <a:rPr sz="1200" spc="-5" dirty="0">
                <a:latin typeface="Times New Roman"/>
                <a:cs typeface="Times New Roman"/>
              </a:rPr>
              <a:t>vennero mai </a:t>
            </a:r>
            <a:r>
              <a:rPr sz="1200" dirty="0">
                <a:latin typeface="Times New Roman"/>
                <a:cs typeface="Times New Roman"/>
              </a:rPr>
              <a:t>più in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altre  </a:t>
            </a:r>
            <a:r>
              <a:rPr sz="1200" dirty="0">
                <a:latin typeface="Times New Roman"/>
                <a:cs typeface="Times New Roman"/>
              </a:rPr>
              <a:t>influenze </a:t>
            </a:r>
            <a:r>
              <a:rPr sz="1200" spc="-5" dirty="0">
                <a:latin typeface="Times New Roman"/>
                <a:cs typeface="Times New Roman"/>
              </a:rPr>
              <a:t>mondiali (eccetto gli Eschimesi) prima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scoperti più </a:t>
            </a:r>
            <a:r>
              <a:rPr sz="1200" spc="-5" dirty="0">
                <a:latin typeface="Times New Roman"/>
                <a:cs typeface="Times New Roman"/>
              </a:rPr>
              <a:t>tardi dagli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bianchi.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vero peccato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 rossi </a:t>
            </a:r>
            <a:r>
              <a:rPr sz="1200" spc="-5" dirty="0">
                <a:latin typeface="Times New Roman"/>
                <a:cs typeface="Times New Roman"/>
              </a:rPr>
              <a:t>abbiano mancato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la loro possibilità di </a:t>
            </a:r>
            <a:r>
              <a:rPr sz="1200" spc="-5" dirty="0">
                <a:latin typeface="Times New Roman"/>
                <a:cs typeface="Times New Roman"/>
              </a:rPr>
              <a:t>essere elevati dall’apporto della successiva stirpe adamica.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 caso,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rosso </a:t>
            </a:r>
            <a:r>
              <a:rPr sz="1200" dirty="0">
                <a:latin typeface="Times New Roman"/>
                <a:cs typeface="Times New Roman"/>
              </a:rPr>
              <a:t>non poteva comandare l’uomo </a:t>
            </a:r>
            <a:r>
              <a:rPr sz="1200" spc="-5" dirty="0">
                <a:latin typeface="Times New Roman"/>
                <a:cs typeface="Times New Roman"/>
              </a:rPr>
              <a:t>bianco </a:t>
            </a:r>
            <a:r>
              <a:rPr sz="1200" dirty="0">
                <a:latin typeface="Times New Roman"/>
                <a:cs typeface="Times New Roman"/>
              </a:rPr>
              <a:t>e non voleva </a:t>
            </a:r>
            <a:r>
              <a:rPr sz="1200" spc="-5" dirty="0">
                <a:latin typeface="Times New Roman"/>
                <a:cs typeface="Times New Roman"/>
              </a:rPr>
              <a:t>assoggettarsi </a:t>
            </a:r>
            <a:r>
              <a:rPr sz="1200" dirty="0">
                <a:latin typeface="Times New Roman"/>
                <a:cs typeface="Times New Roman"/>
              </a:rPr>
              <a:t>a lui </a:t>
            </a:r>
            <a:r>
              <a:rPr sz="1200" spc="-5" dirty="0">
                <a:latin typeface="Times New Roman"/>
                <a:cs typeface="Times New Roman"/>
              </a:rPr>
              <a:t>volontariamente.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circostanza,  se </a:t>
            </a:r>
            <a:r>
              <a:rPr sz="1200" dirty="0">
                <a:latin typeface="Times New Roman"/>
                <a:cs typeface="Times New Roman"/>
              </a:rPr>
              <a:t>le due razze non </a:t>
            </a:r>
            <a:r>
              <a:rPr sz="1200" spc="-5" dirty="0">
                <a:latin typeface="Times New Roman"/>
                <a:cs typeface="Times New Roman"/>
              </a:rPr>
              <a:t>si fondono, </a:t>
            </a:r>
            <a:r>
              <a:rPr sz="1200" dirty="0">
                <a:latin typeface="Times New Roman"/>
                <a:cs typeface="Times New Roman"/>
              </a:rPr>
              <a:t>una o </a:t>
            </a:r>
            <a:r>
              <a:rPr sz="1200" spc="-5" dirty="0">
                <a:latin typeface="Times New Roman"/>
                <a:cs typeface="Times New Roman"/>
              </a:rPr>
              <a:t>l’altra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condannata.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244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(723.9) 64:6.10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L’uomo arancio.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caratteristica </a:t>
            </a:r>
            <a:r>
              <a:rPr sz="1200" dirty="0">
                <a:latin typeface="Times New Roman"/>
                <a:cs typeface="Times New Roman"/>
              </a:rPr>
              <a:t>preminente 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razza era il </a:t>
            </a:r>
            <a:r>
              <a:rPr sz="1200" spc="-5" dirty="0">
                <a:latin typeface="Times New Roman"/>
                <a:cs typeface="Times New Roman"/>
              </a:rPr>
              <a:t>bisogno peculiare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costruire, </a:t>
            </a:r>
            <a:r>
              <a:rPr sz="1200" dirty="0">
                <a:latin typeface="Times New Roman"/>
                <a:cs typeface="Times New Roman"/>
              </a:rPr>
              <a:t>di costruire di tutto,  fino </a:t>
            </a:r>
            <a:r>
              <a:rPr sz="1200" spc="-5" dirty="0">
                <a:latin typeface="Times New Roman"/>
                <a:cs typeface="Times New Roman"/>
              </a:rPr>
              <a:t>ad ammonticchiare </a:t>
            </a:r>
            <a:r>
              <a:rPr sz="1200" dirty="0">
                <a:latin typeface="Times New Roman"/>
                <a:cs typeface="Times New Roman"/>
              </a:rPr>
              <a:t>enormi cumuli di </a:t>
            </a:r>
            <a:r>
              <a:rPr sz="1200" spc="-5" dirty="0">
                <a:latin typeface="Times New Roman"/>
                <a:cs typeface="Times New Roman"/>
              </a:rPr>
              <a:t>pietre giusto per vedere quale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sapesse costruire </a:t>
            </a:r>
            <a:r>
              <a:rPr sz="1200" dirty="0">
                <a:latin typeface="Times New Roman"/>
                <a:cs typeface="Times New Roman"/>
              </a:rPr>
              <a:t>il cumulo più alto. </a:t>
            </a:r>
            <a:r>
              <a:rPr sz="1200" spc="-5" dirty="0">
                <a:latin typeface="Times New Roman"/>
                <a:cs typeface="Times New Roman"/>
              </a:rPr>
              <a:t>Benché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4040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16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fossero </a:t>
            </a:r>
            <a:r>
              <a:rPr sz="1200" dirty="0">
                <a:latin typeface="Times New Roman"/>
                <a:cs typeface="Times New Roman"/>
              </a:rPr>
              <a:t>un popolo progressivo, </a:t>
            </a:r>
            <a:r>
              <a:rPr sz="1200" spc="-5" dirty="0">
                <a:latin typeface="Times New Roman"/>
                <a:cs typeface="Times New Roman"/>
              </a:rPr>
              <a:t>essi trassero grande profitto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inviarono dei delegati perché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fossero  </a:t>
            </a:r>
            <a:r>
              <a:rPr sz="1200" dirty="0">
                <a:latin typeface="Times New Roman"/>
                <a:cs typeface="Times New Roman"/>
              </a:rPr>
              <a:t>istruiti.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6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(724.1) 64:6.11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arancio fu 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a seguire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litorale meridionale verso l’Africa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Mare Mediterraneo si ritirò </a:t>
            </a:r>
            <a:r>
              <a:rPr sz="1200" dirty="0">
                <a:latin typeface="Times New Roman"/>
                <a:cs typeface="Times New Roman"/>
              </a:rPr>
              <a:t>verso  </a:t>
            </a:r>
            <a:r>
              <a:rPr sz="1200" spc="-5" dirty="0">
                <a:latin typeface="Times New Roman"/>
                <a:cs typeface="Times New Roman"/>
              </a:rPr>
              <a:t>ovest. Ma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fissarono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delle basi </a:t>
            </a:r>
            <a:r>
              <a:rPr sz="1200" dirty="0">
                <a:latin typeface="Times New Roman"/>
                <a:cs typeface="Times New Roman"/>
              </a:rPr>
              <a:t>favorevoli in </a:t>
            </a:r>
            <a:r>
              <a:rPr sz="1200" spc="-5" dirty="0">
                <a:latin typeface="Times New Roman"/>
                <a:cs typeface="Times New Roman"/>
              </a:rPr>
              <a:t>Africa </a:t>
            </a:r>
            <a:r>
              <a:rPr sz="1200" dirty="0">
                <a:latin typeface="Times New Roman"/>
                <a:cs typeface="Times New Roman"/>
              </a:rPr>
              <a:t>e furono </a:t>
            </a:r>
            <a:r>
              <a:rPr sz="1200" spc="-5" dirty="0">
                <a:latin typeface="Times New Roman"/>
                <a:cs typeface="Times New Roman"/>
              </a:rPr>
              <a:t>sterminati all’arrivo successivo della </a:t>
            </a:r>
            <a:r>
              <a:rPr sz="1200" dirty="0">
                <a:latin typeface="Times New Roman"/>
                <a:cs typeface="Times New Roman"/>
              </a:rPr>
              <a:t>razza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590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(724.2) 64:6.12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spc="-1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fine questo </a:t>
            </a:r>
            <a:r>
              <a:rPr sz="1200" dirty="0">
                <a:latin typeface="Times New Roman"/>
                <a:cs typeface="Times New Roman"/>
              </a:rPr>
              <a:t>popolo perse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suo bagaglio culturale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dirty="0">
                <a:latin typeface="Times New Roman"/>
                <a:cs typeface="Times New Roman"/>
              </a:rPr>
              <a:t>Ci fu tuttavia un </a:t>
            </a:r>
            <a:r>
              <a:rPr sz="1200" spc="-5" dirty="0">
                <a:latin typeface="Times New Roman"/>
                <a:cs typeface="Times New Roman"/>
              </a:rPr>
              <a:t>grande  risveglio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superiore grazie alla saggia guida </a:t>
            </a:r>
            <a:r>
              <a:rPr sz="1200" dirty="0">
                <a:latin typeface="Times New Roman"/>
                <a:cs typeface="Times New Roman"/>
              </a:rPr>
              <a:t>di Porshunta, la mente </a:t>
            </a:r>
            <a:r>
              <a:rPr sz="1200" spc="-5" dirty="0">
                <a:latin typeface="Times New Roman"/>
                <a:cs typeface="Times New Roman"/>
              </a:rPr>
              <a:t>maestra </a:t>
            </a:r>
            <a:r>
              <a:rPr sz="1200" dirty="0">
                <a:latin typeface="Times New Roman"/>
                <a:cs typeface="Times New Roman"/>
              </a:rPr>
              <a:t>di questa razza </a:t>
            </a:r>
            <a:r>
              <a:rPr sz="1200" spc="-5" dirty="0">
                <a:latin typeface="Times New Roman"/>
                <a:cs typeface="Times New Roman"/>
              </a:rPr>
              <a:t>sfortunata, che </a:t>
            </a:r>
            <a:r>
              <a:rPr sz="1200" dirty="0">
                <a:latin typeface="Times New Roman"/>
                <a:cs typeface="Times New Roman"/>
              </a:rPr>
              <a:t>portò loro il </a:t>
            </a:r>
            <a:r>
              <a:rPr sz="1200" spc="-5" dirty="0">
                <a:latin typeface="Times New Roman"/>
                <a:cs typeface="Times New Roman"/>
              </a:rPr>
              <a:t>suo  ministero quando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ad Armageddon, circa </a:t>
            </a:r>
            <a:r>
              <a:rPr sz="1200" dirty="0">
                <a:latin typeface="Times New Roman"/>
                <a:cs typeface="Times New Roman"/>
              </a:rPr>
              <a:t>trecentomila </a:t>
            </a:r>
            <a:r>
              <a:rPr sz="1200" spc="-5" dirty="0">
                <a:latin typeface="Times New Roman"/>
                <a:cs typeface="Times New Roman"/>
              </a:rPr>
              <a:t>anni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2075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(724.3) 64:6.13 </a:t>
            </a:r>
            <a:r>
              <a:rPr sz="1200" spc="-5" dirty="0">
                <a:latin typeface="Times New Roman"/>
                <a:cs typeface="Times New Roman"/>
              </a:rPr>
              <a:t>L’ultima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battaglia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arancio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verdi </a:t>
            </a:r>
            <a:r>
              <a:rPr sz="1200" spc="-5" dirty="0">
                <a:latin typeface="Times New Roman"/>
                <a:cs typeface="Times New Roman"/>
              </a:rPr>
              <a:t>avvenne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regione della valle inferiore del </a:t>
            </a:r>
            <a:r>
              <a:rPr sz="1200" dirty="0">
                <a:latin typeface="Times New Roman"/>
                <a:cs typeface="Times New Roman"/>
              </a:rPr>
              <a:t>Nilo in  </a:t>
            </a:r>
            <a:r>
              <a:rPr sz="1200" spc="-5" dirty="0">
                <a:latin typeface="Times New Roman"/>
                <a:cs typeface="Times New Roman"/>
              </a:rPr>
              <a:t>Egitto. Questa guerra interminabile fu </a:t>
            </a:r>
            <a:r>
              <a:rPr sz="1200" dirty="0">
                <a:latin typeface="Times New Roman"/>
                <a:cs typeface="Times New Roman"/>
              </a:rPr>
              <a:t>contesa per </a:t>
            </a:r>
            <a:r>
              <a:rPr sz="1200" spc="-5" dirty="0">
                <a:latin typeface="Times New Roman"/>
                <a:cs typeface="Times New Roman"/>
              </a:rPr>
              <a:t>quasi cento </a:t>
            </a:r>
            <a:r>
              <a:rPr sz="1200" dirty="0">
                <a:latin typeface="Times New Roman"/>
                <a:cs typeface="Times New Roman"/>
              </a:rPr>
              <a:t>anni e quando finì </a:t>
            </a:r>
            <a:r>
              <a:rPr sz="1200" spc="-5" dirty="0">
                <a:latin typeface="Times New Roman"/>
                <a:cs typeface="Times New Roman"/>
              </a:rPr>
              <a:t>pochissimi membri 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arancio erano  </a:t>
            </a:r>
            <a:r>
              <a:rPr sz="1200" dirty="0">
                <a:latin typeface="Times New Roman"/>
                <a:cs typeface="Times New Roman"/>
              </a:rPr>
              <a:t>rimasti vivi. I </a:t>
            </a:r>
            <a:r>
              <a:rPr sz="1200" spc="-5" dirty="0">
                <a:latin typeface="Times New Roman"/>
                <a:cs typeface="Times New Roman"/>
              </a:rPr>
              <a:t>resti </a:t>
            </a:r>
            <a:r>
              <a:rPr sz="1200" dirty="0">
                <a:latin typeface="Times New Roman"/>
                <a:cs typeface="Times New Roman"/>
              </a:rPr>
              <a:t>dispersi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furono assorbiti dagli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verdi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uomini indaco </a:t>
            </a:r>
            <a:r>
              <a:rPr sz="1200" spc="-5" dirty="0">
                <a:latin typeface="Times New Roman"/>
                <a:cs typeface="Times New Roman"/>
              </a:rPr>
              <a:t>arrivati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tardi. Ma gli 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arancio cessarono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esistere come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centomila </a:t>
            </a:r>
            <a:r>
              <a:rPr sz="1200" spc="-5" dirty="0">
                <a:latin typeface="Times New Roman"/>
                <a:cs typeface="Times New Roman"/>
              </a:rPr>
              <a:t>anni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(724.4) 64:6.14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L’uomo giallo.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gialle primitive furono </a:t>
            </a:r>
            <a:r>
              <a:rPr sz="1200" dirty="0">
                <a:latin typeface="Times New Roman"/>
                <a:cs typeface="Times New Roman"/>
              </a:rPr>
              <a:t>le prime </a:t>
            </a:r>
            <a:r>
              <a:rPr sz="1200" spc="-5" dirty="0">
                <a:latin typeface="Times New Roman"/>
                <a:cs typeface="Times New Roman"/>
              </a:rPr>
              <a:t>ad abbandonare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caccia, ad </a:t>
            </a:r>
            <a:r>
              <a:rPr sz="1200" dirty="0">
                <a:latin typeface="Times New Roman"/>
                <a:cs typeface="Times New Roman"/>
              </a:rPr>
              <a:t>istituire </a:t>
            </a:r>
            <a:r>
              <a:rPr sz="1200" spc="-5" dirty="0">
                <a:latin typeface="Times New Roman"/>
                <a:cs typeface="Times New Roman"/>
              </a:rPr>
              <a:t>delle comunità </a:t>
            </a:r>
            <a:r>
              <a:rPr sz="1200" dirty="0">
                <a:latin typeface="Times New Roman"/>
                <a:cs typeface="Times New Roman"/>
              </a:rPr>
              <a:t>stabili ed  a </a:t>
            </a:r>
            <a:r>
              <a:rPr sz="1200" spc="-5" dirty="0">
                <a:latin typeface="Times New Roman"/>
                <a:cs typeface="Times New Roman"/>
              </a:rPr>
              <a:t>sviluppare </a:t>
            </a:r>
            <a:r>
              <a:rPr sz="1200" dirty="0">
                <a:latin typeface="Times New Roman"/>
                <a:cs typeface="Times New Roman"/>
              </a:rPr>
              <a:t>una vita </a:t>
            </a:r>
            <a:r>
              <a:rPr sz="1200" spc="-5" dirty="0">
                <a:latin typeface="Times New Roman"/>
                <a:cs typeface="Times New Roman"/>
              </a:rPr>
              <a:t>familiare basata sull’agricoltura. Intellettualmente essi erano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inferiori agli </a:t>
            </a:r>
            <a:r>
              <a:rPr sz="1200" dirty="0">
                <a:latin typeface="Times New Roman"/>
                <a:cs typeface="Times New Roman"/>
              </a:rPr>
              <a:t>uomini rossi, ma </a:t>
            </a:r>
            <a:r>
              <a:rPr sz="1200" spc="-5" dirty="0">
                <a:latin typeface="Times New Roman"/>
                <a:cs typeface="Times New Roman"/>
              </a:rPr>
              <a:t>socialmente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collettivamente si </a:t>
            </a:r>
            <a:r>
              <a:rPr sz="1200" dirty="0">
                <a:latin typeface="Times New Roman"/>
                <a:cs typeface="Times New Roman"/>
              </a:rPr>
              <a:t>rivelarono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a tutti i popoli </a:t>
            </a:r>
            <a:r>
              <a:rPr sz="1200" spc="-5" dirty="0">
                <a:latin typeface="Times New Roman"/>
                <a:cs typeface="Times New Roman"/>
              </a:rPr>
              <a:t>Sangik </a:t>
            </a:r>
            <a:r>
              <a:rPr sz="1200" dirty="0">
                <a:latin typeface="Times New Roman"/>
                <a:cs typeface="Times New Roman"/>
              </a:rPr>
              <a:t>nel promuovere una </a:t>
            </a:r>
            <a:r>
              <a:rPr sz="1200" spc="-5" dirty="0">
                <a:latin typeface="Times New Roman"/>
                <a:cs typeface="Times New Roman"/>
              </a:rPr>
              <a:t>civiltà razziale. </a:t>
            </a:r>
            <a:r>
              <a:rPr sz="1200" dirty="0">
                <a:latin typeface="Times New Roman"/>
                <a:cs typeface="Times New Roman"/>
              </a:rPr>
              <a:t>Poiché svilupparono uno spirito  </a:t>
            </a:r>
            <a:r>
              <a:rPr sz="1200" spc="-5" dirty="0">
                <a:latin typeface="Times New Roman"/>
                <a:cs typeface="Times New Roman"/>
              </a:rPr>
              <a:t>fraterno </a:t>
            </a:r>
            <a:r>
              <a:rPr sz="1200" dirty="0">
                <a:latin typeface="Times New Roman"/>
                <a:cs typeface="Times New Roman"/>
              </a:rPr>
              <a:t>e le varie tribù </a:t>
            </a:r>
            <a:r>
              <a:rPr sz="1200" spc="-5" dirty="0">
                <a:latin typeface="Times New Roman"/>
                <a:cs typeface="Times New Roman"/>
              </a:rPr>
              <a:t>impararono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insieme in </a:t>
            </a:r>
            <a:r>
              <a:rPr sz="1200" spc="-5" dirty="0">
                <a:latin typeface="Times New Roman"/>
                <a:cs typeface="Times New Roman"/>
              </a:rPr>
              <a:t>relativa pace, essi </a:t>
            </a:r>
            <a:r>
              <a:rPr sz="1200" dirty="0">
                <a:latin typeface="Times New Roman"/>
                <a:cs typeface="Times New Roman"/>
              </a:rPr>
              <a:t>furono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scacciare </a:t>
            </a:r>
            <a:r>
              <a:rPr sz="1200" dirty="0">
                <a:latin typeface="Times New Roman"/>
                <a:cs typeface="Times New Roman"/>
              </a:rPr>
              <a:t>la razza </a:t>
            </a:r>
            <a:r>
              <a:rPr sz="1200" spc="-5" dirty="0">
                <a:latin typeface="Times New Roman"/>
                <a:cs typeface="Times New Roman"/>
              </a:rPr>
              <a:t>rossa </a:t>
            </a:r>
            <a:r>
              <a:rPr sz="1200" dirty="0">
                <a:latin typeface="Times New Roman"/>
                <a:cs typeface="Times New Roman"/>
              </a:rPr>
              <a:t>davanti a loro  via via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espandevano in</a:t>
            </a:r>
            <a:r>
              <a:rPr sz="1200" spc="-5" dirty="0">
                <a:latin typeface="Times New Roman"/>
                <a:cs typeface="Times New Roman"/>
              </a:rPr>
              <a:t> Asia.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10550" cy="39020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16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(724.5) 64:6.15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allontanarono </a:t>
            </a:r>
            <a:r>
              <a:rPr sz="1200" dirty="0">
                <a:latin typeface="Times New Roman"/>
                <a:cs typeface="Times New Roman"/>
              </a:rPr>
              <a:t>molto dall’influenza del </a:t>
            </a:r>
            <a:r>
              <a:rPr sz="1200" spc="-5" dirty="0">
                <a:latin typeface="Times New Roman"/>
                <a:cs typeface="Times New Roman"/>
              </a:rPr>
              <a:t>centro spirituale del </a:t>
            </a:r>
            <a:r>
              <a:rPr sz="1200" dirty="0">
                <a:latin typeface="Times New Roman"/>
                <a:cs typeface="Times New Roman"/>
              </a:rPr>
              <a:t>mondo e </a:t>
            </a:r>
            <a:r>
              <a:rPr sz="1200" spc="-5" dirty="0">
                <a:latin typeface="Times New Roman"/>
                <a:cs typeface="Times New Roman"/>
              </a:rPr>
              <a:t>s’immersero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tenebre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seguendo</a:t>
            </a:r>
            <a:endParaRPr sz="1200">
              <a:latin typeface="Times New Roman"/>
              <a:cs typeface="Times New Roman"/>
            </a:endParaRPr>
          </a:p>
          <a:p>
            <a:pPr marL="101600" marR="23241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l’apostasia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Caligastia. Ma </a:t>
            </a:r>
            <a:r>
              <a:rPr sz="1200" dirty="0">
                <a:latin typeface="Times New Roman"/>
                <a:cs typeface="Times New Roman"/>
              </a:rPr>
              <a:t>vi fu </a:t>
            </a:r>
            <a:r>
              <a:rPr sz="1200" spc="-5" dirty="0">
                <a:latin typeface="Times New Roman"/>
                <a:cs typeface="Times New Roman"/>
              </a:rPr>
              <a:t>un’epoca </a:t>
            </a:r>
            <a:r>
              <a:rPr sz="1200" dirty="0">
                <a:latin typeface="Times New Roman"/>
                <a:cs typeface="Times New Roman"/>
              </a:rPr>
              <a:t>brillante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questo popolo quando, circa </a:t>
            </a:r>
            <a:r>
              <a:rPr sz="1200" spc="-5" dirty="0">
                <a:latin typeface="Times New Roman"/>
                <a:cs typeface="Times New Roman"/>
              </a:rPr>
              <a:t>centomila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fa, Singlanton </a:t>
            </a:r>
            <a:r>
              <a:rPr sz="1200" dirty="0">
                <a:latin typeface="Times New Roman"/>
                <a:cs typeface="Times New Roman"/>
              </a:rPr>
              <a:t>assunse la 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tribù e proclamò il </a:t>
            </a:r>
            <a:r>
              <a:rPr sz="1200" spc="-5" dirty="0">
                <a:latin typeface="Times New Roman"/>
                <a:cs typeface="Times New Roman"/>
              </a:rPr>
              <a:t>culto dell’“Unica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Verità”.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33083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(724.6) 64:6.16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relativamente alto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superstiti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razza gialla </a:t>
            </a:r>
            <a:r>
              <a:rPr sz="1200" dirty="0">
                <a:latin typeface="Times New Roman"/>
                <a:cs typeface="Times New Roman"/>
              </a:rPr>
              <a:t>è dovuto allo spirito di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regnava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tribù.  </a:t>
            </a:r>
            <a:r>
              <a:rPr sz="1200" spc="-5" dirty="0">
                <a:latin typeface="Times New Roman"/>
                <a:cs typeface="Times New Roman"/>
              </a:rPr>
              <a:t>Dall’epoca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Singlangton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tempi della </a:t>
            </a:r>
            <a:r>
              <a:rPr sz="1200" dirty="0">
                <a:latin typeface="Times New Roman"/>
                <a:cs typeface="Times New Roman"/>
              </a:rPr>
              <a:t>Cina </a:t>
            </a:r>
            <a:r>
              <a:rPr sz="1200" spc="-5" dirty="0">
                <a:latin typeface="Times New Roman"/>
                <a:cs typeface="Times New Roman"/>
              </a:rPr>
              <a:t>moderna </a:t>
            </a:r>
            <a:r>
              <a:rPr sz="1200" dirty="0">
                <a:latin typeface="Times New Roman"/>
                <a:cs typeface="Times New Roman"/>
              </a:rPr>
              <a:t>la razza </a:t>
            </a:r>
            <a:r>
              <a:rPr sz="1200" spc="-5" dirty="0">
                <a:latin typeface="Times New Roman"/>
                <a:cs typeface="Times New Roman"/>
              </a:rPr>
              <a:t>gialla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tra le nazioni più pacifiche 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dirty="0">
                <a:latin typeface="Times New Roman"/>
                <a:cs typeface="Times New Roman"/>
              </a:rPr>
              <a:t>Questa  razza ha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un piccolo ma potente </a:t>
            </a:r>
            <a:r>
              <a:rPr sz="1200" spc="-5" dirty="0">
                <a:latin typeface="Times New Roman"/>
                <a:cs typeface="Times New Roman"/>
              </a:rPr>
              <a:t>lascito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stirpe </a:t>
            </a:r>
            <a:r>
              <a:rPr sz="1200" spc="-5" dirty="0">
                <a:latin typeface="Times New Roman"/>
                <a:cs typeface="Times New Roman"/>
              </a:rPr>
              <a:t>adamica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importata.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204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(724.7) 64:6.17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L’uomo verde.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verde fu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gruppi </a:t>
            </a:r>
            <a:r>
              <a:rPr sz="1200" dirty="0">
                <a:latin typeface="Times New Roman"/>
                <a:cs typeface="Times New Roman"/>
              </a:rPr>
              <a:t>di uomini primitivi meno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grandemente </a:t>
            </a:r>
            <a:r>
              <a:rPr sz="1200" dirty="0">
                <a:latin typeface="Times New Roman"/>
                <a:cs typeface="Times New Roman"/>
              </a:rPr>
              <a:t>indebolita da  </a:t>
            </a:r>
            <a:r>
              <a:rPr sz="1200" spc="-5" dirty="0">
                <a:latin typeface="Times New Roman"/>
                <a:cs typeface="Times New Roman"/>
              </a:rPr>
              <a:t>estese </a:t>
            </a:r>
            <a:r>
              <a:rPr sz="1200" dirty="0">
                <a:latin typeface="Times New Roman"/>
                <a:cs typeface="Times New Roman"/>
              </a:rPr>
              <a:t>migrazioni in </a:t>
            </a:r>
            <a:r>
              <a:rPr sz="1200" spc="-5" dirty="0">
                <a:latin typeface="Times New Roman"/>
                <a:cs typeface="Times New Roman"/>
              </a:rPr>
              <a:t>differenti direzioni.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dispersione queste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conobbero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risveglio culturale </a:t>
            </a:r>
            <a:r>
              <a:rPr sz="1200" dirty="0">
                <a:latin typeface="Times New Roman"/>
                <a:cs typeface="Times New Roman"/>
              </a:rPr>
              <a:t>sotto la 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Fantad, circa trecentocinquantamila anni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7208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(724.8) 64:6.18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verde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divise in tre </a:t>
            </a:r>
            <a:r>
              <a:rPr sz="1200" spc="-5" dirty="0">
                <a:latin typeface="Times New Roman"/>
                <a:cs typeface="Times New Roman"/>
              </a:rPr>
              <a:t>gruppi maggiori: </a:t>
            </a:r>
            <a:r>
              <a:rPr sz="1200" dirty="0">
                <a:latin typeface="Times New Roman"/>
                <a:cs typeface="Times New Roman"/>
              </a:rPr>
              <a:t>le tribù del nord </a:t>
            </a:r>
            <a:r>
              <a:rPr sz="1200" spc="-5" dirty="0">
                <a:latin typeface="Times New Roman"/>
                <a:cs typeface="Times New Roman"/>
              </a:rPr>
              <a:t>furono vinte, </a:t>
            </a:r>
            <a:r>
              <a:rPr sz="1200" dirty="0">
                <a:latin typeface="Times New Roman"/>
                <a:cs typeface="Times New Roman"/>
              </a:rPr>
              <a:t>asservite </a:t>
            </a:r>
            <a:r>
              <a:rPr sz="1200" spc="-5" dirty="0">
                <a:latin typeface="Times New Roman"/>
                <a:cs typeface="Times New Roman"/>
              </a:rPr>
              <a:t>ed assorbite dalle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gialla </a:t>
            </a:r>
            <a:r>
              <a:rPr sz="1200" dirty="0">
                <a:latin typeface="Times New Roman"/>
                <a:cs typeface="Times New Roman"/>
              </a:rPr>
              <a:t>e  blu.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orientale </a:t>
            </a:r>
            <a:r>
              <a:rPr sz="1200" spc="-5" dirty="0">
                <a:latin typeface="Times New Roman"/>
                <a:cs typeface="Times New Roman"/>
              </a:rPr>
              <a:t>si amalgamò </a:t>
            </a:r>
            <a:r>
              <a:rPr sz="1200" dirty="0">
                <a:latin typeface="Times New Roman"/>
                <a:cs typeface="Times New Roman"/>
              </a:rPr>
              <a:t>con i popoli </a:t>
            </a:r>
            <a:r>
              <a:rPr sz="1200" spc="-5" dirty="0">
                <a:latin typeface="Times New Roman"/>
                <a:cs typeface="Times New Roman"/>
              </a:rPr>
              <a:t>dell’India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quei tempi,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residui esistono ancora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popoli.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gruppo  </a:t>
            </a:r>
            <a:r>
              <a:rPr sz="1200" spc="-5" dirty="0">
                <a:latin typeface="Times New Roman"/>
                <a:cs typeface="Times New Roman"/>
              </a:rPr>
              <a:t>meridionale entrò </a:t>
            </a:r>
            <a:r>
              <a:rPr sz="1200" dirty="0">
                <a:latin typeface="Times New Roman"/>
                <a:cs typeface="Times New Roman"/>
              </a:rPr>
              <a:t>in Africa, dove </a:t>
            </a:r>
            <a:r>
              <a:rPr sz="1200" spc="-5" dirty="0">
                <a:latin typeface="Times New Roman"/>
                <a:cs typeface="Times New Roman"/>
              </a:rPr>
              <a:t>distrusse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cugini </a:t>
            </a:r>
            <a:r>
              <a:rPr sz="1200" dirty="0">
                <a:latin typeface="Times New Roman"/>
                <a:cs typeface="Times New Roman"/>
              </a:rPr>
              <a:t>arancio quasi </a:t>
            </a:r>
            <a:r>
              <a:rPr sz="1200" spc="-5" dirty="0">
                <a:latin typeface="Times New Roman"/>
                <a:cs typeface="Times New Roman"/>
              </a:rPr>
              <a:t>altrettanto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813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(724.9) 64:6.19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aspetti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forza equivalente </a:t>
            </a:r>
            <a:r>
              <a:rPr sz="1200" dirty="0">
                <a:latin typeface="Times New Roman"/>
                <a:cs typeface="Times New Roman"/>
              </a:rPr>
              <a:t>in questa lotta,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ciascuno </a:t>
            </a:r>
            <a:r>
              <a:rPr sz="1200" spc="-5" dirty="0">
                <a:latin typeface="Times New Roman"/>
                <a:cs typeface="Times New Roman"/>
              </a:rPr>
              <a:t>comprendeva ceppi  dell’ordine dei giganti; </a:t>
            </a:r>
            <a:r>
              <a:rPr sz="1200" dirty="0">
                <a:latin typeface="Times New Roman"/>
                <a:cs typeface="Times New Roman"/>
              </a:rPr>
              <a:t>molti dei loro </a:t>
            </a:r>
            <a:r>
              <a:rPr sz="1200" spc="-5" dirty="0">
                <a:latin typeface="Times New Roman"/>
                <a:cs typeface="Times New Roman"/>
              </a:rPr>
              <a:t>capi erano alti </a:t>
            </a:r>
            <a:r>
              <a:rPr sz="1200" dirty="0">
                <a:latin typeface="Times New Roman"/>
                <a:cs typeface="Times New Roman"/>
              </a:rPr>
              <a:t>da due </a:t>
            </a:r>
            <a:r>
              <a:rPr sz="1200" spc="-5" dirty="0">
                <a:latin typeface="Times New Roman"/>
                <a:cs typeface="Times New Roman"/>
              </a:rPr>
              <a:t>metri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quaranta </a:t>
            </a:r>
            <a:r>
              <a:rPr sz="1200" dirty="0">
                <a:latin typeface="Times New Roman"/>
                <a:cs typeface="Times New Roman"/>
              </a:rPr>
              <a:t>a due </a:t>
            </a:r>
            <a:r>
              <a:rPr sz="1200" spc="-5" dirty="0">
                <a:latin typeface="Times New Roman"/>
                <a:cs typeface="Times New Roman"/>
              </a:rPr>
              <a:t>metri </a:t>
            </a:r>
            <a:r>
              <a:rPr sz="1200" dirty="0">
                <a:latin typeface="Times New Roman"/>
                <a:cs typeface="Times New Roman"/>
              </a:rPr>
              <a:t>e settanta.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stirpi </a:t>
            </a:r>
            <a:r>
              <a:rPr sz="1200" spc="-5" dirty="0">
                <a:latin typeface="Times New Roman"/>
                <a:cs typeface="Times New Roman"/>
              </a:rPr>
              <a:t>giganti degli 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verdi furono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</a:t>
            </a:r>
            <a:r>
              <a:rPr sz="1200" dirty="0">
                <a:latin typeface="Times New Roman"/>
                <a:cs typeface="Times New Roman"/>
              </a:rPr>
              <a:t>limitate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meridionale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egiziana.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(725.1) 64:6.20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superstiti vittoriosi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verdi furono successivamente assorbiti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razza indaco, </a:t>
            </a:r>
            <a:r>
              <a:rPr sz="1200" dirty="0">
                <a:latin typeface="Times New Roman"/>
                <a:cs typeface="Times New Roman"/>
              </a:rPr>
              <a:t>l’ultima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colore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svilupparsi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emigrare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centro </a:t>
            </a:r>
            <a:r>
              <a:rPr sz="1200" spc="-5" dirty="0">
                <a:latin typeface="Times New Roman"/>
                <a:cs typeface="Times New Roman"/>
              </a:rPr>
              <a:t>originario Sangik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dispersione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razze.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817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403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(725.2) 64:6.21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L’uomo blu.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blu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popolo. </a:t>
            </a:r>
            <a:r>
              <a:rPr sz="1200" spc="-5" dirty="0">
                <a:latin typeface="Times New Roman"/>
                <a:cs typeface="Times New Roman"/>
              </a:rPr>
              <a:t>Essi inventarono </a:t>
            </a:r>
            <a:r>
              <a:rPr sz="1200" dirty="0">
                <a:latin typeface="Times New Roman"/>
                <a:cs typeface="Times New Roman"/>
              </a:rPr>
              <a:t>presto la </a:t>
            </a:r>
            <a:r>
              <a:rPr sz="1200" spc="-5" dirty="0">
                <a:latin typeface="Times New Roman"/>
                <a:cs typeface="Times New Roman"/>
              </a:rPr>
              <a:t>lancia ed elaborarono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rudimenti </a:t>
            </a:r>
            <a:r>
              <a:rPr sz="1200" dirty="0">
                <a:latin typeface="Times New Roman"/>
                <a:cs typeface="Times New Roman"/>
              </a:rPr>
              <a:t>di molte </a:t>
            </a:r>
            <a:r>
              <a:rPr sz="1200" spc="-5" dirty="0">
                <a:latin typeface="Times New Roman"/>
                <a:cs typeface="Times New Roman"/>
              </a:rPr>
              <a:t>arti della civiltà moderna. L’uomo </a:t>
            </a:r>
            <a:r>
              <a:rPr sz="1200" dirty="0">
                <a:latin typeface="Times New Roman"/>
                <a:cs typeface="Times New Roman"/>
              </a:rPr>
              <a:t>blu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la potenza </a:t>
            </a:r>
            <a:r>
              <a:rPr sz="1200" spc="-5" dirty="0">
                <a:latin typeface="Times New Roman"/>
                <a:cs typeface="Times New Roman"/>
              </a:rPr>
              <a:t>cerebrale </a:t>
            </a:r>
            <a:r>
              <a:rPr sz="1200" dirty="0">
                <a:latin typeface="Times New Roman"/>
                <a:cs typeface="Times New Roman"/>
              </a:rPr>
              <a:t>dell’uomo rosso </a:t>
            </a:r>
            <a:r>
              <a:rPr sz="1200" spc="-5" dirty="0">
                <a:latin typeface="Times New Roman"/>
                <a:cs typeface="Times New Roman"/>
              </a:rPr>
              <a:t>associata all’animo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 sentimento dell’uomo giallo.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adamici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preferirono </a:t>
            </a:r>
            <a:r>
              <a:rPr sz="1200" dirty="0">
                <a:latin typeface="Times New Roman"/>
                <a:cs typeface="Times New Roman"/>
              </a:rPr>
              <a:t>tra tutti i </a:t>
            </a:r>
            <a:r>
              <a:rPr sz="1200" spc="-5" dirty="0">
                <a:latin typeface="Times New Roman"/>
                <a:cs typeface="Times New Roman"/>
              </a:rPr>
              <a:t>successivi superstiti </a:t>
            </a:r>
            <a:r>
              <a:rPr sz="1200" dirty="0">
                <a:latin typeface="Times New Roman"/>
                <a:cs typeface="Times New Roman"/>
              </a:rPr>
              <a:t>delle razze di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(725.3) 64:6.22 </a:t>
            </a:r>
            <a:r>
              <a:rPr sz="1200" dirty="0">
                <a:latin typeface="Times New Roman"/>
                <a:cs typeface="Times New Roman"/>
              </a:rPr>
              <a:t>I primi uomini blu </a:t>
            </a:r>
            <a:r>
              <a:rPr sz="1200" spc="-5" dirty="0">
                <a:latin typeface="Times New Roman"/>
                <a:cs typeface="Times New Roman"/>
              </a:rPr>
              <a:t>furono sensibili alle esortazioni degli insegnanti del gruppo del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messi in 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confusione </a:t>
            </a:r>
            <a:r>
              <a:rPr sz="1200" spc="-5" dirty="0">
                <a:latin typeface="Times New Roman"/>
                <a:cs typeface="Times New Roman"/>
              </a:rPr>
              <a:t>dai susseguenti insegnamenti pervertiti </a:t>
            </a:r>
            <a:r>
              <a:rPr sz="1200" dirty="0">
                <a:latin typeface="Times New Roman"/>
                <a:cs typeface="Times New Roman"/>
              </a:rPr>
              <a:t>di quei </a:t>
            </a:r>
            <a:r>
              <a:rPr sz="1200" spc="-5" dirty="0">
                <a:latin typeface="Times New Roman"/>
                <a:cs typeface="Times New Roman"/>
              </a:rPr>
              <a:t>capi traditori. </a:t>
            </a:r>
            <a:r>
              <a:rPr sz="1200" dirty="0">
                <a:latin typeface="Times New Roman"/>
                <a:cs typeface="Times New Roman"/>
              </a:rPr>
              <a:t>Come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razze primitive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ripresero </a:t>
            </a:r>
            <a:r>
              <a:rPr sz="1200" spc="-5" dirty="0">
                <a:latin typeface="Times New Roman"/>
                <a:cs typeface="Times New Roman"/>
              </a:rPr>
              <a:t>mai  completamente dallo scompiglio provocato </a:t>
            </a:r>
            <a:r>
              <a:rPr sz="1200" dirty="0">
                <a:latin typeface="Times New Roman"/>
                <a:cs typeface="Times New Roman"/>
              </a:rPr>
              <a:t>dal tradimento di </a:t>
            </a:r>
            <a:r>
              <a:rPr sz="1200" spc="-5" dirty="0">
                <a:latin typeface="Times New Roman"/>
                <a:cs typeface="Times New Roman"/>
              </a:rPr>
              <a:t>Caligastia,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superarono </a:t>
            </a:r>
            <a:r>
              <a:rPr sz="1200" dirty="0">
                <a:latin typeface="Times New Roman"/>
                <a:cs typeface="Times New Roman"/>
              </a:rPr>
              <a:t>mai totalmente la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a combattere tra  di</a:t>
            </a:r>
            <a:r>
              <a:rPr sz="1200" spc="-5" dirty="0">
                <a:latin typeface="Times New Roman"/>
                <a:cs typeface="Times New Roman"/>
              </a:rPr>
              <a:t> 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2065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(725.4) 64:6.23 </a:t>
            </a:r>
            <a:r>
              <a:rPr sz="1200" spc="-5" dirty="0">
                <a:latin typeface="Times New Roman"/>
                <a:cs typeface="Times New Roman"/>
              </a:rPr>
              <a:t>Circa cinquecento </a:t>
            </a:r>
            <a:r>
              <a:rPr sz="1200" dirty="0">
                <a:latin typeface="Times New Roman"/>
                <a:cs typeface="Times New Roman"/>
              </a:rPr>
              <a:t>anni dopo la </a:t>
            </a:r>
            <a:r>
              <a:rPr sz="1200" spc="-5" dirty="0">
                <a:latin typeface="Times New Roman"/>
                <a:cs typeface="Times New Roman"/>
              </a:rPr>
              <a:t>caduta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avvenne un </a:t>
            </a:r>
            <a:r>
              <a:rPr sz="1200" spc="-5" dirty="0">
                <a:latin typeface="Times New Roman"/>
                <a:cs typeface="Times New Roman"/>
              </a:rPr>
              <a:t>vasto risveglio culturale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religioso </a:t>
            </a:r>
            <a:r>
              <a:rPr sz="1200" dirty="0">
                <a:latin typeface="Times New Roman"/>
                <a:cs typeface="Times New Roman"/>
              </a:rPr>
              <a:t>di tipo </a:t>
            </a:r>
            <a:r>
              <a:rPr sz="1200" spc="-5" dirty="0">
                <a:latin typeface="Times New Roman"/>
                <a:cs typeface="Times New Roman"/>
              </a:rPr>
              <a:t>primitivo </a:t>
            </a:r>
            <a:r>
              <a:rPr sz="1200" dirty="0">
                <a:latin typeface="Times New Roman"/>
                <a:cs typeface="Times New Roman"/>
              </a:rPr>
              <a:t>—  ma nondimeno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benefico. Orlandof </a:t>
            </a:r>
            <a:r>
              <a:rPr sz="1200" dirty="0">
                <a:latin typeface="Times New Roman"/>
                <a:cs typeface="Times New Roman"/>
              </a:rPr>
              <a:t>divenne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blu e </a:t>
            </a:r>
            <a:r>
              <a:rPr sz="1200" spc="-5" dirty="0">
                <a:latin typeface="Times New Roman"/>
                <a:cs typeface="Times New Roman"/>
              </a:rPr>
              <a:t>ricondusse </a:t>
            </a:r>
            <a:r>
              <a:rPr sz="1200" dirty="0">
                <a:latin typeface="Times New Roman"/>
                <a:cs typeface="Times New Roman"/>
              </a:rPr>
              <a:t>molte tribù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culto del vero </a:t>
            </a:r>
            <a:r>
              <a:rPr sz="1200" spc="-5" dirty="0">
                <a:latin typeface="Times New Roman"/>
                <a:cs typeface="Times New Roman"/>
              </a:rPr>
              <a:t>Dio  sotto </a:t>
            </a:r>
            <a:r>
              <a:rPr sz="1200" dirty="0">
                <a:latin typeface="Times New Roman"/>
                <a:cs typeface="Times New Roman"/>
              </a:rPr>
              <a:t>il nome di </a:t>
            </a:r>
            <a:r>
              <a:rPr sz="1200" spc="-5" dirty="0">
                <a:latin typeface="Times New Roman"/>
                <a:cs typeface="Times New Roman"/>
              </a:rPr>
              <a:t>“Capo Supremo”. Questo </a:t>
            </a:r>
            <a:r>
              <a:rPr sz="1200" dirty="0">
                <a:latin typeface="Times New Roman"/>
                <a:cs typeface="Times New Roman"/>
              </a:rPr>
              <a:t>fu il più </a:t>
            </a:r>
            <a:r>
              <a:rPr sz="1200" spc="-5" dirty="0">
                <a:latin typeface="Times New Roman"/>
                <a:cs typeface="Times New Roman"/>
              </a:rPr>
              <a:t>grande progresso degli </a:t>
            </a:r>
            <a:r>
              <a:rPr sz="1200" dirty="0">
                <a:latin typeface="Times New Roman"/>
                <a:cs typeface="Times New Roman"/>
              </a:rPr>
              <a:t>uomini blu fino </a:t>
            </a:r>
            <a:r>
              <a:rPr sz="1200" spc="-5" dirty="0">
                <a:latin typeface="Times New Roman"/>
                <a:cs typeface="Times New Roman"/>
              </a:rPr>
              <a:t>ai tempi successivi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5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fu  grandemente elevata </a:t>
            </a:r>
            <a:r>
              <a:rPr sz="1200" dirty="0">
                <a:latin typeface="Times New Roman"/>
                <a:cs typeface="Times New Roman"/>
              </a:rPr>
              <a:t>dall’apporto </a:t>
            </a:r>
            <a:r>
              <a:rPr sz="1200" spc="-5" dirty="0">
                <a:latin typeface="Times New Roman"/>
                <a:cs typeface="Times New Roman"/>
              </a:rPr>
              <a:t>della stirpe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adamica.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03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(725.5) 64:6.24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ricerche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esplorazioni fatte </a:t>
            </a:r>
            <a:r>
              <a:rPr sz="1200" dirty="0">
                <a:latin typeface="Times New Roman"/>
                <a:cs typeface="Times New Roman"/>
              </a:rPr>
              <a:t>in Europa </a:t>
            </a:r>
            <a:r>
              <a:rPr sz="1200" spc="-5" dirty="0">
                <a:latin typeface="Times New Roman"/>
                <a:cs typeface="Times New Roman"/>
              </a:rPr>
              <a:t>sull’Antica </a:t>
            </a:r>
            <a:r>
              <a:rPr sz="1200" dirty="0">
                <a:latin typeface="Times New Roman"/>
                <a:cs typeface="Times New Roman"/>
              </a:rPr>
              <a:t>Età della Pietra </a:t>
            </a:r>
            <a:r>
              <a:rPr sz="1200" spc="-5" dirty="0">
                <a:latin typeface="Times New Roman"/>
                <a:cs typeface="Times New Roman"/>
              </a:rPr>
              <a:t>sono largamente consistite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dissotterramenti </a:t>
            </a:r>
            <a:r>
              <a:rPr sz="1200" dirty="0">
                <a:latin typeface="Times New Roman"/>
                <a:cs typeface="Times New Roman"/>
              </a:rPr>
              <a:t>di  utensili, di </a:t>
            </a:r>
            <a:r>
              <a:rPr sz="1200" spc="-5" dirty="0">
                <a:latin typeface="Times New Roman"/>
                <a:cs typeface="Times New Roman"/>
              </a:rPr>
              <a:t>ossa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oggetti decorativi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antichi uomini blu,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essi sono </a:t>
            </a:r>
            <a:r>
              <a:rPr sz="1200" spc="-5" dirty="0">
                <a:latin typeface="Times New Roman"/>
                <a:cs typeface="Times New Roman"/>
              </a:rPr>
              <a:t>persistiti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Europa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tempi recenti.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cosiddette </a:t>
            </a:r>
            <a:r>
              <a:rPr sz="1200" i="1" spc="-5" dirty="0">
                <a:latin typeface="Times New Roman"/>
                <a:cs typeface="Times New Roman"/>
              </a:rPr>
              <a:t>razze bianche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questi uomini blu, </a:t>
            </a:r>
            <a:r>
              <a:rPr sz="1200" spc="-5" dirty="0">
                <a:latin typeface="Times New Roman"/>
                <a:cs typeface="Times New Roman"/>
              </a:rPr>
              <a:t>modificati </a:t>
            </a:r>
            <a:r>
              <a:rPr sz="1200" dirty="0">
                <a:latin typeface="Times New Roman"/>
                <a:cs typeface="Times New Roman"/>
              </a:rPr>
              <a:t>una prima volta da un </a:t>
            </a:r>
            <a:r>
              <a:rPr sz="1200" spc="-5" dirty="0">
                <a:latin typeface="Times New Roman"/>
                <a:cs typeface="Times New Roman"/>
              </a:rPr>
              <a:t>leggero incrocio con 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gialli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rossi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fortemente elevati dall’assimilazione della 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viola.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04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(725.6) 64:6.25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La razza indaco.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rossi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avanzati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popoli Sangik,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neri </a:t>
            </a:r>
            <a:r>
              <a:rPr sz="1200" dirty="0">
                <a:latin typeface="Times New Roman"/>
                <a:cs typeface="Times New Roman"/>
              </a:rPr>
              <a:t>furono i  meno </a:t>
            </a:r>
            <a:r>
              <a:rPr sz="1200" spc="-5" dirty="0">
                <a:latin typeface="Times New Roman"/>
                <a:cs typeface="Times New Roman"/>
              </a:rPr>
              <a:t>progressivi. Essi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ultimi ad </a:t>
            </a:r>
            <a:r>
              <a:rPr sz="1200" spc="-5" dirty="0">
                <a:latin typeface="Times New Roman"/>
                <a:cs typeface="Times New Roman"/>
              </a:rPr>
              <a:t>emigrare </a:t>
            </a:r>
            <a:r>
              <a:rPr sz="1200" dirty="0">
                <a:latin typeface="Times New Roman"/>
                <a:cs typeface="Times New Roman"/>
              </a:rPr>
              <a:t>dalle loro </a:t>
            </a:r>
            <a:r>
              <a:rPr sz="1200" spc="-5" dirty="0">
                <a:latin typeface="Times New Roman"/>
                <a:cs typeface="Times New Roman"/>
              </a:rPr>
              <a:t>dimore sugli altopiani. Andarono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Africa, prendendo </a:t>
            </a:r>
            <a:r>
              <a:rPr sz="1200" dirty="0">
                <a:latin typeface="Times New Roman"/>
                <a:cs typeface="Times New Roman"/>
              </a:rPr>
              <a:t>possesso </a:t>
            </a:r>
            <a:r>
              <a:rPr sz="1200" spc="-5" dirty="0">
                <a:latin typeface="Times New Roman"/>
                <a:cs typeface="Times New Roman"/>
              </a:rPr>
              <a:t>del  continente,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rimasti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ad eccezione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stati portati </a:t>
            </a:r>
            <a:r>
              <a:rPr sz="1200" dirty="0">
                <a:latin typeface="Times New Roman"/>
                <a:cs typeface="Times New Roman"/>
              </a:rPr>
              <a:t>via di </a:t>
            </a:r>
            <a:r>
              <a:rPr sz="1200" spc="-5" dirty="0">
                <a:latin typeface="Times New Roman"/>
                <a:cs typeface="Times New Roman"/>
              </a:rPr>
              <a:t>forza nelle </a:t>
            </a:r>
            <a:r>
              <a:rPr sz="1200" dirty="0">
                <a:latin typeface="Times New Roman"/>
                <a:cs typeface="Times New Roman"/>
              </a:rPr>
              <a:t>varie epoche come  </a:t>
            </a:r>
            <a:r>
              <a:rPr sz="1200" spc="-5" dirty="0">
                <a:latin typeface="Times New Roman"/>
                <a:cs typeface="Times New Roman"/>
              </a:rPr>
              <a:t>schiavi.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4990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438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(725.7) 64:6.26 </a:t>
            </a:r>
            <a:r>
              <a:rPr sz="1200" spc="-5" dirty="0">
                <a:latin typeface="Times New Roman"/>
                <a:cs typeface="Times New Roman"/>
              </a:rPr>
              <a:t>Isolati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Africa,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indaco, come gli </a:t>
            </a:r>
            <a:r>
              <a:rPr sz="1200" dirty="0">
                <a:latin typeface="Times New Roman"/>
                <a:cs typeface="Times New Roman"/>
              </a:rPr>
              <a:t>uomini rossi, </a:t>
            </a:r>
            <a:r>
              <a:rPr sz="1200" spc="-5" dirty="0">
                <a:latin typeface="Times New Roman"/>
                <a:cs typeface="Times New Roman"/>
              </a:rPr>
              <a:t>beneficiarono poco </a:t>
            </a:r>
            <a:r>
              <a:rPr sz="1200" dirty="0">
                <a:latin typeface="Times New Roman"/>
                <a:cs typeface="Times New Roman"/>
              </a:rPr>
              <a:t>o nulla </a:t>
            </a:r>
            <a:r>
              <a:rPr sz="1200" spc="-5" dirty="0">
                <a:latin typeface="Times New Roman"/>
                <a:cs typeface="Times New Roman"/>
              </a:rPr>
              <a:t>dell’elevazione razziale che  avrebbero potuto ottenere dall’infusione della stirpe adamica. </a:t>
            </a:r>
            <a:r>
              <a:rPr sz="1200" dirty="0">
                <a:latin typeface="Times New Roman"/>
                <a:cs typeface="Times New Roman"/>
              </a:rPr>
              <a:t>Sola in </a:t>
            </a:r>
            <a:r>
              <a:rPr sz="1200" spc="-5" dirty="0">
                <a:latin typeface="Times New Roman"/>
                <a:cs typeface="Times New Roman"/>
              </a:rPr>
              <a:t>Africa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razza indaco fece </a:t>
            </a:r>
            <a:r>
              <a:rPr sz="1200" dirty="0">
                <a:latin typeface="Times New Roman"/>
                <a:cs typeface="Times New Roman"/>
              </a:rPr>
              <a:t>pochi </a:t>
            </a:r>
            <a:r>
              <a:rPr sz="1200" spc="-5" dirty="0">
                <a:latin typeface="Times New Roman"/>
                <a:cs typeface="Times New Roman"/>
              </a:rPr>
              <a:t>progressi fino </a:t>
            </a:r>
            <a:r>
              <a:rPr sz="1200" dirty="0">
                <a:latin typeface="Times New Roman"/>
                <a:cs typeface="Times New Roman"/>
              </a:rPr>
              <a:t>ai giorni di  </a:t>
            </a:r>
            <a:r>
              <a:rPr sz="1200" spc="-5" dirty="0">
                <a:latin typeface="Times New Roman"/>
                <a:cs typeface="Times New Roman"/>
              </a:rPr>
              <a:t>Orvonon, quando </a:t>
            </a:r>
            <a:r>
              <a:rPr sz="1200" dirty="0">
                <a:latin typeface="Times New Roman"/>
                <a:cs typeface="Times New Roman"/>
              </a:rPr>
              <a:t>conobbe un </a:t>
            </a:r>
            <a:r>
              <a:rPr sz="1200" spc="-5" dirty="0">
                <a:latin typeface="Times New Roman"/>
                <a:cs typeface="Times New Roman"/>
              </a:rPr>
              <a:t>grande risveglio spirituale. Anche se </a:t>
            </a:r>
            <a:r>
              <a:rPr sz="1200" dirty="0">
                <a:latin typeface="Times New Roman"/>
                <a:cs typeface="Times New Roman"/>
              </a:rPr>
              <a:t>dimenticarono in </a:t>
            </a:r>
            <a:r>
              <a:rPr sz="1200" spc="-5" dirty="0">
                <a:latin typeface="Times New Roman"/>
                <a:cs typeface="Times New Roman"/>
              </a:rPr>
              <a:t>seguito quasi </a:t>
            </a:r>
            <a:r>
              <a:rPr sz="1200" dirty="0">
                <a:latin typeface="Times New Roman"/>
                <a:cs typeface="Times New Roman"/>
              </a:rPr>
              <a:t>del tutto il </a:t>
            </a:r>
            <a:r>
              <a:rPr sz="1200" spc="-5" dirty="0">
                <a:latin typeface="Times New Roman"/>
                <a:cs typeface="Times New Roman"/>
              </a:rPr>
              <a:t>“Dio degli Dei”  proclamato </a:t>
            </a:r>
            <a:r>
              <a:rPr sz="1200" dirty="0">
                <a:latin typeface="Times New Roman"/>
                <a:cs typeface="Times New Roman"/>
              </a:rPr>
              <a:t>da Orvonon,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persero completamente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adorare </a:t>
            </a:r>
            <a:r>
              <a:rPr sz="1200" dirty="0">
                <a:latin typeface="Times New Roman"/>
                <a:cs typeface="Times New Roman"/>
              </a:rPr>
              <a:t>lo Sconosciuto; quantomeno ne </a:t>
            </a:r>
            <a:r>
              <a:rPr sz="1200" spc="-5" dirty="0">
                <a:latin typeface="Times New Roman"/>
                <a:cs typeface="Times New Roman"/>
              </a:rPr>
              <a:t>mantennero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culto </a:t>
            </a:r>
            <a:r>
              <a:rPr sz="1200" dirty="0">
                <a:latin typeface="Times New Roman"/>
                <a:cs typeface="Times New Roman"/>
              </a:rPr>
              <a:t>fino a poche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416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(725.8) 64:6.27 </a:t>
            </a:r>
            <a:r>
              <a:rPr sz="1200" dirty="0">
                <a:latin typeface="Times New Roman"/>
                <a:cs typeface="Times New Roman"/>
              </a:rPr>
              <a:t>Nonostante la </a:t>
            </a:r>
            <a:r>
              <a:rPr sz="1200" spc="-5" dirty="0">
                <a:latin typeface="Times New Roman"/>
                <a:cs typeface="Times New Roman"/>
              </a:rPr>
              <a:t>loro arretratezza questi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indaco hanno esattamente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status davanti ai poteri celesti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altra razza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terrestre.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(725.9) 64:6.28 </a:t>
            </a:r>
            <a:r>
              <a:rPr sz="1200" spc="-5" dirty="0">
                <a:latin typeface="Times New Roman"/>
                <a:cs typeface="Times New Roman"/>
              </a:rPr>
              <a:t>Queste furono epoche </a:t>
            </a:r>
            <a:r>
              <a:rPr sz="1200" dirty="0">
                <a:latin typeface="Times New Roman"/>
                <a:cs typeface="Times New Roman"/>
              </a:rPr>
              <a:t>di lotte </a:t>
            </a:r>
            <a:r>
              <a:rPr sz="1200" spc="-5" dirty="0">
                <a:latin typeface="Times New Roman"/>
                <a:cs typeface="Times New Roman"/>
              </a:rPr>
              <a:t>violente </a:t>
            </a:r>
            <a:r>
              <a:rPr sz="1200" dirty="0">
                <a:latin typeface="Times New Roman"/>
                <a:cs typeface="Times New Roman"/>
              </a:rPr>
              <a:t>tra le diverse </a:t>
            </a:r>
            <a:r>
              <a:rPr sz="1200" spc="-5" dirty="0">
                <a:latin typeface="Times New Roman"/>
                <a:cs typeface="Times New Roman"/>
              </a:rPr>
              <a:t>razze,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vicinanza </a:t>
            </a:r>
            <a:r>
              <a:rPr sz="1200" spc="-5" dirty="0">
                <a:latin typeface="Times New Roman"/>
                <a:cs typeface="Times New Roman"/>
              </a:rPr>
              <a:t>del quartier generale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illuminati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recentemente </a:t>
            </a:r>
            <a:r>
              <a:rPr sz="1200" dirty="0">
                <a:latin typeface="Times New Roman"/>
                <a:cs typeface="Times New Roman"/>
              </a:rPr>
              <a:t>istruiti </a:t>
            </a:r>
            <a:r>
              <a:rPr sz="1200" spc="-5" dirty="0">
                <a:latin typeface="Times New Roman"/>
                <a:cs typeface="Times New Roman"/>
              </a:rPr>
              <a:t>vissero </a:t>
            </a:r>
            <a:r>
              <a:rPr sz="1200" dirty="0">
                <a:latin typeface="Times New Roman"/>
                <a:cs typeface="Times New Roman"/>
              </a:rPr>
              <a:t>insieme in </a:t>
            </a:r>
            <a:r>
              <a:rPr sz="1200" spc="-5" dirty="0">
                <a:latin typeface="Times New Roman"/>
                <a:cs typeface="Times New Roman"/>
              </a:rPr>
              <a:t>relativa armonia, sebbene </a:t>
            </a:r>
            <a:r>
              <a:rPr sz="1200" dirty="0">
                <a:latin typeface="Times New Roman"/>
                <a:cs typeface="Times New Roman"/>
              </a:rPr>
              <a:t>nessuna </a:t>
            </a:r>
            <a:r>
              <a:rPr sz="1200" spc="-5" dirty="0">
                <a:latin typeface="Times New Roman"/>
                <a:cs typeface="Times New Roman"/>
              </a:rPr>
              <a:t>grande conquista </a:t>
            </a:r>
            <a:r>
              <a:rPr sz="1200" dirty="0">
                <a:latin typeface="Times New Roman"/>
                <a:cs typeface="Times New Roman"/>
              </a:rPr>
              <a:t>culturale 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mondiali fosse </a:t>
            </a:r>
            <a:r>
              <a:rPr sz="1200" dirty="0">
                <a:latin typeface="Times New Roman"/>
                <a:cs typeface="Times New Roman"/>
              </a:rPr>
              <a:t>stata realizzata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questo regime fu gravemente </a:t>
            </a:r>
            <a:r>
              <a:rPr sz="1200" dirty="0">
                <a:latin typeface="Times New Roman"/>
                <a:cs typeface="Times New Roman"/>
              </a:rPr>
              <a:t>stravolto </a:t>
            </a:r>
            <a:r>
              <a:rPr sz="1200" spc="-5" dirty="0">
                <a:latin typeface="Times New Roman"/>
                <a:cs typeface="Times New Roman"/>
              </a:rPr>
              <a:t>dallo scoppio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Lucifero.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77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(726.1) 64:6.29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tanto in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tutti questi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conobbero dei risvegli culturali </a:t>
            </a:r>
            <a:r>
              <a:rPr sz="1200" dirty="0">
                <a:latin typeface="Times New Roman"/>
                <a:cs typeface="Times New Roman"/>
              </a:rPr>
              <a:t>e spirituali. </a:t>
            </a:r>
            <a:r>
              <a:rPr sz="1200" spc="-5" dirty="0">
                <a:latin typeface="Times New Roman"/>
                <a:cs typeface="Times New Roman"/>
              </a:rPr>
              <a:t>Mansant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maestro  </a:t>
            </a:r>
            <a:r>
              <a:rPr sz="1200" spc="-5" dirty="0">
                <a:latin typeface="Times New Roman"/>
                <a:cs typeface="Times New Roman"/>
              </a:rPr>
              <a:t>dell’epoca successiva </a:t>
            </a:r>
            <a:r>
              <a:rPr sz="1200" dirty="0">
                <a:latin typeface="Times New Roman"/>
                <a:cs typeface="Times New Roman"/>
              </a:rPr>
              <a:t>a quella del </a:t>
            </a:r>
            <a:r>
              <a:rPr sz="1200" spc="-5" dirty="0">
                <a:latin typeface="Times New Roman"/>
                <a:cs typeface="Times New Roman"/>
              </a:rPr>
              <a:t>Principe Planetario. Ma si </a:t>
            </a:r>
            <a:r>
              <a:rPr sz="1200" dirty="0">
                <a:latin typeface="Times New Roman"/>
                <a:cs typeface="Times New Roman"/>
              </a:rPr>
              <a:t>fa menzione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quei capi </a:t>
            </a:r>
            <a:r>
              <a:rPr sz="1200" dirty="0">
                <a:latin typeface="Times New Roman"/>
                <a:cs typeface="Times New Roman"/>
              </a:rPr>
              <a:t>e maestri </a:t>
            </a:r>
            <a:r>
              <a:rPr sz="1200" spc="-5" dirty="0">
                <a:latin typeface="Times New Roman"/>
                <a:cs typeface="Times New Roman"/>
              </a:rPr>
              <a:t>eccezionali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influenzarono ed </a:t>
            </a:r>
            <a:r>
              <a:rPr sz="1200" dirty="0">
                <a:latin typeface="Times New Roman"/>
                <a:cs typeface="Times New Roman"/>
              </a:rPr>
              <a:t>ispirarono in modo </a:t>
            </a:r>
            <a:r>
              <a:rPr sz="1200" spc="-5" dirty="0">
                <a:latin typeface="Times New Roman"/>
                <a:cs typeface="Times New Roman"/>
              </a:rPr>
              <a:t>considerevole un’intera razza. </a:t>
            </a:r>
            <a:r>
              <a:rPr sz="1200" dirty="0">
                <a:latin typeface="Times New Roman"/>
                <a:cs typeface="Times New Roman"/>
              </a:rPr>
              <a:t>Col </a:t>
            </a:r>
            <a:r>
              <a:rPr sz="1200" spc="-5" dirty="0">
                <a:latin typeface="Times New Roman"/>
                <a:cs typeface="Times New Roman"/>
              </a:rPr>
              <a:t>passare del tempo </a:t>
            </a:r>
            <a:r>
              <a:rPr sz="1200" dirty="0">
                <a:latin typeface="Times New Roman"/>
                <a:cs typeface="Times New Roman"/>
              </a:rPr>
              <a:t>sorsero </a:t>
            </a:r>
            <a:r>
              <a:rPr sz="1200" spc="-5" dirty="0">
                <a:latin typeface="Times New Roman"/>
                <a:cs typeface="Times New Roman"/>
              </a:rPr>
              <a:t>numerosi maestri meno  importanti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differenti regioni;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loro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contribuirono </a:t>
            </a:r>
            <a:r>
              <a:rPr sz="1200" dirty="0">
                <a:latin typeface="Times New Roman"/>
                <a:cs typeface="Times New Roman"/>
              </a:rPr>
              <a:t>grandemente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somma totale di quelle </a:t>
            </a:r>
            <a:r>
              <a:rPr sz="1200" spc="-5" dirty="0">
                <a:latin typeface="Times New Roman"/>
                <a:cs typeface="Times New Roman"/>
              </a:rPr>
              <a:t>influenze che </a:t>
            </a:r>
            <a:r>
              <a:rPr sz="1200" dirty="0">
                <a:latin typeface="Times New Roman"/>
                <a:cs typeface="Times New Roman"/>
              </a:rPr>
              <a:t>impedirono  il </a:t>
            </a:r>
            <a:r>
              <a:rPr sz="1200" spc="-5" dirty="0">
                <a:latin typeface="Times New Roman"/>
                <a:cs typeface="Times New Roman"/>
              </a:rPr>
              <a:t>collasso </a:t>
            </a:r>
            <a:r>
              <a:rPr sz="1200" dirty="0">
                <a:latin typeface="Times New Roman"/>
                <a:cs typeface="Times New Roman"/>
              </a:rPr>
              <a:t>completo </a:t>
            </a:r>
            <a:r>
              <a:rPr sz="1200" spc="-5" dirty="0">
                <a:latin typeface="Times New Roman"/>
                <a:cs typeface="Times New Roman"/>
              </a:rPr>
              <a:t>della civiltà culturale, specialmente durante </a:t>
            </a:r>
            <a:r>
              <a:rPr sz="1200" dirty="0">
                <a:latin typeface="Times New Roman"/>
                <a:cs typeface="Times New Roman"/>
              </a:rPr>
              <a:t>le lunghe </a:t>
            </a:r>
            <a:r>
              <a:rPr sz="1200" spc="-5" dirty="0">
                <a:latin typeface="Times New Roman"/>
                <a:cs typeface="Times New Roman"/>
              </a:rPr>
              <a:t>ed oscure </a:t>
            </a:r>
            <a:r>
              <a:rPr sz="1200" dirty="0">
                <a:latin typeface="Times New Roman"/>
                <a:cs typeface="Times New Roman"/>
              </a:rPr>
              <a:t>epoche tra 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l’arrivo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Adamo.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7864475" cy="35515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(726.2) 64:6.30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molte buone e </a:t>
            </a:r>
            <a:r>
              <a:rPr sz="1200" spc="-5" dirty="0">
                <a:latin typeface="Times New Roman"/>
                <a:cs typeface="Times New Roman"/>
              </a:rPr>
              <a:t>sufficienti ragioni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favore del piano </a:t>
            </a:r>
            <a:r>
              <a:rPr sz="1200" dirty="0">
                <a:latin typeface="Times New Roman"/>
                <a:cs typeface="Times New Roman"/>
              </a:rPr>
              <a:t>di far </a:t>
            </a:r>
            <a:r>
              <a:rPr sz="1200" spc="-5" dirty="0">
                <a:latin typeface="Times New Roman"/>
                <a:cs typeface="Times New Roman"/>
              </a:rPr>
              <a:t>evolvere </a:t>
            </a:r>
            <a:r>
              <a:rPr sz="1200" dirty="0">
                <a:latin typeface="Times New Roman"/>
                <a:cs typeface="Times New Roman"/>
              </a:rPr>
              <a:t>tre o sei razze di </a:t>
            </a:r>
            <a:r>
              <a:rPr sz="1200" spc="-5" dirty="0">
                <a:latin typeface="Times New Roman"/>
                <a:cs typeface="Times New Roman"/>
              </a:rPr>
              <a:t>colore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dello 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i mortali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possono non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nella condizione di </a:t>
            </a:r>
            <a:r>
              <a:rPr sz="1200" spc="-5" dirty="0">
                <a:latin typeface="Times New Roman"/>
                <a:cs typeface="Times New Roman"/>
              </a:rPr>
              <a:t>apprezzare </a:t>
            </a:r>
            <a:r>
              <a:rPr sz="1200" dirty="0">
                <a:latin typeface="Times New Roman"/>
                <a:cs typeface="Times New Roman"/>
              </a:rPr>
              <a:t>pienamente tutte </a:t>
            </a:r>
            <a:r>
              <a:rPr sz="1200" spc="-5" dirty="0">
                <a:latin typeface="Times New Roman"/>
                <a:cs typeface="Times New Roman"/>
              </a:rPr>
              <a:t>queste ragioni, </a:t>
            </a:r>
            <a:r>
              <a:rPr sz="1200" dirty="0">
                <a:latin typeface="Times New Roman"/>
                <a:cs typeface="Times New Roman"/>
              </a:rPr>
              <a:t>noi  </a:t>
            </a:r>
            <a:r>
              <a:rPr sz="1200" spc="-5" dirty="0">
                <a:latin typeface="Times New Roman"/>
                <a:cs typeface="Times New Roman"/>
              </a:rPr>
              <a:t>richiamiamo l’attenzione </a:t>
            </a:r>
            <a:r>
              <a:rPr sz="1200" dirty="0">
                <a:latin typeface="Times New Roman"/>
                <a:cs typeface="Times New Roman"/>
              </a:rPr>
              <a:t>sulle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270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(726.3) 64:6.31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varietà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indispensabile per permettere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ampio </a:t>
            </a:r>
            <a:r>
              <a:rPr sz="1200" dirty="0">
                <a:latin typeface="Times New Roman"/>
                <a:cs typeface="Times New Roman"/>
              </a:rPr>
              <a:t>funzionamento </a:t>
            </a:r>
            <a:r>
              <a:rPr sz="1200" spc="-5" dirty="0">
                <a:latin typeface="Times New Roman"/>
                <a:cs typeface="Times New Roman"/>
              </a:rPr>
              <a:t>della selezione naturale, della  sopravvivenza differenziale dei </a:t>
            </a:r>
            <a:r>
              <a:rPr sz="1200" dirty="0">
                <a:latin typeface="Times New Roman"/>
                <a:cs typeface="Times New Roman"/>
              </a:rPr>
              <a:t>ceppi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1771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(726.4) 64:6.32 </a:t>
            </a:r>
            <a:r>
              <a:rPr sz="1200" dirty="0">
                <a:latin typeface="Times New Roman"/>
                <a:cs typeface="Times New Roman"/>
              </a:rPr>
              <a:t>2. Si </a:t>
            </a:r>
            <a:r>
              <a:rPr sz="1200" spc="-5" dirty="0">
                <a:latin typeface="Times New Roman"/>
                <a:cs typeface="Times New Roman"/>
              </a:rPr>
              <a:t>ottengono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e più forti </a:t>
            </a:r>
            <a:r>
              <a:rPr sz="1200" spc="-5" dirty="0">
                <a:latin typeface="Times New Roman"/>
                <a:cs typeface="Times New Roman"/>
              </a:rPr>
              <a:t>dall’incrocio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genti diverse quando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razze sono  </a:t>
            </a:r>
            <a:r>
              <a:rPr sz="1200" spc="-5" dirty="0">
                <a:latin typeface="Times New Roman"/>
                <a:cs typeface="Times New Roman"/>
              </a:rPr>
              <a:t>portatrici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fattori ereditari superiori.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avrebbero </a:t>
            </a:r>
            <a:r>
              <a:rPr sz="1200" spc="-5" dirty="0">
                <a:latin typeface="Times New Roman"/>
                <a:cs typeface="Times New Roman"/>
              </a:rPr>
              <a:t>beneficiato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amalgamazione se  questo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mescolato fosse </a:t>
            </a:r>
            <a:r>
              <a:rPr sz="1200" dirty="0">
                <a:latin typeface="Times New Roman"/>
                <a:cs typeface="Times New Roman"/>
              </a:rPr>
              <a:t>stato in </a:t>
            </a:r>
            <a:r>
              <a:rPr sz="1200" spc="-5" dirty="0">
                <a:latin typeface="Times New Roman"/>
                <a:cs typeface="Times New Roman"/>
              </a:rPr>
              <a:t>seguito efficacemente elevato </a:t>
            </a:r>
            <a:r>
              <a:rPr sz="1200" dirty="0">
                <a:latin typeface="Times New Roman"/>
                <a:cs typeface="Times New Roman"/>
              </a:rPr>
              <a:t>da una profonda mescolanza con la stirpe  </a:t>
            </a:r>
            <a:r>
              <a:rPr sz="1200" spc="-5" dirty="0">
                <a:latin typeface="Times New Roman"/>
                <a:cs typeface="Times New Roman"/>
              </a:rPr>
              <a:t>adamica superiore.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tentativo di </a:t>
            </a:r>
            <a:r>
              <a:rPr sz="1200" spc="-5" dirty="0">
                <a:latin typeface="Times New Roman"/>
                <a:cs typeface="Times New Roman"/>
              </a:rPr>
              <a:t>eseguire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esperimento su Urantia </a:t>
            </a:r>
            <a:r>
              <a:rPr sz="1200" dirty="0">
                <a:latin typeface="Times New Roman"/>
                <a:cs typeface="Times New Roman"/>
              </a:rPr>
              <a:t>nelle condizioni razziali </a:t>
            </a:r>
            <a:r>
              <a:rPr sz="1200" spc="-5" dirty="0">
                <a:latin typeface="Times New Roman"/>
                <a:cs typeface="Times New Roman"/>
              </a:rPr>
              <a:t>attuali sarebbe  assolutamente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disastroso.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(726.5) 64:6.33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competizione è </a:t>
            </a:r>
            <a:r>
              <a:rPr sz="1200" spc="-5" dirty="0">
                <a:latin typeface="Times New Roman"/>
                <a:cs typeface="Times New Roman"/>
              </a:rPr>
              <a:t>salutarmente stimolata dalla diversificazione delle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razze.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4318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(726.6) 64:6.34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differenze di condizione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e di </a:t>
            </a:r>
            <a:r>
              <a:rPr sz="1200" spc="-5" dirty="0">
                <a:latin typeface="Times New Roman"/>
                <a:cs typeface="Times New Roman"/>
              </a:rPr>
              <a:t>gruppi all’interno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sono essenziali </a:t>
            </a:r>
            <a:r>
              <a:rPr sz="1200" dirty="0">
                <a:latin typeface="Times New Roman"/>
                <a:cs typeface="Times New Roman"/>
              </a:rPr>
              <a:t>allo  </a:t>
            </a:r>
            <a:r>
              <a:rPr sz="1200" spc="-5" dirty="0">
                <a:latin typeface="Times New Roman"/>
                <a:cs typeface="Times New Roman"/>
              </a:rPr>
              <a:t>sviluppo della tolleranza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dell’altruismo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130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(726.7) 64:6.35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L’omogeneità della </a:t>
            </a:r>
            <a:r>
              <a:rPr sz="1200" dirty="0">
                <a:latin typeface="Times New Roman"/>
                <a:cs typeface="Times New Roman"/>
              </a:rPr>
              <a:t>razza umana non è </a:t>
            </a:r>
            <a:r>
              <a:rPr sz="1200" spc="-5" dirty="0">
                <a:latin typeface="Times New Roman"/>
                <a:cs typeface="Times New Roman"/>
              </a:rPr>
              <a:t>desiderabile </a:t>
            </a:r>
            <a:r>
              <a:rPr sz="1200" dirty="0">
                <a:latin typeface="Times New Roman"/>
                <a:cs typeface="Times New Roman"/>
              </a:rPr>
              <a:t>prima che i popoli di un mondo in evoluzione  </a:t>
            </a:r>
            <a:r>
              <a:rPr sz="1200" spc="-5" dirty="0">
                <a:latin typeface="Times New Roman"/>
                <a:cs typeface="Times New Roman"/>
              </a:rPr>
              <a:t>abbiano raggiunto livelli relativamente alti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sviluppo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76259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dispersione delle razze di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colore</a:t>
            </a:r>
            <a:endParaRPr sz="1600">
              <a:latin typeface="Times New Roman"/>
              <a:cs typeface="Times New Roman"/>
            </a:endParaRPr>
          </a:p>
          <a:p>
            <a:pPr marL="76200" marR="7683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(726.8) 64:7.1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colore della famiglia Sangik </a:t>
            </a:r>
            <a:r>
              <a:rPr sz="1200" dirty="0">
                <a:latin typeface="Times New Roman"/>
                <a:cs typeface="Times New Roman"/>
              </a:rPr>
              <a:t>cominciarono a </a:t>
            </a:r>
            <a:r>
              <a:rPr sz="1200" spc="-5" dirty="0">
                <a:latin typeface="Times New Roman"/>
                <a:cs typeface="Times New Roman"/>
              </a:rPr>
              <a:t>moltiplicarsi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cercarono </a:t>
            </a:r>
            <a:r>
              <a:rPr sz="1200" dirty="0">
                <a:latin typeface="Times New Roman"/>
                <a:cs typeface="Times New Roman"/>
              </a:rPr>
              <a:t>la possibilità di  </a:t>
            </a:r>
            <a:r>
              <a:rPr sz="1200" spc="-5" dirty="0">
                <a:latin typeface="Times New Roman"/>
                <a:cs typeface="Times New Roman"/>
              </a:rPr>
              <a:t>espandersi nei territori adiacenti, </a:t>
            </a:r>
            <a:r>
              <a:rPr sz="1200" dirty="0">
                <a:latin typeface="Times New Roman"/>
                <a:cs typeface="Times New Roman"/>
              </a:rPr>
              <a:t>la quinta </a:t>
            </a:r>
            <a:r>
              <a:rPr sz="1200" spc="-5" dirty="0">
                <a:latin typeface="Times New Roman"/>
                <a:cs typeface="Times New Roman"/>
              </a:rPr>
              <a:t>glaciazione,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secondo i calcoli dei </a:t>
            </a:r>
            <a:r>
              <a:rPr sz="1200" spc="-5" dirty="0">
                <a:latin typeface="Times New Roman"/>
                <a:cs typeface="Times New Roman"/>
              </a:rPr>
              <a:t>geologi,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ben avanti nella sua </a:t>
            </a:r>
            <a:r>
              <a:rPr sz="1200" spc="5" dirty="0">
                <a:latin typeface="Times New Roman"/>
                <a:cs typeface="Times New Roman"/>
              </a:rPr>
              <a:t>deriva </a:t>
            </a:r>
            <a:r>
              <a:rPr sz="1200" dirty="0">
                <a:latin typeface="Times New Roman"/>
                <a:cs typeface="Times New Roman"/>
              </a:rPr>
              <a:t>verso 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Europa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Asia.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loro origine queste </a:t>
            </a:r>
            <a:r>
              <a:rPr sz="1200" dirty="0">
                <a:latin typeface="Times New Roman"/>
                <a:cs typeface="Times New Roman"/>
              </a:rPr>
              <a:t>razze di </a:t>
            </a:r>
            <a:r>
              <a:rPr sz="1200" spc="-5" dirty="0">
                <a:latin typeface="Times New Roman"/>
                <a:cs typeface="Times New Roman"/>
              </a:rPr>
              <a:t>colore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terribilmente </a:t>
            </a:r>
            <a:r>
              <a:rPr sz="1200" spc="-5" dirty="0">
                <a:latin typeface="Times New Roman"/>
                <a:cs typeface="Times New Roman"/>
              </a:rPr>
              <a:t>provate dai rigori </a:t>
            </a:r>
            <a:r>
              <a:rPr sz="1200" dirty="0">
                <a:latin typeface="Times New Roman"/>
                <a:cs typeface="Times New Roman"/>
              </a:rPr>
              <a:t>e dalle privazioni  </a:t>
            </a:r>
            <a:r>
              <a:rPr sz="1200" spc="-5" dirty="0">
                <a:latin typeface="Times New Roman"/>
                <a:cs typeface="Times New Roman"/>
              </a:rPr>
              <a:t>dell’era glaciale.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Asia questo ghiacciaio si estese </a:t>
            </a:r>
            <a:r>
              <a:rPr sz="1200" dirty="0">
                <a:latin typeface="Times New Roman"/>
                <a:cs typeface="Times New Roman"/>
              </a:rPr>
              <a:t>a tal punto che per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migrazione verso l’Asia </a:t>
            </a:r>
            <a:r>
              <a:rPr sz="1200" dirty="0">
                <a:latin typeface="Times New Roman"/>
                <a:cs typeface="Times New Roman"/>
              </a:rPr>
              <a:t>orientale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  <a:p>
            <a:pPr marL="76200" marR="6578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interrotta.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loro possibile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l’Africa prima della </a:t>
            </a:r>
            <a:r>
              <a:rPr sz="1200" spc="-5" dirty="0">
                <a:latin typeface="Times New Roman"/>
                <a:cs typeface="Times New Roman"/>
              </a:rPr>
              <a:t>successiva ritirata del </a:t>
            </a:r>
            <a:r>
              <a:rPr sz="1200" dirty="0">
                <a:latin typeface="Times New Roman"/>
                <a:cs typeface="Times New Roman"/>
              </a:rPr>
              <a:t>Mare </a:t>
            </a:r>
            <a:r>
              <a:rPr sz="1200" spc="-5" dirty="0">
                <a:latin typeface="Times New Roman"/>
                <a:cs typeface="Times New Roman"/>
              </a:rPr>
              <a:t>Mediterraneo, conseguente  all’elevazione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dell’Arabia.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60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(726.9) 64:7.2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per questo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centomila </a:t>
            </a:r>
            <a:r>
              <a:rPr sz="1200" dirty="0">
                <a:latin typeface="Times New Roman"/>
                <a:cs typeface="Times New Roman"/>
              </a:rPr>
              <a:t>anni questi popoli </a:t>
            </a:r>
            <a:r>
              <a:rPr sz="1200" spc="-5" dirty="0">
                <a:latin typeface="Times New Roman"/>
                <a:cs typeface="Times New Roman"/>
              </a:rPr>
              <a:t>Sangik si sparsero attorno alle </a:t>
            </a:r>
            <a:r>
              <a:rPr sz="1200" dirty="0">
                <a:latin typeface="Times New Roman"/>
                <a:cs typeface="Times New Roman"/>
              </a:rPr>
              <a:t>colline </a:t>
            </a:r>
            <a:r>
              <a:rPr sz="1200" spc="-5" dirty="0">
                <a:latin typeface="Times New Roman"/>
                <a:cs typeface="Times New Roman"/>
              </a:rPr>
              <a:t>pedemontane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 mescolarono </a:t>
            </a:r>
            <a:r>
              <a:rPr sz="1200" dirty="0">
                <a:latin typeface="Times New Roman"/>
                <a:cs typeface="Times New Roman"/>
              </a:rPr>
              <a:t>più o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loro, nonostante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peculiare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naturale antipatia che si manifestò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differenti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razze.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(726.10) 64:7.3 </a:t>
            </a:r>
            <a:r>
              <a:rPr sz="1200" spc="-5" dirty="0">
                <a:latin typeface="Times New Roman"/>
                <a:cs typeface="Times New Roman"/>
              </a:rPr>
              <a:t>Tra l’epoca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e quella di </a:t>
            </a:r>
            <a:r>
              <a:rPr sz="1200" spc="-5" dirty="0">
                <a:latin typeface="Times New Roman"/>
                <a:cs typeface="Times New Roman"/>
              </a:rPr>
              <a:t>Adamo, l’India </a:t>
            </a:r>
            <a:r>
              <a:rPr sz="1200" dirty="0">
                <a:latin typeface="Times New Roman"/>
                <a:cs typeface="Times New Roman"/>
              </a:rPr>
              <a:t>divenne la </a:t>
            </a:r>
            <a:r>
              <a:rPr sz="1200" spc="-5" dirty="0">
                <a:latin typeface="Times New Roman"/>
                <a:cs typeface="Times New Roman"/>
              </a:rPr>
              <a:t>patria </a:t>
            </a:r>
            <a:r>
              <a:rPr sz="1200" dirty="0">
                <a:latin typeface="Times New Roman"/>
                <a:cs typeface="Times New Roman"/>
              </a:rPr>
              <a:t>della popolazione più </a:t>
            </a:r>
            <a:r>
              <a:rPr sz="1200" spc="-5" dirty="0">
                <a:latin typeface="Times New Roman"/>
                <a:cs typeface="Times New Roman"/>
              </a:rPr>
              <a:t>cosmopolita che si  sia mai </a:t>
            </a:r>
            <a:r>
              <a:rPr sz="1200" dirty="0">
                <a:latin typeface="Times New Roman"/>
                <a:cs typeface="Times New Roman"/>
              </a:rPr>
              <a:t>vista sulla </a:t>
            </a:r>
            <a:r>
              <a:rPr sz="1200" spc="-5" dirty="0">
                <a:latin typeface="Times New Roman"/>
                <a:cs typeface="Times New Roman"/>
              </a:rPr>
              <a:t>faccia della </a:t>
            </a:r>
            <a:r>
              <a:rPr sz="1200" dirty="0">
                <a:latin typeface="Times New Roman"/>
                <a:cs typeface="Times New Roman"/>
              </a:rPr>
              <a:t>terra.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fu un peccato che questa mescolanza </a:t>
            </a:r>
            <a:r>
              <a:rPr sz="1200" spc="-5" dirty="0">
                <a:latin typeface="Times New Roman"/>
                <a:cs typeface="Times New Roman"/>
              </a:rPr>
              <a:t>fosse giunta </a:t>
            </a:r>
            <a:r>
              <a:rPr sz="1200" dirty="0">
                <a:latin typeface="Times New Roman"/>
                <a:cs typeface="Times New Roman"/>
              </a:rPr>
              <a:t>a contenere tanti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delle razze </a:t>
            </a:r>
            <a:r>
              <a:rPr sz="1200" spc="-5" dirty="0">
                <a:latin typeface="Times New Roman"/>
                <a:cs typeface="Times New Roman"/>
              </a:rPr>
              <a:t>verde,  arancio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indaco. Questi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Sangik secondari trovarono un’esistenza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e piacevole </a:t>
            </a:r>
            <a:r>
              <a:rPr sz="1200" spc="-5" dirty="0">
                <a:latin typeface="Times New Roman"/>
                <a:cs typeface="Times New Roman"/>
              </a:rPr>
              <a:t>nei paesi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sud, </a:t>
            </a:r>
            <a:r>
              <a:rPr sz="1200" dirty="0">
                <a:latin typeface="Times New Roman"/>
                <a:cs typeface="Times New Roman"/>
              </a:rPr>
              <a:t>e molti di loro  </a:t>
            </a:r>
            <a:r>
              <a:rPr sz="1200" spc="-5" dirty="0">
                <a:latin typeface="Times New Roman"/>
                <a:cs typeface="Times New Roman"/>
              </a:rPr>
              <a:t>emigrarono </a:t>
            </a:r>
            <a:r>
              <a:rPr sz="1200" dirty="0">
                <a:latin typeface="Times New Roman"/>
                <a:cs typeface="Times New Roman"/>
              </a:rPr>
              <a:t>successivamente in </a:t>
            </a:r>
            <a:r>
              <a:rPr sz="1200" spc="-5" dirty="0">
                <a:latin typeface="Times New Roman"/>
                <a:cs typeface="Times New Roman"/>
              </a:rPr>
              <a:t>Africa.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Sangik </a:t>
            </a:r>
            <a:r>
              <a:rPr sz="1200" dirty="0">
                <a:latin typeface="Times New Roman"/>
                <a:cs typeface="Times New Roman"/>
              </a:rPr>
              <a:t>primari, le razze superiori, </a:t>
            </a:r>
            <a:r>
              <a:rPr sz="1200" spc="-5" dirty="0">
                <a:latin typeface="Times New Roman"/>
                <a:cs typeface="Times New Roman"/>
              </a:rPr>
              <a:t>evitarono </a:t>
            </a:r>
            <a:r>
              <a:rPr sz="1200" dirty="0">
                <a:latin typeface="Times New Roman"/>
                <a:cs typeface="Times New Roman"/>
              </a:rPr>
              <a:t>i tropici;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si diressero 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nordest dell’Asia, seguiti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vicino dagli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gialli, mentre </a:t>
            </a:r>
            <a:r>
              <a:rPr sz="1200" dirty="0">
                <a:latin typeface="Times New Roman"/>
                <a:cs typeface="Times New Roman"/>
              </a:rPr>
              <a:t>la razza blu </a:t>
            </a:r>
            <a:r>
              <a:rPr sz="1200" spc="-5" dirty="0">
                <a:latin typeface="Times New Roman"/>
                <a:cs typeface="Times New Roman"/>
              </a:rPr>
              <a:t>avanzò verso nordovest </a:t>
            </a:r>
            <a:r>
              <a:rPr sz="1200" dirty="0">
                <a:latin typeface="Times New Roman"/>
                <a:cs typeface="Times New Roman"/>
              </a:rPr>
              <a:t>fino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all’Europa.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(727.1) 64:7.4 </a:t>
            </a:r>
            <a:r>
              <a:rPr sz="1200" spc="-5" dirty="0">
                <a:latin typeface="Times New Roman"/>
                <a:cs typeface="Times New Roman"/>
              </a:rPr>
              <a:t>Gli uomini rossi cominciarono presto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emigrare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nordest, seguendo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ghiaccio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ritirava, girarono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alle  terre alte dell’India ed occuparono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nordest dell’Asia.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furono seguiti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tribù gialle, che </a:t>
            </a:r>
            <a:r>
              <a:rPr sz="1200" dirty="0">
                <a:latin typeface="Times New Roman"/>
                <a:cs typeface="Times New Roman"/>
              </a:rPr>
              <a:t>successivamente li  </a:t>
            </a:r>
            <a:r>
              <a:rPr sz="1200" spc="-5" dirty="0">
                <a:latin typeface="Times New Roman"/>
                <a:cs typeface="Times New Roman"/>
              </a:rPr>
              <a:t>cacciarono dall’Asia nell’America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Nord.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675" cy="389636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21653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(727.2) 64:7.5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resti relativamente puri </a:t>
            </a:r>
            <a:r>
              <a:rPr sz="1200" dirty="0">
                <a:latin typeface="Times New Roman"/>
                <a:cs typeface="Times New Roman"/>
              </a:rPr>
              <a:t>della razza </a:t>
            </a:r>
            <a:r>
              <a:rPr sz="1200" spc="-5" dirty="0">
                <a:latin typeface="Times New Roman"/>
                <a:cs typeface="Times New Roman"/>
              </a:rPr>
              <a:t>rossa lasciarono l’Asia, c’erano </a:t>
            </a:r>
            <a:r>
              <a:rPr sz="1200" dirty="0">
                <a:latin typeface="Times New Roman"/>
                <a:cs typeface="Times New Roman"/>
              </a:rPr>
              <a:t>undici tribù che </a:t>
            </a:r>
            <a:r>
              <a:rPr sz="1200" spc="-5" dirty="0">
                <a:latin typeface="Times New Roman"/>
                <a:cs typeface="Times New Roman"/>
              </a:rPr>
              <a:t>sommavano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più di  </a:t>
            </a:r>
            <a:r>
              <a:rPr sz="1200" spc="-5" dirty="0">
                <a:latin typeface="Times New Roman"/>
                <a:cs typeface="Times New Roman"/>
              </a:rPr>
              <a:t>settemila </a:t>
            </a:r>
            <a:r>
              <a:rPr sz="1200" dirty="0">
                <a:latin typeface="Times New Roman"/>
                <a:cs typeface="Times New Roman"/>
              </a:rPr>
              <a:t>uomini, donne e </a:t>
            </a:r>
            <a:r>
              <a:rPr sz="1200" spc="-5" dirty="0">
                <a:latin typeface="Times New Roman"/>
                <a:cs typeface="Times New Roman"/>
              </a:rPr>
              <a:t>bambini. Queste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erano accompagnate </a:t>
            </a:r>
            <a:r>
              <a:rPr sz="1200" dirty="0">
                <a:latin typeface="Times New Roman"/>
                <a:cs typeface="Times New Roman"/>
              </a:rPr>
              <a:t>da tre piccoli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mista, il più </a:t>
            </a:r>
            <a:r>
              <a:rPr sz="1200" spc="-5" dirty="0">
                <a:latin typeface="Times New Roman"/>
                <a:cs typeface="Times New Roman"/>
              </a:rPr>
              <a:t>importante dei  quali comprendeva </a:t>
            </a:r>
            <a:r>
              <a:rPr sz="1200" dirty="0">
                <a:latin typeface="Times New Roman"/>
                <a:cs typeface="Times New Roman"/>
              </a:rPr>
              <a:t>una combinazione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arancio </a:t>
            </a:r>
            <a:r>
              <a:rPr sz="1200" dirty="0">
                <a:latin typeface="Times New Roman"/>
                <a:cs typeface="Times New Roman"/>
              </a:rPr>
              <a:t>e blu.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non fraternizzarono mai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uomini rossi e </a:t>
            </a:r>
            <a:r>
              <a:rPr sz="1200" spc="-5" dirty="0">
                <a:latin typeface="Times New Roman"/>
                <a:cs typeface="Times New Roman"/>
              </a:rPr>
              <a:t>proseguirono presto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direzione sud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Messico </a:t>
            </a:r>
            <a:r>
              <a:rPr sz="1200" dirty="0">
                <a:latin typeface="Times New Roman"/>
                <a:cs typeface="Times New Roman"/>
              </a:rPr>
              <a:t>e l’America </a:t>
            </a:r>
            <a:r>
              <a:rPr sz="1200" spc="-5" dirty="0">
                <a:latin typeface="Times New Roman"/>
                <a:cs typeface="Times New Roman"/>
              </a:rPr>
              <a:t>Centrale, </a:t>
            </a:r>
            <a:r>
              <a:rPr sz="1200" dirty="0">
                <a:latin typeface="Times New Roman"/>
                <a:cs typeface="Times New Roman"/>
              </a:rPr>
              <a:t>dove furono </a:t>
            </a:r>
            <a:r>
              <a:rPr sz="1200" spc="-5" dirty="0">
                <a:latin typeface="Times New Roman"/>
                <a:cs typeface="Times New Roman"/>
              </a:rPr>
              <a:t>raggiunti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da un 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dirty="0">
                <a:latin typeface="Times New Roman"/>
                <a:cs typeface="Times New Roman"/>
              </a:rPr>
              <a:t>gruppo di uomini </a:t>
            </a:r>
            <a:r>
              <a:rPr sz="1200" spc="-5" dirty="0">
                <a:latin typeface="Times New Roman"/>
                <a:cs typeface="Times New Roman"/>
              </a:rPr>
              <a:t>gialli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rossi incrociati. Tali </a:t>
            </a:r>
            <a:r>
              <a:rPr sz="1200" dirty="0">
                <a:latin typeface="Times New Roman"/>
                <a:cs typeface="Times New Roman"/>
              </a:rPr>
              <a:t>popolazioni </a:t>
            </a:r>
            <a:r>
              <a:rPr sz="1200" spc="-5" dirty="0">
                <a:latin typeface="Times New Roman"/>
                <a:cs typeface="Times New Roman"/>
              </a:rPr>
              <a:t>si sposarono </a:t>
            </a:r>
            <a:r>
              <a:rPr sz="1200" dirty="0">
                <a:latin typeface="Times New Roman"/>
                <a:cs typeface="Times New Roman"/>
              </a:rPr>
              <a:t>tutte tra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 fondarono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5" dirty="0">
                <a:latin typeface="Times New Roman"/>
                <a:cs typeface="Times New Roman"/>
              </a:rPr>
              <a:t>razza  </a:t>
            </a:r>
            <a:r>
              <a:rPr sz="1200" spc="-5" dirty="0">
                <a:latin typeface="Times New Roman"/>
                <a:cs typeface="Times New Roman"/>
              </a:rPr>
              <a:t>amalgamata, molto meno bellicosa degli uomini </a:t>
            </a:r>
            <a:r>
              <a:rPr sz="1200" dirty="0">
                <a:latin typeface="Times New Roman"/>
                <a:cs typeface="Times New Roman"/>
              </a:rPr>
              <a:t>rossi di razza </a:t>
            </a:r>
            <a:r>
              <a:rPr sz="1200" spc="-5" dirty="0">
                <a:latin typeface="Times New Roman"/>
                <a:cs typeface="Times New Roman"/>
              </a:rPr>
              <a:t>pura. Nello </a:t>
            </a:r>
            <a:r>
              <a:rPr sz="1200" dirty="0">
                <a:latin typeface="Times New Roman"/>
                <a:cs typeface="Times New Roman"/>
              </a:rPr>
              <a:t>spazio di </a:t>
            </a:r>
            <a:r>
              <a:rPr sz="1200" spc="-5" dirty="0">
                <a:latin typeface="Times New Roman"/>
                <a:cs typeface="Times New Roman"/>
              </a:rPr>
              <a:t>cinquemila anni </a:t>
            </a:r>
            <a:r>
              <a:rPr sz="1200" dirty="0">
                <a:latin typeface="Times New Roman"/>
                <a:cs typeface="Times New Roman"/>
              </a:rPr>
              <a:t>questa razza </a:t>
            </a:r>
            <a:r>
              <a:rPr sz="1200" spc="-5" dirty="0">
                <a:latin typeface="Times New Roman"/>
                <a:cs typeface="Times New Roman"/>
              </a:rPr>
              <a:t>amalgamata si  scisse </a:t>
            </a:r>
            <a:r>
              <a:rPr sz="1200" dirty="0">
                <a:latin typeface="Times New Roman"/>
                <a:cs typeface="Times New Roman"/>
              </a:rPr>
              <a:t>in tre </a:t>
            </a:r>
            <a:r>
              <a:rPr sz="1200" spc="-5" dirty="0">
                <a:latin typeface="Times New Roman"/>
                <a:cs typeface="Times New Roman"/>
              </a:rPr>
              <a:t>gruppi, che </a:t>
            </a:r>
            <a:r>
              <a:rPr sz="1200" dirty="0">
                <a:latin typeface="Times New Roman"/>
                <a:cs typeface="Times New Roman"/>
              </a:rPr>
              <a:t>stabilirono </a:t>
            </a:r>
            <a:r>
              <a:rPr sz="1200" spc="-5" dirty="0">
                <a:latin typeface="Times New Roman"/>
                <a:cs typeface="Times New Roman"/>
              </a:rPr>
              <a:t>rispettivamente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civiltà del Messico, dell’America Centrale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dell’America del </a:t>
            </a:r>
            <a:r>
              <a:rPr sz="1200" dirty="0">
                <a:latin typeface="Times New Roman"/>
                <a:cs typeface="Times New Roman"/>
              </a:rPr>
              <a:t>Sud. Il ramo  </a:t>
            </a:r>
            <a:r>
              <a:rPr sz="1200" spc="-5" dirty="0">
                <a:latin typeface="Times New Roman"/>
                <a:cs typeface="Times New Roman"/>
              </a:rPr>
              <a:t>sudamericano ricevette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leggero tocco </a:t>
            </a:r>
            <a:r>
              <a:rPr sz="1200" dirty="0">
                <a:latin typeface="Times New Roman"/>
                <a:cs typeface="Times New Roman"/>
              </a:rPr>
              <a:t>del sangue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41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(727.3) 64:7.6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certa misura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gialli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mescolarono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Asia,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questa unione </a:t>
            </a:r>
            <a:r>
              <a:rPr sz="1200" spc="-5" dirty="0">
                <a:latin typeface="Times New Roman"/>
                <a:cs typeface="Times New Roman"/>
              </a:rPr>
              <a:t>si  trasferirono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est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litorale meridionale,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furono cacciati dalla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gialla </a:t>
            </a:r>
            <a:r>
              <a:rPr sz="1200" dirty="0">
                <a:latin typeface="Times New Roman"/>
                <a:cs typeface="Times New Roman"/>
              </a:rPr>
              <a:t>in rapido </a:t>
            </a:r>
            <a:r>
              <a:rPr sz="1200" spc="-5" dirty="0">
                <a:latin typeface="Times New Roman"/>
                <a:cs typeface="Times New Roman"/>
              </a:rPr>
              <a:t>aumento </a:t>
            </a:r>
            <a:r>
              <a:rPr sz="1200" spc="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penisole e 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isole vicine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costa.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bruni di</a:t>
            </a:r>
            <a:r>
              <a:rPr sz="1200" spc="-5" dirty="0">
                <a:latin typeface="Times New Roman"/>
                <a:cs typeface="Times New Roman"/>
              </a:rPr>
              <a:t> oggi.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(727.4) 64:7.7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gialla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continuato </a:t>
            </a:r>
            <a:r>
              <a:rPr sz="1200" dirty="0">
                <a:latin typeface="Times New Roman"/>
                <a:cs typeface="Times New Roman"/>
              </a:rPr>
              <a:t>ad occupare le </a:t>
            </a:r>
            <a:r>
              <a:rPr sz="1200" spc="-5" dirty="0">
                <a:latin typeface="Times New Roman"/>
                <a:cs typeface="Times New Roman"/>
              </a:rPr>
              <a:t>regioni centrali dell’Asia orientale.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razze di </a:t>
            </a:r>
            <a:r>
              <a:rPr sz="1200" spc="-5" dirty="0">
                <a:latin typeface="Times New Roman"/>
                <a:cs typeface="Times New Roman"/>
              </a:rPr>
              <a:t>colore essi sono </a:t>
            </a:r>
            <a:r>
              <a:rPr sz="1200" spc="5" dirty="0">
                <a:latin typeface="Times New Roman"/>
                <a:cs typeface="Times New Roman"/>
              </a:rPr>
              <a:t>quelli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sopravvissuti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numero maggiore.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gialli,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essendosi impegnati ogni tanto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razziali, non hanno  </a:t>
            </a:r>
            <a:r>
              <a:rPr sz="1200" spc="-5" dirty="0">
                <a:latin typeface="Times New Roman"/>
                <a:cs typeface="Times New Roman"/>
              </a:rPr>
              <a:t>sostenuto incessanti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implacabili guerre </a:t>
            </a:r>
            <a:r>
              <a:rPr sz="1200" dirty="0">
                <a:latin typeface="Times New Roman"/>
                <a:cs typeface="Times New Roman"/>
              </a:rPr>
              <a:t>di sterminio come </a:t>
            </a:r>
            <a:r>
              <a:rPr sz="1200" spc="-5" dirty="0">
                <a:latin typeface="Times New Roman"/>
                <a:cs typeface="Times New Roman"/>
              </a:rPr>
              <a:t>quelle intraprese dagli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rossi, verdi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arancio.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10" dirty="0">
                <a:latin typeface="Times New Roman"/>
                <a:cs typeface="Times New Roman"/>
              </a:rPr>
              <a:t>tre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si  erano praticamente </a:t>
            </a:r>
            <a:r>
              <a:rPr sz="1200" dirty="0">
                <a:latin typeface="Times New Roman"/>
                <a:cs typeface="Times New Roman"/>
              </a:rPr>
              <a:t>distrutte tra di </a:t>
            </a:r>
            <a:r>
              <a:rPr sz="1200" spc="-5" dirty="0">
                <a:latin typeface="Times New Roman"/>
                <a:cs typeface="Times New Roman"/>
              </a:rPr>
              <a:t>loro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annientate </a:t>
            </a:r>
            <a:r>
              <a:rPr sz="1200" spc="-5" dirty="0">
                <a:latin typeface="Times New Roman"/>
                <a:cs typeface="Times New Roman"/>
              </a:rPr>
              <a:t>dai loro nemici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altre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razze.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6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(727.5) 64:7.8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la quinta </a:t>
            </a:r>
            <a:r>
              <a:rPr sz="1200" spc="-5" dirty="0">
                <a:latin typeface="Times New Roman"/>
                <a:cs typeface="Times New Roman"/>
              </a:rPr>
              <a:t>glaciazione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estese molto a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Europa,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per emigrare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nordovest rimase </a:t>
            </a:r>
            <a:r>
              <a:rPr sz="1200" dirty="0">
                <a:latin typeface="Times New Roman"/>
                <a:cs typeface="Times New Roman"/>
              </a:rPr>
              <a:t>parzialmente  </a:t>
            </a:r>
            <a:r>
              <a:rPr sz="1200" spc="-5" dirty="0">
                <a:latin typeface="Times New Roman"/>
                <a:cs typeface="Times New Roman"/>
              </a:rPr>
              <a:t>aperta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popolazioni </a:t>
            </a:r>
            <a:r>
              <a:rPr sz="1200" spc="-5" dirty="0">
                <a:latin typeface="Times New Roman"/>
                <a:cs typeface="Times New Roman"/>
              </a:rPr>
              <a:t>Sangik; </a:t>
            </a:r>
            <a:r>
              <a:rPr sz="1200" dirty="0">
                <a:latin typeface="Times New Roman"/>
                <a:cs typeface="Times New Roman"/>
              </a:rPr>
              <a:t>e quando i </a:t>
            </a:r>
            <a:r>
              <a:rPr sz="1200" spc="-5" dirty="0">
                <a:latin typeface="Times New Roman"/>
                <a:cs typeface="Times New Roman"/>
              </a:rPr>
              <a:t>ghiacci si ritirarono gli </a:t>
            </a:r>
            <a:r>
              <a:rPr sz="1200" dirty="0">
                <a:latin typeface="Times New Roman"/>
                <a:cs typeface="Times New Roman"/>
              </a:rPr>
              <a:t>uomini blu, </a:t>
            </a:r>
            <a:r>
              <a:rPr sz="1200" spc="-5" dirty="0">
                <a:latin typeface="Times New Roman"/>
                <a:cs typeface="Times New Roman"/>
              </a:rPr>
              <a:t>accompagnati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alcuni altri piccoli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gruppi</a:t>
            </a:r>
            <a:endParaRPr sz="1200">
              <a:latin typeface="Times New Roman"/>
              <a:cs typeface="Times New Roman"/>
            </a:endParaRPr>
          </a:p>
          <a:p>
            <a:pPr marL="76200" marR="6940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razziali, </a:t>
            </a:r>
            <a:r>
              <a:rPr sz="1200" spc="-5" dirty="0">
                <a:latin typeface="Times New Roman"/>
                <a:cs typeface="Times New Roman"/>
              </a:rPr>
              <a:t>emigrarono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ovest lungo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antiche </a:t>
            </a:r>
            <a:r>
              <a:rPr sz="1200" dirty="0">
                <a:latin typeface="Times New Roman"/>
                <a:cs typeface="Times New Roman"/>
              </a:rPr>
              <a:t>piste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andoniche.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invasero </a:t>
            </a:r>
            <a:r>
              <a:rPr sz="1200" dirty="0">
                <a:latin typeface="Times New Roman"/>
                <a:cs typeface="Times New Roman"/>
              </a:rPr>
              <a:t>l’Europa </a:t>
            </a:r>
            <a:r>
              <a:rPr sz="1200" spc="-5" dirty="0">
                <a:latin typeface="Times New Roman"/>
                <a:cs typeface="Times New Roman"/>
              </a:rPr>
              <a:t>ad ondate successive,  occupando </a:t>
            </a:r>
            <a:r>
              <a:rPr sz="1200" dirty="0">
                <a:latin typeface="Times New Roman"/>
                <a:cs typeface="Times New Roman"/>
              </a:rPr>
              <a:t>la maggior parte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continente.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6425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768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(727.6) 64:7.9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Europa </a:t>
            </a:r>
            <a:r>
              <a:rPr sz="1200" spc="-5" dirty="0">
                <a:latin typeface="Times New Roman"/>
                <a:cs typeface="Times New Roman"/>
              </a:rPr>
              <a:t>essi incontrarono ben </a:t>
            </a:r>
            <a:r>
              <a:rPr sz="1200" dirty="0">
                <a:latin typeface="Times New Roman"/>
                <a:cs typeface="Times New Roman"/>
              </a:rPr>
              <a:t>presto i </a:t>
            </a:r>
            <a:r>
              <a:rPr sz="1200" spc="-5" dirty="0">
                <a:latin typeface="Times New Roman"/>
                <a:cs typeface="Times New Roman"/>
              </a:rPr>
              <a:t>discendenti neandertaliani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primitivo antenato comune, </a:t>
            </a:r>
            <a:r>
              <a:rPr sz="1200" dirty="0">
                <a:latin typeface="Times New Roman"/>
                <a:cs typeface="Times New Roman"/>
              </a:rPr>
              <a:t>Andon. </a:t>
            </a:r>
            <a:r>
              <a:rPr sz="1200" spc="-5" dirty="0">
                <a:latin typeface="Times New Roman"/>
                <a:cs typeface="Times New Roman"/>
              </a:rPr>
              <a:t>Questi  antichi neandertaliani europei erano stati cacciati verso sud </a:t>
            </a:r>
            <a:r>
              <a:rPr sz="1200" dirty="0">
                <a:latin typeface="Times New Roman"/>
                <a:cs typeface="Times New Roman"/>
              </a:rPr>
              <a:t>e verso </a:t>
            </a:r>
            <a:r>
              <a:rPr sz="1200" spc="-5" dirty="0">
                <a:latin typeface="Times New Roman"/>
                <a:cs typeface="Times New Roman"/>
              </a:rPr>
              <a:t>est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ghiacciaio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trovarono così nella situazione di 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assorbire rapidamente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cugini invasori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tribù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Sangik.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(727.7) 64:7.10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tribù Sangik </a:t>
            </a:r>
            <a:r>
              <a:rPr sz="1200" dirty="0">
                <a:latin typeface="Times New Roman"/>
                <a:cs typeface="Times New Roman"/>
              </a:rPr>
              <a:t>erano in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intelligenti dei discendenti degenerati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andonici primitivi  delle pianure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degli aspetti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loro. L’incrocio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Sangik </a:t>
            </a:r>
            <a:r>
              <a:rPr sz="1200" dirty="0">
                <a:latin typeface="Times New Roman"/>
                <a:cs typeface="Times New Roman"/>
              </a:rPr>
              <a:t>con i popoli </a:t>
            </a:r>
            <a:r>
              <a:rPr sz="1200" spc="-5" dirty="0">
                <a:latin typeface="Times New Roman"/>
                <a:cs typeface="Times New Roman"/>
              </a:rPr>
              <a:t>del Neandertal  portarono all’immediato miglioramento della </a:t>
            </a:r>
            <a:r>
              <a:rPr sz="1200" dirty="0">
                <a:latin typeface="Times New Roman"/>
                <a:cs typeface="Times New Roman"/>
              </a:rPr>
              <a:t>razza più </a:t>
            </a:r>
            <a:r>
              <a:rPr sz="1200" spc="-5" dirty="0">
                <a:latin typeface="Times New Roman"/>
                <a:cs typeface="Times New Roman"/>
              </a:rPr>
              <a:t>antica. Fu questa </a:t>
            </a:r>
            <a:r>
              <a:rPr sz="1200" dirty="0">
                <a:latin typeface="Times New Roman"/>
                <a:cs typeface="Times New Roman"/>
              </a:rPr>
              <a:t>infusione di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Sangik, e più </a:t>
            </a:r>
            <a:r>
              <a:rPr sz="1200" spc="-5" dirty="0">
                <a:latin typeface="Times New Roman"/>
                <a:cs typeface="Times New Roman"/>
              </a:rPr>
              <a:t>particolarmente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quello  degli </a:t>
            </a:r>
            <a:r>
              <a:rPr sz="1200" dirty="0">
                <a:latin typeface="Times New Roman"/>
                <a:cs typeface="Times New Roman"/>
              </a:rPr>
              <a:t>uomini blu, che portò quel </a:t>
            </a:r>
            <a:r>
              <a:rPr sz="1200" spc="-5" dirty="0">
                <a:latin typeface="Times New Roman"/>
                <a:cs typeface="Times New Roman"/>
              </a:rPr>
              <a:t>marcato miglioramento nei </a:t>
            </a:r>
            <a:r>
              <a:rPr sz="1200" dirty="0">
                <a:latin typeface="Times New Roman"/>
                <a:cs typeface="Times New Roman"/>
              </a:rPr>
              <a:t>popoli del </a:t>
            </a:r>
            <a:r>
              <a:rPr sz="1200" spc="-5" dirty="0">
                <a:latin typeface="Times New Roman"/>
                <a:cs typeface="Times New Roman"/>
              </a:rPr>
              <a:t>Neandertal manifestato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ondate di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tribù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intelligenti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sparsero </a:t>
            </a:r>
            <a:r>
              <a:rPr sz="1200" dirty="0">
                <a:latin typeface="Times New Roman"/>
                <a:cs typeface="Times New Roman"/>
              </a:rPr>
              <a:t>in Europa </a:t>
            </a:r>
            <a:r>
              <a:rPr sz="1200" spc="-5" dirty="0">
                <a:latin typeface="Times New Roman"/>
                <a:cs typeface="Times New Roman"/>
              </a:rPr>
              <a:t>provenendo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dall’est.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85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(727.8) 64:7.11 </a:t>
            </a:r>
            <a:r>
              <a:rPr sz="1200" spc="-5" dirty="0">
                <a:latin typeface="Times New Roman"/>
                <a:cs typeface="Times New Roman"/>
              </a:rPr>
              <a:t>Nel corso del successivo periodo interglaciale questa </a:t>
            </a:r>
            <a:r>
              <a:rPr sz="1200" dirty="0">
                <a:latin typeface="Times New Roman"/>
                <a:cs typeface="Times New Roman"/>
              </a:rPr>
              <a:t>nuova razza </a:t>
            </a:r>
            <a:r>
              <a:rPr sz="1200" spc="-5" dirty="0">
                <a:latin typeface="Times New Roman"/>
                <a:cs typeface="Times New Roman"/>
              </a:rPr>
              <a:t>del Neandertal si estese dall’Inghilterra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all’India.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resto della razza blu </a:t>
            </a:r>
            <a:r>
              <a:rPr sz="1200" spc="-5" dirty="0">
                <a:latin typeface="Times New Roman"/>
                <a:cs typeface="Times New Roman"/>
              </a:rPr>
              <a:t>rimasto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vecchia </a:t>
            </a:r>
            <a:r>
              <a:rPr sz="1200" dirty="0">
                <a:latin typeface="Times New Roman"/>
                <a:cs typeface="Times New Roman"/>
              </a:rPr>
              <a:t>penisola </a:t>
            </a:r>
            <a:r>
              <a:rPr sz="1200" spc="-5" dirty="0">
                <a:latin typeface="Times New Roman"/>
                <a:cs typeface="Times New Roman"/>
              </a:rPr>
              <a:t>persiana si </a:t>
            </a:r>
            <a:r>
              <a:rPr sz="1200" dirty="0">
                <a:latin typeface="Times New Roman"/>
                <a:cs typeface="Times New Roman"/>
              </a:rPr>
              <a:t>amalgamò più </a:t>
            </a:r>
            <a:r>
              <a:rPr sz="1200" spc="-5" dirty="0">
                <a:latin typeface="Times New Roman"/>
                <a:cs typeface="Times New Roman"/>
              </a:rPr>
              <a:t>tardi con </a:t>
            </a:r>
            <a:r>
              <a:rPr sz="1200" dirty="0">
                <a:latin typeface="Times New Roman"/>
                <a:cs typeface="Times New Roman"/>
              </a:rPr>
              <a:t>certi altri </a:t>
            </a:r>
            <a:r>
              <a:rPr sz="1200" spc="-5" dirty="0">
                <a:latin typeface="Times New Roman"/>
                <a:cs typeface="Times New Roman"/>
              </a:rPr>
              <a:t>elementi, </a:t>
            </a:r>
            <a:r>
              <a:rPr sz="1200" dirty="0">
                <a:latin typeface="Times New Roman"/>
                <a:cs typeface="Times New Roman"/>
              </a:rPr>
              <a:t>principalmente </a:t>
            </a:r>
            <a:r>
              <a:rPr sz="1200" spc="-5" dirty="0">
                <a:latin typeface="Times New Roman"/>
                <a:cs typeface="Times New Roman"/>
              </a:rPr>
              <a:t>gialli.  L’incrocio </a:t>
            </a:r>
            <a:r>
              <a:rPr sz="1200" dirty="0">
                <a:latin typeface="Times New Roman"/>
                <a:cs typeface="Times New Roman"/>
              </a:rPr>
              <a:t>che ne risultò, 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migliorato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razza </a:t>
            </a:r>
            <a:r>
              <a:rPr sz="1200" dirty="0">
                <a:latin typeface="Times New Roman"/>
                <a:cs typeface="Times New Roman"/>
              </a:rPr>
              <a:t>viola di </a:t>
            </a:r>
            <a:r>
              <a:rPr sz="1200" spc="-5" dirty="0">
                <a:latin typeface="Times New Roman"/>
                <a:cs typeface="Times New Roman"/>
              </a:rPr>
              <a:t>Adamo,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sopravvissuto </a:t>
            </a:r>
            <a:r>
              <a:rPr sz="1200" dirty="0">
                <a:latin typeface="Times New Roman"/>
                <a:cs typeface="Times New Roman"/>
              </a:rPr>
              <a:t>nelle tribù </a:t>
            </a:r>
            <a:r>
              <a:rPr sz="1200" spc="-5" dirty="0">
                <a:latin typeface="Times New Roman"/>
                <a:cs typeface="Times New Roman"/>
              </a:rPr>
              <a:t>nomadi </a:t>
            </a:r>
            <a:r>
              <a:rPr sz="1200" dirty="0">
                <a:latin typeface="Times New Roman"/>
                <a:cs typeface="Times New Roman"/>
              </a:rPr>
              <a:t>brune </a:t>
            </a:r>
            <a:r>
              <a:rPr sz="1200" spc="-5" dirty="0">
                <a:latin typeface="Times New Roman"/>
                <a:cs typeface="Times New Roman"/>
              </a:rPr>
              <a:t>degli  Arabi moderni.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20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(728.1) 64:7.12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identificare gli antenati Sangik </a:t>
            </a:r>
            <a:r>
              <a:rPr sz="1200" dirty="0">
                <a:latin typeface="Times New Roman"/>
                <a:cs typeface="Times New Roman"/>
              </a:rPr>
              <a:t>dei popoli </a:t>
            </a:r>
            <a:r>
              <a:rPr sz="1200" spc="-5" dirty="0">
                <a:latin typeface="Times New Roman"/>
                <a:cs typeface="Times New Roman"/>
              </a:rPr>
              <a:t>moderni </a:t>
            </a:r>
            <a:r>
              <a:rPr sz="1200" dirty="0">
                <a:latin typeface="Times New Roman"/>
                <a:cs typeface="Times New Roman"/>
              </a:rPr>
              <a:t>devono tener conto </a:t>
            </a:r>
            <a:r>
              <a:rPr sz="1200" spc="-5" dirty="0">
                <a:latin typeface="Times New Roman"/>
                <a:cs typeface="Times New Roman"/>
              </a:rPr>
              <a:t>del miglioramento </a:t>
            </a:r>
            <a:r>
              <a:rPr sz="1200" dirty="0">
                <a:latin typeface="Times New Roman"/>
                <a:cs typeface="Times New Roman"/>
              </a:rPr>
              <a:t>successivo 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stirpi razziali </a:t>
            </a:r>
            <a:r>
              <a:rPr sz="1200" spc="-5" dirty="0">
                <a:latin typeface="Times New Roman"/>
                <a:cs typeface="Times New Roman"/>
              </a:rPr>
              <a:t>causato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susseguente </a:t>
            </a:r>
            <a:r>
              <a:rPr sz="1200" dirty="0">
                <a:latin typeface="Times New Roman"/>
                <a:cs typeface="Times New Roman"/>
              </a:rPr>
              <a:t>incrocio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sangue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adamico.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621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(728.2) 64:7.13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superiori </a:t>
            </a:r>
            <a:r>
              <a:rPr sz="1200" spc="-5" dirty="0">
                <a:latin typeface="Times New Roman"/>
                <a:cs typeface="Times New Roman"/>
              </a:rPr>
              <a:t>cercarono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climi nordici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temperati, </a:t>
            </a:r>
            <a:r>
              <a:rPr sz="1200" dirty="0">
                <a:latin typeface="Times New Roman"/>
                <a:cs typeface="Times New Roman"/>
              </a:rPr>
              <a:t>mentre le </a:t>
            </a:r>
            <a:r>
              <a:rPr sz="1200" spc="-5" dirty="0">
                <a:latin typeface="Times New Roman"/>
                <a:cs typeface="Times New Roman"/>
              </a:rPr>
              <a:t>razze arancio, verde </a:t>
            </a:r>
            <a:r>
              <a:rPr sz="1200" dirty="0">
                <a:latin typeface="Times New Roman"/>
                <a:cs typeface="Times New Roman"/>
              </a:rPr>
              <a:t>e indaco </a:t>
            </a:r>
            <a:r>
              <a:rPr sz="1200" spc="-5" dirty="0">
                <a:latin typeface="Times New Roman"/>
                <a:cs typeface="Times New Roman"/>
              </a:rPr>
              <a:t>gravitarono  successivamente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l’Africa attraverso </a:t>
            </a:r>
            <a:r>
              <a:rPr sz="1200" dirty="0">
                <a:latin typeface="Times New Roman"/>
                <a:cs typeface="Times New Roman"/>
              </a:rPr>
              <a:t>il ponte </a:t>
            </a:r>
            <a:r>
              <a:rPr sz="1200" spc="-5" dirty="0">
                <a:latin typeface="Times New Roman"/>
                <a:cs typeface="Times New Roman"/>
              </a:rPr>
              <a:t>terrestre nuovamente </a:t>
            </a:r>
            <a:r>
              <a:rPr sz="1200" dirty="0">
                <a:latin typeface="Times New Roman"/>
                <a:cs typeface="Times New Roman"/>
              </a:rPr>
              <a:t>emerso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separava il </a:t>
            </a:r>
            <a:r>
              <a:rPr sz="1200" spc="-5" dirty="0">
                <a:latin typeface="Times New Roman"/>
                <a:cs typeface="Times New Roman"/>
              </a:rPr>
              <a:t>Mediterraneo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ritirata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ovest  dall’Oceano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Indiano.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227695" cy="39585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stadi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terziario e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quaternario</a:t>
            </a:r>
            <a:endParaRPr sz="1600">
              <a:latin typeface="Times New Roman"/>
              <a:cs typeface="Times New Roman"/>
            </a:endParaRPr>
          </a:p>
          <a:p>
            <a:pPr marL="88900" marR="24574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(654.6) 57:4.1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primario di una </a:t>
            </a:r>
            <a:r>
              <a:rPr sz="1200" spc="-5" dirty="0">
                <a:latin typeface="Times New Roman"/>
                <a:cs typeface="Times New Roman"/>
              </a:rPr>
              <a:t>nebulosa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circolare;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secondario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spiraliforme; </a:t>
            </a:r>
            <a:r>
              <a:rPr sz="1200" dirty="0">
                <a:latin typeface="Times New Roman"/>
                <a:cs typeface="Times New Roman"/>
              </a:rPr>
              <a:t>lo stadio terziario è </a:t>
            </a:r>
            <a:r>
              <a:rPr sz="1200" spc="-5" dirty="0">
                <a:latin typeface="Times New Roman"/>
                <a:cs typeface="Times New Roman"/>
              </a:rPr>
              <a:t>quello della </a:t>
            </a:r>
            <a:r>
              <a:rPr sz="1200" dirty="0">
                <a:latin typeface="Times New Roman"/>
                <a:cs typeface="Times New Roman"/>
              </a:rPr>
              <a:t>prima  </a:t>
            </a:r>
            <a:r>
              <a:rPr sz="1200" spc="-5" dirty="0">
                <a:latin typeface="Times New Roman"/>
                <a:cs typeface="Times New Roman"/>
              </a:rPr>
              <a:t>dispersione dei </a:t>
            </a:r>
            <a:r>
              <a:rPr sz="1200" dirty="0">
                <a:latin typeface="Times New Roman"/>
                <a:cs typeface="Times New Roman"/>
              </a:rPr>
              <a:t>soli,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quaternario </a:t>
            </a:r>
            <a:r>
              <a:rPr sz="1200" dirty="0">
                <a:latin typeface="Times New Roman"/>
                <a:cs typeface="Times New Roman"/>
              </a:rPr>
              <a:t>comprende il </a:t>
            </a:r>
            <a:r>
              <a:rPr sz="1200" spc="-5" dirty="0">
                <a:latin typeface="Times New Roman"/>
                <a:cs typeface="Times New Roman"/>
              </a:rPr>
              <a:t>secondo ed </a:t>
            </a:r>
            <a:r>
              <a:rPr sz="1200" dirty="0">
                <a:latin typeface="Times New Roman"/>
                <a:cs typeface="Times New Roman"/>
              </a:rPr>
              <a:t>ultimo ciclo di </a:t>
            </a:r>
            <a:r>
              <a:rPr sz="1200" spc="-5" dirty="0">
                <a:latin typeface="Times New Roman"/>
                <a:cs typeface="Times New Roman"/>
              </a:rPr>
              <a:t>dispersione dei </a:t>
            </a:r>
            <a:r>
              <a:rPr sz="1200" dirty="0">
                <a:latin typeface="Times New Roman"/>
                <a:cs typeface="Times New Roman"/>
              </a:rPr>
              <a:t>soli,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quale il nucleo  </a:t>
            </a:r>
            <a:r>
              <a:rPr sz="1200" spc="-5" dirty="0">
                <a:latin typeface="Times New Roman"/>
                <a:cs typeface="Times New Roman"/>
              </a:rPr>
              <a:t>madre finisce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ammasso globulare </a:t>
            </a:r>
            <a:r>
              <a:rPr sz="1200" dirty="0">
                <a:latin typeface="Times New Roman"/>
                <a:cs typeface="Times New Roman"/>
              </a:rPr>
              <a:t>o come un sole </a:t>
            </a:r>
            <a:r>
              <a:rPr sz="1200" spc="-5" dirty="0">
                <a:latin typeface="Times New Roman"/>
                <a:cs typeface="Times New Roman"/>
              </a:rPr>
              <a:t>solitario che funge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centro di un </a:t>
            </a:r>
            <a:r>
              <a:rPr sz="1200" spc="-5" dirty="0">
                <a:latin typeface="Times New Roman"/>
                <a:cs typeface="Times New Roman"/>
              </a:rPr>
              <a:t>sistema solare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terminale.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(654.7) 57:4.2 </a:t>
            </a:r>
            <a:r>
              <a:rPr sz="1200" i="1" spc="-5" dirty="0">
                <a:latin typeface="Times New Roman"/>
                <a:cs typeface="Times New Roman"/>
              </a:rPr>
              <a:t>75.000.000.000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questa </a:t>
            </a:r>
            <a:r>
              <a:rPr sz="1200" dirty="0">
                <a:latin typeface="Times New Roman"/>
                <a:cs typeface="Times New Roman"/>
              </a:rPr>
              <a:t>nebulosa </a:t>
            </a:r>
            <a:r>
              <a:rPr sz="1200" spc="-5" dirty="0">
                <a:latin typeface="Times New Roman"/>
                <a:cs typeface="Times New Roman"/>
              </a:rPr>
              <a:t>aveva raggiunto l’apice del suo stadio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 solare. Questo </a:t>
            </a:r>
            <a:r>
              <a:rPr sz="1200" dirty="0">
                <a:latin typeface="Times New Roman"/>
                <a:cs typeface="Times New Roman"/>
              </a:rPr>
              <a:t>fu il punto  </a:t>
            </a:r>
            <a:r>
              <a:rPr sz="1200" spc="-5" dirty="0">
                <a:latin typeface="Times New Roman"/>
                <a:cs typeface="Times New Roman"/>
              </a:rPr>
              <a:t>culminante del </a:t>
            </a:r>
            <a:r>
              <a:rPr sz="1200" dirty="0">
                <a:latin typeface="Times New Roman"/>
                <a:cs typeface="Times New Roman"/>
              </a:rPr>
              <a:t>primo periodo di </a:t>
            </a:r>
            <a:r>
              <a:rPr sz="1200" spc="-5" dirty="0">
                <a:latin typeface="Times New Roman"/>
                <a:cs typeface="Times New Roman"/>
              </a:rPr>
              <a:t>perdite dei </a:t>
            </a:r>
            <a:r>
              <a:rPr sz="1200" dirty="0">
                <a:latin typeface="Times New Roman"/>
                <a:cs typeface="Times New Roman"/>
              </a:rPr>
              <a:t>soli. </a:t>
            </a:r>
            <a:r>
              <a:rPr sz="1200" spc="-5" dirty="0">
                <a:latin typeface="Times New Roman"/>
                <a:cs typeface="Times New Roman"/>
              </a:rPr>
              <a:t>Da allora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questi soli sono entrati </a:t>
            </a:r>
            <a:r>
              <a:rPr sz="1200" spc="-5" dirty="0">
                <a:latin typeface="Times New Roman"/>
                <a:cs typeface="Times New Roman"/>
              </a:rPr>
              <a:t>essi stessi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estesi  sistemi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pianeti,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satelliti,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isole oscure, </a:t>
            </a:r>
            <a:r>
              <a:rPr sz="1200" dirty="0">
                <a:latin typeface="Times New Roman"/>
                <a:cs typeface="Times New Roman"/>
              </a:rPr>
              <a:t>di comete, di </a:t>
            </a:r>
            <a:r>
              <a:rPr sz="1200" spc="-5" dirty="0">
                <a:latin typeface="Times New Roman"/>
                <a:cs typeface="Times New Roman"/>
              </a:rPr>
              <a:t>meteore </a:t>
            </a:r>
            <a:r>
              <a:rPr sz="1200" dirty="0">
                <a:latin typeface="Times New Roman"/>
                <a:cs typeface="Times New Roman"/>
              </a:rPr>
              <a:t>e di nuvole di </a:t>
            </a:r>
            <a:r>
              <a:rPr sz="1200" spc="-5" dirty="0">
                <a:latin typeface="Times New Roman"/>
                <a:cs typeface="Times New Roman"/>
              </a:rPr>
              <a:t>polvere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2290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(654.8) 57:4.3 </a:t>
            </a:r>
            <a:r>
              <a:rPr sz="1200" i="1" spc="-5" dirty="0">
                <a:latin typeface="Times New Roman"/>
                <a:cs typeface="Times New Roman"/>
              </a:rPr>
              <a:t>50.000.000.000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questo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dispersione dei </a:t>
            </a:r>
            <a:r>
              <a:rPr sz="1200" dirty="0">
                <a:latin typeface="Times New Roman"/>
                <a:cs typeface="Times New Roman"/>
              </a:rPr>
              <a:t>soli </a:t>
            </a:r>
            <a:r>
              <a:rPr sz="1200" spc="-5" dirty="0">
                <a:latin typeface="Times New Roman"/>
                <a:cs typeface="Times New Roman"/>
              </a:rPr>
              <a:t>era terminato;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nebulosa </a:t>
            </a:r>
            <a:r>
              <a:rPr sz="1200" dirty="0">
                <a:latin typeface="Times New Roman"/>
                <a:cs typeface="Times New Roman"/>
              </a:rPr>
              <a:t>stava rapidamente  </a:t>
            </a:r>
            <a:r>
              <a:rPr sz="1200" spc="-5" dirty="0">
                <a:latin typeface="Times New Roman"/>
                <a:cs typeface="Times New Roman"/>
              </a:rPr>
              <a:t>finendo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ciclo terziario d’esistenza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diede origine </a:t>
            </a:r>
            <a:r>
              <a:rPr sz="1200" dirty="0">
                <a:latin typeface="Times New Roman"/>
                <a:cs typeface="Times New Roman"/>
              </a:rPr>
              <a:t>a 876.926 </a:t>
            </a:r>
            <a:r>
              <a:rPr sz="1200" spc="-5" dirty="0">
                <a:latin typeface="Times New Roman"/>
                <a:cs typeface="Times New Roman"/>
              </a:rPr>
              <a:t>sistemi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(654.9) 57:4.4 </a:t>
            </a:r>
            <a:r>
              <a:rPr sz="1200" i="1" spc="-5" dirty="0">
                <a:latin typeface="Times New Roman"/>
                <a:cs typeface="Times New Roman"/>
              </a:rPr>
              <a:t>25.000.000.000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si assisté al completamento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ciclo terziario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nebulosa,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portò</a:t>
            </a:r>
            <a:endParaRPr sz="1200">
              <a:latin typeface="Times New Roman"/>
              <a:cs typeface="Times New Roman"/>
            </a:endParaRPr>
          </a:p>
          <a:p>
            <a:pPr marL="88900" marR="5276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all’organizzazione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stabilizzazione </a:t>
            </a:r>
            <a:r>
              <a:rPr sz="1200" spc="-5" dirty="0">
                <a:latin typeface="Times New Roman"/>
                <a:cs typeface="Times New Roman"/>
              </a:rPr>
              <a:t>relativa degli </a:t>
            </a:r>
            <a:r>
              <a:rPr sz="1200" dirty="0">
                <a:latin typeface="Times New Roman"/>
                <a:cs typeface="Times New Roman"/>
              </a:rPr>
              <a:t>immensi </a:t>
            </a:r>
            <a:r>
              <a:rPr sz="1200" spc="-5" dirty="0">
                <a:latin typeface="Times New Roman"/>
                <a:cs typeface="Times New Roman"/>
              </a:rPr>
              <a:t>sistemi stellari derivati </a:t>
            </a:r>
            <a:r>
              <a:rPr sz="1200" dirty="0">
                <a:latin typeface="Times New Roman"/>
                <a:cs typeface="Times New Roman"/>
              </a:rPr>
              <a:t>da questa </a:t>
            </a:r>
            <a:r>
              <a:rPr sz="1200" spc="-5" dirty="0">
                <a:latin typeface="Times New Roman"/>
                <a:cs typeface="Times New Roman"/>
              </a:rPr>
              <a:t>progenitrice nebulare. Ma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di contrazione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accresciuta </a:t>
            </a:r>
            <a:r>
              <a:rPr sz="1200" dirty="0">
                <a:latin typeface="Times New Roman"/>
                <a:cs typeface="Times New Roman"/>
              </a:rPr>
              <a:t>produzione di </a:t>
            </a:r>
            <a:r>
              <a:rPr sz="1200" spc="-5" dirty="0">
                <a:latin typeface="Times New Roman"/>
                <a:cs typeface="Times New Roman"/>
              </a:rPr>
              <a:t>calore </a:t>
            </a:r>
            <a:r>
              <a:rPr sz="1200" dirty="0">
                <a:latin typeface="Times New Roman"/>
                <a:cs typeface="Times New Roman"/>
              </a:rPr>
              <a:t>continuò </a:t>
            </a:r>
            <a:r>
              <a:rPr sz="1200" spc="-5" dirty="0">
                <a:latin typeface="Times New Roman"/>
                <a:cs typeface="Times New Roman"/>
              </a:rPr>
              <a:t>nella massa centrale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residuo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nebulare.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762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(655.1) 57:4.5 </a:t>
            </a:r>
            <a:r>
              <a:rPr sz="1200" i="1" spc="-5" dirty="0">
                <a:latin typeface="Times New Roman"/>
                <a:cs typeface="Times New Roman"/>
              </a:rPr>
              <a:t>10.000.000.000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cominciò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ciclo quaternario </a:t>
            </a:r>
            <a:r>
              <a:rPr sz="1200" dirty="0">
                <a:latin typeface="Times New Roman"/>
                <a:cs typeface="Times New Roman"/>
              </a:rPr>
              <a:t>di Andronover.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massima </a:t>
            </a:r>
            <a:r>
              <a:rPr sz="1200" dirty="0">
                <a:latin typeface="Times New Roman"/>
                <a:cs typeface="Times New Roman"/>
              </a:rPr>
              <a:t>temperatura </a:t>
            </a:r>
            <a:r>
              <a:rPr sz="1200" spc="-5" dirty="0">
                <a:latin typeface="Times New Roman"/>
                <a:cs typeface="Times New Roman"/>
              </a:rPr>
              <a:t>della massa </a:t>
            </a:r>
            <a:r>
              <a:rPr sz="1200" dirty="0">
                <a:latin typeface="Times New Roman"/>
                <a:cs typeface="Times New Roman"/>
              </a:rPr>
              <a:t>nucleare era  stata </a:t>
            </a:r>
            <a:r>
              <a:rPr sz="1200" spc="-5" dirty="0">
                <a:latin typeface="Times New Roman"/>
                <a:cs typeface="Times New Roman"/>
              </a:rPr>
              <a:t>raggiunta; si </a:t>
            </a:r>
            <a:r>
              <a:rPr sz="1200" dirty="0">
                <a:latin typeface="Times New Roman"/>
                <a:cs typeface="Times New Roman"/>
              </a:rPr>
              <a:t>stava avvicinando il punto </a:t>
            </a:r>
            <a:r>
              <a:rPr sz="1200" spc="-5" dirty="0">
                <a:latin typeface="Times New Roman"/>
                <a:cs typeface="Times New Roman"/>
              </a:rPr>
              <a:t>critico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condensazione.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nucleo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originale era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convulsione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pressione congiunta della </a:t>
            </a:r>
            <a:r>
              <a:rPr sz="1200" dirty="0">
                <a:latin typeface="Times New Roman"/>
                <a:cs typeface="Times New Roman"/>
              </a:rPr>
              <a:t>tensione </a:t>
            </a:r>
            <a:r>
              <a:rPr sz="1200" spc="-5" dirty="0">
                <a:latin typeface="Times New Roman"/>
                <a:cs typeface="Times New Roman"/>
              </a:rPr>
              <a:t>di condensazione del proprio </a:t>
            </a:r>
            <a:r>
              <a:rPr sz="1200" dirty="0">
                <a:latin typeface="Times New Roman"/>
                <a:cs typeface="Times New Roman"/>
              </a:rPr>
              <a:t>calore interno e </a:t>
            </a:r>
            <a:r>
              <a:rPr sz="1200" spc="-5" dirty="0">
                <a:latin typeface="Times New Roman"/>
                <a:cs typeface="Times New Roman"/>
              </a:rPr>
              <a:t>della crescente </a:t>
            </a:r>
            <a:r>
              <a:rPr sz="1200" dirty="0">
                <a:latin typeface="Times New Roman"/>
                <a:cs typeface="Times New Roman"/>
              </a:rPr>
              <a:t>attrazione </a:t>
            </a:r>
            <a:r>
              <a:rPr sz="1200" spc="-5" dirty="0">
                <a:latin typeface="Times New Roman"/>
                <a:cs typeface="Times New Roman"/>
              </a:rPr>
              <a:t>della gravità </a:t>
            </a:r>
            <a:r>
              <a:rPr sz="1200" dirty="0">
                <a:latin typeface="Times New Roman"/>
                <a:cs typeface="Times New Roman"/>
              </a:rPr>
              <a:t>ciclica </a:t>
            </a:r>
            <a:r>
              <a:rPr sz="1200" spc="-5" dirty="0">
                <a:latin typeface="Times New Roman"/>
                <a:cs typeface="Times New Roman"/>
              </a:rPr>
              <a:t>dello  sciame circostante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sistemi solari liberati.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eruzioni </a:t>
            </a:r>
            <a:r>
              <a:rPr sz="1200" spc="-5" dirty="0">
                <a:latin typeface="Times New Roman"/>
                <a:cs typeface="Times New Roman"/>
              </a:rPr>
              <a:t>nucleari che </a:t>
            </a:r>
            <a:r>
              <a:rPr sz="1200" dirty="0">
                <a:latin typeface="Times New Roman"/>
                <a:cs typeface="Times New Roman"/>
              </a:rPr>
              <a:t>dovevano </a:t>
            </a:r>
            <a:r>
              <a:rPr sz="1200" spc="-5" dirty="0">
                <a:latin typeface="Times New Roman"/>
                <a:cs typeface="Times New Roman"/>
              </a:rPr>
              <a:t>inaugurare </a:t>
            </a:r>
            <a:r>
              <a:rPr sz="1200" dirty="0">
                <a:latin typeface="Times New Roman"/>
                <a:cs typeface="Times New Roman"/>
              </a:rPr>
              <a:t>il secondo </a:t>
            </a:r>
            <a:r>
              <a:rPr sz="1200" spc="-5" dirty="0">
                <a:latin typeface="Times New Roman"/>
                <a:cs typeface="Times New Roman"/>
              </a:rPr>
              <a:t>ciclo solare nebulare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erano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imminenti. Stava </a:t>
            </a:r>
            <a:r>
              <a:rPr sz="1200" spc="-5" dirty="0">
                <a:latin typeface="Times New Roman"/>
                <a:cs typeface="Times New Roman"/>
              </a:rPr>
              <a:t>per cominciare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ciclo </a:t>
            </a:r>
            <a:r>
              <a:rPr sz="1200" dirty="0">
                <a:latin typeface="Times New Roman"/>
                <a:cs typeface="Times New Roman"/>
              </a:rPr>
              <a:t>quaternario </a:t>
            </a:r>
            <a:r>
              <a:rPr sz="1200" spc="-5" dirty="0">
                <a:latin typeface="Times New Roman"/>
                <a:cs typeface="Times New Roman"/>
              </a:rPr>
              <a:t>d’esistenza della </a:t>
            </a:r>
            <a:r>
              <a:rPr sz="1200" dirty="0">
                <a:latin typeface="Times New Roman"/>
                <a:cs typeface="Times New Roman"/>
              </a:rPr>
              <a:t>nebulosa.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308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11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(728.3) 64:7.14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ultime popolazioni </a:t>
            </a:r>
            <a:r>
              <a:rPr sz="1200" spc="-5" dirty="0">
                <a:latin typeface="Times New Roman"/>
                <a:cs typeface="Times New Roman"/>
              </a:rPr>
              <a:t>Sangik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emigrare dal loro centro </a:t>
            </a:r>
            <a:r>
              <a:rPr sz="1200" dirty="0">
                <a:latin typeface="Times New Roman"/>
                <a:cs typeface="Times New Roman"/>
              </a:rPr>
              <a:t>d’origine </a:t>
            </a:r>
            <a:r>
              <a:rPr sz="1200" spc="-5" dirty="0">
                <a:latin typeface="Times New Roman"/>
                <a:cs typeface="Times New Roman"/>
              </a:rPr>
              <a:t>razziale furono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indaco. All’epoca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verdi sterminavano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razza arancio </a:t>
            </a:r>
            <a:r>
              <a:rPr sz="1200" dirty="0">
                <a:latin typeface="Times New Roman"/>
                <a:cs typeface="Times New Roman"/>
              </a:rPr>
              <a:t>in Egitto, così </a:t>
            </a:r>
            <a:r>
              <a:rPr sz="1200" spc="-5" dirty="0">
                <a:latin typeface="Times New Roman"/>
                <a:cs typeface="Times New Roman"/>
              </a:rPr>
              <a:t>indebolendo grandemente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stessi, </a:t>
            </a:r>
            <a:r>
              <a:rPr sz="1200" dirty="0">
                <a:latin typeface="Times New Roman"/>
                <a:cs typeface="Times New Roman"/>
              </a:rPr>
              <a:t>cominciò il </a:t>
            </a:r>
            <a:r>
              <a:rPr sz="1200" spc="-5" dirty="0">
                <a:latin typeface="Times New Roman"/>
                <a:cs typeface="Times New Roman"/>
              </a:rPr>
              <a:t>grande esodo </a:t>
            </a:r>
            <a:r>
              <a:rPr sz="1200" dirty="0">
                <a:latin typeface="Times New Roman"/>
                <a:cs typeface="Times New Roman"/>
              </a:rPr>
              <a:t>nero  </a:t>
            </a:r>
            <a:r>
              <a:rPr sz="1200" spc="-5" dirty="0">
                <a:latin typeface="Times New Roman"/>
                <a:cs typeface="Times New Roman"/>
              </a:rPr>
              <a:t>verso sud lungo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 della Palestina; </a:t>
            </a:r>
            <a:r>
              <a:rPr sz="1200" dirty="0">
                <a:latin typeface="Times New Roman"/>
                <a:cs typeface="Times New Roman"/>
              </a:rPr>
              <a:t>e più tardi, quando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indaco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vigore fisico </a:t>
            </a:r>
            <a:r>
              <a:rPr sz="1200" spc="-5" dirty="0">
                <a:latin typeface="Times New Roman"/>
                <a:cs typeface="Times New Roman"/>
              </a:rPr>
              <a:t>invasero l’Egitto,  eliminarono totalmente </a:t>
            </a:r>
            <a:r>
              <a:rPr sz="1200" dirty="0">
                <a:latin typeface="Times New Roman"/>
                <a:cs typeface="Times New Roman"/>
              </a:rPr>
              <a:t>gli uomini </a:t>
            </a:r>
            <a:r>
              <a:rPr sz="1200" spc="-5" dirty="0">
                <a:latin typeface="Times New Roman"/>
                <a:cs typeface="Times New Roman"/>
              </a:rPr>
              <a:t>verdi con </a:t>
            </a:r>
            <a:r>
              <a:rPr sz="1200" dirty="0">
                <a:latin typeface="Times New Roman"/>
                <a:cs typeface="Times New Roman"/>
              </a:rPr>
              <a:t>la sola forza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numero.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indaco assorbirono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resti della </a:t>
            </a:r>
            <a:r>
              <a:rPr sz="1200" dirty="0">
                <a:latin typeface="Times New Roman"/>
                <a:cs typeface="Times New Roman"/>
              </a:rPr>
              <a:t>razza  </a:t>
            </a:r>
            <a:r>
              <a:rPr sz="1200" spc="-5" dirty="0">
                <a:latin typeface="Times New Roman"/>
                <a:cs typeface="Times New Roman"/>
              </a:rPr>
              <a:t>arancio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della razza </a:t>
            </a:r>
            <a:r>
              <a:rPr sz="1200" spc="-5" dirty="0">
                <a:latin typeface="Times New Roman"/>
                <a:cs typeface="Times New Roman"/>
              </a:rPr>
              <a:t>verde, ed alcune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indaco furono considerevolmente migliorate dall’amalgamazione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09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(728.4) 64:7.15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l’Egitto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dominato dall’uomo </a:t>
            </a:r>
            <a:r>
              <a:rPr sz="1200" spc="-5" dirty="0">
                <a:latin typeface="Times New Roman"/>
                <a:cs typeface="Times New Roman"/>
              </a:rPr>
              <a:t>arancio, </a:t>
            </a:r>
            <a:r>
              <a:rPr sz="1200" dirty="0">
                <a:latin typeface="Times New Roman"/>
                <a:cs typeface="Times New Roman"/>
              </a:rPr>
              <a:t>poi dall’uomo </a:t>
            </a:r>
            <a:r>
              <a:rPr sz="1200" spc="-5" dirty="0">
                <a:latin typeface="Times New Roman"/>
                <a:cs typeface="Times New Roman"/>
              </a:rPr>
              <a:t>verde, </a:t>
            </a:r>
            <a:r>
              <a:rPr sz="1200" dirty="0">
                <a:latin typeface="Times New Roman"/>
                <a:cs typeface="Times New Roman"/>
              </a:rPr>
              <a:t>seguito </a:t>
            </a:r>
            <a:r>
              <a:rPr sz="1200" spc="-5" dirty="0">
                <a:latin typeface="Times New Roman"/>
                <a:cs typeface="Times New Roman"/>
              </a:rPr>
              <a:t>dall’uomo indaco (nero), </a:t>
            </a:r>
            <a:r>
              <a:rPr sz="1200" dirty="0">
                <a:latin typeface="Times New Roman"/>
                <a:cs typeface="Times New Roman"/>
              </a:rPr>
              <a:t>e  più </a:t>
            </a:r>
            <a:r>
              <a:rPr sz="1200" spc="-5" dirty="0">
                <a:latin typeface="Times New Roman"/>
                <a:cs typeface="Times New Roman"/>
              </a:rPr>
              <a:t>tardi ancora </a:t>
            </a:r>
            <a:r>
              <a:rPr sz="1200" dirty="0">
                <a:latin typeface="Times New Roman"/>
                <a:cs typeface="Times New Roman"/>
              </a:rPr>
              <a:t>da una razza </a:t>
            </a:r>
            <a:r>
              <a:rPr sz="1200" spc="-5" dirty="0">
                <a:latin typeface="Times New Roman"/>
                <a:cs typeface="Times New Roman"/>
              </a:rPr>
              <a:t>mista </a:t>
            </a:r>
            <a:r>
              <a:rPr sz="1200" dirty="0">
                <a:latin typeface="Times New Roman"/>
                <a:cs typeface="Times New Roman"/>
              </a:rPr>
              <a:t>di uomini </a:t>
            </a:r>
            <a:r>
              <a:rPr sz="1200" spc="-5" dirty="0">
                <a:latin typeface="Times New Roman"/>
                <a:cs typeface="Times New Roman"/>
              </a:rPr>
              <a:t>indaco, </a:t>
            </a:r>
            <a:r>
              <a:rPr sz="1200" dirty="0">
                <a:latin typeface="Times New Roman"/>
                <a:cs typeface="Times New Roman"/>
              </a:rPr>
              <a:t>blu e uomini </a:t>
            </a:r>
            <a:r>
              <a:rPr sz="1200" spc="-5" dirty="0">
                <a:latin typeface="Times New Roman"/>
                <a:cs typeface="Times New Roman"/>
              </a:rPr>
              <a:t>verdi modificati. Ma </a:t>
            </a:r>
            <a:r>
              <a:rPr sz="1200" dirty="0">
                <a:latin typeface="Times New Roman"/>
                <a:cs typeface="Times New Roman"/>
              </a:rPr>
              <a:t>molto prima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gli  </a:t>
            </a:r>
            <a:r>
              <a:rPr sz="1200" dirty="0">
                <a:latin typeface="Times New Roman"/>
                <a:cs typeface="Times New Roman"/>
              </a:rPr>
              <a:t>uomini blu </a:t>
            </a:r>
            <a:r>
              <a:rPr sz="1200" spc="-5" dirty="0">
                <a:latin typeface="Times New Roman"/>
                <a:cs typeface="Times New Roman"/>
              </a:rPr>
              <a:t>d’Europa </a:t>
            </a:r>
            <a:r>
              <a:rPr sz="1200" dirty="0">
                <a:latin typeface="Times New Roman"/>
                <a:cs typeface="Times New Roman"/>
              </a:rPr>
              <a:t>e le razze </a:t>
            </a:r>
            <a:r>
              <a:rPr sz="1200" spc="-5" dirty="0">
                <a:latin typeface="Times New Roman"/>
                <a:cs typeface="Times New Roman"/>
              </a:rPr>
              <a:t>miste d’Arabia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cacciato </a:t>
            </a:r>
            <a:r>
              <a:rPr sz="1200" dirty="0">
                <a:latin typeface="Times New Roman"/>
                <a:cs typeface="Times New Roman"/>
              </a:rPr>
              <a:t>la razza </a:t>
            </a:r>
            <a:r>
              <a:rPr sz="1200" spc="-5" dirty="0">
                <a:latin typeface="Times New Roman"/>
                <a:cs typeface="Times New Roman"/>
              </a:rPr>
              <a:t>indaco fuori dall’Egitto </a:t>
            </a:r>
            <a:r>
              <a:rPr sz="1200" dirty="0">
                <a:latin typeface="Times New Roman"/>
                <a:cs typeface="Times New Roman"/>
              </a:rPr>
              <a:t>e lontano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sud </a:t>
            </a:r>
            <a:r>
              <a:rPr sz="1200" spc="-5" dirty="0">
                <a:latin typeface="Times New Roman"/>
                <a:cs typeface="Times New Roman"/>
              </a:rPr>
              <a:t>del  continente africano.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(728.5) 64:7.16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migrazioni Sangik volgono al termine,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arancio e </a:t>
            </a:r>
            <a:r>
              <a:rPr sz="1200" spc="-5" dirty="0">
                <a:latin typeface="Times New Roman"/>
                <a:cs typeface="Times New Roman"/>
              </a:rPr>
              <a:t>verde sono </a:t>
            </a:r>
            <a:r>
              <a:rPr sz="1200" dirty="0">
                <a:latin typeface="Times New Roman"/>
                <a:cs typeface="Times New Roman"/>
              </a:rPr>
              <a:t>scomparse, l’uomo rosso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occupa</a:t>
            </a:r>
            <a:endParaRPr sz="1200">
              <a:latin typeface="Times New Roman"/>
              <a:cs typeface="Times New Roman"/>
            </a:endParaRPr>
          </a:p>
          <a:p>
            <a:pPr marL="76200" marR="56515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Nord,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giallo l’Asia orientale, l’uomo </a:t>
            </a:r>
            <a:r>
              <a:rPr sz="1200" dirty="0">
                <a:latin typeface="Times New Roman"/>
                <a:cs typeface="Times New Roman"/>
              </a:rPr>
              <a:t>blu </a:t>
            </a:r>
            <a:r>
              <a:rPr sz="1200" spc="-5" dirty="0">
                <a:latin typeface="Times New Roman"/>
                <a:cs typeface="Times New Roman"/>
              </a:rPr>
              <a:t>l’Europa,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razza indaco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gravitata verso l’Africa. L’India </a:t>
            </a:r>
            <a:r>
              <a:rPr sz="1200" dirty="0">
                <a:latin typeface="Times New Roman"/>
                <a:cs typeface="Times New Roman"/>
              </a:rPr>
              <a:t>ospita  un </a:t>
            </a:r>
            <a:r>
              <a:rPr sz="1200" spc="-5" dirty="0">
                <a:latin typeface="Times New Roman"/>
                <a:cs typeface="Times New Roman"/>
              </a:rPr>
              <a:t>miscuglio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Sangik secondarie, </a:t>
            </a:r>
            <a:r>
              <a:rPr sz="1200" dirty="0">
                <a:latin typeface="Times New Roman"/>
                <a:cs typeface="Times New Roman"/>
              </a:rPr>
              <a:t>e l’uomo bruno, un </a:t>
            </a:r>
            <a:r>
              <a:rPr sz="1200" spc="-5" dirty="0">
                <a:latin typeface="Times New Roman"/>
                <a:cs typeface="Times New Roman"/>
              </a:rPr>
              <a:t>incrocio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rosso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giallo, </a:t>
            </a:r>
            <a:r>
              <a:rPr sz="1200" dirty="0">
                <a:latin typeface="Times New Roman"/>
                <a:cs typeface="Times New Roman"/>
              </a:rPr>
              <a:t>occupa le isole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largo della  </a:t>
            </a:r>
            <a:r>
              <a:rPr sz="1200" spc="-5" dirty="0">
                <a:latin typeface="Times New Roman"/>
                <a:cs typeface="Times New Roman"/>
              </a:rPr>
              <a:t>costa asiatica. Una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amalgamata </a:t>
            </a:r>
            <a:r>
              <a:rPr sz="1200" dirty="0">
                <a:latin typeface="Times New Roman"/>
                <a:cs typeface="Times New Roman"/>
              </a:rPr>
              <a:t>dotata di un potenziale piuttosto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occupa </a:t>
            </a:r>
            <a:r>
              <a:rPr sz="1200" spc="-5" dirty="0">
                <a:latin typeface="Times New Roman"/>
                <a:cs typeface="Times New Roman"/>
              </a:rPr>
              <a:t>gli altopiani dell’America del </a:t>
            </a:r>
            <a:r>
              <a:rPr sz="1200" dirty="0">
                <a:latin typeface="Times New Roman"/>
                <a:cs typeface="Times New Roman"/>
              </a:rPr>
              <a:t>Sud. Gli  </a:t>
            </a:r>
            <a:r>
              <a:rPr sz="1200" spc="-5" dirty="0">
                <a:latin typeface="Times New Roman"/>
                <a:cs typeface="Times New Roman"/>
              </a:rPr>
              <a:t>Andoniti </a:t>
            </a:r>
            <a:r>
              <a:rPr sz="1200" dirty="0">
                <a:latin typeface="Times New Roman"/>
                <a:cs typeface="Times New Roman"/>
              </a:rPr>
              <a:t>più puri vivono </a:t>
            </a:r>
            <a:r>
              <a:rPr sz="1200" spc="-5" dirty="0">
                <a:latin typeface="Times New Roman"/>
                <a:cs typeface="Times New Roman"/>
              </a:rPr>
              <a:t>nelle regioni dell’estremo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dell’Europa </a:t>
            </a:r>
            <a:r>
              <a:rPr sz="1200" dirty="0">
                <a:latin typeface="Times New Roman"/>
                <a:cs typeface="Times New Roman"/>
              </a:rPr>
              <a:t>e in </a:t>
            </a:r>
            <a:r>
              <a:rPr sz="1200" spc="-5" dirty="0">
                <a:latin typeface="Times New Roman"/>
                <a:cs typeface="Times New Roman"/>
              </a:rPr>
              <a:t>Islanda,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Groenlandia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nordest dell’America del  Nord.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(728.6) 64:7.17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periodi di </a:t>
            </a:r>
            <a:r>
              <a:rPr sz="1200" spc="-5" dirty="0">
                <a:latin typeface="Times New Roman"/>
                <a:cs typeface="Times New Roman"/>
              </a:rPr>
              <a:t>massimo avanzamento glaciale </a:t>
            </a:r>
            <a:r>
              <a:rPr sz="1200" dirty="0">
                <a:latin typeface="Times New Roman"/>
                <a:cs typeface="Times New Roman"/>
              </a:rPr>
              <a:t>le tribù andoniche più </a:t>
            </a:r>
            <a:r>
              <a:rPr sz="1200" spc="-5" dirty="0">
                <a:latin typeface="Times New Roman"/>
                <a:cs typeface="Times New Roman"/>
              </a:rPr>
              <a:t>occidentali rischiarono </a:t>
            </a:r>
            <a:r>
              <a:rPr sz="1200" dirty="0">
                <a:latin typeface="Times New Roman"/>
                <a:cs typeface="Times New Roman"/>
              </a:rPr>
              <a:t>molto di </a:t>
            </a:r>
            <a:r>
              <a:rPr sz="1200" spc="-5" dirty="0">
                <a:latin typeface="Times New Roman"/>
                <a:cs typeface="Times New Roman"/>
              </a:rPr>
              <a:t>essere  sospinte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mare. </a:t>
            </a:r>
            <a:r>
              <a:rPr sz="1200" dirty="0">
                <a:latin typeface="Times New Roman"/>
                <a:cs typeface="Times New Roman"/>
              </a:rPr>
              <a:t>Esse vivevano da </a:t>
            </a:r>
            <a:r>
              <a:rPr sz="1200" spc="-5" dirty="0">
                <a:latin typeface="Times New Roman"/>
                <a:cs typeface="Times New Roman"/>
              </a:rPr>
              <a:t>anni 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stretta striscia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sud dell’attuale Inghilterra.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tradizione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ripetuti avanzamenti glaciali </a:t>
            </a:r>
            <a:r>
              <a:rPr sz="1200" dirty="0">
                <a:latin typeface="Times New Roman"/>
                <a:cs typeface="Times New Roman"/>
              </a:rPr>
              <a:t>che li incitò a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quando apparve infine il </a:t>
            </a:r>
            <a:r>
              <a:rPr sz="1200" spc="-5" dirty="0">
                <a:latin typeface="Times New Roman"/>
                <a:cs typeface="Times New Roman"/>
              </a:rPr>
              <a:t>sesto ed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ghiacciaio. Essi furono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primi  avventurieri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mare. </a:t>
            </a:r>
            <a:r>
              <a:rPr sz="1200" dirty="0">
                <a:latin typeface="Times New Roman"/>
                <a:cs typeface="Times New Roman"/>
              </a:rPr>
              <a:t>Costruirono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battelli e partirono </a:t>
            </a:r>
            <a:r>
              <a:rPr sz="1200" spc="-5" dirty="0">
                <a:latin typeface="Times New Roman"/>
                <a:cs typeface="Times New Roman"/>
              </a:rPr>
              <a:t>alla ricerca </a:t>
            </a:r>
            <a:r>
              <a:rPr sz="1200" dirty="0">
                <a:latin typeface="Times New Roman"/>
                <a:cs typeface="Times New Roman"/>
              </a:rPr>
              <a:t>di nuove </a:t>
            </a:r>
            <a:r>
              <a:rPr sz="1200" spc="-5" dirty="0">
                <a:latin typeface="Times New Roman"/>
                <a:cs typeface="Times New Roman"/>
              </a:rPr>
              <a:t>terre che </a:t>
            </a:r>
            <a:r>
              <a:rPr sz="1200" dirty="0">
                <a:latin typeface="Times New Roman"/>
                <a:cs typeface="Times New Roman"/>
              </a:rPr>
              <a:t>speravano potessero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esenti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547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31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terrificanti </a:t>
            </a:r>
            <a:r>
              <a:rPr sz="1200" dirty="0">
                <a:latin typeface="Times New Roman"/>
                <a:cs typeface="Times New Roman"/>
              </a:rPr>
              <a:t>invasioni </a:t>
            </a:r>
            <a:r>
              <a:rPr sz="1200" spc="-5" dirty="0">
                <a:latin typeface="Times New Roman"/>
                <a:cs typeface="Times New Roman"/>
              </a:rPr>
              <a:t>glaciali. Alcuni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raggiunsero l’Islanda, altri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Groenlandia, </a:t>
            </a:r>
            <a:r>
              <a:rPr sz="1200" dirty="0">
                <a:latin typeface="Times New Roman"/>
                <a:cs typeface="Times New Roman"/>
              </a:rPr>
              <a:t>ma la grande </a:t>
            </a:r>
            <a:r>
              <a:rPr sz="1200" spc="-5" dirty="0">
                <a:latin typeface="Times New Roman"/>
                <a:cs typeface="Times New Roman"/>
              </a:rPr>
              <a:t>maggioranza </a:t>
            </a:r>
            <a:r>
              <a:rPr sz="1200" dirty="0">
                <a:latin typeface="Times New Roman"/>
                <a:cs typeface="Times New Roman"/>
              </a:rPr>
              <a:t>morì di fame e di  </a:t>
            </a:r>
            <a:r>
              <a:rPr sz="1200" spc="-5" dirty="0">
                <a:latin typeface="Times New Roman"/>
                <a:cs typeface="Times New Roman"/>
              </a:rPr>
              <a:t>sete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aperto.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117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(728.7) 64:7.18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ottantamila anni fa, </a:t>
            </a:r>
            <a:r>
              <a:rPr sz="1200" dirty="0">
                <a:latin typeface="Times New Roman"/>
                <a:cs typeface="Times New Roman"/>
              </a:rPr>
              <a:t>subito dopo 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erano entrati </a:t>
            </a:r>
            <a:r>
              <a:rPr sz="1200" dirty="0">
                <a:latin typeface="Times New Roman"/>
                <a:cs typeface="Times New Roman"/>
              </a:rPr>
              <a:t>da nordovest </a:t>
            </a:r>
            <a:r>
              <a:rPr sz="1200" spc="-5" dirty="0">
                <a:latin typeface="Times New Roman"/>
                <a:cs typeface="Times New Roman"/>
              </a:rPr>
              <a:t>nell’America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gelo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mari nordici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l’avanzata dei </a:t>
            </a:r>
            <a:r>
              <a:rPr sz="1200" dirty="0">
                <a:latin typeface="Times New Roman"/>
                <a:cs typeface="Times New Roman"/>
              </a:rPr>
              <a:t>campi di </a:t>
            </a:r>
            <a:r>
              <a:rPr sz="1200" spc="-5" dirty="0">
                <a:latin typeface="Times New Roman"/>
                <a:cs typeface="Times New Roman"/>
              </a:rPr>
              <a:t>ghiaccio </a:t>
            </a:r>
            <a:r>
              <a:rPr sz="1200" dirty="0">
                <a:latin typeface="Times New Roman"/>
                <a:cs typeface="Times New Roman"/>
              </a:rPr>
              <a:t>locali </a:t>
            </a:r>
            <a:r>
              <a:rPr sz="1200" spc="-5" dirty="0">
                <a:latin typeface="Times New Roman"/>
                <a:cs typeface="Times New Roman"/>
              </a:rPr>
              <a:t>sulla Groenlandia costrinsero questi discendenti Eschimesi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degli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aborigeni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una terra </a:t>
            </a:r>
            <a:r>
              <a:rPr sz="1200" spc="-5" dirty="0">
                <a:latin typeface="Times New Roman"/>
                <a:cs typeface="Times New Roman"/>
              </a:rPr>
              <a:t>migliore,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patria;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attraversando i brevi </a:t>
            </a:r>
            <a:r>
              <a:rPr sz="1200" spc="-5" dirty="0">
                <a:latin typeface="Times New Roman"/>
                <a:cs typeface="Times New Roman"/>
              </a:rPr>
              <a:t>stretti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separavano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allora</a:t>
            </a:r>
            <a:endParaRPr sz="1200">
              <a:latin typeface="Times New Roman"/>
              <a:cs typeface="Times New Roman"/>
            </a:endParaRPr>
          </a:p>
          <a:p>
            <a:pPr marL="88900" marR="142240" algn="just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Groenlandia </a:t>
            </a:r>
            <a:r>
              <a:rPr sz="1200" dirty="0">
                <a:latin typeface="Times New Roman"/>
                <a:cs typeface="Times New Roman"/>
              </a:rPr>
              <a:t>dalle masse </a:t>
            </a:r>
            <a:r>
              <a:rPr sz="1200" spc="-5" dirty="0">
                <a:latin typeface="Times New Roman"/>
                <a:cs typeface="Times New Roman"/>
              </a:rPr>
              <a:t>continentali </a:t>
            </a:r>
            <a:r>
              <a:rPr sz="1200" dirty="0">
                <a:latin typeface="Times New Roman"/>
                <a:cs typeface="Times New Roman"/>
              </a:rPr>
              <a:t>del nordest </a:t>
            </a:r>
            <a:r>
              <a:rPr sz="1200" spc="-5" dirty="0">
                <a:latin typeface="Times New Roman"/>
                <a:cs typeface="Times New Roman"/>
              </a:rPr>
              <a:t>dell’America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raggiunsero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continente quasi </a:t>
            </a:r>
            <a:r>
              <a:rPr sz="1200" dirty="0">
                <a:latin typeface="Times New Roman"/>
                <a:cs typeface="Times New Roman"/>
              </a:rPr>
              <a:t>ventun </a:t>
            </a:r>
            <a:r>
              <a:rPr sz="1200" spc="-5" dirty="0">
                <a:latin typeface="Times New Roman"/>
                <a:cs typeface="Times New Roman"/>
              </a:rPr>
              <a:t>secoli </a:t>
            </a:r>
            <a:r>
              <a:rPr sz="1200" dirty="0">
                <a:latin typeface="Times New Roman"/>
                <a:cs typeface="Times New Roman"/>
              </a:rPr>
              <a:t>dopo  </a:t>
            </a:r>
            <a:r>
              <a:rPr sz="1200" spc="-5" dirty="0">
                <a:latin typeface="Times New Roman"/>
                <a:cs typeface="Times New Roman"/>
              </a:rPr>
              <a:t>l’arrivo degli </a:t>
            </a:r>
            <a:r>
              <a:rPr sz="1200" dirty="0">
                <a:latin typeface="Times New Roman"/>
                <a:cs typeface="Times New Roman"/>
              </a:rPr>
              <a:t>uomini rossi in </a:t>
            </a:r>
            <a:r>
              <a:rPr sz="1200" spc="-5" dirty="0">
                <a:latin typeface="Times New Roman"/>
                <a:cs typeface="Times New Roman"/>
              </a:rPr>
              <a:t>Alaska. Successivamente alcune stirpi miste </a:t>
            </a:r>
            <a:r>
              <a:rPr sz="1200" dirty="0">
                <a:latin typeface="Times New Roman"/>
                <a:cs typeface="Times New Roman"/>
              </a:rPr>
              <a:t>di uomini blu </a:t>
            </a:r>
            <a:r>
              <a:rPr sz="1200" spc="-5" dirty="0">
                <a:latin typeface="Times New Roman"/>
                <a:cs typeface="Times New Roman"/>
              </a:rPr>
              <a:t>si spinsero verso ovest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amalgamarono  </a:t>
            </a:r>
            <a:r>
              <a:rPr sz="1200" spc="-5" dirty="0">
                <a:latin typeface="Times New Roman"/>
                <a:cs typeface="Times New Roman"/>
              </a:rPr>
              <a:t>con gli Eschimesi </a:t>
            </a:r>
            <a:r>
              <a:rPr sz="1200" dirty="0">
                <a:latin typeface="Times New Roman"/>
                <a:cs typeface="Times New Roman"/>
              </a:rPr>
              <a:t>più recenti,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simile unione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abbastanza </a:t>
            </a:r>
            <a:r>
              <a:rPr sz="1200" spc="-5" dirty="0">
                <a:latin typeface="Times New Roman"/>
                <a:cs typeface="Times New Roman"/>
              </a:rPr>
              <a:t>benefica per </a:t>
            </a:r>
            <a:r>
              <a:rPr sz="1200" dirty="0">
                <a:latin typeface="Times New Roman"/>
                <a:cs typeface="Times New Roman"/>
              </a:rPr>
              <a:t>le tribù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Eschimesi.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38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(728.8) 64:7.19 </a:t>
            </a:r>
            <a:r>
              <a:rPr sz="1200" spc="-5" dirty="0">
                <a:latin typeface="Times New Roman"/>
                <a:cs typeface="Times New Roman"/>
              </a:rPr>
              <a:t>Circa cinquemila anni </a:t>
            </a:r>
            <a:r>
              <a:rPr sz="1200" dirty="0">
                <a:latin typeface="Times New Roman"/>
                <a:cs typeface="Times New Roman"/>
              </a:rPr>
              <a:t>fa avvenne un </a:t>
            </a:r>
            <a:r>
              <a:rPr sz="1200" spc="-5" dirty="0">
                <a:latin typeface="Times New Roman"/>
                <a:cs typeface="Times New Roman"/>
              </a:rPr>
              <a:t>casuale </a:t>
            </a:r>
            <a:r>
              <a:rPr sz="1200" dirty="0">
                <a:latin typeface="Times New Roman"/>
                <a:cs typeface="Times New Roman"/>
              </a:rPr>
              <a:t>incontro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una tribù </a:t>
            </a:r>
            <a:r>
              <a:rPr sz="1200" spc="-5" dirty="0">
                <a:latin typeface="Times New Roman"/>
                <a:cs typeface="Times New Roman"/>
              </a:rPr>
              <a:t>indiana d’America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eschimese </a:t>
            </a:r>
            <a:r>
              <a:rPr sz="1200" dirty="0">
                <a:latin typeface="Times New Roman"/>
                <a:cs typeface="Times New Roman"/>
              </a:rPr>
              <a:t>isolato  </a:t>
            </a:r>
            <a:r>
              <a:rPr sz="1200" spc="-5" dirty="0">
                <a:latin typeface="Times New Roman"/>
                <a:cs typeface="Times New Roman"/>
              </a:rPr>
              <a:t>sulle rive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sudest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Baia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Hudson. Queste </a:t>
            </a:r>
            <a:r>
              <a:rPr sz="1200" dirty="0">
                <a:latin typeface="Times New Roman"/>
                <a:cs typeface="Times New Roman"/>
              </a:rPr>
              <a:t>due tribù </a:t>
            </a:r>
            <a:r>
              <a:rPr sz="1200" spc="-5" dirty="0">
                <a:latin typeface="Times New Roman"/>
                <a:cs typeface="Times New Roman"/>
              </a:rPr>
              <a:t>ebbero </a:t>
            </a:r>
            <a:r>
              <a:rPr sz="1200" dirty="0">
                <a:latin typeface="Times New Roman"/>
                <a:cs typeface="Times New Roman"/>
              </a:rPr>
              <a:t>difficoltà a </a:t>
            </a:r>
            <a:r>
              <a:rPr sz="1200" spc="-5" dirty="0">
                <a:latin typeface="Times New Roman"/>
                <a:cs typeface="Times New Roman"/>
              </a:rPr>
              <a:t>comunicare </a:t>
            </a:r>
            <a:r>
              <a:rPr sz="1200" dirty="0">
                <a:latin typeface="Times New Roman"/>
                <a:cs typeface="Times New Roman"/>
              </a:rPr>
              <a:t>l’una </a:t>
            </a:r>
            <a:r>
              <a:rPr sz="1200" spc="-5" dirty="0">
                <a:latin typeface="Times New Roman"/>
                <a:cs typeface="Times New Roman"/>
              </a:rPr>
              <a:t>con l’altra, </a:t>
            </a:r>
            <a:r>
              <a:rPr sz="1200" dirty="0">
                <a:latin typeface="Times New Roman"/>
                <a:cs typeface="Times New Roman"/>
              </a:rPr>
              <a:t>ma molto </a:t>
            </a:r>
            <a:r>
              <a:rPr sz="1200" spc="-5" dirty="0">
                <a:latin typeface="Times New Roman"/>
                <a:cs typeface="Times New Roman"/>
              </a:rPr>
              <a:t>presto si  </a:t>
            </a:r>
            <a:r>
              <a:rPr sz="1200" dirty="0">
                <a:latin typeface="Times New Roman"/>
                <a:cs typeface="Times New Roman"/>
              </a:rPr>
              <a:t>unirono tra di </a:t>
            </a:r>
            <a:r>
              <a:rPr sz="1200" spc="-5" dirty="0">
                <a:latin typeface="Times New Roman"/>
                <a:cs typeface="Times New Roman"/>
              </a:rPr>
              <a:t>loro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risultato che quegli </a:t>
            </a:r>
            <a:r>
              <a:rPr sz="1200" dirty="0">
                <a:latin typeface="Times New Roman"/>
                <a:cs typeface="Times New Roman"/>
              </a:rPr>
              <a:t>Eschimesi </a:t>
            </a:r>
            <a:r>
              <a:rPr sz="1200" spc="-5" dirty="0">
                <a:latin typeface="Times New Roman"/>
                <a:cs typeface="Times New Roman"/>
              </a:rPr>
              <a:t>furono alla fine </a:t>
            </a:r>
            <a:r>
              <a:rPr sz="1200" dirty="0">
                <a:latin typeface="Times New Roman"/>
                <a:cs typeface="Times New Roman"/>
              </a:rPr>
              <a:t>assorbiti dai più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rappresenta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solo contatto degli </a:t>
            </a:r>
            <a:r>
              <a:rPr sz="1200" dirty="0">
                <a:latin typeface="Times New Roman"/>
                <a:cs typeface="Times New Roman"/>
              </a:rPr>
              <a:t>uomini rossi </a:t>
            </a:r>
            <a:r>
              <a:rPr sz="1200" spc="-5" dirty="0">
                <a:latin typeface="Times New Roman"/>
                <a:cs typeface="Times New Roman"/>
              </a:rPr>
              <a:t>dell’America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 con qualsiasi </a:t>
            </a:r>
            <a:r>
              <a:rPr sz="1200" dirty="0">
                <a:latin typeface="Times New Roman"/>
                <a:cs typeface="Times New Roman"/>
              </a:rPr>
              <a:t>altra </a:t>
            </a:r>
            <a:r>
              <a:rPr sz="1200" spc="-5" dirty="0">
                <a:latin typeface="Times New Roman"/>
                <a:cs typeface="Times New Roman"/>
              </a:rPr>
              <a:t>stirpe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circa mille </a:t>
            </a:r>
            <a:r>
              <a:rPr sz="1200" spc="-5" dirty="0">
                <a:latin typeface="Times New Roman"/>
                <a:cs typeface="Times New Roman"/>
              </a:rPr>
              <a:t>anni fa, quando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 </a:t>
            </a:r>
            <a:r>
              <a:rPr sz="1200" spc="-5" dirty="0">
                <a:latin typeface="Times New Roman"/>
                <a:cs typeface="Times New Roman"/>
              </a:rPr>
              <a:t>bianchi sbarcarono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caso per </a:t>
            </a:r>
            <a:r>
              <a:rPr sz="1200" dirty="0">
                <a:latin typeface="Times New Roman"/>
                <a:cs typeface="Times New Roman"/>
              </a:rPr>
              <a:t>la prima volta sulla </a:t>
            </a:r>
            <a:r>
              <a:rPr sz="1200" spc="-5" dirty="0">
                <a:latin typeface="Times New Roman"/>
                <a:cs typeface="Times New Roman"/>
              </a:rPr>
              <a:t>costa atlantica.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048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(729.1) 64:7.20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lotte di </a:t>
            </a:r>
            <a:r>
              <a:rPr sz="1200" spc="-5" dirty="0">
                <a:latin typeface="Times New Roman"/>
                <a:cs typeface="Times New Roman"/>
              </a:rPr>
              <a:t>queste ere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furono caratterizzate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coraggio, valore ed anche </a:t>
            </a:r>
            <a:r>
              <a:rPr sz="1200" dirty="0">
                <a:latin typeface="Times New Roman"/>
                <a:cs typeface="Times New Roman"/>
              </a:rPr>
              <a:t>eroismo. E noi tutti </a:t>
            </a:r>
            <a:r>
              <a:rPr sz="1200" spc="-5" dirty="0">
                <a:latin typeface="Times New Roman"/>
                <a:cs typeface="Times New Roman"/>
              </a:rPr>
              <a:t>ci rammarichiamo  che così tanti </a:t>
            </a:r>
            <a:r>
              <a:rPr sz="1200" dirty="0">
                <a:latin typeface="Times New Roman"/>
                <a:cs typeface="Times New Roman"/>
              </a:rPr>
              <a:t>di quei tratti </a:t>
            </a:r>
            <a:r>
              <a:rPr sz="1200" spc="-5" dirty="0">
                <a:latin typeface="Times New Roman"/>
                <a:cs typeface="Times New Roman"/>
              </a:rPr>
              <a:t>genuini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perseveranti </a:t>
            </a:r>
            <a:r>
              <a:rPr sz="1200" dirty="0">
                <a:latin typeface="Times New Roman"/>
                <a:cs typeface="Times New Roman"/>
              </a:rPr>
              <a:t>dei vostri </a:t>
            </a:r>
            <a:r>
              <a:rPr sz="1200" spc="-5" dirty="0">
                <a:latin typeface="Times New Roman"/>
                <a:cs typeface="Times New Roman"/>
              </a:rPr>
              <a:t>primi antenati </a:t>
            </a:r>
            <a:r>
              <a:rPr sz="1200" dirty="0">
                <a:latin typeface="Times New Roman"/>
                <a:cs typeface="Times New Roman"/>
              </a:rPr>
              <a:t>siano stati </a:t>
            </a:r>
            <a:r>
              <a:rPr sz="1200" spc="-5" dirty="0">
                <a:latin typeface="Times New Roman"/>
                <a:cs typeface="Times New Roman"/>
              </a:rPr>
              <a:t>perduti per </a:t>
            </a:r>
            <a:r>
              <a:rPr sz="1200" dirty="0">
                <a:latin typeface="Times New Roman"/>
                <a:cs typeface="Times New Roman"/>
              </a:rPr>
              <a:t>le razze più </a:t>
            </a:r>
            <a:r>
              <a:rPr sz="1200" spc="-5" dirty="0">
                <a:latin typeface="Times New Roman"/>
                <a:cs typeface="Times New Roman"/>
              </a:rPr>
              <a:t>recenti. Pur  apprezzando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di molte </a:t>
            </a:r>
            <a:r>
              <a:rPr sz="1200" spc="-5" dirty="0">
                <a:latin typeface="Times New Roman"/>
                <a:cs typeface="Times New Roman"/>
              </a:rPr>
              <a:t>raffinatezze della </a:t>
            </a:r>
            <a:r>
              <a:rPr sz="1200" dirty="0">
                <a:latin typeface="Times New Roman"/>
                <a:cs typeface="Times New Roman"/>
              </a:rPr>
              <a:t>civiltà in </a:t>
            </a:r>
            <a:r>
              <a:rPr sz="1200" spc="-5" dirty="0">
                <a:latin typeface="Times New Roman"/>
                <a:cs typeface="Times New Roman"/>
              </a:rPr>
              <a:t>progresso, </a:t>
            </a:r>
            <a:r>
              <a:rPr sz="1200" dirty="0">
                <a:latin typeface="Times New Roman"/>
                <a:cs typeface="Times New Roman"/>
              </a:rPr>
              <a:t>noi sentiamo la </a:t>
            </a:r>
            <a:r>
              <a:rPr sz="1200" spc="-5" dirty="0">
                <a:latin typeface="Times New Roman"/>
                <a:cs typeface="Times New Roman"/>
              </a:rPr>
              <a:t>mancanza della splendida tenacia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 superba </a:t>
            </a: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primi </a:t>
            </a:r>
            <a:r>
              <a:rPr sz="1200" spc="-5" dirty="0">
                <a:latin typeface="Times New Roman"/>
                <a:cs typeface="Times New Roman"/>
              </a:rPr>
              <a:t>antenati, che rasentavano </a:t>
            </a:r>
            <a:r>
              <a:rPr sz="1200" dirty="0">
                <a:latin typeface="Times New Roman"/>
                <a:cs typeface="Times New Roman"/>
              </a:rPr>
              <a:t>talvolta il grandioso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sublime.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(729.2) 64:7.21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Portatore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residente su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067040" cy="40544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65: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supercontrollo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 dell’evoluzione</a:t>
            </a:r>
            <a:endParaRPr sz="2200">
              <a:latin typeface="Times New Roman"/>
              <a:cs typeface="Times New Roman"/>
            </a:endParaRPr>
          </a:p>
          <a:p>
            <a:pPr marL="76200" marR="14224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(730.1) 65:0.1 </a:t>
            </a:r>
            <a:r>
              <a:rPr sz="1200" spc="-2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materiale </a:t>
            </a:r>
            <a:r>
              <a:rPr sz="1200" spc="-5" dirty="0">
                <a:latin typeface="Times New Roman"/>
                <a:cs typeface="Times New Roman"/>
              </a:rPr>
              <a:t>evoluzionaria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— la vita </a:t>
            </a:r>
            <a:r>
              <a:rPr sz="1200" spc="-5" dirty="0">
                <a:latin typeface="Times New Roman"/>
                <a:cs typeface="Times New Roman"/>
              </a:rPr>
              <a:t>prementale </a:t>
            </a:r>
            <a:r>
              <a:rPr sz="1200" dirty="0">
                <a:latin typeface="Times New Roman"/>
                <a:cs typeface="Times New Roman"/>
              </a:rPr>
              <a:t>— è </a:t>
            </a:r>
            <a:r>
              <a:rPr sz="1200" spc="-5" dirty="0">
                <a:latin typeface="Times New Roman"/>
                <a:cs typeface="Times New Roman"/>
              </a:rPr>
              <a:t>formulata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Controllori Fisici Maestri </a:t>
            </a:r>
            <a:r>
              <a:rPr sz="1200" dirty="0">
                <a:latin typeface="Times New Roman"/>
                <a:cs typeface="Times New Roman"/>
              </a:rPr>
              <a:t>e trasmessa  </a:t>
            </a:r>
            <a:r>
              <a:rPr sz="1200" spc="-5" dirty="0">
                <a:latin typeface="Times New Roman"/>
                <a:cs typeface="Times New Roman"/>
              </a:rPr>
              <a:t>dal ministero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congiunzione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attivo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Portatori di Vita </a:t>
            </a:r>
            <a:r>
              <a:rPr sz="1200" spc="-5" dirty="0">
                <a:latin typeface="Times New Roman"/>
                <a:cs typeface="Times New Roman"/>
              </a:rPr>
              <a:t>incaricati.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risultato della 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coordinata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triplice attività creatrice, si </a:t>
            </a:r>
            <a:r>
              <a:rPr sz="1200" dirty="0">
                <a:latin typeface="Times New Roman"/>
                <a:cs typeface="Times New Roman"/>
              </a:rPr>
              <a:t>sviluppa una </a:t>
            </a:r>
            <a:r>
              <a:rPr sz="1200" spc="-5" dirty="0">
                <a:latin typeface="Times New Roman"/>
                <a:cs typeface="Times New Roman"/>
              </a:rPr>
              <a:t>capacità fisica </a:t>
            </a:r>
            <a:r>
              <a:rPr sz="1200" dirty="0">
                <a:latin typeface="Times New Roman"/>
                <a:cs typeface="Times New Roman"/>
              </a:rPr>
              <a:t>organica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mente — </a:t>
            </a:r>
            <a:r>
              <a:rPr sz="1200" spc="-5" dirty="0">
                <a:latin typeface="Times New Roman"/>
                <a:cs typeface="Times New Roman"/>
              </a:rPr>
              <a:t>meccanismi  materiali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reazione </a:t>
            </a:r>
            <a:r>
              <a:rPr sz="1200" dirty="0">
                <a:latin typeface="Times New Roman"/>
                <a:cs typeface="Times New Roman"/>
              </a:rPr>
              <a:t>intelligente </a:t>
            </a:r>
            <a:r>
              <a:rPr sz="1200" spc="-5" dirty="0">
                <a:latin typeface="Times New Roman"/>
                <a:cs typeface="Times New Roman"/>
              </a:rPr>
              <a:t>agli stimoli dell’ambiente esterno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successivamente agli stimoli interni, alle </a:t>
            </a:r>
            <a:r>
              <a:rPr sz="1200" dirty="0">
                <a:latin typeface="Times New Roman"/>
                <a:cs typeface="Times New Roman"/>
              </a:rPr>
              <a:t>influenze che  </a:t>
            </a:r>
            <a:r>
              <a:rPr sz="1200" spc="-5" dirty="0">
                <a:latin typeface="Times New Roman"/>
                <a:cs typeface="Times New Roman"/>
              </a:rPr>
              <a:t>hanno origine nell’organo mentale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R="2834640" algn="r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(730.2)  65:0.2 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sono, </a:t>
            </a:r>
            <a:r>
              <a:rPr sz="1200" spc="-5" dirty="0">
                <a:latin typeface="Times New Roman"/>
                <a:cs typeface="Times New Roman"/>
              </a:rPr>
              <a:t>quindi,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livelli distinti </a:t>
            </a:r>
            <a:r>
              <a:rPr sz="1200" dirty="0">
                <a:latin typeface="Times New Roman"/>
                <a:cs typeface="Times New Roman"/>
              </a:rPr>
              <a:t>di produzione e di evoluzione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vita:</a:t>
            </a:r>
            <a:endParaRPr sz="1200">
              <a:latin typeface="Times New Roman"/>
              <a:cs typeface="Times New Roman"/>
            </a:endParaRPr>
          </a:p>
          <a:p>
            <a:pPr marR="2830195" algn="r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(730.3)  65:0.3 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campo </a:t>
            </a:r>
            <a:r>
              <a:rPr sz="1200" spc="-5" dirty="0">
                <a:latin typeface="Times New Roman"/>
                <a:cs typeface="Times New Roman"/>
              </a:rPr>
              <a:t>fisico-energetico </a:t>
            </a:r>
            <a:r>
              <a:rPr sz="1200" dirty="0">
                <a:latin typeface="Times New Roman"/>
                <a:cs typeface="Times New Roman"/>
              </a:rPr>
              <a:t>— la produzione di </a:t>
            </a:r>
            <a:r>
              <a:rPr sz="1200" spc="-5" dirty="0">
                <a:latin typeface="Times New Roman"/>
                <a:cs typeface="Times New Roman"/>
              </a:rPr>
              <a:t>capacità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mentale.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(730.4) 65:0.4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mentale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aiutanti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sfocia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capacità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33400" marR="7556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(730.5) 65:0.5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dotazione spirituale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culmina nel </a:t>
            </a:r>
            <a:r>
              <a:rPr sz="1200" dirty="0">
                <a:latin typeface="Times New Roman"/>
                <a:cs typeface="Times New Roman"/>
              </a:rPr>
              <a:t>conferimento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(730.6) 65:0.6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meccanici non istruibili di </a:t>
            </a:r>
            <a:r>
              <a:rPr sz="1200" spc="-5" dirty="0">
                <a:latin typeface="Times New Roman"/>
                <a:cs typeface="Times New Roman"/>
              </a:rPr>
              <a:t>risposta dell’organismo all’ambiente sono </a:t>
            </a:r>
            <a:r>
              <a:rPr sz="1200" dirty="0">
                <a:latin typeface="Times New Roman"/>
                <a:cs typeface="Times New Roman"/>
              </a:rPr>
              <a:t>i domini dei </a:t>
            </a:r>
            <a:r>
              <a:rPr sz="1200" spc="-5" dirty="0">
                <a:latin typeface="Times New Roman"/>
                <a:cs typeface="Times New Roman"/>
              </a:rPr>
              <a:t>controllori fisici. Gli spiriti  aiutanti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attivano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regolano </a:t>
            </a:r>
            <a:r>
              <a:rPr sz="1200" dirty="0">
                <a:latin typeface="Times New Roman"/>
                <a:cs typeface="Times New Roman"/>
              </a:rPr>
              <a:t>i tipi di </a:t>
            </a:r>
            <a:r>
              <a:rPr sz="1200" spc="-5" dirty="0">
                <a:latin typeface="Times New Roman"/>
                <a:cs typeface="Times New Roman"/>
              </a:rPr>
              <a:t>mente adattabili </a:t>
            </a:r>
            <a:r>
              <a:rPr sz="1200" dirty="0">
                <a:latin typeface="Times New Roman"/>
                <a:cs typeface="Times New Roman"/>
              </a:rPr>
              <a:t>o non meccanici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istruibili — </a:t>
            </a:r>
            <a:r>
              <a:rPr sz="1200" spc="-5" dirty="0">
                <a:latin typeface="Times New Roman"/>
                <a:cs typeface="Times New Roman"/>
              </a:rPr>
              <a:t>quei meccanismi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risposta degli  organismi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apprendere dall’esperienza.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gli spiriti aiutanti </a:t>
            </a:r>
            <a:r>
              <a:rPr sz="1200" dirty="0">
                <a:latin typeface="Times New Roman"/>
                <a:cs typeface="Times New Roman"/>
              </a:rPr>
              <a:t>manipolano in tal modo i potenziali della </a:t>
            </a:r>
            <a:r>
              <a:rPr sz="1200" spc="-5" dirty="0">
                <a:latin typeface="Times New Roman"/>
                <a:cs typeface="Times New Roman"/>
              </a:rPr>
              <a:t>mente, così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esercitano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considerevole </a:t>
            </a:r>
            <a:r>
              <a:rPr sz="1200" dirty="0">
                <a:latin typeface="Times New Roman"/>
                <a:cs typeface="Times New Roman"/>
              </a:rPr>
              <a:t>controllo discrezionale </a:t>
            </a:r>
            <a:r>
              <a:rPr sz="1200" spc="-5" dirty="0">
                <a:latin typeface="Times New Roman"/>
                <a:cs typeface="Times New Roman"/>
              </a:rPr>
              <a:t>sugli aspetti ambientali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processi evoluzionari </a:t>
            </a:r>
            <a:r>
              <a:rPr sz="1200" dirty="0">
                <a:latin typeface="Times New Roman"/>
                <a:cs typeface="Times New Roman"/>
              </a:rPr>
              <a:t>fino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momento dell’apparizione della </a:t>
            </a:r>
            <a:r>
              <a:rPr sz="1200" dirty="0">
                <a:latin typeface="Times New Roman"/>
                <a:cs typeface="Times New Roman"/>
              </a:rPr>
              <a:t>volontà umana — </a:t>
            </a:r>
            <a:r>
              <a:rPr sz="1200" spc="-5" dirty="0">
                <a:latin typeface="Times New Roman"/>
                <a:cs typeface="Times New Roman"/>
              </a:rPr>
              <a:t>l’attitudine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conoscere Dio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adorarlo.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5625" cy="414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(730.7) 65:0.7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funzionamento integrato </a:t>
            </a:r>
            <a:r>
              <a:rPr sz="1200" dirty="0">
                <a:latin typeface="Times New Roman"/>
                <a:cs typeface="Times New Roman"/>
              </a:rPr>
              <a:t>dei Portatori di </a:t>
            </a:r>
            <a:r>
              <a:rPr sz="1200" spc="-5" dirty="0">
                <a:latin typeface="Times New Roman"/>
                <a:cs typeface="Times New Roman"/>
              </a:rPr>
              <a:t>Vita, dei </a:t>
            </a:r>
            <a:r>
              <a:rPr sz="1200" dirty="0">
                <a:latin typeface="Times New Roman"/>
                <a:cs typeface="Times New Roman"/>
              </a:rPr>
              <a:t>controllori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aiutanti che </a:t>
            </a:r>
            <a:r>
              <a:rPr sz="1200" dirty="0">
                <a:latin typeface="Times New Roman"/>
                <a:cs typeface="Times New Roman"/>
              </a:rPr>
              <a:t>condiziona il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corso</a:t>
            </a:r>
            <a:endParaRPr sz="1200">
              <a:latin typeface="Times New Roman"/>
              <a:cs typeface="Times New Roman"/>
            </a:endParaRPr>
          </a:p>
          <a:p>
            <a:pPr marL="63500" marR="7429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dell’evoluzione organica sui </a:t>
            </a:r>
            <a:r>
              <a:rPr sz="1200" dirty="0">
                <a:latin typeface="Times New Roman"/>
                <a:cs typeface="Times New Roman"/>
              </a:rPr>
              <a:t>mondi abitati.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motivo per </a:t>
            </a:r>
            <a:r>
              <a:rPr sz="1200" spc="-5" dirty="0">
                <a:latin typeface="Times New Roman"/>
                <a:cs typeface="Times New Roman"/>
              </a:rPr>
              <a:t>cui l’evoluzione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o altrove — è sempre intenzionale  e mai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accidentale.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Le funzioni dei Portatori di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Vita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(730.8) 65:1.1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sono </a:t>
            </a:r>
            <a:r>
              <a:rPr sz="1200" spc="-5" dirty="0">
                <a:latin typeface="Times New Roman"/>
                <a:cs typeface="Times New Roman"/>
              </a:rPr>
              <a:t>dotati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potenziali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metamorfosi della personalità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pochissimi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creature posseggono.  Questi Figli dell’universo locale sono capaci </a:t>
            </a:r>
            <a:r>
              <a:rPr sz="1200" dirty="0">
                <a:latin typeface="Times New Roman"/>
                <a:cs typeface="Times New Roman"/>
              </a:rPr>
              <a:t>di operare in tre differenti fasi </a:t>
            </a:r>
            <a:r>
              <a:rPr sz="1200" spc="-5" dirty="0">
                <a:latin typeface="Times New Roman"/>
                <a:cs typeface="Times New Roman"/>
              </a:rPr>
              <a:t>dell’essere.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assolvono generalmente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compiti  </a:t>
            </a:r>
            <a:r>
              <a:rPr sz="1200" spc="-5" dirty="0">
                <a:latin typeface="Times New Roman"/>
                <a:cs typeface="Times New Roman"/>
              </a:rPr>
              <a:t>come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mediana,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il loro </a:t>
            </a:r>
            <a:r>
              <a:rPr sz="1200" spc="-5" dirty="0">
                <a:latin typeface="Times New Roman"/>
                <a:cs typeface="Times New Roman"/>
              </a:rPr>
              <a:t>stato d’origine. </a:t>
            </a:r>
            <a:r>
              <a:rPr sz="1200" dirty="0">
                <a:latin typeface="Times New Roman"/>
                <a:cs typeface="Times New Roman"/>
              </a:rPr>
              <a:t>Ma un </a:t>
            </a:r>
            <a:r>
              <a:rPr sz="1200" spc="-5" dirty="0">
                <a:latin typeface="Times New Roman"/>
                <a:cs typeface="Times New Roman"/>
              </a:rPr>
              <a:t>Portatore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tale stadio d’esistenza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potrebbe agire </a:t>
            </a:r>
            <a:r>
              <a:rPr sz="1200" dirty="0">
                <a:latin typeface="Times New Roman"/>
                <a:cs typeface="Times New Roman"/>
              </a:rPr>
              <a:t>nei  domini </a:t>
            </a:r>
            <a:r>
              <a:rPr sz="1200" spc="-5" dirty="0">
                <a:latin typeface="Times New Roman"/>
                <a:cs typeface="Times New Roman"/>
              </a:rPr>
              <a:t>elettrochimici come trasformatore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fisiche e di </a:t>
            </a:r>
            <a:r>
              <a:rPr sz="1200" spc="-5" dirty="0">
                <a:latin typeface="Times New Roman"/>
                <a:cs typeface="Times New Roman"/>
              </a:rPr>
              <a:t>particelle materiali </a:t>
            </a:r>
            <a:r>
              <a:rPr sz="1200" dirty="0">
                <a:latin typeface="Times New Roman"/>
                <a:cs typeface="Times New Roman"/>
              </a:rPr>
              <a:t>in unità </a:t>
            </a:r>
            <a:r>
              <a:rPr sz="1200" spc="-5" dirty="0">
                <a:latin typeface="Times New Roman"/>
                <a:cs typeface="Times New Roman"/>
              </a:rPr>
              <a:t>d’esistenza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(730.9) 65:1.2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sono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funzionare, </a:t>
            </a:r>
            <a:r>
              <a:rPr sz="1200" dirty="0">
                <a:latin typeface="Times New Roman"/>
                <a:cs typeface="Times New Roman"/>
              </a:rPr>
              <a:t>e funzionano,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livelli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(730.10) 65:1.3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fisico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dell’elettrochimica.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(730.11) 65:1.4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fase mediana </a:t>
            </a:r>
            <a:r>
              <a:rPr sz="1200" spc="-5" dirty="0">
                <a:latin typeface="Times New Roman"/>
                <a:cs typeface="Times New Roman"/>
              </a:rPr>
              <a:t>abituale dell’esistenza quasi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(730.12) 65:1.5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semispirituale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avanzato.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874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(731.1) 65:1.6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sono </a:t>
            </a:r>
            <a:r>
              <a:rPr sz="1200" spc="-5" dirty="0">
                <a:latin typeface="Times New Roman"/>
                <a:cs typeface="Times New Roman"/>
              </a:rPr>
              <a:t>pronti ad impegnarsi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impianto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luoghi idonei </a:t>
            </a:r>
            <a:r>
              <a:rPr sz="1200" dirty="0">
                <a:latin typeface="Times New Roman"/>
                <a:cs typeface="Times New Roman"/>
              </a:rPr>
              <a:t>a tale  </a:t>
            </a:r>
            <a:r>
              <a:rPr sz="1200" spc="-5" dirty="0">
                <a:latin typeface="Times New Roman"/>
                <a:cs typeface="Times New Roman"/>
              </a:rPr>
              <a:t>impresa, convocano </a:t>
            </a:r>
            <a:r>
              <a:rPr sz="1200" dirty="0">
                <a:latin typeface="Times New Roman"/>
                <a:cs typeface="Times New Roman"/>
              </a:rPr>
              <a:t>la commissione </a:t>
            </a:r>
            <a:r>
              <a:rPr sz="1200" spc="-5" dirty="0">
                <a:latin typeface="Times New Roman"/>
                <a:cs typeface="Times New Roman"/>
              </a:rPr>
              <a:t>degli arcangeli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trasmutazione dei 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Vita. Questo gruppo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formato </a:t>
            </a:r>
            <a:r>
              <a:rPr sz="1200" dirty="0">
                <a:latin typeface="Times New Roman"/>
                <a:cs typeface="Times New Roman"/>
              </a:rPr>
              <a:t>da dieci 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diverse, </a:t>
            </a:r>
            <a:r>
              <a:rPr sz="1200" dirty="0">
                <a:latin typeface="Times New Roman"/>
                <a:cs typeface="Times New Roman"/>
              </a:rPr>
              <a:t>inclusi i </a:t>
            </a:r>
            <a:r>
              <a:rPr sz="1200" spc="-5" dirty="0">
                <a:latin typeface="Times New Roman"/>
                <a:cs typeface="Times New Roman"/>
              </a:rPr>
              <a:t>controllori fisici </a:t>
            </a:r>
            <a:r>
              <a:rPr sz="1200" dirty="0">
                <a:latin typeface="Times New Roman"/>
                <a:cs typeface="Times New Roman"/>
              </a:rPr>
              <a:t>ed i loro </a:t>
            </a:r>
            <a:r>
              <a:rPr sz="1200" spc="-5" dirty="0">
                <a:latin typeface="Times New Roman"/>
                <a:cs typeface="Times New Roman"/>
              </a:rPr>
              <a:t>associati,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presieduto dal capo degli arcangeli,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agisce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per mandato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degli </a:t>
            </a:r>
            <a:r>
              <a:rPr sz="1200" dirty="0">
                <a:latin typeface="Times New Roman"/>
                <a:cs typeface="Times New Roman"/>
              </a:rPr>
              <a:t>Antichi dei Giorni. </a:t>
            </a:r>
            <a:r>
              <a:rPr sz="1200" spc="-5" dirty="0">
                <a:latin typeface="Times New Roman"/>
                <a:cs typeface="Times New Roman"/>
              </a:rPr>
              <a:t>Quando questi esseri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correttamente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150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circuito,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effettuare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modificazioni nei </a:t>
            </a:r>
            <a:r>
              <a:rPr sz="1200" dirty="0">
                <a:latin typeface="Times New Roman"/>
                <a:cs typeface="Times New Roman"/>
              </a:rPr>
              <a:t>Portatori di Vita da metterli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in condizione di </a:t>
            </a:r>
            <a:r>
              <a:rPr sz="1200" spc="-5" dirty="0">
                <a:latin typeface="Times New Roman"/>
                <a:cs typeface="Times New Roman"/>
              </a:rPr>
              <a:t>operare sui livelli  </a:t>
            </a:r>
            <a:r>
              <a:rPr sz="1200" dirty="0">
                <a:latin typeface="Times New Roman"/>
                <a:cs typeface="Times New Roman"/>
              </a:rPr>
              <a:t>fisici</a:t>
            </a:r>
            <a:r>
              <a:rPr sz="1200" spc="-5" dirty="0">
                <a:latin typeface="Times New Roman"/>
                <a:cs typeface="Times New Roman"/>
              </a:rPr>
              <a:t> dell’elettrochimica.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47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(731.2) 65:1.7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modelli </a:t>
            </a:r>
            <a:r>
              <a:rPr sz="1200" dirty="0">
                <a:latin typeface="Times New Roman"/>
                <a:cs typeface="Times New Roman"/>
              </a:rPr>
              <a:t>di vita sono </a:t>
            </a:r>
            <a:r>
              <a:rPr sz="1200" spc="-5" dirty="0">
                <a:latin typeface="Times New Roman"/>
                <a:cs typeface="Times New Roman"/>
              </a:rPr>
              <a:t>stati formulati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organizzazioni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state debitamente completate,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forze supermateriali implicate nella propagazione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diventano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attive, </a:t>
            </a:r>
            <a:r>
              <a:rPr sz="1200" dirty="0">
                <a:latin typeface="Times New Roman"/>
                <a:cs typeface="Times New Roman"/>
              </a:rPr>
              <a:t>e la vita </a:t>
            </a:r>
            <a:r>
              <a:rPr sz="1200" spc="-5" dirty="0">
                <a:latin typeface="Times New Roman"/>
                <a:cs typeface="Times New Roman"/>
              </a:rPr>
              <a:t>esiste. </a:t>
            </a:r>
            <a:r>
              <a:rPr sz="1200" dirty="0">
                <a:latin typeface="Times New Roman"/>
                <a:cs typeface="Times New Roman"/>
              </a:rPr>
              <a:t>Allora i Portatori di Vita sono  </a:t>
            </a:r>
            <a:r>
              <a:rPr sz="1200" spc="-5" dirty="0">
                <a:latin typeface="Times New Roman"/>
                <a:cs typeface="Times New Roman"/>
              </a:rPr>
              <a:t>immediatamente riportati al loro stato mediano normale d’esistenza della personalità, nel </a:t>
            </a:r>
            <a:r>
              <a:rPr sz="1200" dirty="0">
                <a:latin typeface="Times New Roman"/>
                <a:cs typeface="Times New Roman"/>
              </a:rPr>
              <a:t>quale possono </a:t>
            </a:r>
            <a:r>
              <a:rPr sz="1200" spc="-5" dirty="0">
                <a:latin typeface="Times New Roman"/>
                <a:cs typeface="Times New Roman"/>
              </a:rPr>
              <a:t>manipolare </a:t>
            </a:r>
            <a:r>
              <a:rPr sz="1200" dirty="0">
                <a:latin typeface="Times New Roman"/>
                <a:cs typeface="Times New Roman"/>
              </a:rPr>
              <a:t>le unità viventi  e </a:t>
            </a:r>
            <a:r>
              <a:rPr sz="1200" spc="-5" dirty="0">
                <a:latin typeface="Times New Roman"/>
                <a:cs typeface="Times New Roman"/>
              </a:rPr>
              <a:t>manovrare gli organismi </a:t>
            </a:r>
            <a:r>
              <a:rPr sz="1200" dirty="0">
                <a:latin typeface="Times New Roman"/>
                <a:cs typeface="Times New Roman"/>
              </a:rPr>
              <a:t>in evoluzione,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capacità di </a:t>
            </a:r>
            <a:r>
              <a:rPr sz="1200" spc="-5" dirty="0">
                <a:latin typeface="Times New Roman"/>
                <a:cs typeface="Times New Roman"/>
              </a:rPr>
              <a:t>organizzare </a:t>
            </a:r>
            <a:r>
              <a:rPr sz="1200" dirty="0">
                <a:latin typeface="Times New Roman"/>
                <a:cs typeface="Times New Roman"/>
              </a:rPr>
              <a:t>— di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— nuovi </a:t>
            </a:r>
            <a:r>
              <a:rPr sz="1200" spc="-5" dirty="0">
                <a:latin typeface="Times New Roman"/>
                <a:cs typeface="Times New Roman"/>
              </a:rPr>
              <a:t>modelli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materia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959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(731.3) 65:1.8 </a:t>
            </a:r>
            <a:r>
              <a:rPr sz="1200" spc="-5" dirty="0">
                <a:latin typeface="Times New Roman"/>
                <a:cs typeface="Times New Roman"/>
              </a:rPr>
              <a:t>Dopo che l’evoluzione organica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percorso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tratto </a:t>
            </a:r>
            <a:r>
              <a:rPr sz="1200" dirty="0">
                <a:latin typeface="Times New Roman"/>
                <a:cs typeface="Times New Roman"/>
              </a:rPr>
              <a:t>e che il </a:t>
            </a:r>
            <a:r>
              <a:rPr sz="1200" spc="-5" dirty="0">
                <a:latin typeface="Times New Roman"/>
                <a:cs typeface="Times New Roman"/>
              </a:rPr>
              <a:t>libero arbitrio </a:t>
            </a:r>
            <a:r>
              <a:rPr sz="1200" dirty="0">
                <a:latin typeface="Times New Roman"/>
                <a:cs typeface="Times New Roman"/>
              </a:rPr>
              <a:t>di tipo </a:t>
            </a:r>
            <a:r>
              <a:rPr sz="1200" spc="-5" dirty="0">
                <a:latin typeface="Times New Roman"/>
                <a:cs typeface="Times New Roman"/>
              </a:rPr>
              <a:t>umano </a:t>
            </a:r>
            <a:r>
              <a:rPr sz="1200" dirty="0">
                <a:latin typeface="Times New Roman"/>
                <a:cs typeface="Times New Roman"/>
              </a:rPr>
              <a:t>è apparso </a:t>
            </a:r>
            <a:r>
              <a:rPr sz="1200" spc="-5" dirty="0">
                <a:latin typeface="Times New Roman"/>
                <a:cs typeface="Times New Roman"/>
              </a:rPr>
              <a:t>negli  organismi </a:t>
            </a:r>
            <a:r>
              <a:rPr sz="1200" dirty="0">
                <a:latin typeface="Times New Roman"/>
                <a:cs typeface="Times New Roman"/>
              </a:rPr>
              <a:t>in evoluzione più </a:t>
            </a:r>
            <a:r>
              <a:rPr sz="1200" spc="-5" dirty="0">
                <a:latin typeface="Times New Roman"/>
                <a:cs typeface="Times New Roman"/>
              </a:rPr>
              <a:t>avanzati, </a:t>
            </a:r>
            <a:r>
              <a:rPr sz="1200" dirty="0">
                <a:latin typeface="Times New Roman"/>
                <a:cs typeface="Times New Roman"/>
              </a:rPr>
              <a:t>i Portatori di Vita </a:t>
            </a:r>
            <a:r>
              <a:rPr sz="1200" spc="-5" dirty="0">
                <a:latin typeface="Times New Roman"/>
                <a:cs typeface="Times New Roman"/>
              </a:rPr>
              <a:t>devono lasciare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voto di rinuncia; </a:t>
            </a:r>
            <a:r>
              <a:rPr sz="1200" spc="-5" dirty="0">
                <a:latin typeface="Times New Roman"/>
                <a:cs typeface="Times New Roman"/>
              </a:rPr>
              <a:t>devono cioè </a:t>
            </a:r>
            <a:r>
              <a:rPr sz="1200" dirty="0">
                <a:latin typeface="Times New Roman"/>
                <a:cs typeface="Times New Roman"/>
              </a:rPr>
              <a:t>assumere  </a:t>
            </a:r>
            <a:r>
              <a:rPr sz="1200" spc="-5" dirty="0">
                <a:latin typeface="Times New Roman"/>
                <a:cs typeface="Times New Roman"/>
              </a:rPr>
              <a:t>l’impegno </a:t>
            </a:r>
            <a:r>
              <a:rPr sz="1200" dirty="0">
                <a:latin typeface="Times New Roman"/>
                <a:cs typeface="Times New Roman"/>
              </a:rPr>
              <a:t>di astenersi da </a:t>
            </a:r>
            <a:r>
              <a:rPr sz="1200" spc="-5" dirty="0">
                <a:latin typeface="Times New Roman"/>
                <a:cs typeface="Times New Roman"/>
              </a:rPr>
              <a:t>ogni ulteriore tentativo d’influenzare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organica.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voti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volontariamente </a:t>
            </a:r>
            <a:r>
              <a:rPr sz="1200" dirty="0">
                <a:latin typeface="Times New Roman"/>
                <a:cs typeface="Times New Roman"/>
              </a:rPr>
              <a:t>pronunciati dai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che scelgono </a:t>
            </a:r>
            <a:r>
              <a:rPr sz="1200" dirty="0">
                <a:latin typeface="Times New Roman"/>
                <a:cs typeface="Times New Roman"/>
              </a:rPr>
              <a:t>di rimanere sul </a:t>
            </a:r>
            <a:r>
              <a:rPr sz="1200" spc="-5" dirty="0">
                <a:latin typeface="Times New Roman"/>
                <a:cs typeface="Times New Roman"/>
              </a:rPr>
              <a:t>pianeta come </a:t>
            </a:r>
            <a:r>
              <a:rPr sz="1200" dirty="0">
                <a:latin typeface="Times New Roman"/>
                <a:cs typeface="Times New Roman"/>
              </a:rPr>
              <a:t>futuri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spc="10" dirty="0">
                <a:latin typeface="Times New Roman"/>
                <a:cs typeface="Times New Roman"/>
              </a:rPr>
              <a:t>che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saranno</a:t>
            </a:r>
            <a:endParaRPr sz="1200">
              <a:latin typeface="Times New Roman"/>
              <a:cs typeface="Times New Roman"/>
            </a:endParaRPr>
          </a:p>
          <a:p>
            <a:pPr marL="76200" marR="11430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incaricati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 </a:t>
            </a:r>
            <a:r>
              <a:rPr sz="1200" spc="-5" dirty="0">
                <a:latin typeface="Times New Roman"/>
                <a:cs typeface="Times New Roman"/>
              </a:rPr>
              <a:t>appena evolute,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convocata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 dodici membri, presieduta  </a:t>
            </a:r>
            <a:r>
              <a:rPr sz="1200" spc="-5" dirty="0">
                <a:latin typeface="Times New Roman"/>
                <a:cs typeface="Times New Roman"/>
              </a:rPr>
              <a:t>dal capo degli Astri della Sera, che agisce con </a:t>
            </a:r>
            <a:r>
              <a:rPr sz="1200" dirty="0">
                <a:latin typeface="Times New Roman"/>
                <a:cs typeface="Times New Roman"/>
              </a:rPr>
              <a:t>l’autorità </a:t>
            </a:r>
            <a:r>
              <a:rPr sz="1200" spc="-5" dirty="0">
                <a:latin typeface="Times New Roman"/>
                <a:cs typeface="Times New Roman"/>
              </a:rPr>
              <a:t>del Sovrano del </a:t>
            </a:r>
            <a:r>
              <a:rPr sz="1200" dirty="0">
                <a:latin typeface="Times New Roman"/>
                <a:cs typeface="Times New Roman"/>
              </a:rPr>
              <a:t>Sistema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Gabriele; </a:t>
            </a:r>
            <a:r>
              <a:rPr sz="1200" dirty="0">
                <a:latin typeface="Times New Roman"/>
                <a:cs typeface="Times New Roman"/>
              </a:rPr>
              <a:t>e immediatamente  </a:t>
            </a:r>
            <a:r>
              <a:rPr sz="1200" spc="-5" dirty="0">
                <a:latin typeface="Times New Roman"/>
                <a:cs typeface="Times New Roman"/>
              </a:rPr>
              <a:t>questi 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 sono trasmutati nella terza fase d’esistenza della personalità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livello semispirituale dell’essere. </a:t>
            </a:r>
            <a:r>
              <a:rPr sz="1200" dirty="0">
                <a:latin typeface="Times New Roman"/>
                <a:cs typeface="Times New Roman"/>
              </a:rPr>
              <a:t>Ed io ho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funzionato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terza fase d’esistenza dai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Andon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Fonta.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917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(731.4) 65:1.9 </a:t>
            </a:r>
            <a:r>
              <a:rPr sz="1200" spc="-5" dirty="0">
                <a:latin typeface="Times New Roman"/>
                <a:cs typeface="Times New Roman"/>
              </a:rPr>
              <a:t>Noi aspettiamo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l’universo sarà stabilizzato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un possibile quarto </a:t>
            </a:r>
            <a:r>
              <a:rPr sz="1200" spc="-5" dirty="0">
                <a:latin typeface="Times New Roman"/>
                <a:cs typeface="Times New Roman"/>
              </a:rPr>
              <a:t>stadio dell’essere </a:t>
            </a:r>
            <a:r>
              <a:rPr sz="120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saremo </a:t>
            </a:r>
            <a:r>
              <a:rPr sz="1200" dirty="0">
                <a:latin typeface="Times New Roman"/>
                <a:cs typeface="Times New Roman"/>
              </a:rPr>
              <a:t>totalmente spirituali, ma 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mai stato rivelato con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tecnica raggiungeremo questo desiderabile ed  avanzato stato.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467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panorama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evoluzionario</a:t>
            </a:r>
            <a:endParaRPr sz="1600">
              <a:latin typeface="Times New Roman"/>
              <a:cs typeface="Times New Roman"/>
            </a:endParaRPr>
          </a:p>
          <a:p>
            <a:pPr marL="76200" marR="28257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(731.5) 65:2.1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dell’ascesa dell’uomo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alga marina al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della creazione terrestre </a:t>
            </a:r>
            <a:r>
              <a:rPr sz="1200" dirty="0">
                <a:latin typeface="Times New Roman"/>
                <a:cs typeface="Times New Roman"/>
              </a:rPr>
              <a:t>è veramente </a:t>
            </a:r>
            <a:r>
              <a:rPr sz="1200" spc="-5" dirty="0">
                <a:latin typeface="Times New Roman"/>
                <a:cs typeface="Times New Roman"/>
              </a:rPr>
              <a:t>un’epopea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battaglie  biologiche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sopravvivenza della mente. Gli </a:t>
            </a:r>
            <a:r>
              <a:rPr sz="1200" dirty="0">
                <a:latin typeface="Times New Roman"/>
                <a:cs typeface="Times New Roman"/>
              </a:rPr>
              <a:t>antenati </a:t>
            </a:r>
            <a:r>
              <a:rPr sz="1200" spc="-5" dirty="0">
                <a:latin typeface="Times New Roman"/>
                <a:cs typeface="Times New Roman"/>
              </a:rPr>
              <a:t>primordiali </a:t>
            </a:r>
            <a:r>
              <a:rPr sz="1200" dirty="0">
                <a:latin typeface="Times New Roman"/>
                <a:cs typeface="Times New Roman"/>
              </a:rPr>
              <a:t>dell’uomo furono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limo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fango dei </a:t>
            </a:r>
            <a:r>
              <a:rPr sz="1200" dirty="0">
                <a:latin typeface="Times New Roman"/>
                <a:cs typeface="Times New Roman"/>
              </a:rPr>
              <a:t>fondi  </a:t>
            </a:r>
            <a:r>
              <a:rPr sz="1200" spc="-5" dirty="0">
                <a:latin typeface="Times New Roman"/>
                <a:cs typeface="Times New Roman"/>
              </a:rPr>
              <a:t>oceanici </a:t>
            </a:r>
            <a:r>
              <a:rPr sz="1200" dirty="0">
                <a:latin typeface="Times New Roman"/>
                <a:cs typeface="Times New Roman"/>
              </a:rPr>
              <a:t>depositati nelle </a:t>
            </a:r>
            <a:r>
              <a:rPr sz="1200" spc="-5" dirty="0">
                <a:latin typeface="Times New Roman"/>
                <a:cs typeface="Times New Roman"/>
              </a:rPr>
              <a:t>acque calde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stagnanti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baie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lagune lungo </a:t>
            </a:r>
            <a:r>
              <a:rPr sz="1200" dirty="0">
                <a:latin typeface="Times New Roman"/>
                <a:cs typeface="Times New Roman"/>
              </a:rPr>
              <a:t>i vasti </a:t>
            </a:r>
            <a:r>
              <a:rPr sz="1200" spc="-5" dirty="0">
                <a:latin typeface="Times New Roman"/>
                <a:cs typeface="Times New Roman"/>
              </a:rPr>
              <a:t>litorali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mari </a:t>
            </a:r>
            <a:r>
              <a:rPr sz="1200" dirty="0">
                <a:latin typeface="Times New Roman"/>
                <a:cs typeface="Times New Roman"/>
              </a:rPr>
              <a:t>interni; le </a:t>
            </a:r>
            <a:r>
              <a:rPr sz="1200" spc="-5" dirty="0">
                <a:latin typeface="Times New Roman"/>
                <a:cs typeface="Times New Roman"/>
              </a:rPr>
              <a:t>stesse  acque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i Portatori di Vita stabilirono i tre impianti di vita </a:t>
            </a:r>
            <a:r>
              <a:rPr sz="1200" spc="-5" dirty="0">
                <a:latin typeface="Times New Roman"/>
                <a:cs typeface="Times New Roman"/>
              </a:rPr>
              <a:t>indipendenti 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27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(731.6) 65:2.2 </a:t>
            </a:r>
            <a:r>
              <a:rPr sz="1200" spc="-5" dirty="0">
                <a:latin typeface="Times New Roman"/>
                <a:cs typeface="Times New Roman"/>
              </a:rPr>
              <a:t>Pochissime specie </a:t>
            </a:r>
            <a:r>
              <a:rPr sz="1200" dirty="0">
                <a:latin typeface="Times New Roman"/>
                <a:cs typeface="Times New Roman"/>
              </a:rPr>
              <a:t>tra i tipi primitivi di </a:t>
            </a:r>
            <a:r>
              <a:rPr sz="1200" spc="-5" dirty="0">
                <a:latin typeface="Times New Roman"/>
                <a:cs typeface="Times New Roman"/>
              </a:rPr>
              <a:t>vegetazione marina che parteciparono ai cambiamenti epocali, che </a:t>
            </a:r>
            <a:r>
              <a:rPr sz="1200" dirty="0">
                <a:latin typeface="Times New Roman"/>
                <a:cs typeface="Times New Roman"/>
              </a:rPr>
              <a:t>risultarono in  </a:t>
            </a:r>
            <a:r>
              <a:rPr sz="1200" spc="-5" dirty="0">
                <a:latin typeface="Times New Roman"/>
                <a:cs typeface="Times New Roman"/>
              </a:rPr>
              <a:t>organismi prossimi 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animale, esistono ancora oggi.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spugne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superstiti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intermedi primitivi, gli  organismi tramite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avvenne </a:t>
            </a:r>
            <a:r>
              <a:rPr sz="1200" dirty="0">
                <a:latin typeface="Times New Roman"/>
                <a:cs typeface="Times New Roman"/>
              </a:rPr>
              <a:t>la transizione </a:t>
            </a:r>
            <a:r>
              <a:rPr sz="1200" i="1" dirty="0">
                <a:latin typeface="Times New Roman"/>
                <a:cs typeface="Times New Roman"/>
              </a:rPr>
              <a:t>graduale </a:t>
            </a:r>
            <a:r>
              <a:rPr sz="1200" spc="-5" dirty="0">
                <a:latin typeface="Times New Roman"/>
                <a:cs typeface="Times New Roman"/>
              </a:rPr>
              <a:t>dal vegetale all’animale. Queste prime </a:t>
            </a:r>
            <a:r>
              <a:rPr sz="1200" dirty="0">
                <a:latin typeface="Times New Roman"/>
                <a:cs typeface="Times New Roman"/>
              </a:rPr>
              <a:t>forme di </a:t>
            </a:r>
            <a:r>
              <a:rPr sz="1200" spc="-5" dirty="0">
                <a:latin typeface="Times New Roman"/>
                <a:cs typeface="Times New Roman"/>
              </a:rPr>
              <a:t>transizione, </a:t>
            </a:r>
            <a:r>
              <a:rPr sz="1200" dirty="0">
                <a:latin typeface="Times New Roman"/>
                <a:cs typeface="Times New Roman"/>
              </a:rPr>
              <a:t>pur non  identiche </a:t>
            </a:r>
            <a:r>
              <a:rPr sz="1200" spc="-5" dirty="0">
                <a:latin typeface="Times New Roman"/>
                <a:cs typeface="Times New Roman"/>
              </a:rPr>
              <a:t>alle spugne moderne, erano </a:t>
            </a:r>
            <a:r>
              <a:rPr sz="1200" dirty="0">
                <a:latin typeface="Times New Roman"/>
                <a:cs typeface="Times New Roman"/>
              </a:rPr>
              <a:t>molto simili a loro;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veri </a:t>
            </a:r>
            <a:r>
              <a:rPr sz="1200" dirty="0">
                <a:latin typeface="Times New Roman"/>
                <a:cs typeface="Times New Roman"/>
              </a:rPr>
              <a:t>organismi di </a:t>
            </a:r>
            <a:r>
              <a:rPr sz="1200" spc="-5" dirty="0">
                <a:latin typeface="Times New Roman"/>
                <a:cs typeface="Times New Roman"/>
              </a:rPr>
              <a:t>confine </a:t>
            </a:r>
            <a:r>
              <a:rPr sz="1200" dirty="0">
                <a:latin typeface="Times New Roman"/>
                <a:cs typeface="Times New Roman"/>
              </a:rPr>
              <a:t>— né vegetali né </a:t>
            </a:r>
            <a:r>
              <a:rPr sz="1200" spc="-5" dirty="0">
                <a:latin typeface="Times New Roman"/>
                <a:cs typeface="Times New Roman"/>
              </a:rPr>
              <a:t>animali </a:t>
            </a:r>
            <a:r>
              <a:rPr sz="1200" dirty="0">
                <a:latin typeface="Times New Roman"/>
                <a:cs typeface="Times New Roman"/>
              </a:rPr>
              <a:t>— ma  </a:t>
            </a:r>
            <a:r>
              <a:rPr sz="1200" spc="-5" dirty="0">
                <a:latin typeface="Times New Roman"/>
                <a:cs typeface="Times New Roman"/>
              </a:rPr>
              <a:t>portarono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sviluppo di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veramente animali.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(732.1) 65:2.3 </a:t>
            </a:r>
            <a:r>
              <a:rPr sz="1200" dirty="0">
                <a:latin typeface="Times New Roman"/>
                <a:cs typeface="Times New Roman"/>
              </a:rPr>
              <a:t>I batteri, semplici </a:t>
            </a:r>
            <a:r>
              <a:rPr sz="1200" spc="-5" dirty="0">
                <a:latin typeface="Times New Roman"/>
                <a:cs typeface="Times New Roman"/>
              </a:rPr>
              <a:t>organismi vegetali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molto primitiva, sono </a:t>
            </a:r>
            <a:r>
              <a:rPr sz="1200" spc="-5" dirty="0">
                <a:latin typeface="Times New Roman"/>
                <a:cs typeface="Times New Roman"/>
              </a:rPr>
              <a:t>cambiati pochissimo dai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albori </a:t>
            </a:r>
            <a:r>
              <a:rPr sz="1200" dirty="0">
                <a:latin typeface="Times New Roman"/>
                <a:cs typeface="Times New Roman"/>
              </a:rPr>
              <a:t>della vita; </a:t>
            </a:r>
            <a:r>
              <a:rPr sz="1200" spc="-5" dirty="0">
                <a:latin typeface="Times New Roman"/>
                <a:cs typeface="Times New Roman"/>
              </a:rPr>
              <a:t>essi  mostrano anche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regressione nel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comportamento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parassiti. Anche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funghi rappresentano </a:t>
            </a:r>
            <a:r>
              <a:rPr sz="1200" dirty="0">
                <a:latin typeface="Times New Roman"/>
                <a:cs typeface="Times New Roman"/>
              </a:rPr>
              <a:t>un movimento  </a:t>
            </a:r>
            <a:r>
              <a:rPr sz="1200" spc="-5" dirty="0">
                <a:latin typeface="Times New Roman"/>
                <a:cs typeface="Times New Roman"/>
              </a:rPr>
              <a:t>retrogrado </a:t>
            </a:r>
            <a:r>
              <a:rPr sz="1200" dirty="0">
                <a:latin typeface="Times New Roman"/>
                <a:cs typeface="Times New Roman"/>
              </a:rPr>
              <a:t>nell’evoluzione, </a:t>
            </a:r>
            <a:r>
              <a:rPr sz="1200" spc="-5" dirty="0">
                <a:latin typeface="Times New Roman"/>
                <a:cs typeface="Times New Roman"/>
              </a:rPr>
              <a:t>essendo piante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perso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produrre clorofilla </a:t>
            </a:r>
            <a:r>
              <a:rPr sz="1200" dirty="0">
                <a:latin typeface="Times New Roman"/>
                <a:cs typeface="Times New Roman"/>
              </a:rPr>
              <a:t>e sono divenute più o </a:t>
            </a:r>
            <a:r>
              <a:rPr sz="1200" spc="-5" dirty="0">
                <a:latin typeface="Times New Roman"/>
                <a:cs typeface="Times New Roman"/>
              </a:rPr>
              <a:t>meno  parassite.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</a:t>
            </a:r>
            <a:r>
              <a:rPr sz="1200" spc="-5" dirty="0">
                <a:latin typeface="Times New Roman"/>
                <a:cs typeface="Times New Roman"/>
              </a:rPr>
              <a:t>parte dei batteri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causano malattie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corpi ausiliari, </a:t>
            </a:r>
            <a:r>
              <a:rPr sz="1200" dirty="0">
                <a:latin typeface="Times New Roman"/>
                <a:cs typeface="Times New Roman"/>
              </a:rPr>
              <a:t>i virus, </a:t>
            </a:r>
            <a:r>
              <a:rPr sz="1200" spc="-5" dirty="0">
                <a:latin typeface="Times New Roman"/>
                <a:cs typeface="Times New Roman"/>
              </a:rPr>
              <a:t>appartengono </a:t>
            </a:r>
            <a:r>
              <a:rPr sz="1200" dirty="0">
                <a:latin typeface="Times New Roman"/>
                <a:cs typeface="Times New Roman"/>
              </a:rPr>
              <a:t>proprio a </a:t>
            </a:r>
            <a:r>
              <a:rPr sz="1200" spc="-5" dirty="0">
                <a:latin typeface="Times New Roman"/>
                <a:cs typeface="Times New Roman"/>
              </a:rPr>
              <a:t>questo gruppo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funghi parassiti retrogradi. Durante </a:t>
            </a:r>
            <a:r>
              <a:rPr sz="1200" dirty="0">
                <a:latin typeface="Times New Roman"/>
                <a:cs typeface="Times New Roman"/>
              </a:rPr>
              <a:t>le ere passate tutto il vasto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vegetale si </a:t>
            </a:r>
            <a:r>
              <a:rPr sz="1200" dirty="0">
                <a:latin typeface="Times New Roman"/>
                <a:cs typeface="Times New Roman"/>
              </a:rPr>
              <a:t>è evoluto </a:t>
            </a:r>
            <a:r>
              <a:rPr sz="1200" spc="-5" dirty="0">
                <a:latin typeface="Times New Roman"/>
                <a:cs typeface="Times New Roman"/>
              </a:rPr>
              <a:t>dagli antenati </a:t>
            </a:r>
            <a:r>
              <a:rPr sz="1200" spc="1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discesi anche </a:t>
            </a:r>
            <a:r>
              <a:rPr sz="1200" dirty="0">
                <a:latin typeface="Times New Roman"/>
                <a:cs typeface="Times New Roman"/>
              </a:rPr>
              <a:t>i batteri.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76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(732.2) 65:2.4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tipo protozoico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animale apparve </a:t>
            </a:r>
            <a:r>
              <a:rPr sz="1200" dirty="0">
                <a:latin typeface="Times New Roman"/>
                <a:cs typeface="Times New Roman"/>
              </a:rPr>
              <a:t>presto, ed </a:t>
            </a:r>
            <a:r>
              <a:rPr sz="1200" spc="-5" dirty="0">
                <a:latin typeface="Times New Roman"/>
                <a:cs typeface="Times New Roman"/>
              </a:rPr>
              <a:t>apparve </a:t>
            </a:r>
            <a:r>
              <a:rPr sz="1200" i="1" spc="-5" dirty="0">
                <a:latin typeface="Times New Roman"/>
                <a:cs typeface="Times New Roman"/>
              </a:rPr>
              <a:t>improvvisamente.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questi lontanissimi tempi  l’ameba, </a:t>
            </a:r>
            <a:r>
              <a:rPr sz="1200" dirty="0">
                <a:latin typeface="Times New Roman"/>
                <a:cs typeface="Times New Roman"/>
              </a:rPr>
              <a:t>il tipico </a:t>
            </a:r>
            <a:r>
              <a:rPr sz="1200" spc="-5" dirty="0">
                <a:latin typeface="Times New Roman"/>
                <a:cs typeface="Times New Roman"/>
              </a:rPr>
              <a:t>organismo </a:t>
            </a:r>
            <a:r>
              <a:rPr sz="1200" dirty="0">
                <a:latin typeface="Times New Roman"/>
                <a:cs typeface="Times New Roman"/>
              </a:rPr>
              <a:t>animale </a:t>
            </a:r>
            <a:r>
              <a:rPr sz="1200" spc="-5" dirty="0">
                <a:latin typeface="Times New Roman"/>
                <a:cs typeface="Times New Roman"/>
              </a:rPr>
              <a:t>monocellulare,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continuato </a:t>
            </a:r>
            <a:r>
              <a:rPr sz="1200" dirty="0">
                <a:latin typeface="Times New Roman"/>
                <a:cs typeface="Times New Roman"/>
              </a:rPr>
              <a:t>a vivere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senza modificazioni. </a:t>
            </a:r>
            <a:r>
              <a:rPr sz="1200" spc="-5" dirty="0">
                <a:latin typeface="Times New Roman"/>
                <a:cs typeface="Times New Roman"/>
              </a:rPr>
              <a:t>Esso si comporta oggi quasi  come faceva </a:t>
            </a:r>
            <a:r>
              <a:rPr sz="1200" dirty="0">
                <a:latin typeface="Times New Roman"/>
                <a:cs typeface="Times New Roman"/>
              </a:rPr>
              <a:t>quando era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recente </a:t>
            </a:r>
            <a:r>
              <a:rPr sz="1200" dirty="0">
                <a:latin typeface="Times New Roman"/>
                <a:cs typeface="Times New Roman"/>
              </a:rPr>
              <a:t>e più grande risultato </a:t>
            </a:r>
            <a:r>
              <a:rPr sz="1200" spc="-5" dirty="0">
                <a:latin typeface="Times New Roman"/>
                <a:cs typeface="Times New Roman"/>
              </a:rPr>
              <a:t>nell’evoluzione della vita. Questa </a:t>
            </a:r>
            <a:r>
              <a:rPr sz="1200" dirty="0">
                <a:latin typeface="Times New Roman"/>
                <a:cs typeface="Times New Roman"/>
              </a:rPr>
              <a:t>minuscola </a:t>
            </a:r>
            <a:r>
              <a:rPr sz="1200" spc="-5" dirty="0">
                <a:latin typeface="Times New Roman"/>
                <a:cs typeface="Times New Roman"/>
              </a:rPr>
              <a:t>creatura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cugini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8805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733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protozoi </a:t>
            </a:r>
            <a:r>
              <a:rPr sz="1200" spc="-5" dirty="0">
                <a:latin typeface="Times New Roman"/>
                <a:cs typeface="Times New Roman"/>
              </a:rPr>
              <a:t>sono per </a:t>
            </a:r>
            <a:r>
              <a:rPr sz="1200" dirty="0">
                <a:latin typeface="Times New Roman"/>
                <a:cs typeface="Times New Roman"/>
              </a:rPr>
              <a:t>la creazione </a:t>
            </a:r>
            <a:r>
              <a:rPr sz="1200" spc="-5" dirty="0">
                <a:latin typeface="Times New Roman"/>
                <a:cs typeface="Times New Roman"/>
              </a:rPr>
              <a:t>animale quello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batteri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vegetale;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prime </a:t>
            </a:r>
            <a:r>
              <a:rPr sz="1200" dirty="0">
                <a:latin typeface="Times New Roman"/>
                <a:cs typeface="Times New Roman"/>
              </a:rPr>
              <a:t>tappe evoluzionarie </a:t>
            </a:r>
            <a:r>
              <a:rPr sz="1200" spc="-5" dirty="0">
                <a:latin typeface="Times New Roman"/>
                <a:cs typeface="Times New Roman"/>
              </a:rPr>
              <a:t>nella differenziazione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unitamente al </a:t>
            </a:r>
            <a:r>
              <a:rPr sz="1200" i="1" spc="-5" dirty="0">
                <a:latin typeface="Times New Roman"/>
                <a:cs typeface="Times New Roman"/>
              </a:rPr>
              <a:t>fallimento </a:t>
            </a:r>
            <a:r>
              <a:rPr sz="1200" i="1" dirty="0">
                <a:latin typeface="Times New Roman"/>
                <a:cs typeface="Times New Roman"/>
              </a:rPr>
              <a:t>del loro sviluppo</a:t>
            </a:r>
            <a:r>
              <a:rPr sz="1200" i="1" spc="7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successivo.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(732.3) 65:2.5 </a:t>
            </a:r>
            <a:r>
              <a:rPr sz="1200" spc="-5" dirty="0">
                <a:latin typeface="Times New Roman"/>
                <a:cs typeface="Times New Roman"/>
              </a:rPr>
              <a:t>Molto presto </a:t>
            </a:r>
            <a:r>
              <a:rPr sz="1200" dirty="0">
                <a:latin typeface="Times New Roman"/>
                <a:cs typeface="Times New Roman"/>
              </a:rPr>
              <a:t>i tipi </a:t>
            </a:r>
            <a:r>
              <a:rPr sz="1200" spc="-5" dirty="0">
                <a:latin typeface="Times New Roman"/>
                <a:cs typeface="Times New Roman"/>
              </a:rPr>
              <a:t>primitivi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animali monocellulari si associarono </a:t>
            </a:r>
            <a:r>
              <a:rPr sz="1200" dirty="0">
                <a:latin typeface="Times New Roman"/>
                <a:cs typeface="Times New Roman"/>
              </a:rPr>
              <a:t>in colonie, inizialmente </a:t>
            </a:r>
            <a:r>
              <a:rPr sz="1200" spc="-5" dirty="0">
                <a:latin typeface="Times New Roman"/>
                <a:cs typeface="Times New Roman"/>
              </a:rPr>
              <a:t>sul piano del </a:t>
            </a:r>
            <a:r>
              <a:rPr sz="1200" dirty="0">
                <a:latin typeface="Times New Roman"/>
                <a:cs typeface="Times New Roman"/>
              </a:rPr>
              <a:t>Volvox e subito  dopo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le linee </a:t>
            </a:r>
            <a:r>
              <a:rPr sz="1200" spc="-5" dirty="0">
                <a:latin typeface="Times New Roman"/>
                <a:cs typeface="Times New Roman"/>
              </a:rPr>
              <a:t>dell’Idra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medusa.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ancora si </a:t>
            </a:r>
            <a:r>
              <a:rPr sz="1200" dirty="0">
                <a:latin typeface="Times New Roman"/>
                <a:cs typeface="Times New Roman"/>
              </a:rPr>
              <a:t>evolvettero le </a:t>
            </a:r>
            <a:r>
              <a:rPr sz="1200" spc="-5" dirty="0">
                <a:latin typeface="Times New Roman"/>
                <a:cs typeface="Times New Roman"/>
              </a:rPr>
              <a:t>stelle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mare, </a:t>
            </a:r>
            <a:r>
              <a:rPr sz="1200" dirty="0">
                <a:latin typeface="Times New Roman"/>
                <a:cs typeface="Times New Roman"/>
              </a:rPr>
              <a:t>i crinoidi, i </a:t>
            </a:r>
            <a:r>
              <a:rPr sz="1200" spc="-5" dirty="0">
                <a:latin typeface="Times New Roman"/>
                <a:cs typeface="Times New Roman"/>
              </a:rPr>
              <a:t>ricci </a:t>
            </a:r>
            <a:r>
              <a:rPr sz="1200" dirty="0">
                <a:latin typeface="Times New Roman"/>
                <a:cs typeface="Times New Roman"/>
              </a:rPr>
              <a:t>di mare, le oloturie,  i </a:t>
            </a:r>
            <a:r>
              <a:rPr sz="1200" spc="-5" dirty="0">
                <a:latin typeface="Times New Roman"/>
                <a:cs typeface="Times New Roman"/>
              </a:rPr>
              <a:t>centopiedi, gli </a:t>
            </a:r>
            <a:r>
              <a:rPr sz="1200" dirty="0">
                <a:latin typeface="Times New Roman"/>
                <a:cs typeface="Times New Roman"/>
              </a:rPr>
              <a:t>insetti, i </a:t>
            </a:r>
            <a:r>
              <a:rPr sz="1200" spc="-5" dirty="0">
                <a:latin typeface="Times New Roman"/>
                <a:cs typeface="Times New Roman"/>
              </a:rPr>
              <a:t>ragni,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crostacei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molto vicini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lombrichi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sanguisughe, seguiti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dai  molluschi — </a:t>
            </a:r>
            <a:r>
              <a:rPr sz="1200" spc="-5" dirty="0">
                <a:latin typeface="Times New Roman"/>
                <a:cs typeface="Times New Roman"/>
              </a:rPr>
              <a:t>l’ostrica, </a:t>
            </a:r>
            <a:r>
              <a:rPr sz="1200" dirty="0">
                <a:latin typeface="Times New Roman"/>
                <a:cs typeface="Times New Roman"/>
              </a:rPr>
              <a:t>il polipo e la </a:t>
            </a:r>
            <a:r>
              <a:rPr sz="1200" spc="-5" dirty="0">
                <a:latin typeface="Times New Roman"/>
                <a:cs typeface="Times New Roman"/>
              </a:rPr>
              <a:t>lumaca. </a:t>
            </a:r>
            <a:r>
              <a:rPr sz="1200" dirty="0">
                <a:latin typeface="Times New Roman"/>
                <a:cs typeface="Times New Roman"/>
              </a:rPr>
              <a:t>Centinaia e </a:t>
            </a:r>
            <a:r>
              <a:rPr sz="1200" spc="-5" dirty="0">
                <a:latin typeface="Times New Roman"/>
                <a:cs typeface="Times New Roman"/>
              </a:rPr>
              <a:t>centinaia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specie apparvero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scomparvero; viene fatta </a:t>
            </a:r>
            <a:r>
              <a:rPr sz="1200" dirty="0">
                <a:latin typeface="Times New Roman"/>
                <a:cs typeface="Times New Roman"/>
              </a:rPr>
              <a:t>menzione soltanto  di quelle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sopravvissero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lunga, </a:t>
            </a:r>
            <a:r>
              <a:rPr sz="1200" spc="-5" dirty="0">
                <a:latin typeface="Times New Roman"/>
                <a:cs typeface="Times New Roman"/>
              </a:rPr>
              <a:t>lunghissima </a:t>
            </a:r>
            <a:r>
              <a:rPr sz="1200" dirty="0">
                <a:latin typeface="Times New Roman"/>
                <a:cs typeface="Times New Roman"/>
              </a:rPr>
              <a:t>lotta.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esemplari non </a:t>
            </a:r>
            <a:r>
              <a:rPr sz="1200" spc="-5" dirty="0">
                <a:latin typeface="Times New Roman"/>
                <a:cs typeface="Times New Roman"/>
              </a:rPr>
              <a:t>progressivi, </a:t>
            </a:r>
            <a:r>
              <a:rPr sz="1200" dirty="0">
                <a:latin typeface="Times New Roman"/>
                <a:cs typeface="Times New Roman"/>
              </a:rPr>
              <a:t>così come la </a:t>
            </a:r>
            <a:r>
              <a:rPr sz="1200" spc="-5" dirty="0">
                <a:latin typeface="Times New Roman"/>
                <a:cs typeface="Times New Roman"/>
              </a:rPr>
              <a:t>famiglia dei pesci apparsa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tardi, rappresentano oggi </a:t>
            </a:r>
            <a:r>
              <a:rPr sz="1200" dirty="0">
                <a:latin typeface="Times New Roman"/>
                <a:cs typeface="Times New Roman"/>
              </a:rPr>
              <a:t>i tipi </a:t>
            </a:r>
            <a:r>
              <a:rPr sz="1200" spc="-5" dirty="0">
                <a:latin typeface="Times New Roman"/>
                <a:cs typeface="Times New Roman"/>
              </a:rPr>
              <a:t>stazionari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animali </a:t>
            </a:r>
            <a:r>
              <a:rPr sz="1200" dirty="0">
                <a:latin typeface="Times New Roman"/>
                <a:cs typeface="Times New Roman"/>
              </a:rPr>
              <a:t>primitivi ed </a:t>
            </a:r>
            <a:r>
              <a:rPr sz="1200" spc="-5" dirty="0">
                <a:latin typeface="Times New Roman"/>
                <a:cs typeface="Times New Roman"/>
              </a:rPr>
              <a:t>inferiori, rami dell’albero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riuscirono a  </a:t>
            </a:r>
            <a:r>
              <a:rPr sz="1200" spc="-5" dirty="0">
                <a:latin typeface="Times New Roman"/>
                <a:cs typeface="Times New Roman"/>
              </a:rPr>
              <a:t>progredire.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93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(732.4) 65:2.6 </a:t>
            </a:r>
            <a:r>
              <a:rPr sz="1200" spc="-5" dirty="0">
                <a:latin typeface="Times New Roman"/>
                <a:cs typeface="Times New Roman"/>
              </a:rPr>
              <a:t>Era così </a:t>
            </a:r>
            <a:r>
              <a:rPr sz="1200" dirty="0">
                <a:latin typeface="Times New Roman"/>
                <a:cs typeface="Times New Roman"/>
              </a:rPr>
              <a:t>pronta la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per l’apparizione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primi animali </a:t>
            </a:r>
            <a:r>
              <a:rPr sz="1200" spc="-5" dirty="0">
                <a:latin typeface="Times New Roman"/>
                <a:cs typeface="Times New Roman"/>
              </a:rPr>
              <a:t>vertebrati,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pesci. Da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famiglia dei </a:t>
            </a:r>
            <a:r>
              <a:rPr sz="1200" dirty="0">
                <a:latin typeface="Times New Roman"/>
                <a:cs typeface="Times New Roman"/>
              </a:rPr>
              <a:t>pesci derivarono  due </a:t>
            </a:r>
            <a:r>
              <a:rPr sz="1200" spc="-5" dirty="0">
                <a:latin typeface="Times New Roman"/>
                <a:cs typeface="Times New Roman"/>
              </a:rPr>
              <a:t>modificazioni straordinarie, </a:t>
            </a:r>
            <a:r>
              <a:rPr sz="1200" dirty="0">
                <a:latin typeface="Times New Roman"/>
                <a:cs typeface="Times New Roman"/>
              </a:rPr>
              <a:t>la rana e la </a:t>
            </a:r>
            <a:r>
              <a:rPr sz="1200" spc="-5" dirty="0">
                <a:latin typeface="Times New Roman"/>
                <a:cs typeface="Times New Roman"/>
              </a:rPr>
              <a:t>salamandra.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rana che iniziò quella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differenziazioni </a:t>
            </a:r>
            <a:r>
              <a:rPr sz="1200" dirty="0">
                <a:latin typeface="Times New Roman"/>
                <a:cs typeface="Times New Roman"/>
              </a:rPr>
              <a:t>progressive nella vita  </a:t>
            </a:r>
            <a:r>
              <a:rPr sz="1200" spc="-5" dirty="0">
                <a:latin typeface="Times New Roman"/>
                <a:cs typeface="Times New Roman"/>
              </a:rPr>
              <a:t>animale che culminarono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nell’uomo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44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(732.5) 65:2.7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rana è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antichi antenati </a:t>
            </a:r>
            <a:r>
              <a:rPr sz="1200" dirty="0">
                <a:latin typeface="Times New Roman"/>
                <a:cs typeface="Times New Roman"/>
              </a:rPr>
              <a:t>sopravviventi della razza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anch’essa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riuscita </a:t>
            </a:r>
            <a:r>
              <a:rPr sz="1200" dirty="0">
                <a:latin typeface="Times New Roman"/>
                <a:cs typeface="Times New Roman"/>
              </a:rPr>
              <a:t>a progredire e </a:t>
            </a:r>
            <a:r>
              <a:rPr sz="1200" spc="-5" dirty="0">
                <a:latin typeface="Times New Roman"/>
                <a:cs typeface="Times New Roman"/>
              </a:rPr>
              <a:t>persiste  oggi </a:t>
            </a:r>
            <a:r>
              <a:rPr sz="1200" dirty="0">
                <a:latin typeface="Times New Roman"/>
                <a:cs typeface="Times New Roman"/>
              </a:rPr>
              <a:t>quasi com’era in quei </a:t>
            </a:r>
            <a:r>
              <a:rPr sz="1200" spc="-5" dirty="0">
                <a:latin typeface="Times New Roman"/>
                <a:cs typeface="Times New Roman"/>
              </a:rPr>
              <a:t>tempi remoti.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rana è </a:t>
            </a:r>
            <a:r>
              <a:rPr sz="1200" spc="-5" dirty="0">
                <a:latin typeface="Times New Roman"/>
                <a:cs typeface="Times New Roman"/>
              </a:rPr>
              <a:t>l’unica specie ancestrale </a:t>
            </a:r>
            <a:r>
              <a:rPr sz="1200" dirty="0">
                <a:latin typeface="Times New Roman"/>
                <a:cs typeface="Times New Roman"/>
              </a:rPr>
              <a:t>tra le razze degli </a:t>
            </a:r>
            <a:r>
              <a:rPr sz="1200" spc="-5" dirty="0">
                <a:latin typeface="Times New Roman"/>
                <a:cs typeface="Times New Roman"/>
              </a:rPr>
              <a:t>albori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vivente sulla  </a:t>
            </a:r>
            <a:r>
              <a:rPr sz="1200" spc="-5" dirty="0">
                <a:latin typeface="Times New Roman"/>
                <a:cs typeface="Times New Roman"/>
              </a:rPr>
              <a:t>faccia della terra.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umana non ha </a:t>
            </a:r>
            <a:r>
              <a:rPr sz="1200" spc="-5" dirty="0">
                <a:latin typeface="Times New Roman"/>
                <a:cs typeface="Times New Roman"/>
              </a:rPr>
              <a:t>alcun antenato </a:t>
            </a:r>
            <a:r>
              <a:rPr sz="1200" dirty="0">
                <a:latin typeface="Times New Roman"/>
                <a:cs typeface="Times New Roman"/>
              </a:rPr>
              <a:t>sopravvivente tra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Eschimesi.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87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(732.6) 65:2.8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rane </a:t>
            </a:r>
            <a:r>
              <a:rPr sz="1200" spc="-5" dirty="0">
                <a:latin typeface="Times New Roman"/>
                <a:cs typeface="Times New Roman"/>
              </a:rPr>
              <a:t>diedero origine ai rettili,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famiglia </a:t>
            </a:r>
            <a:r>
              <a:rPr sz="1200" dirty="0">
                <a:latin typeface="Times New Roman"/>
                <a:cs typeface="Times New Roman"/>
              </a:rPr>
              <a:t>animale che è </a:t>
            </a:r>
            <a:r>
              <a:rPr sz="1200" spc="-5" dirty="0">
                <a:latin typeface="Times New Roman"/>
                <a:cs typeface="Times New Roman"/>
              </a:rPr>
              <a:t>praticamente estinta,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prima </a:t>
            </a:r>
            <a:r>
              <a:rPr sz="1200" dirty="0">
                <a:latin typeface="Times New Roman"/>
                <a:cs typeface="Times New Roman"/>
              </a:rPr>
              <a:t>di scomparire ha  </a:t>
            </a:r>
            <a:r>
              <a:rPr sz="1200" spc="-5" dirty="0">
                <a:latin typeface="Times New Roman"/>
                <a:cs typeface="Times New Roman"/>
              </a:rPr>
              <a:t>dato origine </a:t>
            </a:r>
            <a:r>
              <a:rPr sz="1200" dirty="0">
                <a:latin typeface="Times New Roman"/>
                <a:cs typeface="Times New Roman"/>
              </a:rPr>
              <a:t>a tutta la </a:t>
            </a:r>
            <a:r>
              <a:rPr sz="1200" spc="-5" dirty="0">
                <a:latin typeface="Times New Roman"/>
                <a:cs typeface="Times New Roman"/>
              </a:rPr>
              <a:t>famiglia degli uccelli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ai numerosi </a:t>
            </a:r>
            <a:r>
              <a:rPr sz="1200" dirty="0">
                <a:latin typeface="Times New Roman"/>
                <a:cs typeface="Times New Roman"/>
              </a:rPr>
              <a:t>ordini 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mammiferi.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134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(732.7) 65:2.9 </a:t>
            </a:r>
            <a:r>
              <a:rPr sz="1200" spc="-5" dirty="0">
                <a:latin typeface="Times New Roman"/>
                <a:cs typeface="Times New Roman"/>
              </a:rPr>
              <a:t>Probabilmente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maggior balzo singolo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l’evoluzione preumana fu compiuto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rettile </a:t>
            </a:r>
            <a:r>
              <a:rPr sz="1200" dirty="0">
                <a:latin typeface="Times New Roman"/>
                <a:cs typeface="Times New Roman"/>
              </a:rPr>
              <a:t>divenne un </a:t>
            </a:r>
            <a:r>
              <a:rPr sz="1200" spc="-5" dirty="0">
                <a:latin typeface="Times New Roman"/>
                <a:cs typeface="Times New Roman"/>
              </a:rPr>
              <a:t>uccello. </a:t>
            </a:r>
            <a:r>
              <a:rPr sz="1200" dirty="0">
                <a:latin typeface="Times New Roman"/>
                <a:cs typeface="Times New Roman"/>
              </a:rPr>
              <a:t>I  tipi di </a:t>
            </a:r>
            <a:r>
              <a:rPr sz="1200" spc="-5" dirty="0">
                <a:latin typeface="Times New Roman"/>
                <a:cs typeface="Times New Roman"/>
              </a:rPr>
              <a:t>uccelli odierni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aquile, anatre, piccioni </a:t>
            </a:r>
            <a:r>
              <a:rPr sz="1200" dirty="0">
                <a:latin typeface="Times New Roman"/>
                <a:cs typeface="Times New Roman"/>
              </a:rPr>
              <a:t>e struzzi — </a:t>
            </a:r>
            <a:r>
              <a:rPr sz="1200" spc="-5" dirty="0">
                <a:latin typeface="Times New Roman"/>
                <a:cs typeface="Times New Roman"/>
              </a:rPr>
              <a:t>discendono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dagli enormi </a:t>
            </a:r>
            <a:r>
              <a:rPr sz="1200" dirty="0">
                <a:latin typeface="Times New Roman"/>
                <a:cs typeface="Times New Roman"/>
              </a:rPr>
              <a:t>rettili di molto, molto tempo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032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(732.8) 65:2.10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dei </a:t>
            </a:r>
            <a:r>
              <a:rPr sz="1200" dirty="0">
                <a:latin typeface="Times New Roman"/>
                <a:cs typeface="Times New Roman"/>
              </a:rPr>
              <a:t>rettili, </a:t>
            </a:r>
            <a:r>
              <a:rPr sz="1200" spc="-5" dirty="0">
                <a:latin typeface="Times New Roman"/>
                <a:cs typeface="Times New Roman"/>
              </a:rPr>
              <a:t>discendente dalla famiglia delle rane,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rappresentato oggi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quattro branche </a:t>
            </a:r>
            <a:r>
              <a:rPr sz="1200" dirty="0">
                <a:latin typeface="Times New Roman"/>
                <a:cs typeface="Times New Roman"/>
              </a:rPr>
              <a:t>superstiti: due non  </a:t>
            </a:r>
            <a:r>
              <a:rPr sz="1200" spc="-5" dirty="0">
                <a:latin typeface="Times New Roman"/>
                <a:cs typeface="Times New Roman"/>
              </a:rPr>
              <a:t>progressive, </a:t>
            </a:r>
            <a:r>
              <a:rPr sz="1200" dirty="0">
                <a:latin typeface="Times New Roman"/>
                <a:cs typeface="Times New Roman"/>
              </a:rPr>
              <a:t>i serpenti 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lucertole,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cugini, </a:t>
            </a:r>
            <a:r>
              <a:rPr sz="1200" spc="-5" dirty="0">
                <a:latin typeface="Times New Roman"/>
                <a:cs typeface="Times New Roman"/>
              </a:rPr>
              <a:t>gli alligatori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tartarughe; </a:t>
            </a:r>
            <a:r>
              <a:rPr sz="1200" dirty="0">
                <a:latin typeface="Times New Roman"/>
                <a:cs typeface="Times New Roman"/>
              </a:rPr>
              <a:t>una parzialmente </a:t>
            </a:r>
            <a:r>
              <a:rPr sz="1200" spc="-5" dirty="0">
                <a:latin typeface="Times New Roman"/>
                <a:cs typeface="Times New Roman"/>
              </a:rPr>
              <a:t>progressiva, </a:t>
            </a:r>
            <a:r>
              <a:rPr sz="1200" dirty="0">
                <a:latin typeface="Times New Roman"/>
                <a:cs typeface="Times New Roman"/>
              </a:rPr>
              <a:t>la famiglia </a:t>
            </a:r>
            <a:r>
              <a:rPr sz="1200" spc="-5" dirty="0">
                <a:latin typeface="Times New Roman"/>
                <a:cs typeface="Times New Roman"/>
              </a:rPr>
              <a:t>degli  uccelli;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quarta, gli antenati dei mammiferi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linea diretta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discendenti della specie umana. Ma benché </a:t>
            </a:r>
            <a:r>
              <a:rPr sz="1200" dirty="0">
                <a:latin typeface="Times New Roman"/>
                <a:cs typeface="Times New Roman"/>
              </a:rPr>
              <a:t>scomparsi da molto  tempo, l’imponenza </a:t>
            </a:r>
            <a:r>
              <a:rPr sz="1200" spc="-5" dirty="0">
                <a:latin typeface="Times New Roman"/>
                <a:cs typeface="Times New Roman"/>
              </a:rPr>
              <a:t>dei rettili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passato </a:t>
            </a:r>
            <a:r>
              <a:rPr sz="1200" dirty="0">
                <a:latin typeface="Times New Roman"/>
                <a:cs typeface="Times New Roman"/>
              </a:rPr>
              <a:t>ha trovato </a:t>
            </a:r>
            <a:r>
              <a:rPr sz="1200" spc="-5" dirty="0">
                <a:latin typeface="Times New Roman"/>
                <a:cs typeface="Times New Roman"/>
              </a:rPr>
              <a:t>un’eco nell’elefante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mastodonte, mentre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forme peculiari </a:t>
            </a:r>
            <a:r>
              <a:rPr sz="1200" spc="10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perpetuate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canguri </a:t>
            </a:r>
            <a:r>
              <a:rPr sz="1200" dirty="0">
                <a:latin typeface="Times New Roman"/>
                <a:cs typeface="Times New Roman"/>
              </a:rPr>
              <a:t>saltatori.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736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(733.1) 65:2.11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apparsi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quattordici </a:t>
            </a:r>
            <a:r>
              <a:rPr sz="1200" dirty="0">
                <a:latin typeface="Times New Roman"/>
                <a:cs typeface="Times New Roman"/>
              </a:rPr>
              <a:t>phila; i </a:t>
            </a:r>
            <a:r>
              <a:rPr sz="1200" spc="-5" dirty="0">
                <a:latin typeface="Times New Roman"/>
                <a:cs typeface="Times New Roman"/>
              </a:rPr>
              <a:t>pesci furono </a:t>
            </a:r>
            <a:r>
              <a:rPr sz="1200" dirty="0">
                <a:latin typeface="Times New Roman"/>
                <a:cs typeface="Times New Roman"/>
              </a:rPr>
              <a:t>l’ultimo, e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classe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sviluppata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gli  uccelli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mammiferi.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60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(733.2) 65:2.12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piccolo agile </a:t>
            </a:r>
            <a:r>
              <a:rPr sz="1200" dirty="0">
                <a:latin typeface="Times New Roman"/>
                <a:cs typeface="Times New Roman"/>
              </a:rPr>
              <a:t>dinosauro </a:t>
            </a:r>
            <a:r>
              <a:rPr sz="1200" spc="-5" dirty="0">
                <a:latin typeface="Times New Roman"/>
                <a:cs typeface="Times New Roman"/>
              </a:rPr>
              <a:t>rettiliano dalle </a:t>
            </a:r>
            <a:r>
              <a:rPr sz="1200" dirty="0">
                <a:latin typeface="Times New Roman"/>
                <a:cs typeface="Times New Roman"/>
              </a:rPr>
              <a:t>abitudini </a:t>
            </a:r>
            <a:r>
              <a:rPr sz="1200" spc="-5" dirty="0">
                <a:latin typeface="Times New Roman"/>
                <a:cs typeface="Times New Roman"/>
              </a:rPr>
              <a:t>carnivore, </a:t>
            </a:r>
            <a:r>
              <a:rPr sz="1200" dirty="0">
                <a:latin typeface="Times New Roman"/>
                <a:cs typeface="Times New Roman"/>
              </a:rPr>
              <a:t>ma provvisto di un </a:t>
            </a:r>
            <a:r>
              <a:rPr sz="1200" spc="-5" dirty="0">
                <a:latin typeface="Times New Roman"/>
                <a:cs typeface="Times New Roman"/>
              </a:rPr>
              <a:t>cervello relativamente  grande,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comparvero </a:t>
            </a:r>
            <a:r>
              <a:rPr sz="1200" i="1" spc="-5" dirty="0">
                <a:latin typeface="Times New Roman"/>
                <a:cs typeface="Times New Roman"/>
              </a:rPr>
              <a:t>improvvisamente </a:t>
            </a:r>
            <a:r>
              <a:rPr sz="1200" dirty="0">
                <a:latin typeface="Times New Roman"/>
                <a:cs typeface="Times New Roman"/>
              </a:rPr>
              <a:t>i mammiferi </a:t>
            </a:r>
            <a:r>
              <a:rPr sz="1200" spc="-5" dirty="0">
                <a:latin typeface="Times New Roman"/>
                <a:cs typeface="Times New Roman"/>
              </a:rPr>
              <a:t>placentali. Questi mammiferi si svilupparono rapidamente ed </a:t>
            </a:r>
            <a:r>
              <a:rPr sz="1200" dirty="0">
                <a:latin typeface="Times New Roman"/>
                <a:cs typeface="Times New Roman"/>
              </a:rPr>
              <a:t>in molti modi  </a:t>
            </a:r>
            <a:r>
              <a:rPr sz="1200" spc="-5" dirty="0">
                <a:latin typeface="Times New Roman"/>
                <a:cs typeface="Times New Roman"/>
              </a:rPr>
              <a:t>differenti, </a:t>
            </a:r>
            <a:r>
              <a:rPr sz="1200" dirty="0">
                <a:latin typeface="Times New Roman"/>
                <a:cs typeface="Times New Roman"/>
              </a:rPr>
              <a:t>non solo dando </a:t>
            </a:r>
            <a:r>
              <a:rPr sz="1200" spc="-5" dirty="0">
                <a:latin typeface="Times New Roman"/>
                <a:cs typeface="Times New Roman"/>
              </a:rPr>
              <a:t>origine alle varietà </a:t>
            </a:r>
            <a:r>
              <a:rPr sz="1200" dirty="0">
                <a:latin typeface="Times New Roman"/>
                <a:cs typeface="Times New Roman"/>
              </a:rPr>
              <a:t>comuni </a:t>
            </a:r>
            <a:r>
              <a:rPr sz="1200" spc="-5" dirty="0">
                <a:latin typeface="Times New Roman"/>
                <a:cs typeface="Times New Roman"/>
              </a:rPr>
              <a:t>moderne,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evolvendosi anche </a:t>
            </a:r>
            <a:r>
              <a:rPr sz="1200" dirty="0">
                <a:latin typeface="Times New Roman"/>
                <a:cs typeface="Times New Roman"/>
              </a:rPr>
              <a:t>in tipi </a:t>
            </a:r>
            <a:r>
              <a:rPr sz="1200" spc="-5" dirty="0">
                <a:latin typeface="Times New Roman"/>
                <a:cs typeface="Times New Roman"/>
              </a:rPr>
              <a:t>marini, quali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balene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foche,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navigatori aerei </a:t>
            </a:r>
            <a:r>
              <a:rPr sz="1200" dirty="0">
                <a:latin typeface="Times New Roman"/>
                <a:cs typeface="Times New Roman"/>
              </a:rPr>
              <a:t>come la </a:t>
            </a:r>
            <a:r>
              <a:rPr sz="1200" spc="-5" dirty="0">
                <a:latin typeface="Times New Roman"/>
                <a:cs typeface="Times New Roman"/>
              </a:rPr>
              <a:t>famiglia dei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pipistrelli.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60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(733.3) 65:2.13 </a:t>
            </a:r>
            <a:r>
              <a:rPr sz="1200" spc="-5" dirty="0">
                <a:latin typeface="Times New Roman"/>
                <a:cs typeface="Times New Roman"/>
              </a:rPr>
              <a:t>L’uomo si </a:t>
            </a:r>
            <a:r>
              <a:rPr sz="1200" dirty="0">
                <a:latin typeface="Times New Roman"/>
                <a:cs typeface="Times New Roman"/>
              </a:rPr>
              <a:t>è evoluto dunque </a:t>
            </a:r>
            <a:r>
              <a:rPr sz="1200" spc="-5" dirty="0">
                <a:latin typeface="Times New Roman"/>
                <a:cs typeface="Times New Roman"/>
              </a:rPr>
              <a:t>dai mammiferi superiori derivati principalmente </a:t>
            </a:r>
            <a:r>
              <a:rPr sz="1200" dirty="0">
                <a:latin typeface="Times New Roman"/>
                <a:cs typeface="Times New Roman"/>
              </a:rPr>
              <a:t>dall’</a:t>
            </a:r>
            <a:r>
              <a:rPr sz="1200" i="1" dirty="0">
                <a:latin typeface="Times New Roman"/>
                <a:cs typeface="Times New Roman"/>
              </a:rPr>
              <a:t>impianto </a:t>
            </a:r>
            <a:r>
              <a:rPr sz="1200" i="1" spc="-5" dirty="0">
                <a:latin typeface="Times New Roman"/>
                <a:cs typeface="Times New Roman"/>
              </a:rPr>
              <a:t>occidentale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effettuato  negli antichi </a:t>
            </a:r>
            <a:r>
              <a:rPr sz="1200" dirty="0">
                <a:latin typeface="Times New Roman"/>
                <a:cs typeface="Times New Roman"/>
              </a:rPr>
              <a:t>mari </a:t>
            </a:r>
            <a:r>
              <a:rPr sz="1200" spc="-5" dirty="0">
                <a:latin typeface="Times New Roman"/>
                <a:cs typeface="Times New Roman"/>
              </a:rPr>
              <a:t>riparati est-ovest.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i="1" dirty="0">
                <a:latin typeface="Times New Roman"/>
                <a:cs typeface="Times New Roman"/>
              </a:rPr>
              <a:t>gruppi </a:t>
            </a:r>
            <a:r>
              <a:rPr sz="1200" i="1" spc="-5" dirty="0">
                <a:latin typeface="Times New Roman"/>
                <a:cs typeface="Times New Roman"/>
              </a:rPr>
              <a:t>orientale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di organismi </a:t>
            </a:r>
            <a:r>
              <a:rPr sz="1200" spc="-5" dirty="0">
                <a:latin typeface="Times New Roman"/>
                <a:cs typeface="Times New Roman"/>
              </a:rPr>
              <a:t>viventi all’inizio progredirono favorevolmente verso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livelli preumani d’esistenza </a:t>
            </a:r>
            <a:r>
              <a:rPr sz="1200" dirty="0">
                <a:latin typeface="Times New Roman"/>
                <a:cs typeface="Times New Roman"/>
              </a:rPr>
              <a:t>animale. </a:t>
            </a:r>
            <a:r>
              <a:rPr sz="1200" spc="-5" dirty="0">
                <a:latin typeface="Times New Roman"/>
                <a:cs typeface="Times New Roman"/>
              </a:rPr>
              <a:t>Ma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passare delle </a:t>
            </a:r>
            <a:r>
              <a:rPr sz="1200" dirty="0">
                <a:latin typeface="Times New Roman"/>
                <a:cs typeface="Times New Roman"/>
              </a:rPr>
              <a:t>ere il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orientale </a:t>
            </a:r>
            <a:r>
              <a:rPr sz="1200" spc="-5" dirty="0">
                <a:latin typeface="Times New Roman"/>
                <a:cs typeface="Times New Roman"/>
              </a:rPr>
              <a:t>d’impianto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 livello </a:t>
            </a:r>
            <a:r>
              <a:rPr sz="1200" spc="-5" dirty="0">
                <a:latin typeface="Times New Roman"/>
                <a:cs typeface="Times New Roman"/>
              </a:rPr>
              <a:t>soddisfacente </a:t>
            </a:r>
            <a:r>
              <a:rPr sz="1200" dirty="0">
                <a:latin typeface="Times New Roman"/>
                <a:cs typeface="Times New Roman"/>
              </a:rPr>
              <a:t>di status </a:t>
            </a:r>
            <a:r>
              <a:rPr sz="1200" spc="-5" dirty="0">
                <a:latin typeface="Times New Roman"/>
                <a:cs typeface="Times New Roman"/>
              </a:rPr>
              <a:t>preumano intelligente, avendo </a:t>
            </a:r>
            <a:r>
              <a:rPr sz="1200" dirty="0">
                <a:latin typeface="Times New Roman"/>
                <a:cs typeface="Times New Roman"/>
              </a:rPr>
              <a:t>subito tali </a:t>
            </a:r>
            <a:r>
              <a:rPr sz="1200" spc="-5" dirty="0">
                <a:latin typeface="Times New Roman"/>
                <a:cs typeface="Times New Roman"/>
              </a:rPr>
              <a:t>ripetute ed irrimediabili perdite dei  </a:t>
            </a:r>
            <a:r>
              <a:rPr sz="1200" dirty="0">
                <a:latin typeface="Times New Roman"/>
                <a:cs typeface="Times New Roman"/>
              </a:rPr>
              <a:t>suoi tipi 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plasma germinativo </a:t>
            </a:r>
            <a:r>
              <a:rPr sz="1200" dirty="0">
                <a:latin typeface="Times New Roman"/>
                <a:cs typeface="Times New Roman"/>
              </a:rPr>
              <a:t>da essere </a:t>
            </a:r>
            <a:r>
              <a:rPr sz="1200" spc="-5" dirty="0">
                <a:latin typeface="Times New Roman"/>
                <a:cs typeface="Times New Roman"/>
              </a:rPr>
              <a:t>privato </a:t>
            </a:r>
            <a:r>
              <a:rPr sz="1200" dirty="0">
                <a:latin typeface="Times New Roman"/>
                <a:cs typeface="Times New Roman"/>
              </a:rPr>
              <a:t>per sempre del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ripristinare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potenzialità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12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3685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(733.4) 65:2.14 </a:t>
            </a:r>
            <a:r>
              <a:rPr sz="1200" dirty="0">
                <a:latin typeface="Times New Roman"/>
                <a:cs typeface="Times New Roman"/>
              </a:rPr>
              <a:t>Poiché in questo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orientale la qualità </a:t>
            </a:r>
            <a:r>
              <a:rPr sz="1200" spc="-5" dirty="0">
                <a:latin typeface="Times New Roman"/>
                <a:cs typeface="Times New Roman"/>
              </a:rPr>
              <a:t>della capacità </a:t>
            </a:r>
            <a:r>
              <a:rPr sz="1200" dirty="0">
                <a:latin typeface="Times New Roman"/>
                <a:cs typeface="Times New Roman"/>
              </a:rPr>
              <a:t>mentale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svilupparsi era così nettamente inferiore </a:t>
            </a:r>
            <a:r>
              <a:rPr sz="1200" dirty="0">
                <a:latin typeface="Times New Roman"/>
                <a:cs typeface="Times New Roman"/>
              </a:rPr>
              <a:t>a quella  </a:t>
            </a:r>
            <a:r>
              <a:rPr sz="1200" spc="-5" dirty="0">
                <a:latin typeface="Times New Roman"/>
                <a:cs typeface="Times New Roman"/>
              </a:rPr>
              <a:t>degli altri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gruppi,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Vita, con </a:t>
            </a:r>
            <a:r>
              <a:rPr sz="1200" dirty="0">
                <a:latin typeface="Times New Roman"/>
                <a:cs typeface="Times New Roman"/>
              </a:rPr>
              <a:t>il consenso </a:t>
            </a:r>
            <a:r>
              <a:rPr sz="1200" spc="-5" dirty="0">
                <a:latin typeface="Times New Roman"/>
                <a:cs typeface="Times New Roman"/>
              </a:rPr>
              <a:t>dei loro superiori, manipolarono l’ambiente </a:t>
            </a:r>
            <a:r>
              <a:rPr sz="1200" dirty="0">
                <a:latin typeface="Times New Roman"/>
                <a:cs typeface="Times New Roman"/>
              </a:rPr>
              <a:t>in modo da circoscrivere  </a:t>
            </a:r>
            <a:r>
              <a:rPr sz="1200" spc="-5" dirty="0">
                <a:latin typeface="Times New Roman"/>
                <a:cs typeface="Times New Roman"/>
              </a:rPr>
              <a:t>ulteriormente </a:t>
            </a:r>
            <a:r>
              <a:rPr sz="1200" dirty="0">
                <a:latin typeface="Times New Roman"/>
                <a:cs typeface="Times New Roman"/>
              </a:rPr>
              <a:t>tali linee preumane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di vita evolutiva.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apparenze esteriori </a:t>
            </a:r>
            <a:r>
              <a:rPr sz="1200" dirty="0">
                <a:latin typeface="Times New Roman"/>
                <a:cs typeface="Times New Roman"/>
              </a:rPr>
              <a:t>l’eliminazione di </a:t>
            </a:r>
            <a:r>
              <a:rPr sz="1200" spc="-5" dirty="0">
                <a:latin typeface="Times New Roman"/>
                <a:cs typeface="Times New Roman"/>
              </a:rPr>
              <a:t>questi gruppi  inferiori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accidentale,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realtà fu del </a:t>
            </a:r>
            <a:r>
              <a:rPr sz="1200" dirty="0">
                <a:latin typeface="Times New Roman"/>
                <a:cs typeface="Times New Roman"/>
              </a:rPr>
              <a:t>tutto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intenzionale.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3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(733.5) 65:2.15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data </a:t>
            </a:r>
            <a:r>
              <a:rPr sz="1200" spc="-5" dirty="0">
                <a:latin typeface="Times New Roman"/>
                <a:cs typeface="Times New Roman"/>
              </a:rPr>
              <a:t>successiva, </a:t>
            </a:r>
            <a:r>
              <a:rPr sz="1200" dirty="0">
                <a:latin typeface="Times New Roman"/>
                <a:cs typeface="Times New Roman"/>
              </a:rPr>
              <a:t>relativa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evoluzionario dell’intelligenza, gli antenati lemuriani della </a:t>
            </a:r>
            <a:r>
              <a:rPr sz="1200" dirty="0">
                <a:latin typeface="Times New Roman"/>
                <a:cs typeface="Times New Roman"/>
              </a:rPr>
              <a:t>specie </a:t>
            </a:r>
            <a:r>
              <a:rPr sz="1200" spc="-5" dirty="0">
                <a:latin typeface="Times New Roman"/>
                <a:cs typeface="Times New Roman"/>
              </a:rPr>
              <a:t>umana si  trovarono </a:t>
            </a:r>
            <a:r>
              <a:rPr sz="1200" dirty="0">
                <a:latin typeface="Times New Roman"/>
                <a:cs typeface="Times New Roman"/>
              </a:rPr>
              <a:t>molto più avanzati </a:t>
            </a:r>
            <a:r>
              <a:rPr sz="1200" spc="-5" dirty="0">
                <a:latin typeface="Times New Roman"/>
                <a:cs typeface="Times New Roman"/>
              </a:rPr>
              <a:t>nell’America del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altre </a:t>
            </a:r>
            <a:r>
              <a:rPr sz="1200" spc="-5" dirty="0">
                <a:latin typeface="Times New Roman"/>
                <a:cs typeface="Times New Roman"/>
              </a:rPr>
              <a:t>regioni.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furono perciò </a:t>
            </a:r>
            <a:r>
              <a:rPr sz="1200" dirty="0">
                <a:latin typeface="Times New Roman"/>
                <a:cs typeface="Times New Roman"/>
              </a:rPr>
              <a:t>portati ad </a:t>
            </a:r>
            <a:r>
              <a:rPr sz="1200" spc="-5" dirty="0">
                <a:latin typeface="Times New Roman"/>
                <a:cs typeface="Times New Roman"/>
              </a:rPr>
              <a:t>emigrare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dall’arena</a:t>
            </a:r>
            <a:endParaRPr sz="1200">
              <a:latin typeface="Times New Roman"/>
              <a:cs typeface="Times New Roman"/>
            </a:endParaRPr>
          </a:p>
          <a:p>
            <a:pPr marL="76200" marR="21717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dell’impianto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occidentale attraverso </a:t>
            </a:r>
            <a:r>
              <a:rPr sz="1200" dirty="0">
                <a:latin typeface="Times New Roman"/>
                <a:cs typeface="Times New Roman"/>
              </a:rPr>
              <a:t>il ponte </a:t>
            </a:r>
            <a:r>
              <a:rPr sz="1200" spc="-5" dirty="0">
                <a:latin typeface="Times New Roman"/>
                <a:cs typeface="Times New Roman"/>
              </a:rPr>
              <a:t>terrestre </a:t>
            </a:r>
            <a:r>
              <a:rPr sz="1200" dirty="0">
                <a:latin typeface="Times New Roman"/>
                <a:cs typeface="Times New Roman"/>
              </a:rPr>
              <a:t>di Bering e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 verso </a:t>
            </a:r>
            <a:r>
              <a:rPr sz="1200" dirty="0">
                <a:latin typeface="Times New Roman"/>
                <a:cs typeface="Times New Roman"/>
              </a:rPr>
              <a:t>il sudovest dell’Asia, dove  </a:t>
            </a:r>
            <a:r>
              <a:rPr sz="1200" spc="-5" dirty="0">
                <a:latin typeface="Times New Roman"/>
                <a:cs typeface="Times New Roman"/>
              </a:rPr>
              <a:t>continuarono ad </a:t>
            </a:r>
            <a:r>
              <a:rPr sz="1200" dirty="0">
                <a:latin typeface="Times New Roman"/>
                <a:cs typeface="Times New Roman"/>
              </a:rPr>
              <a:t>evolversi e a </a:t>
            </a:r>
            <a:r>
              <a:rPr sz="1200" spc="-5" dirty="0">
                <a:latin typeface="Times New Roman"/>
                <a:cs typeface="Times New Roman"/>
              </a:rPr>
              <a:t>beneficiare dell’apporto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linee del gruppo centrale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Così l’uomo </a:t>
            </a:r>
            <a:r>
              <a:rPr sz="1200" spc="-5" dirty="0">
                <a:latin typeface="Times New Roman"/>
                <a:cs typeface="Times New Roman"/>
              </a:rPr>
              <a:t>si evolvé </a:t>
            </a:r>
            <a:r>
              <a:rPr sz="1200" dirty="0">
                <a:latin typeface="Times New Roman"/>
                <a:cs typeface="Times New Roman"/>
              </a:rPr>
              <a:t>a partire da 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linee </a:t>
            </a:r>
            <a:r>
              <a:rPr sz="1200" spc="-5" dirty="0">
                <a:latin typeface="Times New Roman"/>
                <a:cs typeface="Times New Roman"/>
              </a:rPr>
              <a:t>vitali occidentali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nelle regioni centrali del </a:t>
            </a:r>
            <a:r>
              <a:rPr sz="1200" dirty="0">
                <a:latin typeface="Times New Roman"/>
                <a:cs typeface="Times New Roman"/>
              </a:rPr>
              <a:t>Vicino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86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(733.6) 65:2.16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la vita </a:t>
            </a:r>
            <a:r>
              <a:rPr sz="1200" spc="-5" dirty="0">
                <a:latin typeface="Times New Roman"/>
                <a:cs typeface="Times New Roman"/>
              </a:rPr>
              <a:t>che fu impiantata su Urantia si </a:t>
            </a:r>
            <a:r>
              <a:rPr sz="1200" dirty="0">
                <a:latin typeface="Times New Roman"/>
                <a:cs typeface="Times New Roman"/>
              </a:rPr>
              <a:t>evolvé </a:t>
            </a:r>
            <a:r>
              <a:rPr sz="1200" spc="-5" dirty="0">
                <a:latin typeface="Times New Roman"/>
                <a:cs typeface="Times New Roman"/>
              </a:rPr>
              <a:t>sino </a:t>
            </a:r>
            <a:r>
              <a:rPr sz="1200" dirty="0">
                <a:latin typeface="Times New Roman"/>
                <a:cs typeface="Times New Roman"/>
              </a:rPr>
              <a:t>all’era </a:t>
            </a:r>
            <a:r>
              <a:rPr sz="1200" spc="-5" dirty="0">
                <a:latin typeface="Times New Roman"/>
                <a:cs typeface="Times New Roman"/>
              </a:rPr>
              <a:t>glaciale, quando </a:t>
            </a:r>
            <a:r>
              <a:rPr sz="1200" dirty="0">
                <a:latin typeface="Times New Roman"/>
                <a:cs typeface="Times New Roman"/>
              </a:rPr>
              <a:t>l’uomo stesso </a:t>
            </a:r>
            <a:r>
              <a:rPr sz="1200" spc="-5" dirty="0">
                <a:latin typeface="Times New Roman"/>
                <a:cs typeface="Times New Roman"/>
              </a:rPr>
              <a:t>apparve </a:t>
            </a:r>
            <a:r>
              <a:rPr sz="1200" dirty="0">
                <a:latin typeface="Times New Roman"/>
                <a:cs typeface="Times New Roman"/>
              </a:rPr>
              <a:t>per la 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movimentata carriera planetaria.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apparizione </a:t>
            </a:r>
            <a:r>
              <a:rPr sz="1200" spc="-5" dirty="0">
                <a:latin typeface="Times New Roman"/>
                <a:cs typeface="Times New Roman"/>
              </a:rPr>
              <a:t>dell’uomo primitivo sulla terra durante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l’era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glaciale </a:t>
            </a:r>
            <a:r>
              <a:rPr sz="1200" dirty="0">
                <a:latin typeface="Times New Roman"/>
                <a:cs typeface="Times New Roman"/>
              </a:rPr>
              <a:t>non fu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semplice </a:t>
            </a:r>
            <a:r>
              <a:rPr sz="1200" spc="-5" dirty="0">
                <a:latin typeface="Times New Roman"/>
                <a:cs typeface="Times New Roman"/>
              </a:rPr>
              <a:t>accidente; </a:t>
            </a:r>
            <a:r>
              <a:rPr sz="1200" dirty="0">
                <a:latin typeface="Times New Roman"/>
                <a:cs typeface="Times New Roman"/>
              </a:rPr>
              <a:t>essa avvenne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un piano. I </a:t>
            </a:r>
            <a:r>
              <a:rPr sz="1200" spc="-5" dirty="0">
                <a:latin typeface="Times New Roman"/>
                <a:cs typeface="Times New Roman"/>
              </a:rPr>
              <a:t>rigori </a:t>
            </a:r>
            <a:r>
              <a:rPr sz="1200" dirty="0">
                <a:latin typeface="Times New Roman"/>
                <a:cs typeface="Times New Roman"/>
              </a:rPr>
              <a:t>e l’asprezza </a:t>
            </a:r>
            <a:r>
              <a:rPr sz="1200" spc="-5" dirty="0">
                <a:latin typeface="Times New Roman"/>
                <a:cs typeface="Times New Roman"/>
              </a:rPr>
              <a:t>climatica dell’era glaciale erano adatti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ogni senso allo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dirty="0">
                <a:latin typeface="Times New Roman"/>
                <a:cs typeface="Times New Roman"/>
              </a:rPr>
              <a:t>la produzione di un tipo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robusto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sensazionale attitudine alla  sopravvivenza.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L’impulso dell’evoluzione</a:t>
            </a:r>
            <a:endParaRPr sz="1600">
              <a:latin typeface="Times New Roman"/>
              <a:cs typeface="Times New Roman"/>
            </a:endParaRPr>
          </a:p>
          <a:p>
            <a:pPr marL="76200" marR="6223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(733.7) 65:3.1 </a:t>
            </a:r>
            <a:r>
              <a:rPr sz="1200" spc="-5" dirty="0">
                <a:latin typeface="Times New Roman"/>
                <a:cs typeface="Times New Roman"/>
              </a:rPr>
              <a:t>Sarà difficilmente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alle menti </a:t>
            </a:r>
            <a:r>
              <a:rPr sz="1200" spc="-5" dirty="0">
                <a:latin typeface="Times New Roman"/>
                <a:cs typeface="Times New Roman"/>
              </a:rPr>
              <a:t>umane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degli avvenimenti bizzarri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apparentemente assurdi  del progresso </a:t>
            </a:r>
            <a:r>
              <a:rPr sz="1200" dirty="0">
                <a:latin typeface="Times New Roman"/>
                <a:cs typeface="Times New Roman"/>
              </a:rPr>
              <a:t>evoluzionario </a:t>
            </a:r>
            <a:r>
              <a:rPr sz="1200" spc="-5" dirty="0">
                <a:latin typeface="Times New Roman"/>
                <a:cs typeface="Times New Roman"/>
              </a:rPr>
              <a:t>primitivo. Durante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evoluzioni apparentemente </a:t>
            </a:r>
            <a:r>
              <a:rPr sz="1200" dirty="0">
                <a:latin typeface="Times New Roman"/>
                <a:cs typeface="Times New Roman"/>
              </a:rPr>
              <a:t>strane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cose viventi </a:t>
            </a:r>
            <a:r>
              <a:rPr sz="1200" spc="-5" dirty="0">
                <a:latin typeface="Times New Roman"/>
                <a:cs typeface="Times New Roman"/>
              </a:rPr>
              <a:t>era operante </a:t>
            </a:r>
            <a:r>
              <a:rPr sz="1200" dirty="0">
                <a:latin typeface="Times New Roman"/>
                <a:cs typeface="Times New Roman"/>
              </a:rPr>
              <a:t>un piano  </a:t>
            </a:r>
            <a:r>
              <a:rPr sz="1200" spc="-5" dirty="0">
                <a:latin typeface="Times New Roman"/>
                <a:cs typeface="Times New Roman"/>
              </a:rPr>
              <a:t>prestabilito,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consentito interferire arbitrariamente </a:t>
            </a:r>
            <a:r>
              <a:rPr sz="1200" dirty="0">
                <a:latin typeface="Times New Roman"/>
                <a:cs typeface="Times New Roman"/>
              </a:rPr>
              <a:t>nello sviluppo dei modelli di vita una volta </a:t>
            </a:r>
            <a:r>
              <a:rPr sz="1200" spc="-5" dirty="0">
                <a:latin typeface="Times New Roman"/>
                <a:cs typeface="Times New Roman"/>
              </a:rPr>
              <a:t>che hanno </a:t>
            </a:r>
            <a:r>
              <a:rPr sz="1200" dirty="0">
                <a:latin typeface="Times New Roman"/>
                <a:cs typeface="Times New Roman"/>
              </a:rPr>
              <a:t>cominciato a  </a:t>
            </a:r>
            <a:r>
              <a:rPr sz="1200" spc="-5" dirty="0">
                <a:latin typeface="Times New Roman"/>
                <a:cs typeface="Times New Roman"/>
              </a:rPr>
              <a:t>funzionare.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499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584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(733.8) 65:3.2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possono </a:t>
            </a:r>
            <a:r>
              <a:rPr sz="1200" spc="-5" dirty="0">
                <a:latin typeface="Times New Roman"/>
                <a:cs typeface="Times New Roman"/>
              </a:rPr>
              <a:t>impiegare </a:t>
            </a:r>
            <a:r>
              <a:rPr sz="1200" dirty="0">
                <a:latin typeface="Times New Roman"/>
                <a:cs typeface="Times New Roman"/>
              </a:rPr>
              <a:t>ogni possibile </a:t>
            </a:r>
            <a:r>
              <a:rPr sz="1200" spc="-5" dirty="0">
                <a:latin typeface="Times New Roman"/>
                <a:cs typeface="Times New Roman"/>
              </a:rPr>
              <a:t>risorsa naturale </a:t>
            </a:r>
            <a:r>
              <a:rPr sz="1200" dirty="0">
                <a:latin typeface="Times New Roman"/>
                <a:cs typeface="Times New Roman"/>
              </a:rPr>
              <a:t>e possono utilizzare tutte le </a:t>
            </a:r>
            <a:r>
              <a:rPr sz="1200" spc="-5" dirty="0">
                <a:latin typeface="Times New Roman"/>
                <a:cs typeface="Times New Roman"/>
              </a:rPr>
              <a:t>circostanze </a:t>
            </a:r>
            <a:r>
              <a:rPr sz="1200" dirty="0">
                <a:latin typeface="Times New Roman"/>
                <a:cs typeface="Times New Roman"/>
              </a:rPr>
              <a:t>fortuite  </a:t>
            </a:r>
            <a:r>
              <a:rPr sz="1200" spc="-5" dirty="0">
                <a:latin typeface="Times New Roman"/>
                <a:cs typeface="Times New Roman"/>
              </a:rPr>
              <a:t>suscettibili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evolutivo </a:t>
            </a:r>
            <a:r>
              <a:rPr sz="1200" spc="-5" dirty="0">
                <a:latin typeface="Times New Roman"/>
                <a:cs typeface="Times New Roman"/>
              </a:rPr>
              <a:t>dell’esperimento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intervenire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meccanicamente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nell’evoluzione vegetale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animale, </a:t>
            </a:r>
            <a:r>
              <a:rPr sz="1200" dirty="0">
                <a:latin typeface="Times New Roman"/>
                <a:cs typeface="Times New Roman"/>
              </a:rPr>
              <a:t>né manipolare </a:t>
            </a:r>
            <a:r>
              <a:rPr sz="1200" spc="-5" dirty="0">
                <a:latin typeface="Times New Roman"/>
                <a:cs typeface="Times New Roman"/>
              </a:rPr>
              <a:t>arbitrariamente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orientamento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(733.9) 65:3.3 </a:t>
            </a:r>
            <a:r>
              <a:rPr sz="1200" spc="-5" dirty="0">
                <a:latin typeface="Times New Roman"/>
                <a:cs typeface="Times New Roman"/>
              </a:rPr>
              <a:t>Voi siete stati informati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evoluti </a:t>
            </a:r>
            <a:r>
              <a:rPr sz="1200" dirty="0">
                <a:latin typeface="Times New Roman"/>
                <a:cs typeface="Times New Roman"/>
              </a:rPr>
              <a:t>dallo sviluppo </a:t>
            </a:r>
            <a:r>
              <a:rPr sz="1200" spc="-5" dirty="0">
                <a:latin typeface="Times New Roman"/>
                <a:cs typeface="Times New Roman"/>
              </a:rPr>
              <a:t>della rana </a:t>
            </a:r>
            <a:r>
              <a:rPr sz="1200" dirty="0">
                <a:latin typeface="Times New Roman"/>
                <a:cs typeface="Times New Roman"/>
              </a:rPr>
              <a:t>primitiva e </a:t>
            </a:r>
            <a:r>
              <a:rPr sz="1200" spc="-5" dirty="0">
                <a:latin typeface="Times New Roman"/>
                <a:cs typeface="Times New Roman"/>
              </a:rPr>
              <a:t>che questa </a:t>
            </a:r>
            <a:r>
              <a:rPr sz="1200" dirty="0">
                <a:latin typeface="Times New Roman"/>
                <a:cs typeface="Times New Roman"/>
              </a:rPr>
              <a:t>linea  </a:t>
            </a:r>
            <a:r>
              <a:rPr sz="1200" spc="-5" dirty="0">
                <a:latin typeface="Times New Roman"/>
                <a:cs typeface="Times New Roman"/>
              </a:rPr>
              <a:t>ascendente, portata </a:t>
            </a:r>
            <a:r>
              <a:rPr sz="1200" dirty="0">
                <a:latin typeface="Times New Roman"/>
                <a:cs typeface="Times New Roman"/>
              </a:rPr>
              <a:t>potenzialmente da una </a:t>
            </a:r>
            <a:r>
              <a:rPr sz="1200" spc="-5" dirty="0">
                <a:latin typeface="Times New Roman"/>
                <a:cs typeface="Times New Roman"/>
              </a:rPr>
              <a:t>singola rana, sfuggì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all’estinzione in una </a:t>
            </a:r>
            <a:r>
              <a:rPr sz="1200" spc="-5" dirty="0">
                <a:latin typeface="Times New Roman"/>
                <a:cs typeface="Times New Roman"/>
              </a:rPr>
              <a:t>certa occasione. 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bisogna  dedurne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l’evoluzione dell’umanità sarebbe stata arrestata </a:t>
            </a:r>
            <a:r>
              <a:rPr sz="1200" dirty="0">
                <a:latin typeface="Times New Roman"/>
                <a:cs typeface="Times New Roman"/>
              </a:rPr>
              <a:t>da un incidente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cruciale.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quello stesso </a:t>
            </a:r>
            <a:r>
              <a:rPr sz="1200" spc="5" dirty="0">
                <a:latin typeface="Times New Roman"/>
                <a:cs typeface="Times New Roman"/>
              </a:rPr>
              <a:t>momento 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stavamo osservando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favorendo </a:t>
            </a:r>
            <a:r>
              <a:rPr sz="1200" dirty="0">
                <a:latin typeface="Times New Roman"/>
                <a:cs typeface="Times New Roman"/>
              </a:rPr>
              <a:t>non meno di mille </a:t>
            </a:r>
            <a:r>
              <a:rPr sz="1200" spc="-5" dirty="0">
                <a:latin typeface="Times New Roman"/>
                <a:cs typeface="Times New Roman"/>
              </a:rPr>
              <a:t>linee </a:t>
            </a:r>
            <a:r>
              <a:rPr sz="1200" dirty="0">
                <a:latin typeface="Times New Roman"/>
                <a:cs typeface="Times New Roman"/>
              </a:rPr>
              <a:t>di vita mutanti,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situate </a:t>
            </a:r>
            <a:r>
              <a:rPr sz="1200" dirty="0">
                <a:latin typeface="Times New Roman"/>
                <a:cs typeface="Times New Roman"/>
              </a:rPr>
              <a:t>molto lontane le une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altre, </a:t>
            </a:r>
            <a:r>
              <a:rPr sz="1200" spc="-5" dirty="0">
                <a:latin typeface="Times New Roman"/>
                <a:cs typeface="Times New Roman"/>
              </a:rPr>
              <a:t>che  avrebbero potuto essere </a:t>
            </a:r>
            <a:r>
              <a:rPr sz="1200" dirty="0">
                <a:latin typeface="Times New Roman"/>
                <a:cs typeface="Times New Roman"/>
              </a:rPr>
              <a:t>indirizzate </a:t>
            </a:r>
            <a:r>
              <a:rPr sz="1200" spc="-5" dirty="0">
                <a:latin typeface="Times New Roman"/>
                <a:cs typeface="Times New Roman"/>
              </a:rPr>
              <a:t>verso vari differenti </a:t>
            </a:r>
            <a:r>
              <a:rPr sz="1200" dirty="0">
                <a:latin typeface="Times New Roman"/>
                <a:cs typeface="Times New Roman"/>
              </a:rPr>
              <a:t>modelli di </a:t>
            </a:r>
            <a:r>
              <a:rPr sz="1200" spc="-5" dirty="0">
                <a:latin typeface="Times New Roman"/>
                <a:cs typeface="Times New Roman"/>
              </a:rPr>
              <a:t>sviluppo preumano. Questa particolare rana ancestrale  rappresentava </a:t>
            </a:r>
            <a:r>
              <a:rPr sz="1200" dirty="0">
                <a:latin typeface="Times New Roman"/>
                <a:cs typeface="Times New Roman"/>
              </a:rPr>
              <a:t>la nostra terza </a:t>
            </a:r>
            <a:r>
              <a:rPr sz="1200" spc="-5" dirty="0">
                <a:latin typeface="Times New Roman"/>
                <a:cs typeface="Times New Roman"/>
              </a:rPr>
              <a:t>selezione, essendosi </a:t>
            </a:r>
            <a:r>
              <a:rPr sz="1200" dirty="0">
                <a:latin typeface="Times New Roman"/>
                <a:cs typeface="Times New Roman"/>
              </a:rPr>
              <a:t>estinte le prime due </a:t>
            </a:r>
            <a:r>
              <a:rPr sz="1200" spc="-5" dirty="0">
                <a:latin typeface="Times New Roman"/>
                <a:cs typeface="Times New Roman"/>
              </a:rPr>
              <a:t>linee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malgrado </a:t>
            </a:r>
            <a:r>
              <a:rPr sz="1200" dirty="0">
                <a:latin typeface="Times New Roman"/>
                <a:cs typeface="Times New Roman"/>
              </a:rPr>
              <a:t>tutti i nostri sforzi per la </a:t>
            </a:r>
            <a:r>
              <a:rPr sz="1200" spc="-5" dirty="0">
                <a:latin typeface="Times New Roman"/>
                <a:cs typeface="Times New Roman"/>
              </a:rPr>
              <a:t>loro  conservazione.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(734.1) 65:3.4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perdita stessa di Andon e Fonta prima </a:t>
            </a:r>
            <a:r>
              <a:rPr sz="1200" spc="-5" dirty="0">
                <a:latin typeface="Times New Roman"/>
                <a:cs typeface="Times New Roman"/>
              </a:rPr>
              <a:t>che avessero procreato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discendenza, </a:t>
            </a:r>
            <a:r>
              <a:rPr sz="1200" dirty="0">
                <a:latin typeface="Times New Roman"/>
                <a:cs typeface="Times New Roman"/>
              </a:rPr>
              <a:t>anche se </a:t>
            </a:r>
            <a:r>
              <a:rPr sz="1200" spc="-5" dirty="0">
                <a:latin typeface="Times New Roman"/>
                <a:cs typeface="Times New Roman"/>
              </a:rPr>
              <a:t>avrebbe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ritardato</a:t>
            </a:r>
            <a:endParaRPr sz="1200">
              <a:latin typeface="Times New Roman"/>
              <a:cs typeface="Times New Roman"/>
            </a:endParaRPr>
          </a:p>
          <a:p>
            <a:pPr marL="76200" marR="30289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l’evoluzione umana,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impedirla. </a:t>
            </a:r>
            <a:r>
              <a:rPr sz="1200" spc="-5" dirty="0">
                <a:latin typeface="Times New Roman"/>
                <a:cs typeface="Times New Roman"/>
              </a:rPr>
              <a:t>Dopo l’apparizione </a:t>
            </a:r>
            <a:r>
              <a:rPr sz="1200" dirty="0">
                <a:latin typeface="Times New Roman"/>
                <a:cs typeface="Times New Roman"/>
              </a:rPr>
              <a:t>di Andon e </a:t>
            </a:r>
            <a:r>
              <a:rPr sz="1200" spc="-5" dirty="0">
                <a:latin typeface="Times New Roman"/>
                <a:cs typeface="Times New Roman"/>
              </a:rPr>
              <a:t>Fonta </a:t>
            </a:r>
            <a:r>
              <a:rPr sz="1200" dirty="0">
                <a:latin typeface="Times New Roman"/>
                <a:cs typeface="Times New Roman"/>
              </a:rPr>
              <a:t>e prima che i potenziali </a:t>
            </a:r>
            <a:r>
              <a:rPr sz="1200" spc="-5" dirty="0">
                <a:latin typeface="Times New Roman"/>
                <a:cs typeface="Times New Roman"/>
              </a:rPr>
              <a:t>umani mutanti 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animale fossero esauriti, si evolvettero </a:t>
            </a:r>
            <a:r>
              <a:rPr sz="1200" dirty="0">
                <a:latin typeface="Times New Roman"/>
                <a:cs typeface="Times New Roman"/>
              </a:rPr>
              <a:t>non meno di settemila </a:t>
            </a:r>
            <a:r>
              <a:rPr sz="1200" spc="-5" dirty="0">
                <a:latin typeface="Times New Roman"/>
                <a:cs typeface="Times New Roman"/>
              </a:rPr>
              <a:t>linee favorevoli </a:t>
            </a:r>
            <a:r>
              <a:rPr sz="1200" dirty="0">
                <a:latin typeface="Times New Roman"/>
                <a:cs typeface="Times New Roman"/>
              </a:rPr>
              <a:t>che avrebbero </a:t>
            </a:r>
            <a:r>
              <a:rPr sz="1200" spc="-5" dirty="0">
                <a:latin typeface="Times New Roman"/>
                <a:cs typeface="Times New Roman"/>
              </a:rPr>
              <a:t>potuto raggiungere </a:t>
            </a:r>
            <a:r>
              <a:rPr sz="1200" spc="15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sorta di tipo umano di sviluppo. E molte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queste linee migliori furono </a:t>
            </a:r>
            <a:r>
              <a:rPr sz="1200" spc="-5" dirty="0">
                <a:latin typeface="Times New Roman"/>
                <a:cs typeface="Times New Roman"/>
              </a:rPr>
              <a:t>successivamente assimilate dalle varie </a:t>
            </a:r>
            <a:r>
              <a:rPr sz="1200" dirty="0">
                <a:latin typeface="Times New Roman"/>
                <a:cs typeface="Times New Roman"/>
              </a:rPr>
              <a:t>branche  </a:t>
            </a:r>
            <a:r>
              <a:rPr sz="1200" spc="-5" dirty="0">
                <a:latin typeface="Times New Roman"/>
                <a:cs typeface="Times New Roman"/>
              </a:rPr>
              <a:t>della specie </a:t>
            </a:r>
            <a:r>
              <a:rPr sz="1200" dirty="0">
                <a:latin typeface="Times New Roman"/>
                <a:cs typeface="Times New Roman"/>
              </a:rPr>
              <a:t>umana in</a:t>
            </a:r>
            <a:r>
              <a:rPr sz="1200" spc="-5" dirty="0">
                <a:latin typeface="Times New Roman"/>
                <a:cs typeface="Times New Roman"/>
              </a:rPr>
              <a:t> espansione.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27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(734.2) 65:3.5 </a:t>
            </a:r>
            <a:r>
              <a:rPr sz="1200" spc="-5" dirty="0">
                <a:latin typeface="Times New Roman"/>
                <a:cs typeface="Times New Roman"/>
              </a:rPr>
              <a:t>Molto tempo prima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la Figlia </a:t>
            </a:r>
            <a:r>
              <a:rPr sz="1200" spc="-5" dirty="0">
                <a:latin typeface="Times New Roman"/>
                <a:cs typeface="Times New Roman"/>
              </a:rPr>
              <a:t>Materiali, gli elevatori biologici, </a:t>
            </a:r>
            <a:r>
              <a:rPr sz="1200" dirty="0">
                <a:latin typeface="Times New Roman"/>
                <a:cs typeface="Times New Roman"/>
              </a:rPr>
              <a:t>arrivino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pianeta, </a:t>
            </a:r>
            <a:r>
              <a:rPr sz="1200" dirty="0">
                <a:latin typeface="Times New Roman"/>
                <a:cs typeface="Times New Roman"/>
              </a:rPr>
              <a:t>i potenziali </a:t>
            </a:r>
            <a:r>
              <a:rPr sz="1200" spc="-5" dirty="0">
                <a:latin typeface="Times New Roman"/>
                <a:cs typeface="Times New Roman"/>
              </a:rPr>
              <a:t>umani  della specie animale </a:t>
            </a:r>
            <a:r>
              <a:rPr sz="1200" dirty="0">
                <a:latin typeface="Times New Roman"/>
                <a:cs typeface="Times New Roman"/>
              </a:rPr>
              <a:t>in evoluzione sono stati </a:t>
            </a:r>
            <a:r>
              <a:rPr sz="1200" spc="-5" dirty="0">
                <a:latin typeface="Times New Roman"/>
                <a:cs typeface="Times New Roman"/>
              </a:rPr>
              <a:t>esauriti. Questo </a:t>
            </a:r>
            <a:r>
              <a:rPr sz="1200" dirty="0">
                <a:latin typeface="Times New Roman"/>
                <a:cs typeface="Times New Roman"/>
              </a:rPr>
              <a:t>stadio </a:t>
            </a:r>
            <a:r>
              <a:rPr sz="1200" spc="-5" dirty="0">
                <a:latin typeface="Times New Roman"/>
                <a:cs typeface="Times New Roman"/>
              </a:rPr>
              <a:t>biologico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è rivelato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Portatori di Vita dal  </a:t>
            </a:r>
            <a:r>
              <a:rPr sz="1200" spc="-5" dirty="0">
                <a:latin typeface="Times New Roman"/>
                <a:cs typeface="Times New Roman"/>
              </a:rPr>
              <a:t>fenomeno della </a:t>
            </a:r>
            <a:r>
              <a:rPr sz="1200" dirty="0">
                <a:latin typeface="Times New Roman"/>
                <a:cs typeface="Times New Roman"/>
              </a:rPr>
              <a:t>terza fase di mobilitazione </a:t>
            </a:r>
            <a:r>
              <a:rPr sz="1200" spc="-5" dirty="0">
                <a:latin typeface="Times New Roman"/>
                <a:cs typeface="Times New Roman"/>
              </a:rPr>
              <a:t>degli spiriti aiutanti, che si produce automaticamente </a:t>
            </a:r>
            <a:r>
              <a:rPr sz="1200" dirty="0">
                <a:latin typeface="Times New Roman"/>
                <a:cs typeface="Times New Roman"/>
              </a:rPr>
              <a:t>in concomitanza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l’esaurimento  </a:t>
            </a:r>
            <a:r>
              <a:rPr sz="1200" spc="-5" dirty="0">
                <a:latin typeface="Times New Roman"/>
                <a:cs typeface="Times New Roman"/>
              </a:rPr>
              <a:t>della capacità </a:t>
            </a:r>
            <a:r>
              <a:rPr sz="1200" dirty="0">
                <a:latin typeface="Times New Roman"/>
                <a:cs typeface="Times New Roman"/>
              </a:rPr>
              <a:t>di tutta la vita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origine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potenziali mutanti </a:t>
            </a:r>
            <a:r>
              <a:rPr sz="1200" spc="-5" dirty="0">
                <a:latin typeface="Times New Roman"/>
                <a:cs typeface="Times New Roman"/>
              </a:rPr>
              <a:t>d’individui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preumani.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325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73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(655.2) 57:4.6 </a:t>
            </a:r>
            <a:r>
              <a:rPr sz="1200" i="1" dirty="0">
                <a:latin typeface="Times New Roman"/>
                <a:cs typeface="Times New Roman"/>
              </a:rPr>
              <a:t>8.000.000.000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cominciò </a:t>
            </a:r>
            <a:r>
              <a:rPr sz="1200" dirty="0">
                <a:latin typeface="Times New Roman"/>
                <a:cs typeface="Times New Roman"/>
              </a:rPr>
              <a:t>la formidabile </a:t>
            </a:r>
            <a:r>
              <a:rPr sz="1200" spc="-5" dirty="0">
                <a:latin typeface="Times New Roman"/>
                <a:cs typeface="Times New Roman"/>
              </a:rPr>
              <a:t>eruzione </a:t>
            </a:r>
            <a:r>
              <a:rPr sz="1200" dirty="0">
                <a:latin typeface="Times New Roman"/>
                <a:cs typeface="Times New Roman"/>
              </a:rPr>
              <a:t>terminale. Solo i </a:t>
            </a:r>
            <a:r>
              <a:rPr sz="1200" spc="-5" dirty="0">
                <a:latin typeface="Times New Roman"/>
                <a:cs typeface="Times New Roman"/>
              </a:rPr>
              <a:t>sistemi esterni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al riparo al </a:t>
            </a:r>
            <a:r>
              <a:rPr sz="1200" dirty="0">
                <a:latin typeface="Times New Roman"/>
                <a:cs typeface="Times New Roman"/>
              </a:rPr>
              <a:t>momento di  un tale </a:t>
            </a:r>
            <a:r>
              <a:rPr sz="1200" spc="-5" dirty="0">
                <a:latin typeface="Times New Roman"/>
                <a:cs typeface="Times New Roman"/>
              </a:rPr>
              <a:t>sconvolgimento </a:t>
            </a:r>
            <a:r>
              <a:rPr sz="1200" dirty="0">
                <a:latin typeface="Times New Roman"/>
                <a:cs typeface="Times New Roman"/>
              </a:rPr>
              <a:t>cosmico. </a:t>
            </a:r>
            <a:r>
              <a:rPr sz="1200" spc="-5" dirty="0">
                <a:latin typeface="Times New Roman"/>
                <a:cs typeface="Times New Roman"/>
              </a:rPr>
              <a:t>E </a:t>
            </a:r>
            <a:r>
              <a:rPr sz="1200" dirty="0">
                <a:latin typeface="Times New Roman"/>
                <a:cs typeface="Times New Roman"/>
              </a:rPr>
              <a:t>questo fu l’inizio della </a:t>
            </a:r>
            <a:r>
              <a:rPr sz="1200" spc="-5" dirty="0">
                <a:latin typeface="Times New Roman"/>
                <a:cs typeface="Times New Roman"/>
              </a:rPr>
              <a:t>fine della </a:t>
            </a:r>
            <a:r>
              <a:rPr sz="1200" dirty="0">
                <a:latin typeface="Times New Roman"/>
                <a:cs typeface="Times New Roman"/>
              </a:rPr>
              <a:t>nebulosa. </a:t>
            </a:r>
            <a:r>
              <a:rPr sz="1200" spc="-5" dirty="0">
                <a:latin typeface="Times New Roman"/>
                <a:cs typeface="Times New Roman"/>
              </a:rPr>
              <a:t>Tale sgorgamento </a:t>
            </a:r>
            <a:r>
              <a:rPr sz="1200" dirty="0">
                <a:latin typeface="Times New Roman"/>
                <a:cs typeface="Times New Roman"/>
              </a:rPr>
              <a:t>finale di </a:t>
            </a:r>
            <a:r>
              <a:rPr sz="1200" spc="-5" dirty="0">
                <a:latin typeface="Times New Roman"/>
                <a:cs typeface="Times New Roman"/>
              </a:rPr>
              <a:t>soli si estese su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quasi due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(655.3) 57:4.7 </a:t>
            </a:r>
            <a:r>
              <a:rPr sz="1200" i="1" dirty="0">
                <a:latin typeface="Times New Roman"/>
                <a:cs typeface="Times New Roman"/>
              </a:rPr>
              <a:t>7.000.000.000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si assisté all’apogeo </a:t>
            </a:r>
            <a:r>
              <a:rPr sz="1200" dirty="0">
                <a:latin typeface="Times New Roman"/>
                <a:cs typeface="Times New Roman"/>
              </a:rPr>
              <a:t>della disgregazione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Andronover. Questo </a:t>
            </a:r>
            <a:r>
              <a:rPr sz="1200" dirty="0">
                <a:latin typeface="Times New Roman"/>
                <a:cs typeface="Times New Roman"/>
              </a:rPr>
              <a:t>fu 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nascita  dei </a:t>
            </a:r>
            <a:r>
              <a:rPr sz="1200" dirty="0">
                <a:latin typeface="Times New Roman"/>
                <a:cs typeface="Times New Roman"/>
              </a:rPr>
              <a:t>soli </a:t>
            </a:r>
            <a:r>
              <a:rPr sz="1200" spc="-5" dirty="0">
                <a:latin typeface="Times New Roman"/>
                <a:cs typeface="Times New Roman"/>
              </a:rPr>
              <a:t>terminali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culminante delle perturbazioni fisiche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12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(655.4) 57:4.8 </a:t>
            </a:r>
            <a:r>
              <a:rPr sz="1200" i="1" dirty="0">
                <a:latin typeface="Times New Roman"/>
                <a:cs typeface="Times New Roman"/>
              </a:rPr>
              <a:t>6.000.000.000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si celebrò </a:t>
            </a:r>
            <a:r>
              <a:rPr sz="1200" dirty="0">
                <a:latin typeface="Times New Roman"/>
                <a:cs typeface="Times New Roman"/>
              </a:rPr>
              <a:t>la fine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disgregazione </a:t>
            </a:r>
            <a:r>
              <a:rPr sz="1200" spc="-5" dirty="0">
                <a:latin typeface="Times New Roman"/>
                <a:cs typeface="Times New Roman"/>
              </a:rPr>
              <a:t>terminale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nascita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sole,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cinquantaseiesimo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dall’ultimo </a:t>
            </a:r>
            <a:r>
              <a:rPr sz="1200" spc="-5" dirty="0">
                <a:latin typeface="Times New Roman"/>
                <a:cs typeface="Times New Roman"/>
              </a:rPr>
              <a:t>della seconda famiglia solare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Andronover. Questa </a:t>
            </a:r>
            <a:r>
              <a:rPr sz="1200" dirty="0">
                <a:latin typeface="Times New Roman"/>
                <a:cs typeface="Times New Roman"/>
              </a:rPr>
              <a:t>eruzione </a:t>
            </a:r>
            <a:r>
              <a:rPr sz="1200" spc="-5" dirty="0">
                <a:latin typeface="Times New Roman"/>
                <a:cs typeface="Times New Roman"/>
              </a:rPr>
              <a:t>finale del nucleo nebulare </a:t>
            </a:r>
            <a:r>
              <a:rPr sz="1200" dirty="0">
                <a:latin typeface="Times New Roman"/>
                <a:cs typeface="Times New Roman"/>
              </a:rPr>
              <a:t>diede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a  136.702 soli, la </a:t>
            </a:r>
            <a:r>
              <a:rPr sz="1200" spc="-5" dirty="0">
                <a:latin typeface="Times New Roman"/>
                <a:cs typeface="Times New Roman"/>
              </a:rPr>
              <a:t>maggior parte dei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erano globi solitari.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totale di soli e di </a:t>
            </a:r>
            <a:r>
              <a:rPr sz="1200" spc="-5" dirty="0">
                <a:latin typeface="Times New Roman"/>
                <a:cs typeface="Times New Roman"/>
              </a:rPr>
              <a:t>sistemi solari originati </a:t>
            </a:r>
            <a:r>
              <a:rPr sz="1200" dirty="0">
                <a:latin typeface="Times New Roman"/>
                <a:cs typeface="Times New Roman"/>
              </a:rPr>
              <a:t>dalla nebulosa di  </a:t>
            </a:r>
            <a:r>
              <a:rPr sz="1200" spc="-5" dirty="0">
                <a:latin typeface="Times New Roman"/>
                <a:cs typeface="Times New Roman"/>
              </a:rPr>
              <a:t>Andronover </a:t>
            </a:r>
            <a:r>
              <a:rPr sz="1200" dirty="0">
                <a:latin typeface="Times New Roman"/>
                <a:cs typeface="Times New Roman"/>
              </a:rPr>
              <a:t>fu di 1.013.628.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sole del vostro </a:t>
            </a:r>
            <a:r>
              <a:rPr sz="1200" spc="-5" dirty="0">
                <a:latin typeface="Times New Roman"/>
                <a:cs typeface="Times New Roman"/>
              </a:rPr>
              <a:t>sistema solare </a:t>
            </a:r>
            <a:r>
              <a:rPr sz="1200" dirty="0">
                <a:latin typeface="Times New Roman"/>
                <a:cs typeface="Times New Roman"/>
              </a:rPr>
              <a:t>porta il numero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1.013.572.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413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(655.5) 57:4.9 </a:t>
            </a:r>
            <a:r>
              <a:rPr sz="1200" spc="-5" dirty="0">
                <a:latin typeface="Times New Roman"/>
                <a:cs typeface="Times New Roman"/>
              </a:rPr>
              <a:t>Oramai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nebulosa </a:t>
            </a:r>
            <a:r>
              <a:rPr sz="1200" dirty="0">
                <a:latin typeface="Times New Roman"/>
                <a:cs typeface="Times New Roman"/>
              </a:rPr>
              <a:t>di Andronover non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più, ma continua 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nei numerosi soli 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famiglie  planetarie originati </a:t>
            </a:r>
            <a:r>
              <a:rPr sz="1200" dirty="0">
                <a:latin typeface="Times New Roman"/>
                <a:cs typeface="Times New Roman"/>
              </a:rPr>
              <a:t>da questa nube madre dello spazio.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residuo </a:t>
            </a:r>
            <a:r>
              <a:rPr sz="1200" dirty="0">
                <a:latin typeface="Times New Roman"/>
                <a:cs typeface="Times New Roman"/>
              </a:rPr>
              <a:t>nucleare finale di questa </a:t>
            </a:r>
            <a:r>
              <a:rPr sz="1200" spc="-5" dirty="0">
                <a:latin typeface="Times New Roman"/>
                <a:cs typeface="Times New Roman"/>
              </a:rPr>
              <a:t>magnifica nebulosa </a:t>
            </a:r>
            <a:r>
              <a:rPr sz="1200" dirty="0">
                <a:latin typeface="Times New Roman"/>
                <a:cs typeface="Times New Roman"/>
              </a:rPr>
              <a:t>arde ancora con un  </a:t>
            </a:r>
            <a:r>
              <a:rPr sz="1200" spc="-5" dirty="0">
                <a:latin typeface="Times New Roman"/>
                <a:cs typeface="Times New Roman"/>
              </a:rPr>
              <a:t>bagliore rossastro </a:t>
            </a:r>
            <a:r>
              <a:rPr sz="1200" dirty="0">
                <a:latin typeface="Times New Roman"/>
                <a:cs typeface="Times New Roman"/>
              </a:rPr>
              <a:t>e continua a diffondere una luce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calore moderati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sua restante famiglia planetaria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centosessantacinque </a:t>
            </a:r>
            <a:r>
              <a:rPr sz="1200" dirty="0">
                <a:latin typeface="Times New Roman"/>
                <a:cs typeface="Times New Roman"/>
              </a:rPr>
              <a:t>mondi, che </a:t>
            </a:r>
            <a:r>
              <a:rPr sz="1200" spc="-5" dirty="0">
                <a:latin typeface="Times New Roman"/>
                <a:cs typeface="Times New Roman"/>
              </a:rPr>
              <a:t>girano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attorno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venerabile </a:t>
            </a:r>
            <a:r>
              <a:rPr sz="1200" dirty="0">
                <a:latin typeface="Times New Roman"/>
                <a:cs typeface="Times New Roman"/>
              </a:rPr>
              <a:t>madre di due </a:t>
            </a:r>
            <a:r>
              <a:rPr sz="1200" spc="-5" dirty="0">
                <a:latin typeface="Times New Roman"/>
                <a:cs typeface="Times New Roman"/>
              </a:rPr>
              <a:t>possenti generazioni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monarchi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L’origine di Monmatia — Il sistema solare di</a:t>
            </a:r>
            <a:r>
              <a:rPr sz="1600" b="1" spc="4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Urantia</a:t>
            </a:r>
            <a:endParaRPr sz="1600">
              <a:latin typeface="Times New Roman"/>
              <a:cs typeface="Times New Roman"/>
            </a:endParaRPr>
          </a:p>
          <a:p>
            <a:pPr marL="88900" marR="38036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(655.6) 57:5.1 </a:t>
            </a:r>
            <a:r>
              <a:rPr sz="1200" i="1" dirty="0">
                <a:latin typeface="Times New Roman"/>
                <a:cs typeface="Times New Roman"/>
              </a:rPr>
              <a:t>5.000.000.000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il vostro sole era un </a:t>
            </a:r>
            <a:r>
              <a:rPr sz="1200" spc="-5" dirty="0">
                <a:latin typeface="Times New Roman"/>
                <a:cs typeface="Times New Roman"/>
              </a:rPr>
              <a:t>globo incandescente relativamente isolato, </a:t>
            </a:r>
            <a:r>
              <a:rPr sz="1200" dirty="0">
                <a:latin typeface="Times New Roman"/>
                <a:cs typeface="Times New Roman"/>
              </a:rPr>
              <a:t>che aveva </a:t>
            </a:r>
            <a:r>
              <a:rPr sz="1200" spc="-5" dirty="0">
                <a:latin typeface="Times New Roman"/>
                <a:cs typeface="Times New Roman"/>
              </a:rPr>
              <a:t>raccolto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della materia </a:t>
            </a:r>
            <a:r>
              <a:rPr sz="1200" spc="-5" dirty="0">
                <a:latin typeface="Times New Roman"/>
                <a:cs typeface="Times New Roman"/>
              </a:rPr>
              <a:t>circolante nello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vicino,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residui del recente sconvolgimento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 accompagnato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15" dirty="0">
                <a:latin typeface="Times New Roman"/>
                <a:cs typeface="Times New Roman"/>
              </a:rPr>
              <a:t>sua  </a:t>
            </a:r>
            <a:r>
              <a:rPr sz="1200" spc="-5" dirty="0">
                <a:latin typeface="Times New Roman"/>
                <a:cs typeface="Times New Roman"/>
              </a:rPr>
              <a:t>nascita.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1815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609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(734.3) 65:3.6 </a:t>
            </a:r>
            <a:r>
              <a:rPr sz="1200" spc="-5" dirty="0">
                <a:latin typeface="Times New Roman"/>
                <a:cs typeface="Times New Roman"/>
              </a:rPr>
              <a:t>L’umanità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deve risolvere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problemi di </a:t>
            </a:r>
            <a:r>
              <a:rPr sz="1200" spc="-5" dirty="0">
                <a:latin typeface="Times New Roman"/>
                <a:cs typeface="Times New Roman"/>
              </a:rPr>
              <a:t>sviluppo mortale mediante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stirpi umane 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— nessuna  nuova razza </a:t>
            </a:r>
            <a:r>
              <a:rPr sz="1200" spc="-5" dirty="0">
                <a:latin typeface="Times New Roman"/>
                <a:cs typeface="Times New Roman"/>
              </a:rPr>
              <a:t>si evolverà </a:t>
            </a:r>
            <a:r>
              <a:rPr sz="1200" dirty="0">
                <a:latin typeface="Times New Roman"/>
                <a:cs typeface="Times New Roman"/>
              </a:rPr>
              <a:t>per tutto il tempo futuro 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sorgenti preumane. Ma questo fatto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preclude </a:t>
            </a:r>
            <a:r>
              <a:rPr sz="1200" dirty="0">
                <a:latin typeface="Times New Roman"/>
                <a:cs typeface="Times New Roman"/>
              </a:rPr>
              <a:t>la possibilità di  </a:t>
            </a:r>
            <a:r>
              <a:rPr sz="1200" spc="-5" dirty="0">
                <a:latin typeface="Times New Roman"/>
                <a:cs typeface="Times New Roman"/>
              </a:rPr>
              <a:t>raggiungere livelli </a:t>
            </a:r>
            <a:r>
              <a:rPr sz="1200" dirty="0">
                <a:latin typeface="Times New Roman"/>
                <a:cs typeface="Times New Roman"/>
              </a:rPr>
              <a:t>molto 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sviluppo umano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promozione intelligente dei </a:t>
            </a: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che sussistono 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nelle razze mortali. Ciò che noi, 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Vita, facciamo </a:t>
            </a:r>
            <a:r>
              <a:rPr sz="1200" dirty="0">
                <a:latin typeface="Times New Roman"/>
                <a:cs typeface="Times New Roman"/>
              </a:rPr>
              <a:t>per conservare e promuovere le linee di vita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prima</a:t>
            </a:r>
            <a:endParaRPr sz="1200">
              <a:latin typeface="Times New Roman"/>
              <a:cs typeface="Times New Roman"/>
            </a:endParaRPr>
          </a:p>
          <a:p>
            <a:pPr marL="63500" marR="2908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dell’apparizione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l’uomo deve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dopo tale </a:t>
            </a:r>
            <a:r>
              <a:rPr sz="1200" spc="-5" dirty="0">
                <a:latin typeface="Times New Roman"/>
                <a:cs typeface="Times New Roman"/>
              </a:rPr>
              <a:t>avvenimento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successivamente al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ritiro </a:t>
            </a:r>
            <a:r>
              <a:rPr sz="1200" spc="5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ogni partecipazione </a:t>
            </a:r>
            <a:r>
              <a:rPr sz="1200" dirty="0">
                <a:latin typeface="Times New Roman"/>
                <a:cs typeface="Times New Roman"/>
              </a:rPr>
              <a:t>attiva </a:t>
            </a:r>
            <a:r>
              <a:rPr sz="1200" spc="-5" dirty="0">
                <a:latin typeface="Times New Roman"/>
                <a:cs typeface="Times New Roman"/>
              </a:rPr>
              <a:t>all’evoluzione.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linea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evoluzionario </a:t>
            </a:r>
            <a:r>
              <a:rPr sz="1200" dirty="0">
                <a:latin typeface="Times New Roman"/>
                <a:cs typeface="Times New Roman"/>
              </a:rPr>
              <a:t>dell’uomo è </a:t>
            </a:r>
            <a:r>
              <a:rPr sz="1200" spc="-5" dirty="0">
                <a:latin typeface="Times New Roman"/>
                <a:cs typeface="Times New Roman"/>
              </a:rPr>
              <a:t>nelle sue stesse mani,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 marR="12192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l’intelligenza scientifica deve presto </a:t>
            </a:r>
            <a:r>
              <a:rPr sz="1200" dirty="0">
                <a:latin typeface="Times New Roman"/>
                <a:cs typeface="Times New Roman"/>
              </a:rPr>
              <a:t>o tardi </a:t>
            </a:r>
            <a:r>
              <a:rPr sz="1200" spc="-5" dirty="0">
                <a:latin typeface="Times New Roman"/>
                <a:cs typeface="Times New Roman"/>
              </a:rPr>
              <a:t>rimpiazzare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funzionamento irregolare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selezione naturale </a:t>
            </a:r>
            <a:r>
              <a:rPr sz="1200" dirty="0">
                <a:latin typeface="Times New Roman"/>
                <a:cs typeface="Times New Roman"/>
              </a:rPr>
              <a:t>incontrollata e di una  </a:t>
            </a:r>
            <a:r>
              <a:rPr sz="1200" spc="-5" dirty="0">
                <a:latin typeface="Times New Roman"/>
                <a:cs typeface="Times New Roman"/>
              </a:rPr>
              <a:t>sopravvivenza lasciata 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825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(734.4) 65:3.7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parlando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dirty="0">
                <a:latin typeface="Times New Roman"/>
                <a:cs typeface="Times New Roman"/>
              </a:rPr>
              <a:t>l’evoluzione, </a:t>
            </a:r>
            <a:r>
              <a:rPr sz="1200" spc="-5" dirty="0">
                <a:latin typeface="Times New Roman"/>
                <a:cs typeface="Times New Roman"/>
              </a:rPr>
              <a:t>si deve sottolineare che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lontano futuro, quando </a:t>
            </a:r>
            <a:r>
              <a:rPr sz="1200" dirty="0">
                <a:latin typeface="Times New Roman"/>
                <a:cs typeface="Times New Roman"/>
              </a:rPr>
              <a:t>potrete </a:t>
            </a:r>
            <a:r>
              <a:rPr sz="1200" spc="-5" dirty="0">
                <a:latin typeface="Times New Roman"/>
                <a:cs typeface="Times New Roman"/>
              </a:rPr>
              <a:t>essere assegnati ad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Portatori di </a:t>
            </a:r>
            <a:r>
              <a:rPr sz="1200" spc="-5" dirty="0">
                <a:latin typeface="Times New Roman"/>
                <a:cs typeface="Times New Roman"/>
              </a:rPr>
              <a:t>Vita, avrete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ampie </a:t>
            </a:r>
            <a:r>
              <a:rPr sz="1200" spc="-5" dirty="0">
                <a:latin typeface="Times New Roman"/>
                <a:cs typeface="Times New Roman"/>
              </a:rPr>
              <a:t>occasioni </a:t>
            </a:r>
            <a:r>
              <a:rPr sz="1200" dirty="0">
                <a:latin typeface="Times New Roman"/>
                <a:cs typeface="Times New Roman"/>
              </a:rPr>
              <a:t>di offrire dei </a:t>
            </a:r>
            <a:r>
              <a:rPr sz="1200" spc="-5" dirty="0">
                <a:latin typeface="Times New Roman"/>
                <a:cs typeface="Times New Roman"/>
              </a:rPr>
              <a:t>suggerimenti </a:t>
            </a:r>
            <a:r>
              <a:rPr sz="1200" dirty="0">
                <a:latin typeface="Times New Roman"/>
                <a:cs typeface="Times New Roman"/>
              </a:rPr>
              <a:t>e di portare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possibile miglioramento  </a:t>
            </a:r>
            <a:r>
              <a:rPr sz="1200" spc="-5" dirty="0">
                <a:latin typeface="Times New Roman"/>
                <a:cs typeface="Times New Roman"/>
              </a:rPr>
              <a:t>ai piani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alla tecnica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trapianto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Siate pazienti! </a:t>
            </a:r>
            <a:r>
              <a:rPr sz="1200" spc="-1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buone </a:t>
            </a:r>
            <a:r>
              <a:rPr sz="1200" spc="-5" dirty="0">
                <a:latin typeface="Times New Roman"/>
                <a:cs typeface="Times New Roman"/>
              </a:rPr>
              <a:t>idee, </a:t>
            </a:r>
            <a:r>
              <a:rPr sz="1200" dirty="0">
                <a:latin typeface="Times New Roman"/>
                <a:cs typeface="Times New Roman"/>
              </a:rPr>
              <a:t>se le vostre menti sono </a:t>
            </a:r>
            <a:r>
              <a:rPr sz="1200" spc="-5" dirty="0">
                <a:latin typeface="Times New Roman"/>
                <a:cs typeface="Times New Roman"/>
              </a:rPr>
              <a:t>fertili  riguardo </a:t>
            </a:r>
            <a:r>
              <a:rPr sz="1200" dirty="0">
                <a:latin typeface="Times New Roman"/>
                <a:cs typeface="Times New Roman"/>
              </a:rPr>
              <a:t>a metodi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amministrazione 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parte dei domini </a:t>
            </a:r>
            <a:r>
              <a:rPr sz="1200" spc="-5" dirty="0">
                <a:latin typeface="Times New Roman"/>
                <a:cs typeface="Times New Roman"/>
              </a:rPr>
              <a:t>universali, avrete certamente l’opportunità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presentarli ai </a:t>
            </a:r>
            <a:r>
              <a:rPr sz="1200" dirty="0">
                <a:latin typeface="Times New Roman"/>
                <a:cs typeface="Times New Roman"/>
              </a:rPr>
              <a:t>vostri associati e </a:t>
            </a:r>
            <a:r>
              <a:rPr sz="1200" spc="-5" dirty="0">
                <a:latin typeface="Times New Roman"/>
                <a:cs typeface="Times New Roman"/>
              </a:rPr>
              <a:t>colleghi amministratori nelle ere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L’avventura di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Urantia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(734.5) 65:4.1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perdete </a:t>
            </a:r>
            <a:r>
              <a:rPr sz="1200" dirty="0">
                <a:latin typeface="Times New Roman"/>
                <a:cs typeface="Times New Roman"/>
              </a:rPr>
              <a:t>di vista il </a:t>
            </a:r>
            <a:r>
              <a:rPr sz="1200" spc="-5" dirty="0">
                <a:latin typeface="Times New Roman"/>
                <a:cs typeface="Times New Roman"/>
              </a:rPr>
              <a:t>fatto che Urantia ci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assegnata come </a:t>
            </a:r>
            <a:r>
              <a:rPr sz="1200" dirty="0">
                <a:latin typeface="Times New Roman"/>
                <a:cs typeface="Times New Roman"/>
              </a:rPr>
              <a:t>mondo di </a:t>
            </a:r>
            <a:r>
              <a:rPr sz="1200" spc="-5" dirty="0">
                <a:latin typeface="Times New Roman"/>
                <a:cs typeface="Times New Roman"/>
              </a:rPr>
              <a:t>sperimentazione della vita. Su questo </a:t>
            </a:r>
            <a:r>
              <a:rPr sz="1200" dirty="0">
                <a:latin typeface="Times New Roman"/>
                <a:cs typeface="Times New Roman"/>
              </a:rPr>
              <a:t>pianeta noi  </a:t>
            </a:r>
            <a:r>
              <a:rPr sz="1200" spc="-5" dirty="0">
                <a:latin typeface="Times New Roman"/>
                <a:cs typeface="Times New Roman"/>
              </a:rPr>
              <a:t>abbiamo fatto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sessantesimo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modificare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possibile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migliorare l’adattamento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Satania dei piani </a:t>
            </a:r>
            <a:r>
              <a:rPr sz="1200" dirty="0">
                <a:latin typeface="Times New Roman"/>
                <a:cs typeface="Times New Roman"/>
              </a:rPr>
              <a:t>di vita di  </a:t>
            </a:r>
            <a:r>
              <a:rPr sz="1200" spc="-5" dirty="0">
                <a:latin typeface="Times New Roman"/>
                <a:cs typeface="Times New Roman"/>
              </a:rPr>
              <a:t>Nebadon, ed </a:t>
            </a:r>
            <a:r>
              <a:rPr sz="1200" dirty="0">
                <a:latin typeface="Times New Roman"/>
                <a:cs typeface="Times New Roman"/>
              </a:rPr>
              <a:t>è documentato che abbiamo </a:t>
            </a:r>
            <a:r>
              <a:rPr sz="1200" spc="-5" dirty="0">
                <a:latin typeface="Times New Roman"/>
                <a:cs typeface="Times New Roman"/>
              </a:rPr>
              <a:t>realizzato numerose modificazioni </a:t>
            </a:r>
            <a:r>
              <a:rPr sz="1200" dirty="0">
                <a:latin typeface="Times New Roman"/>
                <a:cs typeface="Times New Roman"/>
              </a:rPr>
              <a:t>positive </a:t>
            </a:r>
            <a:r>
              <a:rPr sz="1200" spc="-5" dirty="0">
                <a:latin typeface="Times New Roman"/>
                <a:cs typeface="Times New Roman"/>
              </a:rPr>
              <a:t>dei modelli standard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vita. Per essere </a:t>
            </a:r>
            <a:r>
              <a:rPr sz="1200" dirty="0">
                <a:latin typeface="Times New Roman"/>
                <a:cs typeface="Times New Roman"/>
              </a:rPr>
              <a:t>precisi,  </a:t>
            </a:r>
            <a:r>
              <a:rPr sz="1200" spc="-5" dirty="0">
                <a:latin typeface="Times New Roman"/>
                <a:cs typeface="Times New Roman"/>
              </a:rPr>
              <a:t>su Urantia abbiamo elaborato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di ventotto </a:t>
            </a:r>
            <a:r>
              <a:rPr sz="1200" spc="-5" dirty="0">
                <a:latin typeface="Times New Roman"/>
                <a:cs typeface="Times New Roman"/>
              </a:rPr>
              <a:t>aspetti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modificazione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saranno utili a tutto </a:t>
            </a:r>
            <a:r>
              <a:rPr sz="1200" spc="-5" dirty="0">
                <a:latin typeface="Times New Roman"/>
                <a:cs typeface="Times New Roman"/>
              </a:rPr>
              <a:t>Nebadon nei tempi  futuri, dimostrandoli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soddisfacente.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3084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1620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(735.1) 65:4.2 </a:t>
            </a:r>
            <a:r>
              <a:rPr sz="1200" spc="-5" dirty="0">
                <a:latin typeface="Times New Roman"/>
                <a:cs typeface="Times New Roman"/>
              </a:rPr>
              <a:t>Ma l’instaurazione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non è mai </a:t>
            </a:r>
            <a:r>
              <a:rPr sz="1200" spc="-5" dirty="0">
                <a:latin typeface="Times New Roman"/>
                <a:cs typeface="Times New Roman"/>
              </a:rPr>
              <a:t>sperimentale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che viene tentato </a:t>
            </a:r>
            <a:r>
              <a:rPr sz="1200" spc="-5" dirty="0">
                <a:latin typeface="Times New Roman"/>
                <a:cs typeface="Times New Roman"/>
              </a:rPr>
              <a:t>qualcosa di </a:t>
            </a:r>
            <a:r>
              <a:rPr sz="1200" dirty="0">
                <a:latin typeface="Times New Roman"/>
                <a:cs typeface="Times New Roman"/>
              </a:rPr>
              <a:t>non provato e  </a:t>
            </a:r>
            <a:r>
              <a:rPr sz="1200" spc="-5" dirty="0">
                <a:latin typeface="Times New Roman"/>
                <a:cs typeface="Times New Roman"/>
              </a:rPr>
              <a:t>sconosciuto. L’evoluzione della </a:t>
            </a:r>
            <a:r>
              <a:rPr sz="1200" dirty="0">
                <a:latin typeface="Times New Roman"/>
                <a:cs typeface="Times New Roman"/>
              </a:rPr>
              <a:t>vita è una tecnica </a:t>
            </a:r>
            <a:r>
              <a:rPr sz="1200" spc="-5" dirty="0">
                <a:latin typeface="Times New Roman"/>
                <a:cs typeface="Times New Roman"/>
              </a:rPr>
              <a:t>sempre progressiva, </a:t>
            </a:r>
            <a:r>
              <a:rPr sz="1200" dirty="0">
                <a:latin typeface="Times New Roman"/>
                <a:cs typeface="Times New Roman"/>
              </a:rPr>
              <a:t>differenziale e </a:t>
            </a:r>
            <a:r>
              <a:rPr sz="1200" spc="-5" dirty="0">
                <a:latin typeface="Times New Roman"/>
                <a:cs typeface="Times New Roman"/>
              </a:rPr>
              <a:t>variabile, </a:t>
            </a:r>
            <a:r>
              <a:rPr sz="1200" dirty="0">
                <a:latin typeface="Times New Roman"/>
                <a:cs typeface="Times New Roman"/>
              </a:rPr>
              <a:t>ma mai </a:t>
            </a:r>
            <a:r>
              <a:rPr sz="1200" spc="-5" dirty="0">
                <a:latin typeface="Times New Roman"/>
                <a:cs typeface="Times New Roman"/>
              </a:rPr>
              <a:t>fortuita, senza </a:t>
            </a:r>
            <a:r>
              <a:rPr sz="1200" dirty="0">
                <a:latin typeface="Times New Roman"/>
                <a:cs typeface="Times New Roman"/>
              </a:rPr>
              <a:t>controllo, o  </a:t>
            </a:r>
            <a:r>
              <a:rPr sz="1200" spc="-5" dirty="0">
                <a:latin typeface="Times New Roman"/>
                <a:cs typeface="Times New Roman"/>
              </a:rPr>
              <a:t>totalmente sperimentale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accidentale.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(735.2) 65:4.3 </a:t>
            </a:r>
            <a:r>
              <a:rPr sz="1200" spc="-5" dirty="0">
                <a:latin typeface="Times New Roman"/>
                <a:cs typeface="Times New Roman"/>
              </a:rPr>
              <a:t>Molti tratti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umana provano abbondantemente </a:t>
            </a:r>
            <a:r>
              <a:rPr sz="1200" dirty="0">
                <a:latin typeface="Times New Roman"/>
                <a:cs typeface="Times New Roman"/>
              </a:rPr>
              <a:t>che il fenomeno </a:t>
            </a:r>
            <a:r>
              <a:rPr sz="1200" spc="-5" dirty="0">
                <a:latin typeface="Times New Roman"/>
                <a:cs typeface="Times New Roman"/>
              </a:rPr>
              <a:t>dell’esistenza </a:t>
            </a:r>
            <a:r>
              <a:rPr sz="1200" dirty="0">
                <a:latin typeface="Times New Roman"/>
                <a:cs typeface="Times New Roman"/>
              </a:rPr>
              <a:t>mortale 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intelligentemente  </a:t>
            </a:r>
            <a:r>
              <a:rPr sz="1200" spc="-5" dirty="0">
                <a:latin typeface="Times New Roman"/>
                <a:cs typeface="Times New Roman"/>
              </a:rPr>
              <a:t>concepito,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l’evoluzione organica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semplice accidente cosmico. Quando </a:t>
            </a:r>
            <a:r>
              <a:rPr sz="1200" dirty="0">
                <a:latin typeface="Times New Roman"/>
                <a:cs typeface="Times New Roman"/>
              </a:rPr>
              <a:t>una cellula vivente è ferita, </a:t>
            </a:r>
            <a:r>
              <a:rPr sz="1200" spc="-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elaborare </a:t>
            </a:r>
            <a:r>
              <a:rPr sz="1200" dirty="0">
                <a:latin typeface="Times New Roman"/>
                <a:cs typeface="Times New Roman"/>
              </a:rPr>
              <a:t>certe sostanze </a:t>
            </a:r>
            <a:r>
              <a:rPr sz="1200" spc="-5" dirty="0">
                <a:latin typeface="Times New Roman"/>
                <a:cs typeface="Times New Roman"/>
              </a:rPr>
              <a:t>chimiche che </a:t>
            </a:r>
            <a:r>
              <a:rPr sz="1200" dirty="0">
                <a:latin typeface="Times New Roman"/>
                <a:cs typeface="Times New Roman"/>
              </a:rPr>
              <a:t>hanno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stimolare </a:t>
            </a:r>
            <a:r>
              <a:rPr sz="1200" dirty="0">
                <a:latin typeface="Times New Roman"/>
                <a:cs typeface="Times New Roman"/>
              </a:rPr>
              <a:t>e di attivare le </a:t>
            </a:r>
            <a:r>
              <a:rPr sz="1200" spc="-5" dirty="0">
                <a:latin typeface="Times New Roman"/>
                <a:cs typeface="Times New Roman"/>
              </a:rPr>
              <a:t>normali cellule </a:t>
            </a:r>
            <a:r>
              <a:rPr sz="1200" dirty="0">
                <a:latin typeface="Times New Roman"/>
                <a:cs typeface="Times New Roman"/>
              </a:rPr>
              <a:t>vicine in modo che cominciano 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secernere delle </a:t>
            </a:r>
            <a:r>
              <a:rPr sz="1200" dirty="0">
                <a:latin typeface="Times New Roman"/>
                <a:cs typeface="Times New Roman"/>
              </a:rPr>
              <a:t>sostanze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facilitano il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guarigione della ferita. </a:t>
            </a:r>
            <a:r>
              <a:rPr sz="1200" dirty="0">
                <a:latin typeface="Times New Roman"/>
                <a:cs typeface="Times New Roman"/>
              </a:rPr>
              <a:t>E nello </a:t>
            </a:r>
            <a:r>
              <a:rPr sz="1200" spc="-5" dirty="0">
                <a:latin typeface="Times New Roman"/>
                <a:cs typeface="Times New Roman"/>
              </a:rPr>
              <a:t>stesso tempo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normali  cellule </a:t>
            </a:r>
            <a:r>
              <a:rPr sz="1200" dirty="0">
                <a:latin typeface="Times New Roman"/>
                <a:cs typeface="Times New Roman"/>
              </a:rPr>
              <a:t>illese </a:t>
            </a:r>
            <a:r>
              <a:rPr sz="1200" spc="-5" dirty="0">
                <a:latin typeface="Times New Roman"/>
                <a:cs typeface="Times New Roman"/>
              </a:rPr>
              <a:t>cominciano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proliferare </a:t>
            </a:r>
            <a:r>
              <a:rPr sz="1200" dirty="0">
                <a:latin typeface="Times New Roman"/>
                <a:cs typeface="Times New Roman"/>
              </a:rPr>
              <a:t>— iniziano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a creare nuove </a:t>
            </a:r>
            <a:r>
              <a:rPr sz="1200" spc="-5" dirty="0">
                <a:latin typeface="Times New Roman"/>
                <a:cs typeface="Times New Roman"/>
              </a:rPr>
              <a:t>cellule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rimpiazzare </a:t>
            </a:r>
            <a:r>
              <a:rPr sz="1200" dirty="0">
                <a:latin typeface="Times New Roman"/>
                <a:cs typeface="Times New Roman"/>
              </a:rPr>
              <a:t>cellule simili che possono  </a:t>
            </a:r>
            <a:r>
              <a:rPr sz="1200" spc="-5" dirty="0">
                <a:latin typeface="Times New Roman"/>
                <a:cs typeface="Times New Roman"/>
              </a:rPr>
              <a:t>essere state </a:t>
            </a:r>
            <a:r>
              <a:rPr sz="1200" dirty="0">
                <a:latin typeface="Times New Roman"/>
                <a:cs typeface="Times New Roman"/>
              </a:rPr>
              <a:t>distrutte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dall’incidente.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30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(735.3) 65:4.4 </a:t>
            </a:r>
            <a:r>
              <a:rPr sz="1200" spc="-5" dirty="0">
                <a:latin typeface="Times New Roman"/>
                <a:cs typeface="Times New Roman"/>
              </a:rPr>
              <a:t>Queste 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reazione chimiche implicate nella guarigione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ferite </a:t>
            </a:r>
            <a:r>
              <a:rPr sz="1200" dirty="0">
                <a:latin typeface="Times New Roman"/>
                <a:cs typeface="Times New Roman"/>
              </a:rPr>
              <a:t>e nella </a:t>
            </a:r>
            <a:r>
              <a:rPr sz="1200" spc="-5" dirty="0">
                <a:latin typeface="Times New Roman"/>
                <a:cs typeface="Times New Roman"/>
              </a:rPr>
              <a:t>riproduzione delle </a:t>
            </a:r>
            <a:r>
              <a:rPr sz="1200" dirty="0">
                <a:latin typeface="Times New Roman"/>
                <a:cs typeface="Times New Roman"/>
              </a:rPr>
              <a:t>cellule </a:t>
            </a:r>
            <a:r>
              <a:rPr sz="1200" spc="-5" dirty="0">
                <a:latin typeface="Times New Roman"/>
                <a:cs typeface="Times New Roman"/>
              </a:rPr>
              <a:t>rappresentano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scelta dei </a:t>
            </a:r>
            <a:r>
              <a:rPr sz="1200" dirty="0">
                <a:latin typeface="Times New Roman"/>
                <a:cs typeface="Times New Roman"/>
              </a:rPr>
              <a:t>Portatori di Vita di una </a:t>
            </a:r>
            <a:r>
              <a:rPr sz="1200" spc="-5" dirty="0">
                <a:latin typeface="Times New Roman"/>
                <a:cs typeface="Times New Roman"/>
              </a:rPr>
              <a:t>formula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abbraccia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centomila fasi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particolarità di </a:t>
            </a:r>
            <a:r>
              <a:rPr sz="1200" dirty="0">
                <a:latin typeface="Times New Roman"/>
                <a:cs typeface="Times New Roman"/>
              </a:rPr>
              <a:t>reazioni </a:t>
            </a:r>
            <a:r>
              <a:rPr sz="1200" spc="-5" dirty="0">
                <a:latin typeface="Times New Roman"/>
                <a:cs typeface="Times New Roman"/>
              </a:rPr>
              <a:t>chimiche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ripercussioni biologiche </a:t>
            </a:r>
            <a:r>
              <a:rPr sz="1200" dirty="0">
                <a:latin typeface="Times New Roman"/>
                <a:cs typeface="Times New Roman"/>
              </a:rPr>
              <a:t>possibili. </a:t>
            </a:r>
            <a:r>
              <a:rPr sz="1200" spc="-5" dirty="0">
                <a:latin typeface="Times New Roman"/>
                <a:cs typeface="Times New Roman"/>
              </a:rPr>
              <a:t>Furono fatti </a:t>
            </a:r>
            <a:r>
              <a:rPr sz="1200" dirty="0">
                <a:latin typeface="Times New Roman"/>
                <a:cs typeface="Times New Roman"/>
              </a:rPr>
              <a:t>più di mezzo </a:t>
            </a:r>
            <a:r>
              <a:rPr sz="1200" spc="-5" dirty="0">
                <a:latin typeface="Times New Roman"/>
                <a:cs typeface="Times New Roman"/>
              </a:rPr>
              <a:t>milione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esperimenti </a:t>
            </a:r>
            <a:r>
              <a:rPr sz="1200" dirty="0">
                <a:latin typeface="Times New Roman"/>
                <a:cs typeface="Times New Roman"/>
              </a:rPr>
              <a:t>specifici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Portatori di Vita </a:t>
            </a:r>
            <a:r>
              <a:rPr sz="1200" spc="-5" dirty="0">
                <a:latin typeface="Times New Roman"/>
                <a:cs typeface="Times New Roman"/>
              </a:rPr>
              <a:t>nei loro laboratori 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fermarsi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su questa formula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l’esperimento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653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(735.4) 65:4.5 </a:t>
            </a:r>
            <a:r>
              <a:rPr sz="1200" spc="-5" dirty="0">
                <a:latin typeface="Times New Roman"/>
                <a:cs typeface="Times New Roman"/>
              </a:rPr>
              <a:t>Quando gli scienziati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sapranno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su queste </a:t>
            </a:r>
            <a:r>
              <a:rPr sz="1200" dirty="0">
                <a:latin typeface="Times New Roman"/>
                <a:cs typeface="Times New Roman"/>
              </a:rPr>
              <a:t>sostanze </a:t>
            </a:r>
            <a:r>
              <a:rPr sz="1200" spc="-5" dirty="0">
                <a:latin typeface="Times New Roman"/>
                <a:cs typeface="Times New Roman"/>
              </a:rPr>
              <a:t>chimiche curative, potranno divenire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efficaci  nel trattamento delle </a:t>
            </a:r>
            <a:r>
              <a:rPr sz="1200" dirty="0">
                <a:latin typeface="Times New Roman"/>
                <a:cs typeface="Times New Roman"/>
              </a:rPr>
              <a:t>ferite, e </a:t>
            </a:r>
            <a:r>
              <a:rPr sz="1200" spc="-5" dirty="0">
                <a:latin typeface="Times New Roman"/>
                <a:cs typeface="Times New Roman"/>
              </a:rPr>
              <a:t>indirettamente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sapranno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sul controllo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malattie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(735.5) 65:4.6 </a:t>
            </a:r>
            <a:r>
              <a:rPr sz="1200" spc="-5" dirty="0">
                <a:latin typeface="Times New Roman"/>
                <a:cs typeface="Times New Roman"/>
              </a:rPr>
              <a:t>Dopo che fu </a:t>
            </a:r>
            <a:r>
              <a:rPr sz="1200" dirty="0">
                <a:latin typeface="Times New Roman"/>
                <a:cs typeface="Times New Roman"/>
              </a:rPr>
              <a:t>istituita la vita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dirty="0">
                <a:latin typeface="Times New Roman"/>
                <a:cs typeface="Times New Roman"/>
              </a:rPr>
              <a:t>i Portatori di </a:t>
            </a:r>
            <a:r>
              <a:rPr sz="1200" spc="-5" dirty="0">
                <a:latin typeface="Times New Roman"/>
                <a:cs typeface="Times New Roman"/>
              </a:rPr>
              <a:t>Vita hanno migliorato </a:t>
            </a:r>
            <a:r>
              <a:rPr sz="1200" dirty="0">
                <a:latin typeface="Times New Roman"/>
                <a:cs typeface="Times New Roman"/>
              </a:rPr>
              <a:t>questa tecnica </a:t>
            </a:r>
            <a:r>
              <a:rPr sz="1200" spc="-5" dirty="0">
                <a:latin typeface="Times New Roman"/>
                <a:cs typeface="Times New Roman"/>
              </a:rPr>
              <a:t>curativa </a:t>
            </a:r>
            <a:r>
              <a:rPr sz="1200" dirty="0">
                <a:latin typeface="Times New Roman"/>
                <a:cs typeface="Times New Roman"/>
              </a:rPr>
              <a:t>e l’hanno introdotta </a:t>
            </a:r>
            <a:r>
              <a:rPr sz="1200" spc="-5" dirty="0">
                <a:latin typeface="Times New Roman"/>
                <a:cs typeface="Times New Roman"/>
              </a:rPr>
              <a:t>su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mondo di </a:t>
            </a:r>
            <a:r>
              <a:rPr sz="1200" spc="-5" dirty="0">
                <a:latin typeface="Times New Roman"/>
                <a:cs typeface="Times New Roman"/>
              </a:rPr>
              <a:t>Satania;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porta un </a:t>
            </a:r>
            <a:r>
              <a:rPr sz="1200" spc="-5" dirty="0">
                <a:latin typeface="Times New Roman"/>
                <a:cs typeface="Times New Roman"/>
              </a:rPr>
              <a:t>sollievo maggiore al dolore ed esercita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controllo migliore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proliferazione delle </a:t>
            </a:r>
            <a:r>
              <a:rPr sz="1200" dirty="0">
                <a:latin typeface="Times New Roman"/>
                <a:cs typeface="Times New Roman"/>
              </a:rPr>
              <a:t>cellule </a:t>
            </a:r>
            <a:r>
              <a:rPr sz="1200" spc="-5" dirty="0">
                <a:latin typeface="Times New Roman"/>
                <a:cs typeface="Times New Roman"/>
              </a:rPr>
              <a:t>normali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2765" cy="3721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 algn="just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(735.6) 65:4.7 </a:t>
            </a:r>
            <a:r>
              <a:rPr sz="1200" spc="-5" dirty="0">
                <a:latin typeface="Times New Roman"/>
                <a:cs typeface="Times New Roman"/>
              </a:rPr>
              <a:t>Ci sono state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particolarità </a:t>
            </a:r>
            <a:r>
              <a:rPr sz="1200" dirty="0">
                <a:latin typeface="Times New Roman"/>
                <a:cs typeface="Times New Roman"/>
              </a:rPr>
              <a:t>uniche </a:t>
            </a:r>
            <a:r>
              <a:rPr sz="1200" spc="-5" dirty="0">
                <a:latin typeface="Times New Roman"/>
                <a:cs typeface="Times New Roman"/>
              </a:rPr>
              <a:t>nell’esperimento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dirty="0">
                <a:latin typeface="Times New Roman"/>
                <a:cs typeface="Times New Roman"/>
              </a:rPr>
              <a:t>ma i due </a:t>
            </a:r>
            <a:r>
              <a:rPr sz="1200" spc="-5" dirty="0">
                <a:latin typeface="Times New Roman"/>
                <a:cs typeface="Times New Roman"/>
              </a:rPr>
              <a:t>episodi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rimarchevoli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furono</a:t>
            </a:r>
            <a:endParaRPr sz="1200">
              <a:latin typeface="Times New Roman"/>
              <a:cs typeface="Times New Roman"/>
            </a:endParaRPr>
          </a:p>
          <a:p>
            <a:pPr marL="76200" marR="9842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l’apparizione 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andonica </a:t>
            </a:r>
            <a:r>
              <a:rPr sz="1200" dirty="0">
                <a:latin typeface="Times New Roman"/>
                <a:cs typeface="Times New Roman"/>
              </a:rPr>
              <a:t>prima dell’evoluzione </a:t>
            </a:r>
            <a:r>
              <a:rPr sz="1200" spc="-5" dirty="0">
                <a:latin typeface="Times New Roman"/>
                <a:cs typeface="Times New Roman"/>
              </a:rPr>
              <a:t>dei sei </a:t>
            </a:r>
            <a:r>
              <a:rPr sz="1200" dirty="0">
                <a:latin typeface="Times New Roman"/>
                <a:cs typeface="Times New Roman"/>
              </a:rPr>
              <a:t>popoli di </a:t>
            </a:r>
            <a:r>
              <a:rPr sz="1200" spc="-5" dirty="0">
                <a:latin typeface="Times New Roman"/>
                <a:cs typeface="Times New Roman"/>
              </a:rPr>
              <a:t>colore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apparizione </a:t>
            </a:r>
            <a:r>
              <a:rPr sz="1200" spc="-5" dirty="0">
                <a:latin typeface="Times New Roman"/>
                <a:cs typeface="Times New Roman"/>
              </a:rPr>
              <a:t>simultanea dei Sangik  mutanti </a:t>
            </a:r>
            <a:r>
              <a:rPr sz="1200" dirty="0">
                <a:latin typeface="Times New Roman"/>
                <a:cs typeface="Times New Roman"/>
              </a:rPr>
              <a:t>in una sola </a:t>
            </a:r>
            <a:r>
              <a:rPr sz="1200" spc="-5" dirty="0">
                <a:latin typeface="Times New Roman"/>
                <a:cs typeface="Times New Roman"/>
              </a:rPr>
              <a:t>famiglia. Urantia </a:t>
            </a:r>
            <a:r>
              <a:rPr sz="1200" dirty="0">
                <a:latin typeface="Times New Roman"/>
                <a:cs typeface="Times New Roman"/>
              </a:rPr>
              <a:t>è il primo mondo di Satania in </a:t>
            </a:r>
            <a:r>
              <a:rPr sz="1200" spc="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razze di </a:t>
            </a:r>
            <a:r>
              <a:rPr sz="1200" spc="-5" dirty="0">
                <a:latin typeface="Times New Roman"/>
                <a:cs typeface="Times New Roman"/>
              </a:rPr>
              <a:t>colore hanno avuto origine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stessa</a:t>
            </a:r>
            <a:endParaRPr sz="1200">
              <a:latin typeface="Times New Roman"/>
              <a:cs typeface="Times New Roman"/>
            </a:endParaRPr>
          </a:p>
          <a:p>
            <a:pPr marL="76200" marR="26289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umana. Esse hanno </a:t>
            </a:r>
            <a:r>
              <a:rPr sz="1200" spc="-5" dirty="0">
                <a:latin typeface="Times New Roman"/>
                <a:cs typeface="Times New Roman"/>
              </a:rPr>
              <a:t>origine generalmente </a:t>
            </a:r>
            <a:r>
              <a:rPr sz="1200" dirty="0">
                <a:latin typeface="Times New Roman"/>
                <a:cs typeface="Times New Roman"/>
              </a:rPr>
              <a:t>in linee </a:t>
            </a:r>
            <a:r>
              <a:rPr sz="1200" spc="-5" dirty="0">
                <a:latin typeface="Times New Roman"/>
                <a:cs typeface="Times New Roman"/>
              </a:rPr>
              <a:t>diversificate </a:t>
            </a:r>
            <a:r>
              <a:rPr sz="1200" dirty="0">
                <a:latin typeface="Times New Roman"/>
                <a:cs typeface="Times New Roman"/>
              </a:rPr>
              <a:t>da mutazioni </a:t>
            </a:r>
            <a:r>
              <a:rPr sz="1200" spc="-5" dirty="0">
                <a:latin typeface="Times New Roman"/>
                <a:cs typeface="Times New Roman"/>
              </a:rPr>
              <a:t>indipendenti all’interno del ceppo </a:t>
            </a:r>
            <a:r>
              <a:rPr sz="1200" dirty="0">
                <a:latin typeface="Times New Roman"/>
                <a:cs typeface="Times New Roman"/>
              </a:rPr>
              <a:t>animale  </a:t>
            </a:r>
            <a:r>
              <a:rPr sz="1200" spc="-5" dirty="0">
                <a:latin typeface="Times New Roman"/>
                <a:cs typeface="Times New Roman"/>
              </a:rPr>
              <a:t>preumano, ed appaiono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solito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successione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lunghi </a:t>
            </a:r>
            <a:r>
              <a:rPr sz="1200" dirty="0">
                <a:latin typeface="Times New Roman"/>
                <a:cs typeface="Times New Roman"/>
              </a:rPr>
              <a:t>periodi, </a:t>
            </a:r>
            <a:r>
              <a:rPr sz="1200" spc="-5" dirty="0">
                <a:latin typeface="Times New Roman"/>
                <a:cs typeface="Times New Roman"/>
              </a:rPr>
              <a:t>cominciando con </a:t>
            </a:r>
            <a:r>
              <a:rPr sz="1200" dirty="0">
                <a:latin typeface="Times New Roman"/>
                <a:cs typeface="Times New Roman"/>
              </a:rPr>
              <a:t>l’uomo  rosso e </a:t>
            </a:r>
            <a:r>
              <a:rPr sz="1200" spc="-5" dirty="0">
                <a:latin typeface="Times New Roman"/>
                <a:cs typeface="Times New Roman"/>
              </a:rPr>
              <a:t>passando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altri colori </a:t>
            </a:r>
            <a:r>
              <a:rPr sz="1200" dirty="0">
                <a:latin typeface="Times New Roman"/>
                <a:cs typeface="Times New Roman"/>
              </a:rPr>
              <a:t>fino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all’indaco.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96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(735.7) 65:4.8 </a:t>
            </a:r>
            <a:r>
              <a:rPr sz="1200" spc="-5" dirty="0">
                <a:latin typeface="Times New Roman"/>
                <a:cs typeface="Times New Roman"/>
              </a:rPr>
              <a:t>Un’altra variazione importante nella procedura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l’arrivo tardivo del Principe Planetario. Di regola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dirty="0">
                <a:latin typeface="Times New Roman"/>
                <a:cs typeface="Times New Roman"/>
              </a:rPr>
              <a:t>appare </a:t>
            </a:r>
            <a:r>
              <a:rPr sz="1200" spc="-5" dirty="0">
                <a:latin typeface="Times New Roman"/>
                <a:cs typeface="Times New Roman"/>
              </a:rPr>
              <a:t>su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nel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sviluppa la </a:t>
            </a:r>
            <a:r>
              <a:rPr sz="1200" spc="-5" dirty="0">
                <a:latin typeface="Times New Roman"/>
                <a:cs typeface="Times New Roman"/>
              </a:rPr>
              <a:t>volontà;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fosse </a:t>
            </a:r>
            <a:r>
              <a:rPr sz="1200" dirty="0">
                <a:latin typeface="Times New Roman"/>
                <a:cs typeface="Times New Roman"/>
              </a:rPr>
              <a:t>stato seguito un tale piano </a:t>
            </a:r>
            <a:r>
              <a:rPr sz="1200" spc="-5" dirty="0">
                <a:latin typeface="Times New Roman"/>
                <a:cs typeface="Times New Roman"/>
              </a:rPr>
              <a:t>Caligastia avrebbe </a:t>
            </a:r>
            <a:r>
              <a:rPr sz="1200" dirty="0">
                <a:latin typeface="Times New Roman"/>
                <a:cs typeface="Times New Roman"/>
              </a:rPr>
              <a:t>potuto venire </a:t>
            </a:r>
            <a:r>
              <a:rPr sz="1200" spc="-5" dirty="0">
                <a:latin typeface="Times New Roman"/>
                <a:cs typeface="Times New Roman"/>
              </a:rPr>
              <a:t>su  Urantia </a:t>
            </a:r>
            <a:r>
              <a:rPr sz="1200" dirty="0">
                <a:latin typeface="Times New Roman"/>
                <a:cs typeface="Times New Roman"/>
              </a:rPr>
              <a:t>anche mentre vivevano </a:t>
            </a:r>
            <a:r>
              <a:rPr sz="1200" spc="-5" dirty="0">
                <a:latin typeface="Times New Roman"/>
                <a:cs typeface="Times New Roman"/>
              </a:rPr>
              <a:t>Andon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Fonta </a:t>
            </a:r>
            <a:r>
              <a:rPr sz="1200" dirty="0">
                <a:latin typeface="Times New Roman"/>
                <a:cs typeface="Times New Roman"/>
              </a:rPr>
              <a:t>invece </a:t>
            </a:r>
            <a:r>
              <a:rPr sz="1200" spc="-5" dirty="0">
                <a:latin typeface="Times New Roman"/>
                <a:cs typeface="Times New Roman"/>
              </a:rPr>
              <a:t>che quasi </a:t>
            </a:r>
            <a:r>
              <a:rPr sz="1200" dirty="0">
                <a:latin typeface="Times New Roman"/>
                <a:cs typeface="Times New Roman"/>
              </a:rPr>
              <a:t>cinquecentomila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tardi, simultaneamente all’apparizione  delle sei </a:t>
            </a:r>
            <a:r>
              <a:rPr sz="1200" dirty="0">
                <a:latin typeface="Times New Roman"/>
                <a:cs typeface="Times New Roman"/>
              </a:rPr>
              <a:t>razze</a:t>
            </a:r>
            <a:r>
              <a:rPr sz="1200" spc="-5" dirty="0">
                <a:latin typeface="Times New Roman"/>
                <a:cs typeface="Times New Roman"/>
              </a:rPr>
              <a:t> Sangik.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(735.8) 65:4.9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normale </a:t>
            </a:r>
            <a:r>
              <a:rPr sz="1200" dirty="0">
                <a:latin typeface="Times New Roman"/>
                <a:cs typeface="Times New Roman"/>
              </a:rPr>
              <a:t>mondo abitato un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sarebbe stato </a:t>
            </a:r>
            <a:r>
              <a:rPr sz="1200" spc="-5" dirty="0">
                <a:latin typeface="Times New Roman"/>
                <a:cs typeface="Times New Roman"/>
              </a:rPr>
              <a:t>assegnato su richiesta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Portatori di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</a:t>
            </a:r>
            <a:endParaRPr sz="1200">
              <a:latin typeface="Times New Roman"/>
              <a:cs typeface="Times New Roman"/>
            </a:endParaRPr>
          </a:p>
          <a:p>
            <a:pPr marL="76200" marR="10922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all’apparizione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Fonta, </a:t>
            </a:r>
            <a:r>
              <a:rPr sz="1200" dirty="0">
                <a:latin typeface="Times New Roman"/>
                <a:cs typeface="Times New Roman"/>
              </a:rPr>
              <a:t>o poco tempo dopo. </a:t>
            </a:r>
            <a:r>
              <a:rPr sz="1200" spc="-5" dirty="0">
                <a:latin typeface="Times New Roman"/>
                <a:cs typeface="Times New Roman"/>
              </a:rPr>
              <a:t>Ma poiché Urantia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stato designato </a:t>
            </a:r>
            <a:r>
              <a:rPr sz="1200" dirty="0">
                <a:latin typeface="Times New Roman"/>
                <a:cs typeface="Times New Roman"/>
              </a:rPr>
              <a:t>come pianeta di modificazione della  </a:t>
            </a:r>
            <a:r>
              <a:rPr sz="1200" spc="-5" dirty="0">
                <a:latin typeface="Times New Roman"/>
                <a:cs typeface="Times New Roman"/>
              </a:rPr>
              <a:t>vita, gli osservatori Melchizedek,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dodici, furono inviati come consiglieri presso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supervisori  </a:t>
            </a:r>
            <a:r>
              <a:rPr sz="1200" spc="-5" dirty="0">
                <a:latin typeface="Times New Roman"/>
                <a:cs typeface="Times New Roman"/>
              </a:rPr>
              <a:t>del pianeta fino all’arrivo successivo del Principe Planetario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base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precedente </a:t>
            </a:r>
            <a:r>
              <a:rPr sz="1200" dirty="0">
                <a:latin typeface="Times New Roman"/>
                <a:cs typeface="Times New Roman"/>
              </a:rPr>
              <a:t>accordo.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Melchizedek </a:t>
            </a:r>
            <a:r>
              <a:rPr sz="1200" spc="-5" dirty="0">
                <a:latin typeface="Times New Roman"/>
                <a:cs typeface="Times New Roman"/>
              </a:rPr>
              <a:t>arrivarono  quando </a:t>
            </a:r>
            <a:r>
              <a:rPr sz="1200" dirty="0">
                <a:latin typeface="Times New Roman"/>
                <a:cs typeface="Times New Roman"/>
              </a:rPr>
              <a:t>Andon e </a:t>
            </a:r>
            <a:r>
              <a:rPr sz="1200" spc="-5" dirty="0">
                <a:latin typeface="Times New Roman"/>
                <a:cs typeface="Times New Roman"/>
              </a:rPr>
              <a:t>Fonta presero </a:t>
            </a:r>
            <a:r>
              <a:rPr sz="1200" dirty="0">
                <a:latin typeface="Times New Roman"/>
                <a:cs typeface="Times New Roman"/>
              </a:rPr>
              <a:t>la decisione che permise a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dimorare nella </a:t>
            </a:r>
            <a:r>
              <a:rPr sz="1200" dirty="0">
                <a:latin typeface="Times New Roman"/>
                <a:cs typeface="Times New Roman"/>
              </a:rPr>
              <a:t>loro mente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(736.1) 65:4.10 </a:t>
            </a:r>
            <a:r>
              <a:rPr sz="1200" spc="-5" dirty="0">
                <a:latin typeface="Times New Roman"/>
                <a:cs typeface="Times New Roman"/>
              </a:rPr>
              <a:t>Su Urantia gli sforzi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per migliorare </a:t>
            </a:r>
            <a:r>
              <a:rPr sz="1200" dirty="0">
                <a:latin typeface="Times New Roman"/>
                <a:cs typeface="Times New Roman"/>
              </a:rPr>
              <a:t>i modelli di vita di Satania </a:t>
            </a:r>
            <a:r>
              <a:rPr sz="1200" spc="-5" dirty="0">
                <a:latin typeface="Times New Roman"/>
                <a:cs typeface="Times New Roman"/>
              </a:rPr>
              <a:t>ebbero necessariamente come  risultato </a:t>
            </a:r>
            <a:r>
              <a:rPr sz="1200" dirty="0">
                <a:latin typeface="Times New Roman"/>
                <a:cs typeface="Times New Roman"/>
              </a:rPr>
              <a:t>la produzione di </a:t>
            </a:r>
            <a:r>
              <a:rPr sz="1200" spc="-5" dirty="0">
                <a:latin typeface="Times New Roman"/>
                <a:cs typeface="Times New Roman"/>
              </a:rPr>
              <a:t>numerose forme </a:t>
            </a:r>
            <a:r>
              <a:rPr sz="1200" dirty="0">
                <a:latin typeface="Times New Roman"/>
                <a:cs typeface="Times New Roman"/>
              </a:rPr>
              <a:t>di vita di </a:t>
            </a:r>
            <a:r>
              <a:rPr sz="1200" spc="-5" dirty="0">
                <a:latin typeface="Times New Roman"/>
                <a:cs typeface="Times New Roman"/>
              </a:rPr>
              <a:t>transizione apparentemente </a:t>
            </a:r>
            <a:r>
              <a:rPr sz="1200" dirty="0">
                <a:latin typeface="Times New Roman"/>
                <a:cs typeface="Times New Roman"/>
              </a:rPr>
              <a:t>inutili.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guadagni già derivati </a:t>
            </a:r>
            <a:r>
              <a:rPr sz="1200" dirty="0">
                <a:latin typeface="Times New Roman"/>
                <a:cs typeface="Times New Roman"/>
              </a:rPr>
              <a:t>sono sufficienti a  </a:t>
            </a:r>
            <a:r>
              <a:rPr sz="1200" spc="-5" dirty="0">
                <a:latin typeface="Times New Roman"/>
                <a:cs typeface="Times New Roman"/>
              </a:rPr>
              <a:t>giustificare </a:t>
            </a:r>
            <a:r>
              <a:rPr sz="1200" dirty="0">
                <a:latin typeface="Times New Roman"/>
                <a:cs typeface="Times New Roman"/>
              </a:rPr>
              <a:t>le modificazioni </a:t>
            </a:r>
            <a:r>
              <a:rPr sz="1200" spc="-5" dirty="0">
                <a:latin typeface="Times New Roman"/>
                <a:cs typeface="Times New Roman"/>
              </a:rPr>
              <a:t>urantiane dei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standard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7804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(736.2) 65:4.11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nostra intenzione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evoluzionaria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siamo  </a:t>
            </a:r>
            <a:r>
              <a:rPr sz="1200" spc="-5" dirty="0">
                <a:latin typeface="Times New Roman"/>
                <a:cs typeface="Times New Roman"/>
              </a:rPr>
              <a:t>riusciti. Di </a:t>
            </a:r>
            <a:r>
              <a:rPr sz="1200" dirty="0">
                <a:latin typeface="Times New Roman"/>
                <a:cs typeface="Times New Roman"/>
              </a:rPr>
              <a:t>solito la </a:t>
            </a:r>
            <a:r>
              <a:rPr sz="1200" spc="-5" dirty="0">
                <a:latin typeface="Times New Roman"/>
                <a:cs typeface="Times New Roman"/>
              </a:rPr>
              <a:t>volontà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emerge </a:t>
            </a:r>
            <a:r>
              <a:rPr sz="1200" dirty="0">
                <a:latin typeface="Times New Roman"/>
                <a:cs typeface="Times New Roman"/>
              </a:rPr>
              <a:t>prima che 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colore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esistite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tempo, ed in </a:t>
            </a:r>
            <a:r>
              <a:rPr sz="1200" spc="-5" dirty="0">
                <a:latin typeface="Times New Roman"/>
                <a:cs typeface="Times New Roman"/>
              </a:rPr>
              <a:t>genere appare </a:t>
            </a:r>
            <a:r>
              <a:rPr sz="1200" spc="5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nei 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superiori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mondo è il solo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in cui il tipo umano di </a:t>
            </a:r>
            <a:r>
              <a:rPr sz="1200" spc="-5" dirty="0">
                <a:latin typeface="Times New Roman"/>
                <a:cs typeface="Times New Roman"/>
              </a:rPr>
              <a:t>volontà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apparso </a:t>
            </a:r>
            <a:r>
              <a:rPr sz="1200" dirty="0">
                <a:latin typeface="Times New Roman"/>
                <a:cs typeface="Times New Roman"/>
              </a:rPr>
              <a:t>in una razza  </a:t>
            </a:r>
            <a:r>
              <a:rPr sz="1200" spc="-5" dirty="0">
                <a:latin typeface="Times New Roman"/>
                <a:cs typeface="Times New Roman"/>
              </a:rPr>
              <a:t>anteriore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(736.3) 65:4.12 </a:t>
            </a:r>
            <a:r>
              <a:rPr sz="1200" spc="-5" dirty="0">
                <a:latin typeface="Times New Roman"/>
                <a:cs typeface="Times New Roman"/>
              </a:rPr>
              <a:t>Ma nel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sforzo per ottenere </a:t>
            </a:r>
            <a:r>
              <a:rPr sz="1200" dirty="0">
                <a:latin typeface="Times New Roman"/>
                <a:cs typeface="Times New Roman"/>
              </a:rPr>
              <a:t>la combinazione e </a:t>
            </a:r>
            <a:r>
              <a:rPr sz="1200" spc="-5" dirty="0">
                <a:latin typeface="Times New Roman"/>
                <a:cs typeface="Times New Roman"/>
              </a:rPr>
              <a:t>l’associazione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fattori ereditari </a:t>
            </a:r>
            <a:r>
              <a:rPr sz="1200" dirty="0">
                <a:latin typeface="Times New Roman"/>
                <a:cs typeface="Times New Roman"/>
              </a:rPr>
              <a:t>che dessero </a:t>
            </a:r>
            <a:r>
              <a:rPr sz="1200" spc="-5" dirty="0">
                <a:latin typeface="Times New Roman"/>
                <a:cs typeface="Times New Roman"/>
              </a:rPr>
              <a:t>alla fine origine agli  antenati mammiferi 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umana, ci </a:t>
            </a:r>
            <a:r>
              <a:rPr sz="1200" dirty="0">
                <a:latin typeface="Times New Roman"/>
                <a:cs typeface="Times New Roman"/>
              </a:rPr>
              <a:t>trovammo di </a:t>
            </a:r>
            <a:r>
              <a:rPr sz="1200" spc="-5" dirty="0">
                <a:latin typeface="Times New Roman"/>
                <a:cs typeface="Times New Roman"/>
              </a:rPr>
              <a:t>fronte alla necessità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permettere che avvenissero centinaia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altre combinazioni ed </a:t>
            </a:r>
            <a:r>
              <a:rPr sz="1200" dirty="0">
                <a:latin typeface="Times New Roman"/>
                <a:cs typeface="Times New Roman"/>
              </a:rPr>
              <a:t>associazioni di </a:t>
            </a:r>
            <a:r>
              <a:rPr sz="1200" spc="-5" dirty="0">
                <a:latin typeface="Times New Roman"/>
                <a:cs typeface="Times New Roman"/>
              </a:rPr>
              <a:t>fattori ereditari comparativamente </a:t>
            </a:r>
            <a:r>
              <a:rPr sz="1200" dirty="0">
                <a:latin typeface="Times New Roman"/>
                <a:cs typeface="Times New Roman"/>
              </a:rPr>
              <a:t>inutili. </a:t>
            </a:r>
            <a:r>
              <a:rPr sz="1200" spc="-5" dirty="0">
                <a:latin typeface="Times New Roman"/>
                <a:cs typeface="Times New Roman"/>
              </a:rPr>
              <a:t>Scorgerete </a:t>
            </a:r>
            <a:r>
              <a:rPr sz="1200" dirty="0">
                <a:latin typeface="Times New Roman"/>
                <a:cs typeface="Times New Roman"/>
              </a:rPr>
              <a:t>certamente molti di questi </a:t>
            </a:r>
            <a:r>
              <a:rPr sz="1200" spc="-5" dirty="0">
                <a:latin typeface="Times New Roman"/>
                <a:cs typeface="Times New Roman"/>
              </a:rPr>
              <a:t>sottoprodotti  apparentemente strani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sforzi se risalite al passato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pianeta, </a:t>
            </a:r>
            <a:r>
              <a:rPr sz="1200" dirty="0">
                <a:latin typeface="Times New Roman"/>
                <a:cs typeface="Times New Roman"/>
              </a:rPr>
              <a:t>e posso ben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debbano essere </a:t>
            </a:r>
            <a:r>
              <a:rPr sz="1200" dirty="0">
                <a:latin typeface="Times New Roman"/>
                <a:cs typeface="Times New Roman"/>
              </a:rPr>
              <a:t>complicate 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per il limitato </a:t>
            </a:r>
            <a:r>
              <a:rPr sz="1200" spc="-5" dirty="0">
                <a:latin typeface="Times New Roman"/>
                <a:cs typeface="Times New Roman"/>
              </a:rPr>
              <a:t>punto </a:t>
            </a:r>
            <a:r>
              <a:rPr sz="1200" dirty="0">
                <a:latin typeface="Times New Roman"/>
                <a:cs typeface="Times New Roman"/>
              </a:rPr>
              <a:t>di vista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Le vicissitudini dell’evoluzione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vita</a:t>
            </a:r>
            <a:endParaRPr sz="1600">
              <a:latin typeface="Times New Roman"/>
              <a:cs typeface="Times New Roman"/>
            </a:endParaRPr>
          </a:p>
          <a:p>
            <a:pPr marL="76200" marR="1193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(736.4) 65:5.1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rimpianto per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nostri sforzi </a:t>
            </a:r>
            <a:r>
              <a:rPr sz="1200" spc="-5" dirty="0">
                <a:latin typeface="Times New Roman"/>
                <a:cs typeface="Times New Roman"/>
              </a:rPr>
              <a:t>particolari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modificare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intelligente </a:t>
            </a:r>
            <a:r>
              <a:rPr sz="1200" dirty="0">
                <a:latin typeface="Times New Roman"/>
                <a:cs typeface="Times New Roman"/>
              </a:rPr>
              <a:t>su  </a:t>
            </a:r>
            <a:r>
              <a:rPr sz="1200" spc="-5" dirty="0">
                <a:latin typeface="Times New Roman"/>
                <a:cs typeface="Times New Roman"/>
              </a:rPr>
              <a:t>Urantia fossero stati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ostacolati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tragiche perversioni </a:t>
            </a:r>
            <a:r>
              <a:rPr sz="1200" dirty="0">
                <a:latin typeface="Times New Roman"/>
                <a:cs typeface="Times New Roman"/>
              </a:rPr>
              <a:t>fuori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controllo: </a:t>
            </a:r>
            <a:r>
              <a:rPr sz="1200" dirty="0">
                <a:latin typeface="Times New Roman"/>
                <a:cs typeface="Times New Roman"/>
              </a:rPr>
              <a:t>il tradimento di </a:t>
            </a:r>
            <a:r>
              <a:rPr sz="1200" spc="-5" dirty="0">
                <a:latin typeface="Times New Roman"/>
                <a:cs typeface="Times New Roman"/>
              </a:rPr>
              <a:t>Caligastia ed </a:t>
            </a:r>
            <a:r>
              <a:rPr sz="1200" dirty="0">
                <a:latin typeface="Times New Roman"/>
                <a:cs typeface="Times New Roman"/>
              </a:rPr>
              <a:t>il fallimento di  </a:t>
            </a:r>
            <a:r>
              <a:rPr sz="1200" spc="-5" dirty="0">
                <a:latin typeface="Times New Roman"/>
                <a:cs typeface="Times New Roman"/>
              </a:rPr>
              <a:t>Adamo.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811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(736.5) 65:5.2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tutta questa avventura biologica, </a:t>
            </a:r>
            <a:r>
              <a:rPr sz="1200" dirty="0">
                <a:latin typeface="Times New Roman"/>
                <a:cs typeface="Times New Roman"/>
              </a:rPr>
              <a:t>la nostra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delusione </a:t>
            </a:r>
            <a:r>
              <a:rPr sz="1200" spc="-5" dirty="0">
                <a:latin typeface="Times New Roman"/>
                <a:cs typeface="Times New Roman"/>
              </a:rPr>
              <a:t>scaturì dal regresso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forme di vita </a:t>
            </a:r>
            <a:r>
              <a:rPr sz="1200" spc="-5" dirty="0">
                <a:latin typeface="Times New Roman"/>
                <a:cs typeface="Times New Roman"/>
              </a:rPr>
              <a:t>vegetale  primitiva 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preclorofilliani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batteri parassiti su scala </a:t>
            </a:r>
            <a:r>
              <a:rPr sz="1200" dirty="0">
                <a:latin typeface="Times New Roman"/>
                <a:cs typeface="Times New Roman"/>
              </a:rPr>
              <a:t>così vasta </a:t>
            </a:r>
            <a:r>
              <a:rPr sz="1200" spc="-5" dirty="0">
                <a:latin typeface="Times New Roman"/>
                <a:cs typeface="Times New Roman"/>
              </a:rPr>
              <a:t>ed inattesa. Questo avvenimento nell’evoluzione della </a:t>
            </a:r>
            <a:r>
              <a:rPr sz="1200" dirty="0">
                <a:latin typeface="Times New Roman"/>
                <a:cs typeface="Times New Roman"/>
              </a:rPr>
              <a:t>vita 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piante ha causato </a:t>
            </a:r>
            <a:r>
              <a:rPr sz="1200" spc="-5" dirty="0">
                <a:latin typeface="Times New Roman"/>
                <a:cs typeface="Times New Roman"/>
              </a:rPr>
              <a:t>numerose gravi </a:t>
            </a:r>
            <a:r>
              <a:rPr sz="1200" dirty="0">
                <a:latin typeface="Times New Roman"/>
                <a:cs typeface="Times New Roman"/>
              </a:rPr>
              <a:t>malattie </a:t>
            </a:r>
            <a:r>
              <a:rPr sz="1200" spc="-5" dirty="0">
                <a:latin typeface="Times New Roman"/>
                <a:cs typeface="Times New Roman"/>
              </a:rPr>
              <a:t>nei mammiferi superiori, particolarmente </a:t>
            </a:r>
            <a:r>
              <a:rPr sz="1200" dirty="0">
                <a:latin typeface="Times New Roman"/>
                <a:cs typeface="Times New Roman"/>
              </a:rPr>
              <a:t>nella specie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vulnerabile.</a:t>
            </a:r>
            <a:endParaRPr sz="1200">
              <a:latin typeface="Times New Roman"/>
              <a:cs typeface="Times New Roman"/>
            </a:endParaRPr>
          </a:p>
          <a:p>
            <a:pPr marL="76200" marR="80010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Quando ci trovammo </a:t>
            </a:r>
            <a:r>
              <a:rPr sz="1200" dirty="0">
                <a:latin typeface="Times New Roman"/>
                <a:cs typeface="Times New Roman"/>
              </a:rPr>
              <a:t>di fronte 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situazione </a:t>
            </a:r>
            <a:r>
              <a:rPr sz="1200" spc="-5" dirty="0">
                <a:latin typeface="Times New Roman"/>
                <a:cs typeface="Times New Roman"/>
              </a:rPr>
              <a:t>imbarazzante,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demmo </a:t>
            </a:r>
            <a:r>
              <a:rPr sz="1200" dirty="0">
                <a:latin typeface="Times New Roman"/>
                <a:cs typeface="Times New Roman"/>
              </a:rPr>
              <a:t>troppa </a:t>
            </a:r>
            <a:r>
              <a:rPr sz="1200" spc="-5" dirty="0">
                <a:latin typeface="Times New Roman"/>
                <a:cs typeface="Times New Roman"/>
              </a:rPr>
              <a:t>importanza </a:t>
            </a:r>
            <a:r>
              <a:rPr sz="1200" dirty="0">
                <a:latin typeface="Times New Roman"/>
                <a:cs typeface="Times New Roman"/>
              </a:rPr>
              <a:t>a tali </a:t>
            </a:r>
            <a:r>
              <a:rPr sz="1200" spc="-5" dirty="0">
                <a:latin typeface="Times New Roman"/>
                <a:cs typeface="Times New Roman"/>
              </a:rPr>
              <a:t>difficoltà perché </a:t>
            </a:r>
            <a:r>
              <a:rPr sz="1200" dirty="0">
                <a:latin typeface="Times New Roman"/>
                <a:cs typeface="Times New Roman"/>
              </a:rPr>
              <a:t>sapevamo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successivo </a:t>
            </a:r>
            <a:r>
              <a:rPr sz="1200" dirty="0">
                <a:latin typeface="Times New Roman"/>
                <a:cs typeface="Times New Roman"/>
              </a:rPr>
              <a:t>apporto </a:t>
            </a:r>
            <a:r>
              <a:rPr sz="1200" spc="-5" dirty="0">
                <a:latin typeface="Times New Roman"/>
                <a:cs typeface="Times New Roman"/>
              </a:rPr>
              <a:t>del plasma vitale adamico avrebbe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rafforzato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resistenza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mista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risultante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562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717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renderla praticamente </a:t>
            </a:r>
            <a:r>
              <a:rPr sz="1200" dirty="0">
                <a:latin typeface="Times New Roman"/>
                <a:cs typeface="Times New Roman"/>
              </a:rPr>
              <a:t>immune da tutte le </a:t>
            </a:r>
            <a:r>
              <a:rPr sz="1200" spc="-5" dirty="0">
                <a:latin typeface="Times New Roman"/>
                <a:cs typeface="Times New Roman"/>
              </a:rPr>
              <a:t>malattie </a:t>
            </a:r>
            <a:r>
              <a:rPr sz="1200" dirty="0">
                <a:latin typeface="Times New Roman"/>
                <a:cs typeface="Times New Roman"/>
              </a:rPr>
              <a:t>prodotte 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organismo vegetale. Ma </a:t>
            </a:r>
            <a:r>
              <a:rPr sz="1200" dirty="0">
                <a:latin typeface="Times New Roman"/>
                <a:cs typeface="Times New Roman"/>
              </a:rPr>
              <a:t>le nostre speranze erano  </a:t>
            </a:r>
            <a:r>
              <a:rPr sz="1200" spc="-5" dirty="0">
                <a:latin typeface="Times New Roman"/>
                <a:cs typeface="Times New Roman"/>
              </a:rPr>
              <a:t>destinate ad </a:t>
            </a:r>
            <a:r>
              <a:rPr sz="1200" dirty="0">
                <a:latin typeface="Times New Roman"/>
                <a:cs typeface="Times New Roman"/>
              </a:rPr>
              <a:t>andare deluse a causa </a:t>
            </a:r>
            <a:r>
              <a:rPr sz="1200" spc="-5" dirty="0">
                <a:latin typeface="Times New Roman"/>
                <a:cs typeface="Times New Roman"/>
              </a:rPr>
              <a:t>dello sfortunato fallimento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adamico.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81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(736.6) 65:5.3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universi, </a:t>
            </a:r>
            <a:r>
              <a:rPr sz="1200" dirty="0">
                <a:latin typeface="Times New Roman"/>
                <a:cs typeface="Times New Roman"/>
              </a:rPr>
              <a:t>incluso </a:t>
            </a:r>
            <a:r>
              <a:rPr sz="1200" spc="-5" dirty="0">
                <a:latin typeface="Times New Roman"/>
                <a:cs typeface="Times New Roman"/>
              </a:rPr>
              <a:t>questo piccolo </a:t>
            </a:r>
            <a:r>
              <a:rPr sz="1200" dirty="0">
                <a:latin typeface="Times New Roman"/>
                <a:cs typeface="Times New Roman"/>
              </a:rPr>
              <a:t>mondo chiamato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amministrato </a:t>
            </a:r>
            <a:r>
              <a:rPr sz="1200" dirty="0">
                <a:latin typeface="Times New Roman"/>
                <a:cs typeface="Times New Roman"/>
              </a:rPr>
              <a:t>soltanto per incontrare la  nostra approvazione o </a:t>
            </a:r>
            <a:r>
              <a:rPr sz="1200" spc="-5" dirty="0">
                <a:latin typeface="Times New Roman"/>
                <a:cs typeface="Times New Roman"/>
              </a:rPr>
              <a:t>per adattarsi alla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convenienza, ed </a:t>
            </a:r>
            <a:r>
              <a:rPr sz="1200" dirty="0">
                <a:latin typeface="Times New Roman"/>
                <a:cs typeface="Times New Roman"/>
              </a:rPr>
              <a:t>ancor meno </a:t>
            </a:r>
            <a:r>
              <a:rPr sz="1200" spc="-5" dirty="0">
                <a:latin typeface="Times New Roman"/>
                <a:cs typeface="Times New Roman"/>
              </a:rPr>
              <a:t>per appagare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capricci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soddisfare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nostra  </a:t>
            </a:r>
            <a:r>
              <a:rPr sz="1200" spc="-5" dirty="0">
                <a:latin typeface="Times New Roman"/>
                <a:cs typeface="Times New Roman"/>
              </a:rPr>
              <a:t>curiosità. Gli esseri saggi ed onnipotenti che sono responsabili dell’amministrazione dell’universo </a:t>
            </a:r>
            <a:r>
              <a:rPr sz="1200" dirty="0">
                <a:latin typeface="Times New Roman"/>
                <a:cs typeface="Times New Roman"/>
              </a:rPr>
              <a:t>senza dubbio </a:t>
            </a:r>
            <a:r>
              <a:rPr sz="1200" spc="-5" dirty="0">
                <a:latin typeface="Times New Roman"/>
                <a:cs typeface="Times New Roman"/>
              </a:rPr>
              <a:t>sanno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esattamente</a:t>
            </a:r>
            <a:endParaRPr sz="1200">
              <a:latin typeface="Times New Roman"/>
              <a:cs typeface="Times New Roman"/>
            </a:endParaRPr>
          </a:p>
          <a:p>
            <a:pPr marL="76200" marR="9588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fanno. </a:t>
            </a:r>
            <a:r>
              <a:rPr sz="1200" spc="-5" dirty="0">
                <a:latin typeface="Times New Roman"/>
                <a:cs typeface="Times New Roman"/>
              </a:rPr>
              <a:t>Si addice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Portatori di </a:t>
            </a:r>
            <a:r>
              <a:rPr sz="1200" spc="-5" dirty="0">
                <a:latin typeface="Times New Roman"/>
                <a:cs typeface="Times New Roman"/>
              </a:rPr>
              <a:t>Vita,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opportuno </a:t>
            </a:r>
            <a:r>
              <a:rPr sz="1200" dirty="0">
                <a:latin typeface="Times New Roman"/>
                <a:cs typeface="Times New Roman"/>
              </a:rPr>
              <a:t>per le menti </a:t>
            </a:r>
            <a:r>
              <a:rPr sz="1200" spc="-5" dirty="0">
                <a:latin typeface="Times New Roman"/>
                <a:cs typeface="Times New Roman"/>
              </a:rPr>
              <a:t>mortali, adeguarsi </a:t>
            </a:r>
            <a:r>
              <a:rPr sz="1200" dirty="0">
                <a:latin typeface="Times New Roman"/>
                <a:cs typeface="Times New Roman"/>
              </a:rPr>
              <a:t>in paziente </a:t>
            </a:r>
            <a:r>
              <a:rPr sz="1200" spc="-5" dirty="0">
                <a:latin typeface="Times New Roman"/>
                <a:cs typeface="Times New Roman"/>
              </a:rPr>
              <a:t>attesa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spirito di  </a:t>
            </a:r>
            <a:r>
              <a:rPr sz="1200" spc="-5" dirty="0">
                <a:latin typeface="Times New Roman"/>
                <a:cs typeface="Times New Roman"/>
              </a:rPr>
              <a:t>sincera collaborazione </a:t>
            </a:r>
            <a:r>
              <a:rPr sz="1200" dirty="0">
                <a:latin typeface="Times New Roman"/>
                <a:cs typeface="Times New Roman"/>
              </a:rPr>
              <a:t>alle norme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saggezza, </a:t>
            </a:r>
            <a:r>
              <a:rPr sz="1200" spc="-5" dirty="0">
                <a:latin typeface="Times New Roman"/>
                <a:cs typeface="Times New Roman"/>
              </a:rPr>
              <a:t>al regno del </a:t>
            </a:r>
            <a:r>
              <a:rPr sz="1200" dirty="0">
                <a:latin typeface="Times New Roman"/>
                <a:cs typeface="Times New Roman"/>
              </a:rPr>
              <a:t>potere 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cammino 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2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(736.7) 65:5.4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naturalmente certe compensazioni alle </a:t>
            </a:r>
            <a:r>
              <a:rPr sz="1200" dirty="0">
                <a:latin typeface="Times New Roman"/>
                <a:cs typeface="Times New Roman"/>
              </a:rPr>
              <a:t>tribolazioni,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su Urantia. Ma  indipendentemente </a:t>
            </a:r>
            <a:r>
              <a:rPr sz="1200" dirty="0">
                <a:latin typeface="Times New Roman"/>
                <a:cs typeface="Times New Roman"/>
              </a:rPr>
              <a:t>da tutte </a:t>
            </a:r>
            <a:r>
              <a:rPr sz="1200" spc="-5" dirty="0">
                <a:latin typeface="Times New Roman"/>
                <a:cs typeface="Times New Roman"/>
              </a:rPr>
              <a:t>queste considerazioni,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supervisori celesti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recenti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esprimono totale fiducia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trionfo </a:t>
            </a:r>
            <a:r>
              <a:rPr sz="1200" spc="-5" dirty="0">
                <a:latin typeface="Times New Roman"/>
                <a:cs typeface="Times New Roman"/>
              </a:rPr>
              <a:t>conclusivo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nell’affermazione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e dei nostri </a:t>
            </a:r>
            <a:r>
              <a:rPr sz="1200" spc="-5" dirty="0">
                <a:latin typeface="Times New Roman"/>
                <a:cs typeface="Times New Roman"/>
              </a:rPr>
              <a:t>modelli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originali.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Le tecniche evoluzionarie della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vita</a:t>
            </a:r>
            <a:endParaRPr sz="1600">
              <a:latin typeface="Times New Roman"/>
              <a:cs typeface="Times New Roman"/>
            </a:endParaRPr>
          </a:p>
          <a:p>
            <a:pPr marL="76200" marR="8064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(737.1) 65:6.1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impossibile determinare con </a:t>
            </a:r>
            <a:r>
              <a:rPr sz="1200" dirty="0">
                <a:latin typeface="Times New Roman"/>
                <a:cs typeface="Times New Roman"/>
              </a:rPr>
              <a:t>precisione, </a:t>
            </a:r>
            <a:r>
              <a:rPr sz="1200" spc="-5" dirty="0">
                <a:latin typeface="Times New Roman"/>
                <a:cs typeface="Times New Roman"/>
              </a:rPr>
              <a:t>simultaneamente, </a:t>
            </a:r>
            <a:r>
              <a:rPr sz="1200" dirty="0">
                <a:latin typeface="Times New Roman"/>
                <a:cs typeface="Times New Roman"/>
              </a:rPr>
              <a:t>la posizione </a:t>
            </a:r>
            <a:r>
              <a:rPr sz="1200" spc="-5" dirty="0">
                <a:latin typeface="Times New Roman"/>
                <a:cs typeface="Times New Roman"/>
              </a:rPr>
              <a:t>esatta </a:t>
            </a:r>
            <a:r>
              <a:rPr sz="1200" dirty="0">
                <a:latin typeface="Times New Roman"/>
                <a:cs typeface="Times New Roman"/>
              </a:rPr>
              <a:t>e la velocità di un </a:t>
            </a:r>
            <a:r>
              <a:rPr sz="1200" spc="-5" dirty="0">
                <a:latin typeface="Times New Roman"/>
                <a:cs typeface="Times New Roman"/>
              </a:rPr>
              <a:t>oggetto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movimento;  ogni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misurare </a:t>
            </a:r>
            <a:r>
              <a:rPr sz="1200" dirty="0">
                <a:latin typeface="Times New Roman"/>
                <a:cs typeface="Times New Roman"/>
              </a:rPr>
              <a:t>l’una comporta inevitabilmente una </a:t>
            </a:r>
            <a:r>
              <a:rPr sz="1200" spc="-5" dirty="0">
                <a:latin typeface="Times New Roman"/>
                <a:cs typeface="Times New Roman"/>
              </a:rPr>
              <a:t>modificazione dell’altra. L’uomo mortale si </a:t>
            </a:r>
            <a:r>
              <a:rPr sz="1200" dirty="0">
                <a:latin typeface="Times New Roman"/>
                <a:cs typeface="Times New Roman"/>
              </a:rPr>
              <a:t>trova di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spc="5" dirty="0">
                <a:latin typeface="Times New Roman"/>
                <a:cs typeface="Times New Roman"/>
              </a:rPr>
              <a:t>allo 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paradosso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intraprende l’analisi </a:t>
            </a:r>
            <a:r>
              <a:rPr sz="1200" dirty="0">
                <a:latin typeface="Times New Roman"/>
                <a:cs typeface="Times New Roman"/>
              </a:rPr>
              <a:t>chimica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protoplasma.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chimico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determinare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composizione chimica  del protoplasma </a:t>
            </a:r>
            <a:r>
              <a:rPr sz="1200" i="1" spc="-5" dirty="0">
                <a:latin typeface="Times New Roman"/>
                <a:cs typeface="Times New Roman"/>
              </a:rPr>
              <a:t>morto, </a:t>
            </a:r>
            <a:r>
              <a:rPr sz="1200" dirty="0">
                <a:latin typeface="Times New Roman"/>
                <a:cs typeface="Times New Roman"/>
              </a:rPr>
              <a:t>ma non può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l’organizzazione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od il </a:t>
            </a:r>
            <a:r>
              <a:rPr sz="1200" spc="-5" dirty="0">
                <a:latin typeface="Times New Roman"/>
                <a:cs typeface="Times New Roman"/>
              </a:rPr>
              <a:t>funzionamento dinamico del protoplasma </a:t>
            </a:r>
            <a:r>
              <a:rPr sz="1200" i="1" dirty="0">
                <a:latin typeface="Times New Roman"/>
                <a:cs typeface="Times New Roman"/>
              </a:rPr>
              <a:t>vivente. </a:t>
            </a:r>
            <a:r>
              <a:rPr sz="1200" spc="-15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scienziato si avvicinerà </a:t>
            </a:r>
            <a:r>
              <a:rPr sz="1200" dirty="0">
                <a:latin typeface="Times New Roman"/>
                <a:cs typeface="Times New Roman"/>
              </a:rPr>
              <a:t>sempre di più </a:t>
            </a:r>
            <a:r>
              <a:rPr sz="1200" spc="-5" dirty="0">
                <a:latin typeface="Times New Roman"/>
                <a:cs typeface="Times New Roman"/>
              </a:rPr>
              <a:t>ai segreti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ma non li </a:t>
            </a:r>
            <a:r>
              <a:rPr sz="1200" spc="-5" dirty="0">
                <a:latin typeface="Times New Roman"/>
                <a:cs typeface="Times New Roman"/>
              </a:rPr>
              <a:t>scoprirà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semplice ragione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uccidere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protoplasma per </a:t>
            </a:r>
            <a:r>
              <a:rPr sz="1200" dirty="0">
                <a:latin typeface="Times New Roman"/>
                <a:cs typeface="Times New Roman"/>
              </a:rPr>
              <a:t>poterlo </a:t>
            </a:r>
            <a:r>
              <a:rPr sz="1200" spc="-5" dirty="0">
                <a:latin typeface="Times New Roman"/>
                <a:cs typeface="Times New Roman"/>
              </a:rPr>
              <a:t>analizzare.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protoplasma morto ha 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peso </a:t>
            </a:r>
            <a:r>
              <a:rPr sz="1200" spc="-5" dirty="0">
                <a:latin typeface="Times New Roman"/>
                <a:cs typeface="Times New Roman"/>
              </a:rPr>
              <a:t>del protoplasma vivente, </a:t>
            </a:r>
            <a:r>
              <a:rPr sz="1200" dirty="0">
                <a:latin typeface="Times New Roman"/>
                <a:cs typeface="Times New Roman"/>
              </a:rPr>
              <a:t>ma non è la </a:t>
            </a:r>
            <a:r>
              <a:rPr sz="1200" spc="-5" dirty="0">
                <a:latin typeface="Times New Roman"/>
                <a:cs typeface="Times New Roman"/>
              </a:rPr>
              <a:t>stessa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34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90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(737.2) 65:6.2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dotazione originale </a:t>
            </a:r>
            <a:r>
              <a:rPr sz="1200" dirty="0">
                <a:latin typeface="Times New Roman"/>
                <a:cs typeface="Times New Roman"/>
              </a:rPr>
              <a:t>di adattamento nelle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e negli </a:t>
            </a:r>
            <a:r>
              <a:rPr sz="1200" spc="-5" dirty="0">
                <a:latin typeface="Times New Roman"/>
                <a:cs typeface="Times New Roman"/>
              </a:rPr>
              <a:t>esseri viventi.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cellula vegetale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i="1" dirty="0">
                <a:latin typeface="Times New Roman"/>
                <a:cs typeface="Times New Roman"/>
              </a:rPr>
              <a:t>vivente,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ogni organismo </a:t>
            </a:r>
            <a:r>
              <a:rPr sz="1200" i="1" spc="-5" dirty="0">
                <a:latin typeface="Times New Roman"/>
                <a:cs typeface="Times New Roman"/>
              </a:rPr>
              <a:t>vivente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o spirituale —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 anelito insaziabile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perfezione sempre </a:t>
            </a:r>
            <a:r>
              <a:rPr sz="1200" dirty="0">
                <a:latin typeface="Times New Roman"/>
                <a:cs typeface="Times New Roman"/>
              </a:rPr>
              <a:t>maggiore di  </a:t>
            </a:r>
            <a:r>
              <a:rPr sz="1200" spc="-5" dirty="0">
                <a:latin typeface="Times New Roman"/>
                <a:cs typeface="Times New Roman"/>
              </a:rPr>
              <a:t>adattamento all’ambiente,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adattamento dell’organismo </a:t>
            </a:r>
            <a:r>
              <a:rPr sz="1200" dirty="0">
                <a:latin typeface="Times New Roman"/>
                <a:cs typeface="Times New Roman"/>
              </a:rPr>
              <a:t>e di conseguimento di una vita </a:t>
            </a:r>
            <a:r>
              <a:rPr sz="1200" spc="-5" dirty="0">
                <a:latin typeface="Times New Roman"/>
                <a:cs typeface="Times New Roman"/>
              </a:rPr>
              <a:t>migliore. Questi sforzi interminabili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viventi </a:t>
            </a:r>
            <a:r>
              <a:rPr sz="1200" dirty="0">
                <a:latin typeface="Times New Roman"/>
                <a:cs typeface="Times New Roman"/>
              </a:rPr>
              <a:t>evidenziano </a:t>
            </a:r>
            <a:r>
              <a:rPr sz="1200" spc="-5" dirty="0">
                <a:latin typeface="Times New Roman"/>
                <a:cs typeface="Times New Roman"/>
              </a:rPr>
              <a:t>l’esistenza </a:t>
            </a:r>
            <a:r>
              <a:rPr sz="1200" dirty="0">
                <a:latin typeface="Times New Roman"/>
                <a:cs typeface="Times New Roman"/>
              </a:rPr>
              <a:t>in esse di una lotta innata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92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(737.3) 65:6.3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passo più importante </a:t>
            </a:r>
            <a:r>
              <a:rPr sz="1200" spc="-5" dirty="0">
                <a:latin typeface="Times New Roman"/>
                <a:cs typeface="Times New Roman"/>
              </a:rPr>
              <a:t>nell’evoluzione vegetale fu </a:t>
            </a:r>
            <a:r>
              <a:rPr sz="1200" dirty="0">
                <a:latin typeface="Times New Roman"/>
                <a:cs typeface="Times New Roman"/>
              </a:rPr>
              <a:t>lo sviluppo della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produrre </a:t>
            </a:r>
            <a:r>
              <a:rPr sz="1200" spc="-5" dirty="0">
                <a:latin typeface="Times New Roman"/>
                <a:cs typeface="Times New Roman"/>
              </a:rPr>
              <a:t>clorofilla,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 avanzamento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l’evoluzione della spora nel seme complesso.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spora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efficace come agente riproduttore,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manca dei </a:t>
            </a:r>
            <a:r>
              <a:rPr sz="1200" dirty="0">
                <a:latin typeface="Times New Roman"/>
                <a:cs typeface="Times New Roman"/>
              </a:rPr>
              <a:t>potenziali di </a:t>
            </a:r>
            <a:r>
              <a:rPr sz="1200" spc="-5" dirty="0">
                <a:latin typeface="Times New Roman"/>
                <a:cs typeface="Times New Roman"/>
              </a:rPr>
              <a:t>varietà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versatilità </a:t>
            </a:r>
            <a:r>
              <a:rPr sz="1200" dirty="0">
                <a:latin typeface="Times New Roman"/>
                <a:cs typeface="Times New Roman"/>
              </a:rPr>
              <a:t>propri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4635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(737.4) 65:6.4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episodi più utili e </a:t>
            </a:r>
            <a:r>
              <a:rPr sz="1200" spc="-5" dirty="0">
                <a:latin typeface="Times New Roman"/>
                <a:cs typeface="Times New Roman"/>
              </a:rPr>
              <a:t>complessi nell’evoluzione dei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animali </a:t>
            </a:r>
            <a:r>
              <a:rPr sz="1200" dirty="0">
                <a:latin typeface="Times New Roman"/>
                <a:cs typeface="Times New Roman"/>
              </a:rPr>
              <a:t>è consistito </a:t>
            </a:r>
            <a:r>
              <a:rPr sz="1200" spc="-5" dirty="0">
                <a:latin typeface="Times New Roman"/>
                <a:cs typeface="Times New Roman"/>
              </a:rPr>
              <a:t>nello sviluppo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capacità del ferro, </a:t>
            </a:r>
            <a:r>
              <a:rPr sz="1200" dirty="0">
                <a:latin typeface="Times New Roman"/>
                <a:cs typeface="Times New Roman"/>
              </a:rPr>
              <a:t>contenuto nelle </a:t>
            </a:r>
            <a:r>
              <a:rPr sz="1200" spc="-5" dirty="0">
                <a:latin typeface="Times New Roman"/>
                <a:cs typeface="Times New Roman"/>
              </a:rPr>
              <a:t>cellule del </a:t>
            </a:r>
            <a:r>
              <a:rPr sz="1200" dirty="0">
                <a:latin typeface="Times New Roman"/>
                <a:cs typeface="Times New Roman"/>
              </a:rPr>
              <a:t>sangue in </a:t>
            </a:r>
            <a:r>
              <a:rPr sz="1200" spc="-5" dirty="0">
                <a:latin typeface="Times New Roman"/>
                <a:cs typeface="Times New Roman"/>
              </a:rPr>
              <a:t>circolazione, </a:t>
            </a:r>
            <a:r>
              <a:rPr sz="1200" dirty="0">
                <a:latin typeface="Times New Roman"/>
                <a:cs typeface="Times New Roman"/>
              </a:rPr>
              <a:t>di svolgere il doppio ruolo di </a:t>
            </a:r>
            <a:r>
              <a:rPr sz="1200" spc="-5" dirty="0">
                <a:latin typeface="Times New Roman"/>
                <a:cs typeface="Times New Roman"/>
              </a:rPr>
              <a:t>trasportare </a:t>
            </a:r>
            <a:r>
              <a:rPr sz="1200" dirty="0">
                <a:latin typeface="Times New Roman"/>
                <a:cs typeface="Times New Roman"/>
              </a:rPr>
              <a:t>ossigeno 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2057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eliminare l’anidride carbonica.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azione delle </a:t>
            </a:r>
            <a:r>
              <a:rPr sz="1200" spc="-5" dirty="0">
                <a:latin typeface="Times New Roman"/>
                <a:cs typeface="Times New Roman"/>
              </a:rPr>
              <a:t>cellule del sangue </a:t>
            </a:r>
            <a:r>
              <a:rPr sz="1200" dirty="0">
                <a:latin typeface="Times New Roman"/>
                <a:cs typeface="Times New Roman"/>
              </a:rPr>
              <a:t>dimostra </a:t>
            </a:r>
            <a:r>
              <a:rPr sz="1200" spc="-5" dirty="0">
                <a:latin typeface="Times New Roman"/>
                <a:cs typeface="Times New Roman"/>
              </a:rPr>
              <a:t>come gli organismi </a:t>
            </a:r>
            <a:r>
              <a:rPr sz="1200" dirty="0">
                <a:latin typeface="Times New Roman"/>
                <a:cs typeface="Times New Roman"/>
              </a:rPr>
              <a:t>in evoluzione sono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adattare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funzioni </a:t>
            </a:r>
            <a:r>
              <a:rPr sz="1200" spc="-5" dirty="0">
                <a:latin typeface="Times New Roman"/>
                <a:cs typeface="Times New Roman"/>
              </a:rPr>
              <a:t>alle variazioni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cambiamenti </a:t>
            </a:r>
            <a:r>
              <a:rPr sz="1200" spc="-5" dirty="0">
                <a:latin typeface="Times New Roman"/>
                <a:cs typeface="Times New Roman"/>
              </a:rPr>
              <a:t>dell’ambiente. </a:t>
            </a:r>
            <a:r>
              <a:rPr sz="1200" dirty="0">
                <a:latin typeface="Times New Roman"/>
                <a:cs typeface="Times New Roman"/>
              </a:rPr>
              <a:t>Gli animali </a:t>
            </a:r>
            <a:r>
              <a:rPr sz="1200" spc="-5" dirty="0">
                <a:latin typeface="Times New Roman"/>
                <a:cs typeface="Times New Roman"/>
              </a:rPr>
              <a:t>superiori, incluso </a:t>
            </a:r>
            <a:r>
              <a:rPr sz="1200" dirty="0">
                <a:latin typeface="Times New Roman"/>
                <a:cs typeface="Times New Roman"/>
              </a:rPr>
              <a:t>l’uomo, </a:t>
            </a:r>
            <a:r>
              <a:rPr sz="1200" spc="-5" dirty="0">
                <a:latin typeface="Times New Roman"/>
                <a:cs typeface="Times New Roman"/>
              </a:rPr>
              <a:t>ossigenano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76200" marR="558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tessuti grazie all’azione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ferro </a:t>
            </a:r>
            <a:r>
              <a:rPr sz="1200" dirty="0">
                <a:latin typeface="Times New Roman"/>
                <a:cs typeface="Times New Roman"/>
              </a:rPr>
              <a:t>nelle cellule </a:t>
            </a:r>
            <a:r>
              <a:rPr sz="1200" spc="-5" dirty="0">
                <a:latin typeface="Times New Roman"/>
                <a:cs typeface="Times New Roman"/>
              </a:rPr>
              <a:t>del sangue, quel ferro che trasporta ossigeno alle </a:t>
            </a:r>
            <a:r>
              <a:rPr sz="1200" dirty="0">
                <a:latin typeface="Times New Roman"/>
                <a:cs typeface="Times New Roman"/>
              </a:rPr>
              <a:t>cellule </a:t>
            </a:r>
            <a:r>
              <a:rPr sz="1200" spc="-5" dirty="0">
                <a:latin typeface="Times New Roman"/>
                <a:cs typeface="Times New Roman"/>
              </a:rPr>
              <a:t>viventi ed elimina altrettanto  efficacemente l’anidride carbonica. Ma altri </a:t>
            </a:r>
            <a:r>
              <a:rPr sz="1200" dirty="0">
                <a:latin typeface="Times New Roman"/>
                <a:cs typeface="Times New Roman"/>
              </a:rPr>
              <a:t>metalli possono </a:t>
            </a:r>
            <a:r>
              <a:rPr sz="1200" spc="-5" dirty="0">
                <a:latin typeface="Times New Roman"/>
                <a:cs typeface="Times New Roman"/>
              </a:rPr>
              <a:t>essere utilizzati allo stesso scopo.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seppia </a:t>
            </a:r>
            <a:r>
              <a:rPr sz="1200" spc="-5" dirty="0">
                <a:latin typeface="Times New Roman"/>
                <a:cs typeface="Times New Roman"/>
              </a:rPr>
              <a:t>impiega </a:t>
            </a:r>
            <a:r>
              <a:rPr sz="1200" dirty="0">
                <a:latin typeface="Times New Roman"/>
                <a:cs typeface="Times New Roman"/>
              </a:rPr>
              <a:t>il rame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questa  funzione e </a:t>
            </a:r>
            <a:r>
              <a:rPr sz="1200" spc="-5" dirty="0">
                <a:latin typeface="Times New Roman"/>
                <a:cs typeface="Times New Roman"/>
              </a:rPr>
              <a:t>l’ascidia </a:t>
            </a:r>
            <a:r>
              <a:rPr sz="1200" dirty="0">
                <a:latin typeface="Times New Roman"/>
                <a:cs typeface="Times New Roman"/>
              </a:rPr>
              <a:t>utilizza il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vanadio.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7622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(737.5) 65:6.5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continuazione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aggiustamenti biologici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illustrata dall’evoluzione dei </a:t>
            </a:r>
            <a:r>
              <a:rPr sz="1200" dirty="0">
                <a:latin typeface="Times New Roman"/>
                <a:cs typeface="Times New Roman"/>
              </a:rPr>
              <a:t>denti nei </a:t>
            </a:r>
            <a:r>
              <a:rPr sz="1200" spc="-5" dirty="0">
                <a:latin typeface="Times New Roman"/>
                <a:cs typeface="Times New Roman"/>
              </a:rPr>
              <a:t>mammiferi superiori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dirty="0">
                <a:latin typeface="Times New Roman"/>
                <a:cs typeface="Times New Roman"/>
              </a:rPr>
              <a:t>I denti </a:t>
            </a:r>
            <a:r>
              <a:rPr sz="1200" spc="-5" dirty="0">
                <a:latin typeface="Times New Roman"/>
                <a:cs typeface="Times New Roman"/>
              </a:rPr>
              <a:t>arrivarono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trentasei </a:t>
            </a:r>
            <a:r>
              <a:rPr sz="1200" dirty="0">
                <a:latin typeface="Times New Roman"/>
                <a:cs typeface="Times New Roman"/>
              </a:rPr>
              <a:t>nei lontani </a:t>
            </a:r>
            <a:r>
              <a:rPr sz="1200" spc="-5" dirty="0">
                <a:latin typeface="Times New Roman"/>
                <a:cs typeface="Times New Roman"/>
              </a:rPr>
              <a:t>antenati dell’uomo, </a:t>
            </a:r>
            <a:r>
              <a:rPr sz="1200" dirty="0">
                <a:latin typeface="Times New Roman"/>
                <a:cs typeface="Times New Roman"/>
              </a:rPr>
              <a:t>e poi cominciò un </a:t>
            </a:r>
            <a:r>
              <a:rPr sz="1200" spc="-5" dirty="0">
                <a:latin typeface="Times New Roman"/>
                <a:cs typeface="Times New Roman"/>
              </a:rPr>
              <a:t>raggiustamento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adattarsi ai trentadue  nell’uomo primitivo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suoi parenti </a:t>
            </a:r>
            <a:r>
              <a:rPr sz="1200" dirty="0">
                <a:latin typeface="Times New Roman"/>
                <a:cs typeface="Times New Roman"/>
              </a:rPr>
              <a:t>prossimi.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sta lentamente gravitando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ventotto </a:t>
            </a:r>
            <a:r>
              <a:rPr sz="1200" spc="5" dirty="0">
                <a:latin typeface="Times New Roman"/>
                <a:cs typeface="Times New Roman"/>
              </a:rPr>
              <a:t>denti.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evolutivo è ancora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adattamento su </a:t>
            </a:r>
            <a:r>
              <a:rPr sz="1200" dirty="0">
                <a:latin typeface="Times New Roman"/>
                <a:cs typeface="Times New Roman"/>
              </a:rPr>
              <a:t>questo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pianeta.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848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31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(737.6) 65:6.6 </a:t>
            </a:r>
            <a:r>
              <a:rPr sz="1200" spc="-5" dirty="0">
                <a:latin typeface="Times New Roman"/>
                <a:cs typeface="Times New Roman"/>
              </a:rPr>
              <a:t>Ma molti aggiustamenti apparentemente misteriosi degli </a:t>
            </a:r>
            <a:r>
              <a:rPr sz="1200" dirty="0">
                <a:latin typeface="Times New Roman"/>
                <a:cs typeface="Times New Roman"/>
              </a:rPr>
              <a:t>organismi </a:t>
            </a:r>
            <a:r>
              <a:rPr sz="1200" spc="-5" dirty="0">
                <a:latin typeface="Times New Roman"/>
                <a:cs typeface="Times New Roman"/>
              </a:rPr>
              <a:t>viventi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puramente chimici, interamente </a:t>
            </a:r>
            <a:r>
              <a:rPr sz="1200" dirty="0">
                <a:latin typeface="Times New Roman"/>
                <a:cs typeface="Times New Roman"/>
              </a:rPr>
              <a:t>fisici.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corrente </a:t>
            </a:r>
            <a:r>
              <a:rPr sz="1200" spc="-5" dirty="0">
                <a:latin typeface="Times New Roman"/>
                <a:cs typeface="Times New Roman"/>
              </a:rPr>
              <a:t>sanguigna </a:t>
            </a:r>
            <a:r>
              <a:rPr sz="1200" dirty="0">
                <a:latin typeface="Times New Roman"/>
                <a:cs typeface="Times New Roman"/>
              </a:rPr>
              <a:t>di un essere umano possono prodursi più di 15.000.000 di </a:t>
            </a:r>
            <a:r>
              <a:rPr sz="1200" spc="-5" dirty="0">
                <a:latin typeface="Times New Roman"/>
                <a:cs typeface="Times New Roman"/>
              </a:rPr>
              <a:t>reazioni </a:t>
            </a:r>
            <a:r>
              <a:rPr sz="1200" dirty="0">
                <a:latin typeface="Times New Roman"/>
                <a:cs typeface="Times New Roman"/>
              </a:rPr>
              <a:t>chimiche tra le  </a:t>
            </a:r>
            <a:r>
              <a:rPr sz="1200" spc="-5" dirty="0">
                <a:latin typeface="Times New Roman"/>
                <a:cs typeface="Times New Roman"/>
              </a:rPr>
              <a:t>secrezioni ormonali </a:t>
            </a:r>
            <a:r>
              <a:rPr sz="1200" dirty="0">
                <a:latin typeface="Times New Roman"/>
                <a:cs typeface="Times New Roman"/>
              </a:rPr>
              <a:t>di una dozzina di </a:t>
            </a:r>
            <a:r>
              <a:rPr sz="1200" spc="-5" dirty="0">
                <a:latin typeface="Times New Roman"/>
                <a:cs typeface="Times New Roman"/>
              </a:rPr>
              <a:t>ghiandole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endocrine.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2001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(737.7) 65:6.7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inferiori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vegetale reagiscono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all’ambiente fisico, chimico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elettrico. Ma </a:t>
            </a:r>
            <a:r>
              <a:rPr sz="1200" dirty="0">
                <a:latin typeface="Times New Roman"/>
                <a:cs typeface="Times New Roman"/>
              </a:rPr>
              <a:t>via via che </a:t>
            </a:r>
            <a:r>
              <a:rPr sz="1200" spc="-5" dirty="0">
                <a:latin typeface="Times New Roman"/>
                <a:cs typeface="Times New Roman"/>
              </a:rPr>
              <a:t>ci si  eleva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scala della </a:t>
            </a:r>
            <a:r>
              <a:rPr sz="1200" dirty="0">
                <a:latin typeface="Times New Roman"/>
                <a:cs typeface="Times New Roman"/>
              </a:rPr>
              <a:t>vita, </a:t>
            </a:r>
            <a:r>
              <a:rPr sz="1200" spc="-5" dirty="0">
                <a:latin typeface="Times New Roman"/>
                <a:cs typeface="Times New Roman"/>
              </a:rPr>
              <a:t>entrano </a:t>
            </a:r>
            <a:r>
              <a:rPr sz="1200" dirty="0">
                <a:latin typeface="Times New Roman"/>
                <a:cs typeface="Times New Roman"/>
              </a:rPr>
              <a:t>in azione a uno a uno i </a:t>
            </a:r>
            <a:r>
              <a:rPr sz="1200" spc="-5" dirty="0">
                <a:latin typeface="Times New Roman"/>
                <a:cs typeface="Times New Roman"/>
              </a:rPr>
              <a:t>ministeri mentali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aiutanti,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diviene sempre più  </a:t>
            </a:r>
            <a:r>
              <a:rPr sz="1200" spc="-5" dirty="0">
                <a:latin typeface="Times New Roman"/>
                <a:cs typeface="Times New Roman"/>
              </a:rPr>
              <a:t>adattatrice, creativa, </a:t>
            </a:r>
            <a:r>
              <a:rPr sz="1200" dirty="0">
                <a:latin typeface="Times New Roman"/>
                <a:cs typeface="Times New Roman"/>
              </a:rPr>
              <a:t>coordinatrice e </a:t>
            </a:r>
            <a:r>
              <a:rPr sz="1200" spc="-5" dirty="0">
                <a:latin typeface="Times New Roman"/>
                <a:cs typeface="Times New Roman"/>
              </a:rPr>
              <a:t>dominante.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degli animali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adattarsi all’aria, </a:t>
            </a:r>
            <a:r>
              <a:rPr sz="1200" dirty="0">
                <a:latin typeface="Times New Roman"/>
                <a:cs typeface="Times New Roman"/>
              </a:rPr>
              <a:t>all’acqua e </a:t>
            </a:r>
            <a:r>
              <a:rPr sz="1200" spc="-5" dirty="0">
                <a:latin typeface="Times New Roman"/>
                <a:cs typeface="Times New Roman"/>
              </a:rPr>
              <a:t>alla terra </a:t>
            </a:r>
            <a:r>
              <a:rPr sz="1200" dirty="0">
                <a:latin typeface="Times New Roman"/>
                <a:cs typeface="Times New Roman"/>
              </a:rPr>
              <a:t>non è un dono  </a:t>
            </a:r>
            <a:r>
              <a:rPr sz="1200" spc="-5" dirty="0">
                <a:latin typeface="Times New Roman"/>
                <a:cs typeface="Times New Roman"/>
              </a:rPr>
              <a:t>soprannaturale, </a:t>
            </a:r>
            <a:r>
              <a:rPr sz="1200" dirty="0">
                <a:latin typeface="Times New Roman"/>
                <a:cs typeface="Times New Roman"/>
              </a:rPr>
              <a:t>ma è un </a:t>
            </a:r>
            <a:r>
              <a:rPr sz="1200" spc="-5" dirty="0">
                <a:latin typeface="Times New Roman"/>
                <a:cs typeface="Times New Roman"/>
              </a:rPr>
              <a:t>aggiustamento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superfisico.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0350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(738.1) 65:6.8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fisica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chimica da sole non possono </a:t>
            </a:r>
            <a:r>
              <a:rPr sz="1200" spc="-5" dirty="0">
                <a:latin typeface="Times New Roman"/>
                <a:cs typeface="Times New Roman"/>
              </a:rPr>
              <a:t>spiegare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si sia evoluto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protoplasma primordiale dei  mari </a:t>
            </a:r>
            <a:r>
              <a:rPr sz="1200" dirty="0">
                <a:latin typeface="Times New Roman"/>
                <a:cs typeface="Times New Roman"/>
              </a:rPr>
              <a:t>primitivi.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capacità di </a:t>
            </a:r>
            <a:r>
              <a:rPr sz="1200" spc="-5" dirty="0">
                <a:latin typeface="Times New Roman"/>
                <a:cs typeface="Times New Roman"/>
              </a:rPr>
              <a:t>apprendere,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memoria e la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differenziale </a:t>
            </a:r>
            <a:r>
              <a:rPr sz="1200" spc="-5" dirty="0">
                <a:latin typeface="Times New Roman"/>
                <a:cs typeface="Times New Roman"/>
              </a:rPr>
              <a:t>all’ambiente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della mente.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 della fisica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reagiscono all’educazione; esse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immutabili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invariabili.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reazioni </a:t>
            </a:r>
            <a:r>
              <a:rPr sz="1200" spc="-5" dirty="0">
                <a:latin typeface="Times New Roman"/>
                <a:cs typeface="Times New Roman"/>
              </a:rPr>
              <a:t>chimiche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vengono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modificate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dall’istruzione; esse sono uniformi ed affidabili. All’infuori della presenza dell’Assoluto Non </a:t>
            </a:r>
            <a:r>
              <a:rPr sz="1200" dirty="0">
                <a:latin typeface="Times New Roman"/>
                <a:cs typeface="Times New Roman"/>
              </a:rPr>
              <a:t>Qualificato le reazioni </a:t>
            </a:r>
            <a:r>
              <a:rPr sz="1200" spc="-5" dirty="0">
                <a:latin typeface="Times New Roman"/>
                <a:cs typeface="Times New Roman"/>
              </a:rPr>
              <a:t>chimiche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88900" marR="68580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elettriche sono prevedibili.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trarre profitto dall’esperienza,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imparare </a:t>
            </a:r>
            <a:r>
              <a:rPr sz="1200" dirty="0">
                <a:latin typeface="Times New Roman"/>
                <a:cs typeface="Times New Roman"/>
              </a:rPr>
              <a:t>dalle abitudini </a:t>
            </a:r>
            <a:r>
              <a:rPr sz="1200" spc="-5" dirty="0">
                <a:latin typeface="Times New Roman"/>
                <a:cs typeface="Times New Roman"/>
              </a:rPr>
              <a:t>reattive del </a:t>
            </a:r>
            <a:r>
              <a:rPr sz="1200" dirty="0">
                <a:latin typeface="Times New Roman"/>
                <a:cs typeface="Times New Roman"/>
              </a:rPr>
              <a:t>comportamento  in </a:t>
            </a:r>
            <a:r>
              <a:rPr sz="1200" spc="-5" dirty="0">
                <a:latin typeface="Times New Roman"/>
                <a:cs typeface="Times New Roman"/>
              </a:rPr>
              <a:t>risposta alla ripetizione degli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stimoli.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54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(738.2) 65:6.9 </a:t>
            </a:r>
            <a:r>
              <a:rPr sz="1200" spc="-5" dirty="0">
                <a:latin typeface="Times New Roman"/>
                <a:cs typeface="Times New Roman"/>
              </a:rPr>
              <a:t>Gli organismi preintelligenti reagiscono agli stimoli dell’ambiente,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organismi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reattivi al ministero della  </a:t>
            </a:r>
            <a:r>
              <a:rPr sz="1200" dirty="0">
                <a:latin typeface="Times New Roman"/>
                <a:cs typeface="Times New Roman"/>
              </a:rPr>
              <a:t>mente possono </a:t>
            </a:r>
            <a:r>
              <a:rPr sz="1200" spc="-5" dirty="0">
                <a:latin typeface="Times New Roman"/>
                <a:cs typeface="Times New Roman"/>
              </a:rPr>
              <a:t>aggiustare </a:t>
            </a:r>
            <a:r>
              <a:rPr sz="1200" dirty="0">
                <a:latin typeface="Times New Roman"/>
                <a:cs typeface="Times New Roman"/>
              </a:rPr>
              <a:t>e manipolare </a:t>
            </a:r>
            <a:r>
              <a:rPr sz="1200" spc="-5" dirty="0">
                <a:latin typeface="Times New Roman"/>
                <a:cs typeface="Times New Roman"/>
              </a:rPr>
              <a:t>l’ambiente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46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(738.3) 65:6.10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cervello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sistema </a:t>
            </a:r>
            <a:r>
              <a:rPr sz="1200" dirty="0">
                <a:latin typeface="Times New Roman"/>
                <a:cs typeface="Times New Roman"/>
              </a:rPr>
              <a:t>nervoso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possiede una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innata di risposta </a:t>
            </a:r>
            <a:r>
              <a:rPr sz="1200" spc="-5" dirty="0">
                <a:latin typeface="Times New Roman"/>
                <a:cs typeface="Times New Roman"/>
              </a:rPr>
              <a:t>al ministero della </a:t>
            </a:r>
            <a:r>
              <a:rPr sz="1200" dirty="0">
                <a:latin typeface="Times New Roman"/>
                <a:cs typeface="Times New Roman"/>
              </a:rPr>
              <a:t>mente  </a:t>
            </a:r>
            <a:r>
              <a:rPr sz="1200" spc="-5" dirty="0">
                <a:latin typeface="Times New Roman"/>
                <a:cs typeface="Times New Roman"/>
              </a:rPr>
              <a:t>proprio come </a:t>
            </a:r>
            <a:r>
              <a:rPr sz="1200" dirty="0">
                <a:latin typeface="Times New Roman"/>
                <a:cs typeface="Times New Roman"/>
              </a:rPr>
              <a:t>la mente in evoluzione di 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possiede una certa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innata di ricettività spirituale e contiene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i  potenziali di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realizzazione spirituali. L’evoluzione intellettuale, </a:t>
            </a:r>
            <a:r>
              <a:rPr sz="1200" dirty="0">
                <a:latin typeface="Times New Roman"/>
                <a:cs typeface="Times New Roman"/>
              </a:rPr>
              <a:t>sociale,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e spirituale dipendono </a:t>
            </a:r>
            <a:r>
              <a:rPr sz="1200" spc="-5" dirty="0">
                <a:latin typeface="Times New Roman"/>
                <a:cs typeface="Times New Roman"/>
              </a:rPr>
              <a:t>dal ministero  mentale dei </a:t>
            </a:r>
            <a:r>
              <a:rPr sz="1200" dirty="0">
                <a:latin typeface="Times New Roman"/>
                <a:cs typeface="Times New Roman"/>
              </a:rPr>
              <a:t>sette spiriti aiutanti e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associati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superfisici.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59750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 livelli evoluzionari della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mente</a:t>
            </a:r>
            <a:endParaRPr sz="1600">
              <a:latin typeface="Times New Roman"/>
              <a:cs typeface="Times New Roman"/>
            </a:endParaRPr>
          </a:p>
          <a:p>
            <a:pPr marL="76200" marR="10033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(738.4) 65:7.1 </a:t>
            </a:r>
            <a:r>
              <a:rPr sz="1200" dirty="0">
                <a:latin typeface="Times New Roman"/>
                <a:cs typeface="Times New Roman"/>
              </a:rPr>
              <a:t>I sette spiriti </a:t>
            </a:r>
            <a:r>
              <a:rPr sz="1200" spc="-5" dirty="0">
                <a:latin typeface="Times New Roman"/>
                <a:cs typeface="Times New Roman"/>
              </a:rPr>
              <a:t>aiutanti della </a:t>
            </a:r>
            <a:r>
              <a:rPr sz="1200" dirty="0">
                <a:latin typeface="Times New Roman"/>
                <a:cs typeface="Times New Roman"/>
              </a:rPr>
              <a:t>mente sono i </a:t>
            </a:r>
            <a:r>
              <a:rPr sz="1200" spc="-5" dirty="0">
                <a:latin typeface="Times New Roman"/>
                <a:cs typeface="Times New Roman"/>
              </a:rPr>
              <a:t>versatili </a:t>
            </a:r>
            <a:r>
              <a:rPr sz="1200" dirty="0">
                <a:latin typeface="Times New Roman"/>
                <a:cs typeface="Times New Roman"/>
              </a:rPr>
              <a:t>ministri </a:t>
            </a:r>
            <a:r>
              <a:rPr sz="1200" spc="-5" dirty="0">
                <a:latin typeface="Times New Roman"/>
                <a:cs typeface="Times New Roman"/>
              </a:rPr>
              <a:t>mentali per gli </a:t>
            </a:r>
            <a:r>
              <a:rPr sz="120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intelligenti inferiori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locale.  </a:t>
            </a:r>
            <a:r>
              <a:rPr sz="1200" spc="-5" dirty="0">
                <a:latin typeface="Times New Roman"/>
                <a:cs typeface="Times New Roman"/>
              </a:rPr>
              <a:t>Quest’ordine </a:t>
            </a:r>
            <a:r>
              <a:rPr sz="1200" dirty="0">
                <a:latin typeface="Times New Roman"/>
                <a:cs typeface="Times New Roman"/>
              </a:rPr>
              <a:t>di mente è </a:t>
            </a:r>
            <a:r>
              <a:rPr sz="1200" spc="-5" dirty="0">
                <a:latin typeface="Times New Roman"/>
                <a:cs typeface="Times New Roman"/>
              </a:rPr>
              <a:t>amministrato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capitale dell’universo </a:t>
            </a:r>
            <a:r>
              <a:rPr sz="1200" dirty="0">
                <a:latin typeface="Times New Roman"/>
                <a:cs typeface="Times New Roman"/>
              </a:rPr>
              <a:t>locale o da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esso </a:t>
            </a:r>
            <a:r>
              <a:rPr sz="1200" spc="-5" dirty="0">
                <a:latin typeface="Times New Roman"/>
                <a:cs typeface="Times New Roman"/>
              </a:rPr>
              <a:t>collegato, </a:t>
            </a:r>
            <a:r>
              <a:rPr sz="1200" dirty="0">
                <a:latin typeface="Times New Roman"/>
                <a:cs typeface="Times New Roman"/>
              </a:rPr>
              <a:t>ma un’influenza  </a:t>
            </a:r>
            <a:r>
              <a:rPr sz="1200" spc="-5" dirty="0">
                <a:latin typeface="Times New Roman"/>
                <a:cs typeface="Times New Roman"/>
              </a:rPr>
              <a:t>direttiva nella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inferiore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esercitata dalle capitali dei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637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(738.5) 65:7.2 </a:t>
            </a:r>
            <a:r>
              <a:rPr sz="1200" dirty="0">
                <a:latin typeface="Times New Roman"/>
                <a:cs typeface="Times New Roman"/>
              </a:rPr>
              <a:t>Su un mondo </a:t>
            </a:r>
            <a:r>
              <a:rPr sz="1200" spc="-5" dirty="0">
                <a:latin typeface="Times New Roman"/>
                <a:cs typeface="Times New Roman"/>
              </a:rPr>
              <a:t>evoluzionario, </a:t>
            </a:r>
            <a:r>
              <a:rPr sz="1200" dirty="0">
                <a:latin typeface="Times New Roman"/>
                <a:cs typeface="Times New Roman"/>
              </a:rPr>
              <a:t>molto, </a:t>
            </a:r>
            <a:r>
              <a:rPr sz="1200" spc="-5" dirty="0">
                <a:latin typeface="Times New Roman"/>
                <a:cs typeface="Times New Roman"/>
              </a:rPr>
              <a:t>moltissimo </a:t>
            </a:r>
            <a:r>
              <a:rPr sz="1200" dirty="0">
                <a:latin typeface="Times New Roman"/>
                <a:cs typeface="Times New Roman"/>
              </a:rPr>
              <a:t>dipende </a:t>
            </a:r>
            <a:r>
              <a:rPr sz="1200" spc="-5" dirty="0">
                <a:latin typeface="Times New Roman"/>
                <a:cs typeface="Times New Roman"/>
              </a:rPr>
              <a:t>dall’opera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sette aiutanti. Ma essi sono ministri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mente; </a:t>
            </a:r>
            <a:r>
              <a:rPr sz="1200" dirty="0">
                <a:latin typeface="Times New Roman"/>
                <a:cs typeface="Times New Roman"/>
              </a:rPr>
              <a:t>non si </a:t>
            </a:r>
            <a:r>
              <a:rPr sz="1200" spc="-5" dirty="0">
                <a:latin typeface="Times New Roman"/>
                <a:cs typeface="Times New Roman"/>
              </a:rPr>
              <a:t>occupano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fisica, </a:t>
            </a:r>
            <a:r>
              <a:rPr sz="1200" dirty="0">
                <a:latin typeface="Times New Roman"/>
                <a:cs typeface="Times New Roman"/>
              </a:rPr>
              <a:t>dominio dei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Vita. Tuttavia, l’integrazione perfetta </a:t>
            </a:r>
            <a:r>
              <a:rPr sz="1200" dirty="0">
                <a:latin typeface="Times New Roman"/>
                <a:cs typeface="Times New Roman"/>
              </a:rPr>
              <a:t>di questi doni dello  </a:t>
            </a:r>
            <a:r>
              <a:rPr sz="1200" spc="-5" dirty="0">
                <a:latin typeface="Times New Roman"/>
                <a:cs typeface="Times New Roman"/>
              </a:rPr>
              <a:t>spirito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procedura naturale </a:t>
            </a:r>
            <a:r>
              <a:rPr sz="1200" dirty="0">
                <a:latin typeface="Times New Roman"/>
                <a:cs typeface="Times New Roman"/>
              </a:rPr>
              <a:t>e stabilita </a:t>
            </a:r>
            <a:r>
              <a:rPr sz="1200" spc="-5" dirty="0">
                <a:latin typeface="Times New Roman"/>
                <a:cs typeface="Times New Roman"/>
              </a:rPr>
              <a:t>del progresso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regime </a:t>
            </a:r>
            <a:r>
              <a:rPr sz="1200" dirty="0">
                <a:latin typeface="Times New Roman"/>
                <a:cs typeface="Times New Roman"/>
              </a:rPr>
              <a:t>proprio dei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responsabile </a:t>
            </a:r>
            <a:r>
              <a:rPr sz="1200" dirty="0">
                <a:latin typeface="Times New Roman"/>
                <a:cs typeface="Times New Roman"/>
              </a:rPr>
              <a:t>dell’incapacità  umana di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nel fenomeno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nient’altro che </a:t>
            </a:r>
            <a:r>
              <a:rPr sz="1200" dirty="0">
                <a:latin typeface="Times New Roman"/>
                <a:cs typeface="Times New Roman"/>
              </a:rPr>
              <a:t>l’opera della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processi naturali,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benché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siate talvolta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imbarazzati nello spiegare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connesso </a:t>
            </a:r>
            <a:r>
              <a:rPr sz="1200" dirty="0">
                <a:latin typeface="Times New Roman"/>
                <a:cs typeface="Times New Roman"/>
              </a:rPr>
              <a:t>con le reazioni </a:t>
            </a:r>
            <a:r>
              <a:rPr sz="1200" spc="-5" dirty="0">
                <a:latin typeface="Times New Roman"/>
                <a:cs typeface="Times New Roman"/>
              </a:rPr>
              <a:t>naturali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qual </a:t>
            </a:r>
            <a:r>
              <a:rPr sz="1200" dirty="0">
                <a:latin typeface="Times New Roman"/>
                <a:cs typeface="Times New Roman"/>
              </a:rPr>
              <a:t>è associata </a:t>
            </a:r>
            <a:r>
              <a:rPr sz="1200" spc="-5" dirty="0">
                <a:latin typeface="Times New Roman"/>
                <a:cs typeface="Times New Roman"/>
              </a:rPr>
              <a:t>alla  materia.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Urantia </a:t>
            </a:r>
            <a:r>
              <a:rPr sz="1200" dirty="0">
                <a:latin typeface="Times New Roman"/>
                <a:cs typeface="Times New Roman"/>
              </a:rPr>
              <a:t>avesse </a:t>
            </a:r>
            <a:r>
              <a:rPr sz="1200" spc="-5" dirty="0">
                <a:latin typeface="Times New Roman"/>
                <a:cs typeface="Times New Roman"/>
              </a:rPr>
              <a:t>seguito maggiormente </a:t>
            </a:r>
            <a:r>
              <a:rPr sz="1200" dirty="0">
                <a:latin typeface="Times New Roman"/>
                <a:cs typeface="Times New Roman"/>
              </a:rPr>
              <a:t>i piani </a:t>
            </a:r>
            <a:r>
              <a:rPr sz="1200" spc="-5" dirty="0">
                <a:latin typeface="Times New Roman"/>
                <a:cs typeface="Times New Roman"/>
              </a:rPr>
              <a:t>originali,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soffermereste ancor </a:t>
            </a:r>
            <a:r>
              <a:rPr sz="1200" dirty="0">
                <a:latin typeface="Times New Roman"/>
                <a:cs typeface="Times New Roman"/>
              </a:rPr>
              <a:t>meno la vostra </a:t>
            </a:r>
            <a:r>
              <a:rPr sz="1200" spc="-5" dirty="0">
                <a:latin typeface="Times New Roman"/>
                <a:cs typeface="Times New Roman"/>
              </a:rPr>
              <a:t>attenzione sul  fenomeno della </a:t>
            </a:r>
            <a:r>
              <a:rPr sz="1200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52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(738.6) 65:7.3 </a:t>
            </a:r>
            <a:r>
              <a:rPr sz="1200" dirty="0">
                <a:latin typeface="Times New Roman"/>
                <a:cs typeface="Times New Roman"/>
              </a:rPr>
              <a:t>I sette spiriti </a:t>
            </a:r>
            <a:r>
              <a:rPr sz="1200" spc="-5" dirty="0">
                <a:latin typeface="Times New Roman"/>
                <a:cs typeface="Times New Roman"/>
              </a:rPr>
              <a:t>aiutanti </a:t>
            </a:r>
            <a:r>
              <a:rPr sz="1200" dirty="0">
                <a:latin typeface="Times New Roman"/>
                <a:cs typeface="Times New Roman"/>
              </a:rPr>
              <a:t>sono più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ad entità,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ordinari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messi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circuito con </a:t>
            </a:r>
            <a:r>
              <a:rPr sz="1200" dirty="0">
                <a:latin typeface="Times New Roman"/>
                <a:cs typeface="Times New Roman"/>
              </a:rPr>
              <a:t>altre  funzioni </a:t>
            </a:r>
            <a:r>
              <a:rPr sz="1200" spc="-5" dirty="0">
                <a:latin typeface="Times New Roman"/>
                <a:cs typeface="Times New Roman"/>
              </a:rPr>
              <a:t>d’aiuto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l’universo locale. Sui </a:t>
            </a:r>
            <a:r>
              <a:rPr sz="1200" dirty="0">
                <a:latin typeface="Times New Roman"/>
                <a:cs typeface="Times New Roman"/>
              </a:rPr>
              <a:t>pianeti di sperimentazione </a:t>
            </a:r>
            <a:r>
              <a:rPr sz="1200" spc="-5" dirty="0">
                <a:latin typeface="Times New Roman"/>
                <a:cs typeface="Times New Roman"/>
              </a:rPr>
              <a:t>della vita, tuttavia,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relativamente isolati.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 Urantia, </a:t>
            </a:r>
            <a:r>
              <a:rPr sz="1200" dirty="0">
                <a:latin typeface="Times New Roman"/>
                <a:cs typeface="Times New Roman"/>
              </a:rPr>
              <a:t>vista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particolare </a:t>
            </a:r>
            <a:r>
              <a:rPr sz="1200" spc="-5" dirty="0">
                <a:latin typeface="Times New Roman"/>
                <a:cs typeface="Times New Roman"/>
              </a:rPr>
              <a:t>dei modelli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vita, gli aiutanti inferiori hanno incontrato </a:t>
            </a:r>
            <a:r>
              <a:rPr sz="1200" dirty="0">
                <a:latin typeface="Times New Roman"/>
                <a:cs typeface="Times New Roman"/>
              </a:rPr>
              <a:t>maggiori </a:t>
            </a:r>
            <a:r>
              <a:rPr sz="1200" spc="-5" dirty="0">
                <a:latin typeface="Times New Roman"/>
                <a:cs typeface="Times New Roman"/>
              </a:rPr>
              <a:t>difficoltà ad </a:t>
            </a:r>
            <a:r>
              <a:rPr sz="1200" spc="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organismi evoluzionari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avvenuto </a:t>
            </a:r>
            <a:r>
              <a:rPr sz="1200" dirty="0">
                <a:latin typeface="Times New Roman"/>
                <a:cs typeface="Times New Roman"/>
              </a:rPr>
              <a:t>con tipi di dotazione di vita più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standardizzati.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4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(738.7) 65:7.4 </a:t>
            </a:r>
            <a:r>
              <a:rPr sz="1200" spc="-5" dirty="0">
                <a:latin typeface="Times New Roman"/>
                <a:cs typeface="Times New Roman"/>
              </a:rPr>
              <a:t>Inoltre, 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evoluzionario normale,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aiutanti </a:t>
            </a:r>
            <a:r>
              <a:rPr sz="1200" dirty="0">
                <a:latin typeface="Times New Roman"/>
                <a:cs typeface="Times New Roman"/>
              </a:rPr>
              <a:t>sono molto </a:t>
            </a:r>
            <a:r>
              <a:rPr sz="1200" spc="-5" dirty="0">
                <a:latin typeface="Times New Roman"/>
                <a:cs typeface="Times New Roman"/>
              </a:rPr>
              <a:t>meglio sincronizzati con gli </a:t>
            </a:r>
            <a:r>
              <a:rPr sz="1200" dirty="0">
                <a:latin typeface="Times New Roman"/>
                <a:cs typeface="Times New Roman"/>
              </a:rPr>
              <a:t>stadi </a:t>
            </a:r>
            <a:r>
              <a:rPr sz="1200" spc="-5" dirty="0">
                <a:latin typeface="Times New Roman"/>
                <a:cs typeface="Times New Roman"/>
              </a:rPr>
              <a:t>avanzati  </a:t>
            </a:r>
            <a:r>
              <a:rPr sz="1200" dirty="0">
                <a:latin typeface="Times New Roman"/>
                <a:cs typeface="Times New Roman"/>
              </a:rPr>
              <a:t>di sviluppo animale di quanto non lo siano stati </a:t>
            </a:r>
            <a:r>
              <a:rPr sz="1200" spc="-5" dirty="0">
                <a:latin typeface="Times New Roman"/>
                <a:cs typeface="Times New Roman"/>
              </a:rPr>
              <a:t>su Urantia. </a:t>
            </a:r>
            <a:r>
              <a:rPr sz="1200" dirty="0">
                <a:latin typeface="Times New Roman"/>
                <a:cs typeface="Times New Roman"/>
              </a:rPr>
              <a:t>Con una sola eccezione, </a:t>
            </a:r>
            <a:r>
              <a:rPr sz="1200" spc="-5" dirty="0">
                <a:latin typeface="Times New Roman"/>
                <a:cs typeface="Times New Roman"/>
              </a:rPr>
              <a:t>gli aiutanti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incontrato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difficoltà ad  entrare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contatto con </a:t>
            </a:r>
            <a:r>
              <a:rPr sz="1200" dirty="0">
                <a:latin typeface="Times New Roman"/>
                <a:cs typeface="Times New Roman"/>
              </a:rPr>
              <a:t>le menti in evoluzione </a:t>
            </a:r>
            <a:r>
              <a:rPr sz="1200" spc="-5" dirty="0">
                <a:latin typeface="Times New Roman"/>
                <a:cs typeface="Times New Roman"/>
              </a:rPr>
              <a:t>degli organismi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di quante ne </a:t>
            </a:r>
            <a:r>
              <a:rPr sz="1200" spc="-5" dirty="0">
                <a:latin typeface="Times New Roman"/>
                <a:cs typeface="Times New Roman"/>
              </a:rPr>
              <a:t>avessero </a:t>
            </a:r>
            <a:r>
              <a:rPr sz="1200" dirty="0">
                <a:latin typeface="Times New Roman"/>
                <a:cs typeface="Times New Roman"/>
              </a:rPr>
              <a:t>mai sperimentate in tutte le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960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527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attività nell’intero 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sviluppate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fenomeni limite — </a:t>
            </a:r>
            <a:r>
              <a:rPr sz="1200" spc="-5" dirty="0">
                <a:latin typeface="Times New Roman"/>
                <a:cs typeface="Times New Roman"/>
              </a:rPr>
              <a:t>combinazioni  confuse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organica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tipi meccanico-non istruibile e non</a:t>
            </a:r>
            <a:r>
              <a:rPr sz="1200" spc="-5" dirty="0">
                <a:latin typeface="Times New Roman"/>
                <a:cs typeface="Times New Roman"/>
              </a:rPr>
              <a:t> meccanico-istruibile.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(739.1) 65:7.5 </a:t>
            </a:r>
            <a:r>
              <a:rPr sz="1200" dirty="0">
                <a:latin typeface="Times New Roman"/>
                <a:cs typeface="Times New Roman"/>
              </a:rPr>
              <a:t>I sette spiriti </a:t>
            </a:r>
            <a:r>
              <a:rPr sz="1200" spc="-5" dirty="0">
                <a:latin typeface="Times New Roman"/>
                <a:cs typeface="Times New Roman"/>
              </a:rPr>
              <a:t>aiutanti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entrano </a:t>
            </a:r>
            <a:r>
              <a:rPr sz="1200" dirty="0">
                <a:latin typeface="Times New Roman"/>
                <a:cs typeface="Times New Roman"/>
              </a:rPr>
              <a:t>in contatto 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puramente </a:t>
            </a:r>
            <a:r>
              <a:rPr sz="1200" spc="-5" dirty="0">
                <a:latin typeface="Times New Roman"/>
                <a:cs typeface="Times New Roman"/>
              </a:rPr>
              <a:t>meccanici </a:t>
            </a:r>
            <a:r>
              <a:rPr sz="1200" dirty="0">
                <a:latin typeface="Times New Roman"/>
                <a:cs typeface="Times New Roman"/>
              </a:rPr>
              <a:t>di risposta </a:t>
            </a:r>
            <a:r>
              <a:rPr sz="1200" spc="-5" dirty="0">
                <a:latin typeface="Times New Roman"/>
                <a:cs typeface="Times New Roman"/>
              </a:rPr>
              <a:t>organica all’ambiente. Tali  </a:t>
            </a:r>
            <a:r>
              <a:rPr sz="1200" dirty="0">
                <a:latin typeface="Times New Roman"/>
                <a:cs typeface="Times New Roman"/>
              </a:rPr>
              <a:t>risposte </a:t>
            </a:r>
            <a:r>
              <a:rPr sz="1200" spc="-5" dirty="0">
                <a:latin typeface="Times New Roman"/>
                <a:cs typeface="Times New Roman"/>
              </a:rPr>
              <a:t>preintelligenti degli organismi viventi concernono </a:t>
            </a:r>
            <a:r>
              <a:rPr sz="1200" dirty="0">
                <a:latin typeface="Times New Roman"/>
                <a:cs typeface="Times New Roman"/>
              </a:rPr>
              <a:t>unicamente i domini </a:t>
            </a:r>
            <a:r>
              <a:rPr sz="1200" spc="-5" dirty="0">
                <a:latin typeface="Times New Roman"/>
                <a:cs typeface="Times New Roman"/>
              </a:rPr>
              <a:t>d’energia dei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potere, dei </a:t>
            </a:r>
            <a:r>
              <a:rPr sz="1200" dirty="0">
                <a:latin typeface="Times New Roman"/>
                <a:cs typeface="Times New Roman"/>
              </a:rPr>
              <a:t>controllori fisici e  </a:t>
            </a:r>
            <a:r>
              <a:rPr sz="1200" spc="-5" dirty="0">
                <a:latin typeface="Times New Roman"/>
                <a:cs typeface="Times New Roman"/>
              </a:rPr>
              <a:t>dei loro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3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(739.2) 65:7.6 </a:t>
            </a:r>
            <a:r>
              <a:rPr sz="1200" spc="-5" dirty="0">
                <a:latin typeface="Times New Roman"/>
                <a:cs typeface="Times New Roman"/>
              </a:rPr>
              <a:t>L’acquisizione del </a:t>
            </a:r>
            <a:r>
              <a:rPr sz="1200" dirty="0">
                <a:latin typeface="Times New Roman"/>
                <a:cs typeface="Times New Roman"/>
              </a:rPr>
              <a:t>potenziale della capacità di </a:t>
            </a:r>
            <a:r>
              <a:rPr sz="1200" i="1" spc="-5" dirty="0">
                <a:latin typeface="Times New Roman"/>
                <a:cs typeface="Times New Roman"/>
              </a:rPr>
              <a:t>apprendere </a:t>
            </a:r>
            <a:r>
              <a:rPr sz="1200" spc="-5" dirty="0">
                <a:latin typeface="Times New Roman"/>
                <a:cs typeface="Times New Roman"/>
              </a:rPr>
              <a:t>dall’esperienza segna </a:t>
            </a:r>
            <a:r>
              <a:rPr sz="1200" dirty="0">
                <a:latin typeface="Times New Roman"/>
                <a:cs typeface="Times New Roman"/>
              </a:rPr>
              <a:t>l’inizio del </a:t>
            </a:r>
            <a:r>
              <a:rPr sz="1200" spc="-5" dirty="0">
                <a:latin typeface="Times New Roman"/>
                <a:cs typeface="Times New Roman"/>
              </a:rPr>
              <a:t>funzionamento degli </a:t>
            </a:r>
            <a:r>
              <a:rPr sz="1200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aiutanti, ed essi </a:t>
            </a:r>
            <a:r>
              <a:rPr sz="1200" dirty="0">
                <a:latin typeface="Times New Roman"/>
                <a:cs typeface="Times New Roman"/>
              </a:rPr>
              <a:t>funzionano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menti più </a:t>
            </a:r>
            <a:r>
              <a:rPr sz="1200" spc="-5" dirty="0">
                <a:latin typeface="Times New Roman"/>
                <a:cs typeface="Times New Roman"/>
              </a:rPr>
              <a:t>basse delle esistenze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invisibili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quelle dei </a:t>
            </a:r>
            <a:r>
              <a:rPr sz="1200" dirty="0">
                <a:latin typeface="Times New Roman"/>
                <a:cs typeface="Times New Roman"/>
              </a:rPr>
              <a:t>tipi più </a:t>
            </a:r>
            <a:r>
              <a:rPr sz="1200" spc="-5" dirty="0">
                <a:latin typeface="Times New Roman"/>
                <a:cs typeface="Times New Roman"/>
              </a:rPr>
              <a:t>elevati nella scala  evoluzionaria degli esseri </a:t>
            </a:r>
            <a:r>
              <a:rPr sz="1200" dirty="0">
                <a:latin typeface="Times New Roman"/>
                <a:cs typeface="Times New Roman"/>
              </a:rPr>
              <a:t>umani.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sorgente ed </a:t>
            </a:r>
            <a:r>
              <a:rPr sz="1200" dirty="0">
                <a:latin typeface="Times New Roman"/>
                <a:cs typeface="Times New Roman"/>
              </a:rPr>
              <a:t>il modello del comportamento, </a:t>
            </a:r>
            <a:r>
              <a:rPr sz="1200" spc="-5" dirty="0">
                <a:latin typeface="Times New Roman"/>
                <a:cs typeface="Times New Roman"/>
              </a:rPr>
              <a:t>altrimenti </a:t>
            </a:r>
            <a:r>
              <a:rPr sz="1200" dirty="0">
                <a:latin typeface="Times New Roman"/>
                <a:cs typeface="Times New Roman"/>
              </a:rPr>
              <a:t>più o </a:t>
            </a:r>
            <a:r>
              <a:rPr sz="1200" spc="-5" dirty="0">
                <a:latin typeface="Times New Roman"/>
                <a:cs typeface="Times New Roman"/>
              </a:rPr>
              <a:t>meno misterioso,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quelle reazioni rapide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all’ambiente </a:t>
            </a:r>
            <a:r>
              <a:rPr sz="1200" dirty="0">
                <a:latin typeface="Times New Roman"/>
                <a:cs typeface="Times New Roman"/>
              </a:rPr>
              <a:t>materiale non </a:t>
            </a:r>
            <a:r>
              <a:rPr sz="1200" spc="-5" dirty="0">
                <a:latin typeface="Times New Roman"/>
                <a:cs typeface="Times New Roman"/>
              </a:rPr>
              <a:t>completamente comprese. Queste </a:t>
            </a:r>
            <a:r>
              <a:rPr sz="1200" dirty="0">
                <a:latin typeface="Times New Roman"/>
                <a:cs typeface="Times New Roman"/>
              </a:rPr>
              <a:t>influenze </a:t>
            </a:r>
            <a:r>
              <a:rPr sz="1200" spc="-5" dirty="0">
                <a:latin typeface="Times New Roman"/>
                <a:cs typeface="Times New Roman"/>
              </a:rPr>
              <a:t>fedeli </a:t>
            </a:r>
            <a:r>
              <a:rPr sz="1200" dirty="0">
                <a:latin typeface="Times New Roman"/>
                <a:cs typeface="Times New Roman"/>
              </a:rPr>
              <a:t>e sempre </a:t>
            </a:r>
            <a:r>
              <a:rPr sz="1200" spc="-5" dirty="0">
                <a:latin typeface="Times New Roman"/>
                <a:cs typeface="Times New Roman"/>
              </a:rPr>
              <a:t>sicure  devono proseguire </a:t>
            </a:r>
            <a:r>
              <a:rPr sz="1200" dirty="0">
                <a:latin typeface="Times New Roman"/>
                <a:cs typeface="Times New Roman"/>
              </a:rPr>
              <a:t>a lungo il loro </a:t>
            </a:r>
            <a:r>
              <a:rPr sz="1200" spc="-5" dirty="0">
                <a:latin typeface="Times New Roman"/>
                <a:cs typeface="Times New Roman"/>
              </a:rPr>
              <a:t>ministero preliminare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animale raggiunga </a:t>
            </a:r>
            <a:r>
              <a:rPr sz="1200" dirty="0">
                <a:latin typeface="Times New Roman"/>
                <a:cs typeface="Times New Roman"/>
              </a:rPr>
              <a:t>i livelli umani di </a:t>
            </a:r>
            <a:r>
              <a:rPr sz="1200" spc="-5" dirty="0">
                <a:latin typeface="Times New Roman"/>
                <a:cs typeface="Times New Roman"/>
              </a:rPr>
              <a:t>ricettività  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49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(739.3) 65:7.7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aiutanti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esclusivamente nell’evoluzione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sperimentatrice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livello della </a:t>
            </a:r>
            <a:r>
              <a:rPr sz="1200" spc="-5" dirty="0">
                <a:latin typeface="Times New Roman"/>
                <a:cs typeface="Times New Roman"/>
              </a:rPr>
              <a:t>sesta fase,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 dell’adorazione.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avviene un’inevitabile sovrapposizione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fenomeno del superiore che si abbassa  per coordinarsi con </a:t>
            </a:r>
            <a:r>
              <a:rPr sz="1200" dirty="0">
                <a:latin typeface="Times New Roman"/>
                <a:cs typeface="Times New Roman"/>
              </a:rPr>
              <a:t>l’inferiore in </a:t>
            </a:r>
            <a:r>
              <a:rPr sz="1200" spc="-5" dirty="0">
                <a:latin typeface="Times New Roman"/>
                <a:cs typeface="Times New Roman"/>
              </a:rPr>
              <a:t>vista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successivamente livelli avanzati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sviluppo. </a:t>
            </a:r>
            <a:r>
              <a:rPr sz="1200" spc="-10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ministero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ancora accompagna </a:t>
            </a:r>
            <a:r>
              <a:rPr sz="1200" dirty="0">
                <a:latin typeface="Times New Roman"/>
                <a:cs typeface="Times New Roman"/>
              </a:rPr>
              <a:t>l’azione </a:t>
            </a:r>
            <a:r>
              <a:rPr sz="1200" spc="-5" dirty="0">
                <a:latin typeface="Times New Roman"/>
                <a:cs typeface="Times New Roman"/>
              </a:rPr>
              <a:t>del settimo </a:t>
            </a:r>
            <a:r>
              <a:rPr sz="1200" dirty="0">
                <a:latin typeface="Times New Roman"/>
                <a:cs typeface="Times New Roman"/>
              </a:rPr>
              <a:t>ed ultimo </a:t>
            </a:r>
            <a:r>
              <a:rPr sz="1200" spc="-5" dirty="0">
                <a:latin typeface="Times New Roman"/>
                <a:cs typeface="Times New Roman"/>
              </a:rPr>
              <a:t>aiutante,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della saggezza. </a:t>
            </a:r>
            <a:r>
              <a:rPr sz="1200" spc="-10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ministero del </a:t>
            </a:r>
            <a:r>
              <a:rPr sz="1200" dirty="0">
                <a:latin typeface="Times New Roman"/>
                <a:cs typeface="Times New Roman"/>
              </a:rPr>
              <a:t>mondo spirituale  l’individuo non </a:t>
            </a:r>
            <a:r>
              <a:rPr sz="1200" spc="-5" dirty="0">
                <a:latin typeface="Times New Roman"/>
                <a:cs typeface="Times New Roman"/>
              </a:rPr>
              <a:t>subisce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transizioni brusche nella cooperazione spirituale;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cambiamenti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graduali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reciproci.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997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(739.4) 65:7.8 </a:t>
            </a:r>
            <a:r>
              <a:rPr sz="1200" dirty="0">
                <a:latin typeface="Times New Roman"/>
                <a:cs typeface="Times New Roman"/>
              </a:rPr>
              <a:t>I domini della </a:t>
            </a:r>
            <a:r>
              <a:rPr sz="1200" spc="-5" dirty="0">
                <a:latin typeface="Times New Roman"/>
                <a:cs typeface="Times New Roman"/>
              </a:rPr>
              <a:t>reazione fisica (elettrochimica) </a:t>
            </a:r>
            <a:r>
              <a:rPr sz="1200" dirty="0">
                <a:latin typeface="Times New Roman"/>
                <a:cs typeface="Times New Roman"/>
              </a:rPr>
              <a:t>e di quella mentale </a:t>
            </a:r>
            <a:r>
              <a:rPr sz="1200" spc="-5" dirty="0">
                <a:latin typeface="Times New Roman"/>
                <a:cs typeface="Times New Roman"/>
              </a:rPr>
              <a:t>agli stimoli dell’ambiente dovrebbero essere sempre  differenziati, </a:t>
            </a:r>
            <a:r>
              <a:rPr sz="1200" dirty="0">
                <a:latin typeface="Times New Roman"/>
                <a:cs typeface="Times New Roman"/>
              </a:rPr>
              <a:t>e a loro volta </a:t>
            </a:r>
            <a:r>
              <a:rPr sz="1200" spc="-5" dirty="0">
                <a:latin typeface="Times New Roman"/>
                <a:cs typeface="Times New Roman"/>
              </a:rPr>
              <a:t>devono essere </a:t>
            </a:r>
            <a:r>
              <a:rPr sz="1200" dirty="0">
                <a:latin typeface="Times New Roman"/>
                <a:cs typeface="Times New Roman"/>
              </a:rPr>
              <a:t>tutti riconosciuti </a:t>
            </a:r>
            <a:r>
              <a:rPr sz="1200" spc="-5" dirty="0">
                <a:latin typeface="Times New Roman"/>
                <a:cs typeface="Times New Roman"/>
              </a:rPr>
              <a:t>come fenomeni diversi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spirituali. I domini della </a:t>
            </a:r>
            <a:r>
              <a:rPr sz="1200" spc="-5" dirty="0">
                <a:latin typeface="Times New Roman"/>
                <a:cs typeface="Times New Roman"/>
              </a:rPr>
              <a:t>gravità  fisica, mentale </a:t>
            </a:r>
            <a:r>
              <a:rPr sz="1200" dirty="0">
                <a:latin typeface="Times New Roman"/>
                <a:cs typeface="Times New Roman"/>
              </a:rPr>
              <a:t>e spirituale sono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distinti </a:t>
            </a:r>
            <a:r>
              <a:rPr sz="1200" spc="-5" dirty="0">
                <a:latin typeface="Times New Roman"/>
                <a:cs typeface="Times New Roman"/>
              </a:rPr>
              <a:t>della realtà cosmica, </a:t>
            </a:r>
            <a:r>
              <a:rPr sz="1200" dirty="0">
                <a:latin typeface="Times New Roman"/>
                <a:cs typeface="Times New Roman"/>
              </a:rPr>
              <a:t>nonostante le loro intime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interrelazioni.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642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L’evoluzione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nel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tempo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nello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spazio</a:t>
            </a:r>
            <a:endParaRPr sz="1600">
              <a:latin typeface="Times New Roman"/>
              <a:cs typeface="Times New Roman"/>
            </a:endParaRPr>
          </a:p>
          <a:p>
            <a:pPr marL="76200" marR="40322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(739.5) 65:8.1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spazio sono indissolubilmente legati; c’è </a:t>
            </a:r>
            <a:r>
              <a:rPr sz="1200" dirty="0">
                <a:latin typeface="Times New Roman"/>
                <a:cs typeface="Times New Roman"/>
              </a:rPr>
              <a:t>un’innata associazione.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dilazioni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sono inevitabili in 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certe condizioni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79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(739.6) 65:8.2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suscita perplessità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ci voglia così tanto tempo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effettuare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cambiamenti evoluzionari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sviluppo della  vita, </a:t>
            </a:r>
            <a:r>
              <a:rPr sz="1200" dirty="0">
                <a:latin typeface="Times New Roman"/>
                <a:cs typeface="Times New Roman"/>
              </a:rPr>
              <a:t>vi dirò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noi non </a:t>
            </a:r>
            <a:r>
              <a:rPr sz="1200" spc="-5" dirty="0">
                <a:latin typeface="Times New Roman"/>
                <a:cs typeface="Times New Roman"/>
              </a:rPr>
              <a:t>possiamo cronometrare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processi della </a:t>
            </a:r>
            <a:r>
              <a:rPr sz="1200" dirty="0">
                <a:latin typeface="Times New Roman"/>
                <a:cs typeface="Times New Roman"/>
              </a:rPr>
              <a:t>vita affinché </a:t>
            </a:r>
            <a:r>
              <a:rPr sz="1200" spc="-5" dirty="0">
                <a:latin typeface="Times New Roman"/>
                <a:cs typeface="Times New Roman"/>
              </a:rPr>
              <a:t>si svolgano </a:t>
            </a:r>
            <a:r>
              <a:rPr sz="1200" dirty="0">
                <a:latin typeface="Times New Roman"/>
                <a:cs typeface="Times New Roman"/>
              </a:rPr>
              <a:t>più in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dirty="0">
                <a:latin typeface="Times New Roman"/>
                <a:cs typeface="Times New Roman"/>
              </a:rPr>
              <a:t>di quanto le </a:t>
            </a:r>
            <a:r>
              <a:rPr sz="1200" spc="-5" dirty="0">
                <a:latin typeface="Times New Roman"/>
                <a:cs typeface="Times New Roman"/>
              </a:rPr>
              <a:t>metamorfosi  </a:t>
            </a:r>
            <a:r>
              <a:rPr sz="1200" dirty="0">
                <a:latin typeface="Times New Roman"/>
                <a:cs typeface="Times New Roman"/>
              </a:rPr>
              <a:t>fisiche di un </a:t>
            </a:r>
            <a:r>
              <a:rPr sz="1200" spc="-5" dirty="0">
                <a:latin typeface="Times New Roman"/>
                <a:cs typeface="Times New Roman"/>
              </a:rPr>
              <a:t>pianeta consentano. Dobbiamo </a:t>
            </a:r>
            <a:r>
              <a:rPr sz="1200" dirty="0">
                <a:latin typeface="Times New Roman"/>
                <a:cs typeface="Times New Roman"/>
              </a:rPr>
              <a:t>aspettare lo sviluppo </a:t>
            </a:r>
            <a:r>
              <a:rPr sz="1200" spc="-5" dirty="0">
                <a:latin typeface="Times New Roman"/>
                <a:cs typeface="Times New Roman"/>
              </a:rPr>
              <a:t>naturale, </a:t>
            </a:r>
            <a:r>
              <a:rPr sz="1200" dirty="0">
                <a:latin typeface="Times New Roman"/>
                <a:cs typeface="Times New Roman"/>
              </a:rPr>
              <a:t>fisico, di un </a:t>
            </a:r>
            <a:r>
              <a:rPr sz="1200" spc="-5" dirty="0">
                <a:latin typeface="Times New Roman"/>
                <a:cs typeface="Times New Roman"/>
              </a:rPr>
              <a:t>pianeta. 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assolutamente  </a:t>
            </a:r>
            <a:r>
              <a:rPr sz="1200" spc="-5" dirty="0">
                <a:latin typeface="Times New Roman"/>
                <a:cs typeface="Times New Roman"/>
              </a:rPr>
              <a:t>alcun controllo </a:t>
            </a:r>
            <a:r>
              <a:rPr sz="1200" dirty="0">
                <a:latin typeface="Times New Roman"/>
                <a:cs typeface="Times New Roman"/>
              </a:rPr>
              <a:t>sull’evoluzione </a:t>
            </a:r>
            <a:r>
              <a:rPr sz="1200" spc="-5" dirty="0">
                <a:latin typeface="Times New Roman"/>
                <a:cs typeface="Times New Roman"/>
              </a:rPr>
              <a:t>geologica.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fisiche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consentissero,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potremmo disporre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completamento</a:t>
            </a:r>
            <a:endParaRPr sz="1200">
              <a:latin typeface="Times New Roman"/>
              <a:cs typeface="Times New Roman"/>
            </a:endParaRPr>
          </a:p>
          <a:p>
            <a:pPr marL="76200" marR="1955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dell’evoluzione della </a:t>
            </a:r>
            <a:r>
              <a:rPr sz="1200" dirty="0">
                <a:latin typeface="Times New Roman"/>
                <a:cs typeface="Times New Roman"/>
              </a:rPr>
              <a:t>vita in un </a:t>
            </a:r>
            <a:r>
              <a:rPr sz="1200" spc="-5" dirty="0">
                <a:latin typeface="Times New Roman"/>
                <a:cs typeface="Times New Roman"/>
              </a:rPr>
              <a:t>tempo considerevolmente inferiore ad </a:t>
            </a:r>
            <a:r>
              <a:rPr sz="1200" dirty="0">
                <a:latin typeface="Times New Roman"/>
                <a:cs typeface="Times New Roman"/>
              </a:rPr>
              <a:t>un milione di anni. </a:t>
            </a:r>
            <a:r>
              <a:rPr sz="1200" spc="-5" dirty="0">
                <a:latin typeface="Times New Roman"/>
                <a:cs typeface="Times New Roman"/>
              </a:rPr>
              <a:t>Ma siamo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la giurisdizione </a:t>
            </a:r>
            <a:r>
              <a:rPr sz="1200" spc="-5" dirty="0">
                <a:latin typeface="Times New Roman"/>
                <a:cs typeface="Times New Roman"/>
              </a:rPr>
              <a:t>dei  Governanti Supremi del Paradiso, ed </a:t>
            </a:r>
            <a:r>
              <a:rPr sz="1200" dirty="0">
                <a:latin typeface="Times New Roman"/>
                <a:cs typeface="Times New Roman"/>
              </a:rPr>
              <a:t>il tempo non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(739.7) 65:8.3 </a:t>
            </a:r>
            <a:r>
              <a:rPr sz="1200" spc="-5" dirty="0">
                <a:latin typeface="Times New Roman"/>
                <a:cs typeface="Times New Roman"/>
              </a:rPr>
              <a:t>L’unità </a:t>
            </a:r>
            <a:r>
              <a:rPr sz="1200" dirty="0">
                <a:latin typeface="Times New Roman"/>
                <a:cs typeface="Times New Roman"/>
              </a:rPr>
              <a:t>di misura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per un individuo è la </a:t>
            </a:r>
            <a:r>
              <a:rPr sz="1200" spc="-5" dirty="0">
                <a:latin typeface="Times New Roman"/>
                <a:cs typeface="Times New Roman"/>
              </a:rPr>
              <a:t>durata </a:t>
            </a:r>
            <a:r>
              <a:rPr sz="1200" dirty="0">
                <a:latin typeface="Times New Roman"/>
                <a:cs typeface="Times New Roman"/>
              </a:rPr>
              <a:t>della sua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creature sono </a:t>
            </a:r>
            <a:r>
              <a:rPr sz="1200" dirty="0">
                <a:latin typeface="Times New Roman"/>
                <a:cs typeface="Times New Roman"/>
              </a:rPr>
              <a:t>in tal modo </a:t>
            </a:r>
            <a:r>
              <a:rPr sz="1200" spc="-5" dirty="0">
                <a:latin typeface="Times New Roman"/>
                <a:cs typeface="Times New Roman"/>
              </a:rPr>
              <a:t>condizionate  dal tempo,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considerano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interminabile. </a:t>
            </a:r>
            <a:r>
              <a:rPr sz="1200" spc="-5" dirty="0">
                <a:latin typeface="Times New Roman"/>
                <a:cs typeface="Times New Roman"/>
              </a:rPr>
              <a:t>Per quelli </a:t>
            </a:r>
            <a:r>
              <a:rPr sz="1200" dirty="0">
                <a:latin typeface="Times New Roman"/>
                <a:cs typeface="Times New Roman"/>
              </a:rPr>
              <a:t>di noi la </a:t>
            </a:r>
            <a:r>
              <a:rPr sz="1200" spc="-5" dirty="0">
                <a:latin typeface="Times New Roman"/>
                <a:cs typeface="Times New Roman"/>
              </a:rPr>
              <a:t>cui durata della </a:t>
            </a:r>
            <a:r>
              <a:rPr sz="1200" dirty="0">
                <a:latin typeface="Times New Roman"/>
                <a:cs typeface="Times New Roman"/>
              </a:rPr>
              <a:t>vita non è limitata  da </a:t>
            </a:r>
            <a:r>
              <a:rPr sz="1200" spc="-5" dirty="0">
                <a:latin typeface="Times New Roman"/>
                <a:cs typeface="Times New Roman"/>
              </a:rPr>
              <a:t>un’esistenza temporale, l’evoluzione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sembra essere un’operazione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prolungata.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dove il tempo non esiste,  </a:t>
            </a:r>
            <a:r>
              <a:rPr sz="1200" spc="-5" dirty="0">
                <a:latin typeface="Times New Roman"/>
                <a:cs typeface="Times New Roman"/>
              </a:rPr>
              <a:t>queste cose </a:t>
            </a:r>
            <a:r>
              <a:rPr sz="1200" dirty="0">
                <a:latin typeface="Times New Roman"/>
                <a:cs typeface="Times New Roman"/>
              </a:rPr>
              <a:t>sono tutte </a:t>
            </a:r>
            <a:r>
              <a:rPr sz="1200" i="1" dirty="0">
                <a:latin typeface="Times New Roman"/>
                <a:cs typeface="Times New Roman"/>
              </a:rPr>
              <a:t>presenti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dell’Infinità e negli </a:t>
            </a:r>
            <a:r>
              <a:rPr sz="1200" spc="-5" dirty="0">
                <a:latin typeface="Times New Roman"/>
                <a:cs typeface="Times New Roman"/>
              </a:rPr>
              <a:t>atti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758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(739.8) 65:8.4 </a:t>
            </a:r>
            <a:r>
              <a:rPr sz="1200" spc="-5" dirty="0">
                <a:latin typeface="Times New Roman"/>
                <a:cs typeface="Times New Roman"/>
              </a:rPr>
              <a:t>Come l’evoluzione della </a:t>
            </a:r>
            <a:r>
              <a:rPr sz="1200" dirty="0">
                <a:latin typeface="Times New Roman"/>
                <a:cs typeface="Times New Roman"/>
              </a:rPr>
              <a:t>mente dipende </a:t>
            </a:r>
            <a:r>
              <a:rPr sz="1200" spc="-5" dirty="0">
                <a:latin typeface="Times New Roman"/>
                <a:cs typeface="Times New Roman"/>
              </a:rPr>
              <a:t>dal lento sviluppo delle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fisiche,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ritardata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esso, </a:t>
            </a:r>
            <a:r>
              <a:rPr sz="1200" dirty="0">
                <a:latin typeface="Times New Roman"/>
                <a:cs typeface="Times New Roman"/>
              </a:rPr>
              <a:t>così il  </a:t>
            </a:r>
            <a:r>
              <a:rPr sz="1200" spc="-5" dirty="0">
                <a:latin typeface="Times New Roman"/>
                <a:cs typeface="Times New Roman"/>
              </a:rPr>
              <a:t>progresso spirituale </a:t>
            </a:r>
            <a:r>
              <a:rPr sz="1200" dirty="0">
                <a:latin typeface="Times New Roman"/>
                <a:cs typeface="Times New Roman"/>
              </a:rPr>
              <a:t>dipende </a:t>
            </a:r>
            <a:r>
              <a:rPr sz="1200" spc="-5" dirty="0">
                <a:latin typeface="Times New Roman"/>
                <a:cs typeface="Times New Roman"/>
              </a:rPr>
              <a:t>dall’espansione </a:t>
            </a:r>
            <a:r>
              <a:rPr sz="1200" dirty="0">
                <a:latin typeface="Times New Roman"/>
                <a:cs typeface="Times New Roman"/>
              </a:rPr>
              <a:t>mentale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frenato infallibilmente dal ritardo </a:t>
            </a:r>
            <a:r>
              <a:rPr sz="1200" dirty="0">
                <a:latin typeface="Times New Roman"/>
                <a:cs typeface="Times New Roman"/>
              </a:rPr>
              <a:t>intellettuale. </a:t>
            </a:r>
            <a:r>
              <a:rPr sz="1200" spc="-5" dirty="0">
                <a:latin typeface="Times New Roman"/>
                <a:cs typeface="Times New Roman"/>
              </a:rPr>
              <a:t>Ma ciò </a:t>
            </a:r>
            <a:r>
              <a:rPr sz="1200" dirty="0">
                <a:latin typeface="Times New Roman"/>
                <a:cs typeface="Times New Roman"/>
              </a:rPr>
              <a:t>non significa </a:t>
            </a:r>
            <a:r>
              <a:rPr sz="1200" spc="-5" dirty="0">
                <a:latin typeface="Times New Roman"/>
                <a:cs typeface="Times New Roman"/>
              </a:rPr>
              <a:t>che  l’evoluzione spirituale </a:t>
            </a:r>
            <a:r>
              <a:rPr sz="1200" dirty="0">
                <a:latin typeface="Times New Roman"/>
                <a:cs typeface="Times New Roman"/>
              </a:rPr>
              <a:t>dipenda </a:t>
            </a:r>
            <a:r>
              <a:rPr sz="1200" spc="-5" dirty="0">
                <a:latin typeface="Times New Roman"/>
                <a:cs typeface="Times New Roman"/>
              </a:rPr>
              <a:t>dall’educazione,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saggezza.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può evolversi </a:t>
            </a:r>
            <a:r>
              <a:rPr sz="1200" spc="-5" dirty="0">
                <a:latin typeface="Times New Roman"/>
                <a:cs typeface="Times New Roman"/>
              </a:rPr>
              <a:t>indipendentemente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dalla</a:t>
            </a:r>
            <a:endParaRPr sz="1200">
              <a:latin typeface="Times New Roman"/>
              <a:cs typeface="Times New Roman"/>
            </a:endParaRPr>
          </a:p>
          <a:p>
            <a:pPr marL="76200" marR="7556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cultura mentale,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mentale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desiderio — la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perfezione sempre </a:t>
            </a:r>
            <a:r>
              <a:rPr sz="1200" dirty="0">
                <a:latin typeface="Times New Roman"/>
                <a:cs typeface="Times New Roman"/>
              </a:rPr>
              <a:t>crescente —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nei cieli. Benché </a:t>
            </a:r>
            <a:r>
              <a:rPr sz="1200" dirty="0">
                <a:latin typeface="Times New Roman"/>
                <a:cs typeface="Times New Roman"/>
              </a:rPr>
              <a:t>la sopravvivenza </a:t>
            </a:r>
            <a:r>
              <a:rPr sz="1200" spc="-5" dirty="0">
                <a:latin typeface="Times New Roman"/>
                <a:cs typeface="Times New Roman"/>
              </a:rPr>
              <a:t>possa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dipendere dal  possesso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saggezza,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certamente </a:t>
            </a:r>
            <a:r>
              <a:rPr sz="1200" dirty="0">
                <a:latin typeface="Times New Roman"/>
                <a:cs typeface="Times New Roman"/>
              </a:rPr>
              <a:t>ne dipende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22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(655.7) 57:5.2 </a:t>
            </a:r>
            <a:r>
              <a:rPr sz="1200" spc="-10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il vostro sole 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una stabilità </a:t>
            </a:r>
            <a:r>
              <a:rPr sz="1200" spc="-5" dirty="0">
                <a:latin typeface="Times New Roman"/>
                <a:cs typeface="Times New Roman"/>
              </a:rPr>
              <a:t>relativa,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cicli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macchie solari ogni </a:t>
            </a:r>
            <a:r>
              <a:rPr sz="1200" dirty="0">
                <a:latin typeface="Times New Roman"/>
                <a:cs typeface="Times New Roman"/>
              </a:rPr>
              <a:t>undici </a:t>
            </a:r>
            <a:r>
              <a:rPr sz="1200" spc="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e mezzo </a:t>
            </a:r>
            <a:r>
              <a:rPr sz="1200" spc="-5" dirty="0">
                <a:latin typeface="Times New Roman"/>
                <a:cs typeface="Times New Roman"/>
              </a:rPr>
              <a:t>ricordano che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gioventù </a:t>
            </a:r>
            <a:r>
              <a:rPr sz="1200" dirty="0">
                <a:latin typeface="Times New Roman"/>
                <a:cs typeface="Times New Roman"/>
              </a:rPr>
              <a:t>era una stella </a:t>
            </a:r>
            <a:r>
              <a:rPr sz="1200" spc="-5" dirty="0">
                <a:latin typeface="Times New Roman"/>
                <a:cs typeface="Times New Roman"/>
              </a:rPr>
              <a:t>variabile. Durante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tempi del </a:t>
            </a:r>
            <a:r>
              <a:rPr sz="1200" dirty="0">
                <a:latin typeface="Times New Roman"/>
                <a:cs typeface="Times New Roman"/>
              </a:rPr>
              <a:t>vostro sole la </a:t>
            </a:r>
            <a:r>
              <a:rPr sz="1200" spc="-5" dirty="0">
                <a:latin typeface="Times New Roman"/>
                <a:cs typeface="Times New Roman"/>
              </a:rPr>
              <a:t>contrazione continua ed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conseguente aumento  graduale </a:t>
            </a:r>
            <a:r>
              <a:rPr sz="1200" dirty="0">
                <a:latin typeface="Times New Roman"/>
                <a:cs typeface="Times New Roman"/>
              </a:rPr>
              <a:t>della temperatura </a:t>
            </a:r>
            <a:r>
              <a:rPr sz="1200" spc="-5" dirty="0">
                <a:latin typeface="Times New Roman"/>
                <a:cs typeface="Times New Roman"/>
              </a:rPr>
              <a:t>diedero </a:t>
            </a:r>
            <a:r>
              <a:rPr sz="1200" dirty="0">
                <a:latin typeface="Times New Roman"/>
                <a:cs typeface="Times New Roman"/>
              </a:rPr>
              <a:t>inizio ad </a:t>
            </a:r>
            <a:r>
              <a:rPr sz="1200" spc="-5" dirty="0">
                <a:latin typeface="Times New Roman"/>
                <a:cs typeface="Times New Roman"/>
              </a:rPr>
              <a:t>enormi </a:t>
            </a:r>
            <a:r>
              <a:rPr sz="1200" dirty="0">
                <a:latin typeface="Times New Roman"/>
                <a:cs typeface="Times New Roman"/>
              </a:rPr>
              <a:t>convulsioni sulla </a:t>
            </a:r>
            <a:r>
              <a:rPr sz="1200" spc="-5" dirty="0">
                <a:latin typeface="Times New Roman"/>
                <a:cs typeface="Times New Roman"/>
              </a:rPr>
              <a:t>sua superficie. Questi titanici </a:t>
            </a:r>
            <a:r>
              <a:rPr sz="1200" dirty="0">
                <a:latin typeface="Times New Roman"/>
                <a:cs typeface="Times New Roman"/>
              </a:rPr>
              <a:t>sollevamenti </a:t>
            </a:r>
            <a:r>
              <a:rPr sz="1200" spc="-5" dirty="0">
                <a:latin typeface="Times New Roman"/>
                <a:cs typeface="Times New Roman"/>
              </a:rPr>
              <a:t>richiedevano </a:t>
            </a:r>
            <a:r>
              <a:rPr sz="1200" dirty="0">
                <a:latin typeface="Times New Roman"/>
                <a:cs typeface="Times New Roman"/>
              </a:rPr>
              <a:t>tre 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e mezzo </a:t>
            </a:r>
            <a:r>
              <a:rPr sz="1200" spc="-5" dirty="0">
                <a:latin typeface="Times New Roman"/>
                <a:cs typeface="Times New Roman"/>
              </a:rPr>
              <a:t>per completare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ciclo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cambiamento della </a:t>
            </a:r>
            <a:r>
              <a:rPr sz="1200" dirty="0">
                <a:latin typeface="Times New Roman"/>
                <a:cs typeface="Times New Roman"/>
              </a:rPr>
              <a:t>luminosità.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variabile, </a:t>
            </a:r>
            <a:r>
              <a:rPr sz="1200" dirty="0">
                <a:latin typeface="Times New Roman"/>
                <a:cs typeface="Times New Roman"/>
              </a:rPr>
              <a:t>questa pulsazione </a:t>
            </a:r>
            <a:r>
              <a:rPr sz="1200" spc="-5" dirty="0">
                <a:latin typeface="Times New Roman"/>
                <a:cs typeface="Times New Roman"/>
              </a:rPr>
              <a:t>periodica, resero  </a:t>
            </a:r>
            <a:r>
              <a:rPr sz="1200" dirty="0">
                <a:latin typeface="Times New Roman"/>
                <a:cs typeface="Times New Roman"/>
              </a:rPr>
              <a:t>il vostro sole </a:t>
            </a:r>
            <a:r>
              <a:rPr sz="1200" spc="-5" dirty="0">
                <a:latin typeface="Times New Roman"/>
                <a:cs typeface="Times New Roman"/>
              </a:rPr>
              <a:t>estremamente sensibile </a:t>
            </a:r>
            <a:r>
              <a:rPr sz="1200" dirty="0">
                <a:latin typeface="Times New Roman"/>
                <a:cs typeface="Times New Roman"/>
              </a:rPr>
              <a:t>a certe influenze </a:t>
            </a:r>
            <a:r>
              <a:rPr sz="1200" spc="-5" dirty="0">
                <a:latin typeface="Times New Roman"/>
                <a:cs typeface="Times New Roman"/>
              </a:rPr>
              <a:t>esterne che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ben presto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subire.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87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(655.8) 57:5.3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quadro </a:t>
            </a:r>
            <a:r>
              <a:rPr sz="1200" spc="-5" dirty="0">
                <a:latin typeface="Times New Roman"/>
                <a:cs typeface="Times New Roman"/>
              </a:rPr>
              <a:t>dello spazio locale era </a:t>
            </a:r>
            <a:r>
              <a:rPr sz="1200" dirty="0">
                <a:latin typeface="Times New Roman"/>
                <a:cs typeface="Times New Roman"/>
              </a:rPr>
              <a:t>dunque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l’origine straordinaria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Monmatia,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della famiglia planetaria 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sole,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solare al </a:t>
            </a:r>
            <a:r>
              <a:rPr sz="1200" dirty="0">
                <a:latin typeface="Times New Roman"/>
                <a:cs typeface="Times New Roman"/>
              </a:rPr>
              <a:t>quale appartiene il vostro mondo. </a:t>
            </a:r>
            <a:r>
              <a:rPr sz="1200" spc="-5" dirty="0">
                <a:latin typeface="Times New Roman"/>
                <a:cs typeface="Times New Roman"/>
              </a:rPr>
              <a:t>Meno dell’uno per cento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sistemi planetari </a:t>
            </a:r>
            <a:r>
              <a:rPr sz="1200" dirty="0">
                <a:latin typeface="Times New Roman"/>
                <a:cs typeface="Times New Roman"/>
              </a:rPr>
              <a:t>di Orvonton ha  </a:t>
            </a:r>
            <a:r>
              <a:rPr sz="1200" spc="-5" dirty="0">
                <a:latin typeface="Times New Roman"/>
                <a:cs typeface="Times New Roman"/>
              </a:rPr>
              <a:t>avuto un’origine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simile.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38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(655.9) 57:5.4 </a:t>
            </a:r>
            <a:r>
              <a:rPr sz="1200" i="1" dirty="0">
                <a:latin typeface="Times New Roman"/>
                <a:cs typeface="Times New Roman"/>
              </a:rPr>
              <a:t>4.500.000.000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l’enorme 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Angona cominciò ad avvicinarsi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sole </a:t>
            </a:r>
            <a:r>
              <a:rPr sz="1200" spc="-5" dirty="0">
                <a:latin typeface="Times New Roman"/>
                <a:cs typeface="Times New Roman"/>
              </a:rPr>
              <a:t>isolato.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centro di </a:t>
            </a:r>
            <a:r>
              <a:rPr sz="1200" spc="-5" dirty="0">
                <a:latin typeface="Times New Roman"/>
                <a:cs typeface="Times New Roman"/>
              </a:rPr>
              <a:t>questo  grande sistema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gigante oscuro </a:t>
            </a:r>
            <a:r>
              <a:rPr sz="1200" dirty="0">
                <a:latin typeface="Times New Roman"/>
                <a:cs typeface="Times New Roman"/>
              </a:rPr>
              <a:t>dello spazio, solido, </a:t>
            </a:r>
            <a:r>
              <a:rPr sz="1200" spc="-5" dirty="0">
                <a:latin typeface="Times New Roman"/>
                <a:cs typeface="Times New Roman"/>
              </a:rPr>
              <a:t>potentemente carico ed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possess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32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(656.1) 57:5.5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Angona si </a:t>
            </a:r>
            <a:r>
              <a:rPr sz="1200" dirty="0">
                <a:latin typeface="Times New Roman"/>
                <a:cs typeface="Times New Roman"/>
              </a:rPr>
              <a:t>avvicinava </a:t>
            </a:r>
            <a:r>
              <a:rPr sz="1200" spc="-5" dirty="0">
                <a:latin typeface="Times New Roman"/>
                <a:cs typeface="Times New Roman"/>
              </a:rPr>
              <a:t>al sole, nei </a:t>
            </a:r>
            <a:r>
              <a:rPr sz="1200" dirty="0">
                <a:latin typeface="Times New Roman"/>
                <a:cs typeface="Times New Roman"/>
              </a:rPr>
              <a:t>momenti di </a:t>
            </a:r>
            <a:r>
              <a:rPr sz="1200" spc="-5" dirty="0">
                <a:latin typeface="Times New Roman"/>
                <a:cs typeface="Times New Roman"/>
              </a:rPr>
              <a:t>massima espansione delle </a:t>
            </a:r>
            <a:r>
              <a:rPr sz="1200" dirty="0">
                <a:latin typeface="Times New Roman"/>
                <a:cs typeface="Times New Roman"/>
              </a:rPr>
              <a:t>pulsazioni </a:t>
            </a:r>
            <a:r>
              <a:rPr sz="1200" spc="-5" dirty="0">
                <a:latin typeface="Times New Roman"/>
                <a:cs typeface="Times New Roman"/>
              </a:rPr>
              <a:t>solari, fiumi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 gassosa erano proiettati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gigantesche lingue solari. </a:t>
            </a:r>
            <a:r>
              <a:rPr sz="1200" dirty="0">
                <a:latin typeface="Times New Roman"/>
                <a:cs typeface="Times New Roman"/>
              </a:rPr>
              <a:t>All’inizio queste </a:t>
            </a:r>
            <a:r>
              <a:rPr sz="1200" spc="-5" dirty="0">
                <a:latin typeface="Times New Roman"/>
                <a:cs typeface="Times New Roman"/>
              </a:rPr>
              <a:t>lingue fiammeggianti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gas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ricadevano</a:t>
            </a:r>
            <a:endParaRPr sz="1200">
              <a:latin typeface="Times New Roman"/>
              <a:cs typeface="Times New Roman"/>
            </a:endParaRPr>
          </a:p>
          <a:p>
            <a:pPr marL="88900" marR="1581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invariabilmente nel sole, </a:t>
            </a:r>
            <a:r>
              <a:rPr sz="1200" dirty="0">
                <a:latin typeface="Times New Roman"/>
                <a:cs typeface="Times New Roman"/>
              </a:rPr>
              <a:t>ma a mano a mano </a:t>
            </a:r>
            <a:r>
              <a:rPr sz="1200" spc="-5" dirty="0">
                <a:latin typeface="Times New Roman"/>
                <a:cs typeface="Times New Roman"/>
              </a:rPr>
              <a:t>che Angona si avvicinava, l’attrazione gravitazionale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gigantesco </a:t>
            </a:r>
            <a:r>
              <a:rPr sz="1200" dirty="0">
                <a:latin typeface="Times New Roman"/>
                <a:cs typeface="Times New Roman"/>
              </a:rPr>
              <a:t>visitatore  divenne </a:t>
            </a:r>
            <a:r>
              <a:rPr sz="1200" spc="-5" dirty="0">
                <a:latin typeface="Times New Roman"/>
                <a:cs typeface="Times New Roman"/>
              </a:rPr>
              <a:t>così forte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lingue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gas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spezzavano in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punti e le </a:t>
            </a:r>
            <a:r>
              <a:rPr sz="1200" spc="-5" dirty="0">
                <a:latin typeface="Times New Roman"/>
                <a:cs typeface="Times New Roman"/>
              </a:rPr>
              <a:t>radici ricadevano nel </a:t>
            </a:r>
            <a:r>
              <a:rPr sz="1200" dirty="0">
                <a:latin typeface="Times New Roman"/>
                <a:cs typeface="Times New Roman"/>
              </a:rPr>
              <a:t>sole mentre le </a:t>
            </a:r>
            <a:r>
              <a:rPr sz="1200" spc="-5" dirty="0">
                <a:latin typeface="Times New Roman"/>
                <a:cs typeface="Times New Roman"/>
              </a:rPr>
              <a:t>parti </a:t>
            </a:r>
            <a:r>
              <a:rPr sz="1200" dirty="0">
                <a:latin typeface="Times New Roman"/>
                <a:cs typeface="Times New Roman"/>
              </a:rPr>
              <a:t>esterne </a:t>
            </a:r>
            <a:r>
              <a:rPr sz="1200" spc="-5" dirty="0">
                <a:latin typeface="Times New Roman"/>
                <a:cs typeface="Times New Roman"/>
              </a:rPr>
              <a:t>si  staccavano per formare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indipendenti, </a:t>
            </a:r>
            <a:r>
              <a:rPr sz="1200" spc="-5" dirty="0">
                <a:latin typeface="Times New Roman"/>
                <a:cs typeface="Times New Roman"/>
              </a:rPr>
              <a:t>dei meteoriti solari, che si mettevano immediatamente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girare </a:t>
            </a:r>
            <a:r>
              <a:rPr sz="1200" spc="5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  </a:t>
            </a:r>
            <a:r>
              <a:rPr sz="1200" dirty="0">
                <a:latin typeface="Times New Roman"/>
                <a:cs typeface="Times New Roman"/>
              </a:rPr>
              <a:t>sole </a:t>
            </a:r>
            <a:r>
              <a:rPr sz="1200" spc="-5" dirty="0">
                <a:latin typeface="Times New Roman"/>
                <a:cs typeface="Times New Roman"/>
              </a:rPr>
              <a:t>su orbite ellittiche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proprie.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66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(656.2) 57:5.6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Angona si avvicinava,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estrusioni solari divennero sempre </a:t>
            </a:r>
            <a:r>
              <a:rPr sz="1200" dirty="0">
                <a:latin typeface="Times New Roman"/>
                <a:cs typeface="Times New Roman"/>
              </a:rPr>
              <a:t>più abbondanti; una </a:t>
            </a:r>
            <a:r>
              <a:rPr sz="1200" spc="-5" dirty="0">
                <a:latin typeface="Times New Roman"/>
                <a:cs typeface="Times New Roman"/>
              </a:rPr>
              <a:t>quantità  crescente </a:t>
            </a:r>
            <a:r>
              <a:rPr sz="1200" dirty="0">
                <a:latin typeface="Times New Roman"/>
                <a:cs typeface="Times New Roman"/>
              </a:rPr>
              <a:t>di materia </a:t>
            </a:r>
            <a:r>
              <a:rPr sz="1200" spc="-5" dirty="0">
                <a:latin typeface="Times New Roman"/>
                <a:cs typeface="Times New Roman"/>
              </a:rPr>
              <a:t>fu estratta dal </a:t>
            </a:r>
            <a:r>
              <a:rPr sz="1200" dirty="0">
                <a:latin typeface="Times New Roman"/>
                <a:cs typeface="Times New Roman"/>
              </a:rPr>
              <a:t>sole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formare </a:t>
            </a:r>
            <a:r>
              <a:rPr sz="1200" spc="-5" dirty="0">
                <a:latin typeface="Times New Roman"/>
                <a:cs typeface="Times New Roman"/>
              </a:rPr>
              <a:t>corpi indipendenti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circolavano </a:t>
            </a:r>
            <a:r>
              <a:rPr sz="1200" dirty="0">
                <a:latin typeface="Times New Roman"/>
                <a:cs typeface="Times New Roman"/>
              </a:rPr>
              <a:t>nello spazio </a:t>
            </a:r>
            <a:r>
              <a:rPr sz="1200" spc="-5" dirty="0">
                <a:latin typeface="Times New Roman"/>
                <a:cs typeface="Times New Roman"/>
              </a:rPr>
              <a:t>circostante. Questa </a:t>
            </a:r>
            <a:r>
              <a:rPr sz="1200" dirty="0">
                <a:latin typeface="Times New Roman"/>
                <a:cs typeface="Times New Roman"/>
              </a:rPr>
              <a:t>situazione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sviluppò </a:t>
            </a:r>
            <a:r>
              <a:rPr sz="1200" spc="-5" dirty="0">
                <a:latin typeface="Times New Roman"/>
                <a:cs typeface="Times New Roman"/>
              </a:rPr>
              <a:t>per circa cinquecentomila anni, </a:t>
            </a:r>
            <a:r>
              <a:rPr sz="1200" dirty="0">
                <a:latin typeface="Times New Roman"/>
                <a:cs typeface="Times New Roman"/>
              </a:rPr>
              <a:t>fino a quando </a:t>
            </a:r>
            <a:r>
              <a:rPr sz="1200" spc="-5" dirty="0">
                <a:latin typeface="Times New Roman"/>
                <a:cs typeface="Times New Roman"/>
              </a:rPr>
              <a:t>Angona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punto più vicino </a:t>
            </a:r>
            <a:r>
              <a:rPr sz="1200" spc="-1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sole. Al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sole,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4355" cy="21412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270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(740.1) 65:8.5 </a:t>
            </a:r>
            <a:r>
              <a:rPr sz="1200" spc="-5" dirty="0">
                <a:latin typeface="Times New Roman"/>
                <a:cs typeface="Times New Roman"/>
              </a:rPr>
              <a:t>Nei laboratori evoluzionari cosmici </a:t>
            </a:r>
            <a:r>
              <a:rPr sz="1200" dirty="0">
                <a:latin typeface="Times New Roman"/>
                <a:cs typeface="Times New Roman"/>
              </a:rPr>
              <a:t>la mente è sempre dominante sulla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e lo spirito è </a:t>
            </a:r>
            <a:r>
              <a:rPr sz="1200" spc="-5" dirty="0">
                <a:latin typeface="Times New Roman"/>
                <a:cs typeface="Times New Roman"/>
              </a:rPr>
              <a:t>sempre correlato con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mente.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queste differenti </a:t>
            </a:r>
            <a:r>
              <a:rPr sz="1200" dirty="0">
                <a:latin typeface="Times New Roman"/>
                <a:cs typeface="Times New Roman"/>
              </a:rPr>
              <a:t>dotazioni non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sincronizzano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si coordinano,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verificarsi dei ritardi,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l’individuo  </a:t>
            </a:r>
            <a:r>
              <a:rPr sz="1200" spc="-5" dirty="0">
                <a:latin typeface="Times New Roman"/>
                <a:cs typeface="Times New Roman"/>
              </a:rPr>
              <a:t>conosce realmente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desidera </a:t>
            </a:r>
            <a:r>
              <a:rPr sz="1200" dirty="0">
                <a:latin typeface="Times New Roman"/>
                <a:cs typeface="Times New Roman"/>
              </a:rPr>
              <a:t>trovarlo e divenire simile a lui,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è assicurata </a:t>
            </a:r>
            <a:r>
              <a:rPr sz="1200" spc="-5" dirty="0">
                <a:latin typeface="Times New Roman"/>
                <a:cs typeface="Times New Roman"/>
              </a:rPr>
              <a:t>indipendentemente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dagli</a:t>
            </a:r>
            <a:endParaRPr sz="1200">
              <a:latin typeface="Times New Roman"/>
              <a:cs typeface="Times New Roman"/>
            </a:endParaRPr>
          </a:p>
          <a:p>
            <a:pPr marL="63500" marR="195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ostacoli del tempo. </a:t>
            </a:r>
            <a:r>
              <a:rPr sz="1200" spc="-2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status fisico può </a:t>
            </a:r>
            <a:r>
              <a:rPr sz="1200" spc="-5" dirty="0">
                <a:latin typeface="Times New Roman"/>
                <a:cs typeface="Times New Roman"/>
              </a:rPr>
              <a:t>condizionare </a:t>
            </a:r>
            <a:r>
              <a:rPr sz="1200" dirty="0">
                <a:latin typeface="Times New Roman"/>
                <a:cs typeface="Times New Roman"/>
              </a:rPr>
              <a:t>la mente, e la perversità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ritardare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spirituale, ma 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ostacoli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vincere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della volontà </a:t>
            </a:r>
            <a:r>
              <a:rPr sz="1200" spc="-5" dirty="0">
                <a:latin typeface="Times New Roman"/>
                <a:cs typeface="Times New Roman"/>
              </a:rPr>
              <a:t>fatta con </a:t>
            </a:r>
            <a:r>
              <a:rPr sz="1200" dirty="0">
                <a:latin typeface="Times New Roman"/>
                <a:cs typeface="Times New Roman"/>
              </a:rPr>
              <a:t>tutta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l’anima.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(740.2) 65:8.6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condizioni fisiche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mature,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verificarsi </a:t>
            </a:r>
            <a:r>
              <a:rPr sz="1200" dirty="0">
                <a:latin typeface="Times New Roman"/>
                <a:cs typeface="Times New Roman"/>
              </a:rPr>
              <a:t>delle evoluzioni </a:t>
            </a:r>
            <a:r>
              <a:rPr sz="1200" spc="-5" dirty="0">
                <a:latin typeface="Times New Roman"/>
                <a:cs typeface="Times New Roman"/>
              </a:rPr>
              <a:t>mentali </a:t>
            </a:r>
            <a:r>
              <a:rPr sz="1200" i="1" spc="-5" dirty="0">
                <a:latin typeface="Times New Roman"/>
                <a:cs typeface="Times New Roman"/>
              </a:rPr>
              <a:t>improvvise; </a:t>
            </a:r>
            <a:r>
              <a:rPr sz="1200" dirty="0">
                <a:latin typeface="Times New Roman"/>
                <a:cs typeface="Times New Roman"/>
              </a:rPr>
              <a:t>quando lo </a:t>
            </a:r>
            <a:r>
              <a:rPr sz="1200" spc="-5" dirty="0">
                <a:latin typeface="Times New Roman"/>
                <a:cs typeface="Times New Roman"/>
              </a:rPr>
              <a:t>status  mentale </a:t>
            </a:r>
            <a:r>
              <a:rPr sz="1200" dirty="0">
                <a:latin typeface="Times New Roman"/>
                <a:cs typeface="Times New Roman"/>
              </a:rPr>
              <a:t>è propizio, possono </a:t>
            </a:r>
            <a:r>
              <a:rPr sz="1200" spc="-5" dirty="0">
                <a:latin typeface="Times New Roman"/>
                <a:cs typeface="Times New Roman"/>
              </a:rPr>
              <a:t>avvenire </a:t>
            </a:r>
            <a:r>
              <a:rPr sz="1200" dirty="0">
                <a:latin typeface="Times New Roman"/>
                <a:cs typeface="Times New Roman"/>
              </a:rPr>
              <a:t>delle trasformazioni spirituali </a:t>
            </a:r>
            <a:r>
              <a:rPr sz="1200" i="1" spc="-5" dirty="0">
                <a:latin typeface="Times New Roman"/>
                <a:cs typeface="Times New Roman"/>
              </a:rPr>
              <a:t>improvvise;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ricevono </a:t>
            </a:r>
            <a:r>
              <a:rPr sz="1200" dirty="0">
                <a:latin typeface="Times New Roman"/>
                <a:cs typeface="Times New Roman"/>
              </a:rPr>
              <a:t>un adeguato  </a:t>
            </a:r>
            <a:r>
              <a:rPr sz="1200" spc="-5" dirty="0">
                <a:latin typeface="Times New Roman"/>
                <a:cs typeface="Times New Roman"/>
              </a:rPr>
              <a:t>riconoscimento, </a:t>
            </a:r>
            <a:r>
              <a:rPr sz="1200" dirty="0">
                <a:latin typeface="Times New Roman"/>
                <a:cs typeface="Times New Roman"/>
              </a:rPr>
              <a:t>allora i </a:t>
            </a:r>
            <a:r>
              <a:rPr sz="1200" spc="-5" dirty="0">
                <a:latin typeface="Times New Roman"/>
                <a:cs typeface="Times New Roman"/>
              </a:rPr>
              <a:t>significati cosmici </a:t>
            </a:r>
            <a:r>
              <a:rPr sz="1200" dirty="0">
                <a:latin typeface="Times New Roman"/>
                <a:cs typeface="Times New Roman"/>
              </a:rPr>
              <a:t>divengono </a:t>
            </a:r>
            <a:r>
              <a:rPr sz="1200" spc="-5" dirty="0">
                <a:latin typeface="Times New Roman"/>
                <a:cs typeface="Times New Roman"/>
              </a:rPr>
              <a:t>discernibili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svincolata </a:t>
            </a:r>
            <a:r>
              <a:rPr sz="1200" spc="-5" dirty="0">
                <a:latin typeface="Times New Roman"/>
                <a:cs typeface="Times New Roman"/>
              </a:rPr>
              <a:t>dagli ostacoli </a:t>
            </a:r>
            <a:r>
              <a:rPr sz="1200" spc="10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 e  </a:t>
            </a:r>
            <a:r>
              <a:rPr sz="1200" spc="-5" dirty="0">
                <a:latin typeface="Times New Roman"/>
                <a:cs typeface="Times New Roman"/>
              </a:rPr>
              <a:t>liberata dai </a:t>
            </a:r>
            <a:r>
              <a:rPr sz="1200" dirty="0">
                <a:latin typeface="Times New Roman"/>
                <a:cs typeface="Times New Roman"/>
              </a:rPr>
              <a:t>limiti dello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(740.3) 65:8.7 </a:t>
            </a:r>
            <a:r>
              <a:rPr sz="1200" spc="-5" dirty="0">
                <a:latin typeface="Times New Roman"/>
                <a:cs typeface="Times New Roman"/>
              </a:rPr>
              <a:t>[Patrocinato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Portatore </a:t>
            </a:r>
            <a:r>
              <a:rPr sz="1200" dirty="0">
                <a:latin typeface="Times New Roman"/>
                <a:cs typeface="Times New Roman"/>
              </a:rPr>
              <a:t>di Vita di Nebadon </a:t>
            </a:r>
            <a:r>
              <a:rPr sz="1200" spc="-5" dirty="0">
                <a:latin typeface="Times New Roman"/>
                <a:cs typeface="Times New Roman"/>
              </a:rPr>
              <a:t>residente su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51624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66: </a:t>
            </a:r>
            <a:r>
              <a:rPr spc="-5" dirty="0"/>
              <a:t>Il Principe Planetario di</a:t>
            </a:r>
            <a:r>
              <a:rPr spc="-15" dirty="0"/>
              <a:t> </a:t>
            </a:r>
            <a:r>
              <a:rPr spc="-5" dirty="0"/>
              <a:t>Urantia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09584" cy="325755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686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(741.1) 66:0.1 </a:t>
            </a:r>
            <a:r>
              <a:rPr sz="1200" spc="-2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Lanonandek su </a:t>
            </a:r>
            <a:r>
              <a:rPr sz="1200" dirty="0">
                <a:latin typeface="Times New Roman"/>
                <a:cs typeface="Times New Roman"/>
              </a:rPr>
              <a:t>un mondo medio </a:t>
            </a:r>
            <a:r>
              <a:rPr sz="1200" spc="-5" dirty="0">
                <a:latin typeface="Times New Roman"/>
                <a:cs typeface="Times New Roman"/>
              </a:rPr>
              <a:t>significa </a:t>
            </a:r>
            <a:r>
              <a:rPr sz="1200" dirty="0">
                <a:latin typeface="Times New Roman"/>
                <a:cs typeface="Times New Roman"/>
              </a:rPr>
              <a:t>che la volontà, la facoltà 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il sentiero  </a:t>
            </a:r>
            <a:r>
              <a:rPr sz="1200" spc="-5" dirty="0">
                <a:latin typeface="Times New Roman"/>
                <a:cs typeface="Times New Roman"/>
              </a:rPr>
              <a:t>della sopravvivenza </a:t>
            </a:r>
            <a:r>
              <a:rPr sz="1200" dirty="0">
                <a:latin typeface="Times New Roman"/>
                <a:cs typeface="Times New Roman"/>
              </a:rPr>
              <a:t>eterna,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sviluppato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mente dell’uomo primitivo.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il Principe </a:t>
            </a:r>
            <a:r>
              <a:rPr sz="1200" spc="-5" dirty="0">
                <a:latin typeface="Times New Roman"/>
                <a:cs typeface="Times New Roman"/>
              </a:rPr>
              <a:t>Planetario arrivò </a:t>
            </a:r>
            <a:r>
              <a:rPr sz="1200" spc="5" dirty="0">
                <a:latin typeface="Times New Roman"/>
                <a:cs typeface="Times New Roman"/>
              </a:rPr>
              <a:t>quasi 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milione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dopo l’apparizione della </a:t>
            </a:r>
            <a:r>
              <a:rPr sz="1200" dirty="0">
                <a:latin typeface="Times New Roman"/>
                <a:cs typeface="Times New Roman"/>
              </a:rPr>
              <a:t>volontà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(741.2) 66:0.2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cinquecentomila </a:t>
            </a:r>
            <a:r>
              <a:rPr sz="1200" spc="-5" dirty="0">
                <a:latin typeface="Times New Roman"/>
                <a:cs typeface="Times New Roman"/>
              </a:rPr>
              <a:t>anni fa, ed </a:t>
            </a:r>
            <a:r>
              <a:rPr sz="1200" dirty="0">
                <a:latin typeface="Times New Roman"/>
                <a:cs typeface="Times New Roman"/>
              </a:rPr>
              <a:t>in concomitanza </a:t>
            </a:r>
            <a:r>
              <a:rPr sz="1200" spc="-5" dirty="0">
                <a:latin typeface="Times New Roman"/>
                <a:cs typeface="Times New Roman"/>
              </a:rPr>
              <a:t>con l’apparizione delle sei </a:t>
            </a:r>
            <a:r>
              <a:rPr sz="1200" dirty="0">
                <a:latin typeface="Times New Roman"/>
                <a:cs typeface="Times New Roman"/>
              </a:rPr>
              <a:t>razze di </a:t>
            </a:r>
            <a:r>
              <a:rPr sz="1200" spc="-5" dirty="0">
                <a:latin typeface="Times New Roman"/>
                <a:cs typeface="Times New Roman"/>
              </a:rPr>
              <a:t>colore </a:t>
            </a:r>
            <a:r>
              <a:rPr sz="1200" dirty="0">
                <a:latin typeface="Times New Roman"/>
                <a:cs typeface="Times New Roman"/>
              </a:rPr>
              <a:t>o razze </a:t>
            </a:r>
            <a:r>
              <a:rPr sz="1200" spc="-5" dirty="0">
                <a:latin typeface="Times New Roman"/>
                <a:cs typeface="Times New Roman"/>
              </a:rPr>
              <a:t>Sangik, Caligastia,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Planetario, arrivò su Urantia. Al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Principe, sulla terra c’era circa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miliardo di </a:t>
            </a:r>
            <a:r>
              <a:rPr sz="120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umani  primitivi, ben distribuiti sull’Europa, l’Asia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l’Africa.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Principe, stabilito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Mesopotamia,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al  </a:t>
            </a:r>
            <a:r>
              <a:rPr sz="1200" spc="-5" dirty="0">
                <a:latin typeface="Times New Roman"/>
                <a:cs typeface="Times New Roman"/>
              </a:rPr>
              <a:t>centro della </a:t>
            </a:r>
            <a:r>
              <a:rPr sz="1200" dirty="0">
                <a:latin typeface="Times New Roman"/>
                <a:cs typeface="Times New Roman"/>
              </a:rPr>
              <a:t>popolazione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mondiale.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Principe Caligastia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05"/>
              </a:lnSpc>
              <a:spcBef>
                <a:spcPts val="13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(741.3) 66:1.1 </a:t>
            </a:r>
            <a:r>
              <a:rPr sz="1200" spc="-5" dirty="0">
                <a:latin typeface="Times New Roman"/>
                <a:cs typeface="Times New Roman"/>
              </a:rPr>
              <a:t>Caligastia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Lanonandek, </a:t>
            </a:r>
            <a:r>
              <a:rPr sz="1200" dirty="0">
                <a:latin typeface="Times New Roman"/>
                <a:cs typeface="Times New Roman"/>
              </a:rPr>
              <a:t>numero 9.344 </a:t>
            </a:r>
            <a:r>
              <a:rPr sz="1200" spc="-5" dirty="0">
                <a:latin typeface="Times New Roman"/>
                <a:cs typeface="Times New Roman"/>
              </a:rPr>
              <a:t>dell’ordine secondario. Egli </a:t>
            </a:r>
            <a:r>
              <a:rPr sz="1200" dirty="0">
                <a:latin typeface="Times New Roman"/>
                <a:cs typeface="Times New Roman"/>
              </a:rPr>
              <a:t>aveva acquisito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esperienza</a:t>
            </a:r>
            <a:endParaRPr sz="1200">
              <a:latin typeface="Times New Roman"/>
              <a:cs typeface="Times New Roman"/>
            </a:endParaRPr>
          </a:p>
          <a:p>
            <a:pPr marL="76200" marR="353060">
              <a:lnSpc>
                <a:spcPts val="13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nell’amministrazione degli affari dell’universo </a:t>
            </a:r>
            <a:r>
              <a:rPr sz="1200" dirty="0">
                <a:latin typeface="Times New Roman"/>
                <a:cs typeface="Times New Roman"/>
              </a:rPr>
              <a:t>locale in </a:t>
            </a:r>
            <a:r>
              <a:rPr sz="1200" spc="-5" dirty="0">
                <a:latin typeface="Times New Roman"/>
                <a:cs typeface="Times New Roman"/>
              </a:rPr>
              <a:t>generale e, </a:t>
            </a:r>
            <a:r>
              <a:rPr sz="1200" dirty="0">
                <a:latin typeface="Times New Roman"/>
                <a:cs typeface="Times New Roman"/>
              </a:rPr>
              <a:t>in epoche più </a:t>
            </a:r>
            <a:r>
              <a:rPr sz="1200" spc="-5" dirty="0">
                <a:latin typeface="Times New Roman"/>
                <a:cs typeface="Times New Roman"/>
              </a:rPr>
              <a:t>recenti, nella direzione del sistema </a:t>
            </a:r>
            <a:r>
              <a:rPr sz="1200" dirty="0">
                <a:latin typeface="Times New Roman"/>
                <a:cs typeface="Times New Roman"/>
              </a:rPr>
              <a:t>locale di 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particolare.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42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(741.4) 66:1.2 </a:t>
            </a:r>
            <a:r>
              <a:rPr sz="1200" spc="-5" dirty="0">
                <a:latin typeface="Times New Roman"/>
                <a:cs typeface="Times New Roman"/>
              </a:rPr>
              <a:t>Anteriormente al 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Satania, Caligastia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consultivo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Portatori di Vita  </a:t>
            </a:r>
            <a:r>
              <a:rPr sz="1200" spc="-5" dirty="0">
                <a:latin typeface="Times New Roman"/>
                <a:cs typeface="Times New Roman"/>
              </a:rPr>
              <a:t>su Jerusem. Lucifero elevò Caligastia </a:t>
            </a:r>
            <a:r>
              <a:rPr sz="1200" dirty="0">
                <a:latin typeface="Times New Roman"/>
                <a:cs typeface="Times New Roman"/>
              </a:rPr>
              <a:t>inserendolo </a:t>
            </a:r>
            <a:r>
              <a:rPr sz="1200" spc="-5" dirty="0">
                <a:latin typeface="Times New Roman"/>
                <a:cs typeface="Times New Roman"/>
              </a:rPr>
              <a:t>nel suo gruppo </a:t>
            </a:r>
            <a:r>
              <a:rPr sz="1200" dirty="0">
                <a:latin typeface="Times New Roman"/>
                <a:cs typeface="Times New Roman"/>
              </a:rPr>
              <a:t>personale, e </a:t>
            </a:r>
            <a:r>
              <a:rPr sz="1200" spc="-5" dirty="0">
                <a:latin typeface="Times New Roman"/>
                <a:cs typeface="Times New Roman"/>
              </a:rPr>
              <a:t>questi compì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soddisfacente cinque  successive missioni d’onore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fiducia.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29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76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(741.5) 66:1.3 </a:t>
            </a:r>
            <a:r>
              <a:rPr sz="1200" spc="-5" dirty="0">
                <a:latin typeface="Times New Roman"/>
                <a:cs typeface="Times New Roman"/>
              </a:rPr>
              <a:t>Caligastia cercò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incarico come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Planetario,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ripetutamente, quando </a:t>
            </a:r>
            <a:r>
              <a:rPr sz="1200" dirty="0">
                <a:latin typeface="Times New Roman"/>
                <a:cs typeface="Times New Roman"/>
              </a:rPr>
              <a:t>la sua richiesta  fu </a:t>
            </a:r>
            <a:r>
              <a:rPr sz="1200" spc="-5" dirty="0">
                <a:latin typeface="Times New Roman"/>
                <a:cs typeface="Times New Roman"/>
              </a:rPr>
              <a:t>sottoposta all’approvazione dei consigli della </a:t>
            </a:r>
            <a:r>
              <a:rPr sz="1200" dirty="0">
                <a:latin typeface="Times New Roman"/>
                <a:cs typeface="Times New Roman"/>
              </a:rPr>
              <a:t>costellazione, non </a:t>
            </a:r>
            <a:r>
              <a:rPr sz="1200" spc="-5" dirty="0">
                <a:latin typeface="Times New Roman"/>
                <a:cs typeface="Times New Roman"/>
              </a:rPr>
              <a:t>ricevette l’assenso dei </a:t>
            </a:r>
            <a:r>
              <a:rPr sz="1200" dirty="0">
                <a:latin typeface="Times New Roman"/>
                <a:cs typeface="Times New Roman"/>
              </a:rPr>
              <a:t>Padri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Costellazione. Caligastia  </a:t>
            </a:r>
            <a:r>
              <a:rPr sz="1200" spc="-5" dirty="0">
                <a:latin typeface="Times New Roman"/>
                <a:cs typeface="Times New Roman"/>
              </a:rPr>
              <a:t>sembrava particolarmente desideroso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inviato </a:t>
            </a:r>
            <a:r>
              <a:rPr sz="1200" spc="-5" dirty="0">
                <a:latin typeface="Times New Roman"/>
                <a:cs typeface="Times New Roman"/>
              </a:rPr>
              <a:t>come governante planetario su </a:t>
            </a:r>
            <a:r>
              <a:rPr sz="1200" dirty="0">
                <a:latin typeface="Times New Roman"/>
                <a:cs typeface="Times New Roman"/>
              </a:rPr>
              <a:t>un mondo decimale o di </a:t>
            </a:r>
            <a:r>
              <a:rPr sz="1200" spc="-5" dirty="0">
                <a:latin typeface="Times New Roman"/>
                <a:cs typeface="Times New Roman"/>
              </a:rPr>
              <a:t>modificazione della  vita.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domanda fu </a:t>
            </a:r>
            <a:r>
              <a:rPr sz="1200" spc="-5" dirty="0">
                <a:latin typeface="Times New Roman"/>
                <a:cs typeface="Times New Roman"/>
              </a:rPr>
              <a:t>respinta parecchie </a:t>
            </a:r>
            <a:r>
              <a:rPr sz="1200" dirty="0">
                <a:latin typeface="Times New Roman"/>
                <a:cs typeface="Times New Roman"/>
              </a:rPr>
              <a:t>volte prima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assegnato 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(741.6) 66:1.4 </a:t>
            </a:r>
            <a:r>
              <a:rPr sz="1200" spc="-5" dirty="0">
                <a:latin typeface="Times New Roman"/>
                <a:cs typeface="Times New Roman"/>
              </a:rPr>
              <a:t>Caligastia lasciò Jerusem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suo incarico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dominare </a:t>
            </a:r>
            <a:r>
              <a:rPr sz="1200" dirty="0">
                <a:latin typeface="Times New Roman"/>
                <a:cs typeface="Times New Roman"/>
              </a:rPr>
              <a:t>un pianeta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invidiabile </a:t>
            </a:r>
            <a:r>
              <a:rPr sz="1200" spc="-5" dirty="0">
                <a:latin typeface="Times New Roman"/>
                <a:cs typeface="Times New Roman"/>
              </a:rPr>
              <a:t>passato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e di devozione </a:t>
            </a:r>
            <a:r>
              <a:rPr sz="1200" spc="-5" dirty="0">
                <a:latin typeface="Times New Roman"/>
                <a:cs typeface="Times New Roman"/>
              </a:rPr>
              <a:t>al  benessere del suo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d’origine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residenza, nonostante </a:t>
            </a:r>
            <a:r>
              <a:rPr sz="1200" dirty="0">
                <a:latin typeface="Times New Roman"/>
                <a:cs typeface="Times New Roman"/>
              </a:rPr>
              <a:t>una certa </a:t>
            </a:r>
            <a:r>
              <a:rPr sz="1200" spc="-5" dirty="0">
                <a:latin typeface="Times New Roman"/>
                <a:cs typeface="Times New Roman"/>
              </a:rPr>
              <a:t>caratteristica </a:t>
            </a:r>
            <a:r>
              <a:rPr sz="1200" dirty="0">
                <a:latin typeface="Times New Roman"/>
                <a:cs typeface="Times New Roman"/>
              </a:rPr>
              <a:t>instabilità unita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tendenza a dissentire  </a:t>
            </a:r>
            <a:r>
              <a:rPr sz="1200" spc="-5" dirty="0">
                <a:latin typeface="Times New Roman"/>
                <a:cs typeface="Times New Roman"/>
              </a:rPr>
              <a:t>dall’ordine stabilito </a:t>
            </a:r>
            <a:r>
              <a:rPr sz="1200" dirty="0">
                <a:latin typeface="Times New Roman"/>
                <a:cs typeface="Times New Roman"/>
              </a:rPr>
              <a:t>in talune questioni minori.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14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(741.7) 66:1.5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ero presente su Jerusem </a:t>
            </a:r>
            <a:r>
              <a:rPr sz="1200" dirty="0">
                <a:latin typeface="Times New Roman"/>
                <a:cs typeface="Times New Roman"/>
              </a:rPr>
              <a:t>quando il brillante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partì dalla </a:t>
            </a:r>
            <a:r>
              <a:rPr sz="1200" spc="-5" dirty="0">
                <a:latin typeface="Times New Roman"/>
                <a:cs typeface="Times New Roman"/>
              </a:rPr>
              <a:t>capitale del sistema. Nessun principe planetario  s’imbarcò </a:t>
            </a:r>
            <a:r>
              <a:rPr sz="1200" dirty="0">
                <a:latin typeface="Times New Roman"/>
                <a:cs typeface="Times New Roman"/>
              </a:rPr>
              <a:t>mai per una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planetario con </a:t>
            </a:r>
            <a:r>
              <a:rPr sz="1200" spc="-5" dirty="0">
                <a:latin typeface="Times New Roman"/>
                <a:cs typeface="Times New Roman"/>
              </a:rPr>
              <a:t>un’esperienza preparatoria </a:t>
            </a:r>
            <a:r>
              <a:rPr sz="1200" dirty="0">
                <a:latin typeface="Times New Roman"/>
                <a:cs typeface="Times New Roman"/>
              </a:rPr>
              <a:t>più ricca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prospettive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quelle 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in quel </a:t>
            </a:r>
            <a:r>
              <a:rPr sz="1200" spc="-5" dirty="0">
                <a:latin typeface="Times New Roman"/>
                <a:cs typeface="Times New Roman"/>
              </a:rPr>
              <a:t>giorno memorabile </a:t>
            </a:r>
            <a:r>
              <a:rPr sz="1200" dirty="0">
                <a:latin typeface="Times New Roman"/>
                <a:cs typeface="Times New Roman"/>
              </a:rPr>
              <a:t>di mezzo </a:t>
            </a:r>
            <a:r>
              <a:rPr sz="1200" spc="-5" dirty="0">
                <a:latin typeface="Times New Roman"/>
                <a:cs typeface="Times New Roman"/>
              </a:rPr>
              <a:t>milione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fa. Una cosa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certa: </a:t>
            </a:r>
            <a:r>
              <a:rPr sz="1200" dirty="0">
                <a:latin typeface="Times New Roman"/>
                <a:cs typeface="Times New Roman"/>
              </a:rPr>
              <a:t>mentre io </a:t>
            </a:r>
            <a:r>
              <a:rPr sz="1200" spc="-5" dirty="0">
                <a:latin typeface="Times New Roman"/>
                <a:cs typeface="Times New Roman"/>
              </a:rPr>
              <a:t>eseguivo </a:t>
            </a:r>
            <a:r>
              <a:rPr sz="1200" dirty="0">
                <a:latin typeface="Times New Roman"/>
                <a:cs typeface="Times New Roman"/>
              </a:rPr>
              <a:t>il mio incarico di  </a:t>
            </a:r>
            <a:r>
              <a:rPr sz="1200" spc="-5" dirty="0">
                <a:latin typeface="Times New Roman"/>
                <a:cs typeface="Times New Roman"/>
              </a:rPr>
              <a:t>trasmettere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quell’avvenimento sui canali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trasmissione dell’universo locale, </a:t>
            </a:r>
            <a:r>
              <a:rPr sz="1200" dirty="0">
                <a:latin typeface="Times New Roman"/>
                <a:cs typeface="Times New Roman"/>
              </a:rPr>
              <a:t>non ho mai nutrito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solo </a:t>
            </a:r>
            <a:r>
              <a:rPr sz="1200" spc="-5" dirty="0">
                <a:latin typeface="Times New Roman"/>
                <a:cs typeface="Times New Roman"/>
              </a:rPr>
              <a:t>istante,  nemmeno al </a:t>
            </a:r>
            <a:r>
              <a:rPr sz="1200" dirty="0">
                <a:latin typeface="Times New Roman"/>
                <a:cs typeface="Times New Roman"/>
              </a:rPr>
              <a:t>minimo </a:t>
            </a:r>
            <a:r>
              <a:rPr sz="1200" spc="-5" dirty="0">
                <a:latin typeface="Times New Roman"/>
                <a:cs typeface="Times New Roman"/>
              </a:rPr>
              <a:t>grado, l’idea che questo </a:t>
            </a:r>
            <a:r>
              <a:rPr sz="1200" dirty="0">
                <a:latin typeface="Times New Roman"/>
                <a:cs typeface="Times New Roman"/>
              </a:rPr>
              <a:t>nobile </a:t>
            </a:r>
            <a:r>
              <a:rPr sz="1200" spc="-5" dirty="0">
                <a:latin typeface="Times New Roman"/>
                <a:cs typeface="Times New Roman"/>
              </a:rPr>
              <a:t>Lanonandek avrebbe </a:t>
            </a:r>
            <a:r>
              <a:rPr sz="1200" dirty="0">
                <a:latin typeface="Times New Roman"/>
                <a:cs typeface="Times New Roman"/>
              </a:rPr>
              <a:t>tradito </a:t>
            </a:r>
            <a:r>
              <a:rPr sz="1200" spc="-5" dirty="0">
                <a:latin typeface="Times New Roman"/>
                <a:cs typeface="Times New Roman"/>
              </a:rPr>
              <a:t>così presto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sacra missione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custode</a:t>
            </a:r>
            <a:endParaRPr sz="1200">
              <a:latin typeface="Times New Roman"/>
              <a:cs typeface="Times New Roman"/>
            </a:endParaRPr>
          </a:p>
          <a:p>
            <a:pPr marL="76200" marR="6667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macchiato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orribilmente </a:t>
            </a:r>
            <a:r>
              <a:rPr sz="1200" dirty="0">
                <a:latin typeface="Times New Roman"/>
                <a:cs typeface="Times New Roman"/>
              </a:rPr>
              <a:t>il buon nome </a:t>
            </a:r>
            <a:r>
              <a:rPr sz="1200" spc="-5" dirty="0">
                <a:latin typeface="Times New Roman"/>
                <a:cs typeface="Times New Roman"/>
              </a:rPr>
              <a:t>del suo ordine </a:t>
            </a:r>
            <a:r>
              <a:rPr sz="1200" dirty="0">
                <a:latin typeface="Times New Roman"/>
                <a:cs typeface="Times New Roman"/>
              </a:rPr>
              <a:t>elevato 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dell’universo. Io </a:t>
            </a:r>
            <a:r>
              <a:rPr sz="1200" spc="-5" dirty="0">
                <a:latin typeface="Times New Roman"/>
                <a:cs typeface="Times New Roman"/>
              </a:rPr>
              <a:t>consideravo </a:t>
            </a:r>
            <a:r>
              <a:rPr sz="1200" dirty="0">
                <a:latin typeface="Times New Roman"/>
                <a:cs typeface="Times New Roman"/>
              </a:rPr>
              <a:t>veramente  </a:t>
            </a:r>
            <a:r>
              <a:rPr sz="1200" spc="-5" dirty="0">
                <a:latin typeface="Times New Roman"/>
                <a:cs typeface="Times New Roman"/>
              </a:rPr>
              <a:t>Urantia come </a:t>
            </a:r>
            <a:r>
              <a:rPr sz="1200" dirty="0">
                <a:latin typeface="Times New Roman"/>
                <a:cs typeface="Times New Roman"/>
              </a:rPr>
              <a:t>uno dei cinque o </a:t>
            </a:r>
            <a:r>
              <a:rPr sz="1200" spc="-5" dirty="0">
                <a:latin typeface="Times New Roman"/>
                <a:cs typeface="Times New Roman"/>
              </a:rPr>
              <a:t>sei pianeti </a:t>
            </a:r>
            <a:r>
              <a:rPr sz="1200" dirty="0">
                <a:latin typeface="Times New Roman"/>
                <a:cs typeface="Times New Roman"/>
              </a:rPr>
              <a:t>più fortunati di tutto </a:t>
            </a:r>
            <a:r>
              <a:rPr sz="1200" spc="-5" dirty="0">
                <a:latin typeface="Times New Roman"/>
                <a:cs typeface="Times New Roman"/>
              </a:rPr>
              <a:t>Satania perché avrebbe avuto </a:t>
            </a:r>
            <a:r>
              <a:rPr sz="1200" dirty="0">
                <a:latin typeface="Times New Roman"/>
                <a:cs typeface="Times New Roman"/>
              </a:rPr>
              <a:t>una tale mente </a:t>
            </a:r>
            <a:r>
              <a:rPr sz="1200" spc="-5" dirty="0">
                <a:latin typeface="Times New Roman"/>
                <a:cs typeface="Times New Roman"/>
              </a:rPr>
              <a:t>sperimentata, </a:t>
            </a:r>
            <a:r>
              <a:rPr sz="1200" dirty="0">
                <a:latin typeface="Times New Roman"/>
                <a:cs typeface="Times New Roman"/>
              </a:rPr>
              <a:t>brillante  </a:t>
            </a:r>
            <a:r>
              <a:rPr sz="1200" spc="-5" dirty="0">
                <a:latin typeface="Times New Roman"/>
                <a:cs typeface="Times New Roman"/>
              </a:rPr>
              <a:t>ed originale alla guida degli affari mondiali.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compresi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che Caligastia si </a:t>
            </a:r>
            <a:r>
              <a:rPr sz="1200" dirty="0">
                <a:latin typeface="Times New Roman"/>
                <a:cs typeface="Times New Roman"/>
              </a:rPr>
              <a:t>stava insidiosamente </a:t>
            </a:r>
            <a:r>
              <a:rPr sz="1200" spc="-5" dirty="0">
                <a:latin typeface="Times New Roman"/>
                <a:cs typeface="Times New Roman"/>
              </a:rPr>
              <a:t>innamorando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stesso;  allora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capivo così pienamente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sottigliezze dell’orgoglio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personale del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Principe</a:t>
            </a:r>
            <a:endParaRPr sz="1600">
              <a:latin typeface="Times New Roman"/>
              <a:cs typeface="Times New Roman"/>
            </a:endParaRPr>
          </a:p>
          <a:p>
            <a:pPr marL="76200" marR="203200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(742.1) 66:2.1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non fu </a:t>
            </a:r>
            <a:r>
              <a:rPr sz="1200" spc="-5" dirty="0">
                <a:latin typeface="Times New Roman"/>
                <a:cs typeface="Times New Roman"/>
              </a:rPr>
              <a:t>inviato </a:t>
            </a:r>
            <a:r>
              <a:rPr sz="1200" dirty="0">
                <a:latin typeface="Times New Roman"/>
                <a:cs typeface="Times New Roman"/>
              </a:rPr>
              <a:t>in missione da </a:t>
            </a:r>
            <a:r>
              <a:rPr sz="1200" spc="-5" dirty="0">
                <a:latin typeface="Times New Roman"/>
                <a:cs typeface="Times New Roman"/>
              </a:rPr>
              <a:t>solo,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fu accompagnato </a:t>
            </a:r>
            <a:r>
              <a:rPr sz="1200" dirty="0">
                <a:latin typeface="Times New Roman"/>
                <a:cs typeface="Times New Roman"/>
              </a:rPr>
              <a:t>dal corpo </a:t>
            </a:r>
            <a:r>
              <a:rPr sz="1200" spc="-5" dirty="0">
                <a:latin typeface="Times New Roman"/>
                <a:cs typeface="Times New Roman"/>
              </a:rPr>
              <a:t>abituale </a:t>
            </a:r>
            <a:r>
              <a:rPr sz="1200" dirty="0">
                <a:latin typeface="Times New Roman"/>
                <a:cs typeface="Times New Roman"/>
              </a:rPr>
              <a:t>di aiutanti e  di </a:t>
            </a:r>
            <a:r>
              <a:rPr sz="1200" spc="-5" dirty="0">
                <a:latin typeface="Times New Roman"/>
                <a:cs typeface="Times New Roman"/>
              </a:rPr>
              <a:t>assistenti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amministrativi.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8484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117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(742.2) 66:2.2 </a:t>
            </a:r>
            <a:r>
              <a:rPr sz="1200" spc="-5" dirty="0">
                <a:latin typeface="Times New Roman"/>
                <a:cs typeface="Times New Roman"/>
              </a:rPr>
              <a:t>Alla testa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gruppo c’era Daligastia, l’assistente associato del Principe Planetario. Anche Daligastia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Figlio  Lanonandek </a:t>
            </a:r>
            <a:r>
              <a:rPr sz="1200" dirty="0">
                <a:latin typeface="Times New Roman"/>
                <a:cs typeface="Times New Roman"/>
              </a:rPr>
              <a:t>secondario, 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319.407 di </a:t>
            </a:r>
            <a:r>
              <a:rPr sz="1200" spc="-5" dirty="0">
                <a:latin typeface="Times New Roman"/>
                <a:cs typeface="Times New Roman"/>
              </a:rPr>
              <a:t>quest’ordine. Al momento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assegnazione egli aveva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assistente  </a:t>
            </a:r>
            <a:r>
              <a:rPr sz="1200" spc="-5" dirty="0">
                <a:latin typeface="Times New Roman"/>
                <a:cs typeface="Times New Roman"/>
              </a:rPr>
              <a:t>come associato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Caligastia.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108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(742.3) 66:2.3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personale planetario </a:t>
            </a:r>
            <a:r>
              <a:rPr sz="1200" dirty="0">
                <a:latin typeface="Times New Roman"/>
                <a:cs typeface="Times New Roman"/>
              </a:rPr>
              <a:t>comprendeva un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dirty="0">
                <a:latin typeface="Times New Roman"/>
                <a:cs typeface="Times New Roman"/>
              </a:rPr>
              <a:t>di collaboratori </a:t>
            </a:r>
            <a:r>
              <a:rPr sz="1200" spc="-5" dirty="0">
                <a:latin typeface="Times New Roman"/>
                <a:cs typeface="Times New Roman"/>
              </a:rPr>
              <a:t>angelici </a:t>
            </a:r>
            <a:r>
              <a:rPr sz="1200" dirty="0">
                <a:latin typeface="Times New Roman"/>
                <a:cs typeface="Times New Roman"/>
              </a:rPr>
              <a:t>ed una moltitudine di altri </a:t>
            </a:r>
            <a:r>
              <a:rPr sz="1200" spc="-5" dirty="0">
                <a:latin typeface="Times New Roman"/>
                <a:cs typeface="Times New Roman"/>
              </a:rPr>
              <a:t>esseri celesti  incaricati </a:t>
            </a:r>
            <a:r>
              <a:rPr sz="1200" dirty="0">
                <a:latin typeface="Times New Roman"/>
                <a:cs typeface="Times New Roman"/>
              </a:rPr>
              <a:t>di far </a:t>
            </a:r>
            <a:r>
              <a:rPr sz="1200" spc="-5" dirty="0">
                <a:latin typeface="Times New Roman"/>
                <a:cs typeface="Times New Roman"/>
              </a:rPr>
              <a:t>progredire gli interessi </a:t>
            </a:r>
            <a:r>
              <a:rPr sz="1200" dirty="0">
                <a:latin typeface="Times New Roman"/>
                <a:cs typeface="Times New Roman"/>
              </a:rPr>
              <a:t>e di promuovere 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delle razze </a:t>
            </a:r>
            <a:r>
              <a:rPr sz="1200" spc="-5" dirty="0">
                <a:latin typeface="Times New Roman"/>
                <a:cs typeface="Times New Roman"/>
              </a:rPr>
              <a:t>umane. Ma dal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punto </a:t>
            </a:r>
            <a:r>
              <a:rPr sz="1200" dirty="0">
                <a:latin typeface="Times New Roman"/>
                <a:cs typeface="Times New Roman"/>
              </a:rPr>
              <a:t>di vista 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interessante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dei membri </a:t>
            </a:r>
            <a:r>
              <a:rPr sz="1200" dirty="0">
                <a:latin typeface="Times New Roman"/>
                <a:cs typeface="Times New Roman"/>
              </a:rPr>
              <a:t>corporali </a:t>
            </a:r>
            <a:r>
              <a:rPr sz="1200" spc="-5" dirty="0">
                <a:latin typeface="Times New Roman"/>
                <a:cs typeface="Times New Roman"/>
              </a:rPr>
              <a:t>del gruppo del </a:t>
            </a:r>
            <a:r>
              <a:rPr sz="1200" dirty="0">
                <a:latin typeface="Times New Roman"/>
                <a:cs typeface="Times New Roman"/>
              </a:rPr>
              <a:t>Principe — talvolta </a:t>
            </a:r>
            <a:r>
              <a:rPr sz="1200" spc="-5" dirty="0">
                <a:latin typeface="Times New Roman"/>
                <a:cs typeface="Times New Roman"/>
              </a:rPr>
              <a:t>chiamati </a:t>
            </a:r>
            <a:r>
              <a:rPr sz="1200" i="1" dirty="0">
                <a:latin typeface="Times New Roman"/>
                <a:cs typeface="Times New Roman"/>
              </a:rPr>
              <a:t>i cento di</a:t>
            </a:r>
            <a:r>
              <a:rPr sz="1200" i="1" spc="1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Caligastia.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(742.4) 66:2.4 </a:t>
            </a:r>
            <a:r>
              <a:rPr sz="1200" spc="-5" dirty="0">
                <a:latin typeface="Times New Roman"/>
                <a:cs typeface="Times New Roman"/>
              </a:rPr>
              <a:t>Questi cento membri rimaterializzati del 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scelti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tra più di 785.000 </a:t>
            </a:r>
            <a:r>
              <a:rPr sz="1200" spc="-5" dirty="0">
                <a:latin typeface="Times New Roman"/>
                <a:cs typeface="Times New Roman"/>
              </a:rPr>
              <a:t>cittadini  ascendenti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erano offerti </a:t>
            </a:r>
            <a:r>
              <a:rPr sz="1200" dirty="0">
                <a:latin typeface="Times New Roman"/>
                <a:cs typeface="Times New Roman"/>
              </a:rPr>
              <a:t>volontari per </a:t>
            </a:r>
            <a:r>
              <a:rPr sz="1200" spc="-5" dirty="0">
                <a:latin typeface="Times New Roman"/>
                <a:cs typeface="Times New Roman"/>
              </a:rPr>
              <a:t>imbarcarsi nell’avventura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Ciascuno dei cento prescelti </a:t>
            </a:r>
            <a:r>
              <a:rPr sz="1200" dirty="0">
                <a:latin typeface="Times New Roman"/>
                <a:cs typeface="Times New Roman"/>
              </a:rPr>
              <a:t>proveniva  da un </a:t>
            </a:r>
            <a:r>
              <a:rPr sz="1200" spc="-5" dirty="0">
                <a:latin typeface="Times New Roman"/>
                <a:cs typeface="Times New Roman"/>
              </a:rPr>
              <a:t>pianeta differente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veniva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704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(742.5) 66:2.5 </a:t>
            </a:r>
            <a:r>
              <a:rPr sz="1200" spc="-5" dirty="0">
                <a:latin typeface="Times New Roman"/>
                <a:cs typeface="Times New Roman"/>
              </a:rPr>
              <a:t>Questi Jerusemiti volontari furono portati mediante trasporto serafico direttamente dalla capitale del sistema su Urantia,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al loro arrivo </a:t>
            </a:r>
            <a:r>
              <a:rPr sz="1200" dirty="0">
                <a:latin typeface="Times New Roman"/>
                <a:cs typeface="Times New Roman"/>
              </a:rPr>
              <a:t>furono tenuti </a:t>
            </a:r>
            <a:r>
              <a:rPr sz="1200" spc="-5" dirty="0">
                <a:latin typeface="Times New Roman"/>
                <a:cs typeface="Times New Roman"/>
              </a:rPr>
              <a:t>inserafinati fino </a:t>
            </a:r>
            <a:r>
              <a:rPr sz="1200" dirty="0">
                <a:latin typeface="Times New Roman"/>
                <a:cs typeface="Times New Roman"/>
              </a:rPr>
              <a:t>a quando 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fornire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forme 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duplice natura per </a:t>
            </a:r>
            <a:r>
              <a:rPr sz="1200" dirty="0">
                <a:latin typeface="Times New Roman"/>
                <a:cs typeface="Times New Roman"/>
              </a:rPr>
              <a:t>il  loro </a:t>
            </a:r>
            <a:r>
              <a:rPr sz="1200" spc="-5" dirty="0">
                <a:latin typeface="Times New Roman"/>
                <a:cs typeface="Times New Roman"/>
              </a:rPr>
              <a:t>particolare servizio planetario, </a:t>
            </a:r>
            <a:r>
              <a:rPr sz="1200" dirty="0">
                <a:latin typeface="Times New Roman"/>
                <a:cs typeface="Times New Roman"/>
              </a:rPr>
              <a:t>dei corpi fisici </a:t>
            </a:r>
            <a:r>
              <a:rPr sz="1200" spc="-5" dirty="0">
                <a:latin typeface="Times New Roman"/>
                <a:cs typeface="Times New Roman"/>
              </a:rPr>
              <a:t>formati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anche in sintonia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del  sistema.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965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(742.6) 66:2.6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cento cittadini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supervisori residenti su Urantia,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avevano già </a:t>
            </a:r>
            <a:r>
              <a:rPr sz="1200" dirty="0">
                <a:latin typeface="Times New Roman"/>
                <a:cs typeface="Times New Roman"/>
              </a:rPr>
              <a:t>messo a punto i loro piani, </a:t>
            </a:r>
            <a:r>
              <a:rPr sz="1200" spc="-5" dirty="0">
                <a:latin typeface="Times New Roman"/>
                <a:cs typeface="Times New Roman"/>
              </a:rPr>
              <a:t>chiesero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Edentia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trapiantare </a:t>
            </a:r>
            <a:r>
              <a:rPr sz="1200" dirty="0">
                <a:latin typeface="Times New Roman"/>
                <a:cs typeface="Times New Roman"/>
              </a:rPr>
              <a:t>il plasma </a:t>
            </a:r>
            <a:r>
              <a:rPr sz="1200" spc="-5" dirty="0">
                <a:latin typeface="Times New Roman"/>
                <a:cs typeface="Times New Roman"/>
              </a:rPr>
              <a:t>vitale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cento  sopravviventi selezionati </a:t>
            </a:r>
            <a:r>
              <a:rPr sz="1200" dirty="0">
                <a:latin typeface="Times New Roman"/>
                <a:cs typeface="Times New Roman"/>
              </a:rPr>
              <a:t>della razza di Andon e Fonta </a:t>
            </a:r>
            <a:r>
              <a:rPr sz="1200" spc="-5" dirty="0">
                <a:latin typeface="Times New Roman"/>
                <a:cs typeface="Times New Roman"/>
              </a:rPr>
              <a:t>nei corpi materiali progettati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corporali del personale del  Principe.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richiesta </a:t>
            </a:r>
            <a:r>
              <a:rPr sz="1200" spc="-5" dirty="0">
                <a:latin typeface="Times New Roman"/>
                <a:cs typeface="Times New Roman"/>
              </a:rPr>
              <a:t>fu accolta su Jerusem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approvata su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Edentia.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150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962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(742.7) 66:2.7 </a:t>
            </a:r>
            <a:r>
              <a:rPr sz="1200" spc="-5" dirty="0">
                <a:latin typeface="Times New Roman"/>
                <a:cs typeface="Times New Roman"/>
              </a:rPr>
              <a:t>Di conseguenza, cinquanta </a:t>
            </a:r>
            <a:r>
              <a:rPr sz="1200" dirty="0">
                <a:latin typeface="Times New Roman"/>
                <a:cs typeface="Times New Roman"/>
              </a:rPr>
              <a:t>maschi e </a:t>
            </a:r>
            <a:r>
              <a:rPr sz="1200" spc="-5" dirty="0">
                <a:latin typeface="Times New Roman"/>
                <a:cs typeface="Times New Roman"/>
              </a:rPr>
              <a:t>cinquanta femmine della </a:t>
            </a:r>
            <a:r>
              <a:rPr sz="1200" dirty="0">
                <a:latin typeface="Times New Roman"/>
                <a:cs typeface="Times New Roman"/>
              </a:rPr>
              <a:t>posterità di Andon e </a:t>
            </a:r>
            <a:r>
              <a:rPr sz="1200" spc="-5" dirty="0">
                <a:latin typeface="Times New Roman"/>
                <a:cs typeface="Times New Roman"/>
              </a:rPr>
              <a:t>Fonta, che rappresentavano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sopravvivenza delle linee migliori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straordinaria, furono </a:t>
            </a:r>
            <a:r>
              <a:rPr sz="1200" dirty="0">
                <a:latin typeface="Times New Roman"/>
                <a:cs typeface="Times New Roman"/>
              </a:rPr>
              <a:t>scelti dai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Vita. Con </a:t>
            </a:r>
            <a:r>
              <a:rPr sz="1200" dirty="0">
                <a:latin typeface="Times New Roman"/>
                <a:cs typeface="Times New Roman"/>
              </a:rPr>
              <a:t>una o due eccezioni, questi  </a:t>
            </a:r>
            <a:r>
              <a:rPr sz="1200" spc="-5" dirty="0">
                <a:latin typeface="Times New Roman"/>
                <a:cs typeface="Times New Roman"/>
              </a:rPr>
              <a:t>Andoniti che </a:t>
            </a:r>
            <a:r>
              <a:rPr sz="1200" dirty="0">
                <a:latin typeface="Times New Roman"/>
                <a:cs typeface="Times New Roman"/>
              </a:rPr>
              <a:t>contribuirono </a:t>
            </a:r>
            <a:r>
              <a:rPr sz="1200" spc="-5" dirty="0">
                <a:latin typeface="Times New Roman"/>
                <a:cs typeface="Times New Roman"/>
              </a:rPr>
              <a:t>all’avanzamento 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erano estranei gli </a:t>
            </a:r>
            <a:r>
              <a:rPr sz="1200" dirty="0">
                <a:latin typeface="Times New Roman"/>
                <a:cs typeface="Times New Roman"/>
              </a:rPr>
              <a:t>uni </a:t>
            </a:r>
            <a:r>
              <a:rPr sz="1200" spc="-5" dirty="0">
                <a:latin typeface="Times New Roman"/>
                <a:cs typeface="Times New Roman"/>
              </a:rPr>
              <a:t>agli altri.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riuniti da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lontani  </a:t>
            </a:r>
            <a:r>
              <a:rPr sz="1200" dirty="0">
                <a:latin typeface="Times New Roman"/>
                <a:cs typeface="Times New Roman"/>
              </a:rPr>
              <a:t>tra loro </a:t>
            </a:r>
            <a:r>
              <a:rPr sz="1200" spc="-5" dirty="0">
                <a:latin typeface="Times New Roman"/>
                <a:cs typeface="Times New Roman"/>
              </a:rPr>
              <a:t>all’ingresso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quartier generale planetario del Principe grazie alle direttive 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guida  serafica. Qui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soggetti </a:t>
            </a:r>
            <a:r>
              <a:rPr sz="1200" spc="-5" dirty="0">
                <a:latin typeface="Times New Roman"/>
                <a:cs typeface="Times New Roman"/>
              </a:rPr>
              <a:t>umani furono messi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mani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volontari </a:t>
            </a:r>
            <a:r>
              <a:rPr sz="1200" dirty="0">
                <a:latin typeface="Times New Roman"/>
                <a:cs typeface="Times New Roman"/>
              </a:rPr>
              <a:t>altamente </a:t>
            </a:r>
            <a:r>
              <a:rPr sz="1200" spc="-5" dirty="0">
                <a:latin typeface="Times New Roman"/>
                <a:cs typeface="Times New Roman"/>
              </a:rPr>
              <a:t>esperti </a:t>
            </a:r>
            <a:r>
              <a:rPr sz="1200" dirty="0">
                <a:latin typeface="Times New Roman"/>
                <a:cs typeface="Times New Roman"/>
              </a:rPr>
              <a:t>venuta da Avalon,  </a:t>
            </a:r>
            <a:r>
              <a:rPr sz="1200" spc="-5" dirty="0">
                <a:latin typeface="Times New Roman"/>
                <a:cs typeface="Times New Roman"/>
              </a:rPr>
              <a:t>che diresse l’estrazione materiale </a:t>
            </a:r>
            <a:r>
              <a:rPr sz="1200" dirty="0">
                <a:latin typeface="Times New Roman"/>
                <a:cs typeface="Times New Roman"/>
              </a:rPr>
              <a:t>di una 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plasma </a:t>
            </a:r>
            <a:r>
              <a:rPr sz="1200" spc="-5" dirty="0">
                <a:latin typeface="Times New Roman"/>
                <a:cs typeface="Times New Roman"/>
              </a:rPr>
              <a:t>vitale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Andon. Questo materiale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fu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poi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trasferito nei corpi materiali costruiti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membri </a:t>
            </a:r>
            <a:r>
              <a:rPr sz="1200" spc="-5" dirty="0">
                <a:latin typeface="Times New Roman"/>
                <a:cs typeface="Times New Roman"/>
              </a:rPr>
              <a:t>Jerusemiti del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del Principe. Nel frattempo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cittadini appena  arrivati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capitale del sistema erano mantenuti nel </a:t>
            </a:r>
            <a:r>
              <a:rPr sz="1200" dirty="0">
                <a:latin typeface="Times New Roman"/>
                <a:cs typeface="Times New Roman"/>
              </a:rPr>
              <a:t>sonno </a:t>
            </a:r>
            <a:r>
              <a:rPr sz="1200" spc="-5" dirty="0">
                <a:latin typeface="Times New Roman"/>
                <a:cs typeface="Times New Roman"/>
              </a:rPr>
              <a:t>del trasporto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serafico.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7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(742.8) 66:2.8 </a:t>
            </a:r>
            <a:r>
              <a:rPr sz="1200" spc="-5" dirty="0">
                <a:latin typeface="Times New Roman"/>
                <a:cs typeface="Times New Roman"/>
              </a:rPr>
              <a:t>Queste operazioni, così </a:t>
            </a:r>
            <a:r>
              <a:rPr sz="1200" dirty="0">
                <a:latin typeface="Times New Roman"/>
                <a:cs typeface="Times New Roman"/>
              </a:rPr>
              <a:t>come la </a:t>
            </a:r>
            <a:r>
              <a:rPr sz="1200" spc="-5" dirty="0">
                <a:latin typeface="Times New Roman"/>
                <a:cs typeface="Times New Roman"/>
              </a:rPr>
              <a:t>creazione effettiva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speciali per 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di Caligastia, </a:t>
            </a:r>
            <a:r>
              <a:rPr sz="1200" spc="-5" dirty="0">
                <a:latin typeface="Times New Roman"/>
                <a:cs typeface="Times New Roman"/>
              </a:rPr>
              <a:t>diedero origine </a:t>
            </a:r>
            <a:r>
              <a:rPr sz="1200" dirty="0">
                <a:latin typeface="Times New Roman"/>
                <a:cs typeface="Times New Roman"/>
              </a:rPr>
              <a:t>a numerose  </a:t>
            </a:r>
            <a:r>
              <a:rPr sz="1200" spc="-5" dirty="0">
                <a:latin typeface="Times New Roman"/>
                <a:cs typeface="Times New Roman"/>
              </a:rPr>
              <a:t>leggende,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furono successivamente confuse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tradizioni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recenti riguardanti l’installazione </a:t>
            </a:r>
            <a:r>
              <a:rPr sz="1200" dirty="0">
                <a:latin typeface="Times New Roman"/>
                <a:cs typeface="Times New Roman"/>
              </a:rPr>
              <a:t>planetaria di 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24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(743.1) 66:2.9 </a:t>
            </a:r>
            <a:r>
              <a:rPr sz="1200" spc="-5" dirty="0">
                <a:latin typeface="Times New Roman"/>
                <a:cs typeface="Times New Roman"/>
              </a:rPr>
              <a:t>L’intera </a:t>
            </a:r>
            <a:r>
              <a:rPr sz="1200" dirty="0">
                <a:latin typeface="Times New Roman"/>
                <a:cs typeface="Times New Roman"/>
              </a:rPr>
              <a:t>operazione di </a:t>
            </a:r>
            <a:r>
              <a:rPr sz="1200" spc="-5" dirty="0">
                <a:latin typeface="Times New Roman"/>
                <a:cs typeface="Times New Roman"/>
              </a:rPr>
              <a:t>ripersonalizzazione, dall’arrivo dei </a:t>
            </a:r>
            <a:r>
              <a:rPr sz="1200" dirty="0">
                <a:latin typeface="Times New Roman"/>
                <a:cs typeface="Times New Roman"/>
              </a:rPr>
              <a:t>trasporti </a:t>
            </a:r>
            <a:r>
              <a:rPr sz="1200" spc="-5" dirty="0">
                <a:latin typeface="Times New Roman"/>
                <a:cs typeface="Times New Roman"/>
              </a:rPr>
              <a:t>serafici che </a:t>
            </a:r>
            <a:r>
              <a:rPr sz="1200" dirty="0">
                <a:latin typeface="Times New Roman"/>
                <a:cs typeface="Times New Roman"/>
              </a:rPr>
              <a:t>portavano i </a:t>
            </a:r>
            <a:r>
              <a:rPr sz="1200" spc="-5" dirty="0">
                <a:latin typeface="Times New Roman"/>
                <a:cs typeface="Times New Roman"/>
              </a:rPr>
              <a:t>cento volontari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essi ripresero coscienza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triplici esseri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regno, durò esattamente </a:t>
            </a:r>
            <a:r>
              <a:rPr sz="1200" dirty="0">
                <a:latin typeface="Times New Roman"/>
                <a:cs typeface="Times New Roman"/>
              </a:rPr>
              <a:t>dieci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Dalamatia —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città del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Principe</a:t>
            </a:r>
            <a:endParaRPr sz="1600">
              <a:latin typeface="Times New Roman"/>
              <a:cs typeface="Times New Roman"/>
            </a:endParaRPr>
          </a:p>
          <a:p>
            <a:pPr marL="88900" marR="82867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(743.2) 66:3.1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quartier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dirty="0">
                <a:latin typeface="Times New Roman"/>
                <a:cs typeface="Times New Roman"/>
              </a:rPr>
              <a:t>Planetario </a:t>
            </a:r>
            <a:r>
              <a:rPr sz="1200" spc="-5" dirty="0">
                <a:latin typeface="Times New Roman"/>
                <a:cs typeface="Times New Roman"/>
              </a:rPr>
              <a:t>era situato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regione del </a:t>
            </a:r>
            <a:r>
              <a:rPr sz="1200" dirty="0">
                <a:latin typeface="Times New Roman"/>
                <a:cs typeface="Times New Roman"/>
              </a:rPr>
              <a:t>Golfo </a:t>
            </a:r>
            <a:r>
              <a:rPr sz="1200" spc="-5" dirty="0">
                <a:latin typeface="Times New Roman"/>
                <a:cs typeface="Times New Roman"/>
              </a:rPr>
              <a:t>Persico </a:t>
            </a:r>
            <a:r>
              <a:rPr sz="1200" dirty="0">
                <a:latin typeface="Times New Roman"/>
                <a:cs typeface="Times New Roman"/>
              </a:rPr>
              <a:t>di allora, in una </a:t>
            </a:r>
            <a:r>
              <a:rPr sz="1200" spc="-5" dirty="0">
                <a:latin typeface="Times New Roman"/>
                <a:cs typeface="Times New Roman"/>
              </a:rPr>
              <a:t>regione  corrispondente alla </a:t>
            </a:r>
            <a:r>
              <a:rPr sz="1200" dirty="0">
                <a:latin typeface="Times New Roman"/>
                <a:cs typeface="Times New Roman"/>
              </a:rPr>
              <a:t>successiva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Mesopotamia.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71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(743.3) 66:3.2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clima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paesaggio </a:t>
            </a:r>
            <a:r>
              <a:rPr sz="1200" dirty="0">
                <a:latin typeface="Times New Roman"/>
                <a:cs typeface="Times New Roman"/>
              </a:rPr>
              <a:t>della Mesopotamia di quei tempi </a:t>
            </a:r>
            <a:r>
              <a:rPr sz="1200" spc="-5" dirty="0">
                <a:latin typeface="Times New Roman"/>
                <a:cs typeface="Times New Roman"/>
              </a:rPr>
              <a:t>erano favorevoli </a:t>
            </a:r>
            <a:r>
              <a:rPr sz="1200" dirty="0">
                <a:latin typeface="Times New Roman"/>
                <a:cs typeface="Times New Roman"/>
              </a:rPr>
              <a:t>sotto tutti </a:t>
            </a:r>
            <a:r>
              <a:rPr sz="1200" spc="-5" dirty="0">
                <a:latin typeface="Times New Roman"/>
                <a:cs typeface="Times New Roman"/>
              </a:rPr>
              <a:t>gli aspetti alle attività del </a:t>
            </a:r>
            <a:r>
              <a:rPr sz="1200" dirty="0">
                <a:latin typeface="Times New Roman"/>
                <a:cs typeface="Times New Roman"/>
              </a:rPr>
              <a:t>personale  </a:t>
            </a:r>
            <a:r>
              <a:rPr sz="1200" spc="-5" dirty="0">
                <a:latin typeface="Times New Roman"/>
                <a:cs typeface="Times New Roman"/>
              </a:rPr>
              <a:t>del Principe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assistenti;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differenti dalle </a:t>
            </a:r>
            <a:r>
              <a:rPr sz="1200" dirty="0">
                <a:latin typeface="Times New Roman"/>
                <a:cs typeface="Times New Roman"/>
              </a:rPr>
              <a:t>condizioni talvolta </a:t>
            </a:r>
            <a:r>
              <a:rPr sz="1200" spc="-5" dirty="0">
                <a:latin typeface="Times New Roman"/>
                <a:cs typeface="Times New Roman"/>
              </a:rPr>
              <a:t>prevalse </a:t>
            </a:r>
            <a:r>
              <a:rPr sz="1200" dirty="0">
                <a:latin typeface="Times New Roman"/>
                <a:cs typeface="Times New Roman"/>
              </a:rPr>
              <a:t>dopo di </a:t>
            </a:r>
            <a:r>
              <a:rPr sz="1200" spc="-5" dirty="0">
                <a:latin typeface="Times New Roman"/>
                <a:cs typeface="Times New Roman"/>
              </a:rPr>
              <a:t>allora. Un clima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così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25155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685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favorevole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necessario come parte </a:t>
            </a:r>
            <a:r>
              <a:rPr sz="1200" dirty="0">
                <a:latin typeface="Times New Roman"/>
                <a:cs typeface="Times New Roman"/>
              </a:rPr>
              <a:t>dell’ambiente </a:t>
            </a:r>
            <a:r>
              <a:rPr sz="1200" spc="-5" dirty="0">
                <a:latin typeface="Times New Roman"/>
                <a:cs typeface="Times New Roman"/>
              </a:rPr>
              <a:t>naturale destinato </a:t>
            </a:r>
            <a:r>
              <a:rPr sz="1200" dirty="0">
                <a:latin typeface="Times New Roman"/>
                <a:cs typeface="Times New Roman"/>
              </a:rPr>
              <a:t>ad indurre </a:t>
            </a:r>
            <a:r>
              <a:rPr sz="1200" spc="-5" dirty="0">
                <a:latin typeface="Times New Roman"/>
                <a:cs typeface="Times New Roman"/>
              </a:rPr>
              <a:t>gli Urantiani </a:t>
            </a:r>
            <a:r>
              <a:rPr sz="1200" dirty="0">
                <a:latin typeface="Times New Roman"/>
                <a:cs typeface="Times New Roman"/>
              </a:rPr>
              <a:t>primitivi a </a:t>
            </a:r>
            <a:r>
              <a:rPr sz="1200" spc="-5" dirty="0">
                <a:latin typeface="Times New Roman"/>
                <a:cs typeface="Times New Roman"/>
              </a:rPr>
              <a:t>fare certi </a:t>
            </a:r>
            <a:r>
              <a:rPr sz="1200" dirty="0">
                <a:latin typeface="Times New Roman"/>
                <a:cs typeface="Times New Roman"/>
              </a:rPr>
              <a:t>progressi iniziali  </a:t>
            </a:r>
            <a:r>
              <a:rPr sz="1200" spc="-5" dirty="0">
                <a:latin typeface="Times New Roman"/>
                <a:cs typeface="Times New Roman"/>
              </a:rPr>
              <a:t>nella cultura </a:t>
            </a:r>
            <a:r>
              <a:rPr sz="1200" dirty="0">
                <a:latin typeface="Times New Roman"/>
                <a:cs typeface="Times New Roman"/>
              </a:rPr>
              <a:t>e nella </a:t>
            </a:r>
            <a:r>
              <a:rPr sz="1200" spc="-5" dirty="0">
                <a:latin typeface="Times New Roman"/>
                <a:cs typeface="Times New Roman"/>
              </a:rPr>
              <a:t>civilizzazione.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compito principale di quei tempi era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dirty="0">
                <a:latin typeface="Times New Roman"/>
                <a:cs typeface="Times New Roman"/>
              </a:rPr>
              <a:t>l’uomo da </a:t>
            </a:r>
            <a:r>
              <a:rPr sz="1200" spc="-5" dirty="0">
                <a:latin typeface="Times New Roman"/>
                <a:cs typeface="Times New Roman"/>
              </a:rPr>
              <a:t>cacciatore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pastore, con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evolvesse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pacifico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sedentario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agricoltore.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041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(743.4) 66:3.3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quartier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Planetario su Urantia </a:t>
            </a:r>
            <a:r>
              <a:rPr sz="1200" dirty="0">
                <a:latin typeface="Times New Roman"/>
                <a:cs typeface="Times New Roman"/>
              </a:rPr>
              <a:t>era tipico di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stazioni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sfera in evoluzione.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centro dell’insediamento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bella, racchiusa entro </a:t>
            </a:r>
            <a:r>
              <a:rPr sz="1200" dirty="0">
                <a:latin typeface="Times New Roman"/>
                <a:cs typeface="Times New Roman"/>
              </a:rPr>
              <a:t>mura di </a:t>
            </a:r>
            <a:r>
              <a:rPr sz="1200" spc="-5" dirty="0">
                <a:latin typeface="Times New Roman"/>
                <a:cs typeface="Times New Roman"/>
              </a:rPr>
              <a:t>dodici metri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altezza. Questo  centro mondiale </a:t>
            </a:r>
            <a:r>
              <a:rPr sz="1200" dirty="0">
                <a:latin typeface="Times New Roman"/>
                <a:cs typeface="Times New Roman"/>
              </a:rPr>
              <a:t>di cultura </a:t>
            </a:r>
            <a:r>
              <a:rPr sz="1200" spc="-5" dirty="0">
                <a:latin typeface="Times New Roman"/>
                <a:cs typeface="Times New Roman"/>
              </a:rPr>
              <a:t>fu chiamato </a:t>
            </a:r>
            <a:r>
              <a:rPr sz="1200" dirty="0">
                <a:latin typeface="Times New Roman"/>
                <a:cs typeface="Times New Roman"/>
              </a:rPr>
              <a:t>Dalamatia in onore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Daligastia.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1403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(743.5) 66:3.4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 fu </a:t>
            </a:r>
            <a:r>
              <a:rPr sz="1200" dirty="0">
                <a:latin typeface="Times New Roman"/>
                <a:cs typeface="Times New Roman"/>
              </a:rPr>
              <a:t>disposta in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suddivisioni,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edifici delle </a:t>
            </a:r>
            <a:r>
              <a:rPr sz="1200" spc="-5" dirty="0">
                <a:latin typeface="Times New Roman"/>
                <a:cs typeface="Times New Roman"/>
              </a:rPr>
              <a:t>sedi dei dieci consigli del </a:t>
            </a:r>
            <a:r>
              <a:rPr sz="1200" dirty="0">
                <a:latin typeface="Times New Roman"/>
                <a:cs typeface="Times New Roman"/>
              </a:rPr>
              <a:t>gruppo </a:t>
            </a:r>
            <a:r>
              <a:rPr sz="1200" spc="-5" dirty="0">
                <a:latin typeface="Times New Roman"/>
                <a:cs typeface="Times New Roman"/>
              </a:rPr>
              <a:t>corporale situati al </a:t>
            </a:r>
            <a:r>
              <a:rPr sz="1200" spc="5" dirty="0">
                <a:latin typeface="Times New Roman"/>
                <a:cs typeface="Times New Roman"/>
              </a:rPr>
              <a:t>centro  </a:t>
            </a:r>
            <a:r>
              <a:rPr sz="1200" dirty="0">
                <a:latin typeface="Times New Roman"/>
                <a:cs typeface="Times New Roman"/>
              </a:rPr>
              <a:t>di queste suddivisioni.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della città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il tempio del </a:t>
            </a:r>
            <a:r>
              <a:rPr sz="1200" spc="-5" dirty="0">
                <a:latin typeface="Times New Roman"/>
                <a:cs typeface="Times New Roman"/>
              </a:rPr>
              <a:t>Padre invisibile.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sede </a:t>
            </a:r>
            <a:r>
              <a:rPr sz="1200" spc="-5" dirty="0">
                <a:latin typeface="Times New Roman"/>
                <a:cs typeface="Times New Roman"/>
              </a:rPr>
              <a:t>amministrativa del Principe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associati si </a:t>
            </a:r>
            <a:r>
              <a:rPr sz="1200" dirty="0">
                <a:latin typeface="Times New Roman"/>
                <a:cs typeface="Times New Roman"/>
              </a:rPr>
              <a:t>componeva di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sale raggruppate in </a:t>
            </a:r>
            <a:r>
              <a:rPr sz="1200" spc="-5" dirty="0">
                <a:latin typeface="Times New Roman"/>
                <a:cs typeface="Times New Roman"/>
              </a:rPr>
              <a:t>prossimità del tempio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848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(743.6) 66:3.5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costruzioni di </a:t>
            </a:r>
            <a:r>
              <a:rPr sz="1200" spc="-5" dirty="0">
                <a:latin typeface="Times New Roman"/>
                <a:cs typeface="Times New Roman"/>
              </a:rPr>
              <a:t>Dalamatia erano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piano,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eccezione </a:t>
            </a:r>
            <a:r>
              <a:rPr sz="1200" spc="-5" dirty="0">
                <a:latin typeface="Times New Roman"/>
                <a:cs typeface="Times New Roman"/>
              </a:rPr>
              <a:t>delle sedi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consiglio, che erano </a:t>
            </a:r>
            <a:r>
              <a:rPr sz="1200" dirty="0">
                <a:latin typeface="Times New Roman"/>
                <a:cs typeface="Times New Roman"/>
              </a:rPr>
              <a:t>a due piani, e del  tempio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 tutti, che </a:t>
            </a:r>
            <a:r>
              <a:rPr sz="1200" spc="-5" dirty="0">
                <a:latin typeface="Times New Roman"/>
                <a:cs typeface="Times New Roman"/>
              </a:rPr>
              <a:t>era piccolo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alto </a:t>
            </a:r>
            <a:r>
              <a:rPr sz="1200" dirty="0">
                <a:latin typeface="Times New Roman"/>
                <a:cs typeface="Times New Roman"/>
              </a:rPr>
              <a:t>tre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835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(743.7) 66:3.6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 rappresentava </a:t>
            </a:r>
            <a:r>
              <a:rPr sz="1200" dirty="0">
                <a:latin typeface="Times New Roman"/>
                <a:cs typeface="Times New Roman"/>
              </a:rPr>
              <a:t>il metodo </a:t>
            </a:r>
            <a:r>
              <a:rPr sz="1200" spc="-5" dirty="0">
                <a:latin typeface="Times New Roman"/>
                <a:cs typeface="Times New Roman"/>
              </a:rPr>
              <a:t>migliore per </a:t>
            </a:r>
            <a:r>
              <a:rPr sz="1200" dirty="0">
                <a:latin typeface="Times New Roman"/>
                <a:cs typeface="Times New Roman"/>
              </a:rPr>
              <a:t>quei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primitivi in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costruzione </a:t>
            </a:r>
            <a:r>
              <a:rPr sz="1200" dirty="0">
                <a:latin typeface="Times New Roman"/>
                <a:cs typeface="Times New Roman"/>
              </a:rPr>
              <a:t>— il mattone.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pietra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legno furono </a:t>
            </a:r>
            <a:r>
              <a:rPr sz="1200" dirty="0">
                <a:latin typeface="Times New Roman"/>
                <a:cs typeface="Times New Roman"/>
              </a:rPr>
              <a:t>usati molto </a:t>
            </a:r>
            <a:r>
              <a:rPr sz="1200" spc="-5" dirty="0">
                <a:latin typeface="Times New Roman"/>
                <a:cs typeface="Times New Roman"/>
              </a:rPr>
              <a:t>poco.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costruzione </a:t>
            </a:r>
            <a:r>
              <a:rPr sz="1200" spc="-5" dirty="0">
                <a:latin typeface="Times New Roman"/>
                <a:cs typeface="Times New Roman"/>
              </a:rPr>
              <a:t>delle case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l’architettura dei villaggi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grandemente </a:t>
            </a:r>
            <a:r>
              <a:rPr sz="1200" dirty="0">
                <a:latin typeface="Times New Roman"/>
                <a:cs typeface="Times New Roman"/>
              </a:rPr>
              <a:t>migliorate tra  le popolazioni </a:t>
            </a:r>
            <a:r>
              <a:rPr sz="1200" spc="-5" dirty="0">
                <a:latin typeface="Times New Roman"/>
                <a:cs typeface="Times New Roman"/>
              </a:rPr>
              <a:t>circostanti dall’esempio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Dalamatia.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0480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(743.8) 66:3.7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vivevano </a:t>
            </a:r>
            <a:r>
              <a:rPr sz="120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umani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colore e </a:t>
            </a:r>
            <a:r>
              <a:rPr sz="1200" spc="-5" dirty="0">
                <a:latin typeface="Times New Roman"/>
                <a:cs typeface="Times New Roman"/>
              </a:rPr>
              <a:t>livello.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tribù vicine che  </a:t>
            </a:r>
            <a:r>
              <a:rPr sz="1200" spc="-5" dirty="0">
                <a:latin typeface="Times New Roman"/>
                <a:cs typeface="Times New Roman"/>
              </a:rPr>
              <a:t>furono reclutati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allievi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scuole del Principe. Benché </a:t>
            </a:r>
            <a:r>
              <a:rPr sz="1200" dirty="0">
                <a:latin typeface="Times New Roman"/>
                <a:cs typeface="Times New Roman"/>
              </a:rPr>
              <a:t>queste prime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 fossero rudimentali, </a:t>
            </a:r>
            <a:r>
              <a:rPr sz="1200" dirty="0">
                <a:latin typeface="Times New Roman"/>
                <a:cs typeface="Times New Roman"/>
              </a:rPr>
              <a:t>offrivano 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poteva essere </a:t>
            </a:r>
            <a:r>
              <a:rPr sz="1200" spc="-5" dirty="0">
                <a:latin typeface="Times New Roman"/>
                <a:cs typeface="Times New Roman"/>
              </a:rPr>
              <a:t>offerto agli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donne di </a:t>
            </a:r>
            <a:r>
              <a:rPr sz="1200" spc="-5" dirty="0">
                <a:latin typeface="Times New Roman"/>
                <a:cs typeface="Times New Roman"/>
              </a:rPr>
              <a:t>quell’epoca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primitiva.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28330" cy="41382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2025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(743.9) 66:3.8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corporale del Principe </a:t>
            </a:r>
            <a:r>
              <a:rPr sz="1200" dirty="0">
                <a:latin typeface="Times New Roman"/>
                <a:cs typeface="Times New Roman"/>
              </a:rPr>
              <a:t>riuniva </a:t>
            </a:r>
            <a:r>
              <a:rPr sz="1200" spc="-5" dirty="0">
                <a:latin typeface="Times New Roman"/>
                <a:cs typeface="Times New Roman"/>
              </a:rPr>
              <a:t>continuamente presso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superiori delle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circostanti, </a:t>
            </a:r>
            <a:r>
              <a:rPr sz="1200" dirty="0">
                <a:latin typeface="Times New Roman"/>
                <a:cs typeface="Times New Roman"/>
              </a:rPr>
              <a:t>e dopo  </a:t>
            </a:r>
            <a:r>
              <a:rPr sz="1200" spc="-5" dirty="0">
                <a:latin typeface="Times New Roman"/>
                <a:cs typeface="Times New Roman"/>
              </a:rPr>
              <a:t>aver formato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ispirato questi </a:t>
            </a:r>
            <a:r>
              <a:rPr sz="1200" dirty="0">
                <a:latin typeface="Times New Roman"/>
                <a:cs typeface="Times New Roman"/>
              </a:rPr>
              <a:t>studenti li </a:t>
            </a:r>
            <a:r>
              <a:rPr sz="1200" spc="-5" dirty="0">
                <a:latin typeface="Times New Roman"/>
                <a:cs typeface="Times New Roman"/>
              </a:rPr>
              <a:t>rimandava </a:t>
            </a:r>
            <a:r>
              <a:rPr sz="1200" dirty="0">
                <a:latin typeface="Times New Roman"/>
                <a:cs typeface="Times New Roman"/>
              </a:rPr>
              <a:t>a casa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insegnanti e </a:t>
            </a:r>
            <a:r>
              <a:rPr sz="1200" spc="-5" dirty="0">
                <a:latin typeface="Times New Roman"/>
                <a:cs typeface="Times New Roman"/>
              </a:rPr>
              <a:t>guide </a:t>
            </a:r>
            <a:r>
              <a:rPr sz="1200" dirty="0">
                <a:latin typeface="Times New Roman"/>
                <a:cs typeface="Times New Roman"/>
              </a:rPr>
              <a:t>dei loro </a:t>
            </a:r>
            <a:r>
              <a:rPr sz="1200" spc="-5" dirty="0">
                <a:latin typeface="Times New Roman"/>
                <a:cs typeface="Times New Roman"/>
              </a:rPr>
              <a:t>rispettivi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primi giorni dei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cento</a:t>
            </a:r>
            <a:endParaRPr sz="1600">
              <a:latin typeface="Times New Roman"/>
              <a:cs typeface="Times New Roman"/>
            </a:endParaRPr>
          </a:p>
          <a:p>
            <a:pPr marL="101600" marR="40195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(743.10) 66:4.1 </a:t>
            </a:r>
            <a:r>
              <a:rPr sz="1200" spc="-5" dirty="0">
                <a:latin typeface="Times New Roman"/>
                <a:cs typeface="Times New Roman"/>
              </a:rPr>
              <a:t>L’arrivo del 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dirty="0">
                <a:latin typeface="Times New Roman"/>
                <a:cs typeface="Times New Roman"/>
              </a:rPr>
              <a:t>creò una </a:t>
            </a:r>
            <a:r>
              <a:rPr sz="1200" spc="-5" dirty="0">
                <a:latin typeface="Times New Roman"/>
                <a:cs typeface="Times New Roman"/>
              </a:rPr>
              <a:t>profonda impressione. Anche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ci vollero </a:t>
            </a:r>
            <a:r>
              <a:rPr sz="1200" dirty="0">
                <a:latin typeface="Times New Roman"/>
                <a:cs typeface="Times New Roman"/>
              </a:rPr>
              <a:t>quasi mille </a:t>
            </a:r>
            <a:r>
              <a:rPr sz="1200" spc="-5" dirty="0">
                <a:latin typeface="Times New Roman"/>
                <a:cs typeface="Times New Roman"/>
              </a:rPr>
              <a:t>anni affinché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notizia </a:t>
            </a:r>
            <a:r>
              <a:rPr sz="1200" spc="-5" dirty="0">
                <a:latin typeface="Times New Roman"/>
                <a:cs typeface="Times New Roman"/>
              </a:rPr>
              <a:t>si diffondesse </a:t>
            </a:r>
            <a:r>
              <a:rPr sz="1200" dirty="0">
                <a:latin typeface="Times New Roman"/>
                <a:cs typeface="Times New Roman"/>
              </a:rPr>
              <a:t>lontano, le tribù </a:t>
            </a:r>
            <a:r>
              <a:rPr sz="1200" spc="-5" dirty="0">
                <a:latin typeface="Times New Roman"/>
                <a:cs typeface="Times New Roman"/>
              </a:rPr>
              <a:t>vicine al </a:t>
            </a:r>
            <a:r>
              <a:rPr sz="1200" dirty="0">
                <a:latin typeface="Times New Roman"/>
                <a:cs typeface="Times New Roman"/>
              </a:rPr>
              <a:t>quartier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mesopotamico </a:t>
            </a:r>
            <a:r>
              <a:rPr sz="1200" spc="-5" dirty="0">
                <a:latin typeface="Times New Roman"/>
                <a:cs typeface="Times New Roman"/>
              </a:rPr>
              <a:t>furono enormemente influenzate dagli  insegnamenti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condotta </a:t>
            </a:r>
            <a:r>
              <a:rPr sz="1200" spc="-5" dirty="0">
                <a:latin typeface="Times New Roman"/>
                <a:cs typeface="Times New Roman"/>
              </a:rPr>
              <a:t>dei cento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abitanti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mitologia successiva </a:t>
            </a:r>
            <a:r>
              <a:rPr sz="1200" dirty="0">
                <a:latin typeface="Times New Roman"/>
                <a:cs typeface="Times New Roman"/>
              </a:rPr>
              <a:t>proviene </a:t>
            </a:r>
            <a:r>
              <a:rPr sz="1200" spc="10" dirty="0">
                <a:latin typeface="Times New Roman"/>
                <a:cs typeface="Times New Roman"/>
              </a:rPr>
              <a:t>dalle  </a:t>
            </a:r>
            <a:r>
              <a:rPr sz="1200" spc="-5" dirty="0">
                <a:latin typeface="Times New Roman"/>
                <a:cs typeface="Times New Roman"/>
              </a:rPr>
              <a:t>leggende alterate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tempi antichi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del personale del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ripersonalizzati </a:t>
            </a:r>
            <a:r>
              <a:rPr sz="1200" spc="-5" dirty="0">
                <a:latin typeface="Times New Roman"/>
                <a:cs typeface="Times New Roman"/>
              </a:rPr>
              <a:t>su Urantia come  superuomini.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812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(744.1) 66:4.2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serio ostacolo </a:t>
            </a:r>
            <a:r>
              <a:rPr sz="1200" spc="-5" dirty="0">
                <a:latin typeface="Times New Roman"/>
                <a:cs typeface="Times New Roman"/>
              </a:rPr>
              <a:t>all’influenza </a:t>
            </a:r>
            <a:r>
              <a:rPr sz="1200" dirty="0">
                <a:latin typeface="Times New Roman"/>
                <a:cs typeface="Times New Roman"/>
              </a:rPr>
              <a:t>positiva di questi </a:t>
            </a:r>
            <a:r>
              <a:rPr sz="1200" spc="-5" dirty="0">
                <a:latin typeface="Times New Roman"/>
                <a:cs typeface="Times New Roman"/>
              </a:rPr>
              <a:t>insegnanti extraplanetari </a:t>
            </a:r>
            <a:r>
              <a:rPr sz="1200" dirty="0">
                <a:latin typeface="Times New Roman"/>
                <a:cs typeface="Times New Roman"/>
              </a:rPr>
              <a:t>è la tendenza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considerarli degli </a:t>
            </a:r>
            <a:r>
              <a:rPr sz="1200" spc="5" dirty="0">
                <a:latin typeface="Times New Roman"/>
                <a:cs typeface="Times New Roman"/>
              </a:rPr>
              <a:t>dei,  </a:t>
            </a:r>
            <a:r>
              <a:rPr sz="1200" dirty="0">
                <a:latin typeface="Times New Roman"/>
                <a:cs typeface="Times New Roman"/>
              </a:rPr>
              <a:t>ma 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-5" dirty="0">
                <a:latin typeface="Times New Roman"/>
                <a:cs typeface="Times New Roman"/>
              </a:rPr>
              <a:t>apparizione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cinquanta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cinquanta </a:t>
            </a:r>
            <a:r>
              <a:rPr sz="1200" dirty="0">
                <a:latin typeface="Times New Roman"/>
                <a:cs typeface="Times New Roman"/>
              </a:rPr>
              <a:t>donne — non fecero  </a:t>
            </a:r>
            <a:r>
              <a:rPr sz="1200" spc="-5" dirty="0">
                <a:latin typeface="Times New Roman"/>
                <a:cs typeface="Times New Roman"/>
              </a:rPr>
              <a:t>ricorso </a:t>
            </a:r>
            <a:r>
              <a:rPr sz="1200" dirty="0">
                <a:latin typeface="Times New Roman"/>
                <a:cs typeface="Times New Roman"/>
              </a:rPr>
              <a:t>né a metodi </a:t>
            </a:r>
            <a:r>
              <a:rPr sz="1200" spc="-5" dirty="0">
                <a:latin typeface="Times New Roman"/>
                <a:cs typeface="Times New Roman"/>
              </a:rPr>
              <a:t>soprannaturali </a:t>
            </a:r>
            <a:r>
              <a:rPr sz="1200" dirty="0">
                <a:latin typeface="Times New Roman"/>
                <a:cs typeface="Times New Roman"/>
              </a:rPr>
              <a:t>né a manipolazioni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superumane.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98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(744.2) 66:4.3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corporale era </a:t>
            </a:r>
            <a:r>
              <a:rPr sz="1200" dirty="0">
                <a:latin typeface="Times New Roman"/>
                <a:cs typeface="Times New Roman"/>
              </a:rPr>
              <a:t>tuttavia superumano. I suoi </a:t>
            </a:r>
            <a:r>
              <a:rPr sz="1200" spc="-5" dirty="0">
                <a:latin typeface="Times New Roman"/>
                <a:cs typeface="Times New Roman"/>
              </a:rPr>
              <a:t>membri iniziarono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straordinari 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triplici: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8636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(744.3) 66:4.4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Essi avevano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corpo ed erano relativamente umani, perché avevano incorporato </a:t>
            </a:r>
            <a:r>
              <a:rPr sz="1200" dirty="0">
                <a:latin typeface="Times New Roman"/>
                <a:cs typeface="Times New Roman"/>
              </a:rPr>
              <a:t>lo stesso </a:t>
            </a:r>
            <a:r>
              <a:rPr sz="1200" spc="-5" dirty="0">
                <a:latin typeface="Times New Roman"/>
                <a:cs typeface="Times New Roman"/>
              </a:rPr>
              <a:t>plasma  vitale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umane, </a:t>
            </a:r>
            <a:r>
              <a:rPr sz="1200" dirty="0">
                <a:latin typeface="Times New Roman"/>
                <a:cs typeface="Times New Roman"/>
              </a:rPr>
              <a:t>il plasma </a:t>
            </a:r>
            <a:r>
              <a:rPr sz="1200" spc="-5" dirty="0">
                <a:latin typeface="Times New Roman"/>
                <a:cs typeface="Times New Roman"/>
              </a:rPr>
              <a:t>vitale </a:t>
            </a:r>
            <a:r>
              <a:rPr sz="1200" dirty="0">
                <a:latin typeface="Times New Roman"/>
                <a:cs typeface="Times New Roman"/>
              </a:rPr>
              <a:t>andonico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5715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(744.4) 66:4.5 </a:t>
            </a:r>
            <a:r>
              <a:rPr sz="1200" spc="-5" dirty="0">
                <a:latin typeface="Times New Roman"/>
                <a:cs typeface="Times New Roman"/>
              </a:rPr>
              <a:t>Questi cento membri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personale del Principe erano </a:t>
            </a:r>
            <a:r>
              <a:rPr sz="1200" dirty="0">
                <a:latin typeface="Times New Roman"/>
                <a:cs typeface="Times New Roman"/>
              </a:rPr>
              <a:t>divisi in modo </a:t>
            </a:r>
            <a:r>
              <a:rPr sz="1200" spc="-5" dirty="0">
                <a:latin typeface="Times New Roman"/>
                <a:cs typeface="Times New Roman"/>
              </a:rPr>
              <a:t>eguale quanto al sesso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armonia  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precedente </a:t>
            </a:r>
            <a:r>
              <a:rPr sz="1200" dirty="0">
                <a:latin typeface="Times New Roman"/>
                <a:cs typeface="Times New Roman"/>
              </a:rPr>
              <a:t>status di mortali.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persona di questo gruppo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cogenitore 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5360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651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fisici, ma </a:t>
            </a:r>
            <a:r>
              <a:rPr sz="1200" spc="-5" dirty="0">
                <a:latin typeface="Times New Roman"/>
                <a:cs typeface="Times New Roman"/>
              </a:rPr>
              <a:t>essi erano stati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accuratamente </a:t>
            </a:r>
            <a:r>
              <a:rPr sz="1200" dirty="0">
                <a:latin typeface="Times New Roman"/>
                <a:cs typeface="Times New Roman"/>
              </a:rPr>
              <a:t>istruiti di </a:t>
            </a:r>
            <a:r>
              <a:rPr sz="1200" spc="-5" dirty="0">
                <a:latin typeface="Times New Roman"/>
                <a:cs typeface="Times New Roman"/>
              </a:rPr>
              <a:t>ricorrere alla </a:t>
            </a:r>
            <a:r>
              <a:rPr sz="1200" dirty="0">
                <a:latin typeface="Times New Roman"/>
                <a:cs typeface="Times New Roman"/>
              </a:rPr>
              <a:t>procreazione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condizioni. È </a:t>
            </a:r>
            <a:r>
              <a:rPr sz="1200" spc="-5" dirty="0">
                <a:latin typeface="Times New Roman"/>
                <a:cs typeface="Times New Roman"/>
              </a:rPr>
              <a:t>abitudine del personale </a:t>
            </a:r>
            <a:r>
              <a:rPr sz="1200" dirty="0">
                <a:latin typeface="Times New Roman"/>
                <a:cs typeface="Times New Roman"/>
              </a:rPr>
              <a:t>corporale di un </a:t>
            </a:r>
            <a:r>
              <a:rPr sz="1200" spc="-5" dirty="0">
                <a:latin typeface="Times New Roman"/>
                <a:cs typeface="Times New Roman"/>
              </a:rPr>
              <a:t>Principe Planetario procreare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successori qualche 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ritirarsi dal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planetario speciale. Di </a:t>
            </a:r>
            <a:r>
              <a:rPr sz="1200" dirty="0">
                <a:latin typeface="Times New Roman"/>
                <a:cs typeface="Times New Roman"/>
              </a:rPr>
              <a:t>solito questo avviene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dell’arrivo dell’Adamo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dell’Eva Planetari, </a:t>
            </a:r>
            <a:r>
              <a:rPr sz="1200" dirty="0">
                <a:latin typeface="Times New Roman"/>
                <a:cs typeface="Times New Roman"/>
              </a:rPr>
              <a:t>o poco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(744.5) 66:4.6 </a:t>
            </a:r>
            <a:r>
              <a:rPr sz="1200" dirty="0">
                <a:latin typeface="Times New Roman"/>
                <a:cs typeface="Times New Roman"/>
              </a:rPr>
              <a:t>Quindi questi </a:t>
            </a:r>
            <a:r>
              <a:rPr sz="1200" spc="-5" dirty="0">
                <a:latin typeface="Times New Roman"/>
                <a:cs typeface="Times New Roman"/>
              </a:rPr>
              <a:t>esseri speciali sapevano ben poco </a:t>
            </a:r>
            <a:r>
              <a:rPr sz="1200" dirty="0">
                <a:latin typeface="Times New Roman"/>
                <a:cs typeface="Times New Roman"/>
              </a:rPr>
              <a:t>o nulla </a:t>
            </a:r>
            <a:r>
              <a:rPr sz="1200" spc="-5" dirty="0">
                <a:latin typeface="Times New Roman"/>
                <a:cs typeface="Times New Roman"/>
              </a:rPr>
              <a:t>su quale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materiale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 </a:t>
            </a:r>
            <a:r>
              <a:rPr sz="1200" spc="-5" dirty="0">
                <a:latin typeface="Times New Roman"/>
                <a:cs typeface="Times New Roman"/>
              </a:rPr>
              <a:t>prodotto dalla </a:t>
            </a:r>
            <a:r>
              <a:rPr sz="1200" dirty="0">
                <a:latin typeface="Times New Roman"/>
                <a:cs typeface="Times New Roman"/>
              </a:rPr>
              <a:t>loro unione </a:t>
            </a:r>
            <a:r>
              <a:rPr sz="1200" spc="-5" dirty="0">
                <a:latin typeface="Times New Roman"/>
                <a:cs typeface="Times New Roman"/>
              </a:rPr>
              <a:t>sessuale. </a:t>
            </a:r>
            <a:r>
              <a:rPr sz="1200" dirty="0">
                <a:latin typeface="Times New Roman"/>
                <a:cs typeface="Times New Roman"/>
              </a:rPr>
              <a:t>E non lo seppero mai. Prima di giungere a questa tappa nella prosecuzione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nel mondo </a:t>
            </a:r>
            <a:r>
              <a:rPr sz="1200" spc="-5" dirty="0">
                <a:latin typeface="Times New Roman"/>
                <a:cs typeface="Times New Roman"/>
              </a:rPr>
              <a:t>l’intero regime fu </a:t>
            </a:r>
            <a:r>
              <a:rPr sz="1200" dirty="0">
                <a:latin typeface="Times New Roman"/>
                <a:cs typeface="Times New Roman"/>
              </a:rPr>
              <a:t>sconvolto </a:t>
            </a:r>
            <a:r>
              <a:rPr sz="1200" spc="-5" dirty="0">
                <a:latin typeface="Times New Roman"/>
                <a:cs typeface="Times New Roman"/>
              </a:rPr>
              <a:t>dalla ribellione,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coloro che svolsero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il ruolo di </a:t>
            </a:r>
            <a:r>
              <a:rPr sz="1200" spc="-5" dirty="0">
                <a:latin typeface="Times New Roman"/>
                <a:cs typeface="Times New Roman"/>
              </a:rPr>
              <a:t>genitori  erano stati isolati dalle correnti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66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(744.6) 66:4.7 </a:t>
            </a:r>
            <a:r>
              <a:rPr sz="1200" spc="-5" dirty="0">
                <a:latin typeface="Times New Roman"/>
                <a:cs typeface="Times New Roman"/>
              </a:rPr>
              <a:t>Per colore della pelle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membri materializzati </a:t>
            </a:r>
            <a:r>
              <a:rPr sz="1200" spc="-1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erano </a:t>
            </a:r>
            <a:r>
              <a:rPr sz="1200" dirty="0">
                <a:latin typeface="Times New Roman"/>
                <a:cs typeface="Times New Roman"/>
              </a:rPr>
              <a:t>simili 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andonica. Essi si cibavano come facevano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questa differenza: </a:t>
            </a:r>
            <a:r>
              <a:rPr sz="1200" dirty="0">
                <a:latin typeface="Times New Roman"/>
                <a:cs typeface="Times New Roman"/>
              </a:rPr>
              <a:t>i corpi </a:t>
            </a:r>
            <a:r>
              <a:rPr sz="1200" spc="-5" dirty="0">
                <a:latin typeface="Times New Roman"/>
                <a:cs typeface="Times New Roman"/>
              </a:rPr>
              <a:t>ricreati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questo gruppo erano </a:t>
            </a:r>
            <a:r>
              <a:rPr sz="1200" dirty="0">
                <a:latin typeface="Times New Roman"/>
                <a:cs typeface="Times New Roman"/>
              </a:rPr>
              <a:t>pienamente soddisfatti da una dieta priva di </a:t>
            </a:r>
            <a:r>
              <a:rPr sz="1200" spc="-5" dirty="0">
                <a:latin typeface="Times New Roman"/>
                <a:cs typeface="Times New Roman"/>
              </a:rPr>
              <a:t>carne.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considerazioni che  determinarono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residenza in una </a:t>
            </a:r>
            <a:r>
              <a:rPr sz="1200" spc="-5" dirty="0">
                <a:latin typeface="Times New Roman"/>
                <a:cs typeface="Times New Roman"/>
              </a:rPr>
              <a:t>regione </a:t>
            </a:r>
            <a:r>
              <a:rPr sz="1200" dirty="0">
                <a:latin typeface="Times New Roman"/>
                <a:cs typeface="Times New Roman"/>
              </a:rPr>
              <a:t>calda </a:t>
            </a:r>
            <a:r>
              <a:rPr sz="1200" spc="-5" dirty="0">
                <a:latin typeface="Times New Roman"/>
                <a:cs typeface="Times New Roman"/>
              </a:rPr>
              <a:t>che abbondava </a:t>
            </a:r>
            <a:r>
              <a:rPr sz="1200" dirty="0">
                <a:latin typeface="Times New Roman"/>
                <a:cs typeface="Times New Roman"/>
              </a:rPr>
              <a:t>di frutti e di </a:t>
            </a:r>
            <a:r>
              <a:rPr sz="1200" spc="-5" dirty="0">
                <a:latin typeface="Times New Roman"/>
                <a:cs typeface="Times New Roman"/>
              </a:rPr>
              <a:t>noci.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sostentarsi con  </a:t>
            </a:r>
            <a:r>
              <a:rPr sz="1200" dirty="0">
                <a:latin typeface="Times New Roman"/>
                <a:cs typeface="Times New Roman"/>
              </a:rPr>
              <a:t>una dieta priva di carne risale </a:t>
            </a:r>
            <a:r>
              <a:rPr sz="1200" spc="-5" dirty="0">
                <a:latin typeface="Times New Roman"/>
                <a:cs typeface="Times New Roman"/>
              </a:rPr>
              <a:t>ai tempi dei cento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Caligastia, perché </a:t>
            </a:r>
            <a:r>
              <a:rPr sz="1200" dirty="0">
                <a:latin typeface="Times New Roman"/>
                <a:cs typeface="Times New Roman"/>
              </a:rPr>
              <a:t>questo costume </a:t>
            </a:r>
            <a:r>
              <a:rPr sz="1200" spc="-5" dirty="0">
                <a:latin typeface="Times New Roman"/>
                <a:cs typeface="Times New Roman"/>
              </a:rPr>
              <a:t>si diffuse </a:t>
            </a:r>
            <a:r>
              <a:rPr sz="1200" dirty="0">
                <a:latin typeface="Times New Roman"/>
                <a:cs typeface="Times New Roman"/>
              </a:rPr>
              <a:t>ovunque e </a:t>
            </a:r>
            <a:r>
              <a:rPr sz="1200" spc="-5" dirty="0">
                <a:latin typeface="Times New Roman"/>
                <a:cs typeface="Times New Roman"/>
              </a:rPr>
              <a:t>modificò  </a:t>
            </a:r>
            <a:r>
              <a:rPr sz="1200" dirty="0">
                <a:latin typeface="Times New Roman"/>
                <a:cs typeface="Times New Roman"/>
              </a:rPr>
              <a:t>il modo di </a:t>
            </a:r>
            <a:r>
              <a:rPr sz="1200" spc="-5" dirty="0">
                <a:latin typeface="Times New Roman"/>
                <a:cs typeface="Times New Roman"/>
              </a:rPr>
              <a:t>alimentarsi </a:t>
            </a:r>
            <a:r>
              <a:rPr sz="1200" dirty="0">
                <a:latin typeface="Times New Roman"/>
                <a:cs typeface="Times New Roman"/>
              </a:rPr>
              <a:t>di molte tribù </a:t>
            </a:r>
            <a:r>
              <a:rPr sz="1200" spc="-5" dirty="0">
                <a:latin typeface="Times New Roman"/>
                <a:cs typeface="Times New Roman"/>
              </a:rPr>
              <a:t>circostanti, gruppi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provenivano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razze evoluzionarie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precedenza  esclusivamente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carnivore.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350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(744.7) 66:4.8 </a:t>
            </a:r>
            <a:r>
              <a:rPr sz="1200" dirty="0">
                <a:latin typeface="Times New Roman"/>
                <a:cs typeface="Times New Roman"/>
              </a:rPr>
              <a:t>2. 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esseri materiali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superumani, essendo stati </a:t>
            </a:r>
            <a:r>
              <a:rPr sz="1200" dirty="0">
                <a:latin typeface="Times New Roman"/>
                <a:cs typeface="Times New Roman"/>
              </a:rPr>
              <a:t>ricostituiti </a:t>
            </a:r>
            <a:r>
              <a:rPr sz="1200" spc="-5" dirty="0">
                <a:latin typeface="Times New Roman"/>
                <a:cs typeface="Times New Roman"/>
              </a:rPr>
              <a:t>su Urantia come </a:t>
            </a:r>
            <a:r>
              <a:rPr sz="1200" dirty="0">
                <a:latin typeface="Times New Roman"/>
                <a:cs typeface="Times New Roman"/>
              </a:rPr>
              <a:t>uomini e donne  unici di un ordine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55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(744.8) 66:4.9 </a:t>
            </a:r>
            <a:r>
              <a:rPr sz="1200" dirty="0">
                <a:latin typeface="Times New Roman"/>
                <a:cs typeface="Times New Roman"/>
              </a:rPr>
              <a:t>I membri di </a:t>
            </a:r>
            <a:r>
              <a:rPr sz="1200" spc="-5" dirty="0">
                <a:latin typeface="Times New Roman"/>
                <a:cs typeface="Times New Roman"/>
              </a:rPr>
              <a:t>questo gruppo,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godendo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cittadinanza provvisoria su Jerusem,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erano ancora </a:t>
            </a:r>
            <a:r>
              <a:rPr sz="1200" dirty="0">
                <a:latin typeface="Times New Roman"/>
                <a:cs typeface="Times New Roman"/>
              </a:rPr>
              <a:t>fusi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si offersero volontari </a:t>
            </a:r>
            <a:r>
              <a:rPr sz="1200" dirty="0">
                <a:latin typeface="Times New Roman"/>
                <a:cs typeface="Times New Roman"/>
              </a:rPr>
              <a:t>e furono </a:t>
            </a:r>
            <a:r>
              <a:rPr sz="1200" spc="-5" dirty="0">
                <a:latin typeface="Times New Roman"/>
                <a:cs typeface="Times New Roman"/>
              </a:rPr>
              <a:t>accettati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planetario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35024" y="513333"/>
            <a:ext cx="7242175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098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collegamento con gli </a:t>
            </a:r>
            <a:r>
              <a:rPr sz="1200" dirty="0">
                <a:latin typeface="Times New Roman"/>
                <a:cs typeface="Times New Roman"/>
              </a:rPr>
              <a:t>ordini di filiazione </a:t>
            </a:r>
            <a:r>
              <a:rPr sz="1200" spc="-5" dirty="0">
                <a:latin typeface="Times New Roman"/>
                <a:cs typeface="Times New Roman"/>
              </a:rPr>
              <a:t>discendenti,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Aggiustatori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separati. Ma questi Jerusemiti erano  esseri </a:t>
            </a:r>
            <a:r>
              <a:rPr sz="1200" dirty="0">
                <a:latin typeface="Times New Roman"/>
                <a:cs typeface="Times New Roman"/>
              </a:rPr>
              <a:t>superumani — </a:t>
            </a:r>
            <a:r>
              <a:rPr sz="1200" spc="-5" dirty="0">
                <a:latin typeface="Times New Roman"/>
                <a:cs typeface="Times New Roman"/>
              </a:rPr>
              <a:t>possedevano </a:t>
            </a:r>
            <a:r>
              <a:rPr sz="1200" dirty="0">
                <a:latin typeface="Times New Roman"/>
                <a:cs typeface="Times New Roman"/>
              </a:rPr>
              <a:t>un’anima di </a:t>
            </a:r>
            <a:r>
              <a:rPr sz="1200" spc="-5" dirty="0">
                <a:latin typeface="Times New Roman"/>
                <a:cs typeface="Times New Roman"/>
              </a:rPr>
              <a:t>crescita ascendente. Durante </a:t>
            </a:r>
            <a:r>
              <a:rPr sz="1200" dirty="0">
                <a:latin typeface="Times New Roman"/>
                <a:cs typeface="Times New Roman"/>
              </a:rPr>
              <a:t>la vita di </a:t>
            </a:r>
            <a:r>
              <a:rPr sz="1200" spc="-5" dirty="0">
                <a:latin typeface="Times New Roman"/>
                <a:cs typeface="Times New Roman"/>
              </a:rPr>
              <a:t>mortale nella carne </a:t>
            </a:r>
            <a:r>
              <a:rPr sz="1200" dirty="0">
                <a:latin typeface="Times New Roman"/>
                <a:cs typeface="Times New Roman"/>
              </a:rPr>
              <a:t>l’anima è  </a:t>
            </a:r>
            <a:r>
              <a:rPr sz="1200" spc="-5" dirty="0">
                <a:latin typeface="Times New Roman"/>
                <a:cs typeface="Times New Roman"/>
              </a:rPr>
              <a:t>allo stato embrionale;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nasce (risuscitata)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subisce </a:t>
            </a:r>
            <a:r>
              <a:rPr sz="1200" dirty="0">
                <a:latin typeface="Times New Roman"/>
                <a:cs typeface="Times New Roman"/>
              </a:rPr>
              <a:t>uno sviluppo nei mondi </a:t>
            </a:r>
            <a:r>
              <a:rPr sz="1200" spc="-5" dirty="0">
                <a:latin typeface="Times New Roman"/>
                <a:cs typeface="Times New Roman"/>
              </a:rPr>
              <a:t>morontiali  successivi.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espanse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esperienze progressive dei  sette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fino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cittadinanza su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Jerusem.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8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(744.9) 66:4.10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conformità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istruzioni, i </a:t>
            </a:r>
            <a:r>
              <a:rPr sz="1200" spc="-5" dirty="0">
                <a:latin typeface="Times New Roman"/>
                <a:cs typeface="Times New Roman"/>
              </a:rPr>
              <a:t>membri del gruppo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s’impegnarono nella </a:t>
            </a:r>
            <a:r>
              <a:rPr sz="1200" dirty="0">
                <a:latin typeface="Times New Roman"/>
                <a:cs typeface="Times New Roman"/>
              </a:rPr>
              <a:t>riproduzione </a:t>
            </a:r>
            <a:r>
              <a:rPr sz="1200" spc="-5" dirty="0">
                <a:latin typeface="Times New Roman"/>
                <a:cs typeface="Times New Roman"/>
              </a:rPr>
              <a:t>sessuale,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studiarono accuratamente </a:t>
            </a:r>
            <a:r>
              <a:rPr sz="1200" dirty="0">
                <a:latin typeface="Times New Roman"/>
                <a:cs typeface="Times New Roman"/>
              </a:rPr>
              <a:t>la loro costituzione </a:t>
            </a:r>
            <a:r>
              <a:rPr sz="1200" spc="-5" dirty="0">
                <a:latin typeface="Times New Roman"/>
                <a:cs typeface="Times New Roman"/>
              </a:rPr>
              <a:t>personale ed </a:t>
            </a:r>
            <a:r>
              <a:rPr sz="1200" dirty="0">
                <a:latin typeface="Times New Roman"/>
                <a:cs typeface="Times New Roman"/>
              </a:rPr>
              <a:t>esplorarono </a:t>
            </a:r>
            <a:r>
              <a:rPr sz="1200" spc="-5" dirty="0">
                <a:latin typeface="Times New Roman"/>
                <a:cs typeface="Times New Roman"/>
              </a:rPr>
              <a:t>con cura ogni fase immaginabile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collegamento intellettuale (della </a:t>
            </a:r>
            <a:r>
              <a:rPr sz="1200" dirty="0">
                <a:latin typeface="Times New Roman"/>
                <a:cs typeface="Times New Roman"/>
              </a:rPr>
              <a:t>mente) e morontiale </a:t>
            </a:r>
            <a:r>
              <a:rPr sz="1200" spc="-5" dirty="0">
                <a:latin typeface="Times New Roman"/>
                <a:cs typeface="Times New Roman"/>
              </a:rPr>
              <a:t>(dell’anima).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del trentatreesimo anno del loro  soggiorno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Dalamatia, </a:t>
            </a:r>
            <a:r>
              <a:rPr sz="1200" dirty="0">
                <a:latin typeface="Times New Roman"/>
                <a:cs typeface="Times New Roman"/>
              </a:rPr>
              <a:t>molto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mura fossero completate,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due e il </a:t>
            </a:r>
            <a:r>
              <a:rPr sz="1200" spc="-5" dirty="0">
                <a:latin typeface="Times New Roman"/>
                <a:cs typeface="Times New Roman"/>
              </a:rPr>
              <a:t>numero sette del </a:t>
            </a:r>
            <a:r>
              <a:rPr sz="1200" dirty="0">
                <a:latin typeface="Times New Roman"/>
                <a:cs typeface="Times New Roman"/>
              </a:rPr>
              <a:t>gruppo  </a:t>
            </a:r>
            <a:r>
              <a:rPr sz="1200" spc="-5" dirty="0">
                <a:latin typeface="Times New Roman"/>
                <a:cs typeface="Times New Roman"/>
              </a:rPr>
              <a:t>danita scoprirono </a:t>
            </a:r>
            <a:r>
              <a:rPr sz="1200" dirty="0">
                <a:latin typeface="Times New Roman"/>
                <a:cs typeface="Times New Roman"/>
              </a:rPr>
              <a:t>accidentalmente un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accompagnava </a:t>
            </a:r>
            <a:r>
              <a:rPr sz="1200" dirty="0">
                <a:latin typeface="Times New Roman"/>
                <a:cs typeface="Times New Roman"/>
              </a:rPr>
              <a:t>l’unione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morontiali (presumibilmente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sessuale </a:t>
            </a:r>
            <a:r>
              <a:rPr sz="1200" dirty="0">
                <a:latin typeface="Times New Roman"/>
                <a:cs typeface="Times New Roman"/>
              </a:rPr>
              <a:t>e non materiale).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risultato di questa </a:t>
            </a:r>
            <a:r>
              <a:rPr sz="1200" spc="-5" dirty="0">
                <a:latin typeface="Times New Roman"/>
                <a:cs typeface="Times New Roman"/>
              </a:rPr>
              <a:t>avventura si </a:t>
            </a:r>
            <a:r>
              <a:rPr sz="1200" dirty="0">
                <a:latin typeface="Times New Roman"/>
                <a:cs typeface="Times New Roman"/>
              </a:rPr>
              <a:t>rivelò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delle creature </a:t>
            </a:r>
            <a:r>
              <a:rPr sz="1200" spc="-5" dirty="0">
                <a:latin typeface="Times New Roman"/>
                <a:cs typeface="Times New Roman"/>
              </a:rPr>
              <a:t>intermedie  primarie. 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era pienamente visibile </a:t>
            </a:r>
            <a:r>
              <a:rPr sz="1200" spc="-5" dirty="0">
                <a:latin typeface="Times New Roman"/>
                <a:cs typeface="Times New Roman"/>
              </a:rPr>
              <a:t>al personale </a:t>
            </a:r>
            <a:r>
              <a:rPr sz="1200" dirty="0">
                <a:latin typeface="Times New Roman"/>
                <a:cs typeface="Times New Roman"/>
              </a:rPr>
              <a:t>planetario ed </a:t>
            </a:r>
            <a:r>
              <a:rPr sz="1200" spc="-5" dirty="0">
                <a:latin typeface="Times New Roman"/>
                <a:cs typeface="Times New Roman"/>
              </a:rPr>
              <a:t>ai loro associati </a:t>
            </a:r>
            <a:r>
              <a:rPr sz="1200" dirty="0">
                <a:latin typeface="Times New Roman"/>
                <a:cs typeface="Times New Roman"/>
              </a:rPr>
              <a:t>celesti, ma non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visibile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varie tribù umane. Con </a:t>
            </a:r>
            <a:r>
              <a:rPr sz="1200" spc="-5" dirty="0">
                <a:latin typeface="Times New Roman"/>
                <a:cs typeface="Times New Roman"/>
              </a:rPr>
              <a:t>l’autorizzazione del Principe Planetario </a:t>
            </a:r>
            <a:r>
              <a:rPr sz="1200" dirty="0">
                <a:latin typeface="Times New Roman"/>
                <a:cs typeface="Times New Roman"/>
              </a:rPr>
              <a:t>tutto il gruppo  </a:t>
            </a:r>
            <a:r>
              <a:rPr sz="1200" spc="-5" dirty="0">
                <a:latin typeface="Times New Roman"/>
                <a:cs typeface="Times New Roman"/>
              </a:rPr>
              <a:t>corporale </a:t>
            </a:r>
            <a:r>
              <a:rPr sz="1200" dirty="0">
                <a:latin typeface="Times New Roman"/>
                <a:cs typeface="Times New Roman"/>
              </a:rPr>
              <a:t>iniziò la produzione di </a:t>
            </a:r>
            <a:r>
              <a:rPr sz="1200" spc="-5" dirty="0">
                <a:latin typeface="Times New Roman"/>
                <a:cs typeface="Times New Roman"/>
              </a:rPr>
              <a:t>esseri simili,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tutti riuscirono nell’opera seguendo </a:t>
            </a:r>
            <a:r>
              <a:rPr sz="1200" dirty="0">
                <a:latin typeface="Times New Roman"/>
                <a:cs typeface="Times New Roman"/>
              </a:rPr>
              <a:t>le istruzioni </a:t>
            </a:r>
            <a:r>
              <a:rPr sz="1200" spc="-5" dirty="0">
                <a:latin typeface="Times New Roman"/>
                <a:cs typeface="Times New Roman"/>
              </a:rPr>
              <a:t>della coppia  pioniera danita.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infine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portò all’esistenza </a:t>
            </a:r>
            <a:r>
              <a:rPr sz="1200" dirty="0">
                <a:latin typeface="Times New Roman"/>
                <a:cs typeface="Times New Roman"/>
              </a:rPr>
              <a:t>il corpo </a:t>
            </a:r>
            <a:r>
              <a:rPr sz="1200" spc="-5" dirty="0">
                <a:latin typeface="Times New Roman"/>
                <a:cs typeface="Times New Roman"/>
              </a:rPr>
              <a:t>originario </a:t>
            </a:r>
            <a:r>
              <a:rPr sz="1200" dirty="0">
                <a:latin typeface="Times New Roman"/>
                <a:cs typeface="Times New Roman"/>
              </a:rPr>
              <a:t>di 50.000 </a:t>
            </a:r>
            <a:r>
              <a:rPr sz="1200" spc="-5" dirty="0">
                <a:latin typeface="Times New Roman"/>
                <a:cs typeface="Times New Roman"/>
              </a:rPr>
              <a:t>intermedi  primari.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06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(745.1) 66:4.11 </a:t>
            </a:r>
            <a:r>
              <a:rPr sz="1200" spc="-5" dirty="0">
                <a:latin typeface="Times New Roman"/>
                <a:cs typeface="Times New Roman"/>
              </a:rPr>
              <a:t>Queste creature </a:t>
            </a:r>
            <a:r>
              <a:rPr sz="1200" dirty="0">
                <a:latin typeface="Times New Roman"/>
                <a:cs typeface="Times New Roman"/>
              </a:rPr>
              <a:t>di tipo </a:t>
            </a:r>
            <a:r>
              <a:rPr sz="1200" spc="-5" dirty="0">
                <a:latin typeface="Times New Roman"/>
                <a:cs typeface="Times New Roman"/>
              </a:rPr>
              <a:t>intermedio </a:t>
            </a:r>
            <a:r>
              <a:rPr sz="1200" dirty="0">
                <a:latin typeface="Times New Roman"/>
                <a:cs typeface="Times New Roman"/>
              </a:rPr>
              <a:t>furono molto utili </a:t>
            </a:r>
            <a:r>
              <a:rPr sz="1200" spc="-5" dirty="0">
                <a:latin typeface="Times New Roman"/>
                <a:cs typeface="Times New Roman"/>
              </a:rPr>
              <a:t>nella conduzione degli affari del </a:t>
            </a:r>
            <a:r>
              <a:rPr sz="1200" dirty="0">
                <a:latin typeface="Times New Roman"/>
                <a:cs typeface="Times New Roman"/>
              </a:rPr>
              <a:t>quartier </a:t>
            </a:r>
            <a:r>
              <a:rPr sz="1200" spc="-5" dirty="0">
                <a:latin typeface="Times New Roman"/>
                <a:cs typeface="Times New Roman"/>
              </a:rPr>
              <a:t>generale  planetario. </a:t>
            </a:r>
            <a:r>
              <a:rPr sz="1200" dirty="0">
                <a:latin typeface="Times New Roman"/>
                <a:cs typeface="Times New Roman"/>
              </a:rPr>
              <a:t>Esse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invisibili </a:t>
            </a:r>
            <a:r>
              <a:rPr sz="1200" spc="-5" dirty="0">
                <a:latin typeface="Times New Roman"/>
                <a:cs typeface="Times New Roman"/>
              </a:rPr>
              <a:t>agli esseri umani, </a:t>
            </a:r>
            <a:r>
              <a:rPr sz="1200" dirty="0">
                <a:latin typeface="Times New Roman"/>
                <a:cs typeface="Times New Roman"/>
              </a:rPr>
              <a:t>ma i primi abitanti di </a:t>
            </a:r>
            <a:r>
              <a:rPr sz="1200" spc="-5" dirty="0">
                <a:latin typeface="Times New Roman"/>
                <a:cs typeface="Times New Roman"/>
              </a:rPr>
              <a:t>Dalamatia furono </a:t>
            </a:r>
            <a:r>
              <a:rPr sz="1200" dirty="0">
                <a:latin typeface="Times New Roman"/>
                <a:cs typeface="Times New Roman"/>
              </a:rPr>
              <a:t>informati </a:t>
            </a:r>
            <a:r>
              <a:rPr sz="1200" spc="-5" dirty="0">
                <a:latin typeface="Times New Roman"/>
                <a:cs typeface="Times New Roman"/>
              </a:rPr>
              <a:t>dell’esistenza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semispiriti </a:t>
            </a:r>
            <a:r>
              <a:rPr sz="1200" spc="-5" dirty="0">
                <a:latin typeface="Times New Roman"/>
                <a:cs typeface="Times New Roman"/>
              </a:rPr>
              <a:t>invisibili,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 secoli costituirono </a:t>
            </a:r>
            <a:r>
              <a:rPr sz="1200" dirty="0">
                <a:latin typeface="Times New Roman"/>
                <a:cs typeface="Times New Roman"/>
              </a:rPr>
              <a:t>la totalità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spirituale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1403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4394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(745.2) 66:4.12 </a:t>
            </a:r>
            <a:r>
              <a:rPr sz="1200" dirty="0">
                <a:latin typeface="Times New Roman"/>
                <a:cs typeface="Times New Roman"/>
              </a:rPr>
              <a:t>3. 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erano </a:t>
            </a:r>
            <a:r>
              <a:rPr sz="1200" dirty="0">
                <a:latin typeface="Times New Roman"/>
                <a:cs typeface="Times New Roman"/>
              </a:rPr>
              <a:t>personalmente </a:t>
            </a:r>
            <a:r>
              <a:rPr sz="1200" spc="-5" dirty="0">
                <a:latin typeface="Times New Roman"/>
                <a:cs typeface="Times New Roman"/>
              </a:rPr>
              <a:t>immortali,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imperituri. Nelle </a:t>
            </a:r>
            <a:r>
              <a:rPr sz="1200" dirty="0">
                <a:latin typeface="Times New Roman"/>
                <a:cs typeface="Times New Roman"/>
              </a:rPr>
              <a:t>loro forme </a:t>
            </a:r>
            <a:r>
              <a:rPr sz="1200" spc="-5" dirty="0">
                <a:latin typeface="Times New Roman"/>
                <a:cs typeface="Times New Roman"/>
              </a:rPr>
              <a:t>materiali  circolavano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complementi antidoti delle correnti vitali del sistema. E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avessero </a:t>
            </a:r>
            <a:r>
              <a:rPr sz="1200" dirty="0">
                <a:latin typeface="Times New Roman"/>
                <a:cs typeface="Times New Roman"/>
              </a:rPr>
              <a:t>perso </a:t>
            </a:r>
            <a:r>
              <a:rPr sz="1200" spc="-5" dirty="0">
                <a:latin typeface="Times New Roman"/>
                <a:cs typeface="Times New Roman"/>
              </a:rPr>
              <a:t>contatto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 vitali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della ribellione sarebbero </a:t>
            </a:r>
            <a:r>
              <a:rPr sz="1200" dirty="0">
                <a:latin typeface="Times New Roman"/>
                <a:cs typeface="Times New Roman"/>
              </a:rPr>
              <a:t>vissuti </a:t>
            </a:r>
            <a:r>
              <a:rPr sz="1200" spc="-5" dirty="0">
                <a:latin typeface="Times New Roman"/>
                <a:cs typeface="Times New Roman"/>
              </a:rPr>
              <a:t>indefinitamente fino </a:t>
            </a:r>
            <a:r>
              <a:rPr sz="1200" dirty="0">
                <a:latin typeface="Times New Roman"/>
                <a:cs typeface="Times New Roman"/>
              </a:rPr>
              <a:t>all’arrivo 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successivo,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sarebbero stati lasciati liberi </a:t>
            </a:r>
            <a:r>
              <a:rPr sz="1200" dirty="0">
                <a:latin typeface="Times New Roman"/>
                <a:cs typeface="Times New Roman"/>
              </a:rPr>
              <a:t>dai loro </a:t>
            </a:r>
            <a:r>
              <a:rPr sz="1200" spc="-5" dirty="0">
                <a:latin typeface="Times New Roman"/>
                <a:cs typeface="Times New Roman"/>
              </a:rPr>
              <a:t>incarichi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viaggio interrotto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il 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7073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(745.3) 66:4.13 </a:t>
            </a:r>
            <a:r>
              <a:rPr sz="1200" spc="-5" dirty="0">
                <a:latin typeface="Times New Roman"/>
                <a:cs typeface="Times New Roman"/>
              </a:rPr>
              <a:t>Questi antidoti complementali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correnti vitali </a:t>
            </a:r>
            <a:r>
              <a:rPr sz="1200" dirty="0">
                <a:latin typeface="Times New Roman"/>
                <a:cs typeface="Times New Roman"/>
              </a:rPr>
              <a:t>di Satania </a:t>
            </a:r>
            <a:r>
              <a:rPr sz="1200" spc="-5" dirty="0">
                <a:latin typeface="Times New Roman"/>
                <a:cs typeface="Times New Roman"/>
              </a:rPr>
              <a:t>erano derivati dal frutto dell’albero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arbusto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che fu inviato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Altissimi di </a:t>
            </a:r>
            <a:r>
              <a:rPr sz="1200" spc="-5" dirty="0">
                <a:latin typeface="Times New Roman"/>
                <a:cs typeface="Times New Roman"/>
              </a:rPr>
              <a:t>Norlatiadek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dell’arrivo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520700" marR="5156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Caligastia. Al </a:t>
            </a:r>
            <a:r>
              <a:rPr sz="1200" dirty="0">
                <a:latin typeface="Times New Roman"/>
                <a:cs typeface="Times New Roman"/>
              </a:rPr>
              <a:t>tempo di </a:t>
            </a:r>
            <a:r>
              <a:rPr sz="1200" spc="-5" dirty="0">
                <a:latin typeface="Times New Roman"/>
                <a:cs typeface="Times New Roman"/>
              </a:rPr>
              <a:t>Dalamatia quest’albero cresceva nel </a:t>
            </a:r>
            <a:r>
              <a:rPr sz="1200" dirty="0">
                <a:latin typeface="Times New Roman"/>
                <a:cs typeface="Times New Roman"/>
              </a:rPr>
              <a:t>cortile </a:t>
            </a:r>
            <a:r>
              <a:rPr sz="1200" spc="-5" dirty="0">
                <a:latin typeface="Times New Roman"/>
                <a:cs typeface="Times New Roman"/>
              </a:rPr>
              <a:t>centrale del tempio del Padre </a:t>
            </a:r>
            <a:r>
              <a:rPr sz="1200" dirty="0">
                <a:latin typeface="Times New Roman"/>
                <a:cs typeface="Times New Roman"/>
              </a:rPr>
              <a:t>invisibile, </a:t>
            </a:r>
            <a:r>
              <a:rPr sz="1200" spc="-5" dirty="0">
                <a:latin typeface="Times New Roman"/>
                <a:cs typeface="Times New Roman"/>
              </a:rPr>
              <a:t>ed era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frutto dell’albero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che permetteva agli esseri materiali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altrimenti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vivere indefinitamente </a:t>
            </a:r>
            <a:r>
              <a:rPr sz="1200" dirty="0">
                <a:latin typeface="Times New Roman"/>
                <a:cs typeface="Times New Roman"/>
              </a:rPr>
              <a:t>per tutto il tempo in cui </a:t>
            </a:r>
            <a:r>
              <a:rPr sz="1200" spc="-5" dirty="0">
                <a:latin typeface="Times New Roman"/>
                <a:cs typeface="Times New Roman"/>
              </a:rPr>
              <a:t>avessero avuto accesso 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45465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(745.4) 66:4.14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alcun </a:t>
            </a:r>
            <a:r>
              <a:rPr sz="1200" dirty="0">
                <a:latin typeface="Times New Roman"/>
                <a:cs typeface="Times New Roman"/>
              </a:rPr>
              <a:t>valore per le razze </a:t>
            </a:r>
            <a:r>
              <a:rPr sz="1200" spc="-5" dirty="0">
                <a:latin typeface="Times New Roman"/>
                <a:cs typeface="Times New Roman"/>
              </a:rPr>
              <a:t>evoluzionarie, questo supernutrimento </a:t>
            </a:r>
            <a:r>
              <a:rPr sz="1200" dirty="0">
                <a:latin typeface="Times New Roman"/>
                <a:cs typeface="Times New Roman"/>
              </a:rPr>
              <a:t>era del tutto </a:t>
            </a:r>
            <a:r>
              <a:rPr sz="1200" spc="-5" dirty="0">
                <a:latin typeface="Times New Roman"/>
                <a:cs typeface="Times New Roman"/>
              </a:rPr>
              <a:t>sufficiente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conferire </a:t>
            </a:r>
            <a:r>
              <a:rPr sz="1200" dirty="0">
                <a:latin typeface="Times New Roman"/>
                <a:cs typeface="Times New Roman"/>
              </a:rPr>
              <a:t>una vita continua </a:t>
            </a:r>
            <a:r>
              <a:rPr sz="1200" spc="-5" dirty="0">
                <a:latin typeface="Times New Roman"/>
                <a:cs typeface="Times New Roman"/>
              </a:rPr>
              <a:t>ai cento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cento Andoniti </a:t>
            </a:r>
            <a:r>
              <a:rPr sz="1200" spc="-5" dirty="0">
                <a:latin typeface="Times New Roman"/>
                <a:cs typeface="Times New Roman"/>
              </a:rPr>
              <a:t>modificati che erano </a:t>
            </a:r>
            <a:r>
              <a:rPr sz="1200" dirty="0">
                <a:latin typeface="Times New Roman"/>
                <a:cs typeface="Times New Roman"/>
              </a:rPr>
              <a:t>associati 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(745.5) 66:4.15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a questo </a:t>
            </a:r>
            <a:r>
              <a:rPr sz="1200" spc="-5" dirty="0">
                <a:latin typeface="Times New Roman"/>
                <a:cs typeface="Times New Roman"/>
              </a:rPr>
              <a:t>riguardo che nel </a:t>
            </a:r>
            <a:r>
              <a:rPr sz="1200" dirty="0">
                <a:latin typeface="Times New Roman"/>
                <a:cs typeface="Times New Roman"/>
              </a:rPr>
              <a:t>momento in cui 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Andoniti </a:t>
            </a:r>
            <a:r>
              <a:rPr sz="1200" spc="-5" dirty="0">
                <a:latin typeface="Times New Roman"/>
                <a:cs typeface="Times New Roman"/>
              </a:rPr>
              <a:t>fornirono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plasma </a:t>
            </a:r>
            <a:r>
              <a:rPr sz="1200" spc="-5" dirty="0">
                <a:latin typeface="Times New Roman"/>
                <a:cs typeface="Times New Roman"/>
              </a:rPr>
              <a:t>germinativo </a:t>
            </a:r>
            <a:r>
              <a:rPr sz="1200" dirty="0">
                <a:latin typeface="Times New Roman"/>
                <a:cs typeface="Times New Roman"/>
              </a:rPr>
              <a:t>umano  </a:t>
            </a:r>
            <a:r>
              <a:rPr sz="1200" spc="-5" dirty="0">
                <a:latin typeface="Times New Roman"/>
                <a:cs typeface="Times New Roman"/>
              </a:rPr>
              <a:t>ai membri del personale del Principe,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introdussero nei loro corpi mortali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del sistema;  e </a:t>
            </a:r>
            <a:r>
              <a:rPr sz="1200" spc="-5" dirty="0">
                <a:latin typeface="Times New Roman"/>
                <a:cs typeface="Times New Roman"/>
              </a:rPr>
              <a:t>così essi poterono </a:t>
            </a:r>
            <a:r>
              <a:rPr sz="1200" dirty="0">
                <a:latin typeface="Times New Roman"/>
                <a:cs typeface="Times New Roman"/>
              </a:rPr>
              <a:t>continuare a vivere in </a:t>
            </a:r>
            <a:r>
              <a:rPr sz="1200" spc="-5" dirty="0">
                <a:latin typeface="Times New Roman"/>
                <a:cs typeface="Times New Roman"/>
              </a:rPr>
              <a:t>contemporaneità al personale, </a:t>
            </a:r>
            <a:r>
              <a:rPr sz="1200" dirty="0">
                <a:latin typeface="Times New Roman"/>
                <a:cs typeface="Times New Roman"/>
              </a:rPr>
              <a:t>secolo dopo </a:t>
            </a:r>
            <a:r>
              <a:rPr sz="1200" spc="-5" dirty="0">
                <a:latin typeface="Times New Roman"/>
                <a:cs typeface="Times New Roman"/>
              </a:rPr>
              <a:t>secolo, </a:t>
            </a:r>
            <a:r>
              <a:rPr sz="1200" dirty="0">
                <a:latin typeface="Times New Roman"/>
                <a:cs typeface="Times New Roman"/>
              </a:rPr>
              <a:t>sfidando la </a:t>
            </a:r>
            <a:r>
              <a:rPr sz="1200" spc="-5" dirty="0">
                <a:latin typeface="Times New Roman"/>
                <a:cs typeface="Times New Roman"/>
              </a:rPr>
              <a:t>morte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3779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(745.6) 66:4.16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i cento Andoniti </a:t>
            </a:r>
            <a:r>
              <a:rPr sz="1200" spc="-5" dirty="0">
                <a:latin typeface="Times New Roman"/>
                <a:cs typeface="Times New Roman"/>
              </a:rPr>
              <a:t>furono informati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contributo alle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superiori,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stessi cento  figli delle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andonite furono </a:t>
            </a:r>
            <a:r>
              <a:rPr sz="1200" dirty="0">
                <a:latin typeface="Times New Roman"/>
                <a:cs typeface="Times New Roman"/>
              </a:rPr>
              <a:t>tenuti nel quartier </a:t>
            </a:r>
            <a:r>
              <a:rPr sz="1200" spc="-5" dirty="0">
                <a:latin typeface="Times New Roman"/>
                <a:cs typeface="Times New Roman"/>
              </a:rPr>
              <a:t>generale come assistenti personali del gruppo </a:t>
            </a:r>
            <a:r>
              <a:rPr sz="1200" dirty="0">
                <a:latin typeface="Times New Roman"/>
                <a:cs typeface="Times New Roman"/>
              </a:rPr>
              <a:t>corporale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Principe.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1184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22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concomitanza con </a:t>
            </a:r>
            <a:r>
              <a:rPr sz="1200" dirty="0">
                <a:latin typeface="Times New Roman"/>
                <a:cs typeface="Times New Roman"/>
              </a:rPr>
              <a:t>una delle </a:t>
            </a:r>
            <a:r>
              <a:rPr sz="1200" spc="-5" dirty="0">
                <a:latin typeface="Times New Roman"/>
                <a:cs typeface="Times New Roman"/>
              </a:rPr>
              <a:t>sue periodiche </a:t>
            </a:r>
            <a:r>
              <a:rPr sz="1200" dirty="0">
                <a:latin typeface="Times New Roman"/>
                <a:cs typeface="Times New Roman"/>
              </a:rPr>
              <a:t>convulsioni </a:t>
            </a:r>
            <a:r>
              <a:rPr sz="1200" spc="-5" dirty="0">
                <a:latin typeface="Times New Roman"/>
                <a:cs typeface="Times New Roman"/>
              </a:rPr>
              <a:t>interne, </a:t>
            </a:r>
            <a:r>
              <a:rPr sz="1200" dirty="0">
                <a:latin typeface="Times New Roman"/>
                <a:cs typeface="Times New Roman"/>
              </a:rPr>
              <a:t>subì un parziale </a:t>
            </a:r>
            <a:r>
              <a:rPr sz="1200" spc="-5" dirty="0">
                <a:latin typeface="Times New Roman"/>
                <a:cs typeface="Times New Roman"/>
              </a:rPr>
              <a:t>smembramento;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lati </a:t>
            </a:r>
            <a:r>
              <a:rPr sz="1200" dirty="0">
                <a:latin typeface="Times New Roman"/>
                <a:cs typeface="Times New Roman"/>
              </a:rPr>
              <a:t>opposti e simultaneamente  </a:t>
            </a:r>
            <a:r>
              <a:rPr sz="1200" spc="-5" dirty="0">
                <a:latin typeface="Times New Roman"/>
                <a:cs typeface="Times New Roman"/>
              </a:rPr>
              <a:t>sgorgarono </a:t>
            </a:r>
            <a:r>
              <a:rPr sz="1200" dirty="0">
                <a:latin typeface="Times New Roman"/>
                <a:cs typeface="Times New Roman"/>
              </a:rPr>
              <a:t>enormi volumi di </a:t>
            </a:r>
            <a:r>
              <a:rPr sz="1200" spc="-5" dirty="0">
                <a:latin typeface="Times New Roman"/>
                <a:cs typeface="Times New Roman"/>
              </a:rPr>
              <a:t>materia. Dalla </a:t>
            </a:r>
            <a:r>
              <a:rPr sz="1200" dirty="0">
                <a:latin typeface="Times New Roman"/>
                <a:cs typeface="Times New Roman"/>
              </a:rPr>
              <a:t>parte di </a:t>
            </a:r>
            <a:r>
              <a:rPr sz="1200" spc="-5" dirty="0">
                <a:latin typeface="Times New Roman"/>
                <a:cs typeface="Times New Roman"/>
              </a:rPr>
              <a:t>Angona fu estratta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vasta colonna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gas solari, </a:t>
            </a:r>
            <a:r>
              <a:rPr sz="1200" dirty="0">
                <a:latin typeface="Times New Roman"/>
                <a:cs typeface="Times New Roman"/>
              </a:rPr>
              <a:t>notevolmente rigonfia </a:t>
            </a:r>
            <a:r>
              <a:rPr sz="1200" spc="-5" dirty="0">
                <a:latin typeface="Times New Roman"/>
                <a:cs typeface="Times New Roman"/>
              </a:rPr>
              <a:t>al  centro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due estremità piuttosto appuntite, </a:t>
            </a:r>
            <a:r>
              <a:rPr sz="1200" spc="-5" dirty="0">
                <a:latin typeface="Times New Roman"/>
                <a:cs typeface="Times New Roman"/>
              </a:rPr>
              <a:t>che sfuggì definitivamente al controllo gravitazionale diretto del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54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(656.3) 57:5.7 </a:t>
            </a:r>
            <a:r>
              <a:rPr sz="1200" spc="-5" dirty="0">
                <a:latin typeface="Times New Roman"/>
                <a:cs typeface="Times New Roman"/>
              </a:rPr>
              <a:t>Questa grande colonna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gas solari,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 staccata </a:t>
            </a:r>
            <a:r>
              <a:rPr sz="1200" dirty="0">
                <a:latin typeface="Times New Roman"/>
                <a:cs typeface="Times New Roman"/>
              </a:rPr>
              <a:t>in tal modo </a:t>
            </a:r>
            <a:r>
              <a:rPr sz="1200" spc="-5" dirty="0">
                <a:latin typeface="Times New Roman"/>
                <a:cs typeface="Times New Roman"/>
              </a:rPr>
              <a:t>dal sole, si </a:t>
            </a:r>
            <a:r>
              <a:rPr sz="1200" dirty="0">
                <a:latin typeface="Times New Roman"/>
                <a:cs typeface="Times New Roman"/>
              </a:rPr>
              <a:t>evolvé </a:t>
            </a:r>
            <a:r>
              <a:rPr sz="1200" spc="-5" dirty="0">
                <a:latin typeface="Times New Roman"/>
                <a:cs typeface="Times New Roman"/>
              </a:rPr>
              <a:t>successivamente nei dodici </a:t>
            </a:r>
            <a:r>
              <a:rPr sz="1200" dirty="0">
                <a:latin typeface="Times New Roman"/>
                <a:cs typeface="Times New Roman"/>
              </a:rPr>
              <a:t>pianeti </a:t>
            </a:r>
            <a:r>
              <a:rPr sz="1200" spc="-5" dirty="0">
                <a:latin typeface="Times New Roman"/>
                <a:cs typeface="Times New Roman"/>
              </a:rPr>
              <a:t>del  sistema solare. </a:t>
            </a:r>
            <a:r>
              <a:rPr sz="1200" spc="-10" dirty="0">
                <a:latin typeface="Times New Roman"/>
                <a:cs typeface="Times New Roman"/>
              </a:rPr>
              <a:t>Il gas </a:t>
            </a:r>
            <a:r>
              <a:rPr sz="1200" dirty="0">
                <a:latin typeface="Times New Roman"/>
                <a:cs typeface="Times New Roman"/>
              </a:rPr>
              <a:t>liberato per </a:t>
            </a:r>
            <a:r>
              <a:rPr sz="1200" spc="-5" dirty="0">
                <a:latin typeface="Times New Roman"/>
                <a:cs typeface="Times New Roman"/>
              </a:rPr>
              <a:t>contraccolpo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opposta del </a:t>
            </a:r>
            <a:r>
              <a:rPr sz="1200" spc="-5" dirty="0">
                <a:latin typeface="Times New Roman"/>
                <a:cs typeface="Times New Roman"/>
              </a:rPr>
              <a:t>sole,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sincronismo ciclico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l’estrusione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gigantesco antenato </a:t>
            </a:r>
            <a:r>
              <a:rPr sz="1200" dirty="0">
                <a:latin typeface="Times New Roman"/>
                <a:cs typeface="Times New Roman"/>
              </a:rPr>
              <a:t>del sistema </a:t>
            </a:r>
            <a:r>
              <a:rPr sz="1200" spc="-5" dirty="0">
                <a:latin typeface="Times New Roman"/>
                <a:cs typeface="Times New Roman"/>
              </a:rPr>
              <a:t>solare, si </a:t>
            </a:r>
            <a:r>
              <a:rPr sz="1200" dirty="0">
                <a:latin typeface="Times New Roman"/>
                <a:cs typeface="Times New Roman"/>
              </a:rPr>
              <a:t>è 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condensato nelle </a:t>
            </a:r>
            <a:r>
              <a:rPr sz="1200" spc="-5" dirty="0">
                <a:latin typeface="Times New Roman"/>
                <a:cs typeface="Times New Roman"/>
              </a:rPr>
              <a:t>meteore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polvere spaziale </a:t>
            </a:r>
            <a:r>
              <a:rPr sz="1200" spc="-5" dirty="0">
                <a:latin typeface="Times New Roman"/>
                <a:cs typeface="Times New Roman"/>
              </a:rPr>
              <a:t>del sistema solare,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grandissima quantità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materia fu successivamente ricatturata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solare 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Angona si allontanava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profondità dello</a:t>
            </a:r>
            <a:r>
              <a:rPr sz="1200" dirty="0">
                <a:latin typeface="Times New Roman"/>
                <a:cs typeface="Times New Roman"/>
              </a:rPr>
              <a:t> 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30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(656.4) 57:5.8 </a:t>
            </a:r>
            <a:r>
              <a:rPr sz="1200" spc="-5" dirty="0">
                <a:latin typeface="Times New Roman"/>
                <a:cs typeface="Times New Roman"/>
              </a:rPr>
              <a:t>Benché Angona fosse riuscito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trascinare fuori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materiale ancestrale dei pianeti del sistema solare </a:t>
            </a:r>
            <a:r>
              <a:rPr sz="1200" dirty="0">
                <a:latin typeface="Times New Roman"/>
                <a:cs typeface="Times New Roman"/>
              </a:rPr>
              <a:t>e l’enorme volume di  </a:t>
            </a:r>
            <a:r>
              <a:rPr sz="1200" spc="-5" dirty="0">
                <a:latin typeface="Times New Roman"/>
                <a:cs typeface="Times New Roman"/>
              </a:rPr>
              <a:t>materia attualmente circolante attorno al </a:t>
            </a:r>
            <a:r>
              <a:rPr sz="1200" dirty="0">
                <a:latin typeface="Times New Roman"/>
                <a:cs typeface="Times New Roman"/>
              </a:rPr>
              <a:t>sole sotto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asteroidi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meteore,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impadronirsi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parte di  </a:t>
            </a:r>
            <a:r>
              <a:rPr sz="1200" spc="-5" dirty="0">
                <a:latin typeface="Times New Roman"/>
                <a:cs typeface="Times New Roman"/>
              </a:rPr>
              <a:t>questa materia solare.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sistema visitatore non </a:t>
            </a:r>
            <a:r>
              <a:rPr sz="1200" spc="-5" dirty="0">
                <a:latin typeface="Times New Roman"/>
                <a:cs typeface="Times New Roman"/>
              </a:rPr>
              <a:t>si avvicinò abbastanza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sottrarre effettivamente alcunché della </a:t>
            </a:r>
            <a:r>
              <a:rPr sz="1200" dirty="0">
                <a:latin typeface="Times New Roman"/>
                <a:cs typeface="Times New Roman"/>
              </a:rPr>
              <a:t>sostanza </a:t>
            </a:r>
            <a:r>
              <a:rPr sz="1200" spc="10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sole,  ma </a:t>
            </a:r>
            <a:r>
              <a:rPr sz="1200" spc="-5" dirty="0">
                <a:latin typeface="Times New Roman"/>
                <a:cs typeface="Times New Roman"/>
              </a:rPr>
              <a:t>roteò sufficientemente </a:t>
            </a:r>
            <a:r>
              <a:rPr sz="1200" dirty="0">
                <a:latin typeface="Times New Roman"/>
                <a:cs typeface="Times New Roman"/>
              </a:rPr>
              <a:t>vicino da </a:t>
            </a:r>
            <a:r>
              <a:rPr sz="1200" spc="-5" dirty="0">
                <a:latin typeface="Times New Roman"/>
                <a:cs typeface="Times New Roman"/>
              </a:rPr>
              <a:t>attrarre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spazio intermedio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compone </a:t>
            </a:r>
            <a:r>
              <a:rPr sz="1200" dirty="0">
                <a:latin typeface="Times New Roman"/>
                <a:cs typeface="Times New Roman"/>
              </a:rPr>
              <a:t>l’attuale </a:t>
            </a:r>
            <a:r>
              <a:rPr sz="1200" spc="-5" dirty="0">
                <a:latin typeface="Times New Roman"/>
                <a:cs typeface="Times New Roman"/>
              </a:rPr>
              <a:t>sistema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(656.5) 57:5.9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dirty="0">
                <a:latin typeface="Times New Roman"/>
                <a:cs typeface="Times New Roman"/>
              </a:rPr>
              <a:t>pianeti </a:t>
            </a:r>
            <a:r>
              <a:rPr sz="1200" spc="-5" dirty="0">
                <a:latin typeface="Times New Roman"/>
                <a:cs typeface="Times New Roman"/>
              </a:rPr>
              <a:t>interni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dirty="0">
                <a:latin typeface="Times New Roman"/>
                <a:cs typeface="Times New Roman"/>
              </a:rPr>
              <a:t>pianeti </a:t>
            </a:r>
            <a:r>
              <a:rPr sz="1200" spc="-5" dirty="0">
                <a:latin typeface="Times New Roman"/>
                <a:cs typeface="Times New Roman"/>
              </a:rPr>
              <a:t>esterni si formarono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miniatura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dai nuclei </a:t>
            </a:r>
            <a:r>
              <a:rPr sz="1200" dirty="0">
                <a:latin typeface="Times New Roman"/>
                <a:cs typeface="Times New Roman"/>
              </a:rPr>
              <a:t>in corso di  </a:t>
            </a:r>
            <a:r>
              <a:rPr sz="1200" spc="-5" dirty="0">
                <a:latin typeface="Times New Roman"/>
                <a:cs typeface="Times New Roman"/>
              </a:rPr>
              <a:t>raffreddamento </a:t>
            </a:r>
            <a:r>
              <a:rPr sz="1200" dirty="0">
                <a:latin typeface="Times New Roman"/>
                <a:cs typeface="Times New Roman"/>
              </a:rPr>
              <a:t>e di condensazione </a:t>
            </a:r>
            <a:r>
              <a:rPr sz="1200" spc="-5" dirty="0">
                <a:latin typeface="Times New Roman"/>
                <a:cs typeface="Times New Roman"/>
              </a:rPr>
              <a:t>nelle estremità affusolate </a:t>
            </a:r>
            <a:r>
              <a:rPr sz="1200" dirty="0">
                <a:latin typeface="Times New Roman"/>
                <a:cs typeface="Times New Roman"/>
              </a:rPr>
              <a:t>e meno voluminose </a:t>
            </a:r>
            <a:r>
              <a:rPr sz="1200" spc="-5" dirty="0">
                <a:latin typeface="Times New Roman"/>
                <a:cs typeface="Times New Roman"/>
              </a:rPr>
              <a:t>della gigantesca </a:t>
            </a:r>
            <a:r>
              <a:rPr sz="1200" dirty="0">
                <a:latin typeface="Times New Roman"/>
                <a:cs typeface="Times New Roman"/>
              </a:rPr>
              <a:t>protuberanza 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Angona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riuscito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staccare dal sole, </a:t>
            </a:r>
            <a:r>
              <a:rPr sz="1200" dirty="0">
                <a:latin typeface="Times New Roman"/>
                <a:cs typeface="Times New Roman"/>
              </a:rPr>
              <a:t>mentre Saturno e Giove furono formati dalle </a:t>
            </a:r>
            <a:r>
              <a:rPr sz="1200" spc="-5" dirty="0">
                <a:latin typeface="Times New Roman"/>
                <a:cs typeface="Times New Roman"/>
              </a:rPr>
              <a:t>porzioni centrali </a:t>
            </a:r>
            <a:r>
              <a:rPr sz="1200" dirty="0">
                <a:latin typeface="Times New Roman"/>
                <a:cs typeface="Times New Roman"/>
              </a:rPr>
              <a:t>più voluminose e più rigonfie.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potente </a:t>
            </a:r>
            <a:r>
              <a:rPr sz="1200" spc="-5" dirty="0">
                <a:latin typeface="Times New Roman"/>
                <a:cs typeface="Times New Roman"/>
              </a:rPr>
              <a:t>forza d’attrazione gravitazionale </a:t>
            </a:r>
            <a:r>
              <a:rPr sz="1200" dirty="0">
                <a:latin typeface="Times New Roman"/>
                <a:cs typeface="Times New Roman"/>
              </a:rPr>
              <a:t>di Giove e di Saturno </a:t>
            </a:r>
            <a:r>
              <a:rPr sz="1200" spc="-5" dirty="0">
                <a:latin typeface="Times New Roman"/>
                <a:cs typeface="Times New Roman"/>
              </a:rPr>
              <a:t>catturò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materiali sottratti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Angona, come testimonia </a:t>
            </a:r>
            <a:r>
              <a:rPr sz="1200" dirty="0">
                <a:latin typeface="Times New Roman"/>
                <a:cs typeface="Times New Roman"/>
              </a:rPr>
              <a:t>il movimento </a:t>
            </a:r>
            <a:r>
              <a:rPr sz="1200" spc="-5" dirty="0">
                <a:latin typeface="Times New Roman"/>
                <a:cs typeface="Times New Roman"/>
              </a:rPr>
              <a:t>retrogrado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dei loro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satelliti.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(656.6) 57:5.10 </a:t>
            </a:r>
            <a:r>
              <a:rPr sz="1200" spc="-5" dirty="0">
                <a:latin typeface="Times New Roman"/>
                <a:cs typeface="Times New Roman"/>
              </a:rPr>
              <a:t>Giove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Saturno, avendo avuto origine dal centro stesso </a:t>
            </a:r>
            <a:r>
              <a:rPr sz="1200" dirty="0">
                <a:latin typeface="Times New Roman"/>
                <a:cs typeface="Times New Roman"/>
              </a:rPr>
              <a:t>dell’enorme </a:t>
            </a:r>
            <a:r>
              <a:rPr sz="1200" spc="-5" dirty="0">
                <a:latin typeface="Times New Roman"/>
                <a:cs typeface="Times New Roman"/>
              </a:rPr>
              <a:t>colonna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gas </a:t>
            </a:r>
            <a:r>
              <a:rPr sz="1200" spc="-5" dirty="0">
                <a:latin typeface="Times New Roman"/>
                <a:cs typeface="Times New Roman"/>
              </a:rPr>
              <a:t>solari surriscaldati, </a:t>
            </a:r>
            <a:r>
              <a:rPr sz="1200" dirty="0">
                <a:latin typeface="Times New Roman"/>
                <a:cs typeface="Times New Roman"/>
              </a:rPr>
              <a:t>contenevano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395757"/>
            <a:ext cx="792734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quantità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materiale solare ad alta </a:t>
            </a:r>
            <a:r>
              <a:rPr sz="1200" dirty="0">
                <a:latin typeface="Times New Roman"/>
                <a:cs typeface="Times New Roman"/>
              </a:rPr>
              <a:t>temperatura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brillavano di una luce </a:t>
            </a:r>
            <a:r>
              <a:rPr sz="1200" spc="-5" dirty="0">
                <a:latin typeface="Times New Roman"/>
                <a:cs typeface="Times New Roman"/>
              </a:rPr>
              <a:t>scintillante ed </a:t>
            </a:r>
            <a:r>
              <a:rPr sz="1200" dirty="0">
                <a:latin typeface="Times New Roman"/>
                <a:cs typeface="Times New Roman"/>
              </a:rPr>
              <a:t>emettevano </a:t>
            </a:r>
            <a:r>
              <a:rPr sz="1200" spc="-5" dirty="0">
                <a:latin typeface="Times New Roman"/>
                <a:cs typeface="Times New Roman"/>
              </a:rPr>
              <a:t>enormi </a:t>
            </a:r>
            <a:r>
              <a:rPr sz="1200" dirty="0">
                <a:latin typeface="Times New Roman"/>
                <a:cs typeface="Times New Roman"/>
              </a:rPr>
              <a:t>volumi di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calore.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114665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L’organizzazione dei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cento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(745.7) 66:5.1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cento erano </a:t>
            </a:r>
            <a:r>
              <a:rPr sz="1200" dirty="0">
                <a:latin typeface="Times New Roman"/>
                <a:cs typeface="Times New Roman"/>
              </a:rPr>
              <a:t>organizzati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in dieci consigli autonomi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dieci membri ciascuno. Quando </a:t>
            </a:r>
            <a:r>
              <a:rPr sz="1200" dirty="0">
                <a:latin typeface="Times New Roman"/>
                <a:cs typeface="Times New Roman"/>
              </a:rPr>
              <a:t>due o più di questi  </a:t>
            </a:r>
            <a:r>
              <a:rPr sz="1200" spc="-5" dirty="0">
                <a:latin typeface="Times New Roman"/>
                <a:cs typeface="Times New Roman"/>
              </a:rPr>
              <a:t>dieci consigli si </a:t>
            </a:r>
            <a:r>
              <a:rPr sz="1200" dirty="0">
                <a:latin typeface="Times New Roman"/>
                <a:cs typeface="Times New Roman"/>
              </a:rPr>
              <a:t>riunivano in </a:t>
            </a:r>
            <a:r>
              <a:rPr sz="1200" spc="-5" dirty="0">
                <a:latin typeface="Times New Roman"/>
                <a:cs typeface="Times New Roman"/>
              </a:rPr>
              <a:t>sessione congiunta, </a:t>
            </a:r>
            <a:r>
              <a:rPr sz="1200" dirty="0">
                <a:latin typeface="Times New Roman"/>
                <a:cs typeface="Times New Roman"/>
              </a:rPr>
              <a:t>tali riunioni di </a:t>
            </a:r>
            <a:r>
              <a:rPr sz="1200" spc="-5" dirty="0">
                <a:latin typeface="Times New Roman"/>
                <a:cs typeface="Times New Roman"/>
              </a:rPr>
              <a:t>collegamento erano </a:t>
            </a:r>
            <a:r>
              <a:rPr sz="1200" dirty="0">
                <a:latin typeface="Times New Roman"/>
                <a:cs typeface="Times New Roman"/>
              </a:rPr>
              <a:t>presiedute da Daligastia. </a:t>
            </a:r>
            <a:r>
              <a:rPr sz="1200" spc="-5" dirty="0">
                <a:latin typeface="Times New Roman"/>
                <a:cs typeface="Times New Roman"/>
              </a:rPr>
              <a:t>Questi dieci gruppi  erano costituiti come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44195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(745.8) 66:5.2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consiglio dell’alimentazione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del benessere materiale.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era presieduto da </a:t>
            </a:r>
            <a:r>
              <a:rPr sz="1200" spc="-5" dirty="0">
                <a:latin typeface="Times New Roman"/>
                <a:cs typeface="Times New Roman"/>
              </a:rPr>
              <a:t>Ang.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cibo,  </a:t>
            </a:r>
            <a:r>
              <a:rPr sz="1200" spc="-5" dirty="0">
                <a:latin typeface="Times New Roman"/>
                <a:cs typeface="Times New Roman"/>
              </a:rPr>
              <a:t>l’acqua,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vestiario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materiale della specie umana erano </a:t>
            </a:r>
            <a:r>
              <a:rPr sz="1200" dirty="0">
                <a:latin typeface="Times New Roman"/>
                <a:cs typeface="Times New Roman"/>
              </a:rPr>
              <a:t>di competenza di questo corpo di </a:t>
            </a:r>
            <a:r>
              <a:rPr sz="1200" spc="-5" dirty="0">
                <a:latin typeface="Times New Roman"/>
                <a:cs typeface="Times New Roman"/>
              </a:rPr>
              <a:t>esperti. Essi  insegnarono </a:t>
            </a:r>
            <a:r>
              <a:rPr sz="1200" dirty="0">
                <a:latin typeface="Times New Roman"/>
                <a:cs typeface="Times New Roman"/>
              </a:rPr>
              <a:t>a scavare pozzi, </a:t>
            </a:r>
            <a:r>
              <a:rPr sz="1200" spc="-5" dirty="0">
                <a:latin typeface="Times New Roman"/>
                <a:cs typeface="Times New Roman"/>
              </a:rPr>
              <a:t>insegnarono </a:t>
            </a:r>
            <a:r>
              <a:rPr sz="1200" dirty="0">
                <a:latin typeface="Times New Roman"/>
                <a:cs typeface="Times New Roman"/>
              </a:rPr>
              <a:t>il controllo </a:t>
            </a:r>
            <a:r>
              <a:rPr sz="1200" spc="-5" dirty="0">
                <a:latin typeface="Times New Roman"/>
                <a:cs typeface="Times New Roman"/>
              </a:rPr>
              <a:t>delle sorgenti </a:t>
            </a:r>
            <a:r>
              <a:rPr sz="1200" dirty="0">
                <a:latin typeface="Times New Roman"/>
                <a:cs typeface="Times New Roman"/>
              </a:rPr>
              <a:t>e l’irrigazione. 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venivano </a:t>
            </a:r>
            <a:r>
              <a:rPr sz="1200" spc="-5" dirty="0">
                <a:latin typeface="Times New Roman"/>
                <a:cs typeface="Times New Roman"/>
              </a:rPr>
              <a:t>dalle alte  </a:t>
            </a:r>
            <a:r>
              <a:rPr sz="1200" dirty="0">
                <a:latin typeface="Times New Roman"/>
                <a:cs typeface="Times New Roman"/>
              </a:rPr>
              <a:t>latitudini e </a:t>
            </a:r>
            <a:r>
              <a:rPr sz="1200" spc="-5" dirty="0">
                <a:latin typeface="Times New Roman"/>
                <a:cs typeface="Times New Roman"/>
              </a:rPr>
              <a:t>dalle regioni nordiche impartirono </a:t>
            </a:r>
            <a:r>
              <a:rPr sz="1200" dirty="0">
                <a:latin typeface="Times New Roman"/>
                <a:cs typeface="Times New Roman"/>
              </a:rPr>
              <a:t>metodi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trattare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pelli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usare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vestiario,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 </a:t>
            </a:r>
            <a:r>
              <a:rPr sz="1200" dirty="0">
                <a:latin typeface="Times New Roman"/>
                <a:cs typeface="Times New Roman"/>
              </a:rPr>
              <a:t>fu introdotta </a:t>
            </a:r>
            <a:r>
              <a:rPr sz="1200" spc="-5" dirty="0">
                <a:latin typeface="Times New Roman"/>
                <a:cs typeface="Times New Roman"/>
              </a:rPr>
              <a:t>dagli insegnanti d’arte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tessitura.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462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(746.1) 66:5.3 </a:t>
            </a:r>
            <a:r>
              <a:rPr sz="1200" spc="-5" dirty="0">
                <a:latin typeface="Times New Roman"/>
                <a:cs typeface="Times New Roman"/>
              </a:rPr>
              <a:t>Grandi progressi furono fatti </a:t>
            </a:r>
            <a:r>
              <a:rPr sz="1200" dirty="0">
                <a:latin typeface="Times New Roman"/>
                <a:cs typeface="Times New Roman"/>
              </a:rPr>
              <a:t>nei metodi di </a:t>
            </a:r>
            <a:r>
              <a:rPr sz="1200" spc="-5" dirty="0">
                <a:latin typeface="Times New Roman"/>
                <a:cs typeface="Times New Roman"/>
              </a:rPr>
              <a:t>conservazione del </a:t>
            </a:r>
            <a:r>
              <a:rPr sz="1200" dirty="0">
                <a:latin typeface="Times New Roman"/>
                <a:cs typeface="Times New Roman"/>
              </a:rPr>
              <a:t>cibo. </a:t>
            </a:r>
            <a:r>
              <a:rPr sz="1200" spc="-5" dirty="0">
                <a:latin typeface="Times New Roman"/>
                <a:cs typeface="Times New Roman"/>
              </a:rPr>
              <a:t>Gli alimenti erano conservati mediante  cottura, essicamento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affumicamento, </a:t>
            </a:r>
            <a:r>
              <a:rPr sz="1200" dirty="0">
                <a:latin typeface="Times New Roman"/>
                <a:cs typeface="Times New Roman"/>
              </a:rPr>
              <a:t>divenendo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proprietà. Agli </a:t>
            </a:r>
            <a:r>
              <a:rPr sz="1200" dirty="0">
                <a:latin typeface="Times New Roman"/>
                <a:cs typeface="Times New Roman"/>
              </a:rPr>
              <a:t>uomini fu </a:t>
            </a:r>
            <a:r>
              <a:rPr sz="1200" spc="-5" dirty="0">
                <a:latin typeface="Times New Roman"/>
                <a:cs typeface="Times New Roman"/>
              </a:rPr>
              <a:t>insegnato come  premunirsi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carestie che </a:t>
            </a:r>
            <a:r>
              <a:rPr sz="1200" dirty="0">
                <a:latin typeface="Times New Roman"/>
                <a:cs typeface="Times New Roman"/>
              </a:rPr>
              <a:t>decimavano </a:t>
            </a:r>
            <a:r>
              <a:rPr sz="1200" spc="-5" dirty="0">
                <a:latin typeface="Times New Roman"/>
                <a:cs typeface="Times New Roman"/>
              </a:rPr>
              <a:t>periodicamente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436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(746.2) 66:5.4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consiglio dell’addomesticamento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dell’utilizzazione degli animali. </a:t>
            </a:r>
            <a:r>
              <a:rPr sz="1200" spc="-5" dirty="0">
                <a:latin typeface="Times New Roman"/>
                <a:cs typeface="Times New Roman"/>
              </a:rPr>
              <a:t>Questo consiglio aveva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allevare gli animali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adatti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aiutare gli esseri umani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pesi e </a:t>
            </a:r>
            <a:r>
              <a:rPr sz="1200" spc="-5" dirty="0">
                <a:latin typeface="Times New Roman"/>
                <a:cs typeface="Times New Roman"/>
              </a:rPr>
              <a:t>trasportare se stessi, per  fornire cibo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coltivazione del terreno. Questo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esperto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diretto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565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(746.3) 66:5.5 </a:t>
            </a:r>
            <a:r>
              <a:rPr sz="1200" spc="-5" dirty="0">
                <a:latin typeface="Times New Roman"/>
                <a:cs typeface="Times New Roman"/>
              </a:rPr>
              <a:t>Furono addomesticati parecchi </a:t>
            </a:r>
            <a:r>
              <a:rPr sz="1200" dirty="0">
                <a:latin typeface="Times New Roman"/>
                <a:cs typeface="Times New Roman"/>
              </a:rPr>
              <a:t>tipi di animali utili ora </a:t>
            </a:r>
            <a:r>
              <a:rPr sz="1200" spc="-5" dirty="0">
                <a:latin typeface="Times New Roman"/>
                <a:cs typeface="Times New Roman"/>
              </a:rPr>
              <a:t>estinti, assieme ad altri che </a:t>
            </a:r>
            <a:r>
              <a:rPr sz="1200" dirty="0">
                <a:latin typeface="Times New Roman"/>
                <a:cs typeface="Times New Roman"/>
              </a:rPr>
              <a:t>sono persistiti come  </a:t>
            </a:r>
            <a:r>
              <a:rPr sz="1200" spc="-5" dirty="0">
                <a:latin typeface="Times New Roman"/>
                <a:cs typeface="Times New Roman"/>
              </a:rPr>
              <a:t>animali domestici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giorni. L’uomo aveva </a:t>
            </a:r>
            <a:r>
              <a:rPr sz="1200" dirty="0">
                <a:latin typeface="Times New Roman"/>
                <a:cs typeface="Times New Roman"/>
              </a:rPr>
              <a:t>vissuto a </a:t>
            </a:r>
            <a:r>
              <a:rPr sz="1200" spc="-5" dirty="0">
                <a:latin typeface="Times New Roman"/>
                <a:cs typeface="Times New Roman"/>
              </a:rPr>
              <a:t>lungo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cane, </a:t>
            </a:r>
            <a:r>
              <a:rPr sz="1200" dirty="0">
                <a:latin typeface="Times New Roman"/>
                <a:cs typeface="Times New Roman"/>
              </a:rPr>
              <a:t>e l’uomo blu </a:t>
            </a:r>
            <a:r>
              <a:rPr sz="1200" spc="-5" dirty="0">
                <a:latin typeface="Times New Roman"/>
                <a:cs typeface="Times New Roman"/>
              </a:rPr>
              <a:t>era già riuscito ad  addomesticare l’elefante.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mucca fu </a:t>
            </a:r>
            <a:r>
              <a:rPr sz="1200" spc="-5" dirty="0">
                <a:latin typeface="Times New Roman"/>
                <a:cs typeface="Times New Roman"/>
              </a:rPr>
              <a:t>talmente migliorata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accurato allevamento </a:t>
            </a:r>
            <a:r>
              <a:rPr sz="1200" dirty="0">
                <a:latin typeface="Times New Roman"/>
                <a:cs typeface="Times New Roman"/>
              </a:rPr>
              <a:t>da diventare una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preziosa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8662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10489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fonte di cibo; il </a:t>
            </a:r>
            <a:r>
              <a:rPr sz="1200" spc="-5" dirty="0">
                <a:latin typeface="Times New Roman"/>
                <a:cs typeface="Times New Roman"/>
              </a:rPr>
              <a:t>burro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formaggio </a:t>
            </a:r>
            <a:r>
              <a:rPr sz="1200" dirty="0">
                <a:latin typeface="Times New Roman"/>
                <a:cs typeface="Times New Roman"/>
              </a:rPr>
              <a:t>divennero </a:t>
            </a:r>
            <a:r>
              <a:rPr sz="1200" spc="-5" dirty="0">
                <a:latin typeface="Times New Roman"/>
                <a:cs typeface="Times New Roman"/>
              </a:rPr>
              <a:t>elementi correnti della </a:t>
            </a:r>
            <a:r>
              <a:rPr sz="1200" dirty="0">
                <a:latin typeface="Times New Roman"/>
                <a:cs typeface="Times New Roman"/>
              </a:rPr>
              <a:t>dieta </a:t>
            </a:r>
            <a:r>
              <a:rPr sz="1200" spc="-5" dirty="0">
                <a:latin typeface="Times New Roman"/>
                <a:cs typeface="Times New Roman"/>
              </a:rPr>
              <a:t>umana. Gli </a:t>
            </a:r>
            <a:r>
              <a:rPr sz="1200" dirty="0">
                <a:latin typeface="Times New Roman"/>
                <a:cs typeface="Times New Roman"/>
              </a:rPr>
              <a:t>uomini furono istruiti  </a:t>
            </a:r>
            <a:r>
              <a:rPr sz="1200" spc="-5" dirty="0">
                <a:latin typeface="Times New Roman"/>
                <a:cs typeface="Times New Roman"/>
              </a:rPr>
              <a:t>sull’uso dei </a:t>
            </a:r>
            <a:r>
              <a:rPr sz="1200" dirty="0">
                <a:latin typeface="Times New Roman"/>
                <a:cs typeface="Times New Roman"/>
              </a:rPr>
              <a:t>buoi </a:t>
            </a:r>
            <a:r>
              <a:rPr sz="1200" spc="-5" dirty="0">
                <a:latin typeface="Times New Roman"/>
                <a:cs typeface="Times New Roman"/>
              </a:rPr>
              <a:t>per trasportare pesi, </a:t>
            </a:r>
            <a:r>
              <a:rPr sz="1200" dirty="0">
                <a:latin typeface="Times New Roman"/>
                <a:cs typeface="Times New Roman"/>
              </a:rPr>
              <a:t>ma il cavallo fu </a:t>
            </a:r>
            <a:r>
              <a:rPr sz="1200" spc="-5" dirty="0">
                <a:latin typeface="Times New Roman"/>
                <a:cs typeface="Times New Roman"/>
              </a:rPr>
              <a:t>addomesticato </a:t>
            </a:r>
            <a:r>
              <a:rPr sz="1200" dirty="0">
                <a:latin typeface="Times New Roman"/>
                <a:cs typeface="Times New Roman"/>
              </a:rPr>
              <a:t>solo in una </a:t>
            </a:r>
            <a:r>
              <a:rPr sz="1200" spc="-5" dirty="0">
                <a:latin typeface="Times New Roman"/>
                <a:cs typeface="Times New Roman"/>
              </a:rPr>
              <a:t>data successiva.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 corpo furono </a:t>
            </a:r>
            <a:r>
              <a:rPr sz="1200" dirty="0">
                <a:latin typeface="Times New Roman"/>
                <a:cs typeface="Times New Roman"/>
              </a:rPr>
              <a:t>i primi ad </a:t>
            </a:r>
            <a:r>
              <a:rPr sz="1200" spc="-5" dirty="0">
                <a:latin typeface="Times New Roman"/>
                <a:cs typeface="Times New Roman"/>
              </a:rPr>
              <a:t>insegnare agli </a:t>
            </a:r>
            <a:r>
              <a:rPr sz="1200" dirty="0">
                <a:latin typeface="Times New Roman"/>
                <a:cs typeface="Times New Roman"/>
              </a:rPr>
              <a:t>uomini l’uso </a:t>
            </a:r>
            <a:r>
              <a:rPr sz="1200" spc="-5" dirty="0">
                <a:latin typeface="Times New Roman"/>
                <a:cs typeface="Times New Roman"/>
              </a:rPr>
              <a:t>della ruota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facilitare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784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(746.4) 66:5.6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piccioni viaggiatori furono impiegati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volta; essi venivano portati </a:t>
            </a:r>
            <a:r>
              <a:rPr sz="1200" dirty="0">
                <a:latin typeface="Times New Roman"/>
                <a:cs typeface="Times New Roman"/>
              </a:rPr>
              <a:t>nei  </a:t>
            </a:r>
            <a:r>
              <a:rPr sz="1200" spc="-5" dirty="0">
                <a:latin typeface="Times New Roman"/>
                <a:cs typeface="Times New Roman"/>
              </a:rPr>
              <a:t>lunghi viaggi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scopo d’inviare messaggi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chiedere aiuto.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Bon riuscì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addestrare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grandi fandor  come uccelli trasportatori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passeggeri,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si estinsero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trentamila anni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267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(746.5) 66:5.7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consulenti </a:t>
            </a:r>
            <a:r>
              <a:rPr sz="1200" i="1" dirty="0">
                <a:latin typeface="Times New Roman"/>
                <a:cs typeface="Times New Roman"/>
              </a:rPr>
              <a:t>incaricati di </a:t>
            </a:r>
            <a:r>
              <a:rPr sz="1200" i="1" spc="-5" dirty="0">
                <a:latin typeface="Times New Roman"/>
                <a:cs typeface="Times New Roman"/>
              </a:rPr>
              <a:t>vincere </a:t>
            </a:r>
            <a:r>
              <a:rPr sz="1200" i="1" dirty="0">
                <a:latin typeface="Times New Roman"/>
                <a:cs typeface="Times New Roman"/>
              </a:rPr>
              <a:t>gli animali da </a:t>
            </a:r>
            <a:r>
              <a:rPr sz="1200" i="1" spc="-5" dirty="0">
                <a:latin typeface="Times New Roman"/>
                <a:cs typeface="Times New Roman"/>
              </a:rPr>
              <a:t>preda. </a:t>
            </a:r>
            <a:r>
              <a:rPr sz="1200" spc="-5" dirty="0">
                <a:latin typeface="Times New Roman"/>
                <a:cs typeface="Times New Roman"/>
              </a:rPr>
              <a:t>Non era sufficiente </a:t>
            </a:r>
            <a:r>
              <a:rPr sz="1200" dirty="0">
                <a:latin typeface="Times New Roman"/>
                <a:cs typeface="Times New Roman"/>
              </a:rPr>
              <a:t>che l’uomo primitivo  </a:t>
            </a:r>
            <a:r>
              <a:rPr sz="1200" spc="-5" dirty="0">
                <a:latin typeface="Times New Roman"/>
                <a:cs typeface="Times New Roman"/>
              </a:rPr>
              <a:t>cercasse </a:t>
            </a:r>
            <a:r>
              <a:rPr sz="1200" dirty="0">
                <a:latin typeface="Times New Roman"/>
                <a:cs typeface="Times New Roman"/>
              </a:rPr>
              <a:t>di addomesticare </a:t>
            </a:r>
            <a:r>
              <a:rPr sz="1200" spc="-5" dirty="0">
                <a:latin typeface="Times New Roman"/>
                <a:cs typeface="Times New Roman"/>
              </a:rPr>
              <a:t>certi animali, </a:t>
            </a:r>
            <a:r>
              <a:rPr sz="1200" dirty="0">
                <a:latin typeface="Times New Roman"/>
                <a:cs typeface="Times New Roman"/>
              </a:rPr>
              <a:t>doveva anche </a:t>
            </a:r>
            <a:r>
              <a:rPr sz="1200" spc="-5" dirty="0">
                <a:latin typeface="Times New Roman"/>
                <a:cs typeface="Times New Roman"/>
              </a:rPr>
              <a:t>imparare come proteggersi dalla </a:t>
            </a:r>
            <a:r>
              <a:rPr sz="1200" dirty="0">
                <a:latin typeface="Times New Roman"/>
                <a:cs typeface="Times New Roman"/>
              </a:rPr>
              <a:t>distruzione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restante </a:t>
            </a:r>
            <a:r>
              <a:rPr sz="1200" dirty="0">
                <a:latin typeface="Times New Roman"/>
                <a:cs typeface="Times New Roman"/>
              </a:rPr>
              <a:t>mondo animale ostile. </a:t>
            </a:r>
            <a:r>
              <a:rPr sz="1200" spc="-5" dirty="0">
                <a:latin typeface="Times New Roman"/>
                <a:cs typeface="Times New Roman"/>
              </a:rPr>
              <a:t>Questo gruppo era capitanato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85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(746.6) 66:5.8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mura di una </a:t>
            </a:r>
            <a:r>
              <a:rPr sz="1200" spc="-5" dirty="0">
                <a:latin typeface="Times New Roman"/>
                <a:cs typeface="Times New Roman"/>
              </a:rPr>
              <a:t>città antica avevano </a:t>
            </a:r>
            <a:r>
              <a:rPr sz="1200" dirty="0">
                <a:latin typeface="Times New Roman"/>
                <a:cs typeface="Times New Roman"/>
              </a:rPr>
              <a:t>lo scopo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proteggere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bestie feroci </a:t>
            </a:r>
            <a:r>
              <a:rPr sz="1200" dirty="0">
                <a:latin typeface="Times New Roman"/>
                <a:cs typeface="Times New Roman"/>
              </a:rPr>
              <a:t>che d’impedire </a:t>
            </a:r>
            <a:r>
              <a:rPr sz="1200" spc="-5" dirty="0">
                <a:latin typeface="Times New Roman"/>
                <a:cs typeface="Times New Roman"/>
              </a:rPr>
              <a:t>attacchi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sorpresa </a:t>
            </a:r>
            <a:r>
              <a:rPr sz="1200" dirty="0">
                <a:latin typeface="Times New Roman"/>
                <a:cs typeface="Times New Roman"/>
              </a:rPr>
              <a:t>da parte di umani ostili.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vivevano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protetti </a:t>
            </a:r>
            <a:r>
              <a:rPr sz="1200" dirty="0">
                <a:latin typeface="Times New Roman"/>
                <a:cs typeface="Times New Roman"/>
              </a:rPr>
              <a:t>da mura e </a:t>
            </a:r>
            <a:r>
              <a:rPr sz="1200" spc="-5" dirty="0">
                <a:latin typeface="Times New Roman"/>
                <a:cs typeface="Times New Roman"/>
              </a:rPr>
              <a:t>nella foresta </a:t>
            </a:r>
            <a:r>
              <a:rPr sz="1200" dirty="0">
                <a:latin typeface="Times New Roman"/>
                <a:cs typeface="Times New Roman"/>
              </a:rPr>
              <a:t>dovevano </a:t>
            </a:r>
            <a:r>
              <a:rPr sz="1200" spc="-5" dirty="0">
                <a:latin typeface="Times New Roman"/>
                <a:cs typeface="Times New Roman"/>
              </a:rPr>
              <a:t>contare su  </a:t>
            </a:r>
            <a:r>
              <a:rPr sz="1200" dirty="0">
                <a:latin typeface="Times New Roman"/>
                <a:cs typeface="Times New Roman"/>
              </a:rPr>
              <a:t>abitazioni sopra </a:t>
            </a:r>
            <a:r>
              <a:rPr sz="1200" spc="-5" dirty="0">
                <a:latin typeface="Times New Roman"/>
                <a:cs typeface="Times New Roman"/>
              </a:rPr>
              <a:t>gli alberi, su capanne </a:t>
            </a:r>
            <a:r>
              <a:rPr sz="1200" dirty="0">
                <a:latin typeface="Times New Roman"/>
                <a:cs typeface="Times New Roman"/>
              </a:rPr>
              <a:t>di pietra e sul </a:t>
            </a:r>
            <a:r>
              <a:rPr sz="1200" spc="-5" dirty="0">
                <a:latin typeface="Times New Roman"/>
                <a:cs typeface="Times New Roman"/>
              </a:rPr>
              <a:t>mantenimento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fuochi </a:t>
            </a:r>
            <a:r>
              <a:rPr sz="1200" dirty="0">
                <a:latin typeface="Times New Roman"/>
                <a:cs typeface="Times New Roman"/>
              </a:rPr>
              <a:t>notturni. </a:t>
            </a:r>
            <a:r>
              <a:rPr sz="1200" spc="-5" dirty="0">
                <a:latin typeface="Times New Roman"/>
                <a:cs typeface="Times New Roman"/>
              </a:rPr>
              <a:t>Era perciò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naturale che  questi insegnanti </a:t>
            </a:r>
            <a:r>
              <a:rPr sz="1200" dirty="0">
                <a:latin typeface="Times New Roman"/>
                <a:cs typeface="Times New Roman"/>
              </a:rPr>
              <a:t>dedicassero molto tempo </a:t>
            </a:r>
            <a:r>
              <a:rPr sz="1200" spc="-5" dirty="0">
                <a:latin typeface="Times New Roman"/>
                <a:cs typeface="Times New Roman"/>
              </a:rPr>
              <a:t>ad istruire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allievi nel miglioramento delle abitazioni umane. Grazie  all’impiego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tecniche migliori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all’uso </a:t>
            </a:r>
            <a:r>
              <a:rPr sz="1200" dirty="0">
                <a:latin typeface="Times New Roman"/>
                <a:cs typeface="Times New Roman"/>
              </a:rPr>
              <a:t>di trappole </a:t>
            </a:r>
            <a:r>
              <a:rPr sz="1200" spc="-5" dirty="0">
                <a:latin typeface="Times New Roman"/>
                <a:cs typeface="Times New Roman"/>
              </a:rPr>
              <a:t>furono fatti grandi progressi nella sottomissione degli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(746.7) 66:5.9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collegio incaricato </a:t>
            </a:r>
            <a:r>
              <a:rPr sz="1200" i="1" dirty="0">
                <a:latin typeface="Times New Roman"/>
                <a:cs typeface="Times New Roman"/>
              </a:rPr>
              <a:t>di diffondere e di </a:t>
            </a:r>
            <a:r>
              <a:rPr sz="1200" i="1" spc="-5" dirty="0">
                <a:latin typeface="Times New Roman"/>
                <a:cs typeface="Times New Roman"/>
              </a:rPr>
              <a:t>conservare </a:t>
            </a:r>
            <a:r>
              <a:rPr sz="1200" i="1" dirty="0">
                <a:latin typeface="Times New Roman"/>
                <a:cs typeface="Times New Roman"/>
              </a:rPr>
              <a:t>la conoscenza.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gruppo organizzò e </a:t>
            </a:r>
            <a:r>
              <a:rPr sz="1200" spc="-5" dirty="0">
                <a:latin typeface="Times New Roman"/>
                <a:cs typeface="Times New Roman"/>
              </a:rPr>
              <a:t>diresse gli  sforzi puramente </a:t>
            </a:r>
            <a:r>
              <a:rPr sz="1200" dirty="0">
                <a:latin typeface="Times New Roman"/>
                <a:cs typeface="Times New Roman"/>
              </a:rPr>
              <a:t>educativi di queste </a:t>
            </a:r>
            <a:r>
              <a:rPr sz="1200" spc="-5" dirty="0">
                <a:latin typeface="Times New Roman"/>
                <a:cs typeface="Times New Roman"/>
              </a:rPr>
              <a:t>epoche </a:t>
            </a:r>
            <a:r>
              <a:rPr sz="1200" dirty="0">
                <a:latin typeface="Times New Roman"/>
                <a:cs typeface="Times New Roman"/>
              </a:rPr>
              <a:t>primitive. </a:t>
            </a:r>
            <a:r>
              <a:rPr sz="1200" spc="-5" dirty="0">
                <a:latin typeface="Times New Roman"/>
                <a:cs typeface="Times New Roman"/>
              </a:rPr>
              <a:t>Esso era </a:t>
            </a:r>
            <a:r>
              <a:rPr sz="1200" dirty="0">
                <a:latin typeface="Times New Roman"/>
                <a:cs typeface="Times New Roman"/>
              </a:rPr>
              <a:t>presieduto da </a:t>
            </a:r>
            <a:r>
              <a:rPr sz="1200" spc="-5" dirty="0">
                <a:latin typeface="Times New Roman"/>
                <a:cs typeface="Times New Roman"/>
              </a:rPr>
              <a:t>Fad. </a:t>
            </a:r>
            <a:r>
              <a:rPr sz="1200" dirty="0">
                <a:latin typeface="Times New Roman"/>
                <a:cs typeface="Times New Roman"/>
              </a:rPr>
              <a:t>I metodi </a:t>
            </a:r>
            <a:r>
              <a:rPr sz="1200" spc="-5" dirty="0">
                <a:latin typeface="Times New Roman"/>
                <a:cs typeface="Times New Roman"/>
              </a:rPr>
              <a:t>educativi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Fad  </a:t>
            </a:r>
            <a:r>
              <a:rPr sz="1200" spc="-5" dirty="0">
                <a:latin typeface="Times New Roman"/>
                <a:cs typeface="Times New Roman"/>
              </a:rPr>
              <a:t>consistevano nel </a:t>
            </a:r>
            <a:r>
              <a:rPr sz="1200" dirty="0">
                <a:latin typeface="Times New Roman"/>
                <a:cs typeface="Times New Roman"/>
              </a:rPr>
              <a:t>controllare le </a:t>
            </a:r>
            <a:r>
              <a:rPr sz="1200" spc="-5" dirty="0">
                <a:latin typeface="Times New Roman"/>
                <a:cs typeface="Times New Roman"/>
              </a:rPr>
              <a:t>occupazioni, </a:t>
            </a:r>
            <a:r>
              <a:rPr sz="1200" dirty="0">
                <a:latin typeface="Times New Roman"/>
                <a:cs typeface="Times New Roman"/>
              </a:rPr>
              <a:t>insegnando metodi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lavoro. Fad formulò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alfabeto </a:t>
            </a:r>
            <a:r>
              <a:rPr sz="1200" dirty="0">
                <a:latin typeface="Times New Roman"/>
                <a:cs typeface="Times New Roman"/>
              </a:rPr>
              <a:t>ed  introdusse 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scrittura. Questo alfabeto comprendeva </a:t>
            </a:r>
            <a:r>
              <a:rPr sz="1200" dirty="0">
                <a:latin typeface="Times New Roman"/>
                <a:cs typeface="Times New Roman"/>
              </a:rPr>
              <a:t>venticinque </a:t>
            </a:r>
            <a:r>
              <a:rPr sz="1200" spc="-5" dirty="0">
                <a:latin typeface="Times New Roman"/>
                <a:cs typeface="Times New Roman"/>
              </a:rPr>
              <a:t>caratteri. Come </a:t>
            </a:r>
            <a:r>
              <a:rPr sz="1200" dirty="0">
                <a:latin typeface="Times New Roman"/>
                <a:cs typeface="Times New Roman"/>
              </a:rPr>
              <a:t>materiale </a:t>
            </a:r>
            <a:r>
              <a:rPr sz="1200" spc="-5" dirty="0">
                <a:latin typeface="Times New Roman"/>
                <a:cs typeface="Times New Roman"/>
              </a:rPr>
              <a:t>su cui  scrivere questi </a:t>
            </a:r>
            <a:r>
              <a:rPr sz="1200" dirty="0">
                <a:latin typeface="Times New Roman"/>
                <a:cs typeface="Times New Roman"/>
              </a:rPr>
              <a:t>popoli primitivi </a:t>
            </a:r>
            <a:r>
              <a:rPr sz="1200" spc="-5" dirty="0">
                <a:latin typeface="Times New Roman"/>
                <a:cs typeface="Times New Roman"/>
              </a:rPr>
              <a:t>utilizzavano cortecce d’albero, tavolette d’argilla, piastre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pietra,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genere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7202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403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pergamena fatta </a:t>
            </a:r>
            <a:r>
              <a:rPr sz="1200" dirty="0">
                <a:latin typeface="Times New Roman"/>
                <a:cs typeface="Times New Roman"/>
              </a:rPr>
              <a:t>di pelli </a:t>
            </a:r>
            <a:r>
              <a:rPr sz="1200" spc="-5" dirty="0">
                <a:latin typeface="Times New Roman"/>
                <a:cs typeface="Times New Roman"/>
              </a:rPr>
              <a:t>martellate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rudimentale di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carta ricavato </a:t>
            </a:r>
            <a:r>
              <a:rPr sz="1200" spc="10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nidi di </a:t>
            </a:r>
            <a:r>
              <a:rPr sz="1200" spc="-5" dirty="0">
                <a:latin typeface="Times New Roman"/>
                <a:cs typeface="Times New Roman"/>
              </a:rPr>
              <a:t>vespe.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biblioteca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Dalamatia, </a:t>
            </a:r>
            <a:r>
              <a:rPr sz="1200" dirty="0">
                <a:latin typeface="Times New Roman"/>
                <a:cs typeface="Times New Roman"/>
              </a:rPr>
              <a:t>distrutta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rivolta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Caligastia, conteneva </a:t>
            </a:r>
            <a:r>
              <a:rPr sz="1200" dirty="0">
                <a:latin typeface="Times New Roman"/>
                <a:cs typeface="Times New Roman"/>
              </a:rPr>
              <a:t>più di due milioni di </a:t>
            </a:r>
            <a:r>
              <a:rPr sz="1200" spc="-5" dirty="0">
                <a:latin typeface="Times New Roman"/>
                <a:cs typeface="Times New Roman"/>
              </a:rPr>
              <a:t>manoscritti  separati ed era </a:t>
            </a:r>
            <a:r>
              <a:rPr sz="1200" dirty="0">
                <a:latin typeface="Times New Roman"/>
                <a:cs typeface="Times New Roman"/>
              </a:rPr>
              <a:t>conosciuta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“casa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Fad”.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(746.8) 66:5.10 </a:t>
            </a:r>
            <a:r>
              <a:rPr sz="1200" spc="-5" dirty="0">
                <a:latin typeface="Times New Roman"/>
                <a:cs typeface="Times New Roman"/>
              </a:rPr>
              <a:t>Gli uomini blu avevano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predilezione per </a:t>
            </a:r>
            <a:r>
              <a:rPr sz="1200" dirty="0">
                <a:latin typeface="Times New Roman"/>
                <a:cs typeface="Times New Roman"/>
              </a:rPr>
              <a:t>la scrittura alfabetica e fecero i </a:t>
            </a:r>
            <a:r>
              <a:rPr sz="1200" spc="-5" dirty="0">
                <a:latin typeface="Times New Roman"/>
                <a:cs typeface="Times New Roman"/>
              </a:rPr>
              <a:t>maggiori progressi </a:t>
            </a:r>
            <a:r>
              <a:rPr sz="1200" dirty="0">
                <a:latin typeface="Times New Roman"/>
                <a:cs typeface="Times New Roman"/>
              </a:rPr>
              <a:t>in questa  </a:t>
            </a:r>
            <a:r>
              <a:rPr sz="1200" spc="-5" dirty="0">
                <a:latin typeface="Times New Roman"/>
                <a:cs typeface="Times New Roman"/>
              </a:rPr>
              <a:t>direzione.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preferivano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scrittura pittorica, mentre </a:t>
            </a:r>
            <a:r>
              <a:rPr sz="1200" dirty="0">
                <a:latin typeface="Times New Roman"/>
                <a:cs typeface="Times New Roman"/>
              </a:rPr>
              <a:t>le razze </a:t>
            </a:r>
            <a:r>
              <a:rPr sz="1200" spc="-5" dirty="0">
                <a:latin typeface="Times New Roman"/>
                <a:cs typeface="Times New Roman"/>
              </a:rPr>
              <a:t>gialle si </a:t>
            </a:r>
            <a:r>
              <a:rPr sz="1200" dirty="0">
                <a:latin typeface="Times New Roman"/>
                <a:cs typeface="Times New Roman"/>
              </a:rPr>
              <a:t>orientarono verso </a:t>
            </a:r>
            <a:r>
              <a:rPr sz="1200" spc="-5" dirty="0">
                <a:latin typeface="Times New Roman"/>
                <a:cs typeface="Times New Roman"/>
              </a:rPr>
              <a:t>l’impiego </a:t>
            </a:r>
            <a:r>
              <a:rPr sz="1200" dirty="0">
                <a:latin typeface="Times New Roman"/>
                <a:cs typeface="Times New Roman"/>
              </a:rPr>
              <a:t>di  simboli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idee, </a:t>
            </a:r>
            <a:r>
              <a:rPr sz="1200" dirty="0">
                <a:latin typeface="Times New Roman"/>
                <a:cs typeface="Times New Roman"/>
              </a:rPr>
              <a:t>molto simili 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impiegano attualmente. Ma l’alfabeto </a:t>
            </a:r>
            <a:r>
              <a:rPr sz="1200" dirty="0">
                <a:latin typeface="Times New Roman"/>
                <a:cs typeface="Times New Roman"/>
              </a:rPr>
              <a:t>e molte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cose  </a:t>
            </a:r>
            <a:r>
              <a:rPr sz="1200" spc="-5" dirty="0">
                <a:latin typeface="Times New Roman"/>
                <a:cs typeface="Times New Roman"/>
              </a:rPr>
              <a:t>furono successivamente perduti per </a:t>
            </a:r>
            <a:r>
              <a:rPr sz="1200" dirty="0">
                <a:latin typeface="Times New Roman"/>
                <a:cs typeface="Times New Roman"/>
              </a:rPr>
              <a:t>il mondo durante i </a:t>
            </a:r>
            <a:r>
              <a:rPr sz="1200" spc="-5" dirty="0">
                <a:latin typeface="Times New Roman"/>
                <a:cs typeface="Times New Roman"/>
              </a:rPr>
              <a:t>disordini seguiti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ribellione.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defezione di </a:t>
            </a:r>
            <a:r>
              <a:rPr sz="1200" spc="-5" dirty="0">
                <a:latin typeface="Times New Roman"/>
                <a:cs typeface="Times New Roman"/>
              </a:rPr>
              <a:t>Caligastia  distrusse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speranza del </a:t>
            </a:r>
            <a:r>
              <a:rPr sz="1200" dirty="0">
                <a:latin typeface="Times New Roman"/>
                <a:cs typeface="Times New Roman"/>
              </a:rPr>
              <a:t>mondo per un </a:t>
            </a:r>
            <a:r>
              <a:rPr sz="1200" spc="-5" dirty="0">
                <a:latin typeface="Times New Roman"/>
                <a:cs typeface="Times New Roman"/>
              </a:rPr>
              <a:t>linguaggio universale, almeno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innumerevoli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(747.1) 66:5.11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commissione per </a:t>
            </a:r>
            <a:r>
              <a:rPr sz="1200" i="1" dirty="0">
                <a:latin typeface="Times New Roman"/>
                <a:cs typeface="Times New Roman"/>
              </a:rPr>
              <a:t>l’industria </a:t>
            </a:r>
            <a:r>
              <a:rPr sz="1200" i="1" spc="-5" dirty="0">
                <a:latin typeface="Times New Roman"/>
                <a:cs typeface="Times New Roman"/>
              </a:rPr>
              <a:t>ed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commercio. </a:t>
            </a:r>
            <a:r>
              <a:rPr sz="1200" spc="-5" dirty="0">
                <a:latin typeface="Times New Roman"/>
                <a:cs typeface="Times New Roman"/>
              </a:rPr>
              <a:t>Questo consiglio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incaricato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sviluppare</a:t>
            </a:r>
            <a:endParaRPr sz="1200">
              <a:latin typeface="Times New Roman"/>
              <a:cs typeface="Times New Roman"/>
            </a:endParaRPr>
          </a:p>
          <a:p>
            <a:pPr marL="88900" marR="122555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l’industria tra le tribù 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promuovere </a:t>
            </a:r>
            <a:r>
              <a:rPr sz="1200" dirty="0">
                <a:latin typeface="Times New Roman"/>
                <a:cs typeface="Times New Roman"/>
              </a:rPr>
              <a:t>il commercio tra i </a:t>
            </a:r>
            <a:r>
              <a:rPr sz="1200" spc="-5" dirty="0">
                <a:latin typeface="Times New Roman"/>
                <a:cs typeface="Times New Roman"/>
              </a:rPr>
              <a:t>diversi gruppi </a:t>
            </a:r>
            <a:r>
              <a:rPr sz="1200" dirty="0">
                <a:latin typeface="Times New Roman"/>
                <a:cs typeface="Times New Roman"/>
              </a:rPr>
              <a:t>pacifici.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capo era </a:t>
            </a:r>
            <a:r>
              <a:rPr sz="1200" spc="-5" dirty="0">
                <a:latin typeface="Times New Roman"/>
                <a:cs typeface="Times New Roman"/>
              </a:rPr>
              <a:t>Nod. Ogni </a:t>
            </a:r>
            <a:r>
              <a:rPr sz="1200" dirty="0">
                <a:latin typeface="Times New Roman"/>
                <a:cs typeface="Times New Roman"/>
              </a:rPr>
              <a:t>forma di  </a:t>
            </a:r>
            <a:r>
              <a:rPr sz="1200" spc="-5" dirty="0">
                <a:latin typeface="Times New Roman"/>
                <a:cs typeface="Times New Roman"/>
              </a:rPr>
              <a:t>manifattura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fu incoraggiata </a:t>
            </a:r>
            <a:r>
              <a:rPr sz="1200" spc="1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corpo. </a:t>
            </a:r>
            <a:r>
              <a:rPr sz="1200" spc="-5" dirty="0">
                <a:latin typeface="Times New Roman"/>
                <a:cs typeface="Times New Roman"/>
              </a:rPr>
              <a:t>Essi contribuirono direttamente all’elevazione del </a:t>
            </a:r>
            <a:r>
              <a:rPr sz="1200" dirty="0">
                <a:latin typeface="Times New Roman"/>
                <a:cs typeface="Times New Roman"/>
              </a:rPr>
              <a:t>livello di  vita </a:t>
            </a:r>
            <a:r>
              <a:rPr sz="1200" spc="-5" dirty="0">
                <a:latin typeface="Times New Roman"/>
                <a:cs typeface="Times New Roman"/>
              </a:rPr>
              <a:t>fornendo </a:t>
            </a:r>
            <a:r>
              <a:rPr sz="1200" dirty="0">
                <a:latin typeface="Times New Roman"/>
                <a:cs typeface="Times New Roman"/>
              </a:rPr>
              <a:t>molti nuovi prodotti </a:t>
            </a:r>
            <a:r>
              <a:rPr sz="1200" spc="-5" dirty="0">
                <a:latin typeface="Times New Roman"/>
                <a:cs typeface="Times New Roman"/>
              </a:rPr>
              <a:t>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colpire l’immaginazione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primitivi.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svilupparono  grandemente </a:t>
            </a:r>
            <a:r>
              <a:rPr sz="1200" dirty="0">
                <a:latin typeface="Times New Roman"/>
                <a:cs typeface="Times New Roman"/>
              </a:rPr>
              <a:t>il commercio </a:t>
            </a:r>
            <a:r>
              <a:rPr sz="1200" spc="-5" dirty="0">
                <a:latin typeface="Times New Roman"/>
                <a:cs typeface="Times New Roman"/>
              </a:rPr>
              <a:t>del sale, migliorato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consiglio delle </a:t>
            </a:r>
            <a:r>
              <a:rPr sz="1200" dirty="0">
                <a:latin typeface="Times New Roman"/>
                <a:cs typeface="Times New Roman"/>
              </a:rPr>
              <a:t>scienze e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19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(747.2) 66:5.12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questi gruppi illuminati istruiti nelle scuole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 che fu praticato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credito  commerciale. Da </a:t>
            </a:r>
            <a:r>
              <a:rPr sz="1200" dirty="0">
                <a:latin typeface="Times New Roman"/>
                <a:cs typeface="Times New Roman"/>
              </a:rPr>
              <a:t>una borsa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credito essi fornivano dei </a:t>
            </a:r>
            <a:r>
              <a:rPr sz="1200" dirty="0">
                <a:latin typeface="Times New Roman"/>
                <a:cs typeface="Times New Roman"/>
              </a:rPr>
              <a:t>contrassegni che </a:t>
            </a:r>
            <a:r>
              <a:rPr sz="1200" spc="-5" dirty="0">
                <a:latin typeface="Times New Roman"/>
                <a:cs typeface="Times New Roman"/>
              </a:rPr>
              <a:t>venivano accettati al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degli  oggetti reali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baratto.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non </a:t>
            </a:r>
            <a:r>
              <a:rPr sz="1200" spc="-5" dirty="0">
                <a:latin typeface="Times New Roman"/>
                <a:cs typeface="Times New Roman"/>
              </a:rPr>
              <a:t>migliorò questi </a:t>
            </a:r>
            <a:r>
              <a:rPr sz="1200" dirty="0">
                <a:latin typeface="Times New Roman"/>
                <a:cs typeface="Times New Roman"/>
              </a:rPr>
              <a:t>metodi </a:t>
            </a:r>
            <a:r>
              <a:rPr sz="1200" spc="-5" dirty="0">
                <a:latin typeface="Times New Roman"/>
                <a:cs typeface="Times New Roman"/>
              </a:rPr>
              <a:t>d’affari </a:t>
            </a:r>
            <a:r>
              <a:rPr sz="1200" dirty="0">
                <a:latin typeface="Times New Roman"/>
                <a:cs typeface="Times New Roman"/>
              </a:rPr>
              <a:t>per centinaia di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(747.3) 66:5.13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collegio </a:t>
            </a:r>
            <a:r>
              <a:rPr sz="1200" i="1" dirty="0">
                <a:latin typeface="Times New Roman"/>
                <a:cs typeface="Times New Roman"/>
              </a:rPr>
              <a:t>della </a:t>
            </a:r>
            <a:r>
              <a:rPr sz="1200" i="1" spc="-5" dirty="0">
                <a:latin typeface="Times New Roman"/>
                <a:cs typeface="Times New Roman"/>
              </a:rPr>
              <a:t>religione rivelata. </a:t>
            </a:r>
            <a:r>
              <a:rPr sz="1200" spc="-5" dirty="0">
                <a:latin typeface="Times New Roman"/>
                <a:cs typeface="Times New Roman"/>
              </a:rPr>
              <a:t>Questo corpo </a:t>
            </a:r>
            <a:r>
              <a:rPr sz="1200" dirty="0">
                <a:latin typeface="Times New Roman"/>
                <a:cs typeface="Times New Roman"/>
              </a:rPr>
              <a:t>fu lento a </a:t>
            </a:r>
            <a:r>
              <a:rPr sz="1200" spc="-5" dirty="0">
                <a:latin typeface="Times New Roman"/>
                <a:cs typeface="Times New Roman"/>
              </a:rPr>
              <a:t>funzionare.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  <a:p>
            <a:pPr marL="88900" marR="11557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letteralmente forgiata </a:t>
            </a:r>
            <a:r>
              <a:rPr sz="1200" dirty="0">
                <a:latin typeface="Times New Roman"/>
                <a:cs typeface="Times New Roman"/>
              </a:rPr>
              <a:t>tra l’incudine </a:t>
            </a:r>
            <a:r>
              <a:rPr sz="1200" spc="-5" dirty="0">
                <a:latin typeface="Times New Roman"/>
                <a:cs typeface="Times New Roman"/>
              </a:rPr>
              <a:t>della necessità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martelli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paura. Ma questo </a:t>
            </a:r>
            <a:r>
              <a:rPr sz="1200" dirty="0">
                <a:latin typeface="Times New Roman"/>
                <a:cs typeface="Times New Roman"/>
              </a:rPr>
              <a:t>gruppo aveva </a:t>
            </a:r>
            <a:r>
              <a:rPr sz="1200" spc="-5" dirty="0">
                <a:latin typeface="Times New Roman"/>
                <a:cs typeface="Times New Roman"/>
              </a:rPr>
              <a:t>fatto progressi  considerevoli nel suo </a:t>
            </a:r>
            <a:r>
              <a:rPr sz="1200" dirty="0">
                <a:latin typeface="Times New Roman"/>
                <a:cs typeface="Times New Roman"/>
              </a:rPr>
              <a:t>tentativo di sostituire il </a:t>
            </a:r>
            <a:r>
              <a:rPr sz="1200" spc="-5" dirty="0">
                <a:latin typeface="Times New Roman"/>
                <a:cs typeface="Times New Roman"/>
              </a:rPr>
              <a:t>timore del Creatore alla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della creatura </a:t>
            </a:r>
            <a:r>
              <a:rPr sz="1200" dirty="0">
                <a:latin typeface="Times New Roman"/>
                <a:cs typeface="Times New Roman"/>
              </a:rPr>
              <a:t>(il </a:t>
            </a:r>
            <a:r>
              <a:rPr sz="1200" spc="-5" dirty="0">
                <a:latin typeface="Times New Roman"/>
                <a:cs typeface="Times New Roman"/>
              </a:rPr>
              <a:t>culto dei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fantasmi)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300595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35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lavori fossero interrotti </a:t>
            </a:r>
            <a:r>
              <a:rPr sz="1200" dirty="0">
                <a:latin typeface="Times New Roman"/>
                <a:cs typeface="Times New Roman"/>
              </a:rPr>
              <a:t>dai successivi disordini </a:t>
            </a:r>
            <a:r>
              <a:rPr sz="1200" spc="-5" dirty="0">
                <a:latin typeface="Times New Roman"/>
                <a:cs typeface="Times New Roman"/>
              </a:rPr>
              <a:t>che accompagnarono </a:t>
            </a:r>
            <a:r>
              <a:rPr sz="1200" dirty="0">
                <a:latin typeface="Times New Roman"/>
                <a:cs typeface="Times New Roman"/>
              </a:rPr>
              <a:t>lo scoppio della </a:t>
            </a:r>
            <a:r>
              <a:rPr sz="1200" spc="-5" dirty="0">
                <a:latin typeface="Times New Roman"/>
                <a:cs typeface="Times New Roman"/>
              </a:rPr>
              <a:t>secessione.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consiglio era </a:t>
            </a:r>
            <a:r>
              <a:rPr sz="1200" dirty="0">
                <a:latin typeface="Times New Roman"/>
                <a:cs typeface="Times New Roman"/>
              </a:rPr>
              <a:t>Hap.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(747.4) 66:5.14 </a:t>
            </a:r>
            <a:r>
              <a:rPr sz="1200" spc="-5" dirty="0">
                <a:latin typeface="Times New Roman"/>
                <a:cs typeface="Times New Roman"/>
              </a:rPr>
              <a:t>Nessun membro del personale del </a:t>
            </a:r>
            <a:r>
              <a:rPr sz="1200" dirty="0">
                <a:latin typeface="Times New Roman"/>
                <a:cs typeface="Times New Roman"/>
              </a:rPr>
              <a:t>Principe volle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rivelazioni </a:t>
            </a:r>
            <a:r>
              <a:rPr sz="1200" spc="-5" dirty="0">
                <a:latin typeface="Times New Roman"/>
                <a:cs typeface="Times New Roman"/>
              </a:rPr>
              <a:t>suscettibili </a:t>
            </a:r>
            <a:r>
              <a:rPr sz="1200" spc="-10" dirty="0">
                <a:latin typeface="Times New Roman"/>
                <a:cs typeface="Times New Roman"/>
              </a:rPr>
              <a:t>di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complicare</a:t>
            </a:r>
            <a:endParaRPr sz="1200">
              <a:latin typeface="Times New Roman"/>
              <a:cs typeface="Times New Roman"/>
            </a:endParaRPr>
          </a:p>
          <a:p>
            <a:pPr marL="88900" marR="120014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l’evoluzione;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rivelazione fu presentata solo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completo esaurimento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forze dell’evoluzione. Ma Hap  cedette al desiderio degli abitanti della città </a:t>
            </a:r>
            <a:r>
              <a:rPr sz="1200" dirty="0">
                <a:latin typeface="Times New Roman"/>
                <a:cs typeface="Times New Roman"/>
              </a:rPr>
              <a:t>di vedere istituita 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religioso.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gruppo </a:t>
            </a:r>
            <a:r>
              <a:rPr sz="1200" dirty="0">
                <a:latin typeface="Times New Roman"/>
                <a:cs typeface="Times New Roman"/>
              </a:rPr>
              <a:t>diede </a:t>
            </a:r>
            <a:r>
              <a:rPr sz="1200" spc="-5" dirty="0">
                <a:latin typeface="Times New Roman"/>
                <a:cs typeface="Times New Roman"/>
              </a:rPr>
              <a:t>ai  Dalamatiani </a:t>
            </a:r>
            <a:r>
              <a:rPr sz="1200" dirty="0">
                <a:latin typeface="Times New Roman"/>
                <a:cs typeface="Times New Roman"/>
              </a:rPr>
              <a:t>i sette cantici di </a:t>
            </a:r>
            <a:r>
              <a:rPr sz="1200" spc="-5" dirty="0">
                <a:latin typeface="Times New Roman"/>
                <a:cs typeface="Times New Roman"/>
              </a:rPr>
              <a:t>adorazione nonché </a:t>
            </a:r>
            <a:r>
              <a:rPr sz="1200" dirty="0">
                <a:latin typeface="Times New Roman"/>
                <a:cs typeface="Times New Roman"/>
              </a:rPr>
              <a:t>la formula di lode </a:t>
            </a:r>
            <a:r>
              <a:rPr sz="1200" spc="-5" dirty="0">
                <a:latin typeface="Times New Roman"/>
                <a:cs typeface="Times New Roman"/>
              </a:rPr>
              <a:t>quotidiana ed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insegnò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“la preghiera al  Padre”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(747.5) 66:5.15 </a:t>
            </a:r>
            <a:r>
              <a:rPr sz="1200" spc="-5" dirty="0">
                <a:latin typeface="Times New Roman"/>
                <a:cs typeface="Times New Roman"/>
              </a:rPr>
              <a:t>“Padre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tutti,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onoriamo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Figlio, guarda </a:t>
            </a:r>
            <a:r>
              <a:rPr sz="1200" dirty="0">
                <a:latin typeface="Times New Roman"/>
                <a:cs typeface="Times New Roman"/>
              </a:rPr>
              <a:t>a noi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favore. </a:t>
            </a:r>
            <a:r>
              <a:rPr sz="1200" spc="-5" dirty="0">
                <a:latin typeface="Times New Roman"/>
                <a:cs typeface="Times New Roman"/>
              </a:rPr>
              <a:t>Liberaci </a:t>
            </a:r>
            <a:r>
              <a:rPr sz="1200" dirty="0">
                <a:latin typeface="Times New Roman"/>
                <a:cs typeface="Times New Roman"/>
              </a:rPr>
              <a:t>dal timore di tutto, </a:t>
            </a:r>
            <a:r>
              <a:rPr sz="1200" spc="-5" dirty="0">
                <a:latin typeface="Times New Roman"/>
                <a:cs typeface="Times New Roman"/>
              </a:rPr>
              <a:t>salvo che </a:t>
            </a:r>
            <a:r>
              <a:rPr sz="1200" dirty="0">
                <a:latin typeface="Times New Roman"/>
                <a:cs typeface="Times New Roman"/>
              </a:rPr>
              <a:t>di  te. </a:t>
            </a:r>
            <a:r>
              <a:rPr sz="1200" spc="-10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di noi una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nostri divini maestri e poni </a:t>
            </a:r>
            <a:r>
              <a:rPr sz="1200" spc="-5" dirty="0">
                <a:latin typeface="Times New Roman"/>
                <a:cs typeface="Times New Roman"/>
              </a:rPr>
              <a:t>per sempre </a:t>
            </a:r>
            <a:r>
              <a:rPr sz="1200" dirty="0">
                <a:latin typeface="Times New Roman"/>
                <a:cs typeface="Times New Roman"/>
              </a:rPr>
              <a:t>la verità sulle nostre </a:t>
            </a:r>
            <a:r>
              <a:rPr sz="1200" spc="-5" dirty="0">
                <a:latin typeface="Times New Roman"/>
                <a:cs typeface="Times New Roman"/>
              </a:rPr>
              <a:t>labbra. Liberaci </a:t>
            </a:r>
            <a:r>
              <a:rPr sz="1200" dirty="0">
                <a:latin typeface="Times New Roman"/>
                <a:cs typeface="Times New Roman"/>
              </a:rPr>
              <a:t>dalla  violenza e </a:t>
            </a:r>
            <a:r>
              <a:rPr sz="1200" spc="-5" dirty="0">
                <a:latin typeface="Times New Roman"/>
                <a:cs typeface="Times New Roman"/>
              </a:rPr>
              <a:t>dalla collera; donaci </a:t>
            </a:r>
            <a:r>
              <a:rPr sz="1200" dirty="0">
                <a:latin typeface="Times New Roman"/>
                <a:cs typeface="Times New Roman"/>
              </a:rPr>
              <a:t>il rispetto per i nostri anziani e </a:t>
            </a:r>
            <a:r>
              <a:rPr sz="1200" spc="-5" dirty="0">
                <a:latin typeface="Times New Roman"/>
                <a:cs typeface="Times New Roman"/>
              </a:rPr>
              <a:t>per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appartiene ai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vicini. Dacci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 stagione </a:t>
            </a:r>
            <a:r>
              <a:rPr sz="1200" dirty="0">
                <a:latin typeface="Times New Roman"/>
                <a:cs typeface="Times New Roman"/>
              </a:rPr>
              <a:t>verdi </a:t>
            </a:r>
            <a:r>
              <a:rPr sz="1200" spc="-5" dirty="0">
                <a:latin typeface="Times New Roman"/>
                <a:cs typeface="Times New Roman"/>
              </a:rPr>
              <a:t>pascoli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greggi fecondi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rallegrare </a:t>
            </a:r>
            <a:r>
              <a:rPr sz="1200" dirty="0">
                <a:latin typeface="Times New Roman"/>
                <a:cs typeface="Times New Roman"/>
              </a:rPr>
              <a:t>i nostri cuori.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preghiamo </a:t>
            </a:r>
            <a:r>
              <a:rPr sz="1200" spc="-5" dirty="0">
                <a:latin typeface="Times New Roman"/>
                <a:cs typeface="Times New Roman"/>
              </a:rPr>
              <a:t>per affrettare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venuta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dell’elevatore promesso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vogliamo </a:t>
            </a:r>
            <a:r>
              <a:rPr sz="1200" dirty="0">
                <a:latin typeface="Times New Roman"/>
                <a:cs typeface="Times New Roman"/>
              </a:rPr>
              <a:t>fare la tua volontà </a:t>
            </a:r>
            <a:r>
              <a:rPr sz="1200" spc="-5" dirty="0">
                <a:latin typeface="Times New Roman"/>
                <a:cs typeface="Times New Roman"/>
              </a:rPr>
              <a:t>su 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come altri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fanno su altri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lontani.”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00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(747.6) 66:5.16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personale del Principe fosse </a:t>
            </a:r>
            <a:r>
              <a:rPr sz="1200" dirty="0">
                <a:latin typeface="Times New Roman"/>
                <a:cs typeface="Times New Roman"/>
              </a:rPr>
              <a:t>limitato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modi </a:t>
            </a:r>
            <a:r>
              <a:rPr sz="1200" spc="-5" dirty="0">
                <a:latin typeface="Times New Roman"/>
                <a:cs typeface="Times New Roman"/>
              </a:rPr>
              <a:t>naturali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metodi </a:t>
            </a:r>
            <a:r>
              <a:rPr sz="1200" dirty="0">
                <a:latin typeface="Times New Roman"/>
                <a:cs typeface="Times New Roman"/>
              </a:rPr>
              <a:t>ordinari di </a:t>
            </a:r>
            <a:r>
              <a:rPr sz="1200" spc="-5" dirty="0">
                <a:latin typeface="Times New Roman"/>
                <a:cs typeface="Times New Roman"/>
              </a:rPr>
              <a:t>miglioramento  delle razze, presentò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promessa del </a:t>
            </a:r>
            <a:r>
              <a:rPr sz="1200" dirty="0">
                <a:latin typeface="Times New Roman"/>
                <a:cs typeface="Times New Roman"/>
              </a:rPr>
              <a:t>dono adamico di una nuova razza come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un’ulteriore crescita  evoluzionaria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biologico avesse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culmine.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28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(747.7) 66:5.17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custodi </a:t>
            </a:r>
            <a:r>
              <a:rPr sz="1200" i="1" dirty="0">
                <a:latin typeface="Times New Roman"/>
                <a:cs typeface="Times New Roman"/>
              </a:rPr>
              <a:t>della salute e della vita. </a:t>
            </a:r>
            <a:r>
              <a:rPr sz="1200" spc="-5" dirty="0">
                <a:latin typeface="Times New Roman"/>
                <a:cs typeface="Times New Roman"/>
              </a:rPr>
              <a:t>Questo consiglio si occupò dell’introduzione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sistema sanitario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promozione di </a:t>
            </a:r>
            <a:r>
              <a:rPr sz="1200" spc="-5" dirty="0">
                <a:latin typeface="Times New Roman"/>
                <a:cs typeface="Times New Roman"/>
              </a:rPr>
              <a:t>un’igiene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era diretto 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Lut.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8980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(747.8) 66:5.18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membri insegnarono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che </a:t>
            </a:r>
            <a:r>
              <a:rPr sz="1200" dirty="0">
                <a:latin typeface="Times New Roman"/>
                <a:cs typeface="Times New Roman"/>
              </a:rPr>
              <a:t>andarono perdute durante la confusione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ere successive,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più riscoperte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ventesimo </a:t>
            </a:r>
            <a:r>
              <a:rPr sz="1200" spc="-5" dirty="0">
                <a:latin typeface="Times New Roman"/>
                <a:cs typeface="Times New Roman"/>
              </a:rPr>
              <a:t>secolo.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insegnarono </a:t>
            </a:r>
            <a:r>
              <a:rPr sz="1200" dirty="0">
                <a:latin typeface="Times New Roman"/>
                <a:cs typeface="Times New Roman"/>
              </a:rPr>
              <a:t>all’umanità </a:t>
            </a:r>
            <a:r>
              <a:rPr sz="1200" spc="-5" dirty="0">
                <a:latin typeface="Times New Roman"/>
                <a:cs typeface="Times New Roman"/>
              </a:rPr>
              <a:t>che cuocere, </a:t>
            </a:r>
            <a:r>
              <a:rPr sz="1200" dirty="0">
                <a:latin typeface="Times New Roman"/>
                <a:cs typeface="Times New Roman"/>
              </a:rPr>
              <a:t>bollire </a:t>
            </a:r>
            <a:r>
              <a:rPr sz="1200" spc="-5" dirty="0">
                <a:latin typeface="Times New Roman"/>
                <a:cs typeface="Times New Roman"/>
              </a:rPr>
              <a:t>ed arrostire,  erano </a:t>
            </a:r>
            <a:r>
              <a:rPr sz="1200" dirty="0">
                <a:latin typeface="Times New Roman"/>
                <a:cs typeface="Times New Roman"/>
              </a:rPr>
              <a:t>modi </a:t>
            </a:r>
            <a:r>
              <a:rPr sz="1200" spc="-5" dirty="0">
                <a:latin typeface="Times New Roman"/>
                <a:cs typeface="Times New Roman"/>
              </a:rPr>
              <a:t>per evitare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malattie; insegnarono </a:t>
            </a:r>
            <a:r>
              <a:rPr sz="1200" dirty="0">
                <a:latin typeface="Times New Roman"/>
                <a:cs typeface="Times New Roman"/>
              </a:rPr>
              <a:t>anche che tale cottura </a:t>
            </a:r>
            <a:r>
              <a:rPr sz="1200" spc="-5" dirty="0">
                <a:latin typeface="Times New Roman"/>
                <a:cs typeface="Times New Roman"/>
              </a:rPr>
              <a:t>riduceva grandemente </a:t>
            </a:r>
            <a:r>
              <a:rPr sz="1200" dirty="0">
                <a:latin typeface="Times New Roman"/>
                <a:cs typeface="Times New Roman"/>
              </a:rPr>
              <a:t>la mortalità </a:t>
            </a:r>
            <a:r>
              <a:rPr sz="1200" spc="-5" dirty="0">
                <a:latin typeface="Times New Roman"/>
                <a:cs typeface="Times New Roman"/>
              </a:rPr>
              <a:t>infantile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facilitava </a:t>
            </a:r>
            <a:r>
              <a:rPr sz="1200" dirty="0">
                <a:latin typeface="Times New Roman"/>
                <a:cs typeface="Times New Roman"/>
              </a:rPr>
              <a:t>lo svezzamento </a:t>
            </a:r>
            <a:r>
              <a:rPr sz="1200" spc="-5" dirty="0">
                <a:latin typeface="Times New Roman"/>
                <a:cs typeface="Times New Roman"/>
              </a:rPr>
              <a:t>precoce.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416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(747.9) 66:5.19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degli antichi insegnamenti </a:t>
            </a:r>
            <a:r>
              <a:rPr sz="1200" dirty="0">
                <a:latin typeface="Times New Roman"/>
                <a:cs typeface="Times New Roman"/>
              </a:rPr>
              <a:t>dei custodi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salute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gruppo di </a:t>
            </a:r>
            <a:r>
              <a:rPr sz="1200" spc="-10" dirty="0">
                <a:latin typeface="Times New Roman"/>
                <a:cs typeface="Times New Roman"/>
              </a:rPr>
              <a:t>Lut </a:t>
            </a:r>
            <a:r>
              <a:rPr sz="1200" spc="-5" dirty="0">
                <a:latin typeface="Times New Roman"/>
                <a:cs typeface="Times New Roman"/>
              </a:rPr>
              <a:t>persisterono </a:t>
            </a:r>
            <a:r>
              <a:rPr sz="1200" spc="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le tribù  </a:t>
            </a:r>
            <a:r>
              <a:rPr sz="1200" spc="-5" dirty="0">
                <a:latin typeface="Times New Roman"/>
                <a:cs typeface="Times New Roman"/>
              </a:rPr>
              <a:t>terrestri </a:t>
            </a:r>
            <a:r>
              <a:rPr sz="1200" dirty="0">
                <a:latin typeface="Times New Roman"/>
                <a:cs typeface="Times New Roman"/>
              </a:rPr>
              <a:t>fino ai tempi di </a:t>
            </a:r>
            <a:r>
              <a:rPr sz="1200" spc="-5" dirty="0">
                <a:latin typeface="Times New Roman"/>
                <a:cs typeface="Times New Roman"/>
              </a:rPr>
              <a:t>Mosè, sebbene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alterati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grandemente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modificati.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7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(748.1) 66:5.20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principale </a:t>
            </a:r>
            <a:r>
              <a:rPr sz="1200" dirty="0">
                <a:latin typeface="Times New Roman"/>
                <a:cs typeface="Times New Roman"/>
              </a:rPr>
              <a:t>ostacolo alla </a:t>
            </a:r>
            <a:r>
              <a:rPr sz="1200" spc="-5" dirty="0">
                <a:latin typeface="Times New Roman"/>
                <a:cs typeface="Times New Roman"/>
              </a:rPr>
              <a:t>promozione dell’igiene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ignoranti consisteva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cause reali </a:t>
            </a:r>
            <a:r>
              <a:rPr sz="1200" dirty="0">
                <a:latin typeface="Times New Roman"/>
                <a:cs typeface="Times New Roman"/>
              </a:rPr>
              <a:t>di molte malattie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troppo piccole </a:t>
            </a:r>
            <a:r>
              <a:rPr sz="1200" spc="-5" dirty="0">
                <a:latin typeface="Times New Roman"/>
                <a:cs typeface="Times New Roman"/>
              </a:rPr>
              <a:t>per essere </a:t>
            </a:r>
            <a:r>
              <a:rPr sz="1200" dirty="0">
                <a:latin typeface="Times New Roman"/>
                <a:cs typeface="Times New Roman"/>
              </a:rPr>
              <a:t>viste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occhio nudo,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loro avevano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rispetto </a:t>
            </a:r>
            <a:r>
              <a:rPr sz="1200" dirty="0">
                <a:latin typeface="Times New Roman"/>
                <a:cs typeface="Times New Roman"/>
              </a:rPr>
              <a:t>superstizioso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fuoco. </a:t>
            </a:r>
            <a:r>
              <a:rPr sz="1200" dirty="0">
                <a:latin typeface="Times New Roman"/>
                <a:cs typeface="Times New Roman"/>
              </a:rPr>
              <a:t>Ci vollero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persuaderli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bruciare </a:t>
            </a:r>
            <a:r>
              <a:rPr sz="1200" dirty="0">
                <a:latin typeface="Times New Roman"/>
                <a:cs typeface="Times New Roman"/>
              </a:rPr>
              <a:t>i rifiuti. </a:t>
            </a:r>
            <a:r>
              <a:rPr sz="1200" spc="-5" dirty="0">
                <a:latin typeface="Times New Roman"/>
                <a:cs typeface="Times New Roman"/>
              </a:rPr>
              <a:t>Nel frattempo  furono sollecitati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seppellire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immondizie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putrefazione.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progresso sanitario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quest’epoca  provenne dalla </a:t>
            </a:r>
            <a:r>
              <a:rPr sz="1200" dirty="0">
                <a:latin typeface="Times New Roman"/>
                <a:cs typeface="Times New Roman"/>
              </a:rPr>
              <a:t>diffusione </a:t>
            </a:r>
            <a:r>
              <a:rPr sz="1200" spc="-5" dirty="0">
                <a:latin typeface="Times New Roman"/>
                <a:cs typeface="Times New Roman"/>
              </a:rPr>
              <a:t>della conoscenza concernente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risanatrici e </a:t>
            </a:r>
            <a:r>
              <a:rPr sz="1200" spc="-5" dirty="0">
                <a:latin typeface="Times New Roman"/>
                <a:cs typeface="Times New Roman"/>
              </a:rPr>
              <a:t>antisettiche della </a:t>
            </a:r>
            <a:r>
              <a:rPr sz="1200" dirty="0">
                <a:latin typeface="Times New Roman"/>
                <a:cs typeface="Times New Roman"/>
              </a:rPr>
              <a:t>luce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14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(748.2) 66:5.21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bagno era stato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cerimoniale esclusivamente religioso. Fu veramente  difficile persuadere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primitivi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lavare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corpo come pratica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salute. </a:t>
            </a:r>
            <a:r>
              <a:rPr sz="1200" dirty="0">
                <a:latin typeface="Times New Roman"/>
                <a:cs typeface="Times New Roman"/>
              </a:rPr>
              <a:t>Alla fine </a:t>
            </a:r>
            <a:r>
              <a:rPr sz="1200" spc="-5" dirty="0">
                <a:latin typeface="Times New Roman"/>
                <a:cs typeface="Times New Roman"/>
              </a:rPr>
              <a:t>Lut indusse gli  insegnanti religiosi ad includere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lavaggio con </a:t>
            </a:r>
            <a:r>
              <a:rPr sz="1200" dirty="0">
                <a:latin typeface="Times New Roman"/>
                <a:cs typeface="Times New Roman"/>
              </a:rPr>
              <a:t>acqua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parte delle cerimonie di </a:t>
            </a:r>
            <a:r>
              <a:rPr sz="1200" spc="-5" dirty="0">
                <a:latin typeface="Times New Roman"/>
                <a:cs typeface="Times New Roman"/>
              </a:rPr>
              <a:t>purificazione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praticarsi </a:t>
            </a:r>
            <a:r>
              <a:rPr sz="1200" dirty="0">
                <a:latin typeface="Times New Roman"/>
                <a:cs typeface="Times New Roman"/>
              </a:rPr>
              <a:t>una  volta </a:t>
            </a:r>
            <a:r>
              <a:rPr sz="1200" spc="-5" dirty="0">
                <a:latin typeface="Times New Roman"/>
                <a:cs typeface="Times New Roman"/>
              </a:rPr>
              <a:t>alla settimana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le devozioni di </a:t>
            </a:r>
            <a:r>
              <a:rPr sz="1200" spc="-5" dirty="0">
                <a:latin typeface="Times New Roman"/>
                <a:cs typeface="Times New Roman"/>
              </a:rPr>
              <a:t>mezzogiorno concernenti l’adorazione del </a:t>
            </a:r>
            <a:r>
              <a:rPr sz="1200" dirty="0">
                <a:latin typeface="Times New Roman"/>
                <a:cs typeface="Times New Roman"/>
              </a:rPr>
              <a:t>Padre di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0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(748.3) 66:5.22 </a:t>
            </a:r>
            <a:r>
              <a:rPr sz="1200" spc="-5" dirty="0">
                <a:latin typeface="Times New Roman"/>
                <a:cs typeface="Times New Roman"/>
              </a:rPr>
              <a:t>Questi custodi della salute cercarono </a:t>
            </a:r>
            <a:r>
              <a:rPr sz="1200" dirty="0">
                <a:latin typeface="Times New Roman"/>
                <a:cs typeface="Times New Roman"/>
              </a:rPr>
              <a:t>anche d’introdurre la </a:t>
            </a:r>
            <a:r>
              <a:rPr sz="1200" spc="-5" dirty="0">
                <a:latin typeface="Times New Roman"/>
                <a:cs typeface="Times New Roman"/>
              </a:rPr>
              <a:t>stretta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sostituzione dello scambio  </a:t>
            </a:r>
            <a:r>
              <a:rPr sz="1200" dirty="0">
                <a:latin typeface="Times New Roman"/>
                <a:cs typeface="Times New Roman"/>
              </a:rPr>
              <a:t>di saliva o </a:t>
            </a:r>
            <a:r>
              <a:rPr sz="1200" spc="-5" dirty="0">
                <a:latin typeface="Times New Roman"/>
                <a:cs typeface="Times New Roman"/>
              </a:rPr>
              <a:t>del bere </a:t>
            </a:r>
            <a:r>
              <a:rPr sz="1200" dirty="0">
                <a:latin typeface="Times New Roman"/>
                <a:cs typeface="Times New Roman"/>
              </a:rPr>
              <a:t>sangue </a:t>
            </a:r>
            <a:r>
              <a:rPr sz="1200" spc="-5" dirty="0">
                <a:latin typeface="Times New Roman"/>
                <a:cs typeface="Times New Roman"/>
              </a:rPr>
              <a:t>come sigillo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amicizia personale </a:t>
            </a:r>
            <a:r>
              <a:rPr sz="1200" dirty="0">
                <a:latin typeface="Times New Roman"/>
                <a:cs typeface="Times New Roman"/>
              </a:rPr>
              <a:t>e come pegno di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gruppo. </a:t>
            </a:r>
            <a:r>
              <a:rPr sz="1200" dirty="0">
                <a:latin typeface="Times New Roman"/>
                <a:cs typeface="Times New Roman"/>
              </a:rPr>
              <a:t>Ma una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volta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lontani </a:t>
            </a:r>
            <a:r>
              <a:rPr sz="1200" dirty="0">
                <a:latin typeface="Times New Roman"/>
                <a:cs typeface="Times New Roman"/>
              </a:rPr>
              <a:t>dall’influenza pressante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insegnamenti dei loro </a:t>
            </a:r>
            <a:r>
              <a:rPr sz="1200" spc="-5" dirty="0">
                <a:latin typeface="Times New Roman"/>
                <a:cs typeface="Times New Roman"/>
              </a:rPr>
              <a:t>capi superiori, queste </a:t>
            </a:r>
            <a:r>
              <a:rPr sz="1200" dirty="0">
                <a:latin typeface="Times New Roman"/>
                <a:cs typeface="Times New Roman"/>
              </a:rPr>
              <a:t>popolazioni </a:t>
            </a:r>
            <a:r>
              <a:rPr sz="1200" spc="-5" dirty="0">
                <a:latin typeface="Times New Roman"/>
                <a:cs typeface="Times New Roman"/>
              </a:rPr>
              <a:t>primitive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896924" y="513333"/>
            <a:ext cx="7298690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831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tardarono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ritornare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vecchie pratiche </a:t>
            </a:r>
            <a:r>
              <a:rPr sz="1200" dirty="0">
                <a:latin typeface="Times New Roman"/>
                <a:cs typeface="Times New Roman"/>
              </a:rPr>
              <a:t>distruttive </a:t>
            </a:r>
            <a:r>
              <a:rPr sz="1200" spc="-5" dirty="0">
                <a:latin typeface="Times New Roman"/>
                <a:cs typeface="Times New Roman"/>
              </a:rPr>
              <a:t>della salute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propagatrici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malattie, </a:t>
            </a:r>
            <a:r>
              <a:rPr sz="1200" dirty="0">
                <a:latin typeface="Times New Roman"/>
                <a:cs typeface="Times New Roman"/>
              </a:rPr>
              <a:t>dovute </a:t>
            </a:r>
            <a:r>
              <a:rPr sz="1200" spc="-5" dirty="0">
                <a:latin typeface="Times New Roman"/>
                <a:cs typeface="Times New Roman"/>
              </a:rPr>
              <a:t>all’ignoranza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superstizione.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358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(748.4) 66:5.23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consiglio </a:t>
            </a:r>
            <a:r>
              <a:rPr sz="1200" i="1" dirty="0">
                <a:latin typeface="Times New Roman"/>
                <a:cs typeface="Times New Roman"/>
              </a:rPr>
              <a:t>planetario </a:t>
            </a:r>
            <a:r>
              <a:rPr sz="1200" i="1" spc="-5" dirty="0">
                <a:latin typeface="Times New Roman"/>
                <a:cs typeface="Times New Roman"/>
              </a:rPr>
              <a:t>delle </a:t>
            </a:r>
            <a:r>
              <a:rPr sz="1200" i="1" dirty="0">
                <a:latin typeface="Times New Roman"/>
                <a:cs typeface="Times New Roman"/>
              </a:rPr>
              <a:t>arti e </a:t>
            </a:r>
            <a:r>
              <a:rPr sz="1200" i="1" spc="-5" dirty="0">
                <a:latin typeface="Times New Roman"/>
                <a:cs typeface="Times New Roman"/>
              </a:rPr>
              <a:t>delle scienze.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contribuì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migliorare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tecniche  </a:t>
            </a:r>
            <a:r>
              <a:rPr sz="1200" dirty="0">
                <a:latin typeface="Times New Roman"/>
                <a:cs typeface="Times New Roman"/>
              </a:rPr>
              <a:t>industriali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primitivi e </a:t>
            </a:r>
            <a:r>
              <a:rPr sz="1200" spc="-5" dirty="0">
                <a:latin typeface="Times New Roman"/>
                <a:cs typeface="Times New Roman"/>
              </a:rPr>
              <a:t>ad elevare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bellezza.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capo </a:t>
            </a:r>
            <a:r>
              <a:rPr sz="1200" dirty="0">
                <a:latin typeface="Times New Roman"/>
                <a:cs typeface="Times New Roman"/>
              </a:rPr>
              <a:t>era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457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(748.5) 66:5.24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arti </a:t>
            </a:r>
            <a:r>
              <a:rPr sz="1200" dirty="0">
                <a:latin typeface="Times New Roman"/>
                <a:cs typeface="Times New Roman"/>
              </a:rPr>
              <a:t>e le scienze </a:t>
            </a:r>
            <a:r>
              <a:rPr sz="1200" spc="-5" dirty="0">
                <a:latin typeface="Times New Roman"/>
                <a:cs typeface="Times New Roman"/>
              </a:rPr>
              <a:t>erano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basso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il mondo,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rudimenti della fisica </a:t>
            </a:r>
            <a:r>
              <a:rPr sz="1200" dirty="0">
                <a:latin typeface="Times New Roman"/>
                <a:cs typeface="Times New Roman"/>
              </a:rPr>
              <a:t>e della  </a:t>
            </a:r>
            <a:r>
              <a:rPr sz="1200" spc="-5" dirty="0">
                <a:latin typeface="Times New Roman"/>
                <a:cs typeface="Times New Roman"/>
              </a:rPr>
              <a:t>chimica furono insegnati ai Dalamatiani. L’arte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ceramica fu </a:t>
            </a:r>
            <a:r>
              <a:rPr sz="1200" dirty="0">
                <a:latin typeface="Times New Roman"/>
                <a:cs typeface="Times New Roman"/>
              </a:rPr>
              <a:t>fatta </a:t>
            </a:r>
            <a:r>
              <a:rPr sz="1200" spc="-5" dirty="0">
                <a:latin typeface="Times New Roman"/>
                <a:cs typeface="Times New Roman"/>
              </a:rPr>
              <a:t>progredire,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arti decorative </a:t>
            </a:r>
            <a:r>
              <a:rPr sz="1200" dirty="0">
                <a:latin typeface="Times New Roman"/>
                <a:cs typeface="Times New Roman"/>
              </a:rPr>
              <a:t>furono tutte  </a:t>
            </a:r>
            <a:r>
              <a:rPr sz="1200" spc="-5" dirty="0">
                <a:latin typeface="Times New Roman"/>
                <a:cs typeface="Times New Roman"/>
              </a:rPr>
              <a:t>migliorate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ideali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bellezza umana </a:t>
            </a:r>
            <a:r>
              <a:rPr sz="1200" spc="-5" dirty="0">
                <a:latin typeface="Times New Roman"/>
                <a:cs typeface="Times New Roman"/>
              </a:rPr>
              <a:t>furono grandemente elevati,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musica fece pochi progressi </a:t>
            </a:r>
            <a:r>
              <a:rPr sz="1200" dirty="0">
                <a:latin typeface="Times New Roman"/>
                <a:cs typeface="Times New Roman"/>
              </a:rPr>
              <a:t>prima 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della razza </a:t>
            </a:r>
            <a:r>
              <a:rPr sz="1200" spc="-5" dirty="0">
                <a:latin typeface="Times New Roman"/>
                <a:cs typeface="Times New Roman"/>
              </a:rPr>
              <a:t>viola.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461009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(748.6) 66:5.25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uomini primitivi non </a:t>
            </a:r>
            <a:r>
              <a:rPr sz="1200" spc="-5" dirty="0">
                <a:latin typeface="Times New Roman"/>
                <a:cs typeface="Times New Roman"/>
              </a:rPr>
              <a:t>consentirono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esperimenti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vapore, </a:t>
            </a:r>
            <a:r>
              <a:rPr sz="1200" dirty="0">
                <a:latin typeface="Times New Roman"/>
                <a:cs typeface="Times New Roman"/>
              </a:rPr>
              <a:t>nonostante i  </a:t>
            </a:r>
            <a:r>
              <a:rPr sz="1200" spc="-5" dirty="0">
                <a:latin typeface="Times New Roman"/>
                <a:cs typeface="Times New Roman"/>
              </a:rPr>
              <a:t>ripetuti </a:t>
            </a:r>
            <a:r>
              <a:rPr sz="1200" dirty="0">
                <a:latin typeface="Times New Roman"/>
                <a:cs typeface="Times New Roman"/>
              </a:rPr>
              <a:t>sforzi dei loro </a:t>
            </a:r>
            <a:r>
              <a:rPr sz="1200" spc="-5" dirty="0">
                <a:latin typeface="Times New Roman"/>
                <a:cs typeface="Times New Roman"/>
              </a:rPr>
              <a:t>istruttori;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mai a </a:t>
            </a:r>
            <a:r>
              <a:rPr sz="1200" spc="-5" dirty="0">
                <a:latin typeface="Times New Roman"/>
                <a:cs typeface="Times New Roman"/>
              </a:rPr>
              <a:t>vincere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potere esplosivo </a:t>
            </a:r>
            <a:r>
              <a:rPr sz="1200" spc="-5" dirty="0">
                <a:latin typeface="Times New Roman"/>
                <a:cs typeface="Times New Roman"/>
              </a:rPr>
              <a:t>del  vapore imprigionato. </a:t>
            </a:r>
            <a:r>
              <a:rPr sz="1200" dirty="0">
                <a:latin typeface="Times New Roman"/>
                <a:cs typeface="Times New Roman"/>
              </a:rPr>
              <a:t>Tuttavia,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persuasi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metalli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fuoco, </a:t>
            </a:r>
            <a:r>
              <a:rPr sz="1200" dirty="0">
                <a:latin typeface="Times New Roman"/>
                <a:cs typeface="Times New Roman"/>
              </a:rPr>
              <a:t>benché per </a:t>
            </a:r>
            <a:r>
              <a:rPr sz="1200" spc="-5" dirty="0">
                <a:latin typeface="Times New Roman"/>
                <a:cs typeface="Times New Roman"/>
              </a:rPr>
              <a:t>l’uomo  primitivo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pezzo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metallo incandescente fosse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oggetto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terrorizzante.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(748.7) 66:5.26 </a:t>
            </a:r>
            <a:r>
              <a:rPr sz="1200" dirty="0">
                <a:latin typeface="Times New Roman"/>
                <a:cs typeface="Times New Roman"/>
              </a:rPr>
              <a:t>Mek </a:t>
            </a:r>
            <a:r>
              <a:rPr sz="1200" spc="-5" dirty="0">
                <a:latin typeface="Times New Roman"/>
                <a:cs typeface="Times New Roman"/>
              </a:rPr>
              <a:t>contribuì </a:t>
            </a:r>
            <a:r>
              <a:rPr sz="1200" dirty="0">
                <a:latin typeface="Times New Roman"/>
                <a:cs typeface="Times New Roman"/>
              </a:rPr>
              <a:t>molto ad </a:t>
            </a:r>
            <a:r>
              <a:rPr sz="1200" spc="-5" dirty="0">
                <a:latin typeface="Times New Roman"/>
                <a:cs typeface="Times New Roman"/>
              </a:rPr>
              <a:t>elevare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cultura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Andoniti e a migliorare le </a:t>
            </a:r>
            <a:r>
              <a:rPr sz="1200" spc="-5" dirty="0">
                <a:latin typeface="Times New Roman"/>
                <a:cs typeface="Times New Roman"/>
              </a:rPr>
              <a:t>arti degli </a:t>
            </a:r>
            <a:r>
              <a:rPr sz="1200" dirty="0">
                <a:latin typeface="Times New Roman"/>
                <a:cs typeface="Times New Roman"/>
              </a:rPr>
              <a:t>uomini blu. </a:t>
            </a:r>
            <a:r>
              <a:rPr sz="1200" spc="-5" dirty="0">
                <a:latin typeface="Times New Roman"/>
                <a:cs typeface="Times New Roman"/>
              </a:rPr>
              <a:t>Un  incrocio degli </a:t>
            </a:r>
            <a:r>
              <a:rPr sz="1200" dirty="0">
                <a:latin typeface="Times New Roman"/>
                <a:cs typeface="Times New Roman"/>
              </a:rPr>
              <a:t>uomini blu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stirpi </a:t>
            </a:r>
            <a:r>
              <a:rPr sz="1200" spc="-5" dirty="0">
                <a:latin typeface="Times New Roman"/>
                <a:cs typeface="Times New Roman"/>
              </a:rPr>
              <a:t>andoniche </a:t>
            </a:r>
            <a:r>
              <a:rPr sz="1200" dirty="0">
                <a:latin typeface="Times New Roman"/>
                <a:cs typeface="Times New Roman"/>
              </a:rPr>
              <a:t>diede </a:t>
            </a:r>
            <a:r>
              <a:rPr sz="1200" spc="-5" dirty="0">
                <a:latin typeface="Times New Roman"/>
                <a:cs typeface="Times New Roman"/>
              </a:rPr>
              <a:t>origine ad </a:t>
            </a:r>
            <a:r>
              <a:rPr sz="1200" dirty="0">
                <a:latin typeface="Times New Roman"/>
                <a:cs typeface="Times New Roman"/>
              </a:rPr>
              <a:t>un tipo con doti </a:t>
            </a:r>
            <a:r>
              <a:rPr sz="1200" spc="-5" dirty="0">
                <a:latin typeface="Times New Roman"/>
                <a:cs typeface="Times New Roman"/>
              </a:rPr>
              <a:t>artistiche </a:t>
            </a:r>
            <a:r>
              <a:rPr sz="1200" dirty="0">
                <a:latin typeface="Times New Roman"/>
                <a:cs typeface="Times New Roman"/>
              </a:rPr>
              <a:t>e molti di </a:t>
            </a:r>
            <a:r>
              <a:rPr sz="1200" spc="-5" dirty="0">
                <a:latin typeface="Times New Roman"/>
                <a:cs typeface="Times New Roman"/>
              </a:rPr>
              <a:t>loro divennero  scultori provetti.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lavoravano </a:t>
            </a:r>
            <a:r>
              <a:rPr sz="1200" dirty="0">
                <a:latin typeface="Times New Roman"/>
                <a:cs typeface="Times New Roman"/>
              </a:rPr>
              <a:t>la pietra od il </a:t>
            </a:r>
            <a:r>
              <a:rPr sz="1200" spc="-5" dirty="0">
                <a:latin typeface="Times New Roman"/>
                <a:cs typeface="Times New Roman"/>
              </a:rPr>
              <a:t>marmo,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loro lavori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argilla, induriti mediante cottura,  ornavano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giardini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Dalamatia.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3409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(748.8) 66:5.27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progressi </a:t>
            </a:r>
            <a:r>
              <a:rPr sz="1200" spc="-5" dirty="0">
                <a:latin typeface="Times New Roman"/>
                <a:cs typeface="Times New Roman"/>
              </a:rPr>
              <a:t>furono fatti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arti domestiche,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quali andò perduta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lunghe ere </a:t>
            </a:r>
            <a:r>
              <a:rPr sz="1200" dirty="0">
                <a:latin typeface="Times New Roman"/>
                <a:cs typeface="Times New Roman"/>
              </a:rPr>
              <a:t>oscure della ribellione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mai più </a:t>
            </a:r>
            <a:r>
              <a:rPr sz="1200" spc="-5" dirty="0">
                <a:latin typeface="Times New Roman"/>
                <a:cs typeface="Times New Roman"/>
              </a:rPr>
              <a:t>riscoperti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tempi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moderni.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71384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393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(748.9) 66:5.28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governatori </a:t>
            </a:r>
            <a:r>
              <a:rPr sz="1200" i="1" dirty="0">
                <a:latin typeface="Times New Roman"/>
                <a:cs typeface="Times New Roman"/>
              </a:rPr>
              <a:t>delle relazioni tribali </a:t>
            </a:r>
            <a:r>
              <a:rPr sz="1200" i="1" spc="-5" dirty="0">
                <a:latin typeface="Times New Roman"/>
                <a:cs typeface="Times New Roman"/>
              </a:rPr>
              <a:t>avanzate.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era il gruppo </a:t>
            </a:r>
            <a:r>
              <a:rPr sz="1200" spc="-5" dirty="0">
                <a:latin typeface="Times New Roman"/>
                <a:cs typeface="Times New Roman"/>
              </a:rPr>
              <a:t>incaricato </a:t>
            </a:r>
            <a:r>
              <a:rPr sz="1200" dirty="0">
                <a:latin typeface="Times New Roman"/>
                <a:cs typeface="Times New Roman"/>
              </a:rPr>
              <a:t>dell’opera di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società umana al </a:t>
            </a:r>
            <a:r>
              <a:rPr sz="1200" dirty="0">
                <a:latin typeface="Times New Roman"/>
                <a:cs typeface="Times New Roman"/>
              </a:rPr>
              <a:t>livello di Stato.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capo era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(748.10) 66:5.29 </a:t>
            </a:r>
            <a:r>
              <a:rPr sz="1200" spc="-5" dirty="0">
                <a:latin typeface="Times New Roman"/>
                <a:cs typeface="Times New Roman"/>
              </a:rPr>
              <a:t>Questi dirigenti contribuirono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dirty="0">
                <a:latin typeface="Times New Roman"/>
                <a:cs typeface="Times New Roman"/>
              </a:rPr>
              <a:t>i matrimoni </a:t>
            </a:r>
            <a:r>
              <a:rPr sz="1200" spc="-5" dirty="0">
                <a:latin typeface="Times New Roman"/>
                <a:cs typeface="Times New Roman"/>
              </a:rPr>
              <a:t>intertribali. Incoraggiarono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corteggiamento 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matura riflessione ed ampie 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conoscersi.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danze di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puramente </a:t>
            </a:r>
            <a:r>
              <a:rPr sz="1200" spc="-5" dirty="0">
                <a:latin typeface="Times New Roman"/>
                <a:cs typeface="Times New Roman"/>
              </a:rPr>
              <a:t>militari  furono affinate </a:t>
            </a:r>
            <a:r>
              <a:rPr sz="1200" dirty="0">
                <a:latin typeface="Times New Roman"/>
                <a:cs typeface="Times New Roman"/>
              </a:rPr>
              <a:t>e messe al servizio di </a:t>
            </a:r>
            <a:r>
              <a:rPr sz="1200" spc="-5" dirty="0">
                <a:latin typeface="Times New Roman"/>
                <a:cs typeface="Times New Roman"/>
              </a:rPr>
              <a:t>validi </a:t>
            </a:r>
            <a:r>
              <a:rPr sz="1200" dirty="0">
                <a:latin typeface="Times New Roman"/>
                <a:cs typeface="Times New Roman"/>
              </a:rPr>
              <a:t>scopi </a:t>
            </a:r>
            <a:r>
              <a:rPr sz="1200" spc="-5" dirty="0">
                <a:latin typeface="Times New Roman"/>
                <a:cs typeface="Times New Roman"/>
              </a:rPr>
              <a:t>sociali. Furono </a:t>
            </a:r>
            <a:r>
              <a:rPr sz="1200" dirty="0">
                <a:latin typeface="Times New Roman"/>
                <a:cs typeface="Times New Roman"/>
              </a:rPr>
              <a:t>introdotti molti </a:t>
            </a:r>
            <a:r>
              <a:rPr sz="1200" spc="-5" dirty="0">
                <a:latin typeface="Times New Roman"/>
                <a:cs typeface="Times New Roman"/>
              </a:rPr>
              <a:t>giochi competitivi,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questi 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antichi erano </a:t>
            </a:r>
            <a:r>
              <a:rPr sz="1200" dirty="0">
                <a:latin typeface="Times New Roman"/>
                <a:cs typeface="Times New Roman"/>
              </a:rPr>
              <a:t>austeri;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tribù primitive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dotate di </a:t>
            </a:r>
            <a:r>
              <a:rPr sz="1200" spc="-5" dirty="0">
                <a:latin typeface="Times New Roman"/>
                <a:cs typeface="Times New Roman"/>
              </a:rPr>
              <a:t>scarso umorismo. Poche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pratiche  sopravvissero alla successiva disgregazione </a:t>
            </a:r>
            <a:r>
              <a:rPr sz="1200" dirty="0">
                <a:latin typeface="Times New Roman"/>
                <a:cs typeface="Times New Roman"/>
              </a:rPr>
              <a:t>dovuta all’insurrezione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93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(749.1) 66:5.30 </a:t>
            </a:r>
            <a:r>
              <a:rPr sz="1200" dirty="0">
                <a:latin typeface="Times New Roman"/>
                <a:cs typeface="Times New Roman"/>
              </a:rPr>
              <a:t>Tut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 lavorarono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promuovere </a:t>
            </a:r>
            <a:r>
              <a:rPr sz="1200" dirty="0">
                <a:latin typeface="Times New Roman"/>
                <a:cs typeface="Times New Roman"/>
              </a:rPr>
              <a:t>associazioni </a:t>
            </a:r>
            <a:r>
              <a:rPr sz="1200" spc="-5" dirty="0">
                <a:latin typeface="Times New Roman"/>
                <a:cs typeface="Times New Roman"/>
              </a:rPr>
              <a:t>collettive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pacifica, per  regolamentare ed </a:t>
            </a:r>
            <a:r>
              <a:rPr sz="1200" dirty="0">
                <a:latin typeface="Times New Roman"/>
                <a:cs typeface="Times New Roman"/>
              </a:rPr>
              <a:t>umanizzare la </a:t>
            </a:r>
            <a:r>
              <a:rPr sz="1200" spc="-5" dirty="0">
                <a:latin typeface="Times New Roman"/>
                <a:cs typeface="Times New Roman"/>
              </a:rPr>
              <a:t>guerra,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coordinare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tra tribù e </a:t>
            </a:r>
            <a:r>
              <a:rPr sz="1200" spc="-5" dirty="0">
                <a:latin typeface="Times New Roman"/>
                <a:cs typeface="Times New Roman"/>
              </a:rPr>
              <a:t>migliorare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governi </a:t>
            </a:r>
            <a:r>
              <a:rPr sz="1200" dirty="0">
                <a:latin typeface="Times New Roman"/>
                <a:cs typeface="Times New Roman"/>
              </a:rPr>
              <a:t>tribali. </a:t>
            </a:r>
            <a:r>
              <a:rPr sz="1200" spc="-5" dirty="0">
                <a:latin typeface="Times New Roman"/>
                <a:cs typeface="Times New Roman"/>
              </a:rPr>
              <a:t>Nei  dintorni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 si </a:t>
            </a:r>
            <a:r>
              <a:rPr sz="1200" dirty="0">
                <a:latin typeface="Times New Roman"/>
                <a:cs typeface="Times New Roman"/>
              </a:rPr>
              <a:t>sviluppò una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più avanzata, e </a:t>
            </a:r>
            <a:r>
              <a:rPr sz="1200" spc="-5" dirty="0">
                <a:latin typeface="Times New Roman"/>
                <a:cs typeface="Times New Roman"/>
              </a:rPr>
              <a:t>queste relazioni sociali migliorate furono </a:t>
            </a:r>
            <a:r>
              <a:rPr sz="1200" dirty="0">
                <a:latin typeface="Times New Roman"/>
                <a:cs typeface="Times New Roman"/>
              </a:rPr>
              <a:t>di molto </a:t>
            </a:r>
            <a:r>
              <a:rPr sz="1200" spc="-5" dirty="0">
                <a:latin typeface="Times New Roman"/>
                <a:cs typeface="Times New Roman"/>
              </a:rPr>
              <a:t>aiuto  per influenzare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tribù più </a:t>
            </a:r>
            <a:r>
              <a:rPr sz="1200" spc="-5" dirty="0">
                <a:latin typeface="Times New Roman"/>
                <a:cs typeface="Times New Roman"/>
              </a:rPr>
              <a:t>lontane. Ma </a:t>
            </a:r>
            <a:r>
              <a:rPr sz="1200" dirty="0">
                <a:latin typeface="Times New Roman"/>
                <a:cs typeface="Times New Roman"/>
              </a:rPr>
              <a:t>il modello di </a:t>
            </a:r>
            <a:r>
              <a:rPr sz="1200" spc="-5" dirty="0">
                <a:latin typeface="Times New Roman"/>
                <a:cs typeface="Times New Roman"/>
              </a:rPr>
              <a:t>civiltà che prevaleva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quartier generale del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era del 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diverso dalla società barbarica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altrove, come </a:t>
            </a:r>
            <a:r>
              <a:rPr sz="1200" dirty="0">
                <a:latin typeface="Times New Roman"/>
                <a:cs typeface="Times New Roman"/>
              </a:rPr>
              <a:t>la società </a:t>
            </a:r>
            <a:r>
              <a:rPr sz="1200" spc="-5" dirty="0">
                <a:latin typeface="Times New Roman"/>
                <a:cs typeface="Times New Roman"/>
              </a:rPr>
              <a:t>del ventesimo secolo </a:t>
            </a:r>
            <a:r>
              <a:rPr sz="1200" dirty="0">
                <a:latin typeface="Times New Roman"/>
                <a:cs typeface="Times New Roman"/>
              </a:rPr>
              <a:t>a Città </a:t>
            </a:r>
            <a:r>
              <a:rPr sz="1200" spc="-5" dirty="0">
                <a:latin typeface="Times New Roman"/>
                <a:cs typeface="Times New Roman"/>
              </a:rPr>
              <a:t>del Capo,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Sudafrica,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totalmente differente dalla </a:t>
            </a:r>
            <a:r>
              <a:rPr sz="1200" dirty="0">
                <a:latin typeface="Times New Roman"/>
                <a:cs typeface="Times New Roman"/>
              </a:rPr>
              <a:t>rozza </a:t>
            </a:r>
            <a:r>
              <a:rPr sz="1200" spc="-5" dirty="0">
                <a:latin typeface="Times New Roman"/>
                <a:cs typeface="Times New Roman"/>
              </a:rPr>
              <a:t>cultura dei piccoli Boscimani </a:t>
            </a:r>
            <a:r>
              <a:rPr sz="1200" dirty="0">
                <a:latin typeface="Times New Roman"/>
                <a:cs typeface="Times New Roman"/>
              </a:rPr>
              <a:t>che vivono più 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66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(749.2) 66:5.31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i="1" spc="-5" dirty="0">
                <a:latin typeface="Times New Roman"/>
                <a:cs typeface="Times New Roman"/>
              </a:rPr>
              <a:t>La corte suprema </a:t>
            </a:r>
            <a:r>
              <a:rPr sz="1200" i="1" dirty="0">
                <a:latin typeface="Times New Roman"/>
                <a:cs typeface="Times New Roman"/>
              </a:rPr>
              <a:t>di coordinamento tribale e di </a:t>
            </a:r>
            <a:r>
              <a:rPr sz="1200" i="1" spc="-5" dirty="0">
                <a:latin typeface="Times New Roman"/>
                <a:cs typeface="Times New Roman"/>
              </a:rPr>
              <a:t>cooperazione razziale. </a:t>
            </a:r>
            <a:r>
              <a:rPr sz="1200" spc="-5" dirty="0">
                <a:latin typeface="Times New Roman"/>
                <a:cs typeface="Times New Roman"/>
              </a:rPr>
              <a:t>Questo consiglio supremo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diretto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fungeva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corte d’appello </a:t>
            </a:r>
            <a:r>
              <a:rPr sz="1200" dirty="0">
                <a:latin typeface="Times New Roman"/>
                <a:cs typeface="Times New Roman"/>
              </a:rPr>
              <a:t>per 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nove </a:t>
            </a:r>
            <a:r>
              <a:rPr sz="1200" spc="-5" dirty="0">
                <a:latin typeface="Times New Roman"/>
                <a:cs typeface="Times New Roman"/>
              </a:rPr>
              <a:t>commissioni speciali incaricate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supervisione  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umani. Tale consiglio aveva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vasto </a:t>
            </a:r>
            <a:r>
              <a:rPr sz="1200" dirty="0">
                <a:latin typeface="Times New Roman"/>
                <a:cs typeface="Times New Roman"/>
              </a:rPr>
              <a:t>campo </a:t>
            </a:r>
            <a:r>
              <a:rPr sz="1200" spc="-5" dirty="0">
                <a:latin typeface="Times New Roman"/>
                <a:cs typeface="Times New Roman"/>
              </a:rPr>
              <a:t>d’azione, essendo </a:t>
            </a:r>
            <a:r>
              <a:rPr sz="1200" dirty="0">
                <a:latin typeface="Times New Roman"/>
                <a:cs typeface="Times New Roman"/>
              </a:rPr>
              <a:t>incaricato di tutte le </a:t>
            </a:r>
            <a:r>
              <a:rPr sz="1200" spc="-5" dirty="0">
                <a:latin typeface="Times New Roman"/>
                <a:cs typeface="Times New Roman"/>
              </a:rPr>
              <a:t>questioni terrestri 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specificamente assegnate agli altri gruppi. Questo corpo </a:t>
            </a:r>
            <a:r>
              <a:rPr sz="1200" dirty="0">
                <a:latin typeface="Times New Roman"/>
                <a:cs typeface="Times New Roman"/>
              </a:rPr>
              <a:t>scelto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approvato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della  Costellazione di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autorizzato a </a:t>
            </a:r>
            <a:r>
              <a:rPr sz="1200" spc="-5" dirty="0">
                <a:latin typeface="Times New Roman"/>
                <a:cs typeface="Times New Roman"/>
              </a:rPr>
              <a:t>svolgere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funzioni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corte suprema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2134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regno del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Principe</a:t>
            </a:r>
            <a:endParaRPr sz="1600">
              <a:latin typeface="Times New Roman"/>
              <a:cs typeface="Times New Roman"/>
            </a:endParaRPr>
          </a:p>
          <a:p>
            <a:pPr marL="76200" marR="129539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(749.3) 66:6.1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cultura di un </a:t>
            </a:r>
            <a:r>
              <a:rPr sz="1200" spc="-5" dirty="0">
                <a:latin typeface="Times New Roman"/>
                <a:cs typeface="Times New Roman"/>
              </a:rPr>
              <a:t>pianeta si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dall’eredità sociale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esseri </a:t>
            </a:r>
            <a:r>
              <a:rPr sz="1200" dirty="0">
                <a:latin typeface="Times New Roman"/>
                <a:cs typeface="Times New Roman"/>
              </a:rPr>
              <a:t>nativi, e la </a:t>
            </a:r>
            <a:r>
              <a:rPr sz="1200" spc="-5" dirty="0">
                <a:latin typeface="Times New Roman"/>
                <a:cs typeface="Times New Roman"/>
              </a:rPr>
              <a:t>rapidità dell’espansione </a:t>
            </a:r>
            <a:r>
              <a:rPr sz="1200" dirty="0">
                <a:latin typeface="Times New Roman"/>
                <a:cs typeface="Times New Roman"/>
              </a:rPr>
              <a:t>culturale  è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determinata </a:t>
            </a:r>
            <a:r>
              <a:rPr sz="1200" spc="-5" dirty="0">
                <a:latin typeface="Times New Roman"/>
                <a:cs typeface="Times New Roman"/>
              </a:rPr>
              <a:t>dalla capacità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abitanti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assimilare </a:t>
            </a:r>
            <a:r>
              <a:rPr sz="1200" dirty="0">
                <a:latin typeface="Times New Roman"/>
                <a:cs typeface="Times New Roman"/>
              </a:rPr>
              <a:t>idee nuove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avanzate.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422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(749.4) 66:6.2 </a:t>
            </a:r>
            <a:r>
              <a:rPr sz="1200" spc="-5" dirty="0">
                <a:latin typeface="Times New Roman"/>
                <a:cs typeface="Times New Roman"/>
              </a:rPr>
              <a:t>L’assoggettamento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tradizione produce stabilità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cooperazione collegando sentimentalmente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presente 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passato,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allo stesso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soffoca </a:t>
            </a:r>
            <a:r>
              <a:rPr sz="1200" dirty="0">
                <a:latin typeface="Times New Roman"/>
                <a:cs typeface="Times New Roman"/>
              </a:rPr>
              <a:t>l’iniziativa e </a:t>
            </a:r>
            <a:r>
              <a:rPr sz="1200" spc="-5" dirty="0">
                <a:latin typeface="Times New Roman"/>
                <a:cs typeface="Times New Roman"/>
              </a:rPr>
              <a:t>reprime </a:t>
            </a:r>
            <a:r>
              <a:rPr sz="1200" dirty="0">
                <a:latin typeface="Times New Roman"/>
                <a:cs typeface="Times New Roman"/>
              </a:rPr>
              <a:t>il potere creativo </a:t>
            </a:r>
            <a:r>
              <a:rPr sz="1200" spc="-5" dirty="0">
                <a:latin typeface="Times New Roman"/>
                <a:cs typeface="Times New Roman"/>
              </a:rPr>
              <a:t>della personalità.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arrivarono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20764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dell’iniziativa </a:t>
            </a:r>
            <a:r>
              <a:rPr sz="1200" spc="-5" dirty="0">
                <a:latin typeface="Times New Roman"/>
                <a:cs typeface="Times New Roman"/>
              </a:rPr>
              <a:t>individuale all’interno dei gruppi sociali </a:t>
            </a:r>
            <a:r>
              <a:rPr sz="1200" dirty="0">
                <a:latin typeface="Times New Roman"/>
                <a:cs typeface="Times New Roman"/>
              </a:rPr>
              <a:t>di quel </a:t>
            </a:r>
            <a:r>
              <a:rPr sz="1200" spc="5" dirty="0">
                <a:latin typeface="Times New Roman"/>
                <a:cs typeface="Times New Roman"/>
              </a:rPr>
              <a:t>tempo, </a:t>
            </a:r>
            <a:r>
              <a:rPr sz="1200" dirty="0">
                <a:latin typeface="Times New Roman"/>
                <a:cs typeface="Times New Roman"/>
              </a:rPr>
              <a:t>il  mondo </a:t>
            </a:r>
            <a:r>
              <a:rPr sz="1200" spc="-5" dirty="0">
                <a:latin typeface="Times New Roman"/>
                <a:cs typeface="Times New Roman"/>
              </a:rPr>
              <a:t>intero era </a:t>
            </a:r>
            <a:r>
              <a:rPr sz="1200" dirty="0">
                <a:latin typeface="Times New Roman"/>
                <a:cs typeface="Times New Roman"/>
              </a:rPr>
              <a:t>trattenuto al punto </a:t>
            </a:r>
            <a:r>
              <a:rPr sz="1200" spc="-5" dirty="0">
                <a:latin typeface="Times New Roman"/>
                <a:cs typeface="Times New Roman"/>
              </a:rPr>
              <a:t>morto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costumi legati alla tradizione. Ma questa regola benefica fu </a:t>
            </a:r>
            <a:r>
              <a:rPr sz="1200" dirty="0">
                <a:latin typeface="Times New Roman"/>
                <a:cs typeface="Times New Roman"/>
              </a:rPr>
              <a:t>interrotta </a:t>
            </a:r>
            <a:r>
              <a:rPr sz="1200" spc="-5" dirty="0">
                <a:latin typeface="Times New Roman"/>
                <a:cs typeface="Times New Roman"/>
              </a:rPr>
              <a:t>così  rapidamente che </a:t>
            </a:r>
            <a:r>
              <a:rPr sz="1200" dirty="0">
                <a:latin typeface="Times New Roman"/>
                <a:cs typeface="Times New Roman"/>
              </a:rPr>
              <a:t>le razze non sono </a:t>
            </a:r>
            <a:r>
              <a:rPr sz="1200" spc="-5" dirty="0">
                <a:latin typeface="Times New Roman"/>
                <a:cs typeface="Times New Roman"/>
              </a:rPr>
              <a:t>mai state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liberate </a:t>
            </a:r>
            <a:r>
              <a:rPr sz="1200" dirty="0">
                <a:latin typeface="Times New Roman"/>
                <a:cs typeface="Times New Roman"/>
              </a:rPr>
              <a:t>dalla schiavitù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costumi; tuttora </a:t>
            </a:r>
            <a:r>
              <a:rPr sz="1200" spc="-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moda domina </a:t>
            </a:r>
            <a:r>
              <a:rPr sz="1200" spc="-5" dirty="0">
                <a:latin typeface="Times New Roman"/>
                <a:cs typeface="Times New Roman"/>
              </a:rPr>
              <a:t>Urantia  eccessivamente.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(749.5) 66:6.3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— diplomati nei mondi delle dimore di Satania — </a:t>
            </a:r>
            <a:r>
              <a:rPr sz="1200" spc="-5" dirty="0">
                <a:latin typeface="Times New Roman"/>
                <a:cs typeface="Times New Roman"/>
              </a:rPr>
              <a:t>conoscevano bene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arti </a:t>
            </a:r>
            <a:r>
              <a:rPr sz="1200" dirty="0">
                <a:latin typeface="Times New Roman"/>
                <a:cs typeface="Times New Roman"/>
              </a:rPr>
              <a:t>e la cultura di </a:t>
            </a:r>
            <a:r>
              <a:rPr sz="1200" spc="-5" dirty="0">
                <a:latin typeface="Times New Roman"/>
                <a:cs typeface="Times New Roman"/>
              </a:rPr>
              <a:t>Jerusem,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conoscenza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valore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barbaro popolato </a:t>
            </a:r>
            <a:r>
              <a:rPr sz="1200" dirty="0">
                <a:latin typeface="Times New Roman"/>
                <a:cs typeface="Times New Roman"/>
              </a:rPr>
              <a:t>da umani </a:t>
            </a:r>
            <a:r>
              <a:rPr sz="1200" spc="-5" dirty="0">
                <a:latin typeface="Times New Roman"/>
                <a:cs typeface="Times New Roman"/>
              </a:rPr>
              <a:t>primitivi. Questi esseri saggi erano </a:t>
            </a:r>
            <a:r>
              <a:rPr sz="1200" dirty="0">
                <a:latin typeface="Times New Roman"/>
                <a:cs typeface="Times New Roman"/>
              </a:rPr>
              <a:t>troppo  </a:t>
            </a:r>
            <a:r>
              <a:rPr sz="1200" spc="-5" dirty="0">
                <a:latin typeface="Times New Roman"/>
                <a:cs typeface="Times New Roman"/>
              </a:rPr>
              <a:t>accorti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intraprendere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trasformazione </a:t>
            </a:r>
            <a:r>
              <a:rPr sz="1200" i="1" spc="-5" dirty="0">
                <a:latin typeface="Times New Roman"/>
                <a:cs typeface="Times New Roman"/>
              </a:rPr>
              <a:t>improvvisa,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l’elevazione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massa, delle </a:t>
            </a:r>
            <a:r>
              <a:rPr sz="1200" dirty="0">
                <a:latin typeface="Times New Roman"/>
                <a:cs typeface="Times New Roman"/>
              </a:rPr>
              <a:t>razze primitive di quel tempo. </a:t>
            </a:r>
            <a:r>
              <a:rPr sz="1200" spc="-5" dirty="0">
                <a:latin typeface="Times New Roman"/>
                <a:cs typeface="Times New Roman"/>
              </a:rPr>
              <a:t>Essi  comprendevano bene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lenta evoluzione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specie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astennero saggiamente </a:t>
            </a:r>
            <a:r>
              <a:rPr sz="1200" dirty="0">
                <a:latin typeface="Times New Roman"/>
                <a:cs typeface="Times New Roman"/>
              </a:rPr>
              <a:t>da qualsiasi </a:t>
            </a:r>
            <a:r>
              <a:rPr sz="1200" spc="-5" dirty="0">
                <a:latin typeface="Times New Roman"/>
                <a:cs typeface="Times New Roman"/>
              </a:rPr>
              <a:t>tentativo radicale </a:t>
            </a:r>
            <a:r>
              <a:rPr sz="1200" dirty="0">
                <a:latin typeface="Times New Roman"/>
                <a:cs typeface="Times New Roman"/>
              </a:rPr>
              <a:t>di modificare  il modo di </a:t>
            </a:r>
            <a:r>
              <a:rPr sz="1200" spc="-5" dirty="0">
                <a:latin typeface="Times New Roman"/>
                <a:cs typeface="Times New Roman"/>
              </a:rPr>
              <a:t>vivere degli </a:t>
            </a:r>
            <a:r>
              <a:rPr sz="1200" dirty="0">
                <a:latin typeface="Times New Roman"/>
                <a:cs typeface="Times New Roman"/>
              </a:rPr>
              <a:t>uomini sulla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(749.6) 66:6.4 </a:t>
            </a:r>
            <a:r>
              <a:rPr sz="1200" spc="-5" dirty="0">
                <a:latin typeface="Times New Roman"/>
                <a:cs typeface="Times New Roman"/>
              </a:rPr>
              <a:t>Ciascuna delle dieci </a:t>
            </a:r>
            <a:r>
              <a:rPr sz="1200" dirty="0">
                <a:latin typeface="Times New Roman"/>
                <a:cs typeface="Times New Roman"/>
              </a:rPr>
              <a:t>commissioni </a:t>
            </a:r>
            <a:r>
              <a:rPr sz="1200" spc="-5" dirty="0">
                <a:latin typeface="Times New Roman"/>
                <a:cs typeface="Times New Roman"/>
              </a:rPr>
              <a:t>planetarie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 progredire </a:t>
            </a:r>
            <a:r>
              <a:rPr sz="1200" i="1" dirty="0">
                <a:latin typeface="Times New Roman"/>
                <a:cs typeface="Times New Roman"/>
              </a:rPr>
              <a:t>lentamente </a:t>
            </a:r>
            <a:r>
              <a:rPr sz="1200" dirty="0">
                <a:latin typeface="Times New Roman"/>
                <a:cs typeface="Times New Roman"/>
              </a:rPr>
              <a:t>e naturalmente le </a:t>
            </a:r>
            <a:r>
              <a:rPr sz="1200" spc="-5" dirty="0">
                <a:latin typeface="Times New Roman"/>
                <a:cs typeface="Times New Roman"/>
              </a:rPr>
              <a:t>attività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76200" marR="5016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assegnate.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consisteva nell’attirare </a:t>
            </a:r>
            <a:r>
              <a:rPr sz="1200" dirty="0">
                <a:latin typeface="Times New Roman"/>
                <a:cs typeface="Times New Roman"/>
              </a:rPr>
              <a:t>le menti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tribù circostanti e, </a:t>
            </a:r>
            <a:r>
              <a:rPr sz="1200" dirty="0">
                <a:latin typeface="Times New Roman"/>
                <a:cs typeface="Times New Roman"/>
              </a:rPr>
              <a:t>dopo averle istruite,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rimandarle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  loro popoli </a:t>
            </a:r>
            <a:r>
              <a:rPr sz="1200" spc="-5" dirty="0">
                <a:latin typeface="Times New Roman"/>
                <a:cs typeface="Times New Roman"/>
              </a:rPr>
              <a:t>come emissarie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elevazione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41325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(749.7) 66:6.5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inviati emissari stranieri ad </a:t>
            </a:r>
            <a:r>
              <a:rPr sz="1200" dirty="0">
                <a:latin typeface="Times New Roman"/>
                <a:cs typeface="Times New Roman"/>
              </a:rPr>
              <a:t>una razza, </a:t>
            </a:r>
            <a:r>
              <a:rPr sz="1200" spc="-5" dirty="0">
                <a:latin typeface="Times New Roman"/>
                <a:cs typeface="Times New Roman"/>
              </a:rPr>
              <a:t>eccetto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 richiesta </a:t>
            </a:r>
            <a:r>
              <a:rPr sz="1200" dirty="0">
                <a:latin typeface="Times New Roman"/>
                <a:cs typeface="Times New Roman"/>
              </a:rPr>
              <a:t>specifica di quel popolo. </a:t>
            </a:r>
            <a:r>
              <a:rPr sz="1200" spc="-5" dirty="0">
                <a:latin typeface="Times New Roman"/>
                <a:cs typeface="Times New Roman"/>
              </a:rPr>
              <a:t>Quelli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825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lavoravano all’elevazione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progresso </a:t>
            </a:r>
            <a:r>
              <a:rPr sz="1200" dirty="0">
                <a:latin typeface="Times New Roman"/>
                <a:cs typeface="Times New Roman"/>
              </a:rPr>
              <a:t>di una data tribù o razza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nativi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tribù o </a:t>
            </a:r>
            <a:r>
              <a:rPr sz="1200" spc="-5" dirty="0">
                <a:latin typeface="Times New Roman"/>
                <a:cs typeface="Times New Roman"/>
              </a:rPr>
              <a:t>razza. </a:t>
            </a:r>
            <a:r>
              <a:rPr sz="1200" dirty="0">
                <a:latin typeface="Times New Roman"/>
                <a:cs typeface="Times New Roman"/>
              </a:rPr>
              <a:t>I cento non </a:t>
            </a:r>
            <a:r>
              <a:rPr sz="1200" spc="-5" dirty="0">
                <a:latin typeface="Times New Roman"/>
                <a:cs typeface="Times New Roman"/>
              </a:rPr>
              <a:t>avrebbero  tentato d’imporre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abitudini ed </a:t>
            </a:r>
            <a:r>
              <a:rPr sz="1200" dirty="0">
                <a:latin typeface="Times New Roman"/>
                <a:cs typeface="Times New Roman"/>
              </a:rPr>
              <a:t>i costumi di una razza </a:t>
            </a:r>
            <a:r>
              <a:rPr sz="1200" spc="-5" dirty="0">
                <a:latin typeface="Times New Roman"/>
                <a:cs typeface="Times New Roman"/>
              </a:rPr>
              <a:t>anche superiore ad un’altra </a:t>
            </a:r>
            <a:r>
              <a:rPr sz="1200" dirty="0">
                <a:latin typeface="Times New Roman"/>
                <a:cs typeface="Times New Roman"/>
              </a:rPr>
              <a:t>tribù. Essi </a:t>
            </a:r>
            <a:r>
              <a:rPr sz="1200" spc="-5" dirty="0">
                <a:latin typeface="Times New Roman"/>
                <a:cs typeface="Times New Roman"/>
              </a:rPr>
              <a:t>lavorarono sempre </a:t>
            </a:r>
            <a:r>
              <a:rPr sz="1200" dirty="0">
                <a:latin typeface="Times New Roman"/>
                <a:cs typeface="Times New Roman"/>
              </a:rPr>
              <a:t>pazientemente </a:t>
            </a:r>
            <a:r>
              <a:rPr sz="1200" spc="-5" dirty="0">
                <a:latin typeface="Times New Roman"/>
                <a:cs typeface="Times New Roman"/>
              </a:rPr>
              <a:t>per  elevare </a:t>
            </a:r>
            <a:r>
              <a:rPr sz="1200" dirty="0">
                <a:latin typeface="Times New Roman"/>
                <a:cs typeface="Times New Roman"/>
              </a:rPr>
              <a:t>e far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i costumi </a:t>
            </a:r>
            <a:r>
              <a:rPr sz="1200" spc="-5" dirty="0">
                <a:latin typeface="Times New Roman"/>
                <a:cs typeface="Times New Roman"/>
              </a:rPr>
              <a:t>consolidati dal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ciascuna razza.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semplici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portarono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costumi 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Dalamatia </a:t>
            </a:r>
            <a:r>
              <a:rPr sz="1200" dirty="0">
                <a:latin typeface="Times New Roman"/>
                <a:cs typeface="Times New Roman"/>
              </a:rPr>
              <a:t>non per </a:t>
            </a:r>
            <a:r>
              <a:rPr sz="1200" spc="-5" dirty="0">
                <a:latin typeface="Times New Roman"/>
                <a:cs typeface="Times New Roman"/>
              </a:rPr>
              <a:t>scambiarli con pratiche </a:t>
            </a:r>
            <a:r>
              <a:rPr sz="1200" dirty="0">
                <a:latin typeface="Times New Roman"/>
                <a:cs typeface="Times New Roman"/>
              </a:rPr>
              <a:t>nuove e </a:t>
            </a:r>
            <a:r>
              <a:rPr sz="1200" spc="-5" dirty="0">
                <a:latin typeface="Times New Roman"/>
                <a:cs typeface="Times New Roman"/>
              </a:rPr>
              <a:t>migliori,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perché fossero migliorati dal contatto 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dall’associazione con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superiori.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fu lento ma molto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efficace.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(750.1) 66:6.6 </a:t>
            </a:r>
            <a:r>
              <a:rPr sz="1200" spc="-5" dirty="0">
                <a:latin typeface="Times New Roman"/>
                <a:cs typeface="Times New Roman"/>
              </a:rPr>
              <a:t>Gli insegnanti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 cercarono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aggiungere </a:t>
            </a:r>
            <a:r>
              <a:rPr sz="1200" dirty="0">
                <a:latin typeface="Times New Roman"/>
                <a:cs typeface="Times New Roman"/>
              </a:rPr>
              <a:t>una selezione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cosciente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selezione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naturale  </a:t>
            </a:r>
            <a:r>
              <a:rPr sz="1200" spc="-5" dirty="0">
                <a:latin typeface="Times New Roman"/>
                <a:cs typeface="Times New Roman"/>
              </a:rPr>
              <a:t>dell’evoluzione biologica.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sconvolsero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umana,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accelerarono considerevolmente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normale e naturale  evoluzione.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movente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per evoluzione e non la </a:t>
            </a:r>
            <a:r>
              <a:rPr sz="1200" spc="-5" dirty="0">
                <a:latin typeface="Times New Roman"/>
                <a:cs typeface="Times New Roman"/>
              </a:rPr>
              <a:t>rivoluzione per rivelazione.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umana aveva </a:t>
            </a:r>
            <a:r>
              <a:rPr sz="1200" spc="-5" dirty="0">
                <a:latin typeface="Times New Roman"/>
                <a:cs typeface="Times New Roman"/>
              </a:rPr>
              <a:t>speso ere  per acquisire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 di morale </a:t>
            </a:r>
            <a:r>
              <a:rPr sz="1200" spc="-5" dirty="0">
                <a:latin typeface="Times New Roman"/>
                <a:cs typeface="Times New Roman"/>
              </a:rPr>
              <a:t>che possedeva,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superuomini erano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accorti per derubare </a:t>
            </a:r>
            <a:r>
              <a:rPr sz="1200" dirty="0">
                <a:latin typeface="Times New Roman"/>
                <a:cs typeface="Times New Roman"/>
              </a:rPr>
              <a:t>l’umanità di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pochi </a:t>
            </a:r>
            <a:r>
              <a:rPr sz="1200" spc="-5" dirty="0">
                <a:latin typeface="Times New Roman"/>
                <a:cs typeface="Times New Roman"/>
              </a:rPr>
              <a:t>progressi gettandola nella confusione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costernazione,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compaiono </a:t>
            </a:r>
            <a:r>
              <a:rPr sz="1200" dirty="0">
                <a:latin typeface="Times New Roman"/>
                <a:cs typeface="Times New Roman"/>
              </a:rPr>
              <a:t>sempre quando </a:t>
            </a:r>
            <a:r>
              <a:rPr sz="1200" spc="-5" dirty="0">
                <a:latin typeface="Times New Roman"/>
                <a:cs typeface="Times New Roman"/>
              </a:rPr>
              <a:t>esseri illuminati </a:t>
            </a:r>
            <a:r>
              <a:rPr sz="1200" dirty="0">
                <a:latin typeface="Times New Roman"/>
                <a:cs typeface="Times New Roman"/>
              </a:rPr>
              <a:t>e superiori  </a:t>
            </a:r>
            <a:r>
              <a:rPr sz="1200" spc="-5" dirty="0">
                <a:latin typeface="Times New Roman"/>
                <a:cs typeface="Times New Roman"/>
              </a:rPr>
              <a:t>intraprendono l’elevazione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arretrate istruendole ed </a:t>
            </a:r>
            <a:r>
              <a:rPr sz="1200" dirty="0">
                <a:latin typeface="Times New Roman"/>
                <a:cs typeface="Times New Roman"/>
              </a:rPr>
              <a:t>illuminandole in modo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eccessivo.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(750.2) 66:6.7 </a:t>
            </a:r>
            <a:r>
              <a:rPr sz="1200" spc="-5" dirty="0">
                <a:latin typeface="Times New Roman"/>
                <a:cs typeface="Times New Roman"/>
              </a:rPr>
              <a:t>Quando dei missionari cristiani </a:t>
            </a:r>
            <a:r>
              <a:rPr sz="1200" dirty="0">
                <a:latin typeface="Times New Roman"/>
                <a:cs typeface="Times New Roman"/>
              </a:rPr>
              <a:t>vanno nel </a:t>
            </a:r>
            <a:r>
              <a:rPr sz="1200" spc="-5" dirty="0">
                <a:latin typeface="Times New Roman"/>
                <a:cs typeface="Times New Roman"/>
              </a:rPr>
              <a:t>cuore dell’Africa, </a:t>
            </a:r>
            <a:r>
              <a:rPr sz="1200" dirty="0">
                <a:latin typeface="Times New Roman"/>
                <a:cs typeface="Times New Roman"/>
              </a:rPr>
              <a:t>dove è </a:t>
            </a:r>
            <a:r>
              <a:rPr sz="1200" spc="-5" dirty="0">
                <a:latin typeface="Times New Roman"/>
                <a:cs typeface="Times New Roman"/>
              </a:rPr>
              <a:t>previsto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figlie rimangano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sotto</a:t>
            </a:r>
            <a:endParaRPr sz="1200">
              <a:latin typeface="Times New Roman"/>
              <a:cs typeface="Times New Roman"/>
            </a:endParaRPr>
          </a:p>
          <a:p>
            <a:pPr marL="76200" marR="29146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l’autorità </a:t>
            </a:r>
            <a:r>
              <a:rPr sz="1200" dirty="0">
                <a:latin typeface="Times New Roman"/>
                <a:cs typeface="Times New Roman"/>
              </a:rPr>
              <a:t>e la direzione </a:t>
            </a:r>
            <a:r>
              <a:rPr sz="1200" spc="-5" dirty="0">
                <a:latin typeface="Times New Roman"/>
                <a:cs typeface="Times New Roman"/>
              </a:rPr>
              <a:t>dei loro genitori </a:t>
            </a:r>
            <a:r>
              <a:rPr sz="1200" dirty="0">
                <a:latin typeface="Times New Roman"/>
                <a:cs typeface="Times New Roman"/>
              </a:rPr>
              <a:t>per tutta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durata </a:t>
            </a:r>
            <a:r>
              <a:rPr sz="1200" dirty="0">
                <a:latin typeface="Times New Roman"/>
                <a:cs typeface="Times New Roman"/>
              </a:rPr>
              <a:t>della vita di costoro, </a:t>
            </a:r>
            <a:r>
              <a:rPr sz="1200" spc="-5" dirty="0">
                <a:latin typeface="Times New Roman"/>
                <a:cs typeface="Times New Roman"/>
              </a:rPr>
              <a:t>essi causano solo </a:t>
            </a:r>
            <a:r>
              <a:rPr sz="1200" dirty="0">
                <a:latin typeface="Times New Roman"/>
                <a:cs typeface="Times New Roman"/>
              </a:rPr>
              <a:t>disordine e l’annientamento di  </a:t>
            </a:r>
            <a:r>
              <a:rPr sz="1200" spc="-5" dirty="0">
                <a:latin typeface="Times New Roman"/>
                <a:cs typeface="Times New Roman"/>
              </a:rPr>
              <a:t>ogni autorità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cercano, nell’arco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sola generazione,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soppiantare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pratica insegnando che questi figli  dovrebbero essere liberati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legame </a:t>
            </a:r>
            <a:r>
              <a:rPr sz="1200" spc="-5" dirty="0">
                <a:latin typeface="Times New Roman"/>
                <a:cs typeface="Times New Roman"/>
              </a:rPr>
              <a:t>familiare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raggiunto </a:t>
            </a:r>
            <a:r>
              <a:rPr sz="1200" dirty="0">
                <a:latin typeface="Times New Roman"/>
                <a:cs typeface="Times New Roman"/>
              </a:rPr>
              <a:t>l’età di </a:t>
            </a:r>
            <a:r>
              <a:rPr sz="1200" spc="-5" dirty="0">
                <a:latin typeface="Times New Roman"/>
                <a:cs typeface="Times New Roman"/>
              </a:rPr>
              <a:t>ventun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vita 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Dalamatia</a:t>
            </a:r>
            <a:endParaRPr sz="1600">
              <a:latin typeface="Times New Roman"/>
              <a:cs typeface="Times New Roman"/>
            </a:endParaRPr>
          </a:p>
          <a:p>
            <a:pPr marL="76200" marR="29845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(750.3) 66:7.1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quartier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Principe, sebbene squisitamente bello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concepito per </a:t>
            </a:r>
            <a:r>
              <a:rPr sz="1200" dirty="0">
                <a:latin typeface="Times New Roman"/>
                <a:cs typeface="Times New Roman"/>
              </a:rPr>
              <a:t>ispirare </a:t>
            </a:r>
            <a:r>
              <a:rPr sz="1200" spc="-5" dirty="0">
                <a:latin typeface="Times New Roman"/>
                <a:cs typeface="Times New Roman"/>
              </a:rPr>
              <a:t>rispetto agli </a:t>
            </a:r>
            <a:r>
              <a:rPr sz="1200" dirty="0">
                <a:latin typeface="Times New Roman"/>
                <a:cs typeface="Times New Roman"/>
              </a:rPr>
              <a:t>uomini primitivi di  </a:t>
            </a:r>
            <a:r>
              <a:rPr sz="1200" spc="-5" dirty="0">
                <a:latin typeface="Times New Roman"/>
                <a:cs typeface="Times New Roman"/>
              </a:rPr>
              <a:t>quel tempo, era </a:t>
            </a:r>
            <a:r>
              <a:rPr sz="1200" dirty="0">
                <a:latin typeface="Times New Roman"/>
                <a:cs typeface="Times New Roman"/>
              </a:rPr>
              <a:t>nel complesso modesto.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costruzioni non </a:t>
            </a:r>
            <a:r>
              <a:rPr sz="1200" spc="-5" dirty="0">
                <a:latin typeface="Times New Roman"/>
                <a:cs typeface="Times New Roman"/>
              </a:rPr>
              <a:t>erano particolarmente grandi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di questi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insegnanti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467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importati era d’incoraggiare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sviluppo finale dell’agricoltura </a:t>
            </a:r>
            <a:r>
              <a:rPr sz="1200" dirty="0">
                <a:latin typeface="Times New Roman"/>
                <a:cs typeface="Times New Roman"/>
              </a:rPr>
              <a:t>mediante l’introduzione </a:t>
            </a:r>
            <a:r>
              <a:rPr sz="1200" spc="-5" dirty="0">
                <a:latin typeface="Times New Roman"/>
                <a:cs typeface="Times New Roman"/>
              </a:rPr>
              <a:t>dell’allevamento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disponibilità  di </a:t>
            </a:r>
            <a:r>
              <a:rPr sz="1200" spc="-5" dirty="0">
                <a:latin typeface="Times New Roman"/>
                <a:cs typeface="Times New Roman"/>
              </a:rPr>
              <a:t>terre entro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mura della </a:t>
            </a:r>
            <a:r>
              <a:rPr sz="1200" spc="-5" dirty="0">
                <a:latin typeface="Times New Roman"/>
                <a:cs typeface="Times New Roman"/>
              </a:rPr>
              <a:t>città era sufficiente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pascolo </a:t>
            </a:r>
            <a:r>
              <a:rPr sz="1200" dirty="0">
                <a:latin typeface="Times New Roman"/>
                <a:cs typeface="Times New Roman"/>
              </a:rPr>
              <a:t>e l’orticoltura </a:t>
            </a:r>
            <a:r>
              <a:rPr sz="1200" spc="-5" dirty="0">
                <a:latin typeface="Times New Roman"/>
                <a:cs typeface="Times New Roman"/>
              </a:rPr>
              <a:t>potessero </a:t>
            </a:r>
            <a:r>
              <a:rPr sz="1200" dirty="0">
                <a:latin typeface="Times New Roman"/>
                <a:cs typeface="Times New Roman"/>
              </a:rPr>
              <a:t>nutrire una popolazione di circa ventimila  </a:t>
            </a:r>
            <a:r>
              <a:rPr sz="1200" spc="-5" dirty="0">
                <a:latin typeface="Times New Roman"/>
                <a:cs typeface="Times New Roman"/>
              </a:rPr>
              <a:t>persone.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086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(750.4) 66:7.2 </a:t>
            </a:r>
            <a:r>
              <a:rPr sz="1200" spc="-5" dirty="0">
                <a:latin typeface="Times New Roman"/>
                <a:cs typeface="Times New Roman"/>
              </a:rPr>
              <a:t>L’interno del </a:t>
            </a:r>
            <a:r>
              <a:rPr sz="1200" dirty="0">
                <a:latin typeface="Times New Roman"/>
                <a:cs typeface="Times New Roman"/>
              </a:rPr>
              <a:t>tempio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dieci </a:t>
            </a:r>
            <a:r>
              <a:rPr sz="1200" spc="-5" dirty="0">
                <a:latin typeface="Times New Roman"/>
                <a:cs typeface="Times New Roman"/>
              </a:rPr>
              <a:t>sedi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consiglio dei </a:t>
            </a:r>
            <a:r>
              <a:rPr sz="1200" dirty="0">
                <a:latin typeface="Times New Roman"/>
                <a:cs typeface="Times New Roman"/>
              </a:rPr>
              <a:t>gruppi di </a:t>
            </a:r>
            <a:r>
              <a:rPr sz="1200" spc="-5" dirty="0">
                <a:latin typeface="Times New Roman"/>
                <a:cs typeface="Times New Roman"/>
              </a:rPr>
              <a:t>supervisione dei superuomini  erano </a:t>
            </a:r>
            <a:r>
              <a:rPr sz="1200" dirty="0">
                <a:latin typeface="Times New Roman"/>
                <a:cs typeface="Times New Roman"/>
              </a:rPr>
              <a:t>veramente opere d’arte </a:t>
            </a:r>
            <a:r>
              <a:rPr sz="1200" spc="-5" dirty="0">
                <a:latin typeface="Times New Roman"/>
                <a:cs typeface="Times New Roman"/>
              </a:rPr>
              <a:t>bellissime.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edifici </a:t>
            </a:r>
            <a:r>
              <a:rPr sz="1200" spc="-5" dirty="0">
                <a:latin typeface="Times New Roman"/>
                <a:cs typeface="Times New Roman"/>
              </a:rPr>
              <a:t>residenziali erano </a:t>
            </a:r>
            <a:r>
              <a:rPr sz="1200" dirty="0">
                <a:latin typeface="Times New Roman"/>
                <a:cs typeface="Times New Roman"/>
              </a:rPr>
              <a:t>modelli di pulizia e di </a:t>
            </a:r>
            <a:r>
              <a:rPr sz="1200" spc="-5" dirty="0">
                <a:latin typeface="Times New Roman"/>
                <a:cs typeface="Times New Roman"/>
              </a:rPr>
              <a:t>decoro,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10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complesso primitivo a </a:t>
            </a:r>
            <a:r>
              <a:rPr sz="1200" spc="-5" dirty="0">
                <a:latin typeface="Times New Roman"/>
                <a:cs typeface="Times New Roman"/>
              </a:rPr>
              <a:t>paragone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sviluppi successivi.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quartier generale </a:t>
            </a:r>
            <a:r>
              <a:rPr sz="1200" dirty="0">
                <a:latin typeface="Times New Roman"/>
                <a:cs typeface="Times New Roman"/>
              </a:rPr>
              <a:t>di cultura non s’impiegava  </a:t>
            </a:r>
            <a:r>
              <a:rPr sz="1200" spc="-5" dirty="0">
                <a:latin typeface="Times New Roman"/>
                <a:cs typeface="Times New Roman"/>
              </a:rPr>
              <a:t>alcun metodo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appartenesse </a:t>
            </a:r>
            <a:r>
              <a:rPr sz="1200" dirty="0">
                <a:latin typeface="Times New Roman"/>
                <a:cs typeface="Times New Roman"/>
              </a:rPr>
              <a:t>per natura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305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(750.5) 66:7.3 </a:t>
            </a:r>
            <a:r>
              <a:rPr sz="1200" dirty="0">
                <a:latin typeface="Times New Roman"/>
                <a:cs typeface="Times New Roman"/>
              </a:rPr>
              <a:t>I membri </a:t>
            </a:r>
            <a:r>
              <a:rPr sz="1200" spc="-5" dirty="0">
                <a:latin typeface="Times New Roman"/>
                <a:cs typeface="Times New Roman"/>
              </a:rPr>
              <a:t>del gruppo corporale del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abitavano </a:t>
            </a:r>
            <a:r>
              <a:rPr sz="1200" dirty="0">
                <a:latin typeface="Times New Roman"/>
                <a:cs typeface="Times New Roman"/>
              </a:rPr>
              <a:t>in dimore semplici </a:t>
            </a:r>
            <a:r>
              <a:rPr sz="1200" spc="-5" dirty="0">
                <a:latin typeface="Times New Roman"/>
                <a:cs typeface="Times New Roman"/>
              </a:rPr>
              <a:t>ed esemplari,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mantenevano come  luoghi familiari destinati ad ispirare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impressionare favorevolmente gli osservatori studenti che soggiornavano nel </a:t>
            </a:r>
            <a:r>
              <a:rPr sz="1200" spc="5" dirty="0">
                <a:latin typeface="Times New Roman"/>
                <a:cs typeface="Times New Roman"/>
              </a:rPr>
              <a:t>centro 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quartier </a:t>
            </a:r>
            <a:r>
              <a:rPr sz="1200" spc="-5" dirty="0">
                <a:latin typeface="Times New Roman"/>
                <a:cs typeface="Times New Roman"/>
              </a:rPr>
              <a:t>generale educativo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(750.6) 66:7.4 </a:t>
            </a:r>
            <a:r>
              <a:rPr sz="1200" spc="-5" dirty="0">
                <a:latin typeface="Times New Roman"/>
                <a:cs typeface="Times New Roman"/>
              </a:rPr>
              <a:t>L’ordine ben </a:t>
            </a:r>
            <a:r>
              <a:rPr sz="1200" dirty="0">
                <a:latin typeface="Times New Roman"/>
                <a:cs typeface="Times New Roman"/>
              </a:rPr>
              <a:t>definito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familiare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di una sola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in un’unica </a:t>
            </a:r>
            <a:r>
              <a:rPr sz="1200" spc="-5" dirty="0">
                <a:latin typeface="Times New Roman"/>
                <a:cs typeface="Times New Roman"/>
              </a:rPr>
              <a:t>residenza, </a:t>
            </a:r>
            <a:r>
              <a:rPr sz="1200" dirty="0">
                <a:latin typeface="Times New Roman"/>
                <a:cs typeface="Times New Roman"/>
              </a:rPr>
              <a:t>in un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luogo</a:t>
            </a:r>
            <a:endParaRPr sz="1200">
              <a:latin typeface="Times New Roman"/>
              <a:cs typeface="Times New Roman"/>
            </a:endParaRPr>
          </a:p>
          <a:p>
            <a:pPr marL="88900" marR="8890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relativamente stabile, </a:t>
            </a:r>
            <a:r>
              <a:rPr sz="1200" dirty="0">
                <a:latin typeface="Times New Roman"/>
                <a:cs typeface="Times New Roman"/>
              </a:rPr>
              <a:t>datano </a:t>
            </a:r>
            <a:r>
              <a:rPr sz="1200" spc="-5" dirty="0">
                <a:latin typeface="Times New Roman"/>
                <a:cs typeface="Times New Roman"/>
              </a:rPr>
              <a:t>dai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principalmente dovuti </a:t>
            </a:r>
            <a:r>
              <a:rPr sz="1200" spc="-5" dirty="0">
                <a:latin typeface="Times New Roman"/>
                <a:cs typeface="Times New Roman"/>
              </a:rPr>
              <a:t>all’esempio ed agli insegnamenti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allievi.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famiglia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non fu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riuscita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superuomini e le </a:t>
            </a:r>
            <a:r>
              <a:rPr sz="1200" spc="-5" dirty="0">
                <a:latin typeface="Times New Roman"/>
                <a:cs typeface="Times New Roman"/>
              </a:rPr>
              <a:t>superdonne </a:t>
            </a:r>
            <a:r>
              <a:rPr sz="1200" dirty="0">
                <a:latin typeface="Times New Roman"/>
                <a:cs typeface="Times New Roman"/>
              </a:rPr>
              <a:t>di Dalamatia non  </a:t>
            </a:r>
            <a:r>
              <a:rPr sz="1200" spc="-5" dirty="0">
                <a:latin typeface="Times New Roman"/>
                <a:cs typeface="Times New Roman"/>
              </a:rPr>
              <a:t>portarono gli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ad amare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nipoti ed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dei loro nipoti, ed a </a:t>
            </a:r>
            <a:r>
              <a:rPr sz="1200" spc="-5" dirty="0">
                <a:latin typeface="Times New Roman"/>
                <a:cs typeface="Times New Roman"/>
              </a:rPr>
              <a:t>fare dei progetti </a:t>
            </a:r>
            <a:r>
              <a:rPr sz="1200" dirty="0">
                <a:latin typeface="Times New Roman"/>
                <a:cs typeface="Times New Roman"/>
              </a:rPr>
              <a:t>per loro. </a:t>
            </a:r>
            <a:r>
              <a:rPr sz="1200" spc="-5" dirty="0">
                <a:latin typeface="Times New Roman"/>
                <a:cs typeface="Times New Roman"/>
              </a:rPr>
              <a:t>L’uomo selvaggio </a:t>
            </a:r>
            <a:r>
              <a:rPr sz="1200" dirty="0">
                <a:latin typeface="Times New Roman"/>
                <a:cs typeface="Times New Roman"/>
              </a:rPr>
              <a:t>ama </a:t>
            </a:r>
            <a:r>
              <a:rPr sz="1200" spc="-5" dirty="0">
                <a:latin typeface="Times New Roman"/>
                <a:cs typeface="Times New Roman"/>
              </a:rPr>
              <a:t>suo figlio,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l’uomo civilizzato </a:t>
            </a:r>
            <a:r>
              <a:rPr sz="1200" dirty="0">
                <a:latin typeface="Times New Roman"/>
                <a:cs typeface="Times New Roman"/>
              </a:rPr>
              <a:t>ama </a:t>
            </a:r>
            <a:r>
              <a:rPr sz="1200" spc="-5" dirty="0">
                <a:latin typeface="Times New Roman"/>
                <a:cs typeface="Times New Roman"/>
              </a:rPr>
              <a:t>anche suo </a:t>
            </a:r>
            <a:r>
              <a:rPr sz="1200" dirty="0">
                <a:latin typeface="Times New Roman"/>
                <a:cs typeface="Times New Roman"/>
              </a:rPr>
              <a:t>nipote.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9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(750.7) 66:7.5 </a:t>
            </a:r>
            <a:r>
              <a:rPr sz="1200" dirty="0">
                <a:latin typeface="Times New Roman"/>
                <a:cs typeface="Times New Roman"/>
              </a:rPr>
              <a:t>I membri </a:t>
            </a:r>
            <a:r>
              <a:rPr sz="1200" spc="-5" dirty="0">
                <a:latin typeface="Times New Roman"/>
                <a:cs typeface="Times New Roman"/>
              </a:rPr>
              <a:t>del 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vivevano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padri e </a:t>
            </a:r>
            <a:r>
              <a:rPr sz="1200" spc="-5" dirty="0">
                <a:latin typeface="Times New Roman"/>
                <a:cs typeface="Times New Roman"/>
              </a:rPr>
              <a:t>madri.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figli propri,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cinquanta </a:t>
            </a:r>
            <a:r>
              <a:rPr sz="1200" dirty="0">
                <a:latin typeface="Times New Roman"/>
                <a:cs typeface="Times New Roman"/>
              </a:rPr>
              <a:t>case modello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 </a:t>
            </a:r>
            <a:r>
              <a:rPr sz="1200" dirty="0">
                <a:latin typeface="Times New Roman"/>
                <a:cs typeface="Times New Roman"/>
              </a:rPr>
              <a:t>non ospitavano mai meno di </a:t>
            </a:r>
            <a:r>
              <a:rPr sz="1200" spc="-5" dirty="0">
                <a:latin typeface="Times New Roman"/>
                <a:cs typeface="Times New Roman"/>
              </a:rPr>
              <a:t>cinquecento </a:t>
            </a:r>
            <a:r>
              <a:rPr sz="1200" dirty="0">
                <a:latin typeface="Times New Roman"/>
                <a:cs typeface="Times New Roman"/>
              </a:rPr>
              <a:t>bambini </a:t>
            </a:r>
            <a:r>
              <a:rPr sz="1200" spc="-5" dirty="0">
                <a:latin typeface="Times New Roman"/>
                <a:cs typeface="Times New Roman"/>
              </a:rPr>
              <a:t>adottati, scelti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dirty="0">
                <a:latin typeface="Times New Roman"/>
                <a:cs typeface="Times New Roman"/>
              </a:rPr>
              <a:t>superiori </a:t>
            </a:r>
            <a:r>
              <a:rPr sz="1200" spc="-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andoniche </a:t>
            </a:r>
            <a:r>
              <a:rPr sz="1200" dirty="0">
                <a:latin typeface="Times New Roman"/>
                <a:cs typeface="Times New Roman"/>
              </a:rPr>
              <a:t>e sangik; molti di questi </a:t>
            </a:r>
            <a:r>
              <a:rPr sz="1200" spc="-5" dirty="0">
                <a:latin typeface="Times New Roman"/>
                <a:cs typeface="Times New Roman"/>
              </a:rPr>
              <a:t>figli erano orfani. Essi beneficiavano della </a:t>
            </a:r>
            <a:r>
              <a:rPr sz="1200" dirty="0">
                <a:latin typeface="Times New Roman"/>
                <a:cs typeface="Times New Roman"/>
              </a:rPr>
              <a:t>disciplina e </a:t>
            </a:r>
            <a:r>
              <a:rPr sz="1200" spc="-5" dirty="0">
                <a:latin typeface="Times New Roman"/>
                <a:cs typeface="Times New Roman"/>
              </a:rPr>
              <a:t>della formazione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supergenitori; </a:t>
            </a:r>
            <a:r>
              <a:rPr sz="1200" dirty="0">
                <a:latin typeface="Times New Roman"/>
                <a:cs typeface="Times New Roman"/>
              </a:rPr>
              <a:t>e poi, dopo </a:t>
            </a:r>
            <a:r>
              <a:rPr sz="1200" spc="-5" dirty="0">
                <a:latin typeface="Times New Roman"/>
                <a:cs typeface="Times New Roman"/>
              </a:rPr>
              <a:t>aver trascorso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anni nelle scuole del Principe (essi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entravano </a:t>
            </a:r>
            <a:r>
              <a:rPr sz="1200" dirty="0">
                <a:latin typeface="Times New Roman"/>
                <a:cs typeface="Times New Roman"/>
              </a:rPr>
              <a:t>dai tredici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quindici </a:t>
            </a:r>
            <a:r>
              <a:rPr sz="1200" spc="-5" dirty="0">
                <a:latin typeface="Times New Roman"/>
                <a:cs typeface="Times New Roman"/>
              </a:rPr>
              <a:t>anni),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515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78740">
              <a:lnSpc>
                <a:spcPts val="1380"/>
              </a:lnSpc>
              <a:spcBef>
                <a:spcPts val="195"/>
              </a:spcBef>
            </a:pP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essi furono dei </a:t>
            </a:r>
            <a:r>
              <a:rPr sz="1200" dirty="0">
                <a:latin typeface="Times New Roman"/>
                <a:cs typeface="Times New Roman"/>
              </a:rPr>
              <a:t>soli </a:t>
            </a:r>
            <a:r>
              <a:rPr sz="1200" spc="-5" dirty="0">
                <a:latin typeface="Times New Roman"/>
                <a:cs typeface="Times New Roman"/>
              </a:rPr>
              <a:t>secondari per </a:t>
            </a:r>
            <a:r>
              <a:rPr sz="1200" dirty="0">
                <a:latin typeface="Times New Roman"/>
                <a:cs typeface="Times New Roman"/>
              </a:rPr>
              <a:t>un breve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formazione </a:t>
            </a:r>
            <a:r>
              <a:rPr sz="1200" spc="-5" dirty="0">
                <a:latin typeface="Times New Roman"/>
                <a:cs typeface="Times New Roman"/>
              </a:rPr>
              <a:t>come corpi </a:t>
            </a:r>
            <a:r>
              <a:rPr sz="1200" dirty="0">
                <a:latin typeface="Times New Roman"/>
                <a:cs typeface="Times New Roman"/>
              </a:rPr>
              <a:t>spaziali </a:t>
            </a:r>
            <a:r>
              <a:rPr sz="1200" spc="-5" dirty="0">
                <a:latin typeface="Times New Roman"/>
                <a:cs typeface="Times New Roman"/>
              </a:rPr>
              <a:t>separati. Questi </a:t>
            </a:r>
            <a:r>
              <a:rPr sz="1200" spc="1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pianeti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grossi del sistema </a:t>
            </a:r>
            <a:r>
              <a:rPr sz="1200" dirty="0">
                <a:latin typeface="Times New Roman"/>
                <a:cs typeface="Times New Roman"/>
              </a:rPr>
              <a:t>solare sono rimasti 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gassosi 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oggi,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essendosi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raffreddati 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15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solidificarsi </a:t>
            </a:r>
            <a:r>
              <a:rPr sz="1200" dirty="0">
                <a:latin typeface="Times New Roman"/>
                <a:cs typeface="Times New Roman"/>
              </a:rPr>
              <a:t>o da </a:t>
            </a:r>
            <a:r>
              <a:rPr sz="1200" spc="-5" dirty="0">
                <a:latin typeface="Times New Roman"/>
                <a:cs typeface="Times New Roman"/>
              </a:rPr>
              <a:t>condensarsi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completamente.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(656.7) 57:5.11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nuclei </a:t>
            </a:r>
            <a:r>
              <a:rPr sz="1200" dirty="0">
                <a:latin typeface="Times New Roman"/>
                <a:cs typeface="Times New Roman"/>
              </a:rPr>
              <a:t>di contrazione </a:t>
            </a:r>
            <a:r>
              <a:rPr sz="1200" spc="-5" dirty="0">
                <a:latin typeface="Times New Roman"/>
                <a:cs typeface="Times New Roman"/>
              </a:rPr>
              <a:t>gassosa degli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dieci pianeti </a:t>
            </a:r>
            <a:r>
              <a:rPr sz="1200" dirty="0">
                <a:latin typeface="Times New Roman"/>
                <a:cs typeface="Times New Roman"/>
              </a:rPr>
              <a:t>raggiunsero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solidificazione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cominciarono così  ad attirare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quantità </a:t>
            </a:r>
            <a:r>
              <a:rPr sz="1200" spc="-5" dirty="0">
                <a:latin typeface="Times New Roman"/>
                <a:cs typeface="Times New Roman"/>
              </a:rPr>
              <a:t>crescenti della </a:t>
            </a:r>
            <a:r>
              <a:rPr sz="1200" dirty="0">
                <a:latin typeface="Times New Roman"/>
                <a:cs typeface="Times New Roman"/>
              </a:rPr>
              <a:t>materia </a:t>
            </a:r>
            <a:r>
              <a:rPr sz="1200" spc="-5" dirty="0">
                <a:latin typeface="Times New Roman"/>
                <a:cs typeface="Times New Roman"/>
              </a:rPr>
              <a:t>meteorica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circolava </a:t>
            </a:r>
            <a:r>
              <a:rPr sz="1200" dirty="0">
                <a:latin typeface="Times New Roman"/>
                <a:cs typeface="Times New Roman"/>
              </a:rPr>
              <a:t>nello spazio </a:t>
            </a:r>
            <a:r>
              <a:rPr sz="1200" spc="-5" dirty="0">
                <a:latin typeface="Times New Roman"/>
                <a:cs typeface="Times New Roman"/>
              </a:rPr>
              <a:t>circostante. </a:t>
            </a:r>
            <a:r>
              <a:rPr sz="1200" dirty="0">
                <a:latin typeface="Times New Roman"/>
                <a:cs typeface="Times New Roman"/>
              </a:rPr>
              <a:t>I mondi del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spc="5" dirty="0">
                <a:latin typeface="Times New Roman"/>
                <a:cs typeface="Times New Roman"/>
              </a:rPr>
              <a:t>solare </a:t>
            </a:r>
            <a:r>
              <a:rPr sz="1200" dirty="0">
                <a:latin typeface="Times New Roman"/>
                <a:cs typeface="Times New Roman"/>
              </a:rPr>
              <a:t>ebbero  dunque una doppia </a:t>
            </a:r>
            <a:r>
              <a:rPr sz="1200" spc="-5" dirty="0">
                <a:latin typeface="Times New Roman"/>
                <a:cs typeface="Times New Roman"/>
              </a:rPr>
              <a:t>origine: nuclei </a:t>
            </a:r>
            <a:r>
              <a:rPr sz="1200" dirty="0">
                <a:latin typeface="Times New Roman"/>
                <a:cs typeface="Times New Roman"/>
              </a:rPr>
              <a:t>di condensazione </a:t>
            </a:r>
            <a:r>
              <a:rPr sz="1200" spc="-5" dirty="0">
                <a:latin typeface="Times New Roman"/>
                <a:cs typeface="Times New Roman"/>
              </a:rPr>
              <a:t>gassosa accresciuti successivamente dalla cattura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enormi quantità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meteore.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continuano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a catturare </a:t>
            </a:r>
            <a:r>
              <a:rPr sz="1200" spc="-5" dirty="0">
                <a:latin typeface="Times New Roman"/>
                <a:cs typeface="Times New Roman"/>
              </a:rPr>
              <a:t>meteore, </a:t>
            </a:r>
            <a:r>
              <a:rPr sz="1200" dirty="0">
                <a:latin typeface="Times New Roman"/>
                <a:cs typeface="Times New Roman"/>
              </a:rPr>
              <a:t>ma in numero </a:t>
            </a:r>
            <a:r>
              <a:rPr sz="1200" spc="-5" dirty="0">
                <a:latin typeface="Times New Roman"/>
                <a:cs typeface="Times New Roman"/>
              </a:rPr>
              <a:t>assai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minore.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34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(657.1) 57:5.12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girano attorno al </a:t>
            </a:r>
            <a:r>
              <a:rPr sz="1200" dirty="0">
                <a:latin typeface="Times New Roman"/>
                <a:cs typeface="Times New Roman"/>
              </a:rPr>
              <a:t>sole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equatoriale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-5" dirty="0">
                <a:latin typeface="Times New Roman"/>
                <a:cs typeface="Times New Roman"/>
              </a:rPr>
              <a:t>madre solare, </a:t>
            </a:r>
            <a:r>
              <a:rPr sz="1200" spc="5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che farebbero se fossero stati  espulsi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rotazione solare.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spostano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dell’estrusione solare </a:t>
            </a:r>
            <a:r>
              <a:rPr sz="1200" dirty="0">
                <a:latin typeface="Times New Roman"/>
                <a:cs typeface="Times New Roman"/>
              </a:rPr>
              <a:t>causata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Angona, che si </a:t>
            </a:r>
            <a:r>
              <a:rPr sz="1200" dirty="0">
                <a:latin typeface="Times New Roman"/>
                <a:cs typeface="Times New Roman"/>
              </a:rPr>
              <a:t>trovava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considerevole angolo </a:t>
            </a:r>
            <a:r>
              <a:rPr sz="1200" dirty="0">
                <a:latin typeface="Times New Roman"/>
                <a:cs typeface="Times New Roman"/>
              </a:rPr>
              <a:t>rispetto </a:t>
            </a:r>
            <a:r>
              <a:rPr sz="1200" spc="-5" dirty="0">
                <a:latin typeface="Times New Roman"/>
                <a:cs typeface="Times New Roman"/>
              </a:rPr>
              <a:t>al piano dell’equatore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solare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6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(657.2) 57:5.13 </a:t>
            </a:r>
            <a:r>
              <a:rPr sz="1200" spc="-5" dirty="0">
                <a:latin typeface="Times New Roman"/>
                <a:cs typeface="Times New Roman"/>
              </a:rPr>
              <a:t>Mentre Angona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catturare alcunché della </a:t>
            </a:r>
            <a:r>
              <a:rPr sz="1200" dirty="0">
                <a:latin typeface="Times New Roman"/>
                <a:cs typeface="Times New Roman"/>
              </a:rPr>
              <a:t>massa </a:t>
            </a:r>
            <a:r>
              <a:rPr sz="1200" spc="-5" dirty="0">
                <a:latin typeface="Times New Roman"/>
                <a:cs typeface="Times New Roman"/>
              </a:rPr>
              <a:t>solare, </a:t>
            </a:r>
            <a:r>
              <a:rPr sz="1200" dirty="0">
                <a:latin typeface="Times New Roman"/>
                <a:cs typeface="Times New Roman"/>
              </a:rPr>
              <a:t>il vostro sole </a:t>
            </a:r>
            <a:r>
              <a:rPr sz="1200" spc="-5" dirty="0">
                <a:latin typeface="Times New Roman"/>
                <a:cs typeface="Times New Roman"/>
              </a:rPr>
              <a:t>aggiunse 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famiglia  planetaria </a:t>
            </a:r>
            <a:r>
              <a:rPr sz="1200" dirty="0">
                <a:latin typeface="Times New Roman"/>
                <a:cs typeface="Times New Roman"/>
              </a:rPr>
              <a:t>in corso di </a:t>
            </a:r>
            <a:r>
              <a:rPr sz="1200" spc="-5" dirty="0">
                <a:latin typeface="Times New Roman"/>
                <a:cs typeface="Times New Roman"/>
              </a:rPr>
              <a:t>metamorfosi </a:t>
            </a:r>
            <a:r>
              <a:rPr sz="1200" dirty="0">
                <a:latin typeface="Times New Roman"/>
                <a:cs typeface="Times New Roman"/>
              </a:rPr>
              <a:t>alcuni </a:t>
            </a:r>
            <a:r>
              <a:rPr sz="1200" spc="-5" dirty="0">
                <a:latin typeface="Times New Roman"/>
                <a:cs typeface="Times New Roman"/>
              </a:rPr>
              <a:t>dei materiali spaziali circolanti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visitatore.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dell’intenso </a:t>
            </a:r>
            <a:r>
              <a:rPr sz="1200" dirty="0">
                <a:latin typeface="Times New Roman"/>
                <a:cs typeface="Times New Roman"/>
              </a:rPr>
              <a:t>campo  </a:t>
            </a:r>
            <a:r>
              <a:rPr sz="1200" spc="-5" dirty="0">
                <a:latin typeface="Times New Roman"/>
                <a:cs typeface="Times New Roman"/>
              </a:rPr>
              <a:t>gravitazionale </a:t>
            </a:r>
            <a:r>
              <a:rPr sz="1200" dirty="0">
                <a:latin typeface="Times New Roman"/>
                <a:cs typeface="Times New Roman"/>
              </a:rPr>
              <a:t>di Angona, la </a:t>
            </a:r>
            <a:r>
              <a:rPr sz="1200" spc="-5" dirty="0">
                <a:latin typeface="Times New Roman"/>
                <a:cs typeface="Times New Roman"/>
              </a:rPr>
              <a:t>sua famiglia </a:t>
            </a:r>
            <a:r>
              <a:rPr sz="1200" dirty="0">
                <a:latin typeface="Times New Roman"/>
                <a:cs typeface="Times New Roman"/>
              </a:rPr>
              <a:t>planetaria </a:t>
            </a:r>
            <a:r>
              <a:rPr sz="1200" spc="-5" dirty="0">
                <a:latin typeface="Times New Roman"/>
                <a:cs typeface="Times New Roman"/>
              </a:rPr>
              <a:t>tributaria descriveva </a:t>
            </a:r>
            <a:r>
              <a:rPr sz="1200" dirty="0">
                <a:latin typeface="Times New Roman"/>
                <a:cs typeface="Times New Roman"/>
              </a:rPr>
              <a:t>delle orbite a </a:t>
            </a:r>
            <a:r>
              <a:rPr sz="1200" spc="-5" dirty="0">
                <a:latin typeface="Times New Roman"/>
                <a:cs typeface="Times New Roman"/>
              </a:rPr>
              <a:t>considerevole </a:t>
            </a:r>
            <a:r>
              <a:rPr sz="1200" dirty="0">
                <a:latin typeface="Times New Roman"/>
                <a:cs typeface="Times New Roman"/>
              </a:rPr>
              <a:t>distanza </a:t>
            </a:r>
            <a:r>
              <a:rPr sz="1200" spc="-5" dirty="0">
                <a:latin typeface="Times New Roman"/>
                <a:cs typeface="Times New Roman"/>
              </a:rPr>
              <a:t>dal gigante </a:t>
            </a:r>
            <a:r>
              <a:rPr sz="1200" dirty="0">
                <a:latin typeface="Times New Roman"/>
                <a:cs typeface="Times New Roman"/>
              </a:rPr>
              <a:t>oscuro. 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l’estrusione </a:t>
            </a:r>
            <a:r>
              <a:rPr sz="1200" dirty="0">
                <a:latin typeface="Times New Roman"/>
                <a:cs typeface="Times New Roman"/>
              </a:rPr>
              <a:t>della massa </a:t>
            </a:r>
            <a:r>
              <a:rPr sz="1200" spc="-5" dirty="0">
                <a:latin typeface="Times New Roman"/>
                <a:cs typeface="Times New Roman"/>
              </a:rPr>
              <a:t>ancestrale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sistema solare </a:t>
            </a:r>
            <a:r>
              <a:rPr sz="1200" dirty="0">
                <a:latin typeface="Times New Roman"/>
                <a:cs typeface="Times New Roman"/>
              </a:rPr>
              <a:t>e mentre </a:t>
            </a:r>
            <a:r>
              <a:rPr sz="1200" spc="-5" dirty="0">
                <a:latin typeface="Times New Roman"/>
                <a:cs typeface="Times New Roman"/>
              </a:rPr>
              <a:t>Angona </a:t>
            </a:r>
            <a:r>
              <a:rPr sz="1200" dirty="0">
                <a:latin typeface="Times New Roman"/>
                <a:cs typeface="Times New Roman"/>
              </a:rPr>
              <a:t>era ancora in prossimità </a:t>
            </a:r>
            <a:r>
              <a:rPr sz="1200" spc="-5" dirty="0">
                <a:latin typeface="Times New Roman"/>
                <a:cs typeface="Times New Roman"/>
              </a:rPr>
              <a:t>del sole, </a:t>
            </a:r>
            <a:r>
              <a:rPr sz="1200" spc="1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dei  pianeti maggiori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Angona passarono così vicino all’antenato </a:t>
            </a:r>
            <a:r>
              <a:rPr sz="1200" dirty="0">
                <a:latin typeface="Times New Roman"/>
                <a:cs typeface="Times New Roman"/>
              </a:rPr>
              <a:t>massivo del </a:t>
            </a:r>
            <a:r>
              <a:rPr sz="1200" spc="-5" dirty="0">
                <a:latin typeface="Times New Roman"/>
                <a:cs typeface="Times New Roman"/>
              </a:rPr>
              <a:t>sistema solare che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forza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d’attrazione</a:t>
            </a:r>
            <a:endParaRPr sz="1200">
              <a:latin typeface="Times New Roman"/>
              <a:cs typeface="Times New Roman"/>
            </a:endParaRPr>
          </a:p>
          <a:p>
            <a:pPr marL="88900" marR="781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gravitazionale, accresciuta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sole, fu sufficiente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prevalere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presa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Angona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staccare </a:t>
            </a:r>
            <a:r>
              <a:rPr sz="1200" dirty="0">
                <a:latin typeface="Times New Roman"/>
                <a:cs typeface="Times New Roman"/>
              </a:rPr>
              <a:t>definitivamente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tributari del vagabondo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441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(657.3) 57:5.14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materiale del sistema solare </a:t>
            </a:r>
            <a:r>
              <a:rPr sz="1200" dirty="0">
                <a:latin typeface="Times New Roman"/>
                <a:cs typeface="Times New Roman"/>
              </a:rPr>
              <a:t>derivato dal sole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dotato </a:t>
            </a:r>
            <a:r>
              <a:rPr sz="1200" spc="-5" dirty="0">
                <a:latin typeface="Times New Roman"/>
                <a:cs typeface="Times New Roman"/>
              </a:rPr>
              <a:t>originariamente </a:t>
            </a:r>
            <a:r>
              <a:rPr sz="1200" dirty="0">
                <a:latin typeface="Times New Roman"/>
                <a:cs typeface="Times New Roman"/>
              </a:rPr>
              <a:t>di un movimento </a:t>
            </a:r>
            <a:r>
              <a:rPr sz="1200" spc="-5" dirty="0">
                <a:latin typeface="Times New Roman"/>
                <a:cs typeface="Times New Roman"/>
              </a:rPr>
              <a:t>orbitale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direzione  omogenea,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stato per l’intrusione </a:t>
            </a:r>
            <a:r>
              <a:rPr sz="1200" dirty="0">
                <a:latin typeface="Times New Roman"/>
                <a:cs typeface="Times New Roman"/>
              </a:rPr>
              <a:t>di questi tre </a:t>
            </a:r>
            <a:r>
              <a:rPr sz="1200" spc="-5" dirty="0">
                <a:latin typeface="Times New Roman"/>
                <a:cs typeface="Times New Roman"/>
              </a:rPr>
              <a:t>corpi spaziali </a:t>
            </a:r>
            <a:r>
              <a:rPr sz="1200" dirty="0">
                <a:latin typeface="Times New Roman"/>
                <a:cs typeface="Times New Roman"/>
              </a:rPr>
              <a:t>estranei, tutto il </a:t>
            </a:r>
            <a:r>
              <a:rPr sz="1200" spc="-5" dirty="0">
                <a:latin typeface="Times New Roman"/>
                <a:cs typeface="Times New Roman"/>
              </a:rPr>
              <a:t>materiale del sistema solare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avrebbe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2615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454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candidati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incarichi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emissari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presso </a:t>
            </a:r>
            <a:r>
              <a:rPr sz="1200" dirty="0">
                <a:latin typeface="Times New Roman"/>
                <a:cs typeface="Times New Roman"/>
              </a:rPr>
              <a:t>le tribù </a:t>
            </a:r>
            <a:r>
              <a:rPr sz="1200" spc="-5" dirty="0">
                <a:latin typeface="Times New Roman"/>
                <a:cs typeface="Times New Roman"/>
              </a:rPr>
              <a:t>bisognose </a:t>
            </a:r>
            <a:r>
              <a:rPr sz="1200" dirty="0">
                <a:latin typeface="Times New Roman"/>
                <a:cs typeface="Times New Roman"/>
              </a:rPr>
              <a:t>delle loro rispettive  </a:t>
            </a:r>
            <a:r>
              <a:rPr sz="1200" spc="-5" dirty="0">
                <a:latin typeface="Times New Roman"/>
                <a:cs typeface="Times New Roman"/>
              </a:rPr>
              <a:t>razze.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(751.1) 66:7.6 </a:t>
            </a:r>
            <a:r>
              <a:rPr sz="1200" spc="-5" dirty="0">
                <a:latin typeface="Times New Roman"/>
                <a:cs typeface="Times New Roman"/>
              </a:rPr>
              <a:t>Fad </a:t>
            </a:r>
            <a:r>
              <a:rPr sz="1200" dirty="0">
                <a:latin typeface="Times New Roman"/>
                <a:cs typeface="Times New Roman"/>
              </a:rPr>
              <a:t>fu il promotore </a:t>
            </a:r>
            <a:r>
              <a:rPr sz="1200" spc="-5" dirty="0">
                <a:latin typeface="Times New Roman"/>
                <a:cs typeface="Times New Roman"/>
              </a:rPr>
              <a:t>del piano </a:t>
            </a:r>
            <a:r>
              <a:rPr sz="1200" dirty="0">
                <a:latin typeface="Times New Roman"/>
                <a:cs typeface="Times New Roman"/>
              </a:rPr>
              <a:t>d’insegnamento di </a:t>
            </a:r>
            <a:r>
              <a:rPr sz="1200" spc="-5" dirty="0">
                <a:latin typeface="Times New Roman"/>
                <a:cs typeface="Times New Roman"/>
              </a:rPr>
              <a:t>Dalamatia che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messo </a:t>
            </a:r>
            <a:r>
              <a:rPr sz="1200" dirty="0">
                <a:latin typeface="Times New Roman"/>
                <a:cs typeface="Times New Roman"/>
              </a:rPr>
              <a:t>in atto sotto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scuola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industriale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nella quale gli allievi imparavano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pratica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grazie alla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si formavano con </a:t>
            </a:r>
            <a:r>
              <a:rPr sz="1200" dirty="0">
                <a:latin typeface="Times New Roman"/>
                <a:cs typeface="Times New Roman"/>
              </a:rPr>
              <a:t>il compimento </a:t>
            </a:r>
            <a:r>
              <a:rPr sz="1200" spc="-5" dirty="0">
                <a:latin typeface="Times New Roman"/>
                <a:cs typeface="Times New Roman"/>
              </a:rPr>
              <a:t>quotidiano </a:t>
            </a:r>
            <a:r>
              <a:rPr sz="1200" dirty="0">
                <a:latin typeface="Times New Roman"/>
                <a:cs typeface="Times New Roman"/>
              </a:rPr>
              <a:t>d’incarichi  utili. </a:t>
            </a:r>
            <a:r>
              <a:rPr sz="1200" spc="-5" dirty="0">
                <a:latin typeface="Times New Roman"/>
                <a:cs typeface="Times New Roman"/>
              </a:rPr>
              <a:t>Questo 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educazione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ignorava </a:t>
            </a:r>
            <a:r>
              <a:rPr sz="1200" dirty="0">
                <a:latin typeface="Times New Roman"/>
                <a:cs typeface="Times New Roman"/>
              </a:rPr>
              <a:t>l’attività </a:t>
            </a:r>
            <a:r>
              <a:rPr sz="1200" spc="-5" dirty="0">
                <a:latin typeface="Times New Roman"/>
                <a:cs typeface="Times New Roman"/>
              </a:rPr>
              <a:t>mentale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sentimento </a:t>
            </a:r>
            <a:r>
              <a:rPr sz="1200" dirty="0">
                <a:latin typeface="Times New Roman"/>
                <a:cs typeface="Times New Roman"/>
              </a:rPr>
              <a:t>nello sviluppo </a:t>
            </a:r>
            <a:r>
              <a:rPr sz="1200" spc="-5" dirty="0">
                <a:latin typeface="Times New Roman"/>
                <a:cs typeface="Times New Roman"/>
              </a:rPr>
              <a:t>del carattere, </a:t>
            </a:r>
            <a:r>
              <a:rPr sz="1200" dirty="0">
                <a:latin typeface="Times New Roman"/>
                <a:cs typeface="Times New Roman"/>
              </a:rPr>
              <a:t>ma poneva in primo  piano la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manuale. </a:t>
            </a:r>
            <a:r>
              <a:rPr sz="1200" spc="-5" dirty="0">
                <a:latin typeface="Times New Roman"/>
                <a:cs typeface="Times New Roman"/>
              </a:rPr>
              <a:t>L’istruzione era </a:t>
            </a:r>
            <a:r>
              <a:rPr sz="1200" dirty="0">
                <a:latin typeface="Times New Roman"/>
                <a:cs typeface="Times New Roman"/>
              </a:rPr>
              <a:t>individuale e </a:t>
            </a:r>
            <a:r>
              <a:rPr sz="1200" spc="-5" dirty="0">
                <a:latin typeface="Times New Roman"/>
                <a:cs typeface="Times New Roman"/>
              </a:rPr>
              <a:t>collettiva. Gli allievi erano </a:t>
            </a:r>
            <a:r>
              <a:rPr sz="1200" dirty="0">
                <a:latin typeface="Times New Roman"/>
                <a:cs typeface="Times New Roman"/>
              </a:rPr>
              <a:t>istruiti sia da uomini che da donne e da loro  </a:t>
            </a:r>
            <a:r>
              <a:rPr sz="1200" spc="-5" dirty="0">
                <a:latin typeface="Times New Roman"/>
                <a:cs typeface="Times New Roman"/>
              </a:rPr>
              <a:t>congiuntamente. Metà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istruzione </a:t>
            </a:r>
            <a:r>
              <a:rPr sz="1200" spc="-5" dirty="0">
                <a:latin typeface="Times New Roman"/>
                <a:cs typeface="Times New Roman"/>
              </a:rPr>
              <a:t>collettiva avveniva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sessi, </a:t>
            </a:r>
            <a:r>
              <a:rPr sz="1200" dirty="0">
                <a:latin typeface="Times New Roman"/>
                <a:cs typeface="Times New Roman"/>
              </a:rPr>
              <a:t>l’altra metà in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mista. </a:t>
            </a:r>
            <a:r>
              <a:rPr sz="1200" spc="-5" dirty="0">
                <a:latin typeface="Times New Roman"/>
                <a:cs typeface="Times New Roman"/>
              </a:rPr>
              <a:t>Gli studenti erano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istruiti</a:t>
            </a:r>
            <a:endParaRPr sz="1200">
              <a:latin typeface="Times New Roman"/>
              <a:cs typeface="Times New Roman"/>
            </a:endParaRPr>
          </a:p>
          <a:p>
            <a:pPr marL="88900" marR="268605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individualmente </a:t>
            </a:r>
            <a:r>
              <a:rPr sz="1200" spc="-5" dirty="0">
                <a:latin typeface="Times New Roman"/>
                <a:cs typeface="Times New Roman"/>
              </a:rPr>
              <a:t>nell’abilità manuale </a:t>
            </a:r>
            <a:r>
              <a:rPr sz="1200" dirty="0">
                <a:latin typeface="Times New Roman"/>
                <a:cs typeface="Times New Roman"/>
              </a:rPr>
              <a:t>e venivano socializzati in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o in </a:t>
            </a:r>
            <a:r>
              <a:rPr sz="1200" spc="-5" dirty="0">
                <a:latin typeface="Times New Roman"/>
                <a:cs typeface="Times New Roman"/>
              </a:rPr>
              <a:t>classi.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erano addestrati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fraternizzare con gruppi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giovani, con gruppi </a:t>
            </a:r>
            <a:r>
              <a:rPr sz="1200" dirty="0">
                <a:latin typeface="Times New Roman"/>
                <a:cs typeface="Times New Roman"/>
              </a:rPr>
              <a:t>più anziani e </a:t>
            </a:r>
            <a:r>
              <a:rPr sz="1200" spc="-5" dirty="0">
                <a:latin typeface="Times New Roman"/>
                <a:cs typeface="Times New Roman"/>
              </a:rPr>
              <a:t>con adulti, </a:t>
            </a:r>
            <a:r>
              <a:rPr sz="1200" dirty="0">
                <a:latin typeface="Times New Roman"/>
                <a:cs typeface="Times New Roman"/>
              </a:rPr>
              <a:t>come pure a lavorare in </a:t>
            </a:r>
            <a:r>
              <a:rPr sz="1200" spc="-5" dirty="0">
                <a:latin typeface="Times New Roman"/>
                <a:cs typeface="Times New Roman"/>
              </a:rPr>
              <a:t>gruppo con quelli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-5" dirty="0">
                <a:latin typeface="Times New Roman"/>
                <a:cs typeface="Times New Roman"/>
              </a:rPr>
              <a:t>età. Essi venivano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familiarizzati con associazioni quali gruppi familiari, squadre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scuola.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08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(751.2) 66:7.7 </a:t>
            </a:r>
            <a:r>
              <a:rPr sz="1200" spc="-5" dirty="0">
                <a:latin typeface="Times New Roman"/>
                <a:cs typeface="Times New Roman"/>
              </a:rPr>
              <a:t>Tra 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studenti </a:t>
            </a:r>
            <a:r>
              <a:rPr sz="1200" dirty="0">
                <a:latin typeface="Times New Roman"/>
                <a:cs typeface="Times New Roman"/>
              </a:rPr>
              <a:t>istruiti in </a:t>
            </a:r>
            <a:r>
              <a:rPr sz="1200" spc="-5" dirty="0">
                <a:latin typeface="Times New Roman"/>
                <a:cs typeface="Times New Roman"/>
              </a:rPr>
              <a:t>Mesopotamia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lavorare con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rispettive razze, c’erano degli Andoniti </a:t>
            </a:r>
            <a:r>
              <a:rPr sz="1200" dirty="0">
                <a:latin typeface="Times New Roman"/>
                <a:cs typeface="Times New Roman"/>
              </a:rPr>
              <a:t>provenienti  </a:t>
            </a:r>
            <a:r>
              <a:rPr sz="1200" spc="-5" dirty="0">
                <a:latin typeface="Times New Roman"/>
                <a:cs typeface="Times New Roman"/>
              </a:rPr>
              <a:t>dagli altipiani dell’India occidentale assieme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rappresentanti degli </a:t>
            </a:r>
            <a:r>
              <a:rPr sz="1200" dirty="0">
                <a:latin typeface="Times New Roman"/>
                <a:cs typeface="Times New Roman"/>
              </a:rPr>
              <a:t>uomini rossi 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blu; più </a:t>
            </a:r>
            <a:r>
              <a:rPr sz="1200" spc="-5" dirty="0">
                <a:latin typeface="Times New Roman"/>
                <a:cs typeface="Times New Roman"/>
              </a:rPr>
              <a:t>tardi ancora fu </a:t>
            </a:r>
            <a:r>
              <a:rPr sz="1200" spc="5" dirty="0">
                <a:latin typeface="Times New Roman"/>
                <a:cs typeface="Times New Roman"/>
              </a:rPr>
              <a:t>accolto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un piccolo </a:t>
            </a:r>
            <a:r>
              <a:rPr sz="1200" spc="-5" dirty="0">
                <a:latin typeface="Times New Roman"/>
                <a:cs typeface="Times New Roman"/>
              </a:rPr>
              <a:t>gruppo della </a:t>
            </a:r>
            <a:r>
              <a:rPr sz="1200" dirty="0">
                <a:latin typeface="Times New Roman"/>
                <a:cs typeface="Times New Roman"/>
              </a:rPr>
              <a:t>razza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gialla.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06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(751.3) 66:7.8 </a:t>
            </a:r>
            <a:r>
              <a:rPr sz="1200" spc="-5" dirty="0">
                <a:latin typeface="Times New Roman"/>
                <a:cs typeface="Times New Roman"/>
              </a:rPr>
              <a:t>Hap presentò </a:t>
            </a:r>
            <a:r>
              <a:rPr sz="1200" dirty="0">
                <a:latin typeface="Times New Roman"/>
                <a:cs typeface="Times New Roman"/>
              </a:rPr>
              <a:t>alle razze primitive una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morale.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codice </a:t>
            </a:r>
            <a:r>
              <a:rPr sz="1200" spc="-5" dirty="0">
                <a:latin typeface="Times New Roman"/>
                <a:cs typeface="Times New Roman"/>
              </a:rPr>
              <a:t>si chiamava “La Via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consisteva nei sette  comandamenti 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(751.4) 66:7.9 </a:t>
            </a:r>
            <a:r>
              <a:rPr sz="1200" dirty="0">
                <a:latin typeface="Times New Roman"/>
                <a:cs typeface="Times New Roman"/>
              </a:rPr>
              <a:t>1. Tu non </a:t>
            </a:r>
            <a:r>
              <a:rPr sz="1200" spc="-5" dirty="0">
                <a:latin typeface="Times New Roman"/>
                <a:cs typeface="Times New Roman"/>
              </a:rPr>
              <a:t>temerai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servirai alcun Dio eccetto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5454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(751.5) 66:7.10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Non disubbidirai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Figlio del Padre,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sovrano del </a:t>
            </a:r>
            <a:r>
              <a:rPr sz="1200" dirty="0">
                <a:latin typeface="Times New Roman"/>
                <a:cs typeface="Times New Roman"/>
              </a:rPr>
              <a:t>mondo, e non </a:t>
            </a:r>
            <a:r>
              <a:rPr sz="1200" spc="-5" dirty="0">
                <a:latin typeface="Times New Roman"/>
                <a:cs typeface="Times New Roman"/>
              </a:rPr>
              <a:t>mancherai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rispetto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associati  superumani.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07045" cy="3906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(751.6) 66:7.11 </a:t>
            </a:r>
            <a:r>
              <a:rPr sz="1200" dirty="0">
                <a:latin typeface="Times New Roman"/>
                <a:cs typeface="Times New Roman"/>
              </a:rPr>
              <a:t>3. Non </a:t>
            </a:r>
            <a:r>
              <a:rPr sz="1200" spc="-5" dirty="0">
                <a:latin typeface="Times New Roman"/>
                <a:cs typeface="Times New Roman"/>
              </a:rPr>
              <a:t>mentirai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sarai chiamato davanti ai giudici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popolo.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(751.7) 66:7.12 </a:t>
            </a:r>
            <a:r>
              <a:rPr sz="1200" dirty="0">
                <a:latin typeface="Times New Roman"/>
                <a:cs typeface="Times New Roman"/>
              </a:rPr>
              <a:t>4. Non </a:t>
            </a:r>
            <a:r>
              <a:rPr sz="1200" spc="-5" dirty="0">
                <a:latin typeface="Times New Roman"/>
                <a:cs typeface="Times New Roman"/>
              </a:rPr>
              <a:t>ucciderai </a:t>
            </a:r>
            <a:r>
              <a:rPr sz="1200" dirty="0">
                <a:latin typeface="Times New Roman"/>
                <a:cs typeface="Times New Roman"/>
              </a:rPr>
              <a:t>uomini, donne o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bambini.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(751.8) 66:7.13 </a:t>
            </a:r>
            <a:r>
              <a:rPr sz="1200" dirty="0">
                <a:latin typeface="Times New Roman"/>
                <a:cs typeface="Times New Roman"/>
              </a:rPr>
              <a:t>5. Non </a:t>
            </a:r>
            <a:r>
              <a:rPr sz="1200" spc="-5" dirty="0">
                <a:latin typeface="Times New Roman"/>
                <a:cs typeface="Times New Roman"/>
              </a:rPr>
              <a:t>ruberai </a:t>
            </a:r>
            <a:r>
              <a:rPr sz="1200" dirty="0">
                <a:latin typeface="Times New Roman"/>
                <a:cs typeface="Times New Roman"/>
              </a:rPr>
              <a:t>né i </a:t>
            </a:r>
            <a:r>
              <a:rPr sz="1200" spc="-5" dirty="0">
                <a:latin typeface="Times New Roman"/>
                <a:cs typeface="Times New Roman"/>
              </a:rPr>
              <a:t>beni </a:t>
            </a:r>
            <a:r>
              <a:rPr sz="1200" dirty="0">
                <a:latin typeface="Times New Roman"/>
                <a:cs typeface="Times New Roman"/>
              </a:rPr>
              <a:t>né il </a:t>
            </a:r>
            <a:r>
              <a:rPr sz="1200" spc="-5" dirty="0">
                <a:latin typeface="Times New Roman"/>
                <a:cs typeface="Times New Roman"/>
              </a:rPr>
              <a:t>bestiame del </a:t>
            </a:r>
            <a:r>
              <a:rPr sz="1200" dirty="0">
                <a:latin typeface="Times New Roman"/>
                <a:cs typeface="Times New Roman"/>
              </a:rPr>
              <a:t>tuo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vicino.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(751.9) 66:7.14 </a:t>
            </a:r>
            <a:r>
              <a:rPr sz="1200" dirty="0">
                <a:latin typeface="Times New Roman"/>
                <a:cs typeface="Times New Roman"/>
              </a:rPr>
              <a:t>6. Non </a:t>
            </a:r>
            <a:r>
              <a:rPr sz="1200" spc="-5" dirty="0">
                <a:latin typeface="Times New Roman"/>
                <a:cs typeface="Times New Roman"/>
              </a:rPr>
              <a:t>toccherai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del tuo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amico.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(751.10) 66:7.15 </a:t>
            </a:r>
            <a:r>
              <a:rPr sz="1200" dirty="0">
                <a:latin typeface="Times New Roman"/>
                <a:cs typeface="Times New Roman"/>
              </a:rPr>
              <a:t>7. Non </a:t>
            </a:r>
            <a:r>
              <a:rPr sz="1200" spc="-5" dirty="0">
                <a:latin typeface="Times New Roman"/>
                <a:cs typeface="Times New Roman"/>
              </a:rPr>
              <a:t>mancherai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rispetto ai </a:t>
            </a:r>
            <a:r>
              <a:rPr sz="1200" dirty="0">
                <a:latin typeface="Times New Roman"/>
                <a:cs typeface="Times New Roman"/>
              </a:rPr>
              <a:t>tuoi genitori né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anziani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tribù.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9652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(751.11) 66:7.16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di Dalamatia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trecentomila anni. </a:t>
            </a:r>
            <a:r>
              <a:rPr sz="1200" dirty="0">
                <a:latin typeface="Times New Roman"/>
                <a:cs typeface="Times New Roman"/>
              </a:rPr>
              <a:t>E molte </a:t>
            </a:r>
            <a:r>
              <a:rPr sz="1200" spc="-5" dirty="0">
                <a:latin typeface="Times New Roman"/>
                <a:cs typeface="Times New Roman"/>
              </a:rPr>
              <a:t>pietre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quali questa legge fu </a:t>
            </a:r>
            <a:r>
              <a:rPr sz="1200" dirty="0">
                <a:latin typeface="Times New Roman"/>
                <a:cs typeface="Times New Roman"/>
              </a:rPr>
              <a:t>incisa </a:t>
            </a:r>
            <a:r>
              <a:rPr sz="1200" spc="-5" dirty="0">
                <a:latin typeface="Times New Roman"/>
                <a:cs typeface="Times New Roman"/>
              </a:rPr>
              <a:t>giacciono  ora </a:t>
            </a:r>
            <a:r>
              <a:rPr sz="1200" dirty="0">
                <a:latin typeface="Times New Roman"/>
                <a:cs typeface="Times New Roman"/>
              </a:rPr>
              <a:t>sotto il </a:t>
            </a:r>
            <a:r>
              <a:rPr sz="1200" spc="-5" dirty="0">
                <a:latin typeface="Times New Roman"/>
                <a:cs typeface="Times New Roman"/>
              </a:rPr>
              <a:t>mare al largo della Mesopotamia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Persia.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costume tenere </a:t>
            </a:r>
            <a:r>
              <a:rPr sz="1200" dirty="0">
                <a:latin typeface="Times New Roman"/>
                <a:cs typeface="Times New Roman"/>
              </a:rPr>
              <a:t>a mente uno di questi </a:t>
            </a:r>
            <a:r>
              <a:rPr sz="1200" spc="-5" dirty="0">
                <a:latin typeface="Times New Roman"/>
                <a:cs typeface="Times New Roman"/>
              </a:rPr>
              <a:t>comandamenti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ogni  </a:t>
            </a:r>
            <a:r>
              <a:rPr sz="1200" spc="-5" dirty="0">
                <a:latin typeface="Times New Roman"/>
                <a:cs typeface="Times New Roman"/>
              </a:rPr>
              <a:t>giorno della </a:t>
            </a:r>
            <a:r>
              <a:rPr sz="1200" dirty="0">
                <a:latin typeface="Times New Roman"/>
                <a:cs typeface="Times New Roman"/>
              </a:rPr>
              <a:t>settimana, </a:t>
            </a:r>
            <a:r>
              <a:rPr sz="1200" spc="-5" dirty="0">
                <a:latin typeface="Times New Roman"/>
                <a:cs typeface="Times New Roman"/>
              </a:rPr>
              <a:t>impiegandolo come </a:t>
            </a:r>
            <a:r>
              <a:rPr sz="1200" dirty="0">
                <a:latin typeface="Times New Roman"/>
                <a:cs typeface="Times New Roman"/>
              </a:rPr>
              <a:t>saluto e </a:t>
            </a:r>
            <a:r>
              <a:rPr sz="1200" spc="-5" dirty="0">
                <a:latin typeface="Times New Roman"/>
                <a:cs typeface="Times New Roman"/>
              </a:rPr>
              <a:t>come ringraziamento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6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(751.12) 66:7.17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misura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era il mese </a:t>
            </a:r>
            <a:r>
              <a:rPr sz="1200" spc="-5" dirty="0">
                <a:latin typeface="Times New Roman"/>
                <a:cs typeface="Times New Roman"/>
              </a:rPr>
              <a:t>lunare; questo periodo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calcolato </a:t>
            </a:r>
            <a:r>
              <a:rPr sz="1200" dirty="0">
                <a:latin typeface="Times New Roman"/>
                <a:cs typeface="Times New Roman"/>
              </a:rPr>
              <a:t>in ventotto </a:t>
            </a:r>
            <a:r>
              <a:rPr sz="1200" spc="-5" dirty="0">
                <a:latin typeface="Times New Roman"/>
                <a:cs typeface="Times New Roman"/>
              </a:rPr>
              <a:t>giorni.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l’eccezione  del giorno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notte,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sola unità di tempo </a:t>
            </a:r>
            <a:r>
              <a:rPr sz="1200" spc="-5" dirty="0">
                <a:latin typeface="Times New Roman"/>
                <a:cs typeface="Times New Roman"/>
              </a:rPr>
              <a:t>conosciuta dai </a:t>
            </a:r>
            <a:r>
              <a:rPr sz="1200" dirty="0">
                <a:latin typeface="Times New Roman"/>
                <a:cs typeface="Times New Roman"/>
              </a:rPr>
              <a:t>popoli primitivi.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settimana di sette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fu introdotta 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istruttori di Dalamatia </a:t>
            </a:r>
            <a:r>
              <a:rPr sz="1200" spc="-5" dirty="0">
                <a:latin typeface="Times New Roman"/>
                <a:cs typeface="Times New Roman"/>
              </a:rPr>
              <a:t>ed ebbe origine </a:t>
            </a:r>
            <a:r>
              <a:rPr sz="1200" dirty="0">
                <a:latin typeface="Times New Roman"/>
                <a:cs typeface="Times New Roman"/>
              </a:rPr>
              <a:t>dal fatto che sette era un quarto di ventotto.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del numero sette nel  superuniverso offrì loro </a:t>
            </a:r>
            <a:r>
              <a:rPr sz="1200" dirty="0">
                <a:latin typeface="Times New Roman"/>
                <a:cs typeface="Times New Roman"/>
              </a:rPr>
              <a:t>senza dubbio </a:t>
            </a:r>
            <a:r>
              <a:rPr sz="1200" spc="-5" dirty="0">
                <a:latin typeface="Times New Roman"/>
                <a:cs typeface="Times New Roman"/>
              </a:rPr>
              <a:t>l’occasione d’introdurre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riferimento spirituale nel calcolo </a:t>
            </a:r>
            <a:r>
              <a:rPr sz="1200" dirty="0">
                <a:latin typeface="Times New Roman"/>
                <a:cs typeface="Times New Roman"/>
              </a:rPr>
              <a:t>abituale </a:t>
            </a:r>
            <a:r>
              <a:rPr sz="1200" spc="-5" dirty="0">
                <a:latin typeface="Times New Roman"/>
                <a:cs typeface="Times New Roman"/>
              </a:rPr>
              <a:t>del tempo.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c’è  alcuna origine naturale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periodo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settimanale.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3695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(751.13) 66:7.18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campagna attorno alla città era </a:t>
            </a:r>
            <a:r>
              <a:rPr sz="1200" dirty="0">
                <a:latin typeface="Times New Roman"/>
                <a:cs typeface="Times New Roman"/>
              </a:rPr>
              <a:t>molto ben </a:t>
            </a:r>
            <a:r>
              <a:rPr sz="1200" spc="-5" dirty="0">
                <a:latin typeface="Times New Roman"/>
                <a:cs typeface="Times New Roman"/>
              </a:rPr>
              <a:t>sistemata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centosessanta </a:t>
            </a:r>
            <a:r>
              <a:rPr sz="1200" dirty="0">
                <a:latin typeface="Times New Roman"/>
                <a:cs typeface="Times New Roman"/>
              </a:rPr>
              <a:t>chilometri. </a:t>
            </a:r>
            <a:r>
              <a:rPr sz="1200" spc="-5" dirty="0">
                <a:latin typeface="Times New Roman"/>
                <a:cs typeface="Times New Roman"/>
              </a:rPr>
              <a:t>Negli immediati  dintorni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città centinaia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allievi qualificati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scuole del Principe s’impegnavano nell’allevamento degli animali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276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79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mettevano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modi l’istruzione </a:t>
            </a:r>
            <a:r>
              <a:rPr sz="1200" spc="-5" dirty="0">
                <a:latin typeface="Times New Roman"/>
                <a:cs typeface="Times New Roman"/>
              </a:rPr>
              <a:t>che avevano ricevuto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gruppo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suoi numerosi </a:t>
            </a:r>
            <a:r>
              <a:rPr sz="1200" dirty="0">
                <a:latin typeface="Times New Roman"/>
                <a:cs typeface="Times New Roman"/>
              </a:rPr>
              <a:t>assistenti umani. </a:t>
            </a:r>
            <a:r>
              <a:rPr sz="1200" spc="-5" dirty="0">
                <a:latin typeface="Times New Roman"/>
                <a:cs typeface="Times New Roman"/>
              </a:rPr>
              <a:t>Alcuni si  dedicavano all’agricoltura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all’orticoltura.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76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(751.14) 66:7.19 </a:t>
            </a:r>
            <a:r>
              <a:rPr sz="1200" spc="-5" dirty="0">
                <a:latin typeface="Times New Roman"/>
                <a:cs typeface="Times New Roman"/>
              </a:rPr>
              <a:t>L’umanità </a:t>
            </a:r>
            <a:r>
              <a:rPr sz="1200" dirty="0">
                <a:latin typeface="Times New Roman"/>
                <a:cs typeface="Times New Roman"/>
              </a:rPr>
              <a:t>non fu </a:t>
            </a:r>
            <a:r>
              <a:rPr sz="1200" spc="-5" dirty="0">
                <a:latin typeface="Times New Roman"/>
                <a:cs typeface="Times New Roman"/>
              </a:rPr>
              <a:t>costretta </a:t>
            </a:r>
            <a:r>
              <a:rPr sz="1200" dirty="0">
                <a:latin typeface="Times New Roman"/>
                <a:cs typeface="Times New Roman"/>
              </a:rPr>
              <a:t>a lavorare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come </a:t>
            </a:r>
            <a:r>
              <a:rPr sz="1200" dirty="0">
                <a:latin typeface="Times New Roman"/>
                <a:cs typeface="Times New Roman"/>
              </a:rPr>
              <a:t>punizione di un </a:t>
            </a:r>
            <a:r>
              <a:rPr sz="1200" spc="-5" dirty="0">
                <a:latin typeface="Times New Roman"/>
                <a:cs typeface="Times New Roman"/>
              </a:rPr>
              <a:t>supposto peccato. </a:t>
            </a:r>
            <a:r>
              <a:rPr sz="1200" dirty="0">
                <a:latin typeface="Times New Roman"/>
                <a:cs typeface="Times New Roman"/>
              </a:rPr>
              <a:t>“Tu </a:t>
            </a:r>
            <a:r>
              <a:rPr sz="1200" spc="-5" dirty="0">
                <a:latin typeface="Times New Roman"/>
                <a:cs typeface="Times New Roman"/>
              </a:rPr>
              <a:t>mangerai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frutto dei </a:t>
            </a:r>
            <a:r>
              <a:rPr sz="1200" dirty="0">
                <a:latin typeface="Times New Roman"/>
                <a:cs typeface="Times New Roman"/>
              </a:rPr>
              <a:t>campi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sudore della </a:t>
            </a:r>
            <a:r>
              <a:rPr sz="1200" dirty="0">
                <a:latin typeface="Times New Roman"/>
                <a:cs typeface="Times New Roman"/>
              </a:rPr>
              <a:t>tua fronte” 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sentenza di punizione </a:t>
            </a:r>
            <a:r>
              <a:rPr sz="1200" spc="-5" dirty="0">
                <a:latin typeface="Times New Roman"/>
                <a:cs typeface="Times New Roman"/>
              </a:rPr>
              <a:t>pronunciata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partecipazione </a:t>
            </a:r>
            <a:r>
              <a:rPr sz="1200" spc="-5" dirty="0">
                <a:latin typeface="Times New Roman"/>
                <a:cs typeface="Times New Roman"/>
              </a:rPr>
              <a:t>dell’uomo alle follie della 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direzione del traditore Caligastia.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coltivazione </a:t>
            </a:r>
            <a:r>
              <a:rPr sz="1200" spc="-5" dirty="0">
                <a:latin typeface="Times New Roman"/>
                <a:cs typeface="Times New Roman"/>
              </a:rPr>
              <a:t>del suolo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inerente all’instaurazione </a:t>
            </a:r>
            <a:r>
              <a:rPr sz="1200" dirty="0">
                <a:latin typeface="Times New Roman"/>
                <a:cs typeface="Times New Roman"/>
              </a:rPr>
              <a:t>di una civiltà  </a:t>
            </a:r>
            <a:r>
              <a:rPr sz="1200" spc="-5" dirty="0">
                <a:latin typeface="Times New Roman"/>
                <a:cs typeface="Times New Roman"/>
              </a:rPr>
              <a:t>progressiva sui </a:t>
            </a:r>
            <a:r>
              <a:rPr sz="1200" dirty="0">
                <a:latin typeface="Times New Roman"/>
                <a:cs typeface="Times New Roman"/>
              </a:rPr>
              <a:t>mondi evoluzionari, 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ingiunzione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tutto l’insegnamento del Principe Planetario </a:t>
            </a:r>
            <a:r>
              <a:rPr sz="1200" dirty="0">
                <a:latin typeface="Times New Roman"/>
                <a:cs typeface="Times New Roman"/>
              </a:rPr>
              <a:t>e del suo  </a:t>
            </a:r>
            <a:r>
              <a:rPr sz="1200" spc="-5" dirty="0">
                <a:latin typeface="Times New Roman"/>
                <a:cs typeface="Times New Roman"/>
              </a:rPr>
              <a:t>personale durante </a:t>
            </a:r>
            <a:r>
              <a:rPr sz="1200" dirty="0">
                <a:latin typeface="Times New Roman"/>
                <a:cs typeface="Times New Roman"/>
              </a:rPr>
              <a:t>i trecentomila </a:t>
            </a:r>
            <a:r>
              <a:rPr sz="1200" spc="-5" dirty="0">
                <a:latin typeface="Times New Roman"/>
                <a:cs typeface="Times New Roman"/>
              </a:rPr>
              <a:t>anni trascorsi </a:t>
            </a:r>
            <a:r>
              <a:rPr sz="1200" dirty="0">
                <a:latin typeface="Times New Roman"/>
                <a:cs typeface="Times New Roman"/>
              </a:rPr>
              <a:t>tra il loro </a:t>
            </a:r>
            <a:r>
              <a:rPr sz="1200" spc="-5" dirty="0">
                <a:latin typeface="Times New Roman"/>
                <a:cs typeface="Times New Roman"/>
              </a:rPr>
              <a:t>arrivo su Urantia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tragici giorni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Caligastia </a:t>
            </a:r>
            <a:r>
              <a:rPr sz="1200" dirty="0">
                <a:latin typeface="Times New Roman"/>
                <a:cs typeface="Times New Roman"/>
              </a:rPr>
              <a:t>unì la </a:t>
            </a:r>
            <a:r>
              <a:rPr sz="1200" spc="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sorte a  </a:t>
            </a:r>
            <a:r>
              <a:rPr sz="1200" spc="-5" dirty="0">
                <a:latin typeface="Times New Roman"/>
                <a:cs typeface="Times New Roman"/>
              </a:rPr>
              <a:t>quella del ribelle Lucifero. Lavorare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non è una maledizione; è piuttosto la più </a:t>
            </a:r>
            <a:r>
              <a:rPr sz="1200" spc="-5" dirty="0">
                <a:latin typeface="Times New Roman"/>
                <a:cs typeface="Times New Roman"/>
              </a:rPr>
              <a:t>alta benedizione 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possono  </a:t>
            </a:r>
            <a:r>
              <a:rPr sz="1200" spc="-5" dirty="0">
                <a:latin typeface="Times New Roman"/>
                <a:cs typeface="Times New Roman"/>
              </a:rPr>
              <a:t>così godere </a:t>
            </a:r>
            <a:r>
              <a:rPr sz="1200" dirty="0">
                <a:latin typeface="Times New Roman"/>
                <a:cs typeface="Times New Roman"/>
              </a:rPr>
              <a:t>della più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attività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530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(752.1) 66:7.20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scoppio della ribellione Dalamatia </a:t>
            </a:r>
            <a:r>
              <a:rPr sz="1200" dirty="0">
                <a:latin typeface="Times New Roman"/>
                <a:cs typeface="Times New Roman"/>
              </a:rPr>
              <a:t>aveva una popolazione </a:t>
            </a:r>
            <a:r>
              <a:rPr sz="1200" spc="-5" dirty="0">
                <a:latin typeface="Times New Roman"/>
                <a:cs typeface="Times New Roman"/>
              </a:rPr>
              <a:t>residente </a:t>
            </a:r>
            <a:r>
              <a:rPr sz="1200" dirty="0">
                <a:latin typeface="Times New Roman"/>
                <a:cs typeface="Times New Roman"/>
              </a:rPr>
              <a:t>di quasi </a:t>
            </a:r>
            <a:r>
              <a:rPr sz="1200" spc="-5" dirty="0">
                <a:latin typeface="Times New Roman"/>
                <a:cs typeface="Times New Roman"/>
              </a:rPr>
              <a:t>seimila abitanti. Questa cifra  comprende gli </a:t>
            </a:r>
            <a:r>
              <a:rPr sz="1200" dirty="0">
                <a:latin typeface="Times New Roman"/>
                <a:cs typeface="Times New Roman"/>
              </a:rPr>
              <a:t>studenti </a:t>
            </a:r>
            <a:r>
              <a:rPr sz="1200" spc="-5" dirty="0">
                <a:latin typeface="Times New Roman"/>
                <a:cs typeface="Times New Roman"/>
              </a:rPr>
              <a:t>regolari, </a:t>
            </a:r>
            <a:r>
              <a:rPr sz="1200" dirty="0">
                <a:latin typeface="Times New Roman"/>
                <a:cs typeface="Times New Roman"/>
              </a:rPr>
              <a:t>ma non tiene conto </a:t>
            </a:r>
            <a:r>
              <a:rPr sz="1200" spc="-5" dirty="0">
                <a:latin typeface="Times New Roman"/>
                <a:cs typeface="Times New Roman"/>
              </a:rPr>
              <a:t>dei visitatori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osservatori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sommavano sempre </a:t>
            </a:r>
            <a:r>
              <a:rPr sz="1200" dirty="0">
                <a:latin typeface="Times New Roman"/>
                <a:cs typeface="Times New Roman"/>
              </a:rPr>
              <a:t>a più di </a:t>
            </a:r>
            <a:r>
              <a:rPr sz="1200" spc="-5" dirty="0">
                <a:latin typeface="Times New Roman"/>
                <a:cs typeface="Times New Roman"/>
              </a:rPr>
              <a:t>mille.  Tuttavia, difficilmente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potete rendervi conto dei meravigliosi </a:t>
            </a:r>
            <a:r>
              <a:rPr sz="1200" dirty="0">
                <a:latin typeface="Times New Roman"/>
                <a:cs typeface="Times New Roman"/>
              </a:rPr>
              <a:t>progressi di </a:t>
            </a:r>
            <a:r>
              <a:rPr sz="1200" spc="-5" dirty="0">
                <a:latin typeface="Times New Roman"/>
                <a:cs typeface="Times New Roman"/>
              </a:rPr>
              <a:t>quei tempi </a:t>
            </a:r>
            <a:r>
              <a:rPr sz="1200" dirty="0">
                <a:latin typeface="Times New Roman"/>
                <a:cs typeface="Times New Roman"/>
              </a:rPr>
              <a:t>lontanissimi.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tutte le  </a:t>
            </a:r>
            <a:r>
              <a:rPr sz="1200" spc="-5" dirty="0">
                <a:latin typeface="Times New Roman"/>
                <a:cs typeface="Times New Roman"/>
              </a:rPr>
              <a:t>ammirevoli conquiste umane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quell’epoca sono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cancellate dall’orribile confusione </a:t>
            </a:r>
            <a:r>
              <a:rPr sz="1200" dirty="0">
                <a:latin typeface="Times New Roman"/>
                <a:cs typeface="Times New Roman"/>
              </a:rPr>
              <a:t>e dalle abbiette </a:t>
            </a:r>
            <a:r>
              <a:rPr sz="1200" spc="-5" dirty="0">
                <a:latin typeface="Times New Roman"/>
                <a:cs typeface="Times New Roman"/>
              </a:rPr>
              <a:t>tenebre spirituali che  seguirono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catastrofe dell’inganno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sedizione di</a:t>
            </a:r>
            <a:r>
              <a:rPr sz="1200" spc="-5" dirty="0">
                <a:latin typeface="Times New Roman"/>
                <a:cs typeface="Times New Roman"/>
              </a:rPr>
              <a:t> Caligastia.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Le sventure di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Caligastia</a:t>
            </a:r>
            <a:endParaRPr sz="1600">
              <a:latin typeface="Times New Roman"/>
              <a:cs typeface="Times New Roman"/>
            </a:endParaRPr>
          </a:p>
          <a:p>
            <a:pPr marL="76200" marR="27305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(752.2) 66:8.1 </a:t>
            </a:r>
            <a:r>
              <a:rPr sz="1200" spc="-5" dirty="0">
                <a:latin typeface="Times New Roman"/>
                <a:cs typeface="Times New Roman"/>
              </a:rPr>
              <a:t>Se riesaminiamo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lunga 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troviamo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aspetto della sua </a:t>
            </a:r>
            <a:r>
              <a:rPr sz="1200" dirty="0">
                <a:latin typeface="Times New Roman"/>
                <a:cs typeface="Times New Roman"/>
              </a:rPr>
              <a:t>condotta </a:t>
            </a:r>
            <a:r>
              <a:rPr sz="1200" spc="-5" dirty="0">
                <a:latin typeface="Times New Roman"/>
                <a:cs typeface="Times New Roman"/>
              </a:rPr>
              <a:t>suscettibile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attirare  l’attenzione;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estremamente individualista. Aveva </a:t>
            </a:r>
            <a:r>
              <a:rPr sz="1200" dirty="0">
                <a:latin typeface="Times New Roman"/>
                <a:cs typeface="Times New Roman"/>
              </a:rPr>
              <a:t>tendenza a </a:t>
            </a:r>
            <a:r>
              <a:rPr sz="1200" spc="-5" dirty="0">
                <a:latin typeface="Times New Roman"/>
                <a:cs typeface="Times New Roman"/>
              </a:rPr>
              <a:t>parteggiare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protesta ed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accordava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generalmente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simpatia 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davano una </a:t>
            </a:r>
            <a:r>
              <a:rPr sz="1200" spc="-5" dirty="0">
                <a:latin typeface="Times New Roman"/>
                <a:cs typeface="Times New Roman"/>
              </a:rPr>
              <a:t>moderata espressione </a:t>
            </a:r>
            <a:r>
              <a:rPr sz="1200" dirty="0">
                <a:latin typeface="Times New Roman"/>
                <a:cs typeface="Times New Roman"/>
              </a:rPr>
              <a:t>a critiche </a:t>
            </a:r>
            <a:r>
              <a:rPr sz="1200" spc="-5" dirty="0">
                <a:latin typeface="Times New Roman"/>
                <a:cs typeface="Times New Roman"/>
              </a:rPr>
              <a:t>implicite. Noi rileviamo che si </a:t>
            </a:r>
            <a:r>
              <a:rPr sz="1200" dirty="0">
                <a:latin typeface="Times New Roman"/>
                <a:cs typeface="Times New Roman"/>
              </a:rPr>
              <a:t>manifestò </a:t>
            </a:r>
            <a:r>
              <a:rPr sz="1200" spc="-5" dirty="0">
                <a:latin typeface="Times New Roman"/>
                <a:cs typeface="Times New Roman"/>
              </a:rPr>
              <a:t>ben  presto questa tendenza </a:t>
            </a:r>
            <a:r>
              <a:rPr sz="1200" dirty="0">
                <a:latin typeface="Times New Roman"/>
                <a:cs typeface="Times New Roman"/>
              </a:rPr>
              <a:t>a mal </a:t>
            </a:r>
            <a:r>
              <a:rPr sz="1200" spc="-5" dirty="0">
                <a:latin typeface="Times New Roman"/>
                <a:cs typeface="Times New Roman"/>
              </a:rPr>
              <a:t>sopportare l’autorità,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risentirsi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controllo. </a:t>
            </a:r>
            <a:r>
              <a:rPr sz="1200" dirty="0">
                <a:latin typeface="Times New Roman"/>
                <a:cs typeface="Times New Roman"/>
              </a:rPr>
              <a:t>Pur leggermente </a:t>
            </a:r>
            <a:r>
              <a:rPr sz="1200" spc="-5" dirty="0">
                <a:latin typeface="Times New Roman"/>
                <a:cs typeface="Times New Roman"/>
              </a:rPr>
              <a:t>risentito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133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01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consigli degli </a:t>
            </a:r>
            <a:r>
              <a:rPr sz="1200" dirty="0">
                <a:latin typeface="Times New Roman"/>
                <a:cs typeface="Times New Roman"/>
              </a:rPr>
              <a:t>anziani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riluttante all’autorità superiore, nondimeno ogni </a:t>
            </a:r>
            <a:r>
              <a:rPr sz="1200" dirty="0">
                <a:latin typeface="Times New Roman"/>
                <a:cs typeface="Times New Roman"/>
              </a:rPr>
              <a:t>volta che era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messo </a:t>
            </a:r>
            <a:r>
              <a:rPr sz="1200" spc="-5" dirty="0">
                <a:latin typeface="Times New Roman"/>
                <a:cs typeface="Times New Roman"/>
              </a:rPr>
              <a:t>alla prova egli </a:t>
            </a:r>
            <a:r>
              <a:rPr sz="1200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sempre dimostrato lealtà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governanti dell’universo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obbedienza agli </a:t>
            </a:r>
            <a:r>
              <a:rPr sz="1200" dirty="0">
                <a:latin typeface="Times New Roman"/>
                <a:cs typeface="Times New Roman"/>
              </a:rPr>
              <a:t>ordini dei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della Costellazione. </a:t>
            </a:r>
            <a:r>
              <a:rPr sz="1200" spc="-5" dirty="0">
                <a:latin typeface="Times New Roman"/>
                <a:cs typeface="Times New Roman"/>
              </a:rPr>
              <a:t>Nessun vero errore 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mai trovato </a:t>
            </a:r>
            <a:r>
              <a:rPr sz="1200" dirty="0">
                <a:latin typeface="Times New Roman"/>
                <a:cs typeface="Times New Roman"/>
              </a:rPr>
              <a:t>in lui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ignominioso tradimento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731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(752.3) 66:8.2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notare che Lucifero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Caligastia erano stati entrambi pazientemente </a:t>
            </a:r>
            <a:r>
              <a:rPr sz="1200" dirty="0">
                <a:latin typeface="Times New Roman"/>
                <a:cs typeface="Times New Roman"/>
              </a:rPr>
              <a:t>istruiti ed </a:t>
            </a:r>
            <a:r>
              <a:rPr sz="1200" spc="-5" dirty="0">
                <a:latin typeface="Times New Roman"/>
                <a:cs typeface="Times New Roman"/>
              </a:rPr>
              <a:t>amorevolmente avvertiti circa </a:t>
            </a:r>
            <a:r>
              <a:rPr sz="1200" dirty="0">
                <a:latin typeface="Times New Roman"/>
                <a:cs typeface="Times New Roman"/>
              </a:rPr>
              <a:t>le  loro </a:t>
            </a:r>
            <a:r>
              <a:rPr sz="1200" spc="-5" dirty="0">
                <a:latin typeface="Times New Roman"/>
                <a:cs typeface="Times New Roman"/>
              </a:rPr>
              <a:t>tendenze alla </a:t>
            </a:r>
            <a:r>
              <a:rPr sz="1200" dirty="0">
                <a:latin typeface="Times New Roman"/>
                <a:cs typeface="Times New Roman"/>
              </a:rPr>
              <a:t>critica e </a:t>
            </a:r>
            <a:r>
              <a:rPr sz="1200" spc="-5" dirty="0">
                <a:latin typeface="Times New Roman"/>
                <a:cs typeface="Times New Roman"/>
              </a:rPr>
              <a:t>al sottile sviluppo del loro orgoglio, associato all’esagerato senso </a:t>
            </a:r>
            <a:r>
              <a:rPr sz="1200" dirty="0">
                <a:latin typeface="Times New Roman"/>
                <a:cs typeface="Times New Roman"/>
              </a:rPr>
              <a:t>dell’importanza </a:t>
            </a:r>
            <a:r>
              <a:rPr sz="1200" spc="-5" dirty="0">
                <a:latin typeface="Times New Roman"/>
                <a:cs typeface="Times New Roman"/>
              </a:rPr>
              <a:t>personale. </a:t>
            </a:r>
            <a:r>
              <a:rPr sz="1200" dirty="0">
                <a:latin typeface="Times New Roman"/>
                <a:cs typeface="Times New Roman"/>
              </a:rPr>
              <a:t>Ma tutti  </a:t>
            </a:r>
            <a:r>
              <a:rPr sz="1200" spc="-5" dirty="0">
                <a:latin typeface="Times New Roman"/>
                <a:cs typeface="Times New Roman"/>
              </a:rPr>
              <a:t>questi tentativi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aiutarli erano stati </a:t>
            </a:r>
            <a:r>
              <a:rPr sz="1200" dirty="0">
                <a:latin typeface="Times New Roman"/>
                <a:cs typeface="Times New Roman"/>
              </a:rPr>
              <a:t>a torto </a:t>
            </a:r>
            <a:r>
              <a:rPr sz="1200" spc="-5" dirty="0">
                <a:latin typeface="Times New Roman"/>
                <a:cs typeface="Times New Roman"/>
              </a:rPr>
              <a:t>interpretati </a:t>
            </a:r>
            <a:r>
              <a:rPr sz="1200" dirty="0">
                <a:latin typeface="Times New Roman"/>
                <a:cs typeface="Times New Roman"/>
              </a:rPr>
              <a:t>come critiche senza </a:t>
            </a:r>
            <a:r>
              <a:rPr sz="1200" spc="-5" dirty="0">
                <a:latin typeface="Times New Roman"/>
                <a:cs typeface="Times New Roman"/>
              </a:rPr>
              <a:t>fondamento ed </a:t>
            </a:r>
            <a:r>
              <a:rPr sz="1200" dirty="0">
                <a:latin typeface="Times New Roman"/>
                <a:cs typeface="Times New Roman"/>
              </a:rPr>
              <a:t>ingerenze </a:t>
            </a:r>
            <a:r>
              <a:rPr sz="1200" spc="-5" dirty="0">
                <a:latin typeface="Times New Roman"/>
                <a:cs typeface="Times New Roman"/>
              </a:rPr>
              <a:t>ingiustificate </a:t>
            </a:r>
            <a:r>
              <a:rPr sz="1200" spc="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libertà personali. Sia Caligastia che Lucifero </a:t>
            </a:r>
            <a:r>
              <a:rPr sz="1200" dirty="0">
                <a:latin typeface="Times New Roman"/>
                <a:cs typeface="Times New Roman"/>
              </a:rPr>
              <a:t>ritennero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amichevoli consiglieri fossero </a:t>
            </a:r>
            <a:r>
              <a:rPr sz="1200" dirty="0">
                <a:latin typeface="Times New Roman"/>
                <a:cs typeface="Times New Roman"/>
              </a:rPr>
              <a:t>animati da motivi molto  </a:t>
            </a:r>
            <a:r>
              <a:rPr sz="1200" spc="-5" dirty="0">
                <a:latin typeface="Times New Roman"/>
                <a:cs typeface="Times New Roman"/>
              </a:rPr>
              <a:t>reprensibili, che cominciavano </a:t>
            </a:r>
            <a:r>
              <a:rPr sz="1200" dirty="0">
                <a:latin typeface="Times New Roman"/>
                <a:cs typeface="Times New Roman"/>
              </a:rPr>
              <a:t>a dominare il loro </a:t>
            </a:r>
            <a:r>
              <a:rPr sz="1200" spc="-5" dirty="0">
                <a:latin typeface="Times New Roman"/>
                <a:cs typeface="Times New Roman"/>
              </a:rPr>
              <a:t>pensare distorto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concezione errata. Essi giudicarono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disinteressati 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secondo il loro </a:t>
            </a:r>
            <a:r>
              <a:rPr sz="1200" spc="-5" dirty="0">
                <a:latin typeface="Times New Roman"/>
                <a:cs typeface="Times New Roman"/>
              </a:rPr>
              <a:t>stesso crescente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egocentrismo.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(752.4) 66:8.3 </a:t>
            </a:r>
            <a:r>
              <a:rPr sz="1200" spc="-5" dirty="0">
                <a:latin typeface="Times New Roman"/>
                <a:cs typeface="Times New Roman"/>
              </a:rPr>
              <a:t>Dopo l’arrivo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Caligastia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civilizzazione del pianeta progredì </a:t>
            </a:r>
            <a:r>
              <a:rPr sz="1200" dirty="0">
                <a:latin typeface="Times New Roman"/>
                <a:cs typeface="Times New Roman"/>
              </a:rPr>
              <a:t>in maniera </a:t>
            </a:r>
            <a:r>
              <a:rPr sz="1200" spc="-5" dirty="0">
                <a:latin typeface="Times New Roman"/>
                <a:cs typeface="Times New Roman"/>
              </a:rPr>
              <a:t>abbastanza normale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quasi  trecentomila anni. A </a:t>
            </a:r>
            <a:r>
              <a:rPr sz="1200" dirty="0">
                <a:latin typeface="Times New Roman"/>
                <a:cs typeface="Times New Roman"/>
              </a:rPr>
              <a:t>parte 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una sfera di modificazione </a:t>
            </a:r>
            <a:r>
              <a:rPr sz="1200" spc="-5" dirty="0">
                <a:latin typeface="Times New Roman"/>
                <a:cs typeface="Times New Roman"/>
              </a:rPr>
              <a:t>della vita,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soggetta a numerose </a:t>
            </a:r>
            <a:r>
              <a:rPr sz="1200" spc="-5" dirty="0">
                <a:latin typeface="Times New Roman"/>
                <a:cs typeface="Times New Roman"/>
              </a:rPr>
              <a:t>irregolarità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 episodi </a:t>
            </a:r>
            <a:r>
              <a:rPr sz="1200" dirty="0">
                <a:latin typeface="Times New Roman"/>
                <a:cs typeface="Times New Roman"/>
              </a:rPr>
              <a:t>insoliti di </a:t>
            </a:r>
            <a:r>
              <a:rPr sz="1200" spc="-5" dirty="0">
                <a:latin typeface="Times New Roman"/>
                <a:cs typeface="Times New Roman"/>
              </a:rPr>
              <a:t>fluttuazioni evoluzionarie, Urantia progredì </a:t>
            </a:r>
            <a:r>
              <a:rPr sz="1200" dirty="0">
                <a:latin typeface="Times New Roman"/>
                <a:cs typeface="Times New Roman"/>
              </a:rPr>
              <a:t>in maniera molto </a:t>
            </a:r>
            <a:r>
              <a:rPr sz="1200" spc="-5" dirty="0">
                <a:latin typeface="Times New Roman"/>
                <a:cs typeface="Times New Roman"/>
              </a:rPr>
              <a:t>soddisfacente nella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carriera planetaria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 momento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e del simultaneo </a:t>
            </a:r>
            <a:r>
              <a:rPr sz="1200" spc="-5" dirty="0">
                <a:latin typeface="Times New Roman"/>
                <a:cs typeface="Times New Roman"/>
              </a:rPr>
              <a:t>tradimento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Caligastia. </a:t>
            </a:r>
            <a:r>
              <a:rPr sz="1200" dirty="0">
                <a:latin typeface="Times New Roman"/>
                <a:cs typeface="Times New Roman"/>
              </a:rPr>
              <a:t>Tutta la storia </a:t>
            </a:r>
            <a:r>
              <a:rPr sz="1200" spc="-5" dirty="0">
                <a:latin typeface="Times New Roman"/>
                <a:cs typeface="Times New Roman"/>
              </a:rPr>
              <a:t>susseguente </a:t>
            </a:r>
            <a:r>
              <a:rPr sz="1200" dirty="0">
                <a:latin typeface="Times New Roman"/>
                <a:cs typeface="Times New Roman"/>
              </a:rPr>
              <a:t>è stata definitivamente  </a:t>
            </a:r>
            <a:r>
              <a:rPr sz="1200" spc="-5" dirty="0">
                <a:latin typeface="Times New Roman"/>
                <a:cs typeface="Times New Roman"/>
              </a:rPr>
              <a:t>modificata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errore catastrofico come pure dal fallimento successivo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nel </a:t>
            </a:r>
            <a:r>
              <a:rPr sz="1200" dirty="0">
                <a:latin typeface="Times New Roman"/>
                <a:cs typeface="Times New Roman"/>
              </a:rPr>
              <a:t>compimento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missione  </a:t>
            </a:r>
            <a:r>
              <a:rPr sz="1200" spc="-5" dirty="0">
                <a:latin typeface="Times New Roman"/>
                <a:cs typeface="Times New Roman"/>
              </a:rPr>
              <a:t>planetaria.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31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(752.5) 66:8.4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sprofondò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tenebre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della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Lucifero, </a:t>
            </a:r>
            <a:r>
              <a:rPr sz="1200" dirty="0">
                <a:latin typeface="Times New Roman"/>
                <a:cs typeface="Times New Roman"/>
              </a:rPr>
              <a:t>precipitando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in una  </a:t>
            </a:r>
            <a:r>
              <a:rPr sz="1200" spc="-5" dirty="0">
                <a:latin typeface="Times New Roman"/>
                <a:cs typeface="Times New Roman"/>
              </a:rPr>
              <a:t>lunga confusione.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seguito </a:t>
            </a:r>
            <a:r>
              <a:rPr sz="1200" spc="-5" dirty="0">
                <a:latin typeface="Times New Roman"/>
                <a:cs typeface="Times New Roman"/>
              </a:rPr>
              <a:t>egli fu privato </a:t>
            </a:r>
            <a:r>
              <a:rPr sz="1200" dirty="0">
                <a:latin typeface="Times New Roman"/>
                <a:cs typeface="Times New Roman"/>
              </a:rPr>
              <a:t>dell’autorità </a:t>
            </a:r>
            <a:r>
              <a:rPr sz="1200" spc="-5" dirty="0">
                <a:latin typeface="Times New Roman"/>
                <a:cs typeface="Times New Roman"/>
              </a:rPr>
              <a:t>sovrana </a:t>
            </a:r>
            <a:r>
              <a:rPr sz="1200" dirty="0">
                <a:latin typeface="Times New Roman"/>
                <a:cs typeface="Times New Roman"/>
              </a:rPr>
              <a:t>dall’azione </a:t>
            </a:r>
            <a:r>
              <a:rPr sz="1200" spc="-5" dirty="0">
                <a:latin typeface="Times New Roman"/>
                <a:cs typeface="Times New Roman"/>
              </a:rPr>
              <a:t>coordinata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sovrani della costellazione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altre  </a:t>
            </a:r>
            <a:r>
              <a:rPr sz="1200" spc="-5" dirty="0">
                <a:latin typeface="Times New Roman"/>
                <a:cs typeface="Times New Roman"/>
              </a:rPr>
              <a:t>autorità dell’universo.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condivise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inevitabili vicissitudini dell’isolamento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fino all’epoca del soggiorno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 sul pianeta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contribuì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parte al fallimento </a:t>
            </a:r>
            <a:r>
              <a:rPr sz="1200" dirty="0">
                <a:latin typeface="Times New Roman"/>
                <a:cs typeface="Times New Roman"/>
              </a:rPr>
              <a:t>del piano di </a:t>
            </a:r>
            <a:r>
              <a:rPr sz="1200" spc="-5" dirty="0">
                <a:latin typeface="Times New Roman"/>
                <a:cs typeface="Times New Roman"/>
              </a:rPr>
              <a:t>elevazione delle </a:t>
            </a:r>
            <a:r>
              <a:rPr sz="1200" dirty="0">
                <a:latin typeface="Times New Roman"/>
                <a:cs typeface="Times New Roman"/>
              </a:rPr>
              <a:t>razze mortali </a:t>
            </a:r>
            <a:r>
              <a:rPr sz="1200" spc="-5" dirty="0">
                <a:latin typeface="Times New Roman"/>
                <a:cs typeface="Times New Roman"/>
              </a:rPr>
              <a:t>mediante l’infusione del sangue </a:t>
            </a:r>
            <a:r>
              <a:rPr sz="1200" spc="5" dirty="0">
                <a:latin typeface="Times New Roman"/>
                <a:cs typeface="Times New Roman"/>
              </a:rPr>
              <a:t>vitale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nuova razza viola — 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7375" cy="266890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(753.1) 66:8.5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decaduto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disturbare gli affari umani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considerevolmente ridotto dall’incarnazione come mortale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Machiventa Melchizedek all’epoca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successivamente, </a:t>
            </a:r>
            <a:r>
              <a:rPr sz="1200" dirty="0">
                <a:latin typeface="Times New Roman"/>
                <a:cs typeface="Times New Roman"/>
              </a:rPr>
              <a:t>durante la vita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carne,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Principe traditore 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finalmente spogliato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autorità 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11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(753.2) 66:8.6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dottrina di un </a:t>
            </a:r>
            <a:r>
              <a:rPr sz="1200" spc="-5" dirty="0">
                <a:latin typeface="Times New Roman"/>
                <a:cs typeface="Times New Roman"/>
              </a:rPr>
              <a:t>demonio personale su Urantia,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qualche fondamento </a:t>
            </a:r>
            <a:r>
              <a:rPr sz="1200" spc="-5" dirty="0">
                <a:latin typeface="Times New Roman"/>
                <a:cs typeface="Times New Roman"/>
              </a:rPr>
              <a:t>nella presenza planetaria del traditore  ed </a:t>
            </a:r>
            <a:r>
              <a:rPr sz="1200" dirty="0">
                <a:latin typeface="Times New Roman"/>
                <a:cs typeface="Times New Roman"/>
              </a:rPr>
              <a:t>iniquo </a:t>
            </a:r>
            <a:r>
              <a:rPr sz="1200" spc="-5" dirty="0">
                <a:latin typeface="Times New Roman"/>
                <a:cs typeface="Times New Roman"/>
              </a:rPr>
              <a:t>Caligastia, </a:t>
            </a:r>
            <a:r>
              <a:rPr sz="1200" dirty="0">
                <a:latin typeface="Times New Roman"/>
                <a:cs typeface="Times New Roman"/>
              </a:rPr>
              <a:t>è divenuta </a:t>
            </a:r>
            <a:r>
              <a:rPr sz="1200" spc="-5" dirty="0">
                <a:latin typeface="Times New Roman"/>
                <a:cs typeface="Times New Roman"/>
              </a:rPr>
              <a:t>tuttavia </a:t>
            </a:r>
            <a:r>
              <a:rPr sz="1200" dirty="0">
                <a:latin typeface="Times New Roman"/>
                <a:cs typeface="Times New Roman"/>
              </a:rPr>
              <a:t>totalmente fittizia </a:t>
            </a:r>
            <a:r>
              <a:rPr sz="1200" spc="-5" dirty="0">
                <a:latin typeface="Times New Roman"/>
                <a:cs typeface="Times New Roman"/>
              </a:rPr>
              <a:t>nei suoi insegnamenti </a:t>
            </a:r>
            <a:r>
              <a:rPr sz="1200" dirty="0">
                <a:latin typeface="Times New Roman"/>
                <a:cs typeface="Times New Roman"/>
              </a:rPr>
              <a:t>che un tale “demonio” possa </a:t>
            </a:r>
            <a:r>
              <a:rPr sz="1200" spc="-5" dirty="0">
                <a:latin typeface="Times New Roman"/>
                <a:cs typeface="Times New Roman"/>
              </a:rPr>
              <a:t>influenzare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normale mente </a:t>
            </a:r>
            <a:r>
              <a:rPr sz="1200" dirty="0">
                <a:latin typeface="Times New Roman"/>
                <a:cs typeface="Times New Roman"/>
              </a:rPr>
              <a:t>umana contro la </a:t>
            </a:r>
            <a:r>
              <a:rPr sz="1200" spc="-5" dirty="0">
                <a:latin typeface="Times New Roman"/>
                <a:cs typeface="Times New Roman"/>
              </a:rPr>
              <a:t>sua libera </a:t>
            </a:r>
            <a:r>
              <a:rPr sz="1200" dirty="0">
                <a:latin typeface="Times New Roman"/>
                <a:cs typeface="Times New Roman"/>
              </a:rPr>
              <a:t>scelta </a:t>
            </a:r>
            <a:r>
              <a:rPr sz="1200" spc="-5" dirty="0">
                <a:latin typeface="Times New Roman"/>
                <a:cs typeface="Times New Roman"/>
              </a:rPr>
              <a:t>naturale. </a:t>
            </a:r>
            <a:r>
              <a:rPr sz="1200" dirty="0">
                <a:latin typeface="Times New Roman"/>
                <a:cs typeface="Times New Roman"/>
              </a:rPr>
              <a:t>Anche prima del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spc="5" dirty="0">
                <a:latin typeface="Times New Roman"/>
                <a:cs typeface="Times New Roman"/>
              </a:rPr>
              <a:t>né  </a:t>
            </a:r>
            <a:r>
              <a:rPr sz="1200" spc="-5" dirty="0">
                <a:latin typeface="Times New Roman"/>
                <a:cs typeface="Times New Roman"/>
              </a:rPr>
              <a:t>Daligastia furono </a:t>
            </a:r>
            <a:r>
              <a:rPr sz="1200" dirty="0">
                <a:latin typeface="Times New Roman"/>
                <a:cs typeface="Times New Roman"/>
              </a:rPr>
              <a:t>mai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opprimere </a:t>
            </a:r>
            <a:r>
              <a:rPr sz="1200" dirty="0">
                <a:latin typeface="Times New Roman"/>
                <a:cs typeface="Times New Roman"/>
              </a:rPr>
              <a:t>i mortali o di </a:t>
            </a:r>
            <a:r>
              <a:rPr sz="1200" spc="-5" dirty="0">
                <a:latin typeface="Times New Roman"/>
                <a:cs typeface="Times New Roman"/>
              </a:rPr>
              <a:t>forzare </a:t>
            </a:r>
            <a:r>
              <a:rPr sz="1200" dirty="0">
                <a:latin typeface="Times New Roman"/>
                <a:cs typeface="Times New Roman"/>
              </a:rPr>
              <a:t>un individuo </a:t>
            </a:r>
            <a:r>
              <a:rPr sz="1200" spc="-5" dirty="0">
                <a:latin typeface="Times New Roman"/>
                <a:cs typeface="Times New Roman"/>
              </a:rPr>
              <a:t>normale </a:t>
            </a:r>
            <a:r>
              <a:rPr sz="1200" dirty="0">
                <a:latin typeface="Times New Roman"/>
                <a:cs typeface="Times New Roman"/>
              </a:rPr>
              <a:t>a fare una qualsiasi cosa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la volontà 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arbitrio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morale. Anche l’Aggiustatore </a:t>
            </a:r>
            <a:r>
              <a:rPr sz="1200" dirty="0">
                <a:latin typeface="Times New Roman"/>
                <a:cs typeface="Times New Roman"/>
              </a:rPr>
              <a:t>di Pensiero </a:t>
            </a:r>
            <a:r>
              <a:rPr sz="1200" spc="-5" dirty="0">
                <a:latin typeface="Times New Roman"/>
                <a:cs typeface="Times New Roman"/>
              </a:rPr>
              <a:t>interiore rifiuta </a:t>
            </a:r>
            <a:r>
              <a:rPr sz="1200" dirty="0">
                <a:latin typeface="Times New Roman"/>
                <a:cs typeface="Times New Roman"/>
              </a:rPr>
              <a:t>di costringere 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formare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 pensiero </a:t>
            </a:r>
            <a:r>
              <a:rPr sz="1200" dirty="0">
                <a:latin typeface="Times New Roman"/>
                <a:cs typeface="Times New Roman"/>
              </a:rPr>
              <a:t>o a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 atto contrari alla </a:t>
            </a:r>
            <a:r>
              <a:rPr sz="1200" dirty="0">
                <a:latin typeface="Times New Roman"/>
                <a:cs typeface="Times New Roman"/>
              </a:rPr>
              <a:t>scelta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personale </a:t>
            </a:r>
            <a:r>
              <a:rPr sz="1200" spc="-5" dirty="0">
                <a:latin typeface="Times New Roman"/>
                <a:cs typeface="Times New Roman"/>
              </a:rPr>
              <a:t>dell’uomo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5049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(753.3) 66:8.7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questo </a:t>
            </a:r>
            <a:r>
              <a:rPr sz="1200" dirty="0">
                <a:latin typeface="Times New Roman"/>
                <a:cs typeface="Times New Roman"/>
              </a:rPr>
              <a:t>ribelle </a:t>
            </a:r>
            <a:r>
              <a:rPr sz="1200" spc="-5" dirty="0">
                <a:latin typeface="Times New Roman"/>
                <a:cs typeface="Times New Roman"/>
              </a:rPr>
              <a:t>del regno, </a:t>
            </a:r>
            <a:r>
              <a:rPr sz="1200" dirty="0">
                <a:latin typeface="Times New Roman"/>
                <a:cs typeface="Times New Roman"/>
              </a:rPr>
              <a:t>privato di </a:t>
            </a:r>
            <a:r>
              <a:rPr sz="1200" spc="-5" dirty="0">
                <a:latin typeface="Times New Roman"/>
                <a:cs typeface="Times New Roman"/>
              </a:rPr>
              <a:t>ogni potere </a:t>
            </a:r>
            <a:r>
              <a:rPr sz="1200" dirty="0">
                <a:latin typeface="Times New Roman"/>
                <a:cs typeface="Times New Roman"/>
              </a:rPr>
              <a:t>di nuocere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vecchi </a:t>
            </a:r>
            <a:r>
              <a:rPr sz="1200" dirty="0">
                <a:latin typeface="Times New Roman"/>
                <a:cs typeface="Times New Roman"/>
              </a:rPr>
              <a:t>sudditi, </a:t>
            </a:r>
            <a:r>
              <a:rPr sz="1200" spc="-5" dirty="0">
                <a:latin typeface="Times New Roman"/>
                <a:cs typeface="Times New Roman"/>
              </a:rPr>
              <a:t>aspetta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finale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di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coloro che hanno partecipato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Lucifero.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(753.4) 66:8.8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46341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67: </a:t>
            </a:r>
            <a:r>
              <a:rPr spc="-5" dirty="0"/>
              <a:t>La ribellione</a:t>
            </a:r>
            <a:r>
              <a:rPr dirty="0"/>
              <a:t> </a:t>
            </a:r>
            <a:r>
              <a:rPr spc="-5" dirty="0"/>
              <a:t>planetaria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80070" cy="360807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(754.1) 67:0.1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SI possono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 problemi </a:t>
            </a:r>
            <a:r>
              <a:rPr sz="1200" spc="-5" dirty="0">
                <a:latin typeface="Times New Roman"/>
                <a:cs typeface="Times New Roman"/>
              </a:rPr>
              <a:t>associati all’esistenza dell’uomo su Urantia </a:t>
            </a:r>
            <a:r>
              <a:rPr sz="1200" dirty="0">
                <a:latin typeface="Times New Roman"/>
                <a:cs typeface="Times New Roman"/>
              </a:rPr>
              <a:t>senza 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di certe </a:t>
            </a:r>
            <a:r>
              <a:rPr sz="1200" spc="-5" dirty="0">
                <a:latin typeface="Times New Roman"/>
                <a:cs typeface="Times New Roman"/>
              </a:rPr>
              <a:t>grandi  epoche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passato,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 l’avvenimento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conseguenze della </a:t>
            </a:r>
            <a:r>
              <a:rPr sz="1200" dirty="0">
                <a:latin typeface="Times New Roman"/>
                <a:cs typeface="Times New Roman"/>
              </a:rPr>
              <a:t>ribellione </a:t>
            </a:r>
            <a:r>
              <a:rPr sz="1200" spc="-5" dirty="0">
                <a:latin typeface="Times New Roman"/>
                <a:cs typeface="Times New Roman"/>
              </a:rPr>
              <a:t>planetaria. Anche se questo sconvolgimento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interferì seriamente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organica, modificò </a:t>
            </a:r>
            <a:r>
              <a:rPr sz="1200" dirty="0">
                <a:latin typeface="Times New Roman"/>
                <a:cs typeface="Times New Roman"/>
              </a:rPr>
              <a:t>notevolmente il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sviluppo  spirituale. Tutta </a:t>
            </a:r>
            <a:r>
              <a:rPr sz="1200" dirty="0">
                <a:latin typeface="Times New Roman"/>
                <a:cs typeface="Times New Roman"/>
              </a:rPr>
              <a:t>la storia </a:t>
            </a:r>
            <a:r>
              <a:rPr sz="1200" spc="-5" dirty="0">
                <a:latin typeface="Times New Roman"/>
                <a:cs typeface="Times New Roman"/>
              </a:rPr>
              <a:t>superfisica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pianeta fu profondamente </a:t>
            </a:r>
            <a:r>
              <a:rPr sz="1200" dirty="0">
                <a:latin typeface="Times New Roman"/>
                <a:cs typeface="Times New Roman"/>
              </a:rPr>
              <a:t>influenzata da </a:t>
            </a:r>
            <a:r>
              <a:rPr sz="1200" spc="-5" dirty="0">
                <a:latin typeface="Times New Roman"/>
                <a:cs typeface="Times New Roman"/>
              </a:rPr>
              <a:t>questa calamità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devastatrice.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tradimento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Caligastia</a:t>
            </a:r>
            <a:endParaRPr sz="1600">
              <a:latin typeface="Times New Roman"/>
              <a:cs typeface="Times New Roman"/>
            </a:endParaRPr>
          </a:p>
          <a:p>
            <a:pPr marL="76200" marR="104775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(754.2) 67:1.1 </a:t>
            </a:r>
            <a:r>
              <a:rPr sz="1200" spc="-5" dirty="0">
                <a:latin typeface="Times New Roman"/>
                <a:cs typeface="Times New Roman"/>
              </a:rPr>
              <a:t>Caligastia era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da trecentomila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Satana, l’assistente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Lucifero, fece </a:t>
            </a:r>
            <a:r>
              <a:rPr sz="1200" dirty="0">
                <a:latin typeface="Times New Roman"/>
                <a:cs typeface="Times New Roman"/>
              </a:rPr>
              <a:t>una delle </a:t>
            </a:r>
            <a:r>
              <a:rPr sz="1200" spc="-5" dirty="0">
                <a:latin typeface="Times New Roman"/>
                <a:cs typeface="Times New Roman"/>
              </a:rPr>
              <a:t>sue  periodiche </a:t>
            </a:r>
            <a:r>
              <a:rPr sz="1200" dirty="0">
                <a:latin typeface="Times New Roman"/>
                <a:cs typeface="Times New Roman"/>
              </a:rPr>
              <a:t>visite </a:t>
            </a:r>
            <a:r>
              <a:rPr sz="1200" spc="-5" dirty="0">
                <a:latin typeface="Times New Roman"/>
                <a:cs typeface="Times New Roman"/>
              </a:rPr>
              <a:t>d’ispezione. Quando </a:t>
            </a:r>
            <a:r>
              <a:rPr sz="1200" dirty="0">
                <a:latin typeface="Times New Roman"/>
                <a:cs typeface="Times New Roman"/>
              </a:rPr>
              <a:t>Satana arrivò </a:t>
            </a:r>
            <a:r>
              <a:rPr sz="1200" spc="-5" dirty="0">
                <a:latin typeface="Times New Roman"/>
                <a:cs typeface="Times New Roman"/>
              </a:rPr>
              <a:t>sul pianeta,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aspetto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somigliava per </a:t>
            </a:r>
            <a:r>
              <a:rPr sz="1200" dirty="0">
                <a:latin typeface="Times New Roman"/>
                <a:cs typeface="Times New Roman"/>
              </a:rPr>
              <a:t>niente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vostre caricature </a:t>
            </a:r>
            <a:r>
              <a:rPr sz="1200" spc="-5" dirty="0">
                <a:latin typeface="Times New Roman"/>
                <a:cs typeface="Times New Roman"/>
              </a:rPr>
              <a:t>della  sua infame maestà. Egli era,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Lanonandek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splendore. “E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stupirsi, perché </a:t>
            </a:r>
            <a:r>
              <a:rPr sz="1200" dirty="0">
                <a:latin typeface="Times New Roman"/>
                <a:cs typeface="Times New Roman"/>
              </a:rPr>
              <a:t>Satana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è  una </a:t>
            </a:r>
            <a:r>
              <a:rPr sz="1200" spc="-5" dirty="0">
                <a:latin typeface="Times New Roman"/>
                <a:cs typeface="Times New Roman"/>
              </a:rPr>
              <a:t>brillante creatura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luce.”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85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(754.3) 67:1.2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ispezione </a:t>
            </a:r>
            <a:r>
              <a:rPr sz="1200" spc="-5" dirty="0">
                <a:latin typeface="Times New Roman"/>
                <a:cs typeface="Times New Roman"/>
              </a:rPr>
              <a:t>Satana </a:t>
            </a:r>
            <a:r>
              <a:rPr sz="1200" dirty="0">
                <a:latin typeface="Times New Roman"/>
                <a:cs typeface="Times New Roman"/>
              </a:rPr>
              <a:t>informò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“Dichiarazione </a:t>
            </a:r>
            <a:r>
              <a:rPr sz="1200" dirty="0">
                <a:latin typeface="Times New Roman"/>
                <a:cs typeface="Times New Roman"/>
              </a:rPr>
              <a:t>di Libertà” </a:t>
            </a:r>
            <a:r>
              <a:rPr sz="1200" spc="-5" dirty="0">
                <a:latin typeface="Times New Roman"/>
                <a:cs typeface="Times New Roman"/>
              </a:rPr>
              <a:t>allora proposta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Lucifero,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come ora </a:t>
            </a:r>
            <a:r>
              <a:rPr sz="1200" dirty="0">
                <a:latin typeface="Times New Roman"/>
                <a:cs typeface="Times New Roman"/>
              </a:rPr>
              <a:t>sappiamo il </a:t>
            </a:r>
            <a:r>
              <a:rPr sz="1200" spc="-5" dirty="0">
                <a:latin typeface="Times New Roman"/>
                <a:cs typeface="Times New Roman"/>
              </a:rPr>
              <a:t>Principe fu </a:t>
            </a:r>
            <a:r>
              <a:rPr sz="1200" dirty="0">
                <a:latin typeface="Times New Roman"/>
                <a:cs typeface="Times New Roman"/>
              </a:rPr>
              <a:t>d’accordo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tradire il </a:t>
            </a:r>
            <a:r>
              <a:rPr sz="1200" spc="-5" dirty="0">
                <a:latin typeface="Times New Roman"/>
                <a:cs typeface="Times New Roman"/>
              </a:rPr>
              <a:t>pianeta all’annuncio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ribellione.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leali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provano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sdegno particolare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Principe Caligastia </a:t>
            </a:r>
            <a:r>
              <a:rPr sz="1200" dirty="0">
                <a:latin typeface="Times New Roman"/>
                <a:cs typeface="Times New Roman"/>
              </a:rPr>
              <a:t>a causa di questo </a:t>
            </a:r>
            <a:r>
              <a:rPr sz="1200" spc="-5" dirty="0">
                <a:latin typeface="Times New Roman"/>
                <a:cs typeface="Times New Roman"/>
              </a:rPr>
              <a:t>premeditato </a:t>
            </a:r>
            <a:r>
              <a:rPr sz="1200" dirty="0">
                <a:latin typeface="Times New Roman"/>
                <a:cs typeface="Times New Roman"/>
              </a:rPr>
              <a:t>tradimento della </a:t>
            </a:r>
            <a:r>
              <a:rPr sz="1200" spc="-5" dirty="0">
                <a:latin typeface="Times New Roman"/>
                <a:cs typeface="Times New Roman"/>
              </a:rPr>
              <a:t>fiducia.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  espresse </a:t>
            </a:r>
            <a:r>
              <a:rPr sz="1200" dirty="0">
                <a:latin typeface="Times New Roman"/>
                <a:cs typeface="Times New Roman"/>
              </a:rPr>
              <a:t>tale disprezzo </a:t>
            </a:r>
            <a:r>
              <a:rPr sz="1200" spc="-5" dirty="0">
                <a:latin typeface="Times New Roman"/>
                <a:cs typeface="Times New Roman"/>
              </a:rPr>
              <a:t>quando disse: “Tu assomigli al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capo, Lucifero, ed hai perpetuato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iniquità in modo colpevole. </a:t>
            </a:r>
            <a:r>
              <a:rPr sz="1200" spc="-5" dirty="0">
                <a:latin typeface="Times New Roman"/>
                <a:cs typeface="Times New Roman"/>
              </a:rPr>
              <a:t>Egli 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falsificatore fin </a:t>
            </a:r>
            <a:r>
              <a:rPr sz="1200" dirty="0">
                <a:latin typeface="Times New Roman"/>
                <a:cs typeface="Times New Roman"/>
              </a:rPr>
              <a:t>dall’inizio della </a:t>
            </a:r>
            <a:r>
              <a:rPr sz="1200" spc="-5" dirty="0">
                <a:latin typeface="Times New Roman"/>
                <a:cs typeface="Times New Roman"/>
              </a:rPr>
              <a:t>sua autoesaltazione perché </a:t>
            </a:r>
            <a:r>
              <a:rPr sz="1200" dirty="0">
                <a:latin typeface="Times New Roman"/>
                <a:cs typeface="Times New Roman"/>
              </a:rPr>
              <a:t>non dimorava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verità.”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15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(754.4) 67:1.3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il lavoro </a:t>
            </a:r>
            <a:r>
              <a:rPr sz="1200" spc="-5" dirty="0">
                <a:latin typeface="Times New Roman"/>
                <a:cs typeface="Times New Roman"/>
              </a:rPr>
              <a:t>amministrativo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 nessun incarico elevato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sacro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quello affidato 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Principe Planetario,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assume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responsabilità del benessere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guida dei mortali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8009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479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appena abitato. Di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male, </a:t>
            </a:r>
            <a:r>
              <a:rPr sz="1200" dirty="0">
                <a:latin typeface="Times New Roman"/>
                <a:cs typeface="Times New Roman"/>
              </a:rPr>
              <a:t>nessuna ha un </a:t>
            </a:r>
            <a:r>
              <a:rPr sz="1200" spc="-5" dirty="0">
                <a:latin typeface="Times New Roman"/>
                <a:cs typeface="Times New Roman"/>
              </a:rPr>
              <a:t>effetto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distruttivo </a:t>
            </a:r>
            <a:r>
              <a:rPr sz="1200" dirty="0">
                <a:latin typeface="Times New Roman"/>
                <a:cs typeface="Times New Roman"/>
              </a:rPr>
              <a:t>sullo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quanto </a:t>
            </a:r>
            <a:r>
              <a:rPr sz="1200" dirty="0">
                <a:latin typeface="Times New Roman"/>
                <a:cs typeface="Times New Roman"/>
              </a:rPr>
              <a:t>il tradimento  </a:t>
            </a:r>
            <a:r>
              <a:rPr sz="1200" spc="-5" dirty="0">
                <a:latin typeface="Times New Roman"/>
                <a:cs typeface="Times New Roman"/>
              </a:rPr>
              <a:t>della fiducia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slealtà </a:t>
            </a:r>
            <a:r>
              <a:rPr sz="1200" dirty="0">
                <a:latin typeface="Times New Roman"/>
                <a:cs typeface="Times New Roman"/>
              </a:rPr>
              <a:t>verso i </a:t>
            </a:r>
            <a:r>
              <a:rPr sz="1200" spc="-5" dirty="0">
                <a:latin typeface="Times New Roman"/>
                <a:cs typeface="Times New Roman"/>
              </a:rPr>
              <a:t>propri amici </a:t>
            </a:r>
            <a:r>
              <a:rPr sz="1200" dirty="0">
                <a:latin typeface="Times New Roman"/>
                <a:cs typeface="Times New Roman"/>
              </a:rPr>
              <a:t>fiduciosi. </a:t>
            </a:r>
            <a:r>
              <a:rPr sz="1200" spc="-5" dirty="0">
                <a:latin typeface="Times New Roman"/>
                <a:cs typeface="Times New Roman"/>
              </a:rPr>
              <a:t>Commettendo deliberatamente </a:t>
            </a:r>
            <a:r>
              <a:rPr sz="1200" dirty="0">
                <a:latin typeface="Times New Roman"/>
                <a:cs typeface="Times New Roman"/>
              </a:rPr>
              <a:t>questo peccato,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alterò </a:t>
            </a:r>
            <a:r>
              <a:rPr sz="1200" spc="-5" dirty="0">
                <a:latin typeface="Times New Roman"/>
                <a:cs typeface="Times New Roman"/>
              </a:rPr>
              <a:t>così  completamente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la sua mente non è più stata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riacquistare </a:t>
            </a:r>
            <a:r>
              <a:rPr sz="1200" dirty="0">
                <a:latin typeface="Times New Roman"/>
                <a:cs typeface="Times New Roman"/>
              </a:rPr>
              <a:t>il pieno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equilibrio.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(754.5) 67:1.4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molti modi di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peccato, </a:t>
            </a:r>
            <a:r>
              <a:rPr sz="1200" dirty="0">
                <a:latin typeface="Times New Roman"/>
                <a:cs typeface="Times New Roman"/>
              </a:rPr>
              <a:t>ma dal punto di vista </a:t>
            </a:r>
            <a:r>
              <a:rPr sz="1200" spc="-5" dirty="0">
                <a:latin typeface="Times New Roman"/>
                <a:cs typeface="Times New Roman"/>
              </a:rPr>
              <a:t>filosofico universale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comportamento </a:t>
            </a:r>
            <a:r>
              <a:rPr sz="1200" dirty="0">
                <a:latin typeface="Times New Roman"/>
                <a:cs typeface="Times New Roman"/>
              </a:rPr>
              <a:t>di  una </a:t>
            </a:r>
            <a:r>
              <a:rPr sz="1200" spc="-5" dirty="0">
                <a:latin typeface="Times New Roman"/>
                <a:cs typeface="Times New Roman"/>
              </a:rPr>
              <a:t>personalità che si </a:t>
            </a:r>
            <a:r>
              <a:rPr sz="1200" dirty="0">
                <a:latin typeface="Times New Roman"/>
                <a:cs typeface="Times New Roman"/>
              </a:rPr>
              <a:t>oppone </a:t>
            </a:r>
            <a:r>
              <a:rPr sz="1200" spc="-5" dirty="0">
                <a:latin typeface="Times New Roman"/>
                <a:cs typeface="Times New Roman"/>
              </a:rPr>
              <a:t>coscientemente alla realtà cosmica. </a:t>
            </a:r>
            <a:r>
              <a:rPr sz="1200" dirty="0">
                <a:latin typeface="Times New Roman"/>
                <a:cs typeface="Times New Roman"/>
              </a:rPr>
              <a:t>Si può </a:t>
            </a:r>
            <a:r>
              <a:rPr sz="1200" spc="-5" dirty="0">
                <a:latin typeface="Times New Roman"/>
                <a:cs typeface="Times New Roman"/>
              </a:rPr>
              <a:t>considerare l’errore come </a:t>
            </a:r>
            <a:r>
              <a:rPr sz="1200" dirty="0">
                <a:latin typeface="Times New Roman"/>
                <a:cs typeface="Times New Roman"/>
              </a:rPr>
              <a:t>una concezione </a:t>
            </a:r>
            <a:r>
              <a:rPr sz="1200" spc="-5" dirty="0">
                <a:latin typeface="Times New Roman"/>
                <a:cs typeface="Times New Roman"/>
              </a:rPr>
              <a:t>sbagliata </a:t>
            </a:r>
            <a:r>
              <a:rPr sz="1200" dirty="0">
                <a:latin typeface="Times New Roman"/>
                <a:cs typeface="Times New Roman"/>
              </a:rPr>
              <a:t>o una  </a:t>
            </a:r>
            <a:r>
              <a:rPr sz="1200" spc="-5" dirty="0">
                <a:latin typeface="Times New Roman"/>
                <a:cs typeface="Times New Roman"/>
              </a:rPr>
              <a:t>deformazione della </a:t>
            </a:r>
            <a:r>
              <a:rPr sz="1200" dirty="0">
                <a:latin typeface="Times New Roman"/>
                <a:cs typeface="Times New Roman"/>
              </a:rPr>
              <a:t>realtà.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realizzazione parziale delle realtà universali </a:t>
            </a:r>
            <a:r>
              <a:rPr sz="1200" dirty="0">
                <a:latin typeface="Times New Roman"/>
                <a:cs typeface="Times New Roman"/>
              </a:rPr>
              <a:t>o un cattivo </a:t>
            </a:r>
            <a:r>
              <a:rPr sz="1200" spc="-5" dirty="0">
                <a:latin typeface="Times New Roman"/>
                <a:cs typeface="Times New Roman"/>
              </a:rPr>
              <a:t>adattamento alle stesse. Ma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è una resistenza intenzionale </a:t>
            </a:r>
            <a:r>
              <a:rPr sz="1200" spc="-5" dirty="0">
                <a:latin typeface="Times New Roman"/>
                <a:cs typeface="Times New Roman"/>
              </a:rPr>
              <a:t>alla realtà </a:t>
            </a:r>
            <a:r>
              <a:rPr sz="1200" dirty="0">
                <a:latin typeface="Times New Roman"/>
                <a:cs typeface="Times New Roman"/>
              </a:rPr>
              <a:t>divina — una </a:t>
            </a:r>
            <a:r>
              <a:rPr sz="1200" spc="-5" dirty="0">
                <a:latin typeface="Times New Roman"/>
                <a:cs typeface="Times New Roman"/>
              </a:rPr>
              <a:t>scelta cosciente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opporsi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spirituale —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l’iniquità  </a:t>
            </a:r>
            <a:r>
              <a:rPr sz="1200" spc="-5" dirty="0">
                <a:latin typeface="Times New Roman"/>
                <a:cs typeface="Times New Roman"/>
              </a:rPr>
              <a:t>consiste </a:t>
            </a:r>
            <a:r>
              <a:rPr sz="1200" dirty="0">
                <a:latin typeface="Times New Roman"/>
                <a:cs typeface="Times New Roman"/>
              </a:rPr>
              <a:t>in una sfida aperta e </a:t>
            </a:r>
            <a:r>
              <a:rPr sz="1200" spc="-5" dirty="0">
                <a:latin typeface="Times New Roman"/>
                <a:cs typeface="Times New Roman"/>
              </a:rPr>
              <a:t>persistente alla realtà riconosciuta </a:t>
            </a:r>
            <a:r>
              <a:rPr sz="1200" dirty="0">
                <a:latin typeface="Times New Roman"/>
                <a:cs typeface="Times New Roman"/>
              </a:rPr>
              <a:t>e denota un tale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disgregazione della personalità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rasentare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follia 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73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(755.1) 67:1.5 </a:t>
            </a:r>
            <a:r>
              <a:rPr sz="1200" spc="-5" dirty="0">
                <a:latin typeface="Times New Roman"/>
                <a:cs typeface="Times New Roman"/>
              </a:rPr>
              <a:t>L’errore indica mancanza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acume </a:t>
            </a:r>
            <a:r>
              <a:rPr sz="1200" dirty="0">
                <a:latin typeface="Times New Roman"/>
                <a:cs typeface="Times New Roman"/>
              </a:rPr>
              <a:t>intellettuale; il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indica </a:t>
            </a:r>
            <a:r>
              <a:rPr sz="1200" spc="-5" dirty="0">
                <a:latin typeface="Times New Roman"/>
                <a:cs typeface="Times New Roman"/>
              </a:rPr>
              <a:t>mancanza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indica </a:t>
            </a:r>
            <a:r>
              <a:rPr sz="1200" spc="-5" dirty="0">
                <a:latin typeface="Times New Roman"/>
                <a:cs typeface="Times New Roman"/>
              </a:rPr>
              <a:t>abbietta </a:t>
            </a:r>
            <a:r>
              <a:rPr sz="1200" dirty="0">
                <a:latin typeface="Times New Roman"/>
                <a:cs typeface="Times New Roman"/>
              </a:rPr>
              <a:t>povertà  </a:t>
            </a:r>
            <a:r>
              <a:rPr sz="1200" spc="-5" dirty="0">
                <a:latin typeface="Times New Roman"/>
                <a:cs typeface="Times New Roman"/>
              </a:rPr>
              <a:t>spirituale;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l’iniquità denota che </a:t>
            </a:r>
            <a:r>
              <a:rPr sz="1200" dirty="0">
                <a:latin typeface="Times New Roman"/>
                <a:cs typeface="Times New Roman"/>
              </a:rPr>
              <a:t>il controllo della </a:t>
            </a:r>
            <a:r>
              <a:rPr sz="1200" spc="-5" dirty="0">
                <a:latin typeface="Times New Roman"/>
                <a:cs typeface="Times New Roman"/>
              </a:rPr>
              <a:t>personalità sta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scomparendo.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692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(755.2) 67:1.6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è stato scelto </a:t>
            </a:r>
            <a:r>
              <a:rPr sz="1200" spc="-5" dirty="0">
                <a:latin typeface="Times New Roman"/>
                <a:cs typeface="Times New Roman"/>
              </a:rPr>
              <a:t>così tante </a:t>
            </a:r>
            <a:r>
              <a:rPr sz="1200" dirty="0">
                <a:latin typeface="Times New Roman"/>
                <a:cs typeface="Times New Roman"/>
              </a:rPr>
              <a:t>volte e </a:t>
            </a:r>
            <a:r>
              <a:rPr sz="1200" spc="-5" dirty="0">
                <a:latin typeface="Times New Roman"/>
                <a:cs typeface="Times New Roman"/>
              </a:rPr>
              <a:t>ripetuto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spesso,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diventare abituale.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peccatori </a:t>
            </a:r>
            <a:r>
              <a:rPr sz="1200" dirty="0">
                <a:latin typeface="Times New Roman"/>
                <a:cs typeface="Times New Roman"/>
              </a:rPr>
              <a:t>impenitenti  possono </a:t>
            </a:r>
            <a:r>
              <a:rPr sz="1200" spc="-5" dirty="0">
                <a:latin typeface="Times New Roman"/>
                <a:cs typeface="Times New Roman"/>
              </a:rPr>
              <a:t>diventare facilmente </a:t>
            </a:r>
            <a:r>
              <a:rPr sz="1200" dirty="0">
                <a:latin typeface="Times New Roman"/>
                <a:cs typeface="Times New Roman"/>
              </a:rPr>
              <a:t>iniqui, </a:t>
            </a:r>
            <a:r>
              <a:rPr sz="1200" spc="-5" dirty="0">
                <a:latin typeface="Times New Roman"/>
                <a:cs typeface="Times New Roman"/>
              </a:rPr>
              <a:t>ribellarsi apertamente contro </a:t>
            </a:r>
            <a:r>
              <a:rPr sz="1200" dirty="0">
                <a:latin typeface="Times New Roman"/>
                <a:cs typeface="Times New Roman"/>
              </a:rPr>
              <a:t>l’universo e tutte le </a:t>
            </a:r>
            <a:r>
              <a:rPr sz="1200" spc="-5" dirty="0">
                <a:latin typeface="Times New Roman"/>
                <a:cs typeface="Times New Roman"/>
              </a:rPr>
              <a:t>sue realtà divine. Mentre </a:t>
            </a:r>
            <a:r>
              <a:rPr sz="1200" dirty="0">
                <a:latin typeface="Times New Roman"/>
                <a:cs typeface="Times New Roman"/>
              </a:rPr>
              <a:t>tutte le forme di  </a:t>
            </a:r>
            <a:r>
              <a:rPr sz="1200" spc="-5" dirty="0">
                <a:latin typeface="Times New Roman"/>
                <a:cs typeface="Times New Roman"/>
              </a:rPr>
              <a:t>peccato possono essere perdonate, </a:t>
            </a:r>
            <a:r>
              <a:rPr sz="1200" dirty="0">
                <a:latin typeface="Times New Roman"/>
                <a:cs typeface="Times New Roman"/>
              </a:rPr>
              <a:t>noi dubitiamo che un iniquo </a:t>
            </a:r>
            <a:r>
              <a:rPr sz="1200" spc="-5" dirty="0">
                <a:latin typeface="Times New Roman"/>
                <a:cs typeface="Times New Roman"/>
              </a:rPr>
              <a:t>radicato </a:t>
            </a:r>
            <a:r>
              <a:rPr sz="1200" dirty="0">
                <a:latin typeface="Times New Roman"/>
                <a:cs typeface="Times New Roman"/>
              </a:rPr>
              <a:t>possa mai </a:t>
            </a:r>
            <a:r>
              <a:rPr sz="1200" spc="-5" dirty="0">
                <a:latin typeface="Times New Roman"/>
                <a:cs typeface="Times New Roman"/>
              </a:rPr>
              <a:t>provare sinceramente dispiacere per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misfatti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il perdono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peccati.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Lo scoppio della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ribellione</a:t>
            </a:r>
            <a:endParaRPr sz="1600">
              <a:latin typeface="Times New Roman"/>
              <a:cs typeface="Times New Roman"/>
            </a:endParaRPr>
          </a:p>
          <a:p>
            <a:pPr marL="88900" marR="10668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(755.3) 67:2.1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l’ispezione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Satana </a:t>
            </a:r>
            <a:r>
              <a:rPr sz="1200" dirty="0">
                <a:latin typeface="Times New Roman"/>
                <a:cs typeface="Times New Roman"/>
              </a:rPr>
              <a:t>e mentre </a:t>
            </a:r>
            <a:r>
              <a:rPr sz="1200" spc="-5" dirty="0">
                <a:latin typeface="Times New Roman"/>
                <a:cs typeface="Times New Roman"/>
              </a:rPr>
              <a:t>l’amministrazione planetaria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punto di realizzare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su Urantia,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giorno, </a:t>
            </a:r>
            <a:r>
              <a:rPr sz="1200" dirty="0">
                <a:latin typeface="Times New Roman"/>
                <a:cs typeface="Times New Roman"/>
              </a:rPr>
              <a:t>nel mezzo </a:t>
            </a:r>
            <a:r>
              <a:rPr sz="1200" spc="-5" dirty="0">
                <a:latin typeface="Times New Roman"/>
                <a:cs typeface="Times New Roman"/>
              </a:rPr>
              <a:t>dell’inverno dei </a:t>
            </a:r>
            <a:r>
              <a:rPr sz="1200" dirty="0">
                <a:latin typeface="Times New Roman"/>
                <a:cs typeface="Times New Roman"/>
              </a:rPr>
              <a:t>continenti </a:t>
            </a:r>
            <a:r>
              <a:rPr sz="1200" spc="-5" dirty="0">
                <a:latin typeface="Times New Roman"/>
                <a:cs typeface="Times New Roman"/>
              </a:rPr>
              <a:t>settentrionali, Caligastia </a:t>
            </a:r>
            <a:r>
              <a:rPr sz="1200" dirty="0">
                <a:latin typeface="Times New Roman"/>
                <a:cs typeface="Times New Roman"/>
              </a:rPr>
              <a:t>ebbe un </a:t>
            </a:r>
            <a:r>
              <a:rPr sz="1200" spc="-5" dirty="0">
                <a:latin typeface="Times New Roman"/>
                <a:cs typeface="Times New Roman"/>
              </a:rPr>
              <a:t>lungo colloquio </a:t>
            </a:r>
            <a:r>
              <a:rPr sz="1200" dirty="0">
                <a:latin typeface="Times New Roman"/>
                <a:cs typeface="Times New Roman"/>
              </a:rPr>
              <a:t>con il suo associato </a:t>
            </a:r>
            <a:r>
              <a:rPr sz="1200" spc="-5" dirty="0">
                <a:latin typeface="Times New Roman"/>
                <a:cs typeface="Times New Roman"/>
              </a:rPr>
              <a:t>Daligastia,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784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254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seguito del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quest’ultimo convocò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dieci consigli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sessione straordinaria. Questa assemblea fu </a:t>
            </a:r>
            <a:r>
              <a:rPr sz="1200" dirty="0">
                <a:latin typeface="Times New Roman"/>
                <a:cs typeface="Times New Roman"/>
              </a:rPr>
              <a:t>aperta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dichiarazione che </a:t>
            </a:r>
            <a:r>
              <a:rPr sz="1200" dirty="0">
                <a:latin typeface="Times New Roman"/>
                <a:cs typeface="Times New Roman"/>
              </a:rPr>
              <a:t>il Principe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per proclamarsi </a:t>
            </a:r>
            <a:r>
              <a:rPr sz="1200" dirty="0">
                <a:latin typeface="Times New Roman"/>
                <a:cs typeface="Times New Roman"/>
              </a:rPr>
              <a:t>sovrano assoluto di </a:t>
            </a:r>
            <a:r>
              <a:rPr sz="1200" spc="-5" dirty="0">
                <a:latin typeface="Times New Roman"/>
                <a:cs typeface="Times New Roman"/>
              </a:rPr>
              <a:t>Urantia ed esigeva che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 amministrativi abdicassero, rimettendo </a:t>
            </a:r>
            <a:r>
              <a:rPr sz="1200" dirty="0">
                <a:latin typeface="Times New Roman"/>
                <a:cs typeface="Times New Roman"/>
              </a:rPr>
              <a:t>tutte le loro funzioni e tutti i loro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mani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Daligastia, designato come  amministratore fiduciario, </a:t>
            </a:r>
            <a:r>
              <a:rPr sz="1200" dirty="0">
                <a:latin typeface="Times New Roman"/>
                <a:cs typeface="Times New Roman"/>
              </a:rPr>
              <a:t>in attesa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riorganizzazione </a:t>
            </a:r>
            <a:r>
              <a:rPr sz="1200" spc="-5" dirty="0">
                <a:latin typeface="Times New Roman"/>
                <a:cs typeface="Times New Roman"/>
              </a:rPr>
              <a:t>del governo planetario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conseguente </a:t>
            </a:r>
            <a:r>
              <a:rPr sz="1200" dirty="0">
                <a:latin typeface="Times New Roman"/>
                <a:cs typeface="Times New Roman"/>
              </a:rPr>
              <a:t>ridistribuzione di questi  </a:t>
            </a:r>
            <a:r>
              <a:rPr sz="1200" spc="-5" dirty="0">
                <a:latin typeface="Times New Roman"/>
                <a:cs typeface="Times New Roman"/>
              </a:rPr>
              <a:t>incarichi </a:t>
            </a:r>
            <a:r>
              <a:rPr sz="1200" dirty="0">
                <a:latin typeface="Times New Roman"/>
                <a:cs typeface="Times New Roman"/>
              </a:rPr>
              <a:t>d’autorità</a:t>
            </a:r>
            <a:r>
              <a:rPr sz="1200" spc="-5" dirty="0">
                <a:latin typeface="Times New Roman"/>
                <a:cs typeface="Times New Roman"/>
              </a:rPr>
              <a:t> amministrativa.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(755.4) 67:2.2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presentazione di </a:t>
            </a:r>
            <a:r>
              <a:rPr sz="1200" spc="-5" dirty="0">
                <a:latin typeface="Times New Roman"/>
                <a:cs typeface="Times New Roman"/>
              </a:rPr>
              <a:t>questa sbalorditiva richiesta fu seguita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magistrale appello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Van, presidente del consiglio  supremo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coordinamento. Questo eminente </a:t>
            </a:r>
            <a:r>
              <a:rPr sz="1200" dirty="0">
                <a:latin typeface="Times New Roman"/>
                <a:cs typeface="Times New Roman"/>
              </a:rPr>
              <a:t>amministratore e valente </a:t>
            </a:r>
            <a:r>
              <a:rPr sz="1200" spc="-5" dirty="0">
                <a:latin typeface="Times New Roman"/>
                <a:cs typeface="Times New Roman"/>
              </a:rPr>
              <a:t>giurista stigmatizzò </a:t>
            </a:r>
            <a:r>
              <a:rPr sz="1200" dirty="0">
                <a:latin typeface="Times New Roman"/>
                <a:cs typeface="Times New Roman"/>
              </a:rPr>
              <a:t>il modo </a:t>
            </a:r>
            <a:r>
              <a:rPr sz="1200" spc="-5" dirty="0">
                <a:latin typeface="Times New Roman"/>
                <a:cs typeface="Times New Roman"/>
              </a:rPr>
              <a:t>di procedere proposto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rasentava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ribellione planetaria ed </a:t>
            </a:r>
            <a:r>
              <a:rPr sz="1200" dirty="0">
                <a:latin typeface="Times New Roman"/>
                <a:cs typeface="Times New Roman"/>
              </a:rPr>
              <a:t>invitò i suoi </a:t>
            </a:r>
            <a:r>
              <a:rPr sz="1200" spc="-5" dirty="0">
                <a:latin typeface="Times New Roman"/>
                <a:cs typeface="Times New Roman"/>
              </a:rPr>
              <a:t>colleghi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astenersi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partecipazione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rivolto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appello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Lucifero, </a:t>
            </a:r>
            <a:r>
              <a:rPr sz="1200" dirty="0">
                <a:latin typeface="Times New Roman"/>
                <a:cs typeface="Times New Roman"/>
              </a:rPr>
              <a:t>Sovrano </a:t>
            </a:r>
            <a:r>
              <a:rPr sz="1200" spc="-5" dirty="0">
                <a:latin typeface="Times New Roman"/>
                <a:cs typeface="Times New Roman"/>
              </a:rPr>
              <a:t>del Sistema </a:t>
            </a:r>
            <a:r>
              <a:rPr sz="1200" dirty="0">
                <a:latin typeface="Times New Roman"/>
                <a:cs typeface="Times New Roman"/>
              </a:rPr>
              <a:t>di Satania; </a:t>
            </a:r>
            <a:r>
              <a:rPr sz="1200" spc="-5" dirty="0">
                <a:latin typeface="Times New Roman"/>
                <a:cs typeface="Times New Roman"/>
              </a:rPr>
              <a:t>ed egli ottenne l’appoggio dell’intero personale. Di  conseguenza fu </a:t>
            </a:r>
            <a:r>
              <a:rPr sz="1200" dirty="0">
                <a:latin typeface="Times New Roman"/>
                <a:cs typeface="Times New Roman"/>
              </a:rPr>
              <a:t>fatto appello a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da dove </a:t>
            </a:r>
            <a:r>
              <a:rPr sz="1200" spc="-5" dirty="0">
                <a:latin typeface="Times New Roman"/>
                <a:cs typeface="Times New Roman"/>
              </a:rPr>
              <a:t>ritornarono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che designavano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5" dirty="0">
                <a:latin typeface="Times New Roman"/>
                <a:cs typeface="Times New Roman"/>
              </a:rPr>
              <a:t>sovrano 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ed ingiungevano obbedienza cieca ed assoluta alle </a:t>
            </a:r>
            <a:r>
              <a:rPr sz="1200" spc="5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disposizioni. </a:t>
            </a:r>
            <a:r>
              <a:rPr sz="1200" dirty="0">
                <a:latin typeface="Times New Roman"/>
                <a:cs typeface="Times New Roman"/>
              </a:rPr>
              <a:t>E fu in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stupefacente  messaggio che </a:t>
            </a:r>
            <a:r>
              <a:rPr sz="1200" dirty="0">
                <a:latin typeface="Times New Roman"/>
                <a:cs typeface="Times New Roman"/>
              </a:rPr>
              <a:t>il nobile </a:t>
            </a:r>
            <a:r>
              <a:rPr sz="1200" spc="-5" dirty="0">
                <a:latin typeface="Times New Roman"/>
                <a:cs typeface="Times New Roman"/>
              </a:rPr>
              <a:t>Van pronunciò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memorabile discorso </a:t>
            </a:r>
            <a:r>
              <a:rPr sz="1200" dirty="0">
                <a:latin typeface="Times New Roman"/>
                <a:cs typeface="Times New Roman"/>
              </a:rPr>
              <a:t>di sette ore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accusò formalmente Daligastia, </a:t>
            </a:r>
            <a:r>
              <a:rPr sz="1200" dirty="0">
                <a:latin typeface="Times New Roman"/>
                <a:cs typeface="Times New Roman"/>
              </a:rPr>
              <a:t>Caligastia  e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oltraggiare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dell’universo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appellò </a:t>
            </a:r>
            <a:r>
              <a:rPr sz="1200" spc="-5" dirty="0">
                <a:latin typeface="Times New Roman"/>
                <a:cs typeface="Times New Roman"/>
              </a:rPr>
              <a:t>agli Altissimi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per essere sostenuto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ricevere  conferma.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3810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(755.5) 67:2.3 </a:t>
            </a:r>
            <a:r>
              <a:rPr sz="1200" spc="-5" dirty="0">
                <a:latin typeface="Times New Roman"/>
                <a:cs typeface="Times New Roman"/>
              </a:rPr>
              <a:t>Nel frattempo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erano stati interrotti; Urantia era isolato.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celeste presenti sul  pianeta si trovarono </a:t>
            </a:r>
            <a:r>
              <a:rPr sz="1200" dirty="0">
                <a:latin typeface="Times New Roman"/>
                <a:cs typeface="Times New Roman"/>
              </a:rPr>
              <a:t>improvvisamente e senza preavviso </a:t>
            </a:r>
            <a:r>
              <a:rPr sz="1200" spc="-5" dirty="0">
                <a:latin typeface="Times New Roman"/>
                <a:cs typeface="Times New Roman"/>
              </a:rPr>
              <a:t>isolati, totalmente tagliati </a:t>
            </a:r>
            <a:r>
              <a:rPr sz="1200" dirty="0">
                <a:latin typeface="Times New Roman"/>
                <a:cs typeface="Times New Roman"/>
              </a:rPr>
              <a:t>fuori 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parere e </a:t>
            </a:r>
            <a:r>
              <a:rPr sz="1200" spc="-5" dirty="0">
                <a:latin typeface="Times New Roman"/>
                <a:cs typeface="Times New Roman"/>
              </a:rPr>
              <a:t>consiglio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esterni.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46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(755.6) 67:2.4 </a:t>
            </a:r>
            <a:r>
              <a:rPr sz="1200" spc="-5" dirty="0">
                <a:latin typeface="Times New Roman"/>
                <a:cs typeface="Times New Roman"/>
              </a:rPr>
              <a:t>Daligastia </a:t>
            </a:r>
            <a:r>
              <a:rPr sz="1200" dirty="0">
                <a:latin typeface="Times New Roman"/>
                <a:cs typeface="Times New Roman"/>
              </a:rPr>
              <a:t>proclamò </a:t>
            </a:r>
            <a:r>
              <a:rPr sz="1200" spc="-5" dirty="0">
                <a:latin typeface="Times New Roman"/>
                <a:cs typeface="Times New Roman"/>
              </a:rPr>
              <a:t>ufficialmente Caligastia “Dio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al di sopra di </a:t>
            </a:r>
            <a:r>
              <a:rPr sz="1200" spc="-5" dirty="0">
                <a:latin typeface="Times New Roman"/>
                <a:cs typeface="Times New Roman"/>
              </a:rPr>
              <a:t>tutto”. Di fronte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 proclamazione </a:t>
            </a:r>
            <a:r>
              <a:rPr sz="1200" dirty="0">
                <a:latin typeface="Times New Roman"/>
                <a:cs typeface="Times New Roman"/>
              </a:rPr>
              <a:t>le conclusioni </a:t>
            </a:r>
            <a:r>
              <a:rPr sz="1200" spc="-5" dirty="0">
                <a:latin typeface="Times New Roman"/>
                <a:cs typeface="Times New Roman"/>
              </a:rPr>
              <a:t>erano chiaramente tratte;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gruppo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ritirò </a:t>
            </a:r>
            <a:r>
              <a:rPr sz="1200" spc="-5" dirty="0">
                <a:latin typeface="Times New Roman"/>
                <a:cs typeface="Times New Roman"/>
              </a:rPr>
              <a:t>per conto </a:t>
            </a:r>
            <a:r>
              <a:rPr sz="1200" dirty="0">
                <a:latin typeface="Times New Roman"/>
                <a:cs typeface="Times New Roman"/>
              </a:rPr>
              <a:t>proprio e diede inizio a </a:t>
            </a:r>
            <a:r>
              <a:rPr sz="1200" spc="-5" dirty="0">
                <a:latin typeface="Times New Roman"/>
                <a:cs typeface="Times New Roman"/>
              </a:rPr>
              <a:t>deliberazioni,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discussioni destinate alla fine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determinare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sorte di </a:t>
            </a:r>
            <a:r>
              <a:rPr sz="1200" spc="-5" dirty="0">
                <a:latin typeface="Times New Roman"/>
                <a:cs typeface="Times New Roman"/>
              </a:rPr>
              <a:t>ogni personalità superumana sul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pianeta.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84184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60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(755.7) 67:2.5 </a:t>
            </a:r>
            <a:r>
              <a:rPr sz="1200" dirty="0">
                <a:latin typeface="Times New Roman"/>
                <a:cs typeface="Times New Roman"/>
              </a:rPr>
              <a:t>I serafini, i cherubini ed </a:t>
            </a:r>
            <a:r>
              <a:rPr sz="1200" spc="-5" dirty="0">
                <a:latin typeface="Times New Roman"/>
                <a:cs typeface="Times New Roman"/>
              </a:rPr>
              <a:t>altri esseri </a:t>
            </a:r>
            <a:r>
              <a:rPr sz="1200" dirty="0">
                <a:latin typeface="Times New Roman"/>
                <a:cs typeface="Times New Roman"/>
              </a:rPr>
              <a:t>celesti furono </a:t>
            </a:r>
            <a:r>
              <a:rPr sz="1200" spc="-5" dirty="0">
                <a:latin typeface="Times New Roman"/>
                <a:cs typeface="Times New Roman"/>
              </a:rPr>
              <a:t>coinvolti nelle decisioni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implacabile,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colpevole conflitto. </a:t>
            </a:r>
            <a:r>
              <a:rPr sz="1200" dirty="0">
                <a:latin typeface="Times New Roman"/>
                <a:cs typeface="Times New Roman"/>
              </a:rPr>
              <a:t>Numerosi </a:t>
            </a:r>
            <a:r>
              <a:rPr sz="1200" spc="-5" dirty="0">
                <a:latin typeface="Times New Roman"/>
                <a:cs typeface="Times New Roman"/>
              </a:rPr>
              <a:t>gruppi superumani che si trovavano ad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su Urantia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suo isolamento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furono  trattenuti e, alla </a:t>
            </a:r>
            <a:r>
              <a:rPr sz="1200" dirty="0">
                <a:latin typeface="Times New Roman"/>
                <a:cs typeface="Times New Roman"/>
              </a:rPr>
              <a:t>stregua dei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associati,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costretti a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— tra le vie di 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e la volontà </a:t>
            </a:r>
            <a:r>
              <a:rPr sz="1200" spc="-5" dirty="0">
                <a:latin typeface="Times New Roman"/>
                <a:cs typeface="Times New Roman"/>
              </a:rPr>
              <a:t>del Padre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invisibile.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384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(756.1) 67:2.6 </a:t>
            </a:r>
            <a:r>
              <a:rPr sz="1200" spc="-5" dirty="0">
                <a:latin typeface="Times New Roman"/>
                <a:cs typeface="Times New Roman"/>
              </a:rPr>
              <a:t>Questa battaglia proseguì </a:t>
            </a:r>
            <a:r>
              <a:rPr sz="1200" dirty="0">
                <a:latin typeface="Times New Roman"/>
                <a:cs typeface="Times New Roman"/>
              </a:rPr>
              <a:t>per più di sette </a:t>
            </a:r>
            <a:r>
              <a:rPr sz="1200" spc="-5" dirty="0">
                <a:latin typeface="Times New Roman"/>
                <a:cs typeface="Times New Roman"/>
              </a:rPr>
              <a:t>anni.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ogni personalità interessata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ebbe preso </a:t>
            </a:r>
            <a:r>
              <a:rPr sz="1200" dirty="0">
                <a:latin typeface="Times New Roman"/>
                <a:cs typeface="Times New Roman"/>
              </a:rPr>
              <a:t>una decisione  </a:t>
            </a:r>
            <a:r>
              <a:rPr sz="1200" spc="-5" dirty="0">
                <a:latin typeface="Times New Roman"/>
                <a:cs typeface="Times New Roman"/>
              </a:rPr>
              <a:t>definitiva,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vollero interferire </a:t>
            </a:r>
            <a:r>
              <a:rPr sz="1200" dirty="0">
                <a:latin typeface="Times New Roman"/>
                <a:cs typeface="Times New Roman"/>
              </a:rPr>
              <a:t>o intervenire e non lo </a:t>
            </a:r>
            <a:r>
              <a:rPr sz="1200" spc="-5" dirty="0">
                <a:latin typeface="Times New Roman"/>
                <a:cs typeface="Times New Roman"/>
              </a:rPr>
              <a:t>fecero.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allora Van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 leali  ricevettero giustificazione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sollevati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prolungata ansietà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intollerabile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incertezza.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3.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 sette anni cruciali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(756.2) 67:3.1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scoppio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ribellione su Jerusem, 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Satania, fu </a:t>
            </a:r>
            <a:r>
              <a:rPr sz="1200" dirty="0">
                <a:latin typeface="Times New Roman"/>
                <a:cs typeface="Times New Roman"/>
              </a:rPr>
              <a:t>diffuso </a:t>
            </a:r>
            <a:r>
              <a:rPr sz="1200" spc="-5" dirty="0">
                <a:latin typeface="Times New Roman"/>
                <a:cs typeface="Times New Roman"/>
              </a:rPr>
              <a:t>dal consiglio dei </a:t>
            </a:r>
            <a:r>
              <a:rPr sz="1200" dirty="0">
                <a:latin typeface="Times New Roman"/>
                <a:cs typeface="Times New Roman"/>
              </a:rPr>
              <a:t>Melchizedek. 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incaricati dei casi d’emergenza </a:t>
            </a:r>
            <a:r>
              <a:rPr sz="1200" dirty="0">
                <a:latin typeface="Times New Roman"/>
                <a:cs typeface="Times New Roman"/>
              </a:rPr>
              <a:t>furono immediatamente </a:t>
            </a:r>
            <a:r>
              <a:rPr sz="1200" spc="-5" dirty="0">
                <a:latin typeface="Times New Roman"/>
                <a:cs typeface="Times New Roman"/>
              </a:rPr>
              <a:t>inviati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Gabriele si offrì </a:t>
            </a:r>
            <a:r>
              <a:rPr sz="1200" dirty="0">
                <a:latin typeface="Times New Roman"/>
                <a:cs typeface="Times New Roman"/>
              </a:rPr>
              <a:t>volontario per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 Creatore,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autorità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messa in discussione. </a:t>
            </a:r>
            <a:r>
              <a:rPr sz="1200" spc="-5" dirty="0">
                <a:latin typeface="Times New Roman"/>
                <a:cs typeface="Times New Roman"/>
              </a:rPr>
              <a:t>All’annuncio </a:t>
            </a:r>
            <a:r>
              <a:rPr sz="1200" dirty="0">
                <a:latin typeface="Times New Roman"/>
                <a:cs typeface="Times New Roman"/>
              </a:rPr>
              <a:t>dello stato di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fu </a:t>
            </a:r>
            <a:r>
              <a:rPr sz="1200" dirty="0">
                <a:latin typeface="Times New Roman"/>
                <a:cs typeface="Times New Roman"/>
              </a:rPr>
              <a:t>isolato, </a:t>
            </a:r>
            <a:r>
              <a:rPr sz="1200" spc="-5" dirty="0">
                <a:latin typeface="Times New Roman"/>
                <a:cs typeface="Times New Roman"/>
              </a:rPr>
              <a:t>messo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quarantena,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altri sistemi fratelli. Vi fu “guerra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cielo” </a:t>
            </a:r>
            <a:r>
              <a:rPr sz="1200" dirty="0">
                <a:latin typeface="Times New Roman"/>
                <a:cs typeface="Times New Roman"/>
              </a:rPr>
              <a:t>nella capitale di </a:t>
            </a:r>
            <a:r>
              <a:rPr sz="1200" spc="-5" dirty="0">
                <a:latin typeface="Times New Roman"/>
                <a:cs typeface="Times New Roman"/>
              </a:rPr>
              <a:t>Satania ed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estese a tutti i </a:t>
            </a:r>
            <a:r>
              <a:rPr sz="1200" spc="-5" dirty="0">
                <a:latin typeface="Times New Roman"/>
                <a:cs typeface="Times New Roman"/>
              </a:rPr>
              <a:t>pianeti del  sistema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556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(756.3) 67:3.2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quaranta membri del gruppo corporale dei </a:t>
            </a:r>
            <a:r>
              <a:rPr sz="1200" dirty="0">
                <a:latin typeface="Times New Roman"/>
                <a:cs typeface="Times New Roman"/>
              </a:rPr>
              <a:t>cento </a:t>
            </a:r>
            <a:r>
              <a:rPr sz="1200" spc="-5" dirty="0">
                <a:latin typeface="Times New Roman"/>
                <a:cs typeface="Times New Roman"/>
              </a:rPr>
              <a:t>(compreso Van) rifiutarono </a:t>
            </a:r>
            <a:r>
              <a:rPr sz="1200" dirty="0">
                <a:latin typeface="Times New Roman"/>
                <a:cs typeface="Times New Roman"/>
              </a:rPr>
              <a:t>di unirsi </a:t>
            </a:r>
            <a:r>
              <a:rPr sz="1200" spc="-5" dirty="0">
                <a:latin typeface="Times New Roman"/>
                <a:cs typeface="Times New Roman"/>
              </a:rPr>
              <a:t>all’insurrezione. Molti  assistenti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del personale (modificati ed altri)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anch’essi </a:t>
            </a:r>
            <a:r>
              <a:rPr sz="1200" dirty="0">
                <a:latin typeface="Times New Roman"/>
                <a:cs typeface="Times New Roman"/>
              </a:rPr>
              <a:t>nobili e </a:t>
            </a:r>
            <a:r>
              <a:rPr sz="1200" spc="-5" dirty="0">
                <a:latin typeface="Times New Roman"/>
                <a:cs typeface="Times New Roman"/>
              </a:rPr>
              <a:t>coraggiosi </a:t>
            </a:r>
            <a:r>
              <a:rPr sz="1200" dirty="0">
                <a:latin typeface="Times New Roman"/>
                <a:cs typeface="Times New Roman"/>
              </a:rPr>
              <a:t>difensori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suo governo  universale.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terribile </a:t>
            </a:r>
            <a:r>
              <a:rPr sz="1200" spc="-5" dirty="0">
                <a:latin typeface="Times New Roman"/>
                <a:cs typeface="Times New Roman"/>
              </a:rPr>
              <a:t>perdita </a:t>
            </a:r>
            <a:r>
              <a:rPr sz="1200" dirty="0">
                <a:latin typeface="Times New Roman"/>
                <a:cs typeface="Times New Roman"/>
              </a:rPr>
              <a:t>di personalità tra i serafini e i cherubini.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la metà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serafini amministratori e di  </a:t>
            </a:r>
            <a:r>
              <a:rPr sz="1200" spc="-5" dirty="0">
                <a:latin typeface="Times New Roman"/>
                <a:cs typeface="Times New Roman"/>
              </a:rPr>
              <a:t>transizione assegnati al </a:t>
            </a:r>
            <a:r>
              <a:rPr sz="1200" dirty="0">
                <a:latin typeface="Times New Roman"/>
                <a:cs typeface="Times New Roman"/>
              </a:rPr>
              <a:t>pianeta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unirono </a:t>
            </a:r>
            <a:r>
              <a:rPr sz="1200" spc="-5" dirty="0">
                <a:latin typeface="Times New Roman"/>
                <a:cs typeface="Times New Roman"/>
              </a:rPr>
              <a:t>al loro </a:t>
            </a:r>
            <a:r>
              <a:rPr sz="1200" dirty="0">
                <a:latin typeface="Times New Roman"/>
                <a:cs typeface="Times New Roman"/>
              </a:rPr>
              <a:t>capo e a </a:t>
            </a:r>
            <a:r>
              <a:rPr sz="1200" spc="-5" dirty="0">
                <a:latin typeface="Times New Roman"/>
                <a:cs typeface="Times New Roman"/>
              </a:rPr>
              <a:t>Daligastia per appoggiare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causa 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Lucifero.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Quarantamilacentodiciannove creature intermedie primarie si </a:t>
            </a:r>
            <a:r>
              <a:rPr sz="1200" dirty="0">
                <a:latin typeface="Times New Roman"/>
                <a:cs typeface="Times New Roman"/>
              </a:rPr>
              <a:t>unirono a </a:t>
            </a:r>
            <a:r>
              <a:rPr sz="1200" spc="-5" dirty="0">
                <a:latin typeface="Times New Roman"/>
                <a:cs typeface="Times New Roman"/>
              </a:rPr>
              <a:t>Caligastia,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rimanenti rimasero fedeli al loro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incarico.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49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(756.4) 67:3.3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dirty="0">
                <a:latin typeface="Times New Roman"/>
                <a:cs typeface="Times New Roman"/>
              </a:rPr>
              <a:t>traditore </a:t>
            </a:r>
            <a:r>
              <a:rPr sz="1200" spc="-5" dirty="0">
                <a:latin typeface="Times New Roman"/>
                <a:cs typeface="Times New Roman"/>
              </a:rPr>
              <a:t>riunì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intermedie </a:t>
            </a:r>
            <a:r>
              <a:rPr sz="1200" dirty="0">
                <a:latin typeface="Times New Roman"/>
                <a:cs typeface="Times New Roman"/>
              </a:rPr>
              <a:t>sleali </a:t>
            </a:r>
            <a:r>
              <a:rPr sz="1200" spc="-5" dirty="0">
                <a:latin typeface="Times New Roman"/>
                <a:cs typeface="Times New Roman"/>
              </a:rPr>
              <a:t>ed altri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ribelli </a:t>
            </a:r>
            <a:r>
              <a:rPr sz="1200" dirty="0">
                <a:latin typeface="Times New Roman"/>
                <a:cs typeface="Times New Roman"/>
              </a:rPr>
              <a:t>e li organizzò </a:t>
            </a:r>
            <a:r>
              <a:rPr sz="1200" spc="-5" dirty="0">
                <a:latin typeface="Times New Roman"/>
                <a:cs typeface="Times New Roman"/>
              </a:rPr>
              <a:t>perché  eseguissero </a:t>
            </a:r>
            <a:r>
              <a:rPr sz="1200" dirty="0">
                <a:latin typeface="Times New Roman"/>
                <a:cs typeface="Times New Roman"/>
              </a:rPr>
              <a:t>i suoi ordini, </a:t>
            </a:r>
            <a:r>
              <a:rPr sz="1200" spc="-5" dirty="0">
                <a:latin typeface="Times New Roman"/>
                <a:cs typeface="Times New Roman"/>
              </a:rPr>
              <a:t>mentre Van </a:t>
            </a:r>
            <a:r>
              <a:rPr sz="1200" dirty="0">
                <a:latin typeface="Times New Roman"/>
                <a:cs typeface="Times New Roman"/>
              </a:rPr>
              <a:t>riunì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intermedi </a:t>
            </a:r>
            <a:r>
              <a:rPr sz="1200" spc="-5" dirty="0">
                <a:latin typeface="Times New Roman"/>
                <a:cs typeface="Times New Roman"/>
              </a:rPr>
              <a:t>leali ed altri gruppi fedeli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la grande </a:t>
            </a:r>
            <a:r>
              <a:rPr sz="1200" spc="-5" dirty="0">
                <a:latin typeface="Times New Roman"/>
                <a:cs typeface="Times New Roman"/>
              </a:rPr>
              <a:t>battaglia per </a:t>
            </a:r>
            <a:r>
              <a:rPr sz="1200" dirty="0">
                <a:latin typeface="Times New Roman"/>
                <a:cs typeface="Times New Roman"/>
              </a:rPr>
              <a:t>la salvezza </a:t>
            </a:r>
            <a:r>
              <a:rPr sz="1200" spc="-5" dirty="0">
                <a:latin typeface="Times New Roman"/>
                <a:cs typeface="Times New Roman"/>
              </a:rPr>
              <a:t>del  personale planetario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altre personalità celesti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isolate.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5179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(756.5) 67:3.4 </a:t>
            </a:r>
            <a:r>
              <a:rPr sz="1200" spc="-5" dirty="0">
                <a:latin typeface="Times New Roman"/>
                <a:cs typeface="Times New Roman"/>
              </a:rPr>
              <a:t>Durante questa battaglia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lealisti s’installarono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insediamento scarsamente protetto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mura </a:t>
            </a:r>
            <a:r>
              <a:rPr sz="1200" spc="-5" dirty="0">
                <a:latin typeface="Times New Roman"/>
                <a:cs typeface="Times New Roman"/>
              </a:rPr>
              <a:t>situato </a:t>
            </a:r>
            <a:r>
              <a:rPr sz="1200" dirty="0">
                <a:latin typeface="Times New Roman"/>
                <a:cs typeface="Times New Roman"/>
              </a:rPr>
              <a:t>a pochi  </a:t>
            </a:r>
            <a:r>
              <a:rPr sz="1200" spc="-5" dirty="0">
                <a:latin typeface="Times New Roman"/>
                <a:cs typeface="Times New Roman"/>
              </a:rPr>
              <a:t>chilometri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est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Dalamatia, </a:t>
            </a:r>
            <a:r>
              <a:rPr sz="1200" dirty="0">
                <a:latin typeface="Times New Roman"/>
                <a:cs typeface="Times New Roman"/>
              </a:rPr>
              <a:t>ma le </a:t>
            </a:r>
            <a:r>
              <a:rPr sz="1200" spc="-5" dirty="0">
                <a:latin typeface="Times New Roman"/>
                <a:cs typeface="Times New Roman"/>
              </a:rPr>
              <a:t>loro abitazioni erano sorvegliate giorno </a:t>
            </a:r>
            <a:r>
              <a:rPr sz="1200" dirty="0">
                <a:latin typeface="Times New Roman"/>
                <a:cs typeface="Times New Roman"/>
              </a:rPr>
              <a:t>e notte </a:t>
            </a:r>
            <a:r>
              <a:rPr sz="1200" spc="-5" dirty="0">
                <a:latin typeface="Times New Roman"/>
                <a:cs typeface="Times New Roman"/>
              </a:rPr>
              <a:t>dai vigili </a:t>
            </a:r>
            <a:r>
              <a:rPr sz="1200" dirty="0">
                <a:latin typeface="Times New Roman"/>
                <a:cs typeface="Times New Roman"/>
              </a:rPr>
              <a:t>e sempre attenti </a:t>
            </a:r>
            <a:r>
              <a:rPr sz="1200" spc="-5" dirty="0">
                <a:latin typeface="Times New Roman"/>
                <a:cs typeface="Times New Roman"/>
              </a:rPr>
              <a:t>intermedi </a:t>
            </a:r>
            <a:r>
              <a:rPr sz="1200" dirty="0">
                <a:latin typeface="Times New Roman"/>
                <a:cs typeface="Times New Roman"/>
              </a:rPr>
              <a:t>leali, i  </a:t>
            </a:r>
            <a:r>
              <a:rPr sz="1200" spc="-5" dirty="0">
                <a:latin typeface="Times New Roman"/>
                <a:cs typeface="Times New Roman"/>
              </a:rPr>
              <a:t>quali avevano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loro possesso l’inestimabile albero della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(756.6) 67:3.5 </a:t>
            </a:r>
            <a:r>
              <a:rPr sz="1200" spc="-5" dirty="0">
                <a:latin typeface="Times New Roman"/>
                <a:cs typeface="Times New Roman"/>
              </a:rPr>
              <a:t>Allo scoppio della ribellione alcuni </a:t>
            </a:r>
            <a:r>
              <a:rPr sz="1200" dirty="0">
                <a:latin typeface="Times New Roman"/>
                <a:cs typeface="Times New Roman"/>
              </a:rPr>
              <a:t>cherubini e </a:t>
            </a:r>
            <a:r>
              <a:rPr sz="1200" spc="-5" dirty="0">
                <a:latin typeface="Times New Roman"/>
                <a:cs typeface="Times New Roman"/>
              </a:rPr>
              <a:t>serafini leali, con l’aiuto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5" dirty="0">
                <a:latin typeface="Times New Roman"/>
                <a:cs typeface="Times New Roman"/>
              </a:rPr>
              <a:t>intermedi fedeli, assunsero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custodia</a:t>
            </a:r>
            <a:endParaRPr sz="1200">
              <a:latin typeface="Times New Roman"/>
              <a:cs typeface="Times New Roman"/>
            </a:endParaRPr>
          </a:p>
          <a:p>
            <a:pPr marL="88900" marR="11430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dell’albero </a:t>
            </a:r>
            <a:r>
              <a:rPr sz="1200" dirty="0">
                <a:latin typeface="Times New Roman"/>
                <a:cs typeface="Times New Roman"/>
              </a:rPr>
              <a:t>della vita e permisero solo </a:t>
            </a:r>
            <a:r>
              <a:rPr sz="1200" spc="-5" dirty="0">
                <a:latin typeface="Times New Roman"/>
                <a:cs typeface="Times New Roman"/>
              </a:rPr>
              <a:t>ai quaranta lealisti del personale ed ai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modificati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i frutti e le  </a:t>
            </a:r>
            <a:r>
              <a:rPr sz="1200" spc="-5" dirty="0">
                <a:latin typeface="Times New Roman"/>
                <a:cs typeface="Times New Roman"/>
              </a:rPr>
              <a:t>foglie </a:t>
            </a:r>
            <a:r>
              <a:rPr sz="1200" dirty="0">
                <a:latin typeface="Times New Roman"/>
                <a:cs typeface="Times New Roman"/>
              </a:rPr>
              <a:t>di questa pianta </a:t>
            </a:r>
            <a:r>
              <a:rPr sz="1200" spc="-5" dirty="0">
                <a:latin typeface="Times New Roman"/>
                <a:cs typeface="Times New Roman"/>
              </a:rPr>
              <a:t>energetica. </a:t>
            </a:r>
            <a:r>
              <a:rPr sz="1200" spc="5" dirty="0">
                <a:latin typeface="Times New Roman"/>
                <a:cs typeface="Times New Roman"/>
              </a:rPr>
              <a:t>Ce </a:t>
            </a:r>
            <a:r>
              <a:rPr sz="1200" spc="-5" dirty="0">
                <a:latin typeface="Times New Roman"/>
                <a:cs typeface="Times New Roman"/>
              </a:rPr>
              <a:t>n’erano cinquantasei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Andoniti modificati associati al gruppo; sedici </a:t>
            </a:r>
            <a:r>
              <a:rPr sz="1200" dirty="0">
                <a:latin typeface="Times New Roman"/>
                <a:cs typeface="Times New Roman"/>
              </a:rPr>
              <a:t>assistenti  Andoniti </a:t>
            </a:r>
            <a:r>
              <a:rPr sz="1200" spc="-5" dirty="0">
                <a:latin typeface="Times New Roman"/>
                <a:cs typeface="Times New Roman"/>
              </a:rPr>
              <a:t>del gruppo </a:t>
            </a:r>
            <a:r>
              <a:rPr sz="1200" dirty="0">
                <a:latin typeface="Times New Roman"/>
                <a:cs typeface="Times New Roman"/>
              </a:rPr>
              <a:t>sleale </a:t>
            </a:r>
            <a:r>
              <a:rPr sz="1200" spc="-5" dirty="0">
                <a:latin typeface="Times New Roman"/>
                <a:cs typeface="Times New Roman"/>
              </a:rPr>
              <a:t>si erano </a:t>
            </a:r>
            <a:r>
              <a:rPr sz="1200" dirty="0">
                <a:latin typeface="Times New Roman"/>
                <a:cs typeface="Times New Roman"/>
              </a:rPr>
              <a:t>rifiutati di </a:t>
            </a:r>
            <a:r>
              <a:rPr sz="1200" spc="-5" dirty="0">
                <a:latin typeface="Times New Roman"/>
                <a:cs typeface="Times New Roman"/>
              </a:rPr>
              <a:t>entrare nella ribellione con </a:t>
            </a:r>
            <a:r>
              <a:rPr sz="1200" dirty="0">
                <a:latin typeface="Times New Roman"/>
                <a:cs typeface="Times New Roman"/>
              </a:rPr>
              <a:t>i loro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capi.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03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(756.7) 67:3.6 </a:t>
            </a:r>
            <a:r>
              <a:rPr sz="1200" spc="-5" dirty="0">
                <a:latin typeface="Times New Roman"/>
                <a:cs typeface="Times New Roman"/>
              </a:rPr>
              <a:t>Per tutti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anni cruciali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Caligastia, Van si dedicò </a:t>
            </a:r>
            <a:r>
              <a:rPr sz="1200" dirty="0">
                <a:latin typeface="Times New Roman"/>
                <a:cs typeface="Times New Roman"/>
              </a:rPr>
              <a:t>totalmente a servire la </a:t>
            </a:r>
            <a:r>
              <a:rPr sz="1200" spc="-5" dirty="0">
                <a:latin typeface="Times New Roman"/>
                <a:cs typeface="Times New Roman"/>
              </a:rPr>
              <a:t>sua armata </a:t>
            </a:r>
            <a:r>
              <a:rPr sz="1200" dirty="0">
                <a:latin typeface="Times New Roman"/>
                <a:cs typeface="Times New Roman"/>
              </a:rPr>
              <a:t>leale di </a:t>
            </a:r>
            <a:r>
              <a:rPr sz="1200" spc="5" dirty="0">
                <a:latin typeface="Times New Roman"/>
                <a:cs typeface="Times New Roman"/>
              </a:rPr>
              <a:t>uomini,  </a:t>
            </a:r>
            <a:r>
              <a:rPr sz="1200" spc="-5" dirty="0">
                <a:latin typeface="Times New Roman"/>
                <a:cs typeface="Times New Roman"/>
              </a:rPr>
              <a:t>d’intermedi </a:t>
            </a:r>
            <a:r>
              <a:rPr sz="1200" dirty="0">
                <a:latin typeface="Times New Roman"/>
                <a:cs typeface="Times New Roman"/>
              </a:rPr>
              <a:t>e di angeli. </a:t>
            </a:r>
            <a:r>
              <a:rPr sz="1200" spc="-5" dirty="0">
                <a:latin typeface="Times New Roman"/>
                <a:cs typeface="Times New Roman"/>
              </a:rPr>
              <a:t>L’acume spirituale </a:t>
            </a:r>
            <a:r>
              <a:rPr sz="1200" dirty="0">
                <a:latin typeface="Times New Roman"/>
                <a:cs typeface="Times New Roman"/>
              </a:rPr>
              <a:t>e la fermezza </a:t>
            </a:r>
            <a:r>
              <a:rPr sz="1200" spc="-5" dirty="0">
                <a:latin typeface="Times New Roman"/>
                <a:cs typeface="Times New Roman"/>
              </a:rPr>
              <a:t>morale che </a:t>
            </a:r>
            <a:r>
              <a:rPr sz="1200" dirty="0">
                <a:latin typeface="Times New Roman"/>
                <a:cs typeface="Times New Roman"/>
              </a:rPr>
              <a:t>permisero a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un tale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atteggiamento</a:t>
            </a:r>
            <a:endParaRPr sz="1200">
              <a:latin typeface="Times New Roman"/>
              <a:cs typeface="Times New Roman"/>
            </a:endParaRPr>
          </a:p>
          <a:p>
            <a:pPr marL="88900" marR="2393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incrollabile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fedeltà al governo dell’universo erano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prodotto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mente lucida,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ragionamento saggio, </a:t>
            </a:r>
            <a:r>
              <a:rPr sz="1200" dirty="0">
                <a:latin typeface="Times New Roman"/>
                <a:cs typeface="Times New Roman"/>
              </a:rPr>
              <a:t>di un giudizio  </a:t>
            </a:r>
            <a:r>
              <a:rPr sz="1200" spc="-5" dirty="0">
                <a:latin typeface="Times New Roman"/>
                <a:cs typeface="Times New Roman"/>
              </a:rPr>
              <a:t>logico, </a:t>
            </a:r>
            <a:r>
              <a:rPr sz="1200" dirty="0">
                <a:latin typeface="Times New Roman"/>
                <a:cs typeface="Times New Roman"/>
              </a:rPr>
              <a:t>di una motivazione </a:t>
            </a:r>
            <a:r>
              <a:rPr sz="1200" spc="-5" dirty="0">
                <a:latin typeface="Times New Roman"/>
                <a:cs typeface="Times New Roman"/>
              </a:rPr>
              <a:t>sincera,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disegno </a:t>
            </a:r>
            <a:r>
              <a:rPr sz="1200" dirty="0">
                <a:latin typeface="Times New Roman"/>
                <a:cs typeface="Times New Roman"/>
              </a:rPr>
              <a:t>altruista, di una </a:t>
            </a:r>
            <a:r>
              <a:rPr sz="1200" spc="-5" dirty="0">
                <a:latin typeface="Times New Roman"/>
                <a:cs typeface="Times New Roman"/>
              </a:rPr>
              <a:t>lealtà intelligente, </a:t>
            </a:r>
            <a:r>
              <a:rPr sz="1200" dirty="0">
                <a:latin typeface="Times New Roman"/>
                <a:cs typeface="Times New Roman"/>
              </a:rPr>
              <a:t>di una memoria </a:t>
            </a:r>
            <a:r>
              <a:rPr sz="1200" spc="-5" dirty="0">
                <a:latin typeface="Times New Roman"/>
                <a:cs typeface="Times New Roman"/>
              </a:rPr>
              <a:t>esperienziale,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carattere  </a:t>
            </a:r>
            <a:r>
              <a:rPr sz="1200" dirty="0">
                <a:latin typeface="Times New Roman"/>
                <a:cs typeface="Times New Roman"/>
              </a:rPr>
              <a:t>disciplinato e di una </a:t>
            </a:r>
            <a:r>
              <a:rPr sz="1200" spc="-5" dirty="0">
                <a:latin typeface="Times New Roman"/>
                <a:cs typeface="Times New Roman"/>
              </a:rPr>
              <a:t>dedizione indiscussa della sua personalità </a:t>
            </a:r>
            <a:r>
              <a:rPr sz="1200" dirty="0">
                <a:latin typeface="Times New Roman"/>
                <a:cs typeface="Times New Roman"/>
              </a:rPr>
              <a:t>a fare la volontà </a:t>
            </a:r>
            <a:r>
              <a:rPr sz="1200" spc="-5" dirty="0">
                <a:latin typeface="Times New Roman"/>
                <a:cs typeface="Times New Roman"/>
              </a:rPr>
              <a:t>del Padre 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(756.8) 67:3.7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attesa furono </a:t>
            </a:r>
            <a:r>
              <a:rPr sz="1200" dirty="0">
                <a:latin typeface="Times New Roman"/>
                <a:cs typeface="Times New Roman"/>
              </a:rPr>
              <a:t>un periodo </a:t>
            </a:r>
            <a:r>
              <a:rPr sz="1200" spc="-5" dirty="0">
                <a:latin typeface="Times New Roman"/>
                <a:cs typeface="Times New Roman"/>
              </a:rPr>
              <a:t>d’esame </a:t>
            </a:r>
            <a:r>
              <a:rPr sz="1200" dirty="0">
                <a:latin typeface="Times New Roman"/>
                <a:cs typeface="Times New Roman"/>
              </a:rPr>
              <a:t>di coscienza e di </a:t>
            </a:r>
            <a:r>
              <a:rPr sz="1200" spc="-5" dirty="0">
                <a:latin typeface="Times New Roman"/>
                <a:cs typeface="Times New Roman"/>
              </a:rPr>
              <a:t>disciplina dell’anima. Tali crisi negli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affari</a:t>
            </a:r>
            <a:endParaRPr sz="1200">
              <a:latin typeface="Times New Roman"/>
              <a:cs typeface="Times New Roman"/>
            </a:endParaRPr>
          </a:p>
          <a:p>
            <a:pPr marL="88900" marR="26733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 dimostrano l’enorme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come fattore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scelta spirituale. Educazione, formazione ed </a:t>
            </a:r>
            <a:r>
              <a:rPr sz="1200" dirty="0">
                <a:latin typeface="Times New Roman"/>
                <a:cs typeface="Times New Roman"/>
              </a:rPr>
              <a:t>esperienza  sono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che partecipano </a:t>
            </a:r>
            <a:r>
              <a:rPr sz="1200" spc="-5" dirty="0">
                <a:latin typeface="Times New Roman"/>
                <a:cs typeface="Times New Roman"/>
              </a:rPr>
              <a:t>alla maggior parte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vitali di 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morali </a:t>
            </a:r>
            <a:r>
              <a:rPr sz="1200" spc="-5" dirty="0">
                <a:latin typeface="Times New Roman"/>
                <a:cs typeface="Times New Roman"/>
              </a:rPr>
              <a:t>evoluzionarie. Ma </a:t>
            </a:r>
            <a:r>
              <a:rPr sz="1200" dirty="0">
                <a:latin typeface="Times New Roman"/>
                <a:cs typeface="Times New Roman"/>
              </a:rPr>
              <a:t>è assolutamente  possibile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interiore entri </a:t>
            </a:r>
            <a:r>
              <a:rPr sz="1200" dirty="0">
                <a:latin typeface="Times New Roman"/>
                <a:cs typeface="Times New Roman"/>
              </a:rPr>
              <a:t>in contatto </a:t>
            </a:r>
            <a:r>
              <a:rPr sz="1200" spc="-5" dirty="0">
                <a:latin typeface="Times New Roman"/>
                <a:cs typeface="Times New Roman"/>
              </a:rPr>
              <a:t>diretto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determinano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spc="5" dirty="0">
                <a:latin typeface="Times New Roman"/>
                <a:cs typeface="Times New Roman"/>
              </a:rPr>
              <a:t>umana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85824" y="458469"/>
            <a:ext cx="7628890" cy="408368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TITOLI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E AUTORI....................................................................................................................................................................</a:t>
            </a:r>
            <a:r>
              <a:rPr sz="1200" spc="-75" dirty="0"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57: </a:t>
            </a: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L’origine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di Urantia..............................................................................................................................................</a:t>
            </a:r>
            <a:r>
              <a:rPr sz="1200" spc="-85" dirty="0"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58: </a:t>
            </a: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L’istituzione della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vita </a:t>
            </a: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su Urantia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......................................................................................................................</a:t>
            </a:r>
            <a:r>
              <a:rPr sz="1200" spc="-155" dirty="0">
                <a:latin typeface="Times New Roman"/>
                <a:cs typeface="Times New Roman"/>
                <a:hlinkClick r:id="rId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31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59: </a:t>
            </a: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L’era della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vita </a:t>
            </a: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marina su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Urantia......................................................................................................................</a:t>
            </a:r>
            <a:r>
              <a:rPr sz="1200" spc="5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46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60: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Urantia</a:t>
            </a:r>
            <a:r>
              <a:rPr sz="1200" spc="-10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durante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 l’era</a:t>
            </a:r>
            <a:r>
              <a:rPr sz="1200" spc="-10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della</a:t>
            </a:r>
            <a:r>
              <a:rPr sz="1200" spc="-10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vita</a:t>
            </a:r>
            <a:r>
              <a:rPr sz="1200" spc="-10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terrestre</a:t>
            </a:r>
            <a:r>
              <a:rPr sz="1200" spc="-10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primitiva</a:t>
            </a:r>
            <a:r>
              <a:rPr sz="1200" spc="-140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.............................................................................................</a:t>
            </a:r>
            <a:r>
              <a:rPr sz="1200" spc="-85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70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61: </a:t>
            </a: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L’era dei mammiferi su Urantia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.........................................................................................................................</a:t>
            </a:r>
            <a:r>
              <a:rPr sz="1200" spc="-185" dirty="0">
                <a:latin typeface="Times New Roman"/>
                <a:cs typeface="Times New Roman"/>
                <a:hlinkClick r:id="rId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85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Fascicolo 62: </a:t>
            </a:r>
            <a:r>
              <a:rPr sz="1200" spc="-10" dirty="0">
                <a:latin typeface="Times New Roman"/>
                <a:cs typeface="Times New Roman"/>
                <a:hlinkClick r:id="rId8" action="ppaction://hlinksldjump"/>
              </a:rPr>
              <a:t>Le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razze </a:t>
            </a: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precorritrici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dell’uomo primitivo.......................................................................................................</a:t>
            </a:r>
            <a:r>
              <a:rPr sz="1200" spc="25" dirty="0">
                <a:latin typeface="Times New Roman"/>
                <a:cs typeface="Times New Roman"/>
                <a:hlinkClick r:id="rId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104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63: </a:t>
            </a:r>
            <a:r>
              <a:rPr sz="1200" spc="-10" dirty="0">
                <a:latin typeface="Times New Roman"/>
                <a:cs typeface="Times New Roman"/>
                <a:hlinkClick r:id="rId9" action="ppaction://hlinksldjump"/>
              </a:rPr>
              <a:t>La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prima </a:t>
            </a: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famiglia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umana .................................................................................................................................</a:t>
            </a:r>
            <a:r>
              <a:rPr sz="1200" spc="-150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119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64: </a:t>
            </a:r>
            <a:r>
              <a:rPr sz="1200" spc="-10" dirty="0">
                <a:latin typeface="Times New Roman"/>
                <a:cs typeface="Times New Roman"/>
                <a:hlinkClick r:id="rId10" action="ppaction://hlinksldjump"/>
              </a:rPr>
              <a:t>Le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razze evoluzionarie di </a:t>
            </a: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colore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......................................................................................................................</a:t>
            </a:r>
            <a:r>
              <a:rPr sz="1200" spc="-150" dirty="0">
                <a:latin typeface="Times New Roman"/>
                <a:cs typeface="Times New Roman"/>
                <a:hlinkClick r:id="rId10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131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65: </a:t>
            </a:r>
            <a:r>
              <a:rPr sz="1200" spc="-10" dirty="0">
                <a:latin typeface="Times New Roman"/>
                <a:cs typeface="Times New Roman"/>
                <a:hlinkClick r:id="rId11" action="ppaction://hlinksldjump"/>
              </a:rPr>
              <a:t>Il </a:t>
            </a: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supercontrollo dell’evoluzione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.....................................................................................................................</a:t>
            </a:r>
            <a:r>
              <a:rPr sz="1200" spc="-25" dirty="0"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152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66: </a:t>
            </a:r>
            <a:r>
              <a:rPr sz="1200" spc="-10" dirty="0">
                <a:latin typeface="Times New Roman"/>
                <a:cs typeface="Times New Roman"/>
                <a:hlinkClick r:id="rId12" action="ppaction://hlinksldjump"/>
              </a:rPr>
              <a:t>Il </a:t>
            </a: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Principe Planetario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di Urantia.......................................................................................................................</a:t>
            </a:r>
            <a:r>
              <a:rPr sz="1200" spc="20" dirty="0">
                <a:latin typeface="Times New Roman"/>
                <a:cs typeface="Times New Roman"/>
                <a:hlinkClick r:id="rId1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171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67: </a:t>
            </a:r>
            <a:r>
              <a:rPr sz="1200" spc="-10" dirty="0">
                <a:latin typeface="Times New Roman"/>
                <a:cs typeface="Times New Roman"/>
                <a:hlinkClick r:id="rId13" action="ppaction://hlinksldjump"/>
              </a:rPr>
              <a:t>La </a:t>
            </a: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ribellione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planetaria.....................................................................................................................................</a:t>
            </a:r>
            <a:r>
              <a:rPr sz="1200" spc="-70" dirty="0">
                <a:latin typeface="Times New Roman"/>
                <a:cs typeface="Times New Roman"/>
                <a:hlinkClick r:id="rId1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195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68: </a:t>
            </a: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Gli albori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della civiltà.......................................................................................................................................</a:t>
            </a:r>
            <a:r>
              <a:rPr sz="1200" spc="-65" dirty="0"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210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69: </a:t>
            </a:r>
            <a:r>
              <a:rPr sz="1200" spc="-10" dirty="0">
                <a:latin typeface="Times New Roman"/>
                <a:cs typeface="Times New Roman"/>
                <a:hlinkClick r:id="rId15" action="ppaction://hlinksldjump"/>
              </a:rPr>
              <a:t>Le </a:t>
            </a: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istituzioni umane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primitive .........................................................................................................................</a:t>
            </a:r>
            <a:r>
              <a:rPr sz="1200" spc="-110" dirty="0">
                <a:latin typeface="Times New Roman"/>
                <a:cs typeface="Times New Roman"/>
                <a:hlinkClick r:id="rId1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225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70: </a:t>
            </a: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L’evoluzione del governo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umano..................................................................................................................... 246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Fascicolo 71: </a:t>
            </a:r>
            <a:r>
              <a:rPr sz="1200" spc="-10" dirty="0">
                <a:latin typeface="Times New Roman"/>
                <a:cs typeface="Times New Roman"/>
                <a:hlinkClick r:id="rId17" action="ppaction://hlinksldjump"/>
              </a:rPr>
              <a:t>Lo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sviluppo </a:t>
            </a: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dello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Stato ....................................................................................................................................</a:t>
            </a:r>
            <a:r>
              <a:rPr sz="1200" spc="-114" dirty="0">
                <a:latin typeface="Times New Roman"/>
                <a:cs typeface="Times New Roman"/>
                <a:hlinkClick r:id="rId1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279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72: </a:t>
            </a:r>
            <a:r>
              <a:rPr sz="1200" spc="-10" dirty="0">
                <a:latin typeface="Times New Roman"/>
                <a:cs typeface="Times New Roman"/>
                <a:hlinkClick r:id="rId18" action="ppaction://hlinksldjump"/>
              </a:rPr>
              <a:t>Il </a:t>
            </a: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governo su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un </a:t>
            </a: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pianeta vicino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........................................................................................................................</a:t>
            </a:r>
            <a:r>
              <a:rPr sz="1200" spc="-95" dirty="0"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296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0859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6004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continuato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direzione </a:t>
            </a:r>
            <a:r>
              <a:rPr sz="1200" dirty="0">
                <a:latin typeface="Times New Roman"/>
                <a:cs typeface="Times New Roman"/>
              </a:rPr>
              <a:t>di movimento </a:t>
            </a:r>
            <a:r>
              <a:rPr sz="1200" spc="-5" dirty="0">
                <a:latin typeface="Times New Roman"/>
                <a:cs typeface="Times New Roman"/>
              </a:rPr>
              <a:t>orbitale.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 l’impatto dei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tributari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Angona </a:t>
            </a:r>
            <a:r>
              <a:rPr sz="1200" dirty="0">
                <a:latin typeface="Times New Roman"/>
                <a:cs typeface="Times New Roman"/>
              </a:rPr>
              <a:t>introdusse nel  </a:t>
            </a:r>
            <a:r>
              <a:rPr sz="1200" spc="-5" dirty="0">
                <a:latin typeface="Times New Roman"/>
                <a:cs typeface="Times New Roman"/>
              </a:rPr>
              <a:t>sistema solare emergente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forze direzionali estranee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conseguente apparizione del </a:t>
            </a:r>
            <a:r>
              <a:rPr sz="1200" i="1" spc="-5" dirty="0">
                <a:latin typeface="Times New Roman"/>
                <a:cs typeface="Times New Roman"/>
              </a:rPr>
              <a:t>movimento retrogrado.</a:t>
            </a:r>
            <a:r>
              <a:rPr sz="1200" i="1" spc="6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</a:t>
            </a:r>
            <a:endParaRPr sz="1200">
              <a:latin typeface="Times New Roman"/>
              <a:cs typeface="Times New Roman"/>
            </a:endParaRPr>
          </a:p>
          <a:p>
            <a:pPr marL="76200" marR="8763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sistema astronomico </a:t>
            </a:r>
            <a:r>
              <a:rPr sz="1200" dirty="0">
                <a:latin typeface="Times New Roman"/>
                <a:cs typeface="Times New Roman"/>
              </a:rPr>
              <a:t>il movimento </a:t>
            </a:r>
            <a:r>
              <a:rPr sz="1200" spc="-5" dirty="0">
                <a:latin typeface="Times New Roman"/>
                <a:cs typeface="Times New Roman"/>
              </a:rPr>
              <a:t>retrogrado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accidentale ed </a:t>
            </a:r>
            <a:r>
              <a:rPr sz="1200" dirty="0">
                <a:latin typeface="Times New Roman"/>
                <a:cs typeface="Times New Roman"/>
              </a:rPr>
              <a:t>appare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dell’impatto da </a:t>
            </a:r>
            <a:r>
              <a:rPr sz="1200" spc="-5" dirty="0">
                <a:latin typeface="Times New Roman"/>
                <a:cs typeface="Times New Roman"/>
              </a:rPr>
              <a:t>collisione con </a:t>
            </a:r>
            <a:r>
              <a:rPr sz="1200" spc="5" dirty="0">
                <a:latin typeface="Times New Roman"/>
                <a:cs typeface="Times New Roman"/>
              </a:rPr>
              <a:t>corpi  </a:t>
            </a:r>
            <a:r>
              <a:rPr sz="1200" dirty="0">
                <a:latin typeface="Times New Roman"/>
                <a:cs typeface="Times New Roman"/>
              </a:rPr>
              <a:t>spaziali </a:t>
            </a:r>
            <a:r>
              <a:rPr sz="1200" spc="-5" dirty="0">
                <a:latin typeface="Times New Roman"/>
                <a:cs typeface="Times New Roman"/>
              </a:rPr>
              <a:t>estranei. </a:t>
            </a:r>
            <a:r>
              <a:rPr sz="1200" dirty="0">
                <a:latin typeface="Times New Roman"/>
                <a:cs typeface="Times New Roman"/>
              </a:rPr>
              <a:t>È possibile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tali collisioni non </a:t>
            </a:r>
            <a:r>
              <a:rPr sz="1200" spc="-5" dirty="0">
                <a:latin typeface="Times New Roman"/>
                <a:cs typeface="Times New Roman"/>
              </a:rPr>
              <a:t>producano </a:t>
            </a:r>
            <a:r>
              <a:rPr sz="1200" dirty="0">
                <a:latin typeface="Times New Roman"/>
                <a:cs typeface="Times New Roman"/>
              </a:rPr>
              <a:t>sempre un movimento </a:t>
            </a:r>
            <a:r>
              <a:rPr sz="1200" spc="-5" dirty="0">
                <a:latin typeface="Times New Roman"/>
                <a:cs typeface="Times New Roman"/>
              </a:rPr>
              <a:t>retrogrado,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 movimento retrogrado  appare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in un </a:t>
            </a:r>
            <a:r>
              <a:rPr sz="1200" spc="-5" dirty="0">
                <a:latin typeface="Times New Roman"/>
                <a:cs typeface="Times New Roman"/>
              </a:rPr>
              <a:t>sistema contenente </a:t>
            </a:r>
            <a:r>
              <a:rPr sz="1200" dirty="0">
                <a:latin typeface="Times New Roman"/>
                <a:cs typeface="Times New Roman"/>
              </a:rPr>
              <a:t>masse </a:t>
            </a:r>
            <a:r>
              <a:rPr sz="1200" spc="-5" dirty="0">
                <a:latin typeface="Times New Roman"/>
                <a:cs typeface="Times New Roman"/>
              </a:rPr>
              <a:t>che hanno origine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Lo stadio del sistema solare —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L’era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 formazione dei</a:t>
            </a:r>
            <a:r>
              <a:rPr sz="1600" b="1" spc="3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pianeti</a:t>
            </a:r>
            <a:endParaRPr sz="1600">
              <a:latin typeface="Times New Roman"/>
              <a:cs typeface="Times New Roman"/>
            </a:endParaRPr>
          </a:p>
          <a:p>
            <a:pPr marL="76200" marR="24257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(657.4) 57:6.1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nascita del sistema solare </a:t>
            </a:r>
            <a:r>
              <a:rPr sz="1200" dirty="0">
                <a:latin typeface="Times New Roman"/>
                <a:cs typeface="Times New Roman"/>
              </a:rPr>
              <a:t>seguì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diminuzione dello sgorgamento solare.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periodo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cinquecentomila anni </a:t>
            </a:r>
            <a:r>
              <a:rPr sz="1200" dirty="0">
                <a:latin typeface="Times New Roman"/>
                <a:cs typeface="Times New Roman"/>
              </a:rPr>
              <a:t>il sole </a:t>
            </a:r>
            <a:r>
              <a:rPr sz="1200" spc="-5" dirty="0">
                <a:latin typeface="Times New Roman"/>
                <a:cs typeface="Times New Roman"/>
              </a:rPr>
              <a:t>continuò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riversare </a:t>
            </a:r>
            <a:r>
              <a:rPr sz="1200" dirty="0">
                <a:latin typeface="Times New Roman"/>
                <a:cs typeface="Times New Roman"/>
              </a:rPr>
              <a:t>volumi </a:t>
            </a:r>
            <a:r>
              <a:rPr sz="1200" spc="-5" dirty="0">
                <a:latin typeface="Times New Roman"/>
                <a:cs typeface="Times New Roman"/>
              </a:rPr>
              <a:t>decrescenti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nello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circostante. Ma durante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5" dirty="0">
                <a:latin typeface="Times New Roman"/>
                <a:cs typeface="Times New Roman"/>
              </a:rPr>
              <a:t>primi  </a:t>
            </a:r>
            <a:r>
              <a:rPr sz="1200" dirty="0">
                <a:latin typeface="Times New Roman"/>
                <a:cs typeface="Times New Roman"/>
              </a:rPr>
              <a:t>tempi di orbite </a:t>
            </a:r>
            <a:r>
              <a:rPr sz="1200" spc="-5" dirty="0">
                <a:latin typeface="Times New Roman"/>
                <a:cs typeface="Times New Roman"/>
              </a:rPr>
              <a:t>erratiche, 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circostanti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trovavano </a:t>
            </a:r>
            <a:r>
              <a:rPr sz="1200" spc="-5" dirty="0">
                <a:latin typeface="Times New Roman"/>
                <a:cs typeface="Times New Roman"/>
              </a:rPr>
              <a:t>al loro </a:t>
            </a:r>
            <a:r>
              <a:rPr sz="1200" dirty="0">
                <a:latin typeface="Times New Roman"/>
                <a:cs typeface="Times New Roman"/>
              </a:rPr>
              <a:t>punto più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sole,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genitore solare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ricatturare </a:t>
            </a:r>
            <a:r>
              <a:rPr sz="1200" dirty="0">
                <a:latin typeface="Times New Roman"/>
                <a:cs typeface="Times New Roman"/>
              </a:rPr>
              <a:t>una parte consistente di </a:t>
            </a:r>
            <a:r>
              <a:rPr sz="1200" spc="-5" dirty="0">
                <a:latin typeface="Times New Roman"/>
                <a:cs typeface="Times New Roman"/>
              </a:rPr>
              <a:t>questo materiale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meteorico.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800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(657.5) 57:6.2 </a:t>
            </a:r>
            <a:r>
              <a:rPr sz="1200" dirty="0">
                <a:latin typeface="Times New Roman"/>
                <a:cs typeface="Times New Roman"/>
              </a:rPr>
              <a:t>I pianeti più </a:t>
            </a:r>
            <a:r>
              <a:rPr sz="1200" spc="-5" dirty="0">
                <a:latin typeface="Times New Roman"/>
                <a:cs typeface="Times New Roman"/>
              </a:rPr>
              <a:t>vicini al </a:t>
            </a:r>
            <a:r>
              <a:rPr sz="1200" dirty="0">
                <a:latin typeface="Times New Roman"/>
                <a:cs typeface="Times New Roman"/>
              </a:rPr>
              <a:t>sole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 primi a subire un rallentamento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rotazione </a:t>
            </a:r>
            <a:r>
              <a:rPr sz="1200" dirty="0">
                <a:latin typeface="Times New Roman"/>
                <a:cs typeface="Times New Roman"/>
              </a:rPr>
              <a:t>a causa della frizione </a:t>
            </a:r>
            <a:r>
              <a:rPr sz="1200" spc="-5" dirty="0">
                <a:latin typeface="Times New Roman"/>
                <a:cs typeface="Times New Roman"/>
              </a:rPr>
              <a:t>ciclica. Tali  </a:t>
            </a:r>
            <a:r>
              <a:rPr sz="1200" dirty="0">
                <a:latin typeface="Times New Roman"/>
                <a:cs typeface="Times New Roman"/>
              </a:rPr>
              <a:t>influenze </a:t>
            </a:r>
            <a:r>
              <a:rPr sz="1200" spc="-5" dirty="0">
                <a:latin typeface="Times New Roman"/>
                <a:cs typeface="Times New Roman"/>
              </a:rPr>
              <a:t>gravitazionali contribuiscono anche alla </a:t>
            </a:r>
            <a:r>
              <a:rPr sz="1200" dirty="0">
                <a:latin typeface="Times New Roman"/>
                <a:cs typeface="Times New Roman"/>
              </a:rPr>
              <a:t>stabilizzazione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orbite </a:t>
            </a:r>
            <a:r>
              <a:rPr sz="1200" spc="-5" dirty="0">
                <a:latin typeface="Times New Roman"/>
                <a:cs typeface="Times New Roman"/>
              </a:rPr>
              <a:t>planetarie agendo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freno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velocità </a:t>
            </a:r>
            <a:r>
              <a:rPr sz="1200" dirty="0">
                <a:latin typeface="Times New Roman"/>
                <a:cs typeface="Times New Roman"/>
              </a:rPr>
              <a:t>di rotazione  </a:t>
            </a:r>
            <a:r>
              <a:rPr sz="1200" spc="-5" dirty="0">
                <a:latin typeface="Times New Roman"/>
                <a:cs typeface="Times New Roman"/>
              </a:rPr>
              <a:t>assiale dei pianeti, </a:t>
            </a:r>
            <a:r>
              <a:rPr sz="1200" dirty="0">
                <a:latin typeface="Times New Roman"/>
                <a:cs typeface="Times New Roman"/>
              </a:rPr>
              <a:t>facendo </a:t>
            </a:r>
            <a:r>
              <a:rPr sz="1200" spc="-5" dirty="0">
                <a:latin typeface="Times New Roman"/>
                <a:cs typeface="Times New Roman"/>
              </a:rPr>
              <a:t>girare </a:t>
            </a:r>
            <a:r>
              <a:rPr sz="1200" dirty="0">
                <a:latin typeface="Times New Roman"/>
                <a:cs typeface="Times New Roman"/>
              </a:rPr>
              <a:t>un pianeta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lentamente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rotazione </a:t>
            </a:r>
            <a:r>
              <a:rPr sz="1200" dirty="0">
                <a:latin typeface="Times New Roman"/>
                <a:cs typeface="Times New Roman"/>
              </a:rPr>
              <a:t>assiale si </a:t>
            </a:r>
            <a:r>
              <a:rPr sz="1200" spc="-5" dirty="0">
                <a:latin typeface="Times New Roman"/>
                <a:cs typeface="Times New Roman"/>
              </a:rPr>
              <a:t>arresta.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lascia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emisfero  del pianeta </a:t>
            </a:r>
            <a:r>
              <a:rPr sz="1200" dirty="0">
                <a:latin typeface="Times New Roman"/>
                <a:cs typeface="Times New Roman"/>
              </a:rPr>
              <a:t>costantemente </a:t>
            </a:r>
            <a:r>
              <a:rPr sz="1200" spc="-5" dirty="0">
                <a:latin typeface="Times New Roman"/>
                <a:cs typeface="Times New Roman"/>
              </a:rPr>
              <a:t>rivolto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sole </a:t>
            </a:r>
            <a:r>
              <a:rPr sz="1200" dirty="0">
                <a:latin typeface="Times New Roman"/>
                <a:cs typeface="Times New Roman"/>
              </a:rPr>
              <a:t>o 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grande, com’è dimostrato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pianeta Mercurio </a:t>
            </a:r>
            <a:r>
              <a:rPr sz="1200" dirty="0">
                <a:latin typeface="Times New Roman"/>
                <a:cs typeface="Times New Roman"/>
              </a:rPr>
              <a:t>e dalla luna, la </a:t>
            </a:r>
            <a:r>
              <a:rPr sz="1200" spc="-5" dirty="0">
                <a:latin typeface="Times New Roman"/>
                <a:cs typeface="Times New Roman"/>
              </a:rPr>
              <a:t>quale  presenta </a:t>
            </a:r>
            <a:r>
              <a:rPr sz="1200" dirty="0">
                <a:latin typeface="Times New Roman"/>
                <a:cs typeface="Times New Roman"/>
              </a:rPr>
              <a:t>sempre la </a:t>
            </a:r>
            <a:r>
              <a:rPr sz="1200" spc="-5" dirty="0">
                <a:latin typeface="Times New Roman"/>
                <a:cs typeface="Times New Roman"/>
              </a:rPr>
              <a:t>stessa faccia verso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(657.6) 57:6.3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frizioni cicliche della </a:t>
            </a:r>
            <a:r>
              <a:rPr sz="1200" dirty="0">
                <a:latin typeface="Times New Roman"/>
                <a:cs typeface="Times New Roman"/>
              </a:rPr>
              <a:t>luna e </a:t>
            </a:r>
            <a:r>
              <a:rPr sz="1200" spc="-5" dirty="0">
                <a:latin typeface="Times New Roman"/>
                <a:cs typeface="Times New Roman"/>
              </a:rPr>
              <a:t>della terra saranno </a:t>
            </a:r>
            <a:r>
              <a:rPr sz="1200" dirty="0">
                <a:latin typeface="Times New Roman"/>
                <a:cs typeface="Times New Roman"/>
              </a:rPr>
              <a:t>rese </a:t>
            </a:r>
            <a:r>
              <a:rPr sz="1200" spc="-5" dirty="0">
                <a:latin typeface="Times New Roman"/>
                <a:cs typeface="Times New Roman"/>
              </a:rPr>
              <a:t>uguali,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presenterà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emisfero verso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luna,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giorno equivarrà al </a:t>
            </a:r>
            <a:r>
              <a:rPr sz="1200" dirty="0">
                <a:latin typeface="Times New Roman"/>
                <a:cs typeface="Times New Roman"/>
              </a:rPr>
              <a:t>mese —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durata 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47 </a:t>
            </a:r>
            <a:r>
              <a:rPr sz="1200" spc="-5" dirty="0">
                <a:latin typeface="Times New Roman"/>
                <a:cs typeface="Times New Roman"/>
              </a:rPr>
              <a:t>giorni. Quando questa </a:t>
            </a:r>
            <a:r>
              <a:rPr sz="1200" dirty="0">
                <a:latin typeface="Times New Roman"/>
                <a:cs typeface="Times New Roman"/>
              </a:rPr>
              <a:t>stabilità delle orbite </a:t>
            </a:r>
            <a:r>
              <a:rPr sz="1200" spc="-5" dirty="0">
                <a:latin typeface="Times New Roman"/>
                <a:cs typeface="Times New Roman"/>
              </a:rPr>
              <a:t>sarà raggiunta,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frizioni cicliche agiranno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inverso, cessando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allontanare </a:t>
            </a:r>
            <a:r>
              <a:rPr sz="1200" dirty="0">
                <a:latin typeface="Times New Roman"/>
                <a:cs typeface="Times New Roman"/>
              </a:rPr>
              <a:t>la luna </a:t>
            </a:r>
            <a:r>
              <a:rPr sz="1200" spc="-5" dirty="0">
                <a:latin typeface="Times New Roman"/>
                <a:cs typeface="Times New Roman"/>
              </a:rPr>
              <a:t>dalla terra ed attirando progressivamente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satellite verso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pianeta.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allora, </a:t>
            </a:r>
            <a:r>
              <a:rPr sz="1200" dirty="0">
                <a:latin typeface="Times New Roman"/>
                <a:cs typeface="Times New Roman"/>
              </a:rPr>
              <a:t>in quel lontano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luna </a:t>
            </a:r>
            <a:r>
              <a:rPr sz="1200" spc="-5" dirty="0">
                <a:latin typeface="Times New Roman"/>
                <a:cs typeface="Times New Roman"/>
              </a:rPr>
              <a:t>si avvicinerà </a:t>
            </a:r>
            <a:r>
              <a:rPr sz="1200" dirty="0">
                <a:latin typeface="Times New Roman"/>
                <a:cs typeface="Times New Roman"/>
              </a:rPr>
              <a:t>a circa diciottomila </a:t>
            </a:r>
            <a:r>
              <a:rPr sz="1200" spc="-5" dirty="0">
                <a:latin typeface="Times New Roman"/>
                <a:cs typeface="Times New Roman"/>
              </a:rPr>
              <a:t>chilometri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l’azione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7684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conferisca così, </a:t>
            </a:r>
            <a:r>
              <a:rPr sz="1200" dirty="0">
                <a:latin typeface="Times New Roman"/>
                <a:cs typeface="Times New Roman"/>
              </a:rPr>
              <a:t>alla volontà totalmente </a:t>
            </a:r>
            <a:r>
              <a:rPr sz="1200" spc="-5" dirty="0">
                <a:latin typeface="Times New Roman"/>
                <a:cs typeface="Times New Roman"/>
              </a:rPr>
              <a:t>consacrata della creatura, </a:t>
            </a:r>
            <a:r>
              <a:rPr sz="1200" dirty="0">
                <a:latin typeface="Times New Roman"/>
                <a:cs typeface="Times New Roman"/>
              </a:rPr>
              <a:t>il potere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compiere degli atti stupefacenti </a:t>
            </a:r>
            <a:r>
              <a:rPr sz="1200" dirty="0">
                <a:latin typeface="Times New Roman"/>
                <a:cs typeface="Times New Roman"/>
              </a:rPr>
              <a:t>di devozione leale </a:t>
            </a:r>
            <a:r>
              <a:rPr sz="1200" spc="-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volontà 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vie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paradisiaco.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proprio ciò </a:t>
            </a:r>
            <a:r>
              <a:rPr sz="1200" dirty="0">
                <a:latin typeface="Times New Roman"/>
                <a:cs typeface="Times New Roman"/>
              </a:rPr>
              <a:t>che avvenne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Amadon, l’associato umano  modificato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1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(757.1) 67:3.8 </a:t>
            </a:r>
            <a:r>
              <a:rPr sz="1200" spc="-5" dirty="0">
                <a:latin typeface="Times New Roman"/>
                <a:cs typeface="Times New Roman"/>
              </a:rPr>
              <a:t>Amadon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l’eroe </a:t>
            </a:r>
            <a:r>
              <a:rPr sz="1200" dirty="0">
                <a:latin typeface="Times New Roman"/>
                <a:cs typeface="Times New Roman"/>
              </a:rPr>
              <a:t>umano più </a:t>
            </a:r>
            <a:r>
              <a:rPr sz="1200" spc="-5" dirty="0">
                <a:latin typeface="Times New Roman"/>
                <a:cs typeface="Times New Roman"/>
              </a:rPr>
              <a:t>rimarchevole della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Lucifero. Questo discendente maschio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Andon </a:t>
            </a:r>
            <a:r>
              <a:rPr sz="1200" dirty="0">
                <a:latin typeface="Times New Roman"/>
                <a:cs typeface="Times New Roman"/>
              </a:rPr>
              <a:t>e Fonta </a:t>
            </a:r>
            <a:r>
              <a:rPr sz="1200" spc="-5" dirty="0">
                <a:latin typeface="Times New Roman"/>
                <a:cs typeface="Times New Roman"/>
              </a:rPr>
              <a:t>fu 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cento mortali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fornirono </a:t>
            </a:r>
            <a:r>
              <a:rPr sz="1200" dirty="0">
                <a:latin typeface="Times New Roman"/>
                <a:cs typeface="Times New Roman"/>
              </a:rPr>
              <a:t>il plasma </a:t>
            </a:r>
            <a:r>
              <a:rPr sz="1200" spc="-5" dirty="0">
                <a:latin typeface="Times New Roman"/>
                <a:cs typeface="Times New Roman"/>
              </a:rPr>
              <a:t>vitale al gruppo del Principe, </a:t>
            </a:r>
            <a:r>
              <a:rPr sz="1200" dirty="0">
                <a:latin typeface="Times New Roman"/>
                <a:cs typeface="Times New Roman"/>
              </a:rPr>
              <a:t>e a partire da </a:t>
            </a:r>
            <a:r>
              <a:rPr sz="1200" spc="-5" dirty="0">
                <a:latin typeface="Times New Roman"/>
                <a:cs typeface="Times New Roman"/>
              </a:rPr>
              <a:t>quell’avvenimento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 Van  </a:t>
            </a:r>
            <a:r>
              <a:rPr sz="1200" spc="-5" dirty="0">
                <a:latin typeface="Times New Roman"/>
                <a:cs typeface="Times New Roman"/>
              </a:rPr>
              <a:t>come suo associato ed </a:t>
            </a:r>
            <a:r>
              <a:rPr sz="1200" dirty="0">
                <a:latin typeface="Times New Roman"/>
                <a:cs typeface="Times New Roman"/>
              </a:rPr>
              <a:t>assistente umano. </a:t>
            </a:r>
            <a:r>
              <a:rPr sz="1200" spc="-5" dirty="0">
                <a:latin typeface="Times New Roman"/>
                <a:cs typeface="Times New Roman"/>
              </a:rPr>
              <a:t>Amadon scelse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restare al fianco del suo capo </a:t>
            </a:r>
            <a:r>
              <a:rPr sz="1200" dirty="0">
                <a:latin typeface="Times New Roman"/>
                <a:cs typeface="Times New Roman"/>
              </a:rPr>
              <a:t>durante tutta la lunga </a:t>
            </a:r>
            <a:r>
              <a:rPr sz="1200" spc="-5" dirty="0">
                <a:latin typeface="Times New Roman"/>
                <a:cs typeface="Times New Roman"/>
              </a:rPr>
              <a:t>ed aspra </a:t>
            </a:r>
            <a:r>
              <a:rPr sz="1200" dirty="0">
                <a:latin typeface="Times New Roman"/>
                <a:cs typeface="Times New Roman"/>
              </a:rPr>
              <a:t>lotta. E </a:t>
            </a:r>
            <a:r>
              <a:rPr sz="1200" spc="-5" dirty="0">
                <a:latin typeface="Times New Roman"/>
                <a:cs typeface="Times New Roman"/>
              </a:rPr>
              <a:t>fu 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spettacolo ispirante vedere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figlio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evoluzionarie rimanere </a:t>
            </a:r>
            <a:r>
              <a:rPr sz="1200" dirty="0">
                <a:latin typeface="Times New Roman"/>
                <a:cs typeface="Times New Roman"/>
              </a:rPr>
              <a:t>insensibile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sofisticherie di </a:t>
            </a:r>
            <a:r>
              <a:rPr sz="1200" spc="-5" dirty="0">
                <a:latin typeface="Times New Roman"/>
                <a:cs typeface="Times New Roman"/>
              </a:rPr>
              <a:t>Daligastia </a:t>
            </a:r>
            <a:r>
              <a:rPr sz="1200" dirty="0">
                <a:latin typeface="Times New Roman"/>
                <a:cs typeface="Times New Roman"/>
              </a:rPr>
              <a:t>mentre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i sette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lotta </a:t>
            </a:r>
            <a:r>
              <a:rPr sz="1200" dirty="0">
                <a:latin typeface="Times New Roman"/>
                <a:cs typeface="Times New Roman"/>
              </a:rPr>
              <a:t>lui ed i suoi </a:t>
            </a:r>
            <a:r>
              <a:rPr sz="1200" spc="-5" dirty="0">
                <a:latin typeface="Times New Roman"/>
                <a:cs typeface="Times New Roman"/>
              </a:rPr>
              <a:t>associati leali resistevano con </a:t>
            </a:r>
            <a:r>
              <a:rPr sz="1200" dirty="0">
                <a:latin typeface="Times New Roman"/>
                <a:cs typeface="Times New Roman"/>
              </a:rPr>
              <a:t>fermezza </a:t>
            </a:r>
            <a:r>
              <a:rPr sz="1200" spc="-5" dirty="0">
                <a:latin typeface="Times New Roman"/>
                <a:cs typeface="Times New Roman"/>
              </a:rPr>
              <a:t>incrollabile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ingannevoli </a:t>
            </a:r>
            <a:r>
              <a:rPr sz="1200" spc="-5" dirty="0">
                <a:latin typeface="Times New Roman"/>
                <a:cs typeface="Times New Roman"/>
              </a:rPr>
              <a:t>del  brillante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Caligastia.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3041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(757.2) 67:3.9 </a:t>
            </a:r>
            <a:r>
              <a:rPr sz="1200" spc="-5" dirty="0">
                <a:latin typeface="Times New Roman"/>
                <a:cs typeface="Times New Roman"/>
              </a:rPr>
              <a:t>Caligastia, con </a:t>
            </a:r>
            <a:r>
              <a:rPr sz="1200" dirty="0">
                <a:latin typeface="Times New Roman"/>
                <a:cs typeface="Times New Roman"/>
              </a:rPr>
              <a:t>un massimo </a:t>
            </a:r>
            <a:r>
              <a:rPr sz="1200" spc="-5" dirty="0">
                <a:latin typeface="Times New Roman"/>
                <a:cs typeface="Times New Roman"/>
              </a:rPr>
              <a:t>d’intelligenza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vasta esperienza negli affari </a:t>
            </a:r>
            <a:r>
              <a:rPr sz="1200" dirty="0">
                <a:latin typeface="Times New Roman"/>
                <a:cs typeface="Times New Roman"/>
              </a:rPr>
              <a:t>dell’universo, </a:t>
            </a:r>
            <a:r>
              <a:rPr sz="1200" spc="-5" dirty="0">
                <a:latin typeface="Times New Roman"/>
                <a:cs typeface="Times New Roman"/>
              </a:rPr>
              <a:t>si smarrì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abbracciò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peccato. Amadon, con </a:t>
            </a:r>
            <a:r>
              <a:rPr sz="1200" dirty="0">
                <a:latin typeface="Times New Roman"/>
                <a:cs typeface="Times New Roman"/>
              </a:rPr>
              <a:t>un minimo </a:t>
            </a:r>
            <a:r>
              <a:rPr sz="1200" spc="-5" dirty="0">
                <a:latin typeface="Times New Roman"/>
                <a:cs typeface="Times New Roman"/>
              </a:rPr>
              <a:t>d’intelligenza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totale assenza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esperienza universale, rimase saldo nel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servizio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fedeltà </a:t>
            </a:r>
            <a:r>
              <a:rPr sz="1200" spc="-5" dirty="0">
                <a:latin typeface="Times New Roman"/>
                <a:cs typeface="Times New Roman"/>
              </a:rPr>
              <a:t>al suo associato. Van </a:t>
            </a:r>
            <a:r>
              <a:rPr sz="1200" dirty="0">
                <a:latin typeface="Times New Roman"/>
                <a:cs typeface="Times New Roman"/>
              </a:rPr>
              <a:t>utilizzò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magnifica ed efficace combinazione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19050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determinazione </a:t>
            </a:r>
            <a:r>
              <a:rPr sz="1200" dirty="0">
                <a:latin typeface="Times New Roman"/>
                <a:cs typeface="Times New Roman"/>
              </a:rPr>
              <a:t>intellettuale e d’intuizione </a:t>
            </a:r>
            <a:r>
              <a:rPr sz="1200" spc="-5" dirty="0">
                <a:latin typeface="Times New Roman"/>
                <a:cs typeface="Times New Roman"/>
              </a:rPr>
              <a:t>spirituale, raggiungendo così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 esperienziale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della </a:t>
            </a:r>
            <a:r>
              <a:rPr sz="1200" dirty="0">
                <a:latin typeface="Times New Roman"/>
                <a:cs typeface="Times New Roman"/>
              </a:rPr>
              <a:t>personalità  </a:t>
            </a:r>
            <a:r>
              <a:rPr sz="1200" spc="-5" dirty="0">
                <a:latin typeface="Times New Roman"/>
                <a:cs typeface="Times New Roman"/>
              </a:rPr>
              <a:t>dell’ordine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possibile. 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spirito, quando sono pienamente </a:t>
            </a:r>
            <a:r>
              <a:rPr sz="1200" dirty="0">
                <a:latin typeface="Times New Roman"/>
                <a:cs typeface="Times New Roman"/>
              </a:rPr>
              <a:t>uniti,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 potenziale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valori  superumani ed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874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(757.3) 67:3.10 </a:t>
            </a:r>
            <a:r>
              <a:rPr sz="1200" spc="-5" dirty="0">
                <a:latin typeface="Times New Roman"/>
                <a:cs typeface="Times New Roman"/>
              </a:rPr>
              <a:t>Si potrebbero raccontare </a:t>
            </a:r>
            <a:r>
              <a:rPr sz="1200" dirty="0">
                <a:latin typeface="Times New Roman"/>
                <a:cs typeface="Times New Roman"/>
              </a:rPr>
              <a:t>infiniti avvenimenti </a:t>
            </a:r>
            <a:r>
              <a:rPr sz="1200" spc="-5" dirty="0">
                <a:latin typeface="Times New Roman"/>
                <a:cs typeface="Times New Roman"/>
              </a:rPr>
              <a:t>sensazionali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tragici giorni. Ma alla fine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definitiva  </a:t>
            </a:r>
            <a:r>
              <a:rPr sz="1200" spc="-5" dirty="0">
                <a:latin typeface="Times New Roman"/>
                <a:cs typeface="Times New Roman"/>
              </a:rPr>
              <a:t>dell’ultima personalità fu presa, ed allora, </a:t>
            </a:r>
            <a:r>
              <a:rPr sz="1200" dirty="0">
                <a:latin typeface="Times New Roman"/>
                <a:cs typeface="Times New Roman"/>
              </a:rPr>
              <a:t>e soltanto </a:t>
            </a:r>
            <a:r>
              <a:rPr sz="1200" spc="-5" dirty="0">
                <a:latin typeface="Times New Roman"/>
                <a:cs typeface="Times New Roman"/>
              </a:rPr>
              <a:t>allora,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Altissimo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arrivò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Melchizedek incaricati delle  situazioni d’emergenza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impadronirsi </a:t>
            </a:r>
            <a:r>
              <a:rPr sz="1200" dirty="0">
                <a:latin typeface="Times New Roman"/>
                <a:cs typeface="Times New Roman"/>
              </a:rPr>
              <a:t>dell’autorità </a:t>
            </a:r>
            <a:r>
              <a:rPr sz="1200" spc="-5" dirty="0">
                <a:latin typeface="Times New Roman"/>
                <a:cs typeface="Times New Roman"/>
              </a:rPr>
              <a:t>su Urantia. Gli </a:t>
            </a:r>
            <a:r>
              <a:rPr sz="1200" dirty="0">
                <a:latin typeface="Times New Roman"/>
                <a:cs typeface="Times New Roman"/>
              </a:rPr>
              <a:t>archivi </a:t>
            </a:r>
            <a:r>
              <a:rPr sz="1200" spc="-5" dirty="0">
                <a:latin typeface="Times New Roman"/>
                <a:cs typeface="Times New Roman"/>
              </a:rPr>
              <a:t>panoramici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su Jerusem </a:t>
            </a:r>
            <a:r>
              <a:rPr sz="1200" spc="5" dirty="0">
                <a:latin typeface="Times New Roman"/>
                <a:cs typeface="Times New Roman"/>
              </a:rPr>
              <a:t>furono  </a:t>
            </a:r>
            <a:r>
              <a:rPr sz="1200" spc="-5" dirty="0">
                <a:latin typeface="Times New Roman"/>
                <a:cs typeface="Times New Roman"/>
              </a:rPr>
              <a:t>cancellati ed </a:t>
            </a:r>
            <a:r>
              <a:rPr sz="1200" dirty="0">
                <a:latin typeface="Times New Roman"/>
                <a:cs typeface="Times New Roman"/>
              </a:rPr>
              <a:t>iniziò </a:t>
            </a:r>
            <a:r>
              <a:rPr sz="1200" spc="-5" dirty="0">
                <a:latin typeface="Times New Roman"/>
                <a:cs typeface="Times New Roman"/>
              </a:rPr>
              <a:t>l’era </a:t>
            </a:r>
            <a:r>
              <a:rPr sz="1200" dirty="0">
                <a:latin typeface="Times New Roman"/>
                <a:cs typeface="Times New Roman"/>
              </a:rPr>
              <a:t>di prova della </a:t>
            </a:r>
            <a:r>
              <a:rPr sz="1200" spc="-5" dirty="0">
                <a:latin typeface="Times New Roman"/>
                <a:cs typeface="Times New Roman"/>
              </a:rPr>
              <a:t>riabilitazione planetaria.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75625" cy="3954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cento di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Caligastia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dopo 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ribellione</a:t>
            </a:r>
            <a:endParaRPr sz="1600">
              <a:latin typeface="Times New Roman"/>
              <a:cs typeface="Times New Roman"/>
            </a:endParaRPr>
          </a:p>
          <a:p>
            <a:pPr marL="63500" marR="14668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(757.4) 67:4.1 </a:t>
            </a:r>
            <a:r>
              <a:rPr sz="1200" spc="-5" dirty="0">
                <a:latin typeface="Times New Roman"/>
                <a:cs typeface="Times New Roman"/>
              </a:rPr>
              <a:t>Dopo aver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l’appello finale, si </a:t>
            </a:r>
            <a:r>
              <a:rPr sz="1200" dirty="0">
                <a:latin typeface="Times New Roman"/>
                <a:cs typeface="Times New Roman"/>
              </a:rPr>
              <a:t>costatò che 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corporali </a:t>
            </a:r>
            <a:r>
              <a:rPr sz="1200" spc="-5" dirty="0">
                <a:latin typeface="Times New Roman"/>
                <a:cs typeface="Times New Roman"/>
              </a:rPr>
              <a:t>del gruppo del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si erano schierati come segue:  Van </a:t>
            </a:r>
            <a:r>
              <a:rPr sz="1200" dirty="0">
                <a:latin typeface="Times New Roman"/>
                <a:cs typeface="Times New Roman"/>
              </a:rPr>
              <a:t>e tutto il </a:t>
            </a:r>
            <a:r>
              <a:rPr sz="1200" spc="-5" dirty="0">
                <a:latin typeface="Times New Roman"/>
                <a:cs typeface="Times New Roman"/>
              </a:rPr>
              <a:t>suo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coordinamento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rimasti fedeli. Ang </a:t>
            </a:r>
            <a:r>
              <a:rPr sz="1200" dirty="0">
                <a:latin typeface="Times New Roman"/>
                <a:cs typeface="Times New Roman"/>
              </a:rPr>
              <a:t>e tre membri </a:t>
            </a:r>
            <a:r>
              <a:rPr sz="1200" spc="-5" dirty="0">
                <a:latin typeface="Times New Roman"/>
                <a:cs typeface="Times New Roman"/>
              </a:rPr>
              <a:t>del consiglio dell’alimentazione erano  sopravvissuti.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consiglio </a:t>
            </a:r>
            <a:r>
              <a:rPr sz="1200" spc="-5" dirty="0">
                <a:latin typeface="Times New Roman"/>
                <a:cs typeface="Times New Roman"/>
              </a:rPr>
              <a:t>dell’addomesticamento degli animali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lasciato trasportare dalla </a:t>
            </a:r>
            <a:r>
              <a:rPr sz="1200" dirty="0">
                <a:latin typeface="Times New Roman"/>
                <a:cs typeface="Times New Roman"/>
              </a:rPr>
              <a:t>ribellione, </a:t>
            </a:r>
            <a:r>
              <a:rPr sz="1200" spc="-5" dirty="0">
                <a:latin typeface="Times New Roman"/>
                <a:cs typeface="Times New Roman"/>
              </a:rPr>
              <a:t>come fecero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per la protezione </a:t>
            </a:r>
            <a:r>
              <a:rPr sz="1200" spc="-5" dirty="0">
                <a:latin typeface="Times New Roman"/>
                <a:cs typeface="Times New Roman"/>
              </a:rPr>
              <a:t>dagli animali </a:t>
            </a:r>
            <a:r>
              <a:rPr sz="1200" dirty="0">
                <a:latin typeface="Times New Roman"/>
                <a:cs typeface="Times New Roman"/>
              </a:rPr>
              <a:t>da preda. </a:t>
            </a:r>
            <a:r>
              <a:rPr sz="1200" spc="-5" dirty="0">
                <a:latin typeface="Times New Roman"/>
                <a:cs typeface="Times New Roman"/>
              </a:rPr>
              <a:t>Fad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dirty="0">
                <a:latin typeface="Times New Roman"/>
                <a:cs typeface="Times New Roman"/>
              </a:rPr>
              <a:t>membri </a:t>
            </a:r>
            <a:r>
              <a:rPr sz="1200" spc="-5" dirty="0">
                <a:latin typeface="Times New Roman"/>
                <a:cs typeface="Times New Roman"/>
              </a:rPr>
              <a:t>del collegio d’insegnamento erano salvi. Nod </a:t>
            </a:r>
            <a:r>
              <a:rPr sz="1200" dirty="0">
                <a:latin typeface="Times New Roman"/>
                <a:cs typeface="Times New Roman"/>
              </a:rPr>
              <a:t>e tutta la  </a:t>
            </a:r>
            <a:r>
              <a:rPr sz="1200" spc="-5" dirty="0">
                <a:latin typeface="Times New Roman"/>
                <a:cs typeface="Times New Roman"/>
              </a:rPr>
              <a:t>commissione per l’industria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commercio si </a:t>
            </a:r>
            <a:r>
              <a:rPr sz="1200" dirty="0">
                <a:latin typeface="Times New Roman"/>
                <a:cs typeface="Times New Roman"/>
              </a:rPr>
              <a:t>unirono a </a:t>
            </a:r>
            <a:r>
              <a:rPr sz="1200" spc="-5" dirty="0">
                <a:latin typeface="Times New Roman"/>
                <a:cs typeface="Times New Roman"/>
              </a:rPr>
              <a:t>Caligastia. Hap </a:t>
            </a:r>
            <a:r>
              <a:rPr sz="1200" dirty="0">
                <a:latin typeface="Times New Roman"/>
                <a:cs typeface="Times New Roman"/>
              </a:rPr>
              <a:t>e tutto il </a:t>
            </a:r>
            <a:r>
              <a:rPr sz="1200" spc="-5" dirty="0">
                <a:latin typeface="Times New Roman"/>
                <a:cs typeface="Times New Roman"/>
              </a:rPr>
              <a:t>collegio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rivelata </a:t>
            </a:r>
            <a:r>
              <a:rPr sz="1200" dirty="0">
                <a:latin typeface="Times New Roman"/>
                <a:cs typeface="Times New Roman"/>
              </a:rPr>
              <a:t>rimasero </a:t>
            </a:r>
            <a:r>
              <a:rPr sz="1200" spc="-5" dirty="0">
                <a:latin typeface="Times New Roman"/>
                <a:cs typeface="Times New Roman"/>
              </a:rPr>
              <a:t>fedeli  con Van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nobile </a:t>
            </a:r>
            <a:r>
              <a:rPr sz="1200" spc="-5" dirty="0">
                <a:latin typeface="Times New Roman"/>
                <a:cs typeface="Times New Roman"/>
              </a:rPr>
              <a:t>gruppo. Lut </a:t>
            </a:r>
            <a:r>
              <a:rPr sz="1200" dirty="0">
                <a:latin typeface="Times New Roman"/>
                <a:cs typeface="Times New Roman"/>
              </a:rPr>
              <a:t>e l’intero </a:t>
            </a:r>
            <a:r>
              <a:rPr sz="1200" spc="-5" dirty="0">
                <a:latin typeface="Times New Roman"/>
                <a:cs typeface="Times New Roman"/>
              </a:rPr>
              <a:t>consiglio della salute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perduti.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dell’arte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scienza rimase  fedele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totalità,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Tut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commissione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governi tribali </a:t>
            </a:r>
            <a:r>
              <a:rPr sz="1200" dirty="0">
                <a:latin typeface="Times New Roman"/>
                <a:cs typeface="Times New Roman"/>
              </a:rPr>
              <a:t>deviarono tutti. </a:t>
            </a:r>
            <a:r>
              <a:rPr sz="1200" spc="-5" dirty="0">
                <a:latin typeface="Times New Roman"/>
                <a:cs typeface="Times New Roman"/>
              </a:rPr>
              <a:t>Dei cento, 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salvarono </a:t>
            </a:r>
            <a:r>
              <a:rPr sz="1200" dirty="0">
                <a:latin typeface="Times New Roman"/>
                <a:cs typeface="Times New Roman"/>
              </a:rPr>
              <a:t>quindi quaranta, i  </a:t>
            </a:r>
            <a:r>
              <a:rPr sz="1200" spc="-5" dirty="0">
                <a:latin typeface="Times New Roman"/>
                <a:cs typeface="Times New Roman"/>
              </a:rPr>
              <a:t>quali furono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trasferiti su Jerusem, </a:t>
            </a:r>
            <a:r>
              <a:rPr sz="1200" dirty="0">
                <a:latin typeface="Times New Roman"/>
                <a:cs typeface="Times New Roman"/>
              </a:rPr>
              <a:t>da dove </a:t>
            </a:r>
            <a:r>
              <a:rPr sz="1200" spc="-5" dirty="0">
                <a:latin typeface="Times New Roman"/>
                <a:cs typeface="Times New Roman"/>
              </a:rPr>
              <a:t>ripresero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viaggio verso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028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(757.5) 67:4.2 </a:t>
            </a:r>
            <a:r>
              <a:rPr sz="1200" dirty="0">
                <a:latin typeface="Times New Roman"/>
                <a:cs typeface="Times New Roman"/>
              </a:rPr>
              <a:t>I sessanta membri </a:t>
            </a:r>
            <a:r>
              <a:rPr sz="1200" spc="-5" dirty="0">
                <a:latin typeface="Times New Roman"/>
                <a:cs typeface="Times New Roman"/>
              </a:rPr>
              <a:t>del personale </a:t>
            </a:r>
            <a:r>
              <a:rPr sz="1200" dirty="0">
                <a:latin typeface="Times New Roman"/>
                <a:cs typeface="Times New Roman"/>
              </a:rPr>
              <a:t>planetario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unirono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ribellione </a:t>
            </a:r>
            <a:r>
              <a:rPr sz="1200" spc="-5" dirty="0">
                <a:latin typeface="Times New Roman"/>
                <a:cs typeface="Times New Roman"/>
              </a:rPr>
              <a:t>scelsero </a:t>
            </a:r>
            <a:r>
              <a:rPr sz="1200" dirty="0">
                <a:latin typeface="Times New Roman"/>
                <a:cs typeface="Times New Roman"/>
              </a:rPr>
              <a:t>Nod come </a:t>
            </a:r>
            <a:r>
              <a:rPr sz="1200" spc="-5" dirty="0">
                <a:latin typeface="Times New Roman"/>
                <a:cs typeface="Times New Roman"/>
              </a:rPr>
              <a:t>loro capo. Essi </a:t>
            </a:r>
            <a:r>
              <a:rPr sz="1200" dirty="0">
                <a:latin typeface="Times New Roman"/>
                <a:cs typeface="Times New Roman"/>
              </a:rPr>
              <a:t>lavorarono di  tutto </a:t>
            </a:r>
            <a:r>
              <a:rPr sz="1200" spc="-5" dirty="0">
                <a:latin typeface="Times New Roman"/>
                <a:cs typeface="Times New Roman"/>
              </a:rPr>
              <a:t>cuore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ribelle,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accorsero ben presto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privi </a:t>
            </a:r>
            <a:r>
              <a:rPr sz="1200" spc="-5" dirty="0">
                <a:latin typeface="Times New Roman"/>
                <a:cs typeface="Times New Roman"/>
              </a:rPr>
              <a:t>del sostegno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 vitali del sistema. Si resero  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stati degradati </a:t>
            </a:r>
            <a:r>
              <a:rPr sz="1200" spc="-5" dirty="0">
                <a:latin typeface="Times New Roman"/>
                <a:cs typeface="Times New Roman"/>
              </a:rPr>
              <a:t>allo 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mortali. Erano sì </a:t>
            </a:r>
            <a:r>
              <a:rPr sz="1200" dirty="0">
                <a:latin typeface="Times New Roman"/>
                <a:cs typeface="Times New Roman"/>
              </a:rPr>
              <a:t>superumani, ma </a:t>
            </a:r>
            <a:r>
              <a:rPr sz="1200" spc="-5" dirty="0">
                <a:latin typeface="Times New Roman"/>
                <a:cs typeface="Times New Roman"/>
              </a:rPr>
              <a:t>allo stesso tempo 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mortali. Nel 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numero Daligastia </a:t>
            </a:r>
            <a:r>
              <a:rPr sz="1200" dirty="0">
                <a:latin typeface="Times New Roman"/>
                <a:cs typeface="Times New Roman"/>
              </a:rPr>
              <a:t>ordinò </a:t>
            </a:r>
            <a:r>
              <a:rPr sz="1200" spc="-5" dirty="0">
                <a:latin typeface="Times New Roman"/>
                <a:cs typeface="Times New Roman"/>
              </a:rPr>
              <a:t>l’immediato ricorso alla </a:t>
            </a:r>
            <a:r>
              <a:rPr sz="1200" dirty="0">
                <a:latin typeface="Times New Roman"/>
                <a:cs typeface="Times New Roman"/>
              </a:rPr>
              <a:t>riproduzione </a:t>
            </a:r>
            <a:r>
              <a:rPr sz="1200" spc="-5" dirty="0">
                <a:latin typeface="Times New Roman"/>
                <a:cs typeface="Times New Roman"/>
              </a:rPr>
              <a:t>sessuale, sapendo </a:t>
            </a:r>
            <a:r>
              <a:rPr sz="1200" dirty="0">
                <a:latin typeface="Times New Roman"/>
                <a:cs typeface="Times New Roman"/>
              </a:rPr>
              <a:t>perfettamente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sessanta membri </a:t>
            </a:r>
            <a:r>
              <a:rPr sz="1200" dirty="0">
                <a:latin typeface="Times New Roman"/>
                <a:cs typeface="Times New Roman"/>
              </a:rPr>
              <a:t>originali ed i loro </a:t>
            </a:r>
            <a:r>
              <a:rPr sz="1200" spc="-5" dirty="0">
                <a:latin typeface="Times New Roman"/>
                <a:cs typeface="Times New Roman"/>
              </a:rPr>
              <a:t>quarantaquattro associati andonici modificati erano condannati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subire, presto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tardi,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l’estinzione per morte.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caduta </a:t>
            </a:r>
            <a:r>
              <a:rPr sz="1200" dirty="0">
                <a:latin typeface="Times New Roman"/>
                <a:cs typeface="Times New Roman"/>
              </a:rPr>
              <a:t>di Dalamatia 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sleale </a:t>
            </a:r>
            <a:r>
              <a:rPr sz="1200" spc="-5" dirty="0">
                <a:latin typeface="Times New Roman"/>
                <a:cs typeface="Times New Roman"/>
              </a:rPr>
              <a:t>emigrò verso nord </a:t>
            </a:r>
            <a:r>
              <a:rPr sz="1200" dirty="0">
                <a:latin typeface="Times New Roman"/>
                <a:cs typeface="Times New Roman"/>
              </a:rPr>
              <a:t>e verso </a:t>
            </a:r>
            <a:r>
              <a:rPr sz="1200" spc="-5" dirty="0">
                <a:latin typeface="Times New Roman"/>
                <a:cs typeface="Times New Roman"/>
              </a:rPr>
              <a:t>est.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discendenti furono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 conosciuti </a:t>
            </a:r>
            <a:r>
              <a:rPr sz="1200" dirty="0">
                <a:latin typeface="Times New Roman"/>
                <a:cs typeface="Times New Roman"/>
              </a:rPr>
              <a:t>come i </a:t>
            </a:r>
            <a:r>
              <a:rPr sz="1200" spc="-5" dirty="0">
                <a:latin typeface="Times New Roman"/>
                <a:cs typeface="Times New Roman"/>
              </a:rPr>
              <a:t>Noditi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loro luogo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residenza come “il paese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Nod”.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174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(758.1) 67:4.3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di </a:t>
            </a:r>
            <a:r>
              <a:rPr sz="1200" spc="-5" dirty="0">
                <a:latin typeface="Times New Roman"/>
                <a:cs typeface="Times New Roman"/>
              </a:rPr>
              <a:t>questi straordinari </a:t>
            </a:r>
            <a:r>
              <a:rPr sz="1200" dirty="0">
                <a:latin typeface="Times New Roman"/>
                <a:cs typeface="Times New Roman"/>
              </a:rPr>
              <a:t>superuomini e </a:t>
            </a:r>
            <a:r>
              <a:rPr sz="1200" spc="-5" dirty="0">
                <a:latin typeface="Times New Roman"/>
                <a:cs typeface="Times New Roman"/>
              </a:rPr>
              <a:t>superdonne, </a:t>
            </a:r>
            <a:r>
              <a:rPr sz="1200" spc="5" dirty="0">
                <a:latin typeface="Times New Roman"/>
                <a:cs typeface="Times New Roman"/>
              </a:rPr>
              <a:t>messi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guai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si congiunsero </a:t>
            </a:r>
            <a:r>
              <a:rPr sz="1200" dirty="0">
                <a:latin typeface="Times New Roman"/>
                <a:cs typeface="Times New Roman"/>
              </a:rPr>
              <a:t>ben 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figlie terrestri, diede </a:t>
            </a:r>
            <a:r>
              <a:rPr sz="1200" dirty="0">
                <a:latin typeface="Times New Roman"/>
                <a:cs typeface="Times New Roman"/>
              </a:rPr>
              <a:t>facilmente </a:t>
            </a:r>
            <a:r>
              <a:rPr sz="1200" spc="-5" dirty="0">
                <a:latin typeface="Times New Roman"/>
                <a:cs typeface="Times New Roman"/>
              </a:rPr>
              <a:t>origine alle </a:t>
            </a:r>
            <a:r>
              <a:rPr sz="1200" dirty="0">
                <a:latin typeface="Times New Roman"/>
                <a:cs typeface="Times New Roman"/>
              </a:rPr>
              <a:t>storie tradizionali </a:t>
            </a:r>
            <a:r>
              <a:rPr sz="1200" spc="-5" dirty="0">
                <a:latin typeface="Times New Roman"/>
                <a:cs typeface="Times New Roman"/>
              </a:rPr>
              <a:t>degli dei scesi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cielo per </a:t>
            </a:r>
            <a:r>
              <a:rPr sz="1200" spc="5" dirty="0">
                <a:latin typeface="Times New Roman"/>
                <a:cs typeface="Times New Roman"/>
              </a:rPr>
              <a:t>unirsi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mortali.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ebbero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le mille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leggende </a:t>
            </a:r>
            <a:r>
              <a:rPr sz="1200" dirty="0">
                <a:latin typeface="Times New Roman"/>
                <a:cs typeface="Times New Roman"/>
              </a:rPr>
              <a:t>di natura </a:t>
            </a:r>
            <a:r>
              <a:rPr sz="1200" spc="-5" dirty="0">
                <a:latin typeface="Times New Roman"/>
                <a:cs typeface="Times New Roman"/>
              </a:rPr>
              <a:t>mitica,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fondate sui fatti </a:t>
            </a:r>
            <a:r>
              <a:rPr sz="1200" dirty="0">
                <a:latin typeface="Times New Roman"/>
                <a:cs typeface="Times New Roman"/>
              </a:rPr>
              <a:t>dei tempi </a:t>
            </a:r>
            <a:r>
              <a:rPr sz="1200" spc="-5" dirty="0">
                <a:latin typeface="Times New Roman"/>
                <a:cs typeface="Times New Roman"/>
              </a:rPr>
              <a:t>posteriori alla ribellione,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690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933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figurarono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racconti </a:t>
            </a:r>
            <a:r>
              <a:rPr sz="1200" dirty="0">
                <a:latin typeface="Times New Roman"/>
                <a:cs typeface="Times New Roman"/>
              </a:rPr>
              <a:t>e nelle </a:t>
            </a:r>
            <a:r>
              <a:rPr sz="1200" spc="-5" dirty="0">
                <a:latin typeface="Times New Roman"/>
                <a:cs typeface="Times New Roman"/>
              </a:rPr>
              <a:t>tradizioni popolari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popoli i cui </a:t>
            </a:r>
            <a:r>
              <a:rPr sz="1200" spc="-5" dirty="0">
                <a:latin typeface="Times New Roman"/>
                <a:cs typeface="Times New Roman"/>
              </a:rPr>
              <a:t>antenati erano entrati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contatto con </a:t>
            </a:r>
            <a:r>
              <a:rPr sz="1200" dirty="0">
                <a:latin typeface="Times New Roman"/>
                <a:cs typeface="Times New Roman"/>
              </a:rPr>
              <a:t>i Noditi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 loro</a:t>
            </a:r>
            <a:r>
              <a:rPr sz="1200" spc="-5" dirty="0">
                <a:latin typeface="Times New Roman"/>
                <a:cs typeface="Times New Roman"/>
              </a:rPr>
              <a:t> discendenti.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(758.2) 67:4.4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ribelli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personale, privati del </a:t>
            </a:r>
            <a:r>
              <a:rPr sz="1200" dirty="0">
                <a:latin typeface="Times New Roman"/>
                <a:cs typeface="Times New Roman"/>
              </a:rPr>
              <a:t>sostentamento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morirono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di morte </a:t>
            </a:r>
            <a:r>
              <a:rPr sz="1200" spc="-5" dirty="0">
                <a:latin typeface="Times New Roman"/>
                <a:cs typeface="Times New Roman"/>
              </a:rPr>
              <a:t>naturale. 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 successiva idolatria </a:t>
            </a:r>
            <a:r>
              <a:rPr sz="1200" dirty="0">
                <a:latin typeface="Times New Roman"/>
                <a:cs typeface="Times New Roman"/>
              </a:rPr>
              <a:t>delle razze umane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origine </a:t>
            </a:r>
            <a:r>
              <a:rPr sz="1200" spc="-5" dirty="0">
                <a:latin typeface="Times New Roman"/>
                <a:cs typeface="Times New Roman"/>
              </a:rPr>
              <a:t>dal desiderio </a:t>
            </a:r>
            <a:r>
              <a:rPr sz="1200" dirty="0">
                <a:latin typeface="Times New Roman"/>
                <a:cs typeface="Times New Roman"/>
              </a:rPr>
              <a:t>di perpetuare il </a:t>
            </a:r>
            <a:r>
              <a:rPr sz="1200" spc="-5" dirty="0">
                <a:latin typeface="Times New Roman"/>
                <a:cs typeface="Times New Roman"/>
              </a:rPr>
              <a:t>ricordo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esseri altamente onorati dei </a:t>
            </a:r>
            <a:r>
              <a:rPr sz="1200" dirty="0">
                <a:latin typeface="Times New Roman"/>
                <a:cs typeface="Times New Roman"/>
              </a:rPr>
              <a:t>tempi  di</a:t>
            </a:r>
            <a:r>
              <a:rPr sz="1200" spc="-5" dirty="0">
                <a:latin typeface="Times New Roman"/>
                <a:cs typeface="Times New Roman"/>
              </a:rPr>
              <a:t> Caligastia.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155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(758.3) 67:4.5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gruppo dei </a:t>
            </a:r>
            <a:r>
              <a:rPr sz="1200" dirty="0">
                <a:latin typeface="Times New Roman"/>
                <a:cs typeface="Times New Roman"/>
              </a:rPr>
              <a:t>cento </a:t>
            </a:r>
            <a:r>
              <a:rPr sz="1200" spc="-5" dirty="0">
                <a:latin typeface="Times New Roman"/>
                <a:cs typeface="Times New Roman"/>
              </a:rPr>
              <a:t>vennero su Urantia,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temporaneamente staccati dai loro Aggiustatori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Pensiero. Immediatamente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l’arrivo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amministratori fiduciari Melchizedek,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leali (eccetto Van) furono  rimandate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e riunite </a:t>
            </a:r>
            <a:r>
              <a:rPr sz="1200" spc="-5" dirty="0">
                <a:latin typeface="Times New Roman"/>
                <a:cs typeface="Times New Roman"/>
              </a:rPr>
              <a:t>ai loro Aggiustatori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attesa. Noi </a:t>
            </a:r>
            <a:r>
              <a:rPr sz="1200" dirty="0">
                <a:latin typeface="Times New Roman"/>
                <a:cs typeface="Times New Roman"/>
              </a:rPr>
              <a:t>non conosciamo la </a:t>
            </a:r>
            <a:r>
              <a:rPr sz="1200" spc="-5" dirty="0">
                <a:latin typeface="Times New Roman"/>
                <a:cs typeface="Times New Roman"/>
              </a:rPr>
              <a:t>sorte dei </a:t>
            </a:r>
            <a:r>
              <a:rPr sz="1200" dirty="0">
                <a:latin typeface="Times New Roman"/>
                <a:cs typeface="Times New Roman"/>
              </a:rPr>
              <a:t>sessanta </a:t>
            </a:r>
            <a:r>
              <a:rPr sz="1200" spc="-5" dirty="0">
                <a:latin typeface="Times New Roman"/>
                <a:cs typeface="Times New Roman"/>
              </a:rPr>
              <a:t>ribelli del personale;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 Aggiustatori stazionano ancora su Jerusem.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rimarranno senz’altro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attuale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l’intera </a:t>
            </a:r>
            <a:r>
              <a:rPr sz="1200" dirty="0">
                <a:latin typeface="Times New Roman"/>
                <a:cs typeface="Times New Roman"/>
              </a:rPr>
              <a:t>ribellione di 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sarà definitivamente </a:t>
            </a:r>
            <a:r>
              <a:rPr sz="1200" spc="-5" dirty="0">
                <a:latin typeface="Times New Roman"/>
                <a:cs typeface="Times New Roman"/>
              </a:rPr>
              <a:t>giudicata </a:t>
            </a:r>
            <a:r>
              <a:rPr sz="1200" dirty="0">
                <a:latin typeface="Times New Roman"/>
                <a:cs typeface="Times New Roman"/>
              </a:rPr>
              <a:t>e sarà decretata la </a:t>
            </a:r>
            <a:r>
              <a:rPr sz="1200" spc="-5" dirty="0">
                <a:latin typeface="Times New Roman"/>
                <a:cs typeface="Times New Roman"/>
              </a:rPr>
              <a:t>sorte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suoi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partecipanti.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66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(758.4) 67:4.6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difficile per esseri come gli angeli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intermedi concepire che </a:t>
            </a:r>
            <a:r>
              <a:rPr sz="1200" dirty="0">
                <a:latin typeface="Times New Roman"/>
                <a:cs typeface="Times New Roman"/>
              </a:rPr>
              <a:t>brillanti e </a:t>
            </a:r>
            <a:r>
              <a:rPr sz="1200" spc="-5" dirty="0">
                <a:latin typeface="Times New Roman"/>
                <a:cs typeface="Times New Roman"/>
              </a:rPr>
              <a:t>fidati dirigenti come Caligastia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Daligastia </a:t>
            </a:r>
            <a:r>
              <a:rPr sz="1200" dirty="0">
                <a:latin typeface="Times New Roman"/>
                <a:cs typeface="Times New Roman"/>
              </a:rPr>
              <a:t>avessero </a:t>
            </a:r>
            <a:r>
              <a:rPr sz="1200" spc="-5" dirty="0">
                <a:latin typeface="Times New Roman"/>
                <a:cs typeface="Times New Roman"/>
              </a:rPr>
              <a:t>deviato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avessero commesso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tradimento. Gli 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caddero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— non entrarono  </a:t>
            </a:r>
            <a:r>
              <a:rPr sz="1200" spc="-5" dirty="0">
                <a:latin typeface="Times New Roman"/>
                <a:cs typeface="Times New Roman"/>
              </a:rPr>
              <a:t>deliberatamente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premeditatamente nella </a:t>
            </a:r>
            <a:r>
              <a:rPr sz="1200" dirty="0">
                <a:latin typeface="Times New Roman"/>
                <a:cs typeface="Times New Roman"/>
              </a:rPr>
              <a:t>ribellione — </a:t>
            </a:r>
            <a:r>
              <a:rPr sz="1200" spc="-5" dirty="0">
                <a:latin typeface="Times New Roman"/>
                <a:cs typeface="Times New Roman"/>
              </a:rPr>
              <a:t>furono sviati dai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superiori, ingannati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loro capi fidati.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ugualmente 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ottenere </a:t>
            </a:r>
            <a:r>
              <a:rPr sz="1200" spc="-5" dirty="0">
                <a:latin typeface="Times New Roman"/>
                <a:cs typeface="Times New Roman"/>
              </a:rPr>
              <a:t>l’appoggio </a:t>
            </a:r>
            <a:r>
              <a:rPr sz="1200" dirty="0">
                <a:latin typeface="Times New Roman"/>
                <a:cs typeface="Times New Roman"/>
              </a:rPr>
              <a:t>dei mortali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mentalità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primitiva.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033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(758.5) 67:4.7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maggioranza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esseri umani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superumani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vittime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ribellione di </a:t>
            </a:r>
            <a:r>
              <a:rPr sz="1200" spc="-5" dirty="0">
                <a:latin typeface="Times New Roman"/>
                <a:cs typeface="Times New Roman"/>
              </a:rPr>
              <a:t>Lucifero su Jerusem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sui vari pianeti tratti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errore si </a:t>
            </a:r>
            <a:r>
              <a:rPr sz="1200" dirty="0">
                <a:latin typeface="Times New Roman"/>
                <a:cs typeface="Times New Roman"/>
              </a:rPr>
              <a:t>sono 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profondamente </a:t>
            </a:r>
            <a:r>
              <a:rPr sz="1200" dirty="0">
                <a:latin typeface="Times New Roman"/>
                <a:cs typeface="Times New Roman"/>
              </a:rPr>
              <a:t>pentiti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follia. </a:t>
            </a:r>
            <a:r>
              <a:rPr sz="1200" dirty="0">
                <a:latin typeface="Times New Roman"/>
                <a:cs typeface="Times New Roman"/>
              </a:rPr>
              <a:t>E noi </a:t>
            </a:r>
            <a:r>
              <a:rPr sz="1200" spc="-5" dirty="0">
                <a:latin typeface="Times New Roman"/>
                <a:cs typeface="Times New Roman"/>
              </a:rPr>
              <a:t>crediamo veramente </a:t>
            </a:r>
            <a:r>
              <a:rPr sz="1200" dirty="0">
                <a:latin typeface="Times New Roman"/>
                <a:cs typeface="Times New Roman"/>
              </a:rPr>
              <a:t>che tutti  </a:t>
            </a:r>
            <a:r>
              <a:rPr sz="1200" spc="-5" dirty="0">
                <a:latin typeface="Times New Roman"/>
                <a:cs typeface="Times New Roman"/>
              </a:rPr>
              <a:t>questi penitenti sinceri saranno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riabilitati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reintegrati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qualche fase </a:t>
            </a:r>
            <a:r>
              <a:rPr sz="1200" dirty="0">
                <a:latin typeface="Times New Roman"/>
                <a:cs typeface="Times New Roman"/>
              </a:rPr>
              <a:t>del servizio </a:t>
            </a:r>
            <a:r>
              <a:rPr sz="1200" spc="-5" dirty="0">
                <a:latin typeface="Times New Roman"/>
                <a:cs typeface="Times New Roman"/>
              </a:rPr>
              <a:t>universale quando gli 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completeranno </a:t>
            </a:r>
            <a:r>
              <a:rPr sz="1200" dirty="0">
                <a:latin typeface="Times New Roman"/>
                <a:cs typeface="Times New Roman"/>
              </a:rPr>
              <a:t>definitivamente il </a:t>
            </a:r>
            <a:r>
              <a:rPr sz="1200" spc="-5" dirty="0">
                <a:latin typeface="Times New Roman"/>
                <a:cs typeface="Times New Roman"/>
              </a:rPr>
              <a:t>giudizio degli affari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hanno così  recentemente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iniziato.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086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Le conseguenze immediate della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ribellione</a:t>
            </a:r>
            <a:endParaRPr sz="1600">
              <a:latin typeface="Times New Roman"/>
              <a:cs typeface="Times New Roman"/>
            </a:endParaRPr>
          </a:p>
          <a:p>
            <a:pPr marL="76200" marR="14795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(758.6) 67:5.1 </a:t>
            </a:r>
            <a:r>
              <a:rPr sz="1200" spc="-5" dirty="0">
                <a:latin typeface="Times New Roman"/>
                <a:cs typeface="Times New Roman"/>
              </a:rPr>
              <a:t>Una grande </a:t>
            </a:r>
            <a:r>
              <a:rPr sz="1200" dirty="0">
                <a:latin typeface="Times New Roman"/>
                <a:cs typeface="Times New Roman"/>
              </a:rPr>
              <a:t>confusione </a:t>
            </a:r>
            <a:r>
              <a:rPr sz="1200" spc="-5" dirty="0">
                <a:latin typeface="Times New Roman"/>
                <a:cs typeface="Times New Roman"/>
              </a:rPr>
              <a:t>regnò </a:t>
            </a:r>
            <a:r>
              <a:rPr sz="1200" dirty="0">
                <a:latin typeface="Times New Roman"/>
                <a:cs typeface="Times New Roman"/>
              </a:rPr>
              <a:t>in Dalamatia 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dintorni per quasi </a:t>
            </a:r>
            <a:r>
              <a:rPr sz="1200" spc="-5" dirty="0">
                <a:latin typeface="Times New Roman"/>
                <a:cs typeface="Times New Roman"/>
              </a:rPr>
              <a:t>cinquant’anni </a:t>
            </a:r>
            <a:r>
              <a:rPr sz="1200" dirty="0">
                <a:latin typeface="Times New Roman"/>
                <a:cs typeface="Times New Roman"/>
              </a:rPr>
              <a:t>dopo l’istigazione </a:t>
            </a:r>
            <a:r>
              <a:rPr sz="1200" spc="-5" dirty="0">
                <a:latin typeface="Times New Roman"/>
                <a:cs typeface="Times New Roman"/>
              </a:rPr>
              <a:t>della ribellione. </a:t>
            </a:r>
            <a:r>
              <a:rPr sz="1200" spc="-10" dirty="0">
                <a:latin typeface="Times New Roman"/>
                <a:cs typeface="Times New Roman"/>
              </a:rPr>
              <a:t>Fu  </a:t>
            </a:r>
            <a:r>
              <a:rPr sz="1200" spc="-5" dirty="0">
                <a:latin typeface="Times New Roman"/>
                <a:cs typeface="Times New Roman"/>
              </a:rPr>
              <a:t>tentata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radicale </a:t>
            </a:r>
            <a:r>
              <a:rPr sz="1200" dirty="0">
                <a:latin typeface="Times New Roman"/>
                <a:cs typeface="Times New Roman"/>
              </a:rPr>
              <a:t>riorganizzazione di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il mondo.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rivoluzione </a:t>
            </a:r>
            <a:r>
              <a:rPr sz="1200" spc="-5" dirty="0">
                <a:latin typeface="Times New Roman"/>
                <a:cs typeface="Times New Roman"/>
              </a:rPr>
              <a:t>prese </a:t>
            </a:r>
            <a:r>
              <a:rPr sz="1200" dirty="0">
                <a:latin typeface="Times New Roman"/>
                <a:cs typeface="Times New Roman"/>
              </a:rPr>
              <a:t>il posto dell’evoluzione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politica di 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culturale e di </a:t>
            </a:r>
            <a:r>
              <a:rPr sz="1200" spc="-5" dirty="0">
                <a:latin typeface="Times New Roman"/>
                <a:cs typeface="Times New Roman"/>
              </a:rPr>
              <a:t>miglioramento </a:t>
            </a:r>
            <a:r>
              <a:rPr sz="1200" dirty="0">
                <a:latin typeface="Times New Roman"/>
                <a:cs typeface="Times New Roman"/>
              </a:rPr>
              <a:t>razziale. </a:t>
            </a:r>
            <a:r>
              <a:rPr sz="1200" spc="-5" dirty="0">
                <a:latin typeface="Times New Roman"/>
                <a:cs typeface="Times New Roman"/>
              </a:rPr>
              <a:t>Tra gli elementi superiori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parzialmente </a:t>
            </a:r>
            <a:r>
              <a:rPr sz="1200" dirty="0">
                <a:latin typeface="Times New Roman"/>
                <a:cs typeface="Times New Roman"/>
              </a:rPr>
              <a:t>istruiti che risiedevano a </a:t>
            </a:r>
            <a:r>
              <a:rPr sz="1200" spc="-5" dirty="0">
                <a:latin typeface="Times New Roman"/>
                <a:cs typeface="Times New Roman"/>
              </a:rPr>
              <a:t>Dalamatia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 dintorni apparve </a:t>
            </a:r>
            <a:r>
              <a:rPr sz="1200" dirty="0">
                <a:latin typeface="Times New Roman"/>
                <a:cs typeface="Times New Roman"/>
              </a:rPr>
              <a:t>un improvviso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 livello </a:t>
            </a:r>
            <a:r>
              <a:rPr sz="1200" spc="-5" dirty="0">
                <a:latin typeface="Times New Roman"/>
                <a:cs typeface="Times New Roman"/>
              </a:rPr>
              <a:t>culturale,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si tentò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applicare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metodi </a:t>
            </a:r>
            <a:r>
              <a:rPr sz="1200" dirty="0">
                <a:latin typeface="Times New Roman"/>
                <a:cs typeface="Times New Roman"/>
              </a:rPr>
              <a:t>nuovi e radicali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alle</a:t>
            </a:r>
            <a:endParaRPr sz="1200">
              <a:latin typeface="Times New Roman"/>
              <a:cs typeface="Times New Roman"/>
            </a:endParaRPr>
          </a:p>
          <a:p>
            <a:pPr marL="76200" marR="6985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popolazioni </a:t>
            </a:r>
            <a:r>
              <a:rPr sz="1200" spc="-5" dirty="0">
                <a:latin typeface="Times New Roman"/>
                <a:cs typeface="Times New Roman"/>
              </a:rPr>
              <a:t>lontane,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risultò immediatamente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confusione </a:t>
            </a:r>
            <a:r>
              <a:rPr sz="1200" dirty="0">
                <a:latin typeface="Times New Roman"/>
                <a:cs typeface="Times New Roman"/>
              </a:rPr>
              <a:t>indescrivibile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pandemonio </a:t>
            </a:r>
            <a:r>
              <a:rPr sz="1200" dirty="0">
                <a:latin typeface="Times New Roman"/>
                <a:cs typeface="Times New Roman"/>
              </a:rPr>
              <a:t>razziale.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libertà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rapidamente  </a:t>
            </a:r>
            <a:r>
              <a:rPr sz="1200" spc="-5" dirty="0">
                <a:latin typeface="Times New Roman"/>
                <a:cs typeface="Times New Roman"/>
              </a:rPr>
              <a:t>trasformata </a:t>
            </a:r>
            <a:r>
              <a:rPr sz="1200" dirty="0">
                <a:latin typeface="Times New Roman"/>
                <a:cs typeface="Times New Roman"/>
              </a:rPr>
              <a:t>in licenza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uomini primitivi </a:t>
            </a:r>
            <a:r>
              <a:rPr sz="1200" spc="-5" dirty="0">
                <a:latin typeface="Times New Roman"/>
                <a:cs typeface="Times New Roman"/>
              </a:rPr>
              <a:t>semievoluti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429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(758.7) 67:5.2 </a:t>
            </a:r>
            <a:r>
              <a:rPr sz="1200" spc="-5" dirty="0">
                <a:latin typeface="Times New Roman"/>
                <a:cs typeface="Times New Roman"/>
              </a:rPr>
              <a:t>Subito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personale sedizioso si </a:t>
            </a:r>
            <a:r>
              <a:rPr sz="1200" dirty="0">
                <a:latin typeface="Times New Roman"/>
                <a:cs typeface="Times New Roman"/>
              </a:rPr>
              <a:t>trovò </a:t>
            </a:r>
            <a:r>
              <a:rPr sz="1200" spc="-5" dirty="0">
                <a:latin typeface="Times New Roman"/>
                <a:cs typeface="Times New Roman"/>
              </a:rPr>
              <a:t>impegnato </a:t>
            </a:r>
            <a:r>
              <a:rPr sz="1200" dirty="0">
                <a:latin typeface="Times New Roman"/>
                <a:cs typeface="Times New Roman"/>
              </a:rPr>
              <a:t>in una difesa </a:t>
            </a:r>
            <a:r>
              <a:rPr sz="1200" spc="-5" dirty="0">
                <a:latin typeface="Times New Roman"/>
                <a:cs typeface="Times New Roman"/>
              </a:rPr>
              <a:t>energica della città </a:t>
            </a:r>
            <a:r>
              <a:rPr sz="1200" dirty="0">
                <a:latin typeface="Times New Roman"/>
                <a:cs typeface="Times New Roman"/>
              </a:rPr>
              <a:t>contro le orde  </a:t>
            </a:r>
            <a:r>
              <a:rPr sz="1200" spc="-5" dirty="0">
                <a:latin typeface="Times New Roman"/>
                <a:cs typeface="Times New Roman"/>
              </a:rPr>
              <a:t>semiselvagge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assediavano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mura </a:t>
            </a:r>
            <a:r>
              <a:rPr sz="1200" spc="-5" dirty="0">
                <a:latin typeface="Times New Roman"/>
                <a:cs typeface="Times New Roman"/>
              </a:rPr>
              <a:t>come risultato </a:t>
            </a:r>
            <a:r>
              <a:rPr sz="1200" dirty="0">
                <a:latin typeface="Times New Roman"/>
                <a:cs typeface="Times New Roman"/>
              </a:rPr>
              <a:t>delle dottrine di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state prematuramente insegnate loro.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magnifico quartier generale fosse sommerso dai mari del </a:t>
            </a:r>
            <a:r>
              <a:rPr sz="1200" dirty="0">
                <a:latin typeface="Times New Roman"/>
                <a:cs typeface="Times New Roman"/>
              </a:rPr>
              <a:t>sud, le tribù </a:t>
            </a:r>
            <a:r>
              <a:rPr sz="1200" spc="-5" dirty="0">
                <a:latin typeface="Times New Roman"/>
                <a:cs typeface="Times New Roman"/>
              </a:rPr>
              <a:t>fuorviate </a:t>
            </a:r>
            <a:r>
              <a:rPr sz="1200" dirty="0">
                <a:latin typeface="Times New Roman"/>
                <a:cs typeface="Times New Roman"/>
              </a:rPr>
              <a:t>e male istruite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zone </a:t>
            </a:r>
            <a:r>
              <a:rPr sz="1200" spc="-5" dirty="0">
                <a:latin typeface="Times New Roman"/>
                <a:cs typeface="Times New Roman"/>
              </a:rPr>
              <a:t>limitrofe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Dalamatia si erano già scagliate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assalto semiselvaggio </a:t>
            </a:r>
            <a:r>
              <a:rPr sz="1200" dirty="0">
                <a:latin typeface="Times New Roman"/>
                <a:cs typeface="Times New Roman"/>
              </a:rPr>
              <a:t>sulla splendida </a:t>
            </a:r>
            <a:r>
              <a:rPr sz="1200" spc="-5" dirty="0">
                <a:latin typeface="Times New Roman"/>
                <a:cs typeface="Times New Roman"/>
              </a:rPr>
              <a:t>città, </a:t>
            </a:r>
            <a:r>
              <a:rPr sz="1200" dirty="0">
                <a:latin typeface="Times New Roman"/>
                <a:cs typeface="Times New Roman"/>
              </a:rPr>
              <a:t>sospingendo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nord 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secessionista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(759.1) 67:5.3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l’immediata </a:t>
            </a:r>
            <a:r>
              <a:rPr sz="1200" dirty="0">
                <a:latin typeface="Times New Roman"/>
                <a:cs typeface="Times New Roman"/>
              </a:rPr>
              <a:t>ricostruzione </a:t>
            </a:r>
            <a:r>
              <a:rPr sz="1200" spc="-5" dirty="0">
                <a:latin typeface="Times New Roman"/>
                <a:cs typeface="Times New Roman"/>
              </a:rPr>
              <a:t>della società </a:t>
            </a:r>
            <a:r>
              <a:rPr sz="1200" dirty="0">
                <a:latin typeface="Times New Roman"/>
                <a:cs typeface="Times New Roman"/>
              </a:rPr>
              <a:t>umana in conformità </a:t>
            </a:r>
            <a:r>
              <a:rPr sz="1200" spc="-5" dirty="0">
                <a:latin typeface="Times New Roman"/>
                <a:cs typeface="Times New Roman"/>
              </a:rPr>
              <a:t>alle sue idee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libertà individuale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collettiva si rivelò </a:t>
            </a:r>
            <a:r>
              <a:rPr sz="1200" dirty="0">
                <a:latin typeface="Times New Roman"/>
                <a:cs typeface="Times New Roman"/>
              </a:rPr>
              <a:t>subito un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più o meno </a:t>
            </a:r>
            <a:r>
              <a:rPr sz="1200" spc="-5" dirty="0">
                <a:latin typeface="Times New Roman"/>
                <a:cs typeface="Times New Roman"/>
              </a:rPr>
              <a:t>completo.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sprofondò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antico </a:t>
            </a:r>
            <a:r>
              <a:rPr sz="1200" spc="-5" dirty="0">
                <a:latin typeface="Times New Roman"/>
                <a:cs typeface="Times New Roman"/>
              </a:rPr>
              <a:t>livello biologico </a:t>
            </a:r>
            <a:r>
              <a:rPr sz="1200" dirty="0">
                <a:latin typeface="Times New Roman"/>
                <a:cs typeface="Times New Roman"/>
              </a:rPr>
              <a:t>e la lotta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ricominciò da un punto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più avanzato che all’inizio del regime di </a:t>
            </a:r>
            <a:r>
              <a:rPr sz="1200" spc="-5" dirty="0">
                <a:latin typeface="Times New Roman"/>
                <a:cs typeface="Times New Roman"/>
              </a:rPr>
              <a:t>Caligastia,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sollevazione </a:t>
            </a:r>
            <a:r>
              <a:rPr sz="1200" spc="-5" dirty="0">
                <a:latin typeface="Times New Roman"/>
                <a:cs typeface="Times New Roman"/>
              </a:rPr>
              <a:t>aveva  lasciato </a:t>
            </a:r>
            <a:r>
              <a:rPr sz="1200" dirty="0">
                <a:latin typeface="Times New Roman"/>
                <a:cs typeface="Times New Roman"/>
              </a:rPr>
              <a:t>il mondo nella </a:t>
            </a:r>
            <a:r>
              <a:rPr sz="1200" spc="-5" dirty="0">
                <a:latin typeface="Times New Roman"/>
                <a:cs typeface="Times New Roman"/>
              </a:rPr>
              <a:t>peggiore delle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confusioni.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2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(759.2) 67:5.4 </a:t>
            </a:r>
            <a:r>
              <a:rPr sz="1200" spc="-5" dirty="0">
                <a:latin typeface="Times New Roman"/>
                <a:cs typeface="Times New Roman"/>
              </a:rPr>
              <a:t>Centosessantadue anni </a:t>
            </a:r>
            <a:r>
              <a:rPr sz="1200" dirty="0">
                <a:latin typeface="Times New Roman"/>
                <a:cs typeface="Times New Roman"/>
              </a:rPr>
              <a:t>dopo la ribellione un </a:t>
            </a:r>
            <a:r>
              <a:rPr sz="1200" spc="-5" dirty="0">
                <a:latin typeface="Times New Roman"/>
                <a:cs typeface="Times New Roman"/>
              </a:rPr>
              <a:t>maremoto si </a:t>
            </a:r>
            <a:r>
              <a:rPr sz="1200" dirty="0">
                <a:latin typeface="Times New Roman"/>
                <a:cs typeface="Times New Roman"/>
              </a:rPr>
              <a:t>abbatté </a:t>
            </a:r>
            <a:r>
              <a:rPr sz="1200" spc="-5" dirty="0">
                <a:latin typeface="Times New Roman"/>
                <a:cs typeface="Times New Roman"/>
              </a:rPr>
              <a:t>su Dalamatia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quartier generale planetario </a:t>
            </a:r>
            <a:r>
              <a:rPr sz="1200" dirty="0">
                <a:latin typeface="Times New Roman"/>
                <a:cs typeface="Times New Roman"/>
              </a:rPr>
              <a:t>fu  </a:t>
            </a:r>
            <a:r>
              <a:rPr sz="1200" spc="-5" dirty="0">
                <a:latin typeface="Times New Roman"/>
                <a:cs typeface="Times New Roman"/>
              </a:rPr>
              <a:t>sommerso dalle </a:t>
            </a:r>
            <a:r>
              <a:rPr sz="1200" dirty="0">
                <a:latin typeface="Times New Roman"/>
                <a:cs typeface="Times New Roman"/>
              </a:rPr>
              <a:t>acque del </a:t>
            </a:r>
            <a:r>
              <a:rPr sz="1200" spc="-5" dirty="0">
                <a:latin typeface="Times New Roman"/>
                <a:cs typeface="Times New Roman"/>
              </a:rPr>
              <a:t>mare, </a:t>
            </a:r>
            <a:r>
              <a:rPr sz="1200" dirty="0">
                <a:latin typeface="Times New Roman"/>
                <a:cs typeface="Times New Roman"/>
              </a:rPr>
              <a:t>e questa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riemerse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quasi tutte le </a:t>
            </a:r>
            <a:r>
              <a:rPr sz="1200" spc="-5" dirty="0">
                <a:latin typeface="Times New Roman"/>
                <a:cs typeface="Times New Roman"/>
              </a:rPr>
              <a:t>vestigia della </a:t>
            </a:r>
            <a:r>
              <a:rPr sz="1200" dirty="0">
                <a:latin typeface="Times New Roman"/>
                <a:cs typeface="Times New Roman"/>
              </a:rPr>
              <a:t>nobile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di quelle splendide  </a:t>
            </a:r>
            <a:r>
              <a:rPr sz="1200" spc="-5" dirty="0">
                <a:latin typeface="Times New Roman"/>
                <a:cs typeface="Times New Roman"/>
              </a:rPr>
              <a:t>epoche fossero state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cancellate.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6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(759.3) 67:5.5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capitale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fu sommersa </a:t>
            </a:r>
            <a:r>
              <a:rPr sz="1200" dirty="0">
                <a:latin typeface="Times New Roman"/>
                <a:cs typeface="Times New Roman"/>
              </a:rPr>
              <a:t>ospitava soltanto i tipi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delle razze Sangik 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rinnegati che avevano già trasformato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 del Padre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santuario dedicato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Nog, </a:t>
            </a:r>
            <a:r>
              <a:rPr sz="1200" dirty="0">
                <a:latin typeface="Times New Roman"/>
                <a:cs typeface="Times New Roman"/>
              </a:rPr>
              <a:t>il falso dio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luce e del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fuoco.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Van — il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tenace</a:t>
            </a:r>
            <a:endParaRPr sz="1600">
              <a:latin typeface="Times New Roman"/>
              <a:cs typeface="Times New Roman"/>
            </a:endParaRPr>
          </a:p>
          <a:p>
            <a:pPr marL="76200" marR="15875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(759.4) 67:6.1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di Van </a:t>
            </a:r>
            <a:r>
              <a:rPr sz="1200" spc="-5" dirty="0">
                <a:latin typeface="Times New Roman"/>
                <a:cs typeface="Times New Roman"/>
              </a:rPr>
              <a:t>si ritirarono presto sugli altopiani occidentali </a:t>
            </a:r>
            <a:r>
              <a:rPr sz="1200" dirty="0">
                <a:latin typeface="Times New Roman"/>
                <a:cs typeface="Times New Roman"/>
              </a:rPr>
              <a:t>dell’India, dove furono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riparo </a:t>
            </a:r>
            <a:r>
              <a:rPr sz="1200" spc="-5" dirty="0">
                <a:latin typeface="Times New Roman"/>
                <a:cs typeface="Times New Roman"/>
              </a:rPr>
              <a:t>dagli attacchi </a:t>
            </a:r>
            <a:r>
              <a:rPr sz="1200" dirty="0">
                <a:latin typeface="Times New Roman"/>
                <a:cs typeface="Times New Roman"/>
              </a:rPr>
              <a:t>delle razze  </a:t>
            </a:r>
            <a:r>
              <a:rPr sz="1200" spc="-5" dirty="0">
                <a:latin typeface="Times New Roman"/>
                <a:cs typeface="Times New Roman"/>
              </a:rPr>
              <a:t>disorientate delle </a:t>
            </a:r>
            <a:r>
              <a:rPr sz="1200" dirty="0">
                <a:latin typeface="Times New Roman"/>
                <a:cs typeface="Times New Roman"/>
              </a:rPr>
              <a:t>pianure, e da </a:t>
            </a:r>
            <a:r>
              <a:rPr sz="1200" spc="-5" dirty="0">
                <a:latin typeface="Times New Roman"/>
                <a:cs typeface="Times New Roman"/>
              </a:rPr>
              <a:t>questo luogo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rifugio essi predisposero </a:t>
            </a:r>
            <a:r>
              <a:rPr sz="1200" dirty="0">
                <a:latin typeface="Times New Roman"/>
                <a:cs typeface="Times New Roman"/>
              </a:rPr>
              <a:t>i piani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riabilitazione del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antichi  predecessori Badoniti avevano </a:t>
            </a:r>
            <a:r>
              <a:rPr sz="1200" dirty="0">
                <a:latin typeface="Times New Roman"/>
                <a:cs typeface="Times New Roman"/>
              </a:rPr>
              <a:t>un tempo </a:t>
            </a:r>
            <a:r>
              <a:rPr sz="1200" spc="-5" dirty="0">
                <a:latin typeface="Times New Roman"/>
                <a:cs typeface="Times New Roman"/>
              </a:rPr>
              <a:t>inconsapevolmente lavorato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benessere dell’umanità </a:t>
            </a:r>
            <a:r>
              <a:rPr sz="1200" dirty="0">
                <a:latin typeface="Times New Roman"/>
                <a:cs typeface="Times New Roman"/>
              </a:rPr>
              <a:t>poco 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nascita delle  tribù</a:t>
            </a:r>
            <a:r>
              <a:rPr sz="1200" spc="-5" dirty="0">
                <a:latin typeface="Times New Roman"/>
                <a:cs typeface="Times New Roman"/>
              </a:rPr>
              <a:t> Sangik.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(759.5) 67:6.2 </a:t>
            </a:r>
            <a:r>
              <a:rPr sz="1200" spc="-5" dirty="0">
                <a:latin typeface="Times New Roman"/>
                <a:cs typeface="Times New Roman"/>
              </a:rPr>
              <a:t>Prima dell’arrivo degli amministratori </a:t>
            </a:r>
            <a:r>
              <a:rPr sz="1200" dirty="0">
                <a:latin typeface="Times New Roman"/>
                <a:cs typeface="Times New Roman"/>
              </a:rPr>
              <a:t>fiduciari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Van </a:t>
            </a:r>
            <a:r>
              <a:rPr sz="1200" spc="-5" dirty="0">
                <a:latin typeface="Times New Roman"/>
                <a:cs typeface="Times New Roman"/>
              </a:rPr>
              <a:t>affidò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gestione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affari umani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dieci  commissioni </a:t>
            </a:r>
            <a:r>
              <a:rPr sz="1200" dirty="0">
                <a:latin typeface="Times New Roman"/>
                <a:cs typeface="Times New Roman"/>
              </a:rPr>
              <a:t>di quattro </a:t>
            </a:r>
            <a:r>
              <a:rPr sz="1200" spc="-5" dirty="0">
                <a:latin typeface="Times New Roman"/>
                <a:cs typeface="Times New Roman"/>
              </a:rPr>
              <a:t>membri ciascuna, gruppi identici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regime del Principe. </a:t>
            </a:r>
            <a:r>
              <a:rPr sz="1200" dirty="0">
                <a:latin typeface="Times New Roman"/>
                <a:cs typeface="Times New Roman"/>
              </a:rPr>
              <a:t>I Portatori di Vita </a:t>
            </a:r>
            <a:r>
              <a:rPr sz="1200" spc="-5" dirty="0">
                <a:latin typeface="Times New Roman"/>
                <a:cs typeface="Times New Roman"/>
              </a:rPr>
              <a:t>residenti </a:t>
            </a:r>
            <a:r>
              <a:rPr sz="1200" dirty="0">
                <a:latin typeface="Times New Roman"/>
                <a:cs typeface="Times New Roman"/>
              </a:rPr>
              <a:t>più anziani  </a:t>
            </a:r>
            <a:r>
              <a:rPr sz="1200" spc="-5" dirty="0">
                <a:latin typeface="Times New Roman"/>
                <a:cs typeface="Times New Roman"/>
              </a:rPr>
              <a:t>assunsero temporaneamente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consiglio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quaranta, </a:t>
            </a:r>
            <a:r>
              <a:rPr sz="1200" dirty="0">
                <a:latin typeface="Times New Roman"/>
                <a:cs typeface="Times New Roman"/>
              </a:rPr>
              <a:t>che funzionò per tutti i </a:t>
            </a:r>
            <a:r>
              <a:rPr sz="1200" spc="-5" dirty="0">
                <a:latin typeface="Times New Roman"/>
                <a:cs typeface="Times New Roman"/>
              </a:rPr>
              <a:t>sette 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attesa. </a:t>
            </a:r>
            <a:r>
              <a:rPr sz="1200" dirty="0">
                <a:latin typeface="Times New Roman"/>
                <a:cs typeface="Times New Roman"/>
              </a:rPr>
              <a:t>Gruppi simili di  </a:t>
            </a:r>
            <a:r>
              <a:rPr sz="1200" spc="-5" dirty="0">
                <a:latin typeface="Times New Roman"/>
                <a:cs typeface="Times New Roman"/>
              </a:rPr>
              <a:t>Amadoniti assunsero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quando i </a:t>
            </a:r>
            <a:r>
              <a:rPr sz="1200" spc="-5" dirty="0">
                <a:latin typeface="Times New Roman"/>
                <a:cs typeface="Times New Roman"/>
              </a:rPr>
              <a:t>trentanove membri </a:t>
            </a:r>
            <a:r>
              <a:rPr sz="1200" dirty="0">
                <a:latin typeface="Times New Roman"/>
                <a:cs typeface="Times New Roman"/>
              </a:rPr>
              <a:t>leali del </a:t>
            </a:r>
            <a:r>
              <a:rPr sz="1200" spc="-5" dirty="0">
                <a:latin typeface="Times New Roman"/>
                <a:cs typeface="Times New Roman"/>
              </a:rPr>
              <a:t>personale ritornarono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Jerusem.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19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(759.6) 67:6.3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i="1" spc="-5" dirty="0">
                <a:latin typeface="Times New Roman"/>
                <a:cs typeface="Times New Roman"/>
              </a:rPr>
              <a:t>Amadoniti </a:t>
            </a:r>
            <a:r>
              <a:rPr sz="1200" spc="-5" dirty="0">
                <a:latin typeface="Times New Roman"/>
                <a:cs typeface="Times New Roman"/>
              </a:rPr>
              <a:t>discendevano </a:t>
            </a:r>
            <a:r>
              <a:rPr sz="1200" dirty="0">
                <a:latin typeface="Times New Roman"/>
                <a:cs typeface="Times New Roman"/>
              </a:rPr>
              <a:t>dal gruppo di 144 Andoniti </a:t>
            </a:r>
            <a:r>
              <a:rPr sz="1200" spc="-5" dirty="0">
                <a:latin typeface="Times New Roman"/>
                <a:cs typeface="Times New Roman"/>
              </a:rPr>
              <a:t>leali al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apparteneva </a:t>
            </a:r>
            <a:r>
              <a:rPr sz="1200" dirty="0">
                <a:latin typeface="Times New Roman"/>
                <a:cs typeface="Times New Roman"/>
              </a:rPr>
              <a:t>Amadon e </a:t>
            </a:r>
            <a:r>
              <a:rPr sz="1200" spc="-5" dirty="0">
                <a:latin typeface="Times New Roman"/>
                <a:cs typeface="Times New Roman"/>
              </a:rPr>
              <a:t>che era </a:t>
            </a:r>
            <a:r>
              <a:rPr sz="1200" dirty="0">
                <a:latin typeface="Times New Roman"/>
                <a:cs typeface="Times New Roman"/>
              </a:rPr>
              <a:t>divenuto noto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nome. Questo gruppo comprendeva trentanove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centocinque donne. Di questi, cinquantasei avevano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status</a:t>
            </a:r>
            <a:endParaRPr sz="1200">
              <a:latin typeface="Times New Roman"/>
              <a:cs typeface="Times New Roman"/>
            </a:endParaRPr>
          </a:p>
          <a:p>
            <a:pPr marL="76200" marR="2470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d’immortalità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(eccetto Amadon) furono </a:t>
            </a:r>
            <a:r>
              <a:rPr sz="1200" dirty="0">
                <a:latin typeface="Times New Roman"/>
                <a:cs typeface="Times New Roman"/>
              </a:rPr>
              <a:t>trasferiti con i </a:t>
            </a:r>
            <a:r>
              <a:rPr sz="1200" spc="-5" dirty="0">
                <a:latin typeface="Times New Roman"/>
                <a:cs typeface="Times New Roman"/>
              </a:rPr>
              <a:t>membri leali del gruppo.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restanti membri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nobile gruppo  </a:t>
            </a:r>
            <a:r>
              <a:rPr sz="1200" spc="-5" dirty="0">
                <a:latin typeface="Times New Roman"/>
                <a:cs typeface="Times New Roman"/>
              </a:rPr>
              <a:t>continuarono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opera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alla fine della </a:t>
            </a:r>
            <a:r>
              <a:rPr sz="1200" dirty="0">
                <a:latin typeface="Times New Roman"/>
                <a:cs typeface="Times New Roman"/>
              </a:rPr>
              <a:t>loro vita di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e di Amadon.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furono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 marR="5905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lievito biologico che si </a:t>
            </a:r>
            <a:r>
              <a:rPr sz="1200" dirty="0">
                <a:latin typeface="Times New Roman"/>
                <a:cs typeface="Times New Roman"/>
              </a:rPr>
              <a:t>moltiplicò e </a:t>
            </a:r>
            <a:r>
              <a:rPr sz="1200" spc="-5" dirty="0">
                <a:latin typeface="Times New Roman"/>
                <a:cs typeface="Times New Roman"/>
              </a:rPr>
              <a:t>continuò </a:t>
            </a:r>
            <a:r>
              <a:rPr sz="1200" dirty="0">
                <a:latin typeface="Times New Roman"/>
                <a:cs typeface="Times New Roman"/>
              </a:rPr>
              <a:t>a fornire 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per il mondo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lunghe </a:t>
            </a:r>
            <a:r>
              <a:rPr sz="1200" dirty="0">
                <a:latin typeface="Times New Roman"/>
                <a:cs typeface="Times New Roman"/>
              </a:rPr>
              <a:t>epoche </a:t>
            </a:r>
            <a:r>
              <a:rPr sz="1200" spc="-5" dirty="0">
                <a:latin typeface="Times New Roman"/>
                <a:cs typeface="Times New Roman"/>
              </a:rPr>
              <a:t>oscure </a:t>
            </a:r>
            <a:r>
              <a:rPr sz="1200" dirty="0">
                <a:latin typeface="Times New Roman"/>
                <a:cs typeface="Times New Roman"/>
              </a:rPr>
              <a:t>dell’era posteriore </a:t>
            </a:r>
            <a:r>
              <a:rPr sz="1200" spc="-5" dirty="0">
                <a:latin typeface="Times New Roman"/>
                <a:cs typeface="Times New Roman"/>
              </a:rPr>
              <a:t>alla  ribellione.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8634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730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(759.7) 67:6.4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lasciato su Urantia fino </a:t>
            </a:r>
            <a:r>
              <a:rPr sz="1200" dirty="0">
                <a:latin typeface="Times New Roman"/>
                <a:cs typeface="Times New Roman"/>
              </a:rPr>
              <a:t>ai tempi di </a:t>
            </a:r>
            <a:r>
              <a:rPr sz="1200" spc="-5" dirty="0">
                <a:latin typeface="Times New Roman"/>
                <a:cs typeface="Times New Roman"/>
              </a:rPr>
              <a:t>Adamo, rimanendo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capo titolare </a:t>
            </a:r>
            <a:r>
              <a:rPr sz="1200" dirty="0">
                <a:latin typeface="Times New Roman"/>
                <a:cs typeface="Times New Roman"/>
              </a:rPr>
              <a:t>di tutte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superumane  operanti sul pianeta. Lui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Amadon furono sostentati 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dell’albero della vita,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congiunzione con </a:t>
            </a:r>
            <a:r>
              <a:rPr sz="1200" dirty="0">
                <a:latin typeface="Times New Roman"/>
                <a:cs typeface="Times New Roman"/>
              </a:rPr>
              <a:t>il ministero  </a:t>
            </a:r>
            <a:r>
              <a:rPr sz="1200" spc="-5" dirty="0">
                <a:latin typeface="Times New Roman"/>
                <a:cs typeface="Times New Roman"/>
              </a:rPr>
              <a:t>speciale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Melchizedek,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centocinquantamila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057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(759.8) 67:6.5 </a:t>
            </a:r>
            <a:r>
              <a:rPr sz="1200" spc="-5" dirty="0">
                <a:latin typeface="Times New Roman"/>
                <a:cs typeface="Times New Roman"/>
              </a:rPr>
              <a:t>Gli affari </a:t>
            </a:r>
            <a:r>
              <a:rPr sz="1200" dirty="0">
                <a:latin typeface="Times New Roman"/>
                <a:cs typeface="Times New Roman"/>
              </a:rPr>
              <a:t>di Urantia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amministrati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amministratori fiduciari planetari, dodici  Melchizedek, confermati dal mandato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sovrano senior della costellazione, l’Altissimo </a:t>
            </a:r>
            <a:r>
              <a:rPr sz="1200" dirty="0">
                <a:latin typeface="Times New Roman"/>
                <a:cs typeface="Times New Roman"/>
              </a:rPr>
              <a:t>Padre di </a:t>
            </a:r>
            <a:r>
              <a:rPr sz="1200" spc="-5" dirty="0">
                <a:latin typeface="Times New Roman"/>
                <a:cs typeface="Times New Roman"/>
              </a:rPr>
              <a:t>Norlatiadek. Associato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agli</a:t>
            </a:r>
            <a:endParaRPr sz="1200">
              <a:latin typeface="Times New Roman"/>
              <a:cs typeface="Times New Roman"/>
            </a:endParaRPr>
          </a:p>
          <a:p>
            <a:pPr marL="76200" marR="13716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amministratori fiduciari Melchizedek c’era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consiglio consultivo costituito </a:t>
            </a:r>
            <a:r>
              <a:rPr sz="1200" dirty="0">
                <a:latin typeface="Times New Roman"/>
                <a:cs typeface="Times New Roman"/>
              </a:rPr>
              <a:t>da: uno </a:t>
            </a:r>
            <a:r>
              <a:rPr sz="1200" spc="-5" dirty="0">
                <a:latin typeface="Times New Roman"/>
                <a:cs typeface="Times New Roman"/>
              </a:rPr>
              <a:t>degli aiuti </a:t>
            </a:r>
            <a:r>
              <a:rPr sz="1200" dirty="0">
                <a:latin typeface="Times New Roman"/>
                <a:cs typeface="Times New Roman"/>
              </a:rPr>
              <a:t>leali </a:t>
            </a:r>
            <a:r>
              <a:rPr sz="1200" spc="-5" dirty="0">
                <a:latin typeface="Times New Roman"/>
                <a:cs typeface="Times New Roman"/>
              </a:rPr>
              <a:t>del Principe </a:t>
            </a:r>
            <a:r>
              <a:rPr sz="1200" dirty="0">
                <a:latin typeface="Times New Roman"/>
                <a:cs typeface="Times New Roman"/>
              </a:rPr>
              <a:t>decaduto, i due 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residenti,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Trinitizzato in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apprendistato,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Istruttore </a:t>
            </a:r>
            <a:r>
              <a:rPr sz="1200" dirty="0">
                <a:latin typeface="Times New Roman"/>
                <a:cs typeface="Times New Roman"/>
              </a:rPr>
              <a:t>volontario, un </a:t>
            </a:r>
            <a:r>
              <a:rPr sz="1200" spc="-5" dirty="0">
                <a:latin typeface="Times New Roman"/>
                <a:cs typeface="Times New Roman"/>
              </a:rPr>
              <a:t>Brillante Astro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Avalon (periodicamente),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serafini e </a:t>
            </a:r>
            <a:r>
              <a:rPr sz="1200" spc="-5" dirty="0">
                <a:latin typeface="Times New Roman"/>
                <a:cs typeface="Times New Roman"/>
              </a:rPr>
              <a:t>dei cherubini, </a:t>
            </a:r>
            <a:r>
              <a:rPr sz="1200" dirty="0">
                <a:latin typeface="Times New Roman"/>
                <a:cs typeface="Times New Roman"/>
              </a:rPr>
              <a:t>alcuni consulenti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 due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vicini, il </a:t>
            </a:r>
            <a:r>
              <a:rPr sz="1200" spc="-5" dirty="0">
                <a:latin typeface="Times New Roman"/>
                <a:cs typeface="Times New Roman"/>
              </a:rPr>
              <a:t>direttore  generale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angelica subordinata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Van,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comandante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intermedie. Urantia fu governato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76200" marR="1917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amministrato </a:t>
            </a:r>
            <a:r>
              <a:rPr sz="1200" dirty="0">
                <a:latin typeface="Times New Roman"/>
                <a:cs typeface="Times New Roman"/>
              </a:rPr>
              <a:t>in tal modo </a:t>
            </a:r>
            <a:r>
              <a:rPr sz="1200" spc="-5" dirty="0">
                <a:latin typeface="Times New Roman"/>
                <a:cs typeface="Times New Roman"/>
              </a:rPr>
              <a:t>fino all’arrivo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Adamo. Non c’è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stupirsi che al leale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coraggioso </a:t>
            </a:r>
            <a:r>
              <a:rPr sz="1200" dirty="0">
                <a:latin typeface="Times New Roman"/>
                <a:cs typeface="Times New Roman"/>
              </a:rPr>
              <a:t>Van </a:t>
            </a:r>
            <a:r>
              <a:rPr sz="1200" spc="-5" dirty="0">
                <a:latin typeface="Times New Roman"/>
                <a:cs typeface="Times New Roman"/>
              </a:rPr>
              <a:t>sia stato assegnato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posto  </a:t>
            </a:r>
            <a:r>
              <a:rPr sz="1200" spc="-5" dirty="0">
                <a:latin typeface="Times New Roman"/>
                <a:cs typeface="Times New Roman"/>
              </a:rPr>
              <a:t>nel consiglio degli amministratori fiduciari planetari che amministrò così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gli affari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9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(760.1) 67:6.6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amministratori fiduciari Melchizedek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realizzarono </a:t>
            </a:r>
            <a:r>
              <a:rPr sz="1200" dirty="0">
                <a:latin typeface="Times New Roman"/>
                <a:cs typeface="Times New Roman"/>
              </a:rPr>
              <a:t>un’opera </a:t>
            </a:r>
            <a:r>
              <a:rPr sz="1200" spc="-5" dirty="0">
                <a:latin typeface="Times New Roman"/>
                <a:cs typeface="Times New Roman"/>
              </a:rPr>
              <a:t>eroica. Essi preservarono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resti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loro politica planetaria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fedelmente eseguita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Van. </a:t>
            </a:r>
            <a:r>
              <a:rPr sz="1200" dirty="0">
                <a:latin typeface="Times New Roman"/>
                <a:cs typeface="Times New Roman"/>
              </a:rPr>
              <a:t>Entro mille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dalla ribellione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disseminato </a:t>
            </a:r>
            <a:r>
              <a:rPr sz="1200" dirty="0">
                <a:latin typeface="Times New Roman"/>
                <a:cs typeface="Times New Roman"/>
              </a:rPr>
              <a:t>nel  mondo più di </a:t>
            </a:r>
            <a:r>
              <a:rPr sz="1200" spc="-5" dirty="0">
                <a:latin typeface="Times New Roman"/>
                <a:cs typeface="Times New Roman"/>
              </a:rPr>
              <a:t>trecentocinquanta gruppi progrediti. Questi avamposti </a:t>
            </a:r>
            <a:r>
              <a:rPr sz="1200" dirty="0">
                <a:latin typeface="Times New Roman"/>
                <a:cs typeface="Times New Roman"/>
              </a:rPr>
              <a:t>di civiltà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composti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discendenti degli  </a:t>
            </a:r>
            <a:r>
              <a:rPr sz="1200" dirty="0">
                <a:latin typeface="Times New Roman"/>
                <a:cs typeface="Times New Roman"/>
              </a:rPr>
              <a:t>Andoniti </a:t>
            </a:r>
            <a:r>
              <a:rPr sz="1200" spc="-5" dirty="0">
                <a:latin typeface="Times New Roman"/>
                <a:cs typeface="Times New Roman"/>
              </a:rPr>
              <a:t>leali leggermente incrociati </a:t>
            </a:r>
            <a:r>
              <a:rPr sz="1200" dirty="0">
                <a:latin typeface="Times New Roman"/>
                <a:cs typeface="Times New Roman"/>
              </a:rPr>
              <a:t>con le razze </a:t>
            </a:r>
            <a:r>
              <a:rPr sz="1200" spc="-5" dirty="0">
                <a:latin typeface="Times New Roman"/>
                <a:cs typeface="Times New Roman"/>
              </a:rPr>
              <a:t>Sangik,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blu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Noditi.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(760.2) 67:6.7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terribile regresso </a:t>
            </a:r>
            <a:r>
              <a:rPr sz="1200" dirty="0">
                <a:latin typeface="Times New Roman"/>
                <a:cs typeface="Times New Roman"/>
              </a:rPr>
              <a:t>causato </a:t>
            </a:r>
            <a:r>
              <a:rPr sz="1200" spc="-5" dirty="0">
                <a:latin typeface="Times New Roman"/>
                <a:cs typeface="Times New Roman"/>
              </a:rPr>
              <a:t>dalla ribellione c’erano </a:t>
            </a:r>
            <a:r>
              <a:rPr sz="1200" dirty="0">
                <a:latin typeface="Times New Roman"/>
                <a:cs typeface="Times New Roman"/>
              </a:rPr>
              <a:t>molte buone </a:t>
            </a:r>
            <a:r>
              <a:rPr sz="1200" spc="-5" dirty="0">
                <a:latin typeface="Times New Roman"/>
                <a:cs typeface="Times New Roman"/>
              </a:rPr>
              <a:t>stirpi biologicamente promettenti sulla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supervisione degli amministratori fiduciari Melchizedek, Van </a:t>
            </a:r>
            <a:r>
              <a:rPr sz="1200" dirty="0">
                <a:latin typeface="Times New Roman"/>
                <a:cs typeface="Times New Roman"/>
              </a:rPr>
              <a:t>e Amadon </a:t>
            </a:r>
            <a:r>
              <a:rPr sz="1200" spc="-5" dirty="0">
                <a:latin typeface="Times New Roman"/>
                <a:cs typeface="Times New Roman"/>
              </a:rPr>
              <a:t>continuarono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favorire</a:t>
            </a:r>
            <a:endParaRPr sz="1200">
              <a:latin typeface="Times New Roman"/>
              <a:cs typeface="Times New Roman"/>
            </a:endParaRPr>
          </a:p>
          <a:p>
            <a:pPr marL="76200" marR="12509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l’evoluzione naturale </a:t>
            </a:r>
            <a:r>
              <a:rPr sz="1200" dirty="0">
                <a:latin typeface="Times New Roman"/>
                <a:cs typeface="Times New Roman"/>
              </a:rPr>
              <a:t>della razza </a:t>
            </a:r>
            <a:r>
              <a:rPr sz="1200" spc="-5" dirty="0">
                <a:latin typeface="Times New Roman"/>
                <a:cs typeface="Times New Roman"/>
              </a:rPr>
              <a:t>umana, portando avanti l’evoluzione fisica dell’uomo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 quel risultato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-5" dirty="0">
                <a:latin typeface="Times New Roman"/>
                <a:cs typeface="Times New Roman"/>
              </a:rPr>
              <a:t>che  giustificasse l’invio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di una </a:t>
            </a:r>
            <a:r>
              <a:rPr sz="1200" spc="-5" dirty="0">
                <a:latin typeface="Times New Roman"/>
                <a:cs typeface="Times New Roman"/>
              </a:rPr>
              <a:t>Figlia Materiali su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356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(760.3) 67:6.8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Amadon restarono sulla </a:t>
            </a:r>
            <a:r>
              <a:rPr sz="1200" dirty="0">
                <a:latin typeface="Times New Roman"/>
                <a:cs typeface="Times New Roman"/>
              </a:rPr>
              <a:t>terra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Eva. Alcuni </a:t>
            </a:r>
            <a:r>
              <a:rPr sz="1200" dirty="0">
                <a:latin typeface="Times New Roman"/>
                <a:cs typeface="Times New Roman"/>
              </a:rPr>
              <a:t>anni dopo </a:t>
            </a:r>
            <a:r>
              <a:rPr sz="1200" spc="-5" dirty="0">
                <a:latin typeface="Times New Roman"/>
                <a:cs typeface="Times New Roman"/>
              </a:rPr>
              <a:t>furono trasferiti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fu riunito </a:t>
            </a:r>
            <a:r>
              <a:rPr sz="1200" spc="-5" dirty="0">
                <a:latin typeface="Times New Roman"/>
                <a:cs typeface="Times New Roman"/>
              </a:rPr>
              <a:t>al suo Aggiustatore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attesa. Van </a:t>
            </a:r>
            <a:r>
              <a:rPr sz="1200" dirty="0">
                <a:latin typeface="Times New Roman"/>
                <a:cs typeface="Times New Roman"/>
              </a:rPr>
              <a:t>serve ora </a:t>
            </a:r>
            <a:r>
              <a:rPr sz="1200" spc="-5" dirty="0">
                <a:latin typeface="Times New Roman"/>
                <a:cs typeface="Times New Roman"/>
              </a:rPr>
              <a:t>nell’interesse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aspettando l’ordine </a:t>
            </a:r>
            <a:r>
              <a:rPr sz="1200" dirty="0">
                <a:latin typeface="Times New Roman"/>
                <a:cs typeface="Times New Roman"/>
              </a:rPr>
              <a:t>di riprendere  il </a:t>
            </a:r>
            <a:r>
              <a:rPr sz="1200" spc="-5" dirty="0">
                <a:latin typeface="Times New Roman"/>
                <a:cs typeface="Times New Roman"/>
              </a:rPr>
              <a:t>lungo, lungo cammino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del </a:t>
            </a:r>
            <a:r>
              <a:rPr sz="1200" dirty="0">
                <a:latin typeface="Times New Roman"/>
                <a:cs typeface="Times New Roman"/>
              </a:rPr>
              <a:t>Paradiso e verso il destino non </a:t>
            </a:r>
            <a:r>
              <a:rPr sz="1200" spc="-5" dirty="0">
                <a:latin typeface="Times New Roman"/>
                <a:cs typeface="Times New Roman"/>
              </a:rPr>
              <a:t>rivelato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dei Mortali della </a:t>
            </a:r>
            <a:r>
              <a:rPr sz="1200" spc="-5" dirty="0">
                <a:latin typeface="Times New Roman"/>
                <a:cs typeface="Times New Roman"/>
              </a:rPr>
              <a:t>Finalità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costituzione.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(760.4) 67:6.9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tenere presente che quando Van si appellò agli Altissimi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Lucifero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sostenuto Caligastia  su Urantia,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della Costellazione </a:t>
            </a:r>
            <a:r>
              <a:rPr sz="1200" spc="-5" dirty="0">
                <a:latin typeface="Times New Roman"/>
                <a:cs typeface="Times New Roman"/>
              </a:rPr>
              <a:t>notificarono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immediata di </a:t>
            </a:r>
            <a:r>
              <a:rPr sz="1200" spc="-5" dirty="0">
                <a:latin typeface="Times New Roman"/>
                <a:cs typeface="Times New Roman"/>
              </a:rPr>
              <a:t>appoggio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Van su </a:t>
            </a:r>
            <a:r>
              <a:rPr sz="1200" dirty="0">
                <a:latin typeface="Times New Roman"/>
                <a:cs typeface="Times New Roman"/>
              </a:rPr>
              <a:t>tutti i punti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spc="5" dirty="0">
                <a:latin typeface="Times New Roman"/>
                <a:cs typeface="Times New Roman"/>
              </a:rPr>
              <a:t>tesi. </a:t>
            </a:r>
            <a:r>
              <a:rPr sz="1200" spc="-5" dirty="0">
                <a:latin typeface="Times New Roman"/>
                <a:cs typeface="Times New Roman"/>
              </a:rPr>
              <a:t>Questo  verdetto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raggiunse perché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planetari di </a:t>
            </a:r>
            <a:r>
              <a:rPr sz="1200" spc="-5" dirty="0">
                <a:latin typeface="Times New Roman"/>
                <a:cs typeface="Times New Roman"/>
              </a:rPr>
              <a:t>comunicazione furono interrotti 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trasmissione. Soltanto  </a:t>
            </a:r>
            <a:r>
              <a:rPr sz="1200" spc="-5" dirty="0">
                <a:latin typeface="Times New Roman"/>
                <a:cs typeface="Times New Roman"/>
              </a:rPr>
              <a:t>recentemente questa </a:t>
            </a:r>
            <a:r>
              <a:rPr sz="1200" dirty="0">
                <a:latin typeface="Times New Roman"/>
                <a:cs typeface="Times New Roman"/>
              </a:rPr>
              <a:t>decisione </a:t>
            </a:r>
            <a:r>
              <a:rPr sz="1200" spc="-5" dirty="0">
                <a:latin typeface="Times New Roman"/>
                <a:cs typeface="Times New Roman"/>
              </a:rPr>
              <a:t>tangibile fu </a:t>
            </a:r>
            <a:r>
              <a:rPr sz="1200" dirty="0">
                <a:latin typeface="Times New Roman"/>
                <a:cs typeface="Times New Roman"/>
              </a:rPr>
              <a:t>scoperta in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un ritrasmettitore 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presso il </a:t>
            </a:r>
            <a:r>
              <a:rPr sz="1200" spc="-5" dirty="0">
                <a:latin typeface="Times New Roman"/>
                <a:cs typeface="Times New Roman"/>
              </a:rPr>
              <a:t>quale era </a:t>
            </a:r>
            <a:r>
              <a:rPr sz="1200" dirty="0">
                <a:latin typeface="Times New Roman"/>
                <a:cs typeface="Times New Roman"/>
              </a:rPr>
              <a:t>rimasta </a:t>
            </a:r>
            <a:r>
              <a:rPr sz="1200" spc="-5" dirty="0">
                <a:latin typeface="Times New Roman"/>
                <a:cs typeface="Times New Roman"/>
              </a:rPr>
              <a:t>bloccata  dal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dell’isolamento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dirty="0">
                <a:latin typeface="Times New Roman"/>
                <a:cs typeface="Times New Roman"/>
              </a:rPr>
              <a:t>Senza tale </a:t>
            </a:r>
            <a:r>
              <a:rPr sz="1200" spc="-5" dirty="0">
                <a:latin typeface="Times New Roman"/>
                <a:cs typeface="Times New Roman"/>
              </a:rPr>
              <a:t>scoperta, fatta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ricerche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degli intermedi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diffusione </a:t>
            </a:r>
            <a:r>
              <a:rPr sz="1200" dirty="0">
                <a:latin typeface="Times New Roman"/>
                <a:cs typeface="Times New Roman"/>
              </a:rPr>
              <a:t>di questa decisione </a:t>
            </a:r>
            <a:r>
              <a:rPr sz="1200" spc="-5" dirty="0">
                <a:latin typeface="Times New Roman"/>
                <a:cs typeface="Times New Roman"/>
              </a:rPr>
              <a:t>avrebbe atteso </a:t>
            </a:r>
            <a:r>
              <a:rPr sz="1200" dirty="0">
                <a:latin typeface="Times New Roman"/>
                <a:cs typeface="Times New Roman"/>
              </a:rPr>
              <a:t>la reintegrazione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spc="5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costellazione. Questo apparente </a:t>
            </a:r>
            <a:r>
              <a:rPr sz="1200" dirty="0">
                <a:latin typeface="Times New Roman"/>
                <a:cs typeface="Times New Roman"/>
              </a:rPr>
              <a:t>incidente  </a:t>
            </a:r>
            <a:r>
              <a:rPr sz="1200" spc="-5" dirty="0">
                <a:latin typeface="Times New Roman"/>
                <a:cs typeface="Times New Roman"/>
              </a:rPr>
              <a:t>nelle comunicazioni interplanetarie </a:t>
            </a:r>
            <a:r>
              <a:rPr sz="1200" dirty="0">
                <a:latin typeface="Times New Roman"/>
                <a:cs typeface="Times New Roman"/>
              </a:rPr>
              <a:t>divenne possibile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trasmettitori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possono ricevere e </a:t>
            </a:r>
            <a:r>
              <a:rPr sz="1200" spc="-5" dirty="0">
                <a:latin typeface="Times New Roman"/>
                <a:cs typeface="Times New Roman"/>
              </a:rPr>
              <a:t>trasmettere </a:t>
            </a:r>
            <a:r>
              <a:rPr sz="1200" dirty="0">
                <a:latin typeface="Times New Roman"/>
                <a:cs typeface="Times New Roman"/>
              </a:rPr>
              <a:t>notizie, ma  non possono </a:t>
            </a:r>
            <a:r>
              <a:rPr sz="1200" spc="-5" dirty="0">
                <a:latin typeface="Times New Roman"/>
                <a:cs typeface="Times New Roman"/>
              </a:rPr>
              <a:t>dare avvio </a:t>
            </a:r>
            <a:r>
              <a:rPr sz="1200" dirty="0">
                <a:latin typeface="Times New Roman"/>
                <a:cs typeface="Times New Roman"/>
              </a:rPr>
              <a:t>alle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comunicazioni.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047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(760.5) 67:6.10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tecnico di </a:t>
            </a:r>
            <a:r>
              <a:rPr sz="1200" spc="-5" dirty="0">
                <a:latin typeface="Times New Roman"/>
                <a:cs typeface="Times New Roman"/>
              </a:rPr>
              <a:t>Van negli archivi giuridici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effettivamente </a:t>
            </a:r>
            <a:r>
              <a:rPr sz="1200" dirty="0">
                <a:latin typeface="Times New Roman"/>
                <a:cs typeface="Times New Roman"/>
              </a:rPr>
              <a:t>e definitivamente stabilito fino a </a:t>
            </a:r>
            <a:r>
              <a:rPr sz="1200" spc="-5" dirty="0">
                <a:latin typeface="Times New Roman"/>
                <a:cs typeface="Times New Roman"/>
              </a:rPr>
              <a:t>quando  questa decisione </a:t>
            </a:r>
            <a:r>
              <a:rPr sz="1200" dirty="0">
                <a:latin typeface="Times New Roman"/>
                <a:cs typeface="Times New Roman"/>
              </a:rPr>
              <a:t>dei Padri di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registrata su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Jerusem.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Le ripercussioni remote del peccato</a:t>
            </a:r>
            <a:endParaRPr sz="1600">
              <a:latin typeface="Times New Roman"/>
              <a:cs typeface="Times New Roman"/>
            </a:endParaRPr>
          </a:p>
          <a:p>
            <a:pPr marL="76200" marR="145415">
              <a:lnSpc>
                <a:spcPct val="95400"/>
              </a:lnSpc>
              <a:spcBef>
                <a:spcPts val="13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(760.6) 67:7.1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conseguenze personali (centripete) </a:t>
            </a:r>
            <a:r>
              <a:rPr sz="1200" dirty="0">
                <a:latin typeface="Times New Roman"/>
                <a:cs typeface="Times New Roman"/>
              </a:rPr>
              <a:t>del rifiuto intenzionale e </a:t>
            </a:r>
            <a:r>
              <a:rPr sz="1200" spc="-5" dirty="0">
                <a:latin typeface="Times New Roman"/>
                <a:cs typeface="Times New Roman"/>
              </a:rPr>
              <a:t>persistente della </a:t>
            </a:r>
            <a:r>
              <a:rPr sz="1200" dirty="0">
                <a:latin typeface="Times New Roman"/>
                <a:cs typeface="Times New Roman"/>
              </a:rPr>
              <a:t>luce da parte di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sono  inevitabili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individuali e </a:t>
            </a:r>
            <a:r>
              <a:rPr sz="1200" spc="-5" dirty="0">
                <a:latin typeface="Times New Roman"/>
                <a:cs typeface="Times New Roman"/>
              </a:rPr>
              <a:t>concernono </a:t>
            </a:r>
            <a:r>
              <a:rPr sz="1200" dirty="0">
                <a:latin typeface="Times New Roman"/>
                <a:cs typeface="Times New Roman"/>
              </a:rPr>
              <a:t>soltanto la Deità e </a:t>
            </a:r>
            <a:r>
              <a:rPr sz="1200" spc="-5" dirty="0">
                <a:latin typeface="Times New Roman"/>
                <a:cs typeface="Times New Roman"/>
              </a:rPr>
              <a:t>quella stessa creatura. Tale raccolto </a:t>
            </a:r>
            <a:r>
              <a:rPr sz="1200" dirty="0">
                <a:latin typeface="Times New Roman"/>
                <a:cs typeface="Times New Roman"/>
              </a:rPr>
              <a:t>d’iniquità </a:t>
            </a:r>
            <a:r>
              <a:rPr sz="1200" spc="-5" dirty="0">
                <a:latin typeface="Times New Roman"/>
                <a:cs typeface="Times New Roman"/>
              </a:rPr>
              <a:t>distruttrice dell’anima </a:t>
            </a:r>
            <a:r>
              <a:rPr sz="1200" dirty="0">
                <a:latin typeface="Times New Roman"/>
                <a:cs typeface="Times New Roman"/>
              </a:rPr>
              <a:t>è la  </a:t>
            </a:r>
            <a:r>
              <a:rPr sz="1200" spc="-5" dirty="0">
                <a:latin typeface="Times New Roman"/>
                <a:cs typeface="Times New Roman"/>
              </a:rPr>
              <a:t>messe interiore </a:t>
            </a:r>
            <a:r>
              <a:rPr sz="1200" dirty="0">
                <a:latin typeface="Times New Roman"/>
                <a:cs typeface="Times New Roman"/>
              </a:rPr>
              <a:t>della creatura iniqua dotata di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volontà.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325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924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(761.1) 67:7.2 </a:t>
            </a:r>
            <a:r>
              <a:rPr sz="1200" spc="-5" dirty="0">
                <a:latin typeface="Times New Roman"/>
                <a:cs typeface="Times New Roman"/>
              </a:rPr>
              <a:t>Ma 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ripercussioni </a:t>
            </a:r>
            <a:r>
              <a:rPr sz="1200" dirty="0">
                <a:latin typeface="Times New Roman"/>
                <a:cs typeface="Times New Roman"/>
              </a:rPr>
              <a:t>esterne </a:t>
            </a:r>
            <a:r>
              <a:rPr sz="1200" spc="-5" dirty="0">
                <a:latin typeface="Times New Roman"/>
                <a:cs typeface="Times New Roman"/>
              </a:rPr>
              <a:t>del peccato.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conseguenze impersonali (centrifughe)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abbracciato il  </a:t>
            </a:r>
            <a:r>
              <a:rPr sz="1200" spc="-5" dirty="0">
                <a:latin typeface="Times New Roman"/>
                <a:cs typeface="Times New Roman"/>
              </a:rPr>
              <a:t>peccato sono </a:t>
            </a:r>
            <a:r>
              <a:rPr sz="1200" dirty="0">
                <a:latin typeface="Times New Roman"/>
                <a:cs typeface="Times New Roman"/>
              </a:rPr>
              <a:t>inevitabili e </a:t>
            </a:r>
            <a:r>
              <a:rPr sz="1200" spc="-5" dirty="0">
                <a:latin typeface="Times New Roman"/>
                <a:cs typeface="Times New Roman"/>
              </a:rPr>
              <a:t>collettive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riguardano ogni creatura </a:t>
            </a:r>
            <a:r>
              <a:rPr sz="1200" dirty="0">
                <a:latin typeface="Times New Roman"/>
                <a:cs typeface="Times New Roman"/>
              </a:rPr>
              <a:t>che opera nella zona </a:t>
            </a:r>
            <a:r>
              <a:rPr sz="1200" spc="-5" dirty="0">
                <a:latin typeface="Times New Roman"/>
                <a:cs typeface="Times New Roman"/>
              </a:rPr>
              <a:t>interessata </a:t>
            </a:r>
            <a:r>
              <a:rPr sz="1200" dirty="0">
                <a:latin typeface="Times New Roman"/>
                <a:cs typeface="Times New Roman"/>
              </a:rPr>
              <a:t>da tali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avvenimenti.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96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(761.2) 67:7.3 </a:t>
            </a:r>
            <a:r>
              <a:rPr sz="1200" spc="-5" dirty="0">
                <a:latin typeface="Times New Roman"/>
                <a:cs typeface="Times New Roman"/>
              </a:rPr>
              <a:t>Cinquantamila anni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crollo dell’amministrazione planetaria, 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terrestri erano così </a:t>
            </a:r>
            <a:r>
              <a:rPr sz="1200" dirty="0">
                <a:latin typeface="Times New Roman"/>
                <a:cs typeface="Times New Roman"/>
              </a:rPr>
              <a:t>disorganizzati </a:t>
            </a:r>
            <a:r>
              <a:rPr sz="1200" spc="-5" dirty="0">
                <a:latin typeface="Times New Roman"/>
                <a:cs typeface="Times New Roman"/>
              </a:rPr>
              <a:t>ed in  ritardo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umana </a:t>
            </a:r>
            <a:r>
              <a:rPr sz="1200" spc="-5" dirty="0">
                <a:latin typeface="Times New Roman"/>
                <a:cs typeface="Times New Roman"/>
              </a:rPr>
              <a:t>era progredita </a:t>
            </a:r>
            <a:r>
              <a:rPr sz="1200" dirty="0">
                <a:latin typeface="Times New Roman"/>
                <a:cs typeface="Times New Roman"/>
              </a:rPr>
              <a:t>molto poco in </a:t>
            </a:r>
            <a:r>
              <a:rPr sz="1200" spc="-5" dirty="0">
                <a:latin typeface="Times New Roman"/>
                <a:cs typeface="Times New Roman"/>
              </a:rPr>
              <a:t>rapporto allo status evoluzionario generale </a:t>
            </a:r>
            <a:r>
              <a:rPr sz="1200" dirty="0">
                <a:latin typeface="Times New Roman"/>
                <a:cs typeface="Times New Roman"/>
              </a:rPr>
              <a:t>esistente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dell’arrivo  di </a:t>
            </a:r>
            <a:r>
              <a:rPr sz="1200" spc="-5" dirty="0">
                <a:latin typeface="Times New Roman"/>
                <a:cs typeface="Times New Roman"/>
              </a:rPr>
              <a:t>Caligastia trecentocinquantamila anni prima.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certi aspetti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progressi erano stati compiuti;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terreno era  </a:t>
            </a:r>
            <a:r>
              <a:rPr sz="1200" dirty="0">
                <a:latin typeface="Times New Roman"/>
                <a:cs typeface="Times New Roman"/>
              </a:rPr>
              <a:t>stato</a:t>
            </a:r>
            <a:r>
              <a:rPr sz="1200" spc="-5" dirty="0">
                <a:latin typeface="Times New Roman"/>
                <a:cs typeface="Times New Roman"/>
              </a:rPr>
              <a:t> perduto.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(761.3) 67:7.4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peccato non è </a:t>
            </a:r>
            <a:r>
              <a:rPr sz="1200" spc="-5" dirty="0">
                <a:latin typeface="Times New Roman"/>
                <a:cs typeface="Times New Roman"/>
              </a:rPr>
              <a:t>mai puramente localizzato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suoi effetti.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settori amministrativi dell’universo sono degli organismi; </a:t>
            </a:r>
            <a:r>
              <a:rPr sz="1200" dirty="0">
                <a:latin typeface="Times New Roman"/>
                <a:cs typeface="Times New Roman"/>
              </a:rPr>
              <a:t>la  condizione di una </a:t>
            </a:r>
            <a:r>
              <a:rPr sz="1200" spc="-5" dirty="0">
                <a:latin typeface="Times New Roman"/>
                <a:cs typeface="Times New Roman"/>
              </a:rPr>
              <a:t>personalità deve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condivisa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tutti.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comportamento della </a:t>
            </a:r>
            <a:r>
              <a:rPr sz="1200" dirty="0">
                <a:latin typeface="Times New Roman"/>
                <a:cs typeface="Times New Roman"/>
              </a:rPr>
              <a:t>persona  </a:t>
            </a:r>
            <a:r>
              <a:rPr sz="1200" spc="-5" dirty="0">
                <a:latin typeface="Times New Roman"/>
                <a:cs typeface="Times New Roman"/>
              </a:rPr>
              <a:t>nei confronti della realtà,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raccolto </a:t>
            </a:r>
            <a:r>
              <a:rPr sz="1200" dirty="0">
                <a:latin typeface="Times New Roman"/>
                <a:cs typeface="Times New Roman"/>
              </a:rPr>
              <a:t>negativo </a:t>
            </a:r>
            <a:r>
              <a:rPr sz="1200" spc="-5" dirty="0">
                <a:latin typeface="Times New Roman"/>
                <a:cs typeface="Times New Roman"/>
              </a:rPr>
              <a:t>inerente su </a:t>
            </a:r>
            <a:r>
              <a:rPr sz="1200" dirty="0">
                <a:latin typeface="Times New Roman"/>
                <a:cs typeface="Times New Roman"/>
              </a:rPr>
              <a:t>tutti i livelli </a:t>
            </a:r>
            <a:r>
              <a:rPr sz="1200" spc="-5" dirty="0">
                <a:latin typeface="Times New Roman"/>
                <a:cs typeface="Times New Roman"/>
              </a:rPr>
              <a:t>connessi dei valori </a:t>
            </a:r>
            <a:r>
              <a:rPr sz="1200" dirty="0">
                <a:latin typeface="Times New Roman"/>
                <a:cs typeface="Times New Roman"/>
              </a:rPr>
              <a:t>universali. </a:t>
            </a:r>
            <a:r>
              <a:rPr sz="1200" spc="-5" dirty="0">
                <a:latin typeface="Times New Roman"/>
                <a:cs typeface="Times New Roman"/>
              </a:rPr>
              <a:t>Ma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piene conseguenze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idee sbagliate, </a:t>
            </a:r>
            <a:r>
              <a:rPr sz="1200" dirty="0">
                <a:latin typeface="Times New Roman"/>
                <a:cs typeface="Times New Roman"/>
              </a:rPr>
              <a:t>delle cattive azioni o </a:t>
            </a:r>
            <a:r>
              <a:rPr sz="1200" spc="-5" dirty="0">
                <a:latin typeface="Times New Roman"/>
                <a:cs typeface="Times New Roman"/>
              </a:rPr>
              <a:t>dei progetti peccaminosi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vissute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livello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compimento effettivo.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trasgressione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legge dell’universo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fatale nel campo fisico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coinvolgere </a:t>
            </a:r>
            <a:r>
              <a:rPr sz="1200" dirty="0">
                <a:latin typeface="Times New Roman"/>
                <a:cs typeface="Times New Roman"/>
              </a:rPr>
              <a:t>seriamente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88900" marR="31432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mente o </a:t>
            </a:r>
            <a:r>
              <a:rPr sz="1200" spc="-5" dirty="0">
                <a:latin typeface="Times New Roman"/>
                <a:cs typeface="Times New Roman"/>
              </a:rPr>
              <a:t>pregiudicare </a:t>
            </a:r>
            <a:r>
              <a:rPr sz="1200" dirty="0">
                <a:latin typeface="Times New Roman"/>
                <a:cs typeface="Times New Roman"/>
              </a:rPr>
              <a:t>l’esperienza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peccato è </a:t>
            </a:r>
            <a:r>
              <a:rPr sz="1200" spc="-5" dirty="0">
                <a:latin typeface="Times New Roman"/>
                <a:cs typeface="Times New Roman"/>
              </a:rPr>
              <a:t>carico </a:t>
            </a:r>
            <a:r>
              <a:rPr sz="1200" dirty="0">
                <a:latin typeface="Times New Roman"/>
                <a:cs typeface="Times New Roman"/>
              </a:rPr>
              <a:t>di conseguenze </a:t>
            </a:r>
            <a:r>
              <a:rPr sz="1200" spc="-5" dirty="0">
                <a:latin typeface="Times New Roman"/>
                <a:cs typeface="Times New Roman"/>
              </a:rPr>
              <a:t>fatali </a:t>
            </a:r>
            <a:r>
              <a:rPr sz="1200" dirty="0">
                <a:latin typeface="Times New Roman"/>
                <a:cs typeface="Times New Roman"/>
              </a:rPr>
              <a:t>per la sopravvivenza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solo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l’atteggiamento dell’intero essere,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della mente e la volontà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dell’anima.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66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(761.4) 67:7.5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hanno delle conseguenze </a:t>
            </a:r>
            <a:r>
              <a:rPr sz="1200" spc="-5" dirty="0">
                <a:latin typeface="Times New Roman"/>
                <a:cs typeface="Times New Roman"/>
              </a:rPr>
              <a:t>nei regni 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e talvolta possono </a:t>
            </a:r>
            <a:r>
              <a:rPr sz="1200" spc="-5" dirty="0">
                <a:latin typeface="Times New Roman"/>
                <a:cs typeface="Times New Roman"/>
              </a:rPr>
              <a:t>anche ritardare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 spirituale su certi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della realtà universale,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qualunque non </a:t>
            </a:r>
            <a:r>
              <a:rPr sz="1200" spc="-5" dirty="0">
                <a:latin typeface="Times New Roman"/>
                <a:cs typeface="Times New Roman"/>
              </a:rPr>
              <a:t>sottrae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la realizzazione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diritto divino di </a:t>
            </a:r>
            <a:r>
              <a:rPr sz="1200" spc="-5" dirty="0">
                <a:latin typeface="Times New Roman"/>
                <a:cs typeface="Times New Roman"/>
              </a:rPr>
              <a:t>sopravvivenza della </a:t>
            </a:r>
            <a:r>
              <a:rPr sz="1200" dirty="0">
                <a:latin typeface="Times New Roman"/>
                <a:cs typeface="Times New Roman"/>
              </a:rPr>
              <a:t>personalità.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sopravvivenza eterna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messa in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solo dalle </a:t>
            </a:r>
            <a:r>
              <a:rPr sz="1200" spc="-5" dirty="0">
                <a:latin typeface="Times New Roman"/>
                <a:cs typeface="Times New Roman"/>
              </a:rPr>
              <a:t>decisioni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dalla scelta dell’anima dell’individuo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755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(761.5) 67:7.6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peccato commesso </a:t>
            </a:r>
            <a:r>
              <a:rPr sz="1200" spc="-5" dirty="0">
                <a:latin typeface="Times New Roman"/>
                <a:cs typeface="Times New Roman"/>
              </a:rPr>
              <a:t>su Urantia ritardò </a:t>
            </a:r>
            <a:r>
              <a:rPr sz="1200" dirty="0">
                <a:latin typeface="Times New Roman"/>
                <a:cs typeface="Times New Roman"/>
              </a:rPr>
              <a:t>molto poco </a:t>
            </a:r>
            <a:r>
              <a:rPr sz="1200" spc="-5" dirty="0">
                <a:latin typeface="Times New Roman"/>
                <a:cs typeface="Times New Roman"/>
              </a:rPr>
              <a:t>l’evoluzione biologica,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l’effetto di privare 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umane  </a:t>
            </a:r>
            <a:r>
              <a:rPr sz="1200" spc="-5" dirty="0">
                <a:latin typeface="Times New Roman"/>
                <a:cs typeface="Times New Roman"/>
              </a:rPr>
              <a:t>del pieno beneficio dell’eredità adamica.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peccato </a:t>
            </a:r>
            <a:r>
              <a:rPr sz="1200" spc="-5" dirty="0">
                <a:latin typeface="Times New Roman"/>
                <a:cs typeface="Times New Roman"/>
              </a:rPr>
              <a:t>ritarda enormemente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sviluppo intellettuale,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morale, il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progresso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594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7131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delle masse.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impedisce ad </a:t>
            </a:r>
            <a:r>
              <a:rPr sz="1200" dirty="0">
                <a:latin typeface="Times New Roman"/>
                <a:cs typeface="Times New Roman"/>
              </a:rPr>
              <a:t>un individuo </a:t>
            </a:r>
            <a:r>
              <a:rPr sz="1200" spc="-5" dirty="0">
                <a:latin typeface="Times New Roman"/>
                <a:cs typeface="Times New Roman"/>
              </a:rPr>
              <a:t>che sceglie </a:t>
            </a:r>
            <a:r>
              <a:rPr sz="1200" dirty="0">
                <a:latin typeface="Times New Roman"/>
                <a:cs typeface="Times New Roman"/>
              </a:rPr>
              <a:t>di conoscere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di fare  </a:t>
            </a:r>
            <a:r>
              <a:rPr sz="1200" spc="-5" dirty="0">
                <a:latin typeface="Times New Roman"/>
                <a:cs typeface="Times New Roman"/>
              </a:rPr>
              <a:t>sinceramente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volontà divina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alta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(761.6) 67:7.7 </a:t>
            </a:r>
            <a:r>
              <a:rPr sz="1200" spc="-5" dirty="0">
                <a:latin typeface="Times New Roman"/>
                <a:cs typeface="Times New Roman"/>
              </a:rPr>
              <a:t>Caligastia si </a:t>
            </a:r>
            <a:r>
              <a:rPr sz="1200" dirty="0">
                <a:latin typeface="Times New Roman"/>
                <a:cs typeface="Times New Roman"/>
              </a:rPr>
              <a:t>ribellò,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</a:t>
            </a:r>
            <a:r>
              <a:rPr sz="1200" dirty="0">
                <a:latin typeface="Times New Roman"/>
                <a:cs typeface="Times New Roman"/>
              </a:rPr>
              <a:t>fallirono, ma </a:t>
            </a:r>
            <a:r>
              <a:rPr sz="1200" spc="-5" dirty="0">
                <a:latin typeface="Times New Roman"/>
                <a:cs typeface="Times New Roman"/>
              </a:rPr>
              <a:t>nessun mortale nato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su </a:t>
            </a:r>
            <a:r>
              <a:rPr sz="1200" dirty="0">
                <a:latin typeface="Times New Roman"/>
                <a:cs typeface="Times New Roman"/>
              </a:rPr>
              <a:t>Urantia ha </a:t>
            </a:r>
            <a:r>
              <a:rPr sz="1200" spc="-5" dirty="0">
                <a:latin typeface="Times New Roman"/>
                <a:cs typeface="Times New Roman"/>
              </a:rPr>
              <a:t>sofferto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errori  nella sua esperienza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personale. Ogni mortale nato su Urantia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è stato 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 </a:t>
            </a:r>
            <a:r>
              <a:rPr sz="1200" spc="-5" dirty="0">
                <a:latin typeface="Times New Roman"/>
                <a:cs typeface="Times New Roman"/>
              </a:rPr>
              <a:t>penalizzato </a:t>
            </a:r>
            <a:r>
              <a:rPr sz="1200" dirty="0">
                <a:latin typeface="Times New Roman"/>
                <a:cs typeface="Times New Roman"/>
              </a:rPr>
              <a:t>nel tempo,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benessere futuro </a:t>
            </a:r>
            <a:r>
              <a:rPr sz="1200" dirty="0">
                <a:latin typeface="Times New Roman"/>
                <a:cs typeface="Times New Roman"/>
              </a:rPr>
              <a:t>di tali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non è mai </a:t>
            </a:r>
            <a:r>
              <a:rPr sz="1200" spc="-5" dirty="0">
                <a:latin typeface="Times New Roman"/>
                <a:cs typeface="Times New Roman"/>
              </a:rPr>
              <a:t>stato minimamente messo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pericolo nell’eternità. </a:t>
            </a:r>
            <a:r>
              <a:rPr sz="1200" dirty="0">
                <a:latin typeface="Times New Roman"/>
                <a:cs typeface="Times New Roman"/>
              </a:rPr>
              <a:t>Nessuno  </a:t>
            </a:r>
            <a:r>
              <a:rPr sz="1200" spc="-5" dirty="0">
                <a:latin typeface="Times New Roman"/>
                <a:cs typeface="Times New Roman"/>
              </a:rPr>
              <a:t>subisce </a:t>
            </a:r>
            <a:r>
              <a:rPr sz="1200" dirty="0">
                <a:latin typeface="Times New Roman"/>
                <a:cs typeface="Times New Roman"/>
              </a:rPr>
              <a:t>mai una privazione spirituale </a:t>
            </a:r>
            <a:r>
              <a:rPr sz="1200" spc="-5" dirty="0">
                <a:latin typeface="Times New Roman"/>
                <a:cs typeface="Times New Roman"/>
              </a:rPr>
              <a:t>essenziale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del </a:t>
            </a:r>
            <a:r>
              <a:rPr sz="1200" dirty="0">
                <a:latin typeface="Times New Roman"/>
                <a:cs typeface="Times New Roman"/>
              </a:rPr>
              <a:t>peccato altrui. 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totalmente personale per </a:t>
            </a:r>
            <a:r>
              <a:rPr sz="1200" dirty="0">
                <a:latin typeface="Times New Roman"/>
                <a:cs typeface="Times New Roman"/>
              </a:rPr>
              <a:t>quanto attiene </a:t>
            </a:r>
            <a:r>
              <a:rPr sz="1200" spc="-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colpevolezza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o alle </a:t>
            </a:r>
            <a:r>
              <a:rPr sz="1200" spc="-5" dirty="0">
                <a:latin typeface="Times New Roman"/>
                <a:cs typeface="Times New Roman"/>
              </a:rPr>
              <a:t>conseguenze </a:t>
            </a:r>
            <a:r>
              <a:rPr sz="1200" dirty="0">
                <a:latin typeface="Times New Roman"/>
                <a:cs typeface="Times New Roman"/>
              </a:rPr>
              <a:t>spirituali,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profonde ripercussioni </a:t>
            </a:r>
            <a:r>
              <a:rPr sz="1200" dirty="0">
                <a:latin typeface="Times New Roman"/>
                <a:cs typeface="Times New Roman"/>
              </a:rPr>
              <a:t>nei domini </a:t>
            </a:r>
            <a:r>
              <a:rPr sz="1200" spc="-5" dirty="0">
                <a:latin typeface="Times New Roman"/>
                <a:cs typeface="Times New Roman"/>
              </a:rPr>
              <a:t>amministrativo, </a:t>
            </a:r>
            <a:r>
              <a:rPr sz="1200" dirty="0">
                <a:latin typeface="Times New Roman"/>
                <a:cs typeface="Times New Roman"/>
              </a:rPr>
              <a:t>intellettuale  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95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(761.7) 67:7.8 </a:t>
            </a:r>
            <a:r>
              <a:rPr sz="1200" spc="-5" dirty="0">
                <a:latin typeface="Times New Roman"/>
                <a:cs typeface="Times New Roman"/>
              </a:rPr>
              <a:t>Anche se non possiamo sondare </a:t>
            </a:r>
            <a:r>
              <a:rPr sz="1200" dirty="0">
                <a:latin typeface="Times New Roman"/>
                <a:cs typeface="Times New Roman"/>
              </a:rPr>
              <a:t>la saggezza </a:t>
            </a:r>
            <a:r>
              <a:rPr sz="1200" spc="-5" dirty="0">
                <a:latin typeface="Times New Roman"/>
                <a:cs typeface="Times New Roman"/>
              </a:rPr>
              <a:t>che permette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catastrofi,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possiamo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discernere gli effetti  benefici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disordini </a:t>
            </a:r>
            <a:r>
              <a:rPr sz="1200" spc="-5" dirty="0">
                <a:latin typeface="Times New Roman"/>
                <a:cs typeface="Times New Roman"/>
              </a:rPr>
              <a:t>locali quando si riflettono sull’insieme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L’eroe umano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ribellione</a:t>
            </a:r>
            <a:endParaRPr sz="1600">
              <a:latin typeface="Times New Roman"/>
              <a:cs typeface="Times New Roman"/>
            </a:endParaRPr>
          </a:p>
          <a:p>
            <a:pPr marL="88900" marR="16827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(761.8) 67:8.1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fu contrastata </a:t>
            </a:r>
            <a:r>
              <a:rPr sz="1200" dirty="0">
                <a:latin typeface="Times New Roman"/>
                <a:cs typeface="Times New Roman"/>
              </a:rPr>
              <a:t>da molti </a:t>
            </a:r>
            <a:r>
              <a:rPr sz="1200" spc="-5" dirty="0">
                <a:latin typeface="Times New Roman"/>
                <a:cs typeface="Times New Roman"/>
              </a:rPr>
              <a:t>esseri coraggiosi sui vari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Satania,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archivi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 descrivono Amadon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più rimarchevole di tutto 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spc="-10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gloriosa </a:t>
            </a:r>
            <a:r>
              <a:rPr sz="1200" dirty="0">
                <a:latin typeface="Times New Roman"/>
                <a:cs typeface="Times New Roman"/>
              </a:rPr>
              <a:t>resistenza </a:t>
            </a:r>
            <a:r>
              <a:rPr sz="1200" spc="-5" dirty="0">
                <a:latin typeface="Times New Roman"/>
                <a:cs typeface="Times New Roman"/>
              </a:rPr>
              <a:t>alla marea </a:t>
            </a:r>
            <a:r>
              <a:rPr sz="1200" dirty="0">
                <a:latin typeface="Times New Roman"/>
                <a:cs typeface="Times New Roman"/>
              </a:rPr>
              <a:t>crescente della  sedizione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incrollabile </a:t>
            </a:r>
            <a:r>
              <a:rPr sz="1200" dirty="0">
                <a:latin typeface="Times New Roman"/>
                <a:cs typeface="Times New Roman"/>
              </a:rPr>
              <a:t>devozione a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essi rimasero </a:t>
            </a:r>
            <a:r>
              <a:rPr sz="1200" dirty="0">
                <a:latin typeface="Times New Roman"/>
                <a:cs typeface="Times New Roman"/>
              </a:rPr>
              <a:t>entrambi saldi nella loro </a:t>
            </a:r>
            <a:r>
              <a:rPr sz="1200" spc="-5" dirty="0">
                <a:latin typeface="Times New Roman"/>
                <a:cs typeface="Times New Roman"/>
              </a:rPr>
              <a:t>fedeltà alla supremazia del </a:t>
            </a:r>
            <a:r>
              <a:rPr sz="1200" dirty="0">
                <a:latin typeface="Times New Roman"/>
                <a:cs typeface="Times New Roman"/>
              </a:rPr>
              <a:t>Padre  invisibile e di </a:t>
            </a:r>
            <a:r>
              <a:rPr sz="1200" spc="-5" dirty="0">
                <a:latin typeface="Times New Roman"/>
                <a:cs typeface="Times New Roman"/>
              </a:rPr>
              <a:t>suo Figlio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Micael.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3733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(762.1) 67:8.2 </a:t>
            </a:r>
            <a:r>
              <a:rPr sz="1200" spc="-5" dirty="0">
                <a:latin typeface="Times New Roman"/>
                <a:cs typeface="Times New Roman"/>
              </a:rPr>
              <a:t>All’epoca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accaddero questi </a:t>
            </a:r>
            <a:r>
              <a:rPr sz="1200" dirty="0">
                <a:latin typeface="Times New Roman"/>
                <a:cs typeface="Times New Roman"/>
              </a:rPr>
              <a:t>memorabili </a:t>
            </a:r>
            <a:r>
              <a:rPr sz="1200" spc="-5" dirty="0">
                <a:latin typeface="Times New Roman"/>
                <a:cs typeface="Times New Roman"/>
              </a:rPr>
              <a:t>avvenimenti </a:t>
            </a:r>
            <a:r>
              <a:rPr sz="1200" dirty="0">
                <a:latin typeface="Times New Roman"/>
                <a:cs typeface="Times New Roman"/>
              </a:rPr>
              <a:t>io ero stazionato </a:t>
            </a:r>
            <a:r>
              <a:rPr sz="1200" spc="-5" dirty="0">
                <a:latin typeface="Times New Roman"/>
                <a:cs typeface="Times New Roman"/>
              </a:rPr>
              <a:t>su Edentia,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ricordo ancora </a:t>
            </a:r>
            <a:r>
              <a:rPr sz="1200" dirty="0">
                <a:latin typeface="Times New Roman"/>
                <a:cs typeface="Times New Roman"/>
              </a:rPr>
              <a:t>la profonda 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provavo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prendevo </a:t>
            </a:r>
            <a:r>
              <a:rPr sz="1200" dirty="0">
                <a:latin typeface="Times New Roman"/>
                <a:cs typeface="Times New Roman"/>
              </a:rPr>
              <a:t>conoscenza dei </a:t>
            </a:r>
            <a:r>
              <a:rPr sz="1200" spc="-5" dirty="0">
                <a:latin typeface="Times New Roman"/>
                <a:cs typeface="Times New Roman"/>
              </a:rPr>
              <a:t>comunicati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che descrivevano giorno per giorno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l’incredibile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0709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5272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tenacia, </a:t>
            </a:r>
            <a:r>
              <a:rPr sz="1200" dirty="0">
                <a:latin typeface="Times New Roman"/>
                <a:cs typeface="Times New Roman"/>
              </a:rPr>
              <a:t>la devozione </a:t>
            </a:r>
            <a:r>
              <a:rPr sz="1200" spc="-5" dirty="0">
                <a:latin typeface="Times New Roman"/>
                <a:cs typeface="Times New Roman"/>
              </a:rPr>
              <a:t>trascendente </a:t>
            </a:r>
            <a:r>
              <a:rPr sz="1200" dirty="0">
                <a:latin typeface="Times New Roman"/>
                <a:cs typeface="Times New Roman"/>
              </a:rPr>
              <a:t>e la squisita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discendente </a:t>
            </a:r>
            <a:r>
              <a:rPr sz="1200" dirty="0">
                <a:latin typeface="Times New Roman"/>
                <a:cs typeface="Times New Roman"/>
              </a:rPr>
              <a:t>un tempo </a:t>
            </a:r>
            <a:r>
              <a:rPr sz="1200" spc="-5" dirty="0">
                <a:latin typeface="Times New Roman"/>
                <a:cs typeface="Times New Roman"/>
              </a:rPr>
              <a:t>semiselvaggio della </a:t>
            </a:r>
            <a:r>
              <a:rPr sz="1200" dirty="0">
                <a:latin typeface="Times New Roman"/>
                <a:cs typeface="Times New Roman"/>
              </a:rPr>
              <a:t>stirpe </a:t>
            </a:r>
            <a:r>
              <a:rPr sz="1200" spc="-5" dirty="0">
                <a:latin typeface="Times New Roman"/>
                <a:cs typeface="Times New Roman"/>
              </a:rPr>
              <a:t>sperimentale ed  originale </a:t>
            </a:r>
            <a:r>
              <a:rPr sz="1200" dirty="0">
                <a:latin typeface="Times New Roman"/>
                <a:cs typeface="Times New Roman"/>
              </a:rPr>
              <a:t>della razza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andonica.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028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(762.2) 67:8.3 </a:t>
            </a:r>
            <a:r>
              <a:rPr sz="1200" spc="-5" dirty="0">
                <a:latin typeface="Times New Roman"/>
                <a:cs typeface="Times New Roman"/>
              </a:rPr>
              <a:t>Da Edentia, passando per Salvington </a:t>
            </a:r>
            <a:r>
              <a:rPr sz="1200" dirty="0">
                <a:latin typeface="Times New Roman"/>
                <a:cs typeface="Times New Roman"/>
              </a:rPr>
              <a:t>e fino ad </a:t>
            </a:r>
            <a:r>
              <a:rPr sz="1200" spc="-5" dirty="0">
                <a:latin typeface="Times New Roman"/>
                <a:cs typeface="Times New Roman"/>
              </a:rPr>
              <a:t>Uversa,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sette lunghi </a:t>
            </a:r>
            <a:r>
              <a:rPr sz="1200" dirty="0">
                <a:latin typeface="Times New Roman"/>
                <a:cs typeface="Times New Roman"/>
              </a:rPr>
              <a:t>anni 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domanda di tutti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celesti  </a:t>
            </a:r>
            <a:r>
              <a:rPr sz="1200" spc="-5" dirty="0">
                <a:latin typeface="Times New Roman"/>
                <a:cs typeface="Times New Roman"/>
              </a:rPr>
              <a:t>subordinati riguardo alla ribellione </a:t>
            </a:r>
            <a:r>
              <a:rPr sz="1200" dirty="0">
                <a:latin typeface="Times New Roman"/>
                <a:cs typeface="Times New Roman"/>
              </a:rPr>
              <a:t>di Satania </a:t>
            </a:r>
            <a:r>
              <a:rPr sz="1200" spc="-5" dirty="0">
                <a:latin typeface="Times New Roman"/>
                <a:cs typeface="Times New Roman"/>
              </a:rPr>
              <a:t>era sempre: </a:t>
            </a:r>
            <a:r>
              <a:rPr sz="1200" dirty="0">
                <a:latin typeface="Times New Roman"/>
                <a:cs typeface="Times New Roman"/>
              </a:rPr>
              <a:t>“Che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Amadon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resiste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ancora?”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(762.3) 67:8.4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ha ostacolato il </a:t>
            </a:r>
            <a:r>
              <a:rPr sz="1200" spc="-5" dirty="0">
                <a:latin typeface="Times New Roman"/>
                <a:cs typeface="Times New Roman"/>
              </a:rPr>
              <a:t>sistema locale ed </a:t>
            </a:r>
            <a:r>
              <a:rPr sz="1200" dirty="0">
                <a:latin typeface="Times New Roman"/>
                <a:cs typeface="Times New Roman"/>
              </a:rPr>
              <a:t>i suoi mondi </a:t>
            </a:r>
            <a:r>
              <a:rPr sz="1200" spc="-5" dirty="0">
                <a:latin typeface="Times New Roman"/>
                <a:cs typeface="Times New Roman"/>
              </a:rPr>
              <a:t>caduti nel peccato, 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perdita </a:t>
            </a:r>
            <a:r>
              <a:rPr sz="1200" dirty="0">
                <a:latin typeface="Times New Roman"/>
                <a:cs typeface="Times New Roman"/>
              </a:rPr>
              <a:t>di questo Figlio 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associati sviati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intralciato </a:t>
            </a:r>
            <a:r>
              <a:rPr sz="1200" dirty="0">
                <a:latin typeface="Times New Roman"/>
                <a:cs typeface="Times New Roman"/>
              </a:rPr>
              <a:t>temporaneamente 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Norlatiadek, valutate allora l’effetto  prodotto dall’immensa risonanza della condotta </a:t>
            </a:r>
            <a:r>
              <a:rPr sz="1200" dirty="0">
                <a:latin typeface="Times New Roman"/>
                <a:cs typeface="Times New Roman"/>
              </a:rPr>
              <a:t>ispirante di </a:t>
            </a:r>
            <a:r>
              <a:rPr sz="1200" spc="-5" dirty="0">
                <a:latin typeface="Times New Roman"/>
                <a:cs typeface="Times New Roman"/>
              </a:rPr>
              <a:t>questo straordinario figlio della 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suo gruppo </a:t>
            </a:r>
            <a:r>
              <a:rPr sz="1200" spc="5" dirty="0">
                <a:latin typeface="Times New Roman"/>
                <a:cs typeface="Times New Roman"/>
              </a:rPr>
              <a:t>risoluto </a:t>
            </a:r>
            <a:r>
              <a:rPr sz="1200" dirty="0">
                <a:latin typeface="Times New Roman"/>
                <a:cs typeface="Times New Roman"/>
              </a:rPr>
              <a:t>di 143 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nel mantenersi </a:t>
            </a:r>
            <a:r>
              <a:rPr sz="1200" spc="-5" dirty="0">
                <a:latin typeface="Times New Roman"/>
                <a:cs typeface="Times New Roman"/>
              </a:rPr>
              <a:t>fermamente </a:t>
            </a:r>
            <a:r>
              <a:rPr sz="1200" dirty="0">
                <a:latin typeface="Times New Roman"/>
                <a:cs typeface="Times New Roman"/>
              </a:rPr>
              <a:t>a favore dei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della gestione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dell’amministrazione dell’universo </a:t>
            </a:r>
            <a:r>
              <a:rPr sz="1200" dirty="0">
                <a:latin typeface="Times New Roman"/>
                <a:cs typeface="Times New Roman"/>
              </a:rPr>
              <a:t>di fronte  </a:t>
            </a:r>
            <a:r>
              <a:rPr sz="1200" spc="-5" dirty="0">
                <a:latin typeface="Times New Roman"/>
                <a:cs typeface="Times New Roman"/>
              </a:rPr>
              <a:t>alla formidabile </a:t>
            </a:r>
            <a:r>
              <a:rPr sz="1200" dirty="0">
                <a:latin typeface="Times New Roman"/>
                <a:cs typeface="Times New Roman"/>
              </a:rPr>
              <a:t>pressione </a:t>
            </a:r>
            <a:r>
              <a:rPr sz="1200" spc="-5" dirty="0">
                <a:latin typeface="Times New Roman"/>
                <a:cs typeface="Times New Roman"/>
              </a:rPr>
              <a:t>contraria esercitata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loro sleali superiori.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permettetemi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assicurarvi che ciò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già fatto </a:t>
            </a:r>
            <a:r>
              <a:rPr sz="1200" dirty="0">
                <a:latin typeface="Times New Roman"/>
                <a:cs typeface="Times New Roman"/>
              </a:rPr>
              <a:t>più bene  </a:t>
            </a:r>
            <a:r>
              <a:rPr sz="1200" spc="-5" dirty="0">
                <a:latin typeface="Times New Roman"/>
                <a:cs typeface="Times New Roman"/>
              </a:rPr>
              <a:t>nell’universo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superuniverso di Orvonton di quanto potrà mai </a:t>
            </a:r>
            <a:r>
              <a:rPr sz="1200" spc="-5" dirty="0">
                <a:latin typeface="Times New Roman"/>
                <a:cs typeface="Times New Roman"/>
              </a:rPr>
              <a:t>risultare dalla </a:t>
            </a:r>
            <a:r>
              <a:rPr sz="1200" dirty="0">
                <a:latin typeface="Times New Roman"/>
                <a:cs typeface="Times New Roman"/>
              </a:rPr>
              <a:t>somma totale </a:t>
            </a:r>
            <a:r>
              <a:rPr sz="1200" spc="-5" dirty="0">
                <a:latin typeface="Times New Roman"/>
                <a:cs typeface="Times New Roman"/>
              </a:rPr>
              <a:t>del male </a:t>
            </a:r>
            <a:r>
              <a:rPr sz="1200" dirty="0">
                <a:latin typeface="Times New Roman"/>
                <a:cs typeface="Times New Roman"/>
              </a:rPr>
              <a:t>e delle  </a:t>
            </a:r>
            <a:r>
              <a:rPr sz="1200" spc="-5" dirty="0">
                <a:latin typeface="Times New Roman"/>
                <a:cs typeface="Times New Roman"/>
              </a:rPr>
              <a:t>afflizioni causati dalla </a:t>
            </a:r>
            <a:r>
              <a:rPr sz="1200" dirty="0">
                <a:latin typeface="Times New Roman"/>
                <a:cs typeface="Times New Roman"/>
              </a:rPr>
              <a:t>ribellione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Lucifero.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90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(762.4) 67:8.5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un’illuminazione splendidamente toccante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superbamente sublime della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universale del  Padre per mobilitare </a:t>
            </a:r>
            <a:r>
              <a:rPr sz="1200" dirty="0">
                <a:latin typeface="Times New Roman"/>
                <a:cs typeface="Times New Roman"/>
              </a:rPr>
              <a:t>il Corpo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Mortali della </a:t>
            </a:r>
            <a:r>
              <a:rPr sz="1200" spc="-5" dirty="0">
                <a:latin typeface="Times New Roman"/>
                <a:cs typeface="Times New Roman"/>
              </a:rPr>
              <a:t>Finalità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reclutare questo </a:t>
            </a:r>
            <a:r>
              <a:rPr sz="1200" dirty="0">
                <a:latin typeface="Times New Roman"/>
                <a:cs typeface="Times New Roman"/>
              </a:rPr>
              <a:t>vasto gruppo di </a:t>
            </a:r>
            <a:r>
              <a:rPr sz="1200" spc="-5" dirty="0">
                <a:latin typeface="Times New Roman"/>
                <a:cs typeface="Times New Roman"/>
              </a:rPr>
              <a:t>misteriosi servitori del </a:t>
            </a:r>
            <a:r>
              <a:rPr sz="1200" dirty="0">
                <a:latin typeface="Times New Roman"/>
                <a:cs typeface="Times New Roman"/>
              </a:rPr>
              <a:t>futuro  in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provenienti </a:t>
            </a:r>
            <a:r>
              <a:rPr sz="1200" spc="-5" dirty="0">
                <a:latin typeface="Times New Roman"/>
                <a:cs typeface="Times New Roman"/>
              </a:rPr>
              <a:t>dall’argilla comune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ascendente </a:t>
            </a:r>
            <a:r>
              <a:rPr sz="1200" dirty="0">
                <a:latin typeface="Times New Roman"/>
                <a:cs typeface="Times New Roman"/>
              </a:rPr>
              <a:t>— mortali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simili all’incrollabile  Amadon.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(762.5) 67:8.6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16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172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di quest’ultima </a:t>
            </a:r>
            <a:r>
              <a:rPr sz="1200" spc="-5" dirty="0">
                <a:latin typeface="Times New Roman"/>
                <a:cs typeface="Times New Roman"/>
              </a:rPr>
              <a:t>provocherà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frantumazione della </a:t>
            </a:r>
            <a:r>
              <a:rPr sz="1200" dirty="0">
                <a:latin typeface="Times New Roman"/>
                <a:cs typeface="Times New Roman"/>
              </a:rPr>
              <a:t>luna, e tale </a:t>
            </a:r>
            <a:r>
              <a:rPr sz="1200" spc="-5" dirty="0">
                <a:latin typeface="Times New Roman"/>
                <a:cs typeface="Times New Roman"/>
              </a:rPr>
              <a:t>esplosione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ciclica ridurrà la luna in piccole  </a:t>
            </a:r>
            <a:r>
              <a:rPr sz="1200" spc="-5" dirty="0">
                <a:latin typeface="Times New Roman"/>
                <a:cs typeface="Times New Roman"/>
              </a:rPr>
              <a:t>particelle,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potranno </a:t>
            </a:r>
            <a:r>
              <a:rPr sz="1200" dirty="0">
                <a:latin typeface="Times New Roman"/>
                <a:cs typeface="Times New Roman"/>
              </a:rPr>
              <a:t>riunirsi </a:t>
            </a:r>
            <a:r>
              <a:rPr sz="1200" spc="-5" dirty="0">
                <a:latin typeface="Times New Roman"/>
                <a:cs typeface="Times New Roman"/>
              </a:rPr>
              <a:t>attorno al pianeta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simili 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Saturno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essere  progressivamente attirati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meteore.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(658.1) 57:6.4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corpi spaziali </a:t>
            </a:r>
            <a:r>
              <a:rPr sz="1200" dirty="0">
                <a:latin typeface="Times New Roman"/>
                <a:cs typeface="Times New Roman"/>
              </a:rPr>
              <a:t>sono simili </a:t>
            </a:r>
            <a:r>
              <a:rPr sz="1200" spc="-5" dirty="0">
                <a:latin typeface="Times New Roman"/>
                <a:cs typeface="Times New Roman"/>
              </a:rPr>
              <a:t>per dimensione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densità </a:t>
            </a:r>
            <a:r>
              <a:rPr sz="1200" dirty="0">
                <a:latin typeface="Times New Roman"/>
                <a:cs typeface="Times New Roman"/>
              </a:rPr>
              <a:t>possono avvenire </a:t>
            </a:r>
            <a:r>
              <a:rPr sz="1200" spc="-5" dirty="0">
                <a:latin typeface="Times New Roman"/>
                <a:cs typeface="Times New Roman"/>
              </a:rPr>
              <a:t>delle collisioni. Ma se </a:t>
            </a:r>
            <a:r>
              <a:rPr sz="1200" dirty="0">
                <a:latin typeface="Times New Roman"/>
                <a:cs typeface="Times New Roman"/>
              </a:rPr>
              <a:t>due corpi spaziali di  </a:t>
            </a:r>
            <a:r>
              <a:rPr sz="1200" spc="-5" dirty="0">
                <a:latin typeface="Times New Roman"/>
                <a:cs typeface="Times New Roman"/>
              </a:rPr>
              <a:t>densità </a:t>
            </a:r>
            <a:r>
              <a:rPr sz="1200" dirty="0">
                <a:latin typeface="Times New Roman"/>
                <a:cs typeface="Times New Roman"/>
              </a:rPr>
              <a:t>simile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dimensione relativamente disuguale, </a:t>
            </a:r>
            <a:r>
              <a:rPr sz="1200" dirty="0">
                <a:latin typeface="Times New Roman"/>
                <a:cs typeface="Times New Roman"/>
              </a:rPr>
              <a:t>allora, quando il più </a:t>
            </a:r>
            <a:r>
              <a:rPr sz="1200" spc="-5" dirty="0">
                <a:latin typeface="Times New Roman"/>
                <a:cs typeface="Times New Roman"/>
              </a:rPr>
              <a:t>piccolo si avvicina progressivamente al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grande,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disgregazione del corpo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dirty="0">
                <a:latin typeface="Times New Roman"/>
                <a:cs typeface="Times New Roman"/>
              </a:rPr>
              <a:t>avviene </a:t>
            </a:r>
            <a:r>
              <a:rPr sz="1200" spc="-5" dirty="0">
                <a:latin typeface="Times New Roman"/>
                <a:cs typeface="Times New Roman"/>
              </a:rPr>
              <a:t>allorché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orbita </a:t>
            </a:r>
            <a:r>
              <a:rPr sz="1200" spc="-5" dirty="0">
                <a:latin typeface="Times New Roman"/>
                <a:cs typeface="Times New Roman"/>
              </a:rPr>
              <a:t>diventa </a:t>
            </a:r>
            <a:r>
              <a:rPr sz="1200" dirty="0">
                <a:latin typeface="Times New Roman"/>
                <a:cs typeface="Times New Roman"/>
              </a:rPr>
              <a:t>inferiore a due volte e </a:t>
            </a:r>
            <a:r>
              <a:rPr sz="1200" spc="5" dirty="0">
                <a:latin typeface="Times New Roman"/>
                <a:cs typeface="Times New Roman"/>
              </a:rPr>
              <a:t>mezzo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raggio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collisioni </a:t>
            </a:r>
            <a:r>
              <a:rPr sz="1200" dirty="0">
                <a:latin typeface="Times New Roman"/>
                <a:cs typeface="Times New Roman"/>
              </a:rPr>
              <a:t>tra i giganti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sono rare,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queste esplosioni gravitazionali cicliche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piccoli </a:t>
            </a:r>
            <a:r>
              <a:rPr sz="1200" dirty="0">
                <a:latin typeface="Times New Roman"/>
                <a:cs typeface="Times New Roman"/>
              </a:rPr>
              <a:t>sono abbastanza </a:t>
            </a:r>
            <a:r>
              <a:rPr sz="1200" spc="-5" dirty="0">
                <a:latin typeface="Times New Roman"/>
                <a:cs typeface="Times New Roman"/>
              </a:rPr>
              <a:t>frequenti.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36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(658.2) 57:6.5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stelle </a:t>
            </a:r>
            <a:r>
              <a:rPr sz="1200" spc="-5" dirty="0">
                <a:latin typeface="Times New Roman"/>
                <a:cs typeface="Times New Roman"/>
              </a:rPr>
              <a:t>filanti si manifestano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sciami perché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frammenti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corpi materiali </a:t>
            </a:r>
            <a:r>
              <a:rPr sz="1200" dirty="0">
                <a:latin typeface="Times New Roman"/>
                <a:cs typeface="Times New Roman"/>
              </a:rPr>
              <a:t>più grandi che sono </a:t>
            </a:r>
            <a:r>
              <a:rPr sz="1200" spc="-5" dirty="0">
                <a:latin typeface="Times New Roman"/>
                <a:cs typeface="Times New Roman"/>
              </a:rPr>
              <a:t>stati disgregati  dalla gravità ciclica esercitata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spaziali vicini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grandi. Gli anelli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Saturno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frammenti </a:t>
            </a:r>
            <a:r>
              <a:rPr sz="1200" dirty="0">
                <a:latin typeface="Times New Roman"/>
                <a:cs typeface="Times New Roman"/>
              </a:rPr>
              <a:t>di un satellite  </a:t>
            </a:r>
            <a:r>
              <a:rPr sz="1200" spc="-5" dirty="0">
                <a:latin typeface="Times New Roman"/>
                <a:cs typeface="Times New Roman"/>
              </a:rPr>
              <a:t>disgregato. Una </a:t>
            </a:r>
            <a:r>
              <a:rPr sz="1200" dirty="0">
                <a:latin typeface="Times New Roman"/>
                <a:cs typeface="Times New Roman"/>
              </a:rPr>
              <a:t>delle lune di Giove </a:t>
            </a:r>
            <a:r>
              <a:rPr sz="1200" spc="-5" dirty="0">
                <a:latin typeface="Times New Roman"/>
                <a:cs typeface="Times New Roman"/>
              </a:rPr>
              <a:t>si sta ora </a:t>
            </a:r>
            <a:r>
              <a:rPr sz="1200" dirty="0">
                <a:latin typeface="Times New Roman"/>
                <a:cs typeface="Times New Roman"/>
              </a:rPr>
              <a:t>avvicinando </a:t>
            </a:r>
            <a:r>
              <a:rPr sz="1200" spc="-5" dirty="0">
                <a:latin typeface="Times New Roman"/>
                <a:cs typeface="Times New Roman"/>
              </a:rPr>
              <a:t>pericolosamente alla </a:t>
            </a:r>
            <a:r>
              <a:rPr sz="1200" dirty="0">
                <a:latin typeface="Times New Roman"/>
                <a:cs typeface="Times New Roman"/>
              </a:rPr>
              <a:t>zona </a:t>
            </a:r>
            <a:r>
              <a:rPr sz="1200" spc="-5" dirty="0">
                <a:latin typeface="Times New Roman"/>
                <a:cs typeface="Times New Roman"/>
              </a:rPr>
              <a:t>critica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disgregazione ciclica e, </a:t>
            </a:r>
            <a:r>
              <a:rPr sz="1200" spc="10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alcuni  milioni di </a:t>
            </a:r>
            <a:r>
              <a:rPr sz="1200" spc="-5" dirty="0">
                <a:latin typeface="Times New Roman"/>
                <a:cs typeface="Times New Roman"/>
              </a:rPr>
              <a:t>anni, sarà reclamata dal pianeta </a:t>
            </a:r>
            <a:r>
              <a:rPr sz="1200" dirty="0">
                <a:latin typeface="Times New Roman"/>
                <a:cs typeface="Times New Roman"/>
              </a:rPr>
              <a:t>oppure sottoposta </a:t>
            </a:r>
            <a:r>
              <a:rPr sz="1200" spc="-5" dirty="0">
                <a:latin typeface="Times New Roman"/>
                <a:cs typeface="Times New Roman"/>
              </a:rPr>
              <a:t>alla disgregazione ciclica gravitazionale. </a:t>
            </a:r>
            <a:r>
              <a:rPr sz="1200" dirty="0">
                <a:latin typeface="Times New Roman"/>
                <a:cs typeface="Times New Roman"/>
              </a:rPr>
              <a:t>Molto, molto tempo </a:t>
            </a:r>
            <a:r>
              <a:rPr sz="1200" spc="10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il  quinto </a:t>
            </a:r>
            <a:r>
              <a:rPr sz="1200" spc="-5" dirty="0">
                <a:latin typeface="Times New Roman"/>
                <a:cs typeface="Times New Roman"/>
              </a:rPr>
              <a:t>pianeta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sistema solare percorse </a:t>
            </a:r>
            <a:r>
              <a:rPr sz="1200" dirty="0">
                <a:latin typeface="Times New Roman"/>
                <a:cs typeface="Times New Roman"/>
              </a:rPr>
              <a:t>un’orbita </a:t>
            </a:r>
            <a:r>
              <a:rPr sz="1200" spc="-5" dirty="0">
                <a:latin typeface="Times New Roman"/>
                <a:cs typeface="Times New Roman"/>
              </a:rPr>
              <a:t>irregolare, </a:t>
            </a:r>
            <a:r>
              <a:rPr sz="1200" dirty="0">
                <a:latin typeface="Times New Roman"/>
                <a:cs typeface="Times New Roman"/>
              </a:rPr>
              <a:t>avvicinandosi </a:t>
            </a:r>
            <a:r>
              <a:rPr sz="1200" spc="-5" dirty="0">
                <a:latin typeface="Times New Roman"/>
                <a:cs typeface="Times New Roman"/>
              </a:rPr>
              <a:t>periodicamente sempre </a:t>
            </a:r>
            <a:r>
              <a:rPr sz="1200" dirty="0">
                <a:latin typeface="Times New Roman"/>
                <a:cs typeface="Times New Roman"/>
              </a:rPr>
              <a:t>di più a Giove fino </a:t>
            </a:r>
            <a:r>
              <a:rPr sz="1200" spc="-5" dirty="0">
                <a:latin typeface="Times New Roman"/>
                <a:cs typeface="Times New Roman"/>
              </a:rPr>
              <a:t>ad  entrare nella </a:t>
            </a:r>
            <a:r>
              <a:rPr sz="1200" dirty="0">
                <a:latin typeface="Times New Roman"/>
                <a:cs typeface="Times New Roman"/>
              </a:rPr>
              <a:t>zona critica di </a:t>
            </a:r>
            <a:r>
              <a:rPr sz="1200" spc="-5" dirty="0">
                <a:latin typeface="Times New Roman"/>
                <a:cs typeface="Times New Roman"/>
              </a:rPr>
              <a:t>disgregazione gravitazionale ciclica;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rapidamente frammentato </a:t>
            </a:r>
            <a:r>
              <a:rPr sz="1200" dirty="0">
                <a:latin typeface="Times New Roman"/>
                <a:cs typeface="Times New Roman"/>
              </a:rPr>
              <a:t>e divenne </a:t>
            </a:r>
            <a:r>
              <a:rPr sz="1200" spc="-5" dirty="0">
                <a:latin typeface="Times New Roman"/>
                <a:cs typeface="Times New Roman"/>
              </a:rPr>
              <a:t>l’attuale sciame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asteroidi.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06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(658.3) 57:6.6 </a:t>
            </a:r>
            <a:r>
              <a:rPr sz="1200" i="1" dirty="0">
                <a:latin typeface="Times New Roman"/>
                <a:cs typeface="Times New Roman"/>
              </a:rPr>
              <a:t>4.000.000.000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si assisté all’organizzazione dei sistemi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Giove </a:t>
            </a:r>
            <a:r>
              <a:rPr sz="1200" dirty="0">
                <a:latin typeface="Times New Roman"/>
                <a:cs typeface="Times New Roman"/>
              </a:rPr>
              <a:t>e di Saturno in forma molto simile a </a:t>
            </a:r>
            <a:r>
              <a:rPr sz="1200" spc="-5" dirty="0">
                <a:latin typeface="Times New Roman"/>
                <a:cs typeface="Times New Roman"/>
              </a:rPr>
              <a:t>quella  osservata oggi, </a:t>
            </a:r>
            <a:r>
              <a:rPr sz="1200" dirty="0">
                <a:latin typeface="Times New Roman"/>
                <a:cs typeface="Times New Roman"/>
              </a:rPr>
              <a:t>salvo per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lune,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continuarono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aumentare di dimensioni </a:t>
            </a:r>
            <a:r>
              <a:rPr sz="1200" spc="-5" dirty="0">
                <a:latin typeface="Times New Roman"/>
                <a:cs typeface="Times New Roman"/>
              </a:rPr>
              <a:t>per parecchi </a:t>
            </a:r>
            <a:r>
              <a:rPr sz="1200" dirty="0">
                <a:latin typeface="Times New Roman"/>
                <a:cs typeface="Times New Roman"/>
              </a:rPr>
              <a:t>miliardi di anni. </a:t>
            </a:r>
            <a:r>
              <a:rPr sz="1200" spc="-5" dirty="0">
                <a:latin typeface="Times New Roman"/>
                <a:cs typeface="Times New Roman"/>
              </a:rPr>
              <a:t>Infatti,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satelliti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solare </a:t>
            </a:r>
            <a:r>
              <a:rPr sz="1200" dirty="0">
                <a:latin typeface="Times New Roman"/>
                <a:cs typeface="Times New Roman"/>
              </a:rPr>
              <a:t>stanno ancora </a:t>
            </a:r>
            <a:r>
              <a:rPr sz="1200" spc="-5" dirty="0">
                <a:latin typeface="Times New Roman"/>
                <a:cs typeface="Times New Roman"/>
              </a:rPr>
              <a:t>crescendo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continue </a:t>
            </a:r>
            <a:r>
              <a:rPr sz="1200" dirty="0">
                <a:latin typeface="Times New Roman"/>
                <a:cs typeface="Times New Roman"/>
              </a:rPr>
              <a:t>catture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meteoriche.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23926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68: </a:t>
            </a:r>
            <a:r>
              <a:rPr spc="-5" dirty="0"/>
              <a:t>Gli albori </a:t>
            </a:r>
            <a:r>
              <a:rPr spc="-10" dirty="0"/>
              <a:t>della</a:t>
            </a:r>
            <a:r>
              <a:rPr spc="5" dirty="0"/>
              <a:t> </a:t>
            </a:r>
            <a:r>
              <a:rPr spc="-5" dirty="0"/>
              <a:t>civiltà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04505" cy="36080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(763.1) 68:0.1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l’inizio del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lunga, </a:t>
            </a:r>
            <a:r>
              <a:rPr sz="1200" dirty="0">
                <a:latin typeface="Times New Roman"/>
                <a:cs typeface="Times New Roman"/>
              </a:rPr>
              <a:t>lunga </a:t>
            </a:r>
            <a:r>
              <a:rPr sz="1200" spc="-5" dirty="0">
                <a:latin typeface="Times New Roman"/>
                <a:cs typeface="Times New Roman"/>
              </a:rPr>
              <a:t>battaglia del progresso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umana da una condizione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appena migliore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un’esistenza animale, passando per </a:t>
            </a:r>
            <a:r>
              <a:rPr sz="1200" dirty="0">
                <a:latin typeface="Times New Roman"/>
                <a:cs typeface="Times New Roman"/>
              </a:rPr>
              <a:t>le ere </a:t>
            </a:r>
            <a:r>
              <a:rPr sz="1200" spc="-5" dirty="0">
                <a:latin typeface="Times New Roman"/>
                <a:cs typeface="Times New Roman"/>
              </a:rPr>
              <a:t>intermedie,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tempi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recenti </a:t>
            </a:r>
            <a:r>
              <a:rPr sz="1200" dirty="0">
                <a:latin typeface="Times New Roman"/>
                <a:cs typeface="Times New Roman"/>
              </a:rPr>
              <a:t>in cui una </a:t>
            </a:r>
            <a:r>
              <a:rPr sz="1200" spc="-5" dirty="0">
                <a:latin typeface="Times New Roman"/>
                <a:cs typeface="Times New Roman"/>
              </a:rPr>
              <a:t>reale,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benché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imperfetta, civiltà si </a:t>
            </a:r>
            <a:r>
              <a:rPr sz="1200" dirty="0">
                <a:latin typeface="Times New Roman"/>
                <a:cs typeface="Times New Roman"/>
              </a:rPr>
              <a:t>era sviluppata tra 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più evolute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917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(763.2) 68:0.2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è un’acquisizione </a:t>
            </a:r>
            <a:r>
              <a:rPr sz="1200" spc="-5" dirty="0">
                <a:latin typeface="Times New Roman"/>
                <a:cs typeface="Times New Roman"/>
              </a:rPr>
              <a:t>razziale; 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biologicamente </a:t>
            </a:r>
            <a:r>
              <a:rPr sz="1200" dirty="0">
                <a:latin typeface="Times New Roman"/>
                <a:cs typeface="Times New Roman"/>
              </a:rPr>
              <a:t>innata;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essere allevati </a:t>
            </a:r>
            <a:r>
              <a:rPr sz="1200" dirty="0">
                <a:latin typeface="Times New Roman"/>
                <a:cs typeface="Times New Roman"/>
              </a:rPr>
              <a:t>in un  </a:t>
            </a:r>
            <a:r>
              <a:rPr sz="1200" spc="-5" dirty="0">
                <a:latin typeface="Times New Roman"/>
                <a:cs typeface="Times New Roman"/>
              </a:rPr>
              <a:t>ambiente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 ed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generazione successiva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deve ricevere di nuovo 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educazione.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superiori  </a:t>
            </a:r>
            <a:r>
              <a:rPr sz="1200" spc="-5" dirty="0">
                <a:latin typeface="Times New Roman"/>
                <a:cs typeface="Times New Roman"/>
              </a:rPr>
              <a:t>della civiltà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scientifica, filosofica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— non </a:t>
            </a:r>
            <a:r>
              <a:rPr sz="1200" spc="-5" dirty="0">
                <a:latin typeface="Times New Roman"/>
                <a:cs typeface="Times New Roman"/>
              </a:rPr>
              <a:t>sono trasmesse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generazione all’altra per eredità diretta. </a:t>
            </a:r>
            <a:r>
              <a:rPr sz="1200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risultati culturali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preservati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conservazione </a:t>
            </a:r>
            <a:r>
              <a:rPr sz="1200" spc="-5" dirty="0">
                <a:latin typeface="Times New Roman"/>
                <a:cs typeface="Times New Roman"/>
              </a:rPr>
              <a:t>illuminata del patrimonio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048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(763.3) 68:0.3 </a:t>
            </a:r>
            <a:r>
              <a:rPr sz="1200" spc="-5" dirty="0">
                <a:latin typeface="Times New Roman"/>
                <a:cs typeface="Times New Roman"/>
              </a:rPr>
              <a:t>L’evoluzione sociale </a:t>
            </a:r>
            <a:r>
              <a:rPr sz="1200" dirty="0">
                <a:latin typeface="Times New Roman"/>
                <a:cs typeface="Times New Roman"/>
              </a:rPr>
              <a:t>di ordine cooperativo fu iniziata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insegnanti di </a:t>
            </a:r>
            <a:r>
              <a:rPr sz="1200" spc="-5" dirty="0">
                <a:latin typeface="Times New Roman"/>
                <a:cs typeface="Times New Roman"/>
              </a:rPr>
              <a:t>Dalamatia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trecentomila anni </a:t>
            </a:r>
            <a:r>
              <a:rPr sz="1200" dirty="0">
                <a:latin typeface="Times New Roman"/>
                <a:cs typeface="Times New Roman"/>
              </a:rPr>
              <a:t>l’umanità </a:t>
            </a:r>
            <a:r>
              <a:rPr sz="1200" spc="-5" dirty="0">
                <a:latin typeface="Times New Roman"/>
                <a:cs typeface="Times New Roman"/>
              </a:rPr>
              <a:t>fu  allevata nell’idea </a:t>
            </a:r>
            <a:r>
              <a:rPr sz="1200" dirty="0">
                <a:latin typeface="Times New Roman"/>
                <a:cs typeface="Times New Roman"/>
              </a:rPr>
              <a:t>di attività di </a:t>
            </a:r>
            <a:r>
              <a:rPr sz="1200" spc="-5" dirty="0">
                <a:latin typeface="Times New Roman"/>
                <a:cs typeface="Times New Roman"/>
              </a:rPr>
              <a:t>gruppo. Gli </a:t>
            </a:r>
            <a:r>
              <a:rPr sz="1200" dirty="0">
                <a:latin typeface="Times New Roman"/>
                <a:cs typeface="Times New Roman"/>
              </a:rPr>
              <a:t>uomini blu </a:t>
            </a:r>
            <a:r>
              <a:rPr sz="1200" spc="-5" dirty="0">
                <a:latin typeface="Times New Roman"/>
                <a:cs typeface="Times New Roman"/>
              </a:rPr>
              <a:t>trassero profitto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insegnamenti </a:t>
            </a:r>
            <a:r>
              <a:rPr sz="1200" dirty="0">
                <a:latin typeface="Times New Roman"/>
                <a:cs typeface="Times New Roman"/>
              </a:rPr>
              <a:t>sociali primitivi, 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misura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neri meno </a:t>
            </a:r>
            <a:r>
              <a:rPr sz="1200" dirty="0">
                <a:latin typeface="Times New Roman"/>
                <a:cs typeface="Times New Roman"/>
              </a:rPr>
              <a:t>di tutti.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epoche più </a:t>
            </a:r>
            <a:r>
              <a:rPr sz="1200" spc="-5" dirty="0">
                <a:latin typeface="Times New Roman"/>
                <a:cs typeface="Times New Roman"/>
              </a:rPr>
              <a:t>recenti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razza gialla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bianca hanno  </a:t>
            </a:r>
            <a:r>
              <a:rPr sz="1200" spc="-5" dirty="0">
                <a:latin typeface="Times New Roman"/>
                <a:cs typeface="Times New Roman"/>
              </a:rPr>
              <a:t>presentato </a:t>
            </a:r>
            <a:r>
              <a:rPr sz="1200" dirty="0">
                <a:latin typeface="Times New Roman"/>
                <a:cs typeface="Times New Roman"/>
              </a:rPr>
              <a:t>lo sviluppo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avanzato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socializzazione protettiva</a:t>
            </a:r>
            <a:endParaRPr sz="1600">
              <a:latin typeface="Times New Roman"/>
              <a:cs typeface="Times New Roman"/>
            </a:endParaRPr>
          </a:p>
          <a:p>
            <a:pPr marL="76200" marR="253365">
              <a:lnSpc>
                <a:spcPts val="1380"/>
              </a:lnSpc>
              <a:spcBef>
                <a:spcPts val="14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(763.4) 68:1.1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sono posti in </a:t>
            </a:r>
            <a:r>
              <a:rPr sz="1200" spc="-5" dirty="0">
                <a:latin typeface="Times New Roman"/>
                <a:cs typeface="Times New Roman"/>
              </a:rPr>
              <a:t>stretto contatto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imparano spesso </a:t>
            </a:r>
            <a:r>
              <a:rPr sz="1200" dirty="0">
                <a:latin typeface="Times New Roman"/>
                <a:cs typeface="Times New Roman"/>
              </a:rPr>
              <a:t>a simpatizzare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 con </a:t>
            </a:r>
            <a:r>
              <a:rPr sz="1200" spc="-5" dirty="0">
                <a:latin typeface="Times New Roman"/>
                <a:cs typeface="Times New Roman"/>
              </a:rPr>
              <a:t>gli altri,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 </a:t>
            </a:r>
            <a:r>
              <a:rPr sz="1200" spc="-5" dirty="0">
                <a:latin typeface="Times New Roman"/>
                <a:cs typeface="Times New Roman"/>
              </a:rPr>
              <a:t>primitivi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traboccavano per natura </a:t>
            </a:r>
            <a:r>
              <a:rPr sz="1200" dirty="0">
                <a:latin typeface="Times New Roman"/>
                <a:cs typeface="Times New Roman"/>
              </a:rPr>
              <a:t>di sentimenti </a:t>
            </a:r>
            <a:r>
              <a:rPr sz="1200" spc="-5" dirty="0">
                <a:latin typeface="Times New Roman"/>
                <a:cs typeface="Times New Roman"/>
              </a:rPr>
              <a:t>fraterni </a:t>
            </a:r>
            <a:r>
              <a:rPr sz="1200" dirty="0">
                <a:latin typeface="Times New Roman"/>
                <a:cs typeface="Times New Roman"/>
              </a:rPr>
              <a:t>e di desiderio di </a:t>
            </a:r>
            <a:r>
              <a:rPr sz="1200" spc="-5" dirty="0">
                <a:latin typeface="Times New Roman"/>
                <a:cs typeface="Times New Roman"/>
              </a:rPr>
              <a:t>contatti </a:t>
            </a:r>
            <a:r>
              <a:rPr sz="1200" dirty="0">
                <a:latin typeface="Times New Roman"/>
                <a:cs typeface="Times New Roman"/>
              </a:rPr>
              <a:t>sociali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simili.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primitive</a:t>
            </a:r>
            <a:endParaRPr sz="1200">
              <a:latin typeface="Times New Roman"/>
              <a:cs typeface="Times New Roman"/>
            </a:endParaRPr>
          </a:p>
          <a:p>
            <a:pPr marL="76200" marR="660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impararono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attraverso esperienze </a:t>
            </a:r>
            <a:r>
              <a:rPr sz="1200" dirty="0">
                <a:latin typeface="Times New Roman"/>
                <a:cs typeface="Times New Roman"/>
              </a:rPr>
              <a:t>dolorose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“l’unione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spc="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forza”;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mancanza </a:t>
            </a:r>
            <a:r>
              <a:rPr sz="1200" spc="-5" dirty="0">
                <a:latin typeface="Times New Roman"/>
                <a:cs typeface="Times New Roman"/>
              </a:rPr>
              <a:t>d’attrazione fraterna naturale  che ostacola attualmente </a:t>
            </a:r>
            <a:r>
              <a:rPr sz="1200" dirty="0">
                <a:latin typeface="Times New Roman"/>
                <a:cs typeface="Times New Roman"/>
              </a:rPr>
              <a:t>l’immediata </a:t>
            </a:r>
            <a:r>
              <a:rPr sz="1200" spc="-5" dirty="0">
                <a:latin typeface="Times New Roman"/>
                <a:cs typeface="Times New Roman"/>
              </a:rPr>
              <a:t>realizzazione della fratellanza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039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29539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(763.5) 68:1.2 </a:t>
            </a:r>
            <a:r>
              <a:rPr sz="1200" spc="-5" dirty="0">
                <a:latin typeface="Times New Roman"/>
                <a:cs typeface="Times New Roman"/>
              </a:rPr>
              <a:t>L’associazione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ben presto </a:t>
            </a:r>
            <a:r>
              <a:rPr sz="1200" dirty="0">
                <a:latin typeface="Times New Roman"/>
                <a:cs typeface="Times New Roman"/>
              </a:rPr>
              <a:t>il prezzo </a:t>
            </a:r>
            <a:r>
              <a:rPr sz="1200" spc="-5" dirty="0">
                <a:latin typeface="Times New Roman"/>
                <a:cs typeface="Times New Roman"/>
              </a:rPr>
              <a:t>della sopravvivenza. L’uomo isolato </a:t>
            </a:r>
            <a:r>
              <a:rPr sz="1200" dirty="0">
                <a:latin typeface="Times New Roman"/>
                <a:cs typeface="Times New Roman"/>
              </a:rPr>
              <a:t>era indifeso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portava </a:t>
            </a:r>
            <a:r>
              <a:rPr sz="1200" dirty="0">
                <a:latin typeface="Times New Roman"/>
                <a:cs typeface="Times New Roman"/>
              </a:rPr>
              <a:t>un marchio  tribale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testimoniasse la </a:t>
            </a:r>
            <a:r>
              <a:rPr sz="1200" spc="-5" dirty="0">
                <a:latin typeface="Times New Roman"/>
                <a:cs typeface="Times New Roman"/>
              </a:rPr>
              <a:t>sua appartenenza ad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che avrebbe </a:t>
            </a:r>
            <a:r>
              <a:rPr sz="1200" dirty="0">
                <a:latin typeface="Times New Roman"/>
                <a:cs typeface="Times New Roman"/>
              </a:rPr>
              <a:t>certamente </a:t>
            </a:r>
            <a:r>
              <a:rPr sz="1200" spc="-5" dirty="0">
                <a:latin typeface="Times New Roman"/>
                <a:cs typeface="Times New Roman"/>
              </a:rPr>
              <a:t>vendicato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attacco contro </a:t>
            </a:r>
            <a:r>
              <a:rPr sz="1200" dirty="0">
                <a:latin typeface="Times New Roman"/>
                <a:cs typeface="Times New Roman"/>
              </a:rPr>
              <a:t>di lui.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Anche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all’epoca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Caino era fatale allontanarsi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solo senza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marchio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associazione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diventata</a:t>
            </a:r>
            <a:endParaRPr sz="1200">
              <a:latin typeface="Times New Roman"/>
              <a:cs typeface="Times New Roman"/>
            </a:endParaRPr>
          </a:p>
          <a:p>
            <a:pPr marL="88900" marR="16700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l’assicurazione dell’uomo contro </a:t>
            </a:r>
            <a:r>
              <a:rPr sz="1200" dirty="0">
                <a:latin typeface="Times New Roman"/>
                <a:cs typeface="Times New Roman"/>
              </a:rPr>
              <a:t>una morte violenta,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premi sono pagati dalla sottomissione alle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esigenze </a:t>
            </a:r>
            <a:r>
              <a:rPr sz="1200" dirty="0">
                <a:latin typeface="Times New Roman"/>
                <a:cs typeface="Times New Roman"/>
              </a:rPr>
              <a:t>legali 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società.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111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(763.6) 68:1.3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società primitiva </a:t>
            </a:r>
            <a:r>
              <a:rPr sz="1200" spc="-5" dirty="0">
                <a:latin typeface="Times New Roman"/>
                <a:cs typeface="Times New Roman"/>
              </a:rPr>
              <a:t>fu così fondata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necessità reciproca </a:t>
            </a:r>
            <a:r>
              <a:rPr sz="1200" dirty="0">
                <a:latin typeface="Times New Roman"/>
                <a:cs typeface="Times New Roman"/>
              </a:rPr>
              <a:t>e sull’accresciuta </a:t>
            </a:r>
            <a:r>
              <a:rPr sz="1200" spc="-5" dirty="0">
                <a:latin typeface="Times New Roman"/>
                <a:cs typeface="Times New Roman"/>
              </a:rPr>
              <a:t>sicurezza dell’associazione.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evoluta </a:t>
            </a:r>
            <a:r>
              <a:rPr sz="1200" dirty="0">
                <a:latin typeface="Times New Roman"/>
                <a:cs typeface="Times New Roman"/>
              </a:rPr>
              <a:t>in cicli </a:t>
            </a:r>
            <a:r>
              <a:rPr sz="1200" spc="-5" dirty="0">
                <a:latin typeface="Times New Roman"/>
                <a:cs typeface="Times New Roman"/>
              </a:rPr>
              <a:t>millenari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questa paura dell’isolamento e </a:t>
            </a:r>
            <a:r>
              <a:rPr sz="1200" spc="-5" dirty="0">
                <a:latin typeface="Times New Roman"/>
                <a:cs typeface="Times New Roman"/>
              </a:rPr>
              <a:t>grazie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cooperazione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riluttante.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048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(763.7) 68:1.4 </a:t>
            </a:r>
            <a:r>
              <a:rPr sz="1200" spc="-5" dirty="0">
                <a:latin typeface="Times New Roman"/>
                <a:cs typeface="Times New Roman"/>
              </a:rPr>
              <a:t>Gli esseri umani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impararono </a:t>
            </a:r>
            <a:r>
              <a:rPr sz="1200" dirty="0">
                <a:latin typeface="Times New Roman"/>
                <a:cs typeface="Times New Roman"/>
              </a:rPr>
              <a:t>presto che 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sono molto 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e più forti </a:t>
            </a:r>
            <a:r>
              <a:rPr sz="1200" spc="-5" dirty="0">
                <a:latin typeface="Times New Roman"/>
                <a:cs typeface="Times New Roman"/>
              </a:rPr>
              <a:t>della semplice </a:t>
            </a:r>
            <a:r>
              <a:rPr sz="1200" dirty="0">
                <a:latin typeface="Times New Roman"/>
                <a:cs typeface="Times New Roman"/>
              </a:rPr>
              <a:t>somma di </a:t>
            </a:r>
            <a:r>
              <a:rPr sz="1200" spc="-5" dirty="0">
                <a:latin typeface="Times New Roman"/>
                <a:cs typeface="Times New Roman"/>
              </a:rPr>
              <a:t>ogni 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individuale. </a:t>
            </a:r>
            <a:r>
              <a:rPr sz="1200" dirty="0">
                <a:latin typeface="Times New Roman"/>
                <a:cs typeface="Times New Roman"/>
              </a:rPr>
              <a:t>Cento uomini uniti e </a:t>
            </a:r>
            <a:r>
              <a:rPr sz="1200" spc="-5" dirty="0">
                <a:latin typeface="Times New Roman"/>
                <a:cs typeface="Times New Roman"/>
              </a:rPr>
              <a:t>che lavorano all’unisono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spostare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grosso </a:t>
            </a:r>
            <a:r>
              <a:rPr sz="1200" dirty="0">
                <a:latin typeface="Times New Roman"/>
                <a:cs typeface="Times New Roman"/>
              </a:rPr>
              <a:t>masso; una </a:t>
            </a:r>
            <a:r>
              <a:rPr sz="1200" spc="-5" dirty="0">
                <a:latin typeface="Times New Roman"/>
                <a:cs typeface="Times New Roman"/>
              </a:rPr>
              <a:t>ventina </a:t>
            </a:r>
            <a:r>
              <a:rPr sz="1200" dirty="0">
                <a:latin typeface="Times New Roman"/>
                <a:cs typeface="Times New Roman"/>
              </a:rPr>
              <a:t>di custodi della 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addestrati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contenere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folla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collera.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che nacque la </a:t>
            </a:r>
            <a:r>
              <a:rPr sz="1200" spc="-5" dirty="0">
                <a:latin typeface="Times New Roman"/>
                <a:cs typeface="Times New Roman"/>
              </a:rPr>
              <a:t>società, </a:t>
            </a:r>
            <a:r>
              <a:rPr sz="1200" dirty="0">
                <a:latin typeface="Times New Roman"/>
                <a:cs typeface="Times New Roman"/>
              </a:rPr>
              <a:t>non da una semplice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associazione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numerica, </a:t>
            </a:r>
            <a:r>
              <a:rPr sz="1200" dirty="0">
                <a:latin typeface="Times New Roman"/>
                <a:cs typeface="Times New Roman"/>
              </a:rPr>
              <a:t>ma piuttosto come </a:t>
            </a:r>
            <a:r>
              <a:rPr sz="1200" spc="-5" dirty="0">
                <a:latin typeface="Times New Roman"/>
                <a:cs typeface="Times New Roman"/>
              </a:rPr>
              <a:t>risultato </a:t>
            </a:r>
            <a:r>
              <a:rPr sz="1200" dirty="0">
                <a:latin typeface="Times New Roman"/>
                <a:cs typeface="Times New Roman"/>
              </a:rPr>
              <a:t>dell’</a:t>
            </a:r>
            <a:r>
              <a:rPr sz="1200" i="1" dirty="0">
                <a:latin typeface="Times New Roman"/>
                <a:cs typeface="Times New Roman"/>
              </a:rPr>
              <a:t>organizzazione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cooperatori intelligenti. Ma </a:t>
            </a:r>
            <a:r>
              <a:rPr sz="1200" dirty="0">
                <a:latin typeface="Times New Roman"/>
                <a:cs typeface="Times New Roman"/>
              </a:rPr>
              <a:t>la cooperazione non è una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caratteristica</a:t>
            </a:r>
            <a:endParaRPr sz="1200">
              <a:latin typeface="Times New Roman"/>
              <a:cs typeface="Times New Roman"/>
            </a:endParaRPr>
          </a:p>
          <a:p>
            <a:pPr marL="88900" marR="26987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naturale dell’uomo; egli </a:t>
            </a:r>
            <a:r>
              <a:rPr sz="1200" dirty="0">
                <a:latin typeface="Times New Roman"/>
                <a:cs typeface="Times New Roman"/>
              </a:rPr>
              <a:t>impara a </a:t>
            </a:r>
            <a:r>
              <a:rPr sz="1200" spc="-5" dirty="0">
                <a:latin typeface="Times New Roman"/>
                <a:cs typeface="Times New Roman"/>
              </a:rPr>
              <a:t>cooperare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per paura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perché scopre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vantaggioso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 fronte </a:t>
            </a:r>
            <a:r>
              <a:rPr sz="1200" dirty="0">
                <a:latin typeface="Times New Roman"/>
                <a:cs typeface="Times New Roman"/>
              </a:rPr>
              <a:t>alle  </a:t>
            </a:r>
            <a:r>
              <a:rPr sz="1200" spc="-5" dirty="0">
                <a:latin typeface="Times New Roman"/>
                <a:cs typeface="Times New Roman"/>
              </a:rPr>
              <a:t>difficoltà del tempo presente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proteggersi </a:t>
            </a:r>
            <a:r>
              <a:rPr sz="1200" dirty="0">
                <a:latin typeface="Times New Roman"/>
                <a:cs typeface="Times New Roman"/>
              </a:rPr>
              <a:t>contro i </a:t>
            </a:r>
            <a:r>
              <a:rPr sz="1200" spc="-5" dirty="0">
                <a:latin typeface="Times New Roman"/>
                <a:cs typeface="Times New Roman"/>
              </a:rPr>
              <a:t>supposti pericoli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(764.1) 68:1.5 </a:t>
            </a:r>
            <a:r>
              <a:rPr sz="1200" dirty="0">
                <a:latin typeface="Times New Roman"/>
                <a:cs typeface="Times New Roman"/>
              </a:rPr>
              <a:t>I popoli che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organizzarono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tale società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ottennero migliori </a:t>
            </a:r>
            <a:r>
              <a:rPr sz="1200" dirty="0">
                <a:latin typeface="Times New Roman"/>
                <a:cs typeface="Times New Roman"/>
              </a:rPr>
              <a:t>risultati nell’affrontare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come 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difesa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 loro simili; </a:t>
            </a:r>
            <a:r>
              <a:rPr sz="1200" spc="-5" dirty="0">
                <a:latin typeface="Times New Roman"/>
                <a:cs typeface="Times New Roman"/>
              </a:rPr>
              <a:t>essi avevano maggiori </a:t>
            </a:r>
            <a:r>
              <a:rPr sz="1200" dirty="0">
                <a:latin typeface="Times New Roman"/>
                <a:cs typeface="Times New Roman"/>
              </a:rPr>
              <a:t>possibilità di </a:t>
            </a:r>
            <a:r>
              <a:rPr sz="1200" spc="-5" dirty="0">
                <a:latin typeface="Times New Roman"/>
                <a:cs typeface="Times New Roman"/>
              </a:rPr>
              <a:t>sopravvivere. Per questo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è costantemente  </a:t>
            </a:r>
            <a:r>
              <a:rPr sz="1200" spc="-5" dirty="0">
                <a:latin typeface="Times New Roman"/>
                <a:cs typeface="Times New Roman"/>
              </a:rPr>
              <a:t>progredita su Urantia </a:t>
            </a:r>
            <a:r>
              <a:rPr sz="1200" dirty="0">
                <a:latin typeface="Times New Roman"/>
                <a:cs typeface="Times New Roman"/>
              </a:rPr>
              <a:t>nonostante i </a:t>
            </a:r>
            <a:r>
              <a:rPr sz="1200" spc="-5" dirty="0">
                <a:latin typeface="Times New Roman"/>
                <a:cs typeface="Times New Roman"/>
              </a:rPr>
              <a:t>suoi numerosi regressi.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dell’accrescimento </a:t>
            </a:r>
            <a:r>
              <a:rPr sz="1200" dirty="0">
                <a:latin typeface="Times New Roman"/>
                <a:cs typeface="Times New Roman"/>
              </a:rPr>
              <a:t>del valore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sopravvivenza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nell’associazione che </a:t>
            </a:r>
            <a:r>
              <a:rPr sz="1200" dirty="0">
                <a:latin typeface="Times New Roman"/>
                <a:cs typeface="Times New Roman"/>
              </a:rPr>
              <a:t>numerosi </a:t>
            </a:r>
            <a:r>
              <a:rPr sz="1200" spc="-5" dirty="0">
                <a:latin typeface="Times New Roman"/>
                <a:cs typeface="Times New Roman"/>
              </a:rPr>
              <a:t>errori </a:t>
            </a:r>
            <a:r>
              <a:rPr sz="1200" dirty="0">
                <a:latin typeface="Times New Roman"/>
                <a:cs typeface="Times New Roman"/>
              </a:rPr>
              <a:t>dell’uomo non </a:t>
            </a:r>
            <a:r>
              <a:rPr sz="1200" spc="-5" dirty="0">
                <a:latin typeface="Times New Roman"/>
                <a:cs typeface="Times New Roman"/>
              </a:rPr>
              <a:t>sono riusciti </a:t>
            </a:r>
            <a:r>
              <a:rPr sz="1200" dirty="0">
                <a:latin typeface="Times New Roman"/>
                <a:cs typeface="Times New Roman"/>
              </a:rPr>
              <a:t>finora ad </a:t>
            </a:r>
            <a:r>
              <a:rPr sz="1200" spc="-5" dirty="0">
                <a:latin typeface="Times New Roman"/>
                <a:cs typeface="Times New Roman"/>
              </a:rPr>
              <a:t>arrestare </a:t>
            </a:r>
            <a:r>
              <a:rPr sz="1200" dirty="0">
                <a:latin typeface="Times New Roman"/>
                <a:cs typeface="Times New Roman"/>
              </a:rPr>
              <a:t>o a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95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(764.2) 68:1.6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società culturale contemporanea sia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recente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dimostrato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sopravvivenza sino </a:t>
            </a:r>
            <a:r>
              <a:rPr sz="1200" spc="-5" dirty="0">
                <a:latin typeface="Times New Roman"/>
                <a:cs typeface="Times New Roman"/>
              </a:rPr>
              <a:t>ad  oggi </a:t>
            </a:r>
            <a:r>
              <a:rPr sz="1200" dirty="0">
                <a:latin typeface="Times New Roman"/>
                <a:cs typeface="Times New Roman"/>
              </a:rPr>
              <a:t>di condizioni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come quelle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caratterizzano gli aborigeni australiani,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Boscimani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Pigmei </a:t>
            </a:r>
            <a:r>
              <a:rPr sz="1200" dirty="0">
                <a:latin typeface="Times New Roman"/>
                <a:cs typeface="Times New Roman"/>
              </a:rPr>
              <a:t>dell’Africa.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483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popolazioni </a:t>
            </a:r>
            <a:r>
              <a:rPr sz="1200" spc="-5" dirty="0">
                <a:latin typeface="Times New Roman"/>
                <a:cs typeface="Times New Roman"/>
              </a:rPr>
              <a:t>arretrate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osservare qualcosa </a:t>
            </a:r>
            <a:r>
              <a:rPr sz="1200" spc="-5" dirty="0">
                <a:latin typeface="Times New Roman"/>
                <a:cs typeface="Times New Roman"/>
              </a:rPr>
              <a:t>dell’ostilità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primitiva, del </a:t>
            </a:r>
            <a:r>
              <a:rPr sz="1200" dirty="0">
                <a:latin typeface="Times New Roman"/>
                <a:cs typeface="Times New Roman"/>
              </a:rPr>
              <a:t>sospetto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altri tratti  altamente antisociali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così caratteristici </a:t>
            </a:r>
            <a:r>
              <a:rPr sz="1200" dirty="0">
                <a:latin typeface="Times New Roman"/>
                <a:cs typeface="Times New Roman"/>
              </a:rPr>
              <a:t>di tutte le razze </a:t>
            </a:r>
            <a:r>
              <a:rPr sz="1200" spc="-5" dirty="0">
                <a:latin typeface="Times New Roman"/>
                <a:cs typeface="Times New Roman"/>
              </a:rPr>
              <a:t>primitive. Questi miseri resti dei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asociali </a:t>
            </a:r>
            <a:r>
              <a:rPr sz="1200" dirty="0">
                <a:latin typeface="Times New Roman"/>
                <a:cs typeface="Times New Roman"/>
              </a:rPr>
              <a:t>dei tempi antichi  testimoniano </a:t>
            </a:r>
            <a:r>
              <a:rPr sz="1200" spc="-5" dirty="0">
                <a:latin typeface="Times New Roman"/>
                <a:cs typeface="Times New Roman"/>
              </a:rPr>
              <a:t>eloquentemente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la tendenza individualista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dell’uomo non può </a:t>
            </a:r>
            <a:r>
              <a:rPr sz="1200" spc="-5" dirty="0">
                <a:latin typeface="Times New Roman"/>
                <a:cs typeface="Times New Roman"/>
              </a:rPr>
              <a:t>competere con successo </a:t>
            </a:r>
            <a:r>
              <a:rPr sz="1200" dirty="0">
                <a:latin typeface="Times New Roman"/>
                <a:cs typeface="Times New Roman"/>
              </a:rPr>
              <a:t>contro le  organizzazioni </a:t>
            </a:r>
            <a:r>
              <a:rPr sz="1200" spc="-5" dirty="0">
                <a:latin typeface="Times New Roman"/>
                <a:cs typeface="Times New Roman"/>
              </a:rPr>
              <a:t>ed associazioni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efficaci </a:t>
            </a:r>
            <a:r>
              <a:rPr sz="1200" dirty="0">
                <a:latin typeface="Times New Roman"/>
                <a:cs typeface="Times New Roman"/>
              </a:rPr>
              <a:t>e più potenti del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sociale.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asociali arretrate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diffidenti,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parlano un  </a:t>
            </a:r>
            <a:r>
              <a:rPr sz="1200" spc="-5" dirty="0">
                <a:latin typeface="Times New Roman"/>
                <a:cs typeface="Times New Roman"/>
              </a:rPr>
              <a:t>dialetto differente ogni sessanta </a:t>
            </a:r>
            <a:r>
              <a:rPr sz="1200" dirty="0">
                <a:latin typeface="Times New Roman"/>
                <a:cs typeface="Times New Roman"/>
              </a:rPr>
              <a:t>od ottanta chilometri, </a:t>
            </a:r>
            <a:r>
              <a:rPr sz="1200" spc="-5" dirty="0">
                <a:latin typeface="Times New Roman"/>
                <a:cs typeface="Times New Roman"/>
              </a:rPr>
              <a:t>illustrano </a:t>
            </a:r>
            <a:r>
              <a:rPr sz="1200" spc="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avreste </a:t>
            </a:r>
            <a:r>
              <a:rPr sz="1200" dirty="0">
                <a:latin typeface="Times New Roman"/>
                <a:cs typeface="Times New Roman"/>
              </a:rPr>
              <a:t>potuto vivere ora senza </a:t>
            </a:r>
            <a:r>
              <a:rPr sz="1200" spc="-5" dirty="0">
                <a:latin typeface="Times New Roman"/>
                <a:cs typeface="Times New Roman"/>
              </a:rPr>
              <a:t>gli insegnamenti  del gruppo corporale del Principe Planetario </a:t>
            </a:r>
            <a:r>
              <a:rPr sz="1200" dirty="0">
                <a:latin typeface="Times New Roman"/>
                <a:cs typeface="Times New Roman"/>
              </a:rPr>
              <a:t>e le attività </a:t>
            </a:r>
            <a:r>
              <a:rPr sz="1200" spc="-5" dirty="0">
                <a:latin typeface="Times New Roman"/>
                <a:cs typeface="Times New Roman"/>
              </a:rPr>
              <a:t>successive del gruppo adamico </a:t>
            </a:r>
            <a:r>
              <a:rPr sz="1200" dirty="0">
                <a:latin typeface="Times New Roman"/>
                <a:cs typeface="Times New Roman"/>
              </a:rPr>
              <a:t>di elevatori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razziali.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22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(764.3) 68:1.7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frase </a:t>
            </a:r>
            <a:r>
              <a:rPr sz="1200" dirty="0">
                <a:latin typeface="Times New Roman"/>
                <a:cs typeface="Times New Roman"/>
              </a:rPr>
              <a:t>moderna </a:t>
            </a:r>
            <a:r>
              <a:rPr sz="1200" spc="-5" dirty="0">
                <a:latin typeface="Times New Roman"/>
                <a:cs typeface="Times New Roman"/>
              </a:rPr>
              <a:t>“ritorno alla </a:t>
            </a:r>
            <a:r>
              <a:rPr sz="1200" dirty="0">
                <a:latin typeface="Times New Roman"/>
                <a:cs typeface="Times New Roman"/>
              </a:rPr>
              <a:t>natura” è un’illusione dell’ignoranza, una </a:t>
            </a:r>
            <a:r>
              <a:rPr sz="1200" spc="-5" dirty="0">
                <a:latin typeface="Times New Roman"/>
                <a:cs typeface="Times New Roman"/>
              </a:rPr>
              <a:t>credenza nella realtà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un’antica </a:t>
            </a:r>
            <a:r>
              <a:rPr sz="1200" dirty="0">
                <a:latin typeface="Times New Roman"/>
                <a:cs typeface="Times New Roman"/>
              </a:rPr>
              <a:t>fittizia </a:t>
            </a:r>
            <a:r>
              <a:rPr sz="1200" spc="-5" dirty="0">
                <a:latin typeface="Times New Roman"/>
                <a:cs typeface="Times New Roman"/>
              </a:rPr>
              <a:t>“età  d’oro”.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leggenda dell’età </a:t>
            </a:r>
            <a:r>
              <a:rPr sz="1200" dirty="0">
                <a:latin typeface="Times New Roman"/>
                <a:cs typeface="Times New Roman"/>
              </a:rPr>
              <a:t>d’oro è la </a:t>
            </a:r>
            <a:r>
              <a:rPr sz="1200" spc="-5" dirty="0">
                <a:latin typeface="Times New Roman"/>
                <a:cs typeface="Times New Roman"/>
              </a:rPr>
              <a:t>realtà storica dell’esistenza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dell’Eden. Ma queste </a:t>
            </a:r>
            <a:r>
              <a:rPr sz="1200" spc="5" dirty="0">
                <a:latin typeface="Times New Roman"/>
                <a:cs typeface="Times New Roman"/>
              </a:rPr>
              <a:t>società  </a:t>
            </a:r>
            <a:r>
              <a:rPr sz="1200" spc="-5" dirty="0">
                <a:latin typeface="Times New Roman"/>
                <a:cs typeface="Times New Roman"/>
              </a:rPr>
              <a:t>avanzate erano lontane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realizzare sogni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utopistici.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fattori del progresso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sociale</a:t>
            </a:r>
            <a:endParaRPr sz="1600">
              <a:latin typeface="Times New Roman"/>
              <a:cs typeface="Times New Roman"/>
            </a:endParaRPr>
          </a:p>
          <a:p>
            <a:pPr marL="76200" marR="8382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(764.4) 68:2.1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società civilizzata è il risultato </a:t>
            </a:r>
            <a:r>
              <a:rPr sz="1200" spc="-5" dirty="0">
                <a:latin typeface="Times New Roman"/>
                <a:cs typeface="Times New Roman"/>
              </a:rPr>
              <a:t>degli sforzi iniziali dell’uomo per superare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avversione </a:t>
            </a:r>
            <a:r>
              <a:rPr sz="1200" dirty="0">
                <a:latin typeface="Times New Roman"/>
                <a:cs typeface="Times New Roman"/>
              </a:rPr>
              <a:t>all’</a:t>
            </a:r>
            <a:r>
              <a:rPr sz="1200" i="1" dirty="0">
                <a:latin typeface="Times New Roman"/>
                <a:cs typeface="Times New Roman"/>
              </a:rPr>
              <a:t>isolamento. </a:t>
            </a:r>
            <a:r>
              <a:rPr sz="1200" spc="-5" dirty="0">
                <a:latin typeface="Times New Roman"/>
                <a:cs typeface="Times New Roman"/>
              </a:rPr>
              <a:t>Ma ciò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significa </a:t>
            </a:r>
            <a:r>
              <a:rPr sz="1200" dirty="0">
                <a:latin typeface="Times New Roman"/>
                <a:cs typeface="Times New Roman"/>
              </a:rPr>
              <a:t>necessariamente </a:t>
            </a:r>
            <a:r>
              <a:rPr sz="1200" spc="-5" dirty="0">
                <a:latin typeface="Times New Roman"/>
                <a:cs typeface="Times New Roman"/>
              </a:rPr>
              <a:t>reciproco affetto,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stato turbolento attuale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gruppi primitivi </a:t>
            </a:r>
            <a:r>
              <a:rPr sz="1200" dirty="0">
                <a:latin typeface="Times New Roman"/>
                <a:cs typeface="Times New Roman"/>
              </a:rPr>
              <a:t>illustra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le difficoltà  </a:t>
            </a:r>
            <a:r>
              <a:rPr sz="1200" spc="-5" dirty="0">
                <a:latin typeface="Times New Roman"/>
                <a:cs typeface="Times New Roman"/>
              </a:rPr>
              <a:t>attraversate dalle </a:t>
            </a:r>
            <a:r>
              <a:rPr sz="1200" dirty="0">
                <a:latin typeface="Times New Roman"/>
                <a:cs typeface="Times New Roman"/>
              </a:rPr>
              <a:t>prime tribù.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membri di una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scontrarsi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combattersi, </a:t>
            </a:r>
            <a:r>
              <a:rPr sz="1200" dirty="0">
                <a:latin typeface="Times New Roman"/>
                <a:cs typeface="Times New Roman"/>
              </a:rPr>
              <a:t>e benché 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spc="5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possa  apparire come </a:t>
            </a:r>
            <a:r>
              <a:rPr sz="1200" dirty="0">
                <a:latin typeface="Times New Roman"/>
                <a:cs typeface="Times New Roman"/>
              </a:rPr>
              <a:t>un insieme </a:t>
            </a:r>
            <a:r>
              <a:rPr sz="1200" spc="-5" dirty="0">
                <a:latin typeface="Times New Roman"/>
                <a:cs typeface="Times New Roman"/>
              </a:rPr>
              <a:t>incoerente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tentativi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lotte, nondimeno essa </a:t>
            </a:r>
            <a:r>
              <a:rPr sz="1200" dirty="0">
                <a:latin typeface="Times New Roman"/>
                <a:cs typeface="Times New Roman"/>
              </a:rPr>
              <a:t>evidenzia uno </a:t>
            </a:r>
            <a:r>
              <a:rPr sz="1200" spc="-5" dirty="0">
                <a:latin typeface="Times New Roman"/>
                <a:cs typeface="Times New Roman"/>
              </a:rPr>
              <a:t>sforzo intenso, </a:t>
            </a:r>
            <a:r>
              <a:rPr sz="1200" dirty="0">
                <a:latin typeface="Times New Roman"/>
                <a:cs typeface="Times New Roman"/>
              </a:rPr>
              <a:t>non la monotonia noiosa 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stagnazione.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(764.5) 68:2.2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dell’intelligenza abbia </a:t>
            </a:r>
            <a:r>
              <a:rPr sz="1200" dirty="0">
                <a:latin typeface="Times New Roman"/>
                <a:cs typeface="Times New Roman"/>
              </a:rPr>
              <a:t>notevolmente </a:t>
            </a:r>
            <a:r>
              <a:rPr sz="1200" spc="-5" dirty="0">
                <a:latin typeface="Times New Roman"/>
                <a:cs typeface="Times New Roman"/>
              </a:rPr>
              <a:t>contribuito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ritmo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progresso culturale,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76200" marR="13462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essenzialmente concepita per </a:t>
            </a:r>
            <a:r>
              <a:rPr sz="1200" dirty="0">
                <a:latin typeface="Times New Roman"/>
                <a:cs typeface="Times New Roman"/>
              </a:rPr>
              <a:t>diminuire </a:t>
            </a:r>
            <a:r>
              <a:rPr sz="1200" spc="-5" dirty="0">
                <a:latin typeface="Times New Roman"/>
                <a:cs typeface="Times New Roman"/>
              </a:rPr>
              <a:t>l’elemento rischio </a:t>
            </a:r>
            <a:r>
              <a:rPr sz="1200" dirty="0">
                <a:latin typeface="Times New Roman"/>
                <a:cs typeface="Times New Roman"/>
              </a:rPr>
              <a:t>nel modo di </a:t>
            </a:r>
            <a:r>
              <a:rPr sz="1200" spc="-5" dirty="0">
                <a:latin typeface="Times New Roman"/>
                <a:cs typeface="Times New Roman"/>
              </a:rPr>
              <a:t>vivere dell’individuo,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progredita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velocità  </a:t>
            </a:r>
            <a:r>
              <a:rPr sz="1200" spc="-5" dirty="0">
                <a:latin typeface="Times New Roman"/>
                <a:cs typeface="Times New Roman"/>
              </a:rPr>
              <a:t>con cui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riuscita </a:t>
            </a:r>
            <a:r>
              <a:rPr sz="1200" dirty="0">
                <a:latin typeface="Times New Roman"/>
                <a:cs typeface="Times New Roman"/>
              </a:rPr>
              <a:t>a diminuire la </a:t>
            </a:r>
            <a:r>
              <a:rPr sz="1200" spc="-5" dirty="0">
                <a:latin typeface="Times New Roman"/>
                <a:cs typeface="Times New Roman"/>
              </a:rPr>
              <a:t>sofferenza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aumentare </a:t>
            </a:r>
            <a:r>
              <a:rPr sz="1200" spc="-5" dirty="0">
                <a:latin typeface="Times New Roman"/>
                <a:cs typeface="Times New Roman"/>
              </a:rPr>
              <a:t>l’elemento </a:t>
            </a:r>
            <a:r>
              <a:rPr sz="1200" dirty="0">
                <a:latin typeface="Times New Roman"/>
                <a:cs typeface="Times New Roman"/>
              </a:rPr>
              <a:t>piacere </a:t>
            </a:r>
            <a:r>
              <a:rPr sz="1200" spc="-5" dirty="0">
                <a:latin typeface="Times New Roman"/>
                <a:cs typeface="Times New Roman"/>
              </a:rPr>
              <a:t>nella vita.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l’intero corpo sociale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avanza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023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117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lentamente 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meta </a:t>
            </a:r>
            <a:r>
              <a:rPr sz="1200" spc="-5" dirty="0">
                <a:latin typeface="Times New Roman"/>
                <a:cs typeface="Times New Roman"/>
              </a:rPr>
              <a:t>del suo destino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l’estinzione </a:t>
            </a:r>
            <a:r>
              <a:rPr sz="1200" dirty="0">
                <a:latin typeface="Times New Roman"/>
                <a:cs typeface="Times New Roman"/>
              </a:rPr>
              <a:t>o la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— a </a:t>
            </a:r>
            <a:r>
              <a:rPr sz="1200" spc="-5" dirty="0">
                <a:latin typeface="Times New Roman"/>
                <a:cs typeface="Times New Roman"/>
              </a:rPr>
              <a:t>seconda che </a:t>
            </a:r>
            <a:r>
              <a:rPr sz="1200" dirty="0">
                <a:latin typeface="Times New Roman"/>
                <a:cs typeface="Times New Roman"/>
              </a:rPr>
              <a:t>la meta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preservazione o  </a:t>
            </a:r>
            <a:r>
              <a:rPr sz="1200" spc="-5" dirty="0">
                <a:latin typeface="Times New Roman"/>
                <a:cs typeface="Times New Roman"/>
              </a:rPr>
              <a:t>l’autogratificazione. L’autopreservazione origina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l’eccesso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autogratificazione distrugge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civiltà.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445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(764.6) 68:2.3 </a:t>
            </a:r>
            <a:r>
              <a:rPr sz="1200" spc="-5" dirty="0">
                <a:latin typeface="Times New Roman"/>
                <a:cs typeface="Times New Roman"/>
              </a:rPr>
              <a:t>Una società si occupa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perpetuazione, </a:t>
            </a:r>
            <a:r>
              <a:rPr sz="1200" spc="-5" dirty="0">
                <a:latin typeface="Times New Roman"/>
                <a:cs typeface="Times New Roman"/>
              </a:rPr>
              <a:t>della propria </a:t>
            </a:r>
            <a:r>
              <a:rPr sz="1200" dirty="0">
                <a:latin typeface="Times New Roman"/>
                <a:cs typeface="Times New Roman"/>
              </a:rPr>
              <a:t>preservazione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propria </a:t>
            </a:r>
            <a:r>
              <a:rPr sz="1200" spc="-5" dirty="0">
                <a:latin typeface="Times New Roman"/>
                <a:cs typeface="Times New Roman"/>
              </a:rPr>
              <a:t>soddisfazione,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l’autorealizzazione umana merita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il fine </a:t>
            </a:r>
            <a:r>
              <a:rPr sz="1200" spc="-5" dirty="0">
                <a:latin typeface="Times New Roman"/>
                <a:cs typeface="Times New Roman"/>
              </a:rPr>
              <a:t>immediato </a:t>
            </a:r>
            <a:r>
              <a:rPr sz="1200" dirty="0">
                <a:latin typeface="Times New Roman"/>
                <a:cs typeface="Times New Roman"/>
              </a:rPr>
              <a:t>di molti </a:t>
            </a:r>
            <a:r>
              <a:rPr sz="1200" spc="-5" dirty="0">
                <a:latin typeface="Times New Roman"/>
                <a:cs typeface="Times New Roman"/>
              </a:rPr>
              <a:t>gruppi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culturali.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175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(765.1) 68:2.4 </a:t>
            </a:r>
            <a:r>
              <a:rPr sz="1200" spc="-5" dirty="0">
                <a:latin typeface="Times New Roman"/>
                <a:cs typeface="Times New Roman"/>
              </a:rPr>
              <a:t>L’istinto </a:t>
            </a:r>
            <a:r>
              <a:rPr sz="1200" dirty="0">
                <a:latin typeface="Times New Roman"/>
                <a:cs typeface="Times New Roman"/>
              </a:rPr>
              <a:t>gregario </a:t>
            </a:r>
            <a:r>
              <a:rPr sz="1200" spc="-5" dirty="0">
                <a:latin typeface="Times New Roman"/>
                <a:cs typeface="Times New Roman"/>
              </a:rPr>
              <a:t>dell’uomo naturale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basta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sviluppo </a:t>
            </a:r>
            <a:r>
              <a:rPr sz="1200" dirty="0">
                <a:latin typeface="Times New Roman"/>
                <a:cs typeface="Times New Roman"/>
              </a:rPr>
              <a:t>di un’organizzazione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esiste  attualmente su Urantia. Benché </a:t>
            </a:r>
            <a:r>
              <a:rPr sz="1200" dirty="0">
                <a:latin typeface="Times New Roman"/>
                <a:cs typeface="Times New Roman"/>
              </a:rPr>
              <a:t>questa propensione </a:t>
            </a:r>
            <a:r>
              <a:rPr sz="1200" spc="-5" dirty="0">
                <a:latin typeface="Times New Roman"/>
                <a:cs typeface="Times New Roman"/>
              </a:rPr>
              <a:t>gregaria </a:t>
            </a:r>
            <a:r>
              <a:rPr sz="1200" dirty="0">
                <a:latin typeface="Times New Roman"/>
                <a:cs typeface="Times New Roman"/>
              </a:rPr>
              <a:t>innata </a:t>
            </a:r>
            <a:r>
              <a:rPr sz="1200" spc="-5" dirty="0">
                <a:latin typeface="Times New Roman"/>
                <a:cs typeface="Times New Roman"/>
              </a:rPr>
              <a:t>sia alla base della </a:t>
            </a:r>
            <a:r>
              <a:rPr sz="1200" dirty="0">
                <a:latin typeface="Times New Roman"/>
                <a:cs typeface="Times New Roman"/>
              </a:rPr>
              <a:t>società </a:t>
            </a:r>
            <a:r>
              <a:rPr sz="1200" spc="-5" dirty="0">
                <a:latin typeface="Times New Roman"/>
                <a:cs typeface="Times New Roman"/>
              </a:rPr>
              <a:t>umana, 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sociabilità</a:t>
            </a:r>
            <a:endParaRPr sz="1200">
              <a:latin typeface="Times New Roman"/>
              <a:cs typeface="Times New Roman"/>
            </a:endParaRPr>
          </a:p>
          <a:p>
            <a:pPr marL="88900" marR="819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un’acquisizione. Due grandi influenze che contribuirono all’associazione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degli esseri umani furono </a:t>
            </a:r>
            <a:r>
              <a:rPr sz="1200" dirty="0">
                <a:latin typeface="Times New Roman"/>
                <a:cs typeface="Times New Roman"/>
              </a:rPr>
              <a:t>la fame e 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a scopo </a:t>
            </a:r>
            <a:r>
              <a:rPr sz="1200" spc="-5" dirty="0">
                <a:latin typeface="Times New Roman"/>
                <a:cs typeface="Times New Roman"/>
              </a:rPr>
              <a:t>sessuale, bisogni istintivi </a:t>
            </a:r>
            <a:r>
              <a:rPr sz="1200" dirty="0">
                <a:latin typeface="Times New Roman"/>
                <a:cs typeface="Times New Roman"/>
              </a:rPr>
              <a:t>che l’uomo </a:t>
            </a:r>
            <a:r>
              <a:rPr sz="1200" spc="-5" dirty="0">
                <a:latin typeface="Times New Roman"/>
                <a:cs typeface="Times New Roman"/>
              </a:rPr>
              <a:t>condivide con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animale. Altre </a:t>
            </a:r>
            <a:r>
              <a:rPr sz="1200" dirty="0">
                <a:latin typeface="Times New Roman"/>
                <a:cs typeface="Times New Roman"/>
              </a:rPr>
              <a:t>due emozioni </a:t>
            </a:r>
            <a:r>
              <a:rPr sz="1200" spc="-5" dirty="0">
                <a:latin typeface="Times New Roman"/>
                <a:cs typeface="Times New Roman"/>
              </a:rPr>
              <a:t>che spinsero gli </a:t>
            </a:r>
            <a:r>
              <a:rPr sz="1200" spc="5" dirty="0">
                <a:latin typeface="Times New Roman"/>
                <a:cs typeface="Times New Roman"/>
              </a:rPr>
              <a:t>esseri 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unirsi ed a </a:t>
            </a:r>
            <a:r>
              <a:rPr sz="1200" i="1" dirty="0">
                <a:latin typeface="Times New Roman"/>
                <a:cs typeface="Times New Roman"/>
              </a:rPr>
              <a:t>tenersi </a:t>
            </a:r>
            <a:r>
              <a:rPr sz="1200" dirty="0">
                <a:latin typeface="Times New Roman"/>
                <a:cs typeface="Times New Roman"/>
              </a:rPr>
              <a:t>uniti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vanità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paura,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particolarmente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paura dei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fantasmi.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6573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(765.2) 68:2.5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resoconto </a:t>
            </a:r>
            <a:r>
              <a:rPr sz="1200" dirty="0">
                <a:latin typeface="Times New Roman"/>
                <a:cs typeface="Times New Roman"/>
              </a:rPr>
              <a:t>della lotta </a:t>
            </a:r>
            <a:r>
              <a:rPr sz="1200" spc="-5" dirty="0">
                <a:latin typeface="Times New Roman"/>
                <a:cs typeface="Times New Roman"/>
              </a:rPr>
              <a:t>millenaria dell’uomo </a:t>
            </a:r>
            <a:r>
              <a:rPr sz="1200" dirty="0">
                <a:latin typeface="Times New Roman"/>
                <a:cs typeface="Times New Roman"/>
              </a:rPr>
              <a:t>per il cibo. </a:t>
            </a:r>
            <a:r>
              <a:rPr sz="1200" i="1" spc="-5" dirty="0">
                <a:latin typeface="Times New Roman"/>
                <a:cs typeface="Times New Roman"/>
              </a:rPr>
              <a:t>L’uomo primitivo pensava soltanto </a:t>
            </a:r>
            <a:r>
              <a:rPr sz="1200" i="1" dirty="0">
                <a:latin typeface="Times New Roman"/>
                <a:cs typeface="Times New Roman"/>
              </a:rPr>
              <a:t>quando  </a:t>
            </a:r>
            <a:r>
              <a:rPr sz="1200" i="1" spc="-5" dirty="0">
                <a:latin typeface="Times New Roman"/>
                <a:cs typeface="Times New Roman"/>
              </a:rPr>
              <a:t>aveva </a:t>
            </a:r>
            <a:r>
              <a:rPr sz="1200" i="1" dirty="0">
                <a:latin typeface="Times New Roman"/>
                <a:cs typeface="Times New Roman"/>
              </a:rPr>
              <a:t>fame; </a:t>
            </a:r>
            <a:r>
              <a:rPr sz="1200" dirty="0">
                <a:latin typeface="Times New Roman"/>
                <a:cs typeface="Times New Roman"/>
              </a:rPr>
              <a:t>economizzare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fu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prima rinuncia, il </a:t>
            </a:r>
            <a:r>
              <a:rPr sz="1200" spc="-5" dirty="0">
                <a:latin typeface="Times New Roman"/>
                <a:cs typeface="Times New Roman"/>
              </a:rPr>
              <a:t>suo primo 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autodisciplina.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sviluppo della società, </a:t>
            </a:r>
            <a:r>
              <a:rPr sz="1200" dirty="0">
                <a:latin typeface="Times New Roman"/>
                <a:cs typeface="Times New Roman"/>
              </a:rPr>
              <a:t>la fame  </a:t>
            </a:r>
            <a:r>
              <a:rPr sz="1200" spc="-5" dirty="0">
                <a:latin typeface="Times New Roman"/>
                <a:cs typeface="Times New Roman"/>
              </a:rPr>
              <a:t>cessò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solo </a:t>
            </a:r>
            <a:r>
              <a:rPr sz="1200" spc="-5" dirty="0">
                <a:latin typeface="Times New Roman"/>
                <a:cs typeface="Times New Roman"/>
              </a:rPr>
              <a:t>incentivo alla </a:t>
            </a:r>
            <a:r>
              <a:rPr sz="1200" dirty="0">
                <a:latin typeface="Times New Roman"/>
                <a:cs typeface="Times New Roman"/>
              </a:rPr>
              <a:t>mutua associazione.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altri tipi di </a:t>
            </a:r>
            <a:r>
              <a:rPr sz="1200" spc="-5" dirty="0">
                <a:latin typeface="Times New Roman"/>
                <a:cs typeface="Times New Roman"/>
              </a:rPr>
              <a:t>fame, </a:t>
            </a:r>
            <a:r>
              <a:rPr sz="1200" dirty="0">
                <a:latin typeface="Times New Roman"/>
                <a:cs typeface="Times New Roman"/>
              </a:rPr>
              <a:t>la realizzazione di </a:t>
            </a:r>
            <a:r>
              <a:rPr sz="1200" spc="-5" dirty="0">
                <a:latin typeface="Times New Roman"/>
                <a:cs typeface="Times New Roman"/>
              </a:rPr>
              <a:t>bisogni diversi, portarono 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ad un’associazione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stretta dell’umanità.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sovraccaricata dalla crescita eccessiva </a:t>
            </a:r>
            <a:r>
              <a:rPr sz="1200" dirty="0">
                <a:latin typeface="Times New Roman"/>
                <a:cs typeface="Times New Roman"/>
              </a:rPr>
              <a:t>di presunti </a:t>
            </a:r>
            <a:r>
              <a:rPr sz="1200" spc="-5" dirty="0">
                <a:latin typeface="Times New Roman"/>
                <a:cs typeface="Times New Roman"/>
              </a:rPr>
              <a:t>bisogni  </a:t>
            </a:r>
            <a:r>
              <a:rPr sz="1200" dirty="0">
                <a:latin typeface="Times New Roman"/>
                <a:cs typeface="Times New Roman"/>
              </a:rPr>
              <a:t>umani.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occidentale del ventesimo secolo geme esausta sotto </a:t>
            </a:r>
            <a:r>
              <a:rPr sz="1200" dirty="0">
                <a:latin typeface="Times New Roman"/>
                <a:cs typeface="Times New Roman"/>
              </a:rPr>
              <a:t>l’enorme </a:t>
            </a:r>
            <a:r>
              <a:rPr sz="1200" spc="-5" dirty="0">
                <a:latin typeface="Times New Roman"/>
                <a:cs typeface="Times New Roman"/>
              </a:rPr>
              <a:t>peso del </a:t>
            </a:r>
            <a:r>
              <a:rPr sz="1200" dirty="0">
                <a:latin typeface="Times New Roman"/>
                <a:cs typeface="Times New Roman"/>
              </a:rPr>
              <a:t>lusso e la </a:t>
            </a:r>
            <a:r>
              <a:rPr sz="1200" spc="-5" dirty="0">
                <a:latin typeface="Times New Roman"/>
                <a:cs typeface="Times New Roman"/>
              </a:rPr>
              <a:t>disordinata </a:t>
            </a:r>
            <a:r>
              <a:rPr sz="1200" dirty="0">
                <a:latin typeface="Times New Roman"/>
                <a:cs typeface="Times New Roman"/>
              </a:rPr>
              <a:t>moltiplicazione </a:t>
            </a:r>
            <a:r>
              <a:rPr sz="1200" spc="-5" dirty="0">
                <a:latin typeface="Times New Roman"/>
                <a:cs typeface="Times New Roman"/>
              </a:rPr>
              <a:t>dei  desideri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brame </a:t>
            </a:r>
            <a:r>
              <a:rPr sz="1200" spc="-5" dirty="0">
                <a:latin typeface="Times New Roman"/>
                <a:cs typeface="Times New Roman"/>
              </a:rPr>
              <a:t>umane.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società moderna </a:t>
            </a:r>
            <a:r>
              <a:rPr sz="1200" spc="-5" dirty="0">
                <a:latin typeface="Times New Roman"/>
                <a:cs typeface="Times New Roman"/>
              </a:rPr>
              <a:t>sta sopportando </a:t>
            </a:r>
            <a:r>
              <a:rPr sz="1200" dirty="0">
                <a:latin typeface="Times New Roman"/>
                <a:cs typeface="Times New Roman"/>
              </a:rPr>
              <a:t>la tensione di una </a:t>
            </a:r>
            <a:r>
              <a:rPr sz="1200" spc="-5" dirty="0">
                <a:latin typeface="Times New Roman"/>
                <a:cs typeface="Times New Roman"/>
              </a:rPr>
              <a:t>delle sue fasi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pericolose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d’interassociazione su grande scala </a:t>
            </a:r>
            <a:r>
              <a:rPr sz="1200" dirty="0">
                <a:latin typeface="Times New Roman"/>
                <a:cs typeface="Times New Roman"/>
              </a:rPr>
              <a:t>e d’interdipendenza </a:t>
            </a:r>
            <a:r>
              <a:rPr sz="1200" spc="-5" dirty="0">
                <a:latin typeface="Times New Roman"/>
                <a:cs typeface="Times New Roman"/>
              </a:rPr>
              <a:t>altamente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complessa.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(765.3) 68:2.6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pressione sociale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fame,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vanità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paura dei fantasmi è stata </a:t>
            </a:r>
            <a:r>
              <a:rPr sz="1200" spc="-5" dirty="0">
                <a:latin typeface="Times New Roman"/>
                <a:cs typeface="Times New Roman"/>
              </a:rPr>
              <a:t>continua,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soddisfazione sessuale invece </a:t>
            </a:r>
            <a:r>
              <a:rPr sz="1200" dirty="0">
                <a:latin typeface="Times New Roman"/>
                <a:cs typeface="Times New Roman"/>
              </a:rPr>
              <a:t>è  stata </a:t>
            </a:r>
            <a:r>
              <a:rPr sz="1200" spc="-5" dirty="0">
                <a:latin typeface="Times New Roman"/>
                <a:cs typeface="Times New Roman"/>
              </a:rPr>
              <a:t>temporanea ed intermittente.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desiderio </a:t>
            </a:r>
            <a:r>
              <a:rPr sz="1200" spc="-5" dirty="0">
                <a:latin typeface="Times New Roman"/>
                <a:cs typeface="Times New Roman"/>
              </a:rPr>
              <a:t>sessuale </a:t>
            </a:r>
            <a:r>
              <a:rPr sz="1200" dirty="0">
                <a:latin typeface="Times New Roman"/>
                <a:cs typeface="Times New Roman"/>
              </a:rPr>
              <a:t>da solo non </a:t>
            </a:r>
            <a:r>
              <a:rPr sz="1200" spc="-5" dirty="0">
                <a:latin typeface="Times New Roman"/>
                <a:cs typeface="Times New Roman"/>
              </a:rPr>
              <a:t>spinse </a:t>
            </a:r>
            <a:r>
              <a:rPr sz="1200" dirty="0">
                <a:latin typeface="Times New Roman"/>
                <a:cs typeface="Times New Roman"/>
              </a:rPr>
              <a:t>gli uomini e le donne primitivi ad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pesanti  </a:t>
            </a:r>
            <a:r>
              <a:rPr sz="1200" spc="-5" dirty="0">
                <a:latin typeface="Times New Roman"/>
                <a:cs typeface="Times New Roman"/>
              </a:rPr>
              <a:t>fardelli </a:t>
            </a:r>
            <a:r>
              <a:rPr sz="1200" dirty="0">
                <a:latin typeface="Times New Roman"/>
                <a:cs typeface="Times New Roman"/>
              </a:rPr>
              <a:t>del mantenimento di una </a:t>
            </a:r>
            <a:r>
              <a:rPr sz="1200" spc="-5" dirty="0">
                <a:latin typeface="Times New Roman"/>
                <a:cs typeface="Times New Roman"/>
              </a:rPr>
              <a:t>famiglia.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fondata </a:t>
            </a:r>
            <a:r>
              <a:rPr sz="1200" spc="-5" dirty="0">
                <a:latin typeface="Times New Roman"/>
                <a:cs typeface="Times New Roman"/>
              </a:rPr>
              <a:t>sull’esuberanza sessuale del maschio </a:t>
            </a:r>
            <a:r>
              <a:rPr sz="1200" dirty="0">
                <a:latin typeface="Times New Roman"/>
                <a:cs typeface="Times New Roman"/>
              </a:rPr>
              <a:t>privo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452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9050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soddisfazioni </a:t>
            </a:r>
            <a:r>
              <a:rPr sz="1200" spc="-5" dirty="0">
                <a:latin typeface="Times New Roman"/>
                <a:cs typeface="Times New Roman"/>
              </a:rPr>
              <a:t>frequenti </a:t>
            </a:r>
            <a:r>
              <a:rPr sz="1200" dirty="0">
                <a:latin typeface="Times New Roman"/>
                <a:cs typeface="Times New Roman"/>
              </a:rPr>
              <a:t>e sul </a:t>
            </a:r>
            <a:r>
              <a:rPr sz="1200" spc="-5" dirty="0">
                <a:latin typeface="Times New Roman"/>
                <a:cs typeface="Times New Roman"/>
              </a:rPr>
              <a:t>profondo amore </a:t>
            </a:r>
            <a:r>
              <a:rPr sz="1200" dirty="0">
                <a:latin typeface="Times New Roman"/>
                <a:cs typeface="Times New Roman"/>
              </a:rPr>
              <a:t>materno </a:t>
            </a:r>
            <a:r>
              <a:rPr sz="1200" spc="-5" dirty="0">
                <a:latin typeface="Times New Roman"/>
                <a:cs typeface="Times New Roman"/>
              </a:rPr>
              <a:t>della femmina </a:t>
            </a:r>
            <a:r>
              <a:rPr sz="1200" dirty="0">
                <a:latin typeface="Times New Roman"/>
                <a:cs typeface="Times New Roman"/>
              </a:rPr>
              <a:t>umana,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certa misura essa </a:t>
            </a:r>
            <a:r>
              <a:rPr sz="1200" spc="-5" dirty="0">
                <a:latin typeface="Times New Roman"/>
                <a:cs typeface="Times New Roman"/>
              </a:rPr>
              <a:t>condivide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femmine </a:t>
            </a:r>
            <a:r>
              <a:rPr sz="1200" dirty="0">
                <a:latin typeface="Times New Roman"/>
                <a:cs typeface="Times New Roman"/>
              </a:rPr>
              <a:t>di  tutti </a:t>
            </a:r>
            <a:r>
              <a:rPr sz="1200" spc="-5" dirty="0">
                <a:latin typeface="Times New Roman"/>
                <a:cs typeface="Times New Roman"/>
              </a:rPr>
              <a:t>gli animali superiori.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di un bambino </a:t>
            </a:r>
            <a:r>
              <a:rPr sz="1200" spc="-5" dirty="0">
                <a:latin typeface="Times New Roman"/>
                <a:cs typeface="Times New Roman"/>
              </a:rPr>
              <a:t>indifeso determinò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differenziazione 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maschili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femminili; </a:t>
            </a:r>
            <a:r>
              <a:rPr sz="1200" dirty="0">
                <a:latin typeface="Times New Roman"/>
                <a:cs typeface="Times New Roman"/>
              </a:rPr>
              <a:t>la donna </a:t>
            </a:r>
            <a:r>
              <a:rPr sz="1200" spc="-5" dirty="0">
                <a:latin typeface="Times New Roman"/>
                <a:cs typeface="Times New Roman"/>
              </a:rPr>
              <a:t>dovette mantenere </a:t>
            </a:r>
            <a:r>
              <a:rPr sz="1200" dirty="0">
                <a:latin typeface="Times New Roman"/>
                <a:cs typeface="Times New Roman"/>
              </a:rPr>
              <a:t>una residenza </a:t>
            </a:r>
            <a:r>
              <a:rPr sz="1200" spc="-5" dirty="0">
                <a:latin typeface="Times New Roman"/>
                <a:cs typeface="Times New Roman"/>
              </a:rPr>
              <a:t>fissa </a:t>
            </a:r>
            <a:r>
              <a:rPr sz="1200" dirty="0">
                <a:latin typeface="Times New Roman"/>
                <a:cs typeface="Times New Roman"/>
              </a:rPr>
              <a:t>in cui poter coltivare il </a:t>
            </a:r>
            <a:r>
              <a:rPr sz="1200" spc="-5" dirty="0">
                <a:latin typeface="Times New Roman"/>
                <a:cs typeface="Times New Roman"/>
              </a:rPr>
              <a:t>terreno.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tempi più </a:t>
            </a:r>
            <a:r>
              <a:rPr sz="1200" spc="-5" dirty="0">
                <a:latin typeface="Times New Roman"/>
                <a:cs typeface="Times New Roman"/>
              </a:rPr>
              <a:t>remoti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dov’era  una donna è sempre stato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focolare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714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(765.4) 68:2.7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donna divenne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indispensabile </a:t>
            </a:r>
            <a:r>
              <a:rPr sz="1200" spc="-5" dirty="0">
                <a:latin typeface="Times New Roman"/>
                <a:cs typeface="Times New Roman"/>
              </a:rPr>
              <a:t>all’evoluzione del piano sociale, </a:t>
            </a:r>
            <a:r>
              <a:rPr sz="1200" dirty="0">
                <a:latin typeface="Times New Roman"/>
                <a:cs typeface="Times New Roman"/>
              </a:rPr>
              <a:t>non tanto per </a:t>
            </a:r>
            <a:r>
              <a:rPr sz="1200" spc="-5" dirty="0">
                <a:latin typeface="Times New Roman"/>
                <a:cs typeface="Times New Roman"/>
              </a:rPr>
              <a:t>un’effimera passione  sessuale quanto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cibo; essa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compagna indispensabile per l’automantenimento.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era  un’approvvigionatrice </a:t>
            </a:r>
            <a:r>
              <a:rPr sz="1200" dirty="0">
                <a:latin typeface="Times New Roman"/>
                <a:cs typeface="Times New Roman"/>
              </a:rPr>
              <a:t>di cibo, una </a:t>
            </a:r>
            <a:r>
              <a:rPr sz="1200" spc="-5" dirty="0">
                <a:latin typeface="Times New Roman"/>
                <a:cs typeface="Times New Roman"/>
              </a:rPr>
              <a:t>bestia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soma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compagna </a:t>
            </a:r>
            <a:r>
              <a:rPr sz="1200" dirty="0">
                <a:latin typeface="Times New Roman"/>
                <a:cs typeface="Times New Roman"/>
              </a:rPr>
              <a:t>capace di </a:t>
            </a:r>
            <a:r>
              <a:rPr sz="1200" spc="-5" dirty="0">
                <a:latin typeface="Times New Roman"/>
                <a:cs typeface="Times New Roman"/>
              </a:rPr>
              <a:t>sopportare grandi maltrattamenti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violenti  risentimenti,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aggiunta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questi tratti desiderabili </a:t>
            </a:r>
            <a:r>
              <a:rPr sz="1200" dirty="0">
                <a:latin typeface="Times New Roman"/>
                <a:cs typeface="Times New Roman"/>
              </a:rPr>
              <a:t>era un mezzo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disponibile di </a:t>
            </a:r>
            <a:r>
              <a:rPr sz="1200" spc="-5" dirty="0">
                <a:latin typeface="Times New Roman"/>
                <a:cs typeface="Times New Roman"/>
              </a:rPr>
              <a:t>soddisfazione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sessuale.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(765.5) 68:2.8 </a:t>
            </a:r>
            <a:r>
              <a:rPr sz="1200" spc="-5" dirty="0">
                <a:latin typeface="Times New Roman"/>
                <a:cs typeface="Times New Roman"/>
              </a:rPr>
              <a:t>Quasi 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durevoli della civiltà hanno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radici nella famiglia.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fu </a:t>
            </a:r>
            <a:r>
              <a:rPr sz="1200" dirty="0">
                <a:latin typeface="Times New Roman"/>
                <a:cs typeface="Times New Roman"/>
              </a:rPr>
              <a:t>il primo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raggruppamento</a:t>
            </a: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pacifico coronato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successo,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l’uomo e la donna </a:t>
            </a:r>
            <a:r>
              <a:rPr sz="1200" spc="-5" dirty="0">
                <a:latin typeface="Times New Roman"/>
                <a:cs typeface="Times New Roman"/>
              </a:rPr>
              <a:t>impararono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conciliare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antagonismi insegnando allo stesso </a:t>
            </a:r>
            <a:r>
              <a:rPr sz="1200" dirty="0">
                <a:latin typeface="Times New Roman"/>
                <a:cs typeface="Times New Roman"/>
              </a:rPr>
              <a:t>tempo  il </a:t>
            </a:r>
            <a:r>
              <a:rPr sz="1200" spc="-5" dirty="0">
                <a:latin typeface="Times New Roman"/>
                <a:cs typeface="Times New Roman"/>
              </a:rPr>
              <a:t>perseguimento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pace ai loro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79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(765.6) 68:2.9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funzione del </a:t>
            </a:r>
            <a:r>
              <a:rPr sz="1200" spc="-5" dirty="0">
                <a:latin typeface="Times New Roman"/>
                <a:cs typeface="Times New Roman"/>
              </a:rPr>
              <a:t>matrimonio nell’evoluzione </a:t>
            </a:r>
            <a:r>
              <a:rPr sz="1200" dirty="0">
                <a:latin typeface="Times New Roman"/>
                <a:cs typeface="Times New Roman"/>
              </a:rPr>
              <a:t>è di assicurare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della </a:t>
            </a:r>
            <a:r>
              <a:rPr sz="1200" dirty="0">
                <a:latin typeface="Times New Roman"/>
                <a:cs typeface="Times New Roman"/>
              </a:rPr>
              <a:t>razza, non la </a:t>
            </a:r>
            <a:r>
              <a:rPr sz="1200" spc="-5" dirty="0">
                <a:latin typeface="Times New Roman"/>
                <a:cs typeface="Times New Roman"/>
              </a:rPr>
              <a:t>semplice realizzazione </a:t>
            </a:r>
            <a:r>
              <a:rPr sz="1200" dirty="0">
                <a:latin typeface="Times New Roman"/>
                <a:cs typeface="Times New Roman"/>
              </a:rPr>
              <a:t>di  una </a:t>
            </a:r>
            <a:r>
              <a:rPr sz="1200" spc="-5" dirty="0">
                <a:latin typeface="Times New Roman"/>
                <a:cs typeface="Times New Roman"/>
              </a:rPr>
              <a:t>felicità personale; gli </a:t>
            </a:r>
            <a:r>
              <a:rPr sz="1200" dirty="0">
                <a:latin typeface="Times New Roman"/>
                <a:cs typeface="Times New Roman"/>
              </a:rPr>
              <a:t>obiettivi </a:t>
            </a:r>
            <a:r>
              <a:rPr sz="1200" spc="-5" dirty="0">
                <a:latin typeface="Times New Roman"/>
                <a:cs typeface="Times New Roman"/>
              </a:rPr>
              <a:t>reali della famiglia </a:t>
            </a:r>
            <a:r>
              <a:rPr sz="1200" dirty="0">
                <a:latin typeface="Times New Roman"/>
                <a:cs typeface="Times New Roman"/>
              </a:rPr>
              <a:t>sono il </a:t>
            </a:r>
            <a:r>
              <a:rPr sz="1200" spc="-5" dirty="0">
                <a:latin typeface="Times New Roman"/>
                <a:cs typeface="Times New Roman"/>
              </a:rPr>
              <a:t>proprio mantenimento </a:t>
            </a:r>
            <a:r>
              <a:rPr sz="1200" dirty="0">
                <a:latin typeface="Times New Roman"/>
                <a:cs typeface="Times New Roman"/>
              </a:rPr>
              <a:t>e la propria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perpetuazione.</a:t>
            </a:r>
            <a:endParaRPr sz="1200">
              <a:latin typeface="Times New Roman"/>
              <a:cs typeface="Times New Roman"/>
            </a:endParaRPr>
          </a:p>
          <a:p>
            <a:pPr marL="88900" marR="43243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L’autogratificazione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accessoria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essenziale, salvo che come stimolo per assicurare </a:t>
            </a:r>
            <a:r>
              <a:rPr sz="1200" dirty="0">
                <a:latin typeface="Times New Roman"/>
                <a:cs typeface="Times New Roman"/>
              </a:rPr>
              <a:t>l’unione </a:t>
            </a:r>
            <a:r>
              <a:rPr sz="1200" spc="-5" dirty="0">
                <a:latin typeface="Times New Roman"/>
                <a:cs typeface="Times New Roman"/>
              </a:rPr>
              <a:t>sessuale.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esige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sopravvivenza, </a:t>
            </a:r>
            <a:r>
              <a:rPr sz="1200" dirty="0">
                <a:latin typeface="Times New Roman"/>
                <a:cs typeface="Times New Roman"/>
              </a:rPr>
              <a:t>ma le arti </a:t>
            </a:r>
            <a:r>
              <a:rPr sz="1200" spc="-5" dirty="0">
                <a:latin typeface="Times New Roman"/>
                <a:cs typeface="Times New Roman"/>
              </a:rPr>
              <a:t>della civiltà continuano ad accrescere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piaceri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soddisfazioni della </a:t>
            </a:r>
            <a:r>
              <a:rPr sz="1200" dirty="0">
                <a:latin typeface="Times New Roman"/>
                <a:cs typeface="Times New Roman"/>
              </a:rPr>
              <a:t>vita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8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(765.7) 68:2.10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vanità </a:t>
            </a:r>
            <a:r>
              <a:rPr sz="1200" spc="-5" dirty="0">
                <a:latin typeface="Times New Roman"/>
                <a:cs typeface="Times New Roman"/>
              </a:rPr>
              <a:t>viene ampliato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comprendere l’orgoglio, l’ambizione </a:t>
            </a:r>
            <a:r>
              <a:rPr sz="1200" dirty="0">
                <a:latin typeface="Times New Roman"/>
                <a:cs typeface="Times New Roman"/>
              </a:rPr>
              <a:t>e l’onore, </a:t>
            </a:r>
            <a:r>
              <a:rPr sz="1200" spc="-5" dirty="0">
                <a:latin typeface="Times New Roman"/>
                <a:cs typeface="Times New Roman"/>
              </a:rPr>
              <a:t>allora possiamo </a:t>
            </a:r>
            <a:r>
              <a:rPr sz="1200" dirty="0">
                <a:latin typeface="Times New Roman"/>
                <a:cs typeface="Times New Roman"/>
              </a:rPr>
              <a:t>capire non  solo come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propensioni </a:t>
            </a:r>
            <a:r>
              <a:rPr sz="1200" spc="-5" dirty="0">
                <a:latin typeface="Times New Roman"/>
                <a:cs typeface="Times New Roman"/>
              </a:rPr>
              <a:t>contribuiscono alla formazione delle </a:t>
            </a:r>
            <a:r>
              <a:rPr sz="1200" dirty="0">
                <a:latin typeface="Times New Roman"/>
                <a:cs typeface="Times New Roman"/>
              </a:rPr>
              <a:t>associazioni </a:t>
            </a:r>
            <a:r>
              <a:rPr sz="1200" spc="-5" dirty="0">
                <a:latin typeface="Times New Roman"/>
                <a:cs typeface="Times New Roman"/>
              </a:rPr>
              <a:t>umane,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tengono </a:t>
            </a:r>
            <a:r>
              <a:rPr sz="1200" dirty="0">
                <a:latin typeface="Times New Roman"/>
                <a:cs typeface="Times New Roman"/>
              </a:rPr>
              <a:t>uniti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uomini,  poiché tali emozioni </a:t>
            </a:r>
            <a:r>
              <a:rPr sz="1200" spc="-5" dirty="0">
                <a:latin typeface="Times New Roman"/>
                <a:cs typeface="Times New Roman"/>
              </a:rPr>
              <a:t>sono vane </a:t>
            </a:r>
            <a:r>
              <a:rPr sz="1200" dirty="0">
                <a:latin typeface="Times New Roman"/>
                <a:cs typeface="Times New Roman"/>
              </a:rPr>
              <a:t>senza un </a:t>
            </a:r>
            <a:r>
              <a:rPr sz="1200" spc="-5" dirty="0">
                <a:latin typeface="Times New Roman"/>
                <a:cs typeface="Times New Roman"/>
              </a:rPr>
              <a:t>pubblico davanti al </a:t>
            </a:r>
            <a:r>
              <a:rPr sz="1200" dirty="0">
                <a:latin typeface="Times New Roman"/>
                <a:cs typeface="Times New Roman"/>
              </a:rPr>
              <a:t>quale mostrarsi. </a:t>
            </a:r>
            <a:r>
              <a:rPr sz="1200" spc="-5" dirty="0">
                <a:latin typeface="Times New Roman"/>
                <a:cs typeface="Times New Roman"/>
              </a:rPr>
              <a:t>Alla vanità si aggiunsero presto </a:t>
            </a:r>
            <a:r>
              <a:rPr sz="1200" dirty="0">
                <a:latin typeface="Times New Roman"/>
                <a:cs typeface="Times New Roman"/>
              </a:rPr>
              <a:t>altre emozioni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184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7973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impulsi </a:t>
            </a:r>
            <a:r>
              <a:rPr sz="1200" spc="-5" dirty="0">
                <a:latin typeface="Times New Roman"/>
                <a:cs typeface="Times New Roman"/>
              </a:rPr>
              <a:t>che necessitavano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quadro sociale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potersi esibire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gratificare. Questo gruppo </a:t>
            </a:r>
            <a:r>
              <a:rPr sz="1200" dirty="0">
                <a:latin typeface="Times New Roman"/>
                <a:cs typeface="Times New Roman"/>
              </a:rPr>
              <a:t>di emozioni diede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alle  </a:t>
            </a:r>
            <a:r>
              <a:rPr sz="1200" spc="-5" dirty="0">
                <a:latin typeface="Times New Roman"/>
                <a:cs typeface="Times New Roman"/>
              </a:rPr>
              <a:t>prime manifestazioni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arti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cerimonie </a:t>
            </a:r>
            <a:r>
              <a:rPr sz="1200" dirty="0">
                <a:latin typeface="Times New Roman"/>
                <a:cs typeface="Times New Roman"/>
              </a:rPr>
              <a:t>e di tutte 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competizioni e di </a:t>
            </a:r>
            <a:r>
              <a:rPr sz="1200" spc="-5" dirty="0">
                <a:latin typeface="Times New Roman"/>
                <a:cs typeface="Times New Roman"/>
              </a:rPr>
              <a:t>giochi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sportivi.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(766.1) 68:2.11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vanità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contribuito </a:t>
            </a:r>
            <a:r>
              <a:rPr sz="1200" spc="-5" dirty="0">
                <a:latin typeface="Times New Roman"/>
                <a:cs typeface="Times New Roman"/>
              </a:rPr>
              <a:t>potentemente alla nascita della </a:t>
            </a:r>
            <a:r>
              <a:rPr sz="1200" dirty="0">
                <a:latin typeface="Times New Roman"/>
                <a:cs typeface="Times New Roman"/>
              </a:rPr>
              <a:t>società; ma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di queste </a:t>
            </a:r>
            <a:r>
              <a:rPr sz="1200" spc="-5" dirty="0">
                <a:latin typeface="Times New Roman"/>
                <a:cs typeface="Times New Roman"/>
              </a:rPr>
              <a:t>rivelazioni gli sforzi tortuosi </a:t>
            </a:r>
            <a:r>
              <a:rPr sz="1200" dirty="0">
                <a:latin typeface="Times New Roman"/>
                <a:cs typeface="Times New Roman"/>
              </a:rPr>
              <a:t>di  una </a:t>
            </a:r>
            <a:r>
              <a:rPr sz="1200" spc="-5" dirty="0">
                <a:latin typeface="Times New Roman"/>
                <a:cs typeface="Times New Roman"/>
              </a:rPr>
              <a:t>generazione vanagloriosa minacciano d’inondare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sommergere </a:t>
            </a:r>
            <a:r>
              <a:rPr sz="1200" dirty="0">
                <a:latin typeface="Times New Roman"/>
                <a:cs typeface="Times New Roman"/>
              </a:rPr>
              <a:t>l’intera </a:t>
            </a:r>
            <a:r>
              <a:rPr sz="1200" spc="-5" dirty="0">
                <a:latin typeface="Times New Roman"/>
                <a:cs typeface="Times New Roman"/>
              </a:rPr>
              <a:t>complessa struttura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civiltà altamente  specializzata.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piaceri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soppiantato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cibo; </a:t>
            </a:r>
            <a:r>
              <a:rPr sz="1200" spc="-5" dirty="0">
                <a:latin typeface="Times New Roman"/>
                <a:cs typeface="Times New Roman"/>
              </a:rPr>
              <a:t>gli scopi </a:t>
            </a:r>
            <a:r>
              <a:rPr sz="1200" dirty="0">
                <a:latin typeface="Times New Roman"/>
                <a:cs typeface="Times New Roman"/>
              </a:rPr>
              <a:t>sociali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legittimi</a:t>
            </a:r>
            <a:endParaRPr sz="1200">
              <a:latin typeface="Times New Roman"/>
              <a:cs typeface="Times New Roman"/>
            </a:endParaRPr>
          </a:p>
          <a:p>
            <a:pPr marL="76200" marR="118808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dell’autopreservazione si stanno rapidamente </a:t>
            </a:r>
            <a:r>
              <a:rPr sz="1200" dirty="0">
                <a:latin typeface="Times New Roman"/>
                <a:cs typeface="Times New Roman"/>
              </a:rPr>
              <a:t>trasformando in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meschine e </a:t>
            </a:r>
            <a:r>
              <a:rPr sz="1200" spc="-5" dirty="0">
                <a:latin typeface="Times New Roman"/>
                <a:cs typeface="Times New Roman"/>
              </a:rPr>
              <a:t>minacciose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autogratificazione.  L’autopreservazione costruisce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società; l’autogratificazione sfrenata distrugge infallibilmente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L’influenza socializzante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paura dei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fantasmi</a:t>
            </a:r>
            <a:endParaRPr sz="1600">
              <a:latin typeface="Times New Roman"/>
              <a:cs typeface="Times New Roman"/>
            </a:endParaRPr>
          </a:p>
          <a:p>
            <a:pPr marL="76200" marR="16446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(766.2) 68:3.1 </a:t>
            </a:r>
            <a:r>
              <a:rPr sz="1200" dirty="0">
                <a:latin typeface="Times New Roman"/>
                <a:cs typeface="Times New Roman"/>
              </a:rPr>
              <a:t>I desideri primitivi </a:t>
            </a:r>
            <a:r>
              <a:rPr sz="1200" spc="-5" dirty="0">
                <a:latin typeface="Times New Roman"/>
                <a:cs typeface="Times New Roman"/>
              </a:rPr>
              <a:t>produssero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originaria, </a:t>
            </a:r>
            <a:r>
              <a:rPr sz="1200" dirty="0">
                <a:latin typeface="Times New Roman"/>
                <a:cs typeface="Times New Roman"/>
              </a:rPr>
              <a:t>ma la paura </a:t>
            </a:r>
            <a:r>
              <a:rPr sz="1200" spc="-5" dirty="0">
                <a:latin typeface="Times New Roman"/>
                <a:cs typeface="Times New Roman"/>
              </a:rPr>
              <a:t>dei fantasmi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tenne </a:t>
            </a:r>
            <a:r>
              <a:rPr sz="1200" dirty="0">
                <a:latin typeface="Times New Roman"/>
                <a:cs typeface="Times New Roman"/>
              </a:rPr>
              <a:t>unita </a:t>
            </a:r>
            <a:r>
              <a:rPr sz="1200" spc="-5" dirty="0">
                <a:latin typeface="Times New Roman"/>
                <a:cs typeface="Times New Roman"/>
              </a:rPr>
              <a:t>ed impresse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aspetto  extraumano alla sua esistenza.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paura ordinaria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fisiologica: paura del </a:t>
            </a:r>
            <a:r>
              <a:rPr sz="1200" dirty="0">
                <a:latin typeface="Times New Roman"/>
                <a:cs typeface="Times New Roman"/>
              </a:rPr>
              <a:t>dolore </a:t>
            </a:r>
            <a:r>
              <a:rPr sz="1200" spc="-5" dirty="0">
                <a:latin typeface="Times New Roman"/>
                <a:cs typeface="Times New Roman"/>
              </a:rPr>
              <a:t>fisico, </a:t>
            </a:r>
            <a:r>
              <a:rPr sz="1200" dirty="0">
                <a:latin typeface="Times New Roman"/>
                <a:cs typeface="Times New Roman"/>
              </a:rPr>
              <a:t>fame non </a:t>
            </a:r>
            <a:r>
              <a:rPr sz="1200" spc="-5" dirty="0">
                <a:latin typeface="Times New Roman"/>
                <a:cs typeface="Times New Roman"/>
              </a:rPr>
              <a:t>soddisfatta </a:t>
            </a:r>
            <a:r>
              <a:rPr sz="1200" dirty="0">
                <a:latin typeface="Times New Roman"/>
                <a:cs typeface="Times New Roman"/>
              </a:rPr>
              <a:t>o qualche  </a:t>
            </a:r>
            <a:r>
              <a:rPr sz="1200" spc="-5" dirty="0">
                <a:latin typeface="Times New Roman"/>
                <a:cs typeface="Times New Roman"/>
              </a:rPr>
              <a:t>calamità terrena;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paura dei fantasmi </a:t>
            </a:r>
            <a:r>
              <a:rPr sz="1200" dirty="0">
                <a:latin typeface="Times New Roman"/>
                <a:cs typeface="Times New Roman"/>
              </a:rPr>
              <a:t>era una sorta di </a:t>
            </a:r>
            <a:r>
              <a:rPr sz="1200" spc="-5" dirty="0">
                <a:latin typeface="Times New Roman"/>
                <a:cs typeface="Times New Roman"/>
              </a:rPr>
              <a:t>terrore </a:t>
            </a:r>
            <a:r>
              <a:rPr sz="1200" dirty="0">
                <a:latin typeface="Times New Roman"/>
                <a:cs typeface="Times New Roman"/>
              </a:rPr>
              <a:t>nuovo 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sublime.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953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(766.3) 68:3.2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più importante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individuale nell’evoluzione </a:t>
            </a:r>
            <a:r>
              <a:rPr sz="1200" spc="-5" dirty="0">
                <a:latin typeface="Times New Roman"/>
                <a:cs typeface="Times New Roman"/>
              </a:rPr>
              <a:t>della società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probabilmente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sognare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fantasmi.  Benché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sogni </a:t>
            </a:r>
            <a:r>
              <a:rPr sz="1200" dirty="0">
                <a:latin typeface="Times New Roman"/>
                <a:cs typeface="Times New Roman"/>
              </a:rPr>
              <a:t>turbasse profondamente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primitiva, </a:t>
            </a:r>
            <a:r>
              <a:rPr sz="1200" spc="-5" dirty="0">
                <a:latin typeface="Times New Roman"/>
                <a:cs typeface="Times New Roman"/>
              </a:rPr>
              <a:t>sognare fantasmi </a:t>
            </a:r>
            <a:r>
              <a:rPr sz="1200" dirty="0">
                <a:latin typeface="Times New Roman"/>
                <a:cs typeface="Times New Roman"/>
              </a:rPr>
              <a:t>terrorizzava </a:t>
            </a:r>
            <a:r>
              <a:rPr sz="1200" spc="-5" dirty="0">
                <a:latin typeface="Times New Roman"/>
                <a:cs typeface="Times New Roman"/>
              </a:rPr>
              <a:t>letteralmente gli 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primitivi, portando questi sognatori </a:t>
            </a:r>
            <a:r>
              <a:rPr sz="1200" dirty="0">
                <a:latin typeface="Times New Roman"/>
                <a:cs typeface="Times New Roman"/>
              </a:rPr>
              <a:t>superstiziosi a </a:t>
            </a:r>
            <a:r>
              <a:rPr sz="1200" spc="-5" dirty="0">
                <a:latin typeface="Times New Roman"/>
                <a:cs typeface="Times New Roman"/>
              </a:rPr>
              <a:t>gettarsi nelle </a:t>
            </a:r>
            <a:r>
              <a:rPr sz="1200" dirty="0">
                <a:latin typeface="Times New Roman"/>
                <a:cs typeface="Times New Roman"/>
              </a:rPr>
              <a:t>braccia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 </a:t>
            </a:r>
            <a:r>
              <a:rPr sz="1200" spc="-5" dirty="0">
                <a:latin typeface="Times New Roman"/>
                <a:cs typeface="Times New Roman"/>
              </a:rPr>
              <a:t>degli altri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volontaria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sincera  </a:t>
            </a:r>
            <a:r>
              <a:rPr sz="1200" spc="-5" dirty="0">
                <a:latin typeface="Times New Roman"/>
                <a:cs typeface="Times New Roman"/>
              </a:rPr>
              <a:t>associazione per </a:t>
            </a:r>
            <a:r>
              <a:rPr sz="1200" dirty="0">
                <a:latin typeface="Times New Roman"/>
                <a:cs typeface="Times New Roman"/>
              </a:rPr>
              <a:t>proteggersi </a:t>
            </a:r>
            <a:r>
              <a:rPr sz="1200" spc="-5" dirty="0">
                <a:latin typeface="Times New Roman"/>
                <a:cs typeface="Times New Roman"/>
              </a:rPr>
              <a:t>vicendevolmente </a:t>
            </a:r>
            <a:r>
              <a:rPr sz="1200" dirty="0">
                <a:latin typeface="Times New Roman"/>
                <a:cs typeface="Times New Roman"/>
              </a:rPr>
              <a:t>contro i </a:t>
            </a:r>
            <a:r>
              <a:rPr sz="1200" spc="-5" dirty="0">
                <a:latin typeface="Times New Roman"/>
                <a:cs typeface="Times New Roman"/>
              </a:rPr>
              <a:t>vaghi </a:t>
            </a:r>
            <a:r>
              <a:rPr sz="1200" dirty="0">
                <a:latin typeface="Times New Roman"/>
                <a:cs typeface="Times New Roman"/>
              </a:rPr>
              <a:t>ed invisibili </a:t>
            </a:r>
            <a:r>
              <a:rPr sz="1200" spc="-5" dirty="0">
                <a:latin typeface="Times New Roman"/>
                <a:cs typeface="Times New Roman"/>
              </a:rPr>
              <a:t>pericoli immaginari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spiriti. Sognare  </a:t>
            </a:r>
            <a:r>
              <a:rPr sz="1200" spc="-5" dirty="0">
                <a:latin typeface="Times New Roman"/>
                <a:cs typeface="Times New Roman"/>
              </a:rPr>
              <a:t>fantasmi 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differenze che </a:t>
            </a:r>
            <a:r>
              <a:rPr sz="1200" spc="-5" dirty="0">
                <a:latin typeface="Times New Roman"/>
                <a:cs typeface="Times New Roman"/>
              </a:rPr>
              <a:t>apparvero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tra il tipo di </a:t>
            </a:r>
            <a:r>
              <a:rPr sz="1200" spc="-5" dirty="0">
                <a:latin typeface="Times New Roman"/>
                <a:cs typeface="Times New Roman"/>
              </a:rPr>
              <a:t>mente animale </a:t>
            </a:r>
            <a:r>
              <a:rPr sz="1200" dirty="0">
                <a:latin typeface="Times New Roman"/>
                <a:cs typeface="Times New Roman"/>
              </a:rPr>
              <a:t>e quello umano. </a:t>
            </a:r>
            <a:r>
              <a:rPr sz="1200" spc="-5" dirty="0">
                <a:latin typeface="Times New Roman"/>
                <a:cs typeface="Times New Roman"/>
              </a:rPr>
              <a:t>Gli animali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raffigurano  la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1020" cy="3368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(766.4) 68:3.3 </a:t>
            </a:r>
            <a:r>
              <a:rPr sz="1200" spc="-5" dirty="0">
                <a:latin typeface="Times New Roman"/>
                <a:cs typeface="Times New Roman"/>
              </a:rPr>
              <a:t>A parte questo fattore dei </a:t>
            </a:r>
            <a:r>
              <a:rPr sz="1200" dirty="0">
                <a:latin typeface="Times New Roman"/>
                <a:cs typeface="Times New Roman"/>
              </a:rPr>
              <a:t>fantasmi, tutta la </a:t>
            </a:r>
            <a:r>
              <a:rPr sz="1200" spc="-5" dirty="0">
                <a:latin typeface="Times New Roman"/>
                <a:cs typeface="Times New Roman"/>
              </a:rPr>
              <a:t>società fu </a:t>
            </a:r>
            <a:r>
              <a:rPr sz="1200" dirty="0">
                <a:latin typeface="Times New Roman"/>
                <a:cs typeface="Times New Roman"/>
              </a:rPr>
              <a:t>fondata </a:t>
            </a:r>
            <a:r>
              <a:rPr sz="1200" spc="-5" dirty="0">
                <a:latin typeface="Times New Roman"/>
                <a:cs typeface="Times New Roman"/>
              </a:rPr>
              <a:t>su bisogni fondamentali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stimoli </a:t>
            </a:r>
            <a:r>
              <a:rPr sz="1200" spc="-5" dirty="0">
                <a:latin typeface="Times New Roman"/>
                <a:cs typeface="Times New Roman"/>
              </a:rPr>
              <a:t>biologici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essenziali.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paura </a:t>
            </a:r>
            <a:r>
              <a:rPr sz="1200" spc="-5" dirty="0">
                <a:latin typeface="Times New Roman"/>
                <a:cs typeface="Times New Roman"/>
              </a:rPr>
              <a:t>dei fantasmi </a:t>
            </a:r>
            <a:r>
              <a:rPr sz="1200" dirty="0">
                <a:latin typeface="Times New Roman"/>
                <a:cs typeface="Times New Roman"/>
              </a:rPr>
              <a:t>introdusse un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nella civiltà, </a:t>
            </a:r>
            <a:r>
              <a:rPr sz="1200" dirty="0">
                <a:latin typeface="Times New Roman"/>
                <a:cs typeface="Times New Roman"/>
              </a:rPr>
              <a:t>una paura </a:t>
            </a:r>
            <a:r>
              <a:rPr sz="1200" spc="-5" dirty="0">
                <a:latin typeface="Times New Roman"/>
                <a:cs typeface="Times New Roman"/>
              </a:rPr>
              <a:t>che si stacca </a:t>
            </a:r>
            <a:r>
              <a:rPr sz="1200" dirty="0">
                <a:latin typeface="Times New Roman"/>
                <a:cs typeface="Times New Roman"/>
              </a:rPr>
              <a:t>e va oltre i </a:t>
            </a:r>
            <a:r>
              <a:rPr sz="1200" spc="-5" dirty="0">
                <a:latin typeface="Times New Roman"/>
                <a:cs typeface="Times New Roman"/>
              </a:rPr>
              <a:t>bisogni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elementari</a:t>
            </a:r>
            <a:endParaRPr sz="1200">
              <a:latin typeface="Times New Roman"/>
              <a:cs typeface="Times New Roman"/>
            </a:endParaRPr>
          </a:p>
          <a:p>
            <a:pPr marL="63500" marR="14795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dell’individuo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eleva molto al di sopra anche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lotte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preservare la </a:t>
            </a:r>
            <a:r>
              <a:rPr sz="1200" spc="-5" dirty="0">
                <a:latin typeface="Times New Roman"/>
                <a:cs typeface="Times New Roman"/>
              </a:rPr>
              <a:t>collettività.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dei trapassati  mise 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una nuova e </a:t>
            </a:r>
            <a:r>
              <a:rPr sz="1200" spc="-5" dirty="0">
                <a:latin typeface="Times New Roman"/>
                <a:cs typeface="Times New Roman"/>
              </a:rPr>
              <a:t>sorprendente 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paura,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terrore </a:t>
            </a:r>
            <a:r>
              <a:rPr sz="1200" dirty="0">
                <a:latin typeface="Times New Roman"/>
                <a:cs typeface="Times New Roman"/>
              </a:rPr>
              <a:t>spaventoso e potente che </a:t>
            </a:r>
            <a:r>
              <a:rPr sz="1200" spc="-5" dirty="0">
                <a:latin typeface="Times New Roman"/>
                <a:cs typeface="Times New Roman"/>
              </a:rPr>
              <a:t>contribuì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morbidi </a:t>
            </a:r>
            <a:r>
              <a:rPr sz="1200" spc="5" dirty="0">
                <a:latin typeface="Times New Roman"/>
                <a:cs typeface="Times New Roman"/>
              </a:rPr>
              <a:t>ordini  </a:t>
            </a:r>
            <a:r>
              <a:rPr sz="1200" spc="-5" dirty="0">
                <a:latin typeface="Times New Roman"/>
                <a:cs typeface="Times New Roman"/>
              </a:rPr>
              <a:t>sociali 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tempi nei gruppi primitivi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seriamente </a:t>
            </a:r>
            <a:r>
              <a:rPr sz="1200" dirty="0">
                <a:latin typeface="Times New Roman"/>
                <a:cs typeface="Times New Roman"/>
              </a:rPr>
              <a:t>disciplinati e </a:t>
            </a:r>
            <a:r>
              <a:rPr sz="1200" spc="-5" dirty="0">
                <a:latin typeface="Times New Roman"/>
                <a:cs typeface="Times New Roman"/>
              </a:rPr>
              <a:t>meglio controllati </a:t>
            </a:r>
            <a:r>
              <a:rPr sz="1200" dirty="0">
                <a:latin typeface="Times New Roman"/>
                <a:cs typeface="Times New Roman"/>
              </a:rPr>
              <a:t>di questi tempi antichi. </a:t>
            </a:r>
            <a:r>
              <a:rPr sz="1200" spc="-5" dirty="0">
                <a:latin typeface="Times New Roman"/>
                <a:cs typeface="Times New Roman"/>
              </a:rPr>
              <a:t>Questa  superstizione insensata, </a:t>
            </a:r>
            <a:r>
              <a:rPr sz="1200" dirty="0">
                <a:latin typeface="Times New Roman"/>
                <a:cs typeface="Times New Roman"/>
              </a:rPr>
              <a:t>che in </a:t>
            </a:r>
            <a:r>
              <a:rPr sz="1200" spc="-5" dirty="0">
                <a:latin typeface="Times New Roman"/>
                <a:cs typeface="Times New Roman"/>
              </a:rPr>
              <a:t>parte sussiste ancora, preparò </a:t>
            </a:r>
            <a:r>
              <a:rPr sz="1200" dirty="0">
                <a:latin typeface="Times New Roman"/>
                <a:cs typeface="Times New Roman"/>
              </a:rPr>
              <a:t>la mente degli uomini,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la paura </a:t>
            </a:r>
            <a:r>
              <a:rPr sz="1200" spc="-5" dirty="0">
                <a:latin typeface="Times New Roman"/>
                <a:cs typeface="Times New Roman"/>
              </a:rPr>
              <a:t>superstiziosa </a:t>
            </a:r>
            <a:r>
              <a:rPr sz="1200" dirty="0">
                <a:latin typeface="Times New Roman"/>
                <a:cs typeface="Times New Roman"/>
              </a:rPr>
              <a:t>dell’irreale e  </a:t>
            </a:r>
            <a:r>
              <a:rPr sz="1200" spc="-5" dirty="0">
                <a:latin typeface="Times New Roman"/>
                <a:cs typeface="Times New Roman"/>
              </a:rPr>
              <a:t>del soprannaturale, alla </a:t>
            </a:r>
            <a:r>
              <a:rPr sz="1200" dirty="0">
                <a:latin typeface="Times New Roman"/>
                <a:cs typeface="Times New Roman"/>
              </a:rPr>
              <a:t>scoperta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spc="5" dirty="0">
                <a:latin typeface="Times New Roman"/>
                <a:cs typeface="Times New Roman"/>
              </a:rPr>
              <a:t>de </a:t>
            </a:r>
            <a:r>
              <a:rPr sz="1200" spc="-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timore </a:t>
            </a:r>
            <a:r>
              <a:rPr sz="1200" spc="-5" dirty="0">
                <a:latin typeface="Times New Roman"/>
                <a:cs typeface="Times New Roman"/>
              </a:rPr>
              <a:t>del Signore che </a:t>
            </a:r>
            <a:r>
              <a:rPr sz="1200" dirty="0">
                <a:latin typeface="Times New Roman"/>
                <a:cs typeface="Times New Roman"/>
              </a:rPr>
              <a:t>è l’inizio della </a:t>
            </a:r>
            <a:r>
              <a:rPr sz="1200" spc="-5" dirty="0">
                <a:latin typeface="Times New Roman"/>
                <a:cs typeface="Times New Roman"/>
              </a:rPr>
              <a:t>saggezza”.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paure </a:t>
            </a:r>
            <a:r>
              <a:rPr sz="1200" spc="-5" dirty="0">
                <a:latin typeface="Times New Roman"/>
                <a:cs typeface="Times New Roman"/>
              </a:rPr>
              <a:t>senza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fondamento</a:t>
            </a:r>
            <a:endParaRPr sz="1200">
              <a:latin typeface="Times New Roman"/>
              <a:cs typeface="Times New Roman"/>
            </a:endParaRPr>
          </a:p>
          <a:p>
            <a:pPr marL="63500" marR="55880" algn="just">
              <a:lnSpc>
                <a:spcPct val="954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dell’evoluzione sono destinate ad essere soppiantate dal timore reverenziale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ispirato dalla </a:t>
            </a:r>
            <a:r>
              <a:rPr sz="1200" spc="-5" dirty="0">
                <a:latin typeface="Times New Roman"/>
                <a:cs typeface="Times New Roman"/>
              </a:rPr>
              <a:t>rivelazione.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</a:t>
            </a:r>
            <a:r>
              <a:rPr sz="1200" dirty="0">
                <a:latin typeface="Times New Roman"/>
                <a:cs typeface="Times New Roman"/>
              </a:rPr>
              <a:t>primitivo  </a:t>
            </a:r>
            <a:r>
              <a:rPr sz="1200" spc="-5" dirty="0">
                <a:latin typeface="Times New Roman"/>
                <a:cs typeface="Times New Roman"/>
              </a:rPr>
              <a:t>della paura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fantasmi </a:t>
            </a:r>
            <a:r>
              <a:rPr sz="1200" dirty="0">
                <a:latin typeface="Times New Roman"/>
                <a:cs typeface="Times New Roman"/>
              </a:rPr>
              <a:t>divenne un </a:t>
            </a:r>
            <a:r>
              <a:rPr sz="1200" spc="-5" dirty="0">
                <a:latin typeface="Times New Roman"/>
                <a:cs typeface="Times New Roman"/>
              </a:rPr>
              <a:t>legame </a:t>
            </a:r>
            <a:r>
              <a:rPr sz="1200" dirty="0">
                <a:latin typeface="Times New Roman"/>
                <a:cs typeface="Times New Roman"/>
              </a:rPr>
              <a:t>sociale potente 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quei tempi </a:t>
            </a:r>
            <a:r>
              <a:rPr sz="1200" dirty="0">
                <a:latin typeface="Times New Roman"/>
                <a:cs typeface="Times New Roman"/>
              </a:rPr>
              <a:t>molto lontani </a:t>
            </a:r>
            <a:r>
              <a:rPr sz="1200" spc="-5" dirty="0">
                <a:latin typeface="Times New Roman"/>
                <a:cs typeface="Times New Roman"/>
              </a:rPr>
              <a:t>l’umanità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o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sforzata 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57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(766.5) 68:3.4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l’amore portarono gli </a:t>
            </a:r>
            <a:r>
              <a:rPr sz="1200" dirty="0">
                <a:latin typeface="Times New Roman"/>
                <a:cs typeface="Times New Roman"/>
              </a:rPr>
              <a:t>uomini a </a:t>
            </a:r>
            <a:r>
              <a:rPr sz="1200" spc="-5" dirty="0">
                <a:latin typeface="Times New Roman"/>
                <a:cs typeface="Times New Roman"/>
              </a:rPr>
              <a:t>mettersi insieme; </a:t>
            </a:r>
            <a:r>
              <a:rPr sz="1200" dirty="0">
                <a:latin typeface="Times New Roman"/>
                <a:cs typeface="Times New Roman"/>
              </a:rPr>
              <a:t>la vanità e la </a:t>
            </a:r>
            <a:r>
              <a:rPr sz="1200" spc="-5" dirty="0">
                <a:latin typeface="Times New Roman"/>
                <a:cs typeface="Times New Roman"/>
              </a:rPr>
              <a:t>paura dei fantasmi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tennero uniti. Ma queste  sole emozioni, senza l’influenza delle rivelazioni pacificatrici, sono incapaci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sopportare </a:t>
            </a:r>
            <a:r>
              <a:rPr sz="1200" dirty="0">
                <a:latin typeface="Times New Roman"/>
                <a:cs typeface="Times New Roman"/>
              </a:rPr>
              <a:t>la tensione </a:t>
            </a:r>
            <a:r>
              <a:rPr sz="1200" spc="-5" dirty="0">
                <a:latin typeface="Times New Roman"/>
                <a:cs typeface="Times New Roman"/>
              </a:rPr>
              <a:t>dei sospetti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irritazioni  </a:t>
            </a:r>
            <a:r>
              <a:rPr sz="1200" spc="-5" dirty="0">
                <a:latin typeface="Times New Roman"/>
                <a:cs typeface="Times New Roman"/>
              </a:rPr>
              <a:t>delle interassociazioni umane.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l’aiuto delle </a:t>
            </a:r>
            <a:r>
              <a:rPr sz="1200" dirty="0">
                <a:latin typeface="Times New Roman"/>
                <a:cs typeface="Times New Roman"/>
              </a:rPr>
              <a:t>fonti </a:t>
            </a:r>
            <a:r>
              <a:rPr sz="1200" spc="-5" dirty="0">
                <a:latin typeface="Times New Roman"/>
                <a:cs typeface="Times New Roman"/>
              </a:rPr>
              <a:t>superumane </a:t>
            </a:r>
            <a:r>
              <a:rPr sz="1200" dirty="0">
                <a:latin typeface="Times New Roman"/>
                <a:cs typeface="Times New Roman"/>
              </a:rPr>
              <a:t>la tensione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collasso quando </a:t>
            </a:r>
            <a:r>
              <a:rPr sz="1200" spc="-5" dirty="0">
                <a:latin typeface="Times New Roman"/>
                <a:cs typeface="Times New Roman"/>
              </a:rPr>
              <a:t>raggiunge certi  </a:t>
            </a:r>
            <a:r>
              <a:rPr sz="1200" dirty="0">
                <a:latin typeface="Times New Roman"/>
                <a:cs typeface="Times New Roman"/>
              </a:rPr>
              <a:t>limiti, e </a:t>
            </a:r>
            <a:r>
              <a:rPr sz="1200" spc="-5" dirty="0">
                <a:latin typeface="Times New Roman"/>
                <a:cs typeface="Times New Roman"/>
              </a:rPr>
              <a:t>queste stesse </a:t>
            </a:r>
            <a:r>
              <a:rPr sz="1200" dirty="0">
                <a:latin typeface="Times New Roman"/>
                <a:cs typeface="Times New Roman"/>
              </a:rPr>
              <a:t>influenze di </a:t>
            </a:r>
            <a:r>
              <a:rPr sz="1200" spc="-5" dirty="0">
                <a:latin typeface="Times New Roman"/>
                <a:cs typeface="Times New Roman"/>
              </a:rPr>
              <a:t>mobilitazione sociale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fame, amore, </a:t>
            </a:r>
            <a:r>
              <a:rPr sz="1200" dirty="0">
                <a:latin typeface="Times New Roman"/>
                <a:cs typeface="Times New Roman"/>
              </a:rPr>
              <a:t>vanità e paura — cospirano </a:t>
            </a:r>
            <a:r>
              <a:rPr sz="1200" spc="-5" dirty="0">
                <a:latin typeface="Times New Roman"/>
                <a:cs typeface="Times New Roman"/>
              </a:rPr>
              <a:t>per gettare l’umanità </a:t>
            </a:r>
            <a:r>
              <a:rPr sz="1200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massacro.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790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(766.6) 68:3.5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tendenza alla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della razza umana non è un dono </a:t>
            </a:r>
            <a:r>
              <a:rPr sz="1200" spc="-5" dirty="0">
                <a:latin typeface="Times New Roman"/>
                <a:cs typeface="Times New Roman"/>
              </a:rPr>
              <a:t>naturale; essa deriva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rivelata,  dall’esperienza accumulata dalle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progressive, </a:t>
            </a:r>
            <a:r>
              <a:rPr sz="1200" dirty="0">
                <a:latin typeface="Times New Roman"/>
                <a:cs typeface="Times New Roman"/>
              </a:rPr>
              <a:t>ma più </a:t>
            </a:r>
            <a:r>
              <a:rPr sz="1200" spc="-5" dirty="0">
                <a:latin typeface="Times New Roman"/>
                <a:cs typeface="Times New Roman"/>
              </a:rPr>
              <a:t>specialmente dagli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della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Pace.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404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L’evoluzione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costumi</a:t>
            </a:r>
            <a:endParaRPr sz="1600">
              <a:latin typeface="Times New Roman"/>
              <a:cs typeface="Times New Roman"/>
            </a:endParaRPr>
          </a:p>
          <a:p>
            <a:pPr marL="76200" marR="10287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(767.1) 68:4.1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istituzioni sociali moderne provengono </a:t>
            </a:r>
            <a:r>
              <a:rPr sz="1200" dirty="0">
                <a:latin typeface="Times New Roman"/>
                <a:cs typeface="Times New Roman"/>
              </a:rPr>
              <a:t>dall’evoluzione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costumi primitivi </a:t>
            </a:r>
            <a:r>
              <a:rPr sz="1200" spc="-5" dirty="0">
                <a:latin typeface="Times New Roman"/>
                <a:cs typeface="Times New Roman"/>
              </a:rPr>
              <a:t>dei vostri antenati selvaggi;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convenzioni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oggi 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usanze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ieri modificate ed ampliate. </a:t>
            </a:r>
            <a:r>
              <a:rPr sz="1200" dirty="0">
                <a:latin typeface="Times New Roman"/>
                <a:cs typeface="Times New Roman"/>
              </a:rPr>
              <a:t>Ciò che </a:t>
            </a:r>
            <a:r>
              <a:rPr sz="1200" spc="-5" dirty="0">
                <a:latin typeface="Times New Roman"/>
                <a:cs typeface="Times New Roman"/>
              </a:rPr>
              <a:t>l’abitudine </a:t>
            </a:r>
            <a:r>
              <a:rPr sz="1200" dirty="0">
                <a:latin typeface="Times New Roman"/>
                <a:cs typeface="Times New Roman"/>
              </a:rPr>
              <a:t>è per </a:t>
            </a:r>
            <a:r>
              <a:rPr sz="1200" spc="-5" dirty="0">
                <a:latin typeface="Times New Roman"/>
                <a:cs typeface="Times New Roman"/>
              </a:rPr>
              <a:t>l’individuo, l’usanza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gruppo; </a:t>
            </a:r>
            <a:r>
              <a:rPr sz="1200" dirty="0">
                <a:latin typeface="Times New Roman"/>
                <a:cs typeface="Times New Roman"/>
              </a:rPr>
              <a:t>ed  i costumi di </a:t>
            </a:r>
            <a:r>
              <a:rPr sz="1200" spc="-5" dirty="0">
                <a:latin typeface="Times New Roman"/>
                <a:cs typeface="Times New Roman"/>
              </a:rPr>
              <a:t>gruppo si trasformano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usi popolari </a:t>
            </a:r>
            <a:r>
              <a:rPr sz="1200" dirty="0">
                <a:latin typeface="Times New Roman"/>
                <a:cs typeface="Times New Roman"/>
              </a:rPr>
              <a:t>o in </a:t>
            </a:r>
            <a:r>
              <a:rPr sz="1200" spc="-5" dirty="0">
                <a:latin typeface="Times New Roman"/>
                <a:cs typeface="Times New Roman"/>
              </a:rPr>
              <a:t>tradizioni tribali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in convenzioni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massa. Da questi </a:t>
            </a:r>
            <a:r>
              <a:rPr sz="1200" dirty="0">
                <a:latin typeface="Times New Roman"/>
                <a:cs typeface="Times New Roman"/>
              </a:rPr>
              <a:t>primi inizi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la  loro umile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istituzioni della società umana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contemporanea.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(767.2) 68:4.2 </a:t>
            </a:r>
            <a:r>
              <a:rPr sz="1200" spc="-5" dirty="0">
                <a:latin typeface="Times New Roman"/>
                <a:cs typeface="Times New Roman"/>
              </a:rPr>
              <a:t>Bisogna tenere presente che </a:t>
            </a:r>
            <a:r>
              <a:rPr sz="1200" dirty="0">
                <a:latin typeface="Times New Roman"/>
                <a:cs typeface="Times New Roman"/>
              </a:rPr>
              <a:t>i costumi </a:t>
            </a:r>
            <a:r>
              <a:rPr sz="1200" spc="-5" dirty="0">
                <a:latin typeface="Times New Roman"/>
                <a:cs typeface="Times New Roman"/>
              </a:rPr>
              <a:t>presero </a:t>
            </a:r>
            <a:r>
              <a:rPr sz="1200" dirty="0">
                <a:latin typeface="Times New Roman"/>
                <a:cs typeface="Times New Roman"/>
              </a:rPr>
              <a:t>origine </a:t>
            </a:r>
            <a:r>
              <a:rPr sz="1200" spc="-5" dirty="0">
                <a:latin typeface="Times New Roman"/>
                <a:cs typeface="Times New Roman"/>
              </a:rPr>
              <a:t>dallo 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adattare </a:t>
            </a:r>
            <a:r>
              <a:rPr sz="1200" dirty="0">
                <a:latin typeface="Times New Roman"/>
                <a:cs typeface="Times New Roman"/>
              </a:rPr>
              <a:t>la vita di </a:t>
            </a:r>
            <a:r>
              <a:rPr sz="1200" spc="-5" dirty="0">
                <a:latin typeface="Times New Roman"/>
                <a:cs typeface="Times New Roman"/>
              </a:rPr>
              <a:t>gruppo alle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d’esistenza  della massa; </a:t>
            </a:r>
            <a:r>
              <a:rPr sz="1200" dirty="0">
                <a:latin typeface="Times New Roman"/>
                <a:cs typeface="Times New Roman"/>
              </a:rPr>
              <a:t>le usanze furono 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istituzione </a:t>
            </a:r>
            <a:r>
              <a:rPr sz="1200" spc="-5" dirty="0">
                <a:latin typeface="Times New Roman"/>
                <a:cs typeface="Times New Roman"/>
              </a:rPr>
              <a:t>sociale dell’uomo. </a:t>
            </a:r>
            <a:r>
              <a:rPr sz="1200" dirty="0">
                <a:latin typeface="Times New Roman"/>
                <a:cs typeface="Times New Roman"/>
              </a:rPr>
              <a:t>E 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reazioni </a:t>
            </a:r>
            <a:r>
              <a:rPr sz="1200" spc="-5" dirty="0">
                <a:latin typeface="Times New Roman"/>
                <a:cs typeface="Times New Roman"/>
              </a:rPr>
              <a:t>tribali risultarono dallo </a:t>
            </a:r>
            <a:r>
              <a:rPr sz="1200" dirty="0">
                <a:latin typeface="Times New Roman"/>
                <a:cs typeface="Times New Roman"/>
              </a:rPr>
              <a:t>sforzo di </a:t>
            </a:r>
            <a:r>
              <a:rPr sz="1200" spc="-5" dirty="0">
                <a:latin typeface="Times New Roman"/>
                <a:cs typeface="Times New Roman"/>
              </a:rPr>
              <a:t>evitare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dolore </a:t>
            </a:r>
            <a:r>
              <a:rPr sz="1200" dirty="0">
                <a:latin typeface="Times New Roman"/>
                <a:cs typeface="Times New Roman"/>
              </a:rPr>
              <a:t>e l’umiliazione </a:t>
            </a:r>
            <a:r>
              <a:rPr sz="1200" spc="-5" dirty="0">
                <a:latin typeface="Times New Roman"/>
                <a:cs typeface="Times New Roman"/>
              </a:rPr>
              <a:t>cercando allo stesso </a:t>
            </a:r>
            <a:r>
              <a:rPr sz="1200" dirty="0">
                <a:latin typeface="Times New Roman"/>
                <a:cs typeface="Times New Roman"/>
              </a:rPr>
              <a:t>tempo di </a:t>
            </a:r>
            <a:r>
              <a:rPr sz="1200" spc="-5" dirty="0">
                <a:latin typeface="Times New Roman"/>
                <a:cs typeface="Times New Roman"/>
              </a:rPr>
              <a:t>godere dei piaceri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potere. L’origine </a:t>
            </a:r>
            <a:r>
              <a:rPr sz="1200" dirty="0">
                <a:latin typeface="Times New Roman"/>
                <a:cs typeface="Times New Roman"/>
              </a:rPr>
              <a:t>degli usi </a:t>
            </a:r>
            <a:r>
              <a:rPr sz="1200" spc="-5" dirty="0">
                <a:latin typeface="Times New Roman"/>
                <a:cs typeface="Times New Roman"/>
              </a:rPr>
              <a:t>popolari, </a:t>
            </a:r>
            <a:r>
              <a:rPr sz="1200" dirty="0">
                <a:latin typeface="Times New Roman"/>
                <a:cs typeface="Times New Roman"/>
              </a:rPr>
              <a:t>come l’origine  </a:t>
            </a:r>
            <a:r>
              <a:rPr sz="1200" spc="-5" dirty="0">
                <a:latin typeface="Times New Roman"/>
                <a:cs typeface="Times New Roman"/>
              </a:rPr>
              <a:t>dei linguaggi, </a:t>
            </a:r>
            <a:r>
              <a:rPr sz="1200" dirty="0">
                <a:latin typeface="Times New Roman"/>
                <a:cs typeface="Times New Roman"/>
              </a:rPr>
              <a:t>è sempre inconscia e non </a:t>
            </a:r>
            <a:r>
              <a:rPr sz="1200" spc="-5" dirty="0">
                <a:latin typeface="Times New Roman"/>
                <a:cs typeface="Times New Roman"/>
              </a:rPr>
              <a:t>intenzionale,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sempre avvolta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mistero.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09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(767.3) 68:4.3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fantasmi portò l’uomo </a:t>
            </a:r>
            <a:r>
              <a:rPr sz="1200" spc="-5" dirty="0">
                <a:latin typeface="Times New Roman"/>
                <a:cs typeface="Times New Roman"/>
              </a:rPr>
              <a:t>primitivo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immaginare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soprannaturale </a:t>
            </a:r>
            <a:r>
              <a:rPr sz="1200" dirty="0">
                <a:latin typeface="Times New Roman"/>
                <a:cs typeface="Times New Roman"/>
              </a:rPr>
              <a:t>e pose così delle </a:t>
            </a:r>
            <a:r>
              <a:rPr sz="1200" spc="-5" dirty="0">
                <a:latin typeface="Times New Roman"/>
                <a:cs typeface="Times New Roman"/>
              </a:rPr>
              <a:t>basi </a:t>
            </a:r>
            <a:r>
              <a:rPr sz="1200" dirty="0">
                <a:latin typeface="Times New Roman"/>
                <a:cs typeface="Times New Roman"/>
              </a:rPr>
              <a:t>solide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quelle  potenti </a:t>
            </a:r>
            <a:r>
              <a:rPr sz="1200" spc="-5" dirty="0">
                <a:latin typeface="Times New Roman"/>
                <a:cs typeface="Times New Roman"/>
              </a:rPr>
              <a:t>influenze sociali dell’etica </a:t>
            </a:r>
            <a:r>
              <a:rPr sz="1200" dirty="0">
                <a:latin typeface="Times New Roman"/>
                <a:cs typeface="Times New Roman"/>
              </a:rPr>
              <a:t>e della religione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 loro volta </a:t>
            </a:r>
            <a:r>
              <a:rPr sz="1200" spc="-5" dirty="0">
                <a:latin typeface="Times New Roman"/>
                <a:cs typeface="Times New Roman"/>
              </a:rPr>
              <a:t>preservarono intatti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usi </a:t>
            </a:r>
            <a:r>
              <a:rPr sz="1200" dirty="0">
                <a:latin typeface="Times New Roman"/>
                <a:cs typeface="Times New Roman"/>
              </a:rPr>
              <a:t>e i  </a:t>
            </a:r>
            <a:r>
              <a:rPr sz="1200" spc="-5" dirty="0">
                <a:latin typeface="Times New Roman"/>
                <a:cs typeface="Times New Roman"/>
              </a:rPr>
              <a:t>costumi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società.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che stabilizzò e cristallizzò </a:t>
            </a:r>
            <a:r>
              <a:rPr sz="1200" spc="-5" dirty="0">
                <a:latin typeface="Times New Roman"/>
                <a:cs typeface="Times New Roman"/>
              </a:rPr>
              <a:t>inizialmente gli usi 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morti fossero gelosi del  </a:t>
            </a:r>
            <a:r>
              <a:rPr sz="1200" dirty="0">
                <a:latin typeface="Times New Roman"/>
                <a:cs typeface="Times New Roman"/>
              </a:rPr>
              <a:t>modo in </a:t>
            </a:r>
            <a:r>
              <a:rPr sz="1200" spc="-5" dirty="0">
                <a:latin typeface="Times New Roman"/>
                <a:cs typeface="Times New Roman"/>
              </a:rPr>
              <a:t>cui avevano </a:t>
            </a:r>
            <a:r>
              <a:rPr sz="1200" dirty="0">
                <a:latin typeface="Times New Roman"/>
                <a:cs typeface="Times New Roman"/>
              </a:rPr>
              <a:t>vissuto ed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morti.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avrebbero colpito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tremende </a:t>
            </a:r>
            <a:r>
              <a:rPr sz="1200" dirty="0">
                <a:latin typeface="Times New Roman"/>
                <a:cs typeface="Times New Roman"/>
              </a:rPr>
              <a:t>punizioni </a:t>
            </a:r>
            <a:r>
              <a:rPr sz="1200" spc="-5" dirty="0">
                <a:latin typeface="Times New Roman"/>
                <a:cs typeface="Times New Roman"/>
              </a:rPr>
              <a:t>quei mortali viventi che  avessero </a:t>
            </a:r>
            <a:r>
              <a:rPr sz="1200" dirty="0">
                <a:latin typeface="Times New Roman"/>
                <a:cs typeface="Times New Roman"/>
              </a:rPr>
              <a:t>osato </a:t>
            </a:r>
            <a:r>
              <a:rPr sz="1200" spc="-5" dirty="0">
                <a:latin typeface="Times New Roman"/>
                <a:cs typeface="Times New Roman"/>
              </a:rPr>
              <a:t>trattare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negligente </a:t>
            </a:r>
            <a:r>
              <a:rPr sz="1200" dirty="0">
                <a:latin typeface="Times New Roman"/>
                <a:cs typeface="Times New Roman"/>
              </a:rPr>
              <a:t>disprezzo le </a:t>
            </a:r>
            <a:r>
              <a:rPr sz="1200" spc="-5" dirty="0">
                <a:latin typeface="Times New Roman"/>
                <a:cs typeface="Times New Roman"/>
              </a:rPr>
              <a:t>regole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che essi avevano onorato </a:t>
            </a:r>
            <a:r>
              <a:rPr sz="1200" dirty="0">
                <a:latin typeface="Times New Roman"/>
                <a:cs typeface="Times New Roman"/>
              </a:rPr>
              <a:t>mentre erano </a:t>
            </a:r>
            <a:r>
              <a:rPr sz="1200" spc="-5" dirty="0">
                <a:latin typeface="Times New Roman"/>
                <a:cs typeface="Times New Roman"/>
              </a:rPr>
              <a:t>nella carne.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perfettamente illustrato dall’attuale rispetto 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gialla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antenati.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primitive in sviluppo  </a:t>
            </a:r>
            <a:r>
              <a:rPr sz="1200" spc="-5" dirty="0">
                <a:latin typeface="Times New Roman"/>
                <a:cs typeface="Times New Roman"/>
              </a:rPr>
              <a:t>rafforzarono </a:t>
            </a:r>
            <a:r>
              <a:rPr sz="1200" dirty="0">
                <a:latin typeface="Times New Roman"/>
                <a:cs typeface="Times New Roman"/>
              </a:rPr>
              <a:t>notevolmente </a:t>
            </a:r>
            <a:r>
              <a:rPr sz="1200" spc="-5" dirty="0">
                <a:latin typeface="Times New Roman"/>
                <a:cs typeface="Times New Roman"/>
              </a:rPr>
              <a:t>l’azione della </a:t>
            </a:r>
            <a:r>
              <a:rPr sz="1200" dirty="0">
                <a:latin typeface="Times New Roman"/>
                <a:cs typeface="Times New Roman"/>
              </a:rPr>
              <a:t>paura dei </a:t>
            </a:r>
            <a:r>
              <a:rPr sz="1200" spc="-5" dirty="0">
                <a:latin typeface="Times New Roman"/>
                <a:cs typeface="Times New Roman"/>
              </a:rPr>
              <a:t>fantasmi consolidando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costumi,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in evoluzione ha </a:t>
            </a:r>
            <a:r>
              <a:rPr sz="1200" spc="-5" dirty="0">
                <a:latin typeface="Times New Roman"/>
                <a:cs typeface="Times New Roman"/>
              </a:rPr>
              <a:t>sempre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liberato l’umanità dai </a:t>
            </a:r>
            <a:r>
              <a:rPr sz="1200" dirty="0">
                <a:latin typeface="Times New Roman"/>
                <a:cs typeface="Times New Roman"/>
              </a:rPr>
              <a:t>vincoli </a:t>
            </a:r>
            <a:r>
              <a:rPr sz="1200" spc="-5" dirty="0">
                <a:latin typeface="Times New Roman"/>
                <a:cs typeface="Times New Roman"/>
              </a:rPr>
              <a:t>della paura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schiavitù della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superstizione.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17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(767.4) 68:4.4 </a:t>
            </a:r>
            <a:r>
              <a:rPr sz="1200" spc="-5" dirty="0">
                <a:latin typeface="Times New Roman"/>
                <a:cs typeface="Times New Roman"/>
              </a:rPr>
              <a:t>Prima dell’insegnamento liberatore </a:t>
            </a:r>
            <a:r>
              <a:rPr sz="1200" dirty="0">
                <a:latin typeface="Times New Roman"/>
                <a:cs typeface="Times New Roman"/>
              </a:rPr>
              <a:t>e liberalizzante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istruttori di </a:t>
            </a:r>
            <a:r>
              <a:rPr sz="1200" spc="-5" dirty="0">
                <a:latin typeface="Times New Roman"/>
                <a:cs typeface="Times New Roman"/>
              </a:rPr>
              <a:t>Dalamatia </a:t>
            </a:r>
            <a:r>
              <a:rPr sz="1200" dirty="0">
                <a:latin typeface="Times New Roman"/>
                <a:cs typeface="Times New Roman"/>
              </a:rPr>
              <a:t>l’uomo antico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vittima </a:t>
            </a:r>
            <a:r>
              <a:rPr sz="1200" spc="-5" dirty="0">
                <a:latin typeface="Times New Roman"/>
                <a:cs typeface="Times New Roman"/>
              </a:rPr>
              <a:t>impotente  del rituale delle usanze;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era prigioniero </a:t>
            </a:r>
            <a:r>
              <a:rPr sz="1200" dirty="0">
                <a:latin typeface="Times New Roman"/>
                <a:cs typeface="Times New Roman"/>
              </a:rPr>
              <a:t>di un cerimoniale senza </a:t>
            </a:r>
            <a:r>
              <a:rPr sz="1200" spc="-5" dirty="0">
                <a:latin typeface="Times New Roman"/>
                <a:cs typeface="Times New Roman"/>
              </a:rPr>
              <a:t>fine. Tutto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faceva </a:t>
            </a:r>
            <a:r>
              <a:rPr sz="1200" spc="-5" dirty="0">
                <a:latin typeface="Times New Roman"/>
                <a:cs typeface="Times New Roman"/>
              </a:rPr>
              <a:t>dal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risveglio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055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1402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mattutino 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si addormentava </a:t>
            </a:r>
            <a:r>
              <a:rPr sz="1200" dirty="0">
                <a:latin typeface="Times New Roman"/>
                <a:cs typeface="Times New Roman"/>
              </a:rPr>
              <a:t>di sera </a:t>
            </a:r>
            <a:r>
              <a:rPr sz="1200" spc="-5" dirty="0">
                <a:latin typeface="Times New Roman"/>
                <a:cs typeface="Times New Roman"/>
              </a:rPr>
              <a:t>nella sua caverna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essere fatto </a:t>
            </a:r>
            <a:r>
              <a:rPr sz="1200" dirty="0">
                <a:latin typeface="Times New Roman"/>
                <a:cs typeface="Times New Roman"/>
              </a:rPr>
              <a:t>esattamente in 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modo —  </a:t>
            </a:r>
            <a:r>
              <a:rPr sz="1200" spc="-5" dirty="0">
                <a:latin typeface="Times New Roman"/>
                <a:cs typeface="Times New Roman"/>
              </a:rPr>
              <a:t>conformemente agli usi popolari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tribù.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schiavo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tirannia delle usanze;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conteneva alcunché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libero,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spontaneo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originale. Non c’era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naturale verso </a:t>
            </a:r>
            <a:r>
              <a:rPr sz="1200" spc="-5" dirty="0">
                <a:latin typeface="Times New Roman"/>
                <a:cs typeface="Times New Roman"/>
              </a:rPr>
              <a:t>un’esistenza mentale, morale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sociale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08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(767.5) 68:4.5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era oltremodo </a:t>
            </a:r>
            <a:r>
              <a:rPr sz="1200" dirty="0">
                <a:latin typeface="Times New Roman"/>
                <a:cs typeface="Times New Roman"/>
              </a:rPr>
              <a:t>avvinto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costumi; il </a:t>
            </a:r>
            <a:r>
              <a:rPr sz="1200" spc="-5" dirty="0">
                <a:latin typeface="Times New Roman"/>
                <a:cs typeface="Times New Roman"/>
              </a:rPr>
              <a:t>selvaggio era </a:t>
            </a:r>
            <a:r>
              <a:rPr sz="1200" dirty="0">
                <a:latin typeface="Times New Roman"/>
                <a:cs typeface="Times New Roman"/>
              </a:rPr>
              <a:t>un vero </a:t>
            </a:r>
            <a:r>
              <a:rPr sz="1200" spc="-5" dirty="0">
                <a:latin typeface="Times New Roman"/>
                <a:cs typeface="Times New Roman"/>
              </a:rPr>
              <a:t>schiavo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usanze; </a:t>
            </a:r>
            <a:r>
              <a:rPr sz="1200" dirty="0">
                <a:latin typeface="Times New Roman"/>
                <a:cs typeface="Times New Roman"/>
              </a:rPr>
              <a:t>ma 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 </a:t>
            </a:r>
            <a:r>
              <a:rPr sz="1200" spc="-5" dirty="0">
                <a:latin typeface="Times New Roman"/>
                <a:cs typeface="Times New Roman"/>
              </a:rPr>
              <a:t>apparvero dei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particolari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che osarono </a:t>
            </a:r>
            <a:r>
              <a:rPr sz="1200" spc="-5" dirty="0">
                <a:latin typeface="Times New Roman"/>
                <a:cs typeface="Times New Roman"/>
              </a:rPr>
              <a:t>inaugurare </a:t>
            </a:r>
            <a:r>
              <a:rPr sz="1200" dirty="0">
                <a:latin typeface="Times New Roman"/>
                <a:cs typeface="Times New Roman"/>
              </a:rPr>
              <a:t>nuovi modi di </a:t>
            </a:r>
            <a:r>
              <a:rPr sz="1200" spc="-5" dirty="0">
                <a:latin typeface="Times New Roman"/>
                <a:cs typeface="Times New Roman"/>
              </a:rPr>
              <a:t>pensare </a:t>
            </a:r>
            <a:r>
              <a:rPr sz="1200" dirty="0">
                <a:latin typeface="Times New Roman"/>
                <a:cs typeface="Times New Roman"/>
              </a:rPr>
              <a:t>e metodi di vita </a:t>
            </a:r>
            <a:r>
              <a:rPr sz="1200" spc="-5" dirty="0">
                <a:latin typeface="Times New Roman"/>
                <a:cs typeface="Times New Roman"/>
              </a:rPr>
              <a:t>migliori.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nonostante  l’inerzia dell’uomo primitivo costituisce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freno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sicurezza biologico </a:t>
            </a:r>
            <a:r>
              <a:rPr sz="1200" dirty="0">
                <a:latin typeface="Times New Roman"/>
                <a:cs typeface="Times New Roman"/>
              </a:rPr>
              <a:t>contro la </a:t>
            </a:r>
            <a:r>
              <a:rPr sz="1200" spc="-5" dirty="0">
                <a:latin typeface="Times New Roman"/>
                <a:cs typeface="Times New Roman"/>
              </a:rPr>
              <a:t>precipitazione troppo repentina nella </a:t>
            </a:r>
            <a:r>
              <a:rPr sz="1200" dirty="0">
                <a:latin typeface="Times New Roman"/>
                <a:cs typeface="Times New Roman"/>
              </a:rPr>
              <a:t>rovinosa  </a:t>
            </a:r>
            <a:r>
              <a:rPr sz="1200" spc="-5" dirty="0">
                <a:latin typeface="Times New Roman"/>
                <a:cs typeface="Times New Roman"/>
              </a:rPr>
              <a:t>incapacità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adattamento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che progredisce troppo in </a:t>
            </a:r>
            <a:r>
              <a:rPr sz="1200" spc="-5" dirty="0">
                <a:latin typeface="Times New Roman"/>
                <a:cs typeface="Times New Roman"/>
              </a:rPr>
              <a:t>fretta.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1780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(767.6) 68:4.6 </a:t>
            </a:r>
            <a:r>
              <a:rPr sz="1200" spc="-5" dirty="0">
                <a:latin typeface="Times New Roman"/>
                <a:cs typeface="Times New Roman"/>
              </a:rPr>
              <a:t>Ma queste </a:t>
            </a:r>
            <a:r>
              <a:rPr sz="1200" dirty="0">
                <a:latin typeface="Times New Roman"/>
                <a:cs typeface="Times New Roman"/>
              </a:rPr>
              <a:t>usanze non sono un </a:t>
            </a:r>
            <a:r>
              <a:rPr sz="1200" spc="-5" dirty="0">
                <a:latin typeface="Times New Roman"/>
                <a:cs typeface="Times New Roman"/>
              </a:rPr>
              <a:t>male totale;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evoluzione dovrebbe proseguire. </a:t>
            </a:r>
            <a:r>
              <a:rPr sz="1200" dirty="0">
                <a:latin typeface="Times New Roman"/>
                <a:cs typeface="Times New Roman"/>
              </a:rPr>
              <a:t>È quasi </a:t>
            </a:r>
            <a:r>
              <a:rPr sz="1200" spc="-5" dirty="0">
                <a:latin typeface="Times New Roman"/>
                <a:cs typeface="Times New Roman"/>
              </a:rPr>
              <a:t>fatale alla </a:t>
            </a:r>
            <a:r>
              <a:rPr sz="1200" dirty="0">
                <a:latin typeface="Times New Roman"/>
                <a:cs typeface="Times New Roman"/>
              </a:rPr>
              <a:t>persistenza </a:t>
            </a:r>
            <a:r>
              <a:rPr sz="1200" spc="-5" dirty="0">
                <a:latin typeface="Times New Roman"/>
                <a:cs typeface="Times New Roman"/>
              </a:rPr>
              <a:t>della  civiltà intraprendere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estesa </a:t>
            </a:r>
            <a:r>
              <a:rPr sz="1200" dirty="0">
                <a:latin typeface="Times New Roman"/>
                <a:cs typeface="Times New Roman"/>
              </a:rPr>
              <a:t>modificazione con una rivoluzione </a:t>
            </a:r>
            <a:r>
              <a:rPr sz="1200" spc="-5" dirty="0">
                <a:latin typeface="Times New Roman"/>
                <a:cs typeface="Times New Roman"/>
              </a:rPr>
              <a:t>radicale. L’usanza </a:t>
            </a:r>
            <a:r>
              <a:rPr sz="1200" dirty="0">
                <a:latin typeface="Times New Roman"/>
                <a:cs typeface="Times New Roman"/>
              </a:rPr>
              <a:t>è stata il </a:t>
            </a:r>
            <a:r>
              <a:rPr sz="1200" spc="-5" dirty="0">
                <a:latin typeface="Times New Roman"/>
                <a:cs typeface="Times New Roman"/>
              </a:rPr>
              <a:t>filo </a:t>
            </a:r>
            <a:r>
              <a:rPr sz="1200" dirty="0">
                <a:latin typeface="Times New Roman"/>
                <a:cs typeface="Times New Roman"/>
              </a:rPr>
              <a:t>di continuità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tenuto  unita la </a:t>
            </a:r>
            <a:r>
              <a:rPr sz="1200" spc="-5" dirty="0">
                <a:latin typeface="Times New Roman"/>
                <a:cs typeface="Times New Roman"/>
              </a:rPr>
              <a:t>civiltà.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sentiero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lastricato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vestigia </a:t>
            </a:r>
            <a:r>
              <a:rPr sz="1200" dirty="0">
                <a:latin typeface="Times New Roman"/>
                <a:cs typeface="Times New Roman"/>
              </a:rPr>
              <a:t>di costumi </a:t>
            </a:r>
            <a:r>
              <a:rPr sz="1200" spc="-5" dirty="0">
                <a:latin typeface="Times New Roman"/>
                <a:cs typeface="Times New Roman"/>
              </a:rPr>
              <a:t>abbandonati </a:t>
            </a:r>
            <a:r>
              <a:rPr sz="1200" dirty="0">
                <a:latin typeface="Times New Roman"/>
                <a:cs typeface="Times New Roman"/>
              </a:rPr>
              <a:t>e di pratiche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obsolete; ma  </a:t>
            </a:r>
            <a:r>
              <a:rPr sz="1200" spc="-5" dirty="0">
                <a:latin typeface="Times New Roman"/>
                <a:cs typeface="Times New Roman"/>
              </a:rPr>
              <a:t>nessuna civiltà 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abbandonato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costumi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sopravvissuta </a:t>
            </a:r>
            <a:r>
              <a:rPr sz="1200" dirty="0">
                <a:latin typeface="Times New Roman"/>
                <a:cs typeface="Times New Roman"/>
              </a:rPr>
              <a:t>a meno di avere </a:t>
            </a:r>
            <a:r>
              <a:rPr sz="1200" spc="-5" dirty="0">
                <a:latin typeface="Times New Roman"/>
                <a:cs typeface="Times New Roman"/>
              </a:rPr>
              <a:t>adottato </a:t>
            </a:r>
            <a:r>
              <a:rPr sz="1200" dirty="0">
                <a:latin typeface="Times New Roman"/>
                <a:cs typeface="Times New Roman"/>
              </a:rPr>
              <a:t>costumi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e più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appropriati.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(767.7) 68:4.7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sopravvivenza di una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dipende </a:t>
            </a:r>
            <a:r>
              <a:rPr sz="1200" spc="-5" dirty="0">
                <a:latin typeface="Times New Roman"/>
                <a:cs typeface="Times New Roman"/>
              </a:rPr>
              <a:t>principalmente </a:t>
            </a:r>
            <a:r>
              <a:rPr sz="1200" dirty="0">
                <a:latin typeface="Times New Roman"/>
                <a:cs typeface="Times New Roman"/>
              </a:rPr>
              <a:t>dall’evoluzione </a:t>
            </a:r>
            <a:r>
              <a:rPr sz="1200" spc="-5" dirty="0">
                <a:latin typeface="Times New Roman"/>
                <a:cs typeface="Times New Roman"/>
              </a:rPr>
              <a:t>progressiva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costumi.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di  evoluzione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costumi </a:t>
            </a:r>
            <a:r>
              <a:rPr sz="1200" spc="-5" dirty="0">
                <a:latin typeface="Times New Roman"/>
                <a:cs typeface="Times New Roman"/>
              </a:rPr>
              <a:t>scaturisce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sperimentare; </a:t>
            </a:r>
            <a:r>
              <a:rPr sz="1200" dirty="0">
                <a:latin typeface="Times New Roman"/>
                <a:cs typeface="Times New Roman"/>
              </a:rPr>
              <a:t>nuove idee </a:t>
            </a:r>
            <a:r>
              <a:rPr sz="1200" spc="-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portate </a:t>
            </a:r>
            <a:r>
              <a:rPr sz="1200" spc="-5" dirty="0">
                <a:latin typeface="Times New Roman"/>
                <a:cs typeface="Times New Roman"/>
              </a:rPr>
              <a:t>avanti </a:t>
            </a:r>
            <a:r>
              <a:rPr sz="1200" dirty="0">
                <a:latin typeface="Times New Roman"/>
                <a:cs typeface="Times New Roman"/>
              </a:rPr>
              <a:t>— ne </a:t>
            </a:r>
            <a:r>
              <a:rPr sz="1200" spc="-5" dirty="0">
                <a:latin typeface="Times New Roman"/>
                <a:cs typeface="Times New Roman"/>
              </a:rPr>
              <a:t>consegue </a:t>
            </a:r>
            <a:r>
              <a:rPr sz="1200" dirty="0">
                <a:latin typeface="Times New Roman"/>
                <a:cs typeface="Times New Roman"/>
              </a:rPr>
              <a:t>la competizione.  </a:t>
            </a:r>
            <a:r>
              <a:rPr sz="1200" spc="-5" dirty="0">
                <a:latin typeface="Times New Roman"/>
                <a:cs typeface="Times New Roman"/>
              </a:rPr>
              <a:t>Una civiltà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 abbraccia </a:t>
            </a:r>
            <a:r>
              <a:rPr sz="1200" dirty="0">
                <a:latin typeface="Times New Roman"/>
                <a:cs typeface="Times New Roman"/>
              </a:rPr>
              <a:t>le idee avanzate e </a:t>
            </a:r>
            <a:r>
              <a:rPr sz="1200" spc="-5" dirty="0">
                <a:latin typeface="Times New Roman"/>
                <a:cs typeface="Times New Roman"/>
              </a:rPr>
              <a:t>perdura;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circostanze scelgono alla fine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più adatto a  </a:t>
            </a:r>
            <a:r>
              <a:rPr sz="1200" spc="-5" dirty="0">
                <a:latin typeface="Times New Roman"/>
                <a:cs typeface="Times New Roman"/>
              </a:rPr>
              <a:t>sopravvivere.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significa che ogni cambiamento separato </a:t>
            </a:r>
            <a:r>
              <a:rPr sz="1200" dirty="0">
                <a:latin typeface="Times New Roman"/>
                <a:cs typeface="Times New Roman"/>
              </a:rPr>
              <a:t>e distinto nella </a:t>
            </a:r>
            <a:r>
              <a:rPr sz="1200" spc="-5" dirty="0">
                <a:latin typeface="Times New Roman"/>
                <a:cs typeface="Times New Roman"/>
              </a:rPr>
              <a:t>composizione della società umana </a:t>
            </a:r>
            <a:r>
              <a:rPr sz="1200" dirty="0">
                <a:latin typeface="Times New Roman"/>
                <a:cs typeface="Times New Roman"/>
              </a:rPr>
              <a:t>sia stato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meglio. No! Certamente </a:t>
            </a:r>
            <a:r>
              <a:rPr sz="1200" dirty="0">
                <a:latin typeface="Times New Roman"/>
                <a:cs typeface="Times New Roman"/>
              </a:rPr>
              <a:t>no! </a:t>
            </a:r>
            <a:r>
              <a:rPr sz="1200" spc="-5" dirty="0">
                <a:latin typeface="Times New Roman"/>
                <a:cs typeface="Times New Roman"/>
              </a:rPr>
              <a:t>Perché ci </a:t>
            </a:r>
            <a:r>
              <a:rPr sz="1200" dirty="0">
                <a:latin typeface="Times New Roman"/>
                <a:cs typeface="Times New Roman"/>
              </a:rPr>
              <a:t>sono stati </a:t>
            </a:r>
            <a:r>
              <a:rPr sz="1200" spc="-5" dirty="0">
                <a:latin typeface="Times New Roman"/>
                <a:cs typeface="Times New Roman"/>
              </a:rPr>
              <a:t>moltissimi regressi nella lunga </a:t>
            </a:r>
            <a:r>
              <a:rPr sz="1200" dirty="0">
                <a:latin typeface="Times New Roman"/>
                <a:cs typeface="Times New Roman"/>
              </a:rPr>
              <a:t>lotta di avanzamento </a:t>
            </a:r>
            <a:r>
              <a:rPr sz="1200" spc="-5" dirty="0">
                <a:latin typeface="Times New Roman"/>
                <a:cs typeface="Times New Roman"/>
              </a:rPr>
              <a:t>della civiltà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9120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Le tecniche per il suolo — le arti di</a:t>
            </a:r>
            <a:r>
              <a:rPr sz="1600" b="1" spc="5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sostentamento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(768.1) 68:5.1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terra è il </a:t>
            </a:r>
            <a:r>
              <a:rPr sz="1200" spc="-5" dirty="0">
                <a:latin typeface="Times New Roman"/>
                <a:cs typeface="Times New Roman"/>
              </a:rPr>
              <a:t>palcoscenico della società;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sono gli attori. L’uomo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sempre adattare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ruolo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conformarsi alla situazione della terra. L’evoluzione dei </a:t>
            </a:r>
            <a:r>
              <a:rPr sz="1200" dirty="0">
                <a:latin typeface="Times New Roman"/>
                <a:cs typeface="Times New Roman"/>
              </a:rPr>
              <a:t>costumi </a:t>
            </a:r>
            <a:r>
              <a:rPr sz="1200" spc="-5" dirty="0">
                <a:latin typeface="Times New Roman"/>
                <a:cs typeface="Times New Roman"/>
              </a:rPr>
              <a:t>dipende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rapporto terra-uomo. Ciò è </a:t>
            </a:r>
            <a:r>
              <a:rPr sz="1200" spc="-5" dirty="0">
                <a:latin typeface="Times New Roman"/>
                <a:cs typeface="Times New Roman"/>
              </a:rPr>
              <a:t>vero nonostante sia  difficile capirlo.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dell’uomo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trattare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suolo,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arti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sostentamento, aggiunta al suo livello </a:t>
            </a:r>
            <a:r>
              <a:rPr sz="1200" dirty="0">
                <a:latin typeface="Times New Roman"/>
                <a:cs typeface="Times New Roman"/>
              </a:rPr>
              <a:t>di vita,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somma</a:t>
            </a:r>
            <a:endParaRPr sz="1200">
              <a:latin typeface="Times New Roman"/>
              <a:cs typeface="Times New Roman"/>
            </a:endParaRPr>
          </a:p>
          <a:p>
            <a:pPr marL="76200" marR="2768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totale delle </a:t>
            </a:r>
            <a:r>
              <a:rPr sz="1200" dirty="0">
                <a:latin typeface="Times New Roman"/>
                <a:cs typeface="Times New Roman"/>
              </a:rPr>
              <a:t>usanze </a:t>
            </a:r>
            <a:r>
              <a:rPr sz="1200" spc="-5" dirty="0">
                <a:latin typeface="Times New Roman"/>
                <a:cs typeface="Times New Roman"/>
              </a:rPr>
              <a:t>popolari,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costumi. </a:t>
            </a:r>
            <a:r>
              <a:rPr sz="1200" dirty="0">
                <a:latin typeface="Times New Roman"/>
                <a:cs typeface="Times New Roman"/>
              </a:rPr>
              <a:t>E l’insieme </a:t>
            </a:r>
            <a:r>
              <a:rPr sz="1200" spc="-5" dirty="0">
                <a:latin typeface="Times New Roman"/>
                <a:cs typeface="Times New Roman"/>
              </a:rPr>
              <a:t>degli adattamenti umani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esigenze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corrisponde alla </a:t>
            </a:r>
            <a:r>
              <a:rPr sz="1200" spc="1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civiltà  culturale.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137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(768.2) 68:5.2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prime culture umane </a:t>
            </a:r>
            <a:r>
              <a:rPr sz="1200" spc="-5" dirty="0">
                <a:latin typeface="Times New Roman"/>
                <a:cs typeface="Times New Roman"/>
              </a:rPr>
              <a:t>apparvero </a:t>
            </a:r>
            <a:r>
              <a:rPr sz="1200" dirty="0">
                <a:latin typeface="Times New Roman"/>
                <a:cs typeface="Times New Roman"/>
              </a:rPr>
              <a:t>lungo i fiumi </a:t>
            </a:r>
            <a:r>
              <a:rPr sz="1200" spc="-5" dirty="0">
                <a:latin typeface="Times New Roman"/>
                <a:cs typeface="Times New Roman"/>
              </a:rPr>
              <a:t>dell’emisfero orientale,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quattro </a:t>
            </a:r>
            <a:r>
              <a:rPr sz="1200" spc="-5" dirty="0">
                <a:latin typeface="Times New Roman"/>
                <a:cs typeface="Times New Roman"/>
              </a:rPr>
              <a:t>grandi tappe  nell’avanzamento della </a:t>
            </a:r>
            <a:r>
              <a:rPr sz="1200" dirty="0">
                <a:latin typeface="Times New Roman"/>
                <a:cs typeface="Times New Roman"/>
              </a:rPr>
              <a:t>civiltà. Esse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furono: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6502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(768.3) 68:5.3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Lo stadio della raccolta.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costrizione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cibo, la </a:t>
            </a:r>
            <a:r>
              <a:rPr sz="1200" spc="-5" dirty="0">
                <a:latin typeface="Times New Roman"/>
                <a:cs typeface="Times New Roman"/>
              </a:rPr>
              <a:t>fame,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organizzazione  </a:t>
            </a:r>
            <a:r>
              <a:rPr sz="1200" spc="-5" dirty="0">
                <a:latin typeface="Times New Roman"/>
                <a:cs typeface="Times New Roman"/>
              </a:rPr>
              <a:t>industriale, alle catene </a:t>
            </a:r>
            <a:r>
              <a:rPr sz="1200" dirty="0">
                <a:latin typeface="Times New Roman"/>
                <a:cs typeface="Times New Roman"/>
              </a:rPr>
              <a:t>primitive di </a:t>
            </a:r>
            <a:r>
              <a:rPr sz="1200" spc="-5" dirty="0">
                <a:latin typeface="Times New Roman"/>
                <a:cs typeface="Times New Roman"/>
              </a:rPr>
              <a:t>raccolta del </a:t>
            </a:r>
            <a:r>
              <a:rPr sz="1200" dirty="0">
                <a:latin typeface="Times New Roman"/>
                <a:cs typeface="Times New Roman"/>
              </a:rPr>
              <a:t>cibo.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linea </a:t>
            </a:r>
            <a:r>
              <a:rPr sz="1200" dirty="0">
                <a:latin typeface="Times New Roman"/>
                <a:cs typeface="Times New Roman"/>
              </a:rPr>
              <a:t>di marcia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fame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estendeva talvolta </a:t>
            </a:r>
            <a:r>
              <a:rPr sz="1200" spc="-5" dirty="0">
                <a:latin typeface="Times New Roman"/>
                <a:cs typeface="Times New Roman"/>
              </a:rPr>
              <a:t>per  quindici chilometri mentre percorreva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terreno raccogliendo cibo. </a:t>
            </a:r>
            <a:r>
              <a:rPr sz="1200" dirty="0">
                <a:latin typeface="Times New Roman"/>
                <a:cs typeface="Times New Roman"/>
              </a:rPr>
              <a:t>Questo fu lo stadio </a:t>
            </a:r>
            <a:r>
              <a:rPr sz="1200" spc="-5" dirty="0">
                <a:latin typeface="Times New Roman"/>
                <a:cs typeface="Times New Roman"/>
              </a:rPr>
              <a:t>primitivo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nomade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il modo 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attuale </a:t>
            </a:r>
            <a:r>
              <a:rPr sz="1200" spc="-5" dirty="0">
                <a:latin typeface="Times New Roman"/>
                <a:cs typeface="Times New Roman"/>
              </a:rPr>
              <a:t>dei Boscimani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dell’Africa.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6299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(768.4) 68:5.4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Lo stadio della caccia. </a:t>
            </a:r>
            <a:r>
              <a:rPr sz="1200" spc="-5" dirty="0">
                <a:latin typeface="Times New Roman"/>
                <a:cs typeface="Times New Roman"/>
              </a:rPr>
              <a:t>L’invenzione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attrezzi-arma permise all’uomo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cacciatore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acquisire così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considerevole </a:t>
            </a:r>
            <a:r>
              <a:rPr sz="1200" dirty="0">
                <a:latin typeface="Times New Roman"/>
                <a:cs typeface="Times New Roman"/>
              </a:rPr>
              <a:t>libertà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schiavitù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cibo.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Andonita </a:t>
            </a:r>
            <a:r>
              <a:rPr sz="1200" spc="-5" dirty="0">
                <a:latin typeface="Times New Roman"/>
                <a:cs typeface="Times New Roman"/>
              </a:rPr>
              <a:t>accorto che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seriamente contuso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pugno </a:t>
            </a:r>
            <a:r>
              <a:rPr sz="1200" dirty="0">
                <a:latin typeface="Times New Roman"/>
                <a:cs typeface="Times New Roman"/>
              </a:rPr>
              <a:t>in un violento combattimento </a:t>
            </a:r>
            <a:r>
              <a:rPr sz="1200" spc="-5" dirty="0">
                <a:latin typeface="Times New Roman"/>
                <a:cs typeface="Times New Roman"/>
              </a:rPr>
              <a:t>riscoprì l’idea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utilizzare come braccio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lungo bastone </a:t>
            </a:r>
            <a:r>
              <a:rPr sz="1200" dirty="0">
                <a:latin typeface="Times New Roman"/>
                <a:cs typeface="Times New Roman"/>
              </a:rPr>
              <a:t>ed un pezzo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533400" marR="56705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selce </a:t>
            </a:r>
            <a:r>
              <a:rPr sz="1200" dirty="0">
                <a:latin typeface="Times New Roman"/>
                <a:cs typeface="Times New Roman"/>
              </a:rPr>
              <a:t>dura, </a:t>
            </a:r>
            <a:r>
              <a:rPr sz="1200" spc="-5" dirty="0">
                <a:latin typeface="Times New Roman"/>
                <a:cs typeface="Times New Roman"/>
              </a:rPr>
              <a:t>fissato all’estremità con dei tendini,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pugno. Numerose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fecero per proprio </a:t>
            </a:r>
            <a:r>
              <a:rPr sz="1200" dirty="0">
                <a:latin typeface="Times New Roman"/>
                <a:cs typeface="Times New Roman"/>
              </a:rPr>
              <a:t>conto </a:t>
            </a:r>
            <a:r>
              <a:rPr sz="1200" spc="-5" dirty="0">
                <a:latin typeface="Times New Roman"/>
                <a:cs typeface="Times New Roman"/>
              </a:rPr>
              <a:t>scoperte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  genere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varie forme di mazza </a:t>
            </a:r>
            <a:r>
              <a:rPr sz="1200" spc="-5" dirty="0">
                <a:latin typeface="Times New Roman"/>
                <a:cs typeface="Times New Roman"/>
              </a:rPr>
              <a:t>rappresentarono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grandi passi avanti della civiltà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5" dirty="0">
                <a:latin typeface="Times New Roman"/>
                <a:cs typeface="Times New Roman"/>
              </a:rPr>
              <a:t>Oggi certi  indigeni australiani sono progrediti </a:t>
            </a:r>
            <a:r>
              <a:rPr sz="1200" dirty="0">
                <a:latin typeface="Times New Roman"/>
                <a:cs typeface="Times New Roman"/>
              </a:rPr>
              <a:t>poco oltre questo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0545" cy="40208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00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(658.4) 57:6.7 </a:t>
            </a:r>
            <a:r>
              <a:rPr sz="1200" i="1" dirty="0">
                <a:latin typeface="Times New Roman"/>
                <a:cs typeface="Times New Roman"/>
              </a:rPr>
              <a:t>3.500.000.000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nuclei </a:t>
            </a:r>
            <a:r>
              <a:rPr sz="1200" dirty="0">
                <a:latin typeface="Times New Roman"/>
                <a:cs typeface="Times New Roman"/>
              </a:rPr>
              <a:t>di condensazione </a:t>
            </a:r>
            <a:r>
              <a:rPr sz="1200" spc="-5" dirty="0">
                <a:latin typeface="Times New Roman"/>
                <a:cs typeface="Times New Roman"/>
              </a:rPr>
              <a:t>degli altri dieci pianeti erano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formati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nuclei </a:t>
            </a:r>
            <a:r>
              <a:rPr sz="1200" dirty="0">
                <a:latin typeface="Times New Roman"/>
                <a:cs typeface="Times New Roman"/>
              </a:rPr>
              <a:t>della maggior  </a:t>
            </a:r>
            <a:r>
              <a:rPr sz="1200" spc="-5" dirty="0">
                <a:latin typeface="Times New Roman"/>
                <a:cs typeface="Times New Roman"/>
              </a:rPr>
              <a:t>parte delle </a:t>
            </a:r>
            <a:r>
              <a:rPr sz="1200" dirty="0">
                <a:latin typeface="Times New Roman"/>
                <a:cs typeface="Times New Roman"/>
              </a:rPr>
              <a:t>lune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intatti, </a:t>
            </a:r>
            <a:r>
              <a:rPr sz="1200" spc="-5" dirty="0">
                <a:latin typeface="Times New Roman"/>
                <a:cs typeface="Times New Roman"/>
              </a:rPr>
              <a:t>benché alcuni </a:t>
            </a:r>
            <a:r>
              <a:rPr sz="1200" dirty="0">
                <a:latin typeface="Times New Roman"/>
                <a:cs typeface="Times New Roman"/>
              </a:rPr>
              <a:t>dei satelliti più </a:t>
            </a:r>
            <a:r>
              <a:rPr sz="1200" spc="-5" dirty="0">
                <a:latin typeface="Times New Roman"/>
                <a:cs typeface="Times New Roman"/>
              </a:rPr>
              <a:t>piccoli si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uniti per formare le </a:t>
            </a:r>
            <a:r>
              <a:rPr sz="1200" spc="-5" dirty="0">
                <a:latin typeface="Times New Roman"/>
                <a:cs typeface="Times New Roman"/>
              </a:rPr>
              <a:t>odierne </a:t>
            </a:r>
            <a:r>
              <a:rPr sz="1200" dirty="0">
                <a:latin typeface="Times New Roman"/>
                <a:cs typeface="Times New Roman"/>
              </a:rPr>
              <a:t>lune più grandi. 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considerata </a:t>
            </a:r>
            <a:r>
              <a:rPr sz="1200" dirty="0">
                <a:latin typeface="Times New Roman"/>
                <a:cs typeface="Times New Roman"/>
              </a:rPr>
              <a:t>l’era </a:t>
            </a:r>
            <a:r>
              <a:rPr sz="1200" spc="-5" dirty="0">
                <a:latin typeface="Times New Roman"/>
                <a:cs typeface="Times New Roman"/>
              </a:rPr>
              <a:t>dell’assemblaggio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75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(658.5) 57:6.8 </a:t>
            </a:r>
            <a:r>
              <a:rPr sz="1200" i="1" dirty="0">
                <a:latin typeface="Times New Roman"/>
                <a:cs typeface="Times New Roman"/>
              </a:rPr>
              <a:t>3.000.000.000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solare </a:t>
            </a:r>
            <a:r>
              <a:rPr sz="1200" dirty="0">
                <a:latin typeface="Times New Roman"/>
                <a:cs typeface="Times New Roman"/>
              </a:rPr>
              <a:t>funzionava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oggi.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membri continuavano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crescere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dimensioni poiché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meteore </a:t>
            </a:r>
            <a:r>
              <a:rPr sz="1200" dirty="0">
                <a:latin typeface="Times New Roman"/>
                <a:cs typeface="Times New Roman"/>
              </a:rPr>
              <a:t>spaziali continuavano a </a:t>
            </a:r>
            <a:r>
              <a:rPr sz="1200" spc="-5" dirty="0">
                <a:latin typeface="Times New Roman"/>
                <a:cs typeface="Times New Roman"/>
              </a:rPr>
              <a:t>riversarsi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ritmo prodigioso sui pianeti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satelliti.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(658.6) 57:6.9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sistema solare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iscritto sul registro </a:t>
            </a:r>
            <a:r>
              <a:rPr sz="1200" dirty="0">
                <a:latin typeface="Times New Roman"/>
                <a:cs typeface="Times New Roman"/>
              </a:rPr>
              <a:t>fisico 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ricevette </a:t>
            </a:r>
            <a:r>
              <a:rPr sz="1200" dirty="0">
                <a:latin typeface="Times New Roman"/>
                <a:cs typeface="Times New Roman"/>
              </a:rPr>
              <a:t>il nome di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Monmatia.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346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(658.7) 57:6.10 </a:t>
            </a:r>
            <a:r>
              <a:rPr sz="1200" i="1" dirty="0">
                <a:latin typeface="Times New Roman"/>
                <a:cs typeface="Times New Roman"/>
              </a:rPr>
              <a:t>2.500.000.000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enormemente cresciuti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dimensioni. Urantia </a:t>
            </a:r>
            <a:r>
              <a:rPr sz="1200" dirty="0">
                <a:latin typeface="Times New Roman"/>
                <a:cs typeface="Times New Roman"/>
              </a:rPr>
              <a:t>era una sfera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sviluppata </a:t>
            </a:r>
            <a:r>
              <a:rPr sz="1200" spc="-5" dirty="0">
                <a:latin typeface="Times New Roman"/>
                <a:cs typeface="Times New Roman"/>
              </a:rPr>
              <a:t>con  circa </a:t>
            </a:r>
            <a:r>
              <a:rPr sz="1200" dirty="0">
                <a:latin typeface="Times New Roman"/>
                <a:cs typeface="Times New Roman"/>
              </a:rPr>
              <a:t>un decimo </a:t>
            </a:r>
            <a:r>
              <a:rPr sz="1200" spc="-5" dirty="0">
                <a:latin typeface="Times New Roman"/>
                <a:cs typeface="Times New Roman"/>
              </a:rPr>
              <a:t>della sua massa attuale </a:t>
            </a:r>
            <a:r>
              <a:rPr sz="1200" dirty="0">
                <a:latin typeface="Times New Roman"/>
                <a:cs typeface="Times New Roman"/>
              </a:rPr>
              <a:t>e stava </a:t>
            </a:r>
            <a:r>
              <a:rPr sz="1200" spc="-5" dirty="0">
                <a:latin typeface="Times New Roman"/>
                <a:cs typeface="Times New Roman"/>
              </a:rPr>
              <a:t>ancora crescendo </a:t>
            </a:r>
            <a:r>
              <a:rPr sz="1200" dirty="0">
                <a:latin typeface="Times New Roman"/>
                <a:cs typeface="Times New Roman"/>
              </a:rPr>
              <a:t>rapidamente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apporto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meteorico.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(658.8) 57:6.11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questa prodigiosa attività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normalmente parte </a:t>
            </a:r>
            <a:r>
              <a:rPr sz="1200" dirty="0">
                <a:latin typeface="Times New Roman"/>
                <a:cs typeface="Times New Roman"/>
              </a:rPr>
              <a:t>dell’edificazione di un mondo </a:t>
            </a:r>
            <a:r>
              <a:rPr sz="1200" spc="-5" dirty="0">
                <a:latin typeface="Times New Roman"/>
                <a:cs typeface="Times New Roman"/>
              </a:rPr>
              <a:t>evoluzionario dell’ordine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premesse astronomiche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preparano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scenario all’inizio dell’evoluzione fisica su </a:t>
            </a:r>
            <a:r>
              <a:rPr sz="1200" dirty="0">
                <a:latin typeface="Times New Roman"/>
                <a:cs typeface="Times New Roman"/>
              </a:rPr>
              <a:t>tali mondi dello spazio, </a:t>
            </a:r>
            <a:r>
              <a:rPr sz="1200" spc="-5" dirty="0">
                <a:latin typeface="Times New Roman"/>
                <a:cs typeface="Times New Roman"/>
              </a:rPr>
              <a:t>in  preparazione alle avventure </a:t>
            </a:r>
            <a:r>
              <a:rPr sz="1200" dirty="0">
                <a:latin typeface="Times New Roman"/>
                <a:cs typeface="Times New Roman"/>
              </a:rPr>
              <a:t>di vita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813300">
              <a:lnSpc>
                <a:spcPts val="1839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L’era meteorica — L’era vulcanica  L’atmosfera planetaria primitiva</a:t>
            </a:r>
            <a:endParaRPr sz="1600">
              <a:latin typeface="Times New Roman"/>
              <a:cs typeface="Times New Roman"/>
            </a:endParaRPr>
          </a:p>
          <a:p>
            <a:pPr marL="88900" marR="85725">
              <a:lnSpc>
                <a:spcPts val="1380"/>
              </a:lnSpc>
              <a:spcBef>
                <a:spcPts val="13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(658.9) 57:7.1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iniziale le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spaziali del </a:t>
            </a:r>
            <a:r>
              <a:rPr sz="1200" spc="-5" dirty="0">
                <a:latin typeface="Times New Roman"/>
                <a:cs typeface="Times New Roman"/>
              </a:rPr>
              <a:t>sistema solare pullulavano </a:t>
            </a:r>
            <a:r>
              <a:rPr sz="1200" dirty="0">
                <a:latin typeface="Times New Roman"/>
                <a:cs typeface="Times New Roman"/>
              </a:rPr>
              <a:t>di piccoli </a:t>
            </a:r>
            <a:r>
              <a:rPr sz="1200" spc="-5" dirty="0">
                <a:latin typeface="Times New Roman"/>
                <a:cs typeface="Times New Roman"/>
              </a:rPr>
              <a:t>corpi disgregati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condensati, ed </a:t>
            </a:r>
            <a:r>
              <a:rPr sz="1200" dirty="0">
                <a:latin typeface="Times New Roman"/>
                <a:cs typeface="Times New Roman"/>
              </a:rPr>
              <a:t>in assenza di </a:t>
            </a:r>
            <a:r>
              <a:rPr sz="1200" spc="-5" dirty="0">
                <a:latin typeface="Times New Roman"/>
                <a:cs typeface="Times New Roman"/>
              </a:rPr>
              <a:t>un’atmosfera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combustione protettiva, tali corpi </a:t>
            </a:r>
            <a:r>
              <a:rPr sz="1200" dirty="0">
                <a:latin typeface="Times New Roman"/>
                <a:cs typeface="Times New Roman"/>
              </a:rPr>
              <a:t>spaziali </a:t>
            </a:r>
            <a:r>
              <a:rPr sz="1200" spc="-5" dirty="0">
                <a:latin typeface="Times New Roman"/>
                <a:cs typeface="Times New Roman"/>
              </a:rPr>
              <a:t>si schiantavano direttamente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superficie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Questi impatti incessanti mantenevano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più o </a:t>
            </a:r>
            <a:r>
              <a:rPr sz="1200" spc="-5" dirty="0">
                <a:latin typeface="Times New Roman"/>
                <a:cs typeface="Times New Roman"/>
              </a:rPr>
              <a:t>meno calda,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ciò, unitamente all’azione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crescente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5487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510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(768.5) 68:5.5 </a:t>
            </a:r>
            <a:r>
              <a:rPr sz="1200" spc="-5" dirty="0">
                <a:latin typeface="Times New Roman"/>
                <a:cs typeface="Times New Roman"/>
              </a:rPr>
              <a:t>Gli uomini </a:t>
            </a:r>
            <a:r>
              <a:rPr sz="1200" dirty="0">
                <a:latin typeface="Times New Roman"/>
                <a:cs typeface="Times New Roman"/>
              </a:rPr>
              <a:t>blu </a:t>
            </a:r>
            <a:r>
              <a:rPr sz="1200" spc="-5" dirty="0">
                <a:latin typeface="Times New Roman"/>
                <a:cs typeface="Times New Roman"/>
              </a:rPr>
              <a:t>divennero esperti cacciatori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pelli; sbarrando </a:t>
            </a:r>
            <a:r>
              <a:rPr sz="1200" dirty="0">
                <a:latin typeface="Times New Roman"/>
                <a:cs typeface="Times New Roman"/>
              </a:rPr>
              <a:t>i fiumi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prendevano </a:t>
            </a:r>
            <a:r>
              <a:rPr sz="1200" spc="-5" dirty="0">
                <a:latin typeface="Times New Roman"/>
                <a:cs typeface="Times New Roman"/>
              </a:rPr>
              <a:t>grandi  quantità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pesce,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essiccavano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soprappiù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l’inverno. Molte </a:t>
            </a:r>
            <a:r>
              <a:rPr sz="1200" dirty="0">
                <a:latin typeface="Times New Roman"/>
                <a:cs typeface="Times New Roman"/>
              </a:rPr>
              <a:t>forme </a:t>
            </a:r>
            <a:r>
              <a:rPr sz="1200" spc="-5" dirty="0">
                <a:latin typeface="Times New Roman"/>
                <a:cs typeface="Times New Roman"/>
              </a:rPr>
              <a:t>d’ingegnose trappole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tagliole </a:t>
            </a:r>
            <a:r>
              <a:rPr sz="1200" dirty="0">
                <a:latin typeface="Times New Roman"/>
                <a:cs typeface="Times New Roman"/>
              </a:rPr>
              <a:t>furono  </a:t>
            </a:r>
            <a:r>
              <a:rPr sz="1200" spc="-5" dirty="0">
                <a:latin typeface="Times New Roman"/>
                <a:cs typeface="Times New Roman"/>
              </a:rPr>
              <a:t>impiegate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catturare selvaggina, </a:t>
            </a:r>
            <a:r>
              <a:rPr sz="1200" dirty="0">
                <a:latin typeface="Times New Roman"/>
                <a:cs typeface="Times New Roman"/>
              </a:rPr>
              <a:t>ma le razze più primitive non </a:t>
            </a:r>
            <a:r>
              <a:rPr sz="1200" spc="-5" dirty="0">
                <a:latin typeface="Times New Roman"/>
                <a:cs typeface="Times New Roman"/>
              </a:rPr>
              <a:t>cacciavano gli animali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grossi.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23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(768.6) 68:5.6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Lo stadio pastorale.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fase </a:t>
            </a:r>
            <a:r>
              <a:rPr sz="1200" spc="-5" dirty="0">
                <a:latin typeface="Times New Roman"/>
                <a:cs typeface="Times New Roman"/>
              </a:rPr>
              <a:t>della civiltà fu resa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dall’addomesticamento degli animali. Gli  Arabi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indigeni dell’Africa sono </a:t>
            </a:r>
            <a:r>
              <a:rPr sz="1200" dirty="0">
                <a:latin typeface="Times New Roman"/>
                <a:cs typeface="Times New Roman"/>
              </a:rPr>
              <a:t>tra i popoli </a:t>
            </a:r>
            <a:r>
              <a:rPr sz="1200" spc="-5" dirty="0">
                <a:latin typeface="Times New Roman"/>
                <a:cs typeface="Times New Roman"/>
              </a:rPr>
              <a:t>pastorali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recenti.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327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(768.7) 68:5.7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pastorale consentì l’ulteriore </a:t>
            </a:r>
            <a:r>
              <a:rPr sz="1200" dirty="0">
                <a:latin typeface="Times New Roman"/>
                <a:cs typeface="Times New Roman"/>
              </a:rPr>
              <a:t>liberazione </a:t>
            </a:r>
            <a:r>
              <a:rPr sz="1200" spc="-5" dirty="0">
                <a:latin typeface="Times New Roman"/>
                <a:cs typeface="Times New Roman"/>
              </a:rPr>
              <a:t>dalla schiavitù </a:t>
            </a:r>
            <a:r>
              <a:rPr sz="1200" dirty="0">
                <a:latin typeface="Times New Roman"/>
                <a:cs typeface="Times New Roman"/>
              </a:rPr>
              <a:t>del cibo; l’uomo </a:t>
            </a:r>
            <a:r>
              <a:rPr sz="1200" spc="-5" dirty="0">
                <a:latin typeface="Times New Roman"/>
                <a:cs typeface="Times New Roman"/>
              </a:rPr>
              <a:t>imparò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 sull’interesse del suo </a:t>
            </a:r>
            <a:r>
              <a:rPr sz="1200" dirty="0">
                <a:latin typeface="Times New Roman"/>
                <a:cs typeface="Times New Roman"/>
              </a:rPr>
              <a:t>capitale,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prodotti del </a:t>
            </a:r>
            <a:r>
              <a:rPr sz="1200" spc="-5" dirty="0">
                <a:latin typeface="Times New Roman"/>
                <a:cs typeface="Times New Roman"/>
              </a:rPr>
              <a:t>suo bestiame;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fornì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libero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progresso.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3189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(768.8) 68:5.8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società </a:t>
            </a:r>
            <a:r>
              <a:rPr sz="1200" spc="-5" dirty="0">
                <a:latin typeface="Times New Roman"/>
                <a:cs typeface="Times New Roman"/>
              </a:rPr>
              <a:t>prepastorale </a:t>
            </a:r>
            <a:r>
              <a:rPr sz="1200" dirty="0">
                <a:latin typeface="Times New Roman"/>
                <a:cs typeface="Times New Roman"/>
              </a:rPr>
              <a:t>era una società di </a:t>
            </a:r>
            <a:r>
              <a:rPr sz="1200" spc="-5" dirty="0">
                <a:latin typeface="Times New Roman"/>
                <a:cs typeface="Times New Roman"/>
              </a:rPr>
              <a:t>cooperazione tra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sessi, </a:t>
            </a:r>
            <a:r>
              <a:rPr sz="1200" dirty="0">
                <a:latin typeface="Times New Roman"/>
                <a:cs typeface="Times New Roman"/>
              </a:rPr>
              <a:t>ma lo </a:t>
            </a:r>
            <a:r>
              <a:rPr sz="1200" spc="-5" dirty="0">
                <a:latin typeface="Times New Roman"/>
                <a:cs typeface="Times New Roman"/>
              </a:rPr>
              <a:t>sviluppo dell’allevamento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animali ricondusse </a:t>
            </a:r>
            <a:r>
              <a:rPr sz="1200" dirty="0">
                <a:latin typeface="Times New Roman"/>
                <a:cs typeface="Times New Roman"/>
              </a:rPr>
              <a:t>le donne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profondo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schiavitù sociale.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epoche </a:t>
            </a:r>
            <a:r>
              <a:rPr sz="1200" dirty="0">
                <a:latin typeface="Times New Roman"/>
                <a:cs typeface="Times New Roman"/>
              </a:rPr>
              <a:t>primitive era compito dell’uomo  </a:t>
            </a:r>
            <a:r>
              <a:rPr sz="1200" spc="-5" dirty="0">
                <a:latin typeface="Times New Roman"/>
                <a:cs typeface="Times New Roman"/>
              </a:rPr>
              <a:t>assicurare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animale; la donna doveva procurare i commestibili </a:t>
            </a:r>
            <a:r>
              <a:rPr sz="1200" spc="-5" dirty="0">
                <a:latin typeface="Times New Roman"/>
                <a:cs typeface="Times New Roman"/>
              </a:rPr>
              <a:t>vegetali. Perciò, </a:t>
            </a:r>
            <a:r>
              <a:rPr sz="1200" dirty="0">
                <a:latin typeface="Times New Roman"/>
                <a:cs typeface="Times New Roman"/>
              </a:rPr>
              <a:t>quando l’uomo </a:t>
            </a:r>
            <a:r>
              <a:rPr sz="1200" spc="-5" dirty="0">
                <a:latin typeface="Times New Roman"/>
                <a:cs typeface="Times New Roman"/>
              </a:rPr>
              <a:t>entrò nell’era  pastorale della </a:t>
            </a:r>
            <a:r>
              <a:rPr sz="1200" dirty="0">
                <a:latin typeface="Times New Roman"/>
                <a:cs typeface="Times New Roman"/>
              </a:rPr>
              <a:t>sua esistenza, la </a:t>
            </a:r>
            <a:r>
              <a:rPr sz="1200" spc="-5" dirty="0">
                <a:latin typeface="Times New Roman"/>
                <a:cs typeface="Times New Roman"/>
              </a:rPr>
              <a:t>dignità della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si abbassò </a:t>
            </a:r>
            <a:r>
              <a:rPr sz="1200" dirty="0">
                <a:latin typeface="Times New Roman"/>
                <a:cs typeface="Times New Roman"/>
              </a:rPr>
              <a:t>considerevolmente. </a:t>
            </a:r>
            <a:r>
              <a:rPr sz="1200" spc="-5" dirty="0">
                <a:latin typeface="Times New Roman"/>
                <a:cs typeface="Times New Roman"/>
              </a:rPr>
              <a:t>Essa doveva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faticare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procurare gli alimenti vegetali necessari per </a:t>
            </a:r>
            <a:r>
              <a:rPr sz="1200" dirty="0">
                <a:latin typeface="Times New Roman"/>
                <a:cs typeface="Times New Roman"/>
              </a:rPr>
              <a:t>vivere,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all’uomo bastava </a:t>
            </a:r>
            <a:r>
              <a:rPr sz="1200" spc="-5" dirty="0">
                <a:latin typeface="Times New Roman"/>
                <a:cs typeface="Times New Roman"/>
              </a:rPr>
              <a:t>ricorrere alle sue mandrie per fornire  cibo </a:t>
            </a:r>
            <a:r>
              <a:rPr sz="1200" dirty="0">
                <a:latin typeface="Times New Roman"/>
                <a:cs typeface="Times New Roman"/>
              </a:rPr>
              <a:t>animale in abbondanza.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divenne così </a:t>
            </a: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dirty="0">
                <a:latin typeface="Times New Roman"/>
                <a:cs typeface="Times New Roman"/>
              </a:rPr>
              <a:t>indipendente </a:t>
            </a:r>
            <a:r>
              <a:rPr sz="1200" spc="-5" dirty="0">
                <a:latin typeface="Times New Roman"/>
                <a:cs typeface="Times New Roman"/>
              </a:rPr>
              <a:t>dalla donna; </a:t>
            </a:r>
            <a:r>
              <a:rPr sz="1200" dirty="0">
                <a:latin typeface="Times New Roman"/>
                <a:cs typeface="Times New Roman"/>
              </a:rPr>
              <a:t>per tutta </a:t>
            </a:r>
            <a:r>
              <a:rPr sz="1200" spc="-5" dirty="0">
                <a:latin typeface="Times New Roman"/>
                <a:cs typeface="Times New Roman"/>
              </a:rPr>
              <a:t>l’era pastorale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condizione della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declinò </a:t>
            </a:r>
            <a:r>
              <a:rPr sz="1200" dirty="0">
                <a:latin typeface="Times New Roman"/>
                <a:cs typeface="Times New Roman"/>
              </a:rPr>
              <a:t>in continuazione.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fine di quest’era essa era divenuta poco più 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animale umano, </a:t>
            </a:r>
            <a:r>
              <a:rPr sz="1200" dirty="0">
                <a:latin typeface="Times New Roman"/>
                <a:cs typeface="Times New Roman"/>
              </a:rPr>
              <a:t>ridotta a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generare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discendenza dell’uomo,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stregua degli animali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mandrie dai  quali ci si aspettava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lavorassero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generassero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piccoli.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dell’era pastorale </a:t>
            </a:r>
            <a:r>
              <a:rPr sz="1200" dirty="0">
                <a:latin typeface="Times New Roman"/>
                <a:cs typeface="Times New Roman"/>
              </a:rPr>
              <a:t>nutrivano un grande 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loro bestiame; ed </a:t>
            </a:r>
            <a:r>
              <a:rPr sz="1200" dirty="0">
                <a:latin typeface="Times New Roman"/>
                <a:cs typeface="Times New Roman"/>
              </a:rPr>
              <a:t>è ancor più deplorevole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abbiano saputo </a:t>
            </a:r>
            <a:r>
              <a:rPr sz="1200" spc="-5" dirty="0">
                <a:latin typeface="Times New Roman"/>
                <a:cs typeface="Times New Roman"/>
              </a:rPr>
              <a:t>sviluppare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affetto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profondo per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mogli.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1530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54038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(769.1) 68:5.9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Lo stadio agricolo. </a:t>
            </a:r>
            <a:r>
              <a:rPr sz="1200" spc="-5" dirty="0">
                <a:latin typeface="Times New Roman"/>
                <a:cs typeface="Times New Roman"/>
              </a:rPr>
              <a:t>Quest’era fu </a:t>
            </a:r>
            <a:r>
              <a:rPr sz="1200" dirty="0">
                <a:latin typeface="Times New Roman"/>
                <a:cs typeface="Times New Roman"/>
              </a:rPr>
              <a:t>determinata </a:t>
            </a:r>
            <a:r>
              <a:rPr sz="1200" spc="-5" dirty="0">
                <a:latin typeface="Times New Roman"/>
                <a:cs typeface="Times New Roman"/>
              </a:rPr>
              <a:t>dalla coltura </a:t>
            </a:r>
            <a:r>
              <a:rPr sz="1200" dirty="0">
                <a:latin typeface="Times New Roman"/>
                <a:cs typeface="Times New Roman"/>
              </a:rPr>
              <a:t>delle piante e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il tipo più elevato  di civiltà </a:t>
            </a:r>
            <a:r>
              <a:rPr sz="1200" spc="-5" dirty="0">
                <a:latin typeface="Times New Roman"/>
                <a:cs typeface="Times New Roman"/>
              </a:rPr>
              <a:t>materiale.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Caligastia che Adamo si sforzarono d’insegnare l’orticoltura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l’agricoltura. 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 furono dei giardinieri,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pastori,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giardinaggio 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coltura avanzata </a:t>
            </a:r>
            <a:r>
              <a:rPr sz="1200" dirty="0">
                <a:latin typeface="Times New Roman"/>
                <a:cs typeface="Times New Roman"/>
              </a:rPr>
              <a:t>in quei </a:t>
            </a:r>
            <a:r>
              <a:rPr sz="1200" spc="-5" dirty="0">
                <a:latin typeface="Times New Roman"/>
                <a:cs typeface="Times New Roman"/>
              </a:rPr>
              <a:t>tempi.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coltura  delle </a:t>
            </a:r>
            <a:r>
              <a:rPr sz="1200" dirty="0">
                <a:latin typeface="Times New Roman"/>
                <a:cs typeface="Times New Roman"/>
              </a:rPr>
              <a:t>piante </a:t>
            </a:r>
            <a:r>
              <a:rPr sz="1200" spc="-5" dirty="0">
                <a:latin typeface="Times New Roman"/>
                <a:cs typeface="Times New Roman"/>
              </a:rPr>
              <a:t>esercita </a:t>
            </a:r>
            <a:r>
              <a:rPr sz="1200" dirty="0">
                <a:latin typeface="Times New Roman"/>
                <a:cs typeface="Times New Roman"/>
              </a:rPr>
              <a:t>un’influenza </a:t>
            </a:r>
            <a:r>
              <a:rPr sz="1200" spc="-5" dirty="0">
                <a:latin typeface="Times New Roman"/>
                <a:cs typeface="Times New Roman"/>
              </a:rPr>
              <a:t>nobilitante su </a:t>
            </a:r>
            <a:r>
              <a:rPr sz="1200" dirty="0">
                <a:latin typeface="Times New Roman"/>
                <a:cs typeface="Times New Roman"/>
              </a:rPr>
              <a:t>tutte le razze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 marR="65468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(769.2) 68:5.10 </a:t>
            </a:r>
            <a:r>
              <a:rPr sz="1200" spc="-5" dirty="0">
                <a:latin typeface="Times New Roman"/>
                <a:cs typeface="Times New Roman"/>
              </a:rPr>
              <a:t>L’agricoltura fece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quadruplicare il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terra-uomo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combinata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occupazioni pastorali dello stadio culturale precedente. </a:t>
            </a:r>
            <a:r>
              <a:rPr sz="1200" dirty="0">
                <a:latin typeface="Times New Roman"/>
                <a:cs typeface="Times New Roman"/>
              </a:rPr>
              <a:t>Quando i tre </a:t>
            </a:r>
            <a:r>
              <a:rPr sz="1200" spc="-5" dirty="0">
                <a:latin typeface="Times New Roman"/>
                <a:cs typeface="Times New Roman"/>
              </a:rPr>
              <a:t>stadi si accavallano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caccia </a:t>
            </a:r>
            <a:r>
              <a:rPr sz="1200" dirty="0">
                <a:latin typeface="Times New Roman"/>
                <a:cs typeface="Times New Roman"/>
              </a:rPr>
              <a:t>e la  donna </a:t>
            </a:r>
            <a:r>
              <a:rPr sz="1200" spc="-5" dirty="0">
                <a:latin typeface="Times New Roman"/>
                <a:cs typeface="Times New Roman"/>
              </a:rPr>
              <a:t>coltiva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5" dirty="0">
                <a:latin typeface="Times New Roman"/>
                <a:cs typeface="Times New Roman"/>
              </a:rPr>
              <a:t> terreno.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20700" marR="8737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(769.3) 68:5.11 </a:t>
            </a:r>
            <a:r>
              <a:rPr sz="1200" dirty="0">
                <a:latin typeface="Times New Roman"/>
                <a:cs typeface="Times New Roman"/>
              </a:rPr>
              <a:t>Ci 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state frizioni tra i pastori e i </a:t>
            </a:r>
            <a:r>
              <a:rPr sz="1200" spc="-5" dirty="0">
                <a:latin typeface="Times New Roman"/>
                <a:cs typeface="Times New Roman"/>
              </a:rPr>
              <a:t>contadini.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cacciatore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pastore </a:t>
            </a:r>
            <a:r>
              <a:rPr sz="1200" dirty="0">
                <a:latin typeface="Times New Roman"/>
                <a:cs typeface="Times New Roman"/>
              </a:rPr>
              <a:t>sono combattivi,  </a:t>
            </a:r>
            <a:r>
              <a:rPr sz="1200" spc="-5" dirty="0">
                <a:latin typeface="Times New Roman"/>
                <a:cs typeface="Times New Roman"/>
              </a:rPr>
              <a:t>bellicosi; l’agricoltore </a:t>
            </a:r>
            <a:r>
              <a:rPr sz="1200" dirty="0">
                <a:latin typeface="Times New Roman"/>
                <a:cs typeface="Times New Roman"/>
              </a:rPr>
              <a:t>è un tipo più </a:t>
            </a:r>
            <a:r>
              <a:rPr sz="1200" spc="-5" dirty="0">
                <a:latin typeface="Times New Roman"/>
                <a:cs typeface="Times New Roman"/>
              </a:rPr>
              <a:t>amante della pace. L’associazione con gli animali </a:t>
            </a:r>
            <a:r>
              <a:rPr sz="1200" dirty="0">
                <a:latin typeface="Times New Roman"/>
                <a:cs typeface="Times New Roman"/>
              </a:rPr>
              <a:t>suggerisce lotta 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forza;</a:t>
            </a:r>
            <a:endParaRPr sz="1200">
              <a:latin typeface="Times New Roman"/>
              <a:cs typeface="Times New Roman"/>
            </a:endParaRPr>
          </a:p>
          <a:p>
            <a:pPr marL="520700" marR="4470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l’associazione con </a:t>
            </a:r>
            <a:r>
              <a:rPr sz="1200" dirty="0">
                <a:latin typeface="Times New Roman"/>
                <a:cs typeface="Times New Roman"/>
              </a:rPr>
              <a:t>le piante </a:t>
            </a:r>
            <a:r>
              <a:rPr sz="1200" spc="-5" dirty="0">
                <a:latin typeface="Times New Roman"/>
                <a:cs typeface="Times New Roman"/>
              </a:rPr>
              <a:t>infonde pazienza, </a:t>
            </a:r>
            <a:r>
              <a:rPr sz="1200" dirty="0">
                <a:latin typeface="Times New Roman"/>
                <a:cs typeface="Times New Roman"/>
              </a:rPr>
              <a:t>quiete e </a:t>
            </a:r>
            <a:r>
              <a:rPr sz="1200" spc="-5" dirty="0">
                <a:latin typeface="Times New Roman"/>
                <a:cs typeface="Times New Roman"/>
              </a:rPr>
              <a:t>pace. L’agricoltura </a:t>
            </a:r>
            <a:r>
              <a:rPr sz="1200" dirty="0">
                <a:latin typeface="Times New Roman"/>
                <a:cs typeface="Times New Roman"/>
              </a:rPr>
              <a:t>e l’industria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della pace. Ma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debolezza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entrambe come attività sociali </a:t>
            </a:r>
            <a:r>
              <a:rPr sz="1200" dirty="0">
                <a:latin typeface="Times New Roman"/>
                <a:cs typeface="Times New Roman"/>
              </a:rPr>
              <a:t>mondiali è la loro </a:t>
            </a:r>
            <a:r>
              <a:rPr sz="1200" spc="-5" dirty="0">
                <a:latin typeface="Times New Roman"/>
                <a:cs typeface="Times New Roman"/>
              </a:rPr>
              <a:t>mancanza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esaltazione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avventura.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130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(769.4) 68:5.12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evoluta partendo dallo stadio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caccia, passando per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dell’allevamento, per raggiungere 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stadio territoriale dell’agricoltura. Ogni stadio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costante </a:t>
            </a:r>
            <a:r>
              <a:rPr sz="1200" dirty="0">
                <a:latin typeface="Times New Roman"/>
                <a:cs typeface="Times New Roman"/>
              </a:rPr>
              <a:t>diminuzione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nomadismo; l’uomo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sempre più in</a:t>
            </a:r>
            <a:r>
              <a:rPr sz="1200" spc="-5" dirty="0">
                <a:latin typeface="Times New Roman"/>
                <a:cs typeface="Times New Roman"/>
              </a:rPr>
              <a:t> famiglia.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(769.5) 68:5.13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l’industria </a:t>
            </a:r>
            <a:r>
              <a:rPr sz="1200" spc="-5" dirty="0">
                <a:latin typeface="Times New Roman"/>
                <a:cs typeface="Times New Roman"/>
              </a:rPr>
              <a:t>si aggiunge all’agricoltura, con conseguente </a:t>
            </a:r>
            <a:r>
              <a:rPr sz="1200" dirty="0">
                <a:latin typeface="Times New Roman"/>
                <a:cs typeface="Times New Roman"/>
              </a:rPr>
              <a:t>incremento </a:t>
            </a:r>
            <a:r>
              <a:rPr sz="1200" spc="-5" dirty="0">
                <a:latin typeface="Times New Roman"/>
                <a:cs typeface="Times New Roman"/>
              </a:rPr>
              <a:t>dell’urbanizzazione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moltiplicazione dei  gruppi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agricoli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cittadini.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un’era </a:t>
            </a:r>
            <a:r>
              <a:rPr sz="1200" dirty="0">
                <a:latin typeface="Times New Roman"/>
                <a:cs typeface="Times New Roman"/>
              </a:rPr>
              <a:t>industriale non può sperare di </a:t>
            </a:r>
            <a:r>
              <a:rPr sz="1200" spc="-5" dirty="0">
                <a:latin typeface="Times New Roman"/>
                <a:cs typeface="Times New Roman"/>
              </a:rPr>
              <a:t>sopravvivere 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dirigenti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rendono 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sviluppi </a:t>
            </a:r>
            <a:r>
              <a:rPr sz="1200" spc="-5" dirty="0">
                <a:latin typeface="Times New Roman"/>
                <a:cs typeface="Times New Roman"/>
              </a:rPr>
              <a:t>sociali, anche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elevati,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poggiare su una solida </a:t>
            </a:r>
            <a:r>
              <a:rPr sz="1200" spc="-5" dirty="0">
                <a:latin typeface="Times New Roman"/>
                <a:cs typeface="Times New Roman"/>
              </a:rPr>
              <a:t>base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agricola.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62290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L’evoluzione della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cultura</a:t>
            </a:r>
            <a:endParaRPr sz="1600">
              <a:latin typeface="Times New Roman"/>
              <a:cs typeface="Times New Roman"/>
            </a:endParaRPr>
          </a:p>
          <a:p>
            <a:pPr marL="76200" marR="17145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(769.6) 68:6.1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creatura del suolo, </a:t>
            </a:r>
            <a:r>
              <a:rPr sz="1200" dirty="0">
                <a:latin typeface="Times New Roman"/>
                <a:cs typeface="Times New Roman"/>
              </a:rPr>
              <a:t>un figlio </a:t>
            </a:r>
            <a:r>
              <a:rPr sz="1200" spc="-5" dirty="0">
                <a:latin typeface="Times New Roman"/>
                <a:cs typeface="Times New Roman"/>
              </a:rPr>
              <a:t>della natura; </a:t>
            </a:r>
            <a:r>
              <a:rPr sz="1200" dirty="0">
                <a:latin typeface="Times New Roman"/>
                <a:cs typeface="Times New Roman"/>
              </a:rPr>
              <a:t>per quanto </a:t>
            </a:r>
            <a:r>
              <a:rPr sz="1200" spc="-5" dirty="0">
                <a:latin typeface="Times New Roman"/>
                <a:cs typeface="Times New Roman"/>
              </a:rPr>
              <a:t>possa tentare con assiduità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sfuggire alla terra, alla  </a:t>
            </a:r>
            <a:r>
              <a:rPr sz="1200" dirty="0">
                <a:latin typeface="Times New Roman"/>
                <a:cs typeface="Times New Roman"/>
              </a:rPr>
              <a:t>fine è certo di </a:t>
            </a:r>
            <a:r>
              <a:rPr sz="1200" spc="-5" dirty="0">
                <a:latin typeface="Times New Roman"/>
                <a:cs typeface="Times New Roman"/>
              </a:rPr>
              <a:t>fallire. “Tu sei polvere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polvere </a:t>
            </a:r>
            <a:r>
              <a:rPr sz="1200" spc="-5" dirty="0">
                <a:latin typeface="Times New Roman"/>
                <a:cs typeface="Times New Roman"/>
              </a:rPr>
              <a:t>ritornerai” </a:t>
            </a:r>
            <a:r>
              <a:rPr sz="1200" dirty="0">
                <a:latin typeface="Times New Roman"/>
                <a:cs typeface="Times New Roman"/>
              </a:rPr>
              <a:t>è letteralmente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per tutta </a:t>
            </a:r>
            <a:r>
              <a:rPr sz="1200" spc="-5" dirty="0">
                <a:latin typeface="Times New Roman"/>
                <a:cs typeface="Times New Roman"/>
              </a:rPr>
              <a:t>l’umanità.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lotta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fondamentale</a:t>
            </a:r>
            <a:endParaRPr sz="1200">
              <a:latin typeface="Times New Roman"/>
              <a:cs typeface="Times New Roman"/>
            </a:endParaRPr>
          </a:p>
          <a:p>
            <a:pPr marL="76200" marR="1974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stata, </a:t>
            </a:r>
            <a:r>
              <a:rPr sz="1200" dirty="0">
                <a:latin typeface="Times New Roman"/>
                <a:cs typeface="Times New Roman"/>
              </a:rPr>
              <a:t>è e </a:t>
            </a:r>
            <a:r>
              <a:rPr sz="1200" spc="-5" dirty="0">
                <a:latin typeface="Times New Roman"/>
                <a:cs typeface="Times New Roman"/>
              </a:rPr>
              <a:t>sarà sempre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prime associazioni sociali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umani primitivi avevano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di vincere  </a:t>
            </a:r>
            <a:r>
              <a:rPr sz="1200" spc="-5" dirty="0">
                <a:latin typeface="Times New Roman"/>
                <a:cs typeface="Times New Roman"/>
              </a:rPr>
              <a:t>queste battaglie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rapporto terra-uomo è </a:t>
            </a:r>
            <a:r>
              <a:rPr sz="1200" spc="-5" dirty="0">
                <a:latin typeface="Times New Roman"/>
                <a:cs typeface="Times New Roman"/>
              </a:rPr>
              <a:t>alla base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civiltà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781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(769.7) 68:6.2 </a:t>
            </a:r>
            <a:r>
              <a:rPr sz="1200" spc="-5" dirty="0">
                <a:latin typeface="Times New Roman"/>
                <a:cs typeface="Times New Roman"/>
              </a:rPr>
              <a:t>L’intelligenza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accrebbe </a:t>
            </a:r>
            <a:r>
              <a:rPr sz="1200" dirty="0">
                <a:latin typeface="Times New Roman"/>
                <a:cs typeface="Times New Roman"/>
              </a:rPr>
              <a:t>il rendimento della </a:t>
            </a:r>
            <a:r>
              <a:rPr sz="1200" spc="-5" dirty="0">
                <a:latin typeface="Times New Roman"/>
                <a:cs typeface="Times New Roman"/>
              </a:rPr>
              <a:t>terra grazie alle arti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scienze; allo stesso tempo l’aumento  naturale della </a:t>
            </a:r>
            <a:r>
              <a:rPr sz="1200" dirty="0">
                <a:latin typeface="Times New Roman"/>
                <a:cs typeface="Times New Roman"/>
              </a:rPr>
              <a:t>sua discendenza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posto un po’ </a:t>
            </a:r>
            <a:r>
              <a:rPr sz="1200" spc="-5" dirty="0">
                <a:latin typeface="Times New Roman"/>
                <a:cs typeface="Times New Roman"/>
              </a:rPr>
              <a:t>sotto controllo,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si assicurarono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sostentamento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comodità per  costruire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civiltà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culturale.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51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(769.8) 68:6.3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società umana è </a:t>
            </a:r>
            <a:r>
              <a:rPr sz="1200" spc="-5" dirty="0">
                <a:latin typeface="Times New Roman"/>
                <a:cs typeface="Times New Roman"/>
              </a:rPr>
              <a:t>regolata </a:t>
            </a:r>
            <a:r>
              <a:rPr sz="1200" dirty="0">
                <a:latin typeface="Times New Roman"/>
                <a:cs typeface="Times New Roman"/>
              </a:rPr>
              <a:t>da una legge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decreta che la popolazione </a:t>
            </a:r>
            <a:r>
              <a:rPr sz="1200" spc="-5" dirty="0">
                <a:latin typeface="Times New Roman"/>
                <a:cs typeface="Times New Roman"/>
              </a:rPr>
              <a:t>deve variare </a:t>
            </a:r>
            <a:r>
              <a:rPr sz="1200" dirty="0">
                <a:latin typeface="Times New Roman"/>
                <a:cs typeface="Times New Roman"/>
              </a:rPr>
              <a:t>in proporzione </a:t>
            </a:r>
            <a:r>
              <a:rPr sz="1200" spc="-5" dirty="0">
                <a:latin typeface="Times New Roman"/>
                <a:cs typeface="Times New Roman"/>
              </a:rPr>
              <a:t>diretta alle arti del  </a:t>
            </a:r>
            <a:r>
              <a:rPr sz="1200" dirty="0">
                <a:latin typeface="Times New Roman"/>
                <a:cs typeface="Times New Roman"/>
              </a:rPr>
              <a:t>suolo </a:t>
            </a:r>
            <a:r>
              <a:rPr sz="1200" spc="-5" dirty="0">
                <a:latin typeface="Times New Roman"/>
                <a:cs typeface="Times New Roman"/>
              </a:rPr>
              <a:t>ed inversa ad </a:t>
            </a:r>
            <a:r>
              <a:rPr sz="1200" dirty="0">
                <a:latin typeface="Times New Roman"/>
                <a:cs typeface="Times New Roman"/>
              </a:rPr>
              <a:t>un dato </a:t>
            </a:r>
            <a:r>
              <a:rPr sz="1200" spc="-5" dirty="0">
                <a:latin typeface="Times New Roman"/>
                <a:cs typeface="Times New Roman"/>
              </a:rPr>
              <a:t>standard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vita. Per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ere primitive, </a:t>
            </a:r>
            <a:r>
              <a:rPr sz="1200" dirty="0">
                <a:latin typeface="Times New Roman"/>
                <a:cs typeface="Times New Roman"/>
              </a:rPr>
              <a:t>ancor più che </a:t>
            </a:r>
            <a:r>
              <a:rPr sz="1200" spc="-5" dirty="0">
                <a:latin typeface="Times New Roman"/>
                <a:cs typeface="Times New Roman"/>
              </a:rPr>
              <a:t>al presente, </a:t>
            </a:r>
            <a:r>
              <a:rPr sz="1200" dirty="0">
                <a:latin typeface="Times New Roman"/>
                <a:cs typeface="Times New Roman"/>
              </a:rPr>
              <a:t>la legge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domanda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dell’offerta concernente gli </a:t>
            </a:r>
            <a:r>
              <a:rPr sz="1200" dirty="0">
                <a:latin typeface="Times New Roman"/>
                <a:cs typeface="Times New Roman"/>
              </a:rPr>
              <a:t>uomini e 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determinò il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entrambi. Durante </a:t>
            </a:r>
            <a:r>
              <a:rPr sz="1200" dirty="0">
                <a:latin typeface="Times New Roman"/>
                <a:cs typeface="Times New Roman"/>
              </a:rPr>
              <a:t>i periodi di </a:t>
            </a:r>
            <a:r>
              <a:rPr sz="1200" spc="-5" dirty="0">
                <a:latin typeface="Times New Roman"/>
                <a:cs typeface="Times New Roman"/>
              </a:rPr>
              <a:t>abbondanza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— di  </a:t>
            </a:r>
            <a:r>
              <a:rPr sz="1200" spc="-5" dirty="0">
                <a:latin typeface="Times New Roman"/>
                <a:cs typeface="Times New Roman"/>
              </a:rPr>
              <a:t>territori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occupati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uomini </a:t>
            </a:r>
            <a:r>
              <a:rPr sz="1200" spc="-5" dirty="0">
                <a:latin typeface="Times New Roman"/>
                <a:cs typeface="Times New Roman"/>
              </a:rPr>
              <a:t>era grande </a:t>
            </a:r>
            <a:r>
              <a:rPr sz="1200" dirty="0">
                <a:latin typeface="Times New Roman"/>
                <a:cs typeface="Times New Roman"/>
              </a:rPr>
              <a:t>e perciò il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della vita umana era </a:t>
            </a:r>
            <a:r>
              <a:rPr sz="1200" spc="5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elevato;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perdita </a:t>
            </a:r>
            <a:r>
              <a:rPr sz="1200" dirty="0">
                <a:latin typeface="Times New Roman"/>
                <a:cs typeface="Times New Roman"/>
              </a:rPr>
              <a:t>della vita  </a:t>
            </a:r>
            <a:r>
              <a:rPr sz="1200" spc="-5" dirty="0">
                <a:latin typeface="Times New Roman"/>
                <a:cs typeface="Times New Roman"/>
              </a:rPr>
              <a:t>era pertanto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terribile. Durante </a:t>
            </a:r>
            <a:r>
              <a:rPr sz="1200" dirty="0">
                <a:latin typeface="Times New Roman"/>
                <a:cs typeface="Times New Roman"/>
              </a:rPr>
              <a:t>i periodi di </a:t>
            </a:r>
            <a:r>
              <a:rPr sz="1200" spc="-5" dirty="0">
                <a:latin typeface="Times New Roman"/>
                <a:cs typeface="Times New Roman"/>
              </a:rPr>
              <a:t>scarsità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e di corrispondente </a:t>
            </a:r>
            <a:r>
              <a:rPr sz="1200" spc="-5" dirty="0">
                <a:latin typeface="Times New Roman"/>
                <a:cs typeface="Times New Roman"/>
              </a:rPr>
              <a:t>sovrappopolazione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divenne  </a:t>
            </a:r>
            <a:r>
              <a:rPr sz="1200" spc="-5" dirty="0">
                <a:latin typeface="Times New Roman"/>
                <a:cs typeface="Times New Roman"/>
              </a:rPr>
              <a:t>comparativamente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apprezzata, cosicché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carestia </a:t>
            </a:r>
            <a:r>
              <a:rPr sz="1200" dirty="0">
                <a:latin typeface="Times New Roman"/>
                <a:cs typeface="Times New Roman"/>
              </a:rPr>
              <a:t>e la pestilenza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considerate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minore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preoccupazione.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05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(770.1) 68:6.4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rendimento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diminuisce o la popolazione </a:t>
            </a:r>
            <a:r>
              <a:rPr sz="1200" spc="-5" dirty="0">
                <a:latin typeface="Times New Roman"/>
                <a:cs typeface="Times New Roman"/>
              </a:rPr>
              <a:t>aumenta, si </a:t>
            </a:r>
            <a:r>
              <a:rPr sz="1200" dirty="0">
                <a:latin typeface="Times New Roman"/>
                <a:cs typeface="Times New Roman"/>
              </a:rPr>
              <a:t>rinnova </a:t>
            </a:r>
            <a:r>
              <a:rPr sz="1200" spc="-5" dirty="0">
                <a:latin typeface="Times New Roman"/>
                <a:cs typeface="Times New Roman"/>
              </a:rPr>
              <a:t>l’inevitabile lotta; vengono </a:t>
            </a:r>
            <a:r>
              <a:rPr sz="1200" dirty="0">
                <a:latin typeface="Times New Roman"/>
                <a:cs typeface="Times New Roman"/>
              </a:rPr>
              <a:t>portati in 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i tratti </a:t>
            </a:r>
            <a:r>
              <a:rPr sz="1200" spc="-5" dirty="0">
                <a:latin typeface="Times New Roman"/>
                <a:cs typeface="Times New Roman"/>
              </a:rPr>
              <a:t>peggiori della natura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del rendimento </a:t>
            </a:r>
            <a:r>
              <a:rPr sz="1200" dirty="0">
                <a:latin typeface="Times New Roman"/>
                <a:cs typeface="Times New Roman"/>
              </a:rPr>
              <a:t>della terra, </a:t>
            </a:r>
            <a:r>
              <a:rPr sz="1200" spc="-5" dirty="0">
                <a:latin typeface="Times New Roman"/>
                <a:cs typeface="Times New Roman"/>
              </a:rPr>
              <a:t>l’estensione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arti meccaniche </a:t>
            </a:r>
            <a:r>
              <a:rPr sz="1200" dirty="0">
                <a:latin typeface="Times New Roman"/>
                <a:cs typeface="Times New Roman"/>
              </a:rPr>
              <a:t>e la  riduzione </a:t>
            </a:r>
            <a:r>
              <a:rPr sz="1200" spc="-5" dirty="0">
                <a:latin typeface="Times New Roman"/>
                <a:cs typeface="Times New Roman"/>
              </a:rPr>
              <a:t>della popolazione </a:t>
            </a:r>
            <a:r>
              <a:rPr sz="1200" dirty="0">
                <a:latin typeface="Times New Roman"/>
                <a:cs typeface="Times New Roman"/>
              </a:rPr>
              <a:t>tendono tutte a favorire lo sviluppo </a:t>
            </a:r>
            <a:r>
              <a:rPr sz="1200" spc="-5" dirty="0">
                <a:latin typeface="Times New Roman"/>
                <a:cs typeface="Times New Roman"/>
              </a:rPr>
              <a:t>della parte migliore della </a:t>
            </a:r>
            <a:r>
              <a:rPr sz="1200" dirty="0">
                <a:latin typeface="Times New Roman"/>
                <a:cs typeface="Times New Roman"/>
              </a:rPr>
              <a:t>natura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213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(770.2) 68:6.5 </a:t>
            </a:r>
            <a:r>
              <a:rPr sz="1200" spc="-5" dirty="0">
                <a:latin typeface="Times New Roman"/>
                <a:cs typeface="Times New Roman"/>
              </a:rPr>
              <a:t>Una società marginale sviluppa </a:t>
            </a:r>
            <a:r>
              <a:rPr sz="1200" dirty="0">
                <a:latin typeface="Times New Roman"/>
                <a:cs typeface="Times New Roman"/>
              </a:rPr>
              <a:t>la parte non </a:t>
            </a:r>
            <a:r>
              <a:rPr sz="1200" spc="-5" dirty="0">
                <a:latin typeface="Times New Roman"/>
                <a:cs typeface="Times New Roman"/>
              </a:rPr>
              <a:t>qualificata dell’umanità;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belle arti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5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progresso scientifico, </a:t>
            </a:r>
            <a:r>
              <a:rPr sz="1200" dirty="0">
                <a:latin typeface="Times New Roman"/>
                <a:cs typeface="Times New Roman"/>
              </a:rPr>
              <a:t>così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spirituale, sono tutti </a:t>
            </a:r>
            <a:r>
              <a:rPr sz="1200" spc="-5" dirty="0">
                <a:latin typeface="Times New Roman"/>
                <a:cs typeface="Times New Roman"/>
              </a:rPr>
              <a:t>prosperati meglio nei grandi centri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sostenuti </a:t>
            </a:r>
            <a:r>
              <a:rPr sz="1200" dirty="0">
                <a:latin typeface="Times New Roman"/>
                <a:cs typeface="Times New Roman"/>
              </a:rPr>
              <a:t>da una popolazione agricola e  industriale </a:t>
            </a:r>
            <a:r>
              <a:rPr sz="1200" spc="-5" dirty="0">
                <a:latin typeface="Times New Roman"/>
                <a:cs typeface="Times New Roman"/>
              </a:rPr>
              <a:t>leggermente inferiore al </a:t>
            </a:r>
            <a:r>
              <a:rPr sz="1200" dirty="0">
                <a:latin typeface="Times New Roman"/>
                <a:cs typeface="Times New Roman"/>
              </a:rPr>
              <a:t>rapporto terra-uomo.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città moltiplicano sempre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abitanti sia nel </a:t>
            </a:r>
            <a:r>
              <a:rPr sz="1200" dirty="0">
                <a:latin typeface="Times New Roman"/>
                <a:cs typeface="Times New Roman"/>
              </a:rPr>
              <a:t>bene che </a:t>
            </a:r>
            <a:r>
              <a:rPr sz="1200" spc="-5" dirty="0">
                <a:latin typeface="Times New Roman"/>
                <a:cs typeface="Times New Roman"/>
              </a:rPr>
              <a:t>nel  male.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810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(770.3) 68:6.6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dimensione </a:t>
            </a:r>
            <a:r>
              <a:rPr sz="1200" spc="-5" dirty="0">
                <a:latin typeface="Times New Roman"/>
                <a:cs typeface="Times New Roman"/>
              </a:rPr>
              <a:t>della famiglia </a:t>
            </a:r>
            <a:r>
              <a:rPr sz="1200" dirty="0">
                <a:latin typeface="Times New Roman"/>
                <a:cs typeface="Times New Roman"/>
              </a:rPr>
              <a:t>è sempre stata </a:t>
            </a:r>
            <a:r>
              <a:rPr sz="1200" spc="-5" dirty="0">
                <a:latin typeface="Times New Roman"/>
                <a:cs typeface="Times New Roman"/>
              </a:rPr>
              <a:t>influenzata dagli </a:t>
            </a:r>
            <a:r>
              <a:rPr sz="1200" dirty="0">
                <a:latin typeface="Times New Roman"/>
                <a:cs typeface="Times New Roman"/>
              </a:rPr>
              <a:t>standard di </a:t>
            </a:r>
            <a:r>
              <a:rPr sz="1200" spc="-5" dirty="0">
                <a:latin typeface="Times New Roman"/>
                <a:cs typeface="Times New Roman"/>
              </a:rPr>
              <a:t>vita. Più </a:t>
            </a:r>
            <a:r>
              <a:rPr sz="1200" dirty="0">
                <a:latin typeface="Times New Roman"/>
                <a:cs typeface="Times New Roman"/>
              </a:rPr>
              <a:t>alto è il livello più </a:t>
            </a:r>
            <a:r>
              <a:rPr sz="1200" spc="-5" dirty="0">
                <a:latin typeface="Times New Roman"/>
                <a:cs typeface="Times New Roman"/>
              </a:rPr>
              <a:t>piccola </a:t>
            </a:r>
            <a:r>
              <a:rPr sz="1200" dirty="0">
                <a:latin typeface="Times New Roman"/>
                <a:cs typeface="Times New Roman"/>
              </a:rPr>
              <a:t>è la 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in cui </a:t>
            </a:r>
            <a:r>
              <a:rPr sz="1200" spc="-5" dirty="0">
                <a:latin typeface="Times New Roman"/>
                <a:cs typeface="Times New Roman"/>
              </a:rPr>
              <a:t>essa si </a:t>
            </a:r>
            <a:r>
              <a:rPr sz="1200" dirty="0">
                <a:latin typeface="Times New Roman"/>
                <a:cs typeface="Times New Roman"/>
              </a:rPr>
              <a:t>stabilizza o </a:t>
            </a:r>
            <a:r>
              <a:rPr sz="1200" spc="-5" dirty="0">
                <a:latin typeface="Times New Roman"/>
                <a:cs typeface="Times New Roman"/>
              </a:rPr>
              <a:t>si estingue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gradualmente.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22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(770.4) 68:6.7 </a:t>
            </a:r>
            <a:r>
              <a:rPr sz="1200" spc="-10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i livelli di vita </a:t>
            </a:r>
            <a:r>
              <a:rPr sz="1200" spc="-5" dirty="0">
                <a:latin typeface="Times New Roman"/>
                <a:cs typeface="Times New Roman"/>
              </a:rPr>
              <a:t>hanno determinato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 una popolazione sopravvivente 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sua  sola quantità.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vita di una </a:t>
            </a:r>
            <a:r>
              <a:rPr sz="1200" spc="-5" dirty="0">
                <a:latin typeface="Times New Roman"/>
                <a:cs typeface="Times New Roman"/>
              </a:rPr>
              <a:t>classe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danno origine </a:t>
            </a:r>
            <a:r>
              <a:rPr sz="1200" dirty="0">
                <a:latin typeface="Times New Roman"/>
                <a:cs typeface="Times New Roman"/>
              </a:rPr>
              <a:t>a nuove caste </a:t>
            </a:r>
            <a:r>
              <a:rPr sz="1200" spc="-5" dirty="0">
                <a:latin typeface="Times New Roman"/>
                <a:cs typeface="Times New Roman"/>
              </a:rPr>
              <a:t>sociali, </a:t>
            </a:r>
            <a:r>
              <a:rPr sz="1200" dirty="0">
                <a:latin typeface="Times New Roman"/>
                <a:cs typeface="Times New Roman"/>
              </a:rPr>
              <a:t>a nuovi </a:t>
            </a:r>
            <a:r>
              <a:rPr sz="1200" spc="-5" dirty="0">
                <a:latin typeface="Times New Roman"/>
                <a:cs typeface="Times New Roman"/>
              </a:rPr>
              <a:t>costumi. </a:t>
            </a:r>
            <a:r>
              <a:rPr sz="1200" dirty="0">
                <a:latin typeface="Times New Roman"/>
                <a:cs typeface="Times New Roman"/>
              </a:rPr>
              <a:t>Quando i livelli di </a:t>
            </a:r>
            <a:r>
              <a:rPr sz="1200" spc="-5" dirty="0">
                <a:latin typeface="Times New Roman"/>
                <a:cs typeface="Times New Roman"/>
              </a:rPr>
              <a:t>vita  diventano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complicati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comportano </a:t>
            </a:r>
            <a:r>
              <a:rPr sz="1200" dirty="0">
                <a:latin typeface="Times New Roman"/>
                <a:cs typeface="Times New Roman"/>
              </a:rPr>
              <a:t>un lusso </a:t>
            </a:r>
            <a:r>
              <a:rPr sz="1200" spc="-5" dirty="0">
                <a:latin typeface="Times New Roman"/>
                <a:cs typeface="Times New Roman"/>
              </a:rPr>
              <a:t>eccessivo, divengono rapidamente </a:t>
            </a:r>
            <a:r>
              <a:rPr sz="1200" dirty="0">
                <a:latin typeface="Times New Roman"/>
                <a:cs typeface="Times New Roman"/>
              </a:rPr>
              <a:t>suicide.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casta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risultato diretto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forte pressione sociale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concorrenza </a:t>
            </a:r>
            <a:r>
              <a:rPr sz="1200" dirty="0">
                <a:latin typeface="Times New Roman"/>
                <a:cs typeface="Times New Roman"/>
              </a:rPr>
              <a:t>acuta dovuta </a:t>
            </a:r>
            <a:r>
              <a:rPr sz="1200" spc="-5" dirty="0">
                <a:latin typeface="Times New Roman"/>
                <a:cs typeface="Times New Roman"/>
              </a:rPr>
              <a:t>alla densità della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popolazione.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96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(770.5) 68:6.8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primitive </a:t>
            </a:r>
            <a:r>
              <a:rPr sz="1200" spc="-5" dirty="0">
                <a:latin typeface="Times New Roman"/>
                <a:cs typeface="Times New Roman"/>
              </a:rPr>
              <a:t>fecero spesso </a:t>
            </a:r>
            <a:r>
              <a:rPr sz="1200" dirty="0">
                <a:latin typeface="Times New Roman"/>
                <a:cs typeface="Times New Roman"/>
              </a:rPr>
              <a:t>ricorso a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intese a </a:t>
            </a:r>
            <a:r>
              <a:rPr sz="1200" spc="-5" dirty="0">
                <a:latin typeface="Times New Roman"/>
                <a:cs typeface="Times New Roman"/>
              </a:rPr>
              <a:t>limitare </a:t>
            </a:r>
            <a:r>
              <a:rPr sz="1200" dirty="0">
                <a:latin typeface="Times New Roman"/>
                <a:cs typeface="Times New Roman"/>
              </a:rPr>
              <a:t>la popolazione; tutte le tribù primitive </a:t>
            </a:r>
            <a:r>
              <a:rPr sz="1200" spc="-5" dirty="0">
                <a:latin typeface="Times New Roman"/>
                <a:cs typeface="Times New Roman"/>
              </a:rPr>
              <a:t>uccidevano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figli deformati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malaticci.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dell’epoca </a:t>
            </a:r>
            <a:r>
              <a:rPr sz="1200" dirty="0">
                <a:latin typeface="Times New Roman"/>
                <a:cs typeface="Times New Roman"/>
              </a:rPr>
              <a:t>dell’acquisto </a:t>
            </a:r>
            <a:r>
              <a:rPr sz="1200" spc="-5" dirty="0">
                <a:latin typeface="Times New Roman"/>
                <a:cs typeface="Times New Roman"/>
              </a:rPr>
              <a:t>delle mogli </a:t>
            </a:r>
            <a:r>
              <a:rPr sz="1200" dirty="0">
                <a:latin typeface="Times New Roman"/>
                <a:cs typeface="Times New Roman"/>
              </a:rPr>
              <a:t>le bambine </a:t>
            </a:r>
            <a:r>
              <a:rPr sz="1200" spc="-5" dirty="0">
                <a:latin typeface="Times New Roman"/>
                <a:cs typeface="Times New Roman"/>
              </a:rPr>
              <a:t>venivano spesso </a:t>
            </a:r>
            <a:r>
              <a:rPr sz="1200" dirty="0">
                <a:latin typeface="Times New Roman"/>
                <a:cs typeface="Times New Roman"/>
              </a:rPr>
              <a:t>uccise. I </a:t>
            </a:r>
            <a:r>
              <a:rPr sz="1200" spc="-5" dirty="0">
                <a:latin typeface="Times New Roman"/>
                <a:cs typeface="Times New Roman"/>
              </a:rPr>
              <a:t>figli erano </a:t>
            </a:r>
            <a:r>
              <a:rPr sz="1200" dirty="0">
                <a:latin typeface="Times New Roman"/>
                <a:cs typeface="Times New Roman"/>
              </a:rPr>
              <a:t>talvolta  </a:t>
            </a:r>
            <a:r>
              <a:rPr sz="1200" spc="-5" dirty="0">
                <a:latin typeface="Times New Roman"/>
                <a:cs typeface="Times New Roman"/>
              </a:rPr>
              <a:t>strangolati alla nascita,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metodo </a:t>
            </a:r>
            <a:r>
              <a:rPr sz="1200" spc="-5" dirty="0">
                <a:latin typeface="Times New Roman"/>
                <a:cs typeface="Times New Roman"/>
              </a:rPr>
              <a:t>preferito 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abbandonarli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intemperie.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di </a:t>
            </a:r>
            <a:r>
              <a:rPr sz="1200" spc="-5" dirty="0">
                <a:latin typeface="Times New Roman"/>
                <a:cs typeface="Times New Roman"/>
              </a:rPr>
              <a:t>gemelli insisteva </a:t>
            </a:r>
            <a:r>
              <a:rPr sz="1200" dirty="0">
                <a:latin typeface="Times New Roman"/>
                <a:cs typeface="Times New Roman"/>
              </a:rPr>
              <a:t>di solito perché uno  fosse </a:t>
            </a:r>
            <a:r>
              <a:rPr sz="1200" spc="-5" dirty="0">
                <a:latin typeface="Times New Roman"/>
                <a:cs typeface="Times New Roman"/>
              </a:rPr>
              <a:t>ucciso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si credeva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nascite </a:t>
            </a:r>
            <a:r>
              <a:rPr sz="1200" dirty="0">
                <a:latin typeface="Times New Roman"/>
                <a:cs typeface="Times New Roman"/>
              </a:rPr>
              <a:t>multiple </a:t>
            </a:r>
            <a:r>
              <a:rPr sz="1200" spc="-5" dirty="0">
                <a:latin typeface="Times New Roman"/>
                <a:cs typeface="Times New Roman"/>
              </a:rPr>
              <a:t>fossero </a:t>
            </a:r>
            <a:r>
              <a:rPr sz="1200" dirty="0">
                <a:latin typeface="Times New Roman"/>
                <a:cs typeface="Times New Roman"/>
              </a:rPr>
              <a:t>dovute alla </a:t>
            </a:r>
            <a:r>
              <a:rPr sz="1200" spc="-5" dirty="0">
                <a:latin typeface="Times New Roman"/>
                <a:cs typeface="Times New Roman"/>
              </a:rPr>
              <a:t>magia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all’infedeltà.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regola, tuttavia, </a:t>
            </a:r>
            <a:r>
              <a:rPr sz="1200" dirty="0">
                <a:latin typeface="Times New Roman"/>
                <a:cs typeface="Times New Roman"/>
              </a:rPr>
              <a:t>i gemelli </a:t>
            </a:r>
            <a:r>
              <a:rPr sz="1200" spc="-5" dirty="0">
                <a:latin typeface="Times New Roman"/>
                <a:cs typeface="Times New Roman"/>
              </a:rPr>
              <a:t>dello  stesso sesso venivano risparmiati. Anche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tabù </a:t>
            </a:r>
            <a:r>
              <a:rPr sz="1200" spc="-5" dirty="0">
                <a:latin typeface="Times New Roman"/>
                <a:cs typeface="Times New Roman"/>
              </a:rPr>
              <a:t>sui gemelli erano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quasi universali,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fecero mai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 costumi degli </a:t>
            </a:r>
            <a:r>
              <a:rPr sz="1200" dirty="0">
                <a:latin typeface="Times New Roman"/>
                <a:cs typeface="Times New Roman"/>
              </a:rPr>
              <a:t>Andoniti; questi popoli </a:t>
            </a:r>
            <a:r>
              <a:rPr sz="1200" spc="-5" dirty="0">
                <a:latin typeface="Times New Roman"/>
                <a:cs typeface="Times New Roman"/>
              </a:rPr>
              <a:t>consideravano sempre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gemelli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felice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presagio.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14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(770.6) 68:6.9 </a:t>
            </a:r>
            <a:r>
              <a:rPr sz="1200" spc="-5" dirty="0">
                <a:latin typeface="Times New Roman"/>
                <a:cs typeface="Times New Roman"/>
              </a:rPr>
              <a:t>Molte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impararono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dell’aborto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pratica </a:t>
            </a:r>
            <a:r>
              <a:rPr sz="1200" dirty="0">
                <a:latin typeface="Times New Roman"/>
                <a:cs typeface="Times New Roman"/>
              </a:rPr>
              <a:t>divenne molto comune dopo </a:t>
            </a:r>
            <a:r>
              <a:rPr sz="1200" spc="-5" dirty="0">
                <a:latin typeface="Times New Roman"/>
                <a:cs typeface="Times New Roman"/>
              </a:rPr>
              <a:t>l’istituzione del tabù sui parti  </a:t>
            </a:r>
            <a:r>
              <a:rPr sz="1200" dirty="0">
                <a:latin typeface="Times New Roman"/>
                <a:cs typeface="Times New Roman"/>
              </a:rPr>
              <a:t>tra non sposati.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 lungo </a:t>
            </a:r>
            <a:r>
              <a:rPr sz="1200" spc="-5" dirty="0">
                <a:latin typeface="Times New Roman"/>
                <a:cs typeface="Times New Roman"/>
              </a:rPr>
              <a:t>costume per </a:t>
            </a:r>
            <a:r>
              <a:rPr sz="1200" dirty="0">
                <a:latin typeface="Times New Roman"/>
                <a:cs typeface="Times New Roman"/>
              </a:rPr>
              <a:t>una nubile </a:t>
            </a:r>
            <a:r>
              <a:rPr sz="1200" spc="-5" dirty="0">
                <a:latin typeface="Times New Roman"/>
                <a:cs typeface="Times New Roman"/>
              </a:rPr>
              <a:t>uccidere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figli,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nei gruppi </a:t>
            </a:r>
            <a:r>
              <a:rPr sz="1200" dirty="0">
                <a:latin typeface="Times New Roman"/>
                <a:cs typeface="Times New Roman"/>
              </a:rPr>
              <a:t>più civilizzati </a:t>
            </a: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illegittimi  </a:t>
            </a:r>
            <a:r>
              <a:rPr sz="1200" spc="-5" dirty="0">
                <a:latin typeface="Times New Roman"/>
                <a:cs typeface="Times New Roman"/>
              </a:rPr>
              <a:t>divennero </a:t>
            </a:r>
            <a:r>
              <a:rPr sz="1200" dirty="0">
                <a:latin typeface="Times New Roman"/>
                <a:cs typeface="Times New Roman"/>
              </a:rPr>
              <a:t>i pupilli della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nonna </a:t>
            </a:r>
            <a:r>
              <a:rPr sz="1200" spc="-5" dirty="0">
                <a:latin typeface="Times New Roman"/>
                <a:cs typeface="Times New Roman"/>
              </a:rPr>
              <a:t>materna. Molti clan primitivi furono praticamente sterminati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pratiche dell’aborto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755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79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dell’infanticidio. Ma </a:t>
            </a:r>
            <a:r>
              <a:rPr sz="1200" dirty="0">
                <a:latin typeface="Times New Roman"/>
                <a:cs typeface="Times New Roman"/>
              </a:rPr>
              <a:t>nonostante i </a:t>
            </a:r>
            <a:r>
              <a:rPr sz="1200" spc="-5" dirty="0">
                <a:latin typeface="Times New Roman"/>
                <a:cs typeface="Times New Roman"/>
              </a:rPr>
              <a:t>dettami dei </a:t>
            </a:r>
            <a:r>
              <a:rPr sz="1200" dirty="0">
                <a:latin typeface="Times New Roman"/>
                <a:cs typeface="Times New Roman"/>
              </a:rPr>
              <a:t>costumi, pochissimi </a:t>
            </a:r>
            <a:r>
              <a:rPr sz="1200" spc="-5" dirty="0">
                <a:latin typeface="Times New Roman"/>
                <a:cs typeface="Times New Roman"/>
              </a:rPr>
              <a:t>figli venivano uccisi </a:t>
            </a:r>
            <a:r>
              <a:rPr sz="1200" dirty="0">
                <a:latin typeface="Times New Roman"/>
                <a:cs typeface="Times New Roman"/>
              </a:rPr>
              <a:t>una volta che </a:t>
            </a:r>
            <a:r>
              <a:rPr sz="1200" spc="-5" dirty="0">
                <a:latin typeface="Times New Roman"/>
                <a:cs typeface="Times New Roman"/>
              </a:rPr>
              <a:t>avevano succhiato al </a:t>
            </a:r>
            <a:r>
              <a:rPr sz="1200" spc="10" dirty="0">
                <a:latin typeface="Times New Roman"/>
                <a:cs typeface="Times New Roman"/>
              </a:rPr>
              <a:t>seno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materno è troppo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43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(770.7) 68:6.10 </a:t>
            </a:r>
            <a:r>
              <a:rPr sz="1200" spc="-5" dirty="0">
                <a:latin typeface="Times New Roman"/>
                <a:cs typeface="Times New Roman"/>
              </a:rPr>
              <a:t>Nel ventesimo secolo persistono </a:t>
            </a:r>
            <a:r>
              <a:rPr sz="1200" dirty="0">
                <a:latin typeface="Times New Roman"/>
                <a:cs typeface="Times New Roman"/>
              </a:rPr>
              <a:t>ancora i </a:t>
            </a:r>
            <a:r>
              <a:rPr sz="1200" spc="-5" dirty="0">
                <a:latin typeface="Times New Roman"/>
                <a:cs typeface="Times New Roman"/>
              </a:rPr>
              <a:t>residui </a:t>
            </a:r>
            <a:r>
              <a:rPr sz="1200" dirty="0">
                <a:latin typeface="Times New Roman"/>
                <a:cs typeface="Times New Roman"/>
              </a:rPr>
              <a:t>di queste pratiche primitive di </a:t>
            </a:r>
            <a:r>
              <a:rPr sz="1200" spc="-5" dirty="0">
                <a:latin typeface="Times New Roman"/>
                <a:cs typeface="Times New Roman"/>
              </a:rPr>
              <a:t>controllo delle nascite. </a:t>
            </a:r>
            <a:r>
              <a:rPr sz="1200" dirty="0">
                <a:latin typeface="Times New Roman"/>
                <a:cs typeface="Times New Roman"/>
              </a:rPr>
              <a:t>C’è una tribù in  </a:t>
            </a:r>
            <a:r>
              <a:rPr sz="1200" spc="-5" dirty="0">
                <a:latin typeface="Times New Roman"/>
                <a:cs typeface="Times New Roman"/>
              </a:rPr>
              <a:t>Australia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cui madri rifiutano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allevare </a:t>
            </a:r>
            <a:r>
              <a:rPr sz="1200" dirty="0">
                <a:latin typeface="Times New Roman"/>
                <a:cs typeface="Times New Roman"/>
              </a:rPr>
              <a:t>più di due o tre </a:t>
            </a:r>
            <a:r>
              <a:rPr sz="1200" spc="-5" dirty="0">
                <a:latin typeface="Times New Roman"/>
                <a:cs typeface="Times New Roman"/>
              </a:rPr>
              <a:t>figli. </a:t>
            </a:r>
            <a:r>
              <a:rPr sz="1200" dirty="0">
                <a:latin typeface="Times New Roman"/>
                <a:cs typeface="Times New Roman"/>
              </a:rPr>
              <a:t>Non molto tempo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i membri di una tribù </a:t>
            </a:r>
            <a:r>
              <a:rPr sz="1200" spc="-5" dirty="0">
                <a:latin typeface="Times New Roman"/>
                <a:cs typeface="Times New Roman"/>
              </a:rPr>
              <a:t>cannibale mangiavano  ogni </a:t>
            </a:r>
            <a:r>
              <a:rPr sz="1200" dirty="0">
                <a:latin typeface="Times New Roman"/>
                <a:cs typeface="Times New Roman"/>
              </a:rPr>
              <a:t>quinto </a:t>
            </a:r>
            <a:r>
              <a:rPr sz="1200" spc="-5" dirty="0">
                <a:latin typeface="Times New Roman"/>
                <a:cs typeface="Times New Roman"/>
              </a:rPr>
              <a:t>figlio nato.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Madagascar alcune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uccidono </a:t>
            </a:r>
            <a:r>
              <a:rPr sz="1200" dirty="0">
                <a:latin typeface="Times New Roman"/>
                <a:cs typeface="Times New Roman"/>
              </a:rPr>
              <a:t>ancora tutti i bambini </a:t>
            </a:r>
            <a:r>
              <a:rPr sz="1200" spc="-5" dirty="0">
                <a:latin typeface="Times New Roman"/>
                <a:cs typeface="Times New Roman"/>
              </a:rPr>
              <a:t>nati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certi giorni nefasti, cosa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provoca </a:t>
            </a:r>
            <a:r>
              <a:rPr sz="1200" dirty="0">
                <a:latin typeface="Times New Roman"/>
                <a:cs typeface="Times New Roman"/>
              </a:rPr>
              <a:t>la  morte 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il venticinque </a:t>
            </a:r>
            <a:r>
              <a:rPr sz="1200" spc="-5" dirty="0">
                <a:latin typeface="Times New Roman"/>
                <a:cs typeface="Times New Roman"/>
              </a:rPr>
              <a:t>per cento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neonati.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(770.8) 68:6.11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vista mondiale </a:t>
            </a:r>
            <a:r>
              <a:rPr sz="1200" dirty="0">
                <a:latin typeface="Times New Roman"/>
                <a:cs typeface="Times New Roman"/>
              </a:rPr>
              <a:t>la sovrappopolazione non è mai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serio problema </a:t>
            </a:r>
            <a:r>
              <a:rPr sz="1200" dirty="0">
                <a:latin typeface="Times New Roman"/>
                <a:cs typeface="Times New Roman"/>
              </a:rPr>
              <a:t>in passato, ma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guerre  diminuiscono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scienza controlla </a:t>
            </a:r>
            <a:r>
              <a:rPr sz="1200" dirty="0">
                <a:latin typeface="Times New Roman"/>
                <a:cs typeface="Times New Roman"/>
              </a:rPr>
              <a:t>sempre più le </a:t>
            </a:r>
            <a:r>
              <a:rPr sz="1200" spc="-5" dirty="0">
                <a:latin typeface="Times New Roman"/>
                <a:cs typeface="Times New Roman"/>
              </a:rPr>
              <a:t>malattie umane, essa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 serio problema in un </a:t>
            </a:r>
            <a:r>
              <a:rPr sz="1200" spc="-5" dirty="0">
                <a:latin typeface="Times New Roman"/>
                <a:cs typeface="Times New Roman"/>
              </a:rPr>
              <a:t>prossimo </a:t>
            </a:r>
            <a:r>
              <a:rPr sz="1200" dirty="0">
                <a:latin typeface="Times New Roman"/>
                <a:cs typeface="Times New Roman"/>
              </a:rPr>
              <a:t>futuro.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momento si presenterà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prova di </a:t>
            </a:r>
            <a:r>
              <a:rPr sz="1200" spc="-5" dirty="0">
                <a:latin typeface="Times New Roman"/>
                <a:cs typeface="Times New Roman"/>
              </a:rPr>
              <a:t>saggezza della leadership </a:t>
            </a:r>
            <a:r>
              <a:rPr sz="1200" dirty="0">
                <a:latin typeface="Times New Roman"/>
                <a:cs typeface="Times New Roman"/>
              </a:rPr>
              <a:t>mondiale. 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avranno l’acume </a:t>
            </a:r>
            <a:r>
              <a:rPr sz="1200" dirty="0">
                <a:latin typeface="Times New Roman"/>
                <a:cs typeface="Times New Roman"/>
              </a:rPr>
              <a:t>ed il 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dirty="0">
                <a:latin typeface="Times New Roman"/>
                <a:cs typeface="Times New Roman"/>
              </a:rPr>
              <a:t>la moltiplicazione di </a:t>
            </a:r>
            <a:r>
              <a:rPr sz="1200" spc="-5" dirty="0">
                <a:latin typeface="Times New Roman"/>
                <a:cs typeface="Times New Roman"/>
              </a:rPr>
              <a:t>esseri umani medi </a:t>
            </a:r>
            <a:r>
              <a:rPr sz="1200" dirty="0">
                <a:latin typeface="Times New Roman"/>
                <a:cs typeface="Times New Roman"/>
              </a:rPr>
              <a:t>o stabili, </a:t>
            </a:r>
            <a:r>
              <a:rPr sz="1200" spc="-5" dirty="0">
                <a:latin typeface="Times New Roman"/>
                <a:cs typeface="Times New Roman"/>
              </a:rPr>
              <a:t>anziché degli </a:t>
            </a:r>
            <a:r>
              <a:rPr sz="1200" dirty="0">
                <a:latin typeface="Times New Roman"/>
                <a:cs typeface="Times New Roman"/>
              </a:rPr>
              <a:t>estremi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super-normali e dei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subnormali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vertiginoso aumento? L’uomo </a:t>
            </a:r>
            <a:r>
              <a:rPr sz="1200" dirty="0">
                <a:latin typeface="Times New Roman"/>
                <a:cs typeface="Times New Roman"/>
              </a:rPr>
              <a:t>normale </a:t>
            </a:r>
            <a:r>
              <a:rPr sz="1200" spc="-5" dirty="0">
                <a:latin typeface="Times New Roman"/>
                <a:cs typeface="Times New Roman"/>
              </a:rPr>
              <a:t>dovrebbe essere incoraggiato; egli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spina dorsale della civiltà </a:t>
            </a:r>
            <a:r>
              <a:rPr sz="1200" dirty="0">
                <a:latin typeface="Times New Roman"/>
                <a:cs typeface="Times New Roman"/>
              </a:rPr>
              <a:t>e la fonte </a:t>
            </a:r>
            <a:r>
              <a:rPr sz="1200" spc="-5" dirty="0">
                <a:latin typeface="Times New Roman"/>
                <a:cs typeface="Times New Roman"/>
              </a:rPr>
              <a:t>dei  geni </a:t>
            </a:r>
            <a:r>
              <a:rPr sz="1200" dirty="0">
                <a:latin typeface="Times New Roman"/>
                <a:cs typeface="Times New Roman"/>
              </a:rPr>
              <a:t>mutanti della razza. </a:t>
            </a:r>
            <a:r>
              <a:rPr sz="1200" spc="-5" dirty="0">
                <a:latin typeface="Times New Roman"/>
                <a:cs typeface="Times New Roman"/>
              </a:rPr>
              <a:t>L’uomo subnormale dovrebbe essere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controllo della società;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dovrebbero esserne </a:t>
            </a:r>
            <a:r>
              <a:rPr sz="1200" dirty="0">
                <a:latin typeface="Times New Roman"/>
                <a:cs typeface="Times New Roman"/>
              </a:rPr>
              <a:t>generati  più di </a:t>
            </a:r>
            <a:r>
              <a:rPr sz="1200" spc="-5" dirty="0">
                <a:latin typeface="Times New Roman"/>
                <a:cs typeface="Times New Roman"/>
              </a:rPr>
              <a:t>quanti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necessitano per lavorare 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inferiori dell’industria,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quegli incarichi </a:t>
            </a:r>
            <a:r>
              <a:rPr sz="1200" dirty="0">
                <a:latin typeface="Times New Roman"/>
                <a:cs typeface="Times New Roman"/>
              </a:rPr>
              <a:t>che richiedono </a:t>
            </a:r>
            <a:r>
              <a:rPr sz="1200" spc="-5" dirty="0">
                <a:latin typeface="Times New Roman"/>
                <a:cs typeface="Times New Roman"/>
              </a:rPr>
              <a:t>un’intelligenza  superiore al </a:t>
            </a:r>
            <a:r>
              <a:rPr sz="1200" dirty="0">
                <a:latin typeface="Times New Roman"/>
                <a:cs typeface="Times New Roman"/>
              </a:rPr>
              <a:t>livello animale, ma </a:t>
            </a:r>
            <a:r>
              <a:rPr sz="1200" spc="-5" dirty="0">
                <a:latin typeface="Times New Roman"/>
                <a:cs typeface="Times New Roman"/>
              </a:rPr>
              <a:t>che esigono 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talmente basso da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una vera schiavitù ed un asservimento per  i tipi </a:t>
            </a:r>
            <a:r>
              <a:rPr sz="1200" spc="-5" dirty="0">
                <a:latin typeface="Times New Roman"/>
                <a:cs typeface="Times New Roman"/>
              </a:rPr>
              <a:t>superiori dell’umanità.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(771.1) 68:6.12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un tempo stazionato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24700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69: </a:t>
            </a:r>
            <a:r>
              <a:rPr spc="-5" dirty="0"/>
              <a:t>Le istituzioni umane</a:t>
            </a:r>
            <a:r>
              <a:rPr spc="15" dirty="0"/>
              <a:t> </a:t>
            </a:r>
            <a:r>
              <a:rPr spc="-5" dirty="0"/>
              <a:t>primitive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52119" y="1011682"/>
            <a:ext cx="8015605" cy="34359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905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(772.1) 69:0.1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piano emotivo l’uomo </a:t>
            </a:r>
            <a:r>
              <a:rPr sz="1200" spc="-5" dirty="0">
                <a:latin typeface="Times New Roman"/>
                <a:cs typeface="Times New Roman"/>
              </a:rPr>
              <a:t>trascende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antenati animali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capacità </a:t>
            </a:r>
            <a:r>
              <a:rPr sz="1200" dirty="0">
                <a:latin typeface="Times New Roman"/>
                <a:cs typeface="Times New Roman"/>
              </a:rPr>
              <a:t>di apprezzare l’umorismo, l’arte 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religione. Sul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sociale l’uomo </a:t>
            </a:r>
            <a:r>
              <a:rPr sz="1200" dirty="0">
                <a:latin typeface="Times New Roman"/>
                <a:cs typeface="Times New Roman"/>
              </a:rPr>
              <a:t>dimostra la </a:t>
            </a:r>
            <a:r>
              <a:rPr sz="1200" spc="-5" dirty="0">
                <a:latin typeface="Times New Roman"/>
                <a:cs typeface="Times New Roman"/>
              </a:rPr>
              <a:t>sua superiorità nel </a:t>
            </a:r>
            <a:r>
              <a:rPr sz="1200" dirty="0">
                <a:latin typeface="Times New Roman"/>
                <a:cs typeface="Times New Roman"/>
              </a:rPr>
              <a:t>fabbricare utensili, nel </a:t>
            </a:r>
            <a:r>
              <a:rPr sz="1200" spc="-5" dirty="0">
                <a:latin typeface="Times New Roman"/>
                <a:cs typeface="Times New Roman"/>
              </a:rPr>
              <a:t>comunicare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nell’instaurare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istituzioni.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97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(772.2) 69:0.2 </a:t>
            </a:r>
            <a:r>
              <a:rPr sz="1200" spc="-5" dirty="0">
                <a:latin typeface="Times New Roman"/>
                <a:cs typeface="Times New Roman"/>
              </a:rPr>
              <a:t>Quando degli esseri umani mantengono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gruppi sociali,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aggregazioni </a:t>
            </a:r>
            <a:r>
              <a:rPr sz="1200" dirty="0">
                <a:latin typeface="Times New Roman"/>
                <a:cs typeface="Times New Roman"/>
              </a:rPr>
              <a:t>causano sempre la creazione di </a:t>
            </a:r>
            <a:r>
              <a:rPr sz="1200" spc="-5" dirty="0">
                <a:latin typeface="Times New Roman"/>
                <a:cs typeface="Times New Roman"/>
              </a:rPr>
              <a:t>certe  tendenze </a:t>
            </a:r>
            <a:r>
              <a:rPr sz="1200" dirty="0">
                <a:latin typeface="Times New Roman"/>
                <a:cs typeface="Times New Roman"/>
              </a:rPr>
              <a:t>di attività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culminano </a:t>
            </a:r>
            <a:r>
              <a:rPr sz="1200" spc="-5" dirty="0">
                <a:latin typeface="Times New Roman"/>
                <a:cs typeface="Times New Roman"/>
              </a:rPr>
              <a:t>nell’istituzionalizzazione.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istituzioni </a:t>
            </a:r>
            <a:r>
              <a:rPr sz="1200" spc="-5" dirty="0">
                <a:latin typeface="Times New Roman"/>
                <a:cs typeface="Times New Roman"/>
              </a:rPr>
              <a:t>umane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dimostrate  economizzatrici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lavoro, contribuendo nel </a:t>
            </a:r>
            <a:r>
              <a:rPr sz="1200" dirty="0">
                <a:latin typeface="Times New Roman"/>
                <a:cs typeface="Times New Roman"/>
              </a:rPr>
              <a:t>contempo ad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sicurezza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collettiva.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(772.3) 69:0.3 </a:t>
            </a:r>
            <a:r>
              <a:rPr sz="1200" spc="-5" dirty="0">
                <a:latin typeface="Times New Roman"/>
                <a:cs typeface="Times New Roman"/>
              </a:rPr>
              <a:t>L’uomo civilizzato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fiero del carattere, della stabilità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continuità delle sue </a:t>
            </a:r>
            <a:r>
              <a:rPr sz="1200" dirty="0">
                <a:latin typeface="Times New Roman"/>
                <a:cs typeface="Times New Roman"/>
              </a:rPr>
              <a:t>istituzioni </a:t>
            </a:r>
            <a:r>
              <a:rPr sz="1200" spc="-5" dirty="0">
                <a:latin typeface="Times New Roman"/>
                <a:cs typeface="Times New Roman"/>
              </a:rPr>
              <a:t>stabilite, </a:t>
            </a:r>
            <a:r>
              <a:rPr sz="1200" dirty="0">
                <a:latin typeface="Times New Roman"/>
                <a:cs typeface="Times New Roman"/>
              </a:rPr>
              <a:t>ma tutte le  </a:t>
            </a:r>
            <a:r>
              <a:rPr sz="1200" spc="-5" dirty="0">
                <a:latin typeface="Times New Roman"/>
                <a:cs typeface="Times New Roman"/>
              </a:rPr>
              <a:t>istituzioni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sono semplicemente l’accumulo dei </a:t>
            </a:r>
            <a:r>
              <a:rPr sz="1200" dirty="0">
                <a:latin typeface="Times New Roman"/>
                <a:cs typeface="Times New Roman"/>
              </a:rPr>
              <a:t>costumi del </a:t>
            </a:r>
            <a:r>
              <a:rPr sz="1200" spc="-5" dirty="0">
                <a:latin typeface="Times New Roman"/>
                <a:cs typeface="Times New Roman"/>
              </a:rPr>
              <a:t>passato quali sono stati conservati dai tabù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nobilitati dalla  religione. Tali eredità diventano tradizioni </a:t>
            </a:r>
            <a:r>
              <a:rPr sz="1200" dirty="0">
                <a:latin typeface="Times New Roman"/>
                <a:cs typeface="Times New Roman"/>
              </a:rPr>
              <a:t>e le tradizioni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trasformano alla </a:t>
            </a:r>
            <a:r>
              <a:rPr sz="1200" dirty="0">
                <a:latin typeface="Times New Roman"/>
                <a:cs typeface="Times New Roman"/>
              </a:rPr>
              <a:t>fine in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convenzioni.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Le istituzioni umane basilari</a:t>
            </a:r>
            <a:endParaRPr sz="1600">
              <a:latin typeface="Times New Roman"/>
              <a:cs typeface="Times New Roman"/>
            </a:endParaRPr>
          </a:p>
          <a:p>
            <a:pPr marL="88900" marR="230504" algn="just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(772.4) 69:1.1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istituzioni umane rispondono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qualche bisogno sociale, passato </a:t>
            </a:r>
            <a:r>
              <a:rPr sz="1200" dirty="0">
                <a:latin typeface="Times New Roman"/>
                <a:cs typeface="Times New Roman"/>
              </a:rPr>
              <a:t>o presente, nonostante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loro sviluppo  </a:t>
            </a:r>
            <a:r>
              <a:rPr sz="1200" spc="-5" dirty="0">
                <a:latin typeface="Times New Roman"/>
                <a:cs typeface="Times New Roman"/>
              </a:rPr>
              <a:t>eccessivo sminuisca infallibilmente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proprio dell’individuo, 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offuscata e l’iniziativa è ridotta.  </a:t>
            </a:r>
            <a:r>
              <a:rPr sz="1200" spc="-5" dirty="0">
                <a:latin typeface="Times New Roman"/>
                <a:cs typeface="Times New Roman"/>
              </a:rPr>
              <a:t>L’uomo dovrebbe controllare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istituzioni </a:t>
            </a:r>
            <a:r>
              <a:rPr sz="1200" spc="-5" dirty="0">
                <a:latin typeface="Times New Roman"/>
                <a:cs typeface="Times New Roman"/>
              </a:rPr>
              <a:t>piuttosto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lasciarsi dominare </a:t>
            </a:r>
            <a:r>
              <a:rPr sz="1200" dirty="0">
                <a:latin typeface="Times New Roman"/>
                <a:cs typeface="Times New Roman"/>
              </a:rPr>
              <a:t>da queste </a:t>
            </a:r>
            <a:r>
              <a:rPr sz="1200" spc="-5" dirty="0">
                <a:latin typeface="Times New Roman"/>
                <a:cs typeface="Times New Roman"/>
              </a:rPr>
              <a:t>creazioni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(772.5) 69:1.2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istituzioni </a:t>
            </a:r>
            <a:r>
              <a:rPr sz="1200" spc="-5" dirty="0">
                <a:latin typeface="Times New Roman"/>
                <a:cs typeface="Times New Roman"/>
              </a:rPr>
              <a:t>umane </a:t>
            </a:r>
            <a:r>
              <a:rPr sz="1200" dirty="0">
                <a:latin typeface="Times New Roman"/>
                <a:cs typeface="Times New Roman"/>
              </a:rPr>
              <a:t>sono di tre </a:t>
            </a:r>
            <a:r>
              <a:rPr sz="1200" spc="-5" dirty="0">
                <a:latin typeface="Times New Roman"/>
                <a:cs typeface="Times New Roman"/>
              </a:rPr>
              <a:t>classi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generali: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978775" cy="31946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3289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(772.6) 69:1.3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Le istituzioni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autopreservazione.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istituzioni </a:t>
            </a:r>
            <a:r>
              <a:rPr sz="1200" spc="-5" dirty="0">
                <a:latin typeface="Times New Roman"/>
                <a:cs typeface="Times New Roman"/>
              </a:rPr>
              <a:t>comprendono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originate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fame e 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istinti </a:t>
            </a:r>
            <a:r>
              <a:rPr sz="1200" spc="-5" dirty="0">
                <a:latin typeface="Times New Roman"/>
                <a:cs typeface="Times New Roman"/>
              </a:rPr>
              <a:t>associati di autopreservazione. Esse comprendono </a:t>
            </a:r>
            <a:r>
              <a:rPr sz="1200" dirty="0">
                <a:latin typeface="Times New Roman"/>
                <a:cs typeface="Times New Roman"/>
              </a:rPr>
              <a:t>l’industria, la </a:t>
            </a:r>
            <a:r>
              <a:rPr sz="1200" spc="-5" dirty="0">
                <a:latin typeface="Times New Roman"/>
                <a:cs typeface="Times New Roman"/>
              </a:rPr>
              <a:t>proprietà,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d’interesse </a:t>
            </a:r>
            <a:r>
              <a:rPr sz="1200" dirty="0">
                <a:latin typeface="Times New Roman"/>
                <a:cs typeface="Times New Roman"/>
              </a:rPr>
              <a:t>e tutto  </a:t>
            </a:r>
            <a:r>
              <a:rPr sz="1200" spc="-5" dirty="0">
                <a:latin typeface="Times New Roman"/>
                <a:cs typeface="Times New Roman"/>
              </a:rPr>
              <a:t>l’apparato regolatore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società. Presto </a:t>
            </a:r>
            <a:r>
              <a:rPr sz="1200" dirty="0">
                <a:latin typeface="Times New Roman"/>
                <a:cs typeface="Times New Roman"/>
              </a:rPr>
              <a:t>o tardi l’istinto </a:t>
            </a:r>
            <a:r>
              <a:rPr sz="1200" spc="-5" dirty="0">
                <a:latin typeface="Times New Roman"/>
                <a:cs typeface="Times New Roman"/>
              </a:rPr>
              <a:t>della paura stimola l’instaurazione </a:t>
            </a:r>
            <a:r>
              <a:rPr sz="1200" dirty="0">
                <a:latin typeface="Times New Roman"/>
                <a:cs typeface="Times New Roman"/>
              </a:rPr>
              <a:t>di queste istituzioni di  </a:t>
            </a:r>
            <a:r>
              <a:rPr sz="1200" spc="-5" dirty="0">
                <a:latin typeface="Times New Roman"/>
                <a:cs typeface="Times New Roman"/>
              </a:rPr>
              <a:t>sopravvivenza per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spc="-5" dirty="0">
                <a:latin typeface="Times New Roman"/>
                <a:cs typeface="Times New Roman"/>
              </a:rPr>
              <a:t>tabù,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convenzioni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sanzioni religiose.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paura, </a:t>
            </a:r>
            <a:r>
              <a:rPr sz="1200" dirty="0">
                <a:latin typeface="Times New Roman"/>
                <a:cs typeface="Times New Roman"/>
              </a:rPr>
              <a:t>l’ignoranza e la </a:t>
            </a:r>
            <a:r>
              <a:rPr sz="1200" spc="-5" dirty="0">
                <a:latin typeface="Times New Roman"/>
                <a:cs typeface="Times New Roman"/>
              </a:rPr>
              <a:t>superstizione  hanno </a:t>
            </a:r>
            <a:r>
              <a:rPr sz="1200" dirty="0">
                <a:latin typeface="Times New Roman"/>
                <a:cs typeface="Times New Roman"/>
              </a:rPr>
              <a:t>svolto un ruolo </a:t>
            </a:r>
            <a:r>
              <a:rPr sz="1200" spc="-5" dirty="0">
                <a:latin typeface="Times New Roman"/>
                <a:cs typeface="Times New Roman"/>
              </a:rPr>
              <a:t>preminente nei primordi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successivo </a:t>
            </a:r>
            <a:r>
              <a:rPr sz="1200" dirty="0">
                <a:latin typeface="Times New Roman"/>
                <a:cs typeface="Times New Roman"/>
              </a:rPr>
              <a:t>sviluppo di tutte le </a:t>
            </a:r>
            <a:r>
              <a:rPr sz="1200" spc="-5" dirty="0">
                <a:latin typeface="Times New Roman"/>
                <a:cs typeface="Times New Roman"/>
              </a:rPr>
              <a:t>istituzioni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3746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(772.7) 69:1.4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Le istituzioni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autoperpetuazione.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sono le produzioni </a:t>
            </a:r>
            <a:r>
              <a:rPr sz="1200" spc="-5" dirty="0">
                <a:latin typeface="Times New Roman"/>
                <a:cs typeface="Times New Roman"/>
              </a:rPr>
              <a:t>della società sorte dall’appetito sessuale,  dall’istinto materno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sentimenti affettivi superiori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razze. </a:t>
            </a:r>
            <a:r>
              <a:rPr sz="1200" dirty="0">
                <a:latin typeface="Times New Roman"/>
                <a:cs typeface="Times New Roman"/>
              </a:rPr>
              <a:t>Esse </a:t>
            </a:r>
            <a:r>
              <a:rPr sz="1200" spc="-5" dirty="0">
                <a:latin typeface="Times New Roman"/>
                <a:cs typeface="Times New Roman"/>
              </a:rPr>
              <a:t>comprendono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salvaguardia sociale della  famiglia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scuola,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familiare, </a:t>
            </a:r>
            <a:r>
              <a:rPr sz="1200" dirty="0">
                <a:latin typeface="Times New Roman"/>
                <a:cs typeface="Times New Roman"/>
              </a:rPr>
              <a:t>dell’educazione, </a:t>
            </a:r>
            <a:r>
              <a:rPr sz="1200" spc="-5" dirty="0">
                <a:latin typeface="Times New Roman"/>
                <a:cs typeface="Times New Roman"/>
              </a:rPr>
              <a:t>dell’etica </a:t>
            </a:r>
            <a:r>
              <a:rPr sz="1200" dirty="0">
                <a:latin typeface="Times New Roman"/>
                <a:cs typeface="Times New Roman"/>
              </a:rPr>
              <a:t>e della religione. </a:t>
            </a:r>
            <a:r>
              <a:rPr sz="1200" spc="-5" dirty="0">
                <a:latin typeface="Times New Roman"/>
                <a:cs typeface="Times New Roman"/>
              </a:rPr>
              <a:t>Includono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costumi </a:t>
            </a:r>
            <a:r>
              <a:rPr sz="1200" dirty="0">
                <a:latin typeface="Times New Roman"/>
                <a:cs typeface="Times New Roman"/>
              </a:rPr>
              <a:t>del  matrimonio, 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difesa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famiglie.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4654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(772.8) 69:1.5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Le istituzioni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autogratificazione.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pratiche originate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tendenze alla vanità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 sentimenti d’orgoglio,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comprendono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usanze dell’abbigliamento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dell’ornamento personale, gli </a:t>
            </a:r>
            <a:r>
              <a:rPr sz="1200" dirty="0">
                <a:latin typeface="Times New Roman"/>
                <a:cs typeface="Times New Roman"/>
              </a:rPr>
              <a:t>usi </a:t>
            </a:r>
            <a:r>
              <a:rPr sz="1200" spc="-5" dirty="0">
                <a:latin typeface="Times New Roman"/>
                <a:cs typeface="Times New Roman"/>
              </a:rPr>
              <a:t>sociali,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prestigio, </a:t>
            </a:r>
            <a:r>
              <a:rPr sz="1200" dirty="0">
                <a:latin typeface="Times New Roman"/>
                <a:cs typeface="Times New Roman"/>
              </a:rPr>
              <a:t>la danza, il </a:t>
            </a:r>
            <a:r>
              <a:rPr sz="1200" spc="-5" dirty="0">
                <a:latin typeface="Times New Roman"/>
                <a:cs typeface="Times New Roman"/>
              </a:rPr>
              <a:t>divertimento,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giochi ed altre 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gratificazione dei sensi.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non ha  mai </a:t>
            </a:r>
            <a:r>
              <a:rPr sz="1200" spc="-5" dirty="0">
                <a:latin typeface="Times New Roman"/>
                <a:cs typeface="Times New Roman"/>
              </a:rPr>
              <a:t>sviluppato istituzioni specifiche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l’autogratificazione.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(773.1) 69:1.6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pratiche sociali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intimamente correlati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incessantemente interdipendenti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dall’altro. 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essi rappresentano un’organizzazione complessa che </a:t>
            </a:r>
            <a:r>
              <a:rPr sz="1200" dirty="0">
                <a:latin typeface="Times New Roman"/>
                <a:cs typeface="Times New Roman"/>
              </a:rPr>
              <a:t>funziona come un </a:t>
            </a:r>
            <a:r>
              <a:rPr sz="1200" spc="-5" dirty="0">
                <a:latin typeface="Times New Roman"/>
                <a:cs typeface="Times New Roman"/>
              </a:rPr>
              <a:t>unico meccanismo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5784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albori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dell’industria</a:t>
            </a:r>
            <a:endParaRPr sz="1600">
              <a:latin typeface="Times New Roman"/>
              <a:cs typeface="Times New Roman"/>
            </a:endParaRPr>
          </a:p>
          <a:p>
            <a:pPr marL="76200" marR="15938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(773.2) 69:2.1 </a:t>
            </a:r>
            <a:r>
              <a:rPr sz="1200" spc="-5" dirty="0">
                <a:latin typeface="Times New Roman"/>
                <a:cs typeface="Times New Roman"/>
              </a:rPr>
              <a:t>L’industria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crebbe </a:t>
            </a:r>
            <a:r>
              <a:rPr sz="1200" dirty="0">
                <a:latin typeface="Times New Roman"/>
                <a:cs typeface="Times New Roman"/>
              </a:rPr>
              <a:t>lentamente </a:t>
            </a:r>
            <a:r>
              <a:rPr sz="1200" spc="-5" dirty="0">
                <a:latin typeface="Times New Roman"/>
                <a:cs typeface="Times New Roman"/>
              </a:rPr>
              <a:t>come assicurazione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terrore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carestia. All’inizio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esistenza 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trarre </a:t>
            </a:r>
            <a:r>
              <a:rPr sz="1200" dirty="0">
                <a:latin typeface="Times New Roman"/>
                <a:cs typeface="Times New Roman"/>
              </a:rPr>
              <a:t>lezione da </a:t>
            </a:r>
            <a:r>
              <a:rPr sz="1200" spc="-5" dirty="0">
                <a:latin typeface="Times New Roman"/>
                <a:cs typeface="Times New Roman"/>
              </a:rPr>
              <a:t>alcuni animali </a:t>
            </a:r>
            <a:r>
              <a:rPr sz="1200" dirty="0">
                <a:latin typeface="Times New Roman"/>
                <a:cs typeface="Times New Roman"/>
              </a:rPr>
              <a:t>i quali,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abbondanza, </a:t>
            </a:r>
            <a:r>
              <a:rPr sz="1200" spc="-5" dirty="0">
                <a:latin typeface="Times New Roman"/>
                <a:cs typeface="Times New Roman"/>
              </a:rPr>
              <a:t>accumulavano cibo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penuria.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59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(773.3) 69:2.2 </a:t>
            </a:r>
            <a:r>
              <a:rPr sz="1200" spc="-5" dirty="0">
                <a:latin typeface="Times New Roman"/>
                <a:cs typeface="Times New Roman"/>
              </a:rPr>
              <a:t>Prima del sorgere </a:t>
            </a:r>
            <a:r>
              <a:rPr sz="1200" dirty="0">
                <a:latin typeface="Times New Roman"/>
                <a:cs typeface="Times New Roman"/>
              </a:rPr>
              <a:t>di un’iniziale </a:t>
            </a:r>
            <a:r>
              <a:rPr sz="1200" spc="-5" dirty="0">
                <a:latin typeface="Times New Roman"/>
                <a:cs typeface="Times New Roman"/>
              </a:rPr>
              <a:t>frugalità </a:t>
            </a:r>
            <a:r>
              <a:rPr sz="1200" dirty="0">
                <a:latin typeface="Times New Roman"/>
                <a:cs typeface="Times New Roman"/>
              </a:rPr>
              <a:t>e di un’industria primitiva la </a:t>
            </a:r>
            <a:r>
              <a:rPr sz="1200" spc="-5" dirty="0">
                <a:latin typeface="Times New Roman"/>
                <a:cs typeface="Times New Roman"/>
              </a:rPr>
              <a:t>sorte </a:t>
            </a:r>
            <a:r>
              <a:rPr sz="1200" dirty="0">
                <a:latin typeface="Times New Roman"/>
                <a:cs typeface="Times New Roman"/>
              </a:rPr>
              <a:t>di una tribù normale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l’indigenza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reale sofferenza. 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doveva competere con </a:t>
            </a:r>
            <a:r>
              <a:rPr sz="1200" dirty="0">
                <a:latin typeface="Times New Roman"/>
                <a:cs typeface="Times New Roman"/>
              </a:rPr>
              <a:t>l’intero mondo animale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cibo. </a:t>
            </a:r>
            <a:r>
              <a:rPr sz="1200" spc="-5" dirty="0">
                <a:latin typeface="Times New Roman"/>
                <a:cs typeface="Times New Roman"/>
              </a:rPr>
              <a:t>L’asprezza della </a:t>
            </a:r>
            <a:r>
              <a:rPr sz="1200" dirty="0">
                <a:latin typeface="Times New Roman"/>
                <a:cs typeface="Times New Roman"/>
              </a:rPr>
              <a:t>competizione  </a:t>
            </a:r>
            <a:r>
              <a:rPr sz="1200" spc="-5" dirty="0">
                <a:latin typeface="Times New Roman"/>
                <a:cs typeface="Times New Roman"/>
              </a:rPr>
              <a:t>spinge sempre </a:t>
            </a:r>
            <a:r>
              <a:rPr sz="1200" dirty="0">
                <a:latin typeface="Times New Roman"/>
                <a:cs typeface="Times New Roman"/>
              </a:rPr>
              <a:t>l’uomo verso il livello della </a:t>
            </a:r>
            <a:r>
              <a:rPr sz="1200" spc="-5" dirty="0">
                <a:latin typeface="Times New Roman"/>
                <a:cs typeface="Times New Roman"/>
              </a:rPr>
              <a:t>bestia;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povertà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suo stato naturale </a:t>
            </a:r>
            <a:r>
              <a:rPr sz="1200" dirty="0">
                <a:latin typeface="Times New Roman"/>
                <a:cs typeface="Times New Roman"/>
              </a:rPr>
              <a:t>e tirannico.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ricchezza non è un </a:t>
            </a:r>
            <a:r>
              <a:rPr sz="1200" spc="5" dirty="0">
                <a:latin typeface="Times New Roman"/>
                <a:cs typeface="Times New Roman"/>
              </a:rPr>
              <a:t>dono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natura; </a:t>
            </a:r>
            <a:r>
              <a:rPr sz="1200" dirty="0">
                <a:latin typeface="Times New Roman"/>
                <a:cs typeface="Times New Roman"/>
              </a:rPr>
              <a:t>essa deriva dal lavoro,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conoscenza 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dall’organizzazione.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(773.4) 69:2.3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non </a:t>
            </a:r>
            <a:r>
              <a:rPr sz="1200" spc="-5" dirty="0">
                <a:latin typeface="Times New Roman"/>
                <a:cs typeface="Times New Roman"/>
              </a:rPr>
              <a:t>tardò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rendersi </a:t>
            </a:r>
            <a:r>
              <a:rPr sz="1200" dirty="0">
                <a:latin typeface="Times New Roman"/>
                <a:cs typeface="Times New Roman"/>
              </a:rPr>
              <a:t>conto dei </a:t>
            </a:r>
            <a:r>
              <a:rPr sz="1200" spc="-5" dirty="0">
                <a:latin typeface="Times New Roman"/>
                <a:cs typeface="Times New Roman"/>
              </a:rPr>
              <a:t>vantaggi dell’associazione. L’associazione portò all’organizzazione 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primo risultato dell’organizzazione 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divisione del lavoro,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immediata </a:t>
            </a:r>
            <a:r>
              <a:rPr sz="1200" spc="-5" dirty="0">
                <a:latin typeface="Times New Roman"/>
                <a:cs typeface="Times New Roman"/>
              </a:rPr>
              <a:t>economia </a:t>
            </a:r>
            <a:r>
              <a:rPr sz="1200" dirty="0">
                <a:latin typeface="Times New Roman"/>
                <a:cs typeface="Times New Roman"/>
              </a:rPr>
              <a:t>di tempo e di materiali.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Queste</a:t>
            </a:r>
            <a:endParaRPr sz="1200">
              <a:latin typeface="Times New Roman"/>
              <a:cs typeface="Times New Roman"/>
            </a:endParaRPr>
          </a:p>
          <a:p>
            <a:pPr marL="76200" marR="35052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specializzazioni del lavoro sorsero dall’adattamento alle pressioni </a:t>
            </a:r>
            <a:r>
              <a:rPr sz="1200" dirty="0">
                <a:latin typeface="Times New Roman"/>
                <a:cs typeface="Times New Roman"/>
              </a:rPr>
              <a:t>esterne — </a:t>
            </a:r>
            <a:r>
              <a:rPr sz="1200" spc="-5" dirty="0">
                <a:latin typeface="Times New Roman"/>
                <a:cs typeface="Times New Roman"/>
              </a:rPr>
              <a:t>seguendo </a:t>
            </a:r>
            <a:r>
              <a:rPr sz="1200" dirty="0">
                <a:latin typeface="Times New Roman"/>
                <a:cs typeface="Times New Roman"/>
              </a:rPr>
              <a:t>le vie di minor </a:t>
            </a:r>
            <a:r>
              <a:rPr sz="1200" spc="-5" dirty="0">
                <a:latin typeface="Times New Roman"/>
                <a:cs typeface="Times New Roman"/>
              </a:rPr>
              <a:t>resistenza.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selvaggi  primitivi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fornito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lavoro reale volentieri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volontariamente.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adesione </a:t>
            </a:r>
            <a:r>
              <a:rPr sz="1200" dirty="0">
                <a:latin typeface="Times New Roman"/>
                <a:cs typeface="Times New Roman"/>
              </a:rPr>
              <a:t>era dovuta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coercizione della  </a:t>
            </a:r>
            <a:r>
              <a:rPr sz="1200" spc="-5" dirty="0">
                <a:latin typeface="Times New Roman"/>
                <a:cs typeface="Times New Roman"/>
              </a:rPr>
              <a:t>necessità.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048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(773.5) 69:2.4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detestava </a:t>
            </a:r>
            <a:r>
              <a:rPr sz="1200" dirty="0">
                <a:latin typeface="Times New Roman"/>
                <a:cs typeface="Times New Roman"/>
              </a:rPr>
              <a:t>lavorare molto 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metteva </a:t>
            </a:r>
            <a:r>
              <a:rPr sz="1200" spc="-5" dirty="0">
                <a:latin typeface="Times New Roman"/>
                <a:cs typeface="Times New Roman"/>
              </a:rPr>
              <a:t>fretta </a:t>
            </a:r>
            <a:r>
              <a:rPr sz="1200" dirty="0">
                <a:latin typeface="Times New Roman"/>
                <a:cs typeface="Times New Roman"/>
              </a:rPr>
              <a:t>a meno di </a:t>
            </a:r>
            <a:r>
              <a:rPr sz="1200" spc="-5" dirty="0">
                <a:latin typeface="Times New Roman"/>
                <a:cs typeface="Times New Roman"/>
              </a:rPr>
              <a:t>trovarsi </a:t>
            </a:r>
            <a:r>
              <a:rPr sz="1200" dirty="0">
                <a:latin typeface="Times New Roman"/>
                <a:cs typeface="Times New Roman"/>
              </a:rPr>
              <a:t>di fronte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pericolo.  L’elemento tempo </a:t>
            </a:r>
            <a:r>
              <a:rPr sz="1200" dirty="0">
                <a:latin typeface="Times New Roman"/>
                <a:cs typeface="Times New Roman"/>
              </a:rPr>
              <a:t>nel lavoro, </a:t>
            </a:r>
            <a:r>
              <a:rPr sz="1200" spc="-5" dirty="0">
                <a:latin typeface="Times New Roman"/>
                <a:cs typeface="Times New Roman"/>
              </a:rPr>
              <a:t>l’idea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svolgere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compito in 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limite di tempo, è una nozione </a:t>
            </a:r>
            <a:r>
              <a:rPr sz="1200" spc="-5" dirty="0">
                <a:latin typeface="Times New Roman"/>
                <a:cs typeface="Times New Roman"/>
              </a:rPr>
              <a:t>interamente moderna.  Gli </a:t>
            </a:r>
            <a:r>
              <a:rPr sz="1200" dirty="0">
                <a:latin typeface="Times New Roman"/>
                <a:cs typeface="Times New Roman"/>
              </a:rPr>
              <a:t>antichi 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frettolosi. Fu </a:t>
            </a:r>
            <a:r>
              <a:rPr sz="1200" dirty="0">
                <a:latin typeface="Times New Roman"/>
                <a:cs typeface="Times New Roman"/>
              </a:rPr>
              <a:t>la doppia </a:t>
            </a:r>
            <a:r>
              <a:rPr sz="1200" spc="-5" dirty="0">
                <a:latin typeface="Times New Roman"/>
                <a:cs typeface="Times New Roman"/>
              </a:rPr>
              <a:t>esigenza dell’intensa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per l’esistenza </a:t>
            </a:r>
            <a:r>
              <a:rPr sz="1200" dirty="0">
                <a:latin typeface="Times New Roman"/>
                <a:cs typeface="Times New Roman"/>
              </a:rPr>
              <a:t>e dei livelli di vita in costante </a:t>
            </a:r>
            <a:r>
              <a:rPr sz="1200" spc="-5" dirty="0">
                <a:latin typeface="Times New Roman"/>
                <a:cs typeface="Times New Roman"/>
              </a:rPr>
              <a:t>progresso  che spinse </a:t>
            </a:r>
            <a:r>
              <a:rPr sz="1200" dirty="0">
                <a:latin typeface="Times New Roman"/>
                <a:cs typeface="Times New Roman"/>
              </a:rPr>
              <a:t>le razze </a:t>
            </a:r>
            <a:r>
              <a:rPr sz="1200" spc="-5" dirty="0">
                <a:latin typeface="Times New Roman"/>
                <a:cs typeface="Times New Roman"/>
              </a:rPr>
              <a:t>primitive, per natura indolenti, sulla </a:t>
            </a:r>
            <a:r>
              <a:rPr sz="1200" dirty="0">
                <a:latin typeface="Times New Roman"/>
                <a:cs typeface="Times New Roman"/>
              </a:rPr>
              <a:t>via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dell’industria.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880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9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(773.6) 69:2.5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lavoro, </a:t>
            </a:r>
            <a:r>
              <a:rPr sz="1200" spc="-5" dirty="0">
                <a:latin typeface="Times New Roman"/>
                <a:cs typeface="Times New Roman"/>
              </a:rPr>
              <a:t>gli 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progettare, distinguono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dalla bestia,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azioni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parte </a:t>
            </a:r>
            <a:r>
              <a:rPr sz="1200" dirty="0">
                <a:latin typeface="Times New Roman"/>
                <a:cs typeface="Times New Roman"/>
              </a:rPr>
              <a:t>istintive.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necessità  di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è la più </a:t>
            </a:r>
            <a:r>
              <a:rPr sz="1200" spc="-5" dirty="0">
                <a:latin typeface="Times New Roman"/>
                <a:cs typeface="Times New Roman"/>
              </a:rPr>
              <a:t>grande benedizione per </a:t>
            </a:r>
            <a:r>
              <a:rPr sz="1200" dirty="0">
                <a:latin typeface="Times New Roman"/>
                <a:cs typeface="Times New Roman"/>
              </a:rPr>
              <a:t>l’uomo. I membri </a:t>
            </a:r>
            <a:r>
              <a:rPr sz="1200" spc="-5" dirty="0">
                <a:latin typeface="Times New Roman"/>
                <a:cs typeface="Times New Roman"/>
              </a:rPr>
              <a:t>del personale del Principe lavoravano </a:t>
            </a:r>
            <a:r>
              <a:rPr sz="1200" dirty="0">
                <a:latin typeface="Times New Roman"/>
                <a:cs typeface="Times New Roman"/>
              </a:rPr>
              <a:t>tutti; </a:t>
            </a:r>
            <a:r>
              <a:rPr sz="1200" spc="-5" dirty="0">
                <a:latin typeface="Times New Roman"/>
                <a:cs typeface="Times New Roman"/>
              </a:rPr>
              <a:t>essi fecero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5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nobilitare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su Urantia. Adamo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giardiniere;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degli Ebrei lavorava </a:t>
            </a:r>
            <a:r>
              <a:rPr sz="1200" dirty="0">
                <a:latin typeface="Times New Roman"/>
                <a:cs typeface="Times New Roman"/>
              </a:rPr>
              <a:t>— era il </a:t>
            </a:r>
            <a:r>
              <a:rPr sz="1200" spc="-5" dirty="0">
                <a:latin typeface="Times New Roman"/>
                <a:cs typeface="Times New Roman"/>
              </a:rPr>
              <a:t>creatore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sostenitore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tutte  le </a:t>
            </a:r>
            <a:r>
              <a:rPr sz="1200" spc="-5" dirty="0">
                <a:latin typeface="Times New Roman"/>
                <a:cs typeface="Times New Roman"/>
              </a:rPr>
              <a:t>cose. Gli Ebrei furono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attribuire un </a:t>
            </a:r>
            <a:r>
              <a:rPr sz="1200" spc="-5" dirty="0">
                <a:latin typeface="Times New Roman"/>
                <a:cs typeface="Times New Roman"/>
              </a:rPr>
              <a:t>valore supremo </a:t>
            </a:r>
            <a:r>
              <a:rPr sz="1200" dirty="0">
                <a:latin typeface="Times New Roman"/>
                <a:cs typeface="Times New Roman"/>
              </a:rPr>
              <a:t>all’industria; essi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il primo popolo a </a:t>
            </a:r>
            <a:r>
              <a:rPr sz="1200" spc="-5" dirty="0">
                <a:latin typeface="Times New Roman"/>
                <a:cs typeface="Times New Roman"/>
              </a:rPr>
              <a:t>decretare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“chi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lavora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mangerà”.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religioni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ritornarono all’ideale primitivo dell’inattività. Giove era </a:t>
            </a:r>
            <a:r>
              <a:rPr sz="1200" dirty="0">
                <a:latin typeface="Times New Roman"/>
                <a:cs typeface="Times New Roman"/>
              </a:rPr>
              <a:t>un gaudente  e </a:t>
            </a:r>
            <a:r>
              <a:rPr sz="1200" spc="-5" dirty="0">
                <a:latin typeface="Times New Roman"/>
                <a:cs typeface="Times New Roman"/>
              </a:rPr>
              <a:t>Budda </a:t>
            </a:r>
            <a:r>
              <a:rPr sz="1200" dirty="0">
                <a:latin typeface="Times New Roman"/>
                <a:cs typeface="Times New Roman"/>
              </a:rPr>
              <a:t>divenne un meditabondo </a:t>
            </a:r>
            <a:r>
              <a:rPr sz="1200" spc="-5" dirty="0">
                <a:latin typeface="Times New Roman"/>
                <a:cs typeface="Times New Roman"/>
              </a:rPr>
              <a:t>devoto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riposo.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54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(773.7) 69:2.6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Sangik erano </a:t>
            </a:r>
            <a:r>
              <a:rPr sz="1200" dirty="0">
                <a:latin typeface="Times New Roman"/>
                <a:cs typeface="Times New Roman"/>
              </a:rPr>
              <a:t>abbastanza industriose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risiedevano </a:t>
            </a:r>
            <a:r>
              <a:rPr sz="1200" spc="-5" dirty="0">
                <a:latin typeface="Times New Roman"/>
                <a:cs typeface="Times New Roman"/>
              </a:rPr>
              <a:t>lontano dai tropici. Ma ci </a:t>
            </a:r>
            <a:r>
              <a:rPr sz="1200" dirty="0">
                <a:latin typeface="Times New Roman"/>
                <a:cs typeface="Times New Roman"/>
              </a:rPr>
              <a:t>fu una </a:t>
            </a:r>
            <a:r>
              <a:rPr sz="1200" spc="-5" dirty="0">
                <a:latin typeface="Times New Roman"/>
                <a:cs typeface="Times New Roman"/>
              </a:rPr>
              <a:t>lunghissima battaglia 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adepti oziosi </a:t>
            </a:r>
            <a:r>
              <a:rPr sz="1200" spc="-5" dirty="0">
                <a:latin typeface="Times New Roman"/>
                <a:cs typeface="Times New Roman"/>
              </a:rPr>
              <a:t>della magia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apostoli del lavoro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erano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previdenti.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(773.8) 69:2.7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previdenza umana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rivolta </a:t>
            </a:r>
            <a:r>
              <a:rPr sz="1200" spc="-5" dirty="0">
                <a:latin typeface="Times New Roman"/>
                <a:cs typeface="Times New Roman"/>
              </a:rPr>
              <a:t>alla conservazione del </a:t>
            </a:r>
            <a:r>
              <a:rPr sz="1200" dirty="0">
                <a:latin typeface="Times New Roman"/>
                <a:cs typeface="Times New Roman"/>
              </a:rPr>
              <a:t>fuoco, </a:t>
            </a:r>
            <a:r>
              <a:rPr sz="1200" spc="-5" dirty="0">
                <a:latin typeface="Times New Roman"/>
                <a:cs typeface="Times New Roman"/>
              </a:rPr>
              <a:t>dell’acqua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cibo. </a:t>
            </a:r>
            <a:r>
              <a:rPr sz="1200" spc="-5" dirty="0">
                <a:latin typeface="Times New Roman"/>
                <a:cs typeface="Times New Roman"/>
              </a:rPr>
              <a:t>Ma 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uno  </a:t>
            </a:r>
            <a:r>
              <a:rPr sz="1200" spc="-5" dirty="0">
                <a:latin typeface="Times New Roman"/>
                <a:cs typeface="Times New Roman"/>
              </a:rPr>
              <a:t>speculatore </a:t>
            </a:r>
            <a:r>
              <a:rPr sz="1200" dirty="0">
                <a:latin typeface="Times New Roman"/>
                <a:cs typeface="Times New Roman"/>
              </a:rPr>
              <a:t>nato;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voleva sempre avere qualcosa </a:t>
            </a:r>
            <a:r>
              <a:rPr sz="1200" spc="-5" dirty="0">
                <a:latin typeface="Times New Roman"/>
                <a:cs typeface="Times New Roman"/>
              </a:rPr>
              <a:t>per niente </a:t>
            </a:r>
            <a:r>
              <a:rPr sz="1200" dirty="0">
                <a:latin typeface="Times New Roman"/>
                <a:cs typeface="Times New Roman"/>
              </a:rPr>
              <a:t>e troppo spesso, </a:t>
            </a:r>
            <a:r>
              <a:rPr sz="1200" spc="-5" dirty="0">
                <a:latin typeface="Times New Roman"/>
                <a:cs typeface="Times New Roman"/>
              </a:rPr>
              <a:t>durante questi </a:t>
            </a:r>
            <a:r>
              <a:rPr sz="1200" dirty="0">
                <a:latin typeface="Times New Roman"/>
                <a:cs typeface="Times New Roman"/>
              </a:rPr>
              <a:t>tempi antichi, il </a:t>
            </a:r>
            <a:r>
              <a:rPr sz="1200" spc="-5" dirty="0">
                <a:latin typeface="Times New Roman"/>
                <a:cs typeface="Times New Roman"/>
              </a:rPr>
              <a:t>successo </a:t>
            </a:r>
            <a:r>
              <a:rPr sz="1200" spc="5" dirty="0">
                <a:latin typeface="Times New Roman"/>
                <a:cs typeface="Times New Roman"/>
              </a:rPr>
              <a:t>ottenuto </a:t>
            </a:r>
            <a:r>
              <a:rPr sz="1200" dirty="0">
                <a:latin typeface="Times New Roman"/>
                <a:cs typeface="Times New Roman"/>
              </a:rPr>
              <a:t>da  una paziente </a:t>
            </a:r>
            <a:r>
              <a:rPr sz="1200" spc="-5" dirty="0">
                <a:latin typeface="Times New Roman"/>
                <a:cs typeface="Times New Roman"/>
              </a:rPr>
              <a:t>applicazione fu attribuito agli incantesimi.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magia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lenta a </a:t>
            </a:r>
            <a:r>
              <a:rPr sz="1200" spc="-5" dirty="0">
                <a:latin typeface="Times New Roman"/>
                <a:cs typeface="Times New Roman"/>
              </a:rPr>
              <a:t>cedere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alla previdenza, </a:t>
            </a:r>
            <a:r>
              <a:rPr sz="1200" spc="-5" dirty="0">
                <a:latin typeface="Times New Roman"/>
                <a:cs typeface="Times New Roman"/>
              </a:rPr>
              <a:t>all’abnegazione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all’industria.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specializzazione del lavoro</a:t>
            </a:r>
            <a:endParaRPr sz="1600">
              <a:latin typeface="Times New Roman"/>
              <a:cs typeface="Times New Roman"/>
            </a:endParaRPr>
          </a:p>
          <a:p>
            <a:pPr marL="88900" marR="29019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(773.9) 69:3.1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divisioni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lavoro nella società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furono determinate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circostanze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naturali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sociali. L’ordine 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della specializzazione del lavoro</a:t>
            </a:r>
            <a:r>
              <a:rPr sz="1200" dirty="0">
                <a:latin typeface="Times New Roman"/>
                <a:cs typeface="Times New Roman"/>
              </a:rPr>
              <a:t> fu: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00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(774.1) 69:3.2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 specializzazione </a:t>
            </a:r>
            <a:r>
              <a:rPr sz="1200" i="1" dirty="0">
                <a:latin typeface="Times New Roman"/>
                <a:cs typeface="Times New Roman"/>
              </a:rPr>
              <a:t>basata </a:t>
            </a:r>
            <a:r>
              <a:rPr sz="1200" i="1" spc="-5" dirty="0">
                <a:latin typeface="Times New Roman"/>
                <a:cs typeface="Times New Roman"/>
              </a:rPr>
              <a:t>sul sesso.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donna fu </a:t>
            </a:r>
            <a:r>
              <a:rPr sz="1200" spc="-5" dirty="0">
                <a:latin typeface="Times New Roman"/>
                <a:cs typeface="Times New Roman"/>
              </a:rPr>
              <a:t>determinato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presenza selettiva dei  figli; </a:t>
            </a:r>
            <a:r>
              <a:rPr sz="1200" dirty="0">
                <a:latin typeface="Times New Roman"/>
                <a:cs typeface="Times New Roman"/>
              </a:rPr>
              <a:t>per natura le donne </a:t>
            </a:r>
            <a:r>
              <a:rPr sz="1200" spc="-5" dirty="0">
                <a:latin typeface="Times New Roman"/>
                <a:cs typeface="Times New Roman"/>
              </a:rPr>
              <a:t>amano </a:t>
            </a:r>
            <a:r>
              <a:rPr sz="1200" dirty="0">
                <a:latin typeface="Times New Roman"/>
                <a:cs typeface="Times New Roman"/>
              </a:rPr>
              <a:t>di più i </a:t>
            </a:r>
            <a:r>
              <a:rPr sz="1200" spc="-5" dirty="0">
                <a:latin typeface="Times New Roman"/>
                <a:cs typeface="Times New Roman"/>
              </a:rPr>
              <a:t>bambini </a:t>
            </a:r>
            <a:r>
              <a:rPr sz="1200" dirty="0">
                <a:latin typeface="Times New Roman"/>
                <a:cs typeface="Times New Roman"/>
              </a:rPr>
              <a:t>rispetto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donna divenne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lavoratrice  </a:t>
            </a:r>
            <a:r>
              <a:rPr sz="1200" spc="-5" dirty="0">
                <a:latin typeface="Times New Roman"/>
                <a:cs typeface="Times New Roman"/>
              </a:rPr>
              <a:t>abitudinaria, mentre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divenne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cacciatore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combattente, impegnato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periodi distinti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riposo.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7900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959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(774.2) 69:3.3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corso delle 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tabù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contribuito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la donna strettamente </a:t>
            </a:r>
            <a:r>
              <a:rPr sz="1200" spc="-5" dirty="0">
                <a:latin typeface="Times New Roman"/>
                <a:cs typeface="Times New Roman"/>
              </a:rPr>
              <a:t>legata al proprio  campo d’attività. L’uomo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egoisticamente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agevole, lasciando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faticosi </a:t>
            </a:r>
            <a:r>
              <a:rPr sz="1200" dirty="0">
                <a:latin typeface="Times New Roman"/>
                <a:cs typeface="Times New Roman"/>
              </a:rPr>
              <a:t>lavori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correnti</a:t>
            </a:r>
            <a:endParaRPr sz="1200">
              <a:latin typeface="Times New Roman"/>
              <a:cs typeface="Times New Roman"/>
            </a:endParaRPr>
          </a:p>
          <a:p>
            <a:pPr marL="76200" marR="863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alla donna. L’uomo </a:t>
            </a:r>
            <a:r>
              <a:rPr sz="1200" dirty="0">
                <a:latin typeface="Times New Roman"/>
                <a:cs typeface="Times New Roman"/>
              </a:rPr>
              <a:t>ha sempre </a:t>
            </a:r>
            <a:r>
              <a:rPr sz="1200" spc="-5" dirty="0">
                <a:latin typeface="Times New Roman"/>
                <a:cs typeface="Times New Roman"/>
              </a:rPr>
              <a:t>avuto vergogna </a:t>
            </a:r>
            <a:r>
              <a:rPr sz="1200" dirty="0">
                <a:latin typeface="Times New Roman"/>
                <a:cs typeface="Times New Roman"/>
              </a:rPr>
              <a:t>di fare 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donna, </a:t>
            </a:r>
            <a:r>
              <a:rPr sz="1200" dirty="0">
                <a:latin typeface="Times New Roman"/>
                <a:cs typeface="Times New Roman"/>
              </a:rPr>
              <a:t>ma la donna non ha mai </a:t>
            </a:r>
            <a:r>
              <a:rPr sz="1200" spc="-5" dirty="0">
                <a:latin typeface="Times New Roman"/>
                <a:cs typeface="Times New Roman"/>
              </a:rPr>
              <a:t>mostrato alcuna  </a:t>
            </a:r>
            <a:r>
              <a:rPr sz="1200" dirty="0">
                <a:latin typeface="Times New Roman"/>
                <a:cs typeface="Times New Roman"/>
              </a:rPr>
              <a:t>riluttanza 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dell’uomo. </a:t>
            </a:r>
            <a:r>
              <a:rPr sz="1200" spc="-5" dirty="0">
                <a:latin typeface="Times New Roman"/>
                <a:cs typeface="Times New Roman"/>
              </a:rPr>
              <a:t>Ma, strano </a:t>
            </a:r>
            <a:r>
              <a:rPr sz="1200" dirty="0">
                <a:latin typeface="Times New Roman"/>
                <a:cs typeface="Times New Roman"/>
              </a:rPr>
              <a:t>a dirsi,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e le donne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lavorato assieme per  costruire ed arredare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7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(774.3) 69:3.4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Le </a:t>
            </a:r>
            <a:r>
              <a:rPr sz="1200" i="1" spc="-5" dirty="0">
                <a:latin typeface="Times New Roman"/>
                <a:cs typeface="Times New Roman"/>
              </a:rPr>
              <a:t>modificazioni dovute all’età </a:t>
            </a:r>
            <a:r>
              <a:rPr sz="1200" i="1" dirty="0">
                <a:latin typeface="Times New Roman"/>
                <a:cs typeface="Times New Roman"/>
              </a:rPr>
              <a:t>e alla </a:t>
            </a:r>
            <a:r>
              <a:rPr sz="1200" i="1" spc="-5" dirty="0">
                <a:latin typeface="Times New Roman"/>
                <a:cs typeface="Times New Roman"/>
              </a:rPr>
              <a:t>malattia.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differenze </a:t>
            </a:r>
            <a:r>
              <a:rPr sz="1200" spc="-5" dirty="0">
                <a:latin typeface="Times New Roman"/>
                <a:cs typeface="Times New Roman"/>
              </a:rPr>
              <a:t>determinarono </a:t>
            </a:r>
            <a:r>
              <a:rPr sz="1200" dirty="0">
                <a:latin typeface="Times New Roman"/>
                <a:cs typeface="Times New Roman"/>
              </a:rPr>
              <a:t>la divisione </a:t>
            </a:r>
            <a:r>
              <a:rPr sz="1200" spc="-5" dirty="0">
                <a:latin typeface="Times New Roman"/>
                <a:cs typeface="Times New Roman"/>
              </a:rPr>
              <a:t>successiva  del lavoro. Gli </a:t>
            </a:r>
            <a:r>
              <a:rPr sz="1200" dirty="0">
                <a:latin typeface="Times New Roman"/>
                <a:cs typeface="Times New Roman"/>
              </a:rPr>
              <a:t>uomini anziani e </a:t>
            </a:r>
            <a:r>
              <a:rPr sz="1200" spc="-5" dirty="0">
                <a:latin typeface="Times New Roman"/>
                <a:cs typeface="Times New Roman"/>
              </a:rPr>
              <a:t>gli infermi furono presto incaricati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fabbricare attrezzi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armi. Essi furono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tardi destinati alla </a:t>
            </a:r>
            <a:r>
              <a:rPr sz="1200" dirty="0">
                <a:latin typeface="Times New Roman"/>
                <a:cs typeface="Times New Roman"/>
              </a:rPr>
              <a:t>costruzione di </a:t>
            </a:r>
            <a:r>
              <a:rPr sz="1200" spc="-5" dirty="0">
                <a:latin typeface="Times New Roman"/>
                <a:cs typeface="Times New Roman"/>
              </a:rPr>
              <a:t>opere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d’irrigazione.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(774.4) 69:3.5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La differenziazione </a:t>
            </a:r>
            <a:r>
              <a:rPr sz="1200" i="1" dirty="0">
                <a:latin typeface="Times New Roman"/>
                <a:cs typeface="Times New Roman"/>
              </a:rPr>
              <a:t>basata sulla </a:t>
            </a:r>
            <a:r>
              <a:rPr sz="1200" i="1" spc="-5" dirty="0">
                <a:latin typeface="Times New Roman"/>
                <a:cs typeface="Times New Roman"/>
              </a:rPr>
              <a:t>religione. </a:t>
            </a:r>
            <a:r>
              <a:rPr sz="1200" spc="-5" dirty="0">
                <a:latin typeface="Times New Roman"/>
                <a:cs typeface="Times New Roman"/>
              </a:rPr>
              <a:t>Gli stregoni furono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esseri umani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esentati dal 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fisico; </a:t>
            </a:r>
            <a:r>
              <a:rPr sz="1200" spc="-5" dirty="0">
                <a:latin typeface="Times New Roman"/>
                <a:cs typeface="Times New Roman"/>
              </a:rPr>
              <a:t>essi furono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precursori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classe professionale. </a:t>
            </a:r>
            <a:r>
              <a:rPr sz="1200" dirty="0">
                <a:latin typeface="Times New Roman"/>
                <a:cs typeface="Times New Roman"/>
              </a:rPr>
              <a:t>I fabbri furono un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dirty="0">
                <a:latin typeface="Times New Roman"/>
                <a:cs typeface="Times New Roman"/>
              </a:rPr>
              <a:t>gruppo </a:t>
            </a:r>
            <a:r>
              <a:rPr sz="1200" spc="-5" dirty="0">
                <a:latin typeface="Times New Roman"/>
                <a:cs typeface="Times New Roman"/>
              </a:rPr>
              <a:t>che competerono  con gli stregoni come maghi.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abilità nel lavorare </a:t>
            </a:r>
            <a:r>
              <a:rPr sz="1200" dirty="0">
                <a:latin typeface="Times New Roman"/>
                <a:cs typeface="Times New Roman"/>
              </a:rPr>
              <a:t>i metalli li </a:t>
            </a:r>
            <a:r>
              <a:rPr sz="1200" spc="-5" dirty="0">
                <a:latin typeface="Times New Roman"/>
                <a:cs typeface="Times New Roman"/>
              </a:rPr>
              <a:t>fece temere dalla gente. </a:t>
            </a:r>
            <a:r>
              <a:rPr sz="1200" dirty="0">
                <a:latin typeface="Times New Roman"/>
                <a:cs typeface="Times New Roman"/>
              </a:rPr>
              <a:t>I “fabbri </a:t>
            </a:r>
            <a:r>
              <a:rPr sz="1200" spc="-5" dirty="0">
                <a:latin typeface="Times New Roman"/>
                <a:cs typeface="Times New Roman"/>
              </a:rPr>
              <a:t>bianchi” ed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“fabbri </a:t>
            </a:r>
            <a:r>
              <a:rPr sz="1200" dirty="0">
                <a:latin typeface="Times New Roman"/>
                <a:cs typeface="Times New Roman"/>
              </a:rPr>
              <a:t>neri” diedero origine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prime </a:t>
            </a:r>
            <a:r>
              <a:rPr sz="1200" spc="-5" dirty="0">
                <a:latin typeface="Times New Roman"/>
                <a:cs typeface="Times New Roman"/>
              </a:rPr>
              <a:t>credenze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magia </a:t>
            </a:r>
            <a:r>
              <a:rPr sz="1200" dirty="0">
                <a:latin typeface="Times New Roman"/>
                <a:cs typeface="Times New Roman"/>
              </a:rPr>
              <a:t>bianca e </a:t>
            </a:r>
            <a:r>
              <a:rPr sz="1200" spc="-5" dirty="0">
                <a:latin typeface="Times New Roman"/>
                <a:cs typeface="Times New Roman"/>
              </a:rPr>
              <a:t>nella magia nera.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credenza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evolvé  in </a:t>
            </a:r>
            <a:r>
              <a:rPr sz="1200" spc="-5" dirty="0">
                <a:latin typeface="Times New Roman"/>
                <a:cs typeface="Times New Roman"/>
              </a:rPr>
              <a:t>seguito nella </a:t>
            </a:r>
            <a:r>
              <a:rPr sz="1200" dirty="0">
                <a:latin typeface="Times New Roman"/>
                <a:cs typeface="Times New Roman"/>
              </a:rPr>
              <a:t>superstizione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buoni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cattivi </a:t>
            </a:r>
            <a:r>
              <a:rPr sz="1200" spc="-5" dirty="0">
                <a:latin typeface="Times New Roman"/>
                <a:cs typeface="Times New Roman"/>
              </a:rPr>
              <a:t>fantasmi, dei </a:t>
            </a:r>
            <a:r>
              <a:rPr sz="1200" dirty="0">
                <a:latin typeface="Times New Roman"/>
                <a:cs typeface="Times New Roman"/>
              </a:rPr>
              <a:t>buoni e dei </a:t>
            </a:r>
            <a:r>
              <a:rPr sz="1200" spc="-5" dirty="0">
                <a:latin typeface="Times New Roman"/>
                <a:cs typeface="Times New Roman"/>
              </a:rPr>
              <a:t>cattivi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79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(774.5) 69:3.6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fabbri </a:t>
            </a:r>
            <a:r>
              <a:rPr sz="1200" dirty="0">
                <a:latin typeface="Times New Roman"/>
                <a:cs typeface="Times New Roman"/>
              </a:rPr>
              <a:t>furono il primo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religioso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privilegi </a:t>
            </a:r>
            <a:r>
              <a:rPr sz="1200" spc="-5" dirty="0">
                <a:latin typeface="Times New Roman"/>
                <a:cs typeface="Times New Roman"/>
              </a:rPr>
              <a:t>speciali. Essi erano considerati neutrali  durante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e questo tempo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in più li </a:t>
            </a:r>
            <a:r>
              <a:rPr sz="1200" spc="-5" dirty="0">
                <a:latin typeface="Times New Roman"/>
                <a:cs typeface="Times New Roman"/>
              </a:rPr>
              <a:t>portò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diventare,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classe, </a:t>
            </a:r>
            <a:r>
              <a:rPr sz="1200" dirty="0">
                <a:latin typeface="Times New Roman"/>
                <a:cs typeface="Times New Roman"/>
              </a:rPr>
              <a:t>i politici </a:t>
            </a:r>
            <a:r>
              <a:rPr sz="1200" spc="-5" dirty="0">
                <a:latin typeface="Times New Roman"/>
                <a:cs typeface="Times New Roman"/>
              </a:rPr>
              <a:t>della società primitiva.  Ma </a:t>
            </a:r>
            <a:r>
              <a:rPr sz="1200" dirty="0">
                <a:latin typeface="Times New Roman"/>
                <a:cs typeface="Times New Roman"/>
              </a:rPr>
              <a:t>a causa di </a:t>
            </a:r>
            <a:r>
              <a:rPr sz="1200" spc="-5" dirty="0">
                <a:latin typeface="Times New Roman"/>
                <a:cs typeface="Times New Roman"/>
              </a:rPr>
              <a:t>grossi </a:t>
            </a:r>
            <a:r>
              <a:rPr sz="1200" dirty="0">
                <a:latin typeface="Times New Roman"/>
                <a:cs typeface="Times New Roman"/>
              </a:rPr>
              <a:t>abusi di </a:t>
            </a:r>
            <a:r>
              <a:rPr sz="1200" spc="-5" dirty="0">
                <a:latin typeface="Times New Roman"/>
                <a:cs typeface="Times New Roman"/>
              </a:rPr>
              <a:t>questi privilegi, </a:t>
            </a:r>
            <a:r>
              <a:rPr sz="1200" dirty="0">
                <a:latin typeface="Times New Roman"/>
                <a:cs typeface="Times New Roman"/>
              </a:rPr>
              <a:t>i fabbri </a:t>
            </a:r>
            <a:r>
              <a:rPr sz="1200" spc="-5" dirty="0">
                <a:latin typeface="Times New Roman"/>
                <a:cs typeface="Times New Roman"/>
              </a:rPr>
              <a:t>divennero </a:t>
            </a:r>
            <a:r>
              <a:rPr sz="1200" dirty="0">
                <a:latin typeface="Times New Roman"/>
                <a:cs typeface="Times New Roman"/>
              </a:rPr>
              <a:t>universalmente </a:t>
            </a:r>
            <a:r>
              <a:rPr sz="1200" spc="-5" dirty="0">
                <a:latin typeface="Times New Roman"/>
                <a:cs typeface="Times New Roman"/>
              </a:rPr>
              <a:t>oggetto </a:t>
            </a:r>
            <a:r>
              <a:rPr sz="1200" dirty="0">
                <a:latin typeface="Times New Roman"/>
                <a:cs typeface="Times New Roman"/>
              </a:rPr>
              <a:t>di odio e gli </a:t>
            </a:r>
            <a:r>
              <a:rPr sz="1200" spc="-5" dirty="0">
                <a:latin typeface="Times New Roman"/>
                <a:cs typeface="Times New Roman"/>
              </a:rPr>
              <a:t>stregoni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persero tempo </a:t>
            </a:r>
            <a:r>
              <a:rPr sz="1200" dirty="0">
                <a:latin typeface="Times New Roman"/>
                <a:cs typeface="Times New Roman"/>
              </a:rPr>
              <a:t>a fomentare </a:t>
            </a:r>
            <a:r>
              <a:rPr sz="1200" spc="-5" dirty="0">
                <a:latin typeface="Times New Roman"/>
                <a:cs typeface="Times New Roman"/>
              </a:rPr>
              <a:t>l’avversione </a:t>
            </a:r>
            <a:r>
              <a:rPr sz="1200" dirty="0">
                <a:latin typeface="Times New Roman"/>
                <a:cs typeface="Times New Roman"/>
              </a:rPr>
              <a:t>verso i loro </a:t>
            </a:r>
            <a:r>
              <a:rPr sz="1200" spc="-5" dirty="0">
                <a:latin typeface="Times New Roman"/>
                <a:cs typeface="Times New Roman"/>
              </a:rPr>
              <a:t>rivali.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prima contesa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(la </a:t>
            </a:r>
            <a:r>
              <a:rPr sz="1200" spc="-5" dirty="0">
                <a:latin typeface="Times New Roman"/>
                <a:cs typeface="Times New Roman"/>
              </a:rPr>
              <a:t>superstizione) vinse.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cacciati dai villaggi </a:t>
            </a:r>
            <a:r>
              <a:rPr sz="1200" dirty="0">
                <a:latin typeface="Times New Roman"/>
                <a:cs typeface="Times New Roman"/>
              </a:rPr>
              <a:t>i fabbri </a:t>
            </a:r>
            <a:r>
              <a:rPr sz="1200" spc="-5" dirty="0">
                <a:latin typeface="Times New Roman"/>
                <a:cs typeface="Times New Roman"/>
              </a:rPr>
              <a:t>gestirono </a:t>
            </a:r>
            <a:r>
              <a:rPr sz="1200" dirty="0">
                <a:latin typeface="Times New Roman"/>
                <a:cs typeface="Times New Roman"/>
              </a:rPr>
              <a:t>le prime </a:t>
            </a:r>
            <a:r>
              <a:rPr sz="1200" spc="-5" dirty="0">
                <a:latin typeface="Times New Roman"/>
                <a:cs typeface="Times New Roman"/>
              </a:rPr>
              <a:t>locande, </a:t>
            </a:r>
            <a:r>
              <a:rPr sz="1200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alloggi </a:t>
            </a:r>
            <a:r>
              <a:rPr sz="1200" dirty="0">
                <a:latin typeface="Times New Roman"/>
                <a:cs typeface="Times New Roman"/>
              </a:rPr>
              <a:t>pubblici, </a:t>
            </a:r>
            <a:r>
              <a:rPr sz="1200" spc="-5" dirty="0">
                <a:latin typeface="Times New Roman"/>
                <a:cs typeface="Times New Roman"/>
              </a:rPr>
              <a:t>alla periferia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agglomerati</a:t>
            </a:r>
            <a:r>
              <a:rPr sz="1200" dirty="0">
                <a:latin typeface="Times New Roman"/>
                <a:cs typeface="Times New Roman"/>
              </a:rPr>
              <a:t> urbani.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6584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870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della gravità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pianeta </a:t>
            </a:r>
            <a:r>
              <a:rPr sz="1200" spc="-5" dirty="0">
                <a:latin typeface="Times New Roman"/>
                <a:cs typeface="Times New Roman"/>
              </a:rPr>
              <a:t>s’ingrossava, </a:t>
            </a:r>
            <a:r>
              <a:rPr sz="1200" dirty="0">
                <a:latin typeface="Times New Roman"/>
                <a:cs typeface="Times New Roman"/>
              </a:rPr>
              <a:t>cominciò a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in azione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influenze che portarono </a:t>
            </a:r>
            <a:r>
              <a:rPr sz="1200" spc="-5" dirty="0">
                <a:latin typeface="Times New Roman"/>
                <a:cs typeface="Times New Roman"/>
              </a:rPr>
              <a:t>gradualmente gli  elementi pesanti, quali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ferro, ad accumularsi </a:t>
            </a:r>
            <a:r>
              <a:rPr sz="1200" dirty="0">
                <a:latin typeface="Times New Roman"/>
                <a:cs typeface="Times New Roman"/>
              </a:rPr>
              <a:t>sempre di più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(659.1) 57:7.2 </a:t>
            </a:r>
            <a:r>
              <a:rPr sz="1200" i="1" dirty="0">
                <a:latin typeface="Times New Roman"/>
                <a:cs typeface="Times New Roman"/>
              </a:rPr>
              <a:t>2.000.000.000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la terra cominciò a prevalere nettamente sulla </a:t>
            </a:r>
            <a:r>
              <a:rPr sz="1200" spc="-5" dirty="0">
                <a:latin typeface="Times New Roman"/>
                <a:cs typeface="Times New Roman"/>
              </a:rPr>
              <a:t>luna.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stato più </a:t>
            </a:r>
            <a:r>
              <a:rPr sz="1200" spc="-5" dirty="0">
                <a:latin typeface="Times New Roman"/>
                <a:cs typeface="Times New Roman"/>
              </a:rPr>
              <a:t>grosso del  suo satellite,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una tale differenza di dimensioni prima di </a:t>
            </a:r>
            <a:r>
              <a:rPr sz="1200" spc="-5" dirty="0">
                <a:latin typeface="Times New Roman"/>
                <a:cs typeface="Times New Roman"/>
              </a:rPr>
              <a:t>quest’epoca,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della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enormi </a:t>
            </a:r>
            <a:r>
              <a:rPr sz="1200" dirty="0">
                <a:latin typeface="Times New Roman"/>
                <a:cs typeface="Times New Roman"/>
              </a:rPr>
              <a:t>corpi spaziali </a:t>
            </a:r>
            <a:r>
              <a:rPr sz="1200" spc="-5" dirty="0">
                <a:latin typeface="Times New Roman"/>
                <a:cs typeface="Times New Roman"/>
              </a:rPr>
              <a:t>furono  catturati dalla terra.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aveva allora circa </a:t>
            </a:r>
            <a:r>
              <a:rPr sz="1200" spc="10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quinto </a:t>
            </a:r>
            <a:r>
              <a:rPr sz="1200" spc="-5" dirty="0">
                <a:latin typeface="Times New Roman"/>
                <a:cs typeface="Times New Roman"/>
              </a:rPr>
              <a:t>della sua dimensione attuale ed era </a:t>
            </a:r>
            <a:r>
              <a:rPr sz="1200" dirty="0">
                <a:latin typeface="Times New Roman"/>
                <a:cs typeface="Times New Roman"/>
              </a:rPr>
              <a:t>divenuta </a:t>
            </a:r>
            <a:r>
              <a:rPr sz="1200" spc="-5" dirty="0">
                <a:latin typeface="Times New Roman"/>
                <a:cs typeface="Times New Roman"/>
              </a:rPr>
              <a:t>abbastanza grande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  <a:p>
            <a:pPr marL="88900" marR="57277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trattenere l’atmosfera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che aveva </a:t>
            </a:r>
            <a:r>
              <a:rPr sz="1200" dirty="0">
                <a:latin typeface="Times New Roman"/>
                <a:cs typeface="Times New Roman"/>
              </a:rPr>
              <a:t>cominciato </a:t>
            </a:r>
            <a:r>
              <a:rPr sz="1200" spc="-5" dirty="0">
                <a:latin typeface="Times New Roman"/>
                <a:cs typeface="Times New Roman"/>
              </a:rPr>
              <a:t>ad apparire </a:t>
            </a:r>
            <a:r>
              <a:rPr sz="1200" dirty="0">
                <a:latin typeface="Times New Roman"/>
                <a:cs typeface="Times New Roman"/>
              </a:rPr>
              <a:t>a seguito </a:t>
            </a:r>
            <a:r>
              <a:rPr sz="1200" spc="-5" dirty="0">
                <a:latin typeface="Times New Roman"/>
                <a:cs typeface="Times New Roman"/>
              </a:rPr>
              <a:t>del conflitto interiore degli elementi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l’interno  </a:t>
            </a:r>
            <a:r>
              <a:rPr sz="1200" spc="-5" dirty="0">
                <a:latin typeface="Times New Roman"/>
                <a:cs typeface="Times New Roman"/>
              </a:rPr>
              <a:t>riscaldato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crosta </a:t>
            </a:r>
            <a:r>
              <a:rPr sz="1200" dirty="0">
                <a:latin typeface="Times New Roman"/>
                <a:cs typeface="Times New Roman"/>
              </a:rPr>
              <a:t>in corso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raffreddamento.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(659.2) 57:7.3 </a:t>
            </a:r>
            <a:r>
              <a:rPr sz="1200" spc="-5" dirty="0">
                <a:latin typeface="Times New Roman"/>
                <a:cs typeface="Times New Roman"/>
              </a:rPr>
              <a:t>L’attività vulcanica propriamente detta risale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tempi.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calore </a:t>
            </a:r>
            <a:r>
              <a:rPr sz="1200" spc="-5" dirty="0">
                <a:latin typeface="Times New Roman"/>
                <a:cs typeface="Times New Roman"/>
              </a:rPr>
              <a:t>interno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continuò </a:t>
            </a:r>
            <a:r>
              <a:rPr sz="1200" spc="-5" dirty="0">
                <a:latin typeface="Times New Roman"/>
                <a:cs typeface="Times New Roman"/>
              </a:rPr>
              <a:t>ad aumentare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88900" marR="287020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l’interramento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profondo degli </a:t>
            </a:r>
            <a:r>
              <a:rPr sz="1200" dirty="0">
                <a:latin typeface="Times New Roman"/>
                <a:cs typeface="Times New Roman"/>
              </a:rPr>
              <a:t>elementi </a:t>
            </a:r>
            <a:r>
              <a:rPr sz="1200" spc="-5" dirty="0">
                <a:latin typeface="Times New Roman"/>
                <a:cs typeface="Times New Roman"/>
              </a:rPr>
              <a:t>radioattivi </a:t>
            </a:r>
            <a:r>
              <a:rPr sz="1200" dirty="0">
                <a:latin typeface="Times New Roman"/>
                <a:cs typeface="Times New Roman"/>
              </a:rPr>
              <a:t>o più </a:t>
            </a:r>
            <a:r>
              <a:rPr sz="1200" spc="-5" dirty="0">
                <a:latin typeface="Times New Roman"/>
                <a:cs typeface="Times New Roman"/>
              </a:rPr>
              <a:t>pesanti portati dallo spazio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meteore.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studio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elementi radioattivi </a:t>
            </a:r>
            <a:r>
              <a:rPr sz="1200" dirty="0">
                <a:latin typeface="Times New Roman"/>
                <a:cs typeface="Times New Roman"/>
              </a:rPr>
              <a:t>rivelerà che la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di Urantia ha più di un </a:t>
            </a:r>
            <a:r>
              <a:rPr sz="1200" spc="-5" dirty="0">
                <a:latin typeface="Times New Roman"/>
                <a:cs typeface="Times New Roman"/>
              </a:rPr>
              <a:t>miliardo di </a:t>
            </a:r>
            <a:r>
              <a:rPr sz="1200" dirty="0">
                <a:latin typeface="Times New Roman"/>
                <a:cs typeface="Times New Roman"/>
              </a:rPr>
              <a:t>anni.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misurazione </a:t>
            </a:r>
            <a:r>
              <a:rPr sz="1200" spc="-5" dirty="0">
                <a:latin typeface="Times New Roman"/>
                <a:cs typeface="Times New Roman"/>
              </a:rPr>
              <a:t>del radio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5" dirty="0">
                <a:latin typeface="Times New Roman"/>
                <a:cs typeface="Times New Roman"/>
              </a:rPr>
              <a:t>vostro  </a:t>
            </a:r>
            <a:r>
              <a:rPr sz="1200" spc="-5" dirty="0">
                <a:latin typeface="Times New Roman"/>
                <a:cs typeface="Times New Roman"/>
              </a:rPr>
              <a:t>cronometro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attendibile per valutare scientificamente l’età del </a:t>
            </a:r>
            <a:r>
              <a:rPr sz="1200" dirty="0">
                <a:latin typeface="Times New Roman"/>
                <a:cs typeface="Times New Roman"/>
              </a:rPr>
              <a:t>pianeta, ma tutte </a:t>
            </a:r>
            <a:r>
              <a:rPr sz="1200" spc="-5" dirty="0">
                <a:latin typeface="Times New Roman"/>
                <a:cs typeface="Times New Roman"/>
              </a:rPr>
              <a:t>queste stime sono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limitate </a:t>
            </a:r>
            <a:r>
              <a:rPr sz="1200" dirty="0">
                <a:latin typeface="Times New Roman"/>
                <a:cs typeface="Times New Roman"/>
              </a:rPr>
              <a:t>perché i  </a:t>
            </a:r>
            <a:r>
              <a:rPr sz="1200" spc="-5" dirty="0">
                <a:latin typeface="Times New Roman"/>
                <a:cs typeface="Times New Roman"/>
              </a:rPr>
              <a:t>materiali radioattivi </a:t>
            </a:r>
            <a:r>
              <a:rPr sz="1200" dirty="0">
                <a:latin typeface="Times New Roman"/>
                <a:cs typeface="Times New Roman"/>
              </a:rPr>
              <a:t>disponibili per la vostra </a:t>
            </a:r>
            <a:r>
              <a:rPr sz="1200" spc="-5" dirty="0">
                <a:latin typeface="Times New Roman"/>
                <a:cs typeface="Times New Roman"/>
              </a:rPr>
              <a:t>ricerca provengono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dalla superficie </a:t>
            </a:r>
            <a:r>
              <a:rPr sz="1200" dirty="0">
                <a:latin typeface="Times New Roman"/>
                <a:cs typeface="Times New Roman"/>
              </a:rPr>
              <a:t>terrestre e questi </a:t>
            </a:r>
            <a:r>
              <a:rPr sz="1200" spc="-5" dirty="0">
                <a:latin typeface="Times New Roman"/>
                <a:cs typeface="Times New Roman"/>
              </a:rPr>
              <a:t>elementi perciò  rappresentano acquisizioni relativamente recenti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8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(659.3) 57:7.4 </a:t>
            </a:r>
            <a:r>
              <a:rPr sz="1200" i="1" dirty="0">
                <a:latin typeface="Times New Roman"/>
                <a:cs typeface="Times New Roman"/>
              </a:rPr>
              <a:t>1.500.000.000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la terra era due </a:t>
            </a:r>
            <a:r>
              <a:rPr sz="1200" spc="-5" dirty="0">
                <a:latin typeface="Times New Roman"/>
                <a:cs typeface="Times New Roman"/>
              </a:rPr>
              <a:t>terzi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taglia </a:t>
            </a:r>
            <a:r>
              <a:rPr sz="1200" dirty="0">
                <a:latin typeface="Times New Roman"/>
                <a:cs typeface="Times New Roman"/>
              </a:rPr>
              <a:t>attuale,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luna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avvicinando alla sua massa  odierna.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rapido </a:t>
            </a:r>
            <a:r>
              <a:rPr sz="1200" spc="-5" dirty="0">
                <a:latin typeface="Times New Roman"/>
                <a:cs typeface="Times New Roman"/>
              </a:rPr>
              <a:t>vantaggio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sulla luna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 dimensione le permise di </a:t>
            </a:r>
            <a:r>
              <a:rPr sz="1200" spc="-5" dirty="0">
                <a:latin typeface="Times New Roman"/>
                <a:cs typeface="Times New Roman"/>
              </a:rPr>
              <a:t>sottrarre </a:t>
            </a:r>
            <a:r>
              <a:rPr sz="1200" dirty="0">
                <a:latin typeface="Times New Roman"/>
                <a:cs typeface="Times New Roman"/>
              </a:rPr>
              <a:t>lentamente la </a:t>
            </a:r>
            <a:r>
              <a:rPr sz="1200" spc="-5" dirty="0">
                <a:latin typeface="Times New Roman"/>
                <a:cs typeface="Times New Roman"/>
              </a:rPr>
              <a:t>poca atmosfera che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suo satellite possedeva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origine.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09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(659.4) 57:7.5 </a:t>
            </a:r>
            <a:r>
              <a:rPr sz="1200" spc="-5" dirty="0">
                <a:latin typeface="Times New Roman"/>
                <a:cs typeface="Times New Roman"/>
              </a:rPr>
              <a:t>L’attività vulcanica </a:t>
            </a:r>
            <a:r>
              <a:rPr sz="1200" dirty="0">
                <a:latin typeface="Times New Roman"/>
                <a:cs typeface="Times New Roman"/>
              </a:rPr>
              <a:t>è ora </a:t>
            </a:r>
            <a:r>
              <a:rPr sz="1200" spc="-5" dirty="0">
                <a:latin typeface="Times New Roman"/>
                <a:cs typeface="Times New Roman"/>
              </a:rPr>
              <a:t>al suo culmine. Tutta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è un vero e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inferno; la </a:t>
            </a:r>
            <a:r>
              <a:rPr sz="1200" spc="-5" dirty="0">
                <a:latin typeface="Times New Roman"/>
                <a:cs typeface="Times New Roman"/>
              </a:rPr>
              <a:t>sua superficie assomiglia </a:t>
            </a:r>
            <a:r>
              <a:rPr sz="1200" dirty="0">
                <a:latin typeface="Times New Roman"/>
                <a:cs typeface="Times New Roman"/>
              </a:rPr>
              <a:t>a quella 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stato iniziale di </a:t>
            </a:r>
            <a:r>
              <a:rPr sz="1200" spc="-5" dirty="0">
                <a:latin typeface="Times New Roman"/>
                <a:cs typeface="Times New Roman"/>
              </a:rPr>
              <a:t>fusione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metalli più </a:t>
            </a:r>
            <a:r>
              <a:rPr sz="1200" spc="-5" dirty="0">
                <a:latin typeface="Times New Roman"/>
                <a:cs typeface="Times New Roman"/>
              </a:rPr>
              <a:t>pesanti gravitassero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centro. </a:t>
            </a:r>
            <a:r>
              <a:rPr sz="1200" i="1" spc="-5" dirty="0">
                <a:latin typeface="Times New Roman"/>
                <a:cs typeface="Times New Roman"/>
              </a:rPr>
              <a:t>Questa </a:t>
            </a:r>
            <a:r>
              <a:rPr sz="1200" i="1" dirty="0">
                <a:latin typeface="Times New Roman"/>
                <a:cs typeface="Times New Roman"/>
              </a:rPr>
              <a:t>è </a:t>
            </a:r>
            <a:r>
              <a:rPr sz="1200" i="1" spc="-5" dirty="0">
                <a:latin typeface="Times New Roman"/>
                <a:cs typeface="Times New Roman"/>
              </a:rPr>
              <a:t>l’era vulcanica. </a:t>
            </a:r>
            <a:r>
              <a:rPr sz="1200" dirty="0">
                <a:latin typeface="Times New Roman"/>
                <a:cs typeface="Times New Roman"/>
              </a:rPr>
              <a:t>Ciò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nonostante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1809" cy="3197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9652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(774.6) 69:3.7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padroni </a:t>
            </a:r>
            <a:r>
              <a:rPr sz="1200" i="1" dirty="0">
                <a:latin typeface="Times New Roman"/>
                <a:cs typeface="Times New Roman"/>
              </a:rPr>
              <a:t>e gli </a:t>
            </a:r>
            <a:r>
              <a:rPr sz="1200" i="1" spc="-5" dirty="0">
                <a:latin typeface="Times New Roman"/>
                <a:cs typeface="Times New Roman"/>
              </a:rPr>
              <a:t>schiavi.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successiva differenziazione del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ebbe origine </a:t>
            </a:r>
            <a:r>
              <a:rPr sz="1200" dirty="0">
                <a:latin typeface="Times New Roman"/>
                <a:cs typeface="Times New Roman"/>
              </a:rPr>
              <a:t>dalle relazioni tra  vincitori e vinti, 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significò l’inizio della </a:t>
            </a:r>
            <a:r>
              <a:rPr sz="1200" spc="-5" dirty="0">
                <a:latin typeface="Times New Roman"/>
                <a:cs typeface="Times New Roman"/>
              </a:rPr>
              <a:t>schiavitù 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447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(774.7) 69:3.8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La differenziazione </a:t>
            </a:r>
            <a:r>
              <a:rPr sz="1200" i="1" dirty="0">
                <a:latin typeface="Times New Roman"/>
                <a:cs typeface="Times New Roman"/>
              </a:rPr>
              <a:t>basata </a:t>
            </a:r>
            <a:r>
              <a:rPr sz="1200" i="1" spc="-5" dirty="0">
                <a:latin typeface="Times New Roman"/>
                <a:cs typeface="Times New Roman"/>
              </a:rPr>
              <a:t>su </a:t>
            </a:r>
            <a:r>
              <a:rPr sz="1200" i="1" dirty="0">
                <a:latin typeface="Times New Roman"/>
                <a:cs typeface="Times New Roman"/>
              </a:rPr>
              <a:t>doti </a:t>
            </a:r>
            <a:r>
              <a:rPr sz="1200" i="1" spc="-5" dirty="0">
                <a:latin typeface="Times New Roman"/>
                <a:cs typeface="Times New Roman"/>
              </a:rPr>
              <a:t>fisiche </a:t>
            </a:r>
            <a:r>
              <a:rPr sz="1200" i="1" dirty="0">
                <a:latin typeface="Times New Roman"/>
                <a:cs typeface="Times New Roman"/>
              </a:rPr>
              <a:t>e mentali </a:t>
            </a:r>
            <a:r>
              <a:rPr sz="1200" i="1" spc="-5" dirty="0">
                <a:latin typeface="Times New Roman"/>
                <a:cs typeface="Times New Roman"/>
              </a:rPr>
              <a:t>diverse. </a:t>
            </a:r>
            <a:r>
              <a:rPr sz="1200" dirty="0">
                <a:latin typeface="Times New Roman"/>
                <a:cs typeface="Times New Roman"/>
              </a:rPr>
              <a:t>Ulteriori divisioni del </a:t>
            </a:r>
            <a:r>
              <a:rPr sz="1200" spc="-5" dirty="0">
                <a:latin typeface="Times New Roman"/>
                <a:cs typeface="Times New Roman"/>
              </a:rPr>
              <a:t>lavoro furono </a:t>
            </a:r>
            <a:r>
              <a:rPr sz="1200" dirty="0">
                <a:latin typeface="Times New Roman"/>
                <a:cs typeface="Times New Roman"/>
              </a:rPr>
              <a:t>favorite  </a:t>
            </a:r>
            <a:r>
              <a:rPr sz="1200" spc="-5" dirty="0">
                <a:latin typeface="Times New Roman"/>
                <a:cs typeface="Times New Roman"/>
              </a:rPr>
              <a:t>dalle differenze </a:t>
            </a:r>
            <a:r>
              <a:rPr sz="1200" dirty="0">
                <a:latin typeface="Times New Roman"/>
                <a:cs typeface="Times New Roman"/>
              </a:rPr>
              <a:t>innate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uomini;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umani non </a:t>
            </a:r>
            <a:r>
              <a:rPr sz="1200" spc="-5" dirty="0">
                <a:latin typeface="Times New Roman"/>
                <a:cs typeface="Times New Roman"/>
              </a:rPr>
              <a:t>nascono </a:t>
            </a:r>
            <a:r>
              <a:rPr sz="1200" dirty="0">
                <a:latin typeface="Times New Roman"/>
                <a:cs typeface="Times New Roman"/>
              </a:rPr>
              <a:t>tutti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uguali.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(774.8) 69:3.9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specialisti </a:t>
            </a:r>
            <a:r>
              <a:rPr sz="1200" dirty="0">
                <a:latin typeface="Times New Roman"/>
                <a:cs typeface="Times New Roman"/>
              </a:rPr>
              <a:t>nell’industria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tagliatori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selce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scalpellini;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vennero </a:t>
            </a:r>
            <a:r>
              <a:rPr sz="1200" dirty="0">
                <a:latin typeface="Times New Roman"/>
                <a:cs typeface="Times New Roman"/>
              </a:rPr>
              <a:t>i fabbri.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seguito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sviluppò la  </a:t>
            </a:r>
            <a:r>
              <a:rPr sz="1200" spc="-5" dirty="0">
                <a:latin typeface="Times New Roman"/>
                <a:cs typeface="Times New Roman"/>
              </a:rPr>
              <a:t>specializzazione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gruppo; intere famiglie ed </a:t>
            </a:r>
            <a:r>
              <a:rPr sz="1200" dirty="0">
                <a:latin typeface="Times New Roman"/>
                <a:cs typeface="Times New Roman"/>
              </a:rPr>
              <a:t>interi </a:t>
            </a:r>
            <a:r>
              <a:rPr sz="1200" spc="-5" dirty="0">
                <a:latin typeface="Times New Roman"/>
                <a:cs typeface="Times New Roman"/>
              </a:rPr>
              <a:t>clan si dedicarono </a:t>
            </a:r>
            <a:r>
              <a:rPr sz="1200" dirty="0">
                <a:latin typeface="Times New Roman"/>
                <a:cs typeface="Times New Roman"/>
              </a:rPr>
              <a:t>a certi tipi di </a:t>
            </a:r>
            <a:r>
              <a:rPr sz="1200" spc="-5" dirty="0">
                <a:latin typeface="Times New Roman"/>
                <a:cs typeface="Times New Roman"/>
              </a:rPr>
              <a:t>lavoro. L’origine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più antiche </a:t>
            </a:r>
            <a:r>
              <a:rPr sz="1200" spc="-5" dirty="0">
                <a:latin typeface="Times New Roman"/>
                <a:cs typeface="Times New Roman"/>
              </a:rPr>
              <a:t>caste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sacerdoti, </a:t>
            </a:r>
            <a:r>
              <a:rPr sz="1200" dirty="0">
                <a:latin typeface="Times New Roman"/>
                <a:cs typeface="Times New Roman"/>
              </a:rPr>
              <a:t>a parte </a:t>
            </a:r>
            <a:r>
              <a:rPr sz="1200" spc="-5" dirty="0">
                <a:latin typeface="Times New Roman"/>
                <a:cs typeface="Times New Roman"/>
              </a:rPr>
              <a:t>gli stregoni tribali, fu </a:t>
            </a:r>
            <a:r>
              <a:rPr sz="1200" dirty="0">
                <a:latin typeface="Times New Roman"/>
                <a:cs typeface="Times New Roman"/>
              </a:rPr>
              <a:t>dovuta alla </a:t>
            </a:r>
            <a:r>
              <a:rPr sz="1200" spc="-5" dirty="0">
                <a:latin typeface="Times New Roman"/>
                <a:cs typeface="Times New Roman"/>
              </a:rPr>
              <a:t>glorificazione superstiziosa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esperti </a:t>
            </a:r>
            <a:r>
              <a:rPr sz="1200" dirty="0">
                <a:latin typeface="Times New Roman"/>
                <a:cs typeface="Times New Roman"/>
              </a:rPr>
              <a:t>fabbricanti di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spade.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3985">
              <a:lnSpc>
                <a:spcPct val="954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(774.9) 69:3.10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gruppo di </a:t>
            </a:r>
            <a:r>
              <a:rPr sz="1200" spc="-5" dirty="0">
                <a:latin typeface="Times New Roman"/>
                <a:cs typeface="Times New Roman"/>
              </a:rPr>
              <a:t>specialisti </a:t>
            </a:r>
            <a:r>
              <a:rPr sz="1200" dirty="0">
                <a:latin typeface="Times New Roman"/>
                <a:cs typeface="Times New Roman"/>
              </a:rPr>
              <a:t>nell’industria </a:t>
            </a:r>
            <a:r>
              <a:rPr sz="1200" spc="-5" dirty="0">
                <a:latin typeface="Times New Roman"/>
                <a:cs typeface="Times New Roman"/>
              </a:rPr>
              <a:t>furono gli esportatori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salgemma ed </a:t>
            </a:r>
            <a:r>
              <a:rPr sz="1200" dirty="0">
                <a:latin typeface="Times New Roman"/>
                <a:cs typeface="Times New Roman"/>
              </a:rPr>
              <a:t>i vasai.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fabbricavano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vasellame semplice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il </a:t>
            </a:r>
            <a:r>
              <a:rPr sz="1200" spc="-5" dirty="0">
                <a:latin typeface="Times New Roman"/>
                <a:cs typeface="Times New Roman"/>
              </a:rPr>
              <a:t>vasellame decorato.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certe tribù la cucitura e la </a:t>
            </a:r>
            <a:r>
              <a:rPr sz="1200" spc="-5" dirty="0">
                <a:latin typeface="Times New Roman"/>
                <a:cs typeface="Times New Roman"/>
              </a:rPr>
              <a:t>tessitura erano </a:t>
            </a:r>
            <a:r>
              <a:rPr sz="1200" dirty="0">
                <a:latin typeface="Times New Roman"/>
                <a:cs typeface="Times New Roman"/>
              </a:rPr>
              <a:t>fatte </a:t>
            </a:r>
            <a:r>
              <a:rPr sz="1200" spc="-5" dirty="0">
                <a:latin typeface="Times New Roman"/>
                <a:cs typeface="Times New Roman"/>
              </a:rPr>
              <a:t>dalle donne, </a:t>
            </a:r>
            <a:r>
              <a:rPr sz="1200" dirty="0">
                <a:latin typeface="Times New Roman"/>
                <a:cs typeface="Times New Roman"/>
              </a:rPr>
              <a:t>in altre </a:t>
            </a:r>
            <a:r>
              <a:rPr sz="1200" spc="-5" dirty="0">
                <a:latin typeface="Times New Roman"/>
                <a:cs typeface="Times New Roman"/>
              </a:rPr>
              <a:t>dagli 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562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(774.10) 69:3.11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commercianti furono </a:t>
            </a:r>
            <a:r>
              <a:rPr sz="1200" dirty="0">
                <a:latin typeface="Times New Roman"/>
                <a:cs typeface="Times New Roman"/>
              </a:rPr>
              <a:t>donne; </a:t>
            </a:r>
            <a:r>
              <a:rPr sz="1200" spc="-5" dirty="0">
                <a:latin typeface="Times New Roman"/>
                <a:cs typeface="Times New Roman"/>
              </a:rPr>
              <a:t>esse erano impiegate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spie, facendo del commercio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accessorio.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commercio si </a:t>
            </a:r>
            <a:r>
              <a:rPr sz="1200" dirty="0">
                <a:latin typeface="Times New Roman"/>
                <a:cs typeface="Times New Roman"/>
              </a:rPr>
              <a:t>sviluppò ben </a:t>
            </a:r>
            <a:r>
              <a:rPr sz="1200" spc="-5" dirty="0">
                <a:latin typeface="Times New Roman"/>
                <a:cs typeface="Times New Roman"/>
              </a:rPr>
              <a:t>presto, </a:t>
            </a:r>
            <a:r>
              <a:rPr sz="1200" dirty="0">
                <a:latin typeface="Times New Roman"/>
                <a:cs typeface="Times New Roman"/>
              </a:rPr>
              <a:t>con le donne che </a:t>
            </a:r>
            <a:r>
              <a:rPr sz="1200" spc="-5" dirty="0">
                <a:latin typeface="Times New Roman"/>
                <a:cs typeface="Times New Roman"/>
              </a:rPr>
              <a:t>agivano </a:t>
            </a:r>
            <a:r>
              <a:rPr sz="1200" dirty="0">
                <a:latin typeface="Times New Roman"/>
                <a:cs typeface="Times New Roman"/>
              </a:rPr>
              <a:t>da intermediarie — da agenti. </a:t>
            </a:r>
            <a:r>
              <a:rPr sz="1200" spc="-5" dirty="0">
                <a:latin typeface="Times New Roman"/>
                <a:cs typeface="Times New Roman"/>
              </a:rPr>
              <a:t>Poi apparve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classe dei mercanti che  facevano </a:t>
            </a:r>
            <a:r>
              <a:rPr sz="1200" dirty="0">
                <a:latin typeface="Times New Roman"/>
                <a:cs typeface="Times New Roman"/>
              </a:rPr>
              <a:t>pagare una commissione, un </a:t>
            </a:r>
            <a:r>
              <a:rPr sz="1200" spc="-5" dirty="0">
                <a:latin typeface="Times New Roman"/>
                <a:cs typeface="Times New Roman"/>
              </a:rPr>
              <a:t>profitto,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loro servizi.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del baratto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gruppi diede origine al commercio;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allo scambio </a:t>
            </a:r>
            <a:r>
              <a:rPr sz="1200" dirty="0">
                <a:latin typeface="Times New Roman"/>
                <a:cs typeface="Times New Roman"/>
              </a:rPr>
              <a:t>di prodotti </a:t>
            </a:r>
            <a:r>
              <a:rPr sz="1200" spc="-5" dirty="0">
                <a:latin typeface="Times New Roman"/>
                <a:cs typeface="Times New Roman"/>
              </a:rPr>
              <a:t>seguì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scambio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mano d’opera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specializzata.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168005" cy="39585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inizi del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commercio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(775.1) 69:4.1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per contratto </a:t>
            </a:r>
            <a:r>
              <a:rPr sz="1200" dirty="0">
                <a:latin typeface="Times New Roman"/>
                <a:cs typeface="Times New Roman"/>
              </a:rPr>
              <a:t>seguì al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cattura, così </a:t>
            </a:r>
            <a:r>
              <a:rPr sz="1200" dirty="0">
                <a:latin typeface="Times New Roman"/>
                <a:cs typeface="Times New Roman"/>
              </a:rPr>
              <a:t>il commercio per </a:t>
            </a:r>
            <a:r>
              <a:rPr sz="1200" spc="-5" dirty="0">
                <a:latin typeface="Times New Roman"/>
                <a:cs typeface="Times New Roman"/>
              </a:rPr>
              <a:t>baratto seguì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presa </a:t>
            </a:r>
            <a:r>
              <a:rPr sz="1200" dirty="0">
                <a:latin typeface="Times New Roman"/>
                <a:cs typeface="Times New Roman"/>
              </a:rPr>
              <a:t>di  possesso a mezzo </a:t>
            </a:r>
            <a:r>
              <a:rPr sz="1200" spc="-5" dirty="0">
                <a:latin typeface="Times New Roman"/>
                <a:cs typeface="Times New Roman"/>
              </a:rPr>
              <a:t>d’incursioni. Ma ci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lungo 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pirateria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primitive di baratto </a:t>
            </a:r>
            <a:r>
              <a:rPr sz="1200" spc="-5" dirty="0">
                <a:latin typeface="Times New Roman"/>
                <a:cs typeface="Times New Roman"/>
              </a:rPr>
              <a:t>silenzioso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commercio  successivo con </a:t>
            </a:r>
            <a:r>
              <a:rPr sz="1200" dirty="0">
                <a:latin typeface="Times New Roman"/>
                <a:cs typeface="Times New Roman"/>
              </a:rPr>
              <a:t>metodi di </a:t>
            </a:r>
            <a:r>
              <a:rPr sz="1200" spc="-5" dirty="0">
                <a:latin typeface="Times New Roman"/>
                <a:cs typeface="Times New Roman"/>
              </a:rPr>
              <a:t>scambio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moderni.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66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(775.2) 69:4.2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baratti furono fatti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commercianti armati che </a:t>
            </a:r>
            <a:r>
              <a:rPr sz="1200" dirty="0">
                <a:latin typeface="Times New Roman"/>
                <a:cs typeface="Times New Roman"/>
              </a:rPr>
              <a:t>lasciavano i </a:t>
            </a:r>
            <a:r>
              <a:rPr sz="1200" spc="-5" dirty="0">
                <a:latin typeface="Times New Roman"/>
                <a:cs typeface="Times New Roman"/>
              </a:rPr>
              <a:t>loro beni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luogo neutrale.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tennero i  </a:t>
            </a:r>
            <a:r>
              <a:rPr sz="1200" spc="-5" dirty="0">
                <a:latin typeface="Times New Roman"/>
                <a:cs typeface="Times New Roman"/>
              </a:rPr>
              <a:t>primi mercati; esse </a:t>
            </a:r>
            <a:r>
              <a:rPr sz="1200" dirty="0">
                <a:latin typeface="Times New Roman"/>
                <a:cs typeface="Times New Roman"/>
              </a:rPr>
              <a:t>furono i primi </a:t>
            </a:r>
            <a:r>
              <a:rPr sz="1200" spc="-5" dirty="0">
                <a:latin typeface="Times New Roman"/>
                <a:cs typeface="Times New Roman"/>
              </a:rPr>
              <a:t>commercianti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che portavano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fardelli;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guerrieri.  </a:t>
            </a:r>
            <a:r>
              <a:rPr sz="1200" spc="-5" dirty="0">
                <a:latin typeface="Times New Roman"/>
                <a:cs typeface="Times New Roman"/>
              </a:rPr>
              <a:t>Apparve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banco </a:t>
            </a:r>
            <a:r>
              <a:rPr sz="1200" dirty="0">
                <a:latin typeface="Times New Roman"/>
                <a:cs typeface="Times New Roman"/>
              </a:rPr>
              <a:t>di commercio, un </a:t>
            </a:r>
            <a:r>
              <a:rPr sz="1200" spc="-5" dirty="0">
                <a:latin typeface="Times New Roman"/>
                <a:cs typeface="Times New Roman"/>
              </a:rPr>
              <a:t>muro sufficientemente largo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impedire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commercianti si raggiungessero  </a:t>
            </a:r>
            <a:r>
              <a:rPr sz="1200" dirty="0">
                <a:latin typeface="Times New Roman"/>
                <a:cs typeface="Times New Roman"/>
              </a:rPr>
              <a:t>l’un </a:t>
            </a:r>
            <a:r>
              <a:rPr sz="1200" spc="-5" dirty="0">
                <a:latin typeface="Times New Roman"/>
                <a:cs typeface="Times New Roman"/>
              </a:rPr>
              <a:t>l’altro con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27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(775.3) 69:4.3 </a:t>
            </a:r>
            <a:r>
              <a:rPr sz="1200" spc="-5" dirty="0">
                <a:latin typeface="Times New Roman"/>
                <a:cs typeface="Times New Roman"/>
              </a:rPr>
              <a:t>Un feticcio </a:t>
            </a:r>
            <a:r>
              <a:rPr sz="1200" dirty="0">
                <a:latin typeface="Times New Roman"/>
                <a:cs typeface="Times New Roman"/>
              </a:rPr>
              <a:t>veniva </a:t>
            </a:r>
            <a:r>
              <a:rPr sz="1200" spc="-5" dirty="0">
                <a:latin typeface="Times New Roman"/>
                <a:cs typeface="Times New Roman"/>
              </a:rPr>
              <a:t>utilizzato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guardia al </a:t>
            </a:r>
            <a:r>
              <a:rPr sz="1200" dirty="0">
                <a:latin typeface="Times New Roman"/>
                <a:cs typeface="Times New Roman"/>
              </a:rPr>
              <a:t>deposito di beni per il </a:t>
            </a:r>
            <a:r>
              <a:rPr sz="1200" spc="-5" dirty="0">
                <a:latin typeface="Times New Roman"/>
                <a:cs typeface="Times New Roman"/>
              </a:rPr>
              <a:t>baratto </a:t>
            </a:r>
            <a:r>
              <a:rPr sz="1200" dirty="0">
                <a:latin typeface="Times New Roman"/>
                <a:cs typeface="Times New Roman"/>
              </a:rPr>
              <a:t>silenzioso. </a:t>
            </a:r>
            <a:r>
              <a:rPr sz="1200" spc="-5" dirty="0">
                <a:latin typeface="Times New Roman"/>
                <a:cs typeface="Times New Roman"/>
              </a:rPr>
              <a:t>Questi luoghi </a:t>
            </a:r>
            <a:r>
              <a:rPr sz="1200" dirty="0">
                <a:latin typeface="Times New Roman"/>
                <a:cs typeface="Times New Roman"/>
              </a:rPr>
              <a:t>di mercato  </a:t>
            </a:r>
            <a:r>
              <a:rPr sz="1200" spc="-5" dirty="0">
                <a:latin typeface="Times New Roman"/>
                <a:cs typeface="Times New Roman"/>
              </a:rPr>
              <a:t>erano al </a:t>
            </a:r>
            <a:r>
              <a:rPr sz="1200" dirty="0">
                <a:latin typeface="Times New Roman"/>
                <a:cs typeface="Times New Roman"/>
              </a:rPr>
              <a:t>sicuro </a:t>
            </a:r>
            <a:r>
              <a:rPr sz="1200" spc="-5" dirty="0">
                <a:latin typeface="Times New Roman"/>
                <a:cs typeface="Times New Roman"/>
              </a:rPr>
              <a:t>dai furti;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prendeva </a:t>
            </a:r>
            <a:r>
              <a:rPr sz="1200" dirty="0">
                <a:latin typeface="Times New Roman"/>
                <a:cs typeface="Times New Roman"/>
              </a:rPr>
              <a:t>niente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 baratto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acquisto; con un </a:t>
            </a:r>
            <a:r>
              <a:rPr sz="1200" spc="-5" dirty="0">
                <a:latin typeface="Times New Roman"/>
                <a:cs typeface="Times New Roman"/>
              </a:rPr>
              <a:t>feticcio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guardia </a:t>
            </a:r>
            <a:r>
              <a:rPr sz="1200" dirty="0">
                <a:latin typeface="Times New Roman"/>
                <a:cs typeface="Times New Roman"/>
              </a:rPr>
              <a:t>i beni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al  sicuro.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commercianti erano </a:t>
            </a:r>
            <a:r>
              <a:rPr sz="1200" dirty="0">
                <a:latin typeface="Times New Roman"/>
                <a:cs typeface="Times New Roman"/>
              </a:rPr>
              <a:t>scrupolosamente </a:t>
            </a:r>
            <a:r>
              <a:rPr sz="1200" spc="-5" dirty="0">
                <a:latin typeface="Times New Roman"/>
                <a:cs typeface="Times New Roman"/>
              </a:rPr>
              <a:t>onesti </a:t>
            </a:r>
            <a:r>
              <a:rPr sz="1200" dirty="0">
                <a:latin typeface="Times New Roman"/>
                <a:cs typeface="Times New Roman"/>
              </a:rPr>
              <a:t>in seno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tribù, ma </a:t>
            </a:r>
            <a:r>
              <a:rPr sz="1200" spc="-5" dirty="0">
                <a:latin typeface="Times New Roman"/>
                <a:cs typeface="Times New Roman"/>
              </a:rPr>
              <a:t>consideravano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normale </a:t>
            </a:r>
            <a:r>
              <a:rPr sz="1200" dirty="0">
                <a:latin typeface="Times New Roman"/>
                <a:cs typeface="Times New Roman"/>
              </a:rPr>
              <a:t>imbrogliare  </a:t>
            </a:r>
            <a:r>
              <a:rPr sz="1200" spc="-5" dirty="0">
                <a:latin typeface="Times New Roman"/>
                <a:cs typeface="Times New Roman"/>
              </a:rPr>
              <a:t>gli stranieri </a:t>
            </a:r>
            <a:r>
              <a:rPr sz="1200" dirty="0">
                <a:latin typeface="Times New Roman"/>
                <a:cs typeface="Times New Roman"/>
              </a:rPr>
              <a:t>provenienti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lontano. Anche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Ebrei osservavano </a:t>
            </a:r>
            <a:r>
              <a:rPr sz="1200" dirty="0">
                <a:latin typeface="Times New Roman"/>
                <a:cs typeface="Times New Roman"/>
              </a:rPr>
              <a:t>un codice </a:t>
            </a:r>
            <a:r>
              <a:rPr sz="1200" spc="-5" dirty="0">
                <a:latin typeface="Times New Roman"/>
                <a:cs typeface="Times New Roman"/>
              </a:rPr>
              <a:t>etico separato </a:t>
            </a:r>
            <a:r>
              <a:rPr sz="1200" dirty="0">
                <a:latin typeface="Times New Roman"/>
                <a:cs typeface="Times New Roman"/>
              </a:rPr>
              <a:t>nei loro </a:t>
            </a:r>
            <a:r>
              <a:rPr sz="1200" spc="-5" dirty="0">
                <a:latin typeface="Times New Roman"/>
                <a:cs typeface="Times New Roman"/>
              </a:rPr>
              <a:t>rapporti </a:t>
            </a:r>
            <a:r>
              <a:rPr sz="1200" dirty="0">
                <a:latin typeface="Times New Roman"/>
                <a:cs typeface="Times New Roman"/>
              </a:rPr>
              <a:t>con 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Gentili.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731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(775.4) 69:4.4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baratto </a:t>
            </a:r>
            <a:r>
              <a:rPr sz="1200" dirty="0">
                <a:latin typeface="Times New Roman"/>
                <a:cs typeface="Times New Roman"/>
              </a:rPr>
              <a:t>silenzioso </a:t>
            </a:r>
            <a:r>
              <a:rPr sz="1200" spc="-5" dirty="0">
                <a:latin typeface="Times New Roman"/>
                <a:cs typeface="Times New Roman"/>
              </a:rPr>
              <a:t>proseguì </a:t>
            </a:r>
            <a:r>
              <a:rPr sz="1200" dirty="0">
                <a:latin typeface="Times New Roman"/>
                <a:cs typeface="Times New Roman"/>
              </a:rPr>
              <a:t>per intere </a:t>
            </a:r>
            <a:r>
              <a:rPr sz="1200" spc="-5" dirty="0">
                <a:latin typeface="Times New Roman"/>
                <a:cs typeface="Times New Roman"/>
              </a:rPr>
              <a:t>epoche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si riunissero senz’armi sul luogo sacro del mercato.  Questi stessi luoghi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mercato </a:t>
            </a:r>
            <a:r>
              <a:rPr sz="1200" dirty="0">
                <a:latin typeface="Times New Roman"/>
                <a:cs typeface="Times New Roman"/>
              </a:rPr>
              <a:t>divennero i </a:t>
            </a:r>
            <a:r>
              <a:rPr sz="1200" spc="-5" dirty="0">
                <a:latin typeface="Times New Roman"/>
                <a:cs typeface="Times New Roman"/>
              </a:rPr>
              <a:t>primi luoghi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santuari ed </a:t>
            </a:r>
            <a:r>
              <a:rPr sz="1200" dirty="0">
                <a:latin typeface="Times New Roman"/>
                <a:cs typeface="Times New Roman"/>
              </a:rPr>
              <a:t>in certe </a:t>
            </a:r>
            <a:r>
              <a:rPr sz="1200" spc="-5" dirty="0">
                <a:latin typeface="Times New Roman"/>
                <a:cs typeface="Times New Roman"/>
              </a:rPr>
              <a:t>regioni furono </a:t>
            </a:r>
            <a:r>
              <a:rPr sz="1200" dirty="0">
                <a:latin typeface="Times New Roman"/>
                <a:cs typeface="Times New Roman"/>
              </a:rPr>
              <a:t>conosciuti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come “città di  </a:t>
            </a:r>
            <a:r>
              <a:rPr sz="1200" spc="-5" dirty="0">
                <a:latin typeface="Times New Roman"/>
                <a:cs typeface="Times New Roman"/>
              </a:rPr>
              <a:t>rifugio”. Ogni fuggitivo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raggiungeva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del mercato era </a:t>
            </a:r>
            <a:r>
              <a:rPr sz="1200" dirty="0">
                <a:latin typeface="Times New Roman"/>
                <a:cs typeface="Times New Roman"/>
              </a:rPr>
              <a:t>salvo e </a:t>
            </a:r>
            <a:r>
              <a:rPr sz="1200" spc="-5" dirty="0">
                <a:latin typeface="Times New Roman"/>
                <a:cs typeface="Times New Roman"/>
              </a:rPr>
              <a:t>al riparo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attacco.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124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(775.5) 69:4.5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pesi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grani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frumento </a:t>
            </a:r>
            <a:r>
              <a:rPr sz="1200" dirty="0">
                <a:latin typeface="Times New Roman"/>
                <a:cs typeface="Times New Roman"/>
              </a:rPr>
              <a:t>e di altri </a:t>
            </a:r>
            <a:r>
              <a:rPr sz="1200" spc="-5" dirty="0">
                <a:latin typeface="Times New Roman"/>
                <a:cs typeface="Times New Roman"/>
              </a:rPr>
              <a:t>cereali.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moneta di </a:t>
            </a:r>
            <a:r>
              <a:rPr sz="1200" spc="-5" dirty="0">
                <a:latin typeface="Times New Roman"/>
                <a:cs typeface="Times New Roman"/>
              </a:rPr>
              <a:t>scambio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pesce o una </a:t>
            </a:r>
            <a:r>
              <a:rPr sz="1200" spc="-5" dirty="0">
                <a:latin typeface="Times New Roman"/>
                <a:cs typeface="Times New Roman"/>
              </a:rPr>
              <a:t>capra. Più </a:t>
            </a:r>
            <a:r>
              <a:rPr sz="1200" dirty="0">
                <a:latin typeface="Times New Roman"/>
                <a:cs typeface="Times New Roman"/>
              </a:rPr>
              <a:t>tardi  divenne </a:t>
            </a:r>
            <a:r>
              <a:rPr sz="1200" spc="-5" dirty="0">
                <a:latin typeface="Times New Roman"/>
                <a:cs typeface="Times New Roman"/>
              </a:rPr>
              <a:t>un’unità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scambio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mucca.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4103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27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(775.6) 69:4.6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scrittura moderna ha </a:t>
            </a:r>
            <a:r>
              <a:rPr sz="1200" spc="-5" dirty="0">
                <a:latin typeface="Times New Roman"/>
                <a:cs typeface="Times New Roman"/>
              </a:rPr>
              <a:t>avuto origine </a:t>
            </a:r>
            <a:r>
              <a:rPr sz="1200" dirty="0">
                <a:latin typeface="Times New Roman"/>
                <a:cs typeface="Times New Roman"/>
              </a:rPr>
              <a:t>nei primi </a:t>
            </a:r>
            <a:r>
              <a:rPr sz="1200" spc="-5" dirty="0">
                <a:latin typeface="Times New Roman"/>
                <a:cs typeface="Times New Roman"/>
              </a:rPr>
              <a:t>registri commerciali;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letteratura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documento di  promozione </a:t>
            </a:r>
            <a:r>
              <a:rPr sz="1200" spc="-5" dirty="0">
                <a:latin typeface="Times New Roman"/>
                <a:cs typeface="Times New Roman"/>
              </a:rPr>
              <a:t>commerciale,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pubblicità sul sale.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prime </a:t>
            </a:r>
            <a:r>
              <a:rPr sz="1200" spc="-5" dirty="0">
                <a:latin typeface="Times New Roman"/>
                <a:cs typeface="Times New Roman"/>
              </a:rPr>
              <a:t>guerre furono combattute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giacimenti </a:t>
            </a:r>
            <a:r>
              <a:rPr sz="1200" dirty="0">
                <a:latin typeface="Times New Roman"/>
                <a:cs typeface="Times New Roman"/>
              </a:rPr>
              <a:t>naturali,  </a:t>
            </a:r>
            <a:r>
              <a:rPr sz="1200" spc="-5" dirty="0">
                <a:latin typeface="Times New Roman"/>
                <a:cs typeface="Times New Roman"/>
              </a:rPr>
              <a:t>come quelli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selce, </a:t>
            </a:r>
            <a:r>
              <a:rPr sz="1200" dirty="0">
                <a:latin typeface="Times New Roman"/>
                <a:cs typeface="Times New Roman"/>
              </a:rPr>
              <a:t>di sale e di </a:t>
            </a:r>
            <a:r>
              <a:rPr sz="1200" spc="-5" dirty="0">
                <a:latin typeface="Times New Roman"/>
                <a:cs typeface="Times New Roman"/>
              </a:rPr>
              <a:t>metalli.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trattato </a:t>
            </a:r>
            <a:r>
              <a:rPr sz="1200" dirty="0">
                <a:latin typeface="Times New Roman"/>
                <a:cs typeface="Times New Roman"/>
              </a:rPr>
              <a:t>ufficiale tra tribù </a:t>
            </a:r>
            <a:r>
              <a:rPr sz="1200" spc="-5" dirty="0">
                <a:latin typeface="Times New Roman"/>
                <a:cs typeface="Times New Roman"/>
              </a:rPr>
              <a:t>concerneva </a:t>
            </a:r>
            <a:r>
              <a:rPr sz="1200" dirty="0">
                <a:latin typeface="Times New Roman"/>
                <a:cs typeface="Times New Roman"/>
              </a:rPr>
              <a:t>lo sfruttamento in </a:t>
            </a:r>
            <a:r>
              <a:rPr sz="1200" spc="-5" dirty="0">
                <a:latin typeface="Times New Roman"/>
                <a:cs typeface="Times New Roman"/>
              </a:rPr>
              <a:t>comune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giacimento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dove avvenivano i </a:t>
            </a:r>
            <a:r>
              <a:rPr sz="1200" spc="-5" dirty="0">
                <a:latin typeface="Times New Roman"/>
                <a:cs typeface="Times New Roman"/>
              </a:rPr>
              <a:t>trattati fornirono l’opportunità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scambiare </a:t>
            </a:r>
            <a:r>
              <a:rPr sz="1200" dirty="0">
                <a:latin typeface="Times New Roman"/>
                <a:cs typeface="Times New Roman"/>
              </a:rPr>
              <a:t>pacificamente le idee </a:t>
            </a:r>
            <a:r>
              <a:rPr sz="1200" spc="-5" dirty="0">
                <a:latin typeface="Times New Roman"/>
                <a:cs typeface="Times New Roman"/>
              </a:rPr>
              <a:t>amiche, </a:t>
            </a:r>
            <a:r>
              <a:rPr sz="1200" dirty="0">
                <a:latin typeface="Times New Roman"/>
                <a:cs typeface="Times New Roman"/>
              </a:rPr>
              <a:t>nonché di mescolare  tribù</a:t>
            </a:r>
            <a:r>
              <a:rPr sz="1200" spc="-5" dirty="0">
                <a:latin typeface="Times New Roman"/>
                <a:cs typeface="Times New Roman"/>
              </a:rPr>
              <a:t> diverse.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(775.7) 69:4.7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scrittura </a:t>
            </a:r>
            <a:r>
              <a:rPr sz="1200" spc="-5" dirty="0">
                <a:latin typeface="Times New Roman"/>
                <a:cs typeface="Times New Roman"/>
              </a:rPr>
              <a:t>progredì passando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stadi </a:t>
            </a:r>
            <a:r>
              <a:rPr sz="1200" spc="-5" dirty="0">
                <a:latin typeface="Times New Roman"/>
                <a:cs typeface="Times New Roman"/>
              </a:rPr>
              <a:t>del “bastone-messaggio”, delle </a:t>
            </a:r>
            <a:r>
              <a:rPr sz="1200" dirty="0">
                <a:latin typeface="Times New Roman"/>
                <a:cs typeface="Times New Roman"/>
              </a:rPr>
              <a:t>corde a nodi, della </a:t>
            </a:r>
            <a:r>
              <a:rPr sz="1200" spc="-5" dirty="0">
                <a:latin typeface="Times New Roman"/>
                <a:cs typeface="Times New Roman"/>
              </a:rPr>
              <a:t>scrittura ideografica, dei  geroglifici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collane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conchiglie,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agli alfabeti simbolici primitivi. L’invio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messaggi si sviluppò </a:t>
            </a:r>
            <a:r>
              <a:rPr sz="1200" dirty="0">
                <a:latin typeface="Times New Roman"/>
                <a:cs typeface="Times New Roman"/>
              </a:rPr>
              <a:t>dai primitivi </a:t>
            </a:r>
            <a:r>
              <a:rPr sz="1200" spc="-10" dirty="0">
                <a:latin typeface="Times New Roman"/>
                <a:cs typeface="Times New Roman"/>
              </a:rPr>
              <a:t>segnali </a:t>
            </a:r>
            <a:r>
              <a:rPr sz="1200" dirty="0">
                <a:latin typeface="Times New Roman"/>
                <a:cs typeface="Times New Roman"/>
              </a:rPr>
              <a:t>di  fumo, </a:t>
            </a:r>
            <a:r>
              <a:rPr sz="1200" spc="-5" dirty="0">
                <a:latin typeface="Times New Roman"/>
                <a:cs typeface="Times New Roman"/>
              </a:rPr>
              <a:t>ai corrieri, ai cavalieri, alla ferrovia, agli </a:t>
            </a:r>
            <a:r>
              <a:rPr sz="1200" dirty="0">
                <a:latin typeface="Times New Roman"/>
                <a:cs typeface="Times New Roman"/>
              </a:rPr>
              <a:t>aerei, così come </a:t>
            </a:r>
            <a:r>
              <a:rPr sz="1200" spc="-5" dirty="0">
                <a:latin typeface="Times New Roman"/>
                <a:cs typeface="Times New Roman"/>
              </a:rPr>
              <a:t>al telegrafo, al telefono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radiocomunicazioni.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765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(775.8) 69:4.8 </a:t>
            </a:r>
            <a:r>
              <a:rPr sz="1200" dirty="0">
                <a:latin typeface="Times New Roman"/>
                <a:cs typeface="Times New Roman"/>
              </a:rPr>
              <a:t>Nuove idee e metodi </a:t>
            </a:r>
            <a:r>
              <a:rPr sz="1200" spc="-5" dirty="0">
                <a:latin typeface="Times New Roman"/>
                <a:cs typeface="Times New Roman"/>
              </a:rPr>
              <a:t>migliori furono </a:t>
            </a:r>
            <a:r>
              <a:rPr sz="1200" dirty="0">
                <a:latin typeface="Times New Roman"/>
                <a:cs typeface="Times New Roman"/>
              </a:rPr>
              <a:t>fatti </a:t>
            </a:r>
            <a:r>
              <a:rPr sz="1200" spc="-5" dirty="0">
                <a:latin typeface="Times New Roman"/>
                <a:cs typeface="Times New Roman"/>
              </a:rPr>
              <a:t>circolare nel </a:t>
            </a:r>
            <a:r>
              <a:rPr sz="1200" dirty="0">
                <a:latin typeface="Times New Roman"/>
                <a:cs typeface="Times New Roman"/>
              </a:rPr>
              <a:t>mondo abitato </a:t>
            </a:r>
            <a:r>
              <a:rPr sz="1200" spc="-5" dirty="0">
                <a:latin typeface="Times New Roman"/>
                <a:cs typeface="Times New Roman"/>
              </a:rPr>
              <a:t>dagli antichi commercianti.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commercio, </a:t>
            </a:r>
            <a:r>
              <a:rPr sz="1200" dirty="0">
                <a:latin typeface="Times New Roman"/>
                <a:cs typeface="Times New Roman"/>
              </a:rPr>
              <a:t>unito  </a:t>
            </a:r>
            <a:r>
              <a:rPr sz="1200" spc="-5" dirty="0">
                <a:latin typeface="Times New Roman"/>
                <a:cs typeface="Times New Roman"/>
              </a:rPr>
              <a:t>all’avventura,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all’esplorazione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scoperta. E tutto ciò diede </a:t>
            </a:r>
            <a:r>
              <a:rPr sz="1200" spc="-5" dirty="0">
                <a:latin typeface="Times New Roman"/>
                <a:cs typeface="Times New Roman"/>
              </a:rPr>
              <a:t>origine ai </a:t>
            </a:r>
            <a:r>
              <a:rPr sz="1200" dirty="0">
                <a:latin typeface="Times New Roman"/>
                <a:cs typeface="Times New Roman"/>
              </a:rPr>
              <a:t>mezzi di </a:t>
            </a:r>
            <a:r>
              <a:rPr sz="1200" spc="-5" dirty="0">
                <a:latin typeface="Times New Roman"/>
                <a:cs typeface="Times New Roman"/>
              </a:rPr>
              <a:t>trasporto.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commercio </a:t>
            </a:r>
            <a:r>
              <a:rPr sz="1200" dirty="0">
                <a:latin typeface="Times New Roman"/>
                <a:cs typeface="Times New Roman"/>
              </a:rPr>
              <a:t>è stato il </a:t>
            </a:r>
            <a:r>
              <a:rPr sz="1200" spc="-5" dirty="0">
                <a:latin typeface="Times New Roman"/>
                <a:cs typeface="Times New Roman"/>
              </a:rPr>
              <a:t>grande  civilizzatore </a:t>
            </a:r>
            <a:r>
              <a:rPr sz="1200" dirty="0">
                <a:latin typeface="Times New Roman"/>
                <a:cs typeface="Times New Roman"/>
              </a:rPr>
              <a:t>promuovendo la </a:t>
            </a:r>
            <a:r>
              <a:rPr sz="1200" spc="-5" dirty="0">
                <a:latin typeface="Times New Roman"/>
                <a:cs typeface="Times New Roman"/>
              </a:rPr>
              <a:t>fecondazione incrociata della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cultura.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inizi del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capitale</a:t>
            </a:r>
            <a:endParaRPr sz="1600">
              <a:latin typeface="Times New Roman"/>
              <a:cs typeface="Times New Roman"/>
            </a:endParaRPr>
          </a:p>
          <a:p>
            <a:pPr marL="88900" marR="16637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(775.9) 69:5.1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è il lavoro </a:t>
            </a:r>
            <a:r>
              <a:rPr sz="1200" spc="-5" dirty="0">
                <a:latin typeface="Times New Roman"/>
                <a:cs typeface="Times New Roman"/>
              </a:rPr>
              <a:t>applicato come </a:t>
            </a:r>
            <a:r>
              <a:rPr sz="1200" dirty="0">
                <a:latin typeface="Times New Roman"/>
                <a:cs typeface="Times New Roman"/>
              </a:rPr>
              <a:t>rinuncia </a:t>
            </a:r>
            <a:r>
              <a:rPr sz="1200" spc="-5" dirty="0">
                <a:latin typeface="Times New Roman"/>
                <a:cs typeface="Times New Roman"/>
              </a:rPr>
              <a:t>del presente </a:t>
            </a:r>
            <a:r>
              <a:rPr sz="1200" dirty="0">
                <a:latin typeface="Times New Roman"/>
                <a:cs typeface="Times New Roman"/>
              </a:rPr>
              <a:t>a favore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futuro.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risparmio rappresenta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assicurazione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mantenimento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sopravvivenza.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fare provviste di alimenti sviluppò </a:t>
            </a:r>
            <a:r>
              <a:rPr sz="1200" spc="-5" dirty="0">
                <a:latin typeface="Times New Roman"/>
                <a:cs typeface="Times New Roman"/>
              </a:rPr>
              <a:t>l’autocontrollo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creò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5" dirty="0">
                <a:latin typeface="Times New Roman"/>
                <a:cs typeface="Times New Roman"/>
              </a:rPr>
              <a:t>problemi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lavoro. </a:t>
            </a:r>
            <a:r>
              <a:rPr sz="1200" dirty="0">
                <a:latin typeface="Times New Roman"/>
                <a:cs typeface="Times New Roman"/>
              </a:rPr>
              <a:t>L’uomo che aveva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cibo, </a:t>
            </a:r>
            <a:r>
              <a:rPr sz="1200" spc="-5" dirty="0">
                <a:latin typeface="Times New Roman"/>
                <a:cs typeface="Times New Roman"/>
              </a:rPr>
              <a:t>ammesso </a:t>
            </a:r>
            <a:r>
              <a:rPr sz="1200" dirty="0">
                <a:latin typeface="Times New Roman"/>
                <a:cs typeface="Times New Roman"/>
              </a:rPr>
              <a:t>che potesse proteggerlo </a:t>
            </a:r>
            <a:r>
              <a:rPr sz="1200" spc="-5" dirty="0">
                <a:latin typeface="Times New Roman"/>
                <a:cs typeface="Times New Roman"/>
              </a:rPr>
              <a:t>dai ladri, aveva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netto vantaggio sull’uomo  che </a:t>
            </a:r>
            <a:r>
              <a:rPr sz="1200" dirty="0">
                <a:latin typeface="Times New Roman"/>
                <a:cs typeface="Times New Roman"/>
              </a:rPr>
              <a:t>non ne </a:t>
            </a:r>
            <a:r>
              <a:rPr sz="1200" spc="-5" dirty="0">
                <a:latin typeface="Times New Roman"/>
                <a:cs typeface="Times New Roman"/>
              </a:rPr>
              <a:t>aveva.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0637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(775.10) 69:5.2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banchiere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l’uomo più </a:t>
            </a:r>
            <a:r>
              <a:rPr sz="1200" spc="-5" dirty="0">
                <a:latin typeface="Times New Roman"/>
                <a:cs typeface="Times New Roman"/>
              </a:rPr>
              <a:t>valoroso della </a:t>
            </a:r>
            <a:r>
              <a:rPr sz="1200" dirty="0">
                <a:latin typeface="Times New Roman"/>
                <a:cs typeface="Times New Roman"/>
              </a:rPr>
              <a:t>tribù. </a:t>
            </a:r>
            <a:r>
              <a:rPr sz="1200" spc="-5" dirty="0">
                <a:latin typeface="Times New Roman"/>
                <a:cs typeface="Times New Roman"/>
              </a:rPr>
              <a:t>Egli teneva </a:t>
            </a:r>
            <a:r>
              <a:rPr sz="1200" dirty="0">
                <a:latin typeface="Times New Roman"/>
                <a:cs typeface="Times New Roman"/>
              </a:rPr>
              <a:t>in deposito i </a:t>
            </a:r>
            <a:r>
              <a:rPr sz="1200" spc="-5" dirty="0">
                <a:latin typeface="Times New Roman"/>
                <a:cs typeface="Times New Roman"/>
              </a:rPr>
              <a:t>tesori del gruppo, mentre </a:t>
            </a:r>
            <a:r>
              <a:rPr sz="1200" dirty="0">
                <a:latin typeface="Times New Roman"/>
                <a:cs typeface="Times New Roman"/>
              </a:rPr>
              <a:t>l’intero  </a:t>
            </a:r>
            <a:r>
              <a:rPr sz="1200" spc="-5" dirty="0">
                <a:latin typeface="Times New Roman"/>
                <a:cs typeface="Times New Roman"/>
              </a:rPr>
              <a:t>clan avrebbe </a:t>
            </a:r>
            <a:r>
              <a:rPr sz="1200" dirty="0">
                <a:latin typeface="Times New Roman"/>
                <a:cs typeface="Times New Roman"/>
              </a:rPr>
              <a:t>difeso la sua </a:t>
            </a:r>
            <a:r>
              <a:rPr sz="1200" spc="-5" dirty="0">
                <a:latin typeface="Times New Roman"/>
                <a:cs typeface="Times New Roman"/>
              </a:rPr>
              <a:t>capanna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attacco.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l’accumulo di </a:t>
            </a:r>
            <a:r>
              <a:rPr sz="1200" spc="-5" dirty="0">
                <a:latin typeface="Times New Roman"/>
                <a:cs typeface="Times New Roman"/>
              </a:rPr>
              <a:t>capitale individuale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ricchezza collettiva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portò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7846695" cy="37268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direttamente ad un’organizzazione militare. All’inizio tali precauzioni erano destinate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difendere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proprietà contro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predoni  </a:t>
            </a:r>
            <a:r>
              <a:rPr sz="1200" spc="-5" dirty="0">
                <a:latin typeface="Times New Roman"/>
                <a:cs typeface="Times New Roman"/>
              </a:rPr>
              <a:t>stranieri,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consuetudine mantenere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esercizio l’organizzazione militare </a:t>
            </a:r>
            <a:r>
              <a:rPr sz="1200" dirty="0">
                <a:latin typeface="Times New Roman"/>
                <a:cs typeface="Times New Roman"/>
              </a:rPr>
              <a:t>facendo </a:t>
            </a:r>
            <a:r>
              <a:rPr sz="1200" spc="-5" dirty="0">
                <a:latin typeface="Times New Roman"/>
                <a:cs typeface="Times New Roman"/>
              </a:rPr>
              <a:t>delle incursioni sulle  proprietà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beni </a:t>
            </a:r>
            <a:r>
              <a:rPr sz="1200" dirty="0">
                <a:latin typeface="Times New Roman"/>
                <a:cs typeface="Times New Roman"/>
              </a:rPr>
              <a:t>delle tribù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vicine.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(776.1) 69:5.3 </a:t>
            </a:r>
            <a:r>
              <a:rPr sz="1200" dirty="0">
                <a:latin typeface="Times New Roman"/>
                <a:cs typeface="Times New Roman"/>
              </a:rPr>
              <a:t>I motivi </a:t>
            </a:r>
            <a:r>
              <a:rPr sz="1200" spc="-5" dirty="0">
                <a:latin typeface="Times New Roman"/>
                <a:cs typeface="Times New Roman"/>
              </a:rPr>
              <a:t>essenziali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portarono all’accumulo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capitale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furono: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2895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(776.2) 69:5.4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fame — </a:t>
            </a:r>
            <a:r>
              <a:rPr sz="1200" spc="-5" dirty="0">
                <a:latin typeface="Times New Roman"/>
                <a:cs typeface="Times New Roman"/>
              </a:rPr>
              <a:t>associata alla previdenza. L’economia </a:t>
            </a:r>
            <a:r>
              <a:rPr sz="1200" dirty="0">
                <a:latin typeface="Times New Roman"/>
                <a:cs typeface="Times New Roman"/>
              </a:rPr>
              <a:t>e la conservazione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cibo </a:t>
            </a:r>
            <a:r>
              <a:rPr sz="1200" spc="-5" dirty="0">
                <a:latin typeface="Times New Roman"/>
                <a:cs typeface="Times New Roman"/>
              </a:rPr>
              <a:t>significavano potere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comfort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abbastanza </a:t>
            </a:r>
            <a:r>
              <a:rPr sz="1200" dirty="0">
                <a:latin typeface="Times New Roman"/>
                <a:cs typeface="Times New Roman"/>
              </a:rPr>
              <a:t>previdenti da </a:t>
            </a:r>
            <a:r>
              <a:rPr sz="1200" spc="-5" dirty="0">
                <a:latin typeface="Times New Roman"/>
                <a:cs typeface="Times New Roman"/>
              </a:rPr>
              <a:t>provvedere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ai bisogni </a:t>
            </a:r>
            <a:r>
              <a:rPr sz="1200" dirty="0">
                <a:latin typeface="Times New Roman"/>
                <a:cs typeface="Times New Roman"/>
              </a:rPr>
              <a:t>futuri. </a:t>
            </a:r>
            <a:r>
              <a:rPr sz="1200" spc="-5" dirty="0">
                <a:latin typeface="Times New Roman"/>
                <a:cs typeface="Times New Roman"/>
              </a:rPr>
              <a:t>L’immagazzinare  cibo era un’assicurazione adeguata contro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carestia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calamità. </a:t>
            </a:r>
            <a:r>
              <a:rPr sz="1200" dirty="0">
                <a:latin typeface="Times New Roman"/>
                <a:cs typeface="Times New Roman"/>
              </a:rPr>
              <a:t>E l’intero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costumi primitivi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 concepito per aiutare </a:t>
            </a:r>
            <a:r>
              <a:rPr sz="1200" dirty="0">
                <a:latin typeface="Times New Roman"/>
                <a:cs typeface="Times New Roman"/>
              </a:rPr>
              <a:t>l’uomo a </a:t>
            </a:r>
            <a:r>
              <a:rPr sz="1200" spc="-5" dirty="0">
                <a:latin typeface="Times New Roman"/>
                <a:cs typeface="Times New Roman"/>
              </a:rPr>
              <a:t>subordinare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presente 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174625" algn="just">
              <a:lnSpc>
                <a:spcPct val="955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(776.3) 69:5.5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L’amore per </a:t>
            </a:r>
            <a:r>
              <a:rPr sz="1200" i="1" dirty="0">
                <a:latin typeface="Times New Roman"/>
                <a:cs typeface="Times New Roman"/>
              </a:rPr>
              <a:t>la famiglia —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provvedere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bisogni.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capitale rappresenta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risparmio  </a:t>
            </a:r>
            <a:r>
              <a:rPr sz="1200" dirty="0">
                <a:latin typeface="Times New Roman"/>
                <a:cs typeface="Times New Roman"/>
              </a:rPr>
              <a:t>di un bene di </a:t>
            </a:r>
            <a:r>
              <a:rPr sz="1200" spc="-5" dirty="0">
                <a:latin typeface="Times New Roman"/>
                <a:cs typeface="Times New Roman"/>
              </a:rPr>
              <a:t>fronte alla pressione delle necessità dell’oggi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assicurarsi contro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esigenze del </a:t>
            </a:r>
            <a:r>
              <a:rPr sz="1200" dirty="0">
                <a:latin typeface="Times New Roman"/>
                <a:cs typeface="Times New Roman"/>
              </a:rPr>
              <a:t>futuro.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parte di  </a:t>
            </a:r>
            <a:r>
              <a:rPr sz="1200" spc="-5" dirty="0">
                <a:latin typeface="Times New Roman"/>
                <a:cs typeface="Times New Roman"/>
              </a:rPr>
              <a:t>questo bisogno futuro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concernere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posterità.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220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(776.4) 69:5.6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La vanità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mostra </a:t>
            </a:r>
            <a:r>
              <a:rPr sz="1200" spc="-5" dirty="0">
                <a:latin typeface="Times New Roman"/>
                <a:cs typeface="Times New Roman"/>
              </a:rPr>
              <a:t>dell’accumulo dei </a:t>
            </a:r>
            <a:r>
              <a:rPr sz="1200" dirty="0">
                <a:latin typeface="Times New Roman"/>
                <a:cs typeface="Times New Roman"/>
              </a:rPr>
              <a:t>propri </a:t>
            </a:r>
            <a:r>
              <a:rPr sz="1200" spc="-5" dirty="0">
                <a:latin typeface="Times New Roman"/>
                <a:cs typeface="Times New Roman"/>
              </a:rPr>
              <a:t>beni.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vestiario </a:t>
            </a:r>
            <a:r>
              <a:rPr sz="1200" spc="-5" dirty="0">
                <a:latin typeface="Times New Roman"/>
                <a:cs typeface="Times New Roman"/>
              </a:rPr>
              <a:t>supplementare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uno  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simboli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distinzione.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vanità dell’accumulare sollecitò ben </a:t>
            </a:r>
            <a:r>
              <a:rPr sz="1200" dirty="0">
                <a:latin typeface="Times New Roman"/>
                <a:cs typeface="Times New Roman"/>
              </a:rPr>
              <a:t>presto </a:t>
            </a:r>
            <a:r>
              <a:rPr sz="1200" spc="-5" dirty="0">
                <a:latin typeface="Times New Roman"/>
                <a:cs typeface="Times New Roman"/>
              </a:rPr>
              <a:t>l’orgoglio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34353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(776.5) 69:5.7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La posizione </a:t>
            </a:r>
            <a:r>
              <a:rPr sz="1200" i="1" dirty="0">
                <a:latin typeface="Times New Roman"/>
                <a:cs typeface="Times New Roman"/>
              </a:rPr>
              <a:t>sociale —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smania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ottenere prestigio </a:t>
            </a:r>
            <a:r>
              <a:rPr sz="1200" dirty="0">
                <a:latin typeface="Times New Roman"/>
                <a:cs typeface="Times New Roman"/>
              </a:rPr>
              <a:t>sociale e </a:t>
            </a:r>
            <a:r>
              <a:rPr sz="1200" spc="-5" dirty="0">
                <a:latin typeface="Times New Roman"/>
                <a:cs typeface="Times New Roman"/>
              </a:rPr>
              <a:t>politico. </a:t>
            </a:r>
            <a:r>
              <a:rPr sz="1200" dirty="0">
                <a:latin typeface="Times New Roman"/>
                <a:cs typeface="Times New Roman"/>
              </a:rPr>
              <a:t>Sorse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presto una nobiltà  </a:t>
            </a:r>
            <a:r>
              <a:rPr sz="1200" spc="-5" dirty="0">
                <a:latin typeface="Times New Roman"/>
                <a:cs typeface="Times New Roman"/>
              </a:rPr>
              <a:t>commercializzata, l’ammissione alla quale </a:t>
            </a:r>
            <a:r>
              <a:rPr sz="1200" dirty="0">
                <a:latin typeface="Times New Roman"/>
                <a:cs typeface="Times New Roman"/>
              </a:rPr>
              <a:t>dipendeva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rendere un qualche </a:t>
            </a:r>
            <a:r>
              <a:rPr sz="1200" spc="-5" dirty="0">
                <a:latin typeface="Times New Roman"/>
                <a:cs typeface="Times New Roman"/>
              </a:rPr>
              <a:t>servizio particolare alla sovranità </a:t>
            </a:r>
            <a:r>
              <a:rPr sz="1200" dirty="0">
                <a:latin typeface="Times New Roman"/>
                <a:cs typeface="Times New Roman"/>
              </a:rPr>
              <a:t>od  </a:t>
            </a:r>
            <a:r>
              <a:rPr sz="1200" spc="-5" dirty="0">
                <a:latin typeface="Times New Roman"/>
                <a:cs typeface="Times New Roman"/>
              </a:rPr>
              <a:t>era apertamente accordata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pagamento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denaro.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8466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2876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(776.6) 69:5.8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Il potere — </a:t>
            </a:r>
            <a:r>
              <a:rPr sz="1200" spc="-5" dirty="0">
                <a:latin typeface="Times New Roman"/>
                <a:cs typeface="Times New Roman"/>
              </a:rPr>
              <a:t>la brama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padrone.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prestito di </a:t>
            </a:r>
            <a:r>
              <a:rPr sz="1200" spc="-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esercitato come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spc="-5" dirty="0">
                <a:latin typeface="Times New Roman"/>
                <a:cs typeface="Times New Roman"/>
              </a:rPr>
              <a:t>asservimento,  perché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tempi antichi il tasso </a:t>
            </a:r>
            <a:r>
              <a:rPr sz="1200" spc="-5" dirty="0">
                <a:latin typeface="Times New Roman"/>
                <a:cs typeface="Times New Roman"/>
              </a:rPr>
              <a:t>d’interesse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cento per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l’anno. I </a:t>
            </a:r>
            <a:r>
              <a:rPr sz="1200" spc="-5" dirty="0">
                <a:latin typeface="Times New Roman"/>
                <a:cs typeface="Times New Roman"/>
              </a:rPr>
              <a:t>prestatori </a:t>
            </a:r>
            <a:r>
              <a:rPr sz="1200" dirty="0">
                <a:latin typeface="Times New Roman"/>
                <a:cs typeface="Times New Roman"/>
              </a:rPr>
              <a:t>di denaro </a:t>
            </a:r>
            <a:r>
              <a:rPr sz="1200" spc="-5" dirty="0">
                <a:latin typeface="Times New Roman"/>
                <a:cs typeface="Times New Roman"/>
              </a:rPr>
              <a:t>si facevano </a:t>
            </a:r>
            <a:r>
              <a:rPr sz="1200" dirty="0">
                <a:latin typeface="Times New Roman"/>
                <a:cs typeface="Times New Roman"/>
              </a:rPr>
              <a:t>re  </a:t>
            </a:r>
            <a:r>
              <a:rPr sz="1200" spc="-5" dirty="0">
                <a:latin typeface="Times New Roman"/>
                <a:cs typeface="Times New Roman"/>
              </a:rPr>
              <a:t>creandosi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esercito permanente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debitori. </a:t>
            </a:r>
            <a:r>
              <a:rPr sz="1200" dirty="0">
                <a:latin typeface="Times New Roman"/>
                <a:cs typeface="Times New Roman"/>
              </a:rPr>
              <a:t>I servi schiavi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spc="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le prime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proprietà ad essere  accumulate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nell’antichità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schiavitù per </a:t>
            </a:r>
            <a:r>
              <a:rPr sz="1200" dirty="0">
                <a:latin typeface="Times New Roman"/>
                <a:cs typeface="Times New Roman"/>
              </a:rPr>
              <a:t>debiti </a:t>
            </a:r>
            <a:r>
              <a:rPr sz="1200" spc="-5" dirty="0">
                <a:latin typeface="Times New Roman"/>
                <a:cs typeface="Times New Roman"/>
              </a:rPr>
              <a:t>si estendeva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dopo 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3689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(776.7) 69:5.9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paura </a:t>
            </a:r>
            <a:r>
              <a:rPr sz="1200" i="1" spc="-10" dirty="0">
                <a:latin typeface="Times New Roman"/>
                <a:cs typeface="Times New Roman"/>
              </a:rPr>
              <a:t>dei </a:t>
            </a:r>
            <a:r>
              <a:rPr sz="1200" i="1" dirty="0">
                <a:latin typeface="Times New Roman"/>
                <a:cs typeface="Times New Roman"/>
              </a:rPr>
              <a:t>fantasmi </a:t>
            </a:r>
            <a:r>
              <a:rPr sz="1200" i="1" spc="-5" dirty="0">
                <a:latin typeface="Times New Roman"/>
                <a:cs typeface="Times New Roman"/>
              </a:rPr>
              <a:t>dei morti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compenso ai sacerdoti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protetti. Gli </a:t>
            </a:r>
            <a:r>
              <a:rPr sz="1200" dirty="0">
                <a:latin typeface="Times New Roman"/>
                <a:cs typeface="Times New Roman"/>
              </a:rPr>
              <a:t>uomini 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presto a fare </a:t>
            </a:r>
            <a:r>
              <a:rPr sz="1200" spc="-5" dirty="0">
                <a:latin typeface="Times New Roman"/>
                <a:cs typeface="Times New Roman"/>
              </a:rPr>
              <a:t>dei regali funerari ai sacerdoti </a:t>
            </a:r>
            <a:r>
              <a:rPr sz="1200" dirty="0">
                <a:latin typeface="Times New Roman"/>
                <a:cs typeface="Times New Roman"/>
              </a:rPr>
              <a:t>affinché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beni </a:t>
            </a:r>
            <a:r>
              <a:rPr sz="1200" spc="-5" dirty="0">
                <a:latin typeface="Times New Roman"/>
                <a:cs typeface="Times New Roman"/>
              </a:rPr>
              <a:t>fossero </a:t>
            </a:r>
            <a:r>
              <a:rPr sz="1200" dirty="0">
                <a:latin typeface="Times New Roman"/>
                <a:cs typeface="Times New Roman"/>
              </a:rPr>
              <a:t>utilizzati </a:t>
            </a:r>
            <a:r>
              <a:rPr sz="1200" spc="-5" dirty="0">
                <a:latin typeface="Times New Roman"/>
                <a:cs typeface="Times New Roman"/>
              </a:rPr>
              <a:t>per facilitare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nella vita futura. 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divennero così molto </a:t>
            </a:r>
            <a:r>
              <a:rPr sz="1200" spc="-5" dirty="0">
                <a:latin typeface="Times New Roman"/>
                <a:cs typeface="Times New Roman"/>
              </a:rPr>
              <a:t>ricchi; essi furono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importanti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antichi  capitalisti.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(776.8) 69:5.10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Lo stimolo sessuale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acquistare </a:t>
            </a:r>
            <a:r>
              <a:rPr sz="1200" dirty="0">
                <a:latin typeface="Times New Roman"/>
                <a:cs typeface="Times New Roman"/>
              </a:rPr>
              <a:t>una o più </a:t>
            </a:r>
            <a:r>
              <a:rPr sz="1200" spc="-5" dirty="0">
                <a:latin typeface="Times New Roman"/>
                <a:cs typeface="Times New Roman"/>
              </a:rPr>
              <a:t>mogli.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commercio</a:t>
            </a:r>
            <a:endParaRPr sz="1200">
              <a:latin typeface="Times New Roman"/>
              <a:cs typeface="Times New Roman"/>
            </a:endParaRPr>
          </a:p>
          <a:p>
            <a:pPr marL="508000" marR="37782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dell’uomo fu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scambio </a:t>
            </a:r>
            <a:r>
              <a:rPr sz="1200" dirty="0">
                <a:latin typeface="Times New Roman"/>
                <a:cs typeface="Times New Roman"/>
              </a:rPr>
              <a:t>di donne; </a:t>
            </a:r>
            <a:r>
              <a:rPr sz="1200" spc="-5" dirty="0">
                <a:latin typeface="Times New Roman"/>
                <a:cs typeface="Times New Roman"/>
              </a:rPr>
              <a:t>esso precedette </a:t>
            </a:r>
            <a:r>
              <a:rPr sz="1200" dirty="0">
                <a:latin typeface="Times New Roman"/>
                <a:cs typeface="Times New Roman"/>
              </a:rPr>
              <a:t>di molto il </a:t>
            </a:r>
            <a:r>
              <a:rPr sz="1200" spc="-5" dirty="0">
                <a:latin typeface="Times New Roman"/>
                <a:cs typeface="Times New Roman"/>
              </a:rPr>
              <a:t>commercio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cavalli. Ma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scambio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schiavi per  ragioni sessuali </a:t>
            </a:r>
            <a:r>
              <a:rPr sz="1200" dirty="0">
                <a:latin typeface="Times New Roman"/>
                <a:cs typeface="Times New Roman"/>
              </a:rPr>
              <a:t>non ha mai </a:t>
            </a:r>
            <a:r>
              <a:rPr sz="1200" spc="-5" dirty="0">
                <a:latin typeface="Times New Roman"/>
                <a:cs typeface="Times New Roman"/>
              </a:rPr>
              <a:t>fatto progredire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società; questo traffico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vergogna </a:t>
            </a:r>
            <a:r>
              <a:rPr sz="1200" dirty="0">
                <a:latin typeface="Times New Roman"/>
                <a:cs typeface="Times New Roman"/>
              </a:rPr>
              <a:t>razziale,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simultaneamente ostacolato </a:t>
            </a:r>
            <a:r>
              <a:rPr sz="1200" dirty="0">
                <a:latin typeface="Times New Roman"/>
                <a:cs typeface="Times New Roman"/>
              </a:rPr>
              <a:t>lo sviluppo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familiare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contaminato l’idoneità biologica dei </a:t>
            </a:r>
            <a:r>
              <a:rPr sz="1200" dirty="0">
                <a:latin typeface="Times New Roman"/>
                <a:cs typeface="Times New Roman"/>
              </a:rPr>
              <a:t>popoli  </a:t>
            </a:r>
            <a:r>
              <a:rPr sz="1200" spc="-5" dirty="0">
                <a:latin typeface="Times New Roman"/>
                <a:cs typeface="Times New Roman"/>
              </a:rPr>
              <a:t>superiori.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3092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(776.9) 69:5.11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i="1" spc="-5" dirty="0">
                <a:latin typeface="Times New Roman"/>
                <a:cs typeface="Times New Roman"/>
              </a:rPr>
              <a:t>Le numerose forme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autogratificazione. </a:t>
            </a:r>
            <a:r>
              <a:rPr sz="1200" spc="-5" dirty="0">
                <a:latin typeface="Times New Roman"/>
                <a:cs typeface="Times New Roman"/>
              </a:rPr>
              <a:t>Certuni hanno </a:t>
            </a:r>
            <a:r>
              <a:rPr sz="1200" dirty="0">
                <a:latin typeface="Times New Roman"/>
                <a:cs typeface="Times New Roman"/>
              </a:rPr>
              <a:t>cercato la </a:t>
            </a:r>
            <a:r>
              <a:rPr sz="1200" spc="-5" dirty="0">
                <a:latin typeface="Times New Roman"/>
                <a:cs typeface="Times New Roman"/>
              </a:rPr>
              <a:t>ricchezza perché conferiva potere;  altri penarono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proprietà perché significava agiatezza. Gli </a:t>
            </a:r>
            <a:r>
              <a:rPr sz="1200" dirty="0">
                <a:latin typeface="Times New Roman"/>
                <a:cs typeface="Times New Roman"/>
              </a:rPr>
              <a:t>uomini primitivi </a:t>
            </a:r>
            <a:r>
              <a:rPr sz="1200" spc="-5" dirty="0">
                <a:latin typeface="Times New Roman"/>
                <a:cs typeface="Times New Roman"/>
              </a:rPr>
              <a:t>(ed altri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tempi successivi)  avevano </a:t>
            </a:r>
            <a:r>
              <a:rPr sz="1200" dirty="0">
                <a:latin typeface="Times New Roman"/>
                <a:cs typeface="Times New Roman"/>
              </a:rPr>
              <a:t>tendenza a </a:t>
            </a:r>
            <a:r>
              <a:rPr sz="1200" spc="-5" dirty="0">
                <a:latin typeface="Times New Roman"/>
                <a:cs typeface="Times New Roman"/>
              </a:rPr>
              <a:t>dilapidare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risorse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lusso.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bevande alcoliche e le </a:t>
            </a:r>
            <a:r>
              <a:rPr sz="1200" spc="-5" dirty="0">
                <a:latin typeface="Times New Roman"/>
                <a:cs typeface="Times New Roman"/>
              </a:rPr>
              <a:t>droghe stuzzicavano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curiosità  delle </a:t>
            </a:r>
            <a:r>
              <a:rPr sz="1200" dirty="0">
                <a:latin typeface="Times New Roman"/>
                <a:cs typeface="Times New Roman"/>
              </a:rPr>
              <a:t>razze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primitive.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(776.10) 69:5.12 </a:t>
            </a:r>
            <a:r>
              <a:rPr sz="1200" spc="-5" dirty="0">
                <a:latin typeface="Times New Roman"/>
                <a:cs typeface="Times New Roman"/>
              </a:rPr>
              <a:t>A mano </a:t>
            </a:r>
            <a:r>
              <a:rPr sz="1200" dirty="0">
                <a:latin typeface="Times New Roman"/>
                <a:cs typeface="Times New Roman"/>
              </a:rPr>
              <a:t>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si sviluppava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acquisirono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incentivi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risparmiare;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bisogni si  aggiunsero rapidamente all’originario bisogno </a:t>
            </a:r>
            <a:r>
              <a:rPr sz="1200" dirty="0">
                <a:latin typeface="Times New Roman"/>
                <a:cs typeface="Times New Roman"/>
              </a:rPr>
              <a:t>di cibo.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povertà divenne talmente </a:t>
            </a:r>
            <a:r>
              <a:rPr sz="1200" spc="-5" dirty="0">
                <a:latin typeface="Times New Roman"/>
                <a:cs typeface="Times New Roman"/>
              </a:rPr>
              <a:t>aborrita che </a:t>
            </a:r>
            <a:r>
              <a:rPr sz="1200" dirty="0">
                <a:latin typeface="Times New Roman"/>
                <a:cs typeface="Times New Roman"/>
              </a:rPr>
              <a:t>soltanto i </a:t>
            </a:r>
            <a:r>
              <a:rPr sz="1200" spc="-5" dirty="0">
                <a:latin typeface="Times New Roman"/>
                <a:cs typeface="Times New Roman"/>
              </a:rPr>
              <a:t>ricchi si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riteneva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372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222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andassero direttamente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cielo quando morivano.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proprietà divenne </a:t>
            </a:r>
            <a:r>
              <a:rPr sz="1200" spc="-5" dirty="0">
                <a:latin typeface="Times New Roman"/>
                <a:cs typeface="Times New Roman"/>
              </a:rPr>
              <a:t>così altamente valutata che </a:t>
            </a:r>
            <a:r>
              <a:rPr sz="1200" dirty="0">
                <a:latin typeface="Times New Roman"/>
                <a:cs typeface="Times New Roman"/>
              </a:rPr>
              <a:t>dare un </a:t>
            </a:r>
            <a:r>
              <a:rPr sz="1200" spc="-5" dirty="0">
                <a:latin typeface="Times New Roman"/>
                <a:cs typeface="Times New Roman"/>
              </a:rPr>
              <a:t>banchetto </a:t>
            </a:r>
            <a:r>
              <a:rPr sz="1200" dirty="0">
                <a:latin typeface="Times New Roman"/>
                <a:cs typeface="Times New Roman"/>
              </a:rPr>
              <a:t>pretenzioso  poteva </a:t>
            </a:r>
            <a:r>
              <a:rPr sz="1200" spc="-5" dirty="0">
                <a:latin typeface="Times New Roman"/>
                <a:cs typeface="Times New Roman"/>
              </a:rPr>
              <a:t>cancellare </a:t>
            </a:r>
            <a:r>
              <a:rPr sz="1200" dirty="0">
                <a:latin typeface="Times New Roman"/>
                <a:cs typeface="Times New Roman"/>
              </a:rPr>
              <a:t>un disonore </a:t>
            </a:r>
            <a:r>
              <a:rPr sz="1200" spc="-5" dirty="0">
                <a:latin typeface="Times New Roman"/>
                <a:cs typeface="Times New Roman"/>
              </a:rPr>
              <a:t>dal proprio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98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(777.1) 69:5.13 </a:t>
            </a:r>
            <a:r>
              <a:rPr sz="1200" spc="-5" dirty="0">
                <a:latin typeface="Times New Roman"/>
                <a:cs typeface="Times New Roman"/>
              </a:rPr>
              <a:t>L’accumulo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ricchezze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ben presto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simbolo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distinzione sociale.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accumulavano  beni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unicamente </a:t>
            </a:r>
            <a:r>
              <a:rPr sz="1200" spc="-5" dirty="0">
                <a:latin typeface="Times New Roman"/>
                <a:cs typeface="Times New Roman"/>
              </a:rPr>
              <a:t>allo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sensazione </a:t>
            </a:r>
            <a:r>
              <a:rPr sz="1200" spc="-5" dirty="0">
                <a:latin typeface="Times New Roman"/>
                <a:cs typeface="Times New Roman"/>
              </a:rPr>
              <a:t>bruciandoli </a:t>
            </a:r>
            <a:r>
              <a:rPr sz="1200" dirty="0">
                <a:latin typeface="Times New Roman"/>
                <a:cs typeface="Times New Roman"/>
              </a:rPr>
              <a:t>in qualche </a:t>
            </a:r>
            <a:r>
              <a:rPr sz="1200" spc="-5" dirty="0">
                <a:latin typeface="Times New Roman"/>
                <a:cs typeface="Times New Roman"/>
              </a:rPr>
              <a:t>festa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distribuendoli liberamente ai membri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loro tribù. Ciò li </a:t>
            </a:r>
            <a:r>
              <a:rPr sz="1200" spc="-5" dirty="0">
                <a:latin typeface="Times New Roman"/>
                <a:cs typeface="Times New Roman"/>
              </a:rPr>
              <a:t>rendeva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importanti. Anche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moderni </a:t>
            </a:r>
            <a:r>
              <a:rPr sz="1200" dirty="0">
                <a:latin typeface="Times New Roman"/>
                <a:cs typeface="Times New Roman"/>
              </a:rPr>
              <a:t>trovano </a:t>
            </a:r>
            <a:r>
              <a:rPr sz="1200" spc="-5" dirty="0">
                <a:latin typeface="Times New Roman"/>
                <a:cs typeface="Times New Roman"/>
              </a:rPr>
              <a:t>diletto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abbondanti distribuzioni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doni </a:t>
            </a:r>
            <a:r>
              <a:rPr sz="1200" dirty="0">
                <a:latin typeface="Times New Roman"/>
                <a:cs typeface="Times New Roman"/>
              </a:rPr>
              <a:t>natalizi,  </a:t>
            </a:r>
            <a:r>
              <a:rPr sz="1200" spc="-5" dirty="0">
                <a:latin typeface="Times New Roman"/>
                <a:cs typeface="Times New Roman"/>
              </a:rPr>
              <a:t>mentre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ricchi sovvenzionano grandi istituzioni filantropiche ed educative.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tecniche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variano, </a:t>
            </a:r>
            <a:r>
              <a:rPr sz="1200" dirty="0">
                <a:latin typeface="Times New Roman"/>
                <a:cs typeface="Times New Roman"/>
              </a:rPr>
              <a:t>ma le sue  inclinazioni </a:t>
            </a:r>
            <a:r>
              <a:rPr sz="1200" spc="-5" dirty="0">
                <a:latin typeface="Times New Roman"/>
                <a:cs typeface="Times New Roman"/>
              </a:rPr>
              <a:t>rimangono del </a:t>
            </a:r>
            <a:r>
              <a:rPr sz="1200" dirty="0">
                <a:latin typeface="Times New Roman"/>
                <a:cs typeface="Times New Roman"/>
              </a:rPr>
              <a:t>tutto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immutate.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(777.2) 69:5.14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tenere </a:t>
            </a:r>
            <a:r>
              <a:rPr sz="1200" spc="-5" dirty="0">
                <a:latin typeface="Times New Roman"/>
                <a:cs typeface="Times New Roman"/>
              </a:rPr>
              <a:t>presente che </a:t>
            </a:r>
            <a:r>
              <a:rPr sz="1200" dirty="0">
                <a:latin typeface="Times New Roman"/>
                <a:cs typeface="Times New Roman"/>
              </a:rPr>
              <a:t>molti uomini </a:t>
            </a:r>
            <a:r>
              <a:rPr sz="1200" spc="-5" dirty="0">
                <a:latin typeface="Times New Roman"/>
                <a:cs typeface="Times New Roman"/>
              </a:rPr>
              <a:t>ricchi dell’antichità </a:t>
            </a:r>
            <a:r>
              <a:rPr sz="1200" dirty="0">
                <a:latin typeface="Times New Roman"/>
                <a:cs typeface="Times New Roman"/>
              </a:rPr>
              <a:t>distribuirono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delle loro ricchezze </a:t>
            </a:r>
            <a:r>
              <a:rPr sz="1200" spc="-5" dirty="0">
                <a:latin typeface="Times New Roman"/>
                <a:cs typeface="Times New Roman"/>
              </a:rPr>
              <a:t>per paura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uccisi da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bramavano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tesori.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ricchi </a:t>
            </a:r>
            <a:r>
              <a:rPr sz="1200" spc="-5" dirty="0">
                <a:latin typeface="Times New Roman"/>
                <a:cs typeface="Times New Roman"/>
              </a:rPr>
              <a:t>sacrificavano comunemente </a:t>
            </a:r>
            <a:r>
              <a:rPr sz="1200" dirty="0">
                <a:latin typeface="Times New Roman"/>
                <a:cs typeface="Times New Roman"/>
              </a:rPr>
              <a:t>decine di </a:t>
            </a:r>
            <a:r>
              <a:rPr sz="1200" spc="-5" dirty="0">
                <a:latin typeface="Times New Roman"/>
                <a:cs typeface="Times New Roman"/>
              </a:rPr>
              <a:t>schiavi per </a:t>
            </a:r>
            <a:r>
              <a:rPr sz="1200" dirty="0">
                <a:latin typeface="Times New Roman"/>
                <a:cs typeface="Times New Roman"/>
              </a:rPr>
              <a:t>mostrare il  loro disprezzo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ricchezza.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62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(777.3) 69:5.15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capitale abbia contribuito </a:t>
            </a:r>
            <a:r>
              <a:rPr sz="1200" dirty="0">
                <a:latin typeface="Times New Roman"/>
                <a:cs typeface="Times New Roman"/>
              </a:rPr>
              <a:t>a liberare l’uomo, ha enormemente </a:t>
            </a:r>
            <a:r>
              <a:rPr sz="1200" spc="-5" dirty="0">
                <a:latin typeface="Times New Roman"/>
                <a:cs typeface="Times New Roman"/>
              </a:rPr>
              <a:t>complicato </a:t>
            </a:r>
            <a:r>
              <a:rPr sz="1200" dirty="0">
                <a:latin typeface="Times New Roman"/>
                <a:cs typeface="Times New Roman"/>
              </a:rPr>
              <a:t>la sua organizzazione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industriale. L’abuso </a:t>
            </a:r>
            <a:r>
              <a:rPr sz="1200" dirty="0">
                <a:latin typeface="Times New Roman"/>
                <a:cs typeface="Times New Roman"/>
              </a:rPr>
              <a:t>di capitale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capitalisti </a:t>
            </a:r>
            <a:r>
              <a:rPr sz="1200" spc="-5" dirty="0">
                <a:latin typeface="Times New Roman"/>
                <a:cs typeface="Times New Roman"/>
              </a:rPr>
              <a:t>disonesti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intacca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esso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base della società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industriale</a:t>
            </a:r>
            <a:endParaRPr sz="1200">
              <a:latin typeface="Times New Roman"/>
              <a:cs typeface="Times New Roman"/>
            </a:endParaRPr>
          </a:p>
          <a:p>
            <a:pPr marL="88900" marR="1473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moderna. </a:t>
            </a:r>
            <a:r>
              <a:rPr sz="1200" dirty="0">
                <a:latin typeface="Times New Roman"/>
                <a:cs typeface="Times New Roman"/>
              </a:rPr>
              <a:t>Grazie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capitale 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invenzioni la </a:t>
            </a:r>
            <a:r>
              <a:rPr sz="1200" spc="-5" dirty="0">
                <a:latin typeface="Times New Roman"/>
                <a:cs typeface="Times New Roman"/>
              </a:rPr>
              <a:t>generazione attuale gode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libertà mai raggiunto </a:t>
            </a:r>
            <a:r>
              <a:rPr sz="1200" dirty="0">
                <a:latin typeface="Times New Roman"/>
                <a:cs typeface="Times New Roman"/>
              </a:rPr>
              <a:t>prima sulla </a:t>
            </a:r>
            <a:r>
              <a:rPr sz="1200" spc="5" dirty="0">
                <a:latin typeface="Times New Roman"/>
                <a:cs typeface="Times New Roman"/>
              </a:rPr>
              <a:t>terra. </a:t>
            </a:r>
            <a:r>
              <a:rPr sz="1200" spc="-5" dirty="0">
                <a:latin typeface="Times New Roman"/>
                <a:cs typeface="Times New Roman"/>
              </a:rPr>
              <a:t>Noi  registriamo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per giustificare </a:t>
            </a:r>
            <a:r>
              <a:rPr sz="1200" dirty="0">
                <a:latin typeface="Times New Roman"/>
                <a:cs typeface="Times New Roman"/>
              </a:rPr>
              <a:t>i molti abusi del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da parte di suoi custodi </a:t>
            </a:r>
            <a:r>
              <a:rPr sz="1200" spc="-5" dirty="0">
                <a:latin typeface="Times New Roman"/>
                <a:cs typeface="Times New Roman"/>
              </a:rPr>
              <a:t>sconsiderati ed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egoisti.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fuoco in relazione alla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civiltà</a:t>
            </a:r>
            <a:endParaRPr sz="1600">
              <a:latin typeface="Times New Roman"/>
              <a:cs typeface="Times New Roman"/>
            </a:endParaRPr>
          </a:p>
          <a:p>
            <a:pPr marL="88900" marR="42037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(777.4) 69:6.1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società primitiva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quattro </a:t>
            </a:r>
            <a:r>
              <a:rPr sz="1200" dirty="0">
                <a:latin typeface="Times New Roman"/>
                <a:cs typeface="Times New Roman"/>
              </a:rPr>
              <a:t>suddivisioni — </a:t>
            </a:r>
            <a:r>
              <a:rPr sz="1200" spc="-5" dirty="0">
                <a:latin typeface="Times New Roman"/>
                <a:cs typeface="Times New Roman"/>
              </a:rPr>
              <a:t>industriale, regolatrice, religiosa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militare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sviluppò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fuoco, degli </a:t>
            </a:r>
            <a:r>
              <a:rPr sz="1200" dirty="0">
                <a:latin typeface="Times New Roman"/>
                <a:cs typeface="Times New Roman"/>
              </a:rPr>
              <a:t>animali, </a:t>
            </a:r>
            <a:r>
              <a:rPr sz="1200" spc="-5" dirty="0">
                <a:latin typeface="Times New Roman"/>
                <a:cs typeface="Times New Roman"/>
              </a:rPr>
              <a:t>degli schiavi </a:t>
            </a:r>
            <a:r>
              <a:rPr sz="1200" dirty="0">
                <a:latin typeface="Times New Roman"/>
                <a:cs typeface="Times New Roman"/>
              </a:rPr>
              <a:t>e della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proprietà.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213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2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(777.5) 69:6.2 </a:t>
            </a:r>
            <a:r>
              <a:rPr sz="1200" spc="-5" dirty="0">
                <a:latin typeface="Times New Roman"/>
                <a:cs typeface="Times New Roman"/>
              </a:rPr>
              <a:t>L’accensione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fuoco </a:t>
            </a:r>
            <a:r>
              <a:rPr sz="1200" dirty="0">
                <a:latin typeface="Times New Roman"/>
                <a:cs typeface="Times New Roman"/>
              </a:rPr>
              <a:t>ha separato per </a:t>
            </a:r>
            <a:r>
              <a:rPr sz="1200" spc="-5" dirty="0">
                <a:latin typeface="Times New Roman"/>
                <a:cs typeface="Times New Roman"/>
              </a:rPr>
              <a:t>sempre, </a:t>
            </a:r>
            <a:r>
              <a:rPr sz="1200" dirty="0">
                <a:latin typeface="Times New Roman"/>
                <a:cs typeface="Times New Roman"/>
              </a:rPr>
              <a:t>d’un </a:t>
            </a:r>
            <a:r>
              <a:rPr sz="1200" spc="-5" dirty="0">
                <a:latin typeface="Times New Roman"/>
                <a:cs typeface="Times New Roman"/>
              </a:rPr>
              <a:t>sol colpo,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dall’animale; esso </a:t>
            </a:r>
            <a:r>
              <a:rPr sz="1200" dirty="0">
                <a:latin typeface="Times New Roman"/>
                <a:cs typeface="Times New Roman"/>
              </a:rPr>
              <a:t>è l’invenzione, o la </a:t>
            </a:r>
            <a:r>
              <a:rPr sz="1200" spc="-5" dirty="0">
                <a:latin typeface="Times New Roman"/>
                <a:cs typeface="Times New Roman"/>
              </a:rPr>
              <a:t>scoperta, 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fondamentale.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fuoco ha consentito all’uomo di </a:t>
            </a:r>
            <a:r>
              <a:rPr sz="1200" spc="-5" dirty="0">
                <a:latin typeface="Times New Roman"/>
                <a:cs typeface="Times New Roman"/>
              </a:rPr>
              <a:t>restare al suolo </a:t>
            </a:r>
            <a:r>
              <a:rPr sz="1200" dirty="0">
                <a:latin typeface="Times New Roman"/>
                <a:cs typeface="Times New Roman"/>
              </a:rPr>
              <a:t>di notte poiché tutti </a:t>
            </a:r>
            <a:r>
              <a:rPr sz="1200" spc="-5" dirty="0">
                <a:latin typeface="Times New Roman"/>
                <a:cs typeface="Times New Roman"/>
              </a:rPr>
              <a:t>gli animali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hanno paura.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fuoco  </a:t>
            </a:r>
            <a:r>
              <a:rPr sz="1200" spc="-5" dirty="0">
                <a:latin typeface="Times New Roman"/>
                <a:cs typeface="Times New Roman"/>
              </a:rPr>
              <a:t>incoraggiò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contatti sociali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sera; esso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proteggeva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freddo </a:t>
            </a:r>
            <a:r>
              <a:rPr sz="1200" dirty="0">
                <a:latin typeface="Times New Roman"/>
                <a:cs typeface="Times New Roman"/>
              </a:rPr>
              <a:t>e dalle </a:t>
            </a:r>
            <a:r>
              <a:rPr sz="1200" spc="-5" dirty="0">
                <a:latin typeface="Times New Roman"/>
                <a:cs typeface="Times New Roman"/>
              </a:rPr>
              <a:t>bestie feroci, </a:t>
            </a:r>
            <a:r>
              <a:rPr sz="1200" dirty="0">
                <a:latin typeface="Times New Roman"/>
                <a:cs typeface="Times New Roman"/>
              </a:rPr>
              <a:t>ma era </a:t>
            </a:r>
            <a:r>
              <a:rPr sz="1200" spc="-5" dirty="0">
                <a:latin typeface="Times New Roman"/>
                <a:cs typeface="Times New Roman"/>
              </a:rPr>
              <a:t>anche impiegato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protezione contro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fantasmi. Dapprima fu usato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luce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calore; </a:t>
            </a:r>
            <a:r>
              <a:rPr sz="1200" dirty="0">
                <a:latin typeface="Times New Roman"/>
                <a:cs typeface="Times New Roman"/>
              </a:rPr>
              <a:t>molte tribù </a:t>
            </a:r>
            <a:r>
              <a:rPr sz="1200" spc="-5" dirty="0">
                <a:latin typeface="Times New Roman"/>
                <a:cs typeface="Times New Roman"/>
              </a:rPr>
              <a:t>arretrate rifiutano ancora </a:t>
            </a:r>
            <a:r>
              <a:rPr sz="1200" dirty="0">
                <a:latin typeface="Times New Roman"/>
                <a:cs typeface="Times New Roman"/>
              </a:rPr>
              <a:t>di dormire  senza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fuoco arda tutta 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11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(777.6) 69:6.3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fuoco fu </a:t>
            </a:r>
            <a:r>
              <a:rPr sz="1200" spc="-5" dirty="0">
                <a:latin typeface="Times New Roman"/>
                <a:cs typeface="Times New Roman"/>
              </a:rPr>
              <a:t>un grande </a:t>
            </a:r>
            <a:r>
              <a:rPr sz="1200" dirty="0">
                <a:latin typeface="Times New Roman"/>
                <a:cs typeface="Times New Roman"/>
              </a:rPr>
              <a:t>civilizzatore </a:t>
            </a:r>
            <a:r>
              <a:rPr sz="1200" spc="-5" dirty="0">
                <a:latin typeface="Times New Roman"/>
                <a:cs typeface="Times New Roman"/>
              </a:rPr>
              <a:t>perché fornì </a:t>
            </a:r>
            <a:r>
              <a:rPr sz="1200" dirty="0">
                <a:latin typeface="Times New Roman"/>
                <a:cs typeface="Times New Roman"/>
              </a:rPr>
              <a:t>all’uomo il primo modo di </a:t>
            </a:r>
            <a:r>
              <a:rPr sz="1200" spc="-5" dirty="0">
                <a:latin typeface="Times New Roman"/>
                <a:cs typeface="Times New Roman"/>
              </a:rPr>
              <a:t>essere altruista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perdere nulla,  consentendogli </a:t>
            </a:r>
            <a:r>
              <a:rPr sz="1200" dirty="0">
                <a:latin typeface="Times New Roman"/>
                <a:cs typeface="Times New Roman"/>
              </a:rPr>
              <a:t>di offrire </a:t>
            </a:r>
            <a:r>
              <a:rPr sz="1200" spc="-5" dirty="0">
                <a:latin typeface="Times New Roman"/>
                <a:cs typeface="Times New Roman"/>
              </a:rPr>
              <a:t>delle braci ad </a:t>
            </a:r>
            <a:r>
              <a:rPr sz="1200" dirty="0">
                <a:latin typeface="Times New Roman"/>
                <a:cs typeface="Times New Roman"/>
              </a:rPr>
              <a:t>un vicino senza </a:t>
            </a:r>
            <a:r>
              <a:rPr sz="1200" spc="-5" dirty="0">
                <a:latin typeface="Times New Roman"/>
                <a:cs typeface="Times New Roman"/>
              </a:rPr>
              <a:t>privarsene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stesso.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fuoco di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mantenuto </a:t>
            </a:r>
            <a:r>
              <a:rPr sz="1200" spc="5" dirty="0">
                <a:latin typeface="Times New Roman"/>
                <a:cs typeface="Times New Roman"/>
              </a:rPr>
              <a:t>acceso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dalla figlia maggiore, </a:t>
            </a:r>
            <a:r>
              <a:rPr sz="1200" dirty="0">
                <a:latin typeface="Times New Roman"/>
                <a:cs typeface="Times New Roman"/>
              </a:rPr>
              <a:t>fu il primo </a:t>
            </a:r>
            <a:r>
              <a:rPr sz="1200" spc="-5" dirty="0">
                <a:latin typeface="Times New Roman"/>
                <a:cs typeface="Times New Roman"/>
              </a:rPr>
              <a:t>educatore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richiedeva vigilanza </a:t>
            </a:r>
            <a:r>
              <a:rPr sz="1200" dirty="0">
                <a:latin typeface="Times New Roman"/>
                <a:cs typeface="Times New Roman"/>
              </a:rPr>
              <a:t>e fidatezza.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primitiva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 costruzione </a:t>
            </a:r>
            <a:r>
              <a:rPr sz="1200" spc="-5" dirty="0">
                <a:latin typeface="Times New Roman"/>
                <a:cs typeface="Times New Roman"/>
              </a:rPr>
              <a:t>bensì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riunita attorno al </a:t>
            </a:r>
            <a:r>
              <a:rPr sz="1200" dirty="0">
                <a:latin typeface="Times New Roman"/>
                <a:cs typeface="Times New Roman"/>
              </a:rPr>
              <a:t>fuoco, il </a:t>
            </a:r>
            <a:r>
              <a:rPr sz="1200" spc="-5" dirty="0">
                <a:latin typeface="Times New Roman"/>
                <a:cs typeface="Times New Roman"/>
              </a:rPr>
              <a:t>focolare familiare. 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fondava una nuova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spc="5" dirty="0">
                <a:latin typeface="Times New Roman"/>
                <a:cs typeface="Times New Roman"/>
              </a:rPr>
              <a:t>portava  </a:t>
            </a:r>
            <a:r>
              <a:rPr sz="1200" spc="-5" dirty="0">
                <a:latin typeface="Times New Roman"/>
                <a:cs typeface="Times New Roman"/>
              </a:rPr>
              <a:t>con sé </a:t>
            </a:r>
            <a:r>
              <a:rPr sz="1200" dirty="0">
                <a:latin typeface="Times New Roman"/>
                <a:cs typeface="Times New Roman"/>
              </a:rPr>
              <a:t>un tizzone </a:t>
            </a:r>
            <a:r>
              <a:rPr sz="1200" spc="-5" dirty="0">
                <a:latin typeface="Times New Roman"/>
                <a:cs typeface="Times New Roman"/>
              </a:rPr>
              <a:t>acceso dal focolare 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43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(777.7) 69:6.4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Andon, lo </a:t>
            </a:r>
            <a:r>
              <a:rPr sz="1200" spc="-5" dirty="0">
                <a:latin typeface="Times New Roman"/>
                <a:cs typeface="Times New Roman"/>
              </a:rPr>
              <a:t>scopritore </a:t>
            </a:r>
            <a:r>
              <a:rPr sz="1200" dirty="0">
                <a:latin typeface="Times New Roman"/>
                <a:cs typeface="Times New Roman"/>
              </a:rPr>
              <a:t>del fuoco, </a:t>
            </a:r>
            <a:r>
              <a:rPr sz="1200" spc="-5" dirty="0">
                <a:latin typeface="Times New Roman"/>
                <a:cs typeface="Times New Roman"/>
              </a:rPr>
              <a:t>avesse evitato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trattarlo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oggetto </a:t>
            </a:r>
            <a:r>
              <a:rPr sz="1200" dirty="0">
                <a:latin typeface="Times New Roman"/>
                <a:cs typeface="Times New Roman"/>
              </a:rPr>
              <a:t>di adorazione, molti dei suoi  </a:t>
            </a:r>
            <a:r>
              <a:rPr sz="1200" spc="-5" dirty="0">
                <a:latin typeface="Times New Roman"/>
                <a:cs typeface="Times New Roman"/>
              </a:rPr>
              <a:t>discendenti considerarono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fiamma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feticcio </a:t>
            </a:r>
            <a:r>
              <a:rPr sz="1200" dirty="0">
                <a:latin typeface="Times New Roman"/>
                <a:cs typeface="Times New Roman"/>
              </a:rPr>
              <a:t>o uno spirito; non </a:t>
            </a:r>
            <a:r>
              <a:rPr sz="1200" spc="-5" dirty="0">
                <a:latin typeface="Times New Roman"/>
                <a:cs typeface="Times New Roman"/>
              </a:rPr>
              <a:t>seppero cogliere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benefici sanitari del fuoco </a:t>
            </a:r>
            <a:r>
              <a:rPr sz="1200" dirty="0">
                <a:latin typeface="Times New Roman"/>
                <a:cs typeface="Times New Roman"/>
              </a:rPr>
              <a:t>perché non  </a:t>
            </a:r>
            <a:r>
              <a:rPr sz="1200" spc="-5" dirty="0">
                <a:latin typeface="Times New Roman"/>
                <a:cs typeface="Times New Roman"/>
              </a:rPr>
              <a:t>volevano bruciare </a:t>
            </a:r>
            <a:r>
              <a:rPr sz="1200" dirty="0">
                <a:latin typeface="Times New Roman"/>
                <a:cs typeface="Times New Roman"/>
              </a:rPr>
              <a:t>i rifiuti.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temeva il </a:t>
            </a:r>
            <a:r>
              <a:rPr sz="1200" spc="-5" dirty="0">
                <a:latin typeface="Times New Roman"/>
                <a:cs typeface="Times New Roman"/>
              </a:rPr>
              <a:t>fuoco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cercava </a:t>
            </a:r>
            <a:r>
              <a:rPr sz="1200" dirty="0">
                <a:latin typeface="Times New Roman"/>
                <a:cs typeface="Times New Roman"/>
              </a:rPr>
              <a:t>sempre di </a:t>
            </a:r>
            <a:r>
              <a:rPr sz="1200" spc="-5" dirty="0">
                <a:latin typeface="Times New Roman"/>
                <a:cs typeface="Times New Roman"/>
              </a:rPr>
              <a:t>mantenerlo </a:t>
            </a:r>
            <a:r>
              <a:rPr sz="1200" dirty="0">
                <a:latin typeface="Times New Roman"/>
                <a:cs typeface="Times New Roman"/>
              </a:rPr>
              <a:t>in buona disposizione, </a:t>
            </a:r>
            <a:r>
              <a:rPr sz="1200" spc="-5" dirty="0">
                <a:latin typeface="Times New Roman"/>
                <a:cs typeface="Times New Roman"/>
              </a:rPr>
              <a:t>per questo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aspergeva d’incenso.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nessuna circostanza 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avrebbero sputato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fuoco,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sarebbero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passati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qualcuno ed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fuoco acceso. </a:t>
            </a:r>
            <a:r>
              <a:rPr sz="1200" dirty="0">
                <a:latin typeface="Times New Roman"/>
                <a:cs typeface="Times New Roman"/>
              </a:rPr>
              <a:t>Anche le piriti di </a:t>
            </a:r>
            <a:r>
              <a:rPr sz="1200" spc="-5" dirty="0">
                <a:latin typeface="Times New Roman"/>
                <a:cs typeface="Times New Roman"/>
              </a:rPr>
              <a:t>ferro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selci </a:t>
            </a:r>
            <a:r>
              <a:rPr sz="1200" dirty="0">
                <a:latin typeface="Times New Roman"/>
                <a:cs typeface="Times New Roman"/>
              </a:rPr>
              <a:t>usate </a:t>
            </a:r>
            <a:r>
              <a:rPr sz="1200" spc="-5" dirty="0">
                <a:latin typeface="Times New Roman"/>
                <a:cs typeface="Times New Roman"/>
              </a:rPr>
              <a:t>per accendere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fuoco erano considerate </a:t>
            </a:r>
            <a:r>
              <a:rPr sz="1200" dirty="0">
                <a:latin typeface="Times New Roman"/>
                <a:cs typeface="Times New Roman"/>
              </a:rPr>
              <a:t>sacre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uomini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primitivi.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(777.8) 69:6.5 </a:t>
            </a:r>
            <a:r>
              <a:rPr sz="1200" spc="-5" dirty="0">
                <a:latin typeface="Times New Roman"/>
                <a:cs typeface="Times New Roman"/>
              </a:rPr>
              <a:t>Era peccato spegnere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fuoco; se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capanna </a:t>
            </a:r>
            <a:r>
              <a:rPr sz="1200" dirty="0">
                <a:latin typeface="Times New Roman"/>
                <a:cs typeface="Times New Roman"/>
              </a:rPr>
              <a:t>prendeva </a:t>
            </a:r>
            <a:r>
              <a:rPr sz="1200" spc="-5" dirty="0">
                <a:latin typeface="Times New Roman"/>
                <a:cs typeface="Times New Roman"/>
              </a:rPr>
              <a:t>fuoco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 lasciava bruciare. </a:t>
            </a:r>
            <a:r>
              <a:rPr sz="1200" dirty="0">
                <a:latin typeface="Times New Roman"/>
                <a:cs typeface="Times New Roman"/>
              </a:rPr>
              <a:t>I fuochi dei templi e </a:t>
            </a:r>
            <a:r>
              <a:rPr sz="1200" spc="-5" dirty="0">
                <a:latin typeface="Times New Roman"/>
                <a:cs typeface="Times New Roman"/>
              </a:rPr>
              <a:t>dei santuari  erano </a:t>
            </a:r>
            <a:r>
              <a:rPr sz="1200" dirty="0">
                <a:latin typeface="Times New Roman"/>
                <a:cs typeface="Times New Roman"/>
              </a:rPr>
              <a:t>sacri e non dovevano mai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spenti, salvo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costume accendere </a:t>
            </a:r>
            <a:r>
              <a:rPr sz="1200" dirty="0">
                <a:latin typeface="Times New Roman"/>
                <a:cs typeface="Times New Roman"/>
              </a:rPr>
              <a:t>nuovi fuochi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anno o dopo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calamità. </a:t>
            </a:r>
            <a:r>
              <a:rPr sz="1200" spc="-15" dirty="0">
                <a:latin typeface="Times New Roman"/>
                <a:cs typeface="Times New Roman"/>
              </a:rPr>
              <a:t>Le 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scelte come </a:t>
            </a:r>
            <a:r>
              <a:rPr sz="1200" spc="-5" dirty="0">
                <a:latin typeface="Times New Roman"/>
                <a:cs typeface="Times New Roman"/>
              </a:rPr>
              <a:t>sacerdotesse </a:t>
            </a:r>
            <a:r>
              <a:rPr sz="1200" dirty="0">
                <a:latin typeface="Times New Roman"/>
                <a:cs typeface="Times New Roman"/>
              </a:rPr>
              <a:t>perché erano le </a:t>
            </a:r>
            <a:r>
              <a:rPr sz="1200" spc="-5" dirty="0">
                <a:latin typeface="Times New Roman"/>
                <a:cs typeface="Times New Roman"/>
              </a:rPr>
              <a:t>custodi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fuochi </a:t>
            </a:r>
            <a:r>
              <a:rPr sz="1200" spc="5" dirty="0">
                <a:latin typeface="Times New Roman"/>
                <a:cs typeface="Times New Roman"/>
              </a:rPr>
              <a:t>di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famiglia.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38159" cy="36093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457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(778.1) 69:6.6 </a:t>
            </a:r>
            <a:r>
              <a:rPr sz="1200" dirty="0">
                <a:latin typeface="Times New Roman"/>
                <a:cs typeface="Times New Roman"/>
              </a:rPr>
              <a:t>I primi miti </a:t>
            </a:r>
            <a:r>
              <a:rPr sz="1200" spc="-5" dirty="0">
                <a:latin typeface="Times New Roman"/>
                <a:cs typeface="Times New Roman"/>
              </a:rPr>
              <a:t>su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fuoco </a:t>
            </a:r>
            <a:r>
              <a:rPr sz="1200" dirty="0">
                <a:latin typeface="Times New Roman"/>
                <a:cs typeface="Times New Roman"/>
              </a:rPr>
              <a:t>venne dagli dei </a:t>
            </a:r>
            <a:r>
              <a:rPr sz="1200" spc="-5" dirty="0">
                <a:latin typeface="Times New Roman"/>
                <a:cs typeface="Times New Roman"/>
              </a:rPr>
              <a:t>nacquero </a:t>
            </a:r>
            <a:r>
              <a:rPr sz="1200" dirty="0">
                <a:latin typeface="Times New Roman"/>
                <a:cs typeface="Times New Roman"/>
              </a:rPr>
              <a:t>dall’osservazione </a:t>
            </a:r>
            <a:r>
              <a:rPr sz="1200" spc="-5" dirty="0">
                <a:latin typeface="Times New Roman"/>
                <a:cs typeface="Times New Roman"/>
              </a:rPr>
              <a:t>d’incendi provocati dai </a:t>
            </a:r>
            <a:r>
              <a:rPr sz="1200" dirty="0">
                <a:latin typeface="Times New Roman"/>
                <a:cs typeface="Times New Roman"/>
              </a:rPr>
              <a:t>fulmini. </a:t>
            </a:r>
            <a:r>
              <a:rPr sz="1200" spc="-5" dirty="0">
                <a:latin typeface="Times New Roman"/>
                <a:cs typeface="Times New Roman"/>
              </a:rPr>
              <a:t>Queste idee  sulla sua origine soprannaturale portarono direttamente all’adorazione del fuoco,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l’adorazione del fuoco portò </a:t>
            </a:r>
            <a:r>
              <a:rPr sz="1200" dirty="0">
                <a:latin typeface="Times New Roman"/>
                <a:cs typeface="Times New Roman"/>
              </a:rPr>
              <a:t>all’usanza </a:t>
            </a:r>
            <a:r>
              <a:rPr sz="1200" spc="1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“passare 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fuoco”,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proseguita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ai tempi di </a:t>
            </a:r>
            <a:r>
              <a:rPr sz="1200" spc="-5" dirty="0">
                <a:latin typeface="Times New Roman"/>
                <a:cs typeface="Times New Roman"/>
              </a:rPr>
              <a:t>Mosè.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persiste </a:t>
            </a:r>
            <a:r>
              <a:rPr sz="1200" dirty="0">
                <a:latin typeface="Times New Roman"/>
                <a:cs typeface="Times New Roman"/>
              </a:rPr>
              <a:t>ancora l’idea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passare attraverso </a:t>
            </a:r>
            <a:r>
              <a:rPr sz="1200" dirty="0">
                <a:latin typeface="Times New Roman"/>
                <a:cs typeface="Times New Roman"/>
              </a:rPr>
              <a:t>il fuoco  dopo la </a:t>
            </a:r>
            <a:r>
              <a:rPr sz="1200" spc="-5" dirty="0">
                <a:latin typeface="Times New Roman"/>
                <a:cs typeface="Times New Roman"/>
              </a:rPr>
              <a:t>morte.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mito </a:t>
            </a:r>
            <a:r>
              <a:rPr sz="1200" spc="-5" dirty="0">
                <a:latin typeface="Times New Roman"/>
                <a:cs typeface="Times New Roman"/>
              </a:rPr>
              <a:t>del fuoco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un grande </a:t>
            </a:r>
            <a:r>
              <a:rPr sz="1200" dirty="0">
                <a:latin typeface="Times New Roman"/>
                <a:cs typeface="Times New Roman"/>
              </a:rPr>
              <a:t>legame </a:t>
            </a:r>
            <a:r>
              <a:rPr sz="1200" spc="-5" dirty="0">
                <a:latin typeface="Times New Roman"/>
                <a:cs typeface="Times New Roman"/>
              </a:rPr>
              <a:t>nei tempi antichi </a:t>
            </a:r>
            <a:r>
              <a:rPr sz="1200" dirty="0">
                <a:latin typeface="Times New Roman"/>
                <a:cs typeface="Times New Roman"/>
              </a:rPr>
              <a:t>e sussiste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simbolismo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873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(778.2) 69:6.7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fuoco </a:t>
            </a:r>
            <a:r>
              <a:rPr sz="1200" spc="-5" dirty="0">
                <a:latin typeface="Times New Roman"/>
                <a:cs typeface="Times New Roman"/>
              </a:rPr>
              <a:t>portò alla cottura degli </a:t>
            </a:r>
            <a:r>
              <a:rPr sz="1200" dirty="0">
                <a:latin typeface="Times New Roman"/>
                <a:cs typeface="Times New Roman"/>
              </a:rPr>
              <a:t>alimenti e </a:t>
            </a:r>
            <a:r>
              <a:rPr sz="1200" spc="-5" dirty="0">
                <a:latin typeface="Times New Roman"/>
                <a:cs typeface="Times New Roman"/>
              </a:rPr>
              <a:t>“mangia </a:t>
            </a:r>
            <a:r>
              <a:rPr sz="1200" dirty="0">
                <a:latin typeface="Times New Roman"/>
                <a:cs typeface="Times New Roman"/>
              </a:rPr>
              <a:t>crudo” divenne un </a:t>
            </a:r>
            <a:r>
              <a:rPr sz="1200" spc="-5" dirty="0">
                <a:latin typeface="Times New Roman"/>
                <a:cs typeface="Times New Roman"/>
              </a:rPr>
              <a:t>termine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derisione.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cottura diminuì il  dispendio 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vitale </a:t>
            </a:r>
            <a:r>
              <a:rPr sz="1200" spc="-5" dirty="0">
                <a:latin typeface="Times New Roman"/>
                <a:cs typeface="Times New Roman"/>
              </a:rPr>
              <a:t>necessaria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digestione del </a:t>
            </a:r>
            <a:r>
              <a:rPr sz="1200" dirty="0">
                <a:latin typeface="Times New Roman"/>
                <a:cs typeface="Times New Roman"/>
              </a:rPr>
              <a:t>cibo e lasciò così </a:t>
            </a:r>
            <a:r>
              <a:rPr sz="1200" spc="-5" dirty="0">
                <a:latin typeface="Times New Roman"/>
                <a:cs typeface="Times New Roman"/>
              </a:rPr>
              <a:t>all’uomo primitivo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forze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sociale,  </a:t>
            </a:r>
            <a:r>
              <a:rPr sz="1200" spc="-5" dirty="0">
                <a:latin typeface="Times New Roman"/>
                <a:cs typeface="Times New Roman"/>
              </a:rPr>
              <a:t>mentre l’allevamento, </a:t>
            </a:r>
            <a:r>
              <a:rPr sz="1200" dirty="0">
                <a:latin typeface="Times New Roman"/>
                <a:cs typeface="Times New Roman"/>
              </a:rPr>
              <a:t>riducendo lo </a:t>
            </a:r>
            <a:r>
              <a:rPr sz="1200" spc="-5" dirty="0">
                <a:latin typeface="Times New Roman"/>
                <a:cs typeface="Times New Roman"/>
              </a:rPr>
              <a:t>sforzo necessario per procurarsi </a:t>
            </a:r>
            <a:r>
              <a:rPr sz="1200" dirty="0">
                <a:latin typeface="Times New Roman"/>
                <a:cs typeface="Times New Roman"/>
              </a:rPr>
              <a:t>il cibo, </a:t>
            </a:r>
            <a:r>
              <a:rPr sz="1200" spc="-5" dirty="0">
                <a:latin typeface="Times New Roman"/>
                <a:cs typeface="Times New Roman"/>
              </a:rPr>
              <a:t>fornì </a:t>
            </a:r>
            <a:r>
              <a:rPr sz="1200" dirty="0">
                <a:latin typeface="Times New Roman"/>
                <a:cs typeface="Times New Roman"/>
              </a:rPr>
              <a:t>del tempo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(778.3) 69:6.8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deve dimenticare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fuoco </a:t>
            </a:r>
            <a:r>
              <a:rPr sz="1200" dirty="0">
                <a:latin typeface="Times New Roman"/>
                <a:cs typeface="Times New Roman"/>
              </a:rPr>
              <a:t>aprì le </a:t>
            </a:r>
            <a:r>
              <a:rPr sz="1200" spc="-5" dirty="0">
                <a:latin typeface="Times New Roman"/>
                <a:cs typeface="Times New Roman"/>
              </a:rPr>
              <a:t>porte alla </a:t>
            </a:r>
            <a:r>
              <a:rPr sz="1200" dirty="0">
                <a:latin typeface="Times New Roman"/>
                <a:cs typeface="Times New Roman"/>
              </a:rPr>
              <a:t>lavorazione </a:t>
            </a:r>
            <a:r>
              <a:rPr sz="1200" spc="-5" dirty="0">
                <a:latin typeface="Times New Roman"/>
                <a:cs typeface="Times New Roman"/>
              </a:rPr>
              <a:t>dei metalli </a:t>
            </a:r>
            <a:r>
              <a:rPr sz="1200" dirty="0">
                <a:latin typeface="Times New Roman"/>
                <a:cs typeface="Times New Roman"/>
              </a:rPr>
              <a:t>e portò </a:t>
            </a:r>
            <a:r>
              <a:rPr sz="1200" spc="-5" dirty="0">
                <a:latin typeface="Times New Roman"/>
                <a:cs typeface="Times New Roman"/>
              </a:rPr>
              <a:t>alla scoperta successiva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forza  motrice del </a:t>
            </a:r>
            <a:r>
              <a:rPr sz="1200" dirty="0">
                <a:latin typeface="Times New Roman"/>
                <a:cs typeface="Times New Roman"/>
              </a:rPr>
              <a:t>vapore e </a:t>
            </a:r>
            <a:r>
              <a:rPr sz="1200" spc="-5" dirty="0">
                <a:latin typeface="Times New Roman"/>
                <a:cs typeface="Times New Roman"/>
              </a:rPr>
              <a:t>agli attuali impieghi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dell’elettricità.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L’utilizzazione degli animali</a:t>
            </a:r>
            <a:endParaRPr sz="1600">
              <a:latin typeface="Times New Roman"/>
              <a:cs typeface="Times New Roman"/>
            </a:endParaRPr>
          </a:p>
          <a:p>
            <a:pPr marL="88900" marR="14033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(778.4) 69:7.1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origine </a:t>
            </a:r>
            <a:r>
              <a:rPr sz="1200" spc="-5" dirty="0">
                <a:latin typeface="Times New Roman"/>
                <a:cs typeface="Times New Roman"/>
              </a:rPr>
              <a:t>l’intero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era nemico </a:t>
            </a:r>
            <a:r>
              <a:rPr sz="1200" spc="-5" dirty="0">
                <a:latin typeface="Times New Roman"/>
                <a:cs typeface="Times New Roman"/>
              </a:rPr>
              <a:t>dell’uomo; gli esseri umani dovettero imparare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proteggersi dalle bestie.  </a:t>
            </a:r>
            <a:r>
              <a:rPr sz="1200" dirty="0">
                <a:latin typeface="Times New Roman"/>
                <a:cs typeface="Times New Roman"/>
              </a:rPr>
              <a:t>Prima l’uomo </a:t>
            </a:r>
            <a:r>
              <a:rPr sz="1200" spc="-5" dirty="0">
                <a:latin typeface="Times New Roman"/>
                <a:cs typeface="Times New Roman"/>
              </a:rPr>
              <a:t>mangiò gli animali, </a:t>
            </a:r>
            <a:r>
              <a:rPr sz="1200" dirty="0">
                <a:latin typeface="Times New Roman"/>
                <a:cs typeface="Times New Roman"/>
              </a:rPr>
              <a:t>ma più </a:t>
            </a:r>
            <a:r>
              <a:rPr sz="1200" spc="-5" dirty="0">
                <a:latin typeface="Times New Roman"/>
                <a:cs typeface="Times New Roman"/>
              </a:rPr>
              <a:t>tardi imparò ad addomesticarli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addestrarli per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2318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(778.5) 69:7.2 </a:t>
            </a:r>
            <a:r>
              <a:rPr sz="1200" spc="-5" dirty="0">
                <a:latin typeface="Times New Roman"/>
                <a:cs typeface="Times New Roman"/>
              </a:rPr>
              <a:t>L’addomesticamento </a:t>
            </a:r>
            <a:r>
              <a:rPr sz="1200" dirty="0">
                <a:latin typeface="Times New Roman"/>
                <a:cs typeface="Times New Roman"/>
              </a:rPr>
              <a:t>di animali ebbe inizio per </a:t>
            </a:r>
            <a:r>
              <a:rPr sz="1200" spc="-5" dirty="0">
                <a:latin typeface="Times New Roman"/>
                <a:cs typeface="Times New Roman"/>
              </a:rPr>
              <a:t>caso.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selvaggi cacciavano </a:t>
            </a:r>
            <a:r>
              <a:rPr sz="1200" dirty="0">
                <a:latin typeface="Times New Roman"/>
                <a:cs typeface="Times New Roman"/>
              </a:rPr>
              <a:t>le mandrie quasi come </a:t>
            </a:r>
            <a:r>
              <a:rPr sz="1200" spc="-5" dirty="0">
                <a:latin typeface="Times New Roman"/>
                <a:cs typeface="Times New Roman"/>
              </a:rPr>
              <a:t>gli indiani americani  cacciavano </a:t>
            </a:r>
            <a:r>
              <a:rPr sz="1200" dirty="0">
                <a:latin typeface="Times New Roman"/>
                <a:cs typeface="Times New Roman"/>
              </a:rPr>
              <a:t>il bisonte. </a:t>
            </a:r>
            <a:r>
              <a:rPr sz="1200" spc="-5" dirty="0">
                <a:latin typeface="Times New Roman"/>
                <a:cs typeface="Times New Roman"/>
              </a:rPr>
              <a:t>Accerchiando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mandria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potevano mantenere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controllo degli animali, </a:t>
            </a:r>
            <a:r>
              <a:rPr sz="1200" dirty="0">
                <a:latin typeface="Times New Roman"/>
                <a:cs typeface="Times New Roman"/>
              </a:rPr>
              <a:t>essendo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ucciderli quando avevano bisogno </a:t>
            </a:r>
            <a:r>
              <a:rPr sz="1200" dirty="0">
                <a:latin typeface="Times New Roman"/>
                <a:cs typeface="Times New Roman"/>
              </a:rPr>
              <a:t>di cibo. </a:t>
            </a:r>
            <a:r>
              <a:rPr sz="1200" spc="-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tardi </a:t>
            </a:r>
            <a:r>
              <a:rPr sz="1200" spc="-5" dirty="0">
                <a:latin typeface="Times New Roman"/>
                <a:cs typeface="Times New Roman"/>
              </a:rPr>
              <a:t>furono costruiti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recinti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catturate intere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mandrie.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959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590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(778.6) 69:7.3 </a:t>
            </a:r>
            <a:r>
              <a:rPr sz="1200" spc="-5" dirty="0">
                <a:latin typeface="Times New Roman"/>
                <a:cs typeface="Times New Roman"/>
              </a:rPr>
              <a:t>Fu facile </a:t>
            </a:r>
            <a:r>
              <a:rPr sz="1200" dirty="0">
                <a:latin typeface="Times New Roman"/>
                <a:cs typeface="Times New Roman"/>
              </a:rPr>
              <a:t>domare </a:t>
            </a:r>
            <a:r>
              <a:rPr sz="1200" spc="-5" dirty="0">
                <a:latin typeface="Times New Roman"/>
                <a:cs typeface="Times New Roman"/>
              </a:rPr>
              <a:t>alcuni animali, </a:t>
            </a:r>
            <a:r>
              <a:rPr sz="1200" dirty="0">
                <a:latin typeface="Times New Roman"/>
                <a:cs typeface="Times New Roman"/>
              </a:rPr>
              <a:t>ma molti di </a:t>
            </a:r>
            <a:r>
              <a:rPr sz="1200" spc="-5" dirty="0">
                <a:latin typeface="Times New Roman"/>
                <a:cs typeface="Times New Roman"/>
              </a:rPr>
              <a:t>essi, come l’elefante,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riproducevano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cattività. Più tardi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si  scoprì che certe specie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animali sopportavano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si riproducevano </a:t>
            </a:r>
            <a:r>
              <a:rPr sz="1200" dirty="0">
                <a:latin typeface="Times New Roman"/>
                <a:cs typeface="Times New Roman"/>
              </a:rPr>
              <a:t>in cattività. </a:t>
            </a:r>
            <a:r>
              <a:rPr sz="1200" spc="-5" dirty="0">
                <a:latin typeface="Times New Roman"/>
                <a:cs typeface="Times New Roman"/>
              </a:rPr>
              <a:t>L’addomesticamento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animali fu così favorito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l’allevamento </a:t>
            </a:r>
            <a:r>
              <a:rPr sz="1200" dirty="0">
                <a:latin typeface="Times New Roman"/>
                <a:cs typeface="Times New Roman"/>
              </a:rPr>
              <a:t>selettivo, </a:t>
            </a:r>
            <a:r>
              <a:rPr sz="1200" spc="-5" dirty="0">
                <a:latin typeface="Times New Roman"/>
                <a:cs typeface="Times New Roman"/>
              </a:rPr>
              <a:t>un’arte che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fatto grandi progressi dai tempi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Dalamatia.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(778.7) 69:7.4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cane fu il primo animale </a:t>
            </a:r>
            <a:r>
              <a:rPr sz="1200" spc="-5" dirty="0">
                <a:latin typeface="Times New Roman"/>
                <a:cs typeface="Times New Roman"/>
              </a:rPr>
              <a:t>ad essere addomesticato,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difficile 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addestrarlo cominciò </a:t>
            </a:r>
            <a:r>
              <a:rPr sz="1200" dirty="0">
                <a:latin typeface="Times New Roman"/>
                <a:cs typeface="Times New Roman"/>
              </a:rPr>
              <a:t>quando un </a:t>
            </a:r>
            <a:r>
              <a:rPr sz="1200" spc="-5" dirty="0">
                <a:latin typeface="Times New Roman"/>
                <a:cs typeface="Times New Roman"/>
              </a:rPr>
              <a:t>cane, 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seguito </a:t>
            </a:r>
            <a:r>
              <a:rPr sz="1200" dirty="0">
                <a:latin typeface="Times New Roman"/>
                <a:cs typeface="Times New Roman"/>
              </a:rPr>
              <a:t>un cacciatore per tutto il </a:t>
            </a:r>
            <a:r>
              <a:rPr sz="1200" spc="-5" dirty="0">
                <a:latin typeface="Times New Roman"/>
                <a:cs typeface="Times New Roman"/>
              </a:rPr>
              <a:t>giorno, alla fine andò </a:t>
            </a:r>
            <a:r>
              <a:rPr sz="1200" dirty="0">
                <a:latin typeface="Times New Roman"/>
                <a:cs typeface="Times New Roman"/>
              </a:rPr>
              <a:t>a casa con lui. </a:t>
            </a:r>
            <a:r>
              <a:rPr sz="1200" spc="-5" dirty="0">
                <a:latin typeface="Times New Roman"/>
                <a:cs typeface="Times New Roman"/>
              </a:rPr>
              <a:t>Per intere </a:t>
            </a:r>
            <a:r>
              <a:rPr sz="1200" dirty="0">
                <a:latin typeface="Times New Roman"/>
                <a:cs typeface="Times New Roman"/>
              </a:rPr>
              <a:t>epoche i </a:t>
            </a:r>
            <a:r>
              <a:rPr sz="1200" spc="-5" dirty="0">
                <a:latin typeface="Times New Roman"/>
                <a:cs typeface="Times New Roman"/>
              </a:rPr>
              <a:t>cani furono </a:t>
            </a:r>
            <a:r>
              <a:rPr sz="1200" dirty="0">
                <a:latin typeface="Times New Roman"/>
                <a:cs typeface="Times New Roman"/>
              </a:rPr>
              <a:t>utilizzati </a:t>
            </a:r>
            <a:r>
              <a:rPr sz="1200" spc="-5" dirty="0">
                <a:latin typeface="Times New Roman"/>
                <a:cs typeface="Times New Roman"/>
              </a:rPr>
              <a:t>come cibo, 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caccia,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trasporto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compagnia. </a:t>
            </a:r>
            <a:r>
              <a:rPr sz="1200" dirty="0">
                <a:latin typeface="Times New Roman"/>
                <a:cs typeface="Times New Roman"/>
              </a:rPr>
              <a:t>Inizialmente i </a:t>
            </a:r>
            <a:r>
              <a:rPr sz="1200" spc="-5" dirty="0">
                <a:latin typeface="Times New Roman"/>
                <a:cs typeface="Times New Roman"/>
              </a:rPr>
              <a:t>cani ululavano </a:t>
            </a:r>
            <a:r>
              <a:rPr sz="1200" dirty="0">
                <a:latin typeface="Times New Roman"/>
                <a:cs typeface="Times New Roman"/>
              </a:rPr>
              <a:t>soltanto, ma più </a:t>
            </a:r>
            <a:r>
              <a:rPr sz="1200" spc="-5" dirty="0">
                <a:latin typeface="Times New Roman"/>
                <a:cs typeface="Times New Roman"/>
              </a:rPr>
              <a:t>tardi impararono ad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abbaiare.</a:t>
            </a:r>
            <a:endParaRPr sz="1200">
              <a:latin typeface="Times New Roman"/>
              <a:cs typeface="Times New Roman"/>
            </a:endParaRPr>
          </a:p>
          <a:p>
            <a:pPr marL="76200" marR="15367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L’acuto senso </a:t>
            </a:r>
            <a:r>
              <a:rPr sz="1200" dirty="0">
                <a:latin typeface="Times New Roman"/>
                <a:cs typeface="Times New Roman"/>
              </a:rPr>
              <a:t>dell’olfatto </a:t>
            </a:r>
            <a:r>
              <a:rPr sz="1200" spc="-5" dirty="0">
                <a:latin typeface="Times New Roman"/>
                <a:cs typeface="Times New Roman"/>
              </a:rPr>
              <a:t>del cane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all’idea che </a:t>
            </a:r>
            <a:r>
              <a:rPr sz="1200" dirty="0">
                <a:latin typeface="Times New Roman"/>
                <a:cs typeface="Times New Roman"/>
              </a:rPr>
              <a:t>potesse vedere </a:t>
            </a:r>
            <a:r>
              <a:rPr sz="1200" spc="-5" dirty="0">
                <a:latin typeface="Times New Roman"/>
                <a:cs typeface="Times New Roman"/>
              </a:rPr>
              <a:t>gli spiriti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ebbero così </a:t>
            </a:r>
            <a:r>
              <a:rPr sz="1200" dirty="0">
                <a:latin typeface="Times New Roman"/>
                <a:cs typeface="Times New Roman"/>
              </a:rPr>
              <a:t>origine i culti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cane-feticcio.  L’impiego </a:t>
            </a:r>
            <a:r>
              <a:rPr sz="1200" dirty="0">
                <a:latin typeface="Times New Roman"/>
                <a:cs typeface="Times New Roman"/>
              </a:rPr>
              <a:t>di cani da </a:t>
            </a:r>
            <a:r>
              <a:rPr sz="1200" spc="-5" dirty="0">
                <a:latin typeface="Times New Roman"/>
                <a:cs typeface="Times New Roman"/>
              </a:rPr>
              <a:t>guardia consentì per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-5" dirty="0">
                <a:latin typeface="Times New Roman"/>
                <a:cs typeface="Times New Roman"/>
              </a:rPr>
              <a:t>all’intero clan </a:t>
            </a:r>
            <a:r>
              <a:rPr sz="1200" dirty="0">
                <a:latin typeface="Times New Roman"/>
                <a:cs typeface="Times New Roman"/>
              </a:rPr>
              <a:t>di dormire di notte. </a:t>
            </a:r>
            <a:r>
              <a:rPr sz="1200" spc="-5" dirty="0">
                <a:latin typeface="Times New Roman"/>
                <a:cs typeface="Times New Roman"/>
              </a:rPr>
              <a:t>Divenne allora abitudine </a:t>
            </a:r>
            <a:r>
              <a:rPr sz="1200" dirty="0">
                <a:latin typeface="Times New Roman"/>
                <a:cs typeface="Times New Roman"/>
              </a:rPr>
              <a:t>impiegare </a:t>
            </a:r>
            <a:r>
              <a:rPr sz="1200" spc="-5" dirty="0">
                <a:latin typeface="Times New Roman"/>
                <a:cs typeface="Times New Roman"/>
              </a:rPr>
              <a:t>dei  cani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guardia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proteggere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dagli spiriti come </a:t>
            </a:r>
            <a:r>
              <a:rPr sz="1200" spc="-5" dirty="0">
                <a:latin typeface="Times New Roman"/>
                <a:cs typeface="Times New Roman"/>
              </a:rPr>
              <a:t>pure </a:t>
            </a:r>
            <a:r>
              <a:rPr sz="1200" dirty="0">
                <a:latin typeface="Times New Roman"/>
                <a:cs typeface="Times New Roman"/>
              </a:rPr>
              <a:t>dai nemici </a:t>
            </a:r>
            <a:r>
              <a:rPr sz="1200" spc="-5" dirty="0">
                <a:latin typeface="Times New Roman"/>
                <a:cs typeface="Times New Roman"/>
              </a:rPr>
              <a:t>materiali. Quando </a:t>
            </a:r>
            <a:r>
              <a:rPr sz="1200" dirty="0">
                <a:latin typeface="Times New Roman"/>
                <a:cs typeface="Times New Roman"/>
              </a:rPr>
              <a:t>il cane abbaiava era </a:t>
            </a:r>
            <a:r>
              <a:rPr sz="1200" spc="-5" dirty="0">
                <a:latin typeface="Times New Roman"/>
                <a:cs typeface="Times New Roman"/>
              </a:rPr>
              <a:t>segno che si  avvicinava </a:t>
            </a:r>
            <a:r>
              <a:rPr sz="1200" dirty="0">
                <a:latin typeface="Times New Roman"/>
                <a:cs typeface="Times New Roman"/>
              </a:rPr>
              <a:t>un uomo o una </a:t>
            </a:r>
            <a:r>
              <a:rPr sz="1200" spc="-5" dirty="0">
                <a:latin typeface="Times New Roman"/>
                <a:cs typeface="Times New Roman"/>
              </a:rPr>
              <a:t>bestia,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cane </a:t>
            </a:r>
            <a:r>
              <a:rPr sz="1200" spc="-5" dirty="0">
                <a:latin typeface="Times New Roman"/>
                <a:cs typeface="Times New Roman"/>
              </a:rPr>
              <a:t>ululava gli spiriti </a:t>
            </a:r>
            <a:r>
              <a:rPr sz="1200" dirty="0">
                <a:latin typeface="Times New Roman"/>
                <a:cs typeface="Times New Roman"/>
              </a:rPr>
              <a:t>erano vicini. </a:t>
            </a:r>
            <a:r>
              <a:rPr sz="1200" spc="-5" dirty="0">
                <a:latin typeface="Times New Roman"/>
                <a:cs typeface="Times New Roman"/>
              </a:rPr>
              <a:t>Ancora oggi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credono che l’ululato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cane </a:t>
            </a:r>
            <a:r>
              <a:rPr sz="1200" dirty="0">
                <a:latin typeface="Times New Roman"/>
                <a:cs typeface="Times New Roman"/>
              </a:rPr>
              <a:t>di notte </a:t>
            </a:r>
            <a:r>
              <a:rPr sz="1200" spc="-5" dirty="0">
                <a:latin typeface="Times New Roman"/>
                <a:cs typeface="Times New Roman"/>
              </a:rPr>
              <a:t>sia presagio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7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(778.8) 69:7.5 </a:t>
            </a:r>
            <a:r>
              <a:rPr sz="1200" spc="-5" dirty="0">
                <a:latin typeface="Times New Roman"/>
                <a:cs typeface="Times New Roman"/>
              </a:rPr>
              <a:t>Quando l’uomo era cacciatore, era abbastanza gentile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donna, ma dopo </a:t>
            </a:r>
            <a:r>
              <a:rPr sz="1200" spc="-5" dirty="0">
                <a:latin typeface="Times New Roman"/>
                <a:cs typeface="Times New Roman"/>
              </a:rPr>
              <a:t>l’addomesticamento degli animali,  unitamente alla </a:t>
            </a:r>
            <a:r>
              <a:rPr sz="1200" dirty="0">
                <a:latin typeface="Times New Roman"/>
                <a:cs typeface="Times New Roman"/>
              </a:rPr>
              <a:t>confusione di </a:t>
            </a:r>
            <a:r>
              <a:rPr sz="1200" spc="-5" dirty="0">
                <a:latin typeface="Times New Roman"/>
                <a:cs typeface="Times New Roman"/>
              </a:rPr>
              <a:t>Caligastia, </a:t>
            </a:r>
            <a:r>
              <a:rPr sz="1200" dirty="0">
                <a:latin typeface="Times New Roman"/>
                <a:cs typeface="Times New Roman"/>
              </a:rPr>
              <a:t>molte tribù </a:t>
            </a:r>
            <a:r>
              <a:rPr sz="1200" spc="-5" dirty="0">
                <a:latin typeface="Times New Roman"/>
                <a:cs typeface="Times New Roman"/>
              </a:rPr>
              <a:t>trattarono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donne in </a:t>
            </a:r>
            <a:r>
              <a:rPr sz="1200" spc="-5" dirty="0">
                <a:latin typeface="Times New Roman"/>
                <a:cs typeface="Times New Roman"/>
              </a:rPr>
              <a:t>maniera vergognosa.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trattarono alla </a:t>
            </a:r>
            <a:r>
              <a:rPr sz="1200" spc="5" dirty="0">
                <a:latin typeface="Times New Roman"/>
                <a:cs typeface="Times New Roman"/>
              </a:rPr>
              <a:t>stessa  </a:t>
            </a:r>
            <a:r>
              <a:rPr sz="1200" spc="-5" dirty="0">
                <a:latin typeface="Times New Roman"/>
                <a:cs typeface="Times New Roman"/>
              </a:rPr>
              <a:t>stregua dei loro animali.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trattamento brutale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donna costituisce uno </a:t>
            </a:r>
            <a:r>
              <a:rPr sz="1200" spc="-5" dirty="0">
                <a:latin typeface="Times New Roman"/>
                <a:cs typeface="Times New Roman"/>
              </a:rPr>
              <a:t>dei capitoli </a:t>
            </a:r>
            <a:r>
              <a:rPr sz="1200" dirty="0">
                <a:latin typeface="Times New Roman"/>
                <a:cs typeface="Times New Roman"/>
              </a:rPr>
              <a:t>più tristi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storia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La schiavitù come fattore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civiltà</a:t>
            </a:r>
            <a:endParaRPr sz="1600">
              <a:latin typeface="Times New Roman"/>
              <a:cs typeface="Times New Roman"/>
            </a:endParaRPr>
          </a:p>
          <a:p>
            <a:pPr marL="76200" marR="78740" algn="just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(778.9) 69:8.1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non esitò mai a ridurre in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simili.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schiava, </a:t>
            </a:r>
            <a:r>
              <a:rPr sz="1200" dirty="0">
                <a:latin typeface="Times New Roman"/>
                <a:cs typeface="Times New Roman"/>
              </a:rPr>
              <a:t>una schiava di </a:t>
            </a:r>
            <a:r>
              <a:rPr sz="1200" spc="-5" dirty="0">
                <a:latin typeface="Times New Roman"/>
                <a:cs typeface="Times New Roman"/>
              </a:rPr>
              <a:t>famiglia.  L’uomo pastorale soggiogò </a:t>
            </a:r>
            <a:r>
              <a:rPr sz="1200" dirty="0">
                <a:latin typeface="Times New Roman"/>
                <a:cs typeface="Times New Roman"/>
              </a:rPr>
              <a:t>la donna </a:t>
            </a:r>
            <a:r>
              <a:rPr sz="1200" spc="-5" dirty="0">
                <a:latin typeface="Times New Roman"/>
                <a:cs typeface="Times New Roman"/>
              </a:rPr>
              <a:t>come partner sessuale inferiore. Questo genere </a:t>
            </a:r>
            <a:r>
              <a:rPr sz="1200" dirty="0">
                <a:latin typeface="Times New Roman"/>
                <a:cs typeface="Times New Roman"/>
              </a:rPr>
              <a:t>di schiavitù </a:t>
            </a:r>
            <a:r>
              <a:rPr sz="1200" spc="-5" dirty="0">
                <a:latin typeface="Times New Roman"/>
                <a:cs typeface="Times New Roman"/>
              </a:rPr>
              <a:t>sessuale ebbe </a:t>
            </a:r>
            <a:r>
              <a:rPr sz="1200" dirty="0">
                <a:latin typeface="Times New Roman"/>
                <a:cs typeface="Times New Roman"/>
              </a:rPr>
              <a:t>origine </a:t>
            </a:r>
            <a:r>
              <a:rPr sz="1200" spc="-5" dirty="0">
                <a:latin typeface="Times New Roman"/>
                <a:cs typeface="Times New Roman"/>
              </a:rPr>
              <a:t>direttamente  dalla </a:t>
            </a:r>
            <a:r>
              <a:rPr sz="1200" dirty="0">
                <a:latin typeface="Times New Roman"/>
                <a:cs typeface="Times New Roman"/>
              </a:rPr>
              <a:t>diminuita </a:t>
            </a:r>
            <a:r>
              <a:rPr sz="1200" spc="-5" dirty="0">
                <a:latin typeface="Times New Roman"/>
                <a:cs typeface="Times New Roman"/>
              </a:rPr>
              <a:t>dipendenza dell’uomo dalla</a:t>
            </a:r>
            <a:r>
              <a:rPr sz="1200" dirty="0">
                <a:latin typeface="Times New Roman"/>
                <a:cs typeface="Times New Roman"/>
              </a:rPr>
              <a:t> donna.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737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(779.1) 69:8.2 </a:t>
            </a:r>
            <a:r>
              <a:rPr sz="1200" dirty="0">
                <a:latin typeface="Times New Roman"/>
                <a:cs typeface="Times New Roman"/>
              </a:rPr>
              <a:t>Non molto tempo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era la sorte </a:t>
            </a:r>
            <a:r>
              <a:rPr sz="1200" spc="-5" dirty="0">
                <a:latin typeface="Times New Roman"/>
                <a:cs typeface="Times New Roman"/>
              </a:rPr>
              <a:t>dei prigionieri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rifiutavano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del vincitore.  Nei tempi </a:t>
            </a:r>
            <a:r>
              <a:rPr sz="1200" dirty="0">
                <a:latin typeface="Times New Roman"/>
                <a:cs typeface="Times New Roman"/>
              </a:rPr>
              <a:t>più antichi i </a:t>
            </a:r>
            <a:r>
              <a:rPr sz="1200" spc="-5" dirty="0">
                <a:latin typeface="Times New Roman"/>
                <a:cs typeface="Times New Roman"/>
              </a:rPr>
              <a:t>prigionieri venivano </a:t>
            </a:r>
            <a:r>
              <a:rPr sz="1200" dirty="0">
                <a:latin typeface="Times New Roman"/>
                <a:cs typeface="Times New Roman"/>
              </a:rPr>
              <a:t>mangiati, o </a:t>
            </a:r>
            <a:r>
              <a:rPr sz="1200" spc="-5" dirty="0">
                <a:latin typeface="Times New Roman"/>
                <a:cs typeface="Times New Roman"/>
              </a:rPr>
              <a:t>torturati </a:t>
            </a:r>
            <a:r>
              <a:rPr sz="1200" dirty="0">
                <a:latin typeface="Times New Roman"/>
                <a:cs typeface="Times New Roman"/>
              </a:rPr>
              <a:t>a morte, o </a:t>
            </a:r>
            <a:r>
              <a:rPr sz="1200" spc="-5" dirty="0">
                <a:latin typeface="Times New Roman"/>
                <a:cs typeface="Times New Roman"/>
              </a:rPr>
              <a:t>costretti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combattere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loro, </a:t>
            </a:r>
            <a:r>
              <a:rPr sz="1200" dirty="0">
                <a:latin typeface="Times New Roman"/>
                <a:cs typeface="Times New Roman"/>
              </a:rPr>
              <a:t>o sacrificati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spiriti,  o ridotti in </a:t>
            </a:r>
            <a:r>
              <a:rPr sz="1200" spc="-5" dirty="0">
                <a:latin typeface="Times New Roman"/>
                <a:cs typeface="Times New Roman"/>
              </a:rPr>
              <a:t>schiavitù.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progresso rispetto </a:t>
            </a:r>
            <a:r>
              <a:rPr sz="1200" spc="-5" dirty="0">
                <a:latin typeface="Times New Roman"/>
                <a:cs typeface="Times New Roman"/>
              </a:rPr>
              <a:t>al massacro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cannibalismo.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57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(779.2) 69:8.3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schiavitù fu un </a:t>
            </a:r>
            <a:r>
              <a:rPr sz="1200" spc="-5" dirty="0">
                <a:latin typeface="Times New Roman"/>
                <a:cs typeface="Times New Roman"/>
              </a:rPr>
              <a:t>passo avanti nel trattamento clemente dei prigionieri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guerra. L’imboscata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Ai, con </a:t>
            </a:r>
            <a:r>
              <a:rPr sz="1200" dirty="0">
                <a:latin typeface="Times New Roman"/>
                <a:cs typeface="Times New Roman"/>
              </a:rPr>
              <a:t>il massacro  </a:t>
            </a:r>
            <a:r>
              <a:rPr sz="1200" spc="-5" dirty="0">
                <a:latin typeface="Times New Roman"/>
                <a:cs typeface="Times New Roman"/>
              </a:rPr>
              <a:t>totale </a:t>
            </a:r>
            <a:r>
              <a:rPr sz="1200" dirty="0">
                <a:latin typeface="Times New Roman"/>
                <a:cs typeface="Times New Roman"/>
              </a:rPr>
              <a:t>di uomini, donne e </a:t>
            </a:r>
            <a:r>
              <a:rPr sz="1200" spc="-5" dirty="0">
                <a:latin typeface="Times New Roman"/>
                <a:cs typeface="Times New Roman"/>
              </a:rPr>
              <a:t>bambini,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risparmiato </a:t>
            </a:r>
            <a:r>
              <a:rPr sz="1200" dirty="0">
                <a:latin typeface="Times New Roman"/>
                <a:cs typeface="Times New Roman"/>
              </a:rPr>
              <a:t>solo il </a:t>
            </a:r>
            <a:r>
              <a:rPr sz="1200" spc="-5" dirty="0">
                <a:latin typeface="Times New Roman"/>
                <a:cs typeface="Times New Roman"/>
              </a:rPr>
              <a:t>re per soddisfare </a:t>
            </a:r>
            <a:r>
              <a:rPr sz="1200" dirty="0">
                <a:latin typeface="Times New Roman"/>
                <a:cs typeface="Times New Roman"/>
              </a:rPr>
              <a:t>la vanità </a:t>
            </a:r>
            <a:r>
              <a:rPr sz="1200" spc="-5" dirty="0">
                <a:latin typeface="Times New Roman"/>
                <a:cs typeface="Times New Roman"/>
              </a:rPr>
              <a:t>del vincitore,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fedele immagine delle  barbare carneficine praticate anche </a:t>
            </a:r>
            <a:r>
              <a:rPr sz="1200" dirty="0">
                <a:latin typeface="Times New Roman"/>
                <a:cs typeface="Times New Roman"/>
              </a:rPr>
              <a:t>da popoli </a:t>
            </a:r>
            <a:r>
              <a:rPr sz="1200" spc="-5" dirty="0">
                <a:latin typeface="Times New Roman"/>
                <a:cs typeface="Times New Roman"/>
              </a:rPr>
              <a:t>apparentemente civilizzati.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raid </a:t>
            </a:r>
            <a:r>
              <a:rPr sz="1200" spc="-5" dirty="0">
                <a:latin typeface="Times New Roman"/>
                <a:cs typeface="Times New Roman"/>
              </a:rPr>
              <a:t>contro Og, </a:t>
            </a:r>
            <a:r>
              <a:rPr sz="1200" dirty="0">
                <a:latin typeface="Times New Roman"/>
                <a:cs typeface="Times New Roman"/>
              </a:rPr>
              <a:t>re di Basan, fu </a:t>
            </a:r>
            <a:r>
              <a:rPr sz="1200" spc="-5" dirty="0">
                <a:latin typeface="Times New Roman"/>
                <a:cs typeface="Times New Roman"/>
              </a:rPr>
              <a:t>altrettanto </a:t>
            </a:r>
            <a:r>
              <a:rPr sz="1200" spc="5" dirty="0">
                <a:latin typeface="Times New Roman"/>
                <a:cs typeface="Times New Roman"/>
              </a:rPr>
              <a:t>brutale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radicale. Gli Ebrei “distrussero completamente”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nemici, </a:t>
            </a:r>
            <a:r>
              <a:rPr sz="1200" dirty="0">
                <a:latin typeface="Times New Roman"/>
                <a:cs typeface="Times New Roman"/>
              </a:rPr>
              <a:t>impadronendosi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bottino di tutti i </a:t>
            </a:r>
            <a:r>
              <a:rPr sz="1200" spc="-5" dirty="0">
                <a:latin typeface="Times New Roman"/>
                <a:cs typeface="Times New Roman"/>
              </a:rPr>
              <a:t>loro averi. Essi imponevano  </a:t>
            </a:r>
            <a:r>
              <a:rPr sz="1200" dirty="0">
                <a:latin typeface="Times New Roman"/>
                <a:cs typeface="Times New Roman"/>
              </a:rPr>
              <a:t>un tributo a tutte le </a:t>
            </a:r>
            <a:r>
              <a:rPr sz="1200" spc="-5" dirty="0">
                <a:latin typeface="Times New Roman"/>
                <a:cs typeface="Times New Roman"/>
              </a:rPr>
              <a:t>città sotto pena </a:t>
            </a:r>
            <a:r>
              <a:rPr sz="1200" dirty="0">
                <a:latin typeface="Times New Roman"/>
                <a:cs typeface="Times New Roman"/>
              </a:rPr>
              <a:t>di “distruzione di tutti i </a:t>
            </a:r>
            <a:r>
              <a:rPr sz="1200" spc="-5" dirty="0">
                <a:latin typeface="Times New Roman"/>
                <a:cs typeface="Times New Roman"/>
              </a:rPr>
              <a:t>maschi”. Ma molte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della stessa epoca, quelle con </a:t>
            </a:r>
            <a:r>
              <a:rPr sz="1200" spc="5" dirty="0">
                <a:latin typeface="Times New Roman"/>
                <a:cs typeface="Times New Roman"/>
              </a:rPr>
              <a:t>minor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egoismo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tribale, avevano cominciato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a </a:t>
            </a:r>
            <a:r>
              <a:rPr sz="1200" spc="-5" dirty="0">
                <a:latin typeface="Times New Roman"/>
                <a:cs typeface="Times New Roman"/>
              </a:rPr>
              <a:t>praticare </a:t>
            </a:r>
            <a:r>
              <a:rPr sz="1200" dirty="0">
                <a:latin typeface="Times New Roman"/>
                <a:cs typeface="Times New Roman"/>
              </a:rPr>
              <a:t>l’adozione </a:t>
            </a:r>
            <a:r>
              <a:rPr sz="1200" spc="-5" dirty="0">
                <a:latin typeface="Times New Roman"/>
                <a:cs typeface="Times New Roman"/>
              </a:rPr>
              <a:t>dei prigionieri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migliori.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11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(779.3) 69:8.4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cacciatore,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rosso </a:t>
            </a:r>
            <a:r>
              <a:rPr sz="1200" spc="-5" dirty="0">
                <a:latin typeface="Times New Roman"/>
                <a:cs typeface="Times New Roman"/>
              </a:rPr>
              <a:t>americano,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praticava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schiavitù. Egli adottava </a:t>
            </a:r>
            <a:r>
              <a:rPr sz="1200" dirty="0">
                <a:latin typeface="Times New Roman"/>
                <a:cs typeface="Times New Roman"/>
              </a:rPr>
              <a:t>o uccideva i </a:t>
            </a:r>
            <a:r>
              <a:rPr sz="1200" spc="-5" dirty="0">
                <a:latin typeface="Times New Roman"/>
                <a:cs typeface="Times New Roman"/>
              </a:rPr>
              <a:t>suoi prigionieri.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molto diffusa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popoli dediti alla pastorizia, </a:t>
            </a:r>
            <a:r>
              <a:rPr sz="1200" spc="-5" dirty="0">
                <a:latin typeface="Times New Roman"/>
                <a:cs typeface="Times New Roman"/>
              </a:rPr>
              <a:t>perché essi avevano </a:t>
            </a:r>
            <a:r>
              <a:rPr sz="1200" dirty="0">
                <a:latin typeface="Times New Roman"/>
                <a:cs typeface="Times New Roman"/>
              </a:rPr>
              <a:t>bisogno di pochi </a:t>
            </a:r>
            <a:r>
              <a:rPr sz="1200" spc="-5" dirty="0">
                <a:latin typeface="Times New Roman"/>
                <a:cs typeface="Times New Roman"/>
              </a:rPr>
              <a:t>operai.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i pastori 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l’abitudine di </a:t>
            </a:r>
            <a:r>
              <a:rPr sz="1200" spc="-5" dirty="0">
                <a:latin typeface="Times New Roman"/>
                <a:cs typeface="Times New Roman"/>
              </a:rPr>
              <a:t>uccidere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prigionieri </a:t>
            </a:r>
            <a:r>
              <a:rPr sz="1200" dirty="0">
                <a:latin typeface="Times New Roman"/>
                <a:cs typeface="Times New Roman"/>
              </a:rPr>
              <a:t>e di portare in schiavitù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le donne e i bambini.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codice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  conteneva </a:t>
            </a:r>
            <a:r>
              <a:rPr sz="1200" dirty="0">
                <a:latin typeface="Times New Roman"/>
                <a:cs typeface="Times New Roman"/>
              </a:rPr>
              <a:t>disposizioni </a:t>
            </a:r>
            <a:r>
              <a:rPr sz="1200" spc="-5" dirty="0">
                <a:latin typeface="Times New Roman"/>
                <a:cs typeface="Times New Roman"/>
              </a:rPr>
              <a:t>specifiche </a:t>
            </a:r>
            <a:r>
              <a:rPr sz="1200" dirty="0">
                <a:latin typeface="Times New Roman"/>
                <a:cs typeface="Times New Roman"/>
              </a:rPr>
              <a:t>per prendere in </a:t>
            </a:r>
            <a:r>
              <a:rPr sz="1200" spc="-5" dirty="0">
                <a:latin typeface="Times New Roman"/>
                <a:cs typeface="Times New Roman"/>
              </a:rPr>
              <a:t>moglie queste </a:t>
            </a:r>
            <a:r>
              <a:rPr sz="1200" dirty="0">
                <a:latin typeface="Times New Roman"/>
                <a:cs typeface="Times New Roman"/>
              </a:rPr>
              <a:t>donne prigioniere.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soddisfavano, esse </a:t>
            </a:r>
            <a:r>
              <a:rPr sz="1200" dirty="0">
                <a:latin typeface="Times New Roman"/>
                <a:cs typeface="Times New Roman"/>
              </a:rPr>
              <a:t>potevano </a:t>
            </a:r>
            <a:r>
              <a:rPr sz="1200" spc="-5" dirty="0">
                <a:latin typeface="Times New Roman"/>
                <a:cs typeface="Times New Roman"/>
              </a:rPr>
              <a:t>essere  mandate via,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Ebrei non </a:t>
            </a:r>
            <a:r>
              <a:rPr sz="1200" spc="-5" dirty="0">
                <a:latin typeface="Times New Roman"/>
                <a:cs typeface="Times New Roman"/>
              </a:rPr>
              <a:t>era permesso </a:t>
            </a:r>
            <a:r>
              <a:rPr sz="1200" dirty="0">
                <a:latin typeface="Times New Roman"/>
                <a:cs typeface="Times New Roman"/>
              </a:rPr>
              <a:t>vendere come schiave tali consorti </a:t>
            </a:r>
            <a:r>
              <a:rPr sz="1200" spc="-5" dirty="0">
                <a:latin typeface="Times New Roman"/>
                <a:cs typeface="Times New Roman"/>
              </a:rPr>
              <a:t>ripudiate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civiltà. Benché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sociale degli Ebrei fosse </a:t>
            </a:r>
            <a:r>
              <a:rPr sz="1200" dirty="0">
                <a:latin typeface="Times New Roman"/>
                <a:cs typeface="Times New Roman"/>
              </a:rPr>
              <a:t>rozzo,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a quello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tribù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circostanti.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57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(779.4) 69:8.5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pastori </a:t>
            </a:r>
            <a:r>
              <a:rPr sz="1200" dirty="0">
                <a:latin typeface="Times New Roman"/>
                <a:cs typeface="Times New Roman"/>
              </a:rPr>
              <a:t>furono i primi </a:t>
            </a:r>
            <a:r>
              <a:rPr sz="1200" spc="-5" dirty="0">
                <a:latin typeface="Times New Roman"/>
                <a:cs typeface="Times New Roman"/>
              </a:rPr>
              <a:t>capitalisti;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mandrie rappresentavano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capitale ed essi vivevano sull’interesse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sull’accrescimento </a:t>
            </a:r>
            <a:r>
              <a:rPr sz="1200" dirty="0">
                <a:latin typeface="Times New Roman"/>
                <a:cs typeface="Times New Roman"/>
              </a:rPr>
              <a:t>naturale. Essi 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inclini ad </a:t>
            </a:r>
            <a:r>
              <a:rPr sz="1200" spc="-5" dirty="0">
                <a:latin typeface="Times New Roman"/>
                <a:cs typeface="Times New Roman"/>
              </a:rPr>
              <a:t>affidare </a:t>
            </a:r>
            <a:r>
              <a:rPr sz="1200" dirty="0">
                <a:latin typeface="Times New Roman"/>
                <a:cs typeface="Times New Roman"/>
              </a:rPr>
              <a:t>questa ricchezza </a:t>
            </a:r>
            <a:r>
              <a:rPr sz="1200" spc="-5" dirty="0">
                <a:latin typeface="Times New Roman"/>
                <a:cs typeface="Times New Roman"/>
              </a:rPr>
              <a:t>alle cure </a:t>
            </a:r>
            <a:r>
              <a:rPr sz="1200" dirty="0">
                <a:latin typeface="Times New Roman"/>
                <a:cs typeface="Times New Roman"/>
              </a:rPr>
              <a:t>di schiavi o di donne.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fecero  dei prigionieri maschi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obbligarono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coltivare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terra. 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origine del servaggio </a:t>
            </a:r>
            <a:r>
              <a:rPr sz="1200" dirty="0">
                <a:latin typeface="Times New Roman"/>
                <a:cs typeface="Times New Roman"/>
              </a:rPr>
              <a:t>— l’uomo </a:t>
            </a:r>
            <a:r>
              <a:rPr sz="1200" spc="-5" dirty="0">
                <a:latin typeface="Times New Roman"/>
                <a:cs typeface="Times New Roman"/>
              </a:rPr>
              <a:t>addetto alla terra. Gli  Africani imparavano facilmente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coltivare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terra; per </a:t>
            </a:r>
            <a:r>
              <a:rPr sz="1200" spc="-5" dirty="0">
                <a:latin typeface="Times New Roman"/>
                <a:cs typeface="Times New Roman"/>
              </a:rPr>
              <a:t>questo divennero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razza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schiava.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944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054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si sta gradualmente formando </a:t>
            </a:r>
            <a:r>
              <a:rPr sz="1200" dirty="0">
                <a:latin typeface="Times New Roman"/>
                <a:cs typeface="Times New Roman"/>
              </a:rPr>
              <a:t>una crosta </a:t>
            </a:r>
            <a:r>
              <a:rPr sz="1200" spc="-5" dirty="0">
                <a:latin typeface="Times New Roman"/>
                <a:cs typeface="Times New Roman"/>
              </a:rPr>
              <a:t>costituita principalmente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granito comparativamente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leggero. Si sta preparando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pianeta che possa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mantenere 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711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(659.5) 57:7.6 </a:t>
            </a:r>
            <a:r>
              <a:rPr sz="1200" spc="-5" dirty="0">
                <a:latin typeface="Times New Roman"/>
                <a:cs typeface="Times New Roman"/>
              </a:rPr>
              <a:t>L’atmosfera planetaria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si sta lentamente evolvendo;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contiene </a:t>
            </a:r>
            <a:r>
              <a:rPr sz="1200" dirty="0">
                <a:latin typeface="Times New Roman"/>
                <a:cs typeface="Times New Roman"/>
              </a:rPr>
              <a:t>ora una </a:t>
            </a:r>
            <a:r>
              <a:rPr sz="1200" spc="-5" dirty="0">
                <a:latin typeface="Times New Roman"/>
                <a:cs typeface="Times New Roman"/>
              </a:rPr>
              <a:t>certa quantità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vapore </a:t>
            </a:r>
            <a:r>
              <a:rPr sz="1200" dirty="0">
                <a:latin typeface="Times New Roman"/>
                <a:cs typeface="Times New Roman"/>
              </a:rPr>
              <a:t>acqueo, di  ossido di </a:t>
            </a:r>
            <a:r>
              <a:rPr sz="1200" spc="-5" dirty="0">
                <a:latin typeface="Times New Roman"/>
                <a:cs typeface="Times New Roman"/>
              </a:rPr>
              <a:t>carbonio,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anidride carbonica </a:t>
            </a:r>
            <a:r>
              <a:rPr sz="1200" dirty="0">
                <a:latin typeface="Times New Roman"/>
                <a:cs typeface="Times New Roman"/>
              </a:rPr>
              <a:t>e di cloruro </a:t>
            </a:r>
            <a:r>
              <a:rPr sz="1200" spc="-5" dirty="0">
                <a:latin typeface="Times New Roman"/>
                <a:cs typeface="Times New Roman"/>
              </a:rPr>
              <a:t>d’idrogeno; </a:t>
            </a:r>
            <a:r>
              <a:rPr sz="1200" dirty="0">
                <a:latin typeface="Times New Roman"/>
                <a:cs typeface="Times New Roman"/>
              </a:rPr>
              <a:t>ma l’azoto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l’ossigeno </a:t>
            </a:r>
            <a:r>
              <a:rPr sz="1200" dirty="0">
                <a:latin typeface="Times New Roman"/>
                <a:cs typeface="Times New Roman"/>
              </a:rPr>
              <a:t>libero </a:t>
            </a:r>
            <a:r>
              <a:rPr sz="1200" spc="-5" dirty="0">
                <a:latin typeface="Times New Roman"/>
                <a:cs typeface="Times New Roman"/>
              </a:rPr>
              <a:t>sono scarsi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nulli.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L’atmosfera </a:t>
            </a:r>
            <a:r>
              <a:rPr sz="1200" dirty="0">
                <a:latin typeface="Times New Roman"/>
                <a:cs typeface="Times New Roman"/>
              </a:rPr>
              <a:t>di un mondo </a:t>
            </a:r>
            <a:r>
              <a:rPr sz="1200" spc="-5" dirty="0">
                <a:latin typeface="Times New Roman"/>
                <a:cs typeface="Times New Roman"/>
              </a:rPr>
              <a:t>nell’era </a:t>
            </a:r>
            <a:r>
              <a:rPr sz="1200" dirty="0">
                <a:latin typeface="Times New Roman"/>
                <a:cs typeface="Times New Roman"/>
              </a:rPr>
              <a:t>vulcanica presenta uno </a:t>
            </a:r>
            <a:r>
              <a:rPr sz="1200" spc="-5" dirty="0">
                <a:latin typeface="Times New Roman"/>
                <a:cs typeface="Times New Roman"/>
              </a:rPr>
              <a:t>spettacolo singolare.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spc="-10" dirty="0">
                <a:latin typeface="Times New Roman"/>
                <a:cs typeface="Times New Roman"/>
              </a:rPr>
              <a:t>gas </a:t>
            </a:r>
            <a:r>
              <a:rPr sz="1200" dirty="0">
                <a:latin typeface="Times New Roman"/>
                <a:cs typeface="Times New Roman"/>
              </a:rPr>
              <a:t>enumerati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fortemente carica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numerosi gas vulcanici, </a:t>
            </a:r>
            <a:r>
              <a:rPr sz="1200" dirty="0">
                <a:latin typeface="Times New Roman"/>
                <a:cs typeface="Times New Roman"/>
              </a:rPr>
              <a:t>e via via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forma la cintura </a:t>
            </a:r>
            <a:r>
              <a:rPr sz="1200" spc="-5" dirty="0">
                <a:latin typeface="Times New Roman"/>
                <a:cs typeface="Times New Roman"/>
              </a:rPr>
              <a:t>atmosferica,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 aggiungono </a:t>
            </a:r>
            <a:r>
              <a:rPr sz="1200" dirty="0">
                <a:latin typeface="Times New Roman"/>
                <a:cs typeface="Times New Roman"/>
              </a:rPr>
              <a:t>i prodotti della </a:t>
            </a:r>
            <a:r>
              <a:rPr sz="1200" spc="-5" dirty="0">
                <a:latin typeface="Times New Roman"/>
                <a:cs typeface="Times New Roman"/>
              </a:rPr>
              <a:t>combustione delle </a:t>
            </a:r>
            <a:r>
              <a:rPr sz="1200" dirty="0">
                <a:latin typeface="Times New Roman"/>
                <a:cs typeface="Times New Roman"/>
              </a:rPr>
              <a:t>abbondanti  </a:t>
            </a:r>
            <a:r>
              <a:rPr sz="1200" spc="-5" dirty="0">
                <a:latin typeface="Times New Roman"/>
                <a:cs typeface="Times New Roman"/>
              </a:rPr>
              <a:t>piogge </a:t>
            </a:r>
            <a:r>
              <a:rPr sz="1200" dirty="0">
                <a:latin typeface="Times New Roman"/>
                <a:cs typeface="Times New Roman"/>
              </a:rPr>
              <a:t>meteoriche </a:t>
            </a:r>
            <a:r>
              <a:rPr sz="1200" spc="-5" dirty="0">
                <a:latin typeface="Times New Roman"/>
                <a:cs typeface="Times New Roman"/>
              </a:rPr>
              <a:t>che si abbattono costantemente sulla superficie </a:t>
            </a:r>
            <a:r>
              <a:rPr sz="1200" dirty="0">
                <a:latin typeface="Times New Roman"/>
                <a:cs typeface="Times New Roman"/>
              </a:rPr>
              <a:t>del pianeta. </a:t>
            </a:r>
            <a:r>
              <a:rPr sz="1200" spc="-5" dirty="0">
                <a:latin typeface="Times New Roman"/>
                <a:cs typeface="Times New Roman"/>
              </a:rPr>
              <a:t>Tale combustione </a:t>
            </a:r>
            <a:r>
              <a:rPr sz="1200" dirty="0">
                <a:latin typeface="Times New Roman"/>
                <a:cs typeface="Times New Roman"/>
              </a:rPr>
              <a:t>meteorica mantiene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l’ossigeno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atmosferico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vicino all’esaurimento, </a:t>
            </a:r>
            <a:r>
              <a:rPr sz="1200" dirty="0">
                <a:latin typeface="Times New Roman"/>
                <a:cs typeface="Times New Roman"/>
              </a:rPr>
              <a:t>ed il ritmo dei </a:t>
            </a:r>
            <a:r>
              <a:rPr sz="1200" spc="-5" dirty="0">
                <a:latin typeface="Times New Roman"/>
                <a:cs typeface="Times New Roman"/>
              </a:rPr>
              <a:t>bombardamenti meteorici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intensissimo.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0637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(659.6) 57:7.7 </a:t>
            </a:r>
            <a:r>
              <a:rPr sz="1200" spc="-5" dirty="0">
                <a:latin typeface="Times New Roman"/>
                <a:cs typeface="Times New Roman"/>
              </a:rPr>
              <a:t>Ben presto </a:t>
            </a:r>
            <a:r>
              <a:rPr sz="1200" dirty="0">
                <a:latin typeface="Times New Roman"/>
                <a:cs typeface="Times New Roman"/>
              </a:rPr>
              <a:t>l’atmosfera diventa più stabile e </a:t>
            </a:r>
            <a:r>
              <a:rPr sz="1200" spc="-5" dirty="0">
                <a:latin typeface="Times New Roman"/>
                <a:cs typeface="Times New Roman"/>
              </a:rPr>
              <a:t>sufficientemente raffreddata </a:t>
            </a:r>
            <a:r>
              <a:rPr sz="1200" dirty="0">
                <a:latin typeface="Times New Roman"/>
                <a:cs typeface="Times New Roman"/>
              </a:rPr>
              <a:t>per dare inizio a </a:t>
            </a:r>
            <a:r>
              <a:rPr sz="1200" spc="-5" dirty="0">
                <a:latin typeface="Times New Roman"/>
                <a:cs typeface="Times New Roman"/>
              </a:rPr>
              <a:t>precipitazioni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pioggia </a:t>
            </a:r>
            <a:r>
              <a:rPr sz="1200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rovente superficie </a:t>
            </a:r>
            <a:r>
              <a:rPr sz="1200" dirty="0">
                <a:latin typeface="Times New Roman"/>
                <a:cs typeface="Times New Roman"/>
              </a:rPr>
              <a:t>rocciosa </a:t>
            </a:r>
            <a:r>
              <a:rPr sz="1200" spc="-5" dirty="0">
                <a:latin typeface="Times New Roman"/>
                <a:cs typeface="Times New Roman"/>
              </a:rPr>
              <a:t>del pianeta.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Urantia </a:t>
            </a:r>
            <a:r>
              <a:rPr sz="1200" dirty="0">
                <a:latin typeface="Times New Roman"/>
                <a:cs typeface="Times New Roman"/>
              </a:rPr>
              <a:t>è stato avviluppato in una </a:t>
            </a:r>
            <a:r>
              <a:rPr sz="1200" spc="-5" dirty="0">
                <a:latin typeface="Times New Roman"/>
                <a:cs typeface="Times New Roman"/>
              </a:rPr>
              <a:t>vasta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continua coltre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vapore.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durante queste ere </a:t>
            </a:r>
            <a:r>
              <a:rPr sz="1200" dirty="0">
                <a:latin typeface="Times New Roman"/>
                <a:cs typeface="Times New Roman"/>
              </a:rPr>
              <a:t>il sole non ha mai brillato sulla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71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(659.7) 57:7.8 </a:t>
            </a:r>
            <a:r>
              <a:rPr sz="1200" spc="-5" dirty="0">
                <a:latin typeface="Times New Roman"/>
                <a:cs typeface="Times New Roman"/>
              </a:rPr>
              <a:t>Gran parte del carbonio dell’atmosfera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fu sottratto per formare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carbonati dei </a:t>
            </a:r>
            <a:r>
              <a:rPr sz="1200" dirty="0">
                <a:latin typeface="Times New Roman"/>
                <a:cs typeface="Times New Roman"/>
              </a:rPr>
              <a:t>vari metalli che </a:t>
            </a:r>
            <a:r>
              <a:rPr sz="1200" spc="-5" dirty="0">
                <a:latin typeface="Times New Roman"/>
                <a:cs typeface="Times New Roman"/>
              </a:rPr>
              <a:t>abbondavano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strati  superficiali </a:t>
            </a:r>
            <a:r>
              <a:rPr sz="1200" dirty="0">
                <a:latin typeface="Times New Roman"/>
                <a:cs typeface="Times New Roman"/>
              </a:rPr>
              <a:t>del pianeta. </a:t>
            </a:r>
            <a:r>
              <a:rPr sz="1200" spc="-5" dirty="0">
                <a:latin typeface="Times New Roman"/>
                <a:cs typeface="Times New Roman"/>
              </a:rPr>
              <a:t>Più tardi, </a:t>
            </a:r>
            <a:r>
              <a:rPr sz="1200" dirty="0">
                <a:latin typeface="Times New Roman"/>
                <a:cs typeface="Times New Roman"/>
              </a:rPr>
              <a:t>quantità molto </a:t>
            </a:r>
            <a:r>
              <a:rPr sz="1200" spc="-5" dirty="0">
                <a:latin typeface="Times New Roman"/>
                <a:cs typeface="Times New Roman"/>
              </a:rPr>
              <a:t>più grandi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gas </a:t>
            </a:r>
            <a:r>
              <a:rPr sz="1200" dirty="0">
                <a:latin typeface="Times New Roman"/>
                <a:cs typeface="Times New Roman"/>
              </a:rPr>
              <a:t>carbonici </a:t>
            </a:r>
            <a:r>
              <a:rPr sz="1200" spc="-5" dirty="0">
                <a:latin typeface="Times New Roman"/>
                <a:cs typeface="Times New Roman"/>
              </a:rPr>
              <a:t>furono consumati dalla </a:t>
            </a:r>
            <a:r>
              <a:rPr sz="1200" dirty="0">
                <a:latin typeface="Times New Roman"/>
                <a:cs typeface="Times New Roman"/>
              </a:rPr>
              <a:t>primitiva e </a:t>
            </a:r>
            <a:r>
              <a:rPr sz="1200" spc="-5" dirty="0">
                <a:latin typeface="Times New Roman"/>
                <a:cs typeface="Times New Roman"/>
              </a:rPr>
              <a:t>prolifica </a:t>
            </a:r>
            <a:r>
              <a:rPr sz="1200" dirty="0">
                <a:latin typeface="Times New Roman"/>
                <a:cs typeface="Times New Roman"/>
              </a:rPr>
              <a:t>vita  </a:t>
            </a:r>
            <a:r>
              <a:rPr sz="1200" spc="-5" dirty="0">
                <a:latin typeface="Times New Roman"/>
                <a:cs typeface="Times New Roman"/>
              </a:rPr>
              <a:t>vegetale.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(660.1) 57:7.9 </a:t>
            </a:r>
            <a:r>
              <a:rPr sz="1200" spc="-5" dirty="0">
                <a:latin typeface="Times New Roman"/>
                <a:cs typeface="Times New Roman"/>
              </a:rPr>
              <a:t>Anche nei </a:t>
            </a:r>
            <a:r>
              <a:rPr sz="1200" dirty="0">
                <a:latin typeface="Times New Roman"/>
                <a:cs typeface="Times New Roman"/>
              </a:rPr>
              <a:t>periodi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le persistenti </a:t>
            </a:r>
            <a:r>
              <a:rPr sz="1200" spc="-5" dirty="0">
                <a:latin typeface="Times New Roman"/>
                <a:cs typeface="Times New Roman"/>
              </a:rPr>
              <a:t>colate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lava </a:t>
            </a:r>
            <a:r>
              <a:rPr sz="1200" dirty="0">
                <a:latin typeface="Times New Roman"/>
                <a:cs typeface="Times New Roman"/>
              </a:rPr>
              <a:t>e la caduta di </a:t>
            </a:r>
            <a:r>
              <a:rPr sz="1200" spc="-5" dirty="0">
                <a:latin typeface="Times New Roman"/>
                <a:cs typeface="Times New Roman"/>
              </a:rPr>
              <a:t>meteore esaurirono quasi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completamente</a:t>
            </a:r>
            <a:endParaRPr sz="1200">
              <a:latin typeface="Times New Roman"/>
              <a:cs typeface="Times New Roman"/>
            </a:endParaRPr>
          </a:p>
          <a:p>
            <a:pPr marL="88900" marR="26606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l’ossigeno dell’aria. </a:t>
            </a:r>
            <a:r>
              <a:rPr sz="1200" dirty="0">
                <a:latin typeface="Times New Roman"/>
                <a:cs typeface="Times New Roman"/>
              </a:rPr>
              <a:t>Anche i primi depositi </a:t>
            </a:r>
            <a:r>
              <a:rPr sz="1200" spc="-5" dirty="0">
                <a:latin typeface="Times New Roman"/>
                <a:cs typeface="Times New Roman"/>
              </a:rPr>
              <a:t>dell’oceano </a:t>
            </a:r>
            <a:r>
              <a:rPr sz="1200" dirty="0">
                <a:latin typeface="Times New Roman"/>
                <a:cs typeface="Times New Roman"/>
              </a:rPr>
              <a:t>primitivo,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apparve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presto, non </a:t>
            </a:r>
            <a:r>
              <a:rPr sz="1200" spc="-5" dirty="0">
                <a:latin typeface="Times New Roman"/>
                <a:cs typeface="Times New Roman"/>
              </a:rPr>
              <a:t>contenevano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pietre colorate </a:t>
            </a:r>
            <a:r>
              <a:rPr sz="1200" dirty="0">
                <a:latin typeface="Times New Roman"/>
                <a:cs typeface="Times New Roman"/>
              </a:rPr>
              <a:t>né  </a:t>
            </a:r>
            <a:r>
              <a:rPr sz="1200" spc="-5" dirty="0">
                <a:latin typeface="Times New Roman"/>
                <a:cs typeface="Times New Roman"/>
              </a:rPr>
              <a:t>scisti.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lungo </a:t>
            </a:r>
            <a:r>
              <a:rPr sz="1200" dirty="0">
                <a:latin typeface="Times New Roman"/>
                <a:cs typeface="Times New Roman"/>
              </a:rPr>
              <a:t>tempo dopo </a:t>
            </a:r>
            <a:r>
              <a:rPr sz="1200" spc="-5" dirty="0">
                <a:latin typeface="Times New Roman"/>
                <a:cs typeface="Times New Roman"/>
              </a:rPr>
              <a:t>l’apparizione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oceano </a:t>
            </a:r>
            <a:r>
              <a:rPr sz="1200" dirty="0">
                <a:latin typeface="Times New Roman"/>
                <a:cs typeface="Times New Roman"/>
              </a:rPr>
              <a:t>non vi fu </a:t>
            </a:r>
            <a:r>
              <a:rPr sz="1200" spc="-5" dirty="0">
                <a:latin typeface="Times New Roman"/>
                <a:cs typeface="Times New Roman"/>
              </a:rPr>
              <a:t>praticamente ossigeno libero nell’atmosfera;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apparve </a:t>
            </a:r>
            <a:r>
              <a:rPr sz="1200" dirty="0">
                <a:latin typeface="Times New Roman"/>
                <a:cs typeface="Times New Roman"/>
              </a:rPr>
              <a:t>in quantità </a:t>
            </a:r>
            <a:r>
              <a:rPr sz="1200" spc="-5" dirty="0">
                <a:latin typeface="Times New Roman"/>
                <a:cs typeface="Times New Roman"/>
              </a:rPr>
              <a:t>rilevanti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fosse generato </a:t>
            </a:r>
            <a:r>
              <a:rPr sz="1200" dirty="0">
                <a:latin typeface="Times New Roman"/>
                <a:cs typeface="Times New Roman"/>
              </a:rPr>
              <a:t>più tardi </a:t>
            </a:r>
            <a:r>
              <a:rPr sz="1200" spc="-5" dirty="0">
                <a:latin typeface="Times New Roman"/>
                <a:cs typeface="Times New Roman"/>
              </a:rPr>
              <a:t>dalle alghe marine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forme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vita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vegetale.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30870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2952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(779.5) 69:8.6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schiavitù fu un </a:t>
            </a:r>
            <a:r>
              <a:rPr sz="1200" spc="-5" dirty="0">
                <a:latin typeface="Times New Roman"/>
                <a:cs typeface="Times New Roman"/>
              </a:rPr>
              <a:t>anello indispensabile nella catena della civiltà umana. Essa fu </a:t>
            </a:r>
            <a:r>
              <a:rPr sz="1200" dirty="0">
                <a:latin typeface="Times New Roman"/>
                <a:cs typeface="Times New Roman"/>
              </a:rPr>
              <a:t>il ponte sul quale 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passò dal  </a:t>
            </a:r>
            <a:r>
              <a:rPr sz="1200" spc="-5" dirty="0">
                <a:latin typeface="Times New Roman"/>
                <a:cs typeface="Times New Roman"/>
              </a:rPr>
              <a:t>caos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dall’indolenza all’ordine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attività della civiltà;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costrinse </a:t>
            </a:r>
            <a:r>
              <a:rPr sz="1200" dirty="0">
                <a:latin typeface="Times New Roman"/>
                <a:cs typeface="Times New Roman"/>
              </a:rPr>
              <a:t>a lavorare i popoli arretrati e </a:t>
            </a:r>
            <a:r>
              <a:rPr sz="1200" spc="-5" dirty="0">
                <a:latin typeface="Times New Roman"/>
                <a:cs typeface="Times New Roman"/>
              </a:rPr>
              <a:t>indolenti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fornì </a:t>
            </a:r>
            <a:r>
              <a:rPr sz="1200" dirty="0">
                <a:latin typeface="Times New Roman"/>
                <a:cs typeface="Times New Roman"/>
              </a:rPr>
              <a:t>così la  </a:t>
            </a:r>
            <a:r>
              <a:rPr sz="1200" spc="-5" dirty="0">
                <a:latin typeface="Times New Roman"/>
                <a:cs typeface="Times New Roman"/>
              </a:rPr>
              <a:t>ricchezza ed </a:t>
            </a:r>
            <a:r>
              <a:rPr sz="1200" dirty="0">
                <a:latin typeface="Times New Roman"/>
                <a:cs typeface="Times New Roman"/>
              </a:rPr>
              <a:t>il tempo </a:t>
            </a:r>
            <a:r>
              <a:rPr sz="1200" spc="-5" dirty="0">
                <a:latin typeface="Times New Roman"/>
                <a:cs typeface="Times New Roman"/>
              </a:rPr>
              <a:t>libero per l’avanzamento </a:t>
            </a:r>
            <a:r>
              <a:rPr sz="1200" dirty="0">
                <a:latin typeface="Times New Roman"/>
                <a:cs typeface="Times New Roman"/>
              </a:rPr>
              <a:t>sociale </a:t>
            </a:r>
            <a:r>
              <a:rPr sz="1200" spc="-5" dirty="0">
                <a:latin typeface="Times New Roman"/>
                <a:cs typeface="Times New Roman"/>
              </a:rPr>
              <a:t>dei loro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962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(779.6) 69:8.7 </a:t>
            </a:r>
            <a:r>
              <a:rPr sz="1200" spc="-5" dirty="0">
                <a:latin typeface="Times New Roman"/>
                <a:cs typeface="Times New Roman"/>
              </a:rPr>
              <a:t>L’istituzione della schiavitù costrinse </a:t>
            </a:r>
            <a:r>
              <a:rPr sz="1200" dirty="0">
                <a:latin typeface="Times New Roman"/>
                <a:cs typeface="Times New Roman"/>
              </a:rPr>
              <a:t>l’uomo ad </a:t>
            </a:r>
            <a:r>
              <a:rPr sz="1200" spc="-5" dirty="0">
                <a:latin typeface="Times New Roman"/>
                <a:cs typeface="Times New Roman"/>
              </a:rPr>
              <a:t>inventare </a:t>
            </a:r>
            <a:r>
              <a:rPr sz="1200" dirty="0">
                <a:latin typeface="Times New Roman"/>
                <a:cs typeface="Times New Roman"/>
              </a:rPr>
              <a:t>i meccanismi </a:t>
            </a:r>
            <a:r>
              <a:rPr sz="1200" spc="-5" dirty="0">
                <a:latin typeface="Times New Roman"/>
                <a:cs typeface="Times New Roman"/>
              </a:rPr>
              <a:t>regolatori </a:t>
            </a:r>
            <a:r>
              <a:rPr sz="1200" dirty="0">
                <a:latin typeface="Times New Roman"/>
                <a:cs typeface="Times New Roman"/>
              </a:rPr>
              <a:t>della società </a:t>
            </a:r>
            <a:r>
              <a:rPr sz="1200" spc="-5" dirty="0">
                <a:latin typeface="Times New Roman"/>
                <a:cs typeface="Times New Roman"/>
              </a:rPr>
              <a:t>primitiva; </a:t>
            </a:r>
            <a:r>
              <a:rPr sz="1200" dirty="0">
                <a:latin typeface="Times New Roman"/>
                <a:cs typeface="Times New Roman"/>
              </a:rPr>
              <a:t>essa diede 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alle prime forme di </a:t>
            </a:r>
            <a:r>
              <a:rPr sz="1200" spc="-5" dirty="0">
                <a:latin typeface="Times New Roman"/>
                <a:cs typeface="Times New Roman"/>
              </a:rPr>
              <a:t>governo.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schiavitù esige </a:t>
            </a:r>
            <a:r>
              <a:rPr sz="1200" dirty="0">
                <a:latin typeface="Times New Roman"/>
                <a:cs typeface="Times New Roman"/>
              </a:rPr>
              <a:t>una forte </a:t>
            </a:r>
            <a:r>
              <a:rPr sz="1200" spc="-5" dirty="0">
                <a:latin typeface="Times New Roman"/>
                <a:cs typeface="Times New Roman"/>
              </a:rPr>
              <a:t>regolamentazione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Medio Evo </a:t>
            </a:r>
            <a:r>
              <a:rPr sz="1200" spc="-5" dirty="0">
                <a:latin typeface="Times New Roman"/>
                <a:cs typeface="Times New Roman"/>
              </a:rPr>
              <a:t>europeo </a:t>
            </a:r>
            <a:r>
              <a:rPr sz="1200" dirty="0">
                <a:latin typeface="Times New Roman"/>
                <a:cs typeface="Times New Roman"/>
              </a:rPr>
              <a:t>essa 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scomparve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 signori </a:t>
            </a:r>
            <a:r>
              <a:rPr sz="1200" spc="-5" dirty="0">
                <a:latin typeface="Times New Roman"/>
                <a:cs typeface="Times New Roman"/>
              </a:rPr>
              <a:t>feudali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controllare </a:t>
            </a:r>
            <a:r>
              <a:rPr sz="1200" spc="-5" dirty="0">
                <a:latin typeface="Times New Roman"/>
                <a:cs typeface="Times New Roman"/>
              </a:rPr>
              <a:t>gli schiavi.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arretrate dei tempi </a:t>
            </a:r>
            <a:r>
              <a:rPr sz="1200" dirty="0">
                <a:latin typeface="Times New Roman"/>
                <a:cs typeface="Times New Roman"/>
              </a:rPr>
              <a:t>antichi, come  </a:t>
            </a:r>
            <a:r>
              <a:rPr sz="1200" spc="-5" dirty="0">
                <a:latin typeface="Times New Roman"/>
                <a:cs typeface="Times New Roman"/>
              </a:rPr>
              <a:t>gli aborigeni australiani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oggi, </a:t>
            </a:r>
            <a:r>
              <a:rPr sz="1200" dirty="0">
                <a:latin typeface="Times New Roman"/>
                <a:cs typeface="Times New Roman"/>
              </a:rPr>
              <a:t>non hanno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avuto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schiavi.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(779.7) 69:8.8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opprimente, </a:t>
            </a:r>
            <a:r>
              <a:rPr sz="1200" dirty="0">
                <a:latin typeface="Times New Roman"/>
                <a:cs typeface="Times New Roman"/>
              </a:rPr>
              <a:t>ma fu </a:t>
            </a:r>
            <a:r>
              <a:rPr sz="1200" spc="-5" dirty="0">
                <a:latin typeface="Times New Roman"/>
                <a:cs typeface="Times New Roman"/>
              </a:rPr>
              <a:t>alla scuola dell’oppressione 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apprese l’industria. Alla fine gli schiavi  condivisero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benefici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società superiore che essi avevano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involontariamente contribuito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creare.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schiavitù crea  un’organizzazione culturale </a:t>
            </a:r>
            <a:r>
              <a:rPr sz="1200" dirty="0">
                <a:latin typeface="Times New Roman"/>
                <a:cs typeface="Times New Roman"/>
              </a:rPr>
              <a:t>e realizzazioni </a:t>
            </a:r>
            <a:r>
              <a:rPr sz="1200" spc="-5" dirty="0">
                <a:latin typeface="Times New Roman"/>
                <a:cs typeface="Times New Roman"/>
              </a:rPr>
              <a:t>sociali,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attacca ben presto insidiosamente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dall’interno come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grave </a:t>
            </a:r>
            <a:r>
              <a:rPr sz="1200" dirty="0">
                <a:latin typeface="Times New Roman"/>
                <a:cs typeface="Times New Roman"/>
              </a:rPr>
              <a:t>di  tutte le </a:t>
            </a:r>
            <a:r>
              <a:rPr sz="1200" spc="-5" dirty="0">
                <a:latin typeface="Times New Roman"/>
                <a:cs typeface="Times New Roman"/>
              </a:rPr>
              <a:t>malattie sociali </a:t>
            </a:r>
            <a:r>
              <a:rPr sz="1200" dirty="0">
                <a:latin typeface="Times New Roman"/>
                <a:cs typeface="Times New Roman"/>
              </a:rPr>
              <a:t>distruttive.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159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(779.8) 69:8.9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invenzioni </a:t>
            </a:r>
            <a:r>
              <a:rPr sz="1200" spc="-5" dirty="0">
                <a:latin typeface="Times New Roman"/>
                <a:cs typeface="Times New Roman"/>
              </a:rPr>
              <a:t>meccaniche </a:t>
            </a:r>
            <a:r>
              <a:rPr sz="1200" dirty="0">
                <a:latin typeface="Times New Roman"/>
                <a:cs typeface="Times New Roman"/>
              </a:rPr>
              <a:t>moderne hanno </a:t>
            </a:r>
            <a:r>
              <a:rPr sz="1200" spc="-5" dirty="0">
                <a:latin typeface="Times New Roman"/>
                <a:cs typeface="Times New Roman"/>
              </a:rPr>
              <a:t>reso obsoleta </a:t>
            </a:r>
            <a:r>
              <a:rPr sz="1200" dirty="0">
                <a:latin typeface="Times New Roman"/>
                <a:cs typeface="Times New Roman"/>
              </a:rPr>
              <a:t>la schiavitù.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schiavitù,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poligamia, sta </a:t>
            </a:r>
            <a:r>
              <a:rPr sz="1200" dirty="0">
                <a:latin typeface="Times New Roman"/>
                <a:cs typeface="Times New Roman"/>
              </a:rPr>
              <a:t>scomparendo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paga.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rivelato </a:t>
            </a:r>
            <a:r>
              <a:rPr sz="1200" dirty="0">
                <a:latin typeface="Times New Roman"/>
                <a:cs typeface="Times New Roman"/>
              </a:rPr>
              <a:t>disastroso </a:t>
            </a:r>
            <a:r>
              <a:rPr sz="1200" spc="-5" dirty="0">
                <a:latin typeface="Times New Roman"/>
                <a:cs typeface="Times New Roman"/>
              </a:rPr>
              <a:t>liberare </a:t>
            </a:r>
            <a:r>
              <a:rPr sz="1200" dirty="0">
                <a:latin typeface="Times New Roman"/>
                <a:cs typeface="Times New Roman"/>
              </a:rPr>
              <a:t>improvvisamente un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dirty="0">
                <a:latin typeface="Times New Roman"/>
                <a:cs typeface="Times New Roman"/>
              </a:rPr>
              <a:t>di schiavi; </a:t>
            </a:r>
            <a:r>
              <a:rPr sz="1200" spc="-5" dirty="0">
                <a:latin typeface="Times New Roman"/>
                <a:cs typeface="Times New Roman"/>
              </a:rPr>
              <a:t>si verificano </a:t>
            </a:r>
            <a:r>
              <a:rPr sz="1200" dirty="0">
                <a:latin typeface="Times New Roman"/>
                <a:cs typeface="Times New Roman"/>
              </a:rPr>
              <a:t>minori  </a:t>
            </a:r>
            <a:r>
              <a:rPr sz="1200" spc="-5" dirty="0">
                <a:latin typeface="Times New Roman"/>
                <a:cs typeface="Times New Roman"/>
              </a:rPr>
              <a:t>sconvolgimenti quando vengono emancipati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gradualmente.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5657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(780.1) 69:8.10 </a:t>
            </a:r>
            <a:r>
              <a:rPr sz="1200" spc="-10" dirty="0">
                <a:latin typeface="Times New Roman"/>
                <a:cs typeface="Times New Roman"/>
              </a:rPr>
              <a:t>Oggi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non sono più </a:t>
            </a:r>
            <a:r>
              <a:rPr sz="1200" spc="-5" dirty="0">
                <a:latin typeface="Times New Roman"/>
                <a:cs typeface="Times New Roman"/>
              </a:rPr>
              <a:t>schiavi sociali,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permettono all’ambizione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asservirli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debiti.  Involontariamente </a:t>
            </a:r>
            <a:r>
              <a:rPr sz="1200" dirty="0">
                <a:latin typeface="Times New Roman"/>
                <a:cs typeface="Times New Roman"/>
              </a:rPr>
              <a:t>la schiavitù ha </a:t>
            </a:r>
            <a:r>
              <a:rPr sz="1200" spc="-5" dirty="0">
                <a:latin typeface="Times New Roman"/>
                <a:cs typeface="Times New Roman"/>
              </a:rPr>
              <a:t>ceduto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ad 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nuova e migliorata di servitù </a:t>
            </a:r>
            <a:r>
              <a:rPr sz="1200" spc="-5" dirty="0">
                <a:latin typeface="Times New Roman"/>
                <a:cs typeface="Times New Roman"/>
              </a:rPr>
              <a:t>industriale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modificata.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489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(780.2) 69:8.11 </a:t>
            </a:r>
            <a:r>
              <a:rPr sz="1200" spc="-5" dirty="0">
                <a:latin typeface="Times New Roman"/>
                <a:cs typeface="Times New Roman"/>
              </a:rPr>
              <a:t>Anche se l’ideale della </a:t>
            </a:r>
            <a:r>
              <a:rPr sz="1200" dirty="0">
                <a:latin typeface="Times New Roman"/>
                <a:cs typeface="Times New Roman"/>
              </a:rPr>
              <a:t>società 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universale, </a:t>
            </a:r>
            <a:r>
              <a:rPr sz="1200" dirty="0">
                <a:latin typeface="Times New Roman"/>
                <a:cs typeface="Times New Roman"/>
              </a:rPr>
              <a:t>l’ozio non </a:t>
            </a:r>
            <a:r>
              <a:rPr sz="1200" spc="-5" dirty="0">
                <a:latin typeface="Times New Roman"/>
                <a:cs typeface="Times New Roman"/>
              </a:rPr>
              <a:t>dovrebbe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tollerato. Tutte le persone valide  </a:t>
            </a:r>
            <a:r>
              <a:rPr sz="1200" spc="-5" dirty="0">
                <a:latin typeface="Times New Roman"/>
                <a:cs typeface="Times New Roman"/>
              </a:rPr>
              <a:t>dovrebbero essere obbligate </a:t>
            </a:r>
            <a:r>
              <a:rPr sz="1200" dirty="0">
                <a:latin typeface="Times New Roman"/>
                <a:cs typeface="Times New Roman"/>
              </a:rPr>
              <a:t>a compiere una quantità di </a:t>
            </a:r>
            <a:r>
              <a:rPr sz="1200" spc="-5" dirty="0">
                <a:latin typeface="Times New Roman"/>
                <a:cs typeface="Times New Roman"/>
              </a:rPr>
              <a:t>lavoro almeno sufficiente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mantenerle.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245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(780.3) 69:8.12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moderna va in senso inverso.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schiavitù è </a:t>
            </a:r>
            <a:r>
              <a:rPr sz="1200" spc="-5" dirty="0">
                <a:latin typeface="Times New Roman"/>
                <a:cs typeface="Times New Roman"/>
              </a:rPr>
              <a:t>quasi scomparsa; gli animali domestici stanno scomparendo.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civiltà sta ritornando al </a:t>
            </a:r>
            <a:r>
              <a:rPr sz="1200" dirty="0">
                <a:latin typeface="Times New Roman"/>
                <a:cs typeface="Times New Roman"/>
              </a:rPr>
              <a:t>fuoco —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 inorganico — a causa </a:t>
            </a:r>
            <a:r>
              <a:rPr sz="1200" spc="-5" dirty="0">
                <a:latin typeface="Times New Roman"/>
                <a:cs typeface="Times New Roman"/>
              </a:rPr>
              <a:t>dell’energia. 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uscito </a:t>
            </a:r>
            <a:r>
              <a:rPr sz="1200" dirty="0">
                <a:latin typeface="Times New Roman"/>
                <a:cs typeface="Times New Roman"/>
              </a:rPr>
              <a:t>dallo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spc="-10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grazie al  </a:t>
            </a:r>
            <a:r>
              <a:rPr sz="1200" spc="-5" dirty="0">
                <a:latin typeface="Times New Roman"/>
                <a:cs typeface="Times New Roman"/>
              </a:rPr>
              <a:t>fuoco, agli animali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schiavitù; oggi ritorna </a:t>
            </a:r>
            <a:r>
              <a:rPr sz="1200" dirty="0">
                <a:latin typeface="Times New Roman"/>
                <a:cs typeface="Times New Roman"/>
              </a:rPr>
              <a:t>indietro, </a:t>
            </a:r>
            <a:r>
              <a:rPr sz="1200" spc="-5" dirty="0">
                <a:latin typeface="Times New Roman"/>
                <a:cs typeface="Times New Roman"/>
              </a:rPr>
              <a:t>respingendo </a:t>
            </a:r>
            <a:r>
              <a:rPr sz="1200" dirty="0">
                <a:latin typeface="Times New Roman"/>
                <a:cs typeface="Times New Roman"/>
              </a:rPr>
              <a:t>l’aiuto </a:t>
            </a:r>
            <a:r>
              <a:rPr sz="1200" spc="-5" dirty="0">
                <a:latin typeface="Times New Roman"/>
                <a:cs typeface="Times New Roman"/>
              </a:rPr>
              <a:t>degli schiavi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l’assistenza degli animali, mentre cerca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strappare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segreti </a:t>
            </a:r>
            <a:r>
              <a:rPr sz="1200" dirty="0">
                <a:latin typeface="Times New Roman"/>
                <a:cs typeface="Times New Roman"/>
              </a:rPr>
              <a:t>e nuove </a:t>
            </a:r>
            <a:r>
              <a:rPr sz="1200" spc="-5" dirty="0">
                <a:latin typeface="Times New Roman"/>
                <a:cs typeface="Times New Roman"/>
              </a:rPr>
              <a:t>fonti </a:t>
            </a:r>
            <a:r>
              <a:rPr sz="1200" dirty="0">
                <a:latin typeface="Times New Roman"/>
                <a:cs typeface="Times New Roman"/>
              </a:rPr>
              <a:t>di ricchezza e di </a:t>
            </a:r>
            <a:r>
              <a:rPr sz="1200" spc="-5" dirty="0">
                <a:latin typeface="Times New Roman"/>
                <a:cs typeface="Times New Roman"/>
              </a:rPr>
              <a:t>potere ai </a:t>
            </a:r>
            <a:r>
              <a:rPr sz="1200" dirty="0">
                <a:latin typeface="Times New Roman"/>
                <a:cs typeface="Times New Roman"/>
              </a:rPr>
              <a:t>depositi elementali 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La proprietà privata</a:t>
            </a:r>
            <a:endParaRPr sz="1600">
              <a:latin typeface="Times New Roman"/>
              <a:cs typeface="Times New Roman"/>
            </a:endParaRPr>
          </a:p>
          <a:p>
            <a:pPr marL="76200" marR="11620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(780.4) 69:9.1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primitiva fosse praticamente comunitaria, </a:t>
            </a:r>
            <a:r>
              <a:rPr sz="1200" dirty="0">
                <a:latin typeface="Times New Roman"/>
                <a:cs typeface="Times New Roman"/>
              </a:rPr>
              <a:t>l’uomo primitivo non </a:t>
            </a:r>
            <a:r>
              <a:rPr sz="1200" spc="-5" dirty="0">
                <a:latin typeface="Times New Roman"/>
                <a:cs typeface="Times New Roman"/>
              </a:rPr>
              <a:t>praticava </a:t>
            </a:r>
            <a:r>
              <a:rPr sz="1200" dirty="0">
                <a:latin typeface="Times New Roman"/>
                <a:cs typeface="Times New Roman"/>
              </a:rPr>
              <a:t>le dottrine moderne del  </a:t>
            </a:r>
            <a:r>
              <a:rPr sz="1200" spc="-5" dirty="0">
                <a:latin typeface="Times New Roman"/>
                <a:cs typeface="Times New Roman"/>
              </a:rPr>
              <a:t>comunismo.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comunismo di </a:t>
            </a:r>
            <a:r>
              <a:rPr sz="1200" spc="-5" dirty="0">
                <a:latin typeface="Times New Roman"/>
                <a:cs typeface="Times New Roman"/>
              </a:rPr>
              <a:t>quei tempi antichi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mera teoria o una dottrina </a:t>
            </a:r>
            <a:r>
              <a:rPr sz="1200" spc="-5" dirty="0">
                <a:latin typeface="Times New Roman"/>
                <a:cs typeface="Times New Roman"/>
              </a:rPr>
              <a:t>sociale;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pratico  aggiustamento automatico.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comunismo impedì la </a:t>
            </a:r>
            <a:r>
              <a:rPr sz="1200" spc="-5" dirty="0">
                <a:latin typeface="Times New Roman"/>
                <a:cs typeface="Times New Roman"/>
              </a:rPr>
              <a:t>povertà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miseria;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mendicità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prostituzione erano </a:t>
            </a:r>
            <a:r>
              <a:rPr sz="1200" dirty="0">
                <a:latin typeface="Times New Roman"/>
                <a:cs typeface="Times New Roman"/>
              </a:rPr>
              <a:t>quasi sconosciute tra 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antiche.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870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(780.5) 69:9.2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comunismo </a:t>
            </a:r>
            <a:r>
              <a:rPr sz="1200" spc="-5" dirty="0">
                <a:latin typeface="Times New Roman"/>
                <a:cs typeface="Times New Roman"/>
              </a:rPr>
              <a:t>primitivo </a:t>
            </a:r>
            <a:r>
              <a:rPr sz="1200" dirty="0">
                <a:latin typeface="Times New Roman"/>
                <a:cs typeface="Times New Roman"/>
              </a:rPr>
              <a:t>non livellò </a:t>
            </a:r>
            <a:r>
              <a:rPr sz="1200" spc="-5" dirty="0">
                <a:latin typeface="Times New Roman"/>
                <a:cs typeface="Times New Roman"/>
              </a:rPr>
              <a:t>particolarmente gli </a:t>
            </a:r>
            <a:r>
              <a:rPr sz="1200" dirty="0">
                <a:latin typeface="Times New Roman"/>
                <a:cs typeface="Times New Roman"/>
              </a:rPr>
              <a:t>uomini in </a:t>
            </a:r>
            <a:r>
              <a:rPr sz="1200" spc="-5" dirty="0">
                <a:latin typeface="Times New Roman"/>
                <a:cs typeface="Times New Roman"/>
              </a:rPr>
              <a:t>basso, </a:t>
            </a:r>
            <a:r>
              <a:rPr sz="1200" dirty="0">
                <a:latin typeface="Times New Roman"/>
                <a:cs typeface="Times New Roman"/>
              </a:rPr>
              <a:t>né esaltò la mediocrità, ma premiò l’ozio e la  </a:t>
            </a:r>
            <a:r>
              <a:rPr sz="1200" spc="-5" dirty="0">
                <a:latin typeface="Times New Roman"/>
                <a:cs typeface="Times New Roman"/>
              </a:rPr>
              <a:t>pigrizia, soffocò </a:t>
            </a:r>
            <a:r>
              <a:rPr sz="1200" dirty="0">
                <a:latin typeface="Times New Roman"/>
                <a:cs typeface="Times New Roman"/>
              </a:rPr>
              <a:t>l’industria e distrusse </a:t>
            </a:r>
            <a:r>
              <a:rPr sz="1200" spc="-5" dirty="0">
                <a:latin typeface="Times New Roman"/>
                <a:cs typeface="Times New Roman"/>
              </a:rPr>
              <a:t>l’ambizione.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comunismo fu </a:t>
            </a:r>
            <a:r>
              <a:rPr sz="1200" spc="-5" dirty="0">
                <a:latin typeface="Times New Roman"/>
                <a:cs typeface="Times New Roman"/>
              </a:rPr>
              <a:t>l’impalcatura indispensabile alla crescita della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società</a:t>
            </a:r>
            <a:endParaRPr sz="1200">
              <a:latin typeface="Times New Roman"/>
              <a:cs typeface="Times New Roman"/>
            </a:endParaRPr>
          </a:p>
          <a:p>
            <a:pPr marL="76200" marR="2705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primitiva,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cedette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passo all’evoluzione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ordine sociale </a:t>
            </a:r>
            <a:r>
              <a:rPr sz="1200" dirty="0">
                <a:latin typeface="Times New Roman"/>
                <a:cs typeface="Times New Roman"/>
              </a:rPr>
              <a:t>più elevato </a:t>
            </a:r>
            <a:r>
              <a:rPr sz="1200" spc="-5" dirty="0">
                <a:latin typeface="Times New Roman"/>
                <a:cs typeface="Times New Roman"/>
              </a:rPr>
              <a:t>perché esso </a:t>
            </a:r>
            <a:r>
              <a:rPr sz="1200" dirty="0">
                <a:latin typeface="Times New Roman"/>
                <a:cs typeface="Times New Roman"/>
              </a:rPr>
              <a:t>andava contro </a:t>
            </a:r>
            <a:r>
              <a:rPr sz="1200" spc="-5" dirty="0">
                <a:latin typeface="Times New Roman"/>
                <a:cs typeface="Times New Roman"/>
              </a:rPr>
              <a:t>quattro forti </a:t>
            </a:r>
            <a:r>
              <a:rPr sz="1200" dirty="0">
                <a:latin typeface="Times New Roman"/>
                <a:cs typeface="Times New Roman"/>
              </a:rPr>
              <a:t>inclinazioni  </a:t>
            </a:r>
            <a:r>
              <a:rPr sz="1200" spc="-5" dirty="0">
                <a:latin typeface="Times New Roman"/>
                <a:cs typeface="Times New Roman"/>
              </a:rPr>
              <a:t>umane: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5416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(780.6) 69:9.3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famiglia.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anela soltanto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accumulare </a:t>
            </a:r>
            <a:r>
              <a:rPr sz="1200" dirty="0">
                <a:latin typeface="Times New Roman"/>
                <a:cs typeface="Times New Roman"/>
              </a:rPr>
              <a:t>ricchezze; </a:t>
            </a:r>
            <a:r>
              <a:rPr sz="1200" spc="-5" dirty="0">
                <a:latin typeface="Times New Roman"/>
                <a:cs typeface="Times New Roman"/>
              </a:rPr>
              <a:t>egli desidera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tramandare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 beni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discendenza.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nella società comunitaria primitiva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5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alla sua morte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consumato  immediatamente </a:t>
            </a:r>
            <a:r>
              <a:rPr sz="1200" dirty="0">
                <a:latin typeface="Times New Roman"/>
                <a:cs typeface="Times New Roman"/>
              </a:rPr>
              <a:t>o distribuito tra i </a:t>
            </a:r>
            <a:r>
              <a:rPr sz="1200" spc="-5" dirty="0">
                <a:latin typeface="Times New Roman"/>
                <a:cs typeface="Times New Roman"/>
              </a:rPr>
              <a:t>membri del gruppo.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esisteva eredità della proprietà </a:t>
            </a:r>
            <a:r>
              <a:rPr sz="1200" dirty="0">
                <a:latin typeface="Times New Roman"/>
                <a:cs typeface="Times New Roman"/>
              </a:rPr>
              <a:t>— l’imposta di  </a:t>
            </a:r>
            <a:r>
              <a:rPr sz="1200" spc="-5" dirty="0">
                <a:latin typeface="Times New Roman"/>
                <a:cs typeface="Times New Roman"/>
              </a:rPr>
              <a:t>successione </a:t>
            </a:r>
            <a:r>
              <a:rPr sz="1200" dirty="0">
                <a:latin typeface="Times New Roman"/>
                <a:cs typeface="Times New Roman"/>
              </a:rPr>
              <a:t>era del </a:t>
            </a:r>
            <a:r>
              <a:rPr sz="1200" spc="-5" dirty="0">
                <a:latin typeface="Times New Roman"/>
                <a:cs typeface="Times New Roman"/>
              </a:rPr>
              <a:t>cento per cento.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costumi successivi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accumulare </a:t>
            </a:r>
            <a:r>
              <a:rPr sz="1200" dirty="0">
                <a:latin typeface="Times New Roman"/>
                <a:cs typeface="Times New Roman"/>
              </a:rPr>
              <a:t>capitali e di </a:t>
            </a:r>
            <a:r>
              <a:rPr sz="1200" spc="-5" dirty="0">
                <a:latin typeface="Times New Roman"/>
                <a:cs typeface="Times New Roman"/>
              </a:rPr>
              <a:t>ereditare proprietà furono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netto progresso sociale.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nonostante i </a:t>
            </a:r>
            <a:r>
              <a:rPr sz="1200" spc="-5" dirty="0">
                <a:latin typeface="Times New Roman"/>
                <a:cs typeface="Times New Roman"/>
              </a:rPr>
              <a:t>grossi abusi successivi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accompagnato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cattivo impiego  del capitale.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2482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5257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(780.7) 69:9.4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Le tendenze religiose. </a:t>
            </a:r>
            <a:r>
              <a:rPr sz="1200" spc="-5" dirty="0">
                <a:latin typeface="Times New Roman"/>
                <a:cs typeface="Times New Roman"/>
              </a:rPr>
              <a:t>L’uomo primitivo desiderava </a:t>
            </a:r>
            <a:r>
              <a:rPr sz="1200" dirty="0">
                <a:latin typeface="Times New Roman"/>
                <a:cs typeface="Times New Roman"/>
              </a:rPr>
              <a:t>anche costituirsi una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come punto di  </a:t>
            </a:r>
            <a:r>
              <a:rPr sz="1200" spc="-5" dirty="0">
                <a:latin typeface="Times New Roman"/>
                <a:cs typeface="Times New Roman"/>
              </a:rPr>
              <a:t>partenza per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nell’esistenza successiva. Questo </a:t>
            </a:r>
            <a:r>
              <a:rPr sz="1200" dirty="0">
                <a:latin typeface="Times New Roman"/>
                <a:cs typeface="Times New Roman"/>
              </a:rPr>
              <a:t>motivo </a:t>
            </a:r>
            <a:r>
              <a:rPr sz="1200" spc="-5" dirty="0">
                <a:latin typeface="Times New Roman"/>
                <a:cs typeface="Times New Roman"/>
              </a:rPr>
              <a:t>spiega perché persisté così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l’usanza di  </a:t>
            </a:r>
            <a:r>
              <a:rPr sz="1200" spc="-5" dirty="0">
                <a:latin typeface="Times New Roman"/>
                <a:cs typeface="Times New Roman"/>
              </a:rPr>
              <a:t>seppellire </a:t>
            </a:r>
            <a:r>
              <a:rPr sz="1200" dirty="0">
                <a:latin typeface="Times New Roman"/>
                <a:cs typeface="Times New Roman"/>
              </a:rPr>
              <a:t>i beni personali di un uomo con lui. </a:t>
            </a:r>
            <a:r>
              <a:rPr sz="1200" spc="-5" dirty="0">
                <a:latin typeface="Times New Roman"/>
                <a:cs typeface="Times New Roman"/>
              </a:rPr>
              <a:t>Gli antichi credevano </a:t>
            </a:r>
            <a:r>
              <a:rPr sz="1200" dirty="0">
                <a:latin typeface="Times New Roman"/>
                <a:cs typeface="Times New Roman"/>
              </a:rPr>
              <a:t>che solo i </a:t>
            </a:r>
            <a:r>
              <a:rPr sz="1200" spc="-5" dirty="0">
                <a:latin typeface="Times New Roman"/>
                <a:cs typeface="Times New Roman"/>
              </a:rPr>
              <a:t>ricchi </a:t>
            </a:r>
            <a:r>
              <a:rPr sz="1200" dirty="0">
                <a:latin typeface="Times New Roman"/>
                <a:cs typeface="Times New Roman"/>
              </a:rPr>
              <a:t>sopravvivessero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con  dignità </a:t>
            </a:r>
            <a:r>
              <a:rPr sz="1200" dirty="0">
                <a:latin typeface="Times New Roman"/>
                <a:cs typeface="Times New Roman"/>
              </a:rPr>
              <a:t>e piacere </a:t>
            </a:r>
            <a:r>
              <a:rPr sz="1200" spc="-5" dirty="0">
                <a:latin typeface="Times New Roman"/>
                <a:cs typeface="Times New Roman"/>
              </a:rPr>
              <a:t>immediati. Gli insegnanti della religione rivelata,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particolarmente quelli </a:t>
            </a:r>
            <a:r>
              <a:rPr sz="1200" dirty="0">
                <a:latin typeface="Times New Roman"/>
                <a:cs typeface="Times New Roman"/>
              </a:rPr>
              <a:t>cristiani,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primi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poveri potevano </a:t>
            </a:r>
            <a:r>
              <a:rPr sz="1200" dirty="0">
                <a:latin typeface="Times New Roman"/>
                <a:cs typeface="Times New Roman"/>
              </a:rPr>
              <a:t>ottenere la </a:t>
            </a:r>
            <a:r>
              <a:rPr sz="1200" spc="-5" dirty="0">
                <a:latin typeface="Times New Roman"/>
                <a:cs typeface="Times New Roman"/>
              </a:rPr>
              <a:t>salvezza alla pari dei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ricchi.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8001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(780.8) 69:9.5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desiderio </a:t>
            </a:r>
            <a:r>
              <a:rPr sz="1200" i="1" dirty="0">
                <a:latin typeface="Times New Roman"/>
                <a:cs typeface="Times New Roman"/>
              </a:rPr>
              <a:t>di libertà e di svago.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tempi dell’evoluzione sociale </a:t>
            </a:r>
            <a:r>
              <a:rPr sz="1200" dirty="0">
                <a:latin typeface="Times New Roman"/>
                <a:cs typeface="Times New Roman"/>
              </a:rPr>
              <a:t>la spartizione </a:t>
            </a:r>
            <a:r>
              <a:rPr sz="1200" spc="-5" dirty="0">
                <a:latin typeface="Times New Roman"/>
                <a:cs typeface="Times New Roman"/>
              </a:rPr>
              <a:t>del profitto  </a:t>
            </a:r>
            <a:r>
              <a:rPr sz="1200" dirty="0">
                <a:latin typeface="Times New Roman"/>
                <a:cs typeface="Times New Roman"/>
              </a:rPr>
              <a:t>individuale tra il </a:t>
            </a:r>
            <a:r>
              <a:rPr sz="1200" spc="-5" dirty="0">
                <a:latin typeface="Times New Roman"/>
                <a:cs typeface="Times New Roman"/>
              </a:rPr>
              <a:t>gruppo era praticamente </a:t>
            </a:r>
            <a:r>
              <a:rPr sz="1200" dirty="0">
                <a:latin typeface="Times New Roman"/>
                <a:cs typeface="Times New Roman"/>
              </a:rPr>
              <a:t>una forma di </a:t>
            </a:r>
            <a:r>
              <a:rPr sz="1200" spc="-5" dirty="0">
                <a:latin typeface="Times New Roman"/>
                <a:cs typeface="Times New Roman"/>
              </a:rPr>
              <a:t>schiavitù;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lavoratore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reso </a:t>
            </a:r>
            <a:r>
              <a:rPr sz="1200" dirty="0">
                <a:latin typeface="Times New Roman"/>
                <a:cs typeface="Times New Roman"/>
              </a:rPr>
              <a:t>schiavo dell’ozioso.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508000" marR="50736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debolezza </a:t>
            </a:r>
            <a:r>
              <a:rPr sz="1200" spc="-5" dirty="0">
                <a:latin typeface="Times New Roman"/>
                <a:cs typeface="Times New Roman"/>
              </a:rPr>
              <a:t>suicida del comunismo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questa: l’imprevidente </a:t>
            </a:r>
            <a:r>
              <a:rPr sz="1200" dirty="0">
                <a:latin typeface="Times New Roman"/>
                <a:cs typeface="Times New Roman"/>
              </a:rPr>
              <a:t>viveva abitualmente </a:t>
            </a:r>
            <a:r>
              <a:rPr sz="1200" spc="-5" dirty="0">
                <a:latin typeface="Times New Roman"/>
                <a:cs typeface="Times New Roman"/>
              </a:rPr>
              <a:t>alle spalle del </a:t>
            </a:r>
            <a:r>
              <a:rPr sz="1200" dirty="0">
                <a:latin typeface="Times New Roman"/>
                <a:cs typeface="Times New Roman"/>
              </a:rPr>
              <a:t>parsimonioso. </a:t>
            </a:r>
            <a:r>
              <a:rPr sz="1200" spc="-5" dirty="0">
                <a:latin typeface="Times New Roman"/>
                <a:cs typeface="Times New Roman"/>
              </a:rPr>
              <a:t>Anche  nei tempi moderni l’imprevidente fa assegnamento sullo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(sui contribuenti parsimoniosi) perché si prenda cura  </a:t>
            </a:r>
            <a:r>
              <a:rPr sz="1200" dirty="0">
                <a:latin typeface="Times New Roman"/>
                <a:cs typeface="Times New Roman"/>
              </a:rPr>
              <a:t>di lui.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capitali si aspettano sempre </a:t>
            </a:r>
            <a:r>
              <a:rPr sz="1200" dirty="0">
                <a:latin typeface="Times New Roman"/>
                <a:cs typeface="Times New Roman"/>
              </a:rPr>
              <a:t>di essere nutriti da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li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hanno.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854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(780.9) 69:9.6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Il bisogno di </a:t>
            </a:r>
            <a:r>
              <a:rPr sz="1200" i="1" spc="-5" dirty="0">
                <a:latin typeface="Times New Roman"/>
                <a:cs typeface="Times New Roman"/>
              </a:rPr>
              <a:t>sicurezza </a:t>
            </a:r>
            <a:r>
              <a:rPr sz="1200" i="1" dirty="0">
                <a:latin typeface="Times New Roman"/>
                <a:cs typeface="Times New Roman"/>
              </a:rPr>
              <a:t>e di </a:t>
            </a:r>
            <a:r>
              <a:rPr sz="1200" i="1" spc="-5" dirty="0">
                <a:latin typeface="Times New Roman"/>
                <a:cs typeface="Times New Roman"/>
              </a:rPr>
              <a:t>potere.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comunismo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distrutto </a:t>
            </a:r>
            <a:r>
              <a:rPr sz="1200" spc="-5" dirty="0">
                <a:latin typeface="Times New Roman"/>
                <a:cs typeface="Times New Roman"/>
              </a:rPr>
              <a:t>dalle pratiche </a:t>
            </a:r>
            <a:r>
              <a:rPr sz="1200" dirty="0">
                <a:latin typeface="Times New Roman"/>
                <a:cs typeface="Times New Roman"/>
              </a:rPr>
              <a:t>ingannevoli  </a:t>
            </a:r>
            <a:r>
              <a:rPr sz="1200" spc="-5" dirty="0">
                <a:latin typeface="Times New Roman"/>
                <a:cs typeface="Times New Roman"/>
              </a:rPr>
              <a:t>d’individui progressisti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prosperi che fecero ricorso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diversi sotterfugi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sfuggire alla schiavitù dei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parassiti</a:t>
            </a:r>
            <a:endParaRPr sz="1200">
              <a:latin typeface="Times New Roman"/>
              <a:cs typeface="Times New Roman"/>
            </a:endParaRPr>
          </a:p>
          <a:p>
            <a:pPr marL="508000" marR="58102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oziosi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tribù. </a:t>
            </a:r>
            <a:r>
              <a:rPr sz="1200" spc="-10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all’inizio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accumulazione </a:t>
            </a:r>
            <a:r>
              <a:rPr sz="1200" spc="-5" dirty="0">
                <a:latin typeface="Times New Roman"/>
                <a:cs typeface="Times New Roman"/>
              </a:rPr>
              <a:t>fu segreta; </a:t>
            </a:r>
            <a:r>
              <a:rPr sz="1200" dirty="0">
                <a:latin typeface="Times New Roman"/>
                <a:cs typeface="Times New Roman"/>
              </a:rPr>
              <a:t>l’insicurezza primitiva </a:t>
            </a:r>
            <a:r>
              <a:rPr sz="1200" spc="-5" dirty="0">
                <a:latin typeface="Times New Roman"/>
                <a:cs typeface="Times New Roman"/>
              </a:rPr>
              <a:t>impediva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accumulare  apertamente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capitale. 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tempi successivi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assai pericoloso ammassare </a:t>
            </a:r>
            <a:r>
              <a:rPr sz="1200" dirty="0">
                <a:latin typeface="Times New Roman"/>
                <a:cs typeface="Times New Roman"/>
              </a:rPr>
              <a:t>ricchezze troppo </a:t>
            </a:r>
            <a:r>
              <a:rPr sz="1200" spc="-5" dirty="0">
                <a:latin typeface="Times New Roman"/>
                <a:cs typeface="Times New Roman"/>
              </a:rPr>
              <a:t>grandi; si era  sicuri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re avrebbe escogitato </a:t>
            </a:r>
            <a:r>
              <a:rPr sz="1200" dirty="0">
                <a:latin typeface="Times New Roman"/>
                <a:cs typeface="Times New Roman"/>
              </a:rPr>
              <a:t>qualche accusa </a:t>
            </a:r>
            <a:r>
              <a:rPr sz="1200" spc="-5" dirty="0">
                <a:latin typeface="Times New Roman"/>
                <a:cs typeface="Times New Roman"/>
              </a:rPr>
              <a:t>per confiscare </a:t>
            </a:r>
            <a:r>
              <a:rPr sz="1200" dirty="0">
                <a:latin typeface="Times New Roman"/>
                <a:cs typeface="Times New Roman"/>
              </a:rPr>
              <a:t>i beni di un uomo ricco; quando un uomo </a:t>
            </a:r>
            <a:r>
              <a:rPr sz="1200" spc="-5" dirty="0">
                <a:latin typeface="Times New Roman"/>
                <a:cs typeface="Times New Roman"/>
              </a:rPr>
              <a:t>ricco  moriva,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funerale era ritardato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avesse donato </a:t>
            </a:r>
            <a:r>
              <a:rPr sz="1200" dirty="0">
                <a:latin typeface="Times New Roman"/>
                <a:cs typeface="Times New Roman"/>
              </a:rPr>
              <a:t>una forte somma a </a:t>
            </a:r>
            <a:r>
              <a:rPr sz="1200" spc="-5" dirty="0">
                <a:latin typeface="Times New Roman"/>
                <a:cs typeface="Times New Roman"/>
              </a:rPr>
              <a:t>beneficio </a:t>
            </a:r>
            <a:r>
              <a:rPr sz="1200" dirty="0">
                <a:latin typeface="Times New Roman"/>
                <a:cs typeface="Times New Roman"/>
              </a:rPr>
              <a:t>pubblico o </a:t>
            </a:r>
            <a:r>
              <a:rPr sz="1200" spc="-5" dirty="0">
                <a:latin typeface="Times New Roman"/>
                <a:cs typeface="Times New Roman"/>
              </a:rPr>
              <a:t>del re,  </a:t>
            </a:r>
            <a:r>
              <a:rPr sz="1200" dirty="0">
                <a:latin typeface="Times New Roman"/>
                <a:cs typeface="Times New Roman"/>
              </a:rPr>
              <a:t>un’imposta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(781.1) 69:9.7 </a:t>
            </a:r>
            <a:r>
              <a:rPr sz="1200" spc="-5" dirty="0">
                <a:latin typeface="Times New Roman"/>
                <a:cs typeface="Times New Roman"/>
              </a:rPr>
              <a:t>Nei tempi antichi </a:t>
            </a:r>
            <a:r>
              <a:rPr sz="1200" dirty="0">
                <a:latin typeface="Times New Roman"/>
                <a:cs typeface="Times New Roman"/>
              </a:rPr>
              <a:t>le donne </a:t>
            </a:r>
            <a:r>
              <a:rPr sz="1200" spc="-5" dirty="0">
                <a:latin typeface="Times New Roman"/>
                <a:cs typeface="Times New Roman"/>
              </a:rPr>
              <a:t>erano proprietà della comunità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dominava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erano padroni 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e proprietari di tutte le </a:t>
            </a:r>
            <a:r>
              <a:rPr sz="1200" spc="-5" dirty="0">
                <a:latin typeface="Times New Roman"/>
                <a:cs typeface="Times New Roman"/>
              </a:rPr>
              <a:t>donne;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matrimonio richiedeva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consenso del </a:t>
            </a:r>
            <a:r>
              <a:rPr sz="1200" dirty="0">
                <a:latin typeface="Times New Roman"/>
                <a:cs typeface="Times New Roman"/>
              </a:rPr>
              <a:t>capo tribù. Con la </a:t>
            </a:r>
            <a:r>
              <a:rPr sz="1200" spc="-5" dirty="0">
                <a:latin typeface="Times New Roman"/>
                <a:cs typeface="Times New Roman"/>
              </a:rPr>
              <a:t>scomparsa del  comunismo </a:t>
            </a:r>
            <a:r>
              <a:rPr sz="1200" dirty="0">
                <a:latin typeface="Times New Roman"/>
                <a:cs typeface="Times New Roman"/>
              </a:rPr>
              <a:t>le donne </a:t>
            </a:r>
            <a:r>
              <a:rPr sz="1200" spc="-5" dirty="0">
                <a:latin typeface="Times New Roman"/>
                <a:cs typeface="Times New Roman"/>
              </a:rPr>
              <a:t>divennero proprietà individuale ed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assunse </a:t>
            </a:r>
            <a:r>
              <a:rPr sz="1200" dirty="0">
                <a:latin typeface="Times New Roman"/>
                <a:cs typeface="Times New Roman"/>
              </a:rPr>
              <a:t>gradualmente il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domestico.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ebbe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9759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190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famiglia, ed </a:t>
            </a:r>
            <a:r>
              <a:rPr sz="1200" dirty="0">
                <a:latin typeface="Times New Roman"/>
                <a:cs typeface="Times New Roman"/>
              </a:rPr>
              <a:t>i costumi </a:t>
            </a:r>
            <a:r>
              <a:rPr sz="1200" spc="-5" dirty="0">
                <a:latin typeface="Times New Roman"/>
                <a:cs typeface="Times New Roman"/>
              </a:rPr>
              <a:t>predominanti della poligamia furono </a:t>
            </a:r>
            <a:r>
              <a:rPr sz="1200" dirty="0">
                <a:latin typeface="Times New Roman"/>
                <a:cs typeface="Times New Roman"/>
              </a:rPr>
              <a:t>progressivamente </a:t>
            </a:r>
            <a:r>
              <a:rPr sz="1200" spc="-5" dirty="0">
                <a:latin typeface="Times New Roman"/>
                <a:cs typeface="Times New Roman"/>
              </a:rPr>
              <a:t>rimpiazzati dalla </a:t>
            </a:r>
            <a:r>
              <a:rPr sz="1200" dirty="0">
                <a:latin typeface="Times New Roman"/>
                <a:cs typeface="Times New Roman"/>
              </a:rPr>
              <a:t>monogamia. </a:t>
            </a:r>
            <a:r>
              <a:rPr sz="1200" spc="-5" dirty="0">
                <a:latin typeface="Times New Roman"/>
                <a:cs typeface="Times New Roman"/>
              </a:rPr>
              <a:t>(La  poligamia </a:t>
            </a:r>
            <a:r>
              <a:rPr sz="1200" dirty="0">
                <a:latin typeface="Times New Roman"/>
                <a:cs typeface="Times New Roman"/>
              </a:rPr>
              <a:t>è la sopravvivenza </a:t>
            </a:r>
            <a:r>
              <a:rPr sz="1200" spc="-5" dirty="0">
                <a:latin typeface="Times New Roman"/>
                <a:cs typeface="Times New Roman"/>
              </a:rPr>
              <a:t>del fattore </a:t>
            </a:r>
            <a:r>
              <a:rPr sz="1200" dirty="0">
                <a:latin typeface="Times New Roman"/>
                <a:cs typeface="Times New Roman"/>
              </a:rPr>
              <a:t>schiavitù della donna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matrimonio.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monogamia è l’ideale di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schiavitù  dell’associazione impareggiabile </a:t>
            </a:r>
            <a:r>
              <a:rPr sz="1200" dirty="0">
                <a:latin typeface="Times New Roman"/>
                <a:cs typeface="Times New Roman"/>
              </a:rPr>
              <a:t>di un uomo e di una donna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meravigliosa </a:t>
            </a:r>
            <a:r>
              <a:rPr sz="1200" spc="-5" dirty="0">
                <a:latin typeface="Times New Roman"/>
                <a:cs typeface="Times New Roman"/>
              </a:rPr>
              <a:t>impresa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costruire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allevare figli,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educarsi </a:t>
            </a:r>
            <a:r>
              <a:rPr sz="1200" dirty="0">
                <a:latin typeface="Times New Roman"/>
                <a:cs typeface="Times New Roman"/>
              </a:rPr>
              <a:t>vicendevolmente e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migliorarsi.)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(781.2) 69:9.8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origine tutti i beni, </a:t>
            </a:r>
            <a:r>
              <a:rPr sz="1200" spc="-5" dirty="0">
                <a:latin typeface="Times New Roman"/>
                <a:cs typeface="Times New Roman"/>
              </a:rPr>
              <a:t>compresi gli attrezzi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armi, erano </a:t>
            </a:r>
            <a:r>
              <a:rPr sz="1200" dirty="0">
                <a:latin typeface="Times New Roman"/>
                <a:cs typeface="Times New Roman"/>
              </a:rPr>
              <a:t>proprietà </a:t>
            </a:r>
            <a:r>
              <a:rPr sz="1200" spc="-5" dirty="0">
                <a:latin typeface="Times New Roman"/>
                <a:cs typeface="Times New Roman"/>
              </a:rPr>
              <a:t>comune </a:t>
            </a:r>
            <a:r>
              <a:rPr sz="1200" dirty="0">
                <a:latin typeface="Times New Roman"/>
                <a:cs typeface="Times New Roman"/>
              </a:rPr>
              <a:t>della tribù.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proprietà privata </a:t>
            </a:r>
            <a:r>
              <a:rPr sz="1200" dirty="0">
                <a:latin typeface="Times New Roman"/>
                <a:cs typeface="Times New Roman"/>
              </a:rPr>
              <a:t>consisté  inizialmente di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toccate </a:t>
            </a:r>
            <a:r>
              <a:rPr sz="1200" dirty="0">
                <a:latin typeface="Times New Roman"/>
                <a:cs typeface="Times New Roman"/>
              </a:rPr>
              <a:t>personalmente.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straniero </a:t>
            </a:r>
            <a:r>
              <a:rPr sz="1200" dirty="0">
                <a:latin typeface="Times New Roman"/>
                <a:cs typeface="Times New Roman"/>
              </a:rPr>
              <a:t>beveva da una coppa, la coppa era da allora sua.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seguito </a:t>
            </a:r>
            <a:r>
              <a:rPr sz="1200" spc="-5" dirty="0">
                <a:latin typeface="Times New Roman"/>
                <a:cs typeface="Times New Roman"/>
              </a:rPr>
              <a:t>ogni  luogo </a:t>
            </a:r>
            <a:r>
              <a:rPr sz="1200" dirty="0">
                <a:latin typeface="Times New Roman"/>
                <a:cs typeface="Times New Roman"/>
              </a:rPr>
              <a:t>in cui era versato del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diveniva di proprietà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persona o </a:t>
            </a:r>
            <a:r>
              <a:rPr sz="1200" spc="-5" dirty="0">
                <a:latin typeface="Times New Roman"/>
                <a:cs typeface="Times New Roman"/>
              </a:rPr>
              <a:t>del gruppo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colpiti.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01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(781.3) 69:9.9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proprietà privata </a:t>
            </a:r>
            <a:r>
              <a:rPr sz="1200" spc="-5" dirty="0">
                <a:latin typeface="Times New Roman"/>
                <a:cs typeface="Times New Roman"/>
              </a:rPr>
              <a:t>fu così rispettata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perché la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riteneva </a:t>
            </a:r>
            <a:r>
              <a:rPr sz="1200" spc="-5" dirty="0">
                <a:latin typeface="Times New Roman"/>
                <a:cs typeface="Times New Roman"/>
              </a:rPr>
              <a:t>impregnata </a:t>
            </a:r>
            <a:r>
              <a:rPr sz="1200" dirty="0">
                <a:latin typeface="Times New Roman"/>
                <a:cs typeface="Times New Roman"/>
              </a:rPr>
              <a:t>di una certa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del  proprietario. L’onestà circa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rimase salvaguardata 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tipo di superstizione; non </a:t>
            </a:r>
            <a:r>
              <a:rPr sz="1200" spc="-5" dirty="0">
                <a:latin typeface="Times New Roman"/>
                <a:cs typeface="Times New Roman"/>
              </a:rPr>
              <a:t>era necessaria alcuna </a:t>
            </a:r>
            <a:r>
              <a:rPr sz="1200" dirty="0">
                <a:latin typeface="Times New Roman"/>
                <a:cs typeface="Times New Roman"/>
              </a:rPr>
              <a:t>polizia </a:t>
            </a:r>
            <a:r>
              <a:rPr sz="1200" spc="-5" dirty="0">
                <a:latin typeface="Times New Roman"/>
                <a:cs typeface="Times New Roman"/>
              </a:rPr>
              <a:t>per  proteggere </a:t>
            </a:r>
            <a:r>
              <a:rPr sz="1200" dirty="0">
                <a:latin typeface="Times New Roman"/>
                <a:cs typeface="Times New Roman"/>
              </a:rPr>
              <a:t>i beni personali. </a:t>
            </a:r>
            <a:r>
              <a:rPr sz="1200" spc="-5" dirty="0">
                <a:latin typeface="Times New Roman"/>
                <a:cs typeface="Times New Roman"/>
              </a:rPr>
              <a:t>Non avvenivano furti all’interno del gruppo,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non </a:t>
            </a:r>
            <a:r>
              <a:rPr sz="1200" spc="-5" dirty="0">
                <a:latin typeface="Times New Roman"/>
                <a:cs typeface="Times New Roman"/>
              </a:rPr>
              <a:t>esitassero ad appropriarsi </a:t>
            </a:r>
            <a:r>
              <a:rPr sz="1200" spc="10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beni  </a:t>
            </a:r>
            <a:r>
              <a:rPr sz="1200" spc="-5" dirty="0">
                <a:latin typeface="Times New Roman"/>
                <a:cs typeface="Times New Roman"/>
              </a:rPr>
              <a:t>delle altre </a:t>
            </a:r>
            <a:r>
              <a:rPr sz="1200" dirty="0">
                <a:latin typeface="Times New Roman"/>
                <a:cs typeface="Times New Roman"/>
              </a:rPr>
              <a:t>tribù.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non finivano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morte; ben presto gli effetti </a:t>
            </a:r>
            <a:r>
              <a:rPr sz="1200" dirty="0">
                <a:latin typeface="Times New Roman"/>
                <a:cs typeface="Times New Roman"/>
              </a:rPr>
              <a:t>personali </a:t>
            </a:r>
            <a:r>
              <a:rPr sz="1200" spc="-5" dirty="0">
                <a:latin typeface="Times New Roman"/>
                <a:cs typeface="Times New Roman"/>
              </a:rPr>
              <a:t>furono bruciati, </a:t>
            </a:r>
            <a:r>
              <a:rPr sz="1200" dirty="0">
                <a:latin typeface="Times New Roman"/>
                <a:cs typeface="Times New Roman"/>
              </a:rPr>
              <a:t>poi sepolti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defunto,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ereditati dalla famiglia </a:t>
            </a:r>
            <a:r>
              <a:rPr sz="1200" dirty="0">
                <a:latin typeface="Times New Roman"/>
                <a:cs typeface="Times New Roman"/>
              </a:rPr>
              <a:t>superstite o </a:t>
            </a:r>
            <a:r>
              <a:rPr sz="1200" spc="-5" dirty="0">
                <a:latin typeface="Times New Roman"/>
                <a:cs typeface="Times New Roman"/>
              </a:rPr>
              <a:t>dalla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tribù.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33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(781.4) 69:9.10 </a:t>
            </a:r>
            <a:r>
              <a:rPr sz="1200" spc="-5" dirty="0">
                <a:latin typeface="Times New Roman"/>
                <a:cs typeface="Times New Roman"/>
              </a:rPr>
              <a:t>Gli effetti </a:t>
            </a:r>
            <a:r>
              <a:rPr sz="1200" dirty="0">
                <a:latin typeface="Times New Roman"/>
                <a:cs typeface="Times New Roman"/>
              </a:rPr>
              <a:t>personali di </a:t>
            </a:r>
            <a:r>
              <a:rPr sz="1200" spc="-5" dirty="0">
                <a:latin typeface="Times New Roman"/>
                <a:cs typeface="Times New Roman"/>
              </a:rPr>
              <a:t>carattere ornamentale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amuleti.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vanità unita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paura  </a:t>
            </a:r>
            <a:r>
              <a:rPr sz="1200" spc="-5" dirty="0">
                <a:latin typeface="Times New Roman"/>
                <a:cs typeface="Times New Roman"/>
              </a:rPr>
              <a:t>dei fantasmi indusse </a:t>
            </a:r>
            <a:r>
              <a:rPr sz="1200" dirty="0">
                <a:latin typeface="Times New Roman"/>
                <a:cs typeface="Times New Roman"/>
              </a:rPr>
              <a:t>l’uomo primitivo a </a:t>
            </a:r>
            <a:r>
              <a:rPr sz="1200" spc="-5" dirty="0">
                <a:latin typeface="Times New Roman"/>
                <a:cs typeface="Times New Roman"/>
              </a:rPr>
              <a:t>resistere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tentativi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privarlo dei suoi amuleti preferiti,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attribuiva più </a:t>
            </a:r>
            <a:r>
              <a:rPr sz="1200" spc="-5" dirty="0">
                <a:latin typeface="Times New Roman"/>
                <a:cs typeface="Times New Roman"/>
              </a:rPr>
              <a:t>valore  del necessario.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25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(781.5) 69:9.11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posto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dormire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delle prime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dell’uomo.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abitare furono assegnati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capi  </a:t>
            </a:r>
            <a:r>
              <a:rPr sz="1200" dirty="0">
                <a:latin typeface="Times New Roman"/>
                <a:cs typeface="Times New Roman"/>
              </a:rPr>
              <a:t>tribù, </a:t>
            </a:r>
            <a:r>
              <a:rPr sz="1200" spc="-5" dirty="0">
                <a:latin typeface="Times New Roman"/>
                <a:cs typeface="Times New Roman"/>
              </a:rPr>
              <a:t>che detenevano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proprietà terriera </a:t>
            </a:r>
            <a:r>
              <a:rPr sz="1200" dirty="0">
                <a:latin typeface="Times New Roman"/>
                <a:cs typeface="Times New Roman"/>
              </a:rPr>
              <a:t>per conto del </a:t>
            </a:r>
            <a:r>
              <a:rPr sz="1200" spc="-5" dirty="0">
                <a:latin typeface="Times New Roman"/>
                <a:cs typeface="Times New Roman"/>
              </a:rPr>
              <a:t>gruppo.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seguito 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si faceva del fuoco conferì </a:t>
            </a:r>
            <a:r>
              <a:rPr sz="1200" dirty="0">
                <a:latin typeface="Times New Roman"/>
                <a:cs typeface="Times New Roman"/>
              </a:rPr>
              <a:t>possesso; più 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ancora un pozzo </a:t>
            </a:r>
            <a:r>
              <a:rPr sz="1200" spc="-5" dirty="0">
                <a:latin typeface="Times New Roman"/>
                <a:cs typeface="Times New Roman"/>
              </a:rPr>
              <a:t>costituì titolo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terre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adiacenti.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4034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87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(781.6) 69:9.12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sorgenti ed </a:t>
            </a:r>
            <a:r>
              <a:rPr sz="1200" dirty="0">
                <a:latin typeface="Times New Roman"/>
                <a:cs typeface="Times New Roman"/>
              </a:rPr>
              <a:t>i pozzi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tra le prime </a:t>
            </a:r>
            <a:r>
              <a:rPr sz="1200" spc="-5" dirty="0">
                <a:latin typeface="Times New Roman"/>
                <a:cs typeface="Times New Roman"/>
              </a:rPr>
              <a:t>proprietà private.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pratiche feticiste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utilizzate per proteggere  sorgenti, </a:t>
            </a:r>
            <a:r>
              <a:rPr sz="1200" dirty="0">
                <a:latin typeface="Times New Roman"/>
                <a:cs typeface="Times New Roman"/>
              </a:rPr>
              <a:t>pozzi, </a:t>
            </a:r>
            <a:r>
              <a:rPr sz="1200" spc="-5" dirty="0">
                <a:latin typeface="Times New Roman"/>
                <a:cs typeface="Times New Roman"/>
              </a:rPr>
              <a:t>alberi, raccolti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miele. </a:t>
            </a:r>
            <a:r>
              <a:rPr sz="1200" dirty="0">
                <a:latin typeface="Times New Roman"/>
                <a:cs typeface="Times New Roman"/>
              </a:rPr>
              <a:t>Dopo la perdita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nei feticci, furono elaborate leggi per proteggere </a:t>
            </a:r>
            <a:r>
              <a:rPr sz="1200" dirty="0">
                <a:latin typeface="Times New Roman"/>
                <a:cs typeface="Times New Roman"/>
              </a:rPr>
              <a:t>la proprietà  </a:t>
            </a:r>
            <a:r>
              <a:rPr sz="1200" spc="-5" dirty="0">
                <a:latin typeface="Times New Roman"/>
                <a:cs typeface="Times New Roman"/>
              </a:rPr>
              <a:t>privata. Ma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cacciagione, </a:t>
            </a:r>
            <a:r>
              <a:rPr sz="1200" dirty="0">
                <a:latin typeface="Times New Roman"/>
                <a:cs typeface="Times New Roman"/>
              </a:rPr>
              <a:t>il diritto di </a:t>
            </a:r>
            <a:r>
              <a:rPr sz="1200" spc="-5" dirty="0">
                <a:latin typeface="Times New Roman"/>
                <a:cs typeface="Times New Roman"/>
              </a:rPr>
              <a:t>caccia, precedettero </a:t>
            </a:r>
            <a:r>
              <a:rPr sz="1200" dirty="0">
                <a:latin typeface="Times New Roman"/>
                <a:cs typeface="Times New Roman"/>
              </a:rPr>
              <a:t>di molto 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Gli uomini </a:t>
            </a:r>
            <a:r>
              <a:rPr sz="1200" spc="-5" dirty="0">
                <a:latin typeface="Times New Roman"/>
                <a:cs typeface="Times New Roman"/>
              </a:rPr>
              <a:t>rossi </a:t>
            </a:r>
            <a:r>
              <a:rPr sz="1200" dirty="0">
                <a:latin typeface="Times New Roman"/>
                <a:cs typeface="Times New Roman"/>
              </a:rPr>
              <a:t>americani non  </a:t>
            </a:r>
            <a:r>
              <a:rPr sz="1200" spc="-5" dirty="0">
                <a:latin typeface="Times New Roman"/>
                <a:cs typeface="Times New Roman"/>
              </a:rPr>
              <a:t>compresero </a:t>
            </a:r>
            <a:r>
              <a:rPr sz="1200" dirty="0">
                <a:latin typeface="Times New Roman"/>
                <a:cs typeface="Times New Roman"/>
              </a:rPr>
              <a:t>mai la </a:t>
            </a:r>
            <a:r>
              <a:rPr sz="1200" spc="-5" dirty="0">
                <a:latin typeface="Times New Roman"/>
                <a:cs typeface="Times New Roman"/>
              </a:rPr>
              <a:t>proprietà privata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terre;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capire il punto di vista </a:t>
            </a:r>
            <a:r>
              <a:rPr sz="1200" spc="-5" dirty="0">
                <a:latin typeface="Times New Roman"/>
                <a:cs typeface="Times New Roman"/>
              </a:rPr>
              <a:t>dell’uomo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bianco.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(781.7) 69:9.13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proprietà privata fu presto contraddistinta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insegne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l’antica origine degli scudi nobiliari.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beni terrieri </a:t>
            </a:r>
            <a:r>
              <a:rPr sz="1200" dirty="0">
                <a:latin typeface="Times New Roman"/>
                <a:cs typeface="Times New Roman"/>
              </a:rPr>
              <a:t>potevano anche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posti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la custodia </a:t>
            </a:r>
            <a:r>
              <a:rPr sz="1200" spc="-5" dirty="0">
                <a:latin typeface="Times New Roman"/>
                <a:cs typeface="Times New Roman"/>
              </a:rPr>
              <a:t>degli spiriti.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“consacravano”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appezzamento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terreno, che  era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protezione dei tabù magici eretti su </a:t>
            </a:r>
            <a:r>
              <a:rPr sz="1200" dirty="0">
                <a:latin typeface="Times New Roman"/>
                <a:cs typeface="Times New Roman"/>
              </a:rPr>
              <a:t>di esso. Si </a:t>
            </a:r>
            <a:r>
              <a:rPr sz="1200" spc="-5" dirty="0">
                <a:latin typeface="Times New Roman"/>
                <a:cs typeface="Times New Roman"/>
              </a:rPr>
              <a:t>diceva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proprietari </a:t>
            </a:r>
            <a:r>
              <a:rPr sz="1200" dirty="0">
                <a:latin typeface="Times New Roman"/>
                <a:cs typeface="Times New Roman"/>
              </a:rPr>
              <a:t>avevano un </a:t>
            </a:r>
            <a:r>
              <a:rPr sz="1200" spc="-5" dirty="0">
                <a:latin typeface="Times New Roman"/>
                <a:cs typeface="Times New Roman"/>
              </a:rPr>
              <a:t>“titolo </a:t>
            </a:r>
            <a:r>
              <a:rPr sz="1200" dirty="0">
                <a:latin typeface="Times New Roman"/>
                <a:cs typeface="Times New Roman"/>
              </a:rPr>
              <a:t>di sacerdote”. </a:t>
            </a:r>
            <a:r>
              <a:rPr sz="1200" spc="-5" dirty="0">
                <a:latin typeface="Times New Roman"/>
                <a:cs typeface="Times New Roman"/>
              </a:rPr>
              <a:t>Gli  Ebrei avevano grande </a:t>
            </a:r>
            <a:r>
              <a:rPr sz="1200" dirty="0">
                <a:latin typeface="Times New Roman"/>
                <a:cs typeface="Times New Roman"/>
              </a:rPr>
              <a:t>rispetto </a:t>
            </a:r>
            <a:r>
              <a:rPr sz="1200" spc="-5" dirty="0">
                <a:latin typeface="Times New Roman"/>
                <a:cs typeface="Times New Roman"/>
              </a:rPr>
              <a:t>per queste </a:t>
            </a:r>
            <a:r>
              <a:rPr sz="1200" dirty="0">
                <a:latin typeface="Times New Roman"/>
                <a:cs typeface="Times New Roman"/>
              </a:rPr>
              <a:t>pietre di </a:t>
            </a:r>
            <a:r>
              <a:rPr sz="1200" spc="-5" dirty="0">
                <a:latin typeface="Times New Roman"/>
                <a:cs typeface="Times New Roman"/>
              </a:rPr>
              <a:t>confine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famiglia: </a:t>
            </a:r>
            <a:r>
              <a:rPr sz="1200" dirty="0">
                <a:latin typeface="Times New Roman"/>
                <a:cs typeface="Times New Roman"/>
              </a:rPr>
              <a:t>“Sia </a:t>
            </a:r>
            <a:r>
              <a:rPr sz="1200" spc="-5" dirty="0">
                <a:latin typeface="Times New Roman"/>
                <a:cs typeface="Times New Roman"/>
              </a:rPr>
              <a:t>maledetto colui che </a:t>
            </a:r>
            <a:r>
              <a:rPr sz="1200" dirty="0">
                <a:latin typeface="Times New Roman"/>
                <a:cs typeface="Times New Roman"/>
              </a:rPr>
              <a:t>rimuove la </a:t>
            </a:r>
            <a:r>
              <a:rPr sz="1200" spc="-5" dirty="0">
                <a:latin typeface="Times New Roman"/>
                <a:cs typeface="Times New Roman"/>
              </a:rPr>
              <a:t>pietra </a:t>
            </a:r>
            <a:r>
              <a:rPr sz="1200" dirty="0">
                <a:latin typeface="Times New Roman"/>
                <a:cs typeface="Times New Roman"/>
              </a:rPr>
              <a:t>di confine del </a:t>
            </a:r>
            <a:r>
              <a:rPr sz="1200" spc="-5" dirty="0">
                <a:latin typeface="Times New Roman"/>
                <a:cs typeface="Times New Roman"/>
              </a:rPr>
              <a:t>suo  </a:t>
            </a:r>
            <a:r>
              <a:rPr sz="1200" dirty="0">
                <a:latin typeface="Times New Roman"/>
                <a:cs typeface="Times New Roman"/>
              </a:rPr>
              <a:t>vicino.” </a:t>
            </a:r>
            <a:r>
              <a:rPr sz="1200" spc="-5" dirty="0">
                <a:latin typeface="Times New Roman"/>
                <a:cs typeface="Times New Roman"/>
              </a:rPr>
              <a:t>Questi contrassegni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 portavano </a:t>
            </a:r>
            <a:r>
              <a:rPr sz="1200" dirty="0">
                <a:latin typeface="Times New Roman"/>
                <a:cs typeface="Times New Roman"/>
              </a:rPr>
              <a:t>le iniziali del </a:t>
            </a:r>
            <a:r>
              <a:rPr sz="1200" spc="-5" dirty="0">
                <a:latin typeface="Times New Roman"/>
                <a:cs typeface="Times New Roman"/>
              </a:rPr>
              <a:t>sacerdote.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gli alberi,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avevano apposte </a:t>
            </a:r>
            <a:r>
              <a:rPr sz="1200" dirty="0">
                <a:latin typeface="Times New Roman"/>
                <a:cs typeface="Times New Roman"/>
              </a:rPr>
              <a:t>le iniziali,  </a:t>
            </a:r>
            <a:r>
              <a:rPr sz="1200" spc="-5" dirty="0">
                <a:latin typeface="Times New Roman"/>
                <a:cs typeface="Times New Roman"/>
              </a:rPr>
              <a:t>diventavano proprietà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privata.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743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(782.1) 69:9.14 </a:t>
            </a:r>
            <a:r>
              <a:rPr sz="1200" spc="-5" dirty="0">
                <a:latin typeface="Times New Roman"/>
                <a:cs typeface="Times New Roman"/>
              </a:rPr>
              <a:t>Nei tempi </a:t>
            </a:r>
            <a:r>
              <a:rPr sz="1200" dirty="0">
                <a:latin typeface="Times New Roman"/>
                <a:cs typeface="Times New Roman"/>
              </a:rPr>
              <a:t>primitivi solo i </a:t>
            </a:r>
            <a:r>
              <a:rPr sz="1200" spc="-5" dirty="0">
                <a:latin typeface="Times New Roman"/>
                <a:cs typeface="Times New Roman"/>
              </a:rPr>
              <a:t>raccolti erano proprietà privata,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raccolti successivi conferivano </a:t>
            </a:r>
            <a:r>
              <a:rPr sz="1200" dirty="0">
                <a:latin typeface="Times New Roman"/>
                <a:cs typeface="Times New Roman"/>
              </a:rPr>
              <a:t>un diritto di </a:t>
            </a:r>
            <a:r>
              <a:rPr sz="1200" spc="-5" dirty="0">
                <a:latin typeface="Times New Roman"/>
                <a:cs typeface="Times New Roman"/>
              </a:rPr>
              <a:t>proprietà;  l’agricoltura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genesi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privata di </a:t>
            </a:r>
            <a:r>
              <a:rPr sz="1200" spc="-5" dirty="0">
                <a:latin typeface="Times New Roman"/>
                <a:cs typeface="Times New Roman"/>
              </a:rPr>
              <a:t>terre. Agli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fu data </a:t>
            </a:r>
            <a:r>
              <a:rPr sz="1200" dirty="0">
                <a:latin typeface="Times New Roman"/>
                <a:cs typeface="Times New Roman"/>
              </a:rPr>
              <a:t>dapprima una concessione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sola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durata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vita;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ritornava alla </a:t>
            </a:r>
            <a:r>
              <a:rPr sz="1200" dirty="0">
                <a:latin typeface="Times New Roman"/>
                <a:cs typeface="Times New Roman"/>
              </a:rPr>
              <a:t>tribù. I primissimi </a:t>
            </a:r>
            <a:r>
              <a:rPr sz="1200" spc="-5" dirty="0">
                <a:latin typeface="Times New Roman"/>
                <a:cs typeface="Times New Roman"/>
              </a:rPr>
              <a:t>diritti terrieri concessi agli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tombe</a:t>
            </a:r>
            <a:endParaRPr sz="1200">
              <a:latin typeface="Times New Roman"/>
              <a:cs typeface="Times New Roman"/>
            </a:endParaRPr>
          </a:p>
          <a:p>
            <a:pPr marL="76200" marR="30416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dei cimiteri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appartenne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la recintavano. Ma le </a:t>
            </a:r>
            <a:r>
              <a:rPr sz="1200" spc="-5" dirty="0">
                <a:latin typeface="Times New Roman"/>
                <a:cs typeface="Times New Roman"/>
              </a:rPr>
              <a:t>città si riservarono </a:t>
            </a:r>
            <a:r>
              <a:rPr sz="1200" dirty="0">
                <a:latin typeface="Times New Roman"/>
                <a:cs typeface="Times New Roman"/>
              </a:rPr>
              <a:t>sempre 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terre </a:t>
            </a:r>
            <a:r>
              <a:rPr sz="1200" spc="-5" dirty="0">
                <a:latin typeface="Times New Roman"/>
                <a:cs typeface="Times New Roman"/>
              </a:rPr>
              <a:t>come pascolo pubblico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servire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assedio;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terreni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“comune”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sopravvivenza della </a:t>
            </a:r>
            <a:r>
              <a:rPr sz="1200" dirty="0">
                <a:latin typeface="Times New Roman"/>
                <a:cs typeface="Times New Roman"/>
              </a:rPr>
              <a:t>forma primitiva di </a:t>
            </a:r>
            <a:r>
              <a:rPr sz="1200" spc="-5" dirty="0">
                <a:latin typeface="Times New Roman"/>
                <a:cs typeface="Times New Roman"/>
              </a:rPr>
              <a:t>proprietà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collettiva.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57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(782.2) 69:9.15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fu lo Stato </a:t>
            </a:r>
            <a:r>
              <a:rPr sz="1200" spc="-5" dirty="0">
                <a:latin typeface="Times New Roman"/>
                <a:cs typeface="Times New Roman"/>
              </a:rPr>
              <a:t>che assegnò delle proprietà all’individuo, riservandosi </a:t>
            </a:r>
            <a:r>
              <a:rPr sz="1200" dirty="0">
                <a:latin typeface="Times New Roman"/>
                <a:cs typeface="Times New Roman"/>
              </a:rPr>
              <a:t>il diritto </a:t>
            </a:r>
            <a:r>
              <a:rPr sz="1200" spc="-5" dirty="0">
                <a:latin typeface="Times New Roman"/>
                <a:cs typeface="Times New Roman"/>
              </a:rPr>
              <a:t>d’imporre delle tasse. Una </a:t>
            </a:r>
            <a:r>
              <a:rPr sz="1200" dirty="0">
                <a:latin typeface="Times New Roman"/>
                <a:cs typeface="Times New Roman"/>
              </a:rPr>
              <a:t>volta  </a:t>
            </a:r>
            <a:r>
              <a:rPr sz="1200" spc="-5" dirty="0">
                <a:latin typeface="Times New Roman"/>
                <a:cs typeface="Times New Roman"/>
              </a:rPr>
              <a:t>acquisiti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titoli, i </a:t>
            </a:r>
            <a:r>
              <a:rPr sz="1200" spc="-5" dirty="0">
                <a:latin typeface="Times New Roman"/>
                <a:cs typeface="Times New Roman"/>
              </a:rPr>
              <a:t>proprietari terrieri poterono percepire degli affitti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divenne una </a:t>
            </a:r>
            <a:r>
              <a:rPr sz="1200" spc="-5" dirty="0">
                <a:latin typeface="Times New Roman"/>
                <a:cs typeface="Times New Roman"/>
              </a:rPr>
              <a:t>fonte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reddito </a:t>
            </a:r>
            <a:r>
              <a:rPr sz="1200" dirty="0">
                <a:latin typeface="Times New Roman"/>
                <a:cs typeface="Times New Roman"/>
              </a:rPr>
              <a:t>— un </a:t>
            </a:r>
            <a:r>
              <a:rPr sz="1200" spc="-5" dirty="0">
                <a:latin typeface="Times New Roman"/>
                <a:cs typeface="Times New Roman"/>
              </a:rPr>
              <a:t>capitale. Infine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divenne veramente </a:t>
            </a:r>
            <a:r>
              <a:rPr sz="1200" spc="-5" dirty="0">
                <a:latin typeface="Times New Roman"/>
                <a:cs typeface="Times New Roman"/>
              </a:rPr>
              <a:t>negoziabile, 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vendita,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trasferimento, l’ipoteca </a:t>
            </a:r>
            <a:r>
              <a:rPr sz="1200" dirty="0">
                <a:latin typeface="Times New Roman"/>
                <a:cs typeface="Times New Roman"/>
              </a:rPr>
              <a:t>e 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preclusione.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77200" cy="266890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(782.3) 69:9.16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proprietà privata portò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maggiore libertà ed accrebbe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stabilità;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possesso privato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terre ricevette </a:t>
            </a:r>
            <a:r>
              <a:rPr sz="1200" dirty="0">
                <a:latin typeface="Times New Roman"/>
                <a:cs typeface="Times New Roman"/>
              </a:rPr>
              <a:t>una  sanzione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soltanto dopo il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direzione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comunità,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presto seguito </a:t>
            </a:r>
            <a:r>
              <a:rPr sz="1200" dirty="0">
                <a:latin typeface="Times New Roman"/>
                <a:cs typeface="Times New Roman"/>
              </a:rPr>
              <a:t>da una  </a:t>
            </a:r>
            <a:r>
              <a:rPr sz="1200" spc="-5" dirty="0">
                <a:latin typeface="Times New Roman"/>
                <a:cs typeface="Times New Roman"/>
              </a:rPr>
              <a:t>successione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schiavi,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prive di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perfezionamento </a:t>
            </a:r>
            <a:r>
              <a:rPr sz="1200" spc="-5" dirty="0">
                <a:latin typeface="Times New Roman"/>
                <a:cs typeface="Times New Roman"/>
              </a:rPr>
              <a:t>meccanico sta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gradualmente liberando </a:t>
            </a:r>
            <a:r>
              <a:rPr sz="1200" dirty="0">
                <a:latin typeface="Times New Roman"/>
                <a:cs typeface="Times New Roman"/>
              </a:rPr>
              <a:t>l’uomo  </a:t>
            </a:r>
            <a:r>
              <a:rPr sz="1200" spc="-5" dirty="0">
                <a:latin typeface="Times New Roman"/>
                <a:cs typeface="Times New Roman"/>
              </a:rPr>
              <a:t>dalla schiavitù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lavoro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pesante.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49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(782.4) 69:9.17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diritto di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assoluto;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puramente sociale.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legge, </a:t>
            </a:r>
            <a:r>
              <a:rPr sz="1200" dirty="0">
                <a:latin typeface="Times New Roman"/>
                <a:cs typeface="Times New Roman"/>
              </a:rPr>
              <a:t>l’ordine, i diritti </a:t>
            </a:r>
            <a:r>
              <a:rPr sz="1200" spc="-5" dirty="0">
                <a:latin typeface="Times New Roman"/>
                <a:cs typeface="Times New Roman"/>
              </a:rPr>
              <a:t>civili,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libertà  sociali,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convenzioni,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felicità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godono i popoli </a:t>
            </a:r>
            <a:r>
              <a:rPr sz="1200" spc="-5" dirty="0">
                <a:latin typeface="Times New Roman"/>
                <a:cs typeface="Times New Roman"/>
              </a:rPr>
              <a:t>moderni si </a:t>
            </a:r>
            <a:r>
              <a:rPr sz="1200" dirty="0">
                <a:latin typeface="Times New Roman"/>
                <a:cs typeface="Times New Roman"/>
              </a:rPr>
              <a:t>sono tutti </a:t>
            </a:r>
            <a:r>
              <a:rPr sz="1200" spc="-5" dirty="0">
                <a:latin typeface="Times New Roman"/>
                <a:cs typeface="Times New Roman"/>
              </a:rPr>
              <a:t>sviluppati attorno alla proprietà privata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beni.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768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(782.5) 69:9.18 </a:t>
            </a:r>
            <a:r>
              <a:rPr sz="1200" spc="-5" dirty="0">
                <a:latin typeface="Times New Roman"/>
                <a:cs typeface="Times New Roman"/>
              </a:rPr>
              <a:t>L’ordine sociale attuale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necessariamente giusto </a:t>
            </a:r>
            <a:r>
              <a:rPr sz="1200" dirty="0">
                <a:latin typeface="Times New Roman"/>
                <a:cs typeface="Times New Roman"/>
              </a:rPr>
              <a:t>— non è né </a:t>
            </a:r>
            <a:r>
              <a:rPr sz="1200" spc="-5" dirty="0">
                <a:latin typeface="Times New Roman"/>
                <a:cs typeface="Times New Roman"/>
              </a:rPr>
              <a:t>sacro </a:t>
            </a:r>
            <a:r>
              <a:rPr sz="1200" dirty="0">
                <a:latin typeface="Times New Roman"/>
                <a:cs typeface="Times New Roman"/>
              </a:rPr>
              <a:t>né divino — ma </a:t>
            </a:r>
            <a:r>
              <a:rPr sz="1200" spc="-5" dirty="0">
                <a:latin typeface="Times New Roman"/>
                <a:cs typeface="Times New Roman"/>
              </a:rPr>
              <a:t>l’umanità farà bene ad </a:t>
            </a:r>
            <a:r>
              <a:rPr sz="1200" dirty="0">
                <a:latin typeface="Times New Roman"/>
                <a:cs typeface="Times New Roman"/>
              </a:rPr>
              <a:t>andare  </a:t>
            </a:r>
            <a:r>
              <a:rPr sz="1200" spc="-5" dirty="0">
                <a:latin typeface="Times New Roman"/>
                <a:cs typeface="Times New Roman"/>
              </a:rPr>
              <a:t>adagio </a:t>
            </a:r>
            <a:r>
              <a:rPr sz="1200" dirty="0">
                <a:latin typeface="Times New Roman"/>
                <a:cs typeface="Times New Roman"/>
              </a:rPr>
              <a:t>nel procedere a </a:t>
            </a:r>
            <a:r>
              <a:rPr sz="1200" spc="-5" dirty="0">
                <a:latin typeface="Times New Roman"/>
                <a:cs typeface="Times New Roman"/>
              </a:rPr>
              <a:t>cambiamenti.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che voi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lunga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quelli conosciuti </a:t>
            </a:r>
            <a:r>
              <a:rPr sz="1200" dirty="0">
                <a:latin typeface="Times New Roman"/>
                <a:cs typeface="Times New Roman"/>
              </a:rPr>
              <a:t>dai vostri </a:t>
            </a:r>
            <a:r>
              <a:rPr sz="1200" spc="-5" dirty="0">
                <a:latin typeface="Times New Roman"/>
                <a:cs typeface="Times New Roman"/>
              </a:rPr>
              <a:t>antenati.  Quando cambierete </a:t>
            </a:r>
            <a:r>
              <a:rPr sz="1200" dirty="0">
                <a:latin typeface="Times New Roman"/>
                <a:cs typeface="Times New Roman"/>
              </a:rPr>
              <a:t>l’ordine </a:t>
            </a:r>
            <a:r>
              <a:rPr sz="1200" spc="-5" dirty="0">
                <a:latin typeface="Times New Roman"/>
                <a:cs typeface="Times New Roman"/>
              </a:rPr>
              <a:t>sociale, accertatevi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farlo per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migliore. Non lasciatevi </a:t>
            </a:r>
            <a:r>
              <a:rPr sz="1200" dirty="0">
                <a:latin typeface="Times New Roman"/>
                <a:cs typeface="Times New Roman"/>
              </a:rPr>
              <a:t>convincere di </a:t>
            </a:r>
            <a:r>
              <a:rPr sz="1200" spc="-5" dirty="0">
                <a:latin typeface="Times New Roman"/>
                <a:cs typeface="Times New Roman"/>
              </a:rPr>
              <a:t>sperimentare </a:t>
            </a:r>
            <a:r>
              <a:rPr sz="1200" dirty="0">
                <a:latin typeface="Times New Roman"/>
                <a:cs typeface="Times New Roman"/>
              </a:rPr>
              <a:t>le formule  </a:t>
            </a:r>
            <a:r>
              <a:rPr sz="1200" spc="-5" dirty="0">
                <a:latin typeface="Times New Roman"/>
                <a:cs typeface="Times New Roman"/>
              </a:rPr>
              <a:t>scartate </a:t>
            </a:r>
            <a:r>
              <a:rPr sz="1200" dirty="0">
                <a:latin typeface="Times New Roman"/>
                <a:cs typeface="Times New Roman"/>
              </a:rPr>
              <a:t>dai vostri </a:t>
            </a:r>
            <a:r>
              <a:rPr sz="1200" spc="-5" dirty="0">
                <a:latin typeface="Times New Roman"/>
                <a:cs typeface="Times New Roman"/>
              </a:rPr>
              <a:t>progenitori. Andate avanti, </a:t>
            </a:r>
            <a:r>
              <a:rPr sz="1200" dirty="0">
                <a:latin typeface="Times New Roman"/>
                <a:cs typeface="Times New Roman"/>
              </a:rPr>
              <a:t>non indietro! </a:t>
            </a:r>
            <a:r>
              <a:rPr sz="1200" spc="-5" dirty="0">
                <a:latin typeface="Times New Roman"/>
                <a:cs typeface="Times New Roman"/>
              </a:rPr>
              <a:t>Lasciate che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prosegua! Non fate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passo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indietro.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(782.6) 69:9.19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50037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70: </a:t>
            </a:r>
            <a:r>
              <a:rPr spc="-20" dirty="0"/>
              <a:t>L’evoluzione </a:t>
            </a:r>
            <a:r>
              <a:rPr spc="-5" dirty="0"/>
              <a:t>del governo umano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211184" cy="343281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803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(783.1) 70:0.1 </a:t>
            </a:r>
            <a:r>
              <a:rPr sz="1200" spc="-5" dirty="0">
                <a:latin typeface="Times New Roman"/>
                <a:cs typeface="Times New Roman"/>
              </a:rPr>
              <a:t>NON appena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parzialmente risolto il problema </a:t>
            </a:r>
            <a:r>
              <a:rPr sz="1200" spc="-5" dirty="0">
                <a:latin typeface="Times New Roman"/>
                <a:cs typeface="Times New Roman"/>
              </a:rPr>
              <a:t>della propria sussistenza fu </a:t>
            </a:r>
            <a:r>
              <a:rPr sz="1200" dirty="0">
                <a:latin typeface="Times New Roman"/>
                <a:cs typeface="Times New Roman"/>
              </a:rPr>
              <a:t>posto di </a:t>
            </a:r>
            <a:r>
              <a:rPr sz="1200" spc="-5" dirty="0">
                <a:latin typeface="Times New Roman"/>
                <a:cs typeface="Times New Roman"/>
              </a:rPr>
              <a:t>fronte al </a:t>
            </a:r>
            <a:r>
              <a:rPr sz="1200" dirty="0">
                <a:latin typeface="Times New Roman"/>
                <a:cs typeface="Times New Roman"/>
              </a:rPr>
              <a:t>compito di  </a:t>
            </a:r>
            <a:r>
              <a:rPr sz="1200" spc="-5" dirty="0">
                <a:latin typeface="Times New Roman"/>
                <a:cs typeface="Times New Roman"/>
              </a:rPr>
              <a:t>regolamentare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contatti </a:t>
            </a:r>
            <a:r>
              <a:rPr sz="1200" dirty="0">
                <a:latin typeface="Times New Roman"/>
                <a:cs typeface="Times New Roman"/>
              </a:rPr>
              <a:t>umani.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sviluppo </a:t>
            </a:r>
            <a:r>
              <a:rPr sz="1200" dirty="0">
                <a:latin typeface="Times New Roman"/>
                <a:cs typeface="Times New Roman"/>
              </a:rPr>
              <a:t>dell’industria </a:t>
            </a:r>
            <a:r>
              <a:rPr sz="1200" spc="-5" dirty="0">
                <a:latin typeface="Times New Roman"/>
                <a:cs typeface="Times New Roman"/>
              </a:rPr>
              <a:t>esigeva leggi,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assestamento sociale;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privata  </a:t>
            </a:r>
            <a:r>
              <a:rPr sz="1200" spc="-5" dirty="0">
                <a:latin typeface="Times New Roman"/>
                <a:cs typeface="Times New Roman"/>
              </a:rPr>
              <a:t>necessitava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governo.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(783.2) 70:0.2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mondo evoluzionario </a:t>
            </a:r>
            <a:r>
              <a:rPr sz="1200" spc="-5" dirty="0">
                <a:latin typeface="Times New Roman"/>
                <a:cs typeface="Times New Roman"/>
              </a:rPr>
              <a:t>gli antagonismi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naturali;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assicurata </a:t>
            </a:r>
            <a:r>
              <a:rPr sz="1200" dirty="0">
                <a:latin typeface="Times New Roman"/>
                <a:cs typeface="Times New Roman"/>
              </a:rPr>
              <a:t>solo da un qualche tipo di </a:t>
            </a:r>
            <a:r>
              <a:rPr sz="1200" spc="-5" dirty="0">
                <a:latin typeface="Times New Roman"/>
                <a:cs typeface="Times New Roman"/>
              </a:rPr>
              <a:t>sistema sociale  regolatore.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regolamentazione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è inseparabile </a:t>
            </a:r>
            <a:r>
              <a:rPr sz="1200" spc="-5" dirty="0">
                <a:latin typeface="Times New Roman"/>
                <a:cs typeface="Times New Roman"/>
              </a:rPr>
              <a:t>dall’organizzazione sociale; un’associazione </a:t>
            </a:r>
            <a:r>
              <a:rPr sz="1200" dirty="0">
                <a:latin typeface="Times New Roman"/>
                <a:cs typeface="Times New Roman"/>
              </a:rPr>
              <a:t>implica </a:t>
            </a:r>
            <a:r>
              <a:rPr sz="1200" spc="-5" dirty="0">
                <a:latin typeface="Times New Roman"/>
                <a:cs typeface="Times New Roman"/>
              </a:rPr>
              <a:t>un’autorità </a:t>
            </a:r>
            <a:r>
              <a:rPr sz="1200" dirty="0">
                <a:latin typeface="Times New Roman"/>
                <a:cs typeface="Times New Roman"/>
              </a:rPr>
              <a:t>di controllo.  </a:t>
            </a:r>
            <a:r>
              <a:rPr sz="1200" spc="-5" dirty="0">
                <a:latin typeface="Times New Roman"/>
                <a:cs typeface="Times New Roman"/>
              </a:rPr>
              <a:t>Un governo </a:t>
            </a:r>
            <a:r>
              <a:rPr sz="1200" dirty="0">
                <a:latin typeface="Times New Roman"/>
                <a:cs typeface="Times New Roman"/>
              </a:rPr>
              <a:t>impone la </a:t>
            </a:r>
            <a:r>
              <a:rPr sz="1200" spc="-5" dirty="0">
                <a:latin typeface="Times New Roman"/>
                <a:cs typeface="Times New Roman"/>
              </a:rPr>
              <a:t>coordinazione degli </a:t>
            </a:r>
            <a:r>
              <a:rPr sz="1200" dirty="0">
                <a:latin typeface="Times New Roman"/>
                <a:cs typeface="Times New Roman"/>
              </a:rPr>
              <a:t>antagonismi delle </a:t>
            </a:r>
            <a:r>
              <a:rPr sz="1200" spc="-5" dirty="0">
                <a:latin typeface="Times New Roman"/>
                <a:cs typeface="Times New Roman"/>
              </a:rPr>
              <a:t>tribù,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clan, delle famiglie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(783.3) 70:0.3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è uno sviluppo </a:t>
            </a:r>
            <a:r>
              <a:rPr sz="1200" spc="-5" dirty="0">
                <a:latin typeface="Times New Roman"/>
                <a:cs typeface="Times New Roman"/>
              </a:rPr>
              <a:t>incosciente; si evolve per tentativi. Esso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di sopravvivenza, </a:t>
            </a:r>
            <a:r>
              <a:rPr sz="1200" spc="-5" dirty="0">
                <a:latin typeface="Times New Roman"/>
                <a:cs typeface="Times New Roman"/>
              </a:rPr>
              <a:t>perciò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diventa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tradizionale. L’anarchia accresceva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miseria,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l’ordine relativi emersero lentamente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stanno</a:t>
            </a:r>
            <a:endParaRPr sz="1200">
              <a:latin typeface="Times New Roman"/>
              <a:cs typeface="Times New Roman"/>
            </a:endParaRPr>
          </a:p>
          <a:p>
            <a:pPr marL="76200" marR="7239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emergendo.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esigenze coercitive </a:t>
            </a:r>
            <a:r>
              <a:rPr sz="1200" dirty="0">
                <a:latin typeface="Times New Roman"/>
                <a:cs typeface="Times New Roman"/>
              </a:rPr>
              <a:t>della lotta </a:t>
            </a:r>
            <a:r>
              <a:rPr sz="1200" spc="-5" dirty="0">
                <a:latin typeface="Times New Roman"/>
                <a:cs typeface="Times New Roman"/>
              </a:rPr>
              <a:t>per l’esistenza hanno letteralmente spinto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razza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sulla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progresso </a:t>
            </a:r>
            <a:r>
              <a:rPr sz="1200" spc="-5" dirty="0">
                <a:latin typeface="Times New Roman"/>
                <a:cs typeface="Times New Roman"/>
              </a:rPr>
              <a:t>verso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civiltà.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genesi della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guerra</a:t>
            </a:r>
            <a:endParaRPr sz="1600">
              <a:latin typeface="Times New Roman"/>
              <a:cs typeface="Times New Roman"/>
            </a:endParaRPr>
          </a:p>
          <a:p>
            <a:pPr marL="76200" algn="just">
              <a:lnSpc>
                <a:spcPts val="1410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(783.4) 70:1.1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è lo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l’eredità naturale dell’uomo </a:t>
            </a:r>
            <a:r>
              <a:rPr sz="1200" dirty="0">
                <a:latin typeface="Times New Roman"/>
                <a:cs typeface="Times New Roman"/>
              </a:rPr>
              <a:t>in evoluzione; 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metro sociale che misura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l’avanzamento</a:t>
            </a:r>
            <a:endParaRPr sz="1200">
              <a:latin typeface="Times New Roman"/>
              <a:cs typeface="Times New Roman"/>
            </a:endParaRPr>
          </a:p>
          <a:p>
            <a:pPr marL="76200" marR="143510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della società. Prima della parziale socializzazione delle </a:t>
            </a:r>
            <a:r>
              <a:rPr sz="1200" dirty="0">
                <a:latin typeface="Times New Roman"/>
                <a:cs typeface="Times New Roman"/>
              </a:rPr>
              <a:t>razze in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era eccessivamente </a:t>
            </a:r>
            <a:r>
              <a:rPr sz="1200" dirty="0">
                <a:latin typeface="Times New Roman"/>
                <a:cs typeface="Times New Roman"/>
              </a:rPr>
              <a:t>individualista, estremamente  </a:t>
            </a:r>
            <a:r>
              <a:rPr sz="1200" spc="-5" dirty="0">
                <a:latin typeface="Times New Roman"/>
                <a:cs typeface="Times New Roman"/>
              </a:rPr>
              <a:t>malfidente ed incredibilmente litigioso.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violenza è la </a:t>
            </a:r>
            <a:r>
              <a:rPr sz="1200" spc="-5" dirty="0">
                <a:latin typeface="Times New Roman"/>
                <a:cs typeface="Times New Roman"/>
              </a:rPr>
              <a:t>legge della </a:t>
            </a:r>
            <a:r>
              <a:rPr sz="1200" dirty="0">
                <a:latin typeface="Times New Roman"/>
                <a:cs typeface="Times New Roman"/>
              </a:rPr>
              <a:t>natura, l’ostilità è la </a:t>
            </a:r>
            <a:r>
              <a:rPr sz="1200" spc="-5" dirty="0">
                <a:latin typeface="Times New Roman"/>
                <a:cs typeface="Times New Roman"/>
              </a:rPr>
              <a:t>reazione automatica dei figli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natura,  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non è che </a:t>
            </a:r>
            <a:r>
              <a:rPr sz="1200" spc="-5" dirty="0">
                <a:latin typeface="Times New Roman"/>
                <a:cs typeface="Times New Roman"/>
              </a:rPr>
              <a:t>queste stesse attività proseguite collettivamente. </a:t>
            </a:r>
            <a:r>
              <a:rPr sz="1200" dirty="0">
                <a:latin typeface="Times New Roman"/>
                <a:cs typeface="Times New Roman"/>
              </a:rPr>
              <a:t>E dovunque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ogniqualvolta il </a:t>
            </a:r>
            <a:r>
              <a:rPr sz="1200" spc="-5" dirty="0">
                <a:latin typeface="Times New Roman"/>
                <a:cs typeface="Times New Roman"/>
              </a:rPr>
              <a:t>tessuto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3884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660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sottoposto </a:t>
            </a:r>
            <a:r>
              <a:rPr sz="1200" dirty="0">
                <a:latin typeface="Times New Roman"/>
                <a:cs typeface="Times New Roman"/>
              </a:rPr>
              <a:t>a tensioni </a:t>
            </a:r>
            <a:r>
              <a:rPr sz="1200" spc="-5" dirty="0">
                <a:latin typeface="Times New Roman"/>
                <a:cs typeface="Times New Roman"/>
              </a:rPr>
              <a:t>dalle complicazioni dell’avanzamento della società,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un ritorno </a:t>
            </a:r>
            <a:r>
              <a:rPr sz="1200" spc="-5" dirty="0">
                <a:latin typeface="Times New Roman"/>
                <a:cs typeface="Times New Roman"/>
              </a:rPr>
              <a:t>immediato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rovinoso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 antichi metodi </a:t>
            </a:r>
            <a:r>
              <a:rPr sz="1200" dirty="0">
                <a:latin typeface="Times New Roman"/>
                <a:cs typeface="Times New Roman"/>
              </a:rPr>
              <a:t>di composizione violenta </a:t>
            </a:r>
            <a:r>
              <a:rPr sz="1200" spc="-5" dirty="0">
                <a:latin typeface="Times New Roman"/>
                <a:cs typeface="Times New Roman"/>
              </a:rPr>
              <a:t>delle irritazioni </a:t>
            </a:r>
            <a:r>
              <a:rPr sz="1200" dirty="0">
                <a:latin typeface="Times New Roman"/>
                <a:cs typeface="Times New Roman"/>
              </a:rPr>
              <a:t>in seno </a:t>
            </a:r>
            <a:r>
              <a:rPr sz="1200" spc="-5" dirty="0">
                <a:latin typeface="Times New Roman"/>
                <a:cs typeface="Times New Roman"/>
              </a:rPr>
              <a:t>alle interassociazioni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(783.5) 70:1.2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reazione animalistica ai malintesi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irritazioni;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 accompagna </a:t>
            </a:r>
            <a:r>
              <a:rPr sz="1200" dirty="0">
                <a:latin typeface="Times New Roman"/>
                <a:cs typeface="Times New Roman"/>
              </a:rPr>
              <a:t>la soluzione </a:t>
            </a:r>
            <a:r>
              <a:rPr sz="1200" spc="-5" dirty="0">
                <a:latin typeface="Times New Roman"/>
                <a:cs typeface="Times New Roman"/>
              </a:rPr>
              <a:t>civile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 problema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difficoltà.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Sangik,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come gli Adamiti ed </a:t>
            </a:r>
            <a:r>
              <a:rPr sz="1200" dirty="0">
                <a:latin typeface="Times New Roman"/>
                <a:cs typeface="Times New Roman"/>
              </a:rPr>
              <a:t>i Noditi </a:t>
            </a:r>
            <a:r>
              <a:rPr sz="1200" spc="-5" dirty="0">
                <a:latin typeface="Times New Roman"/>
                <a:cs typeface="Times New Roman"/>
              </a:rPr>
              <a:t>degenerati successivamente, erano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bellicosi. Gli  Andoniti appresero </a:t>
            </a:r>
            <a:r>
              <a:rPr sz="1200" dirty="0">
                <a:latin typeface="Times New Roman"/>
                <a:cs typeface="Times New Roman"/>
              </a:rPr>
              <a:t>presto la </a:t>
            </a:r>
            <a:r>
              <a:rPr sz="1200" spc="-5" dirty="0">
                <a:latin typeface="Times New Roman"/>
                <a:cs typeface="Times New Roman"/>
              </a:rPr>
              <a:t>regola </a:t>
            </a:r>
            <a:r>
              <a:rPr sz="1200" dirty="0">
                <a:latin typeface="Times New Roman"/>
                <a:cs typeface="Times New Roman"/>
              </a:rPr>
              <a:t>d’oro,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ancor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discendenti Eschimesi </a:t>
            </a:r>
            <a:r>
              <a:rPr sz="1200" dirty="0">
                <a:latin typeface="Times New Roman"/>
                <a:cs typeface="Times New Roman"/>
              </a:rPr>
              <a:t>vivono in </a:t>
            </a:r>
            <a:r>
              <a:rPr sz="1200" spc="-5" dirty="0">
                <a:latin typeface="Times New Roman"/>
                <a:cs typeface="Times New Roman"/>
              </a:rPr>
              <a:t>larga misura secondo questo codice;  </a:t>
            </a:r>
            <a:r>
              <a:rPr sz="1200" dirty="0">
                <a:latin typeface="Times New Roman"/>
                <a:cs typeface="Times New Roman"/>
              </a:rPr>
              <a:t>i costumi sono </a:t>
            </a:r>
            <a:r>
              <a:rPr sz="1200" spc="-5" dirty="0">
                <a:latin typeface="Times New Roman"/>
                <a:cs typeface="Times New Roman"/>
              </a:rPr>
              <a:t>ben radicati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 ed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relativamente esenti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antagonismi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355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(783.6) 70:1.3 </a:t>
            </a:r>
            <a:r>
              <a:rPr sz="1200" dirty="0">
                <a:latin typeface="Times New Roman"/>
                <a:cs typeface="Times New Roman"/>
              </a:rPr>
              <a:t>Andon </a:t>
            </a:r>
            <a:r>
              <a:rPr sz="1200" spc="-5" dirty="0">
                <a:latin typeface="Times New Roman"/>
                <a:cs typeface="Times New Roman"/>
              </a:rPr>
              <a:t>insegnò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risolvere </a:t>
            </a:r>
            <a:r>
              <a:rPr sz="1200" dirty="0">
                <a:latin typeface="Times New Roman"/>
                <a:cs typeface="Times New Roman"/>
              </a:rPr>
              <a:t>le loro dispute </a:t>
            </a:r>
            <a:r>
              <a:rPr sz="1200" spc="-5" dirty="0">
                <a:latin typeface="Times New Roman"/>
                <a:cs typeface="Times New Roman"/>
              </a:rPr>
              <a:t>facendo </a:t>
            </a:r>
            <a:r>
              <a:rPr sz="1200" dirty="0">
                <a:latin typeface="Times New Roman"/>
                <a:cs typeface="Times New Roman"/>
              </a:rPr>
              <a:t>colpire a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un albero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bastone, </a:t>
            </a:r>
            <a:r>
              <a:rPr sz="1200" dirty="0">
                <a:latin typeface="Times New Roman"/>
                <a:cs typeface="Times New Roman"/>
              </a:rPr>
              <a:t>imprecando  </a:t>
            </a:r>
            <a:r>
              <a:rPr sz="1200" spc="-5" dirty="0">
                <a:latin typeface="Times New Roman"/>
                <a:cs typeface="Times New Roman"/>
              </a:rPr>
              <a:t>nel contempo contro l’albero; </a:t>
            </a:r>
            <a:r>
              <a:rPr sz="1200" dirty="0">
                <a:latin typeface="Times New Roman"/>
                <a:cs typeface="Times New Roman"/>
              </a:rPr>
              <a:t>il primo il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bastone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rompeva era il vincitore. </a:t>
            </a:r>
            <a:r>
              <a:rPr sz="1200" spc="-5" dirty="0">
                <a:latin typeface="Times New Roman"/>
                <a:cs typeface="Times New Roman"/>
              </a:rPr>
              <a:t>Gli Andoniti successivi usavano regolare </a:t>
            </a:r>
            <a:r>
              <a:rPr sz="1200" spc="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 dispute </a:t>
            </a:r>
            <a:r>
              <a:rPr sz="1200" spc="-5" dirty="0">
                <a:latin typeface="Times New Roman"/>
                <a:cs typeface="Times New Roman"/>
              </a:rPr>
              <a:t>facendo un’esibizione pubblica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gli avversari si schernivano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ridicolizzavano vicendevolmente, mentre </a:t>
            </a:r>
            <a:r>
              <a:rPr sz="1200" dirty="0">
                <a:latin typeface="Times New Roman"/>
                <a:cs typeface="Times New Roman"/>
              </a:rPr>
              <a:t>l’uditorio  </a:t>
            </a:r>
            <a:r>
              <a:rPr sz="1200" spc="-5" dirty="0">
                <a:latin typeface="Times New Roman"/>
                <a:cs typeface="Times New Roman"/>
              </a:rPr>
              <a:t>designava </a:t>
            </a:r>
            <a:r>
              <a:rPr sz="1200" dirty="0">
                <a:latin typeface="Times New Roman"/>
                <a:cs typeface="Times New Roman"/>
              </a:rPr>
              <a:t>il vincitore per</a:t>
            </a:r>
            <a:r>
              <a:rPr sz="1200" spc="-5" dirty="0">
                <a:latin typeface="Times New Roman"/>
                <a:cs typeface="Times New Roman"/>
              </a:rPr>
              <a:t> acclamazione.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8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(783.7) 70:1.4 </a:t>
            </a:r>
            <a:r>
              <a:rPr sz="1200" spc="-5" dirty="0">
                <a:latin typeface="Times New Roman"/>
                <a:cs typeface="Times New Roman"/>
              </a:rPr>
              <a:t>Ma un fenomeno 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apparire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si fosse </a:t>
            </a:r>
            <a:r>
              <a:rPr sz="1200" dirty="0">
                <a:latin typeface="Times New Roman"/>
                <a:cs typeface="Times New Roman"/>
              </a:rPr>
              <a:t>sufficientemente evoluta per  </a:t>
            </a:r>
            <a:r>
              <a:rPr sz="1200" spc="-5" dirty="0">
                <a:latin typeface="Times New Roman"/>
                <a:cs typeface="Times New Roman"/>
              </a:rPr>
              <a:t>sperimentare effettivamente periodi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e sanzionare le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guerra.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stesso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guerra implica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grado di  organizzazione.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479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(784.1) 70:1.5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l’apparizione dei raggruppamenti </a:t>
            </a:r>
            <a:r>
              <a:rPr sz="1200" dirty="0">
                <a:latin typeface="Times New Roman"/>
                <a:cs typeface="Times New Roman"/>
              </a:rPr>
              <a:t>sociali </a:t>
            </a:r>
            <a:r>
              <a:rPr sz="1200" spc="-5" dirty="0">
                <a:latin typeface="Times New Roman"/>
                <a:cs typeface="Times New Roman"/>
              </a:rPr>
              <a:t>l’irritazione individuale cominciò </a:t>
            </a:r>
            <a:r>
              <a:rPr sz="1200" dirty="0">
                <a:latin typeface="Times New Roman"/>
                <a:cs typeface="Times New Roman"/>
              </a:rPr>
              <a:t>a fondersi nei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ciò favorì </a:t>
            </a:r>
            <a:r>
              <a:rPr sz="1200" dirty="0">
                <a:latin typeface="Times New Roman"/>
                <a:cs typeface="Times New Roman"/>
              </a:rPr>
              <a:t>la tranquillità </a:t>
            </a:r>
            <a:r>
              <a:rPr sz="1200" spc="-5" dirty="0">
                <a:latin typeface="Times New Roman"/>
                <a:cs typeface="Times New Roman"/>
              </a:rPr>
              <a:t>all’interno delle </a:t>
            </a:r>
            <a:r>
              <a:rPr sz="1200" dirty="0">
                <a:latin typeface="Times New Roman"/>
                <a:cs typeface="Times New Roman"/>
              </a:rPr>
              <a:t>tribù, ma a </a:t>
            </a:r>
            <a:r>
              <a:rPr sz="1200" spc="-5" dirty="0">
                <a:latin typeface="Times New Roman"/>
                <a:cs typeface="Times New Roman"/>
              </a:rPr>
              <a:t>spese della </a:t>
            </a:r>
            <a:r>
              <a:rPr sz="1200" dirty="0">
                <a:latin typeface="Times New Roman"/>
                <a:cs typeface="Times New Roman"/>
              </a:rPr>
              <a:t>pace tra le tribù </a:t>
            </a:r>
            <a:r>
              <a:rPr sz="1200" spc="-5" dirty="0">
                <a:latin typeface="Times New Roman"/>
                <a:cs typeface="Times New Roman"/>
              </a:rPr>
              <a:t>stesse.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goduta prima </a:t>
            </a:r>
            <a:r>
              <a:rPr sz="1200" dirty="0">
                <a:latin typeface="Times New Roman"/>
                <a:cs typeface="Times New Roman"/>
              </a:rPr>
              <a:t>all’interno </a:t>
            </a:r>
            <a:r>
              <a:rPr sz="1200" spc="-5" dirty="0">
                <a:latin typeface="Times New Roman"/>
                <a:cs typeface="Times New Roman"/>
              </a:rPr>
              <a:t>del  gruppo, </a:t>
            </a:r>
            <a:r>
              <a:rPr sz="1200" dirty="0">
                <a:latin typeface="Times New Roman"/>
                <a:cs typeface="Times New Roman"/>
              </a:rPr>
              <a:t>o della tribù, </a:t>
            </a:r>
            <a:r>
              <a:rPr sz="1200" spc="-5" dirty="0">
                <a:latin typeface="Times New Roman"/>
                <a:cs typeface="Times New Roman"/>
              </a:rPr>
              <a:t>che detestava </a:t>
            </a:r>
            <a:r>
              <a:rPr sz="1200" dirty="0">
                <a:latin typeface="Times New Roman"/>
                <a:cs typeface="Times New Roman"/>
              </a:rPr>
              <a:t>e odiava sempre </a:t>
            </a:r>
            <a:r>
              <a:rPr sz="1200" spc="-5" dirty="0">
                <a:latin typeface="Times New Roman"/>
                <a:cs typeface="Times New Roman"/>
              </a:rPr>
              <a:t>gli esterni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stranieri. L’uomo primitivo considerava </a:t>
            </a:r>
            <a:r>
              <a:rPr sz="1200" dirty="0">
                <a:latin typeface="Times New Roman"/>
                <a:cs typeface="Times New Roman"/>
              </a:rPr>
              <a:t>lodevole  </a:t>
            </a:r>
            <a:r>
              <a:rPr sz="1200" spc="-5" dirty="0">
                <a:latin typeface="Times New Roman"/>
                <a:cs typeface="Times New Roman"/>
              </a:rPr>
              <a:t>versare sangue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straniero.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19745" cy="39039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939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(784.2) 70:1.6 </a:t>
            </a:r>
            <a:r>
              <a:rPr sz="1200" spc="-5" dirty="0">
                <a:latin typeface="Times New Roman"/>
                <a:cs typeface="Times New Roman"/>
              </a:rPr>
              <a:t>Ma anche </a:t>
            </a:r>
            <a:r>
              <a:rPr sz="1200" dirty="0">
                <a:latin typeface="Times New Roman"/>
                <a:cs typeface="Times New Roman"/>
              </a:rPr>
              <a:t>questo non funzionò </a:t>
            </a:r>
            <a:r>
              <a:rPr sz="1200" spc="-5" dirty="0">
                <a:latin typeface="Times New Roman"/>
                <a:cs typeface="Times New Roman"/>
              </a:rPr>
              <a:t>all’inizio. Quando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capi tentarono </a:t>
            </a:r>
            <a:r>
              <a:rPr sz="1200" dirty="0">
                <a:latin typeface="Times New Roman"/>
                <a:cs typeface="Times New Roman"/>
              </a:rPr>
              <a:t>di appianare i </a:t>
            </a:r>
            <a:r>
              <a:rPr sz="1200" spc="-5" dirty="0">
                <a:latin typeface="Times New Roman"/>
                <a:cs typeface="Times New Roman"/>
              </a:rPr>
              <a:t>malintesi, trovarono spesso  necessario, almeno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l’anno, </a:t>
            </a:r>
            <a:r>
              <a:rPr sz="1200" dirty="0">
                <a:latin typeface="Times New Roman"/>
                <a:cs typeface="Times New Roman"/>
              </a:rPr>
              <a:t>autorizzare combattimenti con </a:t>
            </a:r>
            <a:r>
              <a:rPr sz="1200" spc="-5" dirty="0">
                <a:latin typeface="Times New Roman"/>
                <a:cs typeface="Times New Roman"/>
              </a:rPr>
              <a:t>pietre nell’ambito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tribù.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clan si </a:t>
            </a:r>
            <a:r>
              <a:rPr sz="1200" dirty="0">
                <a:latin typeface="Times New Roman"/>
                <a:cs typeface="Times New Roman"/>
              </a:rPr>
              <a:t>divideva in due </a:t>
            </a:r>
            <a:r>
              <a:rPr sz="1200" spc="-5" dirty="0">
                <a:latin typeface="Times New Roman"/>
                <a:cs typeface="Times New Roman"/>
              </a:rPr>
              <a:t>gruppi  ed ingaggiava </a:t>
            </a:r>
            <a:r>
              <a:rPr sz="1200" dirty="0">
                <a:latin typeface="Times New Roman"/>
                <a:cs typeface="Times New Roman"/>
              </a:rPr>
              <a:t>una battaglia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durava un </a:t>
            </a:r>
            <a:r>
              <a:rPr sz="1200" spc="-5" dirty="0">
                <a:latin typeface="Times New Roman"/>
                <a:cs typeface="Times New Roman"/>
              </a:rPr>
              <a:t>giorno intero.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nessun’altra ragione che 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divertirsi; </a:t>
            </a:r>
            <a:r>
              <a:rPr sz="1200" dirty="0">
                <a:latin typeface="Times New Roman"/>
                <a:cs typeface="Times New Roman"/>
              </a:rPr>
              <a:t>essi amavano  </a:t>
            </a:r>
            <a:r>
              <a:rPr sz="1200" spc="-5" dirty="0">
                <a:latin typeface="Times New Roman"/>
                <a:cs typeface="Times New Roman"/>
              </a:rPr>
              <a:t>veramente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battersi.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060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(784.3) 70:1.7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sussiste perché </a:t>
            </a:r>
            <a:r>
              <a:rPr sz="1200" dirty="0">
                <a:latin typeface="Times New Roman"/>
                <a:cs typeface="Times New Roman"/>
              </a:rPr>
              <a:t>l’uomo è umano,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evoluto </a:t>
            </a:r>
            <a:r>
              <a:rPr sz="1200" dirty="0">
                <a:latin typeface="Times New Roman"/>
                <a:cs typeface="Times New Roman"/>
              </a:rPr>
              <a:t>da un animale, e tutti </a:t>
            </a:r>
            <a:r>
              <a:rPr sz="1200" spc="-5" dirty="0">
                <a:latin typeface="Times New Roman"/>
                <a:cs typeface="Times New Roman"/>
              </a:rPr>
              <a:t>gli animali sono bellicosi. Tra </a:t>
            </a:r>
            <a:r>
              <a:rPr sz="1200" dirty="0">
                <a:latin typeface="Times New Roman"/>
                <a:cs typeface="Times New Roman"/>
              </a:rPr>
              <a:t>le prime  </a:t>
            </a:r>
            <a:r>
              <a:rPr sz="1200" spc="-5" dirty="0">
                <a:latin typeface="Times New Roman"/>
                <a:cs typeface="Times New Roman"/>
              </a:rPr>
              <a:t>cause di guerra ci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furono: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5746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(784.4) 70:1.8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 fame,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portò a razzie di </a:t>
            </a:r>
            <a:r>
              <a:rPr sz="1200" spc="-5" dirty="0">
                <a:latin typeface="Times New Roman"/>
                <a:cs typeface="Times New Roman"/>
              </a:rPr>
              <a:t>cibo.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penuria di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guerra,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queste  lotte le prime tribù </a:t>
            </a:r>
            <a:r>
              <a:rPr sz="1200" spc="-5" dirty="0">
                <a:latin typeface="Times New Roman"/>
                <a:cs typeface="Times New Roman"/>
              </a:rPr>
              <a:t>pacifiche furono praticamente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sterminate.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455295">
              <a:lnSpc>
                <a:spcPts val="137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(784.5) 70:1.9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La scarsità </a:t>
            </a:r>
            <a:r>
              <a:rPr sz="1200" i="1" dirty="0">
                <a:latin typeface="Times New Roman"/>
                <a:cs typeface="Times New Roman"/>
              </a:rPr>
              <a:t>di donne —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tentativo per alleviare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carenza </a:t>
            </a:r>
            <a:r>
              <a:rPr sz="1200" dirty="0">
                <a:latin typeface="Times New Roman"/>
                <a:cs typeface="Times New Roman"/>
              </a:rPr>
              <a:t>di aiuto </a:t>
            </a:r>
            <a:r>
              <a:rPr sz="1200" spc="-5" dirty="0">
                <a:latin typeface="Times New Roman"/>
                <a:cs typeface="Times New Roman"/>
              </a:rPr>
              <a:t>domestico.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ratto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 ha  </a:t>
            </a:r>
            <a:r>
              <a:rPr sz="1200" spc="-5" dirty="0">
                <a:latin typeface="Times New Roman"/>
                <a:cs typeface="Times New Roman"/>
              </a:rPr>
              <a:t>sempre provocato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guerre.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5346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(784.6) 70:1.10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La vanità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esibire il </a:t>
            </a:r>
            <a:r>
              <a:rPr sz="1200" spc="-5" dirty="0">
                <a:latin typeface="Times New Roman"/>
                <a:cs typeface="Times New Roman"/>
              </a:rPr>
              <a:t>valore della </a:t>
            </a:r>
            <a:r>
              <a:rPr sz="1200" dirty="0">
                <a:latin typeface="Times New Roman"/>
                <a:cs typeface="Times New Roman"/>
              </a:rPr>
              <a:t>tribù. I gruppi </a:t>
            </a:r>
            <a:r>
              <a:rPr sz="1200" spc="-5" dirty="0">
                <a:latin typeface="Times New Roman"/>
                <a:cs typeface="Times New Roman"/>
              </a:rPr>
              <a:t>superiori combattevano per imporre </a:t>
            </a:r>
            <a:r>
              <a:rPr sz="1200" dirty="0">
                <a:latin typeface="Times New Roman"/>
                <a:cs typeface="Times New Roman"/>
              </a:rPr>
              <a:t>il  loro modo di </a:t>
            </a:r>
            <a:r>
              <a:rPr sz="1200" spc="-5" dirty="0">
                <a:latin typeface="Times New Roman"/>
                <a:cs typeface="Times New Roman"/>
              </a:rPr>
              <a:t>vivere ai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inferiori.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58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(784.7)  70:1.11 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Gli schiavi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reclutare </a:t>
            </a:r>
            <a:r>
              <a:rPr sz="1200" dirty="0">
                <a:latin typeface="Times New Roman"/>
                <a:cs typeface="Times New Roman"/>
              </a:rPr>
              <a:t>mano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d’opera.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4159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(784.8) 70:1.12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La vendetta </a:t>
            </a:r>
            <a:r>
              <a:rPr sz="1200" spc="-5" dirty="0">
                <a:latin typeface="Times New Roman"/>
                <a:cs typeface="Times New Roman"/>
              </a:rPr>
              <a:t>costituiva </a:t>
            </a:r>
            <a:r>
              <a:rPr sz="1200" dirty="0">
                <a:latin typeface="Times New Roman"/>
                <a:cs typeface="Times New Roman"/>
              </a:rPr>
              <a:t>motivo di </a:t>
            </a:r>
            <a:r>
              <a:rPr sz="1200" spc="-5" dirty="0">
                <a:latin typeface="Times New Roman"/>
                <a:cs typeface="Times New Roman"/>
              </a:rPr>
              <a:t>guerra quando </a:t>
            </a:r>
            <a:r>
              <a:rPr sz="1200" dirty="0">
                <a:latin typeface="Times New Roman"/>
                <a:cs typeface="Times New Roman"/>
              </a:rPr>
              <a:t>una tribù credeva che una tribù </a:t>
            </a:r>
            <a:r>
              <a:rPr sz="1200" spc="-5" dirty="0">
                <a:latin typeface="Times New Roman"/>
                <a:cs typeface="Times New Roman"/>
              </a:rPr>
              <a:t>vicina avesse causato </a:t>
            </a:r>
            <a:r>
              <a:rPr sz="1200" dirty="0">
                <a:latin typeface="Times New Roman"/>
                <a:cs typeface="Times New Roman"/>
              </a:rPr>
              <a:t>la  morte di uno dei suoi </a:t>
            </a:r>
            <a:r>
              <a:rPr sz="1200" spc="-5" dirty="0">
                <a:latin typeface="Times New Roman"/>
                <a:cs typeface="Times New Roman"/>
              </a:rPr>
              <a:t>membri.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periodo di lutto </a:t>
            </a:r>
            <a:r>
              <a:rPr sz="1200" spc="-5" dirty="0">
                <a:latin typeface="Times New Roman"/>
                <a:cs typeface="Times New Roman"/>
              </a:rPr>
              <a:t>proseguiva fino </a:t>
            </a:r>
            <a:r>
              <a:rPr sz="1200" dirty="0">
                <a:latin typeface="Times New Roman"/>
                <a:cs typeface="Times New Roman"/>
              </a:rPr>
              <a:t>a quando fosse stata </a:t>
            </a:r>
            <a:r>
              <a:rPr sz="1200" spc="-5" dirty="0">
                <a:latin typeface="Times New Roman"/>
                <a:cs typeface="Times New Roman"/>
              </a:rPr>
              <a:t>riportata </a:t>
            </a:r>
            <a:r>
              <a:rPr sz="1200" dirty="0">
                <a:latin typeface="Times New Roman"/>
                <a:cs typeface="Times New Roman"/>
              </a:rPr>
              <a:t>una testa.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vendetta fu ritenuta giusta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tempi relativamente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moderni.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12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5835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(784.9) 70:1.13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passatempo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dai giovani </a:t>
            </a:r>
            <a:r>
              <a:rPr sz="1200" dirty="0">
                <a:latin typeface="Times New Roman"/>
                <a:cs typeface="Times New Roman"/>
              </a:rPr>
              <a:t>di questi tempi antichi la </a:t>
            </a:r>
            <a:r>
              <a:rPr sz="1200" spc="-5" dirty="0">
                <a:latin typeface="Times New Roman"/>
                <a:cs typeface="Times New Roman"/>
              </a:rPr>
              <a:t>guerra era considerata 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ricreazione. Se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pretesto </a:t>
            </a:r>
            <a:r>
              <a:rPr sz="1200" dirty="0">
                <a:latin typeface="Times New Roman"/>
                <a:cs typeface="Times New Roman"/>
              </a:rPr>
              <a:t>valido e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scatenare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guerra, quando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pace diveniva opprimente, le tribù  vicine </a:t>
            </a:r>
            <a:r>
              <a:rPr sz="1200" spc="-5" dirty="0">
                <a:latin typeface="Times New Roman"/>
                <a:cs typeface="Times New Roman"/>
              </a:rPr>
              <a:t>avevano l’abitudine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delle battaglie semiamichevoli per </a:t>
            </a:r>
            <a:r>
              <a:rPr sz="1200" dirty="0">
                <a:latin typeface="Times New Roman"/>
                <a:cs typeface="Times New Roman"/>
              </a:rPr>
              <a:t>lanciarsi in una </a:t>
            </a:r>
            <a:r>
              <a:rPr sz="1200" spc="-5" dirty="0">
                <a:latin typeface="Times New Roman"/>
                <a:cs typeface="Times New Roman"/>
              </a:rPr>
              <a:t>scorreria </a:t>
            </a:r>
            <a:r>
              <a:rPr sz="1200" dirty="0">
                <a:latin typeface="Times New Roman"/>
                <a:cs typeface="Times New Roman"/>
              </a:rPr>
              <a:t>a titolo di  </a:t>
            </a:r>
            <a:r>
              <a:rPr sz="1200" spc="-5" dirty="0">
                <a:latin typeface="Times New Roman"/>
                <a:cs typeface="Times New Roman"/>
              </a:rPr>
              <a:t>divertimento, per godere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finta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battaglia.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5480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(784.10) 70:1.14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La religione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convertire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culto.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approvavano </a:t>
            </a:r>
            <a:r>
              <a:rPr sz="1200" dirty="0">
                <a:latin typeface="Times New Roman"/>
                <a:cs typeface="Times New Roman"/>
              </a:rPr>
              <a:t>tutte la  </a:t>
            </a:r>
            <a:r>
              <a:rPr sz="1200" spc="-5" dirty="0">
                <a:latin typeface="Times New Roman"/>
                <a:cs typeface="Times New Roman"/>
              </a:rPr>
              <a:t>guerra. </a:t>
            </a:r>
            <a:r>
              <a:rPr sz="1200" dirty="0">
                <a:latin typeface="Times New Roman"/>
                <a:cs typeface="Times New Roman"/>
              </a:rPr>
              <a:t>Solo in tempi </a:t>
            </a:r>
            <a:r>
              <a:rPr sz="1200" spc="-5" dirty="0">
                <a:latin typeface="Times New Roman"/>
                <a:cs typeface="Times New Roman"/>
              </a:rPr>
              <a:t>recenti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ha cominciato a disapprovare la </a:t>
            </a:r>
            <a:r>
              <a:rPr sz="1200" spc="-5" dirty="0">
                <a:latin typeface="Times New Roman"/>
                <a:cs typeface="Times New Roman"/>
              </a:rPr>
              <a:t>guerra. Disgraziatamente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clero antico </a:t>
            </a:r>
            <a:r>
              <a:rPr sz="1200" dirty="0">
                <a:latin typeface="Times New Roman"/>
                <a:cs typeface="Times New Roman"/>
              </a:rPr>
              <a:t>era  di solito </a:t>
            </a:r>
            <a:r>
              <a:rPr sz="1200" spc="-5" dirty="0">
                <a:latin typeface="Times New Roman"/>
                <a:cs typeface="Times New Roman"/>
              </a:rPr>
              <a:t>alleato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potere militare. Nel tempo,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grandi </a:t>
            </a:r>
            <a:r>
              <a:rPr sz="1200" dirty="0">
                <a:latin typeface="Times New Roman"/>
                <a:cs typeface="Times New Roman"/>
              </a:rPr>
              <a:t>misure a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della pace è stato il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separare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Chiesa </a:t>
            </a:r>
            <a:r>
              <a:rPr sz="1200" dirty="0">
                <a:latin typeface="Times New Roman"/>
                <a:cs typeface="Times New Roman"/>
              </a:rPr>
              <a:t>dallo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92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(784.11) 70:1.15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tribù antiche </a:t>
            </a:r>
            <a:r>
              <a:rPr sz="1200" spc="-5" dirty="0">
                <a:latin typeface="Times New Roman"/>
                <a:cs typeface="Times New Roman"/>
              </a:rPr>
              <a:t>facevano </a:t>
            </a:r>
            <a:r>
              <a:rPr sz="1200" dirty="0">
                <a:latin typeface="Times New Roman"/>
                <a:cs typeface="Times New Roman"/>
              </a:rPr>
              <a:t>sempre la </a:t>
            </a:r>
            <a:r>
              <a:rPr sz="1200" spc="-5" dirty="0">
                <a:latin typeface="Times New Roman"/>
                <a:cs typeface="Times New Roman"/>
              </a:rPr>
              <a:t>guerra su richiesta dei loro dei, su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capi o dei loro </a:t>
            </a:r>
            <a:r>
              <a:rPr sz="1200" spc="-5" dirty="0">
                <a:latin typeface="Times New Roman"/>
                <a:cs typeface="Times New Roman"/>
              </a:rPr>
              <a:t>stregoni. Gli Ebrei  credevano </a:t>
            </a:r>
            <a:r>
              <a:rPr sz="1200" dirty="0">
                <a:latin typeface="Times New Roman"/>
                <a:cs typeface="Times New Roman"/>
              </a:rPr>
              <a:t>in un certo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battaglie” </a:t>
            </a:r>
            <a:r>
              <a:rPr sz="1200" dirty="0">
                <a:latin typeface="Times New Roman"/>
                <a:cs typeface="Times New Roman"/>
              </a:rPr>
              <a:t>e la narrazione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incursione </a:t>
            </a:r>
            <a:r>
              <a:rPr sz="1200" spc="-5" dirty="0">
                <a:latin typeface="Times New Roman"/>
                <a:cs typeface="Times New Roman"/>
              </a:rPr>
              <a:t>sui Madianiti </a:t>
            </a:r>
            <a:r>
              <a:rPr sz="1200" dirty="0">
                <a:latin typeface="Times New Roman"/>
                <a:cs typeface="Times New Roman"/>
              </a:rPr>
              <a:t>è un racconto </a:t>
            </a:r>
            <a:r>
              <a:rPr sz="1200" spc="-5" dirty="0">
                <a:latin typeface="Times New Roman"/>
                <a:cs typeface="Times New Roman"/>
              </a:rPr>
              <a:t>tipico della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crudeltà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atroce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antiche guerre tribali. Questo attacco,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massacro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maschi </a:t>
            </a:r>
            <a:r>
              <a:rPr sz="1200" dirty="0">
                <a:latin typeface="Times New Roman"/>
                <a:cs typeface="Times New Roman"/>
              </a:rPr>
              <a:t>e l’uccisione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di tutti i figli </a:t>
            </a:r>
            <a:r>
              <a:rPr sz="1200" spc="-5" dirty="0">
                <a:latin typeface="Times New Roman"/>
                <a:cs typeface="Times New Roman"/>
              </a:rPr>
              <a:t>maschi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40894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tutte le donne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vergini, avrebbe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onore ai </a:t>
            </a:r>
            <a:r>
              <a:rPr sz="1200" dirty="0">
                <a:latin typeface="Times New Roman"/>
                <a:cs typeface="Times New Roman"/>
              </a:rPr>
              <a:t>costumi di un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tribù di </a:t>
            </a:r>
            <a:r>
              <a:rPr sz="1200" spc="-5" dirty="0">
                <a:latin typeface="Times New Roman"/>
                <a:cs typeface="Times New Roman"/>
              </a:rPr>
              <a:t>duecentomila anni prima. </a:t>
            </a:r>
            <a:r>
              <a:rPr sz="1200" dirty="0">
                <a:latin typeface="Times New Roman"/>
                <a:cs typeface="Times New Roman"/>
              </a:rPr>
              <a:t>E tutto ciò </a:t>
            </a:r>
            <a:r>
              <a:rPr sz="1200" spc="-5" dirty="0">
                <a:latin typeface="Times New Roman"/>
                <a:cs typeface="Times New Roman"/>
              </a:rPr>
              <a:t>fu  compiuto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“nome del Signore Dio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d’Israele”.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12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(784.12) 70:1.16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racconto dell’evoluzione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— la soluzione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dei problemi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— poiché è l’uomo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elabora il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destino sulla </a:t>
            </a:r>
            <a:r>
              <a:rPr sz="1200" spc="-5" dirty="0">
                <a:latin typeface="Times New Roman"/>
                <a:cs typeface="Times New Roman"/>
              </a:rPr>
              <a:t>terra. Tali </a:t>
            </a:r>
            <a:r>
              <a:rPr sz="1200" dirty="0">
                <a:latin typeface="Times New Roman"/>
                <a:cs typeface="Times New Roman"/>
              </a:rPr>
              <a:t>atrocità non sono </a:t>
            </a:r>
            <a:r>
              <a:rPr sz="1200" spc="-5" dirty="0">
                <a:latin typeface="Times New Roman"/>
                <a:cs typeface="Times New Roman"/>
              </a:rPr>
              <a:t>istigate dalla Deità, nonostante </a:t>
            </a:r>
            <a:r>
              <a:rPr sz="1200" dirty="0">
                <a:latin typeface="Times New Roman"/>
                <a:cs typeface="Times New Roman"/>
              </a:rPr>
              <a:t>la tendenza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ad  </a:t>
            </a:r>
            <a:r>
              <a:rPr sz="1200" spc="-5" dirty="0">
                <a:latin typeface="Times New Roman"/>
                <a:cs typeface="Times New Roman"/>
              </a:rPr>
              <a:t>attribuirne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responsabilità ai loro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9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(784.13) 70:1.17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militare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lenta a </a:t>
            </a:r>
            <a:r>
              <a:rPr sz="1200" spc="-5" dirty="0">
                <a:latin typeface="Times New Roman"/>
                <a:cs typeface="Times New Roman"/>
              </a:rPr>
              <a:t>manifestarsi nell’umanità. Anche </a:t>
            </a:r>
            <a:r>
              <a:rPr sz="1200" dirty="0">
                <a:latin typeface="Times New Roman"/>
                <a:cs typeface="Times New Roman"/>
              </a:rPr>
              <a:t>quando una donna, </a:t>
            </a:r>
            <a:r>
              <a:rPr sz="1200" spc="-5" dirty="0">
                <a:latin typeface="Times New Roman"/>
                <a:cs typeface="Times New Roman"/>
              </a:rPr>
              <a:t>Debora, governò gli Ebrei,  persisté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crudeltà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massa.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generale,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vittoria sui Gentili, fece “passare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l’esercito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spada; </a:t>
            </a:r>
            <a:r>
              <a:rPr sz="1200" dirty="0">
                <a:latin typeface="Times New Roman"/>
                <a:cs typeface="Times New Roman"/>
              </a:rPr>
              <a:t>non ne </a:t>
            </a:r>
            <a:r>
              <a:rPr sz="1200" spc="-5" dirty="0">
                <a:latin typeface="Times New Roman"/>
                <a:cs typeface="Times New Roman"/>
              </a:rPr>
              <a:t>fu  risparmiato </a:t>
            </a:r>
            <a:r>
              <a:rPr sz="1200" dirty="0">
                <a:latin typeface="Times New Roman"/>
                <a:cs typeface="Times New Roman"/>
              </a:rPr>
              <a:t>nemmeno uno”.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0234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57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(660.2) 57:7.10 </a:t>
            </a:r>
            <a:r>
              <a:rPr sz="1200" spc="-5" dirty="0">
                <a:latin typeface="Times New Roman"/>
                <a:cs typeface="Times New Roman"/>
              </a:rPr>
              <a:t>L’atmosfera planetaria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dell’era vulcanica offre </a:t>
            </a:r>
            <a:r>
              <a:rPr sz="1200" dirty="0">
                <a:latin typeface="Times New Roman"/>
                <a:cs typeface="Times New Roman"/>
              </a:rPr>
              <a:t>poca protezione </a:t>
            </a:r>
            <a:r>
              <a:rPr sz="1200" spc="-5" dirty="0">
                <a:latin typeface="Times New Roman"/>
                <a:cs typeface="Times New Roman"/>
              </a:rPr>
              <a:t>contro gli </a:t>
            </a:r>
            <a:r>
              <a:rPr sz="1200" dirty="0">
                <a:latin typeface="Times New Roman"/>
                <a:cs typeface="Times New Roman"/>
              </a:rPr>
              <a:t>impatti </a:t>
            </a:r>
            <a:r>
              <a:rPr sz="1200" spc="-5" dirty="0">
                <a:latin typeface="Times New Roman"/>
                <a:cs typeface="Times New Roman"/>
              </a:rPr>
              <a:t>per collisione degli sciami  meteorici. </a:t>
            </a:r>
            <a:r>
              <a:rPr sz="1200" dirty="0">
                <a:latin typeface="Times New Roman"/>
                <a:cs typeface="Times New Roman"/>
              </a:rPr>
              <a:t>Milioni e </a:t>
            </a:r>
            <a:r>
              <a:rPr sz="1200" spc="-5" dirty="0">
                <a:latin typeface="Times New Roman"/>
                <a:cs typeface="Times New Roman"/>
              </a:rPr>
              <a:t>milioni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meteore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penetrare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cintura </a:t>
            </a:r>
            <a:r>
              <a:rPr sz="1200" dirty="0">
                <a:latin typeface="Times New Roman"/>
                <a:cs typeface="Times New Roman"/>
              </a:rPr>
              <a:t>d’aria per </a:t>
            </a:r>
            <a:r>
              <a:rPr sz="1200" spc="-5" dirty="0">
                <a:latin typeface="Times New Roman"/>
                <a:cs typeface="Times New Roman"/>
              </a:rPr>
              <a:t>schiantarsi sotto 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corpi solidi sulla  crosta planetaria. Ma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trascorrere del tempo decresce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meteore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rivelano </a:t>
            </a:r>
            <a:r>
              <a:rPr sz="1200" dirty="0">
                <a:latin typeface="Times New Roman"/>
                <a:cs typeface="Times New Roman"/>
              </a:rPr>
              <a:t>abbastanza </a:t>
            </a:r>
            <a:r>
              <a:rPr sz="1200" spc="-5" dirty="0">
                <a:latin typeface="Times New Roman"/>
                <a:cs typeface="Times New Roman"/>
              </a:rPr>
              <a:t>grosse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resistere </a:t>
            </a:r>
            <a:r>
              <a:rPr sz="1200" spc="-5" dirty="0">
                <a:latin typeface="Times New Roman"/>
                <a:cs typeface="Times New Roman"/>
              </a:rPr>
              <a:t>allo  scudo </a:t>
            </a:r>
            <a:r>
              <a:rPr sz="1200" dirty="0">
                <a:latin typeface="Times New Roman"/>
                <a:cs typeface="Times New Roman"/>
              </a:rPr>
              <a:t>di frizione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resistente dell’atmosfera arricchita d’ossigeno delle ere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895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La stabilizzazione della crosta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terrestre</a:t>
            </a:r>
            <a:endParaRPr sz="1600">
              <a:latin typeface="Times New Roman"/>
              <a:cs typeface="Times New Roman"/>
            </a:endParaRPr>
          </a:p>
          <a:p>
            <a:pPr marL="88900">
              <a:lnSpc>
                <a:spcPts val="1385"/>
              </a:lnSpc>
            </a:pPr>
            <a:r>
              <a:rPr sz="1200" b="1" spc="-5" dirty="0">
                <a:latin typeface="Times New Roman"/>
                <a:cs typeface="Times New Roman"/>
              </a:rPr>
              <a:t>L’era dei</a:t>
            </a:r>
            <a:r>
              <a:rPr sz="1200" b="1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terremoti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L’oceano mondiale ed </a:t>
            </a:r>
            <a:r>
              <a:rPr sz="1200" b="1" dirty="0">
                <a:latin typeface="Times New Roman"/>
                <a:cs typeface="Times New Roman"/>
              </a:rPr>
              <a:t>il </a:t>
            </a:r>
            <a:r>
              <a:rPr sz="1200" b="1" spc="-5" dirty="0">
                <a:latin typeface="Times New Roman"/>
                <a:cs typeface="Times New Roman"/>
              </a:rPr>
              <a:t>primo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continente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14300">
              <a:lnSpc>
                <a:spcPts val="1405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(660.3) 57:8.1 </a:t>
            </a:r>
            <a:r>
              <a:rPr sz="1200" i="1" dirty="0">
                <a:latin typeface="Times New Roman"/>
                <a:cs typeface="Times New Roman"/>
              </a:rPr>
              <a:t>1.000.000.000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è la data </a:t>
            </a:r>
            <a:r>
              <a:rPr sz="1200" spc="-5" dirty="0">
                <a:latin typeface="Times New Roman"/>
                <a:cs typeface="Times New Roman"/>
              </a:rPr>
              <a:t>dell’effettivo </a:t>
            </a:r>
            <a:r>
              <a:rPr sz="1200" dirty="0">
                <a:latin typeface="Times New Roman"/>
                <a:cs typeface="Times New Roman"/>
              </a:rPr>
              <a:t>inizio della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pianeta </a:t>
            </a:r>
            <a:r>
              <a:rPr sz="1200" spc="-5" dirty="0">
                <a:latin typeface="Times New Roman"/>
                <a:cs typeface="Times New Roman"/>
              </a:rPr>
              <a:t>aveva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raggiunto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05"/>
              </a:lnSpc>
            </a:pPr>
            <a:r>
              <a:rPr sz="1200" spc="-5" dirty="0">
                <a:latin typeface="Times New Roman"/>
                <a:cs typeface="Times New Roman"/>
              </a:rPr>
              <a:t>approssimativamente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taglia attuale,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fu iscritto sui registri fisici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ricevette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spc="5" dirty="0">
                <a:latin typeface="Times New Roman"/>
                <a:cs typeface="Times New Roman"/>
              </a:rPr>
              <a:t>nome,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0510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(660.4) 57:8.2 </a:t>
            </a:r>
            <a:r>
              <a:rPr sz="1200" spc="-5" dirty="0">
                <a:latin typeface="Times New Roman"/>
                <a:cs typeface="Times New Roman"/>
              </a:rPr>
              <a:t>L’atmosfera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incessanti precipitazioni </a:t>
            </a:r>
            <a:r>
              <a:rPr sz="1200" dirty="0">
                <a:latin typeface="Times New Roman"/>
                <a:cs typeface="Times New Roman"/>
              </a:rPr>
              <a:t>di umidità </a:t>
            </a:r>
            <a:r>
              <a:rPr sz="1200" spc="-5" dirty="0">
                <a:latin typeface="Times New Roman"/>
                <a:cs typeface="Times New Roman"/>
              </a:rPr>
              <a:t>facilitarono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raffreddamento </a:t>
            </a:r>
            <a:r>
              <a:rPr sz="1200" dirty="0">
                <a:latin typeface="Times New Roman"/>
                <a:cs typeface="Times New Roman"/>
              </a:rPr>
              <a:t>della crosta </a:t>
            </a:r>
            <a:r>
              <a:rPr sz="1200" spc="-5" dirty="0">
                <a:latin typeface="Times New Roman"/>
                <a:cs typeface="Times New Roman"/>
              </a:rPr>
              <a:t>terrestre. L’azione  vulcanica equilibrò ben </a:t>
            </a:r>
            <a:r>
              <a:rPr sz="1200" dirty="0">
                <a:latin typeface="Times New Roman"/>
                <a:cs typeface="Times New Roman"/>
              </a:rPr>
              <a:t>presto la </a:t>
            </a:r>
            <a:r>
              <a:rPr sz="1200" spc="-5" dirty="0">
                <a:latin typeface="Times New Roman"/>
                <a:cs typeface="Times New Roman"/>
              </a:rPr>
              <a:t>pressione calorica interna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contrazione della crosta; </a:t>
            </a:r>
            <a:r>
              <a:rPr sz="1200" dirty="0">
                <a:latin typeface="Times New Roman"/>
                <a:cs typeface="Times New Roman"/>
              </a:rPr>
              <a:t>e mentre i vulcani diminuirono  </a:t>
            </a:r>
            <a:r>
              <a:rPr sz="1200" spc="-5" dirty="0">
                <a:latin typeface="Times New Roman"/>
                <a:cs typeface="Times New Roman"/>
              </a:rPr>
              <a:t>rapidamente,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di quest’era di </a:t>
            </a:r>
            <a:r>
              <a:rPr sz="1200" spc="-5" dirty="0">
                <a:latin typeface="Times New Roman"/>
                <a:cs typeface="Times New Roman"/>
              </a:rPr>
              <a:t>raffreddamento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assestamento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crosta, </a:t>
            </a:r>
            <a:r>
              <a:rPr sz="1200" dirty="0">
                <a:latin typeface="Times New Roman"/>
                <a:cs typeface="Times New Roman"/>
              </a:rPr>
              <a:t>fecero la loro </a:t>
            </a:r>
            <a:r>
              <a:rPr sz="1200" spc="-5" dirty="0">
                <a:latin typeface="Times New Roman"/>
                <a:cs typeface="Times New Roman"/>
              </a:rPr>
              <a:t>apparizione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terremoti.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048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(660.5) 57:8.3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storia </a:t>
            </a:r>
            <a:r>
              <a:rPr sz="1200" spc="-5" dirty="0">
                <a:latin typeface="Times New Roman"/>
                <a:cs typeface="Times New Roman"/>
              </a:rPr>
              <a:t>geologica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comincia </a:t>
            </a:r>
            <a:r>
              <a:rPr sz="1200" spc="-5" dirty="0">
                <a:latin typeface="Times New Roman"/>
                <a:cs typeface="Times New Roman"/>
              </a:rPr>
              <a:t>con quel raffreddamento della crosta </a:t>
            </a:r>
            <a:r>
              <a:rPr sz="1200" dirty="0">
                <a:latin typeface="Times New Roman"/>
                <a:cs typeface="Times New Roman"/>
              </a:rPr>
              <a:t>terrestre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a provocare la  </a:t>
            </a:r>
            <a:r>
              <a:rPr sz="1200" spc="-5" dirty="0">
                <a:latin typeface="Times New Roman"/>
                <a:cs typeface="Times New Roman"/>
              </a:rPr>
              <a:t>formazione 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oceano.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condensazione del vapore acqueo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in corso di </a:t>
            </a:r>
            <a:r>
              <a:rPr sz="1200" spc="-5" dirty="0">
                <a:latin typeface="Times New Roman"/>
                <a:cs typeface="Times New Roman"/>
              </a:rPr>
              <a:t>raffreddamento, </a:t>
            </a:r>
            <a:r>
              <a:rPr sz="1200" dirty="0">
                <a:latin typeface="Times New Roman"/>
                <a:cs typeface="Times New Roman"/>
              </a:rPr>
              <a:t>una volta  </a:t>
            </a:r>
            <a:r>
              <a:rPr sz="1200" spc="-5" dirty="0">
                <a:latin typeface="Times New Roman"/>
                <a:cs typeface="Times New Roman"/>
              </a:rPr>
              <a:t>cominciata, continuò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fu praticamente completa. Alla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periodo l’oceano era esteso </a:t>
            </a:r>
            <a:r>
              <a:rPr sz="1200" dirty="0">
                <a:latin typeface="Times New Roman"/>
                <a:cs typeface="Times New Roman"/>
              </a:rPr>
              <a:t>a tutto il </a:t>
            </a:r>
            <a:r>
              <a:rPr sz="1200" spc="5" dirty="0">
                <a:latin typeface="Times New Roman"/>
                <a:cs typeface="Times New Roman"/>
              </a:rPr>
              <a:t>mondo,  </a:t>
            </a:r>
            <a:r>
              <a:rPr sz="1200" spc="-5" dirty="0">
                <a:latin typeface="Times New Roman"/>
                <a:cs typeface="Times New Roman"/>
              </a:rPr>
              <a:t>ricoprendo </a:t>
            </a:r>
            <a:r>
              <a:rPr sz="1200" dirty="0">
                <a:latin typeface="Times New Roman"/>
                <a:cs typeface="Times New Roman"/>
              </a:rPr>
              <a:t>l’intero </a:t>
            </a:r>
            <a:r>
              <a:rPr sz="1200" spc="-5" dirty="0">
                <a:latin typeface="Times New Roman"/>
                <a:cs typeface="Times New Roman"/>
              </a:rPr>
              <a:t>pianeta per </a:t>
            </a:r>
            <a:r>
              <a:rPr sz="1200" dirty="0">
                <a:latin typeface="Times New Roman"/>
                <a:cs typeface="Times New Roman"/>
              </a:rPr>
              <a:t>una profondità media di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chilometri.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5" dirty="0">
                <a:latin typeface="Times New Roman"/>
                <a:cs typeface="Times New Roman"/>
              </a:rPr>
              <a:t>maree </a:t>
            </a:r>
            <a:r>
              <a:rPr sz="1200" spc="-5" dirty="0">
                <a:latin typeface="Times New Roman"/>
                <a:cs typeface="Times New Roman"/>
              </a:rPr>
              <a:t>operavano allora </a:t>
            </a:r>
            <a:r>
              <a:rPr sz="1200" dirty="0">
                <a:latin typeface="Times New Roman"/>
                <a:cs typeface="Times New Roman"/>
              </a:rPr>
              <a:t>in modo molto simile </a:t>
            </a:r>
            <a:r>
              <a:rPr sz="1200" spc="-5" dirty="0">
                <a:latin typeface="Times New Roman"/>
                <a:cs typeface="Times New Roman"/>
              </a:rPr>
              <a:t>ad  oggi,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oceano </a:t>
            </a:r>
            <a:r>
              <a:rPr sz="1200" dirty="0">
                <a:latin typeface="Times New Roman"/>
                <a:cs typeface="Times New Roman"/>
              </a:rPr>
              <a:t>primitivo non </a:t>
            </a:r>
            <a:r>
              <a:rPr sz="1200" spc="-5" dirty="0">
                <a:latin typeface="Times New Roman"/>
                <a:cs typeface="Times New Roman"/>
              </a:rPr>
              <a:t>era salato;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rivestimento d’acqua </a:t>
            </a:r>
            <a:r>
              <a:rPr sz="1200" dirty="0">
                <a:latin typeface="Times New Roman"/>
                <a:cs typeface="Times New Roman"/>
              </a:rPr>
              <a:t>dolce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quel </a:t>
            </a:r>
            <a:r>
              <a:rPr sz="1200" spc="-5" dirty="0">
                <a:latin typeface="Times New Roman"/>
                <a:cs typeface="Times New Roman"/>
              </a:rPr>
              <a:t>tempo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88900" marR="21653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 </a:t>
            </a:r>
            <a:r>
              <a:rPr sz="1200" spc="-5" dirty="0">
                <a:latin typeface="Times New Roman"/>
                <a:cs typeface="Times New Roman"/>
              </a:rPr>
              <a:t>cloro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combinata con vari </a:t>
            </a:r>
            <a:r>
              <a:rPr sz="1200" dirty="0">
                <a:latin typeface="Times New Roman"/>
                <a:cs typeface="Times New Roman"/>
              </a:rPr>
              <a:t>metalli, ma </a:t>
            </a:r>
            <a:r>
              <a:rPr sz="1200" spc="-5" dirty="0">
                <a:latin typeface="Times New Roman"/>
                <a:cs typeface="Times New Roman"/>
              </a:rPr>
              <a:t>c’è abbastanza </a:t>
            </a:r>
            <a:r>
              <a:rPr sz="1200" dirty="0">
                <a:latin typeface="Times New Roman"/>
                <a:cs typeface="Times New Roman"/>
              </a:rPr>
              <a:t>cloro combinato con </a:t>
            </a:r>
            <a:r>
              <a:rPr sz="1200" spc="-5" dirty="0">
                <a:latin typeface="Times New Roman"/>
                <a:cs typeface="Times New Roman"/>
              </a:rPr>
              <a:t>l’idrogeno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rendere </a:t>
            </a:r>
            <a:r>
              <a:rPr sz="1200" spc="-5" dirty="0">
                <a:latin typeface="Times New Roman"/>
                <a:cs typeface="Times New Roman"/>
              </a:rPr>
              <a:t>quest’acqua  leggermente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acida.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6425" cy="3373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758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(785.1) 70:1.18 </a:t>
            </a:r>
            <a:r>
              <a:rPr sz="1200" spc="-5" dirty="0">
                <a:latin typeface="Times New Roman"/>
                <a:cs typeface="Times New Roman"/>
              </a:rPr>
              <a:t>Molto presto nella storia 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s’impiegarono armi </a:t>
            </a:r>
            <a:r>
              <a:rPr sz="1200" dirty="0">
                <a:latin typeface="Times New Roman"/>
                <a:cs typeface="Times New Roman"/>
              </a:rPr>
              <a:t>avvelenate. </a:t>
            </a:r>
            <a:r>
              <a:rPr sz="1200" spc="-5" dirty="0">
                <a:latin typeface="Times New Roman"/>
                <a:cs typeface="Times New Roman"/>
              </a:rPr>
              <a:t>Furono praticati </a:t>
            </a:r>
            <a:r>
              <a:rPr sz="1200" dirty="0">
                <a:latin typeface="Times New Roman"/>
                <a:cs typeface="Times New Roman"/>
              </a:rPr>
              <a:t>tutti i tipi di </a:t>
            </a:r>
            <a:r>
              <a:rPr sz="1200" spc="-5" dirty="0">
                <a:latin typeface="Times New Roman"/>
                <a:cs typeface="Times New Roman"/>
              </a:rPr>
              <a:t>mutilazioni. </a:t>
            </a:r>
            <a:r>
              <a:rPr sz="1200" dirty="0">
                <a:latin typeface="Times New Roman"/>
                <a:cs typeface="Times New Roman"/>
              </a:rPr>
              <a:t>Saul non  </a:t>
            </a:r>
            <a:r>
              <a:rPr sz="1200" spc="-5" dirty="0">
                <a:latin typeface="Times New Roman"/>
                <a:cs typeface="Times New Roman"/>
              </a:rPr>
              <a:t>esitò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reclamare cento </a:t>
            </a:r>
            <a:r>
              <a:rPr sz="1200" dirty="0">
                <a:latin typeface="Times New Roman"/>
                <a:cs typeface="Times New Roman"/>
              </a:rPr>
              <a:t>prepuzi di </a:t>
            </a:r>
            <a:r>
              <a:rPr sz="1200" spc="-5" dirty="0">
                <a:latin typeface="Times New Roman"/>
                <a:cs typeface="Times New Roman"/>
              </a:rPr>
              <a:t>Filistei </a:t>
            </a:r>
            <a:r>
              <a:rPr sz="1200" dirty="0">
                <a:latin typeface="Times New Roman"/>
                <a:cs typeface="Times New Roman"/>
              </a:rPr>
              <a:t>come dote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Davide doveva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sua figlia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Mical.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213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(785.2) 70:1.19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prime </a:t>
            </a:r>
            <a:r>
              <a:rPr sz="1200" spc="-5" dirty="0">
                <a:latin typeface="Times New Roman"/>
                <a:cs typeface="Times New Roman"/>
              </a:rPr>
              <a:t>guerre furono combattute </a:t>
            </a:r>
            <a:r>
              <a:rPr sz="1200" dirty="0">
                <a:latin typeface="Times New Roman"/>
                <a:cs typeface="Times New Roman"/>
              </a:rPr>
              <a:t>tra intere tribù, ma più </a:t>
            </a:r>
            <a:r>
              <a:rPr sz="1200" spc="-5" dirty="0">
                <a:latin typeface="Times New Roman"/>
                <a:cs typeface="Times New Roman"/>
              </a:rPr>
              <a:t>tardi, </a:t>
            </a:r>
            <a:r>
              <a:rPr sz="1200" dirty="0">
                <a:latin typeface="Times New Roman"/>
                <a:cs typeface="Times New Roman"/>
              </a:rPr>
              <a:t>quando due individui di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una  disputa, </a:t>
            </a:r>
            <a:r>
              <a:rPr sz="1200" spc="-5" dirty="0">
                <a:latin typeface="Times New Roman"/>
                <a:cs typeface="Times New Roman"/>
              </a:rPr>
              <a:t>si battevano </a:t>
            </a:r>
            <a:r>
              <a:rPr sz="1200" dirty="0">
                <a:latin typeface="Times New Roman"/>
                <a:cs typeface="Times New Roman"/>
              </a:rPr>
              <a:t>a duello i due </a:t>
            </a:r>
            <a:r>
              <a:rPr sz="1200" spc="-5" dirty="0">
                <a:latin typeface="Times New Roman"/>
                <a:cs typeface="Times New Roman"/>
              </a:rPr>
              <a:t>disputanti invece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combattere </a:t>
            </a:r>
            <a:r>
              <a:rPr sz="1200" dirty="0">
                <a:latin typeface="Times New Roman"/>
                <a:cs typeface="Times New Roman"/>
              </a:rPr>
              <a:t>le due tribù.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tra due eserciti divenne </a:t>
            </a:r>
            <a:r>
              <a:rPr sz="1200" spc="-5" dirty="0">
                <a:latin typeface="Times New Roman"/>
                <a:cs typeface="Times New Roman"/>
              </a:rPr>
              <a:t>costume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puntare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sull’esito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combattimento </a:t>
            </a:r>
            <a:r>
              <a:rPr sz="1200" dirty="0">
                <a:latin typeface="Times New Roman"/>
                <a:cs typeface="Times New Roman"/>
              </a:rPr>
              <a:t>tra un </a:t>
            </a:r>
            <a:r>
              <a:rPr sz="1200" spc="-5" dirty="0">
                <a:latin typeface="Times New Roman"/>
                <a:cs typeface="Times New Roman"/>
              </a:rPr>
              <a:t>rappresentante scelto </a:t>
            </a:r>
            <a:r>
              <a:rPr sz="1200" dirty="0">
                <a:latin typeface="Times New Roman"/>
                <a:cs typeface="Times New Roman"/>
              </a:rPr>
              <a:t>da ciascuna </a:t>
            </a:r>
            <a:r>
              <a:rPr sz="1200" spc="-5" dirty="0">
                <a:latin typeface="Times New Roman"/>
                <a:cs typeface="Times New Roman"/>
              </a:rPr>
              <a:t>delle parti, </a:t>
            </a:r>
            <a:r>
              <a:rPr sz="1200" dirty="0">
                <a:latin typeface="Times New Roman"/>
                <a:cs typeface="Times New Roman"/>
              </a:rPr>
              <a:t>come avvenne </a:t>
            </a:r>
            <a:r>
              <a:rPr sz="1200" spc="-5" dirty="0">
                <a:latin typeface="Times New Roman"/>
                <a:cs typeface="Times New Roman"/>
              </a:rPr>
              <a:t>nel caso </a:t>
            </a:r>
            <a:r>
              <a:rPr sz="1200" dirty="0">
                <a:latin typeface="Times New Roman"/>
                <a:cs typeface="Times New Roman"/>
              </a:rPr>
              <a:t>di Davide 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(785.3) 70:1.20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miglioramento della guerra </a:t>
            </a:r>
            <a:r>
              <a:rPr sz="1200" dirty="0">
                <a:latin typeface="Times New Roman"/>
                <a:cs typeface="Times New Roman"/>
              </a:rPr>
              <a:t>consisté </a:t>
            </a:r>
            <a:r>
              <a:rPr sz="1200" spc="-5" dirty="0">
                <a:latin typeface="Times New Roman"/>
                <a:cs typeface="Times New Roman"/>
              </a:rPr>
              <a:t>nel catturare prigionieri.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le donne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esentate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ostilità,  </a:t>
            </a:r>
            <a:r>
              <a:rPr sz="1200" spc="-5" dirty="0">
                <a:latin typeface="Times New Roman"/>
                <a:cs typeface="Times New Roman"/>
              </a:rPr>
              <a:t>cui seguì </a:t>
            </a:r>
            <a:r>
              <a:rPr sz="1200" dirty="0">
                <a:latin typeface="Times New Roman"/>
                <a:cs typeface="Times New Roman"/>
              </a:rPr>
              <a:t>il riconoscimento di non </a:t>
            </a:r>
            <a:r>
              <a:rPr sz="1200" spc="-5" dirty="0">
                <a:latin typeface="Times New Roman"/>
                <a:cs typeface="Times New Roman"/>
              </a:rPr>
              <a:t>belligeranti. Si </a:t>
            </a:r>
            <a:r>
              <a:rPr sz="1200" dirty="0">
                <a:latin typeface="Times New Roman"/>
                <a:cs typeface="Times New Roman"/>
              </a:rPr>
              <a:t>svilupparono </a:t>
            </a:r>
            <a:r>
              <a:rPr sz="1200" spc="-5" dirty="0">
                <a:latin typeface="Times New Roman"/>
                <a:cs typeface="Times New Roman"/>
              </a:rPr>
              <a:t>ben presto caste militari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eserciti permanenti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stare al </a:t>
            </a:r>
            <a:r>
              <a:rPr sz="1200" dirty="0">
                <a:latin typeface="Times New Roman"/>
                <a:cs typeface="Times New Roman"/>
              </a:rPr>
              <a:t>passo con  la </a:t>
            </a:r>
            <a:r>
              <a:rPr sz="1200" spc="-5" dirty="0">
                <a:latin typeface="Times New Roman"/>
                <a:cs typeface="Times New Roman"/>
              </a:rPr>
              <a:t>crescente complessità dei combattimenti. A tali guerrieri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proibito unirsi </a:t>
            </a:r>
            <a:r>
              <a:rPr sz="1200" spc="-5" dirty="0">
                <a:latin typeface="Times New Roman"/>
                <a:cs typeface="Times New Roman"/>
              </a:rPr>
              <a:t>alle donne, </a:t>
            </a:r>
            <a:r>
              <a:rPr sz="1200" dirty="0">
                <a:latin typeface="Times New Roman"/>
                <a:cs typeface="Times New Roman"/>
              </a:rPr>
              <a:t>e le donne </a:t>
            </a:r>
            <a:r>
              <a:rPr sz="1200" spc="-5" dirty="0">
                <a:latin typeface="Times New Roman"/>
                <a:cs typeface="Times New Roman"/>
              </a:rPr>
              <a:t>avevano cessato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 </a:t>
            </a:r>
            <a:r>
              <a:rPr sz="1200" dirty="0">
                <a:latin typeface="Times New Roman"/>
                <a:cs typeface="Times New Roman"/>
              </a:rPr>
              <a:t>tempo di </a:t>
            </a:r>
            <a:r>
              <a:rPr sz="1200" spc="-5" dirty="0">
                <a:latin typeface="Times New Roman"/>
                <a:cs typeface="Times New Roman"/>
              </a:rPr>
              <a:t>combattere,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avessero </a:t>
            </a:r>
            <a:r>
              <a:rPr sz="1200" dirty="0">
                <a:latin typeface="Times New Roman"/>
                <a:cs typeface="Times New Roman"/>
              </a:rPr>
              <a:t>sempre nutrito e </a:t>
            </a:r>
            <a:r>
              <a:rPr sz="1200" spc="-5" dirty="0">
                <a:latin typeface="Times New Roman"/>
                <a:cs typeface="Times New Roman"/>
              </a:rPr>
              <a:t>curato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soldati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avessero </a:t>
            </a:r>
            <a:r>
              <a:rPr sz="1200" dirty="0">
                <a:latin typeface="Times New Roman"/>
                <a:cs typeface="Times New Roman"/>
              </a:rPr>
              <a:t>incitati 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battersi.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073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(785.4) 70:1.21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dichiarare guerra rappresentò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progresso. Queste dichiarazioni dell’intenzione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battersi  denotarono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lealtà,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seguito dallo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graduale delle regole della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guerra</a:t>
            </a:r>
            <a:endParaRPr sz="1200">
              <a:latin typeface="Times New Roman"/>
              <a:cs typeface="Times New Roman"/>
            </a:endParaRPr>
          </a:p>
          <a:p>
            <a:pPr marL="88900" marR="4127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“civilizzata”. Molto presto divenne costume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combattere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luoghi </a:t>
            </a:r>
            <a:r>
              <a:rPr sz="1200" spc="-5" dirty="0">
                <a:latin typeface="Times New Roman"/>
                <a:cs typeface="Times New Roman"/>
              </a:rPr>
              <a:t>religiosi,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ancora </a:t>
            </a:r>
            <a:r>
              <a:rPr sz="1200" dirty="0">
                <a:latin typeface="Times New Roman"/>
                <a:cs typeface="Times New Roman"/>
              </a:rPr>
              <a:t>di non battersi in </a:t>
            </a:r>
            <a:r>
              <a:rPr sz="1200" spc="-5" dirty="0">
                <a:latin typeface="Times New Roman"/>
                <a:cs typeface="Times New Roman"/>
              </a:rPr>
              <a:t>certi  giorni sacri. Poi </a:t>
            </a:r>
            <a:r>
              <a:rPr sz="1200" dirty="0">
                <a:latin typeface="Times New Roman"/>
                <a:cs typeface="Times New Roman"/>
              </a:rPr>
              <a:t>venne il </a:t>
            </a:r>
            <a:r>
              <a:rPr sz="1200" spc="-5" dirty="0">
                <a:latin typeface="Times New Roman"/>
                <a:cs typeface="Times New Roman"/>
              </a:rPr>
              <a:t>riconoscimento generale del </a:t>
            </a:r>
            <a:r>
              <a:rPr sz="1200" dirty="0">
                <a:latin typeface="Times New Roman"/>
                <a:cs typeface="Times New Roman"/>
              </a:rPr>
              <a:t>diritto d’asilo; i </a:t>
            </a:r>
            <a:r>
              <a:rPr sz="1200" spc="-5" dirty="0">
                <a:latin typeface="Times New Roman"/>
                <a:cs typeface="Times New Roman"/>
              </a:rPr>
              <a:t>rifugiati politici ricevettero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protezione.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4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(785.5) 70:1.22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la </a:t>
            </a:r>
            <a:r>
              <a:rPr sz="1200" spc="-5" dirty="0">
                <a:latin typeface="Times New Roman"/>
                <a:cs typeface="Times New Roman"/>
              </a:rPr>
              <a:t>guerra si </a:t>
            </a:r>
            <a:r>
              <a:rPr sz="1200" dirty="0">
                <a:latin typeface="Times New Roman"/>
                <a:cs typeface="Times New Roman"/>
              </a:rPr>
              <a:t>evolvé </a:t>
            </a:r>
            <a:r>
              <a:rPr sz="1200" spc="-5" dirty="0">
                <a:latin typeface="Times New Roman"/>
                <a:cs typeface="Times New Roman"/>
              </a:rPr>
              <a:t>gradualmente dalla </a:t>
            </a:r>
            <a:r>
              <a:rPr sz="1200" dirty="0">
                <a:latin typeface="Times New Roman"/>
                <a:cs typeface="Times New Roman"/>
              </a:rPr>
              <a:t>primitiva caccia </a:t>
            </a:r>
            <a:r>
              <a:rPr sz="1200" spc="-5" dirty="0">
                <a:latin typeface="Times New Roman"/>
                <a:cs typeface="Times New Roman"/>
              </a:rPr>
              <a:t>all’uomo al sistema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po’ più </a:t>
            </a:r>
            <a:r>
              <a:rPr sz="1200" spc="-5" dirty="0">
                <a:latin typeface="Times New Roman"/>
                <a:cs typeface="Times New Roman"/>
              </a:rPr>
              <a:t>regolato delle </a:t>
            </a:r>
            <a:r>
              <a:rPr sz="1200" dirty="0">
                <a:latin typeface="Times New Roman"/>
                <a:cs typeface="Times New Roman"/>
              </a:rPr>
              <a:t>nazioni  </a:t>
            </a:r>
            <a:r>
              <a:rPr sz="1200" spc="-5" dirty="0">
                <a:latin typeface="Times New Roman"/>
                <a:cs typeface="Times New Roman"/>
              </a:rPr>
              <a:t>“civilizzate”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recenti. Ma l’atteggiamento sociale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amicizia </a:t>
            </a:r>
            <a:r>
              <a:rPr sz="1200" dirty="0">
                <a:latin typeface="Times New Roman"/>
                <a:cs typeface="Times New Roman"/>
              </a:rPr>
              <a:t>rimpiazzò </a:t>
            </a:r>
            <a:r>
              <a:rPr sz="1200" spc="-5" dirty="0">
                <a:latin typeface="Times New Roman"/>
                <a:cs typeface="Times New Roman"/>
              </a:rPr>
              <a:t>solo lentamente quello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d’inimicizia.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73084" cy="41414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valore sociale della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guerra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(785.6) 70:2.1 </a:t>
            </a:r>
            <a:r>
              <a:rPr sz="1200" spc="-5" dirty="0">
                <a:latin typeface="Times New Roman"/>
                <a:cs typeface="Times New Roman"/>
              </a:rPr>
              <a:t>Nelle ere passate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accanita </a:t>
            </a:r>
            <a:r>
              <a:rPr sz="1200" spc="-5" dirty="0">
                <a:latin typeface="Times New Roman"/>
                <a:cs typeface="Times New Roman"/>
              </a:rPr>
              <a:t>provocava cambiamenti </a:t>
            </a:r>
            <a:r>
              <a:rPr sz="1200" dirty="0">
                <a:latin typeface="Times New Roman"/>
                <a:cs typeface="Times New Roman"/>
              </a:rPr>
              <a:t>sociali e </a:t>
            </a:r>
            <a:r>
              <a:rPr sz="1200" spc="-5" dirty="0">
                <a:latin typeface="Times New Roman"/>
                <a:cs typeface="Times New Roman"/>
              </a:rPr>
              <a:t>facilitava l’adozione </a:t>
            </a:r>
            <a:r>
              <a:rPr sz="1200" dirty="0">
                <a:latin typeface="Times New Roman"/>
                <a:cs typeface="Times New Roman"/>
              </a:rPr>
              <a:t>di nuove idee quali non  </a:t>
            </a:r>
            <a:r>
              <a:rPr sz="1200" spc="-5" dirty="0">
                <a:latin typeface="Times New Roman"/>
                <a:cs typeface="Times New Roman"/>
              </a:rPr>
              <a:t>sarebbero avvenuti </a:t>
            </a:r>
            <a:r>
              <a:rPr sz="1200" dirty="0">
                <a:latin typeface="Times New Roman"/>
                <a:cs typeface="Times New Roman"/>
              </a:rPr>
              <a:t>per sviluppo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in diecimila </a:t>
            </a:r>
            <a:r>
              <a:rPr sz="1200" spc="-5" dirty="0">
                <a:latin typeface="Times New Roman"/>
                <a:cs typeface="Times New Roman"/>
              </a:rPr>
              <a:t>anni.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prezzo </a:t>
            </a:r>
            <a:r>
              <a:rPr sz="1200" spc="-5" dirty="0">
                <a:latin typeface="Times New Roman"/>
                <a:cs typeface="Times New Roman"/>
              </a:rPr>
              <a:t>terribile pagato </a:t>
            </a:r>
            <a:r>
              <a:rPr sz="1200" dirty="0">
                <a:latin typeface="Times New Roman"/>
                <a:cs typeface="Times New Roman"/>
              </a:rPr>
              <a:t>per questi </a:t>
            </a:r>
            <a:r>
              <a:rPr sz="1200" spc="-5" dirty="0">
                <a:latin typeface="Times New Roman"/>
                <a:cs typeface="Times New Roman"/>
              </a:rPr>
              <a:t>vantaggi certi portati dalla guerra era  che </a:t>
            </a:r>
            <a:r>
              <a:rPr sz="1200" dirty="0">
                <a:latin typeface="Times New Roman"/>
                <a:cs typeface="Times New Roman"/>
              </a:rPr>
              <a:t>la società </a:t>
            </a:r>
            <a:r>
              <a:rPr sz="1200" spc="-5" dirty="0">
                <a:latin typeface="Times New Roman"/>
                <a:cs typeface="Times New Roman"/>
              </a:rPr>
              <a:t>regrediva temporaneamente allo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selvaggio;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civilizzata doveva abdicare.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5" dirty="0">
                <a:latin typeface="Times New Roman"/>
                <a:cs typeface="Times New Roman"/>
              </a:rPr>
              <a:t>medicina  </a:t>
            </a:r>
            <a:r>
              <a:rPr sz="1200" spc="-5" dirty="0">
                <a:latin typeface="Times New Roman"/>
                <a:cs typeface="Times New Roman"/>
              </a:rPr>
              <a:t>potente,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costosa </a:t>
            </a:r>
            <a:r>
              <a:rPr sz="1200" dirty="0">
                <a:latin typeface="Times New Roman"/>
                <a:cs typeface="Times New Roman"/>
              </a:rPr>
              <a:t>e molto </a:t>
            </a:r>
            <a:r>
              <a:rPr sz="1200" spc="-5" dirty="0">
                <a:latin typeface="Times New Roman"/>
                <a:cs typeface="Times New Roman"/>
              </a:rPr>
              <a:t>pericolosa; mentre guarisce spesso certi </a:t>
            </a:r>
            <a:r>
              <a:rPr sz="1200" dirty="0">
                <a:latin typeface="Times New Roman"/>
                <a:cs typeface="Times New Roman"/>
              </a:rPr>
              <a:t>disordini </a:t>
            </a:r>
            <a:r>
              <a:rPr sz="1200" spc="-5" dirty="0">
                <a:latin typeface="Times New Roman"/>
                <a:cs typeface="Times New Roman"/>
              </a:rPr>
              <a:t>sociali,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uccide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paziente, </a:t>
            </a:r>
            <a:r>
              <a:rPr sz="1200" dirty="0">
                <a:latin typeface="Times New Roman"/>
                <a:cs typeface="Times New Roman"/>
              </a:rPr>
              <a:t>distrugge la  </a:t>
            </a:r>
            <a:r>
              <a:rPr sz="1200" spc="-5" dirty="0">
                <a:latin typeface="Times New Roman"/>
                <a:cs typeface="Times New Roman"/>
              </a:rPr>
              <a:t>società.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238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(785.7) 70:2.2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costante necessità della </a:t>
            </a:r>
            <a:r>
              <a:rPr sz="1200" dirty="0">
                <a:latin typeface="Times New Roman"/>
                <a:cs typeface="Times New Roman"/>
              </a:rPr>
              <a:t>difesa nazionale </a:t>
            </a:r>
            <a:r>
              <a:rPr sz="1200" spc="-5" dirty="0">
                <a:latin typeface="Times New Roman"/>
                <a:cs typeface="Times New Roman"/>
              </a:rPr>
              <a:t>crea </a:t>
            </a:r>
            <a:r>
              <a:rPr sz="1200" dirty="0">
                <a:latin typeface="Times New Roman"/>
                <a:cs typeface="Times New Roman"/>
              </a:rPr>
              <a:t>molti nuovi ed </a:t>
            </a:r>
            <a:r>
              <a:rPr sz="1200" spc="-5" dirty="0">
                <a:latin typeface="Times New Roman"/>
                <a:cs typeface="Times New Roman"/>
              </a:rPr>
              <a:t>avanzati aggiustamenti sociali.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gode oggi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beneficio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serie </a:t>
            </a:r>
            <a:r>
              <a:rPr sz="1200" spc="-5" dirty="0">
                <a:latin typeface="Times New Roman"/>
                <a:cs typeface="Times New Roman"/>
              </a:rPr>
              <a:t>d’innovazioni </a:t>
            </a:r>
            <a:r>
              <a:rPr sz="1200" dirty="0">
                <a:latin typeface="Times New Roman"/>
                <a:cs typeface="Times New Roman"/>
              </a:rPr>
              <a:t>utili </a:t>
            </a:r>
            <a:r>
              <a:rPr sz="1200" spc="-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inizialmente </a:t>
            </a:r>
            <a:r>
              <a:rPr sz="1200" spc="-5" dirty="0">
                <a:latin typeface="Times New Roman"/>
                <a:cs typeface="Times New Roman"/>
              </a:rPr>
              <a:t>solo militari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deve alla guerra </a:t>
            </a:r>
            <a:r>
              <a:rPr sz="1200" dirty="0">
                <a:latin typeface="Times New Roman"/>
                <a:cs typeface="Times New Roman"/>
              </a:rPr>
              <a:t>anche la danza, la </a:t>
            </a:r>
            <a:r>
              <a:rPr sz="1200" spc="-5" dirty="0">
                <a:latin typeface="Times New Roman"/>
                <a:cs typeface="Times New Roman"/>
              </a:rPr>
              <a:t>cui forma  primitiva 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esercizio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militare.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(785.8) 70:2.3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ha avuto un </a:t>
            </a:r>
            <a:r>
              <a:rPr sz="1200" spc="-5" dirty="0">
                <a:latin typeface="Times New Roman"/>
                <a:cs typeface="Times New Roman"/>
              </a:rPr>
              <a:t>valore sociale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civiltà del passato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perché: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(785.9) 70:2.4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Imponeva </a:t>
            </a:r>
            <a:r>
              <a:rPr sz="1200" dirty="0">
                <a:latin typeface="Times New Roman"/>
                <a:cs typeface="Times New Roman"/>
              </a:rPr>
              <a:t>disciplina, </a:t>
            </a:r>
            <a:r>
              <a:rPr sz="1200" spc="-5" dirty="0">
                <a:latin typeface="Times New Roman"/>
                <a:cs typeface="Times New Roman"/>
              </a:rPr>
              <a:t>obbligava alla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cooperazione.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(785.10) 70:2.5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Premiava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d’animo ed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coraggio.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(785.11)  70:2.6 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Favoriva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rafforzava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nazionalismo.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(785.12)  70:2.7 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Distruggeva </a:t>
            </a:r>
            <a:r>
              <a:rPr sz="1200" dirty="0">
                <a:latin typeface="Times New Roman"/>
                <a:cs typeface="Times New Roman"/>
              </a:rPr>
              <a:t>i popoli deboli e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inadatti.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(785.13) 70:2.8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Sopprimeva </a:t>
            </a:r>
            <a:r>
              <a:rPr sz="1200" dirty="0">
                <a:latin typeface="Times New Roman"/>
                <a:cs typeface="Times New Roman"/>
              </a:rPr>
              <a:t>l’illusione di </a:t>
            </a:r>
            <a:r>
              <a:rPr sz="1200" spc="-5" dirty="0">
                <a:latin typeface="Times New Roman"/>
                <a:cs typeface="Times New Roman"/>
              </a:rPr>
              <a:t>uguaglianza </a:t>
            </a:r>
            <a:r>
              <a:rPr sz="1200" dirty="0">
                <a:latin typeface="Times New Roman"/>
                <a:cs typeface="Times New Roman"/>
              </a:rPr>
              <a:t>primitiva e </a:t>
            </a:r>
            <a:r>
              <a:rPr sz="1200" spc="-5" dirty="0">
                <a:latin typeface="Times New Roman"/>
                <a:cs typeface="Times New Roman"/>
              </a:rPr>
              <a:t>stratificava selettivamente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società.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820" cy="407416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18732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(785.14) 70:2.9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avuto un indubbio </a:t>
            </a:r>
            <a:r>
              <a:rPr sz="1200" spc="-5" dirty="0">
                <a:latin typeface="Times New Roman"/>
                <a:cs typeface="Times New Roman"/>
              </a:rPr>
              <a:t>valore evolutivo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selettivo,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schiavitù essa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 abbandonata </a:t>
            </a:r>
            <a:r>
              <a:rPr sz="1200" dirty="0">
                <a:latin typeface="Times New Roman"/>
                <a:cs typeface="Times New Roman"/>
              </a:rPr>
              <a:t>mentre la </a:t>
            </a:r>
            <a:r>
              <a:rPr sz="1200" spc="-5" dirty="0">
                <a:latin typeface="Times New Roman"/>
                <a:cs typeface="Times New Roman"/>
              </a:rPr>
              <a:t>civiltà lentamente progredisce.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guerre antiche favorivano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viaggi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relazioni culturali;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scopi  </a:t>
            </a:r>
            <a:r>
              <a:rPr sz="1200" dirty="0">
                <a:latin typeface="Times New Roman"/>
                <a:cs typeface="Times New Roman"/>
              </a:rPr>
              <a:t>sono ora </a:t>
            </a:r>
            <a:r>
              <a:rPr sz="1200" spc="-5" dirty="0">
                <a:latin typeface="Times New Roman"/>
                <a:cs typeface="Times New Roman"/>
              </a:rPr>
              <a:t>meglio serviti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sistemi moderni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trasporto </a:t>
            </a:r>
            <a:r>
              <a:rPr sz="1200" dirty="0">
                <a:latin typeface="Times New Roman"/>
                <a:cs typeface="Times New Roman"/>
              </a:rPr>
              <a:t>e di comunicazione.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antiche </a:t>
            </a:r>
            <a:r>
              <a:rPr sz="1200" spc="-5" dirty="0">
                <a:latin typeface="Times New Roman"/>
                <a:cs typeface="Times New Roman"/>
              </a:rPr>
              <a:t>rafforzavano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nazioni,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5" dirty="0">
                <a:latin typeface="Times New Roman"/>
                <a:cs typeface="Times New Roman"/>
              </a:rPr>
              <a:t>lotte  </a:t>
            </a:r>
            <a:r>
              <a:rPr sz="1200" spc="-5" dirty="0">
                <a:latin typeface="Times New Roman"/>
                <a:cs typeface="Times New Roman"/>
              </a:rPr>
              <a:t>moderne </a:t>
            </a:r>
            <a:r>
              <a:rPr sz="1200" dirty="0">
                <a:latin typeface="Times New Roman"/>
                <a:cs typeface="Times New Roman"/>
              </a:rPr>
              <a:t>invece sconvolgono 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civilizzata.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antiche </a:t>
            </a:r>
            <a:r>
              <a:rPr sz="1200" spc="-5" dirty="0">
                <a:latin typeface="Times New Roman"/>
                <a:cs typeface="Times New Roman"/>
              </a:rPr>
              <a:t>provocavano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decimazione </a:t>
            </a:r>
            <a:r>
              <a:rPr sz="1200" dirty="0">
                <a:latin typeface="Times New Roman"/>
                <a:cs typeface="Times New Roman"/>
              </a:rPr>
              <a:t>dei popoli </a:t>
            </a:r>
            <a:r>
              <a:rPr sz="1200" spc="-5" dirty="0">
                <a:latin typeface="Times New Roman"/>
                <a:cs typeface="Times New Roman"/>
              </a:rPr>
              <a:t>inferiori;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risultato  netto dei conflitti moderni </a:t>
            </a:r>
            <a:r>
              <a:rPr sz="1200" dirty="0">
                <a:latin typeface="Times New Roman"/>
                <a:cs typeface="Times New Roman"/>
              </a:rPr>
              <a:t>è la distruzione </a:t>
            </a:r>
            <a:r>
              <a:rPr sz="1200" spc="-5" dirty="0">
                <a:latin typeface="Times New Roman"/>
                <a:cs typeface="Times New Roman"/>
              </a:rPr>
              <a:t>selettiva dei migliori ceppi </a:t>
            </a:r>
            <a:r>
              <a:rPr sz="1200" dirty="0">
                <a:latin typeface="Times New Roman"/>
                <a:cs typeface="Times New Roman"/>
              </a:rPr>
              <a:t>umani.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tempo favorivano </a:t>
            </a:r>
            <a:r>
              <a:rPr sz="1200" dirty="0">
                <a:latin typeface="Times New Roman"/>
                <a:cs typeface="Times New Roman"/>
              </a:rPr>
              <a:t>l’organizzazione e  </a:t>
            </a:r>
            <a:r>
              <a:rPr sz="1200" spc="-5" dirty="0">
                <a:latin typeface="Times New Roman"/>
                <a:cs typeface="Times New Roman"/>
              </a:rPr>
              <a:t>l’efficienza, ma queste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divenute </a:t>
            </a:r>
            <a:r>
              <a:rPr sz="1200" spc="-5" dirty="0">
                <a:latin typeface="Times New Roman"/>
                <a:cs typeface="Times New Roman"/>
              </a:rPr>
              <a:t>gli scopi dell’industria moderna. Durante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ere passate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fermento sociale  che </a:t>
            </a:r>
            <a:r>
              <a:rPr sz="1200" dirty="0">
                <a:latin typeface="Times New Roman"/>
                <a:cs typeface="Times New Roman"/>
              </a:rPr>
              <a:t>faceva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civiltà; </a:t>
            </a:r>
            <a:r>
              <a:rPr sz="1200" dirty="0">
                <a:latin typeface="Times New Roman"/>
                <a:cs typeface="Times New Roman"/>
              </a:rPr>
              <a:t>questo risultato </a:t>
            </a:r>
            <a:r>
              <a:rPr sz="1200" spc="-5" dirty="0">
                <a:latin typeface="Times New Roman"/>
                <a:cs typeface="Times New Roman"/>
              </a:rPr>
              <a:t>viene </a:t>
            </a:r>
            <a:r>
              <a:rPr sz="1200" dirty="0">
                <a:latin typeface="Times New Roman"/>
                <a:cs typeface="Times New Roman"/>
              </a:rPr>
              <a:t>ora meglio conseguito </a:t>
            </a:r>
            <a:r>
              <a:rPr sz="1200" spc="-5" dirty="0">
                <a:latin typeface="Times New Roman"/>
                <a:cs typeface="Times New Roman"/>
              </a:rPr>
              <a:t>con l’ambizione </a:t>
            </a:r>
            <a:r>
              <a:rPr sz="1200" dirty="0">
                <a:latin typeface="Times New Roman"/>
                <a:cs typeface="Times New Roman"/>
              </a:rPr>
              <a:t>e l’invenzione.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spc="5" dirty="0">
                <a:latin typeface="Times New Roman"/>
                <a:cs typeface="Times New Roman"/>
              </a:rPr>
              <a:t>antiche  </a:t>
            </a:r>
            <a:r>
              <a:rPr sz="1200" spc="-5" dirty="0">
                <a:latin typeface="Times New Roman"/>
                <a:cs typeface="Times New Roman"/>
              </a:rPr>
              <a:t>sostenevano </a:t>
            </a:r>
            <a:r>
              <a:rPr sz="1200" dirty="0">
                <a:latin typeface="Times New Roman"/>
                <a:cs typeface="Times New Roman"/>
              </a:rPr>
              <a:t>il concetto di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battaglie,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all’uomo moderno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insegnato che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servito</a:t>
            </a: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ct val="954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scopi utili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passato,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un’impalcatura indispensabile nella </a:t>
            </a:r>
            <a:r>
              <a:rPr sz="1200" dirty="0">
                <a:latin typeface="Times New Roman"/>
                <a:cs typeface="Times New Roman"/>
              </a:rPr>
              <a:t>costruzione </a:t>
            </a:r>
            <a:r>
              <a:rPr sz="1200" spc="-5" dirty="0">
                <a:latin typeface="Times New Roman"/>
                <a:cs typeface="Times New Roman"/>
              </a:rPr>
              <a:t>della civiltà,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sta andando </a:t>
            </a:r>
            <a:r>
              <a:rPr sz="1200" dirty="0">
                <a:latin typeface="Times New Roman"/>
                <a:cs typeface="Times New Roman"/>
              </a:rPr>
              <a:t>rapidamente </a:t>
            </a:r>
            <a:r>
              <a:rPr sz="1200" spc="-5" dirty="0">
                <a:latin typeface="Times New Roman"/>
                <a:cs typeface="Times New Roman"/>
              </a:rPr>
              <a:t>verso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bancarotta culturale </a:t>
            </a:r>
            <a:r>
              <a:rPr sz="1200" dirty="0">
                <a:latin typeface="Times New Roman"/>
                <a:cs typeface="Times New Roman"/>
              </a:rPr>
              <a:t>— è </a:t>
            </a:r>
            <a:r>
              <a:rPr sz="1200" spc="-5" dirty="0">
                <a:latin typeface="Times New Roman"/>
                <a:cs typeface="Times New Roman"/>
              </a:rPr>
              <a:t>incapace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dividendi di </a:t>
            </a:r>
            <a:r>
              <a:rPr sz="1200" spc="-5" dirty="0">
                <a:latin typeface="Times New Roman"/>
                <a:cs typeface="Times New Roman"/>
              </a:rPr>
              <a:t>guadagni sociali commisurati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alle </a:t>
            </a:r>
            <a:r>
              <a:rPr sz="1200" spc="-5" dirty="0">
                <a:latin typeface="Times New Roman"/>
                <a:cs typeface="Times New Roman"/>
              </a:rPr>
              <a:t>perdite </a:t>
            </a:r>
            <a:r>
              <a:rPr sz="1200" dirty="0">
                <a:latin typeface="Times New Roman"/>
                <a:cs typeface="Times New Roman"/>
              </a:rPr>
              <a:t>terribili che  </a:t>
            </a:r>
            <a:r>
              <a:rPr sz="1200" spc="-5" dirty="0">
                <a:latin typeface="Times New Roman"/>
                <a:cs typeface="Times New Roman"/>
              </a:rPr>
              <a:t>accompagnano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invocazione.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38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(786.1) 70:2.10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volta i </a:t>
            </a:r>
            <a:r>
              <a:rPr sz="1200" spc="-5" dirty="0">
                <a:latin typeface="Times New Roman"/>
                <a:cs typeface="Times New Roman"/>
              </a:rPr>
              <a:t>medici credevano </a:t>
            </a:r>
            <a:r>
              <a:rPr sz="1200" dirty="0">
                <a:latin typeface="Times New Roman"/>
                <a:cs typeface="Times New Roman"/>
              </a:rPr>
              <a:t>nel salasso </a:t>
            </a:r>
            <a:r>
              <a:rPr sz="1200" spc="-5" dirty="0">
                <a:latin typeface="Times New Roman"/>
                <a:cs typeface="Times New Roman"/>
              </a:rPr>
              <a:t>come cura per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malattie, </a:t>
            </a:r>
            <a:r>
              <a:rPr sz="1200" dirty="0">
                <a:latin typeface="Times New Roman"/>
                <a:cs typeface="Times New Roman"/>
              </a:rPr>
              <a:t>ma da allora hanno </a:t>
            </a:r>
            <a:r>
              <a:rPr sz="1200" spc="-5" dirty="0">
                <a:latin typeface="Times New Roman"/>
                <a:cs typeface="Times New Roman"/>
              </a:rPr>
              <a:t>scoperto rimedi migliori 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questi </a:t>
            </a:r>
            <a:r>
              <a:rPr sz="1200" spc="-5" dirty="0">
                <a:latin typeface="Times New Roman"/>
                <a:cs typeface="Times New Roman"/>
              </a:rPr>
              <a:t>disturbi.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salasso internazionale della guerra </a:t>
            </a:r>
            <a:r>
              <a:rPr sz="1200" dirty="0">
                <a:latin typeface="Times New Roman"/>
                <a:cs typeface="Times New Roman"/>
              </a:rPr>
              <a:t>deve fare posto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scoperta di  metodi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guarire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mali delle </a:t>
            </a:r>
            <a:r>
              <a:rPr sz="1200" dirty="0">
                <a:latin typeface="Times New Roman"/>
                <a:cs typeface="Times New Roman"/>
              </a:rPr>
              <a:t>nazioni.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54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(786.2) 70:2.11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nazioni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già impegnate nella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gigantesca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militarismo nazionalista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l’industrialismo,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sotto 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aspetti questo conflitto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analogo alla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secolare </a:t>
            </a:r>
            <a:r>
              <a:rPr sz="1200" dirty="0">
                <a:latin typeface="Times New Roman"/>
                <a:cs typeface="Times New Roman"/>
              </a:rPr>
              <a:t>tra i pastori-cacciatori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coltivatori. Ma se l’industrialismo </a:t>
            </a:r>
            <a:r>
              <a:rPr sz="1200" dirty="0">
                <a:latin typeface="Times New Roman"/>
                <a:cs typeface="Times New Roman"/>
              </a:rPr>
              <a:t>vuole  </a:t>
            </a:r>
            <a:r>
              <a:rPr sz="1200" spc="-5" dirty="0">
                <a:latin typeface="Times New Roman"/>
                <a:cs typeface="Times New Roman"/>
              </a:rPr>
              <a:t>trionfare sul militarismo deve evitare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pericoli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accerchiano. </a:t>
            </a:r>
            <a:r>
              <a:rPr sz="1200" dirty="0">
                <a:latin typeface="Times New Roman"/>
                <a:cs typeface="Times New Roman"/>
              </a:rPr>
              <a:t>I pericoli </a:t>
            </a:r>
            <a:r>
              <a:rPr sz="1200" spc="-5" dirty="0">
                <a:latin typeface="Times New Roman"/>
                <a:cs typeface="Times New Roman"/>
              </a:rPr>
              <a:t>dell’industria nascente su Urantia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(786.3) 70:2.12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forte tendenza </a:t>
            </a:r>
            <a:r>
              <a:rPr sz="1200" spc="-5" dirty="0">
                <a:latin typeface="Times New Roman"/>
                <a:cs typeface="Times New Roman"/>
              </a:rPr>
              <a:t>al materialismo,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cecità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(786.4) 70:2.13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culto del </a:t>
            </a:r>
            <a:r>
              <a:rPr sz="1200" spc="-5" dirty="0">
                <a:latin typeface="Times New Roman"/>
                <a:cs typeface="Times New Roman"/>
              </a:rPr>
              <a:t>potere della ricchezza,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travisamento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valori.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1970" cy="3728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(786.5) 70:2.14 </a:t>
            </a:r>
            <a:r>
              <a:rPr sz="1200" dirty="0">
                <a:latin typeface="Times New Roman"/>
                <a:cs typeface="Times New Roman"/>
              </a:rPr>
              <a:t>3. I vizi del </a:t>
            </a:r>
            <a:r>
              <a:rPr sz="1200" spc="-5" dirty="0">
                <a:latin typeface="Times New Roman"/>
                <a:cs typeface="Times New Roman"/>
              </a:rPr>
              <a:t>lusso, l’immaturità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culturale.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(786.6) 70:2.15 </a:t>
            </a:r>
            <a:r>
              <a:rPr sz="1200" dirty="0">
                <a:latin typeface="Times New Roman"/>
                <a:cs typeface="Times New Roman"/>
              </a:rPr>
              <a:t>4. I </a:t>
            </a:r>
            <a:r>
              <a:rPr sz="1200" spc="-5" dirty="0">
                <a:latin typeface="Times New Roman"/>
                <a:cs typeface="Times New Roman"/>
              </a:rPr>
              <a:t>crescenti pericoli dell’indolenza, </a:t>
            </a:r>
            <a:r>
              <a:rPr sz="1200" dirty="0">
                <a:latin typeface="Times New Roman"/>
                <a:cs typeface="Times New Roman"/>
              </a:rPr>
              <a:t>l’insensibilità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servizio.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(786.7) 70:2.16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un’indesiderabile </a:t>
            </a:r>
            <a:r>
              <a:rPr sz="1200" dirty="0">
                <a:latin typeface="Times New Roman"/>
                <a:cs typeface="Times New Roman"/>
              </a:rPr>
              <a:t>mollezza </a:t>
            </a:r>
            <a:r>
              <a:rPr sz="1200" spc="-5" dirty="0">
                <a:latin typeface="Times New Roman"/>
                <a:cs typeface="Times New Roman"/>
              </a:rPr>
              <a:t>razziale,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deterioramento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biologico.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33400" marR="4756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(786.8) 70:2.17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minaccia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industriale </a:t>
            </a:r>
            <a:r>
              <a:rPr sz="1200" spc="-5" dirty="0">
                <a:latin typeface="Times New Roman"/>
                <a:cs typeface="Times New Roman"/>
              </a:rPr>
              <a:t>standardizzata,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stagnazione della personalità.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lavoro è  </a:t>
            </a:r>
            <a:r>
              <a:rPr sz="1200" spc="-5" dirty="0">
                <a:latin typeface="Times New Roman"/>
                <a:cs typeface="Times New Roman"/>
              </a:rPr>
              <a:t>nobilitante, </a:t>
            </a:r>
            <a:r>
              <a:rPr sz="1200" dirty="0">
                <a:latin typeface="Times New Roman"/>
                <a:cs typeface="Times New Roman"/>
              </a:rPr>
              <a:t>ma la monotonia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inebetisce.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4386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(786.9) 70:2.18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militarismo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autocratico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crudele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selvaggio. </a:t>
            </a:r>
            <a:r>
              <a:rPr sz="1200" dirty="0">
                <a:latin typeface="Times New Roman"/>
                <a:cs typeface="Times New Roman"/>
              </a:rPr>
              <a:t>Esso promuove </a:t>
            </a:r>
            <a:r>
              <a:rPr sz="1200" spc="-5" dirty="0">
                <a:latin typeface="Times New Roman"/>
                <a:cs typeface="Times New Roman"/>
              </a:rPr>
              <a:t>l’organizzazione </a:t>
            </a:r>
            <a:r>
              <a:rPr sz="1200" dirty="0">
                <a:latin typeface="Times New Roman"/>
                <a:cs typeface="Times New Roman"/>
              </a:rPr>
              <a:t>sociale tra i </a:t>
            </a:r>
            <a:r>
              <a:rPr sz="1200" spc="-5" dirty="0">
                <a:latin typeface="Times New Roman"/>
                <a:cs typeface="Times New Roman"/>
              </a:rPr>
              <a:t>conquistatori </a:t>
            </a:r>
            <a:r>
              <a:rPr sz="1200" spc="5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disintegra </a:t>
            </a:r>
            <a:r>
              <a:rPr sz="1200" dirty="0">
                <a:latin typeface="Times New Roman"/>
                <a:cs typeface="Times New Roman"/>
              </a:rPr>
              <a:t>i vinti. </a:t>
            </a:r>
            <a:r>
              <a:rPr sz="1200" spc="-5" dirty="0">
                <a:latin typeface="Times New Roman"/>
                <a:cs typeface="Times New Roman"/>
              </a:rPr>
              <a:t>L’industrialismo </a:t>
            </a:r>
            <a:r>
              <a:rPr sz="1200" dirty="0">
                <a:latin typeface="Times New Roman"/>
                <a:cs typeface="Times New Roman"/>
              </a:rPr>
              <a:t>è più </a:t>
            </a:r>
            <a:r>
              <a:rPr sz="1200" spc="-5" dirty="0">
                <a:latin typeface="Times New Roman"/>
                <a:cs typeface="Times New Roman"/>
              </a:rPr>
              <a:t>civilizzato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dovrebbe essere </a:t>
            </a:r>
            <a:r>
              <a:rPr sz="1200" dirty="0">
                <a:latin typeface="Times New Roman"/>
                <a:cs typeface="Times New Roman"/>
              </a:rPr>
              <a:t>portato </a:t>
            </a:r>
            <a:r>
              <a:rPr sz="1200" spc="-5" dirty="0">
                <a:latin typeface="Times New Roman"/>
                <a:cs typeface="Times New Roman"/>
              </a:rPr>
              <a:t>avanti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promuovere </a:t>
            </a:r>
            <a:r>
              <a:rPr sz="1200" dirty="0">
                <a:latin typeface="Times New Roman"/>
                <a:cs typeface="Times New Roman"/>
              </a:rPr>
              <a:t>l’iniziativa e da  </a:t>
            </a:r>
            <a:r>
              <a:rPr sz="1200" spc="-5" dirty="0">
                <a:latin typeface="Times New Roman"/>
                <a:cs typeface="Times New Roman"/>
              </a:rPr>
              <a:t>incoraggiare </a:t>
            </a:r>
            <a:r>
              <a:rPr sz="1200" dirty="0">
                <a:latin typeface="Times New Roman"/>
                <a:cs typeface="Times New Roman"/>
              </a:rPr>
              <a:t>l’individualismo.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società dovrebbe </a:t>
            </a:r>
            <a:r>
              <a:rPr sz="1200" spc="-5" dirty="0">
                <a:latin typeface="Times New Roman"/>
                <a:cs typeface="Times New Roman"/>
              </a:rPr>
              <a:t>favorire l’originalità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possibile.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(786.10) 70:2.19 </a:t>
            </a:r>
            <a:r>
              <a:rPr sz="1200" spc="-5" dirty="0">
                <a:latin typeface="Times New Roman"/>
                <a:cs typeface="Times New Roman"/>
              </a:rPr>
              <a:t>Non commettete l’errore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glorificare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guerra; discernete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quello che essa </a:t>
            </a:r>
            <a:r>
              <a:rPr sz="1200" dirty="0">
                <a:latin typeface="Times New Roman"/>
                <a:cs typeface="Times New Roman"/>
              </a:rPr>
              <a:t>ha fatto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che  possiate individuare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esattamente ciò che </a:t>
            </a:r>
            <a:r>
              <a:rPr sz="1200" dirty="0">
                <a:latin typeface="Times New Roman"/>
                <a:cs typeface="Times New Roman"/>
              </a:rPr>
              <a:t>i suoi sostituti devono </a:t>
            </a:r>
            <a:r>
              <a:rPr sz="1200" spc="-5" dirty="0">
                <a:latin typeface="Times New Roman"/>
                <a:cs typeface="Times New Roman"/>
              </a:rPr>
              <a:t>fornire affinché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continui. Se non  </a:t>
            </a:r>
            <a:r>
              <a:rPr sz="1200" spc="-5" dirty="0">
                <a:latin typeface="Times New Roman"/>
                <a:cs typeface="Times New Roman"/>
              </a:rPr>
              <a:t>vengono forniti </a:t>
            </a:r>
            <a:r>
              <a:rPr sz="1200" dirty="0">
                <a:latin typeface="Times New Roman"/>
                <a:cs typeface="Times New Roman"/>
              </a:rPr>
              <a:t>questi sostituti </a:t>
            </a:r>
            <a:r>
              <a:rPr sz="1200" spc="-5" dirty="0">
                <a:latin typeface="Times New Roman"/>
                <a:cs typeface="Times New Roman"/>
              </a:rPr>
              <a:t>adeguati, allora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proseguirà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lungo.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39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(786.11) 70:2.20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accetterà </a:t>
            </a:r>
            <a:r>
              <a:rPr sz="1200" dirty="0">
                <a:latin typeface="Times New Roman"/>
                <a:cs typeface="Times New Roman"/>
              </a:rPr>
              <a:t>mai la pace come </a:t>
            </a:r>
            <a:r>
              <a:rPr sz="1200" spc="-5" dirty="0">
                <a:latin typeface="Times New Roman"/>
                <a:cs typeface="Times New Roman"/>
              </a:rPr>
              <a:t>metodo normale </a:t>
            </a:r>
            <a:r>
              <a:rPr sz="1200" dirty="0">
                <a:latin typeface="Times New Roman"/>
                <a:cs typeface="Times New Roman"/>
              </a:rPr>
              <a:t>di vita prima di essere </a:t>
            </a:r>
            <a:r>
              <a:rPr sz="1200" spc="-5" dirty="0">
                <a:latin typeface="Times New Roman"/>
                <a:cs typeface="Times New Roman"/>
              </a:rPr>
              <a:t>stato del </a:t>
            </a:r>
            <a:r>
              <a:rPr sz="1200" dirty="0">
                <a:latin typeface="Times New Roman"/>
                <a:cs typeface="Times New Roman"/>
              </a:rPr>
              <a:t>tutto e </a:t>
            </a:r>
            <a:r>
              <a:rPr sz="1200" spc="-5" dirty="0">
                <a:latin typeface="Times New Roman"/>
                <a:cs typeface="Times New Roman"/>
              </a:rPr>
              <a:t>ripetutamente </a:t>
            </a:r>
            <a:r>
              <a:rPr sz="1200" dirty="0">
                <a:latin typeface="Times New Roman"/>
                <a:cs typeface="Times New Roman"/>
              </a:rPr>
              <a:t>convinto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meglio esista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suo benessere materiale;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l’accetterà </a:t>
            </a:r>
            <a:r>
              <a:rPr sz="1200" dirty="0">
                <a:latin typeface="Times New Roman"/>
                <a:cs typeface="Times New Roman"/>
              </a:rPr>
              <a:t>mai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abbia </a:t>
            </a:r>
            <a:r>
              <a:rPr sz="1200" dirty="0">
                <a:latin typeface="Times New Roman"/>
                <a:cs typeface="Times New Roman"/>
              </a:rPr>
              <a:t>saggiamente  </a:t>
            </a:r>
            <a:r>
              <a:rPr sz="1200" spc="-5" dirty="0">
                <a:latin typeface="Times New Roman"/>
                <a:cs typeface="Times New Roman"/>
              </a:rPr>
              <a:t>fornito dei </a:t>
            </a:r>
            <a:r>
              <a:rPr sz="1200" dirty="0">
                <a:latin typeface="Times New Roman"/>
                <a:cs typeface="Times New Roman"/>
              </a:rPr>
              <a:t>sostituti </a:t>
            </a:r>
            <a:r>
              <a:rPr sz="1200" spc="-5" dirty="0">
                <a:latin typeface="Times New Roman"/>
                <a:cs typeface="Times New Roman"/>
              </a:rPr>
              <a:t>pacifici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soddisfazione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innata di dare </a:t>
            </a:r>
            <a:r>
              <a:rPr sz="1200" spc="-5" dirty="0">
                <a:latin typeface="Times New Roman"/>
                <a:cs typeface="Times New Roman"/>
              </a:rPr>
              <a:t>periodicamente libero </a:t>
            </a:r>
            <a:r>
              <a:rPr sz="1200" dirty="0">
                <a:latin typeface="Times New Roman"/>
                <a:cs typeface="Times New Roman"/>
              </a:rPr>
              <a:t>corso ad un impulso collettivo 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liberare </a:t>
            </a:r>
            <a:r>
              <a:rPr sz="1200" dirty="0">
                <a:latin typeface="Times New Roman"/>
                <a:cs typeface="Times New Roman"/>
              </a:rPr>
              <a:t>quelle emozioni </a:t>
            </a:r>
            <a:r>
              <a:rPr sz="1200" spc="-5" dirty="0">
                <a:latin typeface="Times New Roman"/>
                <a:cs typeface="Times New Roman"/>
              </a:rPr>
              <a:t>ed energie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accumulate, proprie delle reazioni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autopreservazione delle </a:t>
            </a:r>
            <a:r>
              <a:rPr sz="1200" dirty="0">
                <a:latin typeface="Times New Roman"/>
                <a:cs typeface="Times New Roman"/>
              </a:rPr>
              <a:t>razze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umane.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8005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181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(786.12) 70:2.21 </a:t>
            </a:r>
            <a:r>
              <a:rPr sz="1200" spc="-5" dirty="0">
                <a:latin typeface="Times New Roman"/>
                <a:cs typeface="Times New Roman"/>
              </a:rPr>
              <a:t>Ma, almeno incidentalmente,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dovrebbe essere </a:t>
            </a:r>
            <a:r>
              <a:rPr sz="1200" dirty="0">
                <a:latin typeface="Times New Roman"/>
                <a:cs typeface="Times New Roman"/>
              </a:rPr>
              <a:t>onorata </a:t>
            </a:r>
            <a:r>
              <a:rPr sz="1200" spc="-5" dirty="0">
                <a:latin typeface="Times New Roman"/>
                <a:cs typeface="Times New Roman"/>
              </a:rPr>
              <a:t>come scuola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esperienza 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costretto una razza  </a:t>
            </a:r>
            <a:r>
              <a:rPr sz="1200" spc="-5" dirty="0">
                <a:latin typeface="Times New Roman"/>
                <a:cs typeface="Times New Roman"/>
              </a:rPr>
              <a:t>d’individualisti arroganti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sottomettersi ad un’autorità altamente </a:t>
            </a:r>
            <a:r>
              <a:rPr sz="1200" dirty="0">
                <a:latin typeface="Times New Roman"/>
                <a:cs typeface="Times New Roman"/>
              </a:rPr>
              <a:t>concentrata —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capo esecutivo.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alla </a:t>
            </a:r>
            <a:r>
              <a:rPr sz="1200" dirty="0">
                <a:latin typeface="Times New Roman"/>
                <a:cs typeface="Times New Roman"/>
              </a:rPr>
              <a:t>vecchia 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selezionava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per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eminenti come </a:t>
            </a:r>
            <a:r>
              <a:rPr sz="1200" spc="-5" dirty="0">
                <a:latin typeface="Times New Roman"/>
                <a:cs typeface="Times New Roman"/>
              </a:rPr>
              <a:t>capi;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moderna invece non fa più questo.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scoprire </a:t>
            </a:r>
            <a:r>
              <a:rPr sz="1200" spc="-5" dirty="0">
                <a:latin typeface="Times New Roman"/>
                <a:cs typeface="Times New Roman"/>
              </a:rPr>
              <a:t>dei leader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deve ora </a:t>
            </a:r>
            <a:r>
              <a:rPr sz="1200" spc="-5" dirty="0">
                <a:latin typeface="Times New Roman"/>
                <a:cs typeface="Times New Roman"/>
              </a:rPr>
              <a:t>rivolgersi alle conquiste pacifiche: industria, scienza </a:t>
            </a:r>
            <a:r>
              <a:rPr sz="1200" dirty="0">
                <a:latin typeface="Times New Roman"/>
                <a:cs typeface="Times New Roman"/>
              </a:rPr>
              <a:t>e realizzazioni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Le associazioni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umane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primitive</a:t>
            </a:r>
            <a:endParaRPr sz="1600">
              <a:latin typeface="Times New Roman"/>
              <a:cs typeface="Times New Roman"/>
            </a:endParaRPr>
          </a:p>
          <a:p>
            <a:pPr marL="88900" marR="13970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(787.1) 70:3.1 </a:t>
            </a:r>
            <a:r>
              <a:rPr sz="1200" spc="-5" dirty="0">
                <a:latin typeface="Times New Roman"/>
                <a:cs typeface="Times New Roman"/>
              </a:rPr>
              <a:t>Nella società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primitiva l’orda </a:t>
            </a:r>
            <a:r>
              <a:rPr sz="1200" dirty="0">
                <a:latin typeface="Times New Roman"/>
                <a:cs typeface="Times New Roman"/>
              </a:rPr>
              <a:t>è tutto;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bambini </a:t>
            </a:r>
            <a:r>
              <a:rPr sz="1200" spc="-5" dirty="0">
                <a:latin typeface="Times New Roman"/>
                <a:cs typeface="Times New Roman"/>
              </a:rPr>
              <a:t>sono sua proprietà comune.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famiglia in evoluzione sostituì  </a:t>
            </a:r>
            <a:r>
              <a:rPr sz="1200" spc="-5" dirty="0">
                <a:latin typeface="Times New Roman"/>
                <a:cs typeface="Times New Roman"/>
              </a:rPr>
              <a:t>l’orda nell’allevamento </a:t>
            </a:r>
            <a:r>
              <a:rPr sz="1200" dirty="0">
                <a:latin typeface="Times New Roman"/>
                <a:cs typeface="Times New Roman"/>
              </a:rPr>
              <a:t>dei bambini,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clan </a:t>
            </a:r>
            <a:r>
              <a:rPr sz="1200" dirty="0">
                <a:latin typeface="Times New Roman"/>
                <a:cs typeface="Times New Roman"/>
              </a:rPr>
              <a:t>e le tribù </a:t>
            </a:r>
            <a:r>
              <a:rPr sz="1200" spc="-5" dirty="0">
                <a:latin typeface="Times New Roman"/>
                <a:cs typeface="Times New Roman"/>
              </a:rPr>
              <a:t>emergenti presero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unità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(787.2) 70:3.2 </a:t>
            </a:r>
            <a:r>
              <a:rPr sz="1200" spc="-5" dirty="0">
                <a:latin typeface="Times New Roman"/>
                <a:cs typeface="Times New Roman"/>
              </a:rPr>
              <a:t>L’appetito sessuale </a:t>
            </a:r>
            <a:r>
              <a:rPr sz="1200" dirty="0">
                <a:latin typeface="Times New Roman"/>
                <a:cs typeface="Times New Roman"/>
              </a:rPr>
              <a:t>e l’amore materno </a:t>
            </a:r>
            <a:r>
              <a:rPr sz="1200" spc="-5" dirty="0">
                <a:latin typeface="Times New Roman"/>
                <a:cs typeface="Times New Roman"/>
              </a:rPr>
              <a:t>istituiscono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vero governo non </a:t>
            </a:r>
            <a:r>
              <a:rPr sz="1200" dirty="0">
                <a:latin typeface="Times New Roman"/>
                <a:cs typeface="Times New Roman"/>
              </a:rPr>
              <a:t>appare prima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abbiano</a:t>
            </a:r>
            <a:endParaRPr sz="1200">
              <a:latin typeface="Times New Roman"/>
              <a:cs typeface="Times New Roman"/>
            </a:endParaRPr>
          </a:p>
          <a:p>
            <a:pPr marL="88900" marR="27178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iniziato a </a:t>
            </a:r>
            <a:r>
              <a:rPr sz="1200" spc="-5" dirty="0">
                <a:latin typeface="Times New Roman"/>
                <a:cs typeface="Times New Roman"/>
              </a:rPr>
              <a:t>formarsi </a:t>
            </a:r>
            <a:r>
              <a:rPr sz="1200" dirty="0">
                <a:latin typeface="Times New Roman"/>
                <a:cs typeface="Times New Roman"/>
              </a:rPr>
              <a:t>dei gruppi </a:t>
            </a:r>
            <a:r>
              <a:rPr sz="1200" spc="-5" dirty="0">
                <a:latin typeface="Times New Roman"/>
                <a:cs typeface="Times New Roman"/>
              </a:rPr>
              <a:t>superfamiliari. Nei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prefamiliari </a:t>
            </a:r>
            <a:r>
              <a:rPr sz="1200" dirty="0">
                <a:latin typeface="Times New Roman"/>
                <a:cs typeface="Times New Roman"/>
              </a:rPr>
              <a:t>dell’orda il </a:t>
            </a:r>
            <a:r>
              <a:rPr sz="1200" spc="-5" dirty="0">
                <a:latin typeface="Times New Roman"/>
                <a:cs typeface="Times New Roman"/>
              </a:rPr>
              <a:t>comando era assicurato </a:t>
            </a:r>
            <a:r>
              <a:rPr sz="1200" dirty="0">
                <a:latin typeface="Times New Roman"/>
                <a:cs typeface="Times New Roman"/>
              </a:rPr>
              <a:t>da individui </a:t>
            </a:r>
            <a:r>
              <a:rPr sz="1200" spc="-5" dirty="0">
                <a:latin typeface="Times New Roman"/>
                <a:cs typeface="Times New Roman"/>
              </a:rPr>
              <a:t>scelti </a:t>
            </a:r>
            <a:r>
              <a:rPr sz="1200" dirty="0">
                <a:latin typeface="Times New Roman"/>
                <a:cs typeface="Times New Roman"/>
              </a:rPr>
              <a:t>senza  </a:t>
            </a:r>
            <a:r>
              <a:rPr sz="1200" spc="-5" dirty="0">
                <a:latin typeface="Times New Roman"/>
                <a:cs typeface="Times New Roman"/>
              </a:rPr>
              <a:t>formalità.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Boscimani africani </a:t>
            </a:r>
            <a:r>
              <a:rPr sz="1200" dirty="0">
                <a:latin typeface="Times New Roman"/>
                <a:cs typeface="Times New Roman"/>
              </a:rPr>
              <a:t>non sono mai </a:t>
            </a:r>
            <a:r>
              <a:rPr sz="1200" spc="-5" dirty="0">
                <a:latin typeface="Times New Roman"/>
                <a:cs typeface="Times New Roman"/>
              </a:rPr>
              <a:t>progrediti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stadio </a:t>
            </a:r>
            <a:r>
              <a:rPr sz="1200" spc="-5" dirty="0">
                <a:latin typeface="Times New Roman"/>
                <a:cs typeface="Times New Roman"/>
              </a:rPr>
              <a:t>primitivo;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capi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nell’orda.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(787.3) 70:3.3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famiglie si </a:t>
            </a:r>
            <a:r>
              <a:rPr sz="1200" dirty="0">
                <a:latin typeface="Times New Roman"/>
                <a:cs typeface="Times New Roman"/>
              </a:rPr>
              <a:t>unirono </a:t>
            </a:r>
            <a:r>
              <a:rPr sz="1200" spc="-5" dirty="0">
                <a:latin typeface="Times New Roman"/>
                <a:cs typeface="Times New Roman"/>
              </a:rPr>
              <a:t>per legami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clan,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aggregazioni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parenti,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si trasformarono </a:t>
            </a:r>
            <a:r>
              <a:rPr sz="1200" dirty="0">
                <a:latin typeface="Times New Roman"/>
                <a:cs typeface="Times New Roman"/>
              </a:rPr>
              <a:t>successivamente  in tribù, in </a:t>
            </a:r>
            <a:r>
              <a:rPr sz="1200" spc="-5" dirty="0">
                <a:latin typeface="Times New Roman"/>
                <a:cs typeface="Times New Roman"/>
              </a:rPr>
              <a:t>comunità territoriali.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e la pressione </a:t>
            </a:r>
            <a:r>
              <a:rPr sz="1200" spc="-5" dirty="0">
                <a:latin typeface="Times New Roman"/>
                <a:cs typeface="Times New Roman"/>
              </a:rPr>
              <a:t>esterna </a:t>
            </a:r>
            <a:r>
              <a:rPr sz="1200" dirty="0">
                <a:latin typeface="Times New Roman"/>
                <a:cs typeface="Times New Roman"/>
              </a:rPr>
              <a:t>obbligarono i </a:t>
            </a:r>
            <a:r>
              <a:rPr sz="1200" spc="-5" dirty="0">
                <a:latin typeface="Times New Roman"/>
                <a:cs typeface="Times New Roman"/>
              </a:rPr>
              <a:t>clan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parenti ad </a:t>
            </a:r>
            <a:r>
              <a:rPr sz="1200" dirty="0">
                <a:latin typeface="Times New Roman"/>
                <a:cs typeface="Times New Roman"/>
              </a:rPr>
              <a:t>organizzarsi in tribù, ma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commercio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scambi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tennero </a:t>
            </a:r>
            <a:r>
              <a:rPr sz="1200" spc="-5" dirty="0">
                <a:latin typeface="Times New Roman"/>
                <a:cs typeface="Times New Roman"/>
              </a:rPr>
              <a:t>uniti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raggruppamenti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grado </a:t>
            </a:r>
            <a:r>
              <a:rPr sz="1200" dirty="0">
                <a:latin typeface="Times New Roman"/>
                <a:cs typeface="Times New Roman"/>
              </a:rPr>
              <a:t>di pace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8097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(787.4) 70:3.4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favorita molto di più da </a:t>
            </a:r>
            <a:r>
              <a:rPr sz="1200" spc="-5" dirty="0">
                <a:latin typeface="Times New Roman"/>
                <a:cs typeface="Times New Roman"/>
              </a:rPr>
              <a:t>organizzazioni commerciali internazionali </a:t>
            </a:r>
            <a:r>
              <a:rPr sz="1200" dirty="0">
                <a:latin typeface="Times New Roman"/>
                <a:cs typeface="Times New Roman"/>
              </a:rPr>
              <a:t>che non da </a:t>
            </a:r>
            <a:r>
              <a:rPr sz="1200" spc="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sofisticheria sentimentale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chimerici </a:t>
            </a:r>
            <a:r>
              <a:rPr sz="1200" dirty="0">
                <a:latin typeface="Times New Roman"/>
                <a:cs typeface="Times New Roman"/>
              </a:rPr>
              <a:t>piani di </a:t>
            </a:r>
            <a:r>
              <a:rPr sz="1200" spc="-5" dirty="0">
                <a:latin typeface="Times New Roman"/>
                <a:cs typeface="Times New Roman"/>
              </a:rPr>
              <a:t>pace.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commerciali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state facilitate </a:t>
            </a:r>
            <a:r>
              <a:rPr sz="1200" dirty="0">
                <a:latin typeface="Times New Roman"/>
                <a:cs typeface="Times New Roman"/>
              </a:rPr>
              <a:t>dallo sviluppo del linguaggio e  </a:t>
            </a:r>
            <a:r>
              <a:rPr sz="1200" spc="-5" dirty="0">
                <a:latin typeface="Times New Roman"/>
                <a:cs typeface="Times New Roman"/>
              </a:rPr>
              <a:t>dai metodi perfezionati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comunicazione, 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dal miglioramento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mezzi </a:t>
            </a:r>
            <a:r>
              <a:rPr sz="1200" spc="-5" dirty="0">
                <a:latin typeface="Times New Roman"/>
                <a:cs typeface="Times New Roman"/>
              </a:rPr>
              <a:t>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trasporto.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118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949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(787.5) 70:3.5 </a:t>
            </a:r>
            <a:r>
              <a:rPr sz="1200" spc="-5" dirty="0">
                <a:latin typeface="Times New Roman"/>
                <a:cs typeface="Times New Roman"/>
              </a:rPr>
              <a:t>L’assenza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comune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sempre ostacolato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gruppi pacifici,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denaro </a:t>
            </a:r>
            <a:r>
              <a:rPr sz="1200" dirty="0">
                <a:latin typeface="Times New Roman"/>
                <a:cs typeface="Times New Roman"/>
              </a:rPr>
              <a:t>è divenuto il  </a:t>
            </a:r>
            <a:r>
              <a:rPr sz="1200" spc="-5" dirty="0">
                <a:latin typeface="Times New Roman"/>
                <a:cs typeface="Times New Roman"/>
              </a:rPr>
              <a:t>linguaggio universale del commercio moderno.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moderna è in </a:t>
            </a:r>
            <a:r>
              <a:rPr sz="1200" spc="-5" dirty="0">
                <a:latin typeface="Times New Roman"/>
                <a:cs typeface="Times New Roman"/>
              </a:rPr>
              <a:t>gran parte mantenuta </a:t>
            </a:r>
            <a:r>
              <a:rPr sz="1200" dirty="0">
                <a:latin typeface="Times New Roman"/>
                <a:cs typeface="Times New Roman"/>
              </a:rPr>
              <a:t>unita dal </a:t>
            </a:r>
            <a:r>
              <a:rPr sz="1200" spc="-5" dirty="0">
                <a:latin typeface="Times New Roman"/>
                <a:cs typeface="Times New Roman"/>
              </a:rPr>
              <a:t>mercato industriale. </a:t>
            </a:r>
            <a:r>
              <a:rPr sz="1200" dirty="0">
                <a:latin typeface="Times New Roman"/>
                <a:cs typeface="Times New Roman"/>
              </a:rPr>
              <a:t>Lo  stimolo </a:t>
            </a:r>
            <a:r>
              <a:rPr sz="1200" spc="-5" dirty="0">
                <a:latin typeface="Times New Roman"/>
                <a:cs typeface="Times New Roman"/>
              </a:rPr>
              <a:t>del guadagno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potente civilizzatore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accresciuto dal </a:t>
            </a:r>
            <a:r>
              <a:rPr sz="1200" dirty="0">
                <a:latin typeface="Times New Roman"/>
                <a:cs typeface="Times New Roman"/>
              </a:rPr>
              <a:t>desiderio di </a:t>
            </a:r>
            <a:r>
              <a:rPr sz="1200" spc="-5" dirty="0">
                <a:latin typeface="Times New Roman"/>
                <a:cs typeface="Times New Roman"/>
              </a:rPr>
              <a:t>servire.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(787.6) 70:3.6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tempi ogni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circondata da zone </a:t>
            </a:r>
            <a:r>
              <a:rPr sz="1200" spc="-5" dirty="0">
                <a:latin typeface="Times New Roman"/>
                <a:cs typeface="Times New Roman"/>
              </a:rPr>
              <a:t>concentriche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sospetto crescenti; </a:t>
            </a:r>
            <a:r>
              <a:rPr sz="1200" dirty="0">
                <a:latin typeface="Times New Roman"/>
                <a:cs typeface="Times New Roman"/>
              </a:rPr>
              <a:t>da qui </a:t>
            </a:r>
            <a:r>
              <a:rPr sz="1200" spc="-5" dirty="0">
                <a:latin typeface="Times New Roman"/>
                <a:cs typeface="Times New Roman"/>
              </a:rPr>
              <a:t>l’antico </a:t>
            </a:r>
            <a:r>
              <a:rPr sz="1200" dirty="0">
                <a:latin typeface="Times New Roman"/>
                <a:cs typeface="Times New Roman"/>
              </a:rPr>
              <a:t>costume di  </a:t>
            </a:r>
            <a:r>
              <a:rPr sz="1200" spc="-5" dirty="0">
                <a:latin typeface="Times New Roman"/>
                <a:cs typeface="Times New Roman"/>
              </a:rPr>
              <a:t>uccidere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stranieri,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di ridurli in </a:t>
            </a:r>
            <a:r>
              <a:rPr sz="1200" spc="-5" dirty="0">
                <a:latin typeface="Times New Roman"/>
                <a:cs typeface="Times New Roman"/>
              </a:rPr>
              <a:t>schiavitù. L’antica </a:t>
            </a:r>
            <a:r>
              <a:rPr sz="1200" dirty="0">
                <a:latin typeface="Times New Roman"/>
                <a:cs typeface="Times New Roman"/>
              </a:rPr>
              <a:t>idea di </a:t>
            </a:r>
            <a:r>
              <a:rPr sz="1200" spc="-5" dirty="0">
                <a:latin typeface="Times New Roman"/>
                <a:cs typeface="Times New Roman"/>
              </a:rPr>
              <a:t>amicizia significava </a:t>
            </a:r>
            <a:r>
              <a:rPr sz="1200" dirty="0">
                <a:latin typeface="Times New Roman"/>
                <a:cs typeface="Times New Roman"/>
              </a:rPr>
              <a:t>adozione </a:t>
            </a:r>
            <a:r>
              <a:rPr sz="1200" spc="-5" dirty="0">
                <a:latin typeface="Times New Roman"/>
                <a:cs typeface="Times New Roman"/>
              </a:rPr>
              <a:t>nel clan,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l’appartenenza  al clan si riteneva permanesse </a:t>
            </a:r>
            <a:r>
              <a:rPr sz="1200" dirty="0">
                <a:latin typeface="Times New Roman"/>
                <a:cs typeface="Times New Roman"/>
              </a:rPr>
              <a:t>dopo la morte —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primissimi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di vita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447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(787.7) 70:3.7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cerimonia di adozione </a:t>
            </a:r>
            <a:r>
              <a:rPr sz="1200" spc="-5" dirty="0">
                <a:latin typeface="Times New Roman"/>
                <a:cs typeface="Times New Roman"/>
              </a:rPr>
              <a:t>consisteva nel bere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dell’altro.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gruppi ci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scambiava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saliva </a:t>
            </a:r>
            <a:r>
              <a:rPr sz="1200" dirty="0">
                <a:latin typeface="Times New Roman"/>
                <a:cs typeface="Times New Roman"/>
              </a:rPr>
              <a:t>invece di  </a:t>
            </a:r>
            <a:r>
              <a:rPr sz="1200" spc="-5" dirty="0">
                <a:latin typeface="Times New Roman"/>
                <a:cs typeface="Times New Roman"/>
              </a:rPr>
              <a:t>bere sangue;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l’antica </a:t>
            </a:r>
            <a:r>
              <a:rPr sz="1200" spc="-5" dirty="0">
                <a:latin typeface="Times New Roman"/>
                <a:cs typeface="Times New Roman"/>
              </a:rPr>
              <a:t>origine della pratica del bacio </a:t>
            </a:r>
            <a:r>
              <a:rPr sz="1200" dirty="0">
                <a:latin typeface="Times New Roman"/>
                <a:cs typeface="Times New Roman"/>
              </a:rPr>
              <a:t>convenzionale. Tutte le </a:t>
            </a:r>
            <a:r>
              <a:rPr sz="1200" spc="-5" dirty="0">
                <a:latin typeface="Times New Roman"/>
                <a:cs typeface="Times New Roman"/>
              </a:rPr>
              <a:t>cerimonie </a:t>
            </a:r>
            <a:r>
              <a:rPr sz="1200" dirty="0">
                <a:latin typeface="Times New Roman"/>
                <a:cs typeface="Times New Roman"/>
              </a:rPr>
              <a:t>di associazione, </a:t>
            </a:r>
            <a:r>
              <a:rPr sz="1200" spc="-5" dirty="0">
                <a:latin typeface="Times New Roman"/>
                <a:cs typeface="Times New Roman"/>
              </a:rPr>
              <a:t>sia di </a:t>
            </a:r>
            <a:r>
              <a:rPr sz="1200" dirty="0">
                <a:latin typeface="Times New Roman"/>
                <a:cs typeface="Times New Roman"/>
              </a:rPr>
              <a:t>matrimonio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 adozione, </a:t>
            </a:r>
            <a:r>
              <a:rPr sz="1200" spc="-5" dirty="0">
                <a:latin typeface="Times New Roman"/>
                <a:cs typeface="Times New Roman"/>
              </a:rPr>
              <a:t>terminavano sempre con dei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banchetti.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39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(787.8) 70:3.8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tempi successivi fu </a:t>
            </a:r>
            <a:r>
              <a:rPr sz="1200" spc="-5" dirty="0">
                <a:latin typeface="Times New Roman"/>
                <a:cs typeface="Times New Roman"/>
              </a:rPr>
              <a:t>usato sangue </a:t>
            </a:r>
            <a:r>
              <a:rPr sz="1200" dirty="0">
                <a:latin typeface="Times New Roman"/>
                <a:cs typeface="Times New Roman"/>
              </a:rPr>
              <a:t>diluito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vino </a:t>
            </a:r>
            <a:r>
              <a:rPr sz="1200" spc="-5" dirty="0">
                <a:latin typeface="Times New Roman"/>
                <a:cs typeface="Times New Roman"/>
              </a:rPr>
              <a:t>rosso e, alla fine, fu bevuto </a:t>
            </a:r>
            <a:r>
              <a:rPr sz="1200" dirty="0">
                <a:latin typeface="Times New Roman"/>
                <a:cs typeface="Times New Roman"/>
              </a:rPr>
              <a:t>solo del vino per </a:t>
            </a:r>
            <a:r>
              <a:rPr sz="1200" spc="-5" dirty="0">
                <a:latin typeface="Times New Roman"/>
                <a:cs typeface="Times New Roman"/>
              </a:rPr>
              <a:t>sigillare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cerimonia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dirty="0">
                <a:latin typeface="Times New Roman"/>
                <a:cs typeface="Times New Roman"/>
              </a:rPr>
              <a:t>adozione, </a:t>
            </a:r>
            <a:r>
              <a:rPr sz="1200" spc="-5" dirty="0">
                <a:latin typeface="Times New Roman"/>
                <a:cs typeface="Times New Roman"/>
              </a:rPr>
              <a:t>che veniva </a:t>
            </a:r>
            <a:r>
              <a:rPr sz="1200" dirty="0">
                <a:latin typeface="Times New Roman"/>
                <a:cs typeface="Times New Roman"/>
              </a:rPr>
              <a:t>sancita </a:t>
            </a:r>
            <a:r>
              <a:rPr sz="1200" spc="-5" dirty="0">
                <a:latin typeface="Times New Roman"/>
                <a:cs typeface="Times New Roman"/>
              </a:rPr>
              <a:t>dal tocco delle coppe </a:t>
            </a:r>
            <a:r>
              <a:rPr sz="1200" dirty="0">
                <a:latin typeface="Times New Roman"/>
                <a:cs typeface="Times New Roman"/>
              </a:rPr>
              <a:t>di vino e </a:t>
            </a:r>
            <a:r>
              <a:rPr sz="1200" spc="-5" dirty="0">
                <a:latin typeface="Times New Roman"/>
                <a:cs typeface="Times New Roman"/>
              </a:rPr>
              <a:t>consumata con l’assunzione della bevanda. Gli Ebrei impiegarono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forma modificata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cerimonia </a:t>
            </a:r>
            <a:r>
              <a:rPr sz="1200" dirty="0">
                <a:latin typeface="Times New Roman"/>
                <a:cs typeface="Times New Roman"/>
              </a:rPr>
              <a:t>di adozione. I loro </a:t>
            </a:r>
            <a:r>
              <a:rPr sz="1200" spc="-5" dirty="0">
                <a:latin typeface="Times New Roman"/>
                <a:cs typeface="Times New Roman"/>
              </a:rPr>
              <a:t>antenati arabi </a:t>
            </a:r>
            <a:r>
              <a:rPr sz="1200" dirty="0">
                <a:latin typeface="Times New Roman"/>
                <a:cs typeface="Times New Roman"/>
              </a:rPr>
              <a:t>utilizzavano il </a:t>
            </a:r>
            <a:r>
              <a:rPr sz="1200" spc="-5" dirty="0">
                <a:latin typeface="Times New Roman"/>
                <a:cs typeface="Times New Roman"/>
              </a:rPr>
              <a:t>giuramento </a:t>
            </a:r>
            <a:r>
              <a:rPr sz="1200" dirty="0">
                <a:latin typeface="Times New Roman"/>
                <a:cs typeface="Times New Roman"/>
              </a:rPr>
              <a:t>prestato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mano </a:t>
            </a:r>
            <a:r>
              <a:rPr sz="1200" spc="15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candidato stava </a:t>
            </a:r>
            <a:r>
              <a:rPr sz="1200" dirty="0">
                <a:latin typeface="Times New Roman"/>
                <a:cs typeface="Times New Roman"/>
              </a:rPr>
              <a:t>sull’organo </a:t>
            </a:r>
            <a:r>
              <a:rPr sz="1200" spc="-5" dirty="0">
                <a:latin typeface="Times New Roman"/>
                <a:cs typeface="Times New Roman"/>
              </a:rPr>
              <a:t>genitale del </a:t>
            </a:r>
            <a:r>
              <a:rPr sz="1200" dirty="0">
                <a:latin typeface="Times New Roman"/>
                <a:cs typeface="Times New Roman"/>
              </a:rPr>
              <a:t>nativo della tribù. </a:t>
            </a:r>
            <a:r>
              <a:rPr sz="1200" spc="-5" dirty="0">
                <a:latin typeface="Times New Roman"/>
                <a:cs typeface="Times New Roman"/>
              </a:rPr>
              <a:t>Gli Ebrei trattavano benevolmente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fraternamente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stranieri </a:t>
            </a:r>
            <a:r>
              <a:rPr sz="1200" spc="-5" dirty="0">
                <a:latin typeface="Times New Roman"/>
                <a:cs typeface="Times New Roman"/>
              </a:rPr>
              <a:t>adottati.  </a:t>
            </a:r>
            <a:r>
              <a:rPr sz="1200" spc="-10" dirty="0">
                <a:latin typeface="Times New Roman"/>
                <a:cs typeface="Times New Roman"/>
              </a:rPr>
              <a:t>“Lo </a:t>
            </a:r>
            <a:r>
              <a:rPr sz="1200" spc="-5" dirty="0">
                <a:latin typeface="Times New Roman"/>
                <a:cs typeface="Times New Roman"/>
              </a:rPr>
              <a:t>straniero che abita </a:t>
            </a:r>
            <a:r>
              <a:rPr sz="1200" dirty="0">
                <a:latin typeface="Times New Roman"/>
                <a:cs typeface="Times New Roman"/>
              </a:rPr>
              <a:t>con te </a:t>
            </a:r>
            <a:r>
              <a:rPr sz="1200" spc="-5" dirty="0">
                <a:latin typeface="Times New Roman"/>
                <a:cs typeface="Times New Roman"/>
              </a:rPr>
              <a:t>sarà come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nato </a:t>
            </a:r>
            <a:r>
              <a:rPr sz="1200" dirty="0">
                <a:latin typeface="Times New Roman"/>
                <a:cs typeface="Times New Roman"/>
              </a:rPr>
              <a:t>tra di voi, e tu </a:t>
            </a:r>
            <a:r>
              <a:rPr sz="1200" spc="-5" dirty="0">
                <a:latin typeface="Times New Roman"/>
                <a:cs typeface="Times New Roman"/>
              </a:rPr>
              <a:t>l’amerai </a:t>
            </a:r>
            <a:r>
              <a:rPr sz="1200" dirty="0">
                <a:latin typeface="Times New Roman"/>
                <a:cs typeface="Times New Roman"/>
              </a:rPr>
              <a:t>come 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49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(787.9) 70:3.9 </a:t>
            </a:r>
            <a:r>
              <a:rPr sz="1200" spc="-5" dirty="0">
                <a:latin typeface="Times New Roman"/>
                <a:cs typeface="Times New Roman"/>
              </a:rPr>
              <a:t>“L’amicizia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l’ospite” </a:t>
            </a:r>
            <a:r>
              <a:rPr sz="1200" dirty="0">
                <a:latin typeface="Times New Roman"/>
                <a:cs typeface="Times New Roman"/>
              </a:rPr>
              <a:t>era una relazione di ospitalità </a:t>
            </a:r>
            <a:r>
              <a:rPr sz="1200" spc="-5" dirty="0">
                <a:latin typeface="Times New Roman"/>
                <a:cs typeface="Times New Roman"/>
              </a:rPr>
              <a:t>temporanea. Quando gli </a:t>
            </a:r>
            <a:r>
              <a:rPr sz="1200" dirty="0">
                <a:latin typeface="Times New Roman"/>
                <a:cs typeface="Times New Roman"/>
              </a:rPr>
              <a:t>ospiti in </a:t>
            </a:r>
            <a:r>
              <a:rPr sz="1200" spc="-5" dirty="0">
                <a:latin typeface="Times New Roman"/>
                <a:cs typeface="Times New Roman"/>
              </a:rPr>
              <a:t>visita partivano, si spezzava </a:t>
            </a:r>
            <a:r>
              <a:rPr sz="1200" dirty="0">
                <a:latin typeface="Times New Roman"/>
                <a:cs typeface="Times New Roman"/>
              </a:rPr>
              <a:t>un  piatto a </a:t>
            </a:r>
            <a:r>
              <a:rPr sz="1200" spc="-5" dirty="0">
                <a:latin typeface="Times New Roman"/>
                <a:cs typeface="Times New Roman"/>
              </a:rPr>
              <a:t>metà; </a:t>
            </a:r>
            <a:r>
              <a:rPr sz="1200" dirty="0">
                <a:latin typeface="Times New Roman"/>
                <a:cs typeface="Times New Roman"/>
              </a:rPr>
              <a:t>una parte veniva </a:t>
            </a:r>
            <a:r>
              <a:rPr sz="1200" spc="-5" dirty="0">
                <a:latin typeface="Times New Roman"/>
                <a:cs typeface="Times New Roman"/>
              </a:rPr>
              <a:t>data all’amico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partiva perché </a:t>
            </a:r>
            <a:r>
              <a:rPr sz="1200" dirty="0">
                <a:latin typeface="Times New Roman"/>
                <a:cs typeface="Times New Roman"/>
              </a:rPr>
              <a:t>servisse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appropriata </a:t>
            </a:r>
            <a:r>
              <a:rPr sz="1200" dirty="0">
                <a:latin typeface="Times New Roman"/>
                <a:cs typeface="Times New Roman"/>
              </a:rPr>
              <a:t>introduzione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terza persona </a:t>
            </a:r>
            <a:r>
              <a:rPr sz="1200" spc="1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potuta </a:t>
            </a:r>
            <a:r>
              <a:rPr sz="1200" spc="-5" dirty="0">
                <a:latin typeface="Times New Roman"/>
                <a:cs typeface="Times New Roman"/>
              </a:rPr>
              <a:t>arrivare </a:t>
            </a:r>
            <a:r>
              <a:rPr sz="1200" dirty="0">
                <a:latin typeface="Times New Roman"/>
                <a:cs typeface="Times New Roman"/>
              </a:rPr>
              <a:t>in visita </a:t>
            </a:r>
            <a:r>
              <a:rPr sz="1200" spc="-5" dirty="0">
                <a:latin typeface="Times New Roman"/>
                <a:cs typeface="Times New Roman"/>
              </a:rPr>
              <a:t>successivamente. Era </a:t>
            </a:r>
            <a:r>
              <a:rPr sz="1200" dirty="0">
                <a:latin typeface="Times New Roman"/>
                <a:cs typeface="Times New Roman"/>
              </a:rPr>
              <a:t>usanza per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ospiti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soggiorno raccontando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storie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viaggi </a:t>
            </a:r>
            <a:r>
              <a:rPr sz="1200" dirty="0">
                <a:latin typeface="Times New Roman"/>
                <a:cs typeface="Times New Roman"/>
              </a:rPr>
              <a:t>e delle loro </a:t>
            </a:r>
            <a:r>
              <a:rPr sz="1200" spc="-5" dirty="0">
                <a:latin typeface="Times New Roman"/>
                <a:cs typeface="Times New Roman"/>
              </a:rPr>
              <a:t>avventure.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narratori </a:t>
            </a:r>
            <a:r>
              <a:rPr sz="1200" dirty="0">
                <a:latin typeface="Times New Roman"/>
                <a:cs typeface="Times New Roman"/>
              </a:rPr>
              <a:t>di storie dei </a:t>
            </a:r>
            <a:r>
              <a:rPr sz="1200" spc="-5" dirty="0">
                <a:latin typeface="Times New Roman"/>
                <a:cs typeface="Times New Roman"/>
              </a:rPr>
              <a:t>tempi antichi divennero così popolari </a:t>
            </a:r>
            <a:r>
              <a:rPr sz="1200" dirty="0">
                <a:latin typeface="Times New Roman"/>
                <a:cs typeface="Times New Roman"/>
              </a:rPr>
              <a:t>che determinati </a:t>
            </a:r>
            <a:r>
              <a:rPr sz="1200" spc="-5" dirty="0">
                <a:latin typeface="Times New Roman"/>
                <a:cs typeface="Times New Roman"/>
              </a:rPr>
              <a:t>costumi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5" dirty="0">
                <a:latin typeface="Times New Roman"/>
                <a:cs typeface="Times New Roman"/>
              </a:rPr>
              <a:t>fine  </a:t>
            </a:r>
            <a:r>
              <a:rPr sz="1200" spc="-5" dirty="0">
                <a:latin typeface="Times New Roman"/>
                <a:cs typeface="Times New Roman"/>
              </a:rPr>
              <a:t>proibirono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attività nelle stagioni </a:t>
            </a:r>
            <a:r>
              <a:rPr sz="1200" dirty="0">
                <a:latin typeface="Times New Roman"/>
                <a:cs typeface="Times New Roman"/>
              </a:rPr>
              <a:t>di caccia o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raccolto.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02600" cy="41402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5336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(788.1) 70:3.10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trattati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furono i </a:t>
            </a:r>
            <a:r>
              <a:rPr sz="1200" spc="-5" dirty="0">
                <a:latin typeface="Times New Roman"/>
                <a:cs typeface="Times New Roman"/>
              </a:rPr>
              <a:t>“legami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sangue”. Gli </a:t>
            </a:r>
            <a:r>
              <a:rPr sz="1200" dirty="0">
                <a:latin typeface="Times New Roman"/>
                <a:cs typeface="Times New Roman"/>
              </a:rPr>
              <a:t>ambasciatori di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di due </a:t>
            </a:r>
            <a:r>
              <a:rPr sz="1200" spc="-5" dirty="0">
                <a:latin typeface="Times New Roman"/>
                <a:cs typeface="Times New Roman"/>
              </a:rPr>
              <a:t>tribù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guerra s’incontravano, si  ossequiavano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si mettevano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trafiggere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pelle fino </a:t>
            </a:r>
            <a:r>
              <a:rPr sz="1200" dirty="0">
                <a:latin typeface="Times New Roman"/>
                <a:cs typeface="Times New Roman"/>
              </a:rPr>
              <a:t>a che </a:t>
            </a:r>
            <a:r>
              <a:rPr sz="1200" spc="-5" dirty="0">
                <a:latin typeface="Times New Roman"/>
                <a:cs typeface="Times New Roman"/>
              </a:rPr>
              <a:t>sanguinava; </a:t>
            </a:r>
            <a:r>
              <a:rPr sz="1200" dirty="0">
                <a:latin typeface="Times New Roman"/>
                <a:cs typeface="Times New Roman"/>
              </a:rPr>
              <a:t>dopo di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succhiavano </a:t>
            </a:r>
            <a:r>
              <a:rPr sz="1200" spc="-5" dirty="0">
                <a:latin typeface="Times New Roman"/>
                <a:cs typeface="Times New Roman"/>
              </a:rPr>
              <a:t>vicendevolmente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e dichiaravano la</a:t>
            </a:r>
            <a:r>
              <a:rPr sz="1200" spc="-5" dirty="0">
                <a:latin typeface="Times New Roman"/>
                <a:cs typeface="Times New Roman"/>
              </a:rPr>
              <a:t> pace.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(788.2) 70:3.11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più antiche missioni di </a:t>
            </a:r>
            <a:r>
              <a:rPr sz="1200" spc="-5" dirty="0">
                <a:latin typeface="Times New Roman"/>
                <a:cs typeface="Times New Roman"/>
              </a:rPr>
              <a:t>pace consistevano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delegazioni </a:t>
            </a:r>
            <a:r>
              <a:rPr sz="1200" dirty="0">
                <a:latin typeface="Times New Roman"/>
                <a:cs typeface="Times New Roman"/>
              </a:rPr>
              <a:t>di uomini </a:t>
            </a:r>
            <a:r>
              <a:rPr sz="1200" spc="-5" dirty="0">
                <a:latin typeface="Times New Roman"/>
                <a:cs typeface="Times New Roman"/>
              </a:rPr>
              <a:t>che portavano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giovani migliori </a:t>
            </a:r>
            <a:r>
              <a:rPr sz="1200" dirty="0">
                <a:latin typeface="Times New Roman"/>
                <a:cs typeface="Times New Roman"/>
              </a:rPr>
              <a:t>per la  </a:t>
            </a:r>
            <a:r>
              <a:rPr sz="1200" spc="-5" dirty="0">
                <a:latin typeface="Times New Roman"/>
                <a:cs typeface="Times New Roman"/>
              </a:rPr>
              <a:t>soddisfazione sessuale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precedenti nemici,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l’appetito sessuale veniva </a:t>
            </a:r>
            <a:r>
              <a:rPr sz="1200" dirty="0">
                <a:latin typeface="Times New Roman"/>
                <a:cs typeface="Times New Roman"/>
              </a:rPr>
              <a:t>utilizzato per </a:t>
            </a:r>
            <a:r>
              <a:rPr sz="1200" spc="-5" dirty="0">
                <a:latin typeface="Times New Roman"/>
                <a:cs typeface="Times New Roman"/>
              </a:rPr>
              <a:t>combattere </a:t>
            </a:r>
            <a:r>
              <a:rPr sz="1200" dirty="0">
                <a:latin typeface="Times New Roman"/>
                <a:cs typeface="Times New Roman"/>
              </a:rPr>
              <a:t>le tendenze  </a:t>
            </a:r>
            <a:r>
              <a:rPr sz="1200" spc="-5" dirty="0">
                <a:latin typeface="Times New Roman"/>
                <a:cs typeface="Times New Roman"/>
              </a:rPr>
              <a:t>bellicose. La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onorata </a:t>
            </a:r>
            <a:r>
              <a:rPr sz="1200" spc="-5" dirty="0">
                <a:latin typeface="Times New Roman"/>
                <a:cs typeface="Times New Roman"/>
              </a:rPr>
              <a:t>restituiva </a:t>
            </a:r>
            <a:r>
              <a:rPr sz="1200" dirty="0">
                <a:latin typeface="Times New Roman"/>
                <a:cs typeface="Times New Roman"/>
              </a:rPr>
              <a:t>la visita,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offerta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donne;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stabilita </a:t>
            </a:r>
            <a:r>
              <a:rPr sz="1200" spc="-5" dirty="0">
                <a:latin typeface="Times New Roman"/>
                <a:cs typeface="Times New Roman"/>
              </a:rPr>
              <a:t>definitivamente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venivano ben </a:t>
            </a:r>
            <a:r>
              <a:rPr sz="1200" dirty="0">
                <a:latin typeface="Times New Roman"/>
                <a:cs typeface="Times New Roman"/>
              </a:rPr>
              <a:t>presto sanzionati </a:t>
            </a:r>
            <a:r>
              <a:rPr sz="1200" spc="-5" dirty="0">
                <a:latin typeface="Times New Roman"/>
                <a:cs typeface="Times New Roman"/>
              </a:rPr>
              <a:t>matrimoni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famiglie dei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capi.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Clan e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tribù</a:t>
            </a:r>
            <a:endParaRPr sz="1600">
              <a:latin typeface="Times New Roman"/>
              <a:cs typeface="Times New Roman"/>
            </a:endParaRPr>
          </a:p>
          <a:p>
            <a:pPr marL="76200" marR="12700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(788.3) 70:4.1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gruppo pacifico </a:t>
            </a:r>
            <a:r>
              <a:rPr sz="1200" dirty="0">
                <a:latin typeface="Times New Roman"/>
                <a:cs typeface="Times New Roman"/>
              </a:rPr>
              <a:t>fu la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poi il </a:t>
            </a:r>
            <a:r>
              <a:rPr sz="1200" spc="-5" dirty="0">
                <a:latin typeface="Times New Roman"/>
                <a:cs typeface="Times New Roman"/>
              </a:rPr>
              <a:t>clan,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tribù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la nazione,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moderno </a:t>
            </a:r>
            <a:r>
              <a:rPr sz="1200" dirty="0">
                <a:latin typeface="Times New Roman"/>
                <a:cs typeface="Times New Roman"/>
              </a:rPr>
              <a:t>Stato  </a:t>
            </a:r>
            <a:r>
              <a:rPr sz="1200" spc="-5" dirty="0">
                <a:latin typeface="Times New Roman"/>
                <a:cs typeface="Times New Roman"/>
              </a:rPr>
              <a:t>territoriale.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pacifici dei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giorni si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sviluppati già </a:t>
            </a:r>
            <a:r>
              <a:rPr sz="1200" dirty="0">
                <a:latin typeface="Times New Roman"/>
                <a:cs typeface="Times New Roman"/>
              </a:rPr>
              <a:t>da molto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oltre i </a:t>
            </a:r>
            <a:r>
              <a:rPr sz="1200" spc="-5" dirty="0">
                <a:latin typeface="Times New Roman"/>
                <a:cs typeface="Times New Roman"/>
              </a:rPr>
              <a:t>legami </a:t>
            </a:r>
            <a:r>
              <a:rPr sz="1200" dirty="0">
                <a:latin typeface="Times New Roman"/>
                <a:cs typeface="Times New Roman"/>
              </a:rPr>
              <a:t>di sangue per  </a:t>
            </a:r>
            <a:r>
              <a:rPr sz="1200" spc="-5" dirty="0">
                <a:latin typeface="Times New Roman"/>
                <a:cs typeface="Times New Roman"/>
              </a:rPr>
              <a:t>inglobare delle </a:t>
            </a:r>
            <a:r>
              <a:rPr sz="1200" dirty="0">
                <a:latin typeface="Times New Roman"/>
                <a:cs typeface="Times New Roman"/>
              </a:rPr>
              <a:t>nazioni è molto </a:t>
            </a:r>
            <a:r>
              <a:rPr sz="1200" spc="-5" dirty="0">
                <a:latin typeface="Times New Roman"/>
                <a:cs typeface="Times New Roman"/>
              </a:rPr>
              <a:t>incoraggiante, </a:t>
            </a:r>
            <a:r>
              <a:rPr sz="1200" dirty="0">
                <a:latin typeface="Times New Roman"/>
                <a:cs typeface="Times New Roman"/>
              </a:rPr>
              <a:t>nonostante 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le nazioni di </a:t>
            </a:r>
            <a:r>
              <a:rPr sz="1200" spc="-5" dirty="0">
                <a:latin typeface="Times New Roman"/>
                <a:cs typeface="Times New Roman"/>
              </a:rPr>
              <a:t>Urantia spendano ancora </a:t>
            </a:r>
            <a:r>
              <a:rPr sz="1200" dirty="0">
                <a:latin typeface="Times New Roman"/>
                <a:cs typeface="Times New Roman"/>
              </a:rPr>
              <a:t>ingenti somme per i  </a:t>
            </a:r>
            <a:r>
              <a:rPr sz="1200" spc="-5" dirty="0">
                <a:latin typeface="Times New Roman"/>
                <a:cs typeface="Times New Roman"/>
              </a:rPr>
              <a:t>preparativi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(788.4) 70:4.2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clan erano gruppi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legami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in seno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tribù e dovevano la </a:t>
            </a:r>
            <a:r>
              <a:rPr sz="1200" spc="-5" dirty="0">
                <a:latin typeface="Times New Roman"/>
                <a:cs typeface="Times New Roman"/>
              </a:rPr>
              <a:t>loro esistenza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certi interessi comuni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quali:</a:t>
            </a:r>
            <a:endParaRPr sz="1200">
              <a:latin typeface="Times New Roman"/>
              <a:cs typeface="Times New Roman"/>
            </a:endParaRPr>
          </a:p>
          <a:p>
            <a:pPr marL="533400" marR="4116704">
              <a:lnSpc>
                <a:spcPct val="193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(788.5) 70:4.3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Risalire per origine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antenato </a:t>
            </a:r>
            <a:r>
              <a:rPr sz="1200" dirty="0">
                <a:latin typeface="Times New Roman"/>
                <a:cs typeface="Times New Roman"/>
              </a:rPr>
              <a:t>comune.  </a:t>
            </a:r>
            <a:r>
              <a:rPr sz="1200" spc="-7" baseline="38194" dirty="0">
                <a:latin typeface="Times New Roman"/>
                <a:cs typeface="Times New Roman"/>
              </a:rPr>
              <a:t>(788.6) 70:4.4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totem religioso </a:t>
            </a:r>
            <a:r>
              <a:rPr sz="1200" dirty="0">
                <a:latin typeface="Times New Roman"/>
                <a:cs typeface="Times New Roman"/>
              </a:rPr>
              <a:t>comune.  </a:t>
            </a:r>
            <a:r>
              <a:rPr sz="1200" spc="-7" baseline="38194" dirty="0">
                <a:latin typeface="Times New Roman"/>
                <a:cs typeface="Times New Roman"/>
              </a:rPr>
              <a:t>(788.7) 70:4.5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dialetto.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770" cy="414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(788.8) 70:4.6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Dividere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residenza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comune.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(788.9) 70:4.7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Temere gli </a:t>
            </a:r>
            <a:r>
              <a:rPr sz="1200" dirty="0">
                <a:latin typeface="Times New Roman"/>
                <a:cs typeface="Times New Roman"/>
              </a:rPr>
              <a:t>stessi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nemici.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(788.10) 70:4.8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avuto </a:t>
            </a:r>
            <a:r>
              <a:rPr sz="1200" spc="-5" dirty="0">
                <a:latin typeface="Times New Roman"/>
                <a:cs typeface="Times New Roman"/>
              </a:rPr>
              <a:t>un’esperienza militare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comune.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79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(788.11) 70:4.9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clan erano </a:t>
            </a:r>
            <a:r>
              <a:rPr sz="1200" dirty="0">
                <a:latin typeface="Times New Roman"/>
                <a:cs typeface="Times New Roman"/>
              </a:rPr>
              <a:t>sempre subordinati al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tribù; i primi </a:t>
            </a:r>
            <a:r>
              <a:rPr sz="1200" spc="-5" dirty="0">
                <a:latin typeface="Times New Roman"/>
                <a:cs typeface="Times New Roman"/>
              </a:rPr>
              <a:t>governi tribali furono </a:t>
            </a:r>
            <a:r>
              <a:rPr sz="1200" dirty="0">
                <a:latin typeface="Times New Roman"/>
                <a:cs typeface="Times New Roman"/>
              </a:rPr>
              <a:t>una vaga </a:t>
            </a:r>
            <a:r>
              <a:rPr sz="1200" spc="-5" dirty="0">
                <a:latin typeface="Times New Roman"/>
                <a:cs typeface="Times New Roman"/>
              </a:rPr>
              <a:t>confederazione </a:t>
            </a:r>
            <a:r>
              <a:rPr sz="1200" dirty="0">
                <a:latin typeface="Times New Roman"/>
                <a:cs typeface="Times New Roman"/>
              </a:rPr>
              <a:t>di clan. </a:t>
            </a:r>
            <a:r>
              <a:rPr sz="1200" spc="-5" dirty="0">
                <a:latin typeface="Times New Roman"/>
                <a:cs typeface="Times New Roman"/>
              </a:rPr>
              <a:t>Gli  aborigeni australiani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mai sviluppato 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tribale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governo.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55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(788.12) 70:4.10 </a:t>
            </a:r>
            <a:r>
              <a:rPr sz="1200" dirty="0">
                <a:latin typeface="Times New Roman"/>
                <a:cs typeface="Times New Roman"/>
              </a:rPr>
              <a:t>I capi pacifici dei </a:t>
            </a:r>
            <a:r>
              <a:rPr sz="1200" spc="-5" dirty="0">
                <a:latin typeface="Times New Roman"/>
                <a:cs typeface="Times New Roman"/>
              </a:rPr>
              <a:t>clan regnavano </a:t>
            </a:r>
            <a:r>
              <a:rPr sz="1200" dirty="0">
                <a:latin typeface="Times New Roman"/>
                <a:cs typeface="Times New Roman"/>
              </a:rPr>
              <a:t>di solito per </a:t>
            </a:r>
            <a:r>
              <a:rPr sz="1200" spc="-5" dirty="0">
                <a:latin typeface="Times New Roman"/>
                <a:cs typeface="Times New Roman"/>
              </a:rPr>
              <a:t>linea materna;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guerrieri </a:t>
            </a:r>
            <a:r>
              <a:rPr sz="1200" dirty="0">
                <a:latin typeface="Times New Roman"/>
                <a:cs typeface="Times New Roman"/>
              </a:rPr>
              <a:t>stabilirono la linea </a:t>
            </a:r>
            <a:r>
              <a:rPr sz="1200" spc="-5" dirty="0">
                <a:latin typeface="Times New Roman"/>
                <a:cs typeface="Times New Roman"/>
              </a:rPr>
              <a:t>paterna. </a:t>
            </a:r>
            <a:r>
              <a:rPr sz="1200" dirty="0">
                <a:latin typeface="Times New Roman"/>
                <a:cs typeface="Times New Roman"/>
              </a:rPr>
              <a:t>I tribunali  </a:t>
            </a:r>
            <a:r>
              <a:rPr sz="1200" spc="-5" dirty="0">
                <a:latin typeface="Times New Roman"/>
                <a:cs typeface="Times New Roman"/>
              </a:rPr>
              <a:t>dei capi </a:t>
            </a:r>
            <a:r>
              <a:rPr sz="1200" dirty="0">
                <a:latin typeface="Times New Roman"/>
                <a:cs typeface="Times New Roman"/>
              </a:rPr>
              <a:t>tribù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re erano formati dai capi clan, che era </a:t>
            </a:r>
            <a:r>
              <a:rPr sz="1200" dirty="0">
                <a:latin typeface="Times New Roman"/>
                <a:cs typeface="Times New Roman"/>
              </a:rPr>
              <a:t>usanza </a:t>
            </a:r>
            <a:r>
              <a:rPr sz="1200" spc="-5" dirty="0">
                <a:latin typeface="Times New Roman"/>
                <a:cs typeface="Times New Roman"/>
              </a:rPr>
              <a:t>invitare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presenza del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parecchie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all’anno. Questo  gli consentiva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sorvegliarli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assicurarsi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collaborazione.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clan svolsero </a:t>
            </a:r>
            <a:r>
              <a:rPr sz="1200" dirty="0">
                <a:latin typeface="Times New Roman"/>
                <a:cs typeface="Times New Roman"/>
              </a:rPr>
              <a:t>un ruolo </a:t>
            </a:r>
            <a:r>
              <a:rPr sz="1200" spc="-5" dirty="0">
                <a:latin typeface="Times New Roman"/>
                <a:cs typeface="Times New Roman"/>
              </a:rPr>
              <a:t>importante </a:t>
            </a:r>
            <a:r>
              <a:rPr sz="1200" dirty="0">
                <a:latin typeface="Times New Roman"/>
                <a:cs typeface="Times New Roman"/>
              </a:rPr>
              <a:t>nell’autogoverno  </a:t>
            </a:r>
            <a:r>
              <a:rPr sz="1200" spc="-5" dirty="0">
                <a:latin typeface="Times New Roman"/>
                <a:cs typeface="Times New Roman"/>
              </a:rPr>
              <a:t>locale,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ritardarono </a:t>
            </a:r>
            <a:r>
              <a:rPr sz="1200" dirty="0">
                <a:latin typeface="Times New Roman"/>
                <a:cs typeface="Times New Roman"/>
              </a:rPr>
              <a:t>notevolmente 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di nazioni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inizi del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governo</a:t>
            </a:r>
            <a:endParaRPr sz="1600">
              <a:latin typeface="Times New Roman"/>
              <a:cs typeface="Times New Roman"/>
            </a:endParaRPr>
          </a:p>
          <a:p>
            <a:pPr marL="76200" marR="55880" algn="just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(788.13) 70:5.1 </a:t>
            </a:r>
            <a:r>
              <a:rPr sz="1200" spc="-5" dirty="0">
                <a:latin typeface="Times New Roman"/>
                <a:cs typeface="Times New Roman"/>
              </a:rPr>
              <a:t>Ogni istituzione </a:t>
            </a:r>
            <a:r>
              <a:rPr sz="1200" dirty="0">
                <a:latin typeface="Times New Roman"/>
                <a:cs typeface="Times New Roman"/>
              </a:rPr>
              <a:t>umana ha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un inizio, ed il </a:t>
            </a:r>
            <a:r>
              <a:rPr sz="1200" spc="-5" dirty="0">
                <a:latin typeface="Times New Roman"/>
                <a:cs typeface="Times New Roman"/>
              </a:rPr>
              <a:t>governo civile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prodotto dell’evoluzione progressiva come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il  matrimonio, l’industria e la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clan </a:t>
            </a:r>
            <a:r>
              <a:rPr sz="1200" dirty="0">
                <a:latin typeface="Times New Roman"/>
                <a:cs typeface="Times New Roman"/>
              </a:rPr>
              <a:t>e tribù primitive </a:t>
            </a:r>
            <a:r>
              <a:rPr sz="1200" spc="-5" dirty="0">
                <a:latin typeface="Times New Roman"/>
                <a:cs typeface="Times New Roman"/>
              </a:rPr>
              <a:t>si svilupparono gradualmente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regimi </a:t>
            </a:r>
            <a:r>
              <a:rPr sz="1200" dirty="0">
                <a:latin typeface="Times New Roman"/>
                <a:cs typeface="Times New Roman"/>
              </a:rPr>
              <a:t>successivi del  </a:t>
            </a:r>
            <a:r>
              <a:rPr sz="1200" spc="-5" dirty="0">
                <a:latin typeface="Times New Roman"/>
                <a:cs typeface="Times New Roman"/>
              </a:rPr>
              <a:t>governo umano,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apparsi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scomparsi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giungere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forme di </a:t>
            </a:r>
            <a:r>
              <a:rPr sz="1200" spc="-5" dirty="0">
                <a:latin typeface="Times New Roman"/>
                <a:cs typeface="Times New Roman"/>
              </a:rPr>
              <a:t>regolamentazione civile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sociale che </a:t>
            </a:r>
            <a:r>
              <a:rPr sz="1200" dirty="0">
                <a:latin typeface="Times New Roman"/>
                <a:cs typeface="Times New Roman"/>
              </a:rPr>
              <a:t>caratterizzano  il </a:t>
            </a:r>
            <a:r>
              <a:rPr sz="1200" spc="-5" dirty="0">
                <a:latin typeface="Times New Roman"/>
                <a:cs typeface="Times New Roman"/>
              </a:rPr>
              <a:t>secondo terzo del </a:t>
            </a:r>
            <a:r>
              <a:rPr sz="1200" dirty="0">
                <a:latin typeface="Times New Roman"/>
                <a:cs typeface="Times New Roman"/>
              </a:rPr>
              <a:t>ventesimo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secolo.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06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(788.14) 70:5.2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graduale emersione </a:t>
            </a:r>
            <a:r>
              <a:rPr sz="1200" dirty="0">
                <a:latin typeface="Times New Roman"/>
                <a:cs typeface="Times New Roman"/>
              </a:rPr>
              <a:t>delle unità </a:t>
            </a:r>
            <a:r>
              <a:rPr sz="1200" spc="-5" dirty="0">
                <a:latin typeface="Times New Roman"/>
                <a:cs typeface="Times New Roman"/>
              </a:rPr>
              <a:t>familiari, furono gettate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basi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governo nell’organizzazione del clan,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raggruppamento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famiglie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consanguinee.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Il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corpo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governativo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consiglio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degli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anziani.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gruppo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regolatore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4359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98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si componeva </a:t>
            </a:r>
            <a:r>
              <a:rPr sz="1200" dirty="0">
                <a:latin typeface="Times New Roman"/>
                <a:cs typeface="Times New Roman"/>
              </a:rPr>
              <a:t>di uomini anziani </a:t>
            </a:r>
            <a:r>
              <a:rPr sz="1200" spc="-5" dirty="0">
                <a:latin typeface="Times New Roman"/>
                <a:cs typeface="Times New Roman"/>
              </a:rPr>
              <a:t>che si erano </a:t>
            </a:r>
            <a:r>
              <a:rPr sz="1200" dirty="0">
                <a:latin typeface="Times New Roman"/>
                <a:cs typeface="Times New Roman"/>
              </a:rPr>
              <a:t>distinti in modo </a:t>
            </a:r>
            <a:r>
              <a:rPr sz="1200" spc="-5" dirty="0">
                <a:latin typeface="Times New Roman"/>
                <a:cs typeface="Times New Roman"/>
              </a:rPr>
              <a:t>particolare.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saggezza e </a:t>
            </a:r>
            <a:r>
              <a:rPr sz="1200" spc="-5" dirty="0">
                <a:latin typeface="Times New Roman"/>
                <a:cs typeface="Times New Roman"/>
              </a:rPr>
              <a:t>l’esperienza furono presto </a:t>
            </a:r>
            <a:r>
              <a:rPr sz="1200" dirty="0">
                <a:latin typeface="Times New Roman"/>
                <a:cs typeface="Times New Roman"/>
              </a:rPr>
              <a:t>apprezzate </a:t>
            </a:r>
            <a:r>
              <a:rPr sz="1200" spc="-5" dirty="0">
                <a:latin typeface="Times New Roman"/>
                <a:cs typeface="Times New Roman"/>
              </a:rPr>
              <a:t>anche  dagli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barbari </a:t>
            </a:r>
            <a:r>
              <a:rPr sz="1200" dirty="0">
                <a:latin typeface="Times New Roman"/>
                <a:cs typeface="Times New Roman"/>
              </a:rPr>
              <a:t>e ne </a:t>
            </a:r>
            <a:r>
              <a:rPr sz="1200" spc="-5" dirty="0">
                <a:latin typeface="Times New Roman"/>
                <a:cs typeface="Times New Roman"/>
              </a:rPr>
              <a:t>seguì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periodo di dominazione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anziani.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oligarchico </a:t>
            </a:r>
            <a:r>
              <a:rPr sz="1200" dirty="0">
                <a:latin typeface="Times New Roman"/>
                <a:cs typeface="Times New Roman"/>
              </a:rPr>
              <a:t>di quel tempo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trasformò  </a:t>
            </a:r>
            <a:r>
              <a:rPr sz="1200" spc="-5" dirty="0">
                <a:latin typeface="Times New Roman"/>
                <a:cs typeface="Times New Roman"/>
              </a:rPr>
              <a:t>gradualmente </a:t>
            </a:r>
            <a:r>
              <a:rPr sz="1200" dirty="0">
                <a:latin typeface="Times New Roman"/>
                <a:cs typeface="Times New Roman"/>
              </a:rPr>
              <a:t>nell’idea del</a:t>
            </a:r>
            <a:r>
              <a:rPr sz="1200" spc="-5" dirty="0">
                <a:latin typeface="Times New Roman"/>
                <a:cs typeface="Times New Roman"/>
              </a:rPr>
              <a:t> patriarcato.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(789.1) 70:5.3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consigli degli </a:t>
            </a:r>
            <a:r>
              <a:rPr sz="1200" dirty="0">
                <a:latin typeface="Times New Roman"/>
                <a:cs typeface="Times New Roman"/>
              </a:rPr>
              <a:t>anziani </a:t>
            </a:r>
            <a:r>
              <a:rPr sz="1200" spc="-5" dirty="0">
                <a:latin typeface="Times New Roman"/>
                <a:cs typeface="Times New Roman"/>
              </a:rPr>
              <a:t>risiedeva </a:t>
            </a:r>
            <a:r>
              <a:rPr sz="1200" dirty="0">
                <a:latin typeface="Times New Roman"/>
                <a:cs typeface="Times New Roman"/>
              </a:rPr>
              <a:t>il potenziale di tutte le </a:t>
            </a:r>
            <a:r>
              <a:rPr sz="1200" spc="-5" dirty="0">
                <a:latin typeface="Times New Roman"/>
                <a:cs typeface="Times New Roman"/>
              </a:rPr>
              <a:t>funzioni governative: </a:t>
            </a:r>
            <a:r>
              <a:rPr sz="1200" dirty="0">
                <a:latin typeface="Times New Roman"/>
                <a:cs typeface="Times New Roman"/>
              </a:rPr>
              <a:t>esecutiva, </a:t>
            </a:r>
            <a:r>
              <a:rPr sz="1200" spc="-5" dirty="0">
                <a:latin typeface="Times New Roman"/>
                <a:cs typeface="Times New Roman"/>
              </a:rPr>
              <a:t>legislativa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giudiziaria.</a:t>
            </a:r>
            <a:endParaRPr sz="1200">
              <a:latin typeface="Times New Roman"/>
              <a:cs typeface="Times New Roman"/>
            </a:endParaRPr>
          </a:p>
          <a:p>
            <a:pPr marL="88900" marR="26670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interpretava </a:t>
            </a:r>
            <a:r>
              <a:rPr sz="1200" dirty="0">
                <a:latin typeface="Times New Roman"/>
                <a:cs typeface="Times New Roman"/>
              </a:rPr>
              <a:t>i costumi correnti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tribunale;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stabiliva </a:t>
            </a:r>
            <a:r>
              <a:rPr sz="1200" dirty="0">
                <a:latin typeface="Times New Roman"/>
                <a:cs typeface="Times New Roman"/>
              </a:rPr>
              <a:t>nuovi metodi di usanze </a:t>
            </a:r>
            <a:r>
              <a:rPr sz="1200" spc="-5" dirty="0">
                <a:latin typeface="Times New Roman"/>
                <a:cs typeface="Times New Roman"/>
              </a:rPr>
              <a:t>sociali era </a:t>
            </a:r>
            <a:r>
              <a:rPr sz="1200" dirty="0">
                <a:latin typeface="Times New Roman"/>
                <a:cs typeface="Times New Roman"/>
              </a:rPr>
              <a:t>un corpo  </a:t>
            </a:r>
            <a:r>
              <a:rPr sz="1200" spc="-5" dirty="0">
                <a:latin typeface="Times New Roman"/>
                <a:cs typeface="Times New Roman"/>
              </a:rPr>
              <a:t>legislativo;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misura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decreti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promulgazioni erano </a:t>
            </a:r>
            <a:r>
              <a:rPr sz="1200" dirty="0">
                <a:latin typeface="Times New Roman"/>
                <a:cs typeface="Times New Roman"/>
              </a:rPr>
              <a:t>applicati </a:t>
            </a:r>
            <a:r>
              <a:rPr sz="1200" spc="-5" dirty="0">
                <a:latin typeface="Times New Roman"/>
                <a:cs typeface="Times New Roman"/>
              </a:rPr>
              <a:t>era l’esecutivo.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presidente del consiglio </a:t>
            </a:r>
            <a:r>
              <a:rPr sz="1200" dirty="0">
                <a:latin typeface="Times New Roman"/>
                <a:cs typeface="Times New Roman"/>
              </a:rPr>
              <a:t>fu il  </a:t>
            </a:r>
            <a:r>
              <a:rPr sz="1200" spc="-5" dirty="0">
                <a:latin typeface="Times New Roman"/>
                <a:cs typeface="Times New Roman"/>
              </a:rPr>
              <a:t>precursore del capo </a:t>
            </a:r>
            <a:r>
              <a:rPr sz="1200" dirty="0">
                <a:latin typeface="Times New Roman"/>
                <a:cs typeface="Times New Roman"/>
              </a:rPr>
              <a:t>tribù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95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(789.2) 70:5.4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avevano dei consigli </a:t>
            </a:r>
            <a:r>
              <a:rPr sz="1200" dirty="0">
                <a:latin typeface="Times New Roman"/>
                <a:cs typeface="Times New Roman"/>
              </a:rPr>
              <a:t>femminili e, di tanto in </a:t>
            </a:r>
            <a:r>
              <a:rPr sz="1200" spc="-5" dirty="0">
                <a:latin typeface="Times New Roman"/>
                <a:cs typeface="Times New Roman"/>
              </a:rPr>
              <a:t>tanto, </a:t>
            </a:r>
            <a:r>
              <a:rPr sz="1200" dirty="0">
                <a:latin typeface="Times New Roman"/>
                <a:cs typeface="Times New Roman"/>
              </a:rPr>
              <a:t>molte tribù </a:t>
            </a:r>
            <a:r>
              <a:rPr sz="1200" spc="-5" dirty="0">
                <a:latin typeface="Times New Roman"/>
                <a:cs typeface="Times New Roman"/>
              </a:rPr>
              <a:t>furono rette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donne. Certe </a:t>
            </a:r>
            <a:r>
              <a:rPr sz="1200" dirty="0">
                <a:latin typeface="Times New Roman"/>
                <a:cs typeface="Times New Roman"/>
              </a:rPr>
              <a:t>tribù di uomini  rossi </a:t>
            </a:r>
            <a:r>
              <a:rPr sz="1200" spc="-5" dirty="0">
                <a:latin typeface="Times New Roman"/>
                <a:cs typeface="Times New Roman"/>
              </a:rPr>
              <a:t>conservarono 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Onamonalonton seguendo </a:t>
            </a:r>
            <a:r>
              <a:rPr sz="1200" dirty="0">
                <a:latin typeface="Times New Roman"/>
                <a:cs typeface="Times New Roman"/>
              </a:rPr>
              <a:t>le decisioni unanimi </a:t>
            </a:r>
            <a:r>
              <a:rPr sz="1200" spc="-5" dirty="0">
                <a:latin typeface="Times New Roman"/>
                <a:cs typeface="Times New Roman"/>
              </a:rPr>
              <a:t>del “consiglio dei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25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(789.3) 70:5.5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difficile per l’umanità </a:t>
            </a:r>
            <a:r>
              <a:rPr sz="1200" dirty="0">
                <a:latin typeface="Times New Roman"/>
                <a:cs typeface="Times New Roman"/>
              </a:rPr>
              <a:t>imparare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né la pace né 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rette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comunità che </a:t>
            </a:r>
            <a:r>
              <a:rPr sz="1200" dirty="0">
                <a:latin typeface="Times New Roman"/>
                <a:cs typeface="Times New Roman"/>
              </a:rPr>
              <a:t>discute. </a:t>
            </a:r>
            <a:r>
              <a:rPr sz="1200" spc="-1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“ciarle”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erano raramente </a:t>
            </a:r>
            <a:r>
              <a:rPr sz="1200" dirty="0">
                <a:latin typeface="Times New Roman"/>
                <a:cs typeface="Times New Roman"/>
              </a:rPr>
              <a:t>utili.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imparò presto </a:t>
            </a:r>
            <a:r>
              <a:rPr sz="1200" dirty="0">
                <a:latin typeface="Times New Roman"/>
                <a:cs typeface="Times New Roman"/>
              </a:rPr>
              <a:t>che un </a:t>
            </a:r>
            <a:r>
              <a:rPr sz="1200" spc="-5" dirty="0">
                <a:latin typeface="Times New Roman"/>
                <a:cs typeface="Times New Roman"/>
              </a:rPr>
              <a:t>esercito comandato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capi clan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forte esercito </a:t>
            </a:r>
            <a:r>
              <a:rPr sz="1200" dirty="0">
                <a:latin typeface="Times New Roman"/>
                <a:cs typeface="Times New Roman"/>
              </a:rPr>
              <a:t>condotto da un solo uomo.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è sempre stata una </a:t>
            </a:r>
            <a:r>
              <a:rPr sz="1200" spc="-5" dirty="0">
                <a:latin typeface="Times New Roman"/>
                <a:cs typeface="Times New Roman"/>
              </a:rPr>
              <a:t>creatrice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816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(789.4) 70:5.6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10" dirty="0">
                <a:latin typeface="Times New Roman"/>
                <a:cs typeface="Times New Roman"/>
              </a:rPr>
              <a:t>capi </a:t>
            </a:r>
            <a:r>
              <a:rPr sz="1200" spc="-5" dirty="0">
                <a:latin typeface="Times New Roman"/>
                <a:cs typeface="Times New Roman"/>
              </a:rPr>
              <a:t>militari erano scelti unicamente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servizio militare, ed </a:t>
            </a:r>
            <a:r>
              <a:rPr sz="1200" dirty="0">
                <a:latin typeface="Times New Roman"/>
                <a:cs typeface="Times New Roman"/>
              </a:rPr>
              <a:t>abbandonavano un po’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autorità 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pace, 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doveri </a:t>
            </a:r>
            <a:r>
              <a:rPr sz="1200" dirty="0">
                <a:latin typeface="Times New Roman"/>
                <a:cs typeface="Times New Roman"/>
              </a:rPr>
              <a:t>erano più di ordine </a:t>
            </a:r>
            <a:r>
              <a:rPr sz="1200" spc="-5" dirty="0">
                <a:latin typeface="Times New Roman"/>
                <a:cs typeface="Times New Roman"/>
              </a:rPr>
              <a:t>sociale. Ma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a poco </a:t>
            </a:r>
            <a:r>
              <a:rPr sz="1200" spc="-5" dirty="0">
                <a:latin typeface="Times New Roman"/>
                <a:cs typeface="Times New Roman"/>
              </a:rPr>
              <a:t>essi cominciarono ad intromettersi  negli intervalli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pace, </a:t>
            </a:r>
            <a:r>
              <a:rPr sz="1200" dirty="0">
                <a:latin typeface="Times New Roman"/>
                <a:cs typeface="Times New Roman"/>
              </a:rPr>
              <a:t>tendendo a </a:t>
            </a:r>
            <a:r>
              <a:rPr sz="1200" spc="-5" dirty="0">
                <a:latin typeface="Times New Roman"/>
                <a:cs typeface="Times New Roman"/>
              </a:rPr>
              <a:t>continuare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governo da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successiva. </a:t>
            </a:r>
            <a:r>
              <a:rPr sz="1200" dirty="0">
                <a:latin typeface="Times New Roman"/>
                <a:cs typeface="Times New Roman"/>
              </a:rPr>
              <a:t>Spesso </a:t>
            </a:r>
            <a:r>
              <a:rPr sz="1200" spc="-5" dirty="0">
                <a:latin typeface="Times New Roman"/>
                <a:cs typeface="Times New Roman"/>
              </a:rPr>
              <a:t>facevano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1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non tardasse a seguire la </a:t>
            </a:r>
            <a:r>
              <a:rPr sz="1200" spc="-5" dirty="0">
                <a:latin typeface="Times New Roman"/>
                <a:cs typeface="Times New Roman"/>
              </a:rPr>
              <a:t>precedente. Questi primi signori della guerra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amanti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pace.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66430" cy="41382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939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(789.5) 70:5.7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tempi successivi </a:t>
            </a:r>
            <a:r>
              <a:rPr sz="1200" spc="-5" dirty="0">
                <a:latin typeface="Times New Roman"/>
                <a:cs typeface="Times New Roman"/>
              </a:rPr>
              <a:t>alcuni capi furono </a:t>
            </a:r>
            <a:r>
              <a:rPr sz="1200" dirty="0">
                <a:latin typeface="Times New Roman"/>
                <a:cs typeface="Times New Roman"/>
              </a:rPr>
              <a:t>scelti per </a:t>
            </a:r>
            <a:r>
              <a:rPr sz="1200" spc="-5" dirty="0">
                <a:latin typeface="Times New Roman"/>
                <a:cs typeface="Times New Roman"/>
              </a:rPr>
              <a:t>ragioni diverse </a:t>
            </a:r>
            <a:r>
              <a:rPr sz="1200" dirty="0">
                <a:latin typeface="Times New Roman"/>
                <a:cs typeface="Times New Roman"/>
              </a:rPr>
              <a:t>dal servizio </a:t>
            </a:r>
            <a:r>
              <a:rPr sz="1200" spc="-5" dirty="0">
                <a:latin typeface="Times New Roman"/>
                <a:cs typeface="Times New Roman"/>
              </a:rPr>
              <a:t>militare; furono scelti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straordinarie  </a:t>
            </a:r>
            <a:r>
              <a:rPr sz="1200" spc="-5" dirty="0">
                <a:latin typeface="Times New Roman"/>
                <a:cs typeface="Times New Roman"/>
              </a:rPr>
              <a:t>qualità fisiche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notevoli capacità </a:t>
            </a:r>
            <a:r>
              <a:rPr sz="1200" dirty="0">
                <a:latin typeface="Times New Roman"/>
                <a:cs typeface="Times New Roman"/>
              </a:rPr>
              <a:t>personali.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avevano spesso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sachem, </a:t>
            </a:r>
            <a:r>
              <a:rPr sz="1200" dirty="0">
                <a:latin typeface="Times New Roman"/>
                <a:cs typeface="Times New Roman"/>
              </a:rPr>
              <a:t>o capi di  </a:t>
            </a:r>
            <a:r>
              <a:rPr sz="1200" spc="-5" dirty="0">
                <a:latin typeface="Times New Roman"/>
                <a:cs typeface="Times New Roman"/>
              </a:rPr>
              <a:t>pace,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militari ereditari.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governanti </a:t>
            </a:r>
            <a:r>
              <a:rPr sz="1200" dirty="0">
                <a:latin typeface="Times New Roman"/>
                <a:cs typeface="Times New Roman"/>
              </a:rPr>
              <a:t>di pace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giudici </a:t>
            </a:r>
            <a:r>
              <a:rPr sz="1200" dirty="0">
                <a:latin typeface="Times New Roman"/>
                <a:cs typeface="Times New Roman"/>
              </a:rPr>
              <a:t>ed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insegnanti.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3937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(789.6) 70:5.8 </a:t>
            </a:r>
            <a:r>
              <a:rPr sz="1200" spc="-5" dirty="0">
                <a:latin typeface="Times New Roman"/>
                <a:cs typeface="Times New Roman"/>
              </a:rPr>
              <a:t>Alcune delle </a:t>
            </a:r>
            <a:r>
              <a:rPr sz="1200" dirty="0">
                <a:latin typeface="Times New Roman"/>
                <a:cs typeface="Times New Roman"/>
              </a:rPr>
              <a:t>prime </a:t>
            </a:r>
            <a:r>
              <a:rPr sz="1200" spc="-5" dirty="0">
                <a:latin typeface="Times New Roman"/>
                <a:cs typeface="Times New Roman"/>
              </a:rPr>
              <a:t>comunità furono governate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stregoni,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agirono </a:t>
            </a:r>
            <a:r>
              <a:rPr sz="1200" dirty="0">
                <a:latin typeface="Times New Roman"/>
                <a:cs typeface="Times New Roman"/>
              </a:rPr>
              <a:t>spesso </a:t>
            </a:r>
            <a:r>
              <a:rPr sz="1200" spc="-5" dirty="0">
                <a:latin typeface="Times New Roman"/>
                <a:cs typeface="Times New Roman"/>
              </a:rPr>
              <a:t>come capi. Un </a:t>
            </a:r>
            <a:r>
              <a:rPr sz="1200" dirty="0">
                <a:latin typeface="Times New Roman"/>
                <a:cs typeface="Times New Roman"/>
              </a:rPr>
              <a:t>solo uomo </a:t>
            </a:r>
            <a:r>
              <a:rPr sz="1200" spc="-5" dirty="0">
                <a:latin typeface="Times New Roman"/>
                <a:cs typeface="Times New Roman"/>
              </a:rPr>
              <a:t>agiva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sacerdote,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medico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capo esecutivo.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le prime </a:t>
            </a:r>
            <a:r>
              <a:rPr sz="1200" spc="-5" dirty="0">
                <a:latin typeface="Times New Roman"/>
                <a:cs typeface="Times New Roman"/>
              </a:rPr>
              <a:t>insegne regali erano state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i simboli o </a:t>
            </a:r>
            <a:r>
              <a:rPr sz="1200" spc="-5" dirty="0">
                <a:latin typeface="Times New Roman"/>
                <a:cs typeface="Times New Roman"/>
              </a:rPr>
              <a:t>gli emblemi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vesti sacerdotali.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16827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(789.7) 70:5.9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tappe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ramo esecutivo del </a:t>
            </a:r>
            <a:r>
              <a:rPr sz="1200" dirty="0">
                <a:latin typeface="Times New Roman"/>
                <a:cs typeface="Times New Roman"/>
              </a:rPr>
              <a:t>governo venne </a:t>
            </a:r>
            <a:r>
              <a:rPr sz="1200" spc="-5" dirty="0">
                <a:latin typeface="Times New Roman"/>
                <a:cs typeface="Times New Roman"/>
              </a:rPr>
              <a:t>gradualmente all’esistenza.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 dei clan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continuarono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a titolo </a:t>
            </a:r>
            <a:r>
              <a:rPr sz="1200" spc="-5" dirty="0">
                <a:latin typeface="Times New Roman"/>
                <a:cs typeface="Times New Roman"/>
              </a:rPr>
              <a:t>consultivo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precursori dei rami legislativo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giudiziario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apparvero </a:t>
            </a:r>
            <a:r>
              <a:rPr sz="1200" spc="10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tardi.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Africa, ai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giorni,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forme </a:t>
            </a:r>
            <a:r>
              <a:rPr sz="1200" dirty="0">
                <a:latin typeface="Times New Roman"/>
                <a:cs typeface="Times New Roman"/>
              </a:rPr>
              <a:t>di governo </a:t>
            </a:r>
            <a:r>
              <a:rPr sz="1200" spc="-5" dirty="0">
                <a:latin typeface="Times New Roman"/>
                <a:cs typeface="Times New Roman"/>
              </a:rPr>
              <a:t>primitivo </a:t>
            </a:r>
            <a:r>
              <a:rPr sz="1200" dirty="0">
                <a:latin typeface="Times New Roman"/>
                <a:cs typeface="Times New Roman"/>
              </a:rPr>
              <a:t>esistono di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varie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tribù.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governo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monarchico</a:t>
            </a:r>
            <a:endParaRPr sz="1600">
              <a:latin typeface="Times New Roman"/>
              <a:cs typeface="Times New Roman"/>
            </a:endParaRPr>
          </a:p>
          <a:p>
            <a:pPr marL="101600" marR="143510" algn="just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(789.8) 70:6.1 </a:t>
            </a:r>
            <a:r>
              <a:rPr sz="1200" spc="-5" dirty="0">
                <a:latin typeface="Times New Roman"/>
                <a:cs typeface="Times New Roman"/>
              </a:rPr>
              <a:t>Un efficace governo di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apparve soltanto con l’arrivo </a:t>
            </a:r>
            <a:r>
              <a:rPr sz="1200" dirty="0">
                <a:latin typeface="Times New Roman"/>
                <a:cs typeface="Times New Roman"/>
              </a:rPr>
              <a:t>di un capo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autorità esecutiva.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scoprirono  che si </a:t>
            </a:r>
            <a:r>
              <a:rPr sz="1200" dirty="0">
                <a:latin typeface="Times New Roman"/>
                <a:cs typeface="Times New Roman"/>
              </a:rPr>
              <a:t>poteva avere un </a:t>
            </a:r>
            <a:r>
              <a:rPr sz="1200" spc="-5" dirty="0">
                <a:latin typeface="Times New Roman"/>
                <a:cs typeface="Times New Roman"/>
              </a:rPr>
              <a:t>governo efficace </a:t>
            </a:r>
            <a:r>
              <a:rPr sz="1200" dirty="0">
                <a:latin typeface="Times New Roman"/>
                <a:cs typeface="Times New Roman"/>
              </a:rPr>
              <a:t>solo conferendo potere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personalità, non </a:t>
            </a:r>
            <a:r>
              <a:rPr sz="1200" spc="-5" dirty="0">
                <a:latin typeface="Times New Roman"/>
                <a:cs typeface="Times New Roman"/>
              </a:rPr>
              <a:t>sostenendo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un’idea.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016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(789.9) 70:6.2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origine dall’idea </a:t>
            </a:r>
            <a:r>
              <a:rPr sz="1200" dirty="0">
                <a:latin typeface="Times New Roman"/>
                <a:cs typeface="Times New Roman"/>
              </a:rPr>
              <a:t>di autorità o di </a:t>
            </a:r>
            <a:r>
              <a:rPr sz="1200" spc="-5" dirty="0">
                <a:latin typeface="Times New Roman"/>
                <a:cs typeface="Times New Roman"/>
              </a:rPr>
              <a:t>ricchezza familiare. Quando </a:t>
            </a:r>
            <a:r>
              <a:rPr sz="1200" dirty="0">
                <a:latin typeface="Times New Roman"/>
                <a:cs typeface="Times New Roman"/>
              </a:rPr>
              <a:t>un reuccio </a:t>
            </a:r>
            <a:r>
              <a:rPr sz="1200" spc="-5" dirty="0">
                <a:latin typeface="Times New Roman"/>
                <a:cs typeface="Times New Roman"/>
              </a:rPr>
              <a:t>patriarcale diveniva </a:t>
            </a:r>
            <a:r>
              <a:rPr sz="1200" dirty="0">
                <a:latin typeface="Times New Roman"/>
                <a:cs typeface="Times New Roman"/>
              </a:rPr>
              <a:t>un vero </a:t>
            </a:r>
            <a:r>
              <a:rPr sz="1200" spc="-5" dirty="0">
                <a:latin typeface="Times New Roman"/>
                <a:cs typeface="Times New Roman"/>
              </a:rPr>
              <a:t>re,  era </a:t>
            </a:r>
            <a:r>
              <a:rPr sz="1200" dirty="0">
                <a:latin typeface="Times New Roman"/>
                <a:cs typeface="Times New Roman"/>
              </a:rPr>
              <a:t>talvolta chiamato </a:t>
            </a:r>
            <a:r>
              <a:rPr sz="1200" spc="-5" dirty="0">
                <a:latin typeface="Times New Roman"/>
                <a:cs typeface="Times New Roman"/>
              </a:rPr>
              <a:t>“padre del suo </a:t>
            </a:r>
            <a:r>
              <a:rPr sz="1200" dirty="0">
                <a:latin typeface="Times New Roman"/>
                <a:cs typeface="Times New Roman"/>
              </a:rPr>
              <a:t>popolo”. </a:t>
            </a:r>
            <a:r>
              <a:rPr sz="1200" spc="-5" dirty="0">
                <a:latin typeface="Times New Roman"/>
                <a:cs typeface="Times New Roman"/>
              </a:rPr>
              <a:t>Più tardi si credette che </a:t>
            </a:r>
            <a:r>
              <a:rPr sz="1200" dirty="0">
                <a:latin typeface="Times New Roman"/>
                <a:cs typeface="Times New Roman"/>
              </a:rPr>
              <a:t>i re </a:t>
            </a:r>
            <a:r>
              <a:rPr sz="1200" spc="-5" dirty="0">
                <a:latin typeface="Times New Roman"/>
                <a:cs typeface="Times New Roman"/>
              </a:rPr>
              <a:t>fossero originati dagli eroi. Più tardi ancora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ereditario,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si credeva nell’origine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dei 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(789.10) 70:6.3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ereditario </a:t>
            </a:r>
            <a:r>
              <a:rPr sz="1200" spc="-5" dirty="0">
                <a:latin typeface="Times New Roman"/>
                <a:cs typeface="Times New Roman"/>
              </a:rPr>
              <a:t>impediva l’anarchia che </a:t>
            </a:r>
            <a:r>
              <a:rPr sz="1200" dirty="0">
                <a:latin typeface="Times New Roman"/>
                <a:cs typeface="Times New Roman"/>
              </a:rPr>
              <a:t>aveva precedentemente </a:t>
            </a:r>
            <a:r>
              <a:rPr sz="1200" spc="-5" dirty="0">
                <a:latin typeface="Times New Roman"/>
                <a:cs typeface="Times New Roman"/>
              </a:rPr>
              <a:t>provocato tante </a:t>
            </a:r>
            <a:r>
              <a:rPr sz="1200" dirty="0">
                <a:latin typeface="Times New Roman"/>
                <a:cs typeface="Times New Roman"/>
              </a:rPr>
              <a:t>devastazioni tra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re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101600" algn="just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l’elezione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successore.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aveva un </a:t>
            </a:r>
            <a:r>
              <a:rPr sz="1200" spc="-5" dirty="0">
                <a:latin typeface="Times New Roman"/>
                <a:cs typeface="Times New Roman"/>
              </a:rPr>
              <a:t>capo biologico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clan aveva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selezionato </a:t>
            </a:r>
            <a:r>
              <a:rPr sz="1200" spc="-5" dirty="0">
                <a:latin typeface="Times New Roman"/>
                <a:cs typeface="Times New Roman"/>
              </a:rPr>
              <a:t>per natura; </a:t>
            </a:r>
            <a:r>
              <a:rPr sz="1200" dirty="0">
                <a:latin typeface="Times New Roman"/>
                <a:cs typeface="Times New Roman"/>
              </a:rPr>
              <a:t>la tribù e più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tardi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245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(660.6) 57:8.4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quest’era </a:t>
            </a:r>
            <a:r>
              <a:rPr sz="1200" dirty="0">
                <a:latin typeface="Times New Roman"/>
                <a:cs typeface="Times New Roman"/>
              </a:rPr>
              <a:t>lontana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come un pianeta </a:t>
            </a:r>
            <a:r>
              <a:rPr sz="1200" spc="-5" dirty="0">
                <a:latin typeface="Times New Roman"/>
                <a:cs typeface="Times New Roman"/>
              </a:rPr>
              <a:t>contornato </a:t>
            </a:r>
            <a:r>
              <a:rPr sz="1200" dirty="0">
                <a:latin typeface="Times New Roman"/>
                <a:cs typeface="Times New Roman"/>
              </a:rPr>
              <a:t>d’acqua. Più </a:t>
            </a:r>
            <a:r>
              <a:rPr sz="1200" spc="-5" dirty="0">
                <a:latin typeface="Times New Roman"/>
                <a:cs typeface="Times New Roman"/>
              </a:rPr>
              <a:t>tardi, delle colate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lava  d’origine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profonda, </a:t>
            </a:r>
            <a:r>
              <a:rPr sz="1200" dirty="0">
                <a:latin typeface="Times New Roman"/>
                <a:cs typeface="Times New Roman"/>
              </a:rPr>
              <a:t>e quindi più </a:t>
            </a:r>
            <a:r>
              <a:rPr sz="1200" spc="-5" dirty="0">
                <a:latin typeface="Times New Roman"/>
                <a:cs typeface="Times New Roman"/>
              </a:rPr>
              <a:t>densa, sgorgarono </a:t>
            </a:r>
            <a:r>
              <a:rPr sz="1200" dirty="0">
                <a:latin typeface="Times New Roman"/>
                <a:cs typeface="Times New Roman"/>
              </a:rPr>
              <a:t>sul fondo </a:t>
            </a:r>
            <a:r>
              <a:rPr sz="1200" spc="-5" dirty="0">
                <a:latin typeface="Times New Roman"/>
                <a:cs typeface="Times New Roman"/>
              </a:rPr>
              <a:t>dell’attuale Oceano Pacifico,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ricoperta  </a:t>
            </a:r>
            <a:r>
              <a:rPr sz="1200" spc="-5" dirty="0">
                <a:latin typeface="Times New Roman"/>
                <a:cs typeface="Times New Roman"/>
              </a:rPr>
              <a:t>d’acqua si abbassò considerevolmente.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massa di </a:t>
            </a:r>
            <a:r>
              <a:rPr sz="1200" spc="-5" dirty="0">
                <a:latin typeface="Times New Roman"/>
                <a:cs typeface="Times New Roman"/>
              </a:rPr>
              <a:t>terra continentale emerse dall’oceano </a:t>
            </a:r>
            <a:r>
              <a:rPr sz="1200" dirty="0">
                <a:latin typeface="Times New Roman"/>
                <a:cs typeface="Times New Roman"/>
              </a:rPr>
              <a:t>mondiale </a:t>
            </a:r>
            <a:r>
              <a:rPr sz="1200" spc="-5" dirty="0">
                <a:latin typeface="Times New Roman"/>
                <a:cs typeface="Times New Roman"/>
              </a:rPr>
              <a:t>come aggiustamento  compensatore dell’equilibrio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al progressivo </a:t>
            </a:r>
            <a:r>
              <a:rPr sz="1200" dirty="0">
                <a:latin typeface="Times New Roman"/>
                <a:cs typeface="Times New Roman"/>
              </a:rPr>
              <a:t>ispessimento della </a:t>
            </a:r>
            <a:r>
              <a:rPr sz="1200" spc="-5" dirty="0">
                <a:latin typeface="Times New Roman"/>
                <a:cs typeface="Times New Roman"/>
              </a:rPr>
              <a:t>crosta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terrestre.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62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(660.7) 57:8.5 </a:t>
            </a:r>
            <a:r>
              <a:rPr sz="1200" i="1" dirty="0">
                <a:latin typeface="Times New Roman"/>
                <a:cs typeface="Times New Roman"/>
              </a:rPr>
              <a:t>950.000.000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Urantia presenta l’immagine </a:t>
            </a:r>
            <a:r>
              <a:rPr sz="1200" dirty="0">
                <a:latin typeface="Times New Roman"/>
                <a:cs typeface="Times New Roman"/>
              </a:rPr>
              <a:t>di un unico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continente e di una </a:t>
            </a:r>
            <a:r>
              <a:rPr sz="1200" spc="-5" dirty="0">
                <a:latin typeface="Times New Roman"/>
                <a:cs typeface="Times New Roman"/>
              </a:rPr>
              <a:t>vasta massa d’acqua,  l’Oceano </a:t>
            </a:r>
            <a:r>
              <a:rPr sz="1200" dirty="0">
                <a:latin typeface="Times New Roman"/>
                <a:cs typeface="Times New Roman"/>
              </a:rPr>
              <a:t>Pacifico. I vulcani </a:t>
            </a:r>
            <a:r>
              <a:rPr sz="1200" spc="-5" dirty="0">
                <a:latin typeface="Times New Roman"/>
                <a:cs typeface="Times New Roman"/>
              </a:rPr>
              <a:t>sono ancora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terremoti sono frequenti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violenti.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meteore continuano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88900" marR="23622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bombardare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ma stanno </a:t>
            </a:r>
            <a:r>
              <a:rPr sz="1200" spc="-5" dirty="0">
                <a:latin typeface="Times New Roman"/>
                <a:cs typeface="Times New Roman"/>
              </a:rPr>
              <a:t>diminuendo sia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frequenza </a:t>
            </a:r>
            <a:r>
              <a:rPr sz="1200" dirty="0">
                <a:latin typeface="Times New Roman"/>
                <a:cs typeface="Times New Roman"/>
              </a:rPr>
              <a:t>che di dimensioni. </a:t>
            </a:r>
            <a:r>
              <a:rPr sz="1200" spc="-5" dirty="0">
                <a:latin typeface="Times New Roman"/>
                <a:cs typeface="Times New Roman"/>
              </a:rPr>
              <a:t>L’atmosfera si </a:t>
            </a:r>
            <a:r>
              <a:rPr sz="1200" dirty="0">
                <a:latin typeface="Times New Roman"/>
                <a:cs typeface="Times New Roman"/>
              </a:rPr>
              <a:t>sta </a:t>
            </a:r>
            <a:r>
              <a:rPr sz="1200" spc="-5" dirty="0">
                <a:latin typeface="Times New Roman"/>
                <a:cs typeface="Times New Roman"/>
              </a:rPr>
              <a:t>rischiarando, </a:t>
            </a:r>
            <a:r>
              <a:rPr sz="1200" dirty="0">
                <a:latin typeface="Times New Roman"/>
                <a:cs typeface="Times New Roman"/>
              </a:rPr>
              <a:t>ma la quantità di  </a:t>
            </a:r>
            <a:r>
              <a:rPr sz="1200" spc="-5" dirty="0">
                <a:latin typeface="Times New Roman"/>
                <a:cs typeface="Times New Roman"/>
              </a:rPr>
              <a:t>anidride carbonica continua ad essere alta.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crosta </a:t>
            </a:r>
            <a:r>
              <a:rPr sz="1200" spc="-5" dirty="0">
                <a:latin typeface="Times New Roman"/>
                <a:cs typeface="Times New Roman"/>
              </a:rPr>
              <a:t>terrestre si sta gradualmente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stabilizzando.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811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(660.8) 57:8.6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Satania </a:t>
            </a:r>
            <a:r>
              <a:rPr sz="1200" spc="-5" dirty="0">
                <a:latin typeface="Times New Roman"/>
                <a:cs typeface="Times New Roman"/>
              </a:rPr>
              <a:t>per l’amministrazione planetaria </a:t>
            </a:r>
            <a:r>
              <a:rPr sz="1200" dirty="0">
                <a:latin typeface="Times New Roman"/>
                <a:cs typeface="Times New Roman"/>
              </a:rPr>
              <a:t>e fu </a:t>
            </a:r>
            <a:r>
              <a:rPr sz="1200" spc="-5" dirty="0">
                <a:latin typeface="Times New Roman"/>
                <a:cs typeface="Times New Roman"/>
              </a:rPr>
              <a:t>iscritto nel registro  della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Norlatiadek. Cominciò </a:t>
            </a:r>
            <a:r>
              <a:rPr sz="1200" dirty="0">
                <a:latin typeface="Times New Roman"/>
                <a:cs typeface="Times New Roman"/>
              </a:rPr>
              <a:t>allora il </a:t>
            </a:r>
            <a:r>
              <a:rPr sz="1200" spc="-5" dirty="0">
                <a:latin typeface="Times New Roman"/>
                <a:cs typeface="Times New Roman"/>
              </a:rPr>
              <a:t>riconoscimento amministrativo della piccola ed </a:t>
            </a:r>
            <a:r>
              <a:rPr sz="1200" dirty="0">
                <a:latin typeface="Times New Roman"/>
                <a:cs typeface="Times New Roman"/>
              </a:rPr>
              <a:t>insignificante sfera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destinata a 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pianeta sul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Micael si sarebbe </a:t>
            </a:r>
            <a:r>
              <a:rPr sz="1200" dirty="0">
                <a:latin typeface="Times New Roman"/>
                <a:cs typeface="Times New Roman"/>
              </a:rPr>
              <a:t>successivamente </a:t>
            </a:r>
            <a:r>
              <a:rPr sz="1200" spc="-5" dirty="0">
                <a:latin typeface="Times New Roman"/>
                <a:cs typeface="Times New Roman"/>
              </a:rPr>
              <a:t>impegnato nella sua stupenda </a:t>
            </a:r>
            <a:r>
              <a:rPr sz="1200" dirty="0">
                <a:latin typeface="Times New Roman"/>
                <a:cs typeface="Times New Roman"/>
              </a:rPr>
              <a:t>impresa di </a:t>
            </a:r>
            <a:r>
              <a:rPr sz="1200" spc="-5" dirty="0">
                <a:latin typeface="Times New Roman"/>
                <a:cs typeface="Times New Roman"/>
              </a:rPr>
              <a:t>conferimento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come</a:t>
            </a:r>
            <a:endParaRPr sz="1200">
              <a:latin typeface="Times New Roman"/>
              <a:cs typeface="Times New Roman"/>
            </a:endParaRPr>
          </a:p>
          <a:p>
            <a:pPr marL="88900" marR="20637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mortale, ed avrebbe </a:t>
            </a:r>
            <a:r>
              <a:rPr sz="1200" dirty="0">
                <a:latin typeface="Times New Roman"/>
                <a:cs typeface="Times New Roman"/>
              </a:rPr>
              <a:t>partecipato 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esperienze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hanno fatto </a:t>
            </a:r>
            <a:r>
              <a:rPr sz="1200" spc="-5" dirty="0">
                <a:latin typeface="Times New Roman"/>
                <a:cs typeface="Times New Roman"/>
              </a:rPr>
              <a:t>conoscere localmente Urantia come </a:t>
            </a:r>
            <a:r>
              <a:rPr sz="1200" dirty="0">
                <a:latin typeface="Times New Roman"/>
                <a:cs typeface="Times New Roman"/>
              </a:rPr>
              <a:t>il “mondo </a:t>
            </a:r>
            <a:r>
              <a:rPr sz="1200" spc="-5" dirty="0">
                <a:latin typeface="Times New Roman"/>
                <a:cs typeface="Times New Roman"/>
              </a:rPr>
              <a:t>della  croce”.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3114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(661.1) 57:8.7 </a:t>
            </a:r>
            <a:r>
              <a:rPr sz="1200" i="1" dirty="0">
                <a:latin typeface="Times New Roman"/>
                <a:cs typeface="Times New Roman"/>
              </a:rPr>
              <a:t>900.000.000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si assisté all’arrivo su Urantia 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gruppo ricognitore </a:t>
            </a:r>
            <a:r>
              <a:rPr sz="1200" dirty="0">
                <a:latin typeface="Times New Roman"/>
                <a:cs typeface="Times New Roman"/>
              </a:rPr>
              <a:t>di Satania inviato da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esaminare </a:t>
            </a:r>
            <a:r>
              <a:rPr sz="1200" dirty="0">
                <a:latin typeface="Times New Roman"/>
                <a:cs typeface="Times New Roman"/>
              </a:rPr>
              <a:t>il pianeta e fare un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sulla possibilità </a:t>
            </a:r>
            <a:r>
              <a:rPr sz="1200" spc="-5" dirty="0">
                <a:latin typeface="Times New Roman"/>
                <a:cs typeface="Times New Roman"/>
              </a:rPr>
              <a:t>del suo adattamento come </a:t>
            </a:r>
            <a:r>
              <a:rPr sz="1200" dirty="0">
                <a:latin typeface="Times New Roman"/>
                <a:cs typeface="Times New Roman"/>
              </a:rPr>
              <a:t>stazione </a:t>
            </a:r>
            <a:r>
              <a:rPr sz="1200" spc="-5" dirty="0">
                <a:latin typeface="Times New Roman"/>
                <a:cs typeface="Times New Roman"/>
              </a:rPr>
              <a:t>sperimentale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vita. </a:t>
            </a:r>
            <a:r>
              <a:rPr sz="1200" spc="-5" dirty="0">
                <a:latin typeface="Times New Roman"/>
                <a:cs typeface="Times New Roman"/>
              </a:rPr>
              <a:t>Questa  commissione era </a:t>
            </a:r>
            <a:r>
              <a:rPr sz="1200" dirty="0">
                <a:latin typeface="Times New Roman"/>
                <a:cs typeface="Times New Roman"/>
              </a:rPr>
              <a:t>composta da </a:t>
            </a:r>
            <a:r>
              <a:rPr sz="1200" spc="-5" dirty="0">
                <a:latin typeface="Times New Roman"/>
                <a:cs typeface="Times New Roman"/>
              </a:rPr>
              <a:t>ventiquattro membri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comprendeva </a:t>
            </a:r>
            <a:r>
              <a:rPr sz="1200" dirty="0">
                <a:latin typeface="Times New Roman"/>
                <a:cs typeface="Times New Roman"/>
              </a:rPr>
              <a:t>Portatori di Vita, </a:t>
            </a:r>
            <a:r>
              <a:rPr sz="1200" spc="-5" dirty="0">
                <a:latin typeface="Times New Roman"/>
                <a:cs typeface="Times New Roman"/>
              </a:rPr>
              <a:t>Figli Lanonandek, Melchizedek, serafini ed  altri ordini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celeste che si occupano </a:t>
            </a:r>
            <a:r>
              <a:rPr sz="1200" dirty="0">
                <a:latin typeface="Times New Roman"/>
                <a:cs typeface="Times New Roman"/>
              </a:rPr>
              <a:t>dell’organizzazione e </a:t>
            </a:r>
            <a:r>
              <a:rPr sz="1200" spc="-5" dirty="0">
                <a:latin typeface="Times New Roman"/>
                <a:cs typeface="Times New Roman"/>
              </a:rPr>
              <a:t>dell’amministrazione iniziali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pianeti.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5461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(661.2) 57:8.8 </a:t>
            </a:r>
            <a:r>
              <a:rPr sz="1200" spc="-5" dirty="0">
                <a:latin typeface="Times New Roman"/>
                <a:cs typeface="Times New Roman"/>
              </a:rPr>
              <a:t>Dopo un’accurata </a:t>
            </a:r>
            <a:r>
              <a:rPr sz="1200" dirty="0">
                <a:latin typeface="Times New Roman"/>
                <a:cs typeface="Times New Roman"/>
              </a:rPr>
              <a:t>ispezione </a:t>
            </a:r>
            <a:r>
              <a:rPr sz="1200" spc="-5" dirty="0">
                <a:latin typeface="Times New Roman"/>
                <a:cs typeface="Times New Roman"/>
              </a:rPr>
              <a:t>del pianeta questa commissione ritornò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fece al </a:t>
            </a:r>
            <a:r>
              <a:rPr sz="1200" dirty="0">
                <a:latin typeface="Times New Roman"/>
                <a:cs typeface="Times New Roman"/>
              </a:rPr>
              <a:t>Sovrano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Sistema un </a:t>
            </a:r>
            <a:r>
              <a:rPr sz="1200" spc="-5" dirty="0">
                <a:latin typeface="Times New Roman"/>
                <a:cs typeface="Times New Roman"/>
              </a:rPr>
              <a:t>rapporto  favorevole, </a:t>
            </a:r>
            <a:r>
              <a:rPr sz="1200" dirty="0">
                <a:latin typeface="Times New Roman"/>
                <a:cs typeface="Times New Roman"/>
              </a:rPr>
              <a:t>raccomandando </a:t>
            </a:r>
            <a:r>
              <a:rPr sz="1200" spc="-5" dirty="0">
                <a:latin typeface="Times New Roman"/>
                <a:cs typeface="Times New Roman"/>
              </a:rPr>
              <a:t>che Urantia fosse </a:t>
            </a:r>
            <a:r>
              <a:rPr sz="1200" dirty="0">
                <a:latin typeface="Times New Roman"/>
                <a:cs typeface="Times New Roman"/>
              </a:rPr>
              <a:t>iscritto </a:t>
            </a:r>
            <a:r>
              <a:rPr sz="1200" spc="-5" dirty="0">
                <a:latin typeface="Times New Roman"/>
                <a:cs typeface="Times New Roman"/>
              </a:rPr>
              <a:t>sul registro </a:t>
            </a:r>
            <a:r>
              <a:rPr sz="1200" dirty="0">
                <a:latin typeface="Times New Roman"/>
                <a:cs typeface="Times New Roman"/>
              </a:rPr>
              <a:t>di sperimentazione </a:t>
            </a:r>
            <a:r>
              <a:rPr sz="1200" spc="-5" dirty="0">
                <a:latin typeface="Times New Roman"/>
                <a:cs typeface="Times New Roman"/>
              </a:rPr>
              <a:t>della vita.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mondo fu quindi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registrato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80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lo Stato non </a:t>
            </a:r>
            <a:r>
              <a:rPr sz="1200" spc="-5" dirty="0">
                <a:latin typeface="Times New Roman"/>
                <a:cs typeface="Times New Roman"/>
              </a:rPr>
              <a:t>ebbero capi naturali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un motivo </a:t>
            </a:r>
            <a:r>
              <a:rPr sz="1200" spc="-5" dirty="0">
                <a:latin typeface="Times New Roman"/>
                <a:cs typeface="Times New Roman"/>
              </a:rPr>
              <a:t>supplementare per rendere ereditari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poteri dei capi re. L’idea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famiglie  reali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dell’aristocrazia fu anche basata sul </a:t>
            </a:r>
            <a:r>
              <a:rPr sz="1200" dirty="0">
                <a:latin typeface="Times New Roman"/>
                <a:cs typeface="Times New Roman"/>
              </a:rPr>
              <a:t>costume di </a:t>
            </a:r>
            <a:r>
              <a:rPr sz="1200" spc="-5" dirty="0">
                <a:latin typeface="Times New Roman"/>
                <a:cs typeface="Times New Roman"/>
              </a:rPr>
              <a:t>“possedere </a:t>
            </a:r>
            <a:r>
              <a:rPr sz="1200" dirty="0">
                <a:latin typeface="Times New Roman"/>
                <a:cs typeface="Times New Roman"/>
              </a:rPr>
              <a:t>un nome” </a:t>
            </a:r>
            <a:r>
              <a:rPr sz="1200" spc="-5" dirty="0">
                <a:latin typeface="Times New Roman"/>
                <a:cs typeface="Times New Roman"/>
              </a:rPr>
              <a:t>nei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23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(790.1) 70:6.4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successione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fu alla fine considerata come soprannaturale, ritenendo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sangue reale risalisse </a:t>
            </a:r>
            <a:r>
              <a:rPr sz="1200" spc="1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tempi del  personale materializzato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Caligastia. </a:t>
            </a:r>
            <a:r>
              <a:rPr sz="1200" dirty="0">
                <a:latin typeface="Times New Roman"/>
                <a:cs typeface="Times New Roman"/>
              </a:rPr>
              <a:t>I re divennero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feticcio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smisuratamente </a:t>
            </a:r>
            <a:r>
              <a:rPr sz="1200" spc="-5" dirty="0">
                <a:latin typeface="Times New Roman"/>
                <a:cs typeface="Times New Roman"/>
              </a:rPr>
              <a:t>temuti; fu </a:t>
            </a:r>
            <a:r>
              <a:rPr sz="1200" dirty="0">
                <a:latin typeface="Times New Roman"/>
                <a:cs typeface="Times New Roman"/>
              </a:rPr>
              <a:t>adottata  una </a:t>
            </a:r>
            <a:r>
              <a:rPr sz="1200" spc="-5" dirty="0">
                <a:latin typeface="Times New Roman"/>
                <a:cs typeface="Times New Roman"/>
              </a:rPr>
              <a:t>forma speciale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linguaggio ad uso della corte. 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tempi recenti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creduto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tocco dei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guarisse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malattie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popoli di </a:t>
            </a:r>
            <a:r>
              <a:rPr sz="1200" spc="-5" dirty="0">
                <a:latin typeface="Times New Roman"/>
                <a:cs typeface="Times New Roman"/>
              </a:rPr>
              <a:t>Urantia ritengono ancora che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sovrani abbiano avuto un’origine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93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(790.2) 70:6.5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feticcio </a:t>
            </a:r>
            <a:r>
              <a:rPr sz="1200" dirty="0">
                <a:latin typeface="Times New Roman"/>
                <a:cs typeface="Times New Roman"/>
              </a:rPr>
              <a:t>di un tempo </a:t>
            </a:r>
            <a:r>
              <a:rPr sz="1200" spc="-5" dirty="0">
                <a:latin typeface="Times New Roman"/>
                <a:cs typeface="Times New Roman"/>
              </a:rPr>
              <a:t>era spesso </a:t>
            </a:r>
            <a:r>
              <a:rPr sz="1200" dirty="0">
                <a:latin typeface="Times New Roman"/>
                <a:cs typeface="Times New Roman"/>
              </a:rPr>
              <a:t>tenuto in </a:t>
            </a:r>
            <a:r>
              <a:rPr sz="1200" spc="-5" dirty="0">
                <a:latin typeface="Times New Roman"/>
                <a:cs typeface="Times New Roman"/>
              </a:rPr>
              <a:t>isolamento; era considerato </a:t>
            </a:r>
            <a:r>
              <a:rPr sz="1200" dirty="0">
                <a:latin typeface="Times New Roman"/>
                <a:cs typeface="Times New Roman"/>
              </a:rPr>
              <a:t>troppo sacro 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visto, salvo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nei  </a:t>
            </a:r>
            <a:r>
              <a:rPr sz="1200" spc="-5" dirty="0">
                <a:latin typeface="Times New Roman"/>
                <a:cs typeface="Times New Roman"/>
              </a:rPr>
              <a:t>giorni festivi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sacri. Di solito si sceglieva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rappresentante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impersonarlo, </a:t>
            </a:r>
            <a:r>
              <a:rPr sz="1200" dirty="0">
                <a:latin typeface="Times New Roman"/>
                <a:cs typeface="Times New Roman"/>
              </a:rPr>
              <a:t>e questa è </a:t>
            </a:r>
            <a:r>
              <a:rPr sz="1200" spc="-5" dirty="0">
                <a:latin typeface="Times New Roman"/>
                <a:cs typeface="Times New Roman"/>
              </a:rPr>
              <a:t>l’origine </a:t>
            </a:r>
            <a:r>
              <a:rPr sz="1200" dirty="0">
                <a:latin typeface="Times New Roman"/>
                <a:cs typeface="Times New Roman"/>
              </a:rPr>
              <a:t>dei primi ministri.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primo funzionario ministeriale 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amministratore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viveri; </a:t>
            </a:r>
            <a:r>
              <a:rPr sz="1200" dirty="0">
                <a:latin typeface="Times New Roman"/>
                <a:cs typeface="Times New Roman"/>
              </a:rPr>
              <a:t>altri non </a:t>
            </a:r>
            <a:r>
              <a:rPr sz="1200" spc="-5" dirty="0">
                <a:latin typeface="Times New Roman"/>
                <a:cs typeface="Times New Roman"/>
              </a:rPr>
              <a:t>tardarono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seguirlo. </a:t>
            </a:r>
            <a:r>
              <a:rPr sz="1200" dirty="0">
                <a:latin typeface="Times New Roman"/>
                <a:cs typeface="Times New Roman"/>
              </a:rPr>
              <a:t>I sovrani </a:t>
            </a:r>
            <a:r>
              <a:rPr sz="1200" spc="-5" dirty="0">
                <a:latin typeface="Times New Roman"/>
                <a:cs typeface="Times New Roman"/>
              </a:rPr>
              <a:t>nominarono ben presto dei  rappresentanti incaricati del commercio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religione; </a:t>
            </a:r>
            <a:r>
              <a:rPr sz="1200" dirty="0">
                <a:latin typeface="Times New Roman"/>
                <a:cs typeface="Times New Roman"/>
              </a:rPr>
              <a:t>lo sviluppo di un </a:t>
            </a:r>
            <a:r>
              <a:rPr sz="1200" spc="-5" dirty="0">
                <a:latin typeface="Times New Roman"/>
                <a:cs typeface="Times New Roman"/>
              </a:rPr>
              <a:t>gabinetto ministeriale 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passo verso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spersonalizzazione dell’autorità esecutiva. Questi assistenti dei </a:t>
            </a:r>
            <a:r>
              <a:rPr sz="1200" dirty="0">
                <a:latin typeface="Times New Roman"/>
                <a:cs typeface="Times New Roman"/>
              </a:rPr>
              <a:t>primi re </a:t>
            </a:r>
            <a:r>
              <a:rPr sz="1200" spc="-5" dirty="0">
                <a:latin typeface="Times New Roman"/>
                <a:cs typeface="Times New Roman"/>
              </a:rPr>
              <a:t>divennero </a:t>
            </a:r>
            <a:r>
              <a:rPr sz="1200" dirty="0">
                <a:latin typeface="Times New Roman"/>
                <a:cs typeface="Times New Roman"/>
              </a:rPr>
              <a:t>la nobiltà </a:t>
            </a:r>
            <a:r>
              <a:rPr sz="1200" spc="-5" dirty="0">
                <a:latin typeface="Times New Roman"/>
                <a:cs typeface="Times New Roman"/>
              </a:rPr>
              <a:t>accreditata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moglie del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fu  gradualmente elevata alla dignità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regina,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donne vennero tenute in </a:t>
            </a:r>
            <a:r>
              <a:rPr sz="1200" spc="-5" dirty="0">
                <a:latin typeface="Times New Roman"/>
                <a:cs typeface="Times New Roman"/>
              </a:rPr>
              <a:t>maggior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considerazione.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23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(790.3) 70:6.6 </a:t>
            </a:r>
            <a:r>
              <a:rPr sz="1200" spc="-5" dirty="0">
                <a:latin typeface="Times New Roman"/>
                <a:cs typeface="Times New Roman"/>
              </a:rPr>
              <a:t>Sovrani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scrupoli acquisirono grande potere </a:t>
            </a:r>
            <a:r>
              <a:rPr sz="1200" dirty="0">
                <a:latin typeface="Times New Roman"/>
                <a:cs typeface="Times New Roman"/>
              </a:rPr>
              <a:t>dalla scoperta dei </a:t>
            </a:r>
            <a:r>
              <a:rPr sz="1200" spc="-5" dirty="0">
                <a:latin typeface="Times New Roman"/>
                <a:cs typeface="Times New Roman"/>
              </a:rPr>
              <a:t>veleni.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magia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prime corti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diabolica;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nemici del </a:t>
            </a:r>
            <a:r>
              <a:rPr sz="1200" dirty="0">
                <a:latin typeface="Times New Roman"/>
                <a:cs typeface="Times New Roman"/>
              </a:rPr>
              <a:t>re morivano presto.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anche il tiranno più dispotico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soggetto a </a:t>
            </a:r>
            <a:r>
              <a:rPr sz="1200" spc="-5" dirty="0">
                <a:latin typeface="Times New Roman"/>
                <a:cs typeface="Times New Roman"/>
              </a:rPr>
              <a:t>certe restrizioni; era quanto meno frenato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assassinato. Gli stregoni,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maghi </a:t>
            </a:r>
            <a:r>
              <a:rPr sz="1200" dirty="0">
                <a:latin typeface="Times New Roman"/>
                <a:cs typeface="Times New Roman"/>
              </a:rPr>
              <a:t>ed i sacerdoti </a:t>
            </a:r>
            <a:r>
              <a:rPr sz="1200" spc="-5" dirty="0">
                <a:latin typeface="Times New Roman"/>
                <a:cs typeface="Times New Roman"/>
              </a:rPr>
              <a:t>hanno sempre </a:t>
            </a:r>
            <a:r>
              <a:rPr sz="1200" dirty="0">
                <a:latin typeface="Times New Roman"/>
                <a:cs typeface="Times New Roman"/>
              </a:rPr>
              <a:t>esercitato un potente controllo </a:t>
            </a:r>
            <a:r>
              <a:rPr sz="1200" spc="-5" dirty="0">
                <a:latin typeface="Times New Roman"/>
                <a:cs typeface="Times New Roman"/>
              </a:rPr>
              <a:t>sui re.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seguito </a:t>
            </a:r>
            <a:r>
              <a:rPr sz="1200" spc="-5" dirty="0">
                <a:latin typeface="Times New Roman"/>
                <a:cs typeface="Times New Roman"/>
              </a:rPr>
              <a:t>esercitarono </a:t>
            </a:r>
            <a:r>
              <a:rPr sz="1200" dirty="0">
                <a:latin typeface="Times New Roman"/>
                <a:cs typeface="Times New Roman"/>
              </a:rPr>
              <a:t>un’influenza </a:t>
            </a:r>
            <a:r>
              <a:rPr sz="1200" spc="-5" dirty="0">
                <a:latin typeface="Times New Roman"/>
                <a:cs typeface="Times New Roman"/>
              </a:rPr>
              <a:t>restrittiva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proprietari terrieri, l’aristocrazia. Di tanto </a:t>
            </a:r>
            <a:r>
              <a:rPr sz="1200" dirty="0">
                <a:latin typeface="Times New Roman"/>
                <a:cs typeface="Times New Roman"/>
              </a:rPr>
              <a:t>in tanto i </a:t>
            </a:r>
            <a:r>
              <a:rPr sz="1200" spc="-5" dirty="0">
                <a:latin typeface="Times New Roman"/>
                <a:cs typeface="Times New Roman"/>
              </a:rPr>
              <a:t>clan </a:t>
            </a:r>
            <a:r>
              <a:rPr sz="1200" dirty="0">
                <a:latin typeface="Times New Roman"/>
                <a:cs typeface="Times New Roman"/>
              </a:rPr>
              <a:t>e le tribù </a:t>
            </a:r>
            <a:r>
              <a:rPr sz="1200" spc="-5" dirty="0">
                <a:latin typeface="Times New Roman"/>
                <a:cs typeface="Times New Roman"/>
              </a:rPr>
              <a:t>si sollevavano  con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semplicità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rovesciavano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despoti e </a:t>
            </a:r>
            <a:r>
              <a:rPr sz="1200" spc="-5" dirty="0">
                <a:latin typeface="Times New Roman"/>
                <a:cs typeface="Times New Roman"/>
              </a:rPr>
              <a:t>tiranni. Ai sovrani </a:t>
            </a:r>
            <a:r>
              <a:rPr sz="1200" dirty="0">
                <a:latin typeface="Times New Roman"/>
                <a:cs typeface="Times New Roman"/>
              </a:rPr>
              <a:t>deposti, </a:t>
            </a:r>
            <a:r>
              <a:rPr sz="1200" spc="-5" dirty="0">
                <a:latin typeface="Times New Roman"/>
                <a:cs typeface="Times New Roman"/>
              </a:rPr>
              <a:t>quando venivano condannati </a:t>
            </a:r>
            <a:r>
              <a:rPr sz="1200" dirty="0">
                <a:latin typeface="Times New Roman"/>
                <a:cs typeface="Times New Roman"/>
              </a:rPr>
              <a:t>a morte, era spesso  </a:t>
            </a:r>
            <a:r>
              <a:rPr sz="1200" spc="-5" dirty="0">
                <a:latin typeface="Times New Roman"/>
                <a:cs typeface="Times New Roman"/>
              </a:rPr>
              <a:t>accordata </a:t>
            </a:r>
            <a:r>
              <a:rPr sz="1200" dirty="0">
                <a:latin typeface="Times New Roman"/>
                <a:cs typeface="Times New Roman"/>
              </a:rPr>
              <a:t>la scelta di </a:t>
            </a:r>
            <a:r>
              <a:rPr sz="1200" spc="-5" dirty="0">
                <a:latin typeface="Times New Roman"/>
                <a:cs typeface="Times New Roman"/>
              </a:rPr>
              <a:t>suicidarsi;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diede origine all’antica voga </a:t>
            </a:r>
            <a:r>
              <a:rPr sz="1200" dirty="0">
                <a:latin typeface="Times New Roman"/>
                <a:cs typeface="Times New Roman"/>
              </a:rPr>
              <a:t>sociale del </a:t>
            </a:r>
            <a:r>
              <a:rPr sz="1200" spc="-5" dirty="0">
                <a:latin typeface="Times New Roman"/>
                <a:cs typeface="Times New Roman"/>
              </a:rPr>
              <a:t>suicidio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talune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circostanze.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4858"/>
            <a:ext cx="8065770" cy="41382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 circoli primitivi e le società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segrete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(790.4) 70:7.1 </a:t>
            </a:r>
            <a:r>
              <a:rPr sz="1200" dirty="0">
                <a:latin typeface="Times New Roman"/>
                <a:cs typeface="Times New Roman"/>
              </a:rPr>
              <a:t>I legami di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determinarono i primi </a:t>
            </a:r>
            <a:r>
              <a:rPr sz="1200" spc="-5" dirty="0">
                <a:latin typeface="Times New Roman"/>
                <a:cs typeface="Times New Roman"/>
              </a:rPr>
              <a:t>gruppi sociali; </a:t>
            </a:r>
            <a:r>
              <a:rPr sz="1200" dirty="0">
                <a:latin typeface="Times New Roman"/>
                <a:cs typeface="Times New Roman"/>
              </a:rPr>
              <a:t>l’associazione </a:t>
            </a:r>
            <a:r>
              <a:rPr sz="1200" spc="-5" dirty="0">
                <a:latin typeface="Times New Roman"/>
                <a:cs typeface="Times New Roman"/>
              </a:rPr>
              <a:t>ampliò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clan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parenti. </a:t>
            </a:r>
            <a:r>
              <a:rPr sz="1200" dirty="0">
                <a:latin typeface="Times New Roman"/>
                <a:cs typeface="Times New Roman"/>
              </a:rPr>
              <a:t>I matrimoni </a:t>
            </a:r>
            <a:r>
              <a:rPr sz="1200" spc="-5" dirty="0">
                <a:latin typeface="Times New Roman"/>
                <a:cs typeface="Times New Roman"/>
              </a:rPr>
              <a:t>intertribali  furono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tappa successiva nell’allargamento del gruppo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complessa </a:t>
            </a:r>
            <a:r>
              <a:rPr sz="1200" dirty="0">
                <a:latin typeface="Times New Roman"/>
                <a:cs typeface="Times New Roman"/>
              </a:rPr>
              <a:t>tribù risultante </a:t>
            </a:r>
            <a:r>
              <a:rPr sz="1200" spc="-5" dirty="0">
                <a:latin typeface="Times New Roman"/>
                <a:cs typeface="Times New Roman"/>
              </a:rPr>
              <a:t>formò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vero corpo politico.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passo  </a:t>
            </a:r>
            <a:r>
              <a:rPr sz="1200" spc="-5" dirty="0">
                <a:latin typeface="Times New Roman"/>
                <a:cs typeface="Times New Roman"/>
              </a:rPr>
              <a:t>successivo nello sviluppo sociale fu l’evoluzione </a:t>
            </a:r>
            <a:r>
              <a:rPr sz="1200" dirty="0">
                <a:latin typeface="Times New Roman"/>
                <a:cs typeface="Times New Roman"/>
              </a:rPr>
              <a:t>dei culti </a:t>
            </a:r>
            <a:r>
              <a:rPr sz="1200" spc="-5" dirty="0">
                <a:latin typeface="Times New Roman"/>
                <a:cs typeface="Times New Roman"/>
              </a:rPr>
              <a:t>religiosi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circoli politici. Questi ultimi apparvero </a:t>
            </a:r>
            <a:r>
              <a:rPr sz="1200" dirty="0">
                <a:latin typeface="Times New Roman"/>
                <a:cs typeface="Times New Roman"/>
              </a:rPr>
              <a:t>inizialmente </a:t>
            </a:r>
            <a:r>
              <a:rPr sz="1200" spc="-5" dirty="0">
                <a:latin typeface="Times New Roman"/>
                <a:cs typeface="Times New Roman"/>
              </a:rPr>
              <a:t>come  società segrete,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origine totalmente religiose;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assunsero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carattere regolatore. Nei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tempi furono </a:t>
            </a:r>
            <a:r>
              <a:rPr sz="1200" dirty="0">
                <a:latin typeface="Times New Roman"/>
                <a:cs typeface="Times New Roman"/>
              </a:rPr>
              <a:t>circoli per  uomini, più </a:t>
            </a:r>
            <a:r>
              <a:rPr sz="1200" spc="-5" dirty="0">
                <a:latin typeface="Times New Roman"/>
                <a:cs typeface="Times New Roman"/>
              </a:rPr>
              <a:t>tardi apparvero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donne.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presto essi si divisero </a:t>
            </a:r>
            <a:r>
              <a:rPr sz="1200" dirty="0">
                <a:latin typeface="Times New Roman"/>
                <a:cs typeface="Times New Roman"/>
              </a:rPr>
              <a:t>in due </a:t>
            </a:r>
            <a:r>
              <a:rPr sz="1200" spc="-5" dirty="0">
                <a:latin typeface="Times New Roman"/>
                <a:cs typeface="Times New Roman"/>
              </a:rPr>
              <a:t>classi: socio-politica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mistico-religiosa.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(790.5) 70:7.2 </a:t>
            </a:r>
            <a:r>
              <a:rPr sz="1200" spc="-5" dirty="0">
                <a:latin typeface="Times New Roman"/>
                <a:cs typeface="Times New Roman"/>
              </a:rPr>
              <a:t>C’erano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ragioni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segretezza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società,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quali: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(790.6) 70:7.3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timore d’incorrere nella </a:t>
            </a:r>
            <a:r>
              <a:rPr sz="1200" dirty="0">
                <a:latin typeface="Times New Roman"/>
                <a:cs typeface="Times New Roman"/>
              </a:rPr>
              <a:t>disapprovazione </a:t>
            </a:r>
            <a:r>
              <a:rPr sz="1200" spc="-5" dirty="0">
                <a:latin typeface="Times New Roman"/>
                <a:cs typeface="Times New Roman"/>
              </a:rPr>
              <a:t>dei governanti per aver </a:t>
            </a:r>
            <a:r>
              <a:rPr sz="1200" dirty="0">
                <a:latin typeface="Times New Roman"/>
                <a:cs typeface="Times New Roman"/>
              </a:rPr>
              <a:t>violato </a:t>
            </a:r>
            <a:r>
              <a:rPr sz="1200" spc="-5" dirty="0">
                <a:latin typeface="Times New Roman"/>
                <a:cs typeface="Times New Roman"/>
              </a:rPr>
              <a:t>qualche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tabù;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(790.7) 70:7.4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Per praticare riti religiosi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minoritari;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(790.8)  70:7.5 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Per custodire preziosi segreti “spirituali”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commerciali;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(790.9)  70:7.6 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Per beneficiare </a:t>
            </a:r>
            <a:r>
              <a:rPr sz="1200" dirty="0">
                <a:latin typeface="Times New Roman"/>
                <a:cs typeface="Times New Roman"/>
              </a:rPr>
              <a:t>di qualche </a:t>
            </a:r>
            <a:r>
              <a:rPr sz="1200" spc="-5" dirty="0">
                <a:latin typeface="Times New Roman"/>
                <a:cs typeface="Times New Roman"/>
              </a:rPr>
              <a:t>incantesimo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magia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7620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(790.10) 70:7.7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segretezza di queste </a:t>
            </a:r>
            <a:r>
              <a:rPr sz="1200" spc="-5" dirty="0">
                <a:latin typeface="Times New Roman"/>
                <a:cs typeface="Times New Roman"/>
              </a:rPr>
              <a:t>società conferiva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del mistero sul </a:t>
            </a:r>
            <a:r>
              <a:rPr sz="1200" dirty="0">
                <a:latin typeface="Times New Roman"/>
                <a:cs typeface="Times New Roman"/>
              </a:rPr>
              <a:t>resto della tribù.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segretezza  </a:t>
            </a:r>
            <a:r>
              <a:rPr sz="1200" spc="-5" dirty="0">
                <a:latin typeface="Times New Roman"/>
                <a:cs typeface="Times New Roman"/>
              </a:rPr>
              <a:t>stimola 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vanità;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iniziati erano l’aristocrazia sociale del loro </a:t>
            </a:r>
            <a:r>
              <a:rPr sz="1200" dirty="0">
                <a:latin typeface="Times New Roman"/>
                <a:cs typeface="Times New Roman"/>
              </a:rPr>
              <a:t>tempo.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l’iniziazione i </a:t>
            </a:r>
            <a:r>
              <a:rPr sz="1200" spc="-5" dirty="0">
                <a:latin typeface="Times New Roman"/>
                <a:cs typeface="Times New Roman"/>
              </a:rPr>
              <a:t>giovani cacciavano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avevano raccolto gli </a:t>
            </a:r>
            <a:r>
              <a:rPr sz="1200" dirty="0">
                <a:latin typeface="Times New Roman"/>
                <a:cs typeface="Times New Roman"/>
              </a:rPr>
              <a:t>ortaggi con le </a:t>
            </a:r>
            <a:r>
              <a:rPr sz="1200" spc="-5" dirty="0">
                <a:latin typeface="Times New Roman"/>
                <a:cs typeface="Times New Roman"/>
              </a:rPr>
              <a:t>donne. </a:t>
            </a:r>
            <a:r>
              <a:rPr sz="1200" dirty="0">
                <a:latin typeface="Times New Roman"/>
                <a:cs typeface="Times New Roman"/>
              </a:rPr>
              <a:t>Era l’umiliazione </a:t>
            </a:r>
            <a:r>
              <a:rPr sz="1200" spc="-5" dirty="0">
                <a:latin typeface="Times New Roman"/>
                <a:cs typeface="Times New Roman"/>
              </a:rPr>
              <a:t>suprema, </a:t>
            </a:r>
            <a:r>
              <a:rPr sz="1200" dirty="0">
                <a:latin typeface="Times New Roman"/>
                <a:cs typeface="Times New Roman"/>
              </a:rPr>
              <a:t>una disgrazia di </a:t>
            </a:r>
            <a:r>
              <a:rPr sz="1200" spc="-5" dirty="0">
                <a:latin typeface="Times New Roman"/>
                <a:cs typeface="Times New Roman"/>
              </a:rPr>
              <a:t>fronte alla </a:t>
            </a:r>
            <a:r>
              <a:rPr sz="1200" dirty="0">
                <a:latin typeface="Times New Roman"/>
                <a:cs typeface="Times New Roman"/>
              </a:rPr>
              <a:t>tribù, non  </a:t>
            </a:r>
            <a:r>
              <a:rPr sz="1200" spc="-5" dirty="0">
                <a:latin typeface="Times New Roman"/>
                <a:cs typeface="Times New Roman"/>
              </a:rPr>
              <a:t>superare </a:t>
            </a:r>
            <a:r>
              <a:rPr sz="1200" dirty="0">
                <a:latin typeface="Times New Roman"/>
                <a:cs typeface="Times New Roman"/>
              </a:rPr>
              <a:t>le prove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pubertà </a:t>
            </a:r>
            <a:r>
              <a:rPr sz="1200" spc="-5" dirty="0">
                <a:latin typeface="Times New Roman"/>
                <a:cs typeface="Times New Roman"/>
              </a:rPr>
              <a:t>ed essere così </a:t>
            </a:r>
            <a:r>
              <a:rPr sz="1200" dirty="0">
                <a:latin typeface="Times New Roman"/>
                <a:cs typeface="Times New Roman"/>
              </a:rPr>
              <a:t>costretti a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fuori </a:t>
            </a:r>
            <a:r>
              <a:rPr sz="1200" spc="-5" dirty="0">
                <a:latin typeface="Times New Roman"/>
                <a:cs typeface="Times New Roman"/>
              </a:rPr>
              <a:t>della dimora degli </a:t>
            </a:r>
            <a:r>
              <a:rPr sz="1200" dirty="0">
                <a:latin typeface="Times New Roman"/>
                <a:cs typeface="Times New Roman"/>
              </a:rPr>
              <a:t>uomini in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delle donne e </a:t>
            </a:r>
            <a:r>
              <a:rPr sz="1200" spc="-5" dirty="0">
                <a:latin typeface="Times New Roman"/>
                <a:cs typeface="Times New Roman"/>
              </a:rPr>
              <a:t>dei  bambini, essere </a:t>
            </a:r>
            <a:r>
              <a:rPr sz="1200" dirty="0">
                <a:latin typeface="Times New Roman"/>
                <a:cs typeface="Times New Roman"/>
              </a:rPr>
              <a:t>considerato </a:t>
            </a:r>
            <a:r>
              <a:rPr sz="1200" spc="-5" dirty="0">
                <a:latin typeface="Times New Roman"/>
                <a:cs typeface="Times New Roman"/>
              </a:rPr>
              <a:t>effeminato. Inoltre ai </a:t>
            </a:r>
            <a:r>
              <a:rPr sz="1200" dirty="0">
                <a:latin typeface="Times New Roman"/>
                <a:cs typeface="Times New Roman"/>
              </a:rPr>
              <a:t>non iniziati non </a:t>
            </a:r>
            <a:r>
              <a:rPr sz="1200" spc="-5" dirty="0">
                <a:latin typeface="Times New Roman"/>
                <a:cs typeface="Times New Roman"/>
              </a:rPr>
              <a:t>era consentito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sposarsi.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12759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(791.1) 70:7.8 </a:t>
            </a:r>
            <a:r>
              <a:rPr sz="1200" dirty="0">
                <a:latin typeface="Times New Roman"/>
                <a:cs typeface="Times New Roman"/>
              </a:rPr>
              <a:t>I popoli primitivi </a:t>
            </a:r>
            <a:r>
              <a:rPr sz="1200" spc="-5" dirty="0">
                <a:latin typeface="Times New Roman"/>
                <a:cs typeface="Times New Roman"/>
              </a:rPr>
              <a:t>insegnarono </a:t>
            </a:r>
            <a:r>
              <a:rPr sz="1200" dirty="0">
                <a:latin typeface="Times New Roman"/>
                <a:cs typeface="Times New Roman"/>
              </a:rPr>
              <a:t>molto presto ai </a:t>
            </a:r>
            <a:r>
              <a:rPr sz="1200" spc="-5" dirty="0">
                <a:latin typeface="Times New Roman"/>
                <a:cs typeface="Times New Roman"/>
              </a:rPr>
              <a:t>loro giovani adolescenti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controllare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impulsi </a:t>
            </a:r>
            <a:r>
              <a:rPr sz="1200" spc="-5" dirty="0">
                <a:latin typeface="Times New Roman"/>
                <a:cs typeface="Times New Roman"/>
              </a:rPr>
              <a:t>sessuali. Divenne  costume separare </a:t>
            </a:r>
            <a:r>
              <a:rPr sz="1200" dirty="0">
                <a:latin typeface="Times New Roman"/>
                <a:cs typeface="Times New Roman"/>
              </a:rPr>
              <a:t>i ragazzi dai loro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dalla pubertà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matrimonio e di </a:t>
            </a:r>
            <a:r>
              <a:rPr sz="1200" spc="-5" dirty="0">
                <a:latin typeface="Times New Roman"/>
                <a:cs typeface="Times New Roman"/>
              </a:rPr>
              <a:t>affidare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educazione e formazione </a:t>
            </a:r>
            <a:r>
              <a:rPr sz="1200" spc="-5" dirty="0">
                <a:latin typeface="Times New Roman"/>
                <a:cs typeface="Times New Roman"/>
              </a:rPr>
              <a:t>alle  società segrete 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Una delle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principali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circoli 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giovani adolescenti al </a:t>
            </a:r>
            <a:r>
              <a:rPr sz="1200" spc="10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evitare  nascite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illegittime.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78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(791.2) 70:7.9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prostituzione </a:t>
            </a:r>
            <a:r>
              <a:rPr sz="1200" spc="-5" dirty="0">
                <a:latin typeface="Times New Roman"/>
                <a:cs typeface="Times New Roman"/>
              </a:rPr>
              <a:t>commercializzata iniziò quando questi circoli </a:t>
            </a:r>
            <a:r>
              <a:rPr sz="1200" dirty="0">
                <a:latin typeface="Times New Roman"/>
                <a:cs typeface="Times New Roman"/>
              </a:rPr>
              <a:t>di uomini </a:t>
            </a:r>
            <a:r>
              <a:rPr sz="1200" spc="-5" dirty="0">
                <a:latin typeface="Times New Roman"/>
                <a:cs typeface="Times New Roman"/>
              </a:rPr>
              <a:t>pagarono </a:t>
            </a:r>
            <a:r>
              <a:rPr sz="1200" dirty="0">
                <a:latin typeface="Times New Roman"/>
                <a:cs typeface="Times New Roman"/>
              </a:rPr>
              <a:t>del denaro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disporre di donne di 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tribù.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antichi furono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esenti </a:t>
            </a:r>
            <a:r>
              <a:rPr sz="1200" dirty="0">
                <a:latin typeface="Times New Roman"/>
                <a:cs typeface="Times New Roman"/>
              </a:rPr>
              <a:t>da lassismo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sessuale.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98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(791.3) 70:7.10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cerimonia d’iniziazione </a:t>
            </a:r>
            <a:r>
              <a:rPr sz="1200" spc="-5" dirty="0">
                <a:latin typeface="Times New Roman"/>
                <a:cs typeface="Times New Roman"/>
              </a:rPr>
              <a:t>della pubertà si estendeva generalmente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cinque </a:t>
            </a:r>
            <a:r>
              <a:rPr sz="1200" spc="-5" dirty="0">
                <a:latin typeface="Times New Roman"/>
                <a:cs typeface="Times New Roman"/>
              </a:rPr>
              <a:t>anni. </a:t>
            </a:r>
            <a:r>
              <a:rPr sz="1200" dirty="0">
                <a:latin typeface="Times New Roman"/>
                <a:cs typeface="Times New Roman"/>
              </a:rPr>
              <a:t>Molte torture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incisioni </a:t>
            </a:r>
            <a:r>
              <a:rPr sz="1200" spc="-5" dirty="0">
                <a:latin typeface="Times New Roman"/>
                <a:cs typeface="Times New Roman"/>
              </a:rPr>
              <a:t>dolorose praticate su se stessi facevano </a:t>
            </a:r>
            <a:r>
              <a:rPr sz="1200" dirty="0">
                <a:latin typeface="Times New Roman"/>
                <a:cs typeface="Times New Roman"/>
              </a:rPr>
              <a:t>parte di queste </a:t>
            </a:r>
            <a:r>
              <a:rPr sz="1200" spc="-5" dirty="0">
                <a:latin typeface="Times New Roman"/>
                <a:cs typeface="Times New Roman"/>
              </a:rPr>
              <a:t>cerimonie.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circoncisione fu praticata </a:t>
            </a:r>
            <a:r>
              <a:rPr sz="1200" dirty="0">
                <a:latin typeface="Times New Roman"/>
                <a:cs typeface="Times New Roman"/>
              </a:rPr>
              <a:t>inizialmente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rito  d’iniziazione in una di </a:t>
            </a:r>
            <a:r>
              <a:rPr sz="1200" spc="-5" dirty="0">
                <a:latin typeface="Times New Roman"/>
                <a:cs typeface="Times New Roman"/>
              </a:rPr>
              <a:t>queste confraternite segrete.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marchi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tribù erano </a:t>
            </a:r>
            <a:r>
              <a:rPr sz="1200" dirty="0">
                <a:latin typeface="Times New Roman"/>
                <a:cs typeface="Times New Roman"/>
              </a:rPr>
              <a:t>incisi </a:t>
            </a:r>
            <a:r>
              <a:rPr sz="1200" spc="-5" dirty="0">
                <a:latin typeface="Times New Roman"/>
                <a:cs typeface="Times New Roman"/>
              </a:rPr>
              <a:t>sul corpo come </a:t>
            </a:r>
            <a:r>
              <a:rPr sz="1200" dirty="0">
                <a:latin typeface="Times New Roman"/>
                <a:cs typeface="Times New Roman"/>
              </a:rPr>
              <a:t>parte dell’iniziazione </a:t>
            </a:r>
            <a:r>
              <a:rPr sz="1200" spc="-5" dirty="0">
                <a:latin typeface="Times New Roman"/>
                <a:cs typeface="Times New Roman"/>
              </a:rPr>
              <a:t>della  pubertà;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tatuaggio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origine come </a:t>
            </a:r>
            <a:r>
              <a:rPr sz="1200" dirty="0">
                <a:latin typeface="Times New Roman"/>
                <a:cs typeface="Times New Roman"/>
              </a:rPr>
              <a:t>simbolo di </a:t>
            </a:r>
            <a:r>
              <a:rPr sz="1200" spc="-5" dirty="0">
                <a:latin typeface="Times New Roman"/>
                <a:cs typeface="Times New Roman"/>
              </a:rPr>
              <a:t>appartenenza. Tali </a:t>
            </a:r>
            <a:r>
              <a:rPr sz="1200" dirty="0">
                <a:latin typeface="Times New Roman"/>
                <a:cs typeface="Times New Roman"/>
              </a:rPr>
              <a:t>torture, </a:t>
            </a:r>
            <a:r>
              <a:rPr sz="1200" spc="-5" dirty="0">
                <a:latin typeface="Times New Roman"/>
                <a:cs typeface="Times New Roman"/>
              </a:rPr>
              <a:t>insieme </a:t>
            </a:r>
            <a:r>
              <a:rPr sz="1200" dirty="0">
                <a:latin typeface="Times New Roman"/>
                <a:cs typeface="Times New Roman"/>
              </a:rPr>
              <a:t>a molteplici privazioni,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fortificare questi giovani, </a:t>
            </a:r>
            <a:r>
              <a:rPr sz="1200" dirty="0">
                <a:latin typeface="Times New Roman"/>
                <a:cs typeface="Times New Roman"/>
              </a:rPr>
              <a:t>d’imprimere in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la realtà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e le sue inevitabili </a:t>
            </a:r>
            <a:r>
              <a:rPr sz="1200" spc="-5" dirty="0">
                <a:latin typeface="Times New Roman"/>
                <a:cs typeface="Times New Roman"/>
              </a:rPr>
              <a:t>avversità. Questo risultato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meglio raggiunto 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giochi atletici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gare </a:t>
            </a:r>
            <a:r>
              <a:rPr sz="1200" dirty="0">
                <a:latin typeface="Times New Roman"/>
                <a:cs typeface="Times New Roman"/>
              </a:rPr>
              <a:t>fisiche apparsi più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590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(791.4) 70:7.11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società segrete miravano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migliorare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moralità degli adolescenti. </a:t>
            </a:r>
            <a:r>
              <a:rPr sz="1200" dirty="0">
                <a:latin typeface="Times New Roman"/>
                <a:cs typeface="Times New Roman"/>
              </a:rPr>
              <a:t>Uno degli scopi </a:t>
            </a:r>
            <a:r>
              <a:rPr sz="1200" spc="-5" dirty="0">
                <a:latin typeface="Times New Roman"/>
                <a:cs typeface="Times New Roman"/>
              </a:rPr>
              <a:t>principali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cerimonie  della pubertà era </a:t>
            </a:r>
            <a:r>
              <a:rPr sz="1200" dirty="0">
                <a:latin typeface="Times New Roman"/>
                <a:cs typeface="Times New Roman"/>
              </a:rPr>
              <a:t>d’imprimere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ragazzi che non </a:t>
            </a:r>
            <a:r>
              <a:rPr sz="1200" spc="-5" dirty="0">
                <a:latin typeface="Times New Roman"/>
                <a:cs typeface="Times New Roman"/>
              </a:rPr>
              <a:t>dovevano toccare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mogli degli altri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793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(791.5) 70:7.12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questi anni </a:t>
            </a:r>
            <a:r>
              <a:rPr sz="1200" dirty="0">
                <a:latin typeface="Times New Roman"/>
                <a:cs typeface="Times New Roman"/>
              </a:rPr>
              <a:t>di disciplina e di </a:t>
            </a:r>
            <a:r>
              <a:rPr sz="1200" spc="-5" dirty="0">
                <a:latin typeface="Times New Roman"/>
                <a:cs typeface="Times New Roman"/>
              </a:rPr>
              <a:t>formazione rigorose,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 matrimonio,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giovani erano </a:t>
            </a:r>
            <a:r>
              <a:rPr sz="1200" dirty="0">
                <a:latin typeface="Times New Roman"/>
                <a:cs typeface="Times New Roman"/>
              </a:rPr>
              <a:t>generalmente  </a:t>
            </a:r>
            <a:r>
              <a:rPr sz="1200" spc="-5" dirty="0">
                <a:latin typeface="Times New Roman"/>
                <a:cs typeface="Times New Roman"/>
              </a:rPr>
              <a:t>lasciati liberi </a:t>
            </a:r>
            <a:r>
              <a:rPr sz="1200" dirty="0">
                <a:latin typeface="Times New Roman"/>
                <a:cs typeface="Times New Roman"/>
              </a:rPr>
              <a:t>per un breve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divertimento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libertà, </a:t>
            </a:r>
            <a:r>
              <a:rPr sz="1200" dirty="0">
                <a:latin typeface="Times New Roman"/>
                <a:cs typeface="Times New Roman"/>
              </a:rPr>
              <a:t>dopo di </a:t>
            </a:r>
            <a:r>
              <a:rPr sz="1200" spc="-5" dirty="0">
                <a:latin typeface="Times New Roman"/>
                <a:cs typeface="Times New Roman"/>
              </a:rPr>
              <a:t>che ritornavano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sposarsi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sottomettersi per </a:t>
            </a:r>
            <a:r>
              <a:rPr sz="1200" spc="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vita  </a:t>
            </a:r>
            <a:r>
              <a:rPr sz="1200" spc="-5" dirty="0">
                <a:latin typeface="Times New Roman"/>
                <a:cs typeface="Times New Roman"/>
              </a:rPr>
              <a:t>ai tabù della </a:t>
            </a:r>
            <a:r>
              <a:rPr sz="1200" dirty="0">
                <a:latin typeface="Times New Roman"/>
                <a:cs typeface="Times New Roman"/>
              </a:rPr>
              <a:t>tribù. </a:t>
            </a:r>
            <a:r>
              <a:rPr sz="1200" spc="-5" dirty="0">
                <a:latin typeface="Times New Roman"/>
                <a:cs typeface="Times New Roman"/>
              </a:rPr>
              <a:t>Questa antica </a:t>
            </a:r>
            <a:r>
              <a:rPr sz="1200" dirty="0">
                <a:latin typeface="Times New Roman"/>
                <a:cs typeface="Times New Roman"/>
              </a:rPr>
              <a:t>usanza è </a:t>
            </a:r>
            <a:r>
              <a:rPr sz="1200" spc="-5" dirty="0">
                <a:latin typeface="Times New Roman"/>
                <a:cs typeface="Times New Roman"/>
              </a:rPr>
              <a:t>persistita fino </a:t>
            </a:r>
            <a:r>
              <a:rPr sz="1200" dirty="0">
                <a:latin typeface="Times New Roman"/>
                <a:cs typeface="Times New Roman"/>
              </a:rPr>
              <a:t>ai tempi </a:t>
            </a:r>
            <a:r>
              <a:rPr sz="1200" spc="-5" dirty="0">
                <a:latin typeface="Times New Roman"/>
                <a:cs typeface="Times New Roman"/>
              </a:rPr>
              <a:t>moderni </a:t>
            </a:r>
            <a:r>
              <a:rPr sz="1200" dirty="0">
                <a:latin typeface="Times New Roman"/>
                <a:cs typeface="Times New Roman"/>
              </a:rPr>
              <a:t>nel futile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“sfogare i bollori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giovanili”.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039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92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(791.6) 70:7.13 </a:t>
            </a:r>
            <a:r>
              <a:rPr sz="1200" dirty="0">
                <a:latin typeface="Times New Roman"/>
                <a:cs typeface="Times New Roman"/>
              </a:rPr>
              <a:t>Molte tribù </a:t>
            </a:r>
            <a:r>
              <a:rPr sz="1200" spc="-5" dirty="0">
                <a:latin typeface="Times New Roman"/>
                <a:cs typeface="Times New Roman"/>
              </a:rPr>
              <a:t>successive approvarono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circoli segreti </a:t>
            </a:r>
            <a:r>
              <a:rPr sz="1200" dirty="0">
                <a:latin typeface="Times New Roman"/>
                <a:cs typeface="Times New Roman"/>
              </a:rPr>
              <a:t>di donne, il cui scopo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giovani  adolescenti </a:t>
            </a:r>
            <a:r>
              <a:rPr sz="1200" dirty="0">
                <a:latin typeface="Times New Roman"/>
                <a:cs typeface="Times New Roman"/>
              </a:rPr>
              <a:t>a diventare spose e </a:t>
            </a:r>
            <a:r>
              <a:rPr sz="1200" spc="-5" dirty="0">
                <a:latin typeface="Times New Roman"/>
                <a:cs typeface="Times New Roman"/>
              </a:rPr>
              <a:t>madri. Dopo </a:t>
            </a:r>
            <a:r>
              <a:rPr sz="1200" dirty="0">
                <a:latin typeface="Times New Roman"/>
                <a:cs typeface="Times New Roman"/>
              </a:rPr>
              <a:t>l’iniziazione le </a:t>
            </a:r>
            <a:r>
              <a:rPr sz="1200" spc="-5" dirty="0">
                <a:latin typeface="Times New Roman"/>
                <a:cs typeface="Times New Roman"/>
              </a:rPr>
              <a:t>giovani erano candidate al matrimonio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ricevevano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partecipare alla “presentazione delle spose promesse”,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festa delle </a:t>
            </a:r>
            <a:r>
              <a:rPr sz="1200" dirty="0">
                <a:latin typeface="Times New Roman"/>
                <a:cs typeface="Times New Roman"/>
              </a:rPr>
              <a:t>debuttanti di quei tempi. </a:t>
            </a:r>
            <a:r>
              <a:rPr sz="1200" spc="-5" dirty="0">
                <a:latin typeface="Times New Roman"/>
                <a:cs typeface="Times New Roman"/>
              </a:rPr>
              <a:t>Apparvero presto </a:t>
            </a:r>
            <a:r>
              <a:rPr sz="1200" dirty="0">
                <a:latin typeface="Times New Roman"/>
                <a:cs typeface="Times New Roman"/>
              </a:rPr>
              <a:t>ordini femminili con  voto di</a:t>
            </a:r>
            <a:r>
              <a:rPr sz="1200" spc="-5" dirty="0">
                <a:latin typeface="Times New Roman"/>
                <a:cs typeface="Times New Roman"/>
              </a:rPr>
              <a:t> nubilato.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4574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(791.7) 70:7.14 </a:t>
            </a:r>
            <a:r>
              <a:rPr sz="1200" spc="-5" dirty="0">
                <a:latin typeface="Times New Roman"/>
                <a:cs typeface="Times New Roman"/>
              </a:rPr>
              <a:t>Ben presto fecero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apparizione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circoli </a:t>
            </a:r>
            <a:r>
              <a:rPr sz="1200" dirty="0">
                <a:latin typeface="Times New Roman"/>
                <a:cs typeface="Times New Roman"/>
              </a:rPr>
              <a:t>non segreti, quando nuovi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maschili e </a:t>
            </a:r>
            <a:r>
              <a:rPr sz="1200" spc="-5" dirty="0">
                <a:latin typeface="Times New Roman"/>
                <a:cs typeface="Times New Roman"/>
              </a:rPr>
              <a:t>femminili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sposati  formarono </a:t>
            </a:r>
            <a:r>
              <a:rPr sz="1200" dirty="0">
                <a:latin typeface="Times New Roman"/>
                <a:cs typeface="Times New Roman"/>
              </a:rPr>
              <a:t>organizzazioni </a:t>
            </a:r>
            <a:r>
              <a:rPr sz="1200" spc="-5" dirty="0">
                <a:latin typeface="Times New Roman"/>
                <a:cs typeface="Times New Roman"/>
              </a:rPr>
              <a:t>proprie separate. Queste associazioni furono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prime scuole. </a:t>
            </a:r>
            <a:r>
              <a:rPr sz="1200" dirty="0">
                <a:latin typeface="Times New Roman"/>
                <a:cs typeface="Times New Roman"/>
              </a:rPr>
              <a:t>Ed 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uomini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di donne </a:t>
            </a:r>
            <a:r>
              <a:rPr sz="1200" spc="-5" dirty="0">
                <a:latin typeface="Times New Roman"/>
                <a:cs typeface="Times New Roman"/>
              </a:rPr>
              <a:t>si abbandonavano spesso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reciproche molestie, </a:t>
            </a:r>
            <a:r>
              <a:rPr sz="1200" dirty="0">
                <a:latin typeface="Times New Roman"/>
                <a:cs typeface="Times New Roman"/>
              </a:rPr>
              <a:t>alcune tribù </a:t>
            </a:r>
            <a:r>
              <a:rPr sz="1200" spc="-5" dirty="0">
                <a:latin typeface="Times New Roman"/>
                <a:cs typeface="Times New Roman"/>
              </a:rPr>
              <a:t>evolute,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educatori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Dalamatia, sperimentarono l’insegnamento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collegi </a:t>
            </a:r>
            <a:r>
              <a:rPr sz="1200" dirty="0">
                <a:latin typeface="Times New Roman"/>
                <a:cs typeface="Times New Roman"/>
              </a:rPr>
              <a:t>misti con </a:t>
            </a:r>
            <a:r>
              <a:rPr sz="1200" spc="-5" dirty="0">
                <a:latin typeface="Times New Roman"/>
                <a:cs typeface="Times New Roman"/>
              </a:rPr>
              <a:t>interni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(791.8) 70:7.15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segrete </a:t>
            </a:r>
            <a:r>
              <a:rPr sz="1200" spc="-5" dirty="0">
                <a:latin typeface="Times New Roman"/>
                <a:cs typeface="Times New Roman"/>
              </a:rPr>
              <a:t>contribuirono </a:t>
            </a:r>
            <a:r>
              <a:rPr sz="1200" dirty="0">
                <a:latin typeface="Times New Roman"/>
                <a:cs typeface="Times New Roman"/>
              </a:rPr>
              <a:t>all’istituzione di </a:t>
            </a:r>
            <a:r>
              <a:rPr sz="1200" spc="-5" dirty="0">
                <a:latin typeface="Times New Roman"/>
                <a:cs typeface="Times New Roman"/>
              </a:rPr>
              <a:t>caste sociali, principalmente per </a:t>
            </a:r>
            <a:r>
              <a:rPr sz="1200" dirty="0">
                <a:latin typeface="Times New Roman"/>
                <a:cs typeface="Times New Roman"/>
              </a:rPr>
              <a:t>il carattere </a:t>
            </a:r>
            <a:r>
              <a:rPr sz="1200" spc="-5" dirty="0">
                <a:latin typeface="Times New Roman"/>
                <a:cs typeface="Times New Roman"/>
              </a:rPr>
              <a:t>misterioso delle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iniziazioni. </a:t>
            </a:r>
            <a:r>
              <a:rPr sz="1200" dirty="0">
                <a:latin typeface="Times New Roman"/>
                <a:cs typeface="Times New Roman"/>
              </a:rPr>
              <a:t>I membri di </a:t>
            </a:r>
            <a:r>
              <a:rPr sz="1200" spc="-5" dirty="0">
                <a:latin typeface="Times New Roman"/>
                <a:cs typeface="Times New Roman"/>
              </a:rPr>
              <a:t>queste società </a:t>
            </a:r>
            <a:r>
              <a:rPr sz="1200" dirty="0">
                <a:latin typeface="Times New Roman"/>
                <a:cs typeface="Times New Roman"/>
              </a:rPr>
              <a:t>portarono inizialmente </a:t>
            </a:r>
            <a:r>
              <a:rPr sz="1200" spc="-5" dirty="0">
                <a:latin typeface="Times New Roman"/>
                <a:cs typeface="Times New Roman"/>
              </a:rPr>
              <a:t>delle maschere per </a:t>
            </a:r>
            <a:r>
              <a:rPr sz="1200" dirty="0">
                <a:latin typeface="Times New Roman"/>
                <a:cs typeface="Times New Roman"/>
              </a:rPr>
              <a:t>spaventare e tenere </a:t>
            </a:r>
            <a:r>
              <a:rPr sz="1200" spc="-5" dirty="0">
                <a:latin typeface="Times New Roman"/>
                <a:cs typeface="Times New Roman"/>
              </a:rPr>
              <a:t>lontani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curiosi dai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riti  </a:t>
            </a:r>
            <a:r>
              <a:rPr sz="1200" spc="-5" dirty="0">
                <a:latin typeface="Times New Roman"/>
                <a:cs typeface="Times New Roman"/>
              </a:rPr>
              <a:t>d’onore ai morti </a:t>
            </a:r>
            <a:r>
              <a:rPr sz="1200" dirty="0">
                <a:latin typeface="Times New Roman"/>
                <a:cs typeface="Times New Roman"/>
              </a:rPr>
              <a:t>— il culto </a:t>
            </a:r>
            <a:r>
              <a:rPr sz="1200" spc="-5" dirty="0">
                <a:latin typeface="Times New Roman"/>
                <a:cs typeface="Times New Roman"/>
              </a:rPr>
              <a:t>degli antenati. Questo </a:t>
            </a:r>
            <a:r>
              <a:rPr sz="1200" dirty="0">
                <a:latin typeface="Times New Roman"/>
                <a:cs typeface="Times New Roman"/>
              </a:rPr>
              <a:t>rituale </a:t>
            </a:r>
            <a:r>
              <a:rPr sz="1200" spc="-5" dirty="0">
                <a:latin typeface="Times New Roman"/>
                <a:cs typeface="Times New Roman"/>
              </a:rPr>
              <a:t>si trasformò </a:t>
            </a:r>
            <a:r>
              <a:rPr sz="1200" dirty="0">
                <a:latin typeface="Times New Roman"/>
                <a:cs typeface="Times New Roman"/>
              </a:rPr>
              <a:t>più tardi in una pseudoseduta spiritica </a:t>
            </a:r>
            <a:r>
              <a:rPr sz="1200" spc="-5" dirty="0">
                <a:latin typeface="Times New Roman"/>
                <a:cs typeface="Times New Roman"/>
              </a:rPr>
              <a:t>alla quale si </a:t>
            </a:r>
            <a:r>
              <a:rPr sz="1200" dirty="0">
                <a:latin typeface="Times New Roman"/>
                <a:cs typeface="Times New Roman"/>
              </a:rPr>
              <a:t>riteneva  </a:t>
            </a:r>
            <a:r>
              <a:rPr sz="1200" spc="-5" dirty="0">
                <a:latin typeface="Times New Roman"/>
                <a:cs typeface="Times New Roman"/>
              </a:rPr>
              <a:t>partecipassero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fantasmi.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società </a:t>
            </a:r>
            <a:r>
              <a:rPr sz="1200" spc="-5" dirty="0">
                <a:latin typeface="Times New Roman"/>
                <a:cs typeface="Times New Roman"/>
              </a:rPr>
              <a:t>antiche della “nuova nascita” </a:t>
            </a:r>
            <a:r>
              <a:rPr sz="1200" dirty="0">
                <a:latin typeface="Times New Roman"/>
                <a:cs typeface="Times New Roman"/>
              </a:rPr>
              <a:t>usavano </a:t>
            </a:r>
            <a:r>
              <a:rPr sz="1200" spc="-5" dirty="0">
                <a:latin typeface="Times New Roman"/>
                <a:cs typeface="Times New Roman"/>
              </a:rPr>
              <a:t>dei simboli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impiegavano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linguaggio segreto  speciale; rinunciavano </a:t>
            </a:r>
            <a:r>
              <a:rPr sz="1200" dirty="0">
                <a:latin typeface="Times New Roman"/>
                <a:cs typeface="Times New Roman"/>
              </a:rPr>
              <a:t>anche a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cibi e bevande. </a:t>
            </a:r>
            <a:r>
              <a:rPr sz="1200" spc="-5" dirty="0">
                <a:latin typeface="Times New Roman"/>
                <a:cs typeface="Times New Roman"/>
              </a:rPr>
              <a:t>Esse svolgevano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ruolo </a:t>
            </a:r>
            <a:r>
              <a:rPr sz="1200" dirty="0">
                <a:latin typeface="Times New Roman"/>
                <a:cs typeface="Times New Roman"/>
              </a:rPr>
              <a:t>di polizia </a:t>
            </a:r>
            <a:r>
              <a:rPr sz="1200" spc="-5" dirty="0">
                <a:latin typeface="Times New Roman"/>
                <a:cs typeface="Times New Roman"/>
              </a:rPr>
              <a:t>notturna ed operavano altrimenti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esteso  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71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(792.1) 70:7.16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associazioni segrete </a:t>
            </a:r>
            <a:r>
              <a:rPr sz="1200" dirty="0">
                <a:latin typeface="Times New Roman"/>
                <a:cs typeface="Times New Roman"/>
              </a:rPr>
              <a:t>imponevano un </a:t>
            </a:r>
            <a:r>
              <a:rPr sz="1200" spc="-5" dirty="0">
                <a:latin typeface="Times New Roman"/>
                <a:cs typeface="Times New Roman"/>
              </a:rPr>
              <a:t>giuramento, prescrivevano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fiducia ed insegnavano </a:t>
            </a:r>
            <a:r>
              <a:rPr sz="1200" dirty="0">
                <a:latin typeface="Times New Roman"/>
                <a:cs typeface="Times New Roman"/>
              </a:rPr>
              <a:t>a mantenere i </a:t>
            </a:r>
            <a:r>
              <a:rPr sz="1200" spc="-5" dirty="0">
                <a:latin typeface="Times New Roman"/>
                <a:cs typeface="Times New Roman"/>
              </a:rPr>
              <a:t>segreti.  Questi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tenevano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soggezione </a:t>
            </a:r>
            <a:r>
              <a:rPr sz="1200" dirty="0">
                <a:latin typeface="Times New Roman"/>
                <a:cs typeface="Times New Roman"/>
              </a:rPr>
              <a:t>il popolino e lo </a:t>
            </a:r>
            <a:r>
              <a:rPr sz="1200" spc="-5" dirty="0">
                <a:latin typeface="Times New Roman"/>
                <a:cs typeface="Times New Roman"/>
              </a:rPr>
              <a:t>controllavano; agivano anche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di vigilanza, </a:t>
            </a:r>
            <a:r>
              <a:rPr sz="1200" spc="-5" dirty="0">
                <a:latin typeface="Times New Roman"/>
                <a:cs typeface="Times New Roman"/>
              </a:rPr>
              <a:t>praticando così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linciaggio. Essi furono </a:t>
            </a:r>
            <a:r>
              <a:rPr sz="1200" dirty="0">
                <a:latin typeface="Times New Roman"/>
                <a:cs typeface="Times New Roman"/>
              </a:rPr>
              <a:t>le prime spie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tribù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e la prima polizia </a:t>
            </a:r>
            <a:r>
              <a:rPr sz="1200" spc="-5" dirty="0">
                <a:latin typeface="Times New Roman"/>
                <a:cs typeface="Times New Roman"/>
              </a:rPr>
              <a:t>segreta </a:t>
            </a:r>
            <a:r>
              <a:rPr sz="1200" dirty="0">
                <a:latin typeface="Times New Roman"/>
                <a:cs typeface="Times New Roman"/>
              </a:rPr>
              <a:t>in tempo di </a:t>
            </a:r>
            <a:r>
              <a:rPr sz="1200" spc="-5" dirty="0">
                <a:latin typeface="Times New Roman"/>
                <a:cs typeface="Times New Roman"/>
              </a:rPr>
              <a:t>pace. Meglio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ancora,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tennero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 </a:t>
            </a:r>
            <a:r>
              <a:rPr sz="1200" dirty="0">
                <a:latin typeface="Times New Roman"/>
                <a:cs typeface="Times New Roman"/>
              </a:rPr>
              <a:t>privi di </a:t>
            </a:r>
            <a:r>
              <a:rPr sz="1200" spc="-5" dirty="0">
                <a:latin typeface="Times New Roman"/>
                <a:cs typeface="Times New Roman"/>
              </a:rPr>
              <a:t>scrupoli </a:t>
            </a:r>
            <a:r>
              <a:rPr sz="1200" dirty="0">
                <a:latin typeface="Times New Roman"/>
                <a:cs typeface="Times New Roman"/>
              </a:rPr>
              <a:t>in uno stato d’ansia; </a:t>
            </a:r>
            <a:r>
              <a:rPr sz="1200" spc="-5" dirty="0">
                <a:latin typeface="Times New Roman"/>
                <a:cs typeface="Times New Roman"/>
              </a:rPr>
              <a:t>per controbilanciarli </a:t>
            </a:r>
            <a:r>
              <a:rPr sz="1200" dirty="0">
                <a:latin typeface="Times New Roman"/>
                <a:cs typeface="Times New Roman"/>
              </a:rPr>
              <a:t>i re istituirono una loro polizia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segreta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563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168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(792.2) 70:7.17 </a:t>
            </a:r>
            <a:r>
              <a:rPr sz="1200" spc="-5" dirty="0">
                <a:latin typeface="Times New Roman"/>
                <a:cs typeface="Times New Roman"/>
              </a:rPr>
              <a:t>Queste società diedero </a:t>
            </a:r>
            <a:r>
              <a:rPr sz="1200" dirty="0">
                <a:latin typeface="Times New Roman"/>
                <a:cs typeface="Times New Roman"/>
              </a:rPr>
              <a:t>origine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partiti politici.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governo di partito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“il forte” </a:t>
            </a:r>
            <a:r>
              <a:rPr sz="1200" i="1" spc="-5" dirty="0">
                <a:latin typeface="Times New Roman"/>
                <a:cs typeface="Times New Roman"/>
              </a:rPr>
              <a:t>contro </a:t>
            </a:r>
            <a:r>
              <a:rPr sz="1200" spc="-5" dirty="0">
                <a:latin typeface="Times New Roman"/>
                <a:cs typeface="Times New Roman"/>
              </a:rPr>
              <a:t>“il debole”. </a:t>
            </a:r>
            <a:r>
              <a:rPr sz="1200" dirty="0">
                <a:latin typeface="Times New Roman"/>
                <a:cs typeface="Times New Roman"/>
              </a:rPr>
              <a:t>Nei  tempi antichi </a:t>
            </a:r>
            <a:r>
              <a:rPr sz="1200" spc="-5" dirty="0">
                <a:latin typeface="Times New Roman"/>
                <a:cs typeface="Times New Roman"/>
              </a:rPr>
              <a:t>alla guerra civile seguiva </a:t>
            </a:r>
            <a:r>
              <a:rPr sz="1200" dirty="0">
                <a:latin typeface="Times New Roman"/>
                <a:cs typeface="Times New Roman"/>
              </a:rPr>
              <a:t>soltanto un </a:t>
            </a:r>
            <a:r>
              <a:rPr sz="1200" spc="-5" dirty="0">
                <a:latin typeface="Times New Roman"/>
                <a:cs typeface="Times New Roman"/>
              </a:rPr>
              <a:t>cambio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amministrazione, cosa </a:t>
            </a:r>
            <a:r>
              <a:rPr sz="1200" dirty="0">
                <a:latin typeface="Times New Roman"/>
                <a:cs typeface="Times New Roman"/>
              </a:rPr>
              <a:t>che provava ampiamente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debole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diventato forte.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(792.3) 70:7.18 </a:t>
            </a:r>
            <a:r>
              <a:rPr sz="1200" spc="-5" dirty="0">
                <a:latin typeface="Times New Roman"/>
                <a:cs typeface="Times New Roman"/>
              </a:rPr>
              <a:t>Questi circoli furono impiegati dai mercanti per riscuotere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crediti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sovrani per </a:t>
            </a:r>
            <a:r>
              <a:rPr sz="1200" spc="-5" dirty="0">
                <a:latin typeface="Times New Roman"/>
                <a:cs typeface="Times New Roman"/>
              </a:rPr>
              <a:t>riscuotere </a:t>
            </a:r>
            <a:r>
              <a:rPr sz="1200" dirty="0">
                <a:latin typeface="Times New Roman"/>
                <a:cs typeface="Times New Roman"/>
              </a:rPr>
              <a:t>le imposte.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tassazione è stata una lunga lotta; una delle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prime </a:t>
            </a:r>
            <a:r>
              <a:rPr sz="1200" spc="-5" dirty="0">
                <a:latin typeface="Times New Roman"/>
                <a:cs typeface="Times New Roman"/>
              </a:rPr>
              <a:t>forme 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decima,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decima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caccia 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bottino.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tasse </a:t>
            </a:r>
            <a:r>
              <a:rPr sz="1200" spc="-5" dirty="0">
                <a:latin typeface="Times New Roman"/>
                <a:cs typeface="Times New Roman"/>
              </a:rPr>
              <a:t>furono  fatte pagare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 reale,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scoprì </a:t>
            </a:r>
            <a:r>
              <a:rPr sz="1200" dirty="0">
                <a:latin typeface="Times New Roman"/>
                <a:cs typeface="Times New Roman"/>
              </a:rPr>
              <a:t>che era più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riscuoterle </a:t>
            </a:r>
            <a:r>
              <a:rPr sz="1200" spc="-5" dirty="0">
                <a:latin typeface="Times New Roman"/>
                <a:cs typeface="Times New Roman"/>
              </a:rPr>
              <a:t>mascherandole </a:t>
            </a:r>
            <a:r>
              <a:rPr sz="1200" dirty="0">
                <a:latin typeface="Times New Roman"/>
                <a:cs typeface="Times New Roman"/>
              </a:rPr>
              <a:t>da offerta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sostenere  il servizio 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451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(792.4) 70:7.19 </a:t>
            </a:r>
            <a:r>
              <a:rPr sz="1200" spc="-5" dirty="0">
                <a:latin typeface="Times New Roman"/>
                <a:cs typeface="Times New Roman"/>
              </a:rPr>
              <a:t>A poco </a:t>
            </a:r>
            <a:r>
              <a:rPr sz="1200" dirty="0">
                <a:latin typeface="Times New Roman"/>
                <a:cs typeface="Times New Roman"/>
              </a:rPr>
              <a:t>a poco </a:t>
            </a:r>
            <a:r>
              <a:rPr sz="1200" spc="-5" dirty="0">
                <a:latin typeface="Times New Roman"/>
                <a:cs typeface="Times New Roman"/>
              </a:rPr>
              <a:t>queste associazioni segrete si trasformarono </a:t>
            </a:r>
            <a:r>
              <a:rPr sz="1200" dirty="0">
                <a:latin typeface="Times New Roman"/>
                <a:cs typeface="Times New Roman"/>
              </a:rPr>
              <a:t>nelle prime </a:t>
            </a:r>
            <a:r>
              <a:rPr sz="1200" spc="-5" dirty="0">
                <a:latin typeface="Times New Roman"/>
                <a:cs typeface="Times New Roman"/>
              </a:rPr>
              <a:t>organizzazioni caritatevoli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evolvettero  </a:t>
            </a:r>
            <a:r>
              <a:rPr sz="1200" spc="-5" dirty="0">
                <a:latin typeface="Times New Roman"/>
                <a:cs typeface="Times New Roman"/>
              </a:rPr>
              <a:t>nelle società religiose </a:t>
            </a:r>
            <a:r>
              <a:rPr sz="1200" dirty="0">
                <a:latin typeface="Times New Roman"/>
                <a:cs typeface="Times New Roman"/>
              </a:rPr>
              <a:t>primitive — </a:t>
            </a:r>
            <a:r>
              <a:rPr sz="1200" spc="-5" dirty="0">
                <a:latin typeface="Times New Roman"/>
                <a:cs typeface="Times New Roman"/>
              </a:rPr>
              <a:t>precorritrici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Chiese. Infine </a:t>
            </a:r>
            <a:r>
              <a:rPr sz="1200" dirty="0">
                <a:latin typeface="Times New Roman"/>
                <a:cs typeface="Times New Roman"/>
              </a:rPr>
              <a:t>alcune di queste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divennero </a:t>
            </a:r>
            <a:r>
              <a:rPr sz="1200" spc="-5" dirty="0">
                <a:latin typeface="Times New Roman"/>
                <a:cs typeface="Times New Roman"/>
              </a:rPr>
              <a:t>intertribali, </a:t>
            </a:r>
            <a:r>
              <a:rPr sz="1200" dirty="0">
                <a:latin typeface="Times New Roman"/>
                <a:cs typeface="Times New Roman"/>
              </a:rPr>
              <a:t>le prime  </a:t>
            </a:r>
            <a:r>
              <a:rPr sz="1200" spc="-5" dirty="0">
                <a:latin typeface="Times New Roman"/>
                <a:cs typeface="Times New Roman"/>
              </a:rPr>
              <a:t>confraternite internazionali.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Le classi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sociali</a:t>
            </a:r>
            <a:endParaRPr sz="1600">
              <a:latin typeface="Times New Roman"/>
              <a:cs typeface="Times New Roman"/>
            </a:endParaRPr>
          </a:p>
          <a:p>
            <a:pPr marL="88900" marR="28384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(792.5) 70:8.1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disuguaglianza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esseri umani </a:t>
            </a:r>
            <a:r>
              <a:rPr sz="1200" dirty="0">
                <a:latin typeface="Times New Roman"/>
                <a:cs typeface="Times New Roman"/>
              </a:rPr>
              <a:t>assicura l’apparizione di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sociali. I </a:t>
            </a:r>
            <a:r>
              <a:rPr sz="1200" spc="-5" dirty="0">
                <a:latin typeface="Times New Roman"/>
                <a:cs typeface="Times New Roman"/>
              </a:rPr>
              <a:t>soli </a:t>
            </a:r>
            <a:r>
              <a:rPr sz="1200" dirty="0">
                <a:latin typeface="Times New Roman"/>
                <a:cs typeface="Times New Roman"/>
              </a:rPr>
              <a:t>mondi senza </a:t>
            </a:r>
            <a:r>
              <a:rPr sz="1200" spc="-5" dirty="0">
                <a:latin typeface="Times New Roman"/>
                <a:cs typeface="Times New Roman"/>
              </a:rPr>
              <a:t>strati  sociali </a:t>
            </a:r>
            <a:r>
              <a:rPr sz="1200" dirty="0">
                <a:latin typeface="Times New Roman"/>
                <a:cs typeface="Times New Roman"/>
              </a:rPr>
              <a:t>sono i più </a:t>
            </a:r>
            <a:r>
              <a:rPr sz="1200" spc="-5" dirty="0">
                <a:latin typeface="Times New Roman"/>
                <a:cs typeface="Times New Roman"/>
              </a:rPr>
              <a:t>primitivi </a:t>
            </a:r>
            <a:r>
              <a:rPr sz="1200" dirty="0">
                <a:latin typeface="Times New Roman"/>
                <a:cs typeface="Times New Roman"/>
              </a:rPr>
              <a:t>ed i più avanzati. </a:t>
            </a:r>
            <a:r>
              <a:rPr sz="1200" spc="-5" dirty="0">
                <a:latin typeface="Times New Roman"/>
                <a:cs typeface="Times New Roman"/>
              </a:rPr>
              <a:t>Una civiltà agli albori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iniziato la differenziazione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sociali,  mentre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stabilizzato </a:t>
            </a:r>
            <a:r>
              <a:rPr sz="1200" dirty="0">
                <a:latin typeface="Times New Roman"/>
                <a:cs typeface="Times New Roman"/>
              </a:rPr>
              <a:t>in luce e vita ha largamente </a:t>
            </a:r>
            <a:r>
              <a:rPr sz="1200" spc="-5" dirty="0">
                <a:latin typeface="Times New Roman"/>
                <a:cs typeface="Times New Roman"/>
              </a:rPr>
              <a:t>superato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divisioni dell’umanità, che sono così </a:t>
            </a:r>
            <a:r>
              <a:rPr sz="1200" dirty="0">
                <a:latin typeface="Times New Roman"/>
                <a:cs typeface="Times New Roman"/>
              </a:rPr>
              <a:t>caratteristiche di  tutte le tappe </a:t>
            </a:r>
            <a:r>
              <a:rPr sz="1200" spc="-5" dirty="0">
                <a:latin typeface="Times New Roman"/>
                <a:cs typeface="Times New Roman"/>
              </a:rPr>
              <a:t>intermedie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4889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(792.6) 70:8.2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emergeva </a:t>
            </a:r>
            <a:r>
              <a:rPr sz="1200" dirty="0">
                <a:latin typeface="Times New Roman"/>
                <a:cs typeface="Times New Roman"/>
              </a:rPr>
              <a:t>dallo </a:t>
            </a:r>
            <a:r>
              <a:rPr sz="1200" spc="-5" dirty="0">
                <a:latin typeface="Times New Roman"/>
                <a:cs typeface="Times New Roman"/>
              </a:rPr>
              <a:t>stato selvaggio passando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barbarie,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componenti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teso a  </a:t>
            </a:r>
            <a:r>
              <a:rPr sz="1200" spc="-5" dirty="0">
                <a:latin typeface="Times New Roman"/>
                <a:cs typeface="Times New Roman"/>
              </a:rPr>
              <a:t>raggrupparsi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classi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seguenti ragioni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generali: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896924" y="513333"/>
            <a:ext cx="7279640" cy="37268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936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(792.7) 70:8.3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Naturali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contatto, parentela </a:t>
            </a:r>
            <a:r>
              <a:rPr sz="1200" dirty="0">
                <a:latin typeface="Times New Roman"/>
                <a:cs typeface="Times New Roman"/>
              </a:rPr>
              <a:t>e matrimonio; le </a:t>
            </a:r>
            <a:r>
              <a:rPr sz="1200" spc="-5" dirty="0">
                <a:latin typeface="Times New Roman"/>
                <a:cs typeface="Times New Roman"/>
              </a:rPr>
              <a:t>prime distinzioni sociali furono basate sul sesso, l’età 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parentela con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1366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(792.8) 70:8.4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Personali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capacità,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resistenza, dell’abilità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forza </a:t>
            </a:r>
            <a:r>
              <a:rPr sz="1200" spc="-5" dirty="0">
                <a:latin typeface="Times New Roman"/>
                <a:cs typeface="Times New Roman"/>
              </a:rPr>
              <a:t>d’animo; subito  seguite </a:t>
            </a:r>
            <a:r>
              <a:rPr sz="1200" dirty="0">
                <a:latin typeface="Times New Roman"/>
                <a:cs typeface="Times New Roman"/>
              </a:rPr>
              <a:t>dal riconoscimento </a:t>
            </a:r>
            <a:r>
              <a:rPr sz="1200" spc="-5" dirty="0">
                <a:latin typeface="Times New Roman"/>
                <a:cs typeface="Times New Roman"/>
              </a:rPr>
              <a:t>della padronanza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linguaggio, </a:t>
            </a:r>
            <a:r>
              <a:rPr sz="1200" dirty="0">
                <a:latin typeface="Times New Roman"/>
                <a:cs typeface="Times New Roman"/>
              </a:rPr>
              <a:t>della conoscenza e </a:t>
            </a:r>
            <a:r>
              <a:rPr sz="1200" spc="-5" dirty="0">
                <a:latin typeface="Times New Roman"/>
                <a:cs typeface="Times New Roman"/>
              </a:rPr>
              <a:t>dell’intelligenza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14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(792.9) 70:8.5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Casuali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la guerra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l’emigrazione portarono alla separazione dei gruppi umani. L’evoluzione delle  classi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fortemente </a:t>
            </a:r>
            <a:r>
              <a:rPr sz="1200" dirty="0">
                <a:latin typeface="Times New Roman"/>
                <a:cs typeface="Times New Roman"/>
              </a:rPr>
              <a:t>influenzata </a:t>
            </a:r>
            <a:r>
              <a:rPr sz="1200" spc="-5" dirty="0">
                <a:latin typeface="Times New Roman"/>
                <a:cs typeface="Times New Roman"/>
              </a:rPr>
              <a:t>dalle conquiste, </a:t>
            </a:r>
            <a:r>
              <a:rPr sz="1200" dirty="0">
                <a:latin typeface="Times New Roman"/>
                <a:cs typeface="Times New Roman"/>
              </a:rPr>
              <a:t>dai rapporti tra vincitori e vinti,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prima  divisione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della società tra uomini </a:t>
            </a:r>
            <a:r>
              <a:rPr sz="1200" spc="-5" dirty="0">
                <a:latin typeface="Times New Roman"/>
                <a:cs typeface="Times New Roman"/>
              </a:rPr>
              <a:t>liberi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schiavi.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714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(792.10) 70:8.6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Economiche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ricchi </a:t>
            </a:r>
            <a:r>
              <a:rPr sz="1200" dirty="0">
                <a:latin typeface="Times New Roman"/>
                <a:cs typeface="Times New Roman"/>
              </a:rPr>
              <a:t>e poveri.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ricchezza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schiavi furono </a:t>
            </a:r>
            <a:r>
              <a:rPr sz="1200" dirty="0">
                <a:latin typeface="Times New Roman"/>
                <a:cs typeface="Times New Roman"/>
              </a:rPr>
              <a:t>una base che </a:t>
            </a:r>
            <a:r>
              <a:rPr sz="1200" spc="-5" dirty="0">
                <a:latin typeface="Times New Roman"/>
                <a:cs typeface="Times New Roman"/>
              </a:rPr>
              <a:t>generò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classe 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(792.11) 70:8.7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Geografiche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si formarono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dell’insediamento urbano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rurale. </a:t>
            </a:r>
            <a:r>
              <a:rPr sz="1200" dirty="0">
                <a:latin typeface="Times New Roman"/>
                <a:cs typeface="Times New Roman"/>
              </a:rPr>
              <a:t>Città e </a:t>
            </a:r>
            <a:r>
              <a:rPr sz="1200" spc="-5" dirty="0">
                <a:latin typeface="Times New Roman"/>
                <a:cs typeface="Times New Roman"/>
              </a:rPr>
              <a:t>campagna  hanno rispettivamente </a:t>
            </a:r>
            <a:r>
              <a:rPr sz="1200" dirty="0">
                <a:latin typeface="Times New Roman"/>
                <a:cs typeface="Times New Roman"/>
              </a:rPr>
              <a:t>contribuito alla </a:t>
            </a:r>
            <a:r>
              <a:rPr sz="1200" spc="-5" dirty="0">
                <a:latin typeface="Times New Roman"/>
                <a:cs typeface="Times New Roman"/>
              </a:rPr>
              <a:t>differenziazione tra </a:t>
            </a:r>
            <a:r>
              <a:rPr sz="1200" dirty="0">
                <a:latin typeface="Times New Roman"/>
                <a:cs typeface="Times New Roman"/>
              </a:rPr>
              <a:t>allevatori-coltivatori e </a:t>
            </a:r>
            <a:r>
              <a:rPr sz="1200" spc="-5" dirty="0">
                <a:latin typeface="Times New Roman"/>
                <a:cs typeface="Times New Roman"/>
              </a:rPr>
              <a:t>mercanti-industriali,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punti di vista e </a:t>
            </a:r>
            <a:r>
              <a:rPr sz="1200" spc="-5" dirty="0">
                <a:latin typeface="Times New Roman"/>
                <a:cs typeface="Times New Roman"/>
              </a:rPr>
              <a:t>reazioni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divergenti.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041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(792.12) 70:8.8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Sociali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le classi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sono gradualmente formate secondo </a:t>
            </a:r>
            <a:r>
              <a:rPr sz="1200" dirty="0">
                <a:latin typeface="Times New Roman"/>
                <a:cs typeface="Times New Roman"/>
              </a:rPr>
              <a:t>l’apprezzamento </a:t>
            </a:r>
            <a:r>
              <a:rPr sz="1200" spc="-5" dirty="0">
                <a:latin typeface="Times New Roman"/>
                <a:cs typeface="Times New Roman"/>
              </a:rPr>
              <a:t>popolare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valore sociale  dei differenti gruppi.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prime divisioni </a:t>
            </a:r>
            <a:r>
              <a:rPr sz="1200" dirty="0">
                <a:latin typeface="Times New Roman"/>
                <a:cs typeface="Times New Roman"/>
              </a:rPr>
              <a:t>di questo tipo </a:t>
            </a:r>
            <a:r>
              <a:rPr sz="1200" spc="-5" dirty="0">
                <a:latin typeface="Times New Roman"/>
                <a:cs typeface="Times New Roman"/>
              </a:rPr>
              <a:t>c’erano </a:t>
            </a:r>
            <a:r>
              <a:rPr sz="1200" dirty="0">
                <a:latin typeface="Times New Roman"/>
                <a:cs typeface="Times New Roman"/>
              </a:rPr>
              <a:t>le demarcazioni tra sacerdoti-educatori,  </a:t>
            </a:r>
            <a:r>
              <a:rPr sz="1200" spc="-5" dirty="0">
                <a:latin typeface="Times New Roman"/>
                <a:cs typeface="Times New Roman"/>
              </a:rPr>
              <a:t>governanti-guerrieri, capitalisti-mercanti, lavoratori </a:t>
            </a:r>
            <a:r>
              <a:rPr sz="1200" dirty="0">
                <a:latin typeface="Times New Roman"/>
                <a:cs typeface="Times New Roman"/>
              </a:rPr>
              <a:t>comuni e </a:t>
            </a:r>
            <a:r>
              <a:rPr sz="1200" spc="-5" dirty="0">
                <a:latin typeface="Times New Roman"/>
                <a:cs typeface="Times New Roman"/>
              </a:rPr>
              <a:t>schiavi.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schiavo non </a:t>
            </a:r>
            <a:r>
              <a:rPr sz="1200" spc="-5" dirty="0">
                <a:latin typeface="Times New Roman"/>
                <a:cs typeface="Times New Roman"/>
              </a:rPr>
              <a:t>poteva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capitalista, benché </a:t>
            </a:r>
            <a:r>
              <a:rPr sz="1200" dirty="0">
                <a:latin typeface="Times New Roman"/>
                <a:cs typeface="Times New Roman"/>
              </a:rPr>
              <a:t>talvolta il </a:t>
            </a:r>
            <a:r>
              <a:rPr sz="1200" spc="-5" dirty="0">
                <a:latin typeface="Times New Roman"/>
                <a:cs typeface="Times New Roman"/>
              </a:rPr>
              <a:t>salariato potesse </a:t>
            </a:r>
            <a:r>
              <a:rPr sz="1200" dirty="0">
                <a:latin typeface="Times New Roman"/>
                <a:cs typeface="Times New Roman"/>
              </a:rPr>
              <a:t>scegliere di entrare </a:t>
            </a:r>
            <a:r>
              <a:rPr sz="1200" spc="-5" dirty="0">
                <a:latin typeface="Times New Roman"/>
                <a:cs typeface="Times New Roman"/>
              </a:rPr>
              <a:t>nel ceto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capitalista.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88630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56324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(793.1) 70:8.9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Professionali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a mano a mano che le </a:t>
            </a:r>
            <a:r>
              <a:rPr sz="1200" spc="-5" dirty="0">
                <a:latin typeface="Times New Roman"/>
                <a:cs typeface="Times New Roman"/>
              </a:rPr>
              <a:t>professioni si moltiplicarono,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a stabilire </a:t>
            </a:r>
            <a:r>
              <a:rPr sz="1200" spc="-5" dirty="0">
                <a:latin typeface="Times New Roman"/>
                <a:cs typeface="Times New Roman"/>
              </a:rPr>
              <a:t>delle  caste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corporazioni.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lavoratori si divisero </a:t>
            </a:r>
            <a:r>
              <a:rPr sz="1200" dirty="0">
                <a:latin typeface="Times New Roman"/>
                <a:cs typeface="Times New Roman"/>
              </a:rPr>
              <a:t>in tre </a:t>
            </a:r>
            <a:r>
              <a:rPr sz="1200" spc="-5" dirty="0">
                <a:latin typeface="Times New Roman"/>
                <a:cs typeface="Times New Roman"/>
              </a:rPr>
              <a:t>gruppi: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classi professionali, che </a:t>
            </a:r>
            <a:r>
              <a:rPr sz="1200" dirty="0">
                <a:latin typeface="Times New Roman"/>
                <a:cs typeface="Times New Roman"/>
              </a:rPr>
              <a:t>includevano </a:t>
            </a:r>
            <a:r>
              <a:rPr sz="1200" spc="-5" dirty="0">
                <a:latin typeface="Times New Roman"/>
                <a:cs typeface="Times New Roman"/>
              </a:rPr>
              <a:t>gli stregoni, 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gli operai qualificati, seguiti dagli operai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7747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(793.2) 70:8.10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i="1" spc="-5" dirty="0">
                <a:latin typeface="Times New Roman"/>
                <a:cs typeface="Times New Roman"/>
              </a:rPr>
              <a:t>Religiose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circoli </a:t>
            </a:r>
            <a:r>
              <a:rPr sz="1200" dirty="0">
                <a:latin typeface="Times New Roman"/>
                <a:cs typeface="Times New Roman"/>
              </a:rPr>
              <a:t>di culto </a:t>
            </a:r>
            <a:r>
              <a:rPr sz="1200" spc="-5" dirty="0">
                <a:latin typeface="Times New Roman"/>
                <a:cs typeface="Times New Roman"/>
              </a:rPr>
              <a:t>diedero origine </a:t>
            </a:r>
            <a:r>
              <a:rPr sz="1200" dirty="0">
                <a:latin typeface="Times New Roman"/>
                <a:cs typeface="Times New Roman"/>
              </a:rPr>
              <a:t>a loro proprie </a:t>
            </a:r>
            <a:r>
              <a:rPr sz="1200" spc="-5" dirty="0">
                <a:latin typeface="Times New Roman"/>
                <a:cs typeface="Times New Roman"/>
              </a:rPr>
              <a:t>classi all’interno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clan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tribù; e la </a:t>
            </a:r>
            <a:r>
              <a:rPr sz="1200" spc="-5" dirty="0">
                <a:latin typeface="Times New Roman"/>
                <a:cs typeface="Times New Roman"/>
              </a:rPr>
              <a:t>devozione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misticismo dei sacerdoti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perpetuate </a:t>
            </a:r>
            <a:r>
              <a:rPr sz="1200" spc="-5" dirty="0">
                <a:latin typeface="Times New Roman"/>
                <a:cs typeface="Times New Roman"/>
              </a:rPr>
              <a:t>come gruppo </a:t>
            </a:r>
            <a:r>
              <a:rPr sz="1200" dirty="0">
                <a:latin typeface="Times New Roman"/>
                <a:cs typeface="Times New Roman"/>
              </a:rPr>
              <a:t>sociale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separato.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805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(793.3) 70:8.11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i="1" spc="-5" dirty="0">
                <a:latin typeface="Times New Roman"/>
                <a:cs typeface="Times New Roman"/>
              </a:rPr>
              <a:t>Razziali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due o più razze in una </a:t>
            </a:r>
            <a:r>
              <a:rPr sz="1200" spc="-5" dirty="0">
                <a:latin typeface="Times New Roman"/>
                <a:cs typeface="Times New Roman"/>
              </a:rPr>
              <a:t>data nazione </a:t>
            </a:r>
            <a:r>
              <a:rPr sz="1200" dirty="0">
                <a:latin typeface="Times New Roman"/>
                <a:cs typeface="Times New Roman"/>
              </a:rPr>
              <a:t>od unità </a:t>
            </a:r>
            <a:r>
              <a:rPr sz="1200" spc="-5" dirty="0">
                <a:latin typeface="Times New Roman"/>
                <a:cs typeface="Times New Roman"/>
              </a:rPr>
              <a:t>territoriale </a:t>
            </a:r>
            <a:r>
              <a:rPr sz="1200" dirty="0">
                <a:latin typeface="Times New Roman"/>
                <a:cs typeface="Times New Roman"/>
              </a:rPr>
              <a:t>produce  </a:t>
            </a:r>
            <a:r>
              <a:rPr sz="1200" spc="-5" dirty="0">
                <a:latin typeface="Times New Roman"/>
                <a:cs typeface="Times New Roman"/>
              </a:rPr>
              <a:t>generalmente delle caste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originario delle caste dell’India era basato sul colore, </a:t>
            </a:r>
            <a:r>
              <a:rPr sz="1200" dirty="0">
                <a:latin typeface="Times New Roman"/>
                <a:cs typeface="Times New Roman"/>
              </a:rPr>
              <a:t>come lo </a:t>
            </a:r>
            <a:r>
              <a:rPr sz="1200" spc="-5" dirty="0">
                <a:latin typeface="Times New Roman"/>
                <a:cs typeface="Times New Roman"/>
              </a:rPr>
              <a:t>era  quello dell’antico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Egitto.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614045">
              <a:lnSpc>
                <a:spcPts val="137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(793.4) 70:8.12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i="1" spc="-5" dirty="0">
                <a:latin typeface="Times New Roman"/>
                <a:cs typeface="Times New Roman"/>
              </a:rPr>
              <a:t>Età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giovinezza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maturità. Nelle </a:t>
            </a:r>
            <a:r>
              <a:rPr sz="1200" dirty="0">
                <a:latin typeface="Times New Roman"/>
                <a:cs typeface="Times New Roman"/>
              </a:rPr>
              <a:t>tribù il </a:t>
            </a:r>
            <a:r>
              <a:rPr sz="1200" spc="-5" dirty="0">
                <a:latin typeface="Times New Roman"/>
                <a:cs typeface="Times New Roman"/>
              </a:rPr>
              <a:t>ragazzo era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sorveglianza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 questi viveva, mentre </a:t>
            </a:r>
            <a:r>
              <a:rPr sz="1200" dirty="0">
                <a:latin typeface="Times New Roman"/>
                <a:cs typeface="Times New Roman"/>
              </a:rPr>
              <a:t>la ragazza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lasciata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cure di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madre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matrimonio.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(793.5) 70:8.13 </a:t>
            </a:r>
            <a:r>
              <a:rPr sz="1200" spc="-5" dirty="0">
                <a:latin typeface="Times New Roman"/>
                <a:cs typeface="Times New Roman"/>
              </a:rPr>
              <a:t>Classi sociali flessibili </a:t>
            </a:r>
            <a:r>
              <a:rPr sz="1200" dirty="0">
                <a:latin typeface="Times New Roman"/>
                <a:cs typeface="Times New Roman"/>
              </a:rPr>
              <a:t>e mutevoli sono indispensabili ad una civiltà in evoluzione, 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classe </a:t>
            </a:r>
            <a:r>
              <a:rPr sz="1200" dirty="0">
                <a:latin typeface="Times New Roman"/>
                <a:cs typeface="Times New Roman"/>
              </a:rPr>
              <a:t>diventa </a:t>
            </a:r>
            <a:r>
              <a:rPr sz="1200" i="1" dirty="0">
                <a:latin typeface="Times New Roman"/>
                <a:cs typeface="Times New Roman"/>
              </a:rPr>
              <a:t>casta,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livelli </a:t>
            </a:r>
            <a:r>
              <a:rPr sz="1200" spc="-5" dirty="0">
                <a:latin typeface="Times New Roman"/>
                <a:cs typeface="Times New Roman"/>
              </a:rPr>
              <a:t>sociali si fossilizzano, l’aumento </a:t>
            </a:r>
            <a:r>
              <a:rPr sz="1200" dirty="0">
                <a:latin typeface="Times New Roman"/>
                <a:cs typeface="Times New Roman"/>
              </a:rPr>
              <a:t>di stabilità </a:t>
            </a:r>
            <a:r>
              <a:rPr sz="1200" spc="-5" dirty="0">
                <a:latin typeface="Times New Roman"/>
                <a:cs typeface="Times New Roman"/>
              </a:rPr>
              <a:t>sociale si acquisisce con </a:t>
            </a:r>
            <a:r>
              <a:rPr sz="1200" dirty="0">
                <a:latin typeface="Times New Roman"/>
                <a:cs typeface="Times New Roman"/>
              </a:rPr>
              <a:t>una diminuzione </a:t>
            </a:r>
            <a:r>
              <a:rPr sz="1200" spc="-5" dirty="0">
                <a:latin typeface="Times New Roman"/>
                <a:cs typeface="Times New Roman"/>
              </a:rPr>
              <a:t>dell’iniziativa </a:t>
            </a:r>
            <a:r>
              <a:rPr sz="1200" dirty="0">
                <a:latin typeface="Times New Roman"/>
                <a:cs typeface="Times New Roman"/>
              </a:rPr>
              <a:t>personale.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casta </a:t>
            </a:r>
            <a:r>
              <a:rPr sz="1200" dirty="0">
                <a:latin typeface="Times New Roman"/>
                <a:cs typeface="Times New Roman"/>
              </a:rPr>
              <a:t>sociale </a:t>
            </a:r>
            <a:r>
              <a:rPr sz="1200" spc="-5" dirty="0">
                <a:latin typeface="Times New Roman"/>
                <a:cs typeface="Times New Roman"/>
              </a:rPr>
              <a:t>risolve </a:t>
            </a:r>
            <a:r>
              <a:rPr sz="1200" dirty="0">
                <a:latin typeface="Times New Roman"/>
                <a:cs typeface="Times New Roman"/>
              </a:rPr>
              <a:t>il problema di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il proprio posto </a:t>
            </a:r>
            <a:r>
              <a:rPr sz="1200" spc="-5" dirty="0">
                <a:latin typeface="Times New Roman"/>
                <a:cs typeface="Times New Roman"/>
              </a:rPr>
              <a:t>nell’industria, </a:t>
            </a:r>
            <a:r>
              <a:rPr sz="1200" dirty="0">
                <a:latin typeface="Times New Roman"/>
                <a:cs typeface="Times New Roman"/>
              </a:rPr>
              <a:t>ma diminuisce </a:t>
            </a:r>
            <a:r>
              <a:rPr sz="1200" spc="-5" dirty="0">
                <a:latin typeface="Times New Roman"/>
                <a:cs typeface="Times New Roman"/>
              </a:rPr>
              <a:t>anche considerevolmente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sviluppo  </a:t>
            </a:r>
            <a:r>
              <a:rPr sz="1200" dirty="0">
                <a:latin typeface="Times New Roman"/>
                <a:cs typeface="Times New Roman"/>
              </a:rPr>
              <a:t>individuale </a:t>
            </a:r>
            <a:r>
              <a:rPr sz="1200" spc="-5" dirty="0">
                <a:latin typeface="Times New Roman"/>
                <a:cs typeface="Times New Roman"/>
              </a:rPr>
              <a:t>ed impedisce praticamente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cooperazione</a:t>
            </a:r>
            <a:r>
              <a:rPr sz="1200" spc="-5" dirty="0">
                <a:latin typeface="Times New Roman"/>
                <a:cs typeface="Times New Roman"/>
              </a:rPr>
              <a:t> sociale.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4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(793.6) 70:8.14 </a:t>
            </a:r>
            <a:r>
              <a:rPr sz="1200" dirty="0">
                <a:latin typeface="Times New Roman"/>
                <a:cs typeface="Times New Roman"/>
              </a:rPr>
              <a:t>Poiché le </a:t>
            </a:r>
            <a:r>
              <a:rPr sz="1200" spc="-5" dirty="0">
                <a:latin typeface="Times New Roman"/>
                <a:cs typeface="Times New Roman"/>
              </a:rPr>
              <a:t>classi sociali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formate naturalmente, persisteranno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gli </a:t>
            </a:r>
            <a:r>
              <a:rPr sz="1200" dirty="0">
                <a:latin typeface="Times New Roman"/>
                <a:cs typeface="Times New Roman"/>
              </a:rPr>
              <a:t>uomini non </a:t>
            </a:r>
            <a:r>
              <a:rPr sz="1200" spc="-5" dirty="0">
                <a:latin typeface="Times New Roman"/>
                <a:cs typeface="Times New Roman"/>
              </a:rPr>
              <a:t>giungeranno </a:t>
            </a:r>
            <a:r>
              <a:rPr sz="1200" dirty="0">
                <a:latin typeface="Times New Roman"/>
                <a:cs typeface="Times New Roman"/>
              </a:rPr>
              <a:t>a farle  </a:t>
            </a:r>
            <a:r>
              <a:rPr sz="1200" spc="-5" dirty="0">
                <a:latin typeface="Times New Roman"/>
                <a:cs typeface="Times New Roman"/>
              </a:rPr>
              <a:t>scomparire gradualmente per evoluzione 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manipolazione intelligente delle </a:t>
            </a:r>
            <a:r>
              <a:rPr sz="1200" dirty="0">
                <a:latin typeface="Times New Roman"/>
                <a:cs typeface="Times New Roman"/>
              </a:rPr>
              <a:t>risorse </a:t>
            </a:r>
            <a:r>
              <a:rPr sz="1200" spc="-5" dirty="0">
                <a:latin typeface="Times New Roman"/>
                <a:cs typeface="Times New Roman"/>
              </a:rPr>
              <a:t>biologiche, intellettuali </a:t>
            </a:r>
            <a:r>
              <a:rPr sz="1200" dirty="0">
                <a:latin typeface="Times New Roman"/>
                <a:cs typeface="Times New Roman"/>
              </a:rPr>
              <a:t>e spirituali di  una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1175" cy="41402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4857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(793.7) 70:8.15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rinnovamento </a:t>
            </a:r>
            <a:r>
              <a:rPr sz="1200" spc="-5" dirty="0">
                <a:latin typeface="Times New Roman"/>
                <a:cs typeface="Times New Roman"/>
              </a:rPr>
              <a:t>biologico dei ceppi </a:t>
            </a:r>
            <a:r>
              <a:rPr sz="1200" dirty="0">
                <a:latin typeface="Times New Roman"/>
                <a:cs typeface="Times New Roman"/>
              </a:rPr>
              <a:t>razziali — </a:t>
            </a:r>
            <a:r>
              <a:rPr sz="1200" spc="-5" dirty="0">
                <a:latin typeface="Times New Roman"/>
                <a:cs typeface="Times New Roman"/>
              </a:rPr>
              <a:t>l’eliminazione selettiva delle linee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inferiori. </a:t>
            </a:r>
            <a:r>
              <a:rPr sz="1200" dirty="0">
                <a:latin typeface="Times New Roman"/>
                <a:cs typeface="Times New Roman"/>
              </a:rPr>
              <a:t>Ciò  </a:t>
            </a:r>
            <a:r>
              <a:rPr sz="1200" spc="-5" dirty="0">
                <a:latin typeface="Times New Roman"/>
                <a:cs typeface="Times New Roman"/>
              </a:rPr>
              <a:t>tenderà ad eliminare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disuguaglianze</a:t>
            </a:r>
            <a:r>
              <a:rPr sz="1200" dirty="0">
                <a:latin typeface="Times New Roman"/>
                <a:cs typeface="Times New Roman"/>
              </a:rPr>
              <a:t> umane.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7512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(793.8) 70:8.16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formazione </a:t>
            </a:r>
            <a:r>
              <a:rPr sz="1200" spc="-5" dirty="0">
                <a:latin typeface="Times New Roman"/>
                <a:cs typeface="Times New Roman"/>
              </a:rPr>
              <a:t>educativa dell’accresciuta capacità cerebrale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scaturirà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miglioramento  biologico.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(793.9) 70:8.17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stimolo </a:t>
            </a:r>
            <a:r>
              <a:rPr sz="1200" spc="-5" dirty="0">
                <a:latin typeface="Times New Roman"/>
                <a:cs typeface="Times New Roman"/>
              </a:rPr>
              <a:t>religioso dei </a:t>
            </a:r>
            <a:r>
              <a:rPr sz="1200" dirty="0">
                <a:latin typeface="Times New Roman"/>
                <a:cs typeface="Times New Roman"/>
              </a:rPr>
              <a:t>sentimenti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parentela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fratellanza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025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(793.10) 70:8.18 </a:t>
            </a:r>
            <a:r>
              <a:rPr sz="1200" spc="-5" dirty="0">
                <a:latin typeface="Times New Roman"/>
                <a:cs typeface="Times New Roman"/>
              </a:rPr>
              <a:t>Ma queste misure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veri frutti </a:t>
            </a:r>
            <a:r>
              <a:rPr sz="1200" dirty="0">
                <a:latin typeface="Times New Roman"/>
                <a:cs typeface="Times New Roman"/>
              </a:rPr>
              <a:t>solo nei </a:t>
            </a:r>
            <a:r>
              <a:rPr sz="1200" spc="-5" dirty="0">
                <a:latin typeface="Times New Roman"/>
                <a:cs typeface="Times New Roman"/>
              </a:rPr>
              <a:t>lontani </a:t>
            </a:r>
            <a:r>
              <a:rPr sz="1200" dirty="0">
                <a:latin typeface="Times New Roman"/>
                <a:cs typeface="Times New Roman"/>
              </a:rPr>
              <a:t>millenni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futuro,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miglioramenti  sociali risulteranno immediatamente </a:t>
            </a:r>
            <a:r>
              <a:rPr sz="1200" dirty="0">
                <a:latin typeface="Times New Roman"/>
                <a:cs typeface="Times New Roman"/>
              </a:rPr>
              <a:t>dall’intelligente, </a:t>
            </a:r>
            <a:r>
              <a:rPr sz="1200" spc="-5" dirty="0">
                <a:latin typeface="Times New Roman"/>
                <a:cs typeface="Times New Roman"/>
              </a:rPr>
              <a:t>saggia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paziente </a:t>
            </a:r>
            <a:r>
              <a:rPr sz="1200" dirty="0">
                <a:latin typeface="Times New Roman"/>
                <a:cs typeface="Times New Roman"/>
              </a:rPr>
              <a:t>manipolazione di </a:t>
            </a:r>
            <a:r>
              <a:rPr sz="1200" spc="-5" dirty="0">
                <a:latin typeface="Times New Roman"/>
                <a:cs typeface="Times New Roman"/>
              </a:rPr>
              <a:t>questi fattori acceleratori del progresso  culturale.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leva potente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solleva la </a:t>
            </a:r>
            <a:r>
              <a:rPr sz="1200" spc="-5" dirty="0">
                <a:latin typeface="Times New Roman"/>
                <a:cs typeface="Times New Roman"/>
              </a:rPr>
              <a:t>civiltà dal caos,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essa è impotente senza il </a:t>
            </a:r>
            <a:r>
              <a:rPr sz="1200" spc="-5" dirty="0">
                <a:latin typeface="Times New Roman"/>
                <a:cs typeface="Times New Roman"/>
              </a:rPr>
              <a:t>fulcro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spc="10" dirty="0">
                <a:latin typeface="Times New Roman"/>
                <a:cs typeface="Times New Roman"/>
              </a:rPr>
              <a:t>sana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normale che </a:t>
            </a:r>
            <a:r>
              <a:rPr sz="1200" dirty="0">
                <a:latin typeface="Times New Roman"/>
                <a:cs typeface="Times New Roman"/>
              </a:rPr>
              <a:t>poggia </a:t>
            </a:r>
            <a:r>
              <a:rPr sz="1200" spc="-5" dirty="0">
                <a:latin typeface="Times New Roman"/>
                <a:cs typeface="Times New Roman"/>
              </a:rPr>
              <a:t>saldamente su un’eredità sana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normale.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I diritti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umani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(793.11) 70:9.1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non </a:t>
            </a:r>
            <a:r>
              <a:rPr sz="1200" spc="-5" dirty="0">
                <a:latin typeface="Times New Roman"/>
                <a:cs typeface="Times New Roman"/>
              </a:rPr>
              <a:t>conferisce alcun </a:t>
            </a:r>
            <a:r>
              <a:rPr sz="1200" dirty="0">
                <a:latin typeface="Times New Roman"/>
                <a:cs typeface="Times New Roman"/>
              </a:rPr>
              <a:t>diritto all’uomo, </a:t>
            </a:r>
            <a:r>
              <a:rPr sz="1200" spc="-5" dirty="0">
                <a:latin typeface="Times New Roman"/>
                <a:cs typeface="Times New Roman"/>
              </a:rPr>
              <a:t>gli conferisce </a:t>
            </a:r>
            <a:r>
              <a:rPr sz="1200" dirty="0">
                <a:latin typeface="Times New Roman"/>
                <a:cs typeface="Times New Roman"/>
              </a:rPr>
              <a:t>soltanto la vita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mondo in </a:t>
            </a:r>
            <a:r>
              <a:rPr sz="1200" spc="-5" dirty="0">
                <a:latin typeface="Times New Roman"/>
                <a:cs typeface="Times New Roman"/>
              </a:rPr>
              <a:t>cui viverla.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non  </a:t>
            </a:r>
            <a:r>
              <a:rPr sz="1200" spc="-5" dirty="0">
                <a:latin typeface="Times New Roman"/>
                <a:cs typeface="Times New Roman"/>
              </a:rPr>
              <a:t>gli conferisce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diritto di </a:t>
            </a:r>
            <a:r>
              <a:rPr sz="1200" spc="-5" dirty="0">
                <a:latin typeface="Times New Roman"/>
                <a:cs typeface="Times New Roman"/>
              </a:rPr>
              <a:t>vivere, come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dedurre immaginando cosa probabilmente </a:t>
            </a:r>
            <a:r>
              <a:rPr sz="1200" dirty="0">
                <a:latin typeface="Times New Roman"/>
                <a:cs typeface="Times New Roman"/>
              </a:rPr>
              <a:t>succederebbe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un uomo  </a:t>
            </a:r>
            <a:r>
              <a:rPr sz="1200" spc="-5" dirty="0">
                <a:latin typeface="Times New Roman"/>
                <a:cs typeface="Times New Roman"/>
              </a:rPr>
              <a:t>disarmato s’incontrasse faccia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faccia con </a:t>
            </a:r>
            <a:r>
              <a:rPr sz="1200" dirty="0">
                <a:latin typeface="Times New Roman"/>
                <a:cs typeface="Times New Roman"/>
              </a:rPr>
              <a:t>una tigre </a:t>
            </a:r>
            <a:r>
              <a:rPr sz="1200" spc="-5" dirty="0">
                <a:latin typeface="Times New Roman"/>
                <a:cs typeface="Times New Roman"/>
              </a:rPr>
              <a:t>affamata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foresta vergine.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dono principale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fatto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all’uomo </a:t>
            </a:r>
            <a:r>
              <a:rPr sz="1200" dirty="0">
                <a:latin typeface="Times New Roman"/>
                <a:cs typeface="Times New Roman"/>
              </a:rPr>
              <a:t>è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sicurezza.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(793.12) 70:9.2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affermato gradualmente </a:t>
            </a:r>
            <a:r>
              <a:rPr sz="1200" dirty="0">
                <a:latin typeface="Times New Roman"/>
                <a:cs typeface="Times New Roman"/>
              </a:rPr>
              <a:t>i suoi diritti, che </a:t>
            </a:r>
            <a:r>
              <a:rPr sz="1200" spc="-5" dirty="0">
                <a:latin typeface="Times New Roman"/>
                <a:cs typeface="Times New Roman"/>
              </a:rPr>
              <a:t>attualmente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(793.13) 70:9.3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L’assicurazione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approvvigionamento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cibo.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62925" cy="3911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(793.14) 70:9.4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difesa </a:t>
            </a:r>
            <a:r>
              <a:rPr sz="1200" spc="-5" dirty="0">
                <a:latin typeface="Times New Roman"/>
                <a:cs typeface="Times New Roman"/>
              </a:rPr>
              <a:t>militare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sicurezza </a:t>
            </a:r>
            <a:r>
              <a:rPr sz="1200" dirty="0">
                <a:latin typeface="Times New Roman"/>
                <a:cs typeface="Times New Roman"/>
              </a:rPr>
              <a:t>mediante una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9499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(793.15) 70:9.5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salvaguardia della </a:t>
            </a:r>
            <a:r>
              <a:rPr sz="1200" dirty="0">
                <a:latin typeface="Times New Roman"/>
                <a:cs typeface="Times New Roman"/>
              </a:rPr>
              <a:t>pace interna — la </a:t>
            </a:r>
            <a:r>
              <a:rPr sz="1200" spc="-5" dirty="0">
                <a:latin typeface="Times New Roman"/>
                <a:cs typeface="Times New Roman"/>
              </a:rPr>
              <a:t>prevenzione contro </a:t>
            </a:r>
            <a:r>
              <a:rPr sz="1200" dirty="0">
                <a:latin typeface="Times New Roman"/>
                <a:cs typeface="Times New Roman"/>
              </a:rPr>
              <a:t>la violenza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ed il disordine  </a:t>
            </a:r>
            <a:r>
              <a:rPr sz="1200" spc="-5" dirty="0">
                <a:latin typeface="Times New Roman"/>
                <a:cs typeface="Times New Roman"/>
              </a:rPr>
              <a:t>sociale.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(794.1) 70:9.6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controllo </a:t>
            </a:r>
            <a:r>
              <a:rPr sz="1200" spc="-5" dirty="0">
                <a:latin typeface="Times New Roman"/>
                <a:cs typeface="Times New Roman"/>
              </a:rPr>
              <a:t>sessuale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matrimonio, </a:t>
            </a:r>
            <a:r>
              <a:rPr sz="1200" dirty="0">
                <a:latin typeface="Times New Roman"/>
                <a:cs typeface="Times New Roman"/>
              </a:rPr>
              <a:t>l’istituzione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famiglia.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(794.2) 70:9.7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proprietà — il diritto di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possedere.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(794.3) 70:9.8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L’incoraggiamento della </a:t>
            </a:r>
            <a:r>
              <a:rPr sz="1200" dirty="0">
                <a:latin typeface="Times New Roman"/>
                <a:cs typeface="Times New Roman"/>
              </a:rPr>
              <a:t>competizione </a:t>
            </a:r>
            <a:r>
              <a:rPr sz="1200" spc="-5" dirty="0">
                <a:latin typeface="Times New Roman"/>
                <a:cs typeface="Times New Roman"/>
              </a:rPr>
              <a:t>individuale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collettiva.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(794.4) 70:9.9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disposizioni </a:t>
            </a:r>
            <a:r>
              <a:rPr sz="1200" spc="-5" dirty="0">
                <a:latin typeface="Times New Roman"/>
                <a:cs typeface="Times New Roman"/>
              </a:rPr>
              <a:t>per educare </a:t>
            </a:r>
            <a:r>
              <a:rPr sz="1200" dirty="0">
                <a:latin typeface="Times New Roman"/>
                <a:cs typeface="Times New Roman"/>
              </a:rPr>
              <a:t>e formare 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giovani.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(794.5) 70:9.10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promozione </a:t>
            </a:r>
            <a:r>
              <a:rPr sz="1200" spc="-5" dirty="0">
                <a:latin typeface="Times New Roman"/>
                <a:cs typeface="Times New Roman"/>
              </a:rPr>
              <a:t>degli scambi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commercio </a:t>
            </a:r>
            <a:r>
              <a:rPr sz="1200" dirty="0">
                <a:latin typeface="Times New Roman"/>
                <a:cs typeface="Times New Roman"/>
              </a:rPr>
              <a:t>— lo sviluppo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industriale.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(794.6) 70:9.11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miglioramento delle </a:t>
            </a:r>
            <a:r>
              <a:rPr sz="1200" dirty="0">
                <a:latin typeface="Times New Roman"/>
                <a:cs typeface="Times New Roman"/>
              </a:rPr>
              <a:t>condizioni e </a:t>
            </a:r>
            <a:r>
              <a:rPr sz="1200" spc="-5" dirty="0">
                <a:latin typeface="Times New Roman"/>
                <a:cs typeface="Times New Roman"/>
              </a:rPr>
              <a:t>delle remunerazioni dei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lavoratori.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08000" marR="6985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(794.7) 70:9.12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garanzia della libertà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pratiche religiose affinché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altre attività sociali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essere  esaltate divenendo </a:t>
            </a:r>
            <a:r>
              <a:rPr sz="1200" dirty="0">
                <a:latin typeface="Times New Roman"/>
                <a:cs typeface="Times New Roman"/>
              </a:rPr>
              <a:t>spiritualmente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motivate.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(794.8) 70:9.13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diritti sono così vecchi </a:t>
            </a:r>
            <a:r>
              <a:rPr sz="1200" dirty="0">
                <a:latin typeface="Times New Roman"/>
                <a:cs typeface="Times New Roman"/>
              </a:rPr>
              <a:t>da non </a:t>
            </a:r>
            <a:r>
              <a:rPr sz="1200" spc="-5" dirty="0">
                <a:latin typeface="Times New Roman"/>
                <a:cs typeface="Times New Roman"/>
              </a:rPr>
              <a:t>conoscerne l’origine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spesso chiamati </a:t>
            </a:r>
            <a:r>
              <a:rPr sz="1200" i="1" dirty="0">
                <a:latin typeface="Times New Roman"/>
                <a:cs typeface="Times New Roman"/>
              </a:rPr>
              <a:t>diritti naturali.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diritti </a:t>
            </a:r>
            <a:r>
              <a:rPr sz="1200" spc="-5" dirty="0">
                <a:latin typeface="Times New Roman"/>
                <a:cs typeface="Times New Roman"/>
              </a:rPr>
              <a:t>umani </a:t>
            </a:r>
            <a:r>
              <a:rPr sz="1200" dirty="0">
                <a:latin typeface="Times New Roman"/>
                <a:cs typeface="Times New Roman"/>
              </a:rPr>
              <a:t>non  sono in </a:t>
            </a:r>
            <a:r>
              <a:rPr sz="1200" spc="-5" dirty="0">
                <a:latin typeface="Times New Roman"/>
                <a:cs typeface="Times New Roman"/>
              </a:rPr>
              <a:t>realtà naturali,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sociali.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relativi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sempre mutevoli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rappresentano niente </a:t>
            </a:r>
            <a:r>
              <a:rPr sz="1200" dirty="0">
                <a:latin typeface="Times New Roman"/>
                <a:cs typeface="Times New Roman"/>
              </a:rPr>
              <a:t>di più che le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regole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0234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5851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 gioco </a:t>
            </a:r>
            <a:r>
              <a:rPr sz="1200" dirty="0">
                <a:latin typeface="Times New Roman"/>
                <a:cs typeface="Times New Roman"/>
              </a:rPr>
              <a:t>— quegli </a:t>
            </a:r>
            <a:r>
              <a:rPr sz="1200" spc="-5" dirty="0">
                <a:latin typeface="Times New Roman"/>
                <a:cs typeface="Times New Roman"/>
              </a:rPr>
              <a:t>aggiustamenti riconosciuti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relazioni che governano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fenomeni </a:t>
            </a:r>
            <a:r>
              <a:rPr sz="1200" dirty="0">
                <a:latin typeface="Times New Roman"/>
                <a:cs typeface="Times New Roman"/>
              </a:rPr>
              <a:t>in continuo </a:t>
            </a:r>
            <a:r>
              <a:rPr sz="1200" spc="-5" dirty="0">
                <a:latin typeface="Times New Roman"/>
                <a:cs typeface="Times New Roman"/>
              </a:rPr>
              <a:t>cambiamento della  </a:t>
            </a:r>
            <a:r>
              <a:rPr sz="1200" dirty="0">
                <a:latin typeface="Times New Roman"/>
                <a:cs typeface="Times New Roman"/>
              </a:rPr>
              <a:t>competizione</a:t>
            </a:r>
            <a:r>
              <a:rPr sz="1200" spc="-5" dirty="0">
                <a:latin typeface="Times New Roman"/>
                <a:cs typeface="Times New Roman"/>
              </a:rPr>
              <a:t> 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(794.9) 70:9.14 </a:t>
            </a:r>
            <a:r>
              <a:rPr sz="1200" dirty="0">
                <a:latin typeface="Times New Roman"/>
                <a:cs typeface="Times New Roman"/>
              </a:rPr>
              <a:t>Ciò che può </a:t>
            </a:r>
            <a:r>
              <a:rPr sz="1200" spc="-5" dirty="0">
                <a:latin typeface="Times New Roman"/>
                <a:cs typeface="Times New Roman"/>
              </a:rPr>
              <a:t>essere considerato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diritto in una </a:t>
            </a:r>
            <a:r>
              <a:rPr sz="1200" spc="-5" dirty="0">
                <a:latin typeface="Times New Roman"/>
                <a:cs typeface="Times New Roman"/>
              </a:rPr>
              <a:t>data epoca </a:t>
            </a:r>
            <a:r>
              <a:rPr sz="1200" dirty="0">
                <a:latin typeface="Times New Roman"/>
                <a:cs typeface="Times New Roman"/>
              </a:rPr>
              <a:t>può non </a:t>
            </a:r>
            <a:r>
              <a:rPr sz="1200" spc="-5" dirty="0">
                <a:latin typeface="Times New Roman"/>
                <a:cs typeface="Times New Roman"/>
              </a:rPr>
              <a:t>esserlo </a:t>
            </a:r>
            <a:r>
              <a:rPr sz="1200" dirty="0">
                <a:latin typeface="Times New Roman"/>
                <a:cs typeface="Times New Roman"/>
              </a:rPr>
              <a:t>in un’altra.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anormali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degenerati </a:t>
            </a:r>
            <a:r>
              <a:rPr sz="1200" dirty="0">
                <a:latin typeface="Times New Roman"/>
                <a:cs typeface="Times New Roman"/>
              </a:rPr>
              <a:t>non è dovuta </a:t>
            </a:r>
            <a:r>
              <a:rPr sz="1200" spc="-5" dirty="0">
                <a:latin typeface="Times New Roman"/>
                <a:cs typeface="Times New Roman"/>
              </a:rPr>
              <a:t>al fatto che essi </a:t>
            </a:r>
            <a:r>
              <a:rPr sz="1200" dirty="0">
                <a:latin typeface="Times New Roman"/>
                <a:cs typeface="Times New Roman"/>
              </a:rPr>
              <a:t>hanno un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diritto </a:t>
            </a:r>
            <a:r>
              <a:rPr sz="1200" spc="-5" dirty="0">
                <a:latin typeface="Times New Roman"/>
                <a:cs typeface="Times New Roman"/>
              </a:rPr>
              <a:t>naturale d’ingombrare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la  </a:t>
            </a:r>
            <a:r>
              <a:rPr sz="1200" spc="-5" dirty="0">
                <a:latin typeface="Times New Roman"/>
                <a:cs typeface="Times New Roman"/>
              </a:rPr>
              <a:t>civiltà del ventesimo secolo,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semplicemente 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dell’epoca, </a:t>
            </a:r>
            <a:r>
              <a:rPr sz="1200" dirty="0">
                <a:latin typeface="Times New Roman"/>
                <a:cs typeface="Times New Roman"/>
              </a:rPr>
              <a:t>i costumi, </a:t>
            </a:r>
            <a:r>
              <a:rPr sz="1200" spc="-5" dirty="0">
                <a:latin typeface="Times New Roman"/>
                <a:cs typeface="Times New Roman"/>
              </a:rPr>
              <a:t>stabiliscono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così.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732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(794.10) 70:9.15 </a:t>
            </a:r>
            <a:r>
              <a:rPr sz="1200" spc="-5" dirty="0">
                <a:latin typeface="Times New Roman"/>
                <a:cs typeface="Times New Roman"/>
              </a:rPr>
              <a:t>Nell’Europa del Medio </a:t>
            </a:r>
            <a:r>
              <a:rPr sz="1200" dirty="0">
                <a:latin typeface="Times New Roman"/>
                <a:cs typeface="Times New Roman"/>
              </a:rPr>
              <a:t>Evo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riconosciuti pochi diritti </a:t>
            </a:r>
            <a:r>
              <a:rPr sz="1200" spc="-5" dirty="0">
                <a:latin typeface="Times New Roman"/>
                <a:cs typeface="Times New Roman"/>
              </a:rPr>
              <a:t>umani; allora ogni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apparteneva </a:t>
            </a:r>
            <a:r>
              <a:rPr sz="1200" dirty="0">
                <a:latin typeface="Times New Roman"/>
                <a:cs typeface="Times New Roman"/>
              </a:rPr>
              <a:t>a qualcun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e i  diritti </a:t>
            </a:r>
            <a:r>
              <a:rPr sz="1200" spc="-5" dirty="0">
                <a:latin typeface="Times New Roman"/>
                <a:cs typeface="Times New Roman"/>
              </a:rPr>
              <a:t>erano soltanto privilegi </a:t>
            </a:r>
            <a:r>
              <a:rPr sz="1200" dirty="0">
                <a:latin typeface="Times New Roman"/>
                <a:cs typeface="Times New Roman"/>
              </a:rPr>
              <a:t>o favori </a:t>
            </a:r>
            <a:r>
              <a:rPr sz="1200" spc="-5" dirty="0">
                <a:latin typeface="Times New Roman"/>
                <a:cs typeface="Times New Roman"/>
              </a:rPr>
              <a:t>accordati </a:t>
            </a:r>
            <a:r>
              <a:rPr sz="1200" dirty="0">
                <a:latin typeface="Times New Roman"/>
                <a:cs typeface="Times New Roman"/>
              </a:rPr>
              <a:t>dallo Stato o </a:t>
            </a:r>
            <a:r>
              <a:rPr sz="1200" spc="-5" dirty="0">
                <a:latin typeface="Times New Roman"/>
                <a:cs typeface="Times New Roman"/>
              </a:rPr>
              <a:t>dalla Chiesa.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rivolta contro questo errore fu </a:t>
            </a:r>
            <a:r>
              <a:rPr sz="1200" dirty="0">
                <a:latin typeface="Times New Roman"/>
                <a:cs typeface="Times New Roman"/>
              </a:rPr>
              <a:t>anch’essa un </a:t>
            </a:r>
            <a:r>
              <a:rPr sz="1200" spc="-5" dirty="0">
                <a:latin typeface="Times New Roman"/>
                <a:cs typeface="Times New Roman"/>
              </a:rPr>
              <a:t>errore  perché </a:t>
            </a:r>
            <a:r>
              <a:rPr sz="1200" dirty="0">
                <a:latin typeface="Times New Roman"/>
                <a:cs typeface="Times New Roman"/>
              </a:rPr>
              <a:t>indusse a credere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nascessero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uguali.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56870">
              <a:lnSpc>
                <a:spcPct val="955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(794.11) 70:9.16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deboli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inferiori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lottato per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diritti </a:t>
            </a:r>
            <a:r>
              <a:rPr sz="1200" spc="-5" dirty="0">
                <a:latin typeface="Times New Roman"/>
                <a:cs typeface="Times New Roman"/>
              </a:rPr>
              <a:t>uguali; essi </a:t>
            </a:r>
            <a:r>
              <a:rPr sz="1200" dirty="0">
                <a:latin typeface="Times New Roman"/>
                <a:cs typeface="Times New Roman"/>
              </a:rPr>
              <a:t>hanno sempre insistito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lo Stato  </a:t>
            </a:r>
            <a:r>
              <a:rPr sz="1200" spc="-5" dirty="0">
                <a:latin typeface="Times New Roman"/>
                <a:cs typeface="Times New Roman"/>
              </a:rPr>
              <a:t>obbligasse </a:t>
            </a:r>
            <a:r>
              <a:rPr sz="1200" dirty="0">
                <a:latin typeface="Times New Roman"/>
                <a:cs typeface="Times New Roman"/>
              </a:rPr>
              <a:t>i forti e i superiori a </a:t>
            </a:r>
            <a:r>
              <a:rPr sz="1200" spc="-5" dirty="0">
                <a:latin typeface="Times New Roman"/>
                <a:cs typeface="Times New Roman"/>
              </a:rPr>
              <a:t>sovvenire ai loro </a:t>
            </a:r>
            <a:r>
              <a:rPr sz="1200" dirty="0">
                <a:latin typeface="Times New Roman"/>
                <a:cs typeface="Times New Roman"/>
              </a:rPr>
              <a:t>bisogni ed a </a:t>
            </a:r>
            <a:r>
              <a:rPr sz="1200" spc="-5" dirty="0">
                <a:latin typeface="Times New Roman"/>
                <a:cs typeface="Times New Roman"/>
              </a:rPr>
              <a:t>compensare </a:t>
            </a:r>
            <a:r>
              <a:rPr sz="1200" dirty="0">
                <a:latin typeface="Times New Roman"/>
                <a:cs typeface="Times New Roman"/>
              </a:rPr>
              <a:t>altrimenti </a:t>
            </a:r>
            <a:r>
              <a:rPr sz="1200" spc="-5" dirty="0">
                <a:latin typeface="Times New Roman"/>
                <a:cs typeface="Times New Roman"/>
              </a:rPr>
              <a:t>quelle deficienze che </a:t>
            </a:r>
            <a:r>
              <a:rPr sz="1200" dirty="0">
                <a:latin typeface="Times New Roman"/>
                <a:cs typeface="Times New Roman"/>
              </a:rPr>
              <a:t>troppo spesso sono il  </a:t>
            </a:r>
            <a:r>
              <a:rPr sz="1200" spc="-5" dirty="0">
                <a:latin typeface="Times New Roman"/>
                <a:cs typeface="Times New Roman"/>
              </a:rPr>
              <a:t>risultato naturale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stessa indifferenza ed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indolenza.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692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(794.12) 70:9.17 </a:t>
            </a:r>
            <a:r>
              <a:rPr sz="1200" spc="-5" dirty="0">
                <a:latin typeface="Times New Roman"/>
                <a:cs typeface="Times New Roman"/>
              </a:rPr>
              <a:t>Ma questo ideale d’uguaglianza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figlio della civiltà; </a:t>
            </a:r>
            <a:r>
              <a:rPr sz="1200" dirty="0">
                <a:latin typeface="Times New Roman"/>
                <a:cs typeface="Times New Roman"/>
              </a:rPr>
              <a:t>non si trova in </a:t>
            </a:r>
            <a:r>
              <a:rPr sz="1200" spc="-5" dirty="0">
                <a:latin typeface="Times New Roman"/>
                <a:cs typeface="Times New Roman"/>
              </a:rPr>
              <a:t>natura. Anche </a:t>
            </a:r>
            <a:r>
              <a:rPr sz="1200" dirty="0">
                <a:latin typeface="Times New Roman"/>
                <a:cs typeface="Times New Roman"/>
              </a:rPr>
              <a:t>la cultura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dimostra in modo  </a:t>
            </a:r>
            <a:r>
              <a:rPr sz="1200" spc="-5" dirty="0">
                <a:latin typeface="Times New Roman"/>
                <a:cs typeface="Times New Roman"/>
              </a:rPr>
              <a:t>conclusivo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disuguaglianza </a:t>
            </a:r>
            <a:r>
              <a:rPr sz="1200" dirty="0">
                <a:latin typeface="Times New Roman"/>
                <a:cs typeface="Times New Roman"/>
              </a:rPr>
              <a:t>innata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con la loro </a:t>
            </a:r>
            <a:r>
              <a:rPr sz="1200" spc="-5" dirty="0">
                <a:latin typeface="Times New Roman"/>
                <a:cs typeface="Times New Roman"/>
              </a:rPr>
              <a:t>disuguale </a:t>
            </a:r>
            <a:r>
              <a:rPr sz="1200" dirty="0">
                <a:latin typeface="Times New Roman"/>
                <a:cs typeface="Times New Roman"/>
              </a:rPr>
              <a:t>capacità </a:t>
            </a:r>
            <a:r>
              <a:rPr sz="1200" spc="-5" dirty="0">
                <a:latin typeface="Times New Roman"/>
                <a:cs typeface="Times New Roman"/>
              </a:rPr>
              <a:t>culturale.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improvvisa 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88900" marR="774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evolutiva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pretesa uguaglianza naturale </a:t>
            </a:r>
            <a:r>
              <a:rPr sz="1200" dirty="0">
                <a:latin typeface="Times New Roman"/>
                <a:cs typeface="Times New Roman"/>
              </a:rPr>
              <a:t>farebbe </a:t>
            </a:r>
            <a:r>
              <a:rPr sz="1200" spc="-5" dirty="0">
                <a:latin typeface="Times New Roman"/>
                <a:cs typeface="Times New Roman"/>
              </a:rPr>
              <a:t>rapidamente regredire </a:t>
            </a:r>
            <a:r>
              <a:rPr sz="1200" dirty="0">
                <a:latin typeface="Times New Roman"/>
                <a:cs typeface="Times New Roman"/>
              </a:rPr>
              <a:t>l’uomo civilizzato alle rozze usanze </a:t>
            </a:r>
            <a:r>
              <a:rPr sz="1200" spc="-5" dirty="0">
                <a:latin typeface="Times New Roman"/>
                <a:cs typeface="Times New Roman"/>
              </a:rPr>
              <a:t>delle ere </a:t>
            </a:r>
            <a:r>
              <a:rPr sz="1200" dirty="0">
                <a:latin typeface="Times New Roman"/>
                <a:cs typeface="Times New Roman"/>
              </a:rPr>
              <a:t>primitive.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società non può offrire diritti </a:t>
            </a:r>
            <a:r>
              <a:rPr sz="1200" spc="-5" dirty="0">
                <a:latin typeface="Times New Roman"/>
                <a:cs typeface="Times New Roman"/>
              </a:rPr>
              <a:t>uguali </a:t>
            </a:r>
            <a:r>
              <a:rPr sz="1200" dirty="0">
                <a:latin typeface="Times New Roman"/>
                <a:cs typeface="Times New Roman"/>
              </a:rPr>
              <a:t>a tutti, ma può </a:t>
            </a:r>
            <a:r>
              <a:rPr sz="1200" spc="-5" dirty="0">
                <a:latin typeface="Times New Roman"/>
                <a:cs typeface="Times New Roman"/>
              </a:rPr>
              <a:t>promettere </a:t>
            </a:r>
            <a:r>
              <a:rPr sz="1200" dirty="0">
                <a:latin typeface="Times New Roman"/>
                <a:cs typeface="Times New Roman"/>
              </a:rPr>
              <a:t>di amministrare 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diritti di ciascuno </a:t>
            </a:r>
            <a:r>
              <a:rPr sz="1200" spc="-5" dirty="0">
                <a:latin typeface="Times New Roman"/>
                <a:cs typeface="Times New Roman"/>
              </a:rPr>
              <a:t>con onestà ed </a:t>
            </a:r>
            <a:r>
              <a:rPr sz="1200" dirty="0">
                <a:latin typeface="Times New Roman"/>
                <a:cs typeface="Times New Roman"/>
              </a:rPr>
              <a:t>equità.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88900" marR="13144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dovere </a:t>
            </a:r>
            <a:r>
              <a:rPr sz="1200" dirty="0">
                <a:latin typeface="Times New Roman"/>
                <a:cs typeface="Times New Roman"/>
              </a:rPr>
              <a:t>della società </a:t>
            </a:r>
            <a:r>
              <a:rPr sz="1200" spc="-5" dirty="0">
                <a:latin typeface="Times New Roman"/>
                <a:cs typeface="Times New Roman"/>
              </a:rPr>
              <a:t>fornire al figlio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un’equa e </a:t>
            </a:r>
            <a:r>
              <a:rPr sz="1200" spc="-5" dirty="0">
                <a:latin typeface="Times New Roman"/>
                <a:cs typeface="Times New Roman"/>
              </a:rPr>
              <a:t>serena 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provvedere al </a:t>
            </a:r>
            <a:r>
              <a:rPr sz="1200" dirty="0">
                <a:latin typeface="Times New Roman"/>
                <a:cs typeface="Times New Roman"/>
              </a:rPr>
              <a:t>proprio sostentamento, di  </a:t>
            </a:r>
            <a:r>
              <a:rPr sz="1200" spc="-5" dirty="0">
                <a:latin typeface="Times New Roman"/>
                <a:cs typeface="Times New Roman"/>
              </a:rPr>
              <a:t>partecipare alla propria perpetuazione ed allo stesso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in qualche </a:t>
            </a:r>
            <a:r>
              <a:rPr sz="1200" spc="-5" dirty="0">
                <a:latin typeface="Times New Roman"/>
                <a:cs typeface="Times New Roman"/>
              </a:rPr>
              <a:t>misura dell’autogratificazione,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somma  </a:t>
            </a:r>
            <a:r>
              <a:rPr sz="1200" dirty="0">
                <a:latin typeface="Times New Roman"/>
                <a:cs typeface="Times New Roman"/>
              </a:rPr>
              <a:t>di questi tre </a:t>
            </a:r>
            <a:r>
              <a:rPr sz="1200" spc="-5" dirty="0">
                <a:latin typeface="Times New Roman"/>
                <a:cs typeface="Times New Roman"/>
              </a:rPr>
              <a:t>fattori 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felicità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595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445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 Jerusem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pianeta decimale, </a:t>
            </a:r>
            <a:r>
              <a:rPr sz="1200" dirty="0">
                <a:latin typeface="Times New Roman"/>
                <a:cs typeface="Times New Roman"/>
              </a:rPr>
              <a:t>e fu </a:t>
            </a:r>
            <a:r>
              <a:rPr sz="1200" spc="-5" dirty="0">
                <a:latin typeface="Times New Roman"/>
                <a:cs typeface="Times New Roman"/>
              </a:rPr>
              <a:t>notificato ai </a:t>
            </a:r>
            <a:r>
              <a:rPr sz="1200" dirty="0">
                <a:latin typeface="Times New Roman"/>
                <a:cs typeface="Times New Roman"/>
              </a:rPr>
              <a:t>Portatori di 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erano autorizzati </a:t>
            </a:r>
            <a:r>
              <a:rPr sz="1200" spc="-5" dirty="0">
                <a:latin typeface="Times New Roman"/>
                <a:cs typeface="Times New Roman"/>
              </a:rPr>
              <a:t>ad istituire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modelli </a:t>
            </a:r>
            <a:r>
              <a:rPr sz="1200" dirty="0">
                <a:latin typeface="Times New Roman"/>
                <a:cs typeface="Times New Roman"/>
              </a:rPr>
              <a:t>di  mobilitazione </a:t>
            </a:r>
            <a:r>
              <a:rPr sz="1200" spc="-5" dirty="0">
                <a:latin typeface="Times New Roman"/>
                <a:cs typeface="Times New Roman"/>
              </a:rPr>
              <a:t>meccanica, chimica ed </a:t>
            </a:r>
            <a:r>
              <a:rPr sz="1200" dirty="0">
                <a:latin typeface="Times New Roman"/>
                <a:cs typeface="Times New Roman"/>
              </a:rPr>
              <a:t>elettrica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loro successivo arrivo </a:t>
            </a:r>
            <a:r>
              <a:rPr sz="1200" dirty="0">
                <a:latin typeface="Times New Roman"/>
                <a:cs typeface="Times New Roman"/>
              </a:rPr>
              <a:t>con i mandati di </a:t>
            </a:r>
            <a:r>
              <a:rPr sz="1200" spc="-5" dirty="0">
                <a:latin typeface="Times New Roman"/>
                <a:cs typeface="Times New Roman"/>
              </a:rPr>
              <a:t>trapianto ed </a:t>
            </a:r>
            <a:r>
              <a:rPr sz="1200" dirty="0">
                <a:latin typeface="Times New Roman"/>
                <a:cs typeface="Times New Roman"/>
              </a:rPr>
              <a:t>innesto </a:t>
            </a:r>
            <a:r>
              <a:rPr sz="1200" spc="5" dirty="0">
                <a:latin typeface="Times New Roman"/>
                <a:cs typeface="Times New Roman"/>
              </a:rPr>
              <a:t>della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(661.3) 57:8.9 </a:t>
            </a:r>
            <a:r>
              <a:rPr sz="1200" spc="-5" dirty="0">
                <a:latin typeface="Times New Roman"/>
                <a:cs typeface="Times New Roman"/>
              </a:rPr>
              <a:t>A tempo debito furono definite dalla </a:t>
            </a:r>
            <a:r>
              <a:rPr sz="1200" dirty="0">
                <a:latin typeface="Times New Roman"/>
                <a:cs typeface="Times New Roman"/>
              </a:rPr>
              <a:t>commissione mista </a:t>
            </a:r>
            <a:r>
              <a:rPr sz="1200" spc="-5" dirty="0">
                <a:latin typeface="Times New Roman"/>
                <a:cs typeface="Times New Roman"/>
              </a:rPr>
              <a:t>dei dodici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approvate dalla commissione  planetaria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settanta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misure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l’occupazione del pianeta. Questi </a:t>
            </a:r>
            <a:r>
              <a:rPr sz="1200" dirty="0">
                <a:latin typeface="Times New Roman"/>
                <a:cs typeface="Times New Roman"/>
              </a:rPr>
              <a:t>piani, </a:t>
            </a:r>
            <a:r>
              <a:rPr sz="1200" spc="-5" dirty="0">
                <a:latin typeface="Times New Roman"/>
                <a:cs typeface="Times New Roman"/>
              </a:rPr>
              <a:t>proposti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consultivo dei 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Vita, furono definitivamente accettati su Salvington. </a:t>
            </a:r>
            <a:r>
              <a:rPr sz="1200" dirty="0">
                <a:latin typeface="Times New Roman"/>
                <a:cs typeface="Times New Roman"/>
              </a:rPr>
              <a:t>Subito dopo le </a:t>
            </a:r>
            <a:r>
              <a:rPr sz="1200" spc="-5" dirty="0">
                <a:latin typeface="Times New Roman"/>
                <a:cs typeface="Times New Roman"/>
              </a:rPr>
              <a:t>comunicazioni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trasmisero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notizia </a:t>
            </a:r>
            <a:r>
              <a:rPr sz="1200" spc="-5" dirty="0">
                <a:latin typeface="Times New Roman"/>
                <a:cs typeface="Times New Roman"/>
              </a:rPr>
              <a:t>che  Urantia sarebbe </a:t>
            </a:r>
            <a:r>
              <a:rPr sz="1200" dirty="0">
                <a:latin typeface="Times New Roman"/>
                <a:cs typeface="Times New Roman"/>
              </a:rPr>
              <a:t>divenuto lo </a:t>
            </a:r>
            <a:r>
              <a:rPr sz="1200" spc="-5" dirty="0">
                <a:latin typeface="Times New Roman"/>
                <a:cs typeface="Times New Roman"/>
              </a:rPr>
              <a:t>scenario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Portatori di Vita </a:t>
            </a:r>
            <a:r>
              <a:rPr sz="1200" spc="-5" dirty="0">
                <a:latin typeface="Times New Roman"/>
                <a:cs typeface="Times New Roman"/>
              </a:rPr>
              <a:t>avrebbero eseguito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sessantesimo esperimento </a:t>
            </a:r>
            <a:r>
              <a:rPr sz="1200" dirty="0">
                <a:latin typeface="Times New Roman"/>
                <a:cs typeface="Times New Roman"/>
              </a:rPr>
              <a:t>in Satania 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ampliare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migliorare </a:t>
            </a:r>
            <a:r>
              <a:rPr sz="1200" dirty="0">
                <a:latin typeface="Times New Roman"/>
                <a:cs typeface="Times New Roman"/>
              </a:rPr>
              <a:t>il tipo </a:t>
            </a:r>
            <a:r>
              <a:rPr sz="1200" spc="-5" dirty="0">
                <a:latin typeface="Times New Roman"/>
                <a:cs typeface="Times New Roman"/>
              </a:rPr>
              <a:t>sataniano dei modelli </a:t>
            </a:r>
            <a:r>
              <a:rPr sz="1200" dirty="0">
                <a:latin typeface="Times New Roman"/>
                <a:cs typeface="Times New Roman"/>
              </a:rPr>
              <a:t>di vita 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6129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(661.4) 57:8.10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Urantia fu riconosciuto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trasmissioni </a:t>
            </a:r>
            <a:r>
              <a:rPr sz="1200" spc="-5" dirty="0">
                <a:latin typeface="Times New Roman"/>
                <a:cs typeface="Times New Roman"/>
              </a:rPr>
              <a:t>universali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fu accordato </a:t>
            </a:r>
            <a:r>
              <a:rPr sz="1200" dirty="0">
                <a:latin typeface="Times New Roman"/>
                <a:cs typeface="Times New Roman"/>
              </a:rPr>
              <a:t>il  pieno </a:t>
            </a:r>
            <a:r>
              <a:rPr sz="1200" spc="-5" dirty="0">
                <a:latin typeface="Times New Roman"/>
                <a:cs typeface="Times New Roman"/>
              </a:rPr>
              <a:t>status dell’universo. </a:t>
            </a:r>
            <a:r>
              <a:rPr sz="1200" dirty="0">
                <a:latin typeface="Times New Roman"/>
                <a:cs typeface="Times New Roman"/>
              </a:rPr>
              <a:t>Subito dopo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registrato negli archivi dei pianeti capitale del </a:t>
            </a:r>
            <a:r>
              <a:rPr sz="1200" dirty="0">
                <a:latin typeface="Times New Roman"/>
                <a:cs typeface="Times New Roman"/>
              </a:rPr>
              <a:t>settore minore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settore </a:t>
            </a:r>
            <a:r>
              <a:rPr sz="1200" spc="-5" dirty="0">
                <a:latin typeface="Times New Roman"/>
                <a:cs typeface="Times New Roman"/>
              </a:rPr>
              <a:t>maggiore  del superuniverso; </a:t>
            </a:r>
            <a:r>
              <a:rPr sz="1200" dirty="0">
                <a:latin typeface="Times New Roman"/>
                <a:cs typeface="Times New Roman"/>
              </a:rPr>
              <a:t>e prima </a:t>
            </a:r>
            <a:r>
              <a:rPr sz="1200" spc="-5" dirty="0">
                <a:latin typeface="Times New Roman"/>
                <a:cs typeface="Times New Roman"/>
              </a:rPr>
              <a:t>della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quest’era Urantia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stato iscritto nel registro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8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(661.5) 57:8.11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quest’era fu caratterizzata </a:t>
            </a:r>
            <a:r>
              <a:rPr sz="1200" dirty="0">
                <a:latin typeface="Times New Roman"/>
                <a:cs typeface="Times New Roman"/>
              </a:rPr>
              <a:t>da frequenti e </a:t>
            </a:r>
            <a:r>
              <a:rPr sz="1200" spc="-5" dirty="0">
                <a:latin typeface="Times New Roman"/>
                <a:cs typeface="Times New Roman"/>
              </a:rPr>
              <a:t>violente tempeste.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crosta terrestre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uno stato di  </a:t>
            </a:r>
            <a:r>
              <a:rPr sz="1200" spc="-5" dirty="0">
                <a:latin typeface="Times New Roman"/>
                <a:cs typeface="Times New Roman"/>
              </a:rPr>
              <a:t>mutamento continuo.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raffreddamento della </a:t>
            </a:r>
            <a:r>
              <a:rPr sz="1200" dirty="0">
                <a:latin typeface="Times New Roman"/>
                <a:cs typeface="Times New Roman"/>
              </a:rPr>
              <a:t>superficie </a:t>
            </a:r>
            <a:r>
              <a:rPr sz="1200" spc="-5" dirty="0">
                <a:latin typeface="Times New Roman"/>
                <a:cs typeface="Times New Roman"/>
              </a:rPr>
              <a:t>si alternava ad </a:t>
            </a:r>
            <a:r>
              <a:rPr sz="1200" dirty="0">
                <a:latin typeface="Times New Roman"/>
                <a:cs typeface="Times New Roman"/>
              </a:rPr>
              <a:t>immense </a:t>
            </a:r>
            <a:r>
              <a:rPr sz="1200" spc="-5" dirty="0">
                <a:latin typeface="Times New Roman"/>
                <a:cs typeface="Times New Roman"/>
              </a:rPr>
              <a:t>colate </a:t>
            </a:r>
            <a:r>
              <a:rPr sz="1200" dirty="0">
                <a:latin typeface="Times New Roman"/>
                <a:cs typeface="Times New Roman"/>
              </a:rPr>
              <a:t>di lava.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nessuna </a:t>
            </a:r>
            <a:r>
              <a:rPr sz="1200" spc="-5" dirty="0">
                <a:latin typeface="Times New Roman"/>
                <a:cs typeface="Times New Roman"/>
              </a:rPr>
              <a:t>parte della </a:t>
            </a:r>
            <a:r>
              <a:rPr sz="1200" spc="5" dirty="0">
                <a:latin typeface="Times New Roman"/>
                <a:cs typeface="Times New Roman"/>
              </a:rPr>
              <a:t>superficie </a:t>
            </a:r>
            <a:r>
              <a:rPr sz="1200" spc="-5" dirty="0">
                <a:latin typeface="Times New Roman"/>
                <a:cs typeface="Times New Roman"/>
              </a:rPr>
              <a:t>del  pianeta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minima </a:t>
            </a:r>
            <a:r>
              <a:rPr sz="1200" spc="-5" dirty="0">
                <a:latin typeface="Times New Roman"/>
                <a:cs typeface="Times New Roman"/>
              </a:rPr>
              <a:t>traccia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crosta </a:t>
            </a:r>
            <a:r>
              <a:rPr sz="1200" dirty="0">
                <a:latin typeface="Times New Roman"/>
                <a:cs typeface="Times New Roman"/>
              </a:rPr>
              <a:t>planetaria </a:t>
            </a:r>
            <a:r>
              <a:rPr sz="1200" spc="-5" dirty="0">
                <a:latin typeface="Times New Roman"/>
                <a:cs typeface="Times New Roman"/>
              </a:rPr>
              <a:t>originale. Essa </a:t>
            </a:r>
            <a:r>
              <a:rPr sz="1200" dirty="0">
                <a:latin typeface="Times New Roman"/>
                <a:cs typeface="Times New Roman"/>
              </a:rPr>
              <a:t>è stata tutta </a:t>
            </a:r>
            <a:r>
              <a:rPr sz="1200" spc="-5" dirty="0">
                <a:latin typeface="Times New Roman"/>
                <a:cs typeface="Times New Roman"/>
              </a:rPr>
              <a:t>mescolata </a:t>
            </a:r>
            <a:r>
              <a:rPr sz="1200" dirty="0">
                <a:latin typeface="Times New Roman"/>
                <a:cs typeface="Times New Roman"/>
              </a:rPr>
              <a:t>troppe volte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 lave </a:t>
            </a:r>
            <a:r>
              <a:rPr sz="1200" spc="-5" dirty="0">
                <a:latin typeface="Times New Roman"/>
                <a:cs typeface="Times New Roman"/>
              </a:rPr>
              <a:t>scaturite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profondità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successivi depositi </a:t>
            </a:r>
            <a:r>
              <a:rPr sz="1200" spc="-5" dirty="0">
                <a:latin typeface="Times New Roman"/>
                <a:cs typeface="Times New Roman"/>
              </a:rPr>
              <a:t>dell’oceano </a:t>
            </a:r>
            <a:r>
              <a:rPr sz="1200" dirty="0">
                <a:latin typeface="Times New Roman"/>
                <a:cs typeface="Times New Roman"/>
              </a:rPr>
              <a:t>mondiale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primitivo.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98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(661.6) 57:8.12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superficie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una quantità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di residui </a:t>
            </a:r>
            <a:r>
              <a:rPr sz="1200" spc="-5" dirty="0">
                <a:latin typeface="Times New Roman"/>
                <a:cs typeface="Times New Roman"/>
              </a:rPr>
              <a:t>modificati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antiche  rocce </a:t>
            </a:r>
            <a:r>
              <a:rPr sz="1200" dirty="0">
                <a:latin typeface="Times New Roman"/>
                <a:cs typeface="Times New Roman"/>
              </a:rPr>
              <a:t>preoceaniche che a </a:t>
            </a:r>
            <a:r>
              <a:rPr sz="1200" spc="-5" dirty="0">
                <a:latin typeface="Times New Roman"/>
                <a:cs typeface="Times New Roman"/>
              </a:rPr>
              <a:t>nordest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Canada, attorno alla Baia </a:t>
            </a:r>
            <a:r>
              <a:rPr sz="1200" dirty="0">
                <a:latin typeface="Times New Roman"/>
                <a:cs typeface="Times New Roman"/>
              </a:rPr>
              <a:t>di Hudson. </a:t>
            </a:r>
            <a:r>
              <a:rPr sz="1200" spc="-5" dirty="0">
                <a:latin typeface="Times New Roman"/>
                <a:cs typeface="Times New Roman"/>
              </a:rPr>
              <a:t>Questa vasta elevazione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composta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roccia appartenente alle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preoceaniche. Gli </a:t>
            </a:r>
            <a:r>
              <a:rPr sz="1200" dirty="0">
                <a:latin typeface="Times New Roman"/>
                <a:cs typeface="Times New Roman"/>
              </a:rPr>
              <a:t>strati </a:t>
            </a:r>
            <a:r>
              <a:rPr sz="1200" spc="-5" dirty="0">
                <a:latin typeface="Times New Roman"/>
                <a:cs typeface="Times New Roman"/>
              </a:rPr>
              <a:t>rocciosi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riscaldati, curvati, ritorti, accartocciati,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passati  </a:t>
            </a:r>
            <a:r>
              <a:rPr sz="1200" dirty="0">
                <a:latin typeface="Times New Roman"/>
                <a:cs typeface="Times New Roman"/>
              </a:rPr>
              <a:t>moltissime volte </a:t>
            </a:r>
            <a:r>
              <a:rPr sz="1200" spc="-5" dirty="0">
                <a:latin typeface="Times New Roman"/>
                <a:cs typeface="Times New Roman"/>
              </a:rPr>
              <a:t>per tali esperienze metamorfiche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deformanti.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221345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L’evoluzione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giustizia</a:t>
            </a:r>
            <a:endParaRPr sz="1600">
              <a:latin typeface="Times New Roman"/>
              <a:cs typeface="Times New Roman"/>
            </a:endParaRPr>
          </a:p>
          <a:p>
            <a:pPr marL="88900" marR="48831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(794.13) 70:10.1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naturale </a:t>
            </a:r>
            <a:r>
              <a:rPr sz="1200" dirty="0">
                <a:latin typeface="Times New Roman"/>
                <a:cs typeface="Times New Roman"/>
              </a:rPr>
              <a:t>è una teoria </a:t>
            </a:r>
            <a:r>
              <a:rPr sz="1200" spc="-5" dirty="0">
                <a:latin typeface="Times New Roman"/>
                <a:cs typeface="Times New Roman"/>
              </a:rPr>
              <a:t>elaborata dall’uomo; </a:t>
            </a:r>
            <a:r>
              <a:rPr sz="1200" dirty="0">
                <a:latin typeface="Times New Roman"/>
                <a:cs typeface="Times New Roman"/>
              </a:rPr>
              <a:t>non è una </a:t>
            </a:r>
            <a:r>
              <a:rPr sz="1200" spc="-5" dirty="0">
                <a:latin typeface="Times New Roman"/>
                <a:cs typeface="Times New Roman"/>
              </a:rPr>
              <a:t>realtà.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natura 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puramente teorica,  totalmente fittizia.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fornisce </a:t>
            </a:r>
            <a:r>
              <a:rPr sz="1200" dirty="0">
                <a:latin typeface="Times New Roman"/>
                <a:cs typeface="Times New Roman"/>
              </a:rPr>
              <a:t>un solo tipo di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conformità inevitabile dei </a:t>
            </a:r>
            <a:r>
              <a:rPr sz="1200" dirty="0">
                <a:latin typeface="Times New Roman"/>
                <a:cs typeface="Times New Roman"/>
              </a:rPr>
              <a:t>risultati alle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cause.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(794.14) 70:10.2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giustizia, com’è concepita </a:t>
            </a:r>
            <a:r>
              <a:rPr sz="1200" dirty="0">
                <a:latin typeface="Times New Roman"/>
                <a:cs typeface="Times New Roman"/>
              </a:rPr>
              <a:t>dall’uomo, </a:t>
            </a:r>
            <a:r>
              <a:rPr sz="1200" spc="-5" dirty="0">
                <a:latin typeface="Times New Roman"/>
                <a:cs typeface="Times New Roman"/>
              </a:rPr>
              <a:t>significa </a:t>
            </a:r>
            <a:r>
              <a:rPr sz="1200" dirty="0">
                <a:latin typeface="Times New Roman"/>
                <a:cs typeface="Times New Roman"/>
              </a:rPr>
              <a:t>far </a:t>
            </a:r>
            <a:r>
              <a:rPr sz="1200" spc="-5" dirty="0">
                <a:latin typeface="Times New Roman"/>
                <a:cs typeface="Times New Roman"/>
              </a:rPr>
              <a:t>valere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propri </a:t>
            </a:r>
            <a:r>
              <a:rPr sz="1200" dirty="0">
                <a:latin typeface="Times New Roman"/>
                <a:cs typeface="Times New Roman"/>
              </a:rPr>
              <a:t>diritti ed è </a:t>
            </a:r>
            <a:r>
              <a:rPr sz="1200" spc="-5" dirty="0">
                <a:latin typeface="Times New Roman"/>
                <a:cs typeface="Times New Roman"/>
              </a:rPr>
              <a:t>stata perciò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evoluzione  </a:t>
            </a:r>
            <a:r>
              <a:rPr sz="1200" spc="-5" dirty="0">
                <a:latin typeface="Times New Roman"/>
                <a:cs typeface="Times New Roman"/>
              </a:rPr>
              <a:t>progressiva.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giustizia può </a:t>
            </a:r>
            <a:r>
              <a:rPr sz="1200" spc="-5" dirty="0">
                <a:latin typeface="Times New Roman"/>
                <a:cs typeface="Times New Roman"/>
              </a:rPr>
              <a:t>ben essere parte costitutiva </a:t>
            </a:r>
            <a:r>
              <a:rPr sz="1200" dirty="0">
                <a:latin typeface="Times New Roman"/>
                <a:cs typeface="Times New Roman"/>
              </a:rPr>
              <a:t>di una mente dotata di </a:t>
            </a:r>
            <a:r>
              <a:rPr sz="1200" spc="-5" dirty="0">
                <a:latin typeface="Times New Roman"/>
                <a:cs typeface="Times New Roman"/>
              </a:rPr>
              <a:t>spirito,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scaturisce </a:t>
            </a:r>
            <a:r>
              <a:rPr sz="1200" dirty="0">
                <a:latin typeface="Times New Roman"/>
                <a:cs typeface="Times New Roman"/>
              </a:rPr>
              <a:t>all’esistenza in  </a:t>
            </a:r>
            <a:r>
              <a:rPr sz="1200" spc="-5" dirty="0">
                <a:latin typeface="Times New Roman"/>
                <a:cs typeface="Times New Roman"/>
              </a:rPr>
              <a:t>forma compiuta nei </a:t>
            </a:r>
            <a:r>
              <a:rPr sz="1200" dirty="0">
                <a:latin typeface="Times New Roman"/>
                <a:cs typeface="Times New Roman"/>
              </a:rPr>
              <a:t>mondi dello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4637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(794.15) 70:10.3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attribuiva tutti i </a:t>
            </a:r>
            <a:r>
              <a:rPr sz="1200" spc="-5" dirty="0">
                <a:latin typeface="Times New Roman"/>
                <a:cs typeface="Times New Roman"/>
              </a:rPr>
              <a:t>fenomeni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persona.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caso della </a:t>
            </a:r>
            <a:r>
              <a:rPr sz="1200" dirty="0">
                <a:latin typeface="Times New Roman"/>
                <a:cs typeface="Times New Roman"/>
              </a:rPr>
              <a:t>morte di un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si chiedeva  </a:t>
            </a:r>
            <a:r>
              <a:rPr sz="1200" i="1" spc="-5" dirty="0">
                <a:latin typeface="Times New Roman"/>
                <a:cs typeface="Times New Roman"/>
              </a:rPr>
              <a:t>che cosa </a:t>
            </a:r>
            <a:r>
              <a:rPr sz="1200" spc="-5" dirty="0">
                <a:latin typeface="Times New Roman"/>
                <a:cs typeface="Times New Roman"/>
              </a:rPr>
              <a:t>l’avesse ucciso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i="1" spc="-5" dirty="0">
                <a:latin typeface="Times New Roman"/>
                <a:cs typeface="Times New Roman"/>
              </a:rPr>
              <a:t>chi. </a:t>
            </a:r>
            <a:r>
              <a:rPr sz="1200" spc="-5" dirty="0">
                <a:latin typeface="Times New Roman"/>
                <a:cs typeface="Times New Roman"/>
              </a:rPr>
              <a:t>L’omicidio accidentale </a:t>
            </a:r>
            <a:r>
              <a:rPr sz="1200" dirty="0">
                <a:latin typeface="Times New Roman"/>
                <a:cs typeface="Times New Roman"/>
              </a:rPr>
              <a:t>non era quindi riconosciuto 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punizione di un crimine il motivo </a:t>
            </a:r>
            <a:r>
              <a:rPr sz="1200" spc="-5" dirty="0">
                <a:latin typeface="Times New Roman"/>
                <a:cs typeface="Times New Roman"/>
              </a:rPr>
              <a:t>del  criminale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assolutamente </a:t>
            </a:r>
            <a:r>
              <a:rPr sz="1200" spc="-5" dirty="0">
                <a:latin typeface="Times New Roman"/>
                <a:cs typeface="Times New Roman"/>
              </a:rPr>
              <a:t>preso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considerazione;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si basava sul danno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causato.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81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(795.1) 70:10.4 </a:t>
            </a:r>
            <a:r>
              <a:rPr sz="1200" spc="-5" dirty="0">
                <a:latin typeface="Times New Roman"/>
                <a:cs typeface="Times New Roman"/>
              </a:rPr>
              <a:t>Nelle società </a:t>
            </a:r>
            <a:r>
              <a:rPr sz="1200" dirty="0">
                <a:latin typeface="Times New Roman"/>
                <a:cs typeface="Times New Roman"/>
              </a:rPr>
              <a:t>più primitive </a:t>
            </a:r>
            <a:r>
              <a:rPr sz="1200" spc="-5" dirty="0">
                <a:latin typeface="Times New Roman"/>
                <a:cs typeface="Times New Roman"/>
              </a:rPr>
              <a:t>l’opinione pubblica agiva </a:t>
            </a:r>
            <a:r>
              <a:rPr sz="1200" dirty="0">
                <a:latin typeface="Times New Roman"/>
                <a:cs typeface="Times New Roman"/>
              </a:rPr>
              <a:t>direttamente; non </a:t>
            </a:r>
            <a:r>
              <a:rPr sz="1200" spc="-5" dirty="0">
                <a:latin typeface="Times New Roman"/>
                <a:cs typeface="Times New Roman"/>
              </a:rPr>
              <a:t>c’era 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ufficiali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legge. Non c’era  riservatezza nella </a:t>
            </a:r>
            <a:r>
              <a:rPr sz="1200" dirty="0">
                <a:latin typeface="Times New Roman"/>
                <a:cs typeface="Times New Roman"/>
              </a:rPr>
              <a:t>vita primitiva. I vicini di un uomo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responsabili </a:t>
            </a:r>
            <a:r>
              <a:rPr sz="1200" spc="-5" dirty="0">
                <a:latin typeface="Times New Roman"/>
                <a:cs typeface="Times New Roman"/>
              </a:rPr>
              <a:t>della sua condotta; </a:t>
            </a:r>
            <a:r>
              <a:rPr sz="1200" dirty="0">
                <a:latin typeface="Times New Roman"/>
                <a:cs typeface="Times New Roman"/>
              </a:rPr>
              <a:t>da qui il loro diritto di ficcare il </a:t>
            </a:r>
            <a:r>
              <a:rPr sz="1200" spc="-5" dirty="0">
                <a:latin typeface="Times New Roman"/>
                <a:cs typeface="Times New Roman"/>
              </a:rPr>
              <a:t>naso nei  suoi affari personali.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società era </a:t>
            </a:r>
            <a:r>
              <a:rPr sz="1200" spc="-5" dirty="0">
                <a:latin typeface="Times New Roman"/>
                <a:cs typeface="Times New Roman"/>
              </a:rPr>
              <a:t>regolata </a:t>
            </a:r>
            <a:r>
              <a:rPr sz="1200" dirty="0">
                <a:latin typeface="Times New Roman"/>
                <a:cs typeface="Times New Roman"/>
              </a:rPr>
              <a:t>secondo la </a:t>
            </a:r>
            <a:r>
              <a:rPr sz="1200" spc="-5" dirty="0">
                <a:latin typeface="Times New Roman"/>
                <a:cs typeface="Times New Roman"/>
              </a:rPr>
              <a:t>teoria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l’insieme dei membri del </a:t>
            </a:r>
            <a:r>
              <a:rPr sz="1200" dirty="0">
                <a:latin typeface="Times New Roman"/>
                <a:cs typeface="Times New Roman"/>
              </a:rPr>
              <a:t>gruppo doveva interessarsi </a:t>
            </a:r>
            <a:r>
              <a:rPr sz="1200" spc="-5" dirty="0">
                <a:latin typeface="Times New Roman"/>
                <a:cs typeface="Times New Roman"/>
              </a:rPr>
              <a:t>al  comportamento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individuo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misura, vigilare su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54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(795.2) 70:10.5 </a:t>
            </a:r>
            <a:r>
              <a:rPr sz="1200" spc="-5" dirty="0">
                <a:latin typeface="Times New Roman"/>
                <a:cs typeface="Times New Roman"/>
              </a:rPr>
              <a:t>Si credette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amministrassero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tramite gli stregoni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sacerdoti; ciò fece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5" dirty="0">
                <a:latin typeface="Times New Roman"/>
                <a:cs typeface="Times New Roman"/>
              </a:rPr>
              <a:t>membri  </a:t>
            </a:r>
            <a:r>
              <a:rPr sz="1200" dirty="0">
                <a:latin typeface="Times New Roman"/>
                <a:cs typeface="Times New Roman"/>
              </a:rPr>
              <a:t>di questi ordini i primi </a:t>
            </a:r>
            <a:r>
              <a:rPr sz="1200" spc="-5" dirty="0">
                <a:latin typeface="Times New Roman"/>
                <a:cs typeface="Times New Roman"/>
              </a:rPr>
              <a:t>investigatori ed ufficiali della legge.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primi </a:t>
            </a:r>
            <a:r>
              <a:rPr sz="1200" dirty="0">
                <a:latin typeface="Times New Roman"/>
                <a:cs typeface="Times New Roman"/>
              </a:rPr>
              <a:t>metodi </a:t>
            </a:r>
            <a:r>
              <a:rPr sz="1200" spc="-5" dirty="0">
                <a:latin typeface="Times New Roman"/>
                <a:cs typeface="Times New Roman"/>
              </a:rPr>
              <a:t>per scoprire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crimine consistevano nel </a:t>
            </a:r>
            <a:r>
              <a:rPr sz="1200" dirty="0">
                <a:latin typeface="Times New Roman"/>
                <a:cs typeface="Times New Roman"/>
              </a:rPr>
              <a:t>sottoporre  a </a:t>
            </a:r>
            <a:r>
              <a:rPr sz="1200" spc="-5" dirty="0">
                <a:latin typeface="Times New Roman"/>
                <a:cs typeface="Times New Roman"/>
              </a:rPr>
              <a:t>prove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veleno, </a:t>
            </a:r>
            <a:r>
              <a:rPr sz="1200" dirty="0">
                <a:latin typeface="Times New Roman"/>
                <a:cs typeface="Times New Roman"/>
              </a:rPr>
              <a:t>di fuoco e di </a:t>
            </a:r>
            <a:r>
              <a:rPr sz="1200" spc="-5" dirty="0">
                <a:latin typeface="Times New Roman"/>
                <a:cs typeface="Times New Roman"/>
              </a:rPr>
              <a:t>tortura. Queste </a:t>
            </a:r>
            <a:r>
              <a:rPr sz="1200" dirty="0">
                <a:latin typeface="Times New Roman"/>
                <a:cs typeface="Times New Roman"/>
              </a:rPr>
              <a:t>prove </a:t>
            </a:r>
            <a:r>
              <a:rPr sz="1200" spc="-5" dirty="0">
                <a:latin typeface="Times New Roman"/>
                <a:cs typeface="Times New Roman"/>
              </a:rPr>
              <a:t>selvagge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niente più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rozze </a:t>
            </a:r>
            <a:r>
              <a:rPr sz="1200" spc="-5" dirty="0">
                <a:latin typeface="Times New Roman"/>
                <a:cs typeface="Times New Roman"/>
              </a:rPr>
              <a:t>tecniche d’arbitrato; esse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necessariamente </a:t>
            </a:r>
            <a:r>
              <a:rPr sz="1200" dirty="0">
                <a:latin typeface="Times New Roman"/>
                <a:cs typeface="Times New Roman"/>
              </a:rPr>
              <a:t>sistemavano una disputa </a:t>
            </a:r>
            <a:r>
              <a:rPr sz="1200" spc="-5" dirty="0">
                <a:latin typeface="Times New Roman"/>
                <a:cs typeface="Times New Roman"/>
              </a:rPr>
              <a:t>con giustizia. Per esempio: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si somministrava </a:t>
            </a:r>
            <a:r>
              <a:rPr sz="1200" dirty="0">
                <a:latin typeface="Times New Roman"/>
                <a:cs typeface="Times New Roman"/>
              </a:rPr>
              <a:t>un veleno, </a:t>
            </a:r>
            <a:r>
              <a:rPr sz="1200" spc="-5" dirty="0">
                <a:latin typeface="Times New Roman"/>
                <a:cs typeface="Times New Roman"/>
              </a:rPr>
              <a:t>se l’accusato </a:t>
            </a:r>
            <a:r>
              <a:rPr sz="1200" dirty="0">
                <a:latin typeface="Times New Roman"/>
                <a:cs typeface="Times New Roman"/>
              </a:rPr>
              <a:t>vomitava  </a:t>
            </a:r>
            <a:r>
              <a:rPr sz="1200" spc="-5" dirty="0">
                <a:latin typeface="Times New Roman"/>
                <a:cs typeface="Times New Roman"/>
              </a:rPr>
              <a:t>era ritenuto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innocente.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82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882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(795.3) 70:10.6 </a:t>
            </a:r>
            <a:r>
              <a:rPr sz="1200" spc="-5" dirty="0">
                <a:latin typeface="Times New Roman"/>
                <a:cs typeface="Times New Roman"/>
              </a:rPr>
              <a:t>L’Antico Testamento riporta </a:t>
            </a:r>
            <a:r>
              <a:rPr sz="1200" dirty="0">
                <a:latin typeface="Times New Roman"/>
                <a:cs typeface="Times New Roman"/>
              </a:rPr>
              <a:t>una di </a:t>
            </a:r>
            <a:r>
              <a:rPr sz="1200" spc="-5" dirty="0">
                <a:latin typeface="Times New Roman"/>
                <a:cs typeface="Times New Roman"/>
              </a:rPr>
              <a:t>queste ordalie,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di colpevolezza </a:t>
            </a:r>
            <a:r>
              <a:rPr sz="1200" spc="-5" dirty="0">
                <a:latin typeface="Times New Roman"/>
                <a:cs typeface="Times New Roman"/>
              </a:rPr>
              <a:t>coniugale: se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sospettava </a:t>
            </a:r>
            <a:r>
              <a:rPr sz="1200" spc="10" dirty="0">
                <a:latin typeface="Times New Roman"/>
                <a:cs typeface="Times New Roman"/>
              </a:rPr>
              <a:t>sua 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essergli </a:t>
            </a:r>
            <a:r>
              <a:rPr sz="1200" dirty="0">
                <a:latin typeface="Times New Roman"/>
                <a:cs typeface="Times New Roman"/>
              </a:rPr>
              <a:t>infedele, la </a:t>
            </a:r>
            <a:r>
              <a:rPr sz="1200" spc="-5" dirty="0">
                <a:latin typeface="Times New Roman"/>
                <a:cs typeface="Times New Roman"/>
              </a:rPr>
              <a:t>portava </a:t>
            </a:r>
            <a:r>
              <a:rPr sz="1200" dirty="0">
                <a:latin typeface="Times New Roman"/>
                <a:cs typeface="Times New Roman"/>
              </a:rPr>
              <a:t>dal sacerdote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esponeva i </a:t>
            </a:r>
            <a:r>
              <a:rPr sz="1200" spc="-5" dirty="0">
                <a:latin typeface="Times New Roman"/>
                <a:cs typeface="Times New Roman"/>
              </a:rPr>
              <a:t>suoi sospetti, </a:t>
            </a:r>
            <a:r>
              <a:rPr sz="1200" dirty="0">
                <a:latin typeface="Times New Roman"/>
                <a:cs typeface="Times New Roman"/>
              </a:rPr>
              <a:t>dopo di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sacerdote preparava </a:t>
            </a:r>
            <a:r>
              <a:rPr sz="1200" dirty="0">
                <a:latin typeface="Times New Roman"/>
                <a:cs typeface="Times New Roman"/>
              </a:rPr>
              <a:t>un intruglio  </a:t>
            </a:r>
            <a:r>
              <a:rPr sz="1200" spc="-5" dirty="0">
                <a:latin typeface="Times New Roman"/>
                <a:cs typeface="Times New Roman"/>
              </a:rPr>
              <a:t>composto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acqua </a:t>
            </a:r>
            <a:r>
              <a:rPr sz="1200" dirty="0">
                <a:latin typeface="Times New Roman"/>
                <a:cs typeface="Times New Roman"/>
              </a:rPr>
              <a:t>benedetta e di </a:t>
            </a:r>
            <a:r>
              <a:rPr sz="1200" spc="-5" dirty="0">
                <a:latin typeface="Times New Roman"/>
                <a:cs typeface="Times New Roman"/>
              </a:rPr>
              <a:t>spazzatura del </a:t>
            </a:r>
            <a:r>
              <a:rPr sz="1200" dirty="0">
                <a:latin typeface="Times New Roman"/>
                <a:cs typeface="Times New Roman"/>
              </a:rPr>
              <a:t>pavimento del tempio. </a:t>
            </a:r>
            <a:r>
              <a:rPr sz="1200" spc="-5" dirty="0">
                <a:latin typeface="Times New Roman"/>
                <a:cs typeface="Times New Roman"/>
              </a:rPr>
              <a:t>Dopo un’adeguata cerimonia, comprendente </a:t>
            </a:r>
            <a:r>
              <a:rPr sz="1200" dirty="0">
                <a:latin typeface="Times New Roman"/>
                <a:cs typeface="Times New Roman"/>
              </a:rPr>
              <a:t>maledizioni  </a:t>
            </a:r>
            <a:r>
              <a:rPr sz="1200" spc="-5" dirty="0">
                <a:latin typeface="Times New Roman"/>
                <a:cs typeface="Times New Roman"/>
              </a:rPr>
              <a:t>minacciose, alla moglie accusata era fatta </a:t>
            </a:r>
            <a:r>
              <a:rPr sz="1200" dirty="0">
                <a:latin typeface="Times New Roman"/>
                <a:cs typeface="Times New Roman"/>
              </a:rPr>
              <a:t>bere la </a:t>
            </a:r>
            <a:r>
              <a:rPr sz="1200" spc="-5" dirty="0">
                <a:latin typeface="Times New Roman"/>
                <a:cs typeface="Times New Roman"/>
              </a:rPr>
              <a:t>disgustosa </a:t>
            </a:r>
            <a:r>
              <a:rPr sz="1200" dirty="0">
                <a:latin typeface="Times New Roman"/>
                <a:cs typeface="Times New Roman"/>
              </a:rPr>
              <a:t>pozione. </a:t>
            </a:r>
            <a:r>
              <a:rPr sz="1200" spc="-5" dirty="0">
                <a:latin typeface="Times New Roman"/>
                <a:cs typeface="Times New Roman"/>
              </a:rPr>
              <a:t>Se essa era colpevole “l’acqua che </a:t>
            </a:r>
            <a:r>
              <a:rPr sz="1200" dirty="0">
                <a:latin typeface="Times New Roman"/>
                <a:cs typeface="Times New Roman"/>
              </a:rPr>
              <a:t>causa 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maledizione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entrerà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diverrà amara,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ventre </a:t>
            </a:r>
            <a:r>
              <a:rPr sz="1200" spc="-5" dirty="0">
                <a:latin typeface="Times New Roman"/>
                <a:cs typeface="Times New Roman"/>
              </a:rPr>
              <a:t>si gonfierà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cosce imputridiranno, e la donna </a:t>
            </a:r>
            <a:r>
              <a:rPr sz="1200" spc="-5" dirty="0">
                <a:latin typeface="Times New Roman"/>
                <a:cs typeface="Times New Roman"/>
              </a:rPr>
              <a:t>sarà maledetta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popolo”.  Se </a:t>
            </a:r>
            <a:r>
              <a:rPr sz="1200" spc="-5" dirty="0">
                <a:latin typeface="Times New Roman"/>
                <a:cs typeface="Times New Roman"/>
              </a:rPr>
              <a:t>per caso </a:t>
            </a:r>
            <a:r>
              <a:rPr sz="1200" dirty="0">
                <a:latin typeface="Times New Roman"/>
                <a:cs typeface="Times New Roman"/>
              </a:rPr>
              <a:t>una donna </a:t>
            </a:r>
            <a:r>
              <a:rPr sz="1200" spc="-5" dirty="0">
                <a:latin typeface="Times New Roman"/>
                <a:cs typeface="Times New Roman"/>
              </a:rPr>
              <a:t>riusciva ad ingoiare questa bevanda </a:t>
            </a:r>
            <a:r>
              <a:rPr sz="1200" dirty="0">
                <a:latin typeface="Times New Roman"/>
                <a:cs typeface="Times New Roman"/>
              </a:rPr>
              <a:t>immonda </a:t>
            </a:r>
            <a:r>
              <a:rPr sz="1200" spc="-5" dirty="0">
                <a:latin typeface="Times New Roman"/>
                <a:cs typeface="Times New Roman"/>
              </a:rPr>
              <a:t>senza mostrare sintomi </a:t>
            </a:r>
            <a:r>
              <a:rPr sz="1200" dirty="0">
                <a:latin typeface="Times New Roman"/>
                <a:cs typeface="Times New Roman"/>
              </a:rPr>
              <a:t>d’indisposizione </a:t>
            </a:r>
            <a:r>
              <a:rPr sz="1200" spc="-5" dirty="0">
                <a:latin typeface="Times New Roman"/>
                <a:cs typeface="Times New Roman"/>
              </a:rPr>
              <a:t>fisica era assolta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accuse fatte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marito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geloso.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988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(795.4) 70:10.7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metodi </a:t>
            </a:r>
            <a:r>
              <a:rPr sz="1200" spc="-5" dirty="0">
                <a:latin typeface="Times New Roman"/>
                <a:cs typeface="Times New Roman"/>
              </a:rPr>
              <a:t>atroci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scoperta dei </a:t>
            </a:r>
            <a:r>
              <a:rPr sz="1200" dirty="0">
                <a:latin typeface="Times New Roman"/>
                <a:cs typeface="Times New Roman"/>
              </a:rPr>
              <a:t>crimini </a:t>
            </a:r>
            <a:r>
              <a:rPr sz="1200" spc="-5" dirty="0">
                <a:latin typeface="Times New Roman"/>
                <a:cs typeface="Times New Roman"/>
              </a:rPr>
              <a:t>furono praticati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un’epoca </a:t>
            </a:r>
            <a:r>
              <a:rPr sz="1200" dirty="0">
                <a:latin typeface="Times New Roman"/>
                <a:cs typeface="Times New Roman"/>
              </a:rPr>
              <a:t>o in un’altra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tutte le tribù in  evoluzione.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duello è una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moderna </a:t>
            </a:r>
            <a:r>
              <a:rPr sz="1200" spc="-5" dirty="0">
                <a:latin typeface="Times New Roman"/>
                <a:cs typeface="Times New Roman"/>
              </a:rPr>
              <a:t>del giudizio </a:t>
            </a:r>
            <a:r>
              <a:rPr sz="1200" dirty="0">
                <a:latin typeface="Times New Roman"/>
                <a:cs typeface="Times New Roman"/>
              </a:rPr>
              <a:t>per mezzo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ordalie.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044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(795.5) 70:10.8 </a:t>
            </a:r>
            <a:r>
              <a:rPr sz="1200" spc="-5" dirty="0">
                <a:latin typeface="Times New Roman"/>
                <a:cs typeface="Times New Roman"/>
              </a:rPr>
              <a:t>Non c’è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meravigliarsi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Ebrei ed altre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semicivilizzate abbiano praticato queste tecniche </a:t>
            </a:r>
            <a:r>
              <a:rPr sz="1200" dirty="0">
                <a:latin typeface="Times New Roman"/>
                <a:cs typeface="Times New Roman"/>
              </a:rPr>
              <a:t>primitive di  </a:t>
            </a:r>
            <a:r>
              <a:rPr sz="1200" spc="-5" dirty="0">
                <a:latin typeface="Times New Roman"/>
                <a:cs typeface="Times New Roman"/>
              </a:rPr>
              <a:t>amministrazione della </a:t>
            </a:r>
            <a:r>
              <a:rPr sz="1200" dirty="0">
                <a:latin typeface="Times New Roman"/>
                <a:cs typeface="Times New Roman"/>
              </a:rPr>
              <a:t>giustizia </a:t>
            </a:r>
            <a:r>
              <a:rPr sz="1200" spc="-5" dirty="0">
                <a:latin typeface="Times New Roman"/>
                <a:cs typeface="Times New Roman"/>
              </a:rPr>
              <a:t>tremila anni fa, </a:t>
            </a:r>
            <a:r>
              <a:rPr sz="1200" dirty="0">
                <a:latin typeface="Times New Roman"/>
                <a:cs typeface="Times New Roman"/>
              </a:rPr>
              <a:t>ma è più </a:t>
            </a:r>
            <a:r>
              <a:rPr sz="1200" spc="-5" dirty="0">
                <a:latin typeface="Times New Roman"/>
                <a:cs typeface="Times New Roman"/>
              </a:rPr>
              <a:t>sorprendente </a:t>
            </a:r>
            <a:r>
              <a:rPr sz="1200" dirty="0">
                <a:latin typeface="Times New Roman"/>
                <a:cs typeface="Times New Roman"/>
              </a:rPr>
              <a:t>che uomini </a:t>
            </a:r>
            <a:r>
              <a:rPr sz="1200" spc="-5" dirty="0">
                <a:latin typeface="Times New Roman"/>
                <a:cs typeface="Times New Roman"/>
              </a:rPr>
              <a:t>dotati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raziocinio abbiano </a:t>
            </a:r>
            <a:r>
              <a:rPr sz="1200" dirty="0">
                <a:latin typeface="Times New Roman"/>
                <a:cs typeface="Times New Roman"/>
              </a:rPr>
              <a:t>successivamente  </a:t>
            </a:r>
            <a:r>
              <a:rPr sz="1200" spc="-5" dirty="0">
                <a:latin typeface="Times New Roman"/>
                <a:cs typeface="Times New Roman"/>
              </a:rPr>
              <a:t>inserito questi resti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barbarie nelle </a:t>
            </a:r>
            <a:r>
              <a:rPr sz="1200" dirty="0">
                <a:latin typeface="Times New Roman"/>
                <a:cs typeface="Times New Roman"/>
              </a:rPr>
              <a:t>pagine di una </a:t>
            </a:r>
            <a:r>
              <a:rPr sz="1200" spc="-5" dirty="0">
                <a:latin typeface="Times New Roman"/>
                <a:cs typeface="Times New Roman"/>
              </a:rPr>
              <a:t>raccolta </a:t>
            </a:r>
            <a:r>
              <a:rPr sz="1200" dirty="0">
                <a:latin typeface="Times New Roman"/>
                <a:cs typeface="Times New Roman"/>
              </a:rPr>
              <a:t>di scritti </a:t>
            </a:r>
            <a:r>
              <a:rPr sz="1200" spc="-5" dirty="0">
                <a:latin typeface="Times New Roman"/>
                <a:cs typeface="Times New Roman"/>
              </a:rPr>
              <a:t>sacri.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semplice riflessione </a:t>
            </a:r>
            <a:r>
              <a:rPr sz="1200" dirty="0">
                <a:latin typeface="Times New Roman"/>
                <a:cs typeface="Times New Roman"/>
              </a:rPr>
              <a:t>dovrebbe rendere evidente </a:t>
            </a:r>
            <a:r>
              <a:rPr sz="1200" spc="-5" dirty="0">
                <a:latin typeface="Times New Roman"/>
                <a:cs typeface="Times New Roman"/>
              </a:rPr>
              <a:t>che  nessun essere </a:t>
            </a:r>
            <a:r>
              <a:rPr sz="1200" dirty="0">
                <a:latin typeface="Times New Roman"/>
                <a:cs typeface="Times New Roman"/>
              </a:rPr>
              <a:t>divino ha mai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mortali istruzioni così </a:t>
            </a:r>
            <a:r>
              <a:rPr sz="1200" dirty="0">
                <a:latin typeface="Times New Roman"/>
                <a:cs typeface="Times New Roman"/>
              </a:rPr>
              <a:t>inique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scoperta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di supposte infedeltà  </a:t>
            </a:r>
            <a:r>
              <a:rPr sz="1200" spc="-5" dirty="0">
                <a:latin typeface="Times New Roman"/>
                <a:cs typeface="Times New Roman"/>
              </a:rPr>
              <a:t>coniugali.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874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(795.6) 70:10.9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adottò </a:t>
            </a:r>
            <a:r>
              <a:rPr sz="1200" spc="-5" dirty="0">
                <a:latin typeface="Times New Roman"/>
                <a:cs typeface="Times New Roman"/>
              </a:rPr>
              <a:t>ben presto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metodo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ritorsione per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spc="-5" dirty="0">
                <a:latin typeface="Times New Roman"/>
                <a:cs typeface="Times New Roman"/>
              </a:rPr>
              <a:t>rappresaglie: </a:t>
            </a:r>
            <a:r>
              <a:rPr sz="1200" dirty="0">
                <a:latin typeface="Times New Roman"/>
                <a:cs typeface="Times New Roman"/>
              </a:rPr>
              <a:t>occhio per </a:t>
            </a:r>
            <a:r>
              <a:rPr sz="1200" spc="-5" dirty="0">
                <a:latin typeface="Times New Roman"/>
                <a:cs typeface="Times New Roman"/>
              </a:rPr>
              <a:t>occhio, </a:t>
            </a:r>
            <a:r>
              <a:rPr sz="1200" dirty="0">
                <a:latin typeface="Times New Roman"/>
                <a:cs typeface="Times New Roman"/>
              </a:rPr>
              <a:t>vita per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Tutte le  tribù in evoluzione </a:t>
            </a:r>
            <a:r>
              <a:rPr sz="1200" spc="-5" dirty="0">
                <a:latin typeface="Times New Roman"/>
                <a:cs typeface="Times New Roman"/>
              </a:rPr>
              <a:t>riconobbero questo </a:t>
            </a:r>
            <a:r>
              <a:rPr sz="1200" dirty="0">
                <a:latin typeface="Times New Roman"/>
                <a:cs typeface="Times New Roman"/>
              </a:rPr>
              <a:t>diritto di </a:t>
            </a:r>
            <a:r>
              <a:rPr sz="1200" spc="-5" dirty="0">
                <a:latin typeface="Times New Roman"/>
                <a:cs typeface="Times New Roman"/>
              </a:rPr>
              <a:t>vendetta cruenta.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vendetta divenne lo scopo della vita </a:t>
            </a:r>
            <a:r>
              <a:rPr sz="1200" spc="-5" dirty="0">
                <a:latin typeface="Times New Roman"/>
                <a:cs typeface="Times New Roman"/>
              </a:rPr>
              <a:t>primitiva, </a:t>
            </a:r>
            <a:r>
              <a:rPr sz="1200" dirty="0">
                <a:latin typeface="Times New Roman"/>
                <a:cs typeface="Times New Roman"/>
              </a:rPr>
              <a:t>ma da allora 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grandemente modificato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prime pratiche tribali. Gli </a:t>
            </a:r>
            <a:r>
              <a:rPr sz="1200" dirty="0">
                <a:latin typeface="Times New Roman"/>
                <a:cs typeface="Times New Roman"/>
              </a:rPr>
              <a:t>insegnanti </a:t>
            </a:r>
            <a:r>
              <a:rPr sz="1200" spc="-5" dirty="0">
                <a:latin typeface="Times New Roman"/>
                <a:cs typeface="Times New Roman"/>
              </a:rPr>
              <a:t>della religione rivelata hanno </a:t>
            </a:r>
            <a:r>
              <a:rPr sz="1200" dirty="0">
                <a:latin typeface="Times New Roman"/>
                <a:cs typeface="Times New Roman"/>
              </a:rPr>
              <a:t>sempre proclamato:  “ </a:t>
            </a:r>
            <a:r>
              <a:rPr sz="1200" spc="-5" dirty="0">
                <a:latin typeface="Times New Roman"/>
                <a:cs typeface="Times New Roman"/>
              </a:rPr>
              <a:t>‘La </a:t>
            </a:r>
            <a:r>
              <a:rPr sz="1200" dirty="0">
                <a:latin typeface="Times New Roman"/>
                <a:cs typeface="Times New Roman"/>
              </a:rPr>
              <a:t>vendetta </a:t>
            </a:r>
            <a:r>
              <a:rPr sz="1200" spc="-5" dirty="0">
                <a:latin typeface="Times New Roman"/>
                <a:cs typeface="Times New Roman"/>
              </a:rPr>
              <a:t>spetta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me’, </a:t>
            </a:r>
            <a:r>
              <a:rPr sz="1200" dirty="0">
                <a:latin typeface="Times New Roman"/>
                <a:cs typeface="Times New Roman"/>
              </a:rPr>
              <a:t>dice il </a:t>
            </a:r>
            <a:r>
              <a:rPr sz="1200" spc="-5" dirty="0">
                <a:latin typeface="Times New Roman"/>
                <a:cs typeface="Times New Roman"/>
              </a:rPr>
              <a:t>Signore.”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uccisioni per vendetta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tempi primitivi 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diverse dagli </a:t>
            </a:r>
            <a:r>
              <a:rPr sz="1200" dirty="0">
                <a:latin typeface="Times New Roman"/>
                <a:cs typeface="Times New Roman"/>
              </a:rPr>
              <a:t>assassini  </a:t>
            </a:r>
            <a:r>
              <a:rPr sz="1200" spc="-5" dirty="0">
                <a:latin typeface="Times New Roman"/>
                <a:cs typeface="Times New Roman"/>
              </a:rPr>
              <a:t>che si commettono oggi </a:t>
            </a:r>
            <a:r>
              <a:rPr sz="1200" dirty="0">
                <a:latin typeface="Times New Roman"/>
                <a:cs typeface="Times New Roman"/>
              </a:rPr>
              <a:t>sotto il </a:t>
            </a:r>
            <a:r>
              <a:rPr sz="1200" spc="-5" dirty="0">
                <a:latin typeface="Times New Roman"/>
                <a:cs typeface="Times New Roman"/>
              </a:rPr>
              <a:t>pretesto della </a:t>
            </a:r>
            <a:r>
              <a:rPr sz="1200" dirty="0">
                <a:latin typeface="Times New Roman"/>
                <a:cs typeface="Times New Roman"/>
              </a:rPr>
              <a:t>legge non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scritta.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26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92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(795.7) 70:10.10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suicidio </a:t>
            </a:r>
            <a:r>
              <a:rPr sz="1200" dirty="0">
                <a:latin typeface="Times New Roman"/>
                <a:cs typeface="Times New Roman"/>
              </a:rPr>
              <a:t>era un modo comune di </a:t>
            </a:r>
            <a:r>
              <a:rPr sz="1200" spc="-5" dirty="0">
                <a:latin typeface="Times New Roman"/>
                <a:cs typeface="Times New Roman"/>
              </a:rPr>
              <a:t>rappresaglia. Se </a:t>
            </a:r>
            <a:r>
              <a:rPr sz="1200" dirty="0">
                <a:latin typeface="Times New Roman"/>
                <a:cs typeface="Times New Roman"/>
              </a:rPr>
              <a:t>un uomo non </a:t>
            </a:r>
            <a:r>
              <a:rPr sz="1200" spc="-5" dirty="0">
                <a:latin typeface="Times New Roman"/>
                <a:cs typeface="Times New Roman"/>
              </a:rPr>
              <a:t>riusciva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vendicarsi </a:t>
            </a:r>
            <a:r>
              <a:rPr sz="1200" dirty="0">
                <a:latin typeface="Times New Roman"/>
                <a:cs typeface="Times New Roman"/>
              </a:rPr>
              <a:t>durante la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moriva nella  convinzione </a:t>
            </a:r>
            <a:r>
              <a:rPr sz="1200" spc="-5" dirty="0">
                <a:latin typeface="Times New Roman"/>
                <a:cs typeface="Times New Roman"/>
              </a:rPr>
              <a:t>che 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tornare come </a:t>
            </a:r>
            <a:r>
              <a:rPr sz="1200" dirty="0">
                <a:latin typeface="Times New Roman"/>
                <a:cs typeface="Times New Roman"/>
              </a:rPr>
              <a:t>spirito per </a:t>
            </a:r>
            <a:r>
              <a:rPr sz="1200" spc="-5" dirty="0">
                <a:latin typeface="Times New Roman"/>
                <a:cs typeface="Times New Roman"/>
              </a:rPr>
              <a:t>sfogare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collera </a:t>
            </a:r>
            <a:r>
              <a:rPr sz="1200" dirty="0">
                <a:latin typeface="Times New Roman"/>
                <a:cs typeface="Times New Roman"/>
              </a:rPr>
              <a:t>contro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nemico. E </a:t>
            </a:r>
            <a:r>
              <a:rPr sz="1200" spc="-5" dirty="0">
                <a:latin typeface="Times New Roman"/>
                <a:cs typeface="Times New Roman"/>
              </a:rPr>
              <a:t>poiché questa credenza era 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diffusa,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minaccia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suicidarsi sulla soglia </a:t>
            </a:r>
            <a:r>
              <a:rPr sz="1200" dirty="0">
                <a:latin typeface="Times New Roman"/>
                <a:cs typeface="Times New Roman"/>
              </a:rPr>
              <a:t>di un nemico </a:t>
            </a:r>
            <a:r>
              <a:rPr sz="1200" spc="-5" dirty="0">
                <a:latin typeface="Times New Roman"/>
                <a:cs typeface="Times New Roman"/>
              </a:rPr>
              <a:t>era normalmente sufficiente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portarlo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patti. L’uomo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primitivo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teneva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la vita; il </a:t>
            </a:r>
            <a:r>
              <a:rPr sz="1200" spc="-5" dirty="0">
                <a:latin typeface="Times New Roman"/>
                <a:cs typeface="Times New Roman"/>
              </a:rPr>
              <a:t>suicidio per delle </a:t>
            </a:r>
            <a:r>
              <a:rPr sz="1200" dirty="0">
                <a:latin typeface="Times New Roman"/>
                <a:cs typeface="Times New Roman"/>
              </a:rPr>
              <a:t>inezie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comune, ma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Dalamatiani </a:t>
            </a:r>
            <a:r>
              <a:rPr sz="1200" dirty="0">
                <a:latin typeface="Times New Roman"/>
                <a:cs typeface="Times New Roman"/>
              </a:rPr>
              <a:t>ridussero </a:t>
            </a:r>
            <a:r>
              <a:rPr sz="1200" spc="-5" dirty="0">
                <a:latin typeface="Times New Roman"/>
                <a:cs typeface="Times New Roman"/>
              </a:rPr>
              <a:t>grandemente  questa usanza, mentre </a:t>
            </a:r>
            <a:r>
              <a:rPr sz="1200" dirty="0">
                <a:latin typeface="Times New Roman"/>
                <a:cs typeface="Times New Roman"/>
              </a:rPr>
              <a:t>in tempi più </a:t>
            </a:r>
            <a:r>
              <a:rPr sz="1200" spc="-5" dirty="0">
                <a:latin typeface="Times New Roman"/>
                <a:cs typeface="Times New Roman"/>
              </a:rPr>
              <a:t>recenti </a:t>
            </a:r>
            <a:r>
              <a:rPr sz="1200" dirty="0">
                <a:latin typeface="Times New Roman"/>
                <a:cs typeface="Times New Roman"/>
              </a:rPr>
              <a:t>il tempo </a:t>
            </a:r>
            <a:r>
              <a:rPr sz="1200" spc="-5" dirty="0">
                <a:latin typeface="Times New Roman"/>
                <a:cs typeface="Times New Roman"/>
              </a:rPr>
              <a:t>libero,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comodità,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filosofia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alleate </a:t>
            </a:r>
            <a:r>
              <a:rPr sz="1200" dirty="0">
                <a:latin typeface="Times New Roman"/>
                <a:cs typeface="Times New Roman"/>
              </a:rPr>
              <a:t>per rendere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 più </a:t>
            </a:r>
            <a:r>
              <a:rPr sz="1200" spc="-5" dirty="0">
                <a:latin typeface="Times New Roman"/>
                <a:cs typeface="Times New Roman"/>
              </a:rPr>
              <a:t>piacevole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desiderabile. Gli </a:t>
            </a:r>
            <a:r>
              <a:rPr sz="1200" dirty="0">
                <a:latin typeface="Times New Roman"/>
                <a:cs typeface="Times New Roman"/>
              </a:rPr>
              <a:t>scioperi </a:t>
            </a:r>
            <a:r>
              <a:rPr sz="1200" spc="-5" dirty="0">
                <a:latin typeface="Times New Roman"/>
                <a:cs typeface="Times New Roman"/>
              </a:rPr>
              <a:t>della fame sono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un’analogia </a:t>
            </a:r>
            <a:r>
              <a:rPr sz="1200" dirty="0">
                <a:latin typeface="Times New Roman"/>
                <a:cs typeface="Times New Roman"/>
              </a:rPr>
              <a:t>moderna di questo antico </a:t>
            </a:r>
            <a:r>
              <a:rPr sz="1200" spc="-5" dirty="0">
                <a:latin typeface="Times New Roman"/>
                <a:cs typeface="Times New Roman"/>
              </a:rPr>
              <a:t>metodo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ritorsione.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79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(796.1) 70:10.11 </a:t>
            </a:r>
            <a:r>
              <a:rPr sz="1200" spc="-5" dirty="0">
                <a:latin typeface="Times New Roman"/>
                <a:cs typeface="Times New Roman"/>
              </a:rPr>
              <a:t>Una delle </a:t>
            </a:r>
            <a:r>
              <a:rPr sz="1200" dirty="0">
                <a:latin typeface="Times New Roman"/>
                <a:cs typeface="Times New Roman"/>
              </a:rPr>
              <a:t>prime </a:t>
            </a:r>
            <a:r>
              <a:rPr sz="1200" spc="-5" dirty="0">
                <a:latin typeface="Times New Roman"/>
                <a:cs typeface="Times New Roman"/>
              </a:rPr>
              <a:t>espressioni </a:t>
            </a:r>
            <a:r>
              <a:rPr sz="1200" dirty="0">
                <a:latin typeface="Times New Roman"/>
                <a:cs typeface="Times New Roman"/>
              </a:rPr>
              <a:t>della legge </a:t>
            </a:r>
            <a:r>
              <a:rPr sz="1200" spc="-5" dirty="0">
                <a:latin typeface="Times New Roman"/>
                <a:cs typeface="Times New Roman"/>
              </a:rPr>
              <a:t>tribale avanzata concerneva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gestione </a:t>
            </a:r>
            <a:r>
              <a:rPr sz="1200" dirty="0">
                <a:latin typeface="Times New Roman"/>
                <a:cs typeface="Times New Roman"/>
              </a:rPr>
              <a:t>della contesa </a:t>
            </a:r>
            <a:r>
              <a:rPr sz="1200" spc="-5" dirty="0">
                <a:latin typeface="Times New Roman"/>
                <a:cs typeface="Times New Roman"/>
              </a:rPr>
              <a:t>cruenta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affare  della </a:t>
            </a:r>
            <a:r>
              <a:rPr sz="1200" dirty="0">
                <a:latin typeface="Times New Roman"/>
                <a:cs typeface="Times New Roman"/>
              </a:rPr>
              <a:t>tribù.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strano constatare </a:t>
            </a:r>
            <a:r>
              <a:rPr sz="1200" dirty="0">
                <a:latin typeface="Times New Roman"/>
                <a:cs typeface="Times New Roman"/>
              </a:rPr>
              <a:t>come anche allora un uomo </a:t>
            </a:r>
            <a:r>
              <a:rPr sz="1200" spc="-5" dirty="0">
                <a:latin typeface="Times New Roman"/>
                <a:cs typeface="Times New Roman"/>
              </a:rPr>
              <a:t>poteva </a:t>
            </a:r>
            <a:r>
              <a:rPr sz="1200" dirty="0">
                <a:latin typeface="Times New Roman"/>
                <a:cs typeface="Times New Roman"/>
              </a:rPr>
              <a:t>uccidere </a:t>
            </a:r>
            <a:r>
              <a:rPr sz="1200" spc="-5" dirty="0">
                <a:latin typeface="Times New Roman"/>
                <a:cs typeface="Times New Roman"/>
              </a:rPr>
              <a:t>sua moglie </a:t>
            </a:r>
            <a:r>
              <a:rPr sz="1200" dirty="0">
                <a:latin typeface="Times New Roman"/>
                <a:cs typeface="Times New Roman"/>
              </a:rPr>
              <a:t>senza essere punito purché </a:t>
            </a:r>
            <a:r>
              <a:rPr sz="1200" spc="-5" dirty="0">
                <a:latin typeface="Times New Roman"/>
                <a:cs typeface="Times New Roman"/>
              </a:rPr>
              <a:t>avesse  interamente </a:t>
            </a:r>
            <a:r>
              <a:rPr sz="1200" dirty="0">
                <a:latin typeface="Times New Roman"/>
                <a:cs typeface="Times New Roman"/>
              </a:rPr>
              <a:t>pagato il prezzo </a:t>
            </a:r>
            <a:r>
              <a:rPr sz="1200" spc="-5" dirty="0">
                <a:latin typeface="Times New Roman"/>
                <a:cs typeface="Times New Roman"/>
              </a:rPr>
              <a:t>del suo acquisto. Gli odierni </a:t>
            </a:r>
            <a:r>
              <a:rPr sz="1200" dirty="0">
                <a:latin typeface="Times New Roman"/>
                <a:cs typeface="Times New Roman"/>
              </a:rPr>
              <a:t>Eschimesi, </a:t>
            </a:r>
            <a:r>
              <a:rPr sz="1200" spc="-5" dirty="0">
                <a:latin typeface="Times New Roman"/>
                <a:cs typeface="Times New Roman"/>
              </a:rPr>
              <a:t>tuttavia, lasciano ancora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pena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crimine, </a:t>
            </a:r>
            <a:r>
              <a:rPr sz="1200" spc="5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omicidio, sia decretata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somministrata dalla famiglia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026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(796.2) 70:10.12 </a:t>
            </a:r>
            <a:r>
              <a:rPr sz="1200" spc="-5" dirty="0">
                <a:latin typeface="Times New Roman"/>
                <a:cs typeface="Times New Roman"/>
              </a:rPr>
              <a:t>Un altro progresso </a:t>
            </a:r>
            <a:r>
              <a:rPr sz="1200" dirty="0">
                <a:latin typeface="Times New Roman"/>
                <a:cs typeface="Times New Roman"/>
              </a:rPr>
              <a:t>fu l’imposizione di </a:t>
            </a:r>
            <a:r>
              <a:rPr sz="1200" spc="-5" dirty="0">
                <a:latin typeface="Times New Roman"/>
                <a:cs typeface="Times New Roman"/>
              </a:rPr>
              <a:t>ammende per </a:t>
            </a:r>
            <a:r>
              <a:rPr sz="1200" dirty="0">
                <a:latin typeface="Times New Roman"/>
                <a:cs typeface="Times New Roman"/>
              </a:rPr>
              <a:t>la violazione di tabù, il </a:t>
            </a:r>
            <a:r>
              <a:rPr sz="1200" spc="-5" dirty="0">
                <a:latin typeface="Times New Roman"/>
                <a:cs typeface="Times New Roman"/>
              </a:rPr>
              <a:t>provvedimento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sanzioni. </a:t>
            </a:r>
            <a:r>
              <a:rPr sz="1200" spc="-10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ammende costituirono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prime entrate </a:t>
            </a:r>
            <a:r>
              <a:rPr sz="1200" dirty="0">
                <a:latin typeface="Times New Roman"/>
                <a:cs typeface="Times New Roman"/>
              </a:rPr>
              <a:t>pubbliche.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pratica di </a:t>
            </a:r>
            <a:r>
              <a:rPr sz="1200" spc="-5" dirty="0">
                <a:latin typeface="Times New Roman"/>
                <a:cs typeface="Times New Roman"/>
              </a:rPr>
              <a:t>pagare “il </a:t>
            </a:r>
            <a:r>
              <a:rPr sz="1200" dirty="0">
                <a:latin typeface="Times New Roman"/>
                <a:cs typeface="Times New Roman"/>
              </a:rPr>
              <a:t>denaro </a:t>
            </a:r>
            <a:r>
              <a:rPr sz="1200" spc="-5" dirty="0">
                <a:latin typeface="Times New Roman"/>
                <a:cs typeface="Times New Roman"/>
              </a:rPr>
              <a:t>del sangue” entrò anch’essa </a:t>
            </a:r>
            <a:r>
              <a:rPr sz="1200" dirty="0">
                <a:latin typeface="Times New Roman"/>
                <a:cs typeface="Times New Roman"/>
              </a:rPr>
              <a:t>in voga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endParaRPr sz="1200">
              <a:latin typeface="Times New Roman"/>
              <a:cs typeface="Times New Roman"/>
            </a:endParaRPr>
          </a:p>
          <a:p>
            <a:pPr marL="76200" marR="844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sostituto della </a:t>
            </a:r>
            <a:r>
              <a:rPr sz="1200" spc="-5" dirty="0">
                <a:latin typeface="Times New Roman"/>
                <a:cs typeface="Times New Roman"/>
              </a:rPr>
              <a:t>vendetta cruenta. </a:t>
            </a:r>
            <a:r>
              <a:rPr sz="1200" dirty="0">
                <a:latin typeface="Times New Roman"/>
                <a:cs typeface="Times New Roman"/>
              </a:rPr>
              <a:t>Tali danni venivano di solito </a:t>
            </a:r>
            <a:r>
              <a:rPr sz="1200" spc="-5" dirty="0">
                <a:latin typeface="Times New Roman"/>
                <a:cs typeface="Times New Roman"/>
              </a:rPr>
              <a:t>pagati </a:t>
            </a:r>
            <a:r>
              <a:rPr sz="1200" dirty="0">
                <a:latin typeface="Times New Roman"/>
                <a:cs typeface="Times New Roman"/>
              </a:rPr>
              <a:t>in donne o in </a:t>
            </a:r>
            <a:r>
              <a:rPr sz="1200" spc="-5" dirty="0">
                <a:latin typeface="Times New Roman"/>
                <a:cs typeface="Times New Roman"/>
              </a:rPr>
              <a:t>bestiame; ci </a:t>
            </a:r>
            <a:r>
              <a:rPr sz="1200" dirty="0">
                <a:latin typeface="Times New Roman"/>
                <a:cs typeface="Times New Roman"/>
              </a:rPr>
              <a:t>volle molto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fossero  stabilite come </a:t>
            </a:r>
            <a:r>
              <a:rPr sz="1200" dirty="0">
                <a:latin typeface="Times New Roman"/>
                <a:cs typeface="Times New Roman"/>
              </a:rPr>
              <a:t>punizione di un </a:t>
            </a:r>
            <a:r>
              <a:rPr sz="1200" spc="-5" dirty="0">
                <a:latin typeface="Times New Roman"/>
                <a:cs typeface="Times New Roman"/>
              </a:rPr>
              <a:t>crimine delle reali ammende, delle </a:t>
            </a:r>
            <a:r>
              <a:rPr sz="1200" dirty="0">
                <a:latin typeface="Times New Roman"/>
                <a:cs typeface="Times New Roman"/>
              </a:rPr>
              <a:t>compensazioni in </a:t>
            </a:r>
            <a:r>
              <a:rPr sz="1200" spc="-5" dirty="0">
                <a:latin typeface="Times New Roman"/>
                <a:cs typeface="Times New Roman"/>
              </a:rPr>
              <a:t>denaro.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l’idea </a:t>
            </a:r>
            <a:r>
              <a:rPr sz="1200" dirty="0">
                <a:latin typeface="Times New Roman"/>
                <a:cs typeface="Times New Roman"/>
              </a:rPr>
              <a:t>di punizione </a:t>
            </a:r>
            <a:r>
              <a:rPr sz="1200" spc="-5" dirty="0">
                <a:latin typeface="Times New Roman"/>
                <a:cs typeface="Times New Roman"/>
              </a:rPr>
              <a:t>era  essenzialmente </a:t>
            </a:r>
            <a:r>
              <a:rPr sz="1200" dirty="0">
                <a:latin typeface="Times New Roman"/>
                <a:cs typeface="Times New Roman"/>
              </a:rPr>
              <a:t>una compensazione, tutte le </a:t>
            </a:r>
            <a:r>
              <a:rPr sz="1200" spc="-5" dirty="0">
                <a:latin typeface="Times New Roman"/>
                <a:cs typeface="Times New Roman"/>
              </a:rPr>
              <a:t>cose, </a:t>
            </a:r>
            <a:r>
              <a:rPr sz="1200" dirty="0">
                <a:latin typeface="Times New Roman"/>
                <a:cs typeface="Times New Roman"/>
              </a:rPr>
              <a:t>inclusa la vita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finirono </a:t>
            </a:r>
            <a:r>
              <a:rPr sz="1200" spc="-5" dirty="0">
                <a:latin typeface="Times New Roman"/>
                <a:cs typeface="Times New Roman"/>
              </a:rPr>
              <a:t>per avere </a:t>
            </a:r>
            <a:r>
              <a:rPr sz="1200" dirty="0">
                <a:latin typeface="Times New Roman"/>
                <a:cs typeface="Times New Roman"/>
              </a:rPr>
              <a:t>un prezzo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pagato come  </a:t>
            </a:r>
            <a:r>
              <a:rPr sz="1200" dirty="0">
                <a:latin typeface="Times New Roman"/>
                <a:cs typeface="Times New Roman"/>
              </a:rPr>
              <a:t>indennizzo. </a:t>
            </a:r>
            <a:r>
              <a:rPr sz="1200" spc="-5" dirty="0">
                <a:latin typeface="Times New Roman"/>
                <a:cs typeface="Times New Roman"/>
              </a:rPr>
              <a:t>Gli Ebrei furono </a:t>
            </a:r>
            <a:r>
              <a:rPr sz="1200" dirty="0">
                <a:latin typeface="Times New Roman"/>
                <a:cs typeface="Times New Roman"/>
              </a:rPr>
              <a:t>i primi ad </a:t>
            </a:r>
            <a:r>
              <a:rPr sz="1200" spc="-5" dirty="0">
                <a:latin typeface="Times New Roman"/>
                <a:cs typeface="Times New Roman"/>
              </a:rPr>
              <a:t>abolire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pagare il prezzo </a:t>
            </a:r>
            <a:r>
              <a:rPr sz="1200" spc="-5" dirty="0">
                <a:latin typeface="Times New Roman"/>
                <a:cs typeface="Times New Roman"/>
              </a:rPr>
              <a:t>del sangue. Mosè </a:t>
            </a:r>
            <a:r>
              <a:rPr sz="1200" dirty="0">
                <a:latin typeface="Times New Roman"/>
                <a:cs typeface="Times New Roman"/>
              </a:rPr>
              <a:t>insegnò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dovevano “accettare  </a:t>
            </a:r>
            <a:r>
              <a:rPr sz="1200" spc="-5" dirty="0">
                <a:latin typeface="Times New Roman"/>
                <a:cs typeface="Times New Roman"/>
              </a:rPr>
              <a:t>alcun risarcimento </a:t>
            </a:r>
            <a:r>
              <a:rPr sz="1200" dirty="0">
                <a:latin typeface="Times New Roman"/>
                <a:cs typeface="Times New Roman"/>
              </a:rPr>
              <a:t>per la vita di un </a:t>
            </a:r>
            <a:r>
              <a:rPr sz="1200" spc="-5" dirty="0">
                <a:latin typeface="Times New Roman"/>
                <a:cs typeface="Times New Roman"/>
              </a:rPr>
              <a:t>assassino </a:t>
            </a:r>
            <a:r>
              <a:rPr sz="1200" dirty="0">
                <a:latin typeface="Times New Roman"/>
                <a:cs typeface="Times New Roman"/>
              </a:rPr>
              <a:t>colpevole </a:t>
            </a:r>
            <a:r>
              <a:rPr sz="1200" spc="-5" dirty="0">
                <a:latin typeface="Times New Roman"/>
                <a:cs typeface="Times New Roman"/>
              </a:rPr>
              <a:t>d’avere </a:t>
            </a:r>
            <a:r>
              <a:rPr sz="1200" dirty="0">
                <a:latin typeface="Times New Roman"/>
                <a:cs typeface="Times New Roman"/>
              </a:rPr>
              <a:t>ucciso; </a:t>
            </a:r>
            <a:r>
              <a:rPr sz="1200" spc="-5" dirty="0">
                <a:latin typeface="Times New Roman"/>
                <a:cs typeface="Times New Roman"/>
              </a:rPr>
              <a:t>egli sarà </a:t>
            </a:r>
            <a:r>
              <a:rPr sz="1200" dirty="0">
                <a:latin typeface="Times New Roman"/>
                <a:cs typeface="Times New Roman"/>
              </a:rPr>
              <a:t>certamente messo 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79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(796.3) 70:10.13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fu </a:t>
            </a:r>
            <a:r>
              <a:rPr sz="1200" dirty="0">
                <a:latin typeface="Times New Roman"/>
                <a:cs typeface="Times New Roman"/>
              </a:rPr>
              <a:t>dunque </a:t>
            </a:r>
            <a:r>
              <a:rPr sz="1200" spc="-5" dirty="0">
                <a:latin typeface="Times New Roman"/>
                <a:cs typeface="Times New Roman"/>
              </a:rPr>
              <a:t>esercitata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dalla famiglia, </a:t>
            </a:r>
            <a:r>
              <a:rPr sz="1200" dirty="0">
                <a:latin typeface="Times New Roman"/>
                <a:cs typeface="Times New Roman"/>
              </a:rPr>
              <a:t>poi dal clan e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dalla tribù. </a:t>
            </a:r>
            <a:r>
              <a:rPr sz="1200" spc="-5" dirty="0">
                <a:latin typeface="Times New Roman"/>
                <a:cs typeface="Times New Roman"/>
              </a:rPr>
              <a:t>L’amministrazione  della vera giustizia data </a:t>
            </a:r>
            <a:r>
              <a:rPr sz="1200" dirty="0">
                <a:latin typeface="Times New Roman"/>
                <a:cs typeface="Times New Roman"/>
              </a:rPr>
              <a:t>dal momento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vendetta fu </a:t>
            </a:r>
            <a:r>
              <a:rPr sz="1200" dirty="0">
                <a:latin typeface="Times New Roman"/>
                <a:cs typeface="Times New Roman"/>
              </a:rPr>
              <a:t>tolta </a:t>
            </a:r>
            <a:r>
              <a:rPr sz="1200" spc="-5" dirty="0">
                <a:latin typeface="Times New Roman"/>
                <a:cs typeface="Times New Roman"/>
              </a:rPr>
              <a:t>ai gruppi </a:t>
            </a:r>
            <a:r>
              <a:rPr sz="1200" dirty="0">
                <a:latin typeface="Times New Roman"/>
                <a:cs typeface="Times New Roman"/>
              </a:rPr>
              <a:t>privati ed </a:t>
            </a:r>
            <a:r>
              <a:rPr sz="1200" spc="-5" dirty="0">
                <a:latin typeface="Times New Roman"/>
                <a:cs typeface="Times New Roman"/>
              </a:rPr>
              <a:t>imparentati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affidata al gruppo </a:t>
            </a:r>
            <a:r>
              <a:rPr sz="1200" dirty="0">
                <a:latin typeface="Times New Roman"/>
                <a:cs typeface="Times New Roman"/>
              </a:rPr>
              <a:t>sociale, allo  Stato.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721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39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(796.4) 70:10.14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bruciare </a:t>
            </a:r>
            <a:r>
              <a:rPr sz="1200" dirty="0">
                <a:latin typeface="Times New Roman"/>
                <a:cs typeface="Times New Roman"/>
              </a:rPr>
              <a:t>vivo qualcuno come punizione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pratica </a:t>
            </a:r>
            <a:r>
              <a:rPr sz="1200" spc="-5" dirty="0">
                <a:latin typeface="Times New Roman"/>
                <a:cs typeface="Times New Roman"/>
              </a:rPr>
              <a:t>corrente.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pratica era ammessa </a:t>
            </a:r>
            <a:r>
              <a:rPr sz="1200" dirty="0">
                <a:latin typeface="Times New Roman"/>
                <a:cs typeface="Times New Roman"/>
              </a:rPr>
              <a:t>da molti antichi  </a:t>
            </a:r>
            <a:r>
              <a:rPr sz="1200" spc="-5" dirty="0">
                <a:latin typeface="Times New Roman"/>
                <a:cs typeface="Times New Roman"/>
              </a:rPr>
              <a:t>governanti, </a:t>
            </a:r>
            <a:r>
              <a:rPr sz="1200" dirty="0">
                <a:latin typeface="Times New Roman"/>
                <a:cs typeface="Times New Roman"/>
              </a:rPr>
              <a:t>inclusi </a:t>
            </a:r>
            <a:r>
              <a:rPr sz="1200" spc="-5" dirty="0">
                <a:latin typeface="Times New Roman"/>
                <a:cs typeface="Times New Roman"/>
              </a:rPr>
              <a:t>Hammurabi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Mosè; </a:t>
            </a:r>
            <a:r>
              <a:rPr sz="1200" dirty="0">
                <a:latin typeface="Times New Roman"/>
                <a:cs typeface="Times New Roman"/>
              </a:rPr>
              <a:t>quest’ultimo </a:t>
            </a:r>
            <a:r>
              <a:rPr sz="1200" spc="-5" dirty="0">
                <a:latin typeface="Times New Roman"/>
                <a:cs typeface="Times New Roman"/>
              </a:rPr>
              <a:t>ordinò </a:t>
            </a:r>
            <a:r>
              <a:rPr sz="1200" dirty="0">
                <a:latin typeface="Times New Roman"/>
                <a:cs typeface="Times New Roman"/>
              </a:rPr>
              <a:t>che molti </a:t>
            </a:r>
            <a:r>
              <a:rPr sz="1200" spc="-5" dirty="0">
                <a:latin typeface="Times New Roman"/>
                <a:cs typeface="Times New Roman"/>
              </a:rPr>
              <a:t>crimini,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 quelli gravi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sessuale, fossero  </a:t>
            </a:r>
            <a:r>
              <a:rPr sz="1200" dirty="0">
                <a:latin typeface="Times New Roman"/>
                <a:cs typeface="Times New Roman"/>
              </a:rPr>
              <a:t>puniti </a:t>
            </a:r>
            <a:r>
              <a:rPr sz="1200" spc="-5" dirty="0">
                <a:latin typeface="Times New Roman"/>
                <a:cs typeface="Times New Roman"/>
              </a:rPr>
              <a:t>bruciando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colpevole sul rogo.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“la figlia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sacerdote” </a:t>
            </a:r>
            <a:r>
              <a:rPr sz="1200" dirty="0">
                <a:latin typeface="Times New Roman"/>
                <a:cs typeface="Times New Roman"/>
              </a:rPr>
              <a:t>o di un </a:t>
            </a:r>
            <a:r>
              <a:rPr sz="1200" spc="-5" dirty="0">
                <a:latin typeface="Times New Roman"/>
                <a:cs typeface="Times New Roman"/>
              </a:rPr>
              <a:t>altro cittadino eminente si </a:t>
            </a:r>
            <a:r>
              <a:rPr sz="1200" dirty="0">
                <a:latin typeface="Times New Roman"/>
                <a:cs typeface="Times New Roman"/>
              </a:rPr>
              <a:t>dava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prostituzione  </a:t>
            </a:r>
            <a:r>
              <a:rPr sz="1200" spc="-5" dirty="0">
                <a:latin typeface="Times New Roman"/>
                <a:cs typeface="Times New Roman"/>
              </a:rPr>
              <a:t>pubblica, era costume degli Ebrei “bruciarla col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fuoco”.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(796.5) 70:10.15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tradimento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“vendita” </a:t>
            </a:r>
            <a:r>
              <a:rPr sz="1200" dirty="0">
                <a:latin typeface="Times New Roman"/>
                <a:cs typeface="Times New Roman"/>
              </a:rPr>
              <a:t>o il tradimento </a:t>
            </a:r>
            <a:r>
              <a:rPr sz="1200" spc="-5" dirty="0">
                <a:latin typeface="Times New Roman"/>
                <a:cs typeface="Times New Roman"/>
              </a:rPr>
              <a:t>dei membri della propria </a:t>
            </a:r>
            <a:r>
              <a:rPr sz="1200" dirty="0">
                <a:latin typeface="Times New Roman"/>
                <a:cs typeface="Times New Roman"/>
              </a:rPr>
              <a:t>tribù — fu il primo </a:t>
            </a:r>
            <a:r>
              <a:rPr sz="1200" spc="-5" dirty="0">
                <a:latin typeface="Times New Roman"/>
                <a:cs typeface="Times New Roman"/>
              </a:rPr>
              <a:t>crimine capitale.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furto di  </a:t>
            </a:r>
            <a:r>
              <a:rPr sz="1200" spc="-5" dirty="0">
                <a:latin typeface="Times New Roman"/>
                <a:cs typeface="Times New Roman"/>
              </a:rPr>
              <a:t>bestiame era universalmente </a:t>
            </a:r>
            <a:r>
              <a:rPr sz="1200" dirty="0">
                <a:latin typeface="Times New Roman"/>
                <a:cs typeface="Times New Roman"/>
              </a:rPr>
              <a:t>punito con </a:t>
            </a:r>
            <a:r>
              <a:rPr sz="1200" spc="-5" dirty="0">
                <a:latin typeface="Times New Roman"/>
                <a:cs typeface="Times New Roman"/>
              </a:rPr>
              <a:t>un’esecuzione sommaria, ed </a:t>
            </a:r>
            <a:r>
              <a:rPr sz="1200" dirty="0">
                <a:latin typeface="Times New Roman"/>
                <a:cs typeface="Times New Roman"/>
              </a:rPr>
              <a:t>anche recentemente il </a:t>
            </a:r>
            <a:r>
              <a:rPr sz="1200" spc="-5" dirty="0">
                <a:latin typeface="Times New Roman"/>
                <a:cs typeface="Times New Roman"/>
              </a:rPr>
              <a:t>furto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cavalli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punito allo </a:t>
            </a:r>
            <a:r>
              <a:rPr sz="1200" spc="-5" dirty="0">
                <a:latin typeface="Times New Roman"/>
                <a:cs typeface="Times New Roman"/>
              </a:rPr>
              <a:t>stesso  </a:t>
            </a:r>
            <a:r>
              <a:rPr sz="1200" dirty="0">
                <a:latin typeface="Times New Roman"/>
                <a:cs typeface="Times New Roman"/>
              </a:rPr>
              <a:t>modo. Ma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passare del tempo s’imparò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severità </a:t>
            </a:r>
            <a:r>
              <a:rPr sz="1200" dirty="0">
                <a:latin typeface="Times New Roman"/>
                <a:cs typeface="Times New Roman"/>
              </a:rPr>
              <a:t>della punizione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deterrente così </a:t>
            </a:r>
            <a:r>
              <a:rPr sz="1200" dirty="0">
                <a:latin typeface="Times New Roman"/>
                <a:cs typeface="Times New Roman"/>
              </a:rPr>
              <a:t>importante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crimine 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certezza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rapidità.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(796.6) 70:10.16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punisce </a:t>
            </a:r>
            <a:r>
              <a:rPr sz="1200" dirty="0">
                <a:latin typeface="Times New Roman"/>
                <a:cs typeface="Times New Roman"/>
              </a:rPr>
              <a:t>i crimini, il </a:t>
            </a:r>
            <a:r>
              <a:rPr sz="1200" spc="-5" dirty="0">
                <a:latin typeface="Times New Roman"/>
                <a:cs typeface="Times New Roman"/>
              </a:rPr>
              <a:t>rancore del gruppo si afferma </a:t>
            </a:r>
            <a:r>
              <a:rPr sz="1200" dirty="0">
                <a:latin typeface="Times New Roman"/>
                <a:cs typeface="Times New Roman"/>
              </a:rPr>
              <a:t>di solito </a:t>
            </a:r>
            <a:r>
              <a:rPr sz="1200" spc="-5" dirty="0">
                <a:latin typeface="Times New Roman"/>
                <a:cs typeface="Times New Roman"/>
              </a:rPr>
              <a:t>sotto forma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linciaggio;</a:t>
            </a:r>
            <a:endParaRPr sz="1200">
              <a:latin typeface="Times New Roman"/>
              <a:cs typeface="Times New Roman"/>
            </a:endParaRPr>
          </a:p>
          <a:p>
            <a:pPr marL="88900" marR="3860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l’istituzione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santuari </a:t>
            </a:r>
            <a:r>
              <a:rPr sz="1200" dirty="0">
                <a:latin typeface="Times New Roman"/>
                <a:cs typeface="Times New Roman"/>
              </a:rPr>
              <a:t>fu un modo </a:t>
            </a:r>
            <a:r>
              <a:rPr sz="1200" spc="-5" dirty="0">
                <a:latin typeface="Times New Roman"/>
                <a:cs typeface="Times New Roman"/>
              </a:rPr>
              <a:t>per sfuggire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improvvisa collera collettiva.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linciaggio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duello </a:t>
            </a:r>
            <a:r>
              <a:rPr sz="1200" dirty="0">
                <a:latin typeface="Times New Roman"/>
                <a:cs typeface="Times New Roman"/>
              </a:rPr>
              <a:t>rappresentano il  </a:t>
            </a:r>
            <a:r>
              <a:rPr sz="1200" spc="-5" dirty="0">
                <a:latin typeface="Times New Roman"/>
                <a:cs typeface="Times New Roman"/>
              </a:rPr>
              <a:t>rifiuto dell’individuo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delegare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riparazione privata allo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11. Leggi e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tribunali</a:t>
            </a:r>
            <a:endParaRPr sz="1600">
              <a:latin typeface="Times New Roman"/>
              <a:cs typeface="Times New Roman"/>
            </a:endParaRPr>
          </a:p>
          <a:p>
            <a:pPr marL="88900" marR="17272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(796.7) 70:11.1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altrettanto difficile fare delle </a:t>
            </a:r>
            <a:r>
              <a:rPr sz="1200" dirty="0">
                <a:latin typeface="Times New Roman"/>
                <a:cs typeface="Times New Roman"/>
              </a:rPr>
              <a:t>distinzioni </a:t>
            </a:r>
            <a:r>
              <a:rPr sz="1200" spc="-5" dirty="0">
                <a:latin typeface="Times New Roman"/>
                <a:cs typeface="Times New Roman"/>
              </a:rPr>
              <a:t>nette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costumi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quanto indicare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esattezza </a:t>
            </a:r>
            <a:r>
              <a:rPr sz="1200" spc="-5" dirty="0">
                <a:latin typeface="Times New Roman"/>
                <a:cs typeface="Times New Roman"/>
              </a:rPr>
              <a:t>quando, all’alba, </a:t>
            </a:r>
            <a:r>
              <a:rPr sz="1200" dirty="0">
                <a:latin typeface="Times New Roman"/>
                <a:cs typeface="Times New Roman"/>
              </a:rPr>
              <a:t>la  notte è </a:t>
            </a:r>
            <a:r>
              <a:rPr sz="1200" spc="-5" dirty="0">
                <a:latin typeface="Times New Roman"/>
                <a:cs typeface="Times New Roman"/>
              </a:rPr>
              <a:t>succeduta dal giorno.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costumi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regolamenti </a:t>
            </a:r>
            <a:r>
              <a:rPr sz="1200" dirty="0">
                <a:latin typeface="Times New Roman"/>
                <a:cs typeface="Times New Roman"/>
              </a:rPr>
              <a:t>di polizia in </a:t>
            </a:r>
            <a:r>
              <a:rPr sz="1200" spc="-5" dirty="0">
                <a:latin typeface="Times New Roman"/>
                <a:cs typeface="Times New Roman"/>
              </a:rPr>
              <a:t>gestazione. </a:t>
            </a:r>
            <a:r>
              <a:rPr sz="1200" dirty="0">
                <a:latin typeface="Times New Roman"/>
                <a:cs typeface="Times New Roman"/>
              </a:rPr>
              <a:t>Quando sono in </a:t>
            </a:r>
            <a:r>
              <a:rPr sz="1200" spc="-5" dirty="0">
                <a:latin typeface="Times New Roman"/>
                <a:cs typeface="Times New Roman"/>
              </a:rPr>
              <a:t>vigore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tempo,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costumi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definiti </a:t>
            </a:r>
            <a:r>
              <a:rPr sz="1200" dirty="0">
                <a:latin typeface="Times New Roman"/>
                <a:cs typeface="Times New Roman"/>
              </a:rPr>
              <a:t>tendono a cristallizzarsi in </a:t>
            </a:r>
            <a:r>
              <a:rPr sz="1200" spc="-10" dirty="0">
                <a:latin typeface="Times New Roman"/>
                <a:cs typeface="Times New Roman"/>
              </a:rPr>
              <a:t>leggi </a:t>
            </a:r>
            <a:r>
              <a:rPr sz="1200" spc="-5" dirty="0">
                <a:latin typeface="Times New Roman"/>
                <a:cs typeface="Times New Roman"/>
              </a:rPr>
              <a:t>precise,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regole concrete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convenzioni sociali ben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definite.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88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(796.8) 70:11.2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negativa e </a:t>
            </a:r>
            <a:r>
              <a:rPr sz="1200" spc="-5" dirty="0">
                <a:latin typeface="Times New Roman"/>
                <a:cs typeface="Times New Roman"/>
              </a:rPr>
              <a:t>proibitiva;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 essa </a:t>
            </a:r>
            <a:r>
              <a:rPr sz="1200" dirty="0">
                <a:latin typeface="Times New Roman"/>
                <a:cs typeface="Times New Roman"/>
              </a:rPr>
              <a:t>diviene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positiva e direttiva.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società primitiva </a:t>
            </a:r>
            <a:r>
              <a:rPr sz="1200" spc="-5" dirty="0">
                <a:latin typeface="Times New Roman"/>
                <a:cs typeface="Times New Roman"/>
              </a:rPr>
              <a:t>operava negativamente, riconosceva all’individuo </a:t>
            </a:r>
            <a:r>
              <a:rPr sz="1200" dirty="0">
                <a:latin typeface="Times New Roman"/>
                <a:cs typeface="Times New Roman"/>
              </a:rPr>
              <a:t>il diritto di </a:t>
            </a:r>
            <a:r>
              <a:rPr sz="1200" spc="-5" dirty="0">
                <a:latin typeface="Times New Roman"/>
                <a:cs typeface="Times New Roman"/>
              </a:rPr>
              <a:t>vivere imponendo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l’ordine “tu non  </a:t>
            </a:r>
            <a:r>
              <a:rPr sz="1200" spc="-5" dirty="0">
                <a:latin typeface="Times New Roman"/>
                <a:cs typeface="Times New Roman"/>
              </a:rPr>
              <a:t>ucciderai”. Ogni </a:t>
            </a:r>
            <a:r>
              <a:rPr sz="1200" dirty="0">
                <a:latin typeface="Times New Roman"/>
                <a:cs typeface="Times New Roman"/>
              </a:rPr>
              <a:t>concessione di diritti o di </a:t>
            </a:r>
            <a:r>
              <a:rPr sz="1200" spc="-5" dirty="0">
                <a:latin typeface="Times New Roman"/>
                <a:cs typeface="Times New Roman"/>
              </a:rPr>
              <a:t>libertà ad </a:t>
            </a:r>
            <a:r>
              <a:rPr sz="1200" dirty="0">
                <a:latin typeface="Times New Roman"/>
                <a:cs typeface="Times New Roman"/>
              </a:rPr>
              <a:t>un individuo implica </a:t>
            </a:r>
            <a:r>
              <a:rPr sz="1200" spc="-5" dirty="0">
                <a:latin typeface="Times New Roman"/>
                <a:cs typeface="Times New Roman"/>
              </a:rPr>
              <a:t>la restrizione delle libertà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altri,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viene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0075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657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effettuato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 tabù,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primitiva. L’intero concetto del tabù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intrinsecamente negativo, 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spc="5" dirty="0">
                <a:latin typeface="Times New Roman"/>
                <a:cs typeface="Times New Roman"/>
              </a:rPr>
              <a:t>primitiva  </a:t>
            </a:r>
            <a:r>
              <a:rPr sz="1200" spc="-5" dirty="0">
                <a:latin typeface="Times New Roman"/>
                <a:cs typeface="Times New Roman"/>
              </a:rPr>
              <a:t>era interamente </a:t>
            </a:r>
            <a:r>
              <a:rPr sz="1200" dirty="0">
                <a:latin typeface="Times New Roman"/>
                <a:cs typeface="Times New Roman"/>
              </a:rPr>
              <a:t>negativa </a:t>
            </a:r>
            <a:r>
              <a:rPr sz="1200" spc="-5" dirty="0">
                <a:latin typeface="Times New Roman"/>
                <a:cs typeface="Times New Roman"/>
              </a:rPr>
              <a:t>nella sua organizzazione,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l’amministrazione primitiva della giustizia consisteva nell’imporre dei </a:t>
            </a:r>
            <a:r>
              <a:rPr sz="1200" dirty="0">
                <a:latin typeface="Times New Roman"/>
                <a:cs typeface="Times New Roman"/>
              </a:rPr>
              <a:t>tabù. 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origine queste </a:t>
            </a:r>
            <a:r>
              <a:rPr sz="1200" dirty="0">
                <a:latin typeface="Times New Roman"/>
                <a:cs typeface="Times New Roman"/>
              </a:rPr>
              <a:t>leggi </a:t>
            </a:r>
            <a:r>
              <a:rPr sz="1200" spc="-5" dirty="0">
                <a:latin typeface="Times New Roman"/>
                <a:cs typeface="Times New Roman"/>
              </a:rPr>
              <a:t>si applicavano solo ai membri della </a:t>
            </a:r>
            <a:r>
              <a:rPr sz="1200" dirty="0">
                <a:latin typeface="Times New Roman"/>
                <a:cs typeface="Times New Roman"/>
              </a:rPr>
              <a:t>tribù, </a:t>
            </a:r>
            <a:r>
              <a:rPr sz="1200" spc="-5" dirty="0">
                <a:latin typeface="Times New Roman"/>
                <a:cs typeface="Times New Roman"/>
              </a:rPr>
              <a:t>com’è dimostrato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dagli Ebrei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codice  </a:t>
            </a:r>
            <a:r>
              <a:rPr sz="1200" spc="-5" dirty="0">
                <a:latin typeface="Times New Roman"/>
                <a:cs typeface="Times New Roman"/>
              </a:rPr>
              <a:t>etico differente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trattare con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Gentili.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(797.1) 70:11.3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giuramento ebbe origine ai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 nel tentativo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una testimonianza più </a:t>
            </a:r>
            <a:r>
              <a:rPr sz="1200" spc="-5" dirty="0">
                <a:latin typeface="Times New Roman"/>
                <a:cs typeface="Times New Roman"/>
              </a:rPr>
              <a:t>veritiera. Tali giuramenti  consistevano nel pronunciare </a:t>
            </a:r>
            <a:r>
              <a:rPr sz="1200" dirty="0">
                <a:latin typeface="Times New Roman"/>
                <a:cs typeface="Times New Roman"/>
              </a:rPr>
              <a:t>una maledizione </a:t>
            </a:r>
            <a:r>
              <a:rPr sz="1200" spc="-5" dirty="0">
                <a:latin typeface="Times New Roman"/>
                <a:cs typeface="Times New Roman"/>
              </a:rPr>
              <a:t>su se stessi.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passato nessun individuo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testimoniato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gruppo  natale.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22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(797.2) 70:11.4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crimine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attacco ai </a:t>
            </a:r>
            <a:r>
              <a:rPr sz="1200" dirty="0">
                <a:latin typeface="Times New Roman"/>
                <a:cs typeface="Times New Roman"/>
              </a:rPr>
              <a:t>costumi della </a:t>
            </a:r>
            <a:r>
              <a:rPr sz="1200" spc="-5" dirty="0">
                <a:latin typeface="Times New Roman"/>
                <a:cs typeface="Times New Roman"/>
              </a:rPr>
              <a:t>tribù,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trasgressione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tabù che godevano dell’approvazione  dei fantasmi,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fu una </a:t>
            </a:r>
            <a:r>
              <a:rPr sz="1200" spc="-5" dirty="0">
                <a:latin typeface="Times New Roman"/>
                <a:cs typeface="Times New Roman"/>
              </a:rPr>
              <a:t>lunga confusione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-5" dirty="0">
                <a:latin typeface="Times New Roman"/>
                <a:cs typeface="Times New Roman"/>
              </a:rPr>
              <a:t>al fatto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riuscire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separare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crimine </a:t>
            </a:r>
            <a:r>
              <a:rPr sz="1200" dirty="0">
                <a:latin typeface="Times New Roman"/>
                <a:cs typeface="Times New Roman"/>
              </a:rPr>
              <a:t>dal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peccato.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46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(797.3) 70:11.5 </a:t>
            </a:r>
            <a:r>
              <a:rPr sz="1200" spc="-5" dirty="0">
                <a:latin typeface="Times New Roman"/>
                <a:cs typeface="Times New Roman"/>
              </a:rPr>
              <a:t>L’interesse personale stabilì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tabù sulle uccisioni,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santificò come costume </a:t>
            </a:r>
            <a:r>
              <a:rPr sz="1200" dirty="0">
                <a:latin typeface="Times New Roman"/>
                <a:cs typeface="Times New Roman"/>
              </a:rPr>
              <a:t>tradizionale,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 consacrò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costume come legge morale,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tutti e tre contribuirono a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umana più </a:t>
            </a:r>
            <a:r>
              <a:rPr sz="1200" spc="-5" dirty="0">
                <a:latin typeface="Times New Roman"/>
                <a:cs typeface="Times New Roman"/>
              </a:rPr>
              <a:t>sicura </a:t>
            </a:r>
            <a:r>
              <a:rPr sz="1200" dirty="0">
                <a:latin typeface="Times New Roman"/>
                <a:cs typeface="Times New Roman"/>
              </a:rPr>
              <a:t>e più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sacra.</a:t>
            </a:r>
            <a:endParaRPr sz="1200">
              <a:latin typeface="Times New Roman"/>
              <a:cs typeface="Times New Roman"/>
            </a:endParaRPr>
          </a:p>
          <a:p>
            <a:pPr marL="88900" marR="14732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tempi primitivi 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sarebbe </a:t>
            </a:r>
            <a:r>
              <a:rPr sz="1200" dirty="0">
                <a:latin typeface="Times New Roman"/>
                <a:cs typeface="Times New Roman"/>
              </a:rPr>
              <a:t>potuta </a:t>
            </a:r>
            <a:r>
              <a:rPr sz="1200" spc="-5" dirty="0">
                <a:latin typeface="Times New Roman"/>
                <a:cs typeface="Times New Roman"/>
              </a:rPr>
              <a:t>tenere </a:t>
            </a:r>
            <a:r>
              <a:rPr sz="1200" dirty="0">
                <a:latin typeface="Times New Roman"/>
                <a:cs typeface="Times New Roman"/>
              </a:rPr>
              <a:t>unita se i diritti non </a:t>
            </a:r>
            <a:r>
              <a:rPr sz="1200" spc="-5" dirty="0">
                <a:latin typeface="Times New Roman"/>
                <a:cs typeface="Times New Roman"/>
              </a:rPr>
              <a:t>avessero avuto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sanzione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religione; la  </a:t>
            </a:r>
            <a:r>
              <a:rPr sz="1200" spc="-5" dirty="0">
                <a:latin typeface="Times New Roman"/>
                <a:cs typeface="Times New Roman"/>
              </a:rPr>
              <a:t>superstizione 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di polizia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sociale delle </a:t>
            </a:r>
            <a:r>
              <a:rPr sz="1200" dirty="0">
                <a:latin typeface="Times New Roman"/>
                <a:cs typeface="Times New Roman"/>
              </a:rPr>
              <a:t>lunghe ere evoluzionarie. </a:t>
            </a:r>
            <a:r>
              <a:rPr sz="1200" spc="-5" dirty="0">
                <a:latin typeface="Times New Roman"/>
                <a:cs typeface="Times New Roman"/>
              </a:rPr>
              <a:t>Tutti gli antichi sostenevano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loro vecchie  leggi, </a:t>
            </a:r>
            <a:r>
              <a:rPr sz="1200" dirty="0">
                <a:latin typeface="Times New Roman"/>
                <a:cs typeface="Times New Roman"/>
              </a:rPr>
              <a:t>i tabù, </a:t>
            </a:r>
            <a:r>
              <a:rPr sz="1200" spc="-5" dirty="0">
                <a:latin typeface="Times New Roman"/>
                <a:cs typeface="Times New Roman"/>
              </a:rPr>
              <a:t>erano state date ai loro antenati dagli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6954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(797.4) 70:11.6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trascrizione codificata </a:t>
            </a:r>
            <a:r>
              <a:rPr sz="1200" dirty="0">
                <a:latin typeface="Times New Roman"/>
                <a:cs typeface="Times New Roman"/>
              </a:rPr>
              <a:t>di una lunga </a:t>
            </a:r>
            <a:r>
              <a:rPr sz="1200" spc="-5" dirty="0">
                <a:latin typeface="Times New Roman"/>
                <a:cs typeface="Times New Roman"/>
              </a:rPr>
              <a:t>esperienza umana, dell’opinione </a:t>
            </a:r>
            <a:r>
              <a:rPr sz="1200" dirty="0">
                <a:latin typeface="Times New Roman"/>
                <a:cs typeface="Times New Roman"/>
              </a:rPr>
              <a:t>pubblica cristallizzata e </a:t>
            </a:r>
            <a:r>
              <a:rPr sz="1200" spc="-5" dirty="0">
                <a:latin typeface="Times New Roman"/>
                <a:cs typeface="Times New Roman"/>
              </a:rPr>
              <a:t>legalizzata.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costumi furono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dell’esperienza accumulata </a:t>
            </a:r>
            <a:r>
              <a:rPr sz="1200" dirty="0">
                <a:latin typeface="Times New Roman"/>
                <a:cs typeface="Times New Roman"/>
              </a:rPr>
              <a:t>a partire dalla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direttive formularono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 scritte. L’antico giudice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leggi.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emetteva </a:t>
            </a:r>
            <a:r>
              <a:rPr sz="1200" dirty="0">
                <a:latin typeface="Times New Roman"/>
                <a:cs typeface="Times New Roman"/>
              </a:rPr>
              <a:t>una decisione, </a:t>
            </a:r>
            <a:r>
              <a:rPr sz="1200" spc="-5" dirty="0">
                <a:latin typeface="Times New Roman"/>
                <a:cs typeface="Times New Roman"/>
              </a:rPr>
              <a:t>diceva semplicemente: </a:t>
            </a:r>
            <a:r>
              <a:rPr sz="1200" dirty="0">
                <a:latin typeface="Times New Roman"/>
                <a:cs typeface="Times New Roman"/>
              </a:rPr>
              <a:t>“È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l’usanza.”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6734" cy="39065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(797.5) 70:11.7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riferimento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dei precedenti nelle </a:t>
            </a:r>
            <a:r>
              <a:rPr sz="1200" dirty="0">
                <a:latin typeface="Times New Roman"/>
                <a:cs typeface="Times New Roman"/>
              </a:rPr>
              <a:t>decisioni dei </a:t>
            </a:r>
            <a:r>
              <a:rPr sz="1200" spc="-5" dirty="0">
                <a:latin typeface="Times New Roman"/>
                <a:cs typeface="Times New Roman"/>
              </a:rPr>
              <a:t>tribunali rappresenta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sforzo dei giudici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adattare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scritte </a:t>
            </a:r>
            <a:r>
              <a:rPr sz="1200" spc="-5" dirty="0">
                <a:latin typeface="Times New Roman"/>
                <a:cs typeface="Times New Roman"/>
              </a:rPr>
              <a:t>alle 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mutevoli della società.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consente </a:t>
            </a:r>
            <a:r>
              <a:rPr sz="1200" dirty="0">
                <a:latin typeface="Times New Roman"/>
                <a:cs typeface="Times New Roman"/>
              </a:rPr>
              <a:t>l’adattamento </a:t>
            </a:r>
            <a:r>
              <a:rPr sz="1200" spc="-5" dirty="0">
                <a:latin typeface="Times New Roman"/>
                <a:cs typeface="Times New Roman"/>
              </a:rPr>
              <a:t>progressivo </a:t>
            </a:r>
            <a:r>
              <a:rPr sz="1200" dirty="0">
                <a:latin typeface="Times New Roman"/>
                <a:cs typeface="Times New Roman"/>
              </a:rPr>
              <a:t>alle condizioni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in evoluzione, </a:t>
            </a:r>
            <a:r>
              <a:rPr sz="1200" spc="-5" dirty="0">
                <a:latin typeface="Times New Roman"/>
                <a:cs typeface="Times New Roman"/>
              </a:rPr>
              <a:t>congiunto alla  </a:t>
            </a:r>
            <a:r>
              <a:rPr sz="1200" dirty="0">
                <a:latin typeface="Times New Roman"/>
                <a:cs typeface="Times New Roman"/>
              </a:rPr>
              <a:t>solennità </a:t>
            </a:r>
            <a:r>
              <a:rPr sz="1200" spc="-5" dirty="0">
                <a:latin typeface="Times New Roman"/>
                <a:cs typeface="Times New Roman"/>
              </a:rPr>
              <a:t>della continuità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tradizionale.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(797.6) 70:11.8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controversie sulla </a:t>
            </a:r>
            <a:r>
              <a:rPr sz="1200" spc="-5" dirty="0">
                <a:latin typeface="Times New Roman"/>
                <a:cs typeface="Times New Roman"/>
              </a:rPr>
              <a:t>proprietà erano regolate </a:t>
            </a:r>
            <a:r>
              <a:rPr sz="1200" dirty="0">
                <a:latin typeface="Times New Roman"/>
                <a:cs typeface="Times New Roman"/>
              </a:rPr>
              <a:t>in molte </a:t>
            </a:r>
            <a:r>
              <a:rPr sz="1200" spc="-5" dirty="0">
                <a:latin typeface="Times New Roman"/>
                <a:cs typeface="Times New Roman"/>
              </a:rPr>
              <a:t>maniere,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quali: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(797.7) 70:11.9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Distruggendo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proprietà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contestata.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(797.8) 70:11.10 </a:t>
            </a:r>
            <a:r>
              <a:rPr sz="1200" dirty="0">
                <a:latin typeface="Times New Roman"/>
                <a:cs typeface="Times New Roman"/>
              </a:rPr>
              <a:t>2. Con 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contestanti decidevano mediante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combattimento.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(797.9) 70:11.11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Per arbitrato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decideva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terza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(797.10) 70:11.12 </a:t>
            </a:r>
            <a:r>
              <a:rPr sz="1200" dirty="0">
                <a:latin typeface="Times New Roman"/>
                <a:cs typeface="Times New Roman"/>
              </a:rPr>
              <a:t>4. Con </a:t>
            </a:r>
            <a:r>
              <a:rPr sz="1200" spc="-5" dirty="0">
                <a:latin typeface="Times New Roman"/>
                <a:cs typeface="Times New Roman"/>
              </a:rPr>
              <a:t>ricorso agli </a:t>
            </a:r>
            <a:r>
              <a:rPr sz="1200" dirty="0">
                <a:latin typeface="Times New Roman"/>
                <a:cs typeface="Times New Roman"/>
              </a:rPr>
              <a:t>anziani — e più tardi </a:t>
            </a:r>
            <a:r>
              <a:rPr sz="1200" spc="-5" dirty="0">
                <a:latin typeface="Times New Roman"/>
                <a:cs typeface="Times New Roman"/>
              </a:rPr>
              <a:t>ai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tribunali.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30175">
              <a:lnSpc>
                <a:spcPct val="954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(797.11) 70:11.13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tribunali furono incontri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pugilato regolati; </a:t>
            </a:r>
            <a:r>
              <a:rPr sz="1200" dirty="0">
                <a:latin typeface="Times New Roman"/>
                <a:cs typeface="Times New Roman"/>
              </a:rPr>
              <a:t>i giudici </a:t>
            </a:r>
            <a:r>
              <a:rPr sz="1200" spc="-5" dirty="0">
                <a:latin typeface="Times New Roman"/>
                <a:cs typeface="Times New Roman"/>
              </a:rPr>
              <a:t>erano semplicemente </a:t>
            </a:r>
            <a:r>
              <a:rPr sz="1200" dirty="0">
                <a:latin typeface="Times New Roman"/>
                <a:cs typeface="Times New Roman"/>
              </a:rPr>
              <a:t>arbitri o </a:t>
            </a:r>
            <a:r>
              <a:rPr sz="1200" spc="-5" dirty="0">
                <a:latin typeface="Times New Roman"/>
                <a:cs typeface="Times New Roman"/>
              </a:rPr>
              <a:t>giudici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gara. Essi  badavano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combattimento proseguisse </a:t>
            </a:r>
            <a:r>
              <a:rPr sz="1200" dirty="0">
                <a:latin typeface="Times New Roman"/>
                <a:cs typeface="Times New Roman"/>
              </a:rPr>
              <a:t>secondo le </a:t>
            </a:r>
            <a:r>
              <a:rPr sz="1200" spc="-5" dirty="0">
                <a:latin typeface="Times New Roman"/>
                <a:cs typeface="Times New Roman"/>
              </a:rPr>
              <a:t>regole approvate.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d’iniziare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combattimento davanti al </a:t>
            </a:r>
            <a:r>
              <a:rPr sz="1200" dirty="0">
                <a:latin typeface="Times New Roman"/>
                <a:cs typeface="Times New Roman"/>
              </a:rPr>
              <a:t>tribunale, 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parte depositava una somma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mani del </a:t>
            </a:r>
            <a:r>
              <a:rPr sz="1200" spc="-5" dirty="0">
                <a:latin typeface="Times New Roman"/>
                <a:cs typeface="Times New Roman"/>
              </a:rPr>
              <a:t>giudice per pagare </a:t>
            </a:r>
            <a:r>
              <a:rPr sz="1200" spc="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spese e </a:t>
            </a:r>
            <a:r>
              <a:rPr sz="1200" spc="-5" dirty="0">
                <a:latin typeface="Times New Roman"/>
                <a:cs typeface="Times New Roman"/>
              </a:rPr>
              <a:t>l’ammenda </a:t>
            </a:r>
            <a:r>
              <a:rPr sz="1200" dirty="0">
                <a:latin typeface="Times New Roman"/>
                <a:cs typeface="Times New Roman"/>
              </a:rPr>
              <a:t>dopo che uno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sconfitto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dall’altro. “La forza </a:t>
            </a:r>
            <a:r>
              <a:rPr sz="1200" dirty="0">
                <a:latin typeface="Times New Roman"/>
                <a:cs typeface="Times New Roman"/>
              </a:rPr>
              <a:t>era anche il diritto.” Più </a:t>
            </a:r>
            <a:r>
              <a:rPr sz="1200" spc="-5" dirty="0">
                <a:latin typeface="Times New Roman"/>
                <a:cs typeface="Times New Roman"/>
              </a:rPr>
              <a:t>tardi gli argomenti verbali sostituirono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colpi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835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(797.12) 70:11.14 </a:t>
            </a:r>
            <a:r>
              <a:rPr sz="1200" spc="-5" dirty="0">
                <a:latin typeface="Times New Roman"/>
                <a:cs typeface="Times New Roman"/>
              </a:rPr>
              <a:t>L’intera </a:t>
            </a:r>
            <a:r>
              <a:rPr sz="1200" dirty="0">
                <a:latin typeface="Times New Roman"/>
                <a:cs typeface="Times New Roman"/>
              </a:rPr>
              <a:t>idea </a:t>
            </a:r>
            <a:r>
              <a:rPr sz="1200" spc="-5" dirty="0">
                <a:latin typeface="Times New Roman"/>
                <a:cs typeface="Times New Roman"/>
              </a:rPr>
              <a:t>della giustizia primitiva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verteva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fosse </a:t>
            </a:r>
            <a:r>
              <a:rPr sz="1200" dirty="0">
                <a:latin typeface="Times New Roman"/>
                <a:cs typeface="Times New Roman"/>
              </a:rPr>
              <a:t>equa, quanto che </a:t>
            </a:r>
            <a:r>
              <a:rPr sz="1200" spc="-5" dirty="0">
                <a:latin typeface="Times New Roman"/>
                <a:cs typeface="Times New Roman"/>
              </a:rPr>
              <a:t>regolasse </a:t>
            </a:r>
            <a:r>
              <a:rPr sz="1200" dirty="0">
                <a:latin typeface="Times New Roman"/>
                <a:cs typeface="Times New Roman"/>
              </a:rPr>
              <a:t>le contese </a:t>
            </a:r>
            <a:r>
              <a:rPr sz="1200" spc="-5" dirty="0">
                <a:latin typeface="Times New Roman"/>
                <a:cs typeface="Times New Roman"/>
              </a:rPr>
              <a:t>ed  evitasse così </a:t>
            </a:r>
            <a:r>
              <a:rPr sz="1200" dirty="0">
                <a:latin typeface="Times New Roman"/>
                <a:cs typeface="Times New Roman"/>
              </a:rPr>
              <a:t>il disordine </a:t>
            </a:r>
            <a:r>
              <a:rPr sz="1200" spc="-5" dirty="0">
                <a:latin typeface="Times New Roman"/>
                <a:cs typeface="Times New Roman"/>
              </a:rPr>
              <a:t>pubblico </a:t>
            </a:r>
            <a:r>
              <a:rPr sz="1200" dirty="0">
                <a:latin typeface="Times New Roman"/>
                <a:cs typeface="Times New Roman"/>
              </a:rPr>
              <a:t>e la violenza </a:t>
            </a:r>
            <a:r>
              <a:rPr sz="1200" spc="-5" dirty="0">
                <a:latin typeface="Times New Roman"/>
                <a:cs typeface="Times New Roman"/>
              </a:rPr>
              <a:t>privata. Ma gli </a:t>
            </a:r>
            <a:r>
              <a:rPr sz="1200" dirty="0">
                <a:latin typeface="Times New Roman"/>
                <a:cs typeface="Times New Roman"/>
              </a:rPr>
              <a:t>uomini primitivi non </a:t>
            </a:r>
            <a:r>
              <a:rPr sz="1200" spc="-5" dirty="0">
                <a:latin typeface="Times New Roman"/>
                <a:cs typeface="Times New Roman"/>
              </a:rPr>
              <a:t>si risentivano così tanto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ora viene 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come un’ingiustizia; </a:t>
            </a:r>
            <a:r>
              <a:rPr sz="1200" spc="-5" dirty="0">
                <a:latin typeface="Times New Roman"/>
                <a:cs typeface="Times New Roman"/>
              </a:rPr>
              <a:t>si dava per scontato che coloro che avevano </a:t>
            </a:r>
            <a:r>
              <a:rPr sz="1200" dirty="0">
                <a:latin typeface="Times New Roman"/>
                <a:cs typeface="Times New Roman"/>
              </a:rPr>
              <a:t>il potere lo </a:t>
            </a:r>
            <a:r>
              <a:rPr sz="1200" spc="-5" dirty="0">
                <a:latin typeface="Times New Roman"/>
                <a:cs typeface="Times New Roman"/>
              </a:rPr>
              <a:t>usassero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proprio vantaggio.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Ciò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896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7594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determinato molto </a:t>
            </a:r>
            <a:r>
              <a:rPr sz="1200" spc="-5" dirty="0">
                <a:latin typeface="Times New Roman"/>
                <a:cs typeface="Times New Roman"/>
              </a:rPr>
              <a:t>esattamente dalla serietà </a:t>
            </a:r>
            <a:r>
              <a:rPr sz="1200" dirty="0">
                <a:latin typeface="Times New Roman"/>
                <a:cs typeface="Times New Roman"/>
              </a:rPr>
              <a:t>e dall’equità </a:t>
            </a:r>
            <a:r>
              <a:rPr sz="1200" spc="-5" dirty="0">
                <a:latin typeface="Times New Roman"/>
                <a:cs typeface="Times New Roman"/>
              </a:rPr>
              <a:t>dei suoi tribunali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dall’integrità dei suoi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giudici.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12. Le attribuzioni dell’autorità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civile</a:t>
            </a:r>
            <a:endParaRPr sz="1600">
              <a:latin typeface="Times New Roman"/>
              <a:cs typeface="Times New Roman"/>
            </a:endParaRPr>
          </a:p>
          <a:p>
            <a:pPr marL="88900" marR="85725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(797.13) 70:12.1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nell’evoluzione del governo ha riguardato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concentrazione del potere. Gli amministratori dell’universo  hanno appreso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esperienza che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dei mondi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meglio regolati dal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rappresentativo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governo  </a:t>
            </a:r>
            <a:r>
              <a:rPr sz="1200" spc="-5" dirty="0">
                <a:latin typeface="Times New Roman"/>
                <a:cs typeface="Times New Roman"/>
              </a:rPr>
              <a:t>civile, quando </a:t>
            </a:r>
            <a:r>
              <a:rPr sz="1200" dirty="0">
                <a:latin typeface="Times New Roman"/>
                <a:cs typeface="Times New Roman"/>
              </a:rPr>
              <a:t>è mantenuto un </a:t>
            </a:r>
            <a:r>
              <a:rPr sz="1200" spc="-5" dirty="0">
                <a:latin typeface="Times New Roman"/>
                <a:cs typeface="Times New Roman"/>
              </a:rPr>
              <a:t>adeguato equilibrio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tra i rami </a:t>
            </a:r>
            <a:r>
              <a:rPr sz="1200" spc="-5" dirty="0">
                <a:latin typeface="Times New Roman"/>
                <a:cs typeface="Times New Roman"/>
              </a:rPr>
              <a:t>esecutivo, legislativo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giudiziario ben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coordinati.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(798.1) 70:12.2 </a:t>
            </a:r>
            <a:r>
              <a:rPr sz="1200" spc="-5" dirty="0">
                <a:latin typeface="Times New Roman"/>
                <a:cs typeface="Times New Roman"/>
              </a:rPr>
              <a:t>Mentre l’autorità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basata sulla </a:t>
            </a:r>
            <a:r>
              <a:rPr sz="1200" spc="-5" dirty="0">
                <a:latin typeface="Times New Roman"/>
                <a:cs typeface="Times New Roman"/>
              </a:rPr>
              <a:t>forza, sulla </a:t>
            </a:r>
            <a:r>
              <a:rPr sz="1200" dirty="0">
                <a:latin typeface="Times New Roman"/>
                <a:cs typeface="Times New Roman"/>
              </a:rPr>
              <a:t>potenza fisica, il </a:t>
            </a:r>
            <a:r>
              <a:rPr sz="1200" spc="-5" dirty="0">
                <a:latin typeface="Times New Roman"/>
                <a:cs typeface="Times New Roman"/>
              </a:rPr>
              <a:t>governo ideale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rappresentativo in cui  il </a:t>
            </a:r>
            <a:r>
              <a:rPr sz="1200" spc="-5" dirty="0">
                <a:latin typeface="Times New Roman"/>
                <a:cs typeface="Times New Roman"/>
              </a:rPr>
              <a:t>comando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basato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capacità. 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barbarie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imperversava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per permettere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governo  rappresentativo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funzionare efficacemente. </a:t>
            </a:r>
            <a:r>
              <a:rPr sz="1200" dirty="0">
                <a:latin typeface="Times New Roman"/>
                <a:cs typeface="Times New Roman"/>
              </a:rPr>
              <a:t>Nella lunga lotta tra la divisione </a:t>
            </a:r>
            <a:r>
              <a:rPr sz="1200" spc="-5" dirty="0">
                <a:latin typeface="Times New Roman"/>
                <a:cs typeface="Times New Roman"/>
              </a:rPr>
              <a:t>dell’autorità </a:t>
            </a:r>
            <a:r>
              <a:rPr sz="1200" dirty="0">
                <a:latin typeface="Times New Roman"/>
                <a:cs typeface="Times New Roman"/>
              </a:rPr>
              <a:t>e l’unità </a:t>
            </a:r>
            <a:r>
              <a:rPr sz="1200" spc="-5" dirty="0">
                <a:latin typeface="Times New Roman"/>
                <a:cs typeface="Times New Roman"/>
              </a:rPr>
              <a:t>del comando, </a:t>
            </a:r>
            <a:r>
              <a:rPr sz="1200" dirty="0">
                <a:latin typeface="Times New Roman"/>
                <a:cs typeface="Times New Roman"/>
              </a:rPr>
              <a:t>vinse la dittatura.  I primi </a:t>
            </a:r>
            <a:r>
              <a:rPr sz="1200" spc="-5" dirty="0">
                <a:latin typeface="Times New Roman"/>
                <a:cs typeface="Times New Roman"/>
              </a:rPr>
              <a:t>ed estesi poteri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anziani </a:t>
            </a:r>
            <a:r>
              <a:rPr sz="1200" spc="-5" dirty="0">
                <a:latin typeface="Times New Roman"/>
                <a:cs typeface="Times New Roman"/>
              </a:rPr>
              <a:t>si concentrarono gradualmente </a:t>
            </a:r>
            <a:r>
              <a:rPr sz="1200" dirty="0">
                <a:latin typeface="Times New Roman"/>
                <a:cs typeface="Times New Roman"/>
              </a:rPr>
              <a:t>nella persona </a:t>
            </a:r>
            <a:r>
              <a:rPr sz="1200" spc="-5" dirty="0">
                <a:latin typeface="Times New Roman"/>
                <a:cs typeface="Times New Roman"/>
              </a:rPr>
              <a:t>del monarca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assoluto.</a:t>
            </a:r>
            <a:endParaRPr sz="1200">
              <a:latin typeface="Times New Roman"/>
              <a:cs typeface="Times New Roman"/>
            </a:endParaRPr>
          </a:p>
          <a:p>
            <a:pPr marL="88900" marR="29591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Dopo l’arrivo </a:t>
            </a:r>
            <a:r>
              <a:rPr sz="1200" dirty="0">
                <a:latin typeface="Times New Roman"/>
                <a:cs typeface="Times New Roman"/>
              </a:rPr>
              <a:t>di veri </a:t>
            </a:r>
            <a:r>
              <a:rPr sz="1200" spc="-5" dirty="0">
                <a:latin typeface="Times New Roman"/>
                <a:cs typeface="Times New Roman"/>
              </a:rPr>
              <a:t>re,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anziani persisterono </a:t>
            </a:r>
            <a:r>
              <a:rPr sz="1200" spc="-5" dirty="0">
                <a:latin typeface="Times New Roman"/>
                <a:cs typeface="Times New Roman"/>
              </a:rPr>
              <a:t>come corpi </a:t>
            </a:r>
            <a:r>
              <a:rPr sz="1200" dirty="0">
                <a:latin typeface="Times New Roman"/>
                <a:cs typeface="Times New Roman"/>
              </a:rPr>
              <a:t>consultivi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legislativi-giudiziari. Più tardi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la loro  </a:t>
            </a:r>
            <a:r>
              <a:rPr sz="1200" spc="-5" dirty="0">
                <a:latin typeface="Times New Roman"/>
                <a:cs typeface="Times New Roman"/>
              </a:rPr>
              <a:t>apparizione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legislature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coordinato, ed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istituite le corti </a:t>
            </a:r>
            <a:r>
              <a:rPr sz="1200" spc="-5" dirty="0">
                <a:latin typeface="Times New Roman"/>
                <a:cs typeface="Times New Roman"/>
              </a:rPr>
              <a:t>supreme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giudizio separate dalle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legislature.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(798.2) 70:12.3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re era </a:t>
            </a:r>
            <a:r>
              <a:rPr sz="1200" spc="-5" dirty="0">
                <a:latin typeface="Times New Roman"/>
                <a:cs typeface="Times New Roman"/>
              </a:rPr>
              <a:t>l’esecutore dei </a:t>
            </a:r>
            <a:r>
              <a:rPr sz="1200" dirty="0">
                <a:latin typeface="Times New Roman"/>
                <a:cs typeface="Times New Roman"/>
              </a:rPr>
              <a:t>costumi, la legge </a:t>
            </a:r>
            <a:r>
              <a:rPr sz="1200" spc="-5" dirty="0">
                <a:latin typeface="Times New Roman"/>
                <a:cs typeface="Times New Roman"/>
              </a:rPr>
              <a:t>originale </a:t>
            </a:r>
            <a:r>
              <a:rPr sz="1200" dirty="0">
                <a:latin typeface="Times New Roman"/>
                <a:cs typeface="Times New Roman"/>
              </a:rPr>
              <a:t>o non </a:t>
            </a:r>
            <a:r>
              <a:rPr sz="1200" spc="-5" dirty="0">
                <a:latin typeface="Times New Roman"/>
                <a:cs typeface="Times New Roman"/>
              </a:rPr>
              <a:t>scritta. Successivamente </a:t>
            </a:r>
            <a:r>
              <a:rPr sz="1200" dirty="0">
                <a:latin typeface="Times New Roman"/>
                <a:cs typeface="Times New Roman"/>
              </a:rPr>
              <a:t>egli impose </a:t>
            </a:r>
            <a:r>
              <a:rPr sz="1200" spc="-5" dirty="0">
                <a:latin typeface="Times New Roman"/>
                <a:cs typeface="Times New Roman"/>
              </a:rPr>
              <a:t>gli atti legislativi,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cristallizzazione dell’opinione pubblica. Un’assemblea popolare come espressione dell’opinione </a:t>
            </a:r>
            <a:r>
              <a:rPr sz="1200" dirty="0">
                <a:latin typeface="Times New Roman"/>
                <a:cs typeface="Times New Roman"/>
              </a:rPr>
              <a:t>pubblica, benché lenta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apparire,  </a:t>
            </a:r>
            <a:r>
              <a:rPr sz="1200" spc="-5" dirty="0">
                <a:latin typeface="Times New Roman"/>
                <a:cs typeface="Times New Roman"/>
              </a:rPr>
              <a:t>segnò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progresso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749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(798.3) 70:12.4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re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grandemente </a:t>
            </a:r>
            <a:r>
              <a:rPr sz="1200" dirty="0">
                <a:latin typeface="Times New Roman"/>
                <a:cs typeface="Times New Roman"/>
              </a:rPr>
              <a:t>limitati dai costumi — </a:t>
            </a:r>
            <a:r>
              <a:rPr sz="1200" spc="-5" dirty="0">
                <a:latin typeface="Times New Roman"/>
                <a:cs typeface="Times New Roman"/>
              </a:rPr>
              <a:t>dalla tradizione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dall’opinione pubblica.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recenti </a:t>
            </a:r>
            <a:r>
              <a:rPr sz="1200" dirty="0">
                <a:latin typeface="Times New Roman"/>
                <a:cs typeface="Times New Roman"/>
              </a:rPr>
              <a:t>alcune  nazioni di </a:t>
            </a:r>
            <a:r>
              <a:rPr sz="1200" spc="-5" dirty="0">
                <a:latin typeface="Times New Roman"/>
                <a:cs typeface="Times New Roman"/>
              </a:rPr>
              <a:t>Urantia hanno codificato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costumi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documenti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base per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governo.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4990" cy="40849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(798.4) 70:12.5 </a:t>
            </a:r>
            <a:r>
              <a:rPr sz="1200" dirty="0">
                <a:latin typeface="Times New Roman"/>
                <a:cs typeface="Times New Roman"/>
              </a:rPr>
              <a:t>I mortali di </a:t>
            </a:r>
            <a:r>
              <a:rPr sz="1200" spc="-5" dirty="0">
                <a:latin typeface="Times New Roman"/>
                <a:cs typeface="Times New Roman"/>
              </a:rPr>
              <a:t>Urantia hanno </a:t>
            </a:r>
            <a:r>
              <a:rPr sz="1200" dirty="0">
                <a:latin typeface="Times New Roman"/>
                <a:cs typeface="Times New Roman"/>
              </a:rPr>
              <a:t>diritto alla </a:t>
            </a:r>
            <a:r>
              <a:rPr sz="1200" spc="-5" dirty="0">
                <a:latin typeface="Times New Roman"/>
                <a:cs typeface="Times New Roman"/>
              </a:rPr>
              <a:t>libertà. Essi dovrebbero creare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sistemi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governo; dovrebbero </a:t>
            </a:r>
            <a:r>
              <a:rPr sz="1200" dirty="0">
                <a:latin typeface="Times New Roman"/>
                <a:cs typeface="Times New Roman"/>
              </a:rPr>
              <a:t>adottare le  loro </a:t>
            </a:r>
            <a:r>
              <a:rPr sz="1200" spc="-5" dirty="0">
                <a:latin typeface="Times New Roman"/>
                <a:cs typeface="Times New Roman"/>
              </a:rPr>
              <a:t>costituzioni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altre carte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autorità civile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procedura amministrativa. 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fatto ciò, dovrebbero scegliere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simili più </a:t>
            </a:r>
            <a:r>
              <a:rPr sz="1200" spc="-5" dirty="0">
                <a:latin typeface="Times New Roman"/>
                <a:cs typeface="Times New Roman"/>
              </a:rPr>
              <a:t>competenti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più degni come capi esecutivi. Quali </a:t>
            </a:r>
            <a:r>
              <a:rPr sz="1200" dirty="0">
                <a:latin typeface="Times New Roman"/>
                <a:cs typeface="Times New Roman"/>
              </a:rPr>
              <a:t>rappresentanti </a:t>
            </a:r>
            <a:r>
              <a:rPr sz="1200" spc="-5" dirty="0">
                <a:latin typeface="Times New Roman"/>
                <a:cs typeface="Times New Roman"/>
              </a:rPr>
              <a:t>nel ramo legislativo dovrebbero eleggere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coloro  che </a:t>
            </a:r>
            <a:r>
              <a:rPr sz="1200" dirty="0">
                <a:latin typeface="Times New Roman"/>
                <a:cs typeface="Times New Roman"/>
              </a:rPr>
              <a:t>sono intellettualmente e </a:t>
            </a:r>
            <a:r>
              <a:rPr sz="1200" spc="-5" dirty="0">
                <a:latin typeface="Times New Roman"/>
                <a:cs typeface="Times New Roman"/>
              </a:rPr>
              <a:t>moralmente qualificati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sacre </a:t>
            </a:r>
            <a:r>
              <a:rPr sz="1200" dirty="0">
                <a:latin typeface="Times New Roman"/>
                <a:cs typeface="Times New Roman"/>
              </a:rPr>
              <a:t>responsabilità. Come </a:t>
            </a:r>
            <a:r>
              <a:rPr sz="1200" spc="-5" dirty="0">
                <a:latin typeface="Times New Roman"/>
                <a:cs typeface="Times New Roman"/>
              </a:rPr>
              <a:t>giudici dei loro alti </a:t>
            </a:r>
            <a:r>
              <a:rPr sz="1200" dirty="0">
                <a:latin typeface="Times New Roman"/>
                <a:cs typeface="Times New Roman"/>
              </a:rPr>
              <a:t>tribunali  </a:t>
            </a:r>
            <a:r>
              <a:rPr sz="1200" spc="-5" dirty="0">
                <a:latin typeface="Times New Roman"/>
                <a:cs typeface="Times New Roman"/>
              </a:rPr>
              <a:t>supremi dovrebbero essere scelti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dotati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un’attitudine naturale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sono stati resi saggi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profonda  </a:t>
            </a:r>
            <a:r>
              <a:rPr sz="1200" spc="-5" dirty="0">
                <a:latin typeface="Times New Roman"/>
                <a:cs typeface="Times New Roman"/>
              </a:rPr>
              <a:t>esperienza.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4320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(798.5) 70:12.6 </a:t>
            </a:r>
            <a:r>
              <a:rPr sz="1200" spc="-5" dirty="0">
                <a:latin typeface="Times New Roman"/>
                <a:cs typeface="Times New Roman"/>
              </a:rPr>
              <a:t>Se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vogliono conservare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libertà devono, </a:t>
            </a:r>
            <a:r>
              <a:rPr sz="1200" dirty="0">
                <a:latin typeface="Times New Roman"/>
                <a:cs typeface="Times New Roman"/>
              </a:rPr>
              <a:t>dopo aver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carta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libertà, impegnarsi </a:t>
            </a:r>
            <a:r>
              <a:rPr sz="1200" dirty="0">
                <a:latin typeface="Times New Roman"/>
                <a:cs typeface="Times New Roman"/>
              </a:rPr>
              <a:t>per la  </a:t>
            </a:r>
            <a:r>
              <a:rPr sz="1200" spc="-5" dirty="0">
                <a:latin typeface="Times New Roman"/>
                <a:cs typeface="Times New Roman"/>
              </a:rPr>
              <a:t>sua saggia, intelligente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impavida interpretazione al </a:t>
            </a:r>
            <a:r>
              <a:rPr sz="1200" dirty="0">
                <a:latin typeface="Times New Roman"/>
                <a:cs typeface="Times New Roman"/>
              </a:rPr>
              <a:t>fine 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evitare: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(798.6) 70:12.7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L’usurpazione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arbitrario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ramo </a:t>
            </a:r>
            <a:r>
              <a:rPr sz="1200" dirty="0">
                <a:latin typeface="Times New Roman"/>
                <a:cs typeface="Times New Roman"/>
              </a:rPr>
              <a:t>esecutivo o di quello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legislativo.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(798.7) 70:12.8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macchinazioni di </a:t>
            </a:r>
            <a:r>
              <a:rPr sz="1200" spc="-5" dirty="0">
                <a:latin typeface="Times New Roman"/>
                <a:cs typeface="Times New Roman"/>
              </a:rPr>
              <a:t>agitatori </a:t>
            </a:r>
            <a:r>
              <a:rPr sz="1200" dirty="0">
                <a:latin typeface="Times New Roman"/>
                <a:cs typeface="Times New Roman"/>
              </a:rPr>
              <a:t>ignoranti e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superstiziosi.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(798.8) 70:12.9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ritardo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progresso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scientifico.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(798.9) 70:12.10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stallo </a:t>
            </a:r>
            <a:r>
              <a:rPr sz="1200" dirty="0">
                <a:latin typeface="Times New Roman"/>
                <a:cs typeface="Times New Roman"/>
              </a:rPr>
              <a:t>dovuto al dominio della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mediocrità.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(798.10) 70:12.11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dominazione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minoranze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corrotte.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(798.11) 70:12.12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controllo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ambiziosi </a:t>
            </a:r>
            <a:r>
              <a:rPr sz="1200" spc="-5" dirty="0">
                <a:latin typeface="Times New Roman"/>
                <a:cs typeface="Times New Roman"/>
              </a:rPr>
              <a:t>ed abili aspiranti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dittatori.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(798.12) 70:12.13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Disastrose spaccature </a:t>
            </a:r>
            <a:r>
              <a:rPr sz="1200" dirty="0">
                <a:latin typeface="Times New Roman"/>
                <a:cs typeface="Times New Roman"/>
              </a:rPr>
              <a:t>dovute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panico.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7365" cy="3556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(798.13) 70:12.14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sfruttamento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uomini senza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scrupoli.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(798.14) 70:12.15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schiavitù </a:t>
            </a:r>
            <a:r>
              <a:rPr sz="1200" spc="-5" dirty="0">
                <a:latin typeface="Times New Roman"/>
                <a:cs typeface="Times New Roman"/>
              </a:rPr>
              <a:t>fiscale dei cittadini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dello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(798.15) 70:12.16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mancanza di equità </a:t>
            </a:r>
            <a:r>
              <a:rPr sz="1200" spc="-5" dirty="0">
                <a:latin typeface="Times New Roman"/>
                <a:cs typeface="Times New Roman"/>
              </a:rPr>
              <a:t>sociale ed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economica.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(798.16) 70:12.17 </a:t>
            </a:r>
            <a:r>
              <a:rPr sz="1200" dirty="0">
                <a:latin typeface="Times New Roman"/>
                <a:cs typeface="Times New Roman"/>
              </a:rPr>
              <a:t>11. </a:t>
            </a:r>
            <a:r>
              <a:rPr sz="1200" spc="-5" dirty="0">
                <a:latin typeface="Times New Roman"/>
                <a:cs typeface="Times New Roman"/>
              </a:rPr>
              <a:t>L’unione della </a:t>
            </a:r>
            <a:r>
              <a:rPr sz="1200" dirty="0">
                <a:latin typeface="Times New Roman"/>
                <a:cs typeface="Times New Roman"/>
              </a:rPr>
              <a:t>Chiesa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(798.17) 70:12.18 </a:t>
            </a:r>
            <a:r>
              <a:rPr sz="1200" dirty="0">
                <a:latin typeface="Times New Roman"/>
                <a:cs typeface="Times New Roman"/>
              </a:rPr>
              <a:t>12.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perdita </a:t>
            </a:r>
            <a:r>
              <a:rPr sz="1200" spc="-5" dirty="0">
                <a:latin typeface="Times New Roman"/>
                <a:cs typeface="Times New Roman"/>
              </a:rPr>
              <a:t>della libertà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(798.18) 70:12.19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disegni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scopi </a:t>
            </a:r>
            <a:r>
              <a:rPr sz="1200" dirty="0">
                <a:latin typeface="Times New Roman"/>
                <a:cs typeface="Times New Roman"/>
              </a:rPr>
              <a:t>dei tribunali costituzionali che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governatori sui meccanismi </a:t>
            </a:r>
            <a:r>
              <a:rPr sz="1200" dirty="0">
                <a:latin typeface="Times New Roman"/>
                <a:cs typeface="Times New Roman"/>
              </a:rPr>
              <a:t>del governo  </a:t>
            </a:r>
            <a:r>
              <a:rPr sz="1200" spc="-5" dirty="0">
                <a:latin typeface="Times New Roman"/>
                <a:cs typeface="Times New Roman"/>
              </a:rPr>
              <a:t>rappresentativo </a:t>
            </a:r>
            <a:r>
              <a:rPr sz="1200" dirty="0">
                <a:latin typeface="Times New Roman"/>
                <a:cs typeface="Times New Roman"/>
              </a:rPr>
              <a:t>di un mondo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85725">
              <a:lnSpc>
                <a:spcPct val="956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(799.1) 70:12.20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dell’umanità per perfezionare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su Urantia concerne </a:t>
            </a:r>
            <a:r>
              <a:rPr sz="1200" dirty="0">
                <a:latin typeface="Times New Roman"/>
                <a:cs typeface="Times New Roman"/>
              </a:rPr>
              <a:t>l’ottimizzazione </a:t>
            </a:r>
            <a:r>
              <a:rPr sz="1200" spc="-1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canali amministrativi,  adattandoli ai bisogni </a:t>
            </a:r>
            <a:r>
              <a:rPr sz="1200" dirty="0">
                <a:latin typeface="Times New Roman"/>
                <a:cs typeface="Times New Roman"/>
              </a:rPr>
              <a:t>correnti in continuo </a:t>
            </a:r>
            <a:r>
              <a:rPr sz="1200" spc="-5" dirty="0">
                <a:latin typeface="Times New Roman"/>
                <a:cs typeface="Times New Roman"/>
              </a:rPr>
              <a:t>cambiamento, migliorando </a:t>
            </a:r>
            <a:r>
              <a:rPr sz="1200" dirty="0">
                <a:latin typeface="Times New Roman"/>
                <a:cs typeface="Times New Roman"/>
              </a:rPr>
              <a:t>la distribuzione </a:t>
            </a:r>
            <a:r>
              <a:rPr sz="1200" spc="-5" dirty="0">
                <a:latin typeface="Times New Roman"/>
                <a:cs typeface="Times New Roman"/>
              </a:rPr>
              <a:t>del potere nell’ambito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governo, </a:t>
            </a:r>
            <a:r>
              <a:rPr sz="1200" dirty="0">
                <a:latin typeface="Times New Roman"/>
                <a:cs typeface="Times New Roman"/>
              </a:rPr>
              <a:t>e poi  </a:t>
            </a:r>
            <a:r>
              <a:rPr sz="1200" spc="-5" dirty="0">
                <a:latin typeface="Times New Roman"/>
                <a:cs typeface="Times New Roman"/>
              </a:rPr>
              <a:t>selezionando dei capi </a:t>
            </a:r>
            <a:r>
              <a:rPr sz="1200" dirty="0">
                <a:latin typeface="Times New Roman"/>
                <a:cs typeface="Times New Roman"/>
              </a:rPr>
              <a:t>amministrativi </a:t>
            </a:r>
            <a:r>
              <a:rPr sz="1200" spc="-5" dirty="0">
                <a:latin typeface="Times New Roman"/>
                <a:cs typeface="Times New Roman"/>
              </a:rPr>
              <a:t>veramente saggi.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esiste </a:t>
            </a:r>
            <a:r>
              <a:rPr sz="1200" dirty="0">
                <a:latin typeface="Times New Roman"/>
                <a:cs typeface="Times New Roman"/>
              </a:rPr>
              <a:t>una forma di </a:t>
            </a:r>
            <a:r>
              <a:rPr sz="1200" spc="-5" dirty="0">
                <a:latin typeface="Times New Roman"/>
                <a:cs typeface="Times New Roman"/>
              </a:rPr>
              <a:t>governo divina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ideale, essa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5" dirty="0">
                <a:latin typeface="Times New Roman"/>
                <a:cs typeface="Times New Roman"/>
              </a:rPr>
              <a:t>essere  </a:t>
            </a:r>
            <a:r>
              <a:rPr sz="1200" spc="-5" dirty="0">
                <a:latin typeface="Times New Roman"/>
                <a:cs typeface="Times New Roman"/>
              </a:rPr>
              <a:t>rivelata, </a:t>
            </a:r>
            <a:r>
              <a:rPr sz="1200" dirty="0">
                <a:latin typeface="Times New Roman"/>
                <a:cs typeface="Times New Roman"/>
              </a:rPr>
              <a:t>ma 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lentamente e laboriosamente </a:t>
            </a:r>
            <a:r>
              <a:rPr sz="1200" spc="-5" dirty="0">
                <a:latin typeface="Times New Roman"/>
                <a:cs typeface="Times New Roman"/>
              </a:rPr>
              <a:t>scoperta </a:t>
            </a:r>
            <a:r>
              <a:rPr sz="1200" dirty="0">
                <a:latin typeface="Times New Roman"/>
                <a:cs typeface="Times New Roman"/>
              </a:rPr>
              <a:t>dagli uomini e dalle donne di ciascun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universi del  tempo 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(799.2) 70:12.21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37832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71: </a:t>
            </a:r>
            <a:r>
              <a:rPr spc="-5" dirty="0"/>
              <a:t>Lo sviluppo </a:t>
            </a:r>
            <a:r>
              <a:rPr spc="-10" dirty="0"/>
              <a:t>dello</a:t>
            </a:r>
            <a:r>
              <a:rPr spc="-25" dirty="0"/>
              <a:t> </a:t>
            </a:r>
            <a:r>
              <a:rPr spc="-5" dirty="0"/>
              <a:t>Stato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57209" cy="325755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(800.1) 71:0.1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è un’utile </a:t>
            </a:r>
            <a:r>
              <a:rPr sz="1200" spc="-5" dirty="0">
                <a:latin typeface="Times New Roman"/>
                <a:cs typeface="Times New Roman"/>
              </a:rPr>
              <a:t>evoluzione della civiltà; </a:t>
            </a:r>
            <a:r>
              <a:rPr sz="1200" dirty="0">
                <a:latin typeface="Times New Roman"/>
                <a:cs typeface="Times New Roman"/>
              </a:rPr>
              <a:t>esso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guadagno netto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tratto dalle </a:t>
            </a:r>
            <a:r>
              <a:rPr sz="1200" dirty="0">
                <a:latin typeface="Times New Roman"/>
                <a:cs typeface="Times New Roman"/>
              </a:rPr>
              <a:t>rovine e </a:t>
            </a:r>
            <a:r>
              <a:rPr sz="1200" spc="-5" dirty="0">
                <a:latin typeface="Times New Roman"/>
                <a:cs typeface="Times New Roman"/>
              </a:rPr>
              <a:t>dalle  sofferenze della guerra. Anche </a:t>
            </a:r>
            <a:r>
              <a:rPr sz="1200" dirty="0">
                <a:latin typeface="Times New Roman"/>
                <a:cs typeface="Times New Roman"/>
              </a:rPr>
              <a:t>l’arte di </a:t>
            </a:r>
            <a:r>
              <a:rPr sz="1200" spc="-5" dirty="0">
                <a:latin typeface="Times New Roman"/>
                <a:cs typeface="Times New Roman"/>
              </a:rPr>
              <a:t>governare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la tecnica </a:t>
            </a:r>
            <a:r>
              <a:rPr sz="1200" spc="-5" dirty="0">
                <a:latin typeface="Times New Roman"/>
                <a:cs typeface="Times New Roman"/>
              </a:rPr>
              <a:t>accumulata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dirimere </a:t>
            </a:r>
            <a:r>
              <a:rPr sz="1200" dirty="0">
                <a:latin typeface="Times New Roman"/>
                <a:cs typeface="Times New Roman"/>
              </a:rPr>
              <a:t>l’accanita competizione di 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tra le tribù e le nazioni in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lotta.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42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(800.2) 71:0.2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moderno è l’istituzione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sopravvissuta </a:t>
            </a:r>
            <a:r>
              <a:rPr sz="1200" spc="-5" dirty="0">
                <a:latin typeface="Times New Roman"/>
                <a:cs typeface="Times New Roman"/>
              </a:rPr>
              <a:t>nella lunga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collettivo. </a:t>
            </a:r>
            <a:r>
              <a:rPr sz="1200" spc="-5" dirty="0">
                <a:latin typeface="Times New Roman"/>
                <a:cs typeface="Times New Roman"/>
              </a:rPr>
              <a:t>Un potere superiore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prevalso </a:t>
            </a:r>
            <a:r>
              <a:rPr sz="1200" dirty="0">
                <a:latin typeface="Times New Roman"/>
                <a:cs typeface="Times New Roman"/>
              </a:rPr>
              <a:t>ed ha prodotto di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— lo Stato — </a:t>
            </a:r>
            <a:r>
              <a:rPr sz="1200" spc="-5" dirty="0">
                <a:latin typeface="Times New Roman"/>
                <a:cs typeface="Times New Roman"/>
              </a:rPr>
              <a:t>assieme al </a:t>
            </a:r>
            <a:r>
              <a:rPr sz="1200" dirty="0">
                <a:latin typeface="Times New Roman"/>
                <a:cs typeface="Times New Roman"/>
              </a:rPr>
              <a:t>mito </a:t>
            </a:r>
            <a:r>
              <a:rPr sz="1200" spc="-5" dirty="0">
                <a:latin typeface="Times New Roman"/>
                <a:cs typeface="Times New Roman"/>
              </a:rPr>
              <a:t>morale dell’obbligo assoluto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cittadino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  </a:t>
            </a:r>
            <a:r>
              <a:rPr sz="1200" dirty="0">
                <a:latin typeface="Times New Roman"/>
                <a:cs typeface="Times New Roman"/>
              </a:rPr>
              <a:t>e di morire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lo Stato.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lo Stato non è di origine </a:t>
            </a:r>
            <a:r>
              <a:rPr sz="1200" spc="-5" dirty="0">
                <a:latin typeface="Times New Roman"/>
                <a:cs typeface="Times New Roman"/>
              </a:rPr>
              <a:t>divina;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prodotto da </a:t>
            </a:r>
            <a:r>
              <a:rPr sz="1200" spc="-5" dirty="0">
                <a:latin typeface="Times New Roman"/>
                <a:cs typeface="Times New Roman"/>
              </a:rPr>
              <a:t>un’azione umana intelligente </a:t>
            </a:r>
            <a:r>
              <a:rPr sz="1200" dirty="0">
                <a:latin typeface="Times New Roman"/>
                <a:cs typeface="Times New Roman"/>
              </a:rPr>
              <a:t>e voluta; 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un’istituzione </a:t>
            </a:r>
            <a:r>
              <a:rPr sz="1200" spc="-5" dirty="0">
                <a:latin typeface="Times New Roman"/>
                <a:cs typeface="Times New Roman"/>
              </a:rPr>
              <a:t>evoluzionaria ed ebbe un’origine </a:t>
            </a:r>
            <a:r>
              <a:rPr sz="1200" dirty="0">
                <a:latin typeface="Times New Roman"/>
                <a:cs typeface="Times New Roman"/>
              </a:rPr>
              <a:t>interamente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automatica.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Lo stato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embrionale</a:t>
            </a:r>
            <a:endParaRPr sz="1600">
              <a:latin typeface="Times New Roman"/>
              <a:cs typeface="Times New Roman"/>
            </a:endParaRPr>
          </a:p>
          <a:p>
            <a:pPr marL="76200" marR="97790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(800.3) 71:1.1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Stato è un’organizzazione </a:t>
            </a:r>
            <a:r>
              <a:rPr sz="1200" spc="-5" dirty="0">
                <a:latin typeface="Times New Roman"/>
                <a:cs typeface="Times New Roman"/>
              </a:rPr>
              <a:t>territoriale sociale regolatrice, </a:t>
            </a:r>
            <a:r>
              <a:rPr sz="1200" dirty="0">
                <a:latin typeface="Times New Roman"/>
                <a:cs typeface="Times New Roman"/>
              </a:rPr>
              <a:t>e lo Stato più </a:t>
            </a:r>
            <a:r>
              <a:rPr sz="1200" spc="-5" dirty="0">
                <a:latin typeface="Times New Roman"/>
                <a:cs typeface="Times New Roman"/>
              </a:rPr>
              <a:t>forte,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efficiente </a:t>
            </a:r>
            <a:r>
              <a:rPr sz="1200" dirty="0">
                <a:latin typeface="Times New Roman"/>
                <a:cs typeface="Times New Roman"/>
              </a:rPr>
              <a:t>e più duraturo è composto  di una sola nazione 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popolazione ha una </a:t>
            </a:r>
            <a:r>
              <a:rPr sz="1200" spc="-5" dirty="0">
                <a:latin typeface="Times New Roman"/>
                <a:cs typeface="Times New Roman"/>
              </a:rPr>
              <a:t>lingua, dei </a:t>
            </a:r>
            <a:r>
              <a:rPr sz="1200" dirty="0">
                <a:latin typeface="Times New Roman"/>
                <a:cs typeface="Times New Roman"/>
              </a:rPr>
              <a:t>costumi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istituzioni </a:t>
            </a:r>
            <a:r>
              <a:rPr sz="1200" spc="-5" dirty="0">
                <a:latin typeface="Times New Roman"/>
                <a:cs typeface="Times New Roman"/>
              </a:rPr>
              <a:t>comuni.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(800.4) 71:1.2 </a:t>
            </a:r>
            <a:r>
              <a:rPr sz="1200" dirty="0">
                <a:latin typeface="Times New Roman"/>
                <a:cs typeface="Times New Roman"/>
              </a:rPr>
              <a:t>I primi Stati </a:t>
            </a:r>
            <a:r>
              <a:rPr sz="1200" spc="-5" dirty="0">
                <a:latin typeface="Times New Roman"/>
                <a:cs typeface="Times New Roman"/>
              </a:rPr>
              <a:t>erano piccoli ed erano </a:t>
            </a:r>
            <a:r>
              <a:rPr sz="1200" dirty="0">
                <a:latin typeface="Times New Roman"/>
                <a:cs typeface="Times New Roman"/>
              </a:rPr>
              <a:t>tutti il </a:t>
            </a:r>
            <a:r>
              <a:rPr sz="1200" spc="-5" dirty="0">
                <a:latin typeface="Times New Roman"/>
                <a:cs typeface="Times New Roman"/>
              </a:rPr>
              <a:t>risultato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conquiste.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ebbero origine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associazioni volontarie. </a:t>
            </a:r>
            <a:r>
              <a:rPr sz="1200" dirty="0">
                <a:latin typeface="Times New Roman"/>
                <a:cs typeface="Times New Roman"/>
              </a:rPr>
              <a:t>Molti  </a:t>
            </a:r>
            <a:r>
              <a:rPr sz="1200" spc="-5" dirty="0">
                <a:latin typeface="Times New Roman"/>
                <a:cs typeface="Times New Roman"/>
              </a:rPr>
              <a:t>furono fondati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conquistatori </a:t>
            </a:r>
            <a:r>
              <a:rPr sz="1200" dirty="0">
                <a:latin typeface="Times New Roman"/>
                <a:cs typeface="Times New Roman"/>
              </a:rPr>
              <a:t>nomadi </a:t>
            </a:r>
            <a:r>
              <a:rPr sz="1200" spc="-5" dirty="0">
                <a:latin typeface="Times New Roman"/>
                <a:cs typeface="Times New Roman"/>
              </a:rPr>
              <a:t>che piombavano su pacifici </a:t>
            </a:r>
            <a:r>
              <a:rPr sz="1200" dirty="0">
                <a:latin typeface="Times New Roman"/>
                <a:cs typeface="Times New Roman"/>
              </a:rPr>
              <a:t>pastori o </a:t>
            </a:r>
            <a:r>
              <a:rPr sz="1200" spc="-5" dirty="0">
                <a:latin typeface="Times New Roman"/>
                <a:cs typeface="Times New Roman"/>
              </a:rPr>
              <a:t>su agricoltori stabili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soggiogarli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ridurli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schiavitù. Questi </a:t>
            </a:r>
            <a:r>
              <a:rPr sz="1200" dirty="0">
                <a:latin typeface="Times New Roman"/>
                <a:cs typeface="Times New Roman"/>
              </a:rPr>
              <a:t>Stati risultanti da </a:t>
            </a:r>
            <a:r>
              <a:rPr sz="1200" spc="-5" dirty="0">
                <a:latin typeface="Times New Roman"/>
                <a:cs typeface="Times New Roman"/>
              </a:rPr>
              <a:t>conquiste erano necessariamente stratificati;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classi erano </a:t>
            </a:r>
            <a:r>
              <a:rPr sz="1200" dirty="0">
                <a:latin typeface="Times New Roman"/>
                <a:cs typeface="Times New Roman"/>
              </a:rPr>
              <a:t>inevitabili e le lotte di </a:t>
            </a:r>
            <a:r>
              <a:rPr sz="1200" spc="-5" dirty="0">
                <a:latin typeface="Times New Roman"/>
                <a:cs typeface="Times New Roman"/>
              </a:rPr>
              <a:t>classe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selettive.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4293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7335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(661.7) 57:8.13 </a:t>
            </a:r>
            <a:r>
              <a:rPr sz="1200" spc="-10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oceaniche enormi </a:t>
            </a:r>
            <a:r>
              <a:rPr sz="1200" spc="-5" dirty="0">
                <a:latin typeface="Times New Roman"/>
                <a:cs typeface="Times New Roman"/>
              </a:rPr>
              <a:t>strati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roccia stratificata </a:t>
            </a:r>
            <a:r>
              <a:rPr sz="1200" dirty="0">
                <a:latin typeface="Times New Roman"/>
                <a:cs typeface="Times New Roman"/>
              </a:rPr>
              <a:t>priva di </a:t>
            </a:r>
            <a:r>
              <a:rPr sz="1200" spc="-5" dirty="0">
                <a:latin typeface="Times New Roman"/>
                <a:cs typeface="Times New Roman"/>
              </a:rPr>
              <a:t>fossili si depositarono sul </a:t>
            </a:r>
            <a:r>
              <a:rPr sz="1200" dirty="0">
                <a:latin typeface="Times New Roman"/>
                <a:cs typeface="Times New Roman"/>
              </a:rPr>
              <a:t>fondo di questo </a:t>
            </a:r>
            <a:r>
              <a:rPr sz="1200" spc="-5" dirty="0">
                <a:latin typeface="Times New Roman"/>
                <a:cs typeface="Times New Roman"/>
              </a:rPr>
              <a:t>antico  oceano. (Il calcare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formarsi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precipitazione chimica; </a:t>
            </a:r>
            <a:r>
              <a:rPr sz="1200" dirty="0">
                <a:latin typeface="Times New Roman"/>
                <a:cs typeface="Times New Roman"/>
              </a:rPr>
              <a:t>non tutti i </a:t>
            </a:r>
            <a:r>
              <a:rPr sz="1200" spc="-5" dirty="0">
                <a:latin typeface="Times New Roman"/>
                <a:cs typeface="Times New Roman"/>
              </a:rPr>
              <a:t>calcari antichi sono stati prodotti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depositi </a:t>
            </a:r>
            <a:r>
              <a:rPr sz="1200" dirty="0">
                <a:latin typeface="Times New Roman"/>
                <a:cs typeface="Times New Roman"/>
              </a:rPr>
              <a:t>di  vita </a:t>
            </a:r>
            <a:r>
              <a:rPr sz="1200" spc="-5" dirty="0">
                <a:latin typeface="Times New Roman"/>
                <a:cs typeface="Times New Roman"/>
              </a:rPr>
              <a:t>marina).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nessuna di queste </a:t>
            </a:r>
            <a:r>
              <a:rPr sz="1200" spc="-5" dirty="0">
                <a:latin typeface="Times New Roman"/>
                <a:cs typeface="Times New Roman"/>
              </a:rPr>
              <a:t>antiche </a:t>
            </a:r>
            <a:r>
              <a:rPr sz="1200" dirty="0">
                <a:latin typeface="Times New Roman"/>
                <a:cs typeface="Times New Roman"/>
              </a:rPr>
              <a:t>formazioni rocciose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troveranno </a:t>
            </a:r>
            <a:r>
              <a:rPr sz="1200" spc="-5" dirty="0">
                <a:latin typeface="Times New Roman"/>
                <a:cs typeface="Times New Roman"/>
              </a:rPr>
              <a:t>tracce </a:t>
            </a:r>
            <a:r>
              <a:rPr sz="1200" dirty="0">
                <a:latin typeface="Times New Roman"/>
                <a:cs typeface="Times New Roman"/>
              </a:rPr>
              <a:t>di vita;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contengono fossili </a:t>
            </a:r>
            <a:r>
              <a:rPr sz="1200" dirty="0">
                <a:latin typeface="Times New Roman"/>
                <a:cs typeface="Times New Roman"/>
              </a:rPr>
              <a:t>a meno </a:t>
            </a:r>
            <a:r>
              <a:rPr sz="1200" spc="-5" dirty="0">
                <a:latin typeface="Times New Roman"/>
                <a:cs typeface="Times New Roman"/>
              </a:rPr>
              <a:t>che,  per caso, </a:t>
            </a:r>
            <a:r>
              <a:rPr sz="1200" dirty="0">
                <a:latin typeface="Times New Roman"/>
                <a:cs typeface="Times New Roman"/>
              </a:rPr>
              <a:t>dei depositi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acquatiche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mescolati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questi strati </a:t>
            </a:r>
            <a:r>
              <a:rPr sz="1200" dirty="0">
                <a:latin typeface="Times New Roman"/>
                <a:cs typeface="Times New Roman"/>
              </a:rPr>
              <a:t>più antichi </a:t>
            </a:r>
            <a:r>
              <a:rPr sz="1200" spc="-5" dirty="0">
                <a:latin typeface="Times New Roman"/>
                <a:cs typeface="Times New Roman"/>
              </a:rPr>
              <a:t>anteriori alla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(662.1) 57:8.14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crosta </a:t>
            </a:r>
            <a:r>
              <a:rPr sz="1200" spc="-5" dirty="0">
                <a:latin typeface="Times New Roman"/>
                <a:cs typeface="Times New Roman"/>
              </a:rPr>
              <a:t>terrestre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instabile, </a:t>
            </a:r>
            <a:r>
              <a:rPr sz="1200" dirty="0">
                <a:latin typeface="Times New Roman"/>
                <a:cs typeface="Times New Roman"/>
              </a:rPr>
              <a:t>ma le </a:t>
            </a:r>
            <a:r>
              <a:rPr sz="1200" spc="-5" dirty="0">
                <a:latin typeface="Times New Roman"/>
                <a:cs typeface="Times New Roman"/>
              </a:rPr>
              <a:t>montagne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ancora in corso di </a:t>
            </a:r>
            <a:r>
              <a:rPr sz="1200" spc="-5" dirty="0">
                <a:latin typeface="Times New Roman"/>
                <a:cs typeface="Times New Roman"/>
              </a:rPr>
              <a:t>formazione.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pianeta </a:t>
            </a:r>
            <a:r>
              <a:rPr sz="1200" spc="-5" dirty="0">
                <a:latin typeface="Times New Roman"/>
                <a:cs typeface="Times New Roman"/>
              </a:rPr>
              <a:t>si  contraeva 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pressione della gravità </a:t>
            </a:r>
            <a:r>
              <a:rPr sz="1200" dirty="0">
                <a:latin typeface="Times New Roman"/>
                <a:cs typeface="Times New Roman"/>
              </a:rPr>
              <a:t>via via che </a:t>
            </a:r>
            <a:r>
              <a:rPr sz="1200" spc="-5" dirty="0">
                <a:latin typeface="Times New Roman"/>
                <a:cs typeface="Times New Roman"/>
              </a:rPr>
              <a:t>si formava.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montagne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il risultato </a:t>
            </a:r>
            <a:r>
              <a:rPr sz="1200" spc="-5" dirty="0">
                <a:latin typeface="Times New Roman"/>
                <a:cs typeface="Times New Roman"/>
              </a:rPr>
              <a:t>dell’abbassamento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crosta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raffreddamento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sfera che si </a:t>
            </a:r>
            <a:r>
              <a:rPr sz="1200" dirty="0">
                <a:latin typeface="Times New Roman"/>
                <a:cs typeface="Times New Roman"/>
              </a:rPr>
              <a:t>contrae; esse appaiono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dell’azione della pioggia, della gravità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dell’erosione.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636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(662.2) 57:8.15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massa </a:t>
            </a:r>
            <a:r>
              <a:rPr sz="1200" spc="-5" dirty="0">
                <a:latin typeface="Times New Roman"/>
                <a:cs typeface="Times New Roman"/>
              </a:rPr>
              <a:t>continentale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quest’era si accrebbe </a:t>
            </a:r>
            <a:r>
              <a:rPr sz="1200" dirty="0">
                <a:latin typeface="Times New Roman"/>
                <a:cs typeface="Times New Roman"/>
              </a:rPr>
              <a:t>fino a coprire quasi il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superficie terrestre. </a:t>
            </a:r>
            <a:r>
              <a:rPr sz="1200" dirty="0">
                <a:latin typeface="Times New Roman"/>
                <a:cs typeface="Times New Roman"/>
              </a:rPr>
              <a:t>I terremoti  </a:t>
            </a:r>
            <a:r>
              <a:rPr sz="1200" spc="-5" dirty="0">
                <a:latin typeface="Times New Roman"/>
                <a:cs typeface="Times New Roman"/>
              </a:rPr>
              <a:t>violenti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cominciarono prima che </a:t>
            </a:r>
            <a:r>
              <a:rPr sz="1200" dirty="0">
                <a:latin typeface="Times New Roman"/>
                <a:cs typeface="Times New Roman"/>
              </a:rPr>
              <a:t>la massa continentale </a:t>
            </a:r>
            <a:r>
              <a:rPr sz="1200" spc="-5" dirty="0">
                <a:latin typeface="Times New Roman"/>
                <a:cs typeface="Times New Roman"/>
              </a:rPr>
              <a:t>fosse emersa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sopra l’acqua.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che ebbero </a:t>
            </a:r>
            <a:r>
              <a:rPr sz="1200" dirty="0">
                <a:latin typeface="Times New Roman"/>
                <a:cs typeface="Times New Roman"/>
              </a:rPr>
              <a:t>iniziato, </a:t>
            </a:r>
            <a:r>
              <a:rPr sz="1200" spc="-5" dirty="0">
                <a:latin typeface="Times New Roman"/>
                <a:cs typeface="Times New Roman"/>
              </a:rPr>
              <a:t>essi  aumentarono </a:t>
            </a:r>
            <a:r>
              <a:rPr sz="1200" dirty="0">
                <a:latin typeface="Times New Roman"/>
                <a:cs typeface="Times New Roman"/>
              </a:rPr>
              <a:t>di frequenza e di violenza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intere </a:t>
            </a:r>
            <a:r>
              <a:rPr sz="1200" spc="-5" dirty="0">
                <a:latin typeface="Times New Roman"/>
                <a:cs typeface="Times New Roman"/>
              </a:rPr>
              <a:t>epoche. Per </a:t>
            </a:r>
            <a:r>
              <a:rPr sz="1200" dirty="0">
                <a:latin typeface="Times New Roman"/>
                <a:cs typeface="Times New Roman"/>
              </a:rPr>
              <a:t>milioni e milioni di anni i </a:t>
            </a:r>
            <a:r>
              <a:rPr sz="1200" spc="-5" dirty="0">
                <a:latin typeface="Times New Roman"/>
                <a:cs typeface="Times New Roman"/>
              </a:rPr>
              <a:t>terremoti </a:t>
            </a:r>
            <a:r>
              <a:rPr sz="1200" dirty="0">
                <a:latin typeface="Times New Roman"/>
                <a:cs typeface="Times New Roman"/>
              </a:rPr>
              <a:t>sono diminuiti, ma Urantia ne  subisce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una media di quindici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84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(662.3) 57:8.16 </a:t>
            </a:r>
            <a:r>
              <a:rPr sz="1200" i="1" dirty="0">
                <a:latin typeface="Times New Roman"/>
                <a:cs typeface="Times New Roman"/>
              </a:rPr>
              <a:t>850.000.000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fa, cominciò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vera epoca </a:t>
            </a:r>
            <a:r>
              <a:rPr sz="1200" dirty="0">
                <a:latin typeface="Times New Roman"/>
                <a:cs typeface="Times New Roman"/>
              </a:rPr>
              <a:t>di stabilizzazione </a:t>
            </a:r>
            <a:r>
              <a:rPr sz="1200" spc="-5" dirty="0">
                <a:latin typeface="Times New Roman"/>
                <a:cs typeface="Times New Roman"/>
              </a:rPr>
              <a:t>della crosta terrestre.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dei  </a:t>
            </a:r>
            <a:r>
              <a:rPr sz="1200" spc="-5" dirty="0">
                <a:latin typeface="Times New Roman"/>
                <a:cs typeface="Times New Roman"/>
              </a:rPr>
              <a:t>metalli pesanti si era assestata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del globo; la </a:t>
            </a:r>
            <a:r>
              <a:rPr sz="1200" spc="-5" dirty="0">
                <a:latin typeface="Times New Roman"/>
                <a:cs typeface="Times New Roman"/>
              </a:rPr>
              <a:t>crosta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raffreddamento aveva </a:t>
            </a:r>
            <a:r>
              <a:rPr sz="1200" dirty="0">
                <a:latin typeface="Times New Roman"/>
                <a:cs typeface="Times New Roman"/>
              </a:rPr>
              <a:t>cessato di </a:t>
            </a:r>
            <a:r>
              <a:rPr sz="1200" spc="-5" dirty="0">
                <a:latin typeface="Times New Roman"/>
                <a:cs typeface="Times New Roman"/>
              </a:rPr>
              <a:t>affondare </a:t>
            </a:r>
            <a:r>
              <a:rPr sz="1200" dirty="0">
                <a:latin typeface="Times New Roman"/>
                <a:cs typeface="Times New Roman"/>
              </a:rPr>
              <a:t>su scala </a:t>
            </a:r>
            <a:r>
              <a:rPr sz="1200" spc="-5" dirty="0">
                <a:latin typeface="Times New Roman"/>
                <a:cs typeface="Times New Roman"/>
              </a:rPr>
              <a:t>così  estesa come </a:t>
            </a:r>
            <a:r>
              <a:rPr sz="1200" dirty="0">
                <a:latin typeface="Times New Roman"/>
                <a:cs typeface="Times New Roman"/>
              </a:rPr>
              <a:t>nelle ere </a:t>
            </a:r>
            <a:r>
              <a:rPr sz="1200" spc="-5" dirty="0">
                <a:latin typeface="Times New Roman"/>
                <a:cs typeface="Times New Roman"/>
              </a:rPr>
              <a:t>precedenti.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era stabilito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equilibrio migliore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terre estruse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fondo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pesante </a:t>
            </a:r>
            <a:r>
              <a:rPr sz="1200" dirty="0">
                <a:latin typeface="Times New Roman"/>
                <a:cs typeface="Times New Roman"/>
              </a:rPr>
              <a:t>dell’oceano.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flusso del letto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lava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crosta terrestre si </a:t>
            </a:r>
            <a:r>
              <a:rPr sz="1200" dirty="0">
                <a:latin typeface="Times New Roman"/>
                <a:cs typeface="Times New Roman"/>
              </a:rPr>
              <a:t>estese quasi al mondo intero, e </a:t>
            </a:r>
            <a:r>
              <a:rPr sz="1200" spc="-5" dirty="0">
                <a:latin typeface="Times New Roman"/>
                <a:cs typeface="Times New Roman"/>
              </a:rPr>
              <a:t>ciò compensò </a:t>
            </a:r>
            <a:r>
              <a:rPr sz="1200" dirty="0">
                <a:latin typeface="Times New Roman"/>
                <a:cs typeface="Times New Roman"/>
              </a:rPr>
              <a:t>e stabilizzò le </a:t>
            </a:r>
            <a:r>
              <a:rPr sz="1200" spc="-5" dirty="0">
                <a:latin typeface="Times New Roman"/>
                <a:cs typeface="Times New Roman"/>
              </a:rPr>
              <a:t>fluttuazioni dovute al  raffreddamento,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contrazione ed agli </a:t>
            </a:r>
            <a:r>
              <a:rPr sz="1200" dirty="0">
                <a:latin typeface="Times New Roman"/>
                <a:cs typeface="Times New Roman"/>
              </a:rPr>
              <a:t>scorrimenti 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superficie.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706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(662.4) 57:8.17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eruzioni vulcaniche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terremoti </a:t>
            </a:r>
            <a:r>
              <a:rPr sz="1200" dirty="0">
                <a:latin typeface="Times New Roman"/>
                <a:cs typeface="Times New Roman"/>
              </a:rPr>
              <a:t>continuarono a diminuire di </a:t>
            </a:r>
            <a:r>
              <a:rPr sz="1200" spc="-5" dirty="0">
                <a:latin typeface="Times New Roman"/>
                <a:cs typeface="Times New Roman"/>
              </a:rPr>
              <a:t>frequenza </a:t>
            </a:r>
            <a:r>
              <a:rPr sz="1200" dirty="0">
                <a:latin typeface="Times New Roman"/>
                <a:cs typeface="Times New Roman"/>
              </a:rPr>
              <a:t>e di violenza. L’atmosfera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stava  </a:t>
            </a:r>
            <a:r>
              <a:rPr sz="1200" spc="-5" dirty="0">
                <a:latin typeface="Times New Roman"/>
                <a:cs typeface="Times New Roman"/>
              </a:rPr>
              <a:t>depurando dei gas </a:t>
            </a:r>
            <a:r>
              <a:rPr sz="1200" dirty="0">
                <a:latin typeface="Times New Roman"/>
                <a:cs typeface="Times New Roman"/>
              </a:rPr>
              <a:t>vulcanici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vapore </a:t>
            </a:r>
            <a:r>
              <a:rPr sz="1200" spc="-5" dirty="0">
                <a:latin typeface="Times New Roman"/>
                <a:cs typeface="Times New Roman"/>
              </a:rPr>
              <a:t>acqueo,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percentuale </a:t>
            </a:r>
            <a:r>
              <a:rPr sz="1200" dirty="0">
                <a:latin typeface="Times New Roman"/>
                <a:cs typeface="Times New Roman"/>
              </a:rPr>
              <a:t>di anidride </a:t>
            </a:r>
            <a:r>
              <a:rPr sz="1200" spc="-5" dirty="0">
                <a:latin typeface="Times New Roman"/>
                <a:cs typeface="Times New Roman"/>
              </a:rPr>
              <a:t>carbonica era ancora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elevata.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1340" cy="37344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(800.5) 71:1.3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tribù nordiche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americani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raggiunsero </a:t>
            </a:r>
            <a:r>
              <a:rPr sz="1200" dirty="0">
                <a:latin typeface="Times New Roman"/>
                <a:cs typeface="Times New Roman"/>
              </a:rPr>
              <a:t>mai una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condizione di Stato. </a:t>
            </a:r>
            <a:r>
              <a:rPr sz="1200" spc="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progredirono  </a:t>
            </a:r>
            <a:r>
              <a:rPr sz="1200" dirty="0">
                <a:latin typeface="Times New Roman"/>
                <a:cs typeface="Times New Roman"/>
              </a:rPr>
              <a:t>mai oltre una </a:t>
            </a:r>
            <a:r>
              <a:rPr sz="1200" spc="-5" dirty="0">
                <a:latin typeface="Times New Roman"/>
                <a:cs typeface="Times New Roman"/>
              </a:rPr>
              <a:t>vaga confederazione </a:t>
            </a:r>
            <a:r>
              <a:rPr sz="1200" dirty="0">
                <a:latin typeface="Times New Roman"/>
                <a:cs typeface="Times New Roman"/>
              </a:rPr>
              <a:t>di tribù, una forma di Stato molto </a:t>
            </a:r>
            <a:r>
              <a:rPr sz="1200" spc="-5" dirty="0">
                <a:latin typeface="Times New Roman"/>
                <a:cs typeface="Times New Roman"/>
              </a:rPr>
              <a:t>primitiva. Quella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avvicinò di più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 Stato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federazione degli Irochesi,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di sei nazioni non funzionò </a:t>
            </a:r>
            <a:r>
              <a:rPr sz="1200" spc="-5" dirty="0">
                <a:latin typeface="Times New Roman"/>
                <a:cs typeface="Times New Roman"/>
              </a:rPr>
              <a:t>mai veramente come </a:t>
            </a:r>
            <a:r>
              <a:rPr sz="1200" dirty="0">
                <a:latin typeface="Times New Roman"/>
                <a:cs typeface="Times New Roman"/>
              </a:rPr>
              <a:t>uno Stato e non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sopravvivere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mancanza di </a:t>
            </a:r>
            <a:r>
              <a:rPr sz="1200" spc="-5" dirty="0">
                <a:latin typeface="Times New Roman"/>
                <a:cs typeface="Times New Roman"/>
              </a:rPr>
              <a:t>certi elementi essenziali </a:t>
            </a:r>
            <a:r>
              <a:rPr sz="1200" dirty="0">
                <a:latin typeface="Times New Roman"/>
                <a:cs typeface="Times New Roman"/>
              </a:rPr>
              <a:t>alla vita </a:t>
            </a:r>
            <a:r>
              <a:rPr sz="1200" spc="-5" dirty="0">
                <a:latin typeface="Times New Roman"/>
                <a:cs typeface="Times New Roman"/>
              </a:rPr>
              <a:t>nazionale moderna,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(800.6) 71:1.4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L’acquisizione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l’eredità della </a:t>
            </a:r>
            <a:r>
              <a:rPr sz="1200" dirty="0">
                <a:latin typeface="Times New Roman"/>
                <a:cs typeface="Times New Roman"/>
              </a:rPr>
              <a:t>proprietà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privata.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(800.7) 71:1.5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L’esistenza </a:t>
            </a:r>
            <a:r>
              <a:rPr sz="1200" dirty="0">
                <a:latin typeface="Times New Roman"/>
                <a:cs typeface="Times New Roman"/>
              </a:rPr>
              <a:t>di città </a:t>
            </a:r>
            <a:r>
              <a:rPr sz="1200" spc="-5" dirty="0">
                <a:latin typeface="Times New Roman"/>
                <a:cs typeface="Times New Roman"/>
              </a:rPr>
              <a:t>accompagnate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agricoltura ed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industria.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(800.8) 71:1.6  </a:t>
            </a:r>
            <a:r>
              <a:rPr sz="1200" dirty="0">
                <a:latin typeface="Times New Roman"/>
                <a:cs typeface="Times New Roman"/>
              </a:rPr>
              <a:t>3. Animali </a:t>
            </a:r>
            <a:r>
              <a:rPr sz="1200" spc="-5" dirty="0">
                <a:latin typeface="Times New Roman"/>
                <a:cs typeface="Times New Roman"/>
              </a:rPr>
              <a:t>domestici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10058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(800.9) 71:1.7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Un’organizzazione pratica della famiglia. Questi </a:t>
            </a:r>
            <a:r>
              <a:rPr sz="1200" dirty="0">
                <a:latin typeface="Times New Roman"/>
                <a:cs typeface="Times New Roman"/>
              </a:rPr>
              <a:t>uomini rossi </a:t>
            </a:r>
            <a:r>
              <a:rPr sz="1200" spc="-5" dirty="0">
                <a:latin typeface="Times New Roman"/>
                <a:cs typeface="Times New Roman"/>
              </a:rPr>
              <a:t>rimanevano attaccati alla famiglia  materna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all’eredità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zio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nipote.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(800.10) 71:1.8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Un territorio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definito.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(800.11) 71:1.9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Un capo esecutivo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forte.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(800.12) 71:1.10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schiavitù di </a:t>
            </a:r>
            <a:r>
              <a:rPr sz="1200" spc="-5" dirty="0">
                <a:latin typeface="Times New Roman"/>
                <a:cs typeface="Times New Roman"/>
              </a:rPr>
              <a:t>prigionieri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adottavano </a:t>
            </a:r>
            <a:r>
              <a:rPr sz="1200" dirty="0">
                <a:latin typeface="Times New Roman"/>
                <a:cs typeface="Times New Roman"/>
              </a:rPr>
              <a:t>o li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massacravano.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(800.13) 71:1.11 </a:t>
            </a:r>
            <a:r>
              <a:rPr sz="1200" dirty="0">
                <a:latin typeface="Times New Roman"/>
                <a:cs typeface="Times New Roman"/>
              </a:rPr>
              <a:t>8. Conquiste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decisive.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54034" cy="37363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(800.14) 71:1.12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erano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democratici; essi avevano </a:t>
            </a:r>
            <a:r>
              <a:rPr sz="1200" dirty="0">
                <a:latin typeface="Times New Roman"/>
                <a:cs typeface="Times New Roman"/>
              </a:rPr>
              <a:t>un buon </a:t>
            </a:r>
            <a:r>
              <a:rPr sz="1200" spc="-5" dirty="0">
                <a:latin typeface="Times New Roman"/>
                <a:cs typeface="Times New Roman"/>
              </a:rPr>
              <a:t>governo,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spc="5" dirty="0">
                <a:latin typeface="Times New Roman"/>
                <a:cs typeface="Times New Roman"/>
              </a:rPr>
              <a:t>fallì.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avrebbero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origine ad </a:t>
            </a:r>
            <a:r>
              <a:rPr sz="1200" dirty="0">
                <a:latin typeface="Times New Roman"/>
                <a:cs typeface="Times New Roman"/>
              </a:rPr>
              <a:t>uno Stato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avessero incontrato prematuramente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avanzata dell’uomo bianco,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impiegava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metodi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governo dei Greci </a:t>
            </a:r>
            <a:r>
              <a:rPr sz="1200" dirty="0">
                <a:latin typeface="Times New Roman"/>
                <a:cs typeface="Times New Roman"/>
              </a:rPr>
              <a:t>e dei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(801.1) 71:1.13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riuscita </a:t>
            </a:r>
            <a:r>
              <a:rPr sz="1200" dirty="0">
                <a:latin typeface="Times New Roman"/>
                <a:cs typeface="Times New Roman"/>
              </a:rPr>
              <a:t>dello Stato </a:t>
            </a:r>
            <a:r>
              <a:rPr sz="1200" spc="-5" dirty="0">
                <a:latin typeface="Times New Roman"/>
                <a:cs typeface="Times New Roman"/>
              </a:rPr>
              <a:t>romano fu basata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su: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(801.2) 71:1.14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paterna.</a:t>
            </a:r>
            <a:endParaRPr sz="1200">
              <a:latin typeface="Times New Roman"/>
              <a:cs typeface="Times New Roman"/>
            </a:endParaRPr>
          </a:p>
          <a:p>
            <a:pPr marL="508000" marR="3748404">
              <a:lnSpc>
                <a:spcPct val="192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(801.3) 71:1.15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L’agricoltura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l’addomesticamento degli animali.  </a:t>
            </a:r>
            <a:r>
              <a:rPr sz="1200" spc="-7" baseline="38194" dirty="0">
                <a:latin typeface="Times New Roman"/>
                <a:cs typeface="Times New Roman"/>
              </a:rPr>
              <a:t>(801.4) 71:1.16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concentrazione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popolazione — le </a:t>
            </a:r>
            <a:r>
              <a:rPr sz="1200" spc="-5" dirty="0">
                <a:latin typeface="Times New Roman"/>
                <a:cs typeface="Times New Roman"/>
              </a:rPr>
              <a:t>città.  </a:t>
            </a:r>
            <a:r>
              <a:rPr sz="1200" spc="-7" baseline="38194" dirty="0">
                <a:latin typeface="Times New Roman"/>
                <a:cs typeface="Times New Roman"/>
              </a:rPr>
              <a:t>(801.5) 71:1.17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proprietà privata </a:t>
            </a:r>
            <a:r>
              <a:rPr sz="1200" dirty="0">
                <a:latin typeface="Times New Roman"/>
                <a:cs typeface="Times New Roman"/>
              </a:rPr>
              <a:t>di beni e 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(801.6) 71:1.18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schiavitù — le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cittadini.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(801.7) 71:1.19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conquista e la riorganizzazione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popoli deboli ed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arretrati.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(801.8) 71:1.20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Un territorio definito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strade.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(801.9) 71:1.21 </a:t>
            </a:r>
            <a:r>
              <a:rPr sz="1200" dirty="0">
                <a:latin typeface="Times New Roman"/>
                <a:cs typeface="Times New Roman"/>
              </a:rPr>
              <a:t>8. Capi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forte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039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3189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(801.10) 71:1.22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debolezza </a:t>
            </a:r>
            <a:r>
              <a:rPr sz="1200" spc="-5" dirty="0">
                <a:latin typeface="Times New Roman"/>
                <a:cs typeface="Times New Roman"/>
              </a:rPr>
              <a:t>della civiltà romana, ed </a:t>
            </a:r>
            <a:r>
              <a:rPr sz="1200" dirty="0">
                <a:latin typeface="Times New Roman"/>
                <a:cs typeface="Times New Roman"/>
              </a:rPr>
              <a:t>uno dei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disfacimento </a:t>
            </a:r>
            <a:r>
              <a:rPr sz="1200" dirty="0">
                <a:latin typeface="Times New Roman"/>
                <a:cs typeface="Times New Roman"/>
              </a:rPr>
              <a:t>finale dell’impero,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provvedimento  ritenuto liberale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progressista per l’emancipazione dei giovani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ventun </a:t>
            </a:r>
            <a:r>
              <a:rPr sz="1200" dirty="0">
                <a:latin typeface="Times New Roman"/>
                <a:cs typeface="Times New Roman"/>
              </a:rPr>
              <a:t>anni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incondizionata </a:t>
            </a:r>
            <a:r>
              <a:rPr sz="1200" spc="-5" dirty="0">
                <a:latin typeface="Times New Roman"/>
                <a:cs typeface="Times New Roman"/>
              </a:rPr>
              <a:t>delle giovani,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furono così </a:t>
            </a:r>
            <a:r>
              <a:rPr sz="1200" dirty="0">
                <a:latin typeface="Times New Roman"/>
                <a:cs typeface="Times New Roman"/>
              </a:rPr>
              <a:t>libere di sposare un uomo di loro scelta o di </a:t>
            </a:r>
            <a:r>
              <a:rPr sz="1200" spc="-5" dirty="0">
                <a:latin typeface="Times New Roman"/>
                <a:cs typeface="Times New Roman"/>
              </a:rPr>
              <a:t>andare altrove </a:t>
            </a:r>
            <a:r>
              <a:rPr sz="1200" dirty="0">
                <a:latin typeface="Times New Roman"/>
                <a:cs typeface="Times New Roman"/>
              </a:rPr>
              <a:t>dandosi </a:t>
            </a:r>
            <a:r>
              <a:rPr sz="1200" spc="-5" dirty="0">
                <a:latin typeface="Times New Roman"/>
                <a:cs typeface="Times New Roman"/>
              </a:rPr>
              <a:t>all’immoralità.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danno </a:t>
            </a:r>
            <a:r>
              <a:rPr sz="1200" spc="-5" dirty="0">
                <a:latin typeface="Times New Roman"/>
                <a:cs typeface="Times New Roman"/>
              </a:rPr>
              <a:t>causato alla </a:t>
            </a:r>
            <a:r>
              <a:rPr sz="1200" dirty="0">
                <a:latin typeface="Times New Roman"/>
                <a:cs typeface="Times New Roman"/>
              </a:rPr>
              <a:t>società non  </a:t>
            </a:r>
            <a:r>
              <a:rPr sz="1200" spc="-5" dirty="0">
                <a:latin typeface="Times New Roman"/>
                <a:cs typeface="Times New Roman"/>
              </a:rPr>
              <a:t>consisté tanto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riforme stesse,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nella maniera </a:t>
            </a:r>
            <a:r>
              <a:rPr sz="1200" dirty="0">
                <a:latin typeface="Times New Roman"/>
                <a:cs typeface="Times New Roman"/>
              </a:rPr>
              <a:t>improvvisa </a:t>
            </a:r>
            <a:r>
              <a:rPr sz="1200" spc="-5" dirty="0">
                <a:latin typeface="Times New Roman"/>
                <a:cs typeface="Times New Roman"/>
              </a:rPr>
              <a:t>ed estesa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furono adottate.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rovina di Roma  dimostra </a:t>
            </a:r>
            <a:r>
              <a:rPr sz="1200" spc="-5" dirty="0">
                <a:latin typeface="Times New Roman"/>
                <a:cs typeface="Times New Roman"/>
              </a:rPr>
              <a:t>che cosa ci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aspettare </a:t>
            </a:r>
            <a:r>
              <a:rPr sz="1200" dirty="0">
                <a:latin typeface="Times New Roman"/>
                <a:cs typeface="Times New Roman"/>
              </a:rPr>
              <a:t>quando uno Stato è </a:t>
            </a:r>
            <a:r>
              <a:rPr sz="1200" spc="-5" dirty="0">
                <a:latin typeface="Times New Roman"/>
                <a:cs typeface="Times New Roman"/>
              </a:rPr>
              <a:t>sottoposto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un’espansione </a:t>
            </a:r>
            <a:r>
              <a:rPr sz="1200" dirty="0">
                <a:latin typeface="Times New Roman"/>
                <a:cs typeface="Times New Roman"/>
              </a:rPr>
              <a:t>troppo rapida </a:t>
            </a:r>
            <a:r>
              <a:rPr sz="1200" spc="-5" dirty="0">
                <a:latin typeface="Times New Roman"/>
                <a:cs typeface="Times New Roman"/>
              </a:rPr>
              <a:t>associata ad </a:t>
            </a:r>
            <a:r>
              <a:rPr sz="1200" dirty="0">
                <a:latin typeface="Times New Roman"/>
                <a:cs typeface="Times New Roman"/>
              </a:rPr>
              <a:t>una degenerazione  </a:t>
            </a:r>
            <a:r>
              <a:rPr sz="1200" spc="-5" dirty="0">
                <a:latin typeface="Times New Roman"/>
                <a:cs typeface="Times New Roman"/>
              </a:rPr>
              <a:t>interna.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46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(801.11) 71:1.23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embrionale fu </a:t>
            </a:r>
            <a:r>
              <a:rPr sz="1200" dirty="0">
                <a:latin typeface="Times New Roman"/>
                <a:cs typeface="Times New Roman"/>
              </a:rPr>
              <a:t>reso possibile </a:t>
            </a:r>
            <a:r>
              <a:rPr sz="1200" spc="-5" dirty="0">
                <a:latin typeface="Times New Roman"/>
                <a:cs typeface="Times New Roman"/>
              </a:rPr>
              <a:t>dal declino dei legami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a favore di quelli </a:t>
            </a:r>
            <a:r>
              <a:rPr sz="1200" spc="-5" dirty="0">
                <a:latin typeface="Times New Roman"/>
                <a:cs typeface="Times New Roman"/>
              </a:rPr>
              <a:t>territoriali, </a:t>
            </a:r>
            <a:r>
              <a:rPr sz="1200" dirty="0">
                <a:latin typeface="Times New Roman"/>
                <a:cs typeface="Times New Roman"/>
              </a:rPr>
              <a:t>e le federazioni di  tribù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di solito saldamente </a:t>
            </a:r>
            <a:r>
              <a:rPr sz="1200" spc="-5" dirty="0">
                <a:latin typeface="Times New Roman"/>
                <a:cs typeface="Times New Roman"/>
              </a:rPr>
              <a:t>cementate </a:t>
            </a:r>
            <a:r>
              <a:rPr sz="1200" dirty="0">
                <a:latin typeface="Times New Roman"/>
                <a:cs typeface="Times New Roman"/>
              </a:rPr>
              <a:t>da conquiste.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un vero Stato è </a:t>
            </a:r>
            <a:r>
              <a:rPr sz="1200" spc="-5" dirty="0">
                <a:latin typeface="Times New Roman"/>
                <a:cs typeface="Times New Roman"/>
              </a:rPr>
              <a:t>caratterizzato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che trascende tutti  i </a:t>
            </a:r>
            <a:r>
              <a:rPr sz="1200" spc="-5" dirty="0">
                <a:latin typeface="Times New Roman"/>
                <a:cs typeface="Times New Roman"/>
              </a:rPr>
              <a:t>contrasti </a:t>
            </a:r>
            <a:r>
              <a:rPr sz="1200" dirty="0">
                <a:latin typeface="Times New Roman"/>
                <a:cs typeface="Times New Roman"/>
              </a:rPr>
              <a:t>minori e le </a:t>
            </a:r>
            <a:r>
              <a:rPr sz="1200" spc="-5" dirty="0">
                <a:latin typeface="Times New Roman"/>
                <a:cs typeface="Times New Roman"/>
              </a:rPr>
              <a:t>differenze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tuttavia molte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caste </a:t>
            </a:r>
            <a:r>
              <a:rPr sz="1200" dirty="0">
                <a:latin typeface="Times New Roman"/>
                <a:cs typeface="Times New Roman"/>
              </a:rPr>
              <a:t>persistono nelle organizzazioni di Stato più </a:t>
            </a:r>
            <a:r>
              <a:rPr sz="1200" spc="-5" dirty="0">
                <a:latin typeface="Times New Roman"/>
                <a:cs typeface="Times New Roman"/>
              </a:rPr>
              <a:t>tardive come  vestigia dei clan </a:t>
            </a:r>
            <a:r>
              <a:rPr sz="1200" dirty="0">
                <a:latin typeface="Times New Roman"/>
                <a:cs typeface="Times New Roman"/>
              </a:rPr>
              <a:t>e delle tribù </a:t>
            </a:r>
            <a:r>
              <a:rPr sz="1200" spc="-5" dirty="0">
                <a:latin typeface="Times New Roman"/>
                <a:cs typeface="Times New Roman"/>
              </a:rPr>
              <a:t>dei tempi antichi. Gli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territoriali successivi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grandi sostennero </a:t>
            </a:r>
            <a:r>
              <a:rPr sz="1200" dirty="0">
                <a:latin typeface="Times New Roman"/>
                <a:cs typeface="Times New Roman"/>
              </a:rPr>
              <a:t>una lunga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aspra </a:t>
            </a:r>
            <a:r>
              <a:rPr sz="1200" dirty="0">
                <a:latin typeface="Times New Roman"/>
                <a:cs typeface="Times New Roman"/>
              </a:rPr>
              <a:t>lotta  </a:t>
            </a:r>
            <a:r>
              <a:rPr sz="1200" spc="-5" dirty="0">
                <a:latin typeface="Times New Roman"/>
                <a:cs typeface="Times New Roman"/>
              </a:rPr>
              <a:t>contro questi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clan consanguinei </a:t>
            </a:r>
            <a:r>
              <a:rPr sz="1200" dirty="0">
                <a:latin typeface="Times New Roman"/>
                <a:cs typeface="Times New Roman"/>
              </a:rPr>
              <a:t>più piccoli.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tribale </a:t>
            </a:r>
            <a:r>
              <a:rPr sz="1200" spc="-5" dirty="0">
                <a:latin typeface="Times New Roman"/>
                <a:cs typeface="Times New Roman"/>
              </a:rPr>
              <a:t>fornì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valida </a:t>
            </a:r>
            <a:r>
              <a:rPr sz="1200" dirty="0">
                <a:latin typeface="Times New Roman"/>
                <a:cs typeface="Times New Roman"/>
              </a:rPr>
              <a:t>transizione </a:t>
            </a:r>
            <a:r>
              <a:rPr sz="1200" spc="-5" dirty="0">
                <a:latin typeface="Times New Roman"/>
                <a:cs typeface="Times New Roman"/>
              </a:rPr>
              <a:t>dall’autorità della </a:t>
            </a:r>
            <a:r>
              <a:rPr sz="1200" dirty="0">
                <a:latin typeface="Times New Roman"/>
                <a:cs typeface="Times New Roman"/>
              </a:rPr>
              <a:t>famiglia a  </a:t>
            </a:r>
            <a:r>
              <a:rPr sz="1200" spc="-5" dirty="0">
                <a:latin typeface="Times New Roman"/>
                <a:cs typeface="Times New Roman"/>
              </a:rPr>
              <a:t>quella dello </a:t>
            </a:r>
            <a:r>
              <a:rPr sz="1200" dirty="0">
                <a:latin typeface="Times New Roman"/>
                <a:cs typeface="Times New Roman"/>
              </a:rPr>
              <a:t>Stato.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tempi più </a:t>
            </a:r>
            <a:r>
              <a:rPr sz="1200" spc="-5" dirty="0">
                <a:latin typeface="Times New Roman"/>
                <a:cs typeface="Times New Roman"/>
              </a:rPr>
              <a:t>recenti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clan hanno avuto origine dal commercio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associazioni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industriali.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(801.12) 71:1.24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uno Stato non </a:t>
            </a:r>
            <a:r>
              <a:rPr sz="1200" spc="-5" dirty="0">
                <a:latin typeface="Times New Roman"/>
                <a:cs typeface="Times New Roman"/>
              </a:rPr>
              <a:t>riesce ad integrarsi, regredisce alle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delle tecniche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 antecedenti, quali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feudalesimo del </a:t>
            </a:r>
            <a:r>
              <a:rPr sz="1200" dirty="0">
                <a:latin typeface="Times New Roman"/>
                <a:cs typeface="Times New Roman"/>
              </a:rPr>
              <a:t>Medio Evo </a:t>
            </a:r>
            <a:r>
              <a:rPr sz="1200" spc="-5" dirty="0">
                <a:latin typeface="Times New Roman"/>
                <a:cs typeface="Times New Roman"/>
              </a:rPr>
              <a:t>europeo. Durante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epoche </a:t>
            </a:r>
            <a:r>
              <a:rPr sz="1200" dirty="0">
                <a:latin typeface="Times New Roman"/>
                <a:cs typeface="Times New Roman"/>
              </a:rPr>
              <a:t>oscure lo Stato </a:t>
            </a:r>
            <a:r>
              <a:rPr sz="1200" spc="-5" dirty="0">
                <a:latin typeface="Times New Roman"/>
                <a:cs typeface="Times New Roman"/>
              </a:rPr>
              <a:t>territoriale </a:t>
            </a:r>
            <a:r>
              <a:rPr sz="1200" dirty="0">
                <a:latin typeface="Times New Roman"/>
                <a:cs typeface="Times New Roman"/>
              </a:rPr>
              <a:t>crollò e vi fu un </a:t>
            </a:r>
            <a:r>
              <a:rPr sz="1200" spc="-5" dirty="0">
                <a:latin typeface="Times New Roman"/>
                <a:cs typeface="Times New Roman"/>
              </a:rPr>
              <a:t>ritorno ai piccoli </a:t>
            </a:r>
            <a:r>
              <a:rPr sz="1200" dirty="0">
                <a:latin typeface="Times New Roman"/>
                <a:cs typeface="Times New Roman"/>
              </a:rPr>
              <a:t>gruppi dei  </a:t>
            </a:r>
            <a:r>
              <a:rPr sz="1200" spc="-5" dirty="0">
                <a:latin typeface="Times New Roman"/>
                <a:cs typeface="Times New Roman"/>
              </a:rPr>
              <a:t>castelli, alla riapparizione degli </a:t>
            </a:r>
            <a:r>
              <a:rPr sz="1200" dirty="0">
                <a:latin typeface="Times New Roman"/>
                <a:cs typeface="Times New Roman"/>
              </a:rPr>
              <a:t>stadi di sviluppo dei </a:t>
            </a:r>
            <a:r>
              <a:rPr sz="1200" spc="-5" dirty="0">
                <a:latin typeface="Times New Roman"/>
                <a:cs typeface="Times New Roman"/>
              </a:rPr>
              <a:t>clan </a:t>
            </a:r>
            <a:r>
              <a:rPr sz="1200" dirty="0">
                <a:latin typeface="Times New Roman"/>
                <a:cs typeface="Times New Roman"/>
              </a:rPr>
              <a:t>e delle tribù. Semistati </a:t>
            </a:r>
            <a:r>
              <a:rPr sz="1200" spc="-5" dirty="0">
                <a:latin typeface="Times New Roman"/>
                <a:cs typeface="Times New Roman"/>
              </a:rPr>
              <a:t>simili esistono ancora oggi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Asia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Africa, </a:t>
            </a:r>
            <a:r>
              <a:rPr sz="1200" dirty="0">
                <a:latin typeface="Times New Roman"/>
                <a:cs typeface="Times New Roman"/>
              </a:rPr>
              <a:t>ma  non tutti sono </a:t>
            </a:r>
            <a:r>
              <a:rPr sz="1200" spc="-5" dirty="0">
                <a:latin typeface="Times New Roman"/>
                <a:cs typeface="Times New Roman"/>
              </a:rPr>
              <a:t>dei regressi evoluzionari;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sono nuclei embrionali </a:t>
            </a:r>
            <a:r>
              <a:rPr sz="1200" dirty="0">
                <a:latin typeface="Times New Roman"/>
                <a:cs typeface="Times New Roman"/>
              </a:rPr>
              <a:t>di Stati 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L’evoluzione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governo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rappresentativo</a:t>
            </a:r>
            <a:endParaRPr sz="1600">
              <a:latin typeface="Times New Roman"/>
              <a:cs typeface="Times New Roman"/>
            </a:endParaRPr>
          </a:p>
          <a:p>
            <a:pPr marL="76200" marR="15811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(801.13) 71:2.1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democrazia, benché sia ideale, </a:t>
            </a:r>
            <a:r>
              <a:rPr sz="1200" dirty="0">
                <a:latin typeface="Times New Roman"/>
                <a:cs typeface="Times New Roman"/>
              </a:rPr>
              <a:t>è un prodotto </a:t>
            </a:r>
            <a:r>
              <a:rPr sz="1200" spc="-5" dirty="0">
                <a:latin typeface="Times New Roman"/>
                <a:cs typeface="Times New Roman"/>
              </a:rPr>
              <a:t>della civiltà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dell’evoluzione. Andateci piano! Scegliete con cura!  Perché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pericoli della democrazia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1975" cy="40817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(801.14) 71:2.2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glorificazione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mediocrità.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(801.15) 71:2.3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capi meschini ed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ignoranti.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(801.16) 71:2.4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L’incapacità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i fatti </a:t>
            </a:r>
            <a:r>
              <a:rPr sz="1200" spc="-5" dirty="0">
                <a:latin typeface="Times New Roman"/>
                <a:cs typeface="Times New Roman"/>
              </a:rPr>
              <a:t>fondamentali dell’evoluzione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(801.17) 71:2.5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pericolo del suffragio universale </a:t>
            </a:r>
            <a:r>
              <a:rPr sz="1200" dirty="0">
                <a:latin typeface="Times New Roman"/>
                <a:cs typeface="Times New Roman"/>
              </a:rPr>
              <a:t>nelle mani di </a:t>
            </a:r>
            <a:r>
              <a:rPr sz="1200" spc="-5" dirty="0">
                <a:latin typeface="Times New Roman"/>
                <a:cs typeface="Times New Roman"/>
              </a:rPr>
              <a:t>maggioranze </a:t>
            </a:r>
            <a:r>
              <a:rPr sz="1200" dirty="0">
                <a:latin typeface="Times New Roman"/>
                <a:cs typeface="Times New Roman"/>
              </a:rPr>
              <a:t>incolte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indolenti.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(801.18) 71:2.6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L’asservimento </a:t>
            </a:r>
            <a:r>
              <a:rPr sz="1200" dirty="0">
                <a:latin typeface="Times New Roman"/>
                <a:cs typeface="Times New Roman"/>
              </a:rPr>
              <a:t>all’opinione </a:t>
            </a:r>
            <a:r>
              <a:rPr sz="1200" spc="-5" dirty="0">
                <a:latin typeface="Times New Roman"/>
                <a:cs typeface="Times New Roman"/>
              </a:rPr>
              <a:t>pubblica;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maggioranza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sempre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24637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(802.1) 71:2.7 </a:t>
            </a:r>
            <a:r>
              <a:rPr sz="1200" spc="-5" dirty="0">
                <a:latin typeface="Times New Roman"/>
                <a:cs typeface="Times New Roman"/>
              </a:rPr>
              <a:t>L’opinione </a:t>
            </a:r>
            <a:r>
              <a:rPr sz="1200" dirty="0">
                <a:latin typeface="Times New Roman"/>
                <a:cs typeface="Times New Roman"/>
              </a:rPr>
              <a:t>pubblica, l’opinione comune, ha </a:t>
            </a:r>
            <a:r>
              <a:rPr sz="1200" spc="-5" dirty="0">
                <a:latin typeface="Times New Roman"/>
                <a:cs typeface="Times New Roman"/>
              </a:rPr>
              <a:t>sempre ostacolato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società; ciò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preziosa </a:t>
            </a:r>
            <a:r>
              <a:rPr sz="1200" spc="-5" dirty="0">
                <a:latin typeface="Times New Roman"/>
                <a:cs typeface="Times New Roman"/>
              </a:rPr>
              <a:t>perché, </a:t>
            </a:r>
            <a:r>
              <a:rPr sz="1200" dirty="0">
                <a:latin typeface="Times New Roman"/>
                <a:cs typeface="Times New Roman"/>
              </a:rPr>
              <a:t>pur  </a:t>
            </a:r>
            <a:r>
              <a:rPr sz="1200" spc="-5" dirty="0">
                <a:latin typeface="Times New Roman"/>
                <a:cs typeface="Times New Roman"/>
              </a:rPr>
              <a:t>frenando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sociale, preserva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civiltà. L’educazione dell’opinione pubblica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metodo </a:t>
            </a:r>
            <a:r>
              <a:rPr sz="1200" spc="-5" dirty="0">
                <a:latin typeface="Times New Roman"/>
                <a:cs typeface="Times New Roman"/>
              </a:rPr>
              <a:t>sicuro ed </a:t>
            </a:r>
            <a:r>
              <a:rPr sz="1200" dirty="0">
                <a:latin typeface="Times New Roman"/>
                <a:cs typeface="Times New Roman"/>
              </a:rPr>
              <a:t>appropriato </a:t>
            </a:r>
            <a:r>
              <a:rPr sz="1200" spc="-5" dirty="0">
                <a:latin typeface="Times New Roman"/>
                <a:cs typeface="Times New Roman"/>
              </a:rPr>
              <a:t>per  accelerare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forza è solo un </a:t>
            </a:r>
            <a:r>
              <a:rPr sz="1200" spc="-5" dirty="0">
                <a:latin typeface="Times New Roman"/>
                <a:cs typeface="Times New Roman"/>
              </a:rPr>
              <a:t>espediente temporaneo,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culturale sarà </a:t>
            </a:r>
            <a:r>
              <a:rPr sz="1200" dirty="0">
                <a:latin typeface="Times New Roman"/>
                <a:cs typeface="Times New Roman"/>
              </a:rPr>
              <a:t>tanto più </a:t>
            </a:r>
            <a:r>
              <a:rPr sz="1200" spc="-5" dirty="0">
                <a:latin typeface="Times New Roman"/>
                <a:cs typeface="Times New Roman"/>
              </a:rPr>
              <a:t>accelerata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10" dirty="0">
                <a:latin typeface="Times New Roman"/>
                <a:cs typeface="Times New Roman"/>
              </a:rPr>
              <a:t>che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  <a:p>
            <a:pPr marL="63500" marR="9525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munizioni </a:t>
            </a:r>
            <a:r>
              <a:rPr sz="1200" spc="-5" dirty="0">
                <a:latin typeface="Times New Roman"/>
                <a:cs typeface="Times New Roman"/>
              </a:rPr>
              <a:t>cederanno </a:t>
            </a:r>
            <a:r>
              <a:rPr sz="1200" dirty="0">
                <a:latin typeface="Times New Roman"/>
                <a:cs typeface="Times New Roman"/>
              </a:rPr>
              <a:t>il posto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votazioni. </a:t>
            </a:r>
            <a:r>
              <a:rPr sz="1200" spc="-5" dirty="0">
                <a:latin typeface="Times New Roman"/>
                <a:cs typeface="Times New Roman"/>
              </a:rPr>
              <a:t>L’opinione pubblica, </a:t>
            </a:r>
            <a:r>
              <a:rPr sz="1200" dirty="0">
                <a:latin typeface="Times New Roman"/>
                <a:cs typeface="Times New Roman"/>
              </a:rPr>
              <a:t>i costumi, è </a:t>
            </a:r>
            <a:r>
              <a:rPr sz="1200" spc="-5" dirty="0">
                <a:latin typeface="Times New Roman"/>
                <a:cs typeface="Times New Roman"/>
              </a:rPr>
              <a:t>l’energia basilare </a:t>
            </a:r>
            <a:r>
              <a:rPr sz="1200" dirty="0">
                <a:latin typeface="Times New Roman"/>
                <a:cs typeface="Times New Roman"/>
              </a:rPr>
              <a:t>e naturale </a:t>
            </a:r>
            <a:r>
              <a:rPr sz="1200" spc="-5" dirty="0">
                <a:latin typeface="Times New Roman"/>
                <a:cs typeface="Times New Roman"/>
              </a:rPr>
              <a:t>dell’evoluzione sociale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dello sviluppo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Stato,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essere </a:t>
            </a:r>
            <a:r>
              <a:rPr sz="1200" dirty="0">
                <a:latin typeface="Times New Roman"/>
                <a:cs typeface="Times New Roman"/>
              </a:rPr>
              <a:t>di utilità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deve avere un’espressione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violenta.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(802.2) 71:2.8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misura del progresso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determinata </a:t>
            </a:r>
            <a:r>
              <a:rPr sz="1200" spc="-5" dirty="0">
                <a:latin typeface="Times New Roman"/>
                <a:cs typeface="Times New Roman"/>
              </a:rPr>
              <a:t>dal grado </a:t>
            </a:r>
            <a:r>
              <a:rPr sz="1200" dirty="0">
                <a:latin typeface="Times New Roman"/>
                <a:cs typeface="Times New Roman"/>
              </a:rPr>
              <a:t>in cui l’opinione </a:t>
            </a:r>
            <a:r>
              <a:rPr sz="1200" spc="-5" dirty="0">
                <a:latin typeface="Times New Roman"/>
                <a:cs typeface="Times New Roman"/>
              </a:rPr>
              <a:t>pubblica riesce </a:t>
            </a:r>
            <a:r>
              <a:rPr sz="1200" dirty="0">
                <a:latin typeface="Times New Roman"/>
                <a:cs typeface="Times New Roman"/>
              </a:rPr>
              <a:t>a controllare  la </a:t>
            </a:r>
            <a:r>
              <a:rPr sz="1200" spc="-5" dirty="0">
                <a:latin typeface="Times New Roman"/>
                <a:cs typeface="Times New Roman"/>
              </a:rPr>
              <a:t>condotta personale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regolamentazione dello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mediante espressioni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violente.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comparsa di un </a:t>
            </a:r>
            <a:r>
              <a:rPr sz="1200" spc="-5" dirty="0">
                <a:latin typeface="Times New Roman"/>
                <a:cs typeface="Times New Roman"/>
              </a:rPr>
              <a:t>governo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veramente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civilizzato si ebbe quando all’opinione pubblica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concessi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del diritto di voto </a:t>
            </a:r>
            <a:r>
              <a:rPr sz="1200" spc="-5" dirty="0">
                <a:latin typeface="Times New Roman"/>
                <a:cs typeface="Times New Roman"/>
              </a:rPr>
              <a:t>personale.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elezioni </a:t>
            </a:r>
            <a:r>
              <a:rPr sz="1200" spc="-5" dirty="0">
                <a:latin typeface="Times New Roman"/>
                <a:cs typeface="Times New Roman"/>
              </a:rPr>
              <a:t>popolari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possono</a:t>
            </a:r>
            <a:endParaRPr sz="1200">
              <a:latin typeface="Times New Roman"/>
              <a:cs typeface="Times New Roman"/>
            </a:endParaRPr>
          </a:p>
          <a:p>
            <a:pPr marL="63500" marR="311150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decidere sempre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cose in modo </a:t>
            </a:r>
            <a:r>
              <a:rPr sz="1200" spc="-5" dirty="0">
                <a:latin typeface="Times New Roman"/>
                <a:cs typeface="Times New Roman"/>
              </a:rPr>
              <a:t>giusto,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il modo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commettere </a:t>
            </a:r>
            <a:r>
              <a:rPr sz="1200" dirty="0">
                <a:latin typeface="Times New Roman"/>
                <a:cs typeface="Times New Roman"/>
              </a:rPr>
              <a:t>anche un </a:t>
            </a:r>
            <a:r>
              <a:rPr sz="1200" spc="-5" dirty="0">
                <a:latin typeface="Times New Roman"/>
                <a:cs typeface="Times New Roman"/>
              </a:rPr>
              <a:t>errore. L’evoluzione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produce istantaneamente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perfezione superlativa, </a:t>
            </a:r>
            <a:r>
              <a:rPr sz="1200" dirty="0">
                <a:latin typeface="Times New Roman"/>
                <a:cs typeface="Times New Roman"/>
              </a:rPr>
              <a:t>ma piuttosto un </a:t>
            </a:r>
            <a:r>
              <a:rPr sz="1200" spc="-5" dirty="0">
                <a:latin typeface="Times New Roman"/>
                <a:cs typeface="Times New Roman"/>
              </a:rPr>
              <a:t>aggiustamento comparativo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progressivo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pratico.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(802.3) 71:2.9 </a:t>
            </a:r>
            <a:r>
              <a:rPr sz="1200" spc="-5" dirty="0">
                <a:latin typeface="Times New Roman"/>
                <a:cs typeface="Times New Roman"/>
              </a:rPr>
              <a:t>Vi sono dieci tappe,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stadi, </a:t>
            </a:r>
            <a:r>
              <a:rPr sz="1200" dirty="0">
                <a:latin typeface="Times New Roman"/>
                <a:cs typeface="Times New Roman"/>
              </a:rPr>
              <a:t>nell’evoluzione di una </a:t>
            </a:r>
            <a:r>
              <a:rPr sz="1200" spc="-5" dirty="0">
                <a:latin typeface="Times New Roman"/>
                <a:cs typeface="Times New Roman"/>
              </a:rPr>
              <a:t>forma pratica ed efficace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 rappresentativo,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884224" y="513333"/>
            <a:ext cx="7336790" cy="37287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14300" marR="3460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(802.4) 71:2.10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 libertà della persona.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schiavitù, la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gleba ed ogni altra </a:t>
            </a:r>
            <a:r>
              <a:rPr sz="1200" dirty="0">
                <a:latin typeface="Times New Roman"/>
                <a:cs typeface="Times New Roman"/>
              </a:rPr>
              <a:t>forma di servitù </a:t>
            </a:r>
            <a:r>
              <a:rPr sz="1200" spc="-5" dirty="0">
                <a:latin typeface="Times New Roman"/>
                <a:cs typeface="Times New Roman"/>
              </a:rPr>
              <a:t>umana  devono scomparire.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9150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(802.5) 71:2.11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La libertà della mente. </a:t>
            </a:r>
            <a:r>
              <a:rPr sz="1200" spc="-5" dirty="0">
                <a:latin typeface="Times New Roman"/>
                <a:cs typeface="Times New Roman"/>
              </a:rPr>
              <a:t>A meno che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educato </a:t>
            </a:r>
            <a:r>
              <a:rPr sz="1200" dirty="0">
                <a:latin typeface="Times New Roman"/>
                <a:cs typeface="Times New Roman"/>
              </a:rPr>
              <a:t>— istruito a pensare  </a:t>
            </a:r>
            <a:r>
              <a:rPr sz="1200" spc="-5" dirty="0">
                <a:latin typeface="Times New Roman"/>
                <a:cs typeface="Times New Roman"/>
              </a:rPr>
              <a:t>intelligentemente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pianificare saggiamente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generalmente </a:t>
            </a:r>
            <a:r>
              <a:rPr sz="1200" dirty="0">
                <a:latin typeface="Times New Roman"/>
                <a:cs typeface="Times New Roman"/>
              </a:rPr>
              <a:t>fa più </a:t>
            </a:r>
            <a:r>
              <a:rPr sz="1200" spc="-5" dirty="0">
                <a:latin typeface="Times New Roman"/>
                <a:cs typeface="Times New Roman"/>
              </a:rPr>
              <a:t>male che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4083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(802.6) 71:2.12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regno della legge.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goduta </a:t>
            </a:r>
            <a:r>
              <a:rPr sz="1200" dirty="0">
                <a:latin typeface="Times New Roman"/>
                <a:cs typeface="Times New Roman"/>
              </a:rPr>
              <a:t>solo quando la volontà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capricci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dirigenti  </a:t>
            </a:r>
            <a:r>
              <a:rPr sz="1200" dirty="0">
                <a:latin typeface="Times New Roman"/>
                <a:cs typeface="Times New Roman"/>
              </a:rPr>
              <a:t>umani sono </a:t>
            </a:r>
            <a:r>
              <a:rPr sz="1200" spc="-5" dirty="0">
                <a:latin typeface="Times New Roman"/>
                <a:cs typeface="Times New Roman"/>
              </a:rPr>
              <a:t>sostituiti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atti legislativi conformi alla fondamentale legge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accettata.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5695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(802.7) 71:2.13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La libertà </a:t>
            </a:r>
            <a:r>
              <a:rPr sz="1200" i="1" dirty="0">
                <a:latin typeface="Times New Roman"/>
                <a:cs typeface="Times New Roman"/>
              </a:rPr>
              <a:t>di parola. </a:t>
            </a:r>
            <a:r>
              <a:rPr sz="1200" spc="-5" dirty="0">
                <a:latin typeface="Times New Roman"/>
                <a:cs typeface="Times New Roman"/>
              </a:rPr>
              <a:t>Un governo rappresentativo </a:t>
            </a:r>
            <a:r>
              <a:rPr sz="1200" dirty="0">
                <a:latin typeface="Times New Roman"/>
                <a:cs typeface="Times New Roman"/>
              </a:rPr>
              <a:t>è impensabile senza la </a:t>
            </a:r>
            <a:r>
              <a:rPr sz="1200" spc="-5" dirty="0">
                <a:latin typeface="Times New Roman"/>
                <a:cs typeface="Times New Roman"/>
              </a:rPr>
              <a:t>libertà d’ogni </a:t>
            </a:r>
            <a:r>
              <a:rPr sz="1200" dirty="0">
                <a:latin typeface="Times New Roman"/>
                <a:cs typeface="Times New Roman"/>
              </a:rPr>
              <a:t>forma di  </a:t>
            </a:r>
            <a:r>
              <a:rPr sz="1200" spc="-5" dirty="0">
                <a:latin typeface="Times New Roman"/>
                <a:cs typeface="Times New Roman"/>
              </a:rPr>
              <a:t>espressione </a:t>
            </a:r>
            <a:r>
              <a:rPr sz="1200" dirty="0">
                <a:latin typeface="Times New Roman"/>
                <a:cs typeface="Times New Roman"/>
              </a:rPr>
              <a:t>per le aspirazioni e le opinioni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143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(802.8) 71:2.14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La sicurezza della proprietà. </a:t>
            </a:r>
            <a:r>
              <a:rPr sz="1200" spc="-5" dirty="0">
                <a:latin typeface="Times New Roman"/>
                <a:cs typeface="Times New Roman"/>
              </a:rPr>
              <a:t>Nessun governo può </a:t>
            </a:r>
            <a:r>
              <a:rPr sz="1200" dirty="0">
                <a:latin typeface="Times New Roman"/>
                <a:cs typeface="Times New Roman"/>
              </a:rPr>
              <a:t>durare a </a:t>
            </a:r>
            <a:r>
              <a:rPr sz="1200" spc="-5" dirty="0">
                <a:latin typeface="Times New Roman"/>
                <a:cs typeface="Times New Roman"/>
              </a:rPr>
              <a:t>lungo se non riesce ad </a:t>
            </a:r>
            <a:r>
              <a:rPr sz="1200" dirty="0">
                <a:latin typeface="Times New Roman"/>
                <a:cs typeface="Times New Roman"/>
              </a:rPr>
              <a:t>assicurare il diritto di  </a:t>
            </a:r>
            <a:r>
              <a:rPr sz="1200" spc="-5" dirty="0">
                <a:latin typeface="Times New Roman"/>
                <a:cs typeface="Times New Roman"/>
              </a:rPr>
              <a:t>godere della </a:t>
            </a:r>
            <a:r>
              <a:rPr sz="1200" dirty="0">
                <a:latin typeface="Times New Roman"/>
                <a:cs typeface="Times New Roman"/>
              </a:rPr>
              <a:t>proprietà personale in una qualunque </a:t>
            </a:r>
            <a:r>
              <a:rPr sz="1200" spc="-5" dirty="0">
                <a:latin typeface="Times New Roman"/>
                <a:cs typeface="Times New Roman"/>
              </a:rPr>
              <a:t>forma. L’uomo anela al </a:t>
            </a:r>
            <a:r>
              <a:rPr sz="1200" dirty="0">
                <a:latin typeface="Times New Roman"/>
                <a:cs typeface="Times New Roman"/>
              </a:rPr>
              <a:t>diritto di </a:t>
            </a:r>
            <a:r>
              <a:rPr sz="1200" spc="-5" dirty="0">
                <a:latin typeface="Times New Roman"/>
                <a:cs typeface="Times New Roman"/>
              </a:rPr>
              <a:t>utilizzare, controllare, donare,  vendere, affittare </a:t>
            </a:r>
            <a:r>
              <a:rPr sz="1200" dirty="0">
                <a:latin typeface="Times New Roman"/>
                <a:cs typeface="Times New Roman"/>
              </a:rPr>
              <a:t>e lasciare in </a:t>
            </a:r>
            <a:r>
              <a:rPr sz="1200" spc="-5" dirty="0">
                <a:latin typeface="Times New Roman"/>
                <a:cs typeface="Times New Roman"/>
              </a:rPr>
              <a:t>eredità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beni </a:t>
            </a:r>
            <a:r>
              <a:rPr sz="1200" spc="-5" dirty="0">
                <a:latin typeface="Times New Roman"/>
                <a:cs typeface="Times New Roman"/>
              </a:rPr>
              <a:t>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14300" marR="1860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(802.9) 71:2.15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diritto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petizione. </a:t>
            </a:r>
            <a:r>
              <a:rPr sz="1200" spc="-5" dirty="0">
                <a:latin typeface="Times New Roman"/>
                <a:cs typeface="Times New Roman"/>
              </a:rPr>
              <a:t>Un governo rappresentativo </a:t>
            </a:r>
            <a:r>
              <a:rPr sz="1200" dirty="0">
                <a:latin typeface="Times New Roman"/>
                <a:cs typeface="Times New Roman"/>
              </a:rPr>
              <a:t>implica il diritto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ascoltati.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privilegio </a:t>
            </a:r>
            <a:r>
              <a:rPr sz="1200" dirty="0">
                <a:latin typeface="Times New Roman"/>
                <a:cs typeface="Times New Roman"/>
              </a:rPr>
              <a:t>della petizione è insito nella </a:t>
            </a:r>
            <a:r>
              <a:rPr sz="1200" spc="-5" dirty="0">
                <a:latin typeface="Times New Roman"/>
                <a:cs typeface="Times New Roman"/>
              </a:rPr>
              <a:t>libera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cittadinanza.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2393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(802.10) 71:2.16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diritto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governare.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sufficiente essere ascoltati;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facoltà </a:t>
            </a:r>
            <a:r>
              <a:rPr sz="1200" dirty="0">
                <a:latin typeface="Times New Roman"/>
                <a:cs typeface="Times New Roman"/>
              </a:rPr>
              <a:t>di petizione </a:t>
            </a:r>
            <a:r>
              <a:rPr sz="1200" spc="-5" dirty="0">
                <a:latin typeface="Times New Roman"/>
                <a:cs typeface="Times New Roman"/>
              </a:rPr>
              <a:t>deve progredire fino  alla direzione stessa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governo.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546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5219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(802.11) 71:2.17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suffragio universale. </a:t>
            </a:r>
            <a:r>
              <a:rPr sz="1200" spc="-5" dirty="0">
                <a:latin typeface="Times New Roman"/>
                <a:cs typeface="Times New Roman"/>
              </a:rPr>
              <a:t>Un governo rappresentativo </a:t>
            </a:r>
            <a:r>
              <a:rPr sz="1200" dirty="0">
                <a:latin typeface="Times New Roman"/>
                <a:cs typeface="Times New Roman"/>
              </a:rPr>
              <a:t>presuppone un </a:t>
            </a:r>
            <a:r>
              <a:rPr sz="1200" spc="-5" dirty="0">
                <a:latin typeface="Times New Roman"/>
                <a:cs typeface="Times New Roman"/>
              </a:rPr>
              <a:t>elettorato intelligente, efficiente ed  universale.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 un tale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sarà sempre </a:t>
            </a:r>
            <a:r>
              <a:rPr sz="1200" spc="-5" dirty="0">
                <a:latin typeface="Times New Roman"/>
                <a:cs typeface="Times New Roman"/>
              </a:rPr>
              <a:t>determinato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e dalla </a:t>
            </a:r>
            <a:r>
              <a:rPr sz="1200" spc="-5" dirty="0">
                <a:latin typeface="Times New Roman"/>
                <a:cs typeface="Times New Roman"/>
              </a:rPr>
              <a:t>levatura </a:t>
            </a:r>
            <a:r>
              <a:rPr sz="1200" dirty="0">
                <a:latin typeface="Times New Roman"/>
                <a:cs typeface="Times New Roman"/>
              </a:rPr>
              <a:t>di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compongono. </a:t>
            </a:r>
            <a:r>
              <a:rPr sz="1200" dirty="0">
                <a:latin typeface="Times New Roman"/>
                <a:cs typeface="Times New Roman"/>
              </a:rPr>
              <a:t>Via via che la </a:t>
            </a:r>
            <a:r>
              <a:rPr sz="1200" spc="-5" dirty="0">
                <a:latin typeface="Times New Roman"/>
                <a:cs typeface="Times New Roman"/>
              </a:rPr>
              <a:t>civiltà progredisce,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suffragio,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restando universale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sessi, sarà  efficacemente </a:t>
            </a:r>
            <a:r>
              <a:rPr sz="1200" dirty="0">
                <a:latin typeface="Times New Roman"/>
                <a:cs typeface="Times New Roman"/>
              </a:rPr>
              <a:t>modificato, </a:t>
            </a:r>
            <a:r>
              <a:rPr sz="1200" spc="-5" dirty="0">
                <a:latin typeface="Times New Roman"/>
                <a:cs typeface="Times New Roman"/>
              </a:rPr>
              <a:t>raggruppato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differenziato </a:t>
            </a:r>
            <a:r>
              <a:rPr sz="1200" dirty="0">
                <a:latin typeface="Times New Roman"/>
                <a:cs typeface="Times New Roman"/>
              </a:rPr>
              <a:t>in altri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 marR="8274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(802.12) 71:2.18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controllo dei </a:t>
            </a:r>
            <a:r>
              <a:rPr sz="1200" i="1" dirty="0">
                <a:latin typeface="Times New Roman"/>
                <a:cs typeface="Times New Roman"/>
              </a:rPr>
              <a:t>funzionari </a:t>
            </a:r>
            <a:r>
              <a:rPr sz="1200" i="1" spc="-5" dirty="0">
                <a:latin typeface="Times New Roman"/>
                <a:cs typeface="Times New Roman"/>
              </a:rPr>
              <a:t>pubblici. </a:t>
            </a:r>
            <a:r>
              <a:rPr sz="1200" spc="-5" dirty="0">
                <a:latin typeface="Times New Roman"/>
                <a:cs typeface="Times New Roman"/>
              </a:rPr>
              <a:t>Nessun governo civile sarà </a:t>
            </a:r>
            <a:r>
              <a:rPr sz="1200" dirty="0">
                <a:latin typeface="Times New Roman"/>
                <a:cs typeface="Times New Roman"/>
              </a:rPr>
              <a:t>utile </a:t>
            </a:r>
            <a:r>
              <a:rPr sz="1200" spc="-5" dirty="0">
                <a:latin typeface="Times New Roman"/>
                <a:cs typeface="Times New Roman"/>
              </a:rPr>
              <a:t>ed efficace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possederanno ed utilizzeranno tecniche sapienti per dirigere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controllare </a:t>
            </a:r>
            <a:r>
              <a:rPr sz="1200" dirty="0">
                <a:latin typeface="Times New Roman"/>
                <a:cs typeface="Times New Roman"/>
              </a:rPr>
              <a:t>i detentori di </a:t>
            </a:r>
            <a:r>
              <a:rPr sz="1200" spc="-5" dirty="0">
                <a:latin typeface="Times New Roman"/>
                <a:cs typeface="Times New Roman"/>
              </a:rPr>
              <a:t>cariche ed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funzionari </a:t>
            </a:r>
            <a:r>
              <a:rPr sz="1200" dirty="0">
                <a:latin typeface="Times New Roman"/>
                <a:cs typeface="Times New Roman"/>
              </a:rPr>
              <a:t>pubblici.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20700" marR="5581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(802.13) 71:2.19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i="1" dirty="0">
                <a:latin typeface="Times New Roman"/>
                <a:cs typeface="Times New Roman"/>
              </a:rPr>
              <a:t>Una </a:t>
            </a:r>
            <a:r>
              <a:rPr sz="1200" i="1" spc="-5" dirty="0">
                <a:latin typeface="Times New Roman"/>
                <a:cs typeface="Times New Roman"/>
              </a:rPr>
              <a:t>rappresentanza intelligente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preparata.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sopravvivenza </a:t>
            </a:r>
            <a:r>
              <a:rPr sz="1200" spc="-5" dirty="0">
                <a:latin typeface="Times New Roman"/>
                <a:cs typeface="Times New Roman"/>
              </a:rPr>
              <a:t>della democrazia </a:t>
            </a:r>
            <a:r>
              <a:rPr sz="1200" dirty="0">
                <a:latin typeface="Times New Roman"/>
                <a:cs typeface="Times New Roman"/>
              </a:rPr>
              <a:t>dipende da validi  </a:t>
            </a:r>
            <a:r>
              <a:rPr sz="1200" spc="-5" dirty="0">
                <a:latin typeface="Times New Roman"/>
                <a:cs typeface="Times New Roman"/>
              </a:rPr>
              <a:t>governi rappresentativi;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condizionato dalla pratica </a:t>
            </a:r>
            <a:r>
              <a:rPr sz="1200" dirty="0">
                <a:latin typeface="Times New Roman"/>
                <a:cs typeface="Times New Roman"/>
              </a:rPr>
              <a:t>di eleggere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cariche </a:t>
            </a:r>
            <a:r>
              <a:rPr sz="1200" spc="-5" dirty="0">
                <a:latin typeface="Times New Roman"/>
                <a:cs typeface="Times New Roman"/>
              </a:rPr>
              <a:t>pubbliche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individui  </a:t>
            </a:r>
            <a:r>
              <a:rPr sz="1200" spc="-5" dirty="0">
                <a:latin typeface="Times New Roman"/>
                <a:cs typeface="Times New Roman"/>
              </a:rPr>
              <a:t>tecnicamente preparati, </a:t>
            </a:r>
            <a:r>
              <a:rPr sz="1200" dirty="0">
                <a:latin typeface="Times New Roman"/>
                <a:cs typeface="Times New Roman"/>
              </a:rPr>
              <a:t>intellettualmente competenti, </a:t>
            </a:r>
            <a:r>
              <a:rPr sz="1200" spc="-5" dirty="0">
                <a:latin typeface="Times New Roman"/>
                <a:cs typeface="Times New Roman"/>
              </a:rPr>
              <a:t>socialmente leali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moralmente degni. </a:t>
            </a:r>
            <a:r>
              <a:rPr sz="1200" dirty="0">
                <a:latin typeface="Times New Roman"/>
                <a:cs typeface="Times New Roman"/>
              </a:rPr>
              <a:t>Soltanto con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misure  il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del popolo, per mezzo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popolo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popolo può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preservato.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ideali dello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stato</a:t>
            </a:r>
            <a:endParaRPr sz="1600">
              <a:latin typeface="Times New Roman"/>
              <a:cs typeface="Times New Roman"/>
            </a:endParaRPr>
          </a:p>
          <a:p>
            <a:pPr marL="63500" marR="20256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(803.1) 71:3.1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politica o </a:t>
            </a:r>
            <a:r>
              <a:rPr sz="1200" spc="-5" dirty="0">
                <a:latin typeface="Times New Roman"/>
                <a:cs typeface="Times New Roman"/>
              </a:rPr>
              <a:t>amministrativa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governo ha </a:t>
            </a:r>
            <a:r>
              <a:rPr sz="1200" dirty="0">
                <a:latin typeface="Times New Roman"/>
                <a:cs typeface="Times New Roman"/>
              </a:rPr>
              <a:t>poca importanza </a:t>
            </a:r>
            <a:r>
              <a:rPr sz="1200" spc="-5" dirty="0">
                <a:latin typeface="Times New Roman"/>
                <a:cs typeface="Times New Roman"/>
              </a:rPr>
              <a:t>purché fornisca gli </a:t>
            </a:r>
            <a:r>
              <a:rPr sz="1200" dirty="0">
                <a:latin typeface="Times New Roman"/>
                <a:cs typeface="Times New Roman"/>
              </a:rPr>
              <a:t>elementi essenziali del 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civile — </a:t>
            </a:r>
            <a:r>
              <a:rPr sz="1200" spc="-5" dirty="0">
                <a:latin typeface="Times New Roman"/>
                <a:cs typeface="Times New Roman"/>
              </a:rPr>
              <a:t>libertà, sicurezza, </a:t>
            </a:r>
            <a:r>
              <a:rPr sz="1200" dirty="0">
                <a:latin typeface="Times New Roman"/>
                <a:cs typeface="Times New Roman"/>
              </a:rPr>
              <a:t>istruzione e </a:t>
            </a:r>
            <a:r>
              <a:rPr sz="1200" spc="-5" dirty="0">
                <a:latin typeface="Times New Roman"/>
                <a:cs typeface="Times New Roman"/>
              </a:rPr>
              <a:t>coordinamento </a:t>
            </a:r>
            <a:r>
              <a:rPr sz="1200" dirty="0">
                <a:latin typeface="Times New Roman"/>
                <a:cs typeface="Times New Roman"/>
              </a:rPr>
              <a:t>sociale. Non è tanto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lo Stato è ma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lo Stato </a:t>
            </a:r>
            <a:r>
              <a:rPr sz="1200" spc="-5" dirty="0">
                <a:latin typeface="Times New Roman"/>
                <a:cs typeface="Times New Roman"/>
              </a:rPr>
              <a:t>fa che  determina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sociale. Dopotutto nessuno </a:t>
            </a:r>
            <a:r>
              <a:rPr sz="1200" dirty="0">
                <a:latin typeface="Times New Roman"/>
                <a:cs typeface="Times New Roman"/>
              </a:rPr>
              <a:t>Stato può </a:t>
            </a:r>
            <a:r>
              <a:rPr sz="1200" spc="-5" dirty="0">
                <a:latin typeface="Times New Roman"/>
                <a:cs typeface="Times New Roman"/>
              </a:rPr>
              <a:t>trascendere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morali </a:t>
            </a:r>
            <a:r>
              <a:rPr sz="1200" spc="-5" dirty="0">
                <a:latin typeface="Times New Roman"/>
                <a:cs typeface="Times New Roman"/>
              </a:rPr>
              <a:t>dei suoi cittadini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sono  esemplificati nei loro </a:t>
            </a:r>
            <a:r>
              <a:rPr sz="1200" dirty="0">
                <a:latin typeface="Times New Roman"/>
                <a:cs typeface="Times New Roman"/>
              </a:rPr>
              <a:t>capi scelti. </a:t>
            </a:r>
            <a:r>
              <a:rPr sz="1200" spc="-5" dirty="0">
                <a:latin typeface="Times New Roman"/>
                <a:cs typeface="Times New Roman"/>
              </a:rPr>
              <a:t>L’ignoranza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l’egoismo assicureranno </a:t>
            </a:r>
            <a:r>
              <a:rPr sz="1200" dirty="0">
                <a:latin typeface="Times New Roman"/>
                <a:cs typeface="Times New Roman"/>
              </a:rPr>
              <a:t>la rovina anche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tipo 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governo.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(803.2) 71:3.2 </a:t>
            </a:r>
            <a:r>
              <a:rPr sz="1200" spc="-5" dirty="0">
                <a:latin typeface="Times New Roman"/>
                <a:cs typeface="Times New Roman"/>
              </a:rPr>
              <a:t>Per quanto sia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deplorare, l’egotismo </a:t>
            </a:r>
            <a:r>
              <a:rPr sz="1200" dirty="0">
                <a:latin typeface="Times New Roman"/>
                <a:cs typeface="Times New Roman"/>
              </a:rPr>
              <a:t>nazionale è </a:t>
            </a:r>
            <a:r>
              <a:rPr sz="1200" spc="-5" dirty="0">
                <a:latin typeface="Times New Roman"/>
                <a:cs typeface="Times New Roman"/>
              </a:rPr>
              <a:t>stato indispensabile alla sopravvivenza sociale.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dottrina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popolo  </a:t>
            </a:r>
            <a:r>
              <a:rPr sz="1200" spc="-5" dirty="0">
                <a:latin typeface="Times New Roman"/>
                <a:cs typeface="Times New Roman"/>
              </a:rPr>
              <a:t>eletto </a:t>
            </a:r>
            <a:r>
              <a:rPr sz="1200" dirty="0">
                <a:latin typeface="Times New Roman"/>
                <a:cs typeface="Times New Roman"/>
              </a:rPr>
              <a:t>è stata un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primario </a:t>
            </a:r>
            <a:r>
              <a:rPr sz="1200" spc="-5" dirty="0">
                <a:latin typeface="Times New Roman"/>
                <a:cs typeface="Times New Roman"/>
              </a:rPr>
              <a:t>per rinsaldare </a:t>
            </a:r>
            <a:r>
              <a:rPr sz="1200" dirty="0">
                <a:latin typeface="Times New Roman"/>
                <a:cs typeface="Times New Roman"/>
              </a:rPr>
              <a:t>delle tribù e costruire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nazioni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ai tempi </a:t>
            </a:r>
            <a:r>
              <a:rPr sz="1200" spc="-5" dirty="0">
                <a:latin typeface="Times New Roman"/>
                <a:cs typeface="Times New Roman"/>
              </a:rPr>
              <a:t>moderni. Ma nessuno </a:t>
            </a:r>
            <a:r>
              <a:rPr sz="1200" dirty="0">
                <a:latin typeface="Times New Roman"/>
                <a:cs typeface="Times New Roman"/>
              </a:rPr>
              <a:t>Stato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può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2609" cy="39065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2639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raggiungere livelli ideali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funzionamento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ogni forma </a:t>
            </a:r>
            <a:r>
              <a:rPr sz="1200" dirty="0">
                <a:latin typeface="Times New Roman"/>
                <a:cs typeface="Times New Roman"/>
              </a:rPr>
              <a:t>d’intolleranza non </a:t>
            </a:r>
            <a:r>
              <a:rPr sz="1200" spc="-5" dirty="0">
                <a:latin typeface="Times New Roman"/>
                <a:cs typeface="Times New Roman"/>
              </a:rPr>
              <a:t>sia stata eliminata; l’intolleranza </a:t>
            </a:r>
            <a:r>
              <a:rPr sz="1200" dirty="0">
                <a:latin typeface="Times New Roman"/>
                <a:cs typeface="Times New Roman"/>
              </a:rPr>
              <a:t>è l’eterna  </a:t>
            </a:r>
            <a:r>
              <a:rPr sz="1200" spc="-5" dirty="0">
                <a:latin typeface="Times New Roman"/>
                <a:cs typeface="Times New Roman"/>
              </a:rPr>
              <a:t>nemica del </a:t>
            </a:r>
            <a:r>
              <a:rPr sz="1200" dirty="0">
                <a:latin typeface="Times New Roman"/>
                <a:cs typeface="Times New Roman"/>
              </a:rPr>
              <a:t>progresso umano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combattuta </a:t>
            </a:r>
            <a:r>
              <a:rPr sz="1200" spc="-5" dirty="0">
                <a:latin typeface="Times New Roman"/>
                <a:cs typeface="Times New Roman"/>
              </a:rPr>
              <a:t>dalla coordinazione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scienza, del commercio,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divertimento </a:t>
            </a:r>
            <a:r>
              <a:rPr sz="1200" dirty="0">
                <a:latin typeface="Times New Roman"/>
                <a:cs typeface="Times New Roman"/>
              </a:rPr>
              <a:t>e della  </a:t>
            </a:r>
            <a:r>
              <a:rPr sz="1200" spc="-5" dirty="0">
                <a:latin typeface="Times New Roman"/>
                <a:cs typeface="Times New Roman"/>
              </a:rPr>
              <a:t>religione.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(803.3) 71:3.3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funziona sotto la spinta di tre potenti impulsi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coordinati: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(803.4) 71:3.4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lealtà </a:t>
            </a:r>
            <a:r>
              <a:rPr sz="1200" spc="-5" dirty="0">
                <a:latin typeface="Times New Roman"/>
                <a:cs typeface="Times New Roman"/>
              </a:rPr>
              <a:t>amorevole derivata dalla realizzazione della fratellanza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(803.5) 71:3.5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patriottismo </a:t>
            </a:r>
            <a:r>
              <a:rPr sz="1200" spc="-5" dirty="0">
                <a:latin typeface="Times New Roman"/>
                <a:cs typeface="Times New Roman"/>
              </a:rPr>
              <a:t>intelligente basato su saggi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ideali.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(803.6) 71:3.6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percezione </a:t>
            </a:r>
            <a:r>
              <a:rPr sz="1200" spc="-5" dirty="0">
                <a:latin typeface="Times New Roman"/>
                <a:cs typeface="Times New Roman"/>
              </a:rPr>
              <a:t>cosmica interpretata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termini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fatti, bisogni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scopi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(803.7) 71:3.7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leggi dello Stato </a:t>
            </a:r>
            <a:r>
              <a:rPr sz="1200" spc="-5" dirty="0">
                <a:latin typeface="Times New Roman"/>
                <a:cs typeface="Times New Roman"/>
              </a:rPr>
              <a:t>ideale sono poco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superato l’epoca </a:t>
            </a:r>
            <a:r>
              <a:rPr sz="1200" dirty="0">
                <a:latin typeface="Times New Roman"/>
                <a:cs typeface="Times New Roman"/>
              </a:rPr>
              <a:t>negativa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tabù </a:t>
            </a:r>
            <a:r>
              <a:rPr sz="1200" spc="-5" dirty="0">
                <a:latin typeface="Times New Roman"/>
                <a:cs typeface="Times New Roman"/>
              </a:rPr>
              <a:t>per entrare </a:t>
            </a:r>
            <a:r>
              <a:rPr sz="1200" dirty="0">
                <a:latin typeface="Times New Roman"/>
                <a:cs typeface="Times New Roman"/>
              </a:rPr>
              <a:t>nell’era del 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positivo della </a:t>
            </a:r>
            <a:r>
              <a:rPr sz="1200" spc="-5" dirty="0">
                <a:latin typeface="Times New Roman"/>
                <a:cs typeface="Times New Roman"/>
              </a:rPr>
              <a:t>libertà individuale conseguente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autocontrollo.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progredito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obbliga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lavorare, </a:t>
            </a:r>
            <a:r>
              <a:rPr sz="1200" dirty="0">
                <a:latin typeface="Times New Roman"/>
                <a:cs typeface="Times New Roman"/>
              </a:rPr>
              <a:t>ma li incita </a:t>
            </a:r>
            <a:r>
              <a:rPr sz="1200" spc="-5" dirty="0">
                <a:latin typeface="Times New Roman"/>
                <a:cs typeface="Times New Roman"/>
              </a:rPr>
              <a:t>anche ad </a:t>
            </a:r>
            <a:r>
              <a:rPr sz="1200" dirty="0">
                <a:latin typeface="Times New Roman"/>
                <a:cs typeface="Times New Roman"/>
              </a:rPr>
              <a:t>utilizzare in modo </a:t>
            </a:r>
            <a:r>
              <a:rPr sz="1200" spc="-5" dirty="0">
                <a:latin typeface="Times New Roman"/>
                <a:cs typeface="Times New Roman"/>
              </a:rPr>
              <a:t>proficuo ed edificante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crescente tempo </a:t>
            </a:r>
            <a:r>
              <a:rPr sz="1200" dirty="0">
                <a:latin typeface="Times New Roman"/>
                <a:cs typeface="Times New Roman"/>
              </a:rPr>
              <a:t>a disposizione, </a:t>
            </a:r>
            <a:r>
              <a:rPr sz="1200" spc="-5" dirty="0">
                <a:latin typeface="Times New Roman"/>
                <a:cs typeface="Times New Roman"/>
              </a:rPr>
              <a:t>risultante dalla  liberazione dal lavoro faticoso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ai progressi dell’era meccanica.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libero deve </a:t>
            </a:r>
            <a:r>
              <a:rPr sz="1200" dirty="0">
                <a:latin typeface="Times New Roman"/>
                <a:cs typeface="Times New Roman"/>
              </a:rPr>
              <a:t>produrre </a:t>
            </a:r>
            <a:r>
              <a:rPr sz="1200" spc="-5" dirty="0">
                <a:latin typeface="Times New Roman"/>
                <a:cs typeface="Times New Roman"/>
              </a:rPr>
              <a:t>come pure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consumare.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7335" algn="just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(803.8) 71:3.8 </a:t>
            </a:r>
            <a:r>
              <a:rPr sz="1200" spc="-5" dirty="0">
                <a:latin typeface="Times New Roman"/>
                <a:cs typeface="Times New Roman"/>
              </a:rPr>
              <a:t>Nessuna società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progredita </a:t>
            </a:r>
            <a:r>
              <a:rPr sz="1200" dirty="0">
                <a:latin typeface="Times New Roman"/>
                <a:cs typeface="Times New Roman"/>
              </a:rPr>
              <a:t>molto quando </a:t>
            </a:r>
            <a:r>
              <a:rPr sz="1200" spc="-5" dirty="0">
                <a:latin typeface="Times New Roman"/>
                <a:cs typeface="Times New Roman"/>
              </a:rPr>
              <a:t>permette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pigrizia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tollera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povertà.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povertà </a:t>
            </a:r>
            <a:r>
              <a:rPr sz="1200" dirty="0">
                <a:latin typeface="Times New Roman"/>
                <a:cs typeface="Times New Roman"/>
              </a:rPr>
              <a:t>e la dipendenza non  </a:t>
            </a:r>
            <a:r>
              <a:rPr sz="1200" spc="-5" dirty="0">
                <a:latin typeface="Times New Roman"/>
                <a:cs typeface="Times New Roman"/>
              </a:rPr>
              <a:t>potranno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eliminate </a:t>
            </a:r>
            <a:r>
              <a:rPr sz="1200" spc="-5" dirty="0">
                <a:latin typeface="Times New Roman"/>
                <a:cs typeface="Times New Roman"/>
              </a:rPr>
              <a:t>finché si sostengono largamente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ceppi tarati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degenerati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permette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riprodursi </a:t>
            </a:r>
            <a:r>
              <a:rPr sz="1200" dirty="0">
                <a:latin typeface="Times New Roman"/>
                <a:cs typeface="Times New Roman"/>
              </a:rPr>
              <a:t>senza  </a:t>
            </a:r>
            <a:r>
              <a:rPr sz="1200" spc="-5" dirty="0">
                <a:latin typeface="Times New Roman"/>
                <a:cs typeface="Times New Roman"/>
              </a:rPr>
              <a:t>restrizioni.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(803.9) 71:3.9 </a:t>
            </a:r>
            <a:r>
              <a:rPr sz="1200" spc="-5" dirty="0">
                <a:latin typeface="Times New Roman"/>
                <a:cs typeface="Times New Roman"/>
              </a:rPr>
              <a:t>Una società morale dovrebbe </a:t>
            </a:r>
            <a:r>
              <a:rPr sz="1200" dirty="0">
                <a:latin typeface="Times New Roman"/>
                <a:cs typeface="Times New Roman"/>
              </a:rPr>
              <a:t>mirare a </a:t>
            </a:r>
            <a:r>
              <a:rPr sz="1200" spc="-5" dirty="0">
                <a:latin typeface="Times New Roman"/>
                <a:cs typeface="Times New Roman"/>
              </a:rPr>
              <a:t>preservare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rispetto </a:t>
            </a:r>
            <a:r>
              <a:rPr sz="1200" dirty="0">
                <a:latin typeface="Times New Roman"/>
                <a:cs typeface="Times New Roman"/>
              </a:rPr>
              <a:t>di sé tra i </a:t>
            </a:r>
            <a:r>
              <a:rPr sz="1200" spc="-5" dirty="0">
                <a:latin typeface="Times New Roman"/>
                <a:cs typeface="Times New Roman"/>
              </a:rPr>
              <a:t>propri cittadini </a:t>
            </a:r>
            <a:r>
              <a:rPr sz="1200" dirty="0">
                <a:latin typeface="Times New Roman"/>
                <a:cs typeface="Times New Roman"/>
              </a:rPr>
              <a:t>e ad </a:t>
            </a:r>
            <a:r>
              <a:rPr sz="1200" spc="-5" dirty="0">
                <a:latin typeface="Times New Roman"/>
                <a:cs typeface="Times New Roman"/>
              </a:rPr>
              <a:t>offrire ad ogni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03377"/>
            <a:ext cx="749236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normale opportunità adeguate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autorealizzazione. Un tale piano </a:t>
            </a:r>
            <a:r>
              <a:rPr sz="1200" dirty="0">
                <a:latin typeface="Times New Roman"/>
                <a:cs typeface="Times New Roman"/>
              </a:rPr>
              <a:t>di compimento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produrrebbe una </a:t>
            </a:r>
            <a:r>
              <a:rPr sz="1200" spc="-5" dirty="0">
                <a:latin typeface="Times New Roman"/>
                <a:cs typeface="Times New Roman"/>
              </a:rPr>
              <a:t>società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culturale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055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854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dell’ordine </a:t>
            </a:r>
            <a:r>
              <a:rPr sz="1200" dirty="0">
                <a:latin typeface="Times New Roman"/>
                <a:cs typeface="Times New Roman"/>
              </a:rPr>
              <a:t>più elevato. </a:t>
            </a:r>
            <a:r>
              <a:rPr sz="1200" spc="-5" dirty="0">
                <a:latin typeface="Times New Roman"/>
                <a:cs typeface="Times New Roman"/>
              </a:rPr>
              <a:t>L’evoluzione sociale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essere incoraggiata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supervisione governativa che esercita </a:t>
            </a:r>
            <a:r>
              <a:rPr sz="1200" dirty="0">
                <a:latin typeface="Times New Roman"/>
                <a:cs typeface="Times New Roman"/>
              </a:rPr>
              <a:t>il minimo  </a:t>
            </a:r>
            <a:r>
              <a:rPr sz="1200" spc="-5" dirty="0">
                <a:latin typeface="Times New Roman"/>
                <a:cs typeface="Times New Roman"/>
              </a:rPr>
              <a:t>controllo regolatore.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coordina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governando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(803.10) 71:3.10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ideali dello </a:t>
            </a:r>
            <a:r>
              <a:rPr sz="1200" dirty="0">
                <a:latin typeface="Times New Roman"/>
                <a:cs typeface="Times New Roman"/>
              </a:rPr>
              <a:t>Stato devono </a:t>
            </a:r>
            <a:r>
              <a:rPr sz="1200" spc="-5" dirty="0">
                <a:latin typeface="Times New Roman"/>
                <a:cs typeface="Times New Roman"/>
              </a:rPr>
              <a:t>essere raggiunti </a:t>
            </a:r>
            <a:r>
              <a:rPr sz="1200" dirty="0">
                <a:latin typeface="Times New Roman"/>
                <a:cs typeface="Times New Roman"/>
              </a:rPr>
              <a:t>per evoluzione, con la </a:t>
            </a:r>
            <a:r>
              <a:rPr sz="1200" spc="-5" dirty="0">
                <a:latin typeface="Times New Roman"/>
                <a:cs typeface="Times New Roman"/>
              </a:rPr>
              <a:t>lenta crescita della coscienza civica, 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che il servizio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è un obbligo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privilegio. Dopo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dell’amministrazione </a:t>
            </a:r>
            <a:r>
              <a:rPr sz="1200" dirty="0">
                <a:latin typeface="Times New Roman"/>
                <a:cs typeface="Times New Roman"/>
              </a:rPr>
              <a:t>da parte di politici </a:t>
            </a:r>
            <a:r>
              <a:rPr sz="1200" spc="-5" dirty="0">
                <a:latin typeface="Times New Roman"/>
                <a:cs typeface="Times New Roman"/>
              </a:rPr>
              <a:t>lottizzati,  gli </a:t>
            </a:r>
            <a:r>
              <a:rPr sz="1200" dirty="0">
                <a:latin typeface="Times New Roman"/>
                <a:cs typeface="Times New Roman"/>
              </a:rPr>
              <a:t>uomini prima </a:t>
            </a:r>
            <a:r>
              <a:rPr sz="1200" spc="-5" dirty="0">
                <a:latin typeface="Times New Roman"/>
                <a:cs typeface="Times New Roman"/>
              </a:rPr>
              <a:t>assumono gli oneri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dovere, </a:t>
            </a:r>
            <a:r>
              <a:rPr sz="1200" dirty="0">
                <a:latin typeface="Times New Roman"/>
                <a:cs typeface="Times New Roman"/>
              </a:rPr>
              <a:t>ma in seguito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ministero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privilegio, come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altissimo onore.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status di un </a:t>
            </a:r>
            <a:r>
              <a:rPr sz="1200" spc="-5" dirty="0">
                <a:latin typeface="Times New Roman"/>
                <a:cs typeface="Times New Roman"/>
              </a:rPr>
              <a:t>livello qualunque della civiltà </a:t>
            </a:r>
            <a:r>
              <a:rPr sz="1200" dirty="0">
                <a:latin typeface="Times New Roman"/>
                <a:cs typeface="Times New Roman"/>
              </a:rPr>
              <a:t>è fedelmente </a:t>
            </a:r>
            <a:r>
              <a:rPr sz="1200" spc="-5" dirty="0">
                <a:latin typeface="Times New Roman"/>
                <a:cs typeface="Times New Roman"/>
              </a:rPr>
              <a:t>illustrato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levatura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cittadini che </a:t>
            </a:r>
            <a:r>
              <a:rPr sz="1200" dirty="0">
                <a:latin typeface="Times New Roman"/>
                <a:cs typeface="Times New Roman"/>
              </a:rPr>
              <a:t>si  </a:t>
            </a:r>
            <a:r>
              <a:rPr sz="1200" spc="-5" dirty="0">
                <a:latin typeface="Times New Roman"/>
                <a:cs typeface="Times New Roman"/>
              </a:rPr>
              <a:t>offrono volontari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dello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854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(803.11) 71:3.11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vero </a:t>
            </a:r>
            <a:r>
              <a:rPr sz="1200" spc="-5" dirty="0">
                <a:latin typeface="Times New Roman"/>
                <a:cs typeface="Times New Roman"/>
              </a:rPr>
              <a:t>Stato democratico gli </a:t>
            </a:r>
            <a:r>
              <a:rPr sz="1200" dirty="0">
                <a:latin typeface="Times New Roman"/>
                <a:cs typeface="Times New Roman"/>
              </a:rPr>
              <a:t>affari di </a:t>
            </a:r>
            <a:r>
              <a:rPr sz="1200" spc="-5" dirty="0">
                <a:latin typeface="Times New Roman"/>
                <a:cs typeface="Times New Roman"/>
              </a:rPr>
              <a:t>governo delle città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province </a:t>
            </a:r>
            <a:r>
              <a:rPr sz="1200" dirty="0">
                <a:latin typeface="Times New Roman"/>
                <a:cs typeface="Times New Roman"/>
              </a:rPr>
              <a:t>sono condotti da </a:t>
            </a:r>
            <a:r>
              <a:rPr sz="1200" spc="-5" dirty="0">
                <a:latin typeface="Times New Roman"/>
                <a:cs typeface="Times New Roman"/>
              </a:rPr>
              <a:t>esperti </a:t>
            </a:r>
            <a:r>
              <a:rPr sz="1200" dirty="0">
                <a:latin typeface="Times New Roman"/>
                <a:cs typeface="Times New Roman"/>
              </a:rPr>
              <a:t>e sono diretti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forme di </a:t>
            </a:r>
            <a:r>
              <a:rPr sz="1200" spc="-5" dirty="0">
                <a:latin typeface="Times New Roman"/>
                <a:cs typeface="Times New Roman"/>
              </a:rPr>
              <a:t>associazione </a:t>
            </a:r>
            <a:r>
              <a:rPr sz="1200" dirty="0">
                <a:latin typeface="Times New Roman"/>
                <a:cs typeface="Times New Roman"/>
              </a:rPr>
              <a:t>di persone di </a:t>
            </a:r>
            <a:r>
              <a:rPr sz="1200" spc="-5" dirty="0">
                <a:latin typeface="Times New Roman"/>
                <a:cs typeface="Times New Roman"/>
              </a:rPr>
              <a:t>carattere economico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commerciale.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39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(803.12) 71:3.12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Stati evoluti il </a:t>
            </a:r>
            <a:r>
              <a:rPr sz="1200" spc="-5" dirty="0">
                <a:latin typeface="Times New Roman"/>
                <a:cs typeface="Times New Roman"/>
              </a:rPr>
              <a:t>servizio politico </a:t>
            </a:r>
            <a:r>
              <a:rPr sz="1200" dirty="0">
                <a:latin typeface="Times New Roman"/>
                <a:cs typeface="Times New Roman"/>
              </a:rPr>
              <a:t>è tenuto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più alta stima </a:t>
            </a:r>
            <a:r>
              <a:rPr sz="1200" spc="-5" dirty="0">
                <a:latin typeface="Times New Roman"/>
                <a:cs typeface="Times New Roman"/>
              </a:rPr>
              <a:t>dalla cittadinanza.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ambizione dei 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saggi </a:t>
            </a:r>
            <a:r>
              <a:rPr sz="1200" dirty="0">
                <a:latin typeface="Times New Roman"/>
                <a:cs typeface="Times New Roman"/>
              </a:rPr>
              <a:t>e nobili è di </a:t>
            </a:r>
            <a:r>
              <a:rPr sz="1200" spc="-5" dirty="0">
                <a:latin typeface="Times New Roman"/>
                <a:cs typeface="Times New Roman"/>
              </a:rPr>
              <a:t>guadagnare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civile,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eletti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nominati ad </a:t>
            </a:r>
            <a:r>
              <a:rPr sz="1200" dirty="0">
                <a:latin typeface="Times New Roman"/>
                <a:cs typeface="Times New Roman"/>
              </a:rPr>
              <a:t>un posto di </a:t>
            </a:r>
            <a:r>
              <a:rPr sz="1200" spc="-5" dirty="0">
                <a:latin typeface="Times New Roman"/>
                <a:cs typeface="Times New Roman"/>
              </a:rPr>
              <a:t>fiducia nel </a:t>
            </a:r>
            <a:r>
              <a:rPr sz="1200" dirty="0">
                <a:latin typeface="Times New Roman"/>
                <a:cs typeface="Times New Roman"/>
              </a:rPr>
              <a:t>governo, e  tali </a:t>
            </a:r>
            <a:r>
              <a:rPr sz="1200" spc="-5" dirty="0">
                <a:latin typeface="Times New Roman"/>
                <a:cs typeface="Times New Roman"/>
              </a:rPr>
              <a:t>governi conferiscono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più alti </a:t>
            </a:r>
            <a:r>
              <a:rPr sz="1200" spc="-5" dirty="0">
                <a:latin typeface="Times New Roman"/>
                <a:cs typeface="Times New Roman"/>
              </a:rPr>
              <a:t>onori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dei loro </a:t>
            </a:r>
            <a:r>
              <a:rPr sz="1200" spc="-5" dirty="0">
                <a:latin typeface="Times New Roman"/>
                <a:cs typeface="Times New Roman"/>
              </a:rPr>
              <a:t>funzionari </a:t>
            </a:r>
            <a:r>
              <a:rPr sz="1200" dirty="0">
                <a:latin typeface="Times New Roman"/>
                <a:cs typeface="Times New Roman"/>
              </a:rPr>
              <a:t>civili e </a:t>
            </a:r>
            <a:r>
              <a:rPr sz="1200" spc="-5" dirty="0">
                <a:latin typeface="Times New Roman"/>
                <a:cs typeface="Times New Roman"/>
              </a:rPr>
              <a:t>sociali. Gli </a:t>
            </a:r>
            <a:r>
              <a:rPr sz="1200" spc="5" dirty="0">
                <a:latin typeface="Times New Roman"/>
                <a:cs typeface="Times New Roman"/>
              </a:rPr>
              <a:t>onori </a:t>
            </a:r>
            <a:r>
              <a:rPr sz="1200" dirty="0">
                <a:latin typeface="Times New Roman"/>
                <a:cs typeface="Times New Roman"/>
              </a:rPr>
              <a:t>sono poi  </a:t>
            </a:r>
            <a:r>
              <a:rPr sz="1200" spc="-5" dirty="0">
                <a:latin typeface="Times New Roman"/>
                <a:cs typeface="Times New Roman"/>
              </a:rPr>
              <a:t>concessi nel seguente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filosofi, </a:t>
            </a:r>
            <a:r>
              <a:rPr sz="1200" spc="-5" dirty="0">
                <a:latin typeface="Times New Roman"/>
                <a:cs typeface="Times New Roman"/>
              </a:rPr>
              <a:t>educatori, scienziati, industriali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militari. </a:t>
            </a:r>
            <a:r>
              <a:rPr sz="1200" dirty="0">
                <a:latin typeface="Times New Roman"/>
                <a:cs typeface="Times New Roman"/>
              </a:rPr>
              <a:t>I genitori sono debitamente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ricompensati</a:t>
            </a:r>
            <a:endParaRPr sz="1200">
              <a:latin typeface="Times New Roman"/>
              <a:cs typeface="Times New Roman"/>
            </a:endParaRPr>
          </a:p>
          <a:p>
            <a:pPr marL="88900" marR="53086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dall’eccellenza dei loro figli, ed </a:t>
            </a:r>
            <a:r>
              <a:rPr sz="1200" dirty="0">
                <a:latin typeface="Times New Roman"/>
                <a:cs typeface="Times New Roman"/>
              </a:rPr>
              <a:t>i capi </a:t>
            </a:r>
            <a:r>
              <a:rPr sz="1200" spc="-5" dirty="0">
                <a:latin typeface="Times New Roman"/>
                <a:cs typeface="Times New Roman"/>
              </a:rPr>
              <a:t>puramente religiosi, essendo ambasciatori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regno spirituale, ricevono </a:t>
            </a:r>
            <a:r>
              <a:rPr sz="1200" dirty="0">
                <a:latin typeface="Times New Roman"/>
                <a:cs typeface="Times New Roman"/>
              </a:rPr>
              <a:t>la loro vera  </a:t>
            </a:r>
            <a:r>
              <a:rPr sz="1200" spc="-5" dirty="0">
                <a:latin typeface="Times New Roman"/>
                <a:cs typeface="Times New Roman"/>
              </a:rPr>
              <a:t>ricompensa </a:t>
            </a:r>
            <a:r>
              <a:rPr sz="1200" dirty="0">
                <a:latin typeface="Times New Roman"/>
                <a:cs typeface="Times New Roman"/>
              </a:rPr>
              <a:t>in un altro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civilizzazione progressiva</a:t>
            </a:r>
            <a:endParaRPr sz="1600">
              <a:latin typeface="Times New Roman"/>
              <a:cs typeface="Times New Roman"/>
            </a:endParaRPr>
          </a:p>
          <a:p>
            <a:pPr marL="88900" marR="52895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(804.1) 71:4.1 </a:t>
            </a:r>
            <a:r>
              <a:rPr sz="1200" spc="-5" dirty="0">
                <a:latin typeface="Times New Roman"/>
                <a:cs typeface="Times New Roman"/>
              </a:rPr>
              <a:t>L’economia,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evolversi se vogliono sussistere.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condizioni statiche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 </a:t>
            </a:r>
            <a:r>
              <a:rPr sz="1200" spc="-5" dirty="0">
                <a:latin typeface="Times New Roman"/>
                <a:cs typeface="Times New Roman"/>
              </a:rPr>
              <a:t>evoluzionario sono indice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decadenza; persistono </a:t>
            </a:r>
            <a:r>
              <a:rPr sz="1200" dirty="0">
                <a:latin typeface="Times New Roman"/>
                <a:cs typeface="Times New Roman"/>
              </a:rPr>
              <a:t>solo quelle </a:t>
            </a:r>
            <a:r>
              <a:rPr sz="1200" spc="-5" dirty="0">
                <a:latin typeface="Times New Roman"/>
                <a:cs typeface="Times New Roman"/>
              </a:rPr>
              <a:t>istituzioni </a:t>
            </a:r>
            <a:r>
              <a:rPr sz="1200" spc="-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progrediscono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corrente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dell’evoluzione.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4741545" cy="4092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(804.2) 71:4.2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programma progressivo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espansione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comprende: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(804.3) 71:4.3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Preservazione delle libertà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(804.4) 71:4.4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Protezione delle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famiglie.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(804.5) 71:4.5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Promozione della </a:t>
            </a:r>
            <a:r>
              <a:rPr sz="1200" dirty="0">
                <a:latin typeface="Times New Roman"/>
                <a:cs typeface="Times New Roman"/>
              </a:rPr>
              <a:t>sicurezza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economica.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(804.6) 71:4.6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Prevenzione contro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malattie.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(804.7) 71:4.7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Istruzione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obbligatoria.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(804.8) 71:4.8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0" dirty="0">
                <a:latin typeface="Times New Roman"/>
                <a:cs typeface="Times New Roman"/>
              </a:rPr>
              <a:t>Impiego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obbligatorio.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(804.9) 71:4.9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Utilizzazione proficua del tempo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(804.10) 71:4.10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5" dirty="0">
                <a:latin typeface="Times New Roman"/>
                <a:cs typeface="Times New Roman"/>
              </a:rPr>
              <a:t>Assistenza agli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sfortunati.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(804.11) 71:4.11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5" dirty="0">
                <a:latin typeface="Times New Roman"/>
                <a:cs typeface="Times New Roman"/>
              </a:rPr>
              <a:t>Miglioramento della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razza.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(804.12) 71:4.12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5" dirty="0">
                <a:latin typeface="Times New Roman"/>
                <a:cs typeface="Times New Roman"/>
              </a:rPr>
              <a:t>Promozione della scienza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dell’arte.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(804.13) 71:4.13 </a:t>
            </a:r>
            <a:r>
              <a:rPr sz="1200" dirty="0">
                <a:latin typeface="Times New Roman"/>
                <a:cs typeface="Times New Roman"/>
              </a:rPr>
              <a:t>11. </a:t>
            </a:r>
            <a:r>
              <a:rPr sz="1200" spc="-5" dirty="0">
                <a:latin typeface="Times New Roman"/>
                <a:cs typeface="Times New Roman"/>
              </a:rPr>
              <a:t>Promozione della filosofia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saggezza.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5940" cy="3545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(804.14)  71:4.14  </a:t>
            </a:r>
            <a:r>
              <a:rPr sz="1200" dirty="0">
                <a:latin typeface="Times New Roman"/>
                <a:cs typeface="Times New Roman"/>
              </a:rPr>
              <a:t>12. </a:t>
            </a:r>
            <a:r>
              <a:rPr sz="1200" spc="-5" dirty="0">
                <a:latin typeface="Times New Roman"/>
                <a:cs typeface="Times New Roman"/>
              </a:rPr>
              <a:t>Accrescimento </a:t>
            </a:r>
            <a:r>
              <a:rPr sz="1200" dirty="0">
                <a:latin typeface="Times New Roman"/>
                <a:cs typeface="Times New Roman"/>
              </a:rPr>
              <a:t>dell’intuizione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(804.15) 71:4.15 </a:t>
            </a:r>
            <a:r>
              <a:rPr sz="1200" spc="-5" dirty="0">
                <a:latin typeface="Times New Roman"/>
                <a:cs typeface="Times New Roman"/>
              </a:rPr>
              <a:t>Questi progressi nelle arti della civiltà </a:t>
            </a:r>
            <a:r>
              <a:rPr sz="1200" dirty="0">
                <a:latin typeface="Times New Roman"/>
                <a:cs typeface="Times New Roman"/>
              </a:rPr>
              <a:t>portano </a:t>
            </a:r>
            <a:r>
              <a:rPr sz="1200" spc="-5" dirty="0">
                <a:latin typeface="Times New Roman"/>
                <a:cs typeface="Times New Roman"/>
              </a:rPr>
              <a:t>direttamente alla realizzazione delle </a:t>
            </a:r>
            <a:r>
              <a:rPr sz="1200" dirty="0">
                <a:latin typeface="Times New Roman"/>
                <a:cs typeface="Times New Roman"/>
              </a:rPr>
              <a:t>mete umane e divine più </a:t>
            </a:r>
            <a:r>
              <a:rPr sz="1200" spc="-5" dirty="0">
                <a:latin typeface="Times New Roman"/>
                <a:cs typeface="Times New Roman"/>
              </a:rPr>
              <a:t>elevate  cercate dai mortali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sociale della </a:t>
            </a:r>
            <a:r>
              <a:rPr sz="1200" spc="-5" dirty="0">
                <a:latin typeface="Times New Roman"/>
                <a:cs typeface="Times New Roman"/>
              </a:rPr>
              <a:t>fratellanza degli </a:t>
            </a:r>
            <a:r>
              <a:rPr sz="1200" dirty="0">
                <a:latin typeface="Times New Roman"/>
                <a:cs typeface="Times New Roman"/>
              </a:rPr>
              <a:t>uomini e lo </a:t>
            </a:r>
            <a:r>
              <a:rPr sz="1200" spc="-5" dirty="0">
                <a:latin typeface="Times New Roman"/>
                <a:cs typeface="Times New Roman"/>
              </a:rPr>
              <a:t>status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Dio, che </a:t>
            </a:r>
            <a:r>
              <a:rPr sz="1200" spc="-5" dirty="0">
                <a:latin typeface="Times New Roman"/>
                <a:cs typeface="Times New Roman"/>
              </a:rPr>
              <a:t>si rivela  nel desiderio supremo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individuo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è nei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87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(804.16) 71:4.16 </a:t>
            </a:r>
            <a:r>
              <a:rPr sz="1200" spc="-5" dirty="0">
                <a:latin typeface="Times New Roman"/>
                <a:cs typeface="Times New Roman"/>
              </a:rPr>
              <a:t>L’apparizione </a:t>
            </a:r>
            <a:r>
              <a:rPr sz="1200" dirty="0">
                <a:latin typeface="Times New Roman"/>
                <a:cs typeface="Times New Roman"/>
              </a:rPr>
              <a:t>di una vera </a:t>
            </a:r>
            <a:r>
              <a:rPr sz="1200" spc="-5" dirty="0">
                <a:latin typeface="Times New Roman"/>
                <a:cs typeface="Times New Roman"/>
              </a:rPr>
              <a:t>fratellanza significa che si </a:t>
            </a:r>
            <a:r>
              <a:rPr sz="1200" dirty="0">
                <a:latin typeface="Times New Roman"/>
                <a:cs typeface="Times New Roman"/>
              </a:rPr>
              <a:t>è pervenuti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ordine sociale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gioiscono  nel portare </a:t>
            </a:r>
            <a:r>
              <a:rPr sz="1200" dirty="0">
                <a:latin typeface="Times New Roman"/>
                <a:cs typeface="Times New Roman"/>
              </a:rPr>
              <a:t>i fardelli l’uno </a:t>
            </a:r>
            <a:r>
              <a:rPr sz="1200" spc="-5" dirty="0">
                <a:latin typeface="Times New Roman"/>
                <a:cs typeface="Times New Roman"/>
              </a:rPr>
              <a:t>dell’altro; essi desiderano realmente praticare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regola d’oro.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società ideale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 realizzata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deboli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malvagi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attesa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trarre vantaggi </a:t>
            </a:r>
            <a:r>
              <a:rPr sz="1200" dirty="0">
                <a:latin typeface="Times New Roman"/>
                <a:cs typeface="Times New Roman"/>
              </a:rPr>
              <a:t>ingiusti ed </a:t>
            </a:r>
            <a:r>
              <a:rPr sz="1200" spc="-5" dirty="0">
                <a:latin typeface="Times New Roman"/>
                <a:cs typeface="Times New Roman"/>
              </a:rPr>
              <a:t>empi </a:t>
            </a:r>
            <a:r>
              <a:rPr sz="1200" dirty="0">
                <a:latin typeface="Times New Roman"/>
                <a:cs typeface="Times New Roman"/>
              </a:rPr>
              <a:t>da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principalmente spinti 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servizio della </a:t>
            </a:r>
            <a:r>
              <a:rPr sz="1200" spc="-5" dirty="0">
                <a:latin typeface="Times New Roman"/>
                <a:cs typeface="Times New Roman"/>
              </a:rPr>
              <a:t>verità, della </a:t>
            </a:r>
            <a:r>
              <a:rPr sz="1200" dirty="0">
                <a:latin typeface="Times New Roman"/>
                <a:cs typeface="Times New Roman"/>
              </a:rPr>
              <a:t>bellezza e della bontà.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situazione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che una via da </a:t>
            </a:r>
            <a:r>
              <a:rPr sz="1200" spc="-5" dirty="0">
                <a:latin typeface="Times New Roman"/>
                <a:cs typeface="Times New Roman"/>
              </a:rPr>
              <a:t>seguire: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63500" marR="2108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“praticanti della regola d’oro” </a:t>
            </a:r>
            <a:r>
              <a:rPr sz="1200" dirty="0">
                <a:latin typeface="Times New Roman"/>
                <a:cs typeface="Times New Roman"/>
              </a:rPr>
              <a:t>possono instaurare una </a:t>
            </a:r>
            <a:r>
              <a:rPr sz="1200" spc="-5" dirty="0">
                <a:latin typeface="Times New Roman"/>
                <a:cs typeface="Times New Roman"/>
              </a:rPr>
              <a:t>società progressista nella quale </a:t>
            </a:r>
            <a:r>
              <a:rPr sz="1200" dirty="0">
                <a:latin typeface="Times New Roman"/>
                <a:cs typeface="Times New Roman"/>
              </a:rPr>
              <a:t>vivere secondo i </a:t>
            </a:r>
            <a:r>
              <a:rPr sz="1200" spc="-5" dirty="0">
                <a:latin typeface="Times New Roman"/>
                <a:cs typeface="Times New Roman"/>
              </a:rPr>
              <a:t>loro ideali, </a:t>
            </a:r>
            <a:r>
              <a:rPr sz="1200" dirty="0">
                <a:latin typeface="Times New Roman"/>
                <a:cs typeface="Times New Roman"/>
              </a:rPr>
              <a:t>mantenendo  </a:t>
            </a:r>
            <a:r>
              <a:rPr sz="1200" spc="-5" dirty="0">
                <a:latin typeface="Times New Roman"/>
                <a:cs typeface="Times New Roman"/>
              </a:rPr>
              <a:t>un’adeguata difesa </a:t>
            </a:r>
            <a:r>
              <a:rPr sz="1200" dirty="0">
                <a:latin typeface="Times New Roman"/>
                <a:cs typeface="Times New Roman"/>
              </a:rPr>
              <a:t>contro i </a:t>
            </a:r>
            <a:r>
              <a:rPr sz="1200" spc="-5" dirty="0">
                <a:latin typeface="Times New Roman"/>
                <a:cs typeface="Times New Roman"/>
              </a:rPr>
              <a:t>loro simili arretrati </a:t>
            </a:r>
            <a:r>
              <a:rPr sz="1200" dirty="0">
                <a:latin typeface="Times New Roman"/>
                <a:cs typeface="Times New Roman"/>
              </a:rPr>
              <a:t>che possono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sfruttare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predilezione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pace o di distruggere la  loro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progresso.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3718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(804.17) 71:4.17 </a:t>
            </a:r>
            <a:r>
              <a:rPr sz="1200" spc="-5" dirty="0">
                <a:latin typeface="Times New Roman"/>
                <a:cs typeface="Times New Roman"/>
              </a:rPr>
              <a:t>L’idealismo </a:t>
            </a:r>
            <a:r>
              <a:rPr sz="1200" dirty="0">
                <a:latin typeface="Times New Roman"/>
                <a:cs typeface="Times New Roman"/>
              </a:rPr>
              <a:t>non può mai </a:t>
            </a:r>
            <a:r>
              <a:rPr sz="1200" spc="-5" dirty="0">
                <a:latin typeface="Times New Roman"/>
                <a:cs typeface="Times New Roman"/>
              </a:rPr>
              <a:t>sopravvivere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se gli idealisti </a:t>
            </a:r>
            <a:r>
              <a:rPr sz="1200" dirty="0">
                <a:latin typeface="Times New Roman"/>
                <a:cs typeface="Times New Roman"/>
              </a:rPr>
              <a:t>di ogni </a:t>
            </a:r>
            <a:r>
              <a:rPr sz="1200" spc="-5" dirty="0">
                <a:latin typeface="Times New Roman"/>
                <a:cs typeface="Times New Roman"/>
              </a:rPr>
              <a:t>generazione si lasciano  sterminare dagli </a:t>
            </a:r>
            <a:r>
              <a:rPr sz="1200" dirty="0">
                <a:latin typeface="Times New Roman"/>
                <a:cs typeface="Times New Roman"/>
              </a:rPr>
              <a:t>ordini umani </a:t>
            </a:r>
            <a:r>
              <a:rPr sz="1200" spc="-5" dirty="0">
                <a:latin typeface="Times New Roman"/>
                <a:cs typeface="Times New Roman"/>
              </a:rPr>
              <a:t>inferiori.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ecco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test </a:t>
            </a:r>
            <a:r>
              <a:rPr sz="1200" spc="-5" dirty="0">
                <a:latin typeface="Times New Roman"/>
                <a:cs typeface="Times New Roman"/>
              </a:rPr>
              <a:t>dell’idealismo: </a:t>
            </a:r>
            <a:r>
              <a:rPr sz="1200" dirty="0">
                <a:latin typeface="Times New Roman"/>
                <a:cs typeface="Times New Roman"/>
              </a:rPr>
              <a:t>può una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evoluta </a:t>
            </a:r>
            <a:r>
              <a:rPr sz="1200" spc="-5" dirty="0">
                <a:latin typeface="Times New Roman"/>
                <a:cs typeface="Times New Roman"/>
              </a:rPr>
              <a:t>mantenere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quell’apparato</a:t>
            </a:r>
            <a:endParaRPr sz="1200">
              <a:latin typeface="Times New Roman"/>
              <a:cs typeface="Times New Roman"/>
            </a:endParaRPr>
          </a:p>
          <a:p>
            <a:pPr marL="63500" marR="11112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militare che garantisce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sicurezza contro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attacco dei suoi </a:t>
            </a:r>
            <a:r>
              <a:rPr sz="1200" dirty="0">
                <a:latin typeface="Times New Roman"/>
                <a:cs typeface="Times New Roman"/>
              </a:rPr>
              <a:t>vicini bellicosi </a:t>
            </a:r>
            <a:r>
              <a:rPr sz="1200" spc="-5" dirty="0">
                <a:latin typeface="Times New Roman"/>
                <a:cs typeface="Times New Roman"/>
              </a:rPr>
              <a:t>senza cedere alla </a:t>
            </a:r>
            <a:r>
              <a:rPr sz="1200" dirty="0">
                <a:latin typeface="Times New Roman"/>
                <a:cs typeface="Times New Roman"/>
              </a:rPr>
              <a:t>tentazione d’impiegare questa 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militare in </a:t>
            </a:r>
            <a:r>
              <a:rPr sz="1200" spc="-5" dirty="0">
                <a:latin typeface="Times New Roman"/>
                <a:cs typeface="Times New Roman"/>
              </a:rPr>
              <a:t>operazioni offensive contro altri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per scopi egoistici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espansione nazionale?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sopravvivenza nazionale  </a:t>
            </a:r>
            <a:r>
              <a:rPr sz="1200" spc="-5" dirty="0">
                <a:latin typeface="Times New Roman"/>
                <a:cs typeface="Times New Roman"/>
              </a:rPr>
              <a:t>esige </a:t>
            </a:r>
            <a:r>
              <a:rPr sz="1200" dirty="0">
                <a:latin typeface="Times New Roman"/>
                <a:cs typeface="Times New Roman"/>
              </a:rPr>
              <a:t>una preparazione e </a:t>
            </a:r>
            <a:r>
              <a:rPr sz="1200" spc="-5" dirty="0">
                <a:latin typeface="Times New Roman"/>
                <a:cs typeface="Times New Roman"/>
              </a:rPr>
              <a:t>solo l’idealismo religioso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impedire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preparazione si prostituisca divenendo aggressione.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Solo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l’amore,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fratellanza,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impedire al forte </a:t>
            </a:r>
            <a:r>
              <a:rPr sz="1200" dirty="0">
                <a:latin typeface="Times New Roman"/>
                <a:cs typeface="Times New Roman"/>
              </a:rPr>
              <a:t>di opprimere il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debole.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6584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(662.5) 57:8.18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perturbazioni elettriche nell’aria </a:t>
            </a:r>
            <a:r>
              <a:rPr sz="1200" dirty="0">
                <a:latin typeface="Times New Roman"/>
                <a:cs typeface="Times New Roman"/>
              </a:rPr>
              <a:t>e sulla </a:t>
            </a:r>
            <a:r>
              <a:rPr sz="1200" spc="-5" dirty="0">
                <a:latin typeface="Times New Roman"/>
                <a:cs typeface="Times New Roman"/>
              </a:rPr>
              <a:t>terra stavano anch’esse decrescendo.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colate di </a:t>
            </a:r>
            <a:r>
              <a:rPr sz="1200" spc="-5" dirty="0">
                <a:latin typeface="Times New Roman"/>
                <a:cs typeface="Times New Roman"/>
              </a:rPr>
              <a:t>lava avevano portato alla  superficie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miscuglio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elementi </a:t>
            </a:r>
            <a:r>
              <a:rPr sz="1200" dirty="0">
                <a:latin typeface="Times New Roman"/>
                <a:cs typeface="Times New Roman"/>
              </a:rPr>
              <a:t>che diversificarono la </a:t>
            </a:r>
            <a:r>
              <a:rPr sz="1200" spc="-5" dirty="0">
                <a:latin typeface="Times New Roman"/>
                <a:cs typeface="Times New Roman"/>
              </a:rPr>
              <a:t>crosta ed </a:t>
            </a:r>
            <a:r>
              <a:rPr sz="1200" dirty="0">
                <a:latin typeface="Times New Roman"/>
                <a:cs typeface="Times New Roman"/>
              </a:rPr>
              <a:t>isolarono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da certe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5" dirty="0">
                <a:latin typeface="Times New Roman"/>
                <a:cs typeface="Times New Roman"/>
              </a:rPr>
              <a:t>spazio. </a:t>
            </a:r>
            <a:r>
              <a:rPr sz="1200" dirty="0">
                <a:latin typeface="Times New Roman"/>
                <a:cs typeface="Times New Roman"/>
              </a:rPr>
              <a:t>E tutto  </a:t>
            </a:r>
            <a:r>
              <a:rPr sz="1200" spc="-5" dirty="0">
                <a:latin typeface="Times New Roman"/>
                <a:cs typeface="Times New Roman"/>
              </a:rPr>
              <a:t>ciò contribuì fortemente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facilitare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controllo dell’energia terrestre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regolare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flusso, com’è rivelato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funzionamento dei  poli</a:t>
            </a:r>
            <a:r>
              <a:rPr sz="1200" spc="-5" dirty="0">
                <a:latin typeface="Times New Roman"/>
                <a:cs typeface="Times New Roman"/>
              </a:rPr>
              <a:t> magnetici.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1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(662.6) 57:8.19 </a:t>
            </a:r>
            <a:r>
              <a:rPr sz="1200" i="1" dirty="0">
                <a:latin typeface="Times New Roman"/>
                <a:cs typeface="Times New Roman"/>
              </a:rPr>
              <a:t>800.000.000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fa, si assisté all’inaugurazione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epoca </a:t>
            </a:r>
            <a:r>
              <a:rPr sz="1200" spc="-5" dirty="0">
                <a:latin typeface="Times New Roman"/>
                <a:cs typeface="Times New Roman"/>
              </a:rPr>
              <a:t>terrestre, </a:t>
            </a:r>
            <a:r>
              <a:rPr sz="1200" dirty="0">
                <a:latin typeface="Times New Roman"/>
                <a:cs typeface="Times New Roman"/>
              </a:rPr>
              <a:t>l’era </a:t>
            </a:r>
            <a:r>
              <a:rPr sz="1200" spc="-5" dirty="0">
                <a:latin typeface="Times New Roman"/>
                <a:cs typeface="Times New Roman"/>
              </a:rPr>
              <a:t>dell’accresciuta </a:t>
            </a:r>
            <a:r>
              <a:rPr sz="1200" dirty="0">
                <a:latin typeface="Times New Roman"/>
                <a:cs typeface="Times New Roman"/>
              </a:rPr>
              <a:t>emersione  </a:t>
            </a:r>
            <a:r>
              <a:rPr sz="1200" spc="-5" dirty="0">
                <a:latin typeface="Times New Roman"/>
                <a:cs typeface="Times New Roman"/>
              </a:rPr>
              <a:t>continentale.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74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(662.7) 57:8.20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condensazione dell’idrosfera della </a:t>
            </a:r>
            <a:r>
              <a:rPr sz="1200" dirty="0">
                <a:latin typeface="Times New Roman"/>
                <a:cs typeface="Times New Roman"/>
              </a:rPr>
              <a:t>terra, prima </a:t>
            </a:r>
            <a:r>
              <a:rPr sz="1200" spc="-5" dirty="0">
                <a:latin typeface="Times New Roman"/>
                <a:cs typeface="Times New Roman"/>
              </a:rPr>
              <a:t>nell’oceano mondiale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nell’Oceano </a:t>
            </a:r>
            <a:r>
              <a:rPr sz="1200" dirty="0">
                <a:latin typeface="Times New Roman"/>
                <a:cs typeface="Times New Roman"/>
              </a:rPr>
              <a:t>Pacifico, </a:t>
            </a:r>
            <a:r>
              <a:rPr sz="1200" spc="-5" dirty="0">
                <a:latin typeface="Times New Roman"/>
                <a:cs typeface="Times New Roman"/>
              </a:rPr>
              <a:t>ci si </a:t>
            </a:r>
            <a:r>
              <a:rPr sz="1200" dirty="0">
                <a:latin typeface="Times New Roman"/>
                <a:cs typeface="Times New Roman"/>
              </a:rPr>
              <a:t>dovrebbe  </a:t>
            </a:r>
            <a:r>
              <a:rPr sz="1200" spc="-5" dirty="0">
                <a:latin typeface="Times New Roman"/>
                <a:cs typeface="Times New Roman"/>
              </a:rPr>
              <a:t>raffigurare quest’ultima </a:t>
            </a:r>
            <a:r>
              <a:rPr sz="1200" dirty="0">
                <a:latin typeface="Times New Roman"/>
                <a:cs typeface="Times New Roman"/>
              </a:rPr>
              <a:t>massa </a:t>
            </a:r>
            <a:r>
              <a:rPr sz="1200" spc="-5" dirty="0">
                <a:latin typeface="Times New Roman"/>
                <a:cs typeface="Times New Roman"/>
              </a:rPr>
              <a:t>d’acqua come ricoprente allora </a:t>
            </a:r>
            <a:r>
              <a:rPr sz="1200" dirty="0">
                <a:latin typeface="Times New Roman"/>
                <a:cs typeface="Times New Roman"/>
              </a:rPr>
              <a:t>i nove </a:t>
            </a:r>
            <a:r>
              <a:rPr sz="1200" spc="-5" dirty="0">
                <a:latin typeface="Times New Roman"/>
                <a:cs typeface="Times New Roman"/>
              </a:rPr>
              <a:t>decimi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superficie terrestre.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meteore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cadevano </a:t>
            </a:r>
            <a:r>
              <a:rPr sz="1200" spc="-5" dirty="0">
                <a:latin typeface="Times New Roman"/>
                <a:cs typeface="Times New Roman"/>
              </a:rPr>
              <a:t>nel  mare si accumulavano </a:t>
            </a:r>
            <a:r>
              <a:rPr sz="1200" dirty="0">
                <a:latin typeface="Times New Roman"/>
                <a:cs typeface="Times New Roman"/>
              </a:rPr>
              <a:t>sul fondo </a:t>
            </a:r>
            <a:r>
              <a:rPr sz="1200" spc="-5" dirty="0">
                <a:latin typeface="Times New Roman"/>
                <a:cs typeface="Times New Roman"/>
              </a:rPr>
              <a:t>dell’oceano, </a:t>
            </a:r>
            <a:r>
              <a:rPr sz="1200" dirty="0">
                <a:latin typeface="Times New Roman"/>
                <a:cs typeface="Times New Roman"/>
              </a:rPr>
              <a:t>perché generalmente composte di </a:t>
            </a:r>
            <a:r>
              <a:rPr sz="1200" spc="-5" dirty="0">
                <a:latin typeface="Times New Roman"/>
                <a:cs typeface="Times New Roman"/>
              </a:rPr>
              <a:t>materiali pesanti. </a:t>
            </a:r>
            <a:r>
              <a:rPr sz="1200" dirty="0">
                <a:latin typeface="Times New Roman"/>
                <a:cs typeface="Times New Roman"/>
              </a:rPr>
              <a:t>Quelle </a:t>
            </a:r>
            <a:r>
              <a:rPr sz="1200" spc="-5" dirty="0">
                <a:latin typeface="Times New Roman"/>
                <a:cs typeface="Times New Roman"/>
              </a:rPr>
              <a:t>che cadevano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 furono fortemente </a:t>
            </a:r>
            <a:r>
              <a:rPr sz="1200" dirty="0">
                <a:latin typeface="Times New Roman"/>
                <a:cs typeface="Times New Roman"/>
              </a:rPr>
              <a:t>ossidate, poi </a:t>
            </a:r>
            <a:r>
              <a:rPr sz="1200" spc="-5" dirty="0">
                <a:latin typeface="Times New Roman"/>
                <a:cs typeface="Times New Roman"/>
              </a:rPr>
              <a:t>intaccate dall’erosione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trascinate nei </a:t>
            </a:r>
            <a:r>
              <a:rPr sz="1200" dirty="0">
                <a:latin typeface="Times New Roman"/>
                <a:cs typeface="Times New Roman"/>
              </a:rPr>
              <a:t>bacini </a:t>
            </a:r>
            <a:r>
              <a:rPr sz="1200" spc="-5" dirty="0">
                <a:latin typeface="Times New Roman"/>
                <a:cs typeface="Times New Roman"/>
              </a:rPr>
              <a:t>oceanici.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fondo </a:t>
            </a:r>
            <a:r>
              <a:rPr sz="1200" spc="-5" dirty="0">
                <a:latin typeface="Times New Roman"/>
                <a:cs typeface="Times New Roman"/>
              </a:rPr>
              <a:t>dell’oceano </a:t>
            </a:r>
            <a:r>
              <a:rPr sz="1200" dirty="0">
                <a:latin typeface="Times New Roman"/>
                <a:cs typeface="Times New Roman"/>
              </a:rPr>
              <a:t>divenne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pesante, </a:t>
            </a:r>
            <a:r>
              <a:rPr sz="1200" dirty="0">
                <a:latin typeface="Times New Roman"/>
                <a:cs typeface="Times New Roman"/>
              </a:rPr>
              <a:t>e a ciò </a:t>
            </a:r>
            <a:r>
              <a:rPr sz="1200" spc="-5" dirty="0">
                <a:latin typeface="Times New Roman"/>
                <a:cs typeface="Times New Roman"/>
              </a:rPr>
              <a:t>si aggiungeva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peso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massa d’acqua </a:t>
            </a:r>
            <a:r>
              <a:rPr sz="1200" dirty="0">
                <a:latin typeface="Times New Roman"/>
                <a:cs typeface="Times New Roman"/>
              </a:rPr>
              <a:t>profonda in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punti circa sedici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chilometri.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93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(662.8) 57:8.21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spinta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basso </a:t>
            </a:r>
            <a:r>
              <a:rPr sz="1200" spc="-5" dirty="0">
                <a:latin typeface="Times New Roman"/>
                <a:cs typeface="Times New Roman"/>
              </a:rPr>
              <a:t>dell’Oceano </a:t>
            </a:r>
            <a:r>
              <a:rPr sz="1200" dirty="0">
                <a:latin typeface="Times New Roman"/>
                <a:cs typeface="Times New Roman"/>
              </a:rPr>
              <a:t>Pacifico contribuì </a:t>
            </a:r>
            <a:r>
              <a:rPr sz="1200" spc="-5" dirty="0">
                <a:latin typeface="Times New Roman"/>
                <a:cs typeface="Times New Roman"/>
              </a:rPr>
              <a:t>all’ulteriore spinta verso l’alto della </a:t>
            </a:r>
            <a:r>
              <a:rPr sz="1200" dirty="0">
                <a:latin typeface="Times New Roman"/>
                <a:cs typeface="Times New Roman"/>
              </a:rPr>
              <a:t>massa  </a:t>
            </a:r>
            <a:r>
              <a:rPr sz="1200" spc="-5" dirty="0">
                <a:latin typeface="Times New Roman"/>
                <a:cs typeface="Times New Roman"/>
              </a:rPr>
              <a:t>continentale. L’Europa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l’Africa cominciarono ad emergere dalle </a:t>
            </a:r>
            <a:r>
              <a:rPr sz="1200" dirty="0">
                <a:latin typeface="Times New Roman"/>
                <a:cs typeface="Times New Roman"/>
              </a:rPr>
              <a:t>profondità </a:t>
            </a:r>
            <a:r>
              <a:rPr sz="1200" spc="-5" dirty="0">
                <a:latin typeface="Times New Roman"/>
                <a:cs typeface="Times New Roman"/>
              </a:rPr>
              <a:t>del Pacifico contemporaneamente alle masse chiamate  ora Australia, 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Sud, e </a:t>
            </a:r>
            <a:r>
              <a:rPr sz="1200" spc="-5" dirty="0">
                <a:latin typeface="Times New Roman"/>
                <a:cs typeface="Times New Roman"/>
              </a:rPr>
              <a:t>continente Antartico,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letto dell’Oceano </a:t>
            </a:r>
            <a:r>
              <a:rPr sz="1200" dirty="0">
                <a:latin typeface="Times New Roman"/>
                <a:cs typeface="Times New Roman"/>
              </a:rPr>
              <a:t>Pacifico </a:t>
            </a:r>
            <a:r>
              <a:rPr sz="1200" spc="-5" dirty="0">
                <a:latin typeface="Times New Roman"/>
                <a:cs typeface="Times New Roman"/>
              </a:rPr>
              <a:t>era interessato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ulteriore assestamento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affondamento </a:t>
            </a:r>
            <a:r>
              <a:rPr sz="1200" dirty="0">
                <a:latin typeface="Times New Roman"/>
                <a:cs typeface="Times New Roman"/>
              </a:rPr>
              <a:t>compensatorio. Alla fine di questo </a:t>
            </a:r>
            <a:r>
              <a:rPr sz="1200" spc="-5" dirty="0">
                <a:latin typeface="Times New Roman"/>
                <a:cs typeface="Times New Roman"/>
              </a:rPr>
              <a:t>periodo quasi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terzo della superficie del globo era  costituita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terra, che </a:t>
            </a:r>
            <a:r>
              <a:rPr sz="1200" dirty="0">
                <a:latin typeface="Times New Roman"/>
                <a:cs typeface="Times New Roman"/>
              </a:rPr>
              <a:t>formava una sola </a:t>
            </a:r>
            <a:r>
              <a:rPr sz="1200" spc="-5" dirty="0">
                <a:latin typeface="Times New Roman"/>
                <a:cs typeface="Times New Roman"/>
              </a:rPr>
              <a:t>massa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continentale.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867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(662.9) 57:8.22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questo aumento dell’elevazione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 apparvero </a:t>
            </a:r>
            <a:r>
              <a:rPr sz="1200" dirty="0">
                <a:latin typeface="Times New Roman"/>
                <a:cs typeface="Times New Roman"/>
              </a:rPr>
              <a:t>le prime </a:t>
            </a:r>
            <a:r>
              <a:rPr sz="1200" spc="-5" dirty="0">
                <a:latin typeface="Times New Roman"/>
                <a:cs typeface="Times New Roman"/>
              </a:rPr>
              <a:t>differenze climatiche del pianeta. </a:t>
            </a:r>
            <a:r>
              <a:rPr sz="1200" dirty="0">
                <a:latin typeface="Times New Roman"/>
                <a:cs typeface="Times New Roman"/>
              </a:rPr>
              <a:t>Elevazione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suolo, nuvole </a:t>
            </a:r>
            <a:r>
              <a:rPr sz="1200" spc="-5" dirty="0">
                <a:latin typeface="Times New Roman"/>
                <a:cs typeface="Times New Roman"/>
              </a:rPr>
              <a:t>cosmiche </a:t>
            </a:r>
            <a:r>
              <a:rPr sz="1200" dirty="0">
                <a:latin typeface="Times New Roman"/>
                <a:cs typeface="Times New Roman"/>
              </a:rPr>
              <a:t>ed influenze </a:t>
            </a:r>
            <a:r>
              <a:rPr sz="1200" spc="-5" dirty="0">
                <a:latin typeface="Times New Roman"/>
                <a:cs typeface="Times New Roman"/>
              </a:rPr>
              <a:t>oceaniche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principali fattori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fluttuazioni climatiche.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cresta della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massa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395757"/>
            <a:ext cx="780034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continentale asiatica </a:t>
            </a:r>
            <a:r>
              <a:rPr sz="1200" dirty="0">
                <a:latin typeface="Times New Roman"/>
                <a:cs typeface="Times New Roman"/>
              </a:rPr>
              <a:t>raggiunse </a:t>
            </a:r>
            <a:r>
              <a:rPr sz="1200" spc="-5" dirty="0">
                <a:latin typeface="Times New Roman"/>
                <a:cs typeface="Times New Roman"/>
              </a:rPr>
              <a:t>un’altezza </a:t>
            </a:r>
            <a:r>
              <a:rPr sz="1200" dirty="0">
                <a:latin typeface="Times New Roman"/>
                <a:cs typeface="Times New Roman"/>
              </a:rPr>
              <a:t>di quasi </a:t>
            </a:r>
            <a:r>
              <a:rPr sz="1200" spc="-5" dirty="0">
                <a:latin typeface="Times New Roman"/>
                <a:cs typeface="Times New Roman"/>
              </a:rPr>
              <a:t>quattordicimilacinquecento metri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culmine dell’emersione delle terre. Se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vi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4200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L’evoluzione della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competizione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(805.1) 71:5.1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competizione è </a:t>
            </a:r>
            <a:r>
              <a:rPr sz="1200" spc="-5" dirty="0">
                <a:latin typeface="Times New Roman"/>
                <a:cs typeface="Times New Roman"/>
              </a:rPr>
              <a:t>indispensabile al progresso sociale,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competizione,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regolata, genera violenza. </a:t>
            </a:r>
            <a:r>
              <a:rPr sz="1200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società attuale </a:t>
            </a:r>
            <a:r>
              <a:rPr sz="1200" dirty="0">
                <a:latin typeface="Times New Roman"/>
                <a:cs typeface="Times New Roman"/>
              </a:rPr>
              <a:t>la competizione </a:t>
            </a:r>
            <a:r>
              <a:rPr sz="1200" spc="-5" dirty="0">
                <a:latin typeface="Times New Roman"/>
                <a:cs typeface="Times New Roman"/>
              </a:rPr>
              <a:t>sta lentamente rimpiazzando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determina </a:t>
            </a:r>
            <a:r>
              <a:rPr sz="1200" dirty="0">
                <a:latin typeface="Times New Roman"/>
                <a:cs typeface="Times New Roman"/>
              </a:rPr>
              <a:t>il posto </a:t>
            </a:r>
            <a:r>
              <a:rPr sz="1200" spc="-5" dirty="0">
                <a:latin typeface="Times New Roman"/>
                <a:cs typeface="Times New Roman"/>
              </a:rPr>
              <a:t>dell’individuo nell’industria, così  come decide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delle </a:t>
            </a:r>
            <a:r>
              <a:rPr sz="1200" dirty="0">
                <a:latin typeface="Times New Roman"/>
                <a:cs typeface="Times New Roman"/>
              </a:rPr>
              <a:t>industrie </a:t>
            </a:r>
            <a:r>
              <a:rPr sz="1200" spc="-5" dirty="0">
                <a:latin typeface="Times New Roman"/>
                <a:cs typeface="Times New Roman"/>
              </a:rPr>
              <a:t>stesse. (L’omicidio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guerra hanno </a:t>
            </a:r>
            <a:r>
              <a:rPr sz="1200" dirty="0">
                <a:latin typeface="Times New Roman"/>
                <a:cs typeface="Times New Roman"/>
              </a:rPr>
              <a:t>posizioni </a:t>
            </a:r>
            <a:r>
              <a:rPr sz="1200" spc="-5" dirty="0">
                <a:latin typeface="Times New Roman"/>
                <a:cs typeface="Times New Roman"/>
              </a:rPr>
              <a:t>diverse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ai </a:t>
            </a:r>
            <a:r>
              <a:rPr sz="1200" dirty="0">
                <a:latin typeface="Times New Roman"/>
                <a:cs typeface="Times New Roman"/>
              </a:rPr>
              <a:t>costumi;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giacché</a:t>
            </a:r>
            <a:endParaRPr sz="1200">
              <a:latin typeface="Times New Roman"/>
              <a:cs typeface="Times New Roman"/>
            </a:endParaRPr>
          </a:p>
          <a:p>
            <a:pPr marL="76200" marR="2063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l’omicidio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proscritto </a:t>
            </a:r>
            <a:r>
              <a:rPr sz="1200" dirty="0">
                <a:latin typeface="Times New Roman"/>
                <a:cs typeface="Times New Roman"/>
              </a:rPr>
              <a:t>fin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tempi della società, 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mai stata </a:t>
            </a:r>
            <a:r>
              <a:rPr sz="1200" spc="-5" dirty="0">
                <a:latin typeface="Times New Roman"/>
                <a:cs typeface="Times New Roman"/>
              </a:rPr>
              <a:t>bandita dall’umanità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 insieme.)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89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(805.2) 71:5.2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ideale s’impegna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regolare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condotta sociale solo </a:t>
            </a:r>
            <a:r>
              <a:rPr sz="1200" dirty="0">
                <a:latin typeface="Times New Roman"/>
                <a:cs typeface="Times New Roman"/>
              </a:rPr>
              <a:t>quanto basta </a:t>
            </a:r>
            <a:r>
              <a:rPr sz="1200" spc="-5" dirty="0">
                <a:latin typeface="Times New Roman"/>
                <a:cs typeface="Times New Roman"/>
              </a:rPr>
              <a:t>per eliminare </a:t>
            </a:r>
            <a:r>
              <a:rPr sz="1200" dirty="0">
                <a:latin typeface="Times New Roman"/>
                <a:cs typeface="Times New Roman"/>
              </a:rPr>
              <a:t>la violenza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competizione  individuale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impedire </a:t>
            </a:r>
            <a:r>
              <a:rPr sz="1200" spc="-5" dirty="0">
                <a:latin typeface="Times New Roman"/>
                <a:cs typeface="Times New Roman"/>
              </a:rPr>
              <a:t>l’ingiustizia nell’iniziativa personale. Ecco </a:t>
            </a:r>
            <a:r>
              <a:rPr sz="1200" dirty="0">
                <a:latin typeface="Times New Roman"/>
                <a:cs typeface="Times New Roman"/>
              </a:rPr>
              <a:t>un grande </a:t>
            </a:r>
            <a:r>
              <a:rPr sz="1200" spc="-5" dirty="0">
                <a:latin typeface="Times New Roman"/>
                <a:cs typeface="Times New Roman"/>
              </a:rPr>
              <a:t>problema </a:t>
            </a:r>
            <a:r>
              <a:rPr sz="1200" dirty="0">
                <a:latin typeface="Times New Roman"/>
                <a:cs typeface="Times New Roman"/>
              </a:rPr>
              <a:t>per uno Stato: come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garantire la 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tranquillità nell’industria, far pagare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imposte </a:t>
            </a:r>
            <a:r>
              <a:rPr sz="1200" spc="-5" dirty="0">
                <a:latin typeface="Times New Roman"/>
                <a:cs typeface="Times New Roman"/>
              </a:rPr>
              <a:t>per sostenere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dello </a:t>
            </a:r>
            <a:r>
              <a:rPr sz="1200" dirty="0">
                <a:latin typeface="Times New Roman"/>
                <a:cs typeface="Times New Roman"/>
              </a:rPr>
              <a:t>Stato e </a:t>
            </a:r>
            <a:r>
              <a:rPr sz="1200" spc="-5" dirty="0">
                <a:latin typeface="Times New Roman"/>
                <a:cs typeface="Times New Roman"/>
              </a:rPr>
              <a:t>allo stesso </a:t>
            </a:r>
            <a:r>
              <a:rPr sz="1200" spc="5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impedire alla  fiscalità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ostacolare </a:t>
            </a:r>
            <a:r>
              <a:rPr sz="1200" dirty="0">
                <a:latin typeface="Times New Roman"/>
                <a:cs typeface="Times New Roman"/>
              </a:rPr>
              <a:t>l’industria e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Stato di </a:t>
            </a:r>
            <a:r>
              <a:rPr sz="1200" spc="-5" dirty="0">
                <a:latin typeface="Times New Roman"/>
                <a:cs typeface="Times New Roman"/>
              </a:rPr>
              <a:t>diventare parassita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tiranno?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(805.3) 71:5.3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ere primitive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</a:t>
            </a:r>
            <a:r>
              <a:rPr sz="1200" dirty="0">
                <a:latin typeface="Times New Roman"/>
                <a:cs typeface="Times New Roman"/>
              </a:rPr>
              <a:t>mondo la competizione è </a:t>
            </a:r>
            <a:r>
              <a:rPr sz="1200" spc="-5" dirty="0">
                <a:latin typeface="Times New Roman"/>
                <a:cs typeface="Times New Roman"/>
              </a:rPr>
              <a:t>indispensabile al progresso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civiltà. Via </a:t>
            </a:r>
            <a:r>
              <a:rPr sz="1200" dirty="0">
                <a:latin typeface="Times New Roman"/>
                <a:cs typeface="Times New Roman"/>
              </a:rPr>
              <a:t>via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36131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l’evoluzione dell’uomo progredisce,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cooperazione </a:t>
            </a:r>
            <a:r>
              <a:rPr sz="1200" dirty="0">
                <a:latin typeface="Times New Roman"/>
                <a:cs typeface="Times New Roman"/>
              </a:rPr>
              <a:t>diviene sempre più </a:t>
            </a:r>
            <a:r>
              <a:rPr sz="1200" spc="-5" dirty="0">
                <a:latin typeface="Times New Roman"/>
                <a:cs typeface="Times New Roman"/>
              </a:rPr>
              <a:t>efficace. Nelle civiltà </a:t>
            </a:r>
            <a:r>
              <a:rPr sz="1200" dirty="0">
                <a:latin typeface="Times New Roman"/>
                <a:cs typeface="Times New Roman"/>
              </a:rPr>
              <a:t>avanzate la </a:t>
            </a:r>
            <a:r>
              <a:rPr sz="1200" spc="-5" dirty="0">
                <a:latin typeface="Times New Roman"/>
                <a:cs typeface="Times New Roman"/>
              </a:rPr>
              <a:t>cooperazione </a:t>
            </a:r>
            <a:r>
              <a:rPr sz="1200" dirty="0">
                <a:latin typeface="Times New Roman"/>
                <a:cs typeface="Times New Roman"/>
              </a:rPr>
              <a:t>è più  </a:t>
            </a: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dirty="0">
                <a:latin typeface="Times New Roman"/>
                <a:cs typeface="Times New Roman"/>
              </a:rPr>
              <a:t>della competizione. </a:t>
            </a:r>
            <a:r>
              <a:rPr sz="1200" spc="-5" dirty="0">
                <a:latin typeface="Times New Roman"/>
                <a:cs typeface="Times New Roman"/>
              </a:rPr>
              <a:t>L’uomo primitivo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stimolato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competizione. L’evoluzione primitiva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caratterizzata dalla  sopravvivenza degli esseri biologicamente </a:t>
            </a:r>
            <a:r>
              <a:rPr sz="1200" dirty="0">
                <a:latin typeface="Times New Roman"/>
                <a:cs typeface="Times New Roman"/>
              </a:rPr>
              <a:t>idonei, ma le </a:t>
            </a:r>
            <a:r>
              <a:rPr sz="1200" spc="-5" dirty="0">
                <a:latin typeface="Times New Roman"/>
                <a:cs typeface="Times New Roman"/>
              </a:rPr>
              <a:t>civiltà successive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favorite dalla </a:t>
            </a:r>
            <a:r>
              <a:rPr sz="1200" spc="-5" dirty="0">
                <a:latin typeface="Times New Roman"/>
                <a:cs typeface="Times New Roman"/>
              </a:rPr>
              <a:t>cooperazione intelligente,  dall’associazione </a:t>
            </a:r>
            <a:r>
              <a:rPr sz="1200" dirty="0">
                <a:latin typeface="Times New Roman"/>
                <a:cs typeface="Times New Roman"/>
              </a:rPr>
              <a:t>comprensiva e </a:t>
            </a:r>
            <a:r>
              <a:rPr sz="1200" spc="-5" dirty="0">
                <a:latin typeface="Times New Roman"/>
                <a:cs typeface="Times New Roman"/>
              </a:rPr>
              <a:t>dalla fratellanza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462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(805.4) 71:5.4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concorrenza nell’industria </a:t>
            </a:r>
            <a:r>
              <a:rPr sz="1200" dirty="0">
                <a:latin typeface="Times New Roman"/>
                <a:cs typeface="Times New Roman"/>
              </a:rPr>
              <a:t>comporta </a:t>
            </a:r>
            <a:r>
              <a:rPr sz="1200" spc="-5" dirty="0">
                <a:latin typeface="Times New Roman"/>
                <a:cs typeface="Times New Roman"/>
              </a:rPr>
              <a:t>sprechi eccessivi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altamente </a:t>
            </a:r>
            <a:r>
              <a:rPr sz="1200" dirty="0">
                <a:latin typeface="Times New Roman"/>
                <a:cs typeface="Times New Roman"/>
              </a:rPr>
              <a:t>inefficace, ma </a:t>
            </a:r>
            <a:r>
              <a:rPr sz="1200" spc="-5" dirty="0">
                <a:latin typeface="Times New Roman"/>
                <a:cs typeface="Times New Roman"/>
              </a:rPr>
              <a:t>nessun tentativo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eliminare questa 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perdita economica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essere incoraggiato se tali aggiustamenti comportano anche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più piccola  </a:t>
            </a:r>
            <a:r>
              <a:rPr sz="1200" spc="-5" dirty="0">
                <a:latin typeface="Times New Roman"/>
                <a:cs typeface="Times New Roman"/>
              </a:rPr>
              <a:t>abrogazione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qualcuna delle libertà </a:t>
            </a:r>
            <a:r>
              <a:rPr sz="1200" dirty="0">
                <a:latin typeface="Times New Roman"/>
                <a:cs typeface="Times New Roman"/>
              </a:rPr>
              <a:t>individuali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fondamentali.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3880" cy="40163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78130" indent="-202565">
              <a:lnSpc>
                <a:spcPct val="100000"/>
              </a:lnSpc>
              <a:spcBef>
                <a:spcPts val="95"/>
              </a:spcBef>
              <a:buAutoNum type="arabicPeriod" startAt="6"/>
              <a:tabLst>
                <a:tab pos="278765" algn="l"/>
              </a:tabLst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Il movente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profitto</a:t>
            </a:r>
            <a:endParaRPr sz="1600">
              <a:latin typeface="Times New Roman"/>
              <a:cs typeface="Times New Roman"/>
            </a:endParaRPr>
          </a:p>
          <a:p>
            <a:pPr marL="76200" marR="255904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(805.5) 71:6.1 </a:t>
            </a:r>
            <a:r>
              <a:rPr sz="1200" spc="-5" dirty="0">
                <a:latin typeface="Times New Roman"/>
                <a:cs typeface="Times New Roman"/>
              </a:rPr>
              <a:t>L’attuale </a:t>
            </a:r>
            <a:r>
              <a:rPr sz="1200" dirty="0">
                <a:latin typeface="Times New Roman"/>
                <a:cs typeface="Times New Roman"/>
              </a:rPr>
              <a:t>economia motivata </a:t>
            </a:r>
            <a:r>
              <a:rPr sz="1200" spc="-5" dirty="0">
                <a:latin typeface="Times New Roman"/>
                <a:cs typeface="Times New Roman"/>
              </a:rPr>
              <a:t>dal profitto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condannata, </a:t>
            </a:r>
            <a:r>
              <a:rPr sz="1200" dirty="0">
                <a:latin typeface="Times New Roman"/>
                <a:cs typeface="Times New Roman"/>
              </a:rPr>
              <a:t>a meno che </a:t>
            </a:r>
            <a:r>
              <a:rPr sz="1200" spc="-5" dirty="0">
                <a:latin typeface="Times New Roman"/>
                <a:cs typeface="Times New Roman"/>
              </a:rPr>
              <a:t>ai moventi del profitto </a:t>
            </a:r>
            <a:r>
              <a:rPr sz="1200" dirty="0">
                <a:latin typeface="Times New Roman"/>
                <a:cs typeface="Times New Roman"/>
              </a:rPr>
              <a:t>non si </a:t>
            </a:r>
            <a:r>
              <a:rPr sz="1200" spc="-5" dirty="0">
                <a:latin typeface="Times New Roman"/>
                <a:cs typeface="Times New Roman"/>
              </a:rPr>
              <a:t>possano aggiungere </a:t>
            </a:r>
            <a:r>
              <a:rPr sz="1200" dirty="0">
                <a:latin typeface="Times New Roman"/>
                <a:cs typeface="Times New Roman"/>
              </a:rPr>
              <a:t>i  moventi del </a:t>
            </a:r>
            <a:r>
              <a:rPr sz="1200" spc="-5" dirty="0">
                <a:latin typeface="Times New Roman"/>
                <a:cs typeface="Times New Roman"/>
              </a:rPr>
              <a:t>servizio.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concorrenza spietata </a:t>
            </a:r>
            <a:r>
              <a:rPr sz="1200" dirty="0">
                <a:latin typeface="Times New Roman"/>
                <a:cs typeface="Times New Roman"/>
              </a:rPr>
              <a:t>basata </a:t>
            </a:r>
            <a:r>
              <a:rPr sz="1200" spc="-5" dirty="0">
                <a:latin typeface="Times New Roman"/>
                <a:cs typeface="Times New Roman"/>
              </a:rPr>
              <a:t>sul gretto interesse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finisce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anche quelle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conservare.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motivazione </a:t>
            </a:r>
            <a:r>
              <a:rPr sz="1200" spc="-5" dirty="0">
                <a:latin typeface="Times New Roman"/>
                <a:cs typeface="Times New Roman"/>
              </a:rPr>
              <a:t>esclusiva ed egoistica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profitto </a:t>
            </a:r>
            <a:r>
              <a:rPr sz="1200" dirty="0">
                <a:latin typeface="Times New Roman"/>
                <a:cs typeface="Times New Roman"/>
              </a:rPr>
              <a:t>è incompatibile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ideali </a:t>
            </a:r>
            <a:r>
              <a:rPr sz="1200" spc="-5" dirty="0">
                <a:latin typeface="Times New Roman"/>
                <a:cs typeface="Times New Roman"/>
              </a:rPr>
              <a:t>cristiani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ancor più  </a:t>
            </a:r>
            <a:r>
              <a:rPr sz="1200" spc="-5" dirty="0">
                <a:latin typeface="Times New Roman"/>
                <a:cs typeface="Times New Roman"/>
              </a:rPr>
              <a:t>incompatibile con gli insegnamenti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7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(805.6) 71:6.2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economia </a:t>
            </a:r>
            <a:r>
              <a:rPr sz="1200" dirty="0">
                <a:latin typeface="Times New Roman"/>
                <a:cs typeface="Times New Roman"/>
              </a:rPr>
              <a:t>il movente </a:t>
            </a:r>
            <a:r>
              <a:rPr sz="1200" spc="-5" dirty="0">
                <a:latin typeface="Times New Roman"/>
                <a:cs typeface="Times New Roman"/>
              </a:rPr>
              <a:t>del profitto </a:t>
            </a:r>
            <a:r>
              <a:rPr sz="1200" dirty="0">
                <a:latin typeface="Times New Roman"/>
                <a:cs typeface="Times New Roman"/>
              </a:rPr>
              <a:t>è, per il </a:t>
            </a:r>
            <a:r>
              <a:rPr sz="1200" spc="-5" dirty="0">
                <a:latin typeface="Times New Roman"/>
                <a:cs typeface="Times New Roman"/>
              </a:rPr>
              <a:t>movente del </a:t>
            </a:r>
            <a:r>
              <a:rPr sz="1200" dirty="0">
                <a:latin typeface="Times New Roman"/>
                <a:cs typeface="Times New Roman"/>
              </a:rPr>
              <a:t>servizio,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l’amore </a:t>
            </a:r>
            <a:r>
              <a:rPr sz="1200" spc="-5" dirty="0">
                <a:latin typeface="Times New Roman"/>
                <a:cs typeface="Times New Roman"/>
              </a:rPr>
              <a:t>nella religione.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 movente </a:t>
            </a:r>
            <a:r>
              <a:rPr sz="1200" spc="-5" dirty="0">
                <a:latin typeface="Times New Roman"/>
                <a:cs typeface="Times New Roman"/>
              </a:rPr>
              <a:t>del profitto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deve essere </a:t>
            </a:r>
            <a:r>
              <a:rPr sz="1200" dirty="0">
                <a:latin typeface="Times New Roman"/>
                <a:cs typeface="Times New Roman"/>
              </a:rPr>
              <a:t>distrutto o </a:t>
            </a:r>
            <a:r>
              <a:rPr sz="1200" spc="-5" dirty="0">
                <a:latin typeface="Times New Roman"/>
                <a:cs typeface="Times New Roman"/>
              </a:rPr>
              <a:t>eliminato bruscamente; </a:t>
            </a:r>
            <a:r>
              <a:rPr sz="1200" dirty="0">
                <a:latin typeface="Times New Roman"/>
                <a:cs typeface="Times New Roman"/>
              </a:rPr>
              <a:t>esso mantiene </a:t>
            </a:r>
            <a:r>
              <a:rPr sz="1200" spc="-5" dirty="0">
                <a:latin typeface="Times New Roman"/>
                <a:cs typeface="Times New Roman"/>
              </a:rPr>
              <a:t>assiduamente occupati </a:t>
            </a:r>
            <a:r>
              <a:rPr sz="1200" dirty="0">
                <a:latin typeface="Times New Roman"/>
                <a:cs typeface="Times New Roman"/>
              </a:rPr>
              <a:t>molti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altrimenti indolenti. 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necessario tuttavia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questo stimolatore d’energia sociale abbia </a:t>
            </a:r>
            <a:r>
              <a:rPr sz="1200" dirty="0">
                <a:latin typeface="Times New Roman"/>
                <a:cs typeface="Times New Roman"/>
              </a:rPr>
              <a:t>sempre obiettivi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egoistici.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(805.7) 71:6.3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movente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profitto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attività economiche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completamente egoistico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totalmente indegno </a:t>
            </a:r>
            <a:r>
              <a:rPr sz="1200" dirty="0">
                <a:latin typeface="Times New Roman"/>
                <a:cs typeface="Times New Roman"/>
              </a:rPr>
              <a:t>di un ordine sociale  </a:t>
            </a:r>
            <a:r>
              <a:rPr sz="1200" spc="-5" dirty="0">
                <a:latin typeface="Times New Roman"/>
                <a:cs typeface="Times New Roman"/>
              </a:rPr>
              <a:t>avanzato;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fattore indispensabile nelle fasi </a:t>
            </a:r>
            <a:r>
              <a:rPr sz="1200" dirty="0">
                <a:latin typeface="Times New Roman"/>
                <a:cs typeface="Times New Roman"/>
              </a:rPr>
              <a:t>iniziali della </a:t>
            </a:r>
            <a:r>
              <a:rPr sz="1200" spc="-5" dirty="0">
                <a:latin typeface="Times New Roman"/>
                <a:cs typeface="Times New Roman"/>
              </a:rPr>
              <a:t>civilizzazione.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profitto non 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tolto </a:t>
            </a:r>
            <a:r>
              <a:rPr sz="1200" spc="-5" dirty="0">
                <a:latin typeface="Times New Roman"/>
                <a:cs typeface="Times New Roman"/>
              </a:rPr>
              <a:t>agli  </a:t>
            </a:r>
            <a:r>
              <a:rPr sz="1200" dirty="0">
                <a:latin typeface="Times New Roman"/>
                <a:cs typeface="Times New Roman"/>
              </a:rPr>
              <a:t>uomini prima </a:t>
            </a:r>
            <a:r>
              <a:rPr sz="1200" spc="-5" dirty="0">
                <a:latin typeface="Times New Roman"/>
                <a:cs typeface="Times New Roman"/>
              </a:rPr>
              <a:t>che essi </a:t>
            </a:r>
            <a:r>
              <a:rPr sz="1200" dirty="0">
                <a:latin typeface="Times New Roman"/>
                <a:cs typeface="Times New Roman"/>
              </a:rPr>
              <a:t>abbiano </a:t>
            </a:r>
            <a:r>
              <a:rPr sz="1200" spc="-5" dirty="0">
                <a:latin typeface="Times New Roman"/>
                <a:cs typeface="Times New Roman"/>
              </a:rPr>
              <a:t>fermamente incorporato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moventi non </a:t>
            </a:r>
            <a:r>
              <a:rPr sz="1200" spc="-5" dirty="0">
                <a:latin typeface="Times New Roman"/>
                <a:cs typeface="Times New Roman"/>
              </a:rPr>
              <a:t>lucrativi </a:t>
            </a:r>
            <a:r>
              <a:rPr sz="1200" dirty="0">
                <a:latin typeface="Times New Roman"/>
                <a:cs typeface="Times New Roman"/>
              </a:rPr>
              <a:t>nella conquista </a:t>
            </a:r>
            <a:r>
              <a:rPr sz="1200" spc="-5" dirty="0">
                <a:latin typeface="Times New Roman"/>
                <a:cs typeface="Times New Roman"/>
              </a:rPr>
              <a:t>economica </a:t>
            </a:r>
            <a:r>
              <a:rPr sz="1200" dirty="0">
                <a:latin typeface="Times New Roman"/>
                <a:cs typeface="Times New Roman"/>
              </a:rPr>
              <a:t>e nel  </a:t>
            </a:r>
            <a:r>
              <a:rPr sz="1200" spc="-5" dirty="0">
                <a:latin typeface="Times New Roman"/>
                <a:cs typeface="Times New Roman"/>
              </a:rPr>
              <a:t>servizio sociale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cioè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bisogno trascendente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saggezza superlativa,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fratellanza stimolante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perfezione della  </a:t>
            </a:r>
            <a:r>
              <a:rPr sz="1200" spc="-5" dirty="0">
                <a:latin typeface="Times New Roman"/>
                <a:cs typeface="Times New Roman"/>
              </a:rPr>
              <a:t>realizzazione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278130" indent="-202565">
              <a:lnSpc>
                <a:spcPct val="100000"/>
              </a:lnSpc>
              <a:spcBef>
                <a:spcPts val="5"/>
              </a:spcBef>
              <a:buAutoNum type="arabicPeriod" startAt="7"/>
              <a:tabLst>
                <a:tab pos="278765" algn="l"/>
              </a:tabLst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L’educazione</a:t>
            </a:r>
            <a:endParaRPr sz="1600">
              <a:latin typeface="Times New Roman"/>
              <a:cs typeface="Times New Roman"/>
            </a:endParaRPr>
          </a:p>
          <a:p>
            <a:pPr marL="76200" marR="297815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(806.1) 71:7.1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Stato durevole è </a:t>
            </a:r>
            <a:r>
              <a:rPr sz="1200" spc="-5" dirty="0">
                <a:latin typeface="Times New Roman"/>
                <a:cs typeface="Times New Roman"/>
              </a:rPr>
              <a:t>fondato sulla cultura, dominato dagli ideali </a:t>
            </a:r>
            <a:r>
              <a:rPr sz="1200" dirty="0">
                <a:latin typeface="Times New Roman"/>
                <a:cs typeface="Times New Roman"/>
              </a:rPr>
              <a:t>e motivato </a:t>
            </a:r>
            <a:r>
              <a:rPr sz="1200" spc="-5" dirty="0">
                <a:latin typeface="Times New Roman"/>
                <a:cs typeface="Times New Roman"/>
              </a:rPr>
              <a:t>dal servizio.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scopo dell’educazione  dovrebbe essere </a:t>
            </a:r>
            <a:r>
              <a:rPr sz="1200" dirty="0">
                <a:latin typeface="Times New Roman"/>
                <a:cs typeface="Times New Roman"/>
              </a:rPr>
              <a:t>l’acquisizione di </a:t>
            </a:r>
            <a:r>
              <a:rPr sz="1200" spc="-5" dirty="0">
                <a:latin typeface="Times New Roman"/>
                <a:cs typeface="Times New Roman"/>
              </a:rPr>
              <a:t>abilità,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dell’individualità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valori  </a:t>
            </a:r>
            <a:r>
              <a:rPr sz="1200" spc="-5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40395" cy="40817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(806.2) 71:7.2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ideale l’educazione continua per </a:t>
            </a:r>
            <a:r>
              <a:rPr sz="1200" dirty="0">
                <a:latin typeface="Times New Roman"/>
                <a:cs typeface="Times New Roman"/>
              </a:rPr>
              <a:t>tutta la vita e la </a:t>
            </a:r>
            <a:r>
              <a:rPr sz="1200" spc="-5" dirty="0">
                <a:latin typeface="Times New Roman"/>
                <a:cs typeface="Times New Roman"/>
              </a:rPr>
              <a:t>filosofia diventa talvolta </a:t>
            </a:r>
            <a:r>
              <a:rPr sz="1200" dirty="0">
                <a:latin typeface="Times New Roman"/>
                <a:cs typeface="Times New Roman"/>
              </a:rPr>
              <a:t>la meta principale dei suoi </a:t>
            </a:r>
            <a:r>
              <a:rPr sz="1200" spc="-5" dirty="0">
                <a:latin typeface="Times New Roman"/>
                <a:cs typeface="Times New Roman"/>
              </a:rPr>
              <a:t>cittadini.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di una tale comunità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la saggezza </a:t>
            </a:r>
            <a:r>
              <a:rPr sz="1200" spc="-5" dirty="0">
                <a:latin typeface="Times New Roman"/>
                <a:cs typeface="Times New Roman"/>
              </a:rPr>
              <a:t>per accrescere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relazioni umane: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significati della realtà,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nobiltà </a:t>
            </a:r>
            <a:r>
              <a:rPr sz="1200" spc="-5" dirty="0">
                <a:latin typeface="Times New Roman"/>
                <a:cs typeface="Times New Roman"/>
              </a:rPr>
              <a:t>dei valori, gli </a:t>
            </a:r>
            <a:r>
              <a:rPr sz="1200" dirty="0">
                <a:latin typeface="Times New Roman"/>
                <a:cs typeface="Times New Roman"/>
              </a:rPr>
              <a:t>scopi della vita e le </a:t>
            </a:r>
            <a:r>
              <a:rPr sz="1200" spc="-5" dirty="0">
                <a:latin typeface="Times New Roman"/>
                <a:cs typeface="Times New Roman"/>
              </a:rPr>
              <a:t>glorie </a:t>
            </a:r>
            <a:r>
              <a:rPr sz="1200" dirty="0">
                <a:latin typeface="Times New Roman"/>
                <a:cs typeface="Times New Roman"/>
              </a:rPr>
              <a:t>del destino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308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(806.3) 71:7.3 </a:t>
            </a:r>
            <a:r>
              <a:rPr sz="1200" spc="-5" dirty="0">
                <a:latin typeface="Times New Roman"/>
                <a:cs typeface="Times New Roman"/>
              </a:rPr>
              <a:t>Gli Urantiani dovrebbero avere </a:t>
            </a:r>
            <a:r>
              <a:rPr sz="1200" dirty="0">
                <a:latin typeface="Times New Roman"/>
                <a:cs typeface="Times New Roman"/>
              </a:rPr>
              <a:t>una visione di una </a:t>
            </a:r>
            <a:r>
              <a:rPr sz="1200" spc="-5" dirty="0">
                <a:latin typeface="Times New Roman"/>
                <a:cs typeface="Times New Roman"/>
              </a:rPr>
              <a:t>società culturale </a:t>
            </a:r>
            <a:r>
              <a:rPr sz="1200" dirty="0">
                <a:latin typeface="Times New Roman"/>
                <a:cs typeface="Times New Roman"/>
              </a:rPr>
              <a:t>nuova e più elevata. </a:t>
            </a:r>
            <a:r>
              <a:rPr sz="1200" spc="-5" dirty="0">
                <a:latin typeface="Times New Roman"/>
                <a:cs typeface="Times New Roman"/>
              </a:rPr>
              <a:t>L’educazione balzerà </a:t>
            </a:r>
            <a:r>
              <a:rPr sz="1200" dirty="0">
                <a:latin typeface="Times New Roman"/>
                <a:cs typeface="Times New Roman"/>
              </a:rPr>
              <a:t>a nuovi 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superamento del sistema economico puramente </a:t>
            </a:r>
            <a:r>
              <a:rPr sz="1200" dirty="0">
                <a:latin typeface="Times New Roman"/>
                <a:cs typeface="Times New Roman"/>
              </a:rPr>
              <a:t>motivato </a:t>
            </a:r>
            <a:r>
              <a:rPr sz="1200" spc="-5" dirty="0">
                <a:latin typeface="Times New Roman"/>
                <a:cs typeface="Times New Roman"/>
              </a:rPr>
              <a:t>dal profitto. L’educazione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troppo a </a:t>
            </a:r>
            <a:r>
              <a:rPr sz="1200" spc="5" dirty="0">
                <a:latin typeface="Times New Roman"/>
                <a:cs typeface="Times New Roman"/>
              </a:rPr>
              <a:t>lungo  </a:t>
            </a:r>
            <a:r>
              <a:rPr sz="1200" dirty="0">
                <a:latin typeface="Times New Roman"/>
                <a:cs typeface="Times New Roman"/>
              </a:rPr>
              <a:t>nazionalista, </a:t>
            </a:r>
            <a:r>
              <a:rPr sz="1200" spc="-5" dirty="0">
                <a:latin typeface="Times New Roman"/>
                <a:cs typeface="Times New Roman"/>
              </a:rPr>
              <a:t>militarista, esaltando l’ego </a:t>
            </a:r>
            <a:r>
              <a:rPr sz="1200" dirty="0">
                <a:latin typeface="Times New Roman"/>
                <a:cs typeface="Times New Roman"/>
              </a:rPr>
              <a:t>e mirando </a:t>
            </a:r>
            <a:r>
              <a:rPr sz="1200" spc="-5" dirty="0">
                <a:latin typeface="Times New Roman"/>
                <a:cs typeface="Times New Roman"/>
              </a:rPr>
              <a:t>al successo personale; essa deve </a:t>
            </a:r>
            <a:r>
              <a:rPr sz="1200" dirty="0">
                <a:latin typeface="Times New Roman"/>
                <a:cs typeface="Times New Roman"/>
              </a:rPr>
              <a:t>divenire infine </a:t>
            </a:r>
            <a:r>
              <a:rPr sz="1200" spc="-5" dirty="0">
                <a:latin typeface="Times New Roman"/>
                <a:cs typeface="Times New Roman"/>
              </a:rPr>
              <a:t>mondiale, idealistica,  autorealizzativa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portata 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2034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(806.4) 71:7.4 </a:t>
            </a:r>
            <a:r>
              <a:rPr sz="1200" spc="-5" dirty="0">
                <a:latin typeface="Times New Roman"/>
                <a:cs typeface="Times New Roman"/>
              </a:rPr>
              <a:t>L’educazione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recentemente passata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controllo del clero </a:t>
            </a:r>
            <a:r>
              <a:rPr sz="1200" dirty="0">
                <a:latin typeface="Times New Roman"/>
                <a:cs typeface="Times New Roman"/>
              </a:rPr>
              <a:t>a quello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di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d’affari. Alla 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dovrà </a:t>
            </a:r>
            <a:r>
              <a:rPr sz="1200" spc="-5" dirty="0">
                <a:latin typeface="Times New Roman"/>
                <a:cs typeface="Times New Roman"/>
              </a:rPr>
              <a:t>essere affidata ai </a:t>
            </a:r>
            <a:r>
              <a:rPr sz="1200" dirty="0">
                <a:latin typeface="Times New Roman"/>
                <a:cs typeface="Times New Roman"/>
              </a:rPr>
              <a:t>filosofi 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scienziati. </a:t>
            </a:r>
            <a:r>
              <a:rPr sz="1200" spc="-5" dirty="0">
                <a:latin typeface="Times New Roman"/>
                <a:cs typeface="Times New Roman"/>
              </a:rPr>
              <a:t>Gli insegnanti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liberi, veri </a:t>
            </a:r>
            <a:r>
              <a:rPr sz="1200" dirty="0">
                <a:latin typeface="Times New Roman"/>
                <a:cs typeface="Times New Roman"/>
              </a:rPr>
              <a:t>conduttori, affinché la  </a:t>
            </a:r>
            <a:r>
              <a:rPr sz="1200" spc="-5" dirty="0">
                <a:latin typeface="Times New Roman"/>
                <a:cs typeface="Times New Roman"/>
              </a:rPr>
              <a:t>filosofia,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saggezza, possa diventare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meta principale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dell’educazione.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632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(806.5) 71:7.5 </a:t>
            </a:r>
            <a:r>
              <a:rPr sz="1200" spc="-5" dirty="0">
                <a:latin typeface="Times New Roman"/>
                <a:cs typeface="Times New Roman"/>
              </a:rPr>
              <a:t>L’educazione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l’impegno </a:t>
            </a:r>
            <a:r>
              <a:rPr sz="1200" dirty="0">
                <a:latin typeface="Times New Roman"/>
                <a:cs typeface="Times New Roman"/>
              </a:rPr>
              <a:t>di tutta una </a:t>
            </a:r>
            <a:r>
              <a:rPr sz="1200" spc="-5" dirty="0">
                <a:latin typeface="Times New Roman"/>
                <a:cs typeface="Times New Roman"/>
              </a:rPr>
              <a:t>vita;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deve continuare per </a:t>
            </a:r>
            <a:r>
              <a:rPr sz="1200" dirty="0">
                <a:latin typeface="Times New Roman"/>
                <a:cs typeface="Times New Roman"/>
              </a:rPr>
              <a:t>tutta la vita in modo </a:t>
            </a:r>
            <a:r>
              <a:rPr sz="1200" spc="-5" dirty="0">
                <a:latin typeface="Times New Roman"/>
                <a:cs typeface="Times New Roman"/>
              </a:rPr>
              <a:t>che l’umanità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fare  gradualmente l’esperienza dei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saggezza umana, che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(806.6) 71:7.6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cose.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(806.7) 71:7.7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dei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significati.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(806.8) 71:7.8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L’apprezzamento dei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valori.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(806.9) 71:7.9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nobiltà del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— il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dovere.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19745" cy="4142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(806.10) 71:7.10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motivazione </a:t>
            </a:r>
            <a:r>
              <a:rPr sz="1200" spc="-5" dirty="0">
                <a:latin typeface="Times New Roman"/>
                <a:cs typeface="Times New Roman"/>
              </a:rPr>
              <a:t>degli scopi </a:t>
            </a:r>
            <a:r>
              <a:rPr sz="1200" dirty="0">
                <a:latin typeface="Times New Roman"/>
                <a:cs typeface="Times New Roman"/>
              </a:rPr>
              <a:t>— la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moralità.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(806.11) 71:7.11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— il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carattere.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(806.12) 71:7.12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L’intuizione cosmica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discernimento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536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(806.13) 71:7.13 </a:t>
            </a:r>
            <a:r>
              <a:rPr sz="1200" dirty="0">
                <a:latin typeface="Times New Roman"/>
                <a:cs typeface="Times New Roman"/>
              </a:rPr>
              <a:t>E poi, </a:t>
            </a:r>
            <a:r>
              <a:rPr sz="1200" spc="-5" dirty="0">
                <a:latin typeface="Times New Roman"/>
                <a:cs typeface="Times New Roman"/>
              </a:rPr>
              <a:t>grazie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successi,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si eleveranno al massimo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umano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mentale, </a:t>
            </a:r>
            <a:r>
              <a:rPr sz="1200" dirty="0">
                <a:latin typeface="Times New Roman"/>
                <a:cs typeface="Times New Roman"/>
              </a:rPr>
              <a:t>la coscienza di  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Il carattere dello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stato</a:t>
            </a:r>
            <a:endParaRPr sz="1600">
              <a:latin typeface="Times New Roman"/>
              <a:cs typeface="Times New Roman"/>
            </a:endParaRPr>
          </a:p>
          <a:p>
            <a:pPr marL="635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(806.14) 71:8.1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sacro di ogni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umano è la divisione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tre domini delle </a:t>
            </a:r>
            <a:r>
              <a:rPr sz="1200" spc="-5" dirty="0">
                <a:latin typeface="Times New Roman"/>
                <a:cs typeface="Times New Roman"/>
              </a:rPr>
              <a:t>funzioni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esecutiva,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legislativa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giudiziaria. L’universo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amministrato secondo </a:t>
            </a:r>
            <a:r>
              <a:rPr sz="1200" dirty="0">
                <a:latin typeface="Times New Roman"/>
                <a:cs typeface="Times New Roman"/>
              </a:rPr>
              <a:t>un tale piano di </a:t>
            </a:r>
            <a:r>
              <a:rPr sz="1200" spc="-5" dirty="0">
                <a:latin typeface="Times New Roman"/>
                <a:cs typeface="Times New Roman"/>
              </a:rPr>
              <a:t>separazione delle </a:t>
            </a:r>
            <a:r>
              <a:rPr sz="1200" dirty="0">
                <a:latin typeface="Times New Roman"/>
                <a:cs typeface="Times New Roman"/>
              </a:rPr>
              <a:t>funzioni e </a:t>
            </a:r>
            <a:r>
              <a:rPr sz="1200" spc="-5" dirty="0">
                <a:latin typeface="Times New Roman"/>
                <a:cs typeface="Times New Roman"/>
              </a:rPr>
              <a:t>dell’autorità. </a:t>
            </a:r>
            <a:r>
              <a:rPr sz="1200" dirty="0">
                <a:latin typeface="Times New Roman"/>
                <a:cs typeface="Times New Roman"/>
              </a:rPr>
              <a:t>A parte  </a:t>
            </a:r>
            <a:r>
              <a:rPr sz="1200" spc="-5" dirty="0">
                <a:latin typeface="Times New Roman"/>
                <a:cs typeface="Times New Roman"/>
              </a:rPr>
              <a:t>questo concetto </a:t>
            </a:r>
            <a:r>
              <a:rPr sz="1200" dirty="0">
                <a:latin typeface="Times New Roman"/>
                <a:cs typeface="Times New Roman"/>
              </a:rPr>
              <a:t>divino di </a:t>
            </a:r>
            <a:r>
              <a:rPr sz="1200" spc="-5" dirty="0">
                <a:latin typeface="Times New Roman"/>
                <a:cs typeface="Times New Roman"/>
              </a:rPr>
              <a:t>regolamentazione </a:t>
            </a:r>
            <a:r>
              <a:rPr sz="1200" dirty="0">
                <a:latin typeface="Times New Roman"/>
                <a:cs typeface="Times New Roman"/>
              </a:rPr>
              <a:t>sociale o di </a:t>
            </a:r>
            <a:r>
              <a:rPr sz="1200" spc="-5" dirty="0">
                <a:latin typeface="Times New Roman"/>
                <a:cs typeface="Times New Roman"/>
              </a:rPr>
              <a:t>governo civile efficaci, </a:t>
            </a:r>
            <a:r>
              <a:rPr sz="1200" dirty="0">
                <a:latin typeface="Times New Roman"/>
                <a:cs typeface="Times New Roman"/>
              </a:rPr>
              <a:t>poco importa quale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Stato un popolo </a:t>
            </a:r>
            <a:r>
              <a:rPr sz="1200" spc="-5" dirty="0">
                <a:latin typeface="Times New Roman"/>
                <a:cs typeface="Times New Roman"/>
              </a:rPr>
              <a:t>possa  scegliersi, </a:t>
            </a:r>
            <a:r>
              <a:rPr sz="1200" dirty="0">
                <a:latin typeface="Times New Roman"/>
                <a:cs typeface="Times New Roman"/>
              </a:rPr>
              <a:t>purché la </a:t>
            </a:r>
            <a:r>
              <a:rPr sz="1200" spc="-5" dirty="0">
                <a:latin typeface="Times New Roman"/>
                <a:cs typeface="Times New Roman"/>
              </a:rPr>
              <a:t>cittadinanza progredisca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meta di un controllo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stessa e di un </a:t>
            </a:r>
            <a:r>
              <a:rPr sz="1200" spc="-5" dirty="0">
                <a:latin typeface="Times New Roman"/>
                <a:cs typeface="Times New Roman"/>
              </a:rPr>
              <a:t>servizio sociale  accresciuto. L’acume intellettuale,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economica, l’intelligenza </a:t>
            </a:r>
            <a:r>
              <a:rPr sz="1200" dirty="0">
                <a:latin typeface="Times New Roman"/>
                <a:cs typeface="Times New Roman"/>
              </a:rPr>
              <a:t>sociale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vigore </a:t>
            </a:r>
            <a:r>
              <a:rPr sz="1200" dirty="0">
                <a:latin typeface="Times New Roman"/>
                <a:cs typeface="Times New Roman"/>
              </a:rPr>
              <a:t>morale di un popolo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riflettono tutti  </a:t>
            </a:r>
            <a:r>
              <a:rPr sz="1200" spc="-5" dirty="0">
                <a:latin typeface="Times New Roman"/>
                <a:cs typeface="Times New Roman"/>
              </a:rPr>
              <a:t>fedelmente </a:t>
            </a:r>
            <a:r>
              <a:rPr sz="1200" dirty="0">
                <a:latin typeface="Times New Roman"/>
                <a:cs typeface="Times New Roman"/>
              </a:rPr>
              <a:t>nello Stato.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(806.15) 71:8.2 </a:t>
            </a:r>
            <a:r>
              <a:rPr sz="1200" spc="-5" dirty="0">
                <a:latin typeface="Times New Roman"/>
                <a:cs typeface="Times New Roman"/>
              </a:rPr>
              <a:t>L’evoluzione dello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comporta dei progressi </a:t>
            </a:r>
            <a:r>
              <a:rPr sz="1200" dirty="0">
                <a:latin typeface="Times New Roman"/>
                <a:cs typeface="Times New Roman"/>
              </a:rPr>
              <a:t>da livello a livello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(806.16) 71:8.3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un triplice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rami esecutivo, legislativo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giudiziario.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(806.17) 71:8.4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svolgere attività sociali, </a:t>
            </a:r>
            <a:r>
              <a:rPr sz="1200" dirty="0">
                <a:latin typeface="Times New Roman"/>
                <a:cs typeface="Times New Roman"/>
              </a:rPr>
              <a:t>politiche e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35024" y="513333"/>
            <a:ext cx="7263765" cy="3909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(807.1) 71:8.5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L’abolizione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schiavitù e di </a:t>
            </a:r>
            <a:r>
              <a:rPr sz="1200" spc="-5" dirty="0">
                <a:latin typeface="Times New Roman"/>
                <a:cs typeface="Times New Roman"/>
              </a:rPr>
              <a:t>servitù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(807.2) 71:8.6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dei cittadini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regolamentare </a:t>
            </a:r>
            <a:r>
              <a:rPr sz="1200" dirty="0">
                <a:latin typeface="Times New Roman"/>
                <a:cs typeface="Times New Roman"/>
              </a:rPr>
              <a:t>l’imposizione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imposte.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(807.3) 71:8.7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L’istituzione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un’educazione universale </a:t>
            </a:r>
            <a:r>
              <a:rPr sz="1200" dirty="0">
                <a:latin typeface="Times New Roman"/>
                <a:cs typeface="Times New Roman"/>
              </a:rPr>
              <a:t>— l’istruzione </a:t>
            </a:r>
            <a:r>
              <a:rPr sz="1200" spc="-5" dirty="0">
                <a:latin typeface="Times New Roman"/>
                <a:cs typeface="Times New Roman"/>
              </a:rPr>
              <a:t>estesa dalla culla alla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tomba.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(807.4) 71:8.8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L’aggiustamento appropriato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governo locale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governo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nazionale.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(807.5) 71:8.9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promozione </a:t>
            </a:r>
            <a:r>
              <a:rPr sz="1200" spc="-5" dirty="0">
                <a:latin typeface="Times New Roman"/>
                <a:cs typeface="Times New Roman"/>
              </a:rPr>
              <a:t>della scienza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vittoria sulle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malattie.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(807.6) 71:8.10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della parità </a:t>
            </a:r>
            <a:r>
              <a:rPr sz="1200" spc="-5" dirty="0">
                <a:latin typeface="Times New Roman"/>
                <a:cs typeface="Times New Roman"/>
              </a:rPr>
              <a:t>dei sessi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funzione coordinata degli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spc="5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nella  famiglia,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scuola </a:t>
            </a:r>
            <a:r>
              <a:rPr sz="1200" dirty="0">
                <a:latin typeface="Times New Roman"/>
                <a:cs typeface="Times New Roman"/>
              </a:rPr>
              <a:t>e nella </a:t>
            </a:r>
            <a:r>
              <a:rPr sz="1200" spc="-5" dirty="0">
                <a:latin typeface="Times New Roman"/>
                <a:cs typeface="Times New Roman"/>
              </a:rPr>
              <a:t>chiesa, con servizi specializzati femminili nell’industria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governo.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765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(807.7) 71:8.11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5" dirty="0">
                <a:latin typeface="Times New Roman"/>
                <a:cs typeface="Times New Roman"/>
              </a:rPr>
              <a:t>L’eliminazione della schiavitù dei </a:t>
            </a:r>
            <a:r>
              <a:rPr sz="1200" dirty="0">
                <a:latin typeface="Times New Roman"/>
                <a:cs typeface="Times New Roman"/>
              </a:rPr>
              <a:t>lavori </a:t>
            </a:r>
            <a:r>
              <a:rPr sz="1200" spc="-5" dirty="0">
                <a:latin typeface="Times New Roman"/>
                <a:cs typeface="Times New Roman"/>
              </a:rPr>
              <a:t>pesanti mediante </a:t>
            </a:r>
            <a:r>
              <a:rPr sz="1200" dirty="0">
                <a:latin typeface="Times New Roman"/>
                <a:cs typeface="Times New Roman"/>
              </a:rPr>
              <a:t>l’invenzione di </a:t>
            </a:r>
            <a:r>
              <a:rPr sz="1200" spc="-5" dirty="0">
                <a:latin typeface="Times New Roman"/>
                <a:cs typeface="Times New Roman"/>
              </a:rPr>
              <a:t>macchine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susseguente  controllo dell’era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meccanica.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(807.8) 71:8.12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vittoria </a:t>
            </a:r>
            <a:r>
              <a:rPr sz="1200" spc="-5" dirty="0">
                <a:latin typeface="Times New Roman"/>
                <a:cs typeface="Times New Roman"/>
              </a:rPr>
              <a:t>sui dialetti </a:t>
            </a:r>
            <a:r>
              <a:rPr sz="1200" dirty="0">
                <a:latin typeface="Times New Roman"/>
                <a:cs typeface="Times New Roman"/>
              </a:rPr>
              <a:t>— il trionfo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linguaggio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44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(807.9) 71:8.13 </a:t>
            </a:r>
            <a:r>
              <a:rPr sz="1200" dirty="0">
                <a:latin typeface="Times New Roman"/>
                <a:cs typeface="Times New Roman"/>
              </a:rPr>
              <a:t>11.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giudizio internazionale delle controversie </a:t>
            </a:r>
            <a:r>
              <a:rPr sz="1200" dirty="0">
                <a:latin typeface="Times New Roman"/>
                <a:cs typeface="Times New Roman"/>
              </a:rPr>
              <a:t>nazionali e </a:t>
            </a:r>
            <a:r>
              <a:rPr sz="1200" spc="-5" dirty="0">
                <a:latin typeface="Times New Roman"/>
                <a:cs typeface="Times New Roman"/>
              </a:rPr>
              <a:t>razziali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tribunali continentali </a:t>
            </a:r>
            <a:r>
              <a:rPr sz="1200" dirty="0">
                <a:latin typeface="Times New Roman"/>
                <a:cs typeface="Times New Roman"/>
              </a:rPr>
              <a:t>di nazioni, presieduti da un </a:t>
            </a:r>
            <a:r>
              <a:rPr sz="1200" spc="-5" dirty="0">
                <a:latin typeface="Times New Roman"/>
                <a:cs typeface="Times New Roman"/>
              </a:rPr>
              <a:t>tribunale supremo </a:t>
            </a:r>
            <a:r>
              <a:rPr sz="1200" dirty="0">
                <a:latin typeface="Times New Roman"/>
                <a:cs typeface="Times New Roman"/>
              </a:rPr>
              <a:t>planetario composto in modo </a:t>
            </a:r>
            <a:r>
              <a:rPr sz="1200" spc="-5" dirty="0">
                <a:latin typeface="Times New Roman"/>
                <a:cs typeface="Times New Roman"/>
              </a:rPr>
              <a:t>automatico dai  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tribunali </a:t>
            </a:r>
            <a:r>
              <a:rPr sz="1200" dirty="0">
                <a:latin typeface="Times New Roman"/>
                <a:cs typeface="Times New Roman"/>
              </a:rPr>
              <a:t>continentali che via via </a:t>
            </a:r>
            <a:r>
              <a:rPr sz="1200" spc="-5" dirty="0">
                <a:latin typeface="Times New Roman"/>
                <a:cs typeface="Times New Roman"/>
              </a:rPr>
              <a:t>vanno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pensione.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decisioni dei </a:t>
            </a:r>
            <a:r>
              <a:rPr sz="1200" spc="-5" dirty="0">
                <a:latin typeface="Times New Roman"/>
                <a:cs typeface="Times New Roman"/>
              </a:rPr>
              <a:t>tribunali continentali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definitive; </a:t>
            </a:r>
            <a:r>
              <a:rPr sz="1200" dirty="0">
                <a:latin typeface="Times New Roman"/>
                <a:cs typeface="Times New Roman"/>
              </a:rPr>
              <a:t>il  ruolo </a:t>
            </a:r>
            <a:r>
              <a:rPr sz="1200" spc="-5" dirty="0">
                <a:latin typeface="Times New Roman"/>
                <a:cs typeface="Times New Roman"/>
              </a:rPr>
              <a:t>del tribunale </a:t>
            </a:r>
            <a:r>
              <a:rPr sz="1200" dirty="0">
                <a:latin typeface="Times New Roman"/>
                <a:cs typeface="Times New Roman"/>
              </a:rPr>
              <a:t>mondiale è </a:t>
            </a:r>
            <a:r>
              <a:rPr sz="1200" spc="-5" dirty="0">
                <a:latin typeface="Times New Roman"/>
                <a:cs typeface="Times New Roman"/>
              </a:rPr>
              <a:t>consultivo </a:t>
            </a:r>
            <a:r>
              <a:rPr sz="1200" dirty="0">
                <a:latin typeface="Times New Roman"/>
                <a:cs typeface="Times New Roman"/>
              </a:rPr>
              <a:t>—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12430" cy="14401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45783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(807.10) 71:8.14 </a:t>
            </a:r>
            <a:r>
              <a:rPr sz="1200" dirty="0">
                <a:latin typeface="Times New Roman"/>
                <a:cs typeface="Times New Roman"/>
              </a:rPr>
              <a:t>12.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tendenza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intero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la saggezza — </a:t>
            </a:r>
            <a:r>
              <a:rPr sz="1200" spc="-5" dirty="0">
                <a:latin typeface="Times New Roman"/>
                <a:cs typeface="Times New Roman"/>
              </a:rPr>
              <a:t>l’esaltazione della filosofia. L’evoluzione </a:t>
            </a:r>
            <a:r>
              <a:rPr sz="1200" dirty="0">
                <a:latin typeface="Times New Roman"/>
                <a:cs typeface="Times New Roman"/>
              </a:rPr>
              <a:t>di 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mondiale che </a:t>
            </a:r>
            <a:r>
              <a:rPr sz="1200" spc="-5" dirty="0">
                <a:latin typeface="Times New Roman"/>
                <a:cs typeface="Times New Roman"/>
              </a:rPr>
              <a:t>lasci presagire </a:t>
            </a:r>
            <a:r>
              <a:rPr sz="1200" dirty="0">
                <a:latin typeface="Times New Roman"/>
                <a:cs typeface="Times New Roman"/>
              </a:rPr>
              <a:t>l’entrata </a:t>
            </a:r>
            <a:r>
              <a:rPr sz="1200" spc="-5" dirty="0">
                <a:latin typeface="Times New Roman"/>
                <a:cs typeface="Times New Roman"/>
              </a:rPr>
              <a:t>del pianeta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iniziali di </a:t>
            </a:r>
            <a:r>
              <a:rPr sz="1200" spc="-5" dirty="0">
                <a:latin typeface="Times New Roman"/>
                <a:cs typeface="Times New Roman"/>
              </a:rPr>
              <a:t>stabilizzazione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luce 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(807.11) 71:8.15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condizioni preliminari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governo progressista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segni </a:t>
            </a:r>
            <a:r>
              <a:rPr sz="1200" dirty="0">
                <a:latin typeface="Times New Roman"/>
                <a:cs typeface="Times New Roman"/>
              </a:rPr>
              <a:t>distintivi di </a:t>
            </a:r>
            <a:r>
              <a:rPr sz="1200" spc="-5" dirty="0">
                <a:latin typeface="Times New Roman"/>
                <a:cs typeface="Times New Roman"/>
              </a:rPr>
              <a:t>uno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ideale. Urantia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lontana dalla realizzazione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ideali elevati, </a:t>
            </a:r>
            <a:r>
              <a:rPr sz="1200" dirty="0">
                <a:latin typeface="Times New Roman"/>
                <a:cs typeface="Times New Roman"/>
              </a:rPr>
              <a:t>ma le razze civilizzate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iniziato il loro </a:t>
            </a:r>
            <a:r>
              <a:rPr sz="1200" spc="-5" dirty="0">
                <a:latin typeface="Times New Roman"/>
                <a:cs typeface="Times New Roman"/>
              </a:rPr>
              <a:t>cammino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l’umanità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marcia  verso destini evoluzionari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elevati.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(807.12) 71:8.16 </a:t>
            </a:r>
            <a:r>
              <a:rPr sz="1200" spc="-5" dirty="0">
                <a:latin typeface="Times New Roman"/>
                <a:cs typeface="Times New Roman"/>
              </a:rPr>
              <a:t>[Patrocinato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30987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72: </a:t>
            </a:r>
            <a:r>
              <a:rPr spc="-5" dirty="0"/>
              <a:t>Il governo su un pianeta</a:t>
            </a:r>
            <a:r>
              <a:rPr spc="10" dirty="0"/>
              <a:t> </a:t>
            </a:r>
            <a:r>
              <a:rPr spc="-5" dirty="0"/>
              <a:t>vicino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73084" cy="343281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(808.1) 72:0.1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Lanaforge </a:t>
            </a:r>
            <a:r>
              <a:rPr sz="1200" dirty="0">
                <a:latin typeface="Times New Roman"/>
                <a:cs typeface="Times New Roman"/>
              </a:rPr>
              <a:t>e l’approvazione </a:t>
            </a:r>
            <a:r>
              <a:rPr sz="1200" spc="-5" dirty="0">
                <a:latin typeface="Times New Roman"/>
                <a:cs typeface="Times New Roman"/>
              </a:rPr>
              <a:t>degli Altissimi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autorizzato </a:t>
            </a:r>
            <a:r>
              <a:rPr sz="1200" dirty="0">
                <a:latin typeface="Times New Roman"/>
                <a:cs typeface="Times New Roman"/>
              </a:rPr>
              <a:t>a descrivervi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aspetti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sociale, </a:t>
            </a:r>
            <a:r>
              <a:rPr sz="1200" dirty="0">
                <a:latin typeface="Times New Roman"/>
                <a:cs typeface="Times New Roman"/>
              </a:rPr>
              <a:t>morale e </a:t>
            </a:r>
            <a:r>
              <a:rPr sz="1200" spc="-5" dirty="0">
                <a:latin typeface="Times New Roman"/>
                <a:cs typeface="Times New Roman"/>
              </a:rPr>
              <a:t>politica della </a:t>
            </a:r>
            <a:r>
              <a:rPr sz="1200" dirty="0">
                <a:latin typeface="Times New Roman"/>
                <a:cs typeface="Times New Roman"/>
              </a:rPr>
              <a:t>razza umana più evoluta di un pianeta non molto </a:t>
            </a:r>
            <a:r>
              <a:rPr sz="1200" spc="-5" dirty="0">
                <a:latin typeface="Times New Roman"/>
                <a:cs typeface="Times New Roman"/>
              </a:rPr>
              <a:t>lontano appartenente al sistema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(808.2) 72:0.2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 che furono </a:t>
            </a:r>
            <a:r>
              <a:rPr sz="1200" dirty="0">
                <a:latin typeface="Times New Roman"/>
                <a:cs typeface="Times New Roman"/>
              </a:rPr>
              <a:t>isolati </a:t>
            </a:r>
            <a:r>
              <a:rPr sz="1200" spc="-5" dirty="0">
                <a:latin typeface="Times New Roman"/>
                <a:cs typeface="Times New Roman"/>
              </a:rPr>
              <a:t>per aver </a:t>
            </a:r>
            <a:r>
              <a:rPr sz="1200" dirty="0">
                <a:latin typeface="Times New Roman"/>
                <a:cs typeface="Times New Roman"/>
              </a:rPr>
              <a:t>partecipato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ribellione di </a:t>
            </a:r>
            <a:r>
              <a:rPr sz="1200" spc="-5" dirty="0">
                <a:latin typeface="Times New Roman"/>
                <a:cs typeface="Times New Roman"/>
              </a:rPr>
              <a:t>Lucifero, questo pianeta </a:t>
            </a:r>
            <a:r>
              <a:rPr sz="1200" dirty="0">
                <a:latin typeface="Times New Roman"/>
                <a:cs typeface="Times New Roman"/>
              </a:rPr>
              <a:t>ha avuto una  storia molto simile 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somiglianza delle </a:t>
            </a:r>
            <a:r>
              <a:rPr sz="1200" dirty="0">
                <a:latin typeface="Times New Roman"/>
                <a:cs typeface="Times New Roman"/>
              </a:rPr>
              <a:t>due sfere </a:t>
            </a:r>
            <a:r>
              <a:rPr sz="1200" spc="-5" dirty="0">
                <a:latin typeface="Times New Roman"/>
                <a:cs typeface="Times New Roman"/>
              </a:rPr>
              <a:t>spiega </a:t>
            </a:r>
            <a:r>
              <a:rPr sz="1200" dirty="0">
                <a:latin typeface="Times New Roman"/>
                <a:cs typeface="Times New Roman"/>
              </a:rPr>
              <a:t>indubbiamente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accordato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presentazione straordinaria, </a:t>
            </a:r>
            <a:r>
              <a:rPr sz="1200" dirty="0">
                <a:latin typeface="Times New Roman"/>
                <a:cs typeface="Times New Roman"/>
              </a:rPr>
              <a:t>in quanto è molto insolito che i </a:t>
            </a:r>
            <a:r>
              <a:rPr sz="1200" spc="-5" dirty="0">
                <a:latin typeface="Times New Roman"/>
                <a:cs typeface="Times New Roman"/>
              </a:rPr>
              <a:t>dirigenti del sistema consentano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narrazione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 degli </a:t>
            </a:r>
            <a:r>
              <a:rPr sz="1200" dirty="0">
                <a:latin typeface="Times New Roman"/>
                <a:cs typeface="Times New Roman"/>
              </a:rPr>
              <a:t>affari di un </a:t>
            </a:r>
            <a:r>
              <a:rPr sz="1200" spc="-5" dirty="0">
                <a:latin typeface="Times New Roman"/>
                <a:cs typeface="Times New Roman"/>
              </a:rPr>
              <a:t>altro.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0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(808.3) 72:0.3 </a:t>
            </a:r>
            <a:r>
              <a:rPr sz="1200" spc="-5" dirty="0">
                <a:latin typeface="Times New Roman"/>
                <a:cs typeface="Times New Roman"/>
              </a:rPr>
              <a:t>Questo pianeta, come Urantia,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sviato dalla slealtà del suo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in connessione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Lucifero. Esso ricevette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Materiale poco dopo </a:t>
            </a:r>
            <a:r>
              <a:rPr sz="1200" spc="-5" dirty="0">
                <a:latin typeface="Times New Roman"/>
                <a:cs typeface="Times New Roman"/>
              </a:rPr>
              <a:t>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spc="5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Urantia, ed anche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fallì, </a:t>
            </a:r>
            <a:r>
              <a:rPr sz="1200" spc="-5" dirty="0">
                <a:latin typeface="Times New Roman"/>
                <a:cs typeface="Times New Roman"/>
              </a:rPr>
              <a:t>lasciando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sfera  isolata, perché alle sue </a:t>
            </a:r>
            <a:r>
              <a:rPr sz="1200" dirty="0">
                <a:latin typeface="Times New Roman"/>
                <a:cs typeface="Times New Roman"/>
              </a:rPr>
              <a:t>razze mortali non fu </a:t>
            </a:r>
            <a:r>
              <a:rPr sz="1200" spc="-5" dirty="0">
                <a:latin typeface="Times New Roman"/>
                <a:cs typeface="Times New Roman"/>
              </a:rPr>
              <a:t>mai conferito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Magistrale.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nazione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continentale</a:t>
            </a:r>
            <a:endParaRPr sz="1600">
              <a:latin typeface="Times New Roman"/>
              <a:cs typeface="Times New Roman"/>
            </a:endParaRPr>
          </a:p>
          <a:p>
            <a:pPr marL="76200" marR="117475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(808.4) 72:1.1 </a:t>
            </a:r>
            <a:r>
              <a:rPr sz="1200" spc="-5" dirty="0">
                <a:latin typeface="Times New Roman"/>
                <a:cs typeface="Times New Roman"/>
              </a:rPr>
              <a:t>Malgrado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ostacoli planetari, si sta evolvendo </a:t>
            </a:r>
            <a:r>
              <a:rPr sz="1200" dirty="0">
                <a:latin typeface="Times New Roman"/>
                <a:cs typeface="Times New Roman"/>
              </a:rPr>
              <a:t>una civiltà molto </a:t>
            </a:r>
            <a:r>
              <a:rPr sz="1200" spc="-5" dirty="0">
                <a:latin typeface="Times New Roman"/>
                <a:cs typeface="Times New Roman"/>
              </a:rPr>
              <a:t>superiore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continente isolato </a:t>
            </a:r>
            <a:r>
              <a:rPr sz="1200" dirty="0">
                <a:latin typeface="Times New Roman"/>
                <a:cs typeface="Times New Roman"/>
              </a:rPr>
              <a:t>che ha </a:t>
            </a:r>
            <a:r>
              <a:rPr sz="1200" spc="-5" dirty="0">
                <a:latin typeface="Times New Roman"/>
                <a:cs typeface="Times New Roman"/>
              </a:rPr>
              <a:t>circa  </a:t>
            </a:r>
            <a:r>
              <a:rPr sz="1200" dirty="0">
                <a:latin typeface="Times New Roman"/>
                <a:cs typeface="Times New Roman"/>
              </a:rPr>
              <a:t>le dimensioni </a:t>
            </a:r>
            <a:r>
              <a:rPr sz="1200" spc="-5" dirty="0">
                <a:latin typeface="Times New Roman"/>
                <a:cs typeface="Times New Roman"/>
              </a:rPr>
              <a:t>dell’Australia. Questa nazione conta circa </a:t>
            </a:r>
            <a:r>
              <a:rPr sz="1200" dirty="0">
                <a:latin typeface="Times New Roman"/>
                <a:cs typeface="Times New Roman"/>
              </a:rPr>
              <a:t>140 milioni di </a:t>
            </a:r>
            <a:r>
              <a:rPr sz="1200" spc="-5" dirty="0">
                <a:latin typeface="Times New Roman"/>
                <a:cs typeface="Times New Roman"/>
              </a:rPr>
              <a:t>abitanti.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di razza </a:t>
            </a:r>
            <a:r>
              <a:rPr sz="1200" spc="-5" dirty="0">
                <a:latin typeface="Times New Roman"/>
                <a:cs typeface="Times New Roman"/>
              </a:rPr>
              <a:t>mista, prevalentemente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razze blu e </a:t>
            </a:r>
            <a:r>
              <a:rPr sz="1200" spc="-5" dirty="0">
                <a:latin typeface="Times New Roman"/>
                <a:cs typeface="Times New Roman"/>
              </a:rPr>
              <a:t>gialla, 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proporzione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viola </a:t>
            </a:r>
            <a:r>
              <a:rPr sz="1200" spc="-5" dirty="0">
                <a:latin typeface="Times New Roman"/>
                <a:cs typeface="Times New Roman"/>
              </a:rPr>
              <a:t>leggermente maggiore rispetto alla </a:t>
            </a:r>
            <a:r>
              <a:rPr sz="1200" dirty="0">
                <a:latin typeface="Times New Roman"/>
                <a:cs typeface="Times New Roman"/>
              </a:rPr>
              <a:t>cosiddetta razza </a:t>
            </a:r>
            <a:r>
              <a:rPr sz="1200" spc="-5" dirty="0">
                <a:latin typeface="Times New Roman"/>
                <a:cs typeface="Times New Roman"/>
              </a:rPr>
              <a:t>bianca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Queste differenti </a:t>
            </a:r>
            <a:r>
              <a:rPr sz="1200" dirty="0">
                <a:latin typeface="Times New Roman"/>
                <a:cs typeface="Times New Roman"/>
              </a:rPr>
              <a:t>razze non sono </a:t>
            </a:r>
            <a:r>
              <a:rPr sz="1200" spc="-5" dirty="0">
                <a:latin typeface="Times New Roman"/>
                <a:cs typeface="Times New Roman"/>
              </a:rPr>
              <a:t>ancora completamente mescolate,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fraternizzano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socializzano </a:t>
            </a:r>
            <a:r>
              <a:rPr sz="1200" dirty="0">
                <a:latin typeface="Times New Roman"/>
                <a:cs typeface="Times New Roman"/>
              </a:rPr>
              <a:t>in modo molto </a:t>
            </a:r>
            <a:r>
              <a:rPr sz="1200" spc="-5" dirty="0">
                <a:latin typeface="Times New Roman"/>
                <a:cs typeface="Times New Roman"/>
              </a:rPr>
              <a:t>accettabile.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1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610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2732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durata media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su questo </a:t>
            </a:r>
            <a:r>
              <a:rPr sz="1200" dirty="0">
                <a:latin typeface="Times New Roman"/>
                <a:cs typeface="Times New Roman"/>
              </a:rPr>
              <a:t>continente è ora di </a:t>
            </a:r>
            <a:r>
              <a:rPr sz="1200" spc="-5" dirty="0">
                <a:latin typeface="Times New Roman"/>
                <a:cs typeface="Times New Roman"/>
              </a:rPr>
              <a:t>novant’anni, </a:t>
            </a:r>
            <a:r>
              <a:rPr sz="1200" dirty="0">
                <a:latin typeface="Times New Roman"/>
                <a:cs typeface="Times New Roman"/>
              </a:rPr>
              <a:t>il quindici </a:t>
            </a:r>
            <a:r>
              <a:rPr sz="1200" spc="-5" dirty="0">
                <a:latin typeface="Times New Roman"/>
                <a:cs typeface="Times New Roman"/>
              </a:rPr>
              <a:t>per cento </a:t>
            </a:r>
            <a:r>
              <a:rPr sz="1200" dirty="0">
                <a:latin typeface="Times New Roman"/>
                <a:cs typeface="Times New Roman"/>
              </a:rPr>
              <a:t>in più di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altro popolo di  </a:t>
            </a:r>
            <a:r>
              <a:rPr sz="1200" spc="-5" dirty="0">
                <a:latin typeface="Times New Roman"/>
                <a:cs typeface="Times New Roman"/>
              </a:rPr>
              <a:t>questo 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5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(808.5) 72:1.2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meccanismo </a:t>
            </a:r>
            <a:r>
              <a:rPr sz="1200" dirty="0">
                <a:latin typeface="Times New Roman"/>
                <a:cs typeface="Times New Roman"/>
              </a:rPr>
              <a:t>industriale di questa nazione </a:t>
            </a:r>
            <a:r>
              <a:rPr sz="1200" spc="-5" dirty="0">
                <a:latin typeface="Times New Roman"/>
                <a:cs typeface="Times New Roman"/>
              </a:rPr>
              <a:t>beneficia </a:t>
            </a:r>
            <a:r>
              <a:rPr sz="1200" dirty="0">
                <a:latin typeface="Times New Roman"/>
                <a:cs typeface="Times New Roman"/>
              </a:rPr>
              <a:t>di un indubbio </a:t>
            </a:r>
            <a:r>
              <a:rPr sz="1200" spc="-5" dirty="0">
                <a:latin typeface="Times New Roman"/>
                <a:cs typeface="Times New Roman"/>
              </a:rPr>
              <a:t>grande vantaggio </a:t>
            </a:r>
            <a:r>
              <a:rPr sz="1200" dirty="0">
                <a:latin typeface="Times New Roman"/>
                <a:cs typeface="Times New Roman"/>
              </a:rPr>
              <a:t>dovuto alla </a:t>
            </a:r>
            <a:r>
              <a:rPr sz="1200" spc="-5" dirty="0">
                <a:latin typeface="Times New Roman"/>
                <a:cs typeface="Times New Roman"/>
              </a:rPr>
              <a:t>topografia </a:t>
            </a:r>
            <a:r>
              <a:rPr sz="1200" dirty="0">
                <a:latin typeface="Times New Roman"/>
                <a:cs typeface="Times New Roman"/>
              </a:rPr>
              <a:t>particolare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continente.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alte montagne, sulle quali </a:t>
            </a:r>
            <a:r>
              <a:rPr sz="1200" dirty="0">
                <a:latin typeface="Times New Roman"/>
                <a:cs typeface="Times New Roman"/>
              </a:rPr>
              <a:t>cadono </a:t>
            </a:r>
            <a:r>
              <a:rPr sz="1200" spc="-5" dirty="0">
                <a:latin typeface="Times New Roman"/>
                <a:cs typeface="Times New Roman"/>
              </a:rPr>
              <a:t>forti piogge </a:t>
            </a:r>
            <a:r>
              <a:rPr sz="1200" dirty="0">
                <a:latin typeface="Times New Roman"/>
                <a:cs typeface="Times New Roman"/>
              </a:rPr>
              <a:t>per otto mesi </a:t>
            </a:r>
            <a:r>
              <a:rPr sz="1200" spc="-5" dirty="0">
                <a:latin typeface="Times New Roman"/>
                <a:cs typeface="Times New Roman"/>
              </a:rPr>
              <a:t>all’anno, sono situate al centro stesso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paese.</a:t>
            </a:r>
            <a:endParaRPr sz="1200">
              <a:latin typeface="Times New Roman"/>
              <a:cs typeface="Times New Roman"/>
            </a:endParaRPr>
          </a:p>
          <a:p>
            <a:pPr marL="76200" marR="1435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disposizione </a:t>
            </a:r>
            <a:r>
              <a:rPr sz="1200" spc="-5" dirty="0">
                <a:latin typeface="Times New Roman"/>
                <a:cs typeface="Times New Roman"/>
              </a:rPr>
              <a:t>naturale favorisce l’impiego dell’energia idraulica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facilita grandemente l’irrigazione del settore </a:t>
            </a:r>
            <a:r>
              <a:rPr sz="1200" dirty="0">
                <a:latin typeface="Times New Roman"/>
                <a:cs typeface="Times New Roman"/>
              </a:rPr>
              <a:t>occidentale,  </a:t>
            </a:r>
            <a:r>
              <a:rPr sz="1200" spc="-5" dirty="0">
                <a:latin typeface="Times New Roman"/>
                <a:cs typeface="Times New Roman"/>
              </a:rPr>
              <a:t>maggiormente arido,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continente.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78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(808.6) 72:1.3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popolazioni sono </a:t>
            </a:r>
            <a:r>
              <a:rPr sz="1200" spc="-5" dirty="0">
                <a:latin typeface="Times New Roman"/>
                <a:cs typeface="Times New Roman"/>
              </a:rPr>
              <a:t>autosufficienti, </a:t>
            </a:r>
            <a:r>
              <a:rPr sz="1200" dirty="0">
                <a:latin typeface="Times New Roman"/>
                <a:cs typeface="Times New Roman"/>
              </a:rPr>
              <a:t>possono cioè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indefinitamente </a:t>
            </a:r>
            <a:r>
              <a:rPr sz="1200" spc="-5" dirty="0">
                <a:latin typeface="Times New Roman"/>
                <a:cs typeface="Times New Roman"/>
              </a:rPr>
              <a:t>senza importare alcunché </a:t>
            </a:r>
            <a:r>
              <a:rPr sz="1200" dirty="0">
                <a:latin typeface="Times New Roman"/>
                <a:cs typeface="Times New Roman"/>
              </a:rPr>
              <a:t>dalle nazioni  </a:t>
            </a:r>
            <a:r>
              <a:rPr sz="1200" spc="-5" dirty="0">
                <a:latin typeface="Times New Roman"/>
                <a:cs typeface="Times New Roman"/>
              </a:rPr>
              <a:t>circostanti.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risorse </a:t>
            </a:r>
            <a:r>
              <a:rPr sz="1200" spc="-5" dirty="0">
                <a:latin typeface="Times New Roman"/>
                <a:cs typeface="Times New Roman"/>
              </a:rPr>
              <a:t>naturali </a:t>
            </a:r>
            <a:r>
              <a:rPr sz="1200" dirty="0">
                <a:latin typeface="Times New Roman"/>
                <a:cs typeface="Times New Roman"/>
              </a:rPr>
              <a:t>sono abbondanti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spc="-5" dirty="0">
                <a:latin typeface="Times New Roman"/>
                <a:cs typeface="Times New Roman"/>
              </a:rPr>
              <a:t>tecniche scientifiche essi hanno imparato </a:t>
            </a:r>
            <a:r>
              <a:rPr sz="1200" dirty="0">
                <a:latin typeface="Times New Roman"/>
                <a:cs typeface="Times New Roman"/>
              </a:rPr>
              <a:t>come compensare le  loro </a:t>
            </a:r>
            <a:r>
              <a:rPr sz="1200" spc="-5" dirty="0">
                <a:latin typeface="Times New Roman"/>
                <a:cs typeface="Times New Roman"/>
              </a:rPr>
              <a:t>carenze </a:t>
            </a:r>
            <a:r>
              <a:rPr sz="1200" dirty="0">
                <a:latin typeface="Times New Roman"/>
                <a:cs typeface="Times New Roman"/>
              </a:rPr>
              <a:t>di prodotti </a:t>
            </a:r>
            <a:r>
              <a:rPr sz="1200" spc="-5" dirty="0">
                <a:latin typeface="Times New Roman"/>
                <a:cs typeface="Times New Roman"/>
              </a:rPr>
              <a:t>indispensabili alla vita.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attivo commercio interno, </a:t>
            </a:r>
            <a:r>
              <a:rPr sz="1200" dirty="0">
                <a:latin typeface="Times New Roman"/>
                <a:cs typeface="Times New Roman"/>
              </a:rPr>
              <a:t>ma poco </a:t>
            </a:r>
            <a:r>
              <a:rPr sz="1200" spc="-5" dirty="0">
                <a:latin typeface="Times New Roman"/>
                <a:cs typeface="Times New Roman"/>
              </a:rPr>
              <a:t>commercio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l’estero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causa  </a:t>
            </a:r>
            <a:r>
              <a:rPr sz="1200" spc="-5" dirty="0">
                <a:latin typeface="Times New Roman"/>
                <a:cs typeface="Times New Roman"/>
              </a:rPr>
              <a:t>dell’ostilità generale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vicini </a:t>
            </a:r>
            <a:r>
              <a:rPr sz="1200" spc="-5" dirty="0">
                <a:latin typeface="Times New Roman"/>
                <a:cs typeface="Times New Roman"/>
              </a:rPr>
              <a:t>meno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progrediti.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62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(808.7) 72:1.4 </a:t>
            </a:r>
            <a:r>
              <a:rPr sz="1200" spc="-5" dirty="0">
                <a:latin typeface="Times New Roman"/>
                <a:cs typeface="Times New Roman"/>
              </a:rPr>
              <a:t>Questa nazione continentale,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tendenza evoluzionaria del pianeta: </a:t>
            </a:r>
            <a:r>
              <a:rPr sz="1200" dirty="0">
                <a:latin typeface="Times New Roman"/>
                <a:cs typeface="Times New Roman"/>
              </a:rPr>
              <a:t>lo sviluppo dallo stadio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all’apparizione </a:t>
            </a:r>
            <a:r>
              <a:rPr sz="1200" dirty="0">
                <a:latin typeface="Times New Roman"/>
                <a:cs typeface="Times New Roman"/>
              </a:rPr>
              <a:t>di capi e di </a:t>
            </a:r>
            <a:r>
              <a:rPr sz="1200" spc="-5" dirty="0">
                <a:latin typeface="Times New Roman"/>
                <a:cs typeface="Times New Roman"/>
              </a:rPr>
              <a:t>re </a:t>
            </a:r>
            <a:r>
              <a:rPr sz="1200" dirty="0">
                <a:latin typeface="Times New Roman"/>
                <a:cs typeface="Times New Roman"/>
              </a:rPr>
              <a:t>potenti ha occupato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anni.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monarchie assolute furono seguite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numerosi  differenti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repubbliche </a:t>
            </a:r>
            <a:r>
              <a:rPr sz="1200" dirty="0">
                <a:latin typeface="Times New Roman"/>
                <a:cs typeface="Times New Roman"/>
              </a:rPr>
              <a:t>abortite, Stati </a:t>
            </a:r>
            <a:r>
              <a:rPr sz="1200" spc="-5" dirty="0">
                <a:latin typeface="Times New Roman"/>
                <a:cs typeface="Times New Roman"/>
              </a:rPr>
              <a:t>comunitari </a:t>
            </a:r>
            <a:r>
              <a:rPr sz="1200" dirty="0">
                <a:latin typeface="Times New Roman"/>
                <a:cs typeface="Times New Roman"/>
              </a:rPr>
              <a:t>e dittatori </a:t>
            </a:r>
            <a:r>
              <a:rPr sz="1200" spc="-5" dirty="0">
                <a:latin typeface="Times New Roman"/>
                <a:cs typeface="Times New Roman"/>
              </a:rPr>
              <a:t>apparvero </a:t>
            </a:r>
            <a:r>
              <a:rPr sz="1200" dirty="0">
                <a:latin typeface="Times New Roman"/>
                <a:cs typeface="Times New Roman"/>
              </a:rPr>
              <a:t>e scomparvero in una </a:t>
            </a:r>
            <a:r>
              <a:rPr sz="1200" spc="-5" dirty="0">
                <a:latin typeface="Times New Roman"/>
                <a:cs typeface="Times New Roman"/>
              </a:rPr>
              <a:t>profusione </a:t>
            </a:r>
            <a:r>
              <a:rPr sz="1200" dirty="0">
                <a:latin typeface="Times New Roman"/>
                <a:cs typeface="Times New Roman"/>
              </a:rPr>
              <a:t>senza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fine.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Questa crescita proseguì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circa cinquecento anni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quando, </a:t>
            </a:r>
            <a:r>
              <a:rPr sz="1200" dirty="0">
                <a:latin typeface="Times New Roman"/>
                <a:cs typeface="Times New Roman"/>
              </a:rPr>
              <a:t>durante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fermento </a:t>
            </a:r>
            <a:r>
              <a:rPr sz="1200" dirty="0">
                <a:latin typeface="Times New Roman"/>
                <a:cs typeface="Times New Roman"/>
              </a:rPr>
              <a:t>politico, uno </a:t>
            </a:r>
            <a:r>
              <a:rPr sz="1200" spc="-5" dirty="0">
                <a:latin typeface="Times New Roman"/>
                <a:cs typeface="Times New Roman"/>
              </a:rPr>
              <a:t>dei potenti </a:t>
            </a:r>
            <a:r>
              <a:rPr sz="1200" dirty="0">
                <a:latin typeface="Times New Roman"/>
                <a:cs typeface="Times New Roman"/>
              </a:rPr>
              <a:t>triumviri-  dittatori </a:t>
            </a:r>
            <a:r>
              <a:rPr sz="1200" spc="-5" dirty="0">
                <a:latin typeface="Times New Roman"/>
                <a:cs typeface="Times New Roman"/>
              </a:rPr>
              <a:t>della nazione ebbe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ripensamento. Egli si offrì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abdicare volontariamente </a:t>
            </a:r>
            <a:r>
              <a:rPr sz="1200" dirty="0">
                <a:latin typeface="Times New Roman"/>
                <a:cs typeface="Times New Roman"/>
              </a:rPr>
              <a:t>a condizione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altri capi, </a:t>
            </a:r>
            <a:r>
              <a:rPr sz="1200" dirty="0">
                <a:latin typeface="Times New Roman"/>
                <a:cs typeface="Times New Roman"/>
              </a:rPr>
              <a:t>il più  </a:t>
            </a:r>
            <a:r>
              <a:rPr sz="1200" spc="-5" dirty="0">
                <a:latin typeface="Times New Roman"/>
                <a:cs typeface="Times New Roman"/>
              </a:rPr>
              <a:t>indegno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altri due, </a:t>
            </a:r>
            <a:r>
              <a:rPr sz="1200" dirty="0">
                <a:latin typeface="Times New Roman"/>
                <a:cs typeface="Times New Roman"/>
              </a:rPr>
              <a:t>rinunciasse anche lui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dittatura.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la </a:t>
            </a:r>
            <a:r>
              <a:rPr sz="1200" spc="-5" dirty="0">
                <a:latin typeface="Times New Roman"/>
                <a:cs typeface="Times New Roman"/>
              </a:rPr>
              <a:t>sovranità del continente fu </a:t>
            </a:r>
            <a:r>
              <a:rPr sz="1200" dirty="0">
                <a:latin typeface="Times New Roman"/>
                <a:cs typeface="Times New Roman"/>
              </a:rPr>
              <a:t>posta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spc="5" dirty="0">
                <a:latin typeface="Times New Roman"/>
                <a:cs typeface="Times New Roman"/>
              </a:rPr>
              <a:t>mani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endParaRPr sz="1200">
              <a:latin typeface="Times New Roman"/>
              <a:cs typeface="Times New Roman"/>
            </a:endParaRPr>
          </a:p>
          <a:p>
            <a:pPr marL="76200" marR="6070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capo.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unificato progredì </a:t>
            </a:r>
            <a:r>
              <a:rPr sz="1200" dirty="0">
                <a:latin typeface="Times New Roman"/>
                <a:cs typeface="Times New Roman"/>
              </a:rPr>
              <a:t>sotto un </a:t>
            </a:r>
            <a:r>
              <a:rPr sz="1200" spc="-5" dirty="0">
                <a:latin typeface="Times New Roman"/>
                <a:cs typeface="Times New Roman"/>
              </a:rPr>
              <a:t>forte governo monarchico per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anni,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fu messa </a:t>
            </a:r>
            <a:r>
              <a:rPr sz="1200" dirty="0">
                <a:latin typeface="Times New Roman"/>
                <a:cs typeface="Times New Roman"/>
              </a:rPr>
              <a:t>a punto  </a:t>
            </a:r>
            <a:r>
              <a:rPr sz="1200" spc="-5" dirty="0">
                <a:latin typeface="Times New Roman"/>
                <a:cs typeface="Times New Roman"/>
              </a:rPr>
              <a:t>un’eccellente carta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libertà.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5630" cy="4135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(809.1) 72:1.5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successivo passaggio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monarchia ad </a:t>
            </a:r>
            <a:r>
              <a:rPr sz="1200" dirty="0">
                <a:latin typeface="Times New Roman"/>
                <a:cs typeface="Times New Roman"/>
              </a:rPr>
              <a:t>una forma </a:t>
            </a:r>
            <a:r>
              <a:rPr sz="1200" spc="-5" dirty="0">
                <a:latin typeface="Times New Roman"/>
                <a:cs typeface="Times New Roman"/>
              </a:rPr>
              <a:t>rappresentativa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graduale. </a:t>
            </a:r>
            <a:r>
              <a:rPr sz="1200" dirty="0">
                <a:latin typeface="Times New Roman"/>
                <a:cs typeface="Times New Roman"/>
              </a:rPr>
              <a:t>I re </a:t>
            </a:r>
            <a:r>
              <a:rPr sz="1200" spc="-5" dirty="0">
                <a:latin typeface="Times New Roman"/>
                <a:cs typeface="Times New Roman"/>
              </a:rPr>
              <a:t>persisterono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come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semplici personaggi sociali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sentimentali d’alto rango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finirono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scomparire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si estinse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linea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discendenza </a:t>
            </a:r>
            <a:r>
              <a:rPr sz="1200" dirty="0">
                <a:latin typeface="Times New Roman"/>
                <a:cs typeface="Times New Roman"/>
              </a:rPr>
              <a:t>maschile.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repubblica attuale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appena raggiunto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duecento </a:t>
            </a:r>
            <a:r>
              <a:rPr sz="1200" dirty="0">
                <a:latin typeface="Times New Roman"/>
                <a:cs typeface="Times New Roman"/>
              </a:rPr>
              <a:t>anni di vita,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progredita continuamente verso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tecniche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governo che stiamo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descrivere. 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sviluppi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campi </a:t>
            </a:r>
            <a:r>
              <a:rPr sz="1200" dirty="0">
                <a:latin typeface="Times New Roman"/>
                <a:cs typeface="Times New Roman"/>
              </a:rPr>
              <a:t>industriale e </a:t>
            </a:r>
            <a:r>
              <a:rPr sz="1200" spc="-5" dirty="0">
                <a:latin typeface="Times New Roman"/>
                <a:cs typeface="Times New Roman"/>
              </a:rPr>
              <a:t>politico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effettuati nel corso del </a:t>
            </a:r>
            <a:r>
              <a:rPr sz="1200" spc="5" dirty="0">
                <a:latin typeface="Times New Roman"/>
                <a:cs typeface="Times New Roman"/>
              </a:rPr>
              <a:t>decennio  </a:t>
            </a:r>
            <a:r>
              <a:rPr sz="1200" spc="-5" dirty="0">
                <a:latin typeface="Times New Roman"/>
                <a:cs typeface="Times New Roman"/>
              </a:rPr>
              <a:t>scorso.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L’organizzazione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politica</a:t>
            </a:r>
            <a:endParaRPr sz="1600">
              <a:latin typeface="Times New Roman"/>
              <a:cs typeface="Times New Roman"/>
            </a:endParaRPr>
          </a:p>
          <a:p>
            <a:pPr marL="88900" marR="17653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(809.2) 72:2.1 </a:t>
            </a:r>
            <a:r>
              <a:rPr sz="1200" spc="-5" dirty="0">
                <a:latin typeface="Times New Roman"/>
                <a:cs typeface="Times New Roman"/>
              </a:rPr>
              <a:t>Questa nazione continentale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governo rappresentativo 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capitale nazionale situata al centro del paese.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governo centrale consiste </a:t>
            </a:r>
            <a:r>
              <a:rPr sz="1200" dirty="0">
                <a:latin typeface="Times New Roman"/>
                <a:cs typeface="Times New Roman"/>
              </a:rPr>
              <a:t>di una solida </a:t>
            </a:r>
            <a:r>
              <a:rPr sz="1200" spc="-5" dirty="0">
                <a:latin typeface="Times New Roman"/>
                <a:cs typeface="Times New Roman"/>
              </a:rPr>
              <a:t>federazione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relativamente liberi. Questi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eleggono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governatori e  </a:t>
            </a:r>
            <a:r>
              <a:rPr sz="1200" spc="-5" dirty="0">
                <a:latin typeface="Times New Roman"/>
                <a:cs typeface="Times New Roman"/>
              </a:rPr>
              <a:t>legislatori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anni, e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può essere rieletto. </a:t>
            </a:r>
            <a:r>
              <a:rPr sz="1200" spc="-5" dirty="0">
                <a:latin typeface="Times New Roman"/>
                <a:cs typeface="Times New Roman"/>
              </a:rPr>
              <a:t>Dei giudici </a:t>
            </a:r>
            <a:r>
              <a:rPr sz="1200" dirty="0">
                <a:latin typeface="Times New Roman"/>
                <a:cs typeface="Times New Roman"/>
              </a:rPr>
              <a:t>di Stato sono nominati a vita </a:t>
            </a:r>
            <a:r>
              <a:rPr sz="1200" spc="-5" dirty="0">
                <a:latin typeface="Times New Roman"/>
                <a:cs typeface="Times New Roman"/>
              </a:rPr>
              <a:t>dai governatori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confermati dalle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legislature,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costituite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rappresentante per ogni </a:t>
            </a:r>
            <a:r>
              <a:rPr sz="1200" dirty="0">
                <a:latin typeface="Times New Roman"/>
                <a:cs typeface="Times New Roman"/>
              </a:rPr>
              <a:t>centomila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cittadini.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24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(809.3) 72:2.2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cinque differenti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metropolitano, a seconda </a:t>
            </a:r>
            <a:r>
              <a:rPr sz="1200" spc="-5" dirty="0">
                <a:latin typeface="Times New Roman"/>
                <a:cs typeface="Times New Roman"/>
              </a:rPr>
              <a:t>della dimensione della città,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nessuna città </a:t>
            </a:r>
            <a:r>
              <a:rPr sz="1200" dirty="0">
                <a:latin typeface="Times New Roman"/>
                <a:cs typeface="Times New Roman"/>
              </a:rPr>
              <a:t>è  autorizzata </a:t>
            </a:r>
            <a:r>
              <a:rPr sz="1200" spc="-5" dirty="0">
                <a:latin typeface="Times New Roman"/>
                <a:cs typeface="Times New Roman"/>
              </a:rPr>
              <a:t>ad avere </a:t>
            </a:r>
            <a:r>
              <a:rPr sz="1200" dirty="0">
                <a:latin typeface="Times New Roman"/>
                <a:cs typeface="Times New Roman"/>
              </a:rPr>
              <a:t>più di un milione di </a:t>
            </a:r>
            <a:r>
              <a:rPr sz="1200" spc="-5" dirty="0">
                <a:latin typeface="Times New Roman"/>
                <a:cs typeface="Times New Roman"/>
              </a:rPr>
              <a:t>abitanti. Nel suo complesso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schemi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amministrazione municipale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molto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semplici, diretti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economici.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posti dell’amministrazione </a:t>
            </a:r>
            <a:r>
              <a:rPr sz="1200" spc="-5" dirty="0">
                <a:latin typeface="Times New Roman"/>
                <a:cs typeface="Times New Roman"/>
              </a:rPr>
              <a:t>della città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fortemente ambiti dai cittadini </a:t>
            </a:r>
            <a:r>
              <a:rPr sz="1200" dirty="0">
                <a:latin typeface="Times New Roman"/>
                <a:cs typeface="Times New Roman"/>
              </a:rPr>
              <a:t>di tipo più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elevato.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54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(809.4) 72:2.3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federale comprende </a:t>
            </a:r>
            <a:r>
              <a:rPr sz="1200" dirty="0">
                <a:latin typeface="Times New Roman"/>
                <a:cs typeface="Times New Roman"/>
              </a:rPr>
              <a:t>tre divisioni </a:t>
            </a:r>
            <a:r>
              <a:rPr sz="1200" spc="-5" dirty="0">
                <a:latin typeface="Times New Roman"/>
                <a:cs typeface="Times New Roman"/>
              </a:rPr>
              <a:t>coordinate: esecutiva, legislativa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giudiziaria.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esecutivo federale 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eletto ogni sei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per suffragio </a:t>
            </a:r>
            <a:r>
              <a:rPr sz="1200" dirty="0">
                <a:latin typeface="Times New Roman"/>
                <a:cs typeface="Times New Roman"/>
              </a:rPr>
              <a:t>territoriale </a:t>
            </a:r>
            <a:r>
              <a:rPr sz="1200" spc="-5" dirty="0">
                <a:latin typeface="Times New Roman"/>
                <a:cs typeface="Times New Roman"/>
              </a:rPr>
              <a:t>universale. Egli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rieleggibile, salvo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richiesta di almeno </a:t>
            </a:r>
            <a:r>
              <a:rPr sz="1200" spc="-5" dirty="0">
                <a:latin typeface="Times New Roman"/>
                <a:cs typeface="Times New Roman"/>
              </a:rPr>
              <a:t>settantacinque  assemblee legislative </a:t>
            </a:r>
            <a:r>
              <a:rPr sz="1200" dirty="0">
                <a:latin typeface="Times New Roman"/>
                <a:cs typeface="Times New Roman"/>
              </a:rPr>
              <a:t>di Stato </a:t>
            </a:r>
            <a:r>
              <a:rPr sz="1200" spc="-5" dirty="0">
                <a:latin typeface="Times New Roman"/>
                <a:cs typeface="Times New Roman"/>
              </a:rPr>
              <a:t>appoggiate </a:t>
            </a:r>
            <a:r>
              <a:rPr sz="1200" dirty="0">
                <a:latin typeface="Times New Roman"/>
                <a:cs typeface="Times New Roman"/>
              </a:rPr>
              <a:t>dai rispettivi </a:t>
            </a:r>
            <a:r>
              <a:rPr sz="1200" spc="-5" dirty="0">
                <a:latin typeface="Times New Roman"/>
                <a:cs typeface="Times New Roman"/>
              </a:rPr>
              <a:t>governatori </a:t>
            </a:r>
            <a:r>
              <a:rPr sz="1200" dirty="0">
                <a:latin typeface="Times New Roman"/>
                <a:cs typeface="Times New Roman"/>
              </a:rPr>
              <a:t>di Stato,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per un solo </a:t>
            </a:r>
            <a:r>
              <a:rPr sz="1200" spc="-5" dirty="0">
                <a:latin typeface="Times New Roman"/>
                <a:cs typeface="Times New Roman"/>
              </a:rPr>
              <a:t>periodo.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consigliato 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supergabinetto </a:t>
            </a:r>
            <a:r>
              <a:rPr sz="1200" dirty="0">
                <a:latin typeface="Times New Roman"/>
                <a:cs typeface="Times New Roman"/>
              </a:rPr>
              <a:t>composto da tutti </a:t>
            </a:r>
            <a:r>
              <a:rPr sz="1200" spc="-5" dirty="0">
                <a:latin typeface="Times New Roman"/>
                <a:cs typeface="Times New Roman"/>
              </a:rPr>
              <a:t>gli ex capi esecutivi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(809.5) 72:2.4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divisione </a:t>
            </a:r>
            <a:r>
              <a:rPr sz="1200" spc="-5" dirty="0">
                <a:latin typeface="Times New Roman"/>
                <a:cs typeface="Times New Roman"/>
              </a:rPr>
              <a:t>legislativa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composta </a:t>
            </a:r>
            <a:r>
              <a:rPr sz="1200" dirty="0">
                <a:latin typeface="Times New Roman"/>
                <a:cs typeface="Times New Roman"/>
              </a:rPr>
              <a:t>da tre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camere: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6610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6369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(809.6) 72:2.5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camera </a:t>
            </a:r>
            <a:r>
              <a:rPr sz="1200" i="1" dirty="0">
                <a:latin typeface="Times New Roman"/>
                <a:cs typeface="Times New Roman"/>
              </a:rPr>
              <a:t>alta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eletta dai lavoratori dell’industria, delle professioni, dell’agricoltura </a:t>
            </a:r>
            <a:r>
              <a:rPr sz="1200" dirty="0">
                <a:latin typeface="Times New Roman"/>
                <a:cs typeface="Times New Roman"/>
              </a:rPr>
              <a:t>e di altri </a:t>
            </a:r>
            <a:r>
              <a:rPr sz="1200" spc="-5" dirty="0">
                <a:latin typeface="Times New Roman"/>
                <a:cs typeface="Times New Roman"/>
              </a:rPr>
              <a:t>gruppi,  che </a:t>
            </a:r>
            <a:r>
              <a:rPr sz="1200" dirty="0">
                <a:latin typeface="Times New Roman"/>
                <a:cs typeface="Times New Roman"/>
              </a:rPr>
              <a:t>votano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la loro funzione </a:t>
            </a:r>
            <a:r>
              <a:rPr sz="1200" spc="-5" dirty="0">
                <a:latin typeface="Times New Roman"/>
                <a:cs typeface="Times New Roman"/>
              </a:rPr>
              <a:t>economica.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5207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(809.7) 72:2.6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camera </a:t>
            </a:r>
            <a:r>
              <a:rPr sz="1200" i="1" dirty="0">
                <a:latin typeface="Times New Roman"/>
                <a:cs typeface="Times New Roman"/>
              </a:rPr>
              <a:t>bassa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eletta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organizzazioni della </a:t>
            </a:r>
            <a:r>
              <a:rPr sz="1200" spc="-5" dirty="0">
                <a:latin typeface="Times New Roman"/>
                <a:cs typeface="Times New Roman"/>
              </a:rPr>
              <a:t>società che comprendono </a:t>
            </a:r>
            <a:r>
              <a:rPr sz="1200" dirty="0">
                <a:latin typeface="Times New Roman"/>
                <a:cs typeface="Times New Roman"/>
              </a:rPr>
              <a:t>i gruppi </a:t>
            </a:r>
            <a:r>
              <a:rPr sz="1200" spc="-5" dirty="0">
                <a:latin typeface="Times New Roman"/>
                <a:cs typeface="Times New Roman"/>
              </a:rPr>
              <a:t>sociali, politici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filosofici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inclusi </a:t>
            </a:r>
            <a:r>
              <a:rPr sz="1200" dirty="0">
                <a:latin typeface="Times New Roman"/>
                <a:cs typeface="Times New Roman"/>
              </a:rPr>
              <a:t>nell’industria o </a:t>
            </a:r>
            <a:r>
              <a:rPr sz="1200" spc="-5" dirty="0">
                <a:latin typeface="Times New Roman"/>
                <a:cs typeface="Times New Roman"/>
              </a:rPr>
              <a:t>nelle professioni.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buona reputazione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partecipano</a:t>
            </a:r>
            <a:endParaRPr sz="1200">
              <a:latin typeface="Times New Roman"/>
              <a:cs typeface="Times New Roman"/>
            </a:endParaRPr>
          </a:p>
          <a:p>
            <a:pPr marL="508000" marR="7429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all’elezione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entrambe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rappresentanti,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sono raggruppati differentemente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l’elezione  riguardi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camera alta </a:t>
            </a:r>
            <a:r>
              <a:rPr sz="1200" dirty="0">
                <a:latin typeface="Times New Roman"/>
                <a:cs typeface="Times New Roman"/>
              </a:rPr>
              <a:t>o la </a:t>
            </a:r>
            <a:r>
              <a:rPr sz="1200" spc="-5" dirty="0">
                <a:latin typeface="Times New Roman"/>
                <a:cs typeface="Times New Roman"/>
              </a:rPr>
              <a:t>camera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6146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(809.8) 72:2.7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terza </a:t>
            </a:r>
            <a:r>
              <a:rPr sz="1200" i="1" spc="-5" dirty="0">
                <a:latin typeface="Times New Roman"/>
                <a:cs typeface="Times New Roman"/>
              </a:rPr>
              <a:t>camera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statisti anziani — </a:t>
            </a:r>
            <a:r>
              <a:rPr sz="1200" spc="-5" dirty="0">
                <a:latin typeface="Times New Roman"/>
                <a:cs typeface="Times New Roman"/>
              </a:rPr>
              <a:t>comprende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veterani del </a:t>
            </a:r>
            <a:r>
              <a:rPr sz="1200" dirty="0">
                <a:latin typeface="Times New Roman"/>
                <a:cs typeface="Times New Roman"/>
              </a:rPr>
              <a:t>servizio civico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include molte  </a:t>
            </a:r>
            <a:r>
              <a:rPr sz="1200" spc="-5" dirty="0">
                <a:latin typeface="Times New Roman"/>
                <a:cs typeface="Times New Roman"/>
              </a:rPr>
              <a:t>persone eminenti </a:t>
            </a:r>
            <a:r>
              <a:rPr sz="1200" dirty="0">
                <a:latin typeface="Times New Roman"/>
                <a:cs typeface="Times New Roman"/>
              </a:rPr>
              <a:t>nominate </a:t>
            </a:r>
            <a:r>
              <a:rPr sz="1200" spc="-5" dirty="0">
                <a:latin typeface="Times New Roman"/>
                <a:cs typeface="Times New Roman"/>
              </a:rPr>
              <a:t>dal capo esecutivo, dagli amministratori regionali (subfederali), dal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del tribunale  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presidenti </a:t>
            </a:r>
            <a:r>
              <a:rPr sz="1200" spc="-5" dirty="0">
                <a:latin typeface="Times New Roman"/>
                <a:cs typeface="Times New Roman"/>
              </a:rPr>
              <a:t>delle altre </a:t>
            </a:r>
            <a:r>
              <a:rPr sz="1200" dirty="0">
                <a:latin typeface="Times New Roman"/>
                <a:cs typeface="Times New Roman"/>
              </a:rPr>
              <a:t>camere </a:t>
            </a:r>
            <a:r>
              <a:rPr sz="1200" spc="-5" dirty="0">
                <a:latin typeface="Times New Roman"/>
                <a:cs typeface="Times New Roman"/>
              </a:rPr>
              <a:t>legislative. Questo </a:t>
            </a:r>
            <a:r>
              <a:rPr sz="1200" dirty="0">
                <a:latin typeface="Times New Roman"/>
                <a:cs typeface="Times New Roman"/>
              </a:rPr>
              <a:t>gruppo è limitato a </a:t>
            </a:r>
            <a:r>
              <a:rPr sz="1200" spc="-5" dirty="0">
                <a:latin typeface="Times New Roman"/>
                <a:cs typeface="Times New Roman"/>
              </a:rPr>
              <a:t>cento elementi </a:t>
            </a:r>
            <a:r>
              <a:rPr sz="1200" dirty="0">
                <a:latin typeface="Times New Roman"/>
                <a:cs typeface="Times New Roman"/>
              </a:rPr>
              <a:t>ed i suoi </a:t>
            </a:r>
            <a:r>
              <a:rPr sz="1200" spc="-5" dirty="0">
                <a:latin typeface="Times New Roman"/>
                <a:cs typeface="Times New Roman"/>
              </a:rPr>
              <a:t>membri  sono eletti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maggioranza dagli stessi statisti anziani. L’incarico </a:t>
            </a:r>
            <a:r>
              <a:rPr sz="1200" dirty="0">
                <a:latin typeface="Times New Roman"/>
                <a:cs typeface="Times New Roman"/>
              </a:rPr>
              <a:t>è a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si rende </a:t>
            </a:r>
            <a:r>
              <a:rPr sz="1200" dirty="0">
                <a:latin typeface="Times New Roman"/>
                <a:cs typeface="Times New Roman"/>
              </a:rPr>
              <a:t>disponibile un posto, la 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che ha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numero di voti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lista </a:t>
            </a:r>
            <a:r>
              <a:rPr sz="1200" spc="-5" dirty="0">
                <a:latin typeface="Times New Roman"/>
                <a:cs typeface="Times New Roman"/>
              </a:rPr>
              <a:t>dei candidati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 ciò stesso regolarmente eletta.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corpo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puramente consultivo,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potente </a:t>
            </a:r>
            <a:r>
              <a:rPr sz="1200" dirty="0">
                <a:latin typeface="Times New Roman"/>
                <a:cs typeface="Times New Roman"/>
              </a:rPr>
              <a:t>regolatore </a:t>
            </a:r>
            <a:r>
              <a:rPr sz="1200" spc="-5" dirty="0">
                <a:latin typeface="Times New Roman"/>
                <a:cs typeface="Times New Roman"/>
              </a:rPr>
              <a:t>dell’opinione </a:t>
            </a:r>
            <a:r>
              <a:rPr sz="1200" dirty="0">
                <a:latin typeface="Times New Roman"/>
                <a:cs typeface="Times New Roman"/>
              </a:rPr>
              <a:t>pubblica </a:t>
            </a:r>
            <a:r>
              <a:rPr sz="1200" spc="-5" dirty="0">
                <a:latin typeface="Times New Roman"/>
                <a:cs typeface="Times New Roman"/>
              </a:rPr>
              <a:t>ed esercita  </a:t>
            </a:r>
            <a:r>
              <a:rPr sz="1200" dirty="0">
                <a:latin typeface="Times New Roman"/>
                <a:cs typeface="Times New Roman"/>
              </a:rPr>
              <a:t>una notevole influenza su tutti i </a:t>
            </a:r>
            <a:r>
              <a:rPr sz="1200" spc="-5" dirty="0">
                <a:latin typeface="Times New Roman"/>
                <a:cs typeface="Times New Roman"/>
              </a:rPr>
              <a:t>rami 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governo.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(810.1) 72:2.8 </a:t>
            </a:r>
            <a:r>
              <a:rPr sz="1200" spc="-5" dirty="0">
                <a:latin typeface="Times New Roman"/>
                <a:cs typeface="Times New Roman"/>
              </a:rPr>
              <a:t>Gran parte del lavoro amministrativo federale </a:t>
            </a:r>
            <a:r>
              <a:rPr sz="1200" dirty="0">
                <a:latin typeface="Times New Roman"/>
                <a:cs typeface="Times New Roman"/>
              </a:rPr>
              <a:t>è svolto dai </a:t>
            </a:r>
            <a:r>
              <a:rPr sz="1200" spc="-5" dirty="0">
                <a:latin typeface="Times New Roman"/>
                <a:cs typeface="Times New Roman"/>
              </a:rPr>
              <a:t>dieci organismi regionali (subfederali), ognuno </a:t>
            </a:r>
            <a:r>
              <a:rPr sz="1200" dirty="0">
                <a:latin typeface="Times New Roman"/>
                <a:cs typeface="Times New Roman"/>
              </a:rPr>
              <a:t>dei quali è  </a:t>
            </a:r>
            <a:r>
              <a:rPr sz="1200" spc="-5" dirty="0">
                <a:latin typeface="Times New Roman"/>
                <a:cs typeface="Times New Roman"/>
              </a:rPr>
              <a:t>composto dall’associazione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Stati. </a:t>
            </a:r>
            <a:r>
              <a:rPr sz="1200" spc="-5" dirty="0">
                <a:latin typeface="Times New Roman"/>
                <a:cs typeface="Times New Roman"/>
              </a:rPr>
              <a:t>Questi dipartimenti regionali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interamente esecutivi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amministrativi, </a:t>
            </a:r>
            <a:r>
              <a:rPr sz="1200" dirty="0">
                <a:latin typeface="Times New Roman"/>
                <a:cs typeface="Times New Roman"/>
              </a:rPr>
              <a:t>non avendo né  funzioni </a:t>
            </a:r>
            <a:r>
              <a:rPr sz="1200" spc="-5" dirty="0">
                <a:latin typeface="Times New Roman"/>
                <a:cs typeface="Times New Roman"/>
              </a:rPr>
              <a:t>legislative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giudiziarie. </a:t>
            </a:r>
            <a:r>
              <a:rPr sz="1200" dirty="0">
                <a:latin typeface="Times New Roman"/>
                <a:cs typeface="Times New Roman"/>
              </a:rPr>
              <a:t>I dieci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esecutivi </a:t>
            </a:r>
            <a:r>
              <a:rPr sz="1200" spc="-5" dirty="0">
                <a:latin typeface="Times New Roman"/>
                <a:cs typeface="Times New Roman"/>
              </a:rPr>
              <a:t>regionali </a:t>
            </a:r>
            <a:r>
              <a:rPr sz="1200" dirty="0">
                <a:latin typeface="Times New Roman"/>
                <a:cs typeface="Times New Roman"/>
              </a:rPr>
              <a:t>sono nominati personalmente </a:t>
            </a:r>
            <a:r>
              <a:rPr sz="1200" spc="-5" dirty="0">
                <a:latin typeface="Times New Roman"/>
                <a:cs typeface="Times New Roman"/>
              </a:rPr>
              <a:t>dal capo esecutivo federale ed </a:t>
            </a:r>
            <a:r>
              <a:rPr sz="1200" dirty="0">
                <a:latin typeface="Times New Roman"/>
                <a:cs typeface="Times New Roman"/>
              </a:rPr>
              <a:t>il  loro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uguale al suo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anni.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tribunale supremo federale </a:t>
            </a:r>
            <a:r>
              <a:rPr sz="1200" dirty="0">
                <a:latin typeface="Times New Roman"/>
                <a:cs typeface="Times New Roman"/>
              </a:rPr>
              <a:t>approva la nomina di questi </a:t>
            </a:r>
            <a:r>
              <a:rPr sz="1200" spc="-5" dirty="0">
                <a:latin typeface="Times New Roman"/>
                <a:cs typeface="Times New Roman"/>
              </a:rPr>
              <a:t>dieci esecutivi  regionali, </a:t>
            </a:r>
            <a:r>
              <a:rPr sz="1200" dirty="0">
                <a:latin typeface="Times New Roman"/>
                <a:cs typeface="Times New Roman"/>
              </a:rPr>
              <a:t>e mentre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rinominati, </a:t>
            </a:r>
            <a:r>
              <a:rPr sz="1200" spc="-5" dirty="0">
                <a:latin typeface="Times New Roman"/>
                <a:cs typeface="Times New Roman"/>
              </a:rPr>
              <a:t>ogni esecutivo al </a:t>
            </a:r>
            <a:r>
              <a:rPr sz="1200" dirty="0">
                <a:latin typeface="Times New Roman"/>
                <a:cs typeface="Times New Roman"/>
              </a:rPr>
              <a:t>termine </a:t>
            </a:r>
            <a:r>
              <a:rPr sz="1200" spc="-5" dirty="0">
                <a:latin typeface="Times New Roman"/>
                <a:cs typeface="Times New Roman"/>
              </a:rPr>
              <a:t>del suo mandato diventa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automaticamente</a:t>
            </a:r>
            <a:endParaRPr sz="1200">
              <a:latin typeface="Times New Roman"/>
              <a:cs typeface="Times New Roman"/>
            </a:endParaRPr>
          </a:p>
          <a:p>
            <a:pPr marL="50800" marR="93535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l’associato </a:t>
            </a:r>
            <a:r>
              <a:rPr sz="1200" dirty="0">
                <a:latin typeface="Times New Roman"/>
                <a:cs typeface="Times New Roman"/>
              </a:rPr>
              <a:t>ed il consigliere </a:t>
            </a:r>
            <a:r>
              <a:rPr sz="1200" spc="-5" dirty="0">
                <a:latin typeface="Times New Roman"/>
                <a:cs typeface="Times New Roman"/>
              </a:rPr>
              <a:t>del suo successore.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resto questi capi regionali scelgono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gabinetti di </a:t>
            </a:r>
            <a:r>
              <a:rPr sz="1200" spc="-5" dirty="0">
                <a:latin typeface="Times New Roman"/>
                <a:cs typeface="Times New Roman"/>
              </a:rPr>
              <a:t>funzionari  amministrativi.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85824" y="458469"/>
            <a:ext cx="7628890" cy="408368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Fascicolo</a:t>
            </a:r>
            <a:r>
              <a:rPr sz="1200" spc="-10" dirty="0"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73: </a:t>
            </a:r>
            <a:r>
              <a:rPr sz="1200" spc="-10" dirty="0">
                <a:latin typeface="Times New Roman"/>
                <a:cs typeface="Times New Roman"/>
                <a:hlinkClick r:id="rId2" action="ppaction://hlinksldjump"/>
              </a:rPr>
              <a:t>Il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Giardino</a:t>
            </a: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di</a:t>
            </a:r>
            <a:r>
              <a:rPr sz="1200" spc="-10" dirty="0"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Eden</a:t>
            </a:r>
            <a:r>
              <a:rPr sz="1200" spc="-185" dirty="0"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...........................................................................................................................................</a:t>
            </a:r>
            <a:r>
              <a:rPr sz="1200" spc="-95" dirty="0"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320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Fascicolo</a:t>
            </a:r>
            <a:r>
              <a:rPr sz="1200" spc="-15" dirty="0"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74:</a:t>
            </a:r>
            <a:r>
              <a:rPr sz="1200" spc="-15" dirty="0"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Adamo</a:t>
            </a:r>
            <a:r>
              <a:rPr sz="1200" spc="-10" dirty="0"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ed</a:t>
            </a:r>
            <a:r>
              <a:rPr sz="1200" spc="-10" dirty="0"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Eva</a:t>
            </a:r>
            <a:r>
              <a:rPr sz="1200" spc="-135" dirty="0"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..................................................................................................................................................</a:t>
            </a:r>
            <a:r>
              <a:rPr sz="1200" spc="-95" dirty="0"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332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75: </a:t>
            </a: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L’inadempienza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Adamo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ed </a:t>
            </a: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Eva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...................................................................................................................</a:t>
            </a:r>
            <a:r>
              <a:rPr sz="1200" spc="-200" dirty="0">
                <a:latin typeface="Times New Roman"/>
                <a:cs typeface="Times New Roman"/>
                <a:hlinkClick r:id="rId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352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76: </a:t>
            </a:r>
            <a:r>
              <a:rPr sz="1200" spc="-10" dirty="0">
                <a:latin typeface="Times New Roman"/>
                <a:cs typeface="Times New Roman"/>
                <a:hlinkClick r:id="rId5" action="ppaction://hlinksldjump"/>
              </a:rPr>
              <a:t>Il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secondo </a:t>
            </a: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giardino</a:t>
            </a:r>
            <a:r>
              <a:rPr sz="1200" spc="-250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........................................................................................................................................... 367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77: </a:t>
            </a:r>
            <a:r>
              <a:rPr sz="1200" spc="-10" dirty="0">
                <a:latin typeface="Times New Roman"/>
                <a:cs typeface="Times New Roman"/>
                <a:hlinkClick r:id="rId6" action="ppaction://hlinksldjump"/>
              </a:rPr>
              <a:t>Le 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creature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intermedie......................................................................................................................................</a:t>
            </a:r>
            <a:r>
              <a:rPr sz="1200" spc="-45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380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78: </a:t>
            </a:r>
            <a:r>
              <a:rPr sz="1200" spc="-10" dirty="0">
                <a:latin typeface="Times New Roman"/>
                <a:cs typeface="Times New Roman"/>
                <a:hlinkClick r:id="rId7" action="ppaction://hlinksldjump"/>
              </a:rPr>
              <a:t>La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razza viola dopo i </a:t>
            </a: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giorni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di Adamo.............................................................................................................</a:t>
            </a:r>
            <a:r>
              <a:rPr sz="1200" spc="-55" dirty="0">
                <a:latin typeface="Times New Roman"/>
                <a:cs typeface="Times New Roman"/>
                <a:hlinkClick r:id="rId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403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79: </a:t>
            </a: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L’espansione andita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in Oriente.........................................................................................................................</a:t>
            </a:r>
            <a:r>
              <a:rPr sz="1200" spc="-50" dirty="0">
                <a:latin typeface="Times New Roman"/>
                <a:cs typeface="Times New Roman"/>
                <a:hlinkClick r:id="rId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420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80: </a:t>
            </a: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L’espansione andita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in </a:t>
            </a: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Occidente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....................................................................................................................</a:t>
            </a:r>
            <a:r>
              <a:rPr sz="1200" spc="-65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440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81: </a:t>
            </a:r>
            <a:r>
              <a:rPr sz="1200" spc="-10" dirty="0">
                <a:latin typeface="Times New Roman"/>
                <a:cs typeface="Times New Roman"/>
                <a:hlinkClick r:id="rId10" action="ppaction://hlinksldjump"/>
              </a:rPr>
              <a:t>Lo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sviluppo </a:t>
            </a: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della civiltà moderna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....................................................................................................................</a:t>
            </a:r>
            <a:r>
              <a:rPr sz="1200" spc="-220" dirty="0">
                <a:latin typeface="Times New Roman"/>
                <a:cs typeface="Times New Roman"/>
                <a:hlinkClick r:id="rId10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459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82: </a:t>
            </a: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L’evoluzione del matrimonio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...........................................................................................................................</a:t>
            </a:r>
            <a:r>
              <a:rPr sz="1200" spc="-185" dirty="0"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483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83: </a:t>
            </a: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L’istituzione del matrimonio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............................................................................................................................</a:t>
            </a:r>
            <a:r>
              <a:rPr sz="1200" spc="-215" dirty="0">
                <a:latin typeface="Times New Roman"/>
                <a:cs typeface="Times New Roman"/>
                <a:hlinkClick r:id="rId1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498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84: </a:t>
            </a:r>
            <a:r>
              <a:rPr sz="1200" spc="-10" dirty="0">
                <a:latin typeface="Times New Roman"/>
                <a:cs typeface="Times New Roman"/>
                <a:hlinkClick r:id="rId13" action="ppaction://hlinksldjump"/>
              </a:rPr>
              <a:t>Il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matrimonio e la vita di famiglia....................................................................................................................</a:t>
            </a:r>
            <a:r>
              <a:rPr sz="1200" spc="-105" dirty="0">
                <a:latin typeface="Times New Roman"/>
                <a:cs typeface="Times New Roman"/>
                <a:hlinkClick r:id="rId1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515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85: </a:t>
            </a:r>
            <a:r>
              <a:rPr sz="1200" spc="-10" dirty="0">
                <a:latin typeface="Times New Roman"/>
                <a:cs typeface="Times New Roman"/>
                <a:hlinkClick r:id="rId14" action="ppaction://hlinksldjump"/>
              </a:rPr>
              <a:t>Le </a:t>
            </a: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origini dell’adorazione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................................................................................................................................</a:t>
            </a:r>
            <a:r>
              <a:rPr sz="1200" spc="-145" dirty="0"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538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86: </a:t>
            </a: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L’evoluzione primitiva della religione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.............................................................................................................</a:t>
            </a:r>
            <a:r>
              <a:rPr sz="1200" spc="-175" dirty="0">
                <a:latin typeface="Times New Roman"/>
                <a:cs typeface="Times New Roman"/>
                <a:hlinkClick r:id="rId1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548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87: I </a:t>
            </a: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culti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dei fantasmi............................................................................................................................................</a:t>
            </a:r>
            <a:r>
              <a:rPr sz="1200" spc="-50" dirty="0">
                <a:latin typeface="Times New Roman"/>
                <a:cs typeface="Times New Roman"/>
                <a:hlinkClick r:id="rId1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562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88: </a:t>
            </a: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Feticci, amuleti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e </a:t>
            </a: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magia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...................................................................................................................................</a:t>
            </a:r>
            <a:r>
              <a:rPr sz="1200" spc="-75" dirty="0">
                <a:latin typeface="Times New Roman"/>
                <a:cs typeface="Times New Roman"/>
                <a:hlinkClick r:id="rId1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579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89: </a:t>
            </a: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Peccato, sacrificio ed espiazione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......................................................................................................................</a:t>
            </a:r>
            <a:r>
              <a:rPr sz="1200" spc="-175" dirty="0"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591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8640" cy="266890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molta umidità </a:t>
            </a:r>
            <a:r>
              <a:rPr sz="1200" spc="-5" dirty="0">
                <a:latin typeface="Times New Roman"/>
                <a:cs typeface="Times New Roman"/>
              </a:rPr>
              <a:t>nell’aria che spirava sopra queste regioni assai elevate, si sarebbero formati enormi strati </a:t>
            </a:r>
            <a:r>
              <a:rPr sz="1200" dirty="0">
                <a:latin typeface="Times New Roman"/>
                <a:cs typeface="Times New Roman"/>
              </a:rPr>
              <a:t>di ghiaccio; </a:t>
            </a:r>
            <a:r>
              <a:rPr sz="1200" spc="-5" dirty="0">
                <a:latin typeface="Times New Roman"/>
                <a:cs typeface="Times New Roman"/>
              </a:rPr>
              <a:t>l’era  glaciale sarebbe arrivata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prima. Trascorsero parecchie centinaia </a:t>
            </a:r>
            <a:r>
              <a:rPr sz="1200" dirty="0">
                <a:latin typeface="Times New Roman"/>
                <a:cs typeface="Times New Roman"/>
              </a:rPr>
              <a:t>di milioni di anni </a:t>
            </a:r>
            <a:r>
              <a:rPr sz="1200" spc="-5" dirty="0">
                <a:latin typeface="Times New Roman"/>
                <a:cs typeface="Times New Roman"/>
              </a:rPr>
              <a:t>prima che masse </a:t>
            </a:r>
            <a:r>
              <a:rPr sz="1200" dirty="0">
                <a:latin typeface="Times New Roman"/>
                <a:cs typeface="Times New Roman"/>
              </a:rPr>
              <a:t>continentali così </a:t>
            </a:r>
            <a:r>
              <a:rPr sz="1200" spc="-5" dirty="0">
                <a:latin typeface="Times New Roman"/>
                <a:cs typeface="Times New Roman"/>
              </a:rPr>
              <a:t>grandi  riapparissero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dell’acqua.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40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(663.1) 57:8.23 </a:t>
            </a:r>
            <a:r>
              <a:rPr sz="1200" i="1" dirty="0">
                <a:latin typeface="Times New Roman"/>
                <a:cs typeface="Times New Roman"/>
              </a:rPr>
              <a:t>750.000.000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fa, cominciarono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prime spaccature della massa continentale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forma della grande </a:t>
            </a:r>
            <a:r>
              <a:rPr sz="1200" dirty="0">
                <a:latin typeface="Times New Roman"/>
                <a:cs typeface="Times New Roman"/>
              </a:rPr>
              <a:t>fenditura  </a:t>
            </a:r>
            <a:r>
              <a:rPr sz="1200" spc="-5" dirty="0">
                <a:latin typeface="Times New Roman"/>
                <a:cs typeface="Times New Roman"/>
              </a:rPr>
              <a:t>nord-sud, che </a:t>
            </a:r>
            <a:r>
              <a:rPr sz="1200" dirty="0">
                <a:latin typeface="Times New Roman"/>
                <a:cs typeface="Times New Roman"/>
              </a:rPr>
              <a:t>fu più </a:t>
            </a:r>
            <a:r>
              <a:rPr sz="1200" spc="-5" dirty="0">
                <a:latin typeface="Times New Roman"/>
                <a:cs typeface="Times New Roman"/>
              </a:rPr>
              <a:t>tardi riempita dalle </a:t>
            </a:r>
            <a:r>
              <a:rPr sz="1200" dirty="0">
                <a:latin typeface="Times New Roman"/>
                <a:cs typeface="Times New Roman"/>
              </a:rPr>
              <a:t>acque </a:t>
            </a:r>
            <a:r>
              <a:rPr sz="1200" spc="-5" dirty="0">
                <a:latin typeface="Times New Roman"/>
                <a:cs typeface="Times New Roman"/>
              </a:rPr>
              <a:t>dell’oceano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preparò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strada alla </a:t>
            </a:r>
            <a:r>
              <a:rPr sz="1200" dirty="0">
                <a:latin typeface="Times New Roman"/>
                <a:cs typeface="Times New Roman"/>
              </a:rPr>
              <a:t>deriva verso </a:t>
            </a:r>
            <a:r>
              <a:rPr sz="1200" spc="-5" dirty="0">
                <a:latin typeface="Times New Roman"/>
                <a:cs typeface="Times New Roman"/>
              </a:rPr>
              <a:t>occidente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continenti</a:t>
            </a:r>
            <a:endParaRPr sz="1200">
              <a:latin typeface="Times New Roman"/>
              <a:cs typeface="Times New Roman"/>
            </a:endParaRPr>
          </a:p>
          <a:p>
            <a:pPr marL="76200" marR="45910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dell’America del Nord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Sud, </a:t>
            </a:r>
            <a:r>
              <a:rPr sz="1200" spc="-5" dirty="0">
                <a:latin typeface="Times New Roman"/>
                <a:cs typeface="Times New Roman"/>
              </a:rPr>
              <a:t>compresa </a:t>
            </a:r>
            <a:r>
              <a:rPr sz="1200" dirty="0">
                <a:latin typeface="Times New Roman"/>
                <a:cs typeface="Times New Roman"/>
              </a:rPr>
              <a:t>la Groenlandia.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lunga faglia </a:t>
            </a:r>
            <a:r>
              <a:rPr sz="1200" dirty="0">
                <a:latin typeface="Times New Roman"/>
                <a:cs typeface="Times New Roman"/>
              </a:rPr>
              <a:t>est-ovest separò </a:t>
            </a:r>
            <a:r>
              <a:rPr sz="1200" spc="-5" dirty="0">
                <a:latin typeface="Times New Roman"/>
                <a:cs typeface="Times New Roman"/>
              </a:rPr>
              <a:t>l’Africa dall’Europa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staccò </a:t>
            </a:r>
            <a:r>
              <a:rPr sz="1200" dirty="0">
                <a:latin typeface="Times New Roman"/>
                <a:cs typeface="Times New Roman"/>
              </a:rPr>
              <a:t>dal  </a:t>
            </a:r>
            <a:r>
              <a:rPr sz="1200" spc="-5" dirty="0">
                <a:latin typeface="Times New Roman"/>
                <a:cs typeface="Times New Roman"/>
              </a:rPr>
              <a:t>continente asiatico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masse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terra dell’Australia, delle </a:t>
            </a:r>
            <a:r>
              <a:rPr sz="1200" spc="-10" dirty="0">
                <a:latin typeface="Times New Roman"/>
                <a:cs typeface="Times New Roman"/>
              </a:rPr>
              <a:t>Isole </a:t>
            </a:r>
            <a:r>
              <a:rPr sz="1200" spc="-5" dirty="0">
                <a:latin typeface="Times New Roman"/>
                <a:cs typeface="Times New Roman"/>
              </a:rPr>
              <a:t>del Pacifico,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dell’Antartico.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969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(663.2) 57:8.24 </a:t>
            </a:r>
            <a:r>
              <a:rPr sz="1200" i="1" dirty="0">
                <a:latin typeface="Times New Roman"/>
                <a:cs typeface="Times New Roman"/>
              </a:rPr>
              <a:t>700.000.000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fa, Urantia si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avvicinando alla </a:t>
            </a:r>
            <a:r>
              <a:rPr sz="1200" dirty="0">
                <a:latin typeface="Times New Roman"/>
                <a:cs typeface="Times New Roman"/>
              </a:rPr>
              <a:t>maturazione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adatte al mantenimento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deriva dei continenti </a:t>
            </a:r>
            <a:r>
              <a:rPr sz="1200" spc="-5" dirty="0">
                <a:latin typeface="Times New Roman"/>
                <a:cs typeface="Times New Roman"/>
              </a:rPr>
              <a:t>proseguiva; l’oceano penetrava </a:t>
            </a:r>
            <a:r>
              <a:rPr sz="1200" dirty="0">
                <a:latin typeface="Times New Roman"/>
                <a:cs typeface="Times New Roman"/>
              </a:rPr>
              <a:t>sempre di più nelle </a:t>
            </a:r>
            <a:r>
              <a:rPr sz="1200" spc="-5" dirty="0">
                <a:latin typeface="Times New Roman"/>
                <a:cs typeface="Times New Roman"/>
              </a:rPr>
              <a:t>terre sotto </a:t>
            </a:r>
            <a:r>
              <a:rPr sz="1200" dirty="0">
                <a:latin typeface="Times New Roman"/>
                <a:cs typeface="Times New Roman"/>
              </a:rPr>
              <a:t>forma di </a:t>
            </a:r>
            <a:r>
              <a:rPr sz="1200" spc="-5" dirty="0">
                <a:latin typeface="Times New Roman"/>
                <a:cs typeface="Times New Roman"/>
              </a:rPr>
              <a:t>lunghi bracci </a:t>
            </a:r>
            <a:r>
              <a:rPr sz="1200" dirty="0">
                <a:latin typeface="Times New Roman"/>
                <a:cs typeface="Times New Roman"/>
              </a:rPr>
              <a:t>di mare </a:t>
            </a:r>
            <a:r>
              <a:rPr sz="1200" spc="-5" dirty="0">
                <a:latin typeface="Times New Roman"/>
                <a:cs typeface="Times New Roman"/>
              </a:rPr>
              <a:t>che fornivano  quelle </a:t>
            </a:r>
            <a:r>
              <a:rPr sz="1200" dirty="0">
                <a:latin typeface="Times New Roman"/>
                <a:cs typeface="Times New Roman"/>
              </a:rPr>
              <a:t>acque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profonde e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baie </a:t>
            </a:r>
            <a:r>
              <a:rPr sz="1200" spc="-5" dirty="0">
                <a:latin typeface="Times New Roman"/>
                <a:cs typeface="Times New Roman"/>
              </a:rPr>
              <a:t>riparate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così favorevoli come habitat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marina.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620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(663.3) 57:8.25 </a:t>
            </a:r>
            <a:r>
              <a:rPr sz="1200" i="1" dirty="0">
                <a:latin typeface="Times New Roman"/>
                <a:cs typeface="Times New Roman"/>
              </a:rPr>
              <a:t>650.000.000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fa, si assisté ad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scissione delle </a:t>
            </a:r>
            <a:r>
              <a:rPr sz="1200" dirty="0">
                <a:latin typeface="Times New Roman"/>
                <a:cs typeface="Times New Roman"/>
              </a:rPr>
              <a:t>masse </a:t>
            </a:r>
            <a:r>
              <a:rPr sz="1200" spc="-5" dirty="0">
                <a:latin typeface="Times New Roman"/>
                <a:cs typeface="Times New Roman"/>
              </a:rPr>
              <a:t>terrestri </a:t>
            </a:r>
            <a:r>
              <a:rPr sz="1200" dirty="0">
                <a:latin typeface="Times New Roman"/>
                <a:cs typeface="Times New Roman"/>
              </a:rPr>
              <a:t>e di conseguenza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nuova estensione  </a:t>
            </a:r>
            <a:r>
              <a:rPr sz="1200" spc="-5" dirty="0">
                <a:latin typeface="Times New Roman"/>
                <a:cs typeface="Times New Roman"/>
              </a:rPr>
              <a:t>dei mari continentali. </a:t>
            </a:r>
            <a:r>
              <a:rPr sz="1200" dirty="0">
                <a:latin typeface="Times New Roman"/>
                <a:cs typeface="Times New Roman"/>
              </a:rPr>
              <a:t>E queste </a:t>
            </a:r>
            <a:r>
              <a:rPr sz="1200" spc="-5" dirty="0">
                <a:latin typeface="Times New Roman"/>
                <a:cs typeface="Times New Roman"/>
              </a:rPr>
              <a:t>acque raggiunsero rapidamente quel grado </a:t>
            </a:r>
            <a:r>
              <a:rPr sz="1200" dirty="0">
                <a:latin typeface="Times New Roman"/>
                <a:cs typeface="Times New Roman"/>
              </a:rPr>
              <a:t>di salinità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essenziale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90219" y="3680840"/>
            <a:ext cx="7891780" cy="91122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431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(663.4) 57:8.26 </a:t>
            </a:r>
            <a:r>
              <a:rPr sz="1200" spc="-5" dirty="0">
                <a:latin typeface="Times New Roman"/>
                <a:cs typeface="Times New Roman"/>
              </a:rPr>
              <a:t>Furono questi mari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li seguirono </a:t>
            </a:r>
            <a:r>
              <a:rPr sz="1200" spc="-5" dirty="0">
                <a:latin typeface="Times New Roman"/>
                <a:cs typeface="Times New Roman"/>
              </a:rPr>
              <a:t>che costituirono gli archivi della </a:t>
            </a:r>
            <a:r>
              <a:rPr sz="1200" dirty="0">
                <a:latin typeface="Times New Roman"/>
                <a:cs typeface="Times New Roman"/>
              </a:rPr>
              <a:t>vita di Urantia,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scoperti  posteriormente nelle </a:t>
            </a:r>
            <a:r>
              <a:rPr sz="1200" dirty="0">
                <a:latin typeface="Times New Roman"/>
                <a:cs typeface="Times New Roman"/>
              </a:rPr>
              <a:t>pagine di </a:t>
            </a:r>
            <a:r>
              <a:rPr sz="1200" spc="-5" dirty="0">
                <a:latin typeface="Times New Roman"/>
                <a:cs typeface="Times New Roman"/>
              </a:rPr>
              <a:t>pietra ben </a:t>
            </a:r>
            <a:r>
              <a:rPr sz="1200" dirty="0">
                <a:latin typeface="Times New Roman"/>
                <a:cs typeface="Times New Roman"/>
              </a:rPr>
              <a:t>conservate, volume dopo volume,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le ere </a:t>
            </a:r>
            <a:r>
              <a:rPr sz="1200" spc="-5" dirty="0">
                <a:latin typeface="Times New Roman"/>
                <a:cs typeface="Times New Roman"/>
              </a:rPr>
              <a:t>si succedevano alle </a:t>
            </a:r>
            <a:r>
              <a:rPr sz="1200" dirty="0">
                <a:latin typeface="Times New Roman"/>
                <a:cs typeface="Times New Roman"/>
              </a:rPr>
              <a:t>ere e le epoche </a:t>
            </a:r>
            <a:r>
              <a:rPr sz="1200" spc="15" dirty="0">
                <a:latin typeface="Times New Roman"/>
                <a:cs typeface="Times New Roman"/>
              </a:rPr>
              <a:t>si  </a:t>
            </a:r>
            <a:r>
              <a:rPr sz="1200" spc="-5" dirty="0">
                <a:latin typeface="Times New Roman"/>
                <a:cs typeface="Times New Roman"/>
              </a:rPr>
              <a:t>sovrapponevano alle epoche. Questi mari interni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tempi antichi furono veramente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(663.5) 57:8.27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Portatore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membro </a:t>
            </a:r>
            <a:r>
              <a:rPr sz="1200" spc="-5" dirty="0">
                <a:latin typeface="Times New Roman"/>
                <a:cs typeface="Times New Roman"/>
              </a:rPr>
              <a:t>del Corpo originario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ed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osservatore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residente.]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7802880" cy="37268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(810.2) 72:2.9 </a:t>
            </a:r>
            <a:r>
              <a:rPr sz="1200" spc="-5" dirty="0">
                <a:latin typeface="Times New Roman"/>
                <a:cs typeface="Times New Roman"/>
              </a:rPr>
              <a:t>Questa nazione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giudicata </a:t>
            </a:r>
            <a:r>
              <a:rPr sz="1200" dirty="0">
                <a:latin typeface="Times New Roman"/>
                <a:cs typeface="Times New Roman"/>
              </a:rPr>
              <a:t>da due sistemi </a:t>
            </a:r>
            <a:r>
              <a:rPr sz="1200" spc="-5" dirty="0">
                <a:latin typeface="Times New Roman"/>
                <a:cs typeface="Times New Roman"/>
              </a:rPr>
              <a:t>principali </a:t>
            </a:r>
            <a:r>
              <a:rPr sz="1200" dirty="0">
                <a:latin typeface="Times New Roman"/>
                <a:cs typeface="Times New Roman"/>
              </a:rPr>
              <a:t>di tribunali — i </a:t>
            </a:r>
            <a:r>
              <a:rPr sz="1200" spc="-5" dirty="0">
                <a:latin typeface="Times New Roman"/>
                <a:cs typeface="Times New Roman"/>
              </a:rPr>
              <a:t>tribunali civili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tribunali socioeconomici.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tribunali civili funzionano ai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livelli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2406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(810.3) 72:2.10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Le corti minori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giurisdizione municipale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locale,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decisioni </a:t>
            </a:r>
            <a:r>
              <a:rPr sz="1200" spc="-5" dirty="0">
                <a:latin typeface="Times New Roman"/>
                <a:cs typeface="Times New Roman"/>
              </a:rPr>
              <a:t>possono essere appellate presso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tribunali superiori </a:t>
            </a:r>
            <a:r>
              <a:rPr sz="1200" dirty="0">
                <a:latin typeface="Times New Roman"/>
                <a:cs typeface="Times New Roman"/>
              </a:rPr>
              <a:t>dello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1784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(810.4) 72:2.11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Le corti supreme degli </a:t>
            </a:r>
            <a:r>
              <a:rPr sz="1200" i="1" dirty="0">
                <a:latin typeface="Times New Roman"/>
                <a:cs typeface="Times New Roman"/>
              </a:rPr>
              <a:t>Stati,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cui decisioni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definitive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questioni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concernono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governo federale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attentano ai </a:t>
            </a:r>
            <a:r>
              <a:rPr sz="1200" dirty="0">
                <a:latin typeface="Times New Roman"/>
                <a:cs typeface="Times New Roman"/>
              </a:rPr>
              <a:t>diritti e alle </a:t>
            </a:r>
            <a:r>
              <a:rPr sz="1200" spc="-5" dirty="0">
                <a:latin typeface="Times New Roman"/>
                <a:cs typeface="Times New Roman"/>
              </a:rPr>
              <a:t>libertà dei cittadini.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esecutivi regionali </a:t>
            </a:r>
            <a:r>
              <a:rPr sz="1200" dirty="0">
                <a:latin typeface="Times New Roman"/>
                <a:cs typeface="Times New Roman"/>
              </a:rPr>
              <a:t>hanno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sottoporre direttamente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qualunque caso alla </a:t>
            </a:r>
            <a:r>
              <a:rPr sz="1200" dirty="0">
                <a:latin typeface="Times New Roman"/>
                <a:cs typeface="Times New Roman"/>
              </a:rPr>
              <a:t>corte </a:t>
            </a:r>
            <a:r>
              <a:rPr sz="1200" spc="-5" dirty="0">
                <a:latin typeface="Times New Roman"/>
                <a:cs typeface="Times New Roman"/>
              </a:rPr>
              <a:t>federale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123189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(810.5) 72:2.12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La corte federale suprema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l’alto tribunale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delle contese </a:t>
            </a:r>
            <a:r>
              <a:rPr sz="1200" dirty="0">
                <a:latin typeface="Times New Roman"/>
                <a:cs typeface="Times New Roman"/>
              </a:rPr>
              <a:t>nazionali e </a:t>
            </a:r>
            <a:r>
              <a:rPr sz="1200" spc="-5" dirty="0">
                <a:latin typeface="Times New Roman"/>
                <a:cs typeface="Times New Roman"/>
              </a:rPr>
              <a:t>dei casi appellati  che provengono dai </a:t>
            </a:r>
            <a:r>
              <a:rPr sz="1200" dirty="0">
                <a:latin typeface="Times New Roman"/>
                <a:cs typeface="Times New Roman"/>
              </a:rPr>
              <a:t>tribunali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Stati.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tribunale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composto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quaranta  </a:t>
            </a:r>
            <a:r>
              <a:rPr sz="1200" dirty="0">
                <a:latin typeface="Times New Roman"/>
                <a:cs typeface="Times New Roman"/>
              </a:rPr>
              <a:t>e meno di </a:t>
            </a:r>
            <a:r>
              <a:rPr sz="1200" spc="-5" dirty="0">
                <a:latin typeface="Times New Roman"/>
                <a:cs typeface="Times New Roman"/>
              </a:rPr>
              <a:t>settantacinque 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età, che </a:t>
            </a:r>
            <a:r>
              <a:rPr sz="1200" dirty="0">
                <a:latin typeface="Times New Roman"/>
                <a:cs typeface="Times New Roman"/>
              </a:rPr>
              <a:t>hanno servito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due o più anni in un </a:t>
            </a:r>
            <a:r>
              <a:rPr sz="1200" spc="-5" dirty="0">
                <a:latin typeface="Times New Roman"/>
                <a:cs typeface="Times New Roman"/>
              </a:rPr>
              <a:t>tribunale </a:t>
            </a:r>
            <a:r>
              <a:rPr sz="1200" dirty="0">
                <a:latin typeface="Times New Roman"/>
                <a:cs typeface="Times New Roman"/>
              </a:rPr>
              <a:t>di Stato e che sono </a:t>
            </a:r>
            <a:r>
              <a:rPr sz="1200" spc="-5" dirty="0">
                <a:latin typeface="Times New Roman"/>
                <a:cs typeface="Times New Roman"/>
              </a:rPr>
              <a:t>stati  nominati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alta </a:t>
            </a:r>
            <a:r>
              <a:rPr sz="1200" dirty="0">
                <a:latin typeface="Times New Roman"/>
                <a:cs typeface="Times New Roman"/>
              </a:rPr>
              <a:t>posizione </a:t>
            </a:r>
            <a:r>
              <a:rPr sz="1200" spc="-5" dirty="0">
                <a:latin typeface="Times New Roman"/>
                <a:cs typeface="Times New Roman"/>
              </a:rPr>
              <a:t>dal capo esecutivo, con l’approvazione della </a:t>
            </a:r>
            <a:r>
              <a:rPr sz="1200" dirty="0">
                <a:latin typeface="Times New Roman"/>
                <a:cs typeface="Times New Roman"/>
              </a:rPr>
              <a:t>maggioranza </a:t>
            </a:r>
            <a:r>
              <a:rPr sz="1200" spc="-5" dirty="0">
                <a:latin typeface="Times New Roman"/>
                <a:cs typeface="Times New Roman"/>
              </a:rPr>
              <a:t>del supergabinetto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 terza camera dell’assemblea legislativa. </a:t>
            </a:r>
            <a:r>
              <a:rPr sz="1200" dirty="0">
                <a:latin typeface="Times New Roman"/>
                <a:cs typeface="Times New Roman"/>
              </a:rPr>
              <a:t>Tutte le decisioni di </a:t>
            </a:r>
            <a:r>
              <a:rPr sz="1200" spc="-5" dirty="0">
                <a:latin typeface="Times New Roman"/>
                <a:cs typeface="Times New Roman"/>
              </a:rPr>
              <a:t>questo corpo giudiziario supremo sono prese con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maggioranza </a:t>
            </a:r>
            <a:r>
              <a:rPr sz="1200" dirty="0">
                <a:latin typeface="Times New Roman"/>
                <a:cs typeface="Times New Roman"/>
              </a:rPr>
              <a:t>di almeno due </a:t>
            </a:r>
            <a:r>
              <a:rPr sz="1200" spc="-5" dirty="0">
                <a:latin typeface="Times New Roman"/>
                <a:cs typeface="Times New Roman"/>
              </a:rPr>
              <a:t>terzi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(810.6) 72:2.13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tribunali socioeconomici </a:t>
            </a:r>
            <a:r>
              <a:rPr sz="1200" dirty="0">
                <a:latin typeface="Times New Roman"/>
                <a:cs typeface="Times New Roman"/>
              </a:rPr>
              <a:t>funzionano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tre divisioni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2635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(810.7) 72:2.14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Tribunali delle </a:t>
            </a:r>
            <a:r>
              <a:rPr sz="1200" i="1" dirty="0">
                <a:latin typeface="Times New Roman"/>
                <a:cs typeface="Times New Roman"/>
              </a:rPr>
              <a:t>famiglie, </a:t>
            </a:r>
            <a:r>
              <a:rPr sz="1200" spc="-5" dirty="0">
                <a:latin typeface="Times New Roman"/>
                <a:cs typeface="Times New Roman"/>
              </a:rPr>
              <a:t>associati ai dipartimenti legislativo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esecutivo delle </a:t>
            </a:r>
            <a:r>
              <a:rPr sz="1200" dirty="0">
                <a:latin typeface="Times New Roman"/>
                <a:cs typeface="Times New Roman"/>
              </a:rPr>
              <a:t>famiglie e </a:t>
            </a:r>
            <a:r>
              <a:rPr sz="1200" spc="-5" dirty="0">
                <a:latin typeface="Times New Roman"/>
                <a:cs typeface="Times New Roman"/>
              </a:rPr>
              <a:t>del sistema  sociale.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2450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1004569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(810.8) 72:2.15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Tribunali dell’educazione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 corpi </a:t>
            </a:r>
            <a:r>
              <a:rPr sz="1200" spc="-5" dirty="0">
                <a:latin typeface="Times New Roman"/>
                <a:cs typeface="Times New Roman"/>
              </a:rPr>
              <a:t>giuridici </a:t>
            </a:r>
            <a:r>
              <a:rPr sz="1200" dirty="0">
                <a:latin typeface="Times New Roman"/>
                <a:cs typeface="Times New Roman"/>
              </a:rPr>
              <a:t>collegati </a:t>
            </a:r>
            <a:r>
              <a:rPr sz="1200" spc="-5" dirty="0">
                <a:latin typeface="Times New Roman"/>
                <a:cs typeface="Times New Roman"/>
              </a:rPr>
              <a:t>ai sistemi scolastici </a:t>
            </a:r>
            <a:r>
              <a:rPr sz="1200" dirty="0">
                <a:latin typeface="Times New Roman"/>
                <a:cs typeface="Times New Roman"/>
              </a:rPr>
              <a:t>statali e </a:t>
            </a:r>
            <a:r>
              <a:rPr sz="1200" spc="-5" dirty="0">
                <a:latin typeface="Times New Roman"/>
                <a:cs typeface="Times New Roman"/>
              </a:rPr>
              <a:t>regionali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associati ai rami esecutivo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legislativo del </a:t>
            </a:r>
            <a:r>
              <a:rPr sz="1200" dirty="0">
                <a:latin typeface="Times New Roman"/>
                <a:cs typeface="Times New Roman"/>
              </a:rPr>
              <a:t>meccanismo </a:t>
            </a:r>
            <a:r>
              <a:rPr sz="1200" spc="-5" dirty="0">
                <a:latin typeface="Times New Roman"/>
                <a:cs typeface="Times New Roman"/>
              </a:rPr>
              <a:t>amministrativo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dell’educazione.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6673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(810.9) 72:2.16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Tribunali dell’industria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tribunali giurisdizionali investiti della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regolare </a:t>
            </a:r>
            <a:r>
              <a:rPr sz="1200" dirty="0">
                <a:latin typeface="Times New Roman"/>
                <a:cs typeface="Times New Roman"/>
              </a:rPr>
              <a:t>tutte le  </a:t>
            </a:r>
            <a:r>
              <a:rPr sz="1200" spc="-5" dirty="0">
                <a:latin typeface="Times New Roman"/>
                <a:cs typeface="Times New Roman"/>
              </a:rPr>
              <a:t>controversie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economiche.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(810.10) 72:2.17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corte </a:t>
            </a:r>
            <a:r>
              <a:rPr sz="1200" spc="-5" dirty="0">
                <a:latin typeface="Times New Roman"/>
                <a:cs typeface="Times New Roman"/>
              </a:rPr>
              <a:t>federale </a:t>
            </a:r>
            <a:r>
              <a:rPr sz="1200" dirty="0">
                <a:latin typeface="Times New Roman"/>
                <a:cs typeface="Times New Roman"/>
              </a:rPr>
              <a:t>suprema non </a:t>
            </a:r>
            <a:r>
              <a:rPr sz="1200" spc="-5" dirty="0">
                <a:latin typeface="Times New Roman"/>
                <a:cs typeface="Times New Roman"/>
              </a:rPr>
              <a:t>giudica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casi socioeconomici, </a:t>
            </a:r>
            <a:r>
              <a:rPr sz="1200" dirty="0">
                <a:latin typeface="Times New Roman"/>
                <a:cs typeface="Times New Roman"/>
              </a:rPr>
              <a:t>salvo che non </a:t>
            </a:r>
            <a:r>
              <a:rPr sz="1200" spc="-5" dirty="0">
                <a:latin typeface="Times New Roman"/>
                <a:cs typeface="Times New Roman"/>
              </a:rPr>
              <a:t>sia richiesto con </a:t>
            </a:r>
            <a:r>
              <a:rPr sz="1200" dirty="0">
                <a:latin typeface="Times New Roman"/>
                <a:cs typeface="Times New Roman"/>
              </a:rPr>
              <a:t>tre quarti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voti dal </a:t>
            </a:r>
            <a:r>
              <a:rPr sz="1200" spc="-5" dirty="0">
                <a:latin typeface="Times New Roman"/>
                <a:cs typeface="Times New Roman"/>
              </a:rPr>
              <a:t>terzo  ramo legislativo del </a:t>
            </a:r>
            <a:r>
              <a:rPr sz="1200" dirty="0">
                <a:latin typeface="Times New Roman"/>
                <a:cs typeface="Times New Roman"/>
              </a:rPr>
              <a:t>governo </a:t>
            </a:r>
            <a:r>
              <a:rPr sz="1200" spc="-5" dirty="0">
                <a:latin typeface="Times New Roman"/>
                <a:cs typeface="Times New Roman"/>
              </a:rPr>
              <a:t>nazionale,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camera degli </a:t>
            </a:r>
            <a:r>
              <a:rPr sz="1200" dirty="0">
                <a:latin typeface="Times New Roman"/>
                <a:cs typeface="Times New Roman"/>
              </a:rPr>
              <a:t>statisti anziani. </a:t>
            </a:r>
            <a:r>
              <a:rPr sz="1200" spc="-5" dirty="0">
                <a:latin typeface="Times New Roman"/>
                <a:cs typeface="Times New Roman"/>
              </a:rPr>
              <a:t>Altrimenti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decisioni degli alti tribunali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dell’educazione e </a:t>
            </a:r>
            <a:r>
              <a:rPr sz="1200" spc="-5" dirty="0">
                <a:latin typeface="Times New Roman"/>
                <a:cs typeface="Times New Roman"/>
              </a:rPr>
              <a:t>dell’industria sono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definitive.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vita di famiglia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6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(811.1) 72:3.1 </a:t>
            </a:r>
            <a:r>
              <a:rPr sz="1200" spc="-5" dirty="0">
                <a:latin typeface="Times New Roman"/>
                <a:cs typeface="Times New Roman"/>
              </a:rPr>
              <a:t>Su questo continente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proibisce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dirty="0">
                <a:latin typeface="Times New Roman"/>
                <a:cs typeface="Times New Roman"/>
              </a:rPr>
              <a:t>vivano sotto 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tetto. E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state proibite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abitazioni collettive,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delle costruzioni a più </a:t>
            </a:r>
            <a:r>
              <a:rPr sz="1200" spc="-5" dirty="0">
                <a:latin typeface="Times New Roman"/>
                <a:cs typeface="Times New Roman"/>
              </a:rPr>
              <a:t>appartamenti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state demolite. </a:t>
            </a:r>
            <a:r>
              <a:rPr sz="1200" dirty="0">
                <a:latin typeface="Times New Roman"/>
                <a:cs typeface="Times New Roman"/>
              </a:rPr>
              <a:t>I celibi,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vivono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circoli,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hotel </a:t>
            </a:r>
            <a:r>
              <a:rPr sz="1200" dirty="0">
                <a:latin typeface="Times New Roman"/>
                <a:cs typeface="Times New Roman"/>
              </a:rPr>
              <a:t>ed in altre costruzioni </a:t>
            </a:r>
            <a:r>
              <a:rPr sz="1200" spc="-5" dirty="0">
                <a:latin typeface="Times New Roman"/>
                <a:cs typeface="Times New Roman"/>
              </a:rPr>
              <a:t>collettive.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piccola abitazione </a:t>
            </a:r>
            <a:r>
              <a:rPr sz="1200" dirty="0">
                <a:latin typeface="Times New Roman"/>
                <a:cs typeface="Times New Roman"/>
              </a:rPr>
              <a:t>autorizzata </a:t>
            </a:r>
            <a:r>
              <a:rPr sz="1200" spc="-5" dirty="0">
                <a:latin typeface="Times New Roman"/>
                <a:cs typeface="Times New Roman"/>
              </a:rPr>
              <a:t>deve avere circa </a:t>
            </a:r>
            <a:r>
              <a:rPr sz="1200" dirty="0">
                <a:latin typeface="Times New Roman"/>
                <a:cs typeface="Times New Roman"/>
              </a:rPr>
              <a:t>4.500 </a:t>
            </a:r>
            <a:r>
              <a:rPr sz="1200" spc="-5" dirty="0">
                <a:latin typeface="Times New Roman"/>
                <a:cs typeface="Times New Roman"/>
              </a:rPr>
              <a:t>metri </a:t>
            </a:r>
            <a:r>
              <a:rPr sz="1200" dirty="0">
                <a:latin typeface="Times New Roman"/>
                <a:cs typeface="Times New Roman"/>
              </a:rPr>
              <a:t>quadrati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terra. 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altre proprietà ad uso abitativo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tasse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volte la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minima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819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(811.2) 72:3.2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questo popolo è </a:t>
            </a:r>
            <a:r>
              <a:rPr sz="1200" spc="-5" dirty="0">
                <a:latin typeface="Times New Roman"/>
                <a:cs typeface="Times New Roman"/>
              </a:rPr>
              <a:t>grandemente migliorata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dell’ultimo secolo.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obbligatorio, sia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padri  che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madri, assistere ai corsi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puericultura per genitori.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gli agricoltori che risiedono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piccoli agglomerati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1225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campagna </a:t>
            </a:r>
            <a:r>
              <a:rPr sz="1200" dirty="0">
                <a:latin typeface="Times New Roman"/>
                <a:cs typeface="Times New Roman"/>
              </a:rPr>
              <a:t>seguono questi </a:t>
            </a:r>
            <a:r>
              <a:rPr sz="1200" spc="-5" dirty="0">
                <a:latin typeface="Times New Roman"/>
                <a:cs typeface="Times New Roman"/>
              </a:rPr>
              <a:t>corsi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corrispondenza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recano ai vicini </a:t>
            </a:r>
            <a:r>
              <a:rPr sz="1200" dirty="0">
                <a:latin typeface="Times New Roman"/>
                <a:cs typeface="Times New Roman"/>
              </a:rPr>
              <a:t>centri d’istruzione </a:t>
            </a:r>
            <a:r>
              <a:rPr sz="1200" spc="-5" dirty="0">
                <a:latin typeface="Times New Roman"/>
                <a:cs typeface="Times New Roman"/>
              </a:rPr>
              <a:t>orale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dieci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ogni 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settimane, perché </a:t>
            </a:r>
            <a:r>
              <a:rPr sz="1200" dirty="0">
                <a:latin typeface="Times New Roman"/>
                <a:cs typeface="Times New Roman"/>
              </a:rPr>
              <a:t>qui la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è di cinque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181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(811.3) 72:3.3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numero medio 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famiglia è di </a:t>
            </a:r>
            <a:r>
              <a:rPr sz="1200" spc="-5" dirty="0">
                <a:latin typeface="Times New Roman"/>
                <a:cs typeface="Times New Roman"/>
              </a:rPr>
              <a:t>cinque, </a:t>
            </a:r>
            <a:r>
              <a:rPr sz="1200" dirty="0">
                <a:latin typeface="Times New Roman"/>
                <a:cs typeface="Times New Roman"/>
              </a:rPr>
              <a:t>tutti sotto il pieno </a:t>
            </a:r>
            <a:r>
              <a:rPr sz="1200" spc="-5" dirty="0">
                <a:latin typeface="Times New Roman"/>
                <a:cs typeface="Times New Roman"/>
              </a:rPr>
              <a:t>controllo dei loro genitori </a:t>
            </a:r>
            <a:r>
              <a:rPr sz="1200" dirty="0">
                <a:latin typeface="Times New Roman"/>
                <a:cs typeface="Times New Roman"/>
              </a:rPr>
              <a:t>o, nel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che uno </a:t>
            </a:r>
            <a:r>
              <a:rPr sz="1200" spc="15" dirty="0">
                <a:latin typeface="Times New Roman"/>
                <a:cs typeface="Times New Roman"/>
              </a:rPr>
              <a:t>od 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genitori </a:t>
            </a:r>
            <a:r>
              <a:rPr sz="1200" spc="-5" dirty="0">
                <a:latin typeface="Times New Roman"/>
                <a:cs typeface="Times New Roman"/>
              </a:rPr>
              <a:t>vengano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mancare, </a:t>
            </a:r>
            <a:r>
              <a:rPr sz="1200" dirty="0">
                <a:latin typeface="Times New Roman"/>
                <a:cs typeface="Times New Roman"/>
              </a:rPr>
              <a:t>sotto quello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tutori </a:t>
            </a:r>
            <a:r>
              <a:rPr sz="1200" spc="-5" dirty="0">
                <a:latin typeface="Times New Roman"/>
                <a:cs typeface="Times New Roman"/>
              </a:rPr>
              <a:t>designati dai tribunali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famiglie. Ogni famiglia considera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onore vedersi </a:t>
            </a:r>
            <a:r>
              <a:rPr sz="1200" spc="-5" dirty="0">
                <a:latin typeface="Times New Roman"/>
                <a:cs typeface="Times New Roman"/>
              </a:rPr>
              <a:t>affidare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custodia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orfano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madre. Degli esami </a:t>
            </a:r>
            <a:r>
              <a:rPr sz="1200" dirty="0">
                <a:latin typeface="Times New Roman"/>
                <a:cs typeface="Times New Roman"/>
              </a:rPr>
              <a:t>di concorso hanno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e l’orfano  è </a:t>
            </a:r>
            <a:r>
              <a:rPr sz="1200" spc="-5" dirty="0">
                <a:latin typeface="Times New Roman"/>
                <a:cs typeface="Times New Roman"/>
              </a:rPr>
              <a:t>assegnato alla famiglia </a:t>
            </a:r>
            <a:r>
              <a:rPr sz="1200" dirty="0">
                <a:latin typeface="Times New Roman"/>
                <a:cs typeface="Times New Roman"/>
              </a:rPr>
              <a:t>di quelli che </a:t>
            </a:r>
            <a:r>
              <a:rPr sz="1200" spc="-5" dirty="0">
                <a:latin typeface="Times New Roman"/>
                <a:cs typeface="Times New Roman"/>
              </a:rPr>
              <a:t>dimostrano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migliori requisiti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genitori.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96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(811.4) 72:3.4 </a:t>
            </a:r>
            <a:r>
              <a:rPr sz="1200" spc="-5" dirty="0">
                <a:latin typeface="Times New Roman"/>
                <a:cs typeface="Times New Roman"/>
              </a:rPr>
              <a:t>Questa gente </a:t>
            </a:r>
            <a:r>
              <a:rPr sz="1200" dirty="0">
                <a:latin typeface="Times New Roman"/>
                <a:cs typeface="Times New Roman"/>
              </a:rPr>
              <a:t>considera la </a:t>
            </a:r>
            <a:r>
              <a:rPr sz="1200" spc="-5" dirty="0">
                <a:latin typeface="Times New Roman"/>
                <a:cs typeface="Times New Roman"/>
              </a:rPr>
              <a:t>famiglia come </a:t>
            </a:r>
            <a:r>
              <a:rPr sz="1200" dirty="0">
                <a:latin typeface="Times New Roman"/>
                <a:cs typeface="Times New Roman"/>
              </a:rPr>
              <a:t>l’istituzione </a:t>
            </a:r>
            <a:r>
              <a:rPr sz="1200" spc="-5" dirty="0">
                <a:latin typeface="Times New Roman"/>
                <a:cs typeface="Times New Roman"/>
              </a:rPr>
              <a:t>fondamentale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civiltà.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ritengono che </a:t>
            </a:r>
            <a:r>
              <a:rPr sz="1200" dirty="0">
                <a:latin typeface="Times New Roman"/>
                <a:cs typeface="Times New Roman"/>
              </a:rPr>
              <a:t>la parte più  </a:t>
            </a:r>
            <a:r>
              <a:rPr sz="1200" spc="-5" dirty="0">
                <a:latin typeface="Times New Roman"/>
                <a:cs typeface="Times New Roman"/>
              </a:rPr>
              <a:t>preziosa dell’educazione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formazione </a:t>
            </a:r>
            <a:r>
              <a:rPr sz="1200" spc="-5" dirty="0">
                <a:latin typeface="Times New Roman"/>
                <a:cs typeface="Times New Roman"/>
              </a:rPr>
              <a:t>del carattere </a:t>
            </a:r>
            <a:r>
              <a:rPr sz="1200" dirty="0">
                <a:latin typeface="Times New Roman"/>
                <a:cs typeface="Times New Roman"/>
              </a:rPr>
              <a:t>di un figlio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fornita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famiglia,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padri dedicano  quasi altrettanta attenzione delle madri </a:t>
            </a:r>
            <a:r>
              <a:rPr sz="1200" dirty="0">
                <a:latin typeface="Times New Roman"/>
                <a:cs typeface="Times New Roman"/>
              </a:rPr>
              <a:t>alla formazione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35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(811.5) 72:3.5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l’istruzione sessuale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famiglia dai genitori </a:t>
            </a:r>
            <a:r>
              <a:rPr sz="1200" dirty="0">
                <a:latin typeface="Times New Roman"/>
                <a:cs typeface="Times New Roman"/>
              </a:rPr>
              <a:t>o dai </a:t>
            </a:r>
            <a:r>
              <a:rPr sz="1200" spc="-5" dirty="0">
                <a:latin typeface="Times New Roman"/>
                <a:cs typeface="Times New Roman"/>
              </a:rPr>
              <a:t>tutori legali. L’istruzione morale </a:t>
            </a:r>
            <a:r>
              <a:rPr sz="1200" dirty="0">
                <a:latin typeface="Times New Roman"/>
                <a:cs typeface="Times New Roman"/>
              </a:rPr>
              <a:t>è offerta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insegnanti 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di riposo </a:t>
            </a:r>
            <a:r>
              <a:rPr sz="1200" spc="-5" dirty="0">
                <a:latin typeface="Times New Roman"/>
                <a:cs typeface="Times New Roman"/>
              </a:rPr>
              <a:t>nei laboratori-scuola,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avviene altrettanto per </a:t>
            </a:r>
            <a:r>
              <a:rPr sz="1200" dirty="0">
                <a:latin typeface="Times New Roman"/>
                <a:cs typeface="Times New Roman"/>
              </a:rPr>
              <a:t>l’istruzione </a:t>
            </a:r>
            <a:r>
              <a:rPr sz="1200" spc="-5" dirty="0">
                <a:latin typeface="Times New Roman"/>
                <a:cs typeface="Times New Roman"/>
              </a:rPr>
              <a:t>religiosa,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ritenuta privilegio  esclusivo dei </a:t>
            </a:r>
            <a:r>
              <a:rPr sz="1200" dirty="0">
                <a:latin typeface="Times New Roman"/>
                <a:cs typeface="Times New Roman"/>
              </a:rPr>
              <a:t>genitori, 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considerata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integrante della </a:t>
            </a:r>
            <a:r>
              <a:rPr sz="1200" dirty="0">
                <a:latin typeface="Times New Roman"/>
                <a:cs typeface="Times New Roman"/>
              </a:rPr>
              <a:t>vita di famiglia. </a:t>
            </a:r>
            <a:r>
              <a:rPr sz="1200" spc="-5" dirty="0">
                <a:latin typeface="Times New Roman"/>
                <a:cs typeface="Times New Roman"/>
              </a:rPr>
              <a:t>L’istruzione puramente </a:t>
            </a:r>
            <a:r>
              <a:rPr sz="1200" dirty="0">
                <a:latin typeface="Times New Roman"/>
                <a:cs typeface="Times New Roman"/>
              </a:rPr>
              <a:t>religiosa è  </a:t>
            </a:r>
            <a:r>
              <a:rPr sz="1200" spc="-5" dirty="0">
                <a:latin typeface="Times New Roman"/>
                <a:cs typeface="Times New Roman"/>
              </a:rPr>
              <a:t>data pubblicamente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nei templi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filosofia, perché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popolo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sviluppata alcuna </a:t>
            </a:r>
            <a:r>
              <a:rPr sz="1200" dirty="0">
                <a:latin typeface="Times New Roman"/>
                <a:cs typeface="Times New Roman"/>
              </a:rPr>
              <a:t>istituzione esclusivamente  </a:t>
            </a:r>
            <a:r>
              <a:rPr sz="1200" spc="-5" dirty="0">
                <a:latin typeface="Times New Roman"/>
                <a:cs typeface="Times New Roman"/>
              </a:rPr>
              <a:t>religiosa come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Nella </a:t>
            </a:r>
            <a:r>
              <a:rPr sz="1200" dirty="0">
                <a:latin typeface="Times New Roman"/>
                <a:cs typeface="Times New Roman"/>
              </a:rPr>
              <a:t>loro filosofia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lo sforzo di conoscere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manifestare amore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propri  </a:t>
            </a:r>
            <a:r>
              <a:rPr sz="1200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a loro </a:t>
            </a:r>
            <a:r>
              <a:rPr sz="1200" spc="-5" dirty="0">
                <a:latin typeface="Times New Roman"/>
                <a:cs typeface="Times New Roman"/>
              </a:rPr>
              <a:t>favore,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è tipico </a:t>
            </a:r>
            <a:r>
              <a:rPr sz="1200" spc="-5" dirty="0">
                <a:latin typeface="Times New Roman"/>
                <a:cs typeface="Times New Roman"/>
              </a:rPr>
              <a:t>dello status religioso delle altre </a:t>
            </a:r>
            <a:r>
              <a:rPr sz="1200" dirty="0">
                <a:latin typeface="Times New Roman"/>
                <a:cs typeface="Times New Roman"/>
              </a:rPr>
              <a:t>nazioni di questo </a:t>
            </a:r>
            <a:r>
              <a:rPr sz="1200" spc="-5" dirty="0">
                <a:latin typeface="Times New Roman"/>
                <a:cs typeface="Times New Roman"/>
              </a:rPr>
              <a:t>pianeta.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completamente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 presso questo </a:t>
            </a:r>
            <a:r>
              <a:rPr sz="1200" dirty="0">
                <a:latin typeface="Times New Roman"/>
                <a:cs typeface="Times New Roman"/>
              </a:rPr>
              <a:t>popolo che non esistono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pubblici </a:t>
            </a:r>
            <a:r>
              <a:rPr sz="1200" spc="-5" dirty="0">
                <a:latin typeface="Times New Roman"/>
                <a:cs typeface="Times New Roman"/>
              </a:rPr>
              <a:t>esclusivamente riservati ad  assemblee religiose. Politicamente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Chiesa </a:t>
            </a:r>
            <a:r>
              <a:rPr sz="1200" dirty="0">
                <a:latin typeface="Times New Roman"/>
                <a:cs typeface="Times New Roman"/>
              </a:rPr>
              <a:t>e lo Stato, </a:t>
            </a:r>
            <a:r>
              <a:rPr sz="1200" spc="-5" dirty="0">
                <a:latin typeface="Times New Roman"/>
                <a:cs typeface="Times New Roman"/>
              </a:rPr>
              <a:t>come gli Urantiani </a:t>
            </a:r>
            <a:r>
              <a:rPr sz="1200" dirty="0">
                <a:latin typeface="Times New Roman"/>
                <a:cs typeface="Times New Roman"/>
              </a:rPr>
              <a:t>sono soliti </a:t>
            </a:r>
            <a:r>
              <a:rPr sz="1200" spc="-5" dirty="0">
                <a:latin typeface="Times New Roman"/>
                <a:cs typeface="Times New Roman"/>
              </a:rPr>
              <a:t>dire,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completamente separati, </a:t>
            </a:r>
            <a:r>
              <a:rPr sz="1200" dirty="0">
                <a:latin typeface="Times New Roman"/>
                <a:cs typeface="Times New Roman"/>
              </a:rPr>
              <a:t>ma c’è  una </a:t>
            </a:r>
            <a:r>
              <a:rPr sz="1200" spc="-5" dirty="0">
                <a:latin typeface="Times New Roman"/>
                <a:cs typeface="Times New Roman"/>
              </a:rPr>
              <a:t>strana </a:t>
            </a:r>
            <a:r>
              <a:rPr sz="1200" dirty="0">
                <a:latin typeface="Times New Roman"/>
                <a:cs typeface="Times New Roman"/>
              </a:rPr>
              <a:t>sovrapposizione di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filosofia.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66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(811.6) 72:3.6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vent’anni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gli insegnanti spirituali (paragonabili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pastori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Urantia), </a:t>
            </a:r>
            <a:r>
              <a:rPr sz="1200" dirty="0">
                <a:latin typeface="Times New Roman"/>
                <a:cs typeface="Times New Roman"/>
              </a:rPr>
              <a:t>che visitano </a:t>
            </a:r>
            <a:r>
              <a:rPr sz="1200" spc="-5" dirty="0">
                <a:latin typeface="Times New Roman"/>
                <a:cs typeface="Times New Roman"/>
              </a:rPr>
              <a:t>periodicamente ogni famiglia  per esaminare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ed accertarsi 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adeguatamente </a:t>
            </a:r>
            <a:r>
              <a:rPr sz="1200" dirty="0">
                <a:latin typeface="Times New Roman"/>
                <a:cs typeface="Times New Roman"/>
              </a:rPr>
              <a:t>istruiti </a:t>
            </a:r>
            <a:r>
              <a:rPr sz="1200" spc="-5" dirty="0">
                <a:latin typeface="Times New Roman"/>
                <a:cs typeface="Times New Roman"/>
              </a:rPr>
              <a:t>dai loro genitori, erano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supervisione del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governo.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Questi consiglieri ed esaminatori spirituali sono ora 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direzione della Fondazione del Progresso Spirituale, 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un’istituzione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531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28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creata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e sostenuta da </a:t>
            </a:r>
            <a:r>
              <a:rPr sz="1200" spc="-5" dirty="0">
                <a:latin typeface="Times New Roman"/>
                <a:cs typeface="Times New Roman"/>
              </a:rPr>
              <a:t>contributi volontari. </a:t>
            </a:r>
            <a:r>
              <a:rPr sz="1200" dirty="0">
                <a:latin typeface="Times New Roman"/>
                <a:cs typeface="Times New Roman"/>
              </a:rPr>
              <a:t>È possibile </a:t>
            </a:r>
            <a:r>
              <a:rPr sz="1200" spc="-5" dirty="0">
                <a:latin typeface="Times New Roman"/>
                <a:cs typeface="Times New Roman"/>
              </a:rPr>
              <a:t>che questa </a:t>
            </a:r>
            <a:r>
              <a:rPr sz="1200" dirty="0">
                <a:latin typeface="Times New Roman"/>
                <a:cs typeface="Times New Roman"/>
              </a:rPr>
              <a:t>istituzione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evolva </a:t>
            </a:r>
            <a:r>
              <a:rPr sz="1200" spc="-5" dirty="0">
                <a:latin typeface="Times New Roman"/>
                <a:cs typeface="Times New Roman"/>
              </a:rPr>
              <a:t>ulteriormente </a:t>
            </a:r>
            <a:r>
              <a:rPr sz="1200" dirty="0">
                <a:latin typeface="Times New Roman"/>
                <a:cs typeface="Times New Roman"/>
              </a:rPr>
              <a:t>prima dell’arrivo di  un </a:t>
            </a:r>
            <a:r>
              <a:rPr sz="1200" spc="-5" dirty="0">
                <a:latin typeface="Times New Roman"/>
                <a:cs typeface="Times New Roman"/>
              </a:rPr>
              <a:t>Figlio Magistrale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(811.7) 72:3.7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restano legalmente sottomessi </a:t>
            </a:r>
            <a:r>
              <a:rPr sz="1200" dirty="0">
                <a:latin typeface="Times New Roman"/>
                <a:cs typeface="Times New Roman"/>
              </a:rPr>
              <a:t>ai loro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all’età </a:t>
            </a:r>
            <a:r>
              <a:rPr sz="1200" dirty="0">
                <a:latin typeface="Times New Roman"/>
                <a:cs typeface="Times New Roman"/>
              </a:rPr>
              <a:t>di quindici </a:t>
            </a:r>
            <a:r>
              <a:rPr sz="1200" spc="-5" dirty="0">
                <a:latin typeface="Times New Roman"/>
                <a:cs typeface="Times New Roman"/>
              </a:rPr>
              <a:t>anni,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ricevono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prima  </a:t>
            </a:r>
            <a:r>
              <a:rPr sz="1200" spc="-5" dirty="0">
                <a:latin typeface="Times New Roman"/>
                <a:cs typeface="Times New Roman"/>
              </a:rPr>
              <a:t>iniziazione alle responsabilità civili. Poi, ogni </a:t>
            </a:r>
            <a:r>
              <a:rPr sz="1200" dirty="0">
                <a:latin typeface="Times New Roman"/>
                <a:cs typeface="Times New Roman"/>
              </a:rPr>
              <a:t>cinque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dirty="0">
                <a:latin typeface="Times New Roman"/>
                <a:cs typeface="Times New Roman"/>
              </a:rPr>
              <a:t>periodi </a:t>
            </a:r>
            <a:r>
              <a:rPr sz="1200" spc="-5" dirty="0">
                <a:latin typeface="Times New Roman"/>
                <a:cs typeface="Times New Roman"/>
              </a:rPr>
              <a:t>successivi,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luogo delle esercitazioni pubbliche  similari per gruppi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stessa età ed ogni </a:t>
            </a:r>
            <a:r>
              <a:rPr sz="1200" dirty="0">
                <a:latin typeface="Times New Roman"/>
                <a:cs typeface="Times New Roman"/>
              </a:rPr>
              <a:t>volta i loro </a:t>
            </a:r>
            <a:r>
              <a:rPr sz="1200" spc="-5" dirty="0">
                <a:latin typeface="Times New Roman"/>
                <a:cs typeface="Times New Roman"/>
              </a:rPr>
              <a:t>obblighi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vengono </a:t>
            </a:r>
            <a:r>
              <a:rPr sz="1200" dirty="0">
                <a:latin typeface="Times New Roman"/>
                <a:cs typeface="Times New Roman"/>
              </a:rPr>
              <a:t>diminuiti,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nuove responsabilità  </a:t>
            </a:r>
            <a:r>
              <a:rPr sz="1200" spc="-5" dirty="0">
                <a:latin typeface="Times New Roman"/>
                <a:cs typeface="Times New Roman"/>
              </a:rPr>
              <a:t>civili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assunte verso </a:t>
            </a:r>
            <a:r>
              <a:rPr sz="1200" dirty="0">
                <a:latin typeface="Times New Roman"/>
                <a:cs typeface="Times New Roman"/>
              </a:rPr>
              <a:t>lo Stato.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diritto di voto è </a:t>
            </a:r>
            <a:r>
              <a:rPr sz="1200" spc="-5" dirty="0">
                <a:latin typeface="Times New Roman"/>
                <a:cs typeface="Times New Roman"/>
              </a:rPr>
              <a:t>conferito </a:t>
            </a:r>
            <a:r>
              <a:rPr sz="1200" dirty="0">
                <a:latin typeface="Times New Roman"/>
                <a:cs typeface="Times New Roman"/>
              </a:rPr>
              <a:t>a vent’anni, il diritto di </a:t>
            </a:r>
            <a:r>
              <a:rPr sz="1200" spc="-5" dirty="0">
                <a:latin typeface="Times New Roman"/>
                <a:cs typeface="Times New Roman"/>
              </a:rPr>
              <a:t>sposarsi senza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consenso dei  genitori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accordato prima dei </a:t>
            </a:r>
            <a:r>
              <a:rPr sz="1200" dirty="0">
                <a:latin typeface="Times New Roman"/>
                <a:cs typeface="Times New Roman"/>
              </a:rPr>
              <a:t>venticinque anni, ed i </a:t>
            </a:r>
            <a:r>
              <a:rPr sz="1200" spc="-5" dirty="0">
                <a:latin typeface="Times New Roman"/>
                <a:cs typeface="Times New Roman"/>
              </a:rPr>
              <a:t>figli devono lasciare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quando raggiungono l’età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trent’anni.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428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(812.1) 72:3.8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leggi </a:t>
            </a:r>
            <a:r>
              <a:rPr sz="1200" spc="-5" dirty="0">
                <a:latin typeface="Times New Roman"/>
                <a:cs typeface="Times New Roman"/>
              </a:rPr>
              <a:t>sul matrimonio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divorzio sono </a:t>
            </a:r>
            <a:r>
              <a:rPr sz="1200" spc="-5" dirty="0">
                <a:latin typeface="Times New Roman"/>
                <a:cs typeface="Times New Roman"/>
              </a:rPr>
              <a:t>uniformi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nazione.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dei vent’anni </a:t>
            </a:r>
            <a:r>
              <a:rPr sz="1200" dirty="0">
                <a:latin typeface="Times New Roman"/>
                <a:cs typeface="Times New Roman"/>
              </a:rPr>
              <a:t>— l’età di  </a:t>
            </a:r>
            <a:r>
              <a:rPr sz="1200" spc="-5" dirty="0">
                <a:latin typeface="Times New Roman"/>
                <a:cs typeface="Times New Roman"/>
              </a:rPr>
              <a:t>emancipazione civile </a:t>
            </a:r>
            <a:r>
              <a:rPr sz="1200" dirty="0">
                <a:latin typeface="Times New Roman"/>
                <a:cs typeface="Times New Roman"/>
              </a:rPr>
              <a:t>— non è </a:t>
            </a:r>
            <a:r>
              <a:rPr sz="1200" spc="-5" dirty="0">
                <a:latin typeface="Times New Roman"/>
                <a:cs typeface="Times New Roman"/>
              </a:rPr>
              <a:t>permesso. L’autorizzazione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sposarsi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accordata solo </a:t>
            </a:r>
            <a:r>
              <a:rPr sz="1200" dirty="0">
                <a:latin typeface="Times New Roman"/>
                <a:cs typeface="Times New Roman"/>
              </a:rPr>
              <a:t>un anno dopo </a:t>
            </a:r>
            <a:r>
              <a:rPr sz="1200" spc="-5" dirty="0">
                <a:latin typeface="Times New Roman"/>
                <a:cs typeface="Times New Roman"/>
              </a:rPr>
              <a:t>l’annuncio </a:t>
            </a:r>
            <a:r>
              <a:rPr sz="1200" dirty="0">
                <a:latin typeface="Times New Roman"/>
                <a:cs typeface="Times New Roman"/>
              </a:rPr>
              <a:t>dell’intenzione a  </a:t>
            </a:r>
            <a:r>
              <a:rPr sz="1200" spc="-5" dirty="0">
                <a:latin typeface="Times New Roman"/>
                <a:cs typeface="Times New Roman"/>
              </a:rPr>
              <a:t>farlo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fidanzati hanno presentato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certificati attestanti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stati debitamente </a:t>
            </a:r>
            <a:r>
              <a:rPr sz="1200" dirty="0">
                <a:latin typeface="Times New Roman"/>
                <a:cs typeface="Times New Roman"/>
              </a:rPr>
              <a:t>istruiti </a:t>
            </a:r>
            <a:r>
              <a:rPr sz="1200" spc="-5" dirty="0">
                <a:latin typeface="Times New Roman"/>
                <a:cs typeface="Times New Roman"/>
              </a:rPr>
              <a:t>nelle scuole per genitori 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responsabilità della </a:t>
            </a:r>
            <a:r>
              <a:rPr sz="1200" dirty="0">
                <a:latin typeface="Times New Roman"/>
                <a:cs typeface="Times New Roman"/>
              </a:rPr>
              <a:t>vita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coniugale.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2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(812.2) 72:3.9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regole sul </a:t>
            </a:r>
            <a:r>
              <a:rPr sz="1200" dirty="0">
                <a:latin typeface="Times New Roman"/>
                <a:cs typeface="Times New Roman"/>
              </a:rPr>
              <a:t>divorzio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permissive,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un decreto di </a:t>
            </a:r>
            <a:r>
              <a:rPr sz="1200" spc="-5" dirty="0">
                <a:latin typeface="Times New Roman"/>
                <a:cs typeface="Times New Roman"/>
              </a:rPr>
              <a:t>separazione, emesso dal </a:t>
            </a:r>
            <a:r>
              <a:rPr sz="1200" dirty="0">
                <a:latin typeface="Times New Roman"/>
                <a:cs typeface="Times New Roman"/>
              </a:rPr>
              <a:t>tribunale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famiglie,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trascorso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registrazione della </a:t>
            </a:r>
            <a:r>
              <a:rPr sz="1200" dirty="0">
                <a:latin typeface="Times New Roman"/>
                <a:cs typeface="Times New Roman"/>
              </a:rPr>
              <a:t>domanda, e </a:t>
            </a:r>
            <a:r>
              <a:rPr sz="1200" spc="-5" dirty="0">
                <a:latin typeface="Times New Roman"/>
                <a:cs typeface="Times New Roman"/>
              </a:rPr>
              <a:t>l’anno su questo pianeta </a:t>
            </a:r>
            <a:r>
              <a:rPr sz="1200" dirty="0">
                <a:latin typeface="Times New Roman"/>
                <a:cs typeface="Times New Roman"/>
              </a:rPr>
              <a:t>è considerevolmente più 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 Urantia. Malgrado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leggi facili sul </a:t>
            </a:r>
            <a:r>
              <a:rPr sz="1200" dirty="0">
                <a:latin typeface="Times New Roman"/>
                <a:cs typeface="Times New Roman"/>
              </a:rPr>
              <a:t>divorzio, la </a:t>
            </a:r>
            <a:r>
              <a:rPr sz="1200" spc="-5" dirty="0">
                <a:latin typeface="Times New Roman"/>
                <a:cs typeface="Times New Roman"/>
              </a:rPr>
              <a:t>proporzione attuale </a:t>
            </a:r>
            <a:r>
              <a:rPr sz="1200" dirty="0">
                <a:latin typeface="Times New Roman"/>
                <a:cs typeface="Times New Roman"/>
              </a:rPr>
              <a:t>di divorzi è solo un decimo di quella delle  razze </a:t>
            </a:r>
            <a:r>
              <a:rPr sz="1200" spc="-5" dirty="0">
                <a:latin typeface="Times New Roman"/>
                <a:cs typeface="Times New Roman"/>
              </a:rPr>
              <a:t>civilizzate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sistema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educativo</a:t>
            </a:r>
            <a:endParaRPr sz="1600">
              <a:latin typeface="Times New Roman"/>
              <a:cs typeface="Times New Roman"/>
            </a:endParaRPr>
          </a:p>
          <a:p>
            <a:pPr marL="88900" marR="21082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(812.3) 72:4.1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educativo di questa </a:t>
            </a:r>
            <a:r>
              <a:rPr sz="1200" spc="-5" dirty="0">
                <a:latin typeface="Times New Roman"/>
                <a:cs typeface="Times New Roman"/>
              </a:rPr>
              <a:t>nazione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obbligatorio </a:t>
            </a:r>
            <a:r>
              <a:rPr sz="1200" dirty="0">
                <a:latin typeface="Times New Roman"/>
                <a:cs typeface="Times New Roman"/>
              </a:rPr>
              <a:t>e promiscuo </a:t>
            </a:r>
            <a:r>
              <a:rPr sz="1200" spc="-5" dirty="0">
                <a:latin typeface="Times New Roman"/>
                <a:cs typeface="Times New Roman"/>
              </a:rPr>
              <a:t>nelle scuole preuniversitarie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studenti  </a:t>
            </a:r>
            <a:r>
              <a:rPr sz="1200" spc="-5" dirty="0">
                <a:latin typeface="Times New Roman"/>
                <a:cs typeface="Times New Roman"/>
              </a:rPr>
              <a:t>frequentano dai </a:t>
            </a:r>
            <a:r>
              <a:rPr sz="1200" dirty="0">
                <a:latin typeface="Times New Roman"/>
                <a:cs typeface="Times New Roman"/>
              </a:rPr>
              <a:t>cinque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diciotto </a:t>
            </a:r>
            <a:r>
              <a:rPr sz="1200" spc="-5" dirty="0">
                <a:latin typeface="Times New Roman"/>
                <a:cs typeface="Times New Roman"/>
              </a:rPr>
              <a:t>anni. Queste </a:t>
            </a:r>
            <a:r>
              <a:rPr sz="1200" dirty="0">
                <a:latin typeface="Times New Roman"/>
                <a:cs typeface="Times New Roman"/>
              </a:rPr>
              <a:t>scuole sono </a:t>
            </a:r>
            <a:r>
              <a:rPr sz="1200" spc="-5" dirty="0">
                <a:latin typeface="Times New Roman"/>
                <a:cs typeface="Times New Roman"/>
              </a:rPr>
              <a:t>assai differenti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dirty="0">
                <a:latin typeface="Times New Roman"/>
                <a:cs typeface="Times New Roman"/>
              </a:rPr>
              <a:t>Non vi sono </a:t>
            </a:r>
            <a:r>
              <a:rPr sz="1200" spc="-5" dirty="0">
                <a:latin typeface="Times New Roman"/>
                <a:cs typeface="Times New Roman"/>
              </a:rPr>
              <a:t>classi; si </a:t>
            </a:r>
            <a:r>
              <a:rPr sz="1200" dirty="0">
                <a:latin typeface="Times New Roman"/>
                <a:cs typeface="Times New Roman"/>
              </a:rPr>
              <a:t>porta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avanti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451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54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per volta e dopo i primi tre anni tutti </a:t>
            </a:r>
            <a:r>
              <a:rPr sz="1200" spc="-5" dirty="0">
                <a:latin typeface="Times New Roman"/>
                <a:cs typeface="Times New Roman"/>
              </a:rPr>
              <a:t>gli allievi </a:t>
            </a:r>
            <a:r>
              <a:rPr sz="1200" dirty="0">
                <a:latin typeface="Times New Roman"/>
                <a:cs typeface="Times New Roman"/>
              </a:rPr>
              <a:t>divengono </a:t>
            </a:r>
            <a:r>
              <a:rPr sz="1200" spc="-5" dirty="0">
                <a:latin typeface="Times New Roman"/>
                <a:cs typeface="Times New Roman"/>
              </a:rPr>
              <a:t>insegnanti aggiunti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istruiscono quelli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di  loro. I </a:t>
            </a:r>
            <a:r>
              <a:rPr sz="1200" spc="-5" dirty="0">
                <a:latin typeface="Times New Roman"/>
                <a:cs typeface="Times New Roman"/>
              </a:rPr>
              <a:t>libri </a:t>
            </a:r>
            <a:r>
              <a:rPr sz="1200" dirty="0">
                <a:latin typeface="Times New Roman"/>
                <a:cs typeface="Times New Roman"/>
              </a:rPr>
              <a:t>sono usati solo </a:t>
            </a:r>
            <a:r>
              <a:rPr sz="1200" spc="-5" dirty="0">
                <a:latin typeface="Times New Roman"/>
                <a:cs typeface="Times New Roman"/>
              </a:rPr>
              <a:t>per procurarsi </a:t>
            </a:r>
            <a:r>
              <a:rPr sz="1200" dirty="0">
                <a:latin typeface="Times New Roman"/>
                <a:cs typeface="Times New Roman"/>
              </a:rPr>
              <a:t>le informazioni </a:t>
            </a:r>
            <a:r>
              <a:rPr sz="1200" spc="-5" dirty="0">
                <a:latin typeface="Times New Roman"/>
                <a:cs typeface="Times New Roman"/>
              </a:rPr>
              <a:t>utili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risolvere </a:t>
            </a:r>
            <a:r>
              <a:rPr sz="1200" dirty="0">
                <a:latin typeface="Times New Roman"/>
                <a:cs typeface="Times New Roman"/>
              </a:rPr>
              <a:t>i problemi che </a:t>
            </a:r>
            <a:r>
              <a:rPr sz="1200" spc="-5" dirty="0">
                <a:latin typeface="Times New Roman"/>
                <a:cs typeface="Times New Roman"/>
              </a:rPr>
              <a:t>insorgono nei </a:t>
            </a:r>
            <a:r>
              <a:rPr sz="1200" dirty="0">
                <a:latin typeface="Times New Roman"/>
                <a:cs typeface="Times New Roman"/>
              </a:rPr>
              <a:t>laboratori-scuola e nelle  </a:t>
            </a:r>
            <a:r>
              <a:rPr sz="1200" spc="-5" dirty="0">
                <a:latin typeface="Times New Roman"/>
                <a:cs typeface="Times New Roman"/>
              </a:rPr>
              <a:t>fattorie-scuola. 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degli arredi utilizzati </a:t>
            </a:r>
            <a:r>
              <a:rPr sz="1200" spc="-10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continente e le numerose </a:t>
            </a:r>
            <a:r>
              <a:rPr sz="1200" spc="-5" dirty="0">
                <a:latin typeface="Times New Roman"/>
                <a:cs typeface="Times New Roman"/>
              </a:rPr>
              <a:t>apparecchiature </a:t>
            </a:r>
            <a:r>
              <a:rPr sz="1200" dirty="0">
                <a:latin typeface="Times New Roman"/>
                <a:cs typeface="Times New Roman"/>
              </a:rPr>
              <a:t>meccaniche —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questa è una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epoca d’invenzioni e di </a:t>
            </a:r>
            <a:r>
              <a:rPr sz="1200" spc="-5" dirty="0">
                <a:latin typeface="Times New Roman"/>
                <a:cs typeface="Times New Roman"/>
              </a:rPr>
              <a:t>meccanizzazione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prodotti in questi </a:t>
            </a:r>
            <a:r>
              <a:rPr sz="1200" spc="-5" dirty="0">
                <a:latin typeface="Times New Roman"/>
                <a:cs typeface="Times New Roman"/>
              </a:rPr>
              <a:t>laboratori. Adiacente ad ogni laboratorio </a:t>
            </a:r>
            <a:r>
              <a:rPr sz="1200" dirty="0">
                <a:latin typeface="Times New Roman"/>
                <a:cs typeface="Times New Roman"/>
              </a:rPr>
              <a:t>c’è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76200" marR="3365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biblioteca pratica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gli studenti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consultare </a:t>
            </a:r>
            <a:r>
              <a:rPr sz="1200" dirty="0">
                <a:latin typeface="Times New Roman"/>
                <a:cs typeface="Times New Roman"/>
              </a:rPr>
              <a:t>i libri di </a:t>
            </a:r>
            <a:r>
              <a:rPr sz="1200" spc="-5" dirty="0">
                <a:latin typeface="Times New Roman"/>
                <a:cs typeface="Times New Roman"/>
              </a:rPr>
              <a:t>riferimento necessari. Per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d’istruzione s’insegna  </a:t>
            </a:r>
            <a:r>
              <a:rPr sz="1200" spc="-5" dirty="0">
                <a:latin typeface="Times New Roman"/>
                <a:cs typeface="Times New Roman"/>
              </a:rPr>
              <a:t>anche l’agricoltura </a:t>
            </a:r>
            <a:r>
              <a:rPr sz="1200" dirty="0">
                <a:latin typeface="Times New Roman"/>
                <a:cs typeface="Times New Roman"/>
              </a:rPr>
              <a:t>e l’orticoltura </a:t>
            </a:r>
            <a:r>
              <a:rPr sz="1200" spc="-5" dirty="0">
                <a:latin typeface="Times New Roman"/>
                <a:cs typeface="Times New Roman"/>
              </a:rPr>
              <a:t>nelle vaste fattorie contigue ad ogni </a:t>
            </a:r>
            <a:r>
              <a:rPr sz="1200" dirty="0">
                <a:latin typeface="Times New Roman"/>
                <a:cs typeface="Times New Roman"/>
              </a:rPr>
              <a:t>scuola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879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(812.4) 72:4.2 </a:t>
            </a:r>
            <a:r>
              <a:rPr sz="1200" spc="-5" dirty="0">
                <a:latin typeface="Times New Roman"/>
                <a:cs typeface="Times New Roman"/>
              </a:rPr>
              <a:t>Ai debilitati mentali s’insegna soltanto l’agricoltura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l’allevamento degli animali,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mandati per </a:t>
            </a:r>
            <a:r>
              <a:rPr sz="1200" dirty="0">
                <a:latin typeface="Times New Roman"/>
                <a:cs typeface="Times New Roman"/>
              </a:rPr>
              <a:t>tutta la vita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colonie speciali </a:t>
            </a:r>
            <a:r>
              <a:rPr sz="1200" dirty="0">
                <a:latin typeface="Times New Roman"/>
                <a:cs typeface="Times New Roman"/>
              </a:rPr>
              <a:t>di sorveglianza dove sono </a:t>
            </a:r>
            <a:r>
              <a:rPr sz="1200" spc="-5" dirty="0">
                <a:latin typeface="Times New Roman"/>
                <a:cs typeface="Times New Roman"/>
              </a:rPr>
              <a:t>separati per sessi per </a:t>
            </a:r>
            <a:r>
              <a:rPr sz="1200" dirty="0">
                <a:latin typeface="Times New Roman"/>
                <a:cs typeface="Times New Roman"/>
              </a:rPr>
              <a:t>impedire la </a:t>
            </a:r>
            <a:r>
              <a:rPr sz="1200" spc="-5" dirty="0">
                <a:latin typeface="Times New Roman"/>
                <a:cs typeface="Times New Roman"/>
              </a:rPr>
              <a:t>procreazione,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preclusa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subnormali.  Queste misure restrittive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vigore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settantacinque anni;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ordinanze d’internamento sono emesse dai tribunali delle  famiglie.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(812.5) 72:4.3 </a:t>
            </a:r>
            <a:r>
              <a:rPr sz="1200" spc="-5" dirty="0">
                <a:latin typeface="Times New Roman"/>
                <a:cs typeface="Times New Roman"/>
              </a:rPr>
              <a:t>Ognuno fa </a:t>
            </a:r>
            <a:r>
              <a:rPr sz="1200" dirty="0">
                <a:latin typeface="Times New Roman"/>
                <a:cs typeface="Times New Roman"/>
              </a:rPr>
              <a:t>un mese di </a:t>
            </a:r>
            <a:r>
              <a:rPr sz="1200" spc="-5" dirty="0">
                <a:latin typeface="Times New Roman"/>
                <a:cs typeface="Times New Roman"/>
              </a:rPr>
              <a:t>vacanza ogni </a:t>
            </a:r>
            <a:r>
              <a:rPr sz="1200" dirty="0">
                <a:latin typeface="Times New Roman"/>
                <a:cs typeface="Times New Roman"/>
              </a:rPr>
              <a:t>anno.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scuole </a:t>
            </a:r>
            <a:r>
              <a:rPr sz="1200" spc="-5" dirty="0">
                <a:latin typeface="Times New Roman"/>
                <a:cs typeface="Times New Roman"/>
              </a:rPr>
              <a:t>preuniversitarie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aperte </a:t>
            </a:r>
            <a:r>
              <a:rPr sz="1200" dirty="0">
                <a:latin typeface="Times New Roman"/>
                <a:cs typeface="Times New Roman"/>
              </a:rPr>
              <a:t>per nove mesi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anno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dieci, </a:t>
            </a:r>
            <a:r>
              <a:rPr sz="1200" dirty="0">
                <a:latin typeface="Times New Roman"/>
                <a:cs typeface="Times New Roman"/>
              </a:rPr>
              <a:t>e le vacanze vengono </a:t>
            </a:r>
            <a:r>
              <a:rPr sz="1200" spc="-5" dirty="0">
                <a:latin typeface="Times New Roman"/>
                <a:cs typeface="Times New Roman"/>
              </a:rPr>
              <a:t>trascorse </a:t>
            </a:r>
            <a:r>
              <a:rPr sz="1200" dirty="0">
                <a:latin typeface="Times New Roman"/>
                <a:cs typeface="Times New Roman"/>
              </a:rPr>
              <a:t>viaggiando con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o amici. Questi </a:t>
            </a:r>
            <a:r>
              <a:rPr sz="1200" spc="-5" dirty="0">
                <a:latin typeface="Times New Roman"/>
                <a:cs typeface="Times New Roman"/>
              </a:rPr>
              <a:t>viaggi fanno </a:t>
            </a:r>
            <a:r>
              <a:rPr sz="1200" dirty="0">
                <a:latin typeface="Times New Roman"/>
                <a:cs typeface="Times New Roman"/>
              </a:rPr>
              <a:t>parte del </a:t>
            </a:r>
            <a:r>
              <a:rPr sz="1200" spc="-5" dirty="0">
                <a:latin typeface="Times New Roman"/>
                <a:cs typeface="Times New Roman"/>
              </a:rPr>
              <a:t>programma </a:t>
            </a:r>
            <a:r>
              <a:rPr sz="1200" dirty="0">
                <a:latin typeface="Times New Roman"/>
                <a:cs typeface="Times New Roman"/>
              </a:rPr>
              <a:t>di educazione </a:t>
            </a:r>
            <a:r>
              <a:rPr sz="1200" spc="-5" dirty="0">
                <a:latin typeface="Times New Roman"/>
                <a:cs typeface="Times New Roman"/>
              </a:rPr>
              <a:t>degli  adulti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proseguono per </a:t>
            </a:r>
            <a:r>
              <a:rPr sz="1200" dirty="0">
                <a:latin typeface="Times New Roman"/>
                <a:cs typeface="Times New Roman"/>
              </a:rPr>
              <a:t>tutta la vita. I fondi per far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a tali </a:t>
            </a:r>
            <a:r>
              <a:rPr sz="1200" spc="-5" dirty="0">
                <a:latin typeface="Times New Roman"/>
                <a:cs typeface="Times New Roman"/>
              </a:rPr>
              <a:t>spese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accumulati con gli stessi </a:t>
            </a:r>
            <a:r>
              <a:rPr sz="1200" dirty="0">
                <a:latin typeface="Times New Roman"/>
                <a:cs typeface="Times New Roman"/>
              </a:rPr>
              <a:t>metodi </a:t>
            </a:r>
            <a:r>
              <a:rPr sz="1200" spc="-5" dirty="0">
                <a:latin typeface="Times New Roman"/>
                <a:cs typeface="Times New Roman"/>
              </a:rPr>
              <a:t>impiegati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l’assicurazione sulla </a:t>
            </a:r>
            <a:r>
              <a:rPr sz="1200" dirty="0">
                <a:latin typeface="Times New Roman"/>
                <a:cs typeface="Times New Roman"/>
              </a:rPr>
              <a:t>vecchiaia.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16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(812.6) 72:4.4 </a:t>
            </a:r>
            <a:r>
              <a:rPr sz="1200" spc="-5" dirty="0">
                <a:latin typeface="Times New Roman"/>
                <a:cs typeface="Times New Roman"/>
              </a:rPr>
              <a:t>Un quarto del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scuola </a:t>
            </a:r>
            <a:r>
              <a:rPr sz="1200" dirty="0">
                <a:latin typeface="Times New Roman"/>
                <a:cs typeface="Times New Roman"/>
              </a:rPr>
              <a:t>è dedicato </a:t>
            </a:r>
            <a:r>
              <a:rPr sz="1200" spc="-5" dirty="0">
                <a:latin typeface="Times New Roman"/>
                <a:cs typeface="Times New Roman"/>
              </a:rPr>
              <a:t>ai giochi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competizioni </a:t>
            </a:r>
            <a:r>
              <a:rPr sz="1200" spc="-5" dirty="0">
                <a:latin typeface="Times New Roman"/>
                <a:cs typeface="Times New Roman"/>
              </a:rPr>
              <a:t>atletiche. Gli allievi progrediscono </a:t>
            </a:r>
            <a:r>
              <a:rPr sz="1200" dirty="0">
                <a:latin typeface="Times New Roman"/>
                <a:cs typeface="Times New Roman"/>
              </a:rPr>
              <a:t>in queste  competizioni </a:t>
            </a:r>
            <a:r>
              <a:rPr sz="1200" spc="-5" dirty="0">
                <a:latin typeface="Times New Roman"/>
                <a:cs typeface="Times New Roman"/>
              </a:rPr>
              <a:t>dalle prove locali </a:t>
            </a:r>
            <a:r>
              <a:rPr sz="1200" dirty="0">
                <a:latin typeface="Times New Roman"/>
                <a:cs typeface="Times New Roman"/>
              </a:rPr>
              <a:t>di abilità e di </a:t>
            </a:r>
            <a:r>
              <a:rPr sz="1200" spc="-5" dirty="0">
                <a:latin typeface="Times New Roman"/>
                <a:cs typeface="Times New Roman"/>
              </a:rPr>
              <a:t>bravura, attraverso quelle </a:t>
            </a:r>
            <a:r>
              <a:rPr sz="1200" dirty="0">
                <a:latin typeface="Times New Roman"/>
                <a:cs typeface="Times New Roman"/>
              </a:rPr>
              <a:t>provinciali e </a:t>
            </a:r>
            <a:r>
              <a:rPr sz="1200" spc="-5" dirty="0">
                <a:latin typeface="Times New Roman"/>
                <a:cs typeface="Times New Roman"/>
              </a:rPr>
              <a:t>regionali,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nazionali. Similmente,  le </a:t>
            </a:r>
            <a:r>
              <a:rPr sz="1200" spc="-5" dirty="0">
                <a:latin typeface="Times New Roman"/>
                <a:cs typeface="Times New Roman"/>
              </a:rPr>
              <a:t>competizioni oratorie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musicali, così </a:t>
            </a:r>
            <a:r>
              <a:rPr sz="1200" dirty="0">
                <a:latin typeface="Times New Roman"/>
                <a:cs typeface="Times New Roman"/>
              </a:rPr>
              <a:t>come quelle di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filosofia, occupano l’attenzione degli studenti dalle </a:t>
            </a:r>
            <a:r>
              <a:rPr sz="1200" dirty="0">
                <a:latin typeface="Times New Roman"/>
                <a:cs typeface="Times New Roman"/>
              </a:rPr>
              <a:t>sezioni  </a:t>
            </a:r>
            <a:r>
              <a:rPr sz="1200" spc="-5" dirty="0">
                <a:latin typeface="Times New Roman"/>
                <a:cs typeface="Times New Roman"/>
              </a:rPr>
              <a:t>sociali locali fino </a:t>
            </a:r>
            <a:r>
              <a:rPr sz="1200" dirty="0">
                <a:latin typeface="Times New Roman"/>
                <a:cs typeface="Times New Roman"/>
              </a:rPr>
              <a:t>alle competizioni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titolo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nazionale.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054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001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(812.7) 72:4.5 </a:t>
            </a:r>
            <a:r>
              <a:rPr sz="1200" spc="-5" dirty="0">
                <a:latin typeface="Times New Roman"/>
                <a:cs typeface="Times New Roman"/>
              </a:rPr>
              <a:t>L’amministrazione scolastica </a:t>
            </a:r>
            <a:r>
              <a:rPr sz="1200" dirty="0">
                <a:latin typeface="Times New Roman"/>
                <a:cs typeface="Times New Roman"/>
              </a:rPr>
              <a:t>è una replica </a:t>
            </a:r>
            <a:r>
              <a:rPr sz="1200" spc="-5" dirty="0">
                <a:latin typeface="Times New Roman"/>
                <a:cs typeface="Times New Roman"/>
              </a:rPr>
              <a:t>del governo </a:t>
            </a:r>
            <a:r>
              <a:rPr sz="1200" dirty="0">
                <a:latin typeface="Times New Roman"/>
                <a:cs typeface="Times New Roman"/>
              </a:rPr>
              <a:t>nazionale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tre </a:t>
            </a:r>
            <a:r>
              <a:rPr sz="1200" spc="-5" dirty="0">
                <a:latin typeface="Times New Roman"/>
                <a:cs typeface="Times New Roman"/>
              </a:rPr>
              <a:t>rami </a:t>
            </a:r>
            <a:r>
              <a:rPr sz="1200" dirty="0">
                <a:latin typeface="Times New Roman"/>
                <a:cs typeface="Times New Roman"/>
              </a:rPr>
              <a:t>correlati; il </a:t>
            </a:r>
            <a:r>
              <a:rPr sz="1200" spc="-5" dirty="0">
                <a:latin typeface="Times New Roman"/>
                <a:cs typeface="Times New Roman"/>
              </a:rPr>
              <a:t>corpo insegnante opera  come terza divisione legislativa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consultiva. </a:t>
            </a:r>
            <a:r>
              <a:rPr sz="1200" dirty="0">
                <a:latin typeface="Times New Roman"/>
                <a:cs typeface="Times New Roman"/>
              </a:rPr>
              <a:t>L’obiettivo </a:t>
            </a:r>
            <a:r>
              <a:rPr sz="1200" spc="-5" dirty="0">
                <a:latin typeface="Times New Roman"/>
                <a:cs typeface="Times New Roman"/>
              </a:rPr>
              <a:t>principale dell’educazione su questo continente consiste nel </a:t>
            </a:r>
            <a:r>
              <a:rPr sz="1200" dirty="0">
                <a:latin typeface="Times New Roman"/>
                <a:cs typeface="Times New Roman"/>
              </a:rPr>
              <a:t>fare di  </a:t>
            </a:r>
            <a:r>
              <a:rPr sz="1200" spc="-5" dirty="0">
                <a:latin typeface="Times New Roman"/>
                <a:cs typeface="Times New Roman"/>
              </a:rPr>
              <a:t>ciascun allievo </a:t>
            </a:r>
            <a:r>
              <a:rPr sz="1200" dirty="0">
                <a:latin typeface="Times New Roman"/>
                <a:cs typeface="Times New Roman"/>
              </a:rPr>
              <a:t>un cittadino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mantenersi.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62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(813.1) 72:4.6 </a:t>
            </a:r>
            <a:r>
              <a:rPr sz="1200" spc="-5" dirty="0">
                <a:latin typeface="Times New Roman"/>
                <a:cs typeface="Times New Roman"/>
              </a:rPr>
              <a:t>Tutti gli allievi che escono </a:t>
            </a:r>
            <a:r>
              <a:rPr sz="1200" dirty="0">
                <a:latin typeface="Times New Roman"/>
                <a:cs typeface="Times New Roman"/>
              </a:rPr>
              <a:t>diplomati dal </a:t>
            </a:r>
            <a:r>
              <a:rPr sz="1200" spc="-5" dirty="0">
                <a:latin typeface="Times New Roman"/>
                <a:cs typeface="Times New Roman"/>
              </a:rPr>
              <a:t>sistema scolastico preuniversitario </a:t>
            </a:r>
            <a:r>
              <a:rPr sz="1200" dirty="0">
                <a:latin typeface="Times New Roman"/>
                <a:cs typeface="Times New Roman"/>
              </a:rPr>
              <a:t>a diciotto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spc="5" dirty="0">
                <a:latin typeface="Times New Roman"/>
                <a:cs typeface="Times New Roman"/>
              </a:rPr>
              <a:t>abili </a:t>
            </a:r>
            <a:r>
              <a:rPr sz="1200" dirty="0">
                <a:latin typeface="Times New Roman"/>
                <a:cs typeface="Times New Roman"/>
              </a:rPr>
              <a:t>artigiani.  Allora </a:t>
            </a:r>
            <a:r>
              <a:rPr sz="1200" spc="-5" dirty="0">
                <a:latin typeface="Times New Roman"/>
                <a:cs typeface="Times New Roman"/>
              </a:rPr>
              <a:t>comincia </a:t>
            </a:r>
            <a:r>
              <a:rPr sz="1200" dirty="0">
                <a:latin typeface="Times New Roman"/>
                <a:cs typeface="Times New Roman"/>
              </a:rPr>
              <a:t>lo studio dei </a:t>
            </a:r>
            <a:r>
              <a:rPr sz="1200" spc="-5" dirty="0">
                <a:latin typeface="Times New Roman"/>
                <a:cs typeface="Times New Roman"/>
              </a:rPr>
              <a:t>libri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specifica, </a:t>
            </a:r>
            <a:r>
              <a:rPr sz="1200" spc="-5" dirty="0">
                <a:latin typeface="Times New Roman"/>
                <a:cs typeface="Times New Roman"/>
              </a:rPr>
              <a:t>sia nelle scuole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adulti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università. Quando  uno </a:t>
            </a:r>
            <a:r>
              <a:rPr sz="1200" spc="-5" dirty="0">
                <a:latin typeface="Times New Roman"/>
                <a:cs typeface="Times New Roman"/>
              </a:rPr>
              <a:t>studente brillante </a:t>
            </a:r>
            <a:r>
              <a:rPr sz="1200" dirty="0">
                <a:latin typeface="Times New Roman"/>
                <a:cs typeface="Times New Roman"/>
              </a:rPr>
              <a:t>completa il </a:t>
            </a:r>
            <a:r>
              <a:rPr sz="1200" spc="-5" dirty="0">
                <a:latin typeface="Times New Roman"/>
                <a:cs typeface="Times New Roman"/>
              </a:rPr>
              <a:t>suo lavoro </a:t>
            </a:r>
            <a:r>
              <a:rPr sz="1200" dirty="0">
                <a:latin typeface="Times New Roman"/>
                <a:cs typeface="Times New Roman"/>
              </a:rPr>
              <a:t>in anticipo </a:t>
            </a:r>
            <a:r>
              <a:rPr sz="1200" spc="-5" dirty="0">
                <a:latin typeface="Times New Roman"/>
                <a:cs typeface="Times New Roman"/>
              </a:rPr>
              <a:t>sul programma, gli si accorda </a:t>
            </a:r>
            <a:r>
              <a:rPr sz="1200" dirty="0">
                <a:latin typeface="Times New Roman"/>
                <a:cs typeface="Times New Roman"/>
              </a:rPr>
              <a:t>una ricompensa di tempo e di mezzi </a:t>
            </a:r>
            <a:r>
              <a:rPr sz="1200" spc="-5" dirty="0">
                <a:latin typeface="Times New Roman"/>
                <a:cs typeface="Times New Roman"/>
              </a:rPr>
              <a:t>con cui  eseguire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progetto </a:t>
            </a:r>
            <a:r>
              <a:rPr sz="1200" dirty="0">
                <a:latin typeface="Times New Roman"/>
                <a:cs typeface="Times New Roman"/>
              </a:rPr>
              <a:t>da lui </a:t>
            </a:r>
            <a:r>
              <a:rPr sz="1200" spc="-5" dirty="0">
                <a:latin typeface="Times New Roman"/>
                <a:cs typeface="Times New Roman"/>
              </a:rPr>
              <a:t>concepito che gli sta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cuore. L’intero sistema educativo </a:t>
            </a:r>
            <a:r>
              <a:rPr sz="1200" dirty="0">
                <a:latin typeface="Times New Roman"/>
                <a:cs typeface="Times New Roman"/>
              </a:rPr>
              <a:t>è finalizzato a </a:t>
            </a:r>
            <a:r>
              <a:rPr sz="1200" spc="-5" dirty="0">
                <a:latin typeface="Times New Roman"/>
                <a:cs typeface="Times New Roman"/>
              </a:rPr>
              <a:t>formare </a:t>
            </a:r>
            <a:r>
              <a:rPr sz="1200" dirty="0">
                <a:latin typeface="Times New Roman"/>
                <a:cs typeface="Times New Roman"/>
              </a:rPr>
              <a:t>in modo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adeguato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l’individuo.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L’organizzazione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industriale</a:t>
            </a:r>
            <a:endParaRPr sz="1600">
              <a:latin typeface="Times New Roman"/>
              <a:cs typeface="Times New Roman"/>
            </a:endParaRPr>
          </a:p>
          <a:p>
            <a:pPr marL="76200" marR="14732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(813.2) 72:5.1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situazione industriale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questo popolo è </a:t>
            </a:r>
            <a:r>
              <a:rPr sz="1200" spc="-5" dirty="0">
                <a:latin typeface="Times New Roman"/>
                <a:cs typeface="Times New Roman"/>
              </a:rPr>
              <a:t>lontana 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ideali;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capitale ed </a:t>
            </a:r>
            <a:r>
              <a:rPr sz="1200" dirty="0">
                <a:latin typeface="Times New Roman"/>
                <a:cs typeface="Times New Roman"/>
              </a:rPr>
              <a:t>il lavoro </a:t>
            </a:r>
            <a:r>
              <a:rPr sz="1200" spc="-5" dirty="0">
                <a:latin typeface="Times New Roman"/>
                <a:cs typeface="Times New Roman"/>
              </a:rPr>
              <a:t>hanno ancora </a:t>
            </a:r>
            <a:r>
              <a:rPr sz="1200" dirty="0">
                <a:latin typeface="Times New Roman"/>
                <a:cs typeface="Times New Roman"/>
              </a:rPr>
              <a:t>le loro  </a:t>
            </a:r>
            <a:r>
              <a:rPr sz="1200" spc="-5" dirty="0">
                <a:latin typeface="Times New Roman"/>
                <a:cs typeface="Times New Roman"/>
              </a:rPr>
              <a:t>difficoltà,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tendono a </a:t>
            </a:r>
            <a:r>
              <a:rPr sz="1200" spc="-5" dirty="0">
                <a:latin typeface="Times New Roman"/>
                <a:cs typeface="Times New Roman"/>
              </a:rPr>
              <a:t>conformarsi ad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piano di </a:t>
            </a:r>
            <a:r>
              <a:rPr sz="1200" spc="-5" dirty="0">
                <a:latin typeface="Times New Roman"/>
                <a:cs typeface="Times New Roman"/>
              </a:rPr>
              <a:t>sincera cooperazione. Su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continente straordinario gli </a:t>
            </a:r>
            <a:r>
              <a:rPr sz="1200" dirty="0">
                <a:latin typeface="Times New Roman"/>
                <a:cs typeface="Times New Roman"/>
              </a:rPr>
              <a:t>operai  stanno </a:t>
            </a:r>
            <a:r>
              <a:rPr sz="1200" spc="-5" dirty="0">
                <a:latin typeface="Times New Roman"/>
                <a:cs typeface="Times New Roman"/>
              </a:rPr>
              <a:t>divenendo sempre </a:t>
            </a:r>
            <a:r>
              <a:rPr sz="1200" dirty="0">
                <a:latin typeface="Times New Roman"/>
                <a:cs typeface="Times New Roman"/>
              </a:rPr>
              <a:t>più azionisti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tutte le aziende industriali; </a:t>
            </a:r>
            <a:r>
              <a:rPr sz="1200" spc="-5" dirty="0">
                <a:latin typeface="Times New Roman"/>
                <a:cs typeface="Times New Roman"/>
              </a:rPr>
              <a:t>ogni lavoratore intelligente si sta lentamente trasformando </a:t>
            </a:r>
            <a:r>
              <a:rPr sz="1200" dirty="0">
                <a:latin typeface="Times New Roman"/>
                <a:cs typeface="Times New Roman"/>
              </a:rPr>
              <a:t>in  un </a:t>
            </a:r>
            <a:r>
              <a:rPr sz="1200" spc="-5" dirty="0">
                <a:latin typeface="Times New Roman"/>
                <a:cs typeface="Times New Roman"/>
              </a:rPr>
              <a:t>piccolo capitalista.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77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(813.3) 72:5.2 </a:t>
            </a:r>
            <a:r>
              <a:rPr sz="1200" spc="-5" dirty="0">
                <a:latin typeface="Times New Roman"/>
                <a:cs typeface="Times New Roman"/>
              </a:rPr>
              <a:t>Gli antagonismi </a:t>
            </a:r>
            <a:r>
              <a:rPr sz="1200" dirty="0">
                <a:latin typeface="Times New Roman"/>
                <a:cs typeface="Times New Roman"/>
              </a:rPr>
              <a:t>sociali diminuiscono e la buona volontà cresce </a:t>
            </a:r>
            <a:r>
              <a:rPr sz="1200" spc="-5" dirty="0">
                <a:latin typeface="Times New Roman"/>
                <a:cs typeface="Times New Roman"/>
              </a:rPr>
              <a:t>rapidamente. Nessun grave problema economico </a:t>
            </a:r>
            <a:r>
              <a:rPr sz="1200" dirty="0">
                <a:latin typeface="Times New Roman"/>
                <a:cs typeface="Times New Roman"/>
              </a:rPr>
              <a:t>è sorto  </a:t>
            </a:r>
            <a:r>
              <a:rPr sz="1200" spc="-5" dirty="0">
                <a:latin typeface="Times New Roman"/>
                <a:cs typeface="Times New Roman"/>
              </a:rPr>
              <a:t>dall’abolizione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(più 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anni fa)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intervento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effettuato gradualmente mediante </a:t>
            </a:r>
            <a:r>
              <a:rPr sz="1200" dirty="0">
                <a:latin typeface="Times New Roman"/>
                <a:cs typeface="Times New Roman"/>
              </a:rPr>
              <a:t>liberazione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per cento degli </a:t>
            </a:r>
            <a:r>
              <a:rPr sz="1200" dirty="0">
                <a:latin typeface="Times New Roman"/>
                <a:cs typeface="Times New Roman"/>
              </a:rPr>
              <a:t>schiavi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anno.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schiavi </a:t>
            </a:r>
            <a:r>
              <a:rPr sz="1200" spc="-5" dirty="0">
                <a:latin typeface="Times New Roman"/>
                <a:cs typeface="Times New Roman"/>
              </a:rPr>
              <a:t>che superavano </a:t>
            </a:r>
            <a:r>
              <a:rPr sz="1200" dirty="0">
                <a:latin typeface="Times New Roman"/>
                <a:cs typeface="Times New Roman"/>
              </a:rPr>
              <a:t>in maniera soddisfacente delle </a:t>
            </a:r>
            <a:r>
              <a:rPr sz="1200" spc="-5" dirty="0">
                <a:latin typeface="Times New Roman"/>
                <a:cs typeface="Times New Roman"/>
              </a:rPr>
              <a:t>prove mentali, </a:t>
            </a:r>
            <a:r>
              <a:rPr sz="1200" dirty="0">
                <a:latin typeface="Times New Roman"/>
                <a:cs typeface="Times New Roman"/>
              </a:rPr>
              <a:t>morali e  </a:t>
            </a:r>
            <a:r>
              <a:rPr sz="1200" spc="-5" dirty="0">
                <a:latin typeface="Times New Roman"/>
                <a:cs typeface="Times New Roman"/>
              </a:rPr>
              <a:t>fisiche,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accordato </a:t>
            </a:r>
            <a:r>
              <a:rPr sz="1200" dirty="0">
                <a:latin typeface="Times New Roman"/>
                <a:cs typeface="Times New Roman"/>
              </a:rPr>
              <a:t>il diritto di </a:t>
            </a:r>
            <a:r>
              <a:rPr sz="1200" spc="-5" dirty="0">
                <a:latin typeface="Times New Roman"/>
                <a:cs typeface="Times New Roman"/>
              </a:rPr>
              <a:t>cittadinanza; </a:t>
            </a:r>
            <a:r>
              <a:rPr sz="1200" dirty="0">
                <a:latin typeface="Times New Roman"/>
                <a:cs typeface="Times New Roman"/>
              </a:rPr>
              <a:t>molti di questi </a:t>
            </a:r>
            <a:r>
              <a:rPr sz="1200" spc="-5" dirty="0">
                <a:latin typeface="Times New Roman"/>
                <a:cs typeface="Times New Roman"/>
              </a:rPr>
              <a:t>schiavi superiori erano prigionieri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tali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prigionieri. </a:t>
            </a:r>
            <a:r>
              <a:rPr sz="1200" dirty="0">
                <a:latin typeface="Times New Roman"/>
                <a:cs typeface="Times New Roman"/>
              </a:rPr>
              <a:t>Circa </a:t>
            </a:r>
            <a:r>
              <a:rPr sz="1200" spc="-5" dirty="0">
                <a:latin typeface="Times New Roman"/>
                <a:cs typeface="Times New Roman"/>
              </a:rPr>
              <a:t>cinquant’anni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essi hanno </a:t>
            </a:r>
            <a:r>
              <a:rPr sz="1200" dirty="0">
                <a:latin typeface="Times New Roman"/>
                <a:cs typeface="Times New Roman"/>
              </a:rPr>
              <a:t>deportato 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schiavi </a:t>
            </a:r>
            <a:r>
              <a:rPr sz="1200" spc="-5" dirty="0">
                <a:latin typeface="Times New Roman"/>
                <a:cs typeface="Times New Roman"/>
              </a:rPr>
              <a:t>inferiori,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recentemente ancora si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dedicati  al 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ridurre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classi degenerate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viziose.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2450" cy="39039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08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(813.4) 72:5.3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popolo ha </a:t>
            </a:r>
            <a:r>
              <a:rPr sz="1200" spc="-5" dirty="0">
                <a:latin typeface="Times New Roman"/>
                <a:cs typeface="Times New Roman"/>
              </a:rPr>
              <a:t>recentemente </a:t>
            </a:r>
            <a:r>
              <a:rPr sz="1200" dirty="0">
                <a:latin typeface="Times New Roman"/>
                <a:cs typeface="Times New Roman"/>
              </a:rPr>
              <a:t>sviluppato nuove </a:t>
            </a:r>
            <a:r>
              <a:rPr sz="1200" spc="-5" dirty="0">
                <a:latin typeface="Times New Roman"/>
                <a:cs typeface="Times New Roman"/>
              </a:rPr>
              <a:t>tecniche per appianare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controversie </a:t>
            </a:r>
            <a:r>
              <a:rPr sz="1200" dirty="0">
                <a:latin typeface="Times New Roman"/>
                <a:cs typeface="Times New Roman"/>
              </a:rPr>
              <a:t>industriali e </a:t>
            </a:r>
            <a:r>
              <a:rPr sz="1200" spc="-5" dirty="0">
                <a:latin typeface="Times New Roman"/>
                <a:cs typeface="Times New Roman"/>
              </a:rPr>
              <a:t>per correggere gli  abusi economici, tecniche che rappresentano </a:t>
            </a:r>
            <a:r>
              <a:rPr sz="1200" dirty="0">
                <a:latin typeface="Times New Roman"/>
                <a:cs typeface="Times New Roman"/>
              </a:rPr>
              <a:t>un marcato </a:t>
            </a:r>
            <a:r>
              <a:rPr sz="1200" spc="-5" dirty="0">
                <a:latin typeface="Times New Roman"/>
                <a:cs typeface="Times New Roman"/>
              </a:rPr>
              <a:t>miglioramento </a:t>
            </a:r>
            <a:r>
              <a:rPr sz="1200" dirty="0">
                <a:latin typeface="Times New Roman"/>
                <a:cs typeface="Times New Roman"/>
              </a:rPr>
              <a:t>rispetto </a:t>
            </a:r>
            <a:r>
              <a:rPr sz="1200" spc="-5" dirty="0">
                <a:latin typeface="Times New Roman"/>
                <a:cs typeface="Times New Roman"/>
              </a:rPr>
              <a:t>ai loro antichi metodi per risolvere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problemi.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violenza è stata proibita </a:t>
            </a:r>
            <a:r>
              <a:rPr sz="1200" spc="-5" dirty="0">
                <a:latin typeface="Times New Roman"/>
                <a:cs typeface="Times New Roman"/>
              </a:rPr>
              <a:t>come procedura per regolare </a:t>
            </a:r>
            <a:r>
              <a:rPr sz="1200" dirty="0">
                <a:latin typeface="Times New Roman"/>
                <a:cs typeface="Times New Roman"/>
              </a:rPr>
              <a:t>divergenze </a:t>
            </a:r>
            <a:r>
              <a:rPr sz="1200" spc="-5" dirty="0">
                <a:latin typeface="Times New Roman"/>
                <a:cs typeface="Times New Roman"/>
              </a:rPr>
              <a:t>sia personali </a:t>
            </a:r>
            <a:r>
              <a:rPr sz="1200" dirty="0">
                <a:latin typeface="Times New Roman"/>
                <a:cs typeface="Times New Roman"/>
              </a:rPr>
              <a:t>che industriali. I </a:t>
            </a:r>
            <a:r>
              <a:rPr sz="1200" spc="-5" dirty="0">
                <a:latin typeface="Times New Roman"/>
                <a:cs typeface="Times New Roman"/>
              </a:rPr>
              <a:t>salari,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profitti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altri  problemi economici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regolamentati </a:t>
            </a:r>
            <a:r>
              <a:rPr sz="1200" dirty="0">
                <a:latin typeface="Times New Roman"/>
                <a:cs typeface="Times New Roman"/>
              </a:rPr>
              <a:t>rigidamente, ma sono </a:t>
            </a:r>
            <a:r>
              <a:rPr sz="1200" spc="-5" dirty="0">
                <a:latin typeface="Times New Roman"/>
                <a:cs typeface="Times New Roman"/>
              </a:rPr>
              <a:t>controllati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dai corpi legislativi industriali,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tutte le dispute </a:t>
            </a:r>
            <a:r>
              <a:rPr sz="1200" spc="-5" dirty="0">
                <a:latin typeface="Times New Roman"/>
                <a:cs typeface="Times New Roman"/>
              </a:rPr>
              <a:t>che insorgono nell’industria sono giudicate dai tribunali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dell’industria.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62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(813.5) 72:5.4 </a:t>
            </a:r>
            <a:r>
              <a:rPr sz="1200" dirty="0">
                <a:latin typeface="Times New Roman"/>
                <a:cs typeface="Times New Roman"/>
              </a:rPr>
              <a:t>I tribunali </a:t>
            </a:r>
            <a:r>
              <a:rPr sz="1200" spc="-5" dirty="0">
                <a:latin typeface="Times New Roman"/>
                <a:cs typeface="Times New Roman"/>
              </a:rPr>
              <a:t>dell’industria esistono </a:t>
            </a:r>
            <a:r>
              <a:rPr sz="1200" dirty="0">
                <a:latin typeface="Times New Roman"/>
                <a:cs typeface="Times New Roman"/>
              </a:rPr>
              <a:t>solo da </a:t>
            </a:r>
            <a:r>
              <a:rPr sz="1200" spc="-5" dirty="0">
                <a:latin typeface="Times New Roman"/>
                <a:cs typeface="Times New Roman"/>
              </a:rPr>
              <a:t>trent’anni </a:t>
            </a:r>
            <a:r>
              <a:rPr sz="1200" dirty="0">
                <a:latin typeface="Times New Roman"/>
                <a:cs typeface="Times New Roman"/>
              </a:rPr>
              <a:t>ma funzionano in modo molto </a:t>
            </a:r>
            <a:r>
              <a:rPr sz="1200" spc="-5" dirty="0">
                <a:latin typeface="Times New Roman"/>
                <a:cs typeface="Times New Roman"/>
              </a:rPr>
              <a:t>soddisfacente.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disposizioni più  </a:t>
            </a:r>
            <a:r>
              <a:rPr sz="1200" spc="-5" dirty="0">
                <a:latin typeface="Times New Roman"/>
                <a:cs typeface="Times New Roman"/>
              </a:rPr>
              <a:t>recenti prevedono che </a:t>
            </a:r>
            <a:r>
              <a:rPr sz="1200" dirty="0">
                <a:latin typeface="Times New Roman"/>
                <a:cs typeface="Times New Roman"/>
              </a:rPr>
              <a:t>d’ora in poi i </a:t>
            </a:r>
            <a:r>
              <a:rPr sz="1200" spc="-5" dirty="0">
                <a:latin typeface="Times New Roman"/>
                <a:cs typeface="Times New Roman"/>
              </a:rPr>
              <a:t>tribunali dell’industria riconosceranno che </a:t>
            </a:r>
            <a:r>
              <a:rPr sz="1200" dirty="0">
                <a:latin typeface="Times New Roman"/>
                <a:cs typeface="Times New Roman"/>
              </a:rPr>
              <a:t>le remunerazioni </a:t>
            </a:r>
            <a:r>
              <a:rPr sz="1200" spc="-5" dirty="0">
                <a:latin typeface="Times New Roman"/>
                <a:cs typeface="Times New Roman"/>
              </a:rPr>
              <a:t>legali si compongono </a:t>
            </a:r>
            <a:r>
              <a:rPr sz="1200" dirty="0">
                <a:latin typeface="Times New Roman"/>
                <a:cs typeface="Times New Roman"/>
              </a:rPr>
              <a:t>di tre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(813.6) 72:5.5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Tassi legali d’interesse sul capitale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investito.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(813.7) 72:5.6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Remunerazione ragionevole </a:t>
            </a:r>
            <a:r>
              <a:rPr sz="1200" dirty="0">
                <a:latin typeface="Times New Roman"/>
                <a:cs typeface="Times New Roman"/>
              </a:rPr>
              <a:t>per l’abilità </a:t>
            </a:r>
            <a:r>
              <a:rPr sz="1200" spc="-5" dirty="0">
                <a:latin typeface="Times New Roman"/>
                <a:cs typeface="Times New Roman"/>
              </a:rPr>
              <a:t>impiegata </a:t>
            </a:r>
            <a:r>
              <a:rPr sz="1200" dirty="0">
                <a:latin typeface="Times New Roman"/>
                <a:cs typeface="Times New Roman"/>
              </a:rPr>
              <a:t>in operazioni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industriali.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(813.8) 72:5.7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Salari giusti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equi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operai.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(813.9) 72:5.8 </a:t>
            </a:r>
            <a:r>
              <a:rPr sz="1200" spc="-5" dirty="0">
                <a:latin typeface="Times New Roman"/>
                <a:cs typeface="Times New Roman"/>
              </a:rPr>
              <a:t>A questi obblighi si farà </a:t>
            </a:r>
            <a:r>
              <a:rPr sz="1200" dirty="0">
                <a:latin typeface="Times New Roman"/>
                <a:cs typeface="Times New Roman"/>
              </a:rPr>
              <a:t>fronte </a:t>
            </a:r>
            <a:r>
              <a:rPr sz="1200" spc="-5" dirty="0">
                <a:latin typeface="Times New Roman"/>
                <a:cs typeface="Times New Roman"/>
              </a:rPr>
              <a:t>inizialmente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ai contratti,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profitti </a:t>
            </a:r>
            <a:r>
              <a:rPr sz="1200" dirty="0">
                <a:latin typeface="Times New Roman"/>
                <a:cs typeface="Times New Roman"/>
              </a:rPr>
              <a:t>diminuiscono, le tre </a:t>
            </a:r>
            <a:r>
              <a:rPr sz="1200" spc="-5" dirty="0">
                <a:latin typeface="Times New Roman"/>
                <a:cs typeface="Times New Roman"/>
              </a:rPr>
              <a:t>parti </a:t>
            </a:r>
            <a:r>
              <a:rPr sz="1200" dirty="0">
                <a:latin typeface="Times New Roman"/>
                <a:cs typeface="Times New Roman"/>
              </a:rPr>
              <a:t>subiranno  una riduzione </a:t>
            </a:r>
            <a:r>
              <a:rPr sz="1200" spc="-5" dirty="0">
                <a:latin typeface="Times New Roman"/>
                <a:cs typeface="Times New Roman"/>
              </a:rPr>
              <a:t>temporanea proporzionale. Inoltre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guadagni eccedenti questi costi fissi saranno considerati dividendi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saranno  </a:t>
            </a:r>
            <a:r>
              <a:rPr sz="1200" dirty="0">
                <a:latin typeface="Times New Roman"/>
                <a:cs typeface="Times New Roman"/>
              </a:rPr>
              <a:t>distribuiti </a:t>
            </a:r>
            <a:r>
              <a:rPr sz="1200" spc="-5" dirty="0">
                <a:latin typeface="Times New Roman"/>
                <a:cs typeface="Times New Roman"/>
              </a:rPr>
              <a:t>prorata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ciascuna delle </a:t>
            </a:r>
            <a:r>
              <a:rPr sz="1200" dirty="0">
                <a:latin typeface="Times New Roman"/>
                <a:cs typeface="Times New Roman"/>
              </a:rPr>
              <a:t>tre divisioni: </a:t>
            </a:r>
            <a:r>
              <a:rPr sz="1200" spc="-5" dirty="0">
                <a:latin typeface="Times New Roman"/>
                <a:cs typeface="Times New Roman"/>
              </a:rPr>
              <a:t>capitale, abilità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lavoro.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(813.10) 72:5.9 </a:t>
            </a:r>
            <a:r>
              <a:rPr sz="1200" spc="-5" dirty="0">
                <a:latin typeface="Times New Roman"/>
                <a:cs typeface="Times New Roman"/>
              </a:rPr>
              <a:t>Ogni dieci </a:t>
            </a:r>
            <a:r>
              <a:rPr sz="1200" dirty="0">
                <a:latin typeface="Times New Roman"/>
                <a:cs typeface="Times New Roman"/>
              </a:rPr>
              <a:t>anni i </a:t>
            </a:r>
            <a:r>
              <a:rPr sz="1200" spc="-5" dirty="0">
                <a:latin typeface="Times New Roman"/>
                <a:cs typeface="Times New Roman"/>
              </a:rPr>
              <a:t>capi esecutivi regionali fissano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decretano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ore legali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quotidiano </a:t>
            </a:r>
            <a:r>
              <a:rPr sz="1200" spc="-5" dirty="0">
                <a:latin typeface="Times New Roman"/>
                <a:cs typeface="Times New Roman"/>
              </a:rPr>
              <a:t>remunerato. L’industria  lavora attualmente </a:t>
            </a:r>
            <a:r>
              <a:rPr sz="1200" dirty="0">
                <a:latin typeface="Times New Roman"/>
                <a:cs typeface="Times New Roman"/>
              </a:rPr>
              <a:t>quattro </a:t>
            </a:r>
            <a:r>
              <a:rPr sz="1200" spc="-5" dirty="0">
                <a:latin typeface="Times New Roman"/>
                <a:cs typeface="Times New Roman"/>
              </a:rPr>
              <a:t>giorni 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settimana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cinque, consacrandone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alla ricreazione. Questa gente </a:t>
            </a:r>
            <a:r>
              <a:rPr sz="1200" dirty="0">
                <a:latin typeface="Times New Roman"/>
                <a:cs typeface="Times New Roman"/>
              </a:rPr>
              <a:t>lavora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ore </a:t>
            </a:r>
            <a:r>
              <a:rPr sz="1200" spc="-5" dirty="0">
                <a:latin typeface="Times New Roman"/>
                <a:cs typeface="Times New Roman"/>
              </a:rPr>
              <a:t>per  ciascun giorno lavorativo e, come gli </a:t>
            </a:r>
            <a:r>
              <a:rPr sz="1200" dirty="0">
                <a:latin typeface="Times New Roman"/>
                <a:cs typeface="Times New Roman"/>
              </a:rPr>
              <a:t>studenti,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nove mesi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anno di </a:t>
            </a:r>
            <a:r>
              <a:rPr sz="1200" spc="-5" dirty="0">
                <a:latin typeface="Times New Roman"/>
                <a:cs typeface="Times New Roman"/>
              </a:rPr>
              <a:t>dieci.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vacanze sono </a:t>
            </a:r>
            <a:r>
              <a:rPr sz="1200" spc="-5" dirty="0">
                <a:latin typeface="Times New Roman"/>
                <a:cs typeface="Times New Roman"/>
              </a:rPr>
              <a:t>generalmente trascorse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viaggi,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2609" cy="31946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77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ed essendo stati recentemente sviluppati </a:t>
            </a:r>
            <a:r>
              <a:rPr sz="1200" dirty="0">
                <a:latin typeface="Times New Roman"/>
                <a:cs typeface="Times New Roman"/>
              </a:rPr>
              <a:t>nuovi mezzi </a:t>
            </a:r>
            <a:r>
              <a:rPr sz="1200" spc="-5" dirty="0">
                <a:latin typeface="Times New Roman"/>
                <a:cs typeface="Times New Roman"/>
              </a:rPr>
              <a:t>di trasporto, l’intera </a:t>
            </a:r>
            <a:r>
              <a:rPr sz="1200" dirty="0">
                <a:latin typeface="Times New Roman"/>
                <a:cs typeface="Times New Roman"/>
              </a:rPr>
              <a:t>nazione ha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viaggiare.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clima è favorevole </a:t>
            </a:r>
            <a:r>
              <a:rPr sz="1200" spc="-5" dirty="0">
                <a:latin typeface="Times New Roman"/>
                <a:cs typeface="Times New Roman"/>
              </a:rPr>
              <a:t>ai  viaggi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otto mesi </a:t>
            </a:r>
            <a:r>
              <a:rPr sz="1200" spc="-5" dirty="0">
                <a:latin typeface="Times New Roman"/>
                <a:cs typeface="Times New Roman"/>
              </a:rPr>
              <a:t>all’anno, ed essi </a:t>
            </a:r>
            <a:r>
              <a:rPr sz="1200" dirty="0">
                <a:latin typeface="Times New Roman"/>
                <a:cs typeface="Times New Roman"/>
              </a:rPr>
              <a:t>sfruttano </a:t>
            </a:r>
            <a:r>
              <a:rPr sz="1200" spc="-5" dirty="0">
                <a:latin typeface="Times New Roman"/>
                <a:cs typeface="Times New Roman"/>
              </a:rPr>
              <a:t>al meglio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opportunità.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82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(813.11) 72:5.10 </a:t>
            </a:r>
            <a:r>
              <a:rPr sz="1200" spc="-5" dirty="0">
                <a:latin typeface="Times New Roman"/>
                <a:cs typeface="Times New Roman"/>
              </a:rPr>
              <a:t>Duecento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il movente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profitto </a:t>
            </a:r>
            <a:r>
              <a:rPr sz="1200" spc="-5" dirty="0">
                <a:latin typeface="Times New Roman"/>
                <a:cs typeface="Times New Roman"/>
              </a:rPr>
              <a:t>era completamente predominante nell’industria,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oggi sta per essere  rapidamente </a:t>
            </a:r>
            <a:r>
              <a:rPr sz="1200" dirty="0">
                <a:latin typeface="Times New Roman"/>
                <a:cs typeface="Times New Roman"/>
              </a:rPr>
              <a:t>rimpiazzato da altre motivazioni più </a:t>
            </a:r>
            <a:r>
              <a:rPr sz="1200" spc="-5" dirty="0">
                <a:latin typeface="Times New Roman"/>
                <a:cs typeface="Times New Roman"/>
              </a:rPr>
              <a:t>elevate.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concorrenza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forte su questo </a:t>
            </a:r>
            <a:r>
              <a:rPr sz="1200" dirty="0">
                <a:latin typeface="Times New Roman"/>
                <a:cs typeface="Times New Roman"/>
              </a:rPr>
              <a:t>continente, ma è stata trasferita in </a:t>
            </a:r>
            <a:r>
              <a:rPr sz="1200" spc="-5" dirty="0">
                <a:latin typeface="Times New Roman"/>
                <a:cs typeface="Times New Roman"/>
              </a:rPr>
              <a:t>gran  parte dall’industria ai giochi, all’abilità, alle </a:t>
            </a:r>
            <a:r>
              <a:rPr sz="1200" dirty="0">
                <a:latin typeface="Times New Roman"/>
                <a:cs typeface="Times New Roman"/>
              </a:rPr>
              <a:t>realizzazioni </a:t>
            </a:r>
            <a:r>
              <a:rPr sz="1200" spc="-5" dirty="0">
                <a:latin typeface="Times New Roman"/>
                <a:cs typeface="Times New Roman"/>
              </a:rPr>
              <a:t>scientifiche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compimenti intellettuali. Essa è molto viva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servizio 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e nella </a:t>
            </a:r>
            <a:r>
              <a:rPr sz="1200" spc="-5" dirty="0">
                <a:latin typeface="Times New Roman"/>
                <a:cs typeface="Times New Roman"/>
              </a:rPr>
              <a:t>fedeltà al governo. Presso </a:t>
            </a:r>
            <a:r>
              <a:rPr sz="1200" dirty="0">
                <a:latin typeface="Times New Roman"/>
                <a:cs typeface="Times New Roman"/>
              </a:rPr>
              <a:t>questo popolo il servizio </a:t>
            </a:r>
            <a:r>
              <a:rPr sz="1200" spc="-5" dirty="0">
                <a:latin typeface="Times New Roman"/>
                <a:cs typeface="Times New Roman"/>
              </a:rPr>
              <a:t>pubblico sta rapidamente </a:t>
            </a:r>
            <a:r>
              <a:rPr sz="1200" dirty="0">
                <a:latin typeface="Times New Roman"/>
                <a:cs typeface="Times New Roman"/>
              </a:rPr>
              <a:t>divenendo la </a:t>
            </a:r>
            <a:r>
              <a:rPr sz="1200" spc="-5" dirty="0">
                <a:latin typeface="Times New Roman"/>
                <a:cs typeface="Times New Roman"/>
              </a:rPr>
              <a:t>meta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principale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dell’ambizione. L’uomo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ricco del </a:t>
            </a:r>
            <a:r>
              <a:rPr sz="1200" dirty="0">
                <a:latin typeface="Times New Roman"/>
                <a:cs typeface="Times New Roman"/>
              </a:rPr>
              <a:t>continente lavora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ore </a:t>
            </a:r>
            <a:r>
              <a:rPr sz="1200" spc="-5" dirty="0">
                <a:latin typeface="Times New Roman"/>
                <a:cs typeface="Times New Roman"/>
              </a:rPr>
              <a:t>al giorno nell’ufficio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officina </a:t>
            </a:r>
            <a:r>
              <a:rPr sz="1200" spc="-5" dirty="0">
                <a:latin typeface="Times New Roman"/>
                <a:cs typeface="Times New Roman"/>
              </a:rPr>
              <a:t>meccanica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affretta poi ad 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sezione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della scuola d’arte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governo, dove 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qualificarsi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servizio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pubblico.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35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(814.1) 72:5.11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mano </a:t>
            </a:r>
            <a:r>
              <a:rPr sz="1200" spc="-5" dirty="0">
                <a:latin typeface="Times New Roman"/>
                <a:cs typeface="Times New Roman"/>
              </a:rPr>
              <a:t>d’opera sta acquisendo </a:t>
            </a:r>
            <a:r>
              <a:rPr sz="1200" dirty="0">
                <a:latin typeface="Times New Roman"/>
                <a:cs typeface="Times New Roman"/>
              </a:rPr>
              <a:t>maggior </a:t>
            </a:r>
            <a:r>
              <a:rPr sz="1200" spc="-5" dirty="0">
                <a:latin typeface="Times New Roman"/>
                <a:cs typeface="Times New Roman"/>
              </a:rPr>
              <a:t>considerazione su questo continente, </a:t>
            </a:r>
            <a:r>
              <a:rPr sz="1200" dirty="0">
                <a:latin typeface="Times New Roman"/>
                <a:cs typeface="Times New Roman"/>
              </a:rPr>
              <a:t>e tutti i </a:t>
            </a:r>
            <a:r>
              <a:rPr sz="1200" spc="-5" dirty="0">
                <a:latin typeface="Times New Roman"/>
                <a:cs typeface="Times New Roman"/>
              </a:rPr>
              <a:t>cittadini validi </a:t>
            </a:r>
            <a:r>
              <a:rPr sz="1200" dirty="0">
                <a:latin typeface="Times New Roman"/>
                <a:cs typeface="Times New Roman"/>
              </a:rPr>
              <a:t>oltre i </a:t>
            </a:r>
            <a:r>
              <a:rPr sz="1200" spc="-5" dirty="0">
                <a:latin typeface="Times New Roman"/>
                <a:cs typeface="Times New Roman"/>
              </a:rPr>
              <a:t>diciotto  anni lavorano </a:t>
            </a:r>
            <a:r>
              <a:rPr sz="1200" dirty="0">
                <a:latin typeface="Times New Roman"/>
                <a:cs typeface="Times New Roman"/>
              </a:rPr>
              <a:t>o in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nelle fattorie, </a:t>
            </a:r>
            <a:r>
              <a:rPr sz="1200" dirty="0">
                <a:latin typeface="Times New Roman"/>
                <a:cs typeface="Times New Roman"/>
              </a:rPr>
              <a:t>in un’industria </a:t>
            </a:r>
            <a:r>
              <a:rPr sz="1200" spc="-5" dirty="0">
                <a:latin typeface="Times New Roman"/>
                <a:cs typeface="Times New Roman"/>
              </a:rPr>
              <a:t>riconosciuta, nei lavori </a:t>
            </a:r>
            <a:r>
              <a:rPr sz="1200" dirty="0">
                <a:latin typeface="Times New Roman"/>
                <a:cs typeface="Times New Roman"/>
              </a:rPr>
              <a:t>pubblici dove </a:t>
            </a:r>
            <a:r>
              <a:rPr sz="1200" spc="-5" dirty="0">
                <a:latin typeface="Times New Roman"/>
                <a:cs typeface="Times New Roman"/>
              </a:rPr>
              <a:t>sono assorbiti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disoccupati  temporanei, </a:t>
            </a:r>
            <a:r>
              <a:rPr sz="1200" dirty="0">
                <a:latin typeface="Times New Roman"/>
                <a:cs typeface="Times New Roman"/>
              </a:rPr>
              <a:t>oppure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del lavoro </a:t>
            </a:r>
            <a:r>
              <a:rPr sz="1200" dirty="0">
                <a:latin typeface="Times New Roman"/>
                <a:cs typeface="Times New Roman"/>
              </a:rPr>
              <a:t>obbligatorio </a:t>
            </a:r>
            <a:r>
              <a:rPr sz="1200" spc="-5" dirty="0">
                <a:latin typeface="Times New Roman"/>
                <a:cs typeface="Times New Roman"/>
              </a:rPr>
              <a:t>nelle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miniere.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748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(814.2) 72:5.12 </a:t>
            </a:r>
            <a:r>
              <a:rPr sz="1200" spc="-5" dirty="0">
                <a:latin typeface="Times New Roman"/>
                <a:cs typeface="Times New Roman"/>
              </a:rPr>
              <a:t>Questo popolo comincia anche </a:t>
            </a:r>
            <a:r>
              <a:rPr sz="1200" dirty="0">
                <a:latin typeface="Times New Roman"/>
                <a:cs typeface="Times New Roman"/>
              </a:rPr>
              <a:t>a sviluppare una nuova forma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disgusto sociale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disgusto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l’ozio 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ricchezza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guadagnata. Lentamente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sicuramente essi stanno </a:t>
            </a:r>
            <a:r>
              <a:rPr sz="1200" dirty="0">
                <a:latin typeface="Times New Roman"/>
                <a:cs typeface="Times New Roman"/>
              </a:rPr>
              <a:t>trionfando </a:t>
            </a:r>
            <a:r>
              <a:rPr sz="1200" spc="-5" dirty="0">
                <a:latin typeface="Times New Roman"/>
                <a:cs typeface="Times New Roman"/>
              </a:rPr>
              <a:t>sulle loro macchine. Anch’essi lottarono </a:t>
            </a:r>
            <a:r>
              <a:rPr sz="1200" dirty="0">
                <a:latin typeface="Times New Roman"/>
                <a:cs typeface="Times New Roman"/>
              </a:rPr>
              <a:t>un tempo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politica </a:t>
            </a:r>
            <a:r>
              <a:rPr sz="1200" dirty="0">
                <a:latin typeface="Times New Roman"/>
                <a:cs typeface="Times New Roman"/>
              </a:rPr>
              <a:t>e poi per </a:t>
            </a:r>
            <a:r>
              <a:rPr sz="1200" spc="-5" dirty="0">
                <a:latin typeface="Times New Roman"/>
                <a:cs typeface="Times New Roman"/>
              </a:rPr>
              <a:t>l’indipendenza </a:t>
            </a:r>
            <a:r>
              <a:rPr sz="1200" dirty="0">
                <a:latin typeface="Times New Roman"/>
                <a:cs typeface="Times New Roman"/>
              </a:rPr>
              <a:t>economica.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iniziano a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entrambe, mentre </a:t>
            </a:r>
            <a:r>
              <a:rPr sz="1200" spc="-5" dirty="0">
                <a:latin typeface="Times New Roman"/>
                <a:cs typeface="Times New Roman"/>
              </a:rPr>
              <a:t>cominciano ad apprezzare </a:t>
            </a:r>
            <a:r>
              <a:rPr sz="1200" dirty="0">
                <a:latin typeface="Times New Roman"/>
                <a:cs typeface="Times New Roman"/>
              </a:rPr>
              <a:t>il  loro </a:t>
            </a:r>
            <a:r>
              <a:rPr sz="1200" spc="-5" dirty="0">
                <a:latin typeface="Times New Roman"/>
                <a:cs typeface="Times New Roman"/>
              </a:rPr>
              <a:t>ben meritato tempo libero, 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consacrato ad accrescere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realizzazione.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1500" cy="39617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L’assicurazione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sulla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vecchiaia</a:t>
            </a:r>
            <a:endParaRPr sz="1600">
              <a:latin typeface="Times New Roman"/>
              <a:cs typeface="Times New Roman"/>
            </a:endParaRPr>
          </a:p>
          <a:p>
            <a:pPr marL="76200" marR="22288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(814.3) 72:6.1 </a:t>
            </a:r>
            <a:r>
              <a:rPr sz="1200" spc="-5" dirty="0">
                <a:latin typeface="Times New Roman"/>
                <a:cs typeface="Times New Roman"/>
              </a:rPr>
              <a:t>Questa nazione sta facendo </a:t>
            </a:r>
            <a:r>
              <a:rPr sz="1200" dirty="0">
                <a:latin typeface="Times New Roman"/>
                <a:cs typeface="Times New Roman"/>
              </a:rPr>
              <a:t>uno sforzo risoluto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sostituire il </a:t>
            </a:r>
            <a:r>
              <a:rPr sz="1200" spc="-5" dirty="0">
                <a:latin typeface="Times New Roman"/>
                <a:cs typeface="Times New Roman"/>
              </a:rPr>
              <a:t>tipo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carità distruttrice </a:t>
            </a:r>
            <a:r>
              <a:rPr sz="1200" dirty="0">
                <a:latin typeface="Times New Roman"/>
                <a:cs typeface="Times New Roman"/>
              </a:rPr>
              <a:t>del rispetto di </a:t>
            </a:r>
            <a:r>
              <a:rPr sz="1200" spc="-5" dirty="0">
                <a:latin typeface="Times New Roman"/>
                <a:cs typeface="Times New Roman"/>
              </a:rPr>
              <a:t>se stessi con  dignitose garanzie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un’assicurazione governativa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previdenza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vecchiaia. Questa nazione fornisce un’educazione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figli ed </a:t>
            </a:r>
            <a:r>
              <a:rPr sz="1200" dirty="0">
                <a:latin typeface="Times New Roman"/>
                <a:cs typeface="Times New Roman"/>
              </a:rPr>
              <a:t>un’occupazione 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uomini;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spc="5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porre </a:t>
            </a:r>
            <a:r>
              <a:rPr sz="1200" dirty="0">
                <a:latin typeface="Times New Roman"/>
                <a:cs typeface="Times New Roman"/>
              </a:rPr>
              <a:t>in atto con </a:t>
            </a:r>
            <a:r>
              <a:rPr sz="1200" spc="-5" dirty="0">
                <a:latin typeface="Times New Roman"/>
                <a:cs typeface="Times New Roman"/>
              </a:rPr>
              <a:t>successo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tale piano </a:t>
            </a:r>
            <a:r>
              <a:rPr sz="1200" dirty="0">
                <a:latin typeface="Times New Roman"/>
                <a:cs typeface="Times New Roman"/>
              </a:rPr>
              <a:t>di assicurazione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protezione  degli </a:t>
            </a:r>
            <a:r>
              <a:rPr sz="1200" dirty="0">
                <a:latin typeface="Times New Roman"/>
                <a:cs typeface="Times New Roman"/>
              </a:rPr>
              <a:t>infermi 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anziani.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(814.4) 72:6.2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questo popolo tutte le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ritirarsi dalle </a:t>
            </a:r>
            <a:r>
              <a:rPr sz="1200" dirty="0">
                <a:latin typeface="Times New Roman"/>
                <a:cs typeface="Times New Roman"/>
              </a:rPr>
              <a:t>occupazioni </a:t>
            </a:r>
            <a:r>
              <a:rPr sz="1200" spc="-5" dirty="0">
                <a:latin typeface="Times New Roman"/>
                <a:cs typeface="Times New Roman"/>
              </a:rPr>
              <a:t>remunerate </a:t>
            </a:r>
            <a:r>
              <a:rPr sz="1200" dirty="0">
                <a:latin typeface="Times New Roman"/>
                <a:cs typeface="Times New Roman"/>
              </a:rPr>
              <a:t>all’età di </a:t>
            </a:r>
            <a:r>
              <a:rPr sz="1200" spc="-5" dirty="0">
                <a:latin typeface="Times New Roman"/>
                <a:cs typeface="Times New Roman"/>
              </a:rPr>
              <a:t>sessantacinque anni, </a:t>
            </a:r>
            <a:r>
              <a:rPr sz="1200" dirty="0">
                <a:latin typeface="Times New Roman"/>
                <a:cs typeface="Times New Roman"/>
              </a:rPr>
              <a:t>a meno  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commissario statale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lavoro che </a:t>
            </a:r>
            <a:r>
              <a:rPr sz="1200" dirty="0">
                <a:latin typeface="Times New Roman"/>
                <a:cs typeface="Times New Roman"/>
              </a:rPr>
              <a:t>consenta loro di </a:t>
            </a:r>
            <a:r>
              <a:rPr sz="1200" spc="-5" dirty="0">
                <a:latin typeface="Times New Roman"/>
                <a:cs typeface="Times New Roman"/>
              </a:rPr>
              <a:t>rimanere al lavoro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settant’anni. Questo </a:t>
            </a:r>
            <a:r>
              <a:rPr sz="1200" dirty="0">
                <a:latin typeface="Times New Roman"/>
                <a:cs typeface="Times New Roman"/>
              </a:rPr>
              <a:t>limite  di età non </a:t>
            </a:r>
            <a:r>
              <a:rPr sz="1200" spc="-5" dirty="0">
                <a:latin typeface="Times New Roman"/>
                <a:cs typeface="Times New Roman"/>
              </a:rPr>
              <a:t>si applica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ai funzionari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filosofi. I disabili fisici 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invalidi </a:t>
            </a:r>
            <a:r>
              <a:rPr sz="1200" spc="-5" dirty="0">
                <a:latin typeface="Times New Roman"/>
                <a:cs typeface="Times New Roman"/>
              </a:rPr>
              <a:t>permanenti possono essere </a:t>
            </a:r>
            <a:r>
              <a:rPr sz="1200" dirty="0">
                <a:latin typeface="Times New Roman"/>
                <a:cs typeface="Times New Roman"/>
              </a:rPr>
              <a:t>iscritti </a:t>
            </a:r>
            <a:r>
              <a:rPr sz="1200" spc="-5" dirty="0">
                <a:latin typeface="Times New Roman"/>
                <a:cs typeface="Times New Roman"/>
              </a:rPr>
              <a:t>nella  </a:t>
            </a:r>
            <a:r>
              <a:rPr sz="1200" dirty="0">
                <a:latin typeface="Times New Roman"/>
                <a:cs typeface="Times New Roman"/>
              </a:rPr>
              <a:t>lista </a:t>
            </a:r>
            <a:r>
              <a:rPr sz="1200" spc="-5" dirty="0">
                <a:latin typeface="Times New Roman"/>
                <a:cs typeface="Times New Roman"/>
              </a:rPr>
              <a:t>dei pensionati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età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disposizione </a:t>
            </a:r>
            <a:r>
              <a:rPr sz="1200" spc="-5" dirty="0">
                <a:latin typeface="Times New Roman"/>
                <a:cs typeface="Times New Roman"/>
              </a:rPr>
              <a:t>del tribunale controfirmata dal commissario </a:t>
            </a:r>
            <a:r>
              <a:rPr sz="1200" dirty="0">
                <a:latin typeface="Times New Roman"/>
                <a:cs typeface="Times New Roman"/>
              </a:rPr>
              <a:t>alle pensioni del </a:t>
            </a:r>
            <a:r>
              <a:rPr sz="1200" spc="-5" dirty="0">
                <a:latin typeface="Times New Roman"/>
                <a:cs typeface="Times New Roman"/>
              </a:rPr>
              <a:t>governo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(814.5) 72:6.3 </a:t>
            </a:r>
            <a:r>
              <a:rPr sz="1200" dirty="0">
                <a:latin typeface="Times New Roman"/>
                <a:cs typeface="Times New Roman"/>
              </a:rPr>
              <a:t>I fondi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pensioni di </a:t>
            </a:r>
            <a:r>
              <a:rPr sz="1200" spc="-5" dirty="0">
                <a:latin typeface="Times New Roman"/>
                <a:cs typeface="Times New Roman"/>
              </a:rPr>
              <a:t>vecchiaia provengono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quattro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6324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(814.6) 72:6.4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guadagno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giornata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ogni mese </a:t>
            </a:r>
            <a:r>
              <a:rPr sz="1200" dirty="0">
                <a:latin typeface="Times New Roman"/>
                <a:cs typeface="Times New Roman"/>
              </a:rPr>
              <a:t>viene requisito dal </a:t>
            </a:r>
            <a:r>
              <a:rPr sz="1200" spc="-5" dirty="0">
                <a:latin typeface="Times New Roman"/>
                <a:cs typeface="Times New Roman"/>
              </a:rPr>
              <a:t>governo federale per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scopo, ed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questo paese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lavorano.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(814.7) 72:6.5 </a:t>
            </a:r>
            <a:r>
              <a:rPr sz="1200" dirty="0">
                <a:latin typeface="Times New Roman"/>
                <a:cs typeface="Times New Roman"/>
              </a:rPr>
              <a:t>2. I lasciti —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cittadini </a:t>
            </a:r>
            <a:r>
              <a:rPr sz="1200" spc="-5" dirty="0">
                <a:latin typeface="Times New Roman"/>
                <a:cs typeface="Times New Roman"/>
              </a:rPr>
              <a:t>ricchi lasciano dei </a:t>
            </a:r>
            <a:r>
              <a:rPr sz="1200" dirty="0">
                <a:latin typeface="Times New Roman"/>
                <a:cs typeface="Times New Roman"/>
              </a:rPr>
              <a:t>fondi a questo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33400" marR="7893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(814.8) 72:6.6 </a:t>
            </a:r>
            <a:r>
              <a:rPr sz="1200" dirty="0">
                <a:latin typeface="Times New Roman"/>
                <a:cs typeface="Times New Roman"/>
              </a:rPr>
              <a:t>3. I profitti </a:t>
            </a:r>
            <a:r>
              <a:rPr sz="1200" spc="-5" dirty="0">
                <a:latin typeface="Times New Roman"/>
                <a:cs typeface="Times New Roman"/>
              </a:rPr>
              <a:t>del lavoro </a:t>
            </a:r>
            <a:r>
              <a:rPr sz="1200" dirty="0">
                <a:latin typeface="Times New Roman"/>
                <a:cs typeface="Times New Roman"/>
              </a:rPr>
              <a:t>obbligatorio </a:t>
            </a:r>
            <a:r>
              <a:rPr sz="1200" spc="-5" dirty="0">
                <a:latin typeface="Times New Roman"/>
                <a:cs typeface="Times New Roman"/>
              </a:rPr>
              <a:t>nelle miniere dello </a:t>
            </a:r>
            <a:r>
              <a:rPr sz="1200" dirty="0">
                <a:latin typeface="Times New Roman"/>
                <a:cs typeface="Times New Roman"/>
              </a:rPr>
              <a:t>Stato. Dopo </a:t>
            </a:r>
            <a:r>
              <a:rPr sz="1200" spc="-5" dirty="0">
                <a:latin typeface="Times New Roman"/>
                <a:cs typeface="Times New Roman"/>
              </a:rPr>
              <a:t>che gli operai arruolati hanno  provveduto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necessità e </a:t>
            </a:r>
            <a:r>
              <a:rPr sz="1200" spc="-5" dirty="0">
                <a:latin typeface="Times New Roman"/>
                <a:cs typeface="Times New Roman"/>
              </a:rPr>
              <a:t>messo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contribuzioni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pensione,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ricavi residui del loro  lavoro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versati su </a:t>
            </a:r>
            <a:r>
              <a:rPr sz="1200" dirty="0">
                <a:latin typeface="Times New Roman"/>
                <a:cs typeface="Times New Roman"/>
              </a:rPr>
              <a:t>questo fondo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pensione.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261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46100" marR="6223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(814.9) 72:6.7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ricavato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risorse naturali.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ricchezze naturali del continente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detenute come deposito  sociale dal governo federale 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ricavo </a:t>
            </a:r>
            <a:r>
              <a:rPr sz="1200" dirty="0">
                <a:latin typeface="Times New Roman"/>
                <a:cs typeface="Times New Roman"/>
              </a:rPr>
              <a:t>è utilizzato per </a:t>
            </a:r>
            <a:r>
              <a:rPr sz="1200" spc="-5" dirty="0">
                <a:latin typeface="Times New Roman"/>
                <a:cs typeface="Times New Roman"/>
              </a:rPr>
              <a:t>scopi </a:t>
            </a:r>
            <a:r>
              <a:rPr sz="1200" dirty="0">
                <a:latin typeface="Times New Roman"/>
                <a:cs typeface="Times New Roman"/>
              </a:rPr>
              <a:t>sociali, quali la </a:t>
            </a:r>
            <a:r>
              <a:rPr sz="1200" spc="-5" dirty="0">
                <a:latin typeface="Times New Roman"/>
                <a:cs typeface="Times New Roman"/>
              </a:rPr>
              <a:t>prevenzione contro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malattie,</a:t>
            </a:r>
            <a:endParaRPr sz="1200">
              <a:latin typeface="Times New Roman"/>
              <a:cs typeface="Times New Roman"/>
            </a:endParaRPr>
          </a:p>
          <a:p>
            <a:pPr marL="546100" marR="81406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l’educazione dei geni ed </a:t>
            </a:r>
            <a:r>
              <a:rPr sz="1200" dirty="0">
                <a:latin typeface="Times New Roman"/>
                <a:cs typeface="Times New Roman"/>
              </a:rPr>
              <a:t>il mantenimento </a:t>
            </a:r>
            <a:r>
              <a:rPr sz="1200" spc="-5" dirty="0">
                <a:latin typeface="Times New Roman"/>
                <a:cs typeface="Times New Roman"/>
              </a:rPr>
              <a:t>d’individui particolarmente promettenti nelle scuole d’arte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governo.  </a:t>
            </a:r>
            <a:r>
              <a:rPr sz="1200" dirty="0">
                <a:latin typeface="Times New Roman"/>
                <a:cs typeface="Times New Roman"/>
              </a:rPr>
              <a:t>Metà </a:t>
            </a:r>
            <a:r>
              <a:rPr sz="1200" spc="-5" dirty="0">
                <a:latin typeface="Times New Roman"/>
                <a:cs typeface="Times New Roman"/>
              </a:rPr>
              <a:t>del ricavato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risorse naturali </a:t>
            </a:r>
            <a:r>
              <a:rPr sz="1200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fondo </a:t>
            </a:r>
            <a:r>
              <a:rPr sz="1200" spc="-5" dirty="0">
                <a:latin typeface="Times New Roman"/>
                <a:cs typeface="Times New Roman"/>
              </a:rPr>
              <a:t>pensione per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vecchiaia.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6418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(814.10) 72:6.8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fondazioni attuariali provinciali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regionali forniscano numerose 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assicurazione protettiva,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pensioni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vecchiaia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esclusivamente amministrate dal governo federale tramite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dipartimenti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regionali.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(814.11) 72:6.9 </a:t>
            </a:r>
            <a:r>
              <a:rPr sz="1200" spc="-5" dirty="0">
                <a:latin typeface="Times New Roman"/>
                <a:cs typeface="Times New Roman"/>
              </a:rPr>
              <a:t>Questi fondi governativi sono stati amministrati onestamente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tempo. Dopo il </a:t>
            </a:r>
            <a:r>
              <a:rPr sz="1200" spc="-5" dirty="0">
                <a:latin typeface="Times New Roman"/>
                <a:cs typeface="Times New Roman"/>
              </a:rPr>
              <a:t>tradimento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l’omicidio,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pene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severe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inflitte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tribunali al tradimento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fiducia pubblica.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slealtà sociale </a:t>
            </a:r>
            <a:r>
              <a:rPr sz="1200" dirty="0">
                <a:latin typeface="Times New Roman"/>
                <a:cs typeface="Times New Roman"/>
              </a:rPr>
              <a:t>e politica è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considerata </a:t>
            </a:r>
            <a:r>
              <a:rPr sz="1200" spc="-5" dirty="0">
                <a:latin typeface="Times New Roman"/>
                <a:cs typeface="Times New Roman"/>
              </a:rPr>
              <a:t>come  </a:t>
            </a:r>
            <a:r>
              <a:rPr sz="1200" dirty="0">
                <a:latin typeface="Times New Roman"/>
                <a:cs typeface="Times New Roman"/>
              </a:rPr>
              <a:t>il più odioso di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crimini.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imposte</a:t>
            </a:r>
            <a:endParaRPr sz="1600">
              <a:latin typeface="Times New Roman"/>
              <a:cs typeface="Times New Roman"/>
            </a:endParaRPr>
          </a:p>
          <a:p>
            <a:pPr marL="88900" marR="9017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(815.1) 72:7.1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federale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paternalistico soltanto nell’amministrazione delle pensioni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vecchiaia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sostenimento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genio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originalità creativa;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governi </a:t>
            </a:r>
            <a:r>
              <a:rPr sz="1200" dirty="0">
                <a:latin typeface="Times New Roman"/>
                <a:cs typeface="Times New Roman"/>
              </a:rPr>
              <a:t>di Stato </a:t>
            </a:r>
            <a:r>
              <a:rPr sz="1200" spc="-5" dirty="0">
                <a:latin typeface="Times New Roman"/>
                <a:cs typeface="Times New Roman"/>
              </a:rPr>
              <a:t>s’interessano </a:t>
            </a:r>
            <a:r>
              <a:rPr sz="1200" dirty="0">
                <a:latin typeface="Times New Roman"/>
                <a:cs typeface="Times New Roman"/>
              </a:rPr>
              <a:t>un po’ più </a:t>
            </a:r>
            <a:r>
              <a:rPr sz="1200" spc="-5" dirty="0">
                <a:latin typeface="Times New Roman"/>
                <a:cs typeface="Times New Roman"/>
              </a:rPr>
              <a:t>del singolo cittadino, 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governi locali sono </a:t>
            </a:r>
            <a:r>
              <a:rPr sz="1200" dirty="0">
                <a:latin typeface="Times New Roman"/>
                <a:cs typeface="Times New Roman"/>
              </a:rPr>
              <a:t>molto più  </a:t>
            </a:r>
            <a:r>
              <a:rPr sz="1200" spc="-5" dirty="0">
                <a:latin typeface="Times New Roman"/>
                <a:cs typeface="Times New Roman"/>
              </a:rPr>
              <a:t>paternalistici </a:t>
            </a:r>
            <a:r>
              <a:rPr sz="1200" dirty="0">
                <a:latin typeface="Times New Roman"/>
                <a:cs typeface="Times New Roman"/>
              </a:rPr>
              <a:t>o socialistici.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 (o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sua suddivisione) si occupa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materie quali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salute, l’igiene,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regolamenti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urbanistici,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l’abbellimento, </a:t>
            </a:r>
            <a:r>
              <a:rPr sz="1200" dirty="0">
                <a:latin typeface="Times New Roman"/>
                <a:cs typeface="Times New Roman"/>
              </a:rPr>
              <a:t>la fornitura </a:t>
            </a:r>
            <a:r>
              <a:rPr sz="1200" spc="-5" dirty="0">
                <a:latin typeface="Times New Roman"/>
                <a:cs typeface="Times New Roman"/>
              </a:rPr>
              <a:t>d’acqua, </a:t>
            </a:r>
            <a:r>
              <a:rPr sz="1200" dirty="0">
                <a:latin typeface="Times New Roman"/>
                <a:cs typeface="Times New Roman"/>
              </a:rPr>
              <a:t>l’illuminazione, il </a:t>
            </a:r>
            <a:r>
              <a:rPr sz="1200" spc="-5" dirty="0">
                <a:latin typeface="Times New Roman"/>
                <a:cs typeface="Times New Roman"/>
              </a:rPr>
              <a:t>riscaldamento,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ricreazione, </a:t>
            </a:r>
            <a:r>
              <a:rPr sz="1200" dirty="0">
                <a:latin typeface="Times New Roman"/>
                <a:cs typeface="Times New Roman"/>
              </a:rPr>
              <a:t>la musica e le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comunicazioni.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9080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(815.2) 72:7.2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tutta l’industria la </a:t>
            </a:r>
            <a:r>
              <a:rPr sz="1200" spc="-5" dirty="0">
                <a:latin typeface="Times New Roman"/>
                <a:cs typeface="Times New Roman"/>
              </a:rPr>
              <a:t>principale attenzione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salute. Alcuni aspetti del benessere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sono considerati </a:t>
            </a:r>
            <a:r>
              <a:rPr sz="1200" dirty="0">
                <a:latin typeface="Times New Roman"/>
                <a:cs typeface="Times New Roman"/>
              </a:rPr>
              <a:t>prerogative  </a:t>
            </a:r>
            <a:r>
              <a:rPr sz="1200" spc="-5" dirty="0">
                <a:latin typeface="Times New Roman"/>
                <a:cs typeface="Times New Roman"/>
              </a:rPr>
              <a:t>dell’industria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comunità, ma 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salute </a:t>
            </a:r>
            <a:r>
              <a:rPr sz="1200" dirty="0">
                <a:latin typeface="Times New Roman"/>
                <a:cs typeface="Times New Roman"/>
              </a:rPr>
              <a:t>individuale e familiare </a:t>
            </a:r>
            <a:r>
              <a:rPr sz="1200" spc="-5" dirty="0">
                <a:latin typeface="Times New Roman"/>
                <a:cs typeface="Times New Roman"/>
              </a:rPr>
              <a:t>sono questioni unicamente personali.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medicina,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altre questioni puramente personali, </a:t>
            </a:r>
            <a:r>
              <a:rPr sz="1200" dirty="0">
                <a:latin typeface="Times New Roman"/>
                <a:cs typeface="Times New Roman"/>
              </a:rPr>
              <a:t>il piano </a:t>
            </a:r>
            <a:r>
              <a:rPr sz="1200" spc="-5" dirty="0">
                <a:latin typeface="Times New Roman"/>
                <a:cs typeface="Times New Roman"/>
              </a:rPr>
              <a:t>del governo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astenersi sempre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dall’interferire.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61530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58: </a:t>
            </a:r>
            <a:r>
              <a:rPr spc="-20" dirty="0"/>
              <a:t>L’istituzione </a:t>
            </a:r>
            <a:r>
              <a:rPr spc="-10" dirty="0"/>
              <a:t>della </a:t>
            </a:r>
            <a:r>
              <a:rPr spc="-5" dirty="0"/>
              <a:t>vita su</a:t>
            </a:r>
            <a:r>
              <a:rPr spc="35" dirty="0"/>
              <a:t> </a:t>
            </a:r>
            <a:r>
              <a:rPr spc="-5" dirty="0"/>
              <a:t>Urantia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83880" cy="36080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31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(664.1) 58:0.1 </a:t>
            </a:r>
            <a:r>
              <a:rPr sz="1200" spc="-2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Satania vi sono soltanto </a:t>
            </a:r>
            <a:r>
              <a:rPr sz="1200" spc="-5" dirty="0">
                <a:latin typeface="Times New Roman"/>
                <a:cs typeface="Times New Roman"/>
              </a:rPr>
              <a:t>sessantuno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Urantia, cioè pianeti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modificazione della vita.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 parte dei </a:t>
            </a:r>
            <a:r>
              <a:rPr sz="1200" dirty="0">
                <a:latin typeface="Times New Roman"/>
                <a:cs typeface="Times New Roman"/>
              </a:rPr>
              <a:t>mondi abitati </a:t>
            </a:r>
            <a:r>
              <a:rPr sz="1200" spc="-5" dirty="0">
                <a:latin typeface="Times New Roman"/>
                <a:cs typeface="Times New Roman"/>
              </a:rPr>
              <a:t>viene </a:t>
            </a:r>
            <a:r>
              <a:rPr sz="1200" dirty="0">
                <a:latin typeface="Times New Roman"/>
                <a:cs typeface="Times New Roman"/>
              </a:rPr>
              <a:t>popolata </a:t>
            </a:r>
            <a:r>
              <a:rPr sz="1200" spc="-5" dirty="0">
                <a:latin typeface="Times New Roman"/>
                <a:cs typeface="Times New Roman"/>
              </a:rPr>
              <a:t>seguendo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tecniche </a:t>
            </a:r>
            <a:r>
              <a:rPr sz="1200" dirty="0">
                <a:latin typeface="Times New Roman"/>
                <a:cs typeface="Times New Roman"/>
              </a:rPr>
              <a:t>stabilite. </a:t>
            </a:r>
            <a:r>
              <a:rPr sz="1200" spc="-5" dirty="0">
                <a:latin typeface="Times New Roman"/>
                <a:cs typeface="Times New Roman"/>
              </a:rPr>
              <a:t>Su queste sfere </a:t>
            </a:r>
            <a:r>
              <a:rPr sz="1200" dirty="0">
                <a:latin typeface="Times New Roman"/>
                <a:cs typeface="Times New Roman"/>
              </a:rPr>
              <a:t>i Portatori di Vita sono </a:t>
            </a:r>
            <a:r>
              <a:rPr sz="1200" spc="-5" dirty="0">
                <a:latin typeface="Times New Roman"/>
                <a:cs typeface="Times New Roman"/>
              </a:rPr>
              <a:t>dotati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scarsa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libertà nella </a:t>
            </a:r>
            <a:r>
              <a:rPr sz="1200" dirty="0">
                <a:latin typeface="Times New Roman"/>
                <a:cs typeface="Times New Roman"/>
              </a:rPr>
              <a:t>pianificazione </a:t>
            </a:r>
            <a:r>
              <a:rPr sz="1200" spc="-5" dirty="0">
                <a:latin typeface="Times New Roman"/>
                <a:cs typeface="Times New Roman"/>
              </a:rPr>
              <a:t>dell’impianto della </a:t>
            </a:r>
            <a:r>
              <a:rPr sz="1200" dirty="0">
                <a:latin typeface="Times New Roman"/>
                <a:cs typeface="Times New Roman"/>
              </a:rPr>
              <a:t>vita. </a:t>
            </a:r>
            <a:r>
              <a:rPr sz="1200" spc="-5" dirty="0">
                <a:latin typeface="Times New Roman"/>
                <a:cs typeface="Times New Roman"/>
              </a:rPr>
              <a:t>Ma circa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su dieci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designato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i="1" dirty="0">
                <a:latin typeface="Times New Roman"/>
                <a:cs typeface="Times New Roman"/>
              </a:rPr>
              <a:t>pianeta </a:t>
            </a:r>
            <a:r>
              <a:rPr sz="1200" i="1" spc="-5" dirty="0">
                <a:latin typeface="Times New Roman"/>
                <a:cs typeface="Times New Roman"/>
              </a:rPr>
              <a:t>decimale </a:t>
            </a:r>
            <a:r>
              <a:rPr sz="1200" spc="-5" dirty="0">
                <a:latin typeface="Times New Roman"/>
                <a:cs typeface="Times New Roman"/>
              </a:rPr>
              <a:t>ed iscritto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</a:t>
            </a:r>
            <a:endParaRPr sz="1200">
              <a:latin typeface="Times New Roman"/>
              <a:cs typeface="Times New Roman"/>
            </a:endParaRPr>
          </a:p>
          <a:p>
            <a:pPr marL="76200" marR="52324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registro speciale dei </a:t>
            </a:r>
            <a:r>
              <a:rPr sz="1200" dirty="0">
                <a:latin typeface="Times New Roman"/>
                <a:cs typeface="Times New Roman"/>
              </a:rPr>
              <a:t>Portatori di </a:t>
            </a:r>
            <a:r>
              <a:rPr sz="1200" spc="-5" dirty="0">
                <a:latin typeface="Times New Roman"/>
                <a:cs typeface="Times New Roman"/>
              </a:rPr>
              <a:t>Vita;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questi pianeti 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permesso intraprendere certi </a:t>
            </a:r>
            <a:r>
              <a:rPr sz="1200" dirty="0">
                <a:latin typeface="Times New Roman"/>
                <a:cs typeface="Times New Roman"/>
              </a:rPr>
              <a:t>esperimenti di vita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tentativo di  </a:t>
            </a:r>
            <a:r>
              <a:rPr sz="1200" spc="-5" dirty="0">
                <a:latin typeface="Times New Roman"/>
                <a:cs typeface="Times New Roman"/>
              </a:rPr>
              <a:t>modificare,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possibile di </a:t>
            </a:r>
            <a:r>
              <a:rPr sz="1200" spc="-5" dirty="0">
                <a:latin typeface="Times New Roman"/>
                <a:cs typeface="Times New Roman"/>
              </a:rPr>
              <a:t>migliorare, </a:t>
            </a:r>
            <a:r>
              <a:rPr sz="1200" dirty="0">
                <a:latin typeface="Times New Roman"/>
                <a:cs typeface="Times New Roman"/>
              </a:rPr>
              <a:t>i tipi </a:t>
            </a:r>
            <a:r>
              <a:rPr sz="1200" spc="-5" dirty="0">
                <a:latin typeface="Times New Roman"/>
                <a:cs typeface="Times New Roman"/>
              </a:rPr>
              <a:t>standard dell’universo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Requisiti preliminari alla vita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fisica</a:t>
            </a:r>
            <a:endParaRPr sz="1600">
              <a:latin typeface="Times New Roman"/>
              <a:cs typeface="Times New Roman"/>
            </a:endParaRPr>
          </a:p>
          <a:p>
            <a:pPr marL="76200" marR="15049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(664.2) 58:1.1 </a:t>
            </a:r>
            <a:r>
              <a:rPr sz="1200" i="1" dirty="0">
                <a:latin typeface="Times New Roman"/>
                <a:cs typeface="Times New Roman"/>
              </a:rPr>
              <a:t>600.000.000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commissione dei </a:t>
            </a:r>
            <a:r>
              <a:rPr sz="1200" dirty="0">
                <a:latin typeface="Times New Roman"/>
                <a:cs typeface="Times New Roman"/>
              </a:rPr>
              <a:t>Portatori di Vita </a:t>
            </a:r>
            <a:r>
              <a:rPr sz="1200" spc="-5" dirty="0">
                <a:latin typeface="Times New Roman"/>
                <a:cs typeface="Times New Roman"/>
              </a:rPr>
              <a:t>inviata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Jerusem arrivò su Urantia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lo studio 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fisiche preparatorie alla </a:t>
            </a:r>
            <a:r>
              <a:rPr sz="1200" dirty="0">
                <a:latin typeface="Times New Roman"/>
                <a:cs typeface="Times New Roman"/>
              </a:rPr>
              <a:t>promozione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numero 606 del 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Satania. Questa sarebbe </a:t>
            </a:r>
            <a:r>
              <a:rPr sz="1200" dirty="0">
                <a:latin typeface="Times New Roman"/>
                <a:cs typeface="Times New Roman"/>
              </a:rPr>
              <a:t>stata  la nostra </a:t>
            </a:r>
            <a:r>
              <a:rPr sz="1200" spc="-5" dirty="0">
                <a:latin typeface="Times New Roman"/>
                <a:cs typeface="Times New Roman"/>
              </a:rPr>
              <a:t>seicentoseiesima esperienza d’iniziazione dei modelli </a:t>
            </a:r>
            <a:r>
              <a:rPr sz="1200" dirty="0">
                <a:latin typeface="Times New Roman"/>
                <a:cs typeface="Times New Roman"/>
              </a:rPr>
              <a:t>vitali 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in Satania e la nostra </a:t>
            </a:r>
            <a:r>
              <a:rPr sz="1200" spc="-5" dirty="0">
                <a:latin typeface="Times New Roman"/>
                <a:cs typeface="Times New Roman"/>
              </a:rPr>
              <a:t>sessantesima </a:t>
            </a:r>
            <a:r>
              <a:rPr sz="1200" dirty="0">
                <a:latin typeface="Times New Roman"/>
                <a:cs typeface="Times New Roman"/>
              </a:rPr>
              <a:t>occasione di 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dirty="0">
                <a:latin typeface="Times New Roman"/>
                <a:cs typeface="Times New Roman"/>
              </a:rPr>
              <a:t>cambiamenti e d’istituire </a:t>
            </a:r>
            <a:r>
              <a:rPr sz="1200" spc="-5" dirty="0">
                <a:latin typeface="Times New Roman"/>
                <a:cs typeface="Times New Roman"/>
              </a:rPr>
              <a:t>modificazioni </a:t>
            </a:r>
            <a:r>
              <a:rPr sz="1200" spc="-1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basilari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standard dell’universo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(664.3) 58:1.2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precisare che </a:t>
            </a:r>
            <a:r>
              <a:rPr sz="1200" dirty="0">
                <a:latin typeface="Times New Roman"/>
                <a:cs typeface="Times New Roman"/>
              </a:rPr>
              <a:t>i Portatori di Vita non possono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inizio alla vita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una sfera </a:t>
            </a:r>
            <a:r>
              <a:rPr sz="1200" spc="-5" dirty="0">
                <a:latin typeface="Times New Roman"/>
                <a:cs typeface="Times New Roman"/>
              </a:rPr>
              <a:t>sia matura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l’inaugurazione del ciclo evoluzionario. 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possiamo accelerare </a:t>
            </a:r>
            <a:r>
              <a:rPr sz="1200" dirty="0">
                <a:latin typeface="Times New Roman"/>
                <a:cs typeface="Times New Roman"/>
              </a:rPr>
              <a:t>lo sviluppo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più di </a:t>
            </a:r>
            <a:r>
              <a:rPr sz="1200" spc="-5" dirty="0">
                <a:latin typeface="Times New Roman"/>
                <a:cs typeface="Times New Roman"/>
              </a:rPr>
              <a:t>quanto possa essere </a:t>
            </a:r>
            <a:r>
              <a:rPr sz="1200" dirty="0">
                <a:latin typeface="Times New Roman"/>
                <a:cs typeface="Times New Roman"/>
              </a:rPr>
              <a:t>sopportato ed  </a:t>
            </a:r>
            <a:r>
              <a:rPr sz="1200" spc="-5" dirty="0">
                <a:latin typeface="Times New Roman"/>
                <a:cs typeface="Times New Roman"/>
              </a:rPr>
              <a:t>assimilato dal progresso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46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(664.4) 58:1.3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di Satania </a:t>
            </a:r>
            <a:r>
              <a:rPr sz="1200" spc="-5" dirty="0">
                <a:latin typeface="Times New Roman"/>
                <a:cs typeface="Times New Roman"/>
              </a:rPr>
              <a:t>avevano progettato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modello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al cloruro </a:t>
            </a:r>
            <a:r>
              <a:rPr sz="1200" dirty="0">
                <a:latin typeface="Times New Roman"/>
                <a:cs typeface="Times New Roman"/>
              </a:rPr>
              <a:t>di sodio; </a:t>
            </a:r>
            <a:r>
              <a:rPr sz="1200" spc="-5" dirty="0">
                <a:latin typeface="Times New Roman"/>
                <a:cs typeface="Times New Roman"/>
              </a:rPr>
              <a:t>perciò nessun provvedimento 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preso per impiantarla prima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acque dell’oceano fossero </a:t>
            </a:r>
            <a:r>
              <a:rPr sz="1200" dirty="0">
                <a:latin typeface="Times New Roman"/>
                <a:cs typeface="Times New Roman"/>
              </a:rPr>
              <a:t>divenute </a:t>
            </a:r>
            <a:r>
              <a:rPr sz="1200" spc="-5" dirty="0">
                <a:latin typeface="Times New Roman"/>
                <a:cs typeface="Times New Roman"/>
              </a:rPr>
              <a:t>sufficientemente salate.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tipo di protoplasma 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può funzionare soltanto in una </a:t>
            </a:r>
            <a:r>
              <a:rPr sz="1200" spc="-5" dirty="0">
                <a:latin typeface="Times New Roman"/>
                <a:cs typeface="Times New Roman"/>
              </a:rPr>
              <a:t>soluzione </a:t>
            </a:r>
            <a:r>
              <a:rPr sz="1200" dirty="0">
                <a:latin typeface="Times New Roman"/>
                <a:cs typeface="Times New Roman"/>
              </a:rPr>
              <a:t>salina </a:t>
            </a:r>
            <a:r>
              <a:rPr sz="1200" spc="-5" dirty="0">
                <a:latin typeface="Times New Roman"/>
                <a:cs typeface="Times New Roman"/>
              </a:rPr>
              <a:t>adeguata. Tutta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ancestrale </a:t>
            </a:r>
            <a:r>
              <a:rPr sz="1200" dirty="0">
                <a:latin typeface="Times New Roman"/>
                <a:cs typeface="Times New Roman"/>
              </a:rPr>
              <a:t>— vegetale e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evoluta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515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54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(815.3) 72:7.3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non hanno </a:t>
            </a:r>
            <a:r>
              <a:rPr sz="1200" spc="-5" dirty="0">
                <a:latin typeface="Times New Roman"/>
                <a:cs typeface="Times New Roman"/>
              </a:rPr>
              <a:t>alcun potere </a:t>
            </a:r>
            <a:r>
              <a:rPr sz="1200" dirty="0">
                <a:latin typeface="Times New Roman"/>
                <a:cs typeface="Times New Roman"/>
              </a:rPr>
              <a:t>di tassare, né possono </a:t>
            </a:r>
            <a:r>
              <a:rPr sz="1200" spc="-5" dirty="0">
                <a:latin typeface="Times New Roman"/>
                <a:cs typeface="Times New Roman"/>
              </a:rPr>
              <a:t>indebitarsi. Esse ricevono </a:t>
            </a:r>
            <a:r>
              <a:rPr sz="1200" dirty="0">
                <a:latin typeface="Times New Roman"/>
                <a:cs typeface="Times New Roman"/>
              </a:rPr>
              <a:t>dalla tesoreria di Stato un’assegnazione  </a:t>
            </a:r>
            <a:r>
              <a:rPr sz="1200" spc="-5" dirty="0">
                <a:latin typeface="Times New Roman"/>
                <a:cs typeface="Times New Roman"/>
              </a:rPr>
              <a:t>per ogni </a:t>
            </a:r>
            <a:r>
              <a:rPr sz="1200" dirty="0">
                <a:latin typeface="Times New Roman"/>
                <a:cs typeface="Times New Roman"/>
              </a:rPr>
              <a:t>abitante e devono </a:t>
            </a:r>
            <a:r>
              <a:rPr sz="1200" spc="-5" dirty="0">
                <a:latin typeface="Times New Roman"/>
                <a:cs typeface="Times New Roman"/>
              </a:rPr>
              <a:t>integrare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entrata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profitti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imprese sociali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licenze </a:t>
            </a:r>
            <a:r>
              <a:rPr sz="1200" spc="-5" dirty="0">
                <a:latin typeface="Times New Roman"/>
                <a:cs typeface="Times New Roman"/>
              </a:rPr>
              <a:t>per l’esercizio delle </a:t>
            </a:r>
            <a:r>
              <a:rPr sz="1200" dirty="0">
                <a:latin typeface="Times New Roman"/>
                <a:cs typeface="Times New Roman"/>
              </a:rPr>
              <a:t>varie  </a:t>
            </a:r>
            <a:r>
              <a:rPr sz="1200" spc="-5" dirty="0">
                <a:latin typeface="Times New Roman"/>
                <a:cs typeface="Times New Roman"/>
              </a:rPr>
              <a:t>attività commerciali.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(815.4) 72:7.4 </a:t>
            </a:r>
            <a:r>
              <a:rPr sz="1200" dirty="0">
                <a:latin typeface="Times New Roman"/>
                <a:cs typeface="Times New Roman"/>
              </a:rPr>
              <a:t>I mezzi di </a:t>
            </a:r>
            <a:r>
              <a:rPr sz="1200" spc="-5" dirty="0">
                <a:latin typeface="Times New Roman"/>
                <a:cs typeface="Times New Roman"/>
              </a:rPr>
              <a:t>trasporto rapido, </a:t>
            </a:r>
            <a:r>
              <a:rPr sz="1200" dirty="0">
                <a:latin typeface="Times New Roman"/>
                <a:cs typeface="Times New Roman"/>
              </a:rPr>
              <a:t>che rendono possibile </a:t>
            </a:r>
            <a:r>
              <a:rPr sz="1200" spc="-5" dirty="0">
                <a:latin typeface="Times New Roman"/>
                <a:cs typeface="Times New Roman"/>
              </a:rPr>
              <a:t>un’estensione considerevole </a:t>
            </a:r>
            <a:r>
              <a:rPr sz="1200" dirty="0">
                <a:latin typeface="Times New Roman"/>
                <a:cs typeface="Times New Roman"/>
              </a:rPr>
              <a:t>dei limiti </a:t>
            </a:r>
            <a:r>
              <a:rPr sz="1200" spc="-5" dirty="0">
                <a:latin typeface="Times New Roman"/>
                <a:cs typeface="Times New Roman"/>
              </a:rPr>
              <a:t>urbani, </a:t>
            </a:r>
            <a:r>
              <a:rPr sz="1200" dirty="0">
                <a:latin typeface="Times New Roman"/>
                <a:cs typeface="Times New Roman"/>
              </a:rPr>
              <a:t>sono sotto il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controllo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municipale. </a:t>
            </a:r>
            <a:r>
              <a:rPr sz="1200" dirty="0">
                <a:latin typeface="Times New Roman"/>
                <a:cs typeface="Times New Roman"/>
              </a:rPr>
              <a:t>I dipartimenti </a:t>
            </a:r>
            <a:r>
              <a:rPr sz="1200" spc="-5" dirty="0">
                <a:latin typeface="Times New Roman"/>
                <a:cs typeface="Times New Roman"/>
              </a:rPr>
              <a:t>urbani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pompieri sono sostenuti dalle fondazioni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assicurazione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prevenzione contro </a:t>
            </a:r>
            <a:r>
              <a:rPr sz="1200" dirty="0">
                <a:latin typeface="Times New Roman"/>
                <a:cs typeface="Times New Roman"/>
              </a:rPr>
              <a:t>l’incendio, e  tutte le costruzioni, in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o in </a:t>
            </a:r>
            <a:r>
              <a:rPr sz="1200" spc="-5" dirty="0">
                <a:latin typeface="Times New Roman"/>
                <a:cs typeface="Times New Roman"/>
              </a:rPr>
              <a:t>campagna, </a:t>
            </a:r>
            <a:r>
              <a:rPr sz="1200" dirty="0">
                <a:latin typeface="Times New Roman"/>
                <a:cs typeface="Times New Roman"/>
              </a:rPr>
              <a:t>sono a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fuoco </a:t>
            </a:r>
            <a:r>
              <a:rPr sz="1200" dirty="0">
                <a:latin typeface="Times New Roman"/>
                <a:cs typeface="Times New Roman"/>
              </a:rPr>
              <a:t>— e lo sono da più di </a:t>
            </a:r>
            <a:r>
              <a:rPr sz="1200" spc="-5" dirty="0">
                <a:latin typeface="Times New Roman"/>
                <a:cs typeface="Times New Roman"/>
              </a:rPr>
              <a:t>settantacinque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65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(815.5) 72:7.5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poliziotti incaricati dalla municipalità;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di polizia sono </a:t>
            </a:r>
            <a:r>
              <a:rPr sz="1200" spc="-5" dirty="0">
                <a:latin typeface="Times New Roman"/>
                <a:cs typeface="Times New Roman"/>
              </a:rPr>
              <a:t>mantenute dai governi </a:t>
            </a:r>
            <a:r>
              <a:rPr sz="1200" dirty="0">
                <a:latin typeface="Times New Roman"/>
                <a:cs typeface="Times New Roman"/>
              </a:rPr>
              <a:t>di Stato. I membri di  </a:t>
            </a:r>
            <a:r>
              <a:rPr sz="1200" spc="-5" dirty="0">
                <a:latin typeface="Times New Roman"/>
                <a:cs typeface="Times New Roman"/>
              </a:rPr>
              <a:t>questo dipartimento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reclutati quasi </a:t>
            </a:r>
            <a:r>
              <a:rPr sz="1200" dirty="0">
                <a:latin typeface="Times New Roman"/>
                <a:cs typeface="Times New Roman"/>
              </a:rPr>
              <a:t>esclusivamente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celibi dai </a:t>
            </a:r>
            <a:r>
              <a:rPr sz="1200" spc="-5" dirty="0">
                <a:latin typeface="Times New Roman"/>
                <a:cs typeface="Times New Roman"/>
              </a:rPr>
              <a:t>venticinque ai cinquant’anni.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Stati impone una tassa piuttosto </a:t>
            </a:r>
            <a:r>
              <a:rPr sz="1200" spc="-5" dirty="0">
                <a:latin typeface="Times New Roman"/>
                <a:cs typeface="Times New Roman"/>
              </a:rPr>
              <a:t>pesante sul celibato, </a:t>
            </a:r>
            <a:r>
              <a:rPr sz="1200" dirty="0">
                <a:latin typeface="Times New Roman"/>
                <a:cs typeface="Times New Roman"/>
              </a:rPr>
              <a:t>che non è richiesta 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che </a:t>
            </a:r>
            <a:r>
              <a:rPr sz="1200" spc="-5" dirty="0">
                <a:latin typeface="Times New Roman"/>
                <a:cs typeface="Times New Roman"/>
              </a:rPr>
              <a:t>si arruolano nella </a:t>
            </a:r>
            <a:r>
              <a:rPr sz="1200" spc="5" dirty="0">
                <a:latin typeface="Times New Roman"/>
                <a:cs typeface="Times New Roman"/>
              </a:rPr>
              <a:t>polizia </a:t>
            </a:r>
            <a:r>
              <a:rPr sz="1200" dirty="0">
                <a:latin typeface="Times New Roman"/>
                <a:cs typeface="Times New Roman"/>
              </a:rPr>
              <a:t>di  Stato.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media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Stati 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di polizia sono ora soltanto un decimo di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cinquant’anni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50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(815.6) 72:7.6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pochissima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nessuna uniformità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piani fiscali dei cento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relativamente liberi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sovrani, perché </a:t>
            </a:r>
            <a:r>
              <a:rPr sz="1200" dirty="0">
                <a:latin typeface="Times New Roman"/>
                <a:cs typeface="Times New Roman"/>
              </a:rPr>
              <a:t>le condizioni  </a:t>
            </a:r>
            <a:r>
              <a:rPr sz="1200" spc="-5" dirty="0">
                <a:latin typeface="Times New Roman"/>
                <a:cs typeface="Times New Roman"/>
              </a:rPr>
              <a:t>economiche </a:t>
            </a:r>
            <a:r>
              <a:rPr sz="1200" dirty="0">
                <a:latin typeface="Times New Roman"/>
                <a:cs typeface="Times New Roman"/>
              </a:rPr>
              <a:t>e di altro tipo </a:t>
            </a:r>
            <a:r>
              <a:rPr sz="1200" spc="-5" dirty="0">
                <a:latin typeface="Times New Roman"/>
                <a:cs typeface="Times New Roman"/>
              </a:rPr>
              <a:t>variano grandemente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settori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continente.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Stato ha dieci </a:t>
            </a:r>
            <a:r>
              <a:rPr sz="1200" spc="-5" dirty="0">
                <a:latin typeface="Times New Roman"/>
                <a:cs typeface="Times New Roman"/>
              </a:rPr>
              <a:t>clausole </a:t>
            </a:r>
            <a:r>
              <a:rPr sz="1200" dirty="0">
                <a:latin typeface="Times New Roman"/>
                <a:cs typeface="Times New Roman"/>
              </a:rPr>
              <a:t>costituzionali di  </a:t>
            </a:r>
            <a:r>
              <a:rPr sz="1200" spc="-5" dirty="0">
                <a:latin typeface="Times New Roman"/>
                <a:cs typeface="Times New Roman"/>
              </a:rPr>
              <a:t>base che </a:t>
            </a:r>
            <a:r>
              <a:rPr sz="1200" dirty="0">
                <a:latin typeface="Times New Roman"/>
                <a:cs typeface="Times New Roman"/>
              </a:rPr>
              <a:t>non possono essere </a:t>
            </a:r>
            <a:r>
              <a:rPr sz="1200" spc="-5" dirty="0">
                <a:latin typeface="Times New Roman"/>
                <a:cs typeface="Times New Roman"/>
              </a:rPr>
              <a:t>modificate senza </a:t>
            </a:r>
            <a:r>
              <a:rPr sz="1200" dirty="0">
                <a:latin typeface="Times New Roman"/>
                <a:cs typeface="Times New Roman"/>
              </a:rPr>
              <a:t>il consenso </a:t>
            </a:r>
            <a:r>
              <a:rPr sz="1200" spc="-5" dirty="0">
                <a:latin typeface="Times New Roman"/>
                <a:cs typeface="Times New Roman"/>
              </a:rPr>
              <a:t>della corte federale suprema, ed </a:t>
            </a:r>
            <a:r>
              <a:rPr sz="1200" dirty="0">
                <a:latin typeface="Times New Roman"/>
                <a:cs typeface="Times New Roman"/>
              </a:rPr>
              <a:t>uno di </a:t>
            </a:r>
            <a:r>
              <a:rPr sz="1200" spc="-5" dirty="0">
                <a:latin typeface="Times New Roman"/>
                <a:cs typeface="Times New Roman"/>
              </a:rPr>
              <a:t>questi articoli proibisce </a:t>
            </a:r>
            <a:r>
              <a:rPr sz="1200" dirty="0">
                <a:latin typeface="Times New Roman"/>
                <a:cs typeface="Times New Roman"/>
              </a:rPr>
              <a:t>d’imporre  un’imposta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all’uno </a:t>
            </a:r>
            <a:r>
              <a:rPr sz="1200" spc="-5" dirty="0">
                <a:latin typeface="Times New Roman"/>
                <a:cs typeface="Times New Roman"/>
              </a:rPr>
              <a:t>per cento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di un bene qualunque per </a:t>
            </a:r>
            <a:r>
              <a:rPr sz="1200" spc="-5" dirty="0">
                <a:latin typeface="Times New Roman"/>
                <a:cs typeface="Times New Roman"/>
              </a:rPr>
              <a:t>ciascun anno;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abitazioni sia urbane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rurali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esenti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-5" dirty="0">
                <a:latin typeface="Times New Roman"/>
                <a:cs typeface="Times New Roman"/>
              </a:rPr>
              <a:t> imposte.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0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(815.7) 72:7.7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federale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contrarre </a:t>
            </a:r>
            <a:r>
              <a:rPr sz="1200" dirty="0">
                <a:latin typeface="Times New Roman"/>
                <a:cs typeface="Times New Roman"/>
              </a:rPr>
              <a:t>debiti ed è </a:t>
            </a:r>
            <a:r>
              <a:rPr sz="1200" spc="-5" dirty="0">
                <a:latin typeface="Times New Roman"/>
                <a:cs typeface="Times New Roman"/>
              </a:rPr>
              <a:t>necessario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referendum </a:t>
            </a:r>
            <a:r>
              <a:rPr sz="1200" dirty="0">
                <a:latin typeface="Times New Roman"/>
                <a:cs typeface="Times New Roman"/>
              </a:rPr>
              <a:t>con una maggioranza di tre </a:t>
            </a:r>
            <a:r>
              <a:rPr sz="1200" spc="-5" dirty="0">
                <a:latin typeface="Times New Roman"/>
                <a:cs typeface="Times New Roman"/>
              </a:rPr>
              <a:t>quarti dei </a:t>
            </a:r>
            <a:r>
              <a:rPr sz="1200" dirty="0">
                <a:latin typeface="Times New Roman"/>
                <a:cs typeface="Times New Roman"/>
              </a:rPr>
              <a:t>voti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uno Stato </a:t>
            </a:r>
            <a:r>
              <a:rPr sz="1200" spc="-5" dirty="0">
                <a:latin typeface="Times New Roman"/>
                <a:cs typeface="Times New Roman"/>
              </a:rPr>
              <a:t>possa accendere </a:t>
            </a:r>
            <a:r>
              <a:rPr sz="1200" dirty="0">
                <a:latin typeface="Times New Roman"/>
                <a:cs typeface="Times New Roman"/>
              </a:rPr>
              <a:t>dei mutui, salvo </a:t>
            </a:r>
            <a:r>
              <a:rPr sz="1200" spc="-5" dirty="0">
                <a:latin typeface="Times New Roman"/>
                <a:cs typeface="Times New Roman"/>
              </a:rPr>
              <a:t>che per </a:t>
            </a:r>
            <a:r>
              <a:rPr sz="1200" dirty="0">
                <a:latin typeface="Times New Roman"/>
                <a:cs typeface="Times New Roman"/>
              </a:rPr>
              <a:t>scopi di </a:t>
            </a:r>
            <a:r>
              <a:rPr sz="1200" spc="-5" dirty="0">
                <a:latin typeface="Times New Roman"/>
                <a:cs typeface="Times New Roman"/>
              </a:rPr>
              <a:t>guerra. </a:t>
            </a:r>
            <a:r>
              <a:rPr sz="1200" dirty="0">
                <a:latin typeface="Times New Roman"/>
                <a:cs typeface="Times New Roman"/>
              </a:rPr>
              <a:t>Poiché il </a:t>
            </a:r>
            <a:r>
              <a:rPr sz="1200" spc="-5" dirty="0">
                <a:latin typeface="Times New Roman"/>
                <a:cs typeface="Times New Roman"/>
              </a:rPr>
              <a:t>governo federale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contrarre </a:t>
            </a:r>
            <a:r>
              <a:rPr sz="1200" dirty="0">
                <a:latin typeface="Times New Roman"/>
                <a:cs typeface="Times New Roman"/>
              </a:rPr>
              <a:t>debiti, in 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Nazionale della </a:t>
            </a:r>
            <a:r>
              <a:rPr sz="1200" dirty="0">
                <a:latin typeface="Times New Roman"/>
                <a:cs typeface="Times New Roman"/>
              </a:rPr>
              <a:t>Difesa ha la </a:t>
            </a:r>
            <a:r>
              <a:rPr sz="1200" spc="-5" dirty="0">
                <a:latin typeface="Times New Roman"/>
                <a:cs typeface="Times New Roman"/>
              </a:rPr>
              <a:t>facoltà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richiedere agli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denaro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materiali, </a:t>
            </a:r>
            <a:r>
              <a:rPr sz="1200" dirty="0">
                <a:latin typeface="Times New Roman"/>
                <a:cs typeface="Times New Roman"/>
              </a:rPr>
              <a:t>secondo i  </a:t>
            </a:r>
            <a:r>
              <a:rPr sz="1200" spc="-5" dirty="0">
                <a:latin typeface="Times New Roman"/>
                <a:cs typeface="Times New Roman"/>
              </a:rPr>
              <a:t>bisogni. Ma nessun </a:t>
            </a:r>
            <a:r>
              <a:rPr sz="1200" dirty="0">
                <a:latin typeface="Times New Roman"/>
                <a:cs typeface="Times New Roman"/>
              </a:rPr>
              <a:t>debito può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oltre i venticinque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7779384" cy="3726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(815.8) 72:7.8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entrate </a:t>
            </a:r>
            <a:r>
              <a:rPr sz="1200" dirty="0">
                <a:latin typeface="Times New Roman"/>
                <a:cs typeface="Times New Roman"/>
              </a:rPr>
              <a:t>destinate a </a:t>
            </a:r>
            <a:r>
              <a:rPr sz="1200" spc="-5" dirty="0">
                <a:latin typeface="Times New Roman"/>
                <a:cs typeface="Times New Roman"/>
              </a:rPr>
              <a:t>sostenere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federale provengono dalle cinque fonti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2095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(815.9) 72:7.9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diritti d’importazione.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merci importate sono soggette ad un’imposta destinata </a:t>
            </a:r>
            <a:r>
              <a:rPr sz="1200" dirty="0">
                <a:latin typeface="Times New Roman"/>
                <a:cs typeface="Times New Roman"/>
              </a:rPr>
              <a:t>a proteggere il 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vita di </a:t>
            </a:r>
            <a:r>
              <a:rPr sz="1200" spc="-5" dirty="0">
                <a:latin typeface="Times New Roman"/>
                <a:cs typeface="Times New Roman"/>
              </a:rPr>
              <a:t>questo continente, che </a:t>
            </a:r>
            <a:r>
              <a:rPr sz="1200" dirty="0">
                <a:latin typeface="Times New Roman"/>
                <a:cs typeface="Times New Roman"/>
              </a:rPr>
              <a:t>è molto 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rispetto a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altra nazione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pianeta.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Queste</a:t>
            </a:r>
            <a:endParaRPr sz="1200">
              <a:latin typeface="Times New Roman"/>
              <a:cs typeface="Times New Roman"/>
            </a:endParaRPr>
          </a:p>
          <a:p>
            <a:pPr marL="546100" marR="4305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tariffe sono </a:t>
            </a:r>
            <a:r>
              <a:rPr sz="1200" dirty="0">
                <a:latin typeface="Times New Roman"/>
                <a:cs typeface="Times New Roman"/>
              </a:rPr>
              <a:t>fissate </a:t>
            </a:r>
            <a:r>
              <a:rPr sz="1200" spc="-5" dirty="0">
                <a:latin typeface="Times New Roman"/>
                <a:cs typeface="Times New Roman"/>
              </a:rPr>
              <a:t>dalla corte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elevata dell’industria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due </a:t>
            </a:r>
            <a:r>
              <a:rPr sz="1200" spc="-5" dirty="0">
                <a:latin typeface="Times New Roman"/>
                <a:cs typeface="Times New Roman"/>
              </a:rPr>
              <a:t>camere del congresso </a:t>
            </a:r>
            <a:r>
              <a:rPr sz="1200" dirty="0">
                <a:latin typeface="Times New Roman"/>
                <a:cs typeface="Times New Roman"/>
              </a:rPr>
              <a:t>industriale </a:t>
            </a:r>
            <a:r>
              <a:rPr sz="1200" spc="-5" dirty="0">
                <a:latin typeface="Times New Roman"/>
                <a:cs typeface="Times New Roman"/>
              </a:rPr>
              <a:t>hanno  ratificato </a:t>
            </a:r>
            <a:r>
              <a:rPr sz="1200" dirty="0">
                <a:latin typeface="Times New Roman"/>
                <a:cs typeface="Times New Roman"/>
              </a:rPr>
              <a:t>le raccomandazioni </a:t>
            </a:r>
            <a:r>
              <a:rPr sz="1200" spc="-5" dirty="0">
                <a:latin typeface="Times New Roman"/>
                <a:cs typeface="Times New Roman"/>
              </a:rPr>
              <a:t>del capo esecutivo 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economici, </a:t>
            </a:r>
            <a:r>
              <a:rPr sz="1200" dirty="0">
                <a:latin typeface="Times New Roman"/>
                <a:cs typeface="Times New Roman"/>
              </a:rPr>
              <a:t>il quale è </a:t>
            </a:r>
            <a:r>
              <a:rPr sz="1200" spc="-5" dirty="0">
                <a:latin typeface="Times New Roman"/>
                <a:cs typeface="Times New Roman"/>
              </a:rPr>
              <a:t>nominato </a:t>
            </a:r>
            <a:r>
              <a:rPr sz="1200" dirty="0">
                <a:latin typeface="Times New Roman"/>
                <a:cs typeface="Times New Roman"/>
              </a:rPr>
              <a:t>congiuntamente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corpi legislativi.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camera alta </a:t>
            </a:r>
            <a:r>
              <a:rPr sz="1200" dirty="0">
                <a:latin typeface="Times New Roman"/>
                <a:cs typeface="Times New Roman"/>
              </a:rPr>
              <a:t>dell’industria è </a:t>
            </a:r>
            <a:r>
              <a:rPr sz="1200" spc="-5" dirty="0">
                <a:latin typeface="Times New Roman"/>
                <a:cs typeface="Times New Roman"/>
              </a:rPr>
              <a:t>eletta </a:t>
            </a:r>
            <a:r>
              <a:rPr sz="1200" dirty="0">
                <a:latin typeface="Times New Roman"/>
                <a:cs typeface="Times New Roman"/>
              </a:rPr>
              <a:t>in base </a:t>
            </a:r>
            <a:r>
              <a:rPr sz="1200" spc="-5" dirty="0">
                <a:latin typeface="Times New Roman"/>
                <a:cs typeface="Times New Roman"/>
              </a:rPr>
              <a:t>al lavoro,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camera bassa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base al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capitale.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330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(816.1) 72:7.10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Le royalties.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federale incoraggia </a:t>
            </a:r>
            <a:r>
              <a:rPr sz="1200" dirty="0">
                <a:latin typeface="Times New Roman"/>
                <a:cs typeface="Times New Roman"/>
              </a:rPr>
              <a:t>le invenzioni e le </a:t>
            </a:r>
            <a:r>
              <a:rPr sz="1200" spc="-5" dirty="0">
                <a:latin typeface="Times New Roman"/>
                <a:cs typeface="Times New Roman"/>
              </a:rPr>
              <a:t>creazioni originali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dieci laboratori  regionali, </a:t>
            </a:r>
            <a:r>
              <a:rPr sz="1200" dirty="0">
                <a:latin typeface="Times New Roman"/>
                <a:cs typeface="Times New Roman"/>
              </a:rPr>
              <a:t>aiutando tutti i tipi di </a:t>
            </a:r>
            <a:r>
              <a:rPr sz="1200" spc="-5" dirty="0">
                <a:latin typeface="Times New Roman"/>
                <a:cs typeface="Times New Roman"/>
              </a:rPr>
              <a:t>geni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artisti, autori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scienziati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proteggendo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brevetti.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cambio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governo preleva </a:t>
            </a:r>
            <a:r>
              <a:rPr sz="1200" dirty="0">
                <a:latin typeface="Times New Roman"/>
                <a:cs typeface="Times New Roman"/>
              </a:rPr>
              <a:t>metà dei </a:t>
            </a:r>
            <a:r>
              <a:rPr sz="1200" spc="-5" dirty="0">
                <a:latin typeface="Times New Roman"/>
                <a:cs typeface="Times New Roman"/>
              </a:rPr>
              <a:t>profitti provenienti </a:t>
            </a:r>
            <a:r>
              <a:rPr sz="1200" dirty="0">
                <a:latin typeface="Times New Roman"/>
                <a:cs typeface="Times New Roman"/>
              </a:rPr>
              <a:t>da 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invenzioni e </a:t>
            </a:r>
            <a:r>
              <a:rPr sz="1200" spc="-5" dirty="0">
                <a:latin typeface="Times New Roman"/>
                <a:cs typeface="Times New Roman"/>
              </a:rPr>
              <a:t>creazioni, sia che riguardino macchine,  libri, opere d’arte, </a:t>
            </a:r>
            <a:r>
              <a:rPr sz="1200" dirty="0">
                <a:latin typeface="Times New Roman"/>
                <a:cs typeface="Times New Roman"/>
              </a:rPr>
              <a:t>piante 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4527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(816.2) 72:7.11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Le tasse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successione.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federale preleva </a:t>
            </a:r>
            <a:r>
              <a:rPr sz="1200" dirty="0">
                <a:latin typeface="Times New Roman"/>
                <a:cs typeface="Times New Roman"/>
              </a:rPr>
              <a:t>un’imposta di </a:t>
            </a:r>
            <a:r>
              <a:rPr sz="1200" spc="-5" dirty="0">
                <a:latin typeface="Times New Roman"/>
                <a:cs typeface="Times New Roman"/>
              </a:rPr>
              <a:t>successione progressiva che </a:t>
            </a:r>
            <a:r>
              <a:rPr sz="1200" dirty="0">
                <a:latin typeface="Times New Roman"/>
                <a:cs typeface="Times New Roman"/>
              </a:rPr>
              <a:t>va  </a:t>
            </a:r>
            <a:r>
              <a:rPr sz="1200" spc="-5" dirty="0">
                <a:latin typeface="Times New Roman"/>
                <a:cs typeface="Times New Roman"/>
              </a:rPr>
              <a:t>dall’uno al cinquanta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cento, secondo </a:t>
            </a:r>
            <a:r>
              <a:rPr sz="1200" dirty="0">
                <a:latin typeface="Times New Roman"/>
                <a:cs typeface="Times New Roman"/>
              </a:rPr>
              <a:t>l’entità dei beni </a:t>
            </a:r>
            <a:r>
              <a:rPr sz="1200" spc="-5" dirty="0">
                <a:latin typeface="Times New Roman"/>
                <a:cs typeface="Times New Roman"/>
              </a:rPr>
              <a:t>ed altre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325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(816.3) 72:7.12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L’equipaggiamento militare.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ricava somme considerevoli dall’affitto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equipaggiamenti  militari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navali per usi commerciali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ricreativi.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3670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(816.4) 72:7.13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Le risorse </a:t>
            </a:r>
            <a:r>
              <a:rPr sz="1200" i="1" dirty="0">
                <a:latin typeface="Times New Roman"/>
                <a:cs typeface="Times New Roman"/>
              </a:rPr>
              <a:t>naturali.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ricavato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risorse naturali, quando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utilizzato per </a:t>
            </a:r>
            <a:r>
              <a:rPr sz="1200" spc="-5" dirty="0">
                <a:latin typeface="Times New Roman"/>
                <a:cs typeface="Times New Roman"/>
              </a:rPr>
              <a:t>gli  scopi specifici indicati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carta </a:t>
            </a:r>
            <a:r>
              <a:rPr sz="1200" dirty="0">
                <a:latin typeface="Times New Roman"/>
                <a:cs typeface="Times New Roman"/>
              </a:rPr>
              <a:t>dello Stato, viene </a:t>
            </a:r>
            <a:r>
              <a:rPr sz="1200" spc="-5" dirty="0">
                <a:latin typeface="Times New Roman"/>
                <a:cs typeface="Times New Roman"/>
              </a:rPr>
              <a:t>versato al tesoro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nazionale.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25765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(816.5) 72:7.14 </a:t>
            </a:r>
            <a:r>
              <a:rPr sz="1200" spc="-5" dirty="0">
                <a:latin typeface="Times New Roman"/>
                <a:cs typeface="Times New Roman"/>
              </a:rPr>
              <a:t>Gli stanziamenti federali, eccetto </a:t>
            </a:r>
            <a:r>
              <a:rPr sz="1200" dirty="0">
                <a:latin typeface="Times New Roman"/>
                <a:cs typeface="Times New Roman"/>
              </a:rPr>
              <a:t>i fondi di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stabiliti dal Consiglio </a:t>
            </a:r>
            <a:r>
              <a:rPr sz="1200" spc="-5" dirty="0">
                <a:latin typeface="Times New Roman"/>
                <a:cs typeface="Times New Roman"/>
              </a:rPr>
              <a:t>Nazionale della Difesa,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fissati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camera alta legislativa, confermati dalla </a:t>
            </a:r>
            <a:r>
              <a:rPr sz="1200" dirty="0">
                <a:latin typeface="Times New Roman"/>
                <a:cs typeface="Times New Roman"/>
              </a:rPr>
              <a:t>camera bassa, </a:t>
            </a:r>
            <a:r>
              <a:rPr sz="1200" spc="-5" dirty="0">
                <a:latin typeface="Times New Roman"/>
                <a:cs typeface="Times New Roman"/>
              </a:rPr>
              <a:t>approvati dal capo esecutivo ed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convalidati dalla commissione dei  cento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bilancio federale.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commissione sono </a:t>
            </a:r>
            <a:r>
              <a:rPr sz="1200" spc="-5" dirty="0">
                <a:latin typeface="Times New Roman"/>
                <a:cs typeface="Times New Roman"/>
              </a:rPr>
              <a:t>nominati </a:t>
            </a:r>
            <a:r>
              <a:rPr sz="1200" dirty="0">
                <a:latin typeface="Times New Roman"/>
                <a:cs typeface="Times New Roman"/>
              </a:rPr>
              <a:t>dai governatori di Stato e sono </a:t>
            </a:r>
            <a:r>
              <a:rPr sz="1200" spc="-5" dirty="0">
                <a:latin typeface="Times New Roman"/>
                <a:cs typeface="Times New Roman"/>
              </a:rPr>
              <a:t>eletti dalle </a:t>
            </a:r>
            <a:r>
              <a:rPr sz="1200" dirty="0">
                <a:latin typeface="Times New Roman"/>
                <a:cs typeface="Times New Roman"/>
              </a:rPr>
              <a:t>assemblee  </a:t>
            </a:r>
            <a:r>
              <a:rPr sz="1200" spc="-5" dirty="0">
                <a:latin typeface="Times New Roman"/>
                <a:cs typeface="Times New Roman"/>
              </a:rPr>
              <a:t>legislative degli </a:t>
            </a:r>
            <a:r>
              <a:rPr sz="1200" dirty="0">
                <a:latin typeface="Times New Roman"/>
                <a:cs typeface="Times New Roman"/>
              </a:rPr>
              <a:t>Stati e </a:t>
            </a:r>
            <a:r>
              <a:rPr sz="1200" spc="-5" dirty="0">
                <a:latin typeface="Times New Roman"/>
                <a:cs typeface="Times New Roman"/>
              </a:rPr>
              <a:t>durano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carica </a:t>
            </a:r>
            <a:r>
              <a:rPr sz="1200" dirty="0">
                <a:latin typeface="Times New Roman"/>
                <a:cs typeface="Times New Roman"/>
              </a:rPr>
              <a:t>ventiquattro </a:t>
            </a:r>
            <a:r>
              <a:rPr sz="1200" spc="-5" dirty="0">
                <a:latin typeface="Times New Roman"/>
                <a:cs typeface="Times New Roman"/>
              </a:rPr>
              <a:t>anni; </a:t>
            </a:r>
            <a:r>
              <a:rPr sz="1200" dirty="0">
                <a:latin typeface="Times New Roman"/>
                <a:cs typeface="Times New Roman"/>
              </a:rPr>
              <a:t>ne viene </a:t>
            </a:r>
            <a:r>
              <a:rPr sz="1200" spc="-5" dirty="0">
                <a:latin typeface="Times New Roman"/>
                <a:cs typeface="Times New Roman"/>
              </a:rPr>
              <a:t>eletto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quarto ogni sei </a:t>
            </a:r>
            <a:r>
              <a:rPr sz="1200" dirty="0">
                <a:latin typeface="Times New Roman"/>
                <a:cs typeface="Times New Roman"/>
              </a:rPr>
              <a:t>anni. </a:t>
            </a:r>
            <a:r>
              <a:rPr sz="1200" spc="-5" dirty="0">
                <a:latin typeface="Times New Roman"/>
                <a:cs typeface="Times New Roman"/>
              </a:rPr>
              <a:t>Ogni sei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spc="5" dirty="0">
                <a:latin typeface="Times New Roman"/>
                <a:cs typeface="Times New Roman"/>
              </a:rPr>
              <a:t>corpo,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maggioranza </a:t>
            </a:r>
            <a:r>
              <a:rPr sz="1200" dirty="0">
                <a:latin typeface="Times New Roman"/>
                <a:cs typeface="Times New Roman"/>
              </a:rPr>
              <a:t>di tre quarti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voti, </a:t>
            </a:r>
            <a:r>
              <a:rPr sz="1200" spc="-5" dirty="0">
                <a:latin typeface="Times New Roman"/>
                <a:cs typeface="Times New Roman"/>
              </a:rPr>
              <a:t>sceglie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suoi membri,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costui </a:t>
            </a:r>
            <a:r>
              <a:rPr sz="1200" dirty="0">
                <a:latin typeface="Times New Roman"/>
                <a:cs typeface="Times New Roman"/>
              </a:rPr>
              <a:t>diventa </a:t>
            </a:r>
            <a:r>
              <a:rPr sz="1200" spc="-5" dirty="0">
                <a:latin typeface="Times New Roman"/>
                <a:cs typeface="Times New Roman"/>
              </a:rPr>
              <a:t>così direttore-controllore del tesoro  federale.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Le scuole superiori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speciali</a:t>
            </a:r>
            <a:endParaRPr sz="1600">
              <a:latin typeface="Times New Roman"/>
              <a:cs typeface="Times New Roman"/>
            </a:endParaRPr>
          </a:p>
          <a:p>
            <a:pPr marL="63500" marR="43434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(816.6) 72:8.1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aggiunta al programma </a:t>
            </a:r>
            <a:r>
              <a:rPr sz="1200" dirty="0">
                <a:latin typeface="Times New Roman"/>
                <a:cs typeface="Times New Roman"/>
              </a:rPr>
              <a:t>d’istruzione </a:t>
            </a:r>
            <a:r>
              <a:rPr sz="1200" spc="-5" dirty="0">
                <a:latin typeface="Times New Roman"/>
                <a:cs typeface="Times New Roman"/>
              </a:rPr>
              <a:t>obbligatoria </a:t>
            </a:r>
            <a:r>
              <a:rPr sz="1200" dirty="0">
                <a:latin typeface="Times New Roman"/>
                <a:cs typeface="Times New Roman"/>
              </a:rPr>
              <a:t>di base che va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cinque </a:t>
            </a:r>
            <a:r>
              <a:rPr sz="1200" spc="-5" dirty="0">
                <a:latin typeface="Times New Roman"/>
                <a:cs typeface="Times New Roman"/>
              </a:rPr>
              <a:t>ai diciotto </a:t>
            </a:r>
            <a:r>
              <a:rPr sz="1200" dirty="0">
                <a:latin typeface="Times New Roman"/>
                <a:cs typeface="Times New Roman"/>
              </a:rPr>
              <a:t>anni, </a:t>
            </a:r>
            <a:r>
              <a:rPr sz="1200" spc="-5" dirty="0">
                <a:latin typeface="Times New Roman"/>
                <a:cs typeface="Times New Roman"/>
              </a:rPr>
              <a:t>sono organizzate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seguenti scuole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speciali: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3556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(816.7) 72:8.2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Scuole d’arte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governo.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scuole sono di tre tipi: </a:t>
            </a:r>
            <a:r>
              <a:rPr sz="1200" spc="-5" dirty="0">
                <a:latin typeface="Times New Roman"/>
                <a:cs typeface="Times New Roman"/>
              </a:rPr>
              <a:t>nazionali, regionali </a:t>
            </a:r>
            <a:r>
              <a:rPr sz="1200" dirty="0">
                <a:latin typeface="Times New Roman"/>
                <a:cs typeface="Times New Roman"/>
              </a:rPr>
              <a:t>e di Stato. </a:t>
            </a:r>
            <a:r>
              <a:rPr sz="1200" spc="-5" dirty="0">
                <a:latin typeface="Times New Roman"/>
                <a:cs typeface="Times New Roman"/>
              </a:rPr>
              <a:t>Gli uffici  pubblici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nazione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raggruppati </a:t>
            </a:r>
            <a:r>
              <a:rPr sz="1200" dirty="0">
                <a:latin typeface="Times New Roman"/>
                <a:cs typeface="Times New Roman"/>
              </a:rPr>
              <a:t>in quattro divisioni.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divisione di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pubblica </a:t>
            </a:r>
            <a:r>
              <a:rPr sz="1200" spc="-5" dirty="0">
                <a:latin typeface="Times New Roman"/>
                <a:cs typeface="Times New Roman"/>
              </a:rPr>
              <a:t>concerne  principalmente l’amministrazione nazionale </a:t>
            </a:r>
            <a:r>
              <a:rPr sz="1200" dirty="0">
                <a:latin typeface="Times New Roman"/>
                <a:cs typeface="Times New Roman"/>
              </a:rPr>
              <a:t>e tutti i </a:t>
            </a:r>
            <a:r>
              <a:rPr sz="1200" spc="-5" dirty="0">
                <a:latin typeface="Times New Roman"/>
                <a:cs typeface="Times New Roman"/>
              </a:rPr>
              <a:t>funzionari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gruppo devono </a:t>
            </a:r>
            <a:r>
              <a:rPr sz="1200" dirty="0">
                <a:latin typeface="Times New Roman"/>
                <a:cs typeface="Times New Roman"/>
              </a:rPr>
              <a:t>avere il diploma </a:t>
            </a:r>
            <a:r>
              <a:rPr sz="1200" spc="-5" dirty="0">
                <a:latin typeface="Times New Roman"/>
                <a:cs typeface="Times New Roman"/>
              </a:rPr>
              <a:t>della  scuola d’arte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 sia regionale che </a:t>
            </a:r>
            <a:r>
              <a:rPr sz="1200" dirty="0">
                <a:latin typeface="Times New Roman"/>
                <a:cs typeface="Times New Roman"/>
              </a:rPr>
              <a:t>nazionale. </a:t>
            </a:r>
            <a:r>
              <a:rPr sz="1200" spc="-5" dirty="0">
                <a:latin typeface="Times New Roman"/>
                <a:cs typeface="Times New Roman"/>
              </a:rPr>
              <a:t>Nella seconda divisione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candidati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carica  politica, elettiva </a:t>
            </a:r>
            <a:r>
              <a:rPr sz="1200" dirty="0">
                <a:latin typeface="Times New Roman"/>
                <a:cs typeface="Times New Roman"/>
              </a:rPr>
              <a:t>o di nomina, dopo </a:t>
            </a:r>
            <a:r>
              <a:rPr sz="1200" spc="-5" dirty="0">
                <a:latin typeface="Times New Roman"/>
                <a:cs typeface="Times New Roman"/>
              </a:rPr>
              <a:t>essersi </a:t>
            </a:r>
            <a:r>
              <a:rPr sz="1200" dirty="0">
                <a:latin typeface="Times New Roman"/>
                <a:cs typeface="Times New Roman"/>
              </a:rPr>
              <a:t>diplomati in una </a:t>
            </a:r>
            <a:r>
              <a:rPr sz="1200" spc="-5" dirty="0">
                <a:latin typeface="Times New Roman"/>
                <a:cs typeface="Times New Roman"/>
              </a:rPr>
              <a:t>delle dieci </a:t>
            </a:r>
            <a:r>
              <a:rPr sz="1200" dirty="0">
                <a:latin typeface="Times New Roman"/>
                <a:cs typeface="Times New Roman"/>
              </a:rPr>
              <a:t>scuole </a:t>
            </a:r>
            <a:r>
              <a:rPr sz="1200" spc="-5" dirty="0">
                <a:latin typeface="Times New Roman"/>
                <a:cs typeface="Times New Roman"/>
              </a:rPr>
              <a:t>regionali </a:t>
            </a:r>
            <a:r>
              <a:rPr sz="1200" dirty="0">
                <a:latin typeface="Times New Roman"/>
                <a:cs typeface="Times New Roman"/>
              </a:rPr>
              <a:t>d’arte di </a:t>
            </a:r>
            <a:r>
              <a:rPr sz="1200" spc="-5" dirty="0">
                <a:latin typeface="Times New Roman"/>
                <a:cs typeface="Times New Roman"/>
              </a:rPr>
              <a:t>governo;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520700" marR="6680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incarichi concernono responsabilità nell’amministrazione regionale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governi degli </a:t>
            </a:r>
            <a:r>
              <a:rPr sz="1200" dirty="0">
                <a:latin typeface="Times New Roman"/>
                <a:cs typeface="Times New Roman"/>
              </a:rPr>
              <a:t>Stati.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divisione  comprende responsabilità </a:t>
            </a:r>
            <a:r>
              <a:rPr sz="1200" dirty="0">
                <a:latin typeface="Times New Roman"/>
                <a:cs typeface="Times New Roman"/>
              </a:rPr>
              <a:t>di Stato, e </a:t>
            </a:r>
            <a:r>
              <a:rPr sz="1200" spc="-5" dirty="0">
                <a:latin typeface="Times New Roman"/>
                <a:cs typeface="Times New Roman"/>
              </a:rPr>
              <a:t>per tali funzionari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avere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titolo della </a:t>
            </a:r>
            <a:r>
              <a:rPr sz="1200" spc="-5" dirty="0">
                <a:latin typeface="Times New Roman"/>
                <a:cs typeface="Times New Roman"/>
              </a:rPr>
              <a:t>scuola d’arte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governo</a:t>
            </a:r>
            <a:endParaRPr sz="1200">
              <a:latin typeface="Times New Roman"/>
              <a:cs typeface="Times New Roman"/>
            </a:endParaRPr>
          </a:p>
          <a:p>
            <a:pPr marL="520700" marR="4495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Stati. </a:t>
            </a:r>
            <a:r>
              <a:rPr sz="1200" spc="-5" dirty="0">
                <a:latin typeface="Times New Roman"/>
                <a:cs typeface="Times New Roman"/>
              </a:rPr>
              <a:t>Ai funzionari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quarta ed </a:t>
            </a:r>
            <a:r>
              <a:rPr sz="1200" dirty="0">
                <a:latin typeface="Times New Roman"/>
                <a:cs typeface="Times New Roman"/>
              </a:rPr>
              <a:t>ultima </a:t>
            </a:r>
            <a:r>
              <a:rPr sz="1200" spc="-5" dirty="0">
                <a:latin typeface="Times New Roman"/>
                <a:cs typeface="Times New Roman"/>
              </a:rPr>
              <a:t>divisione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richiesto </a:t>
            </a:r>
            <a:r>
              <a:rPr sz="1200" dirty="0">
                <a:latin typeface="Times New Roman"/>
                <a:cs typeface="Times New Roman"/>
              </a:rPr>
              <a:t>alcun diploma </a:t>
            </a:r>
            <a:r>
              <a:rPr sz="1200" spc="-5" dirty="0">
                <a:latin typeface="Times New Roman"/>
                <a:cs typeface="Times New Roman"/>
              </a:rPr>
              <a:t>d’arte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cariche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attribuite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nomina. </a:t>
            </a:r>
            <a:r>
              <a:rPr sz="1200" spc="-5" dirty="0">
                <a:latin typeface="Times New Roman"/>
                <a:cs typeface="Times New Roman"/>
              </a:rPr>
              <a:t>Esse rappresentano </a:t>
            </a:r>
            <a:r>
              <a:rPr sz="1200" dirty="0">
                <a:latin typeface="Times New Roman"/>
                <a:cs typeface="Times New Roman"/>
              </a:rPr>
              <a:t>posizioni </a:t>
            </a:r>
            <a:r>
              <a:rPr sz="1200" spc="-5" dirty="0">
                <a:latin typeface="Times New Roman"/>
                <a:cs typeface="Times New Roman"/>
              </a:rPr>
              <a:t>minori </a:t>
            </a:r>
            <a:r>
              <a:rPr sz="1200" dirty="0">
                <a:latin typeface="Times New Roman"/>
                <a:cs typeface="Times New Roman"/>
              </a:rPr>
              <a:t>di assistenti, </a:t>
            </a:r>
            <a:r>
              <a:rPr sz="1200" spc="-5" dirty="0">
                <a:latin typeface="Times New Roman"/>
                <a:cs typeface="Times New Roman"/>
              </a:rPr>
              <a:t>segretari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tecnici  occupate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varie professioni liberali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operano con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amministrative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governo.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08315" cy="41382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49149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(816.8) 72:8.3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giudici </a:t>
            </a:r>
            <a:r>
              <a:rPr sz="1200" dirty="0">
                <a:latin typeface="Times New Roman"/>
                <a:cs typeface="Times New Roman"/>
              </a:rPr>
              <a:t>dei tribunali minori e di Stato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diplomati dalle </a:t>
            </a:r>
            <a:r>
              <a:rPr sz="1200" spc="-5" dirty="0">
                <a:latin typeface="Times New Roman"/>
                <a:cs typeface="Times New Roman"/>
              </a:rPr>
              <a:t>scuole d’arte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 di </a:t>
            </a:r>
            <a:r>
              <a:rPr sz="1200" dirty="0">
                <a:latin typeface="Times New Roman"/>
                <a:cs typeface="Times New Roman"/>
              </a:rPr>
              <a:t>Stato. I </a:t>
            </a:r>
            <a:r>
              <a:rPr sz="1200" spc="-5" dirty="0">
                <a:latin typeface="Times New Roman"/>
                <a:cs typeface="Times New Roman"/>
              </a:rPr>
              <a:t>giudici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tribunali giurisdizionali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giudicano questioni sociali, educative </a:t>
            </a:r>
            <a:r>
              <a:rPr sz="1200" dirty="0">
                <a:latin typeface="Times New Roman"/>
                <a:cs typeface="Times New Roman"/>
              </a:rPr>
              <a:t>e industriali sono </a:t>
            </a:r>
            <a:r>
              <a:rPr sz="1200" spc="-5" dirty="0">
                <a:latin typeface="Times New Roman"/>
                <a:cs typeface="Times New Roman"/>
              </a:rPr>
              <a:t>diplomati dalle scuole regionali.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giudici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corte federale suprema </a:t>
            </a:r>
            <a:r>
              <a:rPr sz="1200" dirty="0">
                <a:latin typeface="Times New Roman"/>
                <a:cs typeface="Times New Roman"/>
              </a:rPr>
              <a:t>devono possedere il diploma di tutte </a:t>
            </a:r>
            <a:r>
              <a:rPr sz="1200" spc="-5" dirty="0">
                <a:latin typeface="Times New Roman"/>
                <a:cs typeface="Times New Roman"/>
              </a:rPr>
              <a:t>queste scuole d’arte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governo.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6661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(817.1) 72:8.4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Scuole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filosofia. </a:t>
            </a:r>
            <a:r>
              <a:rPr sz="1200" spc="-5" dirty="0">
                <a:latin typeface="Times New Roman"/>
                <a:cs typeface="Times New Roman"/>
              </a:rPr>
              <a:t>Queste scuole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affiliate ai templi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e sono più o meno </a:t>
            </a:r>
            <a:r>
              <a:rPr sz="1200" spc="-5" dirty="0">
                <a:latin typeface="Times New Roman"/>
                <a:cs typeface="Times New Roman"/>
              </a:rPr>
              <a:t>associate alla  religione </a:t>
            </a:r>
            <a:r>
              <a:rPr sz="1200" dirty="0">
                <a:latin typeface="Times New Roman"/>
                <a:cs typeface="Times New Roman"/>
              </a:rPr>
              <a:t>in quanto funzione </a:t>
            </a:r>
            <a:r>
              <a:rPr sz="1200" spc="-5" dirty="0">
                <a:latin typeface="Times New Roman"/>
                <a:cs typeface="Times New Roman"/>
              </a:rPr>
              <a:t>pubblica.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6775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(817.2) 72:8.5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Istituti scientifici. </a:t>
            </a:r>
            <a:r>
              <a:rPr sz="1200" spc="-5" dirty="0">
                <a:latin typeface="Times New Roman"/>
                <a:cs typeface="Times New Roman"/>
              </a:rPr>
              <a:t>Queste scuole tecniche sono coordinate con </a:t>
            </a:r>
            <a:r>
              <a:rPr sz="1200" dirty="0">
                <a:latin typeface="Times New Roman"/>
                <a:cs typeface="Times New Roman"/>
              </a:rPr>
              <a:t>l’industria piuttosto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 il sistema  </a:t>
            </a:r>
            <a:r>
              <a:rPr sz="1200" spc="-5" dirty="0">
                <a:latin typeface="Times New Roman"/>
                <a:cs typeface="Times New Roman"/>
              </a:rPr>
              <a:t>educativo </a:t>
            </a:r>
            <a:r>
              <a:rPr sz="1200" dirty="0">
                <a:latin typeface="Times New Roman"/>
                <a:cs typeface="Times New Roman"/>
              </a:rPr>
              <a:t>e sono amministrate in </a:t>
            </a:r>
            <a:r>
              <a:rPr sz="1200" spc="-5" dirty="0">
                <a:latin typeface="Times New Roman"/>
                <a:cs typeface="Times New Roman"/>
              </a:rPr>
              <a:t>quindici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divisioni.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4648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(817.3) 72:8.6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Scuole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formazione professionale.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istituzioni </a:t>
            </a:r>
            <a:r>
              <a:rPr sz="1200" spc="-5" dirty="0">
                <a:latin typeface="Times New Roman"/>
                <a:cs typeface="Times New Roman"/>
              </a:rPr>
              <a:t>speciali provvedono alla </a:t>
            </a:r>
            <a:r>
              <a:rPr sz="1200" dirty="0">
                <a:latin typeface="Times New Roman"/>
                <a:cs typeface="Times New Roman"/>
              </a:rPr>
              <a:t>preparazione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per  le </a:t>
            </a:r>
            <a:r>
              <a:rPr sz="1200" spc="-5" dirty="0">
                <a:latin typeface="Times New Roman"/>
                <a:cs typeface="Times New Roman"/>
              </a:rPr>
              <a:t>diverse professioni liberali, che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dodici.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5060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(817.4) 72:8.7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Scuole militari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navali.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nazionale 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venticinque centri </a:t>
            </a:r>
            <a:r>
              <a:rPr sz="1200" spc="-5" dirty="0">
                <a:latin typeface="Times New Roman"/>
                <a:cs typeface="Times New Roman"/>
              </a:rPr>
              <a:t>militari costieri </a:t>
            </a:r>
            <a:r>
              <a:rPr sz="1200" dirty="0">
                <a:latin typeface="Times New Roman"/>
                <a:cs typeface="Times New Roman"/>
              </a:rPr>
              <a:t>vi 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le istituzioni </a:t>
            </a:r>
            <a:r>
              <a:rPr sz="1200" spc="-5" dirty="0">
                <a:latin typeface="Times New Roman"/>
                <a:cs typeface="Times New Roman"/>
              </a:rPr>
              <a:t>dedite alla preparazione militare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cittadini volontari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età dai diciotto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trent’anni.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10" dirty="0">
                <a:latin typeface="Times New Roman"/>
                <a:cs typeface="Times New Roman"/>
              </a:rPr>
              <a:t>essere  </a:t>
            </a:r>
            <a:r>
              <a:rPr sz="1200" spc="-5" dirty="0">
                <a:latin typeface="Times New Roman"/>
                <a:cs typeface="Times New Roman"/>
              </a:rPr>
              <a:t>ammessi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scuole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venticinque anni è </a:t>
            </a:r>
            <a:r>
              <a:rPr sz="1200" spc="-5" dirty="0">
                <a:latin typeface="Times New Roman"/>
                <a:cs typeface="Times New Roman"/>
              </a:rPr>
              <a:t>necessario </a:t>
            </a:r>
            <a:r>
              <a:rPr sz="1200" dirty="0">
                <a:latin typeface="Times New Roman"/>
                <a:cs typeface="Times New Roman"/>
              </a:rPr>
              <a:t>il consenso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genitori.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Il piano del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suffragio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universale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(817.5) 72:9.1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per i candidati a tutti </a:t>
            </a:r>
            <a:r>
              <a:rPr sz="1200" spc="-5" dirty="0">
                <a:latin typeface="Times New Roman"/>
                <a:cs typeface="Times New Roman"/>
              </a:rPr>
              <a:t>gli incarichi </a:t>
            </a:r>
            <a:r>
              <a:rPr sz="1200" dirty="0">
                <a:latin typeface="Times New Roman"/>
                <a:cs typeface="Times New Roman"/>
              </a:rPr>
              <a:t>pubblici </a:t>
            </a:r>
            <a:r>
              <a:rPr sz="1200" spc="-5" dirty="0">
                <a:latin typeface="Times New Roman"/>
                <a:cs typeface="Times New Roman"/>
              </a:rPr>
              <a:t>sia obbligatorio </a:t>
            </a:r>
            <a:r>
              <a:rPr sz="1200" dirty="0">
                <a:latin typeface="Times New Roman"/>
                <a:cs typeface="Times New Roman"/>
              </a:rPr>
              <a:t>il diploma </a:t>
            </a:r>
            <a:r>
              <a:rPr sz="1200" spc="-5" dirty="0">
                <a:latin typeface="Times New Roman"/>
                <a:cs typeface="Times New Roman"/>
              </a:rPr>
              <a:t>delle scuole d’arte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 provinciali,  regionali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federali,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 progressisti </a:t>
            </a:r>
            <a:r>
              <a:rPr sz="1200" dirty="0">
                <a:latin typeface="Times New Roman"/>
                <a:cs typeface="Times New Roman"/>
              </a:rPr>
              <a:t>di questa nazione </a:t>
            </a:r>
            <a:r>
              <a:rPr sz="1200" spc="-5" dirty="0">
                <a:latin typeface="Times New Roman"/>
                <a:cs typeface="Times New Roman"/>
              </a:rPr>
              <a:t>individuarono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grave </a:t>
            </a:r>
            <a:r>
              <a:rPr sz="1200" dirty="0">
                <a:latin typeface="Times New Roman"/>
                <a:cs typeface="Times New Roman"/>
              </a:rPr>
              <a:t>difetto </a:t>
            </a:r>
            <a:r>
              <a:rPr sz="1200" spc="-5" dirty="0">
                <a:latin typeface="Times New Roman"/>
                <a:cs typeface="Times New Roman"/>
              </a:rPr>
              <a:t>nel loro </a:t>
            </a:r>
            <a:r>
              <a:rPr sz="1200" dirty="0">
                <a:latin typeface="Times New Roman"/>
                <a:cs typeface="Times New Roman"/>
              </a:rPr>
              <a:t>piano di </a:t>
            </a:r>
            <a:r>
              <a:rPr sz="1200" spc="-5" dirty="0">
                <a:latin typeface="Times New Roman"/>
                <a:cs typeface="Times New Roman"/>
              </a:rPr>
              <a:t>suffragio universale,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circa cinquant’anni </a:t>
            </a:r>
            <a:r>
              <a:rPr sz="1200" dirty="0">
                <a:latin typeface="Times New Roman"/>
                <a:cs typeface="Times New Roman"/>
              </a:rPr>
              <a:t>fa adottarono </a:t>
            </a:r>
            <a:r>
              <a:rPr sz="1200" spc="-5" dirty="0">
                <a:latin typeface="Times New Roman"/>
                <a:cs typeface="Times New Roman"/>
              </a:rPr>
              <a:t>dei provvedimenti costituzionali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sistema modificato </a:t>
            </a:r>
            <a:r>
              <a:rPr sz="1200" dirty="0">
                <a:latin typeface="Times New Roman"/>
                <a:cs typeface="Times New Roman"/>
              </a:rPr>
              <a:t>di votazione </a:t>
            </a:r>
            <a:r>
              <a:rPr sz="1200" spc="-5" dirty="0">
                <a:latin typeface="Times New Roman"/>
                <a:cs typeface="Times New Roman"/>
              </a:rPr>
              <a:t>che includeva </a:t>
            </a:r>
            <a:r>
              <a:rPr sz="1200" dirty="0">
                <a:latin typeface="Times New Roman"/>
                <a:cs typeface="Times New Roman"/>
              </a:rPr>
              <a:t>le seguenti  </a:t>
            </a:r>
            <a:r>
              <a:rPr sz="1200" spc="-5" dirty="0">
                <a:latin typeface="Times New Roman"/>
                <a:cs typeface="Times New Roman"/>
              </a:rPr>
              <a:t>particolarità: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35024" y="513333"/>
            <a:ext cx="7267575" cy="3719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(817.6) 72:9.2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uomo o donna </a:t>
            </a:r>
            <a:r>
              <a:rPr sz="1200" spc="-5" dirty="0">
                <a:latin typeface="Times New Roman"/>
                <a:cs typeface="Times New Roman"/>
              </a:rPr>
              <a:t>dai vent’anni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 dispone </a:t>
            </a:r>
            <a:r>
              <a:rPr sz="1200" dirty="0">
                <a:latin typeface="Times New Roman"/>
                <a:cs typeface="Times New Roman"/>
              </a:rPr>
              <a:t>di un voto. </a:t>
            </a:r>
            <a:r>
              <a:rPr sz="1200" spc="-5" dirty="0">
                <a:latin typeface="Times New Roman"/>
                <a:cs typeface="Times New Roman"/>
              </a:rPr>
              <a:t>Al raggiungimento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età </a:t>
            </a:r>
            <a:r>
              <a:rPr sz="1200" dirty="0">
                <a:latin typeface="Times New Roman"/>
                <a:cs typeface="Times New Roman"/>
              </a:rPr>
              <a:t>tutti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accettare l’inserimento </a:t>
            </a:r>
            <a:r>
              <a:rPr sz="1200" dirty="0">
                <a:latin typeface="Times New Roman"/>
                <a:cs typeface="Times New Roman"/>
              </a:rPr>
              <a:t>in due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elettori: s’iscriveranno al </a:t>
            </a:r>
            <a:r>
              <a:rPr sz="1200" dirty="0">
                <a:latin typeface="Times New Roman"/>
                <a:cs typeface="Times New Roman"/>
              </a:rPr>
              <a:t>primo in base alla loro funzione  </a:t>
            </a:r>
            <a:r>
              <a:rPr sz="1200" spc="-5" dirty="0">
                <a:latin typeface="Times New Roman"/>
                <a:cs typeface="Times New Roman"/>
              </a:rPr>
              <a:t>economica </a:t>
            </a:r>
            <a:r>
              <a:rPr sz="1200" dirty="0">
                <a:latin typeface="Times New Roman"/>
                <a:cs typeface="Times New Roman"/>
              </a:rPr>
              <a:t>— industriale, </a:t>
            </a:r>
            <a:r>
              <a:rPr sz="1200" spc="-5" dirty="0">
                <a:latin typeface="Times New Roman"/>
                <a:cs typeface="Times New Roman"/>
              </a:rPr>
              <a:t>professionale, agricola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commerciale; entreranno nel secondo gruppo </a:t>
            </a:r>
            <a:r>
              <a:rPr sz="1200" dirty="0">
                <a:latin typeface="Times New Roman"/>
                <a:cs typeface="Times New Roman"/>
              </a:rPr>
              <a:t>a seconda delle loro  inclinazioni </a:t>
            </a:r>
            <a:r>
              <a:rPr sz="1200" spc="-5" dirty="0">
                <a:latin typeface="Times New Roman"/>
                <a:cs typeface="Times New Roman"/>
              </a:rPr>
              <a:t>politiche, filosofiche </a:t>
            </a:r>
            <a:r>
              <a:rPr sz="1200" dirty="0">
                <a:latin typeface="Times New Roman"/>
                <a:cs typeface="Times New Roman"/>
              </a:rPr>
              <a:t>e sociali.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tutti i </a:t>
            </a:r>
            <a:r>
              <a:rPr sz="1200" spc="-5" dirty="0">
                <a:latin typeface="Times New Roman"/>
                <a:cs typeface="Times New Roman"/>
              </a:rPr>
              <a:t>lavoratori appartengono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elettorale  economico, </a:t>
            </a:r>
            <a:r>
              <a:rPr sz="1200" dirty="0">
                <a:latin typeface="Times New Roman"/>
                <a:cs typeface="Times New Roman"/>
              </a:rPr>
              <a:t>e queste </a:t>
            </a:r>
            <a:r>
              <a:rPr sz="1200" spc="-5" dirty="0">
                <a:latin typeface="Times New Roman"/>
                <a:cs typeface="Times New Roman"/>
              </a:rPr>
              <a:t>corporazioni, alla stregua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associazioni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economiche,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regolate </a:t>
            </a:r>
            <a:r>
              <a:rPr sz="1200" dirty="0">
                <a:latin typeface="Times New Roman"/>
                <a:cs typeface="Times New Roman"/>
              </a:rPr>
              <a:t>in modo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molto</a:t>
            </a:r>
            <a:endParaRPr sz="1200">
              <a:latin typeface="Times New Roman"/>
              <a:cs typeface="Times New Roman"/>
            </a:endParaRPr>
          </a:p>
          <a:p>
            <a:pPr marL="63500" marR="2952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del </a:t>
            </a:r>
            <a:r>
              <a:rPr sz="1200" dirty="0">
                <a:latin typeface="Times New Roman"/>
                <a:cs typeface="Times New Roman"/>
              </a:rPr>
              <a:t>governo nazionale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triplice </a:t>
            </a:r>
            <a:r>
              <a:rPr sz="1200" spc="-5" dirty="0">
                <a:latin typeface="Times New Roman"/>
                <a:cs typeface="Times New Roman"/>
              </a:rPr>
              <a:t>divisione dei poteri. L’iscrizione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gruppi non può  </a:t>
            </a:r>
            <a:r>
              <a:rPr sz="1200" spc="-5" dirty="0">
                <a:latin typeface="Times New Roman"/>
                <a:cs typeface="Times New Roman"/>
              </a:rPr>
              <a:t>essere cambiata </a:t>
            </a:r>
            <a:r>
              <a:rPr sz="1200" dirty="0">
                <a:latin typeface="Times New Roman"/>
                <a:cs typeface="Times New Roman"/>
              </a:rPr>
              <a:t>per dodici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28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(817.7) 72:9.3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Su proposta dei governatori </a:t>
            </a:r>
            <a:r>
              <a:rPr sz="1200" dirty="0">
                <a:latin typeface="Times New Roman"/>
                <a:cs typeface="Times New Roman"/>
              </a:rPr>
              <a:t>di Stato o </a:t>
            </a:r>
            <a:r>
              <a:rPr sz="1200" spc="-5" dirty="0">
                <a:latin typeface="Times New Roman"/>
                <a:cs typeface="Times New Roman"/>
              </a:rPr>
              <a:t>dei capi esecutivi regionali,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disposizione </a:t>
            </a:r>
            <a:r>
              <a:rPr sz="1200" spc="-5" dirty="0">
                <a:latin typeface="Times New Roman"/>
                <a:cs typeface="Times New Roman"/>
              </a:rPr>
              <a:t>dei consigli  supremi regionali, agli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che hanno reso grandi </a:t>
            </a:r>
            <a:r>
              <a:rPr sz="1200" dirty="0">
                <a:latin typeface="Times New Roman"/>
                <a:cs typeface="Times New Roman"/>
              </a:rPr>
              <a:t>servizi alla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che hanno dimostrato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straordinaria 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servizi </a:t>
            </a:r>
            <a:r>
              <a:rPr sz="1200" spc="-5" dirty="0">
                <a:latin typeface="Times New Roman"/>
                <a:cs typeface="Times New Roman"/>
              </a:rPr>
              <a:t>governativi, possono essere </a:t>
            </a:r>
            <a:r>
              <a:rPr sz="1200" dirty="0">
                <a:latin typeface="Times New Roman"/>
                <a:cs typeface="Times New Roman"/>
              </a:rPr>
              <a:t>assegnati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voti </a:t>
            </a:r>
            <a:r>
              <a:rPr sz="1200" spc="-5" dirty="0">
                <a:latin typeface="Times New Roman"/>
                <a:cs typeface="Times New Roman"/>
              </a:rPr>
              <a:t>addizionali </a:t>
            </a:r>
            <a:r>
              <a:rPr sz="1200" dirty="0">
                <a:latin typeface="Times New Roman"/>
                <a:cs typeface="Times New Roman"/>
              </a:rPr>
              <a:t>non più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cinque anni </a:t>
            </a:r>
            <a:r>
              <a:rPr sz="1200" dirty="0">
                <a:latin typeface="Times New Roman"/>
                <a:cs typeface="Times New Roman"/>
              </a:rPr>
              <a:t>e  senza </a:t>
            </a:r>
            <a:r>
              <a:rPr sz="1200" spc="-5" dirty="0">
                <a:latin typeface="Times New Roman"/>
                <a:cs typeface="Times New Roman"/>
              </a:rPr>
              <a:t>superare </a:t>
            </a:r>
            <a:r>
              <a:rPr sz="1200" dirty="0">
                <a:latin typeface="Times New Roman"/>
                <a:cs typeface="Times New Roman"/>
              </a:rPr>
              <a:t>nove di tali voti </a:t>
            </a:r>
            <a:r>
              <a:rPr sz="1200" spc="-5" dirty="0">
                <a:latin typeface="Times New Roman"/>
                <a:cs typeface="Times New Roman"/>
              </a:rPr>
              <a:t>addizionali.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suffragio massimo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elettore </a:t>
            </a:r>
            <a:r>
              <a:rPr sz="1200" dirty="0">
                <a:latin typeface="Times New Roman"/>
                <a:cs typeface="Times New Roman"/>
              </a:rPr>
              <a:t>multiplo è di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voti. </a:t>
            </a:r>
            <a:r>
              <a:rPr sz="1200" spc="-5" dirty="0">
                <a:latin typeface="Times New Roman"/>
                <a:cs typeface="Times New Roman"/>
              </a:rPr>
              <a:t>Gli scienziati,  gli inventori, gli educatori,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filosofi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spirituali sono </a:t>
            </a:r>
            <a:r>
              <a:rPr sz="1200" spc="-5" dirty="0">
                <a:latin typeface="Times New Roman"/>
                <a:cs typeface="Times New Roman"/>
              </a:rPr>
              <a:t>anch’essi </a:t>
            </a:r>
            <a:r>
              <a:rPr sz="1200" dirty="0">
                <a:latin typeface="Times New Roman"/>
                <a:cs typeface="Times New Roman"/>
              </a:rPr>
              <a:t>beneficiati </a:t>
            </a:r>
            <a:r>
              <a:rPr sz="1200" spc="-5" dirty="0">
                <a:latin typeface="Times New Roman"/>
                <a:cs typeface="Times New Roman"/>
              </a:rPr>
              <a:t>ed onorati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di un </a:t>
            </a:r>
            <a:r>
              <a:rPr sz="1200" spc="-5" dirty="0">
                <a:latin typeface="Times New Roman"/>
                <a:cs typeface="Times New Roman"/>
              </a:rPr>
              <a:t>potere  politico accresciuto. Questi elevati privilegi </a:t>
            </a:r>
            <a:r>
              <a:rPr sz="1200" dirty="0">
                <a:latin typeface="Times New Roman"/>
                <a:cs typeface="Times New Roman"/>
              </a:rPr>
              <a:t>civici sono </a:t>
            </a:r>
            <a:r>
              <a:rPr sz="1200" spc="-5" dirty="0">
                <a:latin typeface="Times New Roman"/>
                <a:cs typeface="Times New Roman"/>
              </a:rPr>
              <a:t>conferiti </a:t>
            </a:r>
            <a:r>
              <a:rPr sz="1200" dirty="0">
                <a:latin typeface="Times New Roman"/>
                <a:cs typeface="Times New Roman"/>
              </a:rPr>
              <a:t>dai consigli </a:t>
            </a:r>
            <a:r>
              <a:rPr sz="1200" spc="-5" dirty="0">
                <a:latin typeface="Times New Roman"/>
                <a:cs typeface="Times New Roman"/>
              </a:rPr>
              <a:t>supremi </a:t>
            </a:r>
            <a:r>
              <a:rPr sz="1200" dirty="0">
                <a:latin typeface="Times New Roman"/>
                <a:cs typeface="Times New Roman"/>
              </a:rPr>
              <a:t>di Stato e </a:t>
            </a:r>
            <a:r>
              <a:rPr sz="1200" spc="-5" dirty="0">
                <a:latin typeface="Times New Roman"/>
                <a:cs typeface="Times New Roman"/>
              </a:rPr>
              <a:t>regionali </a:t>
            </a:r>
            <a:r>
              <a:rPr sz="1200" dirty="0">
                <a:latin typeface="Times New Roman"/>
                <a:cs typeface="Times New Roman"/>
              </a:rPr>
              <a:t>in modo  molto </a:t>
            </a:r>
            <a:r>
              <a:rPr sz="1200" spc="-5" dirty="0">
                <a:latin typeface="Times New Roman"/>
                <a:cs typeface="Times New Roman"/>
              </a:rPr>
              <a:t>simile al conferimento </a:t>
            </a:r>
            <a:r>
              <a:rPr sz="1200" dirty="0">
                <a:latin typeface="Times New Roman"/>
                <a:cs typeface="Times New Roman"/>
              </a:rPr>
              <a:t>di diplomi da </a:t>
            </a:r>
            <a:r>
              <a:rPr sz="1200" spc="-5" dirty="0">
                <a:latin typeface="Times New Roman"/>
                <a:cs typeface="Times New Roman"/>
              </a:rPr>
              <a:t>parte delle scuole superiori </a:t>
            </a:r>
            <a:r>
              <a:rPr sz="1200" dirty="0">
                <a:latin typeface="Times New Roman"/>
                <a:cs typeface="Times New Roman"/>
              </a:rPr>
              <a:t>speciali,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beneficiari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fieri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aggiungere </a:t>
            </a:r>
            <a:r>
              <a:rPr sz="1200" dirty="0">
                <a:latin typeface="Times New Roman"/>
                <a:cs typeface="Times New Roman"/>
              </a:rPr>
              <a:t>i simboli di tale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civico, </a:t>
            </a:r>
            <a:r>
              <a:rPr sz="1200" spc="-5" dirty="0">
                <a:latin typeface="Times New Roman"/>
                <a:cs typeface="Times New Roman"/>
              </a:rPr>
              <a:t>assieme ai loro altri </a:t>
            </a:r>
            <a:r>
              <a:rPr sz="1200" dirty="0">
                <a:latin typeface="Times New Roman"/>
                <a:cs typeface="Times New Roman"/>
              </a:rPr>
              <a:t>diplomi,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lista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realizzazioni  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92735" algn="just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(817.8) 72:9.4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Tutti 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condannati ai </a:t>
            </a:r>
            <a:r>
              <a:rPr sz="1200" dirty="0">
                <a:latin typeface="Times New Roman"/>
                <a:cs typeface="Times New Roman"/>
              </a:rPr>
              <a:t>lavori </a:t>
            </a:r>
            <a:r>
              <a:rPr sz="1200" spc="-5" dirty="0">
                <a:latin typeface="Times New Roman"/>
                <a:cs typeface="Times New Roman"/>
              </a:rPr>
              <a:t>forzati nelle miniere </a:t>
            </a:r>
            <a:r>
              <a:rPr sz="1200" dirty="0">
                <a:latin typeface="Times New Roman"/>
                <a:cs typeface="Times New Roman"/>
              </a:rPr>
              <a:t>e tutti gli </a:t>
            </a:r>
            <a:r>
              <a:rPr sz="1200" spc="-5" dirty="0">
                <a:latin typeface="Times New Roman"/>
                <a:cs typeface="Times New Roman"/>
              </a:rPr>
              <a:t>impiegati governativi retribuiti 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ricavato </a:t>
            </a:r>
            <a:r>
              <a:rPr sz="1200" dirty="0">
                <a:latin typeface="Times New Roman"/>
                <a:cs typeface="Times New Roman"/>
              </a:rPr>
              <a:t>delle imposte,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di tali </a:t>
            </a:r>
            <a:r>
              <a:rPr sz="1200" spc="-5" dirty="0">
                <a:latin typeface="Times New Roman"/>
                <a:cs typeface="Times New Roman"/>
              </a:rPr>
              <a:t>servizi </a:t>
            </a:r>
            <a:r>
              <a:rPr sz="1200" dirty="0">
                <a:latin typeface="Times New Roman"/>
                <a:cs typeface="Times New Roman"/>
              </a:rPr>
              <a:t>non hanno </a:t>
            </a:r>
            <a:r>
              <a:rPr sz="1200" spc="-5" dirty="0">
                <a:latin typeface="Times New Roman"/>
                <a:cs typeface="Times New Roman"/>
              </a:rPr>
              <a:t>diritto </a:t>
            </a:r>
            <a:r>
              <a:rPr sz="1200" dirty="0">
                <a:latin typeface="Times New Roman"/>
                <a:cs typeface="Times New Roman"/>
              </a:rPr>
              <a:t>di voto.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disposizione non </a:t>
            </a:r>
            <a:r>
              <a:rPr sz="1200" spc="-5" dirty="0">
                <a:latin typeface="Times New Roman"/>
                <a:cs typeface="Times New Roman"/>
              </a:rPr>
              <a:t>si  applica alle </a:t>
            </a:r>
            <a:r>
              <a:rPr sz="1200" dirty="0">
                <a:latin typeface="Times New Roman"/>
                <a:cs typeface="Times New Roman"/>
              </a:rPr>
              <a:t>persone anziane che </a:t>
            </a:r>
            <a:r>
              <a:rPr sz="1200" spc="-5" dirty="0">
                <a:latin typeface="Times New Roman"/>
                <a:cs typeface="Times New Roman"/>
              </a:rPr>
              <a:t>sono andate </a:t>
            </a:r>
            <a:r>
              <a:rPr sz="1200" dirty="0">
                <a:latin typeface="Times New Roman"/>
                <a:cs typeface="Times New Roman"/>
              </a:rPr>
              <a:t>in pensione </a:t>
            </a:r>
            <a:r>
              <a:rPr sz="1200" spc="-5" dirty="0">
                <a:latin typeface="Times New Roman"/>
                <a:cs typeface="Times New Roman"/>
              </a:rPr>
              <a:t>all’età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sessantacinque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7684" cy="413639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508634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(817.9) 72:9.5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cinque categorie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suffragio che riflettono </a:t>
            </a:r>
            <a:r>
              <a:rPr sz="1200" dirty="0">
                <a:latin typeface="Times New Roman"/>
                <a:cs typeface="Times New Roman"/>
              </a:rPr>
              <a:t>la media delle imposte </a:t>
            </a:r>
            <a:r>
              <a:rPr sz="1200" spc="-5" dirty="0">
                <a:latin typeface="Times New Roman"/>
                <a:cs typeface="Times New Roman"/>
              </a:rPr>
              <a:t>pagate </a:t>
            </a:r>
            <a:r>
              <a:rPr sz="1200" dirty="0">
                <a:latin typeface="Times New Roman"/>
                <a:cs typeface="Times New Roman"/>
              </a:rPr>
              <a:t>annualmente </a:t>
            </a:r>
            <a:r>
              <a:rPr sz="1200" spc="-5" dirty="0">
                <a:latin typeface="Times New Roman"/>
                <a:cs typeface="Times New Roman"/>
              </a:rPr>
              <a:t>per ogni  periodo quinquennale. Ai contribuenti maggiori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concessi dei </a:t>
            </a:r>
            <a:r>
              <a:rPr sz="1200" dirty="0">
                <a:latin typeface="Times New Roman"/>
                <a:cs typeface="Times New Roman"/>
              </a:rPr>
              <a:t>voti </a:t>
            </a:r>
            <a:r>
              <a:rPr sz="1200" spc="-5" dirty="0">
                <a:latin typeface="Times New Roman"/>
                <a:cs typeface="Times New Roman"/>
              </a:rPr>
              <a:t>supplementari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massimo di </a:t>
            </a:r>
            <a:r>
              <a:rPr sz="1200" spc="-5" dirty="0">
                <a:latin typeface="Times New Roman"/>
                <a:cs typeface="Times New Roman"/>
              </a:rPr>
              <a:t>cinque.  Questa concessione </a:t>
            </a:r>
            <a:r>
              <a:rPr sz="1200" dirty="0">
                <a:latin typeface="Times New Roman"/>
                <a:cs typeface="Times New Roman"/>
              </a:rPr>
              <a:t>è indipendente 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altro </a:t>
            </a:r>
            <a:r>
              <a:rPr sz="1200" spc="-5" dirty="0">
                <a:latin typeface="Times New Roman"/>
                <a:cs typeface="Times New Roman"/>
              </a:rPr>
              <a:t>riconoscimento, </a:t>
            </a:r>
            <a:r>
              <a:rPr sz="1200" dirty="0">
                <a:latin typeface="Times New Roman"/>
                <a:cs typeface="Times New Roman"/>
              </a:rPr>
              <a:t>ma in nessun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una persona può </a:t>
            </a:r>
            <a:r>
              <a:rPr sz="1200" spc="-5" dirty="0">
                <a:latin typeface="Times New Roman"/>
                <a:cs typeface="Times New Roman"/>
              </a:rPr>
              <a:t>disporre </a:t>
            </a:r>
            <a:r>
              <a:rPr sz="1200" dirty="0">
                <a:latin typeface="Times New Roman"/>
                <a:cs typeface="Times New Roman"/>
              </a:rPr>
              <a:t>di più  di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voti.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5594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(818.1) 72:9.6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Nel momento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fu adottato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votazione, il metodo </a:t>
            </a:r>
            <a:r>
              <a:rPr sz="1200" spc="-5" dirty="0">
                <a:latin typeface="Times New Roman"/>
                <a:cs typeface="Times New Roman"/>
              </a:rPr>
              <a:t>elettorale </a:t>
            </a:r>
            <a:r>
              <a:rPr sz="1200" dirty="0">
                <a:latin typeface="Times New Roman"/>
                <a:cs typeface="Times New Roman"/>
              </a:rPr>
              <a:t>territoriale </a:t>
            </a:r>
            <a:r>
              <a:rPr sz="1200" spc="-5" dirty="0">
                <a:latin typeface="Times New Roman"/>
                <a:cs typeface="Times New Roman"/>
              </a:rPr>
              <a:t>fu  abbandonato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favore del sistema economico </a:t>
            </a:r>
            <a:r>
              <a:rPr sz="1200" dirty="0">
                <a:latin typeface="Times New Roman"/>
                <a:cs typeface="Times New Roman"/>
              </a:rPr>
              <a:t>o di funzione.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votano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in quanto membri di </a:t>
            </a:r>
            <a:r>
              <a:rPr sz="1200" spc="-5" dirty="0">
                <a:latin typeface="Times New Roman"/>
                <a:cs typeface="Times New Roman"/>
              </a:rPr>
              <a:t>gruppi  </a:t>
            </a:r>
            <a:r>
              <a:rPr sz="1200" dirty="0">
                <a:latin typeface="Times New Roman"/>
                <a:cs typeface="Times New Roman"/>
              </a:rPr>
              <a:t>industriali,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professionali, indipendentemente 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residenza.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l’elettorato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composto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gruppi integrati, unificati ed intelligenti che </a:t>
            </a:r>
            <a:r>
              <a:rPr sz="1200" dirty="0">
                <a:latin typeface="Times New Roman"/>
                <a:cs typeface="Times New Roman"/>
              </a:rPr>
              <a:t>eleggono solo i </a:t>
            </a:r>
            <a:r>
              <a:rPr sz="1200" spc="-5" dirty="0">
                <a:latin typeface="Times New Roman"/>
                <a:cs typeface="Times New Roman"/>
              </a:rPr>
              <a:t>loro membri migliori </a:t>
            </a:r>
            <a:r>
              <a:rPr sz="1200" dirty="0">
                <a:latin typeface="Times New Roman"/>
                <a:cs typeface="Times New Roman"/>
              </a:rPr>
              <a:t>ai posti </a:t>
            </a:r>
            <a:r>
              <a:rPr sz="1200" spc="-5" dirty="0">
                <a:latin typeface="Times New Roman"/>
                <a:cs typeface="Times New Roman"/>
              </a:rPr>
              <a:t>governativi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responsabilità. </a:t>
            </a:r>
            <a:r>
              <a:rPr sz="1200" dirty="0">
                <a:latin typeface="Times New Roman"/>
                <a:cs typeface="Times New Roman"/>
              </a:rPr>
              <a:t>C’è una sola </a:t>
            </a:r>
            <a:r>
              <a:rPr sz="1200" spc="-5" dirty="0">
                <a:latin typeface="Times New Roman"/>
                <a:cs typeface="Times New Roman"/>
              </a:rPr>
              <a:t>eccezione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piano di </a:t>
            </a:r>
            <a:r>
              <a:rPr sz="1200" spc="-5" dirty="0">
                <a:latin typeface="Times New Roman"/>
                <a:cs typeface="Times New Roman"/>
              </a:rPr>
              <a:t>suffragio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funzioni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 gruppi: l’elezione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capo  esecutivo federale ogni sei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avviene con </a:t>
            </a:r>
            <a:r>
              <a:rPr sz="1200" dirty="0">
                <a:latin typeface="Times New Roman"/>
                <a:cs typeface="Times New Roman"/>
              </a:rPr>
              <a:t>votazione </a:t>
            </a:r>
            <a:r>
              <a:rPr sz="1200" spc="-5" dirty="0">
                <a:latin typeface="Times New Roman"/>
                <a:cs typeface="Times New Roman"/>
              </a:rPr>
              <a:t>nazionale,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nessun cittadino </a:t>
            </a:r>
            <a:r>
              <a:rPr sz="1200" dirty="0">
                <a:latin typeface="Times New Roman"/>
                <a:cs typeface="Times New Roman"/>
              </a:rPr>
              <a:t>dispone di più di un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23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(818.2) 72:9.7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modo, salvo che </a:t>
            </a:r>
            <a:r>
              <a:rPr sz="1200" spc="-5" dirty="0">
                <a:latin typeface="Times New Roman"/>
                <a:cs typeface="Times New Roman"/>
              </a:rPr>
              <a:t>nell’elezione del capo esecutivo,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suffragio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esercitato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gruppi economici, professionali,  intellettuali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organico ed ogni gruppo libero ed </a:t>
            </a:r>
            <a:r>
              <a:rPr sz="1200" dirty="0">
                <a:latin typeface="Times New Roman"/>
                <a:cs typeface="Times New Roman"/>
              </a:rPr>
              <a:t>intelligente di cittadini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organo  vitale </a:t>
            </a:r>
            <a:r>
              <a:rPr sz="1200" dirty="0">
                <a:latin typeface="Times New Roman"/>
                <a:cs typeface="Times New Roman"/>
              </a:rPr>
              <a:t>e funzionale </a:t>
            </a:r>
            <a:r>
              <a:rPr sz="1200" spc="-5" dirty="0">
                <a:latin typeface="Times New Roman"/>
                <a:cs typeface="Times New Roman"/>
              </a:rPr>
              <a:t>all’interno del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ampio </a:t>
            </a:r>
            <a:r>
              <a:rPr sz="1200" dirty="0">
                <a:latin typeface="Times New Roman"/>
                <a:cs typeface="Times New Roman"/>
              </a:rPr>
              <a:t>organismo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governativo.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(818.3) 72:9.8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scuole d’arte di </a:t>
            </a:r>
            <a:r>
              <a:rPr sz="1200" spc="-5" dirty="0">
                <a:latin typeface="Times New Roman"/>
                <a:cs typeface="Times New Roman"/>
              </a:rPr>
              <a:t>governo hanno </a:t>
            </a:r>
            <a:r>
              <a:rPr sz="1200" dirty="0">
                <a:latin typeface="Times New Roman"/>
                <a:cs typeface="Times New Roman"/>
              </a:rPr>
              <a:t>il potere di promuovere un’azione </a:t>
            </a:r>
            <a:r>
              <a:rPr sz="1200" spc="-5" dirty="0">
                <a:latin typeface="Times New Roman"/>
                <a:cs typeface="Times New Roman"/>
              </a:rPr>
              <a:t>davanti ai tribunali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per far ritirare </a:t>
            </a:r>
            <a:r>
              <a:rPr sz="1200" dirty="0">
                <a:latin typeface="Times New Roman"/>
                <a:cs typeface="Times New Roman"/>
              </a:rPr>
              <a:t>il diritto  di voto ad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individuo </a:t>
            </a:r>
            <a:r>
              <a:rPr sz="1200" spc="-5" dirty="0">
                <a:latin typeface="Times New Roman"/>
                <a:cs typeface="Times New Roman"/>
              </a:rPr>
              <a:t>tarato, </a:t>
            </a:r>
            <a:r>
              <a:rPr sz="1200" dirty="0">
                <a:latin typeface="Times New Roman"/>
                <a:cs typeface="Times New Roman"/>
              </a:rPr>
              <a:t>ozioso, </a:t>
            </a:r>
            <a:r>
              <a:rPr sz="1200" spc="-5" dirty="0">
                <a:latin typeface="Times New Roman"/>
                <a:cs typeface="Times New Roman"/>
              </a:rPr>
              <a:t>apatico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criminale. Questo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riconosce che,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cinquanta per cento </a:t>
            </a:r>
            <a:r>
              <a:rPr sz="1200" dirty="0">
                <a:latin typeface="Times New Roman"/>
                <a:cs typeface="Times New Roman"/>
              </a:rPr>
              <a:t>di una  nazione è </a:t>
            </a:r>
            <a:r>
              <a:rPr sz="1200" spc="-5" dirty="0">
                <a:latin typeface="Times New Roman"/>
                <a:cs typeface="Times New Roman"/>
              </a:rPr>
              <a:t>composta </a:t>
            </a:r>
            <a:r>
              <a:rPr sz="1200" dirty="0">
                <a:latin typeface="Times New Roman"/>
                <a:cs typeface="Times New Roman"/>
              </a:rPr>
              <a:t>di elementi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degenerati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del diritto di voto, </a:t>
            </a:r>
            <a:r>
              <a:rPr sz="1200" spc="-5" dirty="0">
                <a:latin typeface="Times New Roman"/>
                <a:cs typeface="Times New Roman"/>
              </a:rPr>
              <a:t>tale nazione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condannata. Essi </a:t>
            </a:r>
            <a:r>
              <a:rPr sz="1200" dirty="0">
                <a:latin typeface="Times New Roman"/>
                <a:cs typeface="Times New Roman"/>
              </a:rPr>
              <a:t>credono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predominio </a:t>
            </a:r>
            <a:r>
              <a:rPr sz="1200" dirty="0">
                <a:latin typeface="Times New Roman"/>
                <a:cs typeface="Times New Roman"/>
              </a:rPr>
              <a:t>della mediocrità </a:t>
            </a:r>
            <a:r>
              <a:rPr sz="1200" spc="-5" dirty="0">
                <a:latin typeface="Times New Roman"/>
                <a:cs typeface="Times New Roman"/>
              </a:rPr>
              <a:t>significhi </a:t>
            </a:r>
            <a:r>
              <a:rPr sz="1200" dirty="0">
                <a:latin typeface="Times New Roman"/>
                <a:cs typeface="Times New Roman"/>
              </a:rPr>
              <a:t>la rovina di una </a:t>
            </a:r>
            <a:r>
              <a:rPr sz="1200" spc="-5" dirty="0">
                <a:latin typeface="Times New Roman"/>
                <a:cs typeface="Times New Roman"/>
              </a:rPr>
              <a:t>nazione.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voto è </a:t>
            </a:r>
            <a:r>
              <a:rPr sz="1200" spc="-5" dirty="0">
                <a:latin typeface="Times New Roman"/>
                <a:cs typeface="Times New Roman"/>
              </a:rPr>
              <a:t>obbligatorio;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comminate forti ammende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danno </a:t>
            </a:r>
            <a:r>
              <a:rPr sz="1200" dirty="0">
                <a:latin typeface="Times New Roman"/>
                <a:cs typeface="Times New Roman"/>
              </a:rPr>
              <a:t>il loro voto.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Il comportamento verso il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crimine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09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(818.4) 72:10.1 </a:t>
            </a:r>
            <a:r>
              <a:rPr sz="1200" dirty="0">
                <a:latin typeface="Times New Roman"/>
                <a:cs typeface="Times New Roman"/>
              </a:rPr>
              <a:t>I metodi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popolo nei </a:t>
            </a:r>
            <a:r>
              <a:rPr sz="1200" spc="-5" dirty="0">
                <a:latin typeface="Times New Roman"/>
                <a:cs typeface="Times New Roman"/>
              </a:rPr>
              <a:t>confronti del </a:t>
            </a:r>
            <a:r>
              <a:rPr sz="1200" dirty="0">
                <a:latin typeface="Times New Roman"/>
                <a:cs typeface="Times New Roman"/>
              </a:rPr>
              <a:t>crimine,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pazzia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degenerazione, </a:t>
            </a:r>
            <a:r>
              <a:rPr sz="1200" spc="-5" dirty="0">
                <a:latin typeface="Times New Roman"/>
                <a:cs typeface="Times New Roman"/>
              </a:rPr>
              <a:t>se per certi aspetti piaceranno,  per altri si riveleranno </a:t>
            </a:r>
            <a:r>
              <a:rPr sz="1200" dirty="0">
                <a:latin typeface="Times New Roman"/>
                <a:cs typeface="Times New Roman"/>
              </a:rPr>
              <a:t>indubbiamente </a:t>
            </a:r>
            <a:r>
              <a:rPr sz="1200" spc="-5" dirty="0">
                <a:latin typeface="Times New Roman"/>
                <a:cs typeface="Times New Roman"/>
              </a:rPr>
              <a:t>sconvolgenti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degli Urantiani.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criminali comuni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anormali </a:t>
            </a:r>
            <a:r>
              <a:rPr sz="1200" spc="1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assegnati per sesso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differenti colonie agricole </a:t>
            </a:r>
            <a:r>
              <a:rPr sz="1200" dirty="0">
                <a:latin typeface="Times New Roman"/>
                <a:cs typeface="Times New Roman"/>
              </a:rPr>
              <a:t>e sono più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autosufficienti. I criminali più </a:t>
            </a:r>
            <a:r>
              <a:rPr sz="1200" spc="-5" dirty="0">
                <a:latin typeface="Times New Roman"/>
                <a:cs typeface="Times New Roman"/>
              </a:rPr>
              <a:t>inveterati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alienati incurabili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condannati dai tribunali </a:t>
            </a:r>
            <a:r>
              <a:rPr sz="1200" dirty="0">
                <a:latin typeface="Times New Roman"/>
                <a:cs typeface="Times New Roman"/>
              </a:rPr>
              <a:t>a morire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camere a </a:t>
            </a:r>
            <a:r>
              <a:rPr sz="1200" spc="-5" dirty="0">
                <a:latin typeface="Times New Roman"/>
                <a:cs typeface="Times New Roman"/>
              </a:rPr>
              <a:t>gas. Numerosi crimini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all’omicidio, compreso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tradimento </a:t>
            </a:r>
            <a:r>
              <a:rPr sz="1200" dirty="0">
                <a:latin typeface="Times New Roman"/>
                <a:cs typeface="Times New Roman"/>
              </a:rPr>
              <a:t>della fiducia </a:t>
            </a:r>
            <a:r>
              <a:rPr sz="1200" spc="-5" dirty="0">
                <a:latin typeface="Times New Roman"/>
                <a:cs typeface="Times New Roman"/>
              </a:rPr>
              <a:t>del  governo, comportano anch’essi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l’azione della giustizia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sicura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rapida.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57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(818.5) 72:10.2 </a:t>
            </a:r>
            <a:r>
              <a:rPr sz="1200" spc="-5" dirty="0">
                <a:latin typeface="Times New Roman"/>
                <a:cs typeface="Times New Roman"/>
              </a:rPr>
              <a:t>Questo popolo sta per uscire dall’era </a:t>
            </a:r>
            <a:r>
              <a:rPr sz="1200" dirty="0">
                <a:latin typeface="Times New Roman"/>
                <a:cs typeface="Times New Roman"/>
              </a:rPr>
              <a:t>negativa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legge </a:t>
            </a:r>
            <a:r>
              <a:rPr sz="1200" spc="-5" dirty="0">
                <a:latin typeface="Times New Roman"/>
                <a:cs typeface="Times New Roman"/>
              </a:rPr>
              <a:t>per entrare </a:t>
            </a:r>
            <a:r>
              <a:rPr sz="1200" dirty="0">
                <a:latin typeface="Times New Roman"/>
                <a:cs typeface="Times New Roman"/>
              </a:rPr>
              <a:t>in quella positiva. Recentemente </a:t>
            </a:r>
            <a:r>
              <a:rPr sz="1200" spc="-5" dirty="0">
                <a:latin typeface="Times New Roman"/>
                <a:cs typeface="Times New Roman"/>
              </a:rPr>
              <a:t>essi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spinti  </a:t>
            </a:r>
            <a:r>
              <a:rPr sz="1200" dirty="0">
                <a:latin typeface="Times New Roman"/>
                <a:cs typeface="Times New Roman"/>
              </a:rPr>
              <a:t>fino a tentare di prevenire i </a:t>
            </a:r>
            <a:r>
              <a:rPr sz="1200" spc="-5" dirty="0">
                <a:latin typeface="Times New Roman"/>
                <a:cs typeface="Times New Roman"/>
              </a:rPr>
              <a:t>crimini condannando </a:t>
            </a:r>
            <a:r>
              <a:rPr sz="1200" dirty="0">
                <a:latin typeface="Times New Roman"/>
                <a:cs typeface="Times New Roman"/>
              </a:rPr>
              <a:t>a servire per tutta la vita </a:t>
            </a:r>
            <a:r>
              <a:rPr sz="1200" spc="-5" dirty="0">
                <a:latin typeface="Times New Roman"/>
                <a:cs typeface="Times New Roman"/>
              </a:rPr>
              <a:t>nelle colonie </a:t>
            </a:r>
            <a:r>
              <a:rPr sz="1200" dirty="0">
                <a:latin typeface="Times New Roman"/>
                <a:cs typeface="Times New Roman"/>
              </a:rPr>
              <a:t>di detenzione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sono ritenuti  potenziali </a:t>
            </a:r>
            <a:r>
              <a:rPr sz="1200" spc="-5" dirty="0">
                <a:latin typeface="Times New Roman"/>
                <a:cs typeface="Times New Roman"/>
              </a:rPr>
              <a:t>assassini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grandi criminali. </a:t>
            </a:r>
            <a:r>
              <a:rPr sz="1200" dirty="0">
                <a:latin typeface="Times New Roman"/>
                <a:cs typeface="Times New Roman"/>
              </a:rPr>
              <a:t>Se tali </a:t>
            </a:r>
            <a:r>
              <a:rPr sz="1200" spc="-5" dirty="0">
                <a:latin typeface="Times New Roman"/>
                <a:cs typeface="Times New Roman"/>
              </a:rPr>
              <a:t>detenuti dimostrano successivamente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diventati più </a:t>
            </a:r>
            <a:r>
              <a:rPr sz="1200" spc="-5" dirty="0">
                <a:latin typeface="Times New Roman"/>
                <a:cs typeface="Times New Roman"/>
              </a:rPr>
              <a:t>normali,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 liberati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o graziati.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numero degli </a:t>
            </a:r>
            <a:r>
              <a:rPr sz="1200" spc="-5" dirty="0">
                <a:latin typeface="Times New Roman"/>
                <a:cs typeface="Times New Roman"/>
              </a:rPr>
              <a:t>omicidi su questo continente raggiunge soltanto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per cento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quello delle altre  </a:t>
            </a:r>
            <a:r>
              <a:rPr sz="1200" dirty="0">
                <a:latin typeface="Times New Roman"/>
                <a:cs typeface="Times New Roman"/>
              </a:rPr>
              <a:t>nazioni.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588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(818.6) 72:10.3 </a:t>
            </a:r>
            <a:r>
              <a:rPr sz="1200" spc="-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anni sono </a:t>
            </a:r>
            <a:r>
              <a:rPr sz="1200" spc="-5" dirty="0">
                <a:latin typeface="Times New Roman"/>
                <a:cs typeface="Times New Roman"/>
              </a:rPr>
              <a:t>stati intrapresi degli sforzi </a:t>
            </a:r>
            <a:r>
              <a:rPr sz="1200" dirty="0">
                <a:latin typeface="Times New Roman"/>
                <a:cs typeface="Times New Roman"/>
              </a:rPr>
              <a:t>per impedire la </a:t>
            </a:r>
            <a:r>
              <a:rPr sz="1200" spc="-5" dirty="0">
                <a:latin typeface="Times New Roman"/>
                <a:cs typeface="Times New Roman"/>
              </a:rPr>
              <a:t>riproduzione </a:t>
            </a:r>
            <a:r>
              <a:rPr sz="1200" dirty="0">
                <a:latin typeface="Times New Roman"/>
                <a:cs typeface="Times New Roman"/>
              </a:rPr>
              <a:t>di criminali e di </a:t>
            </a:r>
            <a:r>
              <a:rPr sz="1200" spc="-5" dirty="0">
                <a:latin typeface="Times New Roman"/>
                <a:cs typeface="Times New Roman"/>
              </a:rPr>
              <a:t>degenerati, che hanno  già </a:t>
            </a:r>
            <a:r>
              <a:rPr sz="1200" dirty="0">
                <a:latin typeface="Times New Roman"/>
                <a:cs typeface="Times New Roman"/>
              </a:rPr>
              <a:t>dato risultati </a:t>
            </a:r>
            <a:r>
              <a:rPr sz="1200" spc="-5" dirty="0">
                <a:latin typeface="Times New Roman"/>
                <a:cs typeface="Times New Roman"/>
              </a:rPr>
              <a:t>soddisfacenti. Non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prigioni </a:t>
            </a:r>
            <a:r>
              <a:rPr sz="1200" dirty="0">
                <a:latin typeface="Times New Roman"/>
                <a:cs typeface="Times New Roman"/>
              </a:rPr>
              <a:t>né ospedali </a:t>
            </a:r>
            <a:r>
              <a:rPr sz="1200" spc="-5" dirty="0">
                <a:latin typeface="Times New Roman"/>
                <a:cs typeface="Times New Roman"/>
              </a:rPr>
              <a:t>per gli alienati. Per un’unica </a:t>
            </a:r>
            <a:r>
              <a:rPr sz="1200" dirty="0">
                <a:latin typeface="Times New Roman"/>
                <a:cs typeface="Times New Roman"/>
              </a:rPr>
              <a:t>ragione: </a:t>
            </a:r>
            <a:r>
              <a:rPr sz="1200" spc="-5" dirty="0">
                <a:latin typeface="Times New Roman"/>
                <a:cs typeface="Times New Roman"/>
              </a:rPr>
              <a:t>questi gruppi raggiungono  soltanto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di quelli </a:t>
            </a:r>
            <a:r>
              <a:rPr sz="1200" spc="-5" dirty="0">
                <a:latin typeface="Times New Roman"/>
                <a:cs typeface="Times New Roman"/>
              </a:rPr>
              <a:t>esistenti su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11. La preparazione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militare</a:t>
            </a:r>
            <a:endParaRPr sz="1600">
              <a:latin typeface="Times New Roman"/>
              <a:cs typeface="Times New Roman"/>
            </a:endParaRPr>
          </a:p>
          <a:p>
            <a:pPr marL="76200" marR="23939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(818.7) 72:11.1 </a:t>
            </a:r>
            <a:r>
              <a:rPr sz="1200" dirty="0">
                <a:latin typeface="Times New Roman"/>
                <a:cs typeface="Times New Roman"/>
              </a:rPr>
              <a:t>I diplomati delle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militari </a:t>
            </a:r>
            <a:r>
              <a:rPr sz="1200" spc="-5" dirty="0">
                <a:latin typeface="Times New Roman"/>
                <a:cs typeface="Times New Roman"/>
              </a:rPr>
              <a:t>federali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incaricati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“custodi </a:t>
            </a:r>
            <a:r>
              <a:rPr sz="1200" dirty="0">
                <a:latin typeface="Times New Roman"/>
                <a:cs typeface="Times New Roman"/>
              </a:rPr>
              <a:t>della civiltà” in </a:t>
            </a:r>
            <a:r>
              <a:rPr sz="1200" spc="-5" dirty="0">
                <a:latin typeface="Times New Roman"/>
                <a:cs typeface="Times New Roman"/>
              </a:rPr>
              <a:t>sette gradi, </a:t>
            </a:r>
            <a:r>
              <a:rPr sz="1200" dirty="0">
                <a:latin typeface="Times New Roman"/>
                <a:cs typeface="Times New Roman"/>
              </a:rPr>
              <a:t>a seconda  </a:t>
            </a:r>
            <a:r>
              <a:rPr sz="1200" spc="-5" dirty="0">
                <a:latin typeface="Times New Roman"/>
                <a:cs typeface="Times New Roman"/>
              </a:rPr>
              <a:t>della capacità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dell’esperienza, dal presidente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Consiglio Nazionale della Difesa. Questo consiglio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composto </a:t>
            </a:r>
            <a:r>
              <a:rPr sz="1200" dirty="0">
                <a:latin typeface="Times New Roman"/>
                <a:cs typeface="Times New Roman"/>
              </a:rPr>
              <a:t>da venticinque 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nominati dai tribunali </a:t>
            </a:r>
            <a:r>
              <a:rPr sz="1200" spc="-5" dirty="0">
                <a:latin typeface="Times New Roman"/>
                <a:cs typeface="Times New Roman"/>
              </a:rPr>
              <a:t>familiari, educativi </a:t>
            </a:r>
            <a:r>
              <a:rPr sz="1200" dirty="0">
                <a:latin typeface="Times New Roman"/>
                <a:cs typeface="Times New Roman"/>
              </a:rPr>
              <a:t>e industriali più </a:t>
            </a:r>
            <a:r>
              <a:rPr sz="1200" spc="-5" dirty="0">
                <a:latin typeface="Times New Roman"/>
                <a:cs typeface="Times New Roman"/>
              </a:rPr>
              <a:t>elevati,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ratificato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corte federale </a:t>
            </a:r>
            <a:r>
              <a:rPr sz="1200" dirty="0">
                <a:latin typeface="Times New Roman"/>
                <a:cs typeface="Times New Roman"/>
              </a:rPr>
              <a:t>suprema e presieduto  </a:t>
            </a:r>
            <a:r>
              <a:rPr sz="1200" spc="-5" dirty="0">
                <a:latin typeface="Times New Roman"/>
                <a:cs typeface="Times New Roman"/>
              </a:rPr>
              <a:t>d’ufficio </a:t>
            </a:r>
            <a:r>
              <a:rPr sz="1200" dirty="0">
                <a:latin typeface="Times New Roman"/>
                <a:cs typeface="Times New Roman"/>
              </a:rPr>
              <a:t>dal capo di stato </a:t>
            </a:r>
            <a:r>
              <a:rPr sz="1200" spc="-5" dirty="0">
                <a:latin typeface="Times New Roman"/>
                <a:cs typeface="Times New Roman"/>
              </a:rPr>
              <a:t>maggiore degli affari </a:t>
            </a:r>
            <a:r>
              <a:rPr sz="1200" dirty="0">
                <a:latin typeface="Times New Roman"/>
                <a:cs typeface="Times New Roman"/>
              </a:rPr>
              <a:t>militari </a:t>
            </a:r>
            <a:r>
              <a:rPr sz="1200" spc="-5" dirty="0">
                <a:latin typeface="Times New Roman"/>
                <a:cs typeface="Times New Roman"/>
              </a:rPr>
              <a:t>coordinati. Tali membri servono fino all’età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settant’anni.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2445" cy="35439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311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(819.1) 72:11.2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corsi seguiti </a:t>
            </a:r>
            <a:r>
              <a:rPr sz="1200" dirty="0">
                <a:latin typeface="Times New Roman"/>
                <a:cs typeface="Times New Roman"/>
              </a:rPr>
              <a:t>da questi </a:t>
            </a:r>
            <a:r>
              <a:rPr sz="1200" spc="-5" dirty="0">
                <a:latin typeface="Times New Roman"/>
                <a:cs typeface="Times New Roman"/>
              </a:rPr>
              <a:t>ufficiali incaricati durano quattro anni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invariabilmente </a:t>
            </a:r>
            <a:r>
              <a:rPr sz="1200" dirty="0">
                <a:latin typeface="Times New Roman"/>
                <a:cs typeface="Times New Roman"/>
              </a:rPr>
              <a:t>legati </a:t>
            </a:r>
            <a:r>
              <a:rPr sz="1200" spc="-5" dirty="0">
                <a:latin typeface="Times New Roman"/>
                <a:cs typeface="Times New Roman"/>
              </a:rPr>
              <a:t>alla padronanza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mestiere o </a:t>
            </a:r>
            <a:r>
              <a:rPr sz="1200" spc="-5" dirty="0">
                <a:latin typeface="Times New Roman"/>
                <a:cs typeface="Times New Roman"/>
              </a:rPr>
              <a:t>professione. L’addestramento militare </a:t>
            </a:r>
            <a:r>
              <a:rPr sz="1200" dirty="0">
                <a:latin typeface="Times New Roman"/>
                <a:cs typeface="Times New Roman"/>
              </a:rPr>
              <a:t>non viene mai dato </a:t>
            </a:r>
            <a:r>
              <a:rPr sz="1200" spc="-5" dirty="0">
                <a:latin typeface="Times New Roman"/>
                <a:cs typeface="Times New Roman"/>
              </a:rPr>
              <a:t>senza associarvi questa </a:t>
            </a:r>
            <a:r>
              <a:rPr sz="1200" dirty="0">
                <a:latin typeface="Times New Roman"/>
                <a:cs typeface="Times New Roman"/>
              </a:rPr>
              <a:t>istruzione </a:t>
            </a:r>
            <a:r>
              <a:rPr sz="1200" spc="-5" dirty="0">
                <a:latin typeface="Times New Roman"/>
                <a:cs typeface="Times New Roman"/>
              </a:rPr>
              <a:t>industriale,  scientifica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professionale. Quando l’addestramento militare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terminato, l’interessato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durante i </a:t>
            </a:r>
            <a:r>
              <a:rPr sz="1200" spc="-5" dirty="0">
                <a:latin typeface="Times New Roman"/>
                <a:cs typeface="Times New Roman"/>
              </a:rPr>
              <a:t>suoi quattro anni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corso metà dell’istruzione impartita </a:t>
            </a:r>
            <a:r>
              <a:rPr sz="1200" dirty="0">
                <a:latin typeface="Times New Roman"/>
                <a:cs typeface="Times New Roman"/>
              </a:rPr>
              <a:t>in una qualsiasi delle </a:t>
            </a:r>
            <a:r>
              <a:rPr sz="1200" spc="-5" dirty="0">
                <a:latin typeface="Times New Roman"/>
                <a:cs typeface="Times New Roman"/>
              </a:rPr>
              <a:t>scuole speciali, </a:t>
            </a:r>
            <a:r>
              <a:rPr sz="1200" dirty="0">
                <a:latin typeface="Times New Roman"/>
                <a:cs typeface="Times New Roman"/>
              </a:rPr>
              <a:t>dove i </a:t>
            </a:r>
            <a:r>
              <a:rPr sz="1200" spc="-5" dirty="0">
                <a:latin typeface="Times New Roman"/>
                <a:cs typeface="Times New Roman"/>
              </a:rPr>
              <a:t>corsi durano ugualmente quattro anni.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 modo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evita 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classe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militari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professione, fornendo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uomini </a:t>
            </a:r>
            <a:r>
              <a:rPr sz="1200" spc="-5" dirty="0">
                <a:latin typeface="Times New Roman"/>
                <a:cs typeface="Times New Roman"/>
              </a:rPr>
              <a:t>l’opportunità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guadagnarsi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acquisiscono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metà </a:t>
            </a:r>
            <a:r>
              <a:rPr sz="1200" dirty="0">
                <a:latin typeface="Times New Roman"/>
                <a:cs typeface="Times New Roman"/>
              </a:rPr>
              <a:t>di un’istruzione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professionale.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(819.2) 72:11.3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militare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è puramente </a:t>
            </a:r>
            <a:r>
              <a:rPr sz="1200" spc="-5" dirty="0">
                <a:latin typeface="Times New Roman"/>
                <a:cs typeface="Times New Roman"/>
              </a:rPr>
              <a:t>volontario,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l’arruolamento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branche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quattro  anni, 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ogni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segue </a:t>
            </a:r>
            <a:r>
              <a:rPr sz="1200" dirty="0">
                <a:latin typeface="Times New Roman"/>
                <a:cs typeface="Times New Roman"/>
              </a:rPr>
              <a:t>un indirizzo di </a:t>
            </a:r>
            <a:r>
              <a:rPr sz="1200" spc="-5" dirty="0">
                <a:latin typeface="Times New Roman"/>
                <a:cs typeface="Times New Roman"/>
              </a:rPr>
              <a:t>studio speciale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aggiunta all’apprendimento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tattica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militare.</a:t>
            </a:r>
            <a:endParaRPr sz="1200">
              <a:latin typeface="Times New Roman"/>
              <a:cs typeface="Times New Roman"/>
            </a:endParaRPr>
          </a:p>
          <a:p>
            <a:pPr marL="63500" marR="2413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L’educazione musicale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delle principali </a:t>
            </a:r>
            <a:r>
              <a:rPr sz="1200" dirty="0">
                <a:latin typeface="Times New Roman"/>
                <a:cs typeface="Times New Roman"/>
              </a:rPr>
              <a:t>occupazioni </a:t>
            </a:r>
            <a:r>
              <a:rPr sz="1200" spc="-5" dirty="0">
                <a:latin typeface="Times New Roman"/>
                <a:cs typeface="Times New Roman"/>
              </a:rPr>
              <a:t>delle scuole militari centrali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venticinque </a:t>
            </a:r>
            <a:r>
              <a:rPr sz="1200" spc="-5" dirty="0">
                <a:latin typeface="Times New Roman"/>
                <a:cs typeface="Times New Roman"/>
              </a:rPr>
              <a:t>campi </a:t>
            </a:r>
            <a:r>
              <a:rPr sz="1200" dirty="0">
                <a:latin typeface="Times New Roman"/>
                <a:cs typeface="Times New Roman"/>
              </a:rPr>
              <a:t>di addestramento  distribuiti alla </a:t>
            </a:r>
            <a:r>
              <a:rPr sz="1200" spc="-5" dirty="0">
                <a:latin typeface="Times New Roman"/>
                <a:cs typeface="Times New Roman"/>
              </a:rPr>
              <a:t>periferia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continente. Durante </a:t>
            </a:r>
            <a:r>
              <a:rPr sz="1200" dirty="0">
                <a:latin typeface="Times New Roman"/>
                <a:cs typeface="Times New Roman"/>
              </a:rPr>
              <a:t>i periodi di </a:t>
            </a:r>
            <a:r>
              <a:rPr sz="1200" spc="-5" dirty="0">
                <a:latin typeface="Times New Roman"/>
                <a:cs typeface="Times New Roman"/>
              </a:rPr>
              <a:t>ristagno </a:t>
            </a:r>
            <a:r>
              <a:rPr sz="1200" dirty="0">
                <a:latin typeface="Times New Roman"/>
                <a:cs typeface="Times New Roman"/>
              </a:rPr>
              <a:t>nell’industria molte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disoccupati vengono  automaticamente utilizzati per rinforzare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difese </a:t>
            </a:r>
            <a:r>
              <a:rPr sz="1200" dirty="0">
                <a:latin typeface="Times New Roman"/>
                <a:cs typeface="Times New Roman"/>
              </a:rPr>
              <a:t>militari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continente </a:t>
            </a:r>
            <a:r>
              <a:rPr sz="1200" spc="-5" dirty="0">
                <a:latin typeface="Times New Roman"/>
                <a:cs typeface="Times New Roman"/>
              </a:rPr>
              <a:t>sulla terra, sul </a:t>
            </a:r>
            <a:r>
              <a:rPr sz="1200" dirty="0">
                <a:latin typeface="Times New Roman"/>
                <a:cs typeface="Times New Roman"/>
              </a:rPr>
              <a:t>mare 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65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(819.3) 72:11.4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questo popolo </a:t>
            </a:r>
            <a:r>
              <a:rPr sz="1200" spc="-5" dirty="0">
                <a:latin typeface="Times New Roman"/>
                <a:cs typeface="Times New Roman"/>
              </a:rPr>
              <a:t>mantenga </a:t>
            </a:r>
            <a:r>
              <a:rPr sz="1200" dirty="0">
                <a:latin typeface="Times New Roman"/>
                <a:cs typeface="Times New Roman"/>
              </a:rPr>
              <a:t>un potente </a:t>
            </a:r>
            <a:r>
              <a:rPr sz="1200" spc="-5" dirty="0">
                <a:latin typeface="Times New Roman"/>
                <a:cs typeface="Times New Roman"/>
              </a:rPr>
              <a:t>apparato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difendersi dalle </a:t>
            </a:r>
            <a:r>
              <a:rPr sz="1200" dirty="0">
                <a:latin typeface="Times New Roman"/>
                <a:cs typeface="Times New Roman"/>
              </a:rPr>
              <a:t>invasioni dei popoli ostili </a:t>
            </a:r>
            <a:r>
              <a:rPr sz="1200" spc="-5" dirty="0">
                <a:latin typeface="Times New Roman"/>
                <a:cs typeface="Times New Roman"/>
              </a:rPr>
              <a:t>circostanti, 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ascrivere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merito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da più 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anni non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impiegato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risorse militari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guerra offensiva. Esso </a:t>
            </a:r>
            <a:r>
              <a:rPr sz="1200" dirty="0">
                <a:latin typeface="Times New Roman"/>
                <a:cs typeface="Times New Roman"/>
              </a:rPr>
              <a:t>è  divenuto </a:t>
            </a:r>
            <a:r>
              <a:rPr sz="1200" spc="-5" dirty="0">
                <a:latin typeface="Times New Roman"/>
                <a:cs typeface="Times New Roman"/>
              </a:rPr>
              <a:t>civilizzato </a:t>
            </a:r>
            <a:r>
              <a:rPr sz="1200" dirty="0">
                <a:latin typeface="Times New Roman"/>
                <a:cs typeface="Times New Roman"/>
              </a:rPr>
              <a:t>al punto da </a:t>
            </a:r>
            <a:r>
              <a:rPr sz="1200" spc="-5" dirty="0">
                <a:latin typeface="Times New Roman"/>
                <a:cs typeface="Times New Roman"/>
              </a:rPr>
              <a:t>poter difendere energicamente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cedere alla </a:t>
            </a:r>
            <a:r>
              <a:rPr sz="1200" dirty="0">
                <a:latin typeface="Times New Roman"/>
                <a:cs typeface="Times New Roman"/>
              </a:rPr>
              <a:t>tentazione </a:t>
            </a:r>
            <a:r>
              <a:rPr sz="1200" spc="-5" dirty="0">
                <a:latin typeface="Times New Roman"/>
                <a:cs typeface="Times New Roman"/>
              </a:rPr>
              <a:t>d’impiegare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potenziale  di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aggressioni.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state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civili </a:t>
            </a:r>
            <a:r>
              <a:rPr sz="1200" spc="-5" dirty="0">
                <a:latin typeface="Times New Roman"/>
                <a:cs typeface="Times New Roman"/>
              </a:rPr>
              <a:t>dall’istituzione dello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continentale unificato, </a:t>
            </a:r>
            <a:r>
              <a:rPr sz="1200" dirty="0">
                <a:latin typeface="Times New Roman"/>
                <a:cs typeface="Times New Roman"/>
              </a:rPr>
              <a:t>ma durante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ultimi due  </a:t>
            </a:r>
            <a:r>
              <a:rPr sz="1200" spc="-5" dirty="0">
                <a:latin typeface="Times New Roman"/>
                <a:cs typeface="Times New Roman"/>
              </a:rPr>
              <a:t>secoli questo </a:t>
            </a:r>
            <a:r>
              <a:rPr sz="1200" dirty="0">
                <a:latin typeface="Times New Roman"/>
                <a:cs typeface="Times New Roman"/>
              </a:rPr>
              <a:t>popolo è stato </a:t>
            </a:r>
            <a:r>
              <a:rPr sz="1200" spc="-5" dirty="0">
                <a:latin typeface="Times New Roman"/>
                <a:cs typeface="Times New Roman"/>
              </a:rPr>
              <a:t>chiamato </a:t>
            </a:r>
            <a:r>
              <a:rPr sz="1200" dirty="0">
                <a:latin typeface="Times New Roman"/>
                <a:cs typeface="Times New Roman"/>
              </a:rPr>
              <a:t>a sostenere nove </a:t>
            </a:r>
            <a:r>
              <a:rPr sz="1200" spc="-5" dirty="0">
                <a:latin typeface="Times New Roman"/>
                <a:cs typeface="Times New Roman"/>
              </a:rPr>
              <a:t>accanite guerre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difesa, </a:t>
            </a:r>
            <a:r>
              <a:rPr sz="1200" dirty="0">
                <a:latin typeface="Times New Roman"/>
                <a:cs typeface="Times New Roman"/>
              </a:rPr>
              <a:t>tre delle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contro potenti confederazioni di  potenze </a:t>
            </a:r>
            <a:r>
              <a:rPr sz="1200" spc="-5" dirty="0">
                <a:latin typeface="Times New Roman"/>
                <a:cs typeface="Times New Roman"/>
              </a:rPr>
              <a:t>mondiali. Sebbene questa nazione mantenga un’adeguata difesa </a:t>
            </a:r>
            <a:r>
              <a:rPr sz="1200" dirty="0">
                <a:latin typeface="Times New Roman"/>
                <a:cs typeface="Times New Roman"/>
              </a:rPr>
              <a:t>contro </a:t>
            </a:r>
            <a:r>
              <a:rPr sz="1200" spc="-5" dirty="0">
                <a:latin typeface="Times New Roman"/>
                <a:cs typeface="Times New Roman"/>
              </a:rPr>
              <a:t>ogni attacco </a:t>
            </a:r>
            <a:r>
              <a:rPr sz="1200" dirty="0">
                <a:latin typeface="Times New Roman"/>
                <a:cs typeface="Times New Roman"/>
              </a:rPr>
              <a:t>da parte di </a:t>
            </a:r>
            <a:r>
              <a:rPr sz="1200" spc="-5" dirty="0">
                <a:latin typeface="Times New Roman"/>
                <a:cs typeface="Times New Roman"/>
              </a:rPr>
              <a:t>vicini </a:t>
            </a:r>
            <a:r>
              <a:rPr sz="1200" dirty="0">
                <a:latin typeface="Times New Roman"/>
                <a:cs typeface="Times New Roman"/>
              </a:rPr>
              <a:t>ostili, </a:t>
            </a:r>
            <a:r>
              <a:rPr sz="1200" spc="-5" dirty="0">
                <a:latin typeface="Times New Roman"/>
                <a:cs typeface="Times New Roman"/>
              </a:rPr>
              <a:t>dedica </a:t>
            </a:r>
            <a:r>
              <a:rPr sz="1200" dirty="0">
                <a:latin typeface="Times New Roman"/>
                <a:cs typeface="Times New Roman"/>
              </a:rPr>
              <a:t>molta  più attenzione </a:t>
            </a:r>
            <a:r>
              <a:rPr sz="1200" spc="-5" dirty="0">
                <a:latin typeface="Times New Roman"/>
                <a:cs typeface="Times New Roman"/>
              </a:rPr>
              <a:t>alla preparazione </a:t>
            </a:r>
            <a:r>
              <a:rPr sz="1200" dirty="0">
                <a:latin typeface="Times New Roman"/>
                <a:cs typeface="Times New Roman"/>
              </a:rPr>
              <a:t>di uomini di </a:t>
            </a:r>
            <a:r>
              <a:rPr sz="1200" spc="-5" dirty="0">
                <a:latin typeface="Times New Roman"/>
                <a:cs typeface="Times New Roman"/>
              </a:rPr>
              <a:t>Stato, </a:t>
            </a:r>
            <a:r>
              <a:rPr sz="1200" dirty="0">
                <a:latin typeface="Times New Roman"/>
                <a:cs typeface="Times New Roman"/>
              </a:rPr>
              <a:t>di scienziati e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filosofi.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356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12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(819.4) 72:11.5 </a:t>
            </a:r>
            <a:r>
              <a:rPr sz="1200" spc="-5" dirty="0">
                <a:latin typeface="Times New Roman"/>
                <a:cs typeface="Times New Roman"/>
              </a:rPr>
              <a:t>Quando esso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pace con </a:t>
            </a:r>
            <a:r>
              <a:rPr sz="1200" dirty="0">
                <a:latin typeface="Times New Roman"/>
                <a:cs typeface="Times New Roman"/>
              </a:rPr>
              <a:t>il mondo tutti i </a:t>
            </a:r>
            <a:r>
              <a:rPr sz="1200" spc="-5" dirty="0">
                <a:latin typeface="Times New Roman"/>
                <a:cs typeface="Times New Roman"/>
              </a:rPr>
              <a:t>mezzi mobili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difesa </a:t>
            </a:r>
            <a:r>
              <a:rPr sz="1200" dirty="0">
                <a:latin typeface="Times New Roman"/>
                <a:cs typeface="Times New Roman"/>
              </a:rPr>
              <a:t>sono interamente </a:t>
            </a:r>
            <a:r>
              <a:rPr sz="1200" spc="-5" dirty="0">
                <a:latin typeface="Times New Roman"/>
                <a:cs typeface="Times New Roman"/>
              </a:rPr>
              <a:t>impiegati negli </a:t>
            </a:r>
            <a:r>
              <a:rPr sz="1200" dirty="0">
                <a:latin typeface="Times New Roman"/>
                <a:cs typeface="Times New Roman"/>
              </a:rPr>
              <a:t>affari, </a:t>
            </a:r>
            <a:r>
              <a:rPr sz="1200" spc="-5" dirty="0">
                <a:latin typeface="Times New Roman"/>
                <a:cs typeface="Times New Roman"/>
              </a:rPr>
              <a:t>nel commercio 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nei divertimenti. Quando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dichiarata guerra l’intera </a:t>
            </a:r>
            <a:r>
              <a:rPr sz="1200" dirty="0">
                <a:latin typeface="Times New Roman"/>
                <a:cs typeface="Times New Roman"/>
              </a:rPr>
              <a:t>nazione è </a:t>
            </a:r>
            <a:r>
              <a:rPr sz="1200" spc="-5" dirty="0">
                <a:latin typeface="Times New Roman"/>
                <a:cs typeface="Times New Roman"/>
              </a:rPr>
              <a:t>mobilitata. Per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periodo delle </a:t>
            </a:r>
            <a:r>
              <a:rPr sz="1200" dirty="0">
                <a:latin typeface="Times New Roman"/>
                <a:cs typeface="Times New Roman"/>
              </a:rPr>
              <a:t>ostilità in </a:t>
            </a:r>
            <a:r>
              <a:rPr sz="1200" spc="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industrie 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vigore </a:t>
            </a:r>
            <a:r>
              <a:rPr sz="1200" dirty="0">
                <a:latin typeface="Times New Roman"/>
                <a:cs typeface="Times New Roman"/>
              </a:rPr>
              <a:t>il soldo </a:t>
            </a:r>
            <a:r>
              <a:rPr sz="1200" spc="-5" dirty="0">
                <a:latin typeface="Times New Roman"/>
                <a:cs typeface="Times New Roman"/>
              </a:rPr>
              <a:t>militare, </a:t>
            </a:r>
            <a:r>
              <a:rPr sz="1200" dirty="0">
                <a:latin typeface="Times New Roman"/>
                <a:cs typeface="Times New Roman"/>
              </a:rPr>
              <a:t>e i capi di tutti i </a:t>
            </a:r>
            <a:r>
              <a:rPr sz="1200" spc="-5" dirty="0">
                <a:latin typeface="Times New Roman"/>
                <a:cs typeface="Times New Roman"/>
              </a:rPr>
              <a:t>dipartimenti </a:t>
            </a:r>
            <a:r>
              <a:rPr sz="1200" dirty="0">
                <a:latin typeface="Times New Roman"/>
                <a:cs typeface="Times New Roman"/>
              </a:rPr>
              <a:t>militari </a:t>
            </a:r>
            <a:r>
              <a:rPr sz="1200" spc="-5" dirty="0">
                <a:latin typeface="Times New Roman"/>
                <a:cs typeface="Times New Roman"/>
              </a:rPr>
              <a:t>divengono membri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gabinetto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capo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esecutivo.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12. Le altre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nazioni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(819.5) 72:12.1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la società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di </a:t>
            </a:r>
            <a:r>
              <a:rPr sz="1200" dirty="0">
                <a:latin typeface="Times New Roman"/>
                <a:cs typeface="Times New Roman"/>
              </a:rPr>
              <a:t>questo popolo </a:t>
            </a:r>
            <a:r>
              <a:rPr sz="1200" spc="-5" dirty="0">
                <a:latin typeface="Times New Roman"/>
                <a:cs typeface="Times New Roman"/>
              </a:rPr>
              <a:t>straordinario siano </a:t>
            </a:r>
            <a:r>
              <a:rPr sz="1200" dirty="0">
                <a:latin typeface="Times New Roman"/>
                <a:cs typeface="Times New Roman"/>
              </a:rPr>
              <a:t>sotto molti </a:t>
            </a:r>
            <a:r>
              <a:rPr sz="1200" spc="-5" dirty="0">
                <a:latin typeface="Times New Roman"/>
                <a:cs typeface="Times New Roman"/>
              </a:rPr>
              <a:t>aspetti superiori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delle nazioni di  </a:t>
            </a:r>
            <a:r>
              <a:rPr sz="1200" spc="-5" dirty="0">
                <a:latin typeface="Times New Roman"/>
                <a:cs typeface="Times New Roman"/>
              </a:rPr>
              <a:t>Urantia, bisogna </a:t>
            </a:r>
            <a:r>
              <a:rPr sz="1200" dirty="0">
                <a:latin typeface="Times New Roman"/>
                <a:cs typeface="Times New Roman"/>
              </a:rPr>
              <a:t>precisare </a:t>
            </a:r>
            <a:r>
              <a:rPr sz="1200" spc="-5" dirty="0">
                <a:latin typeface="Times New Roman"/>
                <a:cs typeface="Times New Roman"/>
              </a:rPr>
              <a:t>che sugli altri continenti </a:t>
            </a:r>
            <a:r>
              <a:rPr sz="1200" dirty="0">
                <a:latin typeface="Times New Roman"/>
                <a:cs typeface="Times New Roman"/>
              </a:rPr>
              <a:t>(ve ne sono </a:t>
            </a:r>
            <a:r>
              <a:rPr sz="1200" spc="-5" dirty="0">
                <a:latin typeface="Times New Roman"/>
                <a:cs typeface="Times New Roman"/>
              </a:rPr>
              <a:t>undici su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pianeta)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nettamente inferiori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quelli  delle </a:t>
            </a:r>
            <a:r>
              <a:rPr sz="1200" dirty="0">
                <a:latin typeface="Times New Roman"/>
                <a:cs typeface="Times New Roman"/>
              </a:rPr>
              <a:t>nazioni più evolute di</a:t>
            </a:r>
            <a:r>
              <a:rPr sz="1200" spc="-5" dirty="0">
                <a:latin typeface="Times New Roman"/>
                <a:cs typeface="Times New Roman"/>
              </a:rPr>
              <a:t> 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92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(819.6) 72:12.2 </a:t>
            </a:r>
            <a:r>
              <a:rPr sz="1200" spc="-5" dirty="0">
                <a:latin typeface="Times New Roman"/>
                <a:cs typeface="Times New Roman"/>
              </a:rPr>
              <a:t>Attualmente questo governo superiore sta progettando </a:t>
            </a:r>
            <a:r>
              <a:rPr sz="1200" dirty="0">
                <a:latin typeface="Times New Roman"/>
                <a:cs typeface="Times New Roman"/>
              </a:rPr>
              <a:t>di stabilire </a:t>
            </a:r>
            <a:r>
              <a:rPr sz="1200" spc="-5" dirty="0">
                <a:latin typeface="Times New Roman"/>
                <a:cs typeface="Times New Roman"/>
              </a:rPr>
              <a:t>relazioni d’ambasciata con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inferiori, </a:t>
            </a:r>
            <a:r>
              <a:rPr sz="1200" dirty="0">
                <a:latin typeface="Times New Roman"/>
                <a:cs typeface="Times New Roman"/>
              </a:rPr>
              <a:t>e per la 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è </a:t>
            </a:r>
            <a:r>
              <a:rPr sz="1200" spc="-5" dirty="0">
                <a:latin typeface="Times New Roman"/>
                <a:cs typeface="Times New Roman"/>
              </a:rPr>
              <a:t>sorto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religioso </a:t>
            </a:r>
            <a:r>
              <a:rPr sz="1200" dirty="0">
                <a:latin typeface="Times New Roman"/>
                <a:cs typeface="Times New Roman"/>
              </a:rPr>
              <a:t>che sollecita l’invio di </a:t>
            </a:r>
            <a:r>
              <a:rPr sz="1200" spc="-5" dirty="0">
                <a:latin typeface="Times New Roman"/>
                <a:cs typeface="Times New Roman"/>
              </a:rPr>
              <a:t>missionari alle </a:t>
            </a:r>
            <a:r>
              <a:rPr sz="1200" dirty="0">
                <a:latin typeface="Times New Roman"/>
                <a:cs typeface="Times New Roman"/>
              </a:rPr>
              <a:t>nazioni </a:t>
            </a:r>
            <a:r>
              <a:rPr sz="1200" spc="-5" dirty="0">
                <a:latin typeface="Times New Roman"/>
                <a:cs typeface="Times New Roman"/>
              </a:rPr>
              <a:t>circostanti. Noi </a:t>
            </a:r>
            <a:r>
              <a:rPr sz="1200" dirty="0">
                <a:latin typeface="Times New Roman"/>
                <a:cs typeface="Times New Roman"/>
              </a:rPr>
              <a:t>temiamo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stiano  per commettere l’errore </a:t>
            </a:r>
            <a:r>
              <a:rPr sz="1200" dirty="0">
                <a:latin typeface="Times New Roman"/>
                <a:cs typeface="Times New Roman"/>
              </a:rPr>
              <a:t>che tanti altri </a:t>
            </a:r>
            <a:r>
              <a:rPr sz="1200" spc="-5" dirty="0">
                <a:latin typeface="Times New Roman"/>
                <a:cs typeface="Times New Roman"/>
              </a:rPr>
              <a:t>hanno fatto </a:t>
            </a:r>
            <a:r>
              <a:rPr sz="1200" dirty="0">
                <a:latin typeface="Times New Roman"/>
                <a:cs typeface="Times New Roman"/>
              </a:rPr>
              <a:t>tentando </a:t>
            </a:r>
            <a:r>
              <a:rPr sz="1200" spc="-5" dirty="0">
                <a:latin typeface="Times New Roman"/>
                <a:cs typeface="Times New Roman"/>
              </a:rPr>
              <a:t>d’imporre </a:t>
            </a:r>
            <a:r>
              <a:rPr sz="1200" dirty="0">
                <a:latin typeface="Times New Roman"/>
                <a:cs typeface="Times New Roman"/>
              </a:rPr>
              <a:t>una cultura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superiore </a:t>
            </a:r>
            <a:r>
              <a:rPr sz="1200" spc="-5" dirty="0">
                <a:latin typeface="Times New Roman"/>
                <a:cs typeface="Times New Roman"/>
              </a:rPr>
              <a:t>ad altre razze. Quale  cosa meravigliosa si compirebbe su tale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se questa nazione continentale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avanzata </a:t>
            </a:r>
            <a:r>
              <a:rPr sz="1200" spc="-5" dirty="0">
                <a:latin typeface="Times New Roman"/>
                <a:cs typeface="Times New Roman"/>
              </a:rPr>
              <a:t>si limitasse ad uscire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5" dirty="0">
                <a:latin typeface="Times New Roman"/>
                <a:cs typeface="Times New Roman"/>
              </a:rPr>
              <a:t>portare 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gli elementi migliori </a:t>
            </a:r>
            <a:r>
              <a:rPr sz="1200" dirty="0">
                <a:latin typeface="Times New Roman"/>
                <a:cs typeface="Times New Roman"/>
              </a:rPr>
              <a:t>dei popoli vicini e poi, dopo </a:t>
            </a:r>
            <a:r>
              <a:rPr sz="1200" spc="-5" dirty="0">
                <a:latin typeface="Times New Roman"/>
                <a:cs typeface="Times New Roman"/>
              </a:rPr>
              <a:t>averli </a:t>
            </a:r>
            <a:r>
              <a:rPr sz="1200" dirty="0">
                <a:latin typeface="Times New Roman"/>
                <a:cs typeface="Times New Roman"/>
              </a:rPr>
              <a:t>educati, li rimandasse </a:t>
            </a:r>
            <a:r>
              <a:rPr sz="1200" spc="-5" dirty="0">
                <a:latin typeface="Times New Roman"/>
                <a:cs typeface="Times New Roman"/>
              </a:rPr>
              <a:t>come emissari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 presso </a:t>
            </a:r>
            <a:r>
              <a:rPr sz="1200" dirty="0">
                <a:latin typeface="Times New Roman"/>
                <a:cs typeface="Times New Roman"/>
              </a:rPr>
              <a:t>i loro  </a:t>
            </a:r>
            <a:r>
              <a:rPr sz="1200" spc="-5" dirty="0">
                <a:latin typeface="Times New Roman"/>
                <a:cs typeface="Times New Roman"/>
              </a:rPr>
              <a:t>fratelli arretrati! Beninteso, 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Magistrale venisse presto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evoluta, grandi cose potrebbero </a:t>
            </a:r>
            <a:r>
              <a:rPr sz="1200" dirty="0">
                <a:latin typeface="Times New Roman"/>
                <a:cs typeface="Times New Roman"/>
              </a:rPr>
              <a:t>accadere  </a:t>
            </a:r>
            <a:r>
              <a:rPr sz="1200" spc="-5" dirty="0">
                <a:latin typeface="Times New Roman"/>
                <a:cs typeface="Times New Roman"/>
              </a:rPr>
              <a:t>rapidamente su </a:t>
            </a:r>
            <a:r>
              <a:rPr sz="1200" dirty="0">
                <a:latin typeface="Times New Roman"/>
                <a:cs typeface="Times New Roman"/>
              </a:rPr>
              <a:t>tale 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366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(820.1) 72:12.3 </a:t>
            </a:r>
            <a:r>
              <a:rPr sz="1200" spc="-5" dirty="0">
                <a:latin typeface="Times New Roman"/>
                <a:cs typeface="Times New Roman"/>
              </a:rPr>
              <a:t>Questo racconto degli affari </a:t>
            </a:r>
            <a:r>
              <a:rPr sz="1200" dirty="0">
                <a:latin typeface="Times New Roman"/>
                <a:cs typeface="Times New Roman"/>
              </a:rPr>
              <a:t>di un pianeta vicino è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autorizzazione speciale allo </a:t>
            </a:r>
            <a:r>
              <a:rPr sz="1200" dirty="0">
                <a:latin typeface="Times New Roman"/>
                <a:cs typeface="Times New Roman"/>
              </a:rPr>
              <a:t>scopo di </a:t>
            </a:r>
            <a:r>
              <a:rPr sz="1200" spc="-5" dirty="0">
                <a:latin typeface="Times New Roman"/>
                <a:cs typeface="Times New Roman"/>
              </a:rPr>
              <a:t>far progredire </a:t>
            </a:r>
            <a:r>
              <a:rPr sz="1200" dirty="0">
                <a:latin typeface="Times New Roman"/>
                <a:cs typeface="Times New Roman"/>
              </a:rPr>
              <a:t>la civiltà  e di </a:t>
            </a:r>
            <a:r>
              <a:rPr sz="1200" spc="-5" dirty="0">
                <a:latin typeface="Times New Roman"/>
                <a:cs typeface="Times New Roman"/>
              </a:rPr>
              <a:t>accelerare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governativa su Urantia.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potrebbero narrare </a:t>
            </a:r>
            <a:r>
              <a:rPr sz="1200" dirty="0">
                <a:latin typeface="Times New Roman"/>
                <a:cs typeface="Times New Roman"/>
              </a:rPr>
              <a:t>molte più </a:t>
            </a:r>
            <a:r>
              <a:rPr sz="1200" spc="-5" dirty="0">
                <a:latin typeface="Times New Roman"/>
                <a:cs typeface="Times New Roman"/>
              </a:rPr>
              <a:t>cose che senza </a:t>
            </a:r>
            <a:r>
              <a:rPr sz="1200" dirty="0">
                <a:latin typeface="Times New Roman"/>
                <a:cs typeface="Times New Roman"/>
              </a:rPr>
              <a:t>dubbio </a:t>
            </a:r>
            <a:r>
              <a:rPr sz="1200" spc="-5" dirty="0">
                <a:latin typeface="Times New Roman"/>
                <a:cs typeface="Times New Roman"/>
              </a:rPr>
              <a:t>interesserebbero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sorprenderebbero gli Urantiani,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rivelato è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limiti 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 consente </a:t>
            </a:r>
            <a:r>
              <a:rPr sz="1200" dirty="0">
                <a:latin typeface="Times New Roman"/>
                <a:cs typeface="Times New Roman"/>
              </a:rPr>
              <a:t>il nostro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mandato.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9270" cy="19659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(820.2) 72:12.4 </a:t>
            </a:r>
            <a:r>
              <a:rPr sz="1200" spc="-5" dirty="0">
                <a:latin typeface="Times New Roman"/>
                <a:cs typeface="Times New Roman"/>
              </a:rPr>
              <a:t>Gli Urantiani dovrebbero tuttavia </a:t>
            </a:r>
            <a:r>
              <a:rPr sz="1200" dirty="0">
                <a:latin typeface="Times New Roman"/>
                <a:cs typeface="Times New Roman"/>
              </a:rPr>
              <a:t>prender nota che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sfera </a:t>
            </a:r>
            <a:r>
              <a:rPr sz="1200" spc="-5" dirty="0">
                <a:latin typeface="Times New Roman"/>
                <a:cs typeface="Times New Roman"/>
              </a:rPr>
              <a:t>sorella nella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non ha beneficiato né di  missioni </a:t>
            </a:r>
            <a:r>
              <a:rPr sz="1200" spc="-5" dirty="0">
                <a:latin typeface="Times New Roman"/>
                <a:cs typeface="Times New Roman"/>
              </a:rPr>
              <a:t>magistrali </a:t>
            </a:r>
            <a:r>
              <a:rPr sz="1200" dirty="0">
                <a:latin typeface="Times New Roman"/>
                <a:cs typeface="Times New Roman"/>
              </a:rPr>
              <a:t>né di missioni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Figli </a:t>
            </a:r>
            <a:r>
              <a:rPr sz="1200" spc="-5" dirty="0">
                <a:latin typeface="Times New Roman"/>
                <a:cs typeface="Times New Roman"/>
              </a:rPr>
              <a:t>Paradisiaci. Né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popoli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divisi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dall’altro dalla  disparità </a:t>
            </a:r>
            <a:r>
              <a:rPr sz="1200" dirty="0">
                <a:latin typeface="Times New Roman"/>
                <a:cs typeface="Times New Roman"/>
              </a:rPr>
              <a:t>di cultura che separa la nazione </a:t>
            </a:r>
            <a:r>
              <a:rPr sz="1200" spc="-5" dirty="0">
                <a:latin typeface="Times New Roman"/>
                <a:cs typeface="Times New Roman"/>
              </a:rPr>
              <a:t>continentale dalle </a:t>
            </a:r>
            <a:r>
              <a:rPr sz="1200" dirty="0">
                <a:latin typeface="Times New Roman"/>
                <a:cs typeface="Times New Roman"/>
              </a:rPr>
              <a:t>altre nazioni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041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(820.3) 72:12.5 </a:t>
            </a:r>
            <a:r>
              <a:rPr sz="1200" spc="-5" dirty="0">
                <a:latin typeface="Times New Roman"/>
                <a:cs typeface="Times New Roman"/>
              </a:rPr>
              <a:t>L’effusione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della Verità fornisce </a:t>
            </a:r>
            <a:r>
              <a:rPr sz="1200" dirty="0">
                <a:latin typeface="Times New Roman"/>
                <a:cs typeface="Times New Roman"/>
              </a:rPr>
              <a:t>la base </a:t>
            </a:r>
            <a:r>
              <a:rPr sz="1200" spc="-5" dirty="0">
                <a:latin typeface="Times New Roman"/>
                <a:cs typeface="Times New Roman"/>
              </a:rPr>
              <a:t>spirituale per </a:t>
            </a:r>
            <a:r>
              <a:rPr sz="1200" dirty="0">
                <a:latin typeface="Times New Roman"/>
                <a:cs typeface="Times New Roman"/>
              </a:rPr>
              <a:t>la realizzazione di </a:t>
            </a:r>
            <a:r>
              <a:rPr sz="1200" spc="-5" dirty="0">
                <a:latin typeface="Times New Roman"/>
                <a:cs typeface="Times New Roman"/>
              </a:rPr>
              <a:t>grandi compimenti nell’interesse  della </a:t>
            </a:r>
            <a:r>
              <a:rPr sz="1200" dirty="0">
                <a:latin typeface="Times New Roman"/>
                <a:cs typeface="Times New Roman"/>
              </a:rPr>
              <a:t>razza umana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pianeta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beneficia. </a:t>
            </a:r>
            <a:r>
              <a:rPr sz="1200" dirty="0">
                <a:latin typeface="Times New Roman"/>
                <a:cs typeface="Times New Roman"/>
              </a:rPr>
              <a:t>Urantia è quindi molto </a:t>
            </a:r>
            <a:r>
              <a:rPr sz="1200" spc="-5" dirty="0">
                <a:latin typeface="Times New Roman"/>
                <a:cs typeface="Times New Roman"/>
              </a:rPr>
              <a:t>meglio preparato </a:t>
            </a:r>
            <a:r>
              <a:rPr sz="1200" dirty="0">
                <a:latin typeface="Times New Roman"/>
                <a:cs typeface="Times New Roman"/>
              </a:rPr>
              <a:t>per la più immediata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governo planetario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leggi, </a:t>
            </a:r>
            <a:r>
              <a:rPr sz="1200" dirty="0">
                <a:latin typeface="Times New Roman"/>
                <a:cs typeface="Times New Roman"/>
              </a:rPr>
              <a:t>i suoi meccanismi, i </a:t>
            </a:r>
            <a:r>
              <a:rPr sz="1200" spc="-5" dirty="0">
                <a:latin typeface="Times New Roman"/>
                <a:cs typeface="Times New Roman"/>
              </a:rPr>
              <a:t>suoi simboli,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5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convenzioni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lingua — i quali </a:t>
            </a:r>
            <a:r>
              <a:rPr sz="1200" spc="-5" dirty="0">
                <a:latin typeface="Times New Roman"/>
                <a:cs typeface="Times New Roman"/>
              </a:rPr>
              <a:t>potrebbero  contribuire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così potentemente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la pace </a:t>
            </a:r>
            <a:r>
              <a:rPr sz="1200" spc="-5" dirty="0">
                <a:latin typeface="Times New Roman"/>
                <a:cs typeface="Times New Roman"/>
              </a:rPr>
              <a:t>mondiale sotto l’egida della legge 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portare prima </a:t>
            </a:r>
            <a:r>
              <a:rPr sz="1200" dirty="0">
                <a:latin typeface="Times New Roman"/>
                <a:cs typeface="Times New Roman"/>
              </a:rPr>
              <a:t>o poi all’aurora di una  </a:t>
            </a:r>
            <a:r>
              <a:rPr sz="1200" spc="-5" dirty="0">
                <a:latin typeface="Times New Roman"/>
                <a:cs typeface="Times New Roman"/>
              </a:rPr>
              <a:t>reale epoca </a:t>
            </a:r>
            <a:r>
              <a:rPr sz="1200" dirty="0">
                <a:latin typeface="Times New Roman"/>
                <a:cs typeface="Times New Roman"/>
              </a:rPr>
              <a:t>d’impegno spirituale.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epoca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soglia </a:t>
            </a:r>
            <a:r>
              <a:rPr sz="1200" dirty="0">
                <a:latin typeface="Times New Roman"/>
                <a:cs typeface="Times New Roman"/>
              </a:rPr>
              <a:t>planetaria </a:t>
            </a:r>
            <a:r>
              <a:rPr sz="1200" spc="-5" dirty="0">
                <a:latin typeface="Times New Roman"/>
                <a:cs typeface="Times New Roman"/>
              </a:rPr>
              <a:t>che conduce alle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utopistiche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(820.4) 72:12.6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4832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509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habitat </a:t>
            </a:r>
            <a:r>
              <a:rPr sz="1200" dirty="0">
                <a:latin typeface="Times New Roman"/>
                <a:cs typeface="Times New Roman"/>
              </a:rPr>
              <a:t>di soluzione </a:t>
            </a:r>
            <a:r>
              <a:rPr sz="1200" spc="-5" dirty="0">
                <a:latin typeface="Times New Roman"/>
                <a:cs typeface="Times New Roman"/>
              </a:rPr>
              <a:t>salina.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gli </a:t>
            </a:r>
            <a:r>
              <a:rPr sz="1200" dirty="0">
                <a:latin typeface="Times New Roman"/>
                <a:cs typeface="Times New Roman"/>
              </a:rPr>
              <a:t>animali </a:t>
            </a:r>
            <a:r>
              <a:rPr sz="1200" spc="-5" dirty="0">
                <a:latin typeface="Times New Roman"/>
                <a:cs typeface="Times New Roman"/>
              </a:rPr>
              <a:t>terrestri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altamente </a:t>
            </a:r>
            <a:r>
              <a:rPr sz="1200" dirty="0">
                <a:latin typeface="Times New Roman"/>
                <a:cs typeface="Times New Roman"/>
              </a:rPr>
              <a:t>organizzati non </a:t>
            </a:r>
            <a:r>
              <a:rPr sz="1200" spc="-5" dirty="0">
                <a:latin typeface="Times New Roman"/>
                <a:cs typeface="Times New Roman"/>
              </a:rPr>
              <a:t>potrebbero continuare </a:t>
            </a:r>
            <a:r>
              <a:rPr sz="1200" dirty="0">
                <a:latin typeface="Times New Roman"/>
                <a:cs typeface="Times New Roman"/>
              </a:rPr>
              <a:t>a vivere </a:t>
            </a:r>
            <a:r>
              <a:rPr sz="1200" spc="2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questa  stessa </a:t>
            </a:r>
            <a:r>
              <a:rPr sz="1200" dirty="0">
                <a:latin typeface="Times New Roman"/>
                <a:cs typeface="Times New Roman"/>
              </a:rPr>
              <a:t>soluzione </a:t>
            </a:r>
            <a:r>
              <a:rPr sz="1200" spc="-5" dirty="0">
                <a:latin typeface="Times New Roman"/>
                <a:cs typeface="Times New Roman"/>
              </a:rPr>
              <a:t>salina essenziale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circolasse 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corpo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corrente </a:t>
            </a:r>
            <a:r>
              <a:rPr sz="1200" dirty="0">
                <a:latin typeface="Times New Roman"/>
                <a:cs typeface="Times New Roman"/>
              </a:rPr>
              <a:t>sanguigna </a:t>
            </a:r>
            <a:r>
              <a:rPr sz="1200" spc="-5" dirty="0">
                <a:latin typeface="Times New Roman"/>
                <a:cs typeface="Times New Roman"/>
              </a:rPr>
              <a:t>che bagna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liberamente,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letteralmente sommerge, ogni </a:t>
            </a:r>
            <a:r>
              <a:rPr sz="1200" dirty="0">
                <a:latin typeface="Times New Roman"/>
                <a:cs typeface="Times New Roman"/>
              </a:rPr>
              <a:t>minuscola cellula </a:t>
            </a:r>
            <a:r>
              <a:rPr sz="1200" spc="-5" dirty="0">
                <a:latin typeface="Times New Roman"/>
                <a:cs typeface="Times New Roman"/>
              </a:rPr>
              <a:t>vivente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“mare”.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(664.5) 58:1.4 </a:t>
            </a:r>
            <a:r>
              <a:rPr sz="1200" dirty="0">
                <a:latin typeface="Times New Roman"/>
                <a:cs typeface="Times New Roman"/>
              </a:rPr>
              <a:t>I vostri antenati primitivi </a:t>
            </a:r>
            <a:r>
              <a:rPr sz="1200" spc="-5" dirty="0">
                <a:latin typeface="Times New Roman"/>
                <a:cs typeface="Times New Roman"/>
              </a:rPr>
              <a:t>circolavano liberamente nell’oceano </a:t>
            </a:r>
            <a:r>
              <a:rPr sz="1200" dirty="0">
                <a:latin typeface="Times New Roman"/>
                <a:cs typeface="Times New Roman"/>
              </a:rPr>
              <a:t>salato;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soluzione </a:t>
            </a:r>
            <a:r>
              <a:rPr sz="1200" spc="-5" dirty="0">
                <a:latin typeface="Times New Roman"/>
                <a:cs typeface="Times New Roman"/>
              </a:rPr>
              <a:t>salata simile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 dell’oceano circola </a:t>
            </a:r>
            <a:r>
              <a:rPr sz="1200" dirty="0">
                <a:latin typeface="Times New Roman"/>
                <a:cs typeface="Times New Roman"/>
              </a:rPr>
              <a:t>liberamente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corpo, bagnando ogni singola </a:t>
            </a:r>
            <a:r>
              <a:rPr sz="1200" dirty="0">
                <a:latin typeface="Times New Roman"/>
                <a:cs typeface="Times New Roman"/>
              </a:rPr>
              <a:t>cellula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liquido </a:t>
            </a:r>
            <a:r>
              <a:rPr sz="1200" spc="-5" dirty="0">
                <a:latin typeface="Times New Roman"/>
                <a:cs typeface="Times New Roman"/>
              </a:rPr>
              <a:t>chimico paragonabile, </a:t>
            </a:r>
            <a:r>
              <a:rPr sz="1200" dirty="0">
                <a:latin typeface="Times New Roman"/>
                <a:cs typeface="Times New Roman"/>
              </a:rPr>
              <a:t>in tutti i suoi  </a:t>
            </a:r>
            <a:r>
              <a:rPr sz="1200" spc="-5" dirty="0">
                <a:latin typeface="Times New Roman"/>
                <a:cs typeface="Times New Roman"/>
              </a:rPr>
              <a:t>elementi essenziali, </a:t>
            </a:r>
            <a:r>
              <a:rPr sz="1200" dirty="0">
                <a:latin typeface="Times New Roman"/>
                <a:cs typeface="Times New Roman"/>
              </a:rPr>
              <a:t>all’acqua </a:t>
            </a:r>
            <a:r>
              <a:rPr sz="1200" spc="-5" dirty="0">
                <a:latin typeface="Times New Roman"/>
                <a:cs typeface="Times New Roman"/>
              </a:rPr>
              <a:t>salata che stimolò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prime </a:t>
            </a:r>
            <a:r>
              <a:rPr sz="1200" dirty="0">
                <a:latin typeface="Times New Roman"/>
                <a:cs typeface="Times New Roman"/>
              </a:rPr>
              <a:t>reazioni protoplasmiche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prime cellule </a:t>
            </a:r>
            <a:r>
              <a:rPr sz="1200" spc="-5" dirty="0">
                <a:latin typeface="Times New Roman"/>
                <a:cs typeface="Times New Roman"/>
              </a:rPr>
              <a:t>viventi che </a:t>
            </a:r>
            <a:r>
              <a:rPr sz="1200" dirty="0">
                <a:latin typeface="Times New Roman"/>
                <a:cs typeface="Times New Roman"/>
              </a:rPr>
              <a:t>funzionarono </a:t>
            </a:r>
            <a:r>
              <a:rPr sz="1200" spc="-5" dirty="0">
                <a:latin typeface="Times New Roman"/>
                <a:cs typeface="Times New Roman"/>
              </a:rPr>
              <a:t>sul  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8636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(664.6) 58:1.5 </a:t>
            </a:r>
            <a:r>
              <a:rPr sz="1200" spc="-5" dirty="0">
                <a:latin typeface="Times New Roman"/>
                <a:cs typeface="Times New Roman"/>
              </a:rPr>
              <a:t>Ma all’inizio di quest’era Urantia si </a:t>
            </a:r>
            <a:r>
              <a:rPr sz="1200" dirty="0">
                <a:latin typeface="Times New Roman"/>
                <a:cs typeface="Times New Roman"/>
              </a:rPr>
              <a:t>sta </a:t>
            </a:r>
            <a:r>
              <a:rPr sz="1200" spc="-5" dirty="0">
                <a:latin typeface="Times New Roman"/>
                <a:cs typeface="Times New Roman"/>
              </a:rPr>
              <a:t>evolvendo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sensi verso </a:t>
            </a:r>
            <a:r>
              <a:rPr sz="1200" dirty="0">
                <a:latin typeface="Times New Roman"/>
                <a:cs typeface="Times New Roman"/>
              </a:rPr>
              <a:t>una condizione </a:t>
            </a:r>
            <a:r>
              <a:rPr sz="1200" spc="-5" dirty="0">
                <a:latin typeface="Times New Roman"/>
                <a:cs typeface="Times New Roman"/>
              </a:rPr>
              <a:t>favorevole al mantenimento delle  forme </a:t>
            </a:r>
            <a:r>
              <a:rPr sz="1200" dirty="0">
                <a:latin typeface="Times New Roman"/>
                <a:cs typeface="Times New Roman"/>
              </a:rPr>
              <a:t>iniziali di vita </a:t>
            </a:r>
            <a:r>
              <a:rPr sz="1200" spc="-5" dirty="0">
                <a:latin typeface="Times New Roman"/>
                <a:cs typeface="Times New Roman"/>
              </a:rPr>
              <a:t>marina. Lentamente </a:t>
            </a:r>
            <a:r>
              <a:rPr sz="1200" dirty="0">
                <a:latin typeface="Times New Roman"/>
                <a:cs typeface="Times New Roman"/>
              </a:rPr>
              <a:t>ma sicuramente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sviluppi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nelle </a:t>
            </a:r>
            <a:r>
              <a:rPr sz="1200" spc="-5" dirty="0">
                <a:latin typeface="Times New Roman"/>
                <a:cs typeface="Times New Roman"/>
              </a:rPr>
              <a:t>regioni dello </a:t>
            </a:r>
            <a:r>
              <a:rPr sz="1200" dirty="0">
                <a:latin typeface="Times New Roman"/>
                <a:cs typeface="Times New Roman"/>
              </a:rPr>
              <a:t>spazio adiacenti stanno  </a:t>
            </a:r>
            <a:r>
              <a:rPr sz="1200" spc="-5" dirty="0">
                <a:latin typeface="Times New Roman"/>
                <a:cs typeface="Times New Roman"/>
              </a:rPr>
              <a:t>preparando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quadro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successivi tentativi d’impiantare </a:t>
            </a:r>
            <a:r>
              <a:rPr sz="1200" dirty="0">
                <a:latin typeface="Times New Roman"/>
                <a:cs typeface="Times New Roman"/>
              </a:rPr>
              <a:t>le forme di 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avevamo </a:t>
            </a:r>
            <a:r>
              <a:rPr sz="1200" dirty="0">
                <a:latin typeface="Times New Roman"/>
                <a:cs typeface="Times New Roman"/>
              </a:rPr>
              <a:t>deciso </a:t>
            </a:r>
            <a:r>
              <a:rPr sz="1200" spc="-5" dirty="0">
                <a:latin typeface="Times New Roman"/>
                <a:cs typeface="Times New Roman"/>
              </a:rPr>
              <a:t>sarebbero state </a:t>
            </a:r>
            <a:r>
              <a:rPr sz="1200" dirty="0">
                <a:latin typeface="Times New Roman"/>
                <a:cs typeface="Times New Roman"/>
              </a:rPr>
              <a:t>le più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adatte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all’ambiente fisico </a:t>
            </a:r>
            <a:r>
              <a:rPr sz="1200" dirty="0">
                <a:latin typeface="Times New Roman"/>
                <a:cs typeface="Times New Roman"/>
              </a:rPr>
              <a:t>in via di </a:t>
            </a:r>
            <a:r>
              <a:rPr sz="1200" spc="-5" dirty="0">
                <a:latin typeface="Times New Roman"/>
                <a:cs typeface="Times New Roman"/>
              </a:rPr>
              <a:t>sviluppo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44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(665.1) 58:1.6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 dei </a:t>
            </a:r>
            <a:r>
              <a:rPr sz="1200" dirty="0">
                <a:latin typeface="Times New Roman"/>
                <a:cs typeface="Times New Roman"/>
              </a:rPr>
              <a:t>Portatori di Vita </a:t>
            </a:r>
            <a:r>
              <a:rPr sz="1200" spc="-5" dirty="0">
                <a:latin typeface="Times New Roman"/>
                <a:cs typeface="Times New Roman"/>
              </a:rPr>
              <a:t>ritornò su Jerusem, preferendo </a:t>
            </a:r>
            <a:r>
              <a:rPr sz="1200" dirty="0">
                <a:latin typeface="Times New Roman"/>
                <a:cs typeface="Times New Roman"/>
              </a:rPr>
              <a:t>aspettare il nuovo  </a:t>
            </a:r>
            <a:r>
              <a:rPr sz="1200" spc="-5" dirty="0">
                <a:latin typeface="Times New Roman"/>
                <a:cs typeface="Times New Roman"/>
              </a:rPr>
              <a:t>smembramento della </a:t>
            </a:r>
            <a:r>
              <a:rPr sz="1200" dirty="0">
                <a:latin typeface="Times New Roman"/>
                <a:cs typeface="Times New Roman"/>
              </a:rPr>
              <a:t>massa </a:t>
            </a:r>
            <a:r>
              <a:rPr sz="1200" spc="-5" dirty="0">
                <a:latin typeface="Times New Roman"/>
                <a:cs typeface="Times New Roman"/>
              </a:rPr>
              <a:t>continentale, </a:t>
            </a:r>
            <a:r>
              <a:rPr sz="1200" dirty="0">
                <a:latin typeface="Times New Roman"/>
                <a:cs typeface="Times New Roman"/>
              </a:rPr>
              <a:t>che avrebbe </a:t>
            </a:r>
            <a:r>
              <a:rPr sz="1200" spc="-5" dirty="0">
                <a:latin typeface="Times New Roman"/>
                <a:cs typeface="Times New Roman"/>
              </a:rPr>
              <a:t>fornito </a:t>
            </a:r>
            <a:r>
              <a:rPr sz="1200" dirty="0">
                <a:latin typeface="Times New Roman"/>
                <a:cs typeface="Times New Roman"/>
              </a:rPr>
              <a:t>ancor più mari </a:t>
            </a:r>
            <a:r>
              <a:rPr sz="1200" spc="-5" dirty="0">
                <a:latin typeface="Times New Roman"/>
                <a:cs typeface="Times New Roman"/>
              </a:rPr>
              <a:t>interni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baie riparate,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d’iniziare </a:t>
            </a:r>
            <a:r>
              <a:rPr sz="1200" dirty="0">
                <a:latin typeface="Times New Roman"/>
                <a:cs typeface="Times New Roman"/>
              </a:rPr>
              <a:t>effettivamente  l’impianto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811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(665.2) 58:1.7 </a:t>
            </a:r>
            <a:r>
              <a:rPr sz="1200" dirty="0">
                <a:latin typeface="Times New Roman"/>
                <a:cs typeface="Times New Roman"/>
              </a:rPr>
              <a:t>Su 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vita ha </a:t>
            </a:r>
            <a:r>
              <a:rPr sz="1200" spc="-5" dirty="0">
                <a:latin typeface="Times New Roman"/>
                <a:cs typeface="Times New Roman"/>
              </a:rPr>
              <a:t>un’origine marina, </a:t>
            </a:r>
            <a:r>
              <a:rPr sz="1200" dirty="0">
                <a:latin typeface="Times New Roman"/>
                <a:cs typeface="Times New Roman"/>
              </a:rPr>
              <a:t>le condizioni </a:t>
            </a:r>
            <a:r>
              <a:rPr sz="1200" spc="-5" dirty="0">
                <a:latin typeface="Times New Roman"/>
                <a:cs typeface="Times New Roman"/>
              </a:rPr>
              <a:t>ideali per l’impianto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sono offerte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mari interni,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esteso litorale </a:t>
            </a:r>
            <a:r>
              <a:rPr sz="1200" dirty="0">
                <a:latin typeface="Times New Roman"/>
                <a:cs typeface="Times New Roman"/>
              </a:rPr>
              <a:t>di acque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profonde e di baie </a:t>
            </a:r>
            <a:r>
              <a:rPr sz="1200" spc="-5" dirty="0">
                <a:latin typeface="Times New Roman"/>
                <a:cs typeface="Times New Roman"/>
              </a:rPr>
              <a:t>riparate.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una tale distribuzione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acque  della terra si </a:t>
            </a:r>
            <a:r>
              <a:rPr sz="1200" dirty="0">
                <a:latin typeface="Times New Roman"/>
                <a:cs typeface="Times New Roman"/>
              </a:rPr>
              <a:t>stava rapidamente sviluppando. </a:t>
            </a:r>
            <a:r>
              <a:rPr sz="1200" spc="-5" dirty="0">
                <a:latin typeface="Times New Roman"/>
                <a:cs typeface="Times New Roman"/>
              </a:rPr>
              <a:t>Questi antichi mari interni avevano raramente </a:t>
            </a:r>
            <a:r>
              <a:rPr sz="1200" dirty="0">
                <a:latin typeface="Times New Roman"/>
                <a:cs typeface="Times New Roman"/>
              </a:rPr>
              <a:t>una profondità </a:t>
            </a:r>
            <a:r>
              <a:rPr sz="1200" spc="-5" dirty="0">
                <a:latin typeface="Times New Roman"/>
                <a:cs typeface="Times New Roman"/>
              </a:rPr>
              <a:t>maggiore ai  centocinquanta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centottanta metri,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luce solare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penetrare </a:t>
            </a:r>
            <a:r>
              <a:rPr sz="1200" dirty="0">
                <a:latin typeface="Times New Roman"/>
                <a:cs typeface="Times New Roman"/>
              </a:rPr>
              <a:t>l’acqua </a:t>
            </a:r>
            <a:r>
              <a:rPr sz="1200" spc="-5" dirty="0">
                <a:latin typeface="Times New Roman"/>
                <a:cs typeface="Times New Roman"/>
              </a:rPr>
              <a:t>dell’oceano </a:t>
            </a:r>
            <a:r>
              <a:rPr sz="1200" dirty="0">
                <a:latin typeface="Times New Roman"/>
                <a:cs typeface="Times New Roman"/>
              </a:rPr>
              <a:t>per più di </a:t>
            </a:r>
            <a:r>
              <a:rPr sz="1200" spc="-5" dirty="0">
                <a:latin typeface="Times New Roman"/>
                <a:cs typeface="Times New Roman"/>
              </a:rPr>
              <a:t>centottanta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metri.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58480" cy="33458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73: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Giardino di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Eden</a:t>
            </a:r>
            <a:endParaRPr sz="2200">
              <a:latin typeface="Times New Roman"/>
              <a:cs typeface="Times New Roman"/>
            </a:endParaRPr>
          </a:p>
          <a:p>
            <a:pPr marL="63500" marR="109855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(821.1) 73:0.1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decadenza </a:t>
            </a:r>
            <a:r>
              <a:rPr sz="1200" spc="-5" dirty="0">
                <a:latin typeface="Times New Roman"/>
                <a:cs typeface="Times New Roman"/>
              </a:rPr>
              <a:t>culturale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l’indigenza </a:t>
            </a:r>
            <a:r>
              <a:rPr sz="1200" dirty="0">
                <a:latin typeface="Times New Roman"/>
                <a:cs typeface="Times New Roman"/>
              </a:rPr>
              <a:t>spirituale risultanti dalla </a:t>
            </a:r>
            <a:r>
              <a:rPr sz="1200" spc="-5" dirty="0">
                <a:latin typeface="Times New Roman"/>
                <a:cs typeface="Times New Roman"/>
              </a:rPr>
              <a:t>caduta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e dal conseguente disordine sociale  </a:t>
            </a:r>
            <a:r>
              <a:rPr sz="1200" spc="-5" dirty="0">
                <a:latin typeface="Times New Roman"/>
                <a:cs typeface="Times New Roman"/>
              </a:rPr>
              <a:t>ebbero scarso effetto sullo status </a:t>
            </a:r>
            <a:r>
              <a:rPr sz="1200" dirty="0">
                <a:latin typeface="Times New Roman"/>
                <a:cs typeface="Times New Roman"/>
              </a:rPr>
              <a:t>fisico o </a:t>
            </a:r>
            <a:r>
              <a:rPr sz="1200" spc="-5" dirty="0">
                <a:latin typeface="Times New Roman"/>
                <a:cs typeface="Times New Roman"/>
              </a:rPr>
              <a:t>biologico dei </a:t>
            </a:r>
            <a:r>
              <a:rPr sz="1200" dirty="0">
                <a:latin typeface="Times New Roman"/>
                <a:cs typeface="Times New Roman"/>
              </a:rPr>
              <a:t>popoli di </a:t>
            </a:r>
            <a:r>
              <a:rPr sz="1200" spc="-5" dirty="0">
                <a:latin typeface="Times New Roman"/>
                <a:cs typeface="Times New Roman"/>
              </a:rPr>
              <a:t>Urantia. L’evoluzione organica proseguì </a:t>
            </a:r>
            <a:r>
              <a:rPr sz="1200" dirty="0">
                <a:latin typeface="Times New Roman"/>
                <a:cs typeface="Times New Roman"/>
              </a:rPr>
              <a:t>di buon </a:t>
            </a:r>
            <a:r>
              <a:rPr sz="1200" spc="-5" dirty="0">
                <a:latin typeface="Times New Roman"/>
                <a:cs typeface="Times New Roman"/>
              </a:rPr>
              <a:t>passo, </a:t>
            </a:r>
            <a:r>
              <a:rPr sz="1200" spc="10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 </a:t>
            </a:r>
            <a:r>
              <a:rPr sz="1200" spc="-5" dirty="0">
                <a:latin typeface="Times New Roman"/>
                <a:cs typeface="Times New Roman"/>
              </a:rPr>
              <a:t>indipendentemente dal regresso culturale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morale che seguì </a:t>
            </a:r>
            <a:r>
              <a:rPr sz="1200" dirty="0">
                <a:latin typeface="Times New Roman"/>
                <a:cs typeface="Times New Roman"/>
              </a:rPr>
              <a:t>così rapidamente la </a:t>
            </a:r>
            <a:r>
              <a:rPr sz="1200" spc="-5" dirty="0">
                <a:latin typeface="Times New Roman"/>
                <a:cs typeface="Times New Roman"/>
              </a:rPr>
              <a:t>disaffezione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Daligastia.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venne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nella storia </a:t>
            </a:r>
            <a:r>
              <a:rPr sz="1200" spc="-5" dirty="0">
                <a:latin typeface="Times New Roman"/>
                <a:cs typeface="Times New Roman"/>
              </a:rPr>
              <a:t>planetaria, circa </a:t>
            </a:r>
            <a:r>
              <a:rPr sz="1200" dirty="0">
                <a:latin typeface="Times New Roman"/>
                <a:cs typeface="Times New Roman"/>
              </a:rPr>
              <a:t>quarantamila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in cui i Portatori di Vita in servizio </a:t>
            </a:r>
            <a:r>
              <a:rPr sz="1200" spc="-5" dirty="0">
                <a:latin typeface="Times New Roman"/>
                <a:cs typeface="Times New Roman"/>
              </a:rPr>
              <a:t>presero atto che </a:t>
            </a:r>
            <a:r>
              <a:rPr sz="1200" dirty="0">
                <a:latin typeface="Times New Roman"/>
                <a:cs typeface="Times New Roman"/>
              </a:rPr>
              <a:t>da un punto di  vista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biologico 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evolutivo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prossimo al suo culmine. Gli amministratori fiduciari  Melchizedek, </a:t>
            </a:r>
            <a:r>
              <a:rPr sz="1200" dirty="0">
                <a:latin typeface="Times New Roman"/>
                <a:cs typeface="Times New Roman"/>
              </a:rPr>
              <a:t>condividendo </a:t>
            </a:r>
            <a:r>
              <a:rPr sz="1200" spc="-5" dirty="0">
                <a:latin typeface="Times New Roman"/>
                <a:cs typeface="Times New Roman"/>
              </a:rPr>
              <a:t>questa opinione, accettarono </a:t>
            </a:r>
            <a:r>
              <a:rPr sz="1200" dirty="0">
                <a:latin typeface="Times New Roman"/>
                <a:cs typeface="Times New Roman"/>
              </a:rPr>
              <a:t>subito di unirsi ai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per chiedere agli Altissimi </a:t>
            </a:r>
            <a:r>
              <a:rPr sz="1200" dirty="0">
                <a:latin typeface="Times New Roman"/>
                <a:cs typeface="Times New Roman"/>
              </a:rPr>
              <a:t>di Edentia  di </a:t>
            </a:r>
            <a:r>
              <a:rPr sz="1200" spc="-5" dirty="0">
                <a:latin typeface="Times New Roman"/>
                <a:cs typeface="Times New Roman"/>
              </a:rPr>
              <a:t>far ispezionare Urantia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vista </a:t>
            </a:r>
            <a:r>
              <a:rPr sz="1200" dirty="0">
                <a:latin typeface="Times New Roman"/>
                <a:cs typeface="Times New Roman"/>
              </a:rPr>
              <a:t>di autorizzare </a:t>
            </a:r>
            <a:r>
              <a:rPr sz="1200" spc="-5" dirty="0">
                <a:latin typeface="Times New Roman"/>
                <a:cs typeface="Times New Roman"/>
              </a:rPr>
              <a:t>l’invio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elevatori </a:t>
            </a:r>
            <a:r>
              <a:rPr sz="1200" dirty="0">
                <a:latin typeface="Times New Roman"/>
                <a:cs typeface="Times New Roman"/>
              </a:rPr>
              <a:t>biologici, un </a:t>
            </a:r>
            <a:r>
              <a:rPr sz="1200" spc="-5" dirty="0">
                <a:latin typeface="Times New Roman"/>
                <a:cs typeface="Times New Roman"/>
              </a:rPr>
              <a:t>Figlio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Figlia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(821.2) 73:0.2 </a:t>
            </a:r>
            <a:r>
              <a:rPr sz="1200" spc="-5" dirty="0">
                <a:latin typeface="Times New Roman"/>
                <a:cs typeface="Times New Roman"/>
              </a:rPr>
              <a:t>Questa richiesta fu </a:t>
            </a:r>
            <a:r>
              <a:rPr sz="1200" dirty="0">
                <a:latin typeface="Times New Roman"/>
                <a:cs typeface="Times New Roman"/>
              </a:rPr>
              <a:t>rivolta </a:t>
            </a:r>
            <a:r>
              <a:rPr sz="1200" spc="-5" dirty="0">
                <a:latin typeface="Times New Roman"/>
                <a:cs typeface="Times New Roman"/>
              </a:rPr>
              <a:t>agli Altissimi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perché essi avevano esercitato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giurisdizione diretta su </a:t>
            </a:r>
            <a:r>
              <a:rPr sz="1200" dirty="0">
                <a:latin typeface="Times New Roman"/>
                <a:cs typeface="Times New Roman"/>
              </a:rPr>
              <a:t>molti affari 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caduta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e la vacanza </a:t>
            </a:r>
            <a:r>
              <a:rPr sz="1200" spc="-5" dirty="0">
                <a:latin typeface="Times New Roman"/>
                <a:cs typeface="Times New Roman"/>
              </a:rPr>
              <a:t>temporanea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autorità su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Jerusem.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08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(821.3) 73:0.3 </a:t>
            </a:r>
            <a:r>
              <a:rPr sz="1200" spc="-5" dirty="0">
                <a:latin typeface="Times New Roman"/>
                <a:cs typeface="Times New Roman"/>
              </a:rPr>
              <a:t>Tabamantia, supervisore </a:t>
            </a:r>
            <a:r>
              <a:rPr sz="1200" dirty="0">
                <a:latin typeface="Times New Roman"/>
                <a:cs typeface="Times New Roman"/>
              </a:rPr>
              <a:t>sovrano </a:t>
            </a:r>
            <a:r>
              <a:rPr sz="1200" spc="-5" dirty="0">
                <a:latin typeface="Times New Roman"/>
                <a:cs typeface="Times New Roman"/>
              </a:rPr>
              <a:t>della serie </a:t>
            </a:r>
            <a:r>
              <a:rPr sz="1200" dirty="0">
                <a:latin typeface="Times New Roman"/>
                <a:cs typeface="Times New Roman"/>
              </a:rPr>
              <a:t>di mondi </a:t>
            </a:r>
            <a:r>
              <a:rPr sz="1200" spc="-5" dirty="0">
                <a:latin typeface="Times New Roman"/>
                <a:cs typeface="Times New Roman"/>
              </a:rPr>
              <a:t>decimali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sperimentali, </a:t>
            </a:r>
            <a:r>
              <a:rPr sz="1200" dirty="0">
                <a:latin typeface="Times New Roman"/>
                <a:cs typeface="Times New Roman"/>
              </a:rPr>
              <a:t>venne </a:t>
            </a:r>
            <a:r>
              <a:rPr sz="1200" spc="-5" dirty="0">
                <a:latin typeface="Times New Roman"/>
                <a:cs typeface="Times New Roman"/>
              </a:rPr>
              <a:t>ad ispezionare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pianeta, </a:t>
            </a:r>
            <a:r>
              <a:rPr sz="1200" dirty="0">
                <a:latin typeface="Times New Roman"/>
                <a:cs typeface="Times New Roman"/>
              </a:rPr>
              <a:t>e dopo la  </a:t>
            </a:r>
            <a:r>
              <a:rPr sz="1200" spc="-5" dirty="0">
                <a:latin typeface="Times New Roman"/>
                <a:cs typeface="Times New Roman"/>
              </a:rPr>
              <a:t>sua verifica del </a:t>
            </a:r>
            <a:r>
              <a:rPr sz="1200" dirty="0">
                <a:latin typeface="Times New Roman"/>
                <a:cs typeface="Times New Roman"/>
              </a:rPr>
              <a:t>progresso </a:t>
            </a:r>
            <a:r>
              <a:rPr sz="1200" spc="-5" dirty="0">
                <a:latin typeface="Times New Roman"/>
                <a:cs typeface="Times New Roman"/>
              </a:rPr>
              <a:t>razziale, raccomandò debitamente che fossero assegnati ad Urantia dei Figli </a:t>
            </a:r>
            <a:r>
              <a:rPr sz="1200" dirty="0">
                <a:latin typeface="Times New Roman"/>
                <a:cs typeface="Times New Roman"/>
              </a:rPr>
              <a:t>Materiali.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meno di 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anni dopo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ispezione,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Figlia Materiali del sistema </a:t>
            </a:r>
            <a:r>
              <a:rPr sz="1200" dirty="0">
                <a:latin typeface="Times New Roman"/>
                <a:cs typeface="Times New Roman"/>
              </a:rPr>
              <a:t>locale, </a:t>
            </a:r>
            <a:r>
              <a:rPr sz="1200" spc="-5" dirty="0">
                <a:latin typeface="Times New Roman"/>
                <a:cs typeface="Times New Roman"/>
              </a:rPr>
              <a:t>arrivarono </a:t>
            </a:r>
            <a:r>
              <a:rPr sz="1200" dirty="0">
                <a:latin typeface="Times New Roman"/>
                <a:cs typeface="Times New Roman"/>
              </a:rPr>
              <a:t>e cominciarono il  loro </a:t>
            </a:r>
            <a:r>
              <a:rPr sz="1200" spc="-5" dirty="0">
                <a:latin typeface="Times New Roman"/>
                <a:cs typeface="Times New Roman"/>
              </a:rPr>
              <a:t>difficile 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sbrogliare gli affari confusi </a:t>
            </a:r>
            <a:r>
              <a:rPr sz="1200" dirty="0">
                <a:latin typeface="Times New Roman"/>
                <a:cs typeface="Times New Roman"/>
              </a:rPr>
              <a:t>di un pianeta </a:t>
            </a:r>
            <a:r>
              <a:rPr sz="1200" spc="-5" dirty="0">
                <a:latin typeface="Times New Roman"/>
                <a:cs typeface="Times New Roman"/>
              </a:rPr>
              <a:t>ritardato </a:t>
            </a:r>
            <a:r>
              <a:rPr sz="1200" dirty="0">
                <a:latin typeface="Times New Roman"/>
                <a:cs typeface="Times New Roman"/>
              </a:rPr>
              <a:t>dalla ribellione e </a:t>
            </a:r>
            <a:r>
              <a:rPr sz="1200" spc="-5" dirty="0">
                <a:latin typeface="Times New Roman"/>
                <a:cs typeface="Times New Roman"/>
              </a:rPr>
              <a:t>messo 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bando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dall’isolamento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138795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Noditi e gli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Amadoniti</a:t>
            </a:r>
            <a:endParaRPr sz="16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1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(821.4) 73:1.1 </a:t>
            </a:r>
            <a:r>
              <a:rPr sz="1200" dirty="0">
                <a:latin typeface="Times New Roman"/>
                <a:cs typeface="Times New Roman"/>
              </a:rPr>
              <a:t>Su un </a:t>
            </a:r>
            <a:r>
              <a:rPr sz="1200" spc="-5" dirty="0">
                <a:latin typeface="Times New Roman"/>
                <a:cs typeface="Times New Roman"/>
              </a:rPr>
              <a:t>pianeta normale l’arrivo del </a:t>
            </a:r>
            <a:r>
              <a:rPr sz="1200" dirty="0">
                <a:latin typeface="Times New Roman"/>
                <a:cs typeface="Times New Roman"/>
              </a:rPr>
              <a:t>Figlio </a:t>
            </a:r>
            <a:r>
              <a:rPr sz="1200" spc="-5" dirty="0">
                <a:latin typeface="Times New Roman"/>
                <a:cs typeface="Times New Roman"/>
              </a:rPr>
              <a:t>Materiale annuncerebbe generalmente l’avvicinarsi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  <a:p>
            <a:pPr marL="88900" marR="8572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d’invenzioni,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progresso materiale </a:t>
            </a:r>
            <a:r>
              <a:rPr sz="1200" dirty="0">
                <a:latin typeface="Times New Roman"/>
                <a:cs typeface="Times New Roman"/>
              </a:rPr>
              <a:t>e d’illuminazione </a:t>
            </a:r>
            <a:r>
              <a:rPr sz="1200" spc="-5" dirty="0">
                <a:latin typeface="Times New Roman"/>
                <a:cs typeface="Times New Roman"/>
              </a:rPr>
              <a:t>intellettuale. L’era postadamica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scientifica sulla </a:t>
            </a:r>
            <a:r>
              <a:rPr sz="1200" dirty="0">
                <a:latin typeface="Times New Roman"/>
                <a:cs typeface="Times New Roman"/>
              </a:rPr>
              <a:t>maggior  </a:t>
            </a:r>
            <a:r>
              <a:rPr sz="1200" spc="-5" dirty="0">
                <a:latin typeface="Times New Roman"/>
                <a:cs typeface="Times New Roman"/>
              </a:rPr>
              <a:t>parte dei </a:t>
            </a:r>
            <a:r>
              <a:rPr sz="1200" dirty="0">
                <a:latin typeface="Times New Roman"/>
                <a:cs typeface="Times New Roman"/>
              </a:rPr>
              <a:t>mondi, ma non fu </a:t>
            </a:r>
            <a:r>
              <a:rPr sz="1200" spc="-5" dirty="0">
                <a:latin typeface="Times New Roman"/>
                <a:cs typeface="Times New Roman"/>
              </a:rPr>
              <a:t>così su Urantia. </a:t>
            </a:r>
            <a:r>
              <a:rPr sz="1200" dirty="0">
                <a:latin typeface="Times New Roman"/>
                <a:cs typeface="Times New Roman"/>
              </a:rPr>
              <a:t>Benché il </a:t>
            </a:r>
            <a:r>
              <a:rPr sz="1200" spc="-5" dirty="0">
                <a:latin typeface="Times New Roman"/>
                <a:cs typeface="Times New Roman"/>
              </a:rPr>
              <a:t>pianeta fosse </a:t>
            </a:r>
            <a:r>
              <a:rPr sz="1200" dirty="0">
                <a:latin typeface="Times New Roman"/>
                <a:cs typeface="Times New Roman"/>
              </a:rPr>
              <a:t>popolato da razze </a:t>
            </a:r>
            <a:r>
              <a:rPr sz="1200" spc="-5" dirty="0">
                <a:latin typeface="Times New Roman"/>
                <a:cs typeface="Times New Roman"/>
              </a:rPr>
              <a:t>fisicamente </a:t>
            </a:r>
            <a:r>
              <a:rPr sz="1200" dirty="0">
                <a:latin typeface="Times New Roman"/>
                <a:cs typeface="Times New Roman"/>
              </a:rPr>
              <a:t>idonee, le </a:t>
            </a:r>
            <a:r>
              <a:rPr sz="1200" spc="-5" dirty="0">
                <a:latin typeface="Times New Roman"/>
                <a:cs typeface="Times New Roman"/>
              </a:rPr>
              <a:t>tribù languivano negli  abissi </a:t>
            </a:r>
            <a:r>
              <a:rPr sz="1200" dirty="0">
                <a:latin typeface="Times New Roman"/>
                <a:cs typeface="Times New Roman"/>
              </a:rPr>
              <a:t>dello stato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stagnazione </a:t>
            </a:r>
            <a:r>
              <a:rPr sz="1200" spc="-5" dirty="0">
                <a:latin typeface="Times New Roman"/>
                <a:cs typeface="Times New Roman"/>
              </a:rPr>
              <a:t>morale.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(821.5) 73:1.2 </a:t>
            </a:r>
            <a:r>
              <a:rPr sz="1200" spc="-5" dirty="0">
                <a:latin typeface="Times New Roman"/>
                <a:cs typeface="Times New Roman"/>
              </a:rPr>
              <a:t>Diecimila anni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ribellione praticamente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guadagni dell’amministrazione del Principe erano stati </a:t>
            </a:r>
            <a:r>
              <a:rPr sz="1200" dirty="0">
                <a:latin typeface="Times New Roman"/>
                <a:cs typeface="Times New Roman"/>
              </a:rPr>
              <a:t>annullati; le  razze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quanto sarebbero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se questo Figlio sviato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venuto su Urantia.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tradizioni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cultura del Principe Planetario </a:t>
            </a:r>
            <a:r>
              <a:rPr sz="1200" dirty="0">
                <a:latin typeface="Times New Roman"/>
                <a:cs typeface="Times New Roman"/>
              </a:rPr>
              <a:t>persisterono </a:t>
            </a:r>
            <a:r>
              <a:rPr sz="1200" spc="-5" dirty="0">
                <a:latin typeface="Times New Roman"/>
                <a:cs typeface="Times New Roman"/>
              </a:rPr>
              <a:t>soltanto presso </a:t>
            </a:r>
            <a:r>
              <a:rPr sz="1200" dirty="0">
                <a:latin typeface="Times New Roman"/>
                <a:cs typeface="Times New Roman"/>
              </a:rPr>
              <a:t>i Noditi e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Amadoniti.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95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(821.6) 73:1.3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i="1" dirty="0">
                <a:latin typeface="Times New Roman"/>
                <a:cs typeface="Times New Roman"/>
              </a:rPr>
              <a:t>Noditi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dei membri </a:t>
            </a:r>
            <a:r>
              <a:rPr sz="1200" dirty="0">
                <a:latin typeface="Times New Roman"/>
                <a:cs typeface="Times New Roman"/>
              </a:rPr>
              <a:t>ribelli </a:t>
            </a:r>
            <a:r>
              <a:rPr sz="1200" spc="-5" dirty="0">
                <a:latin typeface="Times New Roman"/>
                <a:cs typeface="Times New Roman"/>
              </a:rPr>
              <a:t>del gruppo del </a:t>
            </a:r>
            <a:r>
              <a:rPr sz="1200" dirty="0">
                <a:latin typeface="Times New Roman"/>
                <a:cs typeface="Times New Roman"/>
              </a:rPr>
              <a:t>Principe e </a:t>
            </a:r>
            <a:r>
              <a:rPr sz="1200" spc="-5" dirty="0">
                <a:latin typeface="Times New Roman"/>
                <a:cs typeface="Times New Roman"/>
              </a:rPr>
              <a:t>derivavano </a:t>
            </a:r>
            <a:r>
              <a:rPr sz="1200" dirty="0">
                <a:latin typeface="Times New Roman"/>
                <a:cs typeface="Times New Roman"/>
              </a:rPr>
              <a:t>il loro nome </a:t>
            </a:r>
            <a:r>
              <a:rPr sz="1200" spc="-5" dirty="0">
                <a:latin typeface="Times New Roman"/>
                <a:cs typeface="Times New Roman"/>
              </a:rPr>
              <a:t>dal loro </a:t>
            </a:r>
            <a:r>
              <a:rPr sz="1200" dirty="0">
                <a:latin typeface="Times New Roman"/>
                <a:cs typeface="Times New Roman"/>
              </a:rPr>
              <a:t>primo capo,  </a:t>
            </a:r>
            <a:r>
              <a:rPr sz="1200" spc="-5" dirty="0">
                <a:latin typeface="Times New Roman"/>
                <a:cs typeface="Times New Roman"/>
              </a:rPr>
              <a:t>Nod,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tempo presidente della commissione dell’industria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commercio di </a:t>
            </a:r>
            <a:r>
              <a:rPr sz="1200" spc="-5" dirty="0">
                <a:latin typeface="Times New Roman"/>
                <a:cs typeface="Times New Roman"/>
              </a:rPr>
              <a:t>Dalamatia. Gli </a:t>
            </a:r>
            <a:r>
              <a:rPr sz="1200" i="1" dirty="0">
                <a:latin typeface="Times New Roman"/>
                <a:cs typeface="Times New Roman"/>
              </a:rPr>
              <a:t>Amadoniti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degli  Andoniti che scelsero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rimanere fedeli con Van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Amadon. “Amadonita” </a:t>
            </a:r>
            <a:r>
              <a:rPr sz="1200" dirty="0">
                <a:latin typeface="Times New Roman"/>
                <a:cs typeface="Times New Roman"/>
              </a:rPr>
              <a:t>è più una </a:t>
            </a:r>
            <a:r>
              <a:rPr sz="1200" spc="-5" dirty="0">
                <a:latin typeface="Times New Roman"/>
                <a:cs typeface="Times New Roman"/>
              </a:rPr>
              <a:t>designazione culturale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religiosa che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termine razziale; </a:t>
            </a:r>
            <a:r>
              <a:rPr sz="1200" dirty="0">
                <a:latin typeface="Times New Roman"/>
                <a:cs typeface="Times New Roman"/>
              </a:rPr>
              <a:t>dal punto di vista razziale </a:t>
            </a:r>
            <a:r>
              <a:rPr sz="1200" spc="-5" dirty="0">
                <a:latin typeface="Times New Roman"/>
                <a:cs typeface="Times New Roman"/>
              </a:rPr>
              <a:t>gli Amadoniti erano </a:t>
            </a:r>
            <a:r>
              <a:rPr sz="1200" dirty="0">
                <a:latin typeface="Times New Roman"/>
                <a:cs typeface="Times New Roman"/>
              </a:rPr>
              <a:t>essenzialmente </a:t>
            </a:r>
            <a:r>
              <a:rPr sz="1200" i="1" dirty="0">
                <a:latin typeface="Times New Roman"/>
                <a:cs typeface="Times New Roman"/>
              </a:rPr>
              <a:t>Andoniti. </a:t>
            </a:r>
            <a:r>
              <a:rPr sz="1200" spc="-5" dirty="0">
                <a:latin typeface="Times New Roman"/>
                <a:cs typeface="Times New Roman"/>
              </a:rPr>
              <a:t>“Nodita”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termine sia culturale che  razziale, perché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Noditi costituivano l’ottava </a:t>
            </a:r>
            <a:r>
              <a:rPr sz="1200" dirty="0">
                <a:latin typeface="Times New Roman"/>
                <a:cs typeface="Times New Roman"/>
              </a:rPr>
              <a:t>razza 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9554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(822.1) 73:1.4 </a:t>
            </a:r>
            <a:r>
              <a:rPr sz="1200" spc="-5" dirty="0">
                <a:latin typeface="Times New Roman"/>
                <a:cs typeface="Times New Roman"/>
              </a:rPr>
              <a:t>Esisteva un’ostilità tradizionale </a:t>
            </a:r>
            <a:r>
              <a:rPr sz="1200" dirty="0">
                <a:latin typeface="Times New Roman"/>
                <a:cs typeface="Times New Roman"/>
              </a:rPr>
              <a:t>tra i Noditi e </a:t>
            </a:r>
            <a:r>
              <a:rPr sz="1200" spc="-5" dirty="0">
                <a:latin typeface="Times New Roman"/>
                <a:cs typeface="Times New Roman"/>
              </a:rPr>
              <a:t>gli Amadoniti. </a:t>
            </a:r>
            <a:r>
              <a:rPr sz="1200" dirty="0">
                <a:latin typeface="Times New Roman"/>
                <a:cs typeface="Times New Roman"/>
              </a:rPr>
              <a:t>Questa inimicizia </a:t>
            </a:r>
            <a:r>
              <a:rPr sz="1200" spc="-5" dirty="0">
                <a:latin typeface="Times New Roman"/>
                <a:cs typeface="Times New Roman"/>
              </a:rPr>
              <a:t>ritornava costantemente alla </a:t>
            </a:r>
            <a:r>
              <a:rPr sz="1200" dirty="0">
                <a:latin typeface="Times New Roman"/>
                <a:cs typeface="Times New Roman"/>
              </a:rPr>
              <a:t>superficie  tutte le volte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questi due </a:t>
            </a:r>
            <a:r>
              <a:rPr sz="1200" spc="-5" dirty="0">
                <a:latin typeface="Times New Roman"/>
                <a:cs typeface="Times New Roman"/>
              </a:rPr>
              <a:t>gruppi tentavano d’impegnarsi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un’impresa comune. </a:t>
            </a:r>
            <a:r>
              <a:rPr sz="1200" dirty="0">
                <a:latin typeface="Times New Roman"/>
                <a:cs typeface="Times New Roman"/>
              </a:rPr>
              <a:t>Anche più </a:t>
            </a:r>
            <a:r>
              <a:rPr sz="1200" spc="-5" dirty="0">
                <a:latin typeface="Times New Roman"/>
                <a:cs typeface="Times New Roman"/>
              </a:rPr>
              <a:t>tardi, negli </a:t>
            </a:r>
            <a:r>
              <a:rPr sz="1200" spc="5" dirty="0">
                <a:latin typeface="Times New Roman"/>
                <a:cs typeface="Times New Roman"/>
              </a:rPr>
              <a:t>affari  </a:t>
            </a:r>
            <a:r>
              <a:rPr sz="1200" spc="-5" dirty="0">
                <a:latin typeface="Times New Roman"/>
                <a:cs typeface="Times New Roman"/>
              </a:rPr>
              <a:t>dell’Eden,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estremamente difficile per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lavorare insieme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641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(822.2) 73:1.5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distruzione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di Nod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divisero in tre </a:t>
            </a:r>
            <a:r>
              <a:rPr sz="1200" spc="-5" dirty="0">
                <a:latin typeface="Times New Roman"/>
                <a:cs typeface="Times New Roman"/>
              </a:rPr>
              <a:t>gruppi maggiori.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centrale rimase nelle  immediate vicinanze del loro ambiente originario presso </a:t>
            </a:r>
            <a:r>
              <a:rPr sz="1200" dirty="0">
                <a:latin typeface="Times New Roman"/>
                <a:cs typeface="Times New Roman"/>
              </a:rPr>
              <a:t>il Golfo </a:t>
            </a:r>
            <a:r>
              <a:rPr sz="1200" spc="-5" dirty="0">
                <a:latin typeface="Times New Roman"/>
                <a:cs typeface="Times New Roman"/>
              </a:rPr>
              <a:t>Persico.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orientale </a:t>
            </a:r>
            <a:r>
              <a:rPr sz="1200" spc="-5" dirty="0">
                <a:latin typeface="Times New Roman"/>
                <a:cs typeface="Times New Roman"/>
              </a:rPr>
              <a:t>emigrò 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regioni elevate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093709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9654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Elam </a:t>
            </a:r>
            <a:r>
              <a:rPr sz="1200" spc="-5" dirty="0">
                <a:latin typeface="Times New Roman"/>
                <a:cs typeface="Times New Roman"/>
              </a:rPr>
              <a:t>ad est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valle dell’Eufrate.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occidentale </a:t>
            </a:r>
            <a:r>
              <a:rPr sz="1200" spc="-5" dirty="0">
                <a:latin typeface="Times New Roman"/>
                <a:cs typeface="Times New Roman"/>
              </a:rPr>
              <a:t>si stabilì sulla riva siriana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nordest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Mediterraneo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territorio  </a:t>
            </a:r>
            <a:r>
              <a:rPr sz="1200" spc="-5" dirty="0">
                <a:latin typeface="Times New Roman"/>
                <a:cs typeface="Times New Roman"/>
              </a:rPr>
              <a:t>adiacente.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(822.3) 73:1.6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Noditi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erano largamente </a:t>
            </a:r>
            <a:r>
              <a:rPr sz="1200" dirty="0">
                <a:latin typeface="Times New Roman"/>
                <a:cs typeface="Times New Roman"/>
              </a:rPr>
              <a:t>congiunti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Sangik </a:t>
            </a:r>
            <a:r>
              <a:rPr sz="1200" spc="-5" dirty="0">
                <a:latin typeface="Times New Roman"/>
                <a:cs typeface="Times New Roman"/>
              </a:rPr>
              <a:t>ed avevano lasciato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progenie capace.  Successivamente alcuni discendenti dei ribelli Dalamatiani si </a:t>
            </a:r>
            <a:r>
              <a:rPr sz="1200" dirty="0">
                <a:latin typeface="Times New Roman"/>
                <a:cs typeface="Times New Roman"/>
              </a:rPr>
              <a:t>unirono a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fedeli seguaci nelle terre situate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1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della  Mesopotamia. </a:t>
            </a:r>
            <a:r>
              <a:rPr sz="1200" dirty="0">
                <a:latin typeface="Times New Roman"/>
                <a:cs typeface="Times New Roman"/>
              </a:rPr>
              <a:t>Qui, in prossimità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-10" dirty="0">
                <a:latin typeface="Times New Roman"/>
                <a:cs typeface="Times New Roman"/>
              </a:rPr>
              <a:t>Lago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regione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sud del </a:t>
            </a:r>
            <a:r>
              <a:rPr sz="1200" dirty="0">
                <a:latin typeface="Times New Roman"/>
                <a:cs typeface="Times New Roman"/>
              </a:rPr>
              <a:t>Mar </a:t>
            </a:r>
            <a:r>
              <a:rPr sz="1200" spc="-5" dirty="0">
                <a:latin typeface="Times New Roman"/>
                <a:cs typeface="Times New Roman"/>
              </a:rPr>
              <a:t>Caspio, </a:t>
            </a:r>
            <a:r>
              <a:rPr sz="1200" dirty="0">
                <a:latin typeface="Times New Roman"/>
                <a:cs typeface="Times New Roman"/>
              </a:rPr>
              <a:t>i Noditi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unirono e </a:t>
            </a:r>
            <a:r>
              <a:rPr sz="1200" spc="-5" dirty="0">
                <a:latin typeface="Times New Roman"/>
                <a:cs typeface="Times New Roman"/>
              </a:rPr>
              <a:t>si mescolarono con gli  Amadoniti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considerati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“potenti </a:t>
            </a:r>
            <a:r>
              <a:rPr sz="1200" dirty="0">
                <a:latin typeface="Times New Roman"/>
                <a:cs typeface="Times New Roman"/>
              </a:rPr>
              <a:t>uomini di un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235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(822.4) 73:1.7 </a:t>
            </a:r>
            <a:r>
              <a:rPr sz="1200" spc="-5" dirty="0">
                <a:latin typeface="Times New Roman"/>
                <a:cs typeface="Times New Roman"/>
              </a:rPr>
              <a:t>Prima dell’arrivo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questi gruppi </a:t>
            </a:r>
            <a:r>
              <a:rPr sz="1200" dirty="0">
                <a:latin typeface="Times New Roman"/>
                <a:cs typeface="Times New Roman"/>
              </a:rPr>
              <a:t>— i Noditi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Amadoniti —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le razze più evolute e più colte 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progettazione del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Giardino</a:t>
            </a:r>
            <a:endParaRPr sz="1600">
              <a:latin typeface="Times New Roman"/>
              <a:cs typeface="Times New Roman"/>
            </a:endParaRPr>
          </a:p>
          <a:p>
            <a:pPr marL="88900" marR="132715">
              <a:lnSpc>
                <a:spcPct val="95600"/>
              </a:lnSpc>
              <a:spcBef>
                <a:spcPts val="138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(822.5) 73:2.1 </a:t>
            </a:r>
            <a:r>
              <a:rPr sz="1200" spc="-5" dirty="0">
                <a:latin typeface="Times New Roman"/>
                <a:cs typeface="Times New Roman"/>
              </a:rPr>
              <a:t>Per quasi cento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prima dell’ispezione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Tabamantia, </a:t>
            </a:r>
            <a:r>
              <a:rPr sz="1200" dirty="0">
                <a:latin typeface="Times New Roman"/>
                <a:cs typeface="Times New Roman"/>
              </a:rPr>
              <a:t>Van ed i </a:t>
            </a:r>
            <a:r>
              <a:rPr sz="1200" spc="-5" dirty="0">
                <a:latin typeface="Times New Roman"/>
                <a:cs typeface="Times New Roman"/>
              </a:rPr>
              <a:t>suoi associati, </a:t>
            </a:r>
            <a:r>
              <a:rPr sz="1200" dirty="0">
                <a:latin typeface="Times New Roman"/>
                <a:cs typeface="Times New Roman"/>
              </a:rPr>
              <a:t>dal loro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di etica e di  </a:t>
            </a:r>
            <a:r>
              <a:rPr sz="1200" spc="-5" dirty="0">
                <a:latin typeface="Times New Roman"/>
                <a:cs typeface="Times New Roman"/>
              </a:rPr>
              <a:t>cultura mondiale situato sugli altopiani, avevano predicato </a:t>
            </a:r>
            <a:r>
              <a:rPr sz="1200" dirty="0">
                <a:latin typeface="Times New Roman"/>
                <a:cs typeface="Times New Roman"/>
              </a:rPr>
              <a:t>la venuta di un Figlio di </a:t>
            </a:r>
            <a:r>
              <a:rPr sz="1200" spc="-5" dirty="0">
                <a:latin typeface="Times New Roman"/>
                <a:cs typeface="Times New Roman"/>
              </a:rPr>
              <a:t>Dio promesso,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elevatore razziale,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insegnante della </a:t>
            </a:r>
            <a:r>
              <a:rPr sz="1200" dirty="0">
                <a:latin typeface="Times New Roman"/>
                <a:cs typeface="Times New Roman"/>
              </a:rPr>
              <a:t>verità e un </a:t>
            </a:r>
            <a:r>
              <a:rPr sz="1200" spc="-5" dirty="0">
                <a:latin typeface="Times New Roman"/>
                <a:cs typeface="Times New Roman"/>
              </a:rPr>
              <a:t>degno </a:t>
            </a:r>
            <a:r>
              <a:rPr sz="1200" dirty="0">
                <a:latin typeface="Times New Roman"/>
                <a:cs typeface="Times New Roman"/>
              </a:rPr>
              <a:t>successore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traditore </a:t>
            </a:r>
            <a:r>
              <a:rPr sz="1200" spc="-5" dirty="0">
                <a:latin typeface="Times New Roman"/>
                <a:cs typeface="Times New Roman"/>
              </a:rPr>
              <a:t>Caligastia. Benché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degli abitanti del pianeta </a:t>
            </a:r>
            <a:r>
              <a:rPr sz="1200" dirty="0">
                <a:latin typeface="Times New Roman"/>
                <a:cs typeface="Times New Roman"/>
              </a:rPr>
              <a:t>di quel  tempo </a:t>
            </a:r>
            <a:r>
              <a:rPr sz="1200" spc="-5" dirty="0">
                <a:latin typeface="Times New Roman"/>
                <a:cs typeface="Times New Roman"/>
              </a:rPr>
              <a:t>accordassero </a:t>
            </a:r>
            <a:r>
              <a:rPr sz="1200" dirty="0">
                <a:latin typeface="Times New Roman"/>
                <a:cs typeface="Times New Roman"/>
              </a:rPr>
              <a:t>poco o </a:t>
            </a:r>
            <a:r>
              <a:rPr sz="1200" spc="-5" dirty="0">
                <a:latin typeface="Times New Roman"/>
                <a:cs typeface="Times New Roman"/>
              </a:rPr>
              <a:t>nessun interesse </a:t>
            </a:r>
            <a:r>
              <a:rPr sz="1200" dirty="0">
                <a:latin typeface="Times New Roman"/>
                <a:cs typeface="Times New Roman"/>
              </a:rPr>
              <a:t>a tale </a:t>
            </a:r>
            <a:r>
              <a:rPr sz="1200" spc="-5" dirty="0">
                <a:latin typeface="Times New Roman"/>
                <a:cs typeface="Times New Roman"/>
              </a:rPr>
              <a:t>predizione,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contatto diretto con Van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Amadon </a:t>
            </a:r>
            <a:r>
              <a:rPr sz="1200" dirty="0">
                <a:latin typeface="Times New Roman"/>
                <a:cs typeface="Times New Roman"/>
              </a:rPr>
              <a:t>presero sul  </a:t>
            </a:r>
            <a:r>
              <a:rPr sz="1200" spc="-5" dirty="0">
                <a:latin typeface="Times New Roman"/>
                <a:cs typeface="Times New Roman"/>
              </a:rPr>
              <a:t>serio questo insegnamento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fare dei </a:t>
            </a:r>
            <a:r>
              <a:rPr sz="1200" spc="-5" dirty="0">
                <a:latin typeface="Times New Roman"/>
                <a:cs typeface="Times New Roman"/>
              </a:rPr>
              <a:t>progetti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realmente 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promesso.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88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(822.6) 73:2.2 </a:t>
            </a:r>
            <a:r>
              <a:rPr sz="1200" spc="-5" dirty="0">
                <a:latin typeface="Times New Roman"/>
                <a:cs typeface="Times New Roman"/>
              </a:rPr>
              <a:t>Van raccontò </a:t>
            </a:r>
            <a:r>
              <a:rPr sz="1200" dirty="0">
                <a:latin typeface="Times New Roman"/>
                <a:cs typeface="Times New Roman"/>
              </a:rPr>
              <a:t>ai suoi più </a:t>
            </a:r>
            <a:r>
              <a:rPr sz="1200" spc="-5" dirty="0">
                <a:latin typeface="Times New Roman"/>
                <a:cs typeface="Times New Roman"/>
              </a:rPr>
              <a:t>vicini collaboratori </a:t>
            </a:r>
            <a:r>
              <a:rPr sz="1200" dirty="0">
                <a:latin typeface="Times New Roman"/>
                <a:cs typeface="Times New Roman"/>
              </a:rPr>
              <a:t>la storia </a:t>
            </a:r>
            <a:r>
              <a:rPr sz="1200" spc="-5" dirty="0">
                <a:latin typeface="Times New Roman"/>
                <a:cs typeface="Times New Roman"/>
              </a:rPr>
              <a:t>dei Figli Materiali su </a:t>
            </a:r>
            <a:r>
              <a:rPr sz="1200" dirty="0">
                <a:latin typeface="Times New Roman"/>
                <a:cs typeface="Times New Roman"/>
              </a:rPr>
              <a:t>Jerusem; quello che aveva conosciuto di </a:t>
            </a:r>
            <a:r>
              <a:rPr sz="1200" spc="-5" dirty="0">
                <a:latin typeface="Times New Roman"/>
                <a:cs typeface="Times New Roman"/>
              </a:rPr>
              <a:t>loro 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venire su Urantia. Egli </a:t>
            </a:r>
            <a:r>
              <a:rPr sz="1200" dirty="0">
                <a:latin typeface="Times New Roman"/>
                <a:cs typeface="Times New Roman"/>
              </a:rPr>
              <a:t>sapeva bene che questi </a:t>
            </a:r>
            <a:r>
              <a:rPr sz="1200" spc="-5" dirty="0">
                <a:latin typeface="Times New Roman"/>
                <a:cs typeface="Times New Roman"/>
              </a:rPr>
              <a:t>Figli Adamici </a:t>
            </a:r>
            <a:r>
              <a:rPr sz="1200" dirty="0">
                <a:latin typeface="Times New Roman"/>
                <a:cs typeface="Times New Roman"/>
              </a:rPr>
              <a:t>vivevano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 dimore-giardino </a:t>
            </a:r>
            <a:r>
              <a:rPr sz="1200" spc="-5" dirty="0">
                <a:latin typeface="Times New Roman"/>
                <a:cs typeface="Times New Roman"/>
              </a:rPr>
              <a:t>semplici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graziose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propose, ottantatré anni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ed Eva, </a:t>
            </a:r>
            <a:r>
              <a:rPr sz="1200" dirty="0">
                <a:latin typeface="Times New Roman"/>
                <a:cs typeface="Times New Roman"/>
              </a:rPr>
              <a:t>di dedicarsi tutti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proclamazione della loro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 preparazione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dimora-giardino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accoglierli.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547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933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(822.7) 73:2.3 </a:t>
            </a:r>
            <a:r>
              <a:rPr sz="1200" spc="-5" dirty="0">
                <a:latin typeface="Times New Roman"/>
                <a:cs typeface="Times New Roman"/>
              </a:rPr>
              <a:t>Dal loro quartier generale sugli </a:t>
            </a:r>
            <a:r>
              <a:rPr sz="1200" dirty="0">
                <a:latin typeface="Times New Roman"/>
                <a:cs typeface="Times New Roman"/>
              </a:rPr>
              <a:t>altopiani e </a:t>
            </a:r>
            <a:r>
              <a:rPr sz="1200" spc="-5" dirty="0">
                <a:latin typeface="Times New Roman"/>
                <a:cs typeface="Times New Roman"/>
              </a:rPr>
              <a:t>dai sessantuno </a:t>
            </a:r>
            <a:r>
              <a:rPr sz="1200" dirty="0">
                <a:latin typeface="Times New Roman"/>
                <a:cs typeface="Times New Roman"/>
              </a:rPr>
              <a:t>insediamenti </a:t>
            </a:r>
            <a:r>
              <a:rPr sz="1200" spc="-5" dirty="0">
                <a:latin typeface="Times New Roman"/>
                <a:cs typeface="Times New Roman"/>
              </a:rPr>
              <a:t>sparsi lontano, Van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Amadon reclutarono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più di </a:t>
            </a:r>
            <a:r>
              <a:rPr sz="1200" spc="-5" dirty="0">
                <a:latin typeface="Times New Roman"/>
                <a:cs typeface="Times New Roman"/>
              </a:rPr>
              <a:t>tremila lavoratori </a:t>
            </a:r>
            <a:r>
              <a:rPr sz="1200" dirty="0">
                <a:latin typeface="Times New Roman"/>
                <a:cs typeface="Times New Roman"/>
              </a:rPr>
              <a:t>entusiasti e volonterosi, i </a:t>
            </a:r>
            <a:r>
              <a:rPr sz="1200" spc="-5" dirty="0">
                <a:latin typeface="Times New Roman"/>
                <a:cs typeface="Times New Roman"/>
              </a:rPr>
              <a:t>quali, </a:t>
            </a:r>
            <a:r>
              <a:rPr sz="1200" dirty="0">
                <a:latin typeface="Times New Roman"/>
                <a:cs typeface="Times New Roman"/>
              </a:rPr>
              <a:t>in una solenne </a:t>
            </a:r>
            <a:r>
              <a:rPr sz="1200" spc="-5" dirty="0">
                <a:latin typeface="Times New Roman"/>
                <a:cs typeface="Times New Roman"/>
              </a:rPr>
              <a:t>assemblea, si consacrarono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missione di  </a:t>
            </a:r>
            <a:r>
              <a:rPr sz="1200" spc="-5" dirty="0">
                <a:latin typeface="Times New Roman"/>
                <a:cs typeface="Times New Roman"/>
              </a:rPr>
              <a:t>preparazione per l’arrivo del promesso </a:t>
            </a:r>
            <a:r>
              <a:rPr sz="1200" dirty="0">
                <a:latin typeface="Times New Roman"/>
                <a:cs typeface="Times New Roman"/>
              </a:rPr>
              <a:t>— o almeno </a:t>
            </a:r>
            <a:r>
              <a:rPr sz="1200" spc="-5" dirty="0">
                <a:latin typeface="Times New Roman"/>
                <a:cs typeface="Times New Roman"/>
              </a:rPr>
              <a:t>atteso </a:t>
            </a:r>
            <a:r>
              <a:rPr sz="1200" dirty="0">
                <a:latin typeface="Times New Roman"/>
                <a:cs typeface="Times New Roman"/>
              </a:rPr>
              <a:t>—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25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(822.8) 73:2.4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divise i </a:t>
            </a:r>
            <a:r>
              <a:rPr sz="1200" spc="-5" dirty="0">
                <a:latin typeface="Times New Roman"/>
                <a:cs typeface="Times New Roman"/>
              </a:rPr>
              <a:t>suoi volontari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cento compagnie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capitano al comando </a:t>
            </a:r>
            <a:r>
              <a:rPr sz="1200" dirty="0">
                <a:latin typeface="Times New Roman"/>
                <a:cs typeface="Times New Roman"/>
              </a:rPr>
              <a:t>di ciascuna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che serviva </a:t>
            </a:r>
            <a:r>
              <a:rPr sz="1200" spc="-5" dirty="0">
                <a:latin typeface="Times New Roman"/>
                <a:cs typeface="Times New Roman"/>
              </a:rPr>
              <a:t>nel  suo stato maggiore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come ufficiale </a:t>
            </a:r>
            <a:r>
              <a:rPr sz="1200" dirty="0">
                <a:latin typeface="Times New Roman"/>
                <a:cs typeface="Times New Roman"/>
              </a:rPr>
              <a:t>di collegamento, </a:t>
            </a:r>
            <a:r>
              <a:rPr sz="1200" spc="-5" dirty="0">
                <a:latin typeface="Times New Roman"/>
                <a:cs typeface="Times New Roman"/>
              </a:rPr>
              <a:t>tenendo </a:t>
            </a:r>
            <a:r>
              <a:rPr sz="1200" dirty="0">
                <a:latin typeface="Times New Roman"/>
                <a:cs typeface="Times New Roman"/>
              </a:rPr>
              <a:t>Amadon </a:t>
            </a:r>
            <a:r>
              <a:rPr sz="1200" spc="-5" dirty="0">
                <a:latin typeface="Times New Roman"/>
                <a:cs typeface="Times New Roman"/>
              </a:rPr>
              <a:t>come suo collaboratore personale.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Queste</a:t>
            </a:r>
            <a:endParaRPr sz="1200">
              <a:latin typeface="Times New Roman"/>
              <a:cs typeface="Times New Roman"/>
            </a:endParaRPr>
          </a:p>
          <a:p>
            <a:pPr marL="88900" marR="20383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commissioni cominciarono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seriamente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lavori preliminari, ed </a:t>
            </a:r>
            <a:r>
              <a:rPr sz="1200" dirty="0">
                <a:latin typeface="Times New Roman"/>
                <a:cs typeface="Times New Roman"/>
              </a:rPr>
              <a:t>il comitato </a:t>
            </a:r>
            <a:r>
              <a:rPr sz="1200" spc="-5" dirty="0">
                <a:latin typeface="Times New Roman"/>
                <a:cs typeface="Times New Roman"/>
              </a:rPr>
              <a:t>per l’ubicazione del Giardino partì alla ricerca  del luogo</a:t>
            </a:r>
            <a:r>
              <a:rPr sz="1200" dirty="0">
                <a:latin typeface="Times New Roman"/>
                <a:cs typeface="Times New Roman"/>
              </a:rPr>
              <a:t> ideale.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(822.9) 73:2.5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Caligastia e </a:t>
            </a:r>
            <a:r>
              <a:rPr sz="1200" spc="-5" dirty="0">
                <a:latin typeface="Times New Roman"/>
                <a:cs typeface="Times New Roman"/>
              </a:rPr>
              <a:t>Daligastia fossero stati privati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del </a:t>
            </a:r>
            <a:r>
              <a:rPr sz="1200" spc="-5" dirty="0">
                <a:latin typeface="Times New Roman"/>
                <a:cs typeface="Times New Roman"/>
              </a:rPr>
              <a:t>loro 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nuocere, fecero </a:t>
            </a:r>
            <a:r>
              <a:rPr sz="1200" dirty="0">
                <a:latin typeface="Times New Roman"/>
                <a:cs typeface="Times New Roman"/>
              </a:rPr>
              <a:t>tutto il possibile </a:t>
            </a:r>
            <a:r>
              <a:rPr sz="1200" spc="-1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frustrare ed intralciare </a:t>
            </a:r>
            <a:r>
              <a:rPr sz="1200" dirty="0">
                <a:latin typeface="Times New Roman"/>
                <a:cs typeface="Times New Roman"/>
              </a:rPr>
              <a:t>il lavoro di </a:t>
            </a:r>
            <a:r>
              <a:rPr sz="1200" spc="-5" dirty="0">
                <a:latin typeface="Times New Roman"/>
                <a:cs typeface="Times New Roman"/>
              </a:rPr>
              <a:t>preparazione del Giardino. Ma </a:t>
            </a:r>
            <a:r>
              <a:rPr sz="1200" dirty="0">
                <a:latin typeface="Times New Roman"/>
                <a:cs typeface="Times New Roman"/>
              </a:rPr>
              <a:t>le loro manovre </a:t>
            </a:r>
            <a:r>
              <a:rPr sz="1200" spc="-5" dirty="0">
                <a:latin typeface="Times New Roman"/>
                <a:cs typeface="Times New Roman"/>
              </a:rPr>
              <a:t>perverse furono largamente controbilanciate dalle  attività leali delle quasi diecimila creature intermedie fedeli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lavorarono infaticabilmente per far progredire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l’iniziativa.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L’ubicazione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Giardino</a:t>
            </a:r>
            <a:endParaRPr sz="1600">
              <a:latin typeface="Times New Roman"/>
              <a:cs typeface="Times New Roman"/>
            </a:endParaRPr>
          </a:p>
          <a:p>
            <a:pPr marL="88900" marR="240029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(823.1) 73:3.1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comitato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l’ubicazione del Giardino rimase assente </a:t>
            </a:r>
            <a:r>
              <a:rPr sz="1200" dirty="0">
                <a:latin typeface="Times New Roman"/>
                <a:cs typeface="Times New Roman"/>
              </a:rPr>
              <a:t>per quasi tre </a:t>
            </a:r>
            <a:r>
              <a:rPr sz="1200" spc="-5" dirty="0">
                <a:latin typeface="Times New Roman"/>
                <a:cs typeface="Times New Roman"/>
              </a:rPr>
              <a:t>anni. </a:t>
            </a:r>
            <a:r>
              <a:rPr sz="1200" dirty="0">
                <a:latin typeface="Times New Roman"/>
                <a:cs typeface="Times New Roman"/>
              </a:rPr>
              <a:t>Esso fece un rapporto </a:t>
            </a:r>
            <a:r>
              <a:rPr sz="1200" spc="-5" dirty="0">
                <a:latin typeface="Times New Roman"/>
                <a:cs typeface="Times New Roman"/>
              </a:rPr>
              <a:t>favorevole su </a:t>
            </a:r>
            <a:r>
              <a:rPr sz="1200" dirty="0">
                <a:latin typeface="Times New Roman"/>
                <a:cs typeface="Times New Roman"/>
              </a:rPr>
              <a:t>tre  possibili </a:t>
            </a:r>
            <a:r>
              <a:rPr sz="1200" spc="-5" dirty="0">
                <a:latin typeface="Times New Roman"/>
                <a:cs typeface="Times New Roman"/>
              </a:rPr>
              <a:t>posizioni: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un’isola </a:t>
            </a:r>
            <a:r>
              <a:rPr sz="1200" spc="-5" dirty="0">
                <a:latin typeface="Times New Roman"/>
                <a:cs typeface="Times New Roman"/>
              </a:rPr>
              <a:t>nel Golfo Persico;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era la posizione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fiume </a:t>
            </a:r>
            <a:r>
              <a:rPr sz="1200" spc="-5" dirty="0">
                <a:latin typeface="Times New Roman"/>
                <a:cs typeface="Times New Roman"/>
              </a:rPr>
              <a:t>occupata successivamente </a:t>
            </a:r>
            <a:r>
              <a:rPr sz="1200" dirty="0">
                <a:latin typeface="Times New Roman"/>
                <a:cs typeface="Times New Roman"/>
              </a:rPr>
              <a:t>per il  </a:t>
            </a:r>
            <a:r>
              <a:rPr sz="1200" spc="-5" dirty="0">
                <a:latin typeface="Times New Roman"/>
                <a:cs typeface="Times New Roman"/>
              </a:rPr>
              <a:t>secondo giardino; </a:t>
            </a:r>
            <a:r>
              <a:rPr sz="1200" dirty="0">
                <a:latin typeface="Times New Roman"/>
                <a:cs typeface="Times New Roman"/>
              </a:rPr>
              <a:t>la terza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e stretta penisola —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un’isola — </a:t>
            </a:r>
            <a:r>
              <a:rPr sz="1200" spc="-5" dirty="0">
                <a:latin typeface="Times New Roman"/>
                <a:cs typeface="Times New Roman"/>
              </a:rPr>
              <a:t>che si stendeva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ovest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costa  orientale del </a:t>
            </a:r>
            <a:r>
              <a:rPr sz="1200" dirty="0">
                <a:latin typeface="Times New Roman"/>
                <a:cs typeface="Times New Roman"/>
              </a:rPr>
              <a:t>Mare </a:t>
            </a:r>
            <a:r>
              <a:rPr sz="1200" spc="-5" dirty="0">
                <a:latin typeface="Times New Roman"/>
                <a:cs typeface="Times New Roman"/>
              </a:rPr>
              <a:t>Mediterraneo.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914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(823.2) 73:3.2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comitato </a:t>
            </a:r>
            <a:r>
              <a:rPr sz="1200" dirty="0">
                <a:latin typeface="Times New Roman"/>
                <a:cs typeface="Times New Roman"/>
              </a:rPr>
              <a:t>preferì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unanimemente 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soluzione.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scelto </a:t>
            </a:r>
            <a:r>
              <a:rPr sz="1200" spc="-5" dirty="0">
                <a:latin typeface="Times New Roman"/>
                <a:cs typeface="Times New Roman"/>
              </a:rPr>
              <a:t>questo luogo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vollero </a:t>
            </a:r>
            <a:r>
              <a:rPr sz="1200" spc="-5" dirty="0">
                <a:latin typeface="Times New Roman"/>
                <a:cs typeface="Times New Roman"/>
              </a:rPr>
              <a:t>due </a:t>
            </a:r>
            <a:r>
              <a:rPr sz="1200" spc="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trasferire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quartier generale culturale del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compreso l’albero della vita, su questa penisola mediterranea.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abitanti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penisola, </a:t>
            </a:r>
            <a:r>
              <a:rPr sz="1200" dirty="0">
                <a:latin typeface="Times New Roman"/>
                <a:cs typeface="Times New Roman"/>
              </a:rPr>
              <a:t>salvo un solo </a:t>
            </a:r>
            <a:r>
              <a:rPr sz="1200" spc="-5" dirty="0">
                <a:latin typeface="Times New Roman"/>
                <a:cs typeface="Times New Roman"/>
              </a:rPr>
              <a:t>gruppo, evacuarono </a:t>
            </a:r>
            <a:r>
              <a:rPr sz="1200" dirty="0">
                <a:latin typeface="Times New Roman"/>
                <a:cs typeface="Times New Roman"/>
              </a:rPr>
              <a:t>pacificamente </a:t>
            </a:r>
            <a:r>
              <a:rPr sz="1200" spc="-5" dirty="0">
                <a:latin typeface="Times New Roman"/>
                <a:cs typeface="Times New Roman"/>
              </a:rPr>
              <a:t>quando arrivarono Van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800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(823.3) 73:3.3 </a:t>
            </a:r>
            <a:r>
              <a:rPr sz="1200" spc="-5" dirty="0">
                <a:latin typeface="Times New Roman"/>
                <a:cs typeface="Times New Roman"/>
              </a:rPr>
              <a:t>Questa penisola mediterranea aveva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clima salubre ed </a:t>
            </a:r>
            <a:r>
              <a:rPr sz="1200" dirty="0">
                <a:latin typeface="Times New Roman"/>
                <a:cs typeface="Times New Roman"/>
              </a:rPr>
              <a:t>una temperatura </a:t>
            </a:r>
            <a:r>
              <a:rPr sz="1200" spc="-5" dirty="0">
                <a:latin typeface="Times New Roman"/>
                <a:cs typeface="Times New Roman"/>
              </a:rPr>
              <a:t>uniforme. Questa </a:t>
            </a:r>
            <a:r>
              <a:rPr sz="1200" dirty="0">
                <a:latin typeface="Times New Roman"/>
                <a:cs typeface="Times New Roman"/>
              </a:rPr>
              <a:t>stabilità </a:t>
            </a:r>
            <a:r>
              <a:rPr sz="1200" spc="-5" dirty="0">
                <a:latin typeface="Times New Roman"/>
                <a:cs typeface="Times New Roman"/>
              </a:rPr>
              <a:t>del tempo era </a:t>
            </a:r>
            <a:r>
              <a:rPr sz="1200" dirty="0">
                <a:latin typeface="Times New Roman"/>
                <a:cs typeface="Times New Roman"/>
              </a:rPr>
              <a:t>dovuta  </a:t>
            </a:r>
            <a:r>
              <a:rPr sz="1200" spc="-5" dirty="0">
                <a:latin typeface="Times New Roman"/>
                <a:cs typeface="Times New Roman"/>
              </a:rPr>
              <a:t>alle montagne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circondavano ed al fatto che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area </a:t>
            </a:r>
            <a:r>
              <a:rPr sz="1200" dirty="0">
                <a:latin typeface="Times New Roman"/>
                <a:cs typeface="Times New Roman"/>
              </a:rPr>
              <a:t>era praticamente un’isola in un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interno.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pioveva  </a:t>
            </a:r>
            <a:r>
              <a:rPr sz="1200" spc="-5" dirty="0">
                <a:latin typeface="Times New Roman"/>
                <a:cs typeface="Times New Roman"/>
              </a:rPr>
              <a:t>abbondantemente sulle </a:t>
            </a:r>
            <a:r>
              <a:rPr sz="1200" dirty="0">
                <a:latin typeface="Times New Roman"/>
                <a:cs typeface="Times New Roman"/>
              </a:rPr>
              <a:t>zone montuose </a:t>
            </a:r>
            <a:r>
              <a:rPr sz="1200" spc="-5" dirty="0">
                <a:latin typeface="Times New Roman"/>
                <a:cs typeface="Times New Roman"/>
              </a:rPr>
              <a:t>circostanti, raramente pioveva su </a:t>
            </a:r>
            <a:r>
              <a:rPr sz="1200" dirty="0">
                <a:latin typeface="Times New Roman"/>
                <a:cs typeface="Times New Roman"/>
              </a:rPr>
              <a:t>Eden </a:t>
            </a:r>
            <a:r>
              <a:rPr sz="1200" spc="-5" dirty="0">
                <a:latin typeface="Times New Roman"/>
                <a:cs typeface="Times New Roman"/>
              </a:rPr>
              <a:t>propriamente detto. Ma ogni </a:t>
            </a:r>
            <a:r>
              <a:rPr sz="1200" dirty="0">
                <a:latin typeface="Times New Roman"/>
                <a:cs typeface="Times New Roman"/>
              </a:rPr>
              <a:t>notte, </a:t>
            </a:r>
            <a:r>
              <a:rPr sz="1200" spc="-5" dirty="0">
                <a:latin typeface="Times New Roman"/>
                <a:cs typeface="Times New Roman"/>
              </a:rPr>
              <a:t>dall’estesa rete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canali artificiali d’irrigazione “si </a:t>
            </a:r>
            <a:r>
              <a:rPr sz="1200" dirty="0">
                <a:latin typeface="Times New Roman"/>
                <a:cs typeface="Times New Roman"/>
              </a:rPr>
              <a:t>alzava una bruma” che </a:t>
            </a:r>
            <a:r>
              <a:rPr sz="1200" spc="-5" dirty="0">
                <a:latin typeface="Times New Roman"/>
                <a:cs typeface="Times New Roman"/>
              </a:rPr>
              <a:t>rinfrescava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vegetazione 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Giardino.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57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(823.4) 73:3.4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linea costiera di </a:t>
            </a:r>
            <a:r>
              <a:rPr sz="1200" spc="-5" dirty="0">
                <a:latin typeface="Times New Roman"/>
                <a:cs typeface="Times New Roman"/>
              </a:rPr>
              <a:t>questa penisola 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e l’istmo che la </a:t>
            </a:r>
            <a:r>
              <a:rPr sz="1200" spc="-5" dirty="0">
                <a:latin typeface="Times New Roman"/>
                <a:cs typeface="Times New Roman"/>
              </a:rPr>
              <a:t>collegava alla </a:t>
            </a:r>
            <a:r>
              <a:rPr sz="1200" dirty="0">
                <a:latin typeface="Times New Roman"/>
                <a:cs typeface="Times New Roman"/>
              </a:rPr>
              <a:t>terraferma era </a:t>
            </a:r>
            <a:r>
              <a:rPr sz="1200" spc="-5" dirty="0">
                <a:latin typeface="Times New Roman"/>
                <a:cs typeface="Times New Roman"/>
              </a:rPr>
              <a:t>largo solo </a:t>
            </a:r>
            <a:r>
              <a:rPr sz="1200" dirty="0">
                <a:latin typeface="Times New Roman"/>
                <a:cs typeface="Times New Roman"/>
              </a:rPr>
              <a:t>quarantatré  </a:t>
            </a:r>
            <a:r>
              <a:rPr sz="1200" spc="-5" dirty="0">
                <a:latin typeface="Times New Roman"/>
                <a:cs typeface="Times New Roman"/>
              </a:rPr>
              <a:t>chilometri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punto più </a:t>
            </a:r>
            <a:r>
              <a:rPr sz="1200" spc="-5" dirty="0">
                <a:latin typeface="Times New Roman"/>
                <a:cs typeface="Times New Roman"/>
              </a:rPr>
              <a:t>stretto.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fiume </a:t>
            </a:r>
            <a:r>
              <a:rPr sz="1200" spc="-5" dirty="0">
                <a:latin typeface="Times New Roman"/>
                <a:cs typeface="Times New Roman"/>
              </a:rPr>
              <a:t>che bagnava </a:t>
            </a:r>
            <a:r>
              <a:rPr sz="1200" dirty="0">
                <a:latin typeface="Times New Roman"/>
                <a:cs typeface="Times New Roman"/>
              </a:rPr>
              <a:t>il Giardino </a:t>
            </a:r>
            <a:r>
              <a:rPr sz="1200" spc="-5" dirty="0">
                <a:latin typeface="Times New Roman"/>
                <a:cs typeface="Times New Roman"/>
              </a:rPr>
              <a:t>scendeva </a:t>
            </a:r>
            <a:r>
              <a:rPr sz="1200" dirty="0">
                <a:latin typeface="Times New Roman"/>
                <a:cs typeface="Times New Roman"/>
              </a:rPr>
              <a:t>dalle terre più </a:t>
            </a:r>
            <a:r>
              <a:rPr sz="1200" spc="-5" dirty="0">
                <a:latin typeface="Times New Roman"/>
                <a:cs typeface="Times New Roman"/>
              </a:rPr>
              <a:t>alte della penisola </a:t>
            </a:r>
            <a:r>
              <a:rPr sz="1200" dirty="0">
                <a:latin typeface="Times New Roman"/>
                <a:cs typeface="Times New Roman"/>
              </a:rPr>
              <a:t>e scorreva  </a:t>
            </a:r>
            <a:r>
              <a:rPr sz="1200" spc="-5" dirty="0">
                <a:latin typeface="Times New Roman"/>
                <a:cs typeface="Times New Roman"/>
              </a:rPr>
              <a:t>verso est attraverso </a:t>
            </a:r>
            <a:r>
              <a:rPr sz="1200" dirty="0">
                <a:latin typeface="Times New Roman"/>
                <a:cs typeface="Times New Roman"/>
              </a:rPr>
              <a:t>l’istmo della </a:t>
            </a:r>
            <a:r>
              <a:rPr sz="1200" spc="-5" dirty="0">
                <a:latin typeface="Times New Roman"/>
                <a:cs typeface="Times New Roman"/>
              </a:rPr>
              <a:t>penisola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continente, attraversando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pianure della Mesopotamia sino al mare situato dalla  parte opposta. Esso </a:t>
            </a:r>
            <a:r>
              <a:rPr sz="1200" dirty="0">
                <a:latin typeface="Times New Roman"/>
                <a:cs typeface="Times New Roman"/>
              </a:rPr>
              <a:t>era alimentato da </a:t>
            </a:r>
            <a:r>
              <a:rPr sz="1200" spc="-5" dirty="0">
                <a:latin typeface="Times New Roman"/>
                <a:cs typeface="Times New Roman"/>
              </a:rPr>
              <a:t>quattro affluenti che nascevano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colline costiere della </a:t>
            </a:r>
            <a:r>
              <a:rPr sz="1200" dirty="0">
                <a:latin typeface="Times New Roman"/>
                <a:cs typeface="Times New Roman"/>
              </a:rPr>
              <a:t>penisola </a:t>
            </a:r>
            <a:r>
              <a:rPr sz="1200" spc="-5" dirty="0">
                <a:latin typeface="Times New Roman"/>
                <a:cs typeface="Times New Roman"/>
              </a:rPr>
              <a:t>edenica;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“quattro </a:t>
            </a:r>
            <a:r>
              <a:rPr sz="1200" dirty="0">
                <a:latin typeface="Times New Roman"/>
                <a:cs typeface="Times New Roman"/>
              </a:rPr>
              <a:t>teste” del fiume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“usciva da Eden” e che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confuse più tardi con </a:t>
            </a:r>
            <a:r>
              <a:rPr sz="1200" spc="-5" dirty="0">
                <a:latin typeface="Times New Roman"/>
                <a:cs typeface="Times New Roman"/>
              </a:rPr>
              <a:t>gli affluenti dei </a:t>
            </a:r>
            <a:r>
              <a:rPr sz="1200" dirty="0">
                <a:latin typeface="Times New Roman"/>
                <a:cs typeface="Times New Roman"/>
              </a:rPr>
              <a:t>fiumi </a:t>
            </a:r>
            <a:r>
              <a:rPr sz="1200" spc="-5" dirty="0">
                <a:latin typeface="Times New Roman"/>
                <a:cs typeface="Times New Roman"/>
              </a:rPr>
              <a:t>circostanti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 giardino.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4997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(823.5) 73:3.5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montagne che </a:t>
            </a:r>
            <a:r>
              <a:rPr sz="1200" spc="-5" dirty="0">
                <a:latin typeface="Times New Roman"/>
                <a:cs typeface="Times New Roman"/>
              </a:rPr>
              <a:t>circondavano </a:t>
            </a:r>
            <a:r>
              <a:rPr sz="1200" dirty="0">
                <a:latin typeface="Times New Roman"/>
                <a:cs typeface="Times New Roman"/>
              </a:rPr>
              <a:t>il Giardino </a:t>
            </a:r>
            <a:r>
              <a:rPr sz="1200" spc="-5" dirty="0">
                <a:latin typeface="Times New Roman"/>
                <a:cs typeface="Times New Roman"/>
              </a:rPr>
              <a:t>abbondavano </a:t>
            </a:r>
            <a:r>
              <a:rPr sz="1200" dirty="0">
                <a:latin typeface="Times New Roman"/>
                <a:cs typeface="Times New Roman"/>
              </a:rPr>
              <a:t>di pietre </a:t>
            </a:r>
            <a:r>
              <a:rPr sz="1200" spc="-5" dirty="0">
                <a:latin typeface="Times New Roman"/>
                <a:cs typeface="Times New Roman"/>
              </a:rPr>
              <a:t>preziose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metalli, sebbene questi </a:t>
            </a:r>
            <a:r>
              <a:rPr sz="1200" dirty="0">
                <a:latin typeface="Times New Roman"/>
                <a:cs typeface="Times New Roman"/>
              </a:rPr>
              <a:t>ricevessero  </a:t>
            </a:r>
            <a:r>
              <a:rPr sz="1200" spc="-5" dirty="0">
                <a:latin typeface="Times New Roman"/>
                <a:cs typeface="Times New Roman"/>
              </a:rPr>
              <a:t>pochissima attenzione. L’idea dominante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glorificazione dell’orticoltura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l’esaltazione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dell’agricoltura.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40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(823.6) 73:3.6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scelto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era probabilmente il posto più </a:t>
            </a:r>
            <a:r>
              <a:rPr sz="1200" spc="-5" dirty="0">
                <a:latin typeface="Times New Roman"/>
                <a:cs typeface="Times New Roman"/>
              </a:rPr>
              <a:t>bello del suo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intero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clima era </a:t>
            </a:r>
            <a:r>
              <a:rPr sz="1200" dirty="0">
                <a:latin typeface="Times New Roman"/>
                <a:cs typeface="Times New Roman"/>
              </a:rPr>
              <a:t>a quel  tempo </a:t>
            </a:r>
            <a:r>
              <a:rPr sz="1200" spc="-5" dirty="0">
                <a:latin typeface="Times New Roman"/>
                <a:cs typeface="Times New Roman"/>
              </a:rPr>
              <a:t>ideale.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altro </a:t>
            </a:r>
            <a:r>
              <a:rPr sz="1200" spc="-5" dirty="0">
                <a:latin typeface="Times New Roman"/>
                <a:cs typeface="Times New Roman"/>
              </a:rPr>
              <a:t>luogo c’era </a:t>
            </a:r>
            <a:r>
              <a:rPr sz="1200" dirty="0">
                <a:latin typeface="Times New Roman"/>
                <a:cs typeface="Times New Roman"/>
              </a:rPr>
              <a:t>una posizione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prestarsi così perfettamente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paradiso di  </a:t>
            </a:r>
            <a:r>
              <a:rPr sz="1200" spc="-5" dirty="0">
                <a:latin typeface="Times New Roman"/>
                <a:cs typeface="Times New Roman"/>
              </a:rPr>
              <a:t>espressione </a:t>
            </a:r>
            <a:r>
              <a:rPr sz="1200" dirty="0">
                <a:latin typeface="Times New Roman"/>
                <a:cs typeface="Times New Roman"/>
              </a:rPr>
              <a:t>botanica.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luogo d’incontro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riuniva la </a:t>
            </a:r>
            <a:r>
              <a:rPr sz="1200" spc="-5" dirty="0">
                <a:latin typeface="Times New Roman"/>
                <a:cs typeface="Times New Roman"/>
              </a:rPr>
              <a:t>crema della </a:t>
            </a:r>
            <a:r>
              <a:rPr sz="1200" dirty="0">
                <a:latin typeface="Times New Roman"/>
                <a:cs typeface="Times New Roman"/>
              </a:rPr>
              <a:t>civiltà di </a:t>
            </a:r>
            <a:r>
              <a:rPr sz="1200" spc="-5" dirty="0">
                <a:latin typeface="Times New Roman"/>
                <a:cs typeface="Times New Roman"/>
              </a:rPr>
              <a:t>Urantia. Al </a:t>
            </a:r>
            <a:r>
              <a:rPr sz="1200" dirty="0">
                <a:latin typeface="Times New Roman"/>
                <a:cs typeface="Times New Roman"/>
              </a:rPr>
              <a:t>di fuori e più lontano il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</a:t>
            </a:r>
            <a:endParaRPr sz="1200">
              <a:latin typeface="Times New Roman"/>
              <a:cs typeface="Times New Roman"/>
            </a:endParaRPr>
          </a:p>
          <a:p>
            <a:pPr marL="76200" marR="3695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giaceva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tenebre, nell’ignoranza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allo stato selvaggio. Eden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l’unico luogo splendente </a:t>
            </a:r>
            <a:r>
              <a:rPr sz="1200" dirty="0">
                <a:latin typeface="Times New Roman"/>
                <a:cs typeface="Times New Roman"/>
              </a:rPr>
              <a:t>di Urantia; per </a:t>
            </a:r>
            <a:r>
              <a:rPr sz="1200" spc="-5" dirty="0">
                <a:latin typeface="Times New Roman"/>
                <a:cs typeface="Times New Roman"/>
              </a:rPr>
              <a:t>sua natura </a:t>
            </a:r>
            <a:r>
              <a:rPr sz="1200" spc="10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sogno d’incanto </a:t>
            </a:r>
            <a:r>
              <a:rPr sz="1200" dirty="0">
                <a:latin typeface="Times New Roman"/>
                <a:cs typeface="Times New Roman"/>
              </a:rPr>
              <a:t>e divenne </a:t>
            </a:r>
            <a:r>
              <a:rPr sz="1200" spc="-5" dirty="0">
                <a:latin typeface="Times New Roman"/>
                <a:cs typeface="Times New Roman"/>
              </a:rPr>
              <a:t>ben presto </a:t>
            </a:r>
            <a:r>
              <a:rPr sz="1200" dirty="0">
                <a:latin typeface="Times New Roman"/>
                <a:cs typeface="Times New Roman"/>
              </a:rPr>
              <a:t>un poema di </a:t>
            </a:r>
            <a:r>
              <a:rPr sz="1200" spc="-5" dirty="0">
                <a:latin typeface="Times New Roman"/>
                <a:cs typeface="Times New Roman"/>
              </a:rPr>
              <a:t>squisita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perfezionata gloria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paesaggistica.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05775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L’allestimento del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Giardino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(823.7) 73:4.1 </a:t>
            </a:r>
            <a:r>
              <a:rPr sz="1200" spc="-5" dirty="0">
                <a:latin typeface="Times New Roman"/>
                <a:cs typeface="Times New Roman"/>
              </a:rPr>
              <a:t>Quando dei Figli Materiali, gli </a:t>
            </a:r>
            <a:r>
              <a:rPr sz="1200" dirty="0">
                <a:latin typeface="Times New Roman"/>
                <a:cs typeface="Times New Roman"/>
              </a:rPr>
              <a:t>elevatori </a:t>
            </a:r>
            <a:r>
              <a:rPr sz="1200" spc="-5" dirty="0">
                <a:latin typeface="Times New Roman"/>
                <a:cs typeface="Times New Roman"/>
              </a:rPr>
              <a:t>biologici, </a:t>
            </a:r>
            <a:r>
              <a:rPr sz="1200" dirty="0">
                <a:latin typeface="Times New Roman"/>
                <a:cs typeface="Times New Roman"/>
              </a:rPr>
              <a:t>iniziano il </a:t>
            </a:r>
            <a:r>
              <a:rPr sz="1200" spc="-5" dirty="0">
                <a:latin typeface="Times New Roman"/>
                <a:cs typeface="Times New Roman"/>
              </a:rPr>
              <a:t>loro soggiorno 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evoluzionario,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luogo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dimora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spesso chiamato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 perché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caratterizzato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bellezza floreale </a:t>
            </a:r>
            <a:r>
              <a:rPr sz="1200" dirty="0">
                <a:latin typeface="Times New Roman"/>
                <a:cs typeface="Times New Roman"/>
              </a:rPr>
              <a:t>e dalla magnificenza </a:t>
            </a:r>
            <a:r>
              <a:rPr sz="1200" spc="-5" dirty="0">
                <a:latin typeface="Times New Roman"/>
                <a:cs typeface="Times New Roman"/>
              </a:rPr>
              <a:t>botanica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2057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Edentia,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della costellazione. Van conosceva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queste abitudini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conseguenza stabilì che l’intera penisola </a:t>
            </a:r>
            <a:r>
              <a:rPr sz="1200" dirty="0">
                <a:latin typeface="Times New Roman"/>
                <a:cs typeface="Times New Roman"/>
              </a:rPr>
              <a:t>fosse  </a:t>
            </a:r>
            <a:r>
              <a:rPr sz="1200" spc="-5" dirty="0">
                <a:latin typeface="Times New Roman"/>
                <a:cs typeface="Times New Roman"/>
              </a:rPr>
              <a:t>consacrata al </a:t>
            </a:r>
            <a:r>
              <a:rPr sz="1200" dirty="0">
                <a:latin typeface="Times New Roman"/>
                <a:cs typeface="Times New Roman"/>
              </a:rPr>
              <a:t>Giardino. </a:t>
            </a:r>
            <a:r>
              <a:rPr sz="1200" spc="-5" dirty="0">
                <a:latin typeface="Times New Roman"/>
                <a:cs typeface="Times New Roman"/>
              </a:rPr>
              <a:t>Furono progettati pascoli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allevamenti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terraferma adiacente. </a:t>
            </a:r>
            <a:r>
              <a:rPr sz="1200" dirty="0">
                <a:latin typeface="Times New Roman"/>
                <a:cs typeface="Times New Roman"/>
              </a:rPr>
              <a:t>Come appartenenti </a:t>
            </a:r>
            <a:r>
              <a:rPr sz="1200" spc="-5" dirty="0">
                <a:latin typeface="Times New Roman"/>
                <a:cs typeface="Times New Roman"/>
              </a:rPr>
              <a:t>al regno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animale</a:t>
            </a:r>
            <a:endParaRPr sz="1200">
              <a:latin typeface="Times New Roman"/>
              <a:cs typeface="Times New Roman"/>
            </a:endParaRPr>
          </a:p>
          <a:p>
            <a:pPr marL="76200" marR="4876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dovevano esserci </a:t>
            </a:r>
            <a:r>
              <a:rPr sz="1200" dirty="0">
                <a:latin typeface="Times New Roman"/>
                <a:cs typeface="Times New Roman"/>
              </a:rPr>
              <a:t>nel parco soltanto </a:t>
            </a:r>
            <a:r>
              <a:rPr sz="1200" spc="-5" dirty="0">
                <a:latin typeface="Times New Roman"/>
                <a:cs typeface="Times New Roman"/>
              </a:rPr>
              <a:t>gli uccelli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varie </a:t>
            </a:r>
            <a:r>
              <a:rPr sz="1200" dirty="0">
                <a:latin typeface="Times New Roman"/>
                <a:cs typeface="Times New Roman"/>
              </a:rPr>
              <a:t>specie di </a:t>
            </a:r>
            <a:r>
              <a:rPr sz="1200" spc="-5" dirty="0">
                <a:latin typeface="Times New Roman"/>
                <a:cs typeface="Times New Roman"/>
              </a:rPr>
              <a:t>animali domestici. Van </a:t>
            </a:r>
            <a:r>
              <a:rPr sz="1200" dirty="0">
                <a:latin typeface="Times New Roman"/>
                <a:cs typeface="Times New Roman"/>
              </a:rPr>
              <a:t>aveva ordinato </a:t>
            </a:r>
            <a:r>
              <a:rPr sz="1200" spc="-5" dirty="0">
                <a:latin typeface="Times New Roman"/>
                <a:cs typeface="Times New Roman"/>
              </a:rPr>
              <a:t>che Eden fosse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e solo un </a:t>
            </a:r>
            <a:r>
              <a:rPr sz="1200" spc="-5" dirty="0">
                <a:latin typeface="Times New Roman"/>
                <a:cs typeface="Times New Roman"/>
              </a:rPr>
              <a:t>giardino. </a:t>
            </a:r>
            <a:r>
              <a:rPr sz="1200" dirty="0">
                <a:latin typeface="Times New Roman"/>
                <a:cs typeface="Times New Roman"/>
              </a:rPr>
              <a:t>Entro i suoi </a:t>
            </a:r>
            <a:r>
              <a:rPr sz="1200" spc="-5" dirty="0">
                <a:latin typeface="Times New Roman"/>
                <a:cs typeface="Times New Roman"/>
              </a:rPr>
              <a:t>confini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abbattuti </a:t>
            </a:r>
            <a:r>
              <a:rPr sz="1200" dirty="0">
                <a:latin typeface="Times New Roman"/>
                <a:cs typeface="Times New Roman"/>
              </a:rPr>
              <a:t>animali. Tutta 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mangiata dai </a:t>
            </a:r>
            <a:r>
              <a:rPr sz="1200" spc="-5" dirty="0">
                <a:latin typeface="Times New Roman"/>
                <a:cs typeface="Times New Roman"/>
              </a:rPr>
              <a:t>lavoratori del  Giardino durante gli anni della </a:t>
            </a:r>
            <a:r>
              <a:rPr sz="1200" dirty="0">
                <a:latin typeface="Times New Roman"/>
                <a:cs typeface="Times New Roman"/>
              </a:rPr>
              <a:t>costruzione </a:t>
            </a:r>
            <a:r>
              <a:rPr sz="1200" spc="-5" dirty="0">
                <a:latin typeface="Times New Roman"/>
                <a:cs typeface="Times New Roman"/>
              </a:rPr>
              <a:t>proveniva dalle mandrie </a:t>
            </a:r>
            <a:r>
              <a:rPr sz="1200" dirty="0">
                <a:latin typeface="Times New Roman"/>
                <a:cs typeface="Times New Roman"/>
              </a:rPr>
              <a:t>tenute in custodia </a:t>
            </a:r>
            <a:r>
              <a:rPr sz="1200" spc="-5" dirty="0">
                <a:latin typeface="Times New Roman"/>
                <a:cs typeface="Times New Roman"/>
              </a:rPr>
              <a:t>sul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continente.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2227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(824.1) 73:4.2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compito fu di </a:t>
            </a:r>
            <a:r>
              <a:rPr sz="1200" spc="-5" dirty="0">
                <a:latin typeface="Times New Roman"/>
                <a:cs typeface="Times New Roman"/>
              </a:rPr>
              <a:t>costruire </a:t>
            </a:r>
            <a:r>
              <a:rPr sz="1200" dirty="0">
                <a:latin typeface="Times New Roman"/>
                <a:cs typeface="Times New Roman"/>
              </a:rPr>
              <a:t>un muro di </a:t>
            </a:r>
            <a:r>
              <a:rPr sz="1200" spc="-5" dirty="0">
                <a:latin typeface="Times New Roman"/>
                <a:cs typeface="Times New Roman"/>
              </a:rPr>
              <a:t>mattoni attraverso </a:t>
            </a:r>
            <a:r>
              <a:rPr sz="1200" dirty="0">
                <a:latin typeface="Times New Roman"/>
                <a:cs typeface="Times New Roman"/>
              </a:rPr>
              <a:t>l’istmo della </a:t>
            </a:r>
            <a:r>
              <a:rPr sz="1200" spc="-5" dirty="0">
                <a:latin typeface="Times New Roman"/>
                <a:cs typeface="Times New Roman"/>
              </a:rPr>
              <a:t>penisola. Una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completatolo, </a:t>
            </a:r>
            <a:r>
              <a:rPr sz="1200" dirty="0">
                <a:latin typeface="Times New Roman"/>
                <a:cs typeface="Times New Roman"/>
              </a:rPr>
              <a:t>poté  </a:t>
            </a:r>
            <a:r>
              <a:rPr sz="1200" spc="-5" dirty="0">
                <a:latin typeface="Times New Roman"/>
                <a:cs typeface="Times New Roman"/>
              </a:rPr>
              <a:t>procedere </a:t>
            </a:r>
            <a:r>
              <a:rPr sz="1200" dirty="0">
                <a:latin typeface="Times New Roman"/>
                <a:cs typeface="Times New Roman"/>
              </a:rPr>
              <a:t>senza intralci il </a:t>
            </a:r>
            <a:r>
              <a:rPr sz="1200" spc="-5" dirty="0">
                <a:latin typeface="Times New Roman"/>
                <a:cs typeface="Times New Roman"/>
              </a:rPr>
              <a:t>vero 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abbellimento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paesaggio </a:t>
            </a:r>
            <a:r>
              <a:rPr sz="1200" dirty="0">
                <a:latin typeface="Times New Roman"/>
                <a:cs typeface="Times New Roman"/>
              </a:rPr>
              <a:t>e di costruzione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abitazioni.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24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(824.2) 73:4.3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giardino zoologico </a:t>
            </a:r>
            <a:r>
              <a:rPr sz="1200" dirty="0">
                <a:latin typeface="Times New Roman"/>
                <a:cs typeface="Times New Roman"/>
              </a:rPr>
              <a:t>costruendo un muro più </a:t>
            </a:r>
            <a:r>
              <a:rPr sz="1200" spc="-5" dirty="0">
                <a:latin typeface="Times New Roman"/>
                <a:cs typeface="Times New Roman"/>
              </a:rPr>
              <a:t>piccolo appena 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 muro principale; </a:t>
            </a:r>
            <a:r>
              <a:rPr sz="1200" dirty="0">
                <a:latin typeface="Times New Roman"/>
                <a:cs typeface="Times New Roman"/>
              </a:rPr>
              <a:t>lo spazio  </a:t>
            </a:r>
            <a:r>
              <a:rPr sz="1200" spc="-5" dirty="0">
                <a:latin typeface="Times New Roman"/>
                <a:cs typeface="Times New Roman"/>
              </a:rPr>
              <a:t>intermedio, occupato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sorta di </a:t>
            </a:r>
            <a:r>
              <a:rPr sz="1200" spc="-5" dirty="0">
                <a:latin typeface="Times New Roman"/>
                <a:cs typeface="Times New Roman"/>
              </a:rPr>
              <a:t>bestie feroci, serviva </a:t>
            </a:r>
            <a:r>
              <a:rPr sz="1200" dirty="0">
                <a:latin typeface="Times New Roman"/>
                <a:cs typeface="Times New Roman"/>
              </a:rPr>
              <a:t>da difesa supplementare contro </a:t>
            </a:r>
            <a:r>
              <a:rPr sz="1200" spc="-5" dirty="0">
                <a:latin typeface="Times New Roman"/>
                <a:cs typeface="Times New Roman"/>
              </a:rPr>
              <a:t>gli attacchi </a:t>
            </a:r>
            <a:r>
              <a:rPr sz="1200" dirty="0">
                <a:latin typeface="Times New Roman"/>
                <a:cs typeface="Times New Roman"/>
              </a:rPr>
              <a:t>ostili. </a:t>
            </a:r>
            <a:r>
              <a:rPr sz="1200" spc="-5" dirty="0">
                <a:latin typeface="Times New Roman"/>
                <a:cs typeface="Times New Roman"/>
              </a:rPr>
              <a:t>Questo serraglio fu  organizzato </a:t>
            </a:r>
            <a:r>
              <a:rPr sz="1200" dirty="0">
                <a:latin typeface="Times New Roman"/>
                <a:cs typeface="Times New Roman"/>
              </a:rPr>
              <a:t>in dodici </a:t>
            </a:r>
            <a:r>
              <a:rPr sz="1200" spc="-5" dirty="0">
                <a:latin typeface="Times New Roman"/>
                <a:cs typeface="Times New Roman"/>
              </a:rPr>
              <a:t>grandi settori,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sentieri fiancheggiati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muri separavano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conducevano alle </a:t>
            </a:r>
            <a:r>
              <a:rPr sz="1200" dirty="0">
                <a:latin typeface="Times New Roman"/>
                <a:cs typeface="Times New Roman"/>
              </a:rPr>
              <a:t>dodici porte  </a:t>
            </a:r>
            <a:r>
              <a:rPr sz="1200" spc="-5" dirty="0">
                <a:latin typeface="Times New Roman"/>
                <a:cs typeface="Times New Roman"/>
              </a:rPr>
              <a:t>del Giardino; </a:t>
            </a:r>
            <a:r>
              <a:rPr sz="1200" dirty="0">
                <a:latin typeface="Times New Roman"/>
                <a:cs typeface="Times New Roman"/>
              </a:rPr>
              <a:t>il fiume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pascoli adiacenti </a:t>
            </a:r>
            <a:r>
              <a:rPr sz="1200" dirty="0">
                <a:latin typeface="Times New Roman"/>
                <a:cs typeface="Times New Roman"/>
              </a:rPr>
              <a:t>occupavano </a:t>
            </a:r>
            <a:r>
              <a:rPr sz="1200" spc="-5" dirty="0">
                <a:latin typeface="Times New Roman"/>
                <a:cs typeface="Times New Roman"/>
              </a:rPr>
              <a:t>l’area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(824.3) 73:4.4 </a:t>
            </a:r>
            <a:r>
              <a:rPr sz="1200" spc="-5" dirty="0">
                <a:latin typeface="Times New Roman"/>
                <a:cs typeface="Times New Roman"/>
              </a:rPr>
              <a:t>Nella preparazione del Giardino furono impiegati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lavoratori volontari; </a:t>
            </a:r>
            <a:r>
              <a:rPr sz="1200" dirty="0">
                <a:latin typeface="Times New Roman"/>
                <a:cs typeface="Times New Roman"/>
              </a:rPr>
              <a:t>non ne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utilizzato alcuno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pagamento. Essi coltivavano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e accudivano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mandrie per </a:t>
            </a:r>
            <a:r>
              <a:rPr sz="1200" spc="-5" dirty="0">
                <a:latin typeface="Times New Roman"/>
                <a:cs typeface="Times New Roman"/>
              </a:rPr>
              <a:t>mantenersi; </a:t>
            </a:r>
            <a:r>
              <a:rPr sz="1200" dirty="0">
                <a:latin typeface="Times New Roman"/>
                <a:cs typeface="Times New Roman"/>
              </a:rPr>
              <a:t>contribuzioni di cibo </a:t>
            </a:r>
            <a:r>
              <a:rPr sz="1200" spc="-5" dirty="0">
                <a:latin typeface="Times New Roman"/>
                <a:cs typeface="Times New Roman"/>
              </a:rPr>
              <a:t>erano ricevute anche  dai credenti </a:t>
            </a:r>
            <a:r>
              <a:rPr sz="1200" dirty="0">
                <a:latin typeface="Times New Roman"/>
                <a:cs typeface="Times New Roman"/>
              </a:rPr>
              <a:t>vicini. </a:t>
            </a:r>
            <a:r>
              <a:rPr sz="1200" spc="-5" dirty="0">
                <a:latin typeface="Times New Roman"/>
                <a:cs typeface="Times New Roman"/>
              </a:rPr>
              <a:t>Questa grande </a:t>
            </a:r>
            <a:r>
              <a:rPr sz="1200" dirty="0">
                <a:latin typeface="Times New Roman"/>
                <a:cs typeface="Times New Roman"/>
              </a:rPr>
              <a:t>impresa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portata a </a:t>
            </a:r>
            <a:r>
              <a:rPr sz="1200" spc="-5" dirty="0">
                <a:latin typeface="Times New Roman"/>
                <a:cs typeface="Times New Roman"/>
              </a:rPr>
              <a:t>termine malgrado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difficoltà che accompagnarono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di disordine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durante questi </a:t>
            </a:r>
            <a:r>
              <a:rPr sz="1200" dirty="0">
                <a:latin typeface="Times New Roman"/>
                <a:cs typeface="Times New Roman"/>
              </a:rPr>
              <a:t>tempi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perturbati.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97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292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(824.4) 73:4.5 </a:t>
            </a:r>
            <a:r>
              <a:rPr sz="1200" spc="-5" dirty="0">
                <a:latin typeface="Times New Roman"/>
                <a:cs typeface="Times New Roman"/>
              </a:rPr>
              <a:t>Tuttavia, fu causa di grande </a:t>
            </a:r>
            <a:r>
              <a:rPr sz="1200" dirty="0">
                <a:latin typeface="Times New Roman"/>
                <a:cs typeface="Times New Roman"/>
              </a:rPr>
              <a:t>delusione </a:t>
            </a:r>
            <a:r>
              <a:rPr sz="1200" spc="-5" dirty="0">
                <a:latin typeface="Times New Roman"/>
                <a:cs typeface="Times New Roman"/>
              </a:rPr>
              <a:t>quando Van, </a:t>
            </a:r>
            <a:r>
              <a:rPr sz="1200" dirty="0">
                <a:latin typeface="Times New Roman"/>
                <a:cs typeface="Times New Roman"/>
              </a:rPr>
              <a:t>non sapendo in quale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il Figlio e la </a:t>
            </a:r>
            <a:r>
              <a:rPr sz="1200" spc="-5" dirty="0">
                <a:latin typeface="Times New Roman"/>
                <a:cs typeface="Times New Roman"/>
              </a:rPr>
              <a:t>Figlia attesi </a:t>
            </a:r>
            <a:r>
              <a:rPr sz="1200" dirty="0">
                <a:latin typeface="Times New Roman"/>
                <a:cs typeface="Times New Roman"/>
              </a:rPr>
              <a:t>sarebbero  </a:t>
            </a:r>
            <a:r>
              <a:rPr sz="1200" spc="-5" dirty="0">
                <a:latin typeface="Times New Roman"/>
                <a:cs typeface="Times New Roman"/>
              </a:rPr>
              <a:t>giunti, suggerì </a:t>
            </a:r>
            <a:r>
              <a:rPr sz="1200" dirty="0">
                <a:latin typeface="Times New Roman"/>
                <a:cs typeface="Times New Roman"/>
              </a:rPr>
              <a:t>che anche la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giovane fosse addestrata </a:t>
            </a:r>
            <a:r>
              <a:rPr sz="1200" dirty="0">
                <a:latin typeface="Times New Roman"/>
                <a:cs typeface="Times New Roman"/>
              </a:rPr>
              <a:t>nel lavoro </a:t>
            </a:r>
            <a:r>
              <a:rPr sz="1200" spc="-5" dirty="0">
                <a:latin typeface="Times New Roman"/>
                <a:cs typeface="Times New Roman"/>
              </a:rPr>
              <a:t>per proseguire l’impresa nel caso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spc="5" dirty="0">
                <a:latin typeface="Times New Roman"/>
                <a:cs typeface="Times New Roman"/>
              </a:rPr>
              <a:t>arrivo  </a:t>
            </a:r>
            <a:r>
              <a:rPr sz="1200" spc="-5" dirty="0">
                <a:latin typeface="Times New Roman"/>
                <a:cs typeface="Times New Roman"/>
              </a:rPr>
              <a:t>fosse ritardato.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sembrò l’ammissione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mancanza </a:t>
            </a:r>
            <a:r>
              <a:rPr sz="1200" dirty="0">
                <a:latin typeface="Times New Roman"/>
                <a:cs typeface="Times New Roman"/>
              </a:rPr>
              <a:t>di fede da parte di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e provocò un notevole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turbamento,</a:t>
            </a:r>
            <a:endParaRPr sz="1200">
              <a:latin typeface="Times New Roman"/>
              <a:cs typeface="Times New Roman"/>
            </a:endParaRPr>
          </a:p>
          <a:p>
            <a:pPr marL="76200" marR="717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dirty="0">
                <a:latin typeface="Times New Roman"/>
                <a:cs typeface="Times New Roman"/>
              </a:rPr>
              <a:t>da numerose </a:t>
            </a:r>
            <a:r>
              <a:rPr sz="1200" spc="-5" dirty="0">
                <a:latin typeface="Times New Roman"/>
                <a:cs typeface="Times New Roman"/>
              </a:rPr>
              <a:t>diserzioni. Ma Van proseguì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preparazione, colmando nel contempo </a:t>
            </a:r>
            <a:r>
              <a:rPr sz="1200" dirty="0">
                <a:latin typeface="Times New Roman"/>
                <a:cs typeface="Times New Roman"/>
              </a:rPr>
              <a:t>i posti dei disertori  </a:t>
            </a:r>
            <a:r>
              <a:rPr sz="1200" spc="-5" dirty="0">
                <a:latin typeface="Times New Roman"/>
                <a:cs typeface="Times New Roman"/>
              </a:rPr>
              <a:t>con volontari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giovani.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L’ambiente del Giardino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(824.5) 73:5.1 </a:t>
            </a:r>
            <a:r>
              <a:rPr sz="1200" spc="-5" dirty="0">
                <a:latin typeface="Times New Roman"/>
                <a:cs typeface="Times New Roman"/>
              </a:rPr>
              <a:t>Al centro della penisola edenica c’era l’incantevole </a:t>
            </a:r>
            <a:r>
              <a:rPr sz="1200" dirty="0">
                <a:latin typeface="Times New Roman"/>
                <a:cs typeface="Times New Roman"/>
              </a:rPr>
              <a:t>tempio in pietra </a:t>
            </a:r>
            <a:r>
              <a:rPr sz="1200" spc="-5" dirty="0">
                <a:latin typeface="Times New Roman"/>
                <a:cs typeface="Times New Roman"/>
              </a:rPr>
              <a:t>del Padre Universale,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santuario sacro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Giardino.  A nord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stabilito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quartier generale amministrativo;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sud furono costruite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case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operai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famiglie;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ovest </a:t>
            </a:r>
            <a:r>
              <a:rPr sz="1200" dirty="0">
                <a:latin typeface="Times New Roman"/>
                <a:cs typeface="Times New Roman"/>
              </a:rPr>
              <a:t>fu  </a:t>
            </a:r>
            <a:r>
              <a:rPr sz="1200" spc="-5" dirty="0">
                <a:latin typeface="Times New Roman"/>
                <a:cs typeface="Times New Roman"/>
              </a:rPr>
              <a:t>previsto l’appezzamento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terreno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progettate scuole del sistema </a:t>
            </a:r>
            <a:r>
              <a:rPr sz="1200" dirty="0">
                <a:latin typeface="Times New Roman"/>
                <a:cs typeface="Times New Roman"/>
              </a:rPr>
              <a:t>educativo </a:t>
            </a:r>
            <a:r>
              <a:rPr sz="1200" spc="-5" dirty="0">
                <a:latin typeface="Times New Roman"/>
                <a:cs typeface="Times New Roman"/>
              </a:rPr>
              <a:t>del Figlio atteso, mentre ad “est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Eden” </a:t>
            </a:r>
            <a:r>
              <a:rPr sz="1200" dirty="0">
                <a:latin typeface="Times New Roman"/>
                <a:cs typeface="Times New Roman"/>
              </a:rPr>
              <a:t>furono  </a:t>
            </a:r>
            <a:r>
              <a:rPr sz="1200" spc="-5" dirty="0">
                <a:latin typeface="Times New Roman"/>
                <a:cs typeface="Times New Roman"/>
              </a:rPr>
              <a:t>costruiti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domicili destinati al Figlio promesso </a:t>
            </a:r>
            <a:r>
              <a:rPr sz="1200" dirty="0">
                <a:latin typeface="Times New Roman"/>
                <a:cs typeface="Times New Roman"/>
              </a:rPr>
              <a:t>e alla </a:t>
            </a:r>
            <a:r>
              <a:rPr sz="1200" spc="-5" dirty="0">
                <a:latin typeface="Times New Roman"/>
                <a:cs typeface="Times New Roman"/>
              </a:rPr>
              <a:t>sua discendenza </a:t>
            </a:r>
            <a:r>
              <a:rPr sz="1200" dirty="0">
                <a:latin typeface="Times New Roman"/>
                <a:cs typeface="Times New Roman"/>
              </a:rPr>
              <a:t>diretta. I piani </a:t>
            </a:r>
            <a:r>
              <a:rPr sz="1200" spc="-5" dirty="0">
                <a:latin typeface="Times New Roman"/>
                <a:cs typeface="Times New Roman"/>
              </a:rPr>
              <a:t>architettonici per Eden prevedevano </a:t>
            </a:r>
            <a:r>
              <a:rPr sz="1200" dirty="0">
                <a:latin typeface="Times New Roman"/>
                <a:cs typeface="Times New Roman"/>
              </a:rPr>
              <a:t>case e  </a:t>
            </a:r>
            <a:r>
              <a:rPr sz="1200" spc="-5" dirty="0">
                <a:latin typeface="Times New Roman"/>
                <a:cs typeface="Times New Roman"/>
              </a:rPr>
              <a:t>terre abbondanti per </a:t>
            </a:r>
            <a:r>
              <a:rPr sz="1200" dirty="0">
                <a:latin typeface="Times New Roman"/>
                <a:cs typeface="Times New Roman"/>
              </a:rPr>
              <a:t>un milione di </a:t>
            </a:r>
            <a:r>
              <a:rPr sz="1200" spc="-5" dirty="0">
                <a:latin typeface="Times New Roman"/>
                <a:cs typeface="Times New Roman"/>
              </a:rPr>
              <a:t>esseri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016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(824.6) 73:5.2 </a:t>
            </a:r>
            <a:r>
              <a:rPr sz="1200" spc="-5" dirty="0">
                <a:latin typeface="Times New Roman"/>
                <a:cs typeface="Times New Roman"/>
              </a:rPr>
              <a:t>Al momento dell’arrivo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Adamo, </a:t>
            </a:r>
            <a:r>
              <a:rPr sz="1200" dirty="0">
                <a:latin typeface="Times New Roman"/>
                <a:cs typeface="Times New Roman"/>
              </a:rPr>
              <a:t>benché il </a:t>
            </a:r>
            <a:r>
              <a:rPr sz="1200" spc="-5" dirty="0">
                <a:latin typeface="Times New Roman"/>
                <a:cs typeface="Times New Roman"/>
              </a:rPr>
              <a:t>Giardino fosse </a:t>
            </a:r>
            <a:r>
              <a:rPr sz="1200" dirty="0">
                <a:latin typeface="Times New Roman"/>
                <a:cs typeface="Times New Roman"/>
              </a:rPr>
              <a:t>completato </a:t>
            </a:r>
            <a:r>
              <a:rPr sz="1200" spc="-5" dirty="0">
                <a:latin typeface="Times New Roman"/>
                <a:cs typeface="Times New Roman"/>
              </a:rPr>
              <a:t>solo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quarto, possedeva migliaia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chilometri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canali d’irrigazione </a:t>
            </a:r>
            <a:r>
              <a:rPr sz="1200" dirty="0">
                <a:latin typeface="Times New Roman"/>
                <a:cs typeface="Times New Roman"/>
              </a:rPr>
              <a:t>e più di </a:t>
            </a:r>
            <a:r>
              <a:rPr sz="1200" spc="-5" dirty="0">
                <a:latin typeface="Times New Roman"/>
                <a:cs typeface="Times New Roman"/>
              </a:rPr>
              <a:t>ventimila chilometri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strade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sentieri pavimentati. C’erano poco </a:t>
            </a:r>
            <a:r>
              <a:rPr sz="1200" dirty="0">
                <a:latin typeface="Times New Roman"/>
                <a:cs typeface="Times New Roman"/>
              </a:rPr>
              <a:t>più di cinquemila  costruzioni in </a:t>
            </a:r>
            <a:r>
              <a:rPr sz="1200" spc="-5" dirty="0">
                <a:latin typeface="Times New Roman"/>
                <a:cs typeface="Times New Roman"/>
              </a:rPr>
              <a:t>mattoni nei diversi settori,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alberi e le </a:t>
            </a:r>
            <a:r>
              <a:rPr sz="1200" spc="-5" dirty="0">
                <a:latin typeface="Times New Roman"/>
                <a:cs typeface="Times New Roman"/>
              </a:rPr>
              <a:t>piante erano innumerevoli. Sette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numero massimo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case </a:t>
            </a:r>
            <a:r>
              <a:rPr sz="1200" dirty="0">
                <a:latin typeface="Times New Roman"/>
                <a:cs typeface="Times New Roman"/>
              </a:rPr>
              <a:t>costituenti  </a:t>
            </a:r>
            <a:r>
              <a:rPr sz="1200" spc="-5" dirty="0">
                <a:latin typeface="Times New Roman"/>
                <a:cs typeface="Times New Roman"/>
              </a:rPr>
              <a:t>ciascun agglomerato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parco. </a:t>
            </a:r>
            <a:r>
              <a:rPr sz="1200" dirty="0">
                <a:latin typeface="Times New Roman"/>
                <a:cs typeface="Times New Roman"/>
              </a:rPr>
              <a:t>E sebbene le strutture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Giardino </a:t>
            </a:r>
            <a:r>
              <a:rPr sz="1200" spc="-5" dirty="0">
                <a:latin typeface="Times New Roman"/>
                <a:cs typeface="Times New Roman"/>
              </a:rPr>
              <a:t>fossero semplici, 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artistiche.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strade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sentieri  erano ben costruiti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paesaggio </a:t>
            </a:r>
            <a:r>
              <a:rPr sz="1200" dirty="0">
                <a:latin typeface="Times New Roman"/>
                <a:cs typeface="Times New Roman"/>
              </a:rPr>
              <a:t>era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incantevole.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19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(824.7) 73:5.3 </a:t>
            </a:r>
            <a:r>
              <a:rPr sz="1200" dirty="0">
                <a:latin typeface="Times New Roman"/>
                <a:cs typeface="Times New Roman"/>
              </a:rPr>
              <a:t>I dispositivi </a:t>
            </a:r>
            <a:r>
              <a:rPr sz="1200" spc="-5" dirty="0">
                <a:latin typeface="Times New Roman"/>
                <a:cs typeface="Times New Roman"/>
              </a:rPr>
              <a:t>sanitari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Giardino erano </a:t>
            </a:r>
            <a:r>
              <a:rPr sz="1200" dirty="0">
                <a:latin typeface="Times New Roman"/>
                <a:cs typeface="Times New Roman"/>
              </a:rPr>
              <a:t>molto più </a:t>
            </a:r>
            <a:r>
              <a:rPr sz="1200" spc="-5" dirty="0">
                <a:latin typeface="Times New Roman"/>
                <a:cs typeface="Times New Roman"/>
              </a:rPr>
              <a:t>progrediti </a:t>
            </a:r>
            <a:r>
              <a:rPr sz="1200" dirty="0">
                <a:latin typeface="Times New Roman"/>
                <a:cs typeface="Times New Roman"/>
              </a:rPr>
              <a:t>rispetto a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tentato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ad allora </a:t>
            </a:r>
            <a:r>
              <a:rPr sz="1200" dirty="0">
                <a:latin typeface="Times New Roman"/>
                <a:cs typeface="Times New Roman"/>
              </a:rPr>
              <a:t>su  </a:t>
            </a:r>
            <a:r>
              <a:rPr sz="1200" spc="-5" dirty="0">
                <a:latin typeface="Times New Roman"/>
                <a:cs typeface="Times New Roman"/>
              </a:rPr>
              <a:t>Urantia. L’acqua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bere di </a:t>
            </a:r>
            <a:r>
              <a:rPr sz="1200" spc="-5" dirty="0">
                <a:latin typeface="Times New Roman"/>
                <a:cs typeface="Times New Roman"/>
              </a:rPr>
              <a:t>Eden era </a:t>
            </a:r>
            <a:r>
              <a:rPr sz="1200" dirty="0">
                <a:latin typeface="Times New Roman"/>
                <a:cs typeface="Times New Roman"/>
              </a:rPr>
              <a:t>mantenuta potabile </a:t>
            </a:r>
            <a:r>
              <a:rPr sz="1200" spc="-5" dirty="0">
                <a:latin typeface="Times New Roman"/>
                <a:cs typeface="Times New Roman"/>
              </a:rPr>
              <a:t>dalla stretta </a:t>
            </a:r>
            <a:r>
              <a:rPr sz="1200" dirty="0">
                <a:latin typeface="Times New Roman"/>
                <a:cs typeface="Times New Roman"/>
              </a:rPr>
              <a:t>osservanza </a:t>
            </a:r>
            <a:r>
              <a:rPr sz="1200" spc="-5" dirty="0">
                <a:latin typeface="Times New Roman"/>
                <a:cs typeface="Times New Roman"/>
              </a:rPr>
              <a:t>dei regolamenti </a:t>
            </a:r>
            <a:r>
              <a:rPr sz="1200" dirty="0">
                <a:latin typeface="Times New Roman"/>
                <a:cs typeface="Times New Roman"/>
              </a:rPr>
              <a:t>d’igiene </a:t>
            </a:r>
            <a:r>
              <a:rPr sz="1200" spc="-5" dirty="0">
                <a:latin typeface="Times New Roman"/>
                <a:cs typeface="Times New Roman"/>
              </a:rPr>
              <a:t>destinati </a:t>
            </a:r>
            <a:r>
              <a:rPr sz="1200" dirty="0">
                <a:latin typeface="Times New Roman"/>
                <a:cs typeface="Times New Roman"/>
              </a:rPr>
              <a:t>a conservare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960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7334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sua purezza. Durante </a:t>
            </a:r>
            <a:r>
              <a:rPr sz="1200" dirty="0">
                <a:latin typeface="Times New Roman"/>
                <a:cs typeface="Times New Roman"/>
              </a:rPr>
              <a:t>questi tempi </a:t>
            </a:r>
            <a:r>
              <a:rPr sz="1200" spc="-5" dirty="0">
                <a:latin typeface="Times New Roman"/>
                <a:cs typeface="Times New Roman"/>
              </a:rPr>
              <a:t>primitivi molti problemi sorgevano dall’inosservanza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regole,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Van inculcò  gradualmente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suoi associati l’importanza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far cadere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nei serbatoi d’acqua 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Giardino.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(825.1) 73:5.4 </a:t>
            </a:r>
            <a:r>
              <a:rPr sz="1200" spc="-5" dirty="0">
                <a:latin typeface="Times New Roman"/>
                <a:cs typeface="Times New Roman"/>
              </a:rPr>
              <a:t>Prima della successiva </a:t>
            </a:r>
            <a:r>
              <a:rPr sz="1200" dirty="0">
                <a:latin typeface="Times New Roman"/>
                <a:cs typeface="Times New Roman"/>
              </a:rPr>
              <a:t>costruzione di 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eliminazione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acque di scolo, </a:t>
            </a:r>
            <a:r>
              <a:rPr sz="1200" spc="-5" dirty="0">
                <a:latin typeface="Times New Roman"/>
                <a:cs typeface="Times New Roman"/>
              </a:rPr>
              <a:t>gli Edeniti praticarono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scrupoloso seppellimento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rifiuti </a:t>
            </a:r>
            <a:r>
              <a:rPr sz="1200" dirty="0">
                <a:latin typeface="Times New Roman"/>
                <a:cs typeface="Times New Roman"/>
              </a:rPr>
              <a:t>o dei </a:t>
            </a:r>
            <a:r>
              <a:rPr sz="1200" spc="-5" dirty="0">
                <a:latin typeface="Times New Roman"/>
                <a:cs typeface="Times New Roman"/>
              </a:rPr>
              <a:t>materiali soggetti </a:t>
            </a:r>
            <a:r>
              <a:rPr sz="1200" dirty="0">
                <a:latin typeface="Times New Roman"/>
                <a:cs typeface="Times New Roman"/>
              </a:rPr>
              <a:t>a decomposizione. </a:t>
            </a:r>
            <a:r>
              <a:rPr sz="1200" spc="-5" dirty="0">
                <a:latin typeface="Times New Roman"/>
                <a:cs typeface="Times New Roman"/>
              </a:rPr>
              <a:t>Gli ispettori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Amadon effettuavano </a:t>
            </a:r>
            <a:r>
              <a:rPr sz="1200" spc="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giro 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giorni alla ricerca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possibili </a:t>
            </a:r>
            <a:r>
              <a:rPr sz="1200" spc="-5" dirty="0">
                <a:latin typeface="Times New Roman"/>
                <a:cs typeface="Times New Roman"/>
              </a:rPr>
              <a:t>cause di malattia. Gli Urantiani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presero </a:t>
            </a:r>
            <a:r>
              <a:rPr sz="1200" dirty="0">
                <a:latin typeface="Times New Roman"/>
                <a:cs typeface="Times New Roman"/>
              </a:rPr>
              <a:t>nuovamente coscienza </a:t>
            </a:r>
            <a:r>
              <a:rPr sz="1200" spc="-5" dirty="0">
                <a:latin typeface="Times New Roman"/>
                <a:cs typeface="Times New Roman"/>
              </a:rPr>
              <a:t>dell’importanza della  prevenzione contro </a:t>
            </a:r>
            <a:r>
              <a:rPr sz="1200" dirty="0">
                <a:latin typeface="Times New Roman"/>
                <a:cs typeface="Times New Roman"/>
              </a:rPr>
              <a:t>le malattie umane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ai tempi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del diciannovesimo e </a:t>
            </a:r>
            <a:r>
              <a:rPr sz="1200" spc="-5" dirty="0">
                <a:latin typeface="Times New Roman"/>
                <a:cs typeface="Times New Roman"/>
              </a:rPr>
              <a:t>del ventesimo secolo.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disfacimento  </a:t>
            </a:r>
            <a:r>
              <a:rPr sz="1200" spc="-5" dirty="0">
                <a:latin typeface="Times New Roman"/>
                <a:cs typeface="Times New Roman"/>
              </a:rPr>
              <a:t>del regime adamico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costruito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eliminazione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rifiuti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condotta sotterranea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mattoni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passava </a:t>
            </a:r>
            <a:r>
              <a:rPr sz="1200" dirty="0">
                <a:latin typeface="Times New Roman"/>
                <a:cs typeface="Times New Roman"/>
              </a:rPr>
              <a:t>sotto le mura e </a:t>
            </a:r>
            <a:r>
              <a:rPr sz="1200" spc="-5" dirty="0">
                <a:latin typeface="Times New Roman"/>
                <a:cs typeface="Times New Roman"/>
              </a:rPr>
              <a:t>si riversava </a:t>
            </a:r>
            <a:r>
              <a:rPr sz="1200" dirty="0">
                <a:latin typeface="Times New Roman"/>
                <a:cs typeface="Times New Roman"/>
              </a:rPr>
              <a:t>nel fiume di Eden più di un </a:t>
            </a:r>
            <a:r>
              <a:rPr sz="1200" spc="-5" dirty="0">
                <a:latin typeface="Times New Roman"/>
                <a:cs typeface="Times New Roman"/>
              </a:rPr>
              <a:t>chilometro </a:t>
            </a:r>
            <a:r>
              <a:rPr sz="1200" dirty="0">
                <a:latin typeface="Times New Roman"/>
                <a:cs typeface="Times New Roman"/>
              </a:rPr>
              <a:t>e mezzo oltre la </a:t>
            </a:r>
            <a:r>
              <a:rPr sz="1200" spc="-5" dirty="0">
                <a:latin typeface="Times New Roman"/>
                <a:cs typeface="Times New Roman"/>
              </a:rPr>
              <a:t>muraglia esterna,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minore,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valle </a:t>
            </a:r>
            <a:r>
              <a:rPr sz="1200" spc="-5" dirty="0">
                <a:latin typeface="Times New Roman"/>
                <a:cs typeface="Times New Roman"/>
              </a:rPr>
              <a:t>del  Giardino.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207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(825.2) 73:5.5 </a:t>
            </a:r>
            <a:r>
              <a:rPr sz="1200" spc="-5" dirty="0">
                <a:latin typeface="Times New Roman"/>
                <a:cs typeface="Times New Roman"/>
              </a:rPr>
              <a:t>Al momento dell’arrivo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dei tipi di </a:t>
            </a:r>
            <a:r>
              <a:rPr sz="1200" spc="-5" dirty="0">
                <a:latin typeface="Times New Roman"/>
                <a:cs typeface="Times New Roman"/>
              </a:rPr>
              <a:t>piante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regione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cresceva </a:t>
            </a:r>
            <a:r>
              <a:rPr sz="1200" dirty="0">
                <a:latin typeface="Times New Roman"/>
                <a:cs typeface="Times New Roman"/>
              </a:rPr>
              <a:t>in Eden. Molti  </a:t>
            </a:r>
            <a:r>
              <a:rPr sz="1200" spc="-5" dirty="0">
                <a:latin typeface="Times New Roman"/>
                <a:cs typeface="Times New Roman"/>
              </a:rPr>
              <a:t>frutti, cereali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noci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già stati </a:t>
            </a:r>
            <a:r>
              <a:rPr sz="1200" dirty="0">
                <a:latin typeface="Times New Roman"/>
                <a:cs typeface="Times New Roman"/>
              </a:rPr>
              <a:t>notevolmente </a:t>
            </a:r>
            <a:r>
              <a:rPr sz="1200" spc="-5" dirty="0">
                <a:latin typeface="Times New Roman"/>
                <a:cs typeface="Times New Roman"/>
              </a:rPr>
              <a:t>migliorati.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cereali ed ortaggi moderni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coltivati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volta,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decine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varietà </a:t>
            </a:r>
            <a:r>
              <a:rPr sz="1200" dirty="0">
                <a:latin typeface="Times New Roman"/>
                <a:cs typeface="Times New Roman"/>
              </a:rPr>
              <a:t>di piante </a:t>
            </a:r>
            <a:r>
              <a:rPr sz="1200" spc="-5" dirty="0">
                <a:latin typeface="Times New Roman"/>
                <a:cs typeface="Times New Roman"/>
              </a:rPr>
              <a:t>alimentari </a:t>
            </a:r>
            <a:r>
              <a:rPr sz="1200" dirty="0">
                <a:latin typeface="Times New Roman"/>
                <a:cs typeface="Times New Roman"/>
              </a:rPr>
              <a:t>furono successivamente </a:t>
            </a:r>
            <a:r>
              <a:rPr sz="1200" spc="-5" dirty="0">
                <a:latin typeface="Times New Roman"/>
                <a:cs typeface="Times New Roman"/>
              </a:rPr>
              <a:t>perdute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321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(825.3) 73:5.6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cinque per cento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era a </a:t>
            </a:r>
            <a:r>
              <a:rPr sz="1200" spc="-5" dirty="0">
                <a:latin typeface="Times New Roman"/>
                <a:cs typeface="Times New Roman"/>
              </a:rPr>
              <a:t>coltivazione </a:t>
            </a:r>
            <a:r>
              <a:rPr sz="1200" dirty="0">
                <a:latin typeface="Times New Roman"/>
                <a:cs typeface="Times New Roman"/>
              </a:rPr>
              <a:t>intensiva </a:t>
            </a:r>
            <a:r>
              <a:rPr sz="1200" spc="-5" dirty="0">
                <a:latin typeface="Times New Roman"/>
                <a:cs typeface="Times New Roman"/>
              </a:rPr>
              <a:t>artificiale,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quindici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cento era </a:t>
            </a:r>
            <a:r>
              <a:rPr sz="1200" dirty="0">
                <a:latin typeface="Times New Roman"/>
                <a:cs typeface="Times New Roman"/>
              </a:rPr>
              <a:t>parzialmente  </a:t>
            </a:r>
            <a:r>
              <a:rPr sz="1200" spc="-5" dirty="0">
                <a:latin typeface="Times New Roman"/>
                <a:cs typeface="Times New Roman"/>
              </a:rPr>
              <a:t>coltivato,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lasciato 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più o meno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in attesa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di Adamo, essendosi </a:t>
            </a:r>
            <a:r>
              <a:rPr sz="1200" spc="-5" dirty="0">
                <a:latin typeface="Times New Roman"/>
                <a:cs typeface="Times New Roman"/>
              </a:rPr>
              <a:t>ritenuto preferibile  completare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parco </a:t>
            </a:r>
            <a:r>
              <a:rPr sz="1200" dirty="0">
                <a:latin typeface="Times New Roman"/>
                <a:cs typeface="Times New Roman"/>
              </a:rPr>
              <a:t>secondo le </a:t>
            </a:r>
            <a:r>
              <a:rPr sz="1200" spc="-5" dirty="0">
                <a:latin typeface="Times New Roman"/>
                <a:cs typeface="Times New Roman"/>
              </a:rPr>
              <a:t>sue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idee.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08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(825.4) 73:5.7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preparato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l’Adamo </a:t>
            </a:r>
            <a:r>
              <a:rPr sz="1200" spc="-5" dirty="0">
                <a:latin typeface="Times New Roman"/>
                <a:cs typeface="Times New Roman"/>
              </a:rPr>
              <a:t>promesso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consorte.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Giardino avrebbe  fatto onore ad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sotto un’amministrazione perfezionata ed </a:t>
            </a:r>
            <a:r>
              <a:rPr sz="1200" dirty="0">
                <a:latin typeface="Times New Roman"/>
                <a:cs typeface="Times New Roman"/>
              </a:rPr>
              <a:t>un controllo </a:t>
            </a:r>
            <a:r>
              <a:rPr sz="1200" spc="-5" dirty="0">
                <a:latin typeface="Times New Roman"/>
                <a:cs typeface="Times New Roman"/>
              </a:rPr>
              <a:t>normale. Adamo </a:t>
            </a:r>
            <a:r>
              <a:rPr sz="1200" dirty="0">
                <a:latin typeface="Times New Roman"/>
                <a:cs typeface="Times New Roman"/>
              </a:rPr>
              <a:t>ed Eva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soddisfatti  del piano generale </a:t>
            </a:r>
            <a:r>
              <a:rPr sz="1200" dirty="0">
                <a:latin typeface="Times New Roman"/>
                <a:cs typeface="Times New Roman"/>
              </a:rPr>
              <a:t>di Eden, </a:t>
            </a:r>
            <a:r>
              <a:rPr sz="1200" spc="-5" dirty="0">
                <a:latin typeface="Times New Roman"/>
                <a:cs typeface="Times New Roman"/>
              </a:rPr>
              <a:t>anche se portarono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cambiamenti all’arredamento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dimora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69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19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(825.5) 73:5.8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il lavoro di </a:t>
            </a:r>
            <a:r>
              <a:rPr sz="1200" spc="-5" dirty="0">
                <a:latin typeface="Times New Roman"/>
                <a:cs typeface="Times New Roman"/>
              </a:rPr>
              <a:t>abbellimento </a:t>
            </a:r>
            <a:r>
              <a:rPr sz="1200" dirty="0">
                <a:latin typeface="Times New Roman"/>
                <a:cs typeface="Times New Roman"/>
              </a:rPr>
              <a:t>non fosse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terminato al </a:t>
            </a:r>
            <a:r>
              <a:rPr sz="1200" spc="-5" dirty="0">
                <a:latin typeface="Times New Roman"/>
                <a:cs typeface="Times New Roman"/>
              </a:rPr>
              <a:t>momento dell’arrivo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Adamo, </a:t>
            </a:r>
            <a:r>
              <a:rPr sz="1200" dirty="0">
                <a:latin typeface="Times New Roman"/>
                <a:cs typeface="Times New Roman"/>
              </a:rPr>
              <a:t>il posto </a:t>
            </a:r>
            <a:r>
              <a:rPr sz="1200" spc="-5" dirty="0">
                <a:latin typeface="Times New Roman"/>
                <a:cs typeface="Times New Roman"/>
              </a:rPr>
              <a:t>era già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gioiello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splendore </a:t>
            </a:r>
            <a:r>
              <a:rPr sz="1200" dirty="0">
                <a:latin typeface="Times New Roman"/>
                <a:cs typeface="Times New Roman"/>
              </a:rPr>
              <a:t>botanico; 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primi tempi del </a:t>
            </a:r>
            <a:r>
              <a:rPr sz="1200" spc="-5" dirty="0">
                <a:latin typeface="Times New Roman"/>
                <a:cs typeface="Times New Roman"/>
              </a:rPr>
              <a:t>suo soggiorno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Eden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Giardino prese </a:t>
            </a:r>
            <a:r>
              <a:rPr sz="1200" dirty="0">
                <a:latin typeface="Times New Roman"/>
                <a:cs typeface="Times New Roman"/>
              </a:rPr>
              <a:t>una nuova forma ed  </a:t>
            </a:r>
            <a:r>
              <a:rPr sz="1200" spc="-5" dirty="0">
                <a:latin typeface="Times New Roman"/>
                <a:cs typeface="Times New Roman"/>
              </a:rPr>
              <a:t>assunse </a:t>
            </a:r>
            <a:r>
              <a:rPr sz="1200" dirty="0">
                <a:latin typeface="Times New Roman"/>
                <a:cs typeface="Times New Roman"/>
              </a:rPr>
              <a:t>nuove proporzioni di bellezza e di </a:t>
            </a:r>
            <a:r>
              <a:rPr sz="1200" spc="-5" dirty="0">
                <a:latin typeface="Times New Roman"/>
                <a:cs typeface="Times New Roman"/>
              </a:rPr>
              <a:t>magnificenza. Né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quest’epoca Urantia </a:t>
            </a:r>
            <a:r>
              <a:rPr sz="1200" dirty="0">
                <a:latin typeface="Times New Roman"/>
                <a:cs typeface="Times New Roman"/>
              </a:rPr>
              <a:t>ha mai ospitato </a:t>
            </a:r>
            <a:r>
              <a:rPr sz="1200" spc="-5" dirty="0">
                <a:latin typeface="Times New Roman"/>
                <a:cs typeface="Times New Roman"/>
              </a:rPr>
              <a:t>un’esposizione  così </a:t>
            </a:r>
            <a:r>
              <a:rPr sz="1200" dirty="0">
                <a:latin typeface="Times New Roman"/>
                <a:cs typeface="Times New Roman"/>
              </a:rPr>
              <a:t>stupenda e completa di </a:t>
            </a:r>
            <a:r>
              <a:rPr sz="1200" spc="-5" dirty="0">
                <a:latin typeface="Times New Roman"/>
                <a:cs typeface="Times New Roman"/>
              </a:rPr>
              <a:t>orticoltura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agricoltura.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L’Albero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Vita</a:t>
            </a:r>
            <a:endParaRPr sz="1600">
              <a:latin typeface="Times New Roman"/>
              <a:cs typeface="Times New Roman"/>
            </a:endParaRPr>
          </a:p>
          <a:p>
            <a:pPr marL="76200" marR="9969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(825.6) 73:6.1 </a:t>
            </a:r>
            <a:r>
              <a:rPr sz="1200" spc="-5" dirty="0">
                <a:latin typeface="Times New Roman"/>
                <a:cs typeface="Times New Roman"/>
              </a:rPr>
              <a:t>Al centro del tempio del Giardino Van </a:t>
            </a:r>
            <a:r>
              <a:rPr sz="1200" dirty="0">
                <a:latin typeface="Times New Roman"/>
                <a:cs typeface="Times New Roman"/>
              </a:rPr>
              <a:t>piantò </a:t>
            </a:r>
            <a:r>
              <a:rPr sz="1200" spc="-5" dirty="0">
                <a:latin typeface="Times New Roman"/>
                <a:cs typeface="Times New Roman"/>
              </a:rPr>
              <a:t>l’albero della </a:t>
            </a:r>
            <a:r>
              <a:rPr sz="1200" dirty="0">
                <a:latin typeface="Times New Roman"/>
                <a:cs typeface="Times New Roman"/>
              </a:rPr>
              <a:t>vita a </a:t>
            </a:r>
            <a:r>
              <a:rPr sz="1200" spc="-5" dirty="0">
                <a:latin typeface="Times New Roman"/>
                <a:cs typeface="Times New Roman"/>
              </a:rPr>
              <a:t>lungo custodito,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cui foglie erano </a:t>
            </a:r>
            <a:r>
              <a:rPr sz="1200" dirty="0">
                <a:latin typeface="Times New Roman"/>
                <a:cs typeface="Times New Roman"/>
              </a:rPr>
              <a:t>destinate </a:t>
            </a:r>
            <a:r>
              <a:rPr sz="1200" spc="-5" dirty="0">
                <a:latin typeface="Times New Roman"/>
                <a:cs typeface="Times New Roman"/>
              </a:rPr>
              <a:t>alla  “guarigione delle </a:t>
            </a:r>
            <a:r>
              <a:rPr sz="1200" dirty="0">
                <a:latin typeface="Times New Roman"/>
                <a:cs typeface="Times New Roman"/>
              </a:rPr>
              <a:t>nazioni”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cui </a:t>
            </a:r>
            <a:r>
              <a:rPr sz="1200" spc="-5" dirty="0">
                <a:latin typeface="Times New Roman"/>
                <a:cs typeface="Times New Roman"/>
              </a:rPr>
              <a:t>frutti l’avevano così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sostentato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Van </a:t>
            </a:r>
            <a:r>
              <a:rPr sz="1200" spc="-5" dirty="0">
                <a:latin typeface="Times New Roman"/>
                <a:cs typeface="Times New Roman"/>
              </a:rPr>
              <a:t>sapeva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che 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 sarebbero dipesi anch’essi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dono di </a:t>
            </a:r>
            <a:r>
              <a:rPr sz="1200" spc="-5" dirty="0">
                <a:latin typeface="Times New Roman"/>
                <a:cs typeface="Times New Roman"/>
              </a:rPr>
              <a:t>Edentia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mantenimento </a:t>
            </a:r>
            <a:r>
              <a:rPr sz="1200" dirty="0">
                <a:latin typeface="Times New Roman"/>
                <a:cs typeface="Times New Roman"/>
              </a:rPr>
              <a:t>della loro vita una volta </a:t>
            </a:r>
            <a:r>
              <a:rPr sz="1200" spc="-5" dirty="0">
                <a:latin typeface="Times New Roman"/>
                <a:cs typeface="Times New Roman"/>
              </a:rPr>
              <a:t>che fossero </a:t>
            </a:r>
            <a:r>
              <a:rPr sz="1200" dirty="0">
                <a:latin typeface="Times New Roman"/>
                <a:cs typeface="Times New Roman"/>
              </a:rPr>
              <a:t>apparsi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Urantia in  </a:t>
            </a:r>
            <a:r>
              <a:rPr sz="1200" spc="-5" dirty="0">
                <a:latin typeface="Times New Roman"/>
                <a:cs typeface="Times New Roman"/>
              </a:rPr>
              <a:t>forma 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3956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(825.7) 73:6.2 </a:t>
            </a:r>
            <a:r>
              <a:rPr sz="1200" spc="-5" dirty="0">
                <a:latin typeface="Times New Roman"/>
                <a:cs typeface="Times New Roman"/>
              </a:rPr>
              <a:t>Nelle capitali dei sistemi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Materiali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bisogno dell’albero della </a:t>
            </a:r>
            <a:r>
              <a:rPr sz="1200" dirty="0">
                <a:latin typeface="Times New Roman"/>
                <a:cs typeface="Times New Roman"/>
              </a:rPr>
              <a:t>vita per la loro </a:t>
            </a:r>
            <a:r>
              <a:rPr sz="1200" spc="-5" dirty="0">
                <a:latin typeface="Times New Roman"/>
                <a:cs typeface="Times New Roman"/>
              </a:rPr>
              <a:t>sussistenza.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nella  ripersonalizzazione planetaria essi </a:t>
            </a:r>
            <a:r>
              <a:rPr sz="1200" dirty="0">
                <a:latin typeface="Times New Roman"/>
                <a:cs typeface="Times New Roman"/>
              </a:rPr>
              <a:t>dipendono da </a:t>
            </a:r>
            <a:r>
              <a:rPr sz="1200" spc="-5" dirty="0">
                <a:latin typeface="Times New Roman"/>
                <a:cs typeface="Times New Roman"/>
              </a:rPr>
              <a:t>questo complemento per </a:t>
            </a:r>
            <a:r>
              <a:rPr sz="1200" dirty="0">
                <a:latin typeface="Times New Roman"/>
                <a:cs typeface="Times New Roman"/>
              </a:rPr>
              <a:t>l’immortalità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(825.8) 73:6.3 </a:t>
            </a:r>
            <a:r>
              <a:rPr sz="1200" spc="-15" dirty="0">
                <a:latin typeface="Times New Roman"/>
                <a:cs typeface="Times New Roman"/>
              </a:rPr>
              <a:t>L’ </a:t>
            </a:r>
            <a:r>
              <a:rPr sz="1200" spc="-5" dirty="0">
                <a:latin typeface="Times New Roman"/>
                <a:cs typeface="Times New Roman"/>
              </a:rPr>
              <a:t>“albero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del bene e </a:t>
            </a:r>
            <a:r>
              <a:rPr sz="1200" spc="-5" dirty="0">
                <a:latin typeface="Times New Roman"/>
                <a:cs typeface="Times New Roman"/>
              </a:rPr>
              <a:t>del male”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figura retorica,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designazione simbolica </a:t>
            </a:r>
            <a:r>
              <a:rPr sz="1200" dirty="0">
                <a:latin typeface="Times New Roman"/>
                <a:cs typeface="Times New Roman"/>
              </a:rPr>
              <a:t>che copre  una moltitudine di </a:t>
            </a:r>
            <a:r>
              <a:rPr sz="1200" spc="-5" dirty="0">
                <a:latin typeface="Times New Roman"/>
                <a:cs typeface="Times New Roman"/>
              </a:rPr>
              <a:t>esperienze umane, </a:t>
            </a:r>
            <a:r>
              <a:rPr sz="1200" dirty="0">
                <a:latin typeface="Times New Roman"/>
                <a:cs typeface="Times New Roman"/>
              </a:rPr>
              <a:t>ma l’ “albero </a:t>
            </a:r>
            <a:r>
              <a:rPr sz="1200" spc="-5" dirty="0">
                <a:latin typeface="Times New Roman"/>
                <a:cs typeface="Times New Roman"/>
              </a:rPr>
              <a:t>della vita” </a:t>
            </a:r>
            <a:r>
              <a:rPr sz="1200" dirty="0">
                <a:latin typeface="Times New Roman"/>
                <a:cs typeface="Times New Roman"/>
              </a:rPr>
              <a:t>non era un mito; </a:t>
            </a:r>
            <a:r>
              <a:rPr sz="1200" spc="-5" dirty="0">
                <a:latin typeface="Times New Roman"/>
                <a:cs typeface="Times New Roman"/>
              </a:rPr>
              <a:t>esso era reale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spc="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presente su  Urantia.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gli Altissimi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approvarono </a:t>
            </a:r>
            <a:r>
              <a:rPr sz="1200" dirty="0">
                <a:latin typeface="Times New Roman"/>
                <a:cs typeface="Times New Roman"/>
              </a:rPr>
              <a:t>la nomina di </a:t>
            </a:r>
            <a:r>
              <a:rPr sz="1200" spc="-5" dirty="0">
                <a:latin typeface="Times New Roman"/>
                <a:cs typeface="Times New Roman"/>
              </a:rPr>
              <a:t>Caligastia come Principe Planetario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e quella dei </a:t>
            </a:r>
            <a:r>
              <a:rPr sz="1200" spc="-5" dirty="0">
                <a:latin typeface="Times New Roman"/>
                <a:cs typeface="Times New Roman"/>
              </a:rPr>
              <a:t>cento  cittadini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suo personale amministrativo, inviarono sul pianeta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Melchizedek </a:t>
            </a:r>
            <a:r>
              <a:rPr sz="1200" spc="1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arbusto </a:t>
            </a:r>
            <a:r>
              <a:rPr sz="1200" dirty="0">
                <a:latin typeface="Times New Roman"/>
                <a:cs typeface="Times New Roman"/>
              </a:rPr>
              <a:t>di Edentia, e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pianta divenne l’albero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 Urantia. Questa </a:t>
            </a:r>
            <a:r>
              <a:rPr sz="1200" dirty="0">
                <a:latin typeface="Times New Roman"/>
                <a:cs typeface="Times New Roman"/>
              </a:rPr>
              <a:t>forma di vita non </a:t>
            </a:r>
            <a:r>
              <a:rPr sz="1200" spc="-5" dirty="0">
                <a:latin typeface="Times New Roman"/>
                <a:cs typeface="Times New Roman"/>
              </a:rPr>
              <a:t>intelligente </a:t>
            </a:r>
            <a:r>
              <a:rPr sz="1200" dirty="0">
                <a:latin typeface="Times New Roman"/>
                <a:cs typeface="Times New Roman"/>
              </a:rPr>
              <a:t>è propria </a:t>
            </a:r>
            <a:r>
              <a:rPr sz="1200" spc="-5" dirty="0">
                <a:latin typeface="Times New Roman"/>
                <a:cs typeface="Times New Roman"/>
              </a:rPr>
              <a:t>delle sfere capitali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costellazioni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anche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degli universi locali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come pure </a:t>
            </a:r>
            <a:r>
              <a:rPr sz="1200" spc="5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di Havona, ma non  sulle </a:t>
            </a:r>
            <a:r>
              <a:rPr sz="1200" spc="-5" dirty="0">
                <a:latin typeface="Times New Roman"/>
                <a:cs typeface="Times New Roman"/>
              </a:rPr>
              <a:t>capitali dei </a:t>
            </a:r>
            <a:r>
              <a:rPr sz="1200" dirty="0">
                <a:latin typeface="Times New Roman"/>
                <a:cs typeface="Times New Roman"/>
              </a:rPr>
              <a:t>sistemi.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150" cy="3896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(826.1) 73:6.4 </a:t>
            </a:r>
            <a:r>
              <a:rPr sz="1200" spc="-5" dirty="0">
                <a:latin typeface="Times New Roman"/>
                <a:cs typeface="Times New Roman"/>
              </a:rPr>
              <a:t>Questa superpianta </a:t>
            </a:r>
            <a:r>
              <a:rPr sz="1200" dirty="0">
                <a:latin typeface="Times New Roman"/>
                <a:cs typeface="Times New Roman"/>
              </a:rPr>
              <a:t>immagazzinava </a:t>
            </a:r>
            <a:r>
              <a:rPr sz="1200" spc="-5" dirty="0">
                <a:latin typeface="Times New Roman"/>
                <a:cs typeface="Times New Roman"/>
              </a:rPr>
              <a:t>certe energie dello </a:t>
            </a:r>
            <a:r>
              <a:rPr sz="1200" dirty="0">
                <a:latin typeface="Times New Roman"/>
                <a:cs typeface="Times New Roman"/>
              </a:rPr>
              <a:t>spazio che </a:t>
            </a:r>
            <a:r>
              <a:rPr sz="1200" spc="-5" dirty="0">
                <a:latin typeface="Times New Roman"/>
                <a:cs typeface="Times New Roman"/>
              </a:rPr>
              <a:t>erano antidoti agli </a:t>
            </a:r>
            <a:r>
              <a:rPr sz="1200" dirty="0">
                <a:latin typeface="Times New Roman"/>
                <a:cs typeface="Times New Roman"/>
              </a:rPr>
              <a:t>elementi che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producevano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l’invecchiamento dell’esistenza animale.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frutto dell’albero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5" dirty="0">
                <a:latin typeface="Times New Roman"/>
                <a:cs typeface="Times New Roman"/>
              </a:rPr>
              <a:t>agiva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batteria di </a:t>
            </a:r>
            <a:r>
              <a:rPr sz="1200" spc="-5" dirty="0">
                <a:latin typeface="Times New Roman"/>
                <a:cs typeface="Times New Roman"/>
              </a:rPr>
              <a:t>accumulatori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superchimici,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liberando misteriosamente, quando </a:t>
            </a:r>
            <a:r>
              <a:rPr sz="1200" dirty="0">
                <a:latin typeface="Times New Roman"/>
                <a:cs typeface="Times New Roman"/>
              </a:rPr>
              <a:t>lo si </a:t>
            </a:r>
            <a:r>
              <a:rPr sz="1200" spc="-5" dirty="0">
                <a:latin typeface="Times New Roman"/>
                <a:cs typeface="Times New Roman"/>
              </a:rPr>
              <a:t>mangiava,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dell’universo </a:t>
            </a:r>
            <a:r>
              <a:rPr sz="1200" dirty="0">
                <a:latin typeface="Times New Roman"/>
                <a:cs typeface="Times New Roman"/>
              </a:rPr>
              <a:t>prolungatrice </a:t>
            </a:r>
            <a:r>
              <a:rPr sz="1200" spc="-5" dirty="0">
                <a:latin typeface="Times New Roman"/>
                <a:cs typeface="Times New Roman"/>
              </a:rPr>
              <a:t>della vita.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sostentamento </a:t>
            </a:r>
            <a:r>
              <a:rPr sz="1200" spc="-5" dirty="0">
                <a:latin typeface="Times New Roman"/>
                <a:cs typeface="Times New Roman"/>
              </a:rPr>
              <a:t>era  assolutamente inutilizzabile dagli esseri evoluzionari normali </a:t>
            </a:r>
            <a:r>
              <a:rPr sz="1200" dirty="0">
                <a:latin typeface="Times New Roman"/>
                <a:cs typeface="Times New Roman"/>
              </a:rPr>
              <a:t>di Urantia,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specificamente utile </a:t>
            </a:r>
            <a:r>
              <a:rPr sz="1200" spc="-5" dirty="0">
                <a:latin typeface="Times New Roman"/>
                <a:cs typeface="Times New Roman"/>
              </a:rPr>
              <a:t>ai cento membri materializzati  del personale </a:t>
            </a:r>
            <a:r>
              <a:rPr sz="1200" dirty="0">
                <a:latin typeface="Times New Roman"/>
                <a:cs typeface="Times New Roman"/>
              </a:rPr>
              <a:t>di Caligastia </a:t>
            </a:r>
            <a:r>
              <a:rPr sz="1200" spc="-5" dirty="0">
                <a:latin typeface="Times New Roman"/>
                <a:cs typeface="Times New Roman"/>
              </a:rPr>
              <a:t>ed ai </a:t>
            </a:r>
            <a:r>
              <a:rPr sz="1200" dirty="0">
                <a:latin typeface="Times New Roman"/>
                <a:cs typeface="Times New Roman"/>
              </a:rPr>
              <a:t>cento Andoniti </a:t>
            </a:r>
            <a:r>
              <a:rPr sz="1200" spc="-5" dirty="0">
                <a:latin typeface="Times New Roman"/>
                <a:cs typeface="Times New Roman"/>
              </a:rPr>
              <a:t>modificati che avevano </a:t>
            </a:r>
            <a:r>
              <a:rPr sz="1200" dirty="0">
                <a:latin typeface="Times New Roman"/>
                <a:cs typeface="Times New Roman"/>
              </a:rPr>
              <a:t>fornito il loro plasma </a:t>
            </a:r>
            <a:r>
              <a:rPr sz="1200" spc="-5" dirty="0">
                <a:latin typeface="Times New Roman"/>
                <a:cs typeface="Times New Roman"/>
              </a:rPr>
              <a:t>vitale al gruppo del Principe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ricambio, avevano </a:t>
            </a:r>
            <a:r>
              <a:rPr sz="1200" dirty="0">
                <a:latin typeface="Times New Roman"/>
                <a:cs typeface="Times New Roman"/>
              </a:rPr>
              <a:t>ricevuto quel </a:t>
            </a:r>
            <a:r>
              <a:rPr sz="1200" spc="-5" dirty="0">
                <a:latin typeface="Times New Roman"/>
                <a:cs typeface="Times New Roman"/>
              </a:rPr>
              <a:t>complemento vitale che </a:t>
            </a:r>
            <a:r>
              <a:rPr sz="1200" dirty="0">
                <a:latin typeface="Times New Roman"/>
                <a:cs typeface="Times New Roman"/>
              </a:rPr>
              <a:t>consentiva loro di </a:t>
            </a:r>
            <a:r>
              <a:rPr sz="1200" spc="-5" dirty="0">
                <a:latin typeface="Times New Roman"/>
                <a:cs typeface="Times New Roman"/>
              </a:rPr>
              <a:t>utilizzare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frutto dell’albero della </a:t>
            </a:r>
            <a:r>
              <a:rPr sz="1200" dirty="0">
                <a:latin typeface="Times New Roman"/>
                <a:cs typeface="Times New Roman"/>
              </a:rPr>
              <a:t>vita per un  </a:t>
            </a:r>
            <a:r>
              <a:rPr sz="1200" spc="-5" dirty="0">
                <a:latin typeface="Times New Roman"/>
                <a:cs typeface="Times New Roman"/>
              </a:rPr>
              <a:t>prolungamento indefinito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esistenza altrimenti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7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(826.2) 73:6.5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del Principe l’albero cresceva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suolo del </a:t>
            </a:r>
            <a:r>
              <a:rPr sz="1200" dirty="0">
                <a:latin typeface="Times New Roman"/>
                <a:cs typeface="Times New Roman"/>
              </a:rPr>
              <a:t>cortile </a:t>
            </a:r>
            <a:r>
              <a:rPr sz="1200" spc="-5" dirty="0">
                <a:latin typeface="Times New Roman"/>
                <a:cs typeface="Times New Roman"/>
              </a:rPr>
              <a:t>centrale circolare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tempio del </a:t>
            </a:r>
            <a:r>
              <a:rPr sz="1200" dirty="0">
                <a:latin typeface="Times New Roman"/>
                <a:cs typeface="Times New Roman"/>
              </a:rPr>
              <a:t>Padre. Allo scoppio  </a:t>
            </a:r>
            <a:r>
              <a:rPr sz="1200" spc="-5" dirty="0">
                <a:latin typeface="Times New Roman"/>
                <a:cs typeface="Times New Roman"/>
              </a:rPr>
              <a:t>della ribellione esso </a:t>
            </a:r>
            <a:r>
              <a:rPr sz="1200" dirty="0">
                <a:latin typeface="Times New Roman"/>
                <a:cs typeface="Times New Roman"/>
              </a:rPr>
              <a:t>fu ripiantato, a </a:t>
            </a:r>
            <a:r>
              <a:rPr sz="1200" spc="-5" dirty="0">
                <a:latin typeface="Times New Roman"/>
                <a:cs typeface="Times New Roman"/>
              </a:rPr>
              <a:t>partire dal </a:t>
            </a:r>
            <a:r>
              <a:rPr sz="1200" dirty="0">
                <a:latin typeface="Times New Roman"/>
                <a:cs typeface="Times New Roman"/>
              </a:rPr>
              <a:t>ceppo </a:t>
            </a:r>
            <a:r>
              <a:rPr sz="1200" spc="-5" dirty="0">
                <a:latin typeface="Times New Roman"/>
                <a:cs typeface="Times New Roman"/>
              </a:rPr>
              <a:t>centrale,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associati, nel loro accampamento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temporaneo.</a:t>
            </a:r>
            <a:endParaRPr sz="1200">
              <a:latin typeface="Times New Roman"/>
              <a:cs typeface="Times New Roman"/>
            </a:endParaRPr>
          </a:p>
          <a:p>
            <a:pPr marL="76200" marR="3886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Questo arbusto </a:t>
            </a:r>
            <a:r>
              <a:rPr sz="1200" dirty="0">
                <a:latin typeface="Times New Roman"/>
                <a:cs typeface="Times New Roman"/>
              </a:rPr>
              <a:t>di Edentia </a:t>
            </a:r>
            <a:r>
              <a:rPr sz="1200" spc="-5" dirty="0">
                <a:latin typeface="Times New Roman"/>
                <a:cs typeface="Times New Roman"/>
              </a:rPr>
              <a:t>fu successivamente </a:t>
            </a:r>
            <a:r>
              <a:rPr sz="1200" dirty="0">
                <a:latin typeface="Times New Roman"/>
                <a:cs typeface="Times New Roman"/>
              </a:rPr>
              <a:t>portato </a:t>
            </a:r>
            <a:r>
              <a:rPr sz="1200" spc="-5" dirty="0">
                <a:latin typeface="Times New Roman"/>
                <a:cs typeface="Times New Roman"/>
              </a:rPr>
              <a:t>nel loro rifugio sugli altopiani,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servì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spc="5" dirty="0">
                <a:latin typeface="Times New Roman"/>
                <a:cs typeface="Times New Roman"/>
              </a:rPr>
              <a:t>Amadon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  </a:t>
            </a:r>
            <a:r>
              <a:rPr sz="1200" spc="-5" dirty="0">
                <a:latin typeface="Times New Roman"/>
                <a:cs typeface="Times New Roman"/>
              </a:rPr>
              <a:t>centocinquantamila 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16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(826.3) 73:6.6 </a:t>
            </a:r>
            <a:r>
              <a:rPr sz="1200" spc="-5" dirty="0">
                <a:latin typeface="Times New Roman"/>
                <a:cs typeface="Times New Roman"/>
              </a:rPr>
              <a:t>Quando Van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associati prepararono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Giardino per 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trapiantarono l’albero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Giardino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 dove, </a:t>
            </a:r>
            <a:r>
              <a:rPr sz="1200" dirty="0">
                <a:latin typeface="Times New Roman"/>
                <a:cs typeface="Times New Roman"/>
              </a:rPr>
              <a:t>ancora una </a:t>
            </a:r>
            <a:r>
              <a:rPr sz="1200" spc="-5" dirty="0">
                <a:latin typeface="Times New Roman"/>
                <a:cs typeface="Times New Roman"/>
              </a:rPr>
              <a:t>volta, crebbe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cortile centrale circolare </a:t>
            </a:r>
            <a:r>
              <a:rPr sz="1200" dirty="0">
                <a:latin typeface="Times New Roman"/>
                <a:cs typeface="Times New Roman"/>
              </a:rPr>
              <a:t>di un altro </a:t>
            </a:r>
            <a:r>
              <a:rPr sz="1200" spc="-5" dirty="0">
                <a:latin typeface="Times New Roman"/>
                <a:cs typeface="Times New Roman"/>
              </a:rPr>
              <a:t>tempio del Padre.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</a:t>
            </a:r>
            <a:r>
              <a:rPr sz="1200" dirty="0">
                <a:latin typeface="Times New Roman"/>
                <a:cs typeface="Times New Roman"/>
              </a:rPr>
              <a:t>mangiavano  </a:t>
            </a:r>
            <a:r>
              <a:rPr sz="1200" spc="-5" dirty="0">
                <a:latin typeface="Times New Roman"/>
                <a:cs typeface="Times New Roman"/>
              </a:rPr>
              <a:t>periodicamente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frutto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mantenimento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duale di vita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54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(826.4) 73:6.7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piani del Figlio Materiale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sconvolti,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sua famiglia </a:t>
            </a:r>
            <a:r>
              <a:rPr sz="1200" dirty="0">
                <a:latin typeface="Times New Roman"/>
                <a:cs typeface="Times New Roman"/>
              </a:rPr>
              <a:t>non fu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portar via il </a:t>
            </a:r>
            <a:r>
              <a:rPr sz="1200" spc="-5" dirty="0">
                <a:latin typeface="Times New Roman"/>
                <a:cs typeface="Times New Roman"/>
              </a:rPr>
              <a:t>ceppo  dell’albero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Giardino. Allorché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Noditi invasero Eden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loro che </a:t>
            </a:r>
            <a:r>
              <a:rPr sz="1200" spc="-5" dirty="0">
                <a:latin typeface="Times New Roman"/>
                <a:cs typeface="Times New Roman"/>
              </a:rPr>
              <a:t>sarebbero divenuti come “dei se avessero mangiato del  frutto dell’albero”. </a:t>
            </a:r>
            <a:r>
              <a:rPr sz="1200" dirty="0">
                <a:latin typeface="Times New Roman"/>
                <a:cs typeface="Times New Roman"/>
              </a:rPr>
              <a:t>Con loro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sorpresa lo trovarono incustodito. Essi </a:t>
            </a:r>
            <a:r>
              <a:rPr sz="1200" spc="-5" dirty="0">
                <a:latin typeface="Times New Roman"/>
                <a:cs typeface="Times New Roman"/>
              </a:rPr>
              <a:t>mangiarono </a:t>
            </a:r>
            <a:r>
              <a:rPr sz="1200" dirty="0">
                <a:latin typeface="Times New Roman"/>
                <a:cs typeface="Times New Roman"/>
              </a:rPr>
              <a:t>abbondantemente i </a:t>
            </a:r>
            <a:r>
              <a:rPr sz="1200" spc="-5" dirty="0">
                <a:latin typeface="Times New Roman"/>
                <a:cs typeface="Times New Roman"/>
              </a:rPr>
              <a:t>suoi frutti </a:t>
            </a:r>
            <a:r>
              <a:rPr sz="1200" dirty="0">
                <a:latin typeface="Times New Roman"/>
                <a:cs typeface="Times New Roman"/>
              </a:rPr>
              <a:t>per anni, ma 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procurò </a:t>
            </a:r>
            <a:r>
              <a:rPr sz="1200" dirty="0">
                <a:latin typeface="Times New Roman"/>
                <a:cs typeface="Times New Roman"/>
              </a:rPr>
              <a:t>loro alcun </a:t>
            </a:r>
            <a:r>
              <a:rPr sz="1200" spc="-5" dirty="0">
                <a:latin typeface="Times New Roman"/>
                <a:cs typeface="Times New Roman"/>
              </a:rPr>
              <a:t>effetto. Essi erano </a:t>
            </a:r>
            <a:r>
              <a:rPr sz="1200" dirty="0">
                <a:latin typeface="Times New Roman"/>
                <a:cs typeface="Times New Roman"/>
              </a:rPr>
              <a:t>tutti mortali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regno; erano privi della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che agisce come  complemento dei frutti dell’albero.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s’infuriarono per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incapacità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beneficiare </a:t>
            </a:r>
            <a:r>
              <a:rPr sz="1200" dirty="0">
                <a:latin typeface="Times New Roman"/>
                <a:cs typeface="Times New Roman"/>
              </a:rPr>
              <a:t>dell’albero della vita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occasione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4990" cy="3955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(665.3) 58:1.8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litorali, con </a:t>
            </a:r>
            <a:r>
              <a:rPr sz="1200" dirty="0">
                <a:latin typeface="Times New Roman"/>
                <a:cs typeface="Times New Roman"/>
              </a:rPr>
              <a:t>i climi dolci e </a:t>
            </a:r>
            <a:r>
              <a:rPr sz="1200" spc="-5" dirty="0">
                <a:latin typeface="Times New Roman"/>
                <a:cs typeface="Times New Roman"/>
              </a:rPr>
              <a:t>regolari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un’era successiva, </a:t>
            </a:r>
            <a:r>
              <a:rPr sz="1200" dirty="0">
                <a:latin typeface="Times New Roman"/>
                <a:cs typeface="Times New Roman"/>
              </a:rPr>
              <a:t>che la vita </a:t>
            </a:r>
            <a:r>
              <a:rPr sz="1200" spc="-5" dirty="0">
                <a:latin typeface="Times New Roman"/>
                <a:cs typeface="Times New Roman"/>
              </a:rPr>
              <a:t>vegetale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raggiunse</a:t>
            </a:r>
            <a:r>
              <a:rPr sz="1200" dirty="0">
                <a:latin typeface="Times New Roman"/>
                <a:cs typeface="Times New Roman"/>
              </a:rPr>
              <a:t> la</a:t>
            </a:r>
            <a:endParaRPr sz="1200">
              <a:latin typeface="Times New Roman"/>
              <a:cs typeface="Times New Roman"/>
            </a:endParaRPr>
          </a:p>
          <a:p>
            <a:pPr marL="63500" marR="844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forte contenuto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carbonio dell’atmosfera offrì alle </a:t>
            </a:r>
            <a:r>
              <a:rPr sz="1200" dirty="0">
                <a:latin typeface="Times New Roman"/>
                <a:cs typeface="Times New Roman"/>
              </a:rPr>
              <a:t>nuove varietà </a:t>
            </a:r>
            <a:r>
              <a:rPr sz="1200" spc="-5" dirty="0">
                <a:latin typeface="Times New Roman"/>
                <a:cs typeface="Times New Roman"/>
              </a:rPr>
              <a:t>terrestri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opportunità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crescita rapida e  </a:t>
            </a:r>
            <a:r>
              <a:rPr sz="1200" spc="-5" dirty="0">
                <a:latin typeface="Times New Roman"/>
                <a:cs typeface="Times New Roman"/>
              </a:rPr>
              <a:t>lussureggiante. Sebbene questa atmosfera fosse allora ideale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crescita delle piante, conteneva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quantità </a:t>
            </a:r>
            <a:r>
              <a:rPr sz="1200" dirty="0">
                <a:latin typeface="Times New Roman"/>
                <a:cs typeface="Times New Roman"/>
              </a:rPr>
              <a:t>di anidride  </a:t>
            </a:r>
            <a:r>
              <a:rPr sz="1200" spc="-5" dirty="0">
                <a:latin typeface="Times New Roman"/>
                <a:cs typeface="Times New Roman"/>
              </a:rPr>
              <a:t>carbonica che nessun </a:t>
            </a:r>
            <a:r>
              <a:rPr sz="1200" dirty="0">
                <a:latin typeface="Times New Roman"/>
                <a:cs typeface="Times New Roman"/>
              </a:rPr>
              <a:t>animale,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ancor meno l’uomo, </a:t>
            </a:r>
            <a:r>
              <a:rPr sz="1200" spc="-5" dirty="0">
                <a:latin typeface="Times New Roman"/>
                <a:cs typeface="Times New Roman"/>
              </a:rPr>
              <a:t>avrebbero potuto vivere sulla superficie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L’atmosfera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Urantia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(665.4) 58:2.1 </a:t>
            </a:r>
            <a:r>
              <a:rPr sz="1200" spc="-5" dirty="0">
                <a:latin typeface="Times New Roman"/>
                <a:cs typeface="Times New Roman"/>
              </a:rPr>
              <a:t>L’atmosfera planetaria lascia filtrare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terra </a:t>
            </a:r>
            <a:r>
              <a:rPr sz="1200" dirty="0">
                <a:latin typeface="Times New Roman"/>
                <a:cs typeface="Times New Roman"/>
              </a:rPr>
              <a:t>circa un </a:t>
            </a:r>
            <a:r>
              <a:rPr sz="1200" spc="-5" dirty="0">
                <a:latin typeface="Times New Roman"/>
                <a:cs typeface="Times New Roman"/>
              </a:rPr>
              <a:t>duemiliardesimo dell’emanazione </a:t>
            </a:r>
            <a:r>
              <a:rPr sz="1200" dirty="0">
                <a:latin typeface="Times New Roman"/>
                <a:cs typeface="Times New Roman"/>
              </a:rPr>
              <a:t>luminosa </a:t>
            </a:r>
            <a:r>
              <a:rPr sz="1200" spc="-5" dirty="0">
                <a:latin typeface="Times New Roman"/>
                <a:cs typeface="Times New Roman"/>
              </a:rPr>
              <a:t>totale del sole. </a:t>
            </a:r>
            <a:r>
              <a:rPr sz="1200" dirty="0">
                <a:latin typeface="Times New Roman"/>
                <a:cs typeface="Times New Roman"/>
              </a:rPr>
              <a:t>Se  la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che cade </a:t>
            </a:r>
            <a:r>
              <a:rPr sz="1200" spc="-5" dirty="0">
                <a:latin typeface="Times New Roman"/>
                <a:cs typeface="Times New Roman"/>
              </a:rPr>
              <a:t>sull’America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pagata al </a:t>
            </a:r>
            <a:r>
              <a:rPr sz="1200" dirty="0">
                <a:latin typeface="Times New Roman"/>
                <a:cs typeface="Times New Roman"/>
              </a:rPr>
              <a:t>prezzo di due </a:t>
            </a:r>
            <a:r>
              <a:rPr sz="1200" spc="-5" dirty="0">
                <a:latin typeface="Times New Roman"/>
                <a:cs typeface="Times New Roman"/>
              </a:rPr>
              <a:t>centesimi </a:t>
            </a:r>
            <a:r>
              <a:rPr sz="1200" dirty="0">
                <a:latin typeface="Times New Roman"/>
                <a:cs typeface="Times New Roman"/>
              </a:rPr>
              <a:t>per chilowattora, la bolletta </a:t>
            </a:r>
            <a:r>
              <a:rPr sz="1200" spc="-5" dirty="0">
                <a:latin typeface="Times New Roman"/>
                <a:cs typeface="Times New Roman"/>
              </a:rPr>
              <a:t>annuale della </a:t>
            </a:r>
            <a:r>
              <a:rPr sz="1200" dirty="0">
                <a:latin typeface="Times New Roman"/>
                <a:cs typeface="Times New Roman"/>
              </a:rPr>
              <a:t>luce  </a:t>
            </a:r>
            <a:r>
              <a:rPr sz="1200" spc="-5" dirty="0">
                <a:latin typeface="Times New Roman"/>
                <a:cs typeface="Times New Roman"/>
              </a:rPr>
              <a:t>supererebbe gli </a:t>
            </a:r>
            <a:r>
              <a:rPr sz="1200" dirty="0">
                <a:latin typeface="Times New Roman"/>
                <a:cs typeface="Times New Roman"/>
              </a:rPr>
              <a:t>800 milioni di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dollari.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bolletta </a:t>
            </a:r>
            <a:r>
              <a:rPr sz="1200" dirty="0">
                <a:latin typeface="Times New Roman"/>
                <a:cs typeface="Times New Roman"/>
              </a:rPr>
              <a:t>della luce solare di </a:t>
            </a:r>
            <a:r>
              <a:rPr sz="1200" spc="-5" dirty="0">
                <a:latin typeface="Times New Roman"/>
                <a:cs typeface="Times New Roman"/>
              </a:rPr>
              <a:t>Chicago ammonterebbe </a:t>
            </a:r>
            <a:r>
              <a:rPr sz="1200" dirty="0">
                <a:latin typeface="Times New Roman"/>
                <a:cs typeface="Times New Roman"/>
              </a:rPr>
              <a:t>a molto più di 100 milioni  di </a:t>
            </a:r>
            <a:r>
              <a:rPr sz="1200" spc="-5" dirty="0">
                <a:latin typeface="Times New Roman"/>
                <a:cs typeface="Times New Roman"/>
              </a:rPr>
              <a:t>dollari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giorno.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bisogna dimenticare </a:t>
            </a:r>
            <a:r>
              <a:rPr sz="1200" dirty="0">
                <a:latin typeface="Times New Roman"/>
                <a:cs typeface="Times New Roman"/>
              </a:rPr>
              <a:t>che voi </a:t>
            </a:r>
            <a:r>
              <a:rPr sz="1200" spc="-5" dirty="0">
                <a:latin typeface="Times New Roman"/>
                <a:cs typeface="Times New Roman"/>
              </a:rPr>
              <a:t>ricevete dal sole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d’energia — la luce non è il solo contributo  </a:t>
            </a:r>
            <a:r>
              <a:rPr sz="1200" spc="-5" dirty="0">
                <a:latin typeface="Times New Roman"/>
                <a:cs typeface="Times New Roman"/>
              </a:rPr>
              <a:t>solare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atmosfera. Vaste energie solari si riversano </a:t>
            </a:r>
            <a:r>
              <a:rPr sz="1200" spc="5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incorporando </a:t>
            </a:r>
            <a:r>
              <a:rPr sz="1200" dirty="0">
                <a:latin typeface="Times New Roman"/>
                <a:cs typeface="Times New Roman"/>
              </a:rPr>
              <a:t>lunghezze </a:t>
            </a:r>
            <a:r>
              <a:rPr sz="1200" spc="-5" dirty="0">
                <a:latin typeface="Times New Roman"/>
                <a:cs typeface="Times New Roman"/>
              </a:rPr>
              <a:t>d’onda che si  estendono sia al </a:t>
            </a:r>
            <a:r>
              <a:rPr sz="1200" dirty="0">
                <a:latin typeface="Times New Roman"/>
                <a:cs typeface="Times New Roman"/>
              </a:rPr>
              <a:t>di sopra </a:t>
            </a:r>
            <a:r>
              <a:rPr sz="1200" spc="-5" dirty="0">
                <a:latin typeface="Times New Roman"/>
                <a:cs typeface="Times New Roman"/>
              </a:rPr>
              <a:t>che al </a:t>
            </a:r>
            <a:r>
              <a:rPr sz="1200" dirty="0">
                <a:latin typeface="Times New Roman"/>
                <a:cs typeface="Times New Roman"/>
              </a:rPr>
              <a:t>di sotto del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percezione della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571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(665.5) 58:2.2 </a:t>
            </a:r>
            <a:r>
              <a:rPr sz="1200" spc="-5" dirty="0">
                <a:latin typeface="Times New Roman"/>
                <a:cs typeface="Times New Roman"/>
              </a:rPr>
              <a:t>L’atmosfera terrestre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opaca a molte </a:t>
            </a:r>
            <a:r>
              <a:rPr sz="1200" spc="-5" dirty="0">
                <a:latin typeface="Times New Roman"/>
                <a:cs typeface="Times New Roman"/>
              </a:rPr>
              <a:t>radiazioni solari dell’estremità ultravioletta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spettro.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onde corte è </a:t>
            </a:r>
            <a:r>
              <a:rPr sz="1200" spc="-5" dirty="0">
                <a:latin typeface="Times New Roman"/>
                <a:cs typeface="Times New Roman"/>
              </a:rPr>
              <a:t>assorbita </a:t>
            </a:r>
            <a:r>
              <a:rPr sz="1200" dirty="0">
                <a:latin typeface="Times New Roman"/>
                <a:cs typeface="Times New Roman"/>
              </a:rPr>
              <a:t>da uno </a:t>
            </a:r>
            <a:r>
              <a:rPr sz="1200" spc="-5" dirty="0">
                <a:latin typeface="Times New Roman"/>
                <a:cs typeface="Times New Roman"/>
              </a:rPr>
              <a:t>strato </a:t>
            </a:r>
            <a:r>
              <a:rPr sz="1200" dirty="0">
                <a:latin typeface="Times New Roman"/>
                <a:cs typeface="Times New Roman"/>
              </a:rPr>
              <a:t>continuo di ozono </a:t>
            </a:r>
            <a:r>
              <a:rPr sz="1200" spc="-5" dirty="0">
                <a:latin typeface="Times New Roman"/>
                <a:cs typeface="Times New Roman"/>
              </a:rPr>
              <a:t>che esiste ad un’altezza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sedici chilometri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superficie della  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estende nello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altri sedici </a:t>
            </a:r>
            <a:r>
              <a:rPr sz="1200" dirty="0">
                <a:latin typeface="Times New Roman"/>
                <a:cs typeface="Times New Roman"/>
              </a:rPr>
              <a:t>chilometri. </a:t>
            </a:r>
            <a:r>
              <a:rPr sz="1200" spc="-5" dirty="0">
                <a:latin typeface="Times New Roman"/>
                <a:cs typeface="Times New Roman"/>
              </a:rPr>
              <a:t>L’ozono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permea questa regione, alle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prevalenti </a:t>
            </a:r>
            <a:r>
              <a:rPr sz="1200" spc="5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terra, formerebbe </a:t>
            </a:r>
            <a:r>
              <a:rPr sz="1200" dirty="0">
                <a:latin typeface="Times New Roman"/>
                <a:cs typeface="Times New Roman"/>
              </a:rPr>
              <a:t>uno strato di soli due millimetri e mezzo di </a:t>
            </a:r>
            <a:r>
              <a:rPr sz="1200" spc="-5" dirty="0">
                <a:latin typeface="Times New Roman"/>
                <a:cs typeface="Times New Roman"/>
              </a:rPr>
              <a:t>spessore.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quantità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ozono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dirty="0">
                <a:latin typeface="Times New Roman"/>
                <a:cs typeface="Times New Roman"/>
              </a:rPr>
              <a:t>piccola </a:t>
            </a:r>
            <a:r>
              <a:rPr sz="1200" spc="-5" dirty="0">
                <a:latin typeface="Times New Roman"/>
                <a:cs typeface="Times New Roman"/>
              </a:rPr>
              <a:t>ed apparentemente insignificante protegge gli </a:t>
            </a:r>
            <a:r>
              <a:rPr sz="1200" dirty="0">
                <a:latin typeface="Times New Roman"/>
                <a:cs typeface="Times New Roman"/>
              </a:rPr>
              <a:t>abitanti di </a:t>
            </a:r>
            <a:r>
              <a:rPr sz="1200" spc="-5" dirty="0">
                <a:latin typeface="Times New Roman"/>
                <a:cs typeface="Times New Roman"/>
              </a:rPr>
              <a:t>Urantia dall’eccesso delle pericolose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distruttive</a:t>
            </a:r>
            <a:endParaRPr sz="1200">
              <a:latin typeface="Times New Roman"/>
              <a:cs typeface="Times New Roman"/>
            </a:endParaRPr>
          </a:p>
          <a:p>
            <a:pPr marL="63500" marR="246379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radiazioni ultraviolette presenti nella </a:t>
            </a:r>
            <a:r>
              <a:rPr sz="1200" dirty="0">
                <a:latin typeface="Times New Roman"/>
                <a:cs typeface="Times New Roman"/>
              </a:rPr>
              <a:t>luce del </a:t>
            </a:r>
            <a:r>
              <a:rPr sz="1200" spc="-5" dirty="0">
                <a:latin typeface="Times New Roman"/>
                <a:cs typeface="Times New Roman"/>
              </a:rPr>
              <a:t>sole. Ma se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strato </a:t>
            </a:r>
            <a:r>
              <a:rPr sz="1200" dirty="0">
                <a:latin typeface="Times New Roman"/>
                <a:cs typeface="Times New Roman"/>
              </a:rPr>
              <a:t>di ozono </a:t>
            </a:r>
            <a:r>
              <a:rPr sz="1200" spc="-5" dirty="0">
                <a:latin typeface="Times New Roman"/>
                <a:cs typeface="Times New Roman"/>
              </a:rPr>
              <a:t>fosse appena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5" dirty="0">
                <a:latin typeface="Times New Roman"/>
                <a:cs typeface="Times New Roman"/>
              </a:rPr>
              <a:t>spesso,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sareste privati </a:t>
            </a:r>
            <a:r>
              <a:rPr sz="1200" dirty="0">
                <a:latin typeface="Times New Roman"/>
                <a:cs typeface="Times New Roman"/>
              </a:rPr>
              <a:t>di quei  </a:t>
            </a:r>
            <a:r>
              <a:rPr sz="1200" spc="-5" dirty="0">
                <a:latin typeface="Times New Roman"/>
                <a:cs typeface="Times New Roman"/>
              </a:rPr>
              <a:t>raggi ultravioletti estremamente importanti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salutari che raggiungono attualmente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superficie terrestre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all’origine di 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vitamine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-5" dirty="0">
                <a:latin typeface="Times New Roman"/>
                <a:cs typeface="Times New Roman"/>
              </a:rPr>
              <a:t> indispensabili.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002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guerre intestine, </a:t>
            </a:r>
            <a:r>
              <a:rPr sz="1200" dirty="0">
                <a:latin typeface="Times New Roman"/>
                <a:cs typeface="Times New Roman"/>
              </a:rPr>
              <a:t>il tempio e </a:t>
            </a:r>
            <a:r>
              <a:rPr sz="1200" spc="-5" dirty="0">
                <a:latin typeface="Times New Roman"/>
                <a:cs typeface="Times New Roman"/>
              </a:rPr>
              <a:t>l’albero furono entrambi </a:t>
            </a:r>
            <a:r>
              <a:rPr sz="1200" dirty="0">
                <a:latin typeface="Times New Roman"/>
                <a:cs typeface="Times New Roman"/>
              </a:rPr>
              <a:t>distrutti </a:t>
            </a:r>
            <a:r>
              <a:rPr sz="1200" spc="-5" dirty="0">
                <a:latin typeface="Times New Roman"/>
                <a:cs typeface="Times New Roman"/>
              </a:rPr>
              <a:t>dal fuoco; solo </a:t>
            </a:r>
            <a:r>
              <a:rPr sz="1200" dirty="0">
                <a:latin typeface="Times New Roman"/>
                <a:cs typeface="Times New Roman"/>
              </a:rPr>
              <a:t>il muro di </a:t>
            </a:r>
            <a:r>
              <a:rPr sz="1200" spc="-5" dirty="0">
                <a:latin typeface="Times New Roman"/>
                <a:cs typeface="Times New Roman"/>
              </a:rPr>
              <a:t>pietra sussisté </a:t>
            </a:r>
            <a:r>
              <a:rPr sz="1200" spc="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quando  il </a:t>
            </a:r>
            <a:r>
              <a:rPr sz="1200" spc="-5" dirty="0">
                <a:latin typeface="Times New Roman"/>
                <a:cs typeface="Times New Roman"/>
              </a:rPr>
              <a:t>Giardino fu successivamente sommerso. Questo 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tempio del </a:t>
            </a:r>
            <a:r>
              <a:rPr sz="1200" spc="-5" dirty="0">
                <a:latin typeface="Times New Roman"/>
                <a:cs typeface="Times New Roman"/>
              </a:rPr>
              <a:t>Padre ad essere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distrutto.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47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(826.5) 73:6.8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l’umanità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il corso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della vita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morte. Adamo, </a:t>
            </a:r>
            <a:r>
              <a:rPr sz="1200" spc="-5" dirty="0">
                <a:latin typeface="Times New Roman"/>
                <a:cs typeface="Times New Roman"/>
              </a:rPr>
              <a:t>Eva,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figli ed </a:t>
            </a:r>
            <a:r>
              <a:rPr sz="1200" dirty="0">
                <a:latin typeface="Times New Roman"/>
                <a:cs typeface="Times New Roman"/>
              </a:rPr>
              <a:t>i figli  </a:t>
            </a:r>
            <a:r>
              <a:rPr sz="1200" spc="-5" dirty="0">
                <a:latin typeface="Times New Roman"/>
                <a:cs typeface="Times New Roman"/>
              </a:rPr>
              <a:t>dei loro figli, unitamente ai loro associati, perirono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nel corso del tempo, divenendo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soggetti al piano </a:t>
            </a:r>
            <a:r>
              <a:rPr sz="1200" spc="-5" dirty="0">
                <a:latin typeface="Times New Roman"/>
                <a:cs typeface="Times New Roman"/>
              </a:rPr>
              <a:t>d’ascensione  dell’universo locale, </a:t>
            </a:r>
            <a:r>
              <a:rPr sz="1200" dirty="0">
                <a:latin typeface="Times New Roman"/>
                <a:cs typeface="Times New Roman"/>
              </a:rPr>
              <a:t>in cui la </a:t>
            </a:r>
            <a:r>
              <a:rPr sz="1200" spc="-5" dirty="0">
                <a:latin typeface="Times New Roman"/>
                <a:cs typeface="Times New Roman"/>
              </a:rPr>
              <a:t>risurrezione sui </a:t>
            </a:r>
            <a:r>
              <a:rPr sz="1200" dirty="0">
                <a:latin typeface="Times New Roman"/>
                <a:cs typeface="Times New Roman"/>
              </a:rPr>
              <a:t>mondi delle dimore </a:t>
            </a:r>
            <a:r>
              <a:rPr sz="1200" spc="-5" dirty="0">
                <a:latin typeface="Times New Roman"/>
                <a:cs typeface="Times New Roman"/>
              </a:rPr>
              <a:t>segue </a:t>
            </a:r>
            <a:r>
              <a:rPr sz="1200" dirty="0">
                <a:latin typeface="Times New Roman"/>
                <a:cs typeface="Times New Roman"/>
              </a:rPr>
              <a:t>la morte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destino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Eden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(826.6) 73:7.1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fu lasciato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Adamo,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variamente occupato </a:t>
            </a:r>
            <a:r>
              <a:rPr sz="1200" dirty="0">
                <a:latin typeface="Times New Roman"/>
                <a:cs typeface="Times New Roman"/>
              </a:rPr>
              <a:t>dai Noditi,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Cutiti e </a:t>
            </a:r>
            <a:r>
              <a:rPr sz="1200" spc="-5" dirty="0">
                <a:latin typeface="Times New Roman"/>
                <a:cs typeface="Times New Roman"/>
              </a:rPr>
              <a:t>dai Suntiti. Esso  </a:t>
            </a:r>
            <a:r>
              <a:rPr sz="1200" dirty="0">
                <a:latin typeface="Times New Roman"/>
                <a:cs typeface="Times New Roman"/>
              </a:rPr>
              <a:t>divenne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di abitazione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Noditi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che erano contrari alla cooperazione con gli Adamiti.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penisola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stata invasa da questi Noditi di livello </a:t>
            </a:r>
            <a:r>
              <a:rPr sz="1200" spc="-5" dirty="0">
                <a:latin typeface="Times New Roman"/>
                <a:cs typeface="Times New Roman"/>
              </a:rPr>
              <a:t>inferiore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quattromila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dopo che </a:t>
            </a:r>
            <a:r>
              <a:rPr sz="1200" spc="-5" dirty="0">
                <a:latin typeface="Times New Roman"/>
                <a:cs typeface="Times New Roman"/>
              </a:rPr>
              <a:t>Adamo aveva </a:t>
            </a:r>
            <a:r>
              <a:rPr sz="1200" dirty="0">
                <a:latin typeface="Times New Roman"/>
                <a:cs typeface="Times New Roman"/>
              </a:rPr>
              <a:t>lasciato il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quando, in 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la violenta </a:t>
            </a:r>
            <a:r>
              <a:rPr sz="1200" spc="-5" dirty="0">
                <a:latin typeface="Times New Roman"/>
                <a:cs typeface="Times New Roman"/>
              </a:rPr>
              <a:t>attività dei vulcani </a:t>
            </a:r>
            <a:r>
              <a:rPr sz="1200" dirty="0">
                <a:latin typeface="Times New Roman"/>
                <a:cs typeface="Times New Roman"/>
              </a:rPr>
              <a:t>circostanti e la </a:t>
            </a:r>
            <a:r>
              <a:rPr sz="1200" spc="-5" dirty="0">
                <a:latin typeface="Times New Roman"/>
                <a:cs typeface="Times New Roman"/>
              </a:rPr>
              <a:t>sommersione dell’istmo che collegava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Sicilia all’Africa, </a:t>
            </a:r>
            <a:r>
              <a:rPr sz="1200" dirty="0">
                <a:latin typeface="Times New Roman"/>
                <a:cs typeface="Times New Roman"/>
              </a:rPr>
              <a:t>il fondale  </a:t>
            </a:r>
            <a:r>
              <a:rPr sz="1200" spc="-5" dirty="0">
                <a:latin typeface="Times New Roman"/>
                <a:cs typeface="Times New Roman"/>
              </a:rPr>
              <a:t>orientale del </a:t>
            </a:r>
            <a:r>
              <a:rPr sz="1200" dirty="0">
                <a:latin typeface="Times New Roman"/>
                <a:cs typeface="Times New Roman"/>
              </a:rPr>
              <a:t>Mare </a:t>
            </a:r>
            <a:r>
              <a:rPr sz="1200" spc="-5" dirty="0">
                <a:latin typeface="Times New Roman"/>
                <a:cs typeface="Times New Roman"/>
              </a:rPr>
              <a:t>Mediterraneo affondò, </a:t>
            </a:r>
            <a:r>
              <a:rPr sz="1200" dirty="0">
                <a:latin typeface="Times New Roman"/>
                <a:cs typeface="Times New Roman"/>
              </a:rPr>
              <a:t>trascinando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acque </a:t>
            </a:r>
            <a:r>
              <a:rPr sz="1200" dirty="0">
                <a:latin typeface="Times New Roman"/>
                <a:cs typeface="Times New Roman"/>
              </a:rPr>
              <a:t>l’intera </a:t>
            </a:r>
            <a:r>
              <a:rPr sz="1200" spc="-5" dirty="0">
                <a:latin typeface="Times New Roman"/>
                <a:cs typeface="Times New Roman"/>
              </a:rPr>
              <a:t>penisola edenica. </a:t>
            </a:r>
            <a:r>
              <a:rPr sz="1200" dirty="0">
                <a:latin typeface="Times New Roman"/>
                <a:cs typeface="Times New Roman"/>
              </a:rPr>
              <a:t>Contemporaneamente a questa </a:t>
            </a:r>
            <a:r>
              <a:rPr sz="1200" spc="-5" dirty="0">
                <a:latin typeface="Times New Roman"/>
                <a:cs typeface="Times New Roman"/>
              </a:rPr>
              <a:t>vasta  sommersione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 </a:t>
            </a:r>
            <a:r>
              <a:rPr sz="1200" dirty="0">
                <a:latin typeface="Times New Roman"/>
                <a:cs typeface="Times New Roman"/>
              </a:rPr>
              <a:t>orientale </a:t>
            </a:r>
            <a:r>
              <a:rPr sz="1200" spc="-5" dirty="0">
                <a:latin typeface="Times New Roman"/>
                <a:cs typeface="Times New Roman"/>
              </a:rPr>
              <a:t>del Mediterraneo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considerevolmente </a:t>
            </a:r>
            <a:r>
              <a:rPr sz="1200" dirty="0">
                <a:latin typeface="Times New Roman"/>
                <a:cs typeface="Times New Roman"/>
              </a:rPr>
              <a:t>innalzata.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la fine della più bella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naturale  </a:t>
            </a:r>
            <a:r>
              <a:rPr sz="1200" spc="-5" dirty="0">
                <a:latin typeface="Times New Roman"/>
                <a:cs typeface="Times New Roman"/>
              </a:rPr>
              <a:t>che Urantia abbia mai </a:t>
            </a:r>
            <a:r>
              <a:rPr sz="1200" dirty="0">
                <a:latin typeface="Times New Roman"/>
                <a:cs typeface="Times New Roman"/>
              </a:rPr>
              <a:t>ospitato.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sprofondamento non </a:t>
            </a:r>
            <a:r>
              <a:rPr sz="1200" spc="-5" dirty="0">
                <a:latin typeface="Times New Roman"/>
                <a:cs typeface="Times New Roman"/>
              </a:rPr>
              <a:t>fu improvviso;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vollero parecchie </a:t>
            </a:r>
            <a:r>
              <a:rPr sz="1200" dirty="0">
                <a:latin typeface="Times New Roman"/>
                <a:cs typeface="Times New Roman"/>
              </a:rPr>
              <a:t>centinaia di anni </a:t>
            </a:r>
            <a:r>
              <a:rPr sz="1200" spc="-5" dirty="0">
                <a:latin typeface="Times New Roman"/>
                <a:cs typeface="Times New Roman"/>
              </a:rPr>
              <a:t>per sommergere  completamente l’intera </a:t>
            </a:r>
            <a:r>
              <a:rPr sz="1200" dirty="0">
                <a:latin typeface="Times New Roman"/>
                <a:cs typeface="Times New Roman"/>
              </a:rPr>
              <a:t>penisola.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096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(827.1) 73:7.2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possiamo considerare questa scomparsa del </a:t>
            </a:r>
            <a:r>
              <a:rPr sz="1200" dirty="0">
                <a:latin typeface="Times New Roman"/>
                <a:cs typeface="Times New Roman"/>
              </a:rPr>
              <a:t>Giardino come </a:t>
            </a:r>
            <a:r>
              <a:rPr sz="1200" spc="-5" dirty="0">
                <a:latin typeface="Times New Roman"/>
                <a:cs typeface="Times New Roman"/>
              </a:rPr>
              <a:t>risultante,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modo, dal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dei piani  divini o come </a:t>
            </a:r>
            <a:r>
              <a:rPr sz="1200" spc="-5" dirty="0">
                <a:latin typeface="Times New Roman"/>
                <a:cs typeface="Times New Roman"/>
              </a:rPr>
              <a:t>conseguenza degli errori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ed Eva. </a:t>
            </a:r>
            <a:r>
              <a:rPr sz="1200" dirty="0">
                <a:latin typeface="Times New Roman"/>
                <a:cs typeface="Times New Roman"/>
              </a:rPr>
              <a:t>Riteniamo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sommersione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 sia stata nient’altro che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avvenimento naturale,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 sembra che </a:t>
            </a:r>
            <a:r>
              <a:rPr sz="1200" dirty="0">
                <a:latin typeface="Times New Roman"/>
                <a:cs typeface="Times New Roman"/>
              </a:rPr>
              <a:t>l’inabissamento </a:t>
            </a:r>
            <a:r>
              <a:rPr sz="1200" spc="-5" dirty="0">
                <a:latin typeface="Times New Roman"/>
                <a:cs typeface="Times New Roman"/>
              </a:rPr>
              <a:t>del Giardino </a:t>
            </a:r>
            <a:r>
              <a:rPr sz="1200" dirty="0">
                <a:latin typeface="Times New Roman"/>
                <a:cs typeface="Times New Roman"/>
              </a:rPr>
              <a:t>sia stato </a:t>
            </a:r>
            <a:r>
              <a:rPr sz="1200" spc="-5" dirty="0">
                <a:latin typeface="Times New Roman"/>
                <a:cs typeface="Times New Roman"/>
              </a:rPr>
              <a:t>regolato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farlo coincidere </a:t>
            </a:r>
            <a:r>
              <a:rPr sz="1200" dirty="0">
                <a:latin typeface="Times New Roman"/>
                <a:cs typeface="Times New Roman"/>
              </a:rPr>
              <a:t>all’incirca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l’accumulo delle riserve </a:t>
            </a:r>
            <a:r>
              <a:rPr sz="1200" dirty="0">
                <a:latin typeface="Times New Roman"/>
                <a:cs typeface="Times New Roman"/>
              </a:rPr>
              <a:t>della razza viola </a:t>
            </a:r>
            <a:r>
              <a:rPr sz="1200" spc="-5" dirty="0">
                <a:latin typeface="Times New Roman"/>
                <a:cs typeface="Times New Roman"/>
              </a:rPr>
              <a:t>sarebbe stato sufficiente per intraprendere </a:t>
            </a:r>
            <a:r>
              <a:rPr sz="1200" dirty="0">
                <a:latin typeface="Times New Roman"/>
                <a:cs typeface="Times New Roman"/>
              </a:rPr>
              <a:t>l’opera di </a:t>
            </a:r>
            <a:r>
              <a:rPr sz="1200" spc="-5" dirty="0">
                <a:latin typeface="Times New Roman"/>
                <a:cs typeface="Times New Roman"/>
              </a:rPr>
              <a:t>riabilitazione dei </a:t>
            </a:r>
            <a:r>
              <a:rPr sz="1200" dirty="0">
                <a:latin typeface="Times New Roman"/>
                <a:cs typeface="Times New Roman"/>
              </a:rPr>
              <a:t>popoli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0540" cy="19659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(827.2) 73:7.3 </a:t>
            </a:r>
            <a:r>
              <a:rPr sz="1200" dirty="0">
                <a:latin typeface="Times New Roman"/>
                <a:cs typeface="Times New Roman"/>
              </a:rPr>
              <a:t>I Melchizedek </a:t>
            </a:r>
            <a:r>
              <a:rPr sz="1200" spc="-5" dirty="0">
                <a:latin typeface="Times New Roman"/>
                <a:cs typeface="Times New Roman"/>
              </a:rPr>
              <a:t>avevano consigliato </a:t>
            </a:r>
            <a:r>
              <a:rPr sz="1200" dirty="0">
                <a:latin typeface="Times New Roman"/>
                <a:cs typeface="Times New Roman"/>
              </a:rPr>
              <a:t>ad Adamo di non </a:t>
            </a:r>
            <a:r>
              <a:rPr sz="1200" spc="-5" dirty="0">
                <a:latin typeface="Times New Roman"/>
                <a:cs typeface="Times New Roman"/>
              </a:rPr>
              <a:t>iniziare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programma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elevazione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mescolanza delle </a:t>
            </a:r>
            <a:r>
              <a:rPr sz="1200" dirty="0">
                <a:latin typeface="Times New Roman"/>
                <a:cs typeface="Times New Roman"/>
              </a:rPr>
              <a:t>razze 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famiglia avesse </a:t>
            </a:r>
            <a:r>
              <a:rPr sz="1200" dirty="0">
                <a:latin typeface="Times New Roman"/>
                <a:cs typeface="Times New Roman"/>
              </a:rPr>
              <a:t>raggiunto il </a:t>
            </a:r>
            <a:r>
              <a:rPr sz="1200" spc="-5" dirty="0">
                <a:latin typeface="Times New Roman"/>
                <a:cs typeface="Times New Roman"/>
              </a:rPr>
              <a:t>mezzo </a:t>
            </a:r>
            <a:r>
              <a:rPr sz="1200" dirty="0">
                <a:latin typeface="Times New Roman"/>
                <a:cs typeface="Times New Roman"/>
              </a:rPr>
              <a:t>milione di </a:t>
            </a:r>
            <a:r>
              <a:rPr sz="1200" spc="-5" dirty="0">
                <a:latin typeface="Times New Roman"/>
                <a:cs typeface="Times New Roman"/>
              </a:rPr>
              <a:t>membri.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inteso che </a:t>
            </a:r>
            <a:r>
              <a:rPr sz="1200" dirty="0">
                <a:latin typeface="Times New Roman"/>
                <a:cs typeface="Times New Roman"/>
              </a:rPr>
              <a:t>il Giardino </a:t>
            </a:r>
            <a:r>
              <a:rPr sz="1200" spc="-5" dirty="0">
                <a:latin typeface="Times New Roman"/>
                <a:cs typeface="Times New Roman"/>
              </a:rPr>
              <a:t>dovesse essere </a:t>
            </a:r>
            <a:r>
              <a:rPr sz="1200" dirty="0">
                <a:latin typeface="Times New Roman"/>
                <a:cs typeface="Times New Roman"/>
              </a:rPr>
              <a:t>la dimora  </a:t>
            </a:r>
            <a:r>
              <a:rPr sz="1200" spc="-5" dirty="0">
                <a:latin typeface="Times New Roman"/>
                <a:cs typeface="Times New Roman"/>
              </a:rPr>
              <a:t>permanente degli Adamiti. Essi dovevano divenire gli emissari </a:t>
            </a:r>
            <a:r>
              <a:rPr sz="1200" dirty="0">
                <a:latin typeface="Times New Roman"/>
                <a:cs typeface="Times New Roman"/>
              </a:rPr>
              <a:t>di una nuova vita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il mondo; </a:t>
            </a:r>
            <a:r>
              <a:rPr sz="1200" spc="-5" dirty="0">
                <a:latin typeface="Times New Roman"/>
                <a:cs typeface="Times New Roman"/>
              </a:rPr>
              <a:t>si sarebbero mobilitati </a:t>
            </a:r>
            <a:r>
              <a:rPr sz="1200" spc="1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conferimento disinteressato alle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terra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avevano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bisogno.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2660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(827.3) 73:7.4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5" dirty="0">
                <a:latin typeface="Times New Roman"/>
                <a:cs typeface="Times New Roman"/>
              </a:rPr>
              <a:t>date ad </a:t>
            </a:r>
            <a:r>
              <a:rPr sz="1200" dirty="0">
                <a:latin typeface="Times New Roman"/>
                <a:cs typeface="Times New Roman"/>
              </a:rPr>
              <a:t>Adamo dai Melchizedek </a:t>
            </a:r>
            <a:r>
              <a:rPr sz="1200" spc="-5" dirty="0">
                <a:latin typeface="Times New Roman"/>
                <a:cs typeface="Times New Roman"/>
              </a:rPr>
              <a:t>implicavano che egli avrebbe </a:t>
            </a:r>
            <a:r>
              <a:rPr sz="1200" dirty="0">
                <a:latin typeface="Times New Roman"/>
                <a:cs typeface="Times New Roman"/>
              </a:rPr>
              <a:t>istituito </a:t>
            </a:r>
            <a:r>
              <a:rPr sz="1200" spc="-5" dirty="0">
                <a:latin typeface="Times New Roman"/>
                <a:cs typeface="Times New Roman"/>
              </a:rPr>
              <a:t>dei centri </a:t>
            </a:r>
            <a:r>
              <a:rPr sz="1200" dirty="0">
                <a:latin typeface="Times New Roman"/>
                <a:cs typeface="Times New Roman"/>
              </a:rPr>
              <a:t>razziali, </a:t>
            </a:r>
            <a:r>
              <a:rPr sz="1200" spc="-5" dirty="0">
                <a:latin typeface="Times New Roman"/>
                <a:cs typeface="Times New Roman"/>
              </a:rPr>
              <a:t>continentali </a:t>
            </a:r>
            <a:r>
              <a:rPr sz="1200" dirty="0">
                <a:latin typeface="Times New Roman"/>
                <a:cs typeface="Times New Roman"/>
              </a:rPr>
              <a:t>e  divisionali, </a:t>
            </a:r>
            <a:r>
              <a:rPr sz="1200" spc="-5" dirty="0">
                <a:latin typeface="Times New Roman"/>
                <a:cs typeface="Times New Roman"/>
              </a:rPr>
              <a:t>affidati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responsabilità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sue figlie </a:t>
            </a:r>
            <a:r>
              <a:rPr sz="1200" dirty="0">
                <a:latin typeface="Times New Roman"/>
                <a:cs typeface="Times New Roman"/>
              </a:rPr>
              <a:t>diretti,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Eva </a:t>
            </a:r>
            <a:r>
              <a:rPr sz="1200" spc="-5" dirty="0">
                <a:latin typeface="Times New Roman"/>
                <a:cs typeface="Times New Roman"/>
              </a:rPr>
              <a:t>avrebbero </a:t>
            </a:r>
            <a:r>
              <a:rPr sz="1200" dirty="0">
                <a:latin typeface="Times New Roman"/>
                <a:cs typeface="Times New Roman"/>
              </a:rPr>
              <a:t>diviso 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tempo tra  </a:t>
            </a:r>
            <a:r>
              <a:rPr sz="1200" spc="-5" dirty="0">
                <a:latin typeface="Times New Roman"/>
                <a:cs typeface="Times New Roman"/>
              </a:rPr>
              <a:t>queste varie capitali mondiali come consiglieri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coordinatori del ministero mondiale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elevazione biologica,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progresso  intellettuale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riabilitazione morale.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(827.4) 73:7.5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Solonia, la </a:t>
            </a:r>
            <a:r>
              <a:rPr sz="1200" spc="-5" dirty="0">
                <a:latin typeface="Times New Roman"/>
                <a:cs typeface="Times New Roman"/>
              </a:rPr>
              <a:t>serafica </a:t>
            </a:r>
            <a:r>
              <a:rPr sz="1200" dirty="0">
                <a:latin typeface="Times New Roman"/>
                <a:cs typeface="Times New Roman"/>
              </a:rPr>
              <a:t>“voce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Giardino”.]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3392804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74: </a:t>
            </a:r>
            <a:r>
              <a:rPr spc="-5" dirty="0"/>
              <a:t>Adamo ed</a:t>
            </a:r>
            <a:r>
              <a:rPr spc="-55" dirty="0"/>
              <a:t> </a:t>
            </a:r>
            <a:r>
              <a:rPr spc="-5" dirty="0"/>
              <a:t>Eva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28000" cy="342963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431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(828.1) 74:0.1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arrivarono su </a:t>
            </a:r>
            <a:r>
              <a:rPr sz="1200" dirty="0">
                <a:latin typeface="Times New Roman"/>
                <a:cs typeface="Times New Roman"/>
              </a:rPr>
              <a:t>Urantia 37.848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dall’anno </a:t>
            </a:r>
            <a:r>
              <a:rPr sz="1200" dirty="0">
                <a:latin typeface="Times New Roman"/>
                <a:cs typeface="Times New Roman"/>
              </a:rPr>
              <a:t>1934 </a:t>
            </a:r>
            <a:r>
              <a:rPr sz="1200" spc="-5" dirty="0">
                <a:latin typeface="Times New Roman"/>
                <a:cs typeface="Times New Roman"/>
              </a:rPr>
              <a:t>dell’era cristiana. Fu </a:t>
            </a:r>
            <a:r>
              <a:rPr sz="1200" dirty="0">
                <a:latin typeface="Times New Roman"/>
                <a:cs typeface="Times New Roman"/>
              </a:rPr>
              <a:t>nel mezzo </a:t>
            </a:r>
            <a:r>
              <a:rPr sz="1200" spc="-5" dirty="0">
                <a:latin typeface="Times New Roman"/>
                <a:cs typeface="Times New Roman"/>
              </a:rPr>
              <a:t>della  bella stagione,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Giardino era all’apice </a:t>
            </a:r>
            <a:r>
              <a:rPr sz="1200" dirty="0">
                <a:latin typeface="Times New Roman"/>
                <a:cs typeface="Times New Roman"/>
              </a:rPr>
              <a:t>della fioritura che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arrivarono. </a:t>
            </a:r>
            <a:r>
              <a:rPr sz="1200" spc="-5" dirty="0">
                <a:latin typeface="Times New Roman"/>
                <a:cs typeface="Times New Roman"/>
              </a:rPr>
              <a:t>A mezzogiorno </a:t>
            </a:r>
            <a:r>
              <a:rPr sz="1200" dirty="0">
                <a:latin typeface="Times New Roman"/>
                <a:cs typeface="Times New Roman"/>
              </a:rPr>
              <a:t>in punto e senza </a:t>
            </a:r>
            <a:r>
              <a:rPr sz="1200" spc="-5" dirty="0">
                <a:latin typeface="Times New Roman"/>
                <a:cs typeface="Times New Roman"/>
              </a:rPr>
              <a:t>preavviso </a:t>
            </a:r>
            <a:r>
              <a:rPr sz="1200" dirty="0">
                <a:latin typeface="Times New Roman"/>
                <a:cs typeface="Times New Roman"/>
              </a:rPr>
              <a:t>i due  </a:t>
            </a:r>
            <a:r>
              <a:rPr sz="1200" spc="-5" dirty="0">
                <a:latin typeface="Times New Roman"/>
                <a:cs typeface="Times New Roman"/>
              </a:rPr>
              <a:t>trasporti serafici, accompagnati dal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incaricato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trasportare su Urantia gli elevatori biologici, si </a:t>
            </a:r>
            <a:r>
              <a:rPr sz="1200" dirty="0">
                <a:latin typeface="Times New Roman"/>
                <a:cs typeface="Times New Roman"/>
              </a:rPr>
              <a:t>posarono  </a:t>
            </a:r>
            <a:r>
              <a:rPr sz="1200" spc="-5" dirty="0">
                <a:latin typeface="Times New Roman"/>
                <a:cs typeface="Times New Roman"/>
              </a:rPr>
              <a:t>dolcemente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superficie del pianeta </a:t>
            </a:r>
            <a:r>
              <a:rPr sz="1200" dirty="0">
                <a:latin typeface="Times New Roman"/>
                <a:cs typeface="Times New Roman"/>
              </a:rPr>
              <a:t>in rivoluzione,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al tempio del </a:t>
            </a:r>
            <a:r>
              <a:rPr sz="1200" spc="-5" dirty="0">
                <a:latin typeface="Times New Roman"/>
                <a:cs typeface="Times New Roman"/>
              </a:rPr>
              <a:t>Padre Universale. Tutto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rimaterializzazione  dei corpi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Eva </a:t>
            </a:r>
            <a:r>
              <a:rPr sz="1200" spc="-5" dirty="0">
                <a:latin typeface="Times New Roman"/>
                <a:cs typeface="Times New Roman"/>
              </a:rPr>
              <a:t>fu eseguito </a:t>
            </a:r>
            <a:r>
              <a:rPr sz="1200" dirty="0">
                <a:latin typeface="Times New Roman"/>
                <a:cs typeface="Times New Roman"/>
              </a:rPr>
              <a:t>all’interno di questo </a:t>
            </a:r>
            <a:r>
              <a:rPr sz="1200" spc="-5" dirty="0">
                <a:latin typeface="Times New Roman"/>
                <a:cs typeface="Times New Roman"/>
              </a:rPr>
              <a:t>santuario creato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recente. Dal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loro arrivo </a:t>
            </a:r>
            <a:r>
              <a:rPr sz="1200" dirty="0">
                <a:latin typeface="Times New Roman"/>
                <a:cs typeface="Times New Roman"/>
              </a:rPr>
              <a:t>trascorsero  </a:t>
            </a:r>
            <a:r>
              <a:rPr sz="1200" spc="-5" dirty="0">
                <a:latin typeface="Times New Roman"/>
                <a:cs typeface="Times New Roman"/>
              </a:rPr>
              <a:t>dieci giorni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fossero ricreati </a:t>
            </a:r>
            <a:r>
              <a:rPr sz="1200" dirty="0">
                <a:latin typeface="Times New Roman"/>
                <a:cs typeface="Times New Roman"/>
              </a:rPr>
              <a:t>in duplice forma umana per </a:t>
            </a:r>
            <a:r>
              <a:rPr sz="1200" spc="-5" dirty="0">
                <a:latin typeface="Times New Roman"/>
                <a:cs typeface="Times New Roman"/>
              </a:rPr>
              <a:t>essere presentati come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sovrani </a:t>
            </a:r>
            <a:r>
              <a:rPr sz="1200" dirty="0">
                <a:latin typeface="Times New Roman"/>
                <a:cs typeface="Times New Roman"/>
              </a:rPr>
              <a:t>del mondo. </a:t>
            </a:r>
            <a:r>
              <a:rPr sz="1200" spc="-5" dirty="0">
                <a:latin typeface="Times New Roman"/>
                <a:cs typeface="Times New Roman"/>
              </a:rPr>
              <a:t>Essi  ripresero coscienza simultaneamente.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Figlie Materiali servono </a:t>
            </a:r>
            <a:r>
              <a:rPr sz="1200" dirty="0">
                <a:latin typeface="Times New Roman"/>
                <a:cs typeface="Times New Roman"/>
              </a:rPr>
              <a:t>sempre insieme.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tempo ed in </a:t>
            </a:r>
            <a:r>
              <a:rPr sz="1200" spc="-5" dirty="0">
                <a:latin typeface="Times New Roman"/>
                <a:cs typeface="Times New Roman"/>
              </a:rPr>
              <a:t>ogni luogo </a:t>
            </a:r>
            <a:r>
              <a:rPr sz="1200" dirty="0">
                <a:latin typeface="Times New Roman"/>
                <a:cs typeface="Times New Roman"/>
              </a:rPr>
              <a:t>l’essenza  </a:t>
            </a:r>
            <a:r>
              <a:rPr sz="1200" spc="-5" dirty="0">
                <a:latin typeface="Times New Roman"/>
                <a:cs typeface="Times New Roman"/>
              </a:rPr>
              <a:t>del loro servizio </a:t>
            </a:r>
            <a:r>
              <a:rPr sz="1200" dirty="0">
                <a:latin typeface="Times New Roman"/>
                <a:cs typeface="Times New Roman"/>
              </a:rPr>
              <a:t>è di non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mai separati.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designati </a:t>
            </a:r>
            <a:r>
              <a:rPr sz="1200" dirty="0">
                <a:latin typeface="Times New Roman"/>
                <a:cs typeface="Times New Roman"/>
              </a:rPr>
              <a:t>a lavorare in </a:t>
            </a:r>
            <a:r>
              <a:rPr sz="1200" spc="-5" dirty="0">
                <a:latin typeface="Times New Roman"/>
                <a:cs typeface="Times New Roman"/>
              </a:rPr>
              <a:t>coppie; raramente svolgono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funzioni da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Adamo ed Eva su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Jerusem</a:t>
            </a:r>
            <a:endParaRPr sz="1600">
              <a:latin typeface="Times New Roman"/>
              <a:cs typeface="Times New Roman"/>
            </a:endParaRPr>
          </a:p>
          <a:p>
            <a:pPr marL="63500" marR="104139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(828.2) 74:1.1 </a:t>
            </a:r>
            <a:r>
              <a:rPr sz="1200" spc="-10" dirty="0">
                <a:latin typeface="Times New Roman"/>
                <a:cs typeface="Times New Roman"/>
              </a:rPr>
              <a:t>L’Adamo </a:t>
            </a:r>
            <a:r>
              <a:rPr sz="1200" dirty="0">
                <a:latin typeface="Times New Roman"/>
                <a:cs typeface="Times New Roman"/>
              </a:rPr>
              <a:t>e l’Eva </a:t>
            </a:r>
            <a:r>
              <a:rPr sz="1200" spc="-5" dirty="0">
                <a:latin typeface="Times New Roman"/>
                <a:cs typeface="Times New Roman"/>
              </a:rPr>
              <a:t>Planetari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erano membri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anziano </a:t>
            </a:r>
            <a:r>
              <a:rPr sz="1200" spc="-5" dirty="0">
                <a:latin typeface="Times New Roman"/>
                <a:cs typeface="Times New Roman"/>
              </a:rPr>
              <a:t>dei Figli 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iscritti  </a:t>
            </a:r>
            <a:r>
              <a:rPr sz="1200" spc="-5" dirty="0">
                <a:latin typeface="Times New Roman"/>
                <a:cs typeface="Times New Roman"/>
              </a:rPr>
              <a:t>congiuntamente con </a:t>
            </a:r>
            <a:r>
              <a:rPr sz="1200" dirty="0">
                <a:latin typeface="Times New Roman"/>
                <a:cs typeface="Times New Roman"/>
              </a:rPr>
              <a:t>il numero 14.311. </a:t>
            </a:r>
            <a:r>
              <a:rPr sz="1200" spc="-5" dirty="0">
                <a:latin typeface="Times New Roman"/>
                <a:cs typeface="Times New Roman"/>
              </a:rPr>
              <a:t>Essi appartenevano alla terza </a:t>
            </a:r>
            <a:r>
              <a:rPr sz="1200" dirty="0">
                <a:latin typeface="Times New Roman"/>
                <a:cs typeface="Times New Roman"/>
              </a:rPr>
              <a:t>serie fisica </a:t>
            </a:r>
            <a:r>
              <a:rPr sz="1200" spc="-5" dirty="0">
                <a:latin typeface="Times New Roman"/>
                <a:cs typeface="Times New Roman"/>
              </a:rPr>
              <a:t>ed erano alti </a:t>
            </a:r>
            <a:r>
              <a:rPr sz="1200" dirty="0">
                <a:latin typeface="Times New Roman"/>
                <a:cs typeface="Times New Roman"/>
              </a:rPr>
              <a:t>circa due </a:t>
            </a:r>
            <a:r>
              <a:rPr sz="1200" spc="-5" dirty="0">
                <a:latin typeface="Times New Roman"/>
                <a:cs typeface="Times New Roman"/>
              </a:rPr>
              <a:t>metri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mezzo.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549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(828.3) 74:1.2 </a:t>
            </a:r>
            <a:r>
              <a:rPr sz="1200" spc="-5" dirty="0">
                <a:latin typeface="Times New Roman"/>
                <a:cs typeface="Times New Roman"/>
              </a:rPr>
              <a:t>Quando fu scelto per venire su Urantia, Adamo lavorava con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compagna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laboratori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esperimenti </a:t>
            </a:r>
            <a:r>
              <a:rPr sz="1200" dirty="0">
                <a:latin typeface="Times New Roman"/>
                <a:cs typeface="Times New Roman"/>
              </a:rPr>
              <a:t>e di prove  fisiche di </a:t>
            </a:r>
            <a:r>
              <a:rPr sz="1200" spc="-5" dirty="0">
                <a:latin typeface="Times New Roman"/>
                <a:cs typeface="Times New Roman"/>
              </a:rPr>
              <a:t>Jerusem. Per </a:t>
            </a:r>
            <a:r>
              <a:rPr sz="1200" dirty="0">
                <a:latin typeface="Times New Roman"/>
                <a:cs typeface="Times New Roman"/>
              </a:rPr>
              <a:t>più di quindicimila </a:t>
            </a:r>
            <a:r>
              <a:rPr sz="1200" spc="-5" dirty="0">
                <a:latin typeface="Times New Roman"/>
                <a:cs typeface="Times New Roman"/>
              </a:rPr>
              <a:t>anni essi avevano diretto </a:t>
            </a:r>
            <a:r>
              <a:rPr sz="1200" dirty="0">
                <a:latin typeface="Times New Roman"/>
                <a:cs typeface="Times New Roman"/>
              </a:rPr>
              <a:t>il dipartimento di </a:t>
            </a:r>
            <a:r>
              <a:rPr sz="1200" spc="-5" dirty="0">
                <a:latin typeface="Times New Roman"/>
                <a:cs typeface="Times New Roman"/>
              </a:rPr>
              <a:t>energia sperimentale applicata alla  modificazione delle </a:t>
            </a:r>
            <a:r>
              <a:rPr sz="1200" dirty="0">
                <a:latin typeface="Times New Roman"/>
                <a:cs typeface="Times New Roman"/>
              </a:rPr>
              <a:t>forme viventi. Molto prima di questo </a:t>
            </a:r>
            <a:r>
              <a:rPr sz="1200" spc="-5" dirty="0">
                <a:latin typeface="Times New Roman"/>
                <a:cs typeface="Times New Roman"/>
              </a:rPr>
              <a:t>incarico erano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insegnanti nelle scuole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cittadinanza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nuovi  </a:t>
            </a:r>
            <a:r>
              <a:rPr sz="1200" spc="-5" dirty="0">
                <a:latin typeface="Times New Roman"/>
                <a:cs typeface="Times New Roman"/>
              </a:rPr>
              <a:t>arrivati su </a:t>
            </a:r>
            <a:r>
              <a:rPr sz="1200" dirty="0">
                <a:latin typeface="Times New Roman"/>
                <a:cs typeface="Times New Roman"/>
              </a:rPr>
              <a:t>Jerusem. E tutto </a:t>
            </a:r>
            <a:r>
              <a:rPr sz="1200" spc="-5" dirty="0">
                <a:latin typeface="Times New Roman"/>
                <a:cs typeface="Times New Roman"/>
              </a:rPr>
              <a:t>ciò dovrebbe essere </a:t>
            </a:r>
            <a:r>
              <a:rPr sz="1200" dirty="0">
                <a:latin typeface="Times New Roman"/>
                <a:cs typeface="Times New Roman"/>
              </a:rPr>
              <a:t>tenuto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in connessione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narrazione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condotta successiva su  Urantia.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3875" cy="3719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(828.4) 74:1.3 </a:t>
            </a:r>
            <a:r>
              <a:rPr sz="1200" spc="-5" dirty="0">
                <a:latin typeface="Times New Roman"/>
                <a:cs typeface="Times New Roman"/>
              </a:rPr>
              <a:t>Quando fu emesso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bando per </a:t>
            </a:r>
            <a:r>
              <a:rPr sz="1200" dirty="0">
                <a:latin typeface="Times New Roman"/>
                <a:cs typeface="Times New Roman"/>
              </a:rPr>
              <a:t>la richiesta di </a:t>
            </a:r>
            <a:r>
              <a:rPr sz="1200" spc="-5" dirty="0">
                <a:latin typeface="Times New Roman"/>
                <a:cs typeface="Times New Roman"/>
              </a:rPr>
              <a:t>volontari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assegnare alla missione </a:t>
            </a:r>
            <a:r>
              <a:rPr sz="1200" dirty="0">
                <a:latin typeface="Times New Roman"/>
                <a:cs typeface="Times New Roman"/>
              </a:rPr>
              <a:t>d’avventura </a:t>
            </a:r>
            <a:r>
              <a:rPr sz="1200" spc="-5" dirty="0">
                <a:latin typeface="Times New Roman"/>
                <a:cs typeface="Times New Roman"/>
              </a:rPr>
              <a:t>adamica su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Urantia,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l’intero corpo decano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Figlie Materiali si offrì volontario. Gli esaminatori Melchizedek,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l’approvazione </a:t>
            </a:r>
            <a:r>
              <a:rPr sz="1200" dirty="0">
                <a:latin typeface="Times New Roman"/>
                <a:cs typeface="Times New Roman"/>
              </a:rPr>
              <a:t>di Lanaforge e  </a:t>
            </a:r>
            <a:r>
              <a:rPr sz="1200" spc="-5" dirty="0">
                <a:latin typeface="Times New Roman"/>
                <a:cs typeface="Times New Roman"/>
              </a:rPr>
              <a:t>degli Altissimi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Edentia, scelsero alla fine l’Adamo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l’Eva </a:t>
            </a:r>
            <a:r>
              <a:rPr sz="1200" dirty="0">
                <a:latin typeface="Times New Roman"/>
                <a:cs typeface="Times New Roman"/>
              </a:rPr>
              <a:t>che vennero </a:t>
            </a:r>
            <a:r>
              <a:rPr sz="1200" spc="-5" dirty="0">
                <a:latin typeface="Times New Roman"/>
                <a:cs typeface="Times New Roman"/>
              </a:rPr>
              <a:t>successivamente ad </a:t>
            </a:r>
            <a:r>
              <a:rPr sz="1200" dirty="0">
                <a:latin typeface="Times New Roman"/>
                <a:cs typeface="Times New Roman"/>
              </a:rPr>
              <a:t>operare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elevatori </a:t>
            </a:r>
            <a:r>
              <a:rPr sz="1200" spc="-5" dirty="0">
                <a:latin typeface="Times New Roman"/>
                <a:cs typeface="Times New Roman"/>
              </a:rPr>
              <a:t>biologici su  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3683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(828.5) 74:1.4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erano rimasti fedeli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durante 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Lucifero; ciò </a:t>
            </a:r>
            <a:r>
              <a:rPr sz="1200" dirty="0">
                <a:latin typeface="Times New Roman"/>
                <a:cs typeface="Times New Roman"/>
              </a:rPr>
              <a:t>nonostante la </a:t>
            </a:r>
            <a:r>
              <a:rPr sz="1200" spc="-5" dirty="0">
                <a:latin typeface="Times New Roman"/>
                <a:cs typeface="Times New Roman"/>
              </a:rPr>
              <a:t>coppia fu chiamata  davanti al Sovrano del Sistema </a:t>
            </a:r>
            <a:r>
              <a:rPr sz="1200" dirty="0">
                <a:latin typeface="Times New Roman"/>
                <a:cs typeface="Times New Roman"/>
              </a:rPr>
              <a:t>e a tutto il </a:t>
            </a:r>
            <a:r>
              <a:rPr sz="1200" spc="-5" dirty="0">
                <a:latin typeface="Times New Roman"/>
                <a:cs typeface="Times New Roman"/>
              </a:rPr>
              <a:t>suo gabinetto per essere esaminata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istruzioni. I </a:t>
            </a:r>
            <a:r>
              <a:rPr sz="1200" spc="-5" dirty="0">
                <a:latin typeface="Times New Roman"/>
                <a:cs typeface="Times New Roman"/>
              </a:rPr>
              <a:t>dettagli della </a:t>
            </a:r>
            <a:r>
              <a:rPr sz="1200" dirty="0">
                <a:latin typeface="Times New Roman"/>
                <a:cs typeface="Times New Roman"/>
              </a:rPr>
              <a:t>situazione di 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furono loro </a:t>
            </a:r>
            <a:r>
              <a:rPr sz="1200" spc="-5" dirty="0">
                <a:latin typeface="Times New Roman"/>
                <a:cs typeface="Times New Roman"/>
              </a:rPr>
              <a:t>completamente esposti; essi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esaurientemente </a:t>
            </a:r>
            <a:r>
              <a:rPr sz="1200" dirty="0">
                <a:latin typeface="Times New Roman"/>
                <a:cs typeface="Times New Roman"/>
              </a:rPr>
              <a:t>istruiti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piani </a:t>
            </a:r>
            <a:r>
              <a:rPr sz="1200" spc="-5" dirty="0">
                <a:latin typeface="Times New Roman"/>
                <a:cs typeface="Times New Roman"/>
              </a:rPr>
              <a:t>che dovevano seguire accettando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governare </a:t>
            </a:r>
            <a:r>
              <a:rPr sz="1200" dirty="0">
                <a:latin typeface="Times New Roman"/>
                <a:cs typeface="Times New Roman"/>
              </a:rPr>
              <a:t>un simile mondo </a:t>
            </a:r>
            <a:r>
              <a:rPr sz="1200" spc="-5" dirty="0">
                <a:latin typeface="Times New Roman"/>
                <a:cs typeface="Times New Roman"/>
              </a:rPr>
              <a:t>lacerato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conflitti. Essi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sottoposti </a:t>
            </a:r>
            <a:r>
              <a:rPr sz="1200" dirty="0">
                <a:latin typeface="Times New Roman"/>
                <a:cs typeface="Times New Roman"/>
              </a:rPr>
              <a:t>a giuramento </a:t>
            </a:r>
            <a:r>
              <a:rPr sz="1200" spc="-5" dirty="0">
                <a:latin typeface="Times New Roman"/>
                <a:cs typeface="Times New Roman"/>
              </a:rPr>
              <a:t>congiunto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agli  </a:t>
            </a:r>
            <a:r>
              <a:rPr sz="1200" spc="-5" dirty="0">
                <a:latin typeface="Times New Roman"/>
                <a:cs typeface="Times New Roman"/>
              </a:rPr>
              <a:t>Altissimi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Salvington.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debitamente </a:t>
            </a:r>
            <a:r>
              <a:rPr sz="1200" dirty="0">
                <a:latin typeface="Times New Roman"/>
                <a:cs typeface="Times New Roman"/>
              </a:rPr>
              <a:t>informati, </a:t>
            </a:r>
            <a:r>
              <a:rPr sz="1200" spc="-5" dirty="0">
                <a:latin typeface="Times New Roman"/>
                <a:cs typeface="Times New Roman"/>
              </a:rPr>
              <a:t>inoltre,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considerarsi sottomessi al corpo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amministratori fiduciari Melchizedek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tale corpo </a:t>
            </a:r>
            <a:r>
              <a:rPr sz="1200" spc="-5" dirty="0">
                <a:latin typeface="Times New Roman"/>
                <a:cs typeface="Times New Roman"/>
              </a:rPr>
              <a:t>governativo giudicasse </a:t>
            </a:r>
            <a:r>
              <a:rPr sz="1200" dirty="0">
                <a:latin typeface="Times New Roman"/>
                <a:cs typeface="Times New Roman"/>
              </a:rPr>
              <a:t>opportuno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direzione del pianeta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era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incaricato.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83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(829.1) 74:1.5 </a:t>
            </a:r>
            <a:r>
              <a:rPr sz="1200" spc="-5" dirty="0">
                <a:latin typeface="Times New Roman"/>
                <a:cs typeface="Times New Roman"/>
              </a:rPr>
              <a:t>Questa coppia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lasciò dietro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Satania e </a:t>
            </a:r>
            <a:r>
              <a:rPr sz="1200" spc="-5" dirty="0">
                <a:latin typeface="Times New Roman"/>
                <a:cs typeface="Times New Roman"/>
              </a:rPr>
              <a:t>altrove cento discendenti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cinquanta figli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cinquanta figlie </a:t>
            </a:r>
            <a:r>
              <a:rPr sz="1200" dirty="0">
                <a:latin typeface="Times New Roman"/>
                <a:cs typeface="Times New Roman"/>
              </a:rPr>
              <a:t>— creature </a:t>
            </a:r>
            <a:r>
              <a:rPr sz="1200" spc="-5" dirty="0">
                <a:latin typeface="Times New Roman"/>
                <a:cs typeface="Times New Roman"/>
              </a:rPr>
              <a:t>magnifiche che erano sfuggite alle </a:t>
            </a:r>
            <a:r>
              <a:rPr sz="1200" dirty="0">
                <a:latin typeface="Times New Roman"/>
                <a:cs typeface="Times New Roman"/>
              </a:rPr>
              <a:t>insidie </a:t>
            </a:r>
            <a:r>
              <a:rPr sz="1200" spc="-5" dirty="0">
                <a:latin typeface="Times New Roman"/>
                <a:cs typeface="Times New Roman"/>
              </a:rPr>
              <a:t>della progressione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erano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incaricate come </a:t>
            </a:r>
            <a:r>
              <a:rPr sz="1200" dirty="0">
                <a:latin typeface="Times New Roman"/>
                <a:cs typeface="Times New Roman"/>
              </a:rPr>
              <a:t>servitori  di </a:t>
            </a:r>
            <a:r>
              <a:rPr sz="1200" spc="-5" dirty="0">
                <a:latin typeface="Times New Roman"/>
                <a:cs typeface="Times New Roman"/>
              </a:rPr>
              <a:t>fiducia dell’universo </a:t>
            </a:r>
            <a:r>
              <a:rPr sz="1200" dirty="0">
                <a:latin typeface="Times New Roman"/>
                <a:cs typeface="Times New Roman"/>
              </a:rPr>
              <a:t>al momento </a:t>
            </a:r>
            <a:r>
              <a:rPr sz="1200" spc="-5" dirty="0">
                <a:latin typeface="Times New Roman"/>
                <a:cs typeface="Times New Roman"/>
              </a:rPr>
              <a:t>della partenza dei loro genitori </a:t>
            </a:r>
            <a:r>
              <a:rPr sz="1200" dirty="0">
                <a:latin typeface="Times New Roman"/>
                <a:cs typeface="Times New Roman"/>
              </a:rPr>
              <a:t>per Urantia. Ed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presenti nello </a:t>
            </a:r>
            <a:r>
              <a:rPr sz="1200" dirty="0">
                <a:latin typeface="Times New Roman"/>
                <a:cs typeface="Times New Roman"/>
              </a:rPr>
              <a:t>splendido tempio  </a:t>
            </a:r>
            <a:r>
              <a:rPr sz="1200" spc="-5" dirty="0">
                <a:latin typeface="Times New Roman"/>
                <a:cs typeface="Times New Roman"/>
              </a:rPr>
              <a:t>dei Figli Materiali per assistere ai rituali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congedo associati alle </a:t>
            </a:r>
            <a:r>
              <a:rPr sz="1200" dirty="0">
                <a:latin typeface="Times New Roman"/>
                <a:cs typeface="Times New Roman"/>
              </a:rPr>
              <a:t>ultime cerimonie di </a:t>
            </a:r>
            <a:r>
              <a:rPr sz="1200" spc="-5" dirty="0">
                <a:latin typeface="Times New Roman"/>
                <a:cs typeface="Times New Roman"/>
              </a:rPr>
              <a:t>accettazione del conferimento. Questi figli  accompagnarono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genitori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smaterializzazione del loro ordine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gli </a:t>
            </a:r>
            <a:r>
              <a:rPr sz="1200" dirty="0">
                <a:latin typeface="Times New Roman"/>
                <a:cs typeface="Times New Roman"/>
              </a:rPr>
              <a:t>ultimi ad </a:t>
            </a:r>
            <a:r>
              <a:rPr sz="1200" spc="-5" dirty="0">
                <a:latin typeface="Times New Roman"/>
                <a:cs typeface="Times New Roman"/>
              </a:rPr>
              <a:t>augurare </a:t>
            </a:r>
            <a:r>
              <a:rPr sz="1200" dirty="0">
                <a:latin typeface="Times New Roman"/>
                <a:cs typeface="Times New Roman"/>
              </a:rPr>
              <a:t>loro buon </a:t>
            </a:r>
            <a:r>
              <a:rPr sz="1200" spc="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ed  un </a:t>
            </a:r>
            <a:r>
              <a:rPr sz="1200" spc="-5" dirty="0">
                <a:latin typeface="Times New Roman"/>
                <a:cs typeface="Times New Roman"/>
              </a:rPr>
              <a:t>successo </a:t>
            </a:r>
            <a:r>
              <a:rPr sz="1200" dirty="0">
                <a:latin typeface="Times New Roman"/>
                <a:cs typeface="Times New Roman"/>
              </a:rPr>
              <a:t>divino mentre la coppia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addormentava </a:t>
            </a:r>
            <a:r>
              <a:rPr sz="1200" spc="-5" dirty="0">
                <a:latin typeface="Times New Roman"/>
                <a:cs typeface="Times New Roman"/>
              </a:rPr>
              <a:t>nella perdita </a:t>
            </a:r>
            <a:r>
              <a:rPr sz="1200" dirty="0">
                <a:latin typeface="Times New Roman"/>
                <a:cs typeface="Times New Roman"/>
              </a:rPr>
              <a:t>di coscienza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precede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preparazione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  <a:p>
            <a:pPr marL="63500" marR="19875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trasporto serafico.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trascorsero qualche </a:t>
            </a:r>
            <a:r>
              <a:rPr sz="1200" dirty="0">
                <a:latin typeface="Times New Roman"/>
                <a:cs typeface="Times New Roman"/>
              </a:rPr>
              <a:t>tempo insieme </a:t>
            </a:r>
            <a:r>
              <a:rPr sz="1200" spc="-5" dirty="0">
                <a:latin typeface="Times New Roman"/>
                <a:cs typeface="Times New Roman"/>
              </a:rPr>
              <a:t>nell’incontro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 rallegrandosi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loro genitori </a:t>
            </a:r>
            <a:r>
              <a:rPr sz="1200" dirty="0">
                <a:latin typeface="Times New Roman"/>
                <a:cs typeface="Times New Roman"/>
              </a:rPr>
              <a:t>stessero </a:t>
            </a:r>
            <a:r>
              <a:rPr sz="1200" spc="-5" dirty="0">
                <a:latin typeface="Times New Roman"/>
                <a:cs typeface="Times New Roman"/>
              </a:rPr>
              <a:t>per  diventare </a:t>
            </a:r>
            <a:r>
              <a:rPr sz="1200" dirty="0">
                <a:latin typeface="Times New Roman"/>
                <a:cs typeface="Times New Roman"/>
              </a:rPr>
              <a:t>i capi visibili, </a:t>
            </a:r>
            <a:r>
              <a:rPr sz="1200" spc="-5" dirty="0">
                <a:latin typeface="Times New Roman"/>
                <a:cs typeface="Times New Roman"/>
              </a:rPr>
              <a:t>in realtà </a:t>
            </a:r>
            <a:r>
              <a:rPr sz="1200" dirty="0">
                <a:latin typeface="Times New Roman"/>
                <a:cs typeface="Times New Roman"/>
              </a:rPr>
              <a:t>i soli </a:t>
            </a:r>
            <a:r>
              <a:rPr sz="1200" spc="-5" dirty="0">
                <a:latin typeface="Times New Roman"/>
                <a:cs typeface="Times New Roman"/>
              </a:rPr>
              <a:t>governanti, del pianeta </a:t>
            </a:r>
            <a:r>
              <a:rPr sz="1200" dirty="0">
                <a:latin typeface="Times New Roman"/>
                <a:cs typeface="Times New Roman"/>
              </a:rPr>
              <a:t>606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sistema 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75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628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(829.2) 74:1.6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lasciarono </a:t>
            </a:r>
            <a:r>
              <a:rPr sz="1200" dirty="0">
                <a:latin typeface="Times New Roman"/>
                <a:cs typeface="Times New Roman"/>
              </a:rPr>
              <a:t>Jerusem tra le </a:t>
            </a:r>
            <a:r>
              <a:rPr sz="1200" spc="-5" dirty="0">
                <a:latin typeface="Times New Roman"/>
                <a:cs typeface="Times New Roman"/>
              </a:rPr>
              <a:t>acclamazioni </a:t>
            </a:r>
            <a:r>
              <a:rPr sz="1200" dirty="0">
                <a:latin typeface="Times New Roman"/>
                <a:cs typeface="Times New Roman"/>
              </a:rPr>
              <a:t>e gli </a:t>
            </a:r>
            <a:r>
              <a:rPr sz="1200" spc="-5" dirty="0">
                <a:latin typeface="Times New Roman"/>
                <a:cs typeface="Times New Roman"/>
              </a:rPr>
              <a:t>auguri </a:t>
            </a:r>
            <a:r>
              <a:rPr sz="1200" dirty="0">
                <a:latin typeface="Times New Roman"/>
                <a:cs typeface="Times New Roman"/>
              </a:rPr>
              <a:t>dei suoi cittadini. </a:t>
            </a:r>
            <a:r>
              <a:rPr sz="1200" spc="-5" dirty="0">
                <a:latin typeface="Times New Roman"/>
                <a:cs typeface="Times New Roman"/>
              </a:rPr>
              <a:t>Essi partirono verso </a:t>
            </a:r>
            <a:r>
              <a:rPr sz="1200" dirty="0">
                <a:latin typeface="Times New Roman"/>
                <a:cs typeface="Times New Roman"/>
              </a:rPr>
              <a:t>le loro  nuove </a:t>
            </a:r>
            <a:r>
              <a:rPr sz="1200" spc="-5" dirty="0">
                <a:latin typeface="Times New Roman"/>
                <a:cs typeface="Times New Roman"/>
              </a:rPr>
              <a:t>responsabilità adeguatamente equipaggiati </a:t>
            </a:r>
            <a:r>
              <a:rPr sz="1200" dirty="0">
                <a:latin typeface="Times New Roman"/>
                <a:cs typeface="Times New Roman"/>
              </a:rPr>
              <a:t>e pienamente istruiti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doveri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pericoli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avrebbero incontrato </a:t>
            </a:r>
            <a:r>
              <a:rPr sz="1200" dirty="0">
                <a:latin typeface="Times New Roman"/>
                <a:cs typeface="Times New Roman"/>
              </a:rPr>
              <a:t>su 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L’arrivo di Adamo ed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Eva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(829.3) 74:2.1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si addormentarono su Jerusem,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si risvegliarono nel tempio del Padre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presenza di  una </a:t>
            </a:r>
            <a:r>
              <a:rPr sz="1200" spc="-5" dirty="0">
                <a:latin typeface="Times New Roman"/>
                <a:cs typeface="Times New Roman"/>
              </a:rPr>
              <a:t>imponente folla </a:t>
            </a:r>
            <a:r>
              <a:rPr sz="1200" dirty="0">
                <a:latin typeface="Times New Roman"/>
                <a:cs typeface="Times New Roman"/>
              </a:rPr>
              <a:t>riunita </a:t>
            </a:r>
            <a:r>
              <a:rPr sz="1200" spc="-5" dirty="0">
                <a:latin typeface="Times New Roman"/>
                <a:cs typeface="Times New Roman"/>
              </a:rPr>
              <a:t>per accoglierli, si </a:t>
            </a:r>
            <a:r>
              <a:rPr sz="1200" dirty="0">
                <a:latin typeface="Times New Roman"/>
                <a:cs typeface="Times New Roman"/>
              </a:rPr>
              <a:t>trovarono di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a due esseri di </a:t>
            </a:r>
            <a:r>
              <a:rPr sz="1200" spc="-5" dirty="0">
                <a:latin typeface="Times New Roman"/>
                <a:cs typeface="Times New Roman"/>
              </a:rPr>
              <a:t>cui avevano </a:t>
            </a:r>
            <a:r>
              <a:rPr sz="1200" dirty="0">
                <a:latin typeface="Times New Roman"/>
                <a:cs typeface="Times New Roman"/>
              </a:rPr>
              <a:t>molto sentito </a:t>
            </a:r>
            <a:r>
              <a:rPr sz="1200" spc="-5" dirty="0">
                <a:latin typeface="Times New Roman"/>
                <a:cs typeface="Times New Roman"/>
              </a:rPr>
              <a:t>parlare, Van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fedele associato </a:t>
            </a:r>
            <a:r>
              <a:rPr sz="1200" dirty="0">
                <a:latin typeface="Times New Roman"/>
                <a:cs typeface="Times New Roman"/>
              </a:rPr>
              <a:t>Amadon.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eroi della </a:t>
            </a:r>
            <a:r>
              <a:rPr sz="1200" dirty="0">
                <a:latin typeface="Times New Roman"/>
                <a:cs typeface="Times New Roman"/>
              </a:rPr>
              <a:t>secessione 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furono i primi a </a:t>
            </a:r>
            <a:r>
              <a:rPr sz="1200" spc="-5" dirty="0">
                <a:latin typeface="Times New Roman"/>
                <a:cs typeface="Times New Roman"/>
              </a:rPr>
              <a:t>dargli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benvenuto </a:t>
            </a:r>
            <a:r>
              <a:rPr sz="1200" dirty="0">
                <a:latin typeface="Times New Roman"/>
                <a:cs typeface="Times New Roman"/>
              </a:rPr>
              <a:t>nella loro </a:t>
            </a:r>
            <a:r>
              <a:rPr sz="1200" spc="-5" dirty="0">
                <a:latin typeface="Times New Roman"/>
                <a:cs typeface="Times New Roman"/>
              </a:rPr>
              <a:t>nuova </a:t>
            </a:r>
            <a:r>
              <a:rPr sz="1200" dirty="0">
                <a:latin typeface="Times New Roman"/>
                <a:cs typeface="Times New Roman"/>
              </a:rPr>
              <a:t>dimora  </a:t>
            </a:r>
            <a:r>
              <a:rPr sz="1200" spc="-5" dirty="0">
                <a:latin typeface="Times New Roman"/>
                <a:cs typeface="Times New Roman"/>
              </a:rPr>
              <a:t>giardino.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36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(829.4) 74:2.2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lingua </a:t>
            </a:r>
            <a:r>
              <a:rPr sz="1200" dirty="0">
                <a:latin typeface="Times New Roman"/>
                <a:cs typeface="Times New Roman"/>
              </a:rPr>
              <a:t>di Eden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dialetto andonico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parlava </a:t>
            </a:r>
            <a:r>
              <a:rPr sz="1200" dirty="0">
                <a:latin typeface="Times New Roman"/>
                <a:cs typeface="Times New Roman"/>
              </a:rPr>
              <a:t>Amadon.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Amadon avevano </a:t>
            </a:r>
            <a:r>
              <a:rPr sz="1200" dirty="0">
                <a:latin typeface="Times New Roman"/>
                <a:cs typeface="Times New Roman"/>
              </a:rPr>
              <a:t>notevolmente </a:t>
            </a:r>
            <a:r>
              <a:rPr sz="1200" spc="-5" dirty="0">
                <a:latin typeface="Times New Roman"/>
                <a:cs typeface="Times New Roman"/>
              </a:rPr>
              <a:t>migliorato  questo linguaggio </a:t>
            </a:r>
            <a:r>
              <a:rPr sz="1200" dirty="0">
                <a:latin typeface="Times New Roman"/>
                <a:cs typeface="Times New Roman"/>
              </a:rPr>
              <a:t>creando un nuovo </a:t>
            </a:r>
            <a:r>
              <a:rPr sz="1200" spc="-5" dirty="0">
                <a:latin typeface="Times New Roman"/>
                <a:cs typeface="Times New Roman"/>
              </a:rPr>
              <a:t>alfabeto </a:t>
            </a:r>
            <a:r>
              <a:rPr sz="1200" dirty="0">
                <a:latin typeface="Times New Roman"/>
                <a:cs typeface="Times New Roman"/>
              </a:rPr>
              <a:t>di ventiquattro </a:t>
            </a:r>
            <a:r>
              <a:rPr sz="1200" spc="-5" dirty="0">
                <a:latin typeface="Times New Roman"/>
                <a:cs typeface="Times New Roman"/>
              </a:rPr>
              <a:t>lettere, ed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sperato </a:t>
            </a:r>
            <a:r>
              <a:rPr sz="1200" dirty="0">
                <a:latin typeface="Times New Roman"/>
                <a:cs typeface="Times New Roman"/>
              </a:rPr>
              <a:t>di vederlo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la lingua di Urantia via 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edenica </a:t>
            </a:r>
            <a:r>
              <a:rPr sz="1200" spc="-5" dirty="0">
                <a:latin typeface="Times New Roman"/>
                <a:cs typeface="Times New Roman"/>
              </a:rPr>
              <a:t>si fosse diffusa </a:t>
            </a:r>
            <a:r>
              <a:rPr sz="1200" dirty="0">
                <a:latin typeface="Times New Roman"/>
                <a:cs typeface="Times New Roman"/>
              </a:rPr>
              <a:t>in tutto il mondo.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avevano perfettamente </a:t>
            </a:r>
            <a:r>
              <a:rPr sz="1200" dirty="0">
                <a:latin typeface="Times New Roman"/>
                <a:cs typeface="Times New Roman"/>
              </a:rPr>
              <a:t>imparato questo </a:t>
            </a:r>
            <a:r>
              <a:rPr sz="1200" spc="-5" dirty="0">
                <a:latin typeface="Times New Roman"/>
                <a:cs typeface="Times New Roman"/>
              </a:rPr>
              <a:t>dialetto </a:t>
            </a:r>
            <a:r>
              <a:rPr sz="1200" spc="5" dirty="0">
                <a:latin typeface="Times New Roman"/>
                <a:cs typeface="Times New Roman"/>
              </a:rPr>
              <a:t>umano 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da Jerusem, </a:t>
            </a:r>
            <a:r>
              <a:rPr sz="1200" spc="-5" dirty="0">
                <a:latin typeface="Times New Roman"/>
                <a:cs typeface="Times New Roman"/>
              </a:rPr>
              <a:t>cosicché questo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Andon </a:t>
            </a:r>
            <a:r>
              <a:rPr sz="1200" dirty="0">
                <a:latin typeface="Times New Roman"/>
                <a:cs typeface="Times New Roman"/>
              </a:rPr>
              <a:t>udì </a:t>
            </a:r>
            <a:r>
              <a:rPr sz="1200" spc="-5" dirty="0">
                <a:latin typeface="Times New Roman"/>
                <a:cs typeface="Times New Roman"/>
              </a:rPr>
              <a:t>l’eminente capo del suo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rivolgersi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10" dirty="0">
                <a:latin typeface="Times New Roman"/>
                <a:cs typeface="Times New Roman"/>
              </a:rPr>
              <a:t>lui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stessa  </a:t>
            </a:r>
            <a:r>
              <a:rPr sz="1200" spc="-5" dirty="0">
                <a:latin typeface="Times New Roman"/>
                <a:cs typeface="Times New Roman"/>
              </a:rPr>
              <a:t>lingua.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620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(829.5) 74:2.3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quel giorno vi fu </a:t>
            </a:r>
            <a:r>
              <a:rPr sz="1200" spc="-5" dirty="0">
                <a:latin typeface="Times New Roman"/>
                <a:cs typeface="Times New Roman"/>
              </a:rPr>
              <a:t>grande eccitazione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Eden </a:t>
            </a:r>
            <a:r>
              <a:rPr sz="1200" dirty="0">
                <a:latin typeface="Times New Roman"/>
                <a:cs typeface="Times New Roman"/>
              </a:rPr>
              <a:t>mentre i </a:t>
            </a:r>
            <a:r>
              <a:rPr sz="1200" spc="-5" dirty="0">
                <a:latin typeface="Times New Roman"/>
                <a:cs typeface="Times New Roman"/>
              </a:rPr>
              <a:t>corrieri andavano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fretta al </a:t>
            </a:r>
            <a:r>
              <a:rPr sz="1200" dirty="0">
                <a:latin typeface="Times New Roman"/>
                <a:cs typeface="Times New Roman"/>
              </a:rPr>
              <a:t>centro di </a:t>
            </a:r>
            <a:r>
              <a:rPr sz="1200" spc="-5" dirty="0">
                <a:latin typeface="Times New Roman"/>
                <a:cs typeface="Times New Roman"/>
              </a:rPr>
              <a:t>raccolta  dei piccioni viaggiatori </a:t>
            </a:r>
            <a:r>
              <a:rPr sz="1200" dirty="0">
                <a:latin typeface="Times New Roman"/>
                <a:cs typeface="Times New Roman"/>
              </a:rPr>
              <a:t>riuniti da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lontano, gridando: “Liberate </a:t>
            </a:r>
            <a:r>
              <a:rPr sz="1200" dirty="0">
                <a:latin typeface="Times New Roman"/>
                <a:cs typeface="Times New Roman"/>
              </a:rPr>
              <a:t>gli uccelli; che portino la notizia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promesso è  </a:t>
            </a:r>
            <a:r>
              <a:rPr sz="1200" spc="-5" dirty="0">
                <a:latin typeface="Times New Roman"/>
                <a:cs typeface="Times New Roman"/>
              </a:rPr>
              <a:t>venuto.” Centinaia d’insediamenti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fedelmente </a:t>
            </a:r>
            <a:r>
              <a:rPr sz="1200" dirty="0">
                <a:latin typeface="Times New Roman"/>
                <a:cs typeface="Times New Roman"/>
              </a:rPr>
              <a:t>mantenuto,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anno, </a:t>
            </a:r>
            <a:r>
              <a:rPr sz="1200" dirty="0">
                <a:latin typeface="Times New Roman"/>
                <a:cs typeface="Times New Roman"/>
              </a:rPr>
              <a:t>la provvista di questi </a:t>
            </a:r>
            <a:r>
              <a:rPr sz="1200" spc="-5" dirty="0">
                <a:latin typeface="Times New Roman"/>
                <a:cs typeface="Times New Roman"/>
              </a:rPr>
              <a:t>piccioni  allevati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proprio per </a:t>
            </a:r>
            <a:r>
              <a:rPr sz="1200" spc="-5" dirty="0">
                <a:latin typeface="Times New Roman"/>
                <a:cs typeface="Times New Roman"/>
              </a:rPr>
              <a:t>tale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occasione.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833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692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(829.6) 74:2.4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notizia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si diffondeva lontano, 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delle tribù vicine </a:t>
            </a:r>
            <a:r>
              <a:rPr sz="1200" spc="-5" dirty="0">
                <a:latin typeface="Times New Roman"/>
                <a:cs typeface="Times New Roman"/>
              </a:rPr>
              <a:t>accettarono gli 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Amadon, </a:t>
            </a:r>
            <a:r>
              <a:rPr sz="1200" dirty="0">
                <a:latin typeface="Times New Roman"/>
                <a:cs typeface="Times New Roman"/>
              </a:rPr>
              <a:t>e per molti </a:t>
            </a:r>
            <a:r>
              <a:rPr sz="1200" spc="-5" dirty="0">
                <a:latin typeface="Times New Roman"/>
                <a:cs typeface="Times New Roman"/>
              </a:rPr>
              <a:t>mesi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continuarono ad affluire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Eden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salutare </a:t>
            </a:r>
            <a:r>
              <a:rPr sz="1200" dirty="0">
                <a:latin typeface="Times New Roman"/>
                <a:cs typeface="Times New Roman"/>
              </a:rPr>
              <a:t>Adamo ed Eva e  </a:t>
            </a:r>
            <a:r>
              <a:rPr sz="1200" spc="-5" dirty="0">
                <a:latin typeface="Times New Roman"/>
                <a:cs typeface="Times New Roman"/>
              </a:rPr>
              <a:t>rendere omaggio </a:t>
            </a:r>
            <a:r>
              <a:rPr sz="1200" dirty="0">
                <a:latin typeface="Times New Roman"/>
                <a:cs typeface="Times New Roman"/>
              </a:rPr>
              <a:t>al loro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dirty="0">
                <a:latin typeface="Times New Roman"/>
                <a:cs typeface="Times New Roman"/>
              </a:rPr>
              <a:t> invisibile.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04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(829.7) 74:2.5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loro risveglio Adamo </a:t>
            </a:r>
            <a:r>
              <a:rPr sz="1200" dirty="0">
                <a:latin typeface="Times New Roman"/>
                <a:cs typeface="Times New Roman"/>
              </a:rPr>
              <a:t>ed Eva </a:t>
            </a:r>
            <a:r>
              <a:rPr sz="1200" spc="-5" dirty="0">
                <a:latin typeface="Times New Roman"/>
                <a:cs typeface="Times New Roman"/>
              </a:rPr>
              <a:t>furono accompagnati al ricevimento </a:t>
            </a:r>
            <a:r>
              <a:rPr sz="1200" dirty="0">
                <a:latin typeface="Times New Roman"/>
                <a:cs typeface="Times New Roman"/>
              </a:rPr>
              <a:t>ufficiale sul </a:t>
            </a:r>
            <a:r>
              <a:rPr sz="1200" spc="-5" dirty="0">
                <a:latin typeface="Times New Roman"/>
                <a:cs typeface="Times New Roman"/>
              </a:rPr>
              <a:t>grande poggio </a:t>
            </a:r>
            <a:r>
              <a:rPr sz="1200" dirty="0">
                <a:latin typeface="Times New Roman"/>
                <a:cs typeface="Times New Roman"/>
              </a:rPr>
              <a:t>situato a nord  </a:t>
            </a:r>
            <a:r>
              <a:rPr sz="1200" spc="-5" dirty="0">
                <a:latin typeface="Times New Roman"/>
                <a:cs typeface="Times New Roman"/>
              </a:rPr>
              <a:t>del tempio. Questa collina naturale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ampliata e </a:t>
            </a:r>
            <a:r>
              <a:rPr sz="1200" spc="-5" dirty="0">
                <a:latin typeface="Times New Roman"/>
                <a:cs typeface="Times New Roman"/>
              </a:rPr>
              <a:t>sistemata </a:t>
            </a:r>
            <a:r>
              <a:rPr sz="1200" dirty="0">
                <a:latin typeface="Times New Roman"/>
                <a:cs typeface="Times New Roman"/>
              </a:rPr>
              <a:t>per l’installazione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governatori del </a:t>
            </a:r>
            <a:r>
              <a:rPr sz="1200" dirty="0">
                <a:latin typeface="Times New Roman"/>
                <a:cs typeface="Times New Roman"/>
              </a:rPr>
              <a:t>mondo. Qui,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88900" marR="28702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mezzogiorno,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comitato d’accoglienza </a:t>
            </a:r>
            <a:r>
              <a:rPr sz="1200" dirty="0">
                <a:latin typeface="Times New Roman"/>
                <a:cs typeface="Times New Roman"/>
              </a:rPr>
              <a:t>di Urantia diede il </a:t>
            </a:r>
            <a:r>
              <a:rPr sz="1200" spc="-5" dirty="0">
                <a:latin typeface="Times New Roman"/>
                <a:cs typeface="Times New Roman"/>
              </a:rPr>
              <a:t>benvenuto </a:t>
            </a:r>
            <a:r>
              <a:rPr sz="1200" dirty="0">
                <a:latin typeface="Times New Roman"/>
                <a:cs typeface="Times New Roman"/>
              </a:rPr>
              <a:t>a questi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Satania. Amadon  presiedeva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comitato, che era composto </a:t>
            </a:r>
            <a:r>
              <a:rPr sz="1200" dirty="0">
                <a:latin typeface="Times New Roman"/>
                <a:cs typeface="Times New Roman"/>
              </a:rPr>
              <a:t>da dodici </a:t>
            </a:r>
            <a:r>
              <a:rPr sz="1200" spc="-5" dirty="0">
                <a:latin typeface="Times New Roman"/>
                <a:cs typeface="Times New Roman"/>
              </a:rPr>
              <a:t>membri comprendenti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rappresentante </a:t>
            </a:r>
            <a:r>
              <a:rPr sz="1200" dirty="0">
                <a:latin typeface="Times New Roman"/>
                <a:cs typeface="Times New Roman"/>
              </a:rPr>
              <a:t>di ciascuna </a:t>
            </a:r>
            <a:r>
              <a:rPr sz="1200" spc="-5" dirty="0">
                <a:latin typeface="Times New Roman"/>
                <a:cs typeface="Times New Roman"/>
              </a:rPr>
              <a:t>delle sei </a:t>
            </a:r>
            <a:r>
              <a:rPr sz="1200" dirty="0">
                <a:latin typeface="Times New Roman"/>
                <a:cs typeface="Times New Roman"/>
              </a:rPr>
              <a:t>razze Sangik; il 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in funzione </a:t>
            </a:r>
            <a:r>
              <a:rPr sz="1200" spc="-5" dirty="0">
                <a:latin typeface="Times New Roman"/>
                <a:cs typeface="Times New Roman"/>
              </a:rPr>
              <a:t>degli intermedi; Annan,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figlia leale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portavoce dei </a:t>
            </a:r>
            <a:r>
              <a:rPr sz="1200" dirty="0">
                <a:latin typeface="Times New Roman"/>
                <a:cs typeface="Times New Roman"/>
              </a:rPr>
              <a:t>Noditi; </a:t>
            </a:r>
            <a:r>
              <a:rPr sz="1200" spc="-5" dirty="0">
                <a:latin typeface="Times New Roman"/>
                <a:cs typeface="Times New Roman"/>
              </a:rPr>
              <a:t>Noè,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dell’architetto costruttore del  Giardino ed esecutore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deceduto; e i due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residenti.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(830.1) 74:2.6 </a:t>
            </a:r>
            <a:r>
              <a:rPr sz="1200" spc="-5" dirty="0">
                <a:latin typeface="Times New Roman"/>
                <a:cs typeface="Times New Roman"/>
              </a:rPr>
              <a:t>L’atto successivo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l’affidamento della custodia del pianeta ad </a:t>
            </a:r>
            <a:r>
              <a:rPr sz="1200" dirty="0">
                <a:latin typeface="Times New Roman"/>
                <a:cs typeface="Times New Roman"/>
              </a:rPr>
              <a:t>Adamo ed </a:t>
            </a:r>
            <a:r>
              <a:rPr sz="1200" spc="-5" dirty="0">
                <a:latin typeface="Times New Roman"/>
                <a:cs typeface="Times New Roman"/>
              </a:rPr>
              <a:t>Eva </a:t>
            </a:r>
            <a:r>
              <a:rPr sz="1200" dirty="0">
                <a:latin typeface="Times New Roman"/>
                <a:cs typeface="Times New Roman"/>
              </a:rPr>
              <a:t>da parte del </a:t>
            </a:r>
            <a:r>
              <a:rPr sz="1200" spc="-5" dirty="0">
                <a:latin typeface="Times New Roman"/>
                <a:cs typeface="Times New Roman"/>
              </a:rPr>
              <a:t>Melchizedek decano,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del  consiglio degli amministratori fiduciari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Figlia Materiali prestarono giuramento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fedeltà agli </a:t>
            </a:r>
            <a:r>
              <a:rPr sz="1200" dirty="0">
                <a:latin typeface="Times New Roman"/>
                <a:cs typeface="Times New Roman"/>
              </a:rPr>
              <a:t>Altissimi di  </a:t>
            </a:r>
            <a:r>
              <a:rPr sz="1200" spc="-5" dirty="0">
                <a:latin typeface="Times New Roman"/>
                <a:cs typeface="Times New Roman"/>
              </a:rPr>
              <a:t>Norlatiadek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proclamati </a:t>
            </a:r>
            <a:r>
              <a:rPr sz="1200" spc="-5" dirty="0">
                <a:latin typeface="Times New Roman"/>
                <a:cs typeface="Times New Roman"/>
              </a:rPr>
              <a:t>sovrani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Van,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abbandonava così l’autorità </a:t>
            </a:r>
            <a:r>
              <a:rPr sz="1200" dirty="0">
                <a:latin typeface="Times New Roman"/>
                <a:cs typeface="Times New Roman"/>
              </a:rPr>
              <a:t>nominale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detenuto per più di </a:t>
            </a:r>
            <a:r>
              <a:rPr sz="1200" spc="-5" dirty="0">
                <a:latin typeface="Times New Roman"/>
                <a:cs typeface="Times New Roman"/>
              </a:rPr>
              <a:t>centocinquantamila anni </a:t>
            </a:r>
            <a:r>
              <a:rPr sz="1200" dirty="0">
                <a:latin typeface="Times New Roman"/>
                <a:cs typeface="Times New Roman"/>
              </a:rPr>
              <a:t>in virtù di una </a:t>
            </a:r>
            <a:r>
              <a:rPr sz="1200" spc="-5" dirty="0">
                <a:latin typeface="Times New Roman"/>
                <a:cs typeface="Times New Roman"/>
              </a:rPr>
              <a:t>decisione degli amministratori fiduciari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137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(830.2) 74:2.7 </a:t>
            </a:r>
            <a:r>
              <a:rPr sz="1200" spc="-5" dirty="0">
                <a:latin typeface="Times New Roman"/>
                <a:cs typeface="Times New Roman"/>
              </a:rPr>
              <a:t>Adamo ed </a:t>
            </a:r>
            <a:r>
              <a:rPr sz="1200" dirty="0">
                <a:latin typeface="Times New Roman"/>
                <a:cs typeface="Times New Roman"/>
              </a:rPr>
              <a:t>Eva </a:t>
            </a:r>
            <a:r>
              <a:rPr sz="1200" spc="-5" dirty="0">
                <a:latin typeface="Times New Roman"/>
                <a:cs typeface="Times New Roman"/>
              </a:rPr>
              <a:t>furono rivestiti con abiti regali </a:t>
            </a:r>
            <a:r>
              <a:rPr sz="1200" dirty="0">
                <a:latin typeface="Times New Roman"/>
                <a:cs typeface="Times New Roman"/>
              </a:rPr>
              <a:t>in questa occasione,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loro insediamento ufficiale alla  direzione del </a:t>
            </a:r>
            <a:r>
              <a:rPr sz="1200" dirty="0">
                <a:latin typeface="Times New Roman"/>
                <a:cs typeface="Times New Roman"/>
              </a:rPr>
              <a:t>mondo. Non tutte le </a:t>
            </a:r>
            <a:r>
              <a:rPr sz="1200" spc="-5" dirty="0">
                <a:latin typeface="Times New Roman"/>
                <a:cs typeface="Times New Roman"/>
              </a:rPr>
              <a:t>arti </a:t>
            </a:r>
            <a:r>
              <a:rPr sz="1200" dirty="0">
                <a:latin typeface="Times New Roman"/>
                <a:cs typeface="Times New Roman"/>
              </a:rPr>
              <a:t>di Dalamatia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perdute sul pianeta;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tessitura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ancora praticata ai </a:t>
            </a:r>
            <a:r>
              <a:rPr sz="1200" spc="5" dirty="0">
                <a:latin typeface="Times New Roman"/>
                <a:cs typeface="Times New Roman"/>
              </a:rPr>
              <a:t>tempi  </a:t>
            </a:r>
            <a:r>
              <a:rPr sz="1200" spc="-5" dirty="0">
                <a:latin typeface="Times New Roman"/>
                <a:cs typeface="Times New Roman"/>
              </a:rPr>
              <a:t>dell’Eden.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035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(830.3) 74:2.8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udì la </a:t>
            </a:r>
            <a:r>
              <a:rPr sz="1200" spc="-5" dirty="0">
                <a:latin typeface="Times New Roman"/>
                <a:cs typeface="Times New Roman"/>
              </a:rPr>
              <a:t>proclamazione degli arcangeli </a:t>
            </a:r>
            <a:r>
              <a:rPr sz="1200" dirty="0">
                <a:latin typeface="Times New Roman"/>
                <a:cs typeface="Times New Roman"/>
              </a:rPr>
              <a:t>e la voce di </a:t>
            </a:r>
            <a:r>
              <a:rPr sz="1200" spc="-5" dirty="0">
                <a:latin typeface="Times New Roman"/>
                <a:cs typeface="Times New Roman"/>
              </a:rPr>
              <a:t>Gabriele che </a:t>
            </a:r>
            <a:r>
              <a:rPr sz="1200" dirty="0">
                <a:latin typeface="Times New Roman"/>
                <a:cs typeface="Times New Roman"/>
              </a:rPr>
              <a:t>decretò per trasmissione il </a:t>
            </a:r>
            <a:r>
              <a:rPr sz="1200" spc="-5" dirty="0">
                <a:latin typeface="Times New Roman"/>
                <a:cs typeface="Times New Roman"/>
              </a:rPr>
              <a:t>secondo appello  nominale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risurrezione dei sopravviventi addormentati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dispensazione di </a:t>
            </a:r>
            <a:r>
              <a:rPr sz="1200" spc="-5" dirty="0">
                <a:latin typeface="Times New Roman"/>
                <a:cs typeface="Times New Roman"/>
              </a:rPr>
              <a:t>grazia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misericordia sul </a:t>
            </a:r>
            <a:r>
              <a:rPr sz="1200" dirty="0">
                <a:latin typeface="Times New Roman"/>
                <a:cs typeface="Times New Roman"/>
              </a:rPr>
              <a:t>606 di </a:t>
            </a:r>
            <a:r>
              <a:rPr sz="1200" spc="-5" dirty="0">
                <a:latin typeface="Times New Roman"/>
                <a:cs typeface="Times New Roman"/>
              </a:rPr>
              <a:t>Satania.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dispensazione </a:t>
            </a:r>
            <a:r>
              <a:rPr sz="1200" spc="-5" dirty="0">
                <a:latin typeface="Times New Roman"/>
                <a:cs typeface="Times New Roman"/>
              </a:rPr>
              <a:t>del Principe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passata, </a:t>
            </a:r>
            <a:r>
              <a:rPr sz="1200" dirty="0">
                <a:latin typeface="Times New Roman"/>
                <a:cs typeface="Times New Roman"/>
              </a:rPr>
              <a:t>l’era di </a:t>
            </a:r>
            <a:r>
              <a:rPr sz="1200" spc="-5" dirty="0">
                <a:latin typeface="Times New Roman"/>
                <a:cs typeface="Times New Roman"/>
              </a:rPr>
              <a:t>Adamo, </a:t>
            </a:r>
            <a:r>
              <a:rPr sz="1200" dirty="0">
                <a:latin typeface="Times New Roman"/>
                <a:cs typeface="Times New Roman"/>
              </a:rPr>
              <a:t>la terza epoca </a:t>
            </a:r>
            <a:r>
              <a:rPr sz="1200" spc="-5" dirty="0">
                <a:latin typeface="Times New Roman"/>
                <a:cs typeface="Times New Roman"/>
              </a:rPr>
              <a:t>planetaria, si </a:t>
            </a:r>
            <a:r>
              <a:rPr sz="1200" dirty="0">
                <a:latin typeface="Times New Roman"/>
                <a:cs typeface="Times New Roman"/>
              </a:rPr>
              <a:t>apre in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uno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15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362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scenario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grandiosità; i nuovi </a:t>
            </a:r>
            <a:r>
              <a:rPr sz="1200" spc="-5" dirty="0">
                <a:latin typeface="Times New Roman"/>
                <a:cs typeface="Times New Roman"/>
              </a:rPr>
              <a:t>sovrani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iniziano il </a:t>
            </a:r>
            <a:r>
              <a:rPr sz="1200" spc="-5" dirty="0">
                <a:latin typeface="Times New Roman"/>
                <a:cs typeface="Times New Roman"/>
              </a:rPr>
              <a:t>loro regno </a:t>
            </a:r>
            <a:r>
              <a:rPr sz="1200" dirty="0">
                <a:latin typeface="Times New Roman"/>
                <a:cs typeface="Times New Roman"/>
              </a:rPr>
              <a:t>in condizioni </a:t>
            </a:r>
            <a:r>
              <a:rPr sz="1200" spc="-5" dirty="0">
                <a:latin typeface="Times New Roman"/>
                <a:cs typeface="Times New Roman"/>
              </a:rPr>
              <a:t>apparentemente favorevoli,  </a:t>
            </a:r>
            <a:r>
              <a:rPr sz="1200" dirty="0">
                <a:latin typeface="Times New Roman"/>
                <a:cs typeface="Times New Roman"/>
              </a:rPr>
              <a:t>nonostante il disordine </a:t>
            </a:r>
            <a:r>
              <a:rPr sz="1200" spc="-5" dirty="0">
                <a:latin typeface="Times New Roman"/>
                <a:cs typeface="Times New Roman"/>
              </a:rPr>
              <a:t>generale provocato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mancanza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cooperazione del loro predecessore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autorità sul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Adamo ed Eva prendono conoscenza del</a:t>
            </a:r>
            <a:r>
              <a:rPr sz="1600" b="1" spc="4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pianeta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8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(830.4) 74:3.1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ora,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loro installazione ufficiale, Adamo </a:t>
            </a:r>
            <a:r>
              <a:rPr sz="1200" dirty="0">
                <a:latin typeface="Times New Roman"/>
                <a:cs typeface="Times New Roman"/>
              </a:rPr>
              <a:t>ed Eva divennero dolorosamente </a:t>
            </a:r>
            <a:r>
              <a:rPr sz="1200" spc="-5" dirty="0">
                <a:latin typeface="Times New Roman"/>
                <a:cs typeface="Times New Roman"/>
              </a:rPr>
              <a:t>coscienti del loro isolamento  planetario.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trasmissioni a </a:t>
            </a:r>
            <a:r>
              <a:rPr sz="1200" spc="-5" dirty="0">
                <a:latin typeface="Times New Roman"/>
                <a:cs typeface="Times New Roman"/>
              </a:rPr>
              <a:t>loro familiari </a:t>
            </a:r>
            <a:r>
              <a:rPr sz="1200" dirty="0">
                <a:latin typeface="Times New Roman"/>
                <a:cs typeface="Times New Roman"/>
              </a:rPr>
              <a:t>tacevano e tutti 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comunicazione extraplanetaria erano assenti.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1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compagni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erano andati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dove tutto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normale,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dirty="0">
                <a:latin typeface="Times New Roman"/>
                <a:cs typeface="Times New Roman"/>
              </a:rPr>
              <a:t>Planetario </a:t>
            </a:r>
            <a:r>
              <a:rPr sz="1200" spc="-5" dirty="0">
                <a:latin typeface="Times New Roman"/>
                <a:cs typeface="Times New Roman"/>
              </a:rPr>
              <a:t>ben insediato ed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sperimentato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competente personale </a:t>
            </a:r>
            <a:r>
              <a:rPr sz="1200" dirty="0">
                <a:latin typeface="Times New Roman"/>
                <a:cs typeface="Times New Roman"/>
              </a:rPr>
              <a:t>pronto a </a:t>
            </a:r>
            <a:r>
              <a:rPr sz="1200" spc="-5" dirty="0">
                <a:latin typeface="Times New Roman"/>
                <a:cs typeface="Times New Roman"/>
              </a:rPr>
              <a:t>riceverli per collaborare con </a:t>
            </a:r>
            <a:r>
              <a:rPr sz="1200" dirty="0">
                <a:latin typeface="Times New Roman"/>
                <a:cs typeface="Times New Roman"/>
              </a:rPr>
              <a:t>loro durante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su questi </a:t>
            </a:r>
            <a:r>
              <a:rPr sz="1200" dirty="0">
                <a:latin typeface="Times New Roman"/>
                <a:cs typeface="Times New Roman"/>
              </a:rPr>
              <a:t>mondi. </a:t>
            </a:r>
            <a:r>
              <a:rPr sz="1200" spc="-5" dirty="0">
                <a:latin typeface="Times New Roman"/>
                <a:cs typeface="Times New Roman"/>
              </a:rPr>
              <a:t>Ma su Urantia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ribellione aveva cambiato ogni </a:t>
            </a:r>
            <a:r>
              <a:rPr sz="1200" dirty="0">
                <a:latin typeface="Times New Roman"/>
                <a:cs typeface="Times New Roman"/>
              </a:rPr>
              <a:t>cosa. </a:t>
            </a:r>
            <a:r>
              <a:rPr sz="1200" spc="-5" dirty="0">
                <a:latin typeface="Times New Roman"/>
                <a:cs typeface="Times New Roman"/>
              </a:rPr>
              <a:t>Qui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presente, e sebbene </a:t>
            </a:r>
            <a:r>
              <a:rPr sz="1200" spc="-5" dirty="0">
                <a:latin typeface="Times New Roman"/>
                <a:cs typeface="Times New Roman"/>
              </a:rPr>
              <a:t>privato della maggior parte del </a:t>
            </a:r>
            <a:r>
              <a:rPr sz="1200" dirty="0">
                <a:latin typeface="Times New Roman"/>
                <a:cs typeface="Times New Roman"/>
              </a:rPr>
              <a:t>suo 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fare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male, era ancora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difficile e per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aspetti </a:t>
            </a:r>
            <a:r>
              <a:rPr sz="1200" spc="-5" dirty="0">
                <a:latin typeface="Times New Roman"/>
                <a:cs typeface="Times New Roman"/>
              </a:rPr>
              <a:t>abbastanza rischioso </a:t>
            </a:r>
            <a:r>
              <a:rPr sz="1200" dirty="0">
                <a:latin typeface="Times New Roman"/>
                <a:cs typeface="Times New Roman"/>
              </a:rPr>
              <a:t>il compito di </a:t>
            </a:r>
            <a:r>
              <a:rPr sz="1200" spc="5" dirty="0">
                <a:latin typeface="Times New Roman"/>
                <a:cs typeface="Times New Roman"/>
              </a:rPr>
              <a:t>Adamo </a:t>
            </a:r>
            <a:r>
              <a:rPr sz="1200" spc="-5" dirty="0">
                <a:latin typeface="Times New Roman"/>
                <a:cs typeface="Times New Roman"/>
              </a:rPr>
              <a:t>ed Eva.  Preoccupati </a:t>
            </a:r>
            <a:r>
              <a:rPr sz="1200" dirty="0">
                <a:latin typeface="Times New Roman"/>
                <a:cs typeface="Times New Roman"/>
              </a:rPr>
              <a:t>e disillusi, un </a:t>
            </a:r>
            <a:r>
              <a:rPr sz="1200" spc="-5" dirty="0">
                <a:latin typeface="Times New Roman"/>
                <a:cs typeface="Times New Roman"/>
              </a:rPr>
              <a:t>Figlio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passeggiavano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sotto il </a:t>
            </a:r>
            <a:r>
              <a:rPr sz="1200" spc="-5" dirty="0">
                <a:latin typeface="Times New Roman"/>
                <a:cs typeface="Times New Roman"/>
              </a:rPr>
              <a:t>bagliore della </a:t>
            </a:r>
            <a:r>
              <a:rPr sz="1200" dirty="0">
                <a:latin typeface="Times New Roman"/>
                <a:cs typeface="Times New Roman"/>
              </a:rPr>
              <a:t>luna </a:t>
            </a:r>
            <a:r>
              <a:rPr sz="1200" spc="-5" dirty="0">
                <a:latin typeface="Times New Roman"/>
                <a:cs typeface="Times New Roman"/>
              </a:rPr>
              <a:t>piena,  </a:t>
            </a:r>
            <a:r>
              <a:rPr sz="1200" dirty="0">
                <a:latin typeface="Times New Roman"/>
                <a:cs typeface="Times New Roman"/>
              </a:rPr>
              <a:t>discutendo 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per il giorno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324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(830.5) 74:3.2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finì il primo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sull’isolato Urantia,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confuso </a:t>
            </a:r>
            <a:r>
              <a:rPr sz="1200" dirty="0">
                <a:latin typeface="Times New Roman"/>
                <a:cs typeface="Times New Roman"/>
              </a:rPr>
              <a:t>pianeta </a:t>
            </a:r>
            <a:r>
              <a:rPr sz="1200" spc="-5" dirty="0">
                <a:latin typeface="Times New Roman"/>
                <a:cs typeface="Times New Roman"/>
              </a:rPr>
              <a:t>del tradimento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Caligastia.  Essi camminarono </a:t>
            </a:r>
            <a:r>
              <a:rPr sz="1200" dirty="0">
                <a:latin typeface="Times New Roman"/>
                <a:cs typeface="Times New Roman"/>
              </a:rPr>
              <a:t>e parlarono fino a notte </a:t>
            </a:r>
            <a:r>
              <a:rPr sz="1200" spc="-5" dirty="0">
                <a:latin typeface="Times New Roman"/>
                <a:cs typeface="Times New Roman"/>
              </a:rPr>
              <a:t>inoltrata,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prima notte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si sentivano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4769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(830.6) 74:3.3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trascorso </a:t>
            </a:r>
            <a:r>
              <a:rPr sz="1200" dirty="0">
                <a:latin typeface="Times New Roman"/>
                <a:cs typeface="Times New Roman"/>
              </a:rPr>
              <a:t>in riunione con </a:t>
            </a:r>
            <a:r>
              <a:rPr sz="1200" spc="-5" dirty="0">
                <a:latin typeface="Times New Roman"/>
                <a:cs typeface="Times New Roman"/>
              </a:rPr>
              <a:t>gli amministratori fiduciari planetari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 consultivo. Dai Melchizedek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loro </a:t>
            </a:r>
            <a:r>
              <a:rPr sz="1200" dirty="0">
                <a:latin typeface="Times New Roman"/>
                <a:cs typeface="Times New Roman"/>
              </a:rPr>
              <a:t>associati Adamo ed </a:t>
            </a:r>
            <a:r>
              <a:rPr sz="1200" spc="-5" dirty="0">
                <a:latin typeface="Times New Roman"/>
                <a:cs typeface="Times New Roman"/>
              </a:rPr>
              <a:t>Eva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maggiormente </a:t>
            </a:r>
            <a:r>
              <a:rPr sz="1200" dirty="0">
                <a:latin typeface="Times New Roman"/>
                <a:cs typeface="Times New Roman"/>
              </a:rPr>
              <a:t>informati </a:t>
            </a:r>
            <a:r>
              <a:rPr sz="1200" spc="-5" dirty="0">
                <a:latin typeface="Times New Roman"/>
                <a:cs typeface="Times New Roman"/>
              </a:rPr>
              <a:t>sui dettagli della ribellione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sugli effetti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insurrezione sul progresso </a:t>
            </a:r>
            <a:r>
              <a:rPr sz="1200" dirty="0">
                <a:latin typeface="Times New Roman"/>
                <a:cs typeface="Times New Roman"/>
              </a:rPr>
              <a:t>del mondo. </a:t>
            </a:r>
            <a:r>
              <a:rPr sz="1200" spc="-5" dirty="0">
                <a:latin typeface="Times New Roman"/>
                <a:cs typeface="Times New Roman"/>
              </a:rPr>
              <a:t>Fu nel </a:t>
            </a:r>
            <a:r>
              <a:rPr sz="1200" dirty="0">
                <a:latin typeface="Times New Roman"/>
                <a:cs typeface="Times New Roman"/>
              </a:rPr>
              <a:t>complesso una storia </a:t>
            </a:r>
            <a:r>
              <a:rPr sz="1200" spc="-5" dirty="0">
                <a:latin typeface="Times New Roman"/>
                <a:cs typeface="Times New Roman"/>
              </a:rPr>
              <a:t>sconfortante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5" dirty="0">
                <a:latin typeface="Times New Roman"/>
                <a:cs typeface="Times New Roman"/>
              </a:rPr>
              <a:t>lungo 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cattiva </a:t>
            </a:r>
            <a:r>
              <a:rPr sz="1200" dirty="0">
                <a:latin typeface="Times New Roman"/>
                <a:cs typeface="Times New Roman"/>
              </a:rPr>
              <a:t>gestione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pianeta. </a:t>
            </a:r>
            <a:r>
              <a:rPr sz="1200" spc="-5" dirty="0">
                <a:latin typeface="Times New Roman"/>
                <a:cs typeface="Times New Roman"/>
              </a:rPr>
              <a:t>Essi appresero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fatti concernenti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completo fallimento </a:t>
            </a:r>
            <a:r>
              <a:rPr sz="1200" dirty="0">
                <a:latin typeface="Times New Roman"/>
                <a:cs typeface="Times New Roman"/>
              </a:rPr>
              <a:t>del piano di 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accelerare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di evoluzione </a:t>
            </a:r>
            <a:r>
              <a:rPr sz="1200" spc="-5" dirty="0">
                <a:latin typeface="Times New Roman"/>
                <a:cs typeface="Times New Roman"/>
              </a:rPr>
              <a:t>sociale. Giunsero altresì alla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comprensione della follia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tentare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277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7600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un avanzamento </a:t>
            </a:r>
            <a:r>
              <a:rPr sz="1200" spc="-5" dirty="0">
                <a:latin typeface="Times New Roman"/>
                <a:cs typeface="Times New Roman"/>
              </a:rPr>
              <a:t>planetario indipendentemente dal piano </a:t>
            </a:r>
            <a:r>
              <a:rPr sz="1200" dirty="0">
                <a:latin typeface="Times New Roman"/>
                <a:cs typeface="Times New Roman"/>
              </a:rPr>
              <a:t>divino di </a:t>
            </a:r>
            <a:r>
              <a:rPr sz="1200" spc="-5" dirty="0">
                <a:latin typeface="Times New Roman"/>
                <a:cs typeface="Times New Roman"/>
              </a:rPr>
              <a:t>progressione. Finì così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giornata </a:t>
            </a:r>
            <a:r>
              <a:rPr sz="1200" dirty="0">
                <a:latin typeface="Times New Roman"/>
                <a:cs typeface="Times New Roman"/>
              </a:rPr>
              <a:t>triste ma  </a:t>
            </a:r>
            <a:r>
              <a:rPr sz="1200" spc="-5" dirty="0">
                <a:latin typeface="Times New Roman"/>
                <a:cs typeface="Times New Roman"/>
              </a:rPr>
              <a:t>chiarificatrice </a:t>
            </a:r>
            <a:r>
              <a:rPr sz="1200" dirty="0">
                <a:latin typeface="Times New Roman"/>
                <a:cs typeface="Times New Roman"/>
              </a:rPr>
              <a:t>— il loro secondo </a:t>
            </a:r>
            <a:r>
              <a:rPr sz="1200" spc="-5" dirty="0">
                <a:latin typeface="Times New Roman"/>
                <a:cs typeface="Times New Roman"/>
              </a:rPr>
              <a:t>giorno su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959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(831.1) 74:3.4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terzo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dedicato </a:t>
            </a:r>
            <a:r>
              <a:rPr sz="1200" dirty="0">
                <a:latin typeface="Times New Roman"/>
                <a:cs typeface="Times New Roman"/>
              </a:rPr>
              <a:t>ad un’ispezione </a:t>
            </a:r>
            <a:r>
              <a:rPr sz="1200" spc="-5" dirty="0">
                <a:latin typeface="Times New Roman"/>
                <a:cs typeface="Times New Roman"/>
              </a:rPr>
              <a:t>del Giardino. </a:t>
            </a:r>
            <a:r>
              <a:rPr sz="1200" dirty="0">
                <a:latin typeface="Times New Roman"/>
                <a:cs typeface="Times New Roman"/>
              </a:rPr>
              <a:t>Sui grandi </a:t>
            </a:r>
            <a:r>
              <a:rPr sz="1200" spc="-5" dirty="0">
                <a:latin typeface="Times New Roman"/>
                <a:cs typeface="Times New Roman"/>
              </a:rPr>
              <a:t>uccelli trasportatori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fandor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Adamo ed </a:t>
            </a:r>
            <a:r>
              <a:rPr sz="1200" dirty="0">
                <a:latin typeface="Times New Roman"/>
                <a:cs typeface="Times New Roman"/>
              </a:rPr>
              <a:t>Eva  </a:t>
            </a:r>
            <a:r>
              <a:rPr sz="1200" spc="-5" dirty="0">
                <a:latin typeface="Times New Roman"/>
                <a:cs typeface="Times New Roman"/>
              </a:rPr>
              <a:t>osservarono dall’alto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vaste distese del Giardino mentre erano trasportati per </a:t>
            </a:r>
            <a:r>
              <a:rPr sz="1200" dirty="0">
                <a:latin typeface="Times New Roman"/>
                <a:cs typeface="Times New Roman"/>
              </a:rPr>
              <a:t>via aerea </a:t>
            </a:r>
            <a:r>
              <a:rPr sz="1200" spc="-5" dirty="0">
                <a:latin typeface="Times New Roman"/>
                <a:cs typeface="Times New Roman"/>
              </a:rPr>
              <a:t>sopra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splendido luogo della </a:t>
            </a:r>
            <a:r>
              <a:rPr sz="1200" dirty="0">
                <a:latin typeface="Times New Roman"/>
                <a:cs typeface="Times New Roman"/>
              </a:rPr>
              <a:t>terra.  </a:t>
            </a:r>
            <a:r>
              <a:rPr sz="1200" spc="-5" dirty="0">
                <a:latin typeface="Times New Roman"/>
                <a:cs typeface="Times New Roman"/>
              </a:rPr>
              <a:t>Questo giorno </a:t>
            </a:r>
            <a:r>
              <a:rPr sz="1200" dirty="0">
                <a:latin typeface="Times New Roman"/>
                <a:cs typeface="Times New Roman"/>
              </a:rPr>
              <a:t>d’ispezione </a:t>
            </a:r>
            <a:r>
              <a:rPr sz="1200" spc="-5" dirty="0">
                <a:latin typeface="Times New Roman"/>
                <a:cs typeface="Times New Roman"/>
              </a:rPr>
              <a:t>terminò con </a:t>
            </a:r>
            <a:r>
              <a:rPr sz="1200" dirty="0">
                <a:latin typeface="Times New Roman"/>
                <a:cs typeface="Times New Roman"/>
              </a:rPr>
              <a:t>un enorme </a:t>
            </a:r>
            <a:r>
              <a:rPr sz="1200" spc="-5" dirty="0">
                <a:latin typeface="Times New Roman"/>
                <a:cs typeface="Times New Roman"/>
              </a:rPr>
              <a:t>banchetto </a:t>
            </a:r>
            <a:r>
              <a:rPr sz="1200" dirty="0">
                <a:latin typeface="Times New Roman"/>
                <a:cs typeface="Times New Roman"/>
              </a:rPr>
              <a:t>in onore di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lavorato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un tale 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di bellezza e di </a:t>
            </a:r>
            <a:r>
              <a:rPr sz="1200" spc="-5" dirty="0">
                <a:latin typeface="Times New Roman"/>
                <a:cs typeface="Times New Roman"/>
              </a:rPr>
              <a:t>grandiosità edeniche. </a:t>
            </a:r>
            <a:r>
              <a:rPr sz="1200" dirty="0">
                <a:latin typeface="Times New Roman"/>
                <a:cs typeface="Times New Roman"/>
              </a:rPr>
              <a:t>E di nuovo, fino a </a:t>
            </a:r>
            <a:r>
              <a:rPr sz="1200" spc="-5" dirty="0">
                <a:latin typeface="Times New Roman"/>
                <a:cs typeface="Times New Roman"/>
              </a:rPr>
              <a:t>tarda </a:t>
            </a:r>
            <a:r>
              <a:rPr sz="1200" dirty="0">
                <a:latin typeface="Times New Roman"/>
                <a:cs typeface="Times New Roman"/>
              </a:rPr>
              <a:t>notte </a:t>
            </a:r>
            <a:r>
              <a:rPr sz="1200" spc="-5" dirty="0">
                <a:latin typeface="Times New Roman"/>
                <a:cs typeface="Times New Roman"/>
              </a:rPr>
              <a:t>del loro terzo giorno,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compagna  </a:t>
            </a:r>
            <a:r>
              <a:rPr sz="1200" spc="-5" dirty="0">
                <a:latin typeface="Times New Roman"/>
                <a:cs typeface="Times New Roman"/>
              </a:rPr>
              <a:t>passeggiarono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parlarono </a:t>
            </a:r>
            <a:r>
              <a:rPr sz="1200" dirty="0">
                <a:latin typeface="Times New Roman"/>
                <a:cs typeface="Times New Roman"/>
              </a:rPr>
              <a:t>dell’immensità </a:t>
            </a:r>
            <a:r>
              <a:rPr sz="1200" spc="-5" dirty="0">
                <a:latin typeface="Times New Roman"/>
                <a:cs typeface="Times New Roman"/>
              </a:rPr>
              <a:t>dei loro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problemi.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04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(831.2) 74:3.5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quarto </a:t>
            </a:r>
            <a:r>
              <a:rPr sz="1200" spc="-5" dirty="0">
                <a:latin typeface="Times New Roman"/>
                <a:cs typeface="Times New Roman"/>
              </a:rPr>
              <a:t>giorno 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fecero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discorso all’assemblea del Giardino. Dal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inaugurale essi parlarono al  </a:t>
            </a:r>
            <a:r>
              <a:rPr sz="1200" dirty="0">
                <a:latin typeface="Times New Roman"/>
                <a:cs typeface="Times New Roman"/>
              </a:rPr>
              <a:t>popolo dei loro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riabilitazione del </a:t>
            </a:r>
            <a:r>
              <a:rPr sz="1200" dirty="0">
                <a:latin typeface="Times New Roman"/>
                <a:cs typeface="Times New Roman"/>
              </a:rPr>
              <a:t>mondo e </a:t>
            </a:r>
            <a:r>
              <a:rPr sz="1200" spc="-5" dirty="0">
                <a:latin typeface="Times New Roman"/>
                <a:cs typeface="Times New Roman"/>
              </a:rPr>
              <a:t>delinearono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metodi con cui avrebbero cercato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risollevare </a:t>
            </a:r>
            <a:r>
              <a:rPr sz="1200" dirty="0">
                <a:latin typeface="Times New Roman"/>
                <a:cs typeface="Times New Roman"/>
              </a:rPr>
              <a:t>la cultura 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dai bassi livelli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caduta a </a:t>
            </a:r>
            <a:r>
              <a:rPr sz="1200" spc="-5" dirty="0">
                <a:latin typeface="Times New Roman"/>
                <a:cs typeface="Times New Roman"/>
              </a:rPr>
              <a:t>seguito del peccato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ribellione. Questo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grande giorno,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 concluse con </a:t>
            </a:r>
            <a:r>
              <a:rPr sz="1200" dirty="0">
                <a:latin typeface="Times New Roman"/>
                <a:cs typeface="Times New Roman"/>
              </a:rPr>
              <a:t>un banchetto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di uomini e di donne </a:t>
            </a:r>
            <a:r>
              <a:rPr sz="1200" spc="-5" dirty="0">
                <a:latin typeface="Times New Roman"/>
                <a:cs typeface="Times New Roman"/>
              </a:rPr>
              <a:t>che erano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scelti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spc="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nuova  </a:t>
            </a:r>
            <a:r>
              <a:rPr sz="1200" spc="-5" dirty="0">
                <a:latin typeface="Times New Roman"/>
                <a:cs typeface="Times New Roman"/>
              </a:rPr>
              <a:t>amministrazione degli affari del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Notate!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gruppo c’erano sia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uomini, ed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tale  </a:t>
            </a:r>
            <a:r>
              <a:rPr sz="1200" spc="-5" dirty="0">
                <a:latin typeface="Times New Roman"/>
                <a:cs typeface="Times New Roman"/>
              </a:rPr>
              <a:t>avvenimento accadeva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Dalamatia. Fu </a:t>
            </a:r>
            <a:r>
              <a:rPr sz="1200" dirty="0">
                <a:latin typeface="Times New Roman"/>
                <a:cs typeface="Times New Roman"/>
              </a:rPr>
              <a:t>un’innovazione </a:t>
            </a:r>
            <a:r>
              <a:rPr sz="1200" spc="-5" dirty="0">
                <a:latin typeface="Times New Roman"/>
                <a:cs typeface="Times New Roman"/>
              </a:rPr>
              <a:t>stupefacente </a:t>
            </a:r>
            <a:r>
              <a:rPr sz="1200" dirty="0">
                <a:latin typeface="Times New Roman"/>
                <a:cs typeface="Times New Roman"/>
              </a:rPr>
              <a:t>vedere Eva, una </a:t>
            </a:r>
            <a:r>
              <a:rPr sz="1200" spc="-5" dirty="0">
                <a:latin typeface="Times New Roman"/>
                <a:cs typeface="Times New Roman"/>
              </a:rPr>
              <a:t>donna, </a:t>
            </a:r>
            <a:r>
              <a:rPr sz="1200" dirty="0">
                <a:latin typeface="Times New Roman"/>
                <a:cs typeface="Times New Roman"/>
              </a:rPr>
              <a:t>condividere </a:t>
            </a:r>
            <a:r>
              <a:rPr sz="1200" spc="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onori e le </a:t>
            </a:r>
            <a:r>
              <a:rPr sz="1200" spc="-5" dirty="0">
                <a:latin typeface="Times New Roman"/>
                <a:cs typeface="Times New Roman"/>
              </a:rPr>
              <a:t>responsabilità 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con un uomo.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finì il </a:t>
            </a:r>
            <a:r>
              <a:rPr sz="1200" spc="-5" dirty="0">
                <a:latin typeface="Times New Roman"/>
                <a:cs typeface="Times New Roman"/>
              </a:rPr>
              <a:t>quarto giorno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(831.3) 74:3.6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quinto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impiegato nell’organizzazione del governo temporaneo, l’amministrazione che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funzionare fino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gli </a:t>
            </a:r>
            <a:r>
              <a:rPr sz="1200" dirty="0">
                <a:latin typeface="Times New Roman"/>
                <a:cs typeface="Times New Roman"/>
              </a:rPr>
              <a:t>amministratori </a:t>
            </a:r>
            <a:r>
              <a:rPr sz="1200" spc="-5" dirty="0">
                <a:latin typeface="Times New Roman"/>
                <a:cs typeface="Times New Roman"/>
              </a:rPr>
              <a:t>fiduciari Melchizedek avessero </a:t>
            </a:r>
            <a:r>
              <a:rPr sz="1200" dirty="0">
                <a:latin typeface="Times New Roman"/>
                <a:cs typeface="Times New Roman"/>
              </a:rPr>
              <a:t>lasciato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6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(831.4) 74:3.7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sesto giorno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consacrato </a:t>
            </a:r>
            <a:r>
              <a:rPr sz="1200" dirty="0">
                <a:latin typeface="Times New Roman"/>
                <a:cs typeface="Times New Roman"/>
              </a:rPr>
              <a:t>ad un’ispezione </a:t>
            </a:r>
            <a:r>
              <a:rPr sz="1200" spc="-5" dirty="0">
                <a:latin typeface="Times New Roman"/>
                <a:cs typeface="Times New Roman"/>
              </a:rPr>
              <a:t>dei numerosi </a:t>
            </a:r>
            <a:r>
              <a:rPr sz="1200" dirty="0">
                <a:latin typeface="Times New Roman"/>
                <a:cs typeface="Times New Roman"/>
              </a:rPr>
              <a:t>tipi di uomini e di </a:t>
            </a:r>
            <a:r>
              <a:rPr sz="1200" spc="-5" dirty="0">
                <a:latin typeface="Times New Roman"/>
                <a:cs typeface="Times New Roman"/>
              </a:rPr>
              <a:t>animali. </a:t>
            </a:r>
            <a:r>
              <a:rPr sz="1200" spc="-10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le mura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oriente di </a:t>
            </a:r>
            <a:r>
              <a:rPr sz="1200" spc="-5" dirty="0">
                <a:latin typeface="Times New Roman"/>
                <a:cs typeface="Times New Roman"/>
              </a:rPr>
              <a:t>Eden,  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furono </a:t>
            </a:r>
            <a:r>
              <a:rPr sz="1200" dirty="0">
                <a:latin typeface="Times New Roman"/>
                <a:cs typeface="Times New Roman"/>
              </a:rPr>
              <a:t>scortati per tutto il </a:t>
            </a:r>
            <a:r>
              <a:rPr sz="1200" spc="-5" dirty="0">
                <a:latin typeface="Times New Roman"/>
                <a:cs typeface="Times New Roman"/>
              </a:rPr>
              <a:t>giorno, osservando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animale del pianeta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giungendo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comprensione  di che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doveva essere </a:t>
            </a:r>
            <a:r>
              <a:rPr sz="1200" spc="-5" dirty="0">
                <a:latin typeface="Times New Roman"/>
                <a:cs typeface="Times New Roman"/>
              </a:rPr>
              <a:t>fatto per rimettere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confusione di un mondo </a:t>
            </a:r>
            <a:r>
              <a:rPr sz="1200" spc="-5" dirty="0">
                <a:latin typeface="Times New Roman"/>
                <a:cs typeface="Times New Roman"/>
              </a:rPr>
              <a:t>abitato </a:t>
            </a:r>
            <a:r>
              <a:rPr sz="1200" dirty="0">
                <a:latin typeface="Times New Roman"/>
                <a:cs typeface="Times New Roman"/>
              </a:rPr>
              <a:t>da una tale </a:t>
            </a:r>
            <a:r>
              <a:rPr sz="1200" spc="-5" dirty="0">
                <a:latin typeface="Times New Roman"/>
                <a:cs typeface="Times New Roman"/>
              </a:rPr>
              <a:t>varietà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viventi.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4834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35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(831.5) 74:3.8 </a:t>
            </a:r>
            <a:r>
              <a:rPr sz="1200" spc="-5" dirty="0">
                <a:latin typeface="Times New Roman"/>
                <a:cs typeface="Times New Roman"/>
              </a:rPr>
              <a:t>Sorprese grandemente coloro che accompagnavano </a:t>
            </a:r>
            <a:r>
              <a:rPr sz="1200" dirty="0">
                <a:latin typeface="Times New Roman"/>
                <a:cs typeface="Times New Roman"/>
              </a:rPr>
              <a:t>Adamo in </a:t>
            </a:r>
            <a:r>
              <a:rPr sz="1200" spc="-5" dirty="0">
                <a:latin typeface="Times New Roman"/>
                <a:cs typeface="Times New Roman"/>
              </a:rPr>
              <a:t>questo giro constatare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egli conoscesse </a:t>
            </a:r>
            <a:r>
              <a:rPr sz="1200" dirty="0">
                <a:latin typeface="Times New Roman"/>
                <a:cs typeface="Times New Roman"/>
              </a:rPr>
              <a:t>pienamente 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funzione delle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animali che gli venivano mostrati. Appena gettava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sguardo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animale,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indicava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comportamento. Adamo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dare dei </a:t>
            </a:r>
            <a:r>
              <a:rPr sz="1200" dirty="0">
                <a:latin typeface="Times New Roman"/>
                <a:cs typeface="Times New Roman"/>
              </a:rPr>
              <a:t>nomi che </a:t>
            </a:r>
            <a:r>
              <a:rPr sz="1200" spc="-5" dirty="0">
                <a:latin typeface="Times New Roman"/>
                <a:cs typeface="Times New Roman"/>
              </a:rPr>
              <a:t>descrivevano l’origine, </a:t>
            </a:r>
            <a:r>
              <a:rPr sz="1200" dirty="0">
                <a:latin typeface="Times New Roman"/>
                <a:cs typeface="Times New Roman"/>
              </a:rPr>
              <a:t>la natura e la  funzione di tutte le </a:t>
            </a:r>
            <a:r>
              <a:rPr sz="1200" spc="-5" dirty="0">
                <a:latin typeface="Times New Roman"/>
                <a:cs typeface="Times New Roman"/>
              </a:rPr>
              <a:t>creature materiali che vedeva. Quelli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accompagnavano nel suo giro </a:t>
            </a:r>
            <a:r>
              <a:rPr sz="1200" dirty="0">
                <a:latin typeface="Times New Roman"/>
                <a:cs typeface="Times New Roman"/>
              </a:rPr>
              <a:t>d’ispezione non </a:t>
            </a:r>
            <a:r>
              <a:rPr sz="1200" spc="-5" dirty="0">
                <a:latin typeface="Times New Roman"/>
                <a:cs typeface="Times New Roman"/>
              </a:rPr>
              <a:t>sapevano che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governatore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uno dei più </a:t>
            </a:r>
            <a:r>
              <a:rPr sz="1200" spc="-5" dirty="0">
                <a:latin typeface="Times New Roman"/>
                <a:cs typeface="Times New Roman"/>
              </a:rPr>
              <a:t>esperti anatomisti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Satania;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</a:t>
            </a:r>
            <a:r>
              <a:rPr sz="1200" dirty="0">
                <a:latin typeface="Times New Roman"/>
                <a:cs typeface="Times New Roman"/>
              </a:rPr>
              <a:t>era altrettanto </a:t>
            </a:r>
            <a:r>
              <a:rPr sz="1200" spc="-5" dirty="0">
                <a:latin typeface="Times New Roman"/>
                <a:cs typeface="Times New Roman"/>
              </a:rPr>
              <a:t>competente.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Adamo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meravigliò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associati descrivendo </a:t>
            </a:r>
            <a:r>
              <a:rPr sz="1200" dirty="0">
                <a:latin typeface="Times New Roman"/>
                <a:cs typeface="Times New Roman"/>
              </a:rPr>
              <a:t>una folla 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viventi troppo piccole </a:t>
            </a:r>
            <a:r>
              <a:rPr sz="1200" spc="-5" dirty="0">
                <a:latin typeface="Times New Roman"/>
                <a:cs typeface="Times New Roman"/>
              </a:rPr>
              <a:t>per essere </a:t>
            </a:r>
            <a:r>
              <a:rPr sz="1200" dirty="0">
                <a:latin typeface="Times New Roman"/>
                <a:cs typeface="Times New Roman"/>
              </a:rPr>
              <a:t>percepite </a:t>
            </a:r>
            <a:r>
              <a:rPr sz="1200" spc="-5" dirty="0">
                <a:latin typeface="Times New Roman"/>
                <a:cs typeface="Times New Roman"/>
              </a:rPr>
              <a:t>dall’occhio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84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(831.6) 74:3.9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sesto giorno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soggiorno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fu </a:t>
            </a:r>
            <a:r>
              <a:rPr sz="1200" dirty="0">
                <a:latin typeface="Times New Roman"/>
                <a:cs typeface="Times New Roman"/>
              </a:rPr>
              <a:t>terminato,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si </a:t>
            </a:r>
            <a:r>
              <a:rPr sz="1200" dirty="0">
                <a:latin typeface="Times New Roman"/>
                <a:cs typeface="Times New Roman"/>
              </a:rPr>
              <a:t>riposarono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-5" dirty="0">
                <a:latin typeface="Times New Roman"/>
                <a:cs typeface="Times New Roman"/>
              </a:rPr>
              <a:t>nella  </a:t>
            </a:r>
            <a:r>
              <a:rPr sz="1200" dirty="0">
                <a:latin typeface="Times New Roman"/>
                <a:cs typeface="Times New Roman"/>
              </a:rPr>
              <a:t>loro nuova casa </a:t>
            </a:r>
            <a:r>
              <a:rPr sz="1200" spc="-5" dirty="0">
                <a:latin typeface="Times New Roman"/>
                <a:cs typeface="Times New Roman"/>
              </a:rPr>
              <a:t>“ad est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Eden”.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sei giorni dell’avventura </a:t>
            </a:r>
            <a:r>
              <a:rPr sz="1200" dirty="0">
                <a:latin typeface="Times New Roman"/>
                <a:cs typeface="Times New Roman"/>
              </a:rPr>
              <a:t>di Urantia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stati molto </a:t>
            </a:r>
            <a:r>
              <a:rPr sz="1200" spc="-5" dirty="0">
                <a:latin typeface="Times New Roman"/>
                <a:cs typeface="Times New Roman"/>
              </a:rPr>
              <a:t>intensi,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aspettavano con  grande </a:t>
            </a:r>
            <a:r>
              <a:rPr sz="1200" dirty="0">
                <a:latin typeface="Times New Roman"/>
                <a:cs typeface="Times New Roman"/>
              </a:rPr>
              <a:t>piacere un’intera </a:t>
            </a:r>
            <a:r>
              <a:rPr sz="1200" spc="-5" dirty="0">
                <a:latin typeface="Times New Roman"/>
                <a:cs typeface="Times New Roman"/>
              </a:rPr>
              <a:t>giornata libera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attività.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(831.7) 74:3.10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circostanze decisero altrimenti. L’esperienza </a:t>
            </a:r>
            <a:r>
              <a:rPr sz="1200" dirty="0">
                <a:latin typeface="Times New Roman"/>
                <a:cs typeface="Times New Roman"/>
              </a:rPr>
              <a:t>del giorno </a:t>
            </a:r>
            <a:r>
              <a:rPr sz="1200" spc="-5" dirty="0">
                <a:latin typeface="Times New Roman"/>
                <a:cs typeface="Times New Roman"/>
              </a:rPr>
              <a:t>appena trascorso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Adamo aveva </a:t>
            </a:r>
            <a:r>
              <a:rPr sz="1200" dirty="0">
                <a:latin typeface="Times New Roman"/>
                <a:cs typeface="Times New Roman"/>
              </a:rPr>
              <a:t>analizzato con </a:t>
            </a:r>
            <a:r>
              <a:rPr sz="1200" spc="-5" dirty="0">
                <a:latin typeface="Times New Roman"/>
                <a:cs typeface="Times New Roman"/>
              </a:rPr>
              <a:t>tanta  intelligenza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completezza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di Urantia, </a:t>
            </a:r>
            <a:r>
              <a:rPr sz="1200" spc="-5" dirty="0">
                <a:latin typeface="Times New Roman"/>
                <a:cs typeface="Times New Roman"/>
              </a:rPr>
              <a:t>unitamente al suo magistrale </a:t>
            </a:r>
            <a:r>
              <a:rPr sz="1200" dirty="0">
                <a:latin typeface="Times New Roman"/>
                <a:cs typeface="Times New Roman"/>
              </a:rPr>
              <a:t>discorso </a:t>
            </a:r>
            <a:r>
              <a:rPr sz="1200" spc="-5" dirty="0">
                <a:latin typeface="Times New Roman"/>
                <a:cs typeface="Times New Roman"/>
              </a:rPr>
              <a:t>inaugurale ed alle </a:t>
            </a:r>
            <a:r>
              <a:rPr sz="1200" spc="1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affascinanti  maniere, avevano conquistato </a:t>
            </a:r>
            <a:r>
              <a:rPr sz="1200" dirty="0">
                <a:latin typeface="Times New Roman"/>
                <a:cs typeface="Times New Roman"/>
              </a:rPr>
              <a:t>a tal punto i </a:t>
            </a:r>
            <a:r>
              <a:rPr sz="1200" spc="-5" dirty="0">
                <a:latin typeface="Times New Roman"/>
                <a:cs typeface="Times New Roman"/>
              </a:rPr>
              <a:t>cuori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soggiogato </a:t>
            </a:r>
            <a:r>
              <a:rPr sz="1200" dirty="0">
                <a:latin typeface="Times New Roman"/>
                <a:cs typeface="Times New Roman"/>
              </a:rPr>
              <a:t>le menti </a:t>
            </a:r>
            <a:r>
              <a:rPr sz="1200" spc="-5" dirty="0">
                <a:latin typeface="Times New Roman"/>
                <a:cs typeface="Times New Roman"/>
              </a:rPr>
              <a:t>degli abitanti del Giardino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spc="5" dirty="0">
                <a:latin typeface="Times New Roman"/>
                <a:cs typeface="Times New Roman"/>
              </a:rPr>
              <a:t>disposti </a:t>
            </a:r>
            <a:r>
              <a:rPr sz="1200" spc="-5" dirty="0">
                <a:latin typeface="Times New Roman"/>
                <a:cs typeface="Times New Roman"/>
              </a:rPr>
              <a:t>ad  accettare </a:t>
            </a:r>
            <a:r>
              <a:rPr sz="1200" dirty="0">
                <a:latin typeface="Times New Roman"/>
                <a:cs typeface="Times New Roman"/>
              </a:rPr>
              <a:t>di buon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arrivati </a:t>
            </a:r>
            <a:r>
              <a:rPr sz="1200" dirty="0">
                <a:latin typeface="Times New Roman"/>
                <a:cs typeface="Times New Roman"/>
              </a:rPr>
              <a:t>da Jerusem, ma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era </a:t>
            </a:r>
            <a:r>
              <a:rPr sz="1200" dirty="0">
                <a:latin typeface="Times New Roman"/>
                <a:cs typeface="Times New Roman"/>
              </a:rPr>
              <a:t>quasi pronta a  </a:t>
            </a:r>
            <a:r>
              <a:rPr sz="1200" spc="-5" dirty="0">
                <a:latin typeface="Times New Roman"/>
                <a:cs typeface="Times New Roman"/>
              </a:rPr>
              <a:t>prostrarsi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adorarli </a:t>
            </a:r>
            <a:r>
              <a:rPr sz="1200" dirty="0">
                <a:latin typeface="Times New Roman"/>
                <a:cs typeface="Times New Roman"/>
              </a:rPr>
              <a:t>come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prima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sollevazione</a:t>
            </a:r>
            <a:endParaRPr sz="1600">
              <a:latin typeface="Times New Roman"/>
              <a:cs typeface="Times New Roman"/>
            </a:endParaRPr>
          </a:p>
          <a:p>
            <a:pPr marL="76200" marR="8699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(832.1) 74:4.1 </a:t>
            </a:r>
            <a:r>
              <a:rPr sz="1200" spc="-5" dirty="0">
                <a:latin typeface="Times New Roman"/>
                <a:cs typeface="Times New Roman"/>
              </a:rPr>
              <a:t>Quella notte, la </a:t>
            </a:r>
            <a:r>
              <a:rPr sz="1200" dirty="0">
                <a:latin typeface="Times New Roman"/>
                <a:cs typeface="Times New Roman"/>
              </a:rPr>
              <a:t>notte </a:t>
            </a:r>
            <a:r>
              <a:rPr sz="1200" spc="-5" dirty="0">
                <a:latin typeface="Times New Roman"/>
                <a:cs typeface="Times New Roman"/>
              </a:rPr>
              <a:t>che seguì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sesto giorno,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Eva </a:t>
            </a:r>
            <a:r>
              <a:rPr sz="1200" spc="-5" dirty="0">
                <a:latin typeface="Times New Roman"/>
                <a:cs typeface="Times New Roman"/>
              </a:rPr>
              <a:t>dormivano, </a:t>
            </a:r>
            <a:r>
              <a:rPr sz="1200" dirty="0">
                <a:latin typeface="Times New Roman"/>
                <a:cs typeface="Times New Roman"/>
              </a:rPr>
              <a:t>stavano </a:t>
            </a:r>
            <a:r>
              <a:rPr sz="1200" spc="-5" dirty="0">
                <a:latin typeface="Times New Roman"/>
                <a:cs typeface="Times New Roman"/>
              </a:rPr>
              <a:t>accadendo </a:t>
            </a:r>
            <a:r>
              <a:rPr sz="1200" dirty="0">
                <a:latin typeface="Times New Roman"/>
                <a:cs typeface="Times New Roman"/>
              </a:rPr>
              <a:t>strane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prossimità del tempio del Padre nel </a:t>
            </a:r>
            <a:r>
              <a:rPr sz="1200" dirty="0">
                <a:latin typeface="Times New Roman"/>
                <a:cs typeface="Times New Roman"/>
              </a:rPr>
              <a:t>settore centrale di </a:t>
            </a:r>
            <a:r>
              <a:rPr sz="1200" spc="-5" dirty="0">
                <a:latin typeface="Times New Roman"/>
                <a:cs typeface="Times New Roman"/>
              </a:rPr>
              <a:t>Eden. </a:t>
            </a:r>
            <a:r>
              <a:rPr sz="1200" spc="-10" dirty="0">
                <a:latin typeface="Times New Roman"/>
                <a:cs typeface="Times New Roman"/>
              </a:rPr>
              <a:t>Là, </a:t>
            </a:r>
            <a:r>
              <a:rPr sz="1200" dirty="0">
                <a:latin typeface="Times New Roman"/>
                <a:cs typeface="Times New Roman"/>
              </a:rPr>
              <a:t>sotto i </a:t>
            </a:r>
            <a:r>
              <a:rPr sz="1200" spc="-5" dirty="0">
                <a:latin typeface="Times New Roman"/>
                <a:cs typeface="Times New Roman"/>
              </a:rPr>
              <a:t>raggi </a:t>
            </a:r>
            <a:r>
              <a:rPr sz="1200" dirty="0">
                <a:latin typeface="Times New Roman"/>
                <a:cs typeface="Times New Roman"/>
              </a:rPr>
              <a:t>della dolce luna, </a:t>
            </a:r>
            <a:r>
              <a:rPr sz="1200" spc="-5" dirty="0">
                <a:latin typeface="Times New Roman"/>
                <a:cs typeface="Times New Roman"/>
              </a:rPr>
              <a:t>centinaia </a:t>
            </a:r>
            <a:r>
              <a:rPr sz="1200" dirty="0">
                <a:latin typeface="Times New Roman"/>
                <a:cs typeface="Times New Roman"/>
              </a:rPr>
              <a:t>di uomini e di donne  </a:t>
            </a:r>
            <a:r>
              <a:rPr sz="1200" spc="-5" dirty="0">
                <a:latin typeface="Times New Roman"/>
                <a:cs typeface="Times New Roman"/>
              </a:rPr>
              <a:t>entusiasti ed eccitati </a:t>
            </a:r>
            <a:r>
              <a:rPr sz="1200" dirty="0">
                <a:latin typeface="Times New Roman"/>
                <a:cs typeface="Times New Roman"/>
              </a:rPr>
              <a:t>ascoltarono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ore le dichiarazioni </a:t>
            </a:r>
            <a:r>
              <a:rPr sz="1200" spc="-5" dirty="0">
                <a:latin typeface="Times New Roman"/>
                <a:cs typeface="Times New Roman"/>
              </a:rPr>
              <a:t>appassionate dei loro capi. Essi erano bene </a:t>
            </a:r>
            <a:r>
              <a:rPr sz="1200" dirty="0">
                <a:latin typeface="Times New Roman"/>
                <a:cs typeface="Times New Roman"/>
              </a:rPr>
              <a:t>intenzionati, ma non </a:t>
            </a:r>
            <a:r>
              <a:rPr sz="1200" spc="-5" dirty="0">
                <a:latin typeface="Times New Roman"/>
                <a:cs typeface="Times New Roman"/>
              </a:rPr>
              <a:t>riuscivano  assolutamente </a:t>
            </a:r>
            <a:r>
              <a:rPr sz="1200" dirty="0">
                <a:latin typeface="Times New Roman"/>
                <a:cs typeface="Times New Roman"/>
              </a:rPr>
              <a:t>a comprendere la semplicità </a:t>
            </a:r>
            <a:r>
              <a:rPr sz="1200" spc="-5" dirty="0">
                <a:latin typeface="Times New Roman"/>
                <a:cs typeface="Times New Roman"/>
              </a:rPr>
              <a:t>delle maniere </a:t>
            </a:r>
            <a:r>
              <a:rPr sz="1200" dirty="0">
                <a:latin typeface="Times New Roman"/>
                <a:cs typeface="Times New Roman"/>
              </a:rPr>
              <a:t>fraterne e </a:t>
            </a:r>
            <a:r>
              <a:rPr sz="1200" spc="-5" dirty="0">
                <a:latin typeface="Times New Roman"/>
                <a:cs typeface="Times New Roman"/>
              </a:rPr>
              <a:t>democratiche dei loro </a:t>
            </a:r>
            <a:r>
              <a:rPr sz="1200" dirty="0">
                <a:latin typeface="Times New Roman"/>
                <a:cs typeface="Times New Roman"/>
              </a:rPr>
              <a:t>nuovi sovrani. E molto prima </a:t>
            </a:r>
            <a:r>
              <a:rPr sz="1200" spc="-5" dirty="0">
                <a:latin typeface="Times New Roman"/>
                <a:cs typeface="Times New Roman"/>
              </a:rPr>
              <a:t>dell’alba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128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amministratori temporanei 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giunsero alla </a:t>
            </a:r>
            <a:r>
              <a:rPr sz="1200" dirty="0">
                <a:latin typeface="Times New Roman"/>
                <a:cs typeface="Times New Roman"/>
              </a:rPr>
              <a:t>conclusione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unanime </a:t>
            </a:r>
            <a:r>
              <a:rPr sz="1200" spc="-5" dirty="0">
                <a:latin typeface="Times New Roman"/>
                <a:cs typeface="Times New Roman"/>
              </a:rPr>
              <a:t>che Adamo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 compagna erano </a:t>
            </a:r>
            <a:r>
              <a:rPr sz="1200" dirty="0">
                <a:latin typeface="Times New Roman"/>
                <a:cs typeface="Times New Roman"/>
              </a:rPr>
              <a:t>troppo semplici e modesti. </a:t>
            </a:r>
            <a:r>
              <a:rPr sz="1200" spc="-5" dirty="0">
                <a:latin typeface="Times New Roman"/>
                <a:cs typeface="Times New Roman"/>
              </a:rPr>
              <a:t>Essi conclusero </a:t>
            </a:r>
            <a:r>
              <a:rPr sz="1200" dirty="0">
                <a:latin typeface="Times New Roman"/>
                <a:cs typeface="Times New Roman"/>
              </a:rPr>
              <a:t>che una Divinità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discesa sulla terra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 corporale, che </a:t>
            </a:r>
            <a:r>
              <a:rPr sz="1200" dirty="0">
                <a:latin typeface="Times New Roman"/>
                <a:cs typeface="Times New Roman"/>
              </a:rPr>
              <a:t>Adamo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Eva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degli dei </a:t>
            </a:r>
            <a:r>
              <a:rPr sz="1200" dirty="0">
                <a:latin typeface="Times New Roman"/>
                <a:cs typeface="Times New Roman"/>
              </a:rPr>
              <a:t>o così </a:t>
            </a:r>
            <a:r>
              <a:rPr sz="1200" spc="-5" dirty="0">
                <a:latin typeface="Times New Roman"/>
                <a:cs typeface="Times New Roman"/>
              </a:rPr>
              <a:t>vicini ad </a:t>
            </a:r>
            <a:r>
              <a:rPr sz="1200" dirty="0">
                <a:latin typeface="Times New Roman"/>
                <a:cs typeface="Times New Roman"/>
              </a:rPr>
              <a:t>una tale condizione da essere </a:t>
            </a:r>
            <a:r>
              <a:rPr sz="1200" spc="-5" dirty="0">
                <a:latin typeface="Times New Roman"/>
                <a:cs typeface="Times New Roman"/>
              </a:rPr>
              <a:t>meritevoli </a:t>
            </a:r>
            <a:r>
              <a:rPr sz="1200" dirty="0">
                <a:latin typeface="Times New Roman"/>
                <a:cs typeface="Times New Roman"/>
              </a:rPr>
              <a:t>di un culto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riverente.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11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(832.2) 74:4.2 </a:t>
            </a:r>
            <a:r>
              <a:rPr sz="1200" spc="-5" dirty="0">
                <a:latin typeface="Times New Roman"/>
                <a:cs typeface="Times New Roman"/>
              </a:rPr>
              <a:t>Gli stupefacenti avvenimenti 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sei 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ed </a:t>
            </a:r>
            <a:r>
              <a:rPr sz="1200" dirty="0">
                <a:latin typeface="Times New Roman"/>
                <a:cs typeface="Times New Roman"/>
              </a:rPr>
              <a:t>Eva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oltrepassavano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la capacità  di </a:t>
            </a:r>
            <a:r>
              <a:rPr sz="1200" spc="-5" dirty="0">
                <a:latin typeface="Times New Roman"/>
                <a:cs typeface="Times New Roman"/>
              </a:rPr>
              <a:t>comprensione delle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impreparate </a:t>
            </a:r>
            <a:r>
              <a:rPr sz="1200" dirty="0">
                <a:latin typeface="Times New Roman"/>
                <a:cs typeface="Times New Roman"/>
              </a:rPr>
              <a:t>persino </a:t>
            </a:r>
            <a:r>
              <a:rPr sz="1200" spc="-5" dirty="0">
                <a:latin typeface="Times New Roman"/>
                <a:cs typeface="Times New Roman"/>
              </a:rPr>
              <a:t>degli stessi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Urantia; </a:t>
            </a:r>
            <a:r>
              <a:rPr sz="1200" dirty="0">
                <a:latin typeface="Times New Roman"/>
                <a:cs typeface="Times New Roman"/>
              </a:rPr>
              <a:t>le loro teste </a:t>
            </a:r>
            <a:r>
              <a:rPr sz="1200" spc="-5" dirty="0">
                <a:latin typeface="Times New Roman"/>
                <a:cs typeface="Times New Roman"/>
              </a:rPr>
              <a:t>erano frastornate. </a:t>
            </a:r>
            <a:r>
              <a:rPr sz="1200" spc="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furono  </a:t>
            </a:r>
            <a:r>
              <a:rPr sz="1200" spc="-5" dirty="0">
                <a:latin typeface="Times New Roman"/>
                <a:cs typeface="Times New Roman"/>
              </a:rPr>
              <a:t>tentati dal </a:t>
            </a:r>
            <a:r>
              <a:rPr sz="1200" dirty="0">
                <a:latin typeface="Times New Roman"/>
                <a:cs typeface="Times New Roman"/>
              </a:rPr>
              <a:t>proposito di </a:t>
            </a:r>
            <a:r>
              <a:rPr sz="1200" spc="-5" dirty="0">
                <a:latin typeface="Times New Roman"/>
                <a:cs typeface="Times New Roman"/>
              </a:rPr>
              <a:t>condurre </a:t>
            </a:r>
            <a:r>
              <a:rPr sz="1200" dirty="0">
                <a:latin typeface="Times New Roman"/>
                <a:cs typeface="Times New Roman"/>
              </a:rPr>
              <a:t>la nobile </a:t>
            </a:r>
            <a:r>
              <a:rPr sz="1200" spc="-5" dirty="0">
                <a:latin typeface="Times New Roman"/>
                <a:cs typeface="Times New Roman"/>
              </a:rPr>
              <a:t>coppia al </a:t>
            </a:r>
            <a:r>
              <a:rPr sz="1200" dirty="0">
                <a:latin typeface="Times New Roman"/>
                <a:cs typeface="Times New Roman"/>
              </a:rPr>
              <a:t>tempio del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a mezzogiorno,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potessero inchinarsi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deferente  adorazione </a:t>
            </a:r>
            <a:r>
              <a:rPr sz="1200" dirty="0">
                <a:latin typeface="Times New Roman"/>
                <a:cs typeface="Times New Roman"/>
              </a:rPr>
              <a:t>e prostrarsi in umile </a:t>
            </a:r>
            <a:r>
              <a:rPr sz="1200" spc="-5" dirty="0">
                <a:latin typeface="Times New Roman"/>
                <a:cs typeface="Times New Roman"/>
              </a:rPr>
              <a:t>sottomissione. </a:t>
            </a:r>
            <a:r>
              <a:rPr sz="1200" dirty="0">
                <a:latin typeface="Times New Roman"/>
                <a:cs typeface="Times New Roman"/>
              </a:rPr>
              <a:t>E gli </a:t>
            </a:r>
            <a:r>
              <a:rPr sz="1200" spc="-5" dirty="0">
                <a:latin typeface="Times New Roman"/>
                <a:cs typeface="Times New Roman"/>
              </a:rPr>
              <a:t>abitanti del Giardino erano veramente </a:t>
            </a:r>
            <a:r>
              <a:rPr sz="1200" dirty="0">
                <a:latin typeface="Times New Roman"/>
                <a:cs typeface="Times New Roman"/>
              </a:rPr>
              <a:t>sinceri in tutto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(832.3) 74:4.3 </a:t>
            </a:r>
            <a:r>
              <a:rPr sz="1200" spc="-5" dirty="0">
                <a:latin typeface="Times New Roman"/>
                <a:cs typeface="Times New Roman"/>
              </a:rPr>
              <a:t>Van protestò. Amadon era assente, essendo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guardia d’onore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rimasta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</a:t>
            </a:r>
            <a:r>
              <a:rPr sz="1200" dirty="0">
                <a:latin typeface="Times New Roman"/>
                <a:cs typeface="Times New Roman"/>
              </a:rPr>
              <a:t>per tutta la  </a:t>
            </a:r>
            <a:r>
              <a:rPr sz="1200" spc="-5" dirty="0">
                <a:latin typeface="Times New Roman"/>
                <a:cs typeface="Times New Roman"/>
              </a:rPr>
              <a:t>notte.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protesta </a:t>
            </a:r>
            <a:r>
              <a:rPr sz="1200" dirty="0">
                <a:latin typeface="Times New Roman"/>
                <a:cs typeface="Times New Roman"/>
              </a:rPr>
              <a:t>di Van fu </a:t>
            </a:r>
            <a:r>
              <a:rPr sz="1200" spc="-5" dirty="0">
                <a:latin typeface="Times New Roman"/>
                <a:cs typeface="Times New Roman"/>
              </a:rPr>
              <a:t>respinta. Gli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detto che </a:t>
            </a:r>
            <a:r>
              <a:rPr sz="1200" dirty="0">
                <a:latin typeface="Times New Roman"/>
                <a:cs typeface="Times New Roman"/>
              </a:rPr>
              <a:t>anche lui era troppo modesto, troppo umile;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lontano </a:t>
            </a:r>
            <a:r>
              <a:rPr sz="1200" dirty="0">
                <a:latin typeface="Times New Roman"/>
                <a:cs typeface="Times New Roman"/>
              </a:rPr>
              <a:t>dall’essere  un dio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lui, altrimenti come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vivere così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determinare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avvenimento  così grande come </a:t>
            </a:r>
            <a:r>
              <a:rPr sz="1200" dirty="0">
                <a:latin typeface="Times New Roman"/>
                <a:cs typeface="Times New Roman"/>
              </a:rPr>
              <a:t>la venuta di </a:t>
            </a:r>
            <a:r>
              <a:rPr sz="1200" spc="-5" dirty="0">
                <a:latin typeface="Times New Roman"/>
                <a:cs typeface="Times New Roman"/>
              </a:rPr>
              <a:t>Adamo?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Edeniti eccitati stavano per prenderlo </a:t>
            </a:r>
            <a:r>
              <a:rPr sz="1200" dirty="0">
                <a:latin typeface="Times New Roman"/>
                <a:cs typeface="Times New Roman"/>
              </a:rPr>
              <a:t>e portarlo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per adorarlo, </a:t>
            </a:r>
            <a:r>
              <a:rPr sz="1200" spc="5" dirty="0">
                <a:latin typeface="Times New Roman"/>
                <a:cs typeface="Times New Roman"/>
              </a:rPr>
              <a:t>Van </a:t>
            </a:r>
            <a:r>
              <a:rPr sz="1200" spc="-5" dirty="0">
                <a:latin typeface="Times New Roman"/>
                <a:cs typeface="Times New Roman"/>
              </a:rPr>
              <a:t>si  aprì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varco </a:t>
            </a:r>
            <a:r>
              <a:rPr sz="1200" dirty="0">
                <a:latin typeface="Times New Roman"/>
                <a:cs typeface="Times New Roman"/>
              </a:rPr>
              <a:t>tra la folla </a:t>
            </a:r>
            <a:r>
              <a:rPr sz="1200" spc="-5" dirty="0">
                <a:latin typeface="Times New Roman"/>
                <a:cs typeface="Times New Roman"/>
              </a:rPr>
              <a:t>e, essendo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comunicare con gli intermedi, mandò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fretta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30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(832.4) 74:4.4 </a:t>
            </a:r>
            <a:r>
              <a:rPr sz="1200" spc="-5" dirty="0">
                <a:latin typeface="Times New Roman"/>
                <a:cs typeface="Times New Roman"/>
              </a:rPr>
              <a:t>Era quasi l’alba del loro settimo giorno sulla terra quando Adamo ed </a:t>
            </a:r>
            <a:r>
              <a:rPr sz="1200" dirty="0">
                <a:latin typeface="Times New Roman"/>
                <a:cs typeface="Times New Roman"/>
              </a:rPr>
              <a:t>Eva </a:t>
            </a:r>
            <a:r>
              <a:rPr sz="1200" spc="-5" dirty="0">
                <a:latin typeface="Times New Roman"/>
                <a:cs typeface="Times New Roman"/>
              </a:rPr>
              <a:t>appresero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sorprendente </a:t>
            </a:r>
            <a:r>
              <a:rPr sz="1200" dirty="0">
                <a:latin typeface="Times New Roman"/>
                <a:cs typeface="Times New Roman"/>
              </a:rPr>
              <a:t>notizia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proposito  di questi mortali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intenzionati ma </a:t>
            </a:r>
            <a:r>
              <a:rPr sz="1200" spc="-5" dirty="0">
                <a:latin typeface="Times New Roman"/>
                <a:cs typeface="Times New Roman"/>
              </a:rPr>
              <a:t>sviati.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allora, mentre gli uccelli trasportatori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si affrettavano per prelevarli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portarli  al tempio, gli intermedi, avendo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cose, trasportarono 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al tempio del Padre. </a:t>
            </a:r>
            <a:r>
              <a:rPr sz="1200" dirty="0">
                <a:latin typeface="Times New Roman"/>
                <a:cs typeface="Times New Roman"/>
              </a:rPr>
              <a:t>Erano le </a:t>
            </a:r>
            <a:r>
              <a:rPr sz="1200" spc="5" dirty="0">
                <a:latin typeface="Times New Roman"/>
                <a:cs typeface="Times New Roman"/>
              </a:rPr>
              <a:t>prime </a:t>
            </a:r>
            <a:r>
              <a:rPr sz="1200" dirty="0">
                <a:latin typeface="Times New Roman"/>
                <a:cs typeface="Times New Roman"/>
              </a:rPr>
              <a:t>ore  </a:t>
            </a:r>
            <a:r>
              <a:rPr sz="1200" spc="-5" dirty="0">
                <a:latin typeface="Times New Roman"/>
                <a:cs typeface="Times New Roman"/>
              </a:rPr>
              <a:t>del mattino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settimo giorno,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poggio sul quale erano stati così recentemente accolti Adamo fece un’esposizione degli  ordini </a:t>
            </a:r>
            <a:r>
              <a:rPr sz="1200" dirty="0">
                <a:latin typeface="Times New Roman"/>
                <a:cs typeface="Times New Roman"/>
              </a:rPr>
              <a:t>di filiazione divina e </a:t>
            </a:r>
            <a:r>
              <a:rPr sz="1200" spc="-5" dirty="0">
                <a:latin typeface="Times New Roman"/>
                <a:cs typeface="Times New Roman"/>
              </a:rPr>
              <a:t>chiarì </a:t>
            </a:r>
            <a:r>
              <a:rPr sz="1200" dirty="0">
                <a:latin typeface="Times New Roman"/>
                <a:cs typeface="Times New Roman"/>
              </a:rPr>
              <a:t>a queste </a:t>
            </a:r>
            <a:r>
              <a:rPr sz="1200" spc="-5" dirty="0">
                <a:latin typeface="Times New Roman"/>
                <a:cs typeface="Times New Roman"/>
              </a:rPr>
              <a:t>menti terrene che </a:t>
            </a:r>
            <a:r>
              <a:rPr sz="1200" dirty="0">
                <a:latin typeface="Times New Roman"/>
                <a:cs typeface="Times New Roman"/>
              </a:rPr>
              <a:t>soltanto il Padre 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designa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oggetto di  </a:t>
            </a:r>
            <a:r>
              <a:rPr sz="1200" spc="-5" dirty="0">
                <a:latin typeface="Times New Roman"/>
                <a:cs typeface="Times New Roman"/>
              </a:rPr>
              <a:t>culto. Adamo precisò che avrebbe accettato ogni </a:t>
            </a:r>
            <a:r>
              <a:rPr sz="1200" dirty="0">
                <a:latin typeface="Times New Roman"/>
                <a:cs typeface="Times New Roman"/>
              </a:rPr>
              <a:t>onore e </a:t>
            </a:r>
            <a:r>
              <a:rPr sz="1200" spc="-5" dirty="0">
                <a:latin typeface="Times New Roman"/>
                <a:cs typeface="Times New Roman"/>
              </a:rPr>
              <a:t>ricevuto ogni segno </a:t>
            </a:r>
            <a:r>
              <a:rPr sz="1200" dirty="0">
                <a:latin typeface="Times New Roman"/>
                <a:cs typeface="Times New Roman"/>
              </a:rPr>
              <a:t>di rispetto, ma </a:t>
            </a:r>
            <a:r>
              <a:rPr sz="1200" spc="-5" dirty="0">
                <a:latin typeface="Times New Roman"/>
                <a:cs typeface="Times New Roman"/>
              </a:rPr>
              <a:t>l’adorazione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mai!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4359" cy="4071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(665.6) 58:2.3 </a:t>
            </a:r>
            <a:r>
              <a:rPr sz="1200" spc="-5" dirty="0">
                <a:latin typeface="Times New Roman"/>
                <a:cs typeface="Times New Roman"/>
              </a:rPr>
              <a:t>Malgrado </a:t>
            </a:r>
            <a:r>
              <a:rPr sz="1200" dirty="0">
                <a:latin typeface="Times New Roman"/>
                <a:cs typeface="Times New Roman"/>
              </a:rPr>
              <a:t>tutto,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dei meno </a:t>
            </a:r>
            <a:r>
              <a:rPr sz="1200" spc="-5" dirty="0">
                <a:latin typeface="Times New Roman"/>
                <a:cs typeface="Times New Roman"/>
              </a:rPr>
              <a:t>immaginativi </a:t>
            </a:r>
            <a:r>
              <a:rPr sz="1200" dirty="0">
                <a:latin typeface="Times New Roman"/>
                <a:cs typeface="Times New Roman"/>
              </a:rPr>
              <a:t>tra i vostri </a:t>
            </a:r>
            <a:r>
              <a:rPr sz="1200" spc="-5" dirty="0">
                <a:latin typeface="Times New Roman"/>
                <a:cs typeface="Times New Roman"/>
              </a:rPr>
              <a:t>meccanicisti mortali si </a:t>
            </a:r>
            <a:r>
              <a:rPr sz="1200" dirty="0">
                <a:latin typeface="Times New Roman"/>
                <a:cs typeface="Times New Roman"/>
              </a:rPr>
              <a:t>ostinano a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creazione</a:t>
            </a:r>
            <a:endParaRPr sz="1200">
              <a:latin typeface="Times New Roman"/>
              <a:cs typeface="Times New Roman"/>
            </a:endParaRPr>
          </a:p>
          <a:p>
            <a:pPr marL="76200" marR="23939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l’evoluzione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accidente. Gli intermedi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hanno riunito più di </a:t>
            </a:r>
            <a:r>
              <a:rPr sz="1200" spc="-5" dirty="0">
                <a:latin typeface="Times New Roman"/>
                <a:cs typeface="Times New Roman"/>
              </a:rPr>
              <a:t>cinquantamila fatti fisici </a:t>
            </a:r>
            <a:r>
              <a:rPr sz="1200" dirty="0">
                <a:latin typeface="Times New Roman"/>
                <a:cs typeface="Times New Roman"/>
              </a:rPr>
              <a:t>e chimici che  </a:t>
            </a:r>
            <a:r>
              <a:rPr sz="1200" spc="-5" dirty="0">
                <a:latin typeface="Times New Roman"/>
                <a:cs typeface="Times New Roman"/>
              </a:rPr>
              <a:t>essi giudicano </a:t>
            </a:r>
            <a:r>
              <a:rPr sz="1200" dirty="0">
                <a:latin typeface="Times New Roman"/>
                <a:cs typeface="Times New Roman"/>
              </a:rPr>
              <a:t>incompatibili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del caso,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secondo loro dimostrano in modo </a:t>
            </a:r>
            <a:r>
              <a:rPr sz="1200" spc="-5" dirty="0">
                <a:latin typeface="Times New Roman"/>
                <a:cs typeface="Times New Roman"/>
              </a:rPr>
              <a:t>irrefutabile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un proposito  </a:t>
            </a:r>
            <a:r>
              <a:rPr sz="1200" spc="-5" dirty="0">
                <a:latin typeface="Times New Roman"/>
                <a:cs typeface="Times New Roman"/>
              </a:rPr>
              <a:t>intelligente nella creazione materiale. </a:t>
            </a:r>
            <a:r>
              <a:rPr sz="1200" dirty="0">
                <a:latin typeface="Times New Roman"/>
                <a:cs typeface="Times New Roman"/>
              </a:rPr>
              <a:t>E tutto ciò non </a:t>
            </a:r>
            <a:r>
              <a:rPr sz="1200" spc="-5" dirty="0">
                <a:latin typeface="Times New Roman"/>
                <a:cs typeface="Times New Roman"/>
              </a:rPr>
              <a:t>tiene conto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-5" dirty="0">
                <a:latin typeface="Times New Roman"/>
                <a:cs typeface="Times New Roman"/>
              </a:rPr>
              <a:t>raccolta </a:t>
            </a:r>
            <a:r>
              <a:rPr sz="1200" dirty="0">
                <a:latin typeface="Times New Roman"/>
                <a:cs typeface="Times New Roman"/>
              </a:rPr>
              <a:t>di più di centomila </a:t>
            </a:r>
            <a:r>
              <a:rPr sz="1200" spc="-5" dirty="0">
                <a:latin typeface="Times New Roman"/>
                <a:cs typeface="Times New Roman"/>
              </a:rPr>
              <a:t>constatazioni </a:t>
            </a:r>
            <a:r>
              <a:rPr sz="1200" dirty="0">
                <a:latin typeface="Times New Roman"/>
                <a:cs typeface="Times New Roman"/>
              </a:rPr>
              <a:t>estranee </a:t>
            </a:r>
            <a:r>
              <a:rPr sz="1200" spc="-5" dirty="0">
                <a:latin typeface="Times New Roman"/>
                <a:cs typeface="Times New Roman"/>
              </a:rPr>
              <a:t>al  campo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chimica, che essi affermano provare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mente nella </a:t>
            </a:r>
            <a:r>
              <a:rPr sz="1200" dirty="0">
                <a:latin typeface="Times New Roman"/>
                <a:cs typeface="Times New Roman"/>
              </a:rPr>
              <a:t>progettazione, </a:t>
            </a:r>
            <a:r>
              <a:rPr sz="1200" spc="-5" dirty="0">
                <a:latin typeface="Times New Roman"/>
                <a:cs typeface="Times New Roman"/>
              </a:rPr>
              <a:t>nella creazione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 mantenimento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cosmo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(666.1) 58:2.4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sole riversa un vero diluvio di </a:t>
            </a:r>
            <a:r>
              <a:rPr sz="1200" spc="-5" dirty="0">
                <a:latin typeface="Times New Roman"/>
                <a:cs typeface="Times New Roman"/>
              </a:rPr>
              <a:t>raggi mortali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gradevole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è dovuta all’influenza “fortuita”  di più di </a:t>
            </a:r>
            <a:r>
              <a:rPr sz="1200" spc="-5" dirty="0">
                <a:latin typeface="Times New Roman"/>
                <a:cs typeface="Times New Roman"/>
              </a:rPr>
              <a:t>quaranta operazioni protettrici apparentemente accidentali, simili all’azione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straordinario strato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ozono.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159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(666.2) 58:2.5 </a:t>
            </a:r>
            <a:r>
              <a:rPr sz="1200" dirty="0">
                <a:latin typeface="Times New Roman"/>
                <a:cs typeface="Times New Roman"/>
              </a:rPr>
              <a:t>Se 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l’effetto “coperta” dell’atmosfera </a:t>
            </a:r>
            <a:r>
              <a:rPr sz="1200" dirty="0">
                <a:latin typeface="Times New Roman"/>
                <a:cs typeface="Times New Roman"/>
              </a:rPr>
              <a:t>durante la </a:t>
            </a:r>
            <a:r>
              <a:rPr sz="1200" spc="-5" dirty="0">
                <a:latin typeface="Times New Roman"/>
                <a:cs typeface="Times New Roman"/>
              </a:rPr>
              <a:t>notte,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calore si </a:t>
            </a:r>
            <a:r>
              <a:rPr sz="1200" dirty="0">
                <a:latin typeface="Times New Roman"/>
                <a:cs typeface="Times New Roman"/>
              </a:rPr>
              <a:t>disperderebbe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rapidamente </a:t>
            </a:r>
            <a:r>
              <a:rPr sz="1200" spc="-5" dirty="0">
                <a:latin typeface="Times New Roman"/>
                <a:cs typeface="Times New Roman"/>
              </a:rPr>
              <a:t>per  irradiazione che </a:t>
            </a:r>
            <a:r>
              <a:rPr sz="1200" dirty="0">
                <a:latin typeface="Times New Roman"/>
                <a:cs typeface="Times New Roman"/>
              </a:rPr>
              <a:t>sarebbe impossibile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la vita senza dispositivi</a:t>
            </a:r>
            <a:r>
              <a:rPr sz="1200" spc="-5" dirty="0">
                <a:latin typeface="Times New Roman"/>
                <a:cs typeface="Times New Roman"/>
              </a:rPr>
              <a:t> artificiali.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763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(666.3) 58:2.6 </a:t>
            </a:r>
            <a:r>
              <a:rPr sz="1200" dirty="0">
                <a:latin typeface="Times New Roman"/>
                <a:cs typeface="Times New Roman"/>
              </a:rPr>
              <a:t>I primi otto o </a:t>
            </a:r>
            <a:r>
              <a:rPr sz="1200" spc="-5" dirty="0">
                <a:latin typeface="Times New Roman"/>
                <a:cs typeface="Times New Roman"/>
              </a:rPr>
              <a:t>dieci chilometri dell’atmosfera terrestre costituiscono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troposfera; </a:t>
            </a:r>
            <a:r>
              <a:rPr sz="1200" dirty="0">
                <a:latin typeface="Times New Roman"/>
                <a:cs typeface="Times New Roman"/>
              </a:rPr>
              <a:t>questa è la </a:t>
            </a:r>
            <a:r>
              <a:rPr sz="1200" spc="-5" dirty="0">
                <a:latin typeface="Times New Roman"/>
                <a:cs typeface="Times New Roman"/>
              </a:rPr>
              <a:t>regione dei </a:t>
            </a:r>
            <a:r>
              <a:rPr sz="1200" dirty="0">
                <a:latin typeface="Times New Roman"/>
                <a:cs typeface="Times New Roman"/>
              </a:rPr>
              <a:t>venti e delle  </a:t>
            </a:r>
            <a:r>
              <a:rPr sz="1200" spc="-5" dirty="0">
                <a:latin typeface="Times New Roman"/>
                <a:cs typeface="Times New Roman"/>
              </a:rPr>
              <a:t>correnti </a:t>
            </a:r>
            <a:r>
              <a:rPr sz="1200" dirty="0">
                <a:latin typeface="Times New Roman"/>
                <a:cs typeface="Times New Roman"/>
              </a:rPr>
              <a:t>aeree che producono i </a:t>
            </a:r>
            <a:r>
              <a:rPr sz="1200" spc="-5" dirty="0">
                <a:latin typeface="Times New Roman"/>
                <a:cs typeface="Times New Roman"/>
              </a:rPr>
              <a:t>fenomeni meteorologici. Al </a:t>
            </a:r>
            <a:r>
              <a:rPr sz="1200" dirty="0">
                <a:latin typeface="Times New Roman"/>
                <a:cs typeface="Times New Roman"/>
              </a:rPr>
              <a:t>di sopra di questa zona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la </a:t>
            </a:r>
            <a:r>
              <a:rPr sz="1200" spc="-5" dirty="0">
                <a:latin typeface="Times New Roman"/>
                <a:cs typeface="Times New Roman"/>
              </a:rPr>
              <a:t>ionosfera </a:t>
            </a:r>
            <a:r>
              <a:rPr sz="1200" dirty="0">
                <a:latin typeface="Times New Roman"/>
                <a:cs typeface="Times New Roman"/>
              </a:rPr>
              <a:t>interna e immediatamente  </a:t>
            </a:r>
            <a:r>
              <a:rPr sz="1200" spc="-5" dirty="0">
                <a:latin typeface="Times New Roman"/>
                <a:cs typeface="Times New Roman"/>
              </a:rPr>
              <a:t>sopra </a:t>
            </a:r>
            <a:r>
              <a:rPr sz="1200" dirty="0">
                <a:latin typeface="Times New Roman"/>
                <a:cs typeface="Times New Roman"/>
              </a:rPr>
              <a:t>c’è la </a:t>
            </a:r>
            <a:r>
              <a:rPr sz="1200" spc="-5" dirty="0">
                <a:latin typeface="Times New Roman"/>
                <a:cs typeface="Times New Roman"/>
              </a:rPr>
              <a:t>stratosfera. </a:t>
            </a:r>
            <a:r>
              <a:rPr sz="1200" dirty="0">
                <a:latin typeface="Times New Roman"/>
                <a:cs typeface="Times New Roman"/>
              </a:rPr>
              <a:t>Salendo </a:t>
            </a:r>
            <a:r>
              <a:rPr sz="1200" spc="-5" dirty="0">
                <a:latin typeface="Times New Roman"/>
                <a:cs typeface="Times New Roman"/>
              </a:rPr>
              <a:t>dalla superficie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temperatura decresce progressivamente per dieci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chilometri;  a </a:t>
            </a:r>
            <a:r>
              <a:rPr sz="1200" spc="-5" dirty="0">
                <a:latin typeface="Times New Roman"/>
                <a:cs typeface="Times New Roman"/>
              </a:rPr>
              <a:t>questa altitudine si registrano circa </a:t>
            </a:r>
            <a:r>
              <a:rPr sz="1200" dirty="0">
                <a:latin typeface="Times New Roman"/>
                <a:cs typeface="Times New Roman"/>
              </a:rPr>
              <a:t>57 </a:t>
            </a:r>
            <a:r>
              <a:rPr sz="1200" spc="-5" dirty="0">
                <a:latin typeface="Times New Roman"/>
                <a:cs typeface="Times New Roman"/>
              </a:rPr>
              <a:t>gradi </a:t>
            </a:r>
            <a:r>
              <a:rPr sz="1200" dirty="0">
                <a:latin typeface="Times New Roman"/>
                <a:cs typeface="Times New Roman"/>
              </a:rPr>
              <a:t>sotto zero. </a:t>
            </a:r>
            <a:r>
              <a:rPr sz="1200" spc="-5" dirty="0">
                <a:latin typeface="Times New Roman"/>
                <a:cs typeface="Times New Roman"/>
              </a:rPr>
              <a:t>Questa gamma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temperatura dai </a:t>
            </a:r>
            <a:r>
              <a:rPr sz="1200" dirty="0">
                <a:latin typeface="Times New Roman"/>
                <a:cs typeface="Times New Roman"/>
              </a:rPr>
              <a:t>54 ai 57 </a:t>
            </a:r>
            <a:r>
              <a:rPr sz="1200" spc="-5" dirty="0">
                <a:latin typeface="Times New Roman"/>
                <a:cs typeface="Times New Roman"/>
              </a:rPr>
              <a:t>gradi </a:t>
            </a:r>
            <a:r>
              <a:rPr sz="1200" dirty="0">
                <a:latin typeface="Times New Roman"/>
                <a:cs typeface="Times New Roman"/>
              </a:rPr>
              <a:t>sotto zero </a:t>
            </a:r>
            <a:r>
              <a:rPr sz="1200" spc="-5" dirty="0">
                <a:latin typeface="Times New Roman"/>
                <a:cs typeface="Times New Roman"/>
              </a:rPr>
              <a:t>resta immutata  salendo ancora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sessantacinque chilometri; </a:t>
            </a:r>
            <a:r>
              <a:rPr sz="1200" dirty="0">
                <a:latin typeface="Times New Roman"/>
                <a:cs typeface="Times New Roman"/>
              </a:rPr>
              <a:t>tale zona </a:t>
            </a:r>
            <a:r>
              <a:rPr sz="1200" spc="-5" dirty="0">
                <a:latin typeface="Times New Roman"/>
                <a:cs typeface="Times New Roman"/>
              </a:rPr>
              <a:t>con temperatura costante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stratosfera. Ad </a:t>
            </a:r>
            <a:r>
              <a:rPr sz="1200" dirty="0">
                <a:latin typeface="Times New Roman"/>
                <a:cs typeface="Times New Roman"/>
              </a:rPr>
              <a:t>un’altezza </a:t>
            </a:r>
            <a:r>
              <a:rPr sz="1200" spc="-5" dirty="0">
                <a:latin typeface="Times New Roman"/>
                <a:cs typeface="Times New Roman"/>
              </a:rPr>
              <a:t>dai settanta agli  ottanta chilometri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temperatura comincia </a:t>
            </a:r>
            <a:r>
              <a:rPr sz="1200" dirty="0">
                <a:latin typeface="Times New Roman"/>
                <a:cs typeface="Times New Roman"/>
              </a:rPr>
              <a:t>a salire, e </a:t>
            </a:r>
            <a:r>
              <a:rPr sz="1200" spc="-5" dirty="0">
                <a:latin typeface="Times New Roman"/>
                <a:cs typeface="Times New Roman"/>
              </a:rPr>
              <a:t>questo aumento continua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livello delle manifestazioni aurorali,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 raggiunge </a:t>
            </a:r>
            <a:r>
              <a:rPr sz="1200" dirty="0">
                <a:latin typeface="Times New Roman"/>
                <a:cs typeface="Times New Roman"/>
              </a:rPr>
              <a:t>una temperatura di 650 </a:t>
            </a:r>
            <a:r>
              <a:rPr sz="1200" spc="-5" dirty="0">
                <a:latin typeface="Times New Roman"/>
                <a:cs typeface="Times New Roman"/>
              </a:rPr>
              <a:t>gradi;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questo calore intenso che </a:t>
            </a:r>
            <a:r>
              <a:rPr sz="1200" dirty="0">
                <a:latin typeface="Times New Roman"/>
                <a:cs typeface="Times New Roman"/>
              </a:rPr>
              <a:t>ionizza </a:t>
            </a:r>
            <a:r>
              <a:rPr sz="1200" spc="-5" dirty="0">
                <a:latin typeface="Times New Roman"/>
                <a:cs typeface="Times New Roman"/>
              </a:rPr>
              <a:t>l’ossigeno. Ma </a:t>
            </a:r>
            <a:r>
              <a:rPr sz="1200" dirty="0">
                <a:latin typeface="Times New Roman"/>
                <a:cs typeface="Times New Roman"/>
              </a:rPr>
              <a:t>la temperatura </a:t>
            </a:r>
            <a:r>
              <a:rPr sz="1200" spc="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un’atmosfera </a:t>
            </a:r>
            <a:r>
              <a:rPr sz="1200" dirty="0">
                <a:latin typeface="Times New Roman"/>
                <a:cs typeface="Times New Roman"/>
              </a:rPr>
              <a:t>così  </a:t>
            </a:r>
            <a:r>
              <a:rPr sz="1200" spc="-5" dirty="0">
                <a:latin typeface="Times New Roman"/>
                <a:cs typeface="Times New Roman"/>
              </a:rPr>
              <a:t>rarefatta </a:t>
            </a:r>
            <a:r>
              <a:rPr sz="1200" dirty="0">
                <a:latin typeface="Times New Roman"/>
                <a:cs typeface="Times New Roman"/>
              </a:rPr>
              <a:t>è scarsamente </a:t>
            </a:r>
            <a:r>
              <a:rPr sz="1200" spc="-5" dirty="0">
                <a:latin typeface="Times New Roman"/>
                <a:cs typeface="Times New Roman"/>
              </a:rPr>
              <a:t>comparabile con </a:t>
            </a:r>
            <a:r>
              <a:rPr sz="1200" dirty="0">
                <a:latin typeface="Times New Roman"/>
                <a:cs typeface="Times New Roman"/>
              </a:rPr>
              <a:t>la valutazione </a:t>
            </a:r>
            <a:r>
              <a:rPr sz="1200" spc="-5" dirty="0">
                <a:latin typeface="Times New Roman"/>
                <a:cs typeface="Times New Roman"/>
              </a:rPr>
              <a:t>del calore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terra. Ricordatevi che </a:t>
            </a:r>
            <a:r>
              <a:rPr sz="1200" dirty="0">
                <a:latin typeface="Times New Roman"/>
                <a:cs typeface="Times New Roman"/>
              </a:rPr>
              <a:t>la metà di </a:t>
            </a:r>
            <a:r>
              <a:rPr sz="1200" spc="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 vostra </a:t>
            </a:r>
            <a:r>
              <a:rPr sz="1200" spc="-5" dirty="0">
                <a:latin typeface="Times New Roman"/>
                <a:cs typeface="Times New Roman"/>
              </a:rPr>
              <a:t>atmosfera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concentrata nei </a:t>
            </a:r>
            <a:r>
              <a:rPr sz="1200" dirty="0">
                <a:latin typeface="Times New Roman"/>
                <a:cs typeface="Times New Roman"/>
              </a:rPr>
              <a:t>primi cinquemila </a:t>
            </a:r>
            <a:r>
              <a:rPr sz="1200" spc="-5" dirty="0">
                <a:latin typeface="Times New Roman"/>
                <a:cs typeface="Times New Roman"/>
              </a:rPr>
              <a:t>metri. L’altezza dell’atmosfera della </a:t>
            </a:r>
            <a:r>
              <a:rPr sz="1200" dirty="0">
                <a:latin typeface="Times New Roman"/>
                <a:cs typeface="Times New Roman"/>
              </a:rPr>
              <a:t>terra è indicata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più alte strisce  luminose </a:t>
            </a:r>
            <a:r>
              <a:rPr sz="1200" spc="-5" dirty="0">
                <a:latin typeface="Times New Roman"/>
                <a:cs typeface="Times New Roman"/>
              </a:rPr>
              <a:t>delle aurore boreali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seicentocinquanta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chilometri.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420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(832.5) 74:4.5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un giorno </a:t>
            </a:r>
            <a:r>
              <a:rPr sz="1200" spc="-5" dirty="0">
                <a:latin typeface="Times New Roman"/>
                <a:cs typeface="Times New Roman"/>
              </a:rPr>
              <a:t>memorabile, </a:t>
            </a:r>
            <a:r>
              <a:rPr sz="1200" dirty="0">
                <a:latin typeface="Times New Roman"/>
                <a:cs typeface="Times New Roman"/>
              </a:rPr>
              <a:t>e poco prima di </a:t>
            </a:r>
            <a:r>
              <a:rPr sz="1200" spc="-5" dirty="0">
                <a:latin typeface="Times New Roman"/>
                <a:cs typeface="Times New Roman"/>
              </a:rPr>
              <a:t>mezzogiorno, quasi </a:t>
            </a:r>
            <a:r>
              <a:rPr sz="1200" dirty="0">
                <a:latin typeface="Times New Roman"/>
                <a:cs typeface="Times New Roman"/>
              </a:rPr>
              <a:t>al momento </a:t>
            </a:r>
            <a:r>
              <a:rPr sz="1200" spc="-5" dirty="0">
                <a:latin typeface="Times New Roman"/>
                <a:cs typeface="Times New Roman"/>
              </a:rPr>
              <a:t>dell’arrivo del messaggero serafico  che </a:t>
            </a:r>
            <a:r>
              <a:rPr sz="1200" dirty="0">
                <a:latin typeface="Times New Roman"/>
                <a:cs typeface="Times New Roman"/>
              </a:rPr>
              <a:t>portava 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dell’installazione dei sovrani planetari, 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Eva, allontanatisi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folla, indicarono  </a:t>
            </a:r>
            <a:r>
              <a:rPr sz="1200" dirty="0">
                <a:latin typeface="Times New Roman"/>
                <a:cs typeface="Times New Roman"/>
              </a:rPr>
              <a:t>il tempio 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dissero: “Andate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al simbolo materiale della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invisibile del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prostratevi </a:t>
            </a:r>
            <a:r>
              <a:rPr sz="1200" dirty="0">
                <a:latin typeface="Times New Roman"/>
                <a:cs typeface="Times New Roman"/>
              </a:rPr>
              <a:t>in adorazione di  </a:t>
            </a:r>
            <a:r>
              <a:rPr sz="1200" spc="-5" dirty="0">
                <a:latin typeface="Times New Roman"/>
                <a:cs typeface="Times New Roman"/>
              </a:rPr>
              <a:t>colui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ha tutti </a:t>
            </a:r>
            <a:r>
              <a:rPr sz="1200" spc="-5" dirty="0">
                <a:latin typeface="Times New Roman"/>
                <a:cs typeface="Times New Roman"/>
              </a:rPr>
              <a:t>creati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ci mantiene </a:t>
            </a:r>
            <a:r>
              <a:rPr sz="1200" dirty="0">
                <a:latin typeface="Times New Roman"/>
                <a:cs typeface="Times New Roman"/>
              </a:rPr>
              <a:t>in vita. E </a:t>
            </a:r>
            <a:r>
              <a:rPr sz="1200" spc="-5" dirty="0">
                <a:latin typeface="Times New Roman"/>
                <a:cs typeface="Times New Roman"/>
              </a:rPr>
              <a:t>che questo </a:t>
            </a:r>
            <a:r>
              <a:rPr sz="1200" dirty="0">
                <a:latin typeface="Times New Roman"/>
                <a:cs typeface="Times New Roman"/>
              </a:rPr>
              <a:t>atto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promessa </a:t>
            </a:r>
            <a:r>
              <a:rPr sz="1200" dirty="0">
                <a:latin typeface="Times New Roman"/>
                <a:cs typeface="Times New Roman"/>
              </a:rPr>
              <a:t>sincera che non </a:t>
            </a:r>
            <a:r>
              <a:rPr sz="1200" spc="-5" dirty="0">
                <a:latin typeface="Times New Roman"/>
                <a:cs typeface="Times New Roman"/>
              </a:rPr>
              <a:t>sarete mai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tentati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adorare altri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Dio.”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tutti come Adamo </a:t>
            </a:r>
            <a:r>
              <a:rPr sz="1200" spc="-5" dirty="0">
                <a:latin typeface="Times New Roman"/>
                <a:cs typeface="Times New Roman"/>
              </a:rPr>
              <a:t>aveva ordinato.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Figlio e la </a:t>
            </a:r>
            <a:r>
              <a:rPr sz="1200" spc="-5" dirty="0">
                <a:latin typeface="Times New Roman"/>
                <a:cs typeface="Times New Roman"/>
              </a:rPr>
              <a:t>Figlia Materiali rimasero soli </a:t>
            </a:r>
            <a:r>
              <a:rPr sz="120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poggio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capo  chino mentre </a:t>
            </a:r>
            <a:r>
              <a:rPr sz="1200" dirty="0">
                <a:latin typeface="Times New Roman"/>
                <a:cs typeface="Times New Roman"/>
              </a:rPr>
              <a:t>il popolo </a:t>
            </a:r>
            <a:r>
              <a:rPr sz="1200" spc="-5" dirty="0">
                <a:latin typeface="Times New Roman"/>
                <a:cs typeface="Times New Roman"/>
              </a:rPr>
              <a:t>si prostrava attorno 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415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(832.6) 74:4.6 </a:t>
            </a:r>
            <a:r>
              <a:rPr sz="1200" spc="-5" dirty="0">
                <a:latin typeface="Times New Roman"/>
                <a:cs typeface="Times New Roman"/>
              </a:rPr>
              <a:t>Questa fu l’origine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tradizione del giorno del </a:t>
            </a:r>
            <a:r>
              <a:rPr sz="1200" dirty="0">
                <a:latin typeface="Times New Roman"/>
                <a:cs typeface="Times New Roman"/>
              </a:rPr>
              <a:t>sabato.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Eden il </a:t>
            </a:r>
            <a:r>
              <a:rPr sz="1200" spc="-5" dirty="0">
                <a:latin typeface="Times New Roman"/>
                <a:cs typeface="Times New Roman"/>
              </a:rPr>
              <a:t>settimo giorno fu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dedicato all’assemblea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mezzogiorno al tempio; persisté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l’usanza di </a:t>
            </a:r>
            <a:r>
              <a:rPr sz="1200" spc="-5" dirty="0">
                <a:latin typeface="Times New Roman"/>
                <a:cs typeface="Times New Roman"/>
              </a:rPr>
              <a:t>consacrare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giorno alla propria cultura.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mattino </a:t>
            </a:r>
            <a:r>
              <a:rPr sz="1200" spc="-5" dirty="0">
                <a:latin typeface="Times New Roman"/>
                <a:cs typeface="Times New Roman"/>
              </a:rPr>
              <a:t>era dedicato </a:t>
            </a:r>
            <a:r>
              <a:rPr sz="1200" dirty="0">
                <a:latin typeface="Times New Roman"/>
                <a:cs typeface="Times New Roman"/>
              </a:rPr>
              <a:t>al  </a:t>
            </a:r>
            <a:r>
              <a:rPr sz="1200" spc="-5" dirty="0">
                <a:latin typeface="Times New Roman"/>
                <a:cs typeface="Times New Roman"/>
              </a:rPr>
              <a:t>miglioramento fisico,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ore centrali al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pomeriggio alla </a:t>
            </a:r>
            <a:r>
              <a:rPr sz="1200" dirty="0">
                <a:latin typeface="Times New Roman"/>
                <a:cs typeface="Times New Roman"/>
              </a:rPr>
              <a:t>cultura </a:t>
            </a:r>
            <a:r>
              <a:rPr sz="1200" spc="-5" dirty="0">
                <a:latin typeface="Times New Roman"/>
                <a:cs typeface="Times New Roman"/>
              </a:rPr>
              <a:t>della mente, </a:t>
            </a:r>
            <a:r>
              <a:rPr sz="1200" dirty="0">
                <a:latin typeface="Times New Roman"/>
                <a:cs typeface="Times New Roman"/>
              </a:rPr>
              <a:t>mentre la </a:t>
            </a:r>
            <a:r>
              <a:rPr sz="1200" spc="-5" dirty="0">
                <a:latin typeface="Times New Roman"/>
                <a:cs typeface="Times New Roman"/>
              </a:rPr>
              <a:t>sera veniva </a:t>
            </a:r>
            <a:r>
              <a:rPr sz="1200" dirty="0">
                <a:latin typeface="Times New Roman"/>
                <a:cs typeface="Times New Roman"/>
              </a:rPr>
              <a:t>trascorsa in  </a:t>
            </a:r>
            <a:r>
              <a:rPr sz="1200" spc="-5" dirty="0">
                <a:latin typeface="Times New Roman"/>
                <a:cs typeface="Times New Roman"/>
              </a:rPr>
              <a:t>divertimenti sociali. </a:t>
            </a:r>
            <a:r>
              <a:rPr sz="1200" dirty="0">
                <a:latin typeface="Times New Roman"/>
                <a:cs typeface="Times New Roman"/>
              </a:rPr>
              <a:t>Ciò 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mai legge in Eden, ma rimase </a:t>
            </a:r>
            <a:r>
              <a:rPr sz="1200" spc="-5" dirty="0">
                <a:latin typeface="Times New Roman"/>
                <a:cs typeface="Times New Roman"/>
              </a:rPr>
              <a:t>come costume per </a:t>
            </a:r>
            <a:r>
              <a:rPr sz="1200" dirty="0">
                <a:latin typeface="Times New Roman"/>
                <a:cs typeface="Times New Roman"/>
              </a:rPr>
              <a:t>tutto il tempo in cui </a:t>
            </a:r>
            <a:r>
              <a:rPr sz="1200" spc="-5" dirty="0">
                <a:latin typeface="Times New Roman"/>
                <a:cs typeface="Times New Roman"/>
              </a:rPr>
              <a:t>l’amministrazione adamica  conservò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potere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L’amministrazione di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Adamo</a:t>
            </a:r>
            <a:endParaRPr sz="1600">
              <a:latin typeface="Times New Roman"/>
              <a:cs typeface="Times New Roman"/>
            </a:endParaRPr>
          </a:p>
          <a:p>
            <a:pPr marL="76200" marR="269875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(833.1) 74:5.1 </a:t>
            </a:r>
            <a:r>
              <a:rPr sz="1200" spc="-5" dirty="0">
                <a:latin typeface="Times New Roman"/>
                <a:cs typeface="Times New Roman"/>
              </a:rPr>
              <a:t>Per quasi sette anni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gli amministratori fiduciari Melchizedek </a:t>
            </a:r>
            <a:r>
              <a:rPr sz="1200" dirty="0">
                <a:latin typeface="Times New Roman"/>
                <a:cs typeface="Times New Roman"/>
              </a:rPr>
              <a:t>rimasero in servizio, ma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fine  </a:t>
            </a:r>
            <a:r>
              <a:rPr sz="1200" spc="-5" dirty="0">
                <a:latin typeface="Times New Roman"/>
                <a:cs typeface="Times New Roman"/>
              </a:rPr>
              <a:t>giunse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passare l’amministrazione 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ad Adamo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Jerusem.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438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(833.2) 74:5.2 </a:t>
            </a:r>
            <a:r>
              <a:rPr sz="1200" dirty="0">
                <a:latin typeface="Times New Roman"/>
                <a:cs typeface="Times New Roman"/>
              </a:rPr>
              <a:t>I saluti di </a:t>
            </a:r>
            <a:r>
              <a:rPr sz="1200" spc="-5" dirty="0">
                <a:latin typeface="Times New Roman"/>
                <a:cs typeface="Times New Roman"/>
              </a:rPr>
              <a:t>congedo degli amministratori fiduciari occuparono </a:t>
            </a:r>
            <a:r>
              <a:rPr sz="1200" dirty="0">
                <a:latin typeface="Times New Roman"/>
                <a:cs typeface="Times New Roman"/>
              </a:rPr>
              <a:t>tutta una </a:t>
            </a:r>
            <a:r>
              <a:rPr sz="1200" spc="-5" dirty="0">
                <a:latin typeface="Times New Roman"/>
                <a:cs typeface="Times New Roman"/>
              </a:rPr>
              <a:t>giornata, </a:t>
            </a:r>
            <a:r>
              <a:rPr sz="1200" dirty="0">
                <a:latin typeface="Times New Roman"/>
                <a:cs typeface="Times New Roman"/>
              </a:rPr>
              <a:t>e durante la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singoli Melchizedek  diedero ad </a:t>
            </a:r>
            <a:r>
              <a:rPr sz="1200" dirty="0">
                <a:latin typeface="Times New Roman"/>
                <a:cs typeface="Times New Roman"/>
              </a:rPr>
              <a:t>Adamo ed Eva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consigli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loro 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auguri.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chiesto parecchie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 rimanere sulla </a:t>
            </a:r>
            <a:r>
              <a:rPr sz="1200" spc="-5" dirty="0">
                <a:latin typeface="Times New Roman"/>
                <a:cs typeface="Times New Roman"/>
              </a:rPr>
              <a:t>terra con </a:t>
            </a:r>
            <a:r>
              <a:rPr sz="1200" dirty="0">
                <a:latin typeface="Times New Roman"/>
                <a:cs typeface="Times New Roman"/>
              </a:rPr>
              <a:t>lui, ma </a:t>
            </a:r>
            <a:r>
              <a:rPr sz="1200" spc="-5" dirty="0">
                <a:latin typeface="Times New Roman"/>
                <a:cs typeface="Times New Roman"/>
              </a:rPr>
              <a:t>queste richieste erano </a:t>
            </a:r>
            <a:r>
              <a:rPr sz="1200" dirty="0">
                <a:latin typeface="Times New Roman"/>
                <a:cs typeface="Times New Roman"/>
              </a:rPr>
              <a:t>sempre state </a:t>
            </a:r>
            <a:r>
              <a:rPr sz="1200" spc="-5" dirty="0">
                <a:latin typeface="Times New Roman"/>
                <a:cs typeface="Times New Roman"/>
              </a:rPr>
              <a:t>respinte.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10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 Materiali dovevano assumere </a:t>
            </a:r>
            <a:r>
              <a:rPr sz="1200" dirty="0">
                <a:latin typeface="Times New Roman"/>
                <a:cs typeface="Times New Roman"/>
              </a:rPr>
              <a:t>la piena </a:t>
            </a:r>
            <a:r>
              <a:rPr sz="1200" spc="-5" dirty="0">
                <a:latin typeface="Times New Roman"/>
                <a:cs typeface="Times New Roman"/>
              </a:rPr>
              <a:t>responsabilità della </a:t>
            </a:r>
            <a:r>
              <a:rPr sz="1200" dirty="0">
                <a:latin typeface="Times New Roman"/>
                <a:cs typeface="Times New Roman"/>
              </a:rPr>
              <a:t>conduzione </a:t>
            </a:r>
            <a:r>
              <a:rPr sz="1200" spc="-5" dirty="0">
                <a:latin typeface="Times New Roman"/>
                <a:cs typeface="Times New Roman"/>
              </a:rPr>
              <a:t>degli affari </a:t>
            </a:r>
            <a:r>
              <a:rPr sz="1200" dirty="0">
                <a:latin typeface="Times New Roman"/>
                <a:cs typeface="Times New Roman"/>
              </a:rPr>
              <a:t>del mondo. E </a:t>
            </a:r>
            <a:r>
              <a:rPr sz="1200" spc="-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mezzanotte,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trasporti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848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62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serafici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lasciarono il </a:t>
            </a:r>
            <a:r>
              <a:rPr sz="1200" spc="-5" dirty="0">
                <a:latin typeface="Times New Roman"/>
                <a:cs typeface="Times New Roman"/>
              </a:rPr>
              <a:t>pianeta per Jerusem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quattordici esseri, </a:t>
            </a:r>
            <a:r>
              <a:rPr sz="1200" dirty="0">
                <a:latin typeface="Times New Roman"/>
                <a:cs typeface="Times New Roman"/>
              </a:rPr>
              <a:t>in quanto il </a:t>
            </a:r>
            <a:r>
              <a:rPr sz="1200" spc="-5" dirty="0">
                <a:latin typeface="Times New Roman"/>
                <a:cs typeface="Times New Roman"/>
              </a:rPr>
              <a:t>trasferimento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e Amadon </a:t>
            </a:r>
            <a:r>
              <a:rPr sz="1200" spc="-5" dirty="0">
                <a:latin typeface="Times New Roman"/>
                <a:cs typeface="Times New Roman"/>
              </a:rPr>
              <a:t>ebbe luogo  contemporaneamente alla partenza dei dodici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Melchizedek.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(833.3) 74:5.3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andò abbastanza bene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dirty="0">
                <a:latin typeface="Times New Roman"/>
                <a:cs typeface="Times New Roman"/>
              </a:rPr>
              <a:t>e sembrò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Adamo sarebbe stato in </a:t>
            </a:r>
            <a:r>
              <a:rPr sz="1200" spc="-5" dirty="0">
                <a:latin typeface="Times New Roman"/>
                <a:cs typeface="Times New Roman"/>
              </a:rPr>
              <a:t>grado alla fine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sviluppare </a:t>
            </a:r>
            <a:r>
              <a:rPr sz="1200" dirty="0">
                <a:latin typeface="Times New Roman"/>
                <a:cs typeface="Times New Roman"/>
              </a:rPr>
              <a:t>un piano </a:t>
            </a:r>
            <a:r>
              <a:rPr sz="1200" spc="-5" dirty="0">
                <a:latin typeface="Times New Roman"/>
                <a:cs typeface="Times New Roman"/>
              </a:rPr>
              <a:t>per promuovere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graduale </a:t>
            </a:r>
            <a:r>
              <a:rPr sz="1200" dirty="0">
                <a:latin typeface="Times New Roman"/>
                <a:cs typeface="Times New Roman"/>
              </a:rPr>
              <a:t>espansione </a:t>
            </a:r>
            <a:r>
              <a:rPr sz="1200" spc="-5" dirty="0">
                <a:latin typeface="Times New Roman"/>
                <a:cs typeface="Times New Roman"/>
              </a:rPr>
              <a:t>della civiltà </a:t>
            </a:r>
            <a:r>
              <a:rPr sz="1200" dirty="0">
                <a:latin typeface="Times New Roman"/>
                <a:cs typeface="Times New Roman"/>
              </a:rPr>
              <a:t>edenica. </a:t>
            </a:r>
            <a:r>
              <a:rPr sz="1200" spc="-5" dirty="0">
                <a:latin typeface="Times New Roman"/>
                <a:cs typeface="Times New Roman"/>
              </a:rPr>
              <a:t>Conformemente al consiglio dei </a:t>
            </a:r>
            <a:r>
              <a:rPr sz="1200" dirty="0">
                <a:latin typeface="Times New Roman"/>
                <a:cs typeface="Times New Roman"/>
              </a:rPr>
              <a:t>Melchizedek, </a:t>
            </a:r>
            <a:r>
              <a:rPr sz="1200" spc="-5" dirty="0">
                <a:latin typeface="Times New Roman"/>
                <a:cs typeface="Times New Roman"/>
              </a:rPr>
              <a:t>egli  </a:t>
            </a:r>
            <a:r>
              <a:rPr sz="1200" dirty="0">
                <a:latin typeface="Times New Roman"/>
                <a:cs typeface="Times New Roman"/>
              </a:rPr>
              <a:t>iniziò ad </a:t>
            </a:r>
            <a:r>
              <a:rPr sz="1200" spc="-5" dirty="0">
                <a:latin typeface="Times New Roman"/>
                <a:cs typeface="Times New Roman"/>
              </a:rPr>
              <a:t>incoraggiare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arti della manifattura con </a:t>
            </a:r>
            <a:r>
              <a:rPr sz="1200" dirty="0">
                <a:latin typeface="Times New Roman"/>
                <a:cs typeface="Times New Roman"/>
              </a:rPr>
              <a:t>l’intenzione di </a:t>
            </a:r>
            <a:r>
              <a:rPr sz="1200" spc="-5" dirty="0">
                <a:latin typeface="Times New Roman"/>
                <a:cs typeface="Times New Roman"/>
              </a:rPr>
              <a:t>sviluppare relazioni commerciali </a:t>
            </a:r>
            <a:r>
              <a:rPr sz="1200" dirty="0">
                <a:latin typeface="Times New Roman"/>
                <a:cs typeface="Times New Roman"/>
              </a:rPr>
              <a:t>con il mondo </a:t>
            </a:r>
            <a:r>
              <a:rPr sz="1200" spc="-5" dirty="0">
                <a:latin typeface="Times New Roman"/>
                <a:cs typeface="Times New Roman"/>
              </a:rPr>
              <a:t>esterno.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Eden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distrutto erano </a:t>
            </a:r>
            <a:r>
              <a:rPr sz="1200" dirty="0">
                <a:latin typeface="Times New Roman"/>
                <a:cs typeface="Times New Roman"/>
              </a:rPr>
              <a:t>in funzione più di </a:t>
            </a:r>
            <a:r>
              <a:rPr sz="1200" spc="-5" dirty="0">
                <a:latin typeface="Times New Roman"/>
                <a:cs typeface="Times New Roman"/>
              </a:rPr>
              <a:t>cento laboratori </a:t>
            </a:r>
            <a:r>
              <a:rPr sz="1200" dirty="0">
                <a:latin typeface="Times New Roman"/>
                <a:cs typeface="Times New Roman"/>
              </a:rPr>
              <a:t>primitivi di </a:t>
            </a:r>
            <a:r>
              <a:rPr sz="1200" spc="-5" dirty="0">
                <a:latin typeface="Times New Roman"/>
                <a:cs typeface="Times New Roman"/>
              </a:rPr>
              <a:t>manifattura ed erano state </a:t>
            </a:r>
            <a:r>
              <a:rPr sz="1200" dirty="0">
                <a:latin typeface="Times New Roman"/>
                <a:cs typeface="Times New Roman"/>
              </a:rPr>
              <a:t>stabilite </a:t>
            </a:r>
            <a:r>
              <a:rPr sz="1200" spc="-5" dirty="0">
                <a:latin typeface="Times New Roman"/>
                <a:cs typeface="Times New Roman"/>
              </a:rPr>
              <a:t>estese relazioni  commerciali </a:t>
            </a:r>
            <a:r>
              <a:rPr sz="1200" dirty="0">
                <a:latin typeface="Times New Roman"/>
                <a:cs typeface="Times New Roman"/>
              </a:rPr>
              <a:t>con le tribù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circostanti.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685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(833.4) 74:5.4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epoche </a:t>
            </a:r>
            <a:r>
              <a:rPr sz="1200" dirty="0">
                <a:latin typeface="Times New Roman"/>
                <a:cs typeface="Times New Roman"/>
              </a:rPr>
              <a:t>Adamo ed </a:t>
            </a:r>
            <a:r>
              <a:rPr sz="1200" spc="-5" dirty="0">
                <a:latin typeface="Times New Roman"/>
                <a:cs typeface="Times New Roman"/>
              </a:rPr>
              <a:t>Eva erano stati </a:t>
            </a:r>
            <a:r>
              <a:rPr sz="1200" dirty="0">
                <a:latin typeface="Times New Roman"/>
                <a:cs typeface="Times New Roman"/>
              </a:rPr>
              <a:t>istruiti </a:t>
            </a:r>
            <a:r>
              <a:rPr sz="1200" spc="-5" dirty="0">
                <a:latin typeface="Times New Roman"/>
                <a:cs typeface="Times New Roman"/>
              </a:rPr>
              <a:t>nella tecnica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miglioramento </a:t>
            </a:r>
            <a:r>
              <a:rPr sz="1200" dirty="0">
                <a:latin typeface="Times New Roman"/>
                <a:cs typeface="Times New Roman"/>
              </a:rPr>
              <a:t>di un mondo 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pronti a 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contributo specializzato all’avanzamento della civiltà evoluzionaria, </a:t>
            </a:r>
            <a:r>
              <a:rPr sz="1200" dirty="0">
                <a:latin typeface="Times New Roman"/>
                <a:cs typeface="Times New Roman"/>
              </a:rPr>
              <a:t>ma ora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trovavano di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a problemi  </a:t>
            </a:r>
            <a:r>
              <a:rPr sz="1200" spc="-5" dirty="0">
                <a:latin typeface="Times New Roman"/>
                <a:cs typeface="Times New Roman"/>
              </a:rPr>
              <a:t>pressanti, </a:t>
            </a:r>
            <a:r>
              <a:rPr sz="1200" dirty="0">
                <a:latin typeface="Times New Roman"/>
                <a:cs typeface="Times New Roman"/>
              </a:rPr>
              <a:t>come l’instaurazione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legge e dell’ordine in un mondo di </a:t>
            </a:r>
            <a:r>
              <a:rPr sz="1200" spc="-5" dirty="0">
                <a:latin typeface="Times New Roman"/>
                <a:cs typeface="Times New Roman"/>
              </a:rPr>
              <a:t>selvaggi,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barbari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esseri umani </a:t>
            </a:r>
            <a:r>
              <a:rPr sz="1200" dirty="0">
                <a:latin typeface="Times New Roman"/>
                <a:cs typeface="Times New Roman"/>
              </a:rPr>
              <a:t>semicivilizzati. </a:t>
            </a:r>
            <a:r>
              <a:rPr sz="1200" spc="-5" dirty="0">
                <a:latin typeface="Times New Roman"/>
                <a:cs typeface="Times New Roman"/>
              </a:rPr>
              <a:t>A  parte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crema </a:t>
            </a:r>
            <a:r>
              <a:rPr sz="1200" dirty="0">
                <a:latin typeface="Times New Roman"/>
                <a:cs typeface="Times New Roman"/>
              </a:rPr>
              <a:t>della popolazione </a:t>
            </a:r>
            <a:r>
              <a:rPr sz="1200" spc="-5" dirty="0">
                <a:latin typeface="Times New Roman"/>
                <a:cs typeface="Times New Roman"/>
              </a:rPr>
              <a:t>terrestre </a:t>
            </a:r>
            <a:r>
              <a:rPr sz="1200" dirty="0">
                <a:latin typeface="Times New Roman"/>
                <a:cs typeface="Times New Roman"/>
              </a:rPr>
              <a:t>riunita </a:t>
            </a:r>
            <a:r>
              <a:rPr sz="1200" spc="-5" dirty="0">
                <a:latin typeface="Times New Roman"/>
                <a:cs typeface="Times New Roman"/>
              </a:rPr>
              <a:t>nel Giardino, </a:t>
            </a:r>
            <a:r>
              <a:rPr sz="1200" dirty="0">
                <a:latin typeface="Times New Roman"/>
                <a:cs typeface="Times New Roman"/>
              </a:rPr>
              <a:t>solo pochi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qua e là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suscettibili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cultura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adamica.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79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(833.5) 74:5.5 </a:t>
            </a:r>
            <a:r>
              <a:rPr sz="1200" spc="-5" dirty="0">
                <a:latin typeface="Times New Roman"/>
                <a:cs typeface="Times New Roman"/>
              </a:rPr>
              <a:t>Adamo fece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sforzo eroico </a:t>
            </a:r>
            <a:r>
              <a:rPr sz="1200" dirty="0">
                <a:latin typeface="Times New Roman"/>
                <a:cs typeface="Times New Roman"/>
              </a:rPr>
              <a:t>e risoluto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istituire un </a:t>
            </a:r>
            <a:r>
              <a:rPr sz="1200" spc="-5" dirty="0">
                <a:latin typeface="Times New Roman"/>
                <a:cs typeface="Times New Roman"/>
              </a:rPr>
              <a:t>governo mondiale,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incontrò </a:t>
            </a:r>
            <a:r>
              <a:rPr sz="1200" dirty="0">
                <a:latin typeface="Times New Roman"/>
                <a:cs typeface="Times New Roman"/>
              </a:rPr>
              <a:t>una resistenza ostinata </a:t>
            </a:r>
            <a:r>
              <a:rPr sz="1200" spc="-5" dirty="0">
                <a:latin typeface="Times New Roman"/>
                <a:cs typeface="Times New Roman"/>
              </a:rPr>
              <a:t>ad ogni  tentativo. Adamo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già messo </a:t>
            </a:r>
            <a:r>
              <a:rPr sz="1200" dirty="0">
                <a:latin typeface="Times New Roman"/>
                <a:cs typeface="Times New Roman"/>
              </a:rPr>
              <a:t>in opera in tutto </a:t>
            </a:r>
            <a:r>
              <a:rPr sz="1200" spc="-5" dirty="0">
                <a:latin typeface="Times New Roman"/>
                <a:cs typeface="Times New Roman"/>
              </a:rPr>
              <a:t>Eden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controllo </a:t>
            </a:r>
            <a:r>
              <a:rPr sz="1200" spc="-5" dirty="0">
                <a:latin typeface="Times New Roman"/>
                <a:cs typeface="Times New Roman"/>
              </a:rPr>
              <a:t>collettivo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aveva federato </a:t>
            </a:r>
            <a:r>
              <a:rPr sz="1200" dirty="0">
                <a:latin typeface="Times New Roman"/>
                <a:cs typeface="Times New Roman"/>
              </a:rPr>
              <a:t>tutti questi gruppi  </a:t>
            </a:r>
            <a:r>
              <a:rPr sz="1200" spc="-5" dirty="0">
                <a:latin typeface="Times New Roman"/>
                <a:cs typeface="Times New Roman"/>
              </a:rPr>
              <a:t>nella lega edenica. </a:t>
            </a:r>
            <a:r>
              <a:rPr sz="1200" dirty="0">
                <a:latin typeface="Times New Roman"/>
                <a:cs typeface="Times New Roman"/>
              </a:rPr>
              <a:t>Ma dei disordini, disordini </a:t>
            </a:r>
            <a:r>
              <a:rPr sz="1200" spc="-5" dirty="0">
                <a:latin typeface="Times New Roman"/>
                <a:cs typeface="Times New Roman"/>
              </a:rPr>
              <a:t>gravi, avvennero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uscì </a:t>
            </a:r>
            <a:r>
              <a:rPr sz="1200" spc="-5" dirty="0">
                <a:latin typeface="Times New Roman"/>
                <a:cs typeface="Times New Roman"/>
              </a:rPr>
              <a:t>dal Giardino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cercò </a:t>
            </a:r>
            <a:r>
              <a:rPr sz="1200" dirty="0">
                <a:latin typeface="Times New Roman"/>
                <a:cs typeface="Times New Roman"/>
              </a:rPr>
              <a:t>di applicare queste </a:t>
            </a:r>
            <a:r>
              <a:rPr sz="1200" spc="-5" dirty="0">
                <a:latin typeface="Times New Roman"/>
                <a:cs typeface="Times New Roman"/>
              </a:rPr>
              <a:t>idee alle 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esterne.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gli associati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cercarono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lavorare fuori del Giardino si scontrarono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resistenza </a:t>
            </a:r>
            <a:r>
              <a:rPr sz="1200" dirty="0">
                <a:latin typeface="Times New Roman"/>
                <a:cs typeface="Times New Roman"/>
              </a:rPr>
              <a:t>diretta e </a:t>
            </a:r>
            <a:r>
              <a:rPr sz="1200" spc="-5" dirty="0">
                <a:latin typeface="Times New Roman"/>
                <a:cs typeface="Times New Roman"/>
              </a:rPr>
              <a:t>bene  organizzata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Daligastia.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decaduto era </a:t>
            </a:r>
            <a:r>
              <a:rPr sz="1200" dirty="0">
                <a:latin typeface="Times New Roman"/>
                <a:cs typeface="Times New Roman"/>
              </a:rPr>
              <a:t>stato deposto da </a:t>
            </a:r>
            <a:r>
              <a:rPr sz="1200" spc="-5" dirty="0">
                <a:latin typeface="Times New Roman"/>
                <a:cs typeface="Times New Roman"/>
              </a:rPr>
              <a:t>sovrano del </a:t>
            </a:r>
            <a:r>
              <a:rPr sz="1200" dirty="0">
                <a:latin typeface="Times New Roman"/>
                <a:cs typeface="Times New Roman"/>
              </a:rPr>
              <a:t>mondo, ma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rimosso </a:t>
            </a:r>
            <a:r>
              <a:rPr sz="1200" spc="-5" dirty="0">
                <a:latin typeface="Times New Roman"/>
                <a:cs typeface="Times New Roman"/>
              </a:rPr>
              <a:t>dal  pianeta. Egli era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grado, almeno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misura,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resistere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riabilitazione della società umana. </a:t>
            </a:r>
            <a:r>
              <a:rPr sz="1200" dirty="0">
                <a:latin typeface="Times New Roman"/>
                <a:cs typeface="Times New Roman"/>
              </a:rPr>
              <a:t>Adamo </a:t>
            </a:r>
            <a:r>
              <a:rPr sz="1200" spc="-5" dirty="0">
                <a:latin typeface="Times New Roman"/>
                <a:cs typeface="Times New Roman"/>
              </a:rPr>
              <a:t>tentò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guardia </a:t>
            </a:r>
            <a:r>
              <a:rPr sz="1200" dirty="0">
                <a:latin typeface="Times New Roman"/>
                <a:cs typeface="Times New Roman"/>
              </a:rPr>
              <a:t>le razze </a:t>
            </a:r>
            <a:r>
              <a:rPr sz="1200" spc="-5" dirty="0">
                <a:latin typeface="Times New Roman"/>
                <a:cs typeface="Times New Roman"/>
              </a:rPr>
              <a:t>contro Caligastia,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compito fu </a:t>
            </a:r>
            <a:r>
              <a:rPr sz="1200" spc="-5" dirty="0">
                <a:latin typeface="Times New Roman"/>
                <a:cs typeface="Times New Roman"/>
              </a:rPr>
              <a:t>reso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difficile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nemico </a:t>
            </a:r>
            <a:r>
              <a:rPr sz="1200" spc="-5" dirty="0">
                <a:latin typeface="Times New Roman"/>
                <a:cs typeface="Times New Roman"/>
              </a:rPr>
              <a:t>acerrimo era </a:t>
            </a:r>
            <a:r>
              <a:rPr sz="1200" dirty="0">
                <a:latin typeface="Times New Roman"/>
                <a:cs typeface="Times New Roman"/>
              </a:rPr>
              <a:t>invisibile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occhi dei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82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82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(833.6) 74:5.6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Edeniti </a:t>
            </a:r>
            <a:r>
              <a:rPr sz="1200" spc="-5" dirty="0">
                <a:latin typeface="Times New Roman"/>
                <a:cs typeface="Times New Roman"/>
              </a:rPr>
              <a:t>c’erano delle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confuse </a:t>
            </a:r>
            <a:r>
              <a:rPr sz="1200" dirty="0">
                <a:latin typeface="Times New Roman"/>
                <a:cs typeface="Times New Roman"/>
              </a:rPr>
              <a:t>che propendevano </a:t>
            </a:r>
            <a:r>
              <a:rPr sz="1200" spc="-5" dirty="0">
                <a:latin typeface="Times New Roman"/>
                <a:cs typeface="Times New Roman"/>
              </a:rPr>
              <a:t>verso 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di una libertà  </a:t>
            </a:r>
            <a:r>
              <a:rPr sz="1200" spc="-5" dirty="0">
                <a:latin typeface="Times New Roman"/>
                <a:cs typeface="Times New Roman"/>
              </a:rPr>
              <a:t>personale senza controlli;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causarono ad </a:t>
            </a:r>
            <a:r>
              <a:rPr sz="1200" dirty="0">
                <a:latin typeface="Times New Roman"/>
                <a:cs typeface="Times New Roman"/>
              </a:rPr>
              <a:t>Adamo </a:t>
            </a:r>
            <a:r>
              <a:rPr sz="1200" spc="-5" dirty="0">
                <a:latin typeface="Times New Roman"/>
                <a:cs typeface="Times New Roman"/>
              </a:rPr>
              <a:t>infinite difficoltà sconvolgendo </a:t>
            </a:r>
            <a:r>
              <a:rPr sz="1200" dirty="0">
                <a:latin typeface="Times New Roman"/>
                <a:cs typeface="Times New Roman"/>
              </a:rPr>
              <a:t>sempre i </a:t>
            </a:r>
            <a:r>
              <a:rPr sz="1200" spc="-5" dirty="0">
                <a:latin typeface="Times New Roman"/>
                <a:cs typeface="Times New Roman"/>
              </a:rPr>
              <a:t>piani meglio predisposti per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progresso ordinato ed </a:t>
            </a:r>
            <a:r>
              <a:rPr sz="1200" dirty="0">
                <a:latin typeface="Times New Roman"/>
                <a:cs typeface="Times New Roman"/>
              </a:rPr>
              <a:t>uno sviluppo </a:t>
            </a:r>
            <a:r>
              <a:rPr sz="1200" spc="-5" dirty="0">
                <a:latin typeface="Times New Roman"/>
                <a:cs typeface="Times New Roman"/>
              </a:rPr>
              <a:t>sostanziale.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fu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obbligato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rinunciare al </a:t>
            </a:r>
            <a:r>
              <a:rPr sz="1200" dirty="0">
                <a:latin typeface="Times New Roman"/>
                <a:cs typeface="Times New Roman"/>
              </a:rPr>
              <a:t>suo programma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socializzazione  </a:t>
            </a:r>
            <a:r>
              <a:rPr sz="1200" spc="-5" dirty="0">
                <a:latin typeface="Times New Roman"/>
                <a:cs typeface="Times New Roman"/>
              </a:rPr>
              <a:t>immediata; </a:t>
            </a:r>
            <a:r>
              <a:rPr sz="1200" dirty="0">
                <a:latin typeface="Times New Roman"/>
                <a:cs typeface="Times New Roman"/>
              </a:rPr>
              <a:t>ritornò </a:t>
            </a:r>
            <a:r>
              <a:rPr sz="1200" spc="-5" dirty="0">
                <a:latin typeface="Times New Roman"/>
                <a:cs typeface="Times New Roman"/>
              </a:rPr>
              <a:t>al metodo </a:t>
            </a:r>
            <a:r>
              <a:rPr sz="1200" dirty="0">
                <a:latin typeface="Times New Roman"/>
                <a:cs typeface="Times New Roman"/>
              </a:rPr>
              <a:t>di organizzazione di </a:t>
            </a:r>
            <a:r>
              <a:rPr sz="1200" spc="-5" dirty="0">
                <a:latin typeface="Times New Roman"/>
                <a:cs typeface="Times New Roman"/>
              </a:rPr>
              <a:t>Van, dividendo gli Edeniti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compagnie </a:t>
            </a:r>
            <a:r>
              <a:rPr sz="1200" dirty="0">
                <a:latin typeface="Times New Roman"/>
                <a:cs typeface="Times New Roman"/>
              </a:rPr>
              <a:t>di cento con un </a:t>
            </a:r>
            <a:r>
              <a:rPr sz="1200" spc="-5" dirty="0">
                <a:latin typeface="Times New Roman"/>
                <a:cs typeface="Times New Roman"/>
              </a:rPr>
              <a:t>capitano </a:t>
            </a:r>
            <a:r>
              <a:rPr sz="1200" dirty="0">
                <a:latin typeface="Times New Roman"/>
                <a:cs typeface="Times New Roman"/>
              </a:rPr>
              <a:t>per ciascuna e  </a:t>
            </a:r>
            <a:r>
              <a:rPr sz="1200" spc="-5" dirty="0">
                <a:latin typeface="Times New Roman"/>
                <a:cs typeface="Times New Roman"/>
              </a:rPr>
              <a:t>luogotenenti </a:t>
            </a:r>
            <a:r>
              <a:rPr sz="1200" dirty="0">
                <a:latin typeface="Times New Roman"/>
                <a:cs typeface="Times New Roman"/>
              </a:rPr>
              <a:t>responsabili di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dieci.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(834.1) 74:5.7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erano venuti </a:t>
            </a:r>
            <a:r>
              <a:rPr sz="1200" dirty="0">
                <a:latin typeface="Times New Roman"/>
                <a:cs typeface="Times New Roman"/>
              </a:rPr>
              <a:t>per istituire un </a:t>
            </a:r>
            <a:r>
              <a:rPr sz="1200" spc="-5" dirty="0">
                <a:latin typeface="Times New Roman"/>
                <a:cs typeface="Times New Roman"/>
              </a:rPr>
              <a:t>governo rappresentativo al </a:t>
            </a:r>
            <a:r>
              <a:rPr sz="1200" dirty="0">
                <a:latin typeface="Times New Roman"/>
                <a:cs typeface="Times New Roman"/>
              </a:rPr>
              <a:t>posto di uno </a:t>
            </a:r>
            <a:r>
              <a:rPr sz="1200" spc="-5" dirty="0">
                <a:latin typeface="Times New Roman"/>
                <a:cs typeface="Times New Roman"/>
              </a:rPr>
              <a:t>monarchico, </a:t>
            </a:r>
            <a:r>
              <a:rPr sz="1200" dirty="0">
                <a:latin typeface="Times New Roman"/>
                <a:cs typeface="Times New Roman"/>
              </a:rPr>
              <a:t>ma non trovarono </a:t>
            </a:r>
            <a:r>
              <a:rPr sz="1200" spc="-5" dirty="0">
                <a:latin typeface="Times New Roman"/>
                <a:cs typeface="Times New Roman"/>
              </a:rPr>
              <a:t>alcun  governo degno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superficie della terra. Per </a:t>
            </a:r>
            <a:r>
              <a:rPr sz="1200" dirty="0">
                <a:latin typeface="Times New Roman"/>
                <a:cs typeface="Times New Roman"/>
              </a:rPr>
              <a:t>il momento </a:t>
            </a:r>
            <a:r>
              <a:rPr sz="1200" spc="-5" dirty="0">
                <a:latin typeface="Times New Roman"/>
                <a:cs typeface="Times New Roman"/>
              </a:rPr>
              <a:t>Adamo abbandonò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stabilire un governo  </a:t>
            </a:r>
            <a:r>
              <a:rPr sz="1200" spc="-5" dirty="0">
                <a:latin typeface="Times New Roman"/>
                <a:cs typeface="Times New Roman"/>
              </a:rPr>
              <a:t>rappresentativo </a:t>
            </a:r>
            <a:r>
              <a:rPr sz="1200" dirty="0">
                <a:latin typeface="Times New Roman"/>
                <a:cs typeface="Times New Roman"/>
              </a:rPr>
              <a:t>e, </a:t>
            </a:r>
            <a:r>
              <a:rPr sz="1200" spc="-5" dirty="0">
                <a:latin typeface="Times New Roman"/>
                <a:cs typeface="Times New Roman"/>
              </a:rPr>
              <a:t>prima del crollo del regime </a:t>
            </a:r>
            <a:r>
              <a:rPr sz="1200" dirty="0">
                <a:latin typeface="Times New Roman"/>
                <a:cs typeface="Times New Roman"/>
              </a:rPr>
              <a:t>edenico, </a:t>
            </a:r>
            <a:r>
              <a:rPr sz="1200" spc="-5" dirty="0">
                <a:latin typeface="Times New Roman"/>
                <a:cs typeface="Times New Roman"/>
              </a:rPr>
              <a:t>riuscì ad </a:t>
            </a:r>
            <a:r>
              <a:rPr sz="1200" dirty="0">
                <a:latin typeface="Times New Roman"/>
                <a:cs typeface="Times New Roman"/>
              </a:rPr>
              <a:t>istituire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centinaio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centri commerciali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sociali esterni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forti personalità governavano </a:t>
            </a:r>
            <a:r>
              <a:rPr sz="1200" dirty="0">
                <a:latin typeface="Times New Roman"/>
                <a:cs typeface="Times New Roman"/>
              </a:rPr>
              <a:t>in nome suo.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era stata organizzata in </a:t>
            </a:r>
            <a:r>
              <a:rPr sz="1200" spc="-5" dirty="0">
                <a:latin typeface="Times New Roman"/>
                <a:cs typeface="Times New Roman"/>
              </a:rPr>
              <a:t>precedenza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Amadon.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045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(834.2) 74:5.8 </a:t>
            </a:r>
            <a:r>
              <a:rPr sz="1200" spc="-5" dirty="0">
                <a:latin typeface="Times New Roman"/>
                <a:cs typeface="Times New Roman"/>
              </a:rPr>
              <a:t>L’invio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ambasciatori </a:t>
            </a:r>
            <a:r>
              <a:rPr sz="1200" dirty="0">
                <a:latin typeface="Times New Roman"/>
                <a:cs typeface="Times New Roman"/>
              </a:rPr>
              <a:t>da una tribù </a:t>
            </a:r>
            <a:r>
              <a:rPr sz="1200" spc="-5" dirty="0">
                <a:latin typeface="Times New Roman"/>
                <a:cs typeface="Times New Roman"/>
              </a:rPr>
              <a:t>ad un’altra </a:t>
            </a:r>
            <a:r>
              <a:rPr sz="1200" dirty="0">
                <a:latin typeface="Times New Roman"/>
                <a:cs typeface="Times New Roman"/>
              </a:rPr>
              <a:t>data </a:t>
            </a:r>
            <a:r>
              <a:rPr sz="1200" spc="-5" dirty="0">
                <a:latin typeface="Times New Roman"/>
                <a:cs typeface="Times New Roman"/>
              </a:rPr>
              <a:t>dai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Adamo. Questo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grande passo </a:t>
            </a:r>
            <a:r>
              <a:rPr sz="1200" dirty="0">
                <a:latin typeface="Times New Roman"/>
                <a:cs typeface="Times New Roman"/>
              </a:rPr>
              <a:t>in avanti  </a:t>
            </a:r>
            <a:r>
              <a:rPr sz="1200" spc="-5" dirty="0">
                <a:latin typeface="Times New Roman"/>
                <a:cs typeface="Times New Roman"/>
              </a:rPr>
              <a:t>nell’evoluzione del</a:t>
            </a:r>
            <a:r>
              <a:rPr sz="1200" dirty="0">
                <a:latin typeface="Times New Roman"/>
                <a:cs typeface="Times New Roman"/>
              </a:rPr>
              <a:t> governo.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vita familiare di Adamo ed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Eva</a:t>
            </a:r>
            <a:endParaRPr sz="1600">
              <a:latin typeface="Times New Roman"/>
              <a:cs typeface="Times New Roman"/>
            </a:endParaRPr>
          </a:p>
          <a:p>
            <a:pPr marL="76200" marR="106045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(834.3) 74:6.1 </a:t>
            </a:r>
            <a:r>
              <a:rPr sz="1200" spc="-5" dirty="0">
                <a:latin typeface="Times New Roman"/>
                <a:cs typeface="Times New Roman"/>
              </a:rPr>
              <a:t>L’area </a:t>
            </a:r>
            <a:r>
              <a:rPr sz="1200" dirty="0">
                <a:latin typeface="Times New Roman"/>
                <a:cs typeface="Times New Roman"/>
              </a:rPr>
              <a:t>riservata </a:t>
            </a:r>
            <a:r>
              <a:rPr sz="1200" spc="-5" dirty="0">
                <a:latin typeface="Times New Roman"/>
                <a:cs typeface="Times New Roman"/>
              </a:rPr>
              <a:t>alla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era poco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milletrecento ettari. Negli immediati dintorni </a:t>
            </a:r>
            <a:r>
              <a:rPr sz="1200" dirty="0">
                <a:latin typeface="Times New Roman"/>
                <a:cs typeface="Times New Roman"/>
              </a:rPr>
              <a:t>di questa zona di  </a:t>
            </a:r>
            <a:r>
              <a:rPr sz="1200" spc="-5" dirty="0">
                <a:latin typeface="Times New Roman"/>
                <a:cs typeface="Times New Roman"/>
              </a:rPr>
              <a:t>abitazione erano stati </a:t>
            </a:r>
            <a:r>
              <a:rPr sz="1200" dirty="0">
                <a:latin typeface="Times New Roman"/>
                <a:cs typeface="Times New Roman"/>
              </a:rPr>
              <a:t>adottati </a:t>
            </a:r>
            <a:r>
              <a:rPr sz="1200" spc="-5" dirty="0">
                <a:latin typeface="Times New Roman"/>
                <a:cs typeface="Times New Roman"/>
              </a:rPr>
              <a:t>provvedimenti per alloggiare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trecentomila discendenti </a:t>
            </a:r>
            <a:r>
              <a:rPr sz="1200" dirty="0">
                <a:latin typeface="Times New Roman"/>
                <a:cs typeface="Times New Roman"/>
              </a:rPr>
              <a:t>di razza </a:t>
            </a:r>
            <a:r>
              <a:rPr sz="1200" spc="-5" dirty="0">
                <a:latin typeface="Times New Roman"/>
                <a:cs typeface="Times New Roman"/>
              </a:rPr>
              <a:t>pura. Ma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costruita </a:t>
            </a:r>
            <a:r>
              <a:rPr sz="1200" spc="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degli edifici progettati.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dei componenti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adamica fosse cresciuto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prima  </a:t>
            </a:r>
            <a:r>
              <a:rPr sz="1200" spc="-5" dirty="0">
                <a:latin typeface="Times New Roman"/>
                <a:cs typeface="Times New Roman"/>
              </a:rPr>
              <a:t>riserva, l’intero </a:t>
            </a:r>
            <a:r>
              <a:rPr sz="1200" dirty="0">
                <a:latin typeface="Times New Roman"/>
                <a:cs typeface="Times New Roman"/>
              </a:rPr>
              <a:t>piano edenico </a:t>
            </a:r>
            <a:r>
              <a:rPr sz="1200" spc="-5" dirty="0">
                <a:latin typeface="Times New Roman"/>
                <a:cs typeface="Times New Roman"/>
              </a:rPr>
              <a:t>era stato sconvolto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Giardino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evacuato.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420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(834.4) 74:6.2 </a:t>
            </a:r>
            <a:r>
              <a:rPr sz="1200" spc="-5" dirty="0">
                <a:latin typeface="Times New Roman"/>
                <a:cs typeface="Times New Roman"/>
              </a:rPr>
              <a:t>Adamson 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primogenito della </a:t>
            </a:r>
            <a:r>
              <a:rPr sz="1200" dirty="0">
                <a:latin typeface="Times New Roman"/>
                <a:cs typeface="Times New Roman"/>
              </a:rPr>
              <a:t>razza viola di </a:t>
            </a:r>
            <a:r>
              <a:rPr sz="1200" spc="-5" dirty="0">
                <a:latin typeface="Times New Roman"/>
                <a:cs typeface="Times New Roman"/>
              </a:rPr>
              <a:t>Urantia, seguito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sua sorella </a:t>
            </a:r>
            <a:r>
              <a:rPr sz="1200" dirty="0">
                <a:latin typeface="Times New Roman"/>
                <a:cs typeface="Times New Roman"/>
              </a:rPr>
              <a:t>e da Eveson, il </a:t>
            </a:r>
            <a:r>
              <a:rPr sz="1200" spc="-5" dirty="0">
                <a:latin typeface="Times New Roman"/>
                <a:cs typeface="Times New Roman"/>
              </a:rPr>
              <a:t>secondo figlio </a:t>
            </a:r>
            <a:r>
              <a:rPr sz="1200" dirty="0">
                <a:latin typeface="Times New Roman"/>
                <a:cs typeface="Times New Roman"/>
              </a:rPr>
              <a:t>di Adamo ed  </a:t>
            </a:r>
            <a:r>
              <a:rPr sz="1200" spc="-5" dirty="0">
                <a:latin typeface="Times New Roman"/>
                <a:cs typeface="Times New Roman"/>
              </a:rPr>
              <a:t>Eva. </a:t>
            </a:r>
            <a:r>
              <a:rPr sz="1200" dirty="0">
                <a:latin typeface="Times New Roman"/>
                <a:cs typeface="Times New Roman"/>
              </a:rPr>
              <a:t>Eva era madre di cinque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prima della partenza </a:t>
            </a:r>
            <a:r>
              <a:rPr sz="1200" spc="-5" dirty="0">
                <a:latin typeface="Times New Roman"/>
                <a:cs typeface="Times New Roman"/>
              </a:rPr>
              <a:t>dei Melchizedek </a:t>
            </a:r>
            <a:r>
              <a:rPr sz="1200" dirty="0">
                <a:latin typeface="Times New Roman"/>
                <a:cs typeface="Times New Roman"/>
              </a:rPr>
              <a:t>— tre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due </a:t>
            </a:r>
            <a:r>
              <a:rPr sz="1200" spc="-5" dirty="0">
                <a:latin typeface="Times New Roman"/>
                <a:cs typeface="Times New Roman"/>
              </a:rPr>
              <a:t>figlie.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due furono </a:t>
            </a:r>
            <a:r>
              <a:rPr sz="1200" spc="-5" dirty="0">
                <a:latin typeface="Times New Roman"/>
                <a:cs typeface="Times New Roman"/>
              </a:rPr>
              <a:t>dei  gemelli.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 suo errore </a:t>
            </a:r>
            <a:r>
              <a:rPr sz="1200" dirty="0">
                <a:latin typeface="Times New Roman"/>
                <a:cs typeface="Times New Roman"/>
              </a:rPr>
              <a:t>essa aveva </a:t>
            </a:r>
            <a:r>
              <a:rPr sz="1200" spc="-5" dirty="0">
                <a:latin typeface="Times New Roman"/>
                <a:cs typeface="Times New Roman"/>
              </a:rPr>
              <a:t>messo 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sessantatré figli, trentadue femmine </a:t>
            </a:r>
            <a:r>
              <a:rPr sz="1200" dirty="0">
                <a:latin typeface="Times New Roman"/>
                <a:cs typeface="Times New Roman"/>
              </a:rPr>
              <a:t>e trentuno </a:t>
            </a:r>
            <a:r>
              <a:rPr sz="1200" spc="-5" dirty="0">
                <a:latin typeface="Times New Roman"/>
                <a:cs typeface="Times New Roman"/>
              </a:rPr>
              <a:t>maschi. Quando </a:t>
            </a:r>
            <a:r>
              <a:rPr sz="1200" dirty="0">
                <a:latin typeface="Times New Roman"/>
                <a:cs typeface="Times New Roman"/>
              </a:rPr>
              <a:t>Adamo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Eva </a:t>
            </a:r>
            <a:r>
              <a:rPr sz="1200" spc="-5" dirty="0">
                <a:latin typeface="Times New Roman"/>
                <a:cs typeface="Times New Roman"/>
              </a:rPr>
              <a:t>lasciarono </a:t>
            </a:r>
            <a:r>
              <a:rPr sz="1200" dirty="0">
                <a:latin typeface="Times New Roman"/>
                <a:cs typeface="Times New Roman"/>
              </a:rPr>
              <a:t>il Giardino, la </a:t>
            </a:r>
            <a:r>
              <a:rPr sz="1200" spc="-5" dirty="0">
                <a:latin typeface="Times New Roman"/>
                <a:cs typeface="Times New Roman"/>
              </a:rPr>
              <a:t>loro famiglia comprendeva </a:t>
            </a:r>
            <a:r>
              <a:rPr sz="1200" dirty="0">
                <a:latin typeface="Times New Roman"/>
                <a:cs typeface="Times New Roman"/>
              </a:rPr>
              <a:t>quattro </a:t>
            </a:r>
            <a:r>
              <a:rPr sz="1200" spc="-5" dirty="0">
                <a:latin typeface="Times New Roman"/>
                <a:cs typeface="Times New Roman"/>
              </a:rPr>
              <a:t>generazioni che contavano </a:t>
            </a:r>
            <a:r>
              <a:rPr sz="1200" dirty="0">
                <a:latin typeface="Times New Roman"/>
                <a:cs typeface="Times New Roman"/>
              </a:rPr>
              <a:t>1.647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razza </a:t>
            </a:r>
            <a:r>
              <a:rPr sz="1200" spc="-5" dirty="0">
                <a:latin typeface="Times New Roman"/>
                <a:cs typeface="Times New Roman"/>
              </a:rPr>
              <a:t>pura. Essi  ebbero quarantadue figli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lasciato </a:t>
            </a:r>
            <a:r>
              <a:rPr sz="1200" dirty="0">
                <a:latin typeface="Times New Roman"/>
                <a:cs typeface="Times New Roman"/>
              </a:rPr>
              <a:t>il Giardino, senza </a:t>
            </a:r>
            <a:r>
              <a:rPr sz="1200" spc="-5" dirty="0">
                <a:latin typeface="Times New Roman"/>
                <a:cs typeface="Times New Roman"/>
              </a:rPr>
              <a:t>contare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congiunta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stirpe </a:t>
            </a:r>
            <a:r>
              <a:rPr sz="1200" spc="5" dirty="0">
                <a:latin typeface="Times New Roman"/>
                <a:cs typeface="Times New Roman"/>
              </a:rPr>
              <a:t>mortale  </a:t>
            </a:r>
            <a:r>
              <a:rPr sz="1200" spc="-5" dirty="0">
                <a:latin typeface="Times New Roman"/>
                <a:cs typeface="Times New Roman"/>
              </a:rPr>
              <a:t>della terra.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cifre </a:t>
            </a:r>
            <a:r>
              <a:rPr sz="1200" dirty="0">
                <a:latin typeface="Times New Roman"/>
                <a:cs typeface="Times New Roman"/>
              </a:rPr>
              <a:t>non includono la discendenza </a:t>
            </a:r>
            <a:r>
              <a:rPr sz="1200" spc="-5" dirty="0">
                <a:latin typeface="Times New Roman"/>
                <a:cs typeface="Times New Roman"/>
              </a:rPr>
              <a:t>adamica presso </a:t>
            </a:r>
            <a:r>
              <a:rPr sz="1200" dirty="0">
                <a:latin typeface="Times New Roman"/>
                <a:cs typeface="Times New Roman"/>
              </a:rPr>
              <a:t>i Noditi e le razze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90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(834.5) 74:6.3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adamici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cessavano </a:t>
            </a:r>
            <a:r>
              <a:rPr sz="1200" dirty="0">
                <a:latin typeface="Times New Roman"/>
                <a:cs typeface="Times New Roman"/>
              </a:rPr>
              <a:t>di nutrirsi al </a:t>
            </a:r>
            <a:r>
              <a:rPr sz="1200" spc="-5" dirty="0">
                <a:latin typeface="Times New Roman"/>
                <a:cs typeface="Times New Roman"/>
              </a:rPr>
              <a:t>seno della </a:t>
            </a:r>
            <a:r>
              <a:rPr sz="1200" dirty="0">
                <a:latin typeface="Times New Roman"/>
                <a:cs typeface="Times New Roman"/>
              </a:rPr>
              <a:t>madre </a:t>
            </a:r>
            <a:r>
              <a:rPr sz="1200" spc="-5" dirty="0">
                <a:latin typeface="Times New Roman"/>
                <a:cs typeface="Times New Roman"/>
              </a:rPr>
              <a:t>all’età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bevevano </a:t>
            </a:r>
            <a:r>
              <a:rPr sz="1200" dirty="0">
                <a:latin typeface="Times New Roman"/>
                <a:cs typeface="Times New Roman"/>
              </a:rPr>
              <a:t>latte di </a:t>
            </a:r>
            <a:r>
              <a:rPr sz="1200" spc="-5" dirty="0">
                <a:latin typeface="Times New Roman"/>
                <a:cs typeface="Times New Roman"/>
              </a:rPr>
              <a:t>animali. </a:t>
            </a:r>
            <a:r>
              <a:rPr sz="1200" dirty="0">
                <a:latin typeface="Times New Roman"/>
                <a:cs typeface="Times New Roman"/>
              </a:rPr>
              <a:t>Eva  poteva </a:t>
            </a:r>
            <a:r>
              <a:rPr sz="1200" spc="-5" dirty="0">
                <a:latin typeface="Times New Roman"/>
                <a:cs typeface="Times New Roman"/>
              </a:rPr>
              <a:t>procurarsi </a:t>
            </a:r>
            <a:r>
              <a:rPr sz="1200" dirty="0">
                <a:latin typeface="Times New Roman"/>
                <a:cs typeface="Times New Roman"/>
              </a:rPr>
              <a:t>il latte di una </a:t>
            </a:r>
            <a:r>
              <a:rPr sz="1200" spc="-5" dirty="0">
                <a:latin typeface="Times New Roman"/>
                <a:cs typeface="Times New Roman"/>
              </a:rPr>
              <a:t>grande varietà </a:t>
            </a:r>
            <a:r>
              <a:rPr sz="1200" dirty="0">
                <a:latin typeface="Times New Roman"/>
                <a:cs typeface="Times New Roman"/>
              </a:rPr>
              <a:t>di noci ed il </a:t>
            </a:r>
            <a:r>
              <a:rPr sz="1200" spc="-5" dirty="0">
                <a:latin typeface="Times New Roman"/>
                <a:cs typeface="Times New Roman"/>
              </a:rPr>
              <a:t>succo </a:t>
            </a:r>
            <a:r>
              <a:rPr sz="1200" dirty="0">
                <a:latin typeface="Times New Roman"/>
                <a:cs typeface="Times New Roman"/>
              </a:rPr>
              <a:t>di molti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e, </a:t>
            </a:r>
            <a:r>
              <a:rPr sz="1200" spc="-5" dirty="0">
                <a:latin typeface="Times New Roman"/>
                <a:cs typeface="Times New Roman"/>
              </a:rPr>
              <a:t>conoscendo </a:t>
            </a:r>
            <a:r>
              <a:rPr sz="1200" dirty="0">
                <a:latin typeface="Times New Roman"/>
                <a:cs typeface="Times New Roman"/>
              </a:rPr>
              <a:t>perfettamente la </a:t>
            </a:r>
            <a:r>
              <a:rPr sz="1200" spc="-5" dirty="0">
                <a:latin typeface="Times New Roman"/>
                <a:cs typeface="Times New Roman"/>
              </a:rPr>
              <a:t>chimica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l’energia 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alimenti, essa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combinava </a:t>
            </a:r>
            <a:r>
              <a:rPr sz="1200" dirty="0">
                <a:latin typeface="Times New Roman"/>
                <a:cs typeface="Times New Roman"/>
              </a:rPr>
              <a:t>opportunamente </a:t>
            </a:r>
            <a:r>
              <a:rPr sz="1200" spc="-5" dirty="0">
                <a:latin typeface="Times New Roman"/>
                <a:cs typeface="Times New Roman"/>
              </a:rPr>
              <a:t>per nutrire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figli 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comparsa dei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096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(834.6) 74:6.4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cottura </a:t>
            </a:r>
            <a:r>
              <a:rPr sz="1200" dirty="0">
                <a:latin typeface="Times New Roman"/>
                <a:cs typeface="Times New Roman"/>
              </a:rPr>
              <a:t>era universalmente </a:t>
            </a:r>
            <a:r>
              <a:rPr sz="1200" spc="-5" dirty="0">
                <a:latin typeface="Times New Roman"/>
                <a:cs typeface="Times New Roman"/>
              </a:rPr>
              <a:t>impiegata fuori dell’immediato settore adamico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cuoceva alcunché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Adamo. Essi trovavano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— frutti, </a:t>
            </a:r>
            <a:r>
              <a:rPr sz="1200" spc="-5" dirty="0">
                <a:latin typeface="Times New Roman"/>
                <a:cs typeface="Times New Roman"/>
              </a:rPr>
              <a:t>noci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cereali </a:t>
            </a:r>
            <a:r>
              <a:rPr sz="1200" dirty="0">
                <a:latin typeface="Times New Roman"/>
                <a:cs typeface="Times New Roman"/>
              </a:rPr>
              <a:t>— pronti via via </a:t>
            </a:r>
            <a:r>
              <a:rPr sz="1200" spc="-5" dirty="0">
                <a:latin typeface="Times New Roman"/>
                <a:cs typeface="Times New Roman"/>
              </a:rPr>
              <a:t>che maturavano. Essi mangiavano </a:t>
            </a:r>
            <a:r>
              <a:rPr sz="1200" dirty="0">
                <a:latin typeface="Times New Roman"/>
                <a:cs typeface="Times New Roman"/>
              </a:rPr>
              <a:t>una sola volta  </a:t>
            </a:r>
            <a:r>
              <a:rPr sz="1200" spc="-5" dirty="0">
                <a:latin typeface="Times New Roman"/>
                <a:cs typeface="Times New Roman"/>
              </a:rPr>
              <a:t>al giorno, </a:t>
            </a:r>
            <a:r>
              <a:rPr sz="1200" dirty="0">
                <a:latin typeface="Times New Roman"/>
                <a:cs typeface="Times New Roman"/>
              </a:rPr>
              <a:t>poco dopo </a:t>
            </a:r>
            <a:r>
              <a:rPr sz="1200" spc="-5" dirty="0">
                <a:latin typeface="Times New Roman"/>
                <a:cs typeface="Times New Roman"/>
              </a:rPr>
              <a:t>mezzogiorno. Adamo </a:t>
            </a:r>
            <a:r>
              <a:rPr sz="1200" dirty="0">
                <a:latin typeface="Times New Roman"/>
                <a:cs typeface="Times New Roman"/>
              </a:rPr>
              <a:t>ed Eva </a:t>
            </a:r>
            <a:r>
              <a:rPr sz="1200" spc="-5" dirty="0">
                <a:latin typeface="Times New Roman"/>
                <a:cs typeface="Times New Roman"/>
              </a:rPr>
              <a:t>assorbivano </a:t>
            </a:r>
            <a:r>
              <a:rPr sz="1200" dirty="0">
                <a:latin typeface="Times New Roman"/>
                <a:cs typeface="Times New Roman"/>
              </a:rPr>
              <a:t>anche “luce </a:t>
            </a:r>
            <a:r>
              <a:rPr sz="1200" spc="-5" dirty="0">
                <a:latin typeface="Times New Roman"/>
                <a:cs typeface="Times New Roman"/>
              </a:rPr>
              <a:t>ed energia” direttamente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emanazioni </a:t>
            </a:r>
            <a:r>
              <a:rPr sz="1200" spc="-5" dirty="0">
                <a:latin typeface="Times New Roman"/>
                <a:cs typeface="Times New Roman"/>
              </a:rPr>
              <a:t>spaziali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congiunzione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sostegno dell’albero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35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(834.7) 74:6.5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di Adamo ed </a:t>
            </a:r>
            <a:r>
              <a:rPr sz="1200" spc="-5" dirty="0">
                <a:latin typeface="Times New Roman"/>
                <a:cs typeface="Times New Roman"/>
              </a:rPr>
              <a:t>Eva emettevano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bagliore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vestiti </a:t>
            </a:r>
            <a:r>
              <a:rPr sz="1200" dirty="0">
                <a:latin typeface="Times New Roman"/>
                <a:cs typeface="Times New Roman"/>
              </a:rPr>
              <a:t>conformemente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costumi dei loro  </a:t>
            </a:r>
            <a:r>
              <a:rPr sz="1200" spc="-5" dirty="0">
                <a:latin typeface="Times New Roman"/>
                <a:cs typeface="Times New Roman"/>
              </a:rPr>
              <a:t>associati. Mentre si </a:t>
            </a:r>
            <a:r>
              <a:rPr sz="1200" dirty="0">
                <a:latin typeface="Times New Roman"/>
                <a:cs typeface="Times New Roman"/>
              </a:rPr>
              <a:t>vestivano molto </a:t>
            </a:r>
            <a:r>
              <a:rPr sz="1200" spc="-5" dirty="0">
                <a:latin typeface="Times New Roman"/>
                <a:cs typeface="Times New Roman"/>
              </a:rPr>
              <a:t>leggermente durante </a:t>
            </a:r>
            <a:r>
              <a:rPr sz="1200" dirty="0">
                <a:latin typeface="Times New Roman"/>
                <a:cs typeface="Times New Roman"/>
              </a:rPr>
              <a:t>il giorno, </a:t>
            </a:r>
            <a:r>
              <a:rPr sz="1200" spc="-5" dirty="0">
                <a:latin typeface="Times New Roman"/>
                <a:cs typeface="Times New Roman"/>
              </a:rPr>
              <a:t>di sera si avvolgevano con delle coperte. L’origine </a:t>
            </a:r>
            <a:r>
              <a:rPr sz="1200" dirty="0">
                <a:latin typeface="Times New Roman"/>
                <a:cs typeface="Times New Roman"/>
              </a:rPr>
              <a:t>dell’alone  </a:t>
            </a:r>
            <a:r>
              <a:rPr sz="1200" spc="-5" dirty="0">
                <a:latin typeface="Times New Roman"/>
                <a:cs typeface="Times New Roman"/>
              </a:rPr>
              <a:t>tradizionale che circonda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testa delle </a:t>
            </a:r>
            <a:r>
              <a:rPr sz="1200" dirty="0">
                <a:latin typeface="Times New Roman"/>
                <a:cs typeface="Times New Roman"/>
              </a:rPr>
              <a:t>persone ritenute pie e sante data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tempi 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Eva. </a:t>
            </a:r>
            <a:r>
              <a:rPr sz="1200" dirty="0">
                <a:latin typeface="Times New Roman"/>
                <a:cs typeface="Times New Roman"/>
              </a:rPr>
              <a:t>Poiché le </a:t>
            </a:r>
            <a:r>
              <a:rPr sz="1200" spc="-5" dirty="0">
                <a:latin typeface="Times New Roman"/>
                <a:cs typeface="Times New Roman"/>
              </a:rPr>
              <a:t>emanazioni </a:t>
            </a:r>
            <a:r>
              <a:rPr sz="1200" dirty="0">
                <a:latin typeface="Times New Roman"/>
                <a:cs typeface="Times New Roman"/>
              </a:rPr>
              <a:t>luminose  </a:t>
            </a:r>
            <a:r>
              <a:rPr sz="1200" spc="-5" dirty="0">
                <a:latin typeface="Times New Roman"/>
                <a:cs typeface="Times New Roman"/>
              </a:rPr>
              <a:t>dei loro corpi erano così abbondantemente </a:t>
            </a:r>
            <a:r>
              <a:rPr sz="1200" dirty="0">
                <a:latin typeface="Times New Roman"/>
                <a:cs typeface="Times New Roman"/>
              </a:rPr>
              <a:t>nascoste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vestiti, solo la </a:t>
            </a:r>
            <a:r>
              <a:rPr sz="1200" spc="-5" dirty="0">
                <a:latin typeface="Times New Roman"/>
                <a:cs typeface="Times New Roman"/>
              </a:rPr>
              <a:t>luce che </a:t>
            </a:r>
            <a:r>
              <a:rPr sz="1200" dirty="0">
                <a:latin typeface="Times New Roman"/>
                <a:cs typeface="Times New Roman"/>
              </a:rPr>
              <a:t>irradiava dalle loro teste </a:t>
            </a:r>
            <a:r>
              <a:rPr sz="1200" spc="-5" dirty="0">
                <a:latin typeface="Times New Roman"/>
                <a:cs typeface="Times New Roman"/>
              </a:rPr>
              <a:t>era discernibile.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Adamson illustrarono sempre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loro concetto degli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ritenuti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uno sviluppo  </a:t>
            </a:r>
            <a:r>
              <a:rPr sz="1200" spc="-5" dirty="0">
                <a:latin typeface="Times New Roman"/>
                <a:cs typeface="Times New Roman"/>
              </a:rPr>
              <a:t>spirituale straordinario.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7845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784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(834.8) 74:6.6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potevano comunicare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con l’altra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figli diretti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distanza di </a:t>
            </a:r>
            <a:r>
              <a:rPr sz="1200" spc="-5" dirty="0">
                <a:latin typeface="Times New Roman"/>
                <a:cs typeface="Times New Roman"/>
              </a:rPr>
              <a:t>circa ottanta  chilometri. Questo </a:t>
            </a:r>
            <a:r>
              <a:rPr sz="1200" dirty="0">
                <a:latin typeface="Times New Roman"/>
                <a:cs typeface="Times New Roman"/>
              </a:rPr>
              <a:t>scambio di </a:t>
            </a:r>
            <a:r>
              <a:rPr sz="1200" spc="-5" dirty="0">
                <a:latin typeface="Times New Roman"/>
                <a:cs typeface="Times New Roman"/>
              </a:rPr>
              <a:t>pensieri era effettuato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delicati </a:t>
            </a:r>
            <a:r>
              <a:rPr sz="1200" spc="-5" dirty="0">
                <a:latin typeface="Times New Roman"/>
                <a:cs typeface="Times New Roman"/>
              </a:rPr>
              <a:t>alveoli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gas </a:t>
            </a:r>
            <a:r>
              <a:rPr sz="1200" dirty="0">
                <a:latin typeface="Times New Roman"/>
                <a:cs typeface="Times New Roman"/>
              </a:rPr>
              <a:t>situati molto vicino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strutture  cerebrali. Per </a:t>
            </a:r>
            <a:r>
              <a:rPr sz="1200" dirty="0">
                <a:latin typeface="Times New Roman"/>
                <a:cs typeface="Times New Roman"/>
              </a:rPr>
              <a:t>mezzo di questo </a:t>
            </a:r>
            <a:r>
              <a:rPr sz="1200" spc="-5" dirty="0">
                <a:latin typeface="Times New Roman"/>
                <a:cs typeface="Times New Roman"/>
              </a:rPr>
              <a:t>meccanismo essi </a:t>
            </a:r>
            <a:r>
              <a:rPr sz="1200" dirty="0">
                <a:latin typeface="Times New Roman"/>
                <a:cs typeface="Times New Roman"/>
              </a:rPr>
              <a:t>potevano </a:t>
            </a:r>
            <a:r>
              <a:rPr sz="1200" spc="-5" dirty="0">
                <a:latin typeface="Times New Roman"/>
                <a:cs typeface="Times New Roman"/>
              </a:rPr>
              <a:t>inviare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ricevere delle vibrazioni mentali. Ma questo potere </a:t>
            </a:r>
            <a:r>
              <a:rPr sz="1200" dirty="0">
                <a:latin typeface="Times New Roman"/>
                <a:cs typeface="Times New Roman"/>
              </a:rPr>
              <a:t>fu  </a:t>
            </a:r>
            <a:r>
              <a:rPr sz="1200" spc="-5" dirty="0">
                <a:latin typeface="Times New Roman"/>
                <a:cs typeface="Times New Roman"/>
              </a:rPr>
              <a:t>istantaneamente </a:t>
            </a:r>
            <a:r>
              <a:rPr sz="1200" dirty="0">
                <a:latin typeface="Times New Roman"/>
                <a:cs typeface="Times New Roman"/>
              </a:rPr>
              <a:t>interrotto </a:t>
            </a:r>
            <a:r>
              <a:rPr sz="1200" spc="-5" dirty="0">
                <a:latin typeface="Times New Roman"/>
                <a:cs typeface="Times New Roman"/>
              </a:rPr>
              <a:t>quando abbandonarono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discordia e </a:t>
            </a:r>
            <a:r>
              <a:rPr sz="1200" spc="-5" dirty="0">
                <a:latin typeface="Times New Roman"/>
                <a:cs typeface="Times New Roman"/>
              </a:rPr>
              <a:t>alla disgregazione 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(835.1) 74:6.7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adamici frequentavano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scuole </a:t>
            </a:r>
            <a:r>
              <a:rPr sz="1200" spc="-5" dirty="0">
                <a:latin typeface="Times New Roman"/>
                <a:cs typeface="Times New Roman"/>
              </a:rPr>
              <a:t>fino all’età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sedici </a:t>
            </a:r>
            <a:r>
              <a:rPr sz="1200" dirty="0">
                <a:latin typeface="Times New Roman"/>
                <a:cs typeface="Times New Roman"/>
              </a:rPr>
              <a:t>anni; i più </a:t>
            </a:r>
            <a:r>
              <a:rPr sz="1200" spc="-5" dirty="0">
                <a:latin typeface="Times New Roman"/>
                <a:cs typeface="Times New Roman"/>
              </a:rPr>
              <a:t>giovani erano istruiti </a:t>
            </a:r>
            <a:r>
              <a:rPr sz="1200" dirty="0">
                <a:latin typeface="Times New Roman"/>
                <a:cs typeface="Times New Roman"/>
              </a:rPr>
              <a:t>dai più anziani. I più  </a:t>
            </a:r>
            <a:r>
              <a:rPr sz="1200" spc="-5" dirty="0">
                <a:latin typeface="Times New Roman"/>
                <a:cs typeface="Times New Roman"/>
              </a:rPr>
              <a:t>piccoli cambiavano attività ogni </a:t>
            </a:r>
            <a:r>
              <a:rPr sz="1200" dirty="0">
                <a:latin typeface="Times New Roman"/>
                <a:cs typeface="Times New Roman"/>
              </a:rPr>
              <a:t>trenta minuti, i </a:t>
            </a:r>
            <a:r>
              <a:rPr sz="1200" spc="-5" dirty="0">
                <a:latin typeface="Times New Roman"/>
                <a:cs typeface="Times New Roman"/>
              </a:rPr>
              <a:t>più grandi ogni ora.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certamente uno </a:t>
            </a:r>
            <a:r>
              <a:rPr sz="1200" spc="-5" dirty="0">
                <a:latin typeface="Times New Roman"/>
                <a:cs typeface="Times New Roman"/>
              </a:rPr>
              <a:t>spettacolo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osservare  </a:t>
            </a: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Eva </a:t>
            </a:r>
            <a:r>
              <a:rPr sz="1200" spc="-5" dirty="0">
                <a:latin typeface="Times New Roman"/>
                <a:cs typeface="Times New Roman"/>
              </a:rPr>
              <a:t>giocare, svolgere </a:t>
            </a:r>
            <a:r>
              <a:rPr sz="1200" dirty="0">
                <a:latin typeface="Times New Roman"/>
                <a:cs typeface="Times New Roman"/>
              </a:rPr>
              <a:t>un’attività </a:t>
            </a:r>
            <a:r>
              <a:rPr sz="1200" spc="-5" dirty="0">
                <a:latin typeface="Times New Roman"/>
                <a:cs typeface="Times New Roman"/>
              </a:rPr>
              <a:t>gioiosa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vivificante per puro </a:t>
            </a:r>
            <a:r>
              <a:rPr sz="1200" dirty="0">
                <a:latin typeface="Times New Roman"/>
                <a:cs typeface="Times New Roman"/>
              </a:rPr>
              <a:t>divertimento.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gioco </a:t>
            </a:r>
            <a:r>
              <a:rPr sz="1200" dirty="0">
                <a:latin typeface="Times New Roman"/>
                <a:cs typeface="Times New Roman"/>
              </a:rPr>
              <a:t>e l’umorismo </a:t>
            </a:r>
            <a:r>
              <a:rPr sz="1200" spc="-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moderne provengono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parte </a:t>
            </a:r>
            <a:r>
              <a:rPr sz="1200" dirty="0">
                <a:latin typeface="Times New Roman"/>
                <a:cs typeface="Times New Roman"/>
              </a:rPr>
              <a:t>dalla stirpe </a:t>
            </a:r>
            <a:r>
              <a:rPr sz="1200" spc="-5" dirty="0">
                <a:latin typeface="Times New Roman"/>
                <a:cs typeface="Times New Roman"/>
              </a:rPr>
              <a:t>adamica.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Adamiti </a:t>
            </a:r>
            <a:r>
              <a:rPr sz="1200" spc="-5" dirty="0">
                <a:latin typeface="Times New Roman"/>
                <a:cs typeface="Times New Roman"/>
              </a:rPr>
              <a:t>apprezzavano </a:t>
            </a:r>
            <a:r>
              <a:rPr sz="1200" dirty="0">
                <a:latin typeface="Times New Roman"/>
                <a:cs typeface="Times New Roman"/>
              </a:rPr>
              <a:t>molto la </a:t>
            </a:r>
            <a:r>
              <a:rPr sz="1200" spc="-5" dirty="0">
                <a:latin typeface="Times New Roman"/>
                <a:cs typeface="Times New Roman"/>
              </a:rPr>
              <a:t>musica ed avevano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acuto  senso dell’umorismo.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(835.2) 74:6.8 </a:t>
            </a:r>
            <a:r>
              <a:rPr sz="1200" spc="-5" dirty="0">
                <a:latin typeface="Times New Roman"/>
                <a:cs typeface="Times New Roman"/>
              </a:rPr>
              <a:t>L’età media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fidanzamento era </a:t>
            </a:r>
            <a:r>
              <a:rPr sz="1200" dirty="0">
                <a:latin typeface="Times New Roman"/>
                <a:cs typeface="Times New Roman"/>
              </a:rPr>
              <a:t>di diciotto </a:t>
            </a:r>
            <a:r>
              <a:rPr sz="1200" spc="-5" dirty="0">
                <a:latin typeface="Times New Roman"/>
                <a:cs typeface="Times New Roman"/>
              </a:rPr>
              <a:t>anni,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giovani seguivano allora </a:t>
            </a:r>
            <a:r>
              <a:rPr sz="1200" dirty="0">
                <a:latin typeface="Times New Roman"/>
                <a:cs typeface="Times New Roman"/>
              </a:rPr>
              <a:t>un corso d’istruzione di due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prepararsi ad assumere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responsabilità coniugali.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vent’anni </a:t>
            </a:r>
            <a:r>
              <a:rPr sz="1200" dirty="0">
                <a:latin typeface="Times New Roman"/>
                <a:cs typeface="Times New Roman"/>
              </a:rPr>
              <a:t>essi avevano il diritto di </a:t>
            </a:r>
            <a:r>
              <a:rPr sz="1200" spc="-5" dirty="0">
                <a:latin typeface="Times New Roman"/>
                <a:cs typeface="Times New Roman"/>
              </a:rPr>
              <a:t>sposarsi;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matrimonio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cominciavano l’attività </a:t>
            </a:r>
            <a:r>
              <a:rPr sz="1200" dirty="0">
                <a:latin typeface="Times New Roman"/>
                <a:cs typeface="Times New Roman"/>
              </a:rPr>
              <a:t>della loro vita od </a:t>
            </a:r>
            <a:r>
              <a:rPr sz="1200" spc="-5" dirty="0">
                <a:latin typeface="Times New Roman"/>
                <a:cs typeface="Times New Roman"/>
              </a:rPr>
              <a:t>iniziavano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preparazione specifica </a:t>
            </a:r>
            <a:r>
              <a:rPr sz="1200" dirty="0">
                <a:latin typeface="Times New Roman"/>
                <a:cs typeface="Times New Roman"/>
              </a:rPr>
              <a:t>a tale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scopo.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90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(835.3) 74:6.9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nazioni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permettere alle </a:t>
            </a:r>
            <a:r>
              <a:rPr sz="1200" dirty="0">
                <a:latin typeface="Times New Roman"/>
                <a:cs typeface="Times New Roman"/>
              </a:rPr>
              <a:t>famiglie </a:t>
            </a:r>
            <a:r>
              <a:rPr sz="1200" spc="-5" dirty="0">
                <a:latin typeface="Times New Roman"/>
                <a:cs typeface="Times New Roman"/>
              </a:rPr>
              <a:t>reali, </a:t>
            </a:r>
            <a:r>
              <a:rPr sz="1200" dirty="0">
                <a:latin typeface="Times New Roman"/>
                <a:cs typeface="Times New Roman"/>
              </a:rPr>
              <a:t>presunte discendenti </a:t>
            </a:r>
            <a:r>
              <a:rPr sz="1200" spc="-5" dirty="0">
                <a:latin typeface="Times New Roman"/>
                <a:cs typeface="Times New Roman"/>
              </a:rPr>
              <a:t>degli dei,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matrimoni </a:t>
            </a:r>
            <a:r>
              <a:rPr sz="1200" dirty="0">
                <a:latin typeface="Times New Roman"/>
                <a:cs typeface="Times New Roman"/>
              </a:rPr>
              <a:t>tra 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sorella, data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tradizioni dei 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si sposavano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 quanto lo </a:t>
            </a:r>
            <a:r>
              <a:rPr sz="1200" spc="-5" dirty="0">
                <a:latin typeface="Times New Roman"/>
                <a:cs typeface="Times New Roman"/>
              </a:rPr>
              <a:t>dovevano fare per  necessità.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cerimonie di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seconda generazione </a:t>
            </a:r>
            <a:r>
              <a:rPr sz="1200" spc="-5" dirty="0">
                <a:latin typeface="Times New Roman"/>
                <a:cs typeface="Times New Roman"/>
              </a:rPr>
              <a:t>del Giardino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sempre officiate </a:t>
            </a:r>
            <a:r>
              <a:rPr sz="1200" dirty="0">
                <a:latin typeface="Times New Roman"/>
                <a:cs typeface="Times New Roman"/>
              </a:rPr>
              <a:t>da Adamo ed  </a:t>
            </a:r>
            <a:r>
              <a:rPr sz="1200" spc="-5" dirty="0">
                <a:latin typeface="Times New Roman"/>
                <a:cs typeface="Times New Roman"/>
              </a:rPr>
              <a:t>Eva.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77530" cy="41414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vita nel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Giardino</a:t>
            </a:r>
            <a:endParaRPr sz="1600">
              <a:latin typeface="Times New Roman"/>
              <a:cs typeface="Times New Roman"/>
            </a:endParaRPr>
          </a:p>
          <a:p>
            <a:pPr marL="63500" marR="55880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(835.4) 74:7.1 </a:t>
            </a:r>
            <a:r>
              <a:rPr sz="1200" spc="-5" dirty="0">
                <a:latin typeface="Times New Roman"/>
                <a:cs typeface="Times New Roman"/>
              </a:rPr>
              <a:t>Eccetto </a:t>
            </a:r>
            <a:r>
              <a:rPr sz="1200" dirty="0">
                <a:latin typeface="Times New Roman"/>
                <a:cs typeface="Times New Roman"/>
              </a:rPr>
              <a:t>i quattro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frequentavano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poste </a:t>
            </a:r>
            <a:r>
              <a:rPr sz="1200" spc="-5" dirty="0">
                <a:latin typeface="Times New Roman"/>
                <a:cs typeface="Times New Roman"/>
              </a:rPr>
              <a:t>ad occidente,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vivevano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lavoravano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“est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Eden”. Fino all’età </a:t>
            </a:r>
            <a:r>
              <a:rPr sz="1200" dirty="0">
                <a:latin typeface="Times New Roman"/>
                <a:cs typeface="Times New Roman"/>
              </a:rPr>
              <a:t>di sedici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ricevevano un’educazione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conforme ai metodi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Jerusem. Dai sedici  ai vent’anni erano </a:t>
            </a:r>
            <a:r>
              <a:rPr sz="1200" dirty="0">
                <a:latin typeface="Times New Roman"/>
                <a:cs typeface="Times New Roman"/>
              </a:rPr>
              <a:t>istruiti </a:t>
            </a:r>
            <a:r>
              <a:rPr sz="1200" spc="-5" dirty="0">
                <a:latin typeface="Times New Roman"/>
                <a:cs typeface="Times New Roman"/>
              </a:rPr>
              <a:t>nelle scuole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situate all’altra estremità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Giardino,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svolgevano anche il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ruolo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d’insegnanti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gradi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64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(835.5) 74:7.2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essenziale </a:t>
            </a:r>
            <a:r>
              <a:rPr sz="1200" spc="-5" dirty="0">
                <a:latin typeface="Times New Roman"/>
                <a:cs typeface="Times New Roman"/>
              </a:rPr>
              <a:t>del sistema scolastico ad occidente del </a:t>
            </a:r>
            <a:r>
              <a:rPr sz="1200" dirty="0">
                <a:latin typeface="Times New Roman"/>
                <a:cs typeface="Times New Roman"/>
              </a:rPr>
              <a:t>Giardino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socializzazione.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ricreazione del  </a:t>
            </a:r>
            <a:r>
              <a:rPr sz="1200" dirty="0">
                <a:latin typeface="Times New Roman"/>
                <a:cs typeface="Times New Roman"/>
              </a:rPr>
              <a:t>mattino </a:t>
            </a:r>
            <a:r>
              <a:rPr sz="1200" spc="-5" dirty="0">
                <a:latin typeface="Times New Roman"/>
                <a:cs typeface="Times New Roman"/>
              </a:rPr>
              <a:t>erano dedicati all’orticoltura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all’agricoltura pratiche, </a:t>
            </a:r>
            <a:r>
              <a:rPr sz="1200" dirty="0">
                <a:latin typeface="Times New Roman"/>
                <a:cs typeface="Times New Roman"/>
              </a:rPr>
              <a:t>e quelli del </a:t>
            </a:r>
            <a:r>
              <a:rPr sz="1200" spc="-5" dirty="0">
                <a:latin typeface="Times New Roman"/>
                <a:cs typeface="Times New Roman"/>
              </a:rPr>
              <a:t>pomeriggio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giochi </a:t>
            </a:r>
            <a:r>
              <a:rPr sz="1200" dirty="0">
                <a:latin typeface="Times New Roman"/>
                <a:cs typeface="Times New Roman"/>
              </a:rPr>
              <a:t>di competizione.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sere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erano</a:t>
            </a:r>
            <a:endParaRPr sz="1200">
              <a:latin typeface="Times New Roman"/>
              <a:cs typeface="Times New Roman"/>
            </a:endParaRPr>
          </a:p>
          <a:p>
            <a:pPr marL="63500" marR="5353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impiegate </a:t>
            </a:r>
            <a:r>
              <a:rPr sz="1200" dirty="0">
                <a:latin typeface="Times New Roman"/>
                <a:cs typeface="Times New Roman"/>
              </a:rPr>
              <a:t>in rapporti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coltivazione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amicizie personali. L’educazione religiosa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sessuale era considerata </a:t>
            </a:r>
            <a:r>
              <a:rPr sz="1200" spc="5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competenza della famiglia, come </a:t>
            </a:r>
            <a:r>
              <a:rPr sz="1200" dirty="0">
                <a:latin typeface="Times New Roman"/>
                <a:cs typeface="Times New Roman"/>
              </a:rPr>
              <a:t>dovere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genitori.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(835.6) 74:7.3 </a:t>
            </a:r>
            <a:r>
              <a:rPr sz="1200" spc="-5" dirty="0">
                <a:latin typeface="Times New Roman"/>
                <a:cs typeface="Times New Roman"/>
              </a:rPr>
              <a:t>L’insegnamento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scuole comprendeva </a:t>
            </a:r>
            <a:r>
              <a:rPr sz="1200" dirty="0">
                <a:latin typeface="Times New Roman"/>
                <a:cs typeface="Times New Roman"/>
              </a:rPr>
              <a:t>l’istruzione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riguardante: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(835.7) 74:7.4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salute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cura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corpo.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(835.8) 74:7.5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regola </a:t>
            </a:r>
            <a:r>
              <a:rPr sz="1200" dirty="0">
                <a:latin typeface="Times New Roman"/>
                <a:cs typeface="Times New Roman"/>
              </a:rPr>
              <a:t>d’oro, il modello dei rapporti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(835.9) 74:7.6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tra i diritti individuali e i diritti collettivi, come </a:t>
            </a:r>
            <a:r>
              <a:rPr sz="1200" spc="-5" dirty="0">
                <a:latin typeface="Times New Roman"/>
                <a:cs typeface="Times New Roman"/>
              </a:rPr>
              <a:t>pure gli </a:t>
            </a:r>
            <a:r>
              <a:rPr sz="1200" dirty="0">
                <a:latin typeface="Times New Roman"/>
                <a:cs typeface="Times New Roman"/>
              </a:rPr>
              <a:t>obblighi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comunità.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(835.10) 74:7.7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storia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delle </a:t>
            </a:r>
            <a:r>
              <a:rPr sz="1200" dirty="0">
                <a:latin typeface="Times New Roman"/>
                <a:cs typeface="Times New Roman"/>
              </a:rPr>
              <a:t>diverse razze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(835.11) 74:7.8 </a:t>
            </a:r>
            <a:r>
              <a:rPr sz="1200" dirty="0">
                <a:latin typeface="Times New Roman"/>
                <a:cs typeface="Times New Roman"/>
              </a:rPr>
              <a:t>5. I metodi per </a:t>
            </a:r>
            <a:r>
              <a:rPr sz="1200" spc="-5" dirty="0">
                <a:latin typeface="Times New Roman"/>
                <a:cs typeface="Times New Roman"/>
              </a:rPr>
              <a:t>migliorare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commercio </a:t>
            </a:r>
            <a:r>
              <a:rPr sz="1200" dirty="0">
                <a:latin typeface="Times New Roman"/>
                <a:cs typeface="Times New Roman"/>
              </a:rPr>
              <a:t>nel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17840" cy="3911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(835.12) 74:7.9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coordinazione </a:t>
            </a:r>
            <a:r>
              <a:rPr sz="1200" spc="-5" dirty="0">
                <a:latin typeface="Times New Roman"/>
                <a:cs typeface="Times New Roman"/>
              </a:rPr>
              <a:t>dei conflitti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doveri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sentimenti.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(835.13) 74:7.10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 dei giochi, </a:t>
            </a:r>
            <a:r>
              <a:rPr sz="1200" dirty="0">
                <a:latin typeface="Times New Roman"/>
                <a:cs typeface="Times New Roman"/>
              </a:rPr>
              <a:t>dell’umorismo e di competizioni </a:t>
            </a:r>
            <a:r>
              <a:rPr sz="1200" spc="-5" dirty="0">
                <a:latin typeface="Times New Roman"/>
                <a:cs typeface="Times New Roman"/>
              </a:rPr>
              <a:t>sostitutive dei combattimenti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(835.14) 74:7.11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scuole, in </a:t>
            </a:r>
            <a:r>
              <a:rPr sz="1200" spc="-5" dirty="0">
                <a:latin typeface="Times New Roman"/>
                <a:cs typeface="Times New Roman"/>
              </a:rPr>
              <a:t>effetti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attività del Giardino, erano sempre </a:t>
            </a:r>
            <a:r>
              <a:rPr sz="1200" dirty="0">
                <a:latin typeface="Times New Roman"/>
                <a:cs typeface="Times New Roman"/>
              </a:rPr>
              <a:t>aperte </a:t>
            </a:r>
            <a:r>
              <a:rPr sz="1200" spc="-5" dirty="0">
                <a:latin typeface="Times New Roman"/>
                <a:cs typeface="Times New Roman"/>
              </a:rPr>
              <a:t>ai visitatori. Gli osservatori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armati erano  liberamente ammessi ad Eden per brevi visite. Per soggiornare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Urantiano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essere “adottato”. Egli riceveva 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1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e sugli scopi del </a:t>
            </a:r>
            <a:r>
              <a:rPr sz="1200" spc="-5" dirty="0">
                <a:latin typeface="Times New Roman"/>
                <a:cs typeface="Times New Roman"/>
              </a:rPr>
              <a:t>conferimento adamico, comunicava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intenzione di </a:t>
            </a:r>
            <a:r>
              <a:rPr sz="1200" spc="-5" dirty="0">
                <a:latin typeface="Times New Roman"/>
                <a:cs typeface="Times New Roman"/>
              </a:rPr>
              <a:t>aderire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missione,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faceva </a:t>
            </a:r>
            <a:r>
              <a:rPr sz="1200" dirty="0">
                <a:latin typeface="Times New Roman"/>
                <a:cs typeface="Times New Roman"/>
              </a:rPr>
              <a:t>poi  una </a:t>
            </a:r>
            <a:r>
              <a:rPr sz="1200" spc="-5" dirty="0">
                <a:latin typeface="Times New Roman"/>
                <a:cs typeface="Times New Roman"/>
              </a:rPr>
              <a:t>dichiarazione </a:t>
            </a:r>
            <a:r>
              <a:rPr sz="1200" dirty="0">
                <a:latin typeface="Times New Roman"/>
                <a:cs typeface="Times New Roman"/>
              </a:rPr>
              <a:t>di fedeltà </a:t>
            </a:r>
            <a:r>
              <a:rPr sz="1200" spc="-5" dirty="0">
                <a:latin typeface="Times New Roman"/>
                <a:cs typeface="Times New Roman"/>
              </a:rPr>
              <a:t>alla regola sociale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sovranità spirituale </a:t>
            </a:r>
            <a:r>
              <a:rPr sz="1200" spc="-5" dirty="0">
                <a:latin typeface="Times New Roman"/>
                <a:cs typeface="Times New Roman"/>
              </a:rPr>
              <a:t>del Padre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(836.1) 74:7.12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Giardino erano </a:t>
            </a:r>
            <a:r>
              <a:rPr sz="1200" dirty="0">
                <a:latin typeface="Times New Roman"/>
                <a:cs typeface="Times New Roman"/>
              </a:rPr>
              <a:t>basate sugli antichi </a:t>
            </a:r>
            <a:r>
              <a:rPr sz="1200" spc="-5" dirty="0">
                <a:latin typeface="Times New Roman"/>
                <a:cs typeface="Times New Roman"/>
              </a:rPr>
              <a:t>codici </a:t>
            </a:r>
            <a:r>
              <a:rPr sz="1200" dirty="0">
                <a:latin typeface="Times New Roman"/>
                <a:cs typeface="Times New Roman"/>
              </a:rPr>
              <a:t>di Dalamatia </a:t>
            </a:r>
            <a:r>
              <a:rPr sz="1200" spc="-5" dirty="0">
                <a:latin typeface="Times New Roman"/>
                <a:cs typeface="Times New Roman"/>
              </a:rPr>
              <a:t>ed erano promulgate </a:t>
            </a:r>
            <a:r>
              <a:rPr sz="1200" dirty="0">
                <a:latin typeface="Times New Roman"/>
                <a:cs typeface="Times New Roman"/>
              </a:rPr>
              <a:t>sotto sette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titoli: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(836.2) 74:7.13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salute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dell’igiene.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(836.3) 74:7.14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regole </a:t>
            </a:r>
            <a:r>
              <a:rPr sz="1200" dirty="0">
                <a:latin typeface="Times New Roman"/>
                <a:cs typeface="Times New Roman"/>
              </a:rPr>
              <a:t>sociali del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Giardino.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(836.4) 74:7.15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codice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scambi </a:t>
            </a:r>
            <a:r>
              <a:rPr sz="1200" dirty="0">
                <a:latin typeface="Times New Roman"/>
                <a:cs typeface="Times New Roman"/>
              </a:rPr>
              <a:t>e del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commercio.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(836.5) 74:7.16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comportamento leale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concorrenza.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(836.6) 74:7.17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della vita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familiare.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(836.7) 74:7.18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codice </a:t>
            </a:r>
            <a:r>
              <a:rPr sz="1200" dirty="0">
                <a:latin typeface="Times New Roman"/>
                <a:cs typeface="Times New Roman"/>
              </a:rPr>
              <a:t>civile </a:t>
            </a:r>
            <a:r>
              <a:rPr sz="1200" spc="-5" dirty="0">
                <a:latin typeface="Times New Roman"/>
                <a:cs typeface="Times New Roman"/>
              </a:rPr>
              <a:t>della regola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d’oro.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930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(836.8) 74:7.19 </a:t>
            </a:r>
            <a:r>
              <a:rPr sz="1200" dirty="0">
                <a:latin typeface="Times New Roman"/>
                <a:cs typeface="Times New Roman"/>
              </a:rPr>
              <a:t>7. I sette </a:t>
            </a:r>
            <a:r>
              <a:rPr sz="1200" spc="-5" dirty="0">
                <a:latin typeface="Times New Roman"/>
                <a:cs typeface="Times New Roman"/>
              </a:rPr>
              <a:t>comandamenti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morale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955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(836.9) 74:7.20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morale di </a:t>
            </a:r>
            <a:r>
              <a:rPr sz="1200" spc="-5" dirty="0">
                <a:latin typeface="Times New Roman"/>
                <a:cs typeface="Times New Roman"/>
              </a:rPr>
              <a:t>Eden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poco differente </a:t>
            </a:r>
            <a:r>
              <a:rPr sz="1200" dirty="0">
                <a:latin typeface="Times New Roman"/>
                <a:cs typeface="Times New Roman"/>
              </a:rPr>
              <a:t>dai sette comandamenti di </a:t>
            </a:r>
            <a:r>
              <a:rPr sz="1200" spc="-5" dirty="0">
                <a:latin typeface="Times New Roman"/>
                <a:cs typeface="Times New Roman"/>
              </a:rPr>
              <a:t>Dalamatia. Ma gli Adamiti insegnavano </a:t>
            </a:r>
            <a:r>
              <a:rPr sz="1200" spc="5" dirty="0">
                <a:latin typeface="Times New Roman"/>
                <a:cs typeface="Times New Roman"/>
              </a:rPr>
              <a:t>molte  </a:t>
            </a:r>
            <a:r>
              <a:rPr sz="1200" spc="-5" dirty="0">
                <a:latin typeface="Times New Roman"/>
                <a:cs typeface="Times New Roman"/>
              </a:rPr>
              <a:t>ragioni supplementari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disposizioni. </a:t>
            </a:r>
            <a:r>
              <a:rPr sz="1200" spc="-5" dirty="0">
                <a:latin typeface="Times New Roman"/>
                <a:cs typeface="Times New Roman"/>
              </a:rPr>
              <a:t>Per esempio, riguardo all’ingiunzione contro </a:t>
            </a:r>
            <a:r>
              <a:rPr sz="1200" dirty="0">
                <a:latin typeface="Times New Roman"/>
                <a:cs typeface="Times New Roman"/>
              </a:rPr>
              <a:t>l’omicidio, la </a:t>
            </a:r>
            <a:r>
              <a:rPr sz="1200" spc="-5" dirty="0">
                <a:latin typeface="Times New Roman"/>
                <a:cs typeface="Times New Roman"/>
              </a:rPr>
              <a:t>presenza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interiore</a:t>
            </a:r>
            <a:endParaRPr sz="1200">
              <a:latin typeface="Times New Roman"/>
              <a:cs typeface="Times New Roman"/>
            </a:endParaRPr>
          </a:p>
          <a:p>
            <a:pPr marL="76200" marR="895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di Pensiero era </a:t>
            </a:r>
            <a:r>
              <a:rPr sz="1200" spc="-5" dirty="0">
                <a:latin typeface="Times New Roman"/>
                <a:cs typeface="Times New Roman"/>
              </a:rPr>
              <a:t>presentata come ragione addizionale </a:t>
            </a:r>
            <a:r>
              <a:rPr sz="1200" dirty="0">
                <a:latin typeface="Times New Roman"/>
                <a:cs typeface="Times New Roman"/>
              </a:rPr>
              <a:t>per non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la vita umana. Essi </a:t>
            </a:r>
            <a:r>
              <a:rPr sz="1200" spc="-5" dirty="0">
                <a:latin typeface="Times New Roman"/>
                <a:cs typeface="Times New Roman"/>
              </a:rPr>
              <a:t>insegnavano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“chiunque </a:t>
            </a:r>
            <a:r>
              <a:rPr sz="1200" dirty="0">
                <a:latin typeface="Times New Roman"/>
                <a:cs typeface="Times New Roman"/>
              </a:rPr>
              <a:t>versa </a:t>
            </a:r>
            <a:r>
              <a:rPr sz="1200" spc="-5" dirty="0">
                <a:latin typeface="Times New Roman"/>
                <a:cs typeface="Times New Roman"/>
              </a:rPr>
              <a:t>sangue d’uomo, </a:t>
            </a:r>
            <a:r>
              <a:rPr sz="1200" dirty="0">
                <a:latin typeface="Times New Roman"/>
                <a:cs typeface="Times New Roman"/>
              </a:rPr>
              <a:t>per mano d’uomo </a:t>
            </a:r>
            <a:r>
              <a:rPr sz="1200" spc="-5" dirty="0">
                <a:latin typeface="Times New Roman"/>
                <a:cs typeface="Times New Roman"/>
              </a:rPr>
              <a:t>avrà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sangue versato, perché Dio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fatto l’uomo a </a:t>
            </a:r>
            <a:r>
              <a:rPr sz="1200" spc="-5" dirty="0">
                <a:latin typeface="Times New Roman"/>
                <a:cs typeface="Times New Roman"/>
              </a:rPr>
              <a:t>propria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immagine”.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0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(836.10) 74:7.21 </a:t>
            </a:r>
            <a:r>
              <a:rPr sz="1200" spc="-5" dirty="0">
                <a:latin typeface="Times New Roman"/>
                <a:cs typeface="Times New Roman"/>
              </a:rPr>
              <a:t>L’ora </a:t>
            </a:r>
            <a:r>
              <a:rPr sz="1200" dirty="0">
                <a:latin typeface="Times New Roman"/>
                <a:cs typeface="Times New Roman"/>
              </a:rPr>
              <a:t>di Eden </a:t>
            </a:r>
            <a:r>
              <a:rPr sz="1200" spc="-5" dirty="0">
                <a:latin typeface="Times New Roman"/>
                <a:cs typeface="Times New Roman"/>
              </a:rPr>
              <a:t>per l’adorazione </a:t>
            </a:r>
            <a:r>
              <a:rPr sz="1200" dirty="0">
                <a:latin typeface="Times New Roman"/>
                <a:cs typeface="Times New Roman"/>
              </a:rPr>
              <a:t>pubblica era </a:t>
            </a:r>
            <a:r>
              <a:rPr sz="1200" spc="-5" dirty="0">
                <a:latin typeface="Times New Roman"/>
                <a:cs typeface="Times New Roman"/>
              </a:rPr>
              <a:t>mezzogiorno; </a:t>
            </a:r>
            <a:r>
              <a:rPr sz="1200" dirty="0">
                <a:latin typeface="Times New Roman"/>
                <a:cs typeface="Times New Roman"/>
              </a:rPr>
              <a:t>il tramonto </a:t>
            </a:r>
            <a:r>
              <a:rPr sz="1200" spc="-5" dirty="0">
                <a:latin typeface="Times New Roman"/>
                <a:cs typeface="Times New Roman"/>
              </a:rPr>
              <a:t>era l’ora </a:t>
            </a:r>
            <a:r>
              <a:rPr sz="1200" dirty="0">
                <a:latin typeface="Times New Roman"/>
                <a:cs typeface="Times New Roman"/>
              </a:rPr>
              <a:t>dell’adorazione in </a:t>
            </a:r>
            <a:r>
              <a:rPr sz="1200" spc="-5" dirty="0">
                <a:latin typeface="Times New Roman"/>
                <a:cs typeface="Times New Roman"/>
              </a:rPr>
              <a:t>famiglia. Adamo fece  del suo meglio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scoraggiare </a:t>
            </a:r>
            <a:r>
              <a:rPr sz="1200" dirty="0">
                <a:latin typeface="Times New Roman"/>
                <a:cs typeface="Times New Roman"/>
              </a:rPr>
              <a:t>l’uso di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fisse, </a:t>
            </a:r>
            <a:r>
              <a:rPr sz="1200" spc="-5" dirty="0">
                <a:latin typeface="Times New Roman"/>
                <a:cs typeface="Times New Roman"/>
              </a:rPr>
              <a:t>insegnando </a:t>
            </a:r>
            <a:r>
              <a:rPr sz="1200" dirty="0">
                <a:latin typeface="Times New Roman"/>
                <a:cs typeface="Times New Roman"/>
              </a:rPr>
              <a:t>che una </a:t>
            </a:r>
            <a:r>
              <a:rPr sz="1200" spc="-5" dirty="0">
                <a:latin typeface="Times New Roman"/>
                <a:cs typeface="Times New Roman"/>
              </a:rPr>
              <a:t>preghiera efficace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esclusivamente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individuale, deve rappresentare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“desiderio dell’anima”;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Edeniti </a:t>
            </a:r>
            <a:r>
              <a:rPr sz="1200" dirty="0">
                <a:latin typeface="Times New Roman"/>
                <a:cs typeface="Times New Roman"/>
              </a:rPr>
              <a:t>continuarono </a:t>
            </a:r>
            <a:r>
              <a:rPr sz="1200" spc="-5" dirty="0">
                <a:latin typeface="Times New Roman"/>
                <a:cs typeface="Times New Roman"/>
              </a:rPr>
              <a:t>ad impiegare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ereditate  </a:t>
            </a:r>
            <a:r>
              <a:rPr sz="1200" spc="-5" dirty="0">
                <a:latin typeface="Times New Roman"/>
                <a:cs typeface="Times New Roman"/>
              </a:rPr>
              <a:t>dai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Dalamatia. Nelle </a:t>
            </a:r>
            <a:r>
              <a:rPr sz="1200" dirty="0">
                <a:latin typeface="Times New Roman"/>
                <a:cs typeface="Times New Roman"/>
              </a:rPr>
              <a:t>cerimonie </a:t>
            </a:r>
            <a:r>
              <a:rPr sz="1200" spc="-5" dirty="0">
                <a:latin typeface="Times New Roman"/>
                <a:cs typeface="Times New Roman"/>
              </a:rPr>
              <a:t>religiose, Adamo si sforzò anche </a:t>
            </a:r>
            <a:r>
              <a:rPr sz="1200" dirty="0">
                <a:latin typeface="Times New Roman"/>
                <a:cs typeface="Times New Roman"/>
              </a:rPr>
              <a:t>di sostituire </a:t>
            </a:r>
            <a:r>
              <a:rPr sz="1200" spc="-5" dirty="0">
                <a:latin typeface="Times New Roman"/>
                <a:cs typeface="Times New Roman"/>
              </a:rPr>
              <a:t>con offerte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sacrifici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sangue,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pochi </a:t>
            </a:r>
            <a:r>
              <a:rPr sz="1200" spc="-5" dirty="0">
                <a:latin typeface="Times New Roman"/>
                <a:cs typeface="Times New Roman"/>
              </a:rPr>
              <a:t>progressi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senso prima della </a:t>
            </a:r>
            <a:r>
              <a:rPr sz="1200" dirty="0">
                <a:latin typeface="Times New Roman"/>
                <a:cs typeface="Times New Roman"/>
              </a:rPr>
              <a:t>distruzione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Giardino.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38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(836.11) 74:7.22 </a:t>
            </a:r>
            <a:r>
              <a:rPr sz="1200" spc="-5" dirty="0">
                <a:latin typeface="Times New Roman"/>
                <a:cs typeface="Times New Roman"/>
              </a:rPr>
              <a:t>Adamo tentò d’insegnare alle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l’uguaglianza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sessi.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modo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Eva </a:t>
            </a:r>
            <a:r>
              <a:rPr sz="1200" spc="-5" dirty="0">
                <a:latin typeface="Times New Roman"/>
                <a:cs typeface="Times New Roman"/>
              </a:rPr>
              <a:t>lavorava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di suo </a:t>
            </a:r>
            <a:r>
              <a:rPr sz="1200" spc="-5" dirty="0">
                <a:latin typeface="Times New Roman"/>
                <a:cs typeface="Times New Roman"/>
              </a:rPr>
              <a:t>marito fece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profonda impressione su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abitanti del Giardino. Adamo insegnò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chiaramente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porta,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spc="5" dirty="0">
                <a:latin typeface="Times New Roman"/>
                <a:cs typeface="Times New Roman"/>
              </a:rPr>
              <a:t>l’uomo,  </a:t>
            </a:r>
            <a:r>
              <a:rPr sz="1200" spc="-5" dirty="0">
                <a:latin typeface="Times New Roman"/>
                <a:cs typeface="Times New Roman"/>
              </a:rPr>
              <a:t>quei fattori </a:t>
            </a:r>
            <a:r>
              <a:rPr sz="1200" dirty="0">
                <a:latin typeface="Times New Roman"/>
                <a:cs typeface="Times New Roman"/>
              </a:rPr>
              <a:t>di vita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uniscono </a:t>
            </a:r>
            <a:r>
              <a:rPr sz="1200" spc="-5" dirty="0">
                <a:latin typeface="Times New Roman"/>
                <a:cs typeface="Times New Roman"/>
              </a:rPr>
              <a:t>per formare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essere.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precedenza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supposto </a:t>
            </a:r>
            <a:r>
              <a:rPr sz="1200" spc="-5" dirty="0">
                <a:latin typeface="Times New Roman"/>
                <a:cs typeface="Times New Roman"/>
              </a:rPr>
              <a:t>che ogni </a:t>
            </a:r>
            <a:r>
              <a:rPr sz="1200" dirty="0">
                <a:latin typeface="Times New Roman"/>
                <a:cs typeface="Times New Roman"/>
              </a:rPr>
              <a:t>procreazione  </a:t>
            </a:r>
            <a:r>
              <a:rPr sz="1200" spc="-5" dirty="0">
                <a:latin typeface="Times New Roman"/>
                <a:cs typeface="Times New Roman"/>
              </a:rPr>
              <a:t>risiedesse nei </a:t>
            </a:r>
            <a:r>
              <a:rPr sz="1200" dirty="0">
                <a:latin typeface="Times New Roman"/>
                <a:cs typeface="Times New Roman"/>
              </a:rPr>
              <a:t>“lombi </a:t>
            </a:r>
            <a:r>
              <a:rPr sz="1200" spc="-5" dirty="0">
                <a:latin typeface="Times New Roman"/>
                <a:cs typeface="Times New Roman"/>
              </a:rPr>
              <a:t>del padre”.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avevano considerato </a:t>
            </a:r>
            <a:r>
              <a:rPr sz="1200" dirty="0">
                <a:latin typeface="Times New Roman"/>
                <a:cs typeface="Times New Roman"/>
              </a:rPr>
              <a:t>la madre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semplice strumento per portare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ancora  </a:t>
            </a:r>
            <a:r>
              <a:rPr sz="1200" spc="-5" dirty="0">
                <a:latin typeface="Times New Roman"/>
                <a:cs typeface="Times New Roman"/>
              </a:rPr>
              <a:t>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allattare </a:t>
            </a:r>
            <a:r>
              <a:rPr sz="1200" dirty="0">
                <a:latin typeface="Times New Roman"/>
                <a:cs typeface="Times New Roman"/>
              </a:rPr>
              <a:t>il nuovo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9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(836.12) 74:7.23 </a:t>
            </a:r>
            <a:r>
              <a:rPr sz="1200" spc="-5" dirty="0">
                <a:latin typeface="Times New Roman"/>
                <a:cs typeface="Times New Roman"/>
              </a:rPr>
              <a:t>Adamo insegnò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contemporanei </a:t>
            </a:r>
            <a:r>
              <a:rPr sz="1200" dirty="0">
                <a:latin typeface="Times New Roman"/>
                <a:cs typeface="Times New Roman"/>
              </a:rPr>
              <a:t>tutto quello che </a:t>
            </a:r>
            <a:r>
              <a:rPr sz="1200" spc="-5" dirty="0">
                <a:latin typeface="Times New Roman"/>
                <a:cs typeface="Times New Roman"/>
              </a:rPr>
              <a:t>essi potevano comprendere,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era gran cosa  comparativamente parlando. </a:t>
            </a:r>
            <a:r>
              <a:rPr sz="1200" dirty="0">
                <a:latin typeface="Times New Roman"/>
                <a:cs typeface="Times New Roman"/>
              </a:rPr>
              <a:t>Ciononostante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individui più </a:t>
            </a:r>
            <a:r>
              <a:rPr sz="1200" spc="-5" dirty="0">
                <a:latin typeface="Times New Roman"/>
                <a:cs typeface="Times New Roman"/>
              </a:rPr>
              <a:t>intelligenti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della terra </a:t>
            </a:r>
            <a:r>
              <a:rPr sz="1200" dirty="0">
                <a:latin typeface="Times New Roman"/>
                <a:cs typeface="Times New Roman"/>
              </a:rPr>
              <a:t>attendevano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impazienza il 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sarebbero stati </a:t>
            </a:r>
            <a:r>
              <a:rPr sz="1200" dirty="0">
                <a:latin typeface="Times New Roman"/>
                <a:cs typeface="Times New Roman"/>
              </a:rPr>
              <a:t>autorizzati a </a:t>
            </a:r>
            <a:r>
              <a:rPr sz="1200" spc="-5" dirty="0">
                <a:latin typeface="Times New Roman"/>
                <a:cs typeface="Times New Roman"/>
              </a:rPr>
              <a:t>sposarsi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superiori della razza </a:t>
            </a:r>
            <a:r>
              <a:rPr sz="1200" spc="-5" dirty="0">
                <a:latin typeface="Times New Roman"/>
                <a:cs typeface="Times New Roman"/>
              </a:rPr>
              <a:t>viola. Quale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differente sarebbe </a:t>
            </a:r>
            <a:r>
              <a:rPr sz="1200" dirty="0">
                <a:latin typeface="Times New Roman"/>
                <a:cs typeface="Times New Roman"/>
              </a:rPr>
              <a:t>divenuto  </a:t>
            </a:r>
            <a:r>
              <a:rPr sz="1200" spc="-5" dirty="0">
                <a:latin typeface="Times New Roman"/>
                <a:cs typeface="Times New Roman"/>
              </a:rPr>
              <a:t>Urantia se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piano di </a:t>
            </a:r>
            <a:r>
              <a:rPr sz="1200" spc="-5" dirty="0">
                <a:latin typeface="Times New Roman"/>
                <a:cs typeface="Times New Roman"/>
              </a:rPr>
              <a:t>elevazione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a buon </a:t>
            </a:r>
            <a:r>
              <a:rPr sz="1200" spc="-5" dirty="0">
                <a:latin typeface="Times New Roman"/>
                <a:cs typeface="Times New Roman"/>
              </a:rPr>
              <a:t>fine! </a:t>
            </a:r>
            <a:r>
              <a:rPr sz="1200" dirty="0">
                <a:latin typeface="Times New Roman"/>
                <a:cs typeface="Times New Roman"/>
              </a:rPr>
              <a:t>Ma anche nel modo in </a:t>
            </a:r>
            <a:r>
              <a:rPr sz="1200" spc="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andate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5470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390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cose,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derivati </a:t>
            </a:r>
            <a:r>
              <a:rPr sz="1200" dirty="0">
                <a:latin typeface="Times New Roman"/>
                <a:cs typeface="Times New Roman"/>
              </a:rPr>
              <a:t>enormi </a:t>
            </a:r>
            <a:r>
              <a:rPr sz="1200" spc="-5" dirty="0">
                <a:latin typeface="Times New Roman"/>
                <a:cs typeface="Times New Roman"/>
              </a:rPr>
              <a:t>guadagni </a:t>
            </a:r>
            <a:r>
              <a:rPr sz="1200" dirty="0">
                <a:latin typeface="Times New Roman"/>
                <a:cs typeface="Times New Roman"/>
              </a:rPr>
              <a:t>dalla modesta </a:t>
            </a:r>
            <a:r>
              <a:rPr sz="1200" spc="-5" dirty="0">
                <a:latin typeface="Times New Roman"/>
                <a:cs typeface="Times New Roman"/>
              </a:rPr>
              <a:t>quantità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di questa razza </a:t>
            </a:r>
            <a:r>
              <a:rPr sz="1200" spc="-5" dirty="0">
                <a:latin typeface="Times New Roman"/>
                <a:cs typeface="Times New Roman"/>
              </a:rPr>
              <a:t>importata che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spc="5" dirty="0">
                <a:latin typeface="Times New Roman"/>
                <a:cs typeface="Times New Roman"/>
              </a:rPr>
              <a:t>hanno  </a:t>
            </a:r>
            <a:r>
              <a:rPr sz="1200" spc="-5" dirty="0">
                <a:latin typeface="Times New Roman"/>
                <a:cs typeface="Times New Roman"/>
              </a:rPr>
              <a:t>ricevuto incidentalmente.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822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(836.13) 74:7.24 </a:t>
            </a:r>
            <a:r>
              <a:rPr sz="1200" dirty="0">
                <a:latin typeface="Times New Roman"/>
                <a:cs typeface="Times New Roman"/>
              </a:rPr>
              <a:t>È in tal modo </a:t>
            </a:r>
            <a:r>
              <a:rPr sz="1200" spc="-5" dirty="0">
                <a:latin typeface="Times New Roman"/>
                <a:cs typeface="Times New Roman"/>
              </a:rPr>
              <a:t>che Adamo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lavorato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e l’elevazione del mondo in cui ha </a:t>
            </a:r>
            <a:r>
              <a:rPr sz="1200" spc="-5" dirty="0">
                <a:latin typeface="Times New Roman"/>
                <a:cs typeface="Times New Roman"/>
              </a:rPr>
              <a:t>soggiornato. Ma fu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compito difficile condurre questi </a:t>
            </a:r>
            <a:r>
              <a:rPr sz="1200" dirty="0">
                <a:latin typeface="Times New Roman"/>
                <a:cs typeface="Times New Roman"/>
              </a:rPr>
              <a:t>popoli misti </a:t>
            </a:r>
            <a:r>
              <a:rPr sz="1200" spc="-5" dirty="0">
                <a:latin typeface="Times New Roman"/>
                <a:cs typeface="Times New Roman"/>
              </a:rPr>
              <a:t>ed incrociati </a:t>
            </a:r>
            <a:r>
              <a:rPr sz="1200" dirty="0">
                <a:latin typeface="Times New Roman"/>
                <a:cs typeface="Times New Roman"/>
              </a:rPr>
              <a:t>sulla via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migliore.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La leggenda della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creazione</a:t>
            </a:r>
            <a:endParaRPr sz="1600">
              <a:latin typeface="Times New Roman"/>
              <a:cs typeface="Times New Roman"/>
            </a:endParaRPr>
          </a:p>
          <a:p>
            <a:pPr marL="88900" marR="31686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(836.14) 74:8.1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della 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sei giorni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basata </a:t>
            </a:r>
            <a:r>
              <a:rPr sz="1200" dirty="0">
                <a:latin typeface="Times New Roman"/>
                <a:cs typeface="Times New Roman"/>
              </a:rPr>
              <a:t>sulla tradizione </a:t>
            </a:r>
            <a:r>
              <a:rPr sz="1200" spc="-5" dirty="0">
                <a:latin typeface="Times New Roman"/>
                <a:cs typeface="Times New Roman"/>
              </a:rPr>
              <a:t>che Adamo ed </a:t>
            </a:r>
            <a:r>
              <a:rPr sz="1200" dirty="0">
                <a:latin typeface="Times New Roman"/>
                <a:cs typeface="Times New Roman"/>
              </a:rPr>
              <a:t>Eva </a:t>
            </a:r>
            <a:r>
              <a:rPr sz="1200" spc="-5" dirty="0">
                <a:latin typeface="Times New Roman"/>
                <a:cs typeface="Times New Roman"/>
              </a:rPr>
              <a:t>avevano trascorso  esattamente sei giorni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ispezione iniziale </a:t>
            </a:r>
            <a:r>
              <a:rPr sz="1200" spc="-5" dirty="0">
                <a:latin typeface="Times New Roman"/>
                <a:cs typeface="Times New Roman"/>
              </a:rPr>
              <a:t>del Giardino. Questa circostanza conferì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ratifica quasi </a:t>
            </a:r>
            <a:r>
              <a:rPr sz="1200" dirty="0">
                <a:latin typeface="Times New Roman"/>
                <a:cs typeface="Times New Roman"/>
              </a:rPr>
              <a:t>sacra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periodo di  tempo </a:t>
            </a:r>
            <a:r>
              <a:rPr sz="1200" spc="-5" dirty="0">
                <a:latin typeface="Times New Roman"/>
                <a:cs typeface="Times New Roman"/>
              </a:rPr>
              <a:t>della settimana,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originariamente </a:t>
            </a:r>
            <a:r>
              <a:rPr sz="1200" dirty="0">
                <a:latin typeface="Times New Roman"/>
                <a:cs typeface="Times New Roman"/>
              </a:rPr>
              <a:t>introdotta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Dalamatiani.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Adamo abbia </a:t>
            </a:r>
            <a:r>
              <a:rPr sz="1200" spc="-5" dirty="0">
                <a:latin typeface="Times New Roman"/>
                <a:cs typeface="Times New Roman"/>
              </a:rPr>
              <a:t>trascorso </a:t>
            </a:r>
            <a:r>
              <a:rPr sz="1200" dirty="0">
                <a:latin typeface="Times New Roman"/>
                <a:cs typeface="Times New Roman"/>
              </a:rPr>
              <a:t>sei </a:t>
            </a:r>
            <a:r>
              <a:rPr sz="1200" spc="-5" dirty="0">
                <a:latin typeface="Times New Roman"/>
                <a:cs typeface="Times New Roman"/>
              </a:rPr>
              <a:t>giorni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endParaRPr sz="1200">
              <a:latin typeface="Times New Roman"/>
              <a:cs typeface="Times New Roman"/>
            </a:endParaRPr>
          </a:p>
          <a:p>
            <a:pPr marL="88900" marR="1822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ispezionare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formulare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preliminari </a:t>
            </a:r>
            <a:r>
              <a:rPr sz="1200" spc="-5" dirty="0">
                <a:latin typeface="Times New Roman"/>
                <a:cs typeface="Times New Roman"/>
              </a:rPr>
              <a:t>per l’organizzazione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prestabilito;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elaborato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spc="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giorno.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scelta del </a:t>
            </a:r>
            <a:r>
              <a:rPr sz="1200" spc="-5" dirty="0">
                <a:latin typeface="Times New Roman"/>
                <a:cs typeface="Times New Roman"/>
              </a:rPr>
              <a:t>settimo giorno per l’adorazione fu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fortuita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legata </a:t>
            </a:r>
            <a:r>
              <a:rPr sz="1200" dirty="0">
                <a:latin typeface="Times New Roman"/>
                <a:cs typeface="Times New Roman"/>
              </a:rPr>
              <a:t>agli avvenimenti qui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descritti.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(837.1) 74:8.2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leggenda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creazione del </a:t>
            </a:r>
            <a:r>
              <a:rPr sz="1200" dirty="0">
                <a:latin typeface="Times New Roman"/>
                <a:cs typeface="Times New Roman"/>
              </a:rPr>
              <a:t>mondo in </a:t>
            </a:r>
            <a:r>
              <a:rPr sz="1200" spc="-5" dirty="0">
                <a:latin typeface="Times New Roman"/>
                <a:cs typeface="Times New Roman"/>
              </a:rPr>
              <a:t>sei giorni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un’idea </a:t>
            </a:r>
            <a:r>
              <a:rPr sz="1200" dirty="0">
                <a:latin typeface="Times New Roman"/>
                <a:cs typeface="Times New Roman"/>
              </a:rPr>
              <a:t>venuta più </a:t>
            </a:r>
            <a:r>
              <a:rPr sz="1200" spc="-5" dirty="0">
                <a:latin typeface="Times New Roman"/>
                <a:cs typeface="Times New Roman"/>
              </a:rPr>
              <a:t>tardi,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trentamila anni </a:t>
            </a:r>
            <a:r>
              <a:rPr sz="1200" dirty="0">
                <a:latin typeface="Times New Roman"/>
                <a:cs typeface="Times New Roman"/>
              </a:rPr>
              <a:t>dopo. </a:t>
            </a:r>
            <a:r>
              <a:rPr sz="1200" spc="-5" dirty="0">
                <a:latin typeface="Times New Roman"/>
                <a:cs typeface="Times New Roman"/>
              </a:rPr>
              <a:t>Una  parte del </a:t>
            </a:r>
            <a:r>
              <a:rPr sz="1200" dirty="0">
                <a:latin typeface="Times New Roman"/>
                <a:cs typeface="Times New Roman"/>
              </a:rPr>
              <a:t>racconto, </a:t>
            </a:r>
            <a:r>
              <a:rPr sz="1200" spc="-5" dirty="0">
                <a:latin typeface="Times New Roman"/>
                <a:cs typeface="Times New Roman"/>
              </a:rPr>
              <a:t>l’apparizione </a:t>
            </a:r>
            <a:r>
              <a:rPr sz="1200" dirty="0">
                <a:latin typeface="Times New Roman"/>
                <a:cs typeface="Times New Roman"/>
              </a:rPr>
              <a:t>improvvisa </a:t>
            </a:r>
            <a:r>
              <a:rPr sz="1200" spc="-5" dirty="0">
                <a:latin typeface="Times New Roman"/>
                <a:cs typeface="Times New Roman"/>
              </a:rPr>
              <a:t>del sole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luna, potrebbe </a:t>
            </a:r>
            <a:r>
              <a:rPr sz="1200" spc="-5" dirty="0">
                <a:latin typeface="Times New Roman"/>
                <a:cs typeface="Times New Roman"/>
              </a:rPr>
              <a:t>aver avuto </a:t>
            </a:r>
            <a:r>
              <a:rPr sz="1200" dirty="0">
                <a:latin typeface="Times New Roman"/>
                <a:cs typeface="Times New Roman"/>
              </a:rPr>
              <a:t>origine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tradizioni </a:t>
            </a:r>
            <a:r>
              <a:rPr sz="1200" spc="-5" dirty="0">
                <a:latin typeface="Times New Roman"/>
                <a:cs typeface="Times New Roman"/>
              </a:rPr>
              <a:t>relative all’antica  improvvisa emersione </a:t>
            </a:r>
            <a:r>
              <a:rPr sz="1200" dirty="0">
                <a:latin typeface="Times New Roman"/>
                <a:cs typeface="Times New Roman"/>
              </a:rPr>
              <a:t>del mondo da una </a:t>
            </a:r>
            <a:r>
              <a:rPr sz="1200" spc="-5" dirty="0">
                <a:latin typeface="Times New Roman"/>
                <a:cs typeface="Times New Roman"/>
              </a:rPr>
              <a:t>densa </a:t>
            </a:r>
            <a:r>
              <a:rPr sz="1200" dirty="0">
                <a:latin typeface="Times New Roman"/>
                <a:cs typeface="Times New Roman"/>
              </a:rPr>
              <a:t>nube spaziale 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minuta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a </a:t>
            </a:r>
            <a:r>
              <a:rPr sz="1200" spc="-5" dirty="0">
                <a:latin typeface="Times New Roman"/>
                <a:cs typeface="Times New Roman"/>
              </a:rPr>
              <a:t>lungo oscurato </a:t>
            </a:r>
            <a:r>
              <a:rPr sz="1200" dirty="0">
                <a:latin typeface="Times New Roman"/>
                <a:cs typeface="Times New Roman"/>
              </a:rPr>
              <a:t>il sole e 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12420" algn="just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(837.2) 74:8.3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della creazione </a:t>
            </a:r>
            <a:r>
              <a:rPr sz="1200" dirty="0">
                <a:latin typeface="Times New Roman"/>
                <a:cs typeface="Times New Roman"/>
              </a:rPr>
              <a:t>di Eva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costola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è il riassunto </a:t>
            </a:r>
            <a:r>
              <a:rPr sz="1200" spc="-5" dirty="0">
                <a:latin typeface="Times New Roman"/>
                <a:cs typeface="Times New Roman"/>
              </a:rPr>
              <a:t>confuso </a:t>
            </a:r>
            <a:r>
              <a:rPr sz="1200" dirty="0">
                <a:latin typeface="Times New Roman"/>
                <a:cs typeface="Times New Roman"/>
              </a:rPr>
              <a:t>dell’arrivo 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chirurgia  celeste connessa con l’interscambio </a:t>
            </a:r>
            <a:r>
              <a:rPr sz="1200" dirty="0">
                <a:latin typeface="Times New Roman"/>
                <a:cs typeface="Times New Roman"/>
              </a:rPr>
              <a:t>di sostanze viventi </a:t>
            </a:r>
            <a:r>
              <a:rPr sz="1200" spc="-5" dirty="0">
                <a:latin typeface="Times New Roman"/>
                <a:cs typeface="Times New Roman"/>
              </a:rPr>
              <a:t>associato alla </a:t>
            </a:r>
            <a:r>
              <a:rPr sz="1200" dirty="0">
                <a:latin typeface="Times New Roman"/>
                <a:cs typeface="Times New Roman"/>
              </a:rPr>
              <a:t>venuta </a:t>
            </a:r>
            <a:r>
              <a:rPr sz="1200" spc="-5" dirty="0">
                <a:latin typeface="Times New Roman"/>
                <a:cs typeface="Times New Roman"/>
              </a:rPr>
              <a:t>del gruppo corporale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spc="10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quattrocentocinquantamila anni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05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03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(837.3) 74:8.4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popoli del mondo è stata </a:t>
            </a:r>
            <a:r>
              <a:rPr sz="1200" spc="-5" dirty="0">
                <a:latin typeface="Times New Roman"/>
                <a:cs typeface="Times New Roman"/>
              </a:rPr>
              <a:t>influenzata dalla </a:t>
            </a:r>
            <a:r>
              <a:rPr sz="1200" dirty="0">
                <a:latin typeface="Times New Roman"/>
                <a:cs typeface="Times New Roman"/>
              </a:rPr>
              <a:t>tradizione </a:t>
            </a:r>
            <a:r>
              <a:rPr sz="1200" spc="-5" dirty="0">
                <a:latin typeface="Times New Roman"/>
                <a:cs typeface="Times New Roman"/>
              </a:rPr>
              <a:t>che Adamo ed </a:t>
            </a:r>
            <a:r>
              <a:rPr sz="1200" dirty="0">
                <a:latin typeface="Times New Roman"/>
                <a:cs typeface="Times New Roman"/>
              </a:rPr>
              <a:t>Eva ebbero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forme fisiche  </a:t>
            </a:r>
            <a:r>
              <a:rPr sz="1200" spc="-5" dirty="0">
                <a:latin typeface="Times New Roman"/>
                <a:cs typeface="Times New Roman"/>
              </a:rPr>
              <a:t>create per loro all’arrivo su Urantia.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che l’uomo </a:t>
            </a:r>
            <a:r>
              <a:rPr sz="1200" spc="-5" dirty="0">
                <a:latin typeface="Times New Roman"/>
                <a:cs typeface="Times New Roman"/>
              </a:rPr>
              <a:t>sia stato </a:t>
            </a:r>
            <a:r>
              <a:rPr sz="1200" dirty="0">
                <a:latin typeface="Times New Roman"/>
                <a:cs typeface="Times New Roman"/>
              </a:rPr>
              <a:t>creato </a:t>
            </a:r>
            <a:r>
              <a:rPr sz="1200" spc="-5" dirty="0">
                <a:latin typeface="Times New Roman"/>
                <a:cs typeface="Times New Roman"/>
              </a:rPr>
              <a:t>con l’argilla fu pressoché universale </a:t>
            </a:r>
            <a:r>
              <a:rPr sz="1200" dirty="0">
                <a:latin typeface="Times New Roman"/>
                <a:cs typeface="Times New Roman"/>
              </a:rPr>
              <a:t>nell’emisfero  </a:t>
            </a:r>
            <a:r>
              <a:rPr sz="1200" spc="-5" dirty="0">
                <a:latin typeface="Times New Roman"/>
                <a:cs typeface="Times New Roman"/>
              </a:rPr>
              <a:t>orientale; si ritrova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tradizione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mondo, dalle Filippine all’Africa. </a:t>
            </a:r>
            <a:r>
              <a:rPr sz="1200" dirty="0">
                <a:latin typeface="Times New Roman"/>
                <a:cs typeface="Times New Roman"/>
              </a:rPr>
              <a:t>E molti </a:t>
            </a:r>
            <a:r>
              <a:rPr sz="1200" spc="-5" dirty="0">
                <a:latin typeface="Times New Roman"/>
                <a:cs typeface="Times New Roman"/>
              </a:rPr>
              <a:t>gruppi accettarono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storia dell’uomo  originato dall’argilla per </a:t>
            </a:r>
            <a:r>
              <a:rPr sz="1200" dirty="0">
                <a:latin typeface="Times New Roman"/>
                <a:cs typeface="Times New Roman"/>
              </a:rPr>
              <a:t>mezzo di 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creazione speciale, </a:t>
            </a:r>
            <a:r>
              <a:rPr sz="1200" dirty="0">
                <a:latin typeface="Times New Roman"/>
                <a:cs typeface="Times New Roman"/>
              </a:rPr>
              <a:t>in luogo </a:t>
            </a:r>
            <a:r>
              <a:rPr sz="1200" spc="-5" dirty="0">
                <a:latin typeface="Times New Roman"/>
                <a:cs typeface="Times New Roman"/>
              </a:rPr>
              <a:t>delle precedenti </a:t>
            </a:r>
            <a:r>
              <a:rPr sz="1200" dirty="0">
                <a:latin typeface="Times New Roman"/>
                <a:cs typeface="Times New Roman"/>
              </a:rPr>
              <a:t>credenze </a:t>
            </a:r>
            <a:r>
              <a:rPr sz="1200" spc="-5" dirty="0">
                <a:latin typeface="Times New Roman"/>
                <a:cs typeface="Times New Roman"/>
              </a:rPr>
              <a:t>nella creazione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progressiva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—</a:t>
            </a:r>
            <a:r>
              <a:rPr sz="1200" spc="-5" dirty="0">
                <a:latin typeface="Times New Roman"/>
                <a:cs typeface="Times New Roman"/>
              </a:rPr>
              <a:t> nell’evoluzione.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(837.4) 74:8.5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delle </a:t>
            </a:r>
            <a:r>
              <a:rPr sz="1200" dirty="0">
                <a:latin typeface="Times New Roman"/>
                <a:cs typeface="Times New Roman"/>
              </a:rPr>
              <a:t>influenze di </a:t>
            </a:r>
            <a:r>
              <a:rPr sz="1200" spc="-5" dirty="0">
                <a:latin typeface="Times New Roman"/>
                <a:cs typeface="Times New Roman"/>
              </a:rPr>
              <a:t>Dalamatia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Eden l’umanità </a:t>
            </a:r>
            <a:r>
              <a:rPr sz="1200" dirty="0">
                <a:latin typeface="Times New Roman"/>
                <a:cs typeface="Times New Roman"/>
              </a:rPr>
              <a:t>era incline a credere </a:t>
            </a:r>
            <a:r>
              <a:rPr sz="1200" spc="-5" dirty="0">
                <a:latin typeface="Times New Roman"/>
                <a:cs typeface="Times New Roman"/>
              </a:rPr>
              <a:t>all’ascesa graduale 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fatto dell’evoluzione </a:t>
            </a:r>
            <a:r>
              <a:rPr sz="1200" dirty="0">
                <a:latin typeface="Times New Roman"/>
                <a:cs typeface="Times New Roman"/>
              </a:rPr>
              <a:t>non è una </a:t>
            </a:r>
            <a:r>
              <a:rPr sz="1200" spc="-5" dirty="0">
                <a:latin typeface="Times New Roman"/>
                <a:cs typeface="Times New Roman"/>
              </a:rPr>
              <a:t>scoperta moderna; gli antichi </a:t>
            </a:r>
            <a:r>
              <a:rPr sz="1200" dirty="0">
                <a:latin typeface="Times New Roman"/>
                <a:cs typeface="Times New Roman"/>
              </a:rPr>
              <a:t>comprendevano il lento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evoluzionario del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spc="5" dirty="0">
                <a:latin typeface="Times New Roman"/>
                <a:cs typeface="Times New Roman"/>
              </a:rPr>
              <a:t>umano. 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avevano idee </a:t>
            </a:r>
            <a:r>
              <a:rPr sz="1200" spc="-5" dirty="0">
                <a:latin typeface="Times New Roman"/>
                <a:cs typeface="Times New Roman"/>
              </a:rPr>
              <a:t>chiare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merito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indipendentemente </a:t>
            </a:r>
            <a:r>
              <a:rPr sz="1200" dirty="0">
                <a:latin typeface="Times New Roman"/>
                <a:cs typeface="Times New Roman"/>
              </a:rPr>
              <a:t>dalla loro </a:t>
            </a:r>
            <a:r>
              <a:rPr sz="1200" spc="-5" dirty="0">
                <a:latin typeface="Times New Roman"/>
                <a:cs typeface="Times New Roman"/>
              </a:rPr>
              <a:t>vicinanza alla Mesopotamia. Benché </a:t>
            </a:r>
            <a:r>
              <a:rPr sz="1200" spc="5" dirty="0">
                <a:latin typeface="Times New Roman"/>
                <a:cs typeface="Times New Roman"/>
              </a:rPr>
              <a:t>le varie 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della terra fossero infelicemente confuse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nozioni </a:t>
            </a:r>
            <a:r>
              <a:rPr sz="1200" spc="-5" dirty="0">
                <a:latin typeface="Times New Roman"/>
                <a:cs typeface="Times New Roman"/>
              </a:rPr>
              <a:t>sull’evoluzione, tuttavia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tribù primitive credevano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76200" marR="41719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insegnavano </a:t>
            </a:r>
            <a:r>
              <a:rPr sz="1200" dirty="0">
                <a:latin typeface="Times New Roman"/>
                <a:cs typeface="Times New Roman"/>
              </a:rPr>
              <a:t>di essere </a:t>
            </a:r>
            <a:r>
              <a:rPr sz="1200" spc="-5" dirty="0">
                <a:latin typeface="Times New Roman"/>
                <a:cs typeface="Times New Roman"/>
              </a:rPr>
              <a:t>discese </a:t>
            </a:r>
            <a:r>
              <a:rPr sz="1200" dirty="0">
                <a:latin typeface="Times New Roman"/>
                <a:cs typeface="Times New Roman"/>
              </a:rPr>
              <a:t>da vari </a:t>
            </a:r>
            <a:r>
              <a:rPr sz="1200" spc="-5" dirty="0">
                <a:latin typeface="Times New Roman"/>
                <a:cs typeface="Times New Roman"/>
              </a:rPr>
              <a:t>animali. </a:t>
            </a:r>
            <a:r>
              <a:rPr sz="1200" dirty="0">
                <a:latin typeface="Times New Roman"/>
                <a:cs typeface="Times New Roman"/>
              </a:rPr>
              <a:t>I popoli primitivi </a:t>
            </a:r>
            <a:r>
              <a:rPr sz="1200" spc="-5" dirty="0">
                <a:latin typeface="Times New Roman"/>
                <a:cs typeface="Times New Roman"/>
              </a:rPr>
              <a:t>presero l’abitudine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come loro </a:t>
            </a:r>
            <a:r>
              <a:rPr sz="1200" spc="-5" dirty="0">
                <a:latin typeface="Times New Roman"/>
                <a:cs typeface="Times New Roman"/>
              </a:rPr>
              <a:t>“totem” gli </a:t>
            </a:r>
            <a:r>
              <a:rPr sz="1200" spc="5" dirty="0">
                <a:latin typeface="Times New Roman"/>
                <a:cs typeface="Times New Roman"/>
              </a:rPr>
              <a:t>animali  </a:t>
            </a:r>
            <a:r>
              <a:rPr sz="1200" spc="-5" dirty="0">
                <a:latin typeface="Times New Roman"/>
                <a:cs typeface="Times New Roman"/>
              </a:rPr>
              <a:t>supposti loro antenati. Parecchie </a:t>
            </a:r>
            <a:r>
              <a:rPr sz="1200" dirty="0">
                <a:latin typeface="Times New Roman"/>
                <a:cs typeface="Times New Roman"/>
              </a:rPr>
              <a:t>tribù indiane </a:t>
            </a:r>
            <a:r>
              <a:rPr sz="1200" spc="-5" dirty="0">
                <a:latin typeface="Times New Roman"/>
                <a:cs typeface="Times New Roman"/>
              </a:rPr>
              <a:t>dell’America del Nord si credevano originate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castori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coyote. </a:t>
            </a:r>
            <a:r>
              <a:rPr sz="1200" spc="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tribù  </a:t>
            </a:r>
            <a:r>
              <a:rPr sz="1200" spc="-5" dirty="0">
                <a:latin typeface="Times New Roman"/>
                <a:cs typeface="Times New Roman"/>
              </a:rPr>
              <a:t>africane insegnano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discese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iena, una tribù </a:t>
            </a:r>
            <a:r>
              <a:rPr sz="1200" spc="-5" dirty="0">
                <a:latin typeface="Times New Roman"/>
                <a:cs typeface="Times New Roman"/>
              </a:rPr>
              <a:t>malese dal </a:t>
            </a:r>
            <a:r>
              <a:rPr sz="1200" dirty="0">
                <a:latin typeface="Times New Roman"/>
                <a:cs typeface="Times New Roman"/>
              </a:rPr>
              <a:t>lemuro,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della Nuova </a:t>
            </a:r>
            <a:r>
              <a:rPr sz="1200" spc="-5" dirty="0">
                <a:latin typeface="Times New Roman"/>
                <a:cs typeface="Times New Roman"/>
              </a:rPr>
              <a:t>Guinea dal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pappagallo.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6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(837.5) 74:8.6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Babilonesi,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del loro contatto diretto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resti della </a:t>
            </a:r>
            <a:r>
              <a:rPr sz="1200" dirty="0">
                <a:latin typeface="Times New Roman"/>
                <a:cs typeface="Times New Roman"/>
              </a:rPr>
              <a:t>civiltà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Adamiti, </a:t>
            </a:r>
            <a:r>
              <a:rPr sz="1200" spc="-5" dirty="0">
                <a:latin typeface="Times New Roman"/>
                <a:cs typeface="Times New Roman"/>
              </a:rPr>
              <a:t>ampliarono ed </a:t>
            </a:r>
            <a:r>
              <a:rPr sz="1200" dirty="0">
                <a:latin typeface="Times New Roman"/>
                <a:cs typeface="Times New Roman"/>
              </a:rPr>
              <a:t>abbellirono la storia  </a:t>
            </a:r>
            <a:r>
              <a:rPr sz="1200" spc="-5" dirty="0">
                <a:latin typeface="Times New Roman"/>
                <a:cs typeface="Times New Roman"/>
              </a:rPr>
              <a:t>della creazione dell’uomo;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insegnavano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disceso direttamente dagli dei. </a:t>
            </a:r>
            <a:r>
              <a:rPr sz="1200" dirty="0">
                <a:latin typeface="Times New Roman"/>
                <a:cs typeface="Times New Roman"/>
              </a:rPr>
              <a:t>Sostenevano </a:t>
            </a:r>
            <a:r>
              <a:rPr sz="1200" spc="-5" dirty="0">
                <a:latin typeface="Times New Roman"/>
                <a:cs typeface="Times New Roman"/>
              </a:rPr>
              <a:t>un’origine aristocratica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incompatibile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dottrina della </a:t>
            </a:r>
            <a:r>
              <a:rPr sz="1200" spc="-5" dirty="0">
                <a:latin typeface="Times New Roman"/>
                <a:cs typeface="Times New Roman"/>
              </a:rPr>
              <a:t>creazione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dall’argilla.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30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(837.6) 74:8.7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racconto della </a:t>
            </a:r>
            <a:r>
              <a:rPr sz="1200" spc="-5" dirty="0">
                <a:latin typeface="Times New Roman"/>
                <a:cs typeface="Times New Roman"/>
              </a:rPr>
              <a:t>creazione nell’Antico Testamento </a:t>
            </a:r>
            <a:r>
              <a:rPr sz="1200" dirty="0">
                <a:latin typeface="Times New Roman"/>
                <a:cs typeface="Times New Roman"/>
              </a:rPr>
              <a:t>risale a molto tempo dopo </a:t>
            </a:r>
            <a:r>
              <a:rPr sz="1200" spc="-5" dirty="0">
                <a:latin typeface="Times New Roman"/>
                <a:cs typeface="Times New Roman"/>
              </a:rPr>
              <a:t>l’epoca </a:t>
            </a:r>
            <a:r>
              <a:rPr sz="1200" dirty="0">
                <a:latin typeface="Times New Roman"/>
                <a:cs typeface="Times New Roman"/>
              </a:rPr>
              <a:t>di Mosè;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insegnò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agli  Ebrei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deformata. Infatti, presentò agli Israeliti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racconto semplice </a:t>
            </a:r>
            <a:r>
              <a:rPr sz="1200" dirty="0">
                <a:latin typeface="Times New Roman"/>
                <a:cs typeface="Times New Roman"/>
              </a:rPr>
              <a:t>e condensato della </a:t>
            </a:r>
            <a:r>
              <a:rPr sz="1200" spc="-5" dirty="0">
                <a:latin typeface="Times New Roman"/>
                <a:cs typeface="Times New Roman"/>
              </a:rPr>
              <a:t>creazione, sperando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ciò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evidenziare meglio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appello all’adorazione del Creatore,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chiamava il </a:t>
            </a:r>
            <a:r>
              <a:rPr sz="1200" spc="-5" dirty="0">
                <a:latin typeface="Times New Roman"/>
                <a:cs typeface="Times New Roman"/>
              </a:rPr>
              <a:t>Signore Dio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d’Israele.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3084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692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(666.4) 58:2.7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fenomeni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aurore boreali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direttamente collegati 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macchie solari, quei </a:t>
            </a:r>
            <a:r>
              <a:rPr sz="1200" dirty="0">
                <a:latin typeface="Times New Roman"/>
                <a:cs typeface="Times New Roman"/>
              </a:rPr>
              <a:t>cicloni </a:t>
            </a:r>
            <a:r>
              <a:rPr sz="1200" spc="-5" dirty="0">
                <a:latin typeface="Times New Roman"/>
                <a:cs typeface="Times New Roman"/>
              </a:rPr>
              <a:t>solari che ruotano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direzioni </a:t>
            </a:r>
            <a:r>
              <a:rPr sz="1200" dirty="0">
                <a:latin typeface="Times New Roman"/>
                <a:cs typeface="Times New Roman"/>
              </a:rPr>
              <a:t>opposte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dell’equatore </a:t>
            </a:r>
            <a:r>
              <a:rPr sz="1200" spc="-5" dirty="0">
                <a:latin typeface="Times New Roman"/>
                <a:cs typeface="Times New Roman"/>
              </a:rPr>
              <a:t>solare, come fanno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uragani tropicali terrestri. Tali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perturbazioni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atmosferiche girano </a:t>
            </a:r>
            <a:r>
              <a:rPr sz="1200" dirty="0">
                <a:latin typeface="Times New Roman"/>
                <a:cs typeface="Times New Roman"/>
              </a:rPr>
              <a:t>in direzioni opposte a </a:t>
            </a:r>
            <a:r>
              <a:rPr sz="1200" spc="-5" dirty="0">
                <a:latin typeface="Times New Roman"/>
                <a:cs typeface="Times New Roman"/>
              </a:rPr>
              <a:t>seconda che si </a:t>
            </a:r>
            <a:r>
              <a:rPr sz="1200" dirty="0">
                <a:latin typeface="Times New Roman"/>
                <a:cs typeface="Times New Roman"/>
              </a:rPr>
              <a:t>producano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sopra 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sotto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dell’equatore.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58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(666.5) 58:2.8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potere che hanno le </a:t>
            </a:r>
            <a:r>
              <a:rPr sz="1200" spc="-5" dirty="0">
                <a:latin typeface="Times New Roman"/>
                <a:cs typeface="Times New Roman"/>
              </a:rPr>
              <a:t>macchie solari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modificare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frequenze della </a:t>
            </a:r>
            <a:r>
              <a:rPr sz="1200" dirty="0">
                <a:latin typeface="Times New Roman"/>
                <a:cs typeface="Times New Roman"/>
              </a:rPr>
              <a:t>luce dimostra che questi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tempeste </a:t>
            </a:r>
            <a:r>
              <a:rPr sz="1200" dirty="0">
                <a:latin typeface="Times New Roman"/>
                <a:cs typeface="Times New Roman"/>
              </a:rPr>
              <a:t>solari  funzionano </a:t>
            </a:r>
            <a:r>
              <a:rPr sz="1200" spc="-5" dirty="0">
                <a:latin typeface="Times New Roman"/>
                <a:cs typeface="Times New Roman"/>
              </a:rPr>
              <a:t>come enormi magneti. Questi campi magnetici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proiettare particelle cariche dai crateri </a:t>
            </a:r>
            <a:r>
              <a:rPr sz="1200" dirty="0">
                <a:latin typeface="Times New Roman"/>
                <a:cs typeface="Times New Roman"/>
              </a:rPr>
              <a:t>delle macchie  </a:t>
            </a:r>
            <a:r>
              <a:rPr sz="1200" spc="-5" dirty="0">
                <a:latin typeface="Times New Roman"/>
                <a:cs typeface="Times New Roman"/>
              </a:rPr>
              <a:t>solari, attraverso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all’atmosfera </a:t>
            </a:r>
            <a:r>
              <a:rPr sz="1200" dirty="0">
                <a:latin typeface="Times New Roman"/>
                <a:cs typeface="Times New Roman"/>
              </a:rPr>
              <a:t>esterna </a:t>
            </a:r>
            <a:r>
              <a:rPr sz="1200" spc="-5" dirty="0">
                <a:latin typeface="Times New Roman"/>
                <a:cs typeface="Times New Roman"/>
              </a:rPr>
              <a:t>della terra, </a:t>
            </a:r>
            <a:r>
              <a:rPr sz="1200" dirty="0">
                <a:latin typeface="Times New Roman"/>
                <a:cs typeface="Times New Roman"/>
              </a:rPr>
              <a:t>dove la loro </a:t>
            </a:r>
            <a:r>
              <a:rPr sz="1200" spc="-5" dirty="0">
                <a:latin typeface="Times New Roman"/>
                <a:cs typeface="Times New Roman"/>
              </a:rPr>
              <a:t>influenza </a:t>
            </a:r>
            <a:r>
              <a:rPr sz="1200" dirty="0">
                <a:latin typeface="Times New Roman"/>
                <a:cs typeface="Times New Roman"/>
              </a:rPr>
              <a:t>ionizzante </a:t>
            </a:r>
            <a:r>
              <a:rPr sz="1200" spc="-5" dirty="0">
                <a:latin typeface="Times New Roman"/>
                <a:cs typeface="Times New Roman"/>
              </a:rPr>
              <a:t>produce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spettacolari  manifestazioni delle </a:t>
            </a:r>
            <a:r>
              <a:rPr sz="1200" dirty="0">
                <a:latin typeface="Times New Roman"/>
                <a:cs typeface="Times New Roman"/>
              </a:rPr>
              <a:t>aurore </a:t>
            </a:r>
            <a:r>
              <a:rPr sz="1200" spc="-5" dirty="0">
                <a:latin typeface="Times New Roman"/>
                <a:cs typeface="Times New Roman"/>
              </a:rPr>
              <a:t>boreali. Per questo si manifestano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grandi fenomeni aurorali </a:t>
            </a:r>
            <a:r>
              <a:rPr sz="1200" dirty="0">
                <a:latin typeface="Times New Roman"/>
                <a:cs typeface="Times New Roman"/>
              </a:rPr>
              <a:t>quando le </a:t>
            </a:r>
            <a:r>
              <a:rPr sz="1200" spc="-5" dirty="0">
                <a:latin typeface="Times New Roman"/>
                <a:cs typeface="Times New Roman"/>
              </a:rPr>
              <a:t>macchie </a:t>
            </a:r>
            <a:r>
              <a:rPr sz="1200" dirty="0">
                <a:latin typeface="Times New Roman"/>
                <a:cs typeface="Times New Roman"/>
              </a:rPr>
              <a:t>solari sono </a:t>
            </a:r>
            <a:r>
              <a:rPr sz="1200" spc="15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loro  culmine </a:t>
            </a:r>
            <a:r>
              <a:rPr sz="1200" dirty="0">
                <a:latin typeface="Times New Roman"/>
                <a:cs typeface="Times New Roman"/>
              </a:rPr>
              <a:t>— o subito dopo —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macchie solari sono situate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generalmente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all’equatore.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(666.6) 58:2.9 </a:t>
            </a:r>
            <a:r>
              <a:rPr sz="1200" spc="-5" dirty="0">
                <a:latin typeface="Times New Roman"/>
                <a:cs typeface="Times New Roman"/>
              </a:rPr>
              <a:t>Anche l’ago </a:t>
            </a:r>
            <a:r>
              <a:rPr sz="1200" dirty="0">
                <a:latin typeface="Times New Roman"/>
                <a:cs typeface="Times New Roman"/>
              </a:rPr>
              <a:t>della bussola è </a:t>
            </a:r>
            <a:r>
              <a:rPr sz="1200" spc="-5" dirty="0">
                <a:latin typeface="Times New Roman"/>
                <a:cs typeface="Times New Roman"/>
              </a:rPr>
              <a:t>sensibile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del sole,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s’inclina </a:t>
            </a:r>
            <a:r>
              <a:rPr sz="1200" dirty="0">
                <a:latin typeface="Times New Roman"/>
                <a:cs typeface="Times New Roman"/>
              </a:rPr>
              <a:t>leggermente </a:t>
            </a:r>
            <a:r>
              <a:rPr sz="1200" spc="-5" dirty="0">
                <a:latin typeface="Times New Roman"/>
                <a:cs typeface="Times New Roman"/>
              </a:rPr>
              <a:t>verso est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levare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sole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leggermente verso </a:t>
            </a:r>
            <a:r>
              <a:rPr sz="1200" dirty="0">
                <a:latin typeface="Times New Roman"/>
                <a:cs typeface="Times New Roman"/>
              </a:rPr>
              <a:t>ovest quando il sole è prossimo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tramonto. Ciò </a:t>
            </a:r>
            <a:r>
              <a:rPr sz="1200" spc="-5" dirty="0">
                <a:latin typeface="Times New Roman"/>
                <a:cs typeface="Times New Roman"/>
              </a:rPr>
              <a:t>avviene ogni giorno, </a:t>
            </a:r>
            <a:r>
              <a:rPr sz="1200" dirty="0">
                <a:latin typeface="Times New Roman"/>
                <a:cs typeface="Times New Roman"/>
              </a:rPr>
              <a:t>ma durante il culmine </a:t>
            </a:r>
            <a:r>
              <a:rPr sz="1200" spc="-5" dirty="0">
                <a:latin typeface="Times New Roman"/>
                <a:cs typeface="Times New Roman"/>
              </a:rPr>
              <a:t>ciclico delle  macchie </a:t>
            </a:r>
            <a:r>
              <a:rPr sz="1200" dirty="0">
                <a:latin typeface="Times New Roman"/>
                <a:cs typeface="Times New Roman"/>
              </a:rPr>
              <a:t>solari tale variazione </a:t>
            </a:r>
            <a:r>
              <a:rPr sz="1200" spc="-5" dirty="0">
                <a:latin typeface="Times New Roman"/>
                <a:cs typeface="Times New Roman"/>
              </a:rPr>
              <a:t>della bussola </a:t>
            </a:r>
            <a:r>
              <a:rPr sz="1200" dirty="0">
                <a:latin typeface="Times New Roman"/>
                <a:cs typeface="Times New Roman"/>
              </a:rPr>
              <a:t>è due volte </a:t>
            </a:r>
            <a:r>
              <a:rPr sz="1200" spc="-5" dirty="0">
                <a:latin typeface="Times New Roman"/>
                <a:cs typeface="Times New Roman"/>
              </a:rPr>
              <a:t>maggiore. Queste </a:t>
            </a:r>
            <a:r>
              <a:rPr sz="1200" dirty="0">
                <a:latin typeface="Times New Roman"/>
                <a:cs typeface="Times New Roman"/>
              </a:rPr>
              <a:t>deviazioni diurne </a:t>
            </a:r>
            <a:r>
              <a:rPr sz="1200" spc="-5" dirty="0">
                <a:latin typeface="Times New Roman"/>
                <a:cs typeface="Times New Roman"/>
              </a:rPr>
              <a:t>della bussola avvengono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risposta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all’accresciuta </a:t>
            </a:r>
            <a:r>
              <a:rPr sz="1200" dirty="0">
                <a:latin typeface="Times New Roman"/>
                <a:cs typeface="Times New Roman"/>
              </a:rPr>
              <a:t>ionizzazione </a:t>
            </a:r>
            <a:r>
              <a:rPr sz="1200" spc="-5" dirty="0">
                <a:latin typeface="Times New Roman"/>
                <a:cs typeface="Times New Roman"/>
              </a:rPr>
              <a:t>dell’atmosfera superiore </a:t>
            </a:r>
            <a:r>
              <a:rPr sz="1200" dirty="0">
                <a:latin typeface="Times New Roman"/>
                <a:cs typeface="Times New Roman"/>
              </a:rPr>
              <a:t>prodotta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luce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32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(666.7) 58:2.10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due livelli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regioni conduttrici </a:t>
            </a:r>
            <a:r>
              <a:rPr sz="1200" dirty="0">
                <a:latin typeface="Times New Roman"/>
                <a:cs typeface="Times New Roman"/>
              </a:rPr>
              <a:t>elettrizzate </a:t>
            </a:r>
            <a:r>
              <a:rPr sz="1200" spc="-5" dirty="0">
                <a:latin typeface="Times New Roman"/>
                <a:cs typeface="Times New Roman"/>
              </a:rPr>
              <a:t>nella stratosfera </a:t>
            </a:r>
            <a:r>
              <a:rPr sz="1200" dirty="0">
                <a:latin typeface="Times New Roman"/>
                <a:cs typeface="Times New Roman"/>
              </a:rPr>
              <a:t>superiore </a:t>
            </a:r>
            <a:r>
              <a:rPr sz="1200" spc="-5" dirty="0">
                <a:latin typeface="Times New Roman"/>
                <a:cs typeface="Times New Roman"/>
              </a:rPr>
              <a:t>che permette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trasmissione </a:t>
            </a:r>
            <a:r>
              <a:rPr sz="1200" dirty="0">
                <a:latin typeface="Times New Roman"/>
                <a:cs typeface="Times New Roman"/>
              </a:rPr>
              <a:t>a lunga distanza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vostre emissioni </a:t>
            </a:r>
            <a:r>
              <a:rPr sz="1200" spc="-5" dirty="0">
                <a:latin typeface="Times New Roman"/>
                <a:cs typeface="Times New Roman"/>
              </a:rPr>
              <a:t>radio su </a:t>
            </a:r>
            <a:r>
              <a:rPr sz="1200" dirty="0">
                <a:latin typeface="Times New Roman"/>
                <a:cs typeface="Times New Roman"/>
              </a:rPr>
              <a:t>onde </a:t>
            </a:r>
            <a:r>
              <a:rPr sz="1200" spc="-5" dirty="0">
                <a:latin typeface="Times New Roman"/>
                <a:cs typeface="Times New Roman"/>
              </a:rPr>
              <a:t>corte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lunghe.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vostre trasmissioni sono talvolta </a:t>
            </a:r>
            <a:r>
              <a:rPr sz="1200" spc="-5" dirty="0">
                <a:latin typeface="Times New Roman"/>
                <a:cs typeface="Times New Roman"/>
              </a:rPr>
              <a:t>disturbate  dalle formidabili tempeste che si scatenano </a:t>
            </a:r>
            <a:r>
              <a:rPr sz="1200" dirty="0">
                <a:latin typeface="Times New Roman"/>
                <a:cs typeface="Times New Roman"/>
              </a:rPr>
              <a:t>di tanto in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nelle zone di queste </a:t>
            </a:r>
            <a:r>
              <a:rPr sz="1200" spc="-5" dirty="0">
                <a:latin typeface="Times New Roman"/>
                <a:cs typeface="Times New Roman"/>
              </a:rPr>
              <a:t>ionosfere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esterne.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L’ambiente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spaziale</a:t>
            </a:r>
            <a:endParaRPr sz="16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1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(666.8) 58:3.1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primi tempi della materializzazione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regioni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sono disseminate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vaste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nuvole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6717"/>
            <a:ext cx="789685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d’idrogeno,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simili agli ammassi astronomici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polvere che caratterizzano ora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di tutto lo spazio </a:t>
            </a:r>
            <a:r>
              <a:rPr sz="1200" spc="-5" dirty="0">
                <a:latin typeface="Times New Roman"/>
                <a:cs typeface="Times New Roman"/>
              </a:rPr>
              <a:t>remoto.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Gran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215" cy="3896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(837.7) 74:8.8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primi </a:t>
            </a:r>
            <a:r>
              <a:rPr sz="1200" spc="-5" dirty="0">
                <a:latin typeface="Times New Roman"/>
                <a:cs typeface="Times New Roman"/>
              </a:rPr>
              <a:t>insegnamenti Mosè evitò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saggiamente </a:t>
            </a:r>
            <a:r>
              <a:rPr sz="1200" dirty="0">
                <a:latin typeface="Times New Roman"/>
                <a:cs typeface="Times New Roman"/>
              </a:rPr>
              <a:t>di risalire oltre i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di Adamo, e </a:t>
            </a:r>
            <a:r>
              <a:rPr sz="1200" spc="-5" dirty="0">
                <a:latin typeface="Times New Roman"/>
                <a:cs typeface="Times New Roman"/>
              </a:rPr>
              <a:t>poiché Mosè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l’istruttore </a:t>
            </a:r>
            <a:r>
              <a:rPr sz="1200" spc="-5" dirty="0">
                <a:latin typeface="Times New Roman"/>
                <a:cs typeface="Times New Roman"/>
              </a:rPr>
              <a:t>supremo degli Ebrei, </a:t>
            </a:r>
            <a:r>
              <a:rPr sz="1200" dirty="0">
                <a:latin typeface="Times New Roman"/>
                <a:cs typeface="Times New Roman"/>
              </a:rPr>
              <a:t>le storie di Adamo </a:t>
            </a:r>
            <a:r>
              <a:rPr sz="1200" spc="-5" dirty="0">
                <a:latin typeface="Times New Roman"/>
                <a:cs typeface="Times New Roman"/>
              </a:rPr>
              <a:t>furono intimamente </a:t>
            </a:r>
            <a:r>
              <a:rPr sz="1200" dirty="0">
                <a:latin typeface="Times New Roman"/>
                <a:cs typeface="Times New Roman"/>
              </a:rPr>
              <a:t>associate a quelle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creazione. Che le </a:t>
            </a:r>
            <a:r>
              <a:rPr sz="1200" spc="-5" dirty="0">
                <a:latin typeface="Times New Roman"/>
                <a:cs typeface="Times New Roman"/>
              </a:rPr>
              <a:t>tradizioni più  antiche riconoscessero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civiltà preadamica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chiaramente dimostrato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fatto che gli editori successivi, </a:t>
            </a:r>
            <a:r>
              <a:rPr sz="1200" dirty="0">
                <a:latin typeface="Times New Roman"/>
                <a:cs typeface="Times New Roman"/>
              </a:rPr>
              <a:t>intenzionati ad </a:t>
            </a:r>
            <a:r>
              <a:rPr sz="1200" spc="-5" dirty="0">
                <a:latin typeface="Times New Roman"/>
                <a:cs typeface="Times New Roman"/>
              </a:rPr>
              <a:t>eliminare  ogni </a:t>
            </a:r>
            <a:r>
              <a:rPr sz="1200" dirty="0">
                <a:latin typeface="Times New Roman"/>
                <a:cs typeface="Times New Roman"/>
              </a:rPr>
              <a:t>riferimento alle questioni </a:t>
            </a:r>
            <a:r>
              <a:rPr sz="1200" spc="-5" dirty="0">
                <a:latin typeface="Times New Roman"/>
                <a:cs typeface="Times New Roman"/>
              </a:rPr>
              <a:t>umane anteriori al </a:t>
            </a:r>
            <a:r>
              <a:rPr sz="1200" dirty="0">
                <a:latin typeface="Times New Roman"/>
                <a:cs typeface="Times New Roman"/>
              </a:rPr>
              <a:t>tempo di </a:t>
            </a:r>
            <a:r>
              <a:rPr sz="1200" spc="-5" dirty="0">
                <a:latin typeface="Times New Roman"/>
                <a:cs typeface="Times New Roman"/>
              </a:rPr>
              <a:t>Adamo, dimenticarono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togliere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riferimento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rivelatore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dell’emigrazione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Caino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“Terra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Nod”,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prese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moglie.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(838.1) 74:8.9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ebbero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scritto di </a:t>
            </a:r>
            <a:r>
              <a:rPr sz="1200" spc="-5" dirty="0">
                <a:latin typeface="Times New Roman"/>
                <a:cs typeface="Times New Roman"/>
              </a:rPr>
              <a:t>uso generale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dopo aver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Palestina.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endParaRPr sz="1200">
              <a:latin typeface="Times New Roman"/>
              <a:cs typeface="Times New Roman"/>
            </a:endParaRPr>
          </a:p>
          <a:p>
            <a:pPr marL="76200" marR="7429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impararono l’impiego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alfabeto </a:t>
            </a:r>
            <a:r>
              <a:rPr sz="1200" dirty="0">
                <a:latin typeface="Times New Roman"/>
                <a:cs typeface="Times New Roman"/>
              </a:rPr>
              <a:t>dai vicini </a:t>
            </a:r>
            <a:r>
              <a:rPr sz="1200" spc="-5" dirty="0">
                <a:latin typeface="Times New Roman"/>
                <a:cs typeface="Times New Roman"/>
              </a:rPr>
              <a:t>Filistei,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rifugiati </a:t>
            </a:r>
            <a:r>
              <a:rPr sz="1200" dirty="0">
                <a:latin typeface="Times New Roman"/>
                <a:cs typeface="Times New Roman"/>
              </a:rPr>
              <a:t>politici della </a:t>
            </a:r>
            <a:r>
              <a:rPr sz="1200" spc="-5" dirty="0">
                <a:latin typeface="Times New Roman"/>
                <a:cs typeface="Times New Roman"/>
              </a:rPr>
              <a:t>civiltà superiore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Creta. Gli </a:t>
            </a:r>
            <a:r>
              <a:rPr sz="1200" spc="5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scrissero  poco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all’anno </a:t>
            </a:r>
            <a:r>
              <a:rPr sz="1200" dirty="0">
                <a:latin typeface="Times New Roman"/>
                <a:cs typeface="Times New Roman"/>
              </a:rPr>
              <a:t>900 </a:t>
            </a:r>
            <a:r>
              <a:rPr sz="1200" spc="-5" dirty="0">
                <a:latin typeface="Times New Roman"/>
                <a:cs typeface="Times New Roman"/>
              </a:rPr>
              <a:t>a. </a:t>
            </a:r>
            <a:r>
              <a:rPr sz="1200" dirty="0">
                <a:latin typeface="Times New Roman"/>
                <a:cs typeface="Times New Roman"/>
              </a:rPr>
              <a:t>C., e non </a:t>
            </a:r>
            <a:r>
              <a:rPr sz="1200" spc="-5" dirty="0">
                <a:latin typeface="Times New Roman"/>
                <a:cs typeface="Times New Roman"/>
              </a:rPr>
              <a:t>avendo alcun linguaggio </a:t>
            </a:r>
            <a:r>
              <a:rPr sz="1200" dirty="0">
                <a:latin typeface="Times New Roman"/>
                <a:cs typeface="Times New Roman"/>
              </a:rPr>
              <a:t>scritto fino a tale </a:t>
            </a:r>
            <a:r>
              <a:rPr sz="1200" spc="-5" dirty="0">
                <a:latin typeface="Times New Roman"/>
                <a:cs typeface="Times New Roman"/>
              </a:rPr>
              <a:t>epoca tardiva, </a:t>
            </a:r>
            <a:r>
              <a:rPr sz="1200" dirty="0">
                <a:latin typeface="Times New Roman"/>
                <a:cs typeface="Times New Roman"/>
              </a:rPr>
              <a:t>ebbero in </a:t>
            </a:r>
            <a:r>
              <a:rPr sz="1200" spc="-5" dirty="0">
                <a:latin typeface="Times New Roman"/>
                <a:cs typeface="Times New Roman"/>
              </a:rPr>
              <a:t>circolazione parecchie  differenti </a:t>
            </a:r>
            <a:r>
              <a:rPr sz="1200" dirty="0">
                <a:latin typeface="Times New Roman"/>
                <a:cs typeface="Times New Roman"/>
              </a:rPr>
              <a:t>storie della creazione,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cattività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Babilonia ebbero maggiore </a:t>
            </a:r>
            <a:r>
              <a:rPr sz="1200" dirty="0">
                <a:latin typeface="Times New Roman"/>
                <a:cs typeface="Times New Roman"/>
              </a:rPr>
              <a:t>tendenza ad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versione  </a:t>
            </a:r>
            <a:r>
              <a:rPr sz="1200" dirty="0">
                <a:latin typeface="Times New Roman"/>
                <a:cs typeface="Times New Roman"/>
              </a:rPr>
              <a:t>mesopotamica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modificata.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8419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(838.2) 74:8.10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tradizione ebraica si </a:t>
            </a:r>
            <a:r>
              <a:rPr sz="1200" dirty="0">
                <a:latin typeface="Times New Roman"/>
                <a:cs typeface="Times New Roman"/>
              </a:rPr>
              <a:t>cristallizzò </a:t>
            </a:r>
            <a:r>
              <a:rPr sz="1200" spc="-5" dirty="0">
                <a:latin typeface="Times New Roman"/>
                <a:cs typeface="Times New Roman"/>
              </a:rPr>
              <a:t>attorno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Mosè,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egli si era sforzato </a:t>
            </a:r>
            <a:r>
              <a:rPr sz="1200" dirty="0">
                <a:latin typeface="Times New Roman"/>
                <a:cs typeface="Times New Roman"/>
              </a:rPr>
              <a:t>di far risalire la </a:t>
            </a:r>
            <a:r>
              <a:rPr sz="1200" spc="-5" dirty="0">
                <a:latin typeface="Times New Roman"/>
                <a:cs typeface="Times New Roman"/>
              </a:rPr>
              <a:t>genealogia </a:t>
            </a:r>
            <a:r>
              <a:rPr sz="1200" dirty="0">
                <a:latin typeface="Times New Roman"/>
                <a:cs typeface="Times New Roman"/>
              </a:rPr>
              <a:t>di Abramo  fino </a:t>
            </a:r>
            <a:r>
              <a:rPr sz="1200" spc="-5" dirty="0">
                <a:latin typeface="Times New Roman"/>
                <a:cs typeface="Times New Roman"/>
              </a:rPr>
              <a:t>ad Adamo, gli Ebrei ritennero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il primo uomo di tutta </a:t>
            </a:r>
            <a:r>
              <a:rPr sz="1200" spc="-5" dirty="0">
                <a:latin typeface="Times New Roman"/>
                <a:cs typeface="Times New Roman"/>
              </a:rPr>
              <a:t>l’umanità. Yahweh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creatore, </a:t>
            </a:r>
            <a:r>
              <a:rPr sz="1200" dirty="0">
                <a:latin typeface="Times New Roman"/>
                <a:cs typeface="Times New Roman"/>
              </a:rPr>
              <a:t>e poiché Adamo  </a:t>
            </a:r>
            <a:r>
              <a:rPr sz="1200" spc="-5" dirty="0">
                <a:latin typeface="Times New Roman"/>
                <a:cs typeface="Times New Roman"/>
              </a:rPr>
              <a:t>era ritenuto essere </a:t>
            </a:r>
            <a:r>
              <a:rPr sz="1200" dirty="0">
                <a:latin typeface="Times New Roman"/>
                <a:cs typeface="Times New Roman"/>
              </a:rPr>
              <a:t>il primo uomo, </a:t>
            </a:r>
            <a:r>
              <a:rPr sz="1200" spc="-5" dirty="0">
                <a:latin typeface="Times New Roman"/>
                <a:cs typeface="Times New Roman"/>
              </a:rPr>
              <a:t>bisognava che Yahweh avesse creato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creare Adamo. </a:t>
            </a:r>
            <a:r>
              <a:rPr sz="1200" dirty="0">
                <a:latin typeface="Times New Roman"/>
                <a:cs typeface="Times New Roman"/>
              </a:rPr>
              <a:t>Ed allora la  </a:t>
            </a:r>
            <a:r>
              <a:rPr sz="1200" spc="-5" dirty="0">
                <a:latin typeface="Times New Roman"/>
                <a:cs typeface="Times New Roman"/>
              </a:rPr>
              <a:t>tradizione dei sei giorni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inserita nella </a:t>
            </a:r>
            <a:r>
              <a:rPr sz="1200" dirty="0">
                <a:latin typeface="Times New Roman"/>
                <a:cs typeface="Times New Roman"/>
              </a:rPr>
              <a:t>storia,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risultato che quasi </a:t>
            </a:r>
            <a:r>
              <a:rPr sz="1200" dirty="0">
                <a:latin typeface="Times New Roman"/>
                <a:cs typeface="Times New Roman"/>
              </a:rPr>
              <a:t>mille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tradizione della </a:t>
            </a:r>
            <a:r>
              <a:rPr sz="1200" dirty="0">
                <a:latin typeface="Times New Roman"/>
                <a:cs typeface="Times New Roman"/>
              </a:rPr>
              <a:t>creazione in </a:t>
            </a:r>
            <a:r>
              <a:rPr sz="1200" spc="-5" dirty="0">
                <a:latin typeface="Times New Roman"/>
                <a:cs typeface="Times New Roman"/>
              </a:rPr>
              <a:t>sei giorni </a:t>
            </a:r>
            <a:r>
              <a:rPr sz="1200" dirty="0">
                <a:latin typeface="Times New Roman"/>
                <a:cs typeface="Times New Roman"/>
              </a:rPr>
              <a:t>fu messa </a:t>
            </a:r>
            <a:r>
              <a:rPr sz="1200" spc="-5" dirty="0">
                <a:latin typeface="Times New Roman"/>
                <a:cs typeface="Times New Roman"/>
              </a:rPr>
              <a:t>per iscritto </a:t>
            </a:r>
            <a:r>
              <a:rPr sz="1200" dirty="0">
                <a:latin typeface="Times New Roman"/>
                <a:cs typeface="Times New Roman"/>
              </a:rPr>
              <a:t>e successivamente </a:t>
            </a:r>
            <a:r>
              <a:rPr sz="1200" spc="-5" dirty="0">
                <a:latin typeface="Times New Roman"/>
                <a:cs typeface="Times New Roman"/>
              </a:rPr>
              <a:t>attribuita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841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(838.3) 74:8.11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ebrei </a:t>
            </a:r>
            <a:r>
              <a:rPr sz="1200" dirty="0">
                <a:latin typeface="Times New Roman"/>
                <a:cs typeface="Times New Roman"/>
              </a:rPr>
              <a:t>ritornarono a </a:t>
            </a:r>
            <a:r>
              <a:rPr sz="1200" spc="-5" dirty="0">
                <a:latin typeface="Times New Roman"/>
                <a:cs typeface="Times New Roman"/>
              </a:rPr>
              <a:t>Gerusalemme, avevano </a:t>
            </a:r>
            <a:r>
              <a:rPr sz="1200" dirty="0">
                <a:latin typeface="Times New Roman"/>
                <a:cs typeface="Times New Roman"/>
              </a:rPr>
              <a:t>già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scrivere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dell’inizio </a:t>
            </a:r>
            <a:r>
              <a:rPr sz="1200" spc="-5" dirty="0">
                <a:latin typeface="Times New Roman"/>
                <a:cs typeface="Times New Roman"/>
              </a:rPr>
              <a:t>delle cose.  Essi asserirono </a:t>
            </a:r>
            <a:r>
              <a:rPr sz="1200" dirty="0">
                <a:latin typeface="Times New Roman"/>
                <a:cs typeface="Times New Roman"/>
              </a:rPr>
              <a:t>subito che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narrazione era una storia </a:t>
            </a:r>
            <a:r>
              <a:rPr sz="1200" spc="-5" dirty="0">
                <a:latin typeface="Times New Roman"/>
                <a:cs typeface="Times New Roman"/>
              </a:rPr>
              <a:t>della creazione scritta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Mosè scoperta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recente.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Ebrei  contemporanei </a:t>
            </a:r>
            <a:r>
              <a:rPr sz="1200" dirty="0">
                <a:latin typeface="Times New Roman"/>
                <a:cs typeface="Times New Roman"/>
              </a:rPr>
              <a:t>del periodo </a:t>
            </a:r>
            <a:r>
              <a:rPr sz="1200" spc="-5" dirty="0">
                <a:latin typeface="Times New Roman"/>
                <a:cs typeface="Times New Roman"/>
              </a:rPr>
              <a:t>attorno al </a:t>
            </a:r>
            <a:r>
              <a:rPr sz="1200" dirty="0">
                <a:latin typeface="Times New Roman"/>
                <a:cs typeface="Times New Roman"/>
              </a:rPr>
              <a:t>500 a.C. non </a:t>
            </a:r>
            <a:r>
              <a:rPr sz="1200" spc="-5" dirty="0">
                <a:latin typeface="Times New Roman"/>
                <a:cs typeface="Times New Roman"/>
              </a:rPr>
              <a:t>ritenevano questi </a:t>
            </a:r>
            <a:r>
              <a:rPr sz="1200" dirty="0">
                <a:latin typeface="Times New Roman"/>
                <a:cs typeface="Times New Roman"/>
              </a:rPr>
              <a:t>scritti </a:t>
            </a:r>
            <a:r>
              <a:rPr sz="1200" spc="-5" dirty="0">
                <a:latin typeface="Times New Roman"/>
                <a:cs typeface="Times New Roman"/>
              </a:rPr>
              <a:t>delle rivelazioni divine;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consideravano </a:t>
            </a:r>
            <a:r>
              <a:rPr sz="1200" dirty="0">
                <a:latin typeface="Times New Roman"/>
                <a:cs typeface="Times New Roman"/>
              </a:rPr>
              <a:t>piuttosto alla 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in cui i popoli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considerarono i </a:t>
            </a:r>
            <a:r>
              <a:rPr sz="1200" spc="-5" dirty="0">
                <a:latin typeface="Times New Roman"/>
                <a:cs typeface="Times New Roman"/>
              </a:rPr>
              <a:t>racconti mitologici.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94980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70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(838.4) 74:8.12 </a:t>
            </a:r>
            <a:r>
              <a:rPr sz="1200" spc="-5" dirty="0">
                <a:latin typeface="Times New Roman"/>
                <a:cs typeface="Times New Roman"/>
              </a:rPr>
              <a:t>Questo documento spurio, ritenuto rappresentare gli insegnamenti </a:t>
            </a:r>
            <a:r>
              <a:rPr sz="1200" dirty="0">
                <a:latin typeface="Times New Roman"/>
                <a:cs typeface="Times New Roman"/>
              </a:rPr>
              <a:t>di Mosè, </a:t>
            </a:r>
            <a:r>
              <a:rPr sz="1200" spc="-5" dirty="0">
                <a:latin typeface="Times New Roman"/>
                <a:cs typeface="Times New Roman"/>
              </a:rPr>
              <a:t>fu portato all’attenzione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Tolomeo,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  greco d’Egitto, </a:t>
            </a:r>
            <a:r>
              <a:rPr sz="1200" dirty="0">
                <a:latin typeface="Times New Roman"/>
                <a:cs typeface="Times New Roman"/>
              </a:rPr>
              <a:t>che lo fece </a:t>
            </a:r>
            <a:r>
              <a:rPr sz="1200" spc="-5" dirty="0">
                <a:latin typeface="Times New Roman"/>
                <a:cs typeface="Times New Roman"/>
              </a:rPr>
              <a:t>tradurre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greco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settanta eruditi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sua nuova </a:t>
            </a:r>
            <a:r>
              <a:rPr sz="1200" spc="-5" dirty="0">
                <a:latin typeface="Times New Roman"/>
                <a:cs typeface="Times New Roman"/>
              </a:rPr>
              <a:t>biblioteca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Alessandria.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così questa narrazione </a:t>
            </a:r>
            <a:r>
              <a:rPr sz="1200" dirty="0">
                <a:latin typeface="Times New Roman"/>
                <a:cs typeface="Times New Roman"/>
              </a:rPr>
              <a:t>trovò il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posto tra gli </a:t>
            </a:r>
            <a:r>
              <a:rPr sz="1200" spc="-5" dirty="0">
                <a:latin typeface="Times New Roman"/>
                <a:cs typeface="Times New Roman"/>
              </a:rPr>
              <a:t>scritti che divennero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delle collezioni successive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“sacre  </a:t>
            </a:r>
            <a:r>
              <a:rPr sz="1200" spc="-5" dirty="0">
                <a:latin typeface="Times New Roman"/>
                <a:cs typeface="Times New Roman"/>
              </a:rPr>
              <a:t>scritture” delle religioni ebraica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cristiana. Grazie all’identificazione con questi sistemi teologici,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concezioni hanno  profondamente </a:t>
            </a:r>
            <a:r>
              <a:rPr sz="1200" dirty="0">
                <a:latin typeface="Times New Roman"/>
                <a:cs typeface="Times New Roman"/>
              </a:rPr>
              <a:t>influenzato per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la filosofia di molti popoli</a:t>
            </a:r>
            <a:r>
              <a:rPr sz="1200" spc="-5" dirty="0">
                <a:latin typeface="Times New Roman"/>
                <a:cs typeface="Times New Roman"/>
              </a:rPr>
              <a:t> occidentali.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(838.5) 74:8.13 </a:t>
            </a:r>
            <a:r>
              <a:rPr sz="1200" spc="-5" dirty="0">
                <a:latin typeface="Times New Roman"/>
                <a:cs typeface="Times New Roman"/>
              </a:rPr>
              <a:t>Gli insegnanti cristiani perpetuarono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creazione della </a:t>
            </a:r>
            <a:r>
              <a:rPr sz="1200" dirty="0">
                <a:latin typeface="Times New Roman"/>
                <a:cs typeface="Times New Roman"/>
              </a:rPr>
              <a:t>razza umana mediante un </a:t>
            </a:r>
            <a:r>
              <a:rPr sz="1200" spc="-5" dirty="0">
                <a:latin typeface="Times New Roman"/>
                <a:cs typeface="Times New Roman"/>
              </a:rPr>
              <a:t>“fiat”,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portò  </a:t>
            </a:r>
            <a:r>
              <a:rPr sz="1200" spc="-5" dirty="0">
                <a:latin typeface="Times New Roman"/>
                <a:cs typeface="Times New Roman"/>
              </a:rPr>
              <a:t>direttamente alla </a:t>
            </a:r>
            <a:r>
              <a:rPr sz="1200" dirty="0">
                <a:latin typeface="Times New Roman"/>
                <a:cs typeface="Times New Roman"/>
              </a:rPr>
              <a:t>formazione </a:t>
            </a:r>
            <a:r>
              <a:rPr sz="1200" spc="-5" dirty="0">
                <a:latin typeface="Times New Roman"/>
                <a:cs typeface="Times New Roman"/>
              </a:rPr>
              <a:t>dell’ipotesi </a:t>
            </a:r>
            <a:r>
              <a:rPr sz="1200" dirty="0">
                <a:latin typeface="Times New Roman"/>
                <a:cs typeface="Times New Roman"/>
              </a:rPr>
              <a:t>di un’antica </a:t>
            </a:r>
            <a:r>
              <a:rPr sz="1200" spc="-5" dirty="0">
                <a:latin typeface="Times New Roman"/>
                <a:cs typeface="Times New Roman"/>
              </a:rPr>
              <a:t>età </a:t>
            </a:r>
            <a:r>
              <a:rPr sz="1200" dirty="0">
                <a:latin typeface="Times New Roman"/>
                <a:cs typeface="Times New Roman"/>
              </a:rPr>
              <a:t>d’oro di </a:t>
            </a:r>
            <a:r>
              <a:rPr sz="1200" spc="-5" dirty="0">
                <a:latin typeface="Times New Roman"/>
                <a:cs typeface="Times New Roman"/>
              </a:rPr>
              <a:t>felicità </a:t>
            </a:r>
            <a:r>
              <a:rPr sz="1200" dirty="0">
                <a:latin typeface="Times New Roman"/>
                <a:cs typeface="Times New Roman"/>
              </a:rPr>
              <a:t>utopistica e </a:t>
            </a:r>
            <a:r>
              <a:rPr sz="1200" spc="-5" dirty="0">
                <a:latin typeface="Times New Roman"/>
                <a:cs typeface="Times New Roman"/>
              </a:rPr>
              <a:t>alla teoria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caduta dell’uomo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  superuomo, </a:t>
            </a:r>
            <a:r>
              <a:rPr sz="1200" dirty="0">
                <a:latin typeface="Times New Roman"/>
                <a:cs typeface="Times New Roman"/>
              </a:rPr>
              <a:t>che spiegava la </a:t>
            </a:r>
            <a:r>
              <a:rPr sz="1200" spc="-5" dirty="0">
                <a:latin typeface="Times New Roman"/>
                <a:cs typeface="Times New Roman"/>
              </a:rPr>
              <a:t>condizione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utopistica della società. Queste </a:t>
            </a:r>
            <a:r>
              <a:rPr sz="1200" dirty="0">
                <a:latin typeface="Times New Roman"/>
                <a:cs typeface="Times New Roman"/>
              </a:rPr>
              <a:t>visioni sulla vita e sulla posizione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</a:t>
            </a:r>
            <a:endParaRPr sz="1200">
              <a:latin typeface="Times New Roman"/>
              <a:cs typeface="Times New Roman"/>
            </a:endParaRPr>
          </a:p>
          <a:p>
            <a:pPr marL="76200" marR="1600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nell’universo erano </a:t>
            </a:r>
            <a:r>
              <a:rPr sz="1200" dirty="0">
                <a:latin typeface="Times New Roman"/>
                <a:cs typeface="Times New Roman"/>
              </a:rPr>
              <a:t>quanto meno </a:t>
            </a:r>
            <a:r>
              <a:rPr sz="1200" spc="-5" dirty="0">
                <a:latin typeface="Times New Roman"/>
                <a:cs typeface="Times New Roman"/>
              </a:rPr>
              <a:t>scoraggianti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si basavano su </a:t>
            </a:r>
            <a:r>
              <a:rPr sz="1200" dirty="0">
                <a:latin typeface="Times New Roman"/>
                <a:cs typeface="Times New Roman"/>
              </a:rPr>
              <a:t>una credenza </a:t>
            </a:r>
            <a:r>
              <a:rPr sz="1200" spc="-5" dirty="0">
                <a:latin typeface="Times New Roman"/>
                <a:cs typeface="Times New Roman"/>
              </a:rPr>
              <a:t>nella regressione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che nella  progressione, ed implicavano </a:t>
            </a:r>
            <a:r>
              <a:rPr sz="1200" dirty="0">
                <a:latin typeface="Times New Roman"/>
                <a:cs typeface="Times New Roman"/>
              </a:rPr>
              <a:t>inoltre una </a:t>
            </a:r>
            <a:r>
              <a:rPr sz="1200" spc="-5" dirty="0">
                <a:latin typeface="Times New Roman"/>
                <a:cs typeface="Times New Roman"/>
              </a:rPr>
              <a:t>Deità vendicatrice, che </a:t>
            </a:r>
            <a:r>
              <a:rPr sz="1200" dirty="0">
                <a:latin typeface="Times New Roman"/>
                <a:cs typeface="Times New Roman"/>
              </a:rPr>
              <a:t>nutriva una </a:t>
            </a:r>
            <a:r>
              <a:rPr sz="1200" spc="-5" dirty="0">
                <a:latin typeface="Times New Roman"/>
                <a:cs typeface="Times New Roman"/>
              </a:rPr>
              <a:t>collera </a:t>
            </a:r>
            <a:r>
              <a:rPr sz="1200" dirty="0">
                <a:latin typeface="Times New Roman"/>
                <a:cs typeface="Times New Roman"/>
              </a:rPr>
              <a:t>palese verso la razza umana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spc="5" dirty="0">
                <a:latin typeface="Times New Roman"/>
                <a:cs typeface="Times New Roman"/>
              </a:rPr>
              <a:t>punizione  </a:t>
            </a:r>
            <a:r>
              <a:rPr sz="1200" spc="-5" dirty="0">
                <a:latin typeface="Times New Roman"/>
                <a:cs typeface="Times New Roman"/>
              </a:rPr>
              <a:t>degli errori </a:t>
            </a:r>
            <a:r>
              <a:rPr sz="1200" dirty="0">
                <a:latin typeface="Times New Roman"/>
                <a:cs typeface="Times New Roman"/>
              </a:rPr>
              <a:t>di certi antichi </a:t>
            </a:r>
            <a:r>
              <a:rPr sz="1200" spc="-5" dirty="0">
                <a:latin typeface="Times New Roman"/>
                <a:cs typeface="Times New Roman"/>
              </a:rPr>
              <a:t>amministratori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49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(838.6) 74:8.14 </a:t>
            </a:r>
            <a:r>
              <a:rPr sz="1200" spc="-10" dirty="0">
                <a:latin typeface="Times New Roman"/>
                <a:cs typeface="Times New Roman"/>
              </a:rPr>
              <a:t>L’ </a:t>
            </a:r>
            <a:r>
              <a:rPr sz="1200" spc="-5" dirty="0">
                <a:latin typeface="Times New Roman"/>
                <a:cs typeface="Times New Roman"/>
              </a:rPr>
              <a:t>“età </a:t>
            </a:r>
            <a:r>
              <a:rPr sz="1200" dirty="0">
                <a:latin typeface="Times New Roman"/>
                <a:cs typeface="Times New Roman"/>
              </a:rPr>
              <a:t>d’oro” è un mito, ma </a:t>
            </a:r>
            <a:r>
              <a:rPr sz="1200" spc="-5" dirty="0">
                <a:latin typeface="Times New Roman"/>
                <a:cs typeface="Times New Roman"/>
              </a:rPr>
              <a:t>Eden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fatto,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civiltà del </a:t>
            </a:r>
            <a:r>
              <a:rPr sz="1200" dirty="0">
                <a:latin typeface="Times New Roman"/>
                <a:cs typeface="Times New Roman"/>
              </a:rPr>
              <a:t>Giardino </a:t>
            </a:r>
            <a:r>
              <a:rPr sz="1200" spc="-5" dirty="0">
                <a:latin typeface="Times New Roman"/>
                <a:cs typeface="Times New Roman"/>
              </a:rPr>
              <a:t>andò effettivamente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rovina. Adamo </a:t>
            </a:r>
            <a:r>
              <a:rPr sz="1200" dirty="0">
                <a:latin typeface="Times New Roman"/>
                <a:cs typeface="Times New Roman"/>
              </a:rPr>
              <a:t>ed Eva  </a:t>
            </a:r>
            <a:r>
              <a:rPr sz="1200" spc="-5" dirty="0">
                <a:latin typeface="Times New Roman"/>
                <a:cs typeface="Times New Roman"/>
              </a:rPr>
              <a:t>proseguirono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attività </a:t>
            </a:r>
            <a:r>
              <a:rPr sz="1200" spc="-5" dirty="0">
                <a:latin typeface="Times New Roman"/>
                <a:cs typeface="Times New Roman"/>
              </a:rPr>
              <a:t>nel Giardino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centodiciassette </a:t>
            </a:r>
            <a:r>
              <a:rPr sz="1200" dirty="0">
                <a:latin typeface="Times New Roman"/>
                <a:cs typeface="Times New Roman"/>
              </a:rPr>
              <a:t>anni fino a che, </a:t>
            </a:r>
            <a:r>
              <a:rPr sz="1200" spc="-5" dirty="0">
                <a:latin typeface="Times New Roman"/>
                <a:cs typeface="Times New Roman"/>
              </a:rPr>
              <a:t>per l’impazienza </a:t>
            </a:r>
            <a:r>
              <a:rPr sz="1200" dirty="0">
                <a:latin typeface="Times New Roman"/>
                <a:cs typeface="Times New Roman"/>
              </a:rPr>
              <a:t>di Eva e </a:t>
            </a:r>
            <a:r>
              <a:rPr sz="1200" spc="-5" dirty="0">
                <a:latin typeface="Times New Roman"/>
                <a:cs typeface="Times New Roman"/>
              </a:rPr>
              <a:t>gli errori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Adamo, osarono </a:t>
            </a:r>
            <a:r>
              <a:rPr sz="1200" dirty="0">
                <a:latin typeface="Times New Roman"/>
                <a:cs typeface="Times New Roman"/>
              </a:rPr>
              <a:t>deviare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indicata, </a:t>
            </a:r>
            <a:r>
              <a:rPr sz="1200" dirty="0">
                <a:latin typeface="Times New Roman"/>
                <a:cs typeface="Times New Roman"/>
              </a:rPr>
              <a:t>provocando </a:t>
            </a:r>
            <a:r>
              <a:rPr sz="1200" spc="-5" dirty="0">
                <a:latin typeface="Times New Roman"/>
                <a:cs typeface="Times New Roman"/>
              </a:rPr>
              <a:t>rapidamente </a:t>
            </a:r>
            <a:r>
              <a:rPr sz="1200" dirty="0">
                <a:latin typeface="Times New Roman"/>
                <a:cs typeface="Times New Roman"/>
              </a:rPr>
              <a:t>una catastrofe per </a:t>
            </a:r>
            <a:r>
              <a:rPr sz="1200" spc="-5" dirty="0">
                <a:latin typeface="Times New Roman"/>
                <a:cs typeface="Times New Roman"/>
              </a:rPr>
              <a:t>se stessi </a:t>
            </a:r>
            <a:r>
              <a:rPr sz="1200" dirty="0">
                <a:latin typeface="Times New Roman"/>
                <a:cs typeface="Times New Roman"/>
              </a:rPr>
              <a:t>e un </a:t>
            </a:r>
            <a:r>
              <a:rPr sz="1200" spc="-5" dirty="0">
                <a:latin typeface="Times New Roman"/>
                <a:cs typeface="Times New Roman"/>
              </a:rPr>
              <a:t>disastroso ritardo nello 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progressivo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(838.7) 74:8.15 </a:t>
            </a:r>
            <a:r>
              <a:rPr sz="1200" spc="-5" dirty="0">
                <a:latin typeface="Times New Roman"/>
                <a:cs typeface="Times New Roman"/>
              </a:rPr>
              <a:t>[Narrato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Solonia,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serafica </a:t>
            </a:r>
            <a:r>
              <a:rPr sz="1200" dirty="0">
                <a:latin typeface="Times New Roman"/>
                <a:cs typeface="Times New Roman"/>
              </a:rPr>
              <a:t>“voce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Giardino”.]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66293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75: </a:t>
            </a:r>
            <a:r>
              <a:rPr spc="-20" dirty="0"/>
              <a:t>L’inadempienza </a:t>
            </a:r>
            <a:r>
              <a:rPr spc="-5" dirty="0"/>
              <a:t>di Adamo ed</a:t>
            </a:r>
            <a:r>
              <a:rPr spc="-114" dirty="0"/>
              <a:t> </a:t>
            </a:r>
            <a:r>
              <a:rPr spc="-5" dirty="0"/>
              <a:t>Eva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085455" cy="32543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24066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(839.1) 75:0.1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anni di </a:t>
            </a:r>
            <a:r>
              <a:rPr sz="1200" spc="-5" dirty="0">
                <a:latin typeface="Times New Roman"/>
                <a:cs typeface="Times New Roman"/>
              </a:rPr>
              <a:t>sforzi su Urantia, Adamo poteva constatare solo dei progressi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scarsi all’esterno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Giardino;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nel suo </a:t>
            </a:r>
            <a:r>
              <a:rPr sz="1200" dirty="0">
                <a:latin typeface="Times New Roman"/>
                <a:cs typeface="Times New Roman"/>
              </a:rPr>
              <a:t>complesso non </a:t>
            </a:r>
            <a:r>
              <a:rPr sz="1200" spc="-5" dirty="0">
                <a:latin typeface="Times New Roman"/>
                <a:cs typeface="Times New Roman"/>
              </a:rPr>
              <a:t>sembrava migliorare </a:t>
            </a:r>
            <a:r>
              <a:rPr sz="1200" dirty="0">
                <a:latin typeface="Times New Roman"/>
                <a:cs typeface="Times New Roman"/>
              </a:rPr>
              <a:t>molto.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del miglioramento della </a:t>
            </a:r>
            <a:r>
              <a:rPr sz="1200" dirty="0">
                <a:latin typeface="Times New Roman"/>
                <a:cs typeface="Times New Roman"/>
              </a:rPr>
              <a:t>razza appariva  molto lontana e la </a:t>
            </a:r>
            <a:r>
              <a:rPr sz="1200" spc="-5" dirty="0">
                <a:latin typeface="Times New Roman"/>
                <a:cs typeface="Times New Roman"/>
              </a:rPr>
              <a:t>situazione </a:t>
            </a:r>
            <a:r>
              <a:rPr sz="1200" dirty="0">
                <a:latin typeface="Times New Roman"/>
                <a:cs typeface="Times New Roman"/>
              </a:rPr>
              <a:t>sembrava </a:t>
            </a:r>
            <a:r>
              <a:rPr sz="1200" spc="-5" dirty="0">
                <a:latin typeface="Times New Roman"/>
                <a:cs typeface="Times New Roman"/>
              </a:rPr>
              <a:t>così disperata </a:t>
            </a:r>
            <a:r>
              <a:rPr sz="1200" dirty="0">
                <a:latin typeface="Times New Roman"/>
                <a:cs typeface="Times New Roman"/>
              </a:rPr>
              <a:t>da richiedere un qualche </a:t>
            </a:r>
            <a:r>
              <a:rPr sz="1200" spc="-5" dirty="0">
                <a:latin typeface="Times New Roman"/>
                <a:cs typeface="Times New Roman"/>
              </a:rPr>
              <a:t>rimedio </a:t>
            </a:r>
            <a:r>
              <a:rPr sz="1200" dirty="0">
                <a:latin typeface="Times New Roman"/>
                <a:cs typeface="Times New Roman"/>
              </a:rPr>
              <a:t>non previsto </a:t>
            </a:r>
            <a:r>
              <a:rPr sz="1200" spc="-5" dirty="0">
                <a:latin typeface="Times New Roman"/>
                <a:cs typeface="Times New Roman"/>
              </a:rPr>
              <a:t>nei piani originali.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passava spesso </a:t>
            </a:r>
            <a:r>
              <a:rPr sz="1200" dirty="0">
                <a:latin typeface="Times New Roman"/>
                <a:cs typeface="Times New Roman"/>
              </a:rPr>
              <a:t>per la mente di Adamo, ed </a:t>
            </a:r>
            <a:r>
              <a:rPr sz="1200" spc="-5" dirty="0">
                <a:latin typeface="Times New Roman"/>
                <a:cs typeface="Times New Roman"/>
              </a:rPr>
              <a:t>egli si espresse </a:t>
            </a:r>
            <a:r>
              <a:rPr sz="1200" dirty="0">
                <a:latin typeface="Times New Roman"/>
                <a:cs typeface="Times New Roman"/>
              </a:rPr>
              <a:t>molte volte in tal </a:t>
            </a:r>
            <a:r>
              <a:rPr sz="1200" spc="-5" dirty="0">
                <a:latin typeface="Times New Roman"/>
                <a:cs typeface="Times New Roman"/>
              </a:rPr>
              <a:t>senso con Eva. Adamo </a:t>
            </a:r>
            <a:r>
              <a:rPr sz="1200" dirty="0">
                <a:latin typeface="Times New Roman"/>
                <a:cs typeface="Times New Roman"/>
              </a:rPr>
              <a:t>e la sua  </a:t>
            </a:r>
            <a:r>
              <a:rPr sz="1200" spc="-5" dirty="0">
                <a:latin typeface="Times New Roman"/>
                <a:cs typeface="Times New Roman"/>
              </a:rPr>
              <a:t>compagna erano </a:t>
            </a:r>
            <a:r>
              <a:rPr sz="1200" dirty="0">
                <a:latin typeface="Times New Roman"/>
                <a:cs typeface="Times New Roman"/>
              </a:rPr>
              <a:t>leali, ma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isolati dai loro simili </a:t>
            </a:r>
            <a:r>
              <a:rPr sz="1200" spc="-5" dirty="0">
                <a:latin typeface="Times New Roman"/>
                <a:cs typeface="Times New Roman"/>
              </a:rPr>
              <a:t>ed erano </a:t>
            </a:r>
            <a:r>
              <a:rPr sz="1200" dirty="0">
                <a:latin typeface="Times New Roman"/>
                <a:cs typeface="Times New Roman"/>
              </a:rPr>
              <a:t>estremamente </a:t>
            </a:r>
            <a:r>
              <a:rPr sz="1200" spc="-5" dirty="0">
                <a:latin typeface="Times New Roman"/>
                <a:cs typeface="Times New Roman"/>
              </a:rPr>
              <a:t>afflitti </a:t>
            </a:r>
            <a:r>
              <a:rPr sz="1200" dirty="0">
                <a:latin typeface="Times New Roman"/>
                <a:cs typeface="Times New Roman"/>
              </a:rPr>
              <a:t>per la triste condizione </a:t>
            </a:r>
            <a:r>
              <a:rPr sz="1200" spc="-5" dirty="0">
                <a:latin typeface="Times New Roman"/>
                <a:cs typeface="Times New Roman"/>
              </a:rPr>
              <a:t>del loro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problema di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Urantia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(839.2) 75:1.1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missione adamica su Urantia, pianeta sperimentale, lacerato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ribellione ed </a:t>
            </a:r>
            <a:r>
              <a:rPr sz="1200" dirty="0">
                <a:latin typeface="Times New Roman"/>
                <a:cs typeface="Times New Roman"/>
              </a:rPr>
              <a:t>isolato, era un’impresa </a:t>
            </a:r>
            <a:r>
              <a:rPr sz="1200" spc="-5" dirty="0">
                <a:latin typeface="Times New Roman"/>
                <a:cs typeface="Times New Roman"/>
              </a:rPr>
              <a:t>formidabile.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Materiali </a:t>
            </a:r>
            <a:r>
              <a:rPr sz="1200" spc="-5" dirty="0">
                <a:latin typeface="Times New Roman"/>
                <a:cs typeface="Times New Roman"/>
              </a:rPr>
              <a:t>si resero </a:t>
            </a:r>
            <a:r>
              <a:rPr sz="1200" dirty="0">
                <a:latin typeface="Times New Roman"/>
                <a:cs typeface="Times New Roman"/>
              </a:rPr>
              <a:t>subito conto </a:t>
            </a:r>
            <a:r>
              <a:rPr sz="1200" spc="-5" dirty="0">
                <a:latin typeface="Times New Roman"/>
                <a:cs typeface="Times New Roman"/>
              </a:rPr>
              <a:t>della difficoltà </a:t>
            </a:r>
            <a:r>
              <a:rPr sz="1200" dirty="0">
                <a:latin typeface="Times New Roman"/>
                <a:cs typeface="Times New Roman"/>
              </a:rPr>
              <a:t>e della complessità </a:t>
            </a:r>
            <a:r>
              <a:rPr sz="1200" spc="-5" dirty="0">
                <a:latin typeface="Times New Roman"/>
                <a:cs typeface="Times New Roman"/>
              </a:rPr>
              <a:t>del loro incarico planetario. </a:t>
            </a:r>
            <a:r>
              <a:rPr sz="1200" dirty="0">
                <a:latin typeface="Times New Roman"/>
                <a:cs typeface="Times New Roman"/>
              </a:rPr>
              <a:t>Ciò nonostante </a:t>
            </a:r>
            <a:r>
              <a:rPr sz="1200" spc="-5" dirty="0">
                <a:latin typeface="Times New Roman"/>
                <a:cs typeface="Times New Roman"/>
              </a:rPr>
              <a:t>si  misero coraggiosamente all’opera </a:t>
            </a:r>
            <a:r>
              <a:rPr sz="1200" dirty="0">
                <a:latin typeface="Times New Roman"/>
                <a:cs typeface="Times New Roman"/>
              </a:rPr>
              <a:t>per risolvere i loro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problemi. </a:t>
            </a:r>
            <a:r>
              <a:rPr sz="1200" spc="-5" dirty="0">
                <a:latin typeface="Times New Roman"/>
                <a:cs typeface="Times New Roman"/>
              </a:rPr>
              <a:t>Ma quando si dedicarono al lavoro importantissimo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eliminare gli anormali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degenerati delle </a:t>
            </a:r>
            <a:r>
              <a:rPr sz="1200" dirty="0">
                <a:latin typeface="Times New Roman"/>
                <a:cs typeface="Times New Roman"/>
              </a:rPr>
              <a:t>stirpi </a:t>
            </a:r>
            <a:r>
              <a:rPr sz="1200" spc="-5" dirty="0">
                <a:latin typeface="Times New Roman"/>
                <a:cs typeface="Times New Roman"/>
              </a:rPr>
              <a:t>umane, furono completamente scoraggiati.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vedevano alcun </a:t>
            </a:r>
            <a:r>
              <a:rPr sz="1200" dirty="0">
                <a:latin typeface="Times New Roman"/>
                <a:cs typeface="Times New Roman"/>
              </a:rPr>
              <a:t>modo per  </a:t>
            </a:r>
            <a:r>
              <a:rPr sz="1200" spc="-5" dirty="0">
                <a:latin typeface="Times New Roman"/>
                <a:cs typeface="Times New Roman"/>
              </a:rPr>
              <a:t>uscire dal </a:t>
            </a:r>
            <a:r>
              <a:rPr sz="1200" dirty="0">
                <a:latin typeface="Times New Roman"/>
                <a:cs typeface="Times New Roman"/>
              </a:rPr>
              <a:t>dilemma e non </a:t>
            </a:r>
            <a:r>
              <a:rPr sz="1200" spc="-5" dirty="0">
                <a:latin typeface="Times New Roman"/>
                <a:cs typeface="Times New Roman"/>
              </a:rPr>
              <a:t>potevano consigliarsi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loro 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Edentia. Erano </a:t>
            </a:r>
            <a:r>
              <a:rPr sz="1200" dirty="0">
                <a:latin typeface="Times New Roman"/>
                <a:cs typeface="Times New Roman"/>
              </a:rPr>
              <a:t>qui, isolati e </a:t>
            </a:r>
            <a:r>
              <a:rPr sz="1200" spc="-5" dirty="0">
                <a:latin typeface="Times New Roman"/>
                <a:cs typeface="Times New Roman"/>
              </a:rPr>
              <a:t>confrontati giorno 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giorno con qualche </a:t>
            </a:r>
            <a:r>
              <a:rPr sz="1200" dirty="0">
                <a:latin typeface="Times New Roman"/>
                <a:cs typeface="Times New Roman"/>
              </a:rPr>
              <a:t>nuovo e </a:t>
            </a:r>
            <a:r>
              <a:rPr sz="1200" spc="-5" dirty="0">
                <a:latin typeface="Times New Roman"/>
                <a:cs typeface="Times New Roman"/>
              </a:rPr>
              <a:t>complicato groviglio, con </a:t>
            </a:r>
            <a:r>
              <a:rPr sz="1200" dirty="0">
                <a:latin typeface="Times New Roman"/>
                <a:cs typeface="Times New Roman"/>
              </a:rPr>
              <a:t>qualche problema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sembrava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insolubile.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620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(839.3) 75:1.2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normali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un’Eva Planetari sarebbe </a:t>
            </a:r>
            <a:r>
              <a:rPr sz="1200" dirty="0">
                <a:latin typeface="Times New Roman"/>
                <a:cs typeface="Times New Roman"/>
              </a:rPr>
              <a:t>stato la coordinazione e la </a:t>
            </a:r>
            <a:r>
              <a:rPr sz="1200" spc="-5" dirty="0">
                <a:latin typeface="Times New Roman"/>
                <a:cs typeface="Times New Roman"/>
              </a:rPr>
              <a:t>mescolanza  delle razze. Ma su </a:t>
            </a:r>
            <a:r>
              <a:rPr sz="1200" dirty="0">
                <a:latin typeface="Times New Roman"/>
                <a:cs typeface="Times New Roman"/>
              </a:rPr>
              <a:t>Urantia un tale </a:t>
            </a:r>
            <a:r>
              <a:rPr sz="1200" spc="-5" dirty="0">
                <a:latin typeface="Times New Roman"/>
                <a:cs typeface="Times New Roman"/>
              </a:rPr>
              <a:t>progetto </a:t>
            </a:r>
            <a:r>
              <a:rPr sz="1200" dirty="0">
                <a:latin typeface="Times New Roman"/>
                <a:cs typeface="Times New Roman"/>
              </a:rPr>
              <a:t>sembrava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speranza, perché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biologicamente idonee,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erano 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state depurate delle </a:t>
            </a:r>
            <a:r>
              <a:rPr sz="1200" dirty="0">
                <a:latin typeface="Times New Roman"/>
                <a:cs typeface="Times New Roman"/>
              </a:rPr>
              <a:t>loro stirpi </a:t>
            </a:r>
            <a:r>
              <a:rPr sz="1200" spc="-5" dirty="0">
                <a:latin typeface="Times New Roman"/>
                <a:cs typeface="Times New Roman"/>
              </a:rPr>
              <a:t>ritardate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difettose.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991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041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(839.4) 75:1.3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si trovavano su </a:t>
            </a:r>
            <a:r>
              <a:rPr sz="1200" dirty="0">
                <a:latin typeface="Times New Roman"/>
                <a:cs typeface="Times New Roman"/>
              </a:rPr>
              <a:t>una sfera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impreparata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proclamazione della </a:t>
            </a:r>
            <a:r>
              <a:rPr sz="1200" dirty="0">
                <a:latin typeface="Times New Roman"/>
                <a:cs typeface="Times New Roman"/>
              </a:rPr>
              <a:t>fratellanza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uomini, un  mondo che </a:t>
            </a:r>
            <a:r>
              <a:rPr sz="1200" spc="-5" dirty="0">
                <a:latin typeface="Times New Roman"/>
                <a:cs typeface="Times New Roman"/>
              </a:rPr>
              <a:t>brancolava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tenebre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abiette ed afflitto </a:t>
            </a:r>
            <a:r>
              <a:rPr sz="1200" dirty="0">
                <a:latin typeface="Times New Roman"/>
                <a:cs typeface="Times New Roman"/>
              </a:rPr>
              <a:t>da una confusione </a:t>
            </a:r>
            <a:r>
              <a:rPr sz="1200" spc="-5" dirty="0">
                <a:latin typeface="Times New Roman"/>
                <a:cs typeface="Times New Roman"/>
              </a:rPr>
              <a:t>resa </a:t>
            </a:r>
            <a:r>
              <a:rPr sz="1200" dirty="0">
                <a:latin typeface="Times New Roman"/>
                <a:cs typeface="Times New Roman"/>
              </a:rPr>
              <a:t>peggiore dal fallimento della </a:t>
            </a:r>
            <a:r>
              <a:rPr sz="1200" spc="-5" dirty="0">
                <a:latin typeface="Times New Roman"/>
                <a:cs typeface="Times New Roman"/>
              </a:rPr>
              <a:t>missione della  precedente amministrazione.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e la morale </a:t>
            </a:r>
            <a:r>
              <a:rPr sz="1200" spc="-5" dirty="0">
                <a:latin typeface="Times New Roman"/>
                <a:cs typeface="Times New Roman"/>
              </a:rPr>
              <a:t>erano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basso </a:t>
            </a:r>
            <a:r>
              <a:rPr sz="1200" dirty="0">
                <a:latin typeface="Times New Roman"/>
                <a:cs typeface="Times New Roman"/>
              </a:rPr>
              <a:t>livello, </a:t>
            </a:r>
            <a:r>
              <a:rPr sz="1200" spc="-5" dirty="0">
                <a:latin typeface="Times New Roman"/>
                <a:cs typeface="Times New Roman"/>
              </a:rPr>
              <a:t>ed invece </a:t>
            </a:r>
            <a:r>
              <a:rPr sz="1200" dirty="0">
                <a:latin typeface="Times New Roman"/>
                <a:cs typeface="Times New Roman"/>
              </a:rPr>
              <a:t>d’intraprendere il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giungere  all’unità religiosa essi </a:t>
            </a:r>
            <a:r>
              <a:rPr sz="1200" dirty="0">
                <a:latin typeface="Times New Roman"/>
                <a:cs typeface="Times New Roman"/>
              </a:rPr>
              <a:t>dovevano </a:t>
            </a:r>
            <a:r>
              <a:rPr sz="1200" spc="-5" dirty="0">
                <a:latin typeface="Times New Roman"/>
                <a:cs typeface="Times New Roman"/>
              </a:rPr>
              <a:t>ricominciare </a:t>
            </a:r>
            <a:r>
              <a:rPr sz="1200" dirty="0">
                <a:latin typeface="Times New Roman"/>
                <a:cs typeface="Times New Roman"/>
              </a:rPr>
              <a:t>daccapo 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conversione </a:t>
            </a:r>
            <a:r>
              <a:rPr sz="1200" spc="-5" dirty="0">
                <a:latin typeface="Times New Roman"/>
                <a:cs typeface="Times New Roman"/>
              </a:rPr>
              <a:t>degli abitanti alle </a:t>
            </a:r>
            <a:r>
              <a:rPr sz="1200" dirty="0">
                <a:latin typeface="Times New Roman"/>
                <a:cs typeface="Times New Roman"/>
              </a:rPr>
              <a:t>forme più </a:t>
            </a:r>
            <a:r>
              <a:rPr sz="1200" spc="-5" dirty="0">
                <a:latin typeface="Times New Roman"/>
                <a:cs typeface="Times New Roman"/>
              </a:rPr>
              <a:t>semplici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credenza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religiosa. Invece </a:t>
            </a:r>
            <a:r>
              <a:rPr sz="1200" dirty="0">
                <a:latin typeface="Times New Roman"/>
                <a:cs typeface="Times New Roman"/>
              </a:rPr>
              <a:t>di trovare un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pronto per </a:t>
            </a:r>
            <a:r>
              <a:rPr sz="1200" spc="-5" dirty="0">
                <a:latin typeface="Times New Roman"/>
                <a:cs typeface="Times New Roman"/>
              </a:rPr>
              <a:t>essere adottato, essi dovevano affrontare </a:t>
            </a:r>
            <a:r>
              <a:rPr sz="1200" dirty="0">
                <a:latin typeface="Times New Roman"/>
                <a:cs typeface="Times New Roman"/>
              </a:rPr>
              <a:t>la confusione </a:t>
            </a:r>
            <a:r>
              <a:rPr sz="1200" spc="-5" dirty="0">
                <a:latin typeface="Times New Roman"/>
                <a:cs typeface="Times New Roman"/>
              </a:rPr>
              <a:t>mondiale </a:t>
            </a:r>
            <a:r>
              <a:rPr sz="1200" dirty="0">
                <a:latin typeface="Times New Roman"/>
                <a:cs typeface="Times New Roman"/>
              </a:rPr>
              <a:t>di centinaia e  </a:t>
            </a:r>
            <a:r>
              <a:rPr sz="1200" spc="-5" dirty="0">
                <a:latin typeface="Times New Roman"/>
                <a:cs typeface="Times New Roman"/>
              </a:rPr>
              <a:t>centinaia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dialetti </a:t>
            </a:r>
            <a:r>
              <a:rPr sz="1200" dirty="0">
                <a:latin typeface="Times New Roman"/>
                <a:cs typeface="Times New Roman"/>
              </a:rPr>
              <a:t>locali. </a:t>
            </a:r>
            <a:r>
              <a:rPr sz="1200" spc="-5" dirty="0">
                <a:latin typeface="Times New Roman"/>
                <a:cs typeface="Times New Roman"/>
              </a:rPr>
              <a:t>Nessun Adamo </a:t>
            </a:r>
            <a:r>
              <a:rPr sz="1200" dirty="0">
                <a:latin typeface="Times New Roman"/>
                <a:cs typeface="Times New Roman"/>
              </a:rPr>
              <a:t>di servizio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fu mai </a:t>
            </a:r>
            <a:r>
              <a:rPr sz="1200" spc="-5" dirty="0">
                <a:latin typeface="Times New Roman"/>
                <a:cs typeface="Times New Roman"/>
              </a:rPr>
              <a:t>assegnato ad </a:t>
            </a:r>
            <a:r>
              <a:rPr sz="1200" dirty="0">
                <a:latin typeface="Times New Roman"/>
                <a:cs typeface="Times New Roman"/>
              </a:rPr>
              <a:t>un mondo più </a:t>
            </a:r>
            <a:r>
              <a:rPr sz="1200" spc="-5" dirty="0">
                <a:latin typeface="Times New Roman"/>
                <a:cs typeface="Times New Roman"/>
              </a:rPr>
              <a:t>difficile; gli ostacoli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sembravano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insormontabili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al di là </a:t>
            </a:r>
            <a:r>
              <a:rPr sz="1200" spc="-5" dirty="0">
                <a:latin typeface="Times New Roman"/>
                <a:cs typeface="Times New Roman"/>
              </a:rPr>
              <a:t>della portata delle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93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(839.5) 75:1.4 </a:t>
            </a:r>
            <a:r>
              <a:rPr sz="1200" spc="-5" dirty="0">
                <a:latin typeface="Times New Roman"/>
                <a:cs typeface="Times New Roman"/>
              </a:rPr>
              <a:t>Essi erano isolati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tremendo senso </a:t>
            </a:r>
            <a:r>
              <a:rPr sz="1200" dirty="0">
                <a:latin typeface="Times New Roman"/>
                <a:cs typeface="Times New Roman"/>
              </a:rPr>
              <a:t>di solitudine </a:t>
            </a:r>
            <a:r>
              <a:rPr sz="1200" spc="-5" dirty="0">
                <a:latin typeface="Times New Roman"/>
                <a:cs typeface="Times New Roman"/>
              </a:rPr>
              <a:t>che gravava su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fu ancor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accresciuto dalla </a:t>
            </a:r>
            <a:r>
              <a:rPr sz="1200" dirty="0">
                <a:latin typeface="Times New Roman"/>
                <a:cs typeface="Times New Roman"/>
              </a:rPr>
              <a:t>rapida partenza  </a:t>
            </a:r>
            <a:r>
              <a:rPr sz="1200" spc="-5" dirty="0">
                <a:latin typeface="Times New Roman"/>
                <a:cs typeface="Times New Roman"/>
              </a:rPr>
              <a:t>degli amministratori fiduciari Melchizedek.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indirettamente,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angelici,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potevano comunicare </a:t>
            </a:r>
            <a:r>
              <a:rPr sz="1200" spc="1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essere esterno al </a:t>
            </a:r>
            <a:r>
              <a:rPr sz="1200" dirty="0">
                <a:latin typeface="Times New Roman"/>
                <a:cs typeface="Times New Roman"/>
              </a:rPr>
              <a:t>pianeta. </a:t>
            </a:r>
            <a:r>
              <a:rPr sz="1200" spc="-5" dirty="0">
                <a:latin typeface="Times New Roman"/>
                <a:cs typeface="Times New Roman"/>
              </a:rPr>
              <a:t>Lentamente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diminuiva, il </a:t>
            </a:r>
            <a:r>
              <a:rPr sz="1200" spc="-5" dirty="0">
                <a:latin typeface="Times New Roman"/>
                <a:cs typeface="Times New Roman"/>
              </a:rPr>
              <a:t>loro ardore scemava </a:t>
            </a:r>
            <a:r>
              <a:rPr sz="1200" dirty="0">
                <a:latin typeface="Times New Roman"/>
                <a:cs typeface="Times New Roman"/>
              </a:rPr>
              <a:t>e talvolta la loro </a:t>
            </a:r>
            <a:r>
              <a:rPr sz="1200" spc="5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prossima a  </a:t>
            </a:r>
            <a:r>
              <a:rPr sz="1200" spc="-5" dirty="0">
                <a:latin typeface="Times New Roman"/>
                <a:cs typeface="Times New Roman"/>
              </a:rPr>
              <a:t>vacillare.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08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(840.1) 75:1.5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vera descrizione della </a:t>
            </a:r>
            <a:r>
              <a:rPr sz="1200" dirty="0">
                <a:latin typeface="Times New Roman"/>
                <a:cs typeface="Times New Roman"/>
              </a:rPr>
              <a:t>costernazione 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due nobili anime </a:t>
            </a:r>
            <a:r>
              <a:rPr sz="1200" spc="-5" dirty="0">
                <a:latin typeface="Times New Roman"/>
                <a:cs typeface="Times New Roman"/>
              </a:rPr>
              <a:t>mentre riflettevano sui compiti che dovevano  affrontare. </a:t>
            </a:r>
            <a:r>
              <a:rPr sz="1200" dirty="0">
                <a:latin typeface="Times New Roman"/>
                <a:cs typeface="Times New Roman"/>
              </a:rPr>
              <a:t>Entrambi </a:t>
            </a:r>
            <a:r>
              <a:rPr sz="1200" spc="-5" dirty="0">
                <a:latin typeface="Times New Roman"/>
                <a:cs typeface="Times New Roman"/>
              </a:rPr>
              <a:t>si rendevano perfettamente </a:t>
            </a:r>
            <a:r>
              <a:rPr sz="1200" dirty="0">
                <a:latin typeface="Times New Roman"/>
                <a:cs typeface="Times New Roman"/>
              </a:rPr>
              <a:t>conto </a:t>
            </a:r>
            <a:r>
              <a:rPr sz="1200" spc="-5" dirty="0">
                <a:latin typeface="Times New Roman"/>
                <a:cs typeface="Times New Roman"/>
              </a:rPr>
              <a:t>dell’enorme </a:t>
            </a:r>
            <a:r>
              <a:rPr sz="1200" dirty="0">
                <a:latin typeface="Times New Roman"/>
                <a:cs typeface="Times New Roman"/>
              </a:rPr>
              <a:t>impresa </a:t>
            </a:r>
            <a:r>
              <a:rPr sz="1200" spc="-5" dirty="0">
                <a:latin typeface="Times New Roman"/>
                <a:cs typeface="Times New Roman"/>
              </a:rPr>
              <a:t>implicata </a:t>
            </a:r>
            <a:r>
              <a:rPr sz="1200" dirty="0">
                <a:latin typeface="Times New Roman"/>
                <a:cs typeface="Times New Roman"/>
              </a:rPr>
              <a:t>nell’esecuzione </a:t>
            </a:r>
            <a:r>
              <a:rPr sz="1200" spc="-5" dirty="0">
                <a:latin typeface="Times New Roman"/>
                <a:cs typeface="Times New Roman"/>
              </a:rPr>
              <a:t>del loro incarico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1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(840.2) 75:1.6 </a:t>
            </a:r>
            <a:r>
              <a:rPr sz="1200" spc="-5" dirty="0">
                <a:latin typeface="Times New Roman"/>
                <a:cs typeface="Times New Roman"/>
              </a:rPr>
              <a:t>Probabilmente nessuno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aveva mai dovuto </a:t>
            </a:r>
            <a:r>
              <a:rPr sz="1200" spc="-5" dirty="0">
                <a:latin typeface="Times New Roman"/>
                <a:cs typeface="Times New Roman"/>
              </a:rPr>
              <a:t>affrontare </a:t>
            </a:r>
            <a:r>
              <a:rPr sz="1200" dirty="0">
                <a:latin typeface="Times New Roman"/>
                <a:cs typeface="Times New Roman"/>
              </a:rPr>
              <a:t>un compito </a:t>
            </a:r>
            <a:r>
              <a:rPr sz="1200" spc="-5" dirty="0">
                <a:latin typeface="Times New Roman"/>
                <a:cs typeface="Times New Roman"/>
              </a:rPr>
              <a:t>così difficile ed  apparentemente </a:t>
            </a:r>
            <a:r>
              <a:rPr sz="1200" dirty="0">
                <a:latin typeface="Times New Roman"/>
                <a:cs typeface="Times New Roman"/>
              </a:rPr>
              <a:t>disperato </a:t>
            </a:r>
            <a:r>
              <a:rPr sz="1200" spc="-5" dirty="0">
                <a:latin typeface="Times New Roman"/>
                <a:cs typeface="Times New Roman"/>
              </a:rPr>
              <a:t>come 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ed </a:t>
            </a:r>
            <a:r>
              <a:rPr sz="1200" dirty="0">
                <a:latin typeface="Times New Roman"/>
                <a:cs typeface="Times New Roman"/>
              </a:rPr>
              <a:t>Eva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penosa situazione 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dirty="0">
                <a:latin typeface="Times New Roman"/>
                <a:cs typeface="Times New Roman"/>
              </a:rPr>
              <a:t>Tuttavia, </a:t>
            </a:r>
            <a:r>
              <a:rPr sz="1200" spc="-5" dirty="0">
                <a:latin typeface="Times New Roman"/>
                <a:cs typeface="Times New Roman"/>
              </a:rPr>
              <a:t>essi avrebbero finito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riuscire se fossero stati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lungimiranti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pazienti. </a:t>
            </a:r>
            <a:r>
              <a:rPr sz="1200" spc="-5" dirty="0">
                <a:latin typeface="Times New Roman"/>
                <a:cs typeface="Times New Roman"/>
              </a:rPr>
              <a:t>Entrambi, specialmente Eva, erano veramente </a:t>
            </a:r>
            <a:r>
              <a:rPr sz="1200" dirty="0">
                <a:latin typeface="Times New Roman"/>
                <a:cs typeface="Times New Roman"/>
              </a:rPr>
              <a:t>troppo impazienti;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 </a:t>
            </a:r>
            <a:r>
              <a:rPr sz="1200" dirty="0">
                <a:latin typeface="Times New Roman"/>
                <a:cs typeface="Times New Roman"/>
              </a:rPr>
              <a:t>disposti </a:t>
            </a:r>
            <a:r>
              <a:rPr sz="1200" spc="-5" dirty="0">
                <a:latin typeface="Times New Roman"/>
                <a:cs typeface="Times New Roman"/>
              </a:rPr>
              <a:t>ad adattarsi alla lunga, </a:t>
            </a:r>
            <a:r>
              <a:rPr sz="1200" dirty="0">
                <a:latin typeface="Times New Roman"/>
                <a:cs typeface="Times New Roman"/>
              </a:rPr>
              <a:t>lunga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resistenza. Desideravano </a:t>
            </a:r>
            <a:r>
              <a:rPr sz="1200" dirty="0">
                <a:latin typeface="Times New Roman"/>
                <a:cs typeface="Times New Roman"/>
              </a:rPr>
              <a:t>vedere </a:t>
            </a:r>
            <a:r>
              <a:rPr sz="1200" spc="-5" dirty="0">
                <a:latin typeface="Times New Roman"/>
                <a:cs typeface="Times New Roman"/>
              </a:rPr>
              <a:t>risultati immediati,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videro,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risultati acquisiti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si rivelarono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disastrosi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 stessi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3245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complotto di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Caligastia</a:t>
            </a:r>
            <a:endParaRPr sz="1600">
              <a:latin typeface="Times New Roman"/>
              <a:cs typeface="Times New Roman"/>
            </a:endParaRPr>
          </a:p>
          <a:p>
            <a:pPr marL="76200" marR="15875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(840.3) 75:2.1 </a:t>
            </a:r>
            <a:r>
              <a:rPr sz="1200" spc="-5" dirty="0">
                <a:latin typeface="Times New Roman"/>
                <a:cs typeface="Times New Roman"/>
              </a:rPr>
              <a:t>Caligastia faceva frequenti </a:t>
            </a:r>
            <a:r>
              <a:rPr sz="1200" dirty="0">
                <a:latin typeface="Times New Roman"/>
                <a:cs typeface="Times New Roman"/>
              </a:rPr>
              <a:t>visite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Giardino e sostenne numerose </a:t>
            </a:r>
            <a:r>
              <a:rPr sz="1200" spc="-5" dirty="0">
                <a:latin typeface="Times New Roman"/>
                <a:cs typeface="Times New Roman"/>
              </a:rPr>
              <a:t>conversazioni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Adamo ed </a:t>
            </a:r>
            <a:r>
              <a:rPr sz="1200" spc="-5" dirty="0">
                <a:latin typeface="Times New Roman"/>
                <a:cs typeface="Times New Roman"/>
              </a:rPr>
              <a:t>Eva, </a:t>
            </a:r>
            <a:r>
              <a:rPr sz="1200" dirty="0">
                <a:latin typeface="Times New Roman"/>
                <a:cs typeface="Times New Roman"/>
              </a:rPr>
              <a:t>i quali </a:t>
            </a:r>
            <a:r>
              <a:rPr sz="1200" spc="-5" dirty="0">
                <a:latin typeface="Times New Roman"/>
                <a:cs typeface="Times New Roman"/>
              </a:rPr>
              <a:t>furono 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inflessibili davanti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sue istigazioni al compromesso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scorciatoie avventurose.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davanti a loro  </a:t>
            </a:r>
            <a:r>
              <a:rPr sz="1200" spc="-5" dirty="0">
                <a:latin typeface="Times New Roman"/>
                <a:cs typeface="Times New Roman"/>
              </a:rPr>
              <a:t>sufficienti risultati </a:t>
            </a:r>
            <a:r>
              <a:rPr sz="1200" dirty="0">
                <a:latin typeface="Times New Roman"/>
                <a:cs typeface="Times New Roman"/>
              </a:rPr>
              <a:t>della ribellione </a:t>
            </a:r>
            <a:r>
              <a:rPr sz="1200" spc="-5" dirty="0">
                <a:latin typeface="Times New Roman"/>
                <a:cs typeface="Times New Roman"/>
              </a:rPr>
              <a:t>per essere efficacemente immunizzati contro </a:t>
            </a:r>
            <a:r>
              <a:rPr sz="1200" dirty="0">
                <a:latin typeface="Times New Roman"/>
                <a:cs typeface="Times New Roman"/>
              </a:rPr>
              <a:t>tutte queste subdole </a:t>
            </a:r>
            <a:r>
              <a:rPr sz="1200" spc="-5" dirty="0">
                <a:latin typeface="Times New Roman"/>
                <a:cs typeface="Times New Roman"/>
              </a:rPr>
              <a:t>proposte. Nemmeno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giovani  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influenzati dalle proposte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Daligastia. </a:t>
            </a:r>
            <a:r>
              <a:rPr sz="1200" dirty="0">
                <a:latin typeface="Times New Roman"/>
                <a:cs typeface="Times New Roman"/>
              </a:rPr>
              <a:t>E certamente né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né il </a:t>
            </a:r>
            <a:r>
              <a:rPr sz="1200" spc="-5" dirty="0">
                <a:latin typeface="Times New Roman"/>
                <a:cs typeface="Times New Roman"/>
              </a:rPr>
              <a:t>suo associato avevano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d’influenzare un individuo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volontà, </a:t>
            </a:r>
            <a:r>
              <a:rPr sz="1200" spc="-5" dirty="0">
                <a:latin typeface="Times New Roman"/>
                <a:cs typeface="Times New Roman"/>
              </a:rPr>
              <a:t>ed ancor </a:t>
            </a:r>
            <a:r>
              <a:rPr sz="1200" dirty="0">
                <a:latin typeface="Times New Roman"/>
                <a:cs typeface="Times New Roman"/>
              </a:rPr>
              <a:t>meno di </a:t>
            </a:r>
            <a:r>
              <a:rPr sz="1200" spc="-5" dirty="0">
                <a:latin typeface="Times New Roman"/>
                <a:cs typeface="Times New Roman"/>
              </a:rPr>
              <a:t>persuadere </a:t>
            </a:r>
            <a:r>
              <a:rPr sz="1200" dirty="0">
                <a:latin typeface="Times New Roman"/>
                <a:cs typeface="Times New Roman"/>
              </a:rPr>
              <a:t>i figli di Adamo </a:t>
            </a:r>
            <a:r>
              <a:rPr sz="1200" spc="-5" dirty="0">
                <a:latin typeface="Times New Roman"/>
                <a:cs typeface="Times New Roman"/>
              </a:rPr>
              <a:t>ad agire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878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(840.4) 75:2.2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ricordare che </a:t>
            </a:r>
            <a:r>
              <a:rPr sz="1200" dirty="0">
                <a:latin typeface="Times New Roman"/>
                <a:cs typeface="Times New Roman"/>
              </a:rPr>
              <a:t>Caligastia </a:t>
            </a:r>
            <a:r>
              <a:rPr sz="1200" spc="-5" dirty="0">
                <a:latin typeface="Times New Roman"/>
                <a:cs typeface="Times New Roman"/>
              </a:rPr>
              <a:t>era ancora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Planetario titolare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sviato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nondimeno  elevato </a:t>
            </a:r>
            <a:r>
              <a:rPr sz="1200" dirty="0">
                <a:latin typeface="Times New Roman"/>
                <a:cs typeface="Times New Roman"/>
              </a:rPr>
              <a:t>dell’universo locale.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definitivamente deposto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venuta </a:t>
            </a:r>
            <a:r>
              <a:rPr sz="1200" dirty="0">
                <a:latin typeface="Times New Roman"/>
                <a:cs typeface="Times New Roman"/>
              </a:rPr>
              <a:t>di Cristo Micael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(840.5) 75:2.3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decaduto </a:t>
            </a:r>
            <a:r>
              <a:rPr sz="1200" dirty="0">
                <a:latin typeface="Times New Roman"/>
                <a:cs typeface="Times New Roman"/>
              </a:rPr>
              <a:t>era perseverante e </a:t>
            </a:r>
            <a:r>
              <a:rPr sz="1200" spc="-5" dirty="0">
                <a:latin typeface="Times New Roman"/>
                <a:cs typeface="Times New Roman"/>
              </a:rPr>
              <a:t>determinato. Egli rinunciò ben presto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decise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astuto attacco laterale su Eva.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malvagio </a:t>
            </a:r>
            <a:r>
              <a:rPr sz="1200" dirty="0">
                <a:latin typeface="Times New Roman"/>
                <a:cs typeface="Times New Roman"/>
              </a:rPr>
              <a:t>concluse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l’unica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successo </a:t>
            </a:r>
            <a:r>
              <a:rPr sz="1200" dirty="0">
                <a:latin typeface="Times New Roman"/>
                <a:cs typeface="Times New Roman"/>
              </a:rPr>
              <a:t>risiedeva nell’abile </a:t>
            </a:r>
            <a:r>
              <a:rPr sz="1200" spc="-5" dirty="0">
                <a:latin typeface="Times New Roman"/>
                <a:cs typeface="Times New Roman"/>
              </a:rPr>
              <a:t>impiego </a:t>
            </a:r>
            <a:r>
              <a:rPr sz="1200" dirty="0">
                <a:latin typeface="Times New Roman"/>
                <a:cs typeface="Times New Roman"/>
              </a:rPr>
              <a:t>di persone  </a:t>
            </a:r>
            <a:r>
              <a:rPr sz="1200" spc="-5" dirty="0">
                <a:latin typeface="Times New Roman"/>
                <a:cs typeface="Times New Roman"/>
              </a:rPr>
              <a:t>qualificate appartenenti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ceti superiori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gruppo nodita,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degli antichi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del suo gruppo corporale.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tal  senso furono elaborati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intrappolare </a:t>
            </a:r>
            <a:r>
              <a:rPr sz="1200" dirty="0">
                <a:latin typeface="Times New Roman"/>
                <a:cs typeface="Times New Roman"/>
              </a:rPr>
              <a:t>la madre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viola.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84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(840.6) 75:2.4 </a:t>
            </a:r>
            <a:r>
              <a:rPr sz="1200" dirty="0">
                <a:latin typeface="Times New Roman"/>
                <a:cs typeface="Times New Roman"/>
              </a:rPr>
              <a:t>Eva non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mai la minima intenzione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qualcosa che </a:t>
            </a:r>
            <a:r>
              <a:rPr sz="1200" spc="-5" dirty="0">
                <a:latin typeface="Times New Roman"/>
                <a:cs typeface="Times New Roman"/>
              </a:rPr>
              <a:t>ostacolasse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mettesse in pericolo il  loro </a:t>
            </a:r>
            <a:r>
              <a:rPr sz="1200" spc="-5" dirty="0">
                <a:latin typeface="Times New Roman"/>
                <a:cs typeface="Times New Roman"/>
              </a:rPr>
              <a:t>incarico </a:t>
            </a:r>
            <a:r>
              <a:rPr sz="1200" dirty="0">
                <a:latin typeface="Times New Roman"/>
                <a:cs typeface="Times New Roman"/>
              </a:rPr>
              <a:t>di fiducia </a:t>
            </a:r>
            <a:r>
              <a:rPr sz="1200" spc="-5" dirty="0">
                <a:latin typeface="Times New Roman"/>
                <a:cs typeface="Times New Roman"/>
              </a:rPr>
              <a:t>planetaria. </a:t>
            </a:r>
            <a:r>
              <a:rPr sz="1200" dirty="0">
                <a:latin typeface="Times New Roman"/>
                <a:cs typeface="Times New Roman"/>
              </a:rPr>
              <a:t>Conoscendo la tendenza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donna a </a:t>
            </a:r>
            <a:r>
              <a:rPr sz="1200" spc="-5" dirty="0">
                <a:latin typeface="Times New Roman"/>
                <a:cs typeface="Times New Roman"/>
              </a:rPr>
              <a:t>cercare risultati immediati </a:t>
            </a:r>
            <a:r>
              <a:rPr sz="1200" dirty="0">
                <a:latin typeface="Times New Roman"/>
                <a:cs typeface="Times New Roman"/>
              </a:rPr>
              <a:t>piuttosto che 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piani  </a:t>
            </a:r>
            <a:r>
              <a:rPr sz="1200" spc="-5" dirty="0">
                <a:latin typeface="Times New Roman"/>
                <a:cs typeface="Times New Roman"/>
              </a:rPr>
              <a:t>lungimiranti per effetti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remoti,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di partire, avevano accuratamente </a:t>
            </a:r>
            <a:r>
              <a:rPr sz="1200" dirty="0">
                <a:latin typeface="Times New Roman"/>
                <a:cs typeface="Times New Roman"/>
              </a:rPr>
              <a:t>messo in </a:t>
            </a:r>
            <a:r>
              <a:rPr sz="1200" spc="-5" dirty="0">
                <a:latin typeface="Times New Roman"/>
                <a:cs typeface="Times New Roman"/>
              </a:rPr>
              <a:t>guardia </a:t>
            </a:r>
            <a:r>
              <a:rPr sz="1200" dirty="0">
                <a:latin typeface="Times New Roman"/>
                <a:cs typeface="Times New Roman"/>
              </a:rPr>
              <a:t>Eva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pericoli  peculiari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minacciavano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posizione </a:t>
            </a:r>
            <a:r>
              <a:rPr sz="1200" spc="-5" dirty="0">
                <a:latin typeface="Times New Roman"/>
                <a:cs typeface="Times New Roman"/>
              </a:rPr>
              <a:t>isolata sul pianeta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l’avevano avvertita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allontanarsi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dalla  linea seguita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marito, </a:t>
            </a:r>
            <a:r>
              <a:rPr sz="1200" spc="-5" dirty="0">
                <a:latin typeface="Times New Roman"/>
                <a:cs typeface="Times New Roman"/>
              </a:rPr>
              <a:t>cioè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metodi </a:t>
            </a:r>
            <a:r>
              <a:rPr sz="1200" spc="-5" dirty="0">
                <a:latin typeface="Times New Roman"/>
                <a:cs typeface="Times New Roman"/>
              </a:rPr>
              <a:t>segreti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 progredire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imprese </a:t>
            </a:r>
            <a:r>
              <a:rPr sz="1200" spc="-5" dirty="0">
                <a:latin typeface="Times New Roman"/>
                <a:cs typeface="Times New Roman"/>
              </a:rPr>
              <a:t>comuni. </a:t>
            </a:r>
            <a:r>
              <a:rPr sz="1200" dirty="0">
                <a:latin typeface="Times New Roman"/>
                <a:cs typeface="Times New Roman"/>
              </a:rPr>
              <a:t>Eva aveva 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molto scrupolosamente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anni, e 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mai pensato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qualche pericolo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sarebbe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435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066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derivare </a:t>
            </a:r>
            <a:r>
              <a:rPr sz="1200" dirty="0">
                <a:latin typeface="Times New Roman"/>
                <a:cs typeface="Times New Roman"/>
              </a:rPr>
              <a:t>dalle visite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private </a:t>
            </a:r>
            <a:r>
              <a:rPr sz="1200" dirty="0">
                <a:latin typeface="Times New Roman"/>
                <a:cs typeface="Times New Roman"/>
              </a:rPr>
              <a:t>e confidenziali che stava </a:t>
            </a:r>
            <a:r>
              <a:rPr sz="1200" spc="-5" dirty="0">
                <a:latin typeface="Times New Roman"/>
                <a:cs typeface="Times New Roman"/>
              </a:rPr>
              <a:t>ricevendo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nodita di nome </a:t>
            </a:r>
            <a:r>
              <a:rPr sz="1200" spc="-5" dirty="0">
                <a:latin typeface="Times New Roman"/>
                <a:cs typeface="Times New Roman"/>
              </a:rPr>
              <a:t>Serapatatia. </a:t>
            </a:r>
            <a:r>
              <a:rPr sz="1200" dirty="0">
                <a:latin typeface="Times New Roman"/>
                <a:cs typeface="Times New Roman"/>
              </a:rPr>
              <a:t>Tutta la  </a:t>
            </a:r>
            <a:r>
              <a:rPr sz="1200" spc="-5" dirty="0">
                <a:latin typeface="Times New Roman"/>
                <a:cs typeface="Times New Roman"/>
              </a:rPr>
              <a:t>questione si </a:t>
            </a:r>
            <a:r>
              <a:rPr sz="1200" dirty="0">
                <a:latin typeface="Times New Roman"/>
                <a:cs typeface="Times New Roman"/>
              </a:rPr>
              <a:t>sviluppò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gradualità </a:t>
            </a:r>
            <a:r>
              <a:rPr sz="1200" dirty="0">
                <a:latin typeface="Times New Roman"/>
                <a:cs typeface="Times New Roman"/>
              </a:rPr>
              <a:t>e naturalezza </a:t>
            </a:r>
            <a:r>
              <a:rPr sz="1200" spc="-5" dirty="0">
                <a:latin typeface="Times New Roman"/>
                <a:cs typeface="Times New Roman"/>
              </a:rPr>
              <a:t>che essa fu colta alla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sprovvista.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1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(840.7) 75:2.5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abitanti del </a:t>
            </a:r>
            <a:r>
              <a:rPr sz="1200" spc="-5" dirty="0">
                <a:latin typeface="Times New Roman"/>
                <a:cs typeface="Times New Roman"/>
              </a:rPr>
              <a:t>Giardino erano stati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contatto con </a:t>
            </a:r>
            <a:r>
              <a:rPr sz="1200" dirty="0">
                <a:latin typeface="Times New Roman"/>
                <a:cs typeface="Times New Roman"/>
              </a:rPr>
              <a:t>i Noditi fin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Eden. Da questi discendenti </a:t>
            </a:r>
            <a:r>
              <a:rPr sz="1200" dirty="0">
                <a:latin typeface="Times New Roman"/>
                <a:cs typeface="Times New Roman"/>
              </a:rPr>
              <a:t>misti </a:t>
            </a:r>
            <a:r>
              <a:rPr sz="1200" spc="-5" dirty="0">
                <a:latin typeface="Times New Roman"/>
                <a:cs typeface="Times New Roman"/>
              </a:rPr>
              <a:t>dei  membri sviati del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essi avevano ricevuto </a:t>
            </a:r>
            <a:r>
              <a:rPr sz="1200" dirty="0">
                <a:latin typeface="Times New Roman"/>
                <a:cs typeface="Times New Roman"/>
              </a:rPr>
              <a:t>un aiuto ed una </a:t>
            </a:r>
            <a:r>
              <a:rPr sz="1200" spc="-5" dirty="0">
                <a:latin typeface="Times New Roman"/>
                <a:cs typeface="Times New Roman"/>
              </a:rPr>
              <a:t>collaborazione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preziosi,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causa </a:t>
            </a:r>
            <a:r>
              <a:rPr sz="1200" spc="10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regime edenico stava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andando incontro 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rovina completa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disfatta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definitiva.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tentazione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Eva</a:t>
            </a:r>
            <a:endParaRPr sz="1600">
              <a:latin typeface="Times New Roman"/>
              <a:cs typeface="Times New Roman"/>
            </a:endParaRPr>
          </a:p>
          <a:p>
            <a:pPr marL="76200" marR="9334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(841.1) 75:3.1 </a:t>
            </a:r>
            <a:r>
              <a:rPr sz="1200" spc="-5" dirty="0">
                <a:latin typeface="Times New Roman"/>
                <a:cs typeface="Times New Roman"/>
              </a:rPr>
              <a:t>Adamo aveva superato </a:t>
            </a:r>
            <a:r>
              <a:rPr sz="1200" dirty="0">
                <a:latin typeface="Times New Roman"/>
                <a:cs typeface="Times New Roman"/>
              </a:rPr>
              <a:t>da poco i suoi primi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anni sulla </a:t>
            </a:r>
            <a:r>
              <a:rPr sz="1200" spc="-5" dirty="0">
                <a:latin typeface="Times New Roman"/>
                <a:cs typeface="Times New Roman"/>
              </a:rPr>
              <a:t>terra quando Serapatatia, </a:t>
            </a:r>
            <a:r>
              <a:rPr sz="1200" dirty="0">
                <a:latin typeface="Times New Roman"/>
                <a:cs typeface="Times New Roman"/>
              </a:rPr>
              <a:t>alla morte di </a:t>
            </a:r>
            <a:r>
              <a:rPr sz="1200" spc="-5" dirty="0">
                <a:latin typeface="Times New Roman"/>
                <a:cs typeface="Times New Roman"/>
              </a:rPr>
              <a:t>suo padre, </a:t>
            </a:r>
            <a:r>
              <a:rPr sz="1200" dirty="0">
                <a:latin typeface="Times New Roman"/>
                <a:cs typeface="Times New Roman"/>
              </a:rPr>
              <a:t>divenne il  </a:t>
            </a:r>
            <a:r>
              <a:rPr sz="1200" spc="-5" dirty="0">
                <a:latin typeface="Times New Roman"/>
                <a:cs typeface="Times New Roman"/>
              </a:rPr>
              <a:t>capo della confederazione occidentale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siriana </a:t>
            </a:r>
            <a:r>
              <a:rPr sz="1200" dirty="0">
                <a:latin typeface="Times New Roman"/>
                <a:cs typeface="Times New Roman"/>
              </a:rPr>
              <a:t>delle tribù nodite. </a:t>
            </a:r>
            <a:r>
              <a:rPr sz="1200" spc="-5" dirty="0">
                <a:latin typeface="Times New Roman"/>
                <a:cs typeface="Times New Roman"/>
              </a:rPr>
              <a:t>Serapatatia era </a:t>
            </a:r>
            <a:r>
              <a:rPr sz="1200" dirty="0">
                <a:latin typeface="Times New Roman"/>
                <a:cs typeface="Times New Roman"/>
              </a:rPr>
              <a:t>un uomo di colorito </a:t>
            </a:r>
            <a:r>
              <a:rPr sz="1200" spc="-5" dirty="0">
                <a:latin typeface="Times New Roman"/>
                <a:cs typeface="Times New Roman"/>
              </a:rPr>
              <a:t>bruno,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brillante  discendente dell’antico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della commissione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salute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Dalamatia, sposatosi 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femminili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dotate della  </a:t>
            </a:r>
            <a:r>
              <a:rPr sz="1200" dirty="0">
                <a:latin typeface="Times New Roman"/>
                <a:cs typeface="Times New Roman"/>
              </a:rPr>
              <a:t>razza blu di </a:t>
            </a:r>
            <a:r>
              <a:rPr sz="1200" spc="-5" dirty="0">
                <a:latin typeface="Times New Roman"/>
                <a:cs typeface="Times New Roman"/>
              </a:rPr>
              <a:t>quei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lontani. Attraverso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epoche questa stirpe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detenuto l’autorità ed esercitato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influenza  tra le tribù nodite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occidentali.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(841.2) 75:3.2 </a:t>
            </a:r>
            <a:r>
              <a:rPr sz="1200" spc="-5" dirty="0">
                <a:latin typeface="Times New Roman"/>
                <a:cs typeface="Times New Roman"/>
              </a:rPr>
              <a:t>Serapatatia aveva fatto parecchie </a:t>
            </a:r>
            <a:r>
              <a:rPr sz="1200" dirty="0">
                <a:latin typeface="Times New Roman"/>
                <a:cs typeface="Times New Roman"/>
              </a:rPr>
              <a:t>visite al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 rimasto profondamente </a:t>
            </a:r>
            <a:r>
              <a:rPr sz="1200" dirty="0">
                <a:latin typeface="Times New Roman"/>
                <a:cs typeface="Times New Roman"/>
              </a:rPr>
              <a:t>impressionato </a:t>
            </a:r>
            <a:r>
              <a:rPr sz="1200" spc="-5" dirty="0">
                <a:latin typeface="Times New Roman"/>
                <a:cs typeface="Times New Roman"/>
              </a:rPr>
              <a:t>dalla giustezza della  causa di Adamo. </a:t>
            </a:r>
            <a:r>
              <a:rPr sz="1200" dirty="0">
                <a:latin typeface="Times New Roman"/>
                <a:cs typeface="Times New Roman"/>
              </a:rPr>
              <a:t>Poco dopo </a:t>
            </a:r>
            <a:r>
              <a:rPr sz="1200" spc="-5" dirty="0">
                <a:latin typeface="Times New Roman"/>
                <a:cs typeface="Times New Roman"/>
              </a:rPr>
              <a:t>aver assunto </a:t>
            </a:r>
            <a:r>
              <a:rPr sz="1200" dirty="0">
                <a:latin typeface="Times New Roman"/>
                <a:cs typeface="Times New Roman"/>
              </a:rPr>
              <a:t>il comando </a:t>
            </a:r>
            <a:r>
              <a:rPr sz="1200" spc="-5" dirty="0">
                <a:latin typeface="Times New Roman"/>
                <a:cs typeface="Times New Roman"/>
              </a:rPr>
              <a:t>dei Noditi siriani egli annunciò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intenzione di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un’affiliazione  </a:t>
            </a:r>
            <a:r>
              <a:rPr sz="1200" spc="-5" dirty="0">
                <a:latin typeface="Times New Roman"/>
                <a:cs typeface="Times New Roman"/>
              </a:rPr>
              <a:t>con l’opera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Eva </a:t>
            </a:r>
            <a:r>
              <a:rPr sz="1200" spc="-5" dirty="0">
                <a:latin typeface="Times New Roman"/>
                <a:cs typeface="Times New Roman"/>
              </a:rPr>
              <a:t>nel Giardino.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popolo lo </a:t>
            </a:r>
            <a:r>
              <a:rPr sz="1200" spc="-5" dirty="0">
                <a:latin typeface="Times New Roman"/>
                <a:cs typeface="Times New Roman"/>
              </a:rPr>
              <a:t>seguì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programma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confortato  dalla </a:t>
            </a:r>
            <a:r>
              <a:rPr sz="1200" dirty="0">
                <a:latin typeface="Times New Roman"/>
                <a:cs typeface="Times New Roman"/>
              </a:rPr>
              <a:t>notizia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più potente </a:t>
            </a:r>
            <a:r>
              <a:rPr sz="1200" spc="-5" dirty="0">
                <a:latin typeface="Times New Roman"/>
                <a:cs typeface="Times New Roman"/>
              </a:rPr>
              <a:t>ed intelligente </a:t>
            </a:r>
            <a:r>
              <a:rPr sz="1200" dirty="0">
                <a:latin typeface="Times New Roman"/>
                <a:cs typeface="Times New Roman"/>
              </a:rPr>
              <a:t>di tutte le tribù vicine aveva </a:t>
            </a:r>
            <a:r>
              <a:rPr sz="1200" spc="-5" dirty="0">
                <a:latin typeface="Times New Roman"/>
                <a:cs typeface="Times New Roman"/>
              </a:rPr>
              <a:t>deciso quasi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blocco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appoggiare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programma di  </a:t>
            </a:r>
            <a:r>
              <a:rPr sz="1200" spc="-5" dirty="0">
                <a:latin typeface="Times New Roman"/>
                <a:cs typeface="Times New Roman"/>
              </a:rPr>
              <a:t>miglioramento del </a:t>
            </a:r>
            <a:r>
              <a:rPr sz="1200" dirty="0">
                <a:latin typeface="Times New Roman"/>
                <a:cs typeface="Times New Roman"/>
              </a:rPr>
              <a:t>mondo; ciò </a:t>
            </a:r>
            <a:r>
              <a:rPr sz="1200" spc="-5" dirty="0">
                <a:latin typeface="Times New Roman"/>
                <a:cs typeface="Times New Roman"/>
              </a:rPr>
              <a:t>era decisamente incoraggiante. Poco </a:t>
            </a:r>
            <a:r>
              <a:rPr sz="1200" dirty="0">
                <a:latin typeface="Times New Roman"/>
                <a:cs typeface="Times New Roman"/>
              </a:rPr>
              <a:t>dopo questo </a:t>
            </a:r>
            <a:r>
              <a:rPr sz="1200" spc="-5" dirty="0">
                <a:latin typeface="Times New Roman"/>
                <a:cs typeface="Times New Roman"/>
              </a:rPr>
              <a:t>grande avvenimento Serapatatia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nuovo  stato </a:t>
            </a:r>
            <a:r>
              <a:rPr sz="1200" spc="-5" dirty="0">
                <a:latin typeface="Times New Roman"/>
                <a:cs typeface="Times New Roman"/>
              </a:rPr>
              <a:t>maggiore furono accolti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</a:t>
            </a:r>
            <a:r>
              <a:rPr sz="1200" dirty="0">
                <a:latin typeface="Times New Roman"/>
                <a:cs typeface="Times New Roman"/>
              </a:rPr>
              <a:t>nella loro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642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95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(841.3) 75:3.3 </a:t>
            </a:r>
            <a:r>
              <a:rPr sz="1200" spc="-5" dirty="0">
                <a:latin typeface="Times New Roman"/>
                <a:cs typeface="Times New Roman"/>
              </a:rPr>
              <a:t>Serapatatia divenne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efficienti luogotenenti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Adamo. Egli </a:t>
            </a:r>
            <a:r>
              <a:rPr sz="1200" dirty="0">
                <a:latin typeface="Times New Roman"/>
                <a:cs typeface="Times New Roman"/>
              </a:rPr>
              <a:t>era interamente </a:t>
            </a:r>
            <a:r>
              <a:rPr sz="1200" spc="-5" dirty="0">
                <a:latin typeface="Times New Roman"/>
                <a:cs typeface="Times New Roman"/>
              </a:rPr>
              <a:t>onesto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completamente  sincero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attività; non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coscienza, nemmeno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usato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uno strumento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secondario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dall’astuto Caligastia.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0767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(841.4) 75:3.4 </a:t>
            </a:r>
            <a:r>
              <a:rPr sz="1200" spc="-5" dirty="0">
                <a:latin typeface="Times New Roman"/>
                <a:cs typeface="Times New Roman"/>
              </a:rPr>
              <a:t>Ben presto Serapatatia divenne </a:t>
            </a:r>
            <a:r>
              <a:rPr sz="1200" dirty="0">
                <a:latin typeface="Times New Roman"/>
                <a:cs typeface="Times New Roman"/>
              </a:rPr>
              <a:t>il co-presidente </a:t>
            </a:r>
            <a:r>
              <a:rPr sz="1200" spc="-5" dirty="0">
                <a:latin typeface="Times New Roman"/>
                <a:cs typeface="Times New Roman"/>
              </a:rPr>
              <a:t>della commissione edenica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tribali,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elaborati  </a:t>
            </a:r>
            <a:r>
              <a:rPr sz="1200" spc="-5" dirty="0">
                <a:latin typeface="Times New Roman"/>
                <a:cs typeface="Times New Roman"/>
              </a:rPr>
              <a:t>numerosi piani </a:t>
            </a:r>
            <a:r>
              <a:rPr sz="1200" dirty="0">
                <a:latin typeface="Times New Roman"/>
                <a:cs typeface="Times New Roman"/>
              </a:rPr>
              <a:t>per una prosecuzione più </a:t>
            </a:r>
            <a:r>
              <a:rPr sz="1200" spc="-5" dirty="0">
                <a:latin typeface="Times New Roman"/>
                <a:cs typeface="Times New Roman"/>
              </a:rPr>
              <a:t>vigorosa dell’opera </a:t>
            </a:r>
            <a:r>
              <a:rPr sz="1200" dirty="0">
                <a:latin typeface="Times New Roman"/>
                <a:cs typeface="Times New Roman"/>
              </a:rPr>
              <a:t>intesa a conquistare le tribù </a:t>
            </a:r>
            <a:r>
              <a:rPr sz="1200" spc="-5" dirty="0">
                <a:latin typeface="Times New Roman"/>
                <a:cs typeface="Times New Roman"/>
              </a:rPr>
              <a:t>lontane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Giardino.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65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(841.5) 75:3.5 </a:t>
            </a:r>
            <a:r>
              <a:rPr sz="1200" spc="-5" dirty="0">
                <a:latin typeface="Times New Roman"/>
                <a:cs typeface="Times New Roman"/>
              </a:rPr>
              <a:t>Egli intrattenne numerose conversazioni con 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</a:t>
            </a:r>
            <a:r>
              <a:rPr sz="1200" dirty="0">
                <a:latin typeface="Times New Roman"/>
                <a:cs typeface="Times New Roman"/>
              </a:rPr>
              <a:t>— specialmente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Eva — e </a:t>
            </a:r>
            <a:r>
              <a:rPr sz="1200" spc="-5" dirty="0">
                <a:latin typeface="Times New Roman"/>
                <a:cs typeface="Times New Roman"/>
              </a:rPr>
              <a:t>discussero </a:t>
            </a:r>
            <a:r>
              <a:rPr sz="1200" dirty="0">
                <a:latin typeface="Times New Roman"/>
                <a:cs typeface="Times New Roman"/>
              </a:rPr>
              <a:t>di molti </a:t>
            </a:r>
            <a:r>
              <a:rPr sz="1200" spc="-5" dirty="0">
                <a:latin typeface="Times New Roman"/>
                <a:cs typeface="Times New Roman"/>
              </a:rPr>
              <a:t>progetti  per migliorare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metodi. </a:t>
            </a:r>
            <a:r>
              <a:rPr sz="1200" spc="-5" dirty="0">
                <a:latin typeface="Times New Roman"/>
                <a:cs typeface="Times New Roman"/>
              </a:rPr>
              <a:t>Un giorno, </a:t>
            </a:r>
            <a:r>
              <a:rPr sz="1200" dirty="0">
                <a:latin typeface="Times New Roman"/>
                <a:cs typeface="Times New Roman"/>
              </a:rPr>
              <a:t>durante una </a:t>
            </a:r>
            <a:r>
              <a:rPr sz="1200" spc="-5" dirty="0">
                <a:latin typeface="Times New Roman"/>
                <a:cs typeface="Times New Roman"/>
              </a:rPr>
              <a:t>conversazione con </a:t>
            </a:r>
            <a:r>
              <a:rPr sz="1200" dirty="0">
                <a:latin typeface="Times New Roman"/>
                <a:cs typeface="Times New Roman"/>
              </a:rPr>
              <a:t>Eva, </a:t>
            </a:r>
            <a:r>
              <a:rPr sz="1200" spc="-5" dirty="0">
                <a:latin typeface="Times New Roman"/>
                <a:cs typeface="Times New Roman"/>
              </a:rPr>
              <a:t>venne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Serapatatia che </a:t>
            </a:r>
            <a:r>
              <a:rPr sz="1200" dirty="0">
                <a:latin typeface="Times New Roman"/>
                <a:cs typeface="Times New Roman"/>
              </a:rPr>
              <a:t>sarebbe stato molto  utile </a:t>
            </a:r>
            <a:r>
              <a:rPr sz="1200" spc="-5" dirty="0">
                <a:latin typeface="Times New Roman"/>
                <a:cs typeface="Times New Roman"/>
              </a:rPr>
              <a:t>se, </a:t>
            </a:r>
            <a:r>
              <a:rPr sz="1200" dirty="0">
                <a:latin typeface="Times New Roman"/>
                <a:cs typeface="Times New Roman"/>
              </a:rPr>
              <a:t>in attesa di </a:t>
            </a:r>
            <a:r>
              <a:rPr sz="1200" spc="-5" dirty="0">
                <a:latin typeface="Times New Roman"/>
                <a:cs typeface="Times New Roman"/>
              </a:rPr>
              <a:t>reclutare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rappresentanti </a:t>
            </a:r>
            <a:r>
              <a:rPr sz="1200" dirty="0">
                <a:latin typeface="Times New Roman"/>
                <a:cs typeface="Times New Roman"/>
              </a:rPr>
              <a:t>della razza </a:t>
            </a:r>
            <a:r>
              <a:rPr sz="1200" spc="-5" dirty="0">
                <a:latin typeface="Times New Roman"/>
                <a:cs typeface="Times New Roman"/>
              </a:rPr>
              <a:t>viola, fosse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fatto nel frattempo </a:t>
            </a:r>
            <a:r>
              <a:rPr sz="1200" dirty="0">
                <a:latin typeface="Times New Roman"/>
                <a:cs typeface="Times New Roman"/>
              </a:rPr>
              <a:t>qualcosa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l’avanzamento immediato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tribù arretrate che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avevano bisogno. </a:t>
            </a:r>
            <a:r>
              <a:rPr sz="1200" dirty="0">
                <a:latin typeface="Times New Roman"/>
                <a:cs typeface="Times New Roman"/>
              </a:rPr>
              <a:t>Serapatatia sostenne </a:t>
            </a:r>
            <a:r>
              <a:rPr sz="1200" spc="-5" dirty="0">
                <a:latin typeface="Times New Roman"/>
                <a:cs typeface="Times New Roman"/>
              </a:rPr>
              <a:t>che se </a:t>
            </a:r>
            <a:r>
              <a:rPr sz="1200" dirty="0">
                <a:latin typeface="Times New Roman"/>
                <a:cs typeface="Times New Roman"/>
              </a:rPr>
              <a:t>i Noditi, la </a:t>
            </a:r>
            <a:r>
              <a:rPr sz="1200" spc="-5" dirty="0">
                <a:latin typeface="Times New Roman"/>
                <a:cs typeface="Times New Roman"/>
              </a:rPr>
              <a:t>razza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progressiva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cooperativa, avessero </a:t>
            </a:r>
            <a:r>
              <a:rPr sz="1200" dirty="0">
                <a:latin typeface="Times New Roman"/>
                <a:cs typeface="Times New Roman"/>
              </a:rPr>
              <a:t>avuto un </a:t>
            </a:r>
            <a:r>
              <a:rPr sz="1200" spc="-5" dirty="0">
                <a:latin typeface="Times New Roman"/>
                <a:cs typeface="Times New Roman"/>
              </a:rPr>
              <a:t>capo originato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parte dalla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viola, ciò avrebbe costituito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potente vincolo </a:t>
            </a:r>
            <a:r>
              <a:rPr sz="1200" dirty="0">
                <a:latin typeface="Times New Roman"/>
                <a:cs typeface="Times New Roman"/>
              </a:rPr>
              <a:t>che avrebbe  </a:t>
            </a:r>
            <a:r>
              <a:rPr sz="1200" spc="-5" dirty="0">
                <a:latin typeface="Times New Roman"/>
                <a:cs typeface="Times New Roman"/>
              </a:rPr>
              <a:t>legato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strettamente </a:t>
            </a:r>
            <a:r>
              <a:rPr sz="1200" dirty="0">
                <a:latin typeface="Times New Roman"/>
                <a:cs typeface="Times New Roman"/>
              </a:rPr>
              <a:t>queste popolazioni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Giardino. E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seriamente ed </a:t>
            </a:r>
            <a:r>
              <a:rPr sz="1200" dirty="0">
                <a:latin typeface="Times New Roman"/>
                <a:cs typeface="Times New Roman"/>
              </a:rPr>
              <a:t>onestamente </a:t>
            </a:r>
            <a:r>
              <a:rPr sz="1200" spc="-5" dirty="0">
                <a:latin typeface="Times New Roman"/>
                <a:cs typeface="Times New Roman"/>
              </a:rPr>
              <a:t>considerato benefico </a:t>
            </a:r>
            <a:r>
              <a:rPr sz="1200" dirty="0">
                <a:latin typeface="Times New Roman"/>
                <a:cs typeface="Times New Roman"/>
              </a:rPr>
              <a:t>per il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</a:t>
            </a:r>
            <a:endParaRPr sz="1200">
              <a:latin typeface="Times New Roman"/>
              <a:cs typeface="Times New Roman"/>
            </a:endParaRPr>
          </a:p>
          <a:p>
            <a:pPr marL="76200" marR="6794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poiché tale </a:t>
            </a:r>
            <a:r>
              <a:rPr sz="1200" spc="-5" dirty="0">
                <a:latin typeface="Times New Roman"/>
                <a:cs typeface="Times New Roman"/>
              </a:rPr>
              <a:t>figlio, che </a:t>
            </a:r>
            <a:r>
              <a:rPr sz="1200" dirty="0">
                <a:latin typeface="Times New Roman"/>
                <a:cs typeface="Times New Roman"/>
              </a:rPr>
              <a:t>sarebbe stato </a:t>
            </a:r>
            <a:r>
              <a:rPr sz="1200" spc="-5" dirty="0">
                <a:latin typeface="Times New Roman"/>
                <a:cs typeface="Times New Roman"/>
              </a:rPr>
              <a:t>allevato ed educato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Giardino, avrebbe esercitato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favorevole </a:t>
            </a:r>
            <a:r>
              <a:rPr sz="1200" spc="10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popolo  di </a:t>
            </a:r>
            <a:r>
              <a:rPr sz="1200" spc="-5" dirty="0">
                <a:latin typeface="Times New Roman"/>
                <a:cs typeface="Times New Roman"/>
              </a:rPr>
              <a:t>suo 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03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(841.6) 75:3.6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necessario sottolineare nuovamente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Serapatatia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totalmente onesto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completamente sincero </a:t>
            </a:r>
            <a:r>
              <a:rPr sz="1200" dirty="0">
                <a:latin typeface="Times New Roman"/>
                <a:cs typeface="Times New Roman"/>
              </a:rPr>
              <a:t>in tutto ciò che  </a:t>
            </a:r>
            <a:r>
              <a:rPr sz="1200" spc="-5" dirty="0">
                <a:latin typeface="Times New Roman"/>
                <a:cs typeface="Times New Roman"/>
              </a:rPr>
              <a:t>propose. Egli </a:t>
            </a:r>
            <a:r>
              <a:rPr sz="1200" dirty="0">
                <a:latin typeface="Times New Roman"/>
                <a:cs typeface="Times New Roman"/>
              </a:rPr>
              <a:t>non sospettò una sola volta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giocattolo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mani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e di Daligastia. </a:t>
            </a:r>
            <a:r>
              <a:rPr sz="1200" spc="-5" dirty="0">
                <a:latin typeface="Times New Roman"/>
                <a:cs typeface="Times New Roman"/>
              </a:rPr>
              <a:t>Serapatatia era </a:t>
            </a:r>
            <a:r>
              <a:rPr sz="1200" dirty="0">
                <a:latin typeface="Times New Roman"/>
                <a:cs typeface="Times New Roman"/>
              </a:rPr>
              <a:t>interamente  </a:t>
            </a:r>
            <a:r>
              <a:rPr sz="1200" spc="-5" dirty="0">
                <a:latin typeface="Times New Roman"/>
                <a:cs typeface="Times New Roman"/>
              </a:rPr>
              <a:t>fedele al piano che </a:t>
            </a:r>
            <a:r>
              <a:rPr sz="1200" dirty="0">
                <a:latin typeface="Times New Roman"/>
                <a:cs typeface="Times New Roman"/>
              </a:rPr>
              <a:t>prevedeva di </a:t>
            </a:r>
            <a:r>
              <a:rPr sz="1200" spc="-5" dirty="0">
                <a:latin typeface="Times New Roman"/>
                <a:cs typeface="Times New Roman"/>
              </a:rPr>
              <a:t>accumulare </a:t>
            </a:r>
            <a:r>
              <a:rPr sz="1200" dirty="0">
                <a:latin typeface="Times New Roman"/>
                <a:cs typeface="Times New Roman"/>
              </a:rPr>
              <a:t>una forte </a:t>
            </a:r>
            <a:r>
              <a:rPr sz="1200" spc="-5" dirty="0">
                <a:latin typeface="Times New Roman"/>
                <a:cs typeface="Times New Roman"/>
              </a:rPr>
              <a:t>riserva della </a:t>
            </a:r>
            <a:r>
              <a:rPr sz="1200" dirty="0">
                <a:latin typeface="Times New Roman"/>
                <a:cs typeface="Times New Roman"/>
              </a:rPr>
              <a:t>razza viola prima di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l’elevazione </a:t>
            </a:r>
            <a:r>
              <a:rPr sz="1200" spc="-5" dirty="0">
                <a:latin typeface="Times New Roman"/>
                <a:cs typeface="Times New Roman"/>
              </a:rPr>
              <a:t>su scala </a:t>
            </a:r>
            <a:r>
              <a:rPr sz="1200" spc="5" dirty="0">
                <a:latin typeface="Times New Roman"/>
                <a:cs typeface="Times New Roman"/>
              </a:rPr>
              <a:t>mondiale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confusi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Ma ciò avrebbe </a:t>
            </a:r>
            <a:r>
              <a:rPr sz="1200" dirty="0">
                <a:latin typeface="Times New Roman"/>
                <a:cs typeface="Times New Roman"/>
              </a:rPr>
              <a:t>richiesto </a:t>
            </a:r>
            <a:r>
              <a:rPr sz="1200" spc="-5" dirty="0">
                <a:latin typeface="Times New Roman"/>
                <a:cs typeface="Times New Roman"/>
              </a:rPr>
              <a:t>centinaia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compiersi, ed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impaziente; </a:t>
            </a:r>
            <a:r>
              <a:rPr sz="1200" spc="-5" dirty="0">
                <a:latin typeface="Times New Roman"/>
                <a:cs typeface="Times New Roman"/>
              </a:rPr>
              <a:t>voleva vedere </a:t>
            </a:r>
            <a:r>
              <a:rPr sz="1200" dirty="0">
                <a:latin typeface="Times New Roman"/>
                <a:cs typeface="Times New Roman"/>
              </a:rPr>
              <a:t>risultati  </a:t>
            </a:r>
            <a:r>
              <a:rPr sz="1200" spc="-5" dirty="0">
                <a:latin typeface="Times New Roman"/>
                <a:cs typeface="Times New Roman"/>
              </a:rPr>
              <a:t>immediati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qualcosa nel corso della sua </a:t>
            </a:r>
            <a:r>
              <a:rPr sz="120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vita. Egli disse chiaramente ad </a:t>
            </a:r>
            <a:r>
              <a:rPr sz="1200" dirty="0">
                <a:latin typeface="Times New Roman"/>
                <a:cs typeface="Times New Roman"/>
              </a:rPr>
              <a:t>Eva che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spesso scoraggiato per gli  scarsi risultati ottenuti nell’elevazione 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4509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27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(841.7) 75:3.7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cinque anni </a:t>
            </a:r>
            <a:r>
              <a:rPr sz="1200" dirty="0">
                <a:latin typeface="Times New Roman"/>
                <a:cs typeface="Times New Roman"/>
              </a:rPr>
              <a:t>questi piani furono </a:t>
            </a:r>
            <a:r>
              <a:rPr sz="1200" spc="-5" dirty="0">
                <a:latin typeface="Times New Roman"/>
                <a:cs typeface="Times New Roman"/>
              </a:rPr>
              <a:t>maturati segretamente.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essi avevano raggiunto </a:t>
            </a:r>
            <a:r>
              <a:rPr sz="1200" dirty="0">
                <a:latin typeface="Times New Roman"/>
                <a:cs typeface="Times New Roman"/>
              </a:rPr>
              <a:t>uno sviluppo </a:t>
            </a:r>
            <a:r>
              <a:rPr sz="1200" spc="-5" dirty="0">
                <a:latin typeface="Times New Roman"/>
                <a:cs typeface="Times New Roman"/>
              </a:rPr>
              <a:t>tale che  </a:t>
            </a:r>
            <a:r>
              <a:rPr sz="1200" dirty="0">
                <a:latin typeface="Times New Roman"/>
                <a:cs typeface="Times New Roman"/>
              </a:rPr>
              <a:t>Eva </a:t>
            </a:r>
            <a:r>
              <a:rPr sz="1200" spc="-5" dirty="0">
                <a:latin typeface="Times New Roman"/>
                <a:cs typeface="Times New Roman"/>
              </a:rPr>
              <a:t>acconsentì ad </a:t>
            </a:r>
            <a:r>
              <a:rPr sz="1200" dirty="0">
                <a:latin typeface="Times New Roman"/>
                <a:cs typeface="Times New Roman"/>
              </a:rPr>
              <a:t>avere un </a:t>
            </a:r>
            <a:r>
              <a:rPr sz="1200" spc="-5" dirty="0">
                <a:latin typeface="Times New Roman"/>
                <a:cs typeface="Times New Roman"/>
              </a:rPr>
              <a:t>incontro segreto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Cano,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brillante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più attivo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vicina </a:t>
            </a:r>
            <a:r>
              <a:rPr sz="1200" spc="-5" dirty="0">
                <a:latin typeface="Times New Roman"/>
                <a:cs typeface="Times New Roman"/>
              </a:rPr>
              <a:t>colonia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Noditi  </a:t>
            </a:r>
            <a:r>
              <a:rPr sz="1200" spc="-5" dirty="0">
                <a:latin typeface="Times New Roman"/>
                <a:cs typeface="Times New Roman"/>
              </a:rPr>
              <a:t>simpatizzanti. </a:t>
            </a:r>
            <a:r>
              <a:rPr sz="1200" dirty="0">
                <a:latin typeface="Times New Roman"/>
                <a:cs typeface="Times New Roman"/>
              </a:rPr>
              <a:t>Cano </a:t>
            </a:r>
            <a:r>
              <a:rPr sz="1200" spc="-5" dirty="0">
                <a:latin typeface="Times New Roman"/>
                <a:cs typeface="Times New Roman"/>
              </a:rPr>
              <a:t>apprezzava </a:t>
            </a:r>
            <a:r>
              <a:rPr sz="1200" dirty="0">
                <a:latin typeface="Times New Roman"/>
                <a:cs typeface="Times New Roman"/>
              </a:rPr>
              <a:t>molto il </a:t>
            </a:r>
            <a:r>
              <a:rPr sz="1200" spc="-5" dirty="0">
                <a:latin typeface="Times New Roman"/>
                <a:cs typeface="Times New Roman"/>
              </a:rPr>
              <a:t>regime adamico; infatti egli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sincero capo </a:t>
            </a:r>
            <a:r>
              <a:rPr sz="1200" dirty="0">
                <a:latin typeface="Times New Roman"/>
                <a:cs typeface="Times New Roman"/>
              </a:rPr>
              <a:t>spirituale di </a:t>
            </a:r>
            <a:r>
              <a:rPr sz="1200" spc="-5" dirty="0">
                <a:latin typeface="Times New Roman"/>
                <a:cs typeface="Times New Roman"/>
              </a:rPr>
              <a:t>quei </a:t>
            </a:r>
            <a:r>
              <a:rPr sz="1200" dirty="0">
                <a:latin typeface="Times New Roman"/>
                <a:cs typeface="Times New Roman"/>
              </a:rPr>
              <a:t>Noditi dei </a:t>
            </a:r>
            <a:r>
              <a:rPr sz="1200" spc="-5" dirty="0">
                <a:latin typeface="Times New Roman"/>
                <a:cs typeface="Times New Roman"/>
              </a:rPr>
              <a:t>dintorni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favorivano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amichevoli con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Giardino.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(842.1) 75:3.8 </a:t>
            </a:r>
            <a:r>
              <a:rPr sz="1200" spc="-5" dirty="0">
                <a:latin typeface="Times New Roman"/>
                <a:cs typeface="Times New Roman"/>
              </a:rPr>
              <a:t>L’incontro fatale ebbe luogo </a:t>
            </a:r>
            <a:r>
              <a:rPr sz="1200" dirty="0">
                <a:latin typeface="Times New Roman"/>
                <a:cs typeface="Times New Roman"/>
              </a:rPr>
              <a:t>durante le </a:t>
            </a:r>
            <a:r>
              <a:rPr sz="1200" spc="-5" dirty="0">
                <a:latin typeface="Times New Roman"/>
                <a:cs typeface="Times New Roman"/>
              </a:rPr>
              <a:t>ore del crepuscolo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d’autunno, non </a:t>
            </a:r>
            <a:r>
              <a:rPr sz="1200" spc="-5" dirty="0">
                <a:latin typeface="Times New Roman"/>
                <a:cs typeface="Times New Roman"/>
              </a:rPr>
              <a:t>lontano dalla dimora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Adamo.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Eva non aveva mai </a:t>
            </a:r>
            <a:r>
              <a:rPr sz="1200" spc="-5" dirty="0">
                <a:latin typeface="Times New Roman"/>
                <a:cs typeface="Times New Roman"/>
              </a:rPr>
              <a:t>incontrato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l’avvenente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entusiasta </a:t>
            </a:r>
            <a:r>
              <a:rPr sz="1200" dirty="0">
                <a:latin typeface="Times New Roman"/>
                <a:cs typeface="Times New Roman"/>
              </a:rPr>
              <a:t>Cano — </a:t>
            </a:r>
            <a:r>
              <a:rPr sz="1200" spc="-5" dirty="0">
                <a:latin typeface="Times New Roman"/>
                <a:cs typeface="Times New Roman"/>
              </a:rPr>
              <a:t>ed egli </a:t>
            </a:r>
            <a:r>
              <a:rPr sz="1200" dirty="0">
                <a:latin typeface="Times New Roman"/>
                <a:cs typeface="Times New Roman"/>
              </a:rPr>
              <a:t>era uno </a:t>
            </a:r>
            <a:r>
              <a:rPr sz="1200" spc="-5" dirty="0">
                <a:latin typeface="Times New Roman"/>
                <a:cs typeface="Times New Roman"/>
              </a:rPr>
              <a:t>stupendo esemplare della </a:t>
            </a:r>
            <a:r>
              <a:rPr sz="1200" dirty="0">
                <a:latin typeface="Times New Roman"/>
                <a:cs typeface="Times New Roman"/>
              </a:rPr>
              <a:t>sopravvivenza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dell’intelletto rimarchevole </a:t>
            </a:r>
            <a:r>
              <a:rPr sz="1200" dirty="0">
                <a:latin typeface="Times New Roman"/>
                <a:cs typeface="Times New Roman"/>
              </a:rPr>
              <a:t>dei suoi lontani </a:t>
            </a:r>
            <a:r>
              <a:rPr sz="1200" spc="-5" dirty="0">
                <a:latin typeface="Times New Roman"/>
                <a:cs typeface="Times New Roman"/>
              </a:rPr>
              <a:t>progenitori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personale del Principe. Anche Cano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credeva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completamente nella </a:t>
            </a:r>
            <a:r>
              <a:rPr sz="1200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del progetto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Serapatatia. (Fuori del Giardino l’accoppiamento multiplo era </a:t>
            </a:r>
            <a:r>
              <a:rPr sz="1200" dirty="0">
                <a:latin typeface="Times New Roman"/>
                <a:cs typeface="Times New Roman"/>
              </a:rPr>
              <a:t>una pratica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corrente.)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(842.2) 75:3.9 </a:t>
            </a:r>
            <a:r>
              <a:rPr sz="1200" spc="-5" dirty="0">
                <a:latin typeface="Times New Roman"/>
                <a:cs typeface="Times New Roman"/>
              </a:rPr>
              <a:t>Influenzata dall’adulazione, dall’entusiasmo </a:t>
            </a:r>
            <a:r>
              <a:rPr sz="1200" dirty="0">
                <a:latin typeface="Times New Roman"/>
                <a:cs typeface="Times New Roman"/>
              </a:rPr>
              <a:t>e da una </a:t>
            </a:r>
            <a:r>
              <a:rPr sz="1200" spc="-5" dirty="0">
                <a:latin typeface="Times New Roman"/>
                <a:cs typeface="Times New Roman"/>
              </a:rPr>
              <a:t>grande persuasione personale, </a:t>
            </a:r>
            <a:r>
              <a:rPr sz="1200" dirty="0">
                <a:latin typeface="Times New Roman"/>
                <a:cs typeface="Times New Roman"/>
              </a:rPr>
              <a:t>Eva </a:t>
            </a:r>
            <a:r>
              <a:rPr sz="1200" spc="-5" dirty="0">
                <a:latin typeface="Times New Roman"/>
                <a:cs typeface="Times New Roman"/>
              </a:rPr>
              <a:t>acconsentì seduta stante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76200" marR="10223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lanciarsi </a:t>
            </a:r>
            <a:r>
              <a:rPr sz="1200" dirty="0">
                <a:latin typeface="Times New Roman"/>
                <a:cs typeface="Times New Roman"/>
              </a:rPr>
              <a:t>nell’impresa a </a:t>
            </a:r>
            <a:r>
              <a:rPr sz="1200" spc="-5" dirty="0">
                <a:latin typeface="Times New Roman"/>
                <a:cs typeface="Times New Roman"/>
              </a:rPr>
              <a:t>lungo discussa, ad 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piccolo </a:t>
            </a:r>
            <a:r>
              <a:rPr sz="1200" dirty="0">
                <a:latin typeface="Times New Roman"/>
                <a:cs typeface="Times New Roman"/>
              </a:rPr>
              <a:t>progetto di salvezza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al piano </a:t>
            </a:r>
            <a:r>
              <a:rPr sz="1200" dirty="0">
                <a:latin typeface="Times New Roman"/>
                <a:cs typeface="Times New Roman"/>
              </a:rPr>
              <a:t>divino più </a:t>
            </a:r>
            <a:r>
              <a:rPr sz="1200" spc="5" dirty="0">
                <a:latin typeface="Times New Roman"/>
                <a:cs typeface="Times New Roman"/>
              </a:rPr>
              <a:t>ampio </a:t>
            </a:r>
            <a:r>
              <a:rPr sz="1200" dirty="0">
                <a:latin typeface="Times New Roman"/>
                <a:cs typeface="Times New Roman"/>
              </a:rPr>
              <a:t>e di  più vasta </a:t>
            </a:r>
            <a:r>
              <a:rPr sz="1200" spc="-5" dirty="0">
                <a:latin typeface="Times New Roman"/>
                <a:cs typeface="Times New Roman"/>
              </a:rPr>
              <a:t>portata.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rendersi completamente 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quanto stava accadendo,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passo fatale era </a:t>
            </a:r>
            <a:r>
              <a:rPr sz="1200" dirty="0">
                <a:latin typeface="Times New Roman"/>
                <a:cs typeface="Times New Roman"/>
              </a:rPr>
              <a:t>stato fatto. Tutto </a:t>
            </a:r>
            <a:r>
              <a:rPr sz="1200" spc="-5" dirty="0">
                <a:latin typeface="Times New Roman"/>
                <a:cs typeface="Times New Roman"/>
              </a:rPr>
              <a:t>era  compiuto.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comprensione dell’inadempienza</a:t>
            </a:r>
            <a:endParaRPr sz="1600">
              <a:latin typeface="Times New Roman"/>
              <a:cs typeface="Times New Roman"/>
            </a:endParaRPr>
          </a:p>
          <a:p>
            <a:pPr marL="76200" marR="16065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(842.3) 75:4.1 </a:t>
            </a:r>
            <a:r>
              <a:rPr sz="1200" spc="-5" dirty="0">
                <a:latin typeface="Times New Roman"/>
                <a:cs typeface="Times New Roman"/>
              </a:rPr>
              <a:t>Gli esseri celesti presenti sul pianeta </a:t>
            </a:r>
            <a:r>
              <a:rPr sz="1200" dirty="0">
                <a:latin typeface="Times New Roman"/>
                <a:cs typeface="Times New Roman"/>
              </a:rPr>
              <a:t>erano in </a:t>
            </a:r>
            <a:r>
              <a:rPr sz="1200" spc="-5" dirty="0">
                <a:latin typeface="Times New Roman"/>
                <a:cs typeface="Times New Roman"/>
              </a:rPr>
              <a:t>fermento. Adamo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accorse che </a:t>
            </a:r>
            <a:r>
              <a:rPr sz="1200" dirty="0">
                <a:latin typeface="Times New Roman"/>
                <a:cs typeface="Times New Roman"/>
              </a:rPr>
              <a:t>qualcosa non </a:t>
            </a:r>
            <a:r>
              <a:rPr sz="1200" spc="-5" dirty="0">
                <a:latin typeface="Times New Roman"/>
                <a:cs typeface="Times New Roman"/>
              </a:rPr>
              <a:t>andava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chiese ad </a:t>
            </a:r>
            <a:r>
              <a:rPr sz="1200" dirty="0">
                <a:latin typeface="Times New Roman"/>
                <a:cs typeface="Times New Roman"/>
              </a:rPr>
              <a:t>Eva di 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colloquio </a:t>
            </a:r>
            <a:r>
              <a:rPr sz="1200" dirty="0">
                <a:latin typeface="Times New Roman"/>
                <a:cs typeface="Times New Roman"/>
              </a:rPr>
              <a:t>con lui nel </a:t>
            </a:r>
            <a:r>
              <a:rPr sz="1200" spc="-5" dirty="0">
                <a:latin typeface="Times New Roman"/>
                <a:cs typeface="Times New Roman"/>
              </a:rPr>
              <a:t>Giardino.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allora, per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volta, </a:t>
            </a:r>
            <a:r>
              <a:rPr sz="1200" dirty="0">
                <a:latin typeface="Times New Roman"/>
                <a:cs typeface="Times New Roman"/>
              </a:rPr>
              <a:t>Adamo </a:t>
            </a:r>
            <a:r>
              <a:rPr sz="1200" spc="-5" dirty="0">
                <a:latin typeface="Times New Roman"/>
                <a:cs typeface="Times New Roman"/>
              </a:rPr>
              <a:t>ascoltò l’intera storia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maturato per  accelerare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 mondo </a:t>
            </a:r>
            <a:r>
              <a:rPr sz="1200" spc="-5" dirty="0">
                <a:latin typeface="Times New Roman"/>
                <a:cs typeface="Times New Roman"/>
              </a:rPr>
              <a:t>operando simultaneamente </a:t>
            </a:r>
            <a:r>
              <a:rPr sz="1200" dirty="0">
                <a:latin typeface="Times New Roman"/>
                <a:cs typeface="Times New Roman"/>
              </a:rPr>
              <a:t>in due </a:t>
            </a:r>
            <a:r>
              <a:rPr sz="1200" spc="-5" dirty="0">
                <a:latin typeface="Times New Roman"/>
                <a:cs typeface="Times New Roman"/>
              </a:rPr>
              <a:t>direzioni: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prosecuzione del piano </a:t>
            </a:r>
            <a:r>
              <a:rPr sz="1200" dirty="0">
                <a:latin typeface="Times New Roman"/>
                <a:cs typeface="Times New Roman"/>
              </a:rPr>
              <a:t>divino in </a:t>
            </a:r>
            <a:r>
              <a:rPr sz="1200" spc="-5" dirty="0">
                <a:latin typeface="Times New Roman"/>
                <a:cs typeface="Times New Roman"/>
              </a:rPr>
              <a:t>concomitanza  con l’esecuzione del progetto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Serapatatia.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642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55904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(842.4) 75:4.2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Figlia Materiali s’intrattenevano così </a:t>
            </a:r>
            <a:r>
              <a:rPr sz="1200" dirty="0">
                <a:latin typeface="Times New Roman"/>
                <a:cs typeface="Times New Roman"/>
              </a:rPr>
              <a:t>nel Giardino </a:t>
            </a:r>
            <a:r>
              <a:rPr sz="1200" spc="-5" dirty="0">
                <a:latin typeface="Times New Roman"/>
                <a:cs typeface="Times New Roman"/>
              </a:rPr>
              <a:t>rischiarato </a:t>
            </a:r>
            <a:r>
              <a:rPr sz="1200" dirty="0">
                <a:latin typeface="Times New Roman"/>
                <a:cs typeface="Times New Roman"/>
              </a:rPr>
              <a:t>dalla luna, </a:t>
            </a:r>
            <a:r>
              <a:rPr sz="1200" spc="-5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voce </a:t>
            </a:r>
            <a:r>
              <a:rPr sz="1200" spc="-5" dirty="0">
                <a:latin typeface="Times New Roman"/>
                <a:cs typeface="Times New Roman"/>
              </a:rPr>
              <a:t>nel Giardino” </a:t>
            </a:r>
            <a:r>
              <a:rPr sz="1200" dirty="0">
                <a:latin typeface="Times New Roman"/>
                <a:cs typeface="Times New Roman"/>
              </a:rPr>
              <a:t>li  </a:t>
            </a:r>
            <a:r>
              <a:rPr sz="1200" spc="-5" dirty="0">
                <a:latin typeface="Times New Roman"/>
                <a:cs typeface="Times New Roman"/>
              </a:rPr>
              <a:t>rimproverò </a:t>
            </a:r>
            <a:r>
              <a:rPr sz="1200" dirty="0">
                <a:latin typeface="Times New Roman"/>
                <a:cs typeface="Times New Roman"/>
              </a:rPr>
              <a:t>per la loro disobbedienza.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voce </a:t>
            </a:r>
            <a:r>
              <a:rPr sz="1200" spc="-5" dirty="0">
                <a:latin typeface="Times New Roman"/>
                <a:cs typeface="Times New Roman"/>
              </a:rPr>
              <a:t>altro non </a:t>
            </a:r>
            <a:r>
              <a:rPr sz="1200" dirty="0">
                <a:latin typeface="Times New Roman"/>
                <a:cs typeface="Times New Roman"/>
              </a:rPr>
              <a:t>era che il mio </a:t>
            </a:r>
            <a:r>
              <a:rPr sz="1200" spc="-5" dirty="0">
                <a:latin typeface="Times New Roman"/>
                <a:cs typeface="Times New Roman"/>
              </a:rPr>
              <a:t>stesso annuncio </a:t>
            </a:r>
            <a:r>
              <a:rPr sz="1200" dirty="0">
                <a:latin typeface="Times New Roman"/>
                <a:cs typeface="Times New Roman"/>
              </a:rPr>
              <a:t>alla coppia edenica </a:t>
            </a:r>
            <a:r>
              <a:rPr sz="1200" spc="-5" dirty="0">
                <a:latin typeface="Times New Roman"/>
                <a:cs typeface="Times New Roman"/>
              </a:rPr>
              <a:t>che essi avevano  trasgredito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patto del Giardino; che avevano </a:t>
            </a:r>
            <a:r>
              <a:rPr sz="1200" dirty="0">
                <a:latin typeface="Times New Roman"/>
                <a:cs typeface="Times New Roman"/>
              </a:rPr>
              <a:t>disobbedito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5" dirty="0">
                <a:latin typeface="Times New Roman"/>
                <a:cs typeface="Times New Roman"/>
              </a:rPr>
              <a:t>dei Melchizedek;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adempiuto al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giuramento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fedeltà al sovrano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986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(842.5) 75:4.3 </a:t>
            </a:r>
            <a:r>
              <a:rPr sz="1200" dirty="0">
                <a:latin typeface="Times New Roman"/>
                <a:cs typeface="Times New Roman"/>
              </a:rPr>
              <a:t>Eva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acconsentito a </a:t>
            </a:r>
            <a:r>
              <a:rPr sz="1200" spc="-5" dirty="0">
                <a:latin typeface="Times New Roman"/>
                <a:cs typeface="Times New Roman"/>
              </a:rPr>
              <a:t>partecipare alla </a:t>
            </a:r>
            <a:r>
              <a:rPr sz="1200" dirty="0">
                <a:latin typeface="Times New Roman"/>
                <a:cs typeface="Times New Roman"/>
              </a:rPr>
              <a:t>pratica del bene e </a:t>
            </a:r>
            <a:r>
              <a:rPr sz="1200" spc="-5" dirty="0">
                <a:latin typeface="Times New Roman"/>
                <a:cs typeface="Times New Roman"/>
              </a:rPr>
              <a:t>del male.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bene è </a:t>
            </a:r>
            <a:r>
              <a:rPr sz="1200" spc="-5" dirty="0">
                <a:latin typeface="Times New Roman"/>
                <a:cs typeface="Times New Roman"/>
              </a:rPr>
              <a:t>l’esecuzione dei piani </a:t>
            </a:r>
            <a:r>
              <a:rPr sz="1200" dirty="0">
                <a:latin typeface="Times New Roman"/>
                <a:cs typeface="Times New Roman"/>
              </a:rPr>
              <a:t>divini; 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è  una </a:t>
            </a:r>
            <a:r>
              <a:rPr sz="1200" spc="-5" dirty="0">
                <a:latin typeface="Times New Roman"/>
                <a:cs typeface="Times New Roman"/>
              </a:rPr>
              <a:t>trasgressione deliberata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divina;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mancato adattamento ai piani </a:t>
            </a:r>
            <a:r>
              <a:rPr sz="1200" dirty="0">
                <a:latin typeface="Times New Roman"/>
                <a:cs typeface="Times New Roman"/>
              </a:rPr>
              <a:t>ed il cattivo </a:t>
            </a:r>
            <a:r>
              <a:rPr sz="1200" spc="-5" dirty="0">
                <a:latin typeface="Times New Roman"/>
                <a:cs typeface="Times New Roman"/>
              </a:rPr>
              <a:t>adeguamento alle </a:t>
            </a:r>
            <a:r>
              <a:rPr sz="1200" spc="5" dirty="0">
                <a:latin typeface="Times New Roman"/>
                <a:cs typeface="Times New Roman"/>
              </a:rPr>
              <a:t>tecniche  </a:t>
            </a:r>
            <a:r>
              <a:rPr sz="1200" spc="-5" dirty="0">
                <a:latin typeface="Times New Roman"/>
                <a:cs typeface="Times New Roman"/>
              </a:rPr>
              <a:t>che si traducono </a:t>
            </a:r>
            <a:r>
              <a:rPr sz="1200" dirty="0">
                <a:latin typeface="Times New Roman"/>
                <a:cs typeface="Times New Roman"/>
              </a:rPr>
              <a:t>in disarmonia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disordine</a:t>
            </a:r>
            <a:r>
              <a:rPr sz="1200" spc="-5" dirty="0">
                <a:latin typeface="Times New Roman"/>
                <a:cs typeface="Times New Roman"/>
              </a:rPr>
              <a:t> planetario.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(842.6)  75:4.4 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coppia del Giardino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mangiato del </a:t>
            </a:r>
            <a:r>
              <a:rPr sz="1200" dirty="0">
                <a:latin typeface="Times New Roman"/>
                <a:cs typeface="Times New Roman"/>
              </a:rPr>
              <a:t>frutto </a:t>
            </a:r>
            <a:r>
              <a:rPr sz="1200" spc="-5" dirty="0">
                <a:latin typeface="Times New Roman"/>
                <a:cs typeface="Times New Roman"/>
              </a:rPr>
              <a:t>dell’albero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erano stati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avvertiti</a:t>
            </a: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dall’arcangelo </a:t>
            </a:r>
            <a:r>
              <a:rPr sz="1200" dirty="0">
                <a:latin typeface="Times New Roman"/>
                <a:cs typeface="Times New Roman"/>
              </a:rPr>
              <a:t>custode di </a:t>
            </a:r>
            <a:r>
              <a:rPr sz="1200" spc="-5" dirty="0">
                <a:latin typeface="Times New Roman"/>
                <a:cs typeface="Times New Roman"/>
              </a:rPr>
              <a:t>astenersi dal </a:t>
            </a:r>
            <a:r>
              <a:rPr sz="1200" dirty="0">
                <a:latin typeface="Times New Roman"/>
                <a:cs typeface="Times New Roman"/>
              </a:rPr>
              <a:t>cedere </a:t>
            </a:r>
            <a:r>
              <a:rPr sz="1200" spc="-5" dirty="0">
                <a:latin typeface="Times New Roman"/>
                <a:cs typeface="Times New Roman"/>
              </a:rPr>
              <a:t>ai suggerimenti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male. Erano stati </a:t>
            </a:r>
            <a:r>
              <a:rPr sz="1200" dirty="0">
                <a:latin typeface="Times New Roman"/>
                <a:cs typeface="Times New Roman"/>
              </a:rPr>
              <a:t>avvertiti in  </a:t>
            </a:r>
            <a:r>
              <a:rPr sz="1200" spc="-5" dirty="0">
                <a:latin typeface="Times New Roman"/>
                <a:cs typeface="Times New Roman"/>
              </a:rPr>
              <a:t>questi termini: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mescolerete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 ed </a:t>
            </a:r>
            <a:r>
              <a:rPr sz="1200" dirty="0">
                <a:latin typeface="Times New Roman"/>
                <a:cs typeface="Times New Roman"/>
              </a:rPr>
              <a:t>il male </a:t>
            </a:r>
            <a:r>
              <a:rPr sz="1200" spc="-5" dirty="0">
                <a:latin typeface="Times New Roman"/>
                <a:cs typeface="Times New Roman"/>
              </a:rPr>
              <a:t>diverrete sicuramente simili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mortali del regno;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morirete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certamente.”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11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(842.7) 75:4.5 </a:t>
            </a:r>
            <a:r>
              <a:rPr sz="1200" spc="-5" dirty="0">
                <a:latin typeface="Times New Roman"/>
                <a:cs typeface="Times New Roman"/>
              </a:rPr>
              <a:t>Nella fatale occasione del loro incontro segreto </a:t>
            </a:r>
            <a:r>
              <a:rPr sz="1200" dirty="0">
                <a:latin typeface="Times New Roman"/>
                <a:cs typeface="Times New Roman"/>
              </a:rPr>
              <a:t>Eva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raccontato a </a:t>
            </a:r>
            <a:r>
              <a:rPr sz="1200" spc="-5" dirty="0">
                <a:latin typeface="Times New Roman"/>
                <a:cs typeface="Times New Roman"/>
              </a:rPr>
              <a:t>Cano </a:t>
            </a:r>
            <a:r>
              <a:rPr sz="1200" dirty="0">
                <a:latin typeface="Times New Roman"/>
                <a:cs typeface="Times New Roman"/>
              </a:rPr>
              <a:t>di questo avvertimento </a:t>
            </a:r>
            <a:r>
              <a:rPr sz="1200" spc="-5" dirty="0">
                <a:latin typeface="Times New Roman"/>
                <a:cs typeface="Times New Roman"/>
              </a:rPr>
              <a:t>spesso ripetuto,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Cano,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conoscendo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l’importanza </a:t>
            </a:r>
            <a:r>
              <a:rPr sz="1200" dirty="0">
                <a:latin typeface="Times New Roman"/>
                <a:cs typeface="Times New Roman"/>
              </a:rPr>
              <a:t>né 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tali ammonimenti, </a:t>
            </a:r>
            <a:r>
              <a:rPr sz="1200" spc="-5" dirty="0">
                <a:latin typeface="Times New Roman"/>
                <a:cs typeface="Times New Roman"/>
              </a:rPr>
              <a:t>l’aveva assicurata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buoni propositi ed </a:t>
            </a:r>
            <a:r>
              <a:rPr sz="1200" spc="-5" dirty="0">
                <a:latin typeface="Times New Roman"/>
                <a:cs typeface="Times New Roman"/>
              </a:rPr>
              <a:t>intenzioni sincere </a:t>
            </a:r>
            <a:r>
              <a:rPr sz="1200" dirty="0">
                <a:latin typeface="Times New Roman"/>
                <a:cs typeface="Times New Roman"/>
              </a:rPr>
              <a:t>non potevano </a:t>
            </a:r>
            <a:r>
              <a:rPr sz="1200" spc="-5" dirty="0">
                <a:latin typeface="Times New Roman"/>
                <a:cs typeface="Times New Roman"/>
              </a:rPr>
              <a:t>fare alcun male; </a:t>
            </a:r>
            <a:r>
              <a:rPr sz="1200" dirty="0">
                <a:latin typeface="Times New Roman"/>
                <a:cs typeface="Times New Roman"/>
              </a:rPr>
              <a:t>che sicuramente essa non sarebbe morta, ma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piuttosto  </a:t>
            </a:r>
            <a:r>
              <a:rPr sz="1200" spc="-5" dirty="0">
                <a:latin typeface="Times New Roman"/>
                <a:cs typeface="Times New Roman"/>
              </a:rPr>
              <a:t>vissuta nuovamente nella persona del loro figlio,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sarebbe cresciuto per benedire </a:t>
            </a:r>
            <a:r>
              <a:rPr sz="1200" dirty="0">
                <a:latin typeface="Times New Roman"/>
                <a:cs typeface="Times New Roman"/>
              </a:rPr>
              <a:t>e stabilizzare il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272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(842.8) 75:4.6 </a:t>
            </a:r>
            <a:r>
              <a:rPr sz="1200" spc="-5" dirty="0">
                <a:latin typeface="Times New Roman"/>
                <a:cs typeface="Times New Roman"/>
              </a:rPr>
              <a:t>Anche se questo progetto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modificare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concepito ed eseguito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totale sincerità </a:t>
            </a:r>
            <a:r>
              <a:rPr sz="1200" dirty="0">
                <a:latin typeface="Times New Roman"/>
                <a:cs typeface="Times New Roman"/>
              </a:rPr>
              <a:t>e solo con i  nobili motivi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del mondo, </a:t>
            </a:r>
            <a:r>
              <a:rPr sz="1200" spc="-5" dirty="0">
                <a:latin typeface="Times New Roman"/>
                <a:cs typeface="Times New Roman"/>
              </a:rPr>
              <a:t>costituiva </a:t>
            </a:r>
            <a:r>
              <a:rPr sz="1200" dirty="0">
                <a:latin typeface="Times New Roman"/>
                <a:cs typeface="Times New Roman"/>
              </a:rPr>
              <a:t>un male </a:t>
            </a:r>
            <a:r>
              <a:rPr sz="1200" spc="-5" dirty="0">
                <a:latin typeface="Times New Roman"/>
                <a:cs typeface="Times New Roman"/>
              </a:rPr>
              <a:t>perché rappresentava </a:t>
            </a:r>
            <a:r>
              <a:rPr sz="1200" dirty="0">
                <a:latin typeface="Times New Roman"/>
                <a:cs typeface="Times New Roman"/>
              </a:rPr>
              <a:t>il modo </a:t>
            </a:r>
            <a:r>
              <a:rPr sz="1200" spc="-5" dirty="0">
                <a:latin typeface="Times New Roman"/>
                <a:cs typeface="Times New Roman"/>
              </a:rPr>
              <a:t>sbagliato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spc="5" dirty="0">
                <a:latin typeface="Times New Roman"/>
                <a:cs typeface="Times New Roman"/>
              </a:rPr>
              <a:t>scopi  </a:t>
            </a:r>
            <a:r>
              <a:rPr sz="1200" spc="-5" dirty="0">
                <a:latin typeface="Times New Roman"/>
                <a:cs typeface="Times New Roman"/>
              </a:rPr>
              <a:t>giusti, perché </a:t>
            </a:r>
            <a:r>
              <a:rPr sz="1200" dirty="0">
                <a:latin typeface="Times New Roman"/>
                <a:cs typeface="Times New Roman"/>
              </a:rPr>
              <a:t>deviava dalla </a:t>
            </a:r>
            <a:r>
              <a:rPr sz="1200" spc="-5" dirty="0">
                <a:latin typeface="Times New Roman"/>
                <a:cs typeface="Times New Roman"/>
              </a:rPr>
              <a:t>retta </a:t>
            </a:r>
            <a:r>
              <a:rPr sz="1200" dirty="0">
                <a:latin typeface="Times New Roman"/>
                <a:cs typeface="Times New Roman"/>
              </a:rPr>
              <a:t>via, </a:t>
            </a:r>
            <a:r>
              <a:rPr sz="1200" spc="-5" dirty="0">
                <a:latin typeface="Times New Roman"/>
                <a:cs typeface="Times New Roman"/>
              </a:rPr>
              <a:t>dal piano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9909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457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(843.1) 75:4.7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Eva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trovato Cano </a:t>
            </a:r>
            <a:r>
              <a:rPr sz="1200" dirty="0">
                <a:latin typeface="Times New Roman"/>
                <a:cs typeface="Times New Roman"/>
              </a:rPr>
              <a:t>piacevole a vedersi, e comprendeva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seduttore le </a:t>
            </a:r>
            <a:r>
              <a:rPr sz="1200" spc="-5" dirty="0">
                <a:latin typeface="Times New Roman"/>
                <a:cs typeface="Times New Roman"/>
              </a:rPr>
              <a:t>prometteva </a:t>
            </a:r>
            <a:r>
              <a:rPr sz="1200" dirty="0">
                <a:latin typeface="Times New Roman"/>
                <a:cs typeface="Times New Roman"/>
              </a:rPr>
              <a:t>per  mezzo di “una nuova </a:t>
            </a:r>
            <a:r>
              <a:rPr sz="1200" spc="-5" dirty="0">
                <a:latin typeface="Times New Roman"/>
                <a:cs typeface="Times New Roman"/>
              </a:rPr>
              <a:t>ed accresciuta conoscenza 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umani </a:t>
            </a:r>
            <a:r>
              <a:rPr sz="1200" dirty="0">
                <a:latin typeface="Times New Roman"/>
                <a:cs typeface="Times New Roman"/>
              </a:rPr>
              <a:t>e di una </a:t>
            </a:r>
            <a:r>
              <a:rPr sz="1200" spc="-5" dirty="0">
                <a:latin typeface="Times New Roman"/>
                <a:cs typeface="Times New Roman"/>
              </a:rPr>
              <a:t>maggiore comprensione della natura </a:t>
            </a:r>
            <a:r>
              <a:rPr sz="1200" dirty="0">
                <a:latin typeface="Times New Roman"/>
                <a:cs typeface="Times New Roman"/>
              </a:rPr>
              <a:t>umana che  </a:t>
            </a:r>
            <a:r>
              <a:rPr sz="1200" spc="-5" dirty="0">
                <a:latin typeface="Times New Roman"/>
                <a:cs typeface="Times New Roman"/>
              </a:rPr>
              <a:t>integrava </a:t>
            </a:r>
            <a:r>
              <a:rPr sz="1200" dirty="0">
                <a:latin typeface="Times New Roman"/>
                <a:cs typeface="Times New Roman"/>
              </a:rPr>
              <a:t>la comprensione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natura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adamica”.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81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(843.2) 75:4.8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parlai </a:t>
            </a:r>
            <a:r>
              <a:rPr sz="1200" dirty="0">
                <a:latin typeface="Times New Roman"/>
                <a:cs typeface="Times New Roman"/>
              </a:rPr>
              <a:t>al padre 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madre della razza viola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notte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Giardino come mi competeva in queste tristi </a:t>
            </a:r>
            <a:r>
              <a:rPr sz="1200" spc="-5" dirty="0">
                <a:latin typeface="Times New Roman"/>
                <a:cs typeface="Times New Roman"/>
              </a:rPr>
              <a:t>circostanze.  Ascoltai interamente </a:t>
            </a:r>
            <a:r>
              <a:rPr sz="1200" dirty="0">
                <a:latin typeface="Times New Roman"/>
                <a:cs typeface="Times New Roman"/>
              </a:rPr>
              <a:t>il racconto di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sbagliare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Eva e </a:t>
            </a:r>
            <a:r>
              <a:rPr sz="1200" spc="5" dirty="0">
                <a:latin typeface="Times New Roman"/>
                <a:cs typeface="Times New Roman"/>
              </a:rPr>
              <a:t>diedi </a:t>
            </a:r>
            <a:r>
              <a:rPr sz="1200" spc="-5" dirty="0">
                <a:latin typeface="Times New Roman"/>
                <a:cs typeface="Times New Roman"/>
              </a:rPr>
              <a:t>ad entrambi degli </a:t>
            </a:r>
            <a:r>
              <a:rPr sz="1200" dirty="0">
                <a:latin typeface="Times New Roman"/>
                <a:cs typeface="Times New Roman"/>
              </a:rPr>
              <a:t>avvertimenti e </a:t>
            </a:r>
            <a:r>
              <a:rPr sz="1200" spc="-5" dirty="0">
                <a:latin typeface="Times New Roman"/>
                <a:cs typeface="Times New Roman"/>
              </a:rPr>
              <a:t>dei  consigli </a:t>
            </a:r>
            <a:r>
              <a:rPr sz="1200" dirty="0">
                <a:latin typeface="Times New Roman"/>
                <a:cs typeface="Times New Roman"/>
              </a:rPr>
              <a:t>sulla situazione </a:t>
            </a:r>
            <a:r>
              <a:rPr sz="1200" spc="-5" dirty="0">
                <a:latin typeface="Times New Roman"/>
                <a:cs typeface="Times New Roman"/>
              </a:rPr>
              <a:t>immediata. Alcuni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avvisi essi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seguirono, altri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trascurarono. Questa conversazione </a:t>
            </a:r>
            <a:r>
              <a:rPr sz="1200" spc="5" dirty="0">
                <a:latin typeface="Times New Roman"/>
                <a:cs typeface="Times New Roman"/>
              </a:rPr>
              <a:t>figura </a:t>
            </a:r>
            <a:r>
              <a:rPr sz="1200" spc="-5" dirty="0">
                <a:latin typeface="Times New Roman"/>
                <a:cs typeface="Times New Roman"/>
              </a:rPr>
              <a:t>nei  </a:t>
            </a:r>
            <a:r>
              <a:rPr sz="1200" dirty="0">
                <a:latin typeface="Times New Roman"/>
                <a:cs typeface="Times New Roman"/>
              </a:rPr>
              <a:t>vostri testi come </a:t>
            </a:r>
            <a:r>
              <a:rPr sz="1200" spc="-5" dirty="0">
                <a:latin typeface="Times New Roman"/>
                <a:cs typeface="Times New Roman"/>
              </a:rPr>
              <a:t>“il Signore Iddio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chiama 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nel </a:t>
            </a:r>
            <a:r>
              <a:rPr sz="1200" dirty="0">
                <a:latin typeface="Times New Roman"/>
                <a:cs typeface="Times New Roman"/>
              </a:rPr>
              <a:t>Giardino e chiede: </a:t>
            </a:r>
            <a:r>
              <a:rPr sz="1200" spc="-5" dirty="0">
                <a:latin typeface="Times New Roman"/>
                <a:cs typeface="Times New Roman"/>
              </a:rPr>
              <a:t>‘Dove siete?’ </a:t>
            </a:r>
            <a:r>
              <a:rPr sz="1200" dirty="0">
                <a:latin typeface="Times New Roman"/>
                <a:cs typeface="Times New Roman"/>
              </a:rPr>
              <a:t>”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generazioni successive  avevano </a:t>
            </a:r>
            <a:r>
              <a:rPr sz="1200" dirty="0">
                <a:latin typeface="Times New Roman"/>
                <a:cs typeface="Times New Roman"/>
              </a:rPr>
              <a:t>l’abitudine di </a:t>
            </a:r>
            <a:r>
              <a:rPr sz="1200" spc="-5" dirty="0">
                <a:latin typeface="Times New Roman"/>
                <a:cs typeface="Times New Roman"/>
              </a:rPr>
              <a:t>attribuire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insolito e </a:t>
            </a:r>
            <a:r>
              <a:rPr sz="1200" spc="-5" dirty="0">
                <a:latin typeface="Times New Roman"/>
                <a:cs typeface="Times New Roman"/>
              </a:rPr>
              <a:t>straordinario, sia </a:t>
            </a:r>
            <a:r>
              <a:rPr sz="1200" dirty="0">
                <a:latin typeface="Times New Roman"/>
                <a:cs typeface="Times New Roman"/>
              </a:rPr>
              <a:t>di ordine </a:t>
            </a:r>
            <a:r>
              <a:rPr sz="1200" spc="-5" dirty="0">
                <a:latin typeface="Times New Roman"/>
                <a:cs typeface="Times New Roman"/>
              </a:rPr>
              <a:t>fisico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spirituale,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direttamente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all’intervento personale degli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ripercussioni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dell’inadempienza</a:t>
            </a:r>
            <a:endParaRPr sz="1600">
              <a:latin typeface="Times New Roman"/>
              <a:cs typeface="Times New Roman"/>
            </a:endParaRPr>
          </a:p>
          <a:p>
            <a:pPr marL="76200" marR="7112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(843.3) 75:5.1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disillusione di Eva </a:t>
            </a:r>
            <a:r>
              <a:rPr sz="1200" spc="-5" dirty="0">
                <a:latin typeface="Times New Roman"/>
                <a:cs typeface="Times New Roman"/>
              </a:rPr>
              <a:t>fu veramente patetica. Adamo comprese interamente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situazione, e pur </a:t>
            </a:r>
            <a:r>
              <a:rPr sz="1200" spc="-5" dirty="0">
                <a:latin typeface="Times New Roman"/>
                <a:cs typeface="Times New Roman"/>
              </a:rPr>
              <a:t>abbattuto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infranto </a:t>
            </a:r>
            <a:r>
              <a:rPr sz="1200" spc="-5" dirty="0">
                <a:latin typeface="Times New Roman"/>
                <a:cs typeface="Times New Roman"/>
              </a:rPr>
              <a:t>manifestò </a:t>
            </a:r>
            <a:r>
              <a:rPr sz="1200" dirty="0">
                <a:latin typeface="Times New Roman"/>
                <a:cs typeface="Times New Roman"/>
              </a:rPr>
              <a:t>solo pietà e </a:t>
            </a:r>
            <a:r>
              <a:rPr sz="1200" spc="-5" dirty="0">
                <a:latin typeface="Times New Roman"/>
                <a:cs typeface="Times New Roman"/>
              </a:rPr>
              <a:t>simpatia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compagna che </a:t>
            </a:r>
            <a:r>
              <a:rPr sz="1200" dirty="0">
                <a:latin typeface="Times New Roman"/>
                <a:cs typeface="Times New Roman"/>
              </a:rPr>
              <a:t>aveva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sbagliato.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(843.4) 75:5.2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nella disperazione della realizzazione del fallimento </a:t>
            </a:r>
            <a:r>
              <a:rPr sz="1200" dirty="0">
                <a:latin typeface="Times New Roman"/>
                <a:cs typeface="Times New Roman"/>
              </a:rPr>
              <a:t>che Adamo,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passo falso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Eva, cercò Laotta,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brillante </a:t>
            </a:r>
            <a:r>
              <a:rPr sz="1200" dirty="0">
                <a:latin typeface="Times New Roman"/>
                <a:cs typeface="Times New Roman"/>
              </a:rPr>
              <a:t>donna nodita che </a:t>
            </a:r>
            <a:r>
              <a:rPr sz="1200" spc="-5" dirty="0">
                <a:latin typeface="Times New Roman"/>
                <a:cs typeface="Times New Roman"/>
              </a:rPr>
              <a:t>dirigeva </a:t>
            </a:r>
            <a:r>
              <a:rPr sz="1200" dirty="0">
                <a:latin typeface="Times New Roman"/>
                <a:cs typeface="Times New Roman"/>
              </a:rPr>
              <a:t>le scuole poste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occidente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Giardino, e </a:t>
            </a:r>
            <a:r>
              <a:rPr sz="1200" spc="-5" dirty="0">
                <a:latin typeface="Times New Roman"/>
                <a:cs typeface="Times New Roman"/>
              </a:rPr>
              <a:t>commise con </a:t>
            </a:r>
            <a:r>
              <a:rPr sz="1200" dirty="0">
                <a:latin typeface="Times New Roman"/>
                <a:cs typeface="Times New Roman"/>
              </a:rPr>
              <a:t>premeditazione la </a:t>
            </a:r>
            <a:r>
              <a:rPr sz="1200" spc="-5" dirty="0">
                <a:latin typeface="Times New Roman"/>
                <a:cs typeface="Times New Roman"/>
              </a:rPr>
              <a:t>stessa follia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Eva.  Ma non fraintendete; </a:t>
            </a:r>
            <a:r>
              <a:rPr sz="1200" dirty="0">
                <a:latin typeface="Times New Roman"/>
                <a:cs typeface="Times New Roman"/>
              </a:rPr>
              <a:t>Adamo non fu </a:t>
            </a:r>
            <a:r>
              <a:rPr sz="1200" spc="-5" dirty="0">
                <a:latin typeface="Times New Roman"/>
                <a:cs typeface="Times New Roman"/>
              </a:rPr>
              <a:t>sedotto; egli sapeva esattamente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faceva; scelse deliberatamente </a:t>
            </a:r>
            <a:r>
              <a:rPr sz="1200" dirty="0">
                <a:latin typeface="Times New Roman"/>
                <a:cs typeface="Times New Roman"/>
              </a:rPr>
              <a:t>di condividere la  </a:t>
            </a:r>
            <a:r>
              <a:rPr sz="1200" spc="-5" dirty="0">
                <a:latin typeface="Times New Roman"/>
                <a:cs typeface="Times New Roman"/>
              </a:rPr>
              <a:t>sorte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Eva. Egli amava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compagna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affetto superumano, </a:t>
            </a:r>
            <a:r>
              <a:rPr sz="1200" dirty="0">
                <a:latin typeface="Times New Roman"/>
                <a:cs typeface="Times New Roman"/>
              </a:rPr>
              <a:t>e l’idea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possibilità di una </a:t>
            </a:r>
            <a:r>
              <a:rPr sz="1200" spc="-5" dirty="0">
                <a:latin typeface="Times New Roman"/>
                <a:cs typeface="Times New Roman"/>
              </a:rPr>
              <a:t>veglia solitaria su </a:t>
            </a:r>
            <a:r>
              <a:rPr sz="1200" spc="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senza  di </a:t>
            </a:r>
            <a:r>
              <a:rPr sz="1200" spc="-5" dirty="0">
                <a:latin typeface="Times New Roman"/>
                <a:cs typeface="Times New Roman"/>
              </a:rPr>
              <a:t>lei era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poteva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sopportare.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4034" cy="4071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parte della </a:t>
            </a:r>
            <a:r>
              <a:rPr sz="1200" dirty="0">
                <a:latin typeface="Times New Roman"/>
                <a:cs typeface="Times New Roman"/>
              </a:rPr>
              <a:t>materia organizzata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soli </a:t>
            </a:r>
            <a:r>
              <a:rPr sz="1200" spc="-5" dirty="0">
                <a:latin typeface="Times New Roman"/>
                <a:cs typeface="Times New Roman"/>
              </a:rPr>
              <a:t>ardenti disgregano </a:t>
            </a:r>
            <a:r>
              <a:rPr sz="1200" dirty="0">
                <a:latin typeface="Times New Roman"/>
                <a:cs typeface="Times New Roman"/>
              </a:rPr>
              <a:t>e di sperdono sotto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 radiante fu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accumulata</a:t>
            </a:r>
            <a:endParaRPr sz="1200">
              <a:latin typeface="Times New Roman"/>
              <a:cs typeface="Times New Roman"/>
            </a:endParaRPr>
          </a:p>
          <a:p>
            <a:pPr marL="76200" marR="1847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originariamente </a:t>
            </a:r>
            <a:r>
              <a:rPr sz="1200" dirty="0">
                <a:latin typeface="Times New Roman"/>
                <a:cs typeface="Times New Roman"/>
              </a:rPr>
              <a:t>in queste nuvole </a:t>
            </a:r>
            <a:r>
              <a:rPr sz="1200" spc="-5" dirty="0">
                <a:latin typeface="Times New Roman"/>
                <a:cs typeface="Times New Roman"/>
              </a:rPr>
              <a:t>spaziali d’idrogeno che </a:t>
            </a:r>
            <a:r>
              <a:rPr sz="1200" dirty="0">
                <a:latin typeface="Times New Roman"/>
                <a:cs typeface="Times New Roman"/>
              </a:rPr>
              <a:t>apparvero </a:t>
            </a:r>
            <a:r>
              <a:rPr sz="1200" spc="-5" dirty="0">
                <a:latin typeface="Times New Roman"/>
                <a:cs typeface="Times New Roman"/>
              </a:rPr>
              <a:t>ben presto.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certe condizioni </a:t>
            </a:r>
            <a:r>
              <a:rPr sz="1200" spc="-5" dirty="0">
                <a:latin typeface="Times New Roman"/>
                <a:cs typeface="Times New Roman"/>
              </a:rPr>
              <a:t>eccezionali </a:t>
            </a:r>
            <a:r>
              <a:rPr sz="1200" dirty="0">
                <a:latin typeface="Times New Roman"/>
                <a:cs typeface="Times New Roman"/>
              </a:rPr>
              <a:t>la disintegrazione  </a:t>
            </a:r>
            <a:r>
              <a:rPr sz="1200" spc="-5" dirty="0">
                <a:latin typeface="Times New Roman"/>
                <a:cs typeface="Times New Roman"/>
              </a:rPr>
              <a:t>degli atomi </a:t>
            </a:r>
            <a:r>
              <a:rPr sz="1200" dirty="0">
                <a:latin typeface="Times New Roman"/>
                <a:cs typeface="Times New Roman"/>
              </a:rPr>
              <a:t>avviene anche </a:t>
            </a:r>
            <a:r>
              <a:rPr sz="1200" spc="-5" dirty="0">
                <a:latin typeface="Times New Roman"/>
                <a:cs typeface="Times New Roman"/>
              </a:rPr>
              <a:t>nel nucleo </a:t>
            </a:r>
            <a:r>
              <a:rPr sz="1200" dirty="0">
                <a:latin typeface="Times New Roman"/>
                <a:cs typeface="Times New Roman"/>
              </a:rPr>
              <a:t>delle masse </a:t>
            </a:r>
            <a:r>
              <a:rPr sz="1200" spc="-5" dirty="0">
                <a:latin typeface="Times New Roman"/>
                <a:cs typeface="Times New Roman"/>
              </a:rPr>
              <a:t>d’idrogeno maggiori.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fenomeni </a:t>
            </a:r>
            <a:r>
              <a:rPr sz="1200" dirty="0">
                <a:latin typeface="Times New Roman"/>
                <a:cs typeface="Times New Roman"/>
              </a:rPr>
              <a:t>di costituzione e di </a:t>
            </a:r>
            <a:r>
              <a:rPr sz="1200" spc="-5" dirty="0">
                <a:latin typeface="Times New Roman"/>
                <a:cs typeface="Times New Roman"/>
              </a:rPr>
              <a:t>disgregazione  degli atomi, </a:t>
            </a:r>
            <a:r>
              <a:rPr sz="1200" dirty="0">
                <a:latin typeface="Times New Roman"/>
                <a:cs typeface="Times New Roman"/>
              </a:rPr>
              <a:t>quali avvengono </a:t>
            </a:r>
            <a:r>
              <a:rPr sz="1200" spc="-5" dirty="0">
                <a:latin typeface="Times New Roman"/>
                <a:cs typeface="Times New Roman"/>
              </a:rPr>
              <a:t>nelle nebulose estremamente riscaldate, sono seguiti dall’emissione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flussi ciclici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 </a:t>
            </a:r>
            <a:r>
              <a:rPr sz="1200" spc="5" dirty="0">
                <a:latin typeface="Times New Roman"/>
                <a:cs typeface="Times New Roman"/>
              </a:rPr>
              <a:t>spaziali  </a:t>
            </a:r>
            <a:r>
              <a:rPr sz="1200" spc="-5" dirty="0">
                <a:latin typeface="Times New Roman"/>
                <a:cs typeface="Times New Roman"/>
              </a:rPr>
              <a:t>corti d’energia radiante. Queste </a:t>
            </a:r>
            <a:r>
              <a:rPr sz="1200" dirty="0">
                <a:latin typeface="Times New Roman"/>
                <a:cs typeface="Times New Roman"/>
              </a:rPr>
              <a:t>diverse </a:t>
            </a:r>
            <a:r>
              <a:rPr sz="1200" spc="-5" dirty="0">
                <a:latin typeface="Times New Roman"/>
                <a:cs typeface="Times New Roman"/>
              </a:rPr>
              <a:t>radiazioni sono accompagnate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d’energia </a:t>
            </a:r>
            <a:r>
              <a:rPr sz="1200" spc="-5" dirty="0">
                <a:latin typeface="Times New Roman"/>
                <a:cs typeface="Times New Roman"/>
              </a:rPr>
              <a:t>spaziale sconosciuta su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(667.1) 58:3.2 </a:t>
            </a:r>
            <a:r>
              <a:rPr sz="1200" spc="-5" dirty="0">
                <a:latin typeface="Times New Roman"/>
                <a:cs typeface="Times New Roman"/>
              </a:rPr>
              <a:t>Questo carico d’energia </a:t>
            </a:r>
            <a:r>
              <a:rPr sz="1200" dirty="0">
                <a:latin typeface="Times New Roman"/>
                <a:cs typeface="Times New Roman"/>
              </a:rPr>
              <a:t>a corto </a:t>
            </a:r>
            <a:r>
              <a:rPr sz="1200" spc="-5" dirty="0">
                <a:latin typeface="Times New Roman"/>
                <a:cs typeface="Times New Roman"/>
              </a:rPr>
              <a:t>raggio dello spazio 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quattrocento </a:t>
            </a:r>
            <a:r>
              <a:rPr sz="1200" dirty="0">
                <a:latin typeface="Times New Roman"/>
                <a:cs typeface="Times New Roman"/>
              </a:rPr>
              <a:t>volte più </a:t>
            </a:r>
            <a:r>
              <a:rPr sz="1200" spc="-5" dirty="0">
                <a:latin typeface="Times New Roman"/>
                <a:cs typeface="Times New Roman"/>
              </a:rPr>
              <a:t>intenso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forme 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radiante </a:t>
            </a:r>
            <a:r>
              <a:rPr sz="1200" spc="-5" dirty="0">
                <a:latin typeface="Times New Roman"/>
                <a:cs typeface="Times New Roman"/>
              </a:rPr>
              <a:t>esistenti nei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organizzati dello spazio. L’emissione </a:t>
            </a:r>
            <a:r>
              <a:rPr sz="1200" dirty="0">
                <a:latin typeface="Times New Roman"/>
                <a:cs typeface="Times New Roman"/>
              </a:rPr>
              <a:t>di raggi spaziali </a:t>
            </a:r>
            <a:r>
              <a:rPr sz="1200" spc="-5" dirty="0">
                <a:latin typeface="Times New Roman"/>
                <a:cs typeface="Times New Roman"/>
              </a:rPr>
              <a:t>corti,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provengano </a:t>
            </a:r>
            <a:r>
              <a:rPr sz="1200" dirty="0">
                <a:latin typeface="Times New Roman"/>
                <a:cs typeface="Times New Roman"/>
              </a:rPr>
              <a:t>da nebulose  </a:t>
            </a:r>
            <a:r>
              <a:rPr sz="1200" spc="-5" dirty="0">
                <a:latin typeface="Times New Roman"/>
                <a:cs typeface="Times New Roman"/>
              </a:rPr>
              <a:t>fiammeggianti,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campi elettrici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alta </a:t>
            </a:r>
            <a:r>
              <a:rPr sz="1200" dirty="0">
                <a:latin typeface="Times New Roman"/>
                <a:cs typeface="Times New Roman"/>
              </a:rPr>
              <a:t>tensione, </a:t>
            </a:r>
            <a:r>
              <a:rPr sz="1200" spc="-5" dirty="0">
                <a:latin typeface="Times New Roman"/>
                <a:cs typeface="Times New Roman"/>
              </a:rPr>
              <a:t>dallo spazio esterno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dalle vaste </a:t>
            </a:r>
            <a:r>
              <a:rPr sz="1200" dirty="0">
                <a:latin typeface="Times New Roman"/>
                <a:cs typeface="Times New Roman"/>
              </a:rPr>
              <a:t>nuvole di polvere </a:t>
            </a:r>
            <a:r>
              <a:rPr sz="1200" spc="-5" dirty="0">
                <a:latin typeface="Times New Roman"/>
                <a:cs typeface="Times New Roman"/>
              </a:rPr>
              <a:t>d’idrogeno, </a:t>
            </a:r>
            <a:r>
              <a:rPr sz="1200" dirty="0">
                <a:latin typeface="Times New Roman"/>
                <a:cs typeface="Times New Roman"/>
              </a:rPr>
              <a:t>viene modificata  </a:t>
            </a:r>
            <a:r>
              <a:rPr sz="1200" spc="-5" dirty="0">
                <a:latin typeface="Times New Roman"/>
                <a:cs typeface="Times New Roman"/>
              </a:rPr>
              <a:t>qualitativamente </a:t>
            </a:r>
            <a:r>
              <a:rPr sz="1200" dirty="0">
                <a:latin typeface="Times New Roman"/>
                <a:cs typeface="Times New Roman"/>
              </a:rPr>
              <a:t>e quantitativamente </a:t>
            </a:r>
            <a:r>
              <a:rPr sz="1200" spc="-5" dirty="0">
                <a:latin typeface="Times New Roman"/>
                <a:cs typeface="Times New Roman"/>
              </a:rPr>
              <a:t>dalle fluttuazioni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cambi </a:t>
            </a:r>
            <a:r>
              <a:rPr sz="1200" dirty="0">
                <a:latin typeface="Times New Roman"/>
                <a:cs typeface="Times New Roman"/>
              </a:rPr>
              <a:t>improvvisi di </a:t>
            </a:r>
            <a:r>
              <a:rPr sz="1200" spc="-5" dirty="0">
                <a:latin typeface="Times New Roman"/>
                <a:cs typeface="Times New Roman"/>
              </a:rPr>
              <a:t>tensione della temperatura, della gravità </a:t>
            </a:r>
            <a:r>
              <a:rPr sz="1200" dirty="0">
                <a:latin typeface="Times New Roman"/>
                <a:cs typeface="Times New Roman"/>
              </a:rPr>
              <a:t>e delle  </a:t>
            </a:r>
            <a:r>
              <a:rPr sz="1200" spc="-5" dirty="0">
                <a:latin typeface="Times New Roman"/>
                <a:cs typeface="Times New Roman"/>
              </a:rPr>
              <a:t>pressioni elettroniche.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25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(667.2) 58:3.3 </a:t>
            </a:r>
            <a:r>
              <a:rPr sz="1200" spc="-5" dirty="0">
                <a:latin typeface="Times New Roman"/>
                <a:cs typeface="Times New Roman"/>
              </a:rPr>
              <a:t>Queste eventualità nell’origine dei </a:t>
            </a:r>
            <a:r>
              <a:rPr sz="1200" dirty="0">
                <a:latin typeface="Times New Roman"/>
                <a:cs typeface="Times New Roman"/>
              </a:rPr>
              <a:t>raggi </a:t>
            </a:r>
            <a:r>
              <a:rPr sz="1200" spc="-5" dirty="0">
                <a:latin typeface="Times New Roman"/>
                <a:cs typeface="Times New Roman"/>
              </a:rPr>
              <a:t>spaziali sono determinate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fenomeni </a:t>
            </a:r>
            <a:r>
              <a:rPr sz="1200" spc="-5" dirty="0">
                <a:latin typeface="Times New Roman"/>
                <a:cs typeface="Times New Roman"/>
              </a:rPr>
              <a:t>cosmici </a:t>
            </a:r>
            <a:r>
              <a:rPr sz="1200" dirty="0">
                <a:latin typeface="Times New Roman"/>
                <a:cs typeface="Times New Roman"/>
              </a:rPr>
              <a:t>come pure dalle </a:t>
            </a:r>
            <a:r>
              <a:rPr sz="1200" spc="-5" dirty="0">
                <a:latin typeface="Times New Roman"/>
                <a:cs typeface="Times New Roman"/>
              </a:rPr>
              <a:t>orbite  della materia circolante, che variano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circoli modificati ad ellissi estreme.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fisiche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anche  grandemente alterate dal fatto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rotazione elettronica </a:t>
            </a:r>
            <a:r>
              <a:rPr sz="1200" dirty="0">
                <a:latin typeface="Times New Roman"/>
                <a:cs typeface="Times New Roman"/>
              </a:rPr>
              <a:t>è talvolta in direzione opposta a </a:t>
            </a:r>
            <a:r>
              <a:rPr sz="1200" spc="-5" dirty="0">
                <a:latin typeface="Times New Roman"/>
                <a:cs typeface="Times New Roman"/>
              </a:rPr>
              <a:t>quella del comportamento della </a:t>
            </a:r>
            <a:r>
              <a:rPr sz="1200" dirty="0">
                <a:latin typeface="Times New Roman"/>
                <a:cs typeface="Times New Roman"/>
              </a:rPr>
              <a:t>materia  più </a:t>
            </a:r>
            <a:r>
              <a:rPr sz="1200" spc="-5" dirty="0">
                <a:latin typeface="Times New Roman"/>
                <a:cs typeface="Times New Roman"/>
              </a:rPr>
              <a:t>densa,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all’interno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zona </a:t>
            </a:r>
            <a:r>
              <a:rPr sz="1200" spc="-5" dirty="0">
                <a:latin typeface="Times New Roman"/>
                <a:cs typeface="Times New Roman"/>
              </a:rPr>
              <a:t>fisica.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71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(667.3) 58:3.4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vaste </a:t>
            </a:r>
            <a:r>
              <a:rPr sz="1200" dirty="0">
                <a:latin typeface="Times New Roman"/>
                <a:cs typeface="Times New Roman"/>
              </a:rPr>
              <a:t>nuvole </a:t>
            </a:r>
            <a:r>
              <a:rPr sz="1200" spc="-5" dirty="0">
                <a:latin typeface="Times New Roman"/>
                <a:cs typeface="Times New Roman"/>
              </a:rPr>
              <a:t>d’idrogeno sono </a:t>
            </a:r>
            <a:r>
              <a:rPr sz="1200" dirty="0">
                <a:latin typeface="Times New Roman"/>
                <a:cs typeface="Times New Roman"/>
              </a:rPr>
              <a:t>veri </a:t>
            </a:r>
            <a:r>
              <a:rPr sz="1200" spc="-5" dirty="0">
                <a:latin typeface="Times New Roman"/>
                <a:cs typeface="Times New Roman"/>
              </a:rPr>
              <a:t>laboratori chimici cosmici che </a:t>
            </a:r>
            <a:r>
              <a:rPr sz="1200" dirty="0">
                <a:latin typeface="Times New Roman"/>
                <a:cs typeface="Times New Roman"/>
              </a:rPr>
              <a:t>ospitano tutte le </a:t>
            </a:r>
            <a:r>
              <a:rPr sz="1200" spc="-5" dirty="0">
                <a:latin typeface="Times New Roman"/>
                <a:cs typeface="Times New Roman"/>
              </a:rPr>
              <a:t>fasi dell’evoluzione dell’energia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della metamorfosi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materia. </a:t>
            </a:r>
            <a:r>
              <a:rPr sz="1200" dirty="0">
                <a:latin typeface="Times New Roman"/>
                <a:cs typeface="Times New Roman"/>
              </a:rPr>
              <a:t>Potenti attività </a:t>
            </a:r>
            <a:r>
              <a:rPr sz="1200" spc="-5" dirty="0">
                <a:latin typeface="Times New Roman"/>
                <a:cs typeface="Times New Roman"/>
              </a:rPr>
              <a:t>energetiche avvengono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spc="-10" dirty="0">
                <a:latin typeface="Times New Roman"/>
                <a:cs typeface="Times New Roman"/>
              </a:rPr>
              <a:t>gas </a:t>
            </a:r>
            <a:r>
              <a:rPr sz="1200" spc="-5" dirty="0">
                <a:latin typeface="Times New Roman"/>
                <a:cs typeface="Times New Roman"/>
              </a:rPr>
              <a:t>marginali </a:t>
            </a:r>
            <a:r>
              <a:rPr sz="1200" dirty="0">
                <a:latin typeface="Times New Roman"/>
                <a:cs typeface="Times New Roman"/>
              </a:rPr>
              <a:t>delle grandi </a:t>
            </a:r>
            <a:r>
              <a:rPr sz="1200" spc="-5" dirty="0">
                <a:latin typeface="Times New Roman"/>
                <a:cs typeface="Times New Roman"/>
              </a:rPr>
              <a:t>stelle binarie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 sovrappongono così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frequente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perciò si </a:t>
            </a:r>
            <a:r>
              <a:rPr sz="1200" dirty="0">
                <a:latin typeface="Times New Roman"/>
                <a:cs typeface="Times New Roman"/>
              </a:rPr>
              <a:t>mescolano </a:t>
            </a:r>
            <a:r>
              <a:rPr sz="1200" spc="-5" dirty="0">
                <a:latin typeface="Times New Roman"/>
                <a:cs typeface="Times New Roman"/>
              </a:rPr>
              <a:t>largamente. Ma nessuna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formidabili ed </a:t>
            </a:r>
            <a:r>
              <a:rPr sz="1200" spc="-5" dirty="0">
                <a:latin typeface="Times New Roman"/>
                <a:cs typeface="Times New Roman"/>
              </a:rPr>
              <a:t>estese attività  energetiche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esercita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minima influenza </a:t>
            </a:r>
            <a:r>
              <a:rPr sz="1200" spc="-5" dirty="0">
                <a:latin typeface="Times New Roman"/>
                <a:cs typeface="Times New Roman"/>
              </a:rPr>
              <a:t>sui fenomeni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organizzata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sul plasma germinativo delle </a:t>
            </a:r>
            <a:r>
              <a:rPr sz="1200" dirty="0">
                <a:latin typeface="Times New Roman"/>
                <a:cs typeface="Times New Roman"/>
              </a:rPr>
              <a:t>cose e  </a:t>
            </a:r>
            <a:r>
              <a:rPr sz="1200" spc="-5" dirty="0">
                <a:latin typeface="Times New Roman"/>
                <a:cs typeface="Times New Roman"/>
              </a:rPr>
              <a:t>degli esseri viventi. Queste condizioni dell’energia dello spazio sono relative all’ambiente essenziale per l’impianto della vita, </a:t>
            </a:r>
            <a:r>
              <a:rPr sz="1200" dirty="0">
                <a:latin typeface="Times New Roman"/>
                <a:cs typeface="Times New Roman"/>
              </a:rPr>
              <a:t>ma  non </a:t>
            </a:r>
            <a:r>
              <a:rPr sz="1200" spc="-5" dirty="0">
                <a:latin typeface="Times New Roman"/>
                <a:cs typeface="Times New Roman"/>
              </a:rPr>
              <a:t>hanno alcun effetto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modificazioni successive dei fattori ereditari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plasma germinativo, contrariamente </a:t>
            </a:r>
            <a:r>
              <a:rPr sz="1200" dirty="0">
                <a:latin typeface="Times New Roman"/>
                <a:cs typeface="Times New Roman"/>
              </a:rPr>
              <a:t>a certi </a:t>
            </a:r>
            <a:r>
              <a:rPr sz="1200" spc="-5" dirty="0">
                <a:latin typeface="Times New Roman"/>
                <a:cs typeface="Times New Roman"/>
              </a:rPr>
              <a:t>raggi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340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540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(843.5) 75:5.3 </a:t>
            </a:r>
            <a:r>
              <a:rPr sz="1200" spc="-5" dirty="0">
                <a:latin typeface="Times New Roman"/>
                <a:cs typeface="Times New Roman"/>
              </a:rPr>
              <a:t>Quando appresero ciò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successo ad Eva, gli abitanti </a:t>
            </a:r>
            <a:r>
              <a:rPr sz="1200" dirty="0">
                <a:latin typeface="Times New Roman"/>
                <a:cs typeface="Times New Roman"/>
              </a:rPr>
              <a:t>infuriati </a:t>
            </a:r>
            <a:r>
              <a:rPr sz="1200" spc="-5" dirty="0">
                <a:latin typeface="Times New Roman"/>
                <a:cs typeface="Times New Roman"/>
              </a:rPr>
              <a:t>del Giardino </a:t>
            </a:r>
            <a:r>
              <a:rPr sz="1200" dirty="0">
                <a:latin typeface="Times New Roman"/>
                <a:cs typeface="Times New Roman"/>
              </a:rPr>
              <a:t>divennero </a:t>
            </a:r>
            <a:r>
              <a:rPr sz="1200" spc="-5" dirty="0">
                <a:latin typeface="Times New Roman"/>
                <a:cs typeface="Times New Roman"/>
              </a:rPr>
              <a:t>ingovernabili; dichiararono  guerra ai </a:t>
            </a:r>
            <a:r>
              <a:rPr sz="1200" dirty="0">
                <a:latin typeface="Times New Roman"/>
                <a:cs typeface="Times New Roman"/>
              </a:rPr>
              <a:t>Noditi </a:t>
            </a:r>
            <a:r>
              <a:rPr sz="1200" spc="-5" dirty="0">
                <a:latin typeface="Times New Roman"/>
                <a:cs typeface="Times New Roman"/>
              </a:rPr>
              <a:t>insediati nelle vicinanze. Essi uscirono dalle </a:t>
            </a:r>
            <a:r>
              <a:rPr sz="1200" dirty="0">
                <a:latin typeface="Times New Roman"/>
                <a:cs typeface="Times New Roman"/>
              </a:rPr>
              <a:t>porte di </a:t>
            </a:r>
            <a:r>
              <a:rPr sz="1200" spc="-5" dirty="0">
                <a:latin typeface="Times New Roman"/>
                <a:cs typeface="Times New Roman"/>
              </a:rPr>
              <a:t>Eden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precipitarono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questa popolazione </a:t>
            </a:r>
            <a:r>
              <a:rPr sz="1200" spc="-5" dirty="0">
                <a:latin typeface="Times New Roman"/>
                <a:cs typeface="Times New Roman"/>
              </a:rPr>
              <a:t>impreparata  distruggendola completamente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uomo, donna o </a:t>
            </a:r>
            <a:r>
              <a:rPr sz="1200" spc="-5" dirty="0">
                <a:latin typeface="Times New Roman"/>
                <a:cs typeface="Times New Roman"/>
              </a:rPr>
              <a:t>bambino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risparmiato.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Caino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nato, </a:t>
            </a:r>
            <a:r>
              <a:rPr sz="1200" spc="-5" dirty="0">
                <a:latin typeface="Times New Roman"/>
                <a:cs typeface="Times New Roman"/>
              </a:rPr>
              <a:t>perì  anche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(843.6) 75:5.4 </a:t>
            </a:r>
            <a:r>
              <a:rPr sz="1200" spc="-5" dirty="0">
                <a:latin typeface="Times New Roman"/>
                <a:cs typeface="Times New Roman"/>
              </a:rPr>
              <a:t>Quando si rese 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quanto era </a:t>
            </a:r>
            <a:r>
              <a:rPr sz="1200" dirty="0">
                <a:latin typeface="Times New Roman"/>
                <a:cs typeface="Times New Roman"/>
              </a:rPr>
              <a:t>successo, </a:t>
            </a:r>
            <a:r>
              <a:rPr sz="1200" spc="-5" dirty="0">
                <a:latin typeface="Times New Roman"/>
                <a:cs typeface="Times New Roman"/>
              </a:rPr>
              <a:t>Serapatatia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preso </a:t>
            </a:r>
            <a:r>
              <a:rPr sz="1200" dirty="0">
                <a:latin typeface="Times New Roman"/>
                <a:cs typeface="Times New Roman"/>
              </a:rPr>
              <a:t>da costernazione e </a:t>
            </a:r>
            <a:r>
              <a:rPr sz="1200" spc="-5" dirty="0">
                <a:latin typeface="Times New Roman"/>
                <a:cs typeface="Times New Roman"/>
              </a:rPr>
              <a:t>sopraffatto dalla </a:t>
            </a:r>
            <a:r>
              <a:rPr sz="1200" dirty="0">
                <a:latin typeface="Times New Roman"/>
                <a:cs typeface="Times New Roman"/>
              </a:rPr>
              <a:t>paura e dal rimorso.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successivo si gettò nel grande fiume ed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annegò.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17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(843.7) 75:5.5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Adamo </a:t>
            </a:r>
            <a:r>
              <a:rPr sz="1200" spc="-5" dirty="0">
                <a:latin typeface="Times New Roman"/>
                <a:cs typeface="Times New Roman"/>
              </a:rPr>
              <a:t>cercarono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confortare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madre sconvolta mentre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padre errò </a:t>
            </a:r>
            <a:r>
              <a:rPr sz="1200" dirty="0">
                <a:latin typeface="Times New Roman"/>
                <a:cs typeface="Times New Roman"/>
              </a:rPr>
              <a:t>da solo </a:t>
            </a:r>
            <a:r>
              <a:rPr sz="1200" spc="-5" dirty="0">
                <a:latin typeface="Times New Roman"/>
                <a:cs typeface="Times New Roman"/>
              </a:rPr>
              <a:t>per trenta giorni. Alla  </a:t>
            </a:r>
            <a:r>
              <a:rPr sz="1200" dirty="0">
                <a:latin typeface="Times New Roman"/>
                <a:cs typeface="Times New Roman"/>
              </a:rPr>
              <a:t>fine di quel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prevalse il buon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e Adamo </a:t>
            </a:r>
            <a:r>
              <a:rPr sz="1200" spc="-5" dirty="0">
                <a:latin typeface="Times New Roman"/>
                <a:cs typeface="Times New Roman"/>
              </a:rPr>
              <a:t>ritornò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sua e cominciò a </a:t>
            </a:r>
            <a:r>
              <a:rPr sz="1200" spc="-5" dirty="0">
                <a:latin typeface="Times New Roman"/>
                <a:cs typeface="Times New Roman"/>
              </a:rPr>
              <a:t>fare dei piani per </a:t>
            </a:r>
            <a:r>
              <a:rPr sz="1200" dirty="0">
                <a:latin typeface="Times New Roman"/>
                <a:cs typeface="Times New Roman"/>
              </a:rPr>
              <a:t>la loro futura </a:t>
            </a:r>
            <a:r>
              <a:rPr sz="1200" spc="-5" dirty="0">
                <a:latin typeface="Times New Roman"/>
                <a:cs typeface="Times New Roman"/>
              </a:rPr>
              <a:t>linea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condotta.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597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(843.8) 75:5.6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conseguenze delle follie dei genitori malaccorti </a:t>
            </a:r>
            <a:r>
              <a:rPr sz="1200" dirty="0">
                <a:latin typeface="Times New Roman"/>
                <a:cs typeface="Times New Roman"/>
              </a:rPr>
              <a:t>sono molto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condivise </a:t>
            </a:r>
            <a:r>
              <a:rPr sz="1200" spc="-5" dirty="0">
                <a:latin typeface="Times New Roman"/>
                <a:cs typeface="Times New Roman"/>
              </a:rPr>
              <a:t>dai loro figli innocenti. Gli onesti </a:t>
            </a:r>
            <a:r>
              <a:rPr sz="1200" dirty="0">
                <a:latin typeface="Times New Roman"/>
                <a:cs typeface="Times New Roman"/>
              </a:rPr>
              <a:t>e  nobili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erano sopraffatti dall’indicibile dolore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all’incredibile tragedia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 abbattuta in  modo così improvviso e </a:t>
            </a:r>
            <a:r>
              <a:rPr sz="1200" spc="-5" dirty="0">
                <a:latin typeface="Times New Roman"/>
                <a:cs typeface="Times New Roman"/>
              </a:rPr>
              <a:t>crudele 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loro. Dopo cinquant’anni </a:t>
            </a:r>
            <a:r>
              <a:rPr sz="1200" dirty="0">
                <a:latin typeface="Times New Roman"/>
                <a:cs typeface="Times New Roman"/>
              </a:rPr>
              <a:t>i più anziani di questi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erano ancora rimessi dal  dispiacere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dolore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quei tragici giorni, specialmente dal terrore </a:t>
            </a:r>
            <a:r>
              <a:rPr sz="1200" dirty="0">
                <a:latin typeface="Times New Roman"/>
                <a:cs typeface="Times New Roman"/>
              </a:rPr>
              <a:t>di quel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trenta giorni durante </a:t>
            </a:r>
            <a:r>
              <a:rPr sz="1200" dirty="0">
                <a:latin typeface="Times New Roman"/>
                <a:cs typeface="Times New Roman"/>
              </a:rPr>
              <a:t>il quale il loro </a:t>
            </a:r>
            <a:r>
              <a:rPr sz="1200" spc="-5" dirty="0">
                <a:latin typeface="Times New Roman"/>
                <a:cs typeface="Times New Roman"/>
              </a:rPr>
              <a:t>padre  era rimasto </a:t>
            </a:r>
            <a:r>
              <a:rPr sz="1200" dirty="0">
                <a:latin typeface="Times New Roman"/>
                <a:cs typeface="Times New Roman"/>
              </a:rPr>
              <a:t>lontano </a:t>
            </a:r>
            <a:r>
              <a:rPr sz="1200" spc="-5" dirty="0">
                <a:latin typeface="Times New Roman"/>
                <a:cs typeface="Times New Roman"/>
              </a:rPr>
              <a:t>dalla famiglia, </a:t>
            </a:r>
            <a:r>
              <a:rPr sz="1200" dirty="0">
                <a:latin typeface="Times New Roman"/>
                <a:cs typeface="Times New Roman"/>
              </a:rPr>
              <a:t>mentre la </a:t>
            </a:r>
            <a:r>
              <a:rPr sz="1200" spc="-5" dirty="0">
                <a:latin typeface="Times New Roman"/>
                <a:cs typeface="Times New Roman"/>
              </a:rPr>
              <a:t>loro madre sconvolta </a:t>
            </a:r>
            <a:r>
              <a:rPr sz="1200" dirty="0">
                <a:latin typeface="Times New Roman"/>
                <a:cs typeface="Times New Roman"/>
              </a:rPr>
              <a:t>ignorava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la propria </a:t>
            </a:r>
            <a:r>
              <a:rPr sz="1200" spc="-5" dirty="0">
                <a:latin typeface="Times New Roman"/>
                <a:cs typeface="Times New Roman"/>
              </a:rPr>
              <a:t>sorte </a:t>
            </a:r>
            <a:r>
              <a:rPr sz="1200" dirty="0">
                <a:latin typeface="Times New Roman"/>
                <a:cs typeface="Times New Roman"/>
              </a:rPr>
              <a:t>e dove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trovasse.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95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(843.9) 75:5.7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quegli stessi trenta giorni furono </a:t>
            </a:r>
            <a:r>
              <a:rPr sz="1200" dirty="0">
                <a:latin typeface="Times New Roman"/>
                <a:cs typeface="Times New Roman"/>
              </a:rPr>
              <a:t>per Eva </a:t>
            </a:r>
            <a:r>
              <a:rPr sz="1200" spc="-5" dirty="0">
                <a:latin typeface="Times New Roman"/>
                <a:cs typeface="Times New Roman"/>
              </a:rPr>
              <a:t>come lunghi </a:t>
            </a:r>
            <a:r>
              <a:rPr sz="1200" dirty="0">
                <a:latin typeface="Times New Roman"/>
                <a:cs typeface="Times New Roman"/>
              </a:rPr>
              <a:t>anni di dolore e di </a:t>
            </a:r>
            <a:r>
              <a:rPr sz="1200" spc="-5" dirty="0">
                <a:latin typeface="Times New Roman"/>
                <a:cs typeface="Times New Roman"/>
              </a:rPr>
              <a:t>patimenti. Questa </a:t>
            </a:r>
            <a:r>
              <a:rPr sz="1200" dirty="0">
                <a:latin typeface="Times New Roman"/>
                <a:cs typeface="Times New Roman"/>
              </a:rPr>
              <a:t>nobile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riprese 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completamente dagli effetti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 periodo atroce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sofferenza </a:t>
            </a:r>
            <a:r>
              <a:rPr sz="1200" dirty="0">
                <a:latin typeface="Times New Roman"/>
                <a:cs typeface="Times New Roman"/>
              </a:rPr>
              <a:t>mentale e di tristezza spirituale. </a:t>
            </a:r>
            <a:r>
              <a:rPr sz="1200" spc="-5" dirty="0">
                <a:latin typeface="Times New Roman"/>
                <a:cs typeface="Times New Roman"/>
              </a:rPr>
              <a:t>Nessuna fase delle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privazioni ed avversità materiali successive fu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paragonabile </a:t>
            </a:r>
            <a:r>
              <a:rPr sz="1200" dirty="0">
                <a:latin typeface="Times New Roman"/>
                <a:cs typeface="Times New Roman"/>
              </a:rPr>
              <a:t>nella memoria di Eva a quei </a:t>
            </a:r>
            <a:r>
              <a:rPr sz="1200" spc="-5" dirty="0">
                <a:latin typeface="Times New Roman"/>
                <a:cs typeface="Times New Roman"/>
              </a:rPr>
              <a:t>terribili giorni </a:t>
            </a:r>
            <a:r>
              <a:rPr sz="1200" dirty="0">
                <a:latin typeface="Times New Roman"/>
                <a:cs typeface="Times New Roman"/>
              </a:rPr>
              <a:t>e a quelle tremende  notti di </a:t>
            </a:r>
            <a:r>
              <a:rPr sz="1200" spc="-5" dirty="0">
                <a:latin typeface="Times New Roman"/>
                <a:cs typeface="Times New Roman"/>
              </a:rPr>
              <a:t>solitudine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d’intollerabile incertezza.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apprese del </a:t>
            </a:r>
            <a:r>
              <a:rPr sz="1200" spc="-10" dirty="0">
                <a:latin typeface="Times New Roman"/>
                <a:cs typeface="Times New Roman"/>
              </a:rPr>
              <a:t>gesto </a:t>
            </a:r>
            <a:r>
              <a:rPr sz="1200" spc="-5" dirty="0">
                <a:latin typeface="Times New Roman"/>
                <a:cs typeface="Times New Roman"/>
              </a:rPr>
              <a:t>sconsiderato </a:t>
            </a:r>
            <a:r>
              <a:rPr sz="1200" dirty="0">
                <a:latin typeface="Times New Roman"/>
                <a:cs typeface="Times New Roman"/>
              </a:rPr>
              <a:t>di Serapatatia senza </a:t>
            </a:r>
            <a:r>
              <a:rPr sz="1200" spc="-5" dirty="0">
                <a:latin typeface="Times New Roman"/>
                <a:cs typeface="Times New Roman"/>
              </a:rPr>
              <a:t>sapere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compagno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ucciso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dispiacere </a:t>
            </a:r>
            <a:r>
              <a:rPr sz="1200" dirty="0">
                <a:latin typeface="Times New Roman"/>
                <a:cs typeface="Times New Roman"/>
              </a:rPr>
              <a:t>o fosse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tolto dal mondo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punizione </a:t>
            </a:r>
            <a:r>
              <a:rPr sz="1200" spc="-5" dirty="0">
                <a:latin typeface="Times New Roman"/>
                <a:cs typeface="Times New Roman"/>
              </a:rPr>
              <a:t>dell’errore </a:t>
            </a:r>
            <a:r>
              <a:rPr sz="1200" dirty="0">
                <a:latin typeface="Times New Roman"/>
                <a:cs typeface="Times New Roman"/>
              </a:rPr>
              <a:t>da lei </a:t>
            </a:r>
            <a:r>
              <a:rPr sz="1200" spc="-5" dirty="0">
                <a:latin typeface="Times New Roman"/>
                <a:cs typeface="Times New Roman"/>
              </a:rPr>
              <a:t>commesso.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ritornò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Adamo,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8484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20345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Eva </a:t>
            </a:r>
            <a:r>
              <a:rPr sz="1200" spc="-5" dirty="0">
                <a:latin typeface="Times New Roman"/>
                <a:cs typeface="Times New Roman"/>
              </a:rPr>
              <a:t>provò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gioia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gratitudine che </a:t>
            </a:r>
            <a:r>
              <a:rPr sz="1200" dirty="0">
                <a:latin typeface="Times New Roman"/>
                <a:cs typeface="Times New Roman"/>
              </a:rPr>
              <a:t>non furono mai </a:t>
            </a:r>
            <a:r>
              <a:rPr sz="1200" spc="-5" dirty="0">
                <a:latin typeface="Times New Roman"/>
                <a:cs typeface="Times New Roman"/>
              </a:rPr>
              <a:t>cancellate </a:t>
            </a:r>
            <a:r>
              <a:rPr sz="1200" dirty="0">
                <a:latin typeface="Times New Roman"/>
                <a:cs typeface="Times New Roman"/>
              </a:rPr>
              <a:t>durante la loro </a:t>
            </a:r>
            <a:r>
              <a:rPr sz="1200" spc="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e difficile </a:t>
            </a:r>
            <a:r>
              <a:rPr sz="1200" spc="-5" dirty="0">
                <a:latin typeface="Times New Roman"/>
                <a:cs typeface="Times New Roman"/>
              </a:rPr>
              <a:t>associazione </a:t>
            </a:r>
            <a:r>
              <a:rPr sz="1200" dirty="0">
                <a:latin typeface="Times New Roman"/>
                <a:cs typeface="Times New Roman"/>
              </a:rPr>
              <a:t>di vita di duro  </a:t>
            </a:r>
            <a:r>
              <a:rPr sz="1200" spc="-5" dirty="0">
                <a:latin typeface="Times New Roman"/>
                <a:cs typeface="Times New Roman"/>
              </a:rPr>
              <a:t>servizio.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9654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(844.1) 75:5.8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passava, ma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non fu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infrazione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settanta giorni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l’errore </a:t>
            </a:r>
            <a:r>
              <a:rPr sz="1200" dirty="0">
                <a:latin typeface="Times New Roman"/>
                <a:cs typeface="Times New Roman"/>
              </a:rPr>
              <a:t>di Eva,  </a:t>
            </a:r>
            <a:r>
              <a:rPr sz="1200" spc="-5" dirty="0">
                <a:latin typeface="Times New Roman"/>
                <a:cs typeface="Times New Roman"/>
              </a:rPr>
              <a:t>quando gli amministratori fiduciari Melchizedek ritornarono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ed assunsero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giurisdizione sugli affari del </a:t>
            </a:r>
            <a:r>
              <a:rPr sz="1200" dirty="0">
                <a:latin typeface="Times New Roman"/>
                <a:cs typeface="Times New Roman"/>
              </a:rPr>
              <a:t>mondo. Ed  </a:t>
            </a:r>
            <a:r>
              <a:rPr sz="1200" spc="-5" dirty="0">
                <a:latin typeface="Times New Roman"/>
                <a:cs typeface="Times New Roman"/>
              </a:rPr>
              <a:t>allora egli seppe che </a:t>
            </a:r>
            <a:r>
              <a:rPr sz="1200" dirty="0">
                <a:latin typeface="Times New Roman"/>
                <a:cs typeface="Times New Roman"/>
              </a:rPr>
              <a:t>avevano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fallito.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(844.2) 75:5.9 </a:t>
            </a:r>
            <a:r>
              <a:rPr sz="1200" spc="-5" dirty="0">
                <a:latin typeface="Times New Roman"/>
                <a:cs typeface="Times New Roman"/>
              </a:rPr>
              <a:t>Ma altri guai ancora si stavano addensando: </a:t>
            </a:r>
            <a:r>
              <a:rPr sz="1200" dirty="0">
                <a:latin typeface="Times New Roman"/>
                <a:cs typeface="Times New Roman"/>
              </a:rPr>
              <a:t>la notizia </a:t>
            </a:r>
            <a:r>
              <a:rPr sz="1200" spc="-5" dirty="0">
                <a:latin typeface="Times New Roman"/>
                <a:cs typeface="Times New Roman"/>
              </a:rPr>
              <a:t>dell’annientamento della colonia </a:t>
            </a:r>
            <a:r>
              <a:rPr sz="1200" dirty="0">
                <a:latin typeface="Times New Roman"/>
                <a:cs typeface="Times New Roman"/>
              </a:rPr>
              <a:t>nodita vicino </a:t>
            </a:r>
            <a:r>
              <a:rPr sz="1200" spc="-5" dirty="0">
                <a:latin typeface="Times New Roman"/>
                <a:cs typeface="Times New Roman"/>
              </a:rPr>
              <a:t>ad Eden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tardò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le tribù di </a:t>
            </a:r>
            <a:r>
              <a:rPr sz="1200" spc="-5" dirty="0">
                <a:latin typeface="Times New Roman"/>
                <a:cs typeface="Times New Roman"/>
              </a:rPr>
              <a:t>Serapatatia al </a:t>
            </a:r>
            <a:r>
              <a:rPr sz="1200" dirty="0">
                <a:latin typeface="Times New Roman"/>
                <a:cs typeface="Times New Roman"/>
              </a:rPr>
              <a:t>nord, 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riunito </a:t>
            </a:r>
            <a:r>
              <a:rPr sz="1200" spc="-5" dirty="0">
                <a:latin typeface="Times New Roman"/>
                <a:cs typeface="Times New Roman"/>
              </a:rPr>
              <a:t>subito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esercito per marciare sul Giardino. Questo </a:t>
            </a:r>
            <a:r>
              <a:rPr sz="1200" dirty="0">
                <a:latin typeface="Times New Roman"/>
                <a:cs typeface="Times New Roman"/>
              </a:rPr>
              <a:t>fu l’inizio di una  </a:t>
            </a:r>
            <a:r>
              <a:rPr sz="1200" spc="-5" dirty="0">
                <a:latin typeface="Times New Roman"/>
                <a:cs typeface="Times New Roman"/>
              </a:rPr>
              <a:t>lunga ed accanita guerra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Adamiti e i Noditi,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ostilità proseguirono a </a:t>
            </a:r>
            <a:r>
              <a:rPr sz="1200" spc="-5" dirty="0">
                <a:latin typeface="Times New Roman"/>
                <a:cs typeface="Times New Roman"/>
              </a:rPr>
              <a:t>lungo anche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Adamo ed </a:t>
            </a:r>
            <a:r>
              <a:rPr sz="1200" dirty="0">
                <a:latin typeface="Times New Roman"/>
                <a:cs typeface="Times New Roman"/>
              </a:rPr>
              <a:t>i suoi seguaci  </a:t>
            </a:r>
            <a:r>
              <a:rPr sz="1200" spc="-5" dirty="0">
                <a:latin typeface="Times New Roman"/>
                <a:cs typeface="Times New Roman"/>
              </a:rPr>
              <a:t>emigrarono nel secondo giardino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valle dell’Eufrate.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un’intensa e </a:t>
            </a:r>
            <a:r>
              <a:rPr sz="1200" spc="-5" dirty="0">
                <a:latin typeface="Times New Roman"/>
                <a:cs typeface="Times New Roman"/>
              </a:rPr>
              <a:t>prolungata “inimicizia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e la donna, </a:t>
            </a:r>
            <a:r>
              <a:rPr sz="1200" spc="10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seme </a:t>
            </a:r>
            <a:r>
              <a:rPr sz="1200" dirty="0">
                <a:latin typeface="Times New Roman"/>
                <a:cs typeface="Times New Roman"/>
              </a:rPr>
              <a:t>di lui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Adamo ed Eva lasciano il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Giardino</a:t>
            </a:r>
            <a:endParaRPr sz="1600">
              <a:latin typeface="Times New Roman"/>
              <a:cs typeface="Times New Roman"/>
            </a:endParaRPr>
          </a:p>
          <a:p>
            <a:pPr marL="88900" marR="117475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(844.3) 75:6.1 </a:t>
            </a:r>
            <a:r>
              <a:rPr sz="1200" spc="-5" dirty="0">
                <a:latin typeface="Times New Roman"/>
                <a:cs typeface="Times New Roman"/>
              </a:rPr>
              <a:t>Quando Adamo </a:t>
            </a:r>
            <a:r>
              <a:rPr sz="1200" dirty="0">
                <a:latin typeface="Times New Roman"/>
                <a:cs typeface="Times New Roman"/>
              </a:rPr>
              <a:t>seppe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Noditi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marcia, chiese consiglio ai Melchizedek,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rifiutarono </a:t>
            </a:r>
            <a:r>
              <a:rPr sz="1200" dirty="0">
                <a:latin typeface="Times New Roman"/>
                <a:cs typeface="Times New Roman"/>
              </a:rPr>
              <a:t>di assisterlo,  limitandosi a </a:t>
            </a:r>
            <a:r>
              <a:rPr sz="1200" spc="-5" dirty="0">
                <a:latin typeface="Times New Roman"/>
                <a:cs typeface="Times New Roman"/>
              </a:rPr>
              <a:t>dirgli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agire come riteneva </a:t>
            </a:r>
            <a:r>
              <a:rPr sz="1200" dirty="0">
                <a:latin typeface="Times New Roman"/>
                <a:cs typeface="Times New Roman"/>
              </a:rPr>
              <a:t>più opportuno e </a:t>
            </a:r>
            <a:r>
              <a:rPr sz="1200" spc="-5" dirty="0">
                <a:latin typeface="Times New Roman"/>
                <a:cs typeface="Times New Roman"/>
              </a:rPr>
              <a:t>promettendo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collaborazione amichevole,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modo possibile,  in qualunque </a:t>
            </a:r>
            <a:r>
              <a:rPr sz="1200" spc="-5" dirty="0">
                <a:latin typeface="Times New Roman"/>
                <a:cs typeface="Times New Roman"/>
              </a:rPr>
              <a:t>linea </a:t>
            </a:r>
            <a:r>
              <a:rPr sz="1200" dirty="0">
                <a:latin typeface="Times New Roman"/>
                <a:cs typeface="Times New Roman"/>
              </a:rPr>
              <a:t>di condotta </a:t>
            </a:r>
            <a:r>
              <a:rPr sz="1200" spc="-5" dirty="0">
                <a:latin typeface="Times New Roman"/>
                <a:cs typeface="Times New Roman"/>
              </a:rPr>
              <a:t>avesse scelto. Ai </a:t>
            </a:r>
            <a:r>
              <a:rPr sz="1200" dirty="0">
                <a:latin typeface="Times New Roman"/>
                <a:cs typeface="Times New Roman"/>
              </a:rPr>
              <a:t>Melchizedek era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proibito </a:t>
            </a:r>
            <a:r>
              <a:rPr sz="1200" spc="-5" dirty="0">
                <a:latin typeface="Times New Roman"/>
                <a:cs typeface="Times New Roman"/>
              </a:rPr>
              <a:t>d’interferire nei </a:t>
            </a:r>
            <a:r>
              <a:rPr sz="1200" dirty="0">
                <a:latin typeface="Times New Roman"/>
                <a:cs typeface="Times New Roman"/>
              </a:rPr>
              <a:t>piani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577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(844.4) 75:6.2 </a:t>
            </a:r>
            <a:r>
              <a:rPr sz="1200" spc="-5" dirty="0">
                <a:latin typeface="Times New Roman"/>
                <a:cs typeface="Times New Roman"/>
              </a:rPr>
              <a:t>Adamo sapeva che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Eva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fallito.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degli amministratori fiduciari Melchizedek glielo manifestava,  anche se non </a:t>
            </a:r>
            <a:r>
              <a:rPr sz="1200" dirty="0">
                <a:latin typeface="Times New Roman"/>
                <a:cs typeface="Times New Roman"/>
              </a:rPr>
              <a:t>sapeva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status personale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sorte </a:t>
            </a:r>
            <a:r>
              <a:rPr sz="1200" spc="-5" dirty="0">
                <a:latin typeface="Times New Roman"/>
                <a:cs typeface="Times New Roman"/>
              </a:rPr>
              <a:t>futura. Egli </a:t>
            </a:r>
            <a:r>
              <a:rPr sz="1200" dirty="0">
                <a:latin typeface="Times New Roman"/>
                <a:cs typeface="Times New Roman"/>
              </a:rPr>
              <a:t>tenne una riunione, </a:t>
            </a:r>
            <a:r>
              <a:rPr sz="1200" spc="-5" dirty="0">
                <a:latin typeface="Times New Roman"/>
                <a:cs typeface="Times New Roman"/>
              </a:rPr>
              <a:t>durata </a:t>
            </a:r>
            <a:r>
              <a:rPr sz="1200" dirty="0">
                <a:latin typeface="Times New Roman"/>
                <a:cs typeface="Times New Roman"/>
              </a:rPr>
              <a:t>tutta la notte,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circa </a:t>
            </a:r>
            <a:r>
              <a:rPr sz="1200" spc="-5" dirty="0">
                <a:latin typeface="Times New Roman"/>
                <a:cs typeface="Times New Roman"/>
              </a:rPr>
              <a:t>milleduecento seguaci fedeli che </a:t>
            </a:r>
            <a:r>
              <a:rPr sz="1200" dirty="0">
                <a:latin typeface="Times New Roman"/>
                <a:cs typeface="Times New Roman"/>
              </a:rPr>
              <a:t>s’impegnarono a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capo,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l’indomani </a:t>
            </a:r>
            <a:r>
              <a:rPr sz="1200" dirty="0">
                <a:latin typeface="Times New Roman"/>
                <a:cs typeface="Times New Roman"/>
              </a:rPr>
              <a:t>a mezzogiorno </a:t>
            </a:r>
            <a:r>
              <a:rPr sz="1200" spc="-5" dirty="0">
                <a:latin typeface="Times New Roman"/>
                <a:cs typeface="Times New Roman"/>
              </a:rPr>
              <a:t>questi pellegrini se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0705" cy="3606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25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Eden </a:t>
            </a:r>
            <a:r>
              <a:rPr sz="1200" dirty="0">
                <a:latin typeface="Times New Roman"/>
                <a:cs typeface="Times New Roman"/>
              </a:rPr>
              <a:t>in cerca di nuove </a:t>
            </a:r>
            <a:r>
              <a:rPr sz="1200" spc="-5" dirty="0">
                <a:latin typeface="Times New Roman"/>
                <a:cs typeface="Times New Roman"/>
              </a:rPr>
              <a:t>dimore. </a:t>
            </a:r>
            <a:r>
              <a:rPr sz="1200" dirty="0">
                <a:latin typeface="Times New Roman"/>
                <a:cs typeface="Times New Roman"/>
              </a:rPr>
              <a:t>Adamo non </a:t>
            </a:r>
            <a:r>
              <a:rPr sz="1200" spc="-5" dirty="0">
                <a:latin typeface="Times New Roman"/>
                <a:cs typeface="Times New Roman"/>
              </a:rPr>
              <a:t>aveva alcuna </a:t>
            </a:r>
            <a:r>
              <a:rPr sz="1200" dirty="0">
                <a:latin typeface="Times New Roman"/>
                <a:cs typeface="Times New Roman"/>
              </a:rPr>
              <a:t>simpatia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conseguenza preferì </a:t>
            </a:r>
            <a:r>
              <a:rPr sz="1200" dirty="0">
                <a:latin typeface="Times New Roman"/>
                <a:cs typeface="Times New Roman"/>
              </a:rPr>
              <a:t>abbandonare  il primo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ai Noditi senza </a:t>
            </a:r>
            <a:r>
              <a:rPr sz="1200" spc="-5" dirty="0">
                <a:latin typeface="Times New Roman"/>
                <a:cs typeface="Times New Roman"/>
              </a:rPr>
              <a:t>opporre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resistenza.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080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(844.5) 75:6.3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carovana </a:t>
            </a:r>
            <a:r>
              <a:rPr sz="1200" dirty="0">
                <a:latin typeface="Times New Roman"/>
                <a:cs typeface="Times New Roman"/>
              </a:rPr>
              <a:t>edenica </a:t>
            </a:r>
            <a:r>
              <a:rPr sz="1200" spc="-5" dirty="0">
                <a:latin typeface="Times New Roman"/>
                <a:cs typeface="Times New Roman"/>
              </a:rPr>
              <a:t>fu fermata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giorno </a:t>
            </a:r>
            <a:r>
              <a:rPr sz="1200" dirty="0">
                <a:latin typeface="Times New Roman"/>
                <a:cs typeface="Times New Roman"/>
              </a:rPr>
              <a:t>dopo la sua uscita </a:t>
            </a:r>
            <a:r>
              <a:rPr sz="1200" spc="-5" dirty="0">
                <a:latin typeface="Times New Roman"/>
                <a:cs typeface="Times New Roman"/>
              </a:rPr>
              <a:t>dal Giardino dall’arrivo dei trasporti serafici  proveniente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Jerusem.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prima volta Adamo ed </a:t>
            </a:r>
            <a:r>
              <a:rPr sz="1200" spc="-5" dirty="0">
                <a:latin typeface="Times New Roman"/>
                <a:cs typeface="Times New Roman"/>
              </a:rPr>
              <a:t>Eva furono informati su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dei loro figli. </a:t>
            </a:r>
            <a:r>
              <a:rPr sz="1200" dirty="0">
                <a:latin typeface="Times New Roman"/>
                <a:cs typeface="Times New Roman"/>
              </a:rPr>
              <a:t>Mentre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trasporti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tenevano </a:t>
            </a:r>
            <a:r>
              <a:rPr sz="1200" dirty="0">
                <a:latin typeface="Times New Roman"/>
                <a:cs typeface="Times New Roman"/>
              </a:rPr>
              <a:t>pronti, </a:t>
            </a:r>
            <a:r>
              <a:rPr sz="1200" spc="-5" dirty="0">
                <a:latin typeface="Times New Roman"/>
                <a:cs typeface="Times New Roman"/>
              </a:rPr>
              <a:t>ai figli che erano </a:t>
            </a:r>
            <a:r>
              <a:rPr sz="1200" dirty="0">
                <a:latin typeface="Times New Roman"/>
                <a:cs typeface="Times New Roman"/>
              </a:rPr>
              <a:t>giunti </a:t>
            </a:r>
            <a:r>
              <a:rPr sz="1200" spc="-5" dirty="0">
                <a:latin typeface="Times New Roman"/>
                <a:cs typeface="Times New Roman"/>
              </a:rPr>
              <a:t>all’età della scelta (vent’anni) fu concessa </a:t>
            </a:r>
            <a:r>
              <a:rPr sz="1200" dirty="0">
                <a:latin typeface="Times New Roman"/>
                <a:cs typeface="Times New Roman"/>
              </a:rPr>
              <a:t>l’opzione di </a:t>
            </a:r>
            <a:r>
              <a:rPr sz="1200" spc="-5" dirty="0">
                <a:latin typeface="Times New Roman"/>
                <a:cs typeface="Times New Roman"/>
              </a:rPr>
              <a:t>restare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76200" marR="147320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o di divenire pupilli </a:t>
            </a:r>
            <a:r>
              <a:rPr sz="1200" spc="-5" dirty="0">
                <a:latin typeface="Times New Roman"/>
                <a:cs typeface="Times New Roman"/>
              </a:rPr>
              <a:t>degli Altissimi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Norlatiadek. Due </a:t>
            </a:r>
            <a:r>
              <a:rPr sz="1200" dirty="0">
                <a:latin typeface="Times New Roman"/>
                <a:cs typeface="Times New Roman"/>
              </a:rPr>
              <a:t>terzi </a:t>
            </a:r>
            <a:r>
              <a:rPr sz="1200" spc="-5" dirty="0">
                <a:latin typeface="Times New Roman"/>
                <a:cs typeface="Times New Roman"/>
              </a:rPr>
              <a:t>scelsero </a:t>
            </a:r>
            <a:r>
              <a:rPr sz="1200" dirty="0">
                <a:latin typeface="Times New Roman"/>
                <a:cs typeface="Times New Roman"/>
              </a:rPr>
              <a:t>di andare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Edentia; quasi un </a:t>
            </a:r>
            <a:r>
              <a:rPr sz="1200" spc="-5" dirty="0">
                <a:latin typeface="Times New Roman"/>
                <a:cs typeface="Times New Roman"/>
              </a:rPr>
              <a:t>terzo </a:t>
            </a:r>
            <a:r>
              <a:rPr sz="1200" dirty="0">
                <a:latin typeface="Times New Roman"/>
                <a:cs typeface="Times New Roman"/>
              </a:rPr>
              <a:t>decise di  </a:t>
            </a:r>
            <a:r>
              <a:rPr sz="1200" spc="-5" dirty="0">
                <a:latin typeface="Times New Roman"/>
                <a:cs typeface="Times New Roman"/>
              </a:rPr>
              <a:t>restare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genitori.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figli che </a:t>
            </a:r>
            <a:r>
              <a:rPr sz="1200" dirty="0">
                <a:latin typeface="Times New Roman"/>
                <a:cs typeface="Times New Roman"/>
              </a:rPr>
              <a:t>non erano in età 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furono portati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Edentia. </a:t>
            </a:r>
            <a:r>
              <a:rPr sz="1200" spc="-5" dirty="0">
                <a:latin typeface="Times New Roman"/>
                <a:cs typeface="Times New Roman"/>
              </a:rPr>
              <a:t>Nessuno 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assistere  alla penosa separazione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Figlia Materiali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propri figli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che la via </a:t>
            </a:r>
            <a:r>
              <a:rPr sz="1200" spc="-5" dirty="0">
                <a:latin typeface="Times New Roman"/>
                <a:cs typeface="Times New Roman"/>
              </a:rPr>
              <a:t>dei trasgressori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ardua.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Questi discendenti </a:t>
            </a:r>
            <a:r>
              <a:rPr sz="1200" dirty="0">
                <a:latin typeface="Times New Roman"/>
                <a:cs typeface="Times New Roman"/>
              </a:rPr>
              <a:t>di Adamo ed </a:t>
            </a:r>
            <a:r>
              <a:rPr sz="1200" spc="-5" dirty="0">
                <a:latin typeface="Times New Roman"/>
                <a:cs typeface="Times New Roman"/>
              </a:rPr>
              <a:t>Eva </a:t>
            </a:r>
            <a:r>
              <a:rPr sz="1200" dirty="0">
                <a:latin typeface="Times New Roman"/>
                <a:cs typeface="Times New Roman"/>
              </a:rPr>
              <a:t>sono ora </a:t>
            </a:r>
            <a:r>
              <a:rPr sz="1200" spc="-5" dirty="0">
                <a:latin typeface="Times New Roman"/>
                <a:cs typeface="Times New Roman"/>
              </a:rPr>
              <a:t>su Edentia; </a:t>
            </a:r>
            <a:r>
              <a:rPr sz="1200" dirty="0">
                <a:latin typeface="Times New Roman"/>
                <a:cs typeface="Times New Roman"/>
              </a:rPr>
              <a:t>noi non </a:t>
            </a:r>
            <a:r>
              <a:rPr sz="1200" spc="-5" dirty="0">
                <a:latin typeface="Times New Roman"/>
                <a:cs typeface="Times New Roman"/>
              </a:rPr>
              <a:t>sappiamo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provvedimenti saranno presi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842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(844.6) 75:6.4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triste </a:t>
            </a:r>
            <a:r>
              <a:rPr sz="1200" spc="-5" dirty="0">
                <a:latin typeface="Times New Roman"/>
                <a:cs typeface="Times New Roman"/>
              </a:rPr>
              <a:t>carovana quella che si preparò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viaggio. </a:t>
            </a:r>
            <a:r>
              <a:rPr sz="1200" dirty="0">
                <a:latin typeface="Times New Roman"/>
                <a:cs typeface="Times New Roman"/>
              </a:rPr>
              <a:t>Niente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tragico! Essere  venuti 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con così tante speranze, essere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accolti </a:t>
            </a:r>
            <a:r>
              <a:rPr sz="1200" dirty="0">
                <a:latin typeface="Times New Roman"/>
                <a:cs typeface="Times New Roman"/>
              </a:rPr>
              <a:t>sotto così favorevoli </a:t>
            </a:r>
            <a:r>
              <a:rPr sz="1200" spc="-5" dirty="0">
                <a:latin typeface="Times New Roman"/>
                <a:cs typeface="Times New Roman"/>
              </a:rPr>
              <a:t>auspici,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andarsene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Eden </a:t>
            </a:r>
            <a:r>
              <a:rPr sz="1200" dirty="0">
                <a:latin typeface="Times New Roman"/>
                <a:cs typeface="Times New Roman"/>
              </a:rPr>
              <a:t>in disgrazia e  </a:t>
            </a:r>
            <a:r>
              <a:rPr sz="1200" spc="-5" dirty="0">
                <a:latin typeface="Times New Roman"/>
                <a:cs typeface="Times New Roman"/>
              </a:rPr>
              <a:t>perdere quasi </a:t>
            </a:r>
            <a:r>
              <a:rPr sz="1200" dirty="0">
                <a:latin typeface="Times New Roman"/>
                <a:cs typeface="Times New Roman"/>
              </a:rPr>
              <a:t>tre quarti dei </a:t>
            </a:r>
            <a:r>
              <a:rPr sz="1200" spc="-5" dirty="0">
                <a:latin typeface="Times New Roman"/>
                <a:cs typeface="Times New Roman"/>
              </a:rPr>
              <a:t>loro figli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trovato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cui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abitare!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degradazione di Adamo ed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Eva</a:t>
            </a:r>
            <a:endParaRPr sz="1600">
              <a:latin typeface="Times New Roman"/>
              <a:cs typeface="Times New Roman"/>
            </a:endParaRPr>
          </a:p>
          <a:p>
            <a:pPr marL="76200" marR="43180">
              <a:lnSpc>
                <a:spcPct val="955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(845.1) 75:7.1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carovana edenica </a:t>
            </a:r>
            <a:r>
              <a:rPr sz="1200" dirty="0">
                <a:latin typeface="Times New Roman"/>
                <a:cs typeface="Times New Roman"/>
              </a:rPr>
              <a:t>faceva una </a:t>
            </a:r>
            <a:r>
              <a:rPr sz="1200" spc="-5" dirty="0">
                <a:latin typeface="Times New Roman"/>
                <a:cs typeface="Times New Roman"/>
              </a:rPr>
              <a:t>sosta </a:t>
            </a:r>
            <a:r>
              <a:rPr sz="1200" dirty="0">
                <a:latin typeface="Times New Roman"/>
                <a:cs typeface="Times New Roman"/>
              </a:rPr>
              <a:t>che Adamo ed Eva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informati sulla </a:t>
            </a:r>
            <a:r>
              <a:rPr sz="1200" spc="-5" dirty="0">
                <a:latin typeface="Times New Roman"/>
                <a:cs typeface="Times New Roman"/>
              </a:rPr>
              <a:t>natura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trasgressione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avvertiti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sorte. Gabriele </a:t>
            </a:r>
            <a:r>
              <a:rPr sz="1200" dirty="0">
                <a:latin typeface="Times New Roman"/>
                <a:cs typeface="Times New Roman"/>
              </a:rPr>
              <a:t>apparve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pronunciare il giudizio. </a:t>
            </a:r>
            <a:r>
              <a:rPr sz="1200" spc="-5" dirty="0">
                <a:latin typeface="Times New Roman"/>
                <a:cs typeface="Times New Roman"/>
              </a:rPr>
              <a:t>E questo </a:t>
            </a:r>
            <a:r>
              <a:rPr sz="1200" dirty="0">
                <a:latin typeface="Times New Roman"/>
                <a:cs typeface="Times New Roman"/>
              </a:rPr>
              <a:t>fu il </a:t>
            </a:r>
            <a:r>
              <a:rPr sz="1200" spc="-5" dirty="0">
                <a:latin typeface="Times New Roman"/>
                <a:cs typeface="Times New Roman"/>
              </a:rPr>
              <a:t>verdetto: l’Adamo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l’Eva </a:t>
            </a:r>
            <a:r>
              <a:rPr sz="1200" dirty="0">
                <a:latin typeface="Times New Roman"/>
                <a:cs typeface="Times New Roman"/>
              </a:rPr>
              <a:t>Planetari di 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giudicati inadempienti; essi </a:t>
            </a:r>
            <a:r>
              <a:rPr sz="1200" dirty="0">
                <a:latin typeface="Times New Roman"/>
                <a:cs typeface="Times New Roman"/>
              </a:rPr>
              <a:t>hanno violato il patto del loro </a:t>
            </a:r>
            <a:r>
              <a:rPr sz="1200" spc="-5" dirty="0">
                <a:latin typeface="Times New Roman"/>
                <a:cs typeface="Times New Roman"/>
              </a:rPr>
              <a:t>incarico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fiducia come sovrani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abitato.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150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826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(845.2) 75:7.2 </a:t>
            </a:r>
            <a:r>
              <a:rPr sz="1200" spc="-5" dirty="0">
                <a:latin typeface="Times New Roman"/>
                <a:cs typeface="Times New Roman"/>
              </a:rPr>
              <a:t>Anche se abbattuti dal loro senso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colpa, Adamo </a:t>
            </a:r>
            <a:r>
              <a:rPr sz="1200" dirty="0">
                <a:latin typeface="Times New Roman"/>
                <a:cs typeface="Times New Roman"/>
              </a:rPr>
              <a:t>ed Eva furono </a:t>
            </a:r>
            <a:r>
              <a:rPr sz="1200" spc="-5" dirty="0">
                <a:latin typeface="Times New Roman"/>
                <a:cs typeface="Times New Roman"/>
              </a:rPr>
              <a:t>grandemente confortati dall’annuncio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loro giudici  su Salvington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avevano assolti </a:t>
            </a:r>
            <a:r>
              <a:rPr sz="1200" dirty="0">
                <a:latin typeface="Times New Roman"/>
                <a:cs typeface="Times New Roman"/>
              </a:rPr>
              <a:t>da ogni </a:t>
            </a:r>
            <a:r>
              <a:rPr sz="1200" spc="-5" dirty="0">
                <a:latin typeface="Times New Roman"/>
                <a:cs typeface="Times New Roman"/>
              </a:rPr>
              <a:t>accusa di aver “oltraggiato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dell’universo”.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erano stati ritenuti </a:t>
            </a:r>
            <a:r>
              <a:rPr sz="1200" dirty="0">
                <a:latin typeface="Times New Roman"/>
                <a:cs typeface="Times New Roman"/>
              </a:rPr>
              <a:t>colpevoli  di</a:t>
            </a:r>
            <a:r>
              <a:rPr sz="1200" spc="-5" dirty="0">
                <a:latin typeface="Times New Roman"/>
                <a:cs typeface="Times New Roman"/>
              </a:rPr>
              <a:t> ribellione.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3189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(845.3) 75:7.3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coppia </a:t>
            </a:r>
            <a:r>
              <a:rPr sz="1200" dirty="0">
                <a:latin typeface="Times New Roman"/>
                <a:cs typeface="Times New Roman"/>
              </a:rPr>
              <a:t>edenica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informata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degradata allo status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regno; </a:t>
            </a:r>
            <a:r>
              <a:rPr sz="1200" dirty="0">
                <a:latin typeface="Times New Roman"/>
                <a:cs typeface="Times New Roman"/>
              </a:rPr>
              <a:t>fu loro </a:t>
            </a:r>
            <a:r>
              <a:rPr sz="1200" spc="-5" dirty="0">
                <a:latin typeface="Times New Roman"/>
                <a:cs typeface="Times New Roman"/>
              </a:rPr>
              <a:t>detto che </a:t>
            </a:r>
            <a:r>
              <a:rPr sz="1200" dirty="0">
                <a:latin typeface="Times New Roman"/>
                <a:cs typeface="Times New Roman"/>
              </a:rPr>
              <a:t>oramai dovevano  </a:t>
            </a:r>
            <a:r>
              <a:rPr sz="1200" spc="-5" dirty="0">
                <a:latin typeface="Times New Roman"/>
                <a:cs typeface="Times New Roman"/>
              </a:rPr>
              <a:t>condursi </a:t>
            </a:r>
            <a:r>
              <a:rPr sz="1200" dirty="0">
                <a:latin typeface="Times New Roman"/>
                <a:cs typeface="Times New Roman"/>
              </a:rPr>
              <a:t>come un uomo e una donna 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dovevano guardare al futuro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come al loro stesso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(845.4) 75:7.4 </a:t>
            </a:r>
            <a:r>
              <a:rPr sz="1200" spc="-5" dirty="0">
                <a:latin typeface="Times New Roman"/>
                <a:cs typeface="Times New Roman"/>
              </a:rPr>
              <a:t>Molto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Adamo </a:t>
            </a:r>
            <a:r>
              <a:rPr sz="1200" dirty="0">
                <a:latin typeface="Times New Roman"/>
                <a:cs typeface="Times New Roman"/>
              </a:rPr>
              <a:t>ed Eva </a:t>
            </a:r>
            <a:r>
              <a:rPr sz="1200" spc="-5" dirty="0">
                <a:latin typeface="Times New Roman"/>
                <a:cs typeface="Times New Roman"/>
              </a:rPr>
              <a:t>lasciassero Jerusem, </a:t>
            </a:r>
            <a:r>
              <a:rPr sz="1200" dirty="0">
                <a:latin typeface="Times New Roman"/>
                <a:cs typeface="Times New Roman"/>
              </a:rPr>
              <a:t>i loro istruttori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spiegato loro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conseguenze di 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deviazione vitale dai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divini.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li avevo </a:t>
            </a:r>
            <a:r>
              <a:rPr sz="1200" spc="-5" dirty="0">
                <a:latin typeface="Times New Roman"/>
                <a:cs typeface="Times New Roman"/>
              </a:rPr>
              <a:t>personalmente </a:t>
            </a:r>
            <a:r>
              <a:rPr sz="1200" dirty="0">
                <a:latin typeface="Times New Roman"/>
                <a:cs typeface="Times New Roman"/>
              </a:rPr>
              <a:t>e ripetutamente </a:t>
            </a:r>
            <a:r>
              <a:rPr sz="1200" spc="-5" dirty="0">
                <a:latin typeface="Times New Roman"/>
                <a:cs typeface="Times New Roman"/>
              </a:rPr>
              <a:t>avvertiti, sia prima sia </a:t>
            </a:r>
            <a:r>
              <a:rPr sz="1200" dirty="0">
                <a:latin typeface="Times New Roman"/>
                <a:cs typeface="Times New Roman"/>
              </a:rPr>
              <a:t>dopo il loro arrivo </a:t>
            </a:r>
            <a:r>
              <a:rPr sz="1200" spc="-5" dirty="0">
                <a:latin typeface="Times New Roman"/>
                <a:cs typeface="Times New Roman"/>
              </a:rPr>
              <a:t>su  Urantia,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riduzione allo status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il risultato </a:t>
            </a:r>
            <a:r>
              <a:rPr sz="1200" spc="-5" dirty="0">
                <a:latin typeface="Times New Roman"/>
                <a:cs typeface="Times New Roman"/>
              </a:rPr>
              <a:t>certo, </a:t>
            </a:r>
            <a:r>
              <a:rPr sz="1200" dirty="0">
                <a:latin typeface="Times New Roman"/>
                <a:cs typeface="Times New Roman"/>
              </a:rPr>
              <a:t>la punizione </a:t>
            </a:r>
            <a:r>
              <a:rPr sz="1200" spc="-5" dirty="0">
                <a:latin typeface="Times New Roman"/>
                <a:cs typeface="Times New Roman"/>
              </a:rPr>
              <a:t>sicura,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avrebbe</a:t>
            </a:r>
            <a:endParaRPr sz="1200">
              <a:latin typeface="Times New Roman"/>
              <a:cs typeface="Times New Roman"/>
            </a:endParaRPr>
          </a:p>
          <a:p>
            <a:pPr marL="88900" marR="1454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infallibilmente accompagnato </a:t>
            </a:r>
            <a:r>
              <a:rPr sz="1200" dirty="0">
                <a:latin typeface="Times New Roman"/>
                <a:cs typeface="Times New Roman"/>
              </a:rPr>
              <a:t>una mancanza </a:t>
            </a:r>
            <a:r>
              <a:rPr sz="1200" spc="-5" dirty="0">
                <a:latin typeface="Times New Roman"/>
                <a:cs typeface="Times New Roman"/>
              </a:rPr>
              <a:t>nell’esecuzione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missione planetaria.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chiara comprensione delle  conseguenze derivate dall’errore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Eva è </a:t>
            </a:r>
            <a:r>
              <a:rPr sz="1200" spc="-5" dirty="0">
                <a:latin typeface="Times New Roman"/>
                <a:cs typeface="Times New Roman"/>
              </a:rPr>
              <a:t>indispensabile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comprensione dello status d’immortalità dell’ordine  materiale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filiazione.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25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(845.5) 75:7.5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Eva, come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simili su </a:t>
            </a:r>
            <a:r>
              <a:rPr sz="1200" dirty="0">
                <a:latin typeface="Times New Roman"/>
                <a:cs typeface="Times New Roman"/>
              </a:rPr>
              <a:t>Jerusem, </a:t>
            </a:r>
            <a:r>
              <a:rPr sz="1200" spc="-5" dirty="0">
                <a:latin typeface="Times New Roman"/>
                <a:cs typeface="Times New Roman"/>
              </a:rPr>
              <a:t>mantenevano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status d’immortalità grazie all’associazione  intellettuale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mentale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5" dirty="0">
                <a:latin typeface="Times New Roman"/>
                <a:cs typeface="Times New Roman"/>
              </a:rPr>
              <a:t>Quando questo sostegno vitale </a:t>
            </a:r>
            <a:r>
              <a:rPr sz="1200" dirty="0">
                <a:latin typeface="Times New Roman"/>
                <a:cs typeface="Times New Roman"/>
              </a:rPr>
              <a:t>è interrotto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disgiunzione mentale,  </a:t>
            </a:r>
            <a:r>
              <a:rPr sz="1200" spc="-5" dirty="0">
                <a:latin typeface="Times New Roman"/>
                <a:cs typeface="Times New Roman"/>
              </a:rPr>
              <a:t>allora, qualunque sia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spirituale d’esistenza della creatura,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d’immortalità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perduto.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mortale seguito </a:t>
            </a:r>
            <a:r>
              <a:rPr sz="1200" spc="-5" dirty="0">
                <a:latin typeface="Times New Roman"/>
                <a:cs typeface="Times New Roman"/>
              </a:rPr>
              <a:t>dalla  </a:t>
            </a:r>
            <a:r>
              <a:rPr sz="1200" dirty="0">
                <a:latin typeface="Times New Roman"/>
                <a:cs typeface="Times New Roman"/>
              </a:rPr>
              <a:t>dissoluzione </a:t>
            </a:r>
            <a:r>
              <a:rPr sz="1200" spc="-5" dirty="0">
                <a:latin typeface="Times New Roman"/>
                <a:cs typeface="Times New Roman"/>
              </a:rPr>
              <a:t>fisica 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inevitabile </a:t>
            </a:r>
            <a:r>
              <a:rPr sz="1200" spc="-5" dirty="0">
                <a:latin typeface="Times New Roman"/>
                <a:cs typeface="Times New Roman"/>
              </a:rPr>
              <a:t>dell’errore intellettuale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0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(845.6) 75:7.6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Figlia 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essendo anche </a:t>
            </a:r>
            <a:r>
              <a:rPr sz="1200" dirty="0">
                <a:latin typeface="Times New Roman"/>
                <a:cs typeface="Times New Roman"/>
              </a:rPr>
              <a:t>personalizzati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sembianze </a:t>
            </a:r>
            <a:r>
              <a:rPr sz="1200" spc="-5" dirty="0">
                <a:latin typeface="Times New Roman"/>
                <a:cs typeface="Times New Roman"/>
              </a:rPr>
              <a:t>della carne </a:t>
            </a:r>
            <a:r>
              <a:rPr sz="1200" dirty="0">
                <a:latin typeface="Times New Roman"/>
                <a:cs typeface="Times New Roman"/>
              </a:rPr>
              <a:t>mortale di questo  mondo, </a:t>
            </a:r>
            <a:r>
              <a:rPr sz="1200" spc="-5" dirty="0">
                <a:latin typeface="Times New Roman"/>
                <a:cs typeface="Times New Roman"/>
              </a:rPr>
              <a:t>dipendevano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dal mantenimento </a:t>
            </a:r>
            <a:r>
              <a:rPr sz="1200" dirty="0">
                <a:latin typeface="Times New Roman"/>
                <a:cs typeface="Times New Roman"/>
              </a:rPr>
              <a:t>di un doppio </a:t>
            </a:r>
            <a:r>
              <a:rPr sz="1200" spc="-5" dirty="0">
                <a:latin typeface="Times New Roman"/>
                <a:cs typeface="Times New Roman"/>
              </a:rPr>
              <a:t>sistema circolatorio,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derivato 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fisica, l’altro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superenergia </a:t>
            </a:r>
            <a:r>
              <a:rPr sz="1200" dirty="0">
                <a:latin typeface="Times New Roman"/>
                <a:cs typeface="Times New Roman"/>
              </a:rPr>
              <a:t>contenuta nel </a:t>
            </a:r>
            <a:r>
              <a:rPr sz="1200" spc="-5" dirty="0">
                <a:latin typeface="Times New Roman"/>
                <a:cs typeface="Times New Roman"/>
              </a:rPr>
              <a:t>frutto dell’albero della vita. L’arcangelo </a:t>
            </a:r>
            <a:r>
              <a:rPr sz="1200" dirty="0">
                <a:latin typeface="Times New Roman"/>
                <a:cs typeface="Times New Roman"/>
              </a:rPr>
              <a:t>conservatore </a:t>
            </a:r>
            <a:r>
              <a:rPr sz="1200" spc="-5" dirty="0">
                <a:latin typeface="Times New Roman"/>
                <a:cs typeface="Times New Roman"/>
              </a:rPr>
              <a:t>dell’albero </a:t>
            </a:r>
            <a:r>
              <a:rPr sz="1200" dirty="0">
                <a:latin typeface="Times New Roman"/>
                <a:cs typeface="Times New Roman"/>
              </a:rPr>
              <a:t>aveva sempre avvertito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spc="20" dirty="0">
                <a:latin typeface="Times New Roman"/>
                <a:cs typeface="Times New Roman"/>
              </a:rPr>
              <a:t>ed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832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85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mancanza </a:t>
            </a:r>
            <a:r>
              <a:rPr sz="1200" spc="-5" dirty="0">
                <a:latin typeface="Times New Roman"/>
                <a:cs typeface="Times New Roman"/>
              </a:rPr>
              <a:t>alla fiducia sarebbe culminata nella degradazione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l’accesso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fonte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loro negato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seguito del loro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errore.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84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(845.7) 75:7.7 </a:t>
            </a:r>
            <a:r>
              <a:rPr sz="1200" spc="-5" dirty="0">
                <a:latin typeface="Times New Roman"/>
                <a:cs typeface="Times New Roman"/>
              </a:rPr>
              <a:t>Caligastia era </a:t>
            </a:r>
            <a:r>
              <a:rPr sz="1200" dirty="0">
                <a:latin typeface="Times New Roman"/>
                <a:cs typeface="Times New Roman"/>
              </a:rPr>
              <a:t>riuscito </a:t>
            </a:r>
            <a:r>
              <a:rPr sz="1200" spc="-5" dirty="0">
                <a:latin typeface="Times New Roman"/>
                <a:cs typeface="Times New Roman"/>
              </a:rPr>
              <a:t>ad intrappolare </a:t>
            </a:r>
            <a:r>
              <a:rPr sz="1200" dirty="0">
                <a:latin typeface="Times New Roman"/>
                <a:cs typeface="Times New Roman"/>
              </a:rPr>
              <a:t>Adamo ed </a:t>
            </a:r>
            <a:r>
              <a:rPr sz="1200" spc="-5" dirty="0">
                <a:latin typeface="Times New Roman"/>
                <a:cs typeface="Times New Roman"/>
              </a:rPr>
              <a:t>Eva, </a:t>
            </a:r>
            <a:r>
              <a:rPr sz="1200" dirty="0">
                <a:latin typeface="Times New Roman"/>
                <a:cs typeface="Times New Roman"/>
              </a:rPr>
              <a:t>ma non aveva realizzato il </a:t>
            </a:r>
            <a:r>
              <a:rPr sz="1200" spc="-5" dirty="0">
                <a:latin typeface="Times New Roman"/>
                <a:cs typeface="Times New Roman"/>
              </a:rPr>
              <a:t>suo disegno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coinvolgerli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un’aperta  ribellione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dell’universo.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essi avevano fatto </a:t>
            </a:r>
            <a:r>
              <a:rPr sz="1200" dirty="0">
                <a:latin typeface="Times New Roman"/>
                <a:cs typeface="Times New Roman"/>
              </a:rPr>
              <a:t>era veramente </a:t>
            </a:r>
            <a:r>
              <a:rPr sz="1200" spc="-5" dirty="0">
                <a:latin typeface="Times New Roman"/>
                <a:cs typeface="Times New Roman"/>
              </a:rPr>
              <a:t>male,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furono mai </a:t>
            </a:r>
            <a:r>
              <a:rPr sz="1200" spc="-5" dirty="0">
                <a:latin typeface="Times New Roman"/>
                <a:cs typeface="Times New Roman"/>
              </a:rPr>
              <a:t>colpevoli </a:t>
            </a:r>
            <a:r>
              <a:rPr sz="1200" dirty="0">
                <a:latin typeface="Times New Roman"/>
                <a:cs typeface="Times New Roman"/>
              </a:rPr>
              <a:t>di aver  </a:t>
            </a:r>
            <a:r>
              <a:rPr sz="1200" spc="-5" dirty="0">
                <a:latin typeface="Times New Roman"/>
                <a:cs typeface="Times New Roman"/>
              </a:rPr>
              <a:t>oltraggiato </a:t>
            </a:r>
            <a:r>
              <a:rPr sz="1200" dirty="0">
                <a:latin typeface="Times New Roman"/>
                <a:cs typeface="Times New Roman"/>
              </a:rPr>
              <a:t>la verità, </a:t>
            </a:r>
            <a:r>
              <a:rPr sz="1200" spc="-5" dirty="0">
                <a:latin typeface="Times New Roman"/>
                <a:cs typeface="Times New Roman"/>
              </a:rPr>
              <a:t>né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essersi deliberatamente ribellati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giusto governo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suo Figlio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La cosiddetta caduta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dell’uomo</a:t>
            </a:r>
            <a:endParaRPr sz="1600">
              <a:latin typeface="Times New Roman"/>
              <a:cs typeface="Times New Roman"/>
            </a:endParaRPr>
          </a:p>
          <a:p>
            <a:pPr marL="88900" marR="11747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(845.8) 75:8.1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caddero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loro stato superiore </a:t>
            </a:r>
            <a:r>
              <a:rPr sz="1200" dirty="0">
                <a:latin typeface="Times New Roman"/>
                <a:cs typeface="Times New Roman"/>
              </a:rPr>
              <a:t>di filiazione </a:t>
            </a:r>
            <a:r>
              <a:rPr sz="1200" spc="-5" dirty="0">
                <a:latin typeface="Times New Roman"/>
                <a:cs typeface="Times New Roman"/>
              </a:rPr>
              <a:t>materiale alla </a:t>
            </a:r>
            <a:r>
              <a:rPr sz="1200" dirty="0">
                <a:latin typeface="Times New Roman"/>
                <a:cs typeface="Times New Roman"/>
              </a:rPr>
              <a:t>bassa condizione </a:t>
            </a:r>
            <a:r>
              <a:rPr sz="1200" spc="-5" dirty="0">
                <a:latin typeface="Times New Roman"/>
                <a:cs typeface="Times New Roman"/>
              </a:rPr>
              <a:t>dell’uomo mortale. Ma  questa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caduta </a:t>
            </a:r>
            <a:r>
              <a:rPr sz="1200" dirty="0">
                <a:latin typeface="Times New Roman"/>
                <a:cs typeface="Times New Roman"/>
              </a:rPr>
              <a:t>dell’uomo.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umana è </a:t>
            </a:r>
            <a:r>
              <a:rPr sz="1200" spc="-5" dirty="0">
                <a:latin typeface="Times New Roman"/>
                <a:cs typeface="Times New Roman"/>
              </a:rPr>
              <a:t>stata elevata </a:t>
            </a:r>
            <a:r>
              <a:rPr sz="1200" dirty="0">
                <a:latin typeface="Times New Roman"/>
                <a:cs typeface="Times New Roman"/>
              </a:rPr>
              <a:t>malgrado le </a:t>
            </a:r>
            <a:r>
              <a:rPr sz="1200" spc="-5" dirty="0">
                <a:latin typeface="Times New Roman"/>
                <a:cs typeface="Times New Roman"/>
              </a:rPr>
              <a:t>conseguenze </a:t>
            </a:r>
            <a:r>
              <a:rPr sz="1200" dirty="0">
                <a:latin typeface="Times New Roman"/>
                <a:cs typeface="Times New Roman"/>
              </a:rPr>
              <a:t>immediate </a:t>
            </a:r>
            <a:r>
              <a:rPr sz="1200" spc="-5" dirty="0">
                <a:latin typeface="Times New Roman"/>
                <a:cs typeface="Times New Roman"/>
              </a:rPr>
              <a:t>dell’errore adamico.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piano divino del dono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viola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popoli di </a:t>
            </a:r>
            <a:r>
              <a:rPr sz="1200" spc="-5" dirty="0">
                <a:latin typeface="Times New Roman"/>
                <a:cs typeface="Times New Roman"/>
              </a:rPr>
              <a:t>Urantia fallì, </a:t>
            </a:r>
            <a:r>
              <a:rPr sz="1200" dirty="0">
                <a:latin typeface="Times New Roman"/>
                <a:cs typeface="Times New Roman"/>
              </a:rPr>
              <a:t>le razze mortali </a:t>
            </a:r>
            <a:r>
              <a:rPr sz="1200" spc="-5" dirty="0">
                <a:latin typeface="Times New Roman"/>
                <a:cs typeface="Times New Roman"/>
              </a:rPr>
              <a:t>hanno tratto enorme profitto </a:t>
            </a:r>
            <a:r>
              <a:rPr sz="1200" dirty="0">
                <a:latin typeface="Times New Roman"/>
                <a:cs typeface="Times New Roman"/>
              </a:rPr>
              <a:t>dal contributo  limitato </a:t>
            </a:r>
            <a:r>
              <a:rPr sz="1200" spc="-5" dirty="0">
                <a:latin typeface="Times New Roman"/>
                <a:cs typeface="Times New Roman"/>
              </a:rPr>
              <a:t>che Adamo </a:t>
            </a:r>
            <a:r>
              <a:rPr sz="1200" dirty="0">
                <a:latin typeface="Times New Roman"/>
                <a:cs typeface="Times New Roman"/>
              </a:rPr>
              <a:t>ed i suoi </a:t>
            </a:r>
            <a:r>
              <a:rPr sz="1200" spc="-5" dirty="0">
                <a:latin typeface="Times New Roman"/>
                <a:cs typeface="Times New Roman"/>
              </a:rPr>
              <a:t>discendenti portarono alle </a:t>
            </a:r>
            <a:r>
              <a:rPr sz="1200" dirty="0">
                <a:latin typeface="Times New Roman"/>
                <a:cs typeface="Times New Roman"/>
              </a:rPr>
              <a:t>razze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(846.1) 75:8.2 </a:t>
            </a:r>
            <a:r>
              <a:rPr sz="1200" spc="-5" dirty="0">
                <a:latin typeface="Times New Roman"/>
                <a:cs typeface="Times New Roman"/>
              </a:rPr>
              <a:t>Non c’è stata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“caduta dell’uomo”.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della </a:t>
            </a:r>
            <a:r>
              <a:rPr sz="1200" dirty="0">
                <a:latin typeface="Times New Roman"/>
                <a:cs typeface="Times New Roman"/>
              </a:rPr>
              <a:t>razza umana è un’evoluzione </a:t>
            </a:r>
            <a:r>
              <a:rPr sz="1200" spc="-5" dirty="0">
                <a:latin typeface="Times New Roman"/>
                <a:cs typeface="Times New Roman"/>
              </a:rPr>
              <a:t>progressiva, ed </a:t>
            </a:r>
            <a:r>
              <a:rPr sz="1200" dirty="0">
                <a:latin typeface="Times New Roman"/>
                <a:cs typeface="Times New Roman"/>
              </a:rPr>
              <a:t>il conferimento  </a:t>
            </a:r>
            <a:r>
              <a:rPr sz="1200" spc="-5" dirty="0">
                <a:latin typeface="Times New Roman"/>
                <a:cs typeface="Times New Roman"/>
              </a:rPr>
              <a:t>adamico </a:t>
            </a:r>
            <a:r>
              <a:rPr sz="1200" dirty="0">
                <a:latin typeface="Times New Roman"/>
                <a:cs typeface="Times New Roman"/>
              </a:rPr>
              <a:t>ha lasciato i popoli del mondo </a:t>
            </a:r>
            <a:r>
              <a:rPr sz="1200" spc="-5" dirty="0">
                <a:latin typeface="Times New Roman"/>
                <a:cs typeface="Times New Roman"/>
              </a:rPr>
              <a:t>grandemente migliorati rispetto </a:t>
            </a:r>
            <a:r>
              <a:rPr sz="1200" dirty="0">
                <a:latin typeface="Times New Roman"/>
                <a:cs typeface="Times New Roman"/>
              </a:rPr>
              <a:t>alla loro </a:t>
            </a:r>
            <a:r>
              <a:rPr sz="1200" spc="-5" dirty="0">
                <a:latin typeface="Times New Roman"/>
                <a:cs typeface="Times New Roman"/>
              </a:rPr>
              <a:t>condizione biologica precedente.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stirpi 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contengono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dei fattori </a:t>
            </a:r>
            <a:r>
              <a:rPr sz="1200" dirty="0">
                <a:latin typeface="Times New Roman"/>
                <a:cs typeface="Times New Roman"/>
              </a:rPr>
              <a:t>ereditari </a:t>
            </a:r>
            <a:r>
              <a:rPr sz="1200" spc="-5" dirty="0">
                <a:latin typeface="Times New Roman"/>
                <a:cs typeface="Times New Roman"/>
              </a:rPr>
              <a:t>derivati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quattro </a:t>
            </a:r>
            <a:r>
              <a:rPr sz="1200" spc="-5" dirty="0">
                <a:latin typeface="Times New Roman"/>
                <a:cs typeface="Times New Roman"/>
              </a:rPr>
              <a:t>fonti distinte: </a:t>
            </a:r>
            <a:r>
              <a:rPr sz="1200" dirty="0">
                <a:latin typeface="Times New Roman"/>
                <a:cs typeface="Times New Roman"/>
              </a:rPr>
              <a:t>andonita, </a:t>
            </a:r>
            <a:r>
              <a:rPr sz="1200" spc="-5" dirty="0">
                <a:latin typeface="Times New Roman"/>
                <a:cs typeface="Times New Roman"/>
              </a:rPr>
              <a:t>sangik, </a:t>
            </a:r>
            <a:r>
              <a:rPr sz="1200" dirty="0">
                <a:latin typeface="Times New Roman"/>
                <a:cs typeface="Times New Roman"/>
              </a:rPr>
              <a:t>nodita 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adamica.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879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(846.2) 75:8.3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dovrebbe essere considerato </a:t>
            </a:r>
            <a:r>
              <a:rPr sz="1200" dirty="0">
                <a:latin typeface="Times New Roman"/>
                <a:cs typeface="Times New Roman"/>
              </a:rPr>
              <a:t>come la </a:t>
            </a:r>
            <a:r>
              <a:rPr sz="1200" spc="-5" dirty="0">
                <a:latin typeface="Times New Roman"/>
                <a:cs typeface="Times New Roman"/>
              </a:rPr>
              <a:t>causa di </a:t>
            </a:r>
            <a:r>
              <a:rPr sz="1200" dirty="0">
                <a:latin typeface="Times New Roman"/>
                <a:cs typeface="Times New Roman"/>
              </a:rPr>
              <a:t>una maledizione sulla razza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egli </a:t>
            </a:r>
            <a:r>
              <a:rPr sz="1200" dirty="0">
                <a:latin typeface="Times New Roman"/>
                <a:cs typeface="Times New Roman"/>
              </a:rPr>
              <a:t>fallì  </a:t>
            </a:r>
            <a:r>
              <a:rPr sz="1200" spc="-5" dirty="0">
                <a:latin typeface="Times New Roman"/>
                <a:cs typeface="Times New Roman"/>
              </a:rPr>
              <a:t>nell’esecuzione del piano </a:t>
            </a:r>
            <a:r>
              <a:rPr sz="1200" dirty="0">
                <a:latin typeface="Times New Roman"/>
                <a:cs typeface="Times New Roman"/>
              </a:rPr>
              <a:t>divino, </a:t>
            </a:r>
            <a:r>
              <a:rPr sz="1200" spc="-5" dirty="0">
                <a:latin typeface="Times New Roman"/>
                <a:cs typeface="Times New Roman"/>
              </a:rPr>
              <a:t>anche se trasgredì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patto con </a:t>
            </a:r>
            <a:r>
              <a:rPr sz="1200" dirty="0">
                <a:latin typeface="Times New Roman"/>
                <a:cs typeface="Times New Roman"/>
              </a:rPr>
              <a:t>la Deità,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lui e la </a:t>
            </a:r>
            <a:r>
              <a:rPr sz="1200" spc="-5" dirty="0">
                <a:latin typeface="Times New Roman"/>
                <a:cs typeface="Times New Roman"/>
              </a:rPr>
              <a:t>sua compagna furono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veramente</a:t>
            </a:r>
            <a:endParaRPr sz="1200">
              <a:latin typeface="Times New Roman"/>
              <a:cs typeface="Times New Roman"/>
            </a:endParaRPr>
          </a:p>
          <a:p>
            <a:pPr marL="88900" marR="24955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degradati allo 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dirty="0">
                <a:latin typeface="Times New Roman"/>
                <a:cs typeface="Times New Roman"/>
              </a:rPr>
              <a:t>nonostante tutto ciò il loro </a:t>
            </a:r>
            <a:r>
              <a:rPr sz="1200" spc="-5" dirty="0">
                <a:latin typeface="Times New Roman"/>
                <a:cs typeface="Times New Roman"/>
              </a:rPr>
              <a:t>apporto alla </a:t>
            </a:r>
            <a:r>
              <a:rPr sz="1200" dirty="0">
                <a:latin typeface="Times New Roman"/>
                <a:cs typeface="Times New Roman"/>
              </a:rPr>
              <a:t>razza umana </a:t>
            </a:r>
            <a:r>
              <a:rPr sz="1200" spc="-5" dirty="0">
                <a:latin typeface="Times New Roman"/>
                <a:cs typeface="Times New Roman"/>
              </a:rPr>
              <a:t>contribuì </a:t>
            </a:r>
            <a:r>
              <a:rPr sz="1200" dirty="0">
                <a:latin typeface="Times New Roman"/>
                <a:cs typeface="Times New Roman"/>
              </a:rPr>
              <a:t>molto al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della civiltà </a:t>
            </a:r>
            <a:r>
              <a:rPr sz="1200" spc="-5" dirty="0">
                <a:latin typeface="Times New Roman"/>
                <a:cs typeface="Times New Roman"/>
              </a:rPr>
              <a:t>su  Urantia.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690" cy="40716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14986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(846.3) 75:8.4 </a:t>
            </a:r>
            <a:r>
              <a:rPr sz="1200" spc="-5" dirty="0">
                <a:latin typeface="Times New Roman"/>
                <a:cs typeface="Times New Roman"/>
              </a:rPr>
              <a:t>Nel valutare </a:t>
            </a:r>
            <a:r>
              <a:rPr sz="1200" dirty="0">
                <a:latin typeface="Times New Roman"/>
                <a:cs typeface="Times New Roman"/>
              </a:rPr>
              <a:t>i risultati della </a:t>
            </a:r>
            <a:r>
              <a:rPr sz="1200" spc="-5" dirty="0">
                <a:latin typeface="Times New Roman"/>
                <a:cs typeface="Times New Roman"/>
              </a:rPr>
              <a:t>missione adamica sul </a:t>
            </a:r>
            <a:r>
              <a:rPr sz="1200" dirty="0">
                <a:latin typeface="Times New Roman"/>
                <a:cs typeface="Times New Roman"/>
              </a:rPr>
              <a:t>vostro mondo, la </a:t>
            </a:r>
            <a:r>
              <a:rPr sz="1200" spc="-5" dirty="0">
                <a:latin typeface="Times New Roman"/>
                <a:cs typeface="Times New Roman"/>
              </a:rPr>
              <a:t>giustizia esige che si </a:t>
            </a:r>
            <a:r>
              <a:rPr sz="1200" dirty="0">
                <a:latin typeface="Times New Roman"/>
                <a:cs typeface="Times New Roman"/>
              </a:rPr>
              <a:t>riconosca la condizione </a:t>
            </a:r>
            <a:r>
              <a:rPr sz="1200" spc="-5" dirty="0">
                <a:latin typeface="Times New Roman"/>
                <a:cs typeface="Times New Roman"/>
              </a:rPr>
              <a:t>del  pianeta. Adamo </a:t>
            </a:r>
            <a:r>
              <a:rPr sz="1200" dirty="0">
                <a:latin typeface="Times New Roman"/>
                <a:cs typeface="Times New Roman"/>
              </a:rPr>
              <a:t>fu posto di </a:t>
            </a:r>
            <a:r>
              <a:rPr sz="1200" spc="-5" dirty="0">
                <a:latin typeface="Times New Roman"/>
                <a:cs typeface="Times New Roman"/>
              </a:rPr>
              <a:t>fronte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disperato </a:t>
            </a:r>
            <a:r>
              <a:rPr sz="1200" dirty="0">
                <a:latin typeface="Times New Roman"/>
                <a:cs typeface="Times New Roman"/>
              </a:rPr>
              <a:t>quando, con la </a:t>
            </a:r>
            <a:r>
              <a:rPr sz="1200" spc="-5" dirty="0">
                <a:latin typeface="Times New Roman"/>
                <a:cs typeface="Times New Roman"/>
              </a:rPr>
              <a:t>sua bella compagna,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trasportato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Jerusem su  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oscuro </a:t>
            </a:r>
            <a:r>
              <a:rPr sz="1200" dirty="0">
                <a:latin typeface="Times New Roman"/>
                <a:cs typeface="Times New Roman"/>
              </a:rPr>
              <a:t>e confuso. </a:t>
            </a:r>
            <a:r>
              <a:rPr sz="1200" spc="-5" dirty="0">
                <a:latin typeface="Times New Roman"/>
                <a:cs typeface="Times New Roman"/>
              </a:rPr>
              <a:t>Ma se avessero seguito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dei Melchizedek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loro associati,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se fossero </a:t>
            </a:r>
            <a:r>
              <a:rPr sz="1200" i="1" dirty="0">
                <a:latin typeface="Times New Roman"/>
                <a:cs typeface="Times New Roman"/>
              </a:rPr>
              <a:t>stati più  </a:t>
            </a:r>
            <a:r>
              <a:rPr sz="1200" i="1" spc="-5" dirty="0">
                <a:latin typeface="Times New Roman"/>
                <a:cs typeface="Times New Roman"/>
              </a:rPr>
              <a:t>pazienti, </a:t>
            </a:r>
            <a:r>
              <a:rPr sz="1200" spc="-5" dirty="0">
                <a:latin typeface="Times New Roman"/>
                <a:cs typeface="Times New Roman"/>
              </a:rPr>
              <a:t>essi alla fine avrebbero avuto successo. Ma Eva ascoltò </a:t>
            </a:r>
            <a:r>
              <a:rPr sz="1200" dirty="0">
                <a:latin typeface="Times New Roman"/>
                <a:cs typeface="Times New Roman"/>
              </a:rPr>
              <a:t>la propaganda insidiosa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libertà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l’indipendenza  </a:t>
            </a:r>
            <a:r>
              <a:rPr sz="1200" spc="-5" dirty="0">
                <a:latin typeface="Times New Roman"/>
                <a:cs typeface="Times New Roman"/>
              </a:rPr>
              <a:t>planetaria nell’agire.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indotta a fare un esperimento con il </a:t>
            </a:r>
            <a:r>
              <a:rPr sz="1200" spc="-5" dirty="0">
                <a:latin typeface="Times New Roman"/>
                <a:cs typeface="Times New Roman"/>
              </a:rPr>
              <a:t>plasma vitale dell’ordine materiale </a:t>
            </a:r>
            <a:r>
              <a:rPr sz="1200" dirty="0">
                <a:latin typeface="Times New Roman"/>
                <a:cs typeface="Times New Roman"/>
              </a:rPr>
              <a:t>di filiazione, </a:t>
            </a:r>
            <a:r>
              <a:rPr sz="1200" spc="-5" dirty="0">
                <a:latin typeface="Times New Roman"/>
                <a:cs typeface="Times New Roman"/>
              </a:rPr>
              <a:t>nel senso che  permise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fiducia </a:t>
            </a:r>
            <a:r>
              <a:rPr sz="1200" dirty="0">
                <a:latin typeface="Times New Roman"/>
                <a:cs typeface="Times New Roman"/>
              </a:rPr>
              <a:t>vivente di </a:t>
            </a:r>
            <a:r>
              <a:rPr sz="1200" spc="-5" dirty="0">
                <a:latin typeface="Times New Roman"/>
                <a:cs typeface="Times New Roman"/>
              </a:rPr>
              <a:t>mescolarsi </a:t>
            </a:r>
            <a:r>
              <a:rPr sz="1200" dirty="0">
                <a:latin typeface="Times New Roman"/>
                <a:cs typeface="Times New Roman"/>
              </a:rPr>
              <a:t>prematuramente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dell’ordine già </a:t>
            </a:r>
            <a:r>
              <a:rPr sz="1200" dirty="0">
                <a:latin typeface="Times New Roman"/>
                <a:cs typeface="Times New Roman"/>
              </a:rPr>
              <a:t>misto del modello </a:t>
            </a:r>
            <a:r>
              <a:rPr sz="1200" spc="-5" dirty="0">
                <a:latin typeface="Times New Roman"/>
                <a:cs typeface="Times New Roman"/>
              </a:rPr>
              <a:t>originale </a:t>
            </a:r>
            <a:r>
              <a:rPr sz="1200" dirty="0">
                <a:latin typeface="Times New Roman"/>
                <a:cs typeface="Times New Roman"/>
              </a:rPr>
              <a:t>dei Portatori  di </a:t>
            </a:r>
            <a:r>
              <a:rPr sz="1200" spc="-5" dirty="0">
                <a:latin typeface="Times New Roman"/>
                <a:cs typeface="Times New Roman"/>
              </a:rPr>
              <a:t>Vita, che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precedentemente </a:t>
            </a:r>
            <a:r>
              <a:rPr sz="1200" dirty="0">
                <a:latin typeface="Times New Roman"/>
                <a:cs typeface="Times New Roman"/>
              </a:rPr>
              <a:t>combinato con </a:t>
            </a:r>
            <a:r>
              <a:rPr sz="1200" spc="-5" dirty="0">
                <a:latin typeface="Times New Roman"/>
                <a:cs typeface="Times New Roman"/>
              </a:rPr>
              <a:t>quello degli esseri riproduttori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tempo aggregati al 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 Planetario.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19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(846.4) 75:8.5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tutta la vostra </a:t>
            </a:r>
            <a:r>
              <a:rPr sz="1200" spc="-5" dirty="0">
                <a:latin typeface="Times New Roman"/>
                <a:cs typeface="Times New Roman"/>
              </a:rPr>
              <a:t>ascensione al Paradiso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guadagnerete mai niente tentando </a:t>
            </a:r>
            <a:r>
              <a:rPr sz="1200" dirty="0">
                <a:latin typeface="Times New Roman"/>
                <a:cs typeface="Times New Roman"/>
              </a:rPr>
              <a:t>impazientemente di </a:t>
            </a:r>
            <a:r>
              <a:rPr sz="1200" spc="-5" dirty="0">
                <a:latin typeface="Times New Roman"/>
                <a:cs typeface="Times New Roman"/>
              </a:rPr>
              <a:t>aggirare </a:t>
            </a:r>
            <a:r>
              <a:rPr sz="1200" dirty="0">
                <a:latin typeface="Times New Roman"/>
                <a:cs typeface="Times New Roman"/>
              </a:rPr>
              <a:t>il  piano divino stabilito per mezzo di </a:t>
            </a:r>
            <a:r>
              <a:rPr sz="1200" spc="-5" dirty="0">
                <a:latin typeface="Times New Roman"/>
                <a:cs typeface="Times New Roman"/>
              </a:rPr>
              <a:t>scorciatoie, d’invenzioni personali </a:t>
            </a:r>
            <a:r>
              <a:rPr sz="1200" dirty="0">
                <a:latin typeface="Times New Roman"/>
                <a:cs typeface="Times New Roman"/>
              </a:rPr>
              <a:t>o di altri </a:t>
            </a:r>
            <a:r>
              <a:rPr sz="1200" spc="-5" dirty="0">
                <a:latin typeface="Times New Roman"/>
                <a:cs typeface="Times New Roman"/>
              </a:rPr>
              <a:t>espedienti per migliorare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perfezione, 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e per la </a:t>
            </a:r>
            <a:r>
              <a:rPr sz="1200" spc="-5" dirty="0">
                <a:latin typeface="Times New Roman"/>
                <a:cs typeface="Times New Roman"/>
              </a:rPr>
              <a:t>perfezione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76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(846.5) 75:8.6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sommato probabilmente </a:t>
            </a:r>
            <a:r>
              <a:rPr sz="1200" dirty="0">
                <a:latin typeface="Times New Roman"/>
                <a:cs typeface="Times New Roman"/>
              </a:rPr>
              <a:t>non c’è mai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nessun pianeta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un fallimento della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scoraggiante.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c’è da </a:t>
            </a:r>
            <a:r>
              <a:rPr sz="1200" spc="-5" dirty="0">
                <a:latin typeface="Times New Roman"/>
                <a:cs typeface="Times New Roman"/>
              </a:rPr>
              <a:t>sorprendersi </a:t>
            </a:r>
            <a:r>
              <a:rPr sz="1200" dirty="0">
                <a:latin typeface="Times New Roman"/>
                <a:cs typeface="Times New Roman"/>
              </a:rPr>
              <a:t>che questi </a:t>
            </a:r>
            <a:r>
              <a:rPr sz="1200" spc="-5" dirty="0">
                <a:latin typeface="Times New Roman"/>
                <a:cs typeface="Times New Roman"/>
              </a:rPr>
              <a:t>passi falsi avvengano negli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degli universi </a:t>
            </a:r>
            <a:r>
              <a:rPr sz="1200" dirty="0">
                <a:latin typeface="Times New Roman"/>
                <a:cs typeface="Times New Roman"/>
              </a:rPr>
              <a:t>in evoluzione. </a:t>
            </a:r>
            <a:r>
              <a:rPr sz="1200" spc="-5" dirty="0">
                <a:latin typeface="Times New Roman"/>
                <a:cs typeface="Times New Roman"/>
              </a:rPr>
              <a:t>Noi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facciamo</a:t>
            </a:r>
            <a:endParaRPr sz="1200">
              <a:latin typeface="Times New Roman"/>
              <a:cs typeface="Times New Roman"/>
            </a:endParaRPr>
          </a:p>
          <a:p>
            <a:pPr marL="76200" marR="876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una creazione </a:t>
            </a:r>
            <a:r>
              <a:rPr sz="1200" spc="-5" dirty="0">
                <a:latin typeface="Times New Roman"/>
                <a:cs typeface="Times New Roman"/>
              </a:rPr>
              <a:t>gigantesca </a:t>
            </a:r>
            <a:r>
              <a:rPr sz="1200" dirty="0">
                <a:latin typeface="Times New Roman"/>
                <a:cs typeface="Times New Roman"/>
              </a:rPr>
              <a:t>e non è </a:t>
            </a:r>
            <a:r>
              <a:rPr sz="1200" spc="-5" dirty="0">
                <a:latin typeface="Times New Roman"/>
                <a:cs typeface="Times New Roman"/>
              </a:rPr>
              <a:t>strano </a:t>
            </a:r>
            <a:r>
              <a:rPr sz="1200" dirty="0">
                <a:latin typeface="Times New Roman"/>
                <a:cs typeface="Times New Roman"/>
              </a:rPr>
              <a:t>che non tutto vada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perfezione; il nostro universo non è stato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perfetto.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nostra meta </a:t>
            </a:r>
            <a:r>
              <a:rPr sz="1200" spc="-5" dirty="0">
                <a:latin typeface="Times New Roman"/>
                <a:cs typeface="Times New Roman"/>
              </a:rPr>
              <a:t>eterna,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nostra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origine.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09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(846.6) 75:8.7 </a:t>
            </a:r>
            <a:r>
              <a:rPr sz="1200" spc="-5" dirty="0">
                <a:latin typeface="Times New Roman"/>
                <a:cs typeface="Times New Roman"/>
              </a:rPr>
              <a:t>Se questo fosse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meccanicistico, se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Grande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fosse soltanto una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e non anche  una </a:t>
            </a:r>
            <a:r>
              <a:rPr sz="1200" spc="-5" dirty="0">
                <a:latin typeface="Times New Roman"/>
                <a:cs typeface="Times New Roman"/>
              </a:rPr>
              <a:t>personalità, se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fosse </a:t>
            </a:r>
            <a:r>
              <a:rPr sz="1200" dirty="0">
                <a:latin typeface="Times New Roman"/>
                <a:cs typeface="Times New Roman"/>
              </a:rPr>
              <a:t>un’immensa </a:t>
            </a:r>
            <a:r>
              <a:rPr sz="1200" spc="-5" dirty="0">
                <a:latin typeface="Times New Roman"/>
                <a:cs typeface="Times New Roman"/>
              </a:rPr>
              <a:t>aggregazione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fisica </a:t>
            </a:r>
            <a:r>
              <a:rPr sz="1200" spc="-5" dirty="0">
                <a:latin typeface="Times New Roman"/>
                <a:cs typeface="Times New Roman"/>
              </a:rPr>
              <a:t>dominata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leggi precise caratterizzate </a:t>
            </a:r>
            <a:r>
              <a:rPr sz="1200" dirty="0">
                <a:latin typeface="Times New Roman"/>
                <a:cs typeface="Times New Roman"/>
              </a:rPr>
              <a:t>da  azioni </a:t>
            </a:r>
            <a:r>
              <a:rPr sz="1200" spc="-5" dirty="0">
                <a:latin typeface="Times New Roman"/>
                <a:cs typeface="Times New Roman"/>
              </a:rPr>
              <a:t>dell’energia invariabili, </a:t>
            </a:r>
            <a:r>
              <a:rPr sz="1200" dirty="0">
                <a:latin typeface="Times New Roman"/>
                <a:cs typeface="Times New Roman"/>
              </a:rPr>
              <a:t>allora la </a:t>
            </a:r>
            <a:r>
              <a:rPr sz="1200" spc="-5" dirty="0">
                <a:latin typeface="Times New Roman"/>
                <a:cs typeface="Times New Roman"/>
              </a:rPr>
              <a:t>perfezione potrebbe </a:t>
            </a:r>
            <a:r>
              <a:rPr sz="1200" dirty="0">
                <a:latin typeface="Times New Roman"/>
                <a:cs typeface="Times New Roman"/>
              </a:rPr>
              <a:t>prevalere anche </a:t>
            </a:r>
            <a:r>
              <a:rPr sz="1200" spc="-5" dirty="0">
                <a:latin typeface="Times New Roman"/>
                <a:cs typeface="Times New Roman"/>
              </a:rPr>
              <a:t>senza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dell’universo </a:t>
            </a:r>
            <a:r>
              <a:rPr sz="1200" dirty="0">
                <a:latin typeface="Times New Roman"/>
                <a:cs typeface="Times New Roman"/>
              </a:rPr>
              <a:t>fosse completato. Non 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dissenso; non ci </a:t>
            </a:r>
            <a:r>
              <a:rPr sz="1200" spc="-5" dirty="0">
                <a:latin typeface="Times New Roman"/>
                <a:cs typeface="Times New Roman"/>
              </a:rPr>
              <a:t>sarebbe alcuna </a:t>
            </a:r>
            <a:r>
              <a:rPr sz="1200" dirty="0">
                <a:latin typeface="Times New Roman"/>
                <a:cs typeface="Times New Roman"/>
              </a:rPr>
              <a:t>frizione. </a:t>
            </a:r>
            <a:r>
              <a:rPr sz="1200" spc="-5" dirty="0">
                <a:latin typeface="Times New Roman"/>
                <a:cs typeface="Times New Roman"/>
              </a:rPr>
              <a:t>Ma nel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in evoluzione 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d’imperfezione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relative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rallegriamo </a:t>
            </a:r>
            <a:r>
              <a:rPr sz="1200" spc="-5" dirty="0">
                <a:latin typeface="Times New Roman"/>
                <a:cs typeface="Times New Roman"/>
              </a:rPr>
              <a:t>che siano </a:t>
            </a:r>
            <a:r>
              <a:rPr sz="1200" dirty="0">
                <a:latin typeface="Times New Roman"/>
                <a:cs typeface="Times New Roman"/>
              </a:rPr>
              <a:t>possibili </a:t>
            </a:r>
            <a:r>
              <a:rPr sz="1200" spc="-5" dirty="0">
                <a:latin typeface="Times New Roman"/>
                <a:cs typeface="Times New Roman"/>
              </a:rPr>
              <a:t>dissensi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malintesi, perché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si evidenzia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l’azione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personalità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1334" cy="10864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3244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nell’universo.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nostra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un’esistenza dominata dalla personalità, allora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essere certi della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sopravvivenza, del progresso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della personalità;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possiamo avere fiducia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crescita, </a:t>
            </a:r>
            <a:r>
              <a:rPr sz="1200" dirty="0">
                <a:latin typeface="Times New Roman"/>
                <a:cs typeface="Times New Roman"/>
              </a:rPr>
              <a:t>nell’esperienza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50800" marR="177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nell’avventura della </a:t>
            </a:r>
            <a:r>
              <a:rPr sz="1200" dirty="0">
                <a:latin typeface="Times New Roman"/>
                <a:cs typeface="Times New Roman"/>
              </a:rPr>
              <a:t>personalità. </a:t>
            </a:r>
            <a:r>
              <a:rPr sz="1200" spc="-5" dirty="0">
                <a:latin typeface="Times New Roman"/>
                <a:cs typeface="Times New Roman"/>
              </a:rPr>
              <a:t>Quale glorioso universo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progressivo,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semplicemente meccanico </a:t>
            </a:r>
            <a:r>
              <a:rPr sz="1200" dirty="0">
                <a:latin typeface="Times New Roman"/>
                <a:cs typeface="Times New Roman"/>
              </a:rPr>
              <a:t>oppure  </a:t>
            </a:r>
            <a:r>
              <a:rPr sz="1200" spc="-5" dirty="0">
                <a:latin typeface="Times New Roman"/>
                <a:cs typeface="Times New Roman"/>
              </a:rPr>
              <a:t>passivamente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perfetto!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(846.7) 75:8.8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Solonia,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serafica </a:t>
            </a:r>
            <a:r>
              <a:rPr sz="1200" dirty="0">
                <a:latin typeface="Times New Roman"/>
                <a:cs typeface="Times New Roman"/>
              </a:rPr>
              <a:t>“voce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Giardino”.]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392112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76: </a:t>
            </a:r>
            <a:r>
              <a:rPr spc="-5" dirty="0"/>
              <a:t>Il secondo</a:t>
            </a:r>
            <a:r>
              <a:rPr spc="-45" dirty="0"/>
              <a:t> </a:t>
            </a:r>
            <a:r>
              <a:rPr spc="-5" dirty="0"/>
              <a:t>giardino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68005" cy="32543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4572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(847.1) 76:0.1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Adamo </a:t>
            </a:r>
            <a:r>
              <a:rPr sz="1200" spc="-5" dirty="0">
                <a:latin typeface="Times New Roman"/>
                <a:cs typeface="Times New Roman"/>
              </a:rPr>
              <a:t>decise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primo giardino </a:t>
            </a:r>
            <a:r>
              <a:rPr sz="1200" dirty="0">
                <a:latin typeface="Times New Roman"/>
                <a:cs typeface="Times New Roman"/>
              </a:rPr>
              <a:t>senza opporsi ai Noditi, </a:t>
            </a:r>
            <a:r>
              <a:rPr sz="1200" spc="-5" dirty="0">
                <a:latin typeface="Times New Roman"/>
                <a:cs typeface="Times New Roman"/>
              </a:rPr>
              <a:t>egli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potevano andare  verso ovest,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Edeniti non </a:t>
            </a:r>
            <a:r>
              <a:rPr sz="1200" spc="-5" dirty="0">
                <a:latin typeface="Times New Roman"/>
                <a:cs typeface="Times New Roman"/>
              </a:rPr>
              <a:t>avevano imbarcazioni adatte ad </a:t>
            </a:r>
            <a:r>
              <a:rPr sz="1200" dirty="0">
                <a:latin typeface="Times New Roman"/>
                <a:cs typeface="Times New Roman"/>
              </a:rPr>
              <a:t>una simile </a:t>
            </a:r>
            <a:r>
              <a:rPr sz="1200" spc="-5" dirty="0">
                <a:latin typeface="Times New Roman"/>
                <a:cs typeface="Times New Roman"/>
              </a:rPr>
              <a:t>avventura sul mare.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potevano </a:t>
            </a:r>
            <a:r>
              <a:rPr sz="1200" spc="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nord,  perché </a:t>
            </a:r>
            <a:r>
              <a:rPr sz="1200" dirty="0">
                <a:latin typeface="Times New Roman"/>
                <a:cs typeface="Times New Roman"/>
              </a:rPr>
              <a:t>i Noditi del </a:t>
            </a:r>
            <a:r>
              <a:rPr sz="1200" spc="-5" dirty="0">
                <a:latin typeface="Times New Roman"/>
                <a:cs typeface="Times New Roman"/>
              </a:rPr>
              <a:t>nord erano già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marcia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Eden. Essi temevano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a sud,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le colline di </a:t>
            </a:r>
            <a:r>
              <a:rPr sz="1200" spc="-5" dirty="0">
                <a:latin typeface="Times New Roman"/>
                <a:cs typeface="Times New Roman"/>
              </a:rPr>
              <a:t>quella regione </a:t>
            </a:r>
            <a:r>
              <a:rPr sz="1200" spc="5" dirty="0">
                <a:latin typeface="Times New Roman"/>
                <a:cs typeface="Times New Roman"/>
              </a:rPr>
              <a:t>erano  </a:t>
            </a:r>
            <a:r>
              <a:rPr sz="1200" spc="-5" dirty="0">
                <a:latin typeface="Times New Roman"/>
                <a:cs typeface="Times New Roman"/>
              </a:rPr>
              <a:t>infestate </a:t>
            </a:r>
            <a:r>
              <a:rPr sz="1200" dirty="0">
                <a:latin typeface="Times New Roman"/>
                <a:cs typeface="Times New Roman"/>
              </a:rPr>
              <a:t>da tribù ostili.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via </a:t>
            </a:r>
            <a:r>
              <a:rPr sz="1200" spc="-5" dirty="0">
                <a:latin typeface="Times New Roman"/>
                <a:cs typeface="Times New Roman"/>
              </a:rPr>
              <a:t>aperta </a:t>
            </a:r>
            <a:r>
              <a:rPr sz="1200" dirty="0">
                <a:latin typeface="Times New Roman"/>
                <a:cs typeface="Times New Roman"/>
              </a:rPr>
              <a:t>era verso </a:t>
            </a:r>
            <a:r>
              <a:rPr sz="1200" spc="-5" dirty="0">
                <a:latin typeface="Times New Roman"/>
                <a:cs typeface="Times New Roman"/>
              </a:rPr>
              <a:t>est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essi si diressero ad oriente </a:t>
            </a:r>
            <a:r>
              <a:rPr sz="1200" dirty="0">
                <a:latin typeface="Times New Roman"/>
                <a:cs typeface="Times New Roman"/>
              </a:rPr>
              <a:t>verso le </a:t>
            </a:r>
            <a:r>
              <a:rPr sz="1200" spc="5" dirty="0">
                <a:latin typeface="Times New Roman"/>
                <a:cs typeface="Times New Roman"/>
              </a:rPr>
              <a:t>regioni </a:t>
            </a:r>
            <a:r>
              <a:rPr sz="1200" spc="-5" dirty="0">
                <a:latin typeface="Times New Roman"/>
                <a:cs typeface="Times New Roman"/>
              </a:rPr>
              <a:t>allora amene situate </a:t>
            </a:r>
            <a:r>
              <a:rPr sz="1200" dirty="0">
                <a:latin typeface="Times New Roman"/>
                <a:cs typeface="Times New Roman"/>
              </a:rPr>
              <a:t>tra i  fiumi </a:t>
            </a:r>
            <a:r>
              <a:rPr sz="1200" spc="-5" dirty="0">
                <a:latin typeface="Times New Roman"/>
                <a:cs typeface="Times New Roman"/>
              </a:rPr>
              <a:t>Tigri ed Eufrate. </a:t>
            </a:r>
            <a:r>
              <a:rPr sz="1200" dirty="0">
                <a:latin typeface="Times New Roman"/>
                <a:cs typeface="Times New Roman"/>
              </a:rPr>
              <a:t>Molti di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stati lasciati indietro andarono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verso est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raggiungere gli </a:t>
            </a:r>
            <a:r>
              <a:rPr sz="1200" dirty="0">
                <a:latin typeface="Times New Roman"/>
                <a:cs typeface="Times New Roman"/>
              </a:rPr>
              <a:t>Adamiti </a:t>
            </a:r>
            <a:r>
              <a:rPr sz="1200" spc="-5" dirty="0">
                <a:latin typeface="Times New Roman"/>
                <a:cs typeface="Times New Roman"/>
              </a:rPr>
              <a:t>nella  valle della </a:t>
            </a:r>
            <a:r>
              <a:rPr sz="1200" dirty="0">
                <a:latin typeface="Times New Roman"/>
                <a:cs typeface="Times New Roman"/>
              </a:rPr>
              <a:t>loro nuova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dimora.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(847.2) 76:0.2 </a:t>
            </a:r>
            <a:r>
              <a:rPr sz="1200" spc="-5" dirty="0">
                <a:latin typeface="Times New Roman"/>
                <a:cs typeface="Times New Roman"/>
              </a:rPr>
              <a:t>Caino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Sansa nacquero entrambi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carovana adamica avesse raggiunto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destinazione tra </a:t>
            </a:r>
            <a:r>
              <a:rPr sz="1200" dirty="0">
                <a:latin typeface="Times New Roman"/>
                <a:cs typeface="Times New Roman"/>
              </a:rPr>
              <a:t>i fiumi in  </a:t>
            </a:r>
            <a:r>
              <a:rPr sz="1200" spc="-5" dirty="0">
                <a:latin typeface="Times New Roman"/>
                <a:cs typeface="Times New Roman"/>
              </a:rPr>
              <a:t>Mesopotamia. Laotta,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Sansa, morì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figlia; </a:t>
            </a:r>
            <a:r>
              <a:rPr sz="1200" dirty="0">
                <a:latin typeface="Times New Roman"/>
                <a:cs typeface="Times New Roman"/>
              </a:rPr>
              <a:t>Eva </a:t>
            </a:r>
            <a:r>
              <a:rPr sz="1200" spc="-5" dirty="0">
                <a:latin typeface="Times New Roman"/>
                <a:cs typeface="Times New Roman"/>
              </a:rPr>
              <a:t>soffrì </a:t>
            </a:r>
            <a:r>
              <a:rPr sz="1200" dirty="0">
                <a:latin typeface="Times New Roman"/>
                <a:cs typeface="Times New Roman"/>
              </a:rPr>
              <a:t>molto ma sopravvisse </a:t>
            </a:r>
            <a:r>
              <a:rPr sz="1200" spc="-5" dirty="0">
                <a:latin typeface="Times New Roman"/>
                <a:cs typeface="Times New Roman"/>
              </a:rPr>
              <a:t>grazie al suo </a:t>
            </a:r>
            <a:r>
              <a:rPr sz="1200" dirty="0">
                <a:latin typeface="Times New Roman"/>
                <a:cs typeface="Times New Roman"/>
              </a:rPr>
              <a:t>vigore  </a:t>
            </a:r>
            <a:r>
              <a:rPr sz="1200" spc="-5" dirty="0">
                <a:latin typeface="Times New Roman"/>
                <a:cs typeface="Times New Roman"/>
              </a:rPr>
              <a:t>superiore. </a:t>
            </a:r>
            <a:r>
              <a:rPr sz="1200" dirty="0">
                <a:latin typeface="Times New Roman"/>
                <a:cs typeface="Times New Roman"/>
              </a:rPr>
              <a:t>Eva </a:t>
            </a:r>
            <a:r>
              <a:rPr sz="1200" spc="-5" dirty="0">
                <a:latin typeface="Times New Roman"/>
                <a:cs typeface="Times New Roman"/>
              </a:rPr>
              <a:t>attaccò </a:t>
            </a:r>
            <a:r>
              <a:rPr sz="1200" dirty="0">
                <a:latin typeface="Times New Roman"/>
                <a:cs typeface="Times New Roman"/>
              </a:rPr>
              <a:t>Sansa, la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Laotta, al suo seno, ed essa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allevata con </a:t>
            </a:r>
            <a:r>
              <a:rPr sz="1200" dirty="0">
                <a:latin typeface="Times New Roman"/>
                <a:cs typeface="Times New Roman"/>
              </a:rPr>
              <a:t>Caino. </a:t>
            </a:r>
            <a:r>
              <a:rPr sz="1200" spc="-5" dirty="0">
                <a:latin typeface="Times New Roman"/>
                <a:cs typeface="Times New Roman"/>
              </a:rPr>
              <a:t>Sansa crebbe </a:t>
            </a:r>
            <a:r>
              <a:rPr sz="1200" dirty="0">
                <a:latin typeface="Times New Roman"/>
                <a:cs typeface="Times New Roman"/>
              </a:rPr>
              <a:t>e divenne una donna molto  </a:t>
            </a:r>
            <a:r>
              <a:rPr sz="1200" spc="-5" dirty="0">
                <a:latin typeface="Times New Roman"/>
                <a:cs typeface="Times New Roman"/>
              </a:rPr>
              <a:t>capace. Essa </a:t>
            </a:r>
            <a:r>
              <a:rPr sz="1200" dirty="0">
                <a:latin typeface="Times New Roman"/>
                <a:cs typeface="Times New Roman"/>
              </a:rPr>
              <a:t>divenne la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Sargan, </a:t>
            </a:r>
            <a:r>
              <a:rPr sz="1200" dirty="0">
                <a:latin typeface="Times New Roman"/>
                <a:cs typeface="Times New Roman"/>
              </a:rPr>
              <a:t>il capo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blu </a:t>
            </a:r>
            <a:r>
              <a:rPr sz="1200" spc="-5" dirty="0">
                <a:latin typeface="Times New Roman"/>
                <a:cs typeface="Times New Roman"/>
              </a:rPr>
              <a:t>settentrionali,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contribuì al </a:t>
            </a:r>
            <a:r>
              <a:rPr sz="1200" dirty="0">
                <a:latin typeface="Times New Roman"/>
                <a:cs typeface="Times New Roman"/>
              </a:rPr>
              <a:t>progresso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blu </a:t>
            </a:r>
            <a:r>
              <a:rPr sz="1200" spc="2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quei  tempi.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Edeniti entrano in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Mesopotamia</a:t>
            </a:r>
            <a:endParaRPr sz="1600">
              <a:latin typeface="Times New Roman"/>
              <a:cs typeface="Times New Roman"/>
            </a:endParaRPr>
          </a:p>
          <a:p>
            <a:pPr marL="63500" marR="359410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(847.3) 76:1.1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volle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anno intero alla </a:t>
            </a:r>
            <a:r>
              <a:rPr sz="1200" dirty="0">
                <a:latin typeface="Times New Roman"/>
                <a:cs typeface="Times New Roman"/>
              </a:rPr>
              <a:t>carovana 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fiume Eufrate. Trovandolo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piena, essi  rimasero accampati per quasi sei </a:t>
            </a:r>
            <a:r>
              <a:rPr sz="1200" dirty="0">
                <a:latin typeface="Times New Roman"/>
                <a:cs typeface="Times New Roman"/>
              </a:rPr>
              <a:t>settimane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pianure </a:t>
            </a:r>
            <a:r>
              <a:rPr sz="1200" spc="-5" dirty="0">
                <a:latin typeface="Times New Roman"/>
                <a:cs typeface="Times New Roman"/>
              </a:rPr>
              <a:t>occidentali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attraversarlo per entrare nella regione situata </a:t>
            </a:r>
            <a:r>
              <a:rPr sz="1200" dirty="0">
                <a:latin typeface="Times New Roman"/>
                <a:cs typeface="Times New Roman"/>
              </a:rPr>
              <a:t>tra i  fiumi, </a:t>
            </a:r>
            <a:r>
              <a:rPr sz="1200" spc="-5" dirty="0">
                <a:latin typeface="Times New Roman"/>
                <a:cs typeface="Times New Roman"/>
              </a:rPr>
              <a:t>che sarebbe </a:t>
            </a:r>
            <a:r>
              <a:rPr sz="1200" dirty="0">
                <a:latin typeface="Times New Roman"/>
                <a:cs typeface="Times New Roman"/>
              </a:rPr>
              <a:t>divenuta il </a:t>
            </a:r>
            <a:r>
              <a:rPr sz="1200" spc="-5" dirty="0">
                <a:latin typeface="Times New Roman"/>
                <a:cs typeface="Times New Roman"/>
              </a:rPr>
              <a:t>secondo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giardino.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8484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384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(847.4) 76:1.2 </a:t>
            </a:r>
            <a:r>
              <a:rPr sz="1200" spc="-5" dirty="0">
                <a:latin typeface="Times New Roman"/>
                <a:cs typeface="Times New Roman"/>
              </a:rPr>
              <a:t>Quando giunse </a:t>
            </a:r>
            <a:r>
              <a:rPr sz="1200" dirty="0">
                <a:latin typeface="Times New Roman"/>
                <a:cs typeface="Times New Roman"/>
              </a:rPr>
              <a:t>notizia </a:t>
            </a:r>
            <a:r>
              <a:rPr sz="1200" spc="-1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abitanti della regione del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 sacerdote del </a:t>
            </a:r>
            <a:r>
              <a:rPr sz="1200" dirty="0">
                <a:latin typeface="Times New Roman"/>
                <a:cs typeface="Times New Roman"/>
              </a:rPr>
              <a:t>Giardino di </a:t>
            </a:r>
            <a:r>
              <a:rPr sz="1200" spc="-5" dirty="0">
                <a:latin typeface="Times New Roman"/>
                <a:cs typeface="Times New Roman"/>
              </a:rPr>
              <a:t>Eden  stavano marciando 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loro, erano fuggiti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fretta verso </a:t>
            </a:r>
            <a:r>
              <a:rPr sz="1200" dirty="0">
                <a:latin typeface="Times New Roman"/>
                <a:cs typeface="Times New Roman"/>
              </a:rPr>
              <a:t>le montagne </a:t>
            </a:r>
            <a:r>
              <a:rPr sz="1200" spc="-5" dirty="0">
                <a:latin typeface="Times New Roman"/>
                <a:cs typeface="Times New Roman"/>
              </a:rPr>
              <a:t>ad oriente. Quando Adamo arrivò, </a:t>
            </a:r>
            <a:r>
              <a:rPr sz="1200" dirty="0">
                <a:latin typeface="Times New Roman"/>
                <a:cs typeface="Times New Roman"/>
              </a:rPr>
              <a:t>trovò che tutto il  </a:t>
            </a:r>
            <a:r>
              <a:rPr sz="1200" spc="-5" dirty="0">
                <a:latin typeface="Times New Roman"/>
                <a:cs typeface="Times New Roman"/>
              </a:rPr>
              <a:t>territorio desiderato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evacuato. </a:t>
            </a:r>
            <a:r>
              <a:rPr sz="1200" dirty="0">
                <a:latin typeface="Times New Roman"/>
                <a:cs typeface="Times New Roman"/>
              </a:rPr>
              <a:t>E qui, in questo nuovo posto,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i suoi </a:t>
            </a:r>
            <a:r>
              <a:rPr sz="1200" spc="-5" dirty="0">
                <a:latin typeface="Times New Roman"/>
                <a:cs typeface="Times New Roman"/>
              </a:rPr>
              <a:t>aiutanti si misero al lavoro </a:t>
            </a:r>
            <a:r>
              <a:rPr sz="1200" dirty="0">
                <a:latin typeface="Times New Roman"/>
                <a:cs typeface="Times New Roman"/>
              </a:rPr>
              <a:t>per costruire  nuove </a:t>
            </a:r>
            <a:r>
              <a:rPr sz="1200" spc="-5" dirty="0">
                <a:latin typeface="Times New Roman"/>
                <a:cs typeface="Times New Roman"/>
              </a:rPr>
              <a:t>dimore </a:t>
            </a:r>
            <a:r>
              <a:rPr sz="1200" dirty="0">
                <a:latin typeface="Times New Roman"/>
                <a:cs typeface="Times New Roman"/>
              </a:rPr>
              <a:t>e stabilire un nuovo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cultura e di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(847.5) 76:1.3 </a:t>
            </a:r>
            <a:r>
              <a:rPr sz="1200" spc="-5" dirty="0">
                <a:latin typeface="Times New Roman"/>
                <a:cs typeface="Times New Roman"/>
              </a:rPr>
              <a:t>Adamo sapeva che questo luogo </a:t>
            </a:r>
            <a:r>
              <a:rPr sz="1200" dirty="0">
                <a:latin typeface="Times New Roman"/>
                <a:cs typeface="Times New Roman"/>
              </a:rPr>
              <a:t>era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selezionati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comitato incaricato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delle posizioni  possibili per il </a:t>
            </a:r>
            <a:r>
              <a:rPr sz="1200" spc="-5" dirty="0">
                <a:latin typeface="Times New Roman"/>
                <a:cs typeface="Times New Roman"/>
              </a:rPr>
              <a:t>Giardino progettato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e da Amadon. I due </a:t>
            </a:r>
            <a:r>
              <a:rPr sz="1200" spc="-5" dirty="0">
                <a:latin typeface="Times New Roman"/>
                <a:cs typeface="Times New Roman"/>
              </a:rPr>
              <a:t>fiumi stessi erano </a:t>
            </a:r>
            <a:r>
              <a:rPr sz="1200" dirty="0">
                <a:latin typeface="Times New Roman"/>
                <a:cs typeface="Times New Roman"/>
              </a:rPr>
              <a:t>una buona difesa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in quell’epoca, e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a  nord </a:t>
            </a:r>
            <a:r>
              <a:rPr sz="1200" spc="-5" dirty="0">
                <a:latin typeface="Times New Roman"/>
                <a:cs typeface="Times New Roman"/>
              </a:rPr>
              <a:t>del secondo giardino l’Eufrate </a:t>
            </a:r>
            <a:r>
              <a:rPr sz="1200" dirty="0">
                <a:latin typeface="Times New Roman"/>
                <a:cs typeface="Times New Roman"/>
              </a:rPr>
              <a:t>e il Tigri </a:t>
            </a:r>
            <a:r>
              <a:rPr sz="1200" spc="-5" dirty="0">
                <a:latin typeface="Times New Roman"/>
                <a:cs typeface="Times New Roman"/>
              </a:rPr>
              <a:t>si avvicinavano </a:t>
            </a:r>
            <a:r>
              <a:rPr sz="1200" dirty="0">
                <a:latin typeface="Times New Roman"/>
                <a:cs typeface="Times New Roman"/>
              </a:rPr>
              <a:t>molto, in modo che </a:t>
            </a:r>
            <a:r>
              <a:rPr sz="1200" spc="-5" dirty="0">
                <a:latin typeface="Times New Roman"/>
                <a:cs typeface="Times New Roman"/>
              </a:rPr>
              <a:t>bastava </a:t>
            </a:r>
            <a:r>
              <a:rPr sz="1200" dirty="0">
                <a:latin typeface="Times New Roman"/>
                <a:cs typeface="Times New Roman"/>
              </a:rPr>
              <a:t>costruire una </a:t>
            </a:r>
            <a:r>
              <a:rPr sz="1200" spc="-5" dirty="0">
                <a:latin typeface="Times New Roman"/>
                <a:cs typeface="Times New Roman"/>
              </a:rPr>
              <a:t>muraglia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difesa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novanta chilometri </a:t>
            </a:r>
            <a:r>
              <a:rPr sz="1200" dirty="0">
                <a:latin typeface="Times New Roman"/>
                <a:cs typeface="Times New Roman"/>
              </a:rPr>
              <a:t>per proteggere a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territorio </a:t>
            </a:r>
            <a:r>
              <a:rPr sz="1200" dirty="0">
                <a:latin typeface="Times New Roman"/>
                <a:cs typeface="Times New Roman"/>
              </a:rPr>
              <a:t>tra 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fiumi.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3017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(847.6) 76:1.4 </a:t>
            </a:r>
            <a:r>
              <a:rPr sz="1200" spc="-5" dirty="0">
                <a:latin typeface="Times New Roman"/>
                <a:cs typeface="Times New Roman"/>
              </a:rPr>
              <a:t>Dopo l’installazione nel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Eden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necessario adottare </a:t>
            </a:r>
            <a:r>
              <a:rPr sz="1200" dirty="0">
                <a:latin typeface="Times New Roman"/>
                <a:cs typeface="Times New Roman"/>
              </a:rPr>
              <a:t>metodi di vita </a:t>
            </a:r>
            <a:r>
              <a:rPr sz="1200" spc="-5" dirty="0">
                <a:latin typeface="Times New Roman"/>
                <a:cs typeface="Times New Roman"/>
              </a:rPr>
              <a:t>rudimentali; sembrava veramente </a:t>
            </a:r>
            <a:r>
              <a:rPr sz="1200" dirty="0">
                <a:latin typeface="Times New Roman"/>
                <a:cs typeface="Times New Roman"/>
              </a:rPr>
              <a:t>che la 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fosse stata </a:t>
            </a:r>
            <a:r>
              <a:rPr sz="1200" spc="-5" dirty="0">
                <a:latin typeface="Times New Roman"/>
                <a:cs typeface="Times New Roman"/>
              </a:rPr>
              <a:t>maledetta.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stava nuovamente </a:t>
            </a:r>
            <a:r>
              <a:rPr sz="1200" spc="-5" dirty="0">
                <a:latin typeface="Times New Roman"/>
                <a:cs typeface="Times New Roman"/>
              </a:rPr>
              <a:t>seguendo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corso. </a:t>
            </a:r>
            <a:r>
              <a:rPr sz="1200" spc="-5" dirty="0">
                <a:latin typeface="Times New Roman"/>
                <a:cs typeface="Times New Roman"/>
              </a:rPr>
              <a:t>Ora gli Adamiti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costretti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ricavare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stento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vivere da un </a:t>
            </a:r>
            <a:r>
              <a:rPr sz="1200" spc="-5" dirty="0">
                <a:latin typeface="Times New Roman"/>
                <a:cs typeface="Times New Roman"/>
              </a:rPr>
              <a:t>terreno </a:t>
            </a:r>
            <a:r>
              <a:rPr sz="1200" dirty="0">
                <a:latin typeface="Times New Roman"/>
                <a:cs typeface="Times New Roman"/>
              </a:rPr>
              <a:t>non coltivato e </a:t>
            </a:r>
            <a:r>
              <a:rPr sz="1200" spc="-5" dirty="0">
                <a:latin typeface="Times New Roman"/>
                <a:cs typeface="Times New Roman"/>
              </a:rPr>
              <a:t>ad affrontare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della vita di fronte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ostilità 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incompatibilità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naturali</a:t>
            </a:r>
            <a:endParaRPr sz="1200">
              <a:latin typeface="Times New Roman"/>
              <a:cs typeface="Times New Roman"/>
            </a:endParaRPr>
          </a:p>
          <a:p>
            <a:pPr marL="88900" marR="233679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dell’esistenza umana.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avevano trovato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parzialmente </a:t>
            </a:r>
            <a:r>
              <a:rPr sz="1200" spc="-5" dirty="0">
                <a:latin typeface="Times New Roman"/>
                <a:cs typeface="Times New Roman"/>
              </a:rPr>
              <a:t>preparato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loro,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doveva essere </a:t>
            </a:r>
            <a:r>
              <a:rPr sz="1200" dirty="0">
                <a:latin typeface="Times New Roman"/>
                <a:cs typeface="Times New Roman"/>
              </a:rPr>
              <a:t>creato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delle </a:t>
            </a:r>
            <a:r>
              <a:rPr sz="1200" dirty="0">
                <a:latin typeface="Times New Roman"/>
                <a:cs typeface="Times New Roman"/>
              </a:rPr>
              <a:t>loro stesse mani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“sudore della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fronte”.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Caino ed Abele</a:t>
            </a:r>
            <a:endParaRPr sz="1600">
              <a:latin typeface="Times New Roman"/>
              <a:cs typeface="Times New Roman"/>
            </a:endParaRPr>
          </a:p>
          <a:p>
            <a:pPr marL="88900" marR="58991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(848.1) 76:2.1 </a:t>
            </a:r>
            <a:r>
              <a:rPr sz="1200" dirty="0">
                <a:latin typeface="Times New Roman"/>
                <a:cs typeface="Times New Roman"/>
              </a:rPr>
              <a:t>Meno di due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Caino, nacque </a:t>
            </a:r>
            <a:r>
              <a:rPr sz="1200" dirty="0">
                <a:latin typeface="Times New Roman"/>
                <a:cs typeface="Times New Roman"/>
              </a:rPr>
              <a:t>Abele, il primo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Eva a </a:t>
            </a:r>
            <a:r>
              <a:rPr sz="1200" spc="-5" dirty="0">
                <a:latin typeface="Times New Roman"/>
                <a:cs typeface="Times New Roman"/>
              </a:rPr>
              <a:t>nascere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secondo  giardino. Quando </a:t>
            </a:r>
            <a:r>
              <a:rPr sz="1200" dirty="0">
                <a:latin typeface="Times New Roman"/>
                <a:cs typeface="Times New Roman"/>
              </a:rPr>
              <a:t>Abele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anni, </a:t>
            </a:r>
            <a:r>
              <a:rPr sz="1200" dirty="0">
                <a:latin typeface="Times New Roman"/>
                <a:cs typeface="Times New Roman"/>
              </a:rPr>
              <a:t>decise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il pastore; </a:t>
            </a:r>
            <a:r>
              <a:rPr sz="1200" spc="-5" dirty="0">
                <a:latin typeface="Times New Roman"/>
                <a:cs typeface="Times New Roman"/>
              </a:rPr>
              <a:t>Caino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scelto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l’agricoltura.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461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(848.2) 76:2.2 </a:t>
            </a:r>
            <a:r>
              <a:rPr sz="1200" spc="-5" dirty="0">
                <a:latin typeface="Times New Roman"/>
                <a:cs typeface="Times New Roman"/>
              </a:rPr>
              <a:t>Ora,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tempi, era costume </a:t>
            </a:r>
            <a:r>
              <a:rPr sz="1200" dirty="0">
                <a:latin typeface="Times New Roman"/>
                <a:cs typeface="Times New Roman"/>
              </a:rPr>
              <a:t>offrire </a:t>
            </a:r>
            <a:r>
              <a:rPr sz="1200" spc="-5" dirty="0">
                <a:latin typeface="Times New Roman"/>
                <a:cs typeface="Times New Roman"/>
              </a:rPr>
              <a:t>al clero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di </a:t>
            </a:r>
            <a:r>
              <a:rPr sz="1200" dirty="0">
                <a:latin typeface="Times New Roman"/>
                <a:cs typeface="Times New Roman"/>
              </a:rPr>
              <a:t>cui </a:t>
            </a:r>
            <a:r>
              <a:rPr sz="1200" spc="-5" dirty="0">
                <a:latin typeface="Times New Roman"/>
                <a:cs typeface="Times New Roman"/>
              </a:rPr>
              <a:t>si disponeva.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pastori </a:t>
            </a:r>
            <a:r>
              <a:rPr sz="1200" dirty="0">
                <a:latin typeface="Times New Roman"/>
                <a:cs typeface="Times New Roman"/>
              </a:rPr>
              <a:t>portavano </a:t>
            </a:r>
            <a:r>
              <a:rPr sz="1200" spc="-5" dirty="0">
                <a:latin typeface="Times New Roman"/>
                <a:cs typeface="Times New Roman"/>
              </a:rPr>
              <a:t>animali delle </a:t>
            </a:r>
            <a:r>
              <a:rPr sz="1200" dirty="0">
                <a:latin typeface="Times New Roman"/>
                <a:cs typeface="Times New Roman"/>
              </a:rPr>
              <a:t>loro greggi,  i </a:t>
            </a:r>
            <a:r>
              <a:rPr sz="1200" spc="-5" dirty="0">
                <a:latin typeface="Times New Roman"/>
                <a:cs typeface="Times New Roman"/>
              </a:rPr>
              <a:t>contadini frutti dei </a:t>
            </a:r>
            <a:r>
              <a:rPr sz="1200" dirty="0">
                <a:latin typeface="Times New Roman"/>
                <a:cs typeface="Times New Roman"/>
              </a:rPr>
              <a:t>campi;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con questa </a:t>
            </a:r>
            <a:r>
              <a:rPr sz="1200" dirty="0">
                <a:latin typeface="Times New Roman"/>
                <a:cs typeface="Times New Roman"/>
              </a:rPr>
              <a:t>usanza </a:t>
            </a:r>
            <a:r>
              <a:rPr sz="1200" spc="-5" dirty="0">
                <a:latin typeface="Times New Roman"/>
                <a:cs typeface="Times New Roman"/>
              </a:rPr>
              <a:t>Caino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Abele facevano anch’essi delle offerte </a:t>
            </a:r>
            <a:r>
              <a:rPr sz="1200" dirty="0">
                <a:latin typeface="Times New Roman"/>
                <a:cs typeface="Times New Roman"/>
              </a:rPr>
              <a:t>periodiche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023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479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sacerdoti.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giovani avevano discusso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sui rispettivi pregi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mestieri,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Abele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tardò </a:t>
            </a:r>
            <a:r>
              <a:rPr sz="1200" dirty="0">
                <a:latin typeface="Times New Roman"/>
                <a:cs typeface="Times New Roman"/>
              </a:rPr>
              <a:t>a notare che erano  </a:t>
            </a:r>
            <a:r>
              <a:rPr sz="1200" spc="-5" dirty="0">
                <a:latin typeface="Times New Roman"/>
                <a:cs typeface="Times New Roman"/>
              </a:rPr>
              <a:t>preferiti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sacrifici </a:t>
            </a:r>
            <a:r>
              <a:rPr sz="1200" dirty="0">
                <a:latin typeface="Times New Roman"/>
                <a:cs typeface="Times New Roman"/>
              </a:rPr>
              <a:t>di animali. </a:t>
            </a:r>
            <a:r>
              <a:rPr sz="1200" spc="-5" dirty="0">
                <a:latin typeface="Times New Roman"/>
                <a:cs typeface="Times New Roman"/>
              </a:rPr>
              <a:t>Invano </a:t>
            </a:r>
            <a:r>
              <a:rPr sz="1200" dirty="0">
                <a:latin typeface="Times New Roman"/>
                <a:cs typeface="Times New Roman"/>
              </a:rPr>
              <a:t>Caino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appello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tradizioni del </a:t>
            </a:r>
            <a:r>
              <a:rPr sz="1200" spc="-5" dirty="0">
                <a:latin typeface="Times New Roman"/>
                <a:cs typeface="Times New Roman"/>
              </a:rPr>
              <a:t>primo Eden, all’antica preferenza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campi. Ma Abele </a:t>
            </a:r>
            <a:r>
              <a:rPr sz="1200" dirty="0">
                <a:latin typeface="Times New Roman"/>
                <a:cs typeface="Times New Roman"/>
              </a:rPr>
              <a:t>non volle </a:t>
            </a:r>
            <a:r>
              <a:rPr sz="1200" spc="-5" dirty="0">
                <a:latin typeface="Times New Roman"/>
                <a:cs typeface="Times New Roman"/>
              </a:rPr>
              <a:t>ammetterlo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burlò di </a:t>
            </a:r>
            <a:r>
              <a:rPr sz="1200" spc="-5" dirty="0">
                <a:latin typeface="Times New Roman"/>
                <a:cs typeface="Times New Roman"/>
              </a:rPr>
              <a:t>suo fratello maggiore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frustrato.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(848.3) 76:2.3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tempi del </a:t>
            </a:r>
            <a:r>
              <a:rPr sz="1200" spc="-5" dirty="0">
                <a:latin typeface="Times New Roman"/>
                <a:cs typeface="Times New Roman"/>
              </a:rPr>
              <a:t>primo Eden, Adamo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veramente cercato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scoraggiare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offerte </a:t>
            </a:r>
            <a:r>
              <a:rPr sz="1200" dirty="0">
                <a:latin typeface="Times New Roman"/>
                <a:cs typeface="Times New Roman"/>
              </a:rPr>
              <a:t>di animali sacrificali, per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Caino 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precedente </a:t>
            </a:r>
            <a:r>
              <a:rPr sz="1200" dirty="0">
                <a:latin typeface="Times New Roman"/>
                <a:cs typeface="Times New Roman"/>
              </a:rPr>
              <a:t>legittimo per le </a:t>
            </a:r>
            <a:r>
              <a:rPr sz="1200" spc="-5" dirty="0">
                <a:latin typeface="Times New Roman"/>
                <a:cs typeface="Times New Roman"/>
              </a:rPr>
              <a:t>sue asserzioni. Era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organizzare la vita </a:t>
            </a:r>
            <a:r>
              <a:rPr sz="1200" spc="-5" dirty="0">
                <a:latin typeface="Times New Roman"/>
                <a:cs typeface="Times New Roman"/>
              </a:rPr>
              <a:t>religiosa del secondo Eden. </a:t>
            </a:r>
            <a:r>
              <a:rPr sz="1200" spc="5" dirty="0">
                <a:latin typeface="Times New Roman"/>
                <a:cs typeface="Times New Roman"/>
              </a:rPr>
              <a:t>Adamo </a:t>
            </a:r>
            <a:r>
              <a:rPr sz="1200" spc="-5" dirty="0">
                <a:latin typeface="Times New Roman"/>
                <a:cs typeface="Times New Roman"/>
              </a:rPr>
              <a:t>era  preso </a:t>
            </a:r>
            <a:r>
              <a:rPr sz="1200" dirty="0">
                <a:latin typeface="Times New Roman"/>
                <a:cs typeface="Times New Roman"/>
              </a:rPr>
              <a:t>da mille e uno </a:t>
            </a:r>
            <a:r>
              <a:rPr sz="1200" spc="-5" dirty="0">
                <a:latin typeface="Times New Roman"/>
                <a:cs typeface="Times New Roman"/>
              </a:rPr>
              <a:t>dettagli associati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lavori </a:t>
            </a:r>
            <a:r>
              <a:rPr sz="1200" dirty="0">
                <a:latin typeface="Times New Roman"/>
                <a:cs typeface="Times New Roman"/>
              </a:rPr>
              <a:t>di costruzione, di </a:t>
            </a:r>
            <a:r>
              <a:rPr sz="1200" spc="-5" dirty="0">
                <a:latin typeface="Times New Roman"/>
                <a:cs typeface="Times New Roman"/>
              </a:rPr>
              <a:t>difesa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l’agricoltura. </a:t>
            </a:r>
            <a:r>
              <a:rPr sz="1200" dirty="0">
                <a:latin typeface="Times New Roman"/>
                <a:cs typeface="Times New Roman"/>
              </a:rPr>
              <a:t>Essendo molto </a:t>
            </a:r>
            <a:r>
              <a:rPr sz="1200" spc="-5" dirty="0">
                <a:latin typeface="Times New Roman"/>
                <a:cs typeface="Times New Roman"/>
              </a:rPr>
              <a:t>depresso spiritualmente,  egli affidò l’organizzazione del </a:t>
            </a:r>
            <a:r>
              <a:rPr sz="1200" dirty="0">
                <a:latin typeface="Times New Roman"/>
                <a:cs typeface="Times New Roman"/>
              </a:rPr>
              <a:t>culto e </a:t>
            </a:r>
            <a:r>
              <a:rPr sz="1200" spc="-5" dirty="0">
                <a:latin typeface="Times New Roman"/>
                <a:cs typeface="Times New Roman"/>
              </a:rPr>
              <a:t>dell’educazione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quei </a:t>
            </a:r>
            <a:r>
              <a:rPr sz="1200" dirty="0">
                <a:latin typeface="Times New Roman"/>
                <a:cs typeface="Times New Roman"/>
              </a:rPr>
              <a:t>collaboratori di </a:t>
            </a:r>
            <a:r>
              <a:rPr sz="1200" spc="-5" dirty="0">
                <a:latin typeface="Times New Roman"/>
                <a:cs typeface="Times New Roman"/>
              </a:rPr>
              <a:t>stirpe </a:t>
            </a:r>
            <a:r>
              <a:rPr sz="1200" dirty="0">
                <a:latin typeface="Times New Roman"/>
                <a:cs typeface="Times New Roman"/>
              </a:rPr>
              <a:t>nodita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già svolto queste </a:t>
            </a:r>
            <a:r>
              <a:rPr sz="1200" dirty="0">
                <a:latin typeface="Times New Roman"/>
                <a:cs typeface="Times New Roman"/>
              </a:rPr>
              <a:t>funzioni 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giardino. </a:t>
            </a:r>
            <a:r>
              <a:rPr sz="1200" dirty="0">
                <a:latin typeface="Times New Roman"/>
                <a:cs typeface="Times New Roman"/>
              </a:rPr>
              <a:t>Ed in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breve 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noditi </a:t>
            </a:r>
            <a:r>
              <a:rPr sz="1200" spc="-5" dirty="0">
                <a:latin typeface="Times New Roman"/>
                <a:cs typeface="Times New Roman"/>
              </a:rPr>
              <a:t>che officiavano </a:t>
            </a:r>
            <a:r>
              <a:rPr sz="1200" dirty="0">
                <a:latin typeface="Times New Roman"/>
                <a:cs typeface="Times New Roman"/>
              </a:rPr>
              <a:t>cominciarono a </a:t>
            </a:r>
            <a:r>
              <a:rPr sz="1200" spc="-5" dirty="0">
                <a:latin typeface="Times New Roman"/>
                <a:cs typeface="Times New Roman"/>
              </a:rPr>
              <a:t>ritornare ai criteri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regole  dei tempi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preadamici.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38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(848.4) 76:2.4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mai andati </a:t>
            </a:r>
            <a:r>
              <a:rPr sz="1200" spc="-5" dirty="0">
                <a:latin typeface="Times New Roman"/>
                <a:cs typeface="Times New Roman"/>
              </a:rPr>
              <a:t>d’accordo, </a:t>
            </a:r>
            <a:r>
              <a:rPr sz="1200" dirty="0">
                <a:latin typeface="Times New Roman"/>
                <a:cs typeface="Times New Roman"/>
              </a:rPr>
              <a:t>e questa </a:t>
            </a:r>
            <a:r>
              <a:rPr sz="1200" spc="-5" dirty="0">
                <a:latin typeface="Times New Roman"/>
                <a:cs typeface="Times New Roman"/>
              </a:rPr>
              <a:t>faccenda dei sacrifici contribuì ulteriormente ad accrescere </a:t>
            </a:r>
            <a:r>
              <a:rPr sz="1200" dirty="0">
                <a:latin typeface="Times New Roman"/>
                <a:cs typeface="Times New Roman"/>
              </a:rPr>
              <a:t>l’odio  tra di </a:t>
            </a:r>
            <a:r>
              <a:rPr sz="1200" spc="-5" dirty="0">
                <a:latin typeface="Times New Roman"/>
                <a:cs typeface="Times New Roman"/>
              </a:rPr>
              <a:t>loro. Abele sapeva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Adamo ed </a:t>
            </a:r>
            <a:r>
              <a:rPr sz="1200" spc="-5" dirty="0">
                <a:latin typeface="Times New Roman"/>
                <a:cs typeface="Times New Roman"/>
              </a:rPr>
              <a:t>Eva </a:t>
            </a:r>
            <a:r>
              <a:rPr sz="1200" dirty="0">
                <a:latin typeface="Times New Roman"/>
                <a:cs typeface="Times New Roman"/>
              </a:rPr>
              <a:t>e non perdeva </a:t>
            </a:r>
            <a:r>
              <a:rPr sz="1200" spc="-5" dirty="0">
                <a:latin typeface="Times New Roman"/>
                <a:cs typeface="Times New Roman"/>
              </a:rPr>
              <a:t>occasione </a:t>
            </a:r>
            <a:r>
              <a:rPr sz="1200" dirty="0">
                <a:latin typeface="Times New Roman"/>
                <a:cs typeface="Times New Roman"/>
              </a:rPr>
              <a:t>di ricordare a </a:t>
            </a:r>
            <a:r>
              <a:rPr sz="1200" spc="-5" dirty="0">
                <a:latin typeface="Times New Roman"/>
                <a:cs typeface="Times New Roman"/>
              </a:rPr>
              <a:t>Caino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suo  padre. </a:t>
            </a:r>
            <a:r>
              <a:rPr sz="1200" dirty="0">
                <a:latin typeface="Times New Roman"/>
                <a:cs typeface="Times New Roman"/>
              </a:rPr>
              <a:t>Caino non era di pura razza viola poiché suo </a:t>
            </a:r>
            <a:r>
              <a:rPr sz="1200" spc="-5" dirty="0">
                <a:latin typeface="Times New Roman"/>
                <a:cs typeface="Times New Roman"/>
              </a:rPr>
              <a:t>padre apparteneva alla </a:t>
            </a:r>
            <a:r>
              <a:rPr sz="1200" dirty="0">
                <a:latin typeface="Times New Roman"/>
                <a:cs typeface="Times New Roman"/>
              </a:rPr>
              <a:t>razza nodita </a:t>
            </a:r>
            <a:r>
              <a:rPr sz="1200" spc="-5" dirty="0">
                <a:latin typeface="Times New Roman"/>
                <a:cs typeface="Times New Roman"/>
              </a:rPr>
              <a:t>incrociata </a:t>
            </a:r>
            <a:r>
              <a:rPr sz="1200" dirty="0">
                <a:latin typeface="Times New Roman"/>
                <a:cs typeface="Times New Roman"/>
              </a:rPr>
              <a:t>successivamente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spc="5" dirty="0">
                <a:latin typeface="Times New Roman"/>
                <a:cs typeface="Times New Roman"/>
              </a:rPr>
              <a:t>uomini  </a:t>
            </a:r>
            <a:r>
              <a:rPr sz="1200" dirty="0">
                <a:latin typeface="Times New Roman"/>
                <a:cs typeface="Times New Roman"/>
              </a:rPr>
              <a:t>blu e </a:t>
            </a:r>
            <a:r>
              <a:rPr sz="1200" spc="-5" dirty="0">
                <a:latin typeface="Times New Roman"/>
                <a:cs typeface="Times New Roman"/>
              </a:rPr>
              <a:t>rossi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stirpe </a:t>
            </a:r>
            <a:r>
              <a:rPr sz="1200" spc="-5" dirty="0">
                <a:latin typeface="Times New Roman"/>
                <a:cs typeface="Times New Roman"/>
              </a:rPr>
              <a:t>andonica </a:t>
            </a:r>
            <a:r>
              <a:rPr sz="1200" dirty="0">
                <a:latin typeface="Times New Roman"/>
                <a:cs typeface="Times New Roman"/>
              </a:rPr>
              <a:t>aborigena. E tutto ciò, unito </a:t>
            </a:r>
            <a:r>
              <a:rPr sz="1200" spc="-5" dirty="0">
                <a:latin typeface="Times New Roman"/>
                <a:cs typeface="Times New Roman"/>
              </a:rPr>
              <a:t>alla sua naturale eredità bellicosa,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Caino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nutrire </a:t>
            </a:r>
            <a:r>
              <a:rPr sz="1200" dirty="0">
                <a:latin typeface="Times New Roman"/>
                <a:cs typeface="Times New Roman"/>
              </a:rPr>
              <a:t>un odio  </a:t>
            </a:r>
            <a:r>
              <a:rPr sz="1200" spc="-5" dirty="0">
                <a:latin typeface="Times New Roman"/>
                <a:cs typeface="Times New Roman"/>
              </a:rPr>
              <a:t>sempre maggiore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suo fratello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giovane.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58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(848.5) 76:2.5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giovani avevano rispettivamente </a:t>
            </a:r>
            <a:r>
              <a:rPr sz="1200" dirty="0">
                <a:latin typeface="Times New Roman"/>
                <a:cs typeface="Times New Roman"/>
              </a:rPr>
              <a:t>diciotto e </a:t>
            </a:r>
            <a:r>
              <a:rPr sz="1200" spc="-5" dirty="0">
                <a:latin typeface="Times New Roman"/>
                <a:cs typeface="Times New Roman"/>
              </a:rPr>
              <a:t>vent’anni </a:t>
            </a:r>
            <a:r>
              <a:rPr sz="1200" dirty="0">
                <a:latin typeface="Times New Roman"/>
                <a:cs typeface="Times New Roman"/>
              </a:rPr>
              <a:t>quando la tensione tra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fu definitivamente risolta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dileggi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Abele infuriarono </a:t>
            </a:r>
            <a:r>
              <a:rPr sz="1200" dirty="0">
                <a:latin typeface="Times New Roman"/>
                <a:cs typeface="Times New Roman"/>
              </a:rPr>
              <a:t>talmente il </a:t>
            </a:r>
            <a:r>
              <a:rPr sz="1200" spc="-5" dirty="0">
                <a:latin typeface="Times New Roman"/>
                <a:cs typeface="Times New Roman"/>
              </a:rPr>
              <a:t>suo bellicoso fratello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Caino si scagliò con collera su </a:t>
            </a:r>
            <a:r>
              <a:rPr sz="1200" dirty="0">
                <a:latin typeface="Times New Roman"/>
                <a:cs typeface="Times New Roman"/>
              </a:rPr>
              <a:t>di lui e lo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uccise.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(848.6) 76:2.6 </a:t>
            </a:r>
            <a:r>
              <a:rPr sz="1200" spc="-5" dirty="0">
                <a:latin typeface="Times New Roman"/>
                <a:cs typeface="Times New Roman"/>
              </a:rPr>
              <a:t>L’analisi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Abele conferma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valore dell’ambiente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dell’educazione come </a:t>
            </a:r>
            <a:r>
              <a:rPr sz="1200" dirty="0">
                <a:latin typeface="Times New Roman"/>
                <a:cs typeface="Times New Roman"/>
              </a:rPr>
              <a:t>fattori di sviluppo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88900" marR="1733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carattere. Abele aveva un’eredità </a:t>
            </a:r>
            <a:r>
              <a:rPr sz="1200" dirty="0">
                <a:latin typeface="Times New Roman"/>
                <a:cs typeface="Times New Roman"/>
              </a:rPr>
              <a:t>ideale, e l’eredità è la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carattere; </a:t>
            </a:r>
            <a:r>
              <a:rPr sz="1200" dirty="0">
                <a:latin typeface="Times New Roman"/>
                <a:cs typeface="Times New Roman"/>
              </a:rPr>
              <a:t>ma l’influenza di un ambiente </a:t>
            </a:r>
            <a:r>
              <a:rPr sz="1200" spc="-5" dirty="0">
                <a:latin typeface="Times New Roman"/>
                <a:cs typeface="Times New Roman"/>
              </a:rPr>
              <a:t>inferiore </a:t>
            </a:r>
            <a:r>
              <a:rPr sz="1200" spc="5" dirty="0">
                <a:latin typeface="Times New Roman"/>
                <a:cs typeface="Times New Roman"/>
              </a:rPr>
              <a:t>neutralizzò 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questa splendida </a:t>
            </a:r>
            <a:r>
              <a:rPr sz="1200" spc="-5" dirty="0">
                <a:latin typeface="Times New Roman"/>
                <a:cs typeface="Times New Roman"/>
              </a:rPr>
              <a:t>eredità. </a:t>
            </a:r>
            <a:r>
              <a:rPr sz="1200" dirty="0">
                <a:latin typeface="Times New Roman"/>
                <a:cs typeface="Times New Roman"/>
              </a:rPr>
              <a:t>Abele, </a:t>
            </a:r>
            <a:r>
              <a:rPr sz="1200" spc="-5" dirty="0">
                <a:latin typeface="Times New Roman"/>
                <a:cs typeface="Times New Roman"/>
              </a:rPr>
              <a:t>specialmente </a:t>
            </a:r>
            <a:r>
              <a:rPr sz="1200" dirty="0">
                <a:latin typeface="Times New Roman"/>
                <a:cs typeface="Times New Roman"/>
              </a:rPr>
              <a:t>durante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primi anni, </a:t>
            </a:r>
            <a:r>
              <a:rPr sz="1200" spc="-5" dirty="0">
                <a:latin typeface="Times New Roman"/>
                <a:cs typeface="Times New Roman"/>
              </a:rPr>
              <a:t>fu grandemente influenzato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ambiente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356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673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lunghi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 radiante.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impiantata dai Portatori </a:t>
            </a:r>
            <a:r>
              <a:rPr sz="1200" dirty="0">
                <a:latin typeface="Times New Roman"/>
                <a:cs typeface="Times New Roman"/>
              </a:rPr>
              <a:t>di Vita è </a:t>
            </a:r>
            <a:r>
              <a:rPr sz="1200" spc="-5" dirty="0">
                <a:latin typeface="Times New Roman"/>
                <a:cs typeface="Times New Roman"/>
              </a:rPr>
              <a:t>assolutamente resistente </a:t>
            </a:r>
            <a:r>
              <a:rPr sz="1200" dirty="0">
                <a:latin typeface="Times New Roman"/>
                <a:cs typeface="Times New Roman"/>
              </a:rPr>
              <a:t>a tutto questo </a:t>
            </a:r>
            <a:r>
              <a:rPr sz="1200" spc="-5" dirty="0">
                <a:latin typeface="Times New Roman"/>
                <a:cs typeface="Times New Roman"/>
              </a:rPr>
              <a:t>stupefacente </a:t>
            </a:r>
            <a:r>
              <a:rPr sz="1200" spc="5" dirty="0">
                <a:latin typeface="Times New Roman"/>
                <a:cs typeface="Times New Roman"/>
              </a:rPr>
              <a:t>flusso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corti raggi spaziali d’energia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09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(667.4) 58:3.5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condizioni cosmiche essenziali dovevano evolversi verso </a:t>
            </a:r>
            <a:r>
              <a:rPr sz="1200" dirty="0">
                <a:latin typeface="Times New Roman"/>
                <a:cs typeface="Times New Roman"/>
              </a:rPr>
              <a:t>una condizione </a:t>
            </a:r>
            <a:r>
              <a:rPr sz="1200" spc="-5" dirty="0">
                <a:latin typeface="Times New Roman"/>
                <a:cs typeface="Times New Roman"/>
              </a:rPr>
              <a:t>favorevole prima che </a:t>
            </a:r>
            <a:r>
              <a:rPr sz="1200" dirty="0">
                <a:latin typeface="Times New Roman"/>
                <a:cs typeface="Times New Roman"/>
              </a:rPr>
              <a:t>i Portatori di  Vita </a:t>
            </a:r>
            <a:r>
              <a:rPr sz="1200" spc="-5" dirty="0">
                <a:latin typeface="Times New Roman"/>
                <a:cs typeface="Times New Roman"/>
              </a:rPr>
              <a:t>potessero </a:t>
            </a:r>
            <a:r>
              <a:rPr sz="1200" dirty="0">
                <a:latin typeface="Times New Roman"/>
                <a:cs typeface="Times New Roman"/>
              </a:rPr>
              <a:t>cominciare </a:t>
            </a:r>
            <a:r>
              <a:rPr sz="1200" spc="-5" dirty="0">
                <a:latin typeface="Times New Roman"/>
                <a:cs typeface="Times New Roman"/>
              </a:rPr>
              <a:t>effettivamente ad </a:t>
            </a:r>
            <a:r>
              <a:rPr sz="1200" dirty="0">
                <a:latin typeface="Times New Roman"/>
                <a:cs typeface="Times New Roman"/>
              </a:rPr>
              <a:t>istituire la vita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L’era degli albori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vita</a:t>
            </a:r>
            <a:endParaRPr sz="1600">
              <a:latin typeface="Times New Roman"/>
              <a:cs typeface="Times New Roman"/>
            </a:endParaRPr>
          </a:p>
          <a:p>
            <a:pPr marL="88900" marR="9525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(667.5) 58:4.1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noi siamo </a:t>
            </a:r>
            <a:r>
              <a:rPr sz="1200" spc="-5" dirty="0">
                <a:latin typeface="Times New Roman"/>
                <a:cs typeface="Times New Roman"/>
              </a:rPr>
              <a:t>chiamati Portatori </a:t>
            </a:r>
            <a:r>
              <a:rPr sz="1200" dirty="0">
                <a:latin typeface="Times New Roman"/>
                <a:cs typeface="Times New Roman"/>
              </a:rPr>
              <a:t>di Vita non </a:t>
            </a:r>
            <a:r>
              <a:rPr sz="1200" spc="-5" dirty="0">
                <a:latin typeface="Times New Roman"/>
                <a:cs typeface="Times New Roman"/>
              </a:rPr>
              <a:t>deve confondervi. Noi possiamo portare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pianeti, e lo  </a:t>
            </a:r>
            <a:r>
              <a:rPr sz="1200" spc="-5" dirty="0">
                <a:latin typeface="Times New Roman"/>
                <a:cs typeface="Times New Roman"/>
              </a:rPr>
              <a:t>facciamo, </a:t>
            </a:r>
            <a:r>
              <a:rPr sz="1200" dirty="0">
                <a:latin typeface="Times New Roman"/>
                <a:cs typeface="Times New Roman"/>
              </a:rPr>
              <a:t>ma non abbiamo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su Urantia.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unica,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avuto origine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pianeta. Questa </a:t>
            </a:r>
            <a:r>
              <a:rPr sz="1200" spc="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è un  mondo di </a:t>
            </a:r>
            <a:r>
              <a:rPr sz="1200" spc="-5" dirty="0">
                <a:latin typeface="Times New Roman"/>
                <a:cs typeface="Times New Roman"/>
              </a:rPr>
              <a:t>modificazione della vita. </a:t>
            </a:r>
            <a:r>
              <a:rPr sz="1200" dirty="0">
                <a:latin typeface="Times New Roman"/>
                <a:cs typeface="Times New Roman"/>
              </a:rPr>
              <a:t>Tutta la vita che vi </a:t>
            </a:r>
            <a:r>
              <a:rPr sz="1200" spc="-5" dirty="0">
                <a:latin typeface="Times New Roman"/>
                <a:cs typeface="Times New Roman"/>
              </a:rPr>
              <a:t>appare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elaborata </a:t>
            </a:r>
            <a:r>
              <a:rPr sz="1200" dirty="0">
                <a:latin typeface="Times New Roman"/>
                <a:cs typeface="Times New Roman"/>
              </a:rPr>
              <a:t>da noi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sul pianeta; </a:t>
            </a:r>
            <a:r>
              <a:rPr sz="1200" dirty="0">
                <a:latin typeface="Times New Roman"/>
                <a:cs typeface="Times New Roman"/>
              </a:rPr>
              <a:t>e non c’è </a:t>
            </a:r>
            <a:r>
              <a:rPr sz="1200" spc="-5" dirty="0">
                <a:latin typeface="Times New Roman"/>
                <a:cs typeface="Times New Roman"/>
              </a:rPr>
              <a:t>nessun altro  </a:t>
            </a:r>
            <a:r>
              <a:rPr sz="1200" dirty="0">
                <a:latin typeface="Times New Roman"/>
                <a:cs typeface="Times New Roman"/>
              </a:rPr>
              <a:t>mondo in tutto </a:t>
            </a:r>
            <a:r>
              <a:rPr sz="1200" spc="-5" dirty="0">
                <a:latin typeface="Times New Roman"/>
                <a:cs typeface="Times New Roman"/>
              </a:rPr>
              <a:t>Satania,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Nebadon, che abbia un’esistenza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esattamente simile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(667.6) 58:4.2 </a:t>
            </a:r>
            <a:r>
              <a:rPr sz="1200" i="1" dirty="0">
                <a:latin typeface="Times New Roman"/>
                <a:cs typeface="Times New Roman"/>
              </a:rPr>
              <a:t>550.000.000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dei Portatori di Vita </a:t>
            </a:r>
            <a:r>
              <a:rPr sz="1200" spc="-5" dirty="0">
                <a:latin typeface="Times New Roman"/>
                <a:cs typeface="Times New Roman"/>
              </a:rPr>
              <a:t>ritornò su Urantia.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collaborazione con alcune </a:t>
            </a:r>
            <a:r>
              <a:rPr sz="1200" dirty="0">
                <a:latin typeface="Times New Roman"/>
                <a:cs typeface="Times New Roman"/>
              </a:rPr>
              <a:t>potenze spirituali e  </a:t>
            </a:r>
            <a:r>
              <a:rPr sz="1200" spc="-5" dirty="0">
                <a:latin typeface="Times New Roman"/>
                <a:cs typeface="Times New Roman"/>
              </a:rPr>
              <a:t>con certe forze </a:t>
            </a:r>
            <a:r>
              <a:rPr sz="1200" dirty="0">
                <a:latin typeface="Times New Roman"/>
                <a:cs typeface="Times New Roman"/>
              </a:rPr>
              <a:t>superfisiche noi </a:t>
            </a:r>
            <a:r>
              <a:rPr sz="1200" spc="-5" dirty="0">
                <a:latin typeface="Times New Roman"/>
                <a:cs typeface="Times New Roman"/>
              </a:rPr>
              <a:t>organizzammo ed inaugurammo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modelli originali </a:t>
            </a:r>
            <a:r>
              <a:rPr sz="1200" dirty="0">
                <a:latin typeface="Times New Roman"/>
                <a:cs typeface="Times New Roman"/>
              </a:rPr>
              <a:t>di vita di questo mondo e li </a:t>
            </a:r>
            <a:r>
              <a:rPr sz="1200" spc="-5" dirty="0">
                <a:latin typeface="Times New Roman"/>
                <a:cs typeface="Times New Roman"/>
              </a:rPr>
              <a:t>impiantammo </a:t>
            </a:r>
            <a:r>
              <a:rPr sz="1200" spc="5" dirty="0">
                <a:latin typeface="Times New Roman"/>
                <a:cs typeface="Times New Roman"/>
              </a:rPr>
              <a:t>nelle  </a:t>
            </a:r>
            <a:r>
              <a:rPr sz="1200" spc="-5" dirty="0">
                <a:latin typeface="Times New Roman"/>
                <a:cs typeface="Times New Roman"/>
              </a:rPr>
              <a:t>acque </a:t>
            </a:r>
            <a:r>
              <a:rPr sz="1200" dirty="0">
                <a:latin typeface="Times New Roman"/>
                <a:cs typeface="Times New Roman"/>
              </a:rPr>
              <a:t>ospitali 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dirty="0">
                <a:latin typeface="Times New Roman"/>
                <a:cs typeface="Times New Roman"/>
              </a:rPr>
              <a:t>Tutta la vita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(ad </a:t>
            </a:r>
            <a:r>
              <a:rPr sz="1200" spc="-5" dirty="0">
                <a:latin typeface="Times New Roman"/>
                <a:cs typeface="Times New Roman"/>
              </a:rPr>
              <a:t>eccezione delle personalità extraplanetarie) </a:t>
            </a:r>
            <a:r>
              <a:rPr sz="1200" dirty="0">
                <a:latin typeface="Times New Roman"/>
                <a:cs typeface="Times New Roman"/>
              </a:rPr>
              <a:t>esistita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ai tempi di </a:t>
            </a:r>
            <a:r>
              <a:rPr sz="1200" spc="-5" dirty="0">
                <a:latin typeface="Times New Roman"/>
                <a:cs typeface="Times New Roman"/>
              </a:rPr>
              <a:t>Caligastia,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Principe Planetario, </a:t>
            </a:r>
            <a:r>
              <a:rPr sz="1200" dirty="0">
                <a:latin typeface="Times New Roman"/>
                <a:cs typeface="Times New Roman"/>
              </a:rPr>
              <a:t>ha avuto </a:t>
            </a:r>
            <a:r>
              <a:rPr sz="1200" spc="-5" dirty="0">
                <a:latin typeface="Times New Roman"/>
                <a:cs typeface="Times New Roman"/>
              </a:rPr>
              <a:t>origine nei </a:t>
            </a:r>
            <a:r>
              <a:rPr sz="1200" dirty="0">
                <a:latin typeface="Times New Roman"/>
                <a:cs typeface="Times New Roman"/>
              </a:rPr>
              <a:t>nostri tre impianti </a:t>
            </a:r>
            <a:r>
              <a:rPr sz="1200" spc="-5" dirty="0">
                <a:latin typeface="Times New Roman"/>
                <a:cs typeface="Times New Roman"/>
              </a:rPr>
              <a:t>originali, identici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simultanei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marina. Questi </a:t>
            </a:r>
            <a:r>
              <a:rPr sz="1200" dirty="0">
                <a:latin typeface="Times New Roman"/>
                <a:cs typeface="Times New Roman"/>
              </a:rPr>
              <a:t>tre impianti di vita  sono </a:t>
            </a:r>
            <a:r>
              <a:rPr sz="1200" spc="-5" dirty="0">
                <a:latin typeface="Times New Roman"/>
                <a:cs typeface="Times New Roman"/>
              </a:rPr>
              <a:t>stati denominati: </a:t>
            </a:r>
            <a:r>
              <a:rPr sz="1200" i="1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Eurasiano-Africano, </a:t>
            </a:r>
            <a:r>
              <a:rPr sz="1200" i="1" dirty="0">
                <a:latin typeface="Times New Roman"/>
                <a:cs typeface="Times New Roman"/>
              </a:rPr>
              <a:t>orientale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Australasiano,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occidentale, </a:t>
            </a:r>
            <a:r>
              <a:rPr sz="1200" spc="-5" dirty="0">
                <a:latin typeface="Times New Roman"/>
                <a:cs typeface="Times New Roman"/>
              </a:rPr>
              <a:t>comprendente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Groenlandia </a:t>
            </a:r>
            <a:r>
              <a:rPr sz="1200" dirty="0">
                <a:latin typeface="Times New Roman"/>
                <a:cs typeface="Times New Roman"/>
              </a:rPr>
              <a:t>e le  </a:t>
            </a:r>
            <a:r>
              <a:rPr sz="1200" spc="-5" dirty="0">
                <a:latin typeface="Times New Roman"/>
                <a:cs typeface="Times New Roman"/>
              </a:rPr>
              <a:t>Americhe.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57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(668.1) 58:4.3 </a:t>
            </a:r>
            <a:r>
              <a:rPr sz="1200" i="1" dirty="0">
                <a:latin typeface="Times New Roman"/>
                <a:cs typeface="Times New Roman"/>
              </a:rPr>
              <a:t>500.000.000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vegetale marina primitiva era </a:t>
            </a:r>
            <a:r>
              <a:rPr sz="1200" dirty="0">
                <a:latin typeface="Times New Roman"/>
                <a:cs typeface="Times New Roman"/>
              </a:rPr>
              <a:t>ben stabilita </a:t>
            </a:r>
            <a:r>
              <a:rPr sz="1200" spc="-5" dirty="0">
                <a:latin typeface="Times New Roman"/>
                <a:cs typeface="Times New Roman"/>
              </a:rPr>
              <a:t>su Urantia.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Groenlandia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massa </a:t>
            </a:r>
            <a:r>
              <a:rPr sz="1200" dirty="0">
                <a:latin typeface="Times New Roman"/>
                <a:cs typeface="Times New Roman"/>
              </a:rPr>
              <a:t>di terre  </a:t>
            </a:r>
            <a:r>
              <a:rPr sz="1200" spc="-5" dirty="0">
                <a:latin typeface="Times New Roman"/>
                <a:cs typeface="Times New Roman"/>
              </a:rPr>
              <a:t>artiche, così come l’America del </a:t>
            </a:r>
            <a:r>
              <a:rPr sz="1200" dirty="0">
                <a:latin typeface="Times New Roman"/>
                <a:cs typeface="Times New Roman"/>
              </a:rPr>
              <a:t>Nord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Sud, </a:t>
            </a:r>
            <a:r>
              <a:rPr sz="1200" spc="-5" dirty="0">
                <a:latin typeface="Times New Roman"/>
                <a:cs typeface="Times New Roman"/>
              </a:rPr>
              <a:t>cominciavano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lunga e lenta deriva verso </a:t>
            </a:r>
            <a:r>
              <a:rPr sz="1200" spc="-5" dirty="0">
                <a:latin typeface="Times New Roman"/>
                <a:cs typeface="Times New Roman"/>
              </a:rPr>
              <a:t>ovest. L’Africa si </a:t>
            </a:r>
            <a:r>
              <a:rPr sz="1200" dirty="0">
                <a:latin typeface="Times New Roman"/>
                <a:cs typeface="Times New Roman"/>
              </a:rPr>
              <a:t>spostava  </a:t>
            </a:r>
            <a:r>
              <a:rPr sz="1200" spc="-5" dirty="0">
                <a:latin typeface="Times New Roman"/>
                <a:cs typeface="Times New Roman"/>
              </a:rPr>
              <a:t>leggermente </a:t>
            </a:r>
            <a:r>
              <a:rPr sz="1200" dirty="0">
                <a:latin typeface="Times New Roman"/>
                <a:cs typeface="Times New Roman"/>
              </a:rPr>
              <a:t>verso sud, </a:t>
            </a:r>
            <a:r>
              <a:rPr sz="1200" spc="-5" dirty="0">
                <a:latin typeface="Times New Roman"/>
                <a:cs typeface="Times New Roman"/>
              </a:rPr>
              <a:t>creando </a:t>
            </a:r>
            <a:r>
              <a:rPr sz="1200" dirty="0">
                <a:latin typeface="Times New Roman"/>
                <a:cs typeface="Times New Roman"/>
              </a:rPr>
              <a:t>un bacino est-ovest, il </a:t>
            </a:r>
            <a:r>
              <a:rPr sz="1200" spc="-5" dirty="0">
                <a:latin typeface="Times New Roman"/>
                <a:cs typeface="Times New Roman"/>
              </a:rPr>
              <a:t>bacino Mediterraneo,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essa stessa ed </a:t>
            </a:r>
            <a:r>
              <a:rPr sz="1200" dirty="0">
                <a:latin typeface="Times New Roman"/>
                <a:cs typeface="Times New Roman"/>
              </a:rPr>
              <a:t>il continente </a:t>
            </a:r>
            <a:r>
              <a:rPr sz="1200" spc="-5" dirty="0">
                <a:latin typeface="Times New Roman"/>
                <a:cs typeface="Times New Roman"/>
              </a:rPr>
              <a:t>madre.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L’Antartico,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72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048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sfavorevole. Egli sarebbe </a:t>
            </a:r>
            <a:r>
              <a:rPr sz="1200" dirty="0">
                <a:latin typeface="Times New Roman"/>
                <a:cs typeface="Times New Roman"/>
              </a:rPr>
              <a:t>divenuto una </a:t>
            </a:r>
            <a:r>
              <a:rPr sz="1200" spc="-5" dirty="0">
                <a:latin typeface="Times New Roman"/>
                <a:cs typeface="Times New Roman"/>
              </a:rPr>
              <a:t>persona completamente differente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vissuto fino </a:t>
            </a:r>
            <a:r>
              <a:rPr sz="1200" spc="-5" dirty="0">
                <a:latin typeface="Times New Roman"/>
                <a:cs typeface="Times New Roman"/>
              </a:rPr>
              <a:t>all’età </a:t>
            </a:r>
            <a:r>
              <a:rPr sz="1200" dirty="0">
                <a:latin typeface="Times New Roman"/>
                <a:cs typeface="Times New Roman"/>
              </a:rPr>
              <a:t>di venticinque o trent’anni; la  </a:t>
            </a:r>
            <a:r>
              <a:rPr sz="1200" spc="-5" dirty="0">
                <a:latin typeface="Times New Roman"/>
                <a:cs typeface="Times New Roman"/>
              </a:rPr>
              <a:t>sua superba eredità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allora emersa. </a:t>
            </a:r>
            <a:r>
              <a:rPr sz="1200" dirty="0">
                <a:latin typeface="Times New Roman"/>
                <a:cs typeface="Times New Roman"/>
              </a:rPr>
              <a:t>Mentre un </a:t>
            </a:r>
            <a:r>
              <a:rPr sz="1200" spc="-5" dirty="0">
                <a:latin typeface="Times New Roman"/>
                <a:cs typeface="Times New Roman"/>
              </a:rPr>
              <a:t>ambiente </a:t>
            </a:r>
            <a:r>
              <a:rPr sz="1200" dirty="0">
                <a:latin typeface="Times New Roman"/>
                <a:cs typeface="Times New Roman"/>
              </a:rPr>
              <a:t>buono non può </a:t>
            </a:r>
            <a:r>
              <a:rPr sz="1200" spc="-5" dirty="0">
                <a:latin typeface="Times New Roman"/>
                <a:cs typeface="Times New Roman"/>
              </a:rPr>
              <a:t>contribuire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vincere realmente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difetti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un’eredità mediocre,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ambiente cattivo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danneggiare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efficacemente </a:t>
            </a:r>
            <a:r>
              <a:rPr sz="1200" dirty="0">
                <a:latin typeface="Times New Roman"/>
                <a:cs typeface="Times New Roman"/>
              </a:rPr>
              <a:t>un’eccellente </a:t>
            </a:r>
            <a:r>
              <a:rPr sz="1200" spc="-5" dirty="0">
                <a:latin typeface="Times New Roman"/>
                <a:cs typeface="Times New Roman"/>
              </a:rPr>
              <a:t>eredità, almeno </a:t>
            </a:r>
            <a:r>
              <a:rPr sz="1200" spc="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primi </a:t>
            </a:r>
            <a:r>
              <a:rPr sz="1200" dirty="0">
                <a:latin typeface="Times New Roman"/>
                <a:cs typeface="Times New Roman"/>
              </a:rPr>
              <a:t>anni di vita.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buon </a:t>
            </a:r>
            <a:r>
              <a:rPr sz="1200" spc="-5" dirty="0">
                <a:latin typeface="Times New Roman"/>
                <a:cs typeface="Times New Roman"/>
              </a:rPr>
              <a:t>ambiente 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un’educazione adeguata sono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terreno </a:t>
            </a:r>
            <a:r>
              <a:rPr sz="1200" dirty="0">
                <a:latin typeface="Times New Roman"/>
                <a:cs typeface="Times New Roman"/>
              </a:rPr>
              <a:t>e l’atmosfera </a:t>
            </a:r>
            <a:r>
              <a:rPr sz="1200" spc="-5" dirty="0">
                <a:latin typeface="Times New Roman"/>
                <a:cs typeface="Times New Roman"/>
              </a:rPr>
              <a:t>indispensabili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di una buona </a:t>
            </a:r>
            <a:r>
              <a:rPr sz="1200" spc="-5" dirty="0">
                <a:latin typeface="Times New Roman"/>
                <a:cs typeface="Times New Roman"/>
              </a:rPr>
              <a:t>eredità.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(849.1) 76:2.7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Abele seppero della sua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cani </a:t>
            </a:r>
            <a:r>
              <a:rPr sz="1200" dirty="0">
                <a:latin typeface="Times New Roman"/>
                <a:cs typeface="Times New Roman"/>
              </a:rPr>
              <a:t>riportarono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le greggi senza il loro </a:t>
            </a:r>
            <a:r>
              <a:rPr sz="1200" spc="-5" dirty="0">
                <a:latin typeface="Times New Roman"/>
                <a:cs typeface="Times New Roman"/>
              </a:rPr>
              <a:t>padrone. Per  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Eva, </a:t>
            </a:r>
            <a:r>
              <a:rPr sz="1200" dirty="0">
                <a:latin typeface="Times New Roman"/>
                <a:cs typeface="Times New Roman"/>
              </a:rPr>
              <a:t>Caino stava </a:t>
            </a:r>
            <a:r>
              <a:rPr sz="1200" spc="-5" dirty="0">
                <a:latin typeface="Times New Roman"/>
                <a:cs typeface="Times New Roman"/>
              </a:rPr>
              <a:t>diventando </a:t>
            </a:r>
            <a:r>
              <a:rPr sz="1200" dirty="0">
                <a:latin typeface="Times New Roman"/>
                <a:cs typeface="Times New Roman"/>
              </a:rPr>
              <a:t>rapidamente il sinistro </a:t>
            </a:r>
            <a:r>
              <a:rPr sz="1200" spc="-5" dirty="0">
                <a:latin typeface="Times New Roman"/>
                <a:cs typeface="Times New Roman"/>
              </a:rPr>
              <a:t>ricordo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follia, ed essi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incoraggiarono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decisione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giardino.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69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(849.2) 76:2.8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di Caino in </a:t>
            </a:r>
            <a:r>
              <a:rPr sz="1200" spc="-5" dirty="0">
                <a:latin typeface="Times New Roman"/>
                <a:cs typeface="Times New Roman"/>
              </a:rPr>
              <a:t>Mesopotamia </a:t>
            </a:r>
            <a:r>
              <a:rPr sz="1200" dirty="0">
                <a:latin typeface="Times New Roman"/>
                <a:cs typeface="Times New Roman"/>
              </a:rPr>
              <a:t>non era stata </a:t>
            </a:r>
            <a:r>
              <a:rPr sz="1200" spc="-5" dirty="0">
                <a:latin typeface="Times New Roman"/>
                <a:cs typeface="Times New Roman"/>
              </a:rPr>
              <a:t>proprio felice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egli rappresentava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particolarmente  simbolico l’errore. Non </a:t>
            </a:r>
            <a:r>
              <a:rPr sz="1200" dirty="0">
                <a:latin typeface="Times New Roman"/>
                <a:cs typeface="Times New Roman"/>
              </a:rPr>
              <a:t>era tanto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fossero cattivi con </a:t>
            </a:r>
            <a:r>
              <a:rPr sz="1200" dirty="0">
                <a:latin typeface="Times New Roman"/>
                <a:cs typeface="Times New Roman"/>
              </a:rPr>
              <a:t>lui, ma </a:t>
            </a:r>
            <a:r>
              <a:rPr sz="1200" spc="-5" dirty="0">
                <a:latin typeface="Times New Roman"/>
                <a:cs typeface="Times New Roman"/>
              </a:rPr>
              <a:t>si rendeva conto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subconscio risentimento 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presenza. Ma Caino sapeva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giacché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portava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marchio tribale, sarebbe </a:t>
            </a:r>
            <a:r>
              <a:rPr sz="1200" dirty="0">
                <a:latin typeface="Times New Roman"/>
                <a:cs typeface="Times New Roman"/>
              </a:rPr>
              <a:t>stato ucciso dai primi uomini delle tribù  vicine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l’avessero </a:t>
            </a:r>
            <a:r>
              <a:rPr sz="1200" spc="-5" dirty="0">
                <a:latin typeface="Times New Roman"/>
                <a:cs typeface="Times New Roman"/>
              </a:rPr>
              <a:t>incontrato.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rimorso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portarono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pentirsi. Caino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abitato da un  </a:t>
            </a:r>
            <a:r>
              <a:rPr sz="1200" spc="-5" dirty="0">
                <a:latin typeface="Times New Roman"/>
                <a:cs typeface="Times New Roman"/>
              </a:rPr>
              <a:t>Aggiustatore, </a:t>
            </a:r>
            <a:r>
              <a:rPr sz="1200" dirty="0">
                <a:latin typeface="Times New Roman"/>
                <a:cs typeface="Times New Roman"/>
              </a:rPr>
              <a:t>aveva sempre </a:t>
            </a:r>
            <a:r>
              <a:rPr sz="1200" spc="-5" dirty="0">
                <a:latin typeface="Times New Roman"/>
                <a:cs typeface="Times New Roman"/>
              </a:rPr>
              <a:t>sfidato </a:t>
            </a:r>
            <a:r>
              <a:rPr sz="1200" dirty="0">
                <a:latin typeface="Times New Roman"/>
                <a:cs typeface="Times New Roman"/>
              </a:rPr>
              <a:t>la disciplina </a:t>
            </a:r>
            <a:r>
              <a:rPr sz="1200" spc="-5" dirty="0">
                <a:latin typeface="Times New Roman"/>
                <a:cs typeface="Times New Roman"/>
              </a:rPr>
              <a:t>familiare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disdegnato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padre. Ma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andò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Eva, sua </a:t>
            </a:r>
            <a:r>
              <a:rPr sz="1200" spc="5" dirty="0">
                <a:latin typeface="Times New Roman"/>
                <a:cs typeface="Times New Roman"/>
              </a:rPr>
              <a:t>madre,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chiese aiuto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guida spirituali,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cercò sinceramente l’assistenza divina,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venne </a:t>
            </a:r>
            <a:r>
              <a:rPr sz="1200" spc="-5" dirty="0">
                <a:latin typeface="Times New Roman"/>
                <a:cs typeface="Times New Roman"/>
              </a:rPr>
              <a:t>ad abitare </a:t>
            </a:r>
            <a:r>
              <a:rPr sz="1200" dirty="0">
                <a:latin typeface="Times New Roman"/>
                <a:cs typeface="Times New Roman"/>
              </a:rPr>
              <a:t>in lui. E questo  </a:t>
            </a:r>
            <a:r>
              <a:rPr sz="1200" spc="-5" dirty="0">
                <a:latin typeface="Times New Roman"/>
                <a:cs typeface="Times New Roman"/>
              </a:rPr>
              <a:t>Aggiustatore, che </a:t>
            </a:r>
            <a:r>
              <a:rPr sz="1200" dirty="0">
                <a:latin typeface="Times New Roman"/>
                <a:cs typeface="Times New Roman"/>
              </a:rPr>
              <a:t>dimorava </a:t>
            </a:r>
            <a:r>
              <a:rPr sz="1200" spc="-5" dirty="0">
                <a:latin typeface="Times New Roman"/>
                <a:cs typeface="Times New Roman"/>
              </a:rPr>
              <a:t>all’interno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guardava all’esterno, </a:t>
            </a:r>
            <a:r>
              <a:rPr sz="1200" dirty="0">
                <a:latin typeface="Times New Roman"/>
                <a:cs typeface="Times New Roman"/>
              </a:rPr>
              <a:t>diede a Caino un netto </a:t>
            </a:r>
            <a:r>
              <a:rPr sz="1200" spc="-5" dirty="0">
                <a:latin typeface="Times New Roman"/>
                <a:cs typeface="Times New Roman"/>
              </a:rPr>
              <a:t>vantaggio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superiorità che </a:t>
            </a:r>
            <a:r>
              <a:rPr sz="1200" dirty="0">
                <a:latin typeface="Times New Roman"/>
                <a:cs typeface="Times New Roman"/>
              </a:rPr>
              <a:t>lo distinse </a:t>
            </a:r>
            <a:r>
              <a:rPr sz="1200" spc="-5" dirty="0">
                <a:latin typeface="Times New Roman"/>
                <a:cs typeface="Times New Roman"/>
              </a:rPr>
              <a:t>dalla  </a:t>
            </a:r>
            <a:r>
              <a:rPr sz="1200" dirty="0">
                <a:latin typeface="Times New Roman"/>
                <a:cs typeface="Times New Roman"/>
              </a:rPr>
              <a:t>tribù di </a:t>
            </a:r>
            <a:r>
              <a:rPr sz="1200" spc="-5" dirty="0">
                <a:latin typeface="Times New Roman"/>
                <a:cs typeface="Times New Roman"/>
              </a:rPr>
              <a:t>Adamo assai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timorosa.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383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(849.3) 76:2.9 </a:t>
            </a:r>
            <a:r>
              <a:rPr sz="1200" spc="-5" dirty="0">
                <a:latin typeface="Times New Roman"/>
                <a:cs typeface="Times New Roman"/>
              </a:rPr>
              <a:t>Così Caino partì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paese </a:t>
            </a:r>
            <a:r>
              <a:rPr sz="1200" dirty="0">
                <a:latin typeface="Times New Roman"/>
                <a:cs typeface="Times New Roman"/>
              </a:rPr>
              <a:t>di Nod, </a:t>
            </a:r>
            <a:r>
              <a:rPr sz="1200" spc="-5" dirty="0">
                <a:latin typeface="Times New Roman"/>
                <a:cs typeface="Times New Roman"/>
              </a:rPr>
              <a:t>ad est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secondo Eden. </a:t>
            </a:r>
            <a:r>
              <a:rPr sz="1200" dirty="0">
                <a:latin typeface="Times New Roman"/>
                <a:cs typeface="Times New Roman"/>
              </a:rPr>
              <a:t>Egli divenne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capo di uno dei </a:t>
            </a:r>
            <a:r>
              <a:rPr sz="1200" spc="-5" dirty="0">
                <a:latin typeface="Times New Roman"/>
                <a:cs typeface="Times New Roman"/>
              </a:rPr>
              <a:t>gruppi del </a:t>
            </a:r>
            <a:r>
              <a:rPr sz="1200" dirty="0">
                <a:latin typeface="Times New Roman"/>
                <a:cs typeface="Times New Roman"/>
              </a:rPr>
              <a:t>popolo  di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compì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misura le predizioni di </a:t>
            </a:r>
            <a:r>
              <a:rPr sz="1200" spc="-5" dirty="0">
                <a:latin typeface="Times New Roman"/>
                <a:cs typeface="Times New Roman"/>
              </a:rPr>
              <a:t>Serapatatia, perché favorì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spc="10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gruppo di Noditi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Adamiti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sua vita. </a:t>
            </a:r>
            <a:r>
              <a:rPr sz="1200" dirty="0">
                <a:latin typeface="Times New Roman"/>
                <a:cs typeface="Times New Roman"/>
              </a:rPr>
              <a:t>Caino </a:t>
            </a:r>
            <a:r>
              <a:rPr sz="1200" spc="-5" dirty="0">
                <a:latin typeface="Times New Roman"/>
                <a:cs typeface="Times New Roman"/>
              </a:rPr>
              <a:t>sposò Remona, sua lontana cugina, 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primo figlio, Enoch, </a:t>
            </a:r>
            <a:r>
              <a:rPr sz="1200" dirty="0">
                <a:latin typeface="Times New Roman"/>
                <a:cs typeface="Times New Roman"/>
              </a:rPr>
              <a:t>divenne il </a:t>
            </a:r>
            <a:r>
              <a:rPr sz="1200" spc="-5" dirty="0">
                <a:latin typeface="Times New Roman"/>
                <a:cs typeface="Times New Roman"/>
              </a:rPr>
              <a:t>capo dei </a:t>
            </a:r>
            <a:r>
              <a:rPr sz="1200" dirty="0">
                <a:latin typeface="Times New Roman"/>
                <a:cs typeface="Times New Roman"/>
              </a:rPr>
              <a:t>Noditi Elamiti. E  </a:t>
            </a:r>
            <a:r>
              <a:rPr sz="1200" spc="-5" dirty="0">
                <a:latin typeface="Times New Roman"/>
                <a:cs typeface="Times New Roman"/>
              </a:rPr>
              <a:t>per centinaia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Elamiti e </a:t>
            </a:r>
            <a:r>
              <a:rPr sz="1200" spc="-5" dirty="0">
                <a:latin typeface="Times New Roman"/>
                <a:cs typeface="Times New Roman"/>
              </a:rPr>
              <a:t>gli Adamiti </a:t>
            </a:r>
            <a:r>
              <a:rPr sz="1200" dirty="0">
                <a:latin typeface="Times New Roman"/>
                <a:cs typeface="Times New Roman"/>
              </a:rPr>
              <a:t>continuarono a vivere 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pace.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6740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vita in Mesopotamia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(849.4) 76:3.1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tempo </a:t>
            </a:r>
            <a:r>
              <a:rPr sz="1200" spc="-5" dirty="0">
                <a:latin typeface="Times New Roman"/>
                <a:cs typeface="Times New Roman"/>
              </a:rPr>
              <a:t>passava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secondo giardino,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conseguenze dell’inadempienza </a:t>
            </a:r>
            <a:r>
              <a:rPr sz="1200" dirty="0">
                <a:latin typeface="Times New Roman"/>
                <a:cs typeface="Times New Roman"/>
              </a:rPr>
              <a:t>divenivano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evidenti.  </a:t>
            </a:r>
            <a:r>
              <a:rPr sz="1200" spc="-5" dirty="0">
                <a:latin typeface="Times New Roman"/>
                <a:cs typeface="Times New Roman"/>
              </a:rPr>
              <a:t>Ad Adamo </a:t>
            </a:r>
            <a:r>
              <a:rPr sz="1200" dirty="0">
                <a:latin typeface="Times New Roman"/>
                <a:cs typeface="Times New Roman"/>
              </a:rPr>
              <a:t>ed Eva </a:t>
            </a:r>
            <a:r>
              <a:rPr sz="1200" spc="-5" dirty="0">
                <a:latin typeface="Times New Roman"/>
                <a:cs typeface="Times New Roman"/>
              </a:rPr>
              <a:t>mancavano </a:t>
            </a:r>
            <a:r>
              <a:rPr sz="1200" dirty="0">
                <a:latin typeface="Times New Roman"/>
                <a:cs typeface="Times New Roman"/>
              </a:rPr>
              <a:t>molto la loro </a:t>
            </a:r>
            <a:r>
              <a:rPr sz="1200" spc="-5" dirty="0">
                <a:latin typeface="Times New Roman"/>
                <a:cs typeface="Times New Roman"/>
              </a:rPr>
              <a:t>antica dimora </a:t>
            </a:r>
            <a:r>
              <a:rPr sz="1200" dirty="0">
                <a:latin typeface="Times New Roman"/>
                <a:cs typeface="Times New Roman"/>
              </a:rPr>
              <a:t>di bellezza e di </a:t>
            </a:r>
            <a:r>
              <a:rPr sz="1200" spc="-5" dirty="0">
                <a:latin typeface="Times New Roman"/>
                <a:cs typeface="Times New Roman"/>
              </a:rPr>
              <a:t>tranquillità come pure </a:t>
            </a:r>
            <a:r>
              <a:rPr sz="1200" dirty="0">
                <a:latin typeface="Times New Roman"/>
                <a:cs typeface="Times New Roman"/>
              </a:rPr>
              <a:t>i loro figli che </a:t>
            </a:r>
            <a:r>
              <a:rPr sz="1200" spc="-5" dirty="0">
                <a:latin typeface="Times New Roman"/>
                <a:cs typeface="Times New Roman"/>
              </a:rPr>
              <a:t>erano stati deportati  su Edentia. Era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patetico </a:t>
            </a:r>
            <a:r>
              <a:rPr sz="1200" dirty="0">
                <a:latin typeface="Times New Roman"/>
                <a:cs typeface="Times New Roman"/>
              </a:rPr>
              <a:t>osservare questa </a:t>
            </a:r>
            <a:r>
              <a:rPr sz="1200" spc="-5" dirty="0">
                <a:latin typeface="Times New Roman"/>
                <a:cs typeface="Times New Roman"/>
              </a:rPr>
              <a:t>splendida coppia </a:t>
            </a:r>
            <a:r>
              <a:rPr sz="1200" dirty="0">
                <a:latin typeface="Times New Roman"/>
                <a:cs typeface="Times New Roman"/>
              </a:rPr>
              <a:t>ridotta </a:t>
            </a:r>
            <a:r>
              <a:rPr sz="1200" spc="-5" dirty="0">
                <a:latin typeface="Times New Roman"/>
                <a:cs typeface="Times New Roman"/>
              </a:rPr>
              <a:t>allo status dell’umanità comune del regno;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10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sopportavano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condizione </a:t>
            </a:r>
            <a:r>
              <a:rPr sz="1200" spc="-5" dirty="0">
                <a:latin typeface="Times New Roman"/>
                <a:cs typeface="Times New Roman"/>
              </a:rPr>
              <a:t>degradata con </a:t>
            </a:r>
            <a:r>
              <a:rPr sz="1200" dirty="0">
                <a:latin typeface="Times New Roman"/>
                <a:cs typeface="Times New Roman"/>
              </a:rPr>
              <a:t>grazia 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coraggio.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(849.5) 76:3.2 </a:t>
            </a:r>
            <a:r>
              <a:rPr sz="1200" spc="-5" dirty="0">
                <a:latin typeface="Times New Roman"/>
                <a:cs typeface="Times New Roman"/>
              </a:rPr>
              <a:t>Adamo trascorreva saggiamente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ad insegnare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ed ai </a:t>
            </a:r>
            <a:r>
              <a:rPr sz="1200" dirty="0">
                <a:latin typeface="Times New Roman"/>
                <a:cs typeface="Times New Roman"/>
              </a:rPr>
              <a:t>suoi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</a:t>
            </a:r>
            <a:endParaRPr sz="1200">
              <a:latin typeface="Times New Roman"/>
              <a:cs typeface="Times New Roman"/>
            </a:endParaRPr>
          </a:p>
          <a:p>
            <a:pPr marL="76200" marR="25717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l’amministrazione civile, </a:t>
            </a:r>
            <a:r>
              <a:rPr sz="1200" dirty="0">
                <a:latin typeface="Times New Roman"/>
                <a:cs typeface="Times New Roman"/>
              </a:rPr>
              <a:t>i metodi </a:t>
            </a:r>
            <a:r>
              <a:rPr sz="1200" spc="-5" dirty="0">
                <a:latin typeface="Times New Roman"/>
                <a:cs typeface="Times New Roman"/>
              </a:rPr>
              <a:t>educativi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pratiche religiose. </a:t>
            </a:r>
            <a:r>
              <a:rPr sz="1200" dirty="0">
                <a:latin typeface="Times New Roman"/>
                <a:cs typeface="Times New Roman"/>
              </a:rPr>
              <a:t>Se non fosse </a:t>
            </a:r>
            <a:r>
              <a:rPr sz="1200" spc="-5" dirty="0">
                <a:latin typeface="Times New Roman"/>
                <a:cs typeface="Times New Roman"/>
              </a:rPr>
              <a:t>stato per questa </a:t>
            </a:r>
            <a:r>
              <a:rPr sz="1200" dirty="0">
                <a:latin typeface="Times New Roman"/>
                <a:cs typeface="Times New Roman"/>
              </a:rPr>
              <a:t>previdenza, </a:t>
            </a:r>
            <a:r>
              <a:rPr sz="1200" spc="-5" dirty="0">
                <a:latin typeface="Times New Roman"/>
                <a:cs typeface="Times New Roman"/>
              </a:rPr>
              <a:t>alla sua </a:t>
            </a:r>
            <a:r>
              <a:rPr sz="1200" spc="5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si  sarebbe </a:t>
            </a:r>
            <a:r>
              <a:rPr sz="1200" dirty="0">
                <a:latin typeface="Times New Roman"/>
                <a:cs typeface="Times New Roman"/>
              </a:rPr>
              <a:t>scatenato un pandemonio. </a:t>
            </a:r>
            <a:r>
              <a:rPr sz="1200" spc="-5" dirty="0">
                <a:latin typeface="Times New Roman"/>
                <a:cs typeface="Times New Roman"/>
              </a:rPr>
              <a:t>Infatti, </a:t>
            </a:r>
            <a:r>
              <a:rPr sz="1200" dirty="0">
                <a:latin typeface="Times New Roman"/>
                <a:cs typeface="Times New Roman"/>
              </a:rPr>
              <a:t>la morte 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pochi cambiamenti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condotta degli affari del suo </a:t>
            </a:r>
            <a:r>
              <a:rPr sz="1200" dirty="0">
                <a:latin typeface="Times New Roman"/>
                <a:cs typeface="Times New Roman"/>
              </a:rPr>
              <a:t>popolo. 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molto tempo </a:t>
            </a:r>
            <a:r>
              <a:rPr sz="1200" spc="-5" dirty="0">
                <a:latin typeface="Times New Roman"/>
                <a:cs typeface="Times New Roman"/>
              </a:rPr>
              <a:t>prima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scomparsa, </a:t>
            </a:r>
            <a:r>
              <a:rPr sz="1200" dirty="0">
                <a:latin typeface="Times New Roman"/>
                <a:cs typeface="Times New Roman"/>
              </a:rPr>
              <a:t>Adamo ed </a:t>
            </a:r>
            <a:r>
              <a:rPr sz="1200" spc="-5" dirty="0">
                <a:latin typeface="Times New Roman"/>
                <a:cs typeface="Times New Roman"/>
              </a:rPr>
              <a:t>Eva avevano </a:t>
            </a:r>
            <a:r>
              <a:rPr sz="1200" dirty="0">
                <a:latin typeface="Times New Roman"/>
                <a:cs typeface="Times New Roman"/>
              </a:rPr>
              <a:t>riconosciuto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figli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seguaci avevano  gradualmente imparato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dimenticare </a:t>
            </a:r>
            <a:r>
              <a:rPr sz="1200" dirty="0">
                <a:latin typeface="Times New Roman"/>
                <a:cs typeface="Times New Roman"/>
              </a:rPr>
              <a:t>i tempi della loro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in Eden. 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bene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loro seguaci  dimenticare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Eden; ebbero così </a:t>
            </a:r>
            <a:r>
              <a:rPr sz="1200" dirty="0">
                <a:latin typeface="Times New Roman"/>
                <a:cs typeface="Times New Roman"/>
              </a:rPr>
              <a:t>minori possibilità di </a:t>
            </a:r>
            <a:r>
              <a:rPr sz="1200" spc="-5" dirty="0">
                <a:latin typeface="Times New Roman"/>
                <a:cs typeface="Times New Roman"/>
              </a:rPr>
              <a:t>essere eccessivamente scontenti del loro ambiente meno  favorevole.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327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(849.6) 76:3.3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civili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Adamiti discendevano </a:t>
            </a:r>
            <a:r>
              <a:rPr sz="1200" spc="-5" dirty="0">
                <a:latin typeface="Times New Roman"/>
                <a:cs typeface="Times New Roman"/>
              </a:rPr>
              <a:t>ereditariamente dai </a:t>
            </a:r>
            <a:r>
              <a:rPr sz="1200" dirty="0">
                <a:latin typeface="Times New Roman"/>
                <a:cs typeface="Times New Roman"/>
              </a:rPr>
              <a:t>figli del </a:t>
            </a:r>
            <a:r>
              <a:rPr sz="1200" spc="-5" dirty="0">
                <a:latin typeface="Times New Roman"/>
                <a:cs typeface="Times New Roman"/>
              </a:rPr>
              <a:t>primo giardino.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Adamo, </a:t>
            </a:r>
            <a:r>
              <a:rPr sz="1200" dirty="0">
                <a:latin typeface="Times New Roman"/>
                <a:cs typeface="Times New Roman"/>
              </a:rPr>
              <a:t>Adamson  </a:t>
            </a:r>
            <a:r>
              <a:rPr sz="1200" spc="-5" dirty="0">
                <a:latin typeface="Times New Roman"/>
                <a:cs typeface="Times New Roman"/>
              </a:rPr>
              <a:t>(Adam </a:t>
            </a:r>
            <a:r>
              <a:rPr sz="1200" dirty="0">
                <a:latin typeface="Times New Roman"/>
                <a:cs typeface="Times New Roman"/>
              </a:rPr>
              <a:t>ben Adam), fondò un </a:t>
            </a:r>
            <a:r>
              <a:rPr sz="1200" spc="-5" dirty="0">
                <a:latin typeface="Times New Roman"/>
                <a:cs typeface="Times New Roman"/>
              </a:rPr>
              <a:t>centro secondario </a:t>
            </a:r>
            <a:r>
              <a:rPr sz="1200" dirty="0">
                <a:latin typeface="Times New Roman"/>
                <a:cs typeface="Times New Roman"/>
              </a:rPr>
              <a:t>della razza viola a nord del </a:t>
            </a:r>
            <a:r>
              <a:rPr sz="1200" spc="-5" dirty="0">
                <a:latin typeface="Times New Roman"/>
                <a:cs typeface="Times New Roman"/>
              </a:rPr>
              <a:t>secondo Eden.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Adamo, </a:t>
            </a:r>
            <a:r>
              <a:rPr sz="1200" dirty="0">
                <a:latin typeface="Times New Roman"/>
                <a:cs typeface="Times New Roman"/>
              </a:rPr>
              <a:t>Eveson,  divenne un </a:t>
            </a:r>
            <a:r>
              <a:rPr sz="1200" spc="-5" dirty="0">
                <a:latin typeface="Times New Roman"/>
                <a:cs typeface="Times New Roman"/>
              </a:rPr>
              <a:t>eccellente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ed amministratore;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collaboratore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padre. Eveson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visse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quanto  </a:t>
            </a:r>
            <a:r>
              <a:rPr sz="1200" spc="-5" dirty="0">
                <a:latin typeface="Times New Roman"/>
                <a:cs typeface="Times New Roman"/>
              </a:rPr>
              <a:t>Adamo,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suo figlio primogenito, </a:t>
            </a:r>
            <a:r>
              <a:rPr sz="1200" dirty="0">
                <a:latin typeface="Times New Roman"/>
                <a:cs typeface="Times New Roman"/>
              </a:rPr>
              <a:t>Jansad, divenne il </a:t>
            </a:r>
            <a:r>
              <a:rPr sz="1200" spc="-5" dirty="0">
                <a:latin typeface="Times New Roman"/>
                <a:cs typeface="Times New Roman"/>
              </a:rPr>
              <a:t>successore </a:t>
            </a:r>
            <a:r>
              <a:rPr sz="1200" dirty="0">
                <a:latin typeface="Times New Roman"/>
                <a:cs typeface="Times New Roman"/>
              </a:rPr>
              <a:t>di Adamo alla testa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tribù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adamite.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(849.7) 76:3.4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religiosi,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clero, </a:t>
            </a:r>
            <a:r>
              <a:rPr sz="1200" dirty="0">
                <a:latin typeface="Times New Roman"/>
                <a:cs typeface="Times New Roman"/>
              </a:rPr>
              <a:t>ebbero inizio con Set,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maggiore dei figli sopravviventi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nati nel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secondo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giardino. Egli </a:t>
            </a:r>
            <a:r>
              <a:rPr sz="1200" dirty="0">
                <a:latin typeface="Times New Roman"/>
                <a:cs typeface="Times New Roman"/>
              </a:rPr>
              <a:t>nacque centoventinove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su Urantia. Set si dedicò interamente all’opera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miglioramento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4995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27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condizione spirituale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popolo di </a:t>
            </a:r>
            <a:r>
              <a:rPr sz="1200" spc="-5" dirty="0">
                <a:latin typeface="Times New Roman"/>
                <a:cs typeface="Times New Roman"/>
              </a:rPr>
              <a:t>suo padre, </a:t>
            </a:r>
            <a:r>
              <a:rPr sz="1200" dirty="0">
                <a:latin typeface="Times New Roman"/>
                <a:cs typeface="Times New Roman"/>
              </a:rPr>
              <a:t>divenendo il </a:t>
            </a:r>
            <a:r>
              <a:rPr sz="1200" spc="-5" dirty="0">
                <a:latin typeface="Times New Roman"/>
                <a:cs typeface="Times New Roman"/>
              </a:rPr>
              <a:t>capo 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clero del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giardino.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Enos, </a:t>
            </a:r>
            <a:r>
              <a:rPr sz="1200" spc="-5" dirty="0">
                <a:latin typeface="Times New Roman"/>
                <a:cs typeface="Times New Roman"/>
              </a:rPr>
              <a:t>fondò 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nipote, </a:t>
            </a:r>
            <a:r>
              <a:rPr sz="1200" spc="-5" dirty="0">
                <a:latin typeface="Times New Roman"/>
                <a:cs typeface="Times New Roman"/>
              </a:rPr>
              <a:t>Kenan, </a:t>
            </a:r>
            <a:r>
              <a:rPr sz="1200" dirty="0">
                <a:latin typeface="Times New Roman"/>
                <a:cs typeface="Times New Roman"/>
              </a:rPr>
              <a:t>istituì il servizio </a:t>
            </a:r>
            <a:r>
              <a:rPr sz="1200" spc="-5" dirty="0">
                <a:latin typeface="Times New Roman"/>
                <a:cs typeface="Times New Roman"/>
              </a:rPr>
              <a:t>missionario esterno per </a:t>
            </a:r>
            <a:r>
              <a:rPr sz="1200" dirty="0">
                <a:latin typeface="Times New Roman"/>
                <a:cs typeface="Times New Roman"/>
              </a:rPr>
              <a:t>le tribù </a:t>
            </a:r>
            <a:r>
              <a:rPr sz="1200" spc="-5" dirty="0">
                <a:latin typeface="Times New Roman"/>
                <a:cs typeface="Times New Roman"/>
              </a:rPr>
              <a:t>circostanti, vicine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lontane.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400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(850.1) 76:3.5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clero </a:t>
            </a:r>
            <a:r>
              <a:rPr sz="1200" spc="-5" dirty="0">
                <a:latin typeface="Times New Roman"/>
                <a:cs typeface="Times New Roman"/>
              </a:rPr>
              <a:t>setita s’impegnò </a:t>
            </a:r>
            <a:r>
              <a:rPr sz="1200" dirty="0">
                <a:latin typeface="Times New Roman"/>
                <a:cs typeface="Times New Roman"/>
              </a:rPr>
              <a:t>in un triplice compito che </a:t>
            </a:r>
            <a:r>
              <a:rPr sz="1200" spc="-5" dirty="0">
                <a:latin typeface="Times New Roman"/>
                <a:cs typeface="Times New Roman"/>
              </a:rPr>
              <a:t>abbracciava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salute </a:t>
            </a:r>
            <a:r>
              <a:rPr sz="1200" dirty="0">
                <a:latin typeface="Times New Roman"/>
                <a:cs typeface="Times New Roman"/>
              </a:rPr>
              <a:t>e l’educazione. </a:t>
            </a:r>
            <a:r>
              <a:rPr sz="1200" spc="-5" dirty="0">
                <a:latin typeface="Times New Roman"/>
                <a:cs typeface="Times New Roman"/>
              </a:rPr>
              <a:t>Ai sacerdoti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quest’ordine s’insegnava ad officiare nelle </a:t>
            </a:r>
            <a:r>
              <a:rPr sz="1200" dirty="0">
                <a:latin typeface="Times New Roman"/>
                <a:cs typeface="Times New Roman"/>
              </a:rPr>
              <a:t>cerimonie </a:t>
            </a:r>
            <a:r>
              <a:rPr sz="1200" spc="-5" dirty="0">
                <a:latin typeface="Times New Roman"/>
                <a:cs typeface="Times New Roman"/>
              </a:rPr>
              <a:t>religiose,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medici ed ispettori sanitari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operare </a:t>
            </a:r>
            <a:r>
              <a:rPr sz="1200" spc="5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insegnanti nelle </a:t>
            </a:r>
            <a:r>
              <a:rPr sz="1200" dirty="0">
                <a:latin typeface="Times New Roman"/>
                <a:cs typeface="Times New Roman"/>
              </a:rPr>
              <a:t>scuole del </a:t>
            </a:r>
            <a:r>
              <a:rPr sz="1200" spc="-5" dirty="0">
                <a:latin typeface="Times New Roman"/>
                <a:cs typeface="Times New Roman"/>
              </a:rPr>
              <a:t>giardino.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(850.2) 76:3.6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carovana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trasportato </a:t>
            </a:r>
            <a:r>
              <a:rPr sz="1200" dirty="0">
                <a:latin typeface="Times New Roman"/>
                <a:cs typeface="Times New Roman"/>
              </a:rPr>
              <a:t>i semi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bulbi di </a:t>
            </a:r>
            <a:r>
              <a:rPr sz="1200" spc="-5" dirty="0">
                <a:latin typeface="Times New Roman"/>
                <a:cs typeface="Times New Roman"/>
              </a:rPr>
              <a:t>centinaia </a:t>
            </a:r>
            <a:r>
              <a:rPr sz="1200" dirty="0">
                <a:latin typeface="Times New Roman"/>
                <a:cs typeface="Times New Roman"/>
              </a:rPr>
              <a:t>di piante e di </a:t>
            </a:r>
            <a:r>
              <a:rPr sz="1200" spc="-5" dirty="0">
                <a:latin typeface="Times New Roman"/>
                <a:cs typeface="Times New Roman"/>
              </a:rPr>
              <a:t>cereali 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 terra situata </a:t>
            </a:r>
            <a:r>
              <a:rPr sz="1200" dirty="0">
                <a:latin typeface="Times New Roman"/>
                <a:cs typeface="Times New Roman"/>
              </a:rPr>
              <a:t>tra i fiumi; </a:t>
            </a:r>
            <a:r>
              <a:rPr sz="1200" spc="-5" dirty="0">
                <a:latin typeface="Times New Roman"/>
                <a:cs typeface="Times New Roman"/>
              </a:rPr>
              <a:t>essi avevano portato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vaste </a:t>
            </a:r>
            <a:r>
              <a:rPr sz="1200" dirty="0">
                <a:latin typeface="Times New Roman"/>
                <a:cs typeface="Times New Roman"/>
              </a:rPr>
              <a:t>mandrie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alcuni </a:t>
            </a:r>
            <a:r>
              <a:rPr sz="1200" spc="-5" dirty="0">
                <a:latin typeface="Times New Roman"/>
                <a:cs typeface="Times New Roman"/>
              </a:rPr>
              <a:t>esemplari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animali domestici. A </a:t>
            </a:r>
            <a:r>
              <a:rPr sz="1200" spc="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di ciò  </a:t>
            </a:r>
            <a:r>
              <a:rPr sz="1200" spc="-5" dirty="0">
                <a:latin typeface="Times New Roman"/>
                <a:cs typeface="Times New Roman"/>
              </a:rPr>
              <a:t>avevano grandi vantaggi </a:t>
            </a:r>
            <a:r>
              <a:rPr sz="1200" dirty="0">
                <a:latin typeface="Times New Roman"/>
                <a:cs typeface="Times New Roman"/>
              </a:rPr>
              <a:t>sulle tribù </a:t>
            </a:r>
            <a:r>
              <a:rPr sz="1200" spc="-5" dirty="0">
                <a:latin typeface="Times New Roman"/>
                <a:cs typeface="Times New Roman"/>
              </a:rPr>
              <a:t>circostanti. Essi godevano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numerosi benefici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cultura precedente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Giardino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originario.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03530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(850.3) 76:3.7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il primo giardino,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famiglia si erano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cibati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frutti,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cereali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noci.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strada 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Mesopotamia essi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mangiato per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-5" dirty="0">
                <a:latin typeface="Times New Roman"/>
                <a:cs typeface="Times New Roman"/>
              </a:rPr>
              <a:t>erbe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legumi.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consumazione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fu  introdotta </a:t>
            </a:r>
            <a:r>
              <a:rPr sz="1200" spc="-5" dirty="0">
                <a:latin typeface="Times New Roman"/>
                <a:cs typeface="Times New Roman"/>
              </a:rPr>
              <a:t>ben presto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secondo giardino, </a:t>
            </a:r>
            <a:r>
              <a:rPr sz="1200" dirty="0">
                <a:latin typeface="Times New Roman"/>
                <a:cs typeface="Times New Roman"/>
              </a:rPr>
              <a:t>ma Adamo ed </a:t>
            </a:r>
            <a:r>
              <a:rPr sz="1200" spc="-5" dirty="0">
                <a:latin typeface="Times New Roman"/>
                <a:cs typeface="Times New Roman"/>
              </a:rPr>
              <a:t>Eva </a:t>
            </a:r>
            <a:r>
              <a:rPr sz="1200" dirty="0">
                <a:latin typeface="Times New Roman"/>
                <a:cs typeface="Times New Roman"/>
              </a:rPr>
              <a:t>non mangiarono mai </a:t>
            </a:r>
            <a:r>
              <a:rPr sz="1200" spc="-5" dirty="0">
                <a:latin typeface="Times New Roman"/>
                <a:cs typeface="Times New Roman"/>
              </a:rPr>
              <a:t>carne come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dieta regolare. E  </a:t>
            </a:r>
            <a:r>
              <a:rPr sz="1200" spc="-5" dirty="0">
                <a:latin typeface="Times New Roman"/>
                <a:cs typeface="Times New Roman"/>
              </a:rPr>
              <a:t>nemmeno Adamson, </a:t>
            </a:r>
            <a:r>
              <a:rPr sz="1200" dirty="0">
                <a:latin typeface="Times New Roman"/>
                <a:cs typeface="Times New Roman"/>
              </a:rPr>
              <a:t>Eveson e </a:t>
            </a:r>
            <a:r>
              <a:rPr sz="1200" spc="-5" dirty="0">
                <a:latin typeface="Times New Roman"/>
                <a:cs typeface="Times New Roman"/>
              </a:rPr>
              <a:t>gli altri figli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generazione 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divennero </a:t>
            </a:r>
            <a:r>
              <a:rPr sz="1200" spc="-5" dirty="0">
                <a:latin typeface="Times New Roman"/>
                <a:cs typeface="Times New Roman"/>
              </a:rPr>
              <a:t>mangiatori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762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(850.4) 76:3.8 </a:t>
            </a:r>
            <a:r>
              <a:rPr sz="1200" spc="-5" dirty="0">
                <a:latin typeface="Times New Roman"/>
                <a:cs typeface="Times New Roman"/>
              </a:rPr>
              <a:t>Gli Adamiti </a:t>
            </a:r>
            <a:r>
              <a:rPr sz="1200" spc="-1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considerevolmente superiori </a:t>
            </a:r>
            <a:r>
              <a:rPr sz="1200" dirty="0">
                <a:latin typeface="Times New Roman"/>
                <a:cs typeface="Times New Roman"/>
              </a:rPr>
              <a:t>alle popolazioni </a:t>
            </a:r>
            <a:r>
              <a:rPr sz="1200" spc="-5" dirty="0">
                <a:latin typeface="Times New Roman"/>
                <a:cs typeface="Times New Roman"/>
              </a:rPr>
              <a:t>circostanti per realizzazione culturale </a:t>
            </a:r>
            <a:r>
              <a:rPr sz="1200" dirty="0">
                <a:latin typeface="Times New Roman"/>
                <a:cs typeface="Times New Roman"/>
              </a:rPr>
              <a:t>e sviluppo  </a:t>
            </a:r>
            <a:r>
              <a:rPr sz="1200" spc="-5" dirty="0">
                <a:latin typeface="Times New Roman"/>
                <a:cs typeface="Times New Roman"/>
              </a:rPr>
              <a:t>intellettuale. Essi concepirono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alfabeto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posero </a:t>
            </a:r>
            <a:r>
              <a:rPr sz="1200" dirty="0">
                <a:latin typeface="Times New Roman"/>
                <a:cs typeface="Times New Roman"/>
              </a:rPr>
              <a:t>in altri modi le fondamenta di molte </a:t>
            </a:r>
            <a:r>
              <a:rPr sz="1200" spc="-5" dirty="0">
                <a:latin typeface="Times New Roman"/>
                <a:cs typeface="Times New Roman"/>
              </a:rPr>
              <a:t>attività che furono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precorritrici  </a:t>
            </a:r>
            <a:r>
              <a:rPr sz="1200" spc="-5" dirty="0">
                <a:latin typeface="Times New Roman"/>
                <a:cs typeface="Times New Roman"/>
              </a:rPr>
              <a:t>dell’arte,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letteratura </a:t>
            </a:r>
            <a:r>
              <a:rPr sz="1200" dirty="0">
                <a:latin typeface="Times New Roman"/>
                <a:cs typeface="Times New Roman"/>
              </a:rPr>
              <a:t>moderne. </a:t>
            </a:r>
            <a:r>
              <a:rPr sz="1200" spc="-5" dirty="0">
                <a:latin typeface="Times New Roman"/>
                <a:cs typeface="Times New Roman"/>
              </a:rPr>
              <a:t>Qui, nelle terre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Tigri </a:t>
            </a:r>
            <a:r>
              <a:rPr sz="1200" dirty="0">
                <a:latin typeface="Times New Roman"/>
                <a:cs typeface="Times New Roman"/>
              </a:rPr>
              <a:t>e l’Eufrate,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conservarono </a:t>
            </a:r>
            <a:r>
              <a:rPr sz="1200" spc="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arti della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scrittura,</a:t>
            </a:r>
            <a:endParaRPr sz="1200">
              <a:latin typeface="Times New Roman"/>
              <a:cs typeface="Times New Roman"/>
            </a:endParaRPr>
          </a:p>
          <a:p>
            <a:pPr marL="88900" marR="939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della lavorazione dei </a:t>
            </a:r>
            <a:r>
              <a:rPr sz="1200" dirty="0">
                <a:latin typeface="Times New Roman"/>
                <a:cs typeface="Times New Roman"/>
              </a:rPr>
              <a:t>metalli, della </a:t>
            </a:r>
            <a:r>
              <a:rPr sz="1200" spc="-5" dirty="0">
                <a:latin typeface="Times New Roman"/>
                <a:cs typeface="Times New Roman"/>
              </a:rPr>
              <a:t>ceramica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tessitura, ed </a:t>
            </a:r>
            <a:r>
              <a:rPr sz="1200" dirty="0">
                <a:latin typeface="Times New Roman"/>
                <a:cs typeface="Times New Roman"/>
              </a:rPr>
              <a:t>elaborarono un tipo di </a:t>
            </a:r>
            <a:r>
              <a:rPr sz="1200" spc="-5" dirty="0">
                <a:latin typeface="Times New Roman"/>
                <a:cs typeface="Times New Roman"/>
              </a:rPr>
              <a:t>architettura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fu superato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migliaia 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150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320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(850.5) 76:3.9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famiglia delle </a:t>
            </a:r>
            <a:r>
              <a:rPr sz="1200" dirty="0">
                <a:latin typeface="Times New Roman"/>
                <a:cs typeface="Times New Roman"/>
              </a:rPr>
              <a:t>popolazioni </a:t>
            </a:r>
            <a:r>
              <a:rPr sz="1200" spc="-5" dirty="0">
                <a:latin typeface="Times New Roman"/>
                <a:cs typeface="Times New Roman"/>
              </a:rPr>
              <a:t>viola era </a:t>
            </a:r>
            <a:r>
              <a:rPr sz="1200" dirty="0">
                <a:latin typeface="Times New Roman"/>
                <a:cs typeface="Times New Roman"/>
              </a:rPr>
              <a:t>ideale per 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spc="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loro era.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erano sottoposti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corsi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formazione per l’agricoltura, l’artigianato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l’allevamento </a:t>
            </a:r>
            <a:r>
              <a:rPr sz="1200" dirty="0">
                <a:latin typeface="Times New Roman"/>
                <a:cs typeface="Times New Roman"/>
              </a:rPr>
              <a:t>di animali, oppure </a:t>
            </a:r>
            <a:r>
              <a:rPr sz="1200" spc="-5" dirty="0">
                <a:latin typeface="Times New Roman"/>
                <a:cs typeface="Times New Roman"/>
              </a:rPr>
              <a:t>venivano </a:t>
            </a:r>
            <a:r>
              <a:rPr sz="1200" dirty="0">
                <a:latin typeface="Times New Roman"/>
                <a:cs typeface="Times New Roman"/>
              </a:rPr>
              <a:t>istruiti </a:t>
            </a:r>
            <a:r>
              <a:rPr sz="1200" spc="-5" dirty="0">
                <a:latin typeface="Times New Roman"/>
                <a:cs typeface="Times New Roman"/>
              </a:rPr>
              <a:t>per svolgere </a:t>
            </a:r>
            <a:r>
              <a:rPr sz="1200" dirty="0">
                <a:latin typeface="Times New Roman"/>
                <a:cs typeface="Times New Roman"/>
              </a:rPr>
              <a:t>il triplice incarico di un  </a:t>
            </a:r>
            <a:r>
              <a:rPr sz="1200" spc="-5" dirty="0">
                <a:latin typeface="Times New Roman"/>
                <a:cs typeface="Times New Roman"/>
              </a:rPr>
              <a:t>Setita: essere sacerdote, medico ed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insegnante.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(850.6) 76:3.10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pensate </a:t>
            </a:r>
            <a:r>
              <a:rPr sz="1200" spc="-5" dirty="0">
                <a:latin typeface="Times New Roman"/>
                <a:cs typeface="Times New Roman"/>
              </a:rPr>
              <a:t>al clero </a:t>
            </a:r>
            <a:r>
              <a:rPr sz="1200" dirty="0">
                <a:latin typeface="Times New Roman"/>
                <a:cs typeface="Times New Roman"/>
              </a:rPr>
              <a:t>setita, non </a:t>
            </a:r>
            <a:r>
              <a:rPr sz="1200" spc="-5" dirty="0">
                <a:latin typeface="Times New Roman"/>
                <a:cs typeface="Times New Roman"/>
              </a:rPr>
              <a:t>confondete quei </a:t>
            </a:r>
            <a:r>
              <a:rPr sz="1200" dirty="0">
                <a:latin typeface="Times New Roman"/>
                <a:cs typeface="Times New Roman"/>
              </a:rPr>
              <a:t>ben intenzionati e nobili </a:t>
            </a:r>
            <a:r>
              <a:rPr sz="1200" spc="-5" dirty="0">
                <a:latin typeface="Times New Roman"/>
                <a:cs typeface="Times New Roman"/>
              </a:rPr>
              <a:t>insegnanti </a:t>
            </a:r>
            <a:r>
              <a:rPr sz="1200" dirty="0">
                <a:latin typeface="Times New Roman"/>
                <a:cs typeface="Times New Roman"/>
              </a:rPr>
              <a:t>di salute e di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quei </a:t>
            </a:r>
            <a:r>
              <a:rPr sz="1200" spc="-5" dirty="0">
                <a:latin typeface="Times New Roman"/>
                <a:cs typeface="Times New Roman"/>
              </a:rPr>
              <a:t>veri  maestri,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clero degradato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commerciale </a:t>
            </a:r>
            <a:r>
              <a:rPr sz="1200" dirty="0">
                <a:latin typeface="Times New Roman"/>
                <a:cs typeface="Times New Roman"/>
              </a:rPr>
              <a:t>delle tribù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nazioni </a:t>
            </a:r>
            <a:r>
              <a:rPr sz="1200" spc="-5" dirty="0">
                <a:latin typeface="Times New Roman"/>
                <a:cs typeface="Times New Roman"/>
              </a:rPr>
              <a:t>circostanti.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concetti religiosi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Deità e  </a:t>
            </a:r>
            <a:r>
              <a:rPr sz="1200" spc="-5" dirty="0">
                <a:latin typeface="Times New Roman"/>
                <a:cs typeface="Times New Roman"/>
              </a:rPr>
              <a:t>dell’universo erano </a:t>
            </a:r>
            <a:r>
              <a:rPr sz="1200" dirty="0">
                <a:latin typeface="Times New Roman"/>
                <a:cs typeface="Times New Roman"/>
              </a:rPr>
              <a:t>elevati e più o </a:t>
            </a:r>
            <a:r>
              <a:rPr sz="1200" spc="-5" dirty="0">
                <a:latin typeface="Times New Roman"/>
                <a:cs typeface="Times New Roman"/>
              </a:rPr>
              <a:t>meno esatti;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regole </a:t>
            </a:r>
            <a:r>
              <a:rPr sz="1200" dirty="0">
                <a:latin typeface="Times New Roman"/>
                <a:cs typeface="Times New Roman"/>
              </a:rPr>
              <a:t>igieniche erano </a:t>
            </a:r>
            <a:r>
              <a:rPr sz="1200" spc="-5" dirty="0">
                <a:latin typeface="Times New Roman"/>
                <a:cs typeface="Times New Roman"/>
              </a:rPr>
              <a:t>eccellenti per quel </a:t>
            </a:r>
            <a:r>
              <a:rPr sz="1200" dirty="0">
                <a:latin typeface="Times New Roman"/>
                <a:cs typeface="Times New Roman"/>
              </a:rPr>
              <a:t>tempo,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metodi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educazione </a:t>
            </a:r>
            <a:r>
              <a:rPr sz="1200" dirty="0">
                <a:latin typeface="Times New Roman"/>
                <a:cs typeface="Times New Roman"/>
              </a:rPr>
              <a:t>non sono mai stati </a:t>
            </a:r>
            <a:r>
              <a:rPr sz="1200" spc="-5" dirty="0">
                <a:latin typeface="Times New Roman"/>
                <a:cs typeface="Times New Roman"/>
              </a:rPr>
              <a:t>superati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allora.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razza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viola</a:t>
            </a:r>
            <a:endParaRPr sz="1600">
              <a:latin typeface="Times New Roman"/>
              <a:cs typeface="Times New Roman"/>
            </a:endParaRPr>
          </a:p>
          <a:p>
            <a:pPr marL="88900" marR="103505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(850.7) 76:4.1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furono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fondatori 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viola, </a:t>
            </a:r>
            <a:r>
              <a:rPr sz="1200" dirty="0">
                <a:latin typeface="Times New Roman"/>
                <a:cs typeface="Times New Roman"/>
              </a:rPr>
              <a:t>la nona razza umana apparsa </a:t>
            </a:r>
            <a:r>
              <a:rPr sz="1200" spc="-5" dirty="0">
                <a:latin typeface="Times New Roman"/>
                <a:cs typeface="Times New Roman"/>
              </a:rPr>
              <a:t>su Urantia. Adamo </a:t>
            </a:r>
            <a:r>
              <a:rPr sz="1200" dirty="0">
                <a:latin typeface="Times New Roman"/>
                <a:cs typeface="Times New Roman"/>
              </a:rPr>
              <a:t>e la sua discendenza 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occhi blu, e la popolazione viola </a:t>
            </a:r>
            <a:r>
              <a:rPr sz="1200" spc="-5" dirty="0">
                <a:latin typeface="Times New Roman"/>
                <a:cs typeface="Times New Roman"/>
              </a:rPr>
              <a:t>era caratterizzata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carnagione chiara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capelli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colore chiaro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gialli, rossi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castani.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06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(850.8) 76:4.2 </a:t>
            </a:r>
            <a:r>
              <a:rPr sz="1200" dirty="0">
                <a:latin typeface="Times New Roman"/>
                <a:cs typeface="Times New Roman"/>
              </a:rPr>
              <a:t>Eva non </a:t>
            </a:r>
            <a:r>
              <a:rPr sz="1200" spc="-5" dirty="0">
                <a:latin typeface="Times New Roman"/>
                <a:cs typeface="Times New Roman"/>
              </a:rPr>
              <a:t>soffriva nel partorire;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le donne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evoluzionarie primitive. </a:t>
            </a:r>
            <a:r>
              <a:rPr sz="1200" dirty="0">
                <a:latin typeface="Times New Roman"/>
                <a:cs typeface="Times New Roman"/>
              </a:rPr>
              <a:t>Solo 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miste </a:t>
            </a:r>
            <a:r>
              <a:rPr sz="1200" spc="-5" dirty="0">
                <a:latin typeface="Times New Roman"/>
                <a:cs typeface="Times New Roman"/>
              </a:rPr>
              <a:t>originate  dall’unione dell’uomo evoluzionario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Noditi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con gli Adamiti soffrirono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forti </a:t>
            </a:r>
            <a:r>
              <a:rPr sz="1200" dirty="0">
                <a:latin typeface="Times New Roman"/>
                <a:cs typeface="Times New Roman"/>
              </a:rPr>
              <a:t>dolori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622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(851.1) 76:4.3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Eva, come </a:t>
            </a:r>
            <a:r>
              <a:rPr sz="1200" dirty="0">
                <a:latin typeface="Times New Roman"/>
                <a:cs typeface="Times New Roman"/>
              </a:rPr>
              <a:t>i loro simili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Jerusem, </a:t>
            </a:r>
            <a:r>
              <a:rPr sz="1200" spc="-5" dirty="0">
                <a:latin typeface="Times New Roman"/>
                <a:cs typeface="Times New Roman"/>
              </a:rPr>
              <a:t>traevano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da una doppia nutrizione, </a:t>
            </a:r>
            <a:r>
              <a:rPr sz="1200" spc="-5" dirty="0">
                <a:latin typeface="Times New Roman"/>
                <a:cs typeface="Times New Roman"/>
              </a:rPr>
              <a:t>sostentandosi sia con  cibo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luce integrati da </a:t>
            </a:r>
            <a:r>
              <a:rPr sz="1200" spc="-5" dirty="0">
                <a:latin typeface="Times New Roman"/>
                <a:cs typeface="Times New Roman"/>
              </a:rPr>
              <a:t>certe energie </a:t>
            </a:r>
            <a:r>
              <a:rPr sz="1200" dirty="0">
                <a:latin typeface="Times New Roman"/>
                <a:cs typeface="Times New Roman"/>
              </a:rPr>
              <a:t>superfisiche non </a:t>
            </a:r>
            <a:r>
              <a:rPr sz="1200" spc="-5" dirty="0">
                <a:latin typeface="Times New Roman"/>
                <a:cs typeface="Times New Roman"/>
              </a:rPr>
              <a:t>rivelate su </a:t>
            </a:r>
            <a:r>
              <a:rPr sz="1200" dirty="0">
                <a:latin typeface="Times New Roman"/>
                <a:cs typeface="Times New Roman"/>
              </a:rPr>
              <a:t>Urantia. I loro </a:t>
            </a:r>
            <a:r>
              <a:rPr sz="1200" spc="-5" dirty="0">
                <a:latin typeface="Times New Roman"/>
                <a:cs typeface="Times New Roman"/>
              </a:rPr>
              <a:t>discendenti urantiani </a:t>
            </a:r>
            <a:r>
              <a:rPr sz="1200" dirty="0">
                <a:latin typeface="Times New Roman"/>
                <a:cs typeface="Times New Roman"/>
              </a:rPr>
              <a:t>non ereditarono la  </a:t>
            </a:r>
            <a:r>
              <a:rPr sz="1200" spc="-5" dirty="0">
                <a:latin typeface="Times New Roman"/>
                <a:cs typeface="Times New Roman"/>
              </a:rPr>
              <a:t>facoltà dei genitori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assorbimento dell’energia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circolazione della </a:t>
            </a:r>
            <a:r>
              <a:rPr sz="1200" dirty="0">
                <a:latin typeface="Times New Roman"/>
                <a:cs typeface="Times New Roman"/>
              </a:rPr>
              <a:t>luce.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una sola </a:t>
            </a:r>
            <a:r>
              <a:rPr sz="1200" spc="-5" dirty="0">
                <a:latin typeface="Times New Roman"/>
                <a:cs typeface="Times New Roman"/>
              </a:rPr>
              <a:t>circolazione, </a:t>
            </a:r>
            <a:r>
              <a:rPr sz="1200" dirty="0">
                <a:latin typeface="Times New Roman"/>
                <a:cs typeface="Times New Roman"/>
              </a:rPr>
              <a:t>il tipo </a:t>
            </a:r>
            <a:r>
              <a:rPr sz="1200" spc="-5" dirty="0">
                <a:latin typeface="Times New Roman"/>
                <a:cs typeface="Times New Roman"/>
              </a:rPr>
              <a:t>umano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mantenimento </a:t>
            </a:r>
            <a:r>
              <a:rPr sz="1200" dirty="0">
                <a:latin typeface="Times New Roman"/>
                <a:cs typeface="Times New Roman"/>
              </a:rPr>
              <a:t>a mezzo </a:t>
            </a:r>
            <a:r>
              <a:rPr sz="1200" spc="-1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sangue. Essi erano segnatamente mortali </a:t>
            </a:r>
            <a:r>
              <a:rPr sz="1200" dirty="0">
                <a:latin typeface="Times New Roman"/>
                <a:cs typeface="Times New Roman"/>
              </a:rPr>
              <a:t>seppure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durata di </a:t>
            </a:r>
            <a:r>
              <a:rPr sz="1200" spc="-5" dirty="0">
                <a:latin typeface="Times New Roman"/>
                <a:cs typeface="Times New Roman"/>
              </a:rPr>
              <a:t>vita, benché ad ogni  generazione successiva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longevità </a:t>
            </a:r>
            <a:r>
              <a:rPr sz="1200" spc="-5" dirty="0">
                <a:latin typeface="Times New Roman"/>
                <a:cs typeface="Times New Roman"/>
              </a:rPr>
              <a:t>gravitasse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norma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93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(851.2) 76:4.4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utilizzarono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di animali come </a:t>
            </a:r>
            <a:r>
              <a:rPr sz="1200" spc="-5" dirty="0">
                <a:latin typeface="Times New Roman"/>
                <a:cs typeface="Times New Roman"/>
              </a:rPr>
              <a:t>cibo. Essi si sostentavano  esclusivamente con “i </a:t>
            </a:r>
            <a:r>
              <a:rPr sz="1200" dirty="0">
                <a:latin typeface="Times New Roman"/>
                <a:cs typeface="Times New Roman"/>
              </a:rPr>
              <a:t>frutti </a:t>
            </a:r>
            <a:r>
              <a:rPr sz="1200" spc="-5" dirty="0">
                <a:latin typeface="Times New Roman"/>
                <a:cs typeface="Times New Roman"/>
              </a:rPr>
              <a:t>degli alberi”. Dopo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generazione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cominciarono a cibarsi di prodotti  </a:t>
            </a:r>
            <a:r>
              <a:rPr sz="1200" spc="-5" dirty="0">
                <a:latin typeface="Times New Roman"/>
                <a:cs typeface="Times New Roman"/>
              </a:rPr>
              <a:t>caseari, </a:t>
            </a:r>
            <a:r>
              <a:rPr sz="1200" dirty="0">
                <a:latin typeface="Times New Roman"/>
                <a:cs typeface="Times New Roman"/>
              </a:rPr>
              <a:t>ma molti di </a:t>
            </a:r>
            <a:r>
              <a:rPr sz="1200" spc="-5" dirty="0">
                <a:latin typeface="Times New Roman"/>
                <a:cs typeface="Times New Roman"/>
              </a:rPr>
              <a:t>loro continuarono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regime </a:t>
            </a:r>
            <a:r>
              <a:rPr sz="1200" dirty="0">
                <a:latin typeface="Times New Roman"/>
                <a:cs typeface="Times New Roman"/>
              </a:rPr>
              <a:t>privo di </a:t>
            </a:r>
            <a:r>
              <a:rPr sz="1200" spc="-5" dirty="0">
                <a:latin typeface="Times New Roman"/>
                <a:cs typeface="Times New Roman"/>
              </a:rPr>
              <a:t>carne. Anche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meridionali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spc="1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unirono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mangiavano carne. Più tardi queste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vegetariane emigrarono </a:t>
            </a:r>
            <a:r>
              <a:rPr sz="1200" dirty="0">
                <a:latin typeface="Times New Roman"/>
                <a:cs typeface="Times New Roman"/>
              </a:rPr>
              <a:t>per la maggior </a:t>
            </a:r>
            <a:r>
              <a:rPr sz="1200" spc="-5" dirty="0">
                <a:latin typeface="Times New Roman"/>
                <a:cs typeface="Times New Roman"/>
              </a:rPr>
              <a:t>parte verso est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sopravvissero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ora mescolate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popoli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dell’India.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27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(851.3) 76:4.5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vista fisica e spirituale 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Eva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 lunga </a:t>
            </a:r>
            <a:r>
              <a:rPr sz="1200" dirty="0">
                <a:latin typeface="Times New Roman"/>
                <a:cs typeface="Times New Roman"/>
              </a:rPr>
              <a:t>superiori 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dei popoli </a:t>
            </a:r>
            <a:r>
              <a:rPr sz="1200" spc="-5" dirty="0">
                <a:latin typeface="Times New Roman"/>
                <a:cs typeface="Times New Roman"/>
              </a:rPr>
              <a:t>odierni. </a:t>
            </a:r>
            <a:r>
              <a:rPr sz="1200" dirty="0">
                <a:latin typeface="Times New Roman"/>
                <a:cs typeface="Times New Roman"/>
              </a:rPr>
              <a:t>I loro sensi </a:t>
            </a:r>
            <a:r>
              <a:rPr sz="1200" spc="-5" dirty="0">
                <a:latin typeface="Times New Roman"/>
                <a:cs typeface="Times New Roman"/>
              </a:rPr>
              <a:t>speciali  erano </a:t>
            </a:r>
            <a:r>
              <a:rPr sz="1200" dirty="0">
                <a:latin typeface="Times New Roman"/>
                <a:cs typeface="Times New Roman"/>
              </a:rPr>
              <a:t>molto più </a:t>
            </a:r>
            <a:r>
              <a:rPr sz="1200" spc="-5" dirty="0">
                <a:latin typeface="Times New Roman"/>
                <a:cs typeface="Times New Roman"/>
              </a:rPr>
              <a:t>acuti, ed essi 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vedere </a:t>
            </a:r>
            <a:r>
              <a:rPr sz="1200" spc="-5" dirty="0">
                <a:latin typeface="Times New Roman"/>
                <a:cs typeface="Times New Roman"/>
              </a:rPr>
              <a:t>gli intermedi </a:t>
            </a:r>
            <a:r>
              <a:rPr sz="1200" dirty="0">
                <a:latin typeface="Times New Roman"/>
                <a:cs typeface="Times New Roman"/>
              </a:rPr>
              <a:t>e le schiere </a:t>
            </a:r>
            <a:r>
              <a:rPr sz="1200" spc="-5" dirty="0">
                <a:latin typeface="Times New Roman"/>
                <a:cs typeface="Times New Roman"/>
              </a:rPr>
              <a:t>angeliche, </a:t>
            </a:r>
            <a:r>
              <a:rPr sz="1200" dirty="0">
                <a:latin typeface="Times New Roman"/>
                <a:cs typeface="Times New Roman"/>
              </a:rPr>
              <a:t>i Melchizedek e il </a:t>
            </a:r>
            <a:r>
              <a:rPr sz="1200" spc="-5" dirty="0">
                <a:latin typeface="Times New Roman"/>
                <a:cs typeface="Times New Roman"/>
              </a:rPr>
              <a:t>decaduto </a:t>
            </a:r>
            <a:r>
              <a:rPr sz="1200" dirty="0">
                <a:latin typeface="Times New Roman"/>
                <a:cs typeface="Times New Roman"/>
              </a:rPr>
              <a:t>Principe  </a:t>
            </a:r>
            <a:r>
              <a:rPr sz="1200" spc="-5" dirty="0">
                <a:latin typeface="Times New Roman"/>
                <a:cs typeface="Times New Roman"/>
              </a:rPr>
              <a:t>Caligastia, </a:t>
            </a:r>
            <a:r>
              <a:rPr sz="1200" dirty="0">
                <a:latin typeface="Times New Roman"/>
                <a:cs typeface="Times New Roman"/>
              </a:rPr>
              <a:t>che venne </a:t>
            </a:r>
            <a:r>
              <a:rPr sz="1200" spc="-5" dirty="0">
                <a:latin typeface="Times New Roman"/>
                <a:cs typeface="Times New Roman"/>
              </a:rPr>
              <a:t>parecchie </a:t>
            </a:r>
            <a:r>
              <a:rPr sz="1200" dirty="0">
                <a:latin typeface="Times New Roman"/>
                <a:cs typeface="Times New Roman"/>
              </a:rPr>
              <a:t>volte a conferire con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nobile </a:t>
            </a:r>
            <a:r>
              <a:rPr sz="1200" spc="-5" dirty="0">
                <a:latin typeface="Times New Roman"/>
                <a:cs typeface="Times New Roman"/>
              </a:rPr>
              <a:t>successore. Essi conservarono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spc="5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esseri  celesti per </a:t>
            </a:r>
            <a:r>
              <a:rPr sz="1200" dirty="0">
                <a:latin typeface="Times New Roman"/>
                <a:cs typeface="Times New Roman"/>
              </a:rPr>
              <a:t>più di cento anni dopo la loro </a:t>
            </a:r>
            <a:r>
              <a:rPr sz="1200" spc="-5" dirty="0">
                <a:latin typeface="Times New Roman"/>
                <a:cs typeface="Times New Roman"/>
              </a:rPr>
              <a:t>mancanza. Questi sensi speciali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presenti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così acuto </a:t>
            </a:r>
            <a:r>
              <a:rPr sz="1200" dirty="0">
                <a:latin typeface="Times New Roman"/>
                <a:cs typeface="Times New Roman"/>
              </a:rPr>
              <a:t>nei loro </a:t>
            </a:r>
            <a:r>
              <a:rPr sz="1200" spc="-5" dirty="0">
                <a:latin typeface="Times New Roman"/>
                <a:cs typeface="Times New Roman"/>
              </a:rPr>
              <a:t>figli ed  ebbero </a:t>
            </a:r>
            <a:r>
              <a:rPr sz="1200" dirty="0">
                <a:latin typeface="Times New Roman"/>
                <a:cs typeface="Times New Roman"/>
              </a:rPr>
              <a:t>tendenza a diminuire </a:t>
            </a:r>
            <a:r>
              <a:rPr sz="1200" spc="-5" dirty="0">
                <a:latin typeface="Times New Roman"/>
                <a:cs typeface="Times New Roman"/>
              </a:rPr>
              <a:t>ad ogni generazione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048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(851.4) 76:4.6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adamici erano generalmente abitati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poiché possedevano tutti un’indubbia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sopravvivenza. Questi discendenti superiori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così soggetti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paura quanto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evoluzionari. Un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paura  </a:t>
            </a:r>
            <a:r>
              <a:rPr sz="1200" spc="-5" dirty="0">
                <a:latin typeface="Times New Roman"/>
                <a:cs typeface="Times New Roman"/>
              </a:rPr>
              <a:t>persiste nelle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odierne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perché i vostri </a:t>
            </a:r>
            <a:r>
              <a:rPr sz="1200" spc="-5" dirty="0">
                <a:latin typeface="Times New Roman"/>
                <a:cs typeface="Times New Roman"/>
              </a:rPr>
              <a:t>antenati hanno </a:t>
            </a:r>
            <a:r>
              <a:rPr sz="1200" dirty="0">
                <a:latin typeface="Times New Roman"/>
                <a:cs typeface="Times New Roman"/>
              </a:rPr>
              <a:t>ricevuto così </a:t>
            </a:r>
            <a:r>
              <a:rPr sz="1200" spc="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plasma </a:t>
            </a:r>
            <a:r>
              <a:rPr sz="1200" spc="-5" dirty="0">
                <a:latin typeface="Times New Roman"/>
                <a:cs typeface="Times New Roman"/>
              </a:rPr>
              <a:t>vitale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Adamo,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causa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dell’immediato fallimento </a:t>
            </a:r>
            <a:r>
              <a:rPr sz="1200" dirty="0">
                <a:latin typeface="Times New Roman"/>
                <a:cs typeface="Times New Roman"/>
              </a:rPr>
              <a:t>dei piani </a:t>
            </a:r>
            <a:r>
              <a:rPr sz="1200" spc="-5" dirty="0">
                <a:latin typeface="Times New Roman"/>
                <a:cs typeface="Times New Roman"/>
              </a:rPr>
              <a:t>per l’elevazione fisica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47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(851.5) 76:4.7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cellule del corpo dei Figli 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progenie sono molto più </a:t>
            </a:r>
            <a:r>
              <a:rPr sz="1200" spc="-5" dirty="0">
                <a:latin typeface="Times New Roman"/>
                <a:cs typeface="Times New Roman"/>
              </a:rPr>
              <a:t>resistenti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malattie </a:t>
            </a:r>
            <a:r>
              <a:rPr sz="1200" dirty="0">
                <a:latin typeface="Times New Roman"/>
                <a:cs typeface="Times New Roman"/>
              </a:rPr>
              <a:t>di quelle </a:t>
            </a:r>
            <a:r>
              <a:rPr sz="1200" spc="-5" dirty="0">
                <a:latin typeface="Times New Roman"/>
                <a:cs typeface="Times New Roman"/>
              </a:rPr>
              <a:t>degli esseri  </a:t>
            </a:r>
            <a:r>
              <a:rPr sz="1200" dirty="0">
                <a:latin typeface="Times New Roman"/>
                <a:cs typeface="Times New Roman"/>
              </a:rPr>
              <a:t>evoluzionari </a:t>
            </a:r>
            <a:r>
              <a:rPr sz="1200" spc="-5" dirty="0">
                <a:latin typeface="Times New Roman"/>
                <a:cs typeface="Times New Roman"/>
              </a:rPr>
              <a:t>nativi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pianeta.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cellule del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native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affini agli organismi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microscopici ed  ultramicroscopici del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che generano </a:t>
            </a:r>
            <a:r>
              <a:rPr sz="1200" dirty="0">
                <a:latin typeface="Times New Roman"/>
                <a:cs typeface="Times New Roman"/>
              </a:rPr>
              <a:t>le malattie. </a:t>
            </a:r>
            <a:r>
              <a:rPr sz="1200" spc="-5" dirty="0">
                <a:latin typeface="Times New Roman"/>
                <a:cs typeface="Times New Roman"/>
              </a:rPr>
              <a:t>Questi fatti spiegano perché </a:t>
            </a:r>
            <a:r>
              <a:rPr sz="1200" dirty="0">
                <a:latin typeface="Times New Roman"/>
                <a:cs typeface="Times New Roman"/>
              </a:rPr>
              <a:t>i popoli di </a:t>
            </a:r>
            <a:r>
              <a:rPr sz="1200" spc="-5" dirty="0">
                <a:latin typeface="Times New Roman"/>
                <a:cs typeface="Times New Roman"/>
              </a:rPr>
              <a:t>Urantia devono </a:t>
            </a:r>
            <a:r>
              <a:rPr sz="1200" dirty="0">
                <a:latin typeface="Times New Roman"/>
                <a:cs typeface="Times New Roman"/>
              </a:rPr>
              <a:t>fare tanti </a:t>
            </a:r>
            <a:r>
              <a:rPr sz="1200" spc="5" dirty="0">
                <a:latin typeface="Times New Roman"/>
                <a:cs typeface="Times New Roman"/>
              </a:rPr>
              <a:t>sforzi </a:t>
            </a:r>
            <a:r>
              <a:rPr sz="1200" spc="-5" dirty="0">
                <a:latin typeface="Times New Roman"/>
                <a:cs typeface="Times New Roman"/>
              </a:rPr>
              <a:t>nella  ricerca </a:t>
            </a:r>
            <a:r>
              <a:rPr sz="1200" dirty="0">
                <a:latin typeface="Times New Roman"/>
                <a:cs typeface="Times New Roman"/>
              </a:rPr>
              <a:t>scientifica per opporsi a </a:t>
            </a:r>
            <a:r>
              <a:rPr sz="1200" spc="-5" dirty="0">
                <a:latin typeface="Times New Roman"/>
                <a:cs typeface="Times New Roman"/>
              </a:rPr>
              <a:t>così tanti disturbi fisici. Voi sareste </a:t>
            </a:r>
            <a:r>
              <a:rPr sz="1200" dirty="0">
                <a:latin typeface="Times New Roman"/>
                <a:cs typeface="Times New Roman"/>
              </a:rPr>
              <a:t>molto più </a:t>
            </a:r>
            <a:r>
              <a:rPr sz="1200" spc="-5" dirty="0">
                <a:latin typeface="Times New Roman"/>
                <a:cs typeface="Times New Roman"/>
              </a:rPr>
              <a:t>resistenti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malattie se </a:t>
            </a:r>
            <a:r>
              <a:rPr sz="1200" dirty="0">
                <a:latin typeface="Times New Roman"/>
                <a:cs typeface="Times New Roman"/>
              </a:rPr>
              <a:t>le vostre razze portassero  più linfa </a:t>
            </a:r>
            <a:r>
              <a:rPr sz="1200" spc="-5" dirty="0">
                <a:latin typeface="Times New Roman"/>
                <a:cs typeface="Times New Roman"/>
              </a:rPr>
              <a:t>vitale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adamica.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8634" cy="41306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9080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(851.6) 76:4.8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spc="-10" dirty="0">
                <a:latin typeface="Times New Roman"/>
                <a:cs typeface="Times New Roman"/>
              </a:rPr>
              <a:t>essersi </a:t>
            </a:r>
            <a:r>
              <a:rPr sz="1200" dirty="0">
                <a:latin typeface="Times New Roman"/>
                <a:cs typeface="Times New Roman"/>
              </a:rPr>
              <a:t>stabilito nel </a:t>
            </a:r>
            <a:r>
              <a:rPr sz="1200" spc="-5" dirty="0">
                <a:latin typeface="Times New Roman"/>
                <a:cs typeface="Times New Roman"/>
              </a:rPr>
              <a:t>secondo giardino sull’Eufrate, </a:t>
            </a:r>
            <a:r>
              <a:rPr sz="1200" dirty="0">
                <a:latin typeface="Times New Roman"/>
                <a:cs typeface="Times New Roman"/>
              </a:rPr>
              <a:t>Adamo </a:t>
            </a:r>
            <a:r>
              <a:rPr sz="1200" spc="-5" dirty="0">
                <a:latin typeface="Times New Roman"/>
                <a:cs typeface="Times New Roman"/>
              </a:rPr>
              <a:t>decise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dietro di </a:t>
            </a:r>
            <a:r>
              <a:rPr sz="1200" spc="-5" dirty="0">
                <a:latin typeface="Times New Roman"/>
                <a:cs typeface="Times New Roman"/>
              </a:rPr>
              <a:t>sé quanto </a:t>
            </a:r>
            <a:r>
              <a:rPr sz="1200" dirty="0">
                <a:latin typeface="Times New Roman"/>
                <a:cs typeface="Times New Roman"/>
              </a:rPr>
              <a:t>più possibile </a:t>
            </a:r>
            <a:r>
              <a:rPr sz="1200" spc="-5" dirty="0">
                <a:latin typeface="Times New Roman"/>
                <a:cs typeface="Times New Roman"/>
              </a:rPr>
              <a:t>del  suo plasma vitale perché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beneficiasse </a:t>
            </a:r>
            <a:r>
              <a:rPr sz="1200" dirty="0">
                <a:latin typeface="Times New Roman"/>
                <a:cs typeface="Times New Roman"/>
              </a:rPr>
              <a:t>il mondo dopo la </a:t>
            </a:r>
            <a:r>
              <a:rPr sz="1200" spc="-5" dirty="0">
                <a:latin typeface="Times New Roman"/>
                <a:cs typeface="Times New Roman"/>
              </a:rPr>
              <a:t>sua morte. Di conseguenza </a:t>
            </a:r>
            <a:r>
              <a:rPr sz="1200" dirty="0">
                <a:latin typeface="Times New Roman"/>
                <a:cs typeface="Times New Roman"/>
              </a:rPr>
              <a:t>Eva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messa a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  dodici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miglioramento della razza,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prima della </a:t>
            </a:r>
            <a:r>
              <a:rPr sz="1200" dirty="0">
                <a:latin typeface="Times New Roman"/>
                <a:cs typeface="Times New Roman"/>
              </a:rPr>
              <a:t>morte di Adamo questa commissione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selezionato 1.682 donne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tipo più </a:t>
            </a:r>
            <a:r>
              <a:rPr sz="1200" spc="-5" dirty="0">
                <a:latin typeface="Times New Roman"/>
                <a:cs typeface="Times New Roman"/>
              </a:rPr>
              <a:t>evoluto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donne furono </a:t>
            </a:r>
            <a:r>
              <a:rPr sz="1200" spc="-5" dirty="0">
                <a:latin typeface="Times New Roman"/>
                <a:cs typeface="Times New Roman"/>
              </a:rPr>
              <a:t>fecondate con </a:t>
            </a:r>
            <a:r>
              <a:rPr sz="1200" dirty="0">
                <a:latin typeface="Times New Roman"/>
                <a:cs typeface="Times New Roman"/>
              </a:rPr>
              <a:t>il plasma vitale </a:t>
            </a:r>
            <a:r>
              <a:rPr sz="1200" spc="-5" dirty="0">
                <a:latin typeface="Times New Roman"/>
                <a:cs typeface="Times New Roman"/>
              </a:rPr>
              <a:t>adamico.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figli raggiunsero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l’età  adulta, </a:t>
            </a:r>
            <a:r>
              <a:rPr sz="1200" dirty="0">
                <a:latin typeface="Times New Roman"/>
                <a:cs typeface="Times New Roman"/>
              </a:rPr>
              <a:t>salvo 112, </a:t>
            </a:r>
            <a:r>
              <a:rPr sz="1200" spc="-5" dirty="0">
                <a:latin typeface="Times New Roman"/>
                <a:cs typeface="Times New Roman"/>
              </a:rPr>
              <a:t>cosicché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beneficiò </a:t>
            </a:r>
            <a:r>
              <a:rPr sz="1200" dirty="0">
                <a:latin typeface="Times New Roman"/>
                <a:cs typeface="Times New Roman"/>
              </a:rPr>
              <a:t>in tal modo di un </a:t>
            </a:r>
            <a:r>
              <a:rPr sz="1200" spc="-5" dirty="0">
                <a:latin typeface="Times New Roman"/>
                <a:cs typeface="Times New Roman"/>
              </a:rPr>
              <a:t>supplemento </a:t>
            </a:r>
            <a:r>
              <a:rPr sz="1200" dirty="0">
                <a:latin typeface="Times New Roman"/>
                <a:cs typeface="Times New Roman"/>
              </a:rPr>
              <a:t>di 1.570 uomini e </a:t>
            </a:r>
            <a:r>
              <a:rPr sz="1200" spc="-5" dirty="0">
                <a:latin typeface="Times New Roman"/>
                <a:cs typeface="Times New Roman"/>
              </a:rPr>
              <a:t>donne superiori.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candidate alla maternità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selezionate </a:t>
            </a:r>
            <a:r>
              <a:rPr sz="1200" dirty="0">
                <a:latin typeface="Times New Roman"/>
                <a:cs typeface="Times New Roman"/>
              </a:rPr>
              <a:t>tra tutte le tribù </a:t>
            </a:r>
            <a:r>
              <a:rPr sz="1200" spc="-5" dirty="0">
                <a:latin typeface="Times New Roman"/>
                <a:cs typeface="Times New Roman"/>
              </a:rPr>
              <a:t>circostanti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rappresentavano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terra,  furono scelte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maggioranza dalle </a:t>
            </a:r>
            <a:r>
              <a:rPr sz="1200" dirty="0">
                <a:latin typeface="Times New Roman"/>
                <a:cs typeface="Times New Roman"/>
              </a:rPr>
              <a:t>stirpi </a:t>
            </a:r>
            <a:r>
              <a:rPr sz="1200" spc="-5" dirty="0">
                <a:latin typeface="Times New Roman"/>
                <a:cs typeface="Times New Roman"/>
              </a:rPr>
              <a:t>superiori dei </a:t>
            </a:r>
            <a:r>
              <a:rPr sz="1200" dirty="0">
                <a:latin typeface="Times New Roman"/>
                <a:cs typeface="Times New Roman"/>
              </a:rPr>
              <a:t>Noditi, e </a:t>
            </a:r>
            <a:r>
              <a:rPr sz="1200" spc="-5" dirty="0">
                <a:latin typeface="Times New Roman"/>
                <a:cs typeface="Times New Roman"/>
              </a:rPr>
              <a:t>costituirono gli </a:t>
            </a:r>
            <a:r>
              <a:rPr sz="1200" dirty="0">
                <a:latin typeface="Times New Roman"/>
                <a:cs typeface="Times New Roman"/>
              </a:rPr>
              <a:t>inizi della </a:t>
            </a:r>
            <a:r>
              <a:rPr sz="1200" spc="-5" dirty="0">
                <a:latin typeface="Times New Roman"/>
                <a:cs typeface="Times New Roman"/>
              </a:rPr>
              <a:t>potente razza </a:t>
            </a:r>
            <a:r>
              <a:rPr sz="1200" dirty="0">
                <a:latin typeface="Times New Roman"/>
                <a:cs typeface="Times New Roman"/>
              </a:rPr>
              <a:t>Andita. </a:t>
            </a:r>
            <a:r>
              <a:rPr sz="1200" spc="-5" dirty="0">
                <a:latin typeface="Times New Roman"/>
                <a:cs typeface="Times New Roman"/>
              </a:rPr>
              <a:t>Questi figli  nacquero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allevati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tribù circostanti </a:t>
            </a:r>
            <a:r>
              <a:rPr sz="1200" dirty="0">
                <a:latin typeface="Times New Roman"/>
                <a:cs typeface="Times New Roman"/>
              </a:rPr>
              <a:t>delle loro </a:t>
            </a:r>
            <a:r>
              <a:rPr sz="1200" spc="-5" dirty="0">
                <a:latin typeface="Times New Roman"/>
                <a:cs typeface="Times New Roman"/>
              </a:rPr>
              <a:t>rispettive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madri.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morte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 Adamo ed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Eva</a:t>
            </a:r>
            <a:endParaRPr sz="1600">
              <a:latin typeface="Times New Roman"/>
              <a:cs typeface="Times New Roman"/>
            </a:endParaRPr>
          </a:p>
          <a:p>
            <a:pPr marL="63500" marR="58419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(851.7) 76:5.1 </a:t>
            </a:r>
            <a:r>
              <a:rPr sz="1200" dirty="0">
                <a:latin typeface="Times New Roman"/>
                <a:cs typeface="Times New Roman"/>
              </a:rPr>
              <a:t>Non molto tempo dopo la </a:t>
            </a:r>
            <a:r>
              <a:rPr sz="1200" spc="-5" dirty="0">
                <a:latin typeface="Times New Roman"/>
                <a:cs typeface="Times New Roman"/>
              </a:rPr>
              <a:t>costruzione del secondo Eden, Adamo ed </a:t>
            </a:r>
            <a:r>
              <a:rPr sz="1200" dirty="0">
                <a:latin typeface="Times New Roman"/>
                <a:cs typeface="Times New Roman"/>
              </a:rPr>
              <a:t>Eva furono </a:t>
            </a:r>
            <a:r>
              <a:rPr sz="1200" spc="-5" dirty="0">
                <a:latin typeface="Times New Roman"/>
                <a:cs typeface="Times New Roman"/>
              </a:rPr>
              <a:t>debitamente informati </a:t>
            </a:r>
            <a:r>
              <a:rPr sz="1200" dirty="0">
                <a:latin typeface="Times New Roman"/>
                <a:cs typeface="Times New Roman"/>
              </a:rPr>
              <a:t>che il loro  </a:t>
            </a:r>
            <a:r>
              <a:rPr sz="1200" spc="-5" dirty="0">
                <a:latin typeface="Times New Roman"/>
                <a:cs typeface="Times New Roman"/>
              </a:rPr>
              <a:t>pentimento era </a:t>
            </a:r>
            <a:r>
              <a:rPr sz="1200" dirty="0">
                <a:latin typeface="Times New Roman"/>
                <a:cs typeface="Times New Roman"/>
              </a:rPr>
              <a:t>bene accetto,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destinati a subire la </a:t>
            </a:r>
            <a:r>
              <a:rPr sz="1200" spc="-5" dirty="0">
                <a:latin typeface="Times New Roman"/>
                <a:cs typeface="Times New Roman"/>
              </a:rPr>
              <a:t>sorte dei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sarebbero certamente </a:t>
            </a:r>
            <a:r>
              <a:rPr sz="1200" dirty="0">
                <a:latin typeface="Times New Roman"/>
                <a:cs typeface="Times New Roman"/>
              </a:rPr>
              <a:t>divenuti  </a:t>
            </a:r>
            <a:r>
              <a:rPr sz="1200" spc="-5" dirty="0">
                <a:latin typeface="Times New Roman"/>
                <a:cs typeface="Times New Roman"/>
              </a:rPr>
              <a:t>candidati all’ammissione nei ranghi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sopravviventi addormentati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credettero </a:t>
            </a:r>
            <a:r>
              <a:rPr sz="1200" dirty="0">
                <a:latin typeface="Times New Roman"/>
                <a:cs typeface="Times New Roman"/>
              </a:rPr>
              <a:t>pienamente a questo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dirty="0">
                <a:latin typeface="Times New Roman"/>
                <a:cs typeface="Times New Roman"/>
              </a:rPr>
              <a:t>e di riabilitazione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Melchizedek avevano annunciato </a:t>
            </a:r>
            <a:r>
              <a:rPr sz="1200" dirty="0">
                <a:latin typeface="Times New Roman"/>
                <a:cs typeface="Times New Roman"/>
              </a:rPr>
              <a:t>loro in modo </a:t>
            </a:r>
            <a:r>
              <a:rPr sz="1200" spc="-5" dirty="0">
                <a:latin typeface="Times New Roman"/>
                <a:cs typeface="Times New Roman"/>
              </a:rPr>
              <a:t>così toccante.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trasgressione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errore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e non un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cosciente 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deliberato.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(852.1) 76:5.2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Eva, come cittadini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Pensiero, </a:t>
            </a:r>
            <a:r>
              <a:rPr sz="1200" dirty="0">
                <a:latin typeface="Times New Roman"/>
                <a:cs typeface="Times New Roman"/>
              </a:rPr>
              <a:t>né furono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Aggiustatori  quando operarono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giardino. Ma poco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riduzione </a:t>
            </a:r>
            <a:r>
              <a:rPr sz="1200" spc="-5" dirty="0">
                <a:latin typeface="Times New Roman"/>
                <a:cs typeface="Times New Roman"/>
              </a:rPr>
              <a:t>allo status mortale essi divennero coscienti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 nuova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in loro e </a:t>
            </a:r>
            <a:r>
              <a:rPr sz="1200" spc="-5" dirty="0">
                <a:latin typeface="Times New Roman"/>
                <a:cs typeface="Times New Roman"/>
              </a:rPr>
              <a:t>percepirono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umano, unito ad un sincero </a:t>
            </a:r>
            <a:r>
              <a:rPr sz="1200" spc="-5" dirty="0">
                <a:latin typeface="Times New Roman"/>
                <a:cs typeface="Times New Roman"/>
              </a:rPr>
              <a:t>pentimento, aveva </a:t>
            </a:r>
            <a:r>
              <a:rPr sz="1200" dirty="0">
                <a:latin typeface="Times New Roman"/>
                <a:cs typeface="Times New Roman"/>
              </a:rPr>
              <a:t>reso possibile 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Aggiustatori  di </a:t>
            </a:r>
            <a:r>
              <a:rPr sz="1200" spc="-5" dirty="0">
                <a:latin typeface="Times New Roman"/>
                <a:cs typeface="Times New Roman"/>
              </a:rPr>
              <a:t>dimorare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loro.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consapevolezza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abitati </a:t>
            </a:r>
            <a:r>
              <a:rPr sz="1200" dirty="0">
                <a:latin typeface="Times New Roman"/>
                <a:cs typeface="Times New Roman"/>
              </a:rPr>
              <a:t>da un Aggiustatore </a:t>
            </a:r>
            <a:r>
              <a:rPr sz="1200" spc="-5" dirty="0">
                <a:latin typeface="Times New Roman"/>
                <a:cs typeface="Times New Roman"/>
              </a:rPr>
              <a:t>che incoraggiò grandemente Adamo </a:t>
            </a:r>
            <a:r>
              <a:rPr sz="1200" dirty="0">
                <a:latin typeface="Times New Roman"/>
                <a:cs typeface="Times New Roman"/>
              </a:rPr>
              <a:t>ed Eva </a:t>
            </a:r>
            <a:r>
              <a:rPr sz="1200" spc="10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vita. Essi sapevano </a:t>
            </a:r>
            <a:r>
              <a:rPr sz="1200" dirty="0">
                <a:latin typeface="Times New Roman"/>
                <a:cs typeface="Times New Roman"/>
              </a:rPr>
              <a:t>di aver </a:t>
            </a:r>
            <a:r>
              <a:rPr sz="1200" spc="-5" dirty="0">
                <a:latin typeface="Times New Roman"/>
                <a:cs typeface="Times New Roman"/>
              </a:rPr>
              <a:t>fallito come Figli 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sapevano anche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 era </a:t>
            </a:r>
            <a:r>
              <a:rPr sz="1200" dirty="0">
                <a:latin typeface="Times New Roman"/>
                <a:cs typeface="Times New Roman"/>
              </a:rPr>
              <a:t>ancora aperta </a:t>
            </a:r>
            <a:r>
              <a:rPr sz="1200" spc="-5" dirty="0">
                <a:latin typeface="Times New Roman"/>
                <a:cs typeface="Times New Roman"/>
              </a:rPr>
              <a:t>per loro come figli ascendenti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6100" cy="38944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(852.2) 76:5.3 </a:t>
            </a:r>
            <a:r>
              <a:rPr sz="1200" spc="-5" dirty="0">
                <a:latin typeface="Times New Roman"/>
                <a:cs typeface="Times New Roman"/>
              </a:rPr>
              <a:t>Adamo sapeva della risurrezione </a:t>
            </a:r>
            <a:r>
              <a:rPr sz="1200" dirty="0">
                <a:latin typeface="Times New Roman"/>
                <a:cs typeface="Times New Roman"/>
              </a:rPr>
              <a:t>dispensazionale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avvenne </a:t>
            </a:r>
            <a:r>
              <a:rPr sz="1200" spc="-5" dirty="0">
                <a:latin typeface="Times New Roman"/>
                <a:cs typeface="Times New Roman"/>
              </a:rPr>
              <a:t>simultaneamente al suo </a:t>
            </a:r>
            <a:r>
              <a:rPr sz="1200" dirty="0">
                <a:latin typeface="Times New Roman"/>
                <a:cs typeface="Times New Roman"/>
              </a:rPr>
              <a:t>arrivo </a:t>
            </a:r>
            <a:r>
              <a:rPr sz="1200" spc="-5" dirty="0">
                <a:latin typeface="Times New Roman"/>
                <a:cs typeface="Times New Roman"/>
              </a:rPr>
              <a:t>sul pianeta, </a:t>
            </a:r>
            <a:r>
              <a:rPr sz="1200" dirty="0">
                <a:latin typeface="Times New Roman"/>
                <a:cs typeface="Times New Roman"/>
              </a:rPr>
              <a:t>e credeva</a:t>
            </a:r>
            <a:r>
              <a:rPr sz="1200" spc="-5" dirty="0">
                <a:latin typeface="Times New Roman"/>
                <a:cs typeface="Times New Roman"/>
              </a:rPr>
              <a:t> che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lui e la </a:t>
            </a:r>
            <a:r>
              <a:rPr sz="1200" spc="-5" dirty="0">
                <a:latin typeface="Times New Roman"/>
                <a:cs typeface="Times New Roman"/>
              </a:rPr>
              <a:t>sua compagna </a:t>
            </a:r>
            <a:r>
              <a:rPr sz="1200" dirty="0">
                <a:latin typeface="Times New Roman"/>
                <a:cs typeface="Times New Roman"/>
              </a:rPr>
              <a:t>sarebbero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probabilmente </a:t>
            </a:r>
            <a:r>
              <a:rPr sz="1200" spc="-5" dirty="0">
                <a:latin typeface="Times New Roman"/>
                <a:cs typeface="Times New Roman"/>
              </a:rPr>
              <a:t>ripersonalizzati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l’arrivo </a:t>
            </a:r>
            <a:r>
              <a:rPr sz="1200" dirty="0">
                <a:latin typeface="Times New Roman"/>
                <a:cs typeface="Times New Roman"/>
              </a:rPr>
              <a:t>dell’ordine di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successivo.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sapeva che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di questo universo,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apparso </a:t>
            </a:r>
            <a:r>
              <a:rPr sz="1200" spc="-5" dirty="0">
                <a:latin typeface="Times New Roman"/>
                <a:cs typeface="Times New Roman"/>
              </a:rPr>
              <a:t>così presto su Urantia; si aspettava </a:t>
            </a:r>
            <a:r>
              <a:rPr sz="1200" dirty="0">
                <a:latin typeface="Times New Roman"/>
                <a:cs typeface="Times New Roman"/>
              </a:rPr>
              <a:t>che il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prossimo</a:t>
            </a:r>
            <a:endParaRPr sz="1200">
              <a:latin typeface="Times New Roman"/>
              <a:cs typeface="Times New Roman"/>
            </a:endParaRPr>
          </a:p>
          <a:p>
            <a:pPr marL="63500" marR="1803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Figlio ad arrivare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stato dell’ordine degli Avonal. Anche così, </a:t>
            </a:r>
            <a:r>
              <a:rPr sz="1200" dirty="0">
                <a:latin typeface="Times New Roman"/>
                <a:cs typeface="Times New Roman"/>
              </a:rPr>
              <a:t>fu sempre un </a:t>
            </a:r>
            <a:r>
              <a:rPr sz="1200" spc="-5" dirty="0">
                <a:latin typeface="Times New Roman"/>
                <a:cs typeface="Times New Roman"/>
              </a:rPr>
              <a:t>conforto </a:t>
            </a:r>
            <a:r>
              <a:rPr sz="1200" dirty="0">
                <a:latin typeface="Times New Roman"/>
                <a:cs typeface="Times New Roman"/>
              </a:rPr>
              <a:t>per Adamo ed </a:t>
            </a:r>
            <a:r>
              <a:rPr sz="1200" spc="-5" dirty="0">
                <a:latin typeface="Times New Roman"/>
                <a:cs typeface="Times New Roman"/>
              </a:rPr>
              <a:t>Eva </a:t>
            </a:r>
            <a:r>
              <a:rPr sz="1200" dirty="0">
                <a:latin typeface="Times New Roman"/>
                <a:cs typeface="Times New Roman"/>
              </a:rPr>
              <a:t>meditare </a:t>
            </a:r>
            <a:r>
              <a:rPr sz="1200" spc="5" dirty="0">
                <a:latin typeface="Times New Roman"/>
                <a:cs typeface="Times New Roman"/>
              </a:rPr>
              <a:t>l’unico  </a:t>
            </a:r>
            <a:r>
              <a:rPr sz="1200" spc="-5" dirty="0">
                <a:latin typeface="Times New Roman"/>
                <a:cs typeface="Times New Roman"/>
              </a:rPr>
              <a:t>messaggio personale che ricevettero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benché fosse per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di difficile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comprendere. Questo messaggio, </a:t>
            </a:r>
            <a:r>
              <a:rPr sz="1200" dirty="0">
                <a:latin typeface="Times New Roman"/>
                <a:cs typeface="Times New Roman"/>
              </a:rPr>
              <a:t>tra  </a:t>
            </a:r>
            <a:r>
              <a:rPr sz="1200" spc="-5" dirty="0">
                <a:latin typeface="Times New Roman"/>
                <a:cs typeface="Times New Roman"/>
              </a:rPr>
              <a:t>altre espressioni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amicizia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d’incoraggiamento, diceva: “Ho preso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considerazione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circostanze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mancanza;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</a:t>
            </a:r>
            <a:endParaRPr sz="1200">
              <a:latin typeface="Times New Roman"/>
              <a:cs typeface="Times New Roman"/>
            </a:endParaRPr>
          </a:p>
          <a:p>
            <a:pPr marL="63500" marR="236854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ricordato </a:t>
            </a:r>
            <a:r>
              <a:rPr sz="1200" dirty="0">
                <a:latin typeface="Times New Roman"/>
                <a:cs typeface="Times New Roman"/>
              </a:rPr>
              <a:t>il desiderio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di essere sempre </a:t>
            </a:r>
            <a:r>
              <a:rPr sz="1200" spc="-5" dirty="0">
                <a:latin typeface="Times New Roman"/>
                <a:cs typeface="Times New Roman"/>
              </a:rPr>
              <a:t>fedeli alla </a:t>
            </a:r>
            <a:r>
              <a:rPr sz="1200" dirty="0">
                <a:latin typeface="Times New Roman"/>
                <a:cs typeface="Times New Roman"/>
              </a:rPr>
              <a:t>volontà di mio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e voi </a:t>
            </a:r>
            <a:r>
              <a:rPr sz="1200" spc="-5" dirty="0">
                <a:latin typeface="Times New Roman"/>
                <a:cs typeface="Times New Roman"/>
              </a:rPr>
              <a:t>sarete chiamati dall’abbraccio  del </a:t>
            </a:r>
            <a:r>
              <a:rPr sz="1200" dirty="0">
                <a:latin typeface="Times New Roman"/>
                <a:cs typeface="Times New Roman"/>
              </a:rPr>
              <a:t>sonno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verrò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su Urantia, 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subordinati del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non vi manderanno a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prima di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quel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tempo.”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(852.3) 76:5.4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grande mistero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Adamo ed Eva. Essi riuscivano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la velata promessa  di una possibile </a:t>
            </a:r>
            <a:r>
              <a:rPr sz="1200" spc="-5" dirty="0">
                <a:latin typeface="Times New Roman"/>
                <a:cs typeface="Times New Roman"/>
              </a:rPr>
              <a:t>risurrezione speciale, ed </a:t>
            </a:r>
            <a:r>
              <a:rPr sz="1200" dirty="0">
                <a:latin typeface="Times New Roman"/>
                <a:cs typeface="Times New Roman"/>
              </a:rPr>
              <a:t>una tale possibilità li </a:t>
            </a:r>
            <a:r>
              <a:rPr sz="1200" spc="-5" dirty="0">
                <a:latin typeface="Times New Roman"/>
                <a:cs typeface="Times New Roman"/>
              </a:rPr>
              <a:t>rincuorò grandemente,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capire il significato </a:t>
            </a:r>
            <a:r>
              <a:rPr sz="1200" spc="-5" dirty="0">
                <a:latin typeface="Times New Roman"/>
                <a:cs typeface="Times New Roman"/>
              </a:rPr>
              <a:t>della  dichiarazione che avrebbero potuto riposare </a:t>
            </a:r>
            <a:r>
              <a:rPr sz="1200" dirty="0">
                <a:latin typeface="Times New Roman"/>
                <a:cs typeface="Times New Roman"/>
              </a:rPr>
              <a:t>fino al momento di una </a:t>
            </a:r>
            <a:r>
              <a:rPr sz="1200" spc="-5" dirty="0">
                <a:latin typeface="Times New Roman"/>
                <a:cs typeface="Times New Roman"/>
              </a:rPr>
              <a:t>risurrezione associata all’apparizione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su  Urantia. </a:t>
            </a:r>
            <a:r>
              <a:rPr sz="1200" dirty="0">
                <a:latin typeface="Times New Roman"/>
                <a:cs typeface="Times New Roman"/>
              </a:rPr>
              <a:t>Così la </a:t>
            </a:r>
            <a:r>
              <a:rPr sz="1200" spc="-5" dirty="0">
                <a:latin typeface="Times New Roman"/>
                <a:cs typeface="Times New Roman"/>
              </a:rPr>
              <a:t>coppia edenica </a:t>
            </a:r>
            <a:r>
              <a:rPr sz="1200" dirty="0">
                <a:latin typeface="Times New Roman"/>
                <a:cs typeface="Times New Roman"/>
              </a:rPr>
              <a:t>proclamò </a:t>
            </a:r>
            <a:r>
              <a:rPr sz="1200" spc="-5" dirty="0">
                <a:latin typeface="Times New Roman"/>
                <a:cs typeface="Times New Roman"/>
              </a:rPr>
              <a:t>sempre che sarebbe </a:t>
            </a:r>
            <a:r>
              <a:rPr sz="1200" dirty="0">
                <a:latin typeface="Times New Roman"/>
                <a:cs typeface="Times New Roman"/>
              </a:rPr>
              <a:t>venuto 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Dio, e </a:t>
            </a:r>
            <a:r>
              <a:rPr sz="1200" spc="-5" dirty="0">
                <a:latin typeface="Times New Roman"/>
                <a:cs typeface="Times New Roman"/>
              </a:rPr>
              <a:t>comunicarono ai loro </a:t>
            </a:r>
            <a:r>
              <a:rPr sz="1200" dirty="0">
                <a:latin typeface="Times New Roman"/>
                <a:cs typeface="Times New Roman"/>
              </a:rPr>
              <a:t>cari la  </a:t>
            </a:r>
            <a:r>
              <a:rPr sz="1200" spc="-5" dirty="0">
                <a:latin typeface="Times New Roman"/>
                <a:cs typeface="Times New Roman"/>
              </a:rPr>
              <a:t>credenza,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almeno l’ardente speranza, che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dei loro errori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sventure </a:t>
            </a:r>
            <a:r>
              <a:rPr sz="1200" dirty="0">
                <a:latin typeface="Times New Roman"/>
                <a:cs typeface="Times New Roman"/>
              </a:rPr>
              <a:t>sarebbe forse stato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in cui il 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di questo universo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decidere di </a:t>
            </a:r>
            <a:r>
              <a:rPr sz="1200" spc="-5" dirty="0">
                <a:latin typeface="Times New Roman"/>
                <a:cs typeface="Times New Roman"/>
              </a:rPr>
              <a:t>agire come Figlio Paradisiaco autoconferito. Sembrava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bello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vero, ma </a:t>
            </a:r>
            <a:r>
              <a:rPr sz="1200" spc="-5" dirty="0">
                <a:latin typeface="Times New Roman"/>
                <a:cs typeface="Times New Roman"/>
              </a:rPr>
              <a:t>Adamo conservò </a:t>
            </a:r>
            <a:r>
              <a:rPr sz="1200" dirty="0">
                <a:latin typeface="Times New Roman"/>
                <a:cs typeface="Times New Roman"/>
              </a:rPr>
              <a:t>l’idea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l’Urantia </a:t>
            </a:r>
            <a:r>
              <a:rPr sz="1200" spc="-5" dirty="0">
                <a:latin typeface="Times New Roman"/>
                <a:cs typeface="Times New Roman"/>
              </a:rPr>
              <a:t>lacerata dalle contese avrebbe </a:t>
            </a:r>
            <a:r>
              <a:rPr sz="1200" dirty="0">
                <a:latin typeface="Times New Roman"/>
                <a:cs typeface="Times New Roman"/>
              </a:rPr>
              <a:t>potuto, dopo tutto,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il mondo più  </a:t>
            </a:r>
            <a:r>
              <a:rPr sz="1200" spc="-5" dirty="0">
                <a:latin typeface="Times New Roman"/>
                <a:cs typeface="Times New Roman"/>
              </a:rPr>
              <a:t>fortunato del sistema </a:t>
            </a:r>
            <a:r>
              <a:rPr sz="1200" dirty="0">
                <a:latin typeface="Times New Roman"/>
                <a:cs typeface="Times New Roman"/>
              </a:rPr>
              <a:t>di Satania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più invidiato di tutto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482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(852.4) 76:5.5 </a:t>
            </a:r>
            <a:r>
              <a:rPr sz="1200" spc="-5" dirty="0">
                <a:latin typeface="Times New Roman"/>
                <a:cs typeface="Times New Roman"/>
              </a:rPr>
              <a:t>Adamo visse 530 anni; egli </a:t>
            </a:r>
            <a:r>
              <a:rPr sz="1200" dirty="0">
                <a:latin typeface="Times New Roman"/>
                <a:cs typeface="Times New Roman"/>
              </a:rPr>
              <a:t>morì di quella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potrebbe chiamare vecchiaia.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meccanismo fisico </a:t>
            </a:r>
            <a:r>
              <a:rPr sz="1200" spc="-5" dirty="0">
                <a:latin typeface="Times New Roman"/>
                <a:cs typeface="Times New Roman"/>
              </a:rPr>
              <a:t>semplicemente si  logorò;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disintegrazione prevalse gradualmente sul processo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ricupero,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sopraggiunse l’inevitabile fine. </a:t>
            </a:r>
            <a:r>
              <a:rPr sz="1200" dirty="0">
                <a:latin typeface="Times New Roman"/>
                <a:cs typeface="Times New Roman"/>
              </a:rPr>
              <a:t>Eva era  morta </a:t>
            </a:r>
            <a:r>
              <a:rPr sz="1200" spc="-5" dirty="0">
                <a:latin typeface="Times New Roman"/>
                <a:cs typeface="Times New Roman"/>
              </a:rPr>
              <a:t>diciannove anni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per debolezza cardiaca. Essi furono entrambi sepolti al centro del </a:t>
            </a:r>
            <a:r>
              <a:rPr sz="1200" dirty="0">
                <a:latin typeface="Times New Roman"/>
                <a:cs typeface="Times New Roman"/>
              </a:rPr>
              <a:t>tempio 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divino che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7530" cy="3368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822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stato costruito secondo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piani </a:t>
            </a:r>
            <a:r>
              <a:rPr sz="1200" spc="-5" dirty="0">
                <a:latin typeface="Times New Roman"/>
                <a:cs typeface="Times New Roman"/>
              </a:rPr>
              <a:t>subito </a:t>
            </a:r>
            <a:r>
              <a:rPr sz="1200" dirty="0">
                <a:latin typeface="Times New Roman"/>
                <a:cs typeface="Times New Roman"/>
              </a:rPr>
              <a:t>dopo che le </a:t>
            </a:r>
            <a:r>
              <a:rPr sz="1200" spc="-5" dirty="0">
                <a:latin typeface="Times New Roman"/>
                <a:cs typeface="Times New Roman"/>
              </a:rPr>
              <a:t>mura della colonia erano state completate.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fu l’origine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costume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seppellire </a:t>
            </a:r>
            <a:r>
              <a:rPr sz="1200" dirty="0">
                <a:latin typeface="Times New Roman"/>
                <a:cs typeface="Times New Roman"/>
              </a:rPr>
              <a:t>illustri e pii uomini e donne sotto il </a:t>
            </a:r>
            <a:r>
              <a:rPr sz="1200" spc="-5" dirty="0">
                <a:latin typeface="Times New Roman"/>
                <a:cs typeface="Times New Roman"/>
              </a:rPr>
              <a:t>pavimento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di culto.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(852.5) 76:5.6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supermateriale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proseguì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direzione dei Melchizedek, </a:t>
            </a:r>
            <a:r>
              <a:rPr sz="1200" dirty="0">
                <a:latin typeface="Times New Roman"/>
                <a:cs typeface="Times New Roman"/>
              </a:rPr>
              <a:t>ma il contatto </a:t>
            </a:r>
            <a:r>
              <a:rPr sz="1200" spc="-5" dirty="0">
                <a:latin typeface="Times New Roman"/>
                <a:cs typeface="Times New Roman"/>
              </a:rPr>
              <a:t>fisico diretto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 evoluzionarie era stato </a:t>
            </a:r>
            <a:r>
              <a:rPr sz="1200" dirty="0">
                <a:latin typeface="Times New Roman"/>
                <a:cs typeface="Times New Roman"/>
              </a:rPr>
              <a:t>interrotto.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lontani </a:t>
            </a:r>
            <a:r>
              <a:rPr sz="1200" spc="-5" dirty="0">
                <a:latin typeface="Times New Roman"/>
                <a:cs typeface="Times New Roman"/>
              </a:rPr>
              <a:t>giorni dell’arrivo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gruppo corporale del Principe </a:t>
            </a:r>
            <a:r>
              <a:rPr sz="1200" dirty="0">
                <a:latin typeface="Times New Roman"/>
                <a:cs typeface="Times New Roman"/>
              </a:rPr>
              <a:t>Planetario, passando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tempi di 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Amadon,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Eva, </a:t>
            </a:r>
            <a:r>
              <a:rPr sz="1200" spc="-5" dirty="0">
                <a:latin typeface="Times New Roman"/>
                <a:cs typeface="Times New Roman"/>
              </a:rPr>
              <a:t>dei rappresentanti fisici del governo dell’universo avevano </a:t>
            </a:r>
            <a:r>
              <a:rPr sz="1200" dirty="0">
                <a:latin typeface="Times New Roman"/>
                <a:cs typeface="Times New Roman"/>
              </a:rPr>
              <a:t>sempre stazionato  </a:t>
            </a:r>
            <a:r>
              <a:rPr sz="1200" spc="-5" dirty="0">
                <a:latin typeface="Times New Roman"/>
                <a:cs typeface="Times New Roman"/>
              </a:rPr>
              <a:t>sul pianeta. Ma con </a:t>
            </a:r>
            <a:r>
              <a:rPr sz="1200" dirty="0">
                <a:latin typeface="Times New Roman"/>
                <a:cs typeface="Times New Roman"/>
              </a:rPr>
              <a:t>l’inadempienza </a:t>
            </a:r>
            <a:r>
              <a:rPr sz="1200" spc="-5" dirty="0">
                <a:latin typeface="Times New Roman"/>
                <a:cs typeface="Times New Roman"/>
              </a:rPr>
              <a:t>adamica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regime, estendentesi </a:t>
            </a:r>
            <a:r>
              <a:rPr sz="1200" dirty="0">
                <a:latin typeface="Times New Roman"/>
                <a:cs typeface="Times New Roman"/>
              </a:rPr>
              <a:t>su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oltre </a:t>
            </a:r>
            <a:r>
              <a:rPr sz="1200" spc="5" dirty="0">
                <a:latin typeface="Times New Roman"/>
                <a:cs typeface="Times New Roman"/>
              </a:rPr>
              <a:t>450.000 </a:t>
            </a:r>
            <a:r>
              <a:rPr sz="1200" spc="-5" dirty="0">
                <a:latin typeface="Times New Roman"/>
                <a:cs typeface="Times New Roman"/>
              </a:rPr>
              <a:t>anni,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termine. Nelle  sfere </a:t>
            </a:r>
            <a:r>
              <a:rPr sz="1200" dirty="0">
                <a:latin typeface="Times New Roman"/>
                <a:cs typeface="Times New Roman"/>
              </a:rPr>
              <a:t>spirituali,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aiuti </a:t>
            </a:r>
            <a:r>
              <a:rPr sz="1200" spc="-5" dirty="0">
                <a:latin typeface="Times New Roman"/>
                <a:cs typeface="Times New Roman"/>
              </a:rPr>
              <a:t>angelici continuarono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lottare assieme agli </a:t>
            </a:r>
            <a:r>
              <a:rPr sz="1200" dirty="0">
                <a:latin typeface="Times New Roman"/>
                <a:cs typeface="Times New Roman"/>
              </a:rPr>
              <a:t>Aggiustatori di </a:t>
            </a:r>
            <a:r>
              <a:rPr sz="1200" spc="-5" dirty="0">
                <a:latin typeface="Times New Roman"/>
                <a:cs typeface="Times New Roman"/>
              </a:rPr>
              <a:t>Pensiero, lavorando </a:t>
            </a:r>
            <a:r>
              <a:rPr sz="1200" dirty="0">
                <a:latin typeface="Times New Roman"/>
                <a:cs typeface="Times New Roman"/>
              </a:rPr>
              <a:t>tutti eroicamente per la  salvezza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individui. </a:t>
            </a:r>
            <a:r>
              <a:rPr sz="1200" spc="-5" dirty="0">
                <a:latin typeface="Times New Roman"/>
                <a:cs typeface="Times New Roman"/>
              </a:rPr>
              <a:t>Ma nessun piano </a:t>
            </a:r>
            <a:r>
              <a:rPr sz="1200" dirty="0">
                <a:latin typeface="Times New Roman"/>
                <a:cs typeface="Times New Roman"/>
              </a:rPr>
              <a:t>completo e di </a:t>
            </a:r>
            <a:r>
              <a:rPr sz="1200" spc="-5" dirty="0">
                <a:latin typeface="Times New Roman"/>
                <a:cs typeface="Times New Roman"/>
              </a:rPr>
              <a:t>vasta portata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fu promulgato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mortali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63500" marR="19875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terra fino all’arrivo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Machiventa Melchizedek,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quale,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la pazienza e </a:t>
            </a:r>
            <a:r>
              <a:rPr sz="1200" spc="-5" dirty="0">
                <a:latin typeface="Times New Roman"/>
                <a:cs typeface="Times New Roman"/>
              </a:rPr>
              <a:t>l’autorità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pose le </a:t>
            </a:r>
            <a:r>
              <a:rPr sz="1200" spc="-5" dirty="0">
                <a:latin typeface="Times New Roman"/>
                <a:cs typeface="Times New Roman"/>
              </a:rPr>
              <a:t>fondamenta per un’ulteriore </a:t>
            </a:r>
            <a:r>
              <a:rPr sz="1200" dirty="0">
                <a:latin typeface="Times New Roman"/>
                <a:cs typeface="Times New Roman"/>
              </a:rPr>
              <a:t>elevazione e </a:t>
            </a:r>
            <a:r>
              <a:rPr sz="1200" spc="-5" dirty="0">
                <a:latin typeface="Times New Roman"/>
                <a:cs typeface="Times New Roman"/>
              </a:rPr>
              <a:t>riabilitazione spirituale dello sfortunato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429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(853.1) 76:5.7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sfortuna non è </a:t>
            </a:r>
            <a:r>
              <a:rPr sz="1200" spc="-5" dirty="0">
                <a:latin typeface="Times New Roman"/>
                <a:cs typeface="Times New Roman"/>
              </a:rPr>
              <a:t>stata, tuttavia, </a:t>
            </a:r>
            <a:r>
              <a:rPr sz="1200" dirty="0">
                <a:latin typeface="Times New Roman"/>
                <a:cs typeface="Times New Roman"/>
              </a:rPr>
              <a:t>l’unica </a:t>
            </a:r>
            <a:r>
              <a:rPr sz="1200" spc="-5" dirty="0">
                <a:latin typeface="Times New Roman"/>
                <a:cs typeface="Times New Roman"/>
              </a:rPr>
              <a:t>sorte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Urantia;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anche il più </a:t>
            </a:r>
            <a:r>
              <a:rPr sz="1200" spc="-5" dirty="0">
                <a:latin typeface="Times New Roman"/>
                <a:cs typeface="Times New Roman"/>
              </a:rPr>
              <a:t>fortunato dell’universo </a:t>
            </a:r>
            <a:r>
              <a:rPr sz="1200" dirty="0">
                <a:latin typeface="Times New Roman"/>
                <a:cs typeface="Times New Roman"/>
              </a:rPr>
              <a:t>locale  di </a:t>
            </a:r>
            <a:r>
              <a:rPr sz="1200" spc="-5" dirty="0">
                <a:latin typeface="Times New Roman"/>
                <a:cs typeface="Times New Roman"/>
              </a:rPr>
              <a:t>Nebadon. Gli Urantiani dovrebbero considerare </a:t>
            </a:r>
            <a:r>
              <a:rPr sz="1200" dirty="0">
                <a:latin typeface="Times New Roman"/>
                <a:cs typeface="Times New Roman"/>
              </a:rPr>
              <a:t>tutto di </a:t>
            </a:r>
            <a:r>
              <a:rPr sz="1200" spc="-5" dirty="0">
                <a:latin typeface="Times New Roman"/>
                <a:cs typeface="Times New Roman"/>
              </a:rPr>
              <a:t>guadagnato se gli sbagli dei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antenati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errori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primi capi del  </a:t>
            </a:r>
            <a:r>
              <a:rPr sz="1200" dirty="0">
                <a:latin typeface="Times New Roman"/>
                <a:cs typeface="Times New Roman"/>
              </a:rPr>
              <a:t>loro mondo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spinto il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in un tale stato </a:t>
            </a:r>
            <a:r>
              <a:rPr sz="1200" spc="-5" dirty="0">
                <a:latin typeface="Times New Roman"/>
                <a:cs typeface="Times New Roman"/>
              </a:rPr>
              <a:t>disperato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confusione, ancor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sconvolto dal </a:t>
            </a:r>
            <a:r>
              <a:rPr sz="1200" dirty="0">
                <a:latin typeface="Times New Roman"/>
                <a:cs typeface="Times New Roman"/>
              </a:rPr>
              <a:t>male e </a:t>
            </a:r>
            <a:r>
              <a:rPr sz="1200" spc="-5" dirty="0">
                <a:latin typeface="Times New Roman"/>
                <a:cs typeface="Times New Roman"/>
              </a:rPr>
              <a:t>dal peccato, che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stesso scenario </a:t>
            </a:r>
            <a:r>
              <a:rPr sz="1200" dirty="0">
                <a:latin typeface="Times New Roman"/>
                <a:cs typeface="Times New Roman"/>
              </a:rPr>
              <a:t>di tenebre </a:t>
            </a:r>
            <a:r>
              <a:rPr sz="1200" spc="-5" dirty="0">
                <a:latin typeface="Times New Roman"/>
                <a:cs typeface="Times New Roman"/>
              </a:rPr>
              <a:t>interessò Micael </a:t>
            </a:r>
            <a:r>
              <a:rPr sz="1200" dirty="0">
                <a:latin typeface="Times New Roman"/>
                <a:cs typeface="Times New Roman"/>
              </a:rPr>
              <a:t>di Nebadon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scegliere 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arena in cui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la personalità  </a:t>
            </a:r>
            <a:r>
              <a:rPr sz="1200" spc="-5" dirty="0">
                <a:latin typeface="Times New Roman"/>
                <a:cs typeface="Times New Roman"/>
              </a:rPr>
              <a:t>amorevole del </a:t>
            </a:r>
            <a:r>
              <a:rPr sz="1200" dirty="0">
                <a:latin typeface="Times New Roman"/>
                <a:cs typeface="Times New Roman"/>
              </a:rPr>
              <a:t>Padre celeste. Ciò non </a:t>
            </a:r>
            <a:r>
              <a:rPr sz="1200" spc="-5" dirty="0">
                <a:latin typeface="Times New Roman"/>
                <a:cs typeface="Times New Roman"/>
              </a:rPr>
              <a:t>avvenne perché Urantia </a:t>
            </a:r>
            <a:r>
              <a:rPr sz="1200" dirty="0">
                <a:latin typeface="Times New Roman"/>
                <a:cs typeface="Times New Roman"/>
              </a:rPr>
              <a:t>aveva bisogno 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che </a:t>
            </a:r>
            <a:r>
              <a:rPr sz="1200" spc="-5" dirty="0">
                <a:latin typeface="Times New Roman"/>
                <a:cs typeface="Times New Roman"/>
              </a:rPr>
              <a:t>rimettesse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affari aggrovigliati,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male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offrivano al 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l’ambiente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stupefacente per  rivelare l’amore, </a:t>
            </a:r>
            <a:r>
              <a:rPr sz="1200" dirty="0">
                <a:latin typeface="Times New Roman"/>
                <a:cs typeface="Times New Roman"/>
              </a:rPr>
              <a:t>la misericordia e la pazienza </a:t>
            </a:r>
            <a:r>
              <a:rPr sz="1200" spc="-5" dirty="0">
                <a:latin typeface="Times New Roman"/>
                <a:cs typeface="Times New Roman"/>
              </a:rPr>
              <a:t>incomparabili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7181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sopravvivenza di Adamo ed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Eva</a:t>
            </a:r>
            <a:endParaRPr sz="1600">
              <a:latin typeface="Times New Roman"/>
              <a:cs typeface="Times New Roman"/>
            </a:endParaRPr>
          </a:p>
          <a:p>
            <a:pPr marL="76200" marR="10477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(853.2) 76:6.1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entrarono </a:t>
            </a:r>
            <a:r>
              <a:rPr sz="1200" dirty="0">
                <a:latin typeface="Times New Roman"/>
                <a:cs typeface="Times New Roman"/>
              </a:rPr>
              <a:t>nel riposo </a:t>
            </a:r>
            <a:r>
              <a:rPr sz="1200" spc="-5" dirty="0">
                <a:latin typeface="Times New Roman"/>
                <a:cs typeface="Times New Roman"/>
              </a:rPr>
              <a:t>mortale con </a:t>
            </a:r>
            <a:r>
              <a:rPr sz="1200" dirty="0">
                <a:latin typeface="Times New Roman"/>
                <a:cs typeface="Times New Roman"/>
              </a:rPr>
              <a:t>una fede salda nelle </a:t>
            </a:r>
            <a:r>
              <a:rPr sz="1200" spc="-5" dirty="0">
                <a:latin typeface="Times New Roman"/>
                <a:cs typeface="Times New Roman"/>
              </a:rPr>
              <a:t>promesse fatte </a:t>
            </a:r>
            <a:r>
              <a:rPr sz="1200" dirty="0">
                <a:latin typeface="Times New Roman"/>
                <a:cs typeface="Times New Roman"/>
              </a:rPr>
              <a:t>loro dai </a:t>
            </a:r>
            <a:r>
              <a:rPr sz="1200" spc="-5" dirty="0">
                <a:latin typeface="Times New Roman"/>
                <a:cs typeface="Times New Roman"/>
              </a:rPr>
              <a:t>Melchizedek che si  sarebbero risvegliati </a:t>
            </a:r>
            <a:r>
              <a:rPr sz="1200" dirty="0">
                <a:latin typeface="Times New Roman"/>
                <a:cs typeface="Times New Roman"/>
              </a:rPr>
              <a:t>un giorno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sonno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per riprendere </a:t>
            </a:r>
            <a:r>
              <a:rPr sz="1200" dirty="0">
                <a:latin typeface="Times New Roman"/>
                <a:cs typeface="Times New Roman"/>
              </a:rPr>
              <a:t>a vivere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dimore,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che erano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1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così  familiari prima della </a:t>
            </a:r>
            <a:r>
              <a:rPr sz="1200" dirty="0">
                <a:latin typeface="Times New Roman"/>
                <a:cs typeface="Times New Roman"/>
              </a:rPr>
              <a:t>loro missione </a:t>
            </a:r>
            <a:r>
              <a:rPr sz="1200" spc="-5" dirty="0">
                <a:latin typeface="Times New Roman"/>
                <a:cs typeface="Times New Roman"/>
              </a:rPr>
              <a:t>nella carne materiale della </a:t>
            </a:r>
            <a:r>
              <a:rPr sz="1200" spc="5" dirty="0">
                <a:latin typeface="Times New Roman"/>
                <a:cs typeface="Times New Roman"/>
              </a:rPr>
              <a:t>razza </a:t>
            </a:r>
            <a:r>
              <a:rPr sz="1200" dirty="0">
                <a:latin typeface="Times New Roman"/>
                <a:cs typeface="Times New Roman"/>
              </a:rPr>
              <a:t>viola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(853.3) 76:6.2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rimasero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nell’oblio del sonno incosciente dei </a:t>
            </a:r>
            <a:r>
              <a:rPr sz="1200" dirty="0">
                <a:latin typeface="Times New Roman"/>
                <a:cs typeface="Times New Roman"/>
              </a:rPr>
              <a:t>mortali 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terzo giorno dopo la morte di Adamo,  il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sua reverente sepoltura, 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Lanaforge che prescrivevano l’appello </a:t>
            </a:r>
            <a:r>
              <a:rPr sz="1200" dirty="0">
                <a:latin typeface="Times New Roman"/>
                <a:cs typeface="Times New Roman"/>
              </a:rPr>
              <a:t>nominale speciale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sopravviventi  più eminenti </a:t>
            </a:r>
            <a:r>
              <a:rPr sz="1200" spc="-5" dirty="0">
                <a:latin typeface="Times New Roman"/>
                <a:cs typeface="Times New Roman"/>
              </a:rPr>
              <a:t>dell’errore adamico su Urantia, confermati dagli Altissimi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in funzione e </a:t>
            </a:r>
            <a:r>
              <a:rPr sz="1200" spc="-5" dirty="0">
                <a:latin typeface="Times New Roman"/>
                <a:cs typeface="Times New Roman"/>
              </a:rPr>
              <a:t>ratificati dall’Unione dei </a:t>
            </a:r>
            <a:r>
              <a:rPr sz="1200" spc="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attuati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furono </a:t>
            </a:r>
            <a:r>
              <a:rPr sz="1200" dirty="0">
                <a:latin typeface="Times New Roman"/>
                <a:cs typeface="Times New Roman"/>
              </a:rPr>
              <a:t>rimessi a </a:t>
            </a:r>
            <a:r>
              <a:rPr sz="1200" spc="-5" dirty="0">
                <a:latin typeface="Times New Roman"/>
                <a:cs typeface="Times New Roman"/>
              </a:rPr>
              <a:t>Gabriele.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conformità </a:t>
            </a:r>
            <a:r>
              <a:rPr sz="1200" dirty="0">
                <a:latin typeface="Times New Roman"/>
                <a:cs typeface="Times New Roman"/>
              </a:rPr>
              <a:t>a questo ordine di </a:t>
            </a:r>
            <a:r>
              <a:rPr sz="1200" spc="-5" dirty="0">
                <a:latin typeface="Times New Roman"/>
                <a:cs typeface="Times New Roman"/>
              </a:rPr>
              <a:t>risurrezione speciale, </a:t>
            </a:r>
            <a:r>
              <a:rPr sz="1200" dirty="0">
                <a:latin typeface="Times New Roman"/>
                <a:cs typeface="Times New Roman"/>
              </a:rPr>
              <a:t>numero  </a:t>
            </a:r>
            <a:r>
              <a:rPr sz="1200" spc="-5" dirty="0">
                <a:latin typeface="Times New Roman"/>
                <a:cs typeface="Times New Roman"/>
              </a:rPr>
              <a:t>ventisei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 Urantia,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ripersonalizzati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ricostituiti nelle </a:t>
            </a:r>
            <a:r>
              <a:rPr sz="1200" dirty="0">
                <a:latin typeface="Times New Roman"/>
                <a:cs typeface="Times New Roman"/>
              </a:rPr>
              <a:t>sale di </a:t>
            </a:r>
            <a:r>
              <a:rPr sz="1200" spc="-5" dirty="0">
                <a:latin typeface="Times New Roman"/>
                <a:cs typeface="Times New Roman"/>
              </a:rPr>
              <a:t>risurrezione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dimore  di Satania </a:t>
            </a:r>
            <a:r>
              <a:rPr sz="1200" spc="-5" dirty="0">
                <a:latin typeface="Times New Roman"/>
                <a:cs typeface="Times New Roman"/>
              </a:rPr>
              <a:t>assieme </a:t>
            </a:r>
            <a:r>
              <a:rPr sz="1200" dirty="0">
                <a:latin typeface="Times New Roman"/>
                <a:cs typeface="Times New Roman"/>
              </a:rPr>
              <a:t>a 1.316 loro </a:t>
            </a:r>
            <a:r>
              <a:rPr sz="1200" spc="-5" dirty="0">
                <a:latin typeface="Times New Roman"/>
                <a:cs typeface="Times New Roman"/>
              </a:rPr>
              <a:t>associati nell’esperienza 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giardino.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altre anime leali erano già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trasferite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  <a:p>
            <a:pPr marL="76200" marR="1968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momento dell’arrivo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su Urantia, che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dirty="0">
                <a:latin typeface="Times New Roman"/>
                <a:cs typeface="Times New Roman"/>
              </a:rPr>
              <a:t>da un giudizio </a:t>
            </a:r>
            <a:r>
              <a:rPr sz="1200" spc="-5" dirty="0">
                <a:latin typeface="Times New Roman"/>
                <a:cs typeface="Times New Roman"/>
              </a:rPr>
              <a:t>dispensazionale </a:t>
            </a:r>
            <a:r>
              <a:rPr sz="1200" spc="-1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sopravviventi addormentati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degli ascendenti </a:t>
            </a:r>
            <a:r>
              <a:rPr sz="1200" dirty="0">
                <a:latin typeface="Times New Roman"/>
                <a:cs typeface="Times New Roman"/>
              </a:rPr>
              <a:t>viventi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740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(853.4) 76:6.3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passarono rapidamente </a:t>
            </a:r>
            <a:r>
              <a:rPr sz="1200" dirty="0">
                <a:latin typeface="Times New Roman"/>
                <a:cs typeface="Times New Roman"/>
              </a:rPr>
              <a:t>per i mondi </a:t>
            </a:r>
            <a:r>
              <a:rPr sz="1200" spc="-5" dirty="0">
                <a:latin typeface="Times New Roman"/>
                <a:cs typeface="Times New Roman"/>
              </a:rPr>
              <a:t>d’ascensione progressiva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cittadinanza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ridivennero residenti del loro pianeta d’origine,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come membri </a:t>
            </a:r>
            <a:r>
              <a:rPr sz="1200" dirty="0">
                <a:latin typeface="Times New Roman"/>
                <a:cs typeface="Times New Roman"/>
              </a:rPr>
              <a:t>di un ordine </a:t>
            </a:r>
            <a:r>
              <a:rPr sz="1200" spc="-5" dirty="0">
                <a:latin typeface="Times New Roman"/>
                <a:cs typeface="Times New Roman"/>
              </a:rPr>
              <a:t>differente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personalità</a:t>
            </a:r>
            <a:endParaRPr sz="1200">
              <a:latin typeface="Times New Roman"/>
              <a:cs typeface="Times New Roman"/>
            </a:endParaRPr>
          </a:p>
          <a:p>
            <a:pPr marL="76200" marR="787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dell’universo. Essi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lasciato </a:t>
            </a:r>
            <a:r>
              <a:rPr sz="1200" dirty="0">
                <a:latin typeface="Times New Roman"/>
                <a:cs typeface="Times New Roman"/>
              </a:rPr>
              <a:t>Jerusem come </a:t>
            </a:r>
            <a:r>
              <a:rPr sz="1200" spc="-5" dirty="0">
                <a:latin typeface="Times New Roman"/>
                <a:cs typeface="Times New Roman"/>
              </a:rPr>
              <a:t>cittadini permanenti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Dio; vi </a:t>
            </a:r>
            <a:r>
              <a:rPr sz="1200" spc="-5" dirty="0">
                <a:latin typeface="Times New Roman"/>
                <a:cs typeface="Times New Roman"/>
              </a:rPr>
              <a:t>ritornavano come cittadini ascendenti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figli dell’uomo. </a:t>
            </a:r>
            <a:r>
              <a:rPr sz="1200" dirty="0">
                <a:latin typeface="Times New Roman"/>
                <a:cs typeface="Times New Roman"/>
              </a:rPr>
              <a:t>Essi furono </a:t>
            </a:r>
            <a:r>
              <a:rPr sz="1200" spc="-5" dirty="0">
                <a:latin typeface="Times New Roman"/>
                <a:cs typeface="Times New Roman"/>
              </a:rPr>
              <a:t>immediatamente assegnati al </a:t>
            </a:r>
            <a:r>
              <a:rPr sz="1200" dirty="0">
                <a:latin typeface="Times New Roman"/>
                <a:cs typeface="Times New Roman"/>
              </a:rPr>
              <a:t>servizio di </a:t>
            </a:r>
            <a:r>
              <a:rPr sz="1200" spc="-5" dirty="0">
                <a:latin typeface="Times New Roman"/>
                <a:cs typeface="Times New Roman"/>
              </a:rPr>
              <a:t>Urantia sulla capitale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nominati </a:t>
            </a:r>
            <a:r>
              <a:rPr sz="1200" spc="10" dirty="0">
                <a:latin typeface="Times New Roman"/>
                <a:cs typeface="Times New Roman"/>
              </a:rPr>
              <a:t>più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tardi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consiglio dei </a:t>
            </a:r>
            <a:r>
              <a:rPr sz="1200" dirty="0">
                <a:latin typeface="Times New Roman"/>
                <a:cs typeface="Times New Roman"/>
              </a:rPr>
              <a:t>ventiquattro </a:t>
            </a:r>
            <a:r>
              <a:rPr sz="1200" spc="-5" dirty="0">
                <a:latin typeface="Times New Roman"/>
                <a:cs typeface="Times New Roman"/>
              </a:rPr>
              <a:t>che costituisce attualmente </a:t>
            </a:r>
            <a:r>
              <a:rPr sz="1200" dirty="0">
                <a:latin typeface="Times New Roman"/>
                <a:cs typeface="Times New Roman"/>
              </a:rPr>
              <a:t>il corpo </a:t>
            </a:r>
            <a:r>
              <a:rPr sz="1200" spc="-5" dirty="0">
                <a:latin typeface="Times New Roman"/>
                <a:cs typeface="Times New Roman"/>
              </a:rPr>
              <a:t>di controllo consultivo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93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(854.1) 76:6.4 </a:t>
            </a:r>
            <a:r>
              <a:rPr sz="1200" spc="-5" dirty="0">
                <a:latin typeface="Times New Roman"/>
                <a:cs typeface="Times New Roman"/>
              </a:rPr>
              <a:t>Così termina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dell’Adamo </a:t>
            </a:r>
            <a:r>
              <a:rPr sz="1200" dirty="0">
                <a:latin typeface="Times New Roman"/>
                <a:cs typeface="Times New Roman"/>
              </a:rPr>
              <a:t>e dell’Eva </a:t>
            </a:r>
            <a:r>
              <a:rPr sz="1200" spc="-5" dirty="0">
                <a:latin typeface="Times New Roman"/>
                <a:cs typeface="Times New Roman"/>
              </a:rPr>
              <a:t>Planetari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prove,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tragedia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trionfo, </a:t>
            </a:r>
            <a:r>
              <a:rPr sz="1200" dirty="0">
                <a:latin typeface="Times New Roman"/>
                <a:cs typeface="Times New Roman"/>
              </a:rPr>
              <a:t>almeno di  trionfo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per il vostro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Figlia Materiali bene </a:t>
            </a:r>
            <a:r>
              <a:rPr sz="1200" dirty="0">
                <a:latin typeface="Times New Roman"/>
                <a:cs typeface="Times New Roman"/>
              </a:rPr>
              <a:t>intenzionati ma </a:t>
            </a:r>
            <a:r>
              <a:rPr sz="1200" spc="-5" dirty="0">
                <a:latin typeface="Times New Roman"/>
                <a:cs typeface="Times New Roman"/>
              </a:rPr>
              <a:t>tratti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inganno;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fine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sarà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32445" cy="12617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77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indubbiamente </a:t>
            </a:r>
            <a:r>
              <a:rPr sz="1200" dirty="0">
                <a:latin typeface="Times New Roman"/>
                <a:cs typeface="Times New Roman"/>
              </a:rPr>
              <a:t>anche una storia di trionfo ultimo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mondo ed i suoi </a:t>
            </a:r>
            <a:r>
              <a:rPr sz="1200" spc="-5" dirty="0">
                <a:latin typeface="Times New Roman"/>
                <a:cs typeface="Times New Roman"/>
              </a:rPr>
              <a:t>abitanti scossi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tormentati </a:t>
            </a:r>
            <a:r>
              <a:rPr sz="1200" spc="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male.  Tutto sommato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hanno </a:t>
            </a:r>
            <a:r>
              <a:rPr sz="1200" dirty="0">
                <a:latin typeface="Times New Roman"/>
                <a:cs typeface="Times New Roman"/>
              </a:rPr>
              <a:t>portato un potente </a:t>
            </a:r>
            <a:r>
              <a:rPr sz="1200" spc="-5" dirty="0">
                <a:latin typeface="Times New Roman"/>
                <a:cs typeface="Times New Roman"/>
              </a:rPr>
              <a:t>contributo al </a:t>
            </a:r>
            <a:r>
              <a:rPr sz="1200" dirty="0">
                <a:latin typeface="Times New Roman"/>
                <a:cs typeface="Times New Roman"/>
              </a:rPr>
              <a:t>rapido sviluppo della </a:t>
            </a:r>
            <a:r>
              <a:rPr sz="1200" spc="-5" dirty="0">
                <a:latin typeface="Times New Roman"/>
                <a:cs typeface="Times New Roman"/>
              </a:rPr>
              <a:t>civiltà ed hanno accelerato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 biologico 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umana. Essi hanno lasciato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cultura, ma non è stato possibile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avanzata  </a:t>
            </a:r>
            <a:r>
              <a:rPr sz="1200" spc="-5" dirty="0">
                <a:latin typeface="Times New Roman"/>
                <a:cs typeface="Times New Roman"/>
              </a:rPr>
              <a:t>sopravvivere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alla diluizione </a:t>
            </a:r>
            <a:r>
              <a:rPr sz="1200" spc="-5" dirty="0">
                <a:latin typeface="Times New Roman"/>
                <a:cs typeface="Times New Roman"/>
              </a:rPr>
              <a:t>prematura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naufragio finale dell’eredità adamica. </a:t>
            </a:r>
            <a:r>
              <a:rPr sz="1200" dirty="0">
                <a:latin typeface="Times New Roman"/>
                <a:cs typeface="Times New Roman"/>
              </a:rPr>
              <a:t>È il popolo che </a:t>
            </a:r>
            <a:r>
              <a:rPr sz="1200" spc="-5" dirty="0">
                <a:latin typeface="Times New Roman"/>
                <a:cs typeface="Times New Roman"/>
              </a:rPr>
              <a:t>crea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civiltà;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crea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popolo.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(854.2) 76:6.5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Solonia,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serafica </a:t>
            </a:r>
            <a:r>
              <a:rPr sz="1200" dirty="0">
                <a:latin typeface="Times New Roman"/>
                <a:cs typeface="Times New Roman"/>
              </a:rPr>
              <a:t>“voce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Giardino”.]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69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178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l’Australia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terra che forma </a:t>
            </a:r>
            <a:r>
              <a:rPr sz="1200" dirty="0">
                <a:latin typeface="Times New Roman"/>
                <a:cs typeface="Times New Roman"/>
              </a:rPr>
              <a:t>le isole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Pacifico </a:t>
            </a:r>
            <a:r>
              <a:rPr sz="1200" spc="-5" dirty="0">
                <a:latin typeface="Times New Roman"/>
                <a:cs typeface="Times New Roman"/>
              </a:rPr>
              <a:t>si staccarono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est, </a:t>
            </a:r>
            <a:r>
              <a:rPr sz="1200" dirty="0">
                <a:latin typeface="Times New Roman"/>
                <a:cs typeface="Times New Roman"/>
              </a:rPr>
              <a:t>e da allora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andati considerevolmente </a:t>
            </a:r>
            <a:r>
              <a:rPr sz="1200" spc="-5" dirty="0">
                <a:latin typeface="Times New Roman"/>
                <a:cs typeface="Times New Roman"/>
              </a:rPr>
              <a:t>alla  deriva.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17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(668.2) 58:4.4 </a:t>
            </a:r>
            <a:r>
              <a:rPr sz="1200" spc="-5" dirty="0">
                <a:latin typeface="Times New Roman"/>
                <a:cs typeface="Times New Roman"/>
              </a:rPr>
              <a:t>Noi avevamo impiantato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primitiva di vita </a:t>
            </a:r>
            <a:r>
              <a:rPr sz="1200" spc="-5" dirty="0">
                <a:latin typeface="Times New Roman"/>
                <a:cs typeface="Times New Roman"/>
              </a:rPr>
              <a:t>marina nelle baie tropicali riparate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5" dirty="0">
                <a:latin typeface="Times New Roman"/>
                <a:cs typeface="Times New Roman"/>
              </a:rPr>
              <a:t>mari </a:t>
            </a:r>
            <a:r>
              <a:rPr sz="1200" spc="-5" dirty="0">
                <a:latin typeface="Times New Roman"/>
                <a:cs typeface="Times New Roman"/>
              </a:rPr>
              <a:t>centrali della faglia </a:t>
            </a:r>
            <a:r>
              <a:rPr sz="1200" dirty="0">
                <a:latin typeface="Times New Roman"/>
                <a:cs typeface="Times New Roman"/>
              </a:rPr>
              <a:t>est-  </a:t>
            </a:r>
            <a:r>
              <a:rPr sz="1200" spc="-5" dirty="0">
                <a:latin typeface="Times New Roman"/>
                <a:cs typeface="Times New Roman"/>
              </a:rPr>
              <a:t>ovest </a:t>
            </a:r>
            <a:r>
              <a:rPr sz="1200" dirty="0">
                <a:latin typeface="Times New Roman"/>
                <a:cs typeface="Times New Roman"/>
              </a:rPr>
              <a:t>prodotta </a:t>
            </a:r>
            <a:r>
              <a:rPr sz="1200" spc="-5" dirty="0">
                <a:latin typeface="Times New Roman"/>
                <a:cs typeface="Times New Roman"/>
              </a:rPr>
              <a:t>dalla spaccatura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massa continentale. Facendo </a:t>
            </a:r>
            <a:r>
              <a:rPr sz="1200" dirty="0">
                <a:latin typeface="Times New Roman"/>
                <a:cs typeface="Times New Roman"/>
              </a:rPr>
              <a:t>tre impianti di vita </a:t>
            </a:r>
            <a:r>
              <a:rPr sz="1200" spc="-5" dirty="0">
                <a:latin typeface="Times New Roman"/>
                <a:cs typeface="Times New Roman"/>
              </a:rPr>
              <a:t>marina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miravamo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assicurarci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ogni  grande massa </a:t>
            </a:r>
            <a:r>
              <a:rPr sz="1200" dirty="0">
                <a:latin typeface="Times New Roman"/>
                <a:cs typeface="Times New Roman"/>
              </a:rPr>
              <a:t>continentale </a:t>
            </a:r>
            <a:r>
              <a:rPr sz="1200" spc="-5" dirty="0">
                <a:latin typeface="Times New Roman"/>
                <a:cs typeface="Times New Roman"/>
              </a:rPr>
              <a:t>portasse con sé questa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mari </a:t>
            </a:r>
            <a:r>
              <a:rPr sz="1200" dirty="0">
                <a:latin typeface="Times New Roman"/>
                <a:cs typeface="Times New Roman"/>
              </a:rPr>
              <a:t>di acque </a:t>
            </a:r>
            <a:r>
              <a:rPr sz="1200" spc="-5" dirty="0">
                <a:latin typeface="Times New Roman"/>
                <a:cs typeface="Times New Roman"/>
              </a:rPr>
              <a:t>calde </a:t>
            </a:r>
            <a:r>
              <a:rPr sz="1200" dirty="0">
                <a:latin typeface="Times New Roman"/>
                <a:cs typeface="Times New Roman"/>
              </a:rPr>
              <a:t>quando le </a:t>
            </a:r>
            <a:r>
              <a:rPr sz="1200" spc="5" dirty="0">
                <a:latin typeface="Times New Roman"/>
                <a:cs typeface="Times New Roman"/>
              </a:rPr>
              <a:t>terre </a:t>
            </a:r>
            <a:r>
              <a:rPr sz="1200" spc="-5" dirty="0">
                <a:latin typeface="Times New Roman"/>
                <a:cs typeface="Times New Roman"/>
              </a:rPr>
              <a:t>si fossero successivamente  separate. Prevedevamo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nell’era successiva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comparsa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terrestre, vasti oceani </a:t>
            </a:r>
            <a:r>
              <a:rPr sz="1200" dirty="0">
                <a:latin typeface="Times New Roman"/>
                <a:cs typeface="Times New Roman"/>
              </a:rPr>
              <a:t>d’acqua </a:t>
            </a:r>
            <a:r>
              <a:rPr sz="1200" spc="-5" dirty="0">
                <a:latin typeface="Times New Roman"/>
                <a:cs typeface="Times New Roman"/>
              </a:rPr>
              <a:t>avrebbero separato </a:t>
            </a:r>
            <a:r>
              <a:rPr sz="1200" spc="5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masse continentali </a:t>
            </a:r>
            <a:r>
              <a:rPr sz="1200" dirty="0">
                <a:latin typeface="Times New Roman"/>
                <a:cs typeface="Times New Roman"/>
              </a:rPr>
              <a:t>alla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deriva.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deriva dei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continenti</a:t>
            </a:r>
            <a:endParaRPr sz="1600">
              <a:latin typeface="Times New Roman"/>
              <a:cs typeface="Times New Roman"/>
            </a:endParaRPr>
          </a:p>
          <a:p>
            <a:pPr marL="76200" marR="7874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(668.3) 58:5.1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deriva dei continenti </a:t>
            </a:r>
            <a:r>
              <a:rPr sz="1200" spc="-5" dirty="0">
                <a:latin typeface="Times New Roman"/>
                <a:cs typeface="Times New Roman"/>
              </a:rPr>
              <a:t>continuava.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nucleo </a:t>
            </a:r>
            <a:r>
              <a:rPr sz="1200" spc="-5" dirty="0">
                <a:latin typeface="Times New Roman"/>
                <a:cs typeface="Times New Roman"/>
              </a:rPr>
              <a:t>terrestre era </a:t>
            </a:r>
            <a:r>
              <a:rPr sz="1200" dirty="0">
                <a:latin typeface="Times New Roman"/>
                <a:cs typeface="Times New Roman"/>
              </a:rPr>
              <a:t>divenuto denso e </a:t>
            </a:r>
            <a:r>
              <a:rPr sz="1200" spc="-5" dirty="0">
                <a:latin typeface="Times New Roman"/>
                <a:cs typeface="Times New Roman"/>
              </a:rPr>
              <a:t>rigido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l’acciaio, essendo sottoposto ad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pressione </a:t>
            </a:r>
            <a:r>
              <a:rPr sz="1200" dirty="0">
                <a:latin typeface="Times New Roman"/>
                <a:cs typeface="Times New Roman"/>
              </a:rPr>
              <a:t>di quasi 3.500 tonnellate </a:t>
            </a:r>
            <a:r>
              <a:rPr sz="1200" spc="-5" dirty="0">
                <a:latin typeface="Times New Roman"/>
                <a:cs typeface="Times New Roman"/>
              </a:rPr>
              <a:t>per centimetro quadrato,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causa dell’enorme pressione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ancora molto  </a:t>
            </a:r>
            <a:r>
              <a:rPr sz="1200" spc="-5" dirty="0">
                <a:latin typeface="Times New Roman"/>
                <a:cs typeface="Times New Roman"/>
              </a:rPr>
              <a:t>caldo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profondità </a:t>
            </a:r>
            <a:r>
              <a:rPr sz="1200" spc="-5" dirty="0">
                <a:latin typeface="Times New Roman"/>
                <a:cs typeface="Times New Roman"/>
              </a:rPr>
              <a:t>interne.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temperatura aumenta scendendo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superficie verso </a:t>
            </a:r>
            <a:r>
              <a:rPr sz="1200" dirty="0">
                <a:latin typeface="Times New Roman"/>
                <a:cs typeface="Times New Roman"/>
              </a:rPr>
              <a:t>il basso fino a </a:t>
            </a:r>
            <a:r>
              <a:rPr sz="1200" spc="-5" dirty="0">
                <a:latin typeface="Times New Roman"/>
                <a:cs typeface="Times New Roman"/>
              </a:rPr>
              <a:t>divenire, al centro della  terra, </a:t>
            </a:r>
            <a:r>
              <a:rPr sz="1200" dirty="0">
                <a:latin typeface="Times New Roman"/>
                <a:cs typeface="Times New Roman"/>
              </a:rPr>
              <a:t>di poco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temperatura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(668.4) 58:5.2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milleseicento chilometri esterni della massa terrestre </a:t>
            </a:r>
            <a:r>
              <a:rPr sz="1200" dirty="0">
                <a:latin typeface="Times New Roman"/>
                <a:cs typeface="Times New Roman"/>
              </a:rPr>
              <a:t>sono principalmente </a:t>
            </a:r>
            <a:r>
              <a:rPr sz="1200" spc="-5" dirty="0">
                <a:latin typeface="Times New Roman"/>
                <a:cs typeface="Times New Roman"/>
              </a:rPr>
              <a:t>costituiti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roccia. Al </a:t>
            </a:r>
            <a:r>
              <a:rPr sz="1200" dirty="0">
                <a:latin typeface="Times New Roman"/>
                <a:cs typeface="Times New Roman"/>
              </a:rPr>
              <a:t>di  sotto vi sono </a:t>
            </a:r>
            <a:r>
              <a:rPr sz="1200" spc="-5" dirty="0">
                <a:latin typeface="Times New Roman"/>
                <a:cs typeface="Times New Roman"/>
              </a:rPr>
              <a:t>gli elementi metallici </a:t>
            </a:r>
            <a:r>
              <a:rPr sz="1200" dirty="0">
                <a:latin typeface="Times New Roman"/>
                <a:cs typeface="Times New Roman"/>
              </a:rPr>
              <a:t>più densi e più </a:t>
            </a:r>
            <a:r>
              <a:rPr sz="1200" spc="-5" dirty="0">
                <a:latin typeface="Times New Roman"/>
                <a:cs typeface="Times New Roman"/>
              </a:rPr>
              <a:t>pesanti. Durante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ere primitive </a:t>
            </a:r>
            <a:r>
              <a:rPr sz="1200" spc="-5" dirty="0">
                <a:latin typeface="Times New Roman"/>
                <a:cs typeface="Times New Roman"/>
              </a:rPr>
              <a:t>preatmosferiche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era quasi </a:t>
            </a:r>
            <a:r>
              <a:rPr sz="1200" spc="5" dirty="0">
                <a:latin typeface="Times New Roman"/>
                <a:cs typeface="Times New Roman"/>
              </a:rPr>
              <a:t>fluido </a:t>
            </a:r>
            <a:r>
              <a:rPr sz="1200" spc="-5" dirty="0">
                <a:latin typeface="Times New Roman"/>
                <a:cs typeface="Times New Roman"/>
              </a:rPr>
              <a:t>nel  suo stato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fusione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riscaldamento </a:t>
            </a:r>
            <a:r>
              <a:rPr sz="1200" dirty="0">
                <a:latin typeface="Times New Roman"/>
                <a:cs typeface="Times New Roman"/>
              </a:rPr>
              <a:t>intenso,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metalli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pesanti sprofondarono </a:t>
            </a:r>
            <a:r>
              <a:rPr sz="1200" dirty="0">
                <a:latin typeface="Times New Roman"/>
                <a:cs typeface="Times New Roman"/>
              </a:rPr>
              <a:t>notevolmente </a:t>
            </a:r>
            <a:r>
              <a:rPr sz="1200" spc="-5" dirty="0">
                <a:latin typeface="Times New Roman"/>
                <a:cs typeface="Times New Roman"/>
              </a:rPr>
              <a:t>verso l’interno. Quelli  che si trovano oggi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alla superficie rappresentano l’essudato </a:t>
            </a:r>
            <a:r>
              <a:rPr sz="1200" dirty="0">
                <a:latin typeface="Times New Roman"/>
                <a:cs typeface="Times New Roman"/>
              </a:rPr>
              <a:t>di antichi </a:t>
            </a:r>
            <a:r>
              <a:rPr sz="1200" spc="-5" dirty="0">
                <a:latin typeface="Times New Roman"/>
                <a:cs typeface="Times New Roman"/>
              </a:rPr>
              <a:t>vulcani,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estese </a:t>
            </a:r>
            <a:r>
              <a:rPr sz="1200" dirty="0">
                <a:latin typeface="Times New Roman"/>
                <a:cs typeface="Times New Roman"/>
              </a:rPr>
              <a:t>colate di </a:t>
            </a:r>
            <a:r>
              <a:rPr sz="1200" spc="-5" dirty="0">
                <a:latin typeface="Times New Roman"/>
                <a:cs typeface="Times New Roman"/>
              </a:rPr>
              <a:t>lava successive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depositi  meteorici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recenti.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37388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77: </a:t>
            </a:r>
            <a:r>
              <a:rPr spc="-5" dirty="0"/>
              <a:t>Le </a:t>
            </a:r>
            <a:r>
              <a:rPr spc="-15" dirty="0"/>
              <a:t>creature </a:t>
            </a:r>
            <a:r>
              <a:rPr spc="-5" dirty="0"/>
              <a:t>intermedie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203565" cy="360807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13144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(855.1) 77:0.1 </a:t>
            </a:r>
            <a:r>
              <a:rPr sz="1200" spc="-2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dei </a:t>
            </a:r>
            <a:r>
              <a:rPr sz="1200" dirty="0">
                <a:latin typeface="Times New Roman"/>
                <a:cs typeface="Times New Roman"/>
              </a:rPr>
              <a:t>mondi abitati 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ospita uno o più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straordinari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esistono su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funzionamento vitale situato circa </a:t>
            </a:r>
            <a:r>
              <a:rPr sz="1200" dirty="0">
                <a:latin typeface="Times New Roman"/>
                <a:cs typeface="Times New Roman"/>
              </a:rPr>
              <a:t>a metà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tra quello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mortali dei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degli ordini </a:t>
            </a:r>
            <a:r>
              <a:rPr sz="1200" spc="-5" dirty="0">
                <a:latin typeface="Times New Roman"/>
                <a:cs typeface="Times New Roman"/>
              </a:rPr>
              <a:t>angelici; per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sono chiamati creature </a:t>
            </a:r>
            <a:r>
              <a:rPr sz="1200" i="1" dirty="0">
                <a:latin typeface="Times New Roman"/>
                <a:cs typeface="Times New Roman"/>
              </a:rPr>
              <a:t>intermedie. </a:t>
            </a:r>
            <a:r>
              <a:rPr sz="1200" spc="-5" dirty="0">
                <a:latin typeface="Times New Roman"/>
                <a:cs typeface="Times New Roman"/>
              </a:rPr>
              <a:t>Essi sembrano 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accidente del </a:t>
            </a:r>
            <a:r>
              <a:rPr sz="1200" dirty="0">
                <a:latin typeface="Times New Roman"/>
                <a:cs typeface="Times New Roman"/>
              </a:rPr>
              <a:t>tempo, ma sono </a:t>
            </a:r>
            <a:r>
              <a:rPr sz="1200" spc="-5" dirty="0">
                <a:latin typeface="Times New Roman"/>
                <a:cs typeface="Times New Roman"/>
              </a:rPr>
              <a:t>così diffusi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aiuti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preziosi che  </a:t>
            </a:r>
            <a:r>
              <a:rPr sz="1200" dirty="0">
                <a:latin typeface="Times New Roman"/>
                <a:cs typeface="Times New Roman"/>
              </a:rPr>
              <a:t>noi li </a:t>
            </a:r>
            <a:r>
              <a:rPr sz="1200" spc="-5" dirty="0">
                <a:latin typeface="Times New Roman"/>
                <a:cs typeface="Times New Roman"/>
              </a:rPr>
              <a:t>abbiamo accettati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essenziali </a:t>
            </a:r>
            <a:r>
              <a:rPr sz="1200" dirty="0">
                <a:latin typeface="Times New Roman"/>
                <a:cs typeface="Times New Roman"/>
              </a:rPr>
              <a:t>del nostro </a:t>
            </a:r>
            <a:r>
              <a:rPr sz="1200" spc="-5" dirty="0">
                <a:latin typeface="Times New Roman"/>
                <a:cs typeface="Times New Roman"/>
              </a:rPr>
              <a:t>ministero planetario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congiunto.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270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(855.2) 77:0.2 </a:t>
            </a:r>
            <a:r>
              <a:rPr sz="1200" spc="-5" dirty="0">
                <a:latin typeface="Times New Roman"/>
                <a:cs typeface="Times New Roman"/>
              </a:rPr>
              <a:t>Su Urantia operano </a:t>
            </a:r>
            <a:r>
              <a:rPr sz="1200" dirty="0">
                <a:latin typeface="Times New Roman"/>
                <a:cs typeface="Times New Roman"/>
              </a:rPr>
              <a:t>due ordini </a:t>
            </a:r>
            <a:r>
              <a:rPr sz="1200" spc="-5" dirty="0">
                <a:latin typeface="Times New Roman"/>
                <a:cs typeface="Times New Roman"/>
              </a:rPr>
              <a:t>distinti d’intermedi: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primario o </a:t>
            </a:r>
            <a:r>
              <a:rPr sz="1200" spc="-5" dirty="0">
                <a:latin typeface="Times New Roman"/>
                <a:cs typeface="Times New Roman"/>
              </a:rPr>
              <a:t>anziano, che </a:t>
            </a:r>
            <a:r>
              <a:rPr sz="1200" dirty="0">
                <a:latin typeface="Times New Roman"/>
                <a:cs typeface="Times New Roman"/>
              </a:rPr>
              <a:t>venne </a:t>
            </a:r>
            <a:r>
              <a:rPr sz="1200" spc="-5" dirty="0">
                <a:latin typeface="Times New Roman"/>
                <a:cs typeface="Times New Roman"/>
              </a:rPr>
              <a:t>all’esistenza nei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lontani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secondario </a:t>
            </a:r>
            <a:r>
              <a:rPr sz="1200" dirty="0">
                <a:latin typeface="Times New Roman"/>
                <a:cs typeface="Times New Roman"/>
              </a:rPr>
              <a:t>o più </a:t>
            </a:r>
            <a:r>
              <a:rPr sz="1200" spc="-5" dirty="0">
                <a:latin typeface="Times New Roman"/>
                <a:cs typeface="Times New Roman"/>
              </a:rPr>
              <a:t>giovane,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origine </a:t>
            </a:r>
            <a:r>
              <a:rPr sz="1200" dirty="0">
                <a:latin typeface="Times New Roman"/>
                <a:cs typeface="Times New Roman"/>
              </a:rPr>
              <a:t>data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tempi di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intermedi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primari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(855.3) 77:1.1 </a:t>
            </a:r>
            <a:r>
              <a:rPr sz="1200" spc="-5" dirty="0">
                <a:latin typeface="Times New Roman"/>
                <a:cs typeface="Times New Roman"/>
              </a:rPr>
              <a:t>Gli intermedi primari hanno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genesi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un’interassociazione unica del materiale </a:t>
            </a:r>
            <a:r>
              <a:rPr sz="1200" dirty="0">
                <a:latin typeface="Times New Roman"/>
                <a:cs typeface="Times New Roman"/>
              </a:rPr>
              <a:t>e dello </a:t>
            </a:r>
            <a:r>
              <a:rPr sz="1200" spc="-5" dirty="0">
                <a:latin typeface="Times New Roman"/>
                <a:cs typeface="Times New Roman"/>
              </a:rPr>
              <a:t>spirituale su Urantia. Noi  sappiamo dell’esistenza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simili su </a:t>
            </a:r>
            <a:r>
              <a:rPr sz="1200" dirty="0">
                <a:latin typeface="Times New Roman"/>
                <a:cs typeface="Times New Roman"/>
              </a:rPr>
              <a:t>altri mondi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altri </a:t>
            </a:r>
            <a:r>
              <a:rPr sz="1200" spc="-5" dirty="0">
                <a:latin typeface="Times New Roman"/>
                <a:cs typeface="Times New Roman"/>
              </a:rPr>
              <a:t>sistemi,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esse sono state originate mediante </a:t>
            </a:r>
            <a:r>
              <a:rPr sz="1200" dirty="0">
                <a:latin typeface="Times New Roman"/>
                <a:cs typeface="Times New Roman"/>
              </a:rPr>
              <a:t>tecniche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differenti.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71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(855.4) 77:1.2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bene tenere </a:t>
            </a:r>
            <a:r>
              <a:rPr sz="1200" dirty="0">
                <a:latin typeface="Times New Roman"/>
                <a:cs typeface="Times New Roman"/>
              </a:rPr>
              <a:t>a mente che i </a:t>
            </a:r>
            <a:r>
              <a:rPr sz="1200" spc="-5" dirty="0">
                <a:latin typeface="Times New Roman"/>
                <a:cs typeface="Times New Roman"/>
              </a:rPr>
              <a:t>conferimenti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successione dei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ad un pianeta in evoluzione </a:t>
            </a:r>
            <a:r>
              <a:rPr sz="1200" spc="-5" dirty="0">
                <a:latin typeface="Times New Roman"/>
                <a:cs typeface="Times New Roman"/>
              </a:rPr>
              <a:t>producono  cambiamenti notevoli nell’economia spirituale del regno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modificano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l’attività d’interassociazione delle </a:t>
            </a:r>
            <a:r>
              <a:rPr sz="1200" dirty="0">
                <a:latin typeface="Times New Roman"/>
                <a:cs typeface="Times New Roman"/>
              </a:rPr>
              <a:t>agenzie spirituali  e </a:t>
            </a:r>
            <a:r>
              <a:rPr sz="1200" spc="-5" dirty="0">
                <a:latin typeface="Times New Roman"/>
                <a:cs typeface="Times New Roman"/>
              </a:rPr>
              <a:t>materiali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situazioni </a:t>
            </a:r>
            <a:r>
              <a:rPr sz="1200" spc="-5" dirty="0">
                <a:latin typeface="Times New Roman"/>
                <a:cs typeface="Times New Roman"/>
              </a:rPr>
              <a:t>veramente difficili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comprendere.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dei cento membri </a:t>
            </a:r>
            <a:r>
              <a:rPr sz="1200" dirty="0">
                <a:latin typeface="Times New Roman"/>
                <a:cs typeface="Times New Roman"/>
              </a:rPr>
              <a:t>corporali </a:t>
            </a:r>
            <a:r>
              <a:rPr sz="1200" spc="-5" dirty="0">
                <a:latin typeface="Times New Roman"/>
                <a:cs typeface="Times New Roman"/>
              </a:rPr>
              <a:t>del  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Caligastia </a:t>
            </a:r>
            <a:r>
              <a:rPr sz="1200" dirty="0">
                <a:latin typeface="Times New Roman"/>
                <a:cs typeface="Times New Roman"/>
              </a:rPr>
              <a:t>illustra proprio una tale </a:t>
            </a:r>
            <a:r>
              <a:rPr sz="1200" spc="-5" dirty="0">
                <a:latin typeface="Times New Roman"/>
                <a:cs typeface="Times New Roman"/>
              </a:rPr>
              <a:t>interassociazione straordinaria.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cittadini morontiali ascendenti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Jerusem essi erano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supermateriali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prerogative </a:t>
            </a:r>
            <a:r>
              <a:rPr sz="1200" dirty="0">
                <a:latin typeface="Times New Roman"/>
                <a:cs typeface="Times New Roman"/>
              </a:rPr>
              <a:t>di riproduzione;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ministri </a:t>
            </a:r>
            <a:r>
              <a:rPr sz="1200" spc="-5" dirty="0">
                <a:latin typeface="Times New Roman"/>
                <a:cs typeface="Times New Roman"/>
              </a:rPr>
              <a:t>planetari 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materiali sessuate capaci </a:t>
            </a:r>
            <a:r>
              <a:rPr sz="1200" dirty="0">
                <a:latin typeface="Times New Roman"/>
                <a:cs typeface="Times New Roman"/>
              </a:rPr>
              <a:t>di procreare una discendenza materiale </a:t>
            </a:r>
            <a:r>
              <a:rPr sz="1200" spc="-5" dirty="0">
                <a:latin typeface="Times New Roman"/>
                <a:cs typeface="Times New Roman"/>
              </a:rPr>
              <a:t>(come alcuni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fecero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tardi).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soddisfacente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come questi cento </a:t>
            </a:r>
            <a:r>
              <a:rPr sz="1200" dirty="0">
                <a:latin typeface="Times New Roman"/>
                <a:cs typeface="Times New Roman"/>
              </a:rPr>
              <a:t>membri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svolgere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ruolo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genitori su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livello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18170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2743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supermateriale, ma 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esattamente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avvenne. Un rapporto supermateriale (non </a:t>
            </a:r>
            <a:r>
              <a:rPr sz="1200" dirty="0">
                <a:latin typeface="Times New Roman"/>
                <a:cs typeface="Times New Roman"/>
              </a:rPr>
              <a:t>sessuale)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membro </a:t>
            </a:r>
            <a:r>
              <a:rPr sz="1200" dirty="0">
                <a:latin typeface="Times New Roman"/>
                <a:cs typeface="Times New Roman"/>
              </a:rPr>
              <a:t>maschile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femminile del </a:t>
            </a:r>
            <a:r>
              <a:rPr sz="1200" dirty="0">
                <a:latin typeface="Times New Roman"/>
                <a:cs typeface="Times New Roman"/>
              </a:rPr>
              <a:t>gruppo </a:t>
            </a:r>
            <a:r>
              <a:rPr sz="1200" spc="-5" dirty="0">
                <a:latin typeface="Times New Roman"/>
                <a:cs typeface="Times New Roman"/>
              </a:rPr>
              <a:t>corporale si tradusse nell’apparizione del primogenito degli intermedi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2355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(855.5) 77:1.3 </a:t>
            </a:r>
            <a:r>
              <a:rPr sz="1200" spc="-5" dirty="0">
                <a:latin typeface="Times New Roman"/>
                <a:cs typeface="Times New Roman"/>
              </a:rPr>
              <a:t>Ci si accorse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quest’ordine, </a:t>
            </a:r>
            <a:r>
              <a:rPr sz="1200" dirty="0">
                <a:latin typeface="Times New Roman"/>
                <a:cs typeface="Times New Roman"/>
              </a:rPr>
              <a:t>a metà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livello mortale </a:t>
            </a:r>
            <a:r>
              <a:rPr sz="1200" dirty="0">
                <a:latin typeface="Times New Roman"/>
                <a:cs typeface="Times New Roman"/>
              </a:rPr>
              <a:t>e quello angelico, 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stata di grande aiuto </a:t>
            </a:r>
            <a:r>
              <a:rPr sz="1200" spc="-5" dirty="0">
                <a:latin typeface="Times New Roman"/>
                <a:cs typeface="Times New Roman"/>
              </a:rPr>
              <a:t>occupandosi 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 quartier generale del Principe, </a:t>
            </a:r>
            <a:r>
              <a:rPr sz="1200" dirty="0">
                <a:latin typeface="Times New Roman"/>
                <a:cs typeface="Times New Roman"/>
              </a:rPr>
              <a:t>e di conseguenza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coppia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gruppo  </a:t>
            </a:r>
            <a:r>
              <a:rPr sz="1200" spc="-5" dirty="0">
                <a:latin typeface="Times New Roman"/>
                <a:cs typeface="Times New Roman"/>
              </a:rPr>
              <a:t>corporale fu </a:t>
            </a:r>
            <a:r>
              <a:rPr sz="1200" dirty="0">
                <a:latin typeface="Times New Roman"/>
                <a:cs typeface="Times New Roman"/>
              </a:rPr>
              <a:t>autorizzata ad </a:t>
            </a:r>
            <a:r>
              <a:rPr sz="1200" spc="-5" dirty="0">
                <a:latin typeface="Times New Roman"/>
                <a:cs typeface="Times New Roman"/>
              </a:rPr>
              <a:t>originare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simile. </a:t>
            </a:r>
            <a:r>
              <a:rPr sz="1200" spc="-5" dirty="0">
                <a:latin typeface="Times New Roman"/>
                <a:cs typeface="Times New Roman"/>
              </a:rPr>
              <a:t>Questo sforzo ebbe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risultato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cinquanta </a:t>
            </a:r>
            <a:r>
              <a:rPr sz="1200" spc="-5" dirty="0">
                <a:latin typeface="Times New Roman"/>
                <a:cs typeface="Times New Roman"/>
              </a:rPr>
              <a:t>creature  intermedie.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812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(855.6) 77:1.4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osservato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il lavoro di questo gruppo </a:t>
            </a:r>
            <a:r>
              <a:rPr sz="1200" spc="-5" dirty="0">
                <a:latin typeface="Times New Roman"/>
                <a:cs typeface="Times New Roman"/>
              </a:rPr>
              <a:t>straordinario,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autorizzò la </a:t>
            </a:r>
            <a:r>
              <a:rPr sz="1200" spc="-5" dirty="0">
                <a:latin typeface="Times New Roman"/>
                <a:cs typeface="Times New Roman"/>
              </a:rPr>
              <a:t>riproduzione  d’intermedi senza restrizioni. Questo piano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proseguito </a:t>
            </a:r>
            <a:r>
              <a:rPr sz="1200" dirty="0">
                <a:latin typeface="Times New Roman"/>
                <a:cs typeface="Times New Roman"/>
              </a:rPr>
              <a:t>fintanto che </a:t>
            </a:r>
            <a:r>
              <a:rPr sz="1200" spc="-5" dirty="0">
                <a:latin typeface="Times New Roman"/>
                <a:cs typeface="Times New Roman"/>
              </a:rPr>
              <a:t>sussisté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procreare,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così portato all’esistenza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corpo originario </a:t>
            </a:r>
            <a:r>
              <a:rPr sz="1200" dirty="0">
                <a:latin typeface="Times New Roman"/>
                <a:cs typeface="Times New Roman"/>
              </a:rPr>
              <a:t>di 50.000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71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(856.1) 77:1.5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produzione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intermedio intercorreva </a:t>
            </a:r>
            <a:r>
              <a:rPr sz="1200" dirty="0">
                <a:latin typeface="Times New Roman"/>
                <a:cs typeface="Times New Roman"/>
              </a:rPr>
              <a:t>un periodo di </a:t>
            </a:r>
            <a:r>
              <a:rPr sz="1200" spc="-5" dirty="0">
                <a:latin typeface="Times New Roman"/>
                <a:cs typeface="Times New Roman"/>
              </a:rPr>
              <a:t>sei mesi,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mille di questi </a:t>
            </a:r>
            <a:r>
              <a:rPr sz="1200" spc="-5" dirty="0">
                <a:latin typeface="Times New Roman"/>
                <a:cs typeface="Times New Roman"/>
              </a:rPr>
              <a:t>esseri furono nati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ogni coppia,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dirty="0">
                <a:latin typeface="Times New Roman"/>
                <a:cs typeface="Times New Roman"/>
              </a:rPr>
              <a:t>nacquero più. E non c’è alcuna </a:t>
            </a:r>
            <a:r>
              <a:rPr sz="1200" spc="-5" dirty="0">
                <a:latin typeface="Times New Roman"/>
                <a:cs typeface="Times New Roman"/>
              </a:rPr>
              <a:t>spiegazione valida al perché questo potere si esaurì all’apparizione del  millesimo discendente. Nessun tentativo successivo </a:t>
            </a:r>
            <a:r>
              <a:rPr sz="1200" dirty="0">
                <a:latin typeface="Times New Roman"/>
                <a:cs typeface="Times New Roman"/>
              </a:rPr>
              <a:t>diede mai un qualche risultato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fallimenti.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5314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(856.2) 77:1.6 </a:t>
            </a:r>
            <a:r>
              <a:rPr sz="1200" spc="-5" dirty="0">
                <a:latin typeface="Times New Roman"/>
                <a:cs typeface="Times New Roman"/>
              </a:rPr>
              <a:t>Queste creature costituirono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d’informazione </a:t>
            </a:r>
            <a:r>
              <a:rPr sz="1200" spc="-5" dirty="0">
                <a:latin typeface="Times New Roman"/>
                <a:cs typeface="Times New Roman"/>
              </a:rPr>
              <a:t>dell’amministrazione del Principe. Esse si sparsero </a:t>
            </a:r>
            <a:r>
              <a:rPr sz="1200" dirty="0">
                <a:latin typeface="Times New Roman"/>
                <a:cs typeface="Times New Roman"/>
              </a:rPr>
              <a:t>ovunque,  </a:t>
            </a:r>
            <a:r>
              <a:rPr sz="1200" spc="-5" dirty="0">
                <a:latin typeface="Times New Roman"/>
                <a:cs typeface="Times New Roman"/>
              </a:rPr>
              <a:t>studiando ed osservando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del </a:t>
            </a:r>
            <a:r>
              <a:rPr sz="1200" dirty="0">
                <a:latin typeface="Times New Roman"/>
                <a:cs typeface="Times New Roman"/>
              </a:rPr>
              <a:t>mondo e </a:t>
            </a:r>
            <a:r>
              <a:rPr sz="1200" spc="-5" dirty="0">
                <a:latin typeface="Times New Roman"/>
                <a:cs typeface="Times New Roman"/>
              </a:rPr>
              <a:t>rendendo altri servizi inestimabili al Principe ed al suo gruppo </a:t>
            </a:r>
            <a:r>
              <a:rPr sz="1200" dirty="0">
                <a:latin typeface="Times New Roman"/>
                <a:cs typeface="Times New Roman"/>
              </a:rPr>
              <a:t>nel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lavoro</a:t>
            </a:r>
            <a:endParaRPr sz="1200">
              <a:latin typeface="Times New Roman"/>
              <a:cs typeface="Times New Roman"/>
            </a:endParaRPr>
          </a:p>
          <a:p>
            <a:pPr marL="1016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d’influenzare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comunità umane lontane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quartier generale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planetario.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1778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(856.3) 77:1.7 </a:t>
            </a:r>
            <a:r>
              <a:rPr sz="1200" spc="-5" dirty="0">
                <a:latin typeface="Times New Roman"/>
                <a:cs typeface="Times New Roman"/>
              </a:rPr>
              <a:t>Questo regime perdurò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tragici giorni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ribellione planetaria, </a:t>
            </a:r>
            <a:r>
              <a:rPr sz="1200" dirty="0">
                <a:latin typeface="Times New Roman"/>
                <a:cs typeface="Times New Roman"/>
              </a:rPr>
              <a:t>che irretì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quattro quinti degli  intermedi primari.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leale entrò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degli amministratori </a:t>
            </a:r>
            <a:r>
              <a:rPr sz="1200" dirty="0">
                <a:latin typeface="Times New Roman"/>
                <a:cs typeface="Times New Roman"/>
              </a:rPr>
              <a:t>fiduciari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operando sotto il comando </a:t>
            </a:r>
            <a:r>
              <a:rPr sz="1200" spc="-5" dirty="0">
                <a:latin typeface="Times New Roman"/>
                <a:cs typeface="Times New Roman"/>
              </a:rPr>
              <a:t>nominale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giorni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75625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razza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nodita</a:t>
            </a:r>
            <a:endParaRPr sz="1600">
              <a:latin typeface="Times New Roman"/>
              <a:cs typeface="Times New Roman"/>
            </a:endParaRPr>
          </a:p>
          <a:p>
            <a:pPr marL="63500" marR="9842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(856.4) 77:2.1 </a:t>
            </a:r>
            <a:r>
              <a:rPr sz="1200" spc="-5" dirty="0">
                <a:latin typeface="Times New Roman"/>
                <a:cs typeface="Times New Roman"/>
              </a:rPr>
              <a:t>Mentre 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narrazione dell’origine, della </a:t>
            </a:r>
            <a:r>
              <a:rPr sz="1200" dirty="0">
                <a:latin typeface="Times New Roman"/>
                <a:cs typeface="Times New Roman"/>
              </a:rPr>
              <a:t>natura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delle creature intermedie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parentela  </a:t>
            </a:r>
            <a:r>
              <a:rPr sz="1200" dirty="0">
                <a:latin typeface="Times New Roman"/>
                <a:cs typeface="Times New Roman"/>
              </a:rPr>
              <a:t>tra i due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primario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secondario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rende necessario interrompere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punto la storia </a:t>
            </a:r>
            <a:r>
              <a:rPr sz="1200" spc="-5" dirty="0">
                <a:latin typeface="Times New Roman"/>
                <a:cs typeface="Times New Roman"/>
              </a:rPr>
              <a:t>degli intermedi </a:t>
            </a:r>
            <a:r>
              <a:rPr sz="1200" dirty="0">
                <a:latin typeface="Times New Roman"/>
                <a:cs typeface="Times New Roman"/>
              </a:rPr>
              <a:t>primari al fine di 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la linea di discendenza </a:t>
            </a:r>
            <a:r>
              <a:rPr sz="1200" spc="-5" dirty="0">
                <a:latin typeface="Times New Roman"/>
                <a:cs typeface="Times New Roman"/>
              </a:rPr>
              <a:t>dei membri ribelli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personale corporale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Caligastia dai giorni della </a:t>
            </a:r>
            <a:r>
              <a:rPr sz="1200" dirty="0">
                <a:latin typeface="Times New Roman"/>
                <a:cs typeface="Times New Roman"/>
              </a:rPr>
              <a:t>ribellione 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Adamo. Fu questa </a:t>
            </a:r>
            <a:r>
              <a:rPr sz="1200" dirty="0">
                <a:latin typeface="Times New Roman"/>
                <a:cs typeface="Times New Roman"/>
              </a:rPr>
              <a:t>linea </a:t>
            </a:r>
            <a:r>
              <a:rPr sz="1200" spc="-5" dirty="0">
                <a:latin typeface="Times New Roman"/>
                <a:cs typeface="Times New Roman"/>
              </a:rPr>
              <a:t>ereditaria che, </a:t>
            </a:r>
            <a:r>
              <a:rPr sz="1200" dirty="0">
                <a:latin typeface="Times New Roman"/>
                <a:cs typeface="Times New Roman"/>
              </a:rPr>
              <a:t>nei primi </a:t>
            </a:r>
            <a:r>
              <a:rPr sz="1200" spc="-5" dirty="0">
                <a:latin typeface="Times New Roman"/>
                <a:cs typeface="Times New Roman"/>
              </a:rPr>
              <a:t>tempi del secondo giardino, fornì </a:t>
            </a:r>
            <a:r>
              <a:rPr sz="1200" dirty="0">
                <a:latin typeface="Times New Roman"/>
                <a:cs typeface="Times New Roman"/>
              </a:rPr>
              <a:t>la metà </a:t>
            </a:r>
            <a:r>
              <a:rPr sz="1200" spc="-5" dirty="0">
                <a:latin typeface="Times New Roman"/>
                <a:cs typeface="Times New Roman"/>
              </a:rPr>
              <a:t>degli antenati  dell’ordine secondario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79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(856.5) 77:2.2 </a:t>
            </a:r>
            <a:r>
              <a:rPr sz="1200" dirty="0">
                <a:latin typeface="Times New Roman"/>
                <a:cs typeface="Times New Roman"/>
              </a:rPr>
              <a:t>I membri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erano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costituiti come creature sessuate affinché </a:t>
            </a:r>
            <a:r>
              <a:rPr sz="1200" dirty="0">
                <a:latin typeface="Times New Roman"/>
                <a:cs typeface="Times New Roman"/>
              </a:rPr>
              <a:t>partecipassero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piano di  </a:t>
            </a:r>
            <a:r>
              <a:rPr sz="1200" spc="-5" dirty="0">
                <a:latin typeface="Times New Roman"/>
                <a:cs typeface="Times New Roman"/>
              </a:rPr>
              <a:t>procreazione </a:t>
            </a:r>
            <a:r>
              <a:rPr sz="1200" dirty="0">
                <a:latin typeface="Times New Roman"/>
                <a:cs typeface="Times New Roman"/>
              </a:rPr>
              <a:t>di una discendenza </a:t>
            </a:r>
            <a:r>
              <a:rPr sz="1200" spc="-5" dirty="0">
                <a:latin typeface="Times New Roman"/>
                <a:cs typeface="Times New Roman"/>
              </a:rPr>
              <a:t>incorporante </a:t>
            </a:r>
            <a:r>
              <a:rPr sz="1200" dirty="0">
                <a:latin typeface="Times New Roman"/>
                <a:cs typeface="Times New Roman"/>
              </a:rPr>
              <a:t>le qualità </a:t>
            </a:r>
            <a:r>
              <a:rPr sz="1200" spc="-5" dirty="0">
                <a:latin typeface="Times New Roman"/>
                <a:cs typeface="Times New Roman"/>
              </a:rPr>
              <a:t>congiunte del loro ordine speciale </a:t>
            </a:r>
            <a:r>
              <a:rPr sz="1200" dirty="0">
                <a:latin typeface="Times New Roman"/>
                <a:cs typeface="Times New Roman"/>
              </a:rPr>
              <a:t>unite a quelle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stirpi selezionate 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tribù di </a:t>
            </a:r>
            <a:r>
              <a:rPr sz="1200" spc="-5" dirty="0">
                <a:latin typeface="Times New Roman"/>
                <a:cs typeface="Times New Roman"/>
              </a:rPr>
              <a:t>Andon; </a:t>
            </a:r>
            <a:r>
              <a:rPr sz="1200" dirty="0">
                <a:latin typeface="Times New Roman"/>
                <a:cs typeface="Times New Roman"/>
              </a:rPr>
              <a:t>e tutto ciò in </a:t>
            </a:r>
            <a:r>
              <a:rPr sz="1200" spc="-5" dirty="0">
                <a:latin typeface="Times New Roman"/>
                <a:cs typeface="Times New Roman"/>
              </a:rPr>
              <a:t>vista dell’apparizione successiva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programmato </a:t>
            </a:r>
            <a:r>
              <a:rPr sz="1200" dirty="0">
                <a:latin typeface="Times New Roman"/>
                <a:cs typeface="Times New Roman"/>
              </a:rPr>
              <a:t>la nascita  di un nuovo tipo di </a:t>
            </a:r>
            <a:r>
              <a:rPr sz="1200" spc="-5" dirty="0">
                <a:latin typeface="Times New Roman"/>
                <a:cs typeface="Times New Roman"/>
              </a:rPr>
              <a:t>mortale inglobante </a:t>
            </a:r>
            <a:r>
              <a:rPr sz="1200" dirty="0">
                <a:latin typeface="Times New Roman"/>
                <a:cs typeface="Times New Roman"/>
              </a:rPr>
              <a:t>l’unione dei </a:t>
            </a:r>
            <a:r>
              <a:rPr sz="1200" spc="-5" dirty="0">
                <a:latin typeface="Times New Roman"/>
                <a:cs typeface="Times New Roman"/>
              </a:rPr>
              <a:t>discendenti congiunti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generazione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 di Eva. </a:t>
            </a:r>
            <a:r>
              <a:rPr sz="1200" spc="-5" dirty="0">
                <a:latin typeface="Times New Roman"/>
                <a:cs typeface="Times New Roman"/>
              </a:rPr>
              <a:t>Essi avevano </a:t>
            </a:r>
            <a:r>
              <a:rPr sz="1200" dirty="0">
                <a:latin typeface="Times New Roman"/>
                <a:cs typeface="Times New Roman"/>
              </a:rPr>
              <a:t>dunque </a:t>
            </a:r>
            <a:r>
              <a:rPr sz="1200" spc="-5" dirty="0">
                <a:latin typeface="Times New Roman"/>
                <a:cs typeface="Times New Roman"/>
              </a:rPr>
              <a:t>progettato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piano che </a:t>
            </a:r>
            <a:r>
              <a:rPr sz="1200" dirty="0">
                <a:latin typeface="Times New Roman"/>
                <a:cs typeface="Times New Roman"/>
              </a:rPr>
              <a:t>prevedeva un nuovo ordine di creature </a:t>
            </a:r>
            <a:r>
              <a:rPr sz="1200" spc="-5" dirty="0">
                <a:latin typeface="Times New Roman"/>
                <a:cs typeface="Times New Roman"/>
              </a:rPr>
              <a:t>planetarie che  speravano </a:t>
            </a:r>
            <a:r>
              <a:rPr sz="1200" dirty="0">
                <a:latin typeface="Times New Roman"/>
                <a:cs typeface="Times New Roman"/>
              </a:rPr>
              <a:t>sarebbero divenute 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della società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5" dirty="0">
                <a:latin typeface="Times New Roman"/>
                <a:cs typeface="Times New Roman"/>
              </a:rPr>
              <a:t>Tali esseri erano destinati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sovranità sociale,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alla</a:t>
            </a:r>
            <a:endParaRPr sz="1200">
              <a:latin typeface="Times New Roman"/>
              <a:cs typeface="Times New Roman"/>
            </a:endParaRPr>
          </a:p>
          <a:p>
            <a:pPr marL="63500" marR="7874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sovranità civile. Ma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questo progetto fallì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completamente,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sapremo mai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aristocrazia di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benevoli e  di quale </a:t>
            </a:r>
            <a:r>
              <a:rPr sz="1200" spc="-5" dirty="0">
                <a:latin typeface="Times New Roman"/>
                <a:cs typeface="Times New Roman"/>
              </a:rPr>
              <a:t>cultura incomparabile sia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privato Urantia. Perché </a:t>
            </a:r>
            <a:r>
              <a:rPr sz="1200" dirty="0">
                <a:latin typeface="Times New Roman"/>
                <a:cs typeface="Times New Roman"/>
              </a:rPr>
              <a:t>quando i </a:t>
            </a:r>
            <a:r>
              <a:rPr sz="1200" spc="-5" dirty="0">
                <a:latin typeface="Times New Roman"/>
                <a:cs typeface="Times New Roman"/>
              </a:rPr>
              <a:t>membri del </a:t>
            </a:r>
            <a:r>
              <a:rPr sz="1200" dirty="0">
                <a:latin typeface="Times New Roman"/>
                <a:cs typeface="Times New Roman"/>
              </a:rPr>
              <a:t>gruppo </a:t>
            </a:r>
            <a:r>
              <a:rPr sz="1200" spc="-5" dirty="0">
                <a:latin typeface="Times New Roman"/>
                <a:cs typeface="Times New Roman"/>
              </a:rPr>
              <a:t>corporale si riprodussero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5" dirty="0">
                <a:latin typeface="Times New Roman"/>
                <a:cs typeface="Times New Roman"/>
              </a:rPr>
              <a:t>tardi, </a:t>
            </a:r>
            <a:r>
              <a:rPr sz="1200" dirty="0">
                <a:latin typeface="Times New Roman"/>
                <a:cs typeface="Times New Roman"/>
              </a:rPr>
              <a:t>fu  </a:t>
            </a:r>
            <a:r>
              <a:rPr sz="1200" spc="-5" dirty="0">
                <a:latin typeface="Times New Roman"/>
                <a:cs typeface="Times New Roman"/>
              </a:rPr>
              <a:t>successivamente alla </a:t>
            </a:r>
            <a:r>
              <a:rPr sz="1200" dirty="0">
                <a:latin typeface="Times New Roman"/>
                <a:cs typeface="Times New Roman"/>
              </a:rPr>
              <a:t>ribellione e dopo </a:t>
            </a:r>
            <a:r>
              <a:rPr sz="1200" spc="-5" dirty="0">
                <a:latin typeface="Times New Roman"/>
                <a:cs typeface="Times New Roman"/>
              </a:rPr>
              <a:t>che erano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privati del loro collegamento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correnti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(856.6) 77:2.3 </a:t>
            </a:r>
            <a:r>
              <a:rPr sz="1200" spc="-5" dirty="0">
                <a:latin typeface="Times New Roman"/>
                <a:cs typeface="Times New Roman"/>
              </a:rPr>
              <a:t>L’era </a:t>
            </a:r>
            <a:r>
              <a:rPr sz="1200" dirty="0">
                <a:latin typeface="Times New Roman"/>
                <a:cs typeface="Times New Roman"/>
              </a:rPr>
              <a:t>posteriore </a:t>
            </a:r>
            <a:r>
              <a:rPr sz="1200" spc="-5" dirty="0">
                <a:latin typeface="Times New Roman"/>
                <a:cs typeface="Times New Roman"/>
              </a:rPr>
              <a:t>alla ribellione su Urantia </a:t>
            </a:r>
            <a:r>
              <a:rPr sz="1200" dirty="0">
                <a:latin typeface="Times New Roman"/>
                <a:cs typeface="Times New Roman"/>
              </a:rPr>
              <a:t>vide </a:t>
            </a:r>
            <a:r>
              <a:rPr sz="1200" spc="-5" dirty="0">
                <a:latin typeface="Times New Roman"/>
                <a:cs typeface="Times New Roman"/>
              </a:rPr>
              <a:t>prodursi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avvenimenti </a:t>
            </a:r>
            <a:r>
              <a:rPr sz="1200" dirty="0">
                <a:latin typeface="Times New Roman"/>
                <a:cs typeface="Times New Roman"/>
              </a:rPr>
              <a:t>insoliti. </a:t>
            </a:r>
            <a:r>
              <a:rPr sz="1200" spc="-5" dirty="0">
                <a:latin typeface="Times New Roman"/>
                <a:cs typeface="Times New Roman"/>
              </a:rPr>
              <a:t>Una grande civiltà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Dalamatia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sfasciando. </a:t>
            </a:r>
            <a:r>
              <a:rPr sz="1200" dirty="0">
                <a:latin typeface="Times New Roman"/>
                <a:cs typeface="Times New Roman"/>
              </a:rPr>
              <a:t>“I Nephilim </a:t>
            </a:r>
            <a:r>
              <a:rPr sz="1200" spc="-5" dirty="0">
                <a:latin typeface="Times New Roman"/>
                <a:cs typeface="Times New Roman"/>
              </a:rPr>
              <a:t>(Noditi) erano sulla terra </a:t>
            </a:r>
            <a:r>
              <a:rPr sz="1200" dirty="0">
                <a:latin typeface="Times New Roman"/>
                <a:cs typeface="Times New Roman"/>
              </a:rPr>
              <a:t>in quei </a:t>
            </a:r>
            <a:r>
              <a:rPr sz="1200" spc="-5" dirty="0">
                <a:latin typeface="Times New Roman"/>
                <a:cs typeface="Times New Roman"/>
              </a:rPr>
              <a:t>giorni, </a:t>
            </a:r>
            <a:r>
              <a:rPr sz="1200" dirty="0">
                <a:latin typeface="Times New Roman"/>
                <a:cs typeface="Times New Roman"/>
              </a:rPr>
              <a:t>e quando questi </a:t>
            </a:r>
            <a:r>
              <a:rPr sz="1200" spc="-5" dirty="0">
                <a:latin typeface="Times New Roman"/>
                <a:cs typeface="Times New Roman"/>
              </a:rPr>
              <a:t>figli degli dei si congiunsero 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figlie degli </a:t>
            </a:r>
            <a:r>
              <a:rPr sz="1200" dirty="0">
                <a:latin typeface="Times New Roman"/>
                <a:cs typeface="Times New Roman"/>
              </a:rPr>
              <a:t>uomini ed </a:t>
            </a:r>
            <a:r>
              <a:rPr sz="1200" spc="-5" dirty="0">
                <a:latin typeface="Times New Roman"/>
                <a:cs typeface="Times New Roman"/>
              </a:rPr>
              <a:t>esse partorirono,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figli furono </a:t>
            </a:r>
            <a:r>
              <a:rPr sz="1200" dirty="0">
                <a:latin typeface="Times New Roman"/>
                <a:cs typeface="Times New Roman"/>
              </a:rPr>
              <a:t>i ‘potenti uomini di un </a:t>
            </a:r>
            <a:r>
              <a:rPr sz="1200" spc="-5" dirty="0">
                <a:latin typeface="Times New Roman"/>
                <a:cs typeface="Times New Roman"/>
              </a:rPr>
              <a:t>tempo’, gli ‘uomini </a:t>
            </a:r>
            <a:r>
              <a:rPr sz="1200" dirty="0">
                <a:latin typeface="Times New Roman"/>
                <a:cs typeface="Times New Roman"/>
              </a:rPr>
              <a:t>di rinomanza.’” Pur non  </a:t>
            </a:r>
            <a:r>
              <a:rPr sz="1200" spc="-5" dirty="0">
                <a:latin typeface="Times New Roman"/>
                <a:cs typeface="Times New Roman"/>
              </a:rPr>
              <a:t>essendo proprio “figli degli dei”,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personale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discendenti erano </a:t>
            </a:r>
            <a:r>
              <a:rPr sz="1200" dirty="0">
                <a:latin typeface="Times New Roman"/>
                <a:cs typeface="Times New Roman"/>
              </a:rPr>
              <a:t>considerati </a:t>
            </a:r>
            <a:r>
              <a:rPr sz="1200" spc="-5" dirty="0">
                <a:latin typeface="Times New Roman"/>
                <a:cs typeface="Times New Roman"/>
              </a:rPr>
              <a:t>tali dai mortali evoluzionari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quei tempi lontani; 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statura fu magnificata dalla </a:t>
            </a:r>
            <a:r>
              <a:rPr sz="1200" dirty="0">
                <a:latin typeface="Times New Roman"/>
                <a:cs typeface="Times New Roman"/>
              </a:rPr>
              <a:t>tradizione.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dunque è </a:t>
            </a:r>
            <a:r>
              <a:rPr sz="1200" spc="-5" dirty="0">
                <a:latin typeface="Times New Roman"/>
                <a:cs typeface="Times New Roman"/>
              </a:rPr>
              <a:t>l’origine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popolare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pressoché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960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892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universale degli dei che discesero </a:t>
            </a:r>
            <a:r>
              <a:rPr sz="1200" dirty="0">
                <a:latin typeface="Times New Roman"/>
                <a:cs typeface="Times New Roman"/>
              </a:rPr>
              <a:t>sulla terra e diedero origine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figlie degli </a:t>
            </a:r>
            <a:r>
              <a:rPr sz="1200" dirty="0">
                <a:latin typeface="Times New Roman"/>
                <a:cs typeface="Times New Roman"/>
              </a:rPr>
              <a:t>uomini ad </a:t>
            </a:r>
            <a:r>
              <a:rPr sz="1200" spc="-5" dirty="0">
                <a:latin typeface="Times New Roman"/>
                <a:cs typeface="Times New Roman"/>
              </a:rPr>
              <a:t>un’antica </a:t>
            </a:r>
            <a:r>
              <a:rPr sz="1200" dirty="0">
                <a:latin typeface="Times New Roman"/>
                <a:cs typeface="Times New Roman"/>
              </a:rPr>
              <a:t>razza di </a:t>
            </a:r>
            <a:r>
              <a:rPr sz="1200" spc="-5" dirty="0">
                <a:latin typeface="Times New Roman"/>
                <a:cs typeface="Times New Roman"/>
              </a:rPr>
              <a:t>eroi.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questa  leggenda </a:t>
            </a:r>
            <a:r>
              <a:rPr sz="1200" dirty="0">
                <a:latin typeface="Times New Roman"/>
                <a:cs typeface="Times New Roman"/>
              </a:rPr>
              <a:t>divenne ancor più </a:t>
            </a:r>
            <a:r>
              <a:rPr sz="1200" spc="-5" dirty="0">
                <a:latin typeface="Times New Roman"/>
                <a:cs typeface="Times New Roman"/>
              </a:rPr>
              <a:t>confusa con </a:t>
            </a:r>
            <a:r>
              <a:rPr sz="1200" dirty="0">
                <a:latin typeface="Times New Roman"/>
                <a:cs typeface="Times New Roman"/>
              </a:rPr>
              <a:t>le mescolanze razziali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Adamiti </a:t>
            </a:r>
            <a:r>
              <a:rPr sz="1200" spc="-5" dirty="0">
                <a:latin typeface="Times New Roman"/>
                <a:cs typeface="Times New Roman"/>
              </a:rPr>
              <a:t>apparsi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nel secondo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giardino.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(857.1) 77:2.4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cento membri corporali del </a:t>
            </a:r>
            <a:r>
              <a:rPr sz="1200" dirty="0">
                <a:latin typeface="Times New Roman"/>
                <a:cs typeface="Times New Roman"/>
              </a:rPr>
              <a:t>gruppo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portavano </a:t>
            </a:r>
            <a:r>
              <a:rPr sz="1200" dirty="0">
                <a:latin typeface="Times New Roman"/>
                <a:cs typeface="Times New Roman"/>
              </a:rPr>
              <a:t>il plasma </a:t>
            </a:r>
            <a:r>
              <a:rPr sz="1200" spc="-5" dirty="0">
                <a:latin typeface="Times New Roman"/>
                <a:cs typeface="Times New Roman"/>
              </a:rPr>
              <a:t>germinativo delle </a:t>
            </a:r>
            <a:r>
              <a:rPr sz="1200" dirty="0">
                <a:latin typeface="Times New Roman"/>
                <a:cs typeface="Times New Roman"/>
              </a:rPr>
              <a:t>stirpi </a:t>
            </a:r>
            <a:r>
              <a:rPr sz="1200" spc="-5" dirty="0">
                <a:latin typeface="Times New Roman"/>
                <a:cs typeface="Times New Roman"/>
              </a:rPr>
              <a:t>umane andoniche, ci  si sarebbe naturalmente aspettato che, se s’impegnavano nella </a:t>
            </a:r>
            <a:r>
              <a:rPr sz="1200" dirty="0">
                <a:latin typeface="Times New Roman"/>
                <a:cs typeface="Times New Roman"/>
              </a:rPr>
              <a:t>riproduzione </a:t>
            </a:r>
            <a:r>
              <a:rPr sz="1200" spc="-5" dirty="0">
                <a:latin typeface="Times New Roman"/>
                <a:cs typeface="Times New Roman"/>
              </a:rPr>
              <a:t>sessuale,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progenie </a:t>
            </a:r>
            <a:r>
              <a:rPr sz="1200" spc="-5" dirty="0">
                <a:latin typeface="Times New Roman"/>
                <a:cs typeface="Times New Roman"/>
              </a:rPr>
              <a:t>assomigliasse </a:t>
            </a:r>
            <a:r>
              <a:rPr sz="1200" dirty="0">
                <a:latin typeface="Times New Roman"/>
                <a:cs typeface="Times New Roman"/>
              </a:rPr>
              <a:t>totalmente a 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altri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andoniti. </a:t>
            </a:r>
            <a:r>
              <a:rPr sz="1200" spc="-5" dirty="0">
                <a:latin typeface="Times New Roman"/>
                <a:cs typeface="Times New Roman"/>
              </a:rPr>
              <a:t>Ma 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sessanta </a:t>
            </a:r>
            <a:r>
              <a:rPr sz="1200" dirty="0">
                <a:latin typeface="Times New Roman"/>
                <a:cs typeface="Times New Roman"/>
              </a:rPr>
              <a:t>ribelli del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Nod, s’impegnarono effettivamente </a:t>
            </a:r>
            <a:r>
              <a:rPr sz="1200" dirty="0">
                <a:latin typeface="Times New Roman"/>
                <a:cs typeface="Times New Roman"/>
              </a:rPr>
              <a:t>nella  riproduzione </a:t>
            </a:r>
            <a:r>
              <a:rPr sz="1200" spc="-5" dirty="0">
                <a:latin typeface="Times New Roman"/>
                <a:cs typeface="Times New Roman"/>
              </a:rPr>
              <a:t>sessuale,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figli si </a:t>
            </a:r>
            <a:r>
              <a:rPr sz="1200" dirty="0">
                <a:latin typeface="Times New Roman"/>
                <a:cs typeface="Times New Roman"/>
              </a:rPr>
              <a:t>rivelarono molto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aspetti sia alle </a:t>
            </a:r>
            <a:r>
              <a:rPr sz="1200" dirty="0">
                <a:latin typeface="Times New Roman"/>
                <a:cs typeface="Times New Roman"/>
              </a:rPr>
              <a:t>popolazioni </a:t>
            </a:r>
            <a:r>
              <a:rPr sz="1200" spc="-5" dirty="0">
                <a:latin typeface="Times New Roman"/>
                <a:cs typeface="Times New Roman"/>
              </a:rPr>
              <a:t>andonite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 quelle  </a:t>
            </a:r>
            <a:r>
              <a:rPr sz="1200" spc="-5" dirty="0">
                <a:latin typeface="Times New Roman"/>
                <a:cs typeface="Times New Roman"/>
              </a:rPr>
              <a:t>sangik. </a:t>
            </a:r>
            <a:r>
              <a:rPr sz="1200" dirty="0">
                <a:latin typeface="Times New Roman"/>
                <a:cs typeface="Times New Roman"/>
              </a:rPr>
              <a:t>Questa superiorità </a:t>
            </a:r>
            <a:r>
              <a:rPr sz="1200" spc="-5" dirty="0">
                <a:latin typeface="Times New Roman"/>
                <a:cs typeface="Times New Roman"/>
              </a:rPr>
              <a:t>inattesa </a:t>
            </a:r>
            <a:r>
              <a:rPr sz="1200" dirty="0">
                <a:latin typeface="Times New Roman"/>
                <a:cs typeface="Times New Roman"/>
              </a:rPr>
              <a:t>caratterizzava non solo le </a:t>
            </a:r>
            <a:r>
              <a:rPr sz="1200" spc="-5" dirty="0">
                <a:latin typeface="Times New Roman"/>
                <a:cs typeface="Times New Roman"/>
              </a:rPr>
              <a:t>qualità fisiche ed intellettuali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capacità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92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(857.2) 77:2.5 </a:t>
            </a:r>
            <a:r>
              <a:rPr sz="1200" spc="-5" dirty="0">
                <a:latin typeface="Times New Roman"/>
                <a:cs typeface="Times New Roman"/>
              </a:rPr>
              <a:t>Questi caratteri </a:t>
            </a:r>
            <a:r>
              <a:rPr sz="1200" dirty="0">
                <a:latin typeface="Times New Roman"/>
                <a:cs typeface="Times New Roman"/>
              </a:rPr>
              <a:t>mutanti </a:t>
            </a:r>
            <a:r>
              <a:rPr sz="1200" spc="-5" dirty="0">
                <a:latin typeface="Times New Roman"/>
                <a:cs typeface="Times New Roman"/>
              </a:rPr>
              <a:t>apparsi nella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nodita </a:t>
            </a:r>
            <a:r>
              <a:rPr sz="1200" spc="-5" dirty="0">
                <a:latin typeface="Times New Roman"/>
                <a:cs typeface="Times New Roman"/>
              </a:rPr>
              <a:t>risultavano </a:t>
            </a:r>
            <a:r>
              <a:rPr sz="1200" dirty="0">
                <a:latin typeface="Times New Roman"/>
                <a:cs typeface="Times New Roman"/>
              </a:rPr>
              <a:t>da certi </a:t>
            </a:r>
            <a:r>
              <a:rPr sz="1200" spc="-5" dirty="0">
                <a:latin typeface="Times New Roman"/>
                <a:cs typeface="Times New Roman"/>
              </a:rPr>
              <a:t>cambiamenti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stati operati  nella configurazione </a:t>
            </a:r>
            <a:r>
              <a:rPr sz="1200" dirty="0">
                <a:latin typeface="Times New Roman"/>
                <a:cs typeface="Times New Roman"/>
              </a:rPr>
              <a:t>e nei costituenti </a:t>
            </a:r>
            <a:r>
              <a:rPr sz="1200" spc="-5" dirty="0">
                <a:latin typeface="Times New Roman"/>
                <a:cs typeface="Times New Roman"/>
              </a:rPr>
              <a:t>chimici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fattori ereditari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plasma germinativo andonico. Questi cambiamenti </a:t>
            </a:r>
            <a:r>
              <a:rPr sz="1200" dirty="0">
                <a:latin typeface="Times New Roman"/>
                <a:cs typeface="Times New Roman"/>
              </a:rPr>
              <a:t>furono  </a:t>
            </a:r>
            <a:r>
              <a:rPr sz="1200" spc="-5" dirty="0">
                <a:latin typeface="Times New Roman"/>
                <a:cs typeface="Times New Roman"/>
              </a:rPr>
              <a:t>causati dalla presenza,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personale, dei potenti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mantenimento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del sistema </a:t>
            </a:r>
            <a:r>
              <a:rPr sz="1200" dirty="0">
                <a:latin typeface="Times New Roman"/>
                <a:cs typeface="Times New Roman"/>
              </a:rPr>
              <a:t>di Satania.  </a:t>
            </a:r>
            <a:r>
              <a:rPr sz="1200" spc="-5" dirty="0">
                <a:latin typeface="Times New Roman"/>
                <a:cs typeface="Times New Roman"/>
              </a:rPr>
              <a:t>Questi circuiti </a:t>
            </a:r>
            <a:r>
              <a:rPr sz="1200" dirty="0">
                <a:latin typeface="Times New Roman"/>
                <a:cs typeface="Times New Roman"/>
              </a:rPr>
              <a:t>vitali </a:t>
            </a:r>
            <a:r>
              <a:rPr sz="1200" spc="-5" dirty="0">
                <a:latin typeface="Times New Roman"/>
                <a:cs typeface="Times New Roman"/>
              </a:rPr>
              <a:t>portarono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cromosomi del modello speciale </a:t>
            </a:r>
            <a:r>
              <a:rPr sz="1200" dirty="0">
                <a:latin typeface="Times New Roman"/>
                <a:cs typeface="Times New Roman"/>
              </a:rPr>
              <a:t>di Urantia a riorganizzarsi </a:t>
            </a:r>
            <a:r>
              <a:rPr sz="1200" spc="-5" dirty="0">
                <a:latin typeface="Times New Roman"/>
                <a:cs typeface="Times New Roman"/>
              </a:rPr>
              <a:t>principalmente secondo </a:t>
            </a:r>
            <a:r>
              <a:rPr sz="1200" dirty="0">
                <a:latin typeface="Times New Roman"/>
                <a:cs typeface="Times New Roman"/>
              </a:rPr>
              <a:t>i modelli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specializzazione </a:t>
            </a:r>
            <a:r>
              <a:rPr sz="1200" spc="-5" dirty="0">
                <a:latin typeface="Times New Roman"/>
                <a:cs typeface="Times New Roman"/>
              </a:rPr>
              <a:t>standardizzata per Satania della manifestazione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fissata per Nebadon.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questa metamorfosi  </a:t>
            </a:r>
            <a:r>
              <a:rPr sz="1200" spc="-5" dirty="0">
                <a:latin typeface="Times New Roman"/>
                <a:cs typeface="Times New Roman"/>
              </a:rPr>
              <a:t>del plasma germinativo </a:t>
            </a:r>
            <a:r>
              <a:rPr sz="1200" dirty="0">
                <a:latin typeface="Times New Roman"/>
                <a:cs typeface="Times New Roman"/>
              </a:rPr>
              <a:t>mediante </a:t>
            </a:r>
            <a:r>
              <a:rPr sz="1200" spc="-5" dirty="0">
                <a:latin typeface="Times New Roman"/>
                <a:cs typeface="Times New Roman"/>
              </a:rPr>
              <a:t>l’azione delle correnti vitali sistemiche </a:t>
            </a:r>
            <a:r>
              <a:rPr sz="1200" dirty="0">
                <a:latin typeface="Times New Roman"/>
                <a:cs typeface="Times New Roman"/>
              </a:rPr>
              <a:t>non è dissimile </a:t>
            </a:r>
            <a:r>
              <a:rPr sz="1200" spc="-5" dirty="0">
                <a:latin typeface="Times New Roman"/>
                <a:cs typeface="Times New Roman"/>
              </a:rPr>
              <a:t>dai procedimenti con </a:t>
            </a:r>
            <a:r>
              <a:rPr sz="1200" dirty="0">
                <a:latin typeface="Times New Roman"/>
                <a:cs typeface="Times New Roman"/>
              </a:rPr>
              <a:t>i quali </a:t>
            </a:r>
            <a:r>
              <a:rPr sz="1200" spc="-5" dirty="0">
                <a:latin typeface="Times New Roman"/>
                <a:cs typeface="Times New Roman"/>
              </a:rPr>
              <a:t>gli scienziati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modificano </a:t>
            </a:r>
            <a:r>
              <a:rPr sz="1200" dirty="0">
                <a:latin typeface="Times New Roman"/>
                <a:cs typeface="Times New Roman"/>
              </a:rPr>
              <a:t>il plasma </a:t>
            </a:r>
            <a:r>
              <a:rPr sz="1200" spc="-5" dirty="0">
                <a:latin typeface="Times New Roman"/>
                <a:cs typeface="Times New Roman"/>
              </a:rPr>
              <a:t>germinativo delle </a:t>
            </a:r>
            <a:r>
              <a:rPr sz="1200" dirty="0">
                <a:latin typeface="Times New Roman"/>
                <a:cs typeface="Times New Roman"/>
              </a:rPr>
              <a:t>piante e </a:t>
            </a:r>
            <a:r>
              <a:rPr sz="1200" spc="-5" dirty="0">
                <a:latin typeface="Times New Roman"/>
                <a:cs typeface="Times New Roman"/>
              </a:rPr>
              <a:t>degli animali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l’impiego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X.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46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(857.3) 77:2.6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popoli noditi </a:t>
            </a:r>
            <a:r>
              <a:rPr sz="1200" spc="-5" dirty="0">
                <a:latin typeface="Times New Roman"/>
                <a:cs typeface="Times New Roman"/>
              </a:rPr>
              <a:t>ebbero origine </a:t>
            </a:r>
            <a:r>
              <a:rPr sz="1200" dirty="0">
                <a:latin typeface="Times New Roman"/>
                <a:cs typeface="Times New Roman"/>
              </a:rPr>
              <a:t>da certe modificazioni </a:t>
            </a:r>
            <a:r>
              <a:rPr sz="1200" spc="-5" dirty="0">
                <a:latin typeface="Times New Roman"/>
                <a:cs typeface="Times New Roman"/>
              </a:rPr>
              <a:t>particolari ed </a:t>
            </a:r>
            <a:r>
              <a:rPr sz="1200" dirty="0">
                <a:latin typeface="Times New Roman"/>
                <a:cs typeface="Times New Roman"/>
              </a:rPr>
              <a:t>inattese </a:t>
            </a:r>
            <a:r>
              <a:rPr sz="1200" spc="-5" dirty="0">
                <a:latin typeface="Times New Roman"/>
                <a:cs typeface="Times New Roman"/>
              </a:rPr>
              <a:t>prodottesi </a:t>
            </a:r>
            <a:r>
              <a:rPr sz="1200" dirty="0">
                <a:latin typeface="Times New Roman"/>
                <a:cs typeface="Times New Roman"/>
              </a:rPr>
              <a:t>nel plasma </a:t>
            </a:r>
            <a:r>
              <a:rPr sz="1200" spc="-5" dirty="0">
                <a:latin typeface="Times New Roman"/>
                <a:cs typeface="Times New Roman"/>
              </a:rPr>
              <a:t>vitale  che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trasferito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contributori </a:t>
            </a:r>
            <a:r>
              <a:rPr sz="1200" dirty="0">
                <a:latin typeface="Times New Roman"/>
                <a:cs typeface="Times New Roman"/>
              </a:rPr>
              <a:t>andoniti 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gruppo corporale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chirurghi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Avalon.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89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(857.4) 77:2.7 </a:t>
            </a:r>
            <a:r>
              <a:rPr sz="1200" spc="-5" dirty="0">
                <a:latin typeface="Times New Roman"/>
                <a:cs typeface="Times New Roman"/>
              </a:rPr>
              <a:t>Ricordiamoci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Andoniti 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fornito il </a:t>
            </a:r>
            <a:r>
              <a:rPr sz="1200" spc="-5" dirty="0">
                <a:latin typeface="Times New Roman"/>
                <a:cs typeface="Times New Roman"/>
              </a:rPr>
              <a:t>plasma germinativo furono </a:t>
            </a:r>
            <a:r>
              <a:rPr sz="1200" dirty="0">
                <a:latin typeface="Times New Roman"/>
                <a:cs typeface="Times New Roman"/>
              </a:rPr>
              <a:t>a loro volta dotati del </a:t>
            </a:r>
            <a:r>
              <a:rPr sz="1200" spc="-5" dirty="0">
                <a:latin typeface="Times New Roman"/>
                <a:cs typeface="Times New Roman"/>
              </a:rPr>
              <a:t>complemento  organico dell’albero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vita, cosicché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correnti </a:t>
            </a:r>
            <a:r>
              <a:rPr sz="1200" dirty="0">
                <a:latin typeface="Times New Roman"/>
                <a:cs typeface="Times New Roman"/>
              </a:rPr>
              <a:t>vitali di </a:t>
            </a:r>
            <a:r>
              <a:rPr sz="1200" spc="-5" dirty="0">
                <a:latin typeface="Times New Roman"/>
                <a:cs typeface="Times New Roman"/>
              </a:rPr>
              <a:t>Satania pervasero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corpi.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quarantaquattro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Andoniti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769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2415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modificati che seguirono </a:t>
            </a:r>
            <a:r>
              <a:rPr sz="1200" dirty="0">
                <a:latin typeface="Times New Roman"/>
                <a:cs typeface="Times New Roman"/>
              </a:rPr>
              <a:t>il personale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ribellione </a:t>
            </a:r>
            <a:r>
              <a:rPr sz="1200" spc="-5" dirty="0">
                <a:latin typeface="Times New Roman"/>
                <a:cs typeface="Times New Roman"/>
              </a:rPr>
              <a:t>si congiunsero </a:t>
            </a:r>
            <a:r>
              <a:rPr sz="1200" dirty="0">
                <a:latin typeface="Times New Roman"/>
                <a:cs typeface="Times New Roman"/>
              </a:rPr>
              <a:t>inoltre tra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 portarono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contributo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stirpi 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del popolo nodita.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917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(857.5) 77:2.8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gruppi, comprendenti </a:t>
            </a:r>
            <a:r>
              <a:rPr sz="1200" dirty="0">
                <a:latin typeface="Times New Roman"/>
                <a:cs typeface="Times New Roman"/>
              </a:rPr>
              <a:t>104 individui </a:t>
            </a:r>
            <a:r>
              <a:rPr sz="1200" spc="-5" dirty="0">
                <a:latin typeface="Times New Roman"/>
                <a:cs typeface="Times New Roman"/>
              </a:rPr>
              <a:t>che portavano </a:t>
            </a:r>
            <a:r>
              <a:rPr sz="1200" dirty="0">
                <a:latin typeface="Times New Roman"/>
                <a:cs typeface="Times New Roman"/>
              </a:rPr>
              <a:t>il plasma </a:t>
            </a:r>
            <a:r>
              <a:rPr sz="1200" spc="-5" dirty="0">
                <a:latin typeface="Times New Roman"/>
                <a:cs typeface="Times New Roman"/>
              </a:rPr>
              <a:t>germinativo </a:t>
            </a:r>
            <a:r>
              <a:rPr sz="1200" dirty="0">
                <a:latin typeface="Times New Roman"/>
                <a:cs typeface="Times New Roman"/>
              </a:rPr>
              <a:t>andonita </a:t>
            </a:r>
            <a:r>
              <a:rPr sz="1200" spc="-5" dirty="0">
                <a:latin typeface="Times New Roman"/>
                <a:cs typeface="Times New Roman"/>
              </a:rPr>
              <a:t>modificato, </a:t>
            </a:r>
            <a:r>
              <a:rPr sz="1200" dirty="0">
                <a:latin typeface="Times New Roman"/>
                <a:cs typeface="Times New Roman"/>
              </a:rPr>
              <a:t>costituiscono  </a:t>
            </a:r>
            <a:r>
              <a:rPr sz="1200" spc="-5" dirty="0">
                <a:latin typeface="Times New Roman"/>
                <a:cs typeface="Times New Roman"/>
              </a:rPr>
              <a:t>gli antenati dei Noditi, l’ottava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apparsa su Urantia. Questa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caratteristica della </a:t>
            </a:r>
            <a:r>
              <a:rPr sz="1200" dirty="0">
                <a:latin typeface="Times New Roman"/>
                <a:cs typeface="Times New Roman"/>
              </a:rPr>
              <a:t>vita umana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rappresenta  </a:t>
            </a:r>
            <a:r>
              <a:rPr sz="1200" spc="-5" dirty="0">
                <a:latin typeface="Times New Roman"/>
                <a:cs typeface="Times New Roman"/>
              </a:rPr>
              <a:t>un’altra fase dell’esecuzione del piano originale consistente nell’utilizzare questo pianeta come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modificatore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vita, 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era 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sviluppi non </a:t>
            </a:r>
            <a:r>
              <a:rPr sz="1200" spc="-5" dirty="0">
                <a:latin typeface="Times New Roman"/>
                <a:cs typeface="Times New Roman"/>
              </a:rPr>
              <a:t>previsti.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(857.6) 77:2.9 </a:t>
            </a:r>
            <a:r>
              <a:rPr sz="1200" dirty="0">
                <a:latin typeface="Times New Roman"/>
                <a:cs typeface="Times New Roman"/>
              </a:rPr>
              <a:t>I Noditi di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puro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una razza </a:t>
            </a:r>
            <a:r>
              <a:rPr sz="1200" spc="-5" dirty="0">
                <a:latin typeface="Times New Roman"/>
                <a:cs typeface="Times New Roman"/>
              </a:rPr>
              <a:t>magnifica,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mescolarono gradualmente con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evoluzionari della terra, 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tardò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prodursi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deterioramento. </a:t>
            </a:r>
            <a:r>
              <a:rPr sz="1200" spc="-5" dirty="0">
                <a:latin typeface="Times New Roman"/>
                <a:cs typeface="Times New Roman"/>
              </a:rPr>
              <a:t>Diecimila anni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ribellione essi erano regrediti </a:t>
            </a:r>
            <a:r>
              <a:rPr sz="1200" dirty="0">
                <a:latin typeface="Times New Roman"/>
                <a:cs typeface="Times New Roman"/>
              </a:rPr>
              <a:t>al punto che la  </a:t>
            </a:r>
            <a:r>
              <a:rPr sz="1200" spc="-5" dirty="0">
                <a:latin typeface="Times New Roman"/>
                <a:cs typeface="Times New Roman"/>
              </a:rPr>
              <a:t>durata media </a:t>
            </a:r>
            <a:r>
              <a:rPr sz="1200" dirty="0">
                <a:latin typeface="Times New Roman"/>
                <a:cs typeface="Times New Roman"/>
              </a:rPr>
              <a:t>della loro vita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 poco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delle </a:t>
            </a:r>
            <a:r>
              <a:rPr sz="1200" dirty="0">
                <a:latin typeface="Times New Roman"/>
                <a:cs typeface="Times New Roman"/>
              </a:rPr>
              <a:t>razze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927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(857.7) 77:2.10 </a:t>
            </a:r>
            <a:r>
              <a:rPr sz="1200" spc="-5" dirty="0">
                <a:latin typeface="Times New Roman"/>
                <a:cs typeface="Times New Roman"/>
              </a:rPr>
              <a:t>Quando gli archeologi </a:t>
            </a:r>
            <a:r>
              <a:rPr sz="1200" dirty="0">
                <a:latin typeface="Times New Roman"/>
                <a:cs typeface="Times New Roman"/>
              </a:rPr>
              <a:t>portano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luce le </a:t>
            </a:r>
            <a:r>
              <a:rPr sz="1200" spc="-5" dirty="0">
                <a:latin typeface="Times New Roman"/>
                <a:cs typeface="Times New Roman"/>
              </a:rPr>
              <a:t>tavolette d’argilla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raccontano </a:t>
            </a:r>
            <a:r>
              <a:rPr sz="1200" dirty="0">
                <a:latin typeface="Times New Roman"/>
                <a:cs typeface="Times New Roman"/>
              </a:rPr>
              <a:t>la storia dei </a:t>
            </a:r>
            <a:r>
              <a:rPr sz="1200" spc="-5" dirty="0">
                <a:latin typeface="Times New Roman"/>
                <a:cs typeface="Times New Roman"/>
              </a:rPr>
              <a:t>successivi discendenti </a:t>
            </a:r>
            <a:r>
              <a:rPr sz="1200" dirty="0">
                <a:latin typeface="Times New Roman"/>
                <a:cs typeface="Times New Roman"/>
              </a:rPr>
              <a:t>dei  Noditi, i </a:t>
            </a:r>
            <a:r>
              <a:rPr sz="1200" spc="-5" dirty="0">
                <a:latin typeface="Times New Roman"/>
                <a:cs typeface="Times New Roman"/>
              </a:rPr>
              <a:t>Sumeri, scoprono </a:t>
            </a:r>
            <a:r>
              <a:rPr sz="1200" dirty="0">
                <a:latin typeface="Times New Roman"/>
                <a:cs typeface="Times New Roman"/>
              </a:rPr>
              <a:t>liste di re </a:t>
            </a:r>
            <a:r>
              <a:rPr sz="1200" spc="-5" dirty="0">
                <a:latin typeface="Times New Roman"/>
                <a:cs typeface="Times New Roman"/>
              </a:rPr>
              <a:t>sumeri che risalgono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parecchie migliaia </a:t>
            </a:r>
            <a:r>
              <a:rPr sz="1200" dirty="0">
                <a:latin typeface="Times New Roman"/>
                <a:cs typeface="Times New Roman"/>
              </a:rPr>
              <a:t>di anni; e via via che </a:t>
            </a:r>
            <a:r>
              <a:rPr sz="1200" spc="-5" dirty="0">
                <a:latin typeface="Times New Roman"/>
                <a:cs typeface="Times New Roman"/>
              </a:rPr>
              <a:t>questi archivi </a:t>
            </a:r>
            <a:r>
              <a:rPr sz="1200" dirty="0">
                <a:latin typeface="Times New Roman"/>
                <a:cs typeface="Times New Roman"/>
              </a:rPr>
              <a:t>risalgono </a:t>
            </a:r>
            <a:r>
              <a:rPr sz="1200" spc="-5" dirty="0">
                <a:latin typeface="Times New Roman"/>
                <a:cs typeface="Times New Roman"/>
              </a:rPr>
              <a:t>nel  passato,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singoli re si allungano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circa venticinque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trent’anni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centocinquant’anni </a:t>
            </a:r>
            <a:r>
              <a:rPr sz="1200" dirty="0">
                <a:latin typeface="Times New Roman"/>
                <a:cs typeface="Times New Roman"/>
              </a:rPr>
              <a:t>e più. </a:t>
            </a:r>
            <a:r>
              <a:rPr sz="1200" spc="-5" dirty="0">
                <a:latin typeface="Times New Roman"/>
                <a:cs typeface="Times New Roman"/>
              </a:rPr>
              <a:t>L’allungamento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antichi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significa che alcuni 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noditi </a:t>
            </a:r>
            <a:r>
              <a:rPr sz="1200" spc="-5" dirty="0">
                <a:latin typeface="Times New Roman"/>
                <a:cs typeface="Times New Roman"/>
              </a:rPr>
              <a:t>(discendenti diretti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personale del Principe) </a:t>
            </a:r>
            <a:r>
              <a:rPr sz="1200" dirty="0">
                <a:latin typeface="Times New Roman"/>
                <a:cs typeface="Times New Roman"/>
              </a:rPr>
              <a:t>vivevano più a  </a:t>
            </a:r>
            <a:r>
              <a:rPr sz="1200" spc="-5" dirty="0">
                <a:latin typeface="Times New Roman"/>
                <a:cs typeface="Times New Roman"/>
              </a:rPr>
              <a:t>lungo dei loro successori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denotano anche </a:t>
            </a:r>
            <a:r>
              <a:rPr sz="1200" dirty="0">
                <a:latin typeface="Times New Roman"/>
                <a:cs typeface="Times New Roman"/>
              </a:rPr>
              <a:t>lo sforzo di </a:t>
            </a:r>
            <a:r>
              <a:rPr sz="1200" spc="-5" dirty="0">
                <a:latin typeface="Times New Roman"/>
                <a:cs typeface="Times New Roman"/>
              </a:rPr>
              <a:t>far risalire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dinastie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ai tempi 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Dalamatia.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08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(857.8) 77:2.11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indicazioni della </a:t>
            </a:r>
            <a:r>
              <a:rPr sz="1200" dirty="0">
                <a:latin typeface="Times New Roman"/>
                <a:cs typeface="Times New Roman"/>
              </a:rPr>
              <a:t>longevità 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individui sono dovute </a:t>
            </a:r>
            <a:r>
              <a:rPr sz="1200" spc="-5" dirty="0">
                <a:latin typeface="Times New Roman"/>
                <a:cs typeface="Times New Roman"/>
              </a:rPr>
              <a:t>anche alla confusione </a:t>
            </a:r>
            <a:r>
              <a:rPr sz="1200" dirty="0">
                <a:latin typeface="Times New Roman"/>
                <a:cs typeface="Times New Roman"/>
              </a:rPr>
              <a:t>tra mesi ed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come periodi di  tempo.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cosa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genealogia biblica </a:t>
            </a:r>
            <a:r>
              <a:rPr sz="1200" dirty="0">
                <a:latin typeface="Times New Roman"/>
                <a:cs typeface="Times New Roman"/>
              </a:rPr>
              <a:t>di Abramo 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primi archivi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Cinesi.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confusione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mese, 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ventotto giorni,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l’anno </a:t>
            </a:r>
            <a:r>
              <a:rPr sz="1200" dirty="0">
                <a:latin typeface="Times New Roman"/>
                <a:cs typeface="Times New Roman"/>
              </a:rPr>
              <a:t>introdotto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di oltre </a:t>
            </a:r>
            <a:r>
              <a:rPr sz="1200" spc="-5" dirty="0">
                <a:latin typeface="Times New Roman"/>
                <a:cs typeface="Times New Roman"/>
              </a:rPr>
              <a:t>trecentocinquanta giorni,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responsabile </a:t>
            </a:r>
            <a:r>
              <a:rPr sz="1200" dirty="0">
                <a:latin typeface="Times New Roman"/>
                <a:cs typeface="Times New Roman"/>
              </a:rPr>
              <a:t>delle tradizioni  di queste </a:t>
            </a:r>
            <a:r>
              <a:rPr sz="1200" spc="-5" dirty="0">
                <a:latin typeface="Times New Roman"/>
                <a:cs typeface="Times New Roman"/>
              </a:rPr>
              <a:t>lunghe </a:t>
            </a:r>
            <a:r>
              <a:rPr sz="1200" dirty="0">
                <a:latin typeface="Times New Roman"/>
                <a:cs typeface="Times New Roman"/>
              </a:rPr>
              <a:t>vite umane. È </a:t>
            </a:r>
            <a:r>
              <a:rPr sz="1200" spc="-5" dirty="0">
                <a:latin typeface="Times New Roman"/>
                <a:cs typeface="Times New Roman"/>
              </a:rPr>
              <a:t>citato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un uomo </a:t>
            </a:r>
            <a:r>
              <a:rPr sz="1200" spc="-5" dirty="0">
                <a:latin typeface="Times New Roman"/>
                <a:cs typeface="Times New Roman"/>
              </a:rPr>
              <a:t>vissuto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novecento </a:t>
            </a:r>
            <a:r>
              <a:rPr sz="1200" dirty="0">
                <a:latin typeface="Times New Roman"/>
                <a:cs typeface="Times New Roman"/>
              </a:rPr>
              <a:t>“anni”.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non più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007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settant’anni,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durate di vita </a:t>
            </a:r>
            <a:r>
              <a:rPr sz="1200" spc="-5" dirty="0">
                <a:latin typeface="Times New Roman"/>
                <a:cs typeface="Times New Roman"/>
              </a:rPr>
              <a:t>furono considerate per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lunghe, “tre </a:t>
            </a:r>
            <a:r>
              <a:rPr sz="1200" dirty="0">
                <a:latin typeface="Times New Roman"/>
                <a:cs typeface="Times New Roman"/>
              </a:rPr>
              <a:t>ventine di anni più </a:t>
            </a:r>
            <a:r>
              <a:rPr sz="1200" spc="-5" dirty="0">
                <a:latin typeface="Times New Roman"/>
                <a:cs typeface="Times New Roman"/>
              </a:rPr>
              <a:t>dieci” come fu </a:t>
            </a:r>
            <a:r>
              <a:rPr sz="1200" dirty="0">
                <a:latin typeface="Times New Roman"/>
                <a:cs typeface="Times New Roman"/>
              </a:rPr>
              <a:t>designato più 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tale periodo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5369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(858.1) 77:2.12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calcolo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ventotto giorni </a:t>
            </a:r>
            <a:r>
              <a:rPr sz="1200" dirty="0">
                <a:latin typeface="Times New Roman"/>
                <a:cs typeface="Times New Roman"/>
              </a:rPr>
              <a:t>persisté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molto dopo </a:t>
            </a:r>
            <a:r>
              <a:rPr sz="1200" spc="-5" dirty="0">
                <a:latin typeface="Times New Roman"/>
                <a:cs typeface="Times New Roman"/>
              </a:rPr>
              <a:t>l’epoca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Adamo. Ma quando gli Egiziani  intrapresero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riformare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calendario, circa </a:t>
            </a:r>
            <a:r>
              <a:rPr sz="1200" dirty="0">
                <a:latin typeface="Times New Roman"/>
                <a:cs typeface="Times New Roman"/>
              </a:rPr>
              <a:t>settemila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sono,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fecero con grande </a:t>
            </a:r>
            <a:r>
              <a:rPr sz="1200" dirty="0">
                <a:latin typeface="Times New Roman"/>
                <a:cs typeface="Times New Roman"/>
              </a:rPr>
              <a:t>precisione, </a:t>
            </a:r>
            <a:r>
              <a:rPr sz="1200" spc="-5" dirty="0">
                <a:latin typeface="Times New Roman"/>
                <a:cs typeface="Times New Roman"/>
              </a:rPr>
              <a:t>introducendo l’anno </a:t>
            </a:r>
            <a:r>
              <a:rPr sz="1200" dirty="0">
                <a:latin typeface="Times New Roman"/>
                <a:cs typeface="Times New Roman"/>
              </a:rPr>
              <a:t>di 365 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Torre di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Babele</a:t>
            </a:r>
            <a:endParaRPr sz="1600">
              <a:latin typeface="Times New Roman"/>
              <a:cs typeface="Times New Roman"/>
            </a:endParaRPr>
          </a:p>
          <a:p>
            <a:pPr marL="76200" marR="7937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(858.2) 77:3.1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sommersione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Dalamatia, </a:t>
            </a:r>
            <a:r>
              <a:rPr sz="1200" dirty="0">
                <a:latin typeface="Times New Roman"/>
                <a:cs typeface="Times New Roman"/>
              </a:rPr>
              <a:t>i Noditi </a:t>
            </a:r>
            <a:r>
              <a:rPr sz="1200" spc="-5" dirty="0">
                <a:latin typeface="Times New Roman"/>
                <a:cs typeface="Times New Roman"/>
              </a:rPr>
              <a:t>si diressero verso </a:t>
            </a:r>
            <a:r>
              <a:rPr sz="1200" dirty="0">
                <a:latin typeface="Times New Roman"/>
                <a:cs typeface="Times New Roman"/>
              </a:rPr>
              <a:t>nord e </a:t>
            </a:r>
            <a:r>
              <a:rPr sz="1200" spc="-5" dirty="0">
                <a:latin typeface="Times New Roman"/>
                <a:cs typeface="Times New Roman"/>
              </a:rPr>
              <a:t>verso est, fondando </a:t>
            </a:r>
            <a:r>
              <a:rPr sz="1200" dirty="0">
                <a:latin typeface="Times New Roman"/>
                <a:cs typeface="Times New Roman"/>
              </a:rPr>
              <a:t>subito la nuova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di Dilmun  </a:t>
            </a:r>
            <a:r>
              <a:rPr sz="1200" spc="-5" dirty="0">
                <a:latin typeface="Times New Roman"/>
                <a:cs typeface="Times New Roman"/>
              </a:rPr>
              <a:t>come loro </a:t>
            </a:r>
            <a:r>
              <a:rPr sz="1200" dirty="0">
                <a:latin typeface="Times New Roman"/>
                <a:cs typeface="Times New Roman"/>
              </a:rPr>
              <a:t>quartier </a:t>
            </a:r>
            <a:r>
              <a:rPr sz="1200" spc="-5" dirty="0">
                <a:latin typeface="Times New Roman"/>
                <a:cs typeface="Times New Roman"/>
              </a:rPr>
              <a:t>generale razziale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culturale.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circa cinquantamila anni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di Nod,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del  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divennero troppo </a:t>
            </a:r>
            <a:r>
              <a:rPr sz="1200" dirty="0">
                <a:latin typeface="Times New Roman"/>
                <a:cs typeface="Times New Roman"/>
              </a:rPr>
              <a:t>numerosi </a:t>
            </a:r>
            <a:r>
              <a:rPr sz="1200" spc="-5" dirty="0">
                <a:latin typeface="Times New Roman"/>
                <a:cs typeface="Times New Roman"/>
              </a:rPr>
              <a:t>per trovare </a:t>
            </a:r>
            <a:r>
              <a:rPr sz="1200" dirty="0">
                <a:latin typeface="Times New Roman"/>
                <a:cs typeface="Times New Roman"/>
              </a:rPr>
              <a:t>sostentamento </a:t>
            </a:r>
            <a:r>
              <a:rPr sz="1200" spc="-5" dirty="0">
                <a:latin typeface="Times New Roman"/>
                <a:cs typeface="Times New Roman"/>
              </a:rPr>
              <a:t>nelle terre immediatamente circostanti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5" dirty="0">
                <a:latin typeface="Times New Roman"/>
                <a:cs typeface="Times New Roman"/>
              </a:rPr>
              <a:t>nuova 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di Dilmun, e dopo </a:t>
            </a:r>
            <a:r>
              <a:rPr sz="1200" spc="-5" dirty="0">
                <a:latin typeface="Times New Roman"/>
                <a:cs typeface="Times New Roman"/>
              </a:rPr>
              <a:t>che erano giunti </a:t>
            </a:r>
            <a:r>
              <a:rPr sz="1200" dirty="0">
                <a:latin typeface="Times New Roman"/>
                <a:cs typeface="Times New Roman"/>
              </a:rPr>
              <a:t>a sposarsi </a:t>
            </a:r>
            <a:r>
              <a:rPr sz="1200" spc="-5" dirty="0">
                <a:latin typeface="Times New Roman"/>
                <a:cs typeface="Times New Roman"/>
              </a:rPr>
              <a:t>con membri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tribù </a:t>
            </a:r>
            <a:r>
              <a:rPr sz="1200" dirty="0">
                <a:latin typeface="Times New Roman"/>
                <a:cs typeface="Times New Roman"/>
              </a:rPr>
              <a:t>andonite e </a:t>
            </a:r>
            <a:r>
              <a:rPr sz="1200" spc="-5" dirty="0">
                <a:latin typeface="Times New Roman"/>
                <a:cs typeface="Times New Roman"/>
              </a:rPr>
              <a:t>sangik </a:t>
            </a:r>
            <a:r>
              <a:rPr sz="1200" dirty="0">
                <a:latin typeface="Times New Roman"/>
                <a:cs typeface="Times New Roman"/>
              </a:rPr>
              <a:t>adiacenti ai loro </a:t>
            </a:r>
            <a:r>
              <a:rPr sz="1200" spc="-5" dirty="0">
                <a:latin typeface="Times New Roman"/>
                <a:cs typeface="Times New Roman"/>
              </a:rPr>
              <a:t>confini,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capi  compresero che </a:t>
            </a:r>
            <a:r>
              <a:rPr sz="1200" dirty="0">
                <a:latin typeface="Times New Roman"/>
                <a:cs typeface="Times New Roman"/>
              </a:rPr>
              <a:t>bisognava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preservare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razziale. Di conseguenza fu convocato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consiglio delle </a:t>
            </a:r>
            <a:r>
              <a:rPr sz="1200" dirty="0">
                <a:latin typeface="Times New Roman"/>
                <a:cs typeface="Times New Roman"/>
              </a:rPr>
              <a:t>tribù,  e dopo lunga </a:t>
            </a:r>
            <a:r>
              <a:rPr sz="1200" spc="-5" dirty="0">
                <a:latin typeface="Times New Roman"/>
                <a:cs typeface="Times New Roman"/>
              </a:rPr>
              <a:t>discussione fu approvato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Bablot,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discendente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92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(858.3) 77:3.2 </a:t>
            </a:r>
            <a:r>
              <a:rPr sz="1200" spc="-5" dirty="0">
                <a:latin typeface="Times New Roman"/>
                <a:cs typeface="Times New Roman"/>
              </a:rPr>
              <a:t>Bablot proponeva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erigere </a:t>
            </a:r>
            <a:r>
              <a:rPr sz="1200" dirty="0">
                <a:latin typeface="Times New Roman"/>
                <a:cs typeface="Times New Roman"/>
              </a:rPr>
              <a:t>un tempio </a:t>
            </a:r>
            <a:r>
              <a:rPr sz="1200" spc="-5" dirty="0">
                <a:latin typeface="Times New Roman"/>
                <a:cs typeface="Times New Roman"/>
              </a:rPr>
              <a:t>pretenzioso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glorificazione razziale al centro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territorio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da  loro.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tempio doveva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una torre di cui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non </a:t>
            </a:r>
            <a:r>
              <a:rPr sz="1200" spc="-5" dirty="0">
                <a:latin typeface="Times New Roman"/>
                <a:cs typeface="Times New Roman"/>
              </a:rPr>
              <a:t>avesse mai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l’uguale. </a:t>
            </a:r>
            <a:r>
              <a:rPr sz="1200" dirty="0">
                <a:latin typeface="Times New Roman"/>
                <a:cs typeface="Times New Roman"/>
              </a:rPr>
              <a:t>Esso doveva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memoriale  monumentale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passata grandezza. C’erano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che desideravano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monumento </a:t>
            </a:r>
            <a:r>
              <a:rPr sz="1200" spc="-5" dirty="0">
                <a:latin typeface="Times New Roman"/>
                <a:cs typeface="Times New Roman"/>
              </a:rPr>
              <a:t>fosse eretto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Dilmun, </a:t>
            </a:r>
            <a:r>
              <a:rPr sz="1200" dirty="0">
                <a:latin typeface="Times New Roman"/>
                <a:cs typeface="Times New Roman"/>
              </a:rPr>
              <a:t>ma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altri</a:t>
            </a:r>
            <a:endParaRPr sz="1200">
              <a:latin typeface="Times New Roman"/>
              <a:cs typeface="Times New Roman"/>
            </a:endParaRPr>
          </a:p>
          <a:p>
            <a:pPr marL="76200" marR="1028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sostenevano </a:t>
            </a:r>
            <a:r>
              <a:rPr sz="1200" dirty="0">
                <a:latin typeface="Times New Roman"/>
                <a:cs typeface="Times New Roman"/>
              </a:rPr>
              <a:t>che una struttura </a:t>
            </a:r>
            <a:r>
              <a:rPr sz="1200" spc="-5" dirty="0">
                <a:latin typeface="Times New Roman"/>
                <a:cs typeface="Times New Roman"/>
              </a:rPr>
              <a:t>così grande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posta a distanza di </a:t>
            </a:r>
            <a:r>
              <a:rPr sz="1200" spc="-5" dirty="0">
                <a:latin typeface="Times New Roman"/>
                <a:cs typeface="Times New Roman"/>
              </a:rPr>
              <a:t>sicurezza dai pericoli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mare, ricordando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5" dirty="0">
                <a:latin typeface="Times New Roman"/>
                <a:cs typeface="Times New Roman"/>
              </a:rPr>
              <a:t>tradizioni  </a:t>
            </a:r>
            <a:r>
              <a:rPr sz="1200" spc="-5" dirty="0">
                <a:latin typeface="Times New Roman"/>
                <a:cs typeface="Times New Roman"/>
              </a:rPr>
              <a:t>dello sprofondamento </a:t>
            </a:r>
            <a:r>
              <a:rPr sz="1200" dirty="0">
                <a:latin typeface="Times New Roman"/>
                <a:cs typeface="Times New Roman"/>
              </a:rPr>
              <a:t>della loro prima </a:t>
            </a:r>
            <a:r>
              <a:rPr sz="1200" spc="-5" dirty="0">
                <a:latin typeface="Times New Roman"/>
                <a:cs typeface="Times New Roman"/>
              </a:rPr>
              <a:t>capitale,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Dalamatia.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74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308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(858.4) 77:3.3 </a:t>
            </a:r>
            <a:r>
              <a:rPr sz="1200" spc="-5" dirty="0">
                <a:latin typeface="Times New Roman"/>
                <a:cs typeface="Times New Roman"/>
              </a:rPr>
              <a:t>Bablot prevedeva che </a:t>
            </a:r>
            <a:r>
              <a:rPr sz="1200" dirty="0">
                <a:latin typeface="Times New Roman"/>
                <a:cs typeface="Times New Roman"/>
              </a:rPr>
              <a:t>le nuove costruzioni </a:t>
            </a:r>
            <a:r>
              <a:rPr sz="1200" spc="-5" dirty="0">
                <a:latin typeface="Times New Roman"/>
                <a:cs typeface="Times New Roman"/>
              </a:rPr>
              <a:t>dovessero divenire </a:t>
            </a:r>
            <a:r>
              <a:rPr sz="1200" dirty="0">
                <a:latin typeface="Times New Roman"/>
                <a:cs typeface="Times New Roman"/>
              </a:rPr>
              <a:t>il nucleo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civiltà  nodite.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parere </a:t>
            </a:r>
            <a:r>
              <a:rPr sz="1200" spc="-5" dirty="0">
                <a:latin typeface="Times New Roman"/>
                <a:cs typeface="Times New Roman"/>
              </a:rPr>
              <a:t>finì per prevalere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iniziata la </a:t>
            </a:r>
            <a:r>
              <a:rPr sz="1200" spc="-5" dirty="0">
                <a:latin typeface="Times New Roman"/>
                <a:cs typeface="Times New Roman"/>
              </a:rPr>
              <a:t>costruzione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ai </a:t>
            </a:r>
            <a:r>
              <a:rPr sz="1200" dirty="0">
                <a:latin typeface="Times New Roman"/>
                <a:cs typeface="Times New Roman"/>
              </a:rPr>
              <a:t>suoi piani.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città si sarebbe </a:t>
            </a:r>
            <a:r>
              <a:rPr sz="1200" dirty="0">
                <a:latin typeface="Times New Roman"/>
                <a:cs typeface="Times New Roman"/>
              </a:rPr>
              <a:t>chiamata  </a:t>
            </a:r>
            <a:r>
              <a:rPr sz="1200" i="1" dirty="0">
                <a:latin typeface="Times New Roman"/>
                <a:cs typeface="Times New Roman"/>
              </a:rPr>
              <a:t>Bablot, </a:t>
            </a:r>
            <a:r>
              <a:rPr sz="1200" spc="-5" dirty="0">
                <a:latin typeface="Times New Roman"/>
                <a:cs typeface="Times New Roman"/>
              </a:rPr>
              <a:t>come l’architetto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costruttore della torre. Questo luogo </a:t>
            </a:r>
            <a:r>
              <a:rPr sz="1200" dirty="0">
                <a:latin typeface="Times New Roman"/>
                <a:cs typeface="Times New Roman"/>
              </a:rPr>
              <a:t>fu conosciuto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Bablod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infine come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Babele.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(858.5) 77:3.4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Noditi erano ancora </a:t>
            </a:r>
            <a:r>
              <a:rPr sz="1200" dirty="0">
                <a:latin typeface="Times New Roman"/>
                <a:cs typeface="Times New Roman"/>
              </a:rPr>
              <a:t>abbastanza divisi nei </a:t>
            </a:r>
            <a:r>
              <a:rPr sz="1200" spc="-5" dirty="0">
                <a:latin typeface="Times New Roman"/>
                <a:cs typeface="Times New Roman"/>
              </a:rPr>
              <a:t>loro pareri circa </a:t>
            </a:r>
            <a:r>
              <a:rPr sz="1200" dirty="0">
                <a:latin typeface="Times New Roman"/>
                <a:cs typeface="Times New Roman"/>
              </a:rPr>
              <a:t>i piani e </a:t>
            </a:r>
            <a:r>
              <a:rPr sz="1200" spc="-5" dirty="0">
                <a:latin typeface="Times New Roman"/>
                <a:cs typeface="Times New Roman"/>
              </a:rPr>
              <a:t>gli scopi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impresa.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i loro 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interamente d’accordo sui </a:t>
            </a:r>
            <a:r>
              <a:rPr sz="1200" dirty="0">
                <a:latin typeface="Times New Roman"/>
                <a:cs typeface="Times New Roman"/>
              </a:rPr>
              <a:t>piani di costruzione e </a:t>
            </a:r>
            <a:r>
              <a:rPr sz="1200" spc="-5" dirty="0">
                <a:latin typeface="Times New Roman"/>
                <a:cs typeface="Times New Roman"/>
              </a:rPr>
              <a:t>sull’utilizzazione degli edifici </a:t>
            </a:r>
            <a:r>
              <a:rPr sz="1200" dirty="0">
                <a:latin typeface="Times New Roman"/>
                <a:cs typeface="Times New Roman"/>
              </a:rPr>
              <a:t>una volta completati.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quattro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e  mezzo di </a:t>
            </a:r>
            <a:r>
              <a:rPr sz="1200" spc="-5" dirty="0">
                <a:latin typeface="Times New Roman"/>
                <a:cs typeface="Times New Roman"/>
              </a:rPr>
              <a:t>lavoro sorse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disputa </a:t>
            </a:r>
            <a:r>
              <a:rPr sz="1200" spc="-5" dirty="0">
                <a:latin typeface="Times New Roman"/>
                <a:cs typeface="Times New Roman"/>
              </a:rPr>
              <a:t>sull’obiettivo </a:t>
            </a:r>
            <a:r>
              <a:rPr sz="1200" dirty="0">
                <a:latin typeface="Times New Roman"/>
                <a:cs typeface="Times New Roman"/>
              </a:rPr>
              <a:t>ed il motivo dell’erezione </a:t>
            </a:r>
            <a:r>
              <a:rPr sz="1200" spc="-5" dirty="0">
                <a:latin typeface="Times New Roman"/>
                <a:cs typeface="Times New Roman"/>
              </a:rPr>
              <a:t>della torre.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controversia s’inasprì </a:t>
            </a:r>
            <a:r>
              <a:rPr sz="1200" dirty="0">
                <a:latin typeface="Times New Roman"/>
                <a:cs typeface="Times New Roman"/>
              </a:rPr>
              <a:t>a tal punto  </a:t>
            </a:r>
            <a:r>
              <a:rPr sz="1200" spc="-5" dirty="0">
                <a:latin typeface="Times New Roman"/>
                <a:cs typeface="Times New Roman"/>
              </a:rPr>
              <a:t>che ogni lavoro </a:t>
            </a:r>
            <a:r>
              <a:rPr sz="1200" dirty="0">
                <a:latin typeface="Times New Roman"/>
                <a:cs typeface="Times New Roman"/>
              </a:rPr>
              <a:t>fu sospeso. I portatori di </a:t>
            </a:r>
            <a:r>
              <a:rPr sz="1200" spc="-5" dirty="0">
                <a:latin typeface="Times New Roman"/>
                <a:cs typeface="Times New Roman"/>
              </a:rPr>
              <a:t>viveri sparsero </a:t>
            </a:r>
            <a:r>
              <a:rPr sz="1200" dirty="0">
                <a:latin typeface="Times New Roman"/>
                <a:cs typeface="Times New Roman"/>
              </a:rPr>
              <a:t>la notizia </a:t>
            </a:r>
            <a:r>
              <a:rPr sz="1200" spc="-5" dirty="0">
                <a:latin typeface="Times New Roman"/>
                <a:cs typeface="Times New Roman"/>
              </a:rPr>
              <a:t>del dissenso,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tribù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radunarsi sul luogo della </a:t>
            </a:r>
            <a:r>
              <a:rPr sz="1200" dirty="0">
                <a:latin typeface="Times New Roman"/>
                <a:cs typeface="Times New Roman"/>
              </a:rPr>
              <a:t>costruzione.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proposti tre punti di vista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sullo scopo di </a:t>
            </a:r>
            <a:r>
              <a:rPr sz="1200" spc="-5" dirty="0">
                <a:latin typeface="Times New Roman"/>
                <a:cs typeface="Times New Roman"/>
              </a:rPr>
              <a:t>costruire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torre.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5664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(858.6) 77:3.5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numeroso, circa </a:t>
            </a:r>
            <a:r>
              <a:rPr sz="1200" dirty="0">
                <a:latin typeface="Times New Roman"/>
                <a:cs typeface="Times New Roman"/>
              </a:rPr>
              <a:t>la metà, </a:t>
            </a:r>
            <a:r>
              <a:rPr sz="1200" spc="-5" dirty="0">
                <a:latin typeface="Times New Roman"/>
                <a:cs typeface="Times New Roman"/>
              </a:rPr>
              <a:t>desiderava </a:t>
            </a:r>
            <a:r>
              <a:rPr sz="1200" dirty="0">
                <a:latin typeface="Times New Roman"/>
                <a:cs typeface="Times New Roman"/>
              </a:rPr>
              <a:t>vedere costruita la </a:t>
            </a:r>
            <a:r>
              <a:rPr sz="1200" spc="-5" dirty="0">
                <a:latin typeface="Times New Roman"/>
                <a:cs typeface="Times New Roman"/>
              </a:rPr>
              <a:t>torre come </a:t>
            </a:r>
            <a:r>
              <a:rPr sz="1200" dirty="0">
                <a:latin typeface="Times New Roman"/>
                <a:cs typeface="Times New Roman"/>
              </a:rPr>
              <a:t>monumento  </a:t>
            </a:r>
            <a:r>
              <a:rPr sz="1200" spc="-5" dirty="0">
                <a:latin typeface="Times New Roman"/>
                <a:cs typeface="Times New Roman"/>
              </a:rPr>
              <a:t>commemorativo della </a:t>
            </a:r>
            <a:r>
              <a:rPr sz="1200" dirty="0">
                <a:latin typeface="Times New Roman"/>
                <a:cs typeface="Times New Roman"/>
              </a:rPr>
              <a:t>storia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superiorità razziale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Noditi. </a:t>
            </a:r>
            <a:r>
              <a:rPr sz="1200" spc="-5" dirty="0">
                <a:latin typeface="Times New Roman"/>
                <a:cs typeface="Times New Roman"/>
              </a:rPr>
              <a:t>Essi ritenevano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dovesse </a:t>
            </a:r>
            <a:r>
              <a:rPr sz="1200" dirty="0">
                <a:latin typeface="Times New Roman"/>
                <a:cs typeface="Times New Roman"/>
              </a:rPr>
              <a:t>essere una </a:t>
            </a:r>
            <a:r>
              <a:rPr sz="1200" spc="-5" dirty="0">
                <a:latin typeface="Times New Roman"/>
                <a:cs typeface="Times New Roman"/>
              </a:rPr>
              <a:t>grande ed  imponente struttura atta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suscitare l’ammirazione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generazioni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743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(858.7) 77:3.6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fazione successiva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desiderava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torre fosse </a:t>
            </a:r>
            <a:r>
              <a:rPr sz="1200" spc="-5" dirty="0">
                <a:latin typeface="Times New Roman"/>
                <a:cs typeface="Times New Roman"/>
              </a:rPr>
              <a:t>destinata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commemorare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di  Dilmun. </a:t>
            </a:r>
            <a:r>
              <a:rPr sz="1200" spc="-5" dirty="0">
                <a:latin typeface="Times New Roman"/>
                <a:cs typeface="Times New Roman"/>
              </a:rPr>
              <a:t>Essi prevedevano che </a:t>
            </a:r>
            <a:r>
              <a:rPr sz="1200" dirty="0">
                <a:latin typeface="Times New Roman"/>
                <a:cs typeface="Times New Roman"/>
              </a:rPr>
              <a:t>Bablot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divenuta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centro di </a:t>
            </a:r>
            <a:r>
              <a:rPr sz="1200" spc="-5" dirty="0">
                <a:latin typeface="Times New Roman"/>
                <a:cs typeface="Times New Roman"/>
              </a:rPr>
              <a:t>commercio, </a:t>
            </a:r>
            <a:r>
              <a:rPr sz="1200" dirty="0">
                <a:latin typeface="Times New Roman"/>
                <a:cs typeface="Times New Roman"/>
              </a:rPr>
              <a:t>d’arte e di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manifattura.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6788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(859.1) 77:3.7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contingente più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dirty="0">
                <a:latin typeface="Times New Roman"/>
                <a:cs typeface="Times New Roman"/>
              </a:rPr>
              <a:t>e minoritario </a:t>
            </a:r>
            <a:r>
              <a:rPr sz="1200" spc="-5" dirty="0">
                <a:latin typeface="Times New Roman"/>
                <a:cs typeface="Times New Roman"/>
              </a:rPr>
              <a:t>stimava che </a:t>
            </a:r>
            <a:r>
              <a:rPr sz="1200" dirty="0">
                <a:latin typeface="Times New Roman"/>
                <a:cs typeface="Times New Roman"/>
              </a:rPr>
              <a:t>l’erezione </a:t>
            </a:r>
            <a:r>
              <a:rPr sz="1200" spc="-5" dirty="0">
                <a:latin typeface="Times New Roman"/>
                <a:cs typeface="Times New Roman"/>
              </a:rPr>
              <a:t>della torre offrisse un’occasione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riparare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follia dei loro progenitori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partecipato alla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Caligastia. Essi sostenevano che </a:t>
            </a:r>
            <a:r>
              <a:rPr sz="1200" dirty="0">
                <a:latin typeface="Times New Roman"/>
                <a:cs typeface="Times New Roman"/>
              </a:rPr>
              <a:t>la torre  </a:t>
            </a:r>
            <a:r>
              <a:rPr sz="1200" spc="-5" dirty="0">
                <a:latin typeface="Times New Roman"/>
                <a:cs typeface="Times New Roman"/>
              </a:rPr>
              <a:t>doveva essere consacrata all’adorazione del </a:t>
            </a:r>
            <a:r>
              <a:rPr sz="1200" dirty="0">
                <a:latin typeface="Times New Roman"/>
                <a:cs typeface="Times New Roman"/>
              </a:rPr>
              <a:t>Padre di tutti, che il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essere quello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il posto di Dalamatia — di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centro culturale </a:t>
            </a:r>
            <a:r>
              <a:rPr sz="1200" dirty="0">
                <a:latin typeface="Times New Roman"/>
                <a:cs typeface="Times New Roman"/>
              </a:rPr>
              <a:t>e religioso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barbari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circostanti.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12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81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(859.2) 77:3.8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religioso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battuto ai voti.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maggioranza respinse </a:t>
            </a:r>
            <a:r>
              <a:rPr sz="1200" dirty="0">
                <a:latin typeface="Times New Roman"/>
                <a:cs typeface="Times New Roman"/>
              </a:rPr>
              <a:t>la nozione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antenati fossero stati  colpevoli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ribellione; </a:t>
            </a:r>
            <a:r>
              <a:rPr sz="1200" dirty="0">
                <a:latin typeface="Times New Roman"/>
                <a:cs typeface="Times New Roman"/>
              </a:rPr>
              <a:t>essi si risentivano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marchio </a:t>
            </a:r>
            <a:r>
              <a:rPr sz="1200" dirty="0">
                <a:latin typeface="Times New Roman"/>
                <a:cs typeface="Times New Roman"/>
              </a:rPr>
              <a:t>d’infamia razziale. Avendo </a:t>
            </a:r>
            <a:r>
              <a:rPr sz="1200" spc="-5" dirty="0">
                <a:latin typeface="Times New Roman"/>
                <a:cs typeface="Times New Roman"/>
              </a:rPr>
              <a:t>eliminato </a:t>
            </a:r>
            <a:r>
              <a:rPr sz="1200" dirty="0">
                <a:latin typeface="Times New Roman"/>
                <a:cs typeface="Times New Roman"/>
              </a:rPr>
              <a:t>uno dei tre punti di vista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disputa e non </a:t>
            </a:r>
            <a:r>
              <a:rPr sz="1200" spc="-5" dirty="0">
                <a:latin typeface="Times New Roman"/>
                <a:cs typeface="Times New Roman"/>
              </a:rPr>
              <a:t>riuscendo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due a </a:t>
            </a:r>
            <a:r>
              <a:rPr sz="1200" spc="-5" dirty="0">
                <a:latin typeface="Times New Roman"/>
                <a:cs typeface="Times New Roman"/>
              </a:rPr>
              <a:t>mettersi d’accordo </a:t>
            </a:r>
            <a:r>
              <a:rPr sz="1200" dirty="0">
                <a:latin typeface="Times New Roman"/>
                <a:cs typeface="Times New Roman"/>
              </a:rPr>
              <a:t>mediante dibattito, </a:t>
            </a:r>
            <a:r>
              <a:rPr sz="1200" spc="-5" dirty="0">
                <a:latin typeface="Times New Roman"/>
                <a:cs typeface="Times New Roman"/>
              </a:rPr>
              <a:t>entrarono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guerra.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religiosi, </a:t>
            </a:r>
            <a:r>
              <a:rPr sz="1200" dirty="0">
                <a:latin typeface="Times New Roman"/>
                <a:cs typeface="Times New Roman"/>
              </a:rPr>
              <a:t>i non combattenti,  </a:t>
            </a:r>
            <a:r>
              <a:rPr sz="1200" spc="-5" dirty="0">
                <a:latin typeface="Times New Roman"/>
                <a:cs typeface="Times New Roman"/>
              </a:rPr>
              <a:t>fuggirono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a casa loro,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compagni si </a:t>
            </a:r>
            <a:r>
              <a:rPr sz="1200" dirty="0">
                <a:latin typeface="Times New Roman"/>
                <a:cs typeface="Times New Roman"/>
              </a:rPr>
              <a:t>batterono fino a </a:t>
            </a:r>
            <a:r>
              <a:rPr sz="1200" spc="-5" dirty="0">
                <a:latin typeface="Times New Roman"/>
                <a:cs typeface="Times New Roman"/>
              </a:rPr>
              <a:t>quando furono quasi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sterminati.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0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(859.3) 77:3.9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dodicimila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fu fatto </a:t>
            </a:r>
            <a:r>
              <a:rPr sz="1200" dirty="0">
                <a:latin typeface="Times New Roman"/>
                <a:cs typeface="Times New Roman"/>
              </a:rPr>
              <a:t>un secondo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erigere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torre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Babele.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miste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Anditi (Noditi e  </a:t>
            </a:r>
            <a:r>
              <a:rPr sz="1200" spc="-5" dirty="0">
                <a:latin typeface="Times New Roman"/>
                <a:cs typeface="Times New Roman"/>
              </a:rPr>
              <a:t>Adamiti) 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costruire </a:t>
            </a:r>
            <a:r>
              <a:rPr sz="1200" dirty="0">
                <a:latin typeface="Times New Roman"/>
                <a:cs typeface="Times New Roman"/>
              </a:rPr>
              <a:t>un nuovo tempio sulle </a:t>
            </a:r>
            <a:r>
              <a:rPr sz="1200" spc="-5" dirty="0">
                <a:latin typeface="Times New Roman"/>
                <a:cs typeface="Times New Roman"/>
              </a:rPr>
              <a:t>rovine della </a:t>
            </a:r>
            <a:r>
              <a:rPr sz="1200" dirty="0">
                <a:latin typeface="Times New Roman"/>
                <a:cs typeface="Times New Roman"/>
              </a:rPr>
              <a:t>prima struttura, ma non vi furono </a:t>
            </a:r>
            <a:r>
              <a:rPr sz="1200" spc="-5" dirty="0">
                <a:latin typeface="Times New Roman"/>
                <a:cs typeface="Times New Roman"/>
              </a:rPr>
              <a:t>sufficienti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appoggi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all’impresa; </a:t>
            </a:r>
            <a:r>
              <a:rPr sz="1200" dirty="0">
                <a:latin typeface="Times New Roman"/>
                <a:cs typeface="Times New Roman"/>
              </a:rPr>
              <a:t>essa soccombette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il peso </a:t>
            </a:r>
            <a:r>
              <a:rPr sz="1200" spc="-5" dirty="0">
                <a:latin typeface="Times New Roman"/>
                <a:cs typeface="Times New Roman"/>
              </a:rPr>
              <a:t>della propria presunzione.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regione fu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conosciuta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paese di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Babele.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centri di civiltà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noditi</a:t>
            </a:r>
            <a:endParaRPr sz="1600">
              <a:latin typeface="Times New Roman"/>
              <a:cs typeface="Times New Roman"/>
            </a:endParaRPr>
          </a:p>
          <a:p>
            <a:pPr marL="76200" marR="349250" algn="just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(859.4) 77:4.1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dispersione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Noditi fu una conseguenza </a:t>
            </a:r>
            <a:r>
              <a:rPr sz="1200" spc="-5" dirty="0">
                <a:latin typeface="Times New Roman"/>
                <a:cs typeface="Times New Roman"/>
              </a:rPr>
              <a:t>immediata del </a:t>
            </a:r>
            <a:r>
              <a:rPr sz="1200" dirty="0">
                <a:latin typeface="Times New Roman"/>
                <a:cs typeface="Times New Roman"/>
              </a:rPr>
              <a:t>conflitto </a:t>
            </a:r>
            <a:r>
              <a:rPr sz="1200" spc="-5" dirty="0">
                <a:latin typeface="Times New Roman"/>
                <a:cs typeface="Times New Roman"/>
              </a:rPr>
              <a:t>intestino riguardo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torre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Babele. </a:t>
            </a:r>
            <a:r>
              <a:rPr sz="1200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interna </a:t>
            </a:r>
            <a:r>
              <a:rPr sz="1200" spc="-5" dirty="0">
                <a:latin typeface="Times New Roman"/>
                <a:cs typeface="Times New Roman"/>
              </a:rPr>
              <a:t>ridusse considerevolmente </a:t>
            </a:r>
            <a:r>
              <a:rPr sz="1200" dirty="0">
                <a:latin typeface="Times New Roman"/>
                <a:cs typeface="Times New Roman"/>
              </a:rPr>
              <a:t>il numero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Noditi più </a:t>
            </a:r>
            <a:r>
              <a:rPr sz="1200" spc="-5" dirty="0">
                <a:latin typeface="Times New Roman"/>
                <a:cs typeface="Times New Roman"/>
              </a:rPr>
              <a:t>puri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responsabile </a:t>
            </a:r>
            <a:r>
              <a:rPr sz="1200" dirty="0">
                <a:latin typeface="Times New Roman"/>
                <a:cs typeface="Times New Roman"/>
              </a:rPr>
              <a:t>sotto molti </a:t>
            </a:r>
            <a:r>
              <a:rPr sz="1200" spc="-5" dirty="0">
                <a:latin typeface="Times New Roman"/>
                <a:cs typeface="Times New Roman"/>
              </a:rPr>
              <a:t>aspetti del loro </a:t>
            </a:r>
            <a:r>
              <a:rPr sz="1200" dirty="0">
                <a:latin typeface="Times New Roman"/>
                <a:cs typeface="Times New Roman"/>
              </a:rPr>
              <a:t>fallimento  nell’istituzione di una </a:t>
            </a:r>
            <a:r>
              <a:rPr sz="1200" spc="-5" dirty="0">
                <a:latin typeface="Times New Roman"/>
                <a:cs typeface="Times New Roman"/>
              </a:rPr>
              <a:t>grande civiltà </a:t>
            </a:r>
            <a:r>
              <a:rPr sz="1200" dirty="0">
                <a:latin typeface="Times New Roman"/>
                <a:cs typeface="Times New Roman"/>
              </a:rPr>
              <a:t>preadamica. </a:t>
            </a:r>
            <a:r>
              <a:rPr sz="1200" spc="-5" dirty="0">
                <a:latin typeface="Times New Roman"/>
                <a:cs typeface="Times New Roman"/>
              </a:rPr>
              <a:t>A partire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nodita declinò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centoventimila</a:t>
            </a:r>
            <a:endParaRPr sz="1200">
              <a:latin typeface="Times New Roman"/>
              <a:cs typeface="Times New Roman"/>
            </a:endParaRPr>
          </a:p>
          <a:p>
            <a:pPr marL="76200" marR="14605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anni,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fu </a:t>
            </a:r>
            <a:r>
              <a:rPr sz="1200" spc="-5" dirty="0">
                <a:latin typeface="Times New Roman"/>
                <a:cs typeface="Times New Roman"/>
              </a:rPr>
              <a:t>rielevata dall’infusione adamica. Ma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tempi 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Noditi erano ancora </a:t>
            </a:r>
            <a:r>
              <a:rPr sz="1200" dirty="0">
                <a:latin typeface="Times New Roman"/>
                <a:cs typeface="Times New Roman"/>
              </a:rPr>
              <a:t>un popolo capace.  Molti </a:t>
            </a:r>
            <a:r>
              <a:rPr sz="1200" spc="-5" dirty="0">
                <a:latin typeface="Times New Roman"/>
                <a:cs typeface="Times New Roman"/>
              </a:rPr>
              <a:t>dei loro 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misto furono tra i costruttori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Giardino, e </a:t>
            </a:r>
            <a:r>
              <a:rPr sz="1200" spc="-5" dirty="0">
                <a:latin typeface="Times New Roman"/>
                <a:cs typeface="Times New Roman"/>
              </a:rPr>
              <a:t>parecchi capitani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Van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Noditi.  </a:t>
            </a:r>
            <a:r>
              <a:rPr sz="1200" spc="-5" dirty="0">
                <a:latin typeface="Times New Roman"/>
                <a:cs typeface="Times New Roman"/>
              </a:rPr>
              <a:t>Alcune delle </a:t>
            </a:r>
            <a:r>
              <a:rPr sz="1200" dirty="0">
                <a:latin typeface="Times New Roman"/>
                <a:cs typeface="Times New Roman"/>
              </a:rPr>
              <a:t>menti più </a:t>
            </a:r>
            <a:r>
              <a:rPr sz="1200" spc="-5" dirty="0">
                <a:latin typeface="Times New Roman"/>
                <a:cs typeface="Times New Roman"/>
              </a:rPr>
              <a:t>qualificate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servivano nel personale </a:t>
            </a:r>
            <a:r>
              <a:rPr sz="1200" dirty="0">
                <a:latin typeface="Times New Roman"/>
                <a:cs typeface="Times New Roman"/>
              </a:rPr>
              <a:t>di Adamo </a:t>
            </a:r>
            <a:r>
              <a:rPr sz="1200" spc="-5" dirty="0">
                <a:latin typeface="Times New Roman"/>
                <a:cs typeface="Times New Roman"/>
              </a:rPr>
              <a:t>appartenevano </a:t>
            </a:r>
            <a:r>
              <a:rPr sz="1200" dirty="0">
                <a:latin typeface="Times New Roman"/>
                <a:cs typeface="Times New Roman"/>
              </a:rPr>
              <a:t>a questa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(859.5) 77:4.2 </a:t>
            </a:r>
            <a:r>
              <a:rPr sz="1200" spc="-5" dirty="0">
                <a:latin typeface="Times New Roman"/>
                <a:cs typeface="Times New Roman"/>
              </a:rPr>
              <a:t>Tre dei </a:t>
            </a:r>
            <a:r>
              <a:rPr sz="1200" dirty="0">
                <a:latin typeface="Times New Roman"/>
                <a:cs typeface="Times New Roman"/>
              </a:rPr>
              <a:t>quattro </a:t>
            </a:r>
            <a:r>
              <a:rPr sz="1200" spc="-5" dirty="0">
                <a:latin typeface="Times New Roman"/>
                <a:cs typeface="Times New Roman"/>
              </a:rPr>
              <a:t>grandi centri </a:t>
            </a:r>
            <a:r>
              <a:rPr sz="1200" dirty="0">
                <a:latin typeface="Times New Roman"/>
                <a:cs typeface="Times New Roman"/>
              </a:rPr>
              <a:t>noditi furono stabiliti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conflitto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Bablot: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33400" marR="5283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(859.6) 77:4.3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Noditi occidentali </a:t>
            </a:r>
            <a:r>
              <a:rPr sz="1200" i="1" dirty="0">
                <a:latin typeface="Times New Roman"/>
                <a:cs typeface="Times New Roman"/>
              </a:rPr>
              <a:t>o </a:t>
            </a:r>
            <a:r>
              <a:rPr sz="1200" i="1" spc="-5" dirty="0">
                <a:latin typeface="Times New Roman"/>
                <a:cs typeface="Times New Roman"/>
              </a:rPr>
              <a:t>siriani. </a:t>
            </a:r>
            <a:r>
              <a:rPr sz="1200" dirty="0">
                <a:latin typeface="Times New Roman"/>
                <a:cs typeface="Times New Roman"/>
              </a:rPr>
              <a:t>I superstiti </a:t>
            </a:r>
            <a:r>
              <a:rPr sz="1200" spc="-5" dirty="0">
                <a:latin typeface="Times New Roman"/>
                <a:cs typeface="Times New Roman"/>
              </a:rPr>
              <a:t>del gruppo </a:t>
            </a:r>
            <a:r>
              <a:rPr sz="1200" dirty="0">
                <a:latin typeface="Times New Roman"/>
                <a:cs typeface="Times New Roman"/>
              </a:rPr>
              <a:t>nazionalista, o </a:t>
            </a:r>
            <a:r>
              <a:rPr sz="1200" spc="-5" dirty="0">
                <a:latin typeface="Times New Roman"/>
                <a:cs typeface="Times New Roman"/>
              </a:rPr>
              <a:t>dei favorevoli al </a:t>
            </a:r>
            <a:r>
              <a:rPr sz="1200" dirty="0">
                <a:latin typeface="Times New Roman"/>
                <a:cs typeface="Times New Roman"/>
              </a:rPr>
              <a:t>memoriale </a:t>
            </a:r>
            <a:r>
              <a:rPr sz="1200" spc="-5" dirty="0">
                <a:latin typeface="Times New Roman"/>
                <a:cs typeface="Times New Roman"/>
              </a:rPr>
              <a:t>razziale,  si diressero verso </a:t>
            </a:r>
            <a:r>
              <a:rPr sz="1200" dirty="0">
                <a:latin typeface="Times New Roman"/>
                <a:cs typeface="Times New Roman"/>
              </a:rPr>
              <a:t>nord, unendosi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Andoniti </a:t>
            </a:r>
            <a:r>
              <a:rPr sz="1200" spc="-5" dirty="0">
                <a:latin typeface="Times New Roman"/>
                <a:cs typeface="Times New Roman"/>
              </a:rPr>
              <a:t>per fondare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centri noditi a </a:t>
            </a:r>
            <a:r>
              <a:rPr sz="1200" spc="-5" dirty="0">
                <a:latin typeface="Times New Roman"/>
                <a:cs typeface="Times New Roman"/>
              </a:rPr>
              <a:t>nordovest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9360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695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Mesopotamia. Questo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più numeroso di Noditi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dispersione, ed essi contribuirono </a:t>
            </a:r>
            <a:r>
              <a:rPr sz="1200" dirty="0">
                <a:latin typeface="Times New Roman"/>
                <a:cs typeface="Times New Roman"/>
              </a:rPr>
              <a:t>molto alla 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apparizione della stirpe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assira.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(859.7) 77:4.4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Noditi orientali </a:t>
            </a:r>
            <a:r>
              <a:rPr sz="1200" i="1" dirty="0">
                <a:latin typeface="Times New Roman"/>
                <a:cs typeface="Times New Roman"/>
              </a:rPr>
              <a:t>o elamiti. </a:t>
            </a:r>
            <a:r>
              <a:rPr sz="1200" dirty="0">
                <a:latin typeface="Times New Roman"/>
                <a:cs typeface="Times New Roman"/>
              </a:rPr>
              <a:t>I sostenitori della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commercio emigrarono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dirty="0">
                <a:latin typeface="Times New Roman"/>
                <a:cs typeface="Times New Roman"/>
              </a:rPr>
              <a:t>verso  </a:t>
            </a:r>
            <a:r>
              <a:rPr sz="1200" spc="-5" dirty="0">
                <a:latin typeface="Times New Roman"/>
                <a:cs typeface="Times New Roman"/>
              </a:rPr>
              <a:t>est nell’Elam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unirono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tribù </a:t>
            </a:r>
            <a:r>
              <a:rPr sz="1200" dirty="0">
                <a:latin typeface="Times New Roman"/>
                <a:cs typeface="Times New Roman"/>
              </a:rPr>
              <a:t>miste </a:t>
            </a:r>
            <a:r>
              <a:rPr sz="1200" spc="-5" dirty="0">
                <a:latin typeface="Times New Roman"/>
                <a:cs typeface="Times New Roman"/>
              </a:rPr>
              <a:t>sangik. Gli Elamiti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trenta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quarantamila anni </a:t>
            </a:r>
            <a:r>
              <a:rPr sz="1200" dirty="0">
                <a:latin typeface="Times New Roman"/>
                <a:cs typeface="Times New Roman"/>
              </a:rPr>
              <a:t>fa erano divenuti in 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parte 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sangik, pur </a:t>
            </a:r>
            <a:r>
              <a:rPr sz="1200" spc="-5" dirty="0">
                <a:latin typeface="Times New Roman"/>
                <a:cs typeface="Times New Roman"/>
              </a:rPr>
              <a:t>continuando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civiltà superiore </a:t>
            </a:r>
            <a:r>
              <a:rPr sz="1200" dirty="0">
                <a:latin typeface="Times New Roman"/>
                <a:cs typeface="Times New Roman"/>
              </a:rPr>
              <a:t>a quella dei </a:t>
            </a:r>
            <a:r>
              <a:rPr sz="1200" spc="-5" dirty="0">
                <a:latin typeface="Times New Roman"/>
                <a:cs typeface="Times New Roman"/>
              </a:rPr>
              <a:t>barbari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circostanti.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(859.8) 77:4.5 </a:t>
            </a:r>
            <a:r>
              <a:rPr sz="1200" dirty="0">
                <a:latin typeface="Times New Roman"/>
                <a:cs typeface="Times New Roman"/>
              </a:rPr>
              <a:t>Dopo la costruzione </a:t>
            </a:r>
            <a:r>
              <a:rPr sz="1200" spc="-5" dirty="0">
                <a:latin typeface="Times New Roman"/>
                <a:cs typeface="Times New Roman"/>
              </a:rPr>
              <a:t>del secondo giardino era </a:t>
            </a:r>
            <a:r>
              <a:rPr sz="1200" dirty="0">
                <a:latin typeface="Times New Roman"/>
                <a:cs typeface="Times New Roman"/>
              </a:rPr>
              <a:t>usanza </a:t>
            </a:r>
            <a:r>
              <a:rPr sz="1200" spc="-5" dirty="0">
                <a:latin typeface="Times New Roman"/>
                <a:cs typeface="Times New Roman"/>
              </a:rPr>
              <a:t>alludere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insediamento </a:t>
            </a:r>
            <a:r>
              <a:rPr sz="1200" dirty="0">
                <a:latin typeface="Times New Roman"/>
                <a:cs typeface="Times New Roman"/>
              </a:rPr>
              <a:t>nodita vicino </a:t>
            </a:r>
            <a:r>
              <a:rPr sz="1200" spc="-5" dirty="0">
                <a:latin typeface="Times New Roman"/>
                <a:cs typeface="Times New Roman"/>
              </a:rPr>
              <a:t>come al  “paese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Nod”. </a:t>
            </a:r>
            <a:r>
              <a:rPr sz="1200" dirty="0">
                <a:latin typeface="Times New Roman"/>
                <a:cs typeface="Times New Roman"/>
              </a:rPr>
              <a:t>E durante il </a:t>
            </a:r>
            <a:r>
              <a:rPr sz="1200" spc="-5" dirty="0">
                <a:latin typeface="Times New Roman"/>
                <a:cs typeface="Times New Roman"/>
              </a:rPr>
              <a:t>lungo periodo </a:t>
            </a:r>
            <a:r>
              <a:rPr sz="1200" dirty="0">
                <a:latin typeface="Times New Roman"/>
                <a:cs typeface="Times New Roman"/>
              </a:rPr>
              <a:t>di pace </a:t>
            </a:r>
            <a:r>
              <a:rPr sz="1200" spc="-5" dirty="0">
                <a:latin typeface="Times New Roman"/>
                <a:cs typeface="Times New Roman"/>
              </a:rPr>
              <a:t>relativa tra questo </a:t>
            </a:r>
            <a:r>
              <a:rPr sz="1200" dirty="0">
                <a:latin typeface="Times New Roman"/>
                <a:cs typeface="Times New Roman"/>
              </a:rPr>
              <a:t>gruppo nodita e </a:t>
            </a:r>
            <a:r>
              <a:rPr sz="1200" spc="-5" dirty="0">
                <a:latin typeface="Times New Roman"/>
                <a:cs typeface="Times New Roman"/>
              </a:rPr>
              <a:t>gli Adamiti, </a:t>
            </a:r>
            <a:r>
              <a:rPr sz="1200" dirty="0">
                <a:latin typeface="Times New Roman"/>
                <a:cs typeface="Times New Roman"/>
              </a:rPr>
              <a:t>le due razze  </a:t>
            </a:r>
            <a:r>
              <a:rPr sz="1200" spc="-5" dirty="0">
                <a:latin typeface="Times New Roman"/>
                <a:cs typeface="Times New Roman"/>
              </a:rPr>
              <a:t>furono grandemente mescolate, perché </a:t>
            </a:r>
            <a:r>
              <a:rPr sz="1200" dirty="0">
                <a:latin typeface="Times New Roman"/>
                <a:cs typeface="Times New Roman"/>
              </a:rPr>
              <a:t>divenne sempre più costume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(gli </a:t>
            </a:r>
            <a:r>
              <a:rPr sz="1200" dirty="0">
                <a:latin typeface="Times New Roman"/>
                <a:cs typeface="Times New Roman"/>
              </a:rPr>
              <a:t>Adamiti) </a:t>
            </a:r>
            <a:r>
              <a:rPr sz="1200" spc="-5" dirty="0">
                <a:latin typeface="Times New Roman"/>
                <a:cs typeface="Times New Roman"/>
              </a:rPr>
              <a:t>sposarsi con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figlie degli </a:t>
            </a:r>
            <a:r>
              <a:rPr sz="1200" dirty="0">
                <a:latin typeface="Times New Roman"/>
                <a:cs typeface="Times New Roman"/>
              </a:rPr>
              <a:t>uomini (i Noditi).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509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(860.1) 77:4.6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Noditi centrali </a:t>
            </a:r>
            <a:r>
              <a:rPr sz="1200" i="1" dirty="0">
                <a:latin typeface="Times New Roman"/>
                <a:cs typeface="Times New Roman"/>
              </a:rPr>
              <a:t>o </a:t>
            </a:r>
            <a:r>
              <a:rPr sz="1200" i="1" spc="-5" dirty="0">
                <a:latin typeface="Times New Roman"/>
                <a:cs typeface="Times New Roman"/>
              </a:rPr>
              <a:t>presumeri.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piccolo </a:t>
            </a:r>
            <a:r>
              <a:rPr sz="1200" spc="-5" dirty="0">
                <a:latin typeface="Times New Roman"/>
                <a:cs typeface="Times New Roman"/>
              </a:rPr>
              <a:t>gruppo alla </a:t>
            </a:r>
            <a:r>
              <a:rPr sz="1200" dirty="0">
                <a:latin typeface="Times New Roman"/>
                <a:cs typeface="Times New Roman"/>
              </a:rPr>
              <a:t>foce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fiumi </a:t>
            </a:r>
            <a:r>
              <a:rPr sz="1200" spc="-5" dirty="0">
                <a:latin typeface="Times New Roman"/>
                <a:cs typeface="Times New Roman"/>
              </a:rPr>
              <a:t>Tigri ed Eufrate </a:t>
            </a:r>
            <a:r>
              <a:rPr sz="1200" dirty="0">
                <a:latin typeface="Times New Roman"/>
                <a:cs typeface="Times New Roman"/>
              </a:rPr>
              <a:t>conservò </a:t>
            </a:r>
            <a:r>
              <a:rPr sz="1200" spc="-5" dirty="0">
                <a:latin typeface="Times New Roman"/>
                <a:cs typeface="Times New Roman"/>
              </a:rPr>
              <a:t>maggiori  elementi della sua integrità razziale. Essi persisterono per 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fornirono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gli antenati </a:t>
            </a:r>
            <a:r>
              <a:rPr sz="1200" dirty="0">
                <a:latin typeface="Times New Roman"/>
                <a:cs typeface="Times New Roman"/>
              </a:rPr>
              <a:t>noditi che  </a:t>
            </a:r>
            <a:r>
              <a:rPr sz="1200" spc="-5" dirty="0">
                <a:latin typeface="Times New Roman"/>
                <a:cs typeface="Times New Roman"/>
              </a:rPr>
              <a:t>si mescolarono con gli </a:t>
            </a:r>
            <a:r>
              <a:rPr sz="1200" dirty="0">
                <a:latin typeface="Times New Roman"/>
                <a:cs typeface="Times New Roman"/>
              </a:rPr>
              <a:t>Adamiti </a:t>
            </a:r>
            <a:r>
              <a:rPr sz="1200" spc="-5" dirty="0">
                <a:latin typeface="Times New Roman"/>
                <a:cs typeface="Times New Roman"/>
              </a:rPr>
              <a:t>per fondare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sumeri dei tempi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storici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6360" algn="just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(860.2) 77:4.7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spiega 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Sumeri </a:t>
            </a:r>
            <a:r>
              <a:rPr sz="1200" dirty="0">
                <a:latin typeface="Times New Roman"/>
                <a:cs typeface="Times New Roman"/>
              </a:rPr>
              <a:t>apparvero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improvvisamente e </a:t>
            </a:r>
            <a:r>
              <a:rPr sz="1200" spc="-5" dirty="0">
                <a:latin typeface="Times New Roman"/>
                <a:cs typeface="Times New Roman"/>
              </a:rPr>
              <a:t>misteriosamente sulla scena </a:t>
            </a:r>
            <a:r>
              <a:rPr sz="1200" dirty="0">
                <a:latin typeface="Times New Roman"/>
                <a:cs typeface="Times New Roman"/>
              </a:rPr>
              <a:t>d’azione  in Mesopotamia. I </a:t>
            </a:r>
            <a:r>
              <a:rPr sz="1200" spc="-5" dirty="0">
                <a:latin typeface="Times New Roman"/>
                <a:cs typeface="Times New Roman"/>
              </a:rPr>
              <a:t>ricercatori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riusciranno </a:t>
            </a:r>
            <a:r>
              <a:rPr sz="1200" dirty="0">
                <a:latin typeface="Times New Roman"/>
                <a:cs typeface="Times New Roman"/>
              </a:rPr>
              <a:t>mai a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tracce </a:t>
            </a:r>
            <a:r>
              <a:rPr sz="1200" dirty="0">
                <a:latin typeface="Times New Roman"/>
                <a:cs typeface="Times New Roman"/>
              </a:rPr>
              <a:t>e a risalire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inizi di </a:t>
            </a:r>
            <a:r>
              <a:rPr sz="1200" spc="-5" dirty="0">
                <a:latin typeface="Times New Roman"/>
                <a:cs typeface="Times New Roman"/>
              </a:rPr>
              <a:t>queste tribù sumere,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avevano avuto origine duecentomila anni </a:t>
            </a:r>
            <a:r>
              <a:rPr sz="1200" dirty="0">
                <a:latin typeface="Times New Roman"/>
                <a:cs typeface="Times New Roman"/>
              </a:rPr>
              <a:t>addietro dopo la </a:t>
            </a:r>
            <a:r>
              <a:rPr sz="1200" spc="-5" dirty="0">
                <a:latin typeface="Times New Roman"/>
                <a:cs typeface="Times New Roman"/>
              </a:rPr>
              <a:t>sommersione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Dalamatia. </a:t>
            </a:r>
            <a:r>
              <a:rPr sz="1200" dirty="0">
                <a:latin typeface="Times New Roman"/>
                <a:cs typeface="Times New Roman"/>
              </a:rPr>
              <a:t>Senza una traccia </a:t>
            </a:r>
            <a:r>
              <a:rPr sz="1200" spc="-5" dirty="0">
                <a:latin typeface="Times New Roman"/>
                <a:cs typeface="Times New Roman"/>
              </a:rPr>
              <a:t>d’origine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nessun’altra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queste antiche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si profilarono </a:t>
            </a:r>
            <a:r>
              <a:rPr sz="1200" dirty="0">
                <a:latin typeface="Times New Roman"/>
                <a:cs typeface="Times New Roman"/>
              </a:rPr>
              <a:t>improvvisamente </a:t>
            </a:r>
            <a:r>
              <a:rPr sz="1200" spc="-5" dirty="0">
                <a:latin typeface="Times New Roman"/>
                <a:cs typeface="Times New Roman"/>
              </a:rPr>
              <a:t>all’orizzonte della civiltà con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cultura completa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superiore, comprendente </a:t>
            </a:r>
            <a:r>
              <a:rPr sz="1200" dirty="0">
                <a:latin typeface="Times New Roman"/>
                <a:cs typeface="Times New Roman"/>
              </a:rPr>
              <a:t>templi, </a:t>
            </a:r>
            <a:r>
              <a:rPr sz="1200" spc="-5" dirty="0">
                <a:latin typeface="Times New Roman"/>
                <a:cs typeface="Times New Roman"/>
              </a:rPr>
              <a:t>lavorazione dei metalli, agricoltura, allevamento </a:t>
            </a:r>
            <a:r>
              <a:rPr sz="1200" dirty="0">
                <a:latin typeface="Times New Roman"/>
                <a:cs typeface="Times New Roman"/>
              </a:rPr>
              <a:t>di animali, </a:t>
            </a:r>
            <a:r>
              <a:rPr sz="1200" spc="-5" dirty="0">
                <a:latin typeface="Times New Roman"/>
                <a:cs typeface="Times New Roman"/>
              </a:rPr>
              <a:t>arte  della ceramica, tessitura, leggi commerciali, codici civili, cerimoniali religiosi </a:t>
            </a:r>
            <a:r>
              <a:rPr sz="1200" dirty="0">
                <a:latin typeface="Times New Roman"/>
                <a:cs typeface="Times New Roman"/>
              </a:rPr>
              <a:t>ed un </a:t>
            </a:r>
            <a:r>
              <a:rPr sz="1200" spc="-5" dirty="0">
                <a:latin typeface="Times New Roman"/>
                <a:cs typeface="Times New Roman"/>
              </a:rPr>
              <a:t>antico sistema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scrittura.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All’inizio dell’era storica essi avevano </a:t>
            </a:r>
            <a:r>
              <a:rPr sz="1200" dirty="0">
                <a:latin typeface="Times New Roman"/>
                <a:cs typeface="Times New Roman"/>
              </a:rPr>
              <a:t>perso 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l’alfabeto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 ed avevano </a:t>
            </a:r>
            <a:r>
              <a:rPr sz="1200" dirty="0">
                <a:latin typeface="Times New Roman"/>
                <a:cs typeface="Times New Roman"/>
              </a:rPr>
              <a:t>adottato il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832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64389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scrittura particolare originato </a:t>
            </a:r>
            <a:r>
              <a:rPr sz="1200" dirty="0">
                <a:latin typeface="Times New Roman"/>
                <a:cs typeface="Times New Roman"/>
              </a:rPr>
              <a:t>in Dilmun.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lingua </a:t>
            </a:r>
            <a:r>
              <a:rPr sz="1200" spc="-5" dirty="0">
                <a:latin typeface="Times New Roman"/>
                <a:cs typeface="Times New Roman"/>
              </a:rPr>
              <a:t>sumera, anche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perduta per il mondo, non </a:t>
            </a:r>
            <a:r>
              <a:rPr sz="1200" spc="-5" dirty="0">
                <a:latin typeface="Times New Roman"/>
                <a:cs typeface="Times New Roman"/>
              </a:rPr>
              <a:t>era  semitica; essa </a:t>
            </a:r>
            <a:r>
              <a:rPr sz="1200" dirty="0">
                <a:latin typeface="Times New Roman"/>
                <a:cs typeface="Times New Roman"/>
              </a:rPr>
              <a:t>aveva molto in </a:t>
            </a:r>
            <a:r>
              <a:rPr sz="1200" spc="-5" dirty="0">
                <a:latin typeface="Times New Roman"/>
                <a:cs typeface="Times New Roman"/>
              </a:rPr>
              <a:t>comune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cosiddette lingue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ariane.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4965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(860.3) 77:4.8 </a:t>
            </a:r>
            <a:r>
              <a:rPr sz="1200" dirty="0">
                <a:latin typeface="Times New Roman"/>
                <a:cs typeface="Times New Roman"/>
              </a:rPr>
              <a:t>I documenti </a:t>
            </a:r>
            <a:r>
              <a:rPr sz="1200" spc="-5" dirty="0">
                <a:latin typeface="Times New Roman"/>
                <a:cs typeface="Times New Roman"/>
              </a:rPr>
              <a:t>dettagliati lasciati </a:t>
            </a:r>
            <a:r>
              <a:rPr sz="1200" dirty="0">
                <a:latin typeface="Times New Roman"/>
                <a:cs typeface="Times New Roman"/>
              </a:rPr>
              <a:t>dai Sumeri </a:t>
            </a:r>
            <a:r>
              <a:rPr sz="1200" spc="-5" dirty="0">
                <a:latin typeface="Times New Roman"/>
                <a:cs typeface="Times New Roman"/>
              </a:rPr>
              <a:t>descrivono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di un notevole insediamento situato </a:t>
            </a:r>
            <a:r>
              <a:rPr sz="1200" spc="-5" dirty="0">
                <a:latin typeface="Times New Roman"/>
                <a:cs typeface="Times New Roman"/>
              </a:rPr>
              <a:t>sul  Golfo Persico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all’antica città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Dilmun. Gli Egiziani chiamavano questa città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antica gloria Dilmat, mentre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successivi Sumeri </a:t>
            </a:r>
            <a:r>
              <a:rPr sz="1200" dirty="0">
                <a:latin typeface="Times New Roman"/>
                <a:cs typeface="Times New Roman"/>
              </a:rPr>
              <a:t>adamizzati </a:t>
            </a:r>
            <a:r>
              <a:rPr sz="1200" spc="-5" dirty="0">
                <a:latin typeface="Times New Roman"/>
                <a:cs typeface="Times New Roman"/>
              </a:rPr>
              <a:t>confusero sia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città nodita </a:t>
            </a:r>
            <a:r>
              <a:rPr sz="1200" spc="-5" dirty="0">
                <a:latin typeface="Times New Roman"/>
                <a:cs typeface="Times New Roman"/>
              </a:rPr>
              <a:t>con Dalamatia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chiamarono </a:t>
            </a:r>
            <a:r>
              <a:rPr sz="1200" dirty="0">
                <a:latin typeface="Times New Roman"/>
                <a:cs typeface="Times New Roman"/>
              </a:rPr>
              <a:t>tutte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508000" marR="90487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Dilmun.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alcuni archeologi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trovato le </a:t>
            </a:r>
            <a:r>
              <a:rPr sz="1200" spc="-5" dirty="0">
                <a:latin typeface="Times New Roman"/>
                <a:cs typeface="Times New Roman"/>
              </a:rPr>
              <a:t>antiche tavolette d’argilla sumere che parlano </a:t>
            </a:r>
            <a:r>
              <a:rPr sz="1200" dirty="0">
                <a:latin typeface="Times New Roman"/>
                <a:cs typeface="Times New Roman"/>
              </a:rPr>
              <a:t>di questo  </a:t>
            </a:r>
            <a:r>
              <a:rPr sz="1200" spc="-5" dirty="0">
                <a:latin typeface="Times New Roman"/>
                <a:cs typeface="Times New Roman"/>
              </a:rPr>
              <a:t>paradiso terrestre “dove gli Dei </a:t>
            </a:r>
            <a:r>
              <a:rPr sz="1200" dirty="0">
                <a:latin typeface="Times New Roman"/>
                <a:cs typeface="Times New Roman"/>
              </a:rPr>
              <a:t>benedirono per la prima volta </a:t>
            </a:r>
            <a:r>
              <a:rPr sz="1200" spc="-5" dirty="0">
                <a:latin typeface="Times New Roman"/>
                <a:cs typeface="Times New Roman"/>
              </a:rPr>
              <a:t>l’umanità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l’esempio </a:t>
            </a:r>
            <a:r>
              <a:rPr sz="1200" dirty="0">
                <a:latin typeface="Times New Roman"/>
                <a:cs typeface="Times New Roman"/>
              </a:rPr>
              <a:t>di una vita civilizzata e  </a:t>
            </a:r>
            <a:r>
              <a:rPr sz="1200" spc="-5" dirty="0">
                <a:latin typeface="Times New Roman"/>
                <a:cs typeface="Times New Roman"/>
              </a:rPr>
              <a:t>colta”. Tali tavolette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descrivono Dilmun,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degli </a:t>
            </a:r>
            <a:r>
              <a:rPr sz="1200" dirty="0">
                <a:latin typeface="Times New Roman"/>
                <a:cs typeface="Times New Roman"/>
              </a:rPr>
              <a:t>uomini e di </a:t>
            </a:r>
            <a:r>
              <a:rPr sz="1200" spc="-5" dirty="0">
                <a:latin typeface="Times New Roman"/>
                <a:cs typeface="Times New Roman"/>
              </a:rPr>
              <a:t>Dio, riposano ora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silenzio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gallerie </a:t>
            </a:r>
            <a:r>
              <a:rPr sz="1200" dirty="0">
                <a:latin typeface="Times New Roman"/>
                <a:cs typeface="Times New Roman"/>
              </a:rPr>
              <a:t>polverose di </a:t>
            </a:r>
            <a:r>
              <a:rPr sz="1200" spc="-5" dirty="0">
                <a:latin typeface="Times New Roman"/>
                <a:cs typeface="Times New Roman"/>
              </a:rPr>
              <a:t>numerosi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musei.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6191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(860.4) 77:4.9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Sumeri conoscevano </a:t>
            </a:r>
            <a:r>
              <a:rPr sz="1200" dirty="0">
                <a:latin typeface="Times New Roman"/>
                <a:cs typeface="Times New Roman"/>
              </a:rPr>
              <a:t>bene il primo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Eden, </a:t>
            </a:r>
            <a:r>
              <a:rPr sz="1200" dirty="0">
                <a:latin typeface="Times New Roman"/>
                <a:cs typeface="Times New Roman"/>
              </a:rPr>
              <a:t>ma nonostante il gran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matrimoni </a:t>
            </a:r>
            <a:r>
              <a:rPr sz="1200" spc="-5" dirty="0">
                <a:latin typeface="Times New Roman"/>
                <a:cs typeface="Times New Roman"/>
              </a:rPr>
              <a:t>con  gli Adamiti, continuarono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considerare gli </a:t>
            </a:r>
            <a:r>
              <a:rPr sz="1200" dirty="0">
                <a:latin typeface="Times New Roman"/>
                <a:cs typeface="Times New Roman"/>
              </a:rPr>
              <a:t>abitanti </a:t>
            </a:r>
            <a:r>
              <a:rPr sz="1200" spc="-5" dirty="0">
                <a:latin typeface="Times New Roman"/>
                <a:cs typeface="Times New Roman"/>
              </a:rPr>
              <a:t>del giardino </a:t>
            </a:r>
            <a:r>
              <a:rPr sz="1200" dirty="0">
                <a:latin typeface="Times New Roman"/>
                <a:cs typeface="Times New Roman"/>
              </a:rPr>
              <a:t>del nord come una razza </a:t>
            </a:r>
            <a:r>
              <a:rPr sz="1200" spc="-5" dirty="0">
                <a:latin typeface="Times New Roman"/>
                <a:cs typeface="Times New Roman"/>
              </a:rPr>
              <a:t>straniera. L’orgoglio dei  Sumeri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nodita più antica li </a:t>
            </a:r>
            <a:r>
              <a:rPr sz="1200" spc="-5" dirty="0">
                <a:latin typeface="Times New Roman"/>
                <a:cs typeface="Times New Roman"/>
              </a:rPr>
              <a:t>portava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ignorare </a:t>
            </a:r>
            <a:r>
              <a:rPr sz="1200" dirty="0">
                <a:latin typeface="Times New Roman"/>
                <a:cs typeface="Times New Roman"/>
              </a:rPr>
              <a:t>queste nuove </a:t>
            </a:r>
            <a:r>
              <a:rPr sz="1200" spc="-5" dirty="0">
                <a:latin typeface="Times New Roman"/>
                <a:cs typeface="Times New Roman"/>
              </a:rPr>
              <a:t>prospettive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a favore </a:t>
            </a:r>
            <a:r>
              <a:rPr sz="1200" spc="-5" dirty="0">
                <a:latin typeface="Times New Roman"/>
                <a:cs typeface="Times New Roman"/>
              </a:rPr>
              <a:t>della  grandiosità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tradizioni </a:t>
            </a:r>
            <a:r>
              <a:rPr sz="1200" spc="-5" dirty="0">
                <a:latin typeface="Times New Roman"/>
                <a:cs typeface="Times New Roman"/>
              </a:rPr>
              <a:t>paradisiache della </a:t>
            </a:r>
            <a:r>
              <a:rPr sz="1200" dirty="0">
                <a:latin typeface="Times New Roman"/>
                <a:cs typeface="Times New Roman"/>
              </a:rPr>
              <a:t>città 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Dilmun.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7816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(860.5) 77:4.10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 Noditi e </a:t>
            </a:r>
            <a:r>
              <a:rPr sz="1200" i="1" spc="-5" dirty="0">
                <a:latin typeface="Times New Roman"/>
                <a:cs typeface="Times New Roman"/>
              </a:rPr>
              <a:t>gli Amadoniti </a:t>
            </a:r>
            <a:r>
              <a:rPr sz="1200" i="1" dirty="0">
                <a:latin typeface="Times New Roman"/>
                <a:cs typeface="Times New Roman"/>
              </a:rPr>
              <a:t>del nord — i Vaniti.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era sorto </a:t>
            </a:r>
            <a:r>
              <a:rPr sz="1200" spc="-5" dirty="0">
                <a:latin typeface="Times New Roman"/>
                <a:cs typeface="Times New Roman"/>
              </a:rPr>
              <a:t>prima del conflitto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Bablot.  Questi </a:t>
            </a:r>
            <a:r>
              <a:rPr sz="1200" dirty="0">
                <a:latin typeface="Times New Roman"/>
                <a:cs typeface="Times New Roman"/>
              </a:rPr>
              <a:t>Noditi più </a:t>
            </a:r>
            <a:r>
              <a:rPr sz="1200" spc="-5" dirty="0">
                <a:latin typeface="Times New Roman"/>
                <a:cs typeface="Times New Roman"/>
              </a:rPr>
              <a:t>settentrionali erano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avevano lasciato 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 Nod e dei suoi  </a:t>
            </a:r>
            <a:r>
              <a:rPr sz="1200" spc="-5" dirty="0">
                <a:latin typeface="Times New Roman"/>
                <a:cs typeface="Times New Roman"/>
              </a:rPr>
              <a:t>successori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(860.6) 77:4.11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primi associati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Van s’installarono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alle rive del lago che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nome,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tradizioni si svilupparono </a:t>
            </a:r>
            <a:r>
              <a:rPr sz="1200" dirty="0">
                <a:latin typeface="Times New Roman"/>
                <a:cs typeface="Times New Roman"/>
              </a:rPr>
              <a:t>attorno 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località. </a:t>
            </a:r>
            <a:r>
              <a:rPr sz="1200" spc="-5" dirty="0">
                <a:latin typeface="Times New Roman"/>
                <a:cs typeface="Times New Roman"/>
              </a:rPr>
              <a:t>L’Ararat divenne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montagna </a:t>
            </a:r>
            <a:r>
              <a:rPr sz="1200" dirty="0">
                <a:latin typeface="Times New Roman"/>
                <a:cs typeface="Times New Roman"/>
              </a:rPr>
              <a:t>sacra, e </a:t>
            </a:r>
            <a:r>
              <a:rPr sz="1200" spc="-5" dirty="0">
                <a:latin typeface="Times New Roman"/>
                <a:cs typeface="Times New Roman"/>
              </a:rPr>
              <a:t>prese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Vaniti successivi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analogo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il Sinai aveva </a:t>
            </a:r>
            <a:r>
              <a:rPr sz="1200" spc="-5" dirty="0">
                <a:latin typeface="Times New Roman"/>
                <a:cs typeface="Times New Roman"/>
              </a:rPr>
              <a:t>per gli Ebrei. </a:t>
            </a:r>
            <a:r>
              <a:rPr sz="1200" dirty="0">
                <a:latin typeface="Times New Roman"/>
                <a:cs typeface="Times New Roman"/>
              </a:rPr>
              <a:t>Diecimila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fa i Vaniti </a:t>
            </a:r>
            <a:r>
              <a:rPr sz="1200" spc="-5" dirty="0">
                <a:latin typeface="Times New Roman"/>
                <a:cs typeface="Times New Roman"/>
              </a:rPr>
              <a:t>antenati degli Assiri </a:t>
            </a:r>
            <a:r>
              <a:rPr sz="1200" dirty="0">
                <a:latin typeface="Times New Roman"/>
                <a:cs typeface="Times New Roman"/>
              </a:rPr>
              <a:t>insegnavano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2134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3398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(668.5) 58:5.3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crosta </a:t>
            </a:r>
            <a:r>
              <a:rPr sz="1200" dirty="0">
                <a:latin typeface="Times New Roman"/>
                <a:cs typeface="Times New Roman"/>
              </a:rPr>
              <a:t>esterna aveva uno </a:t>
            </a:r>
            <a:r>
              <a:rPr sz="1200" spc="-5" dirty="0">
                <a:latin typeface="Times New Roman"/>
                <a:cs typeface="Times New Roman"/>
              </a:rPr>
              <a:t>spessore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sessantacinque chilometri. </a:t>
            </a:r>
            <a:r>
              <a:rPr sz="1200" spc="-5" dirty="0">
                <a:latin typeface="Times New Roman"/>
                <a:cs typeface="Times New Roman"/>
              </a:rPr>
              <a:t>Questo guscio </a:t>
            </a:r>
            <a:r>
              <a:rPr sz="1200" dirty="0">
                <a:latin typeface="Times New Roman"/>
                <a:cs typeface="Times New Roman"/>
              </a:rPr>
              <a:t>esterno </a:t>
            </a:r>
            <a:r>
              <a:rPr sz="1200" spc="-5" dirty="0">
                <a:latin typeface="Times New Roman"/>
                <a:cs typeface="Times New Roman"/>
              </a:rPr>
              <a:t>era sostenuto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mare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basalto </a:t>
            </a:r>
            <a:r>
              <a:rPr sz="1200" dirty="0">
                <a:latin typeface="Times New Roman"/>
                <a:cs typeface="Times New Roman"/>
              </a:rPr>
              <a:t>fuso di </a:t>
            </a:r>
            <a:r>
              <a:rPr sz="1200" spc="-5" dirty="0">
                <a:latin typeface="Times New Roman"/>
                <a:cs typeface="Times New Roman"/>
              </a:rPr>
              <a:t>spessore variabile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riposava </a:t>
            </a:r>
            <a:r>
              <a:rPr sz="1200" dirty="0">
                <a:latin typeface="Times New Roman"/>
                <a:cs typeface="Times New Roman"/>
              </a:rPr>
              <a:t>direttamente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esso; si trattava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strato </a:t>
            </a:r>
            <a:r>
              <a:rPr sz="1200" dirty="0">
                <a:latin typeface="Times New Roman"/>
                <a:cs typeface="Times New Roman"/>
              </a:rPr>
              <a:t>mobile di </a:t>
            </a:r>
            <a:r>
              <a:rPr sz="1200" spc="-5" dirty="0">
                <a:latin typeface="Times New Roman"/>
                <a:cs typeface="Times New Roman"/>
              </a:rPr>
              <a:t>lava fusa </a:t>
            </a:r>
            <a:r>
              <a:rPr sz="1200" dirty="0">
                <a:latin typeface="Times New Roman"/>
                <a:cs typeface="Times New Roman"/>
              </a:rPr>
              <a:t>mantenuta sotto  </a:t>
            </a:r>
            <a:r>
              <a:rPr sz="1200" spc="-5" dirty="0">
                <a:latin typeface="Times New Roman"/>
                <a:cs typeface="Times New Roman"/>
              </a:rPr>
              <a:t>forte pressione, </a:t>
            </a:r>
            <a:r>
              <a:rPr sz="1200" dirty="0">
                <a:latin typeface="Times New Roman"/>
                <a:cs typeface="Times New Roman"/>
              </a:rPr>
              <a:t>ma sempre </a:t>
            </a:r>
            <a:r>
              <a:rPr sz="1200" spc="-5" dirty="0">
                <a:latin typeface="Times New Roman"/>
                <a:cs typeface="Times New Roman"/>
              </a:rPr>
              <a:t>tendente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scorrere </a:t>
            </a:r>
            <a:r>
              <a:rPr sz="1200" dirty="0">
                <a:latin typeface="Times New Roman"/>
                <a:cs typeface="Times New Roman"/>
              </a:rPr>
              <a:t>qua e là per </a:t>
            </a:r>
            <a:r>
              <a:rPr sz="1200" spc="-5" dirty="0">
                <a:latin typeface="Times New Roman"/>
                <a:cs typeface="Times New Roman"/>
              </a:rPr>
              <a:t>equilibrare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variazioni della pressione planetaria ed </a:t>
            </a:r>
            <a:r>
              <a:rPr sz="1200" dirty="0">
                <a:latin typeface="Times New Roman"/>
                <a:cs typeface="Times New Roman"/>
              </a:rPr>
              <a:t>a stabilizzare </a:t>
            </a:r>
            <a:r>
              <a:rPr sz="1200" spc="-5" dirty="0">
                <a:latin typeface="Times New Roman"/>
                <a:cs typeface="Times New Roman"/>
              </a:rPr>
              <a:t>così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crosta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terrestre.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(668.6) 58:5.4 </a:t>
            </a:r>
            <a:r>
              <a:rPr sz="1200" spc="-5" dirty="0">
                <a:latin typeface="Times New Roman"/>
                <a:cs typeface="Times New Roman"/>
              </a:rPr>
              <a:t>Ancora oggi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continenti continuano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galleggiare su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soffice </a:t>
            </a:r>
            <a:r>
              <a:rPr sz="1200" dirty="0">
                <a:latin typeface="Times New Roman"/>
                <a:cs typeface="Times New Roman"/>
              </a:rPr>
              <a:t>mare non cristallizzato di </a:t>
            </a:r>
            <a:r>
              <a:rPr sz="1200" spc="-5" dirty="0">
                <a:latin typeface="Times New Roman"/>
                <a:cs typeface="Times New Roman"/>
              </a:rPr>
              <a:t>basalto </a:t>
            </a:r>
            <a:r>
              <a:rPr sz="1200" dirty="0">
                <a:latin typeface="Times New Roman"/>
                <a:cs typeface="Times New Roman"/>
              </a:rPr>
              <a:t>fuso.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 per questa </a:t>
            </a:r>
            <a:r>
              <a:rPr sz="1200" dirty="0">
                <a:latin typeface="Times New Roman"/>
                <a:cs typeface="Times New Roman"/>
              </a:rPr>
              <a:t>condizione </a:t>
            </a:r>
            <a:r>
              <a:rPr sz="1200" spc="-5" dirty="0">
                <a:latin typeface="Times New Roman"/>
                <a:cs typeface="Times New Roman"/>
              </a:rPr>
              <a:t>protettiva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terremoti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violenti ridurrebbero letteralmente </a:t>
            </a:r>
            <a:r>
              <a:rPr sz="1200" dirty="0">
                <a:latin typeface="Times New Roman"/>
                <a:cs typeface="Times New Roman"/>
              </a:rPr>
              <a:t>il mondo in </a:t>
            </a:r>
            <a:r>
              <a:rPr sz="1200" spc="-5" dirty="0">
                <a:latin typeface="Times New Roman"/>
                <a:cs typeface="Times New Roman"/>
              </a:rPr>
              <a:t>pezzi.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terremoti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5" dirty="0">
                <a:latin typeface="Times New Roman"/>
                <a:cs typeface="Times New Roman"/>
              </a:rPr>
              <a:t>prodotti </a:t>
            </a:r>
            <a:r>
              <a:rPr sz="1200" spc="-5" dirty="0">
                <a:latin typeface="Times New Roman"/>
                <a:cs typeface="Times New Roman"/>
              </a:rPr>
              <a:t>dallo  slittamento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dallo spostamento della crosta </a:t>
            </a:r>
            <a:r>
              <a:rPr sz="1200" dirty="0">
                <a:latin typeface="Times New Roman"/>
                <a:cs typeface="Times New Roman"/>
              </a:rPr>
              <a:t>esterna solida e non </a:t>
            </a:r>
            <a:r>
              <a:rPr sz="1200" spc="-5" dirty="0">
                <a:latin typeface="Times New Roman"/>
                <a:cs typeface="Times New Roman"/>
              </a:rPr>
              <a:t>dai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vulcani.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371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(668.7) 58:5.5 </a:t>
            </a:r>
            <a:r>
              <a:rPr sz="1200" spc="-5" dirty="0">
                <a:latin typeface="Times New Roman"/>
                <a:cs typeface="Times New Roman"/>
              </a:rPr>
              <a:t>Gli strati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lava della </a:t>
            </a:r>
            <a:r>
              <a:rPr sz="1200" dirty="0">
                <a:latin typeface="Times New Roman"/>
                <a:cs typeface="Times New Roman"/>
              </a:rPr>
              <a:t>crosta </a:t>
            </a:r>
            <a:r>
              <a:rPr sz="1200" spc="-5" dirty="0">
                <a:latin typeface="Times New Roman"/>
                <a:cs typeface="Times New Roman"/>
              </a:rPr>
              <a:t>terrestre,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raffreddati, formano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granito.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densità </a:t>
            </a:r>
            <a:r>
              <a:rPr sz="1200" dirty="0">
                <a:latin typeface="Times New Roman"/>
                <a:cs typeface="Times New Roman"/>
              </a:rPr>
              <a:t>media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è di poco 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dirty="0">
                <a:latin typeface="Times New Roman"/>
                <a:cs typeface="Times New Roman"/>
              </a:rPr>
              <a:t>volte a mezzo </a:t>
            </a:r>
            <a:r>
              <a:rPr sz="1200" spc="-5" dirty="0">
                <a:latin typeface="Times New Roman"/>
                <a:cs typeface="Times New Roman"/>
              </a:rPr>
              <a:t>quella dell’acqua;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densità del granito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inferiore </a:t>
            </a:r>
            <a:r>
              <a:rPr sz="1200" dirty="0">
                <a:latin typeface="Times New Roman"/>
                <a:cs typeface="Times New Roman"/>
              </a:rPr>
              <a:t>di tre volte a quella </a:t>
            </a:r>
            <a:r>
              <a:rPr sz="1200" spc="-5" dirty="0">
                <a:latin typeface="Times New Roman"/>
                <a:cs typeface="Times New Roman"/>
              </a:rPr>
              <a:t>dell’acqua. </a:t>
            </a:r>
            <a:r>
              <a:rPr sz="1200" spc="-10" dirty="0">
                <a:latin typeface="Times New Roman"/>
                <a:cs typeface="Times New Roman"/>
              </a:rPr>
              <a:t>Il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nucleo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terrestre </a:t>
            </a:r>
            <a:r>
              <a:rPr sz="1200" dirty="0">
                <a:latin typeface="Times New Roman"/>
                <a:cs typeface="Times New Roman"/>
              </a:rPr>
              <a:t>è dodici volte più </a:t>
            </a:r>
            <a:r>
              <a:rPr sz="1200" spc="-5" dirty="0">
                <a:latin typeface="Times New Roman"/>
                <a:cs typeface="Times New Roman"/>
              </a:rPr>
              <a:t>denso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dell’acqua.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4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(668.8) 58:5.6 </a:t>
            </a:r>
            <a:r>
              <a:rPr sz="1200" dirty="0">
                <a:latin typeface="Times New Roman"/>
                <a:cs typeface="Times New Roman"/>
              </a:rPr>
              <a:t>I fondi </a:t>
            </a:r>
            <a:r>
              <a:rPr sz="1200" spc="-5" dirty="0">
                <a:latin typeface="Times New Roman"/>
                <a:cs typeface="Times New Roman"/>
              </a:rPr>
              <a:t>marini sono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densi </a:t>
            </a:r>
            <a:r>
              <a:rPr sz="1200" dirty="0">
                <a:latin typeface="Times New Roman"/>
                <a:cs typeface="Times New Roman"/>
              </a:rPr>
              <a:t>delle masse </a:t>
            </a:r>
            <a:r>
              <a:rPr sz="1200" spc="-5" dirty="0">
                <a:latin typeface="Times New Roman"/>
                <a:cs typeface="Times New Roman"/>
              </a:rPr>
              <a:t>continentali,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che mantiene i continenti </a:t>
            </a:r>
            <a:r>
              <a:rPr sz="1200" spc="-5" dirty="0">
                <a:latin typeface="Times New Roman"/>
                <a:cs typeface="Times New Roman"/>
              </a:rPr>
              <a:t>sopra l’acqua. Quando </a:t>
            </a:r>
            <a:r>
              <a:rPr sz="1200" dirty="0">
                <a:latin typeface="Times New Roman"/>
                <a:cs typeface="Times New Roman"/>
              </a:rPr>
              <a:t>i  fondi </a:t>
            </a:r>
            <a:r>
              <a:rPr sz="1200" spc="-5" dirty="0">
                <a:latin typeface="Times New Roman"/>
                <a:cs typeface="Times New Roman"/>
              </a:rPr>
              <a:t>marini </a:t>
            </a:r>
            <a:r>
              <a:rPr sz="1200" dirty="0">
                <a:latin typeface="Times New Roman"/>
                <a:cs typeface="Times New Roman"/>
              </a:rPr>
              <a:t>sono spinti </a:t>
            </a:r>
            <a:r>
              <a:rPr sz="1200" spc="-5" dirty="0">
                <a:latin typeface="Times New Roman"/>
                <a:cs typeface="Times New Roman"/>
              </a:rPr>
              <a:t>sopra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del mare,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scopre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costituiti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parte di basalto, 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lava  </a:t>
            </a:r>
            <a:r>
              <a:rPr sz="1200" spc="-5" dirty="0">
                <a:latin typeface="Times New Roman"/>
                <a:cs typeface="Times New Roman"/>
              </a:rPr>
              <a:t>considerevolmente </a:t>
            </a:r>
            <a:r>
              <a:rPr sz="1200" dirty="0">
                <a:latin typeface="Times New Roman"/>
                <a:cs typeface="Times New Roman"/>
              </a:rPr>
              <a:t>più pesante </a:t>
            </a:r>
            <a:r>
              <a:rPr sz="1200" spc="-5" dirty="0">
                <a:latin typeface="Times New Roman"/>
                <a:cs typeface="Times New Roman"/>
              </a:rPr>
              <a:t>del granito delle masse continentali. Inoltre, 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continenti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leggeri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fondo </a:t>
            </a:r>
            <a:r>
              <a:rPr sz="1200" spc="-5" dirty="0">
                <a:latin typeface="Times New Roman"/>
                <a:cs typeface="Times New Roman"/>
              </a:rPr>
              <a:t>degli  oceani,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farebbe </a:t>
            </a:r>
            <a:r>
              <a:rPr sz="1200" spc="-5" dirty="0">
                <a:latin typeface="Times New Roman"/>
                <a:cs typeface="Times New Roman"/>
              </a:rPr>
              <a:t>sollevare </a:t>
            </a:r>
            <a:r>
              <a:rPr sz="1200" dirty="0">
                <a:latin typeface="Times New Roman"/>
                <a:cs typeface="Times New Roman"/>
              </a:rPr>
              <a:t>i bordi </a:t>
            </a:r>
            <a:r>
              <a:rPr sz="1200" spc="-5" dirty="0">
                <a:latin typeface="Times New Roman"/>
                <a:cs typeface="Times New Roman"/>
              </a:rPr>
              <a:t>degli oceani </a:t>
            </a:r>
            <a:r>
              <a:rPr sz="1200" dirty="0">
                <a:latin typeface="Times New Roman"/>
                <a:cs typeface="Times New Roman"/>
              </a:rPr>
              <a:t>sopra la terra, ma tale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verifica.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65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(668.9) 58:5.7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peso </a:t>
            </a:r>
            <a:r>
              <a:rPr sz="1200" spc="-5" dirty="0">
                <a:latin typeface="Times New Roman"/>
                <a:cs typeface="Times New Roman"/>
              </a:rPr>
              <a:t>degli oceani </a:t>
            </a:r>
            <a:r>
              <a:rPr sz="1200" dirty="0">
                <a:latin typeface="Times New Roman"/>
                <a:cs typeface="Times New Roman"/>
              </a:rPr>
              <a:t>contribuisce anche </a:t>
            </a:r>
            <a:r>
              <a:rPr sz="1200" spc="-5" dirty="0">
                <a:latin typeface="Times New Roman"/>
                <a:cs typeface="Times New Roman"/>
              </a:rPr>
              <a:t>ad aumentare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pressione sul fondo dei mari. </a:t>
            </a:r>
            <a:r>
              <a:rPr sz="1200" dirty="0">
                <a:latin typeface="Times New Roman"/>
                <a:cs typeface="Times New Roman"/>
              </a:rPr>
              <a:t>I fondi </a:t>
            </a:r>
            <a:r>
              <a:rPr sz="1200" spc="-5" dirty="0">
                <a:latin typeface="Times New Roman"/>
                <a:cs typeface="Times New Roman"/>
              </a:rPr>
              <a:t>oceanici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profondi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comparativamente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pesanti, </a:t>
            </a:r>
            <a:r>
              <a:rPr sz="1200" dirty="0">
                <a:latin typeface="Times New Roman"/>
                <a:cs typeface="Times New Roman"/>
              </a:rPr>
              <a:t>più il peso </a:t>
            </a:r>
            <a:r>
              <a:rPr sz="1200" spc="-5" dirty="0">
                <a:latin typeface="Times New Roman"/>
                <a:cs typeface="Times New Roman"/>
              </a:rPr>
              <a:t>dell’acqua 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ricopre, si </a:t>
            </a:r>
            <a:r>
              <a:rPr sz="1200" dirty="0">
                <a:latin typeface="Times New Roman"/>
                <a:cs typeface="Times New Roman"/>
              </a:rPr>
              <a:t>avvicinano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peso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continenti, 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ma molto più  </a:t>
            </a:r>
            <a:r>
              <a:rPr sz="1200" spc="-5" dirty="0">
                <a:latin typeface="Times New Roman"/>
                <a:cs typeface="Times New Roman"/>
              </a:rPr>
              <a:t>leggeri. Ma </a:t>
            </a:r>
            <a:r>
              <a:rPr sz="1200" dirty="0">
                <a:latin typeface="Times New Roman"/>
                <a:cs typeface="Times New Roman"/>
              </a:rPr>
              <a:t>tutti i continenti </a:t>
            </a:r>
            <a:r>
              <a:rPr sz="1200" spc="-5" dirty="0">
                <a:latin typeface="Times New Roman"/>
                <a:cs typeface="Times New Roman"/>
              </a:rPr>
              <a:t>tendono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scivolare negli oceani.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pressione </a:t>
            </a:r>
            <a:r>
              <a:rPr sz="1200" spc="-5" dirty="0">
                <a:latin typeface="Times New Roman"/>
                <a:cs typeface="Times New Roman"/>
              </a:rPr>
              <a:t>continentale al </a:t>
            </a:r>
            <a:r>
              <a:rPr sz="1200" dirty="0">
                <a:latin typeface="Times New Roman"/>
                <a:cs typeface="Times New Roman"/>
              </a:rPr>
              <a:t>livello dei </a:t>
            </a:r>
            <a:r>
              <a:rPr sz="1200" spc="-5" dirty="0">
                <a:latin typeface="Times New Roman"/>
                <a:cs typeface="Times New Roman"/>
              </a:rPr>
              <a:t>fondi oceanici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1.400  </a:t>
            </a:r>
            <a:r>
              <a:rPr sz="1200" spc="-5" dirty="0">
                <a:latin typeface="Times New Roman"/>
                <a:cs typeface="Times New Roman"/>
              </a:rPr>
              <a:t>chilogrammi </a:t>
            </a:r>
            <a:r>
              <a:rPr sz="1200" dirty="0">
                <a:latin typeface="Times New Roman"/>
                <a:cs typeface="Times New Roman"/>
              </a:rPr>
              <a:t>per centimetro </a:t>
            </a:r>
            <a:r>
              <a:rPr sz="1200" spc="-5" dirty="0">
                <a:latin typeface="Times New Roman"/>
                <a:cs typeface="Times New Roman"/>
              </a:rPr>
              <a:t>quadrato. </a:t>
            </a:r>
            <a:r>
              <a:rPr sz="1200" dirty="0">
                <a:latin typeface="Times New Roman"/>
                <a:cs typeface="Times New Roman"/>
              </a:rPr>
              <a:t>Questa sarebbe la </a:t>
            </a:r>
            <a:r>
              <a:rPr sz="1200" spc="-5" dirty="0">
                <a:latin typeface="Times New Roman"/>
                <a:cs typeface="Times New Roman"/>
              </a:rPr>
              <a:t>pressione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massa continentale alta </a:t>
            </a:r>
            <a:r>
              <a:rPr sz="1200" dirty="0">
                <a:latin typeface="Times New Roman"/>
                <a:cs typeface="Times New Roman"/>
              </a:rPr>
              <a:t>5.000 </a:t>
            </a:r>
            <a:r>
              <a:rPr sz="1200" spc="-5" dirty="0">
                <a:latin typeface="Times New Roman"/>
                <a:cs typeface="Times New Roman"/>
              </a:rPr>
              <a:t>metri sul fondo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dell’oceano.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02295" cy="39630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685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legge morale di sette </a:t>
            </a:r>
            <a:r>
              <a:rPr sz="1200" spc="-5" dirty="0">
                <a:latin typeface="Times New Roman"/>
                <a:cs typeface="Times New Roman"/>
              </a:rPr>
              <a:t>comandamenti </a:t>
            </a:r>
            <a:r>
              <a:rPr sz="1200" dirty="0">
                <a:latin typeface="Times New Roman"/>
                <a:cs typeface="Times New Roman"/>
              </a:rPr>
              <a:t>era stata </a:t>
            </a:r>
            <a:r>
              <a:rPr sz="1200" spc="-5" dirty="0">
                <a:latin typeface="Times New Roman"/>
                <a:cs typeface="Times New Roman"/>
              </a:rPr>
              <a:t>data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Van dagli Dei </a:t>
            </a:r>
            <a:r>
              <a:rPr sz="1200" dirty="0">
                <a:latin typeface="Times New Roman"/>
                <a:cs typeface="Times New Roman"/>
              </a:rPr>
              <a:t>sul Monte </a:t>
            </a:r>
            <a:r>
              <a:rPr sz="1200" spc="-5" dirty="0">
                <a:latin typeface="Times New Roman"/>
                <a:cs typeface="Times New Roman"/>
              </a:rPr>
              <a:t>Ararat. Essi credevano fermamente che Van ed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associato </a:t>
            </a:r>
            <a:r>
              <a:rPr sz="1200" dirty="0">
                <a:latin typeface="Times New Roman"/>
                <a:cs typeface="Times New Roman"/>
              </a:rPr>
              <a:t>Amadon </a:t>
            </a:r>
            <a:r>
              <a:rPr sz="1200" spc="-5" dirty="0">
                <a:latin typeface="Times New Roman"/>
                <a:cs typeface="Times New Roman"/>
              </a:rPr>
              <a:t>fossero stati portati </a:t>
            </a:r>
            <a:r>
              <a:rPr sz="1200" dirty="0">
                <a:latin typeface="Times New Roman"/>
                <a:cs typeface="Times New Roman"/>
              </a:rPr>
              <a:t>via vivi dal </a:t>
            </a:r>
            <a:r>
              <a:rPr sz="1200" spc="-5" dirty="0">
                <a:latin typeface="Times New Roman"/>
                <a:cs typeface="Times New Roman"/>
              </a:rPr>
              <a:t>pianeta mentre 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adorazione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montagna.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270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(860.7) 77:4.12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Ararat era </a:t>
            </a:r>
            <a:r>
              <a:rPr sz="1200" dirty="0">
                <a:latin typeface="Times New Roman"/>
                <a:cs typeface="Times New Roman"/>
              </a:rPr>
              <a:t>la montagna sacra </a:t>
            </a:r>
            <a:r>
              <a:rPr sz="1200" spc="-5" dirty="0">
                <a:latin typeface="Times New Roman"/>
                <a:cs typeface="Times New Roman"/>
              </a:rPr>
              <a:t>della Mesopotamia </a:t>
            </a:r>
            <a:r>
              <a:rPr sz="1200" dirty="0">
                <a:latin typeface="Times New Roman"/>
                <a:cs typeface="Times New Roman"/>
              </a:rPr>
              <a:t>settentrionale, e poiché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tradizione di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tempi antichi fu </a:t>
            </a:r>
            <a:r>
              <a:rPr sz="1200" spc="-5" dirty="0">
                <a:latin typeface="Times New Roman"/>
                <a:cs typeface="Times New Roman"/>
              </a:rPr>
              <a:t>acquisita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</a:t>
            </a:r>
            <a:r>
              <a:rPr sz="1200" dirty="0">
                <a:latin typeface="Times New Roman"/>
                <a:cs typeface="Times New Roman"/>
              </a:rPr>
              <a:t>con la storia </a:t>
            </a:r>
            <a:r>
              <a:rPr sz="1200" spc="-5" dirty="0">
                <a:latin typeface="Times New Roman"/>
                <a:cs typeface="Times New Roman"/>
              </a:rPr>
              <a:t>babilonese del </a:t>
            </a:r>
            <a:r>
              <a:rPr sz="1200" dirty="0">
                <a:latin typeface="Times New Roman"/>
                <a:cs typeface="Times New Roman"/>
              </a:rPr>
              <a:t>diluvio, non ci </a:t>
            </a:r>
            <a:r>
              <a:rPr sz="1200" spc="-5" dirty="0">
                <a:latin typeface="Times New Roman"/>
                <a:cs typeface="Times New Roman"/>
              </a:rPr>
              <a:t>si deve sorprendere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5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Ararat 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regione </a:t>
            </a:r>
            <a:r>
              <a:rPr sz="1200" dirty="0">
                <a:latin typeface="Times New Roman"/>
                <a:cs typeface="Times New Roman"/>
              </a:rPr>
              <a:t>siano stati </a:t>
            </a:r>
            <a:r>
              <a:rPr sz="1200" spc="-5" dirty="0">
                <a:latin typeface="Times New Roman"/>
                <a:cs typeface="Times New Roman"/>
              </a:rPr>
              <a:t>inseriti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ebraica </a:t>
            </a:r>
            <a:r>
              <a:rPr sz="1200" dirty="0">
                <a:latin typeface="Times New Roman"/>
                <a:cs typeface="Times New Roman"/>
              </a:rPr>
              <a:t>di Noè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diluvio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422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(860.8) 77:4.13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35.000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a.C. </a:t>
            </a:r>
            <a:r>
              <a:rPr sz="1200" spc="-5" dirty="0">
                <a:latin typeface="Times New Roman"/>
                <a:cs typeface="Times New Roman"/>
              </a:rPr>
              <a:t>Adamson </a:t>
            </a:r>
            <a:r>
              <a:rPr sz="1200" dirty="0">
                <a:latin typeface="Times New Roman"/>
                <a:cs typeface="Times New Roman"/>
              </a:rPr>
              <a:t>visitò uno dei più </a:t>
            </a:r>
            <a:r>
              <a:rPr sz="1200" spc="-5" dirty="0">
                <a:latin typeface="Times New Roman"/>
                <a:cs typeface="Times New Roman"/>
              </a:rPr>
              <a:t>orientali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antichi insediamenti </a:t>
            </a:r>
            <a:r>
              <a:rPr sz="1200" dirty="0">
                <a:latin typeface="Times New Roman"/>
                <a:cs typeface="Times New Roman"/>
              </a:rPr>
              <a:t>vaniti per </a:t>
            </a:r>
            <a:r>
              <a:rPr sz="1200" spc="-5" dirty="0">
                <a:latin typeface="Times New Roman"/>
                <a:cs typeface="Times New Roman"/>
              </a:rPr>
              <a:t>fondarvi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centro  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Adamson e</a:t>
            </a:r>
            <a:r>
              <a:rPr sz="1600" b="1" spc="-7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Ratta</a:t>
            </a:r>
            <a:endParaRPr sz="1600">
              <a:latin typeface="Times New Roman"/>
              <a:cs typeface="Times New Roman"/>
            </a:endParaRPr>
          </a:p>
          <a:p>
            <a:pPr marL="101600" marR="123825">
              <a:lnSpc>
                <a:spcPct val="95400"/>
              </a:lnSpc>
              <a:spcBef>
                <a:spcPts val="138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(861.1) 77:5.1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delineato gli antecedenti </a:t>
            </a:r>
            <a:r>
              <a:rPr sz="1200" dirty="0">
                <a:latin typeface="Times New Roman"/>
                <a:cs typeface="Times New Roman"/>
              </a:rPr>
              <a:t>noditi </a:t>
            </a:r>
            <a:r>
              <a:rPr sz="1200" spc="-5" dirty="0">
                <a:latin typeface="Times New Roman"/>
                <a:cs typeface="Times New Roman"/>
              </a:rPr>
              <a:t>degli antenati degli intermedi secondari, questa narrazione </a:t>
            </a:r>
            <a:r>
              <a:rPr sz="1200" dirty="0">
                <a:latin typeface="Times New Roman"/>
                <a:cs typeface="Times New Roman"/>
              </a:rPr>
              <a:t>deve ora prendere  in </a:t>
            </a:r>
            <a:r>
              <a:rPr sz="1200" spc="-5" dirty="0">
                <a:latin typeface="Times New Roman"/>
                <a:cs typeface="Times New Roman"/>
              </a:rPr>
              <a:t>considerazione </a:t>
            </a:r>
            <a:r>
              <a:rPr sz="1200" dirty="0">
                <a:latin typeface="Times New Roman"/>
                <a:cs typeface="Times New Roman"/>
              </a:rPr>
              <a:t>la metà </a:t>
            </a:r>
            <a:r>
              <a:rPr sz="1200" spc="-5" dirty="0">
                <a:latin typeface="Times New Roman"/>
                <a:cs typeface="Times New Roman"/>
              </a:rPr>
              <a:t>adamica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antenati, perché gli intermedi secondari </a:t>
            </a:r>
            <a:r>
              <a:rPr sz="1200" dirty="0">
                <a:latin typeface="Times New Roman"/>
                <a:cs typeface="Times New Roman"/>
              </a:rPr>
              <a:t>sono anche i nipoti di </a:t>
            </a:r>
            <a:r>
              <a:rPr sz="1200" spc="-5" dirty="0">
                <a:latin typeface="Times New Roman"/>
                <a:cs typeface="Times New Roman"/>
              </a:rPr>
              <a:t>Adamson, </a:t>
            </a:r>
            <a:r>
              <a:rPr sz="1200" dirty="0">
                <a:latin typeface="Times New Roman"/>
                <a:cs typeface="Times New Roman"/>
              </a:rPr>
              <a:t>il primogenito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viola 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1066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(861.2) 77:5.2 </a:t>
            </a:r>
            <a:r>
              <a:rPr sz="1200" spc="-5" dirty="0">
                <a:latin typeface="Times New Roman"/>
                <a:cs typeface="Times New Roman"/>
              </a:rPr>
              <a:t>Adamson era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quel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che </a:t>
            </a:r>
            <a:r>
              <a:rPr sz="1200" dirty="0">
                <a:latin typeface="Times New Roman"/>
                <a:cs typeface="Times New Roman"/>
              </a:rPr>
              <a:t>scelsero di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sulla terra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genitori. Ora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figlio maggiore </a:t>
            </a:r>
            <a:r>
              <a:rPr sz="1200" dirty="0">
                <a:latin typeface="Times New Roman"/>
                <a:cs typeface="Times New Roman"/>
              </a:rPr>
              <a:t>di Adamo </a:t>
            </a:r>
            <a:r>
              <a:rPr sz="1200" spc="-5" dirty="0">
                <a:latin typeface="Times New Roman"/>
                <a:cs typeface="Times New Roman"/>
              </a:rPr>
              <a:t>aveva spesso ascoltato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Amadon </a:t>
            </a:r>
            <a:r>
              <a:rPr sz="1200" dirty="0">
                <a:latin typeface="Times New Roman"/>
                <a:cs typeface="Times New Roman"/>
              </a:rPr>
              <a:t>la storia </a:t>
            </a:r>
            <a:r>
              <a:rPr sz="1200" spc="-5" dirty="0">
                <a:latin typeface="Times New Roman"/>
                <a:cs typeface="Times New Roman"/>
              </a:rPr>
              <a:t>del luogo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vivevano </a:t>
            </a:r>
            <a:r>
              <a:rPr sz="1200" spc="-5" dirty="0">
                <a:latin typeface="Times New Roman"/>
                <a:cs typeface="Times New Roman"/>
              </a:rPr>
              <a:t>sugli altopiani del </a:t>
            </a:r>
            <a:r>
              <a:rPr sz="1200" dirty="0">
                <a:latin typeface="Times New Roman"/>
                <a:cs typeface="Times New Roman"/>
              </a:rPr>
              <a:t>nord, e 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tempo dopo la costruzione </a:t>
            </a:r>
            <a:r>
              <a:rPr sz="1200" spc="-5" dirty="0">
                <a:latin typeface="Times New Roman"/>
                <a:cs typeface="Times New Roman"/>
              </a:rPr>
              <a:t>del secondo giardino decise </a:t>
            </a:r>
            <a:r>
              <a:rPr sz="1200" dirty="0">
                <a:latin typeface="Times New Roman"/>
                <a:cs typeface="Times New Roman"/>
              </a:rPr>
              <a:t>di partire </a:t>
            </a:r>
            <a:r>
              <a:rPr sz="1200" spc="-5" dirty="0">
                <a:latin typeface="Times New Roman"/>
                <a:cs typeface="Times New Roman"/>
              </a:rPr>
              <a:t>alla ricerca </a:t>
            </a:r>
            <a:r>
              <a:rPr sz="1200" dirty="0">
                <a:latin typeface="Times New Roman"/>
                <a:cs typeface="Times New Roman"/>
              </a:rPr>
              <a:t>di questo paese </a:t>
            </a:r>
            <a:r>
              <a:rPr sz="1200" spc="-5" dirty="0">
                <a:latin typeface="Times New Roman"/>
                <a:cs typeface="Times New Roman"/>
              </a:rPr>
              <a:t>dei sogni </a:t>
            </a:r>
            <a:r>
              <a:rPr sz="1200" dirty="0">
                <a:latin typeface="Times New Roman"/>
                <a:cs typeface="Times New Roman"/>
              </a:rPr>
              <a:t>della sua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gioventù.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565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(861.3) 77:5.3 </a:t>
            </a:r>
            <a:r>
              <a:rPr sz="1200" spc="-5" dirty="0">
                <a:latin typeface="Times New Roman"/>
                <a:cs typeface="Times New Roman"/>
              </a:rPr>
              <a:t>Adamson aveva allora </a:t>
            </a:r>
            <a:r>
              <a:rPr sz="1200" dirty="0">
                <a:latin typeface="Times New Roman"/>
                <a:cs typeface="Times New Roman"/>
              </a:rPr>
              <a:t>120 </a:t>
            </a:r>
            <a:r>
              <a:rPr sz="1200" spc="-5" dirty="0">
                <a:latin typeface="Times New Roman"/>
                <a:cs typeface="Times New Roman"/>
              </a:rPr>
              <a:t>anni ed </a:t>
            </a:r>
            <a:r>
              <a:rPr sz="1200" dirty="0">
                <a:latin typeface="Times New Roman"/>
                <a:cs typeface="Times New Roman"/>
              </a:rPr>
              <a:t>era stato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trentadue </a:t>
            </a:r>
            <a:r>
              <a:rPr sz="1200" dirty="0">
                <a:latin typeface="Times New Roman"/>
                <a:cs typeface="Times New Roman"/>
              </a:rPr>
              <a:t>figli di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puro nel primo </a:t>
            </a:r>
            <a:r>
              <a:rPr sz="1200" spc="-5" dirty="0">
                <a:latin typeface="Times New Roman"/>
                <a:cs typeface="Times New Roman"/>
              </a:rPr>
              <a:t>giardino. Egli </a:t>
            </a:r>
            <a:r>
              <a:rPr sz="1200" dirty="0">
                <a:latin typeface="Times New Roman"/>
                <a:cs typeface="Times New Roman"/>
              </a:rPr>
              <a:t>voleva  </a:t>
            </a:r>
            <a:r>
              <a:rPr sz="1200" spc="-5" dirty="0">
                <a:latin typeface="Times New Roman"/>
                <a:cs typeface="Times New Roman"/>
              </a:rPr>
              <a:t>restare con </a:t>
            </a:r>
            <a:r>
              <a:rPr sz="1200" dirty="0">
                <a:latin typeface="Times New Roman"/>
                <a:cs typeface="Times New Roman"/>
              </a:rPr>
              <a:t>i suoi genitori </a:t>
            </a:r>
            <a:r>
              <a:rPr sz="1200" spc="-5" dirty="0">
                <a:latin typeface="Times New Roman"/>
                <a:cs typeface="Times New Roman"/>
              </a:rPr>
              <a:t>ed aiutarli </a:t>
            </a:r>
            <a:r>
              <a:rPr sz="1200" dirty="0">
                <a:latin typeface="Times New Roman"/>
                <a:cs typeface="Times New Roman"/>
              </a:rPr>
              <a:t>a costruire il </a:t>
            </a:r>
            <a:r>
              <a:rPr sz="1200" spc="-5" dirty="0">
                <a:latin typeface="Times New Roman"/>
                <a:cs typeface="Times New Roman"/>
              </a:rPr>
              <a:t>secondo giardino,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 profondamente </a:t>
            </a:r>
            <a:r>
              <a:rPr sz="1200" dirty="0">
                <a:latin typeface="Times New Roman"/>
                <a:cs typeface="Times New Roman"/>
              </a:rPr>
              <a:t>turbato dalla </a:t>
            </a:r>
            <a:r>
              <a:rPr sz="1200" spc="-5" dirty="0">
                <a:latin typeface="Times New Roman"/>
                <a:cs typeface="Times New Roman"/>
              </a:rPr>
              <a:t>perdita della </a:t>
            </a:r>
            <a:r>
              <a:rPr sz="1200" dirty="0">
                <a:latin typeface="Times New Roman"/>
                <a:cs typeface="Times New Roman"/>
              </a:rPr>
              <a:t>sua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compagna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928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9626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loro figli, che avevano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Edentia con gli altri </a:t>
            </a:r>
            <a:r>
              <a:rPr sz="1200" dirty="0">
                <a:latin typeface="Times New Roman"/>
                <a:cs typeface="Times New Roman"/>
              </a:rPr>
              <a:t>figli </a:t>
            </a:r>
            <a:r>
              <a:rPr sz="1200" spc="-5" dirty="0">
                <a:latin typeface="Times New Roman"/>
                <a:cs typeface="Times New Roman"/>
              </a:rPr>
              <a:t>adamici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scelsero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pupilli </a:t>
            </a:r>
            <a:r>
              <a:rPr sz="1200" spc="-5" dirty="0">
                <a:latin typeface="Times New Roman"/>
                <a:cs typeface="Times New Roman"/>
              </a:rPr>
              <a:t>degli  Altissimi.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(861.4) 77:5.4 </a:t>
            </a:r>
            <a:r>
              <a:rPr sz="1200" spc="-5" dirty="0">
                <a:latin typeface="Times New Roman"/>
                <a:cs typeface="Times New Roman"/>
              </a:rPr>
              <a:t>Adamson </a:t>
            </a:r>
            <a:r>
              <a:rPr sz="1200" dirty="0">
                <a:latin typeface="Times New Roman"/>
                <a:cs typeface="Times New Roman"/>
              </a:rPr>
              <a:t>non voleva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genitori su Urantia,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incline a </a:t>
            </a:r>
            <a:r>
              <a:rPr sz="1200" spc="-5" dirty="0">
                <a:latin typeface="Times New Roman"/>
                <a:cs typeface="Times New Roman"/>
              </a:rPr>
              <a:t>fuggire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avversità e i </a:t>
            </a:r>
            <a:r>
              <a:rPr sz="1200" spc="-5" dirty="0">
                <a:latin typeface="Times New Roman"/>
                <a:cs typeface="Times New Roman"/>
              </a:rPr>
              <a:t>pericoli,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trovò  che l’ambiente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secondo giardino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soddisfava. Egli contribuì </a:t>
            </a:r>
            <a:r>
              <a:rPr sz="1200" dirty="0">
                <a:latin typeface="Times New Roman"/>
                <a:cs typeface="Times New Roman"/>
              </a:rPr>
              <a:t>molto alle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iniziali di </a:t>
            </a:r>
            <a:r>
              <a:rPr sz="1200" spc="-5" dirty="0">
                <a:latin typeface="Times New Roman"/>
                <a:cs typeface="Times New Roman"/>
              </a:rPr>
              <a:t>difesa </a:t>
            </a:r>
            <a:r>
              <a:rPr sz="1200" dirty="0">
                <a:latin typeface="Times New Roman"/>
                <a:cs typeface="Times New Roman"/>
              </a:rPr>
              <a:t>e di costruzione, ma </a:t>
            </a:r>
            <a:r>
              <a:rPr sz="1200" spc="-5" dirty="0">
                <a:latin typeface="Times New Roman"/>
                <a:cs typeface="Times New Roman"/>
              </a:rPr>
              <a:t>decise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partire per </a:t>
            </a:r>
            <a:r>
              <a:rPr sz="1200" dirty="0">
                <a:latin typeface="Times New Roman"/>
                <a:cs typeface="Times New Roman"/>
              </a:rPr>
              <a:t>il nord </a:t>
            </a:r>
            <a:r>
              <a:rPr sz="1200" spc="-5" dirty="0">
                <a:latin typeface="Times New Roman"/>
                <a:cs typeface="Times New Roman"/>
              </a:rPr>
              <a:t>alla prima occasione.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partenza fu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amichevole, </a:t>
            </a:r>
            <a:r>
              <a:rPr sz="1200" dirty="0">
                <a:latin typeface="Times New Roman"/>
                <a:cs typeface="Times New Roman"/>
              </a:rPr>
              <a:t>Adamo ed </a:t>
            </a:r>
            <a:r>
              <a:rPr sz="1200" spc="-5" dirty="0">
                <a:latin typeface="Times New Roman"/>
                <a:cs typeface="Times New Roman"/>
              </a:rPr>
              <a:t>Eva furono </a:t>
            </a:r>
            <a:r>
              <a:rPr sz="1200" dirty="0">
                <a:latin typeface="Times New Roman"/>
                <a:cs typeface="Times New Roman"/>
              </a:rPr>
              <a:t>molto afflitti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perdita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figlio </a:t>
            </a:r>
            <a:r>
              <a:rPr sz="1200" spc="-5" dirty="0">
                <a:latin typeface="Times New Roman"/>
                <a:cs typeface="Times New Roman"/>
              </a:rPr>
              <a:t>maggiore, </a:t>
            </a:r>
            <a:r>
              <a:rPr sz="1200" dirty="0">
                <a:latin typeface="Times New Roman"/>
                <a:cs typeface="Times New Roman"/>
              </a:rPr>
              <a:t>sapendo che andava in un mondo </a:t>
            </a:r>
            <a:r>
              <a:rPr sz="1200" spc="-5" dirty="0">
                <a:latin typeface="Times New Roman"/>
                <a:cs typeface="Times New Roman"/>
              </a:rPr>
              <a:t>sconosciuto ed </a:t>
            </a:r>
            <a:r>
              <a:rPr sz="1200" dirty="0">
                <a:latin typeface="Times New Roman"/>
                <a:cs typeface="Times New Roman"/>
              </a:rPr>
              <a:t>ostile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temevano che </a:t>
            </a:r>
            <a:r>
              <a:rPr sz="1200" dirty="0">
                <a:latin typeface="Times New Roman"/>
                <a:cs typeface="Times New Roman"/>
              </a:rPr>
              <a:t>non sarebbe  più</a:t>
            </a:r>
            <a:r>
              <a:rPr sz="1200" spc="-5" dirty="0">
                <a:latin typeface="Times New Roman"/>
                <a:cs typeface="Times New Roman"/>
              </a:rPr>
              <a:t> tornato.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93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(861.5) 77:5.5 </a:t>
            </a:r>
            <a:r>
              <a:rPr sz="1200" spc="-5" dirty="0">
                <a:latin typeface="Times New Roman"/>
                <a:cs typeface="Times New Roman"/>
              </a:rPr>
              <a:t>Un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ventisette compagni seguì Adamson verso </a:t>
            </a:r>
            <a:r>
              <a:rPr sz="1200" dirty="0">
                <a:latin typeface="Times New Roman"/>
                <a:cs typeface="Times New Roman"/>
              </a:rPr>
              <a:t>il nord in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di questo popolo delle </a:t>
            </a:r>
            <a:r>
              <a:rPr sz="1200" spc="-5" dirty="0">
                <a:latin typeface="Times New Roman"/>
                <a:cs typeface="Times New Roman"/>
              </a:rPr>
              <a:t>sue fantasie giovanili.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più di tre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il gruppo di </a:t>
            </a:r>
            <a:r>
              <a:rPr sz="1200" spc="-5" dirty="0">
                <a:latin typeface="Times New Roman"/>
                <a:cs typeface="Times New Roman"/>
              </a:rPr>
              <a:t>Adamson </a:t>
            </a:r>
            <a:r>
              <a:rPr sz="1200" dirty="0">
                <a:latin typeface="Times New Roman"/>
                <a:cs typeface="Times New Roman"/>
              </a:rPr>
              <a:t>trovò </a:t>
            </a:r>
            <a:r>
              <a:rPr sz="1200" spc="-5" dirty="0">
                <a:latin typeface="Times New Roman"/>
                <a:cs typeface="Times New Roman"/>
              </a:rPr>
              <a:t>effettivamente l’oggetto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avventura, </a:t>
            </a:r>
            <a:r>
              <a:rPr sz="1200" dirty="0">
                <a:latin typeface="Times New Roman"/>
                <a:cs typeface="Times New Roman"/>
              </a:rPr>
              <a:t>e tra </a:t>
            </a:r>
            <a:r>
              <a:rPr sz="1200" spc="-5" dirty="0">
                <a:latin typeface="Times New Roman"/>
                <a:cs typeface="Times New Roman"/>
              </a:rPr>
              <a:t>questa gente egli scoprì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meravigliosa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bella giovane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vent’anni, che asseriva </a:t>
            </a:r>
            <a:r>
              <a:rPr sz="1200" dirty="0">
                <a:latin typeface="Times New Roman"/>
                <a:cs typeface="Times New Roman"/>
              </a:rPr>
              <a:t>di essere l’ultima </a:t>
            </a:r>
            <a:r>
              <a:rPr sz="1200" spc="-5" dirty="0">
                <a:latin typeface="Times New Roman"/>
                <a:cs typeface="Times New Roman"/>
              </a:rPr>
              <a:t>discendente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puro </a:t>
            </a:r>
            <a:r>
              <a:rPr sz="1200" spc="-5" dirty="0">
                <a:latin typeface="Times New Roman"/>
                <a:cs typeface="Times New Roman"/>
              </a:rPr>
              <a:t>del personale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Principe.</a:t>
            </a:r>
            <a:endParaRPr sz="1200">
              <a:latin typeface="Times New Roman"/>
              <a:cs typeface="Times New Roman"/>
            </a:endParaRPr>
          </a:p>
          <a:p>
            <a:pPr marL="76200" marR="45529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Questa donna, Ratta,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antenati </a:t>
            </a:r>
            <a:r>
              <a:rPr sz="1200" spc="-5" dirty="0">
                <a:latin typeface="Times New Roman"/>
                <a:cs typeface="Times New Roman"/>
              </a:rPr>
              <a:t>discendevano </a:t>
            </a:r>
            <a:r>
              <a:rPr sz="1200" dirty="0">
                <a:latin typeface="Times New Roman"/>
                <a:cs typeface="Times New Roman"/>
              </a:rPr>
              <a:t>tutti da due membri </a:t>
            </a:r>
            <a:r>
              <a:rPr sz="1200" spc="-5" dirty="0">
                <a:latin typeface="Times New Roman"/>
                <a:cs typeface="Times New Roman"/>
              </a:rPr>
              <a:t>del personale </a:t>
            </a:r>
            <a:r>
              <a:rPr sz="1200" dirty="0">
                <a:latin typeface="Times New Roman"/>
                <a:cs typeface="Times New Roman"/>
              </a:rPr>
              <a:t>decaduto del </a:t>
            </a:r>
            <a:r>
              <a:rPr sz="1200" spc="-5" dirty="0">
                <a:latin typeface="Times New Roman"/>
                <a:cs typeface="Times New Roman"/>
              </a:rPr>
              <a:t>Principe. Essa era  </a:t>
            </a:r>
            <a:r>
              <a:rPr sz="1200" dirty="0">
                <a:latin typeface="Times New Roman"/>
                <a:cs typeface="Times New Roman"/>
              </a:rPr>
              <a:t>l’ultima </a:t>
            </a:r>
            <a:r>
              <a:rPr sz="1200" spc="-5" dirty="0">
                <a:latin typeface="Times New Roman"/>
                <a:cs typeface="Times New Roman"/>
              </a:rPr>
              <a:t>della sua razza,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avendo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sorelle </a:t>
            </a:r>
            <a:r>
              <a:rPr sz="1200" dirty="0">
                <a:latin typeface="Times New Roman"/>
                <a:cs typeface="Times New Roman"/>
              </a:rPr>
              <a:t>viventi.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deciso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sposarsi, si era quasi </a:t>
            </a:r>
            <a:r>
              <a:rPr sz="1200" dirty="0">
                <a:latin typeface="Times New Roman"/>
                <a:cs typeface="Times New Roman"/>
              </a:rPr>
              <a:t>rassegnata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76200" marR="9525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morire senza </a:t>
            </a:r>
            <a:r>
              <a:rPr sz="1200" spc="-5" dirty="0">
                <a:latin typeface="Times New Roman"/>
                <a:cs typeface="Times New Roman"/>
              </a:rPr>
              <a:t>discendenza,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s’innamorò del maestoso Adamson.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ebbe ascoltato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Eden, come </a:t>
            </a:r>
            <a:r>
              <a:rPr sz="1200" dirty="0">
                <a:latin typeface="Times New Roman"/>
                <a:cs typeface="Times New Roman"/>
              </a:rPr>
              <a:t>le predizioni di 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Amadon 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effettivamente realizzate, </a:t>
            </a:r>
            <a:r>
              <a:rPr sz="1200" dirty="0">
                <a:latin typeface="Times New Roman"/>
                <a:cs typeface="Times New Roman"/>
              </a:rPr>
              <a:t>e dopo aver </a:t>
            </a:r>
            <a:r>
              <a:rPr sz="1200" spc="-5" dirty="0">
                <a:latin typeface="Times New Roman"/>
                <a:cs typeface="Times New Roman"/>
              </a:rPr>
              <a:t>sentito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dell’errore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Giardino, essa non ebbe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 solo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sposare questo figlio ed erede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l’idea attecchì rapidamente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Adamson. Poco </a:t>
            </a:r>
            <a:r>
              <a:rPr sz="1200" dirty="0">
                <a:latin typeface="Times New Roman"/>
                <a:cs typeface="Times New Roman"/>
              </a:rPr>
              <a:t>più di tre mesi dopo essi  </a:t>
            </a:r>
            <a:r>
              <a:rPr sz="1200" spc="-5" dirty="0">
                <a:latin typeface="Times New Roman"/>
                <a:cs typeface="Times New Roman"/>
              </a:rPr>
              <a:t>si sposarono.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8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(861.6) 77:5.6 </a:t>
            </a:r>
            <a:r>
              <a:rPr sz="1200" spc="-5" dirty="0">
                <a:latin typeface="Times New Roman"/>
                <a:cs typeface="Times New Roman"/>
              </a:rPr>
              <a:t>Adamson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Ratta ebbero una famiglia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sessantesette figli. Essi diedero origine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stirpe di capi del mondo,  ma </a:t>
            </a:r>
            <a:r>
              <a:rPr sz="1200" spc="-5" dirty="0">
                <a:latin typeface="Times New Roman"/>
                <a:cs typeface="Times New Roman"/>
              </a:rPr>
              <a:t>fecero qualcosa di </a:t>
            </a:r>
            <a:r>
              <a:rPr sz="1200" dirty="0">
                <a:latin typeface="Times New Roman"/>
                <a:cs typeface="Times New Roman"/>
              </a:rPr>
              <a:t>più.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tenere </a:t>
            </a:r>
            <a:r>
              <a:rPr sz="1200" dirty="0">
                <a:latin typeface="Times New Roman"/>
                <a:cs typeface="Times New Roman"/>
              </a:rPr>
              <a:t>presente </a:t>
            </a:r>
            <a:r>
              <a:rPr sz="1200" spc="-5" dirty="0">
                <a:latin typeface="Times New Roman"/>
                <a:cs typeface="Times New Roman"/>
              </a:rPr>
              <a:t>che entrambi questi esseri 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superumani.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quarto </a:t>
            </a:r>
            <a:r>
              <a:rPr sz="1200" spc="-5" dirty="0">
                <a:latin typeface="Times New Roman"/>
                <a:cs typeface="Times New Roman"/>
              </a:rPr>
              <a:t>figlio nato </a:t>
            </a:r>
            <a:r>
              <a:rPr sz="1200" dirty="0">
                <a:latin typeface="Times New Roman"/>
                <a:cs typeface="Times New Roman"/>
              </a:rPr>
              <a:t>da  loro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 un ordine straordinario. Era spesso </a:t>
            </a:r>
            <a:r>
              <a:rPr sz="1200" spc="-5" dirty="0">
                <a:latin typeface="Times New Roman"/>
                <a:cs typeface="Times New Roman"/>
              </a:rPr>
              <a:t>invisibile. Nella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mai avvenuta una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simile. </a:t>
            </a:r>
            <a:r>
              <a:rPr sz="1200" spc="-5" dirty="0">
                <a:latin typeface="Times New Roman"/>
                <a:cs typeface="Times New Roman"/>
              </a:rPr>
              <a:t>Ratta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fu  profondamente </a:t>
            </a:r>
            <a:r>
              <a:rPr sz="1200" dirty="0">
                <a:latin typeface="Times New Roman"/>
                <a:cs typeface="Times New Roman"/>
              </a:rPr>
              <a:t>turbata — divenne </a:t>
            </a:r>
            <a:r>
              <a:rPr sz="1200" spc="-5" dirty="0">
                <a:latin typeface="Times New Roman"/>
                <a:cs typeface="Times New Roman"/>
              </a:rPr>
              <a:t>persino </a:t>
            </a:r>
            <a:r>
              <a:rPr sz="1200" dirty="0">
                <a:latin typeface="Times New Roman"/>
                <a:cs typeface="Times New Roman"/>
              </a:rPr>
              <a:t>superstiziosa — ma </a:t>
            </a:r>
            <a:r>
              <a:rPr sz="1200" spc="-5" dirty="0">
                <a:latin typeface="Times New Roman"/>
                <a:cs typeface="Times New Roman"/>
              </a:rPr>
              <a:t>Adamson conosceva </a:t>
            </a:r>
            <a:r>
              <a:rPr sz="1200" dirty="0">
                <a:latin typeface="Times New Roman"/>
                <a:cs typeface="Times New Roman"/>
              </a:rPr>
              <a:t>bene l’esistenza </a:t>
            </a:r>
            <a:r>
              <a:rPr sz="1200" spc="-5" dirty="0">
                <a:latin typeface="Times New Roman"/>
                <a:cs typeface="Times New Roman"/>
              </a:rPr>
              <a:t>degli intermedi </a:t>
            </a:r>
            <a:r>
              <a:rPr sz="1200" dirty="0">
                <a:latin typeface="Times New Roman"/>
                <a:cs typeface="Times New Roman"/>
              </a:rPr>
              <a:t>primari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340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76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concluse </a:t>
            </a:r>
            <a:r>
              <a:rPr sz="1200" dirty="0">
                <a:latin typeface="Times New Roman"/>
                <a:cs typeface="Times New Roman"/>
              </a:rPr>
              <a:t>che qualcosa di simile </a:t>
            </a:r>
            <a:r>
              <a:rPr sz="1200" spc="-5" dirty="0">
                <a:latin typeface="Times New Roman"/>
                <a:cs typeface="Times New Roman"/>
              </a:rPr>
              <a:t>stava avvenendo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occhi.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venne al </a:t>
            </a:r>
            <a:r>
              <a:rPr sz="1200" dirty="0">
                <a:latin typeface="Times New Roman"/>
                <a:cs typeface="Times New Roman"/>
              </a:rPr>
              <a:t>mondo il secondo discendente dal  </a:t>
            </a:r>
            <a:r>
              <a:rPr sz="1200" spc="-5" dirty="0">
                <a:latin typeface="Times New Roman"/>
                <a:cs typeface="Times New Roman"/>
              </a:rPr>
              <a:t>comportamento strano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decise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farli sposare, </a:t>
            </a:r>
            <a:r>
              <a:rPr sz="1200" dirty="0">
                <a:latin typeface="Times New Roman"/>
                <a:cs typeface="Times New Roman"/>
              </a:rPr>
              <a:t>poiché uno era un maschio e </a:t>
            </a:r>
            <a:r>
              <a:rPr sz="1200" spc="-5" dirty="0">
                <a:latin typeface="Times New Roman"/>
                <a:cs typeface="Times New Roman"/>
              </a:rPr>
              <a:t>l’altro una </a:t>
            </a:r>
            <a:r>
              <a:rPr sz="1200" dirty="0">
                <a:latin typeface="Times New Roman"/>
                <a:cs typeface="Times New Roman"/>
              </a:rPr>
              <a:t>femmina, 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l’origine dell’ordine  </a:t>
            </a:r>
            <a:r>
              <a:rPr sz="1200" spc="-5" dirty="0">
                <a:latin typeface="Times New Roman"/>
                <a:cs typeface="Times New Roman"/>
              </a:rPr>
              <a:t>secondario degli intermedi. Nell’arco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anni, prima </a:t>
            </a:r>
            <a:r>
              <a:rPr sz="1200" spc="-5" dirty="0">
                <a:latin typeface="Times New Roman"/>
                <a:cs typeface="Times New Roman"/>
              </a:rPr>
              <a:t>che questo </a:t>
            </a:r>
            <a:r>
              <a:rPr sz="1200" dirty="0">
                <a:latin typeface="Times New Roman"/>
                <a:cs typeface="Times New Roman"/>
              </a:rPr>
              <a:t>fenomeno </a:t>
            </a:r>
            <a:r>
              <a:rPr sz="1200" spc="-5" dirty="0">
                <a:latin typeface="Times New Roman"/>
                <a:cs typeface="Times New Roman"/>
              </a:rPr>
              <a:t>cessasse,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furono portati </a:t>
            </a:r>
            <a:r>
              <a:rPr sz="1200" dirty="0">
                <a:latin typeface="Times New Roman"/>
                <a:cs typeface="Times New Roman"/>
              </a:rPr>
              <a:t>all’esistenza quasi  </a:t>
            </a:r>
            <a:r>
              <a:rPr sz="1200" spc="-5" dirty="0">
                <a:latin typeface="Times New Roman"/>
                <a:cs typeface="Times New Roman"/>
              </a:rPr>
              <a:t>duemila.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203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(862.1) 77:5.7 </a:t>
            </a:r>
            <a:r>
              <a:rPr sz="1200" spc="-5" dirty="0">
                <a:latin typeface="Times New Roman"/>
                <a:cs typeface="Times New Roman"/>
              </a:rPr>
              <a:t>Adamson visse </a:t>
            </a:r>
            <a:r>
              <a:rPr sz="1200" dirty="0">
                <a:latin typeface="Times New Roman"/>
                <a:cs typeface="Times New Roman"/>
              </a:rPr>
              <a:t>396 </a:t>
            </a:r>
            <a:r>
              <a:rPr sz="1200" spc="-5" dirty="0">
                <a:latin typeface="Times New Roman"/>
                <a:cs typeface="Times New Roman"/>
              </a:rPr>
              <a:t>anni. Egli ritornò </a:t>
            </a:r>
            <a:r>
              <a:rPr sz="1200" dirty="0">
                <a:latin typeface="Times New Roman"/>
                <a:cs typeface="Times New Roman"/>
              </a:rPr>
              <a:t>molte volte a </a:t>
            </a:r>
            <a:r>
              <a:rPr sz="1200" spc="-5" dirty="0">
                <a:latin typeface="Times New Roman"/>
                <a:cs typeface="Times New Roman"/>
              </a:rPr>
              <a:t>trovare suo padre </a:t>
            </a:r>
            <a:r>
              <a:rPr sz="1200" dirty="0">
                <a:latin typeface="Times New Roman"/>
                <a:cs typeface="Times New Roman"/>
              </a:rPr>
              <a:t>e sua </a:t>
            </a:r>
            <a:r>
              <a:rPr sz="1200" spc="-5" dirty="0">
                <a:latin typeface="Times New Roman"/>
                <a:cs typeface="Times New Roman"/>
              </a:rPr>
              <a:t>madre. Ogni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lui e Ratta partivano  </a:t>
            </a:r>
            <a:r>
              <a:rPr sz="1200" spc="-5" dirty="0">
                <a:latin typeface="Times New Roman"/>
                <a:cs typeface="Times New Roman"/>
              </a:rPr>
              <a:t>verso sud per recarsi nel secondo giardino, </a:t>
            </a:r>
            <a:r>
              <a:rPr sz="1200" dirty="0">
                <a:latin typeface="Times New Roman"/>
                <a:cs typeface="Times New Roman"/>
              </a:rPr>
              <a:t>e nel </a:t>
            </a:r>
            <a:r>
              <a:rPr sz="1200" spc="-5" dirty="0">
                <a:latin typeface="Times New Roman"/>
                <a:cs typeface="Times New Roman"/>
              </a:rPr>
              <a:t>frattempo gli intermedi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tenevano informato </a:t>
            </a:r>
            <a:r>
              <a:rPr sz="1200" spc="5" dirty="0">
                <a:latin typeface="Times New Roman"/>
                <a:cs typeface="Times New Roman"/>
              </a:rPr>
              <a:t>sulle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del suo popolo.  Durante </a:t>
            </a:r>
            <a:r>
              <a:rPr sz="1200" dirty="0">
                <a:latin typeface="Times New Roman"/>
                <a:cs typeface="Times New Roman"/>
              </a:rPr>
              <a:t>la vita di Adamson </a:t>
            </a:r>
            <a:r>
              <a:rPr sz="1200" spc="-5" dirty="0">
                <a:latin typeface="Times New Roman"/>
                <a:cs typeface="Times New Roman"/>
              </a:rPr>
              <a:t>essi svolsero </a:t>
            </a:r>
            <a:r>
              <a:rPr sz="1200" dirty="0">
                <a:latin typeface="Times New Roman"/>
                <a:cs typeface="Times New Roman"/>
              </a:rPr>
              <a:t>un grande </a:t>
            </a:r>
            <a:r>
              <a:rPr sz="1200" spc="-5" dirty="0">
                <a:latin typeface="Times New Roman"/>
                <a:cs typeface="Times New Roman"/>
              </a:rPr>
              <a:t>servizio costruendo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centro mondiale </a:t>
            </a:r>
            <a:r>
              <a:rPr sz="1200" dirty="0">
                <a:latin typeface="Times New Roman"/>
                <a:cs typeface="Times New Roman"/>
              </a:rPr>
              <a:t>indipendente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rettitudine.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(862.2) 77:5.8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lunga vita Adamson e </a:t>
            </a:r>
            <a:r>
              <a:rPr sz="1200" spc="-5" dirty="0">
                <a:latin typeface="Times New Roman"/>
                <a:cs typeface="Times New Roman"/>
              </a:rPr>
              <a:t>Ratta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a loro disposizione </a:t>
            </a:r>
            <a:r>
              <a:rPr sz="1200" spc="-5" dirty="0">
                <a:latin typeface="Times New Roman"/>
                <a:cs typeface="Times New Roman"/>
              </a:rPr>
              <a:t>questo corpo </a:t>
            </a:r>
            <a:r>
              <a:rPr sz="1200" dirty="0">
                <a:latin typeface="Times New Roman"/>
                <a:cs typeface="Times New Roman"/>
              </a:rPr>
              <a:t>di aiutanti </a:t>
            </a:r>
            <a:r>
              <a:rPr sz="1200" spc="-5" dirty="0">
                <a:latin typeface="Times New Roman"/>
                <a:cs typeface="Times New Roman"/>
              </a:rPr>
              <a:t>meravigliosi,  che lavorarono 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per aiutarli nella </a:t>
            </a:r>
            <a:r>
              <a:rPr sz="1200" dirty="0">
                <a:latin typeface="Times New Roman"/>
                <a:cs typeface="Times New Roman"/>
              </a:rPr>
              <a:t>propagazione </a:t>
            </a:r>
            <a:r>
              <a:rPr sz="1200" spc="-5" dirty="0">
                <a:latin typeface="Times New Roman"/>
                <a:cs typeface="Times New Roman"/>
              </a:rPr>
              <a:t>della verità avanzata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diffusione di livelli 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spirituale,  intellettuale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fisica.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risultati </a:t>
            </a:r>
            <a:r>
              <a:rPr sz="1200" dirty="0">
                <a:latin typeface="Times New Roman"/>
                <a:cs typeface="Times New Roman"/>
              </a:rPr>
              <a:t>di questo sforzo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migliorare il mondo 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interamente cancellati dai regressi  successivi.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430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(862.3) 77:5.9 </a:t>
            </a:r>
            <a:r>
              <a:rPr sz="1200" spc="-5" dirty="0">
                <a:latin typeface="Times New Roman"/>
                <a:cs typeface="Times New Roman"/>
              </a:rPr>
              <a:t>Gli Adamsoniti mantennero un’elevata cultura per quasi settemila anni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dai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Adamson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Ratta.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 si mescolarono con </a:t>
            </a:r>
            <a:r>
              <a:rPr sz="1200" dirty="0">
                <a:latin typeface="Times New Roman"/>
                <a:cs typeface="Times New Roman"/>
              </a:rPr>
              <a:t>i vicini Noditi e Andoniti e </a:t>
            </a:r>
            <a:r>
              <a:rPr sz="1200" spc="-5" dirty="0">
                <a:latin typeface="Times New Roman"/>
                <a:cs typeface="Times New Roman"/>
              </a:rPr>
              <a:t>furono anch’essi </a:t>
            </a:r>
            <a:r>
              <a:rPr sz="1200" dirty="0">
                <a:latin typeface="Times New Roman"/>
                <a:cs typeface="Times New Roman"/>
              </a:rPr>
              <a:t>inclusi tra i </a:t>
            </a:r>
            <a:r>
              <a:rPr sz="1200" spc="-5" dirty="0">
                <a:latin typeface="Times New Roman"/>
                <a:cs typeface="Times New Roman"/>
              </a:rPr>
              <a:t>“potenti </a:t>
            </a:r>
            <a:r>
              <a:rPr sz="1200" dirty="0">
                <a:latin typeface="Times New Roman"/>
                <a:cs typeface="Times New Roman"/>
              </a:rPr>
              <a:t>uomini di un </a:t>
            </a:r>
            <a:r>
              <a:rPr sz="1200" spc="-5" dirty="0">
                <a:latin typeface="Times New Roman"/>
                <a:cs typeface="Times New Roman"/>
              </a:rPr>
              <a:t>tempo”. Ed alcuni dei progressi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quell’epoca </a:t>
            </a:r>
            <a:r>
              <a:rPr sz="1200" dirty="0">
                <a:latin typeface="Times New Roman"/>
                <a:cs typeface="Times New Roman"/>
              </a:rPr>
              <a:t>persisterono e </a:t>
            </a:r>
            <a:r>
              <a:rPr sz="1200" spc="-5" dirty="0">
                <a:latin typeface="Times New Roman"/>
                <a:cs typeface="Times New Roman"/>
              </a:rPr>
              <a:t>divennero </a:t>
            </a:r>
            <a:r>
              <a:rPr sz="1200" dirty="0">
                <a:latin typeface="Times New Roman"/>
                <a:cs typeface="Times New Roman"/>
              </a:rPr>
              <a:t>una parte </a:t>
            </a:r>
            <a:r>
              <a:rPr sz="1200" spc="-5" dirty="0">
                <a:latin typeface="Times New Roman"/>
                <a:cs typeface="Times New Roman"/>
              </a:rPr>
              <a:t>latente del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culturale che sbocciò </a:t>
            </a:r>
            <a:r>
              <a:rPr sz="1200" dirty="0">
                <a:latin typeface="Times New Roman"/>
                <a:cs typeface="Times New Roman"/>
              </a:rPr>
              <a:t>più tardi nella </a:t>
            </a:r>
            <a:r>
              <a:rPr sz="1200" spc="-5" dirty="0">
                <a:latin typeface="Times New Roman"/>
                <a:cs typeface="Times New Roman"/>
              </a:rPr>
              <a:t>civiltà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europea.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66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(862.4) 77:5.10 </a:t>
            </a:r>
            <a:r>
              <a:rPr sz="1200" spc="-5" dirty="0">
                <a:latin typeface="Times New Roman"/>
                <a:cs typeface="Times New Roman"/>
              </a:rPr>
              <a:t>Questo centro </a:t>
            </a:r>
            <a:r>
              <a:rPr sz="1200" dirty="0">
                <a:latin typeface="Times New Roman"/>
                <a:cs typeface="Times New Roman"/>
              </a:rPr>
              <a:t>di civiltà </a:t>
            </a:r>
            <a:r>
              <a:rPr sz="1200" spc="-5" dirty="0">
                <a:latin typeface="Times New Roman"/>
                <a:cs typeface="Times New Roman"/>
              </a:rPr>
              <a:t>era situato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regione ad est dell’estremità meridionale del Mar Caspio, </a:t>
            </a:r>
            <a:r>
              <a:rPr sz="1200" dirty="0">
                <a:latin typeface="Times New Roman"/>
                <a:cs typeface="Times New Roman"/>
              </a:rPr>
              <a:t>vicino a </a:t>
            </a:r>
            <a:r>
              <a:rPr sz="1200" spc="-5" dirty="0">
                <a:latin typeface="Times New Roman"/>
                <a:cs typeface="Times New Roman"/>
              </a:rPr>
              <a:t>Kopet Dagh.  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altezza </a:t>
            </a:r>
            <a:r>
              <a:rPr sz="1200" spc="-5" dirty="0">
                <a:latin typeface="Times New Roman"/>
                <a:cs typeface="Times New Roman"/>
              </a:rPr>
              <a:t>sui contrafforti del Turkestan </a:t>
            </a:r>
            <a:r>
              <a:rPr sz="1200" dirty="0">
                <a:latin typeface="Times New Roman"/>
                <a:cs typeface="Times New Roman"/>
              </a:rPr>
              <a:t>vi sono le </a:t>
            </a:r>
            <a:r>
              <a:rPr sz="1200" spc="-5" dirty="0">
                <a:latin typeface="Times New Roman"/>
                <a:cs typeface="Times New Roman"/>
              </a:rPr>
              <a:t>vestigia </a:t>
            </a:r>
            <a:r>
              <a:rPr sz="1200" dirty="0">
                <a:latin typeface="Times New Roman"/>
                <a:cs typeface="Times New Roman"/>
              </a:rPr>
              <a:t>di quello </a:t>
            </a:r>
            <a:r>
              <a:rPr sz="1200" spc="-5" dirty="0">
                <a:latin typeface="Times New Roman"/>
                <a:cs typeface="Times New Roman"/>
              </a:rPr>
              <a:t>che fu </a:t>
            </a:r>
            <a:r>
              <a:rPr sz="1200" dirty="0">
                <a:latin typeface="Times New Roman"/>
                <a:cs typeface="Times New Roman"/>
              </a:rPr>
              <a:t>un tempo il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adamsonita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viola.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montuosi, </a:t>
            </a:r>
            <a:r>
              <a:rPr sz="1200" spc="-5" dirty="0">
                <a:latin typeface="Times New Roman"/>
                <a:cs typeface="Times New Roman"/>
              </a:rPr>
              <a:t>situati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stretta ed antica </a:t>
            </a:r>
            <a:r>
              <a:rPr sz="1200" dirty="0">
                <a:latin typeface="Times New Roman"/>
                <a:cs typeface="Times New Roman"/>
              </a:rPr>
              <a:t>cintura </a:t>
            </a:r>
            <a:r>
              <a:rPr sz="1200" spc="-5" dirty="0">
                <a:latin typeface="Times New Roman"/>
                <a:cs typeface="Times New Roman"/>
              </a:rPr>
              <a:t>fertile ai piedi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contrafforti della catena del  Kopet, ebbero origine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vari periodi quattro </a:t>
            </a:r>
            <a:r>
              <a:rPr sz="1200" dirty="0">
                <a:latin typeface="Times New Roman"/>
                <a:cs typeface="Times New Roman"/>
              </a:rPr>
              <a:t>culture </a:t>
            </a:r>
            <a:r>
              <a:rPr sz="1200" spc="-5" dirty="0">
                <a:latin typeface="Times New Roman"/>
                <a:cs typeface="Times New Roman"/>
              </a:rPr>
              <a:t>diverse </a:t>
            </a:r>
            <a:r>
              <a:rPr sz="1200" dirty="0">
                <a:latin typeface="Times New Roman"/>
                <a:cs typeface="Times New Roman"/>
              </a:rPr>
              <a:t>promosse </a:t>
            </a:r>
            <a:r>
              <a:rPr sz="1200" spc="-5" dirty="0">
                <a:latin typeface="Times New Roman"/>
                <a:cs typeface="Times New Roman"/>
              </a:rPr>
              <a:t>rispettivamente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quattro gruppi differenti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discendenti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82609" cy="41382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562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adamsoniti. Fu </a:t>
            </a:r>
            <a:r>
              <a:rPr sz="1200" dirty="0">
                <a:latin typeface="Times New Roman"/>
                <a:cs typeface="Times New Roman"/>
              </a:rPr>
              <a:t>il secondo di questi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emigrò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ovest </a:t>
            </a:r>
            <a:r>
              <a:rPr sz="1200" dirty="0">
                <a:latin typeface="Times New Roman"/>
                <a:cs typeface="Times New Roman"/>
              </a:rPr>
              <a:t>in Grecia 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isole </a:t>
            </a:r>
            <a:r>
              <a:rPr sz="1200" spc="-5" dirty="0">
                <a:latin typeface="Times New Roman"/>
                <a:cs typeface="Times New Roman"/>
              </a:rPr>
              <a:t>del Mediterraneo.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dei discendenti  di </a:t>
            </a:r>
            <a:r>
              <a:rPr sz="1200" spc="-5" dirty="0">
                <a:latin typeface="Times New Roman"/>
                <a:cs typeface="Times New Roman"/>
              </a:rPr>
              <a:t>Adamson emigrò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verso ovest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in Europa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razze </a:t>
            </a:r>
            <a:r>
              <a:rPr sz="1200" spc="-5" dirty="0">
                <a:latin typeface="Times New Roman"/>
                <a:cs typeface="Times New Roman"/>
              </a:rPr>
              <a:t>miste dell’ultima ondata andita </a:t>
            </a:r>
            <a:r>
              <a:rPr sz="1200" dirty="0">
                <a:latin typeface="Times New Roman"/>
                <a:cs typeface="Times New Roman"/>
              </a:rPr>
              <a:t>uscita dalla  </a:t>
            </a:r>
            <a:r>
              <a:rPr sz="1200" spc="-5" dirty="0">
                <a:latin typeface="Times New Roman"/>
                <a:cs typeface="Times New Roman"/>
              </a:rPr>
              <a:t>Mesopotamia, ed essi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anche annoverati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invasori </a:t>
            </a:r>
            <a:r>
              <a:rPr sz="1200" dirty="0">
                <a:latin typeface="Times New Roman"/>
                <a:cs typeface="Times New Roman"/>
              </a:rPr>
              <a:t>anditi-ariani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dell’India.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intermedi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secondari</a:t>
            </a:r>
            <a:endParaRPr sz="1600">
              <a:latin typeface="Times New Roman"/>
              <a:cs typeface="Times New Roman"/>
            </a:endParaRPr>
          </a:p>
          <a:p>
            <a:pPr marL="101600" marR="13652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(862.5) 77:6.1 </a:t>
            </a:r>
            <a:r>
              <a:rPr sz="1200" spc="-5" dirty="0">
                <a:latin typeface="Times New Roman"/>
                <a:cs typeface="Times New Roman"/>
              </a:rPr>
              <a:t>Mentre gli intermedi primari ebbero un’origine quasi superumana, quelli dell’ordine secondario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della  </a:t>
            </a:r>
            <a:r>
              <a:rPr sz="1200" dirty="0">
                <a:latin typeface="Times New Roman"/>
                <a:cs typeface="Times New Roman"/>
              </a:rPr>
              <a:t>pura razza </a:t>
            </a:r>
            <a:r>
              <a:rPr sz="1200" spc="-5" dirty="0">
                <a:latin typeface="Times New Roman"/>
                <a:cs typeface="Times New Roman"/>
              </a:rPr>
              <a:t>adamica </a:t>
            </a:r>
            <a:r>
              <a:rPr sz="1200" dirty="0">
                <a:latin typeface="Times New Roman"/>
                <a:cs typeface="Times New Roman"/>
              </a:rPr>
              <a:t>unita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discendenza umanizzata di </a:t>
            </a:r>
            <a:r>
              <a:rPr sz="1200" spc="-5" dirty="0">
                <a:latin typeface="Times New Roman"/>
                <a:cs typeface="Times New Roman"/>
              </a:rPr>
              <a:t>antenati comuni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809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(862.6) 77:6.2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Adamson ce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furono esattamente sedici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progenitori peculiari degli intermedi secondari. Questi  figli eccezionali erano </a:t>
            </a:r>
            <a:r>
              <a:rPr sz="1200" dirty="0">
                <a:latin typeface="Times New Roman"/>
                <a:cs typeface="Times New Roman"/>
              </a:rPr>
              <a:t>equamente divisi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sesso,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coppia poteva produrre un intermedio </a:t>
            </a:r>
            <a:r>
              <a:rPr sz="1200" spc="-5" dirty="0">
                <a:latin typeface="Times New Roman"/>
                <a:cs typeface="Times New Roman"/>
              </a:rPr>
              <a:t>secondario ogni </a:t>
            </a:r>
            <a:r>
              <a:rPr sz="1200" dirty="0">
                <a:latin typeface="Times New Roman"/>
                <a:cs typeface="Times New Roman"/>
              </a:rPr>
              <a:t>settanta  </a:t>
            </a:r>
            <a:r>
              <a:rPr sz="1200" spc="-5" dirty="0">
                <a:latin typeface="Times New Roman"/>
                <a:cs typeface="Times New Roman"/>
              </a:rPr>
              <a:t>giorni mediante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tecnica combinata </a:t>
            </a:r>
            <a:r>
              <a:rPr sz="1200" dirty="0">
                <a:latin typeface="Times New Roman"/>
                <a:cs typeface="Times New Roman"/>
              </a:rPr>
              <a:t>di unione </a:t>
            </a:r>
            <a:r>
              <a:rPr sz="1200" spc="-5" dirty="0">
                <a:latin typeface="Times New Roman"/>
                <a:cs typeface="Times New Roman"/>
              </a:rPr>
              <a:t>sessuale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sessuale.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possibile sulla terra 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quel tempo, né si è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prodotto dopo di</a:t>
            </a:r>
            <a:r>
              <a:rPr sz="1200" spc="-5" dirty="0">
                <a:latin typeface="Times New Roman"/>
                <a:cs typeface="Times New Roman"/>
              </a:rPr>
              <a:t> allora.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5492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(862.7) 77:6.3 </a:t>
            </a:r>
            <a:r>
              <a:rPr sz="1200" spc="-5" dirty="0">
                <a:latin typeface="Times New Roman"/>
                <a:cs typeface="Times New Roman"/>
              </a:rPr>
              <a:t>Questi sedici </a:t>
            </a:r>
            <a:r>
              <a:rPr sz="1200" spc="-10" dirty="0">
                <a:latin typeface="Times New Roman"/>
                <a:cs typeface="Times New Roman"/>
              </a:rPr>
              <a:t>figli </a:t>
            </a:r>
            <a:r>
              <a:rPr sz="1200" spc="-5" dirty="0">
                <a:latin typeface="Times New Roman"/>
                <a:cs typeface="Times New Roman"/>
              </a:rPr>
              <a:t>vissero </a:t>
            </a:r>
            <a:r>
              <a:rPr sz="1200" dirty="0">
                <a:latin typeface="Times New Roman"/>
                <a:cs typeface="Times New Roman"/>
              </a:rPr>
              <a:t>e morirono </a:t>
            </a:r>
            <a:r>
              <a:rPr sz="1200" spc="-5" dirty="0">
                <a:latin typeface="Times New Roman"/>
                <a:cs typeface="Times New Roman"/>
              </a:rPr>
              <a:t>(eccezion fatta </a:t>
            </a:r>
            <a:r>
              <a:rPr sz="1200" dirty="0">
                <a:latin typeface="Times New Roman"/>
                <a:cs typeface="Times New Roman"/>
              </a:rPr>
              <a:t>per le loro </a:t>
            </a:r>
            <a:r>
              <a:rPr sz="1200" spc="-5" dirty="0">
                <a:latin typeface="Times New Roman"/>
                <a:cs typeface="Times New Roman"/>
              </a:rPr>
              <a:t>peculiarità) come dei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del regno, </a:t>
            </a:r>
            <a:r>
              <a:rPr sz="1200" dirty="0">
                <a:latin typeface="Times New Roman"/>
                <a:cs typeface="Times New Roman"/>
              </a:rPr>
              <a:t>ma i loro  </a:t>
            </a:r>
            <a:r>
              <a:rPr sz="1200" spc="-5" dirty="0">
                <a:latin typeface="Times New Roman"/>
                <a:cs typeface="Times New Roman"/>
              </a:rPr>
              <a:t>discendenti energizzati elettricamente </a:t>
            </a:r>
            <a:r>
              <a:rPr sz="1200" dirty="0">
                <a:latin typeface="Times New Roman"/>
                <a:cs typeface="Times New Roman"/>
              </a:rPr>
              <a:t>vivono indefinitamente, non </a:t>
            </a:r>
            <a:r>
              <a:rPr sz="1200" spc="-5" dirty="0">
                <a:latin typeface="Times New Roman"/>
                <a:cs typeface="Times New Roman"/>
              </a:rPr>
              <a:t>essendo soggetti </a:t>
            </a:r>
            <a:r>
              <a:rPr sz="1200" dirty="0">
                <a:latin typeface="Times New Roman"/>
                <a:cs typeface="Times New Roman"/>
              </a:rPr>
              <a:t>alle limitazioni </a:t>
            </a:r>
            <a:r>
              <a:rPr sz="1200" spc="-5" dirty="0">
                <a:latin typeface="Times New Roman"/>
                <a:cs typeface="Times New Roman"/>
              </a:rPr>
              <a:t>della carne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(862.8) 77:6.4 </a:t>
            </a:r>
            <a:r>
              <a:rPr sz="1200" spc="-5" dirty="0">
                <a:latin typeface="Times New Roman"/>
                <a:cs typeface="Times New Roman"/>
              </a:rPr>
              <a:t>Ognuna delle </a:t>
            </a:r>
            <a:r>
              <a:rPr sz="1200" dirty="0">
                <a:latin typeface="Times New Roman"/>
                <a:cs typeface="Times New Roman"/>
              </a:rPr>
              <a:t>otto </a:t>
            </a:r>
            <a:r>
              <a:rPr sz="1200" spc="-5" dirty="0">
                <a:latin typeface="Times New Roman"/>
                <a:cs typeface="Times New Roman"/>
              </a:rPr>
              <a:t>coppie produsse alla </a:t>
            </a:r>
            <a:r>
              <a:rPr sz="1200" dirty="0">
                <a:latin typeface="Times New Roman"/>
                <a:cs typeface="Times New Roman"/>
              </a:rPr>
              <a:t>fine 248 </a:t>
            </a:r>
            <a:r>
              <a:rPr sz="1200" spc="-5" dirty="0">
                <a:latin typeface="Times New Roman"/>
                <a:cs typeface="Times New Roman"/>
              </a:rPr>
              <a:t>intermedi, </a:t>
            </a:r>
            <a:r>
              <a:rPr sz="1200" dirty="0">
                <a:latin typeface="Times New Roman"/>
                <a:cs typeface="Times New Roman"/>
              </a:rPr>
              <a:t>ed in tal modo venne </a:t>
            </a:r>
            <a:r>
              <a:rPr sz="1200" spc="-5" dirty="0">
                <a:latin typeface="Times New Roman"/>
                <a:cs typeface="Times New Roman"/>
              </a:rPr>
              <a:t>all’esistenza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secondario</a:t>
            </a:r>
            <a:endParaRPr sz="1200">
              <a:latin typeface="Times New Roman"/>
              <a:cs typeface="Times New Roman"/>
            </a:endParaRPr>
          </a:p>
          <a:p>
            <a:pPr marL="101600" marR="29146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originale </a:t>
            </a:r>
            <a:r>
              <a:rPr sz="1200" dirty="0">
                <a:latin typeface="Times New Roman"/>
                <a:cs typeface="Times New Roman"/>
              </a:rPr>
              <a:t>di 1.984 membri.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otto </a:t>
            </a:r>
            <a:r>
              <a:rPr sz="1200" spc="-5" dirty="0">
                <a:latin typeface="Times New Roman"/>
                <a:cs typeface="Times New Roman"/>
              </a:rPr>
              <a:t>sottogruppi d’intermedi secondari.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indicati come </a:t>
            </a:r>
            <a:r>
              <a:rPr sz="1200" dirty="0">
                <a:latin typeface="Times New Roman"/>
                <a:cs typeface="Times New Roman"/>
              </a:rPr>
              <a:t>a-b-c il primo, il secondo, il  </a:t>
            </a:r>
            <a:r>
              <a:rPr sz="1200" spc="-5" dirty="0">
                <a:latin typeface="Times New Roman"/>
                <a:cs typeface="Times New Roman"/>
              </a:rPr>
              <a:t>terzo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via. Poi </a:t>
            </a:r>
            <a:r>
              <a:rPr sz="1200" dirty="0">
                <a:latin typeface="Times New Roman"/>
                <a:cs typeface="Times New Roman"/>
              </a:rPr>
              <a:t>ci sono </a:t>
            </a:r>
            <a:r>
              <a:rPr sz="1200" spc="-5" dirty="0">
                <a:latin typeface="Times New Roman"/>
                <a:cs typeface="Times New Roman"/>
              </a:rPr>
              <a:t>d-e-f </a:t>
            </a:r>
            <a:r>
              <a:rPr sz="1200" dirty="0">
                <a:latin typeface="Times New Roman"/>
                <a:cs typeface="Times New Roman"/>
              </a:rPr>
              <a:t>il primo, il secondo e </a:t>
            </a:r>
            <a:r>
              <a:rPr sz="1200" spc="-5" dirty="0">
                <a:latin typeface="Times New Roman"/>
                <a:cs typeface="Times New Roman"/>
              </a:rPr>
              <a:t>così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(862.9) 77:6.5 </a:t>
            </a:r>
            <a:r>
              <a:rPr sz="1200" spc="-5" dirty="0">
                <a:latin typeface="Times New Roman"/>
                <a:cs typeface="Times New Roman"/>
              </a:rPr>
              <a:t>Dopo l’errore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gli intermedi </a:t>
            </a:r>
            <a:r>
              <a:rPr sz="1200" dirty="0">
                <a:latin typeface="Times New Roman"/>
                <a:cs typeface="Times New Roman"/>
              </a:rPr>
              <a:t>primari </a:t>
            </a:r>
            <a:r>
              <a:rPr sz="1200" spc="-5" dirty="0">
                <a:latin typeface="Times New Roman"/>
                <a:cs typeface="Times New Roman"/>
              </a:rPr>
              <a:t>ritornarono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degli amministratori fiduciari Melchizedek, </a:t>
            </a:r>
            <a:r>
              <a:rPr sz="1200" dirty="0">
                <a:latin typeface="Times New Roman"/>
                <a:cs typeface="Times New Roman"/>
              </a:rPr>
              <a:t>mentre  il </a:t>
            </a:r>
            <a:r>
              <a:rPr sz="1200" spc="-5" dirty="0">
                <a:latin typeface="Times New Roman"/>
                <a:cs typeface="Times New Roman"/>
              </a:rPr>
              <a:t>gruppo secondario </a:t>
            </a:r>
            <a:r>
              <a:rPr sz="1200" dirty="0">
                <a:latin typeface="Times New Roman"/>
                <a:cs typeface="Times New Roman"/>
              </a:rPr>
              <a:t>rimase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al centro di </a:t>
            </a:r>
            <a:r>
              <a:rPr sz="1200" spc="-5" dirty="0">
                <a:latin typeface="Times New Roman"/>
                <a:cs typeface="Times New Roman"/>
              </a:rPr>
              <a:t>Adamson 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morte. Trentatré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intermedi secondari, </a:t>
            </a:r>
            <a:r>
              <a:rPr sz="1200" dirty="0">
                <a:latin typeface="Times New Roman"/>
                <a:cs typeface="Times New Roman"/>
              </a:rPr>
              <a:t>i capi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547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loro organizzazione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morte di </a:t>
            </a:r>
            <a:r>
              <a:rPr sz="1200" spc="-5" dirty="0">
                <a:latin typeface="Times New Roman"/>
                <a:cs typeface="Times New Roman"/>
              </a:rPr>
              <a:t>Adamson, </a:t>
            </a:r>
            <a:r>
              <a:rPr sz="1200" dirty="0">
                <a:latin typeface="Times New Roman"/>
                <a:cs typeface="Times New Roman"/>
              </a:rPr>
              <a:t>tentarono di </a:t>
            </a:r>
            <a:r>
              <a:rPr sz="1200" spc="-5" dirty="0">
                <a:latin typeface="Times New Roman"/>
                <a:cs typeface="Times New Roman"/>
              </a:rPr>
              <a:t>portare l’intero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al servizio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Melchizedek, effettuando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10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 un </a:t>
            </a:r>
            <a:r>
              <a:rPr sz="1200" spc="-5" dirty="0">
                <a:latin typeface="Times New Roman"/>
                <a:cs typeface="Times New Roman"/>
              </a:rPr>
              <a:t>collegamento con </a:t>
            </a:r>
            <a:r>
              <a:rPr sz="1200" dirty="0">
                <a:latin typeface="Times New Roman"/>
                <a:cs typeface="Times New Roman"/>
              </a:rPr>
              <a:t>il corpo </a:t>
            </a:r>
            <a:r>
              <a:rPr sz="1200" spc="-5" dirty="0">
                <a:latin typeface="Times New Roman"/>
                <a:cs typeface="Times New Roman"/>
              </a:rPr>
              <a:t>primario. 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essendo riusciti </a:t>
            </a:r>
            <a:r>
              <a:rPr sz="1200" dirty="0">
                <a:latin typeface="Times New Roman"/>
                <a:cs typeface="Times New Roman"/>
              </a:rPr>
              <a:t>nel loro </a:t>
            </a:r>
            <a:r>
              <a:rPr sz="1200" spc="-5" dirty="0">
                <a:latin typeface="Times New Roman"/>
                <a:cs typeface="Times New Roman"/>
              </a:rPr>
              <a:t>intento, essi abbandonarono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compagni </a:t>
            </a:r>
            <a:r>
              <a:rPr sz="1200" dirty="0">
                <a:latin typeface="Times New Roman"/>
                <a:cs typeface="Times New Roman"/>
              </a:rPr>
              <a:t>e passarono in  </a:t>
            </a:r>
            <a:r>
              <a:rPr sz="1200" spc="-5" dirty="0">
                <a:latin typeface="Times New Roman"/>
                <a:cs typeface="Times New Roman"/>
              </a:rPr>
              <a:t>blocco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amministratori </a:t>
            </a:r>
            <a:r>
              <a:rPr sz="1200" spc="-5" dirty="0">
                <a:latin typeface="Times New Roman"/>
                <a:cs typeface="Times New Roman"/>
              </a:rPr>
              <a:t>fiduciari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(863.1) 77:6.6 </a:t>
            </a:r>
            <a:r>
              <a:rPr sz="1200" dirty="0">
                <a:latin typeface="Times New Roman"/>
                <a:cs typeface="Times New Roman"/>
              </a:rPr>
              <a:t>Dopo la morte di </a:t>
            </a:r>
            <a:r>
              <a:rPr sz="1200" spc="-5" dirty="0">
                <a:latin typeface="Times New Roman"/>
                <a:cs typeface="Times New Roman"/>
              </a:rPr>
              <a:t>Adamson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degli intermedi secondari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un’influenza estranea, disorganizzata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 marR="18478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indipendente su Urantia. Da quel </a:t>
            </a:r>
            <a:r>
              <a:rPr sz="1200" dirty="0">
                <a:latin typeface="Times New Roman"/>
                <a:cs typeface="Times New Roman"/>
              </a:rPr>
              <a:t>momento e </a:t>
            </a:r>
            <a:r>
              <a:rPr sz="1200" spc="-5" dirty="0">
                <a:latin typeface="Times New Roman"/>
                <a:cs typeface="Times New Roman"/>
              </a:rPr>
              <a:t>fino ai 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Machiventa Melchizedek essi condussero un’esistenza </a:t>
            </a:r>
            <a:r>
              <a:rPr sz="1200" dirty="0">
                <a:latin typeface="Times New Roman"/>
                <a:cs typeface="Times New Roman"/>
              </a:rPr>
              <a:t>irregolare e  </a:t>
            </a:r>
            <a:r>
              <a:rPr sz="1200" spc="-5" dirty="0">
                <a:latin typeface="Times New Roman"/>
                <a:cs typeface="Times New Roman"/>
              </a:rPr>
              <a:t>disordinata. Essi furono parzialmente riportati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Melchizedek,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furono ancora </a:t>
            </a:r>
            <a:r>
              <a:rPr sz="1200" dirty="0">
                <a:latin typeface="Times New Roman"/>
                <a:cs typeface="Times New Roman"/>
              </a:rPr>
              <a:t>fonte di molti </a:t>
            </a:r>
            <a:r>
              <a:rPr sz="1200" spc="-5" dirty="0">
                <a:latin typeface="Times New Roman"/>
                <a:cs typeface="Times New Roman"/>
              </a:rPr>
              <a:t>guai </a:t>
            </a:r>
            <a:r>
              <a:rPr sz="1200" dirty="0">
                <a:latin typeface="Times New Roman"/>
                <a:cs typeface="Times New Roman"/>
              </a:rPr>
              <a:t>fino ai 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 Cristo </a:t>
            </a:r>
            <a:r>
              <a:rPr sz="1200" spc="-5" dirty="0">
                <a:latin typeface="Times New Roman"/>
                <a:cs typeface="Times New Roman"/>
              </a:rPr>
              <a:t>Micael.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soggiorno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essi presero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delle decisioni </a:t>
            </a:r>
            <a:r>
              <a:rPr sz="1200" dirty="0">
                <a:latin typeface="Times New Roman"/>
                <a:cs typeface="Times New Roman"/>
              </a:rPr>
              <a:t>finali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futuro, e la  </a:t>
            </a:r>
            <a:r>
              <a:rPr sz="1200" spc="-5" dirty="0">
                <a:latin typeface="Times New Roman"/>
                <a:cs typeface="Times New Roman"/>
              </a:rPr>
              <a:t>maggioranza leale si </a:t>
            </a:r>
            <a:r>
              <a:rPr sz="1200" dirty="0">
                <a:latin typeface="Times New Roman"/>
                <a:cs typeface="Times New Roman"/>
              </a:rPr>
              <a:t>pose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direzione degli intermedi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intermedi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ribelli</a:t>
            </a:r>
            <a:endParaRPr sz="1600">
              <a:latin typeface="Times New Roman"/>
              <a:cs typeface="Times New Roman"/>
            </a:endParaRPr>
          </a:p>
          <a:p>
            <a:pPr marL="88900" marR="153670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(863.2) 77:7.1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parte </a:t>
            </a:r>
            <a:r>
              <a:rPr sz="1200" spc="-5" dirty="0">
                <a:latin typeface="Times New Roman"/>
                <a:cs typeface="Times New Roman"/>
              </a:rPr>
              <a:t>degli intermedi </a:t>
            </a:r>
            <a:r>
              <a:rPr sz="1200" dirty="0">
                <a:latin typeface="Times New Roman"/>
                <a:cs typeface="Times New Roman"/>
              </a:rPr>
              <a:t>primari </a:t>
            </a:r>
            <a:r>
              <a:rPr sz="1200" spc="-5" dirty="0">
                <a:latin typeface="Times New Roman"/>
                <a:cs typeface="Times New Roman"/>
              </a:rPr>
              <a:t>cadde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al tempo della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Lucifero. Quando fu conteggiata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devastazione della </a:t>
            </a:r>
            <a:r>
              <a:rPr sz="1200" dirty="0">
                <a:latin typeface="Times New Roman"/>
                <a:cs typeface="Times New Roman"/>
              </a:rPr>
              <a:t>ribellione </a:t>
            </a:r>
            <a:r>
              <a:rPr sz="1200" spc="-5" dirty="0">
                <a:latin typeface="Times New Roman"/>
                <a:cs typeface="Times New Roman"/>
              </a:rPr>
              <a:t>planetaria, si </a:t>
            </a:r>
            <a:r>
              <a:rPr sz="1200" dirty="0">
                <a:latin typeface="Times New Roman"/>
                <a:cs typeface="Times New Roman"/>
              </a:rPr>
              <a:t>scoprì tra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perdite che </a:t>
            </a:r>
            <a:r>
              <a:rPr sz="1200" spc="-5" dirty="0">
                <a:latin typeface="Times New Roman"/>
                <a:cs typeface="Times New Roman"/>
              </a:rPr>
              <a:t>degli originali </a:t>
            </a:r>
            <a:r>
              <a:rPr sz="1200" dirty="0">
                <a:latin typeface="Times New Roman"/>
                <a:cs typeface="Times New Roman"/>
              </a:rPr>
              <a:t>50.000 intermedi </a:t>
            </a:r>
            <a:r>
              <a:rPr sz="1200" spc="-5" dirty="0">
                <a:latin typeface="Times New Roman"/>
                <a:cs typeface="Times New Roman"/>
              </a:rPr>
              <a:t>primari </a:t>
            </a:r>
            <a:r>
              <a:rPr sz="1200" dirty="0">
                <a:latin typeface="Times New Roman"/>
                <a:cs typeface="Times New Roman"/>
              </a:rPr>
              <a:t>40.119 </a:t>
            </a:r>
            <a:r>
              <a:rPr sz="1200" spc="-5" dirty="0">
                <a:latin typeface="Times New Roman"/>
                <a:cs typeface="Times New Roman"/>
              </a:rPr>
              <a:t>si erano  </a:t>
            </a:r>
            <a:r>
              <a:rPr sz="1200" dirty="0">
                <a:latin typeface="Times New Roman"/>
                <a:cs typeface="Times New Roman"/>
              </a:rPr>
              <a:t>uniti alla </a:t>
            </a:r>
            <a:r>
              <a:rPr sz="1200" spc="-5" dirty="0">
                <a:latin typeface="Times New Roman"/>
                <a:cs typeface="Times New Roman"/>
              </a:rPr>
              <a:t>secessione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Caligastia.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4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(863.3) 77:7.2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numero </a:t>
            </a:r>
            <a:r>
              <a:rPr sz="1200" spc="-5" dirty="0">
                <a:latin typeface="Times New Roman"/>
                <a:cs typeface="Times New Roman"/>
              </a:rPr>
              <a:t>iniziale d’intermedi </a:t>
            </a:r>
            <a:r>
              <a:rPr sz="1200" dirty="0">
                <a:latin typeface="Times New Roman"/>
                <a:cs typeface="Times New Roman"/>
              </a:rPr>
              <a:t>secondari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 1.984, e 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873 non </a:t>
            </a:r>
            <a:r>
              <a:rPr sz="1200" spc="-5" dirty="0">
                <a:latin typeface="Times New Roman"/>
                <a:cs typeface="Times New Roman"/>
              </a:rPr>
              <a:t>si allinearono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direttive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e furono  </a:t>
            </a:r>
            <a:r>
              <a:rPr sz="1200" spc="-5" dirty="0">
                <a:latin typeface="Times New Roman"/>
                <a:cs typeface="Times New Roman"/>
              </a:rPr>
              <a:t>debitamente internati </a:t>
            </a:r>
            <a:r>
              <a:rPr sz="1200" dirty="0">
                <a:latin typeface="Times New Roman"/>
                <a:cs typeface="Times New Roman"/>
              </a:rPr>
              <a:t>in connessione con il </a:t>
            </a:r>
            <a:r>
              <a:rPr sz="1200" spc="-5" dirty="0">
                <a:latin typeface="Times New Roman"/>
                <a:cs typeface="Times New Roman"/>
              </a:rPr>
              <a:t>giudizio planetario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Pentecoste. Nessuno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prevedere </a:t>
            </a:r>
            <a:r>
              <a:rPr sz="1200" dirty="0">
                <a:latin typeface="Times New Roman"/>
                <a:cs typeface="Times New Roman"/>
              </a:rPr>
              <a:t>il futuro  di queste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deviate.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700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(863.4) 77:7.3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d’intermedi ribelli sono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reclusi </a:t>
            </a:r>
            <a:r>
              <a:rPr sz="1200" dirty="0">
                <a:latin typeface="Times New Roman"/>
                <a:cs typeface="Times New Roman"/>
              </a:rPr>
              <a:t>in attesa del </a:t>
            </a:r>
            <a:r>
              <a:rPr sz="1200" spc="-5" dirty="0">
                <a:latin typeface="Times New Roman"/>
                <a:cs typeface="Times New Roman"/>
              </a:rPr>
              <a:t>giudizio finale degli affari della ribellione del </a:t>
            </a:r>
            <a:r>
              <a:rPr sz="1200" dirty="0">
                <a:latin typeface="Times New Roman"/>
                <a:cs typeface="Times New Roman"/>
              </a:rPr>
              <a:t>sistema.  </a:t>
            </a:r>
            <a:r>
              <a:rPr sz="1200" spc="-5" dirty="0">
                <a:latin typeface="Times New Roman"/>
                <a:cs typeface="Times New Roman"/>
              </a:rPr>
              <a:t>Ma essi fecero </a:t>
            </a:r>
            <a:r>
              <a:rPr sz="1200" dirty="0">
                <a:latin typeface="Times New Roman"/>
                <a:cs typeface="Times New Roman"/>
              </a:rPr>
              <a:t>molte cose </a:t>
            </a:r>
            <a:r>
              <a:rPr sz="1200" spc="-5" dirty="0">
                <a:latin typeface="Times New Roman"/>
                <a:cs typeface="Times New Roman"/>
              </a:rPr>
              <a:t>strane sulla terra </a:t>
            </a:r>
            <a:r>
              <a:rPr sz="1200" dirty="0">
                <a:latin typeface="Times New Roman"/>
                <a:cs typeface="Times New Roman"/>
              </a:rPr>
              <a:t>prima dell’inizio </a:t>
            </a:r>
            <a:r>
              <a:rPr sz="1200" spc="-5" dirty="0">
                <a:latin typeface="Times New Roman"/>
                <a:cs typeface="Times New Roman"/>
              </a:rPr>
              <a:t>dell’attuale dispensazione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356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00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(863.5) 77:7.4 </a:t>
            </a:r>
            <a:r>
              <a:rPr sz="1200" spc="-5" dirty="0">
                <a:latin typeface="Times New Roman"/>
                <a:cs typeface="Times New Roman"/>
              </a:rPr>
              <a:t>Questi intermedi sleali 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rivelarsi agli occhi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circostanze, 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specialmente  </a:t>
            </a:r>
            <a:r>
              <a:rPr sz="1200" spc="-5" dirty="0">
                <a:latin typeface="Times New Roman"/>
                <a:cs typeface="Times New Roman"/>
              </a:rPr>
              <a:t>per gli associati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Belzebù,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degli intermedi secondari apostati. Ma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straordinarie non </a:t>
            </a:r>
            <a:r>
              <a:rPr sz="1200" spc="-5" dirty="0">
                <a:latin typeface="Times New Roman"/>
                <a:cs typeface="Times New Roman"/>
              </a:rPr>
              <a:t>devono essere </a:t>
            </a:r>
            <a:r>
              <a:rPr sz="1200" spc="5" dirty="0">
                <a:latin typeface="Times New Roman"/>
                <a:cs typeface="Times New Roman"/>
              </a:rPr>
              <a:t>confuse </a:t>
            </a:r>
            <a:r>
              <a:rPr sz="1200" spc="-5" dirty="0">
                <a:latin typeface="Times New Roman"/>
                <a:cs typeface="Times New Roman"/>
              </a:rPr>
              <a:t>con  certi </a:t>
            </a:r>
            <a:r>
              <a:rPr sz="1200" dirty="0">
                <a:latin typeface="Times New Roman"/>
                <a:cs typeface="Times New Roman"/>
              </a:rPr>
              <a:t>cherubini e </a:t>
            </a:r>
            <a:r>
              <a:rPr sz="1200" spc="-5" dirty="0">
                <a:latin typeface="Times New Roman"/>
                <a:cs typeface="Times New Roman"/>
              </a:rPr>
              <a:t>serafini ribelli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vissero anch’essi sulla terra fino </a:t>
            </a:r>
            <a:r>
              <a:rPr sz="1200" dirty="0">
                <a:latin typeface="Times New Roman"/>
                <a:cs typeface="Times New Roman"/>
              </a:rPr>
              <a:t>al tempo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e </a:t>
            </a:r>
            <a:r>
              <a:rPr sz="1200" spc="-5" dirty="0">
                <a:latin typeface="Times New Roman"/>
                <a:cs typeface="Times New Roman"/>
              </a:rPr>
              <a:t>della risurrezione </a:t>
            </a:r>
            <a:r>
              <a:rPr sz="1200" dirty="0">
                <a:latin typeface="Times New Roman"/>
                <a:cs typeface="Times New Roman"/>
              </a:rPr>
              <a:t>di Cristo. </a:t>
            </a:r>
            <a:r>
              <a:rPr sz="1200" spc="-5" dirty="0">
                <a:latin typeface="Times New Roman"/>
                <a:cs typeface="Times New Roman"/>
              </a:rPr>
              <a:t>Alcuni degli  antichi scrittori designarono queste creature </a:t>
            </a:r>
            <a:r>
              <a:rPr sz="1200" dirty="0">
                <a:latin typeface="Times New Roman"/>
                <a:cs typeface="Times New Roman"/>
              </a:rPr>
              <a:t>intermedie </a:t>
            </a:r>
            <a:r>
              <a:rPr sz="1200" spc="-5" dirty="0">
                <a:latin typeface="Times New Roman"/>
                <a:cs typeface="Times New Roman"/>
              </a:rPr>
              <a:t>ribelli come </a:t>
            </a:r>
            <a:r>
              <a:rPr sz="1200" dirty="0">
                <a:latin typeface="Times New Roman"/>
                <a:cs typeface="Times New Roman"/>
              </a:rPr>
              <a:t>spiriti cattivi e </a:t>
            </a:r>
            <a:r>
              <a:rPr sz="1200" spc="-5" dirty="0">
                <a:latin typeface="Times New Roman"/>
                <a:cs typeface="Times New Roman"/>
              </a:rPr>
              <a:t>demoni,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apostati come </a:t>
            </a:r>
            <a:r>
              <a:rPr sz="1200" dirty="0">
                <a:latin typeface="Times New Roman"/>
                <a:cs typeface="Times New Roman"/>
              </a:rPr>
              <a:t>angeli  </a:t>
            </a:r>
            <a:r>
              <a:rPr sz="1200" spc="-5" dirty="0">
                <a:latin typeface="Times New Roman"/>
                <a:cs typeface="Times New Roman"/>
              </a:rPr>
              <a:t>cattivi.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(863.6) 77:7.5 </a:t>
            </a:r>
            <a:r>
              <a:rPr sz="1200" spc="-5" dirty="0">
                <a:latin typeface="Times New Roman"/>
                <a:cs typeface="Times New Roman"/>
              </a:rPr>
              <a:t>Su nessun mondo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cattivi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possedere </a:t>
            </a:r>
            <a:r>
              <a:rPr sz="1200" dirty="0">
                <a:latin typeface="Times New Roman"/>
                <a:cs typeface="Times New Roman"/>
              </a:rPr>
              <a:t>una mente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è vissuto un </a:t>
            </a:r>
            <a:r>
              <a:rPr sz="1200" spc="-5" dirty="0">
                <a:latin typeface="Times New Roman"/>
                <a:cs typeface="Times New Roman"/>
              </a:rPr>
              <a:t>Figlio Paradisiaco  autoconferito. Ma prima del soggiorno </a:t>
            </a:r>
            <a:r>
              <a:rPr sz="1200" dirty="0">
                <a:latin typeface="Times New Roman"/>
                <a:cs typeface="Times New Roman"/>
              </a:rPr>
              <a:t>di Cristo </a:t>
            </a:r>
            <a:r>
              <a:rPr sz="1200" spc="-5" dirty="0">
                <a:latin typeface="Times New Roman"/>
                <a:cs typeface="Times New Roman"/>
              </a:rPr>
              <a:t>Micael su </a:t>
            </a:r>
            <a:r>
              <a:rPr sz="1200" dirty="0">
                <a:latin typeface="Times New Roman"/>
                <a:cs typeface="Times New Roman"/>
              </a:rPr>
              <a:t>Urantia — prima </a:t>
            </a:r>
            <a:r>
              <a:rPr sz="1200" spc="-5" dirty="0">
                <a:latin typeface="Times New Roman"/>
                <a:cs typeface="Times New Roman"/>
              </a:rPr>
              <a:t>della venuta </a:t>
            </a:r>
            <a:r>
              <a:rPr sz="1200" dirty="0">
                <a:latin typeface="Times New Roman"/>
                <a:cs typeface="Times New Roman"/>
              </a:rPr>
              <a:t>universale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di Pensiero e  </a:t>
            </a:r>
            <a:r>
              <a:rPr sz="1200" spc="-5" dirty="0">
                <a:latin typeface="Times New Roman"/>
                <a:cs typeface="Times New Roman"/>
              </a:rPr>
              <a:t>dell’effusione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 del Maestro su </a:t>
            </a:r>
            <a:r>
              <a:rPr sz="1200" dirty="0">
                <a:latin typeface="Times New Roman"/>
                <a:cs typeface="Times New Roman"/>
              </a:rPr>
              <a:t>tutta l’umanità — </a:t>
            </a:r>
            <a:r>
              <a:rPr sz="1200" spc="-5" dirty="0">
                <a:latin typeface="Times New Roman"/>
                <a:cs typeface="Times New Roman"/>
              </a:rPr>
              <a:t>questi intermedi ribelli erano </a:t>
            </a:r>
            <a:r>
              <a:rPr sz="1200" dirty="0">
                <a:latin typeface="Times New Roman"/>
                <a:cs typeface="Times New Roman"/>
              </a:rPr>
              <a:t>effettivamente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d’influenzare la  mente di </a:t>
            </a:r>
            <a:r>
              <a:rPr sz="1200" spc="-5" dirty="0">
                <a:latin typeface="Times New Roman"/>
                <a:cs typeface="Times New Roman"/>
              </a:rPr>
              <a:t>certi mortali inferiori </a:t>
            </a:r>
            <a:r>
              <a:rPr sz="1200" dirty="0">
                <a:latin typeface="Times New Roman"/>
                <a:cs typeface="Times New Roman"/>
              </a:rPr>
              <a:t>e di controllare un po’ le loro </a:t>
            </a:r>
            <a:r>
              <a:rPr sz="1200" spc="-5" dirty="0">
                <a:latin typeface="Times New Roman"/>
                <a:cs typeface="Times New Roman"/>
              </a:rPr>
              <a:t>azioni.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era compiuto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molto simile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creature intermedie leali operano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servono come efficienti </a:t>
            </a:r>
            <a:r>
              <a:rPr sz="1200" dirty="0">
                <a:latin typeface="Times New Roman"/>
                <a:cs typeface="Times New Roman"/>
              </a:rPr>
              <a:t>custodi di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delle menti </a:t>
            </a:r>
            <a:r>
              <a:rPr sz="1200" spc="-5" dirty="0">
                <a:latin typeface="Times New Roman"/>
                <a:cs typeface="Times New Roman"/>
              </a:rPr>
              <a:t>umane del corpo </a:t>
            </a:r>
            <a:r>
              <a:rPr sz="1200" dirty="0">
                <a:latin typeface="Times New Roman"/>
                <a:cs typeface="Times New Roman"/>
              </a:rPr>
              <a:t>di riserva  </a:t>
            </a:r>
            <a:r>
              <a:rPr sz="1200" spc="-5" dirty="0">
                <a:latin typeface="Times New Roman"/>
                <a:cs typeface="Times New Roman"/>
              </a:rPr>
              <a:t>urantiano del </a:t>
            </a:r>
            <a:r>
              <a:rPr sz="1200" dirty="0">
                <a:latin typeface="Times New Roman"/>
                <a:cs typeface="Times New Roman"/>
              </a:rPr>
              <a:t>destino, mentre il loro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effetti staccato </a:t>
            </a:r>
            <a:r>
              <a:rPr sz="1200" dirty="0">
                <a:latin typeface="Times New Roman"/>
                <a:cs typeface="Times New Roman"/>
              </a:rPr>
              <a:t>dalla loro </a:t>
            </a:r>
            <a:r>
              <a:rPr sz="1200" spc="-5" dirty="0">
                <a:latin typeface="Times New Roman"/>
                <a:cs typeface="Times New Roman"/>
              </a:rPr>
              <a:t>personalità durante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contatto con  </a:t>
            </a:r>
            <a:r>
              <a:rPr sz="1200" spc="-5" dirty="0">
                <a:latin typeface="Times New Roman"/>
                <a:cs typeface="Times New Roman"/>
              </a:rPr>
              <a:t>intelligenze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superumane.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8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(863.7) 77:7.6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tratta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semplice figura retorica </a:t>
            </a:r>
            <a:r>
              <a:rPr sz="1200" dirty="0">
                <a:latin typeface="Times New Roman"/>
                <a:cs typeface="Times New Roman"/>
              </a:rPr>
              <a:t>quando i vostri </a:t>
            </a:r>
            <a:r>
              <a:rPr sz="1200" spc="-5" dirty="0">
                <a:latin typeface="Times New Roman"/>
                <a:cs typeface="Times New Roman"/>
              </a:rPr>
              <a:t>scritti affermano: “Ed essi portarono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Lui ogni sorta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ammalati, </a:t>
            </a:r>
            <a:r>
              <a:rPr sz="1200" dirty="0">
                <a:latin typeface="Times New Roman"/>
                <a:cs typeface="Times New Roman"/>
              </a:rPr>
              <a:t>quelli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erano posseduti da </a:t>
            </a:r>
            <a:r>
              <a:rPr sz="1200" spc="-5" dirty="0">
                <a:latin typeface="Times New Roman"/>
                <a:cs typeface="Times New Roman"/>
              </a:rPr>
              <a:t>demoni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lunatici.” </a:t>
            </a:r>
            <a:r>
              <a:rPr sz="1200" spc="-5" dirty="0">
                <a:latin typeface="Times New Roman"/>
                <a:cs typeface="Times New Roman"/>
              </a:rPr>
              <a:t>Gesù sapeva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riconosceva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5" dirty="0">
                <a:latin typeface="Times New Roman"/>
                <a:cs typeface="Times New Roman"/>
              </a:rPr>
              <a:t>follia </a:t>
            </a:r>
            <a:r>
              <a:rPr sz="1200" dirty="0">
                <a:latin typeface="Times New Roman"/>
                <a:cs typeface="Times New Roman"/>
              </a:rPr>
              <a:t>e  la </a:t>
            </a:r>
            <a:r>
              <a:rPr sz="1200" spc="-5" dirty="0">
                <a:latin typeface="Times New Roman"/>
                <a:cs typeface="Times New Roman"/>
              </a:rPr>
              <a:t>possessione demoniaca,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stati fossero </a:t>
            </a:r>
            <a:r>
              <a:rPr sz="1200" spc="-5" dirty="0">
                <a:latin typeface="Times New Roman"/>
                <a:cs typeface="Times New Roman"/>
              </a:rPr>
              <a:t>grandemente confusi nella </a:t>
            </a:r>
            <a:r>
              <a:rPr sz="1200" dirty="0">
                <a:latin typeface="Times New Roman"/>
                <a:cs typeface="Times New Roman"/>
              </a:rPr>
              <a:t>mente di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vivevano ai </a:t>
            </a:r>
            <a:r>
              <a:rPr sz="1200" dirty="0">
                <a:latin typeface="Times New Roman"/>
                <a:cs typeface="Times New Roman"/>
              </a:rPr>
              <a:t>suoi tempi e 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510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(863.8) 77:7.7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Pentecoste nessun </a:t>
            </a:r>
            <a:r>
              <a:rPr sz="1200" dirty="0">
                <a:latin typeface="Times New Roman"/>
                <a:cs typeface="Times New Roman"/>
              </a:rPr>
              <a:t>spirito ribelle </a:t>
            </a:r>
            <a:r>
              <a:rPr sz="1200" spc="-5" dirty="0">
                <a:latin typeface="Times New Roman"/>
                <a:cs typeface="Times New Roman"/>
              </a:rPr>
              <a:t>poteva dominare </a:t>
            </a:r>
            <a:r>
              <a:rPr sz="1200" dirty="0">
                <a:latin typeface="Times New Roman"/>
                <a:cs typeface="Times New Roman"/>
              </a:rPr>
              <a:t>una mente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normale, e da quel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anche  le </a:t>
            </a:r>
            <a:r>
              <a:rPr sz="1200" spc="-5" dirty="0">
                <a:latin typeface="Times New Roman"/>
                <a:cs typeface="Times New Roman"/>
              </a:rPr>
              <a:t>menti deboli </a:t>
            </a:r>
            <a:r>
              <a:rPr sz="1200" dirty="0">
                <a:latin typeface="Times New Roman"/>
                <a:cs typeface="Times New Roman"/>
              </a:rPr>
              <a:t>di mortali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liberate </a:t>
            </a:r>
            <a:r>
              <a:rPr sz="1200" dirty="0">
                <a:latin typeface="Times New Roman"/>
                <a:cs typeface="Times New Roman"/>
              </a:rPr>
              <a:t>da tale </a:t>
            </a:r>
            <a:r>
              <a:rPr sz="1200" spc="-5" dirty="0">
                <a:latin typeface="Times New Roman"/>
                <a:cs typeface="Times New Roman"/>
              </a:rPr>
              <a:t>possibilità.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supposta </a:t>
            </a:r>
            <a:r>
              <a:rPr sz="1200" spc="-5" dirty="0">
                <a:latin typeface="Times New Roman"/>
                <a:cs typeface="Times New Roman"/>
              </a:rPr>
              <a:t>cacciata </a:t>
            </a:r>
            <a:r>
              <a:rPr sz="1200" dirty="0">
                <a:latin typeface="Times New Roman"/>
                <a:cs typeface="Times New Roman"/>
              </a:rPr>
              <a:t>di demoni dopo la </a:t>
            </a:r>
            <a:r>
              <a:rPr sz="1200" spc="-5" dirty="0">
                <a:latin typeface="Times New Roman"/>
                <a:cs typeface="Times New Roman"/>
              </a:rPr>
              <a:t>venuta dello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-5" dirty="0">
                <a:latin typeface="Times New Roman"/>
                <a:cs typeface="Times New Roman"/>
              </a:rPr>
              <a:t>al 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confondere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credenza nella </a:t>
            </a:r>
            <a:r>
              <a:rPr sz="1200" dirty="0">
                <a:latin typeface="Times New Roman"/>
                <a:cs typeface="Times New Roman"/>
              </a:rPr>
              <a:t>possessione </a:t>
            </a:r>
            <a:r>
              <a:rPr sz="1200" spc="-5" dirty="0">
                <a:latin typeface="Times New Roman"/>
                <a:cs typeface="Times New Roman"/>
              </a:rPr>
              <a:t>demoniaca con l’isteria,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follia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debolezza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864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409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mentale. Ma proprio </a:t>
            </a:r>
            <a:r>
              <a:rPr sz="1200" dirty="0">
                <a:latin typeface="Times New Roman"/>
                <a:cs typeface="Times New Roman"/>
              </a:rPr>
              <a:t>perché 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liberato </a:t>
            </a:r>
            <a:r>
              <a:rPr sz="1200" dirty="0">
                <a:latin typeface="Times New Roman"/>
                <a:cs typeface="Times New Roman"/>
              </a:rPr>
              <a:t>per sempre tutte le menti </a:t>
            </a:r>
            <a:r>
              <a:rPr sz="1200" spc="-5" dirty="0">
                <a:latin typeface="Times New Roman"/>
                <a:cs typeface="Times New Roman"/>
              </a:rPr>
              <a:t>umane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dalla </a:t>
            </a:r>
            <a:r>
              <a:rPr sz="1200" dirty="0">
                <a:latin typeface="Times New Roman"/>
                <a:cs typeface="Times New Roman"/>
              </a:rPr>
              <a:t>possibilità di  </a:t>
            </a:r>
            <a:r>
              <a:rPr sz="1200" spc="-5" dirty="0">
                <a:latin typeface="Times New Roman"/>
                <a:cs typeface="Times New Roman"/>
              </a:rPr>
              <a:t>possessione demoniaca,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pensate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fosse una </a:t>
            </a:r>
            <a:r>
              <a:rPr sz="1200" spc="-5" dirty="0">
                <a:latin typeface="Times New Roman"/>
                <a:cs typeface="Times New Roman"/>
              </a:rPr>
              <a:t>realtà nelle </a:t>
            </a:r>
            <a:r>
              <a:rPr sz="1200" dirty="0">
                <a:latin typeface="Times New Roman"/>
                <a:cs typeface="Times New Roman"/>
              </a:rPr>
              <a:t>ere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passate.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00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(864.1) 77:7.8 </a:t>
            </a:r>
            <a:r>
              <a:rPr sz="1200" spc="-5" dirty="0">
                <a:latin typeface="Times New Roman"/>
                <a:cs typeface="Times New Roman"/>
              </a:rPr>
              <a:t>L’intero gruppo degli intermedi ribelli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attualmente tenuto prigioniero per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Altissimi </a:t>
            </a:r>
            <a:r>
              <a:rPr sz="1200" spc="-5" dirty="0">
                <a:latin typeface="Times New Roman"/>
                <a:cs typeface="Times New Roman"/>
              </a:rPr>
              <a:t>di Edentia. Essi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vanno </a:t>
            </a:r>
            <a:r>
              <a:rPr sz="1200" dirty="0">
                <a:latin typeface="Times New Roman"/>
                <a:cs typeface="Times New Roman"/>
              </a:rPr>
              <a:t>più in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per questo mondo a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misfatti. </a:t>
            </a:r>
            <a:r>
              <a:rPr sz="1200" spc="-5" dirty="0">
                <a:latin typeface="Times New Roman"/>
                <a:cs typeface="Times New Roman"/>
              </a:rPr>
              <a:t>Indipendentemente dalla presenza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Pensiero,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l’effusione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della Verità su </a:t>
            </a:r>
            <a:r>
              <a:rPr sz="1200" dirty="0">
                <a:latin typeface="Times New Roman"/>
                <a:cs typeface="Times New Roman"/>
              </a:rPr>
              <a:t>tutta l’umanità ha </a:t>
            </a:r>
            <a:r>
              <a:rPr sz="1200" spc="-5" dirty="0">
                <a:latin typeface="Times New Roman"/>
                <a:cs typeface="Times New Roman"/>
              </a:rPr>
              <a:t>reso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impossibile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sleali </a:t>
            </a:r>
            <a:r>
              <a:rPr sz="1200" dirty="0">
                <a:latin typeface="Times New Roman"/>
                <a:cs typeface="Times New Roman"/>
              </a:rPr>
              <a:t>di qualunque specie 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</a:t>
            </a:r>
            <a:endParaRPr sz="1200">
              <a:latin typeface="Times New Roman"/>
              <a:cs typeface="Times New Roman"/>
            </a:endParaRPr>
          </a:p>
          <a:p>
            <a:pPr marL="88900" marR="44577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d’invadere </a:t>
            </a:r>
            <a:r>
              <a:rPr sz="1200" dirty="0">
                <a:latin typeface="Times New Roman"/>
                <a:cs typeface="Times New Roman"/>
              </a:rPr>
              <a:t>ancora anche la più </a:t>
            </a:r>
            <a:r>
              <a:rPr sz="1200" spc="-5" dirty="0">
                <a:latin typeface="Times New Roman"/>
                <a:cs typeface="Times New Roman"/>
              </a:rPr>
              <a:t>debole delle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umane. Dal 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Pentecoste </a:t>
            </a:r>
            <a:r>
              <a:rPr sz="1200" dirty="0">
                <a:latin typeface="Times New Roman"/>
                <a:cs typeface="Times New Roman"/>
              </a:rPr>
              <a:t>non può mai più </a:t>
            </a:r>
            <a:r>
              <a:rPr sz="1200" spc="-5" dirty="0">
                <a:latin typeface="Times New Roman"/>
                <a:cs typeface="Times New Roman"/>
              </a:rPr>
              <a:t>esistere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come la  </a:t>
            </a:r>
            <a:r>
              <a:rPr sz="1200" spc="-5" dirty="0">
                <a:latin typeface="Times New Roman"/>
                <a:cs typeface="Times New Roman"/>
              </a:rPr>
              <a:t>possessione demoniaca.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intermedi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uniti</a:t>
            </a:r>
            <a:endParaRPr sz="1600">
              <a:latin typeface="Times New Roman"/>
              <a:cs typeface="Times New Roman"/>
            </a:endParaRPr>
          </a:p>
          <a:p>
            <a:pPr marL="88900" marR="15176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(864.2) 77:8.1 </a:t>
            </a:r>
            <a:r>
              <a:rPr sz="1200" spc="-5" dirty="0">
                <a:latin typeface="Times New Roman"/>
                <a:cs typeface="Times New Roman"/>
              </a:rPr>
              <a:t>Nell’ultimo giudizio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quando Micael trasferì </a:t>
            </a:r>
            <a:r>
              <a:rPr sz="1200" dirty="0">
                <a:latin typeface="Times New Roman"/>
                <a:cs typeface="Times New Roman"/>
              </a:rPr>
              <a:t>i sopravviventi addormentati </a:t>
            </a:r>
            <a:r>
              <a:rPr sz="1200" spc="-5" dirty="0">
                <a:latin typeface="Times New Roman"/>
                <a:cs typeface="Times New Roman"/>
              </a:rPr>
              <a:t>del tempo,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 intermedie furono </a:t>
            </a:r>
            <a:r>
              <a:rPr sz="1200" dirty="0">
                <a:latin typeface="Times New Roman"/>
                <a:cs typeface="Times New Roman"/>
              </a:rPr>
              <a:t>lasciate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per aiutare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lavoro spirituale </a:t>
            </a:r>
            <a:r>
              <a:rPr sz="1200" dirty="0">
                <a:latin typeface="Times New Roman"/>
                <a:cs typeface="Times New Roman"/>
              </a:rPr>
              <a:t>e semispirituale </a:t>
            </a:r>
            <a:r>
              <a:rPr sz="1200" spc="-5" dirty="0">
                <a:latin typeface="Times New Roman"/>
                <a:cs typeface="Times New Roman"/>
              </a:rPr>
              <a:t>sul pianeta.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corpo  unico </a:t>
            </a:r>
            <a:r>
              <a:rPr sz="1200" spc="-5" dirty="0">
                <a:latin typeface="Times New Roman"/>
                <a:cs typeface="Times New Roman"/>
              </a:rPr>
              <a:t>comprendente entrambi gli </a:t>
            </a:r>
            <a:r>
              <a:rPr sz="1200" dirty="0">
                <a:latin typeface="Times New Roman"/>
                <a:cs typeface="Times New Roman"/>
              </a:rPr>
              <a:t>ordini e che conta 10.992 </a:t>
            </a:r>
            <a:r>
              <a:rPr sz="1200" spc="-5" dirty="0">
                <a:latin typeface="Times New Roman"/>
                <a:cs typeface="Times New Roman"/>
              </a:rPr>
              <a:t>membri. </a:t>
            </a:r>
            <a:r>
              <a:rPr sz="1200" i="1" spc="-5" dirty="0">
                <a:latin typeface="Times New Roman"/>
                <a:cs typeface="Times New Roman"/>
              </a:rPr>
              <a:t>Gli Intermedi </a:t>
            </a:r>
            <a:r>
              <a:rPr sz="1200" i="1" dirty="0">
                <a:latin typeface="Times New Roman"/>
                <a:cs typeface="Times New Roman"/>
              </a:rPr>
              <a:t>Uniti di Uranti</a:t>
            </a:r>
            <a:r>
              <a:rPr sz="1200" dirty="0">
                <a:latin typeface="Times New Roman"/>
                <a:cs typeface="Times New Roman"/>
              </a:rPr>
              <a:t>a sono </a:t>
            </a:r>
            <a:r>
              <a:rPr sz="1200" spc="-5" dirty="0">
                <a:latin typeface="Times New Roman"/>
                <a:cs typeface="Times New Roman"/>
              </a:rPr>
              <a:t>attualmente governati  alternativamente </a:t>
            </a:r>
            <a:r>
              <a:rPr sz="1200" dirty="0">
                <a:latin typeface="Times New Roman"/>
                <a:cs typeface="Times New Roman"/>
              </a:rPr>
              <a:t>dal membro più anziano di </a:t>
            </a:r>
            <a:r>
              <a:rPr sz="1200" spc="-5" dirty="0">
                <a:latin typeface="Times New Roman"/>
                <a:cs typeface="Times New Roman"/>
              </a:rPr>
              <a:t>ciascun ordine. Questo regime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prevalso </a:t>
            </a:r>
            <a:r>
              <a:rPr sz="1200" dirty="0">
                <a:latin typeface="Times New Roman"/>
                <a:cs typeface="Times New Roman"/>
              </a:rPr>
              <a:t>dalla loro </a:t>
            </a:r>
            <a:r>
              <a:rPr sz="1200" spc="-5" dirty="0">
                <a:latin typeface="Times New Roman"/>
                <a:cs typeface="Times New Roman"/>
              </a:rPr>
              <a:t>amalgamazione </a:t>
            </a:r>
            <a:r>
              <a:rPr sz="1200" dirty="0">
                <a:latin typeface="Times New Roman"/>
                <a:cs typeface="Times New Roman"/>
              </a:rPr>
              <a:t>in un solo gruppo 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Pentecoste.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79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(864.3) 77:8.2 </a:t>
            </a:r>
            <a:r>
              <a:rPr sz="1200" dirty="0">
                <a:latin typeface="Times New Roman"/>
                <a:cs typeface="Times New Roman"/>
              </a:rPr>
              <a:t>I membri </a:t>
            </a:r>
            <a:r>
              <a:rPr sz="1200" spc="-5" dirty="0">
                <a:latin typeface="Times New Roman"/>
                <a:cs typeface="Times New Roman"/>
              </a:rPr>
              <a:t>dell’ordine </a:t>
            </a:r>
            <a:r>
              <a:rPr sz="1200" dirty="0">
                <a:latin typeface="Times New Roman"/>
                <a:cs typeface="Times New Roman"/>
              </a:rPr>
              <a:t>più anziano o </a:t>
            </a:r>
            <a:r>
              <a:rPr sz="1200" spc="-5" dirty="0">
                <a:latin typeface="Times New Roman"/>
                <a:cs typeface="Times New Roman"/>
              </a:rPr>
              <a:t>primario sono generalmente conosciuti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numeri; essi </a:t>
            </a:r>
            <a:r>
              <a:rPr sz="1200" spc="-5" dirty="0">
                <a:latin typeface="Times New Roman"/>
                <a:cs typeface="Times New Roman"/>
              </a:rPr>
              <a:t>sono spesso </a:t>
            </a:r>
            <a:r>
              <a:rPr sz="1200" dirty="0">
                <a:latin typeface="Times New Roman"/>
                <a:cs typeface="Times New Roman"/>
              </a:rPr>
              <a:t>denominati  </a:t>
            </a:r>
            <a:r>
              <a:rPr sz="1200" spc="-5" dirty="0">
                <a:latin typeface="Times New Roman"/>
                <a:cs typeface="Times New Roman"/>
              </a:rPr>
              <a:t>come 1-2-3 </a:t>
            </a:r>
            <a:r>
              <a:rPr sz="1200" dirty="0">
                <a:latin typeface="Times New Roman"/>
                <a:cs typeface="Times New Roman"/>
              </a:rPr>
              <a:t>il primo, 4-5-6 il primo, e </a:t>
            </a:r>
            <a:r>
              <a:rPr sz="1200" spc="-5" dirty="0">
                <a:latin typeface="Times New Roman"/>
                <a:cs typeface="Times New Roman"/>
              </a:rPr>
              <a:t>così via. Su Urantia gli intermedi adamici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indicati </a:t>
            </a:r>
            <a:r>
              <a:rPr sz="1200" dirty="0">
                <a:latin typeface="Times New Roman"/>
                <a:cs typeface="Times New Roman"/>
              </a:rPr>
              <a:t>alfabeticamente per </a:t>
            </a:r>
            <a:r>
              <a:rPr sz="1200" spc="-5" dirty="0">
                <a:latin typeface="Times New Roman"/>
                <a:cs typeface="Times New Roman"/>
              </a:rPr>
              <a:t>distinguerli dalla  designazione numerica degli intermedi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473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(864.4) 77:8.3 </a:t>
            </a:r>
            <a:r>
              <a:rPr sz="1200" spc="-5" dirty="0">
                <a:latin typeface="Times New Roman"/>
                <a:cs typeface="Times New Roman"/>
              </a:rPr>
              <a:t>Entrambi 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sono esseri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materiali quanto </a:t>
            </a:r>
            <a:r>
              <a:rPr sz="1200" dirty="0">
                <a:latin typeface="Times New Roman"/>
                <a:cs typeface="Times New Roman"/>
              </a:rPr>
              <a:t>alla nutrizione e </a:t>
            </a:r>
            <a:r>
              <a:rPr sz="1200" spc="-5" dirty="0">
                <a:latin typeface="Times New Roman"/>
                <a:cs typeface="Times New Roman"/>
              </a:rPr>
              <a:t>all’assorbimento d’energia,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condividono </a:t>
            </a:r>
            <a:r>
              <a:rPr sz="1200" dirty="0">
                <a:latin typeface="Times New Roman"/>
                <a:cs typeface="Times New Roman"/>
              </a:rPr>
              <a:t>molti  </a:t>
            </a:r>
            <a:r>
              <a:rPr sz="1200" spc="-5" dirty="0">
                <a:latin typeface="Times New Roman"/>
                <a:cs typeface="Times New Roman"/>
              </a:rPr>
              <a:t>dei tratti umani </a:t>
            </a:r>
            <a:r>
              <a:rPr sz="1200" dirty="0">
                <a:latin typeface="Times New Roman"/>
                <a:cs typeface="Times New Roman"/>
              </a:rPr>
              <a:t>e possono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e seguire il vostro </a:t>
            </a:r>
            <a:r>
              <a:rPr sz="1200" spc="-5" dirty="0">
                <a:latin typeface="Times New Roman"/>
                <a:cs typeface="Times New Roman"/>
              </a:rPr>
              <a:t>umorismo come pure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culto. Quando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mortali,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28965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968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entrano nello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lavoro, del </a:t>
            </a:r>
            <a:r>
              <a:rPr sz="1200" dirty="0">
                <a:latin typeface="Times New Roman"/>
                <a:cs typeface="Times New Roman"/>
              </a:rPr>
              <a:t>riposo e del </a:t>
            </a:r>
            <a:r>
              <a:rPr sz="1200" spc="-5" dirty="0">
                <a:latin typeface="Times New Roman"/>
                <a:cs typeface="Times New Roman"/>
              </a:rPr>
              <a:t>divertimento umani. Ma gli intermedi </a:t>
            </a:r>
            <a:r>
              <a:rPr sz="1200" dirty="0">
                <a:latin typeface="Times New Roman"/>
                <a:cs typeface="Times New Roman"/>
              </a:rPr>
              <a:t>non dormono, né </a:t>
            </a:r>
            <a:r>
              <a:rPr sz="1200" spc="-5" dirty="0">
                <a:latin typeface="Times New Roman"/>
                <a:cs typeface="Times New Roman"/>
              </a:rPr>
              <a:t>posseggono poteri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procreazione.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 gruppo </a:t>
            </a:r>
            <a:r>
              <a:rPr sz="1200" spc="-5" dirty="0">
                <a:latin typeface="Times New Roman"/>
                <a:cs typeface="Times New Roman"/>
              </a:rPr>
              <a:t>secondario </a:t>
            </a:r>
            <a:r>
              <a:rPr sz="1200" dirty="0">
                <a:latin typeface="Times New Roman"/>
                <a:cs typeface="Times New Roman"/>
              </a:rPr>
              <a:t>sono differenziati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le linee </a:t>
            </a:r>
            <a:r>
              <a:rPr sz="1200" spc="-5" dirty="0">
                <a:latin typeface="Times New Roman"/>
                <a:cs typeface="Times New Roman"/>
              </a:rPr>
              <a:t>maschile </a:t>
            </a:r>
            <a:r>
              <a:rPr sz="1200" dirty="0">
                <a:latin typeface="Times New Roman"/>
                <a:cs typeface="Times New Roman"/>
              </a:rPr>
              <a:t>e femminile, </a:t>
            </a:r>
            <a:r>
              <a:rPr sz="1200" spc="-5" dirty="0">
                <a:latin typeface="Times New Roman"/>
                <a:cs typeface="Times New Roman"/>
              </a:rPr>
              <a:t>essendo  spesso indicati con “lui”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“lei”.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lavorano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frequente assieme </a:t>
            </a:r>
            <a:r>
              <a:rPr sz="1200" dirty="0">
                <a:latin typeface="Times New Roman"/>
                <a:cs typeface="Times New Roman"/>
              </a:rPr>
              <a:t>in coppie di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939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(864.5) 77:8.4 </a:t>
            </a:r>
            <a:r>
              <a:rPr sz="1200" spc="-5" dirty="0">
                <a:latin typeface="Times New Roman"/>
                <a:cs typeface="Times New Roman"/>
              </a:rPr>
              <a:t>Gli intermedi </a:t>
            </a:r>
            <a:r>
              <a:rPr sz="1200" dirty="0">
                <a:latin typeface="Times New Roman"/>
                <a:cs typeface="Times New Roman"/>
              </a:rPr>
              <a:t>non sono uomini e </a:t>
            </a:r>
            <a:r>
              <a:rPr sz="1200" spc="-5" dirty="0">
                <a:latin typeface="Times New Roman"/>
                <a:cs typeface="Times New Roman"/>
              </a:rPr>
              <a:t>nemmeno angeli,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intermedi </a:t>
            </a:r>
            <a:r>
              <a:rPr sz="1200" spc="-5" dirty="0">
                <a:latin typeface="Times New Roman"/>
                <a:cs typeface="Times New Roman"/>
              </a:rPr>
              <a:t>secondari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natura più </a:t>
            </a:r>
            <a:r>
              <a:rPr sz="1200" spc="-5" dirty="0">
                <a:latin typeface="Times New Roman"/>
                <a:cs typeface="Times New Roman"/>
              </a:rPr>
              <a:t>vicini agli </a:t>
            </a:r>
            <a:r>
              <a:rPr sz="1200" dirty="0">
                <a:latin typeface="Times New Roman"/>
                <a:cs typeface="Times New Roman"/>
              </a:rPr>
              <a:t>uomini che 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angeli. </a:t>
            </a:r>
            <a:r>
              <a:rPr sz="1200" spc="-5" dirty="0">
                <a:latin typeface="Times New Roman"/>
                <a:cs typeface="Times New Roman"/>
              </a:rPr>
              <a:t>Essi appartengono </a:t>
            </a:r>
            <a:r>
              <a:rPr sz="1200" dirty="0">
                <a:latin typeface="Times New Roman"/>
                <a:cs typeface="Times New Roman"/>
              </a:rPr>
              <a:t>in un certo modo alle vostre razze e sono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comprensivi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benevoli nei loro </a:t>
            </a:r>
            <a:r>
              <a:rPr sz="1200" dirty="0">
                <a:latin typeface="Times New Roman"/>
                <a:cs typeface="Times New Roman"/>
              </a:rPr>
              <a:t>contatti </a:t>
            </a:r>
            <a:r>
              <a:rPr sz="1200" spc="-5" dirty="0">
                <a:latin typeface="Times New Roman"/>
                <a:cs typeface="Times New Roman"/>
              </a:rPr>
              <a:t>con  gli esseri umani. Essi </a:t>
            </a:r>
            <a:r>
              <a:rPr sz="1200" dirty="0">
                <a:latin typeface="Times New Roman"/>
                <a:cs typeface="Times New Roman"/>
              </a:rPr>
              <a:t>sono di </a:t>
            </a:r>
            <a:r>
              <a:rPr sz="1200" spc="-5" dirty="0">
                <a:latin typeface="Times New Roman"/>
                <a:cs typeface="Times New Roman"/>
              </a:rPr>
              <a:t>prezioso </a:t>
            </a:r>
            <a:r>
              <a:rPr sz="1200" dirty="0">
                <a:latin typeface="Times New Roman"/>
                <a:cs typeface="Times New Roman"/>
              </a:rPr>
              <a:t>aiuto </a:t>
            </a:r>
            <a:r>
              <a:rPr sz="1200" spc="-5" dirty="0">
                <a:latin typeface="Times New Roman"/>
                <a:cs typeface="Times New Roman"/>
              </a:rPr>
              <a:t>ai serafini nel loro lavoro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favore delle </a:t>
            </a:r>
            <a:r>
              <a:rPr sz="1200" dirty="0">
                <a:latin typeface="Times New Roman"/>
                <a:cs typeface="Times New Roman"/>
              </a:rPr>
              <a:t>varie razze </a:t>
            </a:r>
            <a:r>
              <a:rPr sz="1200" spc="-5" dirty="0">
                <a:latin typeface="Times New Roman"/>
                <a:cs typeface="Times New Roman"/>
              </a:rPr>
              <a:t>dell’umanità ed assieme ad esse, ed  entrambi gli </a:t>
            </a:r>
            <a:r>
              <a:rPr sz="1200" dirty="0">
                <a:latin typeface="Times New Roman"/>
                <a:cs typeface="Times New Roman"/>
              </a:rPr>
              <a:t>ordini sono indispensabili </a:t>
            </a:r>
            <a:r>
              <a:rPr sz="1200" spc="-5" dirty="0">
                <a:latin typeface="Times New Roman"/>
                <a:cs typeface="Times New Roman"/>
              </a:rPr>
              <a:t>ai serafini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custodi personali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1079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(864.6) 77:8.5 </a:t>
            </a:r>
            <a:r>
              <a:rPr sz="1200" spc="-5" dirty="0">
                <a:latin typeface="Times New Roman"/>
                <a:cs typeface="Times New Roman"/>
              </a:rPr>
              <a:t>Gli Intermedi </a:t>
            </a:r>
            <a:r>
              <a:rPr sz="1200" dirty="0">
                <a:latin typeface="Times New Roman"/>
                <a:cs typeface="Times New Roman"/>
              </a:rPr>
              <a:t>Uniti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organizzati per servire con </a:t>
            </a:r>
            <a:r>
              <a:rPr sz="1200" dirty="0">
                <a:latin typeface="Times New Roman"/>
                <a:cs typeface="Times New Roman"/>
              </a:rPr>
              <a:t>i serafini </a:t>
            </a:r>
            <a:r>
              <a:rPr sz="1200" spc="-5" dirty="0">
                <a:latin typeface="Times New Roman"/>
                <a:cs typeface="Times New Roman"/>
              </a:rPr>
              <a:t>planetari, </a:t>
            </a:r>
            <a:r>
              <a:rPr sz="1200" dirty="0">
                <a:latin typeface="Times New Roman"/>
                <a:cs typeface="Times New Roman"/>
              </a:rPr>
              <a:t>secondo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doni </a:t>
            </a:r>
            <a:r>
              <a:rPr sz="1200" spc="-5" dirty="0">
                <a:latin typeface="Times New Roman"/>
                <a:cs typeface="Times New Roman"/>
              </a:rPr>
              <a:t>innati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capacità  acquisite, nei gruppi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6477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(864.7) 77:8.6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Intermedi messaggeri.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portano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nomi;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un </a:t>
            </a:r>
            <a:r>
              <a:rPr sz="1200" spc="-5" dirty="0">
                <a:latin typeface="Times New Roman"/>
                <a:cs typeface="Times New Roman"/>
              </a:rPr>
              <a:t>piccolo corpo </a:t>
            </a:r>
            <a:r>
              <a:rPr sz="1200" dirty="0">
                <a:latin typeface="Times New Roman"/>
                <a:cs typeface="Times New Roman"/>
              </a:rPr>
              <a:t>e sono  di </a:t>
            </a:r>
            <a:r>
              <a:rPr sz="1200" spc="-5" dirty="0">
                <a:latin typeface="Times New Roman"/>
                <a:cs typeface="Times New Roman"/>
              </a:rPr>
              <a:t>grande aiuto 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per assicurare </a:t>
            </a:r>
            <a:r>
              <a:rPr sz="1200" spc="-5" dirty="0">
                <a:latin typeface="Times New Roman"/>
                <a:cs typeface="Times New Roman"/>
              </a:rPr>
              <a:t>comunicazioni personali rapide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sicure.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6419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(864.8) 77:8.7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Sentinelle planetarie. </a:t>
            </a:r>
            <a:r>
              <a:rPr sz="1200" spc="-5" dirty="0">
                <a:latin typeface="Times New Roman"/>
                <a:cs typeface="Times New Roman"/>
              </a:rPr>
              <a:t>Gli intermedi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custodi,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sentinelle, dei </a:t>
            </a:r>
            <a:r>
              <a:rPr sz="1200" dirty="0">
                <a:latin typeface="Times New Roman"/>
                <a:cs typeface="Times New Roman"/>
              </a:rPr>
              <a:t>mondi dello spazio. </a:t>
            </a:r>
            <a:r>
              <a:rPr sz="1200" spc="-5" dirty="0">
                <a:latin typeface="Times New Roman"/>
                <a:cs typeface="Times New Roman"/>
              </a:rPr>
              <a:t>Essi svolgono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importanti </a:t>
            </a:r>
            <a:r>
              <a:rPr sz="1200" dirty="0">
                <a:latin typeface="Times New Roman"/>
                <a:cs typeface="Times New Roman"/>
              </a:rPr>
              <a:t>funzioni di </a:t>
            </a:r>
            <a:r>
              <a:rPr sz="1200" spc="-5" dirty="0">
                <a:latin typeface="Times New Roman"/>
                <a:cs typeface="Times New Roman"/>
              </a:rPr>
              <a:t>osservatori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numerosi fenomeni </a:t>
            </a:r>
            <a:r>
              <a:rPr sz="1200" dirty="0">
                <a:latin typeface="Times New Roman"/>
                <a:cs typeface="Times New Roman"/>
              </a:rPr>
              <a:t>e tipi di comunicazione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qualche  interesse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esseri soprannaturali del regno.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perlustrano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spirituale invisibile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5715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(865.1) 77:8.8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Personalità </a:t>
            </a:r>
            <a:r>
              <a:rPr sz="1200" i="1" dirty="0">
                <a:latin typeface="Times New Roman"/>
                <a:cs typeface="Times New Roman"/>
              </a:rPr>
              <a:t>di contatto. </a:t>
            </a:r>
            <a:r>
              <a:rPr sz="1200" spc="-5" dirty="0">
                <a:latin typeface="Times New Roman"/>
                <a:cs typeface="Times New Roman"/>
              </a:rPr>
              <a:t>Nei contatti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esseri mortali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materiali, </a:t>
            </a:r>
            <a:r>
              <a:rPr sz="1200" dirty="0">
                <a:latin typeface="Times New Roman"/>
                <a:cs typeface="Times New Roman"/>
              </a:rPr>
              <a:t>come quelli tenuti con il  </a:t>
            </a:r>
            <a:r>
              <a:rPr sz="1200" spc="-5" dirty="0">
                <a:latin typeface="Times New Roman"/>
                <a:cs typeface="Times New Roman"/>
              </a:rPr>
              <a:t>soggetto attraverso </a:t>
            </a:r>
            <a:r>
              <a:rPr sz="1200" dirty="0">
                <a:latin typeface="Times New Roman"/>
                <a:cs typeface="Times New Roman"/>
              </a:rPr>
              <a:t>il quale </a:t>
            </a:r>
            <a:r>
              <a:rPr sz="1200" spc="-5" dirty="0">
                <a:latin typeface="Times New Roman"/>
                <a:cs typeface="Times New Roman"/>
              </a:rPr>
              <a:t>furono trasmesse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comunicazioni,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impiegate </a:t>
            </a:r>
            <a:r>
              <a:rPr sz="1200" dirty="0">
                <a:latin typeface="Times New Roman"/>
                <a:cs typeface="Times New Roman"/>
              </a:rPr>
              <a:t>le creature </a:t>
            </a:r>
            <a:r>
              <a:rPr sz="1200" spc="-5" dirty="0">
                <a:latin typeface="Times New Roman"/>
                <a:cs typeface="Times New Roman"/>
              </a:rPr>
              <a:t>intermedie.  Esse </a:t>
            </a:r>
            <a:r>
              <a:rPr sz="1200" dirty="0">
                <a:latin typeface="Times New Roman"/>
                <a:cs typeface="Times New Roman"/>
              </a:rPr>
              <a:t>sono un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essenziale in </a:t>
            </a:r>
            <a:r>
              <a:rPr sz="1200" spc="-5" dirty="0">
                <a:latin typeface="Times New Roman"/>
                <a:cs typeface="Times New Roman"/>
              </a:rPr>
              <a:t>tali collegamenti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livello 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595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46100" marR="10210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(865.2) 77:8.9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Aiuti </a:t>
            </a:r>
            <a:r>
              <a:rPr sz="1200" i="1" dirty="0">
                <a:latin typeface="Times New Roman"/>
                <a:cs typeface="Times New Roman"/>
              </a:rPr>
              <a:t>del </a:t>
            </a:r>
            <a:r>
              <a:rPr sz="1200" i="1" spc="-5" dirty="0">
                <a:latin typeface="Times New Roman"/>
                <a:cs typeface="Times New Roman"/>
              </a:rPr>
              <a:t>progresso.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sono le più spirituali tra le </a:t>
            </a:r>
            <a:r>
              <a:rPr sz="1200" spc="-5" dirty="0">
                <a:latin typeface="Times New Roman"/>
                <a:cs typeface="Times New Roman"/>
              </a:rPr>
              <a:t>creature intermedie, </a:t>
            </a:r>
            <a:r>
              <a:rPr sz="1200" dirty="0">
                <a:latin typeface="Times New Roman"/>
                <a:cs typeface="Times New Roman"/>
              </a:rPr>
              <a:t>e sono ripartite </a:t>
            </a:r>
            <a:r>
              <a:rPr sz="1200" spc="-5" dirty="0">
                <a:latin typeface="Times New Roman"/>
                <a:cs typeface="Times New Roman"/>
              </a:rPr>
              <a:t>come  assistenti presso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serafini che </a:t>
            </a:r>
            <a:r>
              <a:rPr sz="1200" dirty="0">
                <a:latin typeface="Times New Roman"/>
                <a:cs typeface="Times New Roman"/>
              </a:rPr>
              <a:t>operano in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speciali </a:t>
            </a:r>
            <a:r>
              <a:rPr sz="1200" spc="-5" dirty="0">
                <a:latin typeface="Times New Roman"/>
                <a:cs typeface="Times New Roman"/>
              </a:rPr>
              <a:t>sul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(865.3) 77:8.10 </a:t>
            </a:r>
            <a:r>
              <a:rPr sz="1200" spc="-5" dirty="0">
                <a:latin typeface="Times New Roman"/>
                <a:cs typeface="Times New Roman"/>
              </a:rPr>
              <a:t>Gli intermedi differiscono grandemente 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stabilire </a:t>
            </a:r>
            <a:r>
              <a:rPr sz="1200" spc="-5" dirty="0">
                <a:latin typeface="Times New Roman"/>
                <a:cs typeface="Times New Roman"/>
              </a:rPr>
              <a:t>dei contatti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alto </a:t>
            </a:r>
            <a:r>
              <a:rPr sz="1200" dirty="0">
                <a:latin typeface="Times New Roman"/>
                <a:cs typeface="Times New Roman"/>
              </a:rPr>
              <a:t>e con i </a:t>
            </a:r>
            <a:r>
              <a:rPr sz="1200" spc="-5" dirty="0">
                <a:latin typeface="Times New Roman"/>
                <a:cs typeface="Times New Roman"/>
              </a:rPr>
              <a:t>loro cugini  </a:t>
            </a:r>
            <a:r>
              <a:rPr sz="1200" dirty="0">
                <a:latin typeface="Times New Roman"/>
                <a:cs typeface="Times New Roman"/>
              </a:rPr>
              <a:t>umani in </a:t>
            </a:r>
            <a:r>
              <a:rPr sz="1200" spc="-5" dirty="0">
                <a:latin typeface="Times New Roman"/>
                <a:cs typeface="Times New Roman"/>
              </a:rPr>
              <a:t>basso.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estremamente difficile, </a:t>
            </a:r>
            <a:r>
              <a:rPr sz="1200" dirty="0">
                <a:latin typeface="Times New Roman"/>
                <a:cs typeface="Times New Roman"/>
              </a:rPr>
              <a:t>per esempio,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intermedi </a:t>
            </a:r>
            <a:r>
              <a:rPr sz="1200" dirty="0">
                <a:latin typeface="Times New Roman"/>
                <a:cs typeface="Times New Roman"/>
              </a:rPr>
              <a:t>primari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un contatto </a:t>
            </a:r>
            <a:r>
              <a:rPr sz="1200" spc="-5" dirty="0">
                <a:latin typeface="Times New Roman"/>
                <a:cs typeface="Times New Roman"/>
              </a:rPr>
              <a:t>diretto con soggetti </a:t>
            </a:r>
            <a:r>
              <a:rPr sz="1200" dirty="0">
                <a:latin typeface="Times New Roman"/>
                <a:cs typeface="Times New Roman"/>
              </a:rPr>
              <a:t>materiali. 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considerevolmente </a:t>
            </a:r>
            <a:r>
              <a:rPr sz="1200" dirty="0">
                <a:latin typeface="Times New Roman"/>
                <a:cs typeface="Times New Roman"/>
              </a:rPr>
              <a:t>più vicini </a:t>
            </a:r>
            <a:r>
              <a:rPr sz="1200" spc="-5" dirty="0">
                <a:latin typeface="Times New Roman"/>
                <a:cs typeface="Times New Roman"/>
              </a:rPr>
              <a:t>agli esseri </a:t>
            </a:r>
            <a:r>
              <a:rPr sz="1200" dirty="0">
                <a:latin typeface="Times New Roman"/>
                <a:cs typeface="Times New Roman"/>
              </a:rPr>
              <a:t>di tipo </a:t>
            </a:r>
            <a:r>
              <a:rPr sz="1200" spc="-5" dirty="0">
                <a:latin typeface="Times New Roman"/>
                <a:cs typeface="Times New Roman"/>
              </a:rPr>
              <a:t>angelico </a:t>
            </a:r>
            <a:r>
              <a:rPr sz="1200" dirty="0">
                <a:latin typeface="Times New Roman"/>
                <a:cs typeface="Times New Roman"/>
              </a:rPr>
              <a:t>e sono quindi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di solito a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collaborare con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residenti sul pianeta. Essi agiscono come compagni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guide dei visitatori celesti </a:t>
            </a:r>
            <a:r>
              <a:rPr sz="1200" dirty="0">
                <a:latin typeface="Times New Roman"/>
                <a:cs typeface="Times New Roman"/>
              </a:rPr>
              <a:t>e degli ospiti studenti, </a:t>
            </a:r>
            <a:r>
              <a:rPr sz="1200" spc="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secondarie sono </a:t>
            </a:r>
            <a:r>
              <a:rPr sz="1200" spc="-5" dirty="0">
                <a:latin typeface="Times New Roman"/>
                <a:cs typeface="Times New Roman"/>
              </a:rPr>
              <a:t>quasi esclusivamente assegnate al ministero degli esseri materiali 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054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(865.4) 77:8.11 </a:t>
            </a:r>
            <a:r>
              <a:rPr sz="1200" dirty="0">
                <a:latin typeface="Times New Roman"/>
                <a:cs typeface="Times New Roman"/>
              </a:rPr>
              <a:t>I 1.111 </a:t>
            </a:r>
            <a:r>
              <a:rPr sz="1200" spc="-5" dirty="0">
                <a:latin typeface="Times New Roman"/>
                <a:cs typeface="Times New Roman"/>
              </a:rPr>
              <a:t>intermedi secondari leali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impegnati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importanti missioni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A confronto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associati  primari,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decisamente materiali. Essi </a:t>
            </a:r>
            <a:r>
              <a:rPr sz="1200" dirty="0">
                <a:latin typeface="Times New Roman"/>
                <a:cs typeface="Times New Roman"/>
              </a:rPr>
              <a:t>vivono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oltre il campo visivo umano e </a:t>
            </a:r>
            <a:r>
              <a:rPr sz="1200" spc="-5" dirty="0">
                <a:latin typeface="Times New Roman"/>
                <a:cs typeface="Times New Roman"/>
              </a:rPr>
              <a:t>posseggono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ampiezza di  </a:t>
            </a:r>
            <a:r>
              <a:rPr sz="1200" spc="-5" dirty="0">
                <a:latin typeface="Times New Roman"/>
                <a:cs typeface="Times New Roman"/>
              </a:rPr>
              <a:t>adattamento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a volontà un </a:t>
            </a:r>
            <a:r>
              <a:rPr sz="1200" spc="-5" dirty="0">
                <a:latin typeface="Times New Roman"/>
                <a:cs typeface="Times New Roman"/>
              </a:rPr>
              <a:t>contatto fisico con quelle che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chiamano “cose materiali”. Queste </a:t>
            </a:r>
            <a:r>
              <a:rPr sz="1200" dirty="0">
                <a:latin typeface="Times New Roman"/>
                <a:cs typeface="Times New Roman"/>
              </a:rPr>
              <a:t>creature  </a:t>
            </a:r>
            <a:r>
              <a:rPr sz="1200" spc="-5" dirty="0">
                <a:latin typeface="Times New Roman"/>
                <a:cs typeface="Times New Roman"/>
              </a:rPr>
              <a:t>straordinarie </a:t>
            </a:r>
            <a:r>
              <a:rPr sz="1200" dirty="0">
                <a:latin typeface="Times New Roman"/>
                <a:cs typeface="Times New Roman"/>
              </a:rPr>
              <a:t>hanno certi </a:t>
            </a:r>
            <a:r>
              <a:rPr sz="1200" spc="-5" dirty="0">
                <a:latin typeface="Times New Roman"/>
                <a:cs typeface="Times New Roman"/>
              </a:rPr>
              <a:t>poteri definiti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cose del tempo </a:t>
            </a:r>
            <a:r>
              <a:rPr sz="1200" dirty="0">
                <a:latin typeface="Times New Roman"/>
                <a:cs typeface="Times New Roman"/>
              </a:rPr>
              <a:t>e dello spazio, non </a:t>
            </a:r>
            <a:r>
              <a:rPr sz="1200" spc="-5" dirty="0">
                <a:latin typeface="Times New Roman"/>
                <a:cs typeface="Times New Roman"/>
              </a:rPr>
              <a:t>esclusi gli animali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38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(865.5) 77:8.12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fenomeni fisici </a:t>
            </a:r>
            <a:r>
              <a:rPr sz="1200" dirty="0">
                <a:latin typeface="Times New Roman"/>
                <a:cs typeface="Times New Roman"/>
              </a:rPr>
              <a:t>attribuiti </a:t>
            </a:r>
            <a:r>
              <a:rPr sz="1200" spc="-5" dirty="0">
                <a:latin typeface="Times New Roman"/>
                <a:cs typeface="Times New Roman"/>
              </a:rPr>
              <a:t>agli angeli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compiuti dalle creature intermedie secondarie. </a:t>
            </a:r>
            <a:r>
              <a:rPr sz="1200" dirty="0">
                <a:latin typeface="Times New Roman"/>
                <a:cs typeface="Times New Roman"/>
              </a:rPr>
              <a:t>Quando i primi  </a:t>
            </a:r>
            <a:r>
              <a:rPr sz="1200" spc="-5" dirty="0">
                <a:latin typeface="Times New Roman"/>
                <a:cs typeface="Times New Roman"/>
              </a:rPr>
              <a:t>insegnanti del 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furono gettati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prigione dagli ignoranti </a:t>
            </a:r>
            <a:r>
              <a:rPr sz="1200" dirty="0">
                <a:latin typeface="Times New Roman"/>
                <a:cs typeface="Times New Roman"/>
              </a:rPr>
              <a:t>capi </a:t>
            </a:r>
            <a:r>
              <a:rPr sz="1200" spc="-5" dirty="0">
                <a:latin typeface="Times New Roman"/>
                <a:cs typeface="Times New Roman"/>
              </a:rPr>
              <a:t>religiosi </a:t>
            </a:r>
            <a:r>
              <a:rPr sz="1200" dirty="0">
                <a:latin typeface="Times New Roman"/>
                <a:cs typeface="Times New Roman"/>
              </a:rPr>
              <a:t>di quel tempo, un </a:t>
            </a:r>
            <a:r>
              <a:rPr sz="1200" spc="-5" dirty="0">
                <a:latin typeface="Times New Roman"/>
                <a:cs typeface="Times New Roman"/>
              </a:rPr>
              <a:t>vero “angelo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Signore”  “aprì </a:t>
            </a:r>
            <a:r>
              <a:rPr sz="1200" dirty="0">
                <a:latin typeface="Times New Roman"/>
                <a:cs typeface="Times New Roman"/>
              </a:rPr>
              <a:t>di notte le </a:t>
            </a:r>
            <a:r>
              <a:rPr sz="1200" spc="-5" dirty="0">
                <a:latin typeface="Times New Roman"/>
                <a:cs typeface="Times New Roman"/>
              </a:rPr>
              <a:t>porte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prigione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condusse fuori”. Ma nel caso della liberazione </a:t>
            </a:r>
            <a:r>
              <a:rPr sz="1200" dirty="0">
                <a:latin typeface="Times New Roman"/>
                <a:cs typeface="Times New Roman"/>
              </a:rPr>
              <a:t>di Pietro dopo </a:t>
            </a:r>
            <a:r>
              <a:rPr sz="1200" spc="-5" dirty="0">
                <a:latin typeface="Times New Roman"/>
                <a:cs typeface="Times New Roman"/>
              </a:rPr>
              <a:t>l’uccisione </a:t>
            </a:r>
            <a:r>
              <a:rPr sz="1200" dirty="0">
                <a:latin typeface="Times New Roman"/>
                <a:cs typeface="Times New Roman"/>
              </a:rPr>
              <a:t>di Giacomo </a:t>
            </a:r>
            <a:r>
              <a:rPr sz="1200" spc="-5" dirty="0">
                <a:latin typeface="Times New Roman"/>
                <a:cs typeface="Times New Roman"/>
              </a:rPr>
              <a:t>per  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Erode, fu </a:t>
            </a:r>
            <a:r>
              <a:rPr sz="1200" dirty="0">
                <a:latin typeface="Times New Roman"/>
                <a:cs typeface="Times New Roman"/>
              </a:rPr>
              <a:t>un intermedio </a:t>
            </a:r>
            <a:r>
              <a:rPr sz="1200" spc="-5" dirty="0">
                <a:latin typeface="Times New Roman"/>
                <a:cs typeface="Times New Roman"/>
              </a:rPr>
              <a:t>secondario </a:t>
            </a:r>
            <a:r>
              <a:rPr sz="1200" dirty="0">
                <a:latin typeface="Times New Roman"/>
                <a:cs typeface="Times New Roman"/>
              </a:rPr>
              <a:t>che compì il lavoro </a:t>
            </a:r>
            <a:r>
              <a:rPr sz="1200" spc="-5" dirty="0">
                <a:latin typeface="Times New Roman"/>
                <a:cs typeface="Times New Roman"/>
              </a:rPr>
              <a:t>attribuito ad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angelo.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14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(865.6) 77:8.13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lavoro principale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invisibili di </a:t>
            </a:r>
            <a:r>
              <a:rPr sz="1200" spc="-5" dirty="0">
                <a:latin typeface="Times New Roman"/>
                <a:cs typeface="Times New Roman"/>
              </a:rPr>
              <a:t>collegamento personale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e le donne che 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riserva planetario del </a:t>
            </a:r>
            <a:r>
              <a:rPr sz="1200" dirty="0">
                <a:latin typeface="Times New Roman"/>
                <a:cs typeface="Times New Roman"/>
              </a:rPr>
              <a:t>destino. </a:t>
            </a:r>
            <a:r>
              <a:rPr sz="1200" spc="-5" dirty="0">
                <a:latin typeface="Times New Roman"/>
                <a:cs typeface="Times New Roman"/>
              </a:rPr>
              <a:t>Fu l’opera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secondario, </a:t>
            </a:r>
            <a:r>
              <a:rPr sz="1200" spc="-5" dirty="0">
                <a:latin typeface="Times New Roman"/>
                <a:cs typeface="Times New Roman"/>
              </a:rPr>
              <a:t>abilmente assecondato </a:t>
            </a:r>
            <a:r>
              <a:rPr sz="1200" dirty="0">
                <a:latin typeface="Times New Roman"/>
                <a:cs typeface="Times New Roman"/>
              </a:rPr>
              <a:t>da alcuni 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primario, che </a:t>
            </a:r>
            <a:r>
              <a:rPr sz="1200" spc="-5" dirty="0">
                <a:latin typeface="Times New Roman"/>
                <a:cs typeface="Times New Roman"/>
              </a:rPr>
              <a:t>determinò </a:t>
            </a:r>
            <a:r>
              <a:rPr sz="1200" dirty="0">
                <a:latin typeface="Times New Roman"/>
                <a:cs typeface="Times New Roman"/>
              </a:rPr>
              <a:t>la coordinazione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personalità e </a:t>
            </a:r>
            <a:r>
              <a:rPr sz="1200" spc="-5" dirty="0">
                <a:latin typeface="Times New Roman"/>
                <a:cs typeface="Times New Roman"/>
              </a:rPr>
              <a:t>delle circostanze su Urantia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indussero </a:t>
            </a:r>
            <a:r>
              <a:rPr sz="1200" dirty="0">
                <a:latin typeface="Times New Roman"/>
                <a:cs typeface="Times New Roman"/>
              </a:rPr>
              <a:t>alla fine i  </a:t>
            </a:r>
            <a:r>
              <a:rPr sz="1200" spc="-5" dirty="0">
                <a:latin typeface="Times New Roman"/>
                <a:cs typeface="Times New Roman"/>
              </a:rPr>
              <a:t>supervisori planetari celesti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richieste che </a:t>
            </a:r>
            <a:r>
              <a:rPr sz="1200" dirty="0">
                <a:latin typeface="Times New Roman"/>
                <a:cs typeface="Times New Roman"/>
              </a:rPr>
              <a:t>portarono </a:t>
            </a:r>
            <a:r>
              <a:rPr sz="1200" spc="-5" dirty="0">
                <a:latin typeface="Times New Roman"/>
                <a:cs typeface="Times New Roman"/>
              </a:rPr>
              <a:t>alla concessione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delle autorizzazioni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resero possibile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serie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6420" cy="3606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096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rivelazioni,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questa presentazione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parte. Ma </a:t>
            </a:r>
            <a:r>
              <a:rPr sz="1200" dirty="0">
                <a:latin typeface="Times New Roman"/>
                <a:cs typeface="Times New Roman"/>
              </a:rPr>
              <a:t>è necessario precisare che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intermedie non sono implicate </a:t>
            </a:r>
            <a:r>
              <a:rPr sz="1200" spc="-5" dirty="0">
                <a:latin typeface="Times New Roman"/>
                <a:cs typeface="Times New Roman"/>
              </a:rPr>
              <a:t>negli  </a:t>
            </a:r>
            <a:r>
              <a:rPr sz="1200" dirty="0">
                <a:latin typeface="Times New Roman"/>
                <a:cs typeface="Times New Roman"/>
              </a:rPr>
              <a:t>squallidi </a:t>
            </a:r>
            <a:r>
              <a:rPr sz="1200" spc="-5" dirty="0">
                <a:latin typeface="Times New Roman"/>
                <a:cs typeface="Times New Roman"/>
              </a:rPr>
              <a:t>spettacoli che avvengono </a:t>
            </a:r>
            <a:r>
              <a:rPr sz="1200" dirty="0">
                <a:latin typeface="Times New Roman"/>
                <a:cs typeface="Times New Roman"/>
              </a:rPr>
              <a:t>sotto la designazione </a:t>
            </a:r>
            <a:r>
              <a:rPr sz="1200" spc="-5" dirty="0">
                <a:latin typeface="Times New Roman"/>
                <a:cs typeface="Times New Roman"/>
              </a:rPr>
              <a:t>generica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“spiritismo”. Gli intermedi attualmente residenti su </a:t>
            </a:r>
            <a:r>
              <a:rPr sz="1200" dirty="0">
                <a:latin typeface="Times New Roman"/>
                <a:cs typeface="Times New Roman"/>
              </a:rPr>
              <a:t>Urantia, i  </a:t>
            </a:r>
            <a:r>
              <a:rPr sz="1200" spc="-5" dirty="0">
                <a:latin typeface="Times New Roman"/>
                <a:cs typeface="Times New Roman"/>
              </a:rPr>
              <a:t>quali hanno </a:t>
            </a:r>
            <a:r>
              <a:rPr sz="1200" dirty="0">
                <a:latin typeface="Times New Roman"/>
                <a:cs typeface="Times New Roman"/>
              </a:rPr>
              <a:t>tutti una reputazione </a:t>
            </a:r>
            <a:r>
              <a:rPr sz="1200" spc="-5" dirty="0">
                <a:latin typeface="Times New Roman"/>
                <a:cs typeface="Times New Roman"/>
              </a:rPr>
              <a:t>onorevole,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collegati con </a:t>
            </a:r>
            <a:r>
              <a:rPr sz="1200" dirty="0">
                <a:latin typeface="Times New Roman"/>
                <a:cs typeface="Times New Roman"/>
              </a:rPr>
              <a:t>i fenomeni </a:t>
            </a:r>
            <a:r>
              <a:rPr sz="1200" spc="-5" dirty="0">
                <a:latin typeface="Times New Roman"/>
                <a:cs typeface="Times New Roman"/>
              </a:rPr>
              <a:t>della cosiddetta “intermedianità”; </a:t>
            </a:r>
            <a:r>
              <a:rPr sz="1200" dirty="0">
                <a:latin typeface="Times New Roman"/>
                <a:cs typeface="Times New Roman"/>
              </a:rPr>
              <a:t>essi non  </a:t>
            </a:r>
            <a:r>
              <a:rPr sz="1200" spc="-5" dirty="0">
                <a:latin typeface="Times New Roman"/>
                <a:cs typeface="Times New Roman"/>
              </a:rPr>
              <a:t>permettono </a:t>
            </a:r>
            <a:r>
              <a:rPr sz="1200" dirty="0">
                <a:latin typeface="Times New Roman"/>
                <a:cs typeface="Times New Roman"/>
              </a:rPr>
              <a:t>di solito ai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testimoni delle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attività </a:t>
            </a:r>
            <a:r>
              <a:rPr sz="1200" spc="-5" dirty="0">
                <a:latin typeface="Times New Roman"/>
                <a:cs typeface="Times New Roman"/>
              </a:rPr>
              <a:t>fisiche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necessarie, </a:t>
            </a:r>
            <a:r>
              <a:rPr sz="1200" dirty="0">
                <a:latin typeface="Times New Roman"/>
                <a:cs typeface="Times New Roman"/>
              </a:rPr>
              <a:t>né di </a:t>
            </a:r>
            <a:r>
              <a:rPr sz="1200" spc="-5" dirty="0">
                <a:latin typeface="Times New Roman"/>
                <a:cs typeface="Times New Roman"/>
              </a:rPr>
              <a:t>altri contatti con </a:t>
            </a:r>
            <a:r>
              <a:rPr sz="1200" dirty="0">
                <a:latin typeface="Times New Roman"/>
                <a:cs typeface="Times New Roman"/>
              </a:rPr>
              <a:t>il mondo  </a:t>
            </a:r>
            <a:r>
              <a:rPr sz="1200" spc="-5" dirty="0">
                <a:latin typeface="Times New Roman"/>
                <a:cs typeface="Times New Roman"/>
              </a:rPr>
              <a:t>materiale, quali </a:t>
            </a:r>
            <a:r>
              <a:rPr sz="1200" dirty="0">
                <a:latin typeface="Times New Roman"/>
                <a:cs typeface="Times New Roman"/>
              </a:rPr>
              <a:t>sono percepiti dai </a:t>
            </a:r>
            <a:r>
              <a:rPr sz="1200" spc="-5" dirty="0">
                <a:latin typeface="Times New Roman"/>
                <a:cs typeface="Times New Roman"/>
              </a:rPr>
              <a:t>sensi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I cittadini permanenti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Urantia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(865.7) 77:9.1 </a:t>
            </a:r>
            <a:r>
              <a:rPr sz="1200" spc="-5" dirty="0">
                <a:latin typeface="Times New Roman"/>
                <a:cs typeface="Times New Roman"/>
              </a:rPr>
              <a:t>Gli intermedi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considerati come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abitanti </a:t>
            </a:r>
            <a:r>
              <a:rPr sz="1200" spc="-5" dirty="0">
                <a:latin typeface="Times New Roman"/>
                <a:cs typeface="Times New Roman"/>
              </a:rPr>
              <a:t>permanenti </a:t>
            </a:r>
            <a:r>
              <a:rPr sz="1200" dirty="0">
                <a:latin typeface="Times New Roman"/>
                <a:cs typeface="Times New Roman"/>
              </a:rPr>
              <a:t>incontrato </a:t>
            </a:r>
            <a:r>
              <a:rPr sz="1200" spc="-5" dirty="0">
                <a:latin typeface="Times New Roman"/>
                <a:cs typeface="Times New Roman"/>
              </a:rPr>
              <a:t>sui vari ordini </a:t>
            </a:r>
            <a:r>
              <a:rPr sz="1200" dirty="0">
                <a:latin typeface="Times New Roman"/>
                <a:cs typeface="Times New Roman"/>
              </a:rPr>
              <a:t>di mondi  in tutti </a:t>
            </a:r>
            <a:r>
              <a:rPr sz="1200" spc="-5" dirty="0">
                <a:latin typeface="Times New Roman"/>
                <a:cs typeface="Times New Roman"/>
              </a:rPr>
              <a:t>gli universi,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contrapposizione </a:t>
            </a:r>
            <a:r>
              <a:rPr sz="1200" spc="-10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come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e le </a:t>
            </a:r>
            <a:r>
              <a:rPr sz="1200" spc="-5" dirty="0">
                <a:latin typeface="Times New Roman"/>
                <a:cs typeface="Times New Roman"/>
              </a:rPr>
              <a:t>schiere angeliche. </a:t>
            </a:r>
            <a:r>
              <a:rPr sz="1200" spc="5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cittadini  permanenti s’incontrano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punti </a:t>
            </a:r>
            <a:r>
              <a:rPr sz="1200" spc="-5" dirty="0">
                <a:latin typeface="Times New Roman"/>
                <a:cs typeface="Times New Roman"/>
              </a:rPr>
              <a:t>dell’ascensione 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235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(866.1) 77:9.2 </a:t>
            </a:r>
            <a:r>
              <a:rPr sz="1200" spc="-5" dirty="0">
                <a:latin typeface="Times New Roman"/>
                <a:cs typeface="Times New Roman"/>
              </a:rPr>
              <a:t>Contrariamente ai vari </a:t>
            </a:r>
            <a:r>
              <a:rPr sz="1200" dirty="0">
                <a:latin typeface="Times New Roman"/>
                <a:cs typeface="Times New Roman"/>
              </a:rPr>
              <a:t>ordini di esseri </a:t>
            </a:r>
            <a:r>
              <a:rPr sz="1200" spc="-5" dirty="0">
                <a:latin typeface="Times New Roman"/>
                <a:cs typeface="Times New Roman"/>
              </a:rPr>
              <a:t>celesti assegnati al </a:t>
            </a:r>
            <a:r>
              <a:rPr sz="1200" i="1" dirty="0">
                <a:latin typeface="Times New Roman"/>
                <a:cs typeface="Times New Roman"/>
              </a:rPr>
              <a:t>ministero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pianeta, gli intermedi </a:t>
            </a:r>
            <a:r>
              <a:rPr sz="1200" i="1" spc="-5" dirty="0">
                <a:latin typeface="Times New Roman"/>
                <a:cs typeface="Times New Roman"/>
              </a:rPr>
              <a:t>vivono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 </a:t>
            </a:r>
            <a:r>
              <a:rPr sz="1200" spc="-5" dirty="0">
                <a:latin typeface="Times New Roman"/>
                <a:cs typeface="Times New Roman"/>
              </a:rPr>
              <a:t>abitato. </a:t>
            </a:r>
            <a:r>
              <a:rPr sz="1200" dirty="0">
                <a:latin typeface="Times New Roman"/>
                <a:cs typeface="Times New Roman"/>
              </a:rPr>
              <a:t>I serafini </a:t>
            </a:r>
            <a:r>
              <a:rPr sz="1200" spc="-5" dirty="0">
                <a:latin typeface="Times New Roman"/>
                <a:cs typeface="Times New Roman"/>
              </a:rPr>
              <a:t>vanno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vengono,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intermedie rimangono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rimarranno, </a:t>
            </a:r>
            <a:r>
              <a:rPr sz="1200" dirty="0">
                <a:latin typeface="Times New Roman"/>
                <a:cs typeface="Times New Roman"/>
              </a:rPr>
              <a:t>sebbene siano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dei ministri per </a:t>
            </a:r>
            <a:r>
              <a:rPr sz="1200" spc="10" dirty="0">
                <a:latin typeface="Times New Roman"/>
                <a:cs typeface="Times New Roman"/>
              </a:rPr>
              <a:t>gli 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nativi </a:t>
            </a:r>
            <a:r>
              <a:rPr sz="1200" spc="-5" dirty="0">
                <a:latin typeface="Times New Roman"/>
                <a:cs typeface="Times New Roman"/>
              </a:rPr>
              <a:t>del pianeta, ed assicurino l’unico </a:t>
            </a:r>
            <a:r>
              <a:rPr sz="1200" dirty="0">
                <a:latin typeface="Times New Roman"/>
                <a:cs typeface="Times New Roman"/>
              </a:rPr>
              <a:t>regime </a:t>
            </a:r>
            <a:r>
              <a:rPr sz="1200" spc="-5" dirty="0">
                <a:latin typeface="Times New Roman"/>
                <a:cs typeface="Times New Roman"/>
              </a:rPr>
              <a:t>continuo che </a:t>
            </a:r>
            <a:r>
              <a:rPr sz="1200" dirty="0">
                <a:latin typeface="Times New Roman"/>
                <a:cs typeface="Times New Roman"/>
              </a:rPr>
              <a:t>armonizza e </a:t>
            </a:r>
            <a:r>
              <a:rPr sz="1200" spc="-5" dirty="0">
                <a:latin typeface="Times New Roman"/>
                <a:cs typeface="Times New Roman"/>
              </a:rPr>
              <a:t>collega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amministrazioni mutevoli delle schiere  serafiche.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3495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(866.2) 77:9.3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quanto cittadini </a:t>
            </a:r>
            <a:r>
              <a:rPr sz="1200" spc="-5" dirty="0">
                <a:latin typeface="Times New Roman"/>
                <a:cs typeface="Times New Roman"/>
              </a:rPr>
              <a:t>effettivi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gli intermedi </a:t>
            </a:r>
            <a:r>
              <a:rPr sz="1200" dirty="0">
                <a:latin typeface="Times New Roman"/>
                <a:cs typeface="Times New Roman"/>
              </a:rPr>
              <a:t>hanno un </a:t>
            </a:r>
            <a:r>
              <a:rPr sz="1200" spc="-5" dirty="0">
                <a:latin typeface="Times New Roman"/>
                <a:cs typeface="Times New Roman"/>
              </a:rPr>
              <a:t>interesse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affinità nel </a:t>
            </a:r>
            <a:r>
              <a:rPr sz="1200" dirty="0">
                <a:latin typeface="Times New Roman"/>
                <a:cs typeface="Times New Roman"/>
              </a:rPr>
              <a:t>destino 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sfera.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un’associazione determinata, che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persistenza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pianeta natale.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determinazione </a:t>
            </a:r>
            <a:r>
              <a:rPr sz="1200" dirty="0">
                <a:latin typeface="Times New Roman"/>
                <a:cs typeface="Times New Roman"/>
              </a:rPr>
              <a:t>è indicata 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motto </a:t>
            </a:r>
            <a:r>
              <a:rPr sz="1200" spc="-5" dirty="0">
                <a:latin typeface="Times New Roman"/>
                <a:cs typeface="Times New Roman"/>
              </a:rPr>
              <a:t>del loro ordine: “Quello che gli Intermedi Uniti intraprendono, gli Intermedi Uniti </a:t>
            </a:r>
            <a:r>
              <a:rPr sz="1200" dirty="0">
                <a:latin typeface="Times New Roman"/>
                <a:cs typeface="Times New Roman"/>
              </a:rPr>
              <a:t>portano 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termine.”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85824" y="458469"/>
            <a:ext cx="7628890" cy="408368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90: </a:t>
            </a:r>
            <a:r>
              <a:rPr sz="1200" spc="-10" dirty="0">
                <a:latin typeface="Times New Roman"/>
                <a:cs typeface="Times New Roman"/>
                <a:hlinkClick r:id="rId2" action="ppaction://hlinksldjump"/>
              </a:rPr>
              <a:t>Lo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Sciamanesimo — </a:t>
            </a: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stregoni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e sacerdoti</a:t>
            </a:r>
            <a:r>
              <a:rPr sz="1200" spc="-250" dirty="0"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........................................................................................................ 611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91: </a:t>
            </a: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L’evoluzione della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preghiera............................................................................................................................</a:t>
            </a:r>
            <a:r>
              <a:rPr sz="1200" spc="-30" dirty="0"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624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92: </a:t>
            </a: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L’ulteriore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evoluzione </a:t>
            </a: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della religione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..............................................................................................................</a:t>
            </a:r>
            <a:r>
              <a:rPr sz="1200" spc="-190" dirty="0">
                <a:latin typeface="Times New Roman"/>
                <a:cs typeface="Times New Roman"/>
                <a:hlinkClick r:id="rId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641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93: Machiventa </a:t>
            </a: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Melchizedek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.................................................................................................................................</a:t>
            </a:r>
            <a:r>
              <a:rPr sz="1200" spc="-150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661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94: 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Gli insegnamenti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Melchizedek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in Oriente....................................................................................................</a:t>
            </a:r>
            <a:r>
              <a:rPr sz="1200" spc="-10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683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95: </a:t>
            </a: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Gli insegnamenti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Melchizedek nel Levante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.................................................................................................</a:t>
            </a:r>
            <a:r>
              <a:rPr sz="1200" spc="-155" dirty="0">
                <a:latin typeface="Times New Roman"/>
                <a:cs typeface="Times New Roman"/>
                <a:hlinkClick r:id="rId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710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96: </a:t>
            </a: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Yahweh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— il </a:t>
            </a: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Dio degli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Ebrei...........................................................................................................................</a:t>
            </a:r>
            <a:r>
              <a:rPr sz="1200" spc="-35" dirty="0">
                <a:latin typeface="Times New Roman"/>
                <a:cs typeface="Times New Roman"/>
                <a:hlinkClick r:id="rId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727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97: </a:t>
            </a: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L’evoluzione del concetto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Dio presso gli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Ebrei ...........................................................................................</a:t>
            </a:r>
            <a:r>
              <a:rPr sz="1200" spc="-185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744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98: </a:t>
            </a: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Gli insegnamenti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Melchizedek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in </a:t>
            </a: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Occidente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...............................................................................................</a:t>
            </a:r>
            <a:r>
              <a:rPr sz="1200" spc="-25" dirty="0">
                <a:latin typeface="Times New Roman"/>
                <a:cs typeface="Times New Roman"/>
                <a:hlinkClick r:id="rId10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770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99: I problemi </a:t>
            </a: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sociali della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religione......................................................................................................................</a:t>
            </a:r>
            <a:r>
              <a:rPr sz="1200" spc="-65" dirty="0"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785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100: </a:t>
            </a:r>
            <a:r>
              <a:rPr sz="1200" spc="-10" dirty="0">
                <a:latin typeface="Times New Roman"/>
                <a:cs typeface="Times New Roman"/>
                <a:hlinkClick r:id="rId12" action="ppaction://hlinksldjump"/>
              </a:rPr>
              <a:t>La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religione </a:t>
            </a: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nell’esperienza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umana................................................................................................................</a:t>
            </a:r>
            <a:r>
              <a:rPr sz="1200" spc="-60" dirty="0">
                <a:latin typeface="Times New Roman"/>
                <a:cs typeface="Times New Roman"/>
                <a:hlinkClick r:id="rId1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799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101: </a:t>
            </a:r>
            <a:r>
              <a:rPr sz="1200" spc="-10" dirty="0">
                <a:latin typeface="Times New Roman"/>
                <a:cs typeface="Times New Roman"/>
                <a:hlinkClick r:id="rId13" action="ppaction://hlinksldjump"/>
              </a:rPr>
              <a:t>La </a:t>
            </a: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natura reale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della </a:t>
            </a: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religione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........................................................................................................................</a:t>
            </a:r>
            <a:r>
              <a:rPr sz="1200" spc="-210" dirty="0">
                <a:latin typeface="Times New Roman"/>
                <a:cs typeface="Times New Roman"/>
                <a:hlinkClick r:id="rId1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817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102: I </a:t>
            </a: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fondamenti della fede religiosa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....................................................................................................................</a:t>
            </a:r>
            <a:r>
              <a:rPr sz="1200" spc="-200" dirty="0"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842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103: </a:t>
            </a:r>
            <a:r>
              <a:rPr sz="1200" spc="-10" dirty="0">
                <a:latin typeface="Times New Roman"/>
                <a:cs typeface="Times New Roman"/>
                <a:hlinkClick r:id="rId15" action="ppaction://hlinksldjump"/>
              </a:rPr>
              <a:t>La </a:t>
            </a: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realtà dell’esperienza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religiosa..................................................................................................................</a:t>
            </a:r>
            <a:r>
              <a:rPr sz="1200" spc="25" dirty="0">
                <a:latin typeface="Times New Roman"/>
                <a:cs typeface="Times New Roman"/>
                <a:hlinkClick r:id="rId1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861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104: </a:t>
            </a: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Crescita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del </a:t>
            </a: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concetto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di Trinità ......................................................................................................................</a:t>
            </a:r>
            <a:r>
              <a:rPr sz="1200" spc="-135" dirty="0">
                <a:latin typeface="Times New Roman"/>
                <a:cs typeface="Times New Roman"/>
                <a:hlinkClick r:id="rId1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885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105: </a:t>
            </a:r>
            <a:r>
              <a:rPr sz="1200" spc="-10" dirty="0">
                <a:latin typeface="Times New Roman"/>
                <a:cs typeface="Times New Roman"/>
                <a:hlinkClick r:id="rId17" action="ppaction://hlinksldjump"/>
              </a:rPr>
              <a:t>La </a:t>
            </a: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Deità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e la </a:t>
            </a: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realtà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.........................................................................................................................................</a:t>
            </a:r>
            <a:r>
              <a:rPr sz="1200" spc="-95" dirty="0">
                <a:latin typeface="Times New Roman"/>
                <a:cs typeface="Times New Roman"/>
                <a:hlinkClick r:id="rId1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903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106: I </a:t>
            </a: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livelli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della </a:t>
            </a: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realtà dell’universo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...................................................................................................................</a:t>
            </a:r>
            <a:r>
              <a:rPr sz="1200" spc="-60" dirty="0"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920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97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0810">
              <a:lnSpc>
                <a:spcPts val="1380"/>
              </a:lnSpc>
              <a:spcBef>
                <a:spcPts val="195"/>
              </a:spcBef>
            </a:pP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pressione </a:t>
            </a:r>
            <a:r>
              <a:rPr sz="1200" dirty="0">
                <a:latin typeface="Times New Roman"/>
                <a:cs typeface="Times New Roman"/>
              </a:rPr>
              <a:t>dell’acqua sul fondo </a:t>
            </a:r>
            <a:r>
              <a:rPr sz="1200" spc="-5" dirty="0">
                <a:latin typeface="Times New Roman"/>
                <a:cs typeface="Times New Roman"/>
              </a:rPr>
              <a:t>dell’oceano </a:t>
            </a:r>
            <a:r>
              <a:rPr sz="1200" dirty="0">
                <a:latin typeface="Times New Roman"/>
                <a:cs typeface="Times New Roman"/>
              </a:rPr>
              <a:t>è solo di 350 </a:t>
            </a:r>
            <a:r>
              <a:rPr sz="1200" spc="-5" dirty="0">
                <a:latin typeface="Times New Roman"/>
                <a:cs typeface="Times New Roman"/>
              </a:rPr>
              <a:t>chilogrammi </a:t>
            </a:r>
            <a:r>
              <a:rPr sz="1200" dirty="0">
                <a:latin typeface="Times New Roman"/>
                <a:cs typeface="Times New Roman"/>
              </a:rPr>
              <a:t>circa </a:t>
            </a:r>
            <a:r>
              <a:rPr sz="1200" spc="-5" dirty="0">
                <a:latin typeface="Times New Roman"/>
                <a:cs typeface="Times New Roman"/>
              </a:rPr>
              <a:t>per centimetro </a:t>
            </a:r>
            <a:r>
              <a:rPr sz="1200" dirty="0">
                <a:latin typeface="Times New Roman"/>
                <a:cs typeface="Times New Roman"/>
              </a:rPr>
              <a:t>quadrato. </a:t>
            </a:r>
            <a:r>
              <a:rPr sz="1200" spc="-5" dirty="0">
                <a:latin typeface="Times New Roman"/>
                <a:cs typeface="Times New Roman"/>
              </a:rPr>
              <a:t>Queste pressioni </a:t>
            </a:r>
            <a:r>
              <a:rPr sz="1200" dirty="0">
                <a:latin typeface="Times New Roman"/>
                <a:cs typeface="Times New Roman"/>
              </a:rPr>
              <a:t>differenti  tendono a far </a:t>
            </a:r>
            <a:r>
              <a:rPr sz="1200" spc="-5" dirty="0">
                <a:latin typeface="Times New Roman"/>
                <a:cs typeface="Times New Roman"/>
              </a:rPr>
              <a:t>scivolare </a:t>
            </a:r>
            <a:r>
              <a:rPr sz="1200" dirty="0">
                <a:latin typeface="Times New Roman"/>
                <a:cs typeface="Times New Roman"/>
              </a:rPr>
              <a:t>i continenti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fondo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oceani.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98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(669.1) 58:5.8 </a:t>
            </a:r>
            <a:r>
              <a:rPr sz="1200" spc="-5" dirty="0">
                <a:latin typeface="Times New Roman"/>
                <a:cs typeface="Times New Roman"/>
              </a:rPr>
              <a:t>L’abbassamento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fondo dell’oceano </a:t>
            </a:r>
            <a:r>
              <a:rPr sz="1200" dirty="0">
                <a:latin typeface="Times New Roman"/>
                <a:cs typeface="Times New Roman"/>
              </a:rPr>
              <a:t>durante le ere </a:t>
            </a:r>
            <a:r>
              <a:rPr sz="1200" spc="-5" dirty="0">
                <a:latin typeface="Times New Roman"/>
                <a:cs typeface="Times New Roman"/>
              </a:rPr>
              <a:t>precedenti </a:t>
            </a:r>
            <a:r>
              <a:rPr sz="1200" dirty="0">
                <a:latin typeface="Times New Roman"/>
                <a:cs typeface="Times New Roman"/>
              </a:rPr>
              <a:t>alla vita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innalzato una massa continentale </a:t>
            </a:r>
            <a:r>
              <a:rPr sz="1200" spc="-5" dirty="0">
                <a:latin typeface="Times New Roman"/>
                <a:cs typeface="Times New Roman"/>
              </a:rPr>
              <a:t>solitaria  ad un’altezza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spinta laterale </a:t>
            </a:r>
            <a:r>
              <a:rPr sz="1200" dirty="0">
                <a:latin typeface="Times New Roman"/>
                <a:cs typeface="Times New Roman"/>
              </a:rPr>
              <a:t>tendeva a far </a:t>
            </a:r>
            <a:r>
              <a:rPr sz="1200" spc="-5" dirty="0">
                <a:latin typeface="Times New Roman"/>
                <a:cs typeface="Times New Roman"/>
              </a:rPr>
              <a:t>scivolare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bordi orientali, </a:t>
            </a:r>
            <a:r>
              <a:rPr sz="1200" dirty="0">
                <a:latin typeface="Times New Roman"/>
                <a:cs typeface="Times New Roman"/>
              </a:rPr>
              <a:t>occidentali e </a:t>
            </a:r>
            <a:r>
              <a:rPr sz="1200" spc="-5" dirty="0">
                <a:latin typeface="Times New Roman"/>
                <a:cs typeface="Times New Roman"/>
              </a:rPr>
              <a:t>meridionali sui  </a:t>
            </a:r>
            <a:r>
              <a:rPr sz="1200" dirty="0">
                <a:latin typeface="Times New Roman"/>
                <a:cs typeface="Times New Roman"/>
              </a:rPr>
              <a:t>letti </a:t>
            </a:r>
            <a:r>
              <a:rPr sz="1200" spc="-5" dirty="0">
                <a:latin typeface="Times New Roman"/>
                <a:cs typeface="Times New Roman"/>
              </a:rPr>
              <a:t>sottostanti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lava semivischiosa nelle acque circostanti dell’Oceano </a:t>
            </a:r>
            <a:r>
              <a:rPr sz="1200" dirty="0">
                <a:latin typeface="Times New Roman"/>
                <a:cs typeface="Times New Roman"/>
              </a:rPr>
              <a:t>Pacifico. Ciò </a:t>
            </a:r>
            <a:r>
              <a:rPr sz="1200" spc="-5" dirty="0">
                <a:latin typeface="Times New Roman"/>
                <a:cs typeface="Times New Roman"/>
              </a:rPr>
              <a:t>compensò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perfettamente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pressione  </a:t>
            </a:r>
            <a:r>
              <a:rPr sz="1200" spc="-5" dirty="0">
                <a:latin typeface="Times New Roman"/>
                <a:cs typeface="Times New Roman"/>
              </a:rPr>
              <a:t>continentale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produsse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vasta </a:t>
            </a:r>
            <a:r>
              <a:rPr sz="1200" dirty="0">
                <a:latin typeface="Times New Roman"/>
                <a:cs typeface="Times New Roman"/>
              </a:rPr>
              <a:t>spaccatura sulla </a:t>
            </a:r>
            <a:r>
              <a:rPr sz="1200" spc="-5" dirty="0">
                <a:latin typeface="Times New Roman"/>
                <a:cs typeface="Times New Roman"/>
              </a:rPr>
              <a:t>riva orientale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antico </a:t>
            </a:r>
            <a:r>
              <a:rPr sz="1200" dirty="0">
                <a:latin typeface="Times New Roman"/>
                <a:cs typeface="Times New Roman"/>
              </a:rPr>
              <a:t>continente </a:t>
            </a:r>
            <a:r>
              <a:rPr sz="1200" spc="-5" dirty="0">
                <a:latin typeface="Times New Roman"/>
                <a:cs typeface="Times New Roman"/>
              </a:rPr>
              <a:t>asiatico, </a:t>
            </a:r>
            <a:r>
              <a:rPr sz="1200" dirty="0">
                <a:latin typeface="Times New Roman"/>
                <a:cs typeface="Times New Roman"/>
              </a:rPr>
              <a:t>ma da </a:t>
            </a:r>
            <a:r>
              <a:rPr sz="1200" spc="-5" dirty="0">
                <a:latin typeface="Times New Roman"/>
                <a:cs typeface="Times New Roman"/>
              </a:rPr>
              <a:t>allora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quel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litorale orientale </a:t>
            </a:r>
            <a:r>
              <a:rPr sz="1200" dirty="0">
                <a:latin typeface="Times New Roman"/>
                <a:cs typeface="Times New Roman"/>
              </a:rPr>
              <a:t>è sospeso </a:t>
            </a:r>
            <a:r>
              <a:rPr sz="1200" spc="-5" dirty="0">
                <a:latin typeface="Times New Roman"/>
                <a:cs typeface="Times New Roman"/>
              </a:rPr>
              <a:t>sul precipizio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profondità oceaniche </a:t>
            </a:r>
            <a:r>
              <a:rPr sz="1200" dirty="0">
                <a:latin typeface="Times New Roman"/>
                <a:cs typeface="Times New Roman"/>
              </a:rPr>
              <a:t>adiacenti, </a:t>
            </a:r>
            <a:r>
              <a:rPr sz="1200" spc="-5" dirty="0">
                <a:latin typeface="Times New Roman"/>
                <a:cs typeface="Times New Roman"/>
              </a:rPr>
              <a:t>minacciando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scivolare </a:t>
            </a:r>
            <a:r>
              <a:rPr sz="1200" dirty="0">
                <a:latin typeface="Times New Roman"/>
                <a:cs typeface="Times New Roman"/>
              </a:rPr>
              <a:t>in una tomba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d’acqua.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periodo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transizione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(669.2) 58:6.1 </a:t>
            </a:r>
            <a:r>
              <a:rPr sz="1200" i="1" dirty="0">
                <a:latin typeface="Times New Roman"/>
                <a:cs typeface="Times New Roman"/>
              </a:rPr>
              <a:t>450.000.000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avvenne la </a:t>
            </a:r>
            <a:r>
              <a:rPr sz="1200" i="1" dirty="0">
                <a:latin typeface="Times New Roman"/>
                <a:cs typeface="Times New Roman"/>
              </a:rPr>
              <a:t>transizione dalla </a:t>
            </a:r>
            <a:r>
              <a:rPr sz="1200" i="1" spc="-5" dirty="0">
                <a:latin typeface="Times New Roman"/>
                <a:cs typeface="Times New Roman"/>
              </a:rPr>
              <a:t>vita vegetale </a:t>
            </a:r>
            <a:r>
              <a:rPr sz="1200" i="1" dirty="0">
                <a:latin typeface="Times New Roman"/>
                <a:cs typeface="Times New Roman"/>
              </a:rPr>
              <a:t>alla </a:t>
            </a:r>
            <a:r>
              <a:rPr sz="1200" i="1" spc="-5" dirty="0">
                <a:latin typeface="Times New Roman"/>
                <a:cs typeface="Times New Roman"/>
              </a:rPr>
              <a:t>vita </a:t>
            </a:r>
            <a:r>
              <a:rPr sz="1200" i="1" dirty="0">
                <a:latin typeface="Times New Roman"/>
                <a:cs typeface="Times New Roman"/>
              </a:rPr>
              <a:t>animale. </a:t>
            </a:r>
            <a:r>
              <a:rPr sz="1200" spc="-5" dirty="0">
                <a:latin typeface="Times New Roman"/>
                <a:cs typeface="Times New Roman"/>
              </a:rPr>
              <a:t>Questa metamorfosi </a:t>
            </a:r>
            <a:r>
              <a:rPr sz="1200" dirty="0">
                <a:latin typeface="Times New Roman"/>
                <a:cs typeface="Times New Roman"/>
              </a:rPr>
              <a:t>ebbe luogo nelle  </a:t>
            </a:r>
            <a:r>
              <a:rPr sz="1200" spc="-5" dirty="0">
                <a:latin typeface="Times New Roman"/>
                <a:cs typeface="Times New Roman"/>
              </a:rPr>
              <a:t>acque </a:t>
            </a:r>
            <a:r>
              <a:rPr sz="1200" dirty="0">
                <a:latin typeface="Times New Roman"/>
                <a:cs typeface="Times New Roman"/>
              </a:rPr>
              <a:t>poco profonde delle </a:t>
            </a:r>
            <a:r>
              <a:rPr sz="1200" spc="-5" dirty="0">
                <a:latin typeface="Times New Roman"/>
                <a:cs typeface="Times New Roman"/>
              </a:rPr>
              <a:t>baie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lagune tropicali riparate, </a:t>
            </a:r>
            <a:r>
              <a:rPr sz="1200" dirty="0">
                <a:latin typeface="Times New Roman"/>
                <a:cs typeface="Times New Roman"/>
              </a:rPr>
              <a:t>situate </a:t>
            </a:r>
            <a:r>
              <a:rPr sz="1200" spc="-5" dirty="0">
                <a:latin typeface="Times New Roman"/>
                <a:cs typeface="Times New Roman"/>
              </a:rPr>
              <a:t>sugli estesi litorali dei </a:t>
            </a:r>
            <a:r>
              <a:rPr sz="1200" dirty="0">
                <a:latin typeface="Times New Roman"/>
                <a:cs typeface="Times New Roman"/>
              </a:rPr>
              <a:t>continenti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separazione.</a:t>
            </a:r>
            <a:endParaRPr sz="1200">
              <a:latin typeface="Times New Roman"/>
              <a:cs typeface="Times New Roman"/>
            </a:endParaRPr>
          </a:p>
          <a:p>
            <a:pPr marL="76200" marR="3067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Questa trasformazione,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connaturata </a:t>
            </a:r>
            <a:r>
              <a:rPr sz="1200" dirty="0">
                <a:latin typeface="Times New Roman"/>
                <a:cs typeface="Times New Roman"/>
              </a:rPr>
              <a:t>ai modelli di vita </a:t>
            </a:r>
            <a:r>
              <a:rPr sz="1200" spc="-5" dirty="0">
                <a:latin typeface="Times New Roman"/>
                <a:cs typeface="Times New Roman"/>
              </a:rPr>
              <a:t>originali, si verificò gradualmente. Vi furono numerosi </a:t>
            </a:r>
            <a:r>
              <a:rPr sz="1200" dirty="0">
                <a:latin typeface="Times New Roman"/>
                <a:cs typeface="Times New Roman"/>
              </a:rPr>
              <a:t>stadi di  </a:t>
            </a:r>
            <a:r>
              <a:rPr sz="1200" spc="-5" dirty="0">
                <a:latin typeface="Times New Roman"/>
                <a:cs typeface="Times New Roman"/>
              </a:rPr>
              <a:t>transizione 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iniziali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vegetale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organismi </a:t>
            </a:r>
            <a:r>
              <a:rPr sz="1200" dirty="0">
                <a:latin typeface="Times New Roman"/>
                <a:cs typeface="Times New Roman"/>
              </a:rPr>
              <a:t>animali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definiti. Ancor oggi </a:t>
            </a:r>
            <a:r>
              <a:rPr sz="1200" dirty="0">
                <a:latin typeface="Times New Roman"/>
                <a:cs typeface="Times New Roman"/>
              </a:rPr>
              <a:t>persistono 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del </a:t>
            </a:r>
            <a:r>
              <a:rPr sz="1200" dirty="0">
                <a:latin typeface="Times New Roman"/>
                <a:cs typeface="Times New Roman"/>
              </a:rPr>
              <a:t>limo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difficilmente possono </a:t>
            </a:r>
            <a:r>
              <a:rPr sz="1200" spc="-5" dirty="0">
                <a:latin typeface="Times New Roman"/>
                <a:cs typeface="Times New Roman"/>
              </a:rPr>
              <a:t>essere classificate come piante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76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(669.3) 58:6.2 </a:t>
            </a:r>
            <a:r>
              <a:rPr sz="1200" spc="-5" dirty="0">
                <a:latin typeface="Times New Roman"/>
                <a:cs typeface="Times New Roman"/>
              </a:rPr>
              <a:t>Sebbene l’evoluzione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vegetale </a:t>
            </a:r>
            <a:r>
              <a:rPr sz="1200" dirty="0">
                <a:latin typeface="Times New Roman"/>
                <a:cs typeface="Times New Roman"/>
              </a:rPr>
              <a:t>in vita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essere seguita, </a:t>
            </a:r>
            <a:r>
              <a:rPr sz="1200" dirty="0">
                <a:latin typeface="Times New Roman"/>
                <a:cs typeface="Times New Roman"/>
              </a:rPr>
              <a:t>e benché </a:t>
            </a:r>
            <a:r>
              <a:rPr sz="1200" spc="-5" dirty="0">
                <a:latin typeface="Times New Roman"/>
                <a:cs typeface="Times New Roman"/>
              </a:rPr>
              <a:t>siano state trovate serie graduate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piante </a:t>
            </a:r>
            <a:r>
              <a:rPr sz="1200" dirty="0">
                <a:latin typeface="Times New Roman"/>
                <a:cs typeface="Times New Roman"/>
              </a:rPr>
              <a:t>e di animali che </a:t>
            </a:r>
            <a:r>
              <a:rPr sz="1200" spc="-5" dirty="0">
                <a:latin typeface="Times New Roman"/>
                <a:cs typeface="Times New Roman"/>
              </a:rPr>
              <a:t>portano progressivamente dagli </a:t>
            </a:r>
            <a:r>
              <a:rPr sz="1200" dirty="0">
                <a:latin typeface="Times New Roman"/>
                <a:cs typeface="Times New Roman"/>
              </a:rPr>
              <a:t>organismi più </a:t>
            </a:r>
            <a:r>
              <a:rPr sz="1200" spc="-5" dirty="0">
                <a:latin typeface="Times New Roman"/>
                <a:cs typeface="Times New Roman"/>
              </a:rPr>
              <a:t>semplici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complessi ed avanzati, </a:t>
            </a:r>
            <a:r>
              <a:rPr sz="1200" dirty="0">
                <a:latin typeface="Times New Roman"/>
                <a:cs typeface="Times New Roman"/>
              </a:rPr>
              <a:t>voi non  </a:t>
            </a:r>
            <a:r>
              <a:rPr sz="1200" spc="-5" dirty="0">
                <a:latin typeface="Times New Roman"/>
                <a:cs typeface="Times New Roman"/>
              </a:rPr>
              <a:t>riuscirete </a:t>
            </a:r>
            <a:r>
              <a:rPr sz="1200" dirty="0">
                <a:latin typeface="Times New Roman"/>
                <a:cs typeface="Times New Roman"/>
              </a:rPr>
              <a:t>a trovare tali anelli di </a:t>
            </a:r>
            <a:r>
              <a:rPr sz="1200" spc="-5" dirty="0">
                <a:latin typeface="Times New Roman"/>
                <a:cs typeface="Times New Roman"/>
              </a:rPr>
              <a:t>congiunzione 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divisioni del </a:t>
            </a:r>
            <a:r>
              <a:rPr sz="1200" spc="-5" dirty="0">
                <a:latin typeface="Times New Roman"/>
                <a:cs typeface="Times New Roman"/>
              </a:rPr>
              <a:t>regno animale, </a:t>
            </a:r>
            <a:r>
              <a:rPr sz="1200" dirty="0">
                <a:latin typeface="Times New Roman"/>
                <a:cs typeface="Times New Roman"/>
              </a:rPr>
              <a:t>né tra i tipi più evoluti di animali </a:t>
            </a:r>
            <a:r>
              <a:rPr sz="1200" spc="-5" dirty="0">
                <a:latin typeface="Times New Roman"/>
                <a:cs typeface="Times New Roman"/>
              </a:rPr>
              <a:t>preumani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degli albori </a:t>
            </a:r>
            <a:r>
              <a:rPr sz="1200" dirty="0">
                <a:latin typeface="Times New Roman"/>
                <a:cs typeface="Times New Roman"/>
              </a:rPr>
              <a:t>delle razze </a:t>
            </a:r>
            <a:r>
              <a:rPr sz="1200" spc="-5" dirty="0">
                <a:latin typeface="Times New Roman"/>
                <a:cs typeface="Times New Roman"/>
              </a:rPr>
              <a:t>umane. Questi </a:t>
            </a:r>
            <a:r>
              <a:rPr sz="1200" dirty="0">
                <a:latin typeface="Times New Roman"/>
                <a:cs typeface="Times New Roman"/>
              </a:rPr>
              <a:t>cosiddetti </a:t>
            </a:r>
            <a:r>
              <a:rPr sz="1200" spc="-5" dirty="0">
                <a:latin typeface="Times New Roman"/>
                <a:cs typeface="Times New Roman"/>
              </a:rPr>
              <a:t>“anelli mancanti” resteranno per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mancanti, per </a:t>
            </a:r>
            <a:r>
              <a:rPr sz="1200" dirty="0">
                <a:latin typeface="Times New Roman"/>
                <a:cs typeface="Times New Roman"/>
              </a:rPr>
              <a:t>la semplice 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che non sono mai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esistiti.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928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76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(866.3) 77:9.4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attraversare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consenta a </a:t>
            </a:r>
            <a:r>
              <a:rPr sz="1200" spc="-5" dirty="0">
                <a:latin typeface="Times New Roman"/>
                <a:cs typeface="Times New Roman"/>
              </a:rPr>
              <a:t>qualsiasi intermedio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partire dal </a:t>
            </a:r>
            <a:r>
              <a:rPr sz="1200" dirty="0">
                <a:latin typeface="Times New Roman"/>
                <a:cs typeface="Times New Roman"/>
              </a:rPr>
              <a:t>pianeta, </a:t>
            </a:r>
            <a:r>
              <a:rPr sz="1200" spc="-5" dirty="0">
                <a:latin typeface="Times New Roman"/>
                <a:cs typeface="Times New Roman"/>
              </a:rPr>
              <a:t>essi si  sono impegnati </a:t>
            </a:r>
            <a:r>
              <a:rPr sz="1200" dirty="0">
                <a:latin typeface="Times New Roman"/>
                <a:cs typeface="Times New Roman"/>
              </a:rPr>
              <a:t>individualmente a non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pianeta senza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consenso delle autorità dell’universo. Gli </a:t>
            </a:r>
            <a:r>
              <a:rPr sz="1200" dirty="0">
                <a:latin typeface="Times New Roman"/>
                <a:cs typeface="Times New Roman"/>
              </a:rPr>
              <a:t>intermedi </a:t>
            </a:r>
            <a:r>
              <a:rPr sz="1200" spc="-5" dirty="0">
                <a:latin typeface="Times New Roman"/>
                <a:cs typeface="Times New Roman"/>
              </a:rPr>
              <a:t>sono fissi su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fino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di luce e </a:t>
            </a:r>
            <a:r>
              <a:rPr sz="1200" spc="-5" dirty="0">
                <a:latin typeface="Times New Roman"/>
                <a:cs typeface="Times New Roman"/>
              </a:rPr>
              <a:t>vita. Ad eccezione </a:t>
            </a:r>
            <a:r>
              <a:rPr sz="1200" dirty="0">
                <a:latin typeface="Times New Roman"/>
                <a:cs typeface="Times New Roman"/>
              </a:rPr>
              <a:t>di 1-2-3 il primo, </a:t>
            </a:r>
            <a:r>
              <a:rPr sz="1200" spc="-5" dirty="0">
                <a:latin typeface="Times New Roman"/>
                <a:cs typeface="Times New Roman"/>
              </a:rPr>
              <a:t>nessuna creatura intermedia </a:t>
            </a:r>
            <a:r>
              <a:rPr sz="1200" dirty="0">
                <a:latin typeface="Times New Roman"/>
                <a:cs typeface="Times New Roman"/>
              </a:rPr>
              <a:t>leale è mai partita da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194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(866.4) 77:9.5 </a:t>
            </a:r>
            <a:r>
              <a:rPr sz="1200" spc="-5" dirty="0">
                <a:latin typeface="Times New Roman"/>
                <a:cs typeface="Times New Roman"/>
              </a:rPr>
              <a:t>1-2-3 </a:t>
            </a:r>
            <a:r>
              <a:rPr sz="1200" dirty="0">
                <a:latin typeface="Times New Roman"/>
                <a:cs typeface="Times New Roman"/>
              </a:rPr>
              <a:t>il primo, il </a:t>
            </a:r>
            <a:r>
              <a:rPr sz="1200" spc="-5" dirty="0">
                <a:latin typeface="Times New Roman"/>
                <a:cs typeface="Times New Roman"/>
              </a:rPr>
              <a:t>decano dell’ordine primario,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sciolto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suoi doveri planetari </a:t>
            </a:r>
            <a:r>
              <a:rPr sz="1200" dirty="0">
                <a:latin typeface="Times New Roman"/>
                <a:cs typeface="Times New Roman"/>
              </a:rPr>
              <a:t>immediati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Pentecoste.  Questo </a:t>
            </a:r>
            <a:r>
              <a:rPr sz="1200" dirty="0">
                <a:latin typeface="Times New Roman"/>
                <a:cs typeface="Times New Roman"/>
              </a:rPr>
              <a:t>nobile </a:t>
            </a:r>
            <a:r>
              <a:rPr sz="1200" spc="-5" dirty="0">
                <a:latin typeface="Times New Roman"/>
                <a:cs typeface="Times New Roman"/>
              </a:rPr>
              <a:t>intermedio rimase </a:t>
            </a:r>
            <a:r>
              <a:rPr sz="1200" dirty="0">
                <a:latin typeface="Times New Roman"/>
                <a:cs typeface="Times New Roman"/>
              </a:rPr>
              <a:t>saldo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fianco di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Amadon </a:t>
            </a:r>
            <a:r>
              <a:rPr sz="1200" dirty="0">
                <a:latin typeface="Times New Roman"/>
                <a:cs typeface="Times New Roman"/>
              </a:rPr>
              <a:t>durante i </a:t>
            </a:r>
            <a:r>
              <a:rPr sz="1200" spc="-5" dirty="0">
                <a:latin typeface="Times New Roman"/>
                <a:cs typeface="Times New Roman"/>
              </a:rPr>
              <a:t>tragici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ribellione </a:t>
            </a:r>
            <a:r>
              <a:rPr sz="1200" spc="-5" dirty="0">
                <a:latin typeface="Times New Roman"/>
                <a:cs typeface="Times New Roman"/>
              </a:rPr>
              <a:t>planetaria,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10" dirty="0">
                <a:latin typeface="Times New Roman"/>
                <a:cs typeface="Times New Roman"/>
              </a:rPr>
              <a:t>suo  </a:t>
            </a:r>
            <a:r>
              <a:rPr sz="1200" spc="-5" dirty="0">
                <a:latin typeface="Times New Roman"/>
                <a:cs typeface="Times New Roman"/>
              </a:rPr>
              <a:t>governo intrepido </a:t>
            </a:r>
            <a:r>
              <a:rPr sz="1200" dirty="0">
                <a:latin typeface="Times New Roman"/>
                <a:cs typeface="Times New Roman"/>
              </a:rPr>
              <a:t>fu di valido </a:t>
            </a:r>
            <a:r>
              <a:rPr sz="1200" spc="-5" dirty="0">
                <a:latin typeface="Times New Roman"/>
                <a:cs typeface="Times New Roman"/>
              </a:rPr>
              <a:t>aiuto nel ridurre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defezioni nel suo ordine. Egli </a:t>
            </a:r>
            <a:r>
              <a:rPr sz="1200" dirty="0">
                <a:latin typeface="Times New Roman"/>
                <a:cs typeface="Times New Roman"/>
              </a:rPr>
              <a:t>serve attualmente </a:t>
            </a:r>
            <a:r>
              <a:rPr sz="1200" spc="-5" dirty="0">
                <a:latin typeface="Times New Roman"/>
                <a:cs typeface="Times New Roman"/>
              </a:rPr>
              <a:t>su Jerusem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membro del  consiglio dei </a:t>
            </a:r>
            <a:r>
              <a:rPr sz="1200" dirty="0">
                <a:latin typeface="Times New Roman"/>
                <a:cs typeface="Times New Roman"/>
              </a:rPr>
              <a:t>ventiquattro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svolto una volta la </a:t>
            </a:r>
            <a:r>
              <a:rPr sz="1200" spc="-5" dirty="0">
                <a:latin typeface="Times New Roman"/>
                <a:cs typeface="Times New Roman"/>
              </a:rPr>
              <a:t>funzione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governatore generale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dopo 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Pentecoste.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(866.5) 77:9.6 </a:t>
            </a:r>
            <a:r>
              <a:rPr sz="1200" spc="-5" dirty="0">
                <a:latin typeface="Times New Roman"/>
                <a:cs typeface="Times New Roman"/>
              </a:rPr>
              <a:t>Gli intermedi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confinati nel pianeta,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parlano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viaggiatori </a:t>
            </a:r>
            <a:r>
              <a:rPr sz="1200" dirty="0">
                <a:latin typeface="Times New Roman"/>
                <a:cs typeface="Times New Roman"/>
              </a:rPr>
              <a:t>venuti da </a:t>
            </a:r>
            <a:r>
              <a:rPr sz="1200" spc="-5" dirty="0">
                <a:latin typeface="Times New Roman"/>
                <a:cs typeface="Times New Roman"/>
              </a:rPr>
              <a:t>lontano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s’informano così  sui luoghi remoti </a:t>
            </a:r>
            <a:r>
              <a:rPr sz="1200" dirty="0">
                <a:latin typeface="Times New Roman"/>
                <a:cs typeface="Times New Roman"/>
              </a:rPr>
              <a:t>del pianeta, </a:t>
            </a:r>
            <a:r>
              <a:rPr sz="1200" spc="-5" dirty="0">
                <a:latin typeface="Times New Roman"/>
                <a:cs typeface="Times New Roman"/>
              </a:rPr>
              <a:t>allo stesso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gli intermedi conversano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viaggiatori celesti per informarsi sui luoghi lontani  dell’universo.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essi si </a:t>
            </a:r>
            <a:r>
              <a:rPr sz="1200" spc="-5" dirty="0">
                <a:latin typeface="Times New Roman"/>
                <a:cs typeface="Times New Roman"/>
              </a:rPr>
              <a:t>tengono al corrente riguardo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sistema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universo,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riguardo </a:t>
            </a:r>
            <a:r>
              <a:rPr sz="1200" dirty="0">
                <a:latin typeface="Times New Roman"/>
                <a:cs typeface="Times New Roman"/>
              </a:rPr>
              <a:t>ad 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alle sue </a:t>
            </a:r>
            <a:r>
              <a:rPr sz="1200" dirty="0">
                <a:latin typeface="Times New Roman"/>
                <a:cs typeface="Times New Roman"/>
              </a:rPr>
              <a:t>creazioni </a:t>
            </a:r>
            <a:r>
              <a:rPr sz="1200" spc="-5" dirty="0">
                <a:latin typeface="Times New Roman"/>
                <a:cs typeface="Times New Roman"/>
              </a:rPr>
              <a:t>sorelle,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preparano così </a:t>
            </a:r>
            <a:r>
              <a:rPr sz="1200" dirty="0">
                <a:latin typeface="Times New Roman"/>
                <a:cs typeface="Times New Roman"/>
              </a:rPr>
              <a:t>per la cittadinanza </a:t>
            </a:r>
            <a:r>
              <a:rPr sz="1200" spc="-5" dirty="0">
                <a:latin typeface="Times New Roman"/>
                <a:cs typeface="Times New Roman"/>
              </a:rPr>
              <a:t>sui livelli superiori </a:t>
            </a:r>
            <a:r>
              <a:rPr sz="1200" dirty="0">
                <a:latin typeface="Times New Roman"/>
                <a:cs typeface="Times New Roman"/>
              </a:rPr>
              <a:t>d’esistenza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4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(866.6) 77:9.7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intermedi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portati </a:t>
            </a:r>
            <a:r>
              <a:rPr sz="1200" spc="-5" dirty="0">
                <a:latin typeface="Times New Roman"/>
                <a:cs typeface="Times New Roman"/>
              </a:rPr>
              <a:t>all’esistenza pienamente </a:t>
            </a:r>
            <a:r>
              <a:rPr sz="1200" dirty="0">
                <a:latin typeface="Times New Roman"/>
                <a:cs typeface="Times New Roman"/>
              </a:rPr>
              <a:t>sviluppati — senza </a:t>
            </a:r>
            <a:r>
              <a:rPr sz="1200" spc="-5" dirty="0">
                <a:latin typeface="Times New Roman"/>
                <a:cs typeface="Times New Roman"/>
              </a:rPr>
              <a:t>passare per alcun </a:t>
            </a:r>
            <a:r>
              <a:rPr sz="1200" dirty="0">
                <a:latin typeface="Times New Roman"/>
                <a:cs typeface="Times New Roman"/>
              </a:rPr>
              <a:t>periodo di crescita o  di </a:t>
            </a:r>
            <a:r>
              <a:rPr sz="1200" spc="-5" dirty="0">
                <a:latin typeface="Times New Roman"/>
                <a:cs typeface="Times New Roman"/>
              </a:rPr>
              <a:t>sviluppo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dall’immaturità </a:t>
            </a:r>
            <a:r>
              <a:rPr sz="1200" dirty="0">
                <a:latin typeface="Times New Roman"/>
                <a:cs typeface="Times New Roman"/>
              </a:rPr>
              <a:t>— non </a:t>
            </a:r>
            <a:r>
              <a:rPr sz="1200" spc="-5" dirty="0">
                <a:latin typeface="Times New Roman"/>
                <a:cs typeface="Times New Roman"/>
              </a:rPr>
              <a:t>cessano </a:t>
            </a:r>
            <a:r>
              <a:rPr sz="1200" dirty="0">
                <a:latin typeface="Times New Roman"/>
                <a:cs typeface="Times New Roman"/>
              </a:rPr>
              <a:t>mai di </a:t>
            </a:r>
            <a:r>
              <a:rPr sz="1200" spc="-5" dirty="0">
                <a:latin typeface="Times New Roman"/>
                <a:cs typeface="Times New Roman"/>
              </a:rPr>
              <a:t>crescere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saggezza ed esperienza. </a:t>
            </a:r>
            <a:r>
              <a:rPr sz="1200" dirty="0">
                <a:latin typeface="Times New Roman"/>
                <a:cs typeface="Times New Roman"/>
              </a:rPr>
              <a:t>Come i </a:t>
            </a:r>
            <a:r>
              <a:rPr sz="1200" spc="-5" dirty="0">
                <a:latin typeface="Times New Roman"/>
                <a:cs typeface="Times New Roman"/>
              </a:rPr>
              <a:t>mortali,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creature  evoluzionarie </a:t>
            </a:r>
            <a:r>
              <a:rPr sz="1200" dirty="0">
                <a:latin typeface="Times New Roman"/>
                <a:cs typeface="Times New Roman"/>
              </a:rPr>
              <a:t>e posseggono una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che è un autentico </a:t>
            </a:r>
            <a:r>
              <a:rPr sz="1200" spc="-5" dirty="0">
                <a:latin typeface="Times New Roman"/>
                <a:cs typeface="Times New Roman"/>
              </a:rPr>
              <a:t>successo </a:t>
            </a:r>
            <a:r>
              <a:rPr sz="1200" dirty="0">
                <a:latin typeface="Times New Roman"/>
                <a:cs typeface="Times New Roman"/>
              </a:rPr>
              <a:t>evoluzionario.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molte </a:t>
            </a:r>
            <a:r>
              <a:rPr sz="1200" spc="-5" dirty="0">
                <a:latin typeface="Times New Roman"/>
                <a:cs typeface="Times New Roman"/>
              </a:rPr>
              <a:t>grandi menti </a:t>
            </a:r>
            <a:r>
              <a:rPr sz="1200" dirty="0">
                <a:latin typeface="Times New Roman"/>
                <a:cs typeface="Times New Roman"/>
              </a:rPr>
              <a:t>e spiriti potenti nel  </a:t>
            </a:r>
            <a:r>
              <a:rPr sz="1200" spc="-5" dirty="0">
                <a:latin typeface="Times New Roman"/>
                <a:cs typeface="Times New Roman"/>
              </a:rPr>
              <a:t>corpo degli intermedi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8419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(866.7) 77:9.8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aspetto </a:t>
            </a:r>
            <a:r>
              <a:rPr sz="1200" dirty="0">
                <a:latin typeface="Times New Roman"/>
                <a:cs typeface="Times New Roman"/>
              </a:rPr>
              <a:t>più ampio 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prodotto congiunto dei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intermedi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vero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l’attuale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tra i due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differenza che </a:t>
            </a:r>
            <a:r>
              <a:rPr sz="1200" dirty="0">
                <a:latin typeface="Times New Roman"/>
                <a:cs typeface="Times New Roman"/>
              </a:rPr>
              <a:t>non sarà </a:t>
            </a:r>
            <a:r>
              <a:rPr sz="1200" spc="-5" dirty="0">
                <a:latin typeface="Times New Roman"/>
                <a:cs typeface="Times New Roman"/>
              </a:rPr>
              <a:t>compensata prima delle 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5150" cy="28428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(866.8) 77:9.9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intermedi, essendo </a:t>
            </a:r>
            <a:r>
              <a:rPr sz="1200" dirty="0">
                <a:latin typeface="Times New Roman"/>
                <a:cs typeface="Times New Roman"/>
              </a:rPr>
              <a:t>il prodotto di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cittadini planetari immortali,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dirty="0">
                <a:latin typeface="Times New Roman"/>
                <a:cs typeface="Times New Roman"/>
              </a:rPr>
              <a:t>immune dalle  vicissitudini </a:t>
            </a:r>
            <a:r>
              <a:rPr sz="1200" spc="-5" dirty="0">
                <a:latin typeface="Times New Roman"/>
                <a:cs typeface="Times New Roman"/>
              </a:rPr>
              <a:t>temporali che punteggiano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generazioni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dimenticano;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degli intermedi </a:t>
            </a:r>
            <a:r>
              <a:rPr sz="1200" dirty="0">
                <a:latin typeface="Times New Roman"/>
                <a:cs typeface="Times New Roman"/>
              </a:rPr>
              <a:t>ricorda,  e </a:t>
            </a:r>
            <a:r>
              <a:rPr sz="1200" spc="-5" dirty="0">
                <a:latin typeface="Times New Roman"/>
                <a:cs typeface="Times New Roman"/>
              </a:rPr>
              <a:t>questa memoria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tesoreria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tradizioni del </a:t>
            </a:r>
            <a:r>
              <a:rPr sz="1200" dirty="0">
                <a:latin typeface="Times New Roman"/>
                <a:cs typeface="Times New Roman"/>
              </a:rPr>
              <a:t>vostro mondo </a:t>
            </a:r>
            <a:r>
              <a:rPr sz="1200" spc="-5" dirty="0">
                <a:latin typeface="Times New Roman"/>
                <a:cs typeface="Times New Roman"/>
              </a:rPr>
              <a:t>abitato.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rimane sempre  </a:t>
            </a:r>
            <a:r>
              <a:rPr sz="1200" spc="-5" dirty="0">
                <a:latin typeface="Times New Roman"/>
                <a:cs typeface="Times New Roman"/>
              </a:rPr>
              <a:t>presente su </a:t>
            </a:r>
            <a:r>
              <a:rPr sz="1200" dirty="0">
                <a:latin typeface="Times New Roman"/>
                <a:cs typeface="Times New Roman"/>
              </a:rPr>
              <a:t>quel </a:t>
            </a:r>
            <a:r>
              <a:rPr sz="1200" spc="-5" dirty="0">
                <a:latin typeface="Times New Roman"/>
                <a:cs typeface="Times New Roman"/>
              </a:rPr>
              <a:t>pianeta,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circostanze </a:t>
            </a:r>
            <a:r>
              <a:rPr sz="1200" dirty="0">
                <a:latin typeface="Times New Roman"/>
                <a:cs typeface="Times New Roman"/>
              </a:rPr>
              <a:t>appropriate tali </a:t>
            </a:r>
            <a:r>
              <a:rPr sz="1200" spc="-5" dirty="0">
                <a:latin typeface="Times New Roman"/>
                <a:cs typeface="Times New Roman"/>
              </a:rPr>
              <a:t>memorie </a:t>
            </a:r>
            <a:r>
              <a:rPr sz="1200" dirty="0">
                <a:latin typeface="Times New Roman"/>
                <a:cs typeface="Times New Roman"/>
              </a:rPr>
              <a:t>tesaurizzate di </a:t>
            </a:r>
            <a:r>
              <a:rPr sz="1200" spc="-5" dirty="0">
                <a:latin typeface="Times New Roman"/>
                <a:cs typeface="Times New Roman"/>
              </a:rPr>
              <a:t>avvenimenti passati vengono </a:t>
            </a:r>
            <a:r>
              <a:rPr sz="1200" dirty="0">
                <a:latin typeface="Times New Roman"/>
                <a:cs typeface="Times New Roman"/>
              </a:rPr>
              <a:t>messe a  disposizione, </a:t>
            </a:r>
            <a:r>
              <a:rPr sz="1200" spc="-5" dirty="0">
                <a:latin typeface="Times New Roman"/>
                <a:cs typeface="Times New Roman"/>
              </a:rPr>
              <a:t>proprio come </a:t>
            </a:r>
            <a:r>
              <a:rPr sz="1200" dirty="0">
                <a:latin typeface="Times New Roman"/>
                <a:cs typeface="Times New Roman"/>
              </a:rPr>
              <a:t>la storia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degli insegnamenti </a:t>
            </a:r>
            <a:r>
              <a:rPr sz="1200" dirty="0">
                <a:latin typeface="Times New Roman"/>
                <a:cs typeface="Times New Roman"/>
              </a:rPr>
              <a:t>di Gesù è stata </a:t>
            </a:r>
            <a:r>
              <a:rPr sz="1200" spc="-5" dirty="0">
                <a:latin typeface="Times New Roman"/>
                <a:cs typeface="Times New Roman"/>
              </a:rPr>
              <a:t>comunicata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intermedi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ai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cugini nella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612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(867.1) 77:9.10 </a:t>
            </a:r>
            <a:r>
              <a:rPr sz="1200" spc="-5" dirty="0">
                <a:latin typeface="Times New Roman"/>
                <a:cs typeface="Times New Roman"/>
              </a:rPr>
              <a:t>Gli intermedi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abili </a:t>
            </a:r>
            <a:r>
              <a:rPr sz="1200" dirty="0">
                <a:latin typeface="Times New Roman"/>
                <a:cs typeface="Times New Roman"/>
              </a:rPr>
              <a:t>ministri che </a:t>
            </a:r>
            <a:r>
              <a:rPr sz="1200" spc="-5" dirty="0">
                <a:latin typeface="Times New Roman"/>
                <a:cs typeface="Times New Roman"/>
              </a:rPr>
              <a:t>colmano quel divario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affari materiali </a:t>
            </a:r>
            <a:r>
              <a:rPr sz="1200" dirty="0">
                <a:latin typeface="Times New Roman"/>
                <a:cs typeface="Times New Roman"/>
              </a:rPr>
              <a:t>e quelli spirituali di </a:t>
            </a:r>
            <a:r>
              <a:rPr sz="1200" spc="-5" dirty="0">
                <a:latin typeface="Times New Roman"/>
                <a:cs typeface="Times New Roman"/>
              </a:rPr>
              <a:t>Urantia che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apparso </a:t>
            </a:r>
            <a:r>
              <a:rPr sz="1200" dirty="0">
                <a:latin typeface="Times New Roman"/>
                <a:cs typeface="Times New Roman"/>
              </a:rPr>
              <a:t>dopo la morte 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fratelli maggiori,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lotta per 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stabilizzato </a:t>
            </a:r>
            <a:r>
              <a:rPr sz="1200" spc="-5" dirty="0">
                <a:latin typeface="Times New Roman"/>
                <a:cs typeface="Times New Roman"/>
              </a:rPr>
              <a:t>di luce </a:t>
            </a:r>
            <a:r>
              <a:rPr sz="1200" dirty="0">
                <a:latin typeface="Times New Roman"/>
                <a:cs typeface="Times New Roman"/>
              </a:rPr>
              <a:t>e vita </a:t>
            </a:r>
            <a:r>
              <a:rPr sz="1200" spc="-5" dirty="0">
                <a:latin typeface="Times New Roman"/>
                <a:cs typeface="Times New Roman"/>
              </a:rPr>
              <a:t>su Urantia. Gli Intermedi </a:t>
            </a:r>
            <a:r>
              <a:rPr sz="1200" dirty="0">
                <a:latin typeface="Times New Roman"/>
                <a:cs typeface="Times New Roman"/>
              </a:rPr>
              <a:t>Uniti sono 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a prova di </a:t>
            </a:r>
            <a:r>
              <a:rPr sz="1200" spc="-5" dirty="0">
                <a:latin typeface="Times New Roman"/>
                <a:cs typeface="Times New Roman"/>
              </a:rPr>
              <a:t>ribellione, </a:t>
            </a:r>
            <a:r>
              <a:rPr sz="1200" dirty="0">
                <a:latin typeface="Times New Roman"/>
                <a:cs typeface="Times New Roman"/>
              </a:rPr>
              <a:t>e svolgeranno  </a:t>
            </a:r>
            <a:r>
              <a:rPr sz="1200" spc="-5" dirty="0">
                <a:latin typeface="Times New Roman"/>
                <a:cs typeface="Times New Roman"/>
              </a:rPr>
              <a:t>fedelmente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ruolo </a:t>
            </a:r>
            <a:r>
              <a:rPr sz="1200" dirty="0">
                <a:latin typeface="Times New Roman"/>
                <a:cs typeface="Times New Roman"/>
              </a:rPr>
              <a:t>nell’evoluzione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raggiungerà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meta delle ere,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lontano 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pace </a:t>
            </a:r>
            <a:r>
              <a:rPr sz="1200" spc="-5" dirty="0">
                <a:latin typeface="Times New Roman"/>
                <a:cs typeface="Times New Roman"/>
              </a:rPr>
              <a:t>regnerà </a:t>
            </a:r>
            <a:r>
              <a:rPr sz="1200" dirty="0">
                <a:latin typeface="Times New Roman"/>
                <a:cs typeface="Times New Roman"/>
              </a:rPr>
              <a:t>di fatto sulla </a:t>
            </a:r>
            <a:r>
              <a:rPr sz="1200" spc="-5" dirty="0">
                <a:latin typeface="Times New Roman"/>
                <a:cs typeface="Times New Roman"/>
              </a:rPr>
              <a:t>terra ed </a:t>
            </a:r>
            <a:r>
              <a:rPr sz="1200" dirty="0">
                <a:latin typeface="Times New Roman"/>
                <a:cs typeface="Times New Roman"/>
              </a:rPr>
              <a:t>in cui, in </a:t>
            </a:r>
            <a:r>
              <a:rPr sz="1200" spc="-5" dirty="0">
                <a:latin typeface="Times New Roman"/>
                <a:cs typeface="Times New Roman"/>
              </a:rPr>
              <a:t>verità, ci </a:t>
            </a:r>
            <a:r>
              <a:rPr sz="1200" dirty="0">
                <a:latin typeface="Times New Roman"/>
                <a:cs typeface="Times New Roman"/>
              </a:rPr>
              <a:t>sarà della buona volontà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cuore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19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(867.2) 77:9.11 </a:t>
            </a:r>
            <a:r>
              <a:rPr sz="1200" spc="-5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motivo </a:t>
            </a:r>
            <a:r>
              <a:rPr sz="1200" spc="-5" dirty="0">
                <a:latin typeface="Times New Roman"/>
                <a:cs typeface="Times New Roman"/>
              </a:rPr>
              <a:t>del prezioso lavoro compiuto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intermedi,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concluso che essi sono 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veramente  </a:t>
            </a:r>
            <a:r>
              <a:rPr sz="1200" spc="-5" dirty="0">
                <a:latin typeface="Times New Roman"/>
                <a:cs typeface="Times New Roman"/>
              </a:rPr>
              <a:t>essenziale dell’economia spirituale dei regni. </a:t>
            </a:r>
            <a:r>
              <a:rPr sz="1200" dirty="0">
                <a:latin typeface="Times New Roman"/>
                <a:cs typeface="Times New Roman"/>
              </a:rPr>
              <a:t>E dove 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non ha rovinato </a:t>
            </a:r>
            <a:r>
              <a:rPr sz="1200" spc="-5" dirty="0">
                <a:latin typeface="Times New Roman"/>
                <a:cs typeface="Times New Roman"/>
              </a:rPr>
              <a:t>gli affari planetari, essi sono ancor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maggiore  aiuto per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serafini.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80375" cy="12617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(867.3) 77:9.12 </a:t>
            </a:r>
            <a:r>
              <a:rPr sz="1200" spc="-5" dirty="0">
                <a:latin typeface="Times New Roman"/>
                <a:cs typeface="Times New Roman"/>
              </a:rPr>
              <a:t>L’intera </a:t>
            </a:r>
            <a:r>
              <a:rPr sz="1200" dirty="0">
                <a:latin typeface="Times New Roman"/>
                <a:cs typeface="Times New Roman"/>
              </a:rPr>
              <a:t>organizzazione di </a:t>
            </a:r>
            <a:r>
              <a:rPr sz="1200" spc="-5" dirty="0">
                <a:latin typeface="Times New Roman"/>
                <a:cs typeface="Times New Roman"/>
              </a:rPr>
              <a:t>spiriti superiori,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schiere angeliche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compagni intermedi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entusiasticamente consacrata  all’avanzamento del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paradisiaco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l’ascensione progressiva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perfezione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evoluzionari,  una </a:t>
            </a:r>
            <a:r>
              <a:rPr sz="1200" spc="-5" dirty="0">
                <a:latin typeface="Times New Roman"/>
                <a:cs typeface="Times New Roman"/>
              </a:rPr>
              <a:t>delle attività superne dell’universo </a:t>
            </a:r>
            <a:r>
              <a:rPr sz="1200" dirty="0">
                <a:latin typeface="Times New Roman"/>
                <a:cs typeface="Times New Roman"/>
              </a:rPr>
              <a:t>— il grandioso piano di </a:t>
            </a:r>
            <a:r>
              <a:rPr sz="1200" spc="-5" dirty="0">
                <a:latin typeface="Times New Roman"/>
                <a:cs typeface="Times New Roman"/>
              </a:rPr>
              <a:t>sopravvivenza consistente nel far </a:t>
            </a:r>
            <a:r>
              <a:rPr sz="1200" dirty="0">
                <a:latin typeface="Times New Roman"/>
                <a:cs typeface="Times New Roman"/>
              </a:rPr>
              <a:t>scendere </a:t>
            </a:r>
            <a:r>
              <a:rPr sz="1200" spc="-5" dirty="0">
                <a:latin typeface="Times New Roman"/>
                <a:cs typeface="Times New Roman"/>
              </a:rPr>
              <a:t>Dio fin giù </a:t>
            </a:r>
            <a:r>
              <a:rPr sz="1200" dirty="0">
                <a:latin typeface="Times New Roman"/>
                <a:cs typeface="Times New Roman"/>
              </a:rPr>
              <a:t>all’uomo e  poi, per mezzo di una </a:t>
            </a:r>
            <a:r>
              <a:rPr sz="1200" spc="-5" dirty="0">
                <a:latin typeface="Times New Roman"/>
                <a:cs typeface="Times New Roman"/>
              </a:rPr>
              <a:t>sorta d’associazione sublime,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condurre </a:t>
            </a:r>
            <a:r>
              <a:rPr sz="1200" dirty="0">
                <a:latin typeface="Times New Roman"/>
                <a:cs typeface="Times New Roman"/>
              </a:rPr>
              <a:t>l’uomo a </a:t>
            </a:r>
            <a:r>
              <a:rPr sz="1200" spc="-5" dirty="0">
                <a:latin typeface="Times New Roman"/>
                <a:cs typeface="Times New Roman"/>
              </a:rPr>
              <a:t>Dio ed ancora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fino all’eternità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e alla  divinità di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come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(867.4) 77:9.13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Arcangelo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614616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78: </a:t>
            </a:r>
            <a:r>
              <a:rPr spc="-5" dirty="0"/>
              <a:t>La razza viola dopo i giorni di</a:t>
            </a:r>
            <a:r>
              <a:rPr spc="-105" dirty="0"/>
              <a:t> </a:t>
            </a:r>
            <a:r>
              <a:rPr spc="-5" dirty="0"/>
              <a:t>Adamo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204200" cy="343281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(868.1) 78:0.1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Eden </a:t>
            </a:r>
            <a:r>
              <a:rPr sz="1200" dirty="0">
                <a:latin typeface="Times New Roman"/>
                <a:cs typeface="Times New Roman"/>
              </a:rPr>
              <a:t>fu la </a:t>
            </a:r>
            <a:r>
              <a:rPr sz="1200" spc="-5" dirty="0">
                <a:latin typeface="Times New Roman"/>
                <a:cs typeface="Times New Roman"/>
              </a:rPr>
              <a:t>culla </a:t>
            </a:r>
            <a:r>
              <a:rPr sz="1200" dirty="0">
                <a:latin typeface="Times New Roman"/>
                <a:cs typeface="Times New Roman"/>
              </a:rPr>
              <a:t>della civiltà </a:t>
            </a:r>
            <a:r>
              <a:rPr sz="1200" spc="-5" dirty="0">
                <a:latin typeface="Times New Roman"/>
                <a:cs typeface="Times New Roman"/>
              </a:rPr>
              <a:t>per quasi trentamila </a:t>
            </a:r>
            <a:r>
              <a:rPr sz="1200" dirty="0">
                <a:latin typeface="Times New Roman"/>
                <a:cs typeface="Times New Roman"/>
              </a:rPr>
              <a:t>anni. Qui, in </a:t>
            </a:r>
            <a:r>
              <a:rPr sz="1200" spc="-5" dirty="0">
                <a:latin typeface="Times New Roman"/>
                <a:cs typeface="Times New Roman"/>
              </a:rPr>
              <a:t>Mesopotamia, </a:t>
            </a:r>
            <a:r>
              <a:rPr sz="1200" dirty="0">
                <a:latin typeface="Times New Roman"/>
                <a:cs typeface="Times New Roman"/>
              </a:rPr>
              <a:t>i popoli adamici  </a:t>
            </a:r>
            <a:r>
              <a:rPr sz="1200" spc="-5" dirty="0">
                <a:latin typeface="Times New Roman"/>
                <a:cs typeface="Times New Roman"/>
              </a:rPr>
              <a:t>perdurarono, inviando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progenie </a:t>
            </a:r>
            <a:r>
              <a:rPr sz="1200" dirty="0">
                <a:latin typeface="Times New Roman"/>
                <a:cs typeface="Times New Roman"/>
              </a:rPr>
              <a:t>sino ai confini </a:t>
            </a:r>
            <a:r>
              <a:rPr sz="1200" spc="-5" dirty="0">
                <a:latin typeface="Times New Roman"/>
                <a:cs typeface="Times New Roman"/>
              </a:rPr>
              <a:t>della terra, </a:t>
            </a:r>
            <a:r>
              <a:rPr sz="1200" dirty="0">
                <a:latin typeface="Times New Roman"/>
                <a:cs typeface="Times New Roman"/>
              </a:rPr>
              <a:t>e più tardi, </a:t>
            </a:r>
            <a:r>
              <a:rPr sz="1200" spc="-5" dirty="0">
                <a:latin typeface="Times New Roman"/>
                <a:cs typeface="Times New Roman"/>
              </a:rPr>
              <a:t>quando si amalgamarono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tribù </a:t>
            </a:r>
            <a:r>
              <a:rPr sz="1200" dirty="0">
                <a:latin typeface="Times New Roman"/>
                <a:cs typeface="Times New Roman"/>
              </a:rPr>
              <a:t>nodite e </a:t>
            </a:r>
            <a:r>
              <a:rPr sz="1200" spc="-5" dirty="0">
                <a:latin typeface="Times New Roman"/>
                <a:cs typeface="Times New Roman"/>
              </a:rPr>
              <a:t>sangik,  furono conosciuti </a:t>
            </a:r>
            <a:r>
              <a:rPr sz="1200" dirty="0">
                <a:latin typeface="Times New Roman"/>
                <a:cs typeface="Times New Roman"/>
              </a:rPr>
              <a:t>con il nome di Anditi. </a:t>
            </a:r>
            <a:r>
              <a:rPr sz="1200" spc="-5" dirty="0">
                <a:latin typeface="Times New Roman"/>
                <a:cs typeface="Times New Roman"/>
              </a:rPr>
              <a:t>Da questa regione </a:t>
            </a:r>
            <a:r>
              <a:rPr sz="1200" dirty="0">
                <a:latin typeface="Times New Roman"/>
                <a:cs typeface="Times New Roman"/>
              </a:rPr>
              <a:t>partirono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e le donne </a:t>
            </a:r>
            <a:r>
              <a:rPr sz="1200" spc="-5" dirty="0">
                <a:latin typeface="Times New Roman"/>
                <a:cs typeface="Times New Roman"/>
              </a:rPr>
              <a:t>che iniziarono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storici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accelerarono </a:t>
            </a:r>
            <a:r>
              <a:rPr sz="1200" dirty="0">
                <a:latin typeface="Times New Roman"/>
                <a:cs typeface="Times New Roman"/>
              </a:rPr>
              <a:t>enormemente 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culturale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(868.2) 78:0.2 </a:t>
            </a:r>
            <a:r>
              <a:rPr sz="1200" spc="-5" dirty="0">
                <a:latin typeface="Times New Roman"/>
                <a:cs typeface="Times New Roman"/>
              </a:rPr>
              <a:t>Questo fascicolo descrive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planetaria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viola, cominciando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l’errore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Adamo,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circa</a:t>
            </a:r>
            <a:endParaRPr sz="1200">
              <a:latin typeface="Times New Roman"/>
              <a:cs typeface="Times New Roman"/>
            </a:endParaRPr>
          </a:p>
          <a:p>
            <a:pPr marL="76200" marR="33401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35.000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a.C., e </a:t>
            </a:r>
            <a:r>
              <a:rPr sz="1200" spc="-5" dirty="0">
                <a:latin typeface="Times New Roman"/>
                <a:cs typeface="Times New Roman"/>
              </a:rPr>
              <a:t>proseguendo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amalgamazione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nodite e </a:t>
            </a:r>
            <a:r>
              <a:rPr sz="1200" spc="-5" dirty="0">
                <a:latin typeface="Times New Roman"/>
                <a:cs typeface="Times New Roman"/>
              </a:rPr>
              <a:t>sangik, </a:t>
            </a:r>
            <a:r>
              <a:rPr sz="1200" dirty="0">
                <a:latin typeface="Times New Roman"/>
                <a:cs typeface="Times New Roman"/>
              </a:rPr>
              <a:t>circa 15.000 anni a.C., </a:t>
            </a:r>
            <a:r>
              <a:rPr sz="1200" spc="-5" dirty="0">
                <a:latin typeface="Times New Roman"/>
                <a:cs typeface="Times New Roman"/>
              </a:rPr>
              <a:t>per formare </a:t>
            </a:r>
            <a:r>
              <a:rPr sz="1200" dirty="0">
                <a:latin typeface="Times New Roman"/>
                <a:cs typeface="Times New Roman"/>
              </a:rPr>
              <a:t>i popoli  </a:t>
            </a:r>
            <a:r>
              <a:rPr sz="1200" spc="-5" dirty="0">
                <a:latin typeface="Times New Roman"/>
                <a:cs typeface="Times New Roman"/>
              </a:rPr>
              <a:t>anditi, </a:t>
            </a:r>
            <a:r>
              <a:rPr sz="1200" dirty="0">
                <a:latin typeface="Times New Roman"/>
                <a:cs typeface="Times New Roman"/>
              </a:rPr>
              <a:t>e sino alla </a:t>
            </a:r>
            <a:r>
              <a:rPr sz="1200" spc="-5" dirty="0">
                <a:latin typeface="Times New Roman"/>
                <a:cs typeface="Times New Roman"/>
              </a:rPr>
              <a:t>sua scomparsa finale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residenza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Mesopotamia, circa </a:t>
            </a:r>
            <a:r>
              <a:rPr sz="1200" dirty="0">
                <a:latin typeface="Times New Roman"/>
                <a:cs typeface="Times New Roman"/>
              </a:rPr>
              <a:t>2.000 </a:t>
            </a:r>
            <a:r>
              <a:rPr sz="1200" spc="-5" dirty="0">
                <a:latin typeface="Times New Roman"/>
                <a:cs typeface="Times New Roman"/>
              </a:rPr>
              <a:t>anni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a.C.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Ripartizione razziale 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culturale</a:t>
            </a:r>
            <a:endParaRPr sz="1600">
              <a:latin typeface="Times New Roman"/>
              <a:cs typeface="Times New Roman"/>
            </a:endParaRPr>
          </a:p>
          <a:p>
            <a:pPr marL="76200" marR="14478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(868.3) 78:1.1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le menti e la </a:t>
            </a:r>
            <a:r>
              <a:rPr sz="1200" spc="-5" dirty="0">
                <a:latin typeface="Times New Roman"/>
                <a:cs typeface="Times New Roman"/>
              </a:rPr>
              <a:t>morale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fossero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basso </a:t>
            </a:r>
            <a:r>
              <a:rPr sz="1200" dirty="0">
                <a:latin typeface="Times New Roman"/>
                <a:cs typeface="Times New Roman"/>
              </a:rPr>
              <a:t>livello al </a:t>
            </a:r>
            <a:r>
              <a:rPr sz="1200" spc="-5" dirty="0">
                <a:latin typeface="Times New Roman"/>
                <a:cs typeface="Times New Roman"/>
              </a:rPr>
              <a:t>momento dell’arrivo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Adamo, l’evoluzione fisica  era proseguita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essere minimamente pregiudicata dalla crisi </a:t>
            </a:r>
            <a:r>
              <a:rPr sz="1200" dirty="0">
                <a:latin typeface="Times New Roman"/>
                <a:cs typeface="Times New Roman"/>
              </a:rPr>
              <a:t>della ribellione di </a:t>
            </a:r>
            <a:r>
              <a:rPr sz="1200" spc="-5" dirty="0">
                <a:latin typeface="Times New Roman"/>
                <a:cs typeface="Times New Roman"/>
              </a:rPr>
              <a:t>Caligastia.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contributo 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status  biologico delle </a:t>
            </a:r>
            <a:r>
              <a:rPr sz="1200" dirty="0">
                <a:latin typeface="Times New Roman"/>
                <a:cs typeface="Times New Roman"/>
              </a:rPr>
              <a:t>razze,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parziale fallimento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impresa, </a:t>
            </a:r>
            <a:r>
              <a:rPr sz="1200" dirty="0">
                <a:latin typeface="Times New Roman"/>
                <a:cs typeface="Times New Roman"/>
              </a:rPr>
              <a:t>elevò </a:t>
            </a:r>
            <a:r>
              <a:rPr sz="1200" spc="-5" dirty="0">
                <a:latin typeface="Times New Roman"/>
                <a:cs typeface="Times New Roman"/>
              </a:rPr>
              <a:t>enormemente </a:t>
            </a:r>
            <a:r>
              <a:rPr sz="1200" dirty="0">
                <a:latin typeface="Times New Roman"/>
                <a:cs typeface="Times New Roman"/>
              </a:rPr>
              <a:t>la popolazione di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35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(868.4) 78:1.2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portarono </a:t>
            </a:r>
            <a:r>
              <a:rPr sz="1200" dirty="0">
                <a:latin typeface="Times New Roman"/>
                <a:cs typeface="Times New Roman"/>
              </a:rPr>
              <a:t>anche un contributo </a:t>
            </a:r>
            <a:r>
              <a:rPr sz="1200" spc="-5" dirty="0">
                <a:latin typeface="Times New Roman"/>
                <a:cs typeface="Times New Roman"/>
              </a:rPr>
              <a:t>prezioso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progresso sociale, morale ed intellettuale dell’umanità;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civiltà fu immensamente vivificata dalla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dei loro discendenti. Ma trentacinquemila anni </a:t>
            </a:r>
            <a:r>
              <a:rPr sz="1200" dirty="0">
                <a:latin typeface="Times New Roman"/>
                <a:cs typeface="Times New Roman"/>
              </a:rPr>
              <a:t>fa il mondo nel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insieme  </a:t>
            </a:r>
            <a:r>
              <a:rPr sz="1200" spc="-5" dirty="0">
                <a:latin typeface="Times New Roman"/>
                <a:cs typeface="Times New Roman"/>
              </a:rPr>
              <a:t>possedeva </a:t>
            </a:r>
            <a:r>
              <a:rPr sz="1200" dirty="0">
                <a:latin typeface="Times New Roman"/>
                <a:cs typeface="Times New Roman"/>
              </a:rPr>
              <a:t>poca </a:t>
            </a:r>
            <a:r>
              <a:rPr sz="1200" spc="-5" dirty="0">
                <a:latin typeface="Times New Roman"/>
                <a:cs typeface="Times New Roman"/>
              </a:rPr>
              <a:t>cultura. Alcuni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civiltà esistevano </a:t>
            </a:r>
            <a:r>
              <a:rPr sz="1200" dirty="0">
                <a:latin typeface="Times New Roman"/>
                <a:cs typeface="Times New Roman"/>
              </a:rPr>
              <a:t>qua e là, 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Urantia </a:t>
            </a:r>
            <a:r>
              <a:rPr sz="1200" spc="-5" dirty="0">
                <a:latin typeface="Times New Roman"/>
                <a:cs typeface="Times New Roman"/>
              </a:rPr>
              <a:t>languiva allo stato </a:t>
            </a:r>
            <a:r>
              <a:rPr sz="1200" dirty="0">
                <a:latin typeface="Times New Roman"/>
                <a:cs typeface="Times New Roman"/>
              </a:rPr>
              <a:t>selvaggio.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ripartizione razziale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culturale era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seguente: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4979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22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(868.5) 78:1.3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 razza </a:t>
            </a:r>
            <a:r>
              <a:rPr sz="1200" i="1" dirty="0">
                <a:latin typeface="Times New Roman"/>
                <a:cs typeface="Times New Roman"/>
              </a:rPr>
              <a:t>viola — </a:t>
            </a:r>
            <a:r>
              <a:rPr sz="1200" i="1" spc="-5" dirty="0">
                <a:latin typeface="Times New Roman"/>
                <a:cs typeface="Times New Roman"/>
              </a:rPr>
              <a:t>Gli </a:t>
            </a:r>
            <a:r>
              <a:rPr sz="1200" i="1" dirty="0">
                <a:latin typeface="Times New Roman"/>
                <a:cs typeface="Times New Roman"/>
              </a:rPr>
              <a:t>Adamiti e gli </a:t>
            </a:r>
            <a:r>
              <a:rPr sz="1200" i="1" spc="-5" dirty="0">
                <a:latin typeface="Times New Roman"/>
                <a:cs typeface="Times New Roman"/>
              </a:rPr>
              <a:t>Adamsoniti.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principale </a:t>
            </a:r>
            <a:r>
              <a:rPr sz="1200" dirty="0">
                <a:latin typeface="Times New Roman"/>
                <a:cs typeface="Times New Roman"/>
              </a:rPr>
              <a:t>centro di cultura </a:t>
            </a:r>
            <a:r>
              <a:rPr sz="1200" spc="-5" dirty="0">
                <a:latin typeface="Times New Roman"/>
                <a:cs typeface="Times New Roman"/>
              </a:rPr>
              <a:t>adamita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nel secondo  giardino, situato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triangolo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fiumi Tigri ed Eufrate; questa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culla delle civiltà </a:t>
            </a:r>
            <a:r>
              <a:rPr sz="1200" dirty="0">
                <a:latin typeface="Times New Roman"/>
                <a:cs typeface="Times New Roman"/>
              </a:rPr>
              <a:t>occidentale e  </a:t>
            </a:r>
            <a:r>
              <a:rPr sz="1200" spc="-5" dirty="0">
                <a:latin typeface="Times New Roman"/>
                <a:cs typeface="Times New Roman"/>
              </a:rPr>
              <a:t>indiana.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secondario o </a:t>
            </a:r>
            <a:r>
              <a:rPr sz="1200" spc="-5" dirty="0">
                <a:latin typeface="Times New Roman"/>
                <a:cs typeface="Times New Roman"/>
              </a:rPr>
              <a:t>nordico della </a:t>
            </a:r>
            <a:r>
              <a:rPr sz="1200" dirty="0">
                <a:latin typeface="Times New Roman"/>
                <a:cs typeface="Times New Roman"/>
              </a:rPr>
              <a:t>razza viola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quartier </a:t>
            </a:r>
            <a:r>
              <a:rPr sz="1200" spc="-5" dirty="0">
                <a:latin typeface="Times New Roman"/>
                <a:cs typeface="Times New Roman"/>
              </a:rPr>
              <a:t>generale adamsonita, situato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est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riva  meridionale del Mar </a:t>
            </a:r>
            <a:r>
              <a:rPr sz="1200" dirty="0">
                <a:latin typeface="Times New Roman"/>
                <a:cs typeface="Times New Roman"/>
              </a:rPr>
              <a:t>Caspio, vicino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monti </a:t>
            </a:r>
            <a:r>
              <a:rPr sz="1200" spc="-5" dirty="0">
                <a:latin typeface="Times New Roman"/>
                <a:cs typeface="Times New Roman"/>
              </a:rPr>
              <a:t>Kopet. Da questi </a:t>
            </a:r>
            <a:r>
              <a:rPr sz="1200" dirty="0">
                <a:latin typeface="Times New Roman"/>
                <a:cs typeface="Times New Roman"/>
              </a:rPr>
              <a:t>due centri </a:t>
            </a:r>
            <a:r>
              <a:rPr sz="1200" spc="-5" dirty="0">
                <a:latin typeface="Times New Roman"/>
                <a:cs typeface="Times New Roman"/>
              </a:rPr>
              <a:t>si diffusero nei </a:t>
            </a:r>
            <a:r>
              <a:rPr sz="1200" dirty="0">
                <a:latin typeface="Times New Roman"/>
                <a:cs typeface="Times New Roman"/>
              </a:rPr>
              <a:t>paesi circostanti la </a:t>
            </a:r>
            <a:r>
              <a:rPr sz="1200" spc="-5" dirty="0">
                <a:latin typeface="Times New Roman"/>
                <a:cs typeface="Times New Roman"/>
              </a:rPr>
              <a:t>cultura  ed </a:t>
            </a:r>
            <a:r>
              <a:rPr sz="1200" dirty="0">
                <a:latin typeface="Times New Roman"/>
                <a:cs typeface="Times New Roman"/>
              </a:rPr>
              <a:t>il plasma </a:t>
            </a:r>
            <a:r>
              <a:rPr sz="1200" spc="-5" dirty="0">
                <a:latin typeface="Times New Roman"/>
                <a:cs typeface="Times New Roman"/>
              </a:rPr>
              <a:t>vitale che </a:t>
            </a:r>
            <a:r>
              <a:rPr sz="1200" dirty="0">
                <a:latin typeface="Times New Roman"/>
                <a:cs typeface="Times New Roman"/>
              </a:rPr>
              <a:t>vivificarono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immediatamente tutte 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razze.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8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(868.6) 78:1.4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Presumeri </a:t>
            </a:r>
            <a:r>
              <a:rPr sz="1200" i="1" dirty="0">
                <a:latin typeface="Times New Roman"/>
                <a:cs typeface="Times New Roman"/>
              </a:rPr>
              <a:t>ed altri Noditi. </a:t>
            </a:r>
            <a:r>
              <a:rPr sz="1200" spc="-5" dirty="0">
                <a:latin typeface="Times New Roman"/>
                <a:cs typeface="Times New Roman"/>
              </a:rPr>
              <a:t>Erano presenti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Mesopotamia, presso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foce </a:t>
            </a:r>
            <a:r>
              <a:rPr sz="1200" dirty="0">
                <a:latin typeface="Times New Roman"/>
                <a:cs typeface="Times New Roman"/>
              </a:rPr>
              <a:t>dei fiumi, anche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resti  </a:t>
            </a:r>
            <a:r>
              <a:rPr sz="1200" spc="-5" dirty="0">
                <a:latin typeface="Times New Roman"/>
                <a:cs typeface="Times New Roman"/>
              </a:rPr>
              <a:t>dell’antica </a:t>
            </a:r>
            <a:r>
              <a:rPr sz="1200" dirty="0">
                <a:latin typeface="Times New Roman"/>
                <a:cs typeface="Times New Roman"/>
              </a:rPr>
              <a:t>cultura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tempi di </a:t>
            </a:r>
            <a:r>
              <a:rPr sz="1200" spc="-5" dirty="0">
                <a:latin typeface="Times New Roman"/>
                <a:cs typeface="Times New Roman"/>
              </a:rPr>
              <a:t>Dalamatia.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trascorrere </a:t>
            </a:r>
            <a:r>
              <a:rPr sz="1200" dirty="0">
                <a:latin typeface="Times New Roman"/>
                <a:cs typeface="Times New Roman"/>
              </a:rPr>
              <a:t>dei millenni </a:t>
            </a:r>
            <a:r>
              <a:rPr sz="1200" spc="-5" dirty="0">
                <a:latin typeface="Times New Roman"/>
                <a:cs typeface="Times New Roman"/>
              </a:rPr>
              <a:t>questo gruppo si </a:t>
            </a:r>
            <a:r>
              <a:rPr sz="1200" dirty="0">
                <a:latin typeface="Times New Roman"/>
                <a:cs typeface="Times New Roman"/>
              </a:rPr>
              <a:t>mescolò </a:t>
            </a:r>
            <a:r>
              <a:rPr sz="1200" spc="-5" dirty="0">
                <a:latin typeface="Times New Roman"/>
                <a:cs typeface="Times New Roman"/>
              </a:rPr>
              <a:t>completamente  con gli </a:t>
            </a:r>
            <a:r>
              <a:rPr sz="1200" dirty="0">
                <a:latin typeface="Times New Roman"/>
                <a:cs typeface="Times New Roman"/>
              </a:rPr>
              <a:t>Adamiti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nord, ma non </a:t>
            </a:r>
            <a:r>
              <a:rPr sz="1200" spc="-5" dirty="0">
                <a:latin typeface="Times New Roman"/>
                <a:cs typeface="Times New Roman"/>
              </a:rPr>
              <a:t>perse </a:t>
            </a:r>
            <a:r>
              <a:rPr sz="1200" dirty="0">
                <a:latin typeface="Times New Roman"/>
                <a:cs typeface="Times New Roman"/>
              </a:rPr>
              <a:t>mai interamente le </a:t>
            </a:r>
            <a:r>
              <a:rPr sz="1200" spc="-5" dirty="0">
                <a:latin typeface="Times New Roman"/>
                <a:cs typeface="Times New Roman"/>
              </a:rPr>
              <a:t>sue tradizioni nodite. Vari altri gruppi </a:t>
            </a:r>
            <a:r>
              <a:rPr sz="1200" dirty="0">
                <a:latin typeface="Times New Roman"/>
                <a:cs typeface="Times New Roman"/>
              </a:rPr>
              <a:t>noditi che </a:t>
            </a:r>
            <a:r>
              <a:rPr sz="1200" spc="-5" dirty="0">
                <a:latin typeface="Times New Roman"/>
                <a:cs typeface="Times New Roman"/>
              </a:rPr>
              <a:t>si erano  </a:t>
            </a:r>
            <a:r>
              <a:rPr sz="1200" dirty="0">
                <a:latin typeface="Times New Roman"/>
                <a:cs typeface="Times New Roman"/>
              </a:rPr>
              <a:t>stabiliti nel </a:t>
            </a:r>
            <a:r>
              <a:rPr sz="1200" spc="-5" dirty="0">
                <a:latin typeface="Times New Roman"/>
                <a:cs typeface="Times New Roman"/>
              </a:rPr>
              <a:t>Levante </a:t>
            </a:r>
            <a:r>
              <a:rPr sz="1200" dirty="0">
                <a:latin typeface="Times New Roman"/>
                <a:cs typeface="Times New Roman"/>
              </a:rPr>
              <a:t>furono in </a:t>
            </a:r>
            <a:r>
              <a:rPr sz="1200" spc="-5" dirty="0">
                <a:latin typeface="Times New Roman"/>
                <a:cs typeface="Times New Roman"/>
              </a:rPr>
              <a:t>generale assorbiti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razza </a:t>
            </a:r>
            <a:r>
              <a:rPr sz="1200" dirty="0">
                <a:latin typeface="Times New Roman"/>
                <a:cs typeface="Times New Roman"/>
              </a:rPr>
              <a:t>viola </a:t>
            </a:r>
            <a:r>
              <a:rPr sz="1200" spc="-5" dirty="0">
                <a:latin typeface="Times New Roman"/>
                <a:cs typeface="Times New Roman"/>
              </a:rPr>
              <a:t>nel corso della sua </a:t>
            </a:r>
            <a:r>
              <a:rPr sz="1200" dirty="0">
                <a:latin typeface="Times New Roman"/>
                <a:cs typeface="Times New Roman"/>
              </a:rPr>
              <a:t>espansione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35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(869.1) 78:1.5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Gli Andoniti </a:t>
            </a:r>
            <a:r>
              <a:rPr sz="1200" spc="-5" dirty="0">
                <a:latin typeface="Times New Roman"/>
                <a:cs typeface="Times New Roman"/>
              </a:rPr>
              <a:t>mantennero </a:t>
            </a:r>
            <a:r>
              <a:rPr sz="1200" dirty="0">
                <a:latin typeface="Times New Roman"/>
                <a:cs typeface="Times New Roman"/>
              </a:rPr>
              <a:t>cinque o </a:t>
            </a:r>
            <a:r>
              <a:rPr sz="1200" spc="-5" dirty="0">
                <a:latin typeface="Times New Roman"/>
                <a:cs typeface="Times New Roman"/>
              </a:rPr>
              <a:t>sei insediamenti abbastanza rappresentativi </a:t>
            </a:r>
            <a:r>
              <a:rPr sz="1200" dirty="0">
                <a:latin typeface="Times New Roman"/>
                <a:cs typeface="Times New Roman"/>
              </a:rPr>
              <a:t>a nord e </a:t>
            </a:r>
            <a:r>
              <a:rPr sz="1200" spc="-5" dirty="0">
                <a:latin typeface="Times New Roman"/>
                <a:cs typeface="Times New Roman"/>
              </a:rPr>
              <a:t>ad est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di Adamson. </a:t>
            </a:r>
            <a:r>
              <a:rPr sz="1200" spc="-5" dirty="0">
                <a:latin typeface="Times New Roman"/>
                <a:cs typeface="Times New Roman"/>
              </a:rPr>
              <a:t>Essi erano sparsi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Turkestan, mentre loro </a:t>
            </a:r>
            <a:r>
              <a:rPr sz="1200" spc="-5" dirty="0">
                <a:latin typeface="Times New Roman"/>
                <a:cs typeface="Times New Roman"/>
              </a:rPr>
              <a:t>gruppi isolati persisterono </a:t>
            </a:r>
            <a:r>
              <a:rPr sz="1200" dirty="0">
                <a:latin typeface="Times New Roman"/>
                <a:cs typeface="Times New Roman"/>
              </a:rPr>
              <a:t>in tutta  </a:t>
            </a:r>
            <a:r>
              <a:rPr sz="1200" spc="-5" dirty="0">
                <a:latin typeface="Times New Roman"/>
                <a:cs typeface="Times New Roman"/>
              </a:rPr>
              <a:t>l’Eurasia, specialmente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montuose. </a:t>
            </a:r>
            <a:r>
              <a:rPr sz="1200" spc="-5" dirty="0">
                <a:latin typeface="Times New Roman"/>
                <a:cs typeface="Times New Roman"/>
              </a:rPr>
              <a:t>Questi aborigeni </a:t>
            </a:r>
            <a:r>
              <a:rPr sz="1200" dirty="0">
                <a:latin typeface="Times New Roman"/>
                <a:cs typeface="Times New Roman"/>
              </a:rPr>
              <a:t>occupavano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regioni settentrionali del  continente eurasiano, </a:t>
            </a:r>
            <a:r>
              <a:rPr sz="1200" dirty="0">
                <a:latin typeface="Times New Roman"/>
                <a:cs typeface="Times New Roman"/>
              </a:rPr>
              <a:t>così come </a:t>
            </a:r>
            <a:r>
              <a:rPr sz="1200" spc="-5" dirty="0">
                <a:latin typeface="Times New Roman"/>
                <a:cs typeface="Times New Roman"/>
              </a:rPr>
              <a:t>l’Islanda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Groenlandia,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erano stati cacciati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dalle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pianure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dell’Europa dagli </a:t>
            </a:r>
            <a:r>
              <a:rPr sz="1200" dirty="0">
                <a:latin typeface="Times New Roman"/>
                <a:cs typeface="Times New Roman"/>
              </a:rPr>
              <a:t>uomini blu e </a:t>
            </a:r>
            <a:r>
              <a:rPr sz="1200" spc="-5" dirty="0">
                <a:latin typeface="Times New Roman"/>
                <a:cs typeface="Times New Roman"/>
              </a:rPr>
              <a:t>dalle valli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fiumi </a:t>
            </a:r>
            <a:r>
              <a:rPr sz="1200" dirty="0">
                <a:latin typeface="Times New Roman"/>
                <a:cs typeface="Times New Roman"/>
              </a:rPr>
              <a:t>della lontana </a:t>
            </a:r>
            <a:r>
              <a:rPr sz="1200" spc="-5" dirty="0">
                <a:latin typeface="Times New Roman"/>
                <a:cs typeface="Times New Roman"/>
              </a:rPr>
              <a:t>Asia dalla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gialla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espansione.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(869.2) 78:1.6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Gli </a:t>
            </a:r>
            <a:r>
              <a:rPr sz="1200" i="1" dirty="0">
                <a:latin typeface="Times New Roman"/>
                <a:cs typeface="Times New Roman"/>
              </a:rPr>
              <a:t>uomini </a:t>
            </a:r>
            <a:r>
              <a:rPr sz="1200" i="1" spc="-5" dirty="0">
                <a:latin typeface="Times New Roman"/>
                <a:cs typeface="Times New Roman"/>
              </a:rPr>
              <a:t>rossi </a:t>
            </a:r>
            <a:r>
              <a:rPr sz="1200" spc="-5" dirty="0">
                <a:latin typeface="Times New Roman"/>
                <a:cs typeface="Times New Roman"/>
              </a:rPr>
              <a:t>occupavano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Americhe,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stati cacciati </a:t>
            </a:r>
            <a:r>
              <a:rPr sz="1200" dirty="0">
                <a:latin typeface="Times New Roman"/>
                <a:cs typeface="Times New Roman"/>
              </a:rPr>
              <a:t>dall’Asia più di cinquantamila </a:t>
            </a:r>
            <a:r>
              <a:rPr sz="1200" spc="-5" dirty="0">
                <a:latin typeface="Times New Roman"/>
                <a:cs typeface="Times New Roman"/>
              </a:rPr>
              <a:t>anni  prima dell’arrivo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19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(869.3) 78:1.7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La razza gialla.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cinesi erano ben stabiliti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controllo dell’Asia orientale.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insediamenti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avanzati erano </a:t>
            </a:r>
            <a:r>
              <a:rPr sz="1200" dirty="0">
                <a:latin typeface="Times New Roman"/>
                <a:cs typeface="Times New Roman"/>
              </a:rPr>
              <a:t>situati a </a:t>
            </a:r>
            <a:r>
              <a:rPr sz="1200" spc="-5" dirty="0">
                <a:latin typeface="Times New Roman"/>
                <a:cs typeface="Times New Roman"/>
              </a:rPr>
              <a:t>nordovest </a:t>
            </a:r>
            <a:r>
              <a:rPr sz="1200" dirty="0">
                <a:latin typeface="Times New Roman"/>
                <a:cs typeface="Times New Roman"/>
              </a:rPr>
              <a:t>della Cina </a:t>
            </a:r>
            <a:r>
              <a:rPr sz="1200" spc="-5" dirty="0">
                <a:latin typeface="Times New Roman"/>
                <a:cs typeface="Times New Roman"/>
              </a:rPr>
              <a:t>moderna, nelle regioni adiacenti 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Tibet.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31809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6616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(869.4) 78:1.8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La razza blu.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blu </a:t>
            </a:r>
            <a:r>
              <a:rPr sz="1200" spc="-5" dirty="0">
                <a:latin typeface="Times New Roman"/>
                <a:cs typeface="Times New Roman"/>
              </a:rPr>
              <a:t>erano sparsi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l’Europa,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loro centri migliori </a:t>
            </a:r>
            <a:r>
              <a:rPr sz="1200" dirty="0">
                <a:latin typeface="Times New Roman"/>
                <a:cs typeface="Times New Roman"/>
              </a:rPr>
              <a:t>di cultura </a:t>
            </a:r>
            <a:r>
              <a:rPr sz="1200" spc="-5" dirty="0">
                <a:latin typeface="Times New Roman"/>
                <a:cs typeface="Times New Roman"/>
              </a:rPr>
              <a:t>erano  situati nelle valli </a:t>
            </a:r>
            <a:r>
              <a:rPr sz="1200" dirty="0">
                <a:latin typeface="Times New Roman"/>
                <a:cs typeface="Times New Roman"/>
              </a:rPr>
              <a:t>allora fertili </a:t>
            </a:r>
            <a:r>
              <a:rPr sz="1200" spc="-5" dirty="0">
                <a:latin typeface="Times New Roman"/>
                <a:cs typeface="Times New Roman"/>
              </a:rPr>
              <a:t>del bacino mediterraneo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nordovest dell’Europa. L’assorbimento </a:t>
            </a:r>
            <a:r>
              <a:rPr sz="1200" dirty="0">
                <a:latin typeface="Times New Roman"/>
                <a:cs typeface="Times New Roman"/>
              </a:rPr>
              <a:t>del popolo del  </a:t>
            </a:r>
            <a:r>
              <a:rPr sz="1200" spc="-5" dirty="0">
                <a:latin typeface="Times New Roman"/>
                <a:cs typeface="Times New Roman"/>
              </a:rPr>
              <a:t>Neandertal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grandemente ritardato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degli </a:t>
            </a:r>
            <a:r>
              <a:rPr sz="1200" dirty="0">
                <a:latin typeface="Times New Roman"/>
                <a:cs typeface="Times New Roman"/>
              </a:rPr>
              <a:t>uomini blu, ma </a:t>
            </a:r>
            <a:r>
              <a:rPr sz="1200" spc="-5" dirty="0">
                <a:latin typeface="Times New Roman"/>
                <a:cs typeface="Times New Roman"/>
              </a:rPr>
              <a:t>esso era </a:t>
            </a:r>
            <a:r>
              <a:rPr sz="1200" dirty="0">
                <a:latin typeface="Times New Roman"/>
                <a:cs typeface="Times New Roman"/>
              </a:rPr>
              <a:t>d’altronde il più </a:t>
            </a:r>
            <a:r>
              <a:rPr sz="1200" spc="-5" dirty="0">
                <a:latin typeface="Times New Roman"/>
                <a:cs typeface="Times New Roman"/>
              </a:rPr>
              <a:t>dinamico,  avventuroso ed </a:t>
            </a:r>
            <a:r>
              <a:rPr sz="1200" dirty="0">
                <a:latin typeface="Times New Roman"/>
                <a:cs typeface="Times New Roman"/>
              </a:rPr>
              <a:t>incline </a:t>
            </a:r>
            <a:r>
              <a:rPr sz="1200" spc="-5" dirty="0">
                <a:latin typeface="Times New Roman"/>
                <a:cs typeface="Times New Roman"/>
              </a:rPr>
              <a:t>all’esplorazione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popoli evoluzionari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dell’Eurasia.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5073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(869.5) 78:1.9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L’India predavidica.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mescolanza complessa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in India — </a:t>
            </a:r>
            <a:r>
              <a:rPr sz="1200" spc="-5" dirty="0">
                <a:latin typeface="Times New Roman"/>
                <a:cs typeface="Times New Roman"/>
              </a:rPr>
              <a:t>comprendente </a:t>
            </a:r>
            <a:r>
              <a:rPr sz="1200" dirty="0">
                <a:latin typeface="Times New Roman"/>
                <a:cs typeface="Times New Roman"/>
              </a:rPr>
              <a:t>tutte le razze </a:t>
            </a:r>
            <a:r>
              <a:rPr sz="1200" spc="-5" dirty="0">
                <a:latin typeface="Times New Roman"/>
                <a:cs typeface="Times New Roman"/>
              </a:rPr>
              <a:t>della  terra,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soprattutto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verde, l’arancio </a:t>
            </a:r>
            <a:r>
              <a:rPr sz="1200" dirty="0">
                <a:latin typeface="Times New Roman"/>
                <a:cs typeface="Times New Roman"/>
              </a:rPr>
              <a:t>e la nera — </a:t>
            </a:r>
            <a:r>
              <a:rPr sz="1200" spc="-5" dirty="0">
                <a:latin typeface="Times New Roman"/>
                <a:cs typeface="Times New Roman"/>
              </a:rPr>
              <a:t>manteneva </a:t>
            </a:r>
            <a:r>
              <a:rPr sz="1200" dirty="0">
                <a:latin typeface="Times New Roman"/>
                <a:cs typeface="Times New Roman"/>
              </a:rPr>
              <a:t>una cultura </a:t>
            </a:r>
            <a:r>
              <a:rPr sz="1200" spc="-5" dirty="0">
                <a:latin typeface="Times New Roman"/>
                <a:cs typeface="Times New Roman"/>
              </a:rPr>
              <a:t>leggermente </a:t>
            </a:r>
            <a:r>
              <a:rPr sz="1200" dirty="0">
                <a:latin typeface="Times New Roman"/>
                <a:cs typeface="Times New Roman"/>
              </a:rPr>
              <a:t>superiore a </a:t>
            </a:r>
            <a:r>
              <a:rPr sz="1200" spc="-5" dirty="0">
                <a:latin typeface="Times New Roman"/>
                <a:cs typeface="Times New Roman"/>
              </a:rPr>
              <a:t>quella delle  regioni esterne.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08000" marR="6800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(869.6) 78:1.10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i="1" spc="-5" dirty="0">
                <a:latin typeface="Times New Roman"/>
                <a:cs typeface="Times New Roman"/>
              </a:rPr>
              <a:t>La civiltà </a:t>
            </a:r>
            <a:r>
              <a:rPr sz="1200" i="1" spc="-10" dirty="0">
                <a:latin typeface="Times New Roman"/>
                <a:cs typeface="Times New Roman"/>
              </a:rPr>
              <a:t>del </a:t>
            </a:r>
            <a:r>
              <a:rPr sz="1200" i="1" dirty="0">
                <a:latin typeface="Times New Roman"/>
                <a:cs typeface="Times New Roman"/>
              </a:rPr>
              <a:t>Sahara. </a:t>
            </a:r>
            <a:r>
              <a:rPr sz="1200" spc="-5" dirty="0">
                <a:latin typeface="Times New Roman"/>
                <a:cs typeface="Times New Roman"/>
              </a:rPr>
              <a:t>Gli elementi superiori </a:t>
            </a:r>
            <a:r>
              <a:rPr sz="1200" dirty="0">
                <a:latin typeface="Times New Roman"/>
                <a:cs typeface="Times New Roman"/>
              </a:rPr>
              <a:t>della razza </a:t>
            </a:r>
            <a:r>
              <a:rPr sz="1200" spc="-5" dirty="0">
                <a:latin typeface="Times New Roman"/>
                <a:cs typeface="Times New Roman"/>
              </a:rPr>
              <a:t>indaco avevano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insediamenti più  </a:t>
            </a:r>
            <a:r>
              <a:rPr sz="1200" spc="-5" dirty="0">
                <a:latin typeface="Times New Roman"/>
                <a:cs typeface="Times New Roman"/>
              </a:rPr>
              <a:t>progressivi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è ora 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deserto del </a:t>
            </a:r>
            <a:r>
              <a:rPr sz="1200" spc="-5" dirty="0">
                <a:latin typeface="Times New Roman"/>
                <a:cs typeface="Times New Roman"/>
              </a:rPr>
              <a:t>Sahara. Questo gruppo indaco-nero conteneva </a:t>
            </a:r>
            <a:r>
              <a:rPr sz="1200" dirty="0">
                <a:latin typeface="Times New Roman"/>
                <a:cs typeface="Times New Roman"/>
              </a:rPr>
              <a:t>numerose linee 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arancio </a:t>
            </a:r>
            <a:r>
              <a:rPr sz="1200" dirty="0">
                <a:latin typeface="Times New Roman"/>
                <a:cs typeface="Times New Roman"/>
              </a:rPr>
              <a:t>e verde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scomparse.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56261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(869.7) 78:1.11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bacino mediterraneo.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più </a:t>
            </a:r>
            <a:r>
              <a:rPr sz="1200" spc="-5" dirty="0">
                <a:latin typeface="Times New Roman"/>
                <a:cs typeface="Times New Roman"/>
              </a:rPr>
              <a:t>altamente mescolata </a:t>
            </a:r>
            <a:r>
              <a:rPr sz="1200" dirty="0">
                <a:latin typeface="Times New Roman"/>
                <a:cs typeface="Times New Roman"/>
              </a:rPr>
              <a:t>fuori </a:t>
            </a:r>
            <a:r>
              <a:rPr sz="1200" spc="-5" dirty="0">
                <a:latin typeface="Times New Roman"/>
                <a:cs typeface="Times New Roman"/>
              </a:rPr>
              <a:t>dell’India occupava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ora il  </a:t>
            </a:r>
            <a:r>
              <a:rPr sz="1200" spc="-5" dirty="0">
                <a:latin typeface="Times New Roman"/>
                <a:cs typeface="Times New Roman"/>
              </a:rPr>
              <a:t>bacino mediterraneo. Qui degli </a:t>
            </a:r>
            <a:r>
              <a:rPr sz="1200" dirty="0">
                <a:latin typeface="Times New Roman"/>
                <a:cs typeface="Times New Roman"/>
              </a:rPr>
              <a:t>uomini blu </a:t>
            </a:r>
            <a:r>
              <a:rPr sz="1200" spc="-5" dirty="0">
                <a:latin typeface="Times New Roman"/>
                <a:cs typeface="Times New Roman"/>
              </a:rPr>
              <a:t>provenienti dal </a:t>
            </a:r>
            <a:r>
              <a:rPr sz="1200" dirty="0">
                <a:latin typeface="Times New Roman"/>
                <a:cs typeface="Times New Roman"/>
              </a:rPr>
              <a:t>nord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Sahariani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sud s’incontrarono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si mescolarono con Noditi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Adamiti provenienti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dall’est.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(869.8) 78:1.12 </a:t>
            </a:r>
            <a:r>
              <a:rPr sz="1200" spc="-5" dirty="0">
                <a:latin typeface="Times New Roman"/>
                <a:cs typeface="Times New Roman"/>
              </a:rPr>
              <a:t>Questo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quadro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dell’inizio delle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espansioni della </a:t>
            </a:r>
            <a:r>
              <a:rPr sz="1200" spc="-5" dirty="0">
                <a:latin typeface="Times New Roman"/>
                <a:cs typeface="Times New Roman"/>
              </a:rPr>
              <a:t>razza viola, circa </a:t>
            </a:r>
            <a:r>
              <a:rPr sz="1200" dirty="0">
                <a:latin typeface="Times New Roman"/>
                <a:cs typeface="Times New Roman"/>
              </a:rPr>
              <a:t>venticinquemila anni </a:t>
            </a:r>
            <a:r>
              <a:rPr sz="1200" spc="-5" dirty="0">
                <a:latin typeface="Times New Roman"/>
                <a:cs typeface="Times New Roman"/>
              </a:rPr>
              <a:t>fa.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civiltà futura si </a:t>
            </a:r>
            <a:r>
              <a:rPr sz="1200" dirty="0">
                <a:latin typeface="Times New Roman"/>
                <a:cs typeface="Times New Roman"/>
              </a:rPr>
              <a:t>trovava </a:t>
            </a:r>
            <a:r>
              <a:rPr sz="1200" spc="-5" dirty="0">
                <a:latin typeface="Times New Roman"/>
                <a:cs typeface="Times New Roman"/>
              </a:rPr>
              <a:t>nel secondo giardino </a:t>
            </a:r>
            <a:r>
              <a:rPr sz="1200" dirty="0">
                <a:latin typeface="Times New Roman"/>
                <a:cs typeface="Times New Roman"/>
              </a:rPr>
              <a:t>tra i fiumi della </a:t>
            </a:r>
            <a:r>
              <a:rPr sz="1200" spc="-5" dirty="0">
                <a:latin typeface="Times New Roman"/>
                <a:cs typeface="Times New Roman"/>
              </a:rPr>
              <a:t>Mesopotamia. </a:t>
            </a:r>
            <a:r>
              <a:rPr sz="1200" dirty="0">
                <a:latin typeface="Times New Roman"/>
                <a:cs typeface="Times New Roman"/>
              </a:rPr>
              <a:t>Qui, </a:t>
            </a:r>
            <a:r>
              <a:rPr sz="1200" spc="-5" dirty="0">
                <a:latin typeface="Times New Roman"/>
                <a:cs typeface="Times New Roman"/>
              </a:rPr>
              <a:t>nell’Asia </a:t>
            </a:r>
            <a:r>
              <a:rPr sz="1200" dirty="0">
                <a:latin typeface="Times New Roman"/>
                <a:cs typeface="Times New Roman"/>
              </a:rPr>
              <a:t>sudoccidentale,  </a:t>
            </a:r>
            <a:r>
              <a:rPr sz="1200" spc="-5" dirty="0">
                <a:latin typeface="Times New Roman"/>
                <a:cs typeface="Times New Roman"/>
              </a:rPr>
              <a:t>esisteva </a:t>
            </a:r>
            <a:r>
              <a:rPr sz="1200" dirty="0">
                <a:latin typeface="Times New Roman"/>
                <a:cs typeface="Times New Roman"/>
              </a:rPr>
              <a:t>il potenziale di una </a:t>
            </a:r>
            <a:r>
              <a:rPr sz="1200" spc="-5" dirty="0">
                <a:latin typeface="Times New Roman"/>
                <a:cs typeface="Times New Roman"/>
              </a:rPr>
              <a:t>grande civiltà, </a:t>
            </a:r>
            <a:r>
              <a:rPr sz="1200" dirty="0">
                <a:latin typeface="Times New Roman"/>
                <a:cs typeface="Times New Roman"/>
              </a:rPr>
              <a:t>la possibilità di </a:t>
            </a:r>
            <a:r>
              <a:rPr sz="1200" spc="-5" dirty="0">
                <a:latin typeface="Times New Roman"/>
                <a:cs typeface="Times New Roman"/>
              </a:rPr>
              <a:t>diffondere nel </a:t>
            </a:r>
            <a:r>
              <a:rPr sz="1200" dirty="0">
                <a:latin typeface="Times New Roman"/>
                <a:cs typeface="Times New Roman"/>
              </a:rPr>
              <a:t>mondo le idee e </a:t>
            </a:r>
            <a:r>
              <a:rPr sz="1200" spc="-5" dirty="0">
                <a:latin typeface="Times New Roman"/>
                <a:cs typeface="Times New Roman"/>
              </a:rPr>
              <a:t>gli ideali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preservati dai  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tempi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Eden.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325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711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(869.9) 78:1.13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avevano lasciato dietro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progenie limitata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potente,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osservatori celesti su Urantia  aspettavano con ansia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vedere come se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sarebbero </a:t>
            </a:r>
            <a:r>
              <a:rPr sz="1200" spc="-5" dirty="0">
                <a:latin typeface="Times New Roman"/>
                <a:cs typeface="Times New Roman"/>
              </a:rPr>
              <a:t>cavata questi discendenti del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Figlia </a:t>
            </a:r>
            <a:r>
              <a:rPr sz="1200" spc="-5" dirty="0">
                <a:latin typeface="Times New Roman"/>
                <a:cs typeface="Times New Roman"/>
              </a:rPr>
              <a:t>Materiali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deviati.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Adamiti nel secondo</a:t>
            </a:r>
            <a:r>
              <a:rPr sz="1600" b="1" spc="3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giardino</a:t>
            </a:r>
            <a:endParaRPr sz="1600">
              <a:latin typeface="Times New Roman"/>
              <a:cs typeface="Times New Roman"/>
            </a:endParaRPr>
          </a:p>
          <a:p>
            <a:pPr marL="88900" marR="84455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(869.10) 78:2.1 </a:t>
            </a:r>
            <a:r>
              <a:rPr sz="1200" spc="-5" dirty="0">
                <a:latin typeface="Times New Roman"/>
                <a:cs typeface="Times New Roman"/>
              </a:rPr>
              <a:t>Per 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lavorarono lungo </a:t>
            </a:r>
            <a:r>
              <a:rPr sz="1200" dirty="0">
                <a:latin typeface="Times New Roman"/>
                <a:cs typeface="Times New Roman"/>
              </a:rPr>
              <a:t>i fiumi della </a:t>
            </a:r>
            <a:r>
              <a:rPr sz="1200" spc="-5" dirty="0">
                <a:latin typeface="Times New Roman"/>
                <a:cs typeface="Times New Roman"/>
              </a:rPr>
              <a:t>Mesopotamia, </a:t>
            </a:r>
            <a:r>
              <a:rPr sz="1200" dirty="0">
                <a:latin typeface="Times New Roman"/>
                <a:cs typeface="Times New Roman"/>
              </a:rPr>
              <a:t>risolvendo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problemi  </a:t>
            </a:r>
            <a:r>
              <a:rPr sz="1200" spc="-5" dirty="0">
                <a:latin typeface="Times New Roman"/>
                <a:cs typeface="Times New Roman"/>
              </a:rPr>
              <a:t>d’irrigazione </a:t>
            </a:r>
            <a:r>
              <a:rPr sz="1200" dirty="0">
                <a:latin typeface="Times New Roman"/>
                <a:cs typeface="Times New Roman"/>
              </a:rPr>
              <a:t>e di controllo delle </a:t>
            </a:r>
            <a:r>
              <a:rPr sz="1200" spc="-5" dirty="0">
                <a:latin typeface="Times New Roman"/>
                <a:cs typeface="Times New Roman"/>
              </a:rPr>
              <a:t>piene, </a:t>
            </a:r>
            <a:r>
              <a:rPr sz="1200" dirty="0">
                <a:latin typeface="Times New Roman"/>
                <a:cs typeface="Times New Roman"/>
              </a:rPr>
              <a:t>perfezionando le </a:t>
            </a:r>
            <a:r>
              <a:rPr sz="1200" spc="-5" dirty="0">
                <a:latin typeface="Times New Roman"/>
                <a:cs typeface="Times New Roman"/>
              </a:rPr>
              <a:t>difese </a:t>
            </a:r>
            <a:r>
              <a:rPr sz="1200" dirty="0">
                <a:latin typeface="Times New Roman"/>
                <a:cs typeface="Times New Roman"/>
              </a:rPr>
              <a:t>a nord e </a:t>
            </a:r>
            <a:r>
              <a:rPr sz="1200" spc="-5" dirty="0">
                <a:latin typeface="Times New Roman"/>
                <a:cs typeface="Times New Roman"/>
              </a:rPr>
              <a:t>sforzandosi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preservare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tradizioni della gloria del  primo Eden.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(869.11) 78:2.2 </a:t>
            </a:r>
            <a:r>
              <a:rPr sz="1200" spc="-5" dirty="0">
                <a:latin typeface="Times New Roman"/>
                <a:cs typeface="Times New Roman"/>
              </a:rPr>
              <a:t>L’eroismo </a:t>
            </a:r>
            <a:r>
              <a:rPr sz="1200" dirty="0">
                <a:latin typeface="Times New Roman"/>
                <a:cs typeface="Times New Roman"/>
              </a:rPr>
              <a:t>dimostrato nella </a:t>
            </a:r>
            <a:r>
              <a:rPr sz="1200" spc="-5" dirty="0">
                <a:latin typeface="Times New Roman"/>
                <a:cs typeface="Times New Roman"/>
              </a:rPr>
              <a:t>direzione del secondo giardino costituisce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epopee più </a:t>
            </a:r>
            <a:r>
              <a:rPr sz="1200" spc="-5" dirty="0">
                <a:latin typeface="Times New Roman"/>
                <a:cs typeface="Times New Roman"/>
              </a:rPr>
              <a:t>stupefacenti ed </a:t>
            </a:r>
            <a:r>
              <a:rPr sz="1200" dirty="0">
                <a:latin typeface="Times New Roman"/>
                <a:cs typeface="Times New Roman"/>
              </a:rPr>
              <a:t>ispiranti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storia di </a:t>
            </a:r>
            <a:r>
              <a:rPr sz="1200" spc="-5" dirty="0">
                <a:latin typeface="Times New Roman"/>
                <a:cs typeface="Times New Roman"/>
              </a:rPr>
              <a:t>Urantia. Queste anime splendide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persero mai </a:t>
            </a:r>
            <a:r>
              <a:rPr sz="1200" dirty="0">
                <a:latin typeface="Times New Roman"/>
                <a:cs typeface="Times New Roman"/>
              </a:rPr>
              <a:t>completamente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vista </a:t>
            </a:r>
            <a:r>
              <a:rPr sz="1200" spc="-5" dirty="0">
                <a:latin typeface="Times New Roman"/>
                <a:cs typeface="Times New Roman"/>
              </a:rPr>
              <a:t>gli scopi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missione adamica,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respinsero valorosamente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influenze delle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circostanti ed inferiori, </a:t>
            </a:r>
            <a:r>
              <a:rPr sz="1200" dirty="0">
                <a:latin typeface="Times New Roman"/>
                <a:cs typeface="Times New Roman"/>
              </a:rPr>
              <a:t>mentre inviarono </a:t>
            </a:r>
            <a:r>
              <a:rPr sz="1200" spc="-5" dirty="0">
                <a:latin typeface="Times New Roman"/>
                <a:cs typeface="Times New Roman"/>
              </a:rPr>
              <a:t>volontariamente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figlie  migliori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flusso continuo come emissari presso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della terra.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questa espansione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svuotare il </a:t>
            </a:r>
            <a:r>
              <a:rPr sz="1200" spc="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cultura,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superiori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ricostituiti.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(870.1) 78:2.3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culturale </a:t>
            </a:r>
            <a:r>
              <a:rPr sz="1200" spc="-5" dirty="0">
                <a:latin typeface="Times New Roman"/>
                <a:cs typeface="Times New Roman"/>
              </a:rPr>
              <a:t>degli Adamiti 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sopra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generale delle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razze</a:t>
            </a:r>
            <a:endParaRPr sz="1200">
              <a:latin typeface="Times New Roman"/>
              <a:cs typeface="Times New Roman"/>
            </a:endParaRPr>
          </a:p>
          <a:p>
            <a:pPr marL="88900" marR="6731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evoluzionarie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dirty="0">
                <a:latin typeface="Times New Roman"/>
                <a:cs typeface="Times New Roman"/>
              </a:rPr>
              <a:t>Solo tra </a:t>
            </a:r>
            <a:r>
              <a:rPr sz="1200" spc="-5" dirty="0">
                <a:latin typeface="Times New Roman"/>
                <a:cs typeface="Times New Roman"/>
              </a:rPr>
              <a:t>gli antichi insediamenti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Amadon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Adamsoniti c’era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civiltà comparabile. Ma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secondo Eden era </a:t>
            </a:r>
            <a:r>
              <a:rPr sz="1200" dirty="0">
                <a:latin typeface="Times New Roman"/>
                <a:cs typeface="Times New Roman"/>
              </a:rPr>
              <a:t>una struttura </a:t>
            </a:r>
            <a:r>
              <a:rPr sz="1200" spc="-5" dirty="0">
                <a:latin typeface="Times New Roman"/>
                <a:cs typeface="Times New Roman"/>
              </a:rPr>
              <a:t>artificiale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i="1" dirty="0">
                <a:latin typeface="Times New Roman"/>
                <a:cs typeface="Times New Roman"/>
              </a:rPr>
              <a:t>non </a:t>
            </a:r>
            <a:r>
              <a:rPr sz="1200" i="1" spc="-5" dirty="0">
                <a:latin typeface="Times New Roman"/>
                <a:cs typeface="Times New Roman"/>
              </a:rPr>
              <a:t>era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risultato di un’evoluzione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perciò destinata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deteriorarsi 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 livello </a:t>
            </a:r>
            <a:r>
              <a:rPr sz="1200" spc="-5" dirty="0">
                <a:latin typeface="Times New Roman"/>
                <a:cs typeface="Times New Roman"/>
              </a:rPr>
              <a:t>evoluzionario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96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(870.2) 78:2.4 </a:t>
            </a:r>
            <a:r>
              <a:rPr sz="1200" spc="-5" dirty="0">
                <a:latin typeface="Times New Roman"/>
                <a:cs typeface="Times New Roman"/>
              </a:rPr>
              <a:t>Adamo aveva lasciato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cultura intellettuale </a:t>
            </a:r>
            <a:r>
              <a:rPr sz="1200" dirty="0">
                <a:latin typeface="Times New Roman"/>
                <a:cs typeface="Times New Roman"/>
              </a:rPr>
              <a:t>e spirituale </a:t>
            </a:r>
            <a:r>
              <a:rPr sz="1200" spc="-5" dirty="0">
                <a:latin typeface="Times New Roman"/>
                <a:cs typeface="Times New Roman"/>
              </a:rPr>
              <a:t>dietro </a:t>
            </a:r>
            <a:r>
              <a:rPr sz="1200" dirty="0">
                <a:latin typeface="Times New Roman"/>
                <a:cs typeface="Times New Roman"/>
              </a:rPr>
              <a:t>di lui, ma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avanzata </a:t>
            </a:r>
            <a:r>
              <a:rPr sz="1200" spc="-5" dirty="0">
                <a:latin typeface="Times New Roman"/>
                <a:cs typeface="Times New Roman"/>
              </a:rPr>
              <a:t>nelle  applicazioni meccaniche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civiltà è limitata </a:t>
            </a:r>
            <a:r>
              <a:rPr sz="1200" spc="-5" dirty="0">
                <a:latin typeface="Times New Roman"/>
                <a:cs typeface="Times New Roman"/>
              </a:rPr>
              <a:t>dalle risorse naturali </a:t>
            </a:r>
            <a:r>
              <a:rPr sz="1200" dirty="0">
                <a:latin typeface="Times New Roman"/>
                <a:cs typeface="Times New Roman"/>
              </a:rPr>
              <a:t>disponibili, </a:t>
            </a:r>
            <a:r>
              <a:rPr sz="1200" spc="-5" dirty="0">
                <a:latin typeface="Times New Roman"/>
                <a:cs typeface="Times New Roman"/>
              </a:rPr>
              <a:t>dal genio innato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disponibilità di  tempo </a:t>
            </a:r>
            <a:r>
              <a:rPr sz="1200" spc="-5" dirty="0">
                <a:latin typeface="Times New Roman"/>
                <a:cs typeface="Times New Roman"/>
              </a:rPr>
              <a:t>sufficiente ad assicurare </a:t>
            </a:r>
            <a:r>
              <a:rPr sz="1200" dirty="0">
                <a:latin typeface="Times New Roman"/>
                <a:cs typeface="Times New Roman"/>
              </a:rPr>
              <a:t>la fruizione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invenzioni.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civiltà della razza viola </a:t>
            </a:r>
            <a:r>
              <a:rPr sz="1200" spc="-5" dirty="0">
                <a:latin typeface="Times New Roman"/>
                <a:cs typeface="Times New Roman"/>
              </a:rPr>
              <a:t>era fondata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sulle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324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1048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tradizioni 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Eden. </a:t>
            </a:r>
            <a:r>
              <a:rPr sz="1200" dirty="0">
                <a:latin typeface="Times New Roman"/>
                <a:cs typeface="Times New Roman"/>
              </a:rPr>
              <a:t>Dopo la morte di Adamo e 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queste tradizioni </a:t>
            </a:r>
            <a:r>
              <a:rPr sz="1200" spc="-5" dirty="0">
                <a:latin typeface="Times New Roman"/>
                <a:cs typeface="Times New Roman"/>
              </a:rPr>
              <a:t>si offuscarono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passare dei </a:t>
            </a:r>
            <a:r>
              <a:rPr sz="1200" dirty="0">
                <a:latin typeface="Times New Roman"/>
                <a:cs typeface="Times New Roman"/>
              </a:rPr>
              <a:t>millenni, il  </a:t>
            </a:r>
            <a:r>
              <a:rPr sz="1200" spc="-5" dirty="0">
                <a:latin typeface="Times New Roman"/>
                <a:cs typeface="Times New Roman"/>
              </a:rPr>
              <a:t>livello culturale degli </a:t>
            </a:r>
            <a:r>
              <a:rPr sz="1200" dirty="0">
                <a:latin typeface="Times New Roman"/>
                <a:cs typeface="Times New Roman"/>
              </a:rPr>
              <a:t>Adamiti </a:t>
            </a:r>
            <a:r>
              <a:rPr sz="1200" spc="-5" dirty="0">
                <a:latin typeface="Times New Roman"/>
                <a:cs typeface="Times New Roman"/>
              </a:rPr>
              <a:t>si deteriorò </a:t>
            </a:r>
            <a:r>
              <a:rPr sz="1200" dirty="0">
                <a:latin typeface="Times New Roman"/>
                <a:cs typeface="Times New Roman"/>
              </a:rPr>
              <a:t>in continuazione fino 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di mutuo equilibrio tra 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dei popoli  </a:t>
            </a:r>
            <a:r>
              <a:rPr sz="1200" spc="-5" dirty="0">
                <a:latin typeface="Times New Roman"/>
                <a:cs typeface="Times New Roman"/>
              </a:rPr>
              <a:t>circostanti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capacità culturali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naturale della </a:t>
            </a:r>
            <a:r>
              <a:rPr sz="1200" dirty="0">
                <a:latin typeface="Times New Roman"/>
                <a:cs typeface="Times New Roman"/>
              </a:rPr>
              <a:t>razza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viola.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321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(870.3) 78:2.5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Adamiti erano </a:t>
            </a:r>
            <a:r>
              <a:rPr sz="1200" dirty="0">
                <a:latin typeface="Times New Roman"/>
                <a:cs typeface="Times New Roman"/>
              </a:rPr>
              <a:t>una vera nazione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19.000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a.C., che </a:t>
            </a:r>
            <a:r>
              <a:rPr sz="1200" spc="-5" dirty="0">
                <a:latin typeface="Times New Roman"/>
                <a:cs typeface="Times New Roman"/>
              </a:rPr>
              <a:t>contava </a:t>
            </a:r>
            <a:r>
              <a:rPr sz="1200" dirty="0">
                <a:latin typeface="Times New Roman"/>
                <a:cs typeface="Times New Roman"/>
              </a:rPr>
              <a:t>quattro milioni e mezzo d’individui e </a:t>
            </a:r>
            <a:r>
              <a:rPr sz="1200" spc="-5" dirty="0">
                <a:latin typeface="Times New Roman"/>
                <a:cs typeface="Times New Roman"/>
              </a:rPr>
              <a:t>che  aveva già riversato </a:t>
            </a:r>
            <a:r>
              <a:rPr sz="1200" dirty="0">
                <a:latin typeface="Times New Roman"/>
                <a:cs typeface="Times New Roman"/>
              </a:rPr>
              <a:t>milioni di </a:t>
            </a:r>
            <a:r>
              <a:rPr sz="1200" spc="-5" dirty="0">
                <a:latin typeface="Times New Roman"/>
                <a:cs typeface="Times New Roman"/>
              </a:rPr>
              <a:t>propri discendenti </a:t>
            </a:r>
            <a:r>
              <a:rPr sz="1200" dirty="0">
                <a:latin typeface="Times New Roman"/>
                <a:cs typeface="Times New Roman"/>
              </a:rPr>
              <a:t>tra i popoli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circostanti.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Le prime espansioni degli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adamiti</a:t>
            </a:r>
            <a:endParaRPr sz="16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(870.4) 78:3.1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viola </a:t>
            </a:r>
            <a:r>
              <a:rPr sz="1200" spc="-5" dirty="0">
                <a:latin typeface="Times New Roman"/>
                <a:cs typeface="Times New Roman"/>
              </a:rPr>
              <a:t>conservò </a:t>
            </a:r>
            <a:r>
              <a:rPr sz="1200" dirty="0">
                <a:latin typeface="Times New Roman"/>
                <a:cs typeface="Times New Roman"/>
              </a:rPr>
              <a:t>le tradizioni </a:t>
            </a:r>
            <a:r>
              <a:rPr sz="1200" spc="-5" dirty="0">
                <a:latin typeface="Times New Roman"/>
                <a:cs typeface="Times New Roman"/>
              </a:rPr>
              <a:t>pacifiche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 </a:t>
            </a:r>
            <a:r>
              <a:rPr sz="1200" dirty="0">
                <a:latin typeface="Times New Roman"/>
                <a:cs typeface="Times New Roman"/>
              </a:rPr>
              <a:t>per molti millenni, </a:t>
            </a:r>
            <a:r>
              <a:rPr sz="1200" spc="-5" dirty="0">
                <a:latin typeface="Times New Roman"/>
                <a:cs typeface="Times New Roman"/>
              </a:rPr>
              <a:t>fatto che spiega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lungo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ritardo</a:t>
            </a:r>
            <a:endParaRPr sz="1200">
              <a:latin typeface="Times New Roman"/>
              <a:cs typeface="Times New Roman"/>
            </a:endParaRPr>
          </a:p>
          <a:p>
            <a:pPr marL="88900" marR="18732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nell’effettuare conquiste territoriali. Quando </a:t>
            </a:r>
            <a:r>
              <a:rPr sz="1200" dirty="0">
                <a:latin typeface="Times New Roman"/>
                <a:cs typeface="Times New Roman"/>
              </a:rPr>
              <a:t>avevano un </a:t>
            </a:r>
            <a:r>
              <a:rPr sz="1200" spc="-5" dirty="0">
                <a:latin typeface="Times New Roman"/>
                <a:cs typeface="Times New Roman"/>
              </a:rPr>
              <a:t>eccesso </a:t>
            </a:r>
            <a:r>
              <a:rPr sz="1200" dirty="0">
                <a:latin typeface="Times New Roman"/>
                <a:cs typeface="Times New Roman"/>
              </a:rPr>
              <a:t>di popolazione, </a:t>
            </a:r>
            <a:r>
              <a:rPr sz="1200" spc="-5" dirty="0">
                <a:latin typeface="Times New Roman"/>
                <a:cs typeface="Times New Roman"/>
              </a:rPr>
              <a:t>invece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guerra per assicurarsi </a:t>
            </a:r>
            <a:r>
              <a:rPr sz="1200" dirty="0">
                <a:latin typeface="Times New Roman"/>
                <a:cs typeface="Times New Roman"/>
              </a:rPr>
              <a:t>un territorio  più esteso, </a:t>
            </a:r>
            <a:r>
              <a:rPr sz="1200" spc="-5" dirty="0">
                <a:latin typeface="Times New Roman"/>
                <a:cs typeface="Times New Roman"/>
              </a:rPr>
              <a:t>essi inviavano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abitanti </a:t>
            </a:r>
            <a:r>
              <a:rPr sz="1200" dirty="0">
                <a:latin typeface="Times New Roman"/>
                <a:cs typeface="Times New Roman"/>
              </a:rPr>
              <a:t>in eccedenza </a:t>
            </a:r>
            <a:r>
              <a:rPr sz="1200" spc="-5" dirty="0">
                <a:latin typeface="Times New Roman"/>
                <a:cs typeface="Times New Roman"/>
              </a:rPr>
              <a:t>come insegnanti presso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razze. </a:t>
            </a:r>
            <a:r>
              <a:rPr sz="1200" spc="-5" dirty="0">
                <a:latin typeface="Times New Roman"/>
                <a:cs typeface="Times New Roman"/>
              </a:rPr>
              <a:t>L’effetto </a:t>
            </a:r>
            <a:r>
              <a:rPr sz="1200" dirty="0">
                <a:latin typeface="Times New Roman"/>
                <a:cs typeface="Times New Roman"/>
              </a:rPr>
              <a:t>culturale di </a:t>
            </a:r>
            <a:r>
              <a:rPr sz="1200" spc="-5" dirty="0">
                <a:latin typeface="Times New Roman"/>
                <a:cs typeface="Times New Roman"/>
              </a:rPr>
              <a:t>queste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prime</a:t>
            </a:r>
            <a:endParaRPr sz="1200">
              <a:latin typeface="Times New Roman"/>
              <a:cs typeface="Times New Roman"/>
            </a:endParaRPr>
          </a:p>
          <a:p>
            <a:pPr marL="88900" marR="7092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migrazioni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durevole, ma </a:t>
            </a:r>
            <a:r>
              <a:rPr sz="1200" spc="-5" dirty="0">
                <a:latin typeface="Times New Roman"/>
                <a:cs typeface="Times New Roman"/>
              </a:rPr>
              <a:t>l’assorbimento degli insegnanti, dei commercianti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esploratori adamiti fortificava  biologicamente </a:t>
            </a:r>
            <a:r>
              <a:rPr sz="1200" dirty="0">
                <a:latin typeface="Times New Roman"/>
                <a:cs typeface="Times New Roman"/>
              </a:rPr>
              <a:t>le popolazioni </a:t>
            </a:r>
            <a:r>
              <a:rPr sz="1200" spc="-5" dirty="0">
                <a:latin typeface="Times New Roman"/>
                <a:cs typeface="Times New Roman"/>
              </a:rPr>
              <a:t>circostanti.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(870.5) 78:3.2 </a:t>
            </a:r>
            <a:r>
              <a:rPr sz="1200" spc="-5" dirty="0">
                <a:latin typeface="Times New Roman"/>
                <a:cs typeface="Times New Roman"/>
              </a:rPr>
              <a:t>Alcuni Adamiti si diressero presto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ovest </a:t>
            </a:r>
            <a:r>
              <a:rPr sz="1200" dirty="0">
                <a:latin typeface="Times New Roman"/>
                <a:cs typeface="Times New Roman"/>
              </a:rPr>
              <a:t>nella valle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Nilo; altri </a:t>
            </a:r>
            <a:r>
              <a:rPr sz="1200" spc="-5" dirty="0">
                <a:latin typeface="Times New Roman"/>
                <a:cs typeface="Times New Roman"/>
              </a:rPr>
              <a:t>penetrarono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est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questi erano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minoranza.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movimento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massa delle </a:t>
            </a:r>
            <a:r>
              <a:rPr sz="1200" dirty="0">
                <a:latin typeface="Times New Roman"/>
                <a:cs typeface="Times New Roman"/>
              </a:rPr>
              <a:t>epoche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avvenne 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verso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e da là verso </a:t>
            </a:r>
            <a:r>
              <a:rPr sz="1200" spc="-5" dirty="0">
                <a:latin typeface="Times New Roman"/>
                <a:cs typeface="Times New Roman"/>
              </a:rPr>
              <a:t>ovest. Fu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10" dirty="0">
                <a:latin typeface="Times New Roman"/>
                <a:cs typeface="Times New Roman"/>
              </a:rPr>
              <a:t>suo  </a:t>
            </a:r>
            <a:r>
              <a:rPr sz="1200" spc="-5" dirty="0">
                <a:latin typeface="Times New Roman"/>
                <a:cs typeface="Times New Roman"/>
              </a:rPr>
              <a:t>insieme </a:t>
            </a:r>
            <a:r>
              <a:rPr sz="1200" dirty="0">
                <a:latin typeface="Times New Roman"/>
                <a:cs typeface="Times New Roman"/>
              </a:rPr>
              <a:t>una spinta </a:t>
            </a:r>
            <a:r>
              <a:rPr sz="1200" spc="-5" dirty="0">
                <a:latin typeface="Times New Roman"/>
                <a:cs typeface="Times New Roman"/>
              </a:rPr>
              <a:t>graduale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incessante verso </a:t>
            </a:r>
            <a:r>
              <a:rPr sz="1200" dirty="0">
                <a:latin typeface="Times New Roman"/>
                <a:cs typeface="Times New Roman"/>
              </a:rPr>
              <a:t>nord,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che si dirigeva </a:t>
            </a:r>
            <a:r>
              <a:rPr sz="1200" dirty="0">
                <a:latin typeface="Times New Roman"/>
                <a:cs typeface="Times New Roman"/>
              </a:rPr>
              <a:t>a nord e poi, </a:t>
            </a:r>
            <a:r>
              <a:rPr sz="1200" spc="-5" dirty="0">
                <a:latin typeface="Times New Roman"/>
                <a:cs typeface="Times New Roman"/>
              </a:rPr>
              <a:t>girando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ovest attorno  al Mar Caspio, penetrava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Europa.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3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(870.6) 78:3.3 </a:t>
            </a:r>
            <a:r>
              <a:rPr sz="1200" spc="-5" dirty="0">
                <a:latin typeface="Times New Roman"/>
                <a:cs typeface="Times New Roman"/>
              </a:rPr>
              <a:t>Circa venticinquemila anni </a:t>
            </a:r>
            <a:r>
              <a:rPr sz="1200" dirty="0">
                <a:latin typeface="Times New Roman"/>
                <a:cs typeface="Times New Roman"/>
              </a:rPr>
              <a:t>fa molti </a:t>
            </a:r>
            <a:r>
              <a:rPr sz="1200" spc="-5" dirty="0">
                <a:latin typeface="Times New Roman"/>
                <a:cs typeface="Times New Roman"/>
              </a:rPr>
              <a:t>degli elementi </a:t>
            </a:r>
            <a:r>
              <a:rPr sz="1200" dirty="0">
                <a:latin typeface="Times New Roman"/>
                <a:cs typeface="Times New Roman"/>
              </a:rPr>
              <a:t>più puri degli </a:t>
            </a:r>
            <a:r>
              <a:rPr sz="1200" spc="-5" dirty="0">
                <a:latin typeface="Times New Roman"/>
                <a:cs typeface="Times New Roman"/>
              </a:rPr>
              <a:t>Adamiti erano già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avanzati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migrazione  verso nord. </a:t>
            </a:r>
            <a:r>
              <a:rPr sz="1200" dirty="0">
                <a:latin typeface="Times New Roman"/>
                <a:cs typeface="Times New Roman"/>
              </a:rPr>
              <a:t>E via via </a:t>
            </a:r>
            <a:r>
              <a:rPr sz="1200" spc="-5" dirty="0">
                <a:latin typeface="Times New Roman"/>
                <a:cs typeface="Times New Roman"/>
              </a:rPr>
              <a:t>che penetravano verso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essi divenivano sempre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adamici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della loro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occupazione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452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397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 Turkestan, si erano completamente mescolati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altre razze, particolarmente con </a:t>
            </a:r>
            <a:r>
              <a:rPr sz="1200" dirty="0">
                <a:latin typeface="Times New Roman"/>
                <a:cs typeface="Times New Roman"/>
              </a:rPr>
              <a:t>i Noditi. </a:t>
            </a:r>
            <a:r>
              <a:rPr sz="1200" spc="-5" dirty="0">
                <a:latin typeface="Times New Roman"/>
                <a:cs typeface="Times New Roman"/>
              </a:rPr>
              <a:t>Pochissimi elementi </a:t>
            </a:r>
            <a:r>
              <a:rPr sz="1200" dirty="0">
                <a:latin typeface="Times New Roman"/>
                <a:cs typeface="Times New Roman"/>
              </a:rPr>
              <a:t>di pura razza  viola </a:t>
            </a:r>
            <a:r>
              <a:rPr sz="1200" spc="-5" dirty="0">
                <a:latin typeface="Times New Roman"/>
                <a:cs typeface="Times New Roman"/>
              </a:rPr>
              <a:t>penetrarono profondamente </a:t>
            </a:r>
            <a:r>
              <a:rPr sz="1200" dirty="0">
                <a:latin typeface="Times New Roman"/>
                <a:cs typeface="Times New Roman"/>
              </a:rPr>
              <a:t>in Europa o in</a:t>
            </a:r>
            <a:r>
              <a:rPr sz="1200" spc="-5" dirty="0">
                <a:latin typeface="Times New Roman"/>
                <a:cs typeface="Times New Roman"/>
              </a:rPr>
              <a:t> Asia.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(870.7) 78:3.4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il 30.000 e il 10.000 </a:t>
            </a:r>
            <a:r>
              <a:rPr sz="1200" spc="-5" dirty="0">
                <a:latin typeface="Times New Roman"/>
                <a:cs typeface="Times New Roman"/>
              </a:rPr>
              <a:t>a.C. si verificarono delle mescolanze </a:t>
            </a:r>
            <a:r>
              <a:rPr sz="1200" dirty="0">
                <a:latin typeface="Times New Roman"/>
                <a:cs typeface="Times New Roman"/>
              </a:rPr>
              <a:t>razziali </a:t>
            </a:r>
            <a:r>
              <a:rPr sz="1200" spc="-5" dirty="0">
                <a:latin typeface="Times New Roman"/>
                <a:cs typeface="Times New Roman"/>
              </a:rPr>
              <a:t>storiche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l’Asia sudoccidentale. Gli </a:t>
            </a:r>
            <a:r>
              <a:rPr sz="1200" dirty="0">
                <a:latin typeface="Times New Roman"/>
                <a:cs typeface="Times New Roman"/>
              </a:rPr>
              <a:t>abitanti  </a:t>
            </a:r>
            <a:r>
              <a:rPr sz="1200" spc="-5" dirty="0">
                <a:latin typeface="Times New Roman"/>
                <a:cs typeface="Times New Roman"/>
              </a:rPr>
              <a:t>degli altopiani del </a:t>
            </a:r>
            <a:r>
              <a:rPr sz="1200" dirty="0">
                <a:latin typeface="Times New Roman"/>
                <a:cs typeface="Times New Roman"/>
              </a:rPr>
              <a:t>Turkestan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un popolo virile e vigoroso. </a:t>
            </a:r>
            <a:r>
              <a:rPr sz="1200" spc="-5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nordovest </a:t>
            </a:r>
            <a:r>
              <a:rPr sz="1200" spc="-5" dirty="0">
                <a:latin typeface="Times New Roman"/>
                <a:cs typeface="Times New Roman"/>
              </a:rPr>
              <a:t>dell’India persisteva </a:t>
            </a:r>
            <a:r>
              <a:rPr sz="1200" dirty="0">
                <a:latin typeface="Times New Roman"/>
                <a:cs typeface="Times New Roman"/>
              </a:rPr>
              <a:t>una buona 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cultura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tempi di </a:t>
            </a:r>
            <a:r>
              <a:rPr sz="1200" spc="-5" dirty="0">
                <a:latin typeface="Times New Roman"/>
                <a:cs typeface="Times New Roman"/>
              </a:rPr>
              <a:t>Van. Anche </a:t>
            </a:r>
            <a:r>
              <a:rPr sz="1200" dirty="0">
                <a:latin typeface="Times New Roman"/>
                <a:cs typeface="Times New Roman"/>
              </a:rPr>
              <a:t>a nord di questi </a:t>
            </a:r>
            <a:r>
              <a:rPr sz="1200" spc="-5" dirty="0">
                <a:latin typeface="Times New Roman"/>
                <a:cs typeface="Times New Roman"/>
              </a:rPr>
              <a:t>insediamenti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Andoniti </a:t>
            </a:r>
            <a:r>
              <a:rPr sz="1200" spc="-5" dirty="0">
                <a:latin typeface="Times New Roman"/>
                <a:cs typeface="Times New Roman"/>
              </a:rPr>
              <a:t>primitivi si erano conservati. Entrambe queste </a:t>
            </a:r>
            <a:r>
              <a:rPr sz="1200" dirty="0">
                <a:latin typeface="Times New Roman"/>
                <a:cs typeface="Times New Roman"/>
              </a:rPr>
              <a:t>razze superiori  </a:t>
            </a:r>
            <a:r>
              <a:rPr sz="1200" spc="-5" dirty="0">
                <a:latin typeface="Times New Roman"/>
                <a:cs typeface="Times New Roman"/>
              </a:rPr>
              <a:t>per cultura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assorbite dagli </a:t>
            </a:r>
            <a:r>
              <a:rPr sz="1200" dirty="0">
                <a:latin typeface="Times New Roman"/>
                <a:cs typeface="Times New Roman"/>
              </a:rPr>
              <a:t>Adamiti in </a:t>
            </a:r>
            <a:r>
              <a:rPr sz="1200" spc="-5" dirty="0">
                <a:latin typeface="Times New Roman"/>
                <a:cs typeface="Times New Roman"/>
              </a:rPr>
              <a:t>movimento verso nord. Questa amalgamazione portò all’adozione </a:t>
            </a:r>
            <a:r>
              <a:rPr sz="1200" dirty="0">
                <a:latin typeface="Times New Roman"/>
                <a:cs typeface="Times New Roman"/>
              </a:rPr>
              <a:t>di molte  nuove </a:t>
            </a:r>
            <a:r>
              <a:rPr sz="1200" spc="-5" dirty="0">
                <a:latin typeface="Times New Roman"/>
                <a:cs typeface="Times New Roman"/>
              </a:rPr>
              <a:t>idee;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facilitò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fece avanzare considerevolmente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fasi dell’arte,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della  </a:t>
            </a:r>
            <a:r>
              <a:rPr sz="1200" spc="-5" dirty="0">
                <a:latin typeface="Times New Roman"/>
                <a:cs typeface="Times New Roman"/>
              </a:rPr>
              <a:t>cultura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30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(871.1) 78:3.5 </a:t>
            </a:r>
            <a:r>
              <a:rPr sz="1200" spc="-5" dirty="0">
                <a:latin typeface="Times New Roman"/>
                <a:cs typeface="Times New Roman"/>
              </a:rPr>
              <a:t>Quando terminò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delle </a:t>
            </a:r>
            <a:r>
              <a:rPr sz="1200" dirty="0">
                <a:latin typeface="Times New Roman"/>
                <a:cs typeface="Times New Roman"/>
              </a:rPr>
              <a:t>prime </a:t>
            </a:r>
            <a:r>
              <a:rPr sz="1200" spc="-5" dirty="0">
                <a:latin typeface="Times New Roman"/>
                <a:cs typeface="Times New Roman"/>
              </a:rPr>
              <a:t>migrazioni adamiche, </a:t>
            </a:r>
            <a:r>
              <a:rPr sz="1200" dirty="0">
                <a:latin typeface="Times New Roman"/>
                <a:cs typeface="Times New Roman"/>
              </a:rPr>
              <a:t>verso il 15.000 a.C., </a:t>
            </a:r>
            <a:r>
              <a:rPr sz="1200" spc="-5" dirty="0">
                <a:latin typeface="Times New Roman"/>
                <a:cs typeface="Times New Roman"/>
              </a:rPr>
              <a:t>c’erano già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 </a:t>
            </a:r>
            <a:r>
              <a:rPr sz="1200" dirty="0">
                <a:latin typeface="Times New Roman"/>
                <a:cs typeface="Times New Roman"/>
              </a:rPr>
              <a:t>in Europa e </a:t>
            </a:r>
            <a:r>
              <a:rPr sz="1200" spc="-5" dirty="0">
                <a:latin typeface="Times New Roman"/>
                <a:cs typeface="Times New Roman"/>
              </a:rPr>
              <a:t>nell’Asia centrale che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resto del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più che in </a:t>
            </a:r>
            <a:r>
              <a:rPr sz="1200" spc="-5" dirty="0">
                <a:latin typeface="Times New Roman"/>
                <a:cs typeface="Times New Roman"/>
              </a:rPr>
              <a:t>Mesopotamia.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blu </a:t>
            </a:r>
            <a:r>
              <a:rPr sz="1200" spc="-5" dirty="0">
                <a:latin typeface="Times New Roman"/>
                <a:cs typeface="Times New Roman"/>
              </a:rPr>
              <a:t>europee erano </a:t>
            </a:r>
            <a:r>
              <a:rPr sz="1200" spc="5" dirty="0">
                <a:latin typeface="Times New Roman"/>
                <a:cs typeface="Times New Roman"/>
              </a:rPr>
              <a:t>state  </a:t>
            </a:r>
            <a:r>
              <a:rPr sz="1200" spc="-5" dirty="0">
                <a:latin typeface="Times New Roman"/>
                <a:cs typeface="Times New Roman"/>
              </a:rPr>
              <a:t>largamente impregnate.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paesi chiamati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Russia </a:t>
            </a:r>
            <a:r>
              <a:rPr sz="1200" dirty="0">
                <a:latin typeface="Times New Roman"/>
                <a:cs typeface="Times New Roman"/>
              </a:rPr>
              <a:t>e Turkestan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occupati in tutte le </a:t>
            </a:r>
            <a:r>
              <a:rPr sz="1200" spc="-5" dirty="0">
                <a:latin typeface="Times New Roman"/>
                <a:cs typeface="Times New Roman"/>
              </a:rPr>
              <a:t>loro regioni meridionali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grande  riserva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Adamiti </a:t>
            </a:r>
            <a:r>
              <a:rPr sz="1200" dirty="0">
                <a:latin typeface="Times New Roman"/>
                <a:cs typeface="Times New Roman"/>
              </a:rPr>
              <a:t>mescolati con </a:t>
            </a:r>
            <a:r>
              <a:rPr sz="1200" spc="-5" dirty="0">
                <a:latin typeface="Times New Roman"/>
                <a:cs typeface="Times New Roman"/>
              </a:rPr>
              <a:t>Noditi, Andoniti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Sangik </a:t>
            </a:r>
            <a:r>
              <a:rPr sz="1200" dirty="0">
                <a:latin typeface="Times New Roman"/>
                <a:cs typeface="Times New Roman"/>
              </a:rPr>
              <a:t>rossi e </a:t>
            </a:r>
            <a:r>
              <a:rPr sz="1200" spc="-5" dirty="0">
                <a:latin typeface="Times New Roman"/>
                <a:cs typeface="Times New Roman"/>
              </a:rPr>
              <a:t>gialli. L’Europa meridionale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costa del Mediterraneo </a:t>
            </a:r>
            <a:r>
              <a:rPr sz="1200" spc="5" dirty="0">
                <a:latin typeface="Times New Roman"/>
                <a:cs typeface="Times New Roman"/>
              </a:rPr>
              <a:t>erano  </a:t>
            </a:r>
            <a:r>
              <a:rPr sz="1200" spc="-5" dirty="0">
                <a:latin typeface="Times New Roman"/>
                <a:cs typeface="Times New Roman"/>
              </a:rPr>
              <a:t>abitate </a:t>
            </a:r>
            <a:r>
              <a:rPr sz="1200" dirty="0">
                <a:latin typeface="Times New Roman"/>
                <a:cs typeface="Times New Roman"/>
              </a:rPr>
              <a:t>da una razza </a:t>
            </a:r>
            <a:r>
              <a:rPr sz="1200" spc="-5" dirty="0">
                <a:latin typeface="Times New Roman"/>
                <a:cs typeface="Times New Roman"/>
              </a:rPr>
              <a:t>mista </a:t>
            </a:r>
            <a:r>
              <a:rPr sz="1200" dirty="0">
                <a:latin typeface="Times New Roman"/>
                <a:cs typeface="Times New Roman"/>
              </a:rPr>
              <a:t>di Andoniti e di </a:t>
            </a:r>
            <a:r>
              <a:rPr sz="1200" spc="-5" dirty="0">
                <a:latin typeface="Times New Roman"/>
                <a:cs typeface="Times New Roman"/>
              </a:rPr>
              <a:t>Sangik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arancio, </a:t>
            </a:r>
            <a:r>
              <a:rPr sz="1200" dirty="0">
                <a:latin typeface="Times New Roman"/>
                <a:cs typeface="Times New Roman"/>
              </a:rPr>
              <a:t>verdi e indaco —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tocco </a:t>
            </a:r>
            <a:r>
              <a:rPr sz="1200" dirty="0">
                <a:latin typeface="Times New Roman"/>
                <a:cs typeface="Times New Roman"/>
              </a:rPr>
              <a:t>di razza </a:t>
            </a:r>
            <a:r>
              <a:rPr sz="1200" spc="-5" dirty="0">
                <a:latin typeface="Times New Roman"/>
                <a:cs typeface="Times New Roman"/>
              </a:rPr>
              <a:t>adamita. L’Asia </a:t>
            </a:r>
            <a:r>
              <a:rPr sz="1200" dirty="0">
                <a:latin typeface="Times New Roman"/>
                <a:cs typeface="Times New Roman"/>
              </a:rPr>
              <a:t>Minore e le  </a:t>
            </a:r>
            <a:r>
              <a:rPr sz="1200" spc="-5" dirty="0">
                <a:latin typeface="Times New Roman"/>
                <a:cs typeface="Times New Roman"/>
              </a:rPr>
              <a:t>regioni dell’Europa centro-orientale erano </a:t>
            </a:r>
            <a:r>
              <a:rPr sz="1200" dirty="0">
                <a:latin typeface="Times New Roman"/>
                <a:cs typeface="Times New Roman"/>
              </a:rPr>
              <a:t>occupate da tribù in </a:t>
            </a:r>
            <a:r>
              <a:rPr sz="1200" spc="-5" dirty="0">
                <a:latin typeface="Times New Roman"/>
                <a:cs typeface="Times New Roman"/>
              </a:rPr>
              <a:t>prevalenza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andonite.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44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(871.2) 78:3.6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mista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colore, grandemente rinforzata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elementi giunti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Mesopotamia, si consolidava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Egitto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preparava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subentrare alla </a:t>
            </a:r>
            <a:r>
              <a:rPr sz="1200" dirty="0">
                <a:latin typeface="Times New Roman"/>
                <a:cs typeface="Times New Roman"/>
              </a:rPr>
              <a:t>cultura </a:t>
            </a:r>
            <a:r>
              <a:rPr sz="1200" spc="-5" dirty="0">
                <a:latin typeface="Times New Roman"/>
                <a:cs typeface="Times New Roman"/>
              </a:rPr>
              <a:t>della valle dell’Eufrate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stava scomparendo.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popolazioni </a:t>
            </a:r>
            <a:r>
              <a:rPr sz="1200" spc="-5" dirty="0">
                <a:latin typeface="Times New Roman"/>
                <a:cs typeface="Times New Roman"/>
              </a:rPr>
              <a:t>nere si </a:t>
            </a:r>
            <a:r>
              <a:rPr sz="1200" dirty="0">
                <a:latin typeface="Times New Roman"/>
                <a:cs typeface="Times New Roman"/>
              </a:rPr>
              <a:t>spostavano 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lontano </a:t>
            </a:r>
            <a:r>
              <a:rPr sz="1200" spc="-5" dirty="0">
                <a:latin typeface="Times New Roman"/>
                <a:cs typeface="Times New Roman"/>
              </a:rPr>
              <a:t>sud dell’Africa e, come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rossa, </a:t>
            </a:r>
            <a:r>
              <a:rPr sz="1200" spc="-5" dirty="0">
                <a:latin typeface="Times New Roman"/>
                <a:cs typeface="Times New Roman"/>
              </a:rPr>
              <a:t>erano praticamente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isolate.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057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(871.3) 78:3.7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sahariana </a:t>
            </a:r>
            <a:r>
              <a:rPr sz="1200" dirty="0">
                <a:latin typeface="Times New Roman"/>
                <a:cs typeface="Times New Roman"/>
              </a:rPr>
              <a:t>era stata distrutta dalla </a:t>
            </a:r>
            <a:r>
              <a:rPr sz="1200" spc="-5" dirty="0">
                <a:latin typeface="Times New Roman"/>
                <a:cs typeface="Times New Roman"/>
              </a:rPr>
              <a:t>siccità </a:t>
            </a:r>
            <a:r>
              <a:rPr sz="1200" dirty="0">
                <a:latin typeface="Times New Roman"/>
                <a:cs typeface="Times New Roman"/>
              </a:rPr>
              <a:t>e quella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bacino </a:t>
            </a:r>
            <a:r>
              <a:rPr sz="1200" spc="-5" dirty="0">
                <a:latin typeface="Times New Roman"/>
                <a:cs typeface="Times New Roman"/>
              </a:rPr>
              <a:t>mediterraneo dalle </a:t>
            </a:r>
            <a:r>
              <a:rPr sz="1200" dirty="0">
                <a:latin typeface="Times New Roman"/>
                <a:cs typeface="Times New Roman"/>
              </a:rPr>
              <a:t>inondazioni.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blu non 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riuscite </a:t>
            </a:r>
            <a:r>
              <a:rPr sz="1200" dirty="0">
                <a:latin typeface="Times New Roman"/>
                <a:cs typeface="Times New Roman"/>
              </a:rPr>
              <a:t>a sviluppare una cultura avanzata.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Andoniti </a:t>
            </a:r>
            <a:r>
              <a:rPr sz="1200" spc="-5" dirty="0">
                <a:latin typeface="Times New Roman"/>
                <a:cs typeface="Times New Roman"/>
              </a:rPr>
              <a:t>erano ancora </a:t>
            </a:r>
            <a:r>
              <a:rPr sz="1200" dirty="0">
                <a:latin typeface="Times New Roman"/>
                <a:cs typeface="Times New Roman"/>
              </a:rPr>
              <a:t>sparsi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regioni </a:t>
            </a:r>
            <a:r>
              <a:rPr sz="1200" spc="-5" dirty="0">
                <a:latin typeface="Times New Roman"/>
                <a:cs typeface="Times New Roman"/>
              </a:rPr>
              <a:t>artiche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dell’Asia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82609" cy="41382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280035">
              <a:lnSpc>
                <a:spcPts val="1380"/>
              </a:lnSpc>
              <a:spcBef>
                <a:spcPts val="195"/>
              </a:spcBef>
            </a:pP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verde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arancio erano state sterminate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tali.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indaco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dirigeva </a:t>
            </a:r>
            <a:r>
              <a:rPr sz="1200" dirty="0">
                <a:latin typeface="Times New Roman"/>
                <a:cs typeface="Times New Roman"/>
              </a:rPr>
              <a:t>verso il sud </a:t>
            </a:r>
            <a:r>
              <a:rPr sz="1200" spc="-5" dirty="0">
                <a:latin typeface="Times New Roman"/>
                <a:cs typeface="Times New Roman"/>
              </a:rPr>
              <a:t>dell’Africa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iniziarvi </a:t>
            </a:r>
            <a:r>
              <a:rPr sz="1200" dirty="0">
                <a:latin typeface="Times New Roman"/>
                <a:cs typeface="Times New Roman"/>
              </a:rPr>
              <a:t>la sua  lenta ma </a:t>
            </a:r>
            <a:r>
              <a:rPr sz="1200" spc="-5" dirty="0">
                <a:latin typeface="Times New Roman"/>
                <a:cs typeface="Times New Roman"/>
              </a:rPr>
              <a:t>continua </a:t>
            </a:r>
            <a:r>
              <a:rPr sz="1200" dirty="0">
                <a:latin typeface="Times New Roman"/>
                <a:cs typeface="Times New Roman"/>
              </a:rPr>
              <a:t>degenerazione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razziale.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(871.4) 78:3.8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dell’India ristagnavano, 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civiltà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progrediva;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gialli consolidavano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insediamento  nell’Asia centrale; gli </a:t>
            </a:r>
            <a:r>
              <a:rPr sz="1200" dirty="0">
                <a:latin typeface="Times New Roman"/>
                <a:cs typeface="Times New Roman"/>
              </a:rPr>
              <a:t>uomini bruni non </a:t>
            </a:r>
            <a:r>
              <a:rPr sz="1200" spc="-5" dirty="0">
                <a:latin typeface="Times New Roman"/>
                <a:cs typeface="Times New Roman"/>
              </a:rPr>
              <a:t>avevano ancora dato </a:t>
            </a:r>
            <a:r>
              <a:rPr sz="1200" dirty="0">
                <a:latin typeface="Times New Roman"/>
                <a:cs typeface="Times New Roman"/>
              </a:rPr>
              <a:t>inizio alla </a:t>
            </a:r>
            <a:r>
              <a:rPr sz="1200" spc="-5" dirty="0">
                <a:latin typeface="Times New Roman"/>
                <a:cs typeface="Times New Roman"/>
              </a:rPr>
              <a:t>loro civiltà nelle </a:t>
            </a:r>
            <a:r>
              <a:rPr sz="1200" dirty="0">
                <a:latin typeface="Times New Roman"/>
                <a:cs typeface="Times New Roman"/>
              </a:rPr>
              <a:t>vicine isole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Pacifico.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97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(871.5) 78:3.9 </a:t>
            </a:r>
            <a:r>
              <a:rPr sz="1200" spc="-5" dirty="0">
                <a:latin typeface="Times New Roman"/>
                <a:cs typeface="Times New Roman"/>
              </a:rPr>
              <a:t>Queste ripartizioni </a:t>
            </a:r>
            <a:r>
              <a:rPr sz="1200" dirty="0">
                <a:latin typeface="Times New Roman"/>
                <a:cs typeface="Times New Roman"/>
              </a:rPr>
              <a:t>razziali, </a:t>
            </a:r>
            <a:r>
              <a:rPr sz="1200" spc="-5" dirty="0">
                <a:latin typeface="Times New Roman"/>
                <a:cs typeface="Times New Roman"/>
              </a:rPr>
              <a:t>associate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vasti cambiamenti climatici, prepararono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scena mondiale per l’inaugurazione  dell’era andita della </a:t>
            </a:r>
            <a:r>
              <a:rPr sz="1200" dirty="0">
                <a:latin typeface="Times New Roman"/>
                <a:cs typeface="Times New Roman"/>
              </a:rPr>
              <a:t>civiltà di </a:t>
            </a:r>
            <a:r>
              <a:rPr sz="1200" spc="-5" dirty="0">
                <a:latin typeface="Times New Roman"/>
                <a:cs typeface="Times New Roman"/>
              </a:rPr>
              <a:t>Urantia. Queste </a:t>
            </a:r>
            <a:r>
              <a:rPr sz="1200" dirty="0">
                <a:latin typeface="Times New Roman"/>
                <a:cs typeface="Times New Roman"/>
              </a:rPr>
              <a:t>prime </a:t>
            </a:r>
            <a:r>
              <a:rPr sz="1200" spc="-5" dirty="0">
                <a:latin typeface="Times New Roman"/>
                <a:cs typeface="Times New Roman"/>
              </a:rPr>
              <a:t>migrazioni si estesero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diecimila anni, </a:t>
            </a:r>
            <a:r>
              <a:rPr sz="1200" dirty="0">
                <a:latin typeface="Times New Roman"/>
                <a:cs typeface="Times New Roman"/>
              </a:rPr>
              <a:t>dal 25.000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15.000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a.C.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migrazioni </a:t>
            </a:r>
            <a:r>
              <a:rPr sz="1200" dirty="0">
                <a:latin typeface="Times New Roman"/>
                <a:cs typeface="Times New Roman"/>
              </a:rPr>
              <a:t>successive o </a:t>
            </a:r>
            <a:r>
              <a:rPr sz="1200" spc="-5" dirty="0">
                <a:latin typeface="Times New Roman"/>
                <a:cs typeface="Times New Roman"/>
              </a:rPr>
              <a:t>andite si estesero dal </a:t>
            </a:r>
            <a:r>
              <a:rPr sz="1200" dirty="0">
                <a:latin typeface="Times New Roman"/>
                <a:cs typeface="Times New Roman"/>
              </a:rPr>
              <a:t>15.000 al 6.000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a.C.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73660">
              <a:lnSpc>
                <a:spcPct val="954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(871.6) 78:3.10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volle così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prime </a:t>
            </a:r>
            <a:r>
              <a:rPr sz="1200" dirty="0">
                <a:latin typeface="Times New Roman"/>
                <a:cs typeface="Times New Roman"/>
              </a:rPr>
              <a:t>ondate di </a:t>
            </a:r>
            <a:r>
              <a:rPr sz="1200" spc="-5" dirty="0">
                <a:latin typeface="Times New Roman"/>
                <a:cs typeface="Times New Roman"/>
              </a:rPr>
              <a:t>Adamiti per attraversare l’Eurasia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cultura fu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parte  </a:t>
            </a:r>
            <a:r>
              <a:rPr sz="1200" spc="-5" dirty="0">
                <a:latin typeface="Times New Roman"/>
                <a:cs typeface="Times New Roman"/>
              </a:rPr>
              <a:t>perduta lungo </a:t>
            </a:r>
            <a:r>
              <a:rPr sz="1200" dirty="0">
                <a:latin typeface="Times New Roman"/>
                <a:cs typeface="Times New Roman"/>
              </a:rPr>
              <a:t>il percorso. Solo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successivi si spostarono con sufficiente rapidità </a:t>
            </a:r>
            <a:r>
              <a:rPr sz="1200" dirty="0">
                <a:latin typeface="Times New Roman"/>
                <a:cs typeface="Times New Roman"/>
              </a:rPr>
              <a:t>da conservare 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edenica a </a:t>
            </a:r>
            <a:r>
              <a:rPr sz="1200" spc="-5" dirty="0">
                <a:latin typeface="Times New Roman"/>
                <a:cs typeface="Times New Roman"/>
              </a:rPr>
              <a:t>grande  </a:t>
            </a:r>
            <a:r>
              <a:rPr sz="1200" dirty="0">
                <a:latin typeface="Times New Roman"/>
                <a:cs typeface="Times New Roman"/>
              </a:rPr>
              <a:t>distanza </a:t>
            </a:r>
            <a:r>
              <a:rPr sz="1200" spc="-5" dirty="0">
                <a:latin typeface="Times New Roman"/>
                <a:cs typeface="Times New Roman"/>
              </a:rPr>
              <a:t>dalla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Mesopotamia.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Anditi</a:t>
            </a:r>
            <a:endParaRPr sz="1600">
              <a:latin typeface="Times New Roman"/>
              <a:cs typeface="Times New Roman"/>
            </a:endParaRPr>
          </a:p>
          <a:p>
            <a:pPr marL="101600" marR="5715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(871.7) 78:4.1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andite erano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mescolanze </a:t>
            </a:r>
            <a:r>
              <a:rPr sz="1200" dirty="0">
                <a:latin typeface="Times New Roman"/>
                <a:cs typeface="Times New Roman"/>
              </a:rPr>
              <a:t>iniziali tra la </a:t>
            </a:r>
            <a:r>
              <a:rPr sz="1200" spc="-5" dirty="0">
                <a:latin typeface="Times New Roman"/>
                <a:cs typeface="Times New Roman"/>
              </a:rPr>
              <a:t>pura </a:t>
            </a:r>
            <a:r>
              <a:rPr sz="1200" dirty="0">
                <a:latin typeface="Times New Roman"/>
                <a:cs typeface="Times New Roman"/>
              </a:rPr>
              <a:t>razza viola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Noditi,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l’aggiunta </a:t>
            </a:r>
            <a:r>
              <a:rPr sz="1200" dirty="0">
                <a:latin typeface="Times New Roman"/>
                <a:cs typeface="Times New Roman"/>
              </a:rPr>
              <a:t>di popoli </a:t>
            </a:r>
            <a:r>
              <a:rPr sz="1200" spc="-5" dirty="0">
                <a:latin typeface="Times New Roman"/>
                <a:cs typeface="Times New Roman"/>
              </a:rPr>
              <a:t>evoluzionari.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generale gli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considerare come </a:t>
            </a:r>
            <a:r>
              <a:rPr sz="1200" dirty="0">
                <a:latin typeface="Times New Roman"/>
                <a:cs typeface="Times New Roman"/>
              </a:rPr>
              <a:t>aventi una </a:t>
            </a:r>
            <a:r>
              <a:rPr sz="1200" spc="-5" dirty="0">
                <a:latin typeface="Times New Roman"/>
                <a:cs typeface="Times New Roman"/>
              </a:rPr>
              <a:t>percentuale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 adamico </a:t>
            </a:r>
            <a:r>
              <a:rPr sz="1200" dirty="0">
                <a:latin typeface="Times New Roman"/>
                <a:cs typeface="Times New Roman"/>
              </a:rPr>
              <a:t>molto più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delle razze </a:t>
            </a:r>
            <a:r>
              <a:rPr sz="1200" spc="-5" dirty="0">
                <a:latin typeface="Times New Roman"/>
                <a:cs typeface="Times New Roman"/>
              </a:rPr>
              <a:t>moderne.  Per </a:t>
            </a:r>
            <a:r>
              <a:rPr sz="1200" dirty="0">
                <a:latin typeface="Times New Roman"/>
                <a:cs typeface="Times New Roman"/>
              </a:rPr>
              <a:t>lo più il </a:t>
            </a:r>
            <a:r>
              <a:rPr sz="1200" spc="-5" dirty="0">
                <a:latin typeface="Times New Roman"/>
                <a:cs typeface="Times New Roman"/>
              </a:rPr>
              <a:t>termine </a:t>
            </a:r>
            <a:r>
              <a:rPr sz="1200" dirty="0">
                <a:latin typeface="Times New Roman"/>
                <a:cs typeface="Times New Roman"/>
              </a:rPr>
              <a:t>Andita è usato </a:t>
            </a:r>
            <a:r>
              <a:rPr sz="1200" spc="-5" dirty="0">
                <a:latin typeface="Times New Roman"/>
                <a:cs typeface="Times New Roman"/>
              </a:rPr>
              <a:t>per designare quei </a:t>
            </a:r>
            <a:r>
              <a:rPr sz="1200" dirty="0">
                <a:latin typeface="Times New Roman"/>
                <a:cs typeface="Times New Roman"/>
              </a:rPr>
              <a:t>popoli la </a:t>
            </a:r>
            <a:r>
              <a:rPr sz="1200" spc="-5" dirty="0">
                <a:latin typeface="Times New Roman"/>
                <a:cs typeface="Times New Roman"/>
              </a:rPr>
              <a:t>cui eredità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ottavo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sesto </a:t>
            </a:r>
            <a:r>
              <a:rPr sz="1200" dirty="0">
                <a:latin typeface="Times New Roman"/>
                <a:cs typeface="Times New Roman"/>
              </a:rPr>
              <a:t>viola.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Urantiani  moderni, anche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bianche nordiche, contengono </a:t>
            </a:r>
            <a:r>
              <a:rPr sz="1200" dirty="0">
                <a:latin typeface="Times New Roman"/>
                <a:cs typeface="Times New Roman"/>
              </a:rPr>
              <a:t>una percentuale molto </a:t>
            </a:r>
            <a:r>
              <a:rPr sz="1200" spc="-5" dirty="0">
                <a:latin typeface="Times New Roman"/>
                <a:cs typeface="Times New Roman"/>
              </a:rPr>
              <a:t>inferiore del </a:t>
            </a:r>
            <a:r>
              <a:rPr sz="1200" dirty="0">
                <a:latin typeface="Times New Roman"/>
                <a:cs typeface="Times New Roman"/>
              </a:rPr>
              <a:t>sangue </a:t>
            </a:r>
            <a:r>
              <a:rPr sz="1200" spc="5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70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(871.8) 78:4.2 </a:t>
            </a:r>
            <a:r>
              <a:rPr sz="1200" dirty="0">
                <a:latin typeface="Times New Roman"/>
                <a:cs typeface="Times New Roman"/>
              </a:rPr>
              <a:t>I primissimi </a:t>
            </a:r>
            <a:r>
              <a:rPr sz="1200" spc="-5" dirty="0">
                <a:latin typeface="Times New Roman"/>
                <a:cs typeface="Times New Roman"/>
              </a:rPr>
              <a:t>popoli anditi ebbero origine nelle regioni adiacenti alla Mesopotamia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venticinquemila anni </a:t>
            </a:r>
            <a:r>
              <a:rPr sz="1200" dirty="0">
                <a:latin typeface="Times New Roman"/>
                <a:cs typeface="Times New Roman"/>
              </a:rPr>
              <a:t>or sono </a:t>
            </a:r>
            <a:r>
              <a:rPr sz="1200" spc="-5" dirty="0">
                <a:latin typeface="Times New Roman"/>
                <a:cs typeface="Times New Roman"/>
              </a:rPr>
              <a:t>ed  erano </a:t>
            </a:r>
            <a:r>
              <a:rPr sz="1200" dirty="0">
                <a:latin typeface="Times New Roman"/>
                <a:cs typeface="Times New Roman"/>
              </a:rPr>
              <a:t>costituiti da una mescolanza di </a:t>
            </a:r>
            <a:r>
              <a:rPr sz="1200" spc="-5" dirty="0">
                <a:latin typeface="Times New Roman"/>
                <a:cs typeface="Times New Roman"/>
              </a:rPr>
              <a:t>Adamiti </a:t>
            </a:r>
            <a:r>
              <a:rPr sz="1200" dirty="0">
                <a:latin typeface="Times New Roman"/>
                <a:cs typeface="Times New Roman"/>
              </a:rPr>
              <a:t>e di Noditi.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giardino era circondato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zone </a:t>
            </a:r>
            <a:r>
              <a:rPr sz="1200" spc="-5" dirty="0">
                <a:latin typeface="Times New Roman"/>
                <a:cs typeface="Times New Roman"/>
              </a:rPr>
              <a:t>concentriche </a:t>
            </a:r>
            <a:r>
              <a:rPr sz="1200" dirty="0">
                <a:latin typeface="Times New Roman"/>
                <a:cs typeface="Times New Roman"/>
              </a:rPr>
              <a:t>di elementi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4515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7688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(669.4) 58:6.3 </a:t>
            </a:r>
            <a:r>
              <a:rPr sz="1200" spc="-5" dirty="0">
                <a:latin typeface="Times New Roman"/>
                <a:cs typeface="Times New Roman"/>
              </a:rPr>
              <a:t>Da un’era </a:t>
            </a:r>
            <a:r>
              <a:rPr sz="1200" dirty="0">
                <a:latin typeface="Times New Roman"/>
                <a:cs typeface="Times New Roman"/>
              </a:rPr>
              <a:t>all’altra </a:t>
            </a:r>
            <a:r>
              <a:rPr sz="1200" spc="-5" dirty="0">
                <a:latin typeface="Times New Roman"/>
                <a:cs typeface="Times New Roman"/>
              </a:rPr>
              <a:t>sorgono specie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animale radicalmente </a:t>
            </a:r>
            <a:r>
              <a:rPr sz="1200" dirty="0">
                <a:latin typeface="Times New Roman"/>
                <a:cs typeface="Times New Roman"/>
              </a:rPr>
              <a:t>nuove. Esse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evolvono a </a:t>
            </a:r>
            <a:r>
              <a:rPr sz="1200" spc="-5" dirty="0">
                <a:latin typeface="Times New Roman"/>
                <a:cs typeface="Times New Roman"/>
              </a:rPr>
              <a:t>seguito del graduale  accumulo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piccole </a:t>
            </a:r>
            <a:r>
              <a:rPr sz="1200" dirty="0">
                <a:latin typeface="Times New Roman"/>
                <a:cs typeface="Times New Roman"/>
              </a:rPr>
              <a:t>variazioni; </a:t>
            </a:r>
            <a:r>
              <a:rPr sz="1200" spc="-5" dirty="0">
                <a:latin typeface="Times New Roman"/>
                <a:cs typeface="Times New Roman"/>
              </a:rPr>
              <a:t>appaiono </a:t>
            </a:r>
            <a:r>
              <a:rPr sz="1200" dirty="0">
                <a:latin typeface="Times New Roman"/>
                <a:cs typeface="Times New Roman"/>
              </a:rPr>
              <a:t>come ordini di vita nuovi e </a:t>
            </a:r>
            <a:r>
              <a:rPr sz="1200" spc="-5" dirty="0">
                <a:latin typeface="Times New Roman"/>
                <a:cs typeface="Times New Roman"/>
              </a:rPr>
              <a:t>completi, ed appaiono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all’improvviso.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908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(669.5) 58:6.4 </a:t>
            </a:r>
            <a:r>
              <a:rPr sz="1200" spc="-5" dirty="0">
                <a:latin typeface="Times New Roman"/>
                <a:cs typeface="Times New Roman"/>
              </a:rPr>
              <a:t>L’</a:t>
            </a:r>
            <a:r>
              <a:rPr sz="1200" i="1" spc="-5" dirty="0">
                <a:latin typeface="Times New Roman"/>
                <a:cs typeface="Times New Roman"/>
              </a:rPr>
              <a:t>improvvisa </a:t>
            </a:r>
            <a:r>
              <a:rPr sz="1200" dirty="0">
                <a:latin typeface="Times New Roman"/>
                <a:cs typeface="Times New Roman"/>
              </a:rPr>
              <a:t>apparizione di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nuove e di ordini </a:t>
            </a:r>
            <a:r>
              <a:rPr sz="1200" spc="-5" dirty="0">
                <a:latin typeface="Times New Roman"/>
                <a:cs typeface="Times New Roman"/>
              </a:rPr>
              <a:t>diversificati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organismi viventi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completamente biologica,  strettamente naturale.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niente di </a:t>
            </a:r>
            <a:r>
              <a:rPr sz="1200" spc="-5" dirty="0">
                <a:latin typeface="Times New Roman"/>
                <a:cs typeface="Times New Roman"/>
              </a:rPr>
              <a:t>soprannaturale connesso </a:t>
            </a:r>
            <a:r>
              <a:rPr sz="1200" dirty="0">
                <a:latin typeface="Times New Roman"/>
                <a:cs typeface="Times New Roman"/>
              </a:rPr>
              <a:t>con queste mutazioni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genetiche.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(669.6) 58:6.5 </a:t>
            </a:r>
            <a:r>
              <a:rPr sz="1200" spc="-5" dirty="0">
                <a:latin typeface="Times New Roman"/>
                <a:cs typeface="Times New Roman"/>
              </a:rPr>
              <a:t>Quando gli oceani raggiunsero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adeguato 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salinità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animale si evolvé, </a:t>
            </a:r>
            <a:r>
              <a:rPr sz="1200" dirty="0">
                <a:latin typeface="Times New Roman"/>
                <a:cs typeface="Times New Roman"/>
              </a:rPr>
              <a:t>e fu </a:t>
            </a:r>
            <a:r>
              <a:rPr sz="1200" spc="-5" dirty="0">
                <a:latin typeface="Times New Roman"/>
                <a:cs typeface="Times New Roman"/>
              </a:rPr>
              <a:t>relativamente semplice fare </a:t>
            </a:r>
            <a:r>
              <a:rPr sz="1200" dirty="0">
                <a:latin typeface="Times New Roman"/>
                <a:cs typeface="Times New Roman"/>
              </a:rPr>
              <a:t>in  modo che le </a:t>
            </a:r>
            <a:r>
              <a:rPr sz="1200" spc="-5" dirty="0">
                <a:latin typeface="Times New Roman"/>
                <a:cs typeface="Times New Roman"/>
              </a:rPr>
              <a:t>acque </a:t>
            </a:r>
            <a:r>
              <a:rPr sz="1200" dirty="0">
                <a:latin typeface="Times New Roman"/>
                <a:cs typeface="Times New Roman"/>
              </a:rPr>
              <a:t>salate </a:t>
            </a:r>
            <a:r>
              <a:rPr sz="1200" spc="-5" dirty="0">
                <a:latin typeface="Times New Roman"/>
                <a:cs typeface="Times New Roman"/>
              </a:rPr>
              <a:t>circolassero nei corpi </a:t>
            </a:r>
            <a:r>
              <a:rPr sz="1200" dirty="0">
                <a:latin typeface="Times New Roman"/>
                <a:cs typeface="Times New Roman"/>
              </a:rPr>
              <a:t>animali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marina. Ma quando gli oceani si contrassero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percentuale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sale aumentò considerevolmente, questi stessi animali svilupparono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ridurre la </a:t>
            </a:r>
            <a:r>
              <a:rPr sz="1200" spc="-5" dirty="0">
                <a:latin typeface="Times New Roman"/>
                <a:cs typeface="Times New Roman"/>
              </a:rPr>
              <a:t>salinità del loro </a:t>
            </a:r>
            <a:r>
              <a:rPr sz="1200" dirty="0">
                <a:latin typeface="Times New Roman"/>
                <a:cs typeface="Times New Roman"/>
              </a:rPr>
              <a:t>fluido corporeo, </a:t>
            </a:r>
            <a:r>
              <a:rPr sz="1200" spc="-5" dirty="0">
                <a:latin typeface="Times New Roman"/>
                <a:cs typeface="Times New Roman"/>
              </a:rPr>
              <a:t>come  gli organismi </a:t>
            </a:r>
            <a:r>
              <a:rPr sz="1200" dirty="0">
                <a:latin typeface="Times New Roman"/>
                <a:cs typeface="Times New Roman"/>
              </a:rPr>
              <a:t>che avevano </a:t>
            </a:r>
            <a:r>
              <a:rPr sz="1200" spc="-5" dirty="0">
                <a:latin typeface="Times New Roman"/>
                <a:cs typeface="Times New Roman"/>
              </a:rPr>
              <a:t>imparato </a:t>
            </a:r>
            <a:r>
              <a:rPr sz="1200" dirty="0">
                <a:latin typeface="Times New Roman"/>
                <a:cs typeface="Times New Roman"/>
              </a:rPr>
              <a:t>a vivere nell’acqua dolce acquisirono 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conservare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grado adeguato </a:t>
            </a:r>
            <a:r>
              <a:rPr sz="1200" dirty="0">
                <a:latin typeface="Times New Roman"/>
                <a:cs typeface="Times New Roman"/>
              </a:rPr>
              <a:t>di cloruro di  </a:t>
            </a:r>
            <a:r>
              <a:rPr sz="1200" spc="-5" dirty="0">
                <a:latin typeface="Times New Roman"/>
                <a:cs typeface="Times New Roman"/>
              </a:rPr>
              <a:t>sodio nel loro </a:t>
            </a:r>
            <a:r>
              <a:rPr sz="1200" dirty="0">
                <a:latin typeface="Times New Roman"/>
                <a:cs typeface="Times New Roman"/>
              </a:rPr>
              <a:t>fluido </a:t>
            </a:r>
            <a:r>
              <a:rPr sz="1200" spc="-5" dirty="0">
                <a:latin typeface="Times New Roman"/>
                <a:cs typeface="Times New Roman"/>
              </a:rPr>
              <a:t>corporeo,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d’ingegnose tecniche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conservazione 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(669.7) 58:6.6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studio dei fossili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marina racchiusi nelle rocce </a:t>
            </a:r>
            <a:r>
              <a:rPr sz="1200" dirty="0">
                <a:latin typeface="Times New Roman"/>
                <a:cs typeface="Times New Roman"/>
              </a:rPr>
              <a:t>rivela le </a:t>
            </a:r>
            <a:r>
              <a:rPr sz="1200" spc="-5" dirty="0">
                <a:latin typeface="Times New Roman"/>
                <a:cs typeface="Times New Roman"/>
              </a:rPr>
              <a:t>antiche </a:t>
            </a:r>
            <a:r>
              <a:rPr sz="1200" dirty="0">
                <a:latin typeface="Times New Roman"/>
                <a:cs typeface="Times New Roman"/>
              </a:rPr>
              <a:t>lotte di </a:t>
            </a:r>
            <a:r>
              <a:rPr sz="1200" spc="-5" dirty="0">
                <a:latin typeface="Times New Roman"/>
                <a:cs typeface="Times New Roman"/>
              </a:rPr>
              <a:t>adattamento </a:t>
            </a:r>
            <a:r>
              <a:rPr sz="1200" dirty="0">
                <a:latin typeface="Times New Roman"/>
                <a:cs typeface="Times New Roman"/>
              </a:rPr>
              <a:t>di questi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organismi</a:t>
            </a:r>
            <a:endParaRPr sz="1200">
              <a:latin typeface="Times New Roman"/>
              <a:cs typeface="Times New Roman"/>
            </a:endParaRPr>
          </a:p>
          <a:p>
            <a:pPr marL="88900" marR="9144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primitivi.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piante e </a:t>
            </a:r>
            <a:r>
              <a:rPr sz="1200" spc="-5" dirty="0">
                <a:latin typeface="Times New Roman"/>
                <a:cs typeface="Times New Roman"/>
              </a:rPr>
              <a:t>gli animali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cessano mai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adattamento. L’ambiente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 cambiamento e </a:t>
            </a:r>
            <a:r>
              <a:rPr sz="1200" spc="-5" dirty="0">
                <a:latin typeface="Times New Roman"/>
                <a:cs typeface="Times New Roman"/>
              </a:rPr>
              <a:t>gli  organismi viventi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impegnati ad </a:t>
            </a:r>
            <a:r>
              <a:rPr sz="1200" dirty="0">
                <a:latin typeface="Times New Roman"/>
                <a:cs typeface="Times New Roman"/>
              </a:rPr>
              <a:t>adattare </a:t>
            </a:r>
            <a:r>
              <a:rPr sz="1200" spc="-5" dirty="0">
                <a:latin typeface="Times New Roman"/>
                <a:cs typeface="Times New Roman"/>
              </a:rPr>
              <a:t>se stessi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fluttuazioni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incessanti.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(670.1) 58:6.7 </a:t>
            </a:r>
            <a:r>
              <a:rPr sz="1200" spc="-5" dirty="0">
                <a:latin typeface="Times New Roman"/>
                <a:cs typeface="Times New Roman"/>
              </a:rPr>
              <a:t>L’equipaggiamento fisiologico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struttura anatomica </a:t>
            </a:r>
            <a:r>
              <a:rPr sz="1200" dirty="0">
                <a:latin typeface="Times New Roman"/>
                <a:cs typeface="Times New Roman"/>
              </a:rPr>
              <a:t>di tutti i nuovi ordini di vita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all’azione della </a:t>
            </a:r>
            <a:r>
              <a:rPr sz="1200" dirty="0">
                <a:latin typeface="Times New Roman"/>
                <a:cs typeface="Times New Roman"/>
              </a:rPr>
              <a:t>legge  </a:t>
            </a:r>
            <a:r>
              <a:rPr sz="1200" spc="-5" dirty="0">
                <a:latin typeface="Times New Roman"/>
                <a:cs typeface="Times New Roman"/>
              </a:rPr>
              <a:t>fisica, </a:t>
            </a:r>
            <a:r>
              <a:rPr sz="1200" dirty="0">
                <a:latin typeface="Times New Roman"/>
                <a:cs typeface="Times New Roman"/>
              </a:rPr>
              <a:t>ma la dotazione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della mente è un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degli spiriti </a:t>
            </a:r>
            <a:r>
              <a:rPr sz="1200" spc="-5" dirty="0">
                <a:latin typeface="Times New Roman"/>
                <a:cs typeface="Times New Roman"/>
              </a:rPr>
              <a:t>aiutanti della mente,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alla </a:t>
            </a:r>
            <a:r>
              <a:rPr sz="1200" dirty="0">
                <a:latin typeface="Times New Roman"/>
                <a:cs typeface="Times New Roman"/>
              </a:rPr>
              <a:t>capacità innata  </a:t>
            </a:r>
            <a:r>
              <a:rPr sz="1200" spc="-5" dirty="0">
                <a:latin typeface="Times New Roman"/>
                <a:cs typeface="Times New Roman"/>
              </a:rPr>
              <a:t>del cervello.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sebbene 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un’evoluzione </a:t>
            </a:r>
            <a:r>
              <a:rPr sz="1200" spc="-5" dirty="0">
                <a:latin typeface="Times New Roman"/>
                <a:cs typeface="Times New Roman"/>
              </a:rPr>
              <a:t>fisica, </a:t>
            </a:r>
            <a:r>
              <a:rPr sz="1200" dirty="0">
                <a:latin typeface="Times New Roman"/>
                <a:cs typeface="Times New Roman"/>
              </a:rPr>
              <a:t>dipende interamente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capacità </a:t>
            </a:r>
            <a:r>
              <a:rPr sz="1200" spc="-5" dirty="0">
                <a:latin typeface="Times New Roman"/>
                <a:cs typeface="Times New Roman"/>
              </a:rPr>
              <a:t>del cervello </a:t>
            </a:r>
            <a:r>
              <a:rPr sz="1200" dirty="0">
                <a:latin typeface="Times New Roman"/>
                <a:cs typeface="Times New Roman"/>
              </a:rPr>
              <a:t>acquisita mediante  sviluppi </a:t>
            </a:r>
            <a:r>
              <a:rPr sz="1200" spc="-5" dirty="0">
                <a:latin typeface="Times New Roman"/>
                <a:cs typeface="Times New Roman"/>
              </a:rPr>
              <a:t>puramente fisici </a:t>
            </a:r>
            <a:r>
              <a:rPr sz="1200" dirty="0">
                <a:latin typeface="Times New Roman"/>
                <a:cs typeface="Times New Roman"/>
              </a:rPr>
              <a:t>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483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095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minore sangue viola, e </a:t>
            </a:r>
            <a:r>
              <a:rPr sz="1200" spc="-5" dirty="0">
                <a:latin typeface="Times New Roman"/>
                <a:cs typeface="Times New Roman"/>
              </a:rPr>
              <a:t>fu alla </a:t>
            </a:r>
            <a:r>
              <a:rPr sz="1200" dirty="0">
                <a:latin typeface="Times New Roman"/>
                <a:cs typeface="Times New Roman"/>
              </a:rPr>
              <a:t>periferia di </a:t>
            </a:r>
            <a:r>
              <a:rPr sz="1200" spc="-5" dirty="0">
                <a:latin typeface="Times New Roman"/>
                <a:cs typeface="Times New Roman"/>
              </a:rPr>
              <a:t>questo crogiolo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la razza </a:t>
            </a:r>
            <a:r>
              <a:rPr sz="1200" spc="-5" dirty="0">
                <a:latin typeface="Times New Roman"/>
                <a:cs typeface="Times New Roman"/>
              </a:rPr>
              <a:t>andita. </a:t>
            </a:r>
            <a:r>
              <a:rPr sz="1200" dirty="0">
                <a:latin typeface="Times New Roman"/>
                <a:cs typeface="Times New Roman"/>
              </a:rPr>
              <a:t>Successivamente,  </a:t>
            </a:r>
            <a:r>
              <a:rPr sz="1200" spc="-5" dirty="0">
                <a:latin typeface="Times New Roman"/>
                <a:cs typeface="Times New Roman"/>
              </a:rPr>
              <a:t>quando gli </a:t>
            </a:r>
            <a:r>
              <a:rPr sz="1200" dirty="0">
                <a:latin typeface="Times New Roman"/>
                <a:cs typeface="Times New Roman"/>
              </a:rPr>
              <a:t>Adamiti e i Noditi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migrazione penetrarono nelle regioni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fertili del </a:t>
            </a:r>
            <a:r>
              <a:rPr sz="1200" dirty="0">
                <a:latin typeface="Times New Roman"/>
                <a:cs typeface="Times New Roman"/>
              </a:rPr>
              <a:t>Turkestan, </a:t>
            </a:r>
            <a:r>
              <a:rPr sz="1200" spc="-5" dirty="0">
                <a:latin typeface="Times New Roman"/>
                <a:cs typeface="Times New Roman"/>
              </a:rPr>
              <a:t>si mescolarono </a:t>
            </a:r>
            <a:r>
              <a:rPr sz="1200" spc="5" dirty="0">
                <a:latin typeface="Times New Roman"/>
                <a:cs typeface="Times New Roman"/>
              </a:rPr>
              <a:t>ben 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abitanti superiori, </a:t>
            </a:r>
            <a:r>
              <a:rPr sz="1200" dirty="0">
                <a:latin typeface="Times New Roman"/>
                <a:cs typeface="Times New Roman"/>
              </a:rPr>
              <a:t>e la mescolanza razziale </a:t>
            </a:r>
            <a:r>
              <a:rPr sz="1200" spc="-5" dirty="0">
                <a:latin typeface="Times New Roman"/>
                <a:cs typeface="Times New Roman"/>
              </a:rPr>
              <a:t>risultante estese </a:t>
            </a:r>
            <a:r>
              <a:rPr sz="1200" dirty="0">
                <a:latin typeface="Times New Roman"/>
                <a:cs typeface="Times New Roman"/>
              </a:rPr>
              <a:t>il tipo </a:t>
            </a:r>
            <a:r>
              <a:rPr sz="1200" spc="-5" dirty="0">
                <a:latin typeface="Times New Roman"/>
                <a:cs typeface="Times New Roman"/>
              </a:rPr>
              <a:t>andita verso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41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(872.1) 78:4.3 </a:t>
            </a:r>
            <a:r>
              <a:rPr sz="1200" spc="-5" dirty="0">
                <a:latin typeface="Times New Roman"/>
                <a:cs typeface="Times New Roman"/>
              </a:rPr>
              <a:t>Gli Anditi furono senz’altro </a:t>
            </a:r>
            <a:r>
              <a:rPr sz="1200" dirty="0">
                <a:latin typeface="Times New Roman"/>
                <a:cs typeface="Times New Roman"/>
              </a:rPr>
              <a:t>la più completa razza umana apparsa </a:t>
            </a:r>
            <a:r>
              <a:rPr sz="1200" spc="-5" dirty="0">
                <a:latin typeface="Times New Roman"/>
                <a:cs typeface="Times New Roman"/>
              </a:rPr>
              <a:t>su Urantia dai tempi </a:t>
            </a:r>
            <a:r>
              <a:rPr sz="1200" dirty="0">
                <a:latin typeface="Times New Roman"/>
                <a:cs typeface="Times New Roman"/>
              </a:rPr>
              <a:t>delle popolazioni di pura razza  </a:t>
            </a:r>
            <a:r>
              <a:rPr sz="1200" spc="-5" dirty="0">
                <a:latin typeface="Times New Roman"/>
                <a:cs typeface="Times New Roman"/>
              </a:rPr>
              <a:t>viola. Essi inglobavano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dei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residui </a:t>
            </a:r>
            <a:r>
              <a:rPr sz="1200" dirty="0">
                <a:latin typeface="Times New Roman"/>
                <a:cs typeface="Times New Roman"/>
              </a:rPr>
              <a:t>sopravviventi delle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adamita e nodita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più tardi, </a:t>
            </a:r>
            <a:r>
              <a:rPr sz="1200" spc="-5" dirty="0">
                <a:latin typeface="Times New Roman"/>
                <a:cs typeface="Times New Roman"/>
              </a:rPr>
              <a:t>alcune  delle migliori </a:t>
            </a:r>
            <a:r>
              <a:rPr sz="1200" dirty="0">
                <a:latin typeface="Times New Roman"/>
                <a:cs typeface="Times New Roman"/>
              </a:rPr>
              <a:t>stirpi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gialli, </a:t>
            </a:r>
            <a:r>
              <a:rPr sz="1200" dirty="0">
                <a:latin typeface="Times New Roman"/>
                <a:cs typeface="Times New Roman"/>
              </a:rPr>
              <a:t>blu 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898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(872.2) 78:4.4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Anditi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Ariani,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pre-Ariani.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bianchi,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pre-bianchi. 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né un  popolo </a:t>
            </a:r>
            <a:r>
              <a:rPr sz="1200" spc="-5" dirty="0">
                <a:latin typeface="Times New Roman"/>
                <a:cs typeface="Times New Roman"/>
              </a:rPr>
              <a:t>occidentale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orientale. Ma </a:t>
            </a:r>
            <a:r>
              <a:rPr sz="1200" dirty="0">
                <a:latin typeface="Times New Roman"/>
                <a:cs typeface="Times New Roman"/>
              </a:rPr>
              <a:t>è l’eredità andita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dona </a:t>
            </a:r>
            <a:r>
              <a:rPr sz="1200" spc="-5" dirty="0">
                <a:latin typeface="Times New Roman"/>
                <a:cs typeface="Times New Roman"/>
              </a:rPr>
              <a:t>al miscuglio poliglotta </a:t>
            </a:r>
            <a:r>
              <a:rPr sz="1200" dirty="0">
                <a:latin typeface="Times New Roman"/>
                <a:cs typeface="Times New Roman"/>
              </a:rPr>
              <a:t>delle cosiddette razze </a:t>
            </a:r>
            <a:r>
              <a:rPr sz="1200" spc="-5" dirty="0">
                <a:latin typeface="Times New Roman"/>
                <a:cs typeface="Times New Roman"/>
              </a:rPr>
              <a:t>bianche </a:t>
            </a:r>
            <a:r>
              <a:rPr sz="1200" dirty="0">
                <a:latin typeface="Times New Roman"/>
                <a:cs typeface="Times New Roman"/>
              </a:rPr>
              <a:t>quella  </a:t>
            </a:r>
            <a:r>
              <a:rPr sz="1200" spc="-5" dirty="0">
                <a:latin typeface="Times New Roman"/>
                <a:cs typeface="Times New Roman"/>
              </a:rPr>
              <a:t>omogeneità generale che </a:t>
            </a:r>
            <a:r>
              <a:rPr sz="1200" dirty="0">
                <a:latin typeface="Times New Roman"/>
                <a:cs typeface="Times New Roman"/>
              </a:rPr>
              <a:t>è stata chiamata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caucasoide.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(872.3) 78:4.5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linee più pure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viola </a:t>
            </a:r>
            <a:r>
              <a:rPr sz="1200" spc="-5" dirty="0">
                <a:latin typeface="Times New Roman"/>
                <a:cs typeface="Times New Roman"/>
              </a:rPr>
              <a:t>avevano conservato </a:t>
            </a:r>
            <a:r>
              <a:rPr sz="1200" dirty="0">
                <a:latin typeface="Times New Roman"/>
                <a:cs typeface="Times New Roman"/>
              </a:rPr>
              <a:t>la tradizione </a:t>
            </a:r>
            <a:r>
              <a:rPr sz="1200" spc="-5" dirty="0">
                <a:latin typeface="Times New Roman"/>
                <a:cs typeface="Times New Roman"/>
              </a:rPr>
              <a:t>adamica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pace, cosa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spiega </a:t>
            </a:r>
            <a:r>
              <a:rPr sz="1200" dirty="0">
                <a:latin typeface="Times New Roman"/>
                <a:cs typeface="Times New Roman"/>
              </a:rPr>
              <a:t>perché i  </a:t>
            </a:r>
            <a:r>
              <a:rPr sz="1200" spc="-5" dirty="0">
                <a:latin typeface="Times New Roman"/>
                <a:cs typeface="Times New Roman"/>
              </a:rPr>
              <a:t>primi spostamenti razziali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soprattutto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migrazioni pacifiche. Ma </a:t>
            </a:r>
            <a:r>
              <a:rPr sz="1200" dirty="0">
                <a:latin typeface="Times New Roman"/>
                <a:cs typeface="Times New Roman"/>
              </a:rPr>
              <a:t>via via 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Adamiti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unirono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stirpi  nodite, che erano </a:t>
            </a:r>
            <a:r>
              <a:rPr sz="1200" dirty="0">
                <a:latin typeface="Times New Roman"/>
                <a:cs typeface="Times New Roman"/>
              </a:rPr>
              <a:t>allora una razza </a:t>
            </a:r>
            <a:r>
              <a:rPr sz="1200" spc="-5" dirty="0">
                <a:latin typeface="Times New Roman"/>
                <a:cs typeface="Times New Roman"/>
              </a:rPr>
              <a:t>bellicosa,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discendenti anditi divennero, per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epoca,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militaristi </a:t>
            </a:r>
            <a:r>
              <a:rPr sz="1200" dirty="0">
                <a:latin typeface="Times New Roman"/>
                <a:cs typeface="Times New Roman"/>
              </a:rPr>
              <a:t>più capaci e </a:t>
            </a:r>
            <a:r>
              <a:rPr sz="1200" spc="-5" dirty="0">
                <a:latin typeface="Times New Roman"/>
                <a:cs typeface="Times New Roman"/>
              </a:rPr>
              <a:t>scaltri  che fossero mai </a:t>
            </a:r>
            <a:r>
              <a:rPr sz="1200" dirty="0">
                <a:latin typeface="Times New Roman"/>
                <a:cs typeface="Times New Roman"/>
              </a:rPr>
              <a:t>vissuti </a:t>
            </a:r>
            <a:r>
              <a:rPr sz="1200" spc="-5" dirty="0">
                <a:latin typeface="Times New Roman"/>
                <a:cs typeface="Times New Roman"/>
              </a:rPr>
              <a:t>su Urantia. Da allora gli </a:t>
            </a:r>
            <a:r>
              <a:rPr sz="1200" dirty="0">
                <a:latin typeface="Times New Roman"/>
                <a:cs typeface="Times New Roman"/>
              </a:rPr>
              <a:t>spostamenti dei </a:t>
            </a:r>
            <a:r>
              <a:rPr sz="1200" spc="-5" dirty="0">
                <a:latin typeface="Times New Roman"/>
                <a:cs typeface="Times New Roman"/>
              </a:rPr>
              <a:t>Mesopotamici presero sempre </a:t>
            </a:r>
            <a:r>
              <a:rPr sz="1200" dirty="0">
                <a:latin typeface="Times New Roman"/>
                <a:cs typeface="Times New Roman"/>
              </a:rPr>
              <a:t>più un </a:t>
            </a:r>
            <a:r>
              <a:rPr sz="1200" spc="-5" dirty="0">
                <a:latin typeface="Times New Roman"/>
                <a:cs typeface="Times New Roman"/>
              </a:rPr>
              <a:t>carattere militare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divennero  </a:t>
            </a:r>
            <a:r>
              <a:rPr sz="1200" dirty="0">
                <a:latin typeface="Times New Roman"/>
                <a:cs typeface="Times New Roman"/>
              </a:rPr>
              <a:t>più simili a </a:t>
            </a:r>
            <a:r>
              <a:rPr sz="1200" spc="-5" dirty="0">
                <a:latin typeface="Times New Roman"/>
                <a:cs typeface="Times New Roman"/>
              </a:rPr>
              <a:t>vere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conquiste.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92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(872.4) 78:4.6 </a:t>
            </a:r>
            <a:r>
              <a:rPr sz="1200" spc="-5" dirty="0">
                <a:latin typeface="Times New Roman"/>
                <a:cs typeface="Times New Roman"/>
              </a:rPr>
              <a:t>Questi Anditi erano </a:t>
            </a:r>
            <a:r>
              <a:rPr sz="1200" dirty="0">
                <a:latin typeface="Times New Roman"/>
                <a:cs typeface="Times New Roman"/>
              </a:rPr>
              <a:t>avventurosi; avevano inclinazione a </a:t>
            </a:r>
            <a:r>
              <a:rPr sz="1200" spc="-5" dirty="0">
                <a:latin typeface="Times New Roman"/>
                <a:cs typeface="Times New Roman"/>
              </a:rPr>
              <a:t>vagabondare. Un’aggiunta delle stirpi </a:t>
            </a:r>
            <a:r>
              <a:rPr sz="1200" dirty="0">
                <a:latin typeface="Times New Roman"/>
                <a:cs typeface="Times New Roman"/>
              </a:rPr>
              <a:t>sangik o andonite ebbe 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a stabilizzarli. </a:t>
            </a:r>
            <a:r>
              <a:rPr sz="1200" spc="-5" dirty="0">
                <a:latin typeface="Times New Roman"/>
                <a:cs typeface="Times New Roman"/>
              </a:rPr>
              <a:t>Ma anche così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discendenti successivi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fermarono </a:t>
            </a:r>
            <a:r>
              <a:rPr sz="1200" dirty="0">
                <a:latin typeface="Times New Roman"/>
                <a:cs typeface="Times New Roman"/>
              </a:rPr>
              <a:t>prima di aver </a:t>
            </a:r>
            <a:r>
              <a:rPr sz="1200" spc="-5" dirty="0">
                <a:latin typeface="Times New Roman"/>
                <a:cs typeface="Times New Roman"/>
              </a:rPr>
              <a:t>circumnavigato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globo ed  avere </a:t>
            </a:r>
            <a:r>
              <a:rPr sz="1200" dirty="0">
                <a:latin typeface="Times New Roman"/>
                <a:cs typeface="Times New Roman"/>
              </a:rPr>
              <a:t>scoperto l’ultimo continente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lontano.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11820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Le migrazioni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andite</a:t>
            </a:r>
            <a:endParaRPr sz="1600">
              <a:latin typeface="Times New Roman"/>
              <a:cs typeface="Times New Roman"/>
            </a:endParaRPr>
          </a:p>
          <a:p>
            <a:pPr marL="76200" marR="19875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(872.5) 78:5.1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del secondo giardino </a:t>
            </a:r>
            <a:r>
              <a:rPr sz="1200" dirty="0">
                <a:latin typeface="Times New Roman"/>
                <a:cs typeface="Times New Roman"/>
              </a:rPr>
              <a:t>persisté </a:t>
            </a:r>
            <a:r>
              <a:rPr sz="1200" spc="-5" dirty="0">
                <a:latin typeface="Times New Roman"/>
                <a:cs typeface="Times New Roman"/>
              </a:rPr>
              <a:t>per ventimila anni, </a:t>
            </a:r>
            <a:r>
              <a:rPr sz="1200" dirty="0">
                <a:latin typeface="Times New Roman"/>
                <a:cs typeface="Times New Roman"/>
              </a:rPr>
              <a:t>ma subì un costante </a:t>
            </a:r>
            <a:r>
              <a:rPr sz="1200" spc="-5" dirty="0">
                <a:latin typeface="Times New Roman"/>
                <a:cs typeface="Times New Roman"/>
              </a:rPr>
              <a:t>declino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15.000 a.C., quando la  </a:t>
            </a:r>
            <a:r>
              <a:rPr sz="1200" spc="-5" dirty="0">
                <a:latin typeface="Times New Roman"/>
                <a:cs typeface="Times New Roman"/>
              </a:rPr>
              <a:t>rigenerazione del clero </a:t>
            </a:r>
            <a:r>
              <a:rPr sz="1200" dirty="0">
                <a:latin typeface="Times New Roman"/>
                <a:cs typeface="Times New Roman"/>
              </a:rPr>
              <a:t>setita e 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Amosad inaugurarono </a:t>
            </a:r>
            <a:r>
              <a:rPr sz="1200" dirty="0">
                <a:latin typeface="Times New Roman"/>
                <a:cs typeface="Times New Roman"/>
              </a:rPr>
              <a:t>un’era brillante.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massicce </a:t>
            </a:r>
            <a:r>
              <a:rPr sz="1200" dirty="0">
                <a:latin typeface="Times New Roman"/>
                <a:cs typeface="Times New Roman"/>
              </a:rPr>
              <a:t>ondate di </a:t>
            </a:r>
            <a:r>
              <a:rPr sz="1200" spc="-5" dirty="0">
                <a:latin typeface="Times New Roman"/>
                <a:cs typeface="Times New Roman"/>
              </a:rPr>
              <a:t>civiltà che si </a:t>
            </a:r>
            <a:r>
              <a:rPr sz="1200" dirty="0">
                <a:latin typeface="Times New Roman"/>
                <a:cs typeface="Times New Roman"/>
              </a:rPr>
              <a:t>sparsero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tardi sull’Eurasia seguirono immediatamente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rinascita del </a:t>
            </a:r>
            <a:r>
              <a:rPr sz="1200" dirty="0">
                <a:latin typeface="Times New Roman"/>
                <a:cs typeface="Times New Roman"/>
              </a:rPr>
              <a:t>Giardino, </a:t>
            </a:r>
            <a:r>
              <a:rPr sz="1200" spc="-5" dirty="0">
                <a:latin typeface="Times New Roman"/>
                <a:cs typeface="Times New Roman"/>
              </a:rPr>
              <a:t>conseguente alle numerose unioni degli </a:t>
            </a:r>
            <a:r>
              <a:rPr sz="1200" dirty="0">
                <a:latin typeface="Times New Roman"/>
                <a:cs typeface="Times New Roman"/>
              </a:rPr>
              <a:t>Adamiti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 Noditi misti </a:t>
            </a:r>
            <a:r>
              <a:rPr sz="1200" spc="-5" dirty="0">
                <a:latin typeface="Times New Roman"/>
                <a:cs typeface="Times New Roman"/>
              </a:rPr>
              <a:t>circostanti </a:t>
            </a:r>
            <a:r>
              <a:rPr sz="1200" spc="-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formare 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71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(872.6) 78:5.2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diedero avvio </a:t>
            </a:r>
            <a:r>
              <a:rPr sz="1200" dirty="0">
                <a:latin typeface="Times New Roman"/>
                <a:cs typeface="Times New Roman"/>
              </a:rPr>
              <a:t>a nuovi progressi in </a:t>
            </a:r>
            <a:r>
              <a:rPr sz="1200" spc="-5" dirty="0">
                <a:latin typeface="Times New Roman"/>
                <a:cs typeface="Times New Roman"/>
              </a:rPr>
              <a:t>Eurasia </a:t>
            </a:r>
            <a:r>
              <a:rPr sz="1200" dirty="0">
                <a:latin typeface="Times New Roman"/>
                <a:cs typeface="Times New Roman"/>
              </a:rPr>
              <a:t>e nel </a:t>
            </a:r>
            <a:r>
              <a:rPr sz="1200" spc="-5" dirty="0">
                <a:latin typeface="Times New Roman"/>
                <a:cs typeface="Times New Roman"/>
              </a:rPr>
              <a:t>Nordafrica. </a:t>
            </a:r>
            <a:r>
              <a:rPr sz="1200" dirty="0">
                <a:latin typeface="Times New Roman"/>
                <a:cs typeface="Times New Roman"/>
              </a:rPr>
              <a:t>Dalla Mesopotamia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Sinkiang </a:t>
            </a:r>
            <a:r>
              <a:rPr sz="1200" spc="-5" dirty="0">
                <a:latin typeface="Times New Roman"/>
                <a:cs typeface="Times New Roman"/>
              </a:rPr>
              <a:t>dominava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cultura andita,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continua </a:t>
            </a:r>
            <a:r>
              <a:rPr sz="1200" spc="-5" dirty="0">
                <a:latin typeface="Times New Roman"/>
                <a:cs typeface="Times New Roman"/>
              </a:rPr>
              <a:t>migrazione verso </a:t>
            </a:r>
            <a:r>
              <a:rPr sz="1200" dirty="0">
                <a:latin typeface="Times New Roman"/>
                <a:cs typeface="Times New Roman"/>
              </a:rPr>
              <a:t>l’Europa era </a:t>
            </a:r>
            <a:r>
              <a:rPr sz="1200" spc="-5" dirty="0">
                <a:latin typeface="Times New Roman"/>
                <a:cs typeface="Times New Roman"/>
              </a:rPr>
              <a:t>costantemente compensata </a:t>
            </a:r>
            <a:r>
              <a:rPr sz="1200" dirty="0">
                <a:latin typeface="Times New Roman"/>
                <a:cs typeface="Times New Roman"/>
              </a:rPr>
              <a:t>da nuovi arrivi dalla </a:t>
            </a:r>
            <a:r>
              <a:rPr sz="1200" spc="-5" dirty="0">
                <a:latin typeface="Times New Roman"/>
                <a:cs typeface="Times New Roman"/>
              </a:rPr>
              <a:t>Mesopotamia. Ma </a:t>
            </a:r>
            <a:r>
              <a:rPr sz="1200" spc="1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sarebbe esatto parlare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Anditi come </a:t>
            </a:r>
            <a:r>
              <a:rPr sz="1200" dirty="0">
                <a:latin typeface="Times New Roman"/>
                <a:cs typeface="Times New Roman"/>
              </a:rPr>
              <a:t>di una vera razza in </a:t>
            </a:r>
            <a:r>
              <a:rPr sz="1200" spc="-5" dirty="0">
                <a:latin typeface="Times New Roman"/>
                <a:cs typeface="Times New Roman"/>
              </a:rPr>
              <a:t>Mesopotamia prima </a:t>
            </a:r>
            <a:r>
              <a:rPr sz="1200" dirty="0">
                <a:latin typeface="Times New Roman"/>
                <a:cs typeface="Times New Roman"/>
              </a:rPr>
              <a:t>dell’inizio delle migrazioni </a:t>
            </a:r>
            <a:r>
              <a:rPr sz="1200" spc="-5" dirty="0">
                <a:latin typeface="Times New Roman"/>
                <a:cs typeface="Times New Roman"/>
              </a:rPr>
              <a:t>finali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discendenti  misti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anche le razze </a:t>
            </a:r>
            <a:r>
              <a:rPr sz="1200" spc="-5" dirty="0">
                <a:latin typeface="Times New Roman"/>
                <a:cs typeface="Times New Roman"/>
              </a:rPr>
              <a:t>del secondo giardino </a:t>
            </a:r>
            <a:r>
              <a:rPr sz="1200" dirty="0">
                <a:latin typeface="Times New Roman"/>
                <a:cs typeface="Times New Roman"/>
              </a:rPr>
              <a:t>si erano talmente </a:t>
            </a:r>
            <a:r>
              <a:rPr sz="1200" spc="-5" dirty="0">
                <a:latin typeface="Times New Roman"/>
                <a:cs typeface="Times New Roman"/>
              </a:rPr>
              <a:t>mescolate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non poter più essere considerate  </a:t>
            </a:r>
            <a:r>
              <a:rPr sz="1200" spc="-5" dirty="0">
                <a:latin typeface="Times New Roman"/>
                <a:cs typeface="Times New Roman"/>
              </a:rPr>
              <a:t>adamite.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90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(872.7) 78:5.3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del Turkestan </a:t>
            </a:r>
            <a:r>
              <a:rPr sz="1200" dirty="0">
                <a:latin typeface="Times New Roman"/>
                <a:cs typeface="Times New Roman"/>
              </a:rPr>
              <a:t>era costantemente </a:t>
            </a:r>
            <a:r>
              <a:rPr sz="1200" spc="-5" dirty="0">
                <a:latin typeface="Times New Roman"/>
                <a:cs typeface="Times New Roman"/>
              </a:rPr>
              <a:t>rivivificata </a:t>
            </a:r>
            <a:r>
              <a:rPr sz="1200" dirty="0">
                <a:latin typeface="Times New Roman"/>
                <a:cs typeface="Times New Roman"/>
              </a:rPr>
              <a:t>e rinnovata </a:t>
            </a:r>
            <a:r>
              <a:rPr sz="1200" spc="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arrivi dalla Mesopotamia, </a:t>
            </a:r>
            <a:r>
              <a:rPr sz="1200" dirty="0">
                <a:latin typeface="Times New Roman"/>
                <a:cs typeface="Times New Roman"/>
              </a:rPr>
              <a:t>specialmente </a:t>
            </a:r>
            <a:r>
              <a:rPr sz="1200" spc="-5" dirty="0">
                <a:latin typeface="Times New Roman"/>
                <a:cs typeface="Times New Roman"/>
              </a:rPr>
              <a:t>dai  successivi cavalieri </a:t>
            </a:r>
            <a:r>
              <a:rPr sz="1200" dirty="0">
                <a:latin typeface="Times New Roman"/>
                <a:cs typeface="Times New Roman"/>
              </a:rPr>
              <a:t>anditi.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cosiddetta lingua madre ariana 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formazione negli altopiani del Turkestan; </a:t>
            </a:r>
            <a:r>
              <a:rPr sz="1200" dirty="0">
                <a:latin typeface="Times New Roman"/>
                <a:cs typeface="Times New Roman"/>
              </a:rPr>
              <a:t>essa era una  </a:t>
            </a:r>
            <a:r>
              <a:rPr sz="1200" spc="-5" dirty="0">
                <a:latin typeface="Times New Roman"/>
                <a:cs typeface="Times New Roman"/>
              </a:rPr>
              <a:t>mescolanza del dialetto </a:t>
            </a:r>
            <a:r>
              <a:rPr sz="1200" dirty="0">
                <a:latin typeface="Times New Roman"/>
                <a:cs typeface="Times New Roman"/>
              </a:rPr>
              <a:t>andonico di </a:t>
            </a:r>
            <a:r>
              <a:rPr sz="1200" spc="-5" dirty="0">
                <a:latin typeface="Times New Roman"/>
                <a:cs typeface="Times New Roman"/>
              </a:rPr>
              <a:t>quella regione con </a:t>
            </a:r>
            <a:r>
              <a:rPr sz="1200" dirty="0">
                <a:latin typeface="Times New Roman"/>
                <a:cs typeface="Times New Roman"/>
              </a:rPr>
              <a:t>la lingua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Adamsoniti e </a:t>
            </a:r>
            <a:r>
              <a:rPr sz="1200" spc="-5" dirty="0">
                <a:latin typeface="Times New Roman"/>
                <a:cs typeface="Times New Roman"/>
              </a:rPr>
              <a:t>dei successivi </a:t>
            </a:r>
            <a:r>
              <a:rPr sz="1200" dirty="0">
                <a:latin typeface="Times New Roman"/>
                <a:cs typeface="Times New Roman"/>
              </a:rPr>
              <a:t>Anditi. Molte </a:t>
            </a:r>
            <a:r>
              <a:rPr sz="1200" spc="-5" dirty="0">
                <a:latin typeface="Times New Roman"/>
                <a:cs typeface="Times New Roman"/>
              </a:rPr>
              <a:t>lingue moderne  sono derivate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antica </a:t>
            </a:r>
            <a:r>
              <a:rPr sz="1200" spc="-5" dirty="0">
                <a:latin typeface="Times New Roman"/>
                <a:cs typeface="Times New Roman"/>
              </a:rPr>
              <a:t>lingua </a:t>
            </a:r>
            <a:r>
              <a:rPr sz="1200" dirty="0">
                <a:latin typeface="Times New Roman"/>
                <a:cs typeface="Times New Roman"/>
              </a:rPr>
              <a:t>delle tribù </a:t>
            </a:r>
            <a:r>
              <a:rPr sz="1200" spc="-5" dirty="0">
                <a:latin typeface="Times New Roman"/>
                <a:cs typeface="Times New Roman"/>
              </a:rPr>
              <a:t>dell’Asia centrale che </a:t>
            </a:r>
            <a:r>
              <a:rPr sz="1200" dirty="0">
                <a:latin typeface="Times New Roman"/>
                <a:cs typeface="Times New Roman"/>
              </a:rPr>
              <a:t>conquistarono </a:t>
            </a:r>
            <a:r>
              <a:rPr sz="1200" spc="-5" dirty="0">
                <a:latin typeface="Times New Roman"/>
                <a:cs typeface="Times New Roman"/>
              </a:rPr>
              <a:t>l’Europa, l’India </a:t>
            </a:r>
            <a:r>
              <a:rPr sz="1200" dirty="0">
                <a:latin typeface="Times New Roman"/>
                <a:cs typeface="Times New Roman"/>
              </a:rPr>
              <a:t>e la parte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pianure mesopotamiche. Questo antico </a:t>
            </a:r>
            <a:r>
              <a:rPr sz="1200" dirty="0">
                <a:latin typeface="Times New Roman"/>
                <a:cs typeface="Times New Roman"/>
              </a:rPr>
              <a:t>idioma diede </a:t>
            </a:r>
            <a:r>
              <a:rPr sz="1200" spc="-5" dirty="0">
                <a:latin typeface="Times New Roman"/>
                <a:cs typeface="Times New Roman"/>
              </a:rPr>
              <a:t>alle lingue </a:t>
            </a:r>
            <a:r>
              <a:rPr sz="1200" dirty="0">
                <a:latin typeface="Times New Roman"/>
                <a:cs typeface="Times New Roman"/>
              </a:rPr>
              <a:t>occidentali tutta </a:t>
            </a:r>
            <a:r>
              <a:rPr sz="1200" spc="-5" dirty="0">
                <a:latin typeface="Times New Roman"/>
                <a:cs typeface="Times New Roman"/>
              </a:rPr>
              <a:t>quella similarità che </a:t>
            </a:r>
            <a:r>
              <a:rPr sz="1200" dirty="0">
                <a:latin typeface="Times New Roman"/>
                <a:cs typeface="Times New Roman"/>
              </a:rPr>
              <a:t>è chiamata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ariana.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9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(872.8) 78:5.4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12.000 a.C.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quarti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andite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risiedevano nel </a:t>
            </a:r>
            <a:r>
              <a:rPr sz="1200" dirty="0">
                <a:latin typeface="Times New Roman"/>
                <a:cs typeface="Times New Roman"/>
              </a:rPr>
              <a:t>nord e </a:t>
            </a:r>
            <a:r>
              <a:rPr sz="1200" spc="-5" dirty="0">
                <a:latin typeface="Times New Roman"/>
                <a:cs typeface="Times New Roman"/>
              </a:rPr>
              <a:t>nell’est dell’Europa, </a:t>
            </a:r>
            <a:r>
              <a:rPr sz="1200" dirty="0">
                <a:latin typeface="Times New Roman"/>
                <a:cs typeface="Times New Roman"/>
              </a:rPr>
              <a:t>e quando iniziò il  </a:t>
            </a:r>
            <a:r>
              <a:rPr sz="1200" spc="-5" dirty="0">
                <a:latin typeface="Times New Roman"/>
                <a:cs typeface="Times New Roman"/>
              </a:rPr>
              <a:t>successivo esodo </a:t>
            </a:r>
            <a:r>
              <a:rPr sz="1200" dirty="0">
                <a:latin typeface="Times New Roman"/>
                <a:cs typeface="Times New Roman"/>
              </a:rPr>
              <a:t>finale dalla </a:t>
            </a:r>
            <a:r>
              <a:rPr sz="1200" spc="-5" dirty="0">
                <a:latin typeface="Times New Roman"/>
                <a:cs typeface="Times New Roman"/>
              </a:rPr>
              <a:t>Mesopotamia,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sessantacinque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ultime </a:t>
            </a:r>
            <a:r>
              <a:rPr sz="1200" spc="-5" dirty="0">
                <a:latin typeface="Times New Roman"/>
                <a:cs typeface="Times New Roman"/>
              </a:rPr>
              <a:t>ondate d’emigrazione entrarono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Europa.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245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(873.1) 78:5.5 </a:t>
            </a:r>
            <a:r>
              <a:rPr sz="1200" spc="-5" dirty="0">
                <a:latin typeface="Times New Roman"/>
                <a:cs typeface="Times New Roman"/>
              </a:rPr>
              <a:t>Gli Anditi emigrarono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verso </a:t>
            </a:r>
            <a:r>
              <a:rPr sz="1200" dirty="0">
                <a:latin typeface="Times New Roman"/>
                <a:cs typeface="Times New Roman"/>
              </a:rPr>
              <a:t>l’Europa ma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nord della Cina e </a:t>
            </a:r>
            <a:r>
              <a:rPr sz="1200" spc="-5" dirty="0">
                <a:latin typeface="Times New Roman"/>
                <a:cs typeface="Times New Roman"/>
              </a:rPr>
              <a:t>dell’India, </a:t>
            </a:r>
            <a:r>
              <a:rPr sz="1200" dirty="0">
                <a:latin typeface="Times New Roman"/>
                <a:cs typeface="Times New Roman"/>
              </a:rPr>
              <a:t>mentre molti </a:t>
            </a:r>
            <a:r>
              <a:rPr sz="1200" spc="-5" dirty="0">
                <a:latin typeface="Times New Roman"/>
                <a:cs typeface="Times New Roman"/>
              </a:rPr>
              <a:t>gruppi penetravano sino  ai confini della </a:t>
            </a:r>
            <a:r>
              <a:rPr sz="1200" dirty="0">
                <a:latin typeface="Times New Roman"/>
                <a:cs typeface="Times New Roman"/>
              </a:rPr>
              <a:t>terra come </a:t>
            </a:r>
            <a:r>
              <a:rPr sz="1200" spc="-5" dirty="0">
                <a:latin typeface="Times New Roman"/>
                <a:cs typeface="Times New Roman"/>
              </a:rPr>
              <a:t>missionari, insegnanti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commercianti. Essi </a:t>
            </a:r>
            <a:r>
              <a:rPr sz="1200" dirty="0">
                <a:latin typeface="Times New Roman"/>
                <a:cs typeface="Times New Roman"/>
              </a:rPr>
              <a:t>portarono un </a:t>
            </a:r>
            <a:r>
              <a:rPr sz="1200" spc="-5" dirty="0">
                <a:latin typeface="Times New Roman"/>
                <a:cs typeface="Times New Roman"/>
              </a:rPr>
              <a:t>considerevole </a:t>
            </a:r>
            <a:r>
              <a:rPr sz="1200" dirty="0">
                <a:latin typeface="Times New Roman"/>
                <a:cs typeface="Times New Roman"/>
              </a:rPr>
              <a:t>contributo </a:t>
            </a:r>
            <a:r>
              <a:rPr sz="1200" spc="-5" dirty="0">
                <a:latin typeface="Times New Roman"/>
                <a:cs typeface="Times New Roman"/>
              </a:rPr>
              <a:t>ai gruppi  settentrionali delle </a:t>
            </a:r>
            <a:r>
              <a:rPr sz="1200" dirty="0">
                <a:latin typeface="Times New Roman"/>
                <a:cs typeface="Times New Roman"/>
              </a:rPr>
              <a:t>popolazioni </a:t>
            </a:r>
            <a:r>
              <a:rPr sz="1200" spc="-5" dirty="0">
                <a:latin typeface="Times New Roman"/>
                <a:cs typeface="Times New Roman"/>
              </a:rPr>
              <a:t>sangik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Sahara. Ma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pochi insegnanti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commercianti </a:t>
            </a:r>
            <a:r>
              <a:rPr sz="1200" dirty="0">
                <a:latin typeface="Times New Roman"/>
                <a:cs typeface="Times New Roman"/>
              </a:rPr>
              <a:t>penetrarono in </a:t>
            </a:r>
            <a:r>
              <a:rPr sz="1200" spc="-5" dirty="0">
                <a:latin typeface="Times New Roman"/>
                <a:cs typeface="Times New Roman"/>
              </a:rPr>
              <a:t>Africa </a:t>
            </a:r>
            <a:r>
              <a:rPr sz="1200" dirty="0">
                <a:latin typeface="Times New Roman"/>
                <a:cs typeface="Times New Roman"/>
              </a:rPr>
              <a:t>più a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sorgenti del </a:t>
            </a:r>
            <a:r>
              <a:rPr sz="1200" dirty="0">
                <a:latin typeface="Times New Roman"/>
                <a:cs typeface="Times New Roman"/>
              </a:rPr>
              <a:t>Nilo. </a:t>
            </a:r>
            <a:r>
              <a:rPr sz="1200" spc="-5" dirty="0">
                <a:latin typeface="Times New Roman"/>
                <a:cs typeface="Times New Roman"/>
              </a:rPr>
              <a:t>Più tardi, degli </a:t>
            </a:r>
            <a:r>
              <a:rPr sz="1200" dirty="0">
                <a:latin typeface="Times New Roman"/>
                <a:cs typeface="Times New Roman"/>
              </a:rPr>
              <a:t>Anditi misti 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Egiziani </a:t>
            </a:r>
            <a:r>
              <a:rPr sz="1200" spc="-5" dirty="0">
                <a:latin typeface="Times New Roman"/>
                <a:cs typeface="Times New Roman"/>
              </a:rPr>
              <a:t>scesero </a:t>
            </a:r>
            <a:r>
              <a:rPr sz="1200" dirty="0">
                <a:latin typeface="Times New Roman"/>
                <a:cs typeface="Times New Roman"/>
              </a:rPr>
              <a:t>lungo le </a:t>
            </a:r>
            <a:r>
              <a:rPr sz="1200" spc="-5" dirty="0">
                <a:latin typeface="Times New Roman"/>
                <a:cs typeface="Times New Roman"/>
              </a:rPr>
              <a:t>coste </a:t>
            </a:r>
            <a:r>
              <a:rPr sz="1200" dirty="0">
                <a:latin typeface="Times New Roman"/>
                <a:cs typeface="Times New Roman"/>
              </a:rPr>
              <a:t>orientale </a:t>
            </a:r>
            <a:r>
              <a:rPr sz="1200" spc="-5" dirty="0">
                <a:latin typeface="Times New Roman"/>
                <a:cs typeface="Times New Roman"/>
              </a:rPr>
              <a:t>ed occidentale dell’Africa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ben 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l’equatore,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raggiunsero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Madagascar.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366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(873.2) 78:5.6 </a:t>
            </a:r>
            <a:r>
              <a:rPr sz="1200" spc="-5" dirty="0">
                <a:latin typeface="Times New Roman"/>
                <a:cs typeface="Times New Roman"/>
              </a:rPr>
              <a:t>Questi Anditi erano </a:t>
            </a:r>
            <a:r>
              <a:rPr sz="1200" dirty="0">
                <a:latin typeface="Times New Roman"/>
                <a:cs typeface="Times New Roman"/>
              </a:rPr>
              <a:t>i cosiddetti </a:t>
            </a:r>
            <a:r>
              <a:rPr sz="1200" spc="-5" dirty="0">
                <a:latin typeface="Times New Roman"/>
                <a:cs typeface="Times New Roman"/>
              </a:rPr>
              <a:t>Dravidi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conquistatori Ariani successivi dell’India;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nell’Asia </a:t>
            </a:r>
            <a:r>
              <a:rPr sz="1200" spc="-5" dirty="0">
                <a:latin typeface="Times New Roman"/>
                <a:cs typeface="Times New Roman"/>
              </a:rPr>
              <a:t>centrale  elevò considerevolmente gli antenati dei </a:t>
            </a:r>
            <a:r>
              <a:rPr sz="1200" dirty="0">
                <a:latin typeface="Times New Roman"/>
                <a:cs typeface="Times New Roman"/>
              </a:rPr>
              <a:t>Turaniani. Molti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in Cina </a:t>
            </a:r>
            <a:r>
              <a:rPr sz="1200" spc="-5" dirty="0">
                <a:latin typeface="Times New Roman"/>
                <a:cs typeface="Times New Roman"/>
              </a:rPr>
              <a:t>sia attraverso </a:t>
            </a:r>
            <a:r>
              <a:rPr sz="1200" dirty="0">
                <a:latin typeface="Times New Roman"/>
                <a:cs typeface="Times New Roman"/>
              </a:rPr>
              <a:t>il Sinkiang che il  Tibet </a:t>
            </a:r>
            <a:r>
              <a:rPr sz="1200" spc="-5" dirty="0">
                <a:latin typeface="Times New Roman"/>
                <a:cs typeface="Times New Roman"/>
              </a:rPr>
              <a:t>ed aggiunsero </a:t>
            </a:r>
            <a:r>
              <a:rPr sz="1200" dirty="0">
                <a:latin typeface="Times New Roman"/>
                <a:cs typeface="Times New Roman"/>
              </a:rPr>
              <a:t>qualità positive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stirpi </a:t>
            </a:r>
            <a:r>
              <a:rPr sz="1200" spc="-5" dirty="0">
                <a:latin typeface="Times New Roman"/>
                <a:cs typeface="Times New Roman"/>
              </a:rPr>
              <a:t>cinesi successive. Di </a:t>
            </a:r>
            <a:r>
              <a:rPr sz="1200" dirty="0">
                <a:latin typeface="Times New Roman"/>
                <a:cs typeface="Times New Roman"/>
              </a:rPr>
              <a:t>tanto in tanto </a:t>
            </a:r>
            <a:r>
              <a:rPr sz="1200" spc="-5" dirty="0">
                <a:latin typeface="Times New Roman"/>
                <a:cs typeface="Times New Roman"/>
              </a:rPr>
              <a:t>piccoli gruppi arrivarono </a:t>
            </a:r>
            <a:r>
              <a:rPr sz="1200" dirty="0">
                <a:latin typeface="Times New Roman"/>
                <a:cs typeface="Times New Roman"/>
              </a:rPr>
              <a:t>sino in </a:t>
            </a:r>
            <a:r>
              <a:rPr sz="1200" spc="-5" dirty="0">
                <a:latin typeface="Times New Roman"/>
                <a:cs typeface="Times New Roman"/>
              </a:rPr>
              <a:t>Giappone,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Formosa, nelle Indie Orientali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Cina meridionale, ma molto pochi </a:t>
            </a:r>
            <a:r>
              <a:rPr sz="1200" spc="-5" dirty="0">
                <a:latin typeface="Times New Roman"/>
                <a:cs typeface="Times New Roman"/>
              </a:rPr>
              <a:t>entrarono nella </a:t>
            </a:r>
            <a:r>
              <a:rPr sz="1200" dirty="0">
                <a:latin typeface="Times New Roman"/>
                <a:cs typeface="Times New Roman"/>
              </a:rPr>
              <a:t>Cina meridionale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via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costiera.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71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(873.3) 78:5.7 </a:t>
            </a:r>
            <a:r>
              <a:rPr sz="1200" spc="-5" dirty="0">
                <a:latin typeface="Times New Roman"/>
                <a:cs typeface="Times New Roman"/>
              </a:rPr>
              <a:t>Centotrentadue membri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razza, </a:t>
            </a:r>
            <a:r>
              <a:rPr sz="1200" spc="-5" dirty="0">
                <a:latin typeface="Times New Roman"/>
                <a:cs typeface="Times New Roman"/>
              </a:rPr>
              <a:t>imbarcatisi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Giappone 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flottiglia </a:t>
            </a:r>
            <a:r>
              <a:rPr sz="1200" dirty="0">
                <a:latin typeface="Times New Roman"/>
                <a:cs typeface="Times New Roman"/>
              </a:rPr>
              <a:t>di piccole imbarcazioni, </a:t>
            </a:r>
            <a:r>
              <a:rPr sz="1200" spc="-5" dirty="0">
                <a:latin typeface="Times New Roman"/>
                <a:cs typeface="Times New Roman"/>
              </a:rPr>
              <a:t>finirono per  raggiungere l’America </a:t>
            </a:r>
            <a:r>
              <a:rPr sz="1200" dirty="0">
                <a:latin typeface="Times New Roman"/>
                <a:cs typeface="Times New Roman"/>
              </a:rPr>
              <a:t>del Sud, e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matrimoni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nativi </a:t>
            </a:r>
            <a:r>
              <a:rPr sz="1200" spc="-5" dirty="0">
                <a:latin typeface="Times New Roman"/>
                <a:cs typeface="Times New Roman"/>
              </a:rPr>
              <a:t>delle Ande diedero </a:t>
            </a:r>
            <a:r>
              <a:rPr sz="1200" dirty="0">
                <a:latin typeface="Times New Roman"/>
                <a:cs typeface="Times New Roman"/>
              </a:rPr>
              <a:t>origine </a:t>
            </a:r>
            <a:r>
              <a:rPr sz="1200" spc="-5" dirty="0">
                <a:latin typeface="Times New Roman"/>
                <a:cs typeface="Times New Roman"/>
              </a:rPr>
              <a:t>agli antenati dei successivi </a:t>
            </a:r>
            <a:r>
              <a:rPr sz="1200" dirty="0">
                <a:latin typeface="Times New Roman"/>
                <a:cs typeface="Times New Roman"/>
              </a:rPr>
              <a:t>capi </a:t>
            </a:r>
            <a:r>
              <a:rPr sz="1200" spc="-5" dirty="0">
                <a:latin typeface="Times New Roman"/>
                <a:cs typeface="Times New Roman"/>
              </a:rPr>
              <a:t>degli  Incas. Essi attraversarono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Pacifico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piccole </a:t>
            </a:r>
            <a:r>
              <a:rPr sz="1200" dirty="0">
                <a:latin typeface="Times New Roman"/>
                <a:cs typeface="Times New Roman"/>
              </a:rPr>
              <a:t>tappe, </a:t>
            </a:r>
            <a:r>
              <a:rPr sz="1200" spc="-5" dirty="0">
                <a:latin typeface="Times New Roman"/>
                <a:cs typeface="Times New Roman"/>
              </a:rPr>
              <a:t>fermandosi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isole che incontravano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viaggio.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isole  </a:t>
            </a:r>
            <a:r>
              <a:rPr sz="1200" spc="-5" dirty="0">
                <a:latin typeface="Times New Roman"/>
                <a:cs typeface="Times New Roman"/>
              </a:rPr>
              <a:t>del gruppo della Polinesia erano </a:t>
            </a:r>
            <a:r>
              <a:rPr sz="1200" dirty="0">
                <a:latin typeface="Times New Roman"/>
                <a:cs typeface="Times New Roman"/>
              </a:rPr>
              <a:t>più numerose e 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oggi, </a:t>
            </a:r>
            <a:r>
              <a:rPr sz="1200" dirty="0">
                <a:latin typeface="Times New Roman"/>
                <a:cs typeface="Times New Roman"/>
              </a:rPr>
              <a:t>e questi </a:t>
            </a:r>
            <a:r>
              <a:rPr sz="1200" spc="-5" dirty="0">
                <a:latin typeface="Times New Roman"/>
                <a:cs typeface="Times New Roman"/>
              </a:rPr>
              <a:t>marinai anditi, </a:t>
            </a:r>
            <a:r>
              <a:rPr sz="1200" dirty="0">
                <a:latin typeface="Times New Roman"/>
                <a:cs typeface="Times New Roman"/>
              </a:rPr>
              <a:t>insieme con </a:t>
            </a:r>
            <a:r>
              <a:rPr sz="1200" spc="-5" dirty="0">
                <a:latin typeface="Times New Roman"/>
                <a:cs typeface="Times New Roman"/>
              </a:rPr>
              <a:t>altri che </a:t>
            </a:r>
            <a:r>
              <a:rPr sz="1200" dirty="0">
                <a:latin typeface="Times New Roman"/>
                <a:cs typeface="Times New Roman"/>
              </a:rPr>
              <a:t>li seguirono,  </a:t>
            </a:r>
            <a:r>
              <a:rPr sz="1200" spc="-5" dirty="0">
                <a:latin typeface="Times New Roman"/>
                <a:cs typeface="Times New Roman"/>
              </a:rPr>
              <a:t>modificarono biologicamente al loro passaggio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nativi. </a:t>
            </a:r>
            <a:r>
              <a:rPr sz="1200" spc="-5" dirty="0">
                <a:latin typeface="Times New Roman"/>
                <a:cs typeface="Times New Roman"/>
              </a:rPr>
              <a:t>A seguito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penetrazione </a:t>
            </a:r>
            <a:r>
              <a:rPr sz="1200" dirty="0">
                <a:latin typeface="Times New Roman"/>
                <a:cs typeface="Times New Roman"/>
              </a:rPr>
              <a:t>andita </a:t>
            </a:r>
            <a:r>
              <a:rPr sz="1200" spc="-5" dirty="0">
                <a:latin typeface="Times New Roman"/>
                <a:cs typeface="Times New Roman"/>
              </a:rPr>
              <a:t>si svilupparono su queste terre  ora sommerse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centri fiorenti </a:t>
            </a:r>
            <a:r>
              <a:rPr sz="1200" dirty="0">
                <a:latin typeface="Times New Roman"/>
                <a:cs typeface="Times New Roman"/>
              </a:rPr>
              <a:t>di civiltà. </a:t>
            </a:r>
            <a:r>
              <a:rPr sz="1200" spc="-10" dirty="0">
                <a:latin typeface="Times New Roman"/>
                <a:cs typeface="Times New Roman"/>
              </a:rPr>
              <a:t>L’Isola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Pasqua </a:t>
            </a:r>
            <a:r>
              <a:rPr sz="1200" dirty="0">
                <a:latin typeface="Times New Roman"/>
                <a:cs typeface="Times New Roman"/>
              </a:rPr>
              <a:t>fu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religioso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amministrativo </a:t>
            </a:r>
            <a:r>
              <a:rPr sz="1200" dirty="0">
                <a:latin typeface="Times New Roman"/>
                <a:cs typeface="Times New Roman"/>
              </a:rPr>
              <a:t>di uno di </a:t>
            </a:r>
            <a:r>
              <a:rPr sz="1200" spc="5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scomparsi. </a:t>
            </a:r>
            <a:r>
              <a:rPr sz="1200" spc="-5" dirty="0">
                <a:latin typeface="Times New Roman"/>
                <a:cs typeface="Times New Roman"/>
              </a:rPr>
              <a:t>Ma degli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navigarono </a:t>
            </a:r>
            <a:r>
              <a:rPr sz="1200" spc="-5" dirty="0">
                <a:latin typeface="Times New Roman"/>
                <a:cs typeface="Times New Roman"/>
              </a:rPr>
              <a:t>sul Pacifico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eccetto i </a:t>
            </a:r>
            <a:r>
              <a:rPr sz="1200" spc="-5" dirty="0">
                <a:latin typeface="Times New Roman"/>
                <a:cs typeface="Times New Roman"/>
              </a:rPr>
              <a:t>centotrentadue raggiunse </a:t>
            </a:r>
            <a:r>
              <a:rPr sz="1200" dirty="0">
                <a:latin typeface="Times New Roman"/>
                <a:cs typeface="Times New Roman"/>
              </a:rPr>
              <a:t>mai il  </a:t>
            </a:r>
            <a:r>
              <a:rPr sz="1200" spc="-5" dirty="0">
                <a:latin typeface="Times New Roman"/>
                <a:cs typeface="Times New Roman"/>
              </a:rPr>
              <a:t>continente delle </a:t>
            </a:r>
            <a:r>
              <a:rPr sz="1200" dirty="0">
                <a:latin typeface="Times New Roman"/>
                <a:cs typeface="Times New Roman"/>
              </a:rPr>
              <a:t>Americhe.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03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(873.4) 78:5.8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migrazioni di conquista </a:t>
            </a:r>
            <a:r>
              <a:rPr sz="1200" spc="-5" dirty="0">
                <a:latin typeface="Times New Roman"/>
                <a:cs typeface="Times New Roman"/>
              </a:rPr>
              <a:t>degli Anditi proseguirono fino </a:t>
            </a:r>
            <a:r>
              <a:rPr sz="1200" dirty="0">
                <a:latin typeface="Times New Roman"/>
                <a:cs typeface="Times New Roman"/>
              </a:rPr>
              <a:t>alle loro ultime </a:t>
            </a:r>
            <a:r>
              <a:rPr sz="1200" spc="-5" dirty="0">
                <a:latin typeface="Times New Roman"/>
                <a:cs typeface="Times New Roman"/>
              </a:rPr>
              <a:t>dispersioni dall’anno </a:t>
            </a:r>
            <a:r>
              <a:rPr sz="1200" dirty="0">
                <a:latin typeface="Times New Roman"/>
                <a:cs typeface="Times New Roman"/>
              </a:rPr>
              <a:t>8.000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6.000 a.C.  </a:t>
            </a:r>
            <a:r>
              <a:rPr sz="1200" spc="-5" dirty="0">
                <a:latin typeface="Times New Roman"/>
                <a:cs typeface="Times New Roman"/>
              </a:rPr>
              <a:t>Quando si spargevano </a:t>
            </a:r>
            <a:r>
              <a:rPr sz="1200" dirty="0">
                <a:latin typeface="Times New Roman"/>
                <a:cs typeface="Times New Roman"/>
              </a:rPr>
              <a:t>fuori della </a:t>
            </a:r>
            <a:r>
              <a:rPr sz="1200" spc="-5" dirty="0">
                <a:latin typeface="Times New Roman"/>
                <a:cs typeface="Times New Roman"/>
              </a:rPr>
              <a:t>Mesopotamia </a:t>
            </a:r>
            <a:r>
              <a:rPr sz="1200" dirty="0">
                <a:latin typeface="Times New Roman"/>
                <a:cs typeface="Times New Roman"/>
              </a:rPr>
              <a:t>essi diminuivano </a:t>
            </a:r>
            <a:r>
              <a:rPr sz="1200" spc="-5" dirty="0">
                <a:latin typeface="Times New Roman"/>
                <a:cs typeface="Times New Roman"/>
              </a:rPr>
              <a:t>continuamente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riserve biologiche della </a:t>
            </a:r>
            <a:r>
              <a:rPr sz="1200" dirty="0">
                <a:latin typeface="Times New Roman"/>
                <a:cs typeface="Times New Roman"/>
              </a:rPr>
              <a:t>loro terra natale, </a:t>
            </a:r>
            <a:r>
              <a:rPr sz="1200" spc="-5" dirty="0">
                <a:latin typeface="Times New Roman"/>
                <a:cs typeface="Times New Roman"/>
              </a:rPr>
              <a:t>mentre  rinforzavano </a:t>
            </a:r>
            <a:r>
              <a:rPr sz="1200" dirty="0">
                <a:latin typeface="Times New Roman"/>
                <a:cs typeface="Times New Roman"/>
              </a:rPr>
              <a:t>notevolmente i popoli </a:t>
            </a:r>
            <a:r>
              <a:rPr sz="1200" spc="-5" dirty="0">
                <a:latin typeface="Times New Roman"/>
                <a:cs typeface="Times New Roman"/>
              </a:rPr>
              <a:t>circostanti.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presso cui giunsero, portarono </a:t>
            </a:r>
            <a:r>
              <a:rPr sz="1200" dirty="0">
                <a:latin typeface="Times New Roman"/>
                <a:cs typeface="Times New Roman"/>
              </a:rPr>
              <a:t>un contributo di umorismo, </a:t>
            </a:r>
            <a:r>
              <a:rPr sz="1200" spc="-5" dirty="0">
                <a:latin typeface="Times New Roman"/>
                <a:cs typeface="Times New Roman"/>
              </a:rPr>
              <a:t>d’arte,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3884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857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avventura, </a:t>
            </a:r>
            <a:r>
              <a:rPr sz="1200" dirty="0">
                <a:latin typeface="Times New Roman"/>
                <a:cs typeface="Times New Roman"/>
              </a:rPr>
              <a:t>di musica e di </a:t>
            </a:r>
            <a:r>
              <a:rPr sz="1200" spc="-5" dirty="0">
                <a:latin typeface="Times New Roman"/>
                <a:cs typeface="Times New Roman"/>
              </a:rPr>
              <a:t>manifattura. Essi erano </a:t>
            </a:r>
            <a:r>
              <a:rPr sz="1200" spc="5" dirty="0">
                <a:latin typeface="Times New Roman"/>
                <a:cs typeface="Times New Roman"/>
              </a:rPr>
              <a:t>abili </a:t>
            </a:r>
            <a:r>
              <a:rPr sz="1200" spc="-5" dirty="0">
                <a:latin typeface="Times New Roman"/>
                <a:cs typeface="Times New Roman"/>
              </a:rPr>
              <a:t>addomesticatori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animali ed esperti agricoltori.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almeno, la  loro </a:t>
            </a:r>
            <a:r>
              <a:rPr sz="1200" spc="-5" dirty="0">
                <a:latin typeface="Times New Roman"/>
                <a:cs typeface="Times New Roman"/>
              </a:rPr>
              <a:t>presenza migliorava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credenze religiose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morali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più </a:t>
            </a:r>
            <a:r>
              <a:rPr sz="1200" spc="-5" dirty="0">
                <a:latin typeface="Times New Roman"/>
                <a:cs typeface="Times New Roman"/>
              </a:rPr>
              <a:t>antiche.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Mesopotamia si diffuse pacificamente sull’Europa, l’India,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Cina, l’Africa del Nord </a:t>
            </a:r>
            <a:r>
              <a:rPr sz="1200" dirty="0">
                <a:latin typeface="Times New Roman"/>
                <a:cs typeface="Times New Roman"/>
              </a:rPr>
              <a:t>e le isole del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Pacifico.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Le ultime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dispersioni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andite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(873.5) 78:6.1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ultime tre ondate di Anditi </a:t>
            </a:r>
            <a:r>
              <a:rPr sz="1200" spc="-5" dirty="0">
                <a:latin typeface="Times New Roman"/>
                <a:cs typeface="Times New Roman"/>
              </a:rPr>
              <a:t>si sparsero fuori della </a:t>
            </a:r>
            <a:r>
              <a:rPr sz="1200" dirty="0">
                <a:latin typeface="Times New Roman"/>
                <a:cs typeface="Times New Roman"/>
              </a:rPr>
              <a:t>Mesopotamia tra </a:t>
            </a:r>
            <a:r>
              <a:rPr sz="1200" spc="-5" dirty="0">
                <a:latin typeface="Times New Roman"/>
                <a:cs typeface="Times New Roman"/>
              </a:rPr>
              <a:t>gli anni </a:t>
            </a:r>
            <a:r>
              <a:rPr sz="1200" dirty="0">
                <a:latin typeface="Times New Roman"/>
                <a:cs typeface="Times New Roman"/>
              </a:rPr>
              <a:t>8.000 e 6.000 </a:t>
            </a:r>
            <a:r>
              <a:rPr sz="1200" spc="-5" dirty="0">
                <a:latin typeface="Times New Roman"/>
                <a:cs typeface="Times New Roman"/>
              </a:rPr>
              <a:t>a.C. Queste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grandi ondate  </a:t>
            </a:r>
            <a:r>
              <a:rPr sz="1200" dirty="0">
                <a:latin typeface="Times New Roman"/>
                <a:cs typeface="Times New Roman"/>
              </a:rPr>
              <a:t>di cultura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spinte fuori </a:t>
            </a:r>
            <a:r>
              <a:rPr sz="1200" spc="-5" dirty="0">
                <a:latin typeface="Times New Roman"/>
                <a:cs typeface="Times New Roman"/>
              </a:rPr>
              <a:t>dalla Mesopotamia dalla pressione delle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montane ad est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dagli attacchi degli </a:t>
            </a:r>
            <a:r>
              <a:rPr sz="1200" dirty="0">
                <a:latin typeface="Times New Roman"/>
                <a:cs typeface="Times New Roman"/>
              </a:rPr>
              <a:t>uomini delle  </a:t>
            </a:r>
            <a:r>
              <a:rPr sz="1200" spc="-5" dirty="0">
                <a:latin typeface="Times New Roman"/>
                <a:cs typeface="Times New Roman"/>
              </a:rPr>
              <a:t>pianure dell’ovest. Gli </a:t>
            </a:r>
            <a:r>
              <a:rPr sz="1200" dirty="0">
                <a:latin typeface="Times New Roman"/>
                <a:cs typeface="Times New Roman"/>
              </a:rPr>
              <a:t>abitanti della </a:t>
            </a:r>
            <a:r>
              <a:rPr sz="1200" spc="-5" dirty="0">
                <a:latin typeface="Times New Roman"/>
                <a:cs typeface="Times New Roman"/>
              </a:rPr>
              <a:t>valle dell’Eufrate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territorio </a:t>
            </a:r>
            <a:r>
              <a:rPr sz="1200" dirty="0">
                <a:latin typeface="Times New Roman"/>
                <a:cs typeface="Times New Roman"/>
              </a:rPr>
              <a:t>adiacente </a:t>
            </a:r>
            <a:r>
              <a:rPr sz="1200" spc="-5" dirty="0">
                <a:latin typeface="Times New Roman"/>
                <a:cs typeface="Times New Roman"/>
              </a:rPr>
              <a:t>partirono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loro esodo finale </a:t>
            </a:r>
            <a:r>
              <a:rPr sz="1200" dirty="0">
                <a:latin typeface="Times New Roman"/>
                <a:cs typeface="Times New Roman"/>
              </a:rPr>
              <a:t>in parecchie  </a:t>
            </a:r>
            <a:r>
              <a:rPr sz="1200" spc="-5" dirty="0">
                <a:latin typeface="Times New Roman"/>
                <a:cs typeface="Times New Roman"/>
              </a:rPr>
              <a:t>direzioni: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6292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(873.6) 78:6.2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sessantacinque </a:t>
            </a:r>
            <a:r>
              <a:rPr sz="1200" spc="-5" dirty="0">
                <a:latin typeface="Times New Roman"/>
                <a:cs typeface="Times New Roman"/>
              </a:rPr>
              <a:t>per cento entrò </a:t>
            </a:r>
            <a:r>
              <a:rPr sz="1200" dirty="0">
                <a:latin typeface="Times New Roman"/>
                <a:cs typeface="Times New Roman"/>
              </a:rPr>
              <a:t>in Europa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via del </a:t>
            </a:r>
            <a:r>
              <a:rPr sz="1200" spc="-5" dirty="0">
                <a:latin typeface="Times New Roman"/>
                <a:cs typeface="Times New Roman"/>
              </a:rPr>
              <a:t>Mar </a:t>
            </a:r>
            <a:r>
              <a:rPr sz="1200" dirty="0">
                <a:latin typeface="Times New Roman"/>
                <a:cs typeface="Times New Roman"/>
              </a:rPr>
              <a:t>Caspio </a:t>
            </a:r>
            <a:r>
              <a:rPr sz="1200" spc="-5" dirty="0">
                <a:latin typeface="Times New Roman"/>
                <a:cs typeface="Times New Roman"/>
              </a:rPr>
              <a:t>per vincere </a:t>
            </a:r>
            <a:r>
              <a:rPr sz="1200" dirty="0">
                <a:latin typeface="Times New Roman"/>
                <a:cs typeface="Times New Roman"/>
              </a:rPr>
              <a:t>le razze </a:t>
            </a:r>
            <a:r>
              <a:rPr sz="1200" spc="-5" dirty="0">
                <a:latin typeface="Times New Roman"/>
                <a:cs typeface="Times New Roman"/>
              </a:rPr>
              <a:t>bianche </a:t>
            </a:r>
            <a:r>
              <a:rPr sz="1200" dirty="0">
                <a:latin typeface="Times New Roman"/>
                <a:cs typeface="Times New Roman"/>
              </a:rPr>
              <a:t>appena  </a:t>
            </a:r>
            <a:r>
              <a:rPr sz="1200" spc="-5" dirty="0">
                <a:latin typeface="Times New Roman"/>
                <a:cs typeface="Times New Roman"/>
              </a:rPr>
              <a:t>apparse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mescolanza degli </a:t>
            </a:r>
            <a:r>
              <a:rPr sz="1200" dirty="0">
                <a:latin typeface="Times New Roman"/>
                <a:cs typeface="Times New Roman"/>
              </a:rPr>
              <a:t>uomini blu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primi Anditi — e </a:t>
            </a:r>
            <a:r>
              <a:rPr sz="1200" spc="-5" dirty="0">
                <a:latin typeface="Times New Roman"/>
                <a:cs typeface="Times New Roman"/>
              </a:rPr>
              <a:t>per amalgamarsi 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375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(873.7) 78:6.3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dieci per cento, </a:t>
            </a:r>
            <a:r>
              <a:rPr sz="1200" spc="-5" dirty="0">
                <a:latin typeface="Times New Roman"/>
                <a:cs typeface="Times New Roman"/>
              </a:rPr>
              <a:t>compreso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numeroso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setiti, </a:t>
            </a:r>
            <a:r>
              <a:rPr sz="1200" spc="-5" dirty="0">
                <a:latin typeface="Times New Roman"/>
                <a:cs typeface="Times New Roman"/>
              </a:rPr>
              <a:t>si diresse verso est attraverso gli  altopiani elamiti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pianoro iraniano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Turkestan. Molti dei loro </a:t>
            </a:r>
            <a:r>
              <a:rPr sz="1200" spc="-5" dirty="0">
                <a:latin typeface="Times New Roman"/>
                <a:cs typeface="Times New Roman"/>
              </a:rPr>
              <a:t>discendenti furono </a:t>
            </a:r>
            <a:r>
              <a:rPr sz="1200" dirty="0">
                <a:latin typeface="Times New Roman"/>
                <a:cs typeface="Times New Roman"/>
              </a:rPr>
              <a:t>successivamente sospinti  in </a:t>
            </a:r>
            <a:r>
              <a:rPr sz="1200" spc="-10" dirty="0">
                <a:latin typeface="Times New Roman"/>
                <a:cs typeface="Times New Roman"/>
              </a:rPr>
              <a:t>India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fratelli ariani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regioni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settentrionali.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5270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(874.1) 78:6.4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dieci per cento dei </a:t>
            </a:r>
            <a:r>
              <a:rPr sz="1200" spc="-5" dirty="0">
                <a:latin typeface="Times New Roman"/>
                <a:cs typeface="Times New Roman"/>
              </a:rPr>
              <a:t>Mesopotamici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migrazioni verso </a:t>
            </a:r>
            <a:r>
              <a:rPr sz="1200" dirty="0">
                <a:latin typeface="Times New Roman"/>
                <a:cs typeface="Times New Roman"/>
              </a:rPr>
              <a:t>il nord </a:t>
            </a:r>
            <a:r>
              <a:rPr sz="1200" spc="-5" dirty="0">
                <a:latin typeface="Times New Roman"/>
                <a:cs typeface="Times New Roman"/>
              </a:rPr>
              <a:t>si erano diretti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est, entrando  nel Sinkiang, si mescolarono con gli abitanti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gialli.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degli abili discendenti </a:t>
            </a:r>
            <a:r>
              <a:rPr sz="1200" dirty="0">
                <a:latin typeface="Times New Roman"/>
                <a:cs typeface="Times New Roman"/>
              </a:rPr>
              <a:t>di questa unione  razziale </a:t>
            </a:r>
            <a:r>
              <a:rPr sz="1200" spc="-5" dirty="0">
                <a:latin typeface="Times New Roman"/>
                <a:cs typeface="Times New Roman"/>
              </a:rPr>
              <a:t>entrò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in Cina e </a:t>
            </a:r>
            <a:r>
              <a:rPr sz="1200" spc="-5" dirty="0">
                <a:latin typeface="Times New Roman"/>
                <a:cs typeface="Times New Roman"/>
              </a:rPr>
              <a:t>contribuì </a:t>
            </a:r>
            <a:r>
              <a:rPr sz="1200" dirty="0">
                <a:latin typeface="Times New Roman"/>
                <a:cs typeface="Times New Roman"/>
              </a:rPr>
              <a:t>molto al </a:t>
            </a:r>
            <a:r>
              <a:rPr sz="1200" spc="-5" dirty="0">
                <a:latin typeface="Times New Roman"/>
                <a:cs typeface="Times New Roman"/>
              </a:rPr>
              <a:t>miglioramento </a:t>
            </a:r>
            <a:r>
              <a:rPr sz="1200" dirty="0">
                <a:latin typeface="Times New Roman"/>
                <a:cs typeface="Times New Roman"/>
              </a:rPr>
              <a:t>immediato della </a:t>
            </a:r>
            <a:r>
              <a:rPr sz="1200" spc="-5" dirty="0">
                <a:latin typeface="Times New Roman"/>
                <a:cs typeface="Times New Roman"/>
              </a:rPr>
              <a:t>frazione settentrionale della </a:t>
            </a:r>
            <a:r>
              <a:rPr sz="1200" dirty="0">
                <a:latin typeface="Times New Roman"/>
                <a:cs typeface="Times New Roman"/>
              </a:rPr>
              <a:t>razza  </a:t>
            </a:r>
            <a:r>
              <a:rPr sz="1200" spc="-5" dirty="0">
                <a:latin typeface="Times New Roman"/>
                <a:cs typeface="Times New Roman"/>
              </a:rPr>
              <a:t>gialla.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4670" cy="378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(874.2) 78:6.5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dieci per cento di </a:t>
            </a:r>
            <a:r>
              <a:rPr sz="1200" spc="-5" dirty="0">
                <a:latin typeface="Times New Roman"/>
                <a:cs typeface="Times New Roman"/>
              </a:rPr>
              <a:t>questi Anditi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fuga attraversarono l’Arabia ed entrarono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Egitto.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495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(874.3) 78:6.6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cinque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cento degli Anditi,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di cultura più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distretto costiero posto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confluenza del  Tigri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dell’Eufrate,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si erano sposati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membri inferiori </a:t>
            </a:r>
            <a:r>
              <a:rPr sz="1200" dirty="0">
                <a:latin typeface="Times New Roman"/>
                <a:cs typeface="Times New Roman"/>
              </a:rPr>
              <a:t>delle tribù </a:t>
            </a:r>
            <a:r>
              <a:rPr sz="1200" spc="-5" dirty="0">
                <a:latin typeface="Times New Roman"/>
                <a:cs typeface="Times New Roman"/>
              </a:rPr>
              <a:t>vicine, rifiutarono </a:t>
            </a:r>
            <a:r>
              <a:rPr sz="1200" dirty="0">
                <a:latin typeface="Times New Roman"/>
                <a:cs typeface="Times New Roman"/>
              </a:rPr>
              <a:t>di lasciare le </a:t>
            </a:r>
            <a:r>
              <a:rPr sz="1200" spc="-5" dirty="0">
                <a:latin typeface="Times New Roman"/>
                <a:cs typeface="Times New Roman"/>
              </a:rPr>
              <a:t>loro  abitazioni. Questo gruppo rappresentava </a:t>
            </a:r>
            <a:r>
              <a:rPr sz="1200" dirty="0">
                <a:latin typeface="Times New Roman"/>
                <a:cs typeface="Times New Roman"/>
              </a:rPr>
              <a:t>la sopravvivenza di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stirpi nodite e </a:t>
            </a:r>
            <a:r>
              <a:rPr sz="1200" spc="-5" dirty="0">
                <a:latin typeface="Times New Roman"/>
                <a:cs typeface="Times New Roman"/>
              </a:rPr>
              <a:t>adamite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28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(874.4) 78:6.7 </a:t>
            </a:r>
            <a:r>
              <a:rPr sz="1200" spc="-5" dirty="0">
                <a:latin typeface="Times New Roman"/>
                <a:cs typeface="Times New Roman"/>
              </a:rPr>
              <a:t>Gli Anditi avevano evacuato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interamente questa regione </a:t>
            </a:r>
            <a:r>
              <a:rPr sz="1200" dirty="0">
                <a:latin typeface="Times New Roman"/>
                <a:cs typeface="Times New Roman"/>
              </a:rPr>
              <a:t>verso il 6.000 a.C.,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discendenti, largamente  mescolati </a:t>
            </a:r>
            <a:r>
              <a:rPr sz="1200" dirty="0">
                <a:latin typeface="Times New Roman"/>
                <a:cs typeface="Times New Roman"/>
              </a:rPr>
              <a:t>con le razze </a:t>
            </a:r>
            <a:r>
              <a:rPr sz="1200" spc="-5" dirty="0">
                <a:latin typeface="Times New Roman"/>
                <a:cs typeface="Times New Roman"/>
              </a:rPr>
              <a:t>sangik </a:t>
            </a:r>
            <a:r>
              <a:rPr sz="1200" dirty="0">
                <a:latin typeface="Times New Roman"/>
                <a:cs typeface="Times New Roman"/>
              </a:rPr>
              <a:t>circostanti e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Andoniti </a:t>
            </a:r>
            <a:r>
              <a:rPr sz="1200" spc="-5" dirty="0">
                <a:latin typeface="Times New Roman"/>
                <a:cs typeface="Times New Roman"/>
              </a:rPr>
              <a:t>dell’Asia Minore, fossero presenti </a:t>
            </a:r>
            <a:r>
              <a:rPr sz="1200" dirty="0">
                <a:latin typeface="Times New Roman"/>
                <a:cs typeface="Times New Roman"/>
              </a:rPr>
              <a:t>per dare </a:t>
            </a:r>
            <a:r>
              <a:rPr sz="1200" spc="-5" dirty="0">
                <a:latin typeface="Times New Roman"/>
                <a:cs typeface="Times New Roman"/>
              </a:rPr>
              <a:t>battaglia agli invasori del  </a:t>
            </a:r>
            <a:r>
              <a:rPr sz="1200" dirty="0">
                <a:latin typeface="Times New Roman"/>
                <a:cs typeface="Times New Roman"/>
              </a:rPr>
              <a:t>nord e </a:t>
            </a:r>
            <a:r>
              <a:rPr sz="1200" spc="-5" dirty="0">
                <a:latin typeface="Times New Roman"/>
                <a:cs typeface="Times New Roman"/>
              </a:rPr>
              <a:t>dell’est </a:t>
            </a:r>
            <a:r>
              <a:rPr sz="1200" dirty="0">
                <a:latin typeface="Times New Roman"/>
                <a:cs typeface="Times New Roman"/>
              </a:rPr>
              <a:t>in una data molto più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tardiva.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(874.5) 78:6.8 </a:t>
            </a:r>
            <a:r>
              <a:rPr sz="1200" spc="-5" dirty="0">
                <a:latin typeface="Times New Roman"/>
                <a:cs typeface="Times New Roman"/>
              </a:rPr>
              <a:t>L’era culturale del secondo giardino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termine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crescente infiltrazione delle stirpi inferiori circostanti.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civiltà  </a:t>
            </a:r>
            <a:r>
              <a:rPr sz="1200" spc="-5" dirty="0">
                <a:latin typeface="Times New Roman"/>
                <a:cs typeface="Times New Roman"/>
              </a:rPr>
              <a:t>si spostò verso ovest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valle del </a:t>
            </a:r>
            <a:r>
              <a:rPr sz="1200" dirty="0">
                <a:latin typeface="Times New Roman"/>
                <a:cs typeface="Times New Roman"/>
              </a:rPr>
              <a:t>Nilo e nelle isole </a:t>
            </a:r>
            <a:r>
              <a:rPr sz="1200" spc="-5" dirty="0">
                <a:latin typeface="Times New Roman"/>
                <a:cs typeface="Times New Roman"/>
              </a:rPr>
              <a:t>del Mediterraneo,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continuò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prosperare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fonte d’origine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Mesopotania si era deteriorata.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afflusso incontrollato </a:t>
            </a:r>
            <a:r>
              <a:rPr sz="1200" dirty="0">
                <a:latin typeface="Times New Roman"/>
                <a:cs typeface="Times New Roman"/>
              </a:rPr>
              <a:t>di popoli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preparò la via </a:t>
            </a:r>
            <a:r>
              <a:rPr sz="1200" spc="-5" dirty="0">
                <a:latin typeface="Times New Roman"/>
                <a:cs typeface="Times New Roman"/>
              </a:rPr>
              <a:t>alla  conquista successiva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Mesopotamia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dei barbari </a:t>
            </a:r>
            <a:r>
              <a:rPr sz="1200" dirty="0">
                <a:latin typeface="Times New Roman"/>
                <a:cs typeface="Times New Roman"/>
              </a:rPr>
              <a:t>del nord </a:t>
            </a:r>
            <a:r>
              <a:rPr sz="1200" spc="-5" dirty="0">
                <a:latin typeface="Times New Roman"/>
                <a:cs typeface="Times New Roman"/>
              </a:rPr>
              <a:t>che cacciarono </a:t>
            </a:r>
            <a:r>
              <a:rPr sz="1200" dirty="0">
                <a:latin typeface="Times New Roman"/>
                <a:cs typeface="Times New Roman"/>
              </a:rPr>
              <a:t>le superstiti stirpi </a:t>
            </a:r>
            <a:r>
              <a:rPr sz="1200" spc="-5" dirty="0">
                <a:latin typeface="Times New Roman"/>
                <a:cs typeface="Times New Roman"/>
              </a:rPr>
              <a:t>evolute. Anche </a:t>
            </a:r>
            <a:r>
              <a:rPr sz="1200" dirty="0">
                <a:latin typeface="Times New Roman"/>
                <a:cs typeface="Times New Roman"/>
              </a:rPr>
              <a:t>in anni 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colta </a:t>
            </a:r>
            <a:r>
              <a:rPr sz="1200" dirty="0">
                <a:latin typeface="Times New Roman"/>
                <a:cs typeface="Times New Roman"/>
              </a:rPr>
              <a:t>parte residua </a:t>
            </a:r>
            <a:r>
              <a:rPr sz="1200" spc="-5" dirty="0">
                <a:latin typeface="Times New Roman"/>
                <a:cs typeface="Times New Roman"/>
              </a:rPr>
              <a:t>mal sopportava ancora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questi rozzi ed </a:t>
            </a:r>
            <a:r>
              <a:rPr sz="1200" spc="-5" dirty="0">
                <a:latin typeface="Times New Roman"/>
                <a:cs typeface="Times New Roman"/>
              </a:rPr>
              <a:t>ignoranti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invasori.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Le inondazioni in Mesopotamia</a:t>
            </a:r>
            <a:endParaRPr sz="1600">
              <a:latin typeface="Times New Roman"/>
              <a:cs typeface="Times New Roman"/>
            </a:endParaRPr>
          </a:p>
          <a:p>
            <a:pPr marL="76200" marR="400685" algn="just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(874.6) 78:7.1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abitavano lungo </a:t>
            </a:r>
            <a:r>
              <a:rPr sz="1200" dirty="0">
                <a:latin typeface="Times New Roman"/>
                <a:cs typeface="Times New Roman"/>
              </a:rPr>
              <a:t>i fiumi </a:t>
            </a:r>
            <a:r>
              <a:rPr sz="1200" spc="-5" dirty="0">
                <a:latin typeface="Times New Roman"/>
                <a:cs typeface="Times New Roman"/>
              </a:rPr>
              <a:t>erano abituati agli </a:t>
            </a:r>
            <a:r>
              <a:rPr sz="1200" dirty="0">
                <a:latin typeface="Times New Roman"/>
                <a:cs typeface="Times New Roman"/>
              </a:rPr>
              <a:t>straripamenti </a:t>
            </a:r>
            <a:r>
              <a:rPr sz="1200" spc="-5" dirty="0">
                <a:latin typeface="Times New Roman"/>
                <a:cs typeface="Times New Roman"/>
              </a:rPr>
              <a:t>delle acque </a:t>
            </a:r>
            <a:r>
              <a:rPr sz="1200" dirty="0">
                <a:latin typeface="Times New Roman"/>
                <a:cs typeface="Times New Roman"/>
              </a:rPr>
              <a:t>in certe </a:t>
            </a:r>
            <a:r>
              <a:rPr sz="1200" spc="-5" dirty="0">
                <a:latin typeface="Times New Roman"/>
                <a:cs typeface="Times New Roman"/>
              </a:rPr>
              <a:t>stagioni; </a:t>
            </a:r>
            <a:r>
              <a:rPr sz="1200" dirty="0">
                <a:latin typeface="Times New Roman"/>
                <a:cs typeface="Times New Roman"/>
              </a:rPr>
              <a:t>queste inondazioni  </a:t>
            </a:r>
            <a:r>
              <a:rPr sz="1200" spc="-5" dirty="0">
                <a:latin typeface="Times New Roman"/>
                <a:cs typeface="Times New Roman"/>
              </a:rPr>
              <a:t>periodiche erano </a:t>
            </a:r>
            <a:r>
              <a:rPr sz="1200" dirty="0">
                <a:latin typeface="Times New Roman"/>
                <a:cs typeface="Times New Roman"/>
              </a:rPr>
              <a:t>avvenimenti </a:t>
            </a:r>
            <a:r>
              <a:rPr sz="1200" spc="-5" dirty="0">
                <a:latin typeface="Times New Roman"/>
                <a:cs typeface="Times New Roman"/>
              </a:rPr>
              <a:t>annuali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vita. Ma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pericoli minacciarono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valle </a:t>
            </a:r>
            <a:r>
              <a:rPr sz="1200" spc="-5" dirty="0">
                <a:latin typeface="Times New Roman"/>
                <a:cs typeface="Times New Roman"/>
              </a:rPr>
              <a:t>della Mesopotamia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progressivi mutamenti geologici nel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nord.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260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01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(874.7) 78:7.2 </a:t>
            </a:r>
            <a:r>
              <a:rPr sz="1200" spc="-5" dirty="0">
                <a:latin typeface="Times New Roman"/>
                <a:cs typeface="Times New Roman"/>
              </a:rPr>
              <a:t>Per 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sommersione 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Eden </a:t>
            </a:r>
            <a:r>
              <a:rPr sz="1200" dirty="0">
                <a:latin typeface="Times New Roman"/>
                <a:cs typeface="Times New Roman"/>
              </a:rPr>
              <a:t>le montagne vicine </a:t>
            </a:r>
            <a:r>
              <a:rPr sz="1200" spc="-5" dirty="0">
                <a:latin typeface="Times New Roman"/>
                <a:cs typeface="Times New Roman"/>
              </a:rPr>
              <a:t>alla costa orientale del Mediterraneo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nordovest </a:t>
            </a:r>
            <a:r>
              <a:rPr sz="1200" dirty="0">
                <a:latin typeface="Times New Roman"/>
                <a:cs typeface="Times New Roman"/>
              </a:rPr>
              <a:t>e a nordest della </a:t>
            </a:r>
            <a:r>
              <a:rPr sz="1200" spc="-5" dirty="0">
                <a:latin typeface="Times New Roman"/>
                <a:cs typeface="Times New Roman"/>
              </a:rPr>
              <a:t>Mesopotamia continuarono ad alzarsi. Questa elevazione delle terre alte fu </a:t>
            </a:r>
            <a:r>
              <a:rPr sz="1200" dirty="0">
                <a:latin typeface="Times New Roman"/>
                <a:cs typeface="Times New Roman"/>
              </a:rPr>
              <a:t>notevolmente  </a:t>
            </a:r>
            <a:r>
              <a:rPr sz="1200" spc="-5" dirty="0">
                <a:latin typeface="Times New Roman"/>
                <a:cs typeface="Times New Roman"/>
              </a:rPr>
              <a:t>accelerata verso </a:t>
            </a:r>
            <a:r>
              <a:rPr sz="1200" dirty="0">
                <a:latin typeface="Times New Roman"/>
                <a:cs typeface="Times New Roman"/>
              </a:rPr>
              <a:t>il 5.000 </a:t>
            </a:r>
            <a:r>
              <a:rPr sz="1200" spc="-5" dirty="0">
                <a:latin typeface="Times New Roman"/>
                <a:cs typeface="Times New Roman"/>
              </a:rPr>
              <a:t>a.C.,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ciò, unitamente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cadute </a:t>
            </a:r>
            <a:r>
              <a:rPr sz="1200" dirty="0">
                <a:latin typeface="Times New Roman"/>
                <a:cs typeface="Times New Roman"/>
              </a:rPr>
              <a:t>di neve </a:t>
            </a:r>
            <a:r>
              <a:rPr sz="1200" spc="-5" dirty="0">
                <a:latin typeface="Times New Roman"/>
                <a:cs typeface="Times New Roman"/>
              </a:rPr>
              <a:t>considerevolmente accresciute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montagne </a:t>
            </a:r>
            <a:r>
              <a:rPr sz="1200" dirty="0">
                <a:latin typeface="Times New Roman"/>
                <a:cs typeface="Times New Roman"/>
              </a:rPr>
              <a:t>settentrionali,  </a:t>
            </a:r>
            <a:r>
              <a:rPr sz="1200" spc="-5" dirty="0">
                <a:latin typeface="Times New Roman"/>
                <a:cs typeface="Times New Roman"/>
              </a:rPr>
              <a:t>causò ad ogni </a:t>
            </a:r>
            <a:r>
              <a:rPr sz="1200" dirty="0">
                <a:latin typeface="Times New Roman"/>
                <a:cs typeface="Times New Roman"/>
              </a:rPr>
              <a:t>primavera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inondazioni senza </a:t>
            </a:r>
            <a:r>
              <a:rPr sz="1200" spc="-5" dirty="0">
                <a:latin typeface="Times New Roman"/>
                <a:cs typeface="Times New Roman"/>
              </a:rPr>
              <a:t>precedenti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valle dell’Eufrate. Queste </a:t>
            </a:r>
            <a:r>
              <a:rPr sz="1200" dirty="0">
                <a:latin typeface="Times New Roman"/>
                <a:cs typeface="Times New Roman"/>
              </a:rPr>
              <a:t>inondazioni </a:t>
            </a:r>
            <a:r>
              <a:rPr sz="1200" spc="-5" dirty="0">
                <a:latin typeface="Times New Roman"/>
                <a:cs typeface="Times New Roman"/>
              </a:rPr>
              <a:t>primaverili divennero 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disastrose, cosicché gli abitanti delle regioni fluviali furono alla fine </a:t>
            </a:r>
            <a:r>
              <a:rPr sz="1200" dirty="0">
                <a:latin typeface="Times New Roman"/>
                <a:cs typeface="Times New Roman"/>
              </a:rPr>
              <a:t>sospinti </a:t>
            </a:r>
            <a:r>
              <a:rPr sz="1200" spc="-5" dirty="0">
                <a:latin typeface="Times New Roman"/>
                <a:cs typeface="Times New Roman"/>
              </a:rPr>
              <a:t>verso gli </a:t>
            </a:r>
            <a:r>
              <a:rPr sz="1200" dirty="0">
                <a:latin typeface="Times New Roman"/>
                <a:cs typeface="Times New Roman"/>
              </a:rPr>
              <a:t>altopiani </a:t>
            </a:r>
            <a:r>
              <a:rPr sz="1200" spc="-5" dirty="0">
                <a:latin typeface="Times New Roman"/>
                <a:cs typeface="Times New Roman"/>
              </a:rPr>
              <a:t>orientali. Per quasi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migliaio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decine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città furono </a:t>
            </a:r>
            <a:r>
              <a:rPr sz="1200" dirty="0">
                <a:latin typeface="Times New Roman"/>
                <a:cs typeface="Times New Roman"/>
              </a:rPr>
              <a:t>praticamente </a:t>
            </a:r>
            <a:r>
              <a:rPr sz="1200" spc="-5" dirty="0">
                <a:latin typeface="Times New Roman"/>
                <a:cs typeface="Times New Roman"/>
              </a:rPr>
              <a:t>abbandonate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di questi estesi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diluvi.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76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(874.8) 78:7.3 </a:t>
            </a:r>
            <a:r>
              <a:rPr sz="1200" spc="-5" dirty="0">
                <a:latin typeface="Times New Roman"/>
                <a:cs typeface="Times New Roman"/>
              </a:rPr>
              <a:t>Quasi cinquemila anni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tardi, </a:t>
            </a:r>
            <a:r>
              <a:rPr sz="1200" dirty="0">
                <a:latin typeface="Times New Roman"/>
                <a:cs typeface="Times New Roman"/>
              </a:rPr>
              <a:t>quando i </a:t>
            </a:r>
            <a:r>
              <a:rPr sz="1200" spc="-5" dirty="0">
                <a:latin typeface="Times New Roman"/>
                <a:cs typeface="Times New Roman"/>
              </a:rPr>
              <a:t>sacerdoti ebrei </a:t>
            </a:r>
            <a:r>
              <a:rPr sz="1200" dirty="0">
                <a:latin typeface="Times New Roman"/>
                <a:cs typeface="Times New Roman"/>
              </a:rPr>
              <a:t>in cattività a </a:t>
            </a:r>
            <a:r>
              <a:rPr sz="1200" spc="-5" dirty="0">
                <a:latin typeface="Times New Roman"/>
                <a:cs typeface="Times New Roman"/>
              </a:rPr>
              <a:t>Babilonia cercarono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tracciare l’origine </a:t>
            </a:r>
            <a:r>
              <a:rPr sz="1200" dirty="0">
                <a:latin typeface="Times New Roman"/>
                <a:cs typeface="Times New Roman"/>
              </a:rPr>
              <a:t>del  popolo </a:t>
            </a:r>
            <a:r>
              <a:rPr sz="1200" spc="-5" dirty="0">
                <a:latin typeface="Times New Roman"/>
                <a:cs typeface="Times New Roman"/>
              </a:rPr>
              <a:t>ebraico </a:t>
            </a:r>
            <a:r>
              <a:rPr sz="1200" dirty="0">
                <a:latin typeface="Times New Roman"/>
                <a:cs typeface="Times New Roman"/>
              </a:rPr>
              <a:t>sino ad Adamo, </a:t>
            </a:r>
            <a:r>
              <a:rPr sz="1200" spc="-5" dirty="0">
                <a:latin typeface="Times New Roman"/>
                <a:cs typeface="Times New Roman"/>
              </a:rPr>
              <a:t>ebbero grande </a:t>
            </a:r>
            <a:r>
              <a:rPr sz="1200" dirty="0">
                <a:latin typeface="Times New Roman"/>
                <a:cs typeface="Times New Roman"/>
              </a:rPr>
              <a:t>difficoltà a </a:t>
            </a:r>
            <a:r>
              <a:rPr sz="1200" spc="-5" dirty="0">
                <a:latin typeface="Times New Roman"/>
                <a:cs typeface="Times New Roman"/>
              </a:rPr>
              <a:t>congiungere </a:t>
            </a:r>
            <a:r>
              <a:rPr sz="1200" dirty="0">
                <a:latin typeface="Times New Roman"/>
                <a:cs typeface="Times New Roman"/>
              </a:rPr>
              <a:t>le varie parti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storia. E venne in </a:t>
            </a:r>
            <a:r>
              <a:rPr sz="1200" spc="-5" dirty="0">
                <a:latin typeface="Times New Roman"/>
                <a:cs typeface="Times New Roman"/>
              </a:rPr>
              <a:t>mente ad </a:t>
            </a:r>
            <a:r>
              <a:rPr sz="1200" dirty="0">
                <a:latin typeface="Times New Roman"/>
                <a:cs typeface="Times New Roman"/>
              </a:rPr>
              <a:t>uno di loro di  </a:t>
            </a:r>
            <a:r>
              <a:rPr sz="1200" spc="-5" dirty="0">
                <a:latin typeface="Times New Roman"/>
                <a:cs typeface="Times New Roman"/>
              </a:rPr>
              <a:t>abbandonare questo </a:t>
            </a:r>
            <a:r>
              <a:rPr sz="1200" dirty="0">
                <a:latin typeface="Times New Roman"/>
                <a:cs typeface="Times New Roman"/>
              </a:rPr>
              <a:t>tentativo, 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che il mondo </a:t>
            </a:r>
            <a:r>
              <a:rPr sz="1200" spc="-5" dirty="0">
                <a:latin typeface="Times New Roman"/>
                <a:cs typeface="Times New Roman"/>
              </a:rPr>
              <a:t>intero affogasse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depravazione al </a:t>
            </a:r>
            <a:r>
              <a:rPr sz="1200" dirty="0">
                <a:latin typeface="Times New Roman"/>
                <a:cs typeface="Times New Roman"/>
              </a:rPr>
              <a:t>tempo del diluvio di </a:t>
            </a:r>
            <a:r>
              <a:rPr sz="1200" spc="-5" dirty="0">
                <a:latin typeface="Times New Roman"/>
                <a:cs typeface="Times New Roman"/>
              </a:rPr>
              <a:t>Noè, </a:t>
            </a:r>
            <a:r>
              <a:rPr sz="1200" spc="1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essere così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posizione migliore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risalire </a:t>
            </a:r>
            <a:r>
              <a:rPr sz="1200" spc="-5" dirty="0">
                <a:latin typeface="Times New Roman"/>
                <a:cs typeface="Times New Roman"/>
              </a:rPr>
              <a:t>Abramo direttamente </a:t>
            </a:r>
            <a:r>
              <a:rPr sz="1200" dirty="0">
                <a:latin typeface="Times New Roman"/>
                <a:cs typeface="Times New Roman"/>
              </a:rPr>
              <a:t>ad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sopravvissuti 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Noè.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57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(875.1) 78:7.4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tradizioni </a:t>
            </a:r>
            <a:r>
              <a:rPr sz="1200" spc="-5" dirty="0">
                <a:latin typeface="Times New Roman"/>
                <a:cs typeface="Times New Roman"/>
              </a:rPr>
              <a:t>che raccontano </a:t>
            </a:r>
            <a:r>
              <a:rPr sz="1200" dirty="0">
                <a:latin typeface="Times New Roman"/>
                <a:cs typeface="Times New Roman"/>
              </a:rPr>
              <a:t>di un tempo in cui le </a:t>
            </a:r>
            <a:r>
              <a:rPr sz="1200" spc="-5" dirty="0">
                <a:latin typeface="Times New Roman"/>
                <a:cs typeface="Times New Roman"/>
              </a:rPr>
              <a:t>acque </a:t>
            </a:r>
            <a:r>
              <a:rPr sz="1200" dirty="0">
                <a:latin typeface="Times New Roman"/>
                <a:cs typeface="Times New Roman"/>
              </a:rPr>
              <a:t>coprirono tutta la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universali.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storia  di un’inondazione </a:t>
            </a:r>
            <a:r>
              <a:rPr sz="1200" spc="-5" dirty="0">
                <a:latin typeface="Times New Roman"/>
                <a:cs typeface="Times New Roman"/>
              </a:rPr>
              <a:t>mondiale </a:t>
            </a:r>
            <a:r>
              <a:rPr sz="1200" dirty="0">
                <a:latin typeface="Times New Roman"/>
                <a:cs typeface="Times New Roman"/>
              </a:rPr>
              <a:t>in una certa epoca delle </a:t>
            </a:r>
            <a:r>
              <a:rPr sz="1200" spc="-5" dirty="0">
                <a:latin typeface="Times New Roman"/>
                <a:cs typeface="Times New Roman"/>
              </a:rPr>
              <a:t>ere passate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comune </a:t>
            </a:r>
            <a:r>
              <a:rPr sz="1200" dirty="0">
                <a:latin typeface="Times New Roman"/>
                <a:cs typeface="Times New Roman"/>
              </a:rPr>
              <a:t>a molte </a:t>
            </a:r>
            <a:r>
              <a:rPr sz="1200" spc="-5" dirty="0">
                <a:latin typeface="Times New Roman"/>
                <a:cs typeface="Times New Roman"/>
              </a:rPr>
              <a:t>razze.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biblica di </a:t>
            </a:r>
            <a:r>
              <a:rPr sz="1200" spc="-5" dirty="0">
                <a:latin typeface="Times New Roman"/>
                <a:cs typeface="Times New Roman"/>
              </a:rPr>
              <a:t>Noè, dell’arca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diluvio è </a:t>
            </a:r>
            <a:r>
              <a:rPr sz="1200" spc="-5" dirty="0">
                <a:latin typeface="Times New Roman"/>
                <a:cs typeface="Times New Roman"/>
              </a:rPr>
              <a:t>un’invenzione del clero ebraico 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cattività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Babilonia. Non c’è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un diluvio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dopo che la vita 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stabilita su Urantia.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volta in cui la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 fu completamente coperta dall’acqua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le ere  </a:t>
            </a:r>
            <a:r>
              <a:rPr sz="1200" spc="-5" dirty="0">
                <a:latin typeface="Times New Roman"/>
                <a:cs typeface="Times New Roman"/>
              </a:rPr>
              <a:t>archeozoiche,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avesse </a:t>
            </a:r>
            <a:r>
              <a:rPr sz="1200" dirty="0">
                <a:latin typeface="Times New Roman"/>
                <a:cs typeface="Times New Roman"/>
              </a:rPr>
              <a:t>cominciato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apparire.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(875.2) 78:7.5 </a:t>
            </a:r>
            <a:r>
              <a:rPr sz="1200" spc="-5" dirty="0">
                <a:latin typeface="Times New Roman"/>
                <a:cs typeface="Times New Roman"/>
              </a:rPr>
              <a:t>Ma Noè visse realmente; </a:t>
            </a:r>
            <a:r>
              <a:rPr sz="1200" dirty="0">
                <a:latin typeface="Times New Roman"/>
                <a:cs typeface="Times New Roman"/>
              </a:rPr>
              <a:t>era un viticoltore di </a:t>
            </a:r>
            <a:r>
              <a:rPr sz="1200" spc="-5" dirty="0">
                <a:latin typeface="Times New Roman"/>
                <a:cs typeface="Times New Roman"/>
              </a:rPr>
              <a:t>Aram, </a:t>
            </a:r>
            <a:r>
              <a:rPr sz="1200" dirty="0">
                <a:latin typeface="Times New Roman"/>
                <a:cs typeface="Times New Roman"/>
              </a:rPr>
              <a:t>un insediamento </a:t>
            </a:r>
            <a:r>
              <a:rPr sz="1200" spc="-5" dirty="0">
                <a:latin typeface="Times New Roman"/>
                <a:cs typeface="Times New Roman"/>
              </a:rPr>
              <a:t>fluviale vicino </a:t>
            </a:r>
            <a:r>
              <a:rPr sz="1200" dirty="0">
                <a:latin typeface="Times New Roman"/>
                <a:cs typeface="Times New Roman"/>
              </a:rPr>
              <a:t>ad Erech.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tenne di anno in </a:t>
            </a:r>
            <a:r>
              <a:rPr sz="1200" spc="-5" dirty="0">
                <a:latin typeface="Times New Roman"/>
                <a:cs typeface="Times New Roman"/>
              </a:rPr>
              <a:t>anno  delle annotazioni scritte sui periodi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fiume. Si rese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ridicolo andando su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giù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valle del </a:t>
            </a:r>
            <a:r>
              <a:rPr sz="1200" dirty="0">
                <a:latin typeface="Times New Roman"/>
                <a:cs typeface="Times New Roman"/>
              </a:rPr>
              <a:t>fiume a  </a:t>
            </a:r>
            <a:r>
              <a:rPr sz="1200" spc="-5" dirty="0">
                <a:latin typeface="Times New Roman"/>
                <a:cs typeface="Times New Roman"/>
              </a:rPr>
              <a:t>raccomandare </a:t>
            </a:r>
            <a:r>
              <a:rPr sz="1200" dirty="0">
                <a:latin typeface="Times New Roman"/>
                <a:cs typeface="Times New Roman"/>
              </a:rPr>
              <a:t>che tutte le </a:t>
            </a:r>
            <a:r>
              <a:rPr sz="1200" spc="-5" dirty="0">
                <a:latin typeface="Times New Roman"/>
                <a:cs typeface="Times New Roman"/>
              </a:rPr>
              <a:t>case fossero costruite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legno,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battello, e </a:t>
            </a:r>
            <a:r>
              <a:rPr sz="1200" spc="-5" dirty="0">
                <a:latin typeface="Times New Roman"/>
                <a:cs typeface="Times New Roman"/>
              </a:rPr>
              <a:t>che gli animali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 fossero </a:t>
            </a:r>
            <a:r>
              <a:rPr sz="1200" dirty="0">
                <a:latin typeface="Times New Roman"/>
                <a:cs typeface="Times New Roman"/>
              </a:rPr>
              <a:t>posti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battello 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notte </a:t>
            </a:r>
            <a:r>
              <a:rPr sz="1200" spc="-5" dirty="0">
                <a:latin typeface="Times New Roman"/>
                <a:cs typeface="Times New Roman"/>
              </a:rPr>
              <a:t>all’avvicinarsi della stagione delle </a:t>
            </a:r>
            <a:r>
              <a:rPr sz="1200" dirty="0">
                <a:latin typeface="Times New Roman"/>
                <a:cs typeface="Times New Roman"/>
              </a:rPr>
              <a:t>inondazioni. </a:t>
            </a:r>
            <a:r>
              <a:rPr sz="1200" spc="-5" dirty="0">
                <a:latin typeface="Times New Roman"/>
                <a:cs typeface="Times New Roman"/>
              </a:rPr>
              <a:t>Egli si recava </a:t>
            </a:r>
            <a:r>
              <a:rPr sz="1200" dirty="0">
                <a:latin typeface="Times New Roman"/>
                <a:cs typeface="Times New Roman"/>
              </a:rPr>
              <a:t>ogni anno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insediamenti </a:t>
            </a:r>
            <a:r>
              <a:rPr sz="1200" spc="-5" dirty="0">
                <a:latin typeface="Times New Roman"/>
                <a:cs typeface="Times New Roman"/>
              </a:rPr>
              <a:t>fluviali </a:t>
            </a:r>
            <a:r>
              <a:rPr sz="1200" dirty="0">
                <a:latin typeface="Times New Roman"/>
                <a:cs typeface="Times New Roman"/>
              </a:rPr>
              <a:t>vicini ed avvertiva </a:t>
            </a:r>
            <a:r>
              <a:rPr sz="1200" spc="-5" dirty="0">
                <a:latin typeface="Times New Roman"/>
                <a:cs typeface="Times New Roman"/>
              </a:rPr>
              <a:t>gli  abitanti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data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si sarebbero </a:t>
            </a:r>
            <a:r>
              <a:rPr sz="1200" dirty="0">
                <a:latin typeface="Times New Roman"/>
                <a:cs typeface="Times New Roman"/>
              </a:rPr>
              <a:t>prodotte le inondazioni. </a:t>
            </a:r>
            <a:r>
              <a:rPr sz="1200" spc="-5" dirty="0">
                <a:latin typeface="Times New Roman"/>
                <a:cs typeface="Times New Roman"/>
              </a:rPr>
              <a:t>Giunse </a:t>
            </a:r>
            <a:r>
              <a:rPr sz="1200" dirty="0">
                <a:latin typeface="Times New Roman"/>
                <a:cs typeface="Times New Roman"/>
              </a:rPr>
              <a:t>infine un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in cui le inondazioni </a:t>
            </a:r>
            <a:r>
              <a:rPr sz="1200" spc="-5" dirty="0">
                <a:latin typeface="Times New Roman"/>
                <a:cs typeface="Times New Roman"/>
              </a:rPr>
              <a:t>annuali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furono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74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698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considerevolmente accresciute </a:t>
            </a:r>
            <a:r>
              <a:rPr sz="1200" dirty="0">
                <a:latin typeface="Times New Roman"/>
                <a:cs typeface="Times New Roman"/>
              </a:rPr>
              <a:t>da piogge </a:t>
            </a:r>
            <a:r>
              <a:rPr sz="1200" spc="-5" dirty="0">
                <a:latin typeface="Times New Roman"/>
                <a:cs typeface="Times New Roman"/>
              </a:rPr>
              <a:t>eccezionalmente intense, </a:t>
            </a:r>
            <a:r>
              <a:rPr sz="1200" dirty="0">
                <a:latin typeface="Times New Roman"/>
                <a:cs typeface="Times New Roman"/>
              </a:rPr>
              <a:t>cosicché </a:t>
            </a:r>
            <a:r>
              <a:rPr sz="1200" spc="-5" dirty="0">
                <a:latin typeface="Times New Roman"/>
                <a:cs typeface="Times New Roman"/>
              </a:rPr>
              <a:t>l’improvvisa crescita delle </a:t>
            </a:r>
            <a:r>
              <a:rPr sz="1200" dirty="0">
                <a:latin typeface="Times New Roman"/>
                <a:cs typeface="Times New Roman"/>
              </a:rPr>
              <a:t>acque </a:t>
            </a:r>
            <a:r>
              <a:rPr sz="1200" spc="-5" dirty="0">
                <a:latin typeface="Times New Roman"/>
                <a:cs typeface="Times New Roman"/>
              </a:rPr>
              <a:t>spazzò </a:t>
            </a:r>
            <a:r>
              <a:rPr sz="1200" dirty="0">
                <a:latin typeface="Times New Roman"/>
                <a:cs typeface="Times New Roman"/>
              </a:rPr>
              <a:t>via l’intero  </a:t>
            </a:r>
            <a:r>
              <a:rPr sz="1200" spc="-5" dirty="0">
                <a:latin typeface="Times New Roman"/>
                <a:cs typeface="Times New Roman"/>
              </a:rPr>
              <a:t>villaggio;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Noè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famigliari </a:t>
            </a:r>
            <a:r>
              <a:rPr sz="1200" dirty="0">
                <a:latin typeface="Times New Roman"/>
                <a:cs typeface="Times New Roman"/>
              </a:rPr>
              <a:t>diretti furono </a:t>
            </a:r>
            <a:r>
              <a:rPr sz="1200" spc="-5" dirty="0">
                <a:latin typeface="Times New Roman"/>
                <a:cs typeface="Times New Roman"/>
              </a:rPr>
              <a:t>salvi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casa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galleggiante.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(875.3) 78:7.6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inondazioni </a:t>
            </a:r>
            <a:r>
              <a:rPr sz="1200" spc="-5" dirty="0">
                <a:latin typeface="Times New Roman"/>
                <a:cs typeface="Times New Roman"/>
              </a:rPr>
              <a:t>completarono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rovina della civiltà andita.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di diluvi il </a:t>
            </a:r>
            <a:r>
              <a:rPr sz="1200" spc="-5" dirty="0">
                <a:latin typeface="Times New Roman"/>
                <a:cs typeface="Times New Roman"/>
              </a:rPr>
              <a:t>secondo giardino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esisteva </a:t>
            </a:r>
            <a:r>
              <a:rPr sz="1200" dirty="0">
                <a:latin typeface="Times New Roman"/>
                <a:cs typeface="Times New Roman"/>
              </a:rPr>
              <a:t>più. Soltanto al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e tra i </a:t>
            </a:r>
            <a:r>
              <a:rPr sz="1200" spc="-5" dirty="0">
                <a:latin typeface="Times New Roman"/>
                <a:cs typeface="Times New Roman"/>
              </a:rPr>
              <a:t>Sumeri </a:t>
            </a:r>
            <a:r>
              <a:rPr sz="1200" dirty="0">
                <a:latin typeface="Times New Roman"/>
                <a:cs typeface="Times New Roman"/>
              </a:rPr>
              <a:t>persisté </a:t>
            </a:r>
            <a:r>
              <a:rPr sz="1200" spc="-5" dirty="0">
                <a:latin typeface="Times New Roman"/>
                <a:cs typeface="Times New Roman"/>
              </a:rPr>
              <a:t>qualche traccia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antica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gloria.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74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(875.4) 78:7.7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resti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civiltà,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antiche, si possono trovare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regioni della </a:t>
            </a:r>
            <a:r>
              <a:rPr sz="1200" dirty="0">
                <a:latin typeface="Times New Roman"/>
                <a:cs typeface="Times New Roman"/>
              </a:rPr>
              <a:t>Mesopotamia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a nordest che a  </a:t>
            </a:r>
            <a:r>
              <a:rPr sz="1200" spc="-5" dirty="0">
                <a:latin typeface="Times New Roman"/>
                <a:cs typeface="Times New Roman"/>
              </a:rPr>
              <a:t>nordovest. Ma vestigia ancora </a:t>
            </a:r>
            <a:r>
              <a:rPr sz="1200" dirty="0">
                <a:latin typeface="Times New Roman"/>
                <a:cs typeface="Times New Roman"/>
              </a:rPr>
              <a:t>più antiche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tempi di </a:t>
            </a:r>
            <a:r>
              <a:rPr sz="1200" spc="-5" dirty="0">
                <a:latin typeface="Times New Roman"/>
                <a:cs typeface="Times New Roman"/>
              </a:rPr>
              <a:t>Dalamatia esistono </a:t>
            </a:r>
            <a:r>
              <a:rPr sz="1200" dirty="0">
                <a:latin typeface="Times New Roman"/>
                <a:cs typeface="Times New Roman"/>
              </a:rPr>
              <a:t>sotto le </a:t>
            </a:r>
            <a:r>
              <a:rPr sz="1200" spc="-5" dirty="0">
                <a:latin typeface="Times New Roman"/>
                <a:cs typeface="Times New Roman"/>
              </a:rPr>
              <a:t>acque del </a:t>
            </a:r>
            <a:r>
              <a:rPr sz="1200" dirty="0">
                <a:latin typeface="Times New Roman"/>
                <a:cs typeface="Times New Roman"/>
              </a:rPr>
              <a:t>Golfo </a:t>
            </a:r>
            <a:r>
              <a:rPr sz="1200" spc="-5" dirty="0">
                <a:latin typeface="Times New Roman"/>
                <a:cs typeface="Times New Roman"/>
              </a:rPr>
              <a:t>Persico, ed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Eden giace  sommerso sotto l’estremità orientale del </a:t>
            </a:r>
            <a:r>
              <a:rPr sz="1200" dirty="0">
                <a:latin typeface="Times New Roman"/>
                <a:cs typeface="Times New Roman"/>
              </a:rPr>
              <a:t>Mare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Mediterraneo.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 Sumeri — gli ultimi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Anditi</a:t>
            </a:r>
            <a:endParaRPr sz="1600">
              <a:latin typeface="Times New Roman"/>
              <a:cs typeface="Times New Roman"/>
            </a:endParaRPr>
          </a:p>
          <a:p>
            <a:pPr marL="88900" marR="165100">
              <a:lnSpc>
                <a:spcPts val="137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(875.5) 78:8.1 </a:t>
            </a:r>
            <a:r>
              <a:rPr sz="1200" spc="-5" dirty="0">
                <a:latin typeface="Times New Roman"/>
                <a:cs typeface="Times New Roman"/>
              </a:rPr>
              <a:t>Quando l’ultima dispersione andita </a:t>
            </a:r>
            <a:r>
              <a:rPr sz="1200" dirty="0">
                <a:latin typeface="Times New Roman"/>
                <a:cs typeface="Times New Roman"/>
              </a:rPr>
              <a:t>spezzò la </a:t>
            </a:r>
            <a:r>
              <a:rPr sz="1200" spc="-5" dirty="0">
                <a:latin typeface="Times New Roman"/>
                <a:cs typeface="Times New Roman"/>
              </a:rPr>
              <a:t>spina dorsale biologica della civiltà mesopotamica, </a:t>
            </a:r>
            <a:r>
              <a:rPr sz="1200" dirty="0">
                <a:latin typeface="Times New Roman"/>
                <a:cs typeface="Times New Roman"/>
              </a:rPr>
              <a:t>una piccola </a:t>
            </a:r>
            <a:r>
              <a:rPr sz="1200" spc="-5" dirty="0">
                <a:latin typeface="Times New Roman"/>
                <a:cs typeface="Times New Roman"/>
              </a:rPr>
              <a:t>minoranza 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razza superiore </a:t>
            </a:r>
            <a:r>
              <a:rPr sz="1200" dirty="0">
                <a:latin typeface="Times New Roman"/>
                <a:cs typeface="Times New Roman"/>
              </a:rPr>
              <a:t>rimase </a:t>
            </a:r>
            <a:r>
              <a:rPr sz="1200" spc="-5" dirty="0">
                <a:latin typeface="Times New Roman"/>
                <a:cs typeface="Times New Roman"/>
              </a:rPr>
              <a:t>nel suo </a:t>
            </a:r>
            <a:r>
              <a:rPr sz="1200" dirty="0">
                <a:latin typeface="Times New Roman"/>
                <a:cs typeface="Times New Roman"/>
              </a:rPr>
              <a:t>paese </a:t>
            </a:r>
            <a:r>
              <a:rPr sz="1200" spc="-5" dirty="0">
                <a:latin typeface="Times New Roman"/>
                <a:cs typeface="Times New Roman"/>
              </a:rPr>
              <a:t>d’origine vicino </a:t>
            </a:r>
            <a:r>
              <a:rPr sz="1200" dirty="0">
                <a:latin typeface="Times New Roman"/>
                <a:cs typeface="Times New Roman"/>
              </a:rPr>
              <a:t>alla confluenza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fiumi. </a:t>
            </a:r>
            <a:r>
              <a:rPr sz="1200" spc="-5" dirty="0">
                <a:latin typeface="Times New Roman"/>
                <a:cs typeface="Times New Roman"/>
              </a:rPr>
              <a:t>Questi erano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Sumeri,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6.000</a:t>
            </a:r>
            <a:endParaRPr sz="1200">
              <a:latin typeface="Times New Roman"/>
              <a:cs typeface="Times New Roman"/>
            </a:endParaRPr>
          </a:p>
          <a:p>
            <a:pPr marL="88900" marR="1860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a.C. essi erano </a:t>
            </a:r>
            <a:r>
              <a:rPr sz="1200" dirty="0">
                <a:latin typeface="Times New Roman"/>
                <a:cs typeface="Times New Roman"/>
              </a:rPr>
              <a:t>divenuti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parte di estrazione </a:t>
            </a:r>
            <a:r>
              <a:rPr sz="1200" spc="-5" dirty="0">
                <a:latin typeface="Times New Roman"/>
                <a:cs typeface="Times New Roman"/>
              </a:rPr>
              <a:t>andita, </a:t>
            </a:r>
            <a:r>
              <a:rPr sz="1200" dirty="0">
                <a:latin typeface="Times New Roman"/>
                <a:cs typeface="Times New Roman"/>
              </a:rPr>
              <a:t>benché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cultura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esclusivamente </a:t>
            </a:r>
            <a:r>
              <a:rPr sz="1200" spc="5" dirty="0">
                <a:latin typeface="Times New Roman"/>
                <a:cs typeface="Times New Roman"/>
              </a:rPr>
              <a:t>nodita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fossero rimasti </a:t>
            </a:r>
            <a:r>
              <a:rPr sz="1200" dirty="0">
                <a:latin typeface="Times New Roman"/>
                <a:cs typeface="Times New Roman"/>
              </a:rPr>
              <a:t>fedeli </a:t>
            </a:r>
            <a:r>
              <a:rPr sz="1200" spc="-5" dirty="0">
                <a:latin typeface="Times New Roman"/>
                <a:cs typeface="Times New Roman"/>
              </a:rPr>
              <a:t>alle antiche tradizioni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Dalamatia. Tuttavia questi Sumeri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costiere </a:t>
            </a:r>
            <a:r>
              <a:rPr sz="1200" spc="-5" dirty="0">
                <a:latin typeface="Times New Roman"/>
                <a:cs typeface="Times New Roman"/>
              </a:rPr>
              <a:t>furono gli </a:t>
            </a:r>
            <a:r>
              <a:rPr sz="1200" dirty="0">
                <a:latin typeface="Times New Roman"/>
                <a:cs typeface="Times New Roman"/>
              </a:rPr>
              <a:t>ultimi Anditi in  </a:t>
            </a:r>
            <a:r>
              <a:rPr sz="1200" spc="-5" dirty="0">
                <a:latin typeface="Times New Roman"/>
                <a:cs typeface="Times New Roman"/>
              </a:rPr>
              <a:t>Mesopotamia. Ma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della Mesopotamia erano già completamente </a:t>
            </a:r>
            <a:r>
              <a:rPr sz="1200" dirty="0">
                <a:latin typeface="Times New Roman"/>
                <a:cs typeface="Times New Roman"/>
              </a:rPr>
              <a:t>mescolate in questa data </a:t>
            </a:r>
            <a:r>
              <a:rPr sz="1200" spc="-5" dirty="0">
                <a:latin typeface="Times New Roman"/>
                <a:cs typeface="Times New Roman"/>
              </a:rPr>
              <a:t>tardiva, come testimoniano </a:t>
            </a:r>
            <a:r>
              <a:rPr sz="1200" dirty="0">
                <a:latin typeface="Times New Roman"/>
                <a:cs typeface="Times New Roman"/>
              </a:rPr>
              <a:t>i tipi  di </a:t>
            </a:r>
            <a:r>
              <a:rPr sz="1200" spc="-5" dirty="0">
                <a:latin typeface="Times New Roman"/>
                <a:cs typeface="Times New Roman"/>
              </a:rPr>
              <a:t>crani trovati nelle </a:t>
            </a:r>
            <a:r>
              <a:rPr sz="1200" dirty="0">
                <a:latin typeface="Times New Roman"/>
                <a:cs typeface="Times New Roman"/>
              </a:rPr>
              <a:t>tombe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quest’epoca.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1594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(875.6) 78:8.2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periodi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inondazioni </a:t>
            </a:r>
            <a:r>
              <a:rPr sz="1200" spc="-5" dirty="0">
                <a:latin typeface="Times New Roman"/>
                <a:cs typeface="Times New Roman"/>
              </a:rPr>
              <a:t>che Susa prosperò così grandemente.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bassa fu inondata, cosicché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città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alta succedette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più bassa </a:t>
            </a:r>
            <a:r>
              <a:rPr sz="1200" spc="-5" dirty="0">
                <a:latin typeface="Times New Roman"/>
                <a:cs typeface="Times New Roman"/>
              </a:rPr>
              <a:t>come centro delle </a:t>
            </a:r>
            <a:r>
              <a:rPr sz="1200" dirty="0">
                <a:latin typeface="Times New Roman"/>
                <a:cs typeface="Times New Roman"/>
              </a:rPr>
              <a:t>arti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mestieri </a:t>
            </a:r>
            <a:r>
              <a:rPr sz="1200" spc="-5" dirty="0">
                <a:latin typeface="Times New Roman"/>
                <a:cs typeface="Times New Roman"/>
              </a:rPr>
              <a:t>peculiari </a:t>
            </a:r>
            <a:r>
              <a:rPr sz="1200" dirty="0">
                <a:latin typeface="Times New Roman"/>
                <a:cs typeface="Times New Roman"/>
              </a:rPr>
              <a:t>di quel tempo. Con la </a:t>
            </a:r>
            <a:r>
              <a:rPr sz="1200" spc="-5" dirty="0">
                <a:latin typeface="Times New Roman"/>
                <a:cs typeface="Times New Roman"/>
              </a:rPr>
              <a:t>successiva  </a:t>
            </a:r>
            <a:r>
              <a:rPr sz="1200" dirty="0">
                <a:latin typeface="Times New Roman"/>
                <a:cs typeface="Times New Roman"/>
              </a:rPr>
              <a:t>diminuzione di </a:t>
            </a:r>
            <a:r>
              <a:rPr sz="1200" spc="-5" dirty="0">
                <a:latin typeface="Times New Roman"/>
                <a:cs typeface="Times New Roman"/>
              </a:rPr>
              <a:t>queste inondazioni, Ur </a:t>
            </a:r>
            <a:r>
              <a:rPr sz="1200" dirty="0">
                <a:latin typeface="Times New Roman"/>
                <a:cs typeface="Times New Roman"/>
              </a:rPr>
              <a:t>divenne il </a:t>
            </a:r>
            <a:r>
              <a:rPr sz="1200" spc="-5" dirty="0">
                <a:latin typeface="Times New Roman"/>
                <a:cs typeface="Times New Roman"/>
              </a:rPr>
              <a:t>centro dell’industria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vasellame. Circa </a:t>
            </a:r>
            <a:r>
              <a:rPr sz="1200" dirty="0">
                <a:latin typeface="Times New Roman"/>
                <a:cs typeface="Times New Roman"/>
              </a:rPr>
              <a:t>settemila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fa Ur </a:t>
            </a:r>
            <a:r>
              <a:rPr sz="1200" spc="-5" dirty="0">
                <a:latin typeface="Times New Roman"/>
                <a:cs typeface="Times New Roman"/>
              </a:rPr>
              <a:t>si trovava </a:t>
            </a:r>
            <a:r>
              <a:rPr sz="1200" spc="10" dirty="0">
                <a:latin typeface="Times New Roman"/>
                <a:cs typeface="Times New Roman"/>
              </a:rPr>
              <a:t>sul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Golfo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594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86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Persico;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 depositi </a:t>
            </a:r>
            <a:r>
              <a:rPr sz="1200" spc="-5" dirty="0">
                <a:latin typeface="Times New Roman"/>
                <a:cs typeface="Times New Roman"/>
              </a:rPr>
              <a:t>fluviali hanno prolungato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fino </a:t>
            </a:r>
            <a:r>
              <a:rPr sz="1200" spc="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limiti </a:t>
            </a:r>
            <a:r>
              <a:rPr sz="1200" spc="-5" dirty="0">
                <a:latin typeface="Times New Roman"/>
                <a:cs typeface="Times New Roman"/>
              </a:rPr>
              <a:t>attuali. Questi insediamenti soffrirono meno </a:t>
            </a:r>
            <a:r>
              <a:rPr sz="1200" spc="5" dirty="0">
                <a:latin typeface="Times New Roman"/>
                <a:cs typeface="Times New Roman"/>
              </a:rPr>
              <a:t>le  </a:t>
            </a:r>
            <a:r>
              <a:rPr sz="1200" dirty="0">
                <a:latin typeface="Times New Roman"/>
                <a:cs typeface="Times New Roman"/>
              </a:rPr>
              <a:t>inondazioni a </a:t>
            </a:r>
            <a:r>
              <a:rPr sz="1200" spc="-5" dirty="0">
                <a:latin typeface="Times New Roman"/>
                <a:cs typeface="Times New Roman"/>
              </a:rPr>
              <a:t>causa delle migliori opere </a:t>
            </a:r>
            <a:r>
              <a:rPr sz="1200" dirty="0">
                <a:latin typeface="Times New Roman"/>
                <a:cs typeface="Times New Roman"/>
              </a:rPr>
              <a:t>di protezione e </a:t>
            </a:r>
            <a:r>
              <a:rPr sz="1200" spc="-5" dirty="0">
                <a:latin typeface="Times New Roman"/>
                <a:cs typeface="Times New Roman"/>
              </a:rPr>
              <a:t>dell’allargamento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foci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fiumi.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90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(875.7) 78:8.3 </a:t>
            </a:r>
            <a:r>
              <a:rPr sz="1200" dirty="0">
                <a:latin typeface="Times New Roman"/>
                <a:cs typeface="Times New Roman"/>
              </a:rPr>
              <a:t>I pacifici </a:t>
            </a:r>
            <a:r>
              <a:rPr sz="1200" spc="-5" dirty="0">
                <a:latin typeface="Times New Roman"/>
                <a:cs typeface="Times New Roman"/>
              </a:rPr>
              <a:t>coltivatori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cereali delle </a:t>
            </a:r>
            <a:r>
              <a:rPr sz="1200" dirty="0">
                <a:latin typeface="Times New Roman"/>
                <a:cs typeface="Times New Roman"/>
              </a:rPr>
              <a:t>valli del </a:t>
            </a:r>
            <a:r>
              <a:rPr sz="1200" spc="-5" dirty="0">
                <a:latin typeface="Times New Roman"/>
                <a:cs typeface="Times New Roman"/>
              </a:rPr>
              <a:t>Tigri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dell’Eufrate erano stati molestati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dalle </a:t>
            </a:r>
            <a:r>
              <a:rPr sz="1200" dirty="0">
                <a:latin typeface="Times New Roman"/>
                <a:cs typeface="Times New Roman"/>
              </a:rPr>
              <a:t>scorrerie dei </a:t>
            </a:r>
            <a:r>
              <a:rPr sz="1200" spc="-5" dirty="0">
                <a:latin typeface="Times New Roman"/>
                <a:cs typeface="Times New Roman"/>
              </a:rPr>
              <a:t>barbari  del Turkestan </a:t>
            </a:r>
            <a:r>
              <a:rPr sz="1200" dirty="0">
                <a:latin typeface="Times New Roman"/>
                <a:cs typeface="Times New Roman"/>
              </a:rPr>
              <a:t>e del pianoro </a:t>
            </a:r>
            <a:r>
              <a:rPr sz="1200" spc="-5" dirty="0">
                <a:latin typeface="Times New Roman"/>
                <a:cs typeface="Times New Roman"/>
              </a:rPr>
              <a:t>iraniano. Ma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un’invasione concertata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valle dell’Eufrate fu </a:t>
            </a:r>
            <a:r>
              <a:rPr sz="1200" dirty="0">
                <a:latin typeface="Times New Roman"/>
                <a:cs typeface="Times New Roman"/>
              </a:rPr>
              <a:t>determinata </a:t>
            </a:r>
            <a:r>
              <a:rPr sz="1200" spc="-5" dirty="0">
                <a:latin typeface="Times New Roman"/>
                <a:cs typeface="Times New Roman"/>
              </a:rPr>
              <a:t>dalla crescente </a:t>
            </a:r>
            <a:r>
              <a:rPr sz="1200" dirty="0">
                <a:latin typeface="Times New Roman"/>
                <a:cs typeface="Times New Roman"/>
              </a:rPr>
              <a:t>aridità  </a:t>
            </a:r>
            <a:r>
              <a:rPr sz="1200" spc="-5" dirty="0">
                <a:latin typeface="Times New Roman"/>
                <a:cs typeface="Times New Roman"/>
              </a:rPr>
              <a:t>dei pascoli sugli </a:t>
            </a:r>
            <a:r>
              <a:rPr sz="1200" dirty="0">
                <a:latin typeface="Times New Roman"/>
                <a:cs typeface="Times New Roman"/>
              </a:rPr>
              <a:t>altopiani. E </a:t>
            </a:r>
            <a:r>
              <a:rPr sz="1200" spc="-5" dirty="0">
                <a:latin typeface="Times New Roman"/>
                <a:cs typeface="Times New Roman"/>
              </a:rPr>
              <a:t>questa invasione fu </a:t>
            </a:r>
            <a:r>
              <a:rPr sz="1200" dirty="0">
                <a:latin typeface="Times New Roman"/>
                <a:cs typeface="Times New Roman"/>
              </a:rPr>
              <a:t>tanto più </a:t>
            </a:r>
            <a:r>
              <a:rPr sz="1200" spc="-5" dirty="0">
                <a:latin typeface="Times New Roman"/>
                <a:cs typeface="Times New Roman"/>
              </a:rPr>
              <a:t>grave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questi pastori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cacciatori circostanti possedevano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cavalli addomesticati. Fu </a:t>
            </a:r>
            <a:r>
              <a:rPr sz="1200" dirty="0">
                <a:latin typeface="Times New Roman"/>
                <a:cs typeface="Times New Roman"/>
              </a:rPr>
              <a:t>il possesso di </a:t>
            </a:r>
            <a:r>
              <a:rPr sz="1200" spc="-5" dirty="0">
                <a:latin typeface="Times New Roman"/>
                <a:cs typeface="Times New Roman"/>
              </a:rPr>
              <a:t>cavalli </a:t>
            </a:r>
            <a:r>
              <a:rPr sz="1200" dirty="0">
                <a:latin typeface="Times New Roman"/>
                <a:cs typeface="Times New Roman"/>
              </a:rPr>
              <a:t>che diede loro </a:t>
            </a:r>
            <a:r>
              <a:rPr sz="1200" spc="-5" dirty="0">
                <a:latin typeface="Times New Roman"/>
                <a:cs typeface="Times New Roman"/>
              </a:rPr>
              <a:t>un’enorme superiorità militare sui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ricchi </a:t>
            </a:r>
            <a:r>
              <a:rPr sz="1200" dirty="0">
                <a:latin typeface="Times New Roman"/>
                <a:cs typeface="Times New Roman"/>
              </a:rPr>
              <a:t>vicini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sud.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poco tempo essi </a:t>
            </a:r>
            <a:r>
              <a:rPr sz="1200" spc="-5" dirty="0">
                <a:latin typeface="Times New Roman"/>
                <a:cs typeface="Times New Roman"/>
              </a:rPr>
              <a:t>invasero </a:t>
            </a:r>
            <a:r>
              <a:rPr sz="1200" dirty="0">
                <a:latin typeface="Times New Roman"/>
                <a:cs typeface="Times New Roman"/>
              </a:rPr>
              <a:t>tutta la Mesopotamia, </a:t>
            </a:r>
            <a:r>
              <a:rPr sz="1200" spc="-5" dirty="0">
                <a:latin typeface="Times New Roman"/>
                <a:cs typeface="Times New Roman"/>
              </a:rPr>
              <a:t>spingendo fuori </a:t>
            </a:r>
            <a:r>
              <a:rPr sz="1200" dirty="0">
                <a:latin typeface="Times New Roman"/>
                <a:cs typeface="Times New Roman"/>
              </a:rPr>
              <a:t>le ultime </a:t>
            </a:r>
            <a:r>
              <a:rPr sz="1200" spc="-5" dirty="0">
                <a:latin typeface="Times New Roman"/>
                <a:cs typeface="Times New Roman"/>
              </a:rPr>
              <a:t>ondate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 che si sparsero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l’Europa, l’Asia </a:t>
            </a:r>
            <a:r>
              <a:rPr sz="1200" dirty="0">
                <a:latin typeface="Times New Roman"/>
                <a:cs typeface="Times New Roman"/>
              </a:rPr>
              <a:t>occidentale e </a:t>
            </a:r>
            <a:r>
              <a:rPr sz="1200" spc="-5" dirty="0">
                <a:latin typeface="Times New Roman"/>
                <a:cs typeface="Times New Roman"/>
              </a:rPr>
              <a:t>l’Africa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settentrionale.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49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(876.1) 78:8.4 </a:t>
            </a:r>
            <a:r>
              <a:rPr sz="1200" spc="-5" dirty="0">
                <a:latin typeface="Times New Roman"/>
                <a:cs typeface="Times New Roman"/>
              </a:rPr>
              <a:t>Questi conquistatori della Mesopotamia avevano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loro ranghi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migliori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miste </a:t>
            </a:r>
            <a:r>
              <a:rPr sz="1200" spc="-5" dirty="0">
                <a:latin typeface="Times New Roman"/>
                <a:cs typeface="Times New Roman"/>
              </a:rPr>
              <a:t>nordiche del  Turkestan, compresi </a:t>
            </a:r>
            <a:r>
              <a:rPr sz="1200" dirty="0">
                <a:latin typeface="Times New Roman"/>
                <a:cs typeface="Times New Roman"/>
              </a:rPr>
              <a:t>alcuni della stirpe di </a:t>
            </a:r>
            <a:r>
              <a:rPr sz="1200" spc="-5" dirty="0">
                <a:latin typeface="Times New Roman"/>
                <a:cs typeface="Times New Roman"/>
              </a:rPr>
              <a:t>Adamson. Queste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nord, meno </a:t>
            </a:r>
            <a:r>
              <a:rPr sz="1200" spc="-5" dirty="0">
                <a:latin typeface="Times New Roman"/>
                <a:cs typeface="Times New Roman"/>
              </a:rPr>
              <a:t>evolute </a:t>
            </a:r>
            <a:r>
              <a:rPr sz="1200" dirty="0">
                <a:latin typeface="Times New Roman"/>
                <a:cs typeface="Times New Roman"/>
              </a:rPr>
              <a:t>ma più </a:t>
            </a:r>
            <a:r>
              <a:rPr sz="1200" spc="-5" dirty="0">
                <a:latin typeface="Times New Roman"/>
                <a:cs typeface="Times New Roman"/>
              </a:rPr>
              <a:t>vigorose, assimilarono  rapidamente </a:t>
            </a:r>
            <a:r>
              <a:rPr sz="1200" dirty="0">
                <a:latin typeface="Times New Roman"/>
                <a:cs typeface="Times New Roman"/>
              </a:rPr>
              <a:t>e di buon grado i </a:t>
            </a:r>
            <a:r>
              <a:rPr sz="1200" spc="-5" dirty="0">
                <a:latin typeface="Times New Roman"/>
                <a:cs typeface="Times New Roman"/>
              </a:rPr>
              <a:t>resti della civiltà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Mesopotamia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svilupparono ben </a:t>
            </a:r>
            <a:r>
              <a:rPr sz="1200" dirty="0">
                <a:latin typeface="Times New Roman"/>
                <a:cs typeface="Times New Roman"/>
              </a:rPr>
              <a:t>presto in </a:t>
            </a:r>
            <a:r>
              <a:rPr sz="1200" spc="-5" dirty="0">
                <a:latin typeface="Times New Roman"/>
                <a:cs typeface="Times New Roman"/>
              </a:rPr>
              <a:t>quei </a:t>
            </a:r>
            <a:r>
              <a:rPr sz="1200" dirty="0">
                <a:latin typeface="Times New Roman"/>
                <a:cs typeface="Times New Roman"/>
              </a:rPr>
              <a:t>popoli misti </a:t>
            </a:r>
            <a:r>
              <a:rPr sz="1200" spc="-5" dirty="0">
                <a:latin typeface="Times New Roman"/>
                <a:cs typeface="Times New Roman"/>
              </a:rPr>
              <a:t>trovati nella  valle dell’Eufrate all’inizio </a:t>
            </a:r>
            <a:r>
              <a:rPr sz="1200" dirty="0">
                <a:latin typeface="Times New Roman"/>
                <a:cs typeface="Times New Roman"/>
              </a:rPr>
              <a:t>dei tempi </a:t>
            </a:r>
            <a:r>
              <a:rPr sz="1200" spc="-5" dirty="0">
                <a:latin typeface="Times New Roman"/>
                <a:cs typeface="Times New Roman"/>
              </a:rPr>
              <a:t>storici. </a:t>
            </a:r>
            <a:r>
              <a:rPr sz="1200" dirty="0">
                <a:latin typeface="Times New Roman"/>
                <a:cs typeface="Times New Roman"/>
              </a:rPr>
              <a:t>Essi ristabilirono </a:t>
            </a:r>
            <a:r>
              <a:rPr sz="1200" spc="-5" dirty="0">
                <a:latin typeface="Times New Roman"/>
                <a:cs typeface="Times New Roman"/>
              </a:rPr>
              <a:t>subito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passata civiltà della Mesopotamia, </a:t>
            </a:r>
            <a:r>
              <a:rPr sz="1200" dirty="0">
                <a:latin typeface="Times New Roman"/>
                <a:cs typeface="Times New Roman"/>
              </a:rPr>
              <a:t>adottando  le </a:t>
            </a:r>
            <a:r>
              <a:rPr sz="1200" spc="-5" dirty="0">
                <a:latin typeface="Times New Roman"/>
                <a:cs typeface="Times New Roman"/>
              </a:rPr>
              <a:t>arti delle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valle e molta </a:t>
            </a:r>
            <a:r>
              <a:rPr sz="1200" spc="-5" dirty="0">
                <a:latin typeface="Times New Roman"/>
                <a:cs typeface="Times New Roman"/>
              </a:rPr>
              <a:t>parte della </a:t>
            </a:r>
            <a:r>
              <a:rPr sz="1200" dirty="0">
                <a:latin typeface="Times New Roman"/>
                <a:cs typeface="Times New Roman"/>
              </a:rPr>
              <a:t>cultura </a:t>
            </a:r>
            <a:r>
              <a:rPr sz="1200" spc="-5" dirty="0">
                <a:latin typeface="Times New Roman"/>
                <a:cs typeface="Times New Roman"/>
              </a:rPr>
              <a:t>dei Sumeri. Cercarono </a:t>
            </a:r>
            <a:r>
              <a:rPr sz="1200" dirty="0">
                <a:latin typeface="Times New Roman"/>
                <a:cs typeface="Times New Roman"/>
              </a:rPr>
              <a:t>inoltre di </a:t>
            </a:r>
            <a:r>
              <a:rPr sz="1200" spc="-5" dirty="0">
                <a:latin typeface="Times New Roman"/>
                <a:cs typeface="Times New Roman"/>
              </a:rPr>
              <a:t>costruire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terza torre </a:t>
            </a:r>
            <a:r>
              <a:rPr sz="1200" dirty="0">
                <a:latin typeface="Times New Roman"/>
                <a:cs typeface="Times New Roman"/>
              </a:rPr>
              <a:t>di Babele e  </a:t>
            </a:r>
            <a:r>
              <a:rPr sz="1200" spc="-5" dirty="0">
                <a:latin typeface="Times New Roman"/>
                <a:cs typeface="Times New Roman"/>
              </a:rPr>
              <a:t>adottarono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termine come loro </a:t>
            </a:r>
            <a:r>
              <a:rPr sz="1200" dirty="0">
                <a:latin typeface="Times New Roman"/>
                <a:cs typeface="Times New Roman"/>
              </a:rPr>
              <a:t>nome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nazionale.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62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(876.2) 78:8.5 </a:t>
            </a:r>
            <a:r>
              <a:rPr sz="1200" spc="-5" dirty="0">
                <a:latin typeface="Times New Roman"/>
                <a:cs typeface="Times New Roman"/>
              </a:rPr>
              <a:t>Quando questi cavalieri </a:t>
            </a:r>
            <a:r>
              <a:rPr sz="1200" dirty="0">
                <a:latin typeface="Times New Roman"/>
                <a:cs typeface="Times New Roman"/>
              </a:rPr>
              <a:t>barbari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nordest </a:t>
            </a:r>
            <a:r>
              <a:rPr sz="1200" dirty="0">
                <a:latin typeface="Times New Roman"/>
                <a:cs typeface="Times New Roman"/>
              </a:rPr>
              <a:t>invasero tutta la </a:t>
            </a:r>
            <a:r>
              <a:rPr sz="1200" spc="-5" dirty="0">
                <a:latin typeface="Times New Roman"/>
                <a:cs typeface="Times New Roman"/>
              </a:rPr>
              <a:t>valle dell’Eufrate,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sgominarono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resti degli 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che abitavano </a:t>
            </a:r>
            <a:r>
              <a:rPr sz="1200" dirty="0">
                <a:latin typeface="Times New Roman"/>
                <a:cs typeface="Times New Roman"/>
              </a:rPr>
              <a:t>presso la </a:t>
            </a:r>
            <a:r>
              <a:rPr sz="1200" spc="-5" dirty="0">
                <a:latin typeface="Times New Roman"/>
                <a:cs typeface="Times New Roman"/>
              </a:rPr>
              <a:t>foce del </a:t>
            </a:r>
            <a:r>
              <a:rPr sz="1200" dirty="0">
                <a:latin typeface="Times New Roman"/>
                <a:cs typeface="Times New Roman"/>
              </a:rPr>
              <a:t>fiume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Golfo </a:t>
            </a:r>
            <a:r>
              <a:rPr sz="1200" spc="-5" dirty="0">
                <a:latin typeface="Times New Roman"/>
                <a:cs typeface="Times New Roman"/>
              </a:rPr>
              <a:t>Persico. Questi Sumeri furono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difendersi </a:t>
            </a:r>
            <a:r>
              <a:rPr sz="1200" dirty="0">
                <a:latin typeface="Times New Roman"/>
                <a:cs typeface="Times New Roman"/>
              </a:rPr>
              <a:t>a motivo della loro  </a:t>
            </a:r>
            <a:r>
              <a:rPr sz="1200" spc="-5" dirty="0">
                <a:latin typeface="Times New Roman"/>
                <a:cs typeface="Times New Roman"/>
              </a:rPr>
              <a:t>intelligenza superiore,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armi migliori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vasto 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canali militari,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aggiunto </a:t>
            </a:r>
            <a:r>
              <a:rPr sz="1200" spc="-5" dirty="0">
                <a:latin typeface="Times New Roman"/>
                <a:cs typeface="Times New Roman"/>
              </a:rPr>
              <a:t>al loro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piano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d’irrigazione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stagni intercomunicanti. </a:t>
            </a:r>
            <a:r>
              <a:rPr sz="1200" dirty="0">
                <a:latin typeface="Times New Roman"/>
                <a:cs typeface="Times New Roman"/>
              </a:rPr>
              <a:t>Essi erano un popolo unito </a:t>
            </a:r>
            <a:r>
              <a:rPr sz="1200" spc="-5" dirty="0">
                <a:latin typeface="Times New Roman"/>
                <a:cs typeface="Times New Roman"/>
              </a:rPr>
              <a:t>perché avevano </a:t>
            </a:r>
            <a:r>
              <a:rPr sz="1200" dirty="0">
                <a:latin typeface="Times New Roman"/>
                <a:cs typeface="Times New Roman"/>
              </a:rPr>
              <a:t>in comune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uniforme. </a:t>
            </a:r>
            <a:r>
              <a:rPr sz="1200" spc="-5" dirty="0">
                <a:latin typeface="Times New Roman"/>
                <a:cs typeface="Times New Roman"/>
              </a:rPr>
              <a:t>Furono così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integrità </a:t>
            </a:r>
            <a:r>
              <a:rPr sz="1200" dirty="0">
                <a:latin typeface="Times New Roman"/>
                <a:cs typeface="Times New Roman"/>
              </a:rPr>
              <a:t>razziale e nazionale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molto tempo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vicini del </a:t>
            </a:r>
            <a:r>
              <a:rPr sz="1200" spc="-5" dirty="0">
                <a:latin typeface="Times New Roman"/>
                <a:cs typeface="Times New Roman"/>
              </a:rPr>
              <a:t>nordovest si erano </a:t>
            </a:r>
            <a:r>
              <a:rPr sz="1200" spc="5" dirty="0">
                <a:latin typeface="Times New Roman"/>
                <a:cs typeface="Times New Roman"/>
              </a:rPr>
              <a:t>divisi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città-stato </a:t>
            </a:r>
            <a:r>
              <a:rPr sz="1200" dirty="0">
                <a:latin typeface="Times New Roman"/>
                <a:cs typeface="Times New Roman"/>
              </a:rPr>
              <a:t>distinte.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gruppi </a:t>
            </a:r>
            <a:r>
              <a:rPr sz="1200" dirty="0">
                <a:latin typeface="Times New Roman"/>
                <a:cs typeface="Times New Roman"/>
              </a:rPr>
              <a:t>urbani fu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prevalere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Sumeri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182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949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(876.3) 78:8.6 </a:t>
            </a:r>
            <a:r>
              <a:rPr sz="1200" spc="-5" dirty="0">
                <a:latin typeface="Times New Roman"/>
                <a:cs typeface="Times New Roman"/>
              </a:rPr>
              <a:t>Gli invasori provenienti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nord impararono presto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fidarsi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pacifici Sumeri </a:t>
            </a:r>
            <a:r>
              <a:rPr sz="1200" dirty="0">
                <a:latin typeface="Times New Roman"/>
                <a:cs typeface="Times New Roman"/>
              </a:rPr>
              <a:t>e ad </a:t>
            </a:r>
            <a:r>
              <a:rPr sz="1200" spc="-5" dirty="0">
                <a:latin typeface="Times New Roman"/>
                <a:cs typeface="Times New Roman"/>
              </a:rPr>
              <a:t>apprezzarli come abili  insegnanti ed amministratori. Essi furono </a:t>
            </a:r>
            <a:r>
              <a:rPr sz="1200" dirty="0">
                <a:latin typeface="Times New Roman"/>
                <a:cs typeface="Times New Roman"/>
              </a:rPr>
              <a:t>molto rispettati e </a:t>
            </a:r>
            <a:r>
              <a:rPr sz="1200" spc="-5" dirty="0">
                <a:latin typeface="Times New Roman"/>
                <a:cs typeface="Times New Roman"/>
              </a:rPr>
              <a:t>ricercati come </a:t>
            </a:r>
            <a:r>
              <a:rPr sz="1200" dirty="0">
                <a:latin typeface="Times New Roman"/>
                <a:cs typeface="Times New Roman"/>
              </a:rPr>
              <a:t>maestri </a:t>
            </a:r>
            <a:r>
              <a:rPr sz="1200" spc="-5" dirty="0">
                <a:latin typeface="Times New Roman"/>
                <a:cs typeface="Times New Roman"/>
              </a:rPr>
              <a:t>nelle arti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nell’industria, come dirigenti  commerciali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capi </a:t>
            </a:r>
            <a:r>
              <a:rPr sz="1200" dirty="0">
                <a:latin typeface="Times New Roman"/>
                <a:cs typeface="Times New Roman"/>
              </a:rPr>
              <a:t>civili da tutti i </a:t>
            </a:r>
            <a:r>
              <a:rPr sz="1200" spc="-5" dirty="0">
                <a:latin typeface="Times New Roman"/>
                <a:cs typeface="Times New Roman"/>
              </a:rPr>
              <a:t>popoli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dall’Egitto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ovest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all’India 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(876.4) 78:8.7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disgregazione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confederazione sumera, </a:t>
            </a:r>
            <a:r>
              <a:rPr sz="1200" dirty="0">
                <a:latin typeface="Times New Roman"/>
                <a:cs typeface="Times New Roman"/>
              </a:rPr>
              <a:t>le città-stato </a:t>
            </a:r>
            <a:r>
              <a:rPr sz="1200" spc="-5" dirty="0">
                <a:latin typeface="Times New Roman"/>
                <a:cs typeface="Times New Roman"/>
              </a:rPr>
              <a:t>successive furono governate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discendenti  apostati dei sacerdoti </a:t>
            </a:r>
            <a:r>
              <a:rPr sz="1200" dirty="0">
                <a:latin typeface="Times New Roman"/>
                <a:cs typeface="Times New Roman"/>
              </a:rPr>
              <a:t>setiti. Solo dopo che </a:t>
            </a:r>
            <a:r>
              <a:rPr sz="1200" spc="-5" dirty="0">
                <a:latin typeface="Times New Roman"/>
                <a:cs typeface="Times New Roman"/>
              </a:rPr>
              <a:t>questi sacerdoti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conquistato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città vicine si fecero chiamare re. </a:t>
            </a:r>
            <a:r>
              <a:rPr sz="1200" dirty="0">
                <a:latin typeface="Times New Roman"/>
                <a:cs typeface="Times New Roman"/>
              </a:rPr>
              <a:t>I successivi re  </a:t>
            </a:r>
            <a:r>
              <a:rPr sz="1200" spc="-5" dirty="0">
                <a:latin typeface="Times New Roman"/>
                <a:cs typeface="Times New Roman"/>
              </a:rPr>
              <a:t>delle città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formare delle </a:t>
            </a:r>
            <a:r>
              <a:rPr sz="1200" dirty="0">
                <a:latin typeface="Times New Roman"/>
                <a:cs typeface="Times New Roman"/>
              </a:rPr>
              <a:t>potenti </a:t>
            </a:r>
            <a:r>
              <a:rPr sz="1200" spc="-5" dirty="0">
                <a:latin typeface="Times New Roman"/>
                <a:cs typeface="Times New Roman"/>
              </a:rPr>
              <a:t>confederazioni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Sargon </a:t>
            </a:r>
            <a:r>
              <a:rPr sz="1200" dirty="0">
                <a:latin typeface="Times New Roman"/>
                <a:cs typeface="Times New Roman"/>
              </a:rPr>
              <a:t>a causa della </a:t>
            </a:r>
            <a:r>
              <a:rPr sz="1200" spc="-5" dirty="0">
                <a:latin typeface="Times New Roman"/>
                <a:cs typeface="Times New Roman"/>
              </a:rPr>
              <a:t>gelosia per </a:t>
            </a:r>
            <a:r>
              <a:rPr sz="1200" dirty="0">
                <a:latin typeface="Times New Roman"/>
                <a:cs typeface="Times New Roman"/>
              </a:rPr>
              <a:t>i loro dei. </a:t>
            </a:r>
            <a:r>
              <a:rPr sz="1200" spc="-5" dirty="0">
                <a:latin typeface="Times New Roman"/>
                <a:cs typeface="Times New Roman"/>
              </a:rPr>
              <a:t>Ogni  città credeva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municipale fosse superiore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altri dei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abitanti </a:t>
            </a:r>
            <a:r>
              <a:rPr sz="1200" spc="-5" dirty="0">
                <a:latin typeface="Times New Roman"/>
                <a:cs typeface="Times New Roman"/>
              </a:rPr>
              <a:t>rifiutavano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sottomettersi 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capo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comune.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949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(876.5) 78:8.8 </a:t>
            </a:r>
            <a:r>
              <a:rPr sz="1200" spc="-5" dirty="0">
                <a:latin typeface="Times New Roman"/>
                <a:cs typeface="Times New Roman"/>
              </a:rPr>
              <a:t>A questo lungo 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debole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sacerdoti delle città </a:t>
            </a:r>
            <a:r>
              <a:rPr sz="1200" dirty="0">
                <a:latin typeface="Times New Roman"/>
                <a:cs typeface="Times New Roman"/>
              </a:rPr>
              <a:t>pose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Sargon, il </a:t>
            </a:r>
            <a:r>
              <a:rPr sz="1200" spc="-5" dirty="0">
                <a:latin typeface="Times New Roman"/>
                <a:cs typeface="Times New Roman"/>
              </a:rPr>
              <a:t>sacerdote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Kish,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 proclamò 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partì </a:t>
            </a:r>
            <a:r>
              <a:rPr sz="1200" dirty="0">
                <a:latin typeface="Times New Roman"/>
                <a:cs typeface="Times New Roman"/>
              </a:rPr>
              <a:t>alla conquista di tutta la </a:t>
            </a:r>
            <a:r>
              <a:rPr sz="1200" spc="-5" dirty="0">
                <a:latin typeface="Times New Roman"/>
                <a:cs typeface="Times New Roman"/>
              </a:rPr>
              <a:t>Mesopotamia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paesi adiacenti.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momento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mise </a:t>
            </a:r>
            <a:r>
              <a:rPr sz="1200" spc="-5" dirty="0">
                <a:latin typeface="Times New Roman"/>
                <a:cs typeface="Times New Roman"/>
              </a:rPr>
              <a:t>fine alle </a:t>
            </a:r>
            <a:r>
              <a:rPr sz="1200" dirty="0">
                <a:latin typeface="Times New Roman"/>
                <a:cs typeface="Times New Roman"/>
              </a:rPr>
              <a:t>città-stato  </a:t>
            </a:r>
            <a:r>
              <a:rPr sz="1200" spc="-5" dirty="0">
                <a:latin typeface="Times New Roman"/>
                <a:cs typeface="Times New Roman"/>
              </a:rPr>
              <a:t>governate ed </a:t>
            </a:r>
            <a:r>
              <a:rPr sz="1200" dirty="0">
                <a:latin typeface="Times New Roman"/>
                <a:cs typeface="Times New Roman"/>
              </a:rPr>
              <a:t>oppresse dai </a:t>
            </a:r>
            <a:r>
              <a:rPr sz="1200" spc="-5" dirty="0">
                <a:latin typeface="Times New Roman"/>
                <a:cs typeface="Times New Roman"/>
              </a:rPr>
              <a:t>sacerdoti, nelle </a:t>
            </a:r>
            <a:r>
              <a:rPr sz="1200" dirty="0">
                <a:latin typeface="Times New Roman"/>
                <a:cs typeface="Times New Roman"/>
              </a:rPr>
              <a:t>quali ogni città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municipale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proprie pratiche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cerimoniali.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0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(876.6) 78:8.9 </a:t>
            </a:r>
            <a:r>
              <a:rPr sz="1200" dirty="0">
                <a:latin typeface="Times New Roman"/>
                <a:cs typeface="Times New Roman"/>
              </a:rPr>
              <a:t>Dopo lo </a:t>
            </a:r>
            <a:r>
              <a:rPr sz="1200" spc="-5" dirty="0">
                <a:latin typeface="Times New Roman"/>
                <a:cs typeface="Times New Roman"/>
              </a:rPr>
              <a:t>scioglimento della confederazione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Kish seguì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periodo di </a:t>
            </a:r>
            <a:r>
              <a:rPr sz="1200" spc="-5" dirty="0">
                <a:latin typeface="Times New Roman"/>
                <a:cs typeface="Times New Roman"/>
              </a:rPr>
              <a:t>continue guerre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queste città della valle  per </a:t>
            </a:r>
            <a:r>
              <a:rPr sz="1200" dirty="0">
                <a:latin typeface="Times New Roman"/>
                <a:cs typeface="Times New Roman"/>
              </a:rPr>
              <a:t>la supremazia. E la sede </a:t>
            </a:r>
            <a:r>
              <a:rPr sz="1200" spc="-5" dirty="0">
                <a:latin typeface="Times New Roman"/>
                <a:cs typeface="Times New Roman"/>
              </a:rPr>
              <a:t>del governo si spostò alternativamente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Sumer, Akkad, Kish, Erech, Ur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24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(876.7) 78:8.10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2.500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a.C. i </a:t>
            </a:r>
            <a:r>
              <a:rPr sz="1200" spc="-5" dirty="0">
                <a:latin typeface="Times New Roman"/>
                <a:cs typeface="Times New Roman"/>
              </a:rPr>
              <a:t>Sumeri </a:t>
            </a:r>
            <a:r>
              <a:rPr sz="1200" dirty="0">
                <a:latin typeface="Times New Roman"/>
                <a:cs typeface="Times New Roman"/>
              </a:rPr>
              <a:t>subirono </a:t>
            </a:r>
            <a:r>
              <a:rPr sz="1200" spc="-5" dirty="0">
                <a:latin typeface="Times New Roman"/>
                <a:cs typeface="Times New Roman"/>
              </a:rPr>
              <a:t>gravi disfatte </a:t>
            </a:r>
            <a:r>
              <a:rPr sz="1200" dirty="0">
                <a:latin typeface="Times New Roman"/>
                <a:cs typeface="Times New Roman"/>
              </a:rPr>
              <a:t>da parte dei Suiti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Guiti del </a:t>
            </a:r>
            <a:r>
              <a:rPr sz="1200" spc="-5" dirty="0">
                <a:latin typeface="Times New Roman"/>
                <a:cs typeface="Times New Roman"/>
              </a:rPr>
              <a:t>nord. Lagash,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sumera  costruita su terreni alluvionali, cadde. </a:t>
            </a:r>
            <a:r>
              <a:rPr sz="1200" dirty="0">
                <a:latin typeface="Times New Roman"/>
                <a:cs typeface="Times New Roman"/>
              </a:rPr>
              <a:t>Erech </a:t>
            </a:r>
            <a:r>
              <a:rPr sz="1200" spc="-5" dirty="0">
                <a:latin typeface="Times New Roman"/>
                <a:cs typeface="Times New Roman"/>
              </a:rPr>
              <a:t>resistette per trent’anni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caduta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Akkad. Al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dell’instaurazione del regno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Hammurabi,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Sumeri erano stati assorbiti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Semiti del </a:t>
            </a:r>
            <a:r>
              <a:rPr sz="1200" dirty="0">
                <a:latin typeface="Times New Roman"/>
                <a:cs typeface="Times New Roman"/>
              </a:rPr>
              <a:t>nord,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della Mesopotamia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cancellati dalle </a:t>
            </a:r>
            <a:r>
              <a:rPr sz="1200" spc="5" dirty="0">
                <a:latin typeface="Times New Roman"/>
                <a:cs typeface="Times New Roman"/>
              </a:rPr>
              <a:t>pagine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storia.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01965" cy="17907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10489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(877.1) 78:8.11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2.500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2.000 a.C. i nomadi </a:t>
            </a:r>
            <a:r>
              <a:rPr sz="1200" spc="-5" dirty="0">
                <a:latin typeface="Times New Roman"/>
                <a:cs typeface="Times New Roman"/>
              </a:rPr>
              <a:t>imperversarono dall’Atlantico al Pacifico. </a:t>
            </a:r>
            <a:r>
              <a:rPr sz="1200" dirty="0">
                <a:latin typeface="Times New Roman"/>
                <a:cs typeface="Times New Roman"/>
              </a:rPr>
              <a:t>I Neriti </a:t>
            </a:r>
            <a:r>
              <a:rPr sz="1200" spc="-5" dirty="0">
                <a:latin typeface="Times New Roman"/>
                <a:cs typeface="Times New Roman"/>
              </a:rPr>
              <a:t>rappresentarono l’invasione </a:t>
            </a:r>
            <a:r>
              <a:rPr sz="1200" dirty="0">
                <a:latin typeface="Times New Roman"/>
                <a:cs typeface="Times New Roman"/>
              </a:rPr>
              <a:t>finale  </a:t>
            </a:r>
            <a:r>
              <a:rPr sz="1200" spc="-5" dirty="0">
                <a:latin typeface="Times New Roman"/>
                <a:cs typeface="Times New Roman"/>
              </a:rPr>
              <a:t>del gruppo caspiano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mesopotamici delle </a:t>
            </a:r>
            <a:r>
              <a:rPr sz="1200" spc="-5" dirty="0">
                <a:latin typeface="Times New Roman"/>
                <a:cs typeface="Times New Roman"/>
              </a:rPr>
              <a:t>razze andonite </a:t>
            </a:r>
            <a:r>
              <a:rPr sz="1200" dirty="0">
                <a:latin typeface="Times New Roman"/>
                <a:cs typeface="Times New Roman"/>
              </a:rPr>
              <a:t>e andite </a:t>
            </a:r>
            <a:r>
              <a:rPr sz="1200" spc="-5" dirty="0">
                <a:latin typeface="Times New Roman"/>
                <a:cs typeface="Times New Roman"/>
              </a:rPr>
              <a:t>mescolate. Quello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barbari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spc="5" dirty="0">
                <a:latin typeface="Times New Roman"/>
                <a:cs typeface="Times New Roman"/>
              </a:rPr>
              <a:t>fatto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rovina della Mesopotamia,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compierlo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successivi mutamenti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climatici.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(877.2) 78:8.12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storia della </a:t>
            </a:r>
            <a:r>
              <a:rPr sz="1200" dirty="0">
                <a:latin typeface="Times New Roman"/>
                <a:cs typeface="Times New Roman"/>
              </a:rPr>
              <a:t>razza viola dopo i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della sua terra d’origine </a:t>
            </a:r>
            <a:r>
              <a:rPr sz="1200" dirty="0">
                <a:latin typeface="Times New Roman"/>
                <a:cs typeface="Times New Roman"/>
              </a:rPr>
              <a:t>tra il Tigri e </a:t>
            </a:r>
            <a:r>
              <a:rPr sz="1200" spc="-5" dirty="0">
                <a:latin typeface="Times New Roman"/>
                <a:cs typeface="Times New Roman"/>
              </a:rPr>
              <a:t>l’Eufrate. 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antica </a:t>
            </a:r>
            <a:r>
              <a:rPr sz="1200" dirty="0">
                <a:latin typeface="Times New Roman"/>
                <a:cs typeface="Times New Roman"/>
              </a:rPr>
              <a:t>civiltà </a:t>
            </a:r>
            <a:r>
              <a:rPr sz="1200" spc="-5" dirty="0">
                <a:latin typeface="Times New Roman"/>
                <a:cs typeface="Times New Roman"/>
              </a:rPr>
              <a:t>cadde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dell’emigrazione degli </a:t>
            </a:r>
            <a:r>
              <a:rPr sz="1200" dirty="0">
                <a:latin typeface="Times New Roman"/>
                <a:cs typeface="Times New Roman"/>
              </a:rPr>
              <a:t>elementi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dell’immigrazione dei suoi </a:t>
            </a:r>
            <a:r>
              <a:rPr sz="1200" dirty="0">
                <a:latin typeface="Times New Roman"/>
                <a:cs typeface="Times New Roman"/>
              </a:rPr>
              <a:t>vicini </a:t>
            </a:r>
            <a:r>
              <a:rPr sz="1200" spc="-5" dirty="0">
                <a:latin typeface="Times New Roman"/>
                <a:cs typeface="Times New Roman"/>
              </a:rPr>
              <a:t>inferiori.  Ma </a:t>
            </a:r>
            <a:r>
              <a:rPr sz="1200" dirty="0">
                <a:latin typeface="Times New Roman"/>
                <a:cs typeface="Times New Roman"/>
              </a:rPr>
              <a:t>molto tempo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cavalieri barbari conquistassero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valle, gran parte della cultura del </a:t>
            </a:r>
            <a:r>
              <a:rPr sz="1200" dirty="0">
                <a:latin typeface="Times New Roman"/>
                <a:cs typeface="Times New Roman"/>
              </a:rPr>
              <a:t>Giardino </a:t>
            </a:r>
            <a:r>
              <a:rPr sz="1200" spc="-5" dirty="0">
                <a:latin typeface="Times New Roman"/>
                <a:cs typeface="Times New Roman"/>
              </a:rPr>
              <a:t>si era </a:t>
            </a:r>
            <a:r>
              <a:rPr sz="1200" dirty="0">
                <a:latin typeface="Times New Roman"/>
                <a:cs typeface="Times New Roman"/>
              </a:rPr>
              <a:t>diffusa in Asia, in  </a:t>
            </a:r>
            <a:r>
              <a:rPr sz="1200" spc="-5" dirty="0">
                <a:latin typeface="Times New Roman"/>
                <a:cs typeface="Times New Roman"/>
              </a:rPr>
              <a:t>Africa ed </a:t>
            </a:r>
            <a:r>
              <a:rPr sz="1200" dirty="0">
                <a:latin typeface="Times New Roman"/>
                <a:cs typeface="Times New Roman"/>
              </a:rPr>
              <a:t>in Europa per produrvi i </a:t>
            </a:r>
            <a:r>
              <a:rPr sz="1200" spc="-5" dirty="0">
                <a:latin typeface="Times New Roman"/>
                <a:cs typeface="Times New Roman"/>
              </a:rPr>
              <a:t>fermenti </a:t>
            </a:r>
            <a:r>
              <a:rPr sz="1200" dirty="0">
                <a:latin typeface="Times New Roman"/>
                <a:cs typeface="Times New Roman"/>
              </a:rPr>
              <a:t>che ebbero </a:t>
            </a:r>
            <a:r>
              <a:rPr sz="1200" spc="-5" dirty="0">
                <a:latin typeface="Times New Roman"/>
                <a:cs typeface="Times New Roman"/>
              </a:rPr>
              <a:t>come risultato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del </a:t>
            </a:r>
            <a:r>
              <a:rPr sz="1200" dirty="0">
                <a:latin typeface="Times New Roman"/>
                <a:cs typeface="Times New Roman"/>
              </a:rPr>
              <a:t>ventesimo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secolo.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(877.3) 78:8.13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Arcangelo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658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542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(670.2) 58:6.8 </a:t>
            </a:r>
            <a:r>
              <a:rPr sz="1200" spc="-5" dirty="0">
                <a:latin typeface="Times New Roman"/>
                <a:cs typeface="Times New Roman"/>
              </a:rPr>
              <a:t>Attraverso cicli quasi interminabili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guadagni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perdite,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adattamenti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riadattamenti,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organismi viventi  progrediscono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regrediscono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era.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raggiungono </a:t>
            </a:r>
            <a:r>
              <a:rPr sz="1200" dirty="0">
                <a:latin typeface="Times New Roman"/>
                <a:cs typeface="Times New Roman"/>
              </a:rPr>
              <a:t>l’unità </a:t>
            </a:r>
            <a:r>
              <a:rPr sz="1200" spc="-5" dirty="0">
                <a:latin typeface="Times New Roman"/>
                <a:cs typeface="Times New Roman"/>
              </a:rPr>
              <a:t>cosmica perdurano,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non raggiungono  </a:t>
            </a:r>
            <a:r>
              <a:rPr sz="1200" spc="-5" dirty="0">
                <a:latin typeface="Times New Roman"/>
                <a:cs typeface="Times New Roman"/>
              </a:rPr>
              <a:t>questo risultato cessano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esistere.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libro della storia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geologica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(670.3) 58:7.1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vasto insieme di </a:t>
            </a:r>
            <a:r>
              <a:rPr sz="1200" spc="-5" dirty="0">
                <a:latin typeface="Times New Roman"/>
                <a:cs typeface="Times New Roman"/>
              </a:rPr>
              <a:t>sistemi rocciosi che costituì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crosta esterna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l’era </a:t>
            </a:r>
            <a:r>
              <a:rPr sz="1200" spc="-5" dirty="0">
                <a:latin typeface="Times New Roman"/>
                <a:cs typeface="Times New Roman"/>
              </a:rPr>
              <a:t>degli albori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o era  </a:t>
            </a:r>
            <a:r>
              <a:rPr sz="1200" spc="-5" dirty="0">
                <a:latin typeface="Times New Roman"/>
                <a:cs typeface="Times New Roman"/>
              </a:rPr>
              <a:t>Proterozoica,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appare </a:t>
            </a:r>
            <a:r>
              <a:rPr sz="1200" dirty="0">
                <a:latin typeface="Times New Roman"/>
                <a:cs typeface="Times New Roman"/>
              </a:rPr>
              <a:t>più in molti </a:t>
            </a:r>
            <a:r>
              <a:rPr sz="1200" spc="-5" dirty="0">
                <a:latin typeface="Times New Roman"/>
                <a:cs typeface="Times New Roman"/>
              </a:rPr>
              <a:t>punti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terrestre, e quando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emerge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vasti </a:t>
            </a:r>
            <a:r>
              <a:rPr sz="1200" spc="-5" dirty="0">
                <a:latin typeface="Times New Roman"/>
                <a:cs typeface="Times New Roman"/>
              </a:rPr>
              <a:t>sedimenti delle ere successive, 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 trovano </a:t>
            </a:r>
            <a:r>
              <a:rPr sz="1200" dirty="0">
                <a:latin typeface="Times New Roman"/>
                <a:cs typeface="Times New Roman"/>
              </a:rPr>
              <a:t>soltanto i </a:t>
            </a:r>
            <a:r>
              <a:rPr sz="1200" spc="-5" dirty="0">
                <a:latin typeface="Times New Roman"/>
                <a:cs typeface="Times New Roman"/>
              </a:rPr>
              <a:t>resti fossili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vegetale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molto primitiva.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rocce </a:t>
            </a:r>
            <a:r>
              <a:rPr sz="1200" dirty="0">
                <a:latin typeface="Times New Roman"/>
                <a:cs typeface="Times New Roman"/>
              </a:rPr>
              <a:t>antiche depositate  </a:t>
            </a:r>
            <a:r>
              <a:rPr sz="1200" spc="-5" dirty="0">
                <a:latin typeface="Times New Roman"/>
                <a:cs typeface="Times New Roman"/>
              </a:rPr>
              <a:t>dall’acqua sono </a:t>
            </a:r>
            <a:r>
              <a:rPr sz="1200" dirty="0">
                <a:latin typeface="Times New Roman"/>
                <a:cs typeface="Times New Roman"/>
              </a:rPr>
              <a:t>mescolate a </a:t>
            </a:r>
            <a:r>
              <a:rPr sz="1200" spc="-5" dirty="0">
                <a:latin typeface="Times New Roman"/>
                <a:cs typeface="Times New Roman"/>
              </a:rPr>
              <a:t>strati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recenti </a:t>
            </a:r>
            <a:r>
              <a:rPr sz="1200" dirty="0">
                <a:latin typeface="Times New Roman"/>
                <a:cs typeface="Times New Roman"/>
              </a:rPr>
              <a:t>e presentano </a:t>
            </a:r>
            <a:r>
              <a:rPr sz="1200" spc="-5" dirty="0">
                <a:latin typeface="Times New Roman"/>
                <a:cs typeface="Times New Roman"/>
              </a:rPr>
              <a:t>talvolta resti </a:t>
            </a:r>
            <a:r>
              <a:rPr sz="1200" dirty="0">
                <a:latin typeface="Times New Roman"/>
                <a:cs typeface="Times New Roman"/>
              </a:rPr>
              <a:t>fossili di </a:t>
            </a:r>
            <a:r>
              <a:rPr sz="1200" spc="-5" dirty="0">
                <a:latin typeface="Times New Roman"/>
                <a:cs typeface="Times New Roman"/>
              </a:rPr>
              <a:t>alcune delle forme </a:t>
            </a:r>
            <a:r>
              <a:rPr sz="1200" dirty="0">
                <a:latin typeface="Times New Roman"/>
                <a:cs typeface="Times New Roman"/>
              </a:rPr>
              <a:t>più primitive di vita </a:t>
            </a:r>
            <a:r>
              <a:rPr sz="1200" spc="-5" dirty="0">
                <a:latin typeface="Times New Roman"/>
                <a:cs typeface="Times New Roman"/>
              </a:rPr>
              <a:t>vegetale,  mentre negli strati superiori 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trovare occasionalmente alcune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più antiche </a:t>
            </a:r>
            <a:r>
              <a:rPr sz="1200" spc="-5" dirty="0">
                <a:latin typeface="Times New Roman"/>
                <a:cs typeface="Times New Roman"/>
              </a:rPr>
              <a:t>dei primi organismi </a:t>
            </a:r>
            <a:r>
              <a:rPr sz="1200" dirty="0">
                <a:latin typeface="Times New Roman"/>
                <a:cs typeface="Times New Roman"/>
              </a:rPr>
              <a:t>animali </a:t>
            </a:r>
            <a:r>
              <a:rPr sz="1200" spc="5" dirty="0">
                <a:latin typeface="Times New Roman"/>
                <a:cs typeface="Times New Roman"/>
              </a:rPr>
              <a:t>marini.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luoghi gli strati rocciosi stratificati </a:t>
            </a:r>
            <a:r>
              <a:rPr sz="1200" dirty="0">
                <a:latin typeface="Times New Roman"/>
                <a:cs typeface="Times New Roman"/>
              </a:rPr>
              <a:t>più antichi, </a:t>
            </a:r>
            <a:r>
              <a:rPr sz="1200" spc="-5" dirty="0">
                <a:latin typeface="Times New Roman"/>
                <a:cs typeface="Times New Roman"/>
              </a:rPr>
              <a:t>contenenti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fossili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marina primitiva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vegetale </a:t>
            </a:r>
            <a:r>
              <a:rPr sz="1200" dirty="0">
                <a:latin typeface="Times New Roman"/>
                <a:cs typeface="Times New Roman"/>
              </a:rPr>
              <a:t>che animale, </a:t>
            </a:r>
            <a:r>
              <a:rPr sz="1200" spc="-5" dirty="0">
                <a:latin typeface="Times New Roman"/>
                <a:cs typeface="Times New Roman"/>
              </a:rPr>
              <a:t>si  possono trovare direttamente al </a:t>
            </a:r>
            <a:r>
              <a:rPr sz="1200" dirty="0">
                <a:latin typeface="Times New Roman"/>
                <a:cs typeface="Times New Roman"/>
              </a:rPr>
              <a:t>di sopra della </a:t>
            </a:r>
            <a:r>
              <a:rPr sz="1200" spc="-5" dirty="0">
                <a:latin typeface="Times New Roman"/>
                <a:cs typeface="Times New Roman"/>
              </a:rPr>
              <a:t>pietra indifferenziata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antica.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654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(670.4) 58:7.2 </a:t>
            </a:r>
            <a:r>
              <a:rPr sz="1200" dirty="0">
                <a:latin typeface="Times New Roman"/>
                <a:cs typeface="Times New Roman"/>
              </a:rPr>
              <a:t>I fossili di </a:t>
            </a:r>
            <a:r>
              <a:rPr sz="1200" spc="-5" dirty="0">
                <a:latin typeface="Times New Roman"/>
                <a:cs typeface="Times New Roman"/>
              </a:rPr>
              <a:t>quest’era comprendono alghe, </a:t>
            </a:r>
            <a:r>
              <a:rPr sz="1200" dirty="0">
                <a:latin typeface="Times New Roman"/>
                <a:cs typeface="Times New Roman"/>
              </a:rPr>
              <a:t>piante simili al </a:t>
            </a:r>
            <a:r>
              <a:rPr sz="1200" spc="-5" dirty="0">
                <a:latin typeface="Times New Roman"/>
                <a:cs typeface="Times New Roman"/>
              </a:rPr>
              <a:t>corallo, </a:t>
            </a:r>
            <a:r>
              <a:rPr sz="1200" dirty="0">
                <a:latin typeface="Times New Roman"/>
                <a:cs typeface="Times New Roman"/>
              </a:rPr>
              <a:t>protozoi </a:t>
            </a:r>
            <a:r>
              <a:rPr sz="1200" spc="-5" dirty="0">
                <a:latin typeface="Times New Roman"/>
                <a:cs typeface="Times New Roman"/>
              </a:rPr>
              <a:t>primitivi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organismi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simili </a:t>
            </a:r>
            <a:r>
              <a:rPr sz="1200" dirty="0">
                <a:latin typeface="Times New Roman"/>
                <a:cs typeface="Times New Roman"/>
              </a:rPr>
              <a:t>alle  </a:t>
            </a:r>
            <a:r>
              <a:rPr sz="1200" spc="-5" dirty="0">
                <a:latin typeface="Times New Roman"/>
                <a:cs typeface="Times New Roman"/>
              </a:rPr>
              <a:t>spugne.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l’assenza </a:t>
            </a:r>
            <a:r>
              <a:rPr sz="1200" dirty="0">
                <a:latin typeface="Times New Roman"/>
                <a:cs typeface="Times New Roman"/>
              </a:rPr>
              <a:t>di tali </a:t>
            </a:r>
            <a:r>
              <a:rPr sz="1200" spc="-5" dirty="0">
                <a:latin typeface="Times New Roman"/>
                <a:cs typeface="Times New Roman"/>
              </a:rPr>
              <a:t>fossili negli strati rocciosi </a:t>
            </a:r>
            <a:r>
              <a:rPr sz="1200" dirty="0">
                <a:latin typeface="Times New Roman"/>
                <a:cs typeface="Times New Roman"/>
              </a:rPr>
              <a:t>primitivi non prova </a:t>
            </a:r>
            <a:r>
              <a:rPr sz="1200" spc="-5" dirty="0">
                <a:latin typeface="Times New Roman"/>
                <a:cs typeface="Times New Roman"/>
              </a:rPr>
              <a:t>necessariamente che </a:t>
            </a:r>
            <a:r>
              <a:rPr sz="1200" dirty="0">
                <a:latin typeface="Times New Roman"/>
                <a:cs typeface="Times New Roman"/>
              </a:rPr>
              <a:t>organismi </a:t>
            </a:r>
            <a:r>
              <a:rPr sz="1200" spc="-5" dirty="0">
                <a:latin typeface="Times New Roman"/>
                <a:cs typeface="Times New Roman"/>
              </a:rPr>
              <a:t>viventi </a:t>
            </a:r>
            <a:r>
              <a:rPr sz="1200" dirty="0">
                <a:latin typeface="Times New Roman"/>
                <a:cs typeface="Times New Roman"/>
              </a:rPr>
              <a:t>non esistessero in  </a:t>
            </a:r>
            <a:r>
              <a:rPr sz="1200" spc="-5" dirty="0">
                <a:latin typeface="Times New Roman"/>
                <a:cs typeface="Times New Roman"/>
              </a:rPr>
              <a:t>un’altra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essi sono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depositati.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scarsa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tutti questi tempi primitivi e solo </a:t>
            </a:r>
            <a:r>
              <a:rPr sz="1200" spc="-5" dirty="0">
                <a:latin typeface="Times New Roman"/>
                <a:cs typeface="Times New Roman"/>
              </a:rPr>
              <a:t>lentamente si  fece </a:t>
            </a:r>
            <a:r>
              <a:rPr sz="1200" dirty="0">
                <a:latin typeface="Times New Roman"/>
                <a:cs typeface="Times New Roman"/>
              </a:rPr>
              <a:t>strada sulla superficie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0894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(670.5) 58:7.3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rocce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quest’era antica affiorano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sulla superficie della terra,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molto vicine </a:t>
            </a:r>
            <a:r>
              <a:rPr sz="1200" spc="-5" dirty="0">
                <a:latin typeface="Times New Roman"/>
                <a:cs typeface="Times New Roman"/>
              </a:rPr>
              <a:t>alla superficie, su </a:t>
            </a:r>
            <a:r>
              <a:rPr sz="1200" dirty="0">
                <a:latin typeface="Times New Roman"/>
                <a:cs typeface="Times New Roman"/>
              </a:rPr>
              <a:t>circa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ottavo dell’attuale area continentale.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spessore </a:t>
            </a:r>
            <a:r>
              <a:rPr sz="1200" dirty="0">
                <a:latin typeface="Times New Roman"/>
                <a:cs typeface="Times New Roman"/>
              </a:rPr>
              <a:t>medio di </a:t>
            </a:r>
            <a:r>
              <a:rPr sz="1200" spc="-5" dirty="0">
                <a:latin typeface="Times New Roman"/>
                <a:cs typeface="Times New Roman"/>
              </a:rPr>
              <a:t>tale pietra </a:t>
            </a:r>
            <a:r>
              <a:rPr sz="1200" dirty="0">
                <a:latin typeface="Times New Roman"/>
                <a:cs typeface="Times New Roman"/>
              </a:rPr>
              <a:t>di transizione, </a:t>
            </a:r>
            <a:r>
              <a:rPr sz="1200" spc="-5" dirty="0">
                <a:latin typeface="Times New Roman"/>
                <a:cs typeface="Times New Roman"/>
              </a:rPr>
              <a:t>che forma gli strati rocciosi </a:t>
            </a:r>
            <a:r>
              <a:rPr sz="1200" dirty="0">
                <a:latin typeface="Times New Roman"/>
                <a:cs typeface="Times New Roman"/>
              </a:rPr>
              <a:t>stratificati più  </a:t>
            </a:r>
            <a:r>
              <a:rPr sz="1200" spc="-5" dirty="0">
                <a:latin typeface="Times New Roman"/>
                <a:cs typeface="Times New Roman"/>
              </a:rPr>
              <a:t>antichi,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circa duemilacinquecento metri.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certi punti lo </a:t>
            </a:r>
            <a:r>
              <a:rPr sz="1200" spc="-5" dirty="0">
                <a:latin typeface="Times New Roman"/>
                <a:cs typeface="Times New Roman"/>
              </a:rPr>
              <a:t>spessore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antichi sistemi rocciosi raggiunge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seimilacinquecento </a:t>
            </a:r>
            <a:r>
              <a:rPr sz="1200" dirty="0">
                <a:latin typeface="Times New Roman"/>
                <a:cs typeface="Times New Roman"/>
              </a:rPr>
              <a:t>metri, ma molti </a:t>
            </a:r>
            <a:r>
              <a:rPr sz="1200" spc="-5" dirty="0">
                <a:latin typeface="Times New Roman"/>
                <a:cs typeface="Times New Roman"/>
              </a:rPr>
              <a:t>degli strati </a:t>
            </a:r>
            <a:r>
              <a:rPr sz="1200" dirty="0">
                <a:latin typeface="Times New Roman"/>
                <a:cs typeface="Times New Roman"/>
              </a:rPr>
              <a:t>attribuiti a </a:t>
            </a:r>
            <a:r>
              <a:rPr sz="1200" spc="-5" dirty="0">
                <a:latin typeface="Times New Roman"/>
                <a:cs typeface="Times New Roman"/>
              </a:rPr>
              <a:t>quest’era appartengono </a:t>
            </a:r>
            <a:r>
              <a:rPr sz="1200" dirty="0">
                <a:latin typeface="Times New Roman"/>
                <a:cs typeface="Times New Roman"/>
              </a:rPr>
              <a:t>a periodi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29971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79: </a:t>
            </a:r>
            <a:r>
              <a:rPr spc="-20" dirty="0"/>
              <a:t>L’espansione </a:t>
            </a:r>
            <a:r>
              <a:rPr spc="-5" dirty="0"/>
              <a:t>andita in</a:t>
            </a:r>
            <a:r>
              <a:rPr dirty="0"/>
              <a:t> </a:t>
            </a:r>
            <a:r>
              <a:rPr spc="-5" dirty="0"/>
              <a:t>Oriente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53400" cy="36048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0350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(878.1) 79:0.1 </a:t>
            </a:r>
            <a:r>
              <a:rPr sz="1200" spc="-10" dirty="0">
                <a:latin typeface="Times New Roman"/>
                <a:cs typeface="Times New Roman"/>
              </a:rPr>
              <a:t>L’ASIA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d’origine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penisola meridionale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continente </a:t>
            </a:r>
            <a:r>
              <a:rPr sz="1200" spc="-5" dirty="0">
                <a:latin typeface="Times New Roman"/>
                <a:cs typeface="Times New Roman"/>
              </a:rPr>
              <a:t>che nacquero </a:t>
            </a:r>
            <a:r>
              <a:rPr sz="1200" dirty="0">
                <a:latin typeface="Times New Roman"/>
                <a:cs typeface="Times New Roman"/>
              </a:rPr>
              <a:t>Andon  e </a:t>
            </a:r>
            <a:r>
              <a:rPr sz="1200" spc="-5" dirty="0">
                <a:latin typeface="Times New Roman"/>
                <a:cs typeface="Times New Roman"/>
              </a:rPr>
              <a:t>Fonta; sugli altipiani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è ora </a:t>
            </a:r>
            <a:r>
              <a:rPr sz="1200" spc="-5" dirty="0">
                <a:latin typeface="Times New Roman"/>
                <a:cs typeface="Times New Roman"/>
              </a:rPr>
              <a:t>l’Afghanistan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discendente Badonan fondò </a:t>
            </a:r>
            <a:r>
              <a:rPr sz="1200" dirty="0">
                <a:latin typeface="Times New Roman"/>
                <a:cs typeface="Times New Roman"/>
              </a:rPr>
              <a:t>un centro primitivo di cultura </a:t>
            </a:r>
            <a:r>
              <a:rPr sz="1200" spc="1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persisté per </a:t>
            </a:r>
            <a:r>
              <a:rPr sz="1200" dirty="0">
                <a:latin typeface="Times New Roman"/>
                <a:cs typeface="Times New Roman"/>
              </a:rPr>
              <a:t>più di mezzo milione di anni. Qui, in questo </a:t>
            </a:r>
            <a:r>
              <a:rPr sz="1200" spc="-5" dirty="0">
                <a:latin typeface="Times New Roman"/>
                <a:cs typeface="Times New Roman"/>
              </a:rPr>
              <a:t>epicentro </a:t>
            </a:r>
            <a:r>
              <a:rPr sz="1200" dirty="0">
                <a:latin typeface="Times New Roman"/>
                <a:cs typeface="Times New Roman"/>
              </a:rPr>
              <a:t>orientale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sangik si differenziarono  dalla stirpe andonica,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l’Asia 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prima patria, 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terreno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caccia,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primo </a:t>
            </a:r>
            <a:r>
              <a:rPr sz="1200" dirty="0">
                <a:latin typeface="Times New Roman"/>
                <a:cs typeface="Times New Roman"/>
              </a:rPr>
              <a:t>campo di </a:t>
            </a:r>
            <a:r>
              <a:rPr sz="1200" spc="-5" dirty="0">
                <a:latin typeface="Times New Roman"/>
                <a:cs typeface="Times New Roman"/>
              </a:rPr>
              <a:t>battaglia. </a:t>
            </a:r>
            <a:r>
              <a:rPr sz="1200" dirty="0">
                <a:latin typeface="Times New Roman"/>
                <a:cs typeface="Times New Roman"/>
              </a:rPr>
              <a:t>L’Asia  </a:t>
            </a:r>
            <a:r>
              <a:rPr sz="1200" spc="-5" dirty="0">
                <a:latin typeface="Times New Roman"/>
                <a:cs typeface="Times New Roman"/>
              </a:rPr>
              <a:t>sudoccidentale </a:t>
            </a:r>
            <a:r>
              <a:rPr sz="1200" dirty="0">
                <a:latin typeface="Times New Roman"/>
                <a:cs typeface="Times New Roman"/>
              </a:rPr>
              <a:t>vide passare le </a:t>
            </a:r>
            <a:r>
              <a:rPr sz="1200" spc="-5" dirty="0">
                <a:latin typeface="Times New Roman"/>
                <a:cs typeface="Times New Roman"/>
              </a:rPr>
              <a:t>civiltà successive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Dalamatiani, </a:t>
            </a:r>
            <a:r>
              <a:rPr sz="1200" dirty="0">
                <a:latin typeface="Times New Roman"/>
                <a:cs typeface="Times New Roman"/>
              </a:rPr>
              <a:t>dei Noditi, </a:t>
            </a:r>
            <a:r>
              <a:rPr sz="1200" spc="-5" dirty="0">
                <a:latin typeface="Times New Roman"/>
                <a:cs typeface="Times New Roman"/>
              </a:rPr>
              <a:t>degli Adamiti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Anditi, e da </a:t>
            </a:r>
            <a:r>
              <a:rPr sz="1200" spc="-5" dirty="0">
                <a:latin typeface="Times New Roman"/>
                <a:cs typeface="Times New Roman"/>
              </a:rPr>
              <a:t>queste regioni </a:t>
            </a:r>
            <a:r>
              <a:rPr sz="1200" dirty="0">
                <a:latin typeface="Times New Roman"/>
                <a:cs typeface="Times New Roman"/>
              </a:rPr>
              <a:t>i  potenziali della </a:t>
            </a:r>
            <a:r>
              <a:rPr sz="1200" spc="-5" dirty="0">
                <a:latin typeface="Times New Roman"/>
                <a:cs typeface="Times New Roman"/>
              </a:rPr>
              <a:t>civiltà moderna si diffusero nel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Anditi del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Turkestan</a:t>
            </a:r>
            <a:endParaRPr sz="1600">
              <a:latin typeface="Times New Roman"/>
              <a:cs typeface="Times New Roman"/>
            </a:endParaRPr>
          </a:p>
          <a:p>
            <a:pPr marL="63500" marR="15557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(878.2) 79:1.1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venticinquemila anni, </a:t>
            </a:r>
            <a:r>
              <a:rPr sz="1200" dirty="0">
                <a:latin typeface="Times New Roman"/>
                <a:cs typeface="Times New Roman"/>
              </a:rPr>
              <a:t>quasi fino </a:t>
            </a:r>
            <a:r>
              <a:rPr sz="1200" spc="-5" dirty="0">
                <a:latin typeface="Times New Roman"/>
                <a:cs typeface="Times New Roman"/>
              </a:rPr>
              <a:t>all’anno </a:t>
            </a:r>
            <a:r>
              <a:rPr sz="1200" dirty="0">
                <a:latin typeface="Times New Roman"/>
                <a:cs typeface="Times New Roman"/>
              </a:rPr>
              <a:t>2.000 </a:t>
            </a:r>
            <a:r>
              <a:rPr sz="1200" spc="-5" dirty="0">
                <a:latin typeface="Times New Roman"/>
                <a:cs typeface="Times New Roman"/>
              </a:rPr>
              <a:t>a.C.,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cuore dell’Eurasia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prevalentemente, </a:t>
            </a:r>
            <a:r>
              <a:rPr sz="1200" dirty="0">
                <a:latin typeface="Times New Roman"/>
                <a:cs typeface="Times New Roman"/>
              </a:rPr>
              <a:t>benché in modo  </a:t>
            </a:r>
            <a:r>
              <a:rPr sz="1200" spc="-5" dirty="0">
                <a:latin typeface="Times New Roman"/>
                <a:cs typeface="Times New Roman"/>
              </a:rPr>
              <a:t>sempre decrescente, andita. Nelle </a:t>
            </a:r>
            <a:r>
              <a:rPr sz="1200" dirty="0">
                <a:latin typeface="Times New Roman"/>
                <a:cs typeface="Times New Roman"/>
              </a:rPr>
              <a:t>pianure </a:t>
            </a:r>
            <a:r>
              <a:rPr sz="1200" spc="-5" dirty="0">
                <a:latin typeface="Times New Roman"/>
                <a:cs typeface="Times New Roman"/>
              </a:rPr>
              <a:t>del Turkestan gli Anditi si diressero ad ovest </a:t>
            </a:r>
            <a:r>
              <a:rPr sz="1200" dirty="0">
                <a:latin typeface="Times New Roman"/>
                <a:cs typeface="Times New Roman"/>
              </a:rPr>
              <a:t>verso l’Europa </a:t>
            </a:r>
            <a:r>
              <a:rPr sz="1200" spc="-5" dirty="0">
                <a:latin typeface="Times New Roman"/>
                <a:cs typeface="Times New Roman"/>
              </a:rPr>
              <a:t>girando attorno ai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laghi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interni, mentre partendo dagli altopiani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regione s’infiltrarono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est.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Turkestan orientale </a:t>
            </a:r>
            <a:r>
              <a:rPr sz="1200" spc="-5" dirty="0">
                <a:latin typeface="Times New Roman"/>
                <a:cs typeface="Times New Roman"/>
              </a:rPr>
              <a:t>(Sinkiang), ed </a:t>
            </a:r>
            <a:r>
              <a:rPr sz="1200" dirty="0">
                <a:latin typeface="Times New Roman"/>
                <a:cs typeface="Times New Roman"/>
              </a:rPr>
              <a:t>in misura  minore il </a:t>
            </a:r>
            <a:r>
              <a:rPr sz="1200" spc="-5" dirty="0">
                <a:latin typeface="Times New Roman"/>
                <a:cs typeface="Times New Roman"/>
              </a:rPr>
              <a:t>Tibet, furono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antiche </a:t>
            </a:r>
            <a:r>
              <a:rPr sz="1200" dirty="0">
                <a:latin typeface="Times New Roman"/>
                <a:cs typeface="Times New Roman"/>
              </a:rPr>
              <a:t>porte per le quali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della Mesopotamia penetrarono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montagne </a:t>
            </a:r>
            <a:r>
              <a:rPr sz="1200" dirty="0">
                <a:latin typeface="Times New Roman"/>
                <a:cs typeface="Times New Roman"/>
              </a:rPr>
              <a:t>che portavano </a:t>
            </a:r>
            <a:r>
              <a:rPr sz="1200" spc="-5" dirty="0">
                <a:latin typeface="Times New Roman"/>
                <a:cs typeface="Times New Roman"/>
              </a:rPr>
              <a:t>alle  terre settentrionali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gialli. L’infiltrazione andita </a:t>
            </a:r>
            <a:r>
              <a:rPr sz="1200" dirty="0">
                <a:latin typeface="Times New Roman"/>
                <a:cs typeface="Times New Roman"/>
              </a:rPr>
              <a:t>dell’India </a:t>
            </a:r>
            <a:r>
              <a:rPr sz="1200" spc="-5" dirty="0">
                <a:latin typeface="Times New Roman"/>
                <a:cs typeface="Times New Roman"/>
              </a:rPr>
              <a:t>procedette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altopiani del Turkestan verso </a:t>
            </a:r>
            <a:r>
              <a:rPr sz="1200" dirty="0">
                <a:latin typeface="Times New Roman"/>
                <a:cs typeface="Times New Roman"/>
              </a:rPr>
              <a:t>il Punjab e </a:t>
            </a:r>
            <a:r>
              <a:rPr sz="1200" spc="-5" dirty="0">
                <a:latin typeface="Times New Roman"/>
                <a:cs typeface="Times New Roman"/>
              </a:rPr>
              <a:t>dai  pascoli dell’Iran 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Belucistan. Queste </a:t>
            </a:r>
            <a:r>
              <a:rPr sz="1200" dirty="0">
                <a:latin typeface="Times New Roman"/>
                <a:cs typeface="Times New Roman"/>
              </a:rPr>
              <a:t>prime </a:t>
            </a:r>
            <a:r>
              <a:rPr sz="1200" spc="-5" dirty="0">
                <a:latin typeface="Times New Roman"/>
                <a:cs typeface="Times New Roman"/>
              </a:rPr>
              <a:t>migrazioni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senso delle </a:t>
            </a:r>
            <a:r>
              <a:rPr sz="1200" dirty="0">
                <a:latin typeface="Times New Roman"/>
                <a:cs typeface="Times New Roman"/>
              </a:rPr>
              <a:t>conquiste;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piuttosto lo  </a:t>
            </a:r>
            <a:r>
              <a:rPr sz="1200" spc="-5" dirty="0">
                <a:latin typeface="Times New Roman"/>
                <a:cs typeface="Times New Roman"/>
              </a:rPr>
              <a:t>spostamento incessante </a:t>
            </a:r>
            <a:r>
              <a:rPr sz="1200" dirty="0">
                <a:latin typeface="Times New Roman"/>
                <a:cs typeface="Times New Roman"/>
              </a:rPr>
              <a:t>delle tribù </a:t>
            </a:r>
            <a:r>
              <a:rPr sz="1200" spc="-5" dirty="0">
                <a:latin typeface="Times New Roman"/>
                <a:cs typeface="Times New Roman"/>
              </a:rPr>
              <a:t>andite verso </a:t>
            </a:r>
            <a:r>
              <a:rPr sz="1200" dirty="0">
                <a:latin typeface="Times New Roman"/>
                <a:cs typeface="Times New Roman"/>
              </a:rPr>
              <a:t>l’India </a:t>
            </a:r>
            <a:r>
              <a:rPr sz="1200" spc="-5" dirty="0">
                <a:latin typeface="Times New Roman"/>
                <a:cs typeface="Times New Roman"/>
              </a:rPr>
              <a:t>occidentale </a:t>
            </a:r>
            <a:r>
              <a:rPr sz="1200" dirty="0">
                <a:latin typeface="Times New Roman"/>
                <a:cs typeface="Times New Roman"/>
              </a:rPr>
              <a:t>e 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470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(878.3) 79:1.2 </a:t>
            </a:r>
            <a:r>
              <a:rPr sz="1200" spc="-5" dirty="0">
                <a:latin typeface="Times New Roman"/>
                <a:cs typeface="Times New Roman"/>
              </a:rPr>
              <a:t>Per quasi quindicimila anni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cultura mista </a:t>
            </a:r>
            <a:r>
              <a:rPr sz="1200" spc="-5" dirty="0">
                <a:latin typeface="Times New Roman"/>
                <a:cs typeface="Times New Roman"/>
              </a:rPr>
              <a:t>andita persisterono nel bacino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Fiume Tarim nel </a:t>
            </a:r>
            <a:r>
              <a:rPr sz="1200" dirty="0">
                <a:latin typeface="Times New Roman"/>
                <a:cs typeface="Times New Roman"/>
              </a:rPr>
              <a:t>Sinkiang e a  </a:t>
            </a:r>
            <a:r>
              <a:rPr sz="1200" spc="-5" dirty="0">
                <a:latin typeface="Times New Roman"/>
                <a:cs typeface="Times New Roman"/>
              </a:rPr>
              <a:t>sud nelle regioni </a:t>
            </a:r>
            <a:r>
              <a:rPr sz="1200" dirty="0">
                <a:latin typeface="Times New Roman"/>
                <a:cs typeface="Times New Roman"/>
              </a:rPr>
              <a:t>montuose </a:t>
            </a:r>
            <a:r>
              <a:rPr sz="1200" spc="-5" dirty="0">
                <a:latin typeface="Times New Roman"/>
                <a:cs typeface="Times New Roman"/>
              </a:rPr>
              <a:t>del Tibet,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Anditi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Andoniti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largamente </a:t>
            </a:r>
            <a:r>
              <a:rPr sz="1200" dirty="0">
                <a:latin typeface="Times New Roman"/>
                <a:cs typeface="Times New Roman"/>
              </a:rPr>
              <a:t>mescolati.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valle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Tarim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l’avamposto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orientale della vera cultura andita. Qui essi stabilirono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insediamenti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entrarono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relazioni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commerciali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4006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Cinesi </a:t>
            </a:r>
            <a:r>
              <a:rPr sz="1200" spc="-5" dirty="0">
                <a:latin typeface="Times New Roman"/>
                <a:cs typeface="Times New Roman"/>
              </a:rPr>
              <a:t>progressisti ad est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Andoniti a </a:t>
            </a:r>
            <a:r>
              <a:rPr sz="1200" spc="-5" dirty="0">
                <a:latin typeface="Times New Roman"/>
                <a:cs typeface="Times New Roman"/>
              </a:rPr>
              <a:t>nord.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quei tempi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regione del </a:t>
            </a:r>
            <a:r>
              <a:rPr sz="1200" dirty="0">
                <a:latin typeface="Times New Roman"/>
                <a:cs typeface="Times New Roman"/>
              </a:rPr>
              <a:t>Tarim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fertile; le </a:t>
            </a:r>
            <a:r>
              <a:rPr sz="1200" spc="-5" dirty="0">
                <a:latin typeface="Times New Roman"/>
                <a:cs typeface="Times New Roman"/>
              </a:rPr>
              <a:t>piogge </a:t>
            </a:r>
            <a:r>
              <a:rPr sz="1200" dirty="0">
                <a:latin typeface="Times New Roman"/>
                <a:cs typeface="Times New Roman"/>
              </a:rPr>
              <a:t>erano  </a:t>
            </a:r>
            <a:r>
              <a:rPr sz="1200" spc="-5" dirty="0">
                <a:latin typeface="Times New Roman"/>
                <a:cs typeface="Times New Roman"/>
              </a:rPr>
              <a:t>abbondanti. Ad est </a:t>
            </a:r>
            <a:r>
              <a:rPr sz="1200" dirty="0">
                <a:latin typeface="Times New Roman"/>
                <a:cs typeface="Times New Roman"/>
              </a:rPr>
              <a:t>del Gobi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vasta </a:t>
            </a:r>
            <a:r>
              <a:rPr sz="1200" dirty="0">
                <a:latin typeface="Times New Roman"/>
                <a:cs typeface="Times New Roman"/>
              </a:rPr>
              <a:t>prateria dove i pastori </a:t>
            </a:r>
            <a:r>
              <a:rPr sz="1200" spc="-5" dirty="0">
                <a:latin typeface="Times New Roman"/>
                <a:cs typeface="Times New Roman"/>
              </a:rPr>
              <a:t>si trasformavano gradualmente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agricoltori. Questa </a:t>
            </a:r>
            <a:r>
              <a:rPr sz="1200" dirty="0">
                <a:latin typeface="Times New Roman"/>
                <a:cs typeface="Times New Roman"/>
              </a:rPr>
              <a:t>civiltà </a:t>
            </a:r>
            <a:r>
              <a:rPr sz="1200" spc="-5" dirty="0">
                <a:latin typeface="Times New Roman"/>
                <a:cs typeface="Times New Roman"/>
              </a:rPr>
              <a:t>perì  quando </a:t>
            </a:r>
            <a:r>
              <a:rPr sz="1200" dirty="0">
                <a:latin typeface="Times New Roman"/>
                <a:cs typeface="Times New Roman"/>
              </a:rPr>
              <a:t>i venti della </a:t>
            </a:r>
            <a:r>
              <a:rPr sz="1200" spc="-5" dirty="0">
                <a:latin typeface="Times New Roman"/>
                <a:cs typeface="Times New Roman"/>
              </a:rPr>
              <a:t>pioggia si </a:t>
            </a:r>
            <a:r>
              <a:rPr sz="1200" dirty="0">
                <a:latin typeface="Times New Roman"/>
                <a:cs typeface="Times New Roman"/>
              </a:rPr>
              <a:t>orientarono verso </a:t>
            </a:r>
            <a:r>
              <a:rPr sz="1200" spc="-5" dirty="0">
                <a:latin typeface="Times New Roman"/>
                <a:cs typeface="Times New Roman"/>
              </a:rPr>
              <a:t>sudest,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tempi </a:t>
            </a:r>
            <a:r>
              <a:rPr sz="1200" spc="-5" dirty="0">
                <a:latin typeface="Times New Roman"/>
                <a:cs typeface="Times New Roman"/>
              </a:rPr>
              <a:t>essa rivaleggiava con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della Mesopotamia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651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(878.4) 79:1.3 </a:t>
            </a:r>
            <a:r>
              <a:rPr sz="1200" spc="-5" dirty="0">
                <a:latin typeface="Times New Roman"/>
                <a:cs typeface="Times New Roman"/>
              </a:rPr>
              <a:t>Verso l’8.000 a.C. l’aridità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lenta crescita delle regioni </a:t>
            </a:r>
            <a:r>
              <a:rPr sz="1200" dirty="0">
                <a:latin typeface="Times New Roman"/>
                <a:cs typeface="Times New Roman"/>
              </a:rPr>
              <a:t>montuose </a:t>
            </a:r>
            <a:r>
              <a:rPr sz="1200" spc="-5" dirty="0">
                <a:latin typeface="Times New Roman"/>
                <a:cs typeface="Times New Roman"/>
              </a:rPr>
              <a:t>dell’Asia centrale </a:t>
            </a:r>
            <a:r>
              <a:rPr sz="1200" dirty="0">
                <a:latin typeface="Times New Roman"/>
                <a:cs typeface="Times New Roman"/>
              </a:rPr>
              <a:t>cominciò a </a:t>
            </a:r>
            <a:r>
              <a:rPr sz="1200" spc="-5" dirty="0">
                <a:latin typeface="Times New Roman"/>
                <a:cs typeface="Times New Roman"/>
              </a:rPr>
              <a:t>sospingere gli </a:t>
            </a:r>
            <a:r>
              <a:rPr sz="1200" dirty="0">
                <a:latin typeface="Times New Roman"/>
                <a:cs typeface="Times New Roman"/>
              </a:rPr>
              <a:t>Anditi 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fondi </a:t>
            </a:r>
            <a:r>
              <a:rPr sz="1200" dirty="0">
                <a:latin typeface="Times New Roman"/>
                <a:cs typeface="Times New Roman"/>
              </a:rPr>
              <a:t>valle e le coste </a:t>
            </a:r>
            <a:r>
              <a:rPr sz="1200" spc="-5" dirty="0">
                <a:latin typeface="Times New Roman"/>
                <a:cs typeface="Times New Roman"/>
              </a:rPr>
              <a:t>marittime. Questa crescente siccità </a:t>
            </a:r>
            <a:r>
              <a:rPr sz="1200" dirty="0">
                <a:latin typeface="Times New Roman"/>
                <a:cs typeface="Times New Roman"/>
              </a:rPr>
              <a:t>non solo li </a:t>
            </a:r>
            <a:r>
              <a:rPr sz="1200" spc="-5" dirty="0">
                <a:latin typeface="Times New Roman"/>
                <a:cs typeface="Times New Roman"/>
              </a:rPr>
              <a:t>spinse 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valli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Nilo, dell’Eufrate, dell’Indo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 Fiume Giallo,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provocò </a:t>
            </a:r>
            <a:r>
              <a:rPr sz="1200" dirty="0">
                <a:latin typeface="Times New Roman"/>
                <a:cs typeface="Times New Roman"/>
              </a:rPr>
              <a:t>un nuovo sviluppo della </a:t>
            </a:r>
            <a:r>
              <a:rPr sz="1200" spc="-5" dirty="0">
                <a:latin typeface="Times New Roman"/>
                <a:cs typeface="Times New Roman"/>
              </a:rPr>
              <a:t>civiltà andita. </a:t>
            </a:r>
            <a:r>
              <a:rPr sz="1200" dirty="0">
                <a:latin typeface="Times New Roman"/>
                <a:cs typeface="Times New Roman"/>
              </a:rPr>
              <a:t>Cominciò </a:t>
            </a:r>
            <a:r>
              <a:rPr sz="1200" spc="-5" dirty="0">
                <a:latin typeface="Times New Roman"/>
                <a:cs typeface="Times New Roman"/>
              </a:rPr>
              <a:t>ad apparire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classe </a:t>
            </a:r>
            <a:r>
              <a:rPr sz="1200" dirty="0">
                <a:latin typeface="Times New Roman"/>
                <a:cs typeface="Times New Roman"/>
              </a:rPr>
              <a:t>di  uomini, i</a:t>
            </a:r>
            <a:r>
              <a:rPr sz="1200" spc="-5" dirty="0">
                <a:latin typeface="Times New Roman"/>
                <a:cs typeface="Times New Roman"/>
              </a:rPr>
              <a:t> commercianti.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28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(879.1) 79:1.4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condizioni climatiche </a:t>
            </a:r>
            <a:r>
              <a:rPr sz="1200" dirty="0">
                <a:latin typeface="Times New Roman"/>
                <a:cs typeface="Times New Roman"/>
              </a:rPr>
              <a:t>resero </a:t>
            </a:r>
            <a:r>
              <a:rPr sz="1200" spc="-5" dirty="0">
                <a:latin typeface="Times New Roman"/>
                <a:cs typeface="Times New Roman"/>
              </a:rPr>
              <a:t>poco proficua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caccia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migratori,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seguirono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corso  evoluzionario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razze antiche divenendo pastori. Fecero </a:t>
            </a:r>
            <a:r>
              <a:rPr sz="1200" dirty="0">
                <a:latin typeface="Times New Roman"/>
                <a:cs typeface="Times New Roman"/>
              </a:rPr>
              <a:t>la loro apparizione il </a:t>
            </a:r>
            <a:r>
              <a:rPr sz="1200" spc="-5" dirty="0">
                <a:latin typeface="Times New Roman"/>
                <a:cs typeface="Times New Roman"/>
              </a:rPr>
              <a:t>commercio </a:t>
            </a:r>
            <a:r>
              <a:rPr sz="1200" dirty="0">
                <a:latin typeface="Times New Roman"/>
                <a:cs typeface="Times New Roman"/>
              </a:rPr>
              <a:t>e la vita </a:t>
            </a:r>
            <a:r>
              <a:rPr sz="1200" spc="-5" dirty="0">
                <a:latin typeface="Times New Roman"/>
                <a:cs typeface="Times New Roman"/>
              </a:rPr>
              <a:t>urbana. Dall’Egitto,  attraverso </a:t>
            </a:r>
            <a:r>
              <a:rPr sz="1200" dirty="0">
                <a:latin typeface="Times New Roman"/>
                <a:cs typeface="Times New Roman"/>
              </a:rPr>
              <a:t>la Mesopotamia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Turkestan,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fiumi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Cina e </a:t>
            </a:r>
            <a:r>
              <a:rPr sz="1200" spc="-5" dirty="0">
                <a:latin typeface="Times New Roman"/>
                <a:cs typeface="Times New Roman"/>
              </a:rPr>
              <a:t>dell’India, </a:t>
            </a:r>
            <a:r>
              <a:rPr sz="1200" dirty="0">
                <a:latin typeface="Times New Roman"/>
                <a:cs typeface="Times New Roman"/>
              </a:rPr>
              <a:t>le tribù più </a:t>
            </a:r>
            <a:r>
              <a:rPr sz="1200" spc="-5" dirty="0">
                <a:latin typeface="Times New Roman"/>
                <a:cs typeface="Times New Roman"/>
              </a:rPr>
              <a:t>altamente </a:t>
            </a:r>
            <a:r>
              <a:rPr sz="1200" dirty="0">
                <a:latin typeface="Times New Roman"/>
                <a:cs typeface="Times New Roman"/>
              </a:rPr>
              <a:t>civilizzate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 riunirsi in </a:t>
            </a:r>
            <a:r>
              <a:rPr sz="1200" spc="-5" dirty="0">
                <a:latin typeface="Times New Roman"/>
                <a:cs typeface="Times New Roman"/>
              </a:rPr>
              <a:t>città dedite alla manifattura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commercio. Adonia, situata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all’attuale città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Ashkhabad,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metropoli  </a:t>
            </a:r>
            <a:r>
              <a:rPr sz="1200" spc="-5" dirty="0">
                <a:latin typeface="Times New Roman"/>
                <a:cs typeface="Times New Roman"/>
              </a:rPr>
              <a:t>commerciale dell’Asia </a:t>
            </a:r>
            <a:r>
              <a:rPr sz="1200" dirty="0">
                <a:latin typeface="Times New Roman"/>
                <a:cs typeface="Times New Roman"/>
              </a:rPr>
              <a:t>centrale.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commercio della </a:t>
            </a:r>
            <a:r>
              <a:rPr sz="1200" spc="-5" dirty="0">
                <a:latin typeface="Times New Roman"/>
                <a:cs typeface="Times New Roman"/>
              </a:rPr>
              <a:t>pietra, dei </a:t>
            </a:r>
            <a:r>
              <a:rPr sz="1200" dirty="0">
                <a:latin typeface="Times New Roman"/>
                <a:cs typeface="Times New Roman"/>
              </a:rPr>
              <a:t>metalli, del </a:t>
            </a:r>
            <a:r>
              <a:rPr sz="1200" spc="-5" dirty="0">
                <a:latin typeface="Times New Roman"/>
                <a:cs typeface="Times New Roman"/>
              </a:rPr>
              <a:t>legno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vasellame fu accelerato sia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terra che </a:t>
            </a:r>
            <a:r>
              <a:rPr sz="1200" dirty="0">
                <a:latin typeface="Times New Roman"/>
                <a:cs typeface="Times New Roman"/>
              </a:rPr>
              <a:t>via  </a:t>
            </a:r>
            <a:r>
              <a:rPr sz="1200" spc="-5" dirty="0">
                <a:latin typeface="Times New Roman"/>
                <a:cs typeface="Times New Roman"/>
              </a:rPr>
              <a:t>acqua.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25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(879.2) 79:1.5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siccità sempre crescente provocò gradualmente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esodo </a:t>
            </a:r>
            <a:r>
              <a:rPr sz="1200" spc="-5" dirty="0">
                <a:latin typeface="Times New Roman"/>
                <a:cs typeface="Times New Roman"/>
              </a:rPr>
              <a:t>andita dalle terre </a:t>
            </a:r>
            <a:r>
              <a:rPr sz="1200" dirty="0">
                <a:latin typeface="Times New Roman"/>
                <a:cs typeface="Times New Roman"/>
              </a:rPr>
              <a:t>a sud e </a:t>
            </a:r>
            <a:r>
              <a:rPr sz="1200" spc="-5" dirty="0">
                <a:latin typeface="Times New Roman"/>
                <a:cs typeface="Times New Roman"/>
              </a:rPr>
              <a:t>ad est </a:t>
            </a:r>
            <a:r>
              <a:rPr sz="1200" dirty="0">
                <a:latin typeface="Times New Roman"/>
                <a:cs typeface="Times New Roman"/>
              </a:rPr>
              <a:t>del Mar </a:t>
            </a:r>
            <a:r>
              <a:rPr sz="1200" spc="-5" dirty="0">
                <a:latin typeface="Times New Roman"/>
                <a:cs typeface="Times New Roman"/>
              </a:rPr>
              <a:t>Caspio.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flusso della migrazione verso nord cominciò </a:t>
            </a:r>
            <a:r>
              <a:rPr sz="1200" dirty="0">
                <a:latin typeface="Times New Roman"/>
                <a:cs typeface="Times New Roman"/>
              </a:rPr>
              <a:t>ad invertirsi </a:t>
            </a:r>
            <a:r>
              <a:rPr sz="1200" spc="-5" dirty="0">
                <a:latin typeface="Times New Roman"/>
                <a:cs typeface="Times New Roman"/>
              </a:rPr>
              <a:t>verso sud </a:t>
            </a:r>
            <a:r>
              <a:rPr sz="1200" dirty="0">
                <a:latin typeface="Times New Roman"/>
                <a:cs typeface="Times New Roman"/>
              </a:rPr>
              <a:t>e i cavalieri di </a:t>
            </a:r>
            <a:r>
              <a:rPr sz="1200" spc="-5" dirty="0">
                <a:latin typeface="Times New Roman"/>
                <a:cs typeface="Times New Roman"/>
              </a:rPr>
              <a:t>Babilonia cominciarono ad </a:t>
            </a:r>
            <a:r>
              <a:rPr sz="1200" dirty="0">
                <a:latin typeface="Times New Roman"/>
                <a:cs typeface="Times New Roman"/>
              </a:rPr>
              <a:t>invadere la  </a:t>
            </a:r>
            <a:r>
              <a:rPr sz="1200" spc="-5" dirty="0">
                <a:latin typeface="Times New Roman"/>
                <a:cs typeface="Times New Roman"/>
              </a:rPr>
              <a:t>Mesopotamia.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2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(879.3) 79:1.6 </a:t>
            </a:r>
            <a:r>
              <a:rPr sz="1200" spc="-5" dirty="0">
                <a:latin typeface="Times New Roman"/>
                <a:cs typeface="Times New Roman"/>
              </a:rPr>
              <a:t>L’aridità crescente dell’Asia centrale </a:t>
            </a:r>
            <a:r>
              <a:rPr sz="1200" dirty="0">
                <a:latin typeface="Times New Roman"/>
                <a:cs typeface="Times New Roman"/>
              </a:rPr>
              <a:t>contribuì </a:t>
            </a:r>
            <a:r>
              <a:rPr sz="1200" spc="-5" dirty="0">
                <a:latin typeface="Times New Roman"/>
                <a:cs typeface="Times New Roman"/>
              </a:rPr>
              <a:t>ulteriormente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ridurre </a:t>
            </a:r>
            <a:r>
              <a:rPr sz="1200" dirty="0">
                <a:latin typeface="Times New Roman"/>
                <a:cs typeface="Times New Roman"/>
              </a:rPr>
              <a:t>la popolazione e a </a:t>
            </a:r>
            <a:r>
              <a:rPr sz="1200" spc="-5" dirty="0">
                <a:latin typeface="Times New Roman"/>
                <a:cs typeface="Times New Roman"/>
              </a:rPr>
              <a:t>rendere queste genti </a:t>
            </a:r>
            <a:r>
              <a:rPr sz="1200" dirty="0">
                <a:latin typeface="Times New Roman"/>
                <a:cs typeface="Times New Roman"/>
              </a:rPr>
              <a:t>meno  </a:t>
            </a:r>
            <a:r>
              <a:rPr sz="1200" spc="-5" dirty="0">
                <a:latin typeface="Times New Roman"/>
                <a:cs typeface="Times New Roman"/>
              </a:rPr>
              <a:t>bellicose. Quando </a:t>
            </a:r>
            <a:r>
              <a:rPr sz="1200" dirty="0">
                <a:latin typeface="Times New Roman"/>
                <a:cs typeface="Times New Roman"/>
              </a:rPr>
              <a:t>la diminuzione </a:t>
            </a:r>
            <a:r>
              <a:rPr sz="1200" spc="-5" dirty="0">
                <a:latin typeface="Times New Roman"/>
                <a:cs typeface="Times New Roman"/>
              </a:rPr>
              <a:t>delle piogge al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spinse gli </a:t>
            </a:r>
            <a:r>
              <a:rPr sz="1200" dirty="0">
                <a:latin typeface="Times New Roman"/>
                <a:cs typeface="Times New Roman"/>
              </a:rPr>
              <a:t>Andoniti nomadi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sud, vi fu un </a:t>
            </a:r>
            <a:r>
              <a:rPr sz="1200" spc="-5" dirty="0">
                <a:latin typeface="Times New Roman"/>
                <a:cs typeface="Times New Roman"/>
              </a:rPr>
              <a:t>enorme esodo </a:t>
            </a:r>
            <a:r>
              <a:rPr sz="1200" dirty="0">
                <a:latin typeface="Times New Roman"/>
                <a:cs typeface="Times New Roman"/>
              </a:rPr>
              <a:t>di Anditi </a:t>
            </a:r>
            <a:r>
              <a:rPr sz="1200" spc="-5" dirty="0">
                <a:latin typeface="Times New Roman"/>
                <a:cs typeface="Times New Roman"/>
              </a:rPr>
              <a:t>dal  Turkestan. Questa 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migrazione finale dei </a:t>
            </a:r>
            <a:r>
              <a:rPr sz="1200" dirty="0">
                <a:latin typeface="Times New Roman"/>
                <a:cs typeface="Times New Roman"/>
              </a:rPr>
              <a:t>cosiddetti </a:t>
            </a:r>
            <a:r>
              <a:rPr sz="1200" spc="-5" dirty="0">
                <a:latin typeface="Times New Roman"/>
                <a:cs typeface="Times New Roman"/>
              </a:rPr>
              <a:t>Ariani nel Levante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India. Essa segnò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lunga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912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40029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dispersione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discendenti misti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durante la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tutti i popoli </a:t>
            </a:r>
            <a:r>
              <a:rPr sz="1200" spc="-5" dirty="0">
                <a:latin typeface="Times New Roman"/>
                <a:cs typeface="Times New Roman"/>
              </a:rPr>
              <a:t>asiatici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maggior parte delle </a:t>
            </a:r>
            <a:r>
              <a:rPr sz="1200" dirty="0">
                <a:latin typeface="Times New Roman"/>
                <a:cs typeface="Times New Roman"/>
              </a:rPr>
              <a:t>popolazioni </a:t>
            </a:r>
            <a:r>
              <a:rPr sz="1200" spc="-5" dirty="0">
                <a:latin typeface="Times New Roman"/>
                <a:cs typeface="Times New Roman"/>
              </a:rPr>
              <a:t>insulari del  Pacifico furono </a:t>
            </a:r>
            <a:r>
              <a:rPr sz="1200" dirty="0">
                <a:latin typeface="Times New Roman"/>
                <a:cs typeface="Times New Roman"/>
              </a:rPr>
              <a:t>migliorate in 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misura da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razze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927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(879.4) 79:1.7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modo, mentre </a:t>
            </a:r>
            <a:r>
              <a:rPr sz="1200" spc="-5" dirty="0">
                <a:latin typeface="Times New Roman"/>
                <a:cs typeface="Times New Roman"/>
              </a:rPr>
              <a:t>si disperdevano nell’emisfero orientale, gli Anditi furono spodestati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terre d’origine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Mesopotamia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Turkestan, perché fu questa vasta migrazione degli </a:t>
            </a:r>
            <a:r>
              <a:rPr sz="1200" dirty="0">
                <a:latin typeface="Times New Roman"/>
                <a:cs typeface="Times New Roman"/>
              </a:rPr>
              <a:t>Andoniti </a:t>
            </a:r>
            <a:r>
              <a:rPr sz="1200" spc="-5" dirty="0">
                <a:latin typeface="Times New Roman"/>
                <a:cs typeface="Times New Roman"/>
              </a:rPr>
              <a:t>verso sud </a:t>
            </a:r>
            <a:r>
              <a:rPr sz="1200" dirty="0">
                <a:latin typeface="Times New Roman"/>
                <a:cs typeface="Times New Roman"/>
              </a:rPr>
              <a:t>che diluì </a:t>
            </a:r>
            <a:r>
              <a:rPr sz="1200" spc="-5" dirty="0">
                <a:latin typeface="Times New Roman"/>
                <a:cs typeface="Times New Roman"/>
              </a:rPr>
              <a:t>gli Anditi nell’Asia </a:t>
            </a:r>
            <a:r>
              <a:rPr sz="1200" dirty="0">
                <a:latin typeface="Times New Roman"/>
                <a:cs typeface="Times New Roman"/>
              </a:rPr>
              <a:t>centrale 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al punto da </a:t>
            </a:r>
            <a:r>
              <a:rPr sz="1200" spc="-5" dirty="0">
                <a:latin typeface="Times New Roman"/>
                <a:cs typeface="Times New Roman"/>
              </a:rPr>
              <a:t>farli scomparire.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(879.5) 79:1.8 </a:t>
            </a:r>
            <a:r>
              <a:rPr sz="1200" spc="-5" dirty="0">
                <a:latin typeface="Times New Roman"/>
                <a:cs typeface="Times New Roman"/>
              </a:rPr>
              <a:t>Ma anche nel ventesimo secolo </a:t>
            </a:r>
            <a:r>
              <a:rPr sz="1200" dirty="0">
                <a:latin typeface="Times New Roman"/>
                <a:cs typeface="Times New Roman"/>
              </a:rPr>
              <a:t>dopo Cristo si </a:t>
            </a:r>
            <a:r>
              <a:rPr sz="1200" spc="-5" dirty="0">
                <a:latin typeface="Times New Roman"/>
                <a:cs typeface="Times New Roman"/>
              </a:rPr>
              <a:t>trovano tracce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 andita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Turaniani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Tibetani,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com’è</a:t>
            </a:r>
            <a:endParaRPr sz="1200">
              <a:latin typeface="Times New Roman"/>
              <a:cs typeface="Times New Roman"/>
            </a:endParaRPr>
          </a:p>
          <a:p>
            <a:pPr marL="88900" marR="17081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testimoniato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biondi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s’incontrano </a:t>
            </a:r>
            <a:r>
              <a:rPr sz="1200" dirty="0">
                <a:latin typeface="Times New Roman"/>
                <a:cs typeface="Times New Roman"/>
              </a:rPr>
              <a:t>occasionalmente in queste </a:t>
            </a:r>
            <a:r>
              <a:rPr sz="1200" spc="-5" dirty="0">
                <a:latin typeface="Times New Roman"/>
                <a:cs typeface="Times New Roman"/>
              </a:rPr>
              <a:t>regioni. Gli archivi cinesi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descrivono </a:t>
            </a:r>
            <a:r>
              <a:rPr sz="1200" dirty="0">
                <a:latin typeface="Times New Roman"/>
                <a:cs typeface="Times New Roman"/>
              </a:rPr>
              <a:t>la presenza  </a:t>
            </a:r>
            <a:r>
              <a:rPr sz="1200" spc="-5" dirty="0">
                <a:latin typeface="Times New Roman"/>
                <a:cs typeface="Times New Roman"/>
              </a:rPr>
              <a:t>dei nomadi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capelli rossi </a:t>
            </a:r>
            <a:r>
              <a:rPr sz="1200" dirty="0">
                <a:latin typeface="Times New Roman"/>
                <a:cs typeface="Times New Roman"/>
              </a:rPr>
              <a:t>a nord </a:t>
            </a:r>
            <a:r>
              <a:rPr sz="1200" spc="-5" dirty="0">
                <a:latin typeface="Times New Roman"/>
                <a:cs typeface="Times New Roman"/>
              </a:rPr>
              <a:t>degli insediamenti pacifici del Fiume </a:t>
            </a:r>
            <a:r>
              <a:rPr sz="1200" dirty="0">
                <a:latin typeface="Times New Roman"/>
                <a:cs typeface="Times New Roman"/>
              </a:rPr>
              <a:t>Giallo, ed </a:t>
            </a:r>
            <a:r>
              <a:rPr sz="1200" spc="-5" dirty="0">
                <a:latin typeface="Times New Roman"/>
                <a:cs typeface="Times New Roman"/>
              </a:rPr>
              <a:t>esistono anche </a:t>
            </a:r>
            <a:r>
              <a:rPr sz="1200" dirty="0">
                <a:latin typeface="Times New Roman"/>
                <a:cs typeface="Times New Roman"/>
              </a:rPr>
              <a:t>pitture </a:t>
            </a:r>
            <a:r>
              <a:rPr sz="1200" spc="-5" dirty="0">
                <a:latin typeface="Times New Roman"/>
                <a:cs typeface="Times New Roman"/>
              </a:rPr>
              <a:t>che rappresentano  fedelmente </a:t>
            </a:r>
            <a:r>
              <a:rPr sz="1200" dirty="0">
                <a:latin typeface="Times New Roman"/>
                <a:cs typeface="Times New Roman"/>
              </a:rPr>
              <a:t>la presenza di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tipi biondo-andita e </a:t>
            </a:r>
            <a:r>
              <a:rPr sz="1200" spc="-5" dirty="0">
                <a:latin typeface="Times New Roman"/>
                <a:cs typeface="Times New Roman"/>
              </a:rPr>
              <a:t>bruno-mongolo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bacino </a:t>
            </a:r>
            <a:r>
              <a:rPr sz="1200" dirty="0">
                <a:latin typeface="Times New Roman"/>
                <a:cs typeface="Times New Roman"/>
              </a:rPr>
              <a:t>del Tarim di 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(879.6) 79:1.9 </a:t>
            </a:r>
            <a:r>
              <a:rPr sz="1200" spc="-5" dirty="0">
                <a:latin typeface="Times New Roman"/>
                <a:cs typeface="Times New Roman"/>
              </a:rPr>
              <a:t>L’ultima grande manifestazione del genio militare scomparso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Anditi dell’Asia centrale avvenne </a:t>
            </a:r>
            <a:r>
              <a:rPr sz="1200" dirty="0">
                <a:latin typeface="Times New Roman"/>
                <a:cs typeface="Times New Roman"/>
              </a:rPr>
              <a:t>nel 1.200 d.C.,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Mongoli al </a:t>
            </a:r>
            <a:r>
              <a:rPr sz="1200" dirty="0">
                <a:latin typeface="Times New Roman"/>
                <a:cs typeface="Times New Roman"/>
              </a:rPr>
              <a:t>comando di </a:t>
            </a:r>
            <a:r>
              <a:rPr sz="1200" spc="-5" dirty="0">
                <a:latin typeface="Times New Roman"/>
                <a:cs typeface="Times New Roman"/>
              </a:rPr>
              <a:t>Gengis Khan iniziarono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conquista della maggior </a:t>
            </a:r>
            <a:r>
              <a:rPr sz="1200" dirty="0">
                <a:latin typeface="Times New Roman"/>
                <a:cs typeface="Times New Roman"/>
              </a:rPr>
              <a:t>parte del continente </a:t>
            </a:r>
            <a:r>
              <a:rPr sz="1200" spc="-5" dirty="0">
                <a:latin typeface="Times New Roman"/>
                <a:cs typeface="Times New Roman"/>
              </a:rPr>
              <a:t>asiatico. </a:t>
            </a:r>
            <a:r>
              <a:rPr sz="1200" dirty="0">
                <a:latin typeface="Times New Roman"/>
                <a:cs typeface="Times New Roman"/>
              </a:rPr>
              <a:t>E come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spc="5" dirty="0">
                <a:latin typeface="Times New Roman"/>
                <a:cs typeface="Times New Roman"/>
              </a:rPr>
              <a:t>Anditi 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tempo,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guerrieri proclamarono l’esistenza </a:t>
            </a:r>
            <a:r>
              <a:rPr sz="1200" dirty="0">
                <a:latin typeface="Times New Roman"/>
                <a:cs typeface="Times New Roman"/>
              </a:rPr>
              <a:t>di “un </a:t>
            </a:r>
            <a:r>
              <a:rPr sz="1200" spc="-5" dirty="0">
                <a:latin typeface="Times New Roman"/>
                <a:cs typeface="Times New Roman"/>
              </a:rPr>
              <a:t>solo Dio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cielo”.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rapido crollo del loro impero ritardò </a:t>
            </a:r>
            <a:r>
              <a:rPr sz="1200" dirty="0">
                <a:latin typeface="Times New Roman"/>
                <a:cs typeface="Times New Roman"/>
              </a:rPr>
              <a:t>a lungo i  </a:t>
            </a:r>
            <a:r>
              <a:rPr sz="1200" spc="-5" dirty="0">
                <a:latin typeface="Times New Roman"/>
                <a:cs typeface="Times New Roman"/>
              </a:rPr>
              <a:t>rapporti culturali </a:t>
            </a:r>
            <a:r>
              <a:rPr sz="1200" dirty="0">
                <a:latin typeface="Times New Roman"/>
                <a:cs typeface="Times New Roman"/>
              </a:rPr>
              <a:t>tra l’Oriente e </a:t>
            </a:r>
            <a:r>
              <a:rPr sz="1200" spc="-5" dirty="0">
                <a:latin typeface="Times New Roman"/>
                <a:cs typeface="Times New Roman"/>
              </a:rPr>
              <a:t>l’Occidente ed ostacolò grandemente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del concetto </a:t>
            </a:r>
            <a:r>
              <a:rPr sz="1200" dirty="0">
                <a:latin typeface="Times New Roman"/>
                <a:cs typeface="Times New Roman"/>
              </a:rPr>
              <a:t>monoteista in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conquista andita dell’India</a:t>
            </a:r>
            <a:endParaRPr sz="1600">
              <a:latin typeface="Times New Roman"/>
              <a:cs typeface="Times New Roman"/>
            </a:endParaRPr>
          </a:p>
          <a:p>
            <a:pPr marL="88900" marR="13144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(879.7) 79:2.1 </a:t>
            </a:r>
            <a:r>
              <a:rPr sz="1200" spc="-5" dirty="0">
                <a:latin typeface="Times New Roman"/>
                <a:cs typeface="Times New Roman"/>
              </a:rPr>
              <a:t>L’India </a:t>
            </a:r>
            <a:r>
              <a:rPr sz="1200" dirty="0">
                <a:latin typeface="Times New Roman"/>
                <a:cs typeface="Times New Roman"/>
              </a:rPr>
              <a:t>è il solo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cui tutte le razze di </a:t>
            </a:r>
            <a:r>
              <a:rPr sz="1200" spc="-5" dirty="0">
                <a:latin typeface="Times New Roman"/>
                <a:cs typeface="Times New Roman"/>
              </a:rPr>
              <a:t>Urantia furono mescolate; l’invasione andita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aggiunse </a:t>
            </a:r>
            <a:r>
              <a:rPr sz="1200" dirty="0">
                <a:latin typeface="Times New Roman"/>
                <a:cs typeface="Times New Roman"/>
              </a:rPr>
              <a:t>l’ultima </a:t>
            </a:r>
            <a:r>
              <a:rPr sz="1200" spc="-5" dirty="0">
                <a:latin typeface="Times New Roman"/>
                <a:cs typeface="Times New Roman"/>
              </a:rPr>
              <a:t>stirpe.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10" dirty="0">
                <a:latin typeface="Times New Roman"/>
                <a:cs typeface="Times New Roman"/>
              </a:rPr>
              <a:t>sangik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origine sugli altopiani </a:t>
            </a:r>
            <a:r>
              <a:rPr sz="1200" dirty="0">
                <a:latin typeface="Times New Roman"/>
                <a:cs typeface="Times New Roman"/>
              </a:rPr>
              <a:t>a nordovest </a:t>
            </a:r>
            <a:r>
              <a:rPr sz="1200" spc="-5" dirty="0">
                <a:latin typeface="Times New Roman"/>
                <a:cs typeface="Times New Roman"/>
              </a:rPr>
              <a:t>dell’India, </a:t>
            </a:r>
            <a:r>
              <a:rPr sz="1200" dirty="0">
                <a:latin typeface="Times New Roman"/>
                <a:cs typeface="Times New Roman"/>
              </a:rPr>
              <a:t>e i membri di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razza, </a:t>
            </a:r>
            <a:r>
              <a:rPr sz="1200" spc="-5" dirty="0">
                <a:latin typeface="Times New Roman"/>
                <a:cs typeface="Times New Roman"/>
              </a:rPr>
              <a:t>senza eccezione, penetrarono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loro inizi nel </a:t>
            </a:r>
            <a:r>
              <a:rPr sz="1200" spc="-5" dirty="0">
                <a:latin typeface="Times New Roman"/>
                <a:cs typeface="Times New Roman"/>
              </a:rPr>
              <a:t>subcontinente dell’India, lasciando dietro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eterogeneo miscuglio </a:t>
            </a:r>
            <a:r>
              <a:rPr sz="1200" dirty="0">
                <a:latin typeface="Times New Roman"/>
                <a:cs typeface="Times New Roman"/>
              </a:rPr>
              <a:t>di razze mai </a:t>
            </a:r>
            <a:r>
              <a:rPr sz="1200" spc="-5" dirty="0">
                <a:latin typeface="Times New Roman"/>
                <a:cs typeface="Times New Roman"/>
              </a:rPr>
              <a:t>esistito su </a:t>
            </a:r>
            <a:r>
              <a:rPr sz="1200" dirty="0">
                <a:latin typeface="Times New Roman"/>
                <a:cs typeface="Times New Roman"/>
              </a:rPr>
              <a:t>Urantia.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L’India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77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863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antica agì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bacino </a:t>
            </a:r>
            <a:r>
              <a:rPr sz="1200" dirty="0">
                <a:latin typeface="Times New Roman"/>
                <a:cs typeface="Times New Roman"/>
              </a:rPr>
              <a:t>di confluenza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razze in </a:t>
            </a:r>
            <a:r>
              <a:rPr sz="1200" spc="-5" dirty="0">
                <a:latin typeface="Times New Roman"/>
                <a:cs typeface="Times New Roman"/>
              </a:rPr>
              <a:t>migrazione.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base della </a:t>
            </a:r>
            <a:r>
              <a:rPr sz="1200" spc="-5" dirty="0">
                <a:latin typeface="Times New Roman"/>
                <a:cs typeface="Times New Roman"/>
              </a:rPr>
              <a:t>penisola </a:t>
            </a:r>
            <a:r>
              <a:rPr sz="1200" dirty="0">
                <a:latin typeface="Times New Roman"/>
                <a:cs typeface="Times New Roman"/>
              </a:rPr>
              <a:t>era una volta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10" dirty="0">
                <a:latin typeface="Times New Roman"/>
                <a:cs typeface="Times New Roman"/>
              </a:rPr>
              <a:t>po’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stretta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adesso,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quanto 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delta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Gange e </a:t>
            </a:r>
            <a:r>
              <a:rPr sz="1200" spc="-5" dirty="0">
                <a:latin typeface="Times New Roman"/>
                <a:cs typeface="Times New Roman"/>
              </a:rPr>
              <a:t>dell’Indo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formata </a:t>
            </a:r>
            <a:r>
              <a:rPr sz="1200" dirty="0">
                <a:latin typeface="Times New Roman"/>
                <a:cs typeface="Times New Roman"/>
              </a:rPr>
              <a:t>negli ultimi </a:t>
            </a:r>
            <a:r>
              <a:rPr sz="1200" spc="-5" dirty="0">
                <a:latin typeface="Times New Roman"/>
                <a:cs typeface="Times New Roman"/>
              </a:rPr>
              <a:t>cinquantamila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68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(879.8) 79:2.2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primissime </a:t>
            </a:r>
            <a:r>
              <a:rPr sz="1200" spc="-5" dirty="0">
                <a:latin typeface="Times New Roman"/>
                <a:cs typeface="Times New Roman"/>
              </a:rPr>
              <a:t>mescolanze </a:t>
            </a:r>
            <a:r>
              <a:rPr sz="1200" dirty="0">
                <a:latin typeface="Times New Roman"/>
                <a:cs typeface="Times New Roman"/>
              </a:rPr>
              <a:t>razziali in </a:t>
            </a:r>
            <a:r>
              <a:rPr sz="1200" spc="-5" dirty="0">
                <a:latin typeface="Times New Roman"/>
                <a:cs typeface="Times New Roman"/>
              </a:rPr>
              <a:t>India furono </a:t>
            </a:r>
            <a:r>
              <a:rPr sz="1200" dirty="0">
                <a:latin typeface="Times New Roman"/>
                <a:cs typeface="Times New Roman"/>
              </a:rPr>
              <a:t>una fusione delle razze </a:t>
            </a:r>
            <a:r>
              <a:rPr sz="1200" spc="-5" dirty="0">
                <a:latin typeface="Times New Roman"/>
                <a:cs typeface="Times New Roman"/>
              </a:rPr>
              <a:t>rossa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gialla migratrici con gli aborigeni  andoniti. Questo gruppo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indebolito </a:t>
            </a:r>
            <a:r>
              <a:rPr sz="1200" spc="-5" dirty="0">
                <a:latin typeface="Times New Roman"/>
                <a:cs typeface="Times New Roman"/>
              </a:rPr>
              <a:t>dall’assorbimento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porzione maggiore </a:t>
            </a:r>
            <a:r>
              <a:rPr sz="1200" dirty="0">
                <a:latin typeface="Times New Roman"/>
                <a:cs typeface="Times New Roman"/>
              </a:rPr>
              <a:t>delle popolazioni </a:t>
            </a:r>
            <a:r>
              <a:rPr sz="1200" spc="-5" dirty="0">
                <a:latin typeface="Times New Roman"/>
                <a:cs typeface="Times New Roman"/>
              </a:rPr>
              <a:t>verdi </a:t>
            </a:r>
            <a:r>
              <a:rPr sz="1200" dirty="0">
                <a:latin typeface="Times New Roman"/>
                <a:cs typeface="Times New Roman"/>
              </a:rPr>
              <a:t>orientali  </a:t>
            </a:r>
            <a:r>
              <a:rPr sz="1200" spc="-5" dirty="0">
                <a:latin typeface="Times New Roman"/>
                <a:cs typeface="Times New Roman"/>
              </a:rPr>
              <a:t>ora estinte come </a:t>
            </a:r>
            <a:r>
              <a:rPr sz="1200" dirty="0">
                <a:latin typeface="Times New Roman"/>
                <a:cs typeface="Times New Roman"/>
              </a:rPr>
              <a:t>pure di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individui della </a:t>
            </a:r>
            <a:r>
              <a:rPr sz="1200" spc="-5" dirty="0">
                <a:latin typeface="Times New Roman"/>
                <a:cs typeface="Times New Roman"/>
              </a:rPr>
              <a:t>razza arancio,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leggermente </a:t>
            </a:r>
            <a:r>
              <a:rPr sz="1200" spc="-5" dirty="0">
                <a:latin typeface="Times New Roman"/>
                <a:cs typeface="Times New Roman"/>
              </a:rPr>
              <a:t>migliorato </a:t>
            </a:r>
            <a:r>
              <a:rPr sz="1200" dirty="0">
                <a:latin typeface="Times New Roman"/>
                <a:cs typeface="Times New Roman"/>
              </a:rPr>
              <a:t>da una limitata </a:t>
            </a:r>
            <a:r>
              <a:rPr sz="1200" spc="-5" dirty="0">
                <a:latin typeface="Times New Roman"/>
                <a:cs typeface="Times New Roman"/>
              </a:rPr>
              <a:t>mescolanza con </a:t>
            </a:r>
            <a:r>
              <a:rPr sz="1200" spc="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uomini blu; ma </a:t>
            </a:r>
            <a:r>
              <a:rPr sz="1200" spc="-5" dirty="0">
                <a:latin typeface="Times New Roman"/>
                <a:cs typeface="Times New Roman"/>
              </a:rPr>
              <a:t>soffrì enormemente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l’assimilazione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membri 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indaco. Tuttavia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cosiddetti  aborigeni dell’India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rappresentativi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primitivi; sono piuttosto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frangia inferiore </a:t>
            </a:r>
            <a:r>
              <a:rPr sz="1200" dirty="0">
                <a:latin typeface="Times New Roman"/>
                <a:cs typeface="Times New Roman"/>
              </a:rPr>
              <a:t>meridionale </a:t>
            </a:r>
            <a:r>
              <a:rPr sz="1200" spc="-5" dirty="0">
                <a:latin typeface="Times New Roman"/>
                <a:cs typeface="Times New Roman"/>
              </a:rPr>
              <a:t>ed  orientale,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completamente assorbita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primi Anditi né dai </a:t>
            </a:r>
            <a:r>
              <a:rPr sz="1200" spc="-5" dirty="0">
                <a:latin typeface="Times New Roman"/>
                <a:cs typeface="Times New Roman"/>
              </a:rPr>
              <a:t>loro cugini Ariani apparsi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tardi.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9050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(880.1) 79:2.3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20.000 a.C. </a:t>
            </a:r>
            <a:r>
              <a:rPr sz="1200" dirty="0">
                <a:latin typeface="Times New Roman"/>
                <a:cs typeface="Times New Roman"/>
              </a:rPr>
              <a:t>la popolazione </a:t>
            </a:r>
            <a:r>
              <a:rPr sz="1200" spc="-5" dirty="0">
                <a:latin typeface="Times New Roman"/>
                <a:cs typeface="Times New Roman"/>
              </a:rPr>
              <a:t>dell’India occidentale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già impregnata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 adamico, </a:t>
            </a:r>
            <a:r>
              <a:rPr sz="1200" dirty="0">
                <a:latin typeface="Times New Roman"/>
                <a:cs typeface="Times New Roman"/>
              </a:rPr>
              <a:t>e mai nella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spc="1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un popolo congiunse </a:t>
            </a:r>
            <a:r>
              <a:rPr sz="1200" spc="-5" dirty="0">
                <a:latin typeface="Times New Roman"/>
                <a:cs typeface="Times New Roman"/>
              </a:rPr>
              <a:t>così tante razze differenti. Ma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fatto sfavorevole </a:t>
            </a:r>
            <a:r>
              <a:rPr sz="1200" dirty="0">
                <a:latin typeface="Times New Roman"/>
                <a:cs typeface="Times New Roman"/>
              </a:rPr>
              <a:t>che siano prevalse le </a:t>
            </a:r>
            <a:r>
              <a:rPr sz="1200" spc="-5" dirty="0">
                <a:latin typeface="Times New Roman"/>
                <a:cs typeface="Times New Roman"/>
              </a:rPr>
              <a:t>linee sangik </a:t>
            </a:r>
            <a:r>
              <a:rPr sz="1200" dirty="0">
                <a:latin typeface="Times New Roman"/>
                <a:cs typeface="Times New Roman"/>
              </a:rPr>
              <a:t>secondarie e  fu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vera calamità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uomini blu e </a:t>
            </a:r>
            <a:r>
              <a:rPr sz="1200" spc="-5" dirty="0">
                <a:latin typeface="Times New Roman"/>
                <a:cs typeface="Times New Roman"/>
              </a:rPr>
              <a:t>rossi </a:t>
            </a:r>
            <a:r>
              <a:rPr sz="1200" dirty="0">
                <a:latin typeface="Times New Roman"/>
                <a:cs typeface="Times New Roman"/>
              </a:rPr>
              <a:t>siano stati così poco numerosi in </a:t>
            </a:r>
            <a:r>
              <a:rPr sz="1200" spc="-5" dirty="0">
                <a:latin typeface="Times New Roman"/>
                <a:cs typeface="Times New Roman"/>
              </a:rPr>
              <a:t>questo crogiolo </a:t>
            </a:r>
            <a:r>
              <a:rPr sz="1200" dirty="0">
                <a:latin typeface="Times New Roman"/>
                <a:cs typeface="Times New Roman"/>
              </a:rPr>
              <a:t>razziale di molto tempo </a:t>
            </a:r>
            <a:r>
              <a:rPr sz="1200" spc="-5" dirty="0">
                <a:latin typeface="Times New Roman"/>
                <a:cs typeface="Times New Roman"/>
              </a:rPr>
              <a:t>fa.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76200" marR="1098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linee sangik </a:t>
            </a:r>
            <a:r>
              <a:rPr sz="1200" dirty="0">
                <a:latin typeface="Times New Roman"/>
                <a:cs typeface="Times New Roman"/>
              </a:rPr>
              <a:t>primarie </a:t>
            </a:r>
            <a:r>
              <a:rPr sz="1200" spc="-5" dirty="0">
                <a:latin typeface="Times New Roman"/>
                <a:cs typeface="Times New Roman"/>
              </a:rPr>
              <a:t>avrebbe contribuito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misura considerevole all’elevazione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che avrebbe </a:t>
            </a:r>
            <a:r>
              <a:rPr sz="1200" spc="5" dirty="0">
                <a:latin typeface="Times New Roman"/>
                <a:cs typeface="Times New Roman"/>
              </a:rPr>
              <a:t>potuto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superiore. </a:t>
            </a:r>
            <a:r>
              <a:rPr sz="1200" dirty="0">
                <a:latin typeface="Times New Roman"/>
                <a:cs typeface="Times New Roman"/>
              </a:rPr>
              <a:t>Mentre avveniva </a:t>
            </a:r>
            <a:r>
              <a:rPr sz="1200" spc="-5" dirty="0">
                <a:latin typeface="Times New Roman"/>
                <a:cs typeface="Times New Roman"/>
              </a:rPr>
              <a:t>questo,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si stavano distruggendo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 nelle </a:t>
            </a:r>
            <a:r>
              <a:rPr sz="1200" dirty="0">
                <a:latin typeface="Times New Roman"/>
                <a:cs typeface="Times New Roman"/>
              </a:rPr>
              <a:t>Americhe,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uomini blu </a:t>
            </a:r>
            <a:r>
              <a:rPr sz="1200" spc="-5" dirty="0">
                <a:latin typeface="Times New Roman"/>
                <a:cs typeface="Times New Roman"/>
              </a:rPr>
              <a:t>si stavano spargendo </a:t>
            </a:r>
            <a:r>
              <a:rPr sz="1200" dirty="0">
                <a:latin typeface="Times New Roman"/>
                <a:cs typeface="Times New Roman"/>
              </a:rPr>
              <a:t>in Europa e i primi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(e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discendenti) mostravano  scarsa </a:t>
            </a:r>
            <a:r>
              <a:rPr sz="1200" dirty="0">
                <a:latin typeface="Times New Roman"/>
                <a:cs typeface="Times New Roman"/>
              </a:rPr>
              <a:t>tendenza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unirsi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popoli di </a:t>
            </a:r>
            <a:r>
              <a:rPr sz="1200" spc="-5" dirty="0">
                <a:latin typeface="Times New Roman"/>
                <a:cs typeface="Times New Roman"/>
              </a:rPr>
              <a:t>colore </a:t>
            </a:r>
            <a:r>
              <a:rPr sz="1200" dirty="0">
                <a:latin typeface="Times New Roman"/>
                <a:cs typeface="Times New Roman"/>
              </a:rPr>
              <a:t>più scuro,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 che </a:t>
            </a:r>
            <a:r>
              <a:rPr sz="1200" dirty="0">
                <a:latin typeface="Times New Roman"/>
                <a:cs typeface="Times New Roman"/>
              </a:rPr>
              <a:t>in Africa 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altrove.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(880.2) 79:2.4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15.000 a.C.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pressione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popolazione in tutto il </a:t>
            </a:r>
            <a:r>
              <a:rPr sz="1200" spc="-5" dirty="0">
                <a:latin typeface="Times New Roman"/>
                <a:cs typeface="Times New Roman"/>
              </a:rPr>
              <a:t>Turkestan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l’Iran provocò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migrazione  </a:t>
            </a:r>
            <a:r>
              <a:rPr sz="1200" spc="-5" dirty="0">
                <a:latin typeface="Times New Roman"/>
                <a:cs typeface="Times New Roman"/>
              </a:rPr>
              <a:t>andita veramente estesa verso l’India. </a:t>
            </a:r>
            <a:r>
              <a:rPr sz="1200" dirty="0">
                <a:latin typeface="Times New Roman"/>
                <a:cs typeface="Times New Roman"/>
              </a:rPr>
              <a:t>Per più di quindici </a:t>
            </a:r>
            <a:r>
              <a:rPr sz="1200" spc="-5" dirty="0">
                <a:latin typeface="Times New Roman"/>
                <a:cs typeface="Times New Roman"/>
              </a:rPr>
              <a:t>secoli questi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superiori defluirono attraverso gli altopiani del  Belucistan, </a:t>
            </a:r>
            <a:r>
              <a:rPr sz="1200" dirty="0">
                <a:latin typeface="Times New Roman"/>
                <a:cs typeface="Times New Roman"/>
              </a:rPr>
              <a:t>diffondendosi nelle </a:t>
            </a:r>
            <a:r>
              <a:rPr sz="1200" spc="-5" dirty="0">
                <a:latin typeface="Times New Roman"/>
                <a:cs typeface="Times New Roman"/>
              </a:rPr>
              <a:t>valli dell’Indo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Gange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spostandosi lentamente verso sud nel </a:t>
            </a:r>
            <a:r>
              <a:rPr sz="1200" dirty="0">
                <a:latin typeface="Times New Roman"/>
                <a:cs typeface="Times New Roman"/>
              </a:rPr>
              <a:t>Deccan. </a:t>
            </a:r>
            <a:r>
              <a:rPr sz="1200" spc="-5" dirty="0">
                <a:latin typeface="Times New Roman"/>
                <a:cs typeface="Times New Roman"/>
              </a:rPr>
              <a:t>Questa pressione andita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nordovest </a:t>
            </a:r>
            <a:r>
              <a:rPr sz="1200" dirty="0">
                <a:latin typeface="Times New Roman"/>
                <a:cs typeface="Times New Roman"/>
              </a:rPr>
              <a:t>spinse numerose popolazioni </a:t>
            </a:r>
            <a:r>
              <a:rPr sz="1200" spc="-5" dirty="0">
                <a:latin typeface="Times New Roman"/>
                <a:cs typeface="Times New Roman"/>
              </a:rPr>
              <a:t>inferiori del sud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dell’est </a:t>
            </a:r>
            <a:r>
              <a:rPr sz="1200" dirty="0">
                <a:latin typeface="Times New Roman"/>
                <a:cs typeface="Times New Roman"/>
              </a:rPr>
              <a:t>in Birmania 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Cina </a:t>
            </a:r>
            <a:r>
              <a:rPr sz="1200" spc="-5" dirty="0">
                <a:latin typeface="Times New Roman"/>
                <a:cs typeface="Times New Roman"/>
              </a:rPr>
              <a:t>meridionale, </a:t>
            </a:r>
            <a:r>
              <a:rPr sz="1200" dirty="0">
                <a:latin typeface="Times New Roman"/>
                <a:cs typeface="Times New Roman"/>
              </a:rPr>
              <a:t>ma non a sufficienza </a:t>
            </a:r>
            <a:r>
              <a:rPr sz="1200" spc="-5" dirty="0">
                <a:latin typeface="Times New Roman"/>
                <a:cs typeface="Times New Roman"/>
              </a:rPr>
              <a:t>per  salvare gli invasori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annientamento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razziale.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5470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(880.3) 79:2.5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l’India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riuscita ad estendere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egemonia sull’Eurasia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in larga </a:t>
            </a:r>
            <a:r>
              <a:rPr sz="1200" spc="-5" dirty="0">
                <a:latin typeface="Times New Roman"/>
                <a:cs typeface="Times New Roman"/>
              </a:rPr>
              <a:t>misura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topografia.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pressione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popolazioni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spingere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 degli abitanti verso </a:t>
            </a:r>
            <a:r>
              <a:rPr sz="1200" dirty="0">
                <a:latin typeface="Times New Roman"/>
                <a:cs typeface="Times New Roman"/>
              </a:rPr>
              <a:t>sud </a:t>
            </a:r>
            <a:r>
              <a:rPr sz="1200" spc="-5" dirty="0">
                <a:latin typeface="Times New Roman"/>
                <a:cs typeface="Times New Roman"/>
              </a:rPr>
              <a:t>nel  territorio sempre </a:t>
            </a:r>
            <a:r>
              <a:rPr sz="1200" dirty="0">
                <a:latin typeface="Times New Roman"/>
                <a:cs typeface="Times New Roman"/>
              </a:rPr>
              <a:t>più stretto del </a:t>
            </a:r>
            <a:r>
              <a:rPr sz="1200" spc="-5" dirty="0">
                <a:latin typeface="Times New Roman"/>
                <a:cs typeface="Times New Roman"/>
              </a:rPr>
              <a:t>Deccan, circondato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lato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mare. Se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fossero state </a:t>
            </a:r>
            <a:r>
              <a:rPr sz="1200" dirty="0">
                <a:latin typeface="Times New Roman"/>
                <a:cs typeface="Times New Roman"/>
              </a:rPr>
              <a:t>terre </a:t>
            </a:r>
            <a:r>
              <a:rPr sz="1200" spc="-5" dirty="0">
                <a:latin typeface="Times New Roman"/>
                <a:cs typeface="Times New Roman"/>
              </a:rPr>
              <a:t>adiacenti </a:t>
            </a:r>
            <a:r>
              <a:rPr sz="1200" dirty="0">
                <a:latin typeface="Times New Roman"/>
                <a:cs typeface="Times New Roman"/>
              </a:rPr>
              <a:t>in cui emigrare, allora le  popolazioni </a:t>
            </a:r>
            <a:r>
              <a:rPr sz="1200" spc="-5" dirty="0">
                <a:latin typeface="Times New Roman"/>
                <a:cs typeface="Times New Roman"/>
              </a:rPr>
              <a:t>inferiori sarebbero state </a:t>
            </a:r>
            <a:r>
              <a:rPr sz="1200" dirty="0">
                <a:latin typeface="Times New Roman"/>
                <a:cs typeface="Times New Roman"/>
              </a:rPr>
              <a:t>sospinte in tutte le </a:t>
            </a:r>
            <a:r>
              <a:rPr sz="1200" spc="-5" dirty="0">
                <a:latin typeface="Times New Roman"/>
                <a:cs typeface="Times New Roman"/>
              </a:rPr>
              <a:t>direzioni </a:t>
            </a:r>
            <a:r>
              <a:rPr sz="1200" dirty="0">
                <a:latin typeface="Times New Roman"/>
                <a:cs typeface="Times New Roman"/>
              </a:rPr>
              <a:t>e le stirpi </a:t>
            </a:r>
            <a:r>
              <a:rPr sz="1200" spc="-5" dirty="0">
                <a:latin typeface="Times New Roman"/>
                <a:cs typeface="Times New Roman"/>
              </a:rPr>
              <a:t>superiori avrebbero </a:t>
            </a:r>
            <a:r>
              <a:rPr sz="1200" dirty="0">
                <a:latin typeface="Times New Roman"/>
                <a:cs typeface="Times New Roman"/>
              </a:rPr>
              <a:t>stabilito una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(880.4) 79:2.6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 </a:t>
            </a:r>
            <a:r>
              <a:rPr sz="1200" dirty="0">
                <a:latin typeface="Times New Roman"/>
                <a:cs typeface="Times New Roman"/>
              </a:rPr>
              <a:t>questi primi </a:t>
            </a:r>
            <a:r>
              <a:rPr sz="1200" spc="-5" dirty="0">
                <a:latin typeface="Times New Roman"/>
                <a:cs typeface="Times New Roman"/>
              </a:rPr>
              <a:t>conquistatori anditi fecero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disperato </a:t>
            </a:r>
            <a:r>
              <a:rPr sz="1200" dirty="0">
                <a:latin typeface="Times New Roman"/>
                <a:cs typeface="Times New Roman"/>
              </a:rPr>
              <a:t>tentativo di </a:t>
            </a:r>
            <a:r>
              <a:rPr sz="1200" spc="-5" dirty="0">
                <a:latin typeface="Times New Roman"/>
                <a:cs typeface="Times New Roman"/>
              </a:rPr>
              <a:t>preservare </a:t>
            </a:r>
            <a:r>
              <a:rPr sz="1200" dirty="0">
                <a:latin typeface="Times New Roman"/>
                <a:cs typeface="Times New Roman"/>
              </a:rPr>
              <a:t>la loro identità e di </a:t>
            </a:r>
            <a:r>
              <a:rPr sz="1200" spc="-5" dirty="0">
                <a:latin typeface="Times New Roman"/>
                <a:cs typeface="Times New Roman"/>
              </a:rPr>
              <a:t>arginare </a:t>
            </a:r>
            <a:r>
              <a:rPr sz="1200" dirty="0">
                <a:latin typeface="Times New Roman"/>
                <a:cs typeface="Times New Roman"/>
              </a:rPr>
              <a:t>la marea  di </a:t>
            </a:r>
            <a:r>
              <a:rPr sz="1200" spc="-5" dirty="0">
                <a:latin typeface="Times New Roman"/>
                <a:cs typeface="Times New Roman"/>
              </a:rPr>
              <a:t>sommersione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istituendo rigide restrizioni riguardo ai matrimoni </a:t>
            </a:r>
            <a:r>
              <a:rPr sz="1200" dirty="0">
                <a:latin typeface="Times New Roman"/>
                <a:cs typeface="Times New Roman"/>
              </a:rPr>
              <a:t>misti. </a:t>
            </a:r>
            <a:r>
              <a:rPr sz="1200" spc="-5" dirty="0">
                <a:latin typeface="Times New Roman"/>
                <a:cs typeface="Times New Roman"/>
              </a:rPr>
              <a:t>Ciononostante verso </a:t>
            </a:r>
            <a:r>
              <a:rPr sz="1200" dirty="0">
                <a:latin typeface="Times New Roman"/>
                <a:cs typeface="Times New Roman"/>
              </a:rPr>
              <a:t>il 10.000 a.C.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Anditi  </a:t>
            </a:r>
            <a:r>
              <a:rPr sz="1200" spc="-5" dirty="0">
                <a:latin typeface="Times New Roman"/>
                <a:cs typeface="Times New Roman"/>
              </a:rPr>
              <a:t>erano stati assorbiti, </a:t>
            </a:r>
            <a:r>
              <a:rPr sz="1200" dirty="0">
                <a:latin typeface="Times New Roman"/>
                <a:cs typeface="Times New Roman"/>
              </a:rPr>
              <a:t>ma l’intera massa della popolazione </a:t>
            </a:r>
            <a:r>
              <a:rPr sz="1200" spc="-5" dirty="0">
                <a:latin typeface="Times New Roman"/>
                <a:cs typeface="Times New Roman"/>
              </a:rPr>
              <a:t>era stata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migliorata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assorbimento.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60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(880.5) 79:2.7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mescolanza razziale 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vantaggiosa,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senso </a:t>
            </a:r>
            <a:r>
              <a:rPr sz="1200" spc="-5" dirty="0">
                <a:latin typeface="Times New Roman"/>
                <a:cs typeface="Times New Roman"/>
              </a:rPr>
              <a:t>che favorisce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versatilità della </a:t>
            </a:r>
            <a:r>
              <a:rPr sz="1200" dirty="0">
                <a:latin typeface="Times New Roman"/>
                <a:cs typeface="Times New Roman"/>
              </a:rPr>
              <a:t>cultura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opera a favore di una  </a:t>
            </a:r>
            <a:r>
              <a:rPr sz="1200" spc="-5" dirty="0">
                <a:latin typeface="Times New Roman"/>
                <a:cs typeface="Times New Roman"/>
              </a:rPr>
              <a:t>civiltà progressiva,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 predominano gli </a:t>
            </a:r>
            <a:r>
              <a:rPr sz="1200" dirty="0">
                <a:latin typeface="Times New Roman"/>
                <a:cs typeface="Times New Roman"/>
              </a:rPr>
              <a:t>elementi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delle stirpi razziali </a:t>
            </a:r>
            <a:r>
              <a:rPr sz="1200" spc="-5" dirty="0">
                <a:latin typeface="Times New Roman"/>
                <a:cs typeface="Times New Roman"/>
              </a:rPr>
              <a:t>tali risultati saranno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durata.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cultura  poliglotta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preservata soltanto se </a:t>
            </a:r>
            <a:r>
              <a:rPr sz="1200" dirty="0">
                <a:latin typeface="Times New Roman"/>
                <a:cs typeface="Times New Roman"/>
              </a:rPr>
              <a:t>le stirpi </a:t>
            </a:r>
            <a:r>
              <a:rPr sz="1200" spc="-5" dirty="0">
                <a:latin typeface="Times New Roman"/>
                <a:cs typeface="Times New Roman"/>
              </a:rPr>
              <a:t>superiori si riproducono con sufficiente margine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sicurezza rispetto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quelle  inferiori.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moltiplicazione senza restrizioni degli elementi inferiori,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decrescente </a:t>
            </a:r>
            <a:r>
              <a:rPr sz="1200" dirty="0">
                <a:latin typeface="Times New Roman"/>
                <a:cs typeface="Times New Roman"/>
              </a:rPr>
              <a:t>riproduzione di </a:t>
            </a:r>
            <a:r>
              <a:rPr sz="1200" spc="-5" dirty="0">
                <a:latin typeface="Times New Roman"/>
                <a:cs typeface="Times New Roman"/>
              </a:rPr>
              <a:t>quelli superiori, </a:t>
            </a:r>
            <a:r>
              <a:rPr sz="1200" dirty="0">
                <a:latin typeface="Times New Roman"/>
                <a:cs typeface="Times New Roman"/>
              </a:rPr>
              <a:t>conduce  </a:t>
            </a:r>
            <a:r>
              <a:rPr sz="1200" spc="-5" dirty="0">
                <a:latin typeface="Times New Roman"/>
                <a:cs typeface="Times New Roman"/>
              </a:rPr>
              <a:t>infallibilmente al </a:t>
            </a:r>
            <a:r>
              <a:rPr sz="1200" dirty="0">
                <a:latin typeface="Times New Roman"/>
                <a:cs typeface="Times New Roman"/>
              </a:rPr>
              <a:t>suicidio </a:t>
            </a:r>
            <a:r>
              <a:rPr sz="1200" spc="-5" dirty="0">
                <a:latin typeface="Times New Roman"/>
                <a:cs typeface="Times New Roman"/>
              </a:rPr>
              <a:t>della civiltà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culturale.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68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(880.6) 79:2.8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conquistatori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fossero stati </a:t>
            </a:r>
            <a:r>
              <a:rPr sz="1200" dirty="0">
                <a:latin typeface="Times New Roman"/>
                <a:cs typeface="Times New Roman"/>
              </a:rPr>
              <a:t>tre volte più </a:t>
            </a:r>
            <a:r>
              <a:rPr sz="1200" spc="-5" dirty="0">
                <a:latin typeface="Times New Roman"/>
                <a:cs typeface="Times New Roman"/>
              </a:rPr>
              <a:t>numerosi,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se avessero cacciato </a:t>
            </a:r>
            <a:r>
              <a:rPr sz="1200" dirty="0">
                <a:latin typeface="Times New Roman"/>
                <a:cs typeface="Times New Roman"/>
              </a:rPr>
              <a:t>o distrutto il </a:t>
            </a:r>
            <a:r>
              <a:rPr sz="1200" spc="-5" dirty="0">
                <a:latin typeface="Times New Roman"/>
                <a:cs typeface="Times New Roman"/>
              </a:rPr>
              <a:t>terzo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desiderabile  degli abitanti </a:t>
            </a:r>
            <a:r>
              <a:rPr sz="1200" dirty="0">
                <a:latin typeface="Times New Roman"/>
                <a:cs typeface="Times New Roman"/>
              </a:rPr>
              <a:t>misti </a:t>
            </a:r>
            <a:r>
              <a:rPr sz="1200" spc="-5" dirty="0">
                <a:latin typeface="Times New Roman"/>
                <a:cs typeface="Times New Roman"/>
              </a:rPr>
              <a:t>arancio-verde-indaco, allora </a:t>
            </a:r>
            <a:r>
              <a:rPr sz="1200" dirty="0">
                <a:latin typeface="Times New Roman"/>
                <a:cs typeface="Times New Roman"/>
              </a:rPr>
              <a:t>l’India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divenuta uno </a:t>
            </a:r>
            <a:r>
              <a:rPr sz="1200" spc="-5" dirty="0">
                <a:latin typeface="Times New Roman"/>
                <a:cs typeface="Times New Roman"/>
              </a:rPr>
              <a:t>dei centri-guida </a:t>
            </a:r>
            <a:r>
              <a:rPr sz="1200" dirty="0">
                <a:latin typeface="Times New Roman"/>
                <a:cs typeface="Times New Roman"/>
              </a:rPr>
              <a:t>mondiali </a:t>
            </a:r>
            <a:r>
              <a:rPr sz="1200" spc="-5" dirty="0">
                <a:latin typeface="Times New Roman"/>
                <a:cs typeface="Times New Roman"/>
              </a:rPr>
              <a:t>della civiltà culturale ed  avrebbe </a:t>
            </a:r>
            <a:r>
              <a:rPr sz="1200" dirty="0">
                <a:latin typeface="Times New Roman"/>
                <a:cs typeface="Times New Roman"/>
              </a:rPr>
              <a:t>indubbiamente </a:t>
            </a:r>
            <a:r>
              <a:rPr sz="1200" spc="-5" dirty="0">
                <a:latin typeface="Times New Roman"/>
                <a:cs typeface="Times New Roman"/>
              </a:rPr>
              <a:t>attirato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parte maggiore delle ondate </a:t>
            </a:r>
            <a:r>
              <a:rPr sz="1200" dirty="0">
                <a:latin typeface="Times New Roman"/>
                <a:cs typeface="Times New Roman"/>
              </a:rPr>
              <a:t>di Mesopotamici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affluirono </a:t>
            </a:r>
            <a:r>
              <a:rPr sz="1200" spc="-5" dirty="0">
                <a:latin typeface="Times New Roman"/>
                <a:cs typeface="Times New Roman"/>
              </a:rPr>
              <a:t>nel Turkestan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là, verso </a:t>
            </a:r>
            <a:r>
              <a:rPr sz="1200" spc="5" dirty="0">
                <a:latin typeface="Times New Roman"/>
                <a:cs typeface="Times New Roman"/>
              </a:rPr>
              <a:t>nord, 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Europa.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35620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L’India dravidica</a:t>
            </a:r>
            <a:endParaRPr sz="1600">
              <a:latin typeface="Times New Roman"/>
              <a:cs typeface="Times New Roman"/>
            </a:endParaRPr>
          </a:p>
          <a:p>
            <a:pPr marL="76200" marR="14795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(881.1) 79:3.1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mescolanza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conquistatori anditi </a:t>
            </a:r>
            <a:r>
              <a:rPr sz="1200" spc="-5" dirty="0">
                <a:latin typeface="Times New Roman"/>
                <a:cs typeface="Times New Roman"/>
              </a:rPr>
              <a:t>dell’India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stirpi </a:t>
            </a:r>
            <a:r>
              <a:rPr sz="1200" dirty="0">
                <a:latin typeface="Times New Roman"/>
                <a:cs typeface="Times New Roman"/>
              </a:rPr>
              <a:t>native </a:t>
            </a:r>
            <a:r>
              <a:rPr sz="1200" spc="-5" dirty="0">
                <a:latin typeface="Times New Roman"/>
                <a:cs typeface="Times New Roman"/>
              </a:rPr>
              <a:t>produsse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popolo misto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 chiamato Dravida. </a:t>
            </a:r>
            <a:r>
              <a:rPr sz="1200" dirty="0">
                <a:latin typeface="Times New Roman"/>
                <a:cs typeface="Times New Roman"/>
              </a:rPr>
              <a:t>I primi e più </a:t>
            </a:r>
            <a:r>
              <a:rPr sz="1200" spc="-5" dirty="0">
                <a:latin typeface="Times New Roman"/>
                <a:cs typeface="Times New Roman"/>
              </a:rPr>
              <a:t>puri Dravidi possedevano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attitudine per </a:t>
            </a:r>
            <a:r>
              <a:rPr sz="1200" dirty="0">
                <a:latin typeface="Times New Roman"/>
                <a:cs typeface="Times New Roman"/>
              </a:rPr>
              <a:t>le realizzazioni </a:t>
            </a:r>
            <a:r>
              <a:rPr sz="1200" spc="-5" dirty="0">
                <a:latin typeface="Times New Roman"/>
                <a:cs typeface="Times New Roman"/>
              </a:rPr>
              <a:t>culturali,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spc="5" dirty="0">
                <a:latin typeface="Times New Roman"/>
                <a:cs typeface="Times New Roman"/>
              </a:rPr>
              <a:t>qualità </a:t>
            </a:r>
            <a:r>
              <a:rPr sz="1200" spc="-5" dirty="0">
                <a:latin typeface="Times New Roman"/>
                <a:cs typeface="Times New Roman"/>
              </a:rPr>
              <a:t>fu  continuamente </a:t>
            </a:r>
            <a:r>
              <a:rPr sz="1200" dirty="0">
                <a:latin typeface="Times New Roman"/>
                <a:cs typeface="Times New Roman"/>
              </a:rPr>
              <a:t>indebolita via via che </a:t>
            </a:r>
            <a:r>
              <a:rPr sz="1200" spc="-5" dirty="0">
                <a:latin typeface="Times New Roman"/>
                <a:cs typeface="Times New Roman"/>
              </a:rPr>
              <a:t>l’eredità andita progressivamente si attenuava.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condannò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dell’India </a:t>
            </a:r>
            <a:r>
              <a:rPr sz="1200" dirty="0">
                <a:latin typeface="Times New Roman"/>
                <a:cs typeface="Times New Roman"/>
              </a:rPr>
              <a:t>che stava  </a:t>
            </a:r>
            <a:r>
              <a:rPr sz="1200" spc="-5" dirty="0">
                <a:latin typeface="Times New Roman"/>
                <a:cs typeface="Times New Roman"/>
              </a:rPr>
              <a:t>germogliando </a:t>
            </a:r>
            <a:r>
              <a:rPr sz="1200" dirty="0">
                <a:latin typeface="Times New Roman"/>
                <a:cs typeface="Times New Roman"/>
              </a:rPr>
              <a:t>quasi dodicimila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sono. Ma </a:t>
            </a:r>
            <a:r>
              <a:rPr sz="1200" dirty="0">
                <a:latin typeface="Times New Roman"/>
                <a:cs typeface="Times New Roman"/>
              </a:rPr>
              <a:t>l’infusione di </a:t>
            </a:r>
            <a:r>
              <a:rPr sz="1200" spc="-5" dirty="0">
                <a:latin typeface="Times New Roman"/>
                <a:cs typeface="Times New Roman"/>
              </a:rPr>
              <a:t>questa sia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piccola quantità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 adamico </a:t>
            </a:r>
            <a:r>
              <a:rPr sz="1200" dirty="0">
                <a:latin typeface="Times New Roman"/>
                <a:cs typeface="Times New Roman"/>
              </a:rPr>
              <a:t>provocò una  </a:t>
            </a:r>
            <a:r>
              <a:rPr sz="1200" spc="-5" dirty="0">
                <a:latin typeface="Times New Roman"/>
                <a:cs typeface="Times New Roman"/>
              </a:rPr>
              <a:t>marcata accelerazione </a:t>
            </a:r>
            <a:r>
              <a:rPr sz="1200" dirty="0">
                <a:latin typeface="Times New Roman"/>
                <a:cs typeface="Times New Roman"/>
              </a:rPr>
              <a:t>dello sviluppo </a:t>
            </a:r>
            <a:r>
              <a:rPr sz="1200" spc="-5" dirty="0">
                <a:latin typeface="Times New Roman"/>
                <a:cs typeface="Times New Roman"/>
              </a:rPr>
              <a:t>sociale. Questa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composita produsse immediatamente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versatile allora  presente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r>
              <a:rPr sz="1200" spc="-5" dirty="0">
                <a:latin typeface="Times New Roman"/>
                <a:cs typeface="Times New Roman"/>
              </a:rPr>
              <a:t> 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(881.2) 79:3.2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conquista dell’India, gli Anditi dravidici persero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razziale e </a:t>
            </a:r>
            <a:r>
              <a:rPr sz="1200" spc="-5" dirty="0">
                <a:latin typeface="Times New Roman"/>
                <a:cs typeface="Times New Roman"/>
              </a:rPr>
              <a:t>culturale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Mesopotamia, </a:t>
            </a:r>
            <a:r>
              <a:rPr sz="1200" dirty="0">
                <a:latin typeface="Times New Roman"/>
                <a:cs typeface="Times New Roman"/>
              </a:rPr>
              <a:t>ma la 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apertura di linee </a:t>
            </a:r>
            <a:r>
              <a:rPr sz="1200" spc="-5" dirty="0">
                <a:latin typeface="Times New Roman"/>
                <a:cs typeface="Times New Roman"/>
              </a:rPr>
              <a:t>marittime </a:t>
            </a:r>
            <a:r>
              <a:rPr sz="1200" dirty="0">
                <a:latin typeface="Times New Roman"/>
                <a:cs typeface="Times New Roman"/>
              </a:rPr>
              <a:t>e di vie </a:t>
            </a:r>
            <a:r>
              <a:rPr sz="1200" spc="-5" dirty="0">
                <a:latin typeface="Times New Roman"/>
                <a:cs typeface="Times New Roman"/>
              </a:rPr>
              <a:t>carovaniere ripristinò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collegamenti.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nessun momento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ultimi diecimila  </a:t>
            </a:r>
            <a:r>
              <a:rPr sz="1200" spc="-5" dirty="0">
                <a:latin typeface="Times New Roman"/>
                <a:cs typeface="Times New Roman"/>
              </a:rPr>
              <a:t>anni l’India </a:t>
            </a:r>
            <a:r>
              <a:rPr sz="1200" dirty="0">
                <a:latin typeface="Times New Roman"/>
                <a:cs typeface="Times New Roman"/>
              </a:rPr>
              <a:t>ha mai interamente </a:t>
            </a:r>
            <a:r>
              <a:rPr sz="1200" spc="-5" dirty="0">
                <a:latin typeface="Times New Roman"/>
                <a:cs typeface="Times New Roman"/>
              </a:rPr>
              <a:t>perso contatto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Mesopotamia ad ovest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Cina </a:t>
            </a:r>
            <a:r>
              <a:rPr sz="1200" spc="-5" dirty="0">
                <a:latin typeface="Times New Roman"/>
                <a:cs typeface="Times New Roman"/>
              </a:rPr>
              <a:t>ad est,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le barriere montuose  </a:t>
            </a:r>
            <a:r>
              <a:rPr sz="1200" spc="-5" dirty="0">
                <a:latin typeface="Times New Roman"/>
                <a:cs typeface="Times New Roman"/>
              </a:rPr>
              <a:t>hanno assai </a:t>
            </a:r>
            <a:r>
              <a:rPr sz="1200" dirty="0">
                <a:latin typeface="Times New Roman"/>
                <a:cs typeface="Times New Roman"/>
              </a:rPr>
              <a:t>favorito le relazioni </a:t>
            </a:r>
            <a:r>
              <a:rPr sz="1200" spc="-5" dirty="0">
                <a:latin typeface="Times New Roman"/>
                <a:cs typeface="Times New Roman"/>
              </a:rPr>
              <a:t>con l’occidente.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644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(881.3) 79:3.3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superiore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tendenze religiose dei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dell’India datano dai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tempi della </a:t>
            </a:r>
            <a:r>
              <a:rPr sz="1200" dirty="0">
                <a:latin typeface="Times New Roman"/>
                <a:cs typeface="Times New Roman"/>
              </a:rPr>
              <a:t>dominazione </a:t>
            </a:r>
            <a:r>
              <a:rPr sz="1200" spc="-5" dirty="0">
                <a:latin typeface="Times New Roman"/>
                <a:cs typeface="Times New Roman"/>
              </a:rPr>
              <a:t>dravidica </a:t>
            </a:r>
            <a:r>
              <a:rPr sz="1200" dirty="0">
                <a:latin typeface="Times New Roman"/>
                <a:cs typeface="Times New Roman"/>
              </a:rPr>
              <a:t>e  sono dovute in </a:t>
            </a:r>
            <a:r>
              <a:rPr sz="1200" spc="-5" dirty="0">
                <a:latin typeface="Times New Roman"/>
                <a:cs typeface="Times New Roman"/>
              </a:rPr>
              <a:t>parte al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setiti penetrarono in </a:t>
            </a:r>
            <a:r>
              <a:rPr sz="1200" spc="-5" dirty="0">
                <a:latin typeface="Times New Roman"/>
                <a:cs typeface="Times New Roman"/>
              </a:rPr>
              <a:t>India, sia </a:t>
            </a:r>
            <a:r>
              <a:rPr sz="1200" dirty="0">
                <a:latin typeface="Times New Roman"/>
                <a:cs typeface="Times New Roman"/>
              </a:rPr>
              <a:t>nel corso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prime invasioni andite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durante le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invasioni </a:t>
            </a:r>
            <a:r>
              <a:rPr sz="1200" spc="-5" dirty="0">
                <a:latin typeface="Times New Roman"/>
                <a:cs typeface="Times New Roman"/>
              </a:rPr>
              <a:t>ariane.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filo del monoteismo </a:t>
            </a:r>
            <a:r>
              <a:rPr sz="1200" spc="-5" dirty="0">
                <a:latin typeface="Times New Roman"/>
                <a:cs typeface="Times New Roman"/>
              </a:rPr>
              <a:t>che passa 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religiosa </a:t>
            </a:r>
            <a:r>
              <a:rPr sz="1200" spc="-5" dirty="0">
                <a:latin typeface="Times New Roman"/>
                <a:cs typeface="Times New Roman"/>
              </a:rPr>
              <a:t>dell’India </a:t>
            </a:r>
            <a:r>
              <a:rPr sz="1200" dirty="0">
                <a:latin typeface="Times New Roman"/>
                <a:cs typeface="Times New Roman"/>
              </a:rPr>
              <a:t>parte dunque  </a:t>
            </a:r>
            <a:r>
              <a:rPr sz="1200" spc="-5" dirty="0">
                <a:latin typeface="Times New Roman"/>
                <a:cs typeface="Times New Roman"/>
              </a:rPr>
              <a:t>dagli insegnamenti degli Adamiti del secondo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giardino.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68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(881.4) 79:3.4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del 16.000 </a:t>
            </a:r>
            <a:r>
              <a:rPr sz="1200" spc="-5" dirty="0">
                <a:latin typeface="Times New Roman"/>
                <a:cs typeface="Times New Roman"/>
              </a:rPr>
              <a:t>a.C.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cento sacerdoti setiti entrò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 </a:t>
            </a:r>
            <a:r>
              <a:rPr sz="1200" dirty="0">
                <a:latin typeface="Times New Roman"/>
                <a:cs typeface="Times New Roman"/>
              </a:rPr>
              <a:t>e riuscì a </a:t>
            </a:r>
            <a:r>
              <a:rPr sz="1200" spc="-5" dirty="0">
                <a:latin typeface="Times New Roman"/>
                <a:cs typeface="Times New Roman"/>
              </a:rPr>
              <a:t>conquistare religiosamente  quasi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metà occidentale </a:t>
            </a:r>
            <a:r>
              <a:rPr sz="1200" dirty="0">
                <a:latin typeface="Times New Roman"/>
                <a:cs typeface="Times New Roman"/>
              </a:rPr>
              <a:t>di quel popolo </a:t>
            </a:r>
            <a:r>
              <a:rPr sz="1200" spc="-5" dirty="0">
                <a:latin typeface="Times New Roman"/>
                <a:cs typeface="Times New Roman"/>
              </a:rPr>
              <a:t>poliglotta.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religione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persisté. </a:t>
            </a:r>
            <a:r>
              <a:rPr sz="1200" dirty="0">
                <a:latin typeface="Times New Roman"/>
                <a:cs typeface="Times New Roman"/>
              </a:rPr>
              <a:t>Nello spazio di </a:t>
            </a:r>
            <a:r>
              <a:rPr sz="1200" spc="-5" dirty="0">
                <a:latin typeface="Times New Roman"/>
                <a:cs typeface="Times New Roman"/>
              </a:rPr>
              <a:t>cinquemila anni </a:t>
            </a:r>
            <a:r>
              <a:rPr sz="1200" dirty="0">
                <a:latin typeface="Times New Roman"/>
                <a:cs typeface="Times New Roman"/>
              </a:rPr>
              <a:t>le loro  dottrine sulla </a:t>
            </a:r>
            <a:r>
              <a:rPr sz="1200" spc="-5" dirty="0">
                <a:latin typeface="Times New Roman"/>
                <a:cs typeface="Times New Roman"/>
              </a:rPr>
              <a:t>Trinità del Paradiso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degenerate nel </a:t>
            </a:r>
            <a:r>
              <a:rPr sz="1200" dirty="0">
                <a:latin typeface="Times New Roman"/>
                <a:cs typeface="Times New Roman"/>
              </a:rPr>
              <a:t>simbolo trino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fuoco.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5625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(881.5) 79:3.5 </a:t>
            </a:r>
            <a:r>
              <a:rPr sz="1200" spc="-5" dirty="0">
                <a:latin typeface="Times New Roman"/>
                <a:cs typeface="Times New Roman"/>
              </a:rPr>
              <a:t>Ma per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settemila anni, </a:t>
            </a:r>
            <a:r>
              <a:rPr sz="1200" dirty="0">
                <a:latin typeface="Times New Roman"/>
                <a:cs typeface="Times New Roman"/>
              </a:rPr>
              <a:t>sino alla </a:t>
            </a:r>
            <a:r>
              <a:rPr sz="1200" spc="-5" dirty="0">
                <a:latin typeface="Times New Roman"/>
                <a:cs typeface="Times New Roman"/>
              </a:rPr>
              <a:t>fine delle migrazioni andite,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religioso </a:t>
            </a:r>
            <a:r>
              <a:rPr sz="1200" dirty="0">
                <a:latin typeface="Times New Roman"/>
                <a:cs typeface="Times New Roman"/>
              </a:rPr>
              <a:t>degli abitanti </a:t>
            </a:r>
            <a:r>
              <a:rPr sz="1200" spc="-5" dirty="0">
                <a:latin typeface="Times New Roman"/>
                <a:cs typeface="Times New Roman"/>
              </a:rPr>
              <a:t>dell’India </a:t>
            </a:r>
            <a:r>
              <a:rPr sz="1200" dirty="0">
                <a:latin typeface="Times New Roman"/>
                <a:cs typeface="Times New Roman"/>
              </a:rPr>
              <a:t>fu molto 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a quello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resto del mondo. </a:t>
            </a:r>
            <a:r>
              <a:rPr sz="1200" spc="-5" dirty="0">
                <a:latin typeface="Times New Roman"/>
                <a:cs typeface="Times New Roman"/>
              </a:rPr>
              <a:t>Durante quest’epoca l’India aveva </a:t>
            </a:r>
            <a:r>
              <a:rPr sz="1200" dirty="0">
                <a:latin typeface="Times New Roman"/>
                <a:cs typeface="Times New Roman"/>
              </a:rPr>
              <a:t>buone </a:t>
            </a:r>
            <a:r>
              <a:rPr sz="1200" spc="-5" dirty="0">
                <a:latin typeface="Times New Roman"/>
                <a:cs typeface="Times New Roman"/>
              </a:rPr>
              <a:t>probabilità </a:t>
            </a:r>
            <a:r>
              <a:rPr sz="1200" dirty="0">
                <a:latin typeface="Times New Roman"/>
                <a:cs typeface="Times New Roman"/>
              </a:rPr>
              <a:t>di produrre la </a:t>
            </a:r>
            <a:r>
              <a:rPr sz="1200" spc="-5" dirty="0">
                <a:latin typeface="Times New Roman"/>
                <a:cs typeface="Times New Roman"/>
              </a:rPr>
              <a:t>civiltà culturale,  religiosa, filosofica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commerciale </a:t>
            </a:r>
            <a:r>
              <a:rPr sz="1200" dirty="0">
                <a:latin typeface="Times New Roman"/>
                <a:cs typeface="Times New Roman"/>
              </a:rPr>
              <a:t>più avanzata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mondo. 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fosse </a:t>
            </a:r>
            <a:r>
              <a:rPr sz="1200" spc="-5" dirty="0">
                <a:latin typeface="Times New Roman"/>
                <a:cs typeface="Times New Roman"/>
              </a:rPr>
              <a:t>avvenuto </a:t>
            </a:r>
            <a:r>
              <a:rPr sz="1200" dirty="0">
                <a:latin typeface="Times New Roman"/>
                <a:cs typeface="Times New Roman"/>
              </a:rPr>
              <a:t>il completo assorbimento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Anditi da </a:t>
            </a:r>
            <a:r>
              <a:rPr sz="1200" spc="-5" dirty="0">
                <a:latin typeface="Times New Roman"/>
                <a:cs typeface="Times New Roman"/>
              </a:rPr>
              <a:t>parte  dei </a:t>
            </a:r>
            <a:r>
              <a:rPr sz="1200" dirty="0">
                <a:latin typeface="Times New Roman"/>
                <a:cs typeface="Times New Roman"/>
              </a:rPr>
              <a:t>popoli del sud,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probabilmente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realizzato.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82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(881.6) 79:3.6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centri dravidici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 erano situati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valli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fiumi, principalmente dell’Indo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Gange, </a:t>
            </a:r>
            <a:r>
              <a:rPr sz="1200" dirty="0">
                <a:latin typeface="Times New Roman"/>
                <a:cs typeface="Times New Roman"/>
              </a:rPr>
              <a:t>e nel </a:t>
            </a:r>
            <a:r>
              <a:rPr sz="1200" spc="-5" dirty="0">
                <a:latin typeface="Times New Roman"/>
                <a:cs typeface="Times New Roman"/>
              </a:rPr>
              <a:t>Deccan lungo </a:t>
            </a:r>
            <a:r>
              <a:rPr sz="1200" dirty="0">
                <a:latin typeface="Times New Roman"/>
                <a:cs typeface="Times New Roman"/>
              </a:rPr>
              <a:t>i  tre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fiumi che scorrono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le Catene </a:t>
            </a:r>
            <a:r>
              <a:rPr sz="1200" spc="-5" dirty="0">
                <a:latin typeface="Times New Roman"/>
                <a:cs typeface="Times New Roman"/>
              </a:rPr>
              <a:t>Orientali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mare. Gli insediamenti 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 marittima delle </a:t>
            </a:r>
            <a:r>
              <a:rPr sz="1200" dirty="0">
                <a:latin typeface="Times New Roman"/>
                <a:cs typeface="Times New Roman"/>
              </a:rPr>
              <a:t>Catene  </a:t>
            </a:r>
            <a:r>
              <a:rPr sz="1200" spc="-5" dirty="0">
                <a:latin typeface="Times New Roman"/>
                <a:cs typeface="Times New Roman"/>
              </a:rPr>
              <a:t>Occidentali </a:t>
            </a:r>
            <a:r>
              <a:rPr sz="1200" dirty="0">
                <a:latin typeface="Times New Roman"/>
                <a:cs typeface="Times New Roman"/>
              </a:rPr>
              <a:t>dovettero la loro </a:t>
            </a:r>
            <a:r>
              <a:rPr sz="1200" spc="-5" dirty="0">
                <a:latin typeface="Times New Roman"/>
                <a:cs typeface="Times New Roman"/>
              </a:rPr>
              <a:t>importanza alle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marittime con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Sumeria.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035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(881.7) 79:3.7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Dravidi </a:t>
            </a:r>
            <a:r>
              <a:rPr sz="1200" dirty="0">
                <a:latin typeface="Times New Roman"/>
                <a:cs typeface="Times New Roman"/>
              </a:rPr>
              <a:t>furono tra i primi popoli a </a:t>
            </a:r>
            <a:r>
              <a:rPr sz="1200" spc="-5" dirty="0">
                <a:latin typeface="Times New Roman"/>
                <a:cs typeface="Times New Roman"/>
              </a:rPr>
              <a:t>costruire città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lanciarsi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d’importazione e </a:t>
            </a:r>
            <a:r>
              <a:rPr sz="1200" spc="-5" dirty="0">
                <a:latin typeface="Times New Roman"/>
                <a:cs typeface="Times New Roman"/>
              </a:rPr>
              <a:t>d’esportazione su grande </a:t>
            </a:r>
            <a:r>
              <a:rPr sz="1200" dirty="0">
                <a:latin typeface="Times New Roman"/>
                <a:cs typeface="Times New Roman"/>
              </a:rPr>
              <a:t>scala,  </a:t>
            </a:r>
            <a:r>
              <a:rPr sz="1200" spc="-5" dirty="0">
                <a:latin typeface="Times New Roman"/>
                <a:cs typeface="Times New Roman"/>
              </a:rPr>
              <a:t>sia per </a:t>
            </a:r>
            <a:r>
              <a:rPr sz="1200" dirty="0">
                <a:latin typeface="Times New Roman"/>
                <a:cs typeface="Times New Roman"/>
              </a:rPr>
              <a:t>via di terra che di </a:t>
            </a:r>
            <a:r>
              <a:rPr sz="1200" spc="-5" dirty="0">
                <a:latin typeface="Times New Roman"/>
                <a:cs typeface="Times New Roman"/>
              </a:rPr>
              <a:t>mare. Nel </a:t>
            </a:r>
            <a:r>
              <a:rPr sz="1200" dirty="0">
                <a:latin typeface="Times New Roman"/>
                <a:cs typeface="Times New Roman"/>
              </a:rPr>
              <a:t>7.000 </a:t>
            </a:r>
            <a:r>
              <a:rPr sz="1200" spc="-5" dirty="0">
                <a:latin typeface="Times New Roman"/>
                <a:cs typeface="Times New Roman"/>
              </a:rPr>
              <a:t>a.C. carovane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cammelli facevano viaggi regolari verso </a:t>
            </a:r>
            <a:r>
              <a:rPr sz="1200" dirty="0">
                <a:latin typeface="Times New Roman"/>
                <a:cs typeface="Times New Roman"/>
              </a:rPr>
              <a:t>la lontana </a:t>
            </a:r>
            <a:r>
              <a:rPr sz="1200" spc="-5" dirty="0">
                <a:latin typeface="Times New Roman"/>
                <a:cs typeface="Times New Roman"/>
              </a:rPr>
              <a:t>Mesopotamia;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76200" marR="2063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battelli dravidici si spingevano 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 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d’Arabia fino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città </a:t>
            </a:r>
            <a:r>
              <a:rPr sz="1200" spc="-5" dirty="0">
                <a:latin typeface="Times New Roman"/>
                <a:cs typeface="Times New Roman"/>
              </a:rPr>
              <a:t>sumere </a:t>
            </a:r>
            <a:r>
              <a:rPr sz="1200" dirty="0">
                <a:latin typeface="Times New Roman"/>
                <a:cs typeface="Times New Roman"/>
              </a:rPr>
              <a:t>del Golfo </a:t>
            </a:r>
            <a:r>
              <a:rPr sz="1200" spc="-5" dirty="0">
                <a:latin typeface="Times New Roman"/>
                <a:cs typeface="Times New Roman"/>
              </a:rPr>
              <a:t>Persico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 avventuravano sulle acque della Baia del Bengala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alle lontane Indie Orientali. Un alfabeto, assieme all’arte </a:t>
            </a:r>
            <a:r>
              <a:rPr sz="1200" dirty="0">
                <a:latin typeface="Times New Roman"/>
                <a:cs typeface="Times New Roman"/>
              </a:rPr>
              <a:t>della scrittura, </a:t>
            </a:r>
            <a:r>
              <a:rPr sz="1200" spc="-5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importato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Sumeria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navigatori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mercanti.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49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(881.8) 79:3.8 </a:t>
            </a:r>
            <a:r>
              <a:rPr sz="1200" spc="-5" dirty="0">
                <a:latin typeface="Times New Roman"/>
                <a:cs typeface="Times New Roman"/>
              </a:rPr>
              <a:t>Queste relazioni commerciali </a:t>
            </a:r>
            <a:r>
              <a:rPr sz="1200" dirty="0">
                <a:latin typeface="Times New Roman"/>
                <a:cs typeface="Times New Roman"/>
              </a:rPr>
              <a:t>contribuirono </a:t>
            </a:r>
            <a:r>
              <a:rPr sz="1200" spc="-5" dirty="0">
                <a:latin typeface="Times New Roman"/>
                <a:cs typeface="Times New Roman"/>
              </a:rPr>
              <a:t>grandemente all’ulteriore diversificazione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cultura cosmopolita, che  provocò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apparizione </a:t>
            </a:r>
            <a:r>
              <a:rPr sz="1200" dirty="0">
                <a:latin typeface="Times New Roman"/>
                <a:cs typeface="Times New Roman"/>
              </a:rPr>
              <a:t>di molte </a:t>
            </a:r>
            <a:r>
              <a:rPr sz="1200" spc="-5" dirty="0">
                <a:latin typeface="Times New Roman"/>
                <a:cs typeface="Times New Roman"/>
              </a:rPr>
              <a:t>raffinatezze ed </a:t>
            </a:r>
            <a:r>
              <a:rPr sz="1200" dirty="0">
                <a:latin typeface="Times New Roman"/>
                <a:cs typeface="Times New Roman"/>
              </a:rPr>
              <a:t>anche di molti </a:t>
            </a:r>
            <a:r>
              <a:rPr sz="1200" spc="-5" dirty="0">
                <a:latin typeface="Times New Roman"/>
                <a:cs typeface="Times New Roman"/>
              </a:rPr>
              <a:t>oggetti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lusso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cittadina. Quando gli Ariani </a:t>
            </a:r>
            <a:r>
              <a:rPr sz="1200" dirty="0">
                <a:latin typeface="Times New Roman"/>
                <a:cs typeface="Times New Roman"/>
              </a:rPr>
              <a:t>apparsi  più </a:t>
            </a:r>
            <a:r>
              <a:rPr sz="1200" spc="-5" dirty="0">
                <a:latin typeface="Times New Roman"/>
                <a:cs typeface="Times New Roman"/>
              </a:rPr>
              <a:t>tardi entrarono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riconobbero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Dravidi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cugini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assorbiti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razze sangik, </a:t>
            </a:r>
            <a:r>
              <a:rPr sz="1200" dirty="0">
                <a:latin typeface="Times New Roman"/>
                <a:cs typeface="Times New Roman"/>
              </a:rPr>
              <a:t>ma trovarono una civiltà  molto </a:t>
            </a:r>
            <a:r>
              <a:rPr sz="1200" spc="-5" dirty="0">
                <a:latin typeface="Times New Roman"/>
                <a:cs typeface="Times New Roman"/>
              </a:rPr>
              <a:t>avanzata. Nonostante </a:t>
            </a:r>
            <a:r>
              <a:rPr sz="1200" dirty="0">
                <a:latin typeface="Times New Roman"/>
                <a:cs typeface="Times New Roman"/>
              </a:rPr>
              <a:t>i limiti </a:t>
            </a:r>
            <a:r>
              <a:rPr sz="1200" spc="-5" dirty="0">
                <a:latin typeface="Times New Roman"/>
                <a:cs typeface="Times New Roman"/>
              </a:rPr>
              <a:t>biologici, </a:t>
            </a:r>
            <a:r>
              <a:rPr sz="1200" dirty="0">
                <a:latin typeface="Times New Roman"/>
                <a:cs typeface="Times New Roman"/>
              </a:rPr>
              <a:t>i Dravidi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fondato una </a:t>
            </a:r>
            <a:r>
              <a:rPr sz="1200" spc="-5" dirty="0">
                <a:latin typeface="Times New Roman"/>
                <a:cs typeface="Times New Roman"/>
              </a:rPr>
              <a:t>civiltà superiore. Essa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largamente </a:t>
            </a:r>
            <a:r>
              <a:rPr sz="1200" dirty="0">
                <a:latin typeface="Times New Roman"/>
                <a:cs typeface="Times New Roman"/>
              </a:rPr>
              <a:t>diffusa in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l’India ed </a:t>
            </a:r>
            <a:r>
              <a:rPr sz="1200" dirty="0">
                <a:latin typeface="Times New Roman"/>
                <a:cs typeface="Times New Roman"/>
              </a:rPr>
              <a:t>è sopravvissuta </a:t>
            </a:r>
            <a:r>
              <a:rPr sz="1200" spc="-5" dirty="0">
                <a:latin typeface="Times New Roman"/>
                <a:cs typeface="Times New Roman"/>
              </a:rPr>
              <a:t>nel Deccan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tempi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moderni.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205470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L’invasione ariana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dell’India</a:t>
            </a:r>
            <a:endParaRPr sz="1600">
              <a:latin typeface="Times New Roman"/>
              <a:cs typeface="Times New Roman"/>
            </a:endParaRPr>
          </a:p>
          <a:p>
            <a:pPr marL="88900" marR="16827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(882.1) 79:4.1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seconda </a:t>
            </a:r>
            <a:r>
              <a:rPr sz="1200" spc="-5" dirty="0">
                <a:latin typeface="Times New Roman"/>
                <a:cs typeface="Times New Roman"/>
              </a:rPr>
              <a:t>penetrazione andita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 fu l’invasione ariana </a:t>
            </a:r>
            <a:r>
              <a:rPr sz="1200" dirty="0">
                <a:latin typeface="Times New Roman"/>
                <a:cs typeface="Times New Roman"/>
              </a:rPr>
              <a:t>durante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quasi </a:t>
            </a:r>
            <a:r>
              <a:rPr sz="1200" spc="-5" dirty="0">
                <a:latin typeface="Times New Roman"/>
                <a:cs typeface="Times New Roman"/>
              </a:rPr>
              <a:t>cinquecento anni </a:t>
            </a:r>
            <a:r>
              <a:rPr sz="1200" dirty="0">
                <a:latin typeface="Times New Roman"/>
                <a:cs typeface="Times New Roman"/>
              </a:rPr>
              <a:t>alla metà </a:t>
            </a:r>
            <a:r>
              <a:rPr sz="1200" spc="-5" dirty="0">
                <a:latin typeface="Times New Roman"/>
                <a:cs typeface="Times New Roman"/>
              </a:rPr>
              <a:t>del  terzo millennio </a:t>
            </a:r>
            <a:r>
              <a:rPr sz="1200" dirty="0">
                <a:latin typeface="Times New Roman"/>
                <a:cs typeface="Times New Roman"/>
              </a:rPr>
              <a:t>a.C. </a:t>
            </a:r>
            <a:r>
              <a:rPr sz="1200" spc="-5" dirty="0">
                <a:latin typeface="Times New Roman"/>
                <a:cs typeface="Times New Roman"/>
              </a:rPr>
              <a:t>Questa migrazione segnò </a:t>
            </a:r>
            <a:r>
              <a:rPr sz="1200" dirty="0">
                <a:latin typeface="Times New Roman"/>
                <a:cs typeface="Times New Roman"/>
              </a:rPr>
              <a:t>l’esodo </a:t>
            </a:r>
            <a:r>
              <a:rPr sz="1200" spc="-5" dirty="0">
                <a:latin typeface="Times New Roman"/>
                <a:cs typeface="Times New Roman"/>
              </a:rPr>
              <a:t>finale degli Anditi dal loro luogo </a:t>
            </a:r>
            <a:r>
              <a:rPr sz="1200" dirty="0">
                <a:latin typeface="Times New Roman"/>
                <a:cs typeface="Times New Roman"/>
              </a:rPr>
              <a:t>d’origine nel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Turkestan.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(882.2) 79:4.2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centri ariani erano </a:t>
            </a:r>
            <a:r>
              <a:rPr sz="1200" dirty="0">
                <a:latin typeface="Times New Roman"/>
                <a:cs typeface="Times New Roman"/>
              </a:rPr>
              <a:t>sparsi </a:t>
            </a:r>
            <a:r>
              <a:rPr sz="1200" spc="-5" dirty="0">
                <a:latin typeface="Times New Roman"/>
                <a:cs typeface="Times New Roman"/>
              </a:rPr>
              <a:t>sulla metà settentrionale dell’India, soprattutto </a:t>
            </a:r>
            <a:r>
              <a:rPr sz="1200" dirty="0">
                <a:latin typeface="Times New Roman"/>
                <a:cs typeface="Times New Roman"/>
              </a:rPr>
              <a:t>a nordovest. </a:t>
            </a:r>
            <a:r>
              <a:rPr sz="1200" spc="-5" dirty="0">
                <a:latin typeface="Times New Roman"/>
                <a:cs typeface="Times New Roman"/>
              </a:rPr>
              <a:t>Questi invasori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completarono </a:t>
            </a:r>
            <a:r>
              <a:rPr sz="1200" dirty="0">
                <a:latin typeface="Times New Roman"/>
                <a:cs typeface="Times New Roman"/>
              </a:rPr>
              <a:t>mai la conquista </a:t>
            </a:r>
            <a:r>
              <a:rPr sz="1200" spc="-5" dirty="0">
                <a:latin typeface="Times New Roman"/>
                <a:cs typeface="Times New Roman"/>
              </a:rPr>
              <a:t>del paese </a:t>
            </a:r>
            <a:r>
              <a:rPr sz="1200" dirty="0">
                <a:latin typeface="Times New Roman"/>
                <a:cs typeface="Times New Roman"/>
              </a:rPr>
              <a:t>e tale </a:t>
            </a:r>
            <a:r>
              <a:rPr sz="1200" spc="-5" dirty="0">
                <a:latin typeface="Times New Roman"/>
                <a:cs typeface="Times New Roman"/>
              </a:rPr>
              <a:t>negligenza fu </a:t>
            </a:r>
            <a:r>
              <a:rPr sz="1200" dirty="0">
                <a:latin typeface="Times New Roman"/>
                <a:cs typeface="Times New Roman"/>
              </a:rPr>
              <a:t>causa </a:t>
            </a:r>
            <a:r>
              <a:rPr sz="1200" spc="-5" dirty="0">
                <a:latin typeface="Times New Roman"/>
                <a:cs typeface="Times New Roman"/>
              </a:rPr>
              <a:t>successivamente della </a:t>
            </a:r>
            <a:r>
              <a:rPr sz="1200" dirty="0">
                <a:latin typeface="Times New Roman"/>
                <a:cs typeface="Times New Roman"/>
              </a:rPr>
              <a:t>loro rovina, poiché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minoranza  </a:t>
            </a:r>
            <a:r>
              <a:rPr sz="1200" spc="-5" dirty="0">
                <a:latin typeface="Times New Roman"/>
                <a:cs typeface="Times New Roman"/>
              </a:rPr>
              <a:t>numerica </a:t>
            </a:r>
            <a:r>
              <a:rPr sz="1200" dirty="0">
                <a:latin typeface="Times New Roman"/>
                <a:cs typeface="Times New Roman"/>
              </a:rPr>
              <a:t>li rese vulnerabili </a:t>
            </a:r>
            <a:r>
              <a:rPr sz="1200" spc="-5" dirty="0">
                <a:latin typeface="Times New Roman"/>
                <a:cs typeface="Times New Roman"/>
              </a:rPr>
              <a:t>all’assorbimento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dei Dravidi del sud,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invasero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l’intera </a:t>
            </a:r>
            <a:r>
              <a:rPr sz="1200" spc="-5" dirty="0">
                <a:latin typeface="Times New Roman"/>
                <a:cs typeface="Times New Roman"/>
              </a:rPr>
              <a:t>penisola ad </a:t>
            </a:r>
            <a:r>
              <a:rPr sz="1200" dirty="0">
                <a:latin typeface="Times New Roman"/>
                <a:cs typeface="Times New Roman"/>
              </a:rPr>
              <a:t>eccezione </a:t>
            </a:r>
            <a:r>
              <a:rPr sz="1200" spc="-5" dirty="0">
                <a:latin typeface="Times New Roman"/>
                <a:cs typeface="Times New Roman"/>
              </a:rPr>
              <a:t>delle  province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himalaiane.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(882.3) 79:4.3 </a:t>
            </a:r>
            <a:r>
              <a:rPr sz="1200" spc="-5" dirty="0">
                <a:latin typeface="Times New Roman"/>
                <a:cs typeface="Times New Roman"/>
              </a:rPr>
              <a:t>Gli Ariani impressero </a:t>
            </a:r>
            <a:r>
              <a:rPr sz="1200" dirty="0">
                <a:latin typeface="Times New Roman"/>
                <a:cs typeface="Times New Roman"/>
              </a:rPr>
              <a:t>un’impronta razziale molto </a:t>
            </a:r>
            <a:r>
              <a:rPr sz="1200" spc="-5" dirty="0">
                <a:latin typeface="Times New Roman"/>
                <a:cs typeface="Times New Roman"/>
              </a:rPr>
              <a:t>scarsa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India, salvo che nelle </a:t>
            </a:r>
            <a:r>
              <a:rPr sz="1200" dirty="0">
                <a:latin typeface="Times New Roman"/>
                <a:cs typeface="Times New Roman"/>
              </a:rPr>
              <a:t>province </a:t>
            </a:r>
            <a:r>
              <a:rPr sz="1200" spc="-5" dirty="0">
                <a:latin typeface="Times New Roman"/>
                <a:cs typeface="Times New Roman"/>
              </a:rPr>
              <a:t>settentrionali. Nel Deccan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88900" marR="84455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loro influenza </a:t>
            </a:r>
            <a:r>
              <a:rPr sz="1200" spc="-5" dirty="0">
                <a:latin typeface="Times New Roman"/>
                <a:cs typeface="Times New Roman"/>
              </a:rPr>
              <a:t>fu culturale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più che </a:t>
            </a:r>
            <a:r>
              <a:rPr sz="1200" spc="-5" dirty="0">
                <a:latin typeface="Times New Roman"/>
                <a:cs typeface="Times New Roman"/>
              </a:rPr>
              <a:t>razziale.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persistenza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cosiddetto </a:t>
            </a:r>
            <a:r>
              <a:rPr sz="1200" spc="-5" dirty="0">
                <a:latin typeface="Times New Roman"/>
                <a:cs typeface="Times New Roman"/>
              </a:rPr>
              <a:t>sangue ariano nell’India del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non  </a:t>
            </a:r>
            <a:r>
              <a:rPr sz="1200" dirty="0">
                <a:latin typeface="Times New Roman"/>
                <a:cs typeface="Times New Roman"/>
              </a:rPr>
              <a:t>è dovuta solo alla </a:t>
            </a:r>
            <a:r>
              <a:rPr sz="1200" spc="-5" dirty="0">
                <a:latin typeface="Times New Roman"/>
                <a:cs typeface="Times New Roman"/>
              </a:rPr>
              <a:t>loro maggiore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numerica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regioni,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al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furono rinforzati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conquistatori,  </a:t>
            </a:r>
            <a:r>
              <a:rPr sz="1200" spc="-5" dirty="0">
                <a:latin typeface="Times New Roman"/>
                <a:cs typeface="Times New Roman"/>
              </a:rPr>
              <a:t>commercianti </a:t>
            </a:r>
            <a:r>
              <a:rPr sz="1200" dirty="0">
                <a:latin typeface="Times New Roman"/>
                <a:cs typeface="Times New Roman"/>
              </a:rPr>
              <a:t>e missionari </a:t>
            </a:r>
            <a:r>
              <a:rPr sz="1200" spc="-5" dirty="0">
                <a:latin typeface="Times New Roman"/>
                <a:cs typeface="Times New Roman"/>
              </a:rPr>
              <a:t>successivi. Fino </a:t>
            </a:r>
            <a:r>
              <a:rPr sz="1200" dirty="0">
                <a:latin typeface="Times New Roman"/>
                <a:cs typeface="Times New Roman"/>
              </a:rPr>
              <a:t>al primo </a:t>
            </a: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a.C.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fu una </a:t>
            </a:r>
            <a:r>
              <a:rPr sz="1200" spc="-5" dirty="0">
                <a:latin typeface="Times New Roman"/>
                <a:cs typeface="Times New Roman"/>
              </a:rPr>
              <a:t>continua infiltrazione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 ariano nel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Punjab;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l’ultimo </a:t>
            </a:r>
            <a:r>
              <a:rPr sz="1200" dirty="0">
                <a:latin typeface="Times New Roman"/>
                <a:cs typeface="Times New Roman"/>
              </a:rPr>
              <a:t>influsso fu </a:t>
            </a:r>
            <a:r>
              <a:rPr sz="1200" spc="-5" dirty="0">
                <a:latin typeface="Times New Roman"/>
                <a:cs typeface="Times New Roman"/>
              </a:rPr>
              <a:t>dovuto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campagne militari dei </a:t>
            </a:r>
            <a:r>
              <a:rPr sz="1200" dirty="0">
                <a:latin typeface="Times New Roman"/>
                <a:cs typeface="Times New Roman"/>
              </a:rPr>
              <a:t>popoli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ellenistici.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962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(882.4) 79:4.4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piana </a:t>
            </a:r>
            <a:r>
              <a:rPr sz="1200" spc="-5" dirty="0">
                <a:latin typeface="Times New Roman"/>
                <a:cs typeface="Times New Roman"/>
              </a:rPr>
              <a:t>del Gange, Ariani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Dravidi alla fine si mescolarono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produssero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cultura elevata, </a:t>
            </a:r>
            <a:r>
              <a:rPr sz="1200" dirty="0">
                <a:latin typeface="Times New Roman"/>
                <a:cs typeface="Times New Roman"/>
              </a:rPr>
              <a:t>e questo </a:t>
            </a:r>
            <a:r>
              <a:rPr sz="1200" spc="-5" dirty="0">
                <a:latin typeface="Times New Roman"/>
                <a:cs typeface="Times New Roman"/>
              </a:rPr>
              <a:t>centro fu  successivamente </a:t>
            </a:r>
            <a:r>
              <a:rPr sz="1200" dirty="0">
                <a:latin typeface="Times New Roman"/>
                <a:cs typeface="Times New Roman"/>
              </a:rPr>
              <a:t>rinforzato da </a:t>
            </a:r>
            <a:r>
              <a:rPr sz="1200" spc="-5" dirty="0">
                <a:latin typeface="Times New Roman"/>
                <a:cs typeface="Times New Roman"/>
              </a:rPr>
              <a:t>apporti nordorientali provenienti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11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(882.5) 79:4.5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 fiorirono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organizzazioni </a:t>
            </a:r>
            <a:r>
              <a:rPr sz="1200" dirty="0">
                <a:latin typeface="Times New Roman"/>
                <a:cs typeface="Times New Roman"/>
              </a:rPr>
              <a:t>sociali, dai </a:t>
            </a:r>
            <a:r>
              <a:rPr sz="1200" spc="-5" dirty="0">
                <a:latin typeface="Times New Roman"/>
                <a:cs typeface="Times New Roman"/>
              </a:rPr>
              <a:t>sistemi semidemocratici degli Ariani </a:t>
            </a:r>
            <a:r>
              <a:rPr sz="1200" dirty="0">
                <a:latin typeface="Times New Roman"/>
                <a:cs typeface="Times New Roman"/>
              </a:rPr>
              <a:t>alle 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dispotiche e </a:t>
            </a:r>
            <a:r>
              <a:rPr sz="1200" spc="-5" dirty="0">
                <a:latin typeface="Times New Roman"/>
                <a:cs typeface="Times New Roman"/>
              </a:rPr>
              <a:t>monarchiche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governo. Ma l’aspetto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caratteristico della società fu </a:t>
            </a:r>
            <a:r>
              <a:rPr sz="1200" dirty="0">
                <a:latin typeface="Times New Roman"/>
                <a:cs typeface="Times New Roman"/>
              </a:rPr>
              <a:t>la persistenza </a:t>
            </a:r>
            <a:r>
              <a:rPr sz="1200" spc="-5" dirty="0">
                <a:latin typeface="Times New Roman"/>
                <a:cs typeface="Times New Roman"/>
              </a:rPr>
              <a:t>delle grandi </a:t>
            </a:r>
            <a:r>
              <a:rPr sz="1200" dirty="0">
                <a:latin typeface="Times New Roman"/>
                <a:cs typeface="Times New Roman"/>
              </a:rPr>
              <a:t>caste sociali  </a:t>
            </a:r>
            <a:r>
              <a:rPr sz="1200" spc="-5" dirty="0">
                <a:latin typeface="Times New Roman"/>
                <a:cs typeface="Times New Roman"/>
              </a:rPr>
              <a:t>che furono </a:t>
            </a:r>
            <a:r>
              <a:rPr sz="1200" dirty="0">
                <a:latin typeface="Times New Roman"/>
                <a:cs typeface="Times New Roman"/>
              </a:rPr>
              <a:t>istituite </a:t>
            </a:r>
            <a:r>
              <a:rPr sz="1200" spc="-5" dirty="0">
                <a:latin typeface="Times New Roman"/>
                <a:cs typeface="Times New Roman"/>
              </a:rPr>
              <a:t>dagli Ariani nel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perpetuare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identità razziale. </a:t>
            </a:r>
            <a:r>
              <a:rPr sz="1200" spc="-5" dirty="0">
                <a:latin typeface="Times New Roman"/>
                <a:cs typeface="Times New Roman"/>
              </a:rPr>
              <a:t>Questo elaborato 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caste </a:t>
            </a:r>
            <a:r>
              <a:rPr sz="1200" dirty="0">
                <a:latin typeface="Times New Roman"/>
                <a:cs typeface="Times New Roman"/>
              </a:rPr>
              <a:t>è stato  </a:t>
            </a:r>
            <a:r>
              <a:rPr sz="1200" spc="-5" dirty="0">
                <a:latin typeface="Times New Roman"/>
                <a:cs typeface="Times New Roman"/>
              </a:rPr>
              <a:t>preservato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nostri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975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295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(882.6) 79:4.6 </a:t>
            </a:r>
            <a:r>
              <a:rPr sz="1200" spc="-5" dirty="0">
                <a:latin typeface="Times New Roman"/>
                <a:cs typeface="Times New Roman"/>
              </a:rPr>
              <a:t>Delle quattro grandi caste,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furono stabilite nel futile tentativo d’impedire l’amalgama razziale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conquistatori ariani </a:t>
            </a:r>
            <a:r>
              <a:rPr sz="1200" dirty="0">
                <a:latin typeface="Times New Roman"/>
                <a:cs typeface="Times New Roman"/>
              </a:rPr>
              <a:t>con i loro </a:t>
            </a:r>
            <a:r>
              <a:rPr sz="1200" spc="-5" dirty="0">
                <a:latin typeface="Times New Roman"/>
                <a:cs typeface="Times New Roman"/>
              </a:rPr>
              <a:t>assoggettati inferiori.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casta </a:t>
            </a:r>
            <a:r>
              <a:rPr sz="1200" dirty="0">
                <a:latin typeface="Times New Roman"/>
                <a:cs typeface="Times New Roman"/>
              </a:rPr>
              <a:t>più importante, </a:t>
            </a:r>
            <a:r>
              <a:rPr sz="1200" spc="-5" dirty="0">
                <a:latin typeface="Times New Roman"/>
                <a:cs typeface="Times New Roman"/>
              </a:rPr>
              <a:t>quella degli </a:t>
            </a:r>
            <a:r>
              <a:rPr sz="1200" dirty="0">
                <a:latin typeface="Times New Roman"/>
                <a:cs typeface="Times New Roman"/>
              </a:rPr>
              <a:t>insegnanti-sacerdoti, proviene </a:t>
            </a:r>
            <a:r>
              <a:rPr sz="1200" spc="-5" dirty="0">
                <a:latin typeface="Times New Roman"/>
                <a:cs typeface="Times New Roman"/>
              </a:rPr>
              <a:t>dai  Setiti.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Bramini </a:t>
            </a:r>
            <a:r>
              <a:rPr sz="1200" dirty="0">
                <a:latin typeface="Times New Roman"/>
                <a:cs typeface="Times New Roman"/>
              </a:rPr>
              <a:t>del ventesimo secolo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culturali diretti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sacerdoti del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giardino, anche se </a:t>
            </a:r>
            <a:r>
              <a:rPr sz="1200" dirty="0">
                <a:latin typeface="Times New Roman"/>
                <a:cs typeface="Times New Roman"/>
              </a:rPr>
              <a:t>i loro  </a:t>
            </a:r>
            <a:r>
              <a:rPr sz="1200" spc="-5" dirty="0">
                <a:latin typeface="Times New Roman"/>
                <a:cs typeface="Times New Roman"/>
              </a:rPr>
              <a:t>insegnamenti differiscono considerevolmente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dei loro illustri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predecessori.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(882.7) 79:4.7 </a:t>
            </a:r>
            <a:r>
              <a:rPr sz="1200" spc="-5" dirty="0">
                <a:latin typeface="Times New Roman"/>
                <a:cs typeface="Times New Roman"/>
              </a:rPr>
              <a:t>Quando gli Ariani entrarono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India, </a:t>
            </a:r>
            <a:r>
              <a:rPr sz="1200" dirty="0">
                <a:latin typeface="Times New Roman"/>
                <a:cs typeface="Times New Roman"/>
              </a:rPr>
              <a:t>portarono </a:t>
            </a:r>
            <a:r>
              <a:rPr sz="1200" spc="-5" dirty="0">
                <a:latin typeface="Times New Roman"/>
                <a:cs typeface="Times New Roman"/>
              </a:rPr>
              <a:t>con sé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concetti di </a:t>
            </a:r>
            <a:r>
              <a:rPr sz="1200" spc="-5" dirty="0">
                <a:latin typeface="Times New Roman"/>
                <a:cs typeface="Times New Roman"/>
              </a:rPr>
              <a:t>Deità quali erano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preservati nelle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vaghe</a:t>
            </a:r>
            <a:endParaRPr sz="1200">
              <a:latin typeface="Times New Roman"/>
              <a:cs typeface="Times New Roman"/>
            </a:endParaRPr>
          </a:p>
          <a:p>
            <a:pPr marL="76200" marR="7683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tradizioni della religione del secondo giardino.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sacerdoti bramani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opporsi all’impulso </a:t>
            </a:r>
            <a:r>
              <a:rPr sz="1200" spc="-5" dirty="0">
                <a:latin typeface="Times New Roman"/>
                <a:cs typeface="Times New Roman"/>
              </a:rPr>
              <a:t>pagano </a:t>
            </a:r>
            <a:r>
              <a:rPr sz="1200" spc="5" dirty="0">
                <a:latin typeface="Times New Roman"/>
                <a:cs typeface="Times New Roman"/>
              </a:rPr>
              <a:t>dovuto  </a:t>
            </a:r>
            <a:r>
              <a:rPr sz="1200" spc="-5" dirty="0">
                <a:latin typeface="Times New Roman"/>
                <a:cs typeface="Times New Roman"/>
              </a:rPr>
              <a:t>all’improvviso contatto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religioni inferiori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Deccan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scomparsa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Ariani.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la vasta  </a:t>
            </a:r>
            <a:r>
              <a:rPr sz="1200" spc="-5" dirty="0">
                <a:latin typeface="Times New Roman"/>
                <a:cs typeface="Times New Roman"/>
              </a:rPr>
              <a:t>maggioranza della </a:t>
            </a:r>
            <a:r>
              <a:rPr sz="1200" dirty="0">
                <a:latin typeface="Times New Roman"/>
                <a:cs typeface="Times New Roman"/>
              </a:rPr>
              <a:t>popolazione </a:t>
            </a:r>
            <a:r>
              <a:rPr sz="1200" spc="-5" dirty="0">
                <a:latin typeface="Times New Roman"/>
                <a:cs typeface="Times New Roman"/>
              </a:rPr>
              <a:t>cadde </a:t>
            </a:r>
            <a:r>
              <a:rPr sz="1200" dirty="0">
                <a:latin typeface="Times New Roman"/>
                <a:cs typeface="Times New Roman"/>
              </a:rPr>
              <a:t>nella schiavitù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superstizioni </a:t>
            </a:r>
            <a:r>
              <a:rPr sz="1200" spc="-5" dirty="0">
                <a:latin typeface="Times New Roman"/>
                <a:cs typeface="Times New Roman"/>
              </a:rPr>
              <a:t>asserventi delle religioni inferiori;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così che </a:t>
            </a:r>
            <a:r>
              <a:rPr sz="1200" spc="5" dirty="0">
                <a:latin typeface="Times New Roman"/>
                <a:cs typeface="Times New Roman"/>
              </a:rPr>
              <a:t>l’India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la civiltà </a:t>
            </a:r>
            <a:r>
              <a:rPr sz="1200" spc="-5" dirty="0">
                <a:latin typeface="Times New Roman"/>
                <a:cs typeface="Times New Roman"/>
              </a:rPr>
              <a:t>elevata che era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prefigurata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tempi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precedenti.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(882.8) 79:4.8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risveglio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sesto secolo </a:t>
            </a:r>
            <a:r>
              <a:rPr sz="1200" dirty="0">
                <a:latin typeface="Times New Roman"/>
                <a:cs typeface="Times New Roman"/>
              </a:rPr>
              <a:t>a.C. non </a:t>
            </a:r>
            <a:r>
              <a:rPr sz="1200" spc="-5" dirty="0">
                <a:latin typeface="Times New Roman"/>
                <a:cs typeface="Times New Roman"/>
              </a:rPr>
              <a:t>persisté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India, essendosi spento </a:t>
            </a:r>
            <a:r>
              <a:rPr sz="1200" dirty="0">
                <a:latin typeface="Times New Roman"/>
                <a:cs typeface="Times New Roman"/>
              </a:rPr>
              <a:t>ancor prima </a:t>
            </a:r>
            <a:r>
              <a:rPr sz="1200" spc="-5" dirty="0">
                <a:latin typeface="Times New Roman"/>
                <a:cs typeface="Times New Roman"/>
              </a:rPr>
              <a:t>dell’invasione maomettana.  Ma un giorno </a:t>
            </a:r>
            <a:r>
              <a:rPr sz="1200" dirty="0">
                <a:latin typeface="Times New Roman"/>
                <a:cs typeface="Times New Roman"/>
              </a:rPr>
              <a:t>potrebbe sorgere un </a:t>
            </a:r>
            <a:r>
              <a:rPr sz="1200" spc="-5" dirty="0">
                <a:latin typeface="Times New Roman"/>
                <a:cs typeface="Times New Roman"/>
              </a:rPr>
              <a:t>Gautama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condurre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l’India alla ricerca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vivente, ed allora </a:t>
            </a:r>
            <a:r>
              <a:rPr sz="1200" dirty="0">
                <a:latin typeface="Times New Roman"/>
                <a:cs typeface="Times New Roman"/>
              </a:rPr>
              <a:t>il mondo  </a:t>
            </a:r>
            <a:r>
              <a:rPr sz="1200" spc="-5" dirty="0">
                <a:latin typeface="Times New Roman"/>
                <a:cs typeface="Times New Roman"/>
              </a:rPr>
              <a:t>osserverà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compimento delle </a:t>
            </a:r>
            <a:r>
              <a:rPr sz="1200" dirty="0">
                <a:latin typeface="Times New Roman"/>
                <a:cs typeface="Times New Roman"/>
              </a:rPr>
              <a:t>potenzialità </a:t>
            </a:r>
            <a:r>
              <a:rPr sz="1200" spc="-5" dirty="0">
                <a:latin typeface="Times New Roman"/>
                <a:cs typeface="Times New Roman"/>
              </a:rPr>
              <a:t>culturali </a:t>
            </a:r>
            <a:r>
              <a:rPr sz="1200" dirty="0">
                <a:latin typeface="Times New Roman"/>
                <a:cs typeface="Times New Roman"/>
              </a:rPr>
              <a:t>di un popolo </a:t>
            </a:r>
            <a:r>
              <a:rPr sz="1200" spc="-5" dirty="0">
                <a:latin typeface="Times New Roman"/>
                <a:cs typeface="Times New Roman"/>
              </a:rPr>
              <a:t>versatile rimasto </a:t>
            </a:r>
            <a:r>
              <a:rPr sz="1200" dirty="0">
                <a:latin typeface="Times New Roman"/>
                <a:cs typeface="Times New Roman"/>
              </a:rPr>
              <a:t>così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comatoso </a:t>
            </a:r>
            <a:r>
              <a:rPr sz="1200" spc="-5" dirty="0">
                <a:latin typeface="Times New Roman"/>
                <a:cs typeface="Times New Roman"/>
              </a:rPr>
              <a:t>sotto l’influenza  paralizzante </a:t>
            </a:r>
            <a:r>
              <a:rPr sz="1200" dirty="0">
                <a:latin typeface="Times New Roman"/>
                <a:cs typeface="Times New Roman"/>
              </a:rPr>
              <a:t>di una visione spirituale non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2672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(883.1) 79:4.9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riposa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fondamenta </a:t>
            </a:r>
            <a:r>
              <a:rPr sz="1200" spc="-5" dirty="0">
                <a:latin typeface="Times New Roman"/>
                <a:cs typeface="Times New Roman"/>
              </a:rPr>
              <a:t>biologiche, </a:t>
            </a:r>
            <a:r>
              <a:rPr sz="1200" dirty="0">
                <a:latin typeface="Times New Roman"/>
                <a:cs typeface="Times New Roman"/>
              </a:rPr>
              <a:t>ma le </a:t>
            </a:r>
            <a:r>
              <a:rPr sz="1200" spc="-5" dirty="0">
                <a:latin typeface="Times New Roman"/>
                <a:cs typeface="Times New Roman"/>
              </a:rPr>
              <a:t>caste </a:t>
            </a:r>
            <a:r>
              <a:rPr sz="1200" dirty="0">
                <a:latin typeface="Times New Roman"/>
                <a:cs typeface="Times New Roman"/>
              </a:rPr>
              <a:t>da sole non </a:t>
            </a:r>
            <a:r>
              <a:rPr sz="1200" spc="-5" dirty="0">
                <a:latin typeface="Times New Roman"/>
                <a:cs typeface="Times New Roman"/>
              </a:rPr>
              <a:t>poterono perpetuare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ariana,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indispensabile di </a:t>
            </a:r>
            <a:r>
              <a:rPr sz="1200" spc="-5" dirty="0">
                <a:latin typeface="Times New Roman"/>
                <a:cs typeface="Times New Roman"/>
              </a:rPr>
              <a:t>quell’energia superiore che spinge gli </a:t>
            </a:r>
            <a:r>
              <a:rPr sz="1200" dirty="0">
                <a:latin typeface="Times New Roman"/>
                <a:cs typeface="Times New Roman"/>
              </a:rPr>
              <a:t>uomini a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una civiltà 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fondata sulla fratellanza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69909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uomini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rossi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 gli uomini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gialli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(883.2) 79:5.1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dell’India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quella della conquista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degli Anditi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loro assorbimento finale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popoli 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antichi,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dell’Asia </a:t>
            </a:r>
            <a:r>
              <a:rPr sz="1200" dirty="0">
                <a:latin typeface="Times New Roman"/>
                <a:cs typeface="Times New Roman"/>
              </a:rPr>
              <a:t>orientale è più propriamente quella </a:t>
            </a:r>
            <a:r>
              <a:rPr sz="1200" spc="-5" dirty="0">
                <a:latin typeface="Times New Roman"/>
                <a:cs typeface="Times New Roman"/>
              </a:rPr>
              <a:t>dei Sangik </a:t>
            </a:r>
            <a:r>
              <a:rPr sz="1200" dirty="0">
                <a:latin typeface="Times New Roman"/>
                <a:cs typeface="Times New Roman"/>
              </a:rPr>
              <a:t>primari,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quella degli  uomini </a:t>
            </a:r>
            <a:r>
              <a:rPr sz="1200" spc="-5" dirty="0">
                <a:latin typeface="Times New Roman"/>
                <a:cs typeface="Times New Roman"/>
              </a:rPr>
              <a:t>rossi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gialli. Queste </a:t>
            </a:r>
            <a:r>
              <a:rPr sz="1200" dirty="0">
                <a:latin typeface="Times New Roman"/>
                <a:cs typeface="Times New Roman"/>
              </a:rPr>
              <a:t>due razze </a:t>
            </a:r>
            <a:r>
              <a:rPr sz="1200" spc="-5" dirty="0">
                <a:latin typeface="Times New Roman"/>
                <a:cs typeface="Times New Roman"/>
              </a:rPr>
              <a:t>sfuggirono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parte 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mescolanza con le stirpi </a:t>
            </a:r>
            <a:r>
              <a:rPr sz="1200" spc="-5" dirty="0">
                <a:latin typeface="Times New Roman"/>
                <a:cs typeface="Times New Roman"/>
              </a:rPr>
              <a:t>arretrate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Neandertal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ritardò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grandemente gli </a:t>
            </a:r>
            <a:r>
              <a:rPr sz="1200" dirty="0">
                <a:latin typeface="Times New Roman"/>
                <a:cs typeface="Times New Roman"/>
              </a:rPr>
              <a:t>uomini blu in Europa, </a:t>
            </a:r>
            <a:r>
              <a:rPr sz="1200" spc="-5" dirty="0">
                <a:latin typeface="Times New Roman"/>
                <a:cs typeface="Times New Roman"/>
              </a:rPr>
              <a:t>preservando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potenziale superiore </a:t>
            </a:r>
            <a:r>
              <a:rPr sz="1200" dirty="0">
                <a:latin typeface="Times New Roman"/>
                <a:cs typeface="Times New Roman"/>
              </a:rPr>
              <a:t>del tipo </a:t>
            </a:r>
            <a:r>
              <a:rPr sz="1200" spc="-5" dirty="0">
                <a:latin typeface="Times New Roman"/>
                <a:cs typeface="Times New Roman"/>
              </a:rPr>
              <a:t>sangik  primario.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0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(883.3) 79:5.2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Neandertaliani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sparsi su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l’Eurasia, </a:t>
            </a:r>
            <a:r>
              <a:rPr sz="1200" dirty="0">
                <a:latin typeface="Times New Roman"/>
                <a:cs typeface="Times New Roman"/>
              </a:rPr>
              <a:t>l’ala </a:t>
            </a:r>
            <a:r>
              <a:rPr sz="1200" spc="-5" dirty="0">
                <a:latin typeface="Times New Roman"/>
                <a:cs typeface="Times New Roman"/>
              </a:rPr>
              <a:t>orientale era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contaminata dalle stirpi animali  degradate. Questi </a:t>
            </a:r>
            <a:r>
              <a:rPr sz="1200" dirty="0">
                <a:latin typeface="Times New Roman"/>
                <a:cs typeface="Times New Roman"/>
              </a:rPr>
              <a:t>tipi subumani furono spinti </a:t>
            </a:r>
            <a:r>
              <a:rPr sz="1200" spc="-5" dirty="0">
                <a:latin typeface="Times New Roman"/>
                <a:cs typeface="Times New Roman"/>
              </a:rPr>
              <a:t>verso sud dal </a:t>
            </a:r>
            <a:r>
              <a:rPr sz="1200" dirty="0">
                <a:latin typeface="Times New Roman"/>
                <a:cs typeface="Times New Roman"/>
              </a:rPr>
              <a:t>quinto </a:t>
            </a:r>
            <a:r>
              <a:rPr sz="1200" spc="-5" dirty="0">
                <a:latin typeface="Times New Roman"/>
                <a:cs typeface="Times New Roman"/>
              </a:rPr>
              <a:t>ghiacciaio,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coltre glaciale che </a:t>
            </a:r>
            <a:r>
              <a:rPr sz="1200" dirty="0">
                <a:latin typeface="Times New Roman"/>
                <a:cs typeface="Times New Roman"/>
              </a:rPr>
              <a:t>bloccò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1397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migrazione sangik </a:t>
            </a:r>
            <a:r>
              <a:rPr sz="1200" dirty="0">
                <a:latin typeface="Times New Roman"/>
                <a:cs typeface="Times New Roman"/>
              </a:rPr>
              <a:t>verso l’Asia </a:t>
            </a:r>
            <a:r>
              <a:rPr sz="1200" spc="-5" dirty="0">
                <a:latin typeface="Times New Roman"/>
                <a:cs typeface="Times New Roman"/>
              </a:rPr>
              <a:t>orientale.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rossi </a:t>
            </a:r>
            <a:r>
              <a:rPr sz="1200" spc="-5" dirty="0">
                <a:latin typeface="Times New Roman"/>
                <a:cs typeface="Times New Roman"/>
              </a:rPr>
              <a:t>si diressero verso nordest </a:t>
            </a:r>
            <a:r>
              <a:rPr sz="1200" dirty="0">
                <a:latin typeface="Times New Roman"/>
                <a:cs typeface="Times New Roman"/>
              </a:rPr>
              <a:t>contornando </a:t>
            </a:r>
            <a:r>
              <a:rPr sz="1200" spc="-5" dirty="0">
                <a:latin typeface="Times New Roman"/>
                <a:cs typeface="Times New Roman"/>
              </a:rPr>
              <a:t>gli altopiani </a:t>
            </a:r>
            <a:r>
              <a:rPr sz="1200" dirty="0">
                <a:latin typeface="Times New Roman"/>
                <a:cs typeface="Times New Roman"/>
              </a:rPr>
              <a:t>dell’India,  </a:t>
            </a:r>
            <a:r>
              <a:rPr sz="1200" spc="-5" dirty="0">
                <a:latin typeface="Times New Roman"/>
                <a:cs typeface="Times New Roman"/>
              </a:rPr>
              <a:t>trovarono </a:t>
            </a:r>
            <a:r>
              <a:rPr sz="1200" dirty="0">
                <a:latin typeface="Times New Roman"/>
                <a:cs typeface="Times New Roman"/>
              </a:rPr>
              <a:t>l’Asia nordorientale </a:t>
            </a:r>
            <a:r>
              <a:rPr sz="1200" spc="-5" dirty="0">
                <a:latin typeface="Times New Roman"/>
                <a:cs typeface="Times New Roman"/>
              </a:rPr>
              <a:t>sgombra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subumani. L’organizzazione </a:t>
            </a:r>
            <a:r>
              <a:rPr sz="1200" dirty="0">
                <a:latin typeface="Times New Roman"/>
                <a:cs typeface="Times New Roman"/>
              </a:rPr>
              <a:t>in tribù </a:t>
            </a:r>
            <a:r>
              <a:rPr sz="1200" spc="-5" dirty="0">
                <a:latin typeface="Times New Roman"/>
                <a:cs typeface="Times New Roman"/>
              </a:rPr>
              <a:t>delle razze rosse si formò </a:t>
            </a:r>
            <a:r>
              <a:rPr sz="1200" dirty="0">
                <a:latin typeface="Times New Roman"/>
                <a:cs typeface="Times New Roman"/>
              </a:rPr>
              <a:t>prima che in 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altro popolo ed </a:t>
            </a:r>
            <a:r>
              <a:rPr sz="1200" spc="-5" dirty="0">
                <a:latin typeface="Times New Roman"/>
                <a:cs typeface="Times New Roman"/>
              </a:rPr>
              <a:t>esse furono </a:t>
            </a:r>
            <a:r>
              <a:rPr sz="1200" dirty="0">
                <a:latin typeface="Times New Roman"/>
                <a:cs typeface="Times New Roman"/>
              </a:rPr>
              <a:t>le prime </a:t>
            </a:r>
            <a:r>
              <a:rPr sz="1200" spc="-5" dirty="0">
                <a:latin typeface="Times New Roman"/>
                <a:cs typeface="Times New Roman"/>
              </a:rPr>
              <a:t>ad emigrare dal centro sangik dell’Asia centrale.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stirpi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Neandertal</a:t>
            </a:r>
            <a:endParaRPr sz="1200">
              <a:latin typeface="Times New Roman"/>
              <a:cs typeface="Times New Roman"/>
            </a:endParaRPr>
          </a:p>
          <a:p>
            <a:pPr marL="76200" marR="203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distrutte o </a:t>
            </a:r>
            <a:r>
              <a:rPr sz="1200" spc="-5" dirty="0">
                <a:latin typeface="Times New Roman"/>
                <a:cs typeface="Times New Roman"/>
              </a:rPr>
              <a:t>cacciate dal </a:t>
            </a:r>
            <a:r>
              <a:rPr sz="1200" dirty="0">
                <a:latin typeface="Times New Roman"/>
                <a:cs typeface="Times New Roman"/>
              </a:rPr>
              <a:t>continente dalle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gialle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migrazione. Ma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avevano regnato </a:t>
            </a:r>
            <a:r>
              <a:rPr sz="1200" dirty="0">
                <a:latin typeface="Times New Roman"/>
                <a:cs typeface="Times New Roman"/>
              </a:rPr>
              <a:t>sovrani  </a:t>
            </a:r>
            <a:r>
              <a:rPr sz="1200" spc="-5" dirty="0">
                <a:latin typeface="Times New Roman"/>
                <a:cs typeface="Times New Roman"/>
              </a:rPr>
              <a:t>nell’Asia orientale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quasi centomila anni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tribù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gialle.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(883.4) 79:5.3 </a:t>
            </a:r>
            <a:r>
              <a:rPr sz="1200" spc="-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trecentomila anni </a:t>
            </a:r>
            <a:r>
              <a:rPr sz="1200" dirty="0">
                <a:latin typeface="Times New Roman"/>
                <a:cs typeface="Times New Roman"/>
              </a:rPr>
              <a:t>fa la </a:t>
            </a:r>
            <a:r>
              <a:rPr sz="1200" spc="-5" dirty="0">
                <a:latin typeface="Times New Roman"/>
                <a:cs typeface="Times New Roman"/>
              </a:rPr>
              <a:t>massa principale 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gialla entrò </a:t>
            </a:r>
            <a:r>
              <a:rPr sz="1200" dirty="0">
                <a:latin typeface="Times New Roman"/>
                <a:cs typeface="Times New Roman"/>
              </a:rPr>
              <a:t>in Cina </a:t>
            </a:r>
            <a:r>
              <a:rPr sz="1200" spc="-5" dirty="0">
                <a:latin typeface="Times New Roman"/>
                <a:cs typeface="Times New Roman"/>
              </a:rPr>
              <a:t>provenendo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sud nel corso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 marR="17653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migrazione lungo </a:t>
            </a:r>
            <a:r>
              <a:rPr sz="1200" dirty="0">
                <a:latin typeface="Times New Roman"/>
                <a:cs typeface="Times New Roman"/>
              </a:rPr>
              <a:t>la costa </a:t>
            </a:r>
            <a:r>
              <a:rPr sz="1200" spc="-5" dirty="0">
                <a:latin typeface="Times New Roman"/>
                <a:cs typeface="Times New Roman"/>
              </a:rPr>
              <a:t>marittima. Ad ogni </a:t>
            </a:r>
            <a:r>
              <a:rPr sz="1200" dirty="0">
                <a:latin typeface="Times New Roman"/>
                <a:cs typeface="Times New Roman"/>
              </a:rPr>
              <a:t>millennio </a:t>
            </a:r>
            <a:r>
              <a:rPr sz="1200" spc="-5" dirty="0">
                <a:latin typeface="Times New Roman"/>
                <a:cs typeface="Times New Roman"/>
              </a:rPr>
              <a:t>essi penetrarono </a:t>
            </a:r>
            <a:r>
              <a:rPr sz="1200" dirty="0">
                <a:latin typeface="Times New Roman"/>
                <a:cs typeface="Times New Roman"/>
              </a:rPr>
              <a:t>sempre di più </a:t>
            </a:r>
            <a:r>
              <a:rPr sz="1200" spc="-5" dirty="0">
                <a:latin typeface="Times New Roman"/>
                <a:cs typeface="Times New Roman"/>
              </a:rPr>
              <a:t>all’interno,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stabilirono dei </a:t>
            </a:r>
            <a:r>
              <a:rPr sz="1200" dirty="0">
                <a:latin typeface="Times New Roman"/>
                <a:cs typeface="Times New Roman"/>
              </a:rPr>
              <a:t>contatti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fratelli tibetani migratori </a:t>
            </a:r>
            <a:r>
              <a:rPr sz="1200" dirty="0">
                <a:latin typeface="Times New Roman"/>
                <a:cs typeface="Times New Roman"/>
              </a:rPr>
              <a:t>fino a tempi relativamente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recenti.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4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(883.5) 79:5.4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pressione della </a:t>
            </a:r>
            <a:r>
              <a:rPr sz="1200" spc="-5" dirty="0">
                <a:latin typeface="Times New Roman"/>
                <a:cs typeface="Times New Roman"/>
              </a:rPr>
              <a:t>sovrappopolazione </a:t>
            </a:r>
            <a:r>
              <a:rPr sz="1200" dirty="0">
                <a:latin typeface="Times New Roman"/>
                <a:cs typeface="Times New Roman"/>
              </a:rPr>
              <a:t>portò la razza </a:t>
            </a:r>
            <a:r>
              <a:rPr sz="1200" spc="-5" dirty="0">
                <a:latin typeface="Times New Roman"/>
                <a:cs typeface="Times New Roman"/>
              </a:rPr>
              <a:t>gialla </a:t>
            </a:r>
            <a:r>
              <a:rPr sz="1200" dirty="0">
                <a:latin typeface="Times New Roman"/>
                <a:cs typeface="Times New Roman"/>
              </a:rPr>
              <a:t>in movimento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nord a </a:t>
            </a:r>
            <a:r>
              <a:rPr sz="1200" spc="-5" dirty="0">
                <a:latin typeface="Times New Roman"/>
                <a:cs typeface="Times New Roman"/>
              </a:rPr>
              <a:t>penetrare nei terreni </a:t>
            </a:r>
            <a:r>
              <a:rPr sz="1200" dirty="0">
                <a:latin typeface="Times New Roman"/>
                <a:cs typeface="Times New Roman"/>
              </a:rPr>
              <a:t>di caccia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rossi. Questa usurpazione, </a:t>
            </a:r>
            <a:r>
              <a:rPr sz="1200" dirty="0">
                <a:latin typeface="Times New Roman"/>
                <a:cs typeface="Times New Roman"/>
              </a:rPr>
              <a:t>unita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naturale antagonismo </a:t>
            </a:r>
            <a:r>
              <a:rPr sz="1200" dirty="0">
                <a:latin typeface="Times New Roman"/>
                <a:cs typeface="Times New Roman"/>
              </a:rPr>
              <a:t>razziale, </a:t>
            </a:r>
            <a:r>
              <a:rPr sz="1200" spc="-5" dirty="0">
                <a:latin typeface="Times New Roman"/>
                <a:cs typeface="Times New Roman"/>
              </a:rPr>
              <a:t>culminò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crescenti </a:t>
            </a:r>
            <a:r>
              <a:rPr sz="1200" spc="5" dirty="0">
                <a:latin typeface="Times New Roman"/>
                <a:cs typeface="Times New Roman"/>
              </a:rPr>
              <a:t>ostilità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così la lotta  </a:t>
            </a:r>
            <a:r>
              <a:rPr sz="1200" spc="-5" dirty="0">
                <a:latin typeface="Times New Roman"/>
                <a:cs typeface="Times New Roman"/>
              </a:rPr>
              <a:t>cruciale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terre fertili della parte estrema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dell’Asia.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896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(670.6) 58:7.4 </a:t>
            </a:r>
            <a:r>
              <a:rPr sz="1200" spc="-5" dirty="0">
                <a:latin typeface="Times New Roman"/>
                <a:cs typeface="Times New Roman"/>
              </a:rPr>
              <a:t>Nell’America del Nord questo strato </a:t>
            </a:r>
            <a:r>
              <a:rPr sz="1200" dirty="0">
                <a:latin typeface="Times New Roman"/>
                <a:cs typeface="Times New Roman"/>
              </a:rPr>
              <a:t>antico e primitivo di </a:t>
            </a:r>
            <a:r>
              <a:rPr sz="1200" spc="-5" dirty="0">
                <a:latin typeface="Times New Roman"/>
                <a:cs typeface="Times New Roman"/>
              </a:rPr>
              <a:t>rocce fossilifere affiora sulla superficie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orientali,  </a:t>
            </a:r>
            <a:r>
              <a:rPr sz="1200" spc="-5" dirty="0">
                <a:latin typeface="Times New Roman"/>
                <a:cs typeface="Times New Roman"/>
              </a:rPr>
              <a:t>centrali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settentrionali del Canada. Esiste anche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crinale intermittente </a:t>
            </a:r>
            <a:r>
              <a:rPr sz="1200" dirty="0">
                <a:latin typeface="Times New Roman"/>
                <a:cs typeface="Times New Roman"/>
              </a:rPr>
              <a:t>est-ovest di </a:t>
            </a:r>
            <a:r>
              <a:rPr sz="1200" spc="-5" dirty="0">
                <a:latin typeface="Times New Roman"/>
                <a:cs typeface="Times New Roman"/>
              </a:rPr>
              <a:t>questa roccia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dalla Pennsylvania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antiche </a:t>
            </a:r>
            <a:r>
              <a:rPr sz="1200" dirty="0">
                <a:latin typeface="Times New Roman"/>
                <a:cs typeface="Times New Roman"/>
              </a:rPr>
              <a:t>Montagne </a:t>
            </a:r>
            <a:r>
              <a:rPr sz="1200" spc="-5" dirty="0">
                <a:latin typeface="Times New Roman"/>
                <a:cs typeface="Times New Roman"/>
              </a:rPr>
              <a:t>Adirondack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direzione ovest 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Michigan, </a:t>
            </a:r>
            <a:r>
              <a:rPr sz="1200" dirty="0">
                <a:latin typeface="Times New Roman"/>
                <a:cs typeface="Times New Roman"/>
              </a:rPr>
              <a:t>il Wisconsin ed il Minnesota.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spc="5" dirty="0">
                <a:latin typeface="Times New Roman"/>
                <a:cs typeface="Times New Roman"/>
              </a:rPr>
              <a:t>catene </a:t>
            </a:r>
            <a:r>
              <a:rPr sz="1200" spc="-5" dirty="0">
                <a:latin typeface="Times New Roman"/>
                <a:cs typeface="Times New Roman"/>
              </a:rPr>
              <a:t>si  estendono dalla </a:t>
            </a:r>
            <a:r>
              <a:rPr sz="1200" dirty="0">
                <a:latin typeface="Times New Roman"/>
                <a:cs typeface="Times New Roman"/>
              </a:rPr>
              <a:t>Terranova </a:t>
            </a:r>
            <a:r>
              <a:rPr sz="1200" spc="-5" dirty="0">
                <a:latin typeface="Times New Roman"/>
                <a:cs typeface="Times New Roman"/>
              </a:rPr>
              <a:t>all’Alabama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dall’Alaska 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7907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(670.7) 58:7.5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rocce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quest’era sono esposte </a:t>
            </a:r>
            <a:r>
              <a:rPr sz="1200" dirty="0">
                <a:latin typeface="Times New Roman"/>
                <a:cs typeface="Times New Roman"/>
              </a:rPr>
              <a:t>qua e là in tutto il mondo, ma non ve ne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facili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interpretare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quelle  attorno al </a:t>
            </a:r>
            <a:r>
              <a:rPr sz="1200" spc="-10" dirty="0">
                <a:latin typeface="Times New Roman"/>
                <a:cs typeface="Times New Roman"/>
              </a:rPr>
              <a:t>Lago </a:t>
            </a:r>
            <a:r>
              <a:rPr sz="1200" dirty="0">
                <a:latin typeface="Times New Roman"/>
                <a:cs typeface="Times New Roman"/>
              </a:rPr>
              <a:t>Superiore e </a:t>
            </a:r>
            <a:r>
              <a:rPr sz="1200" spc="-5" dirty="0">
                <a:latin typeface="Times New Roman"/>
                <a:cs typeface="Times New Roman"/>
              </a:rPr>
              <a:t>nel Gran Canyon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Fiume Colorado, </a:t>
            </a:r>
            <a:r>
              <a:rPr sz="1200" dirty="0">
                <a:latin typeface="Times New Roman"/>
                <a:cs typeface="Times New Roman"/>
              </a:rPr>
              <a:t>dove tali </a:t>
            </a:r>
            <a:r>
              <a:rPr sz="1200" spc="-5" dirty="0">
                <a:latin typeface="Times New Roman"/>
                <a:cs typeface="Times New Roman"/>
              </a:rPr>
              <a:t>rocce fossilifere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esistono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parecchi strati,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testimoniare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sollevamenti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fluttuazioni della superficie </a:t>
            </a:r>
            <a:r>
              <a:rPr sz="1200" dirty="0">
                <a:latin typeface="Times New Roman"/>
                <a:cs typeface="Times New Roman"/>
              </a:rPr>
              <a:t>di quei tempi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remoti.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025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(670.8) 58:7.6 </a:t>
            </a:r>
            <a:r>
              <a:rPr sz="1200" spc="-5" dirty="0">
                <a:latin typeface="Times New Roman"/>
                <a:cs typeface="Times New Roman"/>
              </a:rPr>
              <a:t>Questo strato di pietra, </a:t>
            </a:r>
            <a:r>
              <a:rPr sz="1200" dirty="0">
                <a:latin typeface="Times New Roman"/>
                <a:cs typeface="Times New Roman"/>
              </a:rPr>
              <a:t>il più antico </a:t>
            </a:r>
            <a:r>
              <a:rPr sz="1200" spc="-5" dirty="0">
                <a:latin typeface="Times New Roman"/>
                <a:cs typeface="Times New Roman"/>
              </a:rPr>
              <a:t>strato fossilifero della </a:t>
            </a:r>
            <a:r>
              <a:rPr sz="1200" dirty="0">
                <a:latin typeface="Times New Roman"/>
                <a:cs typeface="Times New Roman"/>
              </a:rPr>
              <a:t>crosta </a:t>
            </a:r>
            <a:r>
              <a:rPr sz="1200" spc="-5" dirty="0">
                <a:latin typeface="Times New Roman"/>
                <a:cs typeface="Times New Roman"/>
              </a:rPr>
              <a:t>terrestre,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accartocciato, piegato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bizzarramente  corrugato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degli sconvolgimenti </a:t>
            </a:r>
            <a:r>
              <a:rPr sz="1200" dirty="0">
                <a:latin typeface="Times New Roman"/>
                <a:cs typeface="Times New Roman"/>
              </a:rPr>
              <a:t>dovuti </a:t>
            </a:r>
            <a:r>
              <a:rPr sz="1200" spc="-5" dirty="0">
                <a:latin typeface="Times New Roman"/>
                <a:cs typeface="Times New Roman"/>
              </a:rPr>
              <a:t>ai terremoti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vulcani primitivi.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colate </a:t>
            </a:r>
            <a:r>
              <a:rPr sz="1200" dirty="0">
                <a:latin typeface="Times New Roman"/>
                <a:cs typeface="Times New Roman"/>
              </a:rPr>
              <a:t>di lava di </a:t>
            </a:r>
            <a:r>
              <a:rPr sz="1200" spc="-5" dirty="0">
                <a:latin typeface="Times New Roman"/>
                <a:cs typeface="Times New Roman"/>
              </a:rPr>
              <a:t>quest’epoca fecero </a:t>
            </a:r>
            <a:r>
              <a:rPr sz="1200" dirty="0">
                <a:latin typeface="Times New Roman"/>
                <a:cs typeface="Times New Roman"/>
              </a:rPr>
              <a:t>risalire  vicino </a:t>
            </a:r>
            <a:r>
              <a:rPr sz="1200" spc="-5" dirty="0">
                <a:latin typeface="Times New Roman"/>
                <a:cs typeface="Times New Roman"/>
              </a:rPr>
              <a:t>alla superficie del pianeta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ferro, rame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piombo.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972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(670.9) 58:7.7 </a:t>
            </a:r>
            <a:r>
              <a:rPr sz="1200" spc="-5" dirty="0">
                <a:latin typeface="Times New Roman"/>
                <a:cs typeface="Times New Roman"/>
              </a:rPr>
              <a:t>Esistono </a:t>
            </a:r>
            <a:r>
              <a:rPr sz="1200" dirty="0">
                <a:latin typeface="Times New Roman"/>
                <a:cs typeface="Times New Roman"/>
              </a:rPr>
              <a:t>pochi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dove tali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descritte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graficamente che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valle Santa Croce </a:t>
            </a:r>
            <a:r>
              <a:rPr sz="1200" dirty="0">
                <a:latin typeface="Times New Roman"/>
                <a:cs typeface="Times New Roman"/>
              </a:rPr>
              <a:t>nel  Wisconsin.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regione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verificate centoventisette colate </a:t>
            </a:r>
            <a:r>
              <a:rPr sz="1200" dirty="0">
                <a:latin typeface="Times New Roman"/>
                <a:cs typeface="Times New Roman"/>
              </a:rPr>
              <a:t>successive di </a:t>
            </a:r>
            <a:r>
              <a:rPr sz="1200" spc="-5" dirty="0">
                <a:latin typeface="Times New Roman"/>
                <a:cs typeface="Times New Roman"/>
              </a:rPr>
              <a:t>lava sul terreno, </a:t>
            </a:r>
            <a:r>
              <a:rPr sz="1200" dirty="0">
                <a:latin typeface="Times New Roman"/>
                <a:cs typeface="Times New Roman"/>
              </a:rPr>
              <a:t>che è stato poi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sommerso</a:t>
            </a:r>
            <a:endParaRPr sz="1200">
              <a:latin typeface="Times New Roman"/>
              <a:cs typeface="Times New Roman"/>
            </a:endParaRPr>
          </a:p>
          <a:p>
            <a:pPr marL="88900" marR="1790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dall’acqua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ricoperto dal conseguente </a:t>
            </a:r>
            <a:r>
              <a:rPr sz="1200" dirty="0">
                <a:latin typeface="Times New Roman"/>
                <a:cs typeface="Times New Roman"/>
              </a:rPr>
              <a:t>deposito </a:t>
            </a:r>
            <a:r>
              <a:rPr sz="1200" spc="-5" dirty="0">
                <a:latin typeface="Times New Roman"/>
                <a:cs typeface="Times New Roman"/>
              </a:rPr>
              <a:t>roccioso. Benché 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sedimentazione rocciosa superiore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5" dirty="0">
                <a:latin typeface="Times New Roman"/>
                <a:cs typeface="Times New Roman"/>
              </a:rPr>
              <a:t>colate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lava intermittenti oggi sia assente, </a:t>
            </a:r>
            <a:r>
              <a:rPr sz="1200" dirty="0">
                <a:latin typeface="Times New Roman"/>
                <a:cs typeface="Times New Roman"/>
              </a:rPr>
              <a:t>e la parte inferiore di questo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profondamente sepolta nella terra, </a:t>
            </a:r>
            <a:r>
              <a:rPr sz="1200" spc="10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nonostante, 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sessantacinque o settanta di </a:t>
            </a:r>
            <a:r>
              <a:rPr sz="1200" spc="-5" dirty="0">
                <a:latin typeface="Times New Roman"/>
                <a:cs typeface="Times New Roman"/>
              </a:rPr>
              <a:t>questi archivi stratificati delle </a:t>
            </a:r>
            <a:r>
              <a:rPr sz="1200" dirty="0">
                <a:latin typeface="Times New Roman"/>
                <a:cs typeface="Times New Roman"/>
              </a:rPr>
              <a:t>ere passate sono ora </a:t>
            </a:r>
            <a:r>
              <a:rPr sz="1200" spc="-5" dirty="0">
                <a:latin typeface="Times New Roman"/>
                <a:cs typeface="Times New Roman"/>
              </a:rPr>
              <a:t>esposti </a:t>
            </a:r>
            <a:r>
              <a:rPr sz="1200" dirty="0">
                <a:latin typeface="Times New Roman"/>
                <a:cs typeface="Times New Roman"/>
              </a:rPr>
              <a:t>alla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5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(671.1) 58:7.8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lontane in cui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delle </a:t>
            </a:r>
            <a:r>
              <a:rPr sz="1200" spc="-5" dirty="0">
                <a:latin typeface="Times New Roman"/>
                <a:cs typeface="Times New Roman"/>
              </a:rPr>
              <a:t>terre si trovava </a:t>
            </a:r>
            <a:r>
              <a:rPr sz="1200" dirty="0">
                <a:latin typeface="Times New Roman"/>
                <a:cs typeface="Times New Roman"/>
              </a:rPr>
              <a:t>quasi al livello del </a:t>
            </a:r>
            <a:r>
              <a:rPr sz="1200" spc="-5" dirty="0">
                <a:latin typeface="Times New Roman"/>
                <a:cs typeface="Times New Roman"/>
              </a:rPr>
              <a:t>mare, </a:t>
            </a:r>
            <a:r>
              <a:rPr sz="1200" dirty="0">
                <a:latin typeface="Times New Roman"/>
                <a:cs typeface="Times New Roman"/>
              </a:rPr>
              <a:t>avvennero molte sommersioni ed  </a:t>
            </a:r>
            <a:r>
              <a:rPr sz="1200" spc="-5" dirty="0">
                <a:latin typeface="Times New Roman"/>
                <a:cs typeface="Times New Roman"/>
              </a:rPr>
              <a:t>emersioni successive.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crosta terrestre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giusto entrando nel suo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relativa </a:t>
            </a:r>
            <a:r>
              <a:rPr sz="1200" dirty="0">
                <a:latin typeface="Times New Roman"/>
                <a:cs typeface="Times New Roman"/>
              </a:rPr>
              <a:t>stabilizzazione.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ondulazioni, i  </a:t>
            </a:r>
            <a:r>
              <a:rPr sz="1200" spc="-5" dirty="0">
                <a:latin typeface="Times New Roman"/>
                <a:cs typeface="Times New Roman"/>
              </a:rPr>
              <a:t>sollevamenti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sprofondamenti </a:t>
            </a:r>
            <a:r>
              <a:rPr sz="1200" spc="-5" dirty="0">
                <a:latin typeface="Times New Roman"/>
                <a:cs typeface="Times New Roman"/>
              </a:rPr>
              <a:t>provocati dalla precedente </a:t>
            </a:r>
            <a:r>
              <a:rPr sz="1200" dirty="0">
                <a:latin typeface="Times New Roman"/>
                <a:cs typeface="Times New Roman"/>
              </a:rPr>
              <a:t>deriva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continenti </a:t>
            </a:r>
            <a:r>
              <a:rPr sz="1200" spc="-5" dirty="0">
                <a:latin typeface="Times New Roman"/>
                <a:cs typeface="Times New Roman"/>
              </a:rPr>
              <a:t>contribuirono alla frequenza delle </a:t>
            </a:r>
            <a:r>
              <a:rPr sz="1200" dirty="0">
                <a:latin typeface="Times New Roman"/>
                <a:cs typeface="Times New Roman"/>
              </a:rPr>
              <a:t>periodiche  </a:t>
            </a:r>
            <a:r>
              <a:rPr sz="1200" spc="-5" dirty="0">
                <a:latin typeface="Times New Roman"/>
                <a:cs typeface="Times New Roman"/>
              </a:rPr>
              <a:t>sommersioni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grandi masse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continentali.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2161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(883.6) 79:5.5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racconto di </a:t>
            </a:r>
            <a:r>
              <a:rPr sz="1200" spc="-5" dirty="0">
                <a:latin typeface="Times New Roman"/>
                <a:cs typeface="Times New Roman"/>
              </a:rPr>
              <a:t>questa battaglia millenaria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razza rossa </a:t>
            </a:r>
            <a:r>
              <a:rPr sz="1200" dirty="0">
                <a:latin typeface="Times New Roman"/>
                <a:cs typeface="Times New Roman"/>
              </a:rPr>
              <a:t>e quella </a:t>
            </a:r>
            <a:r>
              <a:rPr sz="1200" spc="-5" dirty="0">
                <a:latin typeface="Times New Roman"/>
                <a:cs typeface="Times New Roman"/>
              </a:rPr>
              <a:t>gialla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un’epopea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Per </a:t>
            </a:r>
            <a:r>
              <a:rPr sz="1200" dirty="0">
                <a:latin typeface="Times New Roman"/>
                <a:cs typeface="Times New Roman"/>
              </a:rPr>
              <a:t>più di  </a:t>
            </a:r>
            <a:r>
              <a:rPr sz="1200" spc="-5" dirty="0">
                <a:latin typeface="Times New Roman"/>
                <a:cs typeface="Times New Roman"/>
              </a:rPr>
              <a:t>duecentomila anni </a:t>
            </a:r>
            <a:r>
              <a:rPr sz="1200" dirty="0">
                <a:latin typeface="Times New Roman"/>
                <a:cs typeface="Times New Roman"/>
              </a:rPr>
              <a:t>queste due razze </a:t>
            </a:r>
            <a:r>
              <a:rPr sz="1200" spc="-5" dirty="0">
                <a:latin typeface="Times New Roman"/>
                <a:cs typeface="Times New Roman"/>
              </a:rPr>
              <a:t>superiori si fecero una guerra accanita ed incessante. Nelle </a:t>
            </a:r>
            <a:r>
              <a:rPr sz="1200" dirty="0">
                <a:latin typeface="Times New Roman"/>
                <a:cs typeface="Times New Roman"/>
              </a:rPr>
              <a:t>prime </a:t>
            </a:r>
            <a:r>
              <a:rPr sz="1200" spc="-5" dirty="0">
                <a:latin typeface="Times New Roman"/>
                <a:cs typeface="Times New Roman"/>
              </a:rPr>
              <a:t>battaglie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prevalsero; le loro </a:t>
            </a:r>
            <a:r>
              <a:rPr sz="1200" spc="-5" dirty="0">
                <a:latin typeface="Times New Roman"/>
                <a:cs typeface="Times New Roman"/>
              </a:rPr>
              <a:t>scorrerie seminavano </a:t>
            </a:r>
            <a:r>
              <a:rPr sz="1200" dirty="0">
                <a:latin typeface="Times New Roman"/>
                <a:cs typeface="Times New Roman"/>
              </a:rPr>
              <a:t>distruzione </a:t>
            </a:r>
            <a:r>
              <a:rPr sz="1200" spc="-5" dirty="0">
                <a:latin typeface="Times New Roman"/>
                <a:cs typeface="Times New Roman"/>
              </a:rPr>
              <a:t>tra gli </a:t>
            </a:r>
            <a:r>
              <a:rPr sz="1200" dirty="0">
                <a:latin typeface="Times New Roman"/>
                <a:cs typeface="Times New Roman"/>
              </a:rPr>
              <a:t>insediamenti </a:t>
            </a:r>
            <a:r>
              <a:rPr sz="1200" spc="-5" dirty="0">
                <a:latin typeface="Times New Roman"/>
                <a:cs typeface="Times New Roman"/>
              </a:rPr>
              <a:t>gialli. Ma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gialli erano validi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allievi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nell’arte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guerra ed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manifestarono </a:t>
            </a:r>
            <a:r>
              <a:rPr sz="1200" dirty="0">
                <a:latin typeface="Times New Roman"/>
                <a:cs typeface="Times New Roman"/>
              </a:rPr>
              <a:t>presto una </a:t>
            </a:r>
            <a:r>
              <a:rPr sz="1200" spc="-5" dirty="0">
                <a:latin typeface="Times New Roman"/>
                <a:cs typeface="Times New Roman"/>
              </a:rPr>
              <a:t>marcata attitudine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in pace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compatrioti. </a:t>
            </a:r>
            <a:r>
              <a:rPr sz="1200" dirty="0">
                <a:latin typeface="Times New Roman"/>
                <a:cs typeface="Times New Roman"/>
              </a:rPr>
              <a:t>I Cinesi furono i  </a:t>
            </a:r>
            <a:r>
              <a:rPr sz="1200" spc="-5" dirty="0">
                <a:latin typeface="Times New Roman"/>
                <a:cs typeface="Times New Roman"/>
              </a:rPr>
              <a:t>primi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imparare che </a:t>
            </a:r>
            <a:r>
              <a:rPr sz="1200" dirty="0">
                <a:latin typeface="Times New Roman"/>
                <a:cs typeface="Times New Roman"/>
              </a:rPr>
              <a:t>l’unione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rosse continuarono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battersi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cominciarono ben presto </a:t>
            </a:r>
            <a:r>
              <a:rPr sz="1200" dirty="0">
                <a:latin typeface="Times New Roman"/>
                <a:cs typeface="Times New Roman"/>
              </a:rPr>
              <a:t>a subire  </a:t>
            </a:r>
            <a:r>
              <a:rPr sz="1200" spc="-5" dirty="0">
                <a:latin typeface="Times New Roman"/>
                <a:cs typeface="Times New Roman"/>
              </a:rPr>
              <a:t>ripetute sconfitte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degli implacabili aggressori cinesi, che proseguivano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marcia inesorabile verso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23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(883.7) 79:5.6 </a:t>
            </a:r>
            <a:r>
              <a:rPr sz="1200" spc="-5" dirty="0">
                <a:latin typeface="Times New Roman"/>
                <a:cs typeface="Times New Roman"/>
              </a:rPr>
              <a:t>Centomila anni </a:t>
            </a:r>
            <a:r>
              <a:rPr sz="1200" dirty="0">
                <a:latin typeface="Times New Roman"/>
                <a:cs typeface="Times New Roman"/>
              </a:rPr>
              <a:t>fa le tribù </a:t>
            </a:r>
            <a:r>
              <a:rPr sz="1200" spc="-5" dirty="0">
                <a:latin typeface="Times New Roman"/>
                <a:cs typeface="Times New Roman"/>
              </a:rPr>
              <a:t>decimate </a:t>
            </a:r>
            <a:r>
              <a:rPr sz="1200" dirty="0">
                <a:latin typeface="Times New Roman"/>
                <a:cs typeface="Times New Roman"/>
              </a:rPr>
              <a:t>della razza </a:t>
            </a:r>
            <a:r>
              <a:rPr sz="1200" spc="-5" dirty="0">
                <a:latin typeface="Times New Roman"/>
                <a:cs typeface="Times New Roman"/>
              </a:rPr>
              <a:t>rossa lottavano </a:t>
            </a:r>
            <a:r>
              <a:rPr sz="1200" dirty="0">
                <a:latin typeface="Times New Roman"/>
                <a:cs typeface="Times New Roman"/>
              </a:rPr>
              <a:t>addossate </a:t>
            </a:r>
            <a:r>
              <a:rPr sz="1200" spc="-5" dirty="0">
                <a:latin typeface="Times New Roman"/>
                <a:cs typeface="Times New Roman"/>
              </a:rPr>
              <a:t>all’ultimo ghiacciaio che si </a:t>
            </a:r>
            <a:r>
              <a:rPr sz="1200" dirty="0">
                <a:latin typeface="Times New Roman"/>
                <a:cs typeface="Times New Roman"/>
              </a:rPr>
              <a:t>stava ritirando, e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passaggio terrestre verso est, attraverso </a:t>
            </a:r>
            <a:r>
              <a:rPr sz="1200" dirty="0">
                <a:latin typeface="Times New Roman"/>
                <a:cs typeface="Times New Roman"/>
              </a:rPr>
              <a:t>l’istmo di </a:t>
            </a:r>
            <a:r>
              <a:rPr sz="1200" spc="-5" dirty="0">
                <a:latin typeface="Times New Roman"/>
                <a:cs typeface="Times New Roman"/>
              </a:rPr>
              <a:t>Bering,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praticabile, </a:t>
            </a:r>
            <a:r>
              <a:rPr sz="1200" dirty="0">
                <a:latin typeface="Times New Roman"/>
                <a:cs typeface="Times New Roman"/>
              </a:rPr>
              <a:t>queste tribù non </a:t>
            </a:r>
            <a:r>
              <a:rPr sz="1200" spc="-5" dirty="0">
                <a:latin typeface="Times New Roman"/>
                <a:cs typeface="Times New Roman"/>
              </a:rPr>
              <a:t>tardarono </a:t>
            </a:r>
            <a:r>
              <a:rPr sz="1200" dirty="0">
                <a:latin typeface="Times New Roman"/>
                <a:cs typeface="Times New Roman"/>
              </a:rPr>
              <a:t>a lasciare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rive  inospitali del </a:t>
            </a:r>
            <a:r>
              <a:rPr sz="1200" dirty="0">
                <a:latin typeface="Times New Roman"/>
                <a:cs typeface="Times New Roman"/>
              </a:rPr>
              <a:t>continente </a:t>
            </a:r>
            <a:r>
              <a:rPr sz="1200" spc="-5" dirty="0">
                <a:latin typeface="Times New Roman"/>
                <a:cs typeface="Times New Roman"/>
              </a:rPr>
              <a:t>asiatico.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trascorsi ottantacinquemila anni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quando gli </a:t>
            </a:r>
            <a:r>
              <a:rPr sz="1200" dirty="0">
                <a:latin typeface="Times New Roman"/>
                <a:cs typeface="Times New Roman"/>
              </a:rPr>
              <a:t>ultimi uomini </a:t>
            </a:r>
            <a:r>
              <a:rPr sz="1200" spc="-5" dirty="0">
                <a:latin typeface="Times New Roman"/>
                <a:cs typeface="Times New Roman"/>
              </a:rPr>
              <a:t>rossi </a:t>
            </a:r>
            <a:r>
              <a:rPr sz="1200" dirty="0">
                <a:latin typeface="Times New Roman"/>
                <a:cs typeface="Times New Roman"/>
              </a:rPr>
              <a:t>di razza pura partirono  </a:t>
            </a:r>
            <a:r>
              <a:rPr sz="1200" spc="-5" dirty="0">
                <a:latin typeface="Times New Roman"/>
                <a:cs typeface="Times New Roman"/>
              </a:rPr>
              <a:t>dall’Asia,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loro lunga </a:t>
            </a:r>
            <a:r>
              <a:rPr sz="1200" dirty="0">
                <a:latin typeface="Times New Roman"/>
                <a:cs typeface="Times New Roman"/>
              </a:rPr>
              <a:t>lotta ha </a:t>
            </a:r>
            <a:r>
              <a:rPr sz="1200" spc="-5" dirty="0">
                <a:latin typeface="Times New Roman"/>
                <a:cs typeface="Times New Roman"/>
              </a:rPr>
              <a:t>lasciato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impronta genetica sulla </a:t>
            </a:r>
            <a:r>
              <a:rPr sz="1200" dirty="0">
                <a:latin typeface="Times New Roman"/>
                <a:cs typeface="Times New Roman"/>
              </a:rPr>
              <a:t>vittoriosa </a:t>
            </a:r>
            <a:r>
              <a:rPr sz="1200" spc="-5" dirty="0">
                <a:latin typeface="Times New Roman"/>
                <a:cs typeface="Times New Roman"/>
              </a:rPr>
              <a:t>razza gialla.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popolazioni </a:t>
            </a:r>
            <a:r>
              <a:rPr sz="1200" spc="-5" dirty="0">
                <a:latin typeface="Times New Roman"/>
                <a:cs typeface="Times New Roman"/>
              </a:rPr>
              <a:t>cinesi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nord, 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i </a:t>
            </a:r>
            <a:r>
              <a:rPr sz="1200" spc="-5" dirty="0">
                <a:latin typeface="Times New Roman"/>
                <a:cs typeface="Times New Roman"/>
              </a:rPr>
              <a:t>Siberiani </a:t>
            </a:r>
            <a:r>
              <a:rPr sz="1200" dirty="0">
                <a:latin typeface="Times New Roman"/>
                <a:cs typeface="Times New Roman"/>
              </a:rPr>
              <a:t>andoniti, </a:t>
            </a:r>
            <a:r>
              <a:rPr sz="1200" spc="-5" dirty="0">
                <a:latin typeface="Times New Roman"/>
                <a:cs typeface="Times New Roman"/>
              </a:rPr>
              <a:t>assimilarono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stirpi </a:t>
            </a:r>
            <a:r>
              <a:rPr sz="1200" spc="-5" dirty="0">
                <a:latin typeface="Times New Roman"/>
                <a:cs typeface="Times New Roman"/>
              </a:rPr>
              <a:t>rosse </a:t>
            </a:r>
            <a:r>
              <a:rPr sz="1200" dirty="0">
                <a:latin typeface="Times New Roman"/>
                <a:cs typeface="Times New Roman"/>
              </a:rPr>
              <a:t>e ne </a:t>
            </a:r>
            <a:r>
              <a:rPr sz="1200" spc="-5" dirty="0">
                <a:latin typeface="Times New Roman"/>
                <a:cs typeface="Times New Roman"/>
              </a:rPr>
              <a:t>beneficiarono </a:t>
            </a:r>
            <a:r>
              <a:rPr sz="1200" dirty="0">
                <a:latin typeface="Times New Roman"/>
                <a:cs typeface="Times New Roman"/>
              </a:rPr>
              <a:t>in misura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considerevole.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55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(884.1) 79:5.7 </a:t>
            </a:r>
            <a:r>
              <a:rPr sz="1200" spc="-5" dirty="0">
                <a:latin typeface="Times New Roman"/>
                <a:cs typeface="Times New Roman"/>
              </a:rPr>
              <a:t>Gli Indiani dell’America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entrarono </a:t>
            </a:r>
            <a:r>
              <a:rPr sz="1200" dirty="0">
                <a:latin typeface="Times New Roman"/>
                <a:cs typeface="Times New Roman"/>
              </a:rPr>
              <a:t>mai in contatto </a:t>
            </a:r>
            <a:r>
              <a:rPr sz="1200" spc="-5" dirty="0">
                <a:latin typeface="Times New Roman"/>
                <a:cs typeface="Times New Roman"/>
              </a:rPr>
              <a:t>nemmeno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anditi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Eva,  essendo stati espropriati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terre natali </a:t>
            </a:r>
            <a:r>
              <a:rPr sz="1200" dirty="0">
                <a:latin typeface="Times New Roman"/>
                <a:cs typeface="Times New Roman"/>
              </a:rPr>
              <a:t>asiatiche circa </a:t>
            </a:r>
            <a:r>
              <a:rPr sz="1200" spc="-5" dirty="0">
                <a:latin typeface="Times New Roman"/>
                <a:cs typeface="Times New Roman"/>
              </a:rPr>
              <a:t>cinquantamila anni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Adamo. Durante </a:t>
            </a:r>
            <a:r>
              <a:rPr sz="1200" dirty="0">
                <a:latin typeface="Times New Roman"/>
                <a:cs typeface="Times New Roman"/>
              </a:rPr>
              <a:t>l’epoca </a:t>
            </a:r>
            <a:r>
              <a:rPr sz="1200" spc="-5" dirty="0">
                <a:latin typeface="Times New Roman"/>
                <a:cs typeface="Times New Roman"/>
              </a:rPr>
              <a:t>delle  migrazioni andite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stirpi rosse si stavano spargendo sull’America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 come tribù </a:t>
            </a:r>
            <a:r>
              <a:rPr sz="1200" dirty="0">
                <a:latin typeface="Times New Roman"/>
                <a:cs typeface="Times New Roman"/>
              </a:rPr>
              <a:t>nomadi, </a:t>
            </a:r>
            <a:r>
              <a:rPr sz="1200" spc="-5" dirty="0">
                <a:latin typeface="Times New Roman"/>
                <a:cs typeface="Times New Roman"/>
              </a:rPr>
              <a:t>cacciatori che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praticavano</a:t>
            </a:r>
            <a:endParaRPr sz="1200">
              <a:latin typeface="Times New Roman"/>
              <a:cs typeface="Times New Roman"/>
            </a:endParaRPr>
          </a:p>
          <a:p>
            <a:pPr marL="76200" marR="23050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l’agricoltura </a:t>
            </a:r>
            <a:r>
              <a:rPr sz="1200" dirty="0">
                <a:latin typeface="Times New Roman"/>
                <a:cs typeface="Times New Roman"/>
              </a:rPr>
              <a:t>in misura limitata.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razze e </a:t>
            </a:r>
            <a:r>
              <a:rPr sz="1200" spc="-5" dirty="0">
                <a:latin typeface="Times New Roman"/>
                <a:cs typeface="Times New Roman"/>
              </a:rPr>
              <a:t>questi gruppi culturali rimasero quasi </a:t>
            </a:r>
            <a:r>
              <a:rPr sz="1200" dirty="0">
                <a:latin typeface="Times New Roman"/>
                <a:cs typeface="Times New Roman"/>
              </a:rPr>
              <a:t>completamente isolati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resto del mondo a  </a:t>
            </a:r>
            <a:r>
              <a:rPr sz="1200" spc="-5" dirty="0">
                <a:latin typeface="Times New Roman"/>
                <a:cs typeface="Times New Roman"/>
              </a:rPr>
              <a:t>partire dal loro arrivo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Americhe sino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millennio dell’era cristiana, quando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scoperte dalle </a:t>
            </a:r>
            <a:r>
              <a:rPr sz="1200" spc="5" dirty="0">
                <a:latin typeface="Times New Roman"/>
                <a:cs typeface="Times New Roman"/>
              </a:rPr>
              <a:t>razze  </a:t>
            </a:r>
            <a:r>
              <a:rPr sz="1200" spc="-5" dirty="0">
                <a:latin typeface="Times New Roman"/>
                <a:cs typeface="Times New Roman"/>
              </a:rPr>
              <a:t>bianche d’Europa.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Eschimesi </a:t>
            </a:r>
            <a:r>
              <a:rPr sz="1200" spc="-5" dirty="0">
                <a:latin typeface="Times New Roman"/>
                <a:cs typeface="Times New Roman"/>
              </a:rPr>
              <a:t>furono gli esseri </a:t>
            </a:r>
            <a:r>
              <a:rPr sz="1200" dirty="0">
                <a:latin typeface="Times New Roman"/>
                <a:cs typeface="Times New Roman"/>
              </a:rPr>
              <a:t>più vicini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 bianchi che le </a:t>
            </a:r>
            <a:r>
              <a:rPr sz="1200" spc="5" dirty="0">
                <a:latin typeface="Times New Roman"/>
                <a:cs typeface="Times New Roman"/>
              </a:rPr>
              <a:t>tribù </a:t>
            </a:r>
            <a:r>
              <a:rPr sz="1200" dirty="0">
                <a:latin typeface="Times New Roman"/>
                <a:cs typeface="Times New Roman"/>
              </a:rPr>
              <a:t>nordiche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avessero </a:t>
            </a:r>
            <a:r>
              <a:rPr sz="1200" dirty="0">
                <a:latin typeface="Times New Roman"/>
                <a:cs typeface="Times New Roman"/>
              </a:rPr>
              <a:t>mai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60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(884.2) 79:5.8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gialla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rossa 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sole stirpi umane ad </a:t>
            </a:r>
            <a:r>
              <a:rPr sz="1200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alto grado </a:t>
            </a:r>
            <a:r>
              <a:rPr sz="1200" dirty="0">
                <a:latin typeface="Times New Roman"/>
                <a:cs typeface="Times New Roman"/>
              </a:rPr>
              <a:t>di civiltà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dall’influenza degli  </a:t>
            </a:r>
            <a:r>
              <a:rPr sz="1200" dirty="0">
                <a:latin typeface="Times New Roman"/>
                <a:cs typeface="Times New Roman"/>
              </a:rPr>
              <a:t>Anditi.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più antica cultura amerinda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il centro di Onamonalonton in </a:t>
            </a:r>
            <a:r>
              <a:rPr sz="1200" spc="-5" dirty="0">
                <a:latin typeface="Times New Roman"/>
                <a:cs typeface="Times New Roman"/>
              </a:rPr>
              <a:t>California,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scomparso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055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7874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35.000 </a:t>
            </a:r>
            <a:r>
              <a:rPr sz="1200" spc="-5" dirty="0">
                <a:latin typeface="Times New Roman"/>
                <a:cs typeface="Times New Roman"/>
              </a:rPr>
              <a:t>a.C.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Messico, nell’America Centrale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montagne dell’America del </a:t>
            </a:r>
            <a:r>
              <a:rPr sz="1200" dirty="0">
                <a:latin typeface="Times New Roman"/>
                <a:cs typeface="Times New Roman"/>
              </a:rPr>
              <a:t>Sud </a:t>
            </a:r>
            <a:r>
              <a:rPr sz="1200" spc="-5" dirty="0">
                <a:latin typeface="Times New Roman"/>
                <a:cs typeface="Times New Roman"/>
              </a:rPr>
              <a:t>delle civiltà successive </a:t>
            </a:r>
            <a:r>
              <a:rPr sz="1200" dirty="0">
                <a:latin typeface="Times New Roman"/>
                <a:cs typeface="Times New Roman"/>
              </a:rPr>
              <a:t>e più durevoli </a:t>
            </a:r>
            <a:r>
              <a:rPr sz="1200" spc="5" dirty="0">
                <a:latin typeface="Times New Roman"/>
                <a:cs typeface="Times New Roman"/>
              </a:rPr>
              <a:t>furono  </a:t>
            </a:r>
            <a:r>
              <a:rPr sz="1200" spc="-5" dirty="0">
                <a:latin typeface="Times New Roman"/>
                <a:cs typeface="Times New Roman"/>
              </a:rPr>
              <a:t>fondate </a:t>
            </a:r>
            <a:r>
              <a:rPr sz="1200" dirty="0">
                <a:latin typeface="Times New Roman"/>
                <a:cs typeface="Times New Roman"/>
              </a:rPr>
              <a:t>da una razza </a:t>
            </a:r>
            <a:r>
              <a:rPr sz="1200" spc="-5" dirty="0">
                <a:latin typeface="Times New Roman"/>
                <a:cs typeface="Times New Roman"/>
              </a:rPr>
              <a:t>prevalentemente rossa,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contenente </a:t>
            </a:r>
            <a:r>
              <a:rPr sz="1200" dirty="0">
                <a:latin typeface="Times New Roman"/>
                <a:cs typeface="Times New Roman"/>
              </a:rPr>
              <a:t>una considerevole </a:t>
            </a:r>
            <a:r>
              <a:rPr sz="1200" spc="-5" dirty="0">
                <a:latin typeface="Times New Roman"/>
                <a:cs typeface="Times New Roman"/>
              </a:rPr>
              <a:t>mescolanza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gialla, arancio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blu.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58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(884.3) 79:5.9 </a:t>
            </a:r>
            <a:r>
              <a:rPr sz="1200" spc="-5" dirty="0">
                <a:latin typeface="Times New Roman"/>
                <a:cs typeface="Times New Roman"/>
              </a:rPr>
              <a:t>Queste civiltà furono prodotti evoluzionari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Sangik,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tracce di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andita </a:t>
            </a:r>
            <a:r>
              <a:rPr sz="1200" spc="-5" dirty="0">
                <a:latin typeface="Times New Roman"/>
                <a:cs typeface="Times New Roman"/>
              </a:rPr>
              <a:t>avessero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Perù.  Ad eccezione degli </a:t>
            </a:r>
            <a:r>
              <a:rPr sz="1200" dirty="0">
                <a:latin typeface="Times New Roman"/>
                <a:cs typeface="Times New Roman"/>
              </a:rPr>
              <a:t>Eschimesi </a:t>
            </a:r>
            <a:r>
              <a:rPr sz="1200" spc="-5" dirty="0">
                <a:latin typeface="Times New Roman"/>
                <a:cs typeface="Times New Roman"/>
              </a:rPr>
              <a:t>nell’America </a:t>
            </a:r>
            <a:r>
              <a:rPr sz="1200" dirty="0">
                <a:latin typeface="Times New Roman"/>
                <a:cs typeface="Times New Roman"/>
              </a:rPr>
              <a:t>del Nord e di alcuni </a:t>
            </a:r>
            <a:r>
              <a:rPr sz="1200" spc="-5" dirty="0">
                <a:latin typeface="Times New Roman"/>
                <a:cs typeface="Times New Roman"/>
              </a:rPr>
              <a:t>Anditi polinesiani nell’America del </a:t>
            </a:r>
            <a:r>
              <a:rPr sz="1200" dirty="0">
                <a:latin typeface="Times New Roman"/>
                <a:cs typeface="Times New Roman"/>
              </a:rPr>
              <a:t>Sud, i popoli </a:t>
            </a:r>
            <a:r>
              <a:rPr sz="1200" spc="-5" dirty="0">
                <a:latin typeface="Times New Roman"/>
                <a:cs typeface="Times New Roman"/>
              </a:rPr>
              <a:t>dell’emisfero  occidentale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ebbero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resto del </a:t>
            </a:r>
            <a:r>
              <a:rPr sz="1200" dirty="0">
                <a:latin typeface="Times New Roman"/>
                <a:cs typeface="Times New Roman"/>
              </a:rPr>
              <a:t>mondo sino </a:t>
            </a:r>
            <a:r>
              <a:rPr sz="1200" spc="-5" dirty="0">
                <a:latin typeface="Times New Roman"/>
                <a:cs typeface="Times New Roman"/>
              </a:rPr>
              <a:t>alla fine 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millennio </a:t>
            </a:r>
            <a:r>
              <a:rPr sz="1200" dirty="0">
                <a:latin typeface="Times New Roman"/>
                <a:cs typeface="Times New Roman"/>
              </a:rPr>
              <a:t>dopo Cristo. </a:t>
            </a:r>
            <a:r>
              <a:rPr sz="1200" spc="-5" dirty="0">
                <a:latin typeface="Times New Roman"/>
                <a:cs typeface="Times New Roman"/>
              </a:rPr>
              <a:t>Nel piano </a:t>
            </a:r>
            <a:r>
              <a:rPr sz="1200" dirty="0">
                <a:latin typeface="Times New Roman"/>
                <a:cs typeface="Times New Roman"/>
              </a:rPr>
              <a:t>originale </a:t>
            </a:r>
            <a:r>
              <a:rPr sz="1200" spc="-5" dirty="0">
                <a:latin typeface="Times New Roman"/>
                <a:cs typeface="Times New Roman"/>
              </a:rPr>
              <a:t>dei  Melchizedek per migliorare </a:t>
            </a:r>
            <a:r>
              <a:rPr sz="1200" dirty="0">
                <a:latin typeface="Times New Roman"/>
                <a:cs typeface="Times New Roman"/>
              </a:rPr>
              <a:t>le razze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era stato </a:t>
            </a:r>
            <a:r>
              <a:rPr sz="1200" spc="-5" dirty="0">
                <a:latin typeface="Times New Roman"/>
                <a:cs typeface="Times New Roman"/>
              </a:rPr>
              <a:t>previsto che </a:t>
            </a:r>
            <a:r>
              <a:rPr sz="1200" dirty="0">
                <a:latin typeface="Times New Roman"/>
                <a:cs typeface="Times New Roman"/>
              </a:rPr>
              <a:t>un milione di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linea diretta </a:t>
            </a:r>
            <a:r>
              <a:rPr sz="1200" dirty="0">
                <a:latin typeface="Times New Roman"/>
                <a:cs typeface="Times New Roman"/>
              </a:rPr>
              <a:t>di Adamo </a:t>
            </a:r>
            <a:r>
              <a:rPr sz="1200" spc="-5" dirty="0">
                <a:latin typeface="Times New Roman"/>
                <a:cs typeface="Times New Roman"/>
              </a:rPr>
              <a:t>andassero  ad elevare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delle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Americhe.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L’alba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civiltà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cinese</a:t>
            </a:r>
            <a:endParaRPr sz="16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(884.4) 79:6.1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tempo dopo </a:t>
            </a:r>
            <a:r>
              <a:rPr sz="1200" spc="-5" dirty="0">
                <a:latin typeface="Times New Roman"/>
                <a:cs typeface="Times New Roman"/>
              </a:rPr>
              <a:t>aver sospinto gli </a:t>
            </a:r>
            <a:r>
              <a:rPr sz="1200" dirty="0">
                <a:latin typeface="Times New Roman"/>
                <a:cs typeface="Times New Roman"/>
              </a:rPr>
              <a:t>uomini rossi </a:t>
            </a:r>
            <a:r>
              <a:rPr sz="1200" spc="-5" dirty="0">
                <a:latin typeface="Times New Roman"/>
                <a:cs typeface="Times New Roman"/>
              </a:rPr>
              <a:t>nell’America del Nord, </a:t>
            </a:r>
            <a:r>
              <a:rPr sz="1200" dirty="0">
                <a:latin typeface="Times New Roman"/>
                <a:cs typeface="Times New Roman"/>
              </a:rPr>
              <a:t>i Cinesi in </a:t>
            </a:r>
            <a:r>
              <a:rPr sz="1200" spc="-5" dirty="0">
                <a:latin typeface="Times New Roman"/>
                <a:cs typeface="Times New Roman"/>
              </a:rPr>
              <a:t>espansione cacciarono gli </a:t>
            </a:r>
            <a:r>
              <a:rPr sz="1200" dirty="0">
                <a:latin typeface="Times New Roman"/>
                <a:cs typeface="Times New Roman"/>
              </a:rPr>
              <a:t>Andoniti  </a:t>
            </a:r>
            <a:r>
              <a:rPr sz="1200" spc="-5" dirty="0">
                <a:latin typeface="Times New Roman"/>
                <a:cs typeface="Times New Roman"/>
              </a:rPr>
              <a:t>dalle valli fluviali dell’Asia orientale, spingendoli verso nord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Siberia </a:t>
            </a:r>
            <a:r>
              <a:rPr sz="1200" dirty="0">
                <a:latin typeface="Times New Roman"/>
                <a:cs typeface="Times New Roman"/>
              </a:rPr>
              <a:t>e verso </a:t>
            </a:r>
            <a:r>
              <a:rPr sz="1200" spc="-5" dirty="0">
                <a:latin typeface="Times New Roman"/>
                <a:cs typeface="Times New Roman"/>
              </a:rPr>
              <a:t>ovest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Turkestan,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entrarono </a:t>
            </a:r>
            <a:r>
              <a:rPr sz="1200" dirty="0">
                <a:latin typeface="Times New Roman"/>
                <a:cs typeface="Times New Roman"/>
              </a:rPr>
              <a:t>subito in 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superiore degli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06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(884.5) 79:6.2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Birmania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penisola dell’Indocina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culture dell’India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Cina </a:t>
            </a:r>
            <a:r>
              <a:rPr sz="1200" spc="-5" dirty="0">
                <a:latin typeface="Times New Roman"/>
                <a:cs typeface="Times New Roman"/>
              </a:rPr>
              <a:t>si mescolarono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dettero origine alle </a:t>
            </a:r>
            <a:r>
              <a:rPr sz="1200" dirty="0">
                <a:latin typeface="Times New Roman"/>
                <a:cs typeface="Times New Roman"/>
              </a:rPr>
              <a:t>civiltà 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di quelle </a:t>
            </a:r>
            <a:r>
              <a:rPr sz="1200" spc="-5" dirty="0">
                <a:latin typeface="Times New Roman"/>
                <a:cs typeface="Times New Roman"/>
              </a:rPr>
              <a:t>regioni. Qui </a:t>
            </a:r>
            <a:r>
              <a:rPr sz="1200" dirty="0">
                <a:latin typeface="Times New Roman"/>
                <a:cs typeface="Times New Roman"/>
              </a:rPr>
              <a:t>la razza </a:t>
            </a:r>
            <a:r>
              <a:rPr sz="1200" spc="-5" dirty="0">
                <a:latin typeface="Times New Roman"/>
                <a:cs typeface="Times New Roman"/>
              </a:rPr>
              <a:t>verde scomparsa </a:t>
            </a:r>
            <a:r>
              <a:rPr sz="1200" dirty="0">
                <a:latin typeface="Times New Roman"/>
                <a:cs typeface="Times New Roman"/>
              </a:rPr>
              <a:t>era persistita in proporzione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che in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altra </a:t>
            </a:r>
            <a:r>
              <a:rPr sz="1200" spc="5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98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(884.6) 79:6.3 </a:t>
            </a:r>
            <a:r>
              <a:rPr sz="1200" spc="-5" dirty="0">
                <a:latin typeface="Times New Roman"/>
                <a:cs typeface="Times New Roman"/>
              </a:rPr>
              <a:t>Molte razze differenti occuparono </a:t>
            </a:r>
            <a:r>
              <a:rPr sz="1200" dirty="0">
                <a:latin typeface="Times New Roman"/>
                <a:cs typeface="Times New Roman"/>
              </a:rPr>
              <a:t>le isole </a:t>
            </a:r>
            <a:r>
              <a:rPr sz="1200" spc="-5" dirty="0">
                <a:latin typeface="Times New Roman"/>
                <a:cs typeface="Times New Roman"/>
              </a:rPr>
              <a:t>del Pacifico.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le isole </a:t>
            </a:r>
            <a:r>
              <a:rPr sz="1200" spc="-5" dirty="0">
                <a:latin typeface="Times New Roman"/>
                <a:cs typeface="Times New Roman"/>
              </a:rPr>
              <a:t>meridionali </a:t>
            </a:r>
            <a:r>
              <a:rPr sz="1200" dirty="0">
                <a:latin typeface="Times New Roman"/>
                <a:cs typeface="Times New Roman"/>
              </a:rPr>
              <a:t>allora più </a:t>
            </a:r>
            <a:r>
              <a:rPr sz="1200" spc="-5" dirty="0">
                <a:latin typeface="Times New Roman"/>
                <a:cs typeface="Times New Roman"/>
              </a:rPr>
              <a:t>estese </a:t>
            </a:r>
            <a:r>
              <a:rPr sz="1200" dirty="0">
                <a:latin typeface="Times New Roman"/>
                <a:cs typeface="Times New Roman"/>
              </a:rPr>
              <a:t>furono invase da  popoli </a:t>
            </a:r>
            <a:r>
              <a:rPr sz="1200" spc="-5" dirty="0">
                <a:latin typeface="Times New Roman"/>
                <a:cs typeface="Times New Roman"/>
              </a:rPr>
              <a:t>con alta percentuale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verde e indaco.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isole </a:t>
            </a:r>
            <a:r>
              <a:rPr sz="1200" spc="-5" dirty="0">
                <a:latin typeface="Times New Roman"/>
                <a:cs typeface="Times New Roman"/>
              </a:rPr>
              <a:t>settentrionali furono occupate </a:t>
            </a:r>
            <a:r>
              <a:rPr sz="1200" dirty="0">
                <a:latin typeface="Times New Roman"/>
                <a:cs typeface="Times New Roman"/>
              </a:rPr>
              <a:t>da Andoniti e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con  grandi </a:t>
            </a:r>
            <a:r>
              <a:rPr sz="1200" dirty="0">
                <a:latin typeface="Times New Roman"/>
                <a:cs typeface="Times New Roman"/>
              </a:rPr>
              <a:t>proporzioni di stirpi </a:t>
            </a:r>
            <a:r>
              <a:rPr sz="1200" spc="-5" dirty="0">
                <a:latin typeface="Times New Roman"/>
                <a:cs typeface="Times New Roman"/>
              </a:rPr>
              <a:t>gialle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rosse. Gli </a:t>
            </a:r>
            <a:r>
              <a:rPr sz="1200" dirty="0">
                <a:latin typeface="Times New Roman"/>
                <a:cs typeface="Times New Roman"/>
              </a:rPr>
              <a:t>antenati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giapponese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cacciati dal continente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12.000 </a:t>
            </a:r>
            <a:r>
              <a:rPr sz="1200" spc="-5" dirty="0">
                <a:latin typeface="Times New Roman"/>
                <a:cs typeface="Times New Roman"/>
              </a:rPr>
              <a:t>a.C.,  quando furono sloggiati </a:t>
            </a:r>
            <a:r>
              <a:rPr sz="1200" dirty="0">
                <a:latin typeface="Times New Roman"/>
                <a:cs typeface="Times New Roman"/>
              </a:rPr>
              <a:t>da una potente spinta delle tribù </a:t>
            </a:r>
            <a:r>
              <a:rPr sz="1200" spc="-5" dirty="0">
                <a:latin typeface="Times New Roman"/>
                <a:cs typeface="Times New Roman"/>
              </a:rPr>
              <a:t>nordiche cinesi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scendevano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sud 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esodo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8159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06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tanto dovuto </a:t>
            </a:r>
            <a:r>
              <a:rPr sz="1200" spc="-5" dirty="0">
                <a:latin typeface="Times New Roman"/>
                <a:cs typeface="Times New Roman"/>
              </a:rPr>
              <a:t>alla pressione della </a:t>
            </a:r>
            <a:r>
              <a:rPr sz="1200" dirty="0">
                <a:latin typeface="Times New Roman"/>
                <a:cs typeface="Times New Roman"/>
              </a:rPr>
              <a:t>popolazione </a:t>
            </a:r>
            <a:r>
              <a:rPr sz="1200" spc="-5" dirty="0">
                <a:latin typeface="Times New Roman"/>
                <a:cs typeface="Times New Roman"/>
              </a:rPr>
              <a:t>quanto all’iniziativa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capo che essi finirono per considerare </a:t>
            </a:r>
            <a:r>
              <a:rPr sz="1200" spc="5" dirty="0">
                <a:latin typeface="Times New Roman"/>
                <a:cs typeface="Times New Roman"/>
              </a:rPr>
              <a:t>come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personaggio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(885.1) 79:6.4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dell’India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Levante, </a:t>
            </a:r>
            <a:r>
              <a:rPr sz="1200" dirty="0">
                <a:latin typeface="Times New Roman"/>
                <a:cs typeface="Times New Roman"/>
              </a:rPr>
              <a:t>le tribù vittoriose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gialli stabilirono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centri lungo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  del mare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il corso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fiumi. </a:t>
            </a:r>
            <a:r>
              <a:rPr sz="1200" spc="-5" dirty="0">
                <a:latin typeface="Times New Roman"/>
                <a:cs typeface="Times New Roman"/>
              </a:rPr>
              <a:t>Gli insediamenti costieri ebbero </a:t>
            </a:r>
            <a:r>
              <a:rPr sz="1200" dirty="0">
                <a:latin typeface="Times New Roman"/>
                <a:cs typeface="Times New Roman"/>
              </a:rPr>
              <a:t>vita difficile </a:t>
            </a:r>
            <a:r>
              <a:rPr sz="1200" spc="-5" dirty="0">
                <a:latin typeface="Times New Roman"/>
                <a:cs typeface="Times New Roman"/>
              </a:rPr>
              <a:t>negli anni successivi </a:t>
            </a:r>
            <a:r>
              <a:rPr sz="1200" dirty="0">
                <a:latin typeface="Times New Roman"/>
                <a:cs typeface="Times New Roman"/>
              </a:rPr>
              <a:t>quando le crescenti  inondazioni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mutare del corso dei </a:t>
            </a:r>
            <a:r>
              <a:rPr sz="1200" dirty="0">
                <a:latin typeface="Times New Roman"/>
                <a:cs typeface="Times New Roman"/>
              </a:rPr>
              <a:t>fiumi </a:t>
            </a:r>
            <a:r>
              <a:rPr sz="1200" spc="-5" dirty="0">
                <a:latin typeface="Times New Roman"/>
                <a:cs typeface="Times New Roman"/>
              </a:rPr>
              <a:t>resero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pianura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indifendibili.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(885.2) 79:6.5 </a:t>
            </a:r>
            <a:r>
              <a:rPr sz="1200" spc="-5" dirty="0">
                <a:latin typeface="Times New Roman"/>
                <a:cs typeface="Times New Roman"/>
              </a:rPr>
              <a:t>Ventimila anni fa gli antenati dei </a:t>
            </a:r>
            <a:r>
              <a:rPr sz="1200" dirty="0">
                <a:latin typeface="Times New Roman"/>
                <a:cs typeface="Times New Roman"/>
              </a:rPr>
              <a:t>Cinesi </a:t>
            </a:r>
            <a:r>
              <a:rPr sz="1200" spc="-5" dirty="0">
                <a:latin typeface="Times New Roman"/>
                <a:cs typeface="Times New Roman"/>
              </a:rPr>
              <a:t>avevano costruito </a:t>
            </a:r>
            <a:r>
              <a:rPr sz="1200" dirty="0">
                <a:latin typeface="Times New Roman"/>
                <a:cs typeface="Times New Roman"/>
              </a:rPr>
              <a:t>una dozzina di </a:t>
            </a:r>
            <a:r>
              <a:rPr sz="1200" spc="-5" dirty="0">
                <a:latin typeface="Times New Roman"/>
                <a:cs typeface="Times New Roman"/>
              </a:rPr>
              <a:t>grandi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e d’insegnamento  </a:t>
            </a:r>
            <a:r>
              <a:rPr sz="1200" spc="-5" dirty="0">
                <a:latin typeface="Times New Roman"/>
                <a:cs typeface="Times New Roman"/>
              </a:rPr>
              <a:t>primitivi, specialmente 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Fiume </a:t>
            </a:r>
            <a:r>
              <a:rPr sz="1200" dirty="0">
                <a:latin typeface="Times New Roman"/>
                <a:cs typeface="Times New Roman"/>
              </a:rPr>
              <a:t>Giallo e lo Yang-tze. E </a:t>
            </a:r>
            <a:r>
              <a:rPr sz="1200" spc="-5" dirty="0">
                <a:latin typeface="Times New Roman"/>
                <a:cs typeface="Times New Roman"/>
              </a:rPr>
              <a:t>ben presto questi centri cominciarono ad essere rinforzati </a:t>
            </a:r>
            <a:r>
              <a:rPr sz="1200" dirty="0">
                <a:latin typeface="Times New Roman"/>
                <a:cs typeface="Times New Roman"/>
              </a:rPr>
              <a:t>dall’arrivo  di una </a:t>
            </a:r>
            <a:r>
              <a:rPr sz="1200" spc="-5" dirty="0">
                <a:latin typeface="Times New Roman"/>
                <a:cs typeface="Times New Roman"/>
              </a:rPr>
              <a:t>corrente ininterrotta </a:t>
            </a:r>
            <a:r>
              <a:rPr sz="1200" dirty="0">
                <a:latin typeface="Times New Roman"/>
                <a:cs typeface="Times New Roman"/>
              </a:rPr>
              <a:t>di popolazioni </a:t>
            </a:r>
            <a:r>
              <a:rPr sz="1200" spc="-5" dirty="0">
                <a:latin typeface="Times New Roman"/>
                <a:cs typeface="Times New Roman"/>
              </a:rPr>
              <a:t>miste superiori provenienti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Sinkiang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Tibet.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migrazione dal Tibet </a:t>
            </a:r>
            <a:r>
              <a:rPr sz="1200" spc="10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valle dello Yang-tze </a:t>
            </a:r>
            <a:r>
              <a:rPr sz="1200" dirty="0">
                <a:latin typeface="Times New Roman"/>
                <a:cs typeface="Times New Roman"/>
              </a:rPr>
              <a:t>non fu </a:t>
            </a:r>
            <a:r>
              <a:rPr sz="1200" spc="-5" dirty="0">
                <a:latin typeface="Times New Roman"/>
                <a:cs typeface="Times New Roman"/>
              </a:rPr>
              <a:t>così estesa come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nord, né i centri </a:t>
            </a:r>
            <a:r>
              <a:rPr sz="1200" spc="-5" dirty="0">
                <a:latin typeface="Times New Roman"/>
                <a:cs typeface="Times New Roman"/>
              </a:rPr>
              <a:t>tibetani erano così </a:t>
            </a:r>
            <a:r>
              <a:rPr sz="1200" dirty="0">
                <a:latin typeface="Times New Roman"/>
                <a:cs typeface="Times New Roman"/>
              </a:rPr>
              <a:t>avanzati </a:t>
            </a:r>
            <a:r>
              <a:rPr sz="1200" spc="-5" dirty="0">
                <a:latin typeface="Times New Roman"/>
                <a:cs typeface="Times New Roman"/>
              </a:rPr>
              <a:t>come quelli del bacino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Tarim. Ma </a:t>
            </a:r>
            <a:r>
              <a:rPr sz="1200" dirty="0">
                <a:latin typeface="Times New Roman"/>
                <a:cs typeface="Times New Roman"/>
              </a:rPr>
              <a:t>i due movimenti </a:t>
            </a:r>
            <a:r>
              <a:rPr sz="1200" spc="-5" dirty="0">
                <a:latin typeface="Times New Roman"/>
                <a:cs typeface="Times New Roman"/>
              </a:rPr>
              <a:t>portarono </a:t>
            </a:r>
            <a:r>
              <a:rPr sz="1200" dirty="0">
                <a:latin typeface="Times New Roman"/>
                <a:cs typeface="Times New Roman"/>
              </a:rPr>
              <a:t>una certa quantità di </a:t>
            </a:r>
            <a:r>
              <a:rPr sz="1200" spc="-5" dirty="0">
                <a:latin typeface="Times New Roman"/>
                <a:cs typeface="Times New Roman"/>
              </a:rPr>
              <a:t>sangue andita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est negli </a:t>
            </a:r>
            <a:r>
              <a:rPr sz="1200" dirty="0">
                <a:latin typeface="Times New Roman"/>
                <a:cs typeface="Times New Roman"/>
              </a:rPr>
              <a:t>insediamenti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fluviali.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(885.3) 79:6.6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superiorità dell’antica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gialla </a:t>
            </a:r>
            <a:r>
              <a:rPr sz="1200" dirty="0">
                <a:latin typeface="Times New Roman"/>
                <a:cs typeface="Times New Roman"/>
              </a:rPr>
              <a:t>era dovuta a </a:t>
            </a:r>
            <a:r>
              <a:rPr sz="1200" spc="-5" dirty="0">
                <a:latin typeface="Times New Roman"/>
                <a:cs typeface="Times New Roman"/>
              </a:rPr>
              <a:t>quattro grandi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fattori: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33400" marR="5334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(885.4) 79:6.7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Genetico. </a:t>
            </a:r>
            <a:r>
              <a:rPr sz="1200" spc="-5" dirty="0">
                <a:latin typeface="Times New Roman"/>
                <a:cs typeface="Times New Roman"/>
              </a:rPr>
              <a:t>Contrariamente ai loro </a:t>
            </a:r>
            <a:r>
              <a:rPr sz="1200" dirty="0">
                <a:latin typeface="Times New Roman"/>
                <a:cs typeface="Times New Roman"/>
              </a:rPr>
              <a:t>cugini blu </a:t>
            </a:r>
            <a:r>
              <a:rPr sz="1200" spc="-5" dirty="0">
                <a:latin typeface="Times New Roman"/>
                <a:cs typeface="Times New Roman"/>
              </a:rPr>
              <a:t>d’Europa,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gialla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rossa erano sfuggite </a:t>
            </a:r>
            <a:r>
              <a:rPr sz="1200" dirty="0">
                <a:latin typeface="Times New Roman"/>
                <a:cs typeface="Times New Roman"/>
              </a:rPr>
              <a:t>in larga  misura </a:t>
            </a:r>
            <a:r>
              <a:rPr sz="1200" spc="-5" dirty="0">
                <a:latin typeface="Times New Roman"/>
                <a:cs typeface="Times New Roman"/>
              </a:rPr>
              <a:t>alla mescolanza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ceppi umani </a:t>
            </a:r>
            <a:r>
              <a:rPr sz="1200" dirty="0">
                <a:latin typeface="Times New Roman"/>
                <a:cs typeface="Times New Roman"/>
              </a:rPr>
              <a:t>degradati. I Cinesi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nord, </a:t>
            </a:r>
            <a:r>
              <a:rPr sz="1200" spc="-5" dirty="0">
                <a:latin typeface="Times New Roman"/>
                <a:cs typeface="Times New Roman"/>
              </a:rPr>
              <a:t>già rinforzati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piccoli </a:t>
            </a:r>
            <a:r>
              <a:rPr sz="1200" dirty="0">
                <a:latin typeface="Times New Roman"/>
                <a:cs typeface="Times New Roman"/>
              </a:rPr>
              <a:t>apporti delle stirpi  </a:t>
            </a:r>
            <a:r>
              <a:rPr sz="1200" spc="-5" dirty="0">
                <a:latin typeface="Times New Roman"/>
                <a:cs typeface="Times New Roman"/>
              </a:rPr>
              <a:t>superiori rosse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andoniche, beneficiarono </a:t>
            </a:r>
            <a:r>
              <a:rPr sz="1200" dirty="0">
                <a:latin typeface="Times New Roman"/>
                <a:cs typeface="Times New Roman"/>
              </a:rPr>
              <a:t>presto di un considerevole influsso di </a:t>
            </a:r>
            <a:r>
              <a:rPr sz="1200" spc="-5" dirty="0">
                <a:latin typeface="Times New Roman"/>
                <a:cs typeface="Times New Roman"/>
              </a:rPr>
              <a:t>sangue andita. </a:t>
            </a:r>
            <a:r>
              <a:rPr sz="1200" dirty="0">
                <a:latin typeface="Times New Roman"/>
                <a:cs typeface="Times New Roman"/>
              </a:rPr>
              <a:t>I Cinesi </a:t>
            </a:r>
            <a:r>
              <a:rPr sz="1200" spc="-5" dirty="0">
                <a:latin typeface="Times New Roman"/>
                <a:cs typeface="Times New Roman"/>
              </a:rPr>
              <a:t>del sud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furono altrettanto </a:t>
            </a:r>
            <a:r>
              <a:rPr sz="1200" dirty="0">
                <a:latin typeface="Times New Roman"/>
                <a:cs typeface="Times New Roman"/>
              </a:rPr>
              <a:t>favoriti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aspetto, ed avevano sofferto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per l’assorbimento </a:t>
            </a:r>
            <a:r>
              <a:rPr sz="1200" dirty="0">
                <a:latin typeface="Times New Roman"/>
                <a:cs typeface="Times New Roman"/>
              </a:rPr>
              <a:t>della razza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verde,</a:t>
            </a:r>
            <a:endParaRPr sz="1200">
              <a:latin typeface="Times New Roman"/>
              <a:cs typeface="Times New Roman"/>
            </a:endParaRPr>
          </a:p>
          <a:p>
            <a:pPr marL="533400" marR="6038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furono </a:t>
            </a:r>
            <a:r>
              <a:rPr sz="1200" dirty="0">
                <a:latin typeface="Times New Roman"/>
                <a:cs typeface="Times New Roman"/>
              </a:rPr>
              <a:t>ulteriormente indeboliti </a:t>
            </a:r>
            <a:r>
              <a:rPr sz="1200" spc="-5" dirty="0">
                <a:latin typeface="Times New Roman"/>
                <a:cs typeface="Times New Roman"/>
              </a:rPr>
              <a:t>dall’infiltrazione delle ondate </a:t>
            </a:r>
            <a:r>
              <a:rPr sz="1200" dirty="0">
                <a:latin typeface="Times New Roman"/>
                <a:cs typeface="Times New Roman"/>
              </a:rPr>
              <a:t>di popoli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cacciati </a:t>
            </a:r>
            <a:r>
              <a:rPr sz="1200" spc="-5" dirty="0">
                <a:latin typeface="Times New Roman"/>
                <a:cs typeface="Times New Roman"/>
              </a:rPr>
              <a:t>dall’India  dall’invasione dravidica-andita.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in Cina c’è una </a:t>
            </a:r>
            <a:r>
              <a:rPr sz="1200" spc="-5" dirty="0">
                <a:latin typeface="Times New Roman"/>
                <a:cs typeface="Times New Roman"/>
              </a:rPr>
              <a:t>netta </a:t>
            </a:r>
            <a:r>
              <a:rPr sz="1200" dirty="0">
                <a:latin typeface="Times New Roman"/>
                <a:cs typeface="Times New Roman"/>
              </a:rPr>
              <a:t>differenza tra le </a:t>
            </a:r>
            <a:r>
              <a:rPr sz="1200" spc="-5" dirty="0">
                <a:latin typeface="Times New Roman"/>
                <a:cs typeface="Times New Roman"/>
              </a:rPr>
              <a:t>razze del </a:t>
            </a:r>
            <a:r>
              <a:rPr sz="1200" dirty="0">
                <a:latin typeface="Times New Roman"/>
                <a:cs typeface="Times New Roman"/>
              </a:rPr>
              <a:t>nord e quelle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sud.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188834" cy="3545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(885.5) 79:6.8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Sociale.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gialla apprese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valore della </a:t>
            </a:r>
            <a:r>
              <a:rPr sz="1200" dirty="0">
                <a:latin typeface="Times New Roman"/>
                <a:cs typeface="Times New Roman"/>
              </a:rPr>
              <a:t>pace tra i </a:t>
            </a:r>
            <a:r>
              <a:rPr sz="1200" spc="-5" dirty="0">
                <a:latin typeface="Times New Roman"/>
                <a:cs typeface="Times New Roman"/>
              </a:rPr>
              <a:t>propri </a:t>
            </a:r>
            <a:r>
              <a:rPr sz="1200" dirty="0">
                <a:latin typeface="Times New Roman"/>
                <a:cs typeface="Times New Roman"/>
              </a:rPr>
              <a:t>componenti. </a:t>
            </a:r>
            <a:r>
              <a:rPr sz="1200" spc="-15" dirty="0">
                <a:latin typeface="Times New Roman"/>
                <a:cs typeface="Times New Roman"/>
              </a:rPr>
              <a:t>Il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pacifico </a:t>
            </a:r>
            <a:r>
              <a:rPr sz="1200" spc="-5" dirty="0">
                <a:latin typeface="Times New Roman"/>
                <a:cs typeface="Times New Roman"/>
              </a:rPr>
              <a:t>contribuì all’aumento della </a:t>
            </a:r>
            <a:r>
              <a:rPr sz="1200" dirty="0">
                <a:latin typeface="Times New Roman"/>
                <a:cs typeface="Times New Roman"/>
              </a:rPr>
              <a:t>popolazione in modo da </a:t>
            </a:r>
            <a:r>
              <a:rPr sz="1200" spc="-5" dirty="0">
                <a:latin typeface="Times New Roman"/>
                <a:cs typeface="Times New Roman"/>
              </a:rPr>
              <a:t>assicurare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diffusione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tra  molti </a:t>
            </a:r>
            <a:r>
              <a:rPr sz="1200" spc="-5" dirty="0">
                <a:latin typeface="Times New Roman"/>
                <a:cs typeface="Times New Roman"/>
              </a:rPr>
              <a:t>milioni </a:t>
            </a:r>
            <a:r>
              <a:rPr sz="1200" dirty="0">
                <a:latin typeface="Times New Roman"/>
                <a:cs typeface="Times New Roman"/>
              </a:rPr>
              <a:t>d’individui.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25.000 al 5.000 </a:t>
            </a:r>
            <a:r>
              <a:rPr sz="1200" spc="-5" dirty="0">
                <a:latin typeface="Times New Roman"/>
                <a:cs typeface="Times New Roman"/>
              </a:rPr>
              <a:t>a.C.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massa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elevata su Urantia fu nella </a:t>
            </a:r>
            <a:r>
              <a:rPr sz="1200" dirty="0">
                <a:latin typeface="Times New Roman"/>
                <a:cs typeface="Times New Roman"/>
              </a:rPr>
              <a:t>Cina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settentrionale.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gialli furono </a:t>
            </a:r>
            <a:r>
              <a:rPr sz="1200" dirty="0">
                <a:latin typeface="Times New Roman"/>
                <a:cs typeface="Times New Roman"/>
              </a:rPr>
              <a:t>i primi a </a:t>
            </a:r>
            <a:r>
              <a:rPr sz="1200" spc="-5" dirty="0">
                <a:latin typeface="Times New Roman"/>
                <a:cs typeface="Times New Roman"/>
              </a:rPr>
              <a:t>realizzare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solidarietà </a:t>
            </a:r>
            <a:r>
              <a:rPr sz="1200" dirty="0">
                <a:latin typeface="Times New Roman"/>
                <a:cs typeface="Times New Roman"/>
              </a:rPr>
              <a:t>razziale — i primi 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civiltà culturale, 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politica su vasta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scala.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25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(885.6) 79:6.9 </a:t>
            </a:r>
            <a:r>
              <a:rPr sz="1200" dirty="0">
                <a:latin typeface="Times New Roman"/>
                <a:cs typeface="Times New Roman"/>
              </a:rPr>
              <a:t>I Cinesi di 15.000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a.C. </a:t>
            </a:r>
            <a:r>
              <a:rPr sz="1200" spc="-5" dirty="0">
                <a:latin typeface="Times New Roman"/>
                <a:cs typeface="Times New Roman"/>
              </a:rPr>
              <a:t>erano militaristi aggressivi;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stati </a:t>
            </a:r>
            <a:r>
              <a:rPr sz="1200" dirty="0">
                <a:latin typeface="Times New Roman"/>
                <a:cs typeface="Times New Roman"/>
              </a:rPr>
              <a:t>indeboliti da </a:t>
            </a:r>
            <a:r>
              <a:rPr sz="1200" spc="-5" dirty="0">
                <a:latin typeface="Times New Roman"/>
                <a:cs typeface="Times New Roman"/>
              </a:rPr>
              <a:t>un’eccessiva  venerazione </a:t>
            </a:r>
            <a:r>
              <a:rPr sz="1200" dirty="0">
                <a:latin typeface="Times New Roman"/>
                <a:cs typeface="Times New Roman"/>
              </a:rPr>
              <a:t>per il passato, </a:t>
            </a:r>
            <a:r>
              <a:rPr sz="1200" spc="-5" dirty="0">
                <a:latin typeface="Times New Roman"/>
                <a:cs typeface="Times New Roman"/>
              </a:rPr>
              <a:t>ed essendo meno </a:t>
            </a:r>
            <a:r>
              <a:rPr sz="1200" dirty="0">
                <a:latin typeface="Times New Roman"/>
                <a:cs typeface="Times New Roman"/>
              </a:rPr>
              <a:t>di dodici milioni, </a:t>
            </a:r>
            <a:r>
              <a:rPr sz="1200" spc="-5" dirty="0">
                <a:latin typeface="Times New Roman"/>
                <a:cs typeface="Times New Roman"/>
              </a:rPr>
              <a:t>formavano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corpo compatto </a:t>
            </a:r>
            <a:r>
              <a:rPr sz="1200" dirty="0">
                <a:latin typeface="Times New Roman"/>
                <a:cs typeface="Times New Roman"/>
              </a:rPr>
              <a:t>che parlava la </a:t>
            </a:r>
            <a:r>
              <a:rPr sz="1200" spc="-5" dirty="0">
                <a:latin typeface="Times New Roman"/>
                <a:cs typeface="Times New Roman"/>
              </a:rPr>
              <a:t>stessa  lingua. Durante quest’epoca essi costruirono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nazione, molto più unita </a:t>
            </a:r>
            <a:r>
              <a:rPr sz="1200" spc="-5" dirty="0">
                <a:latin typeface="Times New Roman"/>
                <a:cs typeface="Times New Roman"/>
              </a:rPr>
              <a:t>ed omogenea </a:t>
            </a:r>
            <a:r>
              <a:rPr sz="1200" dirty="0">
                <a:latin typeface="Times New Roman"/>
                <a:cs typeface="Times New Roman"/>
              </a:rPr>
              <a:t>delle loro unioni  </a:t>
            </a:r>
            <a:r>
              <a:rPr sz="1200" spc="-5" dirty="0">
                <a:latin typeface="Times New Roman"/>
                <a:cs typeface="Times New Roman"/>
              </a:rPr>
              <a:t>politiche dei tempi</a:t>
            </a:r>
            <a:r>
              <a:rPr sz="1200" dirty="0">
                <a:latin typeface="Times New Roman"/>
                <a:cs typeface="Times New Roman"/>
              </a:rPr>
              <a:t> storici.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30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(885.7) 79:6.10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Spirituale. </a:t>
            </a:r>
            <a:r>
              <a:rPr sz="1200" spc="-5" dirty="0">
                <a:latin typeface="Times New Roman"/>
                <a:cs typeface="Times New Roman"/>
              </a:rPr>
              <a:t>Durante l’epoca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migrazioni andite </a:t>
            </a:r>
            <a:r>
              <a:rPr sz="1200" dirty="0">
                <a:latin typeface="Times New Roman"/>
                <a:cs typeface="Times New Roman"/>
              </a:rPr>
              <a:t>i Cinesi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tra i popoli più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adesione al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dell’Unica </a:t>
            </a:r>
            <a:r>
              <a:rPr sz="1200" dirty="0">
                <a:latin typeface="Times New Roman"/>
                <a:cs typeface="Times New Roman"/>
              </a:rPr>
              <a:t>Verità proclamata da </a:t>
            </a:r>
            <a:r>
              <a:rPr sz="1200" spc="-5" dirty="0">
                <a:latin typeface="Times New Roman"/>
                <a:cs typeface="Times New Roman"/>
              </a:rPr>
              <a:t>Singlangton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manteneva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della maggior </a:t>
            </a:r>
            <a:r>
              <a:rPr sz="1200" dirty="0">
                <a:latin typeface="Times New Roman"/>
                <a:cs typeface="Times New Roman"/>
              </a:rPr>
              <a:t>parte  </a:t>
            </a:r>
            <a:r>
              <a:rPr sz="1200" spc="-5" dirty="0">
                <a:latin typeface="Times New Roman"/>
                <a:cs typeface="Times New Roman"/>
              </a:rPr>
              <a:t>delle altre </a:t>
            </a:r>
            <a:r>
              <a:rPr sz="1200" dirty="0">
                <a:latin typeface="Times New Roman"/>
                <a:cs typeface="Times New Roman"/>
              </a:rPr>
              <a:t>razze.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stimolo di una </a:t>
            </a:r>
            <a:r>
              <a:rPr sz="1200" spc="-5" dirty="0">
                <a:latin typeface="Times New Roman"/>
                <a:cs typeface="Times New Roman"/>
              </a:rPr>
              <a:t>religione progressiva ed </a:t>
            </a:r>
            <a:r>
              <a:rPr sz="1200" dirty="0">
                <a:latin typeface="Times New Roman"/>
                <a:cs typeface="Times New Roman"/>
              </a:rPr>
              <a:t>avanzata è spesso un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decisivo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sviluppo  </a:t>
            </a:r>
            <a:r>
              <a:rPr sz="1200" spc="-5" dirty="0">
                <a:latin typeface="Times New Roman"/>
                <a:cs typeface="Times New Roman"/>
              </a:rPr>
              <a:t>culturale. Mentre l’India languiva,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Cina </a:t>
            </a:r>
            <a:r>
              <a:rPr sz="1200" spc="-5" dirty="0">
                <a:latin typeface="Times New Roman"/>
                <a:cs typeface="Times New Roman"/>
              </a:rPr>
              <a:t>andava avanti sotto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stimolo vivificante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in cui la </a:t>
            </a:r>
            <a:r>
              <a:rPr sz="1200" spc="-5" dirty="0">
                <a:latin typeface="Times New Roman"/>
                <a:cs typeface="Times New Roman"/>
              </a:rPr>
              <a:t>verità  era gelosamente </a:t>
            </a:r>
            <a:r>
              <a:rPr sz="1200" dirty="0">
                <a:latin typeface="Times New Roman"/>
                <a:cs typeface="Times New Roman"/>
              </a:rPr>
              <a:t>custodita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suprema.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57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(885.8) 79:6.11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della verità provocava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l’esplorazione </a:t>
            </a:r>
            <a:r>
              <a:rPr sz="1200" dirty="0">
                <a:latin typeface="Times New Roman"/>
                <a:cs typeface="Times New Roman"/>
              </a:rPr>
              <a:t>intrepida </a:t>
            </a:r>
            <a:r>
              <a:rPr sz="1200" spc="-5" dirty="0">
                <a:latin typeface="Times New Roman"/>
                <a:cs typeface="Times New Roman"/>
              </a:rPr>
              <a:t>delle leggi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dei  potenziali </a:t>
            </a:r>
            <a:r>
              <a:rPr sz="1200" spc="-5" dirty="0">
                <a:latin typeface="Times New Roman"/>
                <a:cs typeface="Times New Roman"/>
              </a:rPr>
              <a:t>dell’umanità. </a:t>
            </a:r>
            <a:r>
              <a:rPr sz="1200" dirty="0">
                <a:latin typeface="Times New Roman"/>
                <a:cs typeface="Times New Roman"/>
              </a:rPr>
              <a:t>I Cinesi di </a:t>
            </a:r>
            <a:r>
              <a:rPr sz="1200" spc="-5" dirty="0">
                <a:latin typeface="Times New Roman"/>
                <a:cs typeface="Times New Roman"/>
              </a:rPr>
              <a:t>seimila anni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degli ardenti </a:t>
            </a:r>
            <a:r>
              <a:rPr sz="1200" dirty="0">
                <a:latin typeface="Times New Roman"/>
                <a:cs typeface="Times New Roman"/>
              </a:rPr>
              <a:t>e dinamici studiosi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ricerca  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8484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46100" marR="5740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(885.9) 79:6.12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Geografico.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Cina è </a:t>
            </a:r>
            <a:r>
              <a:rPr sz="1200" spc="-5" dirty="0">
                <a:latin typeface="Times New Roman"/>
                <a:cs typeface="Times New Roman"/>
              </a:rPr>
              <a:t>protetta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montagne ad ovest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dall’Oceano Pacifico ad est. </a:t>
            </a:r>
            <a:r>
              <a:rPr sz="1200" dirty="0">
                <a:latin typeface="Times New Roman"/>
                <a:cs typeface="Times New Roman"/>
              </a:rPr>
              <a:t>Solo a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la  via è aperta </a:t>
            </a:r>
            <a:r>
              <a:rPr sz="1200" spc="-5" dirty="0">
                <a:latin typeface="Times New Roman"/>
                <a:cs typeface="Times New Roman"/>
              </a:rPr>
              <a:t>agli attacchi,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tempi degli </a:t>
            </a:r>
            <a:r>
              <a:rPr sz="1200" dirty="0">
                <a:latin typeface="Times New Roman"/>
                <a:cs typeface="Times New Roman"/>
              </a:rPr>
              <a:t>uomini rossi </a:t>
            </a:r>
            <a:r>
              <a:rPr sz="1200" spc="-5" dirty="0">
                <a:latin typeface="Times New Roman"/>
                <a:cs typeface="Times New Roman"/>
              </a:rPr>
              <a:t>all’arrivo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successivi discendenti degli </a:t>
            </a:r>
            <a:r>
              <a:rPr sz="1200" dirty="0">
                <a:latin typeface="Times New Roman"/>
                <a:cs typeface="Times New Roman"/>
              </a:rPr>
              <a:t>Anditi il nord non  fu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alcuna razza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aggressiva.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621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(886.1) 79:6.13 </a:t>
            </a:r>
            <a:r>
              <a:rPr sz="1200" dirty="0">
                <a:latin typeface="Times New Roman"/>
                <a:cs typeface="Times New Roman"/>
              </a:rPr>
              <a:t>E senza le </a:t>
            </a:r>
            <a:r>
              <a:rPr sz="1200" spc="-5" dirty="0">
                <a:latin typeface="Times New Roman"/>
                <a:cs typeface="Times New Roman"/>
              </a:rPr>
              <a:t>barriere </a:t>
            </a:r>
            <a:r>
              <a:rPr sz="1200" dirty="0">
                <a:latin typeface="Times New Roman"/>
                <a:cs typeface="Times New Roman"/>
              </a:rPr>
              <a:t>montuose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successivo </a:t>
            </a:r>
            <a:r>
              <a:rPr sz="1200" spc="-5" dirty="0">
                <a:latin typeface="Times New Roman"/>
                <a:cs typeface="Times New Roman"/>
              </a:rPr>
              <a:t>declino della sua cultura spirituale,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razza gialla avrebbe indubbiamente  attratto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degli emigranti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Turkestan ed avrebbe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sicuro </a:t>
            </a:r>
            <a:r>
              <a:rPr sz="1200" dirty="0">
                <a:latin typeface="Times New Roman"/>
                <a:cs typeface="Times New Roman"/>
              </a:rPr>
              <a:t>dominato </a:t>
            </a:r>
            <a:r>
              <a:rPr sz="1200" spc="-5" dirty="0">
                <a:latin typeface="Times New Roman"/>
                <a:cs typeface="Times New Roman"/>
              </a:rPr>
              <a:t>rapidamente </a:t>
            </a:r>
            <a:r>
              <a:rPr sz="1200" dirty="0">
                <a:latin typeface="Times New Roman"/>
                <a:cs typeface="Times New Roman"/>
              </a:rPr>
              <a:t>la civiltà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Anditi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entrano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Cina</a:t>
            </a:r>
            <a:endParaRPr sz="16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(886.2) 79:7.1 </a:t>
            </a:r>
            <a:r>
              <a:rPr sz="1200" spc="-5" dirty="0">
                <a:latin typeface="Times New Roman"/>
                <a:cs typeface="Times New Roman"/>
              </a:rPr>
              <a:t>Circa quindicimila anni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superavano </a:t>
            </a:r>
            <a:r>
              <a:rPr sz="1200" dirty="0">
                <a:latin typeface="Times New Roman"/>
                <a:cs typeface="Times New Roman"/>
              </a:rPr>
              <a:t>in numero </a:t>
            </a:r>
            <a:r>
              <a:rPr sz="1200" spc="-5" dirty="0">
                <a:latin typeface="Times New Roman"/>
                <a:cs typeface="Times New Roman"/>
              </a:rPr>
              <a:t>considerevole </a:t>
            </a:r>
            <a:r>
              <a:rPr sz="1200" dirty="0">
                <a:latin typeface="Times New Roman"/>
                <a:cs typeface="Times New Roman"/>
              </a:rPr>
              <a:t>il valico di Ti </a:t>
            </a:r>
            <a:r>
              <a:rPr sz="1200" spc="-5" dirty="0">
                <a:latin typeface="Times New Roman"/>
                <a:cs typeface="Times New Roman"/>
              </a:rPr>
              <a:t>Tao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diffondevano </a:t>
            </a:r>
            <a:r>
              <a:rPr sz="1200" dirty="0">
                <a:latin typeface="Times New Roman"/>
                <a:cs typeface="Times New Roman"/>
              </a:rPr>
              <a:t>nella valle  </a:t>
            </a:r>
            <a:r>
              <a:rPr sz="1200" spc="-5" dirty="0">
                <a:latin typeface="Times New Roman"/>
                <a:cs typeface="Times New Roman"/>
              </a:rPr>
              <a:t>superiore del Fiume Giallo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insediamenti cinesi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Kansu.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spinsero subito verso </a:t>
            </a:r>
            <a:r>
              <a:rPr sz="1200" dirty="0">
                <a:latin typeface="Times New Roman"/>
                <a:cs typeface="Times New Roman"/>
              </a:rPr>
              <a:t>est </a:t>
            </a:r>
            <a:r>
              <a:rPr sz="1200" spc="-5" dirty="0">
                <a:latin typeface="Times New Roman"/>
                <a:cs typeface="Times New Roman"/>
              </a:rPr>
              <a:t>nell’Honan,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spc="5" dirty="0">
                <a:latin typeface="Times New Roman"/>
                <a:cs typeface="Times New Roman"/>
              </a:rPr>
              <a:t>situati </a:t>
            </a:r>
            <a:r>
              <a:rPr sz="1200" spc="-5" dirty="0">
                <a:latin typeface="Times New Roman"/>
                <a:cs typeface="Times New Roman"/>
              </a:rPr>
              <a:t>gli  insediamenti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progressivi. Questa infiltrazione proveniente </a:t>
            </a:r>
            <a:r>
              <a:rPr sz="1200" dirty="0">
                <a:latin typeface="Times New Roman"/>
                <a:cs typeface="Times New Roman"/>
              </a:rPr>
              <a:t>da ovest era metà </a:t>
            </a:r>
            <a:r>
              <a:rPr sz="1200" spc="-5" dirty="0">
                <a:latin typeface="Times New Roman"/>
                <a:cs typeface="Times New Roman"/>
              </a:rPr>
              <a:t>andonita </a:t>
            </a:r>
            <a:r>
              <a:rPr sz="1200" dirty="0">
                <a:latin typeface="Times New Roman"/>
                <a:cs typeface="Times New Roman"/>
              </a:rPr>
              <a:t>e metà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0489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(886.3) 79:7.2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settentrionali di </a:t>
            </a:r>
            <a:r>
              <a:rPr sz="1200" spc="-5" dirty="0">
                <a:latin typeface="Times New Roman"/>
                <a:cs typeface="Times New Roman"/>
              </a:rPr>
              <a:t>cultura situati 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Fiume </a:t>
            </a:r>
            <a:r>
              <a:rPr sz="1200" dirty="0">
                <a:latin typeface="Times New Roman"/>
                <a:cs typeface="Times New Roman"/>
              </a:rPr>
              <a:t>Giallo </a:t>
            </a:r>
            <a:r>
              <a:rPr sz="1200" spc="-5" dirty="0">
                <a:latin typeface="Times New Roman"/>
                <a:cs typeface="Times New Roman"/>
              </a:rPr>
              <a:t>erano sempre </a:t>
            </a:r>
            <a:r>
              <a:rPr sz="1200" dirty="0">
                <a:latin typeface="Times New Roman"/>
                <a:cs typeface="Times New Roman"/>
              </a:rPr>
              <a:t>stati più </a:t>
            </a:r>
            <a:r>
              <a:rPr sz="1200" spc="-5" dirty="0">
                <a:latin typeface="Times New Roman"/>
                <a:cs typeface="Times New Roman"/>
              </a:rPr>
              <a:t>progressivi </a:t>
            </a:r>
            <a:r>
              <a:rPr sz="1200" dirty="0">
                <a:latin typeface="Times New Roman"/>
                <a:cs typeface="Times New Roman"/>
              </a:rPr>
              <a:t>rispetto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insediamenti  </a:t>
            </a:r>
            <a:r>
              <a:rPr sz="1200" spc="-5" dirty="0">
                <a:latin typeface="Times New Roman"/>
                <a:cs typeface="Times New Roman"/>
              </a:rPr>
              <a:t>meridionali </a:t>
            </a:r>
            <a:r>
              <a:rPr sz="1200" dirty="0">
                <a:latin typeface="Times New Roman"/>
                <a:cs typeface="Times New Roman"/>
              </a:rPr>
              <a:t>sullo </a:t>
            </a:r>
            <a:r>
              <a:rPr sz="1200" spc="-5" dirty="0">
                <a:latin typeface="Times New Roman"/>
                <a:cs typeface="Times New Roman"/>
              </a:rPr>
              <a:t>Yang-tze. Poche migliaia </a:t>
            </a:r>
            <a:r>
              <a:rPr sz="1200" dirty="0">
                <a:latin typeface="Times New Roman"/>
                <a:cs typeface="Times New Roman"/>
              </a:rPr>
              <a:t>di anni dopo </a:t>
            </a:r>
            <a:r>
              <a:rPr sz="1200" spc="-5" dirty="0">
                <a:latin typeface="Times New Roman"/>
                <a:cs typeface="Times New Roman"/>
              </a:rPr>
              <a:t>l’arrivo </a:t>
            </a:r>
            <a:r>
              <a:rPr sz="1200" dirty="0">
                <a:latin typeface="Times New Roman"/>
                <a:cs typeface="Times New Roman"/>
              </a:rPr>
              <a:t>del numero pur </a:t>
            </a:r>
            <a:r>
              <a:rPr sz="1200" spc="-5" dirty="0">
                <a:latin typeface="Times New Roman"/>
                <a:cs typeface="Times New Roman"/>
              </a:rPr>
              <a:t>esiguo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superiori, gli </a:t>
            </a:r>
            <a:r>
              <a:rPr sz="1200" dirty="0">
                <a:latin typeface="Times New Roman"/>
                <a:cs typeface="Times New Roman"/>
              </a:rPr>
              <a:t>insediamenti 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Fiume Giallo avevano sopravanzato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villaggi </a:t>
            </a:r>
            <a:r>
              <a:rPr sz="1200" dirty="0">
                <a:latin typeface="Times New Roman"/>
                <a:cs typeface="Times New Roman"/>
              </a:rPr>
              <a:t>sullo Yang-tze </a:t>
            </a:r>
            <a:r>
              <a:rPr sz="1200" spc="-5" dirty="0">
                <a:latin typeface="Times New Roman"/>
                <a:cs typeface="Times New Roman"/>
              </a:rPr>
              <a:t>ed avevano raggiunto </a:t>
            </a:r>
            <a:r>
              <a:rPr sz="1200" dirty="0">
                <a:latin typeface="Times New Roman"/>
                <a:cs typeface="Times New Roman"/>
              </a:rPr>
              <a:t>una posizione </a:t>
            </a:r>
            <a:r>
              <a:rPr sz="1200" spc="-5" dirty="0">
                <a:latin typeface="Times New Roman"/>
                <a:cs typeface="Times New Roman"/>
              </a:rPr>
              <a:t>avanzata sui loro fratelli  del sud che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sempre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mantenuto.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177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(886.4) 79:7.3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fossero numerosi,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cultura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così superiore,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l’amalgama con </a:t>
            </a:r>
            <a:r>
              <a:rPr sz="1200" dirty="0">
                <a:latin typeface="Times New Roman"/>
                <a:cs typeface="Times New Roman"/>
              </a:rPr>
              <a:t>loro produsse una  razza più </a:t>
            </a:r>
            <a:r>
              <a:rPr sz="1200" spc="-5" dirty="0">
                <a:latin typeface="Times New Roman"/>
                <a:cs typeface="Times New Roman"/>
              </a:rPr>
              <a:t>versatile. </a:t>
            </a:r>
            <a:r>
              <a:rPr sz="1200" dirty="0">
                <a:latin typeface="Times New Roman"/>
                <a:cs typeface="Times New Roman"/>
              </a:rPr>
              <a:t>I Cinesi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ricevettero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stirpe andita quanto bastava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stimolare </a:t>
            </a:r>
            <a:r>
              <a:rPr sz="1200" dirty="0">
                <a:latin typeface="Times New Roman"/>
                <a:cs typeface="Times New Roman"/>
              </a:rPr>
              <a:t>un po’ le loro menti capaci </a:t>
            </a:r>
            <a:r>
              <a:rPr sz="1200" spc="-5" dirty="0">
                <a:latin typeface="Times New Roman"/>
                <a:cs typeface="Times New Roman"/>
              </a:rPr>
              <a:t>per  natura,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abbastanza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infiammare </a:t>
            </a:r>
            <a:r>
              <a:rPr sz="1200" dirty="0">
                <a:latin typeface="Times New Roman"/>
                <a:cs typeface="Times New Roman"/>
              </a:rPr>
              <a:t>l’irrequieta </a:t>
            </a:r>
            <a:r>
              <a:rPr sz="1200" spc="-5" dirty="0">
                <a:latin typeface="Times New Roman"/>
                <a:cs typeface="Times New Roman"/>
              </a:rPr>
              <a:t>curiosità </a:t>
            </a:r>
            <a:r>
              <a:rPr sz="1200" dirty="0">
                <a:latin typeface="Times New Roman"/>
                <a:cs typeface="Times New Roman"/>
              </a:rPr>
              <a:t>esploratrice </a:t>
            </a:r>
            <a:r>
              <a:rPr sz="1200" spc="-5" dirty="0">
                <a:latin typeface="Times New Roman"/>
                <a:cs typeface="Times New Roman"/>
              </a:rPr>
              <a:t>così caratteristica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bianche del </a:t>
            </a:r>
            <a:r>
              <a:rPr sz="1200" dirty="0">
                <a:latin typeface="Times New Roman"/>
                <a:cs typeface="Times New Roman"/>
              </a:rPr>
              <a:t>nord. </a:t>
            </a:r>
            <a:r>
              <a:rPr sz="1200" spc="-5" dirty="0">
                <a:latin typeface="Times New Roman"/>
                <a:cs typeface="Times New Roman"/>
              </a:rPr>
              <a:t>Questa  infusione </a:t>
            </a:r>
            <a:r>
              <a:rPr sz="1200" dirty="0">
                <a:latin typeface="Times New Roman"/>
                <a:cs typeface="Times New Roman"/>
              </a:rPr>
              <a:t>più limitata di </a:t>
            </a:r>
            <a:r>
              <a:rPr sz="1200" spc="-5" dirty="0">
                <a:latin typeface="Times New Roman"/>
                <a:cs typeface="Times New Roman"/>
              </a:rPr>
              <a:t>eredità andita </a:t>
            </a:r>
            <a:r>
              <a:rPr sz="1200" dirty="0">
                <a:latin typeface="Times New Roman"/>
                <a:cs typeface="Times New Roman"/>
              </a:rPr>
              <a:t>portò meno </a:t>
            </a:r>
            <a:r>
              <a:rPr sz="1200" spc="-5" dirty="0">
                <a:latin typeface="Times New Roman"/>
                <a:cs typeface="Times New Roman"/>
              </a:rPr>
              <a:t>scompiglio alla </a:t>
            </a:r>
            <a:r>
              <a:rPr sz="1200" dirty="0">
                <a:latin typeface="Times New Roman"/>
                <a:cs typeface="Times New Roman"/>
              </a:rPr>
              <a:t>stabilità innata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sangik.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02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(886.5) 79:7.4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successive </a:t>
            </a:r>
            <a:r>
              <a:rPr sz="1200" spc="-5" dirty="0">
                <a:latin typeface="Times New Roman"/>
                <a:cs typeface="Times New Roman"/>
              </a:rPr>
              <a:t>ondate </a:t>
            </a:r>
            <a:r>
              <a:rPr sz="1200" dirty="0">
                <a:latin typeface="Times New Roman"/>
                <a:cs typeface="Times New Roman"/>
              </a:rPr>
              <a:t>di Anditi </a:t>
            </a:r>
            <a:r>
              <a:rPr sz="1200" spc="-5" dirty="0">
                <a:latin typeface="Times New Roman"/>
                <a:cs typeface="Times New Roman"/>
              </a:rPr>
              <a:t>portarono con sé alcuni dei </a:t>
            </a:r>
            <a:r>
              <a:rPr sz="1200" dirty="0">
                <a:latin typeface="Times New Roman"/>
                <a:cs typeface="Times New Roman"/>
              </a:rPr>
              <a:t>progressi culturali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Mesopotamia;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specialmente vero  per </a:t>
            </a:r>
            <a:r>
              <a:rPr sz="1200" dirty="0">
                <a:latin typeface="Times New Roman"/>
                <a:cs typeface="Times New Roman"/>
              </a:rPr>
              <a:t>le ultime </a:t>
            </a:r>
            <a:r>
              <a:rPr sz="1200" spc="-5" dirty="0">
                <a:latin typeface="Times New Roman"/>
                <a:cs typeface="Times New Roman"/>
              </a:rPr>
              <a:t>ondate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migrazione 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ovest. Esse migliorarono grandemente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pratiche economiche ed educative </a:t>
            </a:r>
            <a:r>
              <a:rPr sz="1200" spc="10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Cinesi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nord, 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influenza sulla </a:t>
            </a:r>
            <a:r>
              <a:rPr sz="1200" spc="-5" dirty="0">
                <a:latin typeface="Times New Roman"/>
                <a:cs typeface="Times New Roman"/>
              </a:rPr>
              <a:t>cultura religiosa della </a:t>
            </a:r>
            <a:r>
              <a:rPr sz="1200" spc="5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gialla fu effimera,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discendenti </a:t>
            </a:r>
            <a:r>
              <a:rPr sz="1200" dirty="0">
                <a:latin typeface="Times New Roman"/>
                <a:cs typeface="Times New Roman"/>
              </a:rPr>
              <a:t>contribuirono  molto ad un </a:t>
            </a:r>
            <a:r>
              <a:rPr sz="1200" spc="-5" dirty="0">
                <a:latin typeface="Times New Roman"/>
                <a:cs typeface="Times New Roman"/>
              </a:rPr>
              <a:t>risveglio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successivo. Ma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tradizioni andite della </a:t>
            </a:r>
            <a:r>
              <a:rPr sz="1200" dirty="0">
                <a:latin typeface="Times New Roman"/>
                <a:cs typeface="Times New Roman"/>
              </a:rPr>
              <a:t>bellezza di </a:t>
            </a:r>
            <a:r>
              <a:rPr sz="1200" spc="-5" dirty="0">
                <a:latin typeface="Times New Roman"/>
                <a:cs typeface="Times New Roman"/>
              </a:rPr>
              <a:t>Eden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Dalamatia influenzarono </a:t>
            </a:r>
            <a:r>
              <a:rPr sz="1200" dirty="0">
                <a:latin typeface="Times New Roman"/>
                <a:cs typeface="Times New Roman"/>
              </a:rPr>
              <a:t>le tradizioni  </a:t>
            </a:r>
            <a:r>
              <a:rPr sz="1200" spc="-5" dirty="0">
                <a:latin typeface="Times New Roman"/>
                <a:cs typeface="Times New Roman"/>
              </a:rPr>
              <a:t>cinesi;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leggende cinesi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situano “il paese degli dei” ad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occidente.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14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(886.6) 79:7.5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popolo cinese non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costruire città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impegnarsi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manifattura fino </a:t>
            </a:r>
            <a:r>
              <a:rPr sz="1200" dirty="0">
                <a:latin typeface="Times New Roman"/>
                <a:cs typeface="Times New Roman"/>
              </a:rPr>
              <a:t>a dopo il 10.000 </a:t>
            </a:r>
            <a:r>
              <a:rPr sz="1200" spc="-5" dirty="0">
                <a:latin typeface="Times New Roman"/>
                <a:cs typeface="Times New Roman"/>
              </a:rPr>
              <a:t>a.C.,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dei  cambiamenti climatici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Turkestan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dell’arrivo degli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immigrati </a:t>
            </a:r>
            <a:r>
              <a:rPr sz="1200" dirty="0">
                <a:latin typeface="Times New Roman"/>
                <a:cs typeface="Times New Roman"/>
              </a:rPr>
              <a:t>anditi. </a:t>
            </a:r>
            <a:r>
              <a:rPr sz="1200" spc="-5" dirty="0">
                <a:latin typeface="Times New Roman"/>
                <a:cs typeface="Times New Roman"/>
              </a:rPr>
              <a:t>L’infusione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nuovo non ebbe tanto  </a:t>
            </a:r>
            <a:r>
              <a:rPr sz="1200" spc="-5" dirty="0">
                <a:latin typeface="Times New Roman"/>
                <a:cs typeface="Times New Roman"/>
              </a:rPr>
              <a:t>l’effetto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aggiungere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alla civiltà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gialli quanto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stimolare </a:t>
            </a:r>
            <a:r>
              <a:rPr sz="1200" dirty="0">
                <a:latin typeface="Times New Roman"/>
                <a:cs typeface="Times New Roman"/>
              </a:rPr>
              <a:t>un ulteriore </a:t>
            </a:r>
            <a:r>
              <a:rPr sz="1200" spc="-5" dirty="0">
                <a:latin typeface="Times New Roman"/>
                <a:cs typeface="Times New Roman"/>
              </a:rPr>
              <a:t>rapido sviluppo delle </a:t>
            </a:r>
            <a:r>
              <a:rPr sz="1200" dirty="0">
                <a:latin typeface="Times New Roman"/>
                <a:cs typeface="Times New Roman"/>
              </a:rPr>
              <a:t>tendenze </a:t>
            </a:r>
            <a:r>
              <a:rPr sz="1200" spc="-5" dirty="0">
                <a:latin typeface="Times New Roman"/>
                <a:cs typeface="Times New Roman"/>
              </a:rPr>
              <a:t>latenti  delle stirpi cinesi superiori. Dall’Honan allo Shensi cominciavano </a:t>
            </a:r>
            <a:r>
              <a:rPr sz="1200" dirty="0">
                <a:latin typeface="Times New Roman"/>
                <a:cs typeface="Times New Roman"/>
              </a:rPr>
              <a:t>a fruttificare i potenziali di una civiltà </a:t>
            </a:r>
            <a:r>
              <a:rPr sz="1200" spc="-5" dirty="0">
                <a:latin typeface="Times New Roman"/>
                <a:cs typeface="Times New Roman"/>
              </a:rPr>
              <a:t>avanzata.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lavorazione  </a:t>
            </a:r>
            <a:r>
              <a:rPr sz="1200" spc="-5" dirty="0">
                <a:latin typeface="Times New Roman"/>
                <a:cs typeface="Times New Roman"/>
              </a:rPr>
              <a:t>dei metalli </a:t>
            </a:r>
            <a:r>
              <a:rPr sz="1200" dirty="0">
                <a:latin typeface="Times New Roman"/>
                <a:cs typeface="Times New Roman"/>
              </a:rPr>
              <a:t>e tutte le </a:t>
            </a:r>
            <a:r>
              <a:rPr sz="1200" spc="-5" dirty="0">
                <a:latin typeface="Times New Roman"/>
                <a:cs typeface="Times New Roman"/>
              </a:rPr>
              <a:t>arti della manifattura </a:t>
            </a:r>
            <a:r>
              <a:rPr sz="1200" dirty="0">
                <a:latin typeface="Times New Roman"/>
                <a:cs typeface="Times New Roman"/>
              </a:rPr>
              <a:t>datano da </a:t>
            </a:r>
            <a:r>
              <a:rPr sz="1200" spc="-5" dirty="0">
                <a:latin typeface="Times New Roman"/>
                <a:cs typeface="Times New Roman"/>
              </a:rPr>
              <a:t>questi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(886.7) 79:7.6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similitudini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metodi dei Cinesi e </a:t>
            </a:r>
            <a:r>
              <a:rPr sz="1200" spc="-5" dirty="0">
                <a:latin typeface="Times New Roman"/>
                <a:cs typeface="Times New Roman"/>
              </a:rPr>
              <a:t>dei Mesopotamici </a:t>
            </a:r>
            <a:r>
              <a:rPr sz="1200" dirty="0">
                <a:latin typeface="Times New Roman"/>
                <a:cs typeface="Times New Roman"/>
              </a:rPr>
              <a:t>primitivi per il </a:t>
            </a:r>
            <a:r>
              <a:rPr sz="1200" spc="-5" dirty="0">
                <a:latin typeface="Times New Roman"/>
                <a:cs typeface="Times New Roman"/>
              </a:rPr>
              <a:t>calcolo del tempo, l’astronomia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6921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l’amministrazione governativa erano </a:t>
            </a:r>
            <a:r>
              <a:rPr sz="1200" dirty="0">
                <a:latin typeface="Times New Roman"/>
                <a:cs typeface="Times New Roman"/>
              </a:rPr>
              <a:t>dovute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commerciali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lontani </a:t>
            </a:r>
            <a:r>
              <a:rPr sz="1200" dirty="0">
                <a:latin typeface="Times New Roman"/>
                <a:cs typeface="Times New Roman"/>
              </a:rPr>
              <a:t>tra loro. Anche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tempo  </a:t>
            </a:r>
            <a:r>
              <a:rPr sz="1200" spc="-5" dirty="0">
                <a:latin typeface="Times New Roman"/>
                <a:cs typeface="Times New Roman"/>
              </a:rPr>
              <a:t>dei Sumeri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mercanti </a:t>
            </a:r>
            <a:r>
              <a:rPr sz="1200" dirty="0">
                <a:latin typeface="Times New Roman"/>
                <a:cs typeface="Times New Roman"/>
              </a:rPr>
              <a:t>cinesi </a:t>
            </a:r>
            <a:r>
              <a:rPr sz="1200" spc="-5" dirty="0">
                <a:latin typeface="Times New Roman"/>
                <a:cs typeface="Times New Roman"/>
              </a:rPr>
              <a:t>viaggiavano </a:t>
            </a:r>
            <a:r>
              <a:rPr sz="1200" dirty="0">
                <a:latin typeface="Times New Roman"/>
                <a:cs typeface="Times New Roman"/>
              </a:rPr>
              <a:t>per le vie </a:t>
            </a:r>
            <a:r>
              <a:rPr sz="1200" spc="-5" dirty="0">
                <a:latin typeface="Times New Roman"/>
                <a:cs typeface="Times New Roman"/>
              </a:rPr>
              <a:t>terrestri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Turkestan portavano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Mesopotamia. Questi </a:t>
            </a:r>
            <a:r>
              <a:rPr sz="1200" spc="5" dirty="0">
                <a:latin typeface="Times New Roman"/>
                <a:cs typeface="Times New Roman"/>
              </a:rPr>
              <a:t>scambi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unilaterali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valle dell’Eufrate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beneficiò </a:t>
            </a:r>
            <a:r>
              <a:rPr sz="1200" dirty="0">
                <a:latin typeface="Times New Roman"/>
                <a:cs typeface="Times New Roman"/>
              </a:rPr>
              <a:t>considerevolmente,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i popoli </a:t>
            </a:r>
            <a:r>
              <a:rPr sz="1200" spc="-5" dirty="0">
                <a:latin typeface="Times New Roman"/>
                <a:cs typeface="Times New Roman"/>
              </a:rPr>
              <a:t>della pianura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Gange. Ma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cambiamenti climatici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invasioni nomadi </a:t>
            </a:r>
            <a:r>
              <a:rPr sz="1200" spc="-5" dirty="0">
                <a:latin typeface="Times New Roman"/>
                <a:cs typeface="Times New Roman"/>
              </a:rPr>
              <a:t>del terzo millennio </a:t>
            </a:r>
            <a:r>
              <a:rPr sz="1200" dirty="0">
                <a:latin typeface="Times New Roman"/>
                <a:cs typeface="Times New Roman"/>
              </a:rPr>
              <a:t>a.C. </a:t>
            </a:r>
            <a:r>
              <a:rPr sz="1200" spc="-5" dirty="0">
                <a:latin typeface="Times New Roman"/>
                <a:cs typeface="Times New Roman"/>
              </a:rPr>
              <a:t>ridussero grandemente </a:t>
            </a:r>
            <a:r>
              <a:rPr sz="1200" dirty="0">
                <a:latin typeface="Times New Roman"/>
                <a:cs typeface="Times New Roman"/>
              </a:rPr>
              <a:t>il volume </a:t>
            </a:r>
            <a:r>
              <a:rPr sz="1200" spc="-5" dirty="0">
                <a:latin typeface="Times New Roman"/>
                <a:cs typeface="Times New Roman"/>
              </a:rPr>
              <a:t>del commercio che </a:t>
            </a:r>
            <a:r>
              <a:rPr sz="1200" dirty="0">
                <a:latin typeface="Times New Roman"/>
                <a:cs typeface="Times New Roman"/>
              </a:rPr>
              <a:t>transitava  sulle piste </a:t>
            </a:r>
            <a:r>
              <a:rPr sz="1200" spc="-5" dirty="0">
                <a:latin typeface="Times New Roman"/>
                <a:cs typeface="Times New Roman"/>
              </a:rPr>
              <a:t>carovaniere dell’Asia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La civiltà cinese posteriore</a:t>
            </a:r>
            <a:endParaRPr sz="1600">
              <a:latin typeface="Times New Roman"/>
              <a:cs typeface="Times New Roman"/>
            </a:endParaRPr>
          </a:p>
          <a:p>
            <a:pPr marL="76200" marR="5905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(887.1) 79:8.1 </a:t>
            </a:r>
            <a:r>
              <a:rPr sz="1200" spc="-5" dirty="0">
                <a:latin typeface="Times New Roman"/>
                <a:cs typeface="Times New Roman"/>
              </a:rPr>
              <a:t>Mentre gli </a:t>
            </a:r>
            <a:r>
              <a:rPr sz="1200" dirty="0">
                <a:latin typeface="Times New Roman"/>
                <a:cs typeface="Times New Roman"/>
              </a:rPr>
              <a:t>uomini rossi </a:t>
            </a:r>
            <a:r>
              <a:rPr sz="1200" spc="-5" dirty="0">
                <a:latin typeface="Times New Roman"/>
                <a:cs typeface="Times New Roman"/>
              </a:rPr>
              <a:t>soffrirono per l’eccessivo guerreggiare,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errato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sviluppo strutturale </a:t>
            </a:r>
            <a:r>
              <a:rPr sz="1200" spc="5" dirty="0">
                <a:latin typeface="Times New Roman"/>
                <a:cs typeface="Times New Roman"/>
              </a:rPr>
              <a:t>dello  </a:t>
            </a:r>
            <a:r>
              <a:rPr sz="1200" dirty="0">
                <a:latin typeface="Times New Roman"/>
                <a:cs typeface="Times New Roman"/>
              </a:rPr>
              <a:t>Stato tra i Cinesi fu </a:t>
            </a:r>
            <a:r>
              <a:rPr sz="1200" spc="-5" dirty="0">
                <a:latin typeface="Times New Roman"/>
                <a:cs typeface="Times New Roman"/>
              </a:rPr>
              <a:t>ritardato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-5" dirty="0">
                <a:latin typeface="Times New Roman"/>
                <a:cs typeface="Times New Roman"/>
              </a:rPr>
              <a:t>conquista dell’Asia.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potenziale di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solidarietà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404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660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razziale,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non riuscì a </a:t>
            </a:r>
            <a:r>
              <a:rPr sz="1200" spc="-5" dirty="0">
                <a:latin typeface="Times New Roman"/>
                <a:cs typeface="Times New Roman"/>
              </a:rPr>
              <a:t>svilupparsi adeguatamente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mancanza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stimolo </a:t>
            </a:r>
            <a:r>
              <a:rPr sz="1200" spc="-5" dirty="0">
                <a:latin typeface="Times New Roman"/>
                <a:cs typeface="Times New Roman"/>
              </a:rPr>
              <a:t>motore continuo rappresentato </a:t>
            </a:r>
            <a:r>
              <a:rPr sz="1200" spc="10" dirty="0">
                <a:latin typeface="Times New Roman"/>
                <a:cs typeface="Times New Roman"/>
              </a:rPr>
              <a:t>dal  </a:t>
            </a:r>
            <a:r>
              <a:rPr sz="1200" spc="-5" dirty="0">
                <a:latin typeface="Times New Roman"/>
                <a:cs typeface="Times New Roman"/>
              </a:rPr>
              <a:t>pericolo sempre </a:t>
            </a:r>
            <a:r>
              <a:rPr sz="1200" dirty="0">
                <a:latin typeface="Times New Roman"/>
                <a:cs typeface="Times New Roman"/>
              </a:rPr>
              <a:t>incombente di </a:t>
            </a:r>
            <a:r>
              <a:rPr sz="1200" spc="-5" dirty="0">
                <a:latin typeface="Times New Roman"/>
                <a:cs typeface="Times New Roman"/>
              </a:rPr>
              <a:t>un’aggressione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(887.2) 79:8.2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completamento della conquista dell’Asia orientale, </a:t>
            </a:r>
            <a:r>
              <a:rPr sz="1200" dirty="0">
                <a:latin typeface="Times New Roman"/>
                <a:cs typeface="Times New Roman"/>
              </a:rPr>
              <a:t>l’antico Stato </a:t>
            </a:r>
            <a:r>
              <a:rPr sz="1200" spc="-5" dirty="0">
                <a:latin typeface="Times New Roman"/>
                <a:cs typeface="Times New Roman"/>
              </a:rPr>
              <a:t>militare si disintegrò gradualmente </a:t>
            </a:r>
            <a:r>
              <a:rPr sz="1200" dirty="0">
                <a:latin typeface="Times New Roman"/>
                <a:cs typeface="Times New Roman"/>
              </a:rPr>
              <a:t>— le </a:t>
            </a:r>
            <a:r>
              <a:rPr sz="1200" spc="-5" dirty="0">
                <a:latin typeface="Times New Roman"/>
                <a:cs typeface="Times New Roman"/>
              </a:rPr>
              <a:t>guerre  del passato furono dimenticate. Dell’epica </a:t>
            </a:r>
            <a:r>
              <a:rPr sz="1200" dirty="0">
                <a:latin typeface="Times New Roman"/>
                <a:cs typeface="Times New Roman"/>
              </a:rPr>
              <a:t>battaglia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razza </a:t>
            </a:r>
            <a:r>
              <a:rPr sz="1200" spc="-5" dirty="0">
                <a:latin typeface="Times New Roman"/>
                <a:cs typeface="Times New Roman"/>
              </a:rPr>
              <a:t>rossa persisterono soltanto vaghe </a:t>
            </a:r>
            <a:r>
              <a:rPr sz="1200" dirty="0">
                <a:latin typeface="Times New Roman"/>
                <a:cs typeface="Times New Roman"/>
              </a:rPr>
              <a:t>tradizioni di </a:t>
            </a:r>
            <a:r>
              <a:rPr sz="1200" spc="-5" dirty="0">
                <a:latin typeface="Times New Roman"/>
                <a:cs typeface="Times New Roman"/>
              </a:rPr>
              <a:t>un’antica lotta  contro </a:t>
            </a:r>
            <a:r>
              <a:rPr sz="1200" dirty="0">
                <a:latin typeface="Times New Roman"/>
                <a:cs typeface="Times New Roman"/>
              </a:rPr>
              <a:t>il popolo </a:t>
            </a:r>
            <a:r>
              <a:rPr sz="1200" spc="-5" dirty="0">
                <a:latin typeface="Times New Roman"/>
                <a:cs typeface="Times New Roman"/>
              </a:rPr>
              <a:t>degli arcieri. </a:t>
            </a:r>
            <a:r>
              <a:rPr sz="1200" dirty="0">
                <a:latin typeface="Times New Roman"/>
                <a:cs typeface="Times New Roman"/>
              </a:rPr>
              <a:t>I Cinesi </a:t>
            </a:r>
            <a:r>
              <a:rPr sz="1200" spc="-5" dirty="0">
                <a:latin typeface="Times New Roman"/>
                <a:cs typeface="Times New Roman"/>
              </a:rPr>
              <a:t>si orientarono ben presto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l’agricoltura, cosa che accrebbe ulteriormente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tendenze  </a:t>
            </a:r>
            <a:r>
              <a:rPr sz="1200" spc="-5" dirty="0">
                <a:latin typeface="Times New Roman"/>
                <a:cs typeface="Times New Roman"/>
              </a:rPr>
              <a:t>pacifiche, </a:t>
            </a:r>
            <a:r>
              <a:rPr sz="1200" dirty="0">
                <a:latin typeface="Times New Roman"/>
                <a:cs typeface="Times New Roman"/>
              </a:rPr>
              <a:t>mentre una popolazione </a:t>
            </a:r>
            <a:r>
              <a:rPr sz="1200" spc="-5" dirty="0">
                <a:latin typeface="Times New Roman"/>
                <a:cs typeface="Times New Roman"/>
              </a:rPr>
              <a:t>ben al </a:t>
            </a:r>
            <a:r>
              <a:rPr sz="1200" dirty="0">
                <a:latin typeface="Times New Roman"/>
                <a:cs typeface="Times New Roman"/>
              </a:rPr>
              <a:t>di sotto del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terra-uomo </a:t>
            </a:r>
            <a:r>
              <a:rPr sz="1200" spc="-5" dirty="0">
                <a:latin typeface="Times New Roman"/>
                <a:cs typeface="Times New Roman"/>
              </a:rPr>
              <a:t>per l’agricoltura </a:t>
            </a:r>
            <a:r>
              <a:rPr sz="1200" dirty="0">
                <a:latin typeface="Times New Roman"/>
                <a:cs typeface="Times New Roman"/>
              </a:rPr>
              <a:t>contribuì </a:t>
            </a:r>
            <a:r>
              <a:rPr sz="1200" spc="-5" dirty="0">
                <a:latin typeface="Times New Roman"/>
                <a:cs typeface="Times New Roman"/>
              </a:rPr>
              <a:t>ancor </a:t>
            </a:r>
            <a:r>
              <a:rPr sz="1200" dirty="0">
                <a:latin typeface="Times New Roman"/>
                <a:cs typeface="Times New Roman"/>
              </a:rPr>
              <a:t>più alla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pacifica  </a:t>
            </a:r>
            <a:r>
              <a:rPr sz="1200" spc="-5" dirty="0">
                <a:latin typeface="Times New Roman"/>
                <a:cs typeface="Times New Roman"/>
              </a:rPr>
              <a:t>del paese.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219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(887.3) 79:8.3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realizzazioni passate (un </a:t>
            </a:r>
            <a:r>
              <a:rPr sz="1200" dirty="0">
                <a:latin typeface="Times New Roman"/>
                <a:cs typeface="Times New Roman"/>
              </a:rPr>
              <a:t>po’ diminuita </a:t>
            </a:r>
            <a:r>
              <a:rPr sz="1200" spc="-5" dirty="0">
                <a:latin typeface="Times New Roman"/>
                <a:cs typeface="Times New Roman"/>
              </a:rPr>
              <a:t>al presente),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conservatorismo </a:t>
            </a:r>
            <a:r>
              <a:rPr sz="1200" dirty="0">
                <a:latin typeface="Times New Roman"/>
                <a:cs typeface="Times New Roman"/>
              </a:rPr>
              <a:t>di un popolo </a:t>
            </a:r>
            <a:r>
              <a:rPr sz="1200" spc="-5" dirty="0">
                <a:latin typeface="Times New Roman"/>
                <a:cs typeface="Times New Roman"/>
              </a:rPr>
              <a:t>nella sua  stragrande maggioranza agricolo ed </a:t>
            </a:r>
            <a:r>
              <a:rPr sz="1200" dirty="0">
                <a:latin typeface="Times New Roman"/>
                <a:cs typeface="Times New Roman"/>
              </a:rPr>
              <a:t>una vita di </a:t>
            </a:r>
            <a:r>
              <a:rPr sz="1200" spc="-5" dirty="0">
                <a:latin typeface="Times New Roman"/>
                <a:cs typeface="Times New Roman"/>
              </a:rPr>
              <a:t>famiglia ben </a:t>
            </a:r>
            <a:r>
              <a:rPr sz="1200" dirty="0">
                <a:latin typeface="Times New Roman"/>
                <a:cs typeface="Times New Roman"/>
              </a:rPr>
              <a:t>sviluppata diedero </a:t>
            </a:r>
            <a:r>
              <a:rPr sz="1200" spc="-5" dirty="0">
                <a:latin typeface="Times New Roman"/>
                <a:cs typeface="Times New Roman"/>
              </a:rPr>
              <a:t>origine alla </a:t>
            </a:r>
            <a:r>
              <a:rPr sz="1200" dirty="0">
                <a:latin typeface="Times New Roman"/>
                <a:cs typeface="Times New Roman"/>
              </a:rPr>
              <a:t>venerazione </a:t>
            </a:r>
            <a:r>
              <a:rPr sz="1200" spc="-5" dirty="0">
                <a:latin typeface="Times New Roman"/>
                <a:cs typeface="Times New Roman"/>
              </a:rPr>
              <a:t>degli antenati, </a:t>
            </a:r>
            <a:r>
              <a:rPr sz="1200" dirty="0">
                <a:latin typeface="Times New Roman"/>
                <a:cs typeface="Times New Roman"/>
              </a:rPr>
              <a:t>che culminò 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costume di </a:t>
            </a:r>
            <a:r>
              <a:rPr sz="1200" spc="-5" dirty="0">
                <a:latin typeface="Times New Roman"/>
                <a:cs typeface="Times New Roman"/>
              </a:rPr>
              <a:t>onorare gli </a:t>
            </a:r>
            <a:r>
              <a:rPr sz="1200" dirty="0">
                <a:latin typeface="Times New Roman"/>
                <a:cs typeface="Times New Roman"/>
              </a:rPr>
              <a:t>uomini del </a:t>
            </a:r>
            <a:r>
              <a:rPr sz="1200" spc="-5" dirty="0">
                <a:latin typeface="Times New Roman"/>
                <a:cs typeface="Times New Roman"/>
              </a:rPr>
              <a:t>passato 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rasentare </a:t>
            </a:r>
            <a:r>
              <a:rPr sz="1200" dirty="0">
                <a:latin typeface="Times New Roman"/>
                <a:cs typeface="Times New Roman"/>
              </a:rPr>
              <a:t>l’adorazione. </a:t>
            </a:r>
            <a:r>
              <a:rPr sz="1200" spc="-5" dirty="0">
                <a:latin typeface="Times New Roman"/>
                <a:cs typeface="Times New Roman"/>
              </a:rPr>
              <a:t>Un comportamento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simile prevalse </a:t>
            </a:r>
            <a:r>
              <a:rPr sz="1200" dirty="0">
                <a:latin typeface="Times New Roman"/>
                <a:cs typeface="Times New Roman"/>
              </a:rPr>
              <a:t>tra le  razze </a:t>
            </a:r>
            <a:r>
              <a:rPr sz="1200" spc="-5" dirty="0">
                <a:latin typeface="Times New Roman"/>
                <a:cs typeface="Times New Roman"/>
              </a:rPr>
              <a:t>bianche </a:t>
            </a:r>
            <a:r>
              <a:rPr sz="1200" dirty="0">
                <a:latin typeface="Times New Roman"/>
                <a:cs typeface="Times New Roman"/>
              </a:rPr>
              <a:t>in Europa </a:t>
            </a:r>
            <a:r>
              <a:rPr sz="1200" spc="-5" dirty="0">
                <a:latin typeface="Times New Roman"/>
                <a:cs typeface="Times New Roman"/>
              </a:rPr>
              <a:t>per circa cinquecento </a:t>
            </a:r>
            <a:r>
              <a:rPr sz="1200" dirty="0">
                <a:latin typeface="Times New Roman"/>
                <a:cs typeface="Times New Roman"/>
              </a:rPr>
              <a:t>anni dopo il </a:t>
            </a:r>
            <a:r>
              <a:rPr sz="1200" spc="-5" dirty="0">
                <a:latin typeface="Times New Roman"/>
                <a:cs typeface="Times New Roman"/>
              </a:rPr>
              <a:t>crollo della </a:t>
            </a:r>
            <a:r>
              <a:rPr sz="1200" dirty="0">
                <a:latin typeface="Times New Roman"/>
                <a:cs typeface="Times New Roman"/>
              </a:rPr>
              <a:t>civiltà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greco-romana.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705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(887.4) 79:8.4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dell’ “Unica </a:t>
            </a:r>
            <a:r>
              <a:rPr sz="1200" dirty="0">
                <a:latin typeface="Times New Roman"/>
                <a:cs typeface="Times New Roman"/>
              </a:rPr>
              <a:t>Verità” </a:t>
            </a:r>
            <a:r>
              <a:rPr sz="1200" spc="-5" dirty="0">
                <a:latin typeface="Times New Roman"/>
                <a:cs typeface="Times New Roman"/>
              </a:rPr>
              <a:t>insegnati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Singlangton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scomparvero </a:t>
            </a:r>
            <a:r>
              <a:rPr sz="1200" dirty="0">
                <a:latin typeface="Times New Roman"/>
                <a:cs typeface="Times New Roman"/>
              </a:rPr>
              <a:t>mai del tutto; ma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passare  del tempo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 verità </a:t>
            </a:r>
            <a:r>
              <a:rPr sz="1200" spc="-5" dirty="0">
                <a:latin typeface="Times New Roman"/>
                <a:cs typeface="Times New Roman"/>
              </a:rPr>
              <a:t>nuove </a:t>
            </a:r>
            <a:r>
              <a:rPr sz="1200" dirty="0">
                <a:latin typeface="Times New Roman"/>
                <a:cs typeface="Times New Roman"/>
              </a:rPr>
              <a:t>e superiori fu </a:t>
            </a:r>
            <a:r>
              <a:rPr sz="1200" spc="-5" dirty="0">
                <a:latin typeface="Times New Roman"/>
                <a:cs typeface="Times New Roman"/>
              </a:rPr>
              <a:t>offuscata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crescente tendenza </a:t>
            </a:r>
            <a:r>
              <a:rPr sz="1200" dirty="0">
                <a:latin typeface="Times New Roman"/>
                <a:cs typeface="Times New Roman"/>
              </a:rPr>
              <a:t>a venerare </a:t>
            </a:r>
            <a:r>
              <a:rPr sz="1200" spc="5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già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stabilito.</a:t>
            </a:r>
            <a:endParaRPr sz="1200">
              <a:latin typeface="Times New Roman"/>
              <a:cs typeface="Times New Roman"/>
            </a:endParaRPr>
          </a:p>
          <a:p>
            <a:pPr marL="88900" marR="4178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Lentamente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genio </a:t>
            </a:r>
            <a:r>
              <a:rPr sz="1200" dirty="0">
                <a:latin typeface="Times New Roman"/>
                <a:cs typeface="Times New Roman"/>
              </a:rPr>
              <a:t>della razza </a:t>
            </a:r>
            <a:r>
              <a:rPr sz="1200" spc="-5" dirty="0">
                <a:latin typeface="Times New Roman"/>
                <a:cs typeface="Times New Roman"/>
              </a:rPr>
              <a:t>gialla fu </a:t>
            </a:r>
            <a:r>
              <a:rPr sz="1200" dirty="0">
                <a:latin typeface="Times New Roman"/>
                <a:cs typeface="Times New Roman"/>
              </a:rPr>
              <a:t>rivolto </a:t>
            </a:r>
            <a:r>
              <a:rPr sz="1200" spc="-5" dirty="0">
                <a:latin typeface="Times New Roman"/>
                <a:cs typeface="Times New Roman"/>
              </a:rPr>
              <a:t>dalla ricerca del </a:t>
            </a:r>
            <a:r>
              <a:rPr sz="1200" dirty="0">
                <a:latin typeface="Times New Roman"/>
                <a:cs typeface="Times New Roman"/>
              </a:rPr>
              <a:t>non conosciuto </a:t>
            </a:r>
            <a:r>
              <a:rPr sz="1200" spc="-5" dirty="0">
                <a:latin typeface="Times New Roman"/>
                <a:cs typeface="Times New Roman"/>
              </a:rPr>
              <a:t>alla conservazione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conosciuto. Questa </a:t>
            </a:r>
            <a:r>
              <a:rPr sz="1200" dirty="0">
                <a:latin typeface="Times New Roman"/>
                <a:cs typeface="Times New Roman"/>
              </a:rPr>
              <a:t>è la  </a:t>
            </a:r>
            <a:r>
              <a:rPr sz="1200" spc="-5" dirty="0">
                <a:latin typeface="Times New Roman"/>
                <a:cs typeface="Times New Roman"/>
              </a:rPr>
              <a:t>ragione della </a:t>
            </a:r>
            <a:r>
              <a:rPr sz="1200" dirty="0">
                <a:latin typeface="Times New Roman"/>
                <a:cs typeface="Times New Roman"/>
              </a:rPr>
              <a:t>stagnazione di </a:t>
            </a:r>
            <a:r>
              <a:rPr sz="1200" spc="-5" dirty="0">
                <a:latin typeface="Times New Roman"/>
                <a:cs typeface="Times New Roman"/>
              </a:rPr>
              <a:t>quella che </a:t>
            </a:r>
            <a:r>
              <a:rPr sz="1200" dirty="0">
                <a:latin typeface="Times New Roman"/>
                <a:cs typeface="Times New Roman"/>
              </a:rPr>
              <a:t>era stata la </a:t>
            </a:r>
            <a:r>
              <a:rPr sz="1200" spc="-5" dirty="0">
                <a:latin typeface="Times New Roman"/>
                <a:cs typeface="Times New Roman"/>
              </a:rPr>
              <a:t>civiltà progredita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rapidamente nel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89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(887.5) 79:8.5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il 4.000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500 </a:t>
            </a:r>
            <a:r>
              <a:rPr sz="1200" spc="-5" dirty="0">
                <a:latin typeface="Times New Roman"/>
                <a:cs typeface="Times New Roman"/>
              </a:rPr>
              <a:t>a.C.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riunificazione </a:t>
            </a:r>
            <a:r>
              <a:rPr sz="1200" dirty="0">
                <a:latin typeface="Times New Roman"/>
                <a:cs typeface="Times New Roman"/>
              </a:rPr>
              <a:t>politica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gialla </a:t>
            </a:r>
            <a:r>
              <a:rPr sz="1200" spc="-5" dirty="0">
                <a:latin typeface="Times New Roman"/>
                <a:cs typeface="Times New Roman"/>
              </a:rPr>
              <a:t>fu completata, </a:t>
            </a:r>
            <a:r>
              <a:rPr sz="1200" dirty="0">
                <a:latin typeface="Times New Roman"/>
                <a:cs typeface="Times New Roman"/>
              </a:rPr>
              <a:t>ma l’unione </a:t>
            </a:r>
            <a:r>
              <a:rPr sz="1200" spc="-5" dirty="0">
                <a:latin typeface="Times New Roman"/>
                <a:cs typeface="Times New Roman"/>
              </a:rPr>
              <a:t>culturale dei centri </a:t>
            </a:r>
            <a:r>
              <a:rPr sz="1200" spc="5" dirty="0">
                <a:latin typeface="Times New Roman"/>
                <a:cs typeface="Times New Roman"/>
              </a:rPr>
              <a:t>dello  </a:t>
            </a:r>
            <a:r>
              <a:rPr sz="1200" spc="-5" dirty="0">
                <a:latin typeface="Times New Roman"/>
                <a:cs typeface="Times New Roman"/>
              </a:rPr>
              <a:t>Yang-tze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Fiume </a:t>
            </a:r>
            <a:r>
              <a:rPr sz="1200" dirty="0">
                <a:latin typeface="Times New Roman"/>
                <a:cs typeface="Times New Roman"/>
              </a:rPr>
              <a:t>Giallo </a:t>
            </a:r>
            <a:r>
              <a:rPr sz="1200" spc="-5" dirty="0">
                <a:latin typeface="Times New Roman"/>
                <a:cs typeface="Times New Roman"/>
              </a:rPr>
              <a:t>era già stata raggiunta. Questa riunificazione </a:t>
            </a:r>
            <a:r>
              <a:rPr sz="1200" dirty="0">
                <a:latin typeface="Times New Roman"/>
                <a:cs typeface="Times New Roman"/>
              </a:rPr>
              <a:t>politica </a:t>
            </a:r>
            <a:r>
              <a:rPr sz="1200" spc="-5" dirty="0">
                <a:latin typeface="Times New Roman"/>
                <a:cs typeface="Times New Roman"/>
              </a:rPr>
              <a:t>dei gruppi tribali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tardivi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avvenne </a:t>
            </a:r>
            <a:r>
              <a:rPr sz="1200" dirty="0">
                <a:latin typeface="Times New Roman"/>
                <a:cs typeface="Times New Roman"/>
              </a:rPr>
              <a:t>senza  </a:t>
            </a:r>
            <a:r>
              <a:rPr sz="1200" spc="-5" dirty="0">
                <a:latin typeface="Times New Roman"/>
                <a:cs typeface="Times New Roman"/>
              </a:rPr>
              <a:t>conflitti,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considerazione del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rimase </a:t>
            </a:r>
            <a:r>
              <a:rPr sz="1200" spc="-5" dirty="0">
                <a:latin typeface="Times New Roman"/>
                <a:cs typeface="Times New Roman"/>
              </a:rPr>
              <a:t>scarsa.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degli antenati, l’aumento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dialetti </a:t>
            </a:r>
            <a:r>
              <a:rPr sz="1200" dirty="0">
                <a:latin typeface="Times New Roman"/>
                <a:cs typeface="Times New Roman"/>
              </a:rPr>
              <a:t>e la mancanza di  </a:t>
            </a:r>
            <a:r>
              <a:rPr sz="1200" spc="-5" dirty="0">
                <a:latin typeface="Times New Roman"/>
                <a:cs typeface="Times New Roman"/>
              </a:rPr>
              <a:t>chiamata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azioni militari per migliaia </a:t>
            </a:r>
            <a:r>
              <a:rPr sz="1200" dirty="0">
                <a:latin typeface="Times New Roman"/>
                <a:cs typeface="Times New Roman"/>
              </a:rPr>
              <a:t>e migliaia di anni </a:t>
            </a:r>
            <a:r>
              <a:rPr sz="1200" spc="-5" dirty="0">
                <a:latin typeface="Times New Roman"/>
                <a:cs typeface="Times New Roman"/>
              </a:rPr>
              <a:t>avevano reso </a:t>
            </a:r>
            <a:r>
              <a:rPr sz="1200" dirty="0">
                <a:latin typeface="Times New Roman"/>
                <a:cs typeface="Times New Roman"/>
              </a:rPr>
              <a:t>questo popolo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ultrapacifico.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055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(887.6) 79:8.6 </a:t>
            </a:r>
            <a:r>
              <a:rPr sz="1200" spc="-5" dirty="0">
                <a:latin typeface="Times New Roman"/>
                <a:cs typeface="Times New Roman"/>
              </a:rPr>
              <a:t>Pur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mantenendo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promessa </a:t>
            </a:r>
            <a:r>
              <a:rPr sz="1200" dirty="0">
                <a:latin typeface="Times New Roman"/>
                <a:cs typeface="Times New Roman"/>
              </a:rPr>
              <a:t>del rapido sviluppo di uno </a:t>
            </a:r>
            <a:r>
              <a:rPr sz="1200" spc="-5" dirty="0">
                <a:latin typeface="Times New Roman"/>
                <a:cs typeface="Times New Roman"/>
              </a:rPr>
              <a:t>Stato avanzato, </a:t>
            </a:r>
            <a:r>
              <a:rPr sz="1200" dirty="0">
                <a:latin typeface="Times New Roman"/>
                <a:cs typeface="Times New Roman"/>
              </a:rPr>
              <a:t>la razza </a:t>
            </a:r>
            <a:r>
              <a:rPr sz="1200" spc="-5" dirty="0">
                <a:latin typeface="Times New Roman"/>
                <a:cs typeface="Times New Roman"/>
              </a:rPr>
              <a:t>gialla avanzò progressivamente nella  realizzazione delle arti della civiltà, specialmente nel campo </a:t>
            </a:r>
            <a:r>
              <a:rPr sz="1200" dirty="0">
                <a:latin typeface="Times New Roman"/>
                <a:cs typeface="Times New Roman"/>
              </a:rPr>
              <a:t>dell’agricoltura e </a:t>
            </a:r>
            <a:r>
              <a:rPr sz="1200" spc="-5" dirty="0">
                <a:latin typeface="Times New Roman"/>
                <a:cs typeface="Times New Roman"/>
              </a:rPr>
              <a:t>dell’orticoltura. </a:t>
            </a:r>
            <a:r>
              <a:rPr sz="1200" dirty="0">
                <a:latin typeface="Times New Roman"/>
                <a:cs typeface="Times New Roman"/>
              </a:rPr>
              <a:t>I problemi idraulici che </a:t>
            </a:r>
            <a:r>
              <a:rPr sz="1200" spc="-5" dirty="0">
                <a:latin typeface="Times New Roman"/>
                <a:cs typeface="Times New Roman"/>
              </a:rPr>
              <a:t>dovettero  affrontare gli agricoltori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Shensi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nell’Honan esigevano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cooperazione collettiva per essere </a:t>
            </a:r>
            <a:r>
              <a:rPr sz="1200" dirty="0">
                <a:latin typeface="Times New Roman"/>
                <a:cs typeface="Times New Roman"/>
              </a:rPr>
              <a:t>risolti. </a:t>
            </a:r>
            <a:r>
              <a:rPr sz="1200" spc="-5" dirty="0">
                <a:latin typeface="Times New Roman"/>
                <a:cs typeface="Times New Roman"/>
              </a:rPr>
              <a:t>Tali difficoltà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 marR="7918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l’irrigazione </a:t>
            </a:r>
            <a:r>
              <a:rPr sz="1200" dirty="0">
                <a:latin typeface="Times New Roman"/>
                <a:cs typeface="Times New Roman"/>
              </a:rPr>
              <a:t>e la conservazione </a:t>
            </a:r>
            <a:r>
              <a:rPr sz="1200" spc="-5" dirty="0">
                <a:latin typeface="Times New Roman"/>
                <a:cs typeface="Times New Roman"/>
              </a:rPr>
              <a:t>del suolo contribuirono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poco allo sviluppo dell’interdipendenza, con </a:t>
            </a:r>
            <a:r>
              <a:rPr sz="1200" dirty="0">
                <a:latin typeface="Times New Roman"/>
                <a:cs typeface="Times New Roman"/>
              </a:rPr>
              <a:t>la conseguente  promozione </a:t>
            </a:r>
            <a:r>
              <a:rPr sz="1200" spc="-5" dirty="0">
                <a:latin typeface="Times New Roman"/>
                <a:cs typeface="Times New Roman"/>
              </a:rPr>
              <a:t>della pace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agricoltori.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65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(887.7) 79:8.7 </a:t>
            </a:r>
            <a:r>
              <a:rPr sz="1200" spc="-5" dirty="0">
                <a:latin typeface="Times New Roman"/>
                <a:cs typeface="Times New Roman"/>
              </a:rPr>
              <a:t>Ben presto gli sviluppi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scrittura, unitamente </a:t>
            </a:r>
            <a:r>
              <a:rPr sz="1200" dirty="0">
                <a:latin typeface="Times New Roman"/>
                <a:cs typeface="Times New Roman"/>
              </a:rPr>
              <a:t>all’istituzione di </a:t>
            </a:r>
            <a:r>
              <a:rPr sz="1200" spc="-5" dirty="0">
                <a:latin typeface="Times New Roman"/>
                <a:cs typeface="Times New Roman"/>
              </a:rPr>
              <a:t>scuole, contribuirono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diffusione della </a:t>
            </a:r>
            <a:r>
              <a:rPr sz="1200" dirty="0">
                <a:latin typeface="Times New Roman"/>
                <a:cs typeface="Times New Roman"/>
              </a:rPr>
              <a:t>conoscenza  </a:t>
            </a:r>
            <a:r>
              <a:rPr sz="1200" spc="-5" dirty="0">
                <a:latin typeface="Times New Roman"/>
                <a:cs typeface="Times New Roman"/>
              </a:rPr>
              <a:t>su scala mai raggiunta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precedenza. Ma </a:t>
            </a:r>
            <a:r>
              <a:rPr sz="1200" dirty="0">
                <a:latin typeface="Times New Roman"/>
                <a:cs typeface="Times New Roman"/>
              </a:rPr>
              <a:t>la natura difficile </a:t>
            </a:r>
            <a:r>
              <a:rPr sz="1200" spc="-5" dirty="0">
                <a:latin typeface="Times New Roman"/>
                <a:cs typeface="Times New Roman"/>
              </a:rPr>
              <a:t>del 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scrittura ideografico </a:t>
            </a:r>
            <a:r>
              <a:rPr sz="1200" dirty="0">
                <a:latin typeface="Times New Roman"/>
                <a:cs typeface="Times New Roman"/>
              </a:rPr>
              <a:t>limitò il </a:t>
            </a:r>
            <a:r>
              <a:rPr sz="1200" spc="-5" dirty="0">
                <a:latin typeface="Times New Roman"/>
                <a:cs typeface="Times New Roman"/>
              </a:rPr>
              <a:t>numero delle classi istruite,  malgrado </a:t>
            </a:r>
            <a:r>
              <a:rPr sz="1200" dirty="0">
                <a:latin typeface="Times New Roman"/>
                <a:cs typeface="Times New Roman"/>
              </a:rPr>
              <a:t>la stampa fosse </a:t>
            </a:r>
            <a:r>
              <a:rPr sz="1200" spc="-5" dirty="0">
                <a:latin typeface="Times New Roman"/>
                <a:cs typeface="Times New Roman"/>
              </a:rPr>
              <a:t>apparsa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presto. </a:t>
            </a:r>
            <a:r>
              <a:rPr sz="1200" dirty="0">
                <a:latin typeface="Times New Roman"/>
                <a:cs typeface="Times New Roman"/>
              </a:rPr>
              <a:t>Soprattutto </a:t>
            </a:r>
            <a:r>
              <a:rPr sz="1200" spc="-5" dirty="0">
                <a:latin typeface="Times New Roman"/>
                <a:cs typeface="Times New Roman"/>
              </a:rPr>
              <a:t>proseguì </a:t>
            </a:r>
            <a:r>
              <a:rPr sz="1200" dirty="0">
                <a:latin typeface="Times New Roman"/>
                <a:cs typeface="Times New Roman"/>
              </a:rPr>
              <a:t>di buon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livellamento sociale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dogmatizzazione religioso-filosofica.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religioso della </a:t>
            </a:r>
            <a:r>
              <a:rPr sz="1200" dirty="0">
                <a:latin typeface="Times New Roman"/>
                <a:cs typeface="Times New Roman"/>
              </a:rPr>
              <a:t>venerazione </a:t>
            </a:r>
            <a:r>
              <a:rPr sz="1200" spc="-5" dirty="0">
                <a:latin typeface="Times New Roman"/>
                <a:cs typeface="Times New Roman"/>
              </a:rPr>
              <a:t>degli antenati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ancor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complicato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profluvio </a:t>
            </a:r>
            <a:r>
              <a:rPr sz="1200" dirty="0">
                <a:latin typeface="Times New Roman"/>
                <a:cs typeface="Times New Roman"/>
              </a:rPr>
              <a:t>di superstizioni </a:t>
            </a:r>
            <a:r>
              <a:rPr sz="1200" spc="-5" dirty="0">
                <a:latin typeface="Times New Roman"/>
                <a:cs typeface="Times New Roman"/>
              </a:rPr>
              <a:t>che implicavano </a:t>
            </a:r>
            <a:r>
              <a:rPr sz="1200" dirty="0">
                <a:latin typeface="Times New Roman"/>
                <a:cs typeface="Times New Roman"/>
              </a:rPr>
              <a:t>l’adorazione </a:t>
            </a:r>
            <a:r>
              <a:rPr sz="1200" spc="-5" dirty="0">
                <a:latin typeface="Times New Roman"/>
                <a:cs typeface="Times New Roman"/>
              </a:rPr>
              <a:t>della natura, </a:t>
            </a:r>
            <a:r>
              <a:rPr sz="1200" dirty="0">
                <a:latin typeface="Times New Roman"/>
                <a:cs typeface="Times New Roman"/>
              </a:rPr>
              <a:t>ma le </a:t>
            </a:r>
            <a:r>
              <a:rPr sz="1200" spc="-5" dirty="0">
                <a:latin typeface="Times New Roman"/>
                <a:cs typeface="Times New Roman"/>
              </a:rPr>
              <a:t>vestigia </a:t>
            </a:r>
            <a:r>
              <a:rPr sz="1200" dirty="0">
                <a:latin typeface="Times New Roman"/>
                <a:cs typeface="Times New Roman"/>
              </a:rPr>
              <a:t>di un vero concetto di </a:t>
            </a:r>
            <a:r>
              <a:rPr sz="1200" spc="-5" dirty="0">
                <a:latin typeface="Times New Roman"/>
                <a:cs typeface="Times New Roman"/>
              </a:rPr>
              <a:t>Dio rimasero </a:t>
            </a:r>
            <a:r>
              <a:rPr sz="1200" dirty="0">
                <a:latin typeface="Times New Roman"/>
                <a:cs typeface="Times New Roman"/>
              </a:rPr>
              <a:t>preservate 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imperiale </a:t>
            </a:r>
            <a:r>
              <a:rPr sz="1200" dirty="0">
                <a:latin typeface="Times New Roman"/>
                <a:cs typeface="Times New Roman"/>
              </a:rPr>
              <a:t>di Shang-ti.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7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(888.1) 79:8.8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grande debolezza </a:t>
            </a:r>
            <a:r>
              <a:rPr sz="1200" spc="-5" dirty="0">
                <a:latin typeface="Times New Roman"/>
                <a:cs typeface="Times New Roman"/>
              </a:rPr>
              <a:t>della venerazione degli antenati </a:t>
            </a:r>
            <a:r>
              <a:rPr sz="1200" dirty="0">
                <a:latin typeface="Times New Roman"/>
                <a:cs typeface="Times New Roman"/>
              </a:rPr>
              <a:t>è che </a:t>
            </a:r>
            <a:r>
              <a:rPr sz="1200" spc="-5" dirty="0">
                <a:latin typeface="Times New Roman"/>
                <a:cs typeface="Times New Roman"/>
              </a:rPr>
              <a:t>essa favorisce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rivolta </a:t>
            </a:r>
            <a:r>
              <a:rPr sz="1200" spc="-5" dirty="0">
                <a:latin typeface="Times New Roman"/>
                <a:cs typeface="Times New Roman"/>
              </a:rPr>
              <a:t>al passato. Benché possa  essere avveduto </a:t>
            </a:r>
            <a:r>
              <a:rPr sz="1200" dirty="0">
                <a:latin typeface="Times New Roman"/>
                <a:cs typeface="Times New Roman"/>
              </a:rPr>
              <a:t>racimolare </a:t>
            </a:r>
            <a:r>
              <a:rPr sz="1200" spc="-5" dirty="0">
                <a:latin typeface="Times New Roman"/>
                <a:cs typeface="Times New Roman"/>
              </a:rPr>
              <a:t>saggezza dal passato,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follia considerare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passato come fonte </a:t>
            </a:r>
            <a:r>
              <a:rPr sz="1200" dirty="0">
                <a:latin typeface="Times New Roman"/>
                <a:cs typeface="Times New Roman"/>
              </a:rPr>
              <a:t>esclusiva di </a:t>
            </a: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relativa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espande; essa </a:t>
            </a:r>
            <a:r>
              <a:rPr sz="1200" i="1" spc="-5" dirty="0">
                <a:latin typeface="Times New Roman"/>
                <a:cs typeface="Times New Roman"/>
              </a:rPr>
              <a:t>vive </a:t>
            </a:r>
            <a:r>
              <a:rPr sz="1200" dirty="0">
                <a:latin typeface="Times New Roman"/>
                <a:cs typeface="Times New Roman"/>
              </a:rPr>
              <a:t>sempre nel </a:t>
            </a:r>
            <a:r>
              <a:rPr sz="1200" spc="-5" dirty="0">
                <a:latin typeface="Times New Roman"/>
                <a:cs typeface="Times New Roman"/>
              </a:rPr>
              <a:t>presente, raggiungendo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espressioni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generazione </a:t>
            </a:r>
            <a:r>
              <a:rPr sz="1200" dirty="0">
                <a:latin typeface="Times New Roman"/>
                <a:cs typeface="Times New Roman"/>
              </a:rPr>
              <a:t>di uomini —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in 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747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(888.2) 79:8.9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grande forza </a:t>
            </a:r>
            <a:r>
              <a:rPr sz="1200" spc="-5" dirty="0">
                <a:latin typeface="Times New Roman"/>
                <a:cs typeface="Times New Roman"/>
              </a:rPr>
              <a:t>della venerazione degli antenati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valore che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attribuisce </a:t>
            </a:r>
            <a:r>
              <a:rPr sz="1200" spc="-5" dirty="0">
                <a:latin typeface="Times New Roman"/>
                <a:cs typeface="Times New Roman"/>
              </a:rPr>
              <a:t>alla famiglia.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stabilità  e la </a:t>
            </a:r>
            <a:r>
              <a:rPr sz="1200" spc="-5" dirty="0">
                <a:latin typeface="Times New Roman"/>
                <a:cs typeface="Times New Roman"/>
              </a:rPr>
              <a:t>persistenza </a:t>
            </a:r>
            <a:r>
              <a:rPr sz="1200" dirty="0">
                <a:latin typeface="Times New Roman"/>
                <a:cs typeface="Times New Roman"/>
              </a:rPr>
              <a:t>stupefacente </a:t>
            </a:r>
            <a:r>
              <a:rPr sz="1200" spc="-5" dirty="0">
                <a:latin typeface="Times New Roman"/>
                <a:cs typeface="Times New Roman"/>
              </a:rPr>
              <a:t>della cultura cinese </a:t>
            </a:r>
            <a:r>
              <a:rPr sz="1200" dirty="0">
                <a:latin typeface="Times New Roman"/>
                <a:cs typeface="Times New Roman"/>
              </a:rPr>
              <a:t>sono una </a:t>
            </a:r>
            <a:r>
              <a:rPr sz="1200" spc="-5" dirty="0">
                <a:latin typeface="Times New Roman"/>
                <a:cs typeface="Times New Roman"/>
              </a:rPr>
              <a:t>conseguenza della </a:t>
            </a:r>
            <a:r>
              <a:rPr sz="1200" dirty="0">
                <a:latin typeface="Times New Roman"/>
                <a:cs typeface="Times New Roman"/>
              </a:rPr>
              <a:t>posizione </a:t>
            </a:r>
            <a:r>
              <a:rPr sz="1200" spc="-5" dirty="0">
                <a:latin typeface="Times New Roman"/>
                <a:cs typeface="Times New Roman"/>
              </a:rPr>
              <a:t>eminente accordata alla famiglia, </a:t>
            </a:r>
            <a:r>
              <a:rPr sz="1200" spc="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dipende </a:t>
            </a:r>
            <a:r>
              <a:rPr sz="1200" spc="-5" dirty="0">
                <a:latin typeface="Times New Roman"/>
                <a:cs typeface="Times New Roman"/>
              </a:rPr>
              <a:t>direttamente dall’efficace </a:t>
            </a:r>
            <a:r>
              <a:rPr sz="1200" dirty="0">
                <a:latin typeface="Times New Roman"/>
                <a:cs typeface="Times New Roman"/>
              </a:rPr>
              <a:t>funzionamento </a:t>
            </a:r>
            <a:r>
              <a:rPr sz="1200" spc="-5" dirty="0">
                <a:latin typeface="Times New Roman"/>
                <a:cs typeface="Times New Roman"/>
              </a:rPr>
              <a:t>della famiglia; </a:t>
            </a:r>
            <a:r>
              <a:rPr sz="1200" dirty="0">
                <a:latin typeface="Times New Roman"/>
                <a:cs typeface="Times New Roman"/>
              </a:rPr>
              <a:t>ed in Cina 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raggiunse un’importanza </a:t>
            </a:r>
            <a:r>
              <a:rPr sz="1200" spc="-5" dirty="0">
                <a:latin typeface="Times New Roman"/>
                <a:cs typeface="Times New Roman"/>
              </a:rPr>
              <a:t>sociale ed  anche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religioso </a:t>
            </a:r>
            <a:r>
              <a:rPr sz="1200" spc="-5" dirty="0">
                <a:latin typeface="Times New Roman"/>
                <a:cs typeface="Times New Roman"/>
              </a:rPr>
              <a:t>avvicinati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altri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popoli.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2609" cy="40792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24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(888.3) 79:8.10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devozione filiale e la </a:t>
            </a:r>
            <a:r>
              <a:rPr sz="1200" spc="-5" dirty="0">
                <a:latin typeface="Times New Roman"/>
                <a:cs typeface="Times New Roman"/>
              </a:rPr>
              <a:t>lealtà familiare richieste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dell’adorazione degli antenati assicurò </a:t>
            </a:r>
            <a:r>
              <a:rPr sz="1200" dirty="0">
                <a:latin typeface="Times New Roman"/>
                <a:cs typeface="Times New Roman"/>
              </a:rPr>
              <a:t>lo stabilirsi  di </a:t>
            </a:r>
            <a:r>
              <a:rPr sz="1200" spc="-5" dirty="0">
                <a:latin typeface="Times New Roman"/>
                <a:cs typeface="Times New Roman"/>
              </a:rPr>
              <a:t>relazioni familiari superiori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gruppi familiari durevoli, </a:t>
            </a:r>
            <a:r>
              <a:rPr sz="1200" dirty="0">
                <a:latin typeface="Times New Roman"/>
                <a:cs typeface="Times New Roman"/>
              </a:rPr>
              <a:t>i quali </a:t>
            </a:r>
            <a:r>
              <a:rPr sz="1200" spc="-5" dirty="0">
                <a:latin typeface="Times New Roman"/>
                <a:cs typeface="Times New Roman"/>
              </a:rPr>
              <a:t>favorirono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seguenti fattori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preservazione della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civiltà: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(888.4) 79:8.11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Conservazione della proprietà </a:t>
            </a:r>
            <a:r>
              <a:rPr sz="1200" dirty="0">
                <a:latin typeface="Times New Roman"/>
                <a:cs typeface="Times New Roman"/>
              </a:rPr>
              <a:t>e della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ricchezza.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(888.5)  79:8.12 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Messa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comune dell’esperienza </a:t>
            </a:r>
            <a:r>
              <a:rPr sz="1200" dirty="0">
                <a:latin typeface="Times New Roman"/>
                <a:cs typeface="Times New Roman"/>
              </a:rPr>
              <a:t>per più di una sola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generazione.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(888.6)  79:8.13 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Educazione efficace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nelle </a:t>
            </a:r>
            <a:r>
              <a:rPr sz="1200" dirty="0">
                <a:latin typeface="Times New Roman"/>
                <a:cs typeface="Times New Roman"/>
              </a:rPr>
              <a:t>arti e </a:t>
            </a:r>
            <a:r>
              <a:rPr sz="1200" spc="-5" dirty="0">
                <a:latin typeface="Times New Roman"/>
                <a:cs typeface="Times New Roman"/>
              </a:rPr>
              <a:t>nelle scienze del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passato.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7327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(888.7) 79:8.14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Sviluppo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forte senso del </a:t>
            </a:r>
            <a:r>
              <a:rPr sz="1200" dirty="0">
                <a:latin typeface="Times New Roman"/>
                <a:cs typeface="Times New Roman"/>
              </a:rPr>
              <a:t>dovere, </a:t>
            </a:r>
            <a:r>
              <a:rPr sz="1200" spc="-5" dirty="0">
                <a:latin typeface="Times New Roman"/>
                <a:cs typeface="Times New Roman"/>
              </a:rPr>
              <a:t>l’elevazione della </a:t>
            </a:r>
            <a:r>
              <a:rPr sz="1200" dirty="0">
                <a:latin typeface="Times New Roman"/>
                <a:cs typeface="Times New Roman"/>
              </a:rPr>
              <a:t>moralità e </a:t>
            </a:r>
            <a:r>
              <a:rPr sz="1200" spc="-5" dirty="0">
                <a:latin typeface="Times New Roman"/>
                <a:cs typeface="Times New Roman"/>
              </a:rPr>
              <a:t>l’accrescimento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sensibilità  etica.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419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(888.8) 79:8.15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formativo della </a:t>
            </a:r>
            <a:r>
              <a:rPr sz="1200" spc="-5" dirty="0">
                <a:latin typeface="Times New Roman"/>
                <a:cs typeface="Times New Roman"/>
              </a:rPr>
              <a:t>civiltà cinese, </a:t>
            </a:r>
            <a:r>
              <a:rPr sz="1200" dirty="0">
                <a:latin typeface="Times New Roman"/>
                <a:cs typeface="Times New Roman"/>
              </a:rPr>
              <a:t>iniziato </a:t>
            </a:r>
            <a:r>
              <a:rPr sz="1200" spc="-5" dirty="0">
                <a:latin typeface="Times New Roman"/>
                <a:cs typeface="Times New Roman"/>
              </a:rPr>
              <a:t>con l’arrivo degli Anditi, 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fino al grande risveglio etico,  morale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semireligioso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sesto secolo </a:t>
            </a:r>
            <a:r>
              <a:rPr sz="1200" dirty="0">
                <a:latin typeface="Times New Roman"/>
                <a:cs typeface="Times New Roman"/>
              </a:rPr>
              <a:t>a.C. E la tradizione </a:t>
            </a:r>
            <a:r>
              <a:rPr sz="1200" spc="-5" dirty="0">
                <a:latin typeface="Times New Roman"/>
                <a:cs typeface="Times New Roman"/>
              </a:rPr>
              <a:t>cinese </a:t>
            </a:r>
            <a:r>
              <a:rPr sz="1200" dirty="0">
                <a:latin typeface="Times New Roman"/>
                <a:cs typeface="Times New Roman"/>
              </a:rPr>
              <a:t>preserva la </a:t>
            </a:r>
            <a:r>
              <a:rPr sz="1200" spc="-5" dirty="0">
                <a:latin typeface="Times New Roman"/>
                <a:cs typeface="Times New Roman"/>
              </a:rPr>
              <a:t>vaga memoria </a:t>
            </a:r>
            <a:r>
              <a:rPr sz="1200" dirty="0">
                <a:latin typeface="Times New Roman"/>
                <a:cs typeface="Times New Roman"/>
              </a:rPr>
              <a:t>del passato </a:t>
            </a:r>
            <a:r>
              <a:rPr sz="1200" spc="-5" dirty="0">
                <a:latin typeface="Times New Roman"/>
                <a:cs typeface="Times New Roman"/>
              </a:rPr>
              <a:t>evoluzionario;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transizione dalla famiglia matriarcale alla famiglia patriarcale, </a:t>
            </a:r>
            <a:r>
              <a:rPr sz="1200" dirty="0">
                <a:latin typeface="Times New Roman"/>
                <a:cs typeface="Times New Roman"/>
              </a:rPr>
              <a:t>l’istituzione </a:t>
            </a:r>
            <a:r>
              <a:rPr sz="1200" spc="-5" dirty="0">
                <a:latin typeface="Times New Roman"/>
                <a:cs typeface="Times New Roman"/>
              </a:rPr>
              <a:t>dell’agricoltura, </a:t>
            </a:r>
            <a:r>
              <a:rPr sz="1200" dirty="0">
                <a:latin typeface="Times New Roman"/>
                <a:cs typeface="Times New Roman"/>
              </a:rPr>
              <a:t>lo sviluppo </a:t>
            </a:r>
            <a:r>
              <a:rPr sz="1200" spc="-5" dirty="0">
                <a:latin typeface="Times New Roman"/>
                <a:cs typeface="Times New Roman"/>
              </a:rPr>
              <a:t>dell’architettura, </a:t>
            </a:r>
            <a:r>
              <a:rPr sz="1200" dirty="0">
                <a:latin typeface="Times New Roman"/>
                <a:cs typeface="Times New Roman"/>
              </a:rPr>
              <a:t>l’avvio  </a:t>
            </a:r>
            <a:r>
              <a:rPr sz="1200" spc="-5" dirty="0">
                <a:latin typeface="Times New Roman"/>
                <a:cs typeface="Times New Roman"/>
              </a:rPr>
              <a:t>dell’industria </a:t>
            </a:r>
            <a:r>
              <a:rPr sz="1200" dirty="0">
                <a:latin typeface="Times New Roman"/>
                <a:cs typeface="Times New Roman"/>
              </a:rPr>
              <a:t>— tutto ciò è </a:t>
            </a:r>
            <a:r>
              <a:rPr sz="1200" spc="-5" dirty="0">
                <a:latin typeface="Times New Roman"/>
                <a:cs typeface="Times New Roman"/>
              </a:rPr>
              <a:t>successivamente raccontato. Questa </a:t>
            </a:r>
            <a:r>
              <a:rPr sz="1200" dirty="0">
                <a:latin typeface="Times New Roman"/>
                <a:cs typeface="Times New Roman"/>
              </a:rPr>
              <a:t>storia presenta,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accuratezza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di qualunque </a:t>
            </a:r>
            <a:r>
              <a:rPr sz="1200" spc="-5" dirty="0">
                <a:latin typeface="Times New Roman"/>
                <a:cs typeface="Times New Roman"/>
              </a:rPr>
              <a:t>altro  racconto analogo, </a:t>
            </a:r>
            <a:r>
              <a:rPr sz="1200" dirty="0">
                <a:latin typeface="Times New Roman"/>
                <a:cs typeface="Times New Roman"/>
              </a:rPr>
              <a:t>la descrizione </a:t>
            </a:r>
            <a:r>
              <a:rPr sz="1200" spc="-5" dirty="0">
                <a:latin typeface="Times New Roman"/>
                <a:cs typeface="Times New Roman"/>
              </a:rPr>
              <a:t>della magnifica ascesa </a:t>
            </a:r>
            <a:r>
              <a:rPr sz="1200" dirty="0">
                <a:latin typeface="Times New Roman"/>
                <a:cs typeface="Times New Roman"/>
              </a:rPr>
              <a:t>di un popolo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livello della </a:t>
            </a:r>
            <a:r>
              <a:rPr sz="1200" spc="-5" dirty="0">
                <a:latin typeface="Times New Roman"/>
                <a:cs typeface="Times New Roman"/>
              </a:rPr>
              <a:t>barbarie. Durante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essi passarono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società agricola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ad un’organizzazione sociale superiore comprendente </a:t>
            </a:r>
            <a:r>
              <a:rPr sz="1200" dirty="0">
                <a:latin typeface="Times New Roman"/>
                <a:cs typeface="Times New Roman"/>
              </a:rPr>
              <a:t>urbanizzazione,  </a:t>
            </a:r>
            <a:r>
              <a:rPr sz="1200" spc="-5" dirty="0">
                <a:latin typeface="Times New Roman"/>
                <a:cs typeface="Times New Roman"/>
              </a:rPr>
              <a:t>manifattura, </a:t>
            </a:r>
            <a:r>
              <a:rPr sz="1200" dirty="0">
                <a:latin typeface="Times New Roman"/>
                <a:cs typeface="Times New Roman"/>
              </a:rPr>
              <a:t>lavorazione </a:t>
            </a:r>
            <a:r>
              <a:rPr sz="1200" spc="-5" dirty="0">
                <a:latin typeface="Times New Roman"/>
                <a:cs typeface="Times New Roman"/>
              </a:rPr>
              <a:t>dei metalli, scambi commerciali, governo, scrittura, matematica, arte, </a:t>
            </a:r>
            <a:r>
              <a:rPr sz="1200" dirty="0">
                <a:latin typeface="Times New Roman"/>
                <a:cs typeface="Times New Roman"/>
              </a:rPr>
              <a:t>scienza 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stampa.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(888.9) 79:8.16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l’antica civiltà 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gialla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persistita attraverso </a:t>
            </a:r>
            <a:r>
              <a:rPr sz="1200" dirty="0">
                <a:latin typeface="Times New Roman"/>
                <a:cs typeface="Times New Roman"/>
              </a:rPr>
              <a:t>i secoli. Sono </a:t>
            </a:r>
            <a:r>
              <a:rPr sz="1200" spc="-5" dirty="0">
                <a:latin typeface="Times New Roman"/>
                <a:cs typeface="Times New Roman"/>
              </a:rPr>
              <a:t>trascorsi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quarantamila anni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furono compiuti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progressi importanti nella cultura cinese, </a:t>
            </a:r>
            <a:r>
              <a:rPr sz="1200" dirty="0">
                <a:latin typeface="Times New Roman"/>
                <a:cs typeface="Times New Roman"/>
              </a:rPr>
              <a:t>e benché vi </a:t>
            </a:r>
            <a:r>
              <a:rPr sz="1200" spc="-5" dirty="0">
                <a:latin typeface="Times New Roman"/>
                <a:cs typeface="Times New Roman"/>
              </a:rPr>
              <a:t>siano stati numerosi regressi,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dei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Han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vicina </a:t>
            </a:r>
            <a:r>
              <a:rPr sz="1200" dirty="0">
                <a:latin typeface="Times New Roman"/>
                <a:cs typeface="Times New Roman"/>
              </a:rPr>
              <a:t>di tutte </a:t>
            </a:r>
            <a:r>
              <a:rPr sz="1200" spc="-5" dirty="0">
                <a:latin typeface="Times New Roman"/>
                <a:cs typeface="Times New Roman"/>
              </a:rPr>
              <a:t>ad offrire un’immagine ininterrotta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progresso continuo fino </a:t>
            </a:r>
            <a:r>
              <a:rPr sz="1200" dirty="0">
                <a:latin typeface="Times New Roman"/>
                <a:cs typeface="Times New Roman"/>
              </a:rPr>
              <a:t>ai tempi del </a:t>
            </a:r>
            <a:r>
              <a:rPr sz="1200" spc="-5" dirty="0">
                <a:latin typeface="Times New Roman"/>
                <a:cs typeface="Times New Roman"/>
              </a:rPr>
              <a:t>ventesimo secolo. </a:t>
            </a:r>
            <a:r>
              <a:rPr sz="1200" spc="5" dirty="0">
                <a:latin typeface="Times New Roman"/>
                <a:cs typeface="Times New Roman"/>
              </a:rPr>
              <a:t>Gli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sviluppi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4670" cy="14401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04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meccanici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religiosi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bianche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di ordine </a:t>
            </a:r>
            <a:r>
              <a:rPr sz="1200" spc="-5" dirty="0">
                <a:latin typeface="Times New Roman"/>
                <a:cs typeface="Times New Roman"/>
              </a:rPr>
              <a:t>elevato,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superato </a:t>
            </a:r>
            <a:r>
              <a:rPr sz="1200" dirty="0">
                <a:latin typeface="Times New Roman"/>
                <a:cs typeface="Times New Roman"/>
              </a:rPr>
              <a:t>i Cinesi </a:t>
            </a:r>
            <a:r>
              <a:rPr sz="1200" spc="-5" dirty="0">
                <a:latin typeface="Times New Roman"/>
                <a:cs typeface="Times New Roman"/>
              </a:rPr>
              <a:t>per fedeltà </a:t>
            </a:r>
            <a:r>
              <a:rPr sz="1200" dirty="0">
                <a:latin typeface="Times New Roman"/>
                <a:cs typeface="Times New Roman"/>
              </a:rPr>
              <a:t>familiare, </a:t>
            </a:r>
            <a:r>
              <a:rPr sz="1200" spc="-5" dirty="0">
                <a:latin typeface="Times New Roman"/>
                <a:cs typeface="Times New Roman"/>
              </a:rPr>
              <a:t>etica  collettiva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moralità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7653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(888.10) 79:8.17 </a:t>
            </a:r>
            <a:r>
              <a:rPr sz="1200" spc="-5" dirty="0">
                <a:latin typeface="Times New Roman"/>
                <a:cs typeface="Times New Roman"/>
              </a:rPr>
              <a:t>Questa antica cultura </a:t>
            </a:r>
            <a:r>
              <a:rPr sz="1200" dirty="0">
                <a:latin typeface="Times New Roman"/>
                <a:cs typeface="Times New Roman"/>
              </a:rPr>
              <a:t>ha contribuito molto alla </a:t>
            </a:r>
            <a:r>
              <a:rPr sz="1200" spc="-5" dirty="0">
                <a:latin typeface="Times New Roman"/>
                <a:cs typeface="Times New Roman"/>
              </a:rPr>
              <a:t>felicità </a:t>
            </a:r>
            <a:r>
              <a:rPr sz="1200" dirty="0">
                <a:latin typeface="Times New Roman"/>
                <a:cs typeface="Times New Roman"/>
              </a:rPr>
              <a:t>degli uomini; </a:t>
            </a:r>
            <a:r>
              <a:rPr sz="1200" spc="-5" dirty="0">
                <a:latin typeface="Times New Roman"/>
                <a:cs typeface="Times New Roman"/>
              </a:rPr>
              <a:t>milioni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umani sono vissuti </a:t>
            </a:r>
            <a:r>
              <a:rPr sz="1200" dirty="0">
                <a:latin typeface="Times New Roman"/>
                <a:cs typeface="Times New Roman"/>
              </a:rPr>
              <a:t>e sono morti  </a:t>
            </a:r>
            <a:r>
              <a:rPr sz="1200" spc="-5" dirty="0">
                <a:latin typeface="Times New Roman"/>
                <a:cs typeface="Times New Roman"/>
              </a:rPr>
              <a:t>benedetti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sue realizzazioni. Per secoli questa grande civiltà </a:t>
            </a:r>
            <a:r>
              <a:rPr sz="1200" dirty="0">
                <a:latin typeface="Times New Roman"/>
                <a:cs typeface="Times New Roman"/>
              </a:rPr>
              <a:t>ha riposato </a:t>
            </a:r>
            <a:r>
              <a:rPr sz="1200" spc="-5" dirty="0">
                <a:latin typeface="Times New Roman"/>
                <a:cs typeface="Times New Roman"/>
              </a:rPr>
              <a:t>sugli allori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passato,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ora si sta </a:t>
            </a:r>
            <a:r>
              <a:rPr sz="1200" dirty="0">
                <a:latin typeface="Times New Roman"/>
                <a:cs typeface="Times New Roman"/>
              </a:rPr>
              <a:t>risvegliando </a:t>
            </a:r>
            <a:r>
              <a:rPr sz="1200" spc="-5" dirty="0">
                <a:latin typeface="Times New Roman"/>
                <a:cs typeface="Times New Roman"/>
              </a:rPr>
              <a:t>per  cercare </a:t>
            </a:r>
            <a:r>
              <a:rPr sz="1200" dirty="0">
                <a:latin typeface="Times New Roman"/>
                <a:cs typeface="Times New Roman"/>
              </a:rPr>
              <a:t>di nuovo le mete </a:t>
            </a:r>
            <a:r>
              <a:rPr sz="1200" spc="-5" dirty="0">
                <a:latin typeface="Times New Roman"/>
                <a:cs typeface="Times New Roman"/>
              </a:rPr>
              <a:t>trascendenti dell’esistenza </a:t>
            </a:r>
            <a:r>
              <a:rPr sz="1200" dirty="0">
                <a:latin typeface="Times New Roman"/>
                <a:cs typeface="Times New Roman"/>
              </a:rPr>
              <a:t>umana, per </a:t>
            </a:r>
            <a:r>
              <a:rPr sz="1200" spc="-5" dirty="0">
                <a:latin typeface="Times New Roman"/>
                <a:cs typeface="Times New Roman"/>
              </a:rPr>
              <a:t>riprendere </a:t>
            </a:r>
            <a:r>
              <a:rPr sz="1200" dirty="0">
                <a:latin typeface="Times New Roman"/>
                <a:cs typeface="Times New Roman"/>
              </a:rPr>
              <a:t>la lotta </a:t>
            </a:r>
            <a:r>
              <a:rPr sz="1200" spc="-5" dirty="0">
                <a:latin typeface="Times New Roman"/>
                <a:cs typeface="Times New Roman"/>
              </a:rPr>
              <a:t>incessante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senza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 algn="just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(888.11) 79:8.18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Arcangelo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3880" cy="28428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533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(671.2) 58:7.9 </a:t>
            </a:r>
            <a:r>
              <a:rPr sz="1200" spc="-5" dirty="0">
                <a:latin typeface="Times New Roman"/>
                <a:cs typeface="Times New Roman"/>
              </a:rPr>
              <a:t>Durante questi </a:t>
            </a:r>
            <a:r>
              <a:rPr sz="1200" dirty="0">
                <a:latin typeface="Times New Roman"/>
                <a:cs typeface="Times New Roman"/>
              </a:rPr>
              <a:t>tempi della vita </a:t>
            </a:r>
            <a:r>
              <a:rPr sz="1200" spc="-5" dirty="0">
                <a:latin typeface="Times New Roman"/>
                <a:cs typeface="Times New Roman"/>
              </a:rPr>
              <a:t>marina primitiva, estese </a:t>
            </a:r>
            <a:r>
              <a:rPr sz="1200" dirty="0">
                <a:latin typeface="Times New Roman"/>
                <a:cs typeface="Times New Roman"/>
              </a:rPr>
              <a:t>zone </a:t>
            </a:r>
            <a:r>
              <a:rPr sz="1200" spc="-5" dirty="0">
                <a:latin typeface="Times New Roman"/>
                <a:cs typeface="Times New Roman"/>
              </a:rPr>
              <a:t>delle rive continentali sprofondarono nei mari ad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profondità variabile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pochi </a:t>
            </a:r>
            <a:r>
              <a:rPr sz="1200" spc="-5" dirty="0">
                <a:latin typeface="Times New Roman"/>
                <a:cs typeface="Times New Roman"/>
              </a:rPr>
              <a:t>metri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un chilometro.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delle arenarie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conglomerati </a:t>
            </a:r>
            <a:r>
              <a:rPr sz="1200" dirty="0">
                <a:latin typeface="Times New Roman"/>
                <a:cs typeface="Times New Roman"/>
              </a:rPr>
              <a:t>più antichi </a:t>
            </a:r>
            <a:r>
              <a:rPr sz="1200" spc="-5" dirty="0">
                <a:latin typeface="Times New Roman"/>
                <a:cs typeface="Times New Roman"/>
              </a:rPr>
              <a:t>rappresenta gli  accumuli sedimentari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antiche rive.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rocce </a:t>
            </a:r>
            <a:r>
              <a:rPr sz="1200" dirty="0">
                <a:latin typeface="Times New Roman"/>
                <a:cs typeface="Times New Roman"/>
              </a:rPr>
              <a:t>sedimentarie </a:t>
            </a:r>
            <a:r>
              <a:rPr sz="1200" spc="-5" dirty="0">
                <a:latin typeface="Times New Roman"/>
                <a:cs typeface="Times New Roman"/>
              </a:rPr>
              <a:t>appartenenti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stratificazione primitiva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riposano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direttamente sugli strati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risalgono </a:t>
            </a:r>
            <a:r>
              <a:rPr sz="1200" dirty="0">
                <a:latin typeface="Times New Roman"/>
                <a:cs typeface="Times New Roman"/>
              </a:rPr>
              <a:t>a molto prima </a:t>
            </a:r>
            <a:r>
              <a:rPr sz="1200" spc="-5" dirty="0">
                <a:latin typeface="Times New Roman"/>
                <a:cs typeface="Times New Roman"/>
              </a:rPr>
              <a:t>dell’origine </a:t>
            </a:r>
            <a:r>
              <a:rPr sz="1200" dirty="0">
                <a:latin typeface="Times New Roman"/>
                <a:cs typeface="Times New Roman"/>
              </a:rPr>
              <a:t>della vita, all’iniziale </a:t>
            </a:r>
            <a:r>
              <a:rPr sz="1200" spc="-5" dirty="0">
                <a:latin typeface="Times New Roman"/>
                <a:cs typeface="Times New Roman"/>
              </a:rPr>
              <a:t>apparizione dell’oceano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(671.3) 58:7.10 </a:t>
            </a:r>
            <a:r>
              <a:rPr sz="1200" spc="-5" dirty="0">
                <a:latin typeface="Times New Roman"/>
                <a:cs typeface="Times New Roman"/>
              </a:rPr>
              <a:t>Alcuni degli strati 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depositi rocciosi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contengono </a:t>
            </a:r>
            <a:r>
              <a:rPr sz="1200" dirty="0">
                <a:latin typeface="Times New Roman"/>
                <a:cs typeface="Times New Roman"/>
              </a:rPr>
              <a:t>piccole </a:t>
            </a:r>
            <a:r>
              <a:rPr sz="1200" spc="-5" dirty="0">
                <a:latin typeface="Times New Roman"/>
                <a:cs typeface="Times New Roman"/>
              </a:rPr>
              <a:t>quantità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scisti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ardesie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colore scuro, che rivelano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carbone organico e testimoniano </a:t>
            </a:r>
            <a:r>
              <a:rPr sz="1200" spc="-5" dirty="0">
                <a:latin typeface="Times New Roman"/>
                <a:cs typeface="Times New Roman"/>
              </a:rPr>
              <a:t>l’esistenza degli antenati </a:t>
            </a:r>
            <a:r>
              <a:rPr sz="1200" dirty="0">
                <a:latin typeface="Times New Roman"/>
                <a:cs typeface="Times New Roman"/>
              </a:rPr>
              <a:t>di quelle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vegetale  che </a:t>
            </a:r>
            <a:r>
              <a:rPr sz="1200" dirty="0">
                <a:latin typeface="Times New Roman"/>
                <a:cs typeface="Times New Roman"/>
              </a:rPr>
              <a:t>invasero la terra </a:t>
            </a:r>
            <a:r>
              <a:rPr sz="1200" spc="-5" dirty="0">
                <a:latin typeface="Times New Roman"/>
                <a:cs typeface="Times New Roman"/>
              </a:rPr>
              <a:t>nel corso della successiva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Carbonifera </a:t>
            </a:r>
            <a:r>
              <a:rPr sz="1200" dirty="0">
                <a:latin typeface="Times New Roman"/>
                <a:cs typeface="Times New Roman"/>
              </a:rPr>
              <a:t>o era </a:t>
            </a:r>
            <a:r>
              <a:rPr sz="1200" spc="-5" dirty="0">
                <a:latin typeface="Times New Roman"/>
                <a:cs typeface="Times New Roman"/>
              </a:rPr>
              <a:t>del carbone. 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rame </a:t>
            </a:r>
            <a:r>
              <a:rPr sz="1200" spc="-5" dirty="0">
                <a:latin typeface="Times New Roman"/>
                <a:cs typeface="Times New Roman"/>
              </a:rPr>
              <a:t>contenuto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5" dirty="0">
                <a:latin typeface="Times New Roman"/>
                <a:cs typeface="Times New Roman"/>
              </a:rPr>
              <a:t>strati  </a:t>
            </a:r>
            <a:r>
              <a:rPr sz="1200" spc="-5" dirty="0">
                <a:latin typeface="Times New Roman"/>
                <a:cs typeface="Times New Roman"/>
              </a:rPr>
              <a:t>rocciosi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depositata </a:t>
            </a:r>
            <a:r>
              <a:rPr sz="1200" spc="-5" dirty="0">
                <a:latin typeface="Times New Roman"/>
                <a:cs typeface="Times New Roman"/>
              </a:rPr>
              <a:t>dall’acqua. </a:t>
            </a:r>
            <a:r>
              <a:rPr sz="1200" dirty="0">
                <a:latin typeface="Times New Roman"/>
                <a:cs typeface="Times New Roman"/>
              </a:rPr>
              <a:t>Se ne trova </a:t>
            </a:r>
            <a:r>
              <a:rPr sz="1200" spc="-5" dirty="0">
                <a:latin typeface="Times New Roman"/>
                <a:cs typeface="Times New Roman"/>
              </a:rPr>
              <a:t>nelle fessure delle rocce </a:t>
            </a:r>
            <a:r>
              <a:rPr sz="1200" dirty="0">
                <a:latin typeface="Times New Roman"/>
                <a:cs typeface="Times New Roman"/>
              </a:rPr>
              <a:t>più antiche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concentrato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acque </a:t>
            </a:r>
            <a:r>
              <a:rPr sz="1200" dirty="0">
                <a:latin typeface="Times New Roman"/>
                <a:cs typeface="Times New Roman"/>
              </a:rPr>
              <a:t>paludose  </a:t>
            </a:r>
            <a:r>
              <a:rPr sz="1200" spc="-5" dirty="0">
                <a:latin typeface="Times New Roman"/>
                <a:cs typeface="Times New Roman"/>
              </a:rPr>
              <a:t>stagnanti </a:t>
            </a:r>
            <a:r>
              <a:rPr sz="1200" dirty="0">
                <a:latin typeface="Times New Roman"/>
                <a:cs typeface="Times New Roman"/>
              </a:rPr>
              <a:t>di un antico litorale </a:t>
            </a:r>
            <a:r>
              <a:rPr sz="1200" spc="-5" dirty="0">
                <a:latin typeface="Times New Roman"/>
                <a:cs typeface="Times New Roman"/>
              </a:rPr>
              <a:t>riparato.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miniere di </a:t>
            </a:r>
            <a:r>
              <a:rPr sz="1200" spc="-5" dirty="0">
                <a:latin typeface="Times New Roman"/>
                <a:cs typeface="Times New Roman"/>
              </a:rPr>
              <a:t>ferro dell’America del Nord </a:t>
            </a:r>
            <a:r>
              <a:rPr sz="1200" dirty="0">
                <a:latin typeface="Times New Roman"/>
                <a:cs typeface="Times New Roman"/>
              </a:rPr>
              <a:t>e dell’Europa </a:t>
            </a:r>
            <a:r>
              <a:rPr sz="1200" spc="-5" dirty="0">
                <a:latin typeface="Times New Roman"/>
                <a:cs typeface="Times New Roman"/>
              </a:rPr>
              <a:t>sono situate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depositi ed estrusioni  che si </a:t>
            </a:r>
            <a:r>
              <a:rPr sz="1200" dirty="0">
                <a:latin typeface="Times New Roman"/>
                <a:cs typeface="Times New Roman"/>
              </a:rPr>
              <a:t>estendono in parte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rocce non </a:t>
            </a:r>
            <a:r>
              <a:rPr sz="1200" spc="-5" dirty="0">
                <a:latin typeface="Times New Roman"/>
                <a:cs typeface="Times New Roman"/>
              </a:rPr>
              <a:t>stratificate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antiche ed </a:t>
            </a:r>
            <a:r>
              <a:rPr sz="1200" dirty="0">
                <a:latin typeface="Times New Roman"/>
                <a:cs typeface="Times New Roman"/>
              </a:rPr>
              <a:t>in parte </a:t>
            </a:r>
            <a:r>
              <a:rPr sz="1200" spc="-5" dirty="0">
                <a:latin typeface="Times New Roman"/>
                <a:cs typeface="Times New Roman"/>
              </a:rPr>
              <a:t>nelle rocce stratificate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recenti dei </a:t>
            </a:r>
            <a:r>
              <a:rPr sz="1200" dirty="0">
                <a:latin typeface="Times New Roman"/>
                <a:cs typeface="Times New Roman"/>
              </a:rPr>
              <a:t>periodi </a:t>
            </a:r>
            <a:r>
              <a:rPr sz="1200" spc="-5" dirty="0">
                <a:latin typeface="Times New Roman"/>
                <a:cs typeface="Times New Roman"/>
              </a:rPr>
              <a:t>transitori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formazione della 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244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(671.4) 58:7.11 </a:t>
            </a:r>
            <a:r>
              <a:rPr sz="1200" spc="-5" dirty="0">
                <a:latin typeface="Times New Roman"/>
                <a:cs typeface="Times New Roman"/>
              </a:rPr>
              <a:t>Quest’era </a:t>
            </a:r>
            <a:r>
              <a:rPr sz="1200" dirty="0">
                <a:latin typeface="Times New Roman"/>
                <a:cs typeface="Times New Roman"/>
              </a:rPr>
              <a:t>è testimone </a:t>
            </a:r>
            <a:r>
              <a:rPr sz="1200" spc="-5" dirty="0">
                <a:latin typeface="Times New Roman"/>
                <a:cs typeface="Times New Roman"/>
              </a:rPr>
              <a:t>della diffusione della </a:t>
            </a:r>
            <a:r>
              <a:rPr sz="1200" dirty="0">
                <a:latin typeface="Times New Roman"/>
                <a:cs typeface="Times New Roman"/>
              </a:rPr>
              <a:t>vita in tutte le </a:t>
            </a:r>
            <a:r>
              <a:rPr sz="1200" spc="-5" dirty="0">
                <a:latin typeface="Times New Roman"/>
                <a:cs typeface="Times New Roman"/>
              </a:rPr>
              <a:t>acque del </a:t>
            </a:r>
            <a:r>
              <a:rPr sz="1200" dirty="0">
                <a:latin typeface="Times New Roman"/>
                <a:cs typeface="Times New Roman"/>
              </a:rPr>
              <a:t>mondo; la vita marina è </a:t>
            </a:r>
            <a:r>
              <a:rPr sz="1200" spc="-5" dirty="0">
                <a:latin typeface="Times New Roman"/>
                <a:cs typeface="Times New Roman"/>
              </a:rPr>
              <a:t>ormai </a:t>
            </a:r>
            <a:r>
              <a:rPr sz="1200" dirty="0">
                <a:latin typeface="Times New Roman"/>
                <a:cs typeface="Times New Roman"/>
              </a:rPr>
              <a:t>ben stabilita </a:t>
            </a:r>
            <a:r>
              <a:rPr sz="1200" spc="-5" dirty="0">
                <a:latin typeface="Times New Roman"/>
                <a:cs typeface="Times New Roman"/>
              </a:rPr>
              <a:t>su  Urantia.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fondo dei mari </a:t>
            </a:r>
            <a:r>
              <a:rPr sz="1200" spc="-5" dirty="0">
                <a:latin typeface="Times New Roman"/>
                <a:cs typeface="Times New Roman"/>
              </a:rPr>
              <a:t>interni </a:t>
            </a:r>
            <a:r>
              <a:rPr sz="1200" dirty="0">
                <a:latin typeface="Times New Roman"/>
                <a:cs typeface="Times New Roman"/>
              </a:rPr>
              <a:t>estesi e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profondi è </a:t>
            </a:r>
            <a:r>
              <a:rPr sz="1200" spc="-5" dirty="0">
                <a:latin typeface="Times New Roman"/>
                <a:cs typeface="Times New Roman"/>
              </a:rPr>
              <a:t>progressivamente </a:t>
            </a:r>
            <a:r>
              <a:rPr sz="1200" dirty="0">
                <a:latin typeface="Times New Roman"/>
                <a:cs typeface="Times New Roman"/>
              </a:rPr>
              <a:t>invaso da </a:t>
            </a:r>
            <a:r>
              <a:rPr sz="1200" spc="-5" dirty="0">
                <a:latin typeface="Times New Roman"/>
                <a:cs typeface="Times New Roman"/>
              </a:rPr>
              <a:t>un’abbondante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lussureggiante </a:t>
            </a:r>
            <a:r>
              <a:rPr sz="1200" dirty="0">
                <a:latin typeface="Times New Roman"/>
                <a:cs typeface="Times New Roman"/>
              </a:rPr>
              <a:t>vegetazione, 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acque del </a:t>
            </a:r>
            <a:r>
              <a:rPr sz="1200" dirty="0">
                <a:latin typeface="Times New Roman"/>
                <a:cs typeface="Times New Roman"/>
              </a:rPr>
              <a:t>litorale </a:t>
            </a:r>
            <a:r>
              <a:rPr sz="1200" spc="-5" dirty="0">
                <a:latin typeface="Times New Roman"/>
                <a:cs typeface="Times New Roman"/>
              </a:rPr>
              <a:t>brulicano delle forme </a:t>
            </a:r>
            <a:r>
              <a:rPr sz="1200" dirty="0">
                <a:latin typeface="Times New Roman"/>
                <a:cs typeface="Times New Roman"/>
              </a:rPr>
              <a:t>semplici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57784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80: </a:t>
            </a:r>
            <a:r>
              <a:rPr spc="-20" dirty="0"/>
              <a:t>L’espansione </a:t>
            </a:r>
            <a:r>
              <a:rPr spc="-5" dirty="0"/>
              <a:t>andita in Occidente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54034" cy="360807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8826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(889.1) 80:0.1 </a:t>
            </a:r>
            <a:r>
              <a:rPr sz="1200" spc="-5" dirty="0">
                <a:latin typeface="Times New Roman"/>
                <a:cs typeface="Times New Roman"/>
              </a:rPr>
              <a:t>BENCHÉ gli </a:t>
            </a:r>
            <a:r>
              <a:rPr sz="1200" dirty="0">
                <a:latin typeface="Times New Roman"/>
                <a:cs typeface="Times New Roman"/>
              </a:rPr>
              <a:t>uomini blu </a:t>
            </a:r>
            <a:r>
              <a:rPr sz="1200" spc="-5" dirty="0">
                <a:latin typeface="Times New Roman"/>
                <a:cs typeface="Times New Roman"/>
              </a:rPr>
              <a:t>europei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abbiano raggiunto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stessi una </a:t>
            </a:r>
            <a:r>
              <a:rPr sz="1200" spc="-5" dirty="0">
                <a:latin typeface="Times New Roman"/>
                <a:cs typeface="Times New Roman"/>
              </a:rPr>
              <a:t>grande civiltà culturale, hanno fornito </a:t>
            </a:r>
            <a:r>
              <a:rPr sz="1200" dirty="0">
                <a:latin typeface="Times New Roman"/>
                <a:cs typeface="Times New Roman"/>
              </a:rPr>
              <a:t>la base  </a:t>
            </a:r>
            <a:r>
              <a:rPr sz="1200" spc="-5" dirty="0">
                <a:latin typeface="Times New Roman"/>
                <a:cs typeface="Times New Roman"/>
              </a:rPr>
              <a:t>biologica che, quando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stirpi </a:t>
            </a:r>
            <a:r>
              <a:rPr sz="1200" spc="-5" dirty="0">
                <a:latin typeface="Times New Roman"/>
                <a:cs typeface="Times New Roman"/>
              </a:rPr>
              <a:t>adamizzate si mescolarono con </a:t>
            </a:r>
            <a:r>
              <a:rPr sz="1200" dirty="0">
                <a:latin typeface="Times New Roman"/>
                <a:cs typeface="Times New Roman"/>
              </a:rPr>
              <a:t>i successivi </a:t>
            </a:r>
            <a:r>
              <a:rPr sz="1200" spc="-5" dirty="0">
                <a:latin typeface="Times New Roman"/>
                <a:cs typeface="Times New Roman"/>
              </a:rPr>
              <a:t>invasori </a:t>
            </a:r>
            <a:r>
              <a:rPr sz="1200" dirty="0">
                <a:latin typeface="Times New Roman"/>
                <a:cs typeface="Times New Roman"/>
              </a:rPr>
              <a:t>anditi, </a:t>
            </a:r>
            <a:r>
              <a:rPr sz="1200" spc="-5" dirty="0">
                <a:latin typeface="Times New Roman"/>
                <a:cs typeface="Times New Roman"/>
              </a:rPr>
              <a:t>produsse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più potenti razze 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dinamica che siano mai </a:t>
            </a:r>
            <a:r>
              <a:rPr sz="1200" spc="-5" dirty="0">
                <a:latin typeface="Times New Roman"/>
                <a:cs typeface="Times New Roman"/>
              </a:rPr>
              <a:t>apparse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dai tempi della </a:t>
            </a:r>
            <a:r>
              <a:rPr sz="1200" dirty="0">
                <a:latin typeface="Times New Roman"/>
                <a:cs typeface="Times New Roman"/>
              </a:rPr>
              <a:t>razza viola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successori  anditi.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403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(889.2) 80:0.2 </a:t>
            </a:r>
            <a:r>
              <a:rPr sz="1200" dirty="0">
                <a:latin typeface="Times New Roman"/>
                <a:cs typeface="Times New Roman"/>
              </a:rPr>
              <a:t>I popoli bianchi </a:t>
            </a:r>
            <a:r>
              <a:rPr sz="1200" spc="-5" dirty="0">
                <a:latin typeface="Times New Roman"/>
                <a:cs typeface="Times New Roman"/>
              </a:rPr>
              <a:t>moderni incorporano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linee superstiti </a:t>
            </a:r>
            <a:r>
              <a:rPr sz="1200" dirty="0">
                <a:latin typeface="Times New Roman"/>
                <a:cs typeface="Times New Roman"/>
              </a:rPr>
              <a:t>della stirpe </a:t>
            </a:r>
            <a:r>
              <a:rPr sz="1200" spc="-5" dirty="0">
                <a:latin typeface="Times New Roman"/>
                <a:cs typeface="Times New Roman"/>
              </a:rPr>
              <a:t>adamica che si </a:t>
            </a:r>
            <a:r>
              <a:rPr sz="1200" dirty="0">
                <a:latin typeface="Times New Roman"/>
                <a:cs typeface="Times New Roman"/>
              </a:rPr>
              <a:t>mescolarono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razze </a:t>
            </a:r>
            <a:r>
              <a:rPr sz="1200" spc="-5" dirty="0">
                <a:latin typeface="Times New Roman"/>
                <a:cs typeface="Times New Roman"/>
              </a:rPr>
              <a:t>sangik, </a:t>
            </a:r>
            <a:r>
              <a:rPr sz="1200" dirty="0">
                <a:latin typeface="Times New Roman"/>
                <a:cs typeface="Times New Roman"/>
              </a:rPr>
              <a:t>un  po’ </a:t>
            </a:r>
            <a:r>
              <a:rPr sz="1200" spc="-5" dirty="0">
                <a:latin typeface="Times New Roman"/>
                <a:cs typeface="Times New Roman"/>
              </a:rPr>
              <a:t>della rossa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gialla </a:t>
            </a:r>
            <a:r>
              <a:rPr sz="1200" dirty="0">
                <a:latin typeface="Times New Roman"/>
                <a:cs typeface="Times New Roman"/>
              </a:rPr>
              <a:t>ma più </a:t>
            </a:r>
            <a:r>
              <a:rPr sz="1200" spc="-5" dirty="0">
                <a:latin typeface="Times New Roman"/>
                <a:cs typeface="Times New Roman"/>
              </a:rPr>
              <a:t>particolarmente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blu.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razze </a:t>
            </a:r>
            <a:r>
              <a:rPr sz="1200" spc="-5" dirty="0">
                <a:latin typeface="Times New Roman"/>
                <a:cs typeface="Times New Roman"/>
              </a:rPr>
              <a:t>bianche </a:t>
            </a:r>
            <a:r>
              <a:rPr sz="1200" dirty="0">
                <a:latin typeface="Times New Roman"/>
                <a:cs typeface="Times New Roman"/>
              </a:rPr>
              <a:t>c’è una percentuale </a:t>
            </a:r>
            <a:r>
              <a:rPr sz="1200" spc="-5" dirty="0">
                <a:latin typeface="Times New Roman"/>
                <a:cs typeface="Times New Roman"/>
              </a:rPr>
              <a:t>considerevole </a:t>
            </a:r>
            <a:r>
              <a:rPr sz="1200" dirty="0">
                <a:latin typeface="Times New Roman"/>
                <a:cs typeface="Times New Roman"/>
              </a:rPr>
              <a:t>della  stirpe </a:t>
            </a:r>
            <a:r>
              <a:rPr sz="1200" spc="-5" dirty="0">
                <a:latin typeface="Times New Roman"/>
                <a:cs typeface="Times New Roman"/>
              </a:rPr>
              <a:t>andonita originale, ed ancor </a:t>
            </a:r>
            <a:r>
              <a:rPr sz="1200" dirty="0">
                <a:latin typeface="Times New Roman"/>
                <a:cs typeface="Times New Roman"/>
              </a:rPr>
              <a:t>più delle </a:t>
            </a:r>
            <a:r>
              <a:rPr sz="1200" spc="-5" dirty="0">
                <a:latin typeface="Times New Roman"/>
                <a:cs typeface="Times New Roman"/>
              </a:rPr>
              <a:t>linee </a:t>
            </a:r>
            <a:r>
              <a:rPr sz="1200" dirty="0">
                <a:latin typeface="Times New Roman"/>
                <a:cs typeface="Times New Roman"/>
              </a:rPr>
              <a:t>nodite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primitive.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Adamiti entrano in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Europa</a:t>
            </a:r>
            <a:endParaRPr sz="1600">
              <a:latin typeface="Times New Roman"/>
              <a:cs typeface="Times New Roman"/>
            </a:endParaRPr>
          </a:p>
          <a:p>
            <a:pPr marL="76200" marR="224154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(889.3) 80:1.1 </a:t>
            </a:r>
            <a:r>
              <a:rPr sz="1200" spc="-5" dirty="0">
                <a:latin typeface="Times New Roman"/>
                <a:cs typeface="Times New Roman"/>
              </a:rPr>
              <a:t>Prima che gli </a:t>
            </a:r>
            <a:r>
              <a:rPr sz="1200" dirty="0">
                <a:latin typeface="Times New Roman"/>
                <a:cs typeface="Times New Roman"/>
              </a:rPr>
              <a:t>ultimi Anditi </a:t>
            </a:r>
            <a:r>
              <a:rPr sz="1200" spc="-5" dirty="0">
                <a:latin typeface="Times New Roman"/>
                <a:cs typeface="Times New Roman"/>
              </a:rPr>
              <a:t>fossero cacciati dalla valle </a:t>
            </a:r>
            <a:r>
              <a:rPr sz="1200" dirty="0">
                <a:latin typeface="Times New Roman"/>
                <a:cs typeface="Times New Roman"/>
              </a:rPr>
              <a:t>dell’Eufrate, molti </a:t>
            </a:r>
            <a:r>
              <a:rPr sz="1200" spc="-5" dirty="0">
                <a:latin typeface="Times New Roman"/>
                <a:cs typeface="Times New Roman"/>
              </a:rPr>
              <a:t>dei loro fratelli erano entrati </a:t>
            </a:r>
            <a:r>
              <a:rPr sz="1200" dirty="0">
                <a:latin typeface="Times New Roman"/>
                <a:cs typeface="Times New Roman"/>
              </a:rPr>
              <a:t>in Europa come  </a:t>
            </a:r>
            <a:r>
              <a:rPr sz="1200" spc="-5" dirty="0">
                <a:latin typeface="Times New Roman"/>
                <a:cs typeface="Times New Roman"/>
              </a:rPr>
              <a:t>avventurieri, insegnanti, commercianti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guerrieri. 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primi tempi </a:t>
            </a:r>
            <a:r>
              <a:rPr sz="1200" dirty="0">
                <a:latin typeface="Times New Roman"/>
                <a:cs typeface="Times New Roman"/>
              </a:rPr>
              <a:t>della razza viola il </a:t>
            </a:r>
            <a:r>
              <a:rPr sz="1200" spc="-5" dirty="0">
                <a:latin typeface="Times New Roman"/>
                <a:cs typeface="Times New Roman"/>
              </a:rPr>
              <a:t>bacino mediterraneo </a:t>
            </a:r>
            <a:r>
              <a:rPr sz="1200" dirty="0">
                <a:latin typeface="Times New Roman"/>
                <a:cs typeface="Times New Roman"/>
              </a:rPr>
              <a:t>era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protetto</a:t>
            </a:r>
            <a:endParaRPr sz="1200">
              <a:latin typeface="Times New Roman"/>
              <a:cs typeface="Times New Roman"/>
            </a:endParaRPr>
          </a:p>
          <a:p>
            <a:pPr marL="76200" marR="1447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dall’istmo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Gibilterra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ponte </a:t>
            </a:r>
            <a:r>
              <a:rPr sz="1200" spc="-5" dirty="0">
                <a:latin typeface="Times New Roman"/>
                <a:cs typeface="Times New Roman"/>
              </a:rPr>
              <a:t>terrestre della </a:t>
            </a:r>
            <a:r>
              <a:rPr sz="1200" dirty="0">
                <a:latin typeface="Times New Roman"/>
                <a:cs typeface="Times New Roman"/>
              </a:rPr>
              <a:t>Sicilia. 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 primissimo </a:t>
            </a:r>
            <a:r>
              <a:rPr sz="1200" spc="-5" dirty="0">
                <a:latin typeface="Times New Roman"/>
                <a:cs typeface="Times New Roman"/>
              </a:rPr>
              <a:t>commercio marittimo </a:t>
            </a:r>
            <a:r>
              <a:rPr sz="1200" dirty="0">
                <a:latin typeface="Times New Roman"/>
                <a:cs typeface="Times New Roman"/>
              </a:rPr>
              <a:t>dell’uomo fu </a:t>
            </a:r>
            <a:r>
              <a:rPr sz="1200" spc="-5" dirty="0">
                <a:latin typeface="Times New Roman"/>
                <a:cs typeface="Times New Roman"/>
              </a:rPr>
              <a:t>stabilito su  questi laghi interni </a:t>
            </a:r>
            <a:r>
              <a:rPr sz="1200" dirty="0">
                <a:latin typeface="Times New Roman"/>
                <a:cs typeface="Times New Roman"/>
              </a:rPr>
              <a:t>nei quali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blu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nord ed </a:t>
            </a:r>
            <a:r>
              <a:rPr sz="1200" dirty="0">
                <a:latin typeface="Times New Roman"/>
                <a:cs typeface="Times New Roman"/>
              </a:rPr>
              <a:t>i Sahariani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sud incontravano </a:t>
            </a:r>
            <a:r>
              <a:rPr sz="1200" dirty="0">
                <a:latin typeface="Times New Roman"/>
                <a:cs typeface="Times New Roman"/>
              </a:rPr>
              <a:t>i Noditi e </a:t>
            </a:r>
            <a:r>
              <a:rPr sz="1200" spc="-5" dirty="0">
                <a:latin typeface="Times New Roman"/>
                <a:cs typeface="Times New Roman"/>
              </a:rPr>
              <a:t>gli  Adamiti provenienti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dall’est.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(889.4) 80:1.2 </a:t>
            </a:r>
            <a:r>
              <a:rPr sz="1200" spc="-5" dirty="0">
                <a:latin typeface="Times New Roman"/>
                <a:cs typeface="Times New Roman"/>
              </a:rPr>
              <a:t>Nella depressione orientale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Mediterraneo </a:t>
            </a:r>
            <a:r>
              <a:rPr sz="1200" dirty="0">
                <a:latin typeface="Times New Roman"/>
                <a:cs typeface="Times New Roman"/>
              </a:rPr>
              <a:t>i Noditi </a:t>
            </a:r>
            <a:r>
              <a:rPr sz="1200" spc="-5" dirty="0">
                <a:latin typeface="Times New Roman"/>
                <a:cs typeface="Times New Roman"/>
              </a:rPr>
              <a:t>avevano stabilito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loro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estesi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questi  centri erano penetrati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nell’Europa </a:t>
            </a:r>
            <a:r>
              <a:rPr sz="1200" dirty="0">
                <a:latin typeface="Times New Roman"/>
                <a:cs typeface="Times New Roman"/>
              </a:rPr>
              <a:t>meridionale, ma più specialmente </a:t>
            </a:r>
            <a:r>
              <a:rPr sz="1200" spc="-5" dirty="0">
                <a:latin typeface="Times New Roman"/>
                <a:cs typeface="Times New Roman"/>
              </a:rPr>
              <a:t>nell’Africa settentrionale. </a:t>
            </a:r>
            <a:r>
              <a:rPr sz="1200" dirty="0">
                <a:latin typeface="Times New Roman"/>
                <a:cs typeface="Times New Roman"/>
              </a:rPr>
              <a:t>I Siriani noditi-andoniti dalla  testa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introdussero 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ceramica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l’agricoltura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insediamenti </a:t>
            </a:r>
            <a:r>
              <a:rPr sz="1200" spc="-5" dirty="0">
                <a:latin typeface="Times New Roman"/>
                <a:cs typeface="Times New Roman"/>
              </a:rPr>
              <a:t>sul delta del Nilo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lenta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277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591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elevazione. Essi importarono anche </a:t>
            </a:r>
            <a:r>
              <a:rPr sz="1200" dirty="0">
                <a:latin typeface="Times New Roman"/>
                <a:cs typeface="Times New Roman"/>
              </a:rPr>
              <a:t>pecore, </a:t>
            </a:r>
            <a:r>
              <a:rPr sz="1200" spc="-5" dirty="0">
                <a:latin typeface="Times New Roman"/>
                <a:cs typeface="Times New Roman"/>
              </a:rPr>
              <a:t>capre, </a:t>
            </a:r>
            <a:r>
              <a:rPr sz="1200" dirty="0">
                <a:latin typeface="Times New Roman"/>
                <a:cs typeface="Times New Roman"/>
              </a:rPr>
              <a:t>bovini </a:t>
            </a:r>
            <a:r>
              <a:rPr sz="1200" spc="-5" dirty="0">
                <a:latin typeface="Times New Roman"/>
                <a:cs typeface="Times New Roman"/>
              </a:rPr>
              <a:t>ed altri animali domestici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introdussero </a:t>
            </a:r>
            <a:r>
              <a:rPr sz="1200" dirty="0">
                <a:latin typeface="Times New Roman"/>
                <a:cs typeface="Times New Roman"/>
              </a:rPr>
              <a:t>metodi di </a:t>
            </a:r>
            <a:r>
              <a:rPr sz="1200" spc="-5" dirty="0">
                <a:latin typeface="Times New Roman"/>
                <a:cs typeface="Times New Roman"/>
              </a:rPr>
              <a:t>lavorazione dei  metalli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migliorati, 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Siria </a:t>
            </a:r>
            <a:r>
              <a:rPr sz="1200" spc="-5" dirty="0">
                <a:latin typeface="Times New Roman"/>
                <a:cs typeface="Times New Roman"/>
              </a:rPr>
              <a:t>era 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industria.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(889.5) 80:1.3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trentamila anni l’Egitto ricevette </a:t>
            </a:r>
            <a:r>
              <a:rPr sz="1200" dirty="0">
                <a:latin typeface="Times New Roman"/>
                <a:cs typeface="Times New Roman"/>
              </a:rPr>
              <a:t>un flusso </a:t>
            </a:r>
            <a:r>
              <a:rPr sz="1200" spc="-5" dirty="0">
                <a:latin typeface="Times New Roman"/>
                <a:cs typeface="Times New Roman"/>
              </a:rPr>
              <a:t>continuo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Mesopotamici, </a:t>
            </a:r>
            <a:r>
              <a:rPr sz="1200" dirty="0">
                <a:latin typeface="Times New Roman"/>
                <a:cs typeface="Times New Roman"/>
              </a:rPr>
              <a:t>che portarono la </a:t>
            </a:r>
            <a:r>
              <a:rPr sz="1200" spc="-5" dirty="0">
                <a:latin typeface="Times New Roman"/>
                <a:cs typeface="Times New Roman"/>
              </a:rPr>
              <a:t>loro arte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loro  cultura ad arricchire </a:t>
            </a:r>
            <a:r>
              <a:rPr sz="1200" dirty="0">
                <a:latin typeface="Times New Roman"/>
                <a:cs typeface="Times New Roman"/>
              </a:rPr>
              <a:t>quelle </a:t>
            </a:r>
            <a:r>
              <a:rPr sz="1200" spc="-5" dirty="0">
                <a:latin typeface="Times New Roman"/>
                <a:cs typeface="Times New Roman"/>
              </a:rPr>
              <a:t>della valle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Nilo.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l’ingresso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Sahariani </a:t>
            </a:r>
            <a:r>
              <a:rPr sz="1200" dirty="0">
                <a:latin typeface="Times New Roman"/>
                <a:cs typeface="Times New Roman"/>
              </a:rPr>
              <a:t>deteriorò </a:t>
            </a:r>
            <a:r>
              <a:rPr sz="1200" spc="-5" dirty="0">
                <a:latin typeface="Times New Roman"/>
                <a:cs typeface="Times New Roman"/>
              </a:rPr>
              <a:t>grandemente l’antica </a:t>
            </a:r>
            <a:r>
              <a:rPr sz="1200" dirty="0">
                <a:latin typeface="Times New Roman"/>
                <a:cs typeface="Times New Roman"/>
              </a:rPr>
              <a:t>civiltà 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Nilo, cosicché </a:t>
            </a:r>
            <a:r>
              <a:rPr sz="1200" dirty="0">
                <a:latin typeface="Times New Roman"/>
                <a:cs typeface="Times New Roman"/>
              </a:rPr>
              <a:t>l’Egitto </a:t>
            </a:r>
            <a:r>
              <a:rPr sz="1200" spc="-5" dirty="0">
                <a:latin typeface="Times New Roman"/>
                <a:cs typeface="Times New Roman"/>
              </a:rPr>
              <a:t>raggiunse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culturale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basso circa quindicimila anni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54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(889.6) 80:1.4 </a:t>
            </a:r>
            <a:r>
              <a:rPr sz="1200" spc="-5" dirty="0">
                <a:latin typeface="Times New Roman"/>
                <a:cs typeface="Times New Roman"/>
              </a:rPr>
              <a:t>Ma 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primi tempi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ostacoli </a:t>
            </a:r>
            <a:r>
              <a:rPr sz="1200" spc="-5" dirty="0">
                <a:latin typeface="Times New Roman"/>
                <a:cs typeface="Times New Roman"/>
              </a:rPr>
              <a:t>alla migrazione degli </a:t>
            </a:r>
            <a:r>
              <a:rPr sz="1200" dirty="0">
                <a:latin typeface="Times New Roman"/>
                <a:cs typeface="Times New Roman"/>
              </a:rPr>
              <a:t>Adamiti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ovest.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Sahara era un immenso  </a:t>
            </a:r>
            <a:r>
              <a:rPr sz="1200" spc="-5" dirty="0">
                <a:latin typeface="Times New Roman"/>
                <a:cs typeface="Times New Roman"/>
              </a:rPr>
              <a:t>territorio </a:t>
            </a:r>
            <a:r>
              <a:rPr sz="1200" dirty="0">
                <a:latin typeface="Times New Roman"/>
                <a:cs typeface="Times New Roman"/>
              </a:rPr>
              <a:t>da pascolo disseminato di pastori e di agricoltori. </a:t>
            </a:r>
            <a:r>
              <a:rPr sz="1200" spc="-5" dirty="0">
                <a:latin typeface="Times New Roman"/>
                <a:cs typeface="Times New Roman"/>
              </a:rPr>
              <a:t>Questi Sahariani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dedicarono </a:t>
            </a:r>
            <a:r>
              <a:rPr sz="1200" dirty="0">
                <a:latin typeface="Times New Roman"/>
                <a:cs typeface="Times New Roman"/>
              </a:rPr>
              <a:t>mai alla </a:t>
            </a:r>
            <a:r>
              <a:rPr sz="1200" spc="-5" dirty="0">
                <a:latin typeface="Times New Roman"/>
                <a:cs typeface="Times New Roman"/>
              </a:rPr>
              <a:t>manifattura, </a:t>
            </a:r>
            <a:r>
              <a:rPr sz="1200" dirty="0">
                <a:latin typeface="Times New Roman"/>
                <a:cs typeface="Times New Roman"/>
              </a:rPr>
              <a:t>né erano  </a:t>
            </a:r>
            <a:r>
              <a:rPr sz="1200" spc="-5" dirty="0">
                <a:latin typeface="Times New Roman"/>
                <a:cs typeface="Times New Roman"/>
              </a:rPr>
              <a:t>costruttori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città. Essi erano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indaco-nero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consistente apporto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arancio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verde estinte. Ma ricevettero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quantità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limitata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eredità </a:t>
            </a:r>
            <a:r>
              <a:rPr sz="1200" dirty="0">
                <a:latin typeface="Times New Roman"/>
                <a:cs typeface="Times New Roman"/>
              </a:rPr>
              <a:t>viola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sollevamento della terra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cambiamento </a:t>
            </a:r>
            <a:r>
              <a:rPr sz="1200" dirty="0">
                <a:latin typeface="Times New Roman"/>
                <a:cs typeface="Times New Roman"/>
              </a:rPr>
              <a:t>dei venti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piogge  </a:t>
            </a:r>
            <a:r>
              <a:rPr sz="1200" spc="-5" dirty="0">
                <a:latin typeface="Times New Roman"/>
                <a:cs typeface="Times New Roman"/>
              </a:rPr>
              <a:t>disperdessero </a:t>
            </a:r>
            <a:r>
              <a:rPr sz="1200" dirty="0">
                <a:latin typeface="Times New Roman"/>
                <a:cs typeface="Times New Roman"/>
              </a:rPr>
              <a:t>i resti di questa </a:t>
            </a:r>
            <a:r>
              <a:rPr sz="1200" spc="-5" dirty="0">
                <a:latin typeface="Times New Roman"/>
                <a:cs typeface="Times New Roman"/>
              </a:rPr>
              <a:t>prospera </a:t>
            </a:r>
            <a:r>
              <a:rPr sz="1200" dirty="0">
                <a:latin typeface="Times New Roman"/>
                <a:cs typeface="Times New Roman"/>
              </a:rPr>
              <a:t>e pacifica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66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(890.1) 80:1.5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sangue di Adamo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distribuito nella </a:t>
            </a:r>
            <a:r>
              <a:rPr sz="1200" spc="-5" dirty="0">
                <a:latin typeface="Times New Roman"/>
                <a:cs typeface="Times New Roman"/>
              </a:rPr>
              <a:t>maggior parte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umane,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ricevettero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altre. </a:t>
            </a:r>
            <a:r>
              <a:rPr sz="1200" spc="-15" dirty="0">
                <a:latin typeface="Times New Roman"/>
                <a:cs typeface="Times New Roman"/>
              </a:rPr>
              <a:t>Le 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miste dell’India ed </a:t>
            </a:r>
            <a:r>
              <a:rPr sz="1200" dirty="0">
                <a:latin typeface="Times New Roman"/>
                <a:cs typeface="Times New Roman"/>
              </a:rPr>
              <a:t>i popoli più </a:t>
            </a:r>
            <a:r>
              <a:rPr sz="1200" spc="-5" dirty="0">
                <a:latin typeface="Times New Roman"/>
                <a:cs typeface="Times New Roman"/>
              </a:rPr>
              <a:t>scuri dell’Africa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attraevano gli </a:t>
            </a:r>
            <a:r>
              <a:rPr sz="1200" dirty="0">
                <a:latin typeface="Times New Roman"/>
                <a:cs typeface="Times New Roman"/>
              </a:rPr>
              <a:t>Adamiti. Essi </a:t>
            </a:r>
            <a:r>
              <a:rPr sz="1200" spc="-5" dirty="0">
                <a:latin typeface="Times New Roman"/>
                <a:cs typeface="Times New Roman"/>
              </a:rPr>
              <a:t>si sarebbero mescolati volentieri con gli 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se questi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fossero stati così </a:t>
            </a:r>
            <a:r>
              <a:rPr sz="1200" dirty="0">
                <a:latin typeface="Times New Roman"/>
                <a:cs typeface="Times New Roman"/>
              </a:rPr>
              <a:t>lontani nelle </a:t>
            </a:r>
            <a:r>
              <a:rPr sz="1200" spc="-5" dirty="0">
                <a:latin typeface="Times New Roman"/>
                <a:cs typeface="Times New Roman"/>
              </a:rPr>
              <a:t>Americhe, ed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disposti </a:t>
            </a:r>
            <a:r>
              <a:rPr sz="1200" spc="-5" dirty="0">
                <a:latin typeface="Times New Roman"/>
                <a:cs typeface="Times New Roman"/>
              </a:rPr>
              <a:t>verso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gialli,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costoro 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difficili da </a:t>
            </a:r>
            <a:r>
              <a:rPr sz="1200" spc="-5" dirty="0">
                <a:latin typeface="Times New Roman"/>
                <a:cs typeface="Times New Roman"/>
              </a:rPr>
              <a:t>raggiungere nella </a:t>
            </a:r>
            <a:r>
              <a:rPr sz="1200" dirty="0">
                <a:latin typeface="Times New Roman"/>
                <a:cs typeface="Times New Roman"/>
              </a:rPr>
              <a:t>lontana </a:t>
            </a:r>
            <a:r>
              <a:rPr sz="1200" spc="-5" dirty="0">
                <a:latin typeface="Times New Roman"/>
                <a:cs typeface="Times New Roman"/>
              </a:rPr>
              <a:t>Asia. Per questo, quando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spinti </a:t>
            </a:r>
            <a:r>
              <a:rPr sz="1200" dirty="0">
                <a:latin typeface="Times New Roman"/>
                <a:cs typeface="Times New Roman"/>
              </a:rPr>
              <a:t>dall’avventura o </a:t>
            </a:r>
            <a:r>
              <a:rPr sz="1200" spc="-5" dirty="0">
                <a:latin typeface="Times New Roman"/>
                <a:cs typeface="Times New Roman"/>
              </a:rPr>
              <a:t>dall’altruismo, </a:t>
            </a:r>
            <a:r>
              <a:rPr sz="1200" dirty="0">
                <a:latin typeface="Times New Roman"/>
                <a:cs typeface="Times New Roman"/>
              </a:rPr>
              <a:t>o quando </a:t>
            </a:r>
            <a:r>
              <a:rPr sz="1200" spc="-5" dirty="0">
                <a:latin typeface="Times New Roman"/>
                <a:cs typeface="Times New Roman"/>
              </a:rPr>
              <a:t>furono  cacciati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valle dell’Eufrate, essi scelsero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naturalmente l’unione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blu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dell’Europa.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28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(890.2) 80:1.6 </a:t>
            </a:r>
            <a:r>
              <a:rPr sz="1200" spc="-5" dirty="0">
                <a:latin typeface="Times New Roman"/>
                <a:cs typeface="Times New Roman"/>
              </a:rPr>
              <a:t>Gli uomini blu, allora dominanti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Europa,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pratiche religiose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fossero </a:t>
            </a:r>
            <a:r>
              <a:rPr sz="1200" dirty="0">
                <a:latin typeface="Times New Roman"/>
                <a:cs typeface="Times New Roman"/>
              </a:rPr>
              <a:t>sgradevoli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primi </a:t>
            </a:r>
            <a:r>
              <a:rPr sz="1200" dirty="0">
                <a:latin typeface="Times New Roman"/>
                <a:cs typeface="Times New Roman"/>
              </a:rPr>
              <a:t>emigranti  </a:t>
            </a:r>
            <a:r>
              <a:rPr sz="1200" spc="-5" dirty="0">
                <a:latin typeface="Times New Roman"/>
                <a:cs typeface="Times New Roman"/>
              </a:rPr>
              <a:t>adamiti,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una grande </a:t>
            </a:r>
            <a:r>
              <a:rPr sz="1200" spc="-5" dirty="0">
                <a:latin typeface="Times New Roman"/>
                <a:cs typeface="Times New Roman"/>
              </a:rPr>
              <a:t>attrazione sessuale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razza </a:t>
            </a:r>
            <a:r>
              <a:rPr sz="1200" dirty="0">
                <a:latin typeface="Times New Roman"/>
                <a:cs typeface="Times New Roman"/>
              </a:rPr>
              <a:t>viola e la </a:t>
            </a:r>
            <a:r>
              <a:rPr sz="1200" spc="-5" dirty="0">
                <a:latin typeface="Times New Roman"/>
                <a:cs typeface="Times New Roman"/>
              </a:rPr>
              <a:t>razza </a:t>
            </a:r>
            <a:r>
              <a:rPr sz="1200" dirty="0">
                <a:latin typeface="Times New Roman"/>
                <a:cs typeface="Times New Roman"/>
              </a:rPr>
              <a:t>blu. 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uomini blu </a:t>
            </a:r>
            <a:r>
              <a:rPr sz="1200" spc="-5" dirty="0">
                <a:latin typeface="Times New Roman"/>
                <a:cs typeface="Times New Roman"/>
              </a:rPr>
              <a:t>consideravano </a:t>
            </a:r>
            <a:r>
              <a:rPr sz="1200" dirty="0">
                <a:latin typeface="Times New Roman"/>
                <a:cs typeface="Times New Roman"/>
              </a:rPr>
              <a:t>un grande </a:t>
            </a:r>
            <a:r>
              <a:rPr sz="1200" spc="-5" dirty="0">
                <a:latin typeface="Times New Roman"/>
                <a:cs typeface="Times New Roman"/>
              </a:rPr>
              <a:t>onore  ottenere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sposarsi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Adamiti. Ogni </a:t>
            </a:r>
            <a:r>
              <a:rPr sz="1200" dirty="0">
                <a:latin typeface="Times New Roman"/>
                <a:cs typeface="Times New Roman"/>
              </a:rPr>
              <a:t>uomo blu aveva l’ambizione di </a:t>
            </a:r>
            <a:r>
              <a:rPr sz="1200" spc="-5" dirty="0">
                <a:latin typeface="Times New Roman"/>
                <a:cs typeface="Times New Roman"/>
              </a:rPr>
              <a:t>divenire così </a:t>
            </a:r>
            <a:r>
              <a:rPr sz="1200" dirty="0">
                <a:latin typeface="Times New Roman"/>
                <a:cs typeface="Times New Roman"/>
              </a:rPr>
              <a:t>abile e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arti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705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882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conquistare l’affetto </a:t>
            </a:r>
            <a:r>
              <a:rPr sz="1200" dirty="0">
                <a:latin typeface="Times New Roman"/>
                <a:cs typeface="Times New Roman"/>
              </a:rPr>
              <a:t>di una donna adamita, e la più </a:t>
            </a:r>
            <a:r>
              <a:rPr sz="1200" spc="-5" dirty="0">
                <a:latin typeface="Times New Roman"/>
                <a:cs typeface="Times New Roman"/>
              </a:rPr>
              <a:t>alta aspirazione </a:t>
            </a:r>
            <a:r>
              <a:rPr sz="1200" dirty="0">
                <a:latin typeface="Times New Roman"/>
                <a:cs typeface="Times New Roman"/>
              </a:rPr>
              <a:t>di una donna blu </a:t>
            </a:r>
            <a:r>
              <a:rPr sz="1200" spc="-5" dirty="0">
                <a:latin typeface="Times New Roman"/>
                <a:cs typeface="Times New Roman"/>
              </a:rPr>
              <a:t>superiore era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le attenzioni di un  </a:t>
            </a:r>
            <a:r>
              <a:rPr sz="1200" spc="-5" dirty="0">
                <a:latin typeface="Times New Roman"/>
                <a:cs typeface="Times New Roman"/>
              </a:rPr>
              <a:t>Adamita.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1780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(890.3) 80:1.7 </a:t>
            </a:r>
            <a:r>
              <a:rPr sz="1200" spc="-5" dirty="0">
                <a:latin typeface="Times New Roman"/>
                <a:cs typeface="Times New Roman"/>
              </a:rPr>
              <a:t>Lentamente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figli migratori </a:t>
            </a:r>
            <a:r>
              <a:rPr sz="1200" dirty="0">
                <a:latin typeface="Times New Roman"/>
                <a:cs typeface="Times New Roman"/>
              </a:rPr>
              <a:t>di Eden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unirono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tipi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della razza blu e </a:t>
            </a:r>
            <a:r>
              <a:rPr sz="1200" spc="-5" dirty="0">
                <a:latin typeface="Times New Roman"/>
                <a:cs typeface="Times New Roman"/>
              </a:rPr>
              <a:t>rinvigorirono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pratiche  </a:t>
            </a:r>
            <a:r>
              <a:rPr sz="1200" spc="-5" dirty="0">
                <a:latin typeface="Times New Roman"/>
                <a:cs typeface="Times New Roman"/>
              </a:rPr>
              <a:t>culturali, mentre sterminarono spietatamente </a:t>
            </a:r>
            <a:r>
              <a:rPr sz="1200" dirty="0">
                <a:latin typeface="Times New Roman"/>
                <a:cs typeface="Times New Roman"/>
              </a:rPr>
              <a:t>i ceppi </a:t>
            </a:r>
            <a:r>
              <a:rPr sz="1200" spc="-5" dirty="0">
                <a:latin typeface="Times New Roman"/>
                <a:cs typeface="Times New Roman"/>
              </a:rPr>
              <a:t>residui della stirpe del Neandertal. Questa </a:t>
            </a:r>
            <a:r>
              <a:rPr sz="1200" dirty="0">
                <a:latin typeface="Times New Roman"/>
                <a:cs typeface="Times New Roman"/>
              </a:rPr>
              <a:t>tecnica </a:t>
            </a:r>
            <a:r>
              <a:rPr sz="1200" spc="-5" dirty="0">
                <a:latin typeface="Times New Roman"/>
                <a:cs typeface="Times New Roman"/>
              </a:rPr>
              <a:t>d’incrocio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5" dirty="0">
                <a:latin typeface="Times New Roman"/>
                <a:cs typeface="Times New Roman"/>
              </a:rPr>
              <a:t>razze,  </a:t>
            </a:r>
            <a:r>
              <a:rPr sz="1200" spc="-5" dirty="0">
                <a:latin typeface="Times New Roman"/>
                <a:cs typeface="Times New Roman"/>
              </a:rPr>
              <a:t>unitamente all’eliminazione delle linee inferiori, produsse </a:t>
            </a:r>
            <a:r>
              <a:rPr sz="1200" dirty="0">
                <a:latin typeface="Times New Roman"/>
                <a:cs typeface="Times New Roman"/>
              </a:rPr>
              <a:t>una dozzina o più di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virili e </a:t>
            </a:r>
            <a:r>
              <a:rPr sz="1200" spc="-5" dirty="0">
                <a:latin typeface="Times New Roman"/>
                <a:cs typeface="Times New Roman"/>
              </a:rPr>
              <a:t>progressivi </a:t>
            </a:r>
            <a:r>
              <a:rPr sz="1200" dirty="0">
                <a:latin typeface="Times New Roman"/>
                <a:cs typeface="Times New Roman"/>
              </a:rPr>
              <a:t>di uomini blu </a:t>
            </a:r>
            <a:r>
              <a:rPr sz="1200" spc="-5" dirty="0">
                <a:latin typeface="Times New Roman"/>
                <a:cs typeface="Times New Roman"/>
              </a:rPr>
              <a:t>superiori.  Uno </a:t>
            </a:r>
            <a:r>
              <a:rPr sz="1200" dirty="0">
                <a:latin typeface="Times New Roman"/>
                <a:cs typeface="Times New Roman"/>
              </a:rPr>
              <a:t>di tali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l’avete denominato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Cro-Magnon.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(890.4) 80:1.8 </a:t>
            </a:r>
            <a:r>
              <a:rPr sz="1200" spc="-5" dirty="0">
                <a:latin typeface="Times New Roman"/>
                <a:cs typeface="Times New Roman"/>
              </a:rPr>
              <a:t>Per queste ed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ragioni, </a:t>
            </a:r>
            <a:r>
              <a:rPr sz="1200" dirty="0">
                <a:latin typeface="Times New Roman"/>
                <a:cs typeface="Times New Roman"/>
              </a:rPr>
              <a:t>non ultima </a:t>
            </a:r>
            <a:r>
              <a:rPr sz="1200" spc="-5" dirty="0">
                <a:latin typeface="Times New Roman"/>
                <a:cs typeface="Times New Roman"/>
              </a:rPr>
              <a:t>delle quali quella delle </a:t>
            </a:r>
            <a:r>
              <a:rPr sz="1200" dirty="0">
                <a:latin typeface="Times New Roman"/>
                <a:cs typeface="Times New Roman"/>
              </a:rPr>
              <a:t>vie di </a:t>
            </a:r>
            <a:r>
              <a:rPr sz="1200" spc="-5" dirty="0">
                <a:latin typeface="Times New Roman"/>
                <a:cs typeface="Times New Roman"/>
              </a:rPr>
              <a:t>migrazione </a:t>
            </a:r>
            <a:r>
              <a:rPr sz="1200" dirty="0">
                <a:latin typeface="Times New Roman"/>
                <a:cs typeface="Times New Roman"/>
              </a:rPr>
              <a:t>più favorevoli, le </a:t>
            </a:r>
            <a:r>
              <a:rPr sz="1200" spc="-5" dirty="0">
                <a:latin typeface="Times New Roman"/>
                <a:cs typeface="Times New Roman"/>
              </a:rPr>
              <a:t>prime ondate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cultura  </a:t>
            </a:r>
            <a:r>
              <a:rPr sz="1200" dirty="0">
                <a:latin typeface="Times New Roman"/>
                <a:cs typeface="Times New Roman"/>
              </a:rPr>
              <a:t>mesopotamica </a:t>
            </a:r>
            <a:r>
              <a:rPr sz="1200" spc="-5" dirty="0">
                <a:latin typeface="Times New Roman"/>
                <a:cs typeface="Times New Roman"/>
              </a:rPr>
              <a:t>si diressero quasi esclusivamente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l’Europa.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queste circostanze che determinarono gli antecedenti  della civiltà europea moderna.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cambiamenti climatici e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geologici</a:t>
            </a:r>
            <a:endParaRPr sz="1600">
              <a:latin typeface="Times New Roman"/>
              <a:cs typeface="Times New Roman"/>
            </a:endParaRPr>
          </a:p>
          <a:p>
            <a:pPr marL="88900" marR="46037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(890.5) 80:2.1 </a:t>
            </a:r>
            <a:r>
              <a:rPr sz="1200" spc="-10" dirty="0">
                <a:latin typeface="Times New Roman"/>
                <a:cs typeface="Times New Roman"/>
              </a:rPr>
              <a:t>L’espansione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viola </a:t>
            </a:r>
            <a:r>
              <a:rPr sz="1200" spc="-5" dirty="0">
                <a:latin typeface="Times New Roman"/>
                <a:cs typeface="Times New Roman"/>
              </a:rPr>
              <a:t>in Europa fu fermata </a:t>
            </a:r>
            <a:r>
              <a:rPr sz="1200" dirty="0">
                <a:latin typeface="Times New Roman"/>
                <a:cs typeface="Times New Roman"/>
              </a:rPr>
              <a:t>da alcuni </a:t>
            </a:r>
            <a:r>
              <a:rPr sz="1200" spc="-5" dirty="0">
                <a:latin typeface="Times New Roman"/>
                <a:cs typeface="Times New Roman"/>
              </a:rPr>
              <a:t>cambiamenti climatici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geologici </a:t>
            </a:r>
            <a:r>
              <a:rPr sz="1200" dirty="0">
                <a:latin typeface="Times New Roman"/>
                <a:cs typeface="Times New Roman"/>
              </a:rPr>
              <a:t>piuttosto  </a:t>
            </a:r>
            <a:r>
              <a:rPr sz="1200" spc="-5" dirty="0">
                <a:latin typeface="Times New Roman"/>
                <a:cs typeface="Times New Roman"/>
              </a:rPr>
              <a:t>improvvisi.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ritiro dei ghiacciai </a:t>
            </a:r>
            <a:r>
              <a:rPr sz="1200" dirty="0">
                <a:latin typeface="Times New Roman"/>
                <a:cs typeface="Times New Roman"/>
              </a:rPr>
              <a:t>settentrionali, i venti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piogge </a:t>
            </a:r>
            <a:r>
              <a:rPr sz="1200" dirty="0">
                <a:latin typeface="Times New Roman"/>
                <a:cs typeface="Times New Roman"/>
              </a:rPr>
              <a:t>provenienti da ovest </a:t>
            </a:r>
            <a:r>
              <a:rPr sz="1200" spc="-5" dirty="0">
                <a:latin typeface="Times New Roman"/>
                <a:cs typeface="Times New Roman"/>
              </a:rPr>
              <a:t>si orientarono verso </a:t>
            </a:r>
            <a:r>
              <a:rPr sz="1200" dirty="0">
                <a:latin typeface="Times New Roman"/>
                <a:cs typeface="Times New Roman"/>
              </a:rPr>
              <a:t>nord,  </a:t>
            </a:r>
            <a:r>
              <a:rPr sz="1200" spc="-5" dirty="0">
                <a:latin typeface="Times New Roman"/>
                <a:cs typeface="Times New Roman"/>
              </a:rPr>
              <a:t>trasformando gradualmente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vaste regioni </a:t>
            </a:r>
            <a:r>
              <a:rPr sz="1200" dirty="0">
                <a:latin typeface="Times New Roman"/>
                <a:cs typeface="Times New Roman"/>
              </a:rPr>
              <a:t>da pascolo del </a:t>
            </a:r>
            <a:r>
              <a:rPr sz="1200" spc="-5" dirty="0">
                <a:latin typeface="Times New Roman"/>
                <a:cs typeface="Times New Roman"/>
              </a:rPr>
              <a:t>Sahara </a:t>
            </a:r>
            <a:r>
              <a:rPr sz="1200" dirty="0">
                <a:latin typeface="Times New Roman"/>
                <a:cs typeface="Times New Roman"/>
              </a:rPr>
              <a:t>in un deserto </a:t>
            </a:r>
            <a:r>
              <a:rPr sz="1200" spc="-5" dirty="0">
                <a:latin typeface="Times New Roman"/>
                <a:cs typeface="Times New Roman"/>
              </a:rPr>
              <a:t>sterile. Questa </a:t>
            </a:r>
            <a:r>
              <a:rPr sz="1200" dirty="0">
                <a:latin typeface="Times New Roman"/>
                <a:cs typeface="Times New Roman"/>
              </a:rPr>
              <a:t>aridità </a:t>
            </a:r>
            <a:r>
              <a:rPr sz="1200" spc="-5" dirty="0">
                <a:latin typeface="Times New Roman"/>
                <a:cs typeface="Times New Roman"/>
              </a:rPr>
              <a:t>disperse gli abitanti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pianoro </a:t>
            </a:r>
            <a:r>
              <a:rPr sz="1200" spc="-5" dirty="0">
                <a:latin typeface="Times New Roman"/>
                <a:cs typeface="Times New Roman"/>
              </a:rPr>
              <a:t>sahariano, bruni,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taglia </a:t>
            </a:r>
            <a:r>
              <a:rPr sz="1200" dirty="0">
                <a:latin typeface="Times New Roman"/>
                <a:cs typeface="Times New Roman"/>
              </a:rPr>
              <a:t>piccola, </a:t>
            </a:r>
            <a:r>
              <a:rPr sz="1200" spc="-5" dirty="0">
                <a:latin typeface="Times New Roman"/>
                <a:cs typeface="Times New Roman"/>
              </a:rPr>
              <a:t>con occhi </a:t>
            </a:r>
            <a:r>
              <a:rPr sz="1200" dirty="0">
                <a:latin typeface="Times New Roman"/>
                <a:cs typeface="Times New Roman"/>
              </a:rPr>
              <a:t>scuri, ma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testa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lunga.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4414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(890.6) 80:2.2 </a:t>
            </a:r>
            <a:r>
              <a:rPr sz="1200" spc="-5" dirty="0">
                <a:latin typeface="Times New Roman"/>
                <a:cs typeface="Times New Roman"/>
              </a:rPr>
              <a:t>Gli elementi indaco </a:t>
            </a:r>
            <a:r>
              <a:rPr sz="1200" dirty="0">
                <a:latin typeface="Times New Roman"/>
                <a:cs typeface="Times New Roman"/>
              </a:rPr>
              <a:t>più puri andarono verso </a:t>
            </a:r>
            <a:r>
              <a:rPr sz="1200" spc="-5" dirty="0">
                <a:latin typeface="Times New Roman"/>
                <a:cs typeface="Times New Roman"/>
              </a:rPr>
              <a:t>sud nelle foreste </a:t>
            </a:r>
            <a:r>
              <a:rPr sz="1200" dirty="0">
                <a:latin typeface="Times New Roman"/>
                <a:cs typeface="Times New Roman"/>
              </a:rPr>
              <a:t>dell’Africa </a:t>
            </a:r>
            <a:r>
              <a:rPr sz="1200" spc="-5" dirty="0">
                <a:latin typeface="Times New Roman"/>
                <a:cs typeface="Times New Roman"/>
              </a:rPr>
              <a:t>centrale, </a:t>
            </a:r>
            <a:r>
              <a:rPr sz="1200" dirty="0">
                <a:latin typeface="Times New Roman"/>
                <a:cs typeface="Times New Roman"/>
              </a:rPr>
              <a:t>dove 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rimasti. I 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più misti </a:t>
            </a:r>
            <a:r>
              <a:rPr sz="1200" spc="-5" dirty="0">
                <a:latin typeface="Times New Roman"/>
                <a:cs typeface="Times New Roman"/>
              </a:rPr>
              <a:t>si sparsero verso tre </a:t>
            </a:r>
            <a:r>
              <a:rPr sz="1200" dirty="0">
                <a:latin typeface="Times New Roman"/>
                <a:cs typeface="Times New Roman"/>
              </a:rPr>
              <a:t>direzioni: le tribù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situate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ovest </a:t>
            </a:r>
            <a:r>
              <a:rPr sz="1200" spc="-5" dirty="0">
                <a:latin typeface="Times New Roman"/>
                <a:cs typeface="Times New Roman"/>
              </a:rPr>
              <a:t>emigrarono </a:t>
            </a:r>
            <a:r>
              <a:rPr sz="1200" dirty="0">
                <a:latin typeface="Times New Roman"/>
                <a:cs typeface="Times New Roman"/>
              </a:rPr>
              <a:t>in Spagna e da là nelle </a:t>
            </a:r>
            <a:r>
              <a:rPr sz="1200" spc="5" dirty="0">
                <a:latin typeface="Times New Roman"/>
                <a:cs typeface="Times New Roman"/>
              </a:rPr>
              <a:t>parti </a:t>
            </a:r>
            <a:r>
              <a:rPr sz="1200" dirty="0">
                <a:latin typeface="Times New Roman"/>
                <a:cs typeface="Times New Roman"/>
              </a:rPr>
              <a:t>adiacenti  </a:t>
            </a:r>
            <a:r>
              <a:rPr sz="1200" spc="-5" dirty="0">
                <a:latin typeface="Times New Roman"/>
                <a:cs typeface="Times New Roman"/>
              </a:rPr>
              <a:t>dell’Europa, formando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nucleo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mediterranee successive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bruni dalla </a:t>
            </a:r>
            <a:r>
              <a:rPr sz="1200" spc="-5" dirty="0">
                <a:latin typeface="Times New Roman"/>
                <a:cs typeface="Times New Roman"/>
              </a:rPr>
              <a:t>testa lunga.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meno progressiva </a:t>
            </a:r>
            <a:r>
              <a:rPr sz="1200" dirty="0">
                <a:latin typeface="Times New Roman"/>
                <a:cs typeface="Times New Roman"/>
              </a:rPr>
              <a:t>posta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52434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87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est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pianoro sahariano emigrò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Arabia </a:t>
            </a:r>
            <a:r>
              <a:rPr sz="1200" dirty="0">
                <a:latin typeface="Times New Roman"/>
                <a:cs typeface="Times New Roman"/>
              </a:rPr>
              <a:t>e da là,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Mesopotamia settentrionale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l’India,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lontana </a:t>
            </a:r>
            <a:r>
              <a:rPr sz="1200" dirty="0">
                <a:latin typeface="Times New Roman"/>
                <a:cs typeface="Times New Roman"/>
              </a:rPr>
              <a:t>Ceylon.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gruppo centrale si diresse verso nord ed est </a:t>
            </a:r>
            <a:r>
              <a:rPr sz="1200" dirty="0">
                <a:latin typeface="Times New Roman"/>
                <a:cs typeface="Times New Roman"/>
              </a:rPr>
              <a:t>nella valle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Nilo ed in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Palestina.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3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(890.7) 80:2.3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questo substrato sangik secondario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suggerisce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certo grado di </a:t>
            </a:r>
            <a:r>
              <a:rPr sz="1200" spc="-5" dirty="0">
                <a:latin typeface="Times New Roman"/>
                <a:cs typeface="Times New Roman"/>
              </a:rPr>
              <a:t>parentela </a:t>
            </a:r>
            <a:r>
              <a:rPr sz="1200" dirty="0">
                <a:latin typeface="Times New Roman"/>
                <a:cs typeface="Times New Roman"/>
              </a:rPr>
              <a:t>tra i popoli </a:t>
            </a:r>
            <a:r>
              <a:rPr sz="1200" spc="-5" dirty="0">
                <a:latin typeface="Times New Roman"/>
                <a:cs typeface="Times New Roman"/>
              </a:rPr>
              <a:t>moderni sparsi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Deccan,  all’Iran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Mesopotamia,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entrambe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rive del </a:t>
            </a:r>
            <a:r>
              <a:rPr sz="1200" dirty="0">
                <a:latin typeface="Times New Roman"/>
                <a:cs typeface="Times New Roman"/>
              </a:rPr>
              <a:t>Mare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Mediterraneo.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(890.8) 80:2.4 </a:t>
            </a:r>
            <a:r>
              <a:rPr sz="1200" spc="-5" dirty="0">
                <a:latin typeface="Times New Roman"/>
                <a:cs typeface="Times New Roman"/>
              </a:rPr>
              <a:t>Circa all’epoca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cambiamenti climatici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Africa, l’Inghilterra si </a:t>
            </a:r>
            <a:r>
              <a:rPr sz="1200" dirty="0">
                <a:latin typeface="Times New Roman"/>
                <a:cs typeface="Times New Roman"/>
              </a:rPr>
              <a:t>separò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continente e la </a:t>
            </a:r>
            <a:r>
              <a:rPr sz="1200" spc="-5" dirty="0">
                <a:latin typeface="Times New Roman"/>
                <a:cs typeface="Times New Roman"/>
              </a:rPr>
              <a:t>Danimarca sorse dal  mare, </a:t>
            </a:r>
            <a:r>
              <a:rPr sz="1200" dirty="0">
                <a:latin typeface="Times New Roman"/>
                <a:cs typeface="Times New Roman"/>
              </a:rPr>
              <a:t>mentre l’istmo di </a:t>
            </a:r>
            <a:r>
              <a:rPr sz="1200" spc="-5" dirty="0">
                <a:latin typeface="Times New Roman"/>
                <a:cs typeface="Times New Roman"/>
              </a:rPr>
              <a:t>Gibilterra,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proteggeva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bacino occidentale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Mediterraneo, </a:t>
            </a:r>
            <a:r>
              <a:rPr sz="1200" dirty="0">
                <a:latin typeface="Times New Roman"/>
                <a:cs typeface="Times New Roman"/>
              </a:rPr>
              <a:t>sprofondò 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un terremoto,  </a:t>
            </a:r>
            <a:r>
              <a:rPr sz="1200" spc="-5" dirty="0">
                <a:latin typeface="Times New Roman"/>
                <a:cs typeface="Times New Roman"/>
              </a:rPr>
              <a:t>elevando rapidamente questo lago </a:t>
            </a:r>
            <a:r>
              <a:rPr sz="1200" dirty="0">
                <a:latin typeface="Times New Roman"/>
                <a:cs typeface="Times New Roman"/>
              </a:rPr>
              <a:t>interno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dell’Oceano Atlantico. 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sprofondò </a:t>
            </a:r>
            <a:r>
              <a:rPr sz="1200" dirty="0">
                <a:latin typeface="Times New Roman"/>
                <a:cs typeface="Times New Roman"/>
              </a:rPr>
              <a:t>il ponte </a:t>
            </a:r>
            <a:r>
              <a:rPr sz="1200" spc="-5" dirty="0">
                <a:latin typeface="Times New Roman"/>
                <a:cs typeface="Times New Roman"/>
              </a:rPr>
              <a:t>terrestre della Sicilia,  facendo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Mediterraneo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collegandolo con l’Oceano Atlantico. Questo cataclisma della natura sommerse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centinaia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d’insediamenti </a:t>
            </a:r>
            <a:r>
              <a:rPr sz="1200" dirty="0">
                <a:latin typeface="Times New Roman"/>
                <a:cs typeface="Times New Roman"/>
              </a:rPr>
              <a:t>umani e causò la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perdita di vite </a:t>
            </a:r>
            <a:r>
              <a:rPr sz="1200" spc="-5" dirty="0">
                <a:latin typeface="Times New Roman"/>
                <a:cs typeface="Times New Roman"/>
              </a:rPr>
              <a:t>per inondazione </a:t>
            </a:r>
            <a:r>
              <a:rPr sz="1200" dirty="0">
                <a:latin typeface="Times New Roman"/>
                <a:cs typeface="Times New Roman"/>
              </a:rPr>
              <a:t>di tutta la storia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73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(891.1) 80:2.5 </a:t>
            </a:r>
            <a:r>
              <a:rPr sz="1200" spc="-5" dirty="0">
                <a:latin typeface="Times New Roman"/>
                <a:cs typeface="Times New Roman"/>
              </a:rPr>
              <a:t>Questo abbassamento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bacino mediterraneo bloccò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gli spostamenti degli </a:t>
            </a:r>
            <a:r>
              <a:rPr sz="1200" dirty="0">
                <a:latin typeface="Times New Roman"/>
                <a:cs typeface="Times New Roman"/>
              </a:rPr>
              <a:t>Adamiti </a:t>
            </a:r>
            <a:r>
              <a:rPr sz="1200" spc="-5" dirty="0">
                <a:latin typeface="Times New Roman"/>
                <a:cs typeface="Times New Roman"/>
              </a:rPr>
              <a:t>verso occidente,  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afflusso </a:t>
            </a:r>
            <a:r>
              <a:rPr sz="1200" dirty="0">
                <a:latin typeface="Times New Roman"/>
                <a:cs typeface="Times New Roman"/>
              </a:rPr>
              <a:t>di Sahariani li portò 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sbocchi </a:t>
            </a:r>
            <a:r>
              <a:rPr sz="1200" dirty="0">
                <a:latin typeface="Times New Roman"/>
                <a:cs typeface="Times New Roman"/>
              </a:rPr>
              <a:t>per la loro </a:t>
            </a:r>
            <a:r>
              <a:rPr sz="1200" spc="-5" dirty="0">
                <a:latin typeface="Times New Roman"/>
                <a:cs typeface="Times New Roman"/>
              </a:rPr>
              <a:t>sovrappopolazione </a:t>
            </a:r>
            <a:r>
              <a:rPr sz="1200" dirty="0">
                <a:latin typeface="Times New Roman"/>
                <a:cs typeface="Times New Roman"/>
              </a:rPr>
              <a:t>a nord e </a:t>
            </a:r>
            <a:r>
              <a:rPr sz="1200" spc="-5" dirty="0">
                <a:latin typeface="Times New Roman"/>
                <a:cs typeface="Times New Roman"/>
              </a:rPr>
              <a:t>ad est dell’Eden. Via 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si diressero </a:t>
            </a:r>
            <a:r>
              <a:rPr sz="1200" dirty="0">
                <a:latin typeface="Times New Roman"/>
                <a:cs typeface="Times New Roman"/>
              </a:rPr>
              <a:t>verso nord </a:t>
            </a:r>
            <a:r>
              <a:rPr sz="1200" spc="-5" dirty="0">
                <a:latin typeface="Times New Roman"/>
                <a:cs typeface="Times New Roman"/>
              </a:rPr>
              <a:t>partendo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valli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Tigri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dell’Eufrate, incontrarono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barriere</a:t>
            </a:r>
            <a:endParaRPr sz="1200">
              <a:latin typeface="Times New Roman"/>
              <a:cs typeface="Times New Roman"/>
            </a:endParaRPr>
          </a:p>
          <a:p>
            <a:pPr marL="76200" marR="9144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montuose e </a:t>
            </a:r>
            <a:r>
              <a:rPr sz="1200" spc="-5" dirty="0">
                <a:latin typeface="Times New Roman"/>
                <a:cs typeface="Times New Roman"/>
              </a:rPr>
              <a:t>l’allora esteso </a:t>
            </a:r>
            <a:r>
              <a:rPr sz="1200" dirty="0">
                <a:latin typeface="Times New Roman"/>
                <a:cs typeface="Times New Roman"/>
              </a:rPr>
              <a:t>Mar </a:t>
            </a:r>
            <a:r>
              <a:rPr sz="1200" spc="-5" dirty="0">
                <a:latin typeface="Times New Roman"/>
                <a:cs typeface="Times New Roman"/>
              </a:rPr>
              <a:t>Caspio.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generazioni gli Adamiti si dedicarono alla caccia, all’allevamento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 coltivazione della terra attorno ai loro </a:t>
            </a:r>
            <a:r>
              <a:rPr sz="1200" dirty="0">
                <a:latin typeface="Times New Roman"/>
                <a:cs typeface="Times New Roman"/>
              </a:rPr>
              <a:t>insediamenti </a:t>
            </a:r>
            <a:r>
              <a:rPr sz="1200" spc="-5" dirty="0">
                <a:latin typeface="Times New Roman"/>
                <a:cs typeface="Times New Roman"/>
              </a:rPr>
              <a:t>sparsi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Turkestan. Lentamente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magnifico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estese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territorio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Europa. Ma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gli Adamiti entrano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Europa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est </a:t>
            </a:r>
            <a:r>
              <a:rPr sz="1200" dirty="0">
                <a:latin typeface="Times New Roman"/>
                <a:cs typeface="Times New Roman"/>
              </a:rPr>
              <a:t>e vi trovano la </a:t>
            </a:r>
            <a:r>
              <a:rPr sz="1200" spc="-5" dirty="0">
                <a:latin typeface="Times New Roman"/>
                <a:cs typeface="Times New Roman"/>
              </a:rPr>
              <a:t>cultura degli </a:t>
            </a:r>
            <a:r>
              <a:rPr sz="1200" dirty="0">
                <a:latin typeface="Times New Roman"/>
                <a:cs typeface="Times New Roman"/>
              </a:rPr>
              <a:t>uomini blu in </a:t>
            </a:r>
            <a:r>
              <a:rPr sz="1200" spc="-5" dirty="0">
                <a:latin typeface="Times New Roman"/>
                <a:cs typeface="Times New Roman"/>
              </a:rPr>
              <a:t>ritardo di migliaia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anni su quella dell’Asia,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questa regione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rimasta quasi </a:t>
            </a:r>
            <a:r>
              <a:rPr sz="1200" dirty="0">
                <a:latin typeface="Times New Roman"/>
                <a:cs typeface="Times New Roman"/>
              </a:rPr>
              <a:t>del tutto priva di </a:t>
            </a:r>
            <a:r>
              <a:rPr sz="1200" spc="-5" dirty="0">
                <a:latin typeface="Times New Roman"/>
                <a:cs typeface="Times New Roman"/>
              </a:rPr>
              <a:t>contatti </a:t>
            </a:r>
            <a:r>
              <a:rPr sz="1200" dirty="0">
                <a:latin typeface="Times New Roman"/>
                <a:cs typeface="Times New Roman"/>
              </a:rPr>
              <a:t>con 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Mesopotamia.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203565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L’uomo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blu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Cro-Magnon</a:t>
            </a:r>
            <a:endParaRPr sz="1600">
              <a:latin typeface="Times New Roman"/>
              <a:cs typeface="Times New Roman"/>
            </a:endParaRPr>
          </a:p>
          <a:p>
            <a:pPr marL="88900" marR="27495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(891.2) 80:3.1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 degli </a:t>
            </a:r>
            <a:r>
              <a:rPr sz="1200" dirty="0">
                <a:latin typeface="Times New Roman"/>
                <a:cs typeface="Times New Roman"/>
              </a:rPr>
              <a:t>uomini blu </a:t>
            </a:r>
            <a:r>
              <a:rPr sz="1200" spc="-5" dirty="0">
                <a:latin typeface="Times New Roman"/>
                <a:cs typeface="Times New Roman"/>
              </a:rPr>
              <a:t>erano situati lungo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fiumi dell’Europa,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la Somma </a:t>
            </a:r>
            <a:r>
              <a:rPr sz="1200" spc="-5" dirty="0">
                <a:latin typeface="Times New Roman"/>
                <a:cs typeface="Times New Roman"/>
              </a:rPr>
              <a:t>scorre  ancora lungo </a:t>
            </a:r>
            <a:r>
              <a:rPr sz="1200" dirty="0">
                <a:latin typeface="Times New Roman"/>
                <a:cs typeface="Times New Roman"/>
              </a:rPr>
              <a:t>lo stesso </a:t>
            </a:r>
            <a:r>
              <a:rPr sz="1200" spc="-5" dirty="0">
                <a:latin typeface="Times New Roman"/>
                <a:cs typeface="Times New Roman"/>
              </a:rPr>
              <a:t>percorso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seguiva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l’epoca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preglaciale.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(891.3) 80:3.2 </a:t>
            </a:r>
            <a:r>
              <a:rPr sz="1200" spc="-5" dirty="0">
                <a:latin typeface="Times New Roman"/>
                <a:cs typeface="Times New Roman"/>
              </a:rPr>
              <a:t>Anche se parliamo degli </a:t>
            </a:r>
            <a:r>
              <a:rPr sz="1200" dirty="0">
                <a:latin typeface="Times New Roman"/>
                <a:cs typeface="Times New Roman"/>
              </a:rPr>
              <a:t>uomini blu </a:t>
            </a:r>
            <a:r>
              <a:rPr sz="1200" spc="-5" dirty="0">
                <a:latin typeface="Times New Roman"/>
                <a:cs typeface="Times New Roman"/>
              </a:rPr>
              <a:t>come occupanti </a:t>
            </a:r>
            <a:r>
              <a:rPr sz="1200" dirty="0">
                <a:latin typeface="Times New Roman"/>
                <a:cs typeface="Times New Roman"/>
              </a:rPr>
              <a:t>il continente </a:t>
            </a:r>
            <a:r>
              <a:rPr sz="1200" spc="-5" dirty="0">
                <a:latin typeface="Times New Roman"/>
                <a:cs typeface="Times New Roman"/>
              </a:rPr>
              <a:t>europeo, c’erano </a:t>
            </a:r>
            <a:r>
              <a:rPr sz="1200" dirty="0">
                <a:latin typeface="Times New Roman"/>
                <a:cs typeface="Times New Roman"/>
              </a:rPr>
              <a:t>decine di tipi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razziali.</a:t>
            </a:r>
            <a:endParaRPr sz="1200">
              <a:latin typeface="Times New Roman"/>
              <a:cs typeface="Times New Roman"/>
            </a:endParaRPr>
          </a:p>
          <a:p>
            <a:pPr marL="88900" marR="1447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Trentacinquemila anni </a:t>
            </a:r>
            <a:r>
              <a:rPr sz="1200" dirty="0">
                <a:latin typeface="Times New Roman"/>
                <a:cs typeface="Times New Roman"/>
              </a:rPr>
              <a:t>fa 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blu </a:t>
            </a:r>
            <a:r>
              <a:rPr sz="1200" spc="-5" dirty="0">
                <a:latin typeface="Times New Roman"/>
                <a:cs typeface="Times New Roman"/>
              </a:rPr>
              <a:t>dell’Europa erano già </a:t>
            </a:r>
            <a:r>
              <a:rPr sz="1200" dirty="0">
                <a:latin typeface="Times New Roman"/>
                <a:cs typeface="Times New Roman"/>
              </a:rPr>
              <a:t>un popolo notevolmente </a:t>
            </a:r>
            <a:r>
              <a:rPr sz="1200" spc="-5" dirty="0">
                <a:latin typeface="Times New Roman"/>
                <a:cs typeface="Times New Roman"/>
              </a:rPr>
              <a:t>mescolato, contenente </a:t>
            </a:r>
            <a:r>
              <a:rPr sz="1200" dirty="0">
                <a:latin typeface="Times New Roman"/>
                <a:cs typeface="Times New Roman"/>
              </a:rPr>
              <a:t>linee di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spc="5" dirty="0">
                <a:latin typeface="Times New Roman"/>
                <a:cs typeface="Times New Roman"/>
              </a:rPr>
              <a:t>rosso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giallo, mentre sulle coste dell’Atlantico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regioni della </a:t>
            </a:r>
            <a:r>
              <a:rPr sz="1200" spc="-5" dirty="0">
                <a:latin typeface="Times New Roman"/>
                <a:cs typeface="Times New Roman"/>
              </a:rPr>
              <a:t>Russia attuale essi avevano assorbito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quantità considerevole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sangue andonita,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sud 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contatto con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del Sahara. Ma </a:t>
            </a:r>
            <a:r>
              <a:rPr sz="1200" dirty="0">
                <a:latin typeface="Times New Roman"/>
                <a:cs typeface="Times New Roman"/>
              </a:rPr>
              <a:t>sarebbe inutile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enumerare i molti </a:t>
            </a:r>
            <a:r>
              <a:rPr sz="1200" spc="-5" dirty="0">
                <a:latin typeface="Times New Roman"/>
                <a:cs typeface="Times New Roman"/>
              </a:rPr>
              <a:t>gruppi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razziali.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(891.4) 80:3.3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europea </a:t>
            </a:r>
            <a:r>
              <a:rPr sz="1200" dirty="0">
                <a:latin typeface="Times New Roman"/>
                <a:cs typeface="Times New Roman"/>
              </a:rPr>
              <a:t>di questo primo periodo </a:t>
            </a:r>
            <a:r>
              <a:rPr sz="1200" spc="-5" dirty="0">
                <a:latin typeface="Times New Roman"/>
                <a:cs typeface="Times New Roman"/>
              </a:rPr>
              <a:t>postadamico </a:t>
            </a:r>
            <a:r>
              <a:rPr sz="1200" dirty="0">
                <a:latin typeface="Times New Roman"/>
                <a:cs typeface="Times New Roman"/>
              </a:rPr>
              <a:t>era una </a:t>
            </a:r>
            <a:r>
              <a:rPr sz="1200" spc="-5" dirty="0">
                <a:latin typeface="Times New Roman"/>
                <a:cs typeface="Times New Roman"/>
              </a:rPr>
              <a:t>mescolanza straordinaria del vigore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dell’arte </a:t>
            </a:r>
            <a:r>
              <a:rPr sz="1200" dirty="0">
                <a:latin typeface="Times New Roman"/>
                <a:cs typeface="Times New Roman"/>
              </a:rPr>
              <a:t>degli  uomini blu </a:t>
            </a:r>
            <a:r>
              <a:rPr sz="1200" spc="-5" dirty="0">
                <a:latin typeface="Times New Roman"/>
                <a:cs typeface="Times New Roman"/>
              </a:rPr>
              <a:t>con l’immaginazione creativa </a:t>
            </a:r>
            <a:r>
              <a:rPr sz="1200" dirty="0">
                <a:latin typeface="Times New Roman"/>
                <a:cs typeface="Times New Roman"/>
              </a:rPr>
              <a:t>degli Adamiti.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blu erano </a:t>
            </a:r>
            <a:r>
              <a:rPr sz="1200" dirty="0">
                <a:latin typeface="Times New Roman"/>
                <a:cs typeface="Times New Roman"/>
              </a:rPr>
              <a:t>una razza di grande </a:t>
            </a:r>
            <a:r>
              <a:rPr sz="1200" spc="-5" dirty="0">
                <a:latin typeface="Times New Roman"/>
                <a:cs typeface="Times New Roman"/>
              </a:rPr>
              <a:t>vigore,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deteriorarono  grandemente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culturale e spirituale degli </a:t>
            </a:r>
            <a:r>
              <a:rPr sz="1200" spc="-5" dirty="0">
                <a:latin typeface="Times New Roman"/>
                <a:cs typeface="Times New Roman"/>
              </a:rPr>
              <a:t>Adamiti. 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difficile per questi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imprimere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religione sui </a:t>
            </a:r>
            <a:r>
              <a:rPr sz="1200" spc="5" dirty="0">
                <a:latin typeface="Times New Roman"/>
                <a:cs typeface="Times New Roman"/>
              </a:rPr>
              <a:t>Cro-  </a:t>
            </a:r>
            <a:r>
              <a:rPr sz="1200" spc="-5" dirty="0">
                <a:latin typeface="Times New Roman"/>
                <a:cs typeface="Times New Roman"/>
              </a:rPr>
              <a:t>Magnoidi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tendenza di troppi di </a:t>
            </a:r>
            <a:r>
              <a:rPr sz="1200" spc="-5" dirty="0">
                <a:latin typeface="Times New Roman"/>
                <a:cs typeface="Times New Roman"/>
              </a:rPr>
              <a:t>loro ad ingannare </a:t>
            </a:r>
            <a:r>
              <a:rPr sz="1200" dirty="0">
                <a:latin typeface="Times New Roman"/>
                <a:cs typeface="Times New Roman"/>
              </a:rPr>
              <a:t>e sedurre le </a:t>
            </a:r>
            <a:r>
              <a:rPr sz="1200" spc="-5" dirty="0">
                <a:latin typeface="Times New Roman"/>
                <a:cs typeface="Times New Roman"/>
              </a:rPr>
              <a:t>giovani. Per diecimila </a:t>
            </a:r>
            <a:r>
              <a:rPr sz="1200" dirty="0">
                <a:latin typeface="Times New Roman"/>
                <a:cs typeface="Times New Roman"/>
              </a:rPr>
              <a:t>anni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Europa </a:t>
            </a:r>
            <a:r>
              <a:rPr sz="1200" dirty="0">
                <a:latin typeface="Times New Roman"/>
                <a:cs typeface="Times New Roman"/>
              </a:rPr>
              <a:t>rimase 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basso se paragonata ai </a:t>
            </a:r>
            <a:r>
              <a:rPr sz="1200" dirty="0">
                <a:latin typeface="Times New Roman"/>
                <a:cs typeface="Times New Roman"/>
              </a:rPr>
              <a:t>suoi sviluppi in </a:t>
            </a:r>
            <a:r>
              <a:rPr sz="1200" spc="-10" dirty="0">
                <a:latin typeface="Times New Roman"/>
                <a:cs typeface="Times New Roman"/>
              </a:rPr>
              <a:t>India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Egitto.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09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(891.5) 80:3.4 </a:t>
            </a:r>
            <a:r>
              <a:rPr sz="1200" spc="-5" dirty="0">
                <a:latin typeface="Times New Roman"/>
                <a:cs typeface="Times New Roman"/>
              </a:rPr>
              <a:t>Gli uomini </a:t>
            </a:r>
            <a:r>
              <a:rPr sz="1200" dirty="0">
                <a:latin typeface="Times New Roman"/>
                <a:cs typeface="Times New Roman"/>
              </a:rPr>
              <a:t>blu </a:t>
            </a:r>
            <a:r>
              <a:rPr sz="1200" spc="-5" dirty="0">
                <a:latin typeface="Times New Roman"/>
                <a:cs typeface="Times New Roman"/>
              </a:rPr>
              <a:t>erano perfettamente </a:t>
            </a:r>
            <a:r>
              <a:rPr sz="1200" dirty="0">
                <a:latin typeface="Times New Roman"/>
                <a:cs typeface="Times New Roman"/>
              </a:rPr>
              <a:t>onesti in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e totalmente </a:t>
            </a:r>
            <a:r>
              <a:rPr sz="1200" spc="-5" dirty="0">
                <a:latin typeface="Times New Roman"/>
                <a:cs typeface="Times New Roman"/>
              </a:rPr>
              <a:t>esenti dai </a:t>
            </a:r>
            <a:r>
              <a:rPr sz="1200" dirty="0">
                <a:latin typeface="Times New Roman"/>
                <a:cs typeface="Times New Roman"/>
              </a:rPr>
              <a:t>vizi </a:t>
            </a:r>
            <a:r>
              <a:rPr sz="1200" spc="-5" dirty="0">
                <a:latin typeface="Times New Roman"/>
                <a:cs typeface="Times New Roman"/>
              </a:rPr>
              <a:t>sessuali degli Adamiti misti.  Essi rispettavano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verginità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praticavano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poligamia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produceva scarsità 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maschi.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3189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(891.6) 80:3.5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Cro-Magnon erano </a:t>
            </a:r>
            <a:r>
              <a:rPr sz="1200" dirty="0">
                <a:latin typeface="Times New Roman"/>
                <a:cs typeface="Times New Roman"/>
              </a:rPr>
              <a:t>una razza </a:t>
            </a:r>
            <a:r>
              <a:rPr sz="1200" spc="-5" dirty="0">
                <a:latin typeface="Times New Roman"/>
                <a:cs typeface="Times New Roman"/>
              </a:rPr>
              <a:t>coraggiosa </a:t>
            </a:r>
            <a:r>
              <a:rPr sz="1200" dirty="0">
                <a:latin typeface="Times New Roman"/>
                <a:cs typeface="Times New Roman"/>
              </a:rPr>
              <a:t>e lungimirante. </a:t>
            </a:r>
            <a:r>
              <a:rPr sz="1200" spc="-5" dirty="0">
                <a:latin typeface="Times New Roman"/>
                <a:cs typeface="Times New Roman"/>
              </a:rPr>
              <a:t>Essi avevano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efficiente sistema </a:t>
            </a:r>
            <a:r>
              <a:rPr sz="1200" dirty="0">
                <a:latin typeface="Times New Roman"/>
                <a:cs typeface="Times New Roman"/>
              </a:rPr>
              <a:t>di educazione  </a:t>
            </a:r>
            <a:r>
              <a:rPr sz="1200" spc="-5" dirty="0">
                <a:latin typeface="Times New Roman"/>
                <a:cs typeface="Times New Roman"/>
              </a:rPr>
              <a:t>dei figli. 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partecipavano </a:t>
            </a:r>
            <a:r>
              <a:rPr sz="1200" dirty="0">
                <a:latin typeface="Times New Roman"/>
                <a:cs typeface="Times New Roman"/>
              </a:rPr>
              <a:t>a queste </a:t>
            </a:r>
            <a:r>
              <a:rPr sz="1200" spc="-5" dirty="0">
                <a:latin typeface="Times New Roman"/>
                <a:cs typeface="Times New Roman"/>
              </a:rPr>
              <a:t>attività ed </a:t>
            </a:r>
            <a:r>
              <a:rPr sz="1200" dirty="0">
                <a:latin typeface="Times New Roman"/>
                <a:cs typeface="Times New Roman"/>
              </a:rPr>
              <a:t>i servizi 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più anziani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pienamente utilizzati. </a:t>
            </a:r>
            <a:r>
              <a:rPr sz="1200" spc="-5" dirty="0">
                <a:latin typeface="Times New Roman"/>
                <a:cs typeface="Times New Roman"/>
              </a:rPr>
              <a:t>Ogni figlio  veniva accuratamente </a:t>
            </a:r>
            <a:r>
              <a:rPr sz="1200" dirty="0">
                <a:latin typeface="Times New Roman"/>
                <a:cs typeface="Times New Roman"/>
              </a:rPr>
              <a:t>istruito </a:t>
            </a:r>
            <a:r>
              <a:rPr sz="1200" spc="-5" dirty="0">
                <a:latin typeface="Times New Roman"/>
                <a:cs typeface="Times New Roman"/>
              </a:rPr>
              <a:t>nella cura delle caverne, nell’arte </a:t>
            </a:r>
            <a:r>
              <a:rPr sz="1200" dirty="0">
                <a:latin typeface="Times New Roman"/>
                <a:cs typeface="Times New Roman"/>
              </a:rPr>
              <a:t>e nel </a:t>
            </a:r>
            <a:r>
              <a:rPr sz="1200" spc="-5" dirty="0">
                <a:latin typeface="Times New Roman"/>
                <a:cs typeface="Times New Roman"/>
              </a:rPr>
              <a:t>taglio delle selci. Fin </a:t>
            </a:r>
            <a:r>
              <a:rPr sz="1200" dirty="0">
                <a:latin typeface="Times New Roman"/>
                <a:cs typeface="Times New Roman"/>
              </a:rPr>
              <a:t>da giovani le donne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spc="5" dirty="0">
                <a:latin typeface="Times New Roman"/>
                <a:cs typeface="Times New Roman"/>
              </a:rPr>
              <a:t>molto </a:t>
            </a:r>
            <a:r>
              <a:rPr sz="1200" dirty="0">
                <a:latin typeface="Times New Roman"/>
                <a:cs typeface="Times New Roman"/>
              </a:rPr>
              <a:t>esperte  </a:t>
            </a:r>
            <a:r>
              <a:rPr sz="1200" spc="-5" dirty="0">
                <a:latin typeface="Times New Roman"/>
                <a:cs typeface="Times New Roman"/>
              </a:rPr>
              <a:t>nelle arti domestiche ed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rozza </a:t>
            </a:r>
            <a:r>
              <a:rPr sz="1200" spc="-5" dirty="0">
                <a:latin typeface="Times New Roman"/>
                <a:cs typeface="Times New Roman"/>
              </a:rPr>
              <a:t>agricoltura, mentre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erano abili cacciatori </a:t>
            </a:r>
            <a:r>
              <a:rPr sz="1200" dirty="0">
                <a:latin typeface="Times New Roman"/>
                <a:cs typeface="Times New Roman"/>
              </a:rPr>
              <a:t>e coraggiosi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guerrieri.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054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73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(891.7) 80:3.6 </a:t>
            </a:r>
            <a:r>
              <a:rPr sz="1200" spc="-5" dirty="0">
                <a:latin typeface="Times New Roman"/>
                <a:cs typeface="Times New Roman"/>
              </a:rPr>
              <a:t>Gli uomini </a:t>
            </a:r>
            <a:r>
              <a:rPr sz="1200" dirty="0">
                <a:latin typeface="Times New Roman"/>
                <a:cs typeface="Times New Roman"/>
              </a:rPr>
              <a:t>blu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cacciatori, pescatori e </a:t>
            </a:r>
            <a:r>
              <a:rPr sz="1200" spc="-5" dirty="0">
                <a:latin typeface="Times New Roman"/>
                <a:cs typeface="Times New Roman"/>
              </a:rPr>
              <a:t>raccoglitori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cibo; erano abili </a:t>
            </a:r>
            <a:r>
              <a:rPr sz="1200" dirty="0">
                <a:latin typeface="Times New Roman"/>
                <a:cs typeface="Times New Roman"/>
              </a:rPr>
              <a:t>costruttori di </a:t>
            </a:r>
            <a:r>
              <a:rPr sz="1200" spc="-5" dirty="0">
                <a:latin typeface="Times New Roman"/>
                <a:cs typeface="Times New Roman"/>
              </a:rPr>
              <a:t>battelli. Essi fabbricavano </a:t>
            </a:r>
            <a:r>
              <a:rPr sz="1200" spc="5" dirty="0">
                <a:latin typeface="Times New Roman"/>
                <a:cs typeface="Times New Roman"/>
              </a:rPr>
              <a:t>asce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pietra, tagliavano </a:t>
            </a:r>
            <a:r>
              <a:rPr sz="1200" dirty="0">
                <a:latin typeface="Times New Roman"/>
                <a:cs typeface="Times New Roman"/>
              </a:rPr>
              <a:t>alberi, </a:t>
            </a:r>
            <a:r>
              <a:rPr sz="1200" spc="-5" dirty="0">
                <a:latin typeface="Times New Roman"/>
                <a:cs typeface="Times New Roman"/>
              </a:rPr>
              <a:t>costruivano capanne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legno </a:t>
            </a:r>
            <a:r>
              <a:rPr sz="1200" dirty="0">
                <a:latin typeface="Times New Roman"/>
                <a:cs typeface="Times New Roman"/>
              </a:rPr>
              <a:t>parzialmente </a:t>
            </a:r>
            <a:r>
              <a:rPr sz="1200" spc="-5" dirty="0">
                <a:latin typeface="Times New Roman"/>
                <a:cs typeface="Times New Roman"/>
              </a:rPr>
              <a:t>interrate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tetti di pelli. E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costruiscono  ancora capanne </a:t>
            </a:r>
            <a:r>
              <a:rPr sz="1200" dirty="0">
                <a:latin typeface="Times New Roman"/>
                <a:cs typeface="Times New Roman"/>
              </a:rPr>
              <a:t>simili in </a:t>
            </a:r>
            <a:r>
              <a:rPr sz="1200" spc="-5" dirty="0">
                <a:latin typeface="Times New Roman"/>
                <a:cs typeface="Times New Roman"/>
              </a:rPr>
              <a:t>Siberia.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Cro-Magnon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sud vivevano generalmente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caverne ed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grotte.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81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(892.1) 80:3.7 </a:t>
            </a:r>
            <a:r>
              <a:rPr sz="1200" spc="-5" dirty="0">
                <a:latin typeface="Times New Roman"/>
                <a:cs typeface="Times New Roman"/>
              </a:rPr>
              <a:t>Non era raro 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rigori </a:t>
            </a:r>
            <a:r>
              <a:rPr sz="1200" dirty="0">
                <a:latin typeface="Times New Roman"/>
                <a:cs typeface="Times New Roman"/>
              </a:rPr>
              <a:t>dell’inverno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sentinelle </a:t>
            </a:r>
            <a:r>
              <a:rPr sz="1200" dirty="0">
                <a:latin typeface="Times New Roman"/>
                <a:cs typeface="Times New Roman"/>
              </a:rPr>
              <a:t>di guardia durante la notte </a:t>
            </a:r>
            <a:r>
              <a:rPr sz="1200" spc="-5" dirty="0">
                <a:latin typeface="Times New Roman"/>
                <a:cs typeface="Times New Roman"/>
              </a:rPr>
              <a:t>all’entrata </a:t>
            </a:r>
            <a:r>
              <a:rPr sz="1200" dirty="0">
                <a:latin typeface="Times New Roman"/>
                <a:cs typeface="Times New Roman"/>
              </a:rPr>
              <a:t>delle caverne  </a:t>
            </a:r>
            <a:r>
              <a:rPr sz="1200" spc="-5" dirty="0">
                <a:latin typeface="Times New Roman"/>
                <a:cs typeface="Times New Roman"/>
              </a:rPr>
              <a:t>morissero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freddo. Essi erano coraggiosi,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soprattutto erano </a:t>
            </a:r>
            <a:r>
              <a:rPr sz="1200" dirty="0">
                <a:latin typeface="Times New Roman"/>
                <a:cs typeface="Times New Roman"/>
              </a:rPr>
              <a:t>artisti; la </a:t>
            </a:r>
            <a:r>
              <a:rPr sz="1200" spc="-5" dirty="0">
                <a:latin typeface="Times New Roman"/>
                <a:cs typeface="Times New Roman"/>
              </a:rPr>
              <a:t>mescolanza adamica accelerò immediatamente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10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immaginazione creativa. L’apice dell’arte </a:t>
            </a:r>
            <a:r>
              <a:rPr sz="1200" dirty="0">
                <a:latin typeface="Times New Roman"/>
                <a:cs typeface="Times New Roman"/>
              </a:rPr>
              <a:t>degli uomini blu fu </a:t>
            </a:r>
            <a:r>
              <a:rPr sz="1200" spc="-5" dirty="0">
                <a:latin typeface="Times New Roman"/>
                <a:cs typeface="Times New Roman"/>
              </a:rPr>
              <a:t>circa quindicimila anni fa, </a:t>
            </a:r>
            <a:r>
              <a:rPr sz="1200" dirty="0">
                <a:latin typeface="Times New Roman"/>
                <a:cs typeface="Times New Roman"/>
              </a:rPr>
              <a:t>prima dell’epoca in cui le razze </a:t>
            </a:r>
            <a:r>
              <a:rPr sz="1200" spc="-5" dirty="0">
                <a:latin typeface="Times New Roman"/>
                <a:cs typeface="Times New Roman"/>
              </a:rPr>
              <a:t>dalla pelle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scura </a:t>
            </a:r>
            <a:r>
              <a:rPr sz="1200" dirty="0">
                <a:latin typeface="Times New Roman"/>
                <a:cs typeface="Times New Roman"/>
              </a:rPr>
              <a:t>vennero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dall’Africa attraverso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Spagna.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25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(892.2) 80:3.8 </a:t>
            </a:r>
            <a:r>
              <a:rPr sz="1200" spc="-5" dirty="0">
                <a:latin typeface="Times New Roman"/>
                <a:cs typeface="Times New Roman"/>
              </a:rPr>
              <a:t>Quindicimila anni </a:t>
            </a:r>
            <a:r>
              <a:rPr sz="1200" dirty="0">
                <a:latin typeface="Times New Roman"/>
                <a:cs typeface="Times New Roman"/>
              </a:rPr>
              <a:t>fa le </a:t>
            </a:r>
            <a:r>
              <a:rPr sz="1200" spc="-5" dirty="0">
                <a:latin typeface="Times New Roman"/>
                <a:cs typeface="Times New Roman"/>
              </a:rPr>
              <a:t>foreste alpine si stavano estendendo considerevolmente.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cacciatori europei erano </a:t>
            </a:r>
            <a:r>
              <a:rPr sz="1200" dirty="0">
                <a:latin typeface="Times New Roman"/>
                <a:cs typeface="Times New Roman"/>
              </a:rPr>
              <a:t>sospinti </a:t>
            </a:r>
            <a:r>
              <a:rPr sz="1200" spc="-5" dirty="0">
                <a:latin typeface="Times New Roman"/>
                <a:cs typeface="Times New Roman"/>
              </a:rPr>
              <a:t>verso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valli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fiumi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rive del mare dalla </a:t>
            </a:r>
            <a:r>
              <a:rPr sz="1200" dirty="0">
                <a:latin typeface="Times New Roman"/>
                <a:cs typeface="Times New Roman"/>
              </a:rPr>
              <a:t>stessa coercizione </a:t>
            </a:r>
            <a:r>
              <a:rPr sz="1200" spc="-5" dirty="0">
                <a:latin typeface="Times New Roman"/>
                <a:cs typeface="Times New Roman"/>
              </a:rPr>
              <a:t>climatica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mutato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favorevoli terreni </a:t>
            </a:r>
            <a:r>
              <a:rPr sz="1200" dirty="0">
                <a:latin typeface="Times New Roman"/>
                <a:cs typeface="Times New Roman"/>
              </a:rPr>
              <a:t>di caccia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10" dirty="0">
                <a:latin typeface="Times New Roman"/>
                <a:cs typeface="Times New Roman"/>
              </a:rPr>
              <a:t>mondo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deserti secchi </a:t>
            </a:r>
            <a:r>
              <a:rPr sz="1200" dirty="0">
                <a:latin typeface="Times New Roman"/>
                <a:cs typeface="Times New Roman"/>
              </a:rPr>
              <a:t>e aridi.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venti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piogge si </a:t>
            </a:r>
            <a:r>
              <a:rPr sz="1200" dirty="0">
                <a:latin typeface="Times New Roman"/>
                <a:cs typeface="Times New Roman"/>
              </a:rPr>
              <a:t>orientarono </a:t>
            </a:r>
            <a:r>
              <a:rPr sz="1200" spc="-5" dirty="0">
                <a:latin typeface="Times New Roman"/>
                <a:cs typeface="Times New Roman"/>
              </a:rPr>
              <a:t>verso nord,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vaste praterie dell’Europa si </a:t>
            </a:r>
            <a:r>
              <a:rPr sz="1200" dirty="0">
                <a:latin typeface="Times New Roman"/>
                <a:cs typeface="Times New Roman"/>
              </a:rPr>
              <a:t>coprirono di  </a:t>
            </a:r>
            <a:r>
              <a:rPr sz="1200" spc="-5" dirty="0">
                <a:latin typeface="Times New Roman"/>
                <a:cs typeface="Times New Roman"/>
              </a:rPr>
              <a:t>foreste. Queste grandi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dirty="0">
                <a:latin typeface="Times New Roman"/>
                <a:cs typeface="Times New Roman"/>
              </a:rPr>
              <a:t>improvvise </a:t>
            </a:r>
            <a:r>
              <a:rPr sz="1200" spc="-5" dirty="0">
                <a:latin typeface="Times New Roman"/>
                <a:cs typeface="Times New Roman"/>
              </a:rPr>
              <a:t>modificazioni climatiche spinsero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dell’Europa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trasformarsi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cacciatori su </a:t>
            </a:r>
            <a:r>
              <a:rPr sz="1200" dirty="0">
                <a:latin typeface="Times New Roman"/>
                <a:cs typeface="Times New Roman"/>
              </a:rPr>
              <a:t>spazi </a:t>
            </a:r>
            <a:r>
              <a:rPr sz="1200" spc="-5" dirty="0">
                <a:latin typeface="Times New Roman"/>
                <a:cs typeface="Times New Roman"/>
              </a:rPr>
              <a:t>aperti </a:t>
            </a:r>
            <a:r>
              <a:rPr sz="1200" dirty="0">
                <a:latin typeface="Times New Roman"/>
                <a:cs typeface="Times New Roman"/>
              </a:rPr>
              <a:t>in pastori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misura in </a:t>
            </a:r>
            <a:r>
              <a:rPr sz="1200" spc="-5" dirty="0">
                <a:latin typeface="Times New Roman"/>
                <a:cs typeface="Times New Roman"/>
              </a:rPr>
              <a:t>pescatori </a:t>
            </a:r>
            <a:r>
              <a:rPr sz="1200" dirty="0">
                <a:latin typeface="Times New Roman"/>
                <a:cs typeface="Times New Roman"/>
              </a:rPr>
              <a:t>e in coltivatori della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31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(892.3) 80:3.9 </a:t>
            </a:r>
            <a:r>
              <a:rPr sz="1200" spc="-5" dirty="0">
                <a:latin typeface="Times New Roman"/>
                <a:cs typeface="Times New Roman"/>
              </a:rPr>
              <a:t>Questi cambiamenti, anche se </a:t>
            </a:r>
            <a:r>
              <a:rPr sz="1200" dirty="0">
                <a:latin typeface="Times New Roman"/>
                <a:cs typeface="Times New Roman"/>
              </a:rPr>
              <a:t>portarono </a:t>
            </a:r>
            <a:r>
              <a:rPr sz="1200" spc="-5" dirty="0">
                <a:latin typeface="Times New Roman"/>
                <a:cs typeface="Times New Roman"/>
              </a:rPr>
              <a:t>dei progressi culturali, produssero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regressi biologici. 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precedente  era </a:t>
            </a:r>
            <a:r>
              <a:rPr sz="1200" dirty="0">
                <a:latin typeface="Times New Roman"/>
                <a:cs typeface="Times New Roman"/>
              </a:rPr>
              <a:t>di caccia 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delle tribù </a:t>
            </a:r>
            <a:r>
              <a:rPr sz="1200" spc="-5" dirty="0">
                <a:latin typeface="Times New Roman"/>
                <a:cs typeface="Times New Roman"/>
              </a:rPr>
              <a:t>superiori si erano congiunti </a:t>
            </a:r>
            <a:r>
              <a:rPr sz="1200" dirty="0">
                <a:latin typeface="Times New Roman"/>
                <a:cs typeface="Times New Roman"/>
              </a:rPr>
              <a:t>con i tipi più </a:t>
            </a:r>
            <a:r>
              <a:rPr sz="1200" spc="-5" dirty="0">
                <a:latin typeface="Times New Roman"/>
                <a:cs typeface="Times New Roman"/>
              </a:rPr>
              <a:t>evoluti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prigionieri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guerra ed avevano  invariabilmente ucciso </a:t>
            </a:r>
            <a:r>
              <a:rPr sz="1200" dirty="0">
                <a:latin typeface="Times New Roman"/>
                <a:cs typeface="Times New Roman"/>
              </a:rPr>
              <a:t>quelli che </a:t>
            </a:r>
            <a:r>
              <a:rPr sz="1200" spc="-5" dirty="0">
                <a:latin typeface="Times New Roman"/>
                <a:cs typeface="Times New Roman"/>
              </a:rPr>
              <a:t>ritenevano inferiori. Ma quando cominciarono </a:t>
            </a:r>
            <a:r>
              <a:rPr sz="1200" dirty="0">
                <a:latin typeface="Times New Roman"/>
                <a:cs typeface="Times New Roman"/>
              </a:rPr>
              <a:t>a stabilire degli </a:t>
            </a:r>
            <a:r>
              <a:rPr sz="1200" spc="-5" dirty="0">
                <a:latin typeface="Times New Roman"/>
                <a:cs typeface="Times New Roman"/>
              </a:rPr>
              <a:t>insediamenti </a:t>
            </a:r>
            <a:r>
              <a:rPr sz="1200" dirty="0">
                <a:latin typeface="Times New Roman"/>
                <a:cs typeface="Times New Roman"/>
              </a:rPr>
              <a:t>e 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dedicarsi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all’agricoltura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commercio,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iniziarono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preservare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prigionieri mediocri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schiavi. </a:t>
            </a:r>
            <a:r>
              <a:rPr sz="1200" dirty="0">
                <a:latin typeface="Times New Roman"/>
                <a:cs typeface="Times New Roman"/>
              </a:rPr>
              <a:t>E fu la </a:t>
            </a:r>
            <a:r>
              <a:rPr sz="1200" spc="-5" dirty="0">
                <a:latin typeface="Times New Roman"/>
                <a:cs typeface="Times New Roman"/>
              </a:rPr>
              <a:t>progenie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questi</a:t>
            </a:r>
            <a:endParaRPr sz="1200">
              <a:latin typeface="Times New Roman"/>
              <a:cs typeface="Times New Roman"/>
            </a:endParaRPr>
          </a:p>
          <a:p>
            <a:pPr marL="76200" marR="7493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schiavi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deteriorò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così considerevole </a:t>
            </a:r>
            <a:r>
              <a:rPr sz="1200" dirty="0">
                <a:latin typeface="Times New Roman"/>
                <a:cs typeface="Times New Roman"/>
              </a:rPr>
              <a:t>l’intero tipo </a:t>
            </a:r>
            <a:r>
              <a:rPr sz="1200" spc="-5" dirty="0">
                <a:latin typeface="Times New Roman"/>
                <a:cs typeface="Times New Roman"/>
              </a:rPr>
              <a:t>Cro-Magnon. Questo </a:t>
            </a:r>
            <a:r>
              <a:rPr sz="1200" dirty="0">
                <a:latin typeface="Times New Roman"/>
                <a:cs typeface="Times New Roman"/>
              </a:rPr>
              <a:t>regresso </a:t>
            </a:r>
            <a:r>
              <a:rPr sz="1200" spc="-5" dirty="0">
                <a:latin typeface="Times New Roman"/>
                <a:cs typeface="Times New Roman"/>
              </a:rPr>
              <a:t>della cultura continuò </a:t>
            </a:r>
            <a:r>
              <a:rPr sz="1200" dirty="0">
                <a:latin typeface="Times New Roman"/>
                <a:cs typeface="Times New Roman"/>
              </a:rPr>
              <a:t>fino a  </a:t>
            </a:r>
            <a:r>
              <a:rPr sz="1200" spc="-5" dirty="0">
                <a:latin typeface="Times New Roman"/>
                <a:cs typeface="Times New Roman"/>
              </a:rPr>
              <a:t>che essa ricevette </a:t>
            </a:r>
            <a:r>
              <a:rPr sz="1200" dirty="0">
                <a:latin typeface="Times New Roman"/>
                <a:cs typeface="Times New Roman"/>
              </a:rPr>
              <a:t>un nuovo impulso </a:t>
            </a:r>
            <a:r>
              <a:rPr sz="1200" spc="-5" dirty="0">
                <a:latin typeface="Times New Roman"/>
                <a:cs typeface="Times New Roman"/>
              </a:rPr>
              <a:t>dall’oriente, quando l’invasione finale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massa dei Mesopotamici si abbatté sull’Europa,  assorbendo rapidamente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tipo e la </a:t>
            </a:r>
            <a:r>
              <a:rPr sz="1200" spc="-5" dirty="0">
                <a:latin typeface="Times New Roman"/>
                <a:cs typeface="Times New Roman"/>
              </a:rPr>
              <a:t>cultura cro-magnon </a:t>
            </a:r>
            <a:r>
              <a:rPr sz="1200" dirty="0">
                <a:latin typeface="Times New Roman"/>
                <a:cs typeface="Times New Roman"/>
              </a:rPr>
              <a:t>e dando </a:t>
            </a:r>
            <a:r>
              <a:rPr sz="1200" spc="-5" dirty="0">
                <a:latin typeface="Times New Roman"/>
                <a:cs typeface="Times New Roman"/>
              </a:rPr>
              <a:t>avvio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civiltà delle </a:t>
            </a:r>
            <a:r>
              <a:rPr sz="1200" dirty="0">
                <a:latin typeface="Times New Roman"/>
                <a:cs typeface="Times New Roman"/>
              </a:rPr>
              <a:t>razze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bianche.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205470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Le invasioni andite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dell’Europa</a:t>
            </a:r>
            <a:endParaRPr sz="1600">
              <a:latin typeface="Times New Roman"/>
              <a:cs typeface="Times New Roman"/>
            </a:endParaRPr>
          </a:p>
          <a:p>
            <a:pPr marL="88900" marR="56959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(892.4) 80:4.1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si riversarono </a:t>
            </a:r>
            <a:r>
              <a:rPr sz="1200" dirty="0">
                <a:latin typeface="Times New Roman"/>
                <a:cs typeface="Times New Roman"/>
              </a:rPr>
              <a:t>in Europa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flusso </a:t>
            </a:r>
            <a:r>
              <a:rPr sz="1200" dirty="0">
                <a:latin typeface="Times New Roman"/>
                <a:cs typeface="Times New Roman"/>
              </a:rPr>
              <a:t>costante, </a:t>
            </a:r>
            <a:r>
              <a:rPr sz="1200" spc="-5" dirty="0">
                <a:latin typeface="Times New Roman"/>
                <a:cs typeface="Times New Roman"/>
              </a:rPr>
              <a:t>ci furono sette </a:t>
            </a:r>
            <a:r>
              <a:rPr sz="1200" dirty="0">
                <a:latin typeface="Times New Roman"/>
                <a:cs typeface="Times New Roman"/>
              </a:rPr>
              <a:t>invasioni </a:t>
            </a:r>
            <a:r>
              <a:rPr sz="1200" spc="-5" dirty="0">
                <a:latin typeface="Times New Roman"/>
                <a:cs typeface="Times New Roman"/>
              </a:rPr>
              <a:t>maggiori; gli </a:t>
            </a:r>
            <a:r>
              <a:rPr sz="1200" spc="5" dirty="0">
                <a:latin typeface="Times New Roman"/>
                <a:cs typeface="Times New Roman"/>
              </a:rPr>
              <a:t>ultimi  </a:t>
            </a:r>
            <a:r>
              <a:rPr sz="1200" spc="-5" dirty="0">
                <a:latin typeface="Times New Roman"/>
                <a:cs typeface="Times New Roman"/>
              </a:rPr>
              <a:t>arrivarono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cavallo </a:t>
            </a:r>
            <a:r>
              <a:rPr sz="1200" dirty="0">
                <a:latin typeface="Times New Roman"/>
                <a:cs typeface="Times New Roman"/>
              </a:rPr>
              <a:t>in tre </a:t>
            </a:r>
            <a:r>
              <a:rPr sz="1200" spc="-5" dirty="0">
                <a:latin typeface="Times New Roman"/>
                <a:cs typeface="Times New Roman"/>
              </a:rPr>
              <a:t>grandi ondate. Alcuni entrarono </a:t>
            </a:r>
            <a:r>
              <a:rPr sz="1200" dirty="0">
                <a:latin typeface="Times New Roman"/>
                <a:cs typeface="Times New Roman"/>
              </a:rPr>
              <a:t>in Europa passando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isole dell’Egeo e </a:t>
            </a:r>
            <a:r>
              <a:rPr sz="1200" spc="-5" dirty="0">
                <a:latin typeface="Times New Roman"/>
                <a:cs typeface="Times New Roman"/>
              </a:rPr>
              <a:t>risalendo </a:t>
            </a:r>
            <a:r>
              <a:rPr sz="1200" dirty="0">
                <a:latin typeface="Times New Roman"/>
                <a:cs typeface="Times New Roman"/>
              </a:rPr>
              <a:t>la valle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88900" marR="2254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Danubio,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maggior parte delle </a:t>
            </a:r>
            <a:r>
              <a:rPr sz="1200" dirty="0">
                <a:latin typeface="Times New Roman"/>
                <a:cs typeface="Times New Roman"/>
              </a:rPr>
              <a:t>prime </a:t>
            </a:r>
            <a:r>
              <a:rPr sz="1200" spc="-5" dirty="0">
                <a:latin typeface="Times New Roman"/>
                <a:cs typeface="Times New Roman"/>
              </a:rPr>
              <a:t>stirpi </a:t>
            </a:r>
            <a:r>
              <a:rPr sz="1200" dirty="0">
                <a:latin typeface="Times New Roman"/>
                <a:cs typeface="Times New Roman"/>
              </a:rPr>
              <a:t>più pure </a:t>
            </a:r>
            <a:r>
              <a:rPr sz="1200" spc="-5" dirty="0">
                <a:latin typeface="Times New Roman"/>
                <a:cs typeface="Times New Roman"/>
              </a:rPr>
              <a:t>emigrarono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nordovest dell’Europa passando </a:t>
            </a:r>
            <a:r>
              <a:rPr sz="1200" dirty="0">
                <a:latin typeface="Times New Roman"/>
                <a:cs typeface="Times New Roman"/>
              </a:rPr>
              <a:t>a nord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pascolo </a:t>
            </a:r>
            <a:r>
              <a:rPr sz="1200" dirty="0">
                <a:latin typeface="Times New Roman"/>
                <a:cs typeface="Times New Roman"/>
              </a:rPr>
              <a:t>del Volga 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(892.5) 80:4.2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quarta </a:t>
            </a:r>
            <a:r>
              <a:rPr sz="1200" dirty="0">
                <a:latin typeface="Times New Roman"/>
                <a:cs typeface="Times New Roman"/>
              </a:rPr>
              <a:t>invasione, un’orda di </a:t>
            </a:r>
            <a:r>
              <a:rPr sz="1200" spc="-5" dirty="0">
                <a:latin typeface="Times New Roman"/>
                <a:cs typeface="Times New Roman"/>
              </a:rPr>
              <a:t>Andoniti entrò </a:t>
            </a:r>
            <a:r>
              <a:rPr sz="1200" dirty="0">
                <a:latin typeface="Times New Roman"/>
                <a:cs typeface="Times New Roman"/>
              </a:rPr>
              <a:t>in Europa da nord dopo </a:t>
            </a:r>
            <a:r>
              <a:rPr sz="1200" spc="-5" dirty="0">
                <a:latin typeface="Times New Roman"/>
                <a:cs typeface="Times New Roman"/>
              </a:rPr>
              <a:t>essere venuta dalla </a:t>
            </a:r>
            <a:r>
              <a:rPr sz="1200" dirty="0">
                <a:latin typeface="Times New Roman"/>
                <a:cs typeface="Times New Roman"/>
              </a:rPr>
              <a:t>Siberia </a:t>
            </a:r>
            <a:r>
              <a:rPr sz="1200" spc="-5" dirty="0">
                <a:latin typeface="Times New Roman"/>
                <a:cs typeface="Times New Roman"/>
              </a:rPr>
              <a:t>attraverso  </a:t>
            </a:r>
            <a:r>
              <a:rPr sz="1200" dirty="0">
                <a:latin typeface="Times New Roman"/>
                <a:cs typeface="Times New Roman"/>
              </a:rPr>
              <a:t>i fiumi </a:t>
            </a:r>
            <a:r>
              <a:rPr sz="1200" spc="-5" dirty="0">
                <a:latin typeface="Times New Roman"/>
                <a:cs typeface="Times New Roman"/>
              </a:rPr>
              <a:t>russi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Baltico. Essi furono immediatamente assimilati </a:t>
            </a:r>
            <a:r>
              <a:rPr sz="1200" dirty="0">
                <a:latin typeface="Times New Roman"/>
                <a:cs typeface="Times New Roman"/>
              </a:rPr>
              <a:t>dalle tribù </a:t>
            </a:r>
            <a:r>
              <a:rPr sz="1200" spc="-5" dirty="0">
                <a:latin typeface="Times New Roman"/>
                <a:cs typeface="Times New Roman"/>
              </a:rPr>
              <a:t>andite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settentrionali.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755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(892.6) 80:4.3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espansioni </a:t>
            </a:r>
            <a:r>
              <a:rPr sz="1200" dirty="0">
                <a:latin typeface="Times New Roman"/>
                <a:cs typeface="Times New Roman"/>
              </a:rPr>
              <a:t>iniziali della </a:t>
            </a:r>
            <a:r>
              <a:rPr sz="1200" spc="-5" dirty="0">
                <a:latin typeface="Times New Roman"/>
                <a:cs typeface="Times New Roman"/>
              </a:rPr>
              <a:t>razza </a:t>
            </a:r>
            <a:r>
              <a:rPr sz="1200" dirty="0">
                <a:latin typeface="Times New Roman"/>
                <a:cs typeface="Times New Roman"/>
              </a:rPr>
              <a:t>viola </a:t>
            </a:r>
            <a:r>
              <a:rPr sz="1200" spc="-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pura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molto più </a:t>
            </a:r>
            <a:r>
              <a:rPr sz="1200" spc="-5" dirty="0">
                <a:latin typeface="Times New Roman"/>
                <a:cs typeface="Times New Roman"/>
              </a:rPr>
              <a:t>pacifiche </a:t>
            </a:r>
            <a:r>
              <a:rPr sz="1200" dirty="0">
                <a:latin typeface="Times New Roman"/>
                <a:cs typeface="Times New Roman"/>
              </a:rPr>
              <a:t>di quelle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discendenti anditi successivi  semimilitari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amanti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conquiste. Gli Adamiti erano </a:t>
            </a:r>
            <a:r>
              <a:rPr sz="1200" dirty="0">
                <a:latin typeface="Times New Roman"/>
                <a:cs typeface="Times New Roman"/>
              </a:rPr>
              <a:t>pacifici; i Noditi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bellicosi. </a:t>
            </a:r>
            <a:r>
              <a:rPr sz="1200" spc="-5" dirty="0">
                <a:latin typeface="Times New Roman"/>
                <a:cs typeface="Times New Roman"/>
              </a:rPr>
              <a:t>L’unione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stirpi, che si  mescolarono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razze sangik, </a:t>
            </a:r>
            <a:r>
              <a:rPr sz="1200" dirty="0">
                <a:latin typeface="Times New Roman"/>
                <a:cs typeface="Times New Roman"/>
              </a:rPr>
              <a:t>produsse </a:t>
            </a:r>
            <a:r>
              <a:rPr sz="1200" spc="-5" dirty="0">
                <a:latin typeface="Times New Roman"/>
                <a:cs typeface="Times New Roman"/>
              </a:rPr>
              <a:t>gli abili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aggressivi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che fecero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reali conquiste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militari.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8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(892.7) 80:4.4 </a:t>
            </a:r>
            <a:r>
              <a:rPr sz="1200" spc="-5" dirty="0">
                <a:latin typeface="Times New Roman"/>
                <a:cs typeface="Times New Roman"/>
              </a:rPr>
              <a:t>Ma 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cavallo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fattore evoluzionario </a:t>
            </a:r>
            <a:r>
              <a:rPr sz="1200" dirty="0">
                <a:latin typeface="Times New Roman"/>
                <a:cs typeface="Times New Roman"/>
              </a:rPr>
              <a:t>che determinò la dominazione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Anditi in </a:t>
            </a:r>
            <a:r>
              <a:rPr sz="1200" spc="-5" dirty="0">
                <a:latin typeface="Times New Roman"/>
                <a:cs typeface="Times New Roman"/>
              </a:rPr>
              <a:t>Occidente.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cavallo </a:t>
            </a:r>
            <a:r>
              <a:rPr sz="1200" dirty="0">
                <a:latin typeface="Times New Roman"/>
                <a:cs typeface="Times New Roman"/>
              </a:rPr>
              <a:t>diede </a:t>
            </a:r>
            <a:r>
              <a:rPr sz="1200" spc="-5" dirty="0">
                <a:latin typeface="Times New Roman"/>
                <a:cs typeface="Times New Roman"/>
              </a:rPr>
              <a:t>agli  </a:t>
            </a:r>
            <a:r>
              <a:rPr sz="1200" dirty="0">
                <a:latin typeface="Times New Roman"/>
                <a:cs typeface="Times New Roman"/>
              </a:rPr>
              <a:t>Anditi in </a:t>
            </a:r>
            <a:r>
              <a:rPr sz="1200" spc="-5" dirty="0">
                <a:latin typeface="Times New Roman"/>
                <a:cs typeface="Times New Roman"/>
              </a:rPr>
              <a:t>dispersione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vantaggio </a:t>
            </a:r>
            <a:r>
              <a:rPr sz="1200" dirty="0">
                <a:latin typeface="Times New Roman"/>
                <a:cs typeface="Times New Roman"/>
              </a:rPr>
              <a:t>prima non </a:t>
            </a:r>
            <a:r>
              <a:rPr sz="1200" spc="-5" dirty="0">
                <a:latin typeface="Times New Roman"/>
                <a:cs typeface="Times New Roman"/>
              </a:rPr>
              <a:t>esistente della </a:t>
            </a:r>
            <a:r>
              <a:rPr sz="1200" dirty="0">
                <a:latin typeface="Times New Roman"/>
                <a:cs typeface="Times New Roman"/>
              </a:rPr>
              <a:t>mobilità, </a:t>
            </a:r>
            <a:r>
              <a:rPr sz="1200" spc="-5" dirty="0">
                <a:latin typeface="Times New Roman"/>
                <a:cs typeface="Times New Roman"/>
              </a:rPr>
              <a:t>consentendo agli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cavalieri anditi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progredire  rapidamente attorno al </a:t>
            </a:r>
            <a:r>
              <a:rPr sz="1200" dirty="0">
                <a:latin typeface="Times New Roman"/>
                <a:cs typeface="Times New Roman"/>
              </a:rPr>
              <a:t>Mar </a:t>
            </a:r>
            <a:r>
              <a:rPr sz="1200" spc="-5" dirty="0">
                <a:latin typeface="Times New Roman"/>
                <a:cs typeface="Times New Roman"/>
              </a:rPr>
              <a:t>Caspio per invadere </a:t>
            </a:r>
            <a:r>
              <a:rPr sz="1200" dirty="0">
                <a:latin typeface="Times New Roman"/>
                <a:cs typeface="Times New Roman"/>
              </a:rPr>
              <a:t>l’intera Europa. Tutte le ondate </a:t>
            </a:r>
            <a:r>
              <a:rPr sz="1200" spc="-5" dirty="0">
                <a:latin typeface="Times New Roman"/>
                <a:cs typeface="Times New Roman"/>
              </a:rPr>
              <a:t>precedenti </a:t>
            </a:r>
            <a:r>
              <a:rPr sz="1200" dirty="0">
                <a:latin typeface="Times New Roman"/>
                <a:cs typeface="Times New Roman"/>
              </a:rPr>
              <a:t>di Anditi </a:t>
            </a:r>
            <a:r>
              <a:rPr sz="1200" spc="-5" dirty="0">
                <a:latin typeface="Times New Roman"/>
                <a:cs typeface="Times New Roman"/>
              </a:rPr>
              <a:t>si erano spostate così  lentamente </a:t>
            </a:r>
            <a:r>
              <a:rPr sz="1200" dirty="0">
                <a:latin typeface="Times New Roman"/>
                <a:cs typeface="Times New Roman"/>
              </a:rPr>
              <a:t>da tendere a </a:t>
            </a:r>
            <a:r>
              <a:rPr sz="1200" spc="-5" dirty="0">
                <a:latin typeface="Times New Roman"/>
                <a:cs typeface="Times New Roman"/>
              </a:rPr>
              <a:t>disgregarsi </a:t>
            </a:r>
            <a:r>
              <a:rPr sz="1200" dirty="0">
                <a:latin typeface="Times New Roman"/>
                <a:cs typeface="Times New Roman"/>
              </a:rPr>
              <a:t>una volta 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distanza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Mesopotamia. </a:t>
            </a:r>
            <a:r>
              <a:rPr sz="1200" spc="-5" dirty="0">
                <a:latin typeface="Times New Roman"/>
                <a:cs typeface="Times New Roman"/>
              </a:rPr>
              <a:t>Ma queste </a:t>
            </a:r>
            <a:r>
              <a:rPr sz="1200" dirty="0">
                <a:latin typeface="Times New Roman"/>
                <a:cs typeface="Times New Roman"/>
              </a:rPr>
              <a:t>ondate più </a:t>
            </a:r>
            <a:r>
              <a:rPr sz="1200" spc="-5" dirty="0">
                <a:latin typeface="Times New Roman"/>
                <a:cs typeface="Times New Roman"/>
              </a:rPr>
              <a:t>tardive </a:t>
            </a:r>
            <a:r>
              <a:rPr sz="1200" dirty="0">
                <a:latin typeface="Times New Roman"/>
                <a:cs typeface="Times New Roman"/>
              </a:rPr>
              <a:t>avanzarono </a:t>
            </a:r>
            <a:r>
              <a:rPr sz="1200" spc="5" dirty="0">
                <a:latin typeface="Times New Roman"/>
                <a:cs typeface="Times New Roman"/>
              </a:rPr>
              <a:t>così  </a:t>
            </a:r>
            <a:r>
              <a:rPr sz="1200" spc="-5" dirty="0">
                <a:latin typeface="Times New Roman"/>
                <a:cs typeface="Times New Roman"/>
              </a:rPr>
              <a:t>rapidamente che raggiunsero l’Europa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compatti, </a:t>
            </a:r>
            <a:r>
              <a:rPr sz="1200" spc="-5" dirty="0">
                <a:latin typeface="Times New Roman"/>
                <a:cs typeface="Times New Roman"/>
              </a:rPr>
              <a:t>conservando ancora </a:t>
            </a:r>
            <a:r>
              <a:rPr sz="1200" dirty="0">
                <a:latin typeface="Times New Roman"/>
                <a:cs typeface="Times New Roman"/>
              </a:rPr>
              <a:t>una certa </a:t>
            </a:r>
            <a:r>
              <a:rPr sz="1200" spc="-5" dirty="0">
                <a:latin typeface="Times New Roman"/>
                <a:cs typeface="Times New Roman"/>
              </a:rPr>
              <a:t>quantità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01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(893.1) 80:4.5 </a:t>
            </a:r>
            <a:r>
              <a:rPr sz="1200" spc="-5" dirty="0">
                <a:latin typeface="Times New Roman"/>
                <a:cs typeface="Times New Roman"/>
              </a:rPr>
              <a:t>L’intero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abitato, all’infuori </a:t>
            </a:r>
            <a:r>
              <a:rPr sz="1200" dirty="0">
                <a:latin typeface="Times New Roman"/>
                <a:cs typeface="Times New Roman"/>
              </a:rPr>
              <a:t>della Cina e </a:t>
            </a:r>
            <a:r>
              <a:rPr sz="1200" spc="-5" dirty="0">
                <a:latin typeface="Times New Roman"/>
                <a:cs typeface="Times New Roman"/>
              </a:rPr>
              <a:t>della regione dell’Eufrate,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fatto progressi culturali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limitati  per diecimila anni, </a:t>
            </a:r>
            <a:r>
              <a:rPr sz="1200" dirty="0">
                <a:latin typeface="Times New Roman"/>
                <a:cs typeface="Times New Roman"/>
              </a:rPr>
              <a:t>quando i rudi </a:t>
            </a:r>
            <a:r>
              <a:rPr sz="1200" spc="-5" dirty="0">
                <a:latin typeface="Times New Roman"/>
                <a:cs typeface="Times New Roman"/>
              </a:rPr>
              <a:t>cavalieri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apparizione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settimo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sesto millennio </a:t>
            </a:r>
            <a:r>
              <a:rPr sz="1200" dirty="0">
                <a:latin typeface="Times New Roman"/>
                <a:cs typeface="Times New Roman"/>
              </a:rPr>
              <a:t>a.C. Mentre </a:t>
            </a:r>
            <a:r>
              <a:rPr sz="1200" spc="-5" dirty="0">
                <a:latin typeface="Times New Roman"/>
                <a:cs typeface="Times New Roman"/>
              </a:rPr>
              <a:t>si  spostavano verso ovest attraverso </a:t>
            </a:r>
            <a:r>
              <a:rPr sz="1200" dirty="0">
                <a:latin typeface="Times New Roman"/>
                <a:cs typeface="Times New Roman"/>
              </a:rPr>
              <a:t>le pianure della </a:t>
            </a:r>
            <a:r>
              <a:rPr sz="1200" spc="-5" dirty="0">
                <a:latin typeface="Times New Roman"/>
                <a:cs typeface="Times New Roman"/>
              </a:rPr>
              <a:t>Russia, assorbendo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meglio degli </a:t>
            </a:r>
            <a:r>
              <a:rPr sz="1200" dirty="0">
                <a:latin typeface="Times New Roman"/>
                <a:cs typeface="Times New Roman"/>
              </a:rPr>
              <a:t>uomini blu e </a:t>
            </a:r>
            <a:r>
              <a:rPr sz="1200" spc="-5" dirty="0">
                <a:latin typeface="Times New Roman"/>
                <a:cs typeface="Times New Roman"/>
              </a:rPr>
              <a:t>sterminando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peggiori, </a:t>
            </a:r>
            <a:r>
              <a:rPr sz="1200" spc="5" dirty="0">
                <a:latin typeface="Times New Roman"/>
                <a:cs typeface="Times New Roman"/>
              </a:rPr>
              <a:t>essi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8484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628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mescolarono formando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solo popolo. </a:t>
            </a:r>
            <a:r>
              <a:rPr sz="1200" spc="-5" dirty="0">
                <a:latin typeface="Times New Roman"/>
                <a:cs typeface="Times New Roman"/>
              </a:rPr>
              <a:t>Questi furono gli antenati delle </a:t>
            </a:r>
            <a:r>
              <a:rPr sz="1200" dirty="0">
                <a:latin typeface="Times New Roman"/>
                <a:cs typeface="Times New Roman"/>
              </a:rPr>
              <a:t>cosiddette razze </a:t>
            </a:r>
            <a:r>
              <a:rPr sz="1200" spc="-5" dirty="0">
                <a:latin typeface="Times New Roman"/>
                <a:cs typeface="Times New Roman"/>
              </a:rPr>
              <a:t>nordiche,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progenitori </a:t>
            </a:r>
            <a:r>
              <a:rPr sz="1200" dirty="0">
                <a:latin typeface="Times New Roman"/>
                <a:cs typeface="Times New Roman"/>
              </a:rPr>
              <a:t>delle popolazioni  </a:t>
            </a:r>
            <a:r>
              <a:rPr sz="1200" spc="-5" dirty="0">
                <a:latin typeface="Times New Roman"/>
                <a:cs typeface="Times New Roman"/>
              </a:rPr>
              <a:t>scandinave, germaniche ed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anglosassoni.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77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(893.2) 80:4.6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linee blu superiori non </a:t>
            </a:r>
            <a:r>
              <a:rPr sz="1200" spc="-5" dirty="0">
                <a:latin typeface="Times New Roman"/>
                <a:cs typeface="Times New Roman"/>
              </a:rPr>
              <a:t>tardarono ad essere interamente assorbite dagli Anditi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l’Europa settentrionale. Soltanto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Lapponia (ed </a:t>
            </a:r>
            <a:r>
              <a:rPr sz="1200" dirty="0">
                <a:latin typeface="Times New Roman"/>
                <a:cs typeface="Times New Roman"/>
              </a:rPr>
              <a:t>in una certa </a:t>
            </a:r>
            <a:r>
              <a:rPr sz="1200" spc="-5" dirty="0">
                <a:latin typeface="Times New Roman"/>
                <a:cs typeface="Times New Roman"/>
              </a:rPr>
              <a:t>misura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Bretagna)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antichi Andoniti conservarono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sembiante d’identità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razziale.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conquista andita dell’Europa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settentrionale</a:t>
            </a:r>
            <a:endParaRPr sz="1600">
              <a:latin typeface="Times New Roman"/>
              <a:cs typeface="Times New Roman"/>
            </a:endParaRPr>
          </a:p>
          <a:p>
            <a:pPr marL="88900" marR="12446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(893.3) 80:5.1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dell’Europa settentrionale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continuamente </a:t>
            </a:r>
            <a:r>
              <a:rPr sz="1200" dirty="0">
                <a:latin typeface="Times New Roman"/>
                <a:cs typeface="Times New Roman"/>
              </a:rPr>
              <a:t>rinforzate e </a:t>
            </a:r>
            <a:r>
              <a:rPr sz="1200" spc="-5" dirty="0">
                <a:latin typeface="Times New Roman"/>
                <a:cs typeface="Times New Roman"/>
              </a:rPr>
              <a:t>migliorate dal </a:t>
            </a:r>
            <a:r>
              <a:rPr sz="1200" dirty="0">
                <a:latin typeface="Times New Roman"/>
                <a:cs typeface="Times New Roman"/>
              </a:rPr>
              <a:t>flusso </a:t>
            </a:r>
            <a:r>
              <a:rPr sz="1200" spc="-5" dirty="0">
                <a:latin typeface="Times New Roman"/>
                <a:cs typeface="Times New Roman"/>
              </a:rPr>
              <a:t>costante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emigranti che  provenivano dalla </a:t>
            </a:r>
            <a:r>
              <a:rPr sz="1200" dirty="0">
                <a:latin typeface="Times New Roman"/>
                <a:cs typeface="Times New Roman"/>
              </a:rPr>
              <a:t>Mesopotamia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regioni russe del Turkestan </a:t>
            </a:r>
            <a:r>
              <a:rPr sz="1200" dirty="0">
                <a:latin typeface="Times New Roman"/>
                <a:cs typeface="Times New Roman"/>
              </a:rPr>
              <a:t>meridionale, e quando le ultime </a:t>
            </a:r>
            <a:r>
              <a:rPr sz="1200" spc="-5" dirty="0">
                <a:latin typeface="Times New Roman"/>
                <a:cs typeface="Times New Roman"/>
              </a:rPr>
              <a:t>ondate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cavalieri </a:t>
            </a:r>
            <a:r>
              <a:rPr sz="1200" spc="5" dirty="0">
                <a:latin typeface="Times New Roman"/>
                <a:cs typeface="Times New Roman"/>
              </a:rPr>
              <a:t>anditi  </a:t>
            </a:r>
            <a:r>
              <a:rPr sz="1200" spc="-5" dirty="0">
                <a:latin typeface="Times New Roman"/>
                <a:cs typeface="Times New Roman"/>
              </a:rPr>
              <a:t>si riversarono sull’Europa, c’erano già </a:t>
            </a:r>
            <a:r>
              <a:rPr sz="1200" dirty="0">
                <a:latin typeface="Times New Roman"/>
                <a:cs typeface="Times New Roman"/>
              </a:rPr>
              <a:t>in quella </a:t>
            </a:r>
            <a:r>
              <a:rPr sz="1200" spc="-5" dirty="0">
                <a:latin typeface="Times New Roman"/>
                <a:cs typeface="Times New Roman"/>
              </a:rPr>
              <a:t>regione </a:t>
            </a:r>
            <a:r>
              <a:rPr sz="1200" dirty="0">
                <a:latin typeface="Times New Roman"/>
                <a:cs typeface="Times New Roman"/>
              </a:rPr>
              <a:t>più uomini con </a:t>
            </a:r>
            <a:r>
              <a:rPr sz="1200" spc="-5" dirty="0">
                <a:latin typeface="Times New Roman"/>
                <a:cs typeface="Times New Roman"/>
              </a:rPr>
              <a:t>sangue andita </a:t>
            </a:r>
            <a:r>
              <a:rPr sz="1200" dirty="0">
                <a:latin typeface="Times New Roman"/>
                <a:cs typeface="Times New Roman"/>
              </a:rPr>
              <a:t>di quanti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trovassero in tutto 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  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001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(893.4) 80:5.2 </a:t>
            </a:r>
            <a:r>
              <a:rPr sz="1200" spc="-5" dirty="0">
                <a:latin typeface="Times New Roman"/>
                <a:cs typeface="Times New Roman"/>
              </a:rPr>
              <a:t>Per tremila 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quartier generale militare degli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nord fu in </a:t>
            </a:r>
            <a:r>
              <a:rPr sz="1200" spc="-5" dirty="0">
                <a:latin typeface="Times New Roman"/>
                <a:cs typeface="Times New Roman"/>
              </a:rPr>
              <a:t>Danimarca. Da </a:t>
            </a:r>
            <a:r>
              <a:rPr sz="1200" dirty="0">
                <a:latin typeface="Times New Roman"/>
                <a:cs typeface="Times New Roman"/>
              </a:rPr>
              <a:t>questo punto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partirono le  </a:t>
            </a:r>
            <a:r>
              <a:rPr sz="1200" spc="-5" dirty="0">
                <a:latin typeface="Times New Roman"/>
                <a:cs typeface="Times New Roman"/>
              </a:rPr>
              <a:t>ondate successive </a:t>
            </a:r>
            <a:r>
              <a:rPr sz="1200" dirty="0">
                <a:latin typeface="Times New Roman"/>
                <a:cs typeface="Times New Roman"/>
              </a:rPr>
              <a:t>di conquistatori, </a:t>
            </a:r>
            <a:r>
              <a:rPr sz="1200" spc="-5" dirty="0">
                <a:latin typeface="Times New Roman"/>
                <a:cs typeface="Times New Roman"/>
              </a:rPr>
              <a:t>che erano </a:t>
            </a:r>
            <a:r>
              <a:rPr sz="1200" dirty="0">
                <a:latin typeface="Times New Roman"/>
                <a:cs typeface="Times New Roman"/>
              </a:rPr>
              <a:t>sempre meno </a:t>
            </a:r>
            <a:r>
              <a:rPr sz="1200" spc="-5" dirty="0">
                <a:latin typeface="Times New Roman"/>
                <a:cs typeface="Times New Roman"/>
              </a:rPr>
              <a:t>anditi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bianchi 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secoli </a:t>
            </a:r>
            <a:r>
              <a:rPr sz="1200" dirty="0">
                <a:latin typeface="Times New Roman"/>
                <a:cs typeface="Times New Roman"/>
              </a:rPr>
              <a:t>vide la  </a:t>
            </a:r>
            <a:r>
              <a:rPr sz="1200" spc="-5" dirty="0">
                <a:latin typeface="Times New Roman"/>
                <a:cs typeface="Times New Roman"/>
              </a:rPr>
              <a:t>mescolanza finale dei </a:t>
            </a:r>
            <a:r>
              <a:rPr sz="1200" dirty="0">
                <a:latin typeface="Times New Roman"/>
                <a:cs typeface="Times New Roman"/>
              </a:rPr>
              <a:t>conquistatori </a:t>
            </a:r>
            <a:r>
              <a:rPr sz="1200" spc="-5" dirty="0">
                <a:latin typeface="Times New Roman"/>
                <a:cs typeface="Times New Roman"/>
              </a:rPr>
              <a:t>mesopotamici </a:t>
            </a:r>
            <a:r>
              <a:rPr sz="1200" dirty="0">
                <a:latin typeface="Times New Roman"/>
                <a:cs typeface="Times New Roman"/>
              </a:rPr>
              <a:t>con i popoli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conquistati.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(893.5) 80:5.3 </a:t>
            </a:r>
            <a:r>
              <a:rPr sz="1200" spc="-5" dirty="0">
                <a:latin typeface="Times New Roman"/>
                <a:cs typeface="Times New Roman"/>
              </a:rPr>
              <a:t>Mentre gli </a:t>
            </a:r>
            <a:r>
              <a:rPr sz="1200" dirty="0">
                <a:latin typeface="Times New Roman"/>
                <a:cs typeface="Times New Roman"/>
              </a:rPr>
              <a:t>uomini blu </a:t>
            </a:r>
            <a:r>
              <a:rPr sz="1200" spc="-5" dirty="0">
                <a:latin typeface="Times New Roman"/>
                <a:cs typeface="Times New Roman"/>
              </a:rPr>
              <a:t>erano stati assorbiti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fine soccombettero alle </a:t>
            </a:r>
            <a:r>
              <a:rPr sz="1200" dirty="0">
                <a:latin typeface="Times New Roman"/>
                <a:cs typeface="Times New Roman"/>
              </a:rPr>
              <a:t>incursioni dei </a:t>
            </a:r>
            <a:r>
              <a:rPr sz="1200" spc="-5" dirty="0">
                <a:latin typeface="Times New Roman"/>
                <a:cs typeface="Times New Roman"/>
              </a:rPr>
              <a:t>cavalieri </a:t>
            </a:r>
            <a:r>
              <a:rPr sz="1200" dirty="0">
                <a:latin typeface="Times New Roman"/>
                <a:cs typeface="Times New Roman"/>
              </a:rPr>
              <a:t>bianchi che  </a:t>
            </a:r>
            <a:r>
              <a:rPr sz="1200" spc="-5" dirty="0">
                <a:latin typeface="Times New Roman"/>
                <a:cs typeface="Times New Roman"/>
              </a:rPr>
              <a:t>penetravano verso </a:t>
            </a:r>
            <a:r>
              <a:rPr sz="1200" dirty="0">
                <a:latin typeface="Times New Roman"/>
                <a:cs typeface="Times New Roman"/>
              </a:rPr>
              <a:t>sud, le tribù in movimento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bianca </a:t>
            </a:r>
            <a:r>
              <a:rPr sz="1200" dirty="0">
                <a:latin typeface="Times New Roman"/>
                <a:cs typeface="Times New Roman"/>
              </a:rPr>
              <a:t>mista </a:t>
            </a:r>
            <a:r>
              <a:rPr sz="1200" spc="-5" dirty="0">
                <a:latin typeface="Times New Roman"/>
                <a:cs typeface="Times New Roman"/>
              </a:rPr>
              <a:t>incontrarono </a:t>
            </a:r>
            <a:r>
              <a:rPr sz="1200" dirty="0">
                <a:latin typeface="Times New Roman"/>
                <a:cs typeface="Times New Roman"/>
              </a:rPr>
              <a:t>una resistenza </a:t>
            </a:r>
            <a:r>
              <a:rPr sz="1200" spc="-5" dirty="0">
                <a:latin typeface="Times New Roman"/>
                <a:cs typeface="Times New Roman"/>
              </a:rPr>
              <a:t>accanita </a:t>
            </a:r>
            <a:r>
              <a:rPr sz="1200" dirty="0">
                <a:latin typeface="Times New Roman"/>
                <a:cs typeface="Times New Roman"/>
              </a:rPr>
              <a:t>e prolungata da </a:t>
            </a:r>
            <a:r>
              <a:rPr sz="1200" spc="1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 Cro-Magnon;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l’intelligenza superiore </a:t>
            </a:r>
            <a:r>
              <a:rPr sz="1200" dirty="0">
                <a:latin typeface="Times New Roman"/>
                <a:cs typeface="Times New Roman"/>
              </a:rPr>
              <a:t>e le riserve </a:t>
            </a:r>
            <a:r>
              <a:rPr sz="1200" spc="-5" dirty="0">
                <a:latin typeface="Times New Roman"/>
                <a:cs typeface="Times New Roman"/>
              </a:rPr>
              <a:t>biologiche </a:t>
            </a:r>
            <a:r>
              <a:rPr sz="1200" dirty="0">
                <a:latin typeface="Times New Roman"/>
                <a:cs typeface="Times New Roman"/>
              </a:rPr>
              <a:t>in costante </a:t>
            </a:r>
            <a:r>
              <a:rPr sz="1200" spc="-5" dirty="0">
                <a:latin typeface="Times New Roman"/>
                <a:cs typeface="Times New Roman"/>
              </a:rPr>
              <a:t>aumento consentirono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distruggere  completamente </a:t>
            </a:r>
            <a:r>
              <a:rPr sz="1200" dirty="0">
                <a:latin typeface="Times New Roman"/>
                <a:cs typeface="Times New Roman"/>
              </a:rPr>
              <a:t>la razza più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673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54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(893.6) 80:5.4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battaglie </a:t>
            </a:r>
            <a:r>
              <a:rPr sz="1200" dirty="0">
                <a:latin typeface="Times New Roman"/>
                <a:cs typeface="Times New Roman"/>
              </a:rPr>
              <a:t>decisive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bianchi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blu </a:t>
            </a:r>
            <a:r>
              <a:rPr sz="1200" spc="-5" dirty="0">
                <a:latin typeface="Times New Roman"/>
                <a:cs typeface="Times New Roman"/>
              </a:rPr>
              <a:t>si svolsero nella valle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Somma. Qui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fior fiore </a:t>
            </a:r>
            <a:r>
              <a:rPr sz="1200" dirty="0">
                <a:latin typeface="Times New Roman"/>
                <a:cs typeface="Times New Roman"/>
              </a:rPr>
              <a:t>della  razza blu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oppose </a:t>
            </a:r>
            <a:r>
              <a:rPr sz="1200" spc="-5" dirty="0">
                <a:latin typeface="Times New Roman"/>
                <a:cs typeface="Times New Roman"/>
              </a:rPr>
              <a:t>con accanimento agli </a:t>
            </a:r>
            <a:r>
              <a:rPr sz="1200" dirty="0">
                <a:latin typeface="Times New Roman"/>
                <a:cs typeface="Times New Roman"/>
              </a:rPr>
              <a:t>Anditi in </a:t>
            </a:r>
            <a:r>
              <a:rPr sz="1200" spc="-5" dirty="0">
                <a:latin typeface="Times New Roman"/>
                <a:cs typeface="Times New Roman"/>
              </a:rPr>
              <a:t>movimento verso </a:t>
            </a:r>
            <a:r>
              <a:rPr sz="1200" dirty="0">
                <a:latin typeface="Times New Roman"/>
                <a:cs typeface="Times New Roman"/>
              </a:rPr>
              <a:t>sud,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 500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Cro-Magnoidi difesero </a:t>
            </a:r>
            <a:r>
              <a:rPr sz="1200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successo </a:t>
            </a:r>
            <a:r>
              <a:rPr sz="1200" dirty="0">
                <a:latin typeface="Times New Roman"/>
                <a:cs typeface="Times New Roman"/>
              </a:rPr>
              <a:t>i loro territori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soccombere alla strategia militare </a:t>
            </a:r>
            <a:r>
              <a:rPr sz="1200" dirty="0">
                <a:latin typeface="Times New Roman"/>
                <a:cs typeface="Times New Roman"/>
              </a:rPr>
              <a:t>superiore </a:t>
            </a:r>
            <a:r>
              <a:rPr sz="1200" spc="-5" dirty="0">
                <a:latin typeface="Times New Roman"/>
                <a:cs typeface="Times New Roman"/>
              </a:rPr>
              <a:t>degli invasori bianchi. Thor,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comandante </a:t>
            </a:r>
            <a:r>
              <a:rPr sz="1200" dirty="0">
                <a:latin typeface="Times New Roman"/>
                <a:cs typeface="Times New Roman"/>
              </a:rPr>
              <a:t>vittorioso  </a:t>
            </a:r>
            <a:r>
              <a:rPr sz="1200" spc="-5" dirty="0">
                <a:latin typeface="Times New Roman"/>
                <a:cs typeface="Times New Roman"/>
              </a:rPr>
              <a:t>degli eserciti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battaglia finale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Somma,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l’eroe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5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bianche </a:t>
            </a:r>
            <a:r>
              <a:rPr sz="1200" dirty="0">
                <a:latin typeface="Times New Roman"/>
                <a:cs typeface="Times New Roman"/>
              </a:rPr>
              <a:t>nordiche 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venerato </a:t>
            </a:r>
            <a:r>
              <a:rPr sz="1200" dirty="0">
                <a:latin typeface="Times New Roman"/>
                <a:cs typeface="Times New Roman"/>
              </a:rPr>
              <a:t>come  un dio da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3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(893.7) 80:5.5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roccaforti degli </a:t>
            </a:r>
            <a:r>
              <a:rPr sz="1200" dirty="0">
                <a:latin typeface="Times New Roman"/>
                <a:cs typeface="Times New Roman"/>
              </a:rPr>
              <a:t>uomini blu </a:t>
            </a:r>
            <a:r>
              <a:rPr sz="1200" spc="-5" dirty="0">
                <a:latin typeface="Times New Roman"/>
                <a:cs typeface="Times New Roman"/>
              </a:rPr>
              <a:t>che resistettero </a:t>
            </a:r>
            <a:r>
              <a:rPr sz="1200" dirty="0">
                <a:latin typeface="Times New Roman"/>
                <a:cs typeface="Times New Roman"/>
              </a:rPr>
              <a:t>più a </a:t>
            </a:r>
            <a:r>
              <a:rPr sz="1200" spc="-5" dirty="0">
                <a:latin typeface="Times New Roman"/>
                <a:cs typeface="Times New Roman"/>
              </a:rPr>
              <a:t>lungo erano nel sud della Francia,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l’ultima </a:t>
            </a:r>
            <a:r>
              <a:rPr sz="1200" spc="-5" dirty="0">
                <a:latin typeface="Times New Roman"/>
                <a:cs typeface="Times New Roman"/>
              </a:rPr>
              <a:t>grande resistenza  militare fu </a:t>
            </a:r>
            <a:r>
              <a:rPr sz="1200" dirty="0">
                <a:latin typeface="Times New Roman"/>
                <a:cs typeface="Times New Roman"/>
              </a:rPr>
              <a:t>vinta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Somma.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conquista ulteriore </a:t>
            </a:r>
            <a:r>
              <a:rPr sz="1200" spc="-5" dirty="0">
                <a:latin typeface="Times New Roman"/>
                <a:cs typeface="Times New Roman"/>
              </a:rPr>
              <a:t>progredì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penetrazione commerciale, con </a:t>
            </a:r>
            <a:r>
              <a:rPr sz="1200" dirty="0">
                <a:latin typeface="Times New Roman"/>
                <a:cs typeface="Times New Roman"/>
              </a:rPr>
              <a:t>la spinta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popolazione 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 fiumi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seguito continuo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matrimoni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elementi </a:t>
            </a:r>
            <a:r>
              <a:rPr sz="1200" spc="-5" dirty="0">
                <a:latin typeface="Times New Roman"/>
                <a:cs typeface="Times New Roman"/>
              </a:rPr>
              <a:t>superiori, unitamente allo spietato sterminio </a:t>
            </a:r>
            <a:r>
              <a:rPr sz="1200" dirty="0">
                <a:latin typeface="Times New Roman"/>
                <a:cs typeface="Times New Roman"/>
              </a:rPr>
              <a:t>di quelli  </a:t>
            </a:r>
            <a:r>
              <a:rPr sz="1200" spc="-5" dirty="0">
                <a:latin typeface="Times New Roman"/>
                <a:cs typeface="Times New Roman"/>
              </a:rPr>
              <a:t>inferiori.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117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(893.8) 80:5.6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di tribù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anziani anditi </a:t>
            </a:r>
            <a:r>
              <a:rPr sz="1200" spc="-5" dirty="0">
                <a:latin typeface="Times New Roman"/>
                <a:cs typeface="Times New Roman"/>
              </a:rPr>
              <a:t>aveva giudicato </a:t>
            </a:r>
            <a:r>
              <a:rPr sz="1200" dirty="0">
                <a:latin typeface="Times New Roman"/>
                <a:cs typeface="Times New Roman"/>
              </a:rPr>
              <a:t>che un </a:t>
            </a:r>
            <a:r>
              <a:rPr sz="1200" spc="-5" dirty="0">
                <a:latin typeface="Times New Roman"/>
                <a:cs typeface="Times New Roman"/>
              </a:rPr>
              <a:t>prigioniero </a:t>
            </a:r>
            <a:r>
              <a:rPr sz="1200" dirty="0">
                <a:latin typeface="Times New Roman"/>
                <a:cs typeface="Times New Roman"/>
              </a:rPr>
              <a:t>inferiore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inadatto,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veniva  </a:t>
            </a:r>
            <a:r>
              <a:rPr sz="1200" spc="-5" dirty="0">
                <a:latin typeface="Times New Roman"/>
                <a:cs typeface="Times New Roman"/>
              </a:rPr>
              <a:t>consegnato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un’elaborata cerimonia ai sacerdoti sciamani,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accompagnavano al </a:t>
            </a:r>
            <a:r>
              <a:rPr sz="1200" dirty="0">
                <a:latin typeface="Times New Roman"/>
                <a:cs typeface="Times New Roman"/>
              </a:rPr>
              <a:t>fiume </a:t>
            </a:r>
            <a:r>
              <a:rPr sz="1200" spc="-5" dirty="0">
                <a:latin typeface="Times New Roman"/>
                <a:cs typeface="Times New Roman"/>
              </a:rPr>
              <a:t>ed amministravano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riti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d’iniziazione </a:t>
            </a:r>
            <a:r>
              <a:rPr sz="1200" spc="-5" dirty="0">
                <a:latin typeface="Times New Roman"/>
                <a:cs typeface="Times New Roman"/>
              </a:rPr>
              <a:t>ai “felici territori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caccia”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l’immersione mortale.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maniera gli invasori </a:t>
            </a:r>
            <a:r>
              <a:rPr sz="1200" dirty="0">
                <a:latin typeface="Times New Roman"/>
                <a:cs typeface="Times New Roman"/>
              </a:rPr>
              <a:t>bianchi </a:t>
            </a:r>
            <a:r>
              <a:rPr sz="1200" spc="-5" dirty="0">
                <a:latin typeface="Times New Roman"/>
                <a:cs typeface="Times New Roman"/>
              </a:rPr>
              <a:t>dell’Europa sterminarono  </a:t>
            </a:r>
            <a:r>
              <a:rPr sz="1200" dirty="0">
                <a:latin typeface="Times New Roman"/>
                <a:cs typeface="Times New Roman"/>
              </a:rPr>
              <a:t>tutti i popoli </a:t>
            </a:r>
            <a:r>
              <a:rPr sz="1200" spc="-5" dirty="0">
                <a:latin typeface="Times New Roman"/>
                <a:cs typeface="Times New Roman"/>
              </a:rPr>
              <a:t>incontrati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rapidamente </a:t>
            </a:r>
            <a:r>
              <a:rPr sz="1200" spc="-5" dirty="0">
                <a:latin typeface="Times New Roman"/>
                <a:cs typeface="Times New Roman"/>
              </a:rPr>
              <a:t>assorbiti </a:t>
            </a:r>
            <a:r>
              <a:rPr sz="1200" dirty="0">
                <a:latin typeface="Times New Roman"/>
                <a:cs typeface="Times New Roman"/>
              </a:rPr>
              <a:t>nei loro </a:t>
            </a:r>
            <a:r>
              <a:rPr sz="1200" spc="-5" dirty="0">
                <a:latin typeface="Times New Roman"/>
                <a:cs typeface="Times New Roman"/>
              </a:rPr>
              <a:t>stessi ranghi;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videro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 fine gli </a:t>
            </a:r>
            <a:r>
              <a:rPr sz="1200" dirty="0">
                <a:latin typeface="Times New Roman"/>
                <a:cs typeface="Times New Roman"/>
              </a:rPr>
              <a:t>uomini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blu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— 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rapidamente.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(893.9) 80:5.7 </a:t>
            </a:r>
            <a:r>
              <a:rPr sz="1200" spc="-5" dirty="0">
                <a:latin typeface="Times New Roman"/>
                <a:cs typeface="Times New Roman"/>
              </a:rPr>
              <a:t>Gli uomini </a:t>
            </a:r>
            <a:r>
              <a:rPr sz="1200" dirty="0">
                <a:latin typeface="Times New Roman"/>
                <a:cs typeface="Times New Roman"/>
              </a:rPr>
              <a:t>blu </a:t>
            </a:r>
            <a:r>
              <a:rPr sz="1200" spc="-5" dirty="0">
                <a:latin typeface="Times New Roman"/>
                <a:cs typeface="Times New Roman"/>
              </a:rPr>
              <a:t>cro-magnoidi </a:t>
            </a:r>
            <a:r>
              <a:rPr sz="1200" dirty="0">
                <a:latin typeface="Times New Roman"/>
                <a:cs typeface="Times New Roman"/>
              </a:rPr>
              <a:t>costituirono la </a:t>
            </a:r>
            <a:r>
              <a:rPr sz="1200" spc="-5" dirty="0">
                <a:latin typeface="Times New Roman"/>
                <a:cs typeface="Times New Roman"/>
              </a:rPr>
              <a:t>base biologica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europee moderne,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sopravvissero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nella</a:t>
            </a:r>
            <a:endParaRPr sz="1200">
              <a:latin typeface="Times New Roman"/>
              <a:cs typeface="Times New Roman"/>
            </a:endParaRPr>
          </a:p>
          <a:p>
            <a:pPr marL="76200" marR="8382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misura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furono assorbiti dai </a:t>
            </a:r>
            <a:r>
              <a:rPr sz="1200" dirty="0">
                <a:latin typeface="Times New Roman"/>
                <a:cs typeface="Times New Roman"/>
              </a:rPr>
              <a:t>virili </a:t>
            </a:r>
            <a:r>
              <a:rPr sz="1200" spc="-5" dirty="0">
                <a:latin typeface="Times New Roman"/>
                <a:cs typeface="Times New Roman"/>
              </a:rPr>
              <a:t>conquistatori successivi </a:t>
            </a:r>
            <a:r>
              <a:rPr sz="1200" dirty="0">
                <a:latin typeface="Times New Roman"/>
                <a:cs typeface="Times New Roman"/>
              </a:rPr>
              <a:t>del loro paese </a:t>
            </a:r>
            <a:r>
              <a:rPr sz="1200" spc="-5" dirty="0">
                <a:latin typeface="Times New Roman"/>
                <a:cs typeface="Times New Roman"/>
              </a:rPr>
              <a:t>d’origine.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stirpi </a:t>
            </a:r>
            <a:r>
              <a:rPr sz="1200" dirty="0">
                <a:latin typeface="Times New Roman"/>
                <a:cs typeface="Times New Roman"/>
              </a:rPr>
              <a:t>blu </a:t>
            </a:r>
            <a:r>
              <a:rPr sz="1200" spc="-5" dirty="0">
                <a:latin typeface="Times New Roman"/>
                <a:cs typeface="Times New Roman"/>
              </a:rPr>
              <a:t>apportarono </a:t>
            </a:r>
            <a:r>
              <a:rPr sz="1200" dirty="0">
                <a:latin typeface="Times New Roman"/>
                <a:cs typeface="Times New Roman"/>
              </a:rPr>
              <a:t>molta robustezza  e molto </a:t>
            </a:r>
            <a:r>
              <a:rPr sz="1200" spc="-5" dirty="0">
                <a:latin typeface="Times New Roman"/>
                <a:cs typeface="Times New Roman"/>
              </a:rPr>
              <a:t>vigore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bianche d’Europa,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l’umorismo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l’immaginazione dei </a:t>
            </a:r>
            <a:r>
              <a:rPr sz="1200" dirty="0">
                <a:latin typeface="Times New Roman"/>
                <a:cs typeface="Times New Roman"/>
              </a:rPr>
              <a:t>popoli misti </a:t>
            </a:r>
            <a:r>
              <a:rPr sz="1200" spc="-5" dirty="0">
                <a:latin typeface="Times New Roman"/>
                <a:cs typeface="Times New Roman"/>
              </a:rPr>
              <a:t>europei provenivano dagli  </a:t>
            </a:r>
            <a:r>
              <a:rPr sz="1200" dirty="0">
                <a:latin typeface="Times New Roman"/>
                <a:cs typeface="Times New Roman"/>
              </a:rPr>
              <a:t>Anditi.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unione tra Anditi e uomini blu, da </a:t>
            </a:r>
            <a:r>
              <a:rPr sz="1200" spc="-5" dirty="0">
                <a:latin typeface="Times New Roman"/>
                <a:cs typeface="Times New Roman"/>
              </a:rPr>
              <a:t>cui risultarono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bianche nordiche, </a:t>
            </a:r>
            <a:r>
              <a:rPr sz="1200" dirty="0">
                <a:latin typeface="Times New Roman"/>
                <a:cs typeface="Times New Roman"/>
              </a:rPr>
              <a:t>provocò un </a:t>
            </a:r>
            <a:r>
              <a:rPr sz="1200" spc="-5" dirty="0">
                <a:latin typeface="Times New Roman"/>
                <a:cs typeface="Times New Roman"/>
              </a:rPr>
              <a:t>crollo immediato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civiltà andita,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ritardo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transitoria. Alla fine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superiorità </a:t>
            </a:r>
            <a:r>
              <a:rPr sz="1200" dirty="0">
                <a:latin typeface="Times New Roman"/>
                <a:cs typeface="Times New Roman"/>
              </a:rPr>
              <a:t>latente di questi </a:t>
            </a:r>
            <a:r>
              <a:rPr sz="1200" spc="-5" dirty="0">
                <a:latin typeface="Times New Roman"/>
                <a:cs typeface="Times New Roman"/>
              </a:rPr>
              <a:t>barbari nordici si manifestò </a:t>
            </a:r>
            <a:r>
              <a:rPr sz="1200" dirty="0">
                <a:latin typeface="Times New Roman"/>
                <a:cs typeface="Times New Roman"/>
              </a:rPr>
              <a:t>e culminò nella  </a:t>
            </a:r>
            <a:r>
              <a:rPr sz="1200" spc="-5" dirty="0">
                <a:latin typeface="Times New Roman"/>
                <a:cs typeface="Times New Roman"/>
              </a:rPr>
              <a:t>civiltà europea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odierna.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8330" cy="4135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(894.1) 80:5.8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5.000 </a:t>
            </a:r>
            <a:r>
              <a:rPr sz="1200" spc="-5" dirty="0">
                <a:latin typeface="Times New Roman"/>
                <a:cs typeface="Times New Roman"/>
              </a:rPr>
              <a:t>a.C.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bianche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dominavano </a:t>
            </a:r>
            <a:r>
              <a:rPr sz="1200" dirty="0">
                <a:latin typeface="Times New Roman"/>
                <a:cs typeface="Times New Roman"/>
              </a:rPr>
              <a:t>in tutta l’Europa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nord, </a:t>
            </a:r>
            <a:r>
              <a:rPr sz="1200" spc="-5" dirty="0">
                <a:latin typeface="Times New Roman"/>
                <a:cs typeface="Times New Roman"/>
              </a:rPr>
              <a:t>comprese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Germania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settentrionale,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Francia settentrionale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10" dirty="0">
                <a:latin typeface="Times New Roman"/>
                <a:cs typeface="Times New Roman"/>
              </a:rPr>
              <a:t>Isole </a:t>
            </a:r>
            <a:r>
              <a:rPr sz="1200" spc="-5" dirty="0">
                <a:latin typeface="Times New Roman"/>
                <a:cs typeface="Times New Roman"/>
              </a:rPr>
              <a:t>Britanniche. L’Europa </a:t>
            </a:r>
            <a:r>
              <a:rPr sz="1200" dirty="0">
                <a:latin typeface="Times New Roman"/>
                <a:cs typeface="Times New Roman"/>
              </a:rPr>
              <a:t>centrale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controllata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qualche tempo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spc="5" dirty="0">
                <a:latin typeface="Times New Roman"/>
                <a:cs typeface="Times New Roman"/>
              </a:rPr>
              <a:t>uomini </a:t>
            </a:r>
            <a:r>
              <a:rPr sz="1200" dirty="0">
                <a:latin typeface="Times New Roman"/>
                <a:cs typeface="Times New Roman"/>
              </a:rPr>
              <a:t>blu e 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Andoniti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testa </a:t>
            </a:r>
            <a:r>
              <a:rPr sz="1200" spc="-5" dirty="0">
                <a:latin typeface="Times New Roman"/>
                <a:cs typeface="Times New Roman"/>
              </a:rPr>
              <a:t>rotonda. Questi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abitavano soprattutto nella valle del Danubio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cacciati </a:t>
            </a:r>
            <a:r>
              <a:rPr sz="1200" dirty="0">
                <a:latin typeface="Times New Roman"/>
                <a:cs typeface="Times New Roman"/>
              </a:rPr>
              <a:t>totalmente 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Anditi.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Anditi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lungo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il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Nilo</a:t>
            </a:r>
            <a:endParaRPr sz="1600">
              <a:latin typeface="Times New Roman"/>
              <a:cs typeface="Times New Roman"/>
            </a:endParaRPr>
          </a:p>
          <a:p>
            <a:pPr marL="88900" marR="19177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(894.2) 80:6.1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dai tempi delle migrazioni </a:t>
            </a:r>
            <a:r>
              <a:rPr sz="1200" dirty="0">
                <a:latin typeface="Times New Roman"/>
                <a:cs typeface="Times New Roman"/>
              </a:rPr>
              <a:t>andite </a:t>
            </a:r>
            <a:r>
              <a:rPr sz="1200" spc="-5" dirty="0">
                <a:latin typeface="Times New Roman"/>
                <a:cs typeface="Times New Roman"/>
              </a:rPr>
              <a:t>finali,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declinò </a:t>
            </a:r>
            <a:r>
              <a:rPr sz="1200" spc="-5" dirty="0">
                <a:latin typeface="Times New Roman"/>
                <a:cs typeface="Times New Roman"/>
              </a:rPr>
              <a:t>nella valle dell’Eufrate,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immediato della  civiltà passò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valle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Nilo. L’Egitto succedette alla Mesopotamia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quartier generale del gruppo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evoluto sulla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152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(894.3) 80:6.2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valle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Nilo cominciò a subire delle inondazioni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delle valli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Mesopotamia, </a:t>
            </a:r>
            <a:r>
              <a:rPr sz="1200" dirty="0">
                <a:latin typeface="Times New Roman"/>
                <a:cs typeface="Times New Roman"/>
              </a:rPr>
              <a:t>ma ne soffrì molto  meno. </a:t>
            </a:r>
            <a:r>
              <a:rPr sz="1200" spc="-5" dirty="0">
                <a:latin typeface="Times New Roman"/>
                <a:cs typeface="Times New Roman"/>
              </a:rPr>
              <a:t>Questo svantaggio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più che </a:t>
            </a:r>
            <a:r>
              <a:rPr sz="1200" spc="-5" dirty="0">
                <a:latin typeface="Times New Roman"/>
                <a:cs typeface="Times New Roman"/>
              </a:rPr>
              <a:t>compensato dall’afflusso </a:t>
            </a:r>
            <a:r>
              <a:rPr sz="1200" dirty="0">
                <a:latin typeface="Times New Roman"/>
                <a:cs typeface="Times New Roman"/>
              </a:rPr>
              <a:t>costante </a:t>
            </a:r>
            <a:r>
              <a:rPr sz="1200" spc="-5" dirty="0">
                <a:latin typeface="Times New Roman"/>
                <a:cs typeface="Times New Roman"/>
              </a:rPr>
              <a:t>d’immigrati anditi, cosicché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dell’Egitto, 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provenendo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dalla valle dell’Eufrate, </a:t>
            </a:r>
            <a:r>
              <a:rPr sz="1200" dirty="0">
                <a:latin typeface="Times New Roman"/>
                <a:cs typeface="Times New Roman"/>
              </a:rPr>
              <a:t>sembrò </a:t>
            </a:r>
            <a:r>
              <a:rPr sz="1200" spc="-5" dirty="0">
                <a:latin typeface="Times New Roman"/>
                <a:cs typeface="Times New Roman"/>
              </a:rPr>
              <a:t>sopravanzarla. Ma nel </a:t>
            </a:r>
            <a:r>
              <a:rPr sz="1200" dirty="0">
                <a:latin typeface="Times New Roman"/>
                <a:cs typeface="Times New Roman"/>
              </a:rPr>
              <a:t>5.000 a.C.,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delle </a:t>
            </a:r>
            <a:r>
              <a:rPr sz="1200" dirty="0">
                <a:latin typeface="Times New Roman"/>
                <a:cs typeface="Times New Roman"/>
              </a:rPr>
              <a:t>inondazioni in  </a:t>
            </a:r>
            <a:r>
              <a:rPr sz="1200" spc="-5" dirty="0">
                <a:latin typeface="Times New Roman"/>
                <a:cs typeface="Times New Roman"/>
              </a:rPr>
              <a:t>Mesopotamia,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Egitto c’erano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distinti di </a:t>
            </a:r>
            <a:r>
              <a:rPr sz="1200" spc="-5" dirty="0">
                <a:latin typeface="Times New Roman"/>
                <a:cs typeface="Times New Roman"/>
              </a:rPr>
              <a:t>esseri umani,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Mesopotamia.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81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(894.4) 80:6.3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vi fu </a:t>
            </a:r>
            <a:r>
              <a:rPr sz="1200" spc="-5" dirty="0">
                <a:latin typeface="Times New Roman"/>
                <a:cs typeface="Times New Roman"/>
              </a:rPr>
              <a:t>l’ultimo esodo dalla valle dell’Eufrate, l’Egitto </a:t>
            </a:r>
            <a:r>
              <a:rPr sz="1200" dirty="0">
                <a:latin typeface="Times New Roman"/>
                <a:cs typeface="Times New Roman"/>
              </a:rPr>
              <a:t>ebbe la </a:t>
            </a:r>
            <a:r>
              <a:rPr sz="1200" spc="-5" dirty="0">
                <a:latin typeface="Times New Roman"/>
                <a:cs typeface="Times New Roman"/>
              </a:rPr>
              <a:t>fortuna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artisti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degli artigiani </a:t>
            </a:r>
            <a:r>
              <a:rPr sz="1200" dirty="0">
                <a:latin typeface="Times New Roman"/>
                <a:cs typeface="Times New Roman"/>
              </a:rPr>
              <a:t>più abili. </a:t>
            </a:r>
            <a:r>
              <a:rPr sz="1200" spc="-5" dirty="0">
                <a:latin typeface="Times New Roman"/>
                <a:cs typeface="Times New Roman"/>
              </a:rPr>
              <a:t>Questi artigiani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si trovarono </a:t>
            </a:r>
            <a:r>
              <a:rPr sz="1200" dirty="0">
                <a:latin typeface="Times New Roman"/>
                <a:cs typeface="Times New Roman"/>
              </a:rPr>
              <a:t>come a casa loro </a:t>
            </a:r>
            <a:r>
              <a:rPr sz="1200" spc="-5" dirty="0">
                <a:latin typeface="Times New Roman"/>
                <a:cs typeface="Times New Roman"/>
              </a:rPr>
              <a:t>giacché erano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abituati 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fluviale, </a:t>
            </a:r>
            <a:r>
              <a:rPr sz="1200" spc="5" dirty="0">
                <a:latin typeface="Times New Roman"/>
                <a:cs typeface="Times New Roman"/>
              </a:rPr>
              <a:t>alle  </a:t>
            </a:r>
            <a:r>
              <a:rPr sz="1200" dirty="0">
                <a:latin typeface="Times New Roman"/>
                <a:cs typeface="Times New Roman"/>
              </a:rPr>
              <a:t>inondazioni, </a:t>
            </a:r>
            <a:r>
              <a:rPr sz="1200" spc="-5" dirty="0">
                <a:latin typeface="Times New Roman"/>
                <a:cs typeface="Times New Roman"/>
              </a:rPr>
              <a:t>alle irrigazioni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stagioni </a:t>
            </a:r>
            <a:r>
              <a:rPr sz="1200" dirty="0">
                <a:latin typeface="Times New Roman"/>
                <a:cs typeface="Times New Roman"/>
              </a:rPr>
              <a:t>secche. </a:t>
            </a:r>
            <a:r>
              <a:rPr sz="1200" spc="-5" dirty="0">
                <a:latin typeface="Times New Roman"/>
                <a:cs typeface="Times New Roman"/>
              </a:rPr>
              <a:t>Essi apprezzavano </a:t>
            </a:r>
            <a:r>
              <a:rPr sz="1200" dirty="0">
                <a:latin typeface="Times New Roman"/>
                <a:cs typeface="Times New Roman"/>
              </a:rPr>
              <a:t>la posizione </a:t>
            </a:r>
            <a:r>
              <a:rPr sz="1200" spc="-5" dirty="0">
                <a:latin typeface="Times New Roman"/>
                <a:cs typeface="Times New Roman"/>
              </a:rPr>
              <a:t>riparata della </a:t>
            </a:r>
            <a:r>
              <a:rPr sz="1200" dirty="0">
                <a:latin typeface="Times New Roman"/>
                <a:cs typeface="Times New Roman"/>
              </a:rPr>
              <a:t>valle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Nilo; lì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meno  soggetti </a:t>
            </a:r>
            <a:r>
              <a:rPr sz="1200" dirty="0">
                <a:latin typeface="Times New Roman"/>
                <a:cs typeface="Times New Roman"/>
              </a:rPr>
              <a:t>ad incursioni e ad </a:t>
            </a:r>
            <a:r>
              <a:rPr sz="1200" spc="-5" dirty="0">
                <a:latin typeface="Times New Roman"/>
                <a:cs typeface="Times New Roman"/>
              </a:rPr>
              <a:t>attacchi </a:t>
            </a:r>
            <a:r>
              <a:rPr sz="1200" dirty="0">
                <a:latin typeface="Times New Roman"/>
                <a:cs typeface="Times New Roman"/>
              </a:rPr>
              <a:t>ostili che non </a:t>
            </a:r>
            <a:r>
              <a:rPr sz="1200" spc="-5" dirty="0">
                <a:latin typeface="Times New Roman"/>
                <a:cs typeface="Times New Roman"/>
              </a:rPr>
              <a:t>lungo l’Eufrate.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essi accrebbero grandemente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degli </a:t>
            </a:r>
            <a:r>
              <a:rPr sz="1200" dirty="0">
                <a:latin typeface="Times New Roman"/>
                <a:cs typeface="Times New Roman"/>
              </a:rPr>
              <a:t>Egiziani di 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metalli. Qui lavoravano minerali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ferro provenienti </a:t>
            </a:r>
            <a:r>
              <a:rPr sz="1200" dirty="0">
                <a:latin typeface="Times New Roman"/>
                <a:cs typeface="Times New Roman"/>
              </a:rPr>
              <a:t>dal Monte Sinai </a:t>
            </a:r>
            <a:r>
              <a:rPr sz="1200" spc="-5" dirty="0">
                <a:latin typeface="Times New Roman"/>
                <a:cs typeface="Times New Roman"/>
              </a:rPr>
              <a:t>invece che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regioni del Mar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Nero.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095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(894.5) 80:6.4 </a:t>
            </a:r>
            <a:r>
              <a:rPr sz="1200" spc="-5" dirty="0">
                <a:latin typeface="Times New Roman"/>
                <a:cs typeface="Times New Roman"/>
              </a:rPr>
              <a:t>Gli Egiziani raggrupparono </a:t>
            </a:r>
            <a:r>
              <a:rPr sz="1200" dirty="0">
                <a:latin typeface="Times New Roman"/>
                <a:cs typeface="Times New Roman"/>
              </a:rPr>
              <a:t>molto presto le </a:t>
            </a:r>
            <a:r>
              <a:rPr sz="1200" spc="-5" dirty="0">
                <a:latin typeface="Times New Roman"/>
                <a:cs typeface="Times New Roman"/>
              </a:rPr>
              <a:t>loro deità municipali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elaborato sistema </a:t>
            </a:r>
            <a:r>
              <a:rPr sz="1200" dirty="0">
                <a:latin typeface="Times New Roman"/>
                <a:cs typeface="Times New Roman"/>
              </a:rPr>
              <a:t>nazionale di dei. </a:t>
            </a:r>
            <a:r>
              <a:rPr sz="1200" spc="-5" dirty="0">
                <a:latin typeface="Times New Roman"/>
                <a:cs typeface="Times New Roman"/>
              </a:rPr>
              <a:t>Essi  svilupparono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vasta teologia ed ebbero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clero altrettanto numeroso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opprimente. Parecchi differenti capi cercarono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10220" cy="12617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(671.5) 58:7.12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storia è </a:t>
            </a:r>
            <a:r>
              <a:rPr sz="1200" spc="-5" dirty="0">
                <a:latin typeface="Times New Roman"/>
                <a:cs typeface="Times New Roman"/>
              </a:rPr>
              <a:t>graficamente </a:t>
            </a:r>
            <a:r>
              <a:rPr sz="1200" dirty="0">
                <a:latin typeface="Times New Roman"/>
                <a:cs typeface="Times New Roman"/>
              </a:rPr>
              <a:t>raccontata </a:t>
            </a:r>
            <a:r>
              <a:rPr sz="1200" spc="-5" dirty="0">
                <a:latin typeface="Times New Roman"/>
                <a:cs typeface="Times New Roman"/>
              </a:rPr>
              <a:t>nelle pagine </a:t>
            </a:r>
            <a:r>
              <a:rPr sz="1200" dirty="0">
                <a:latin typeface="Times New Roman"/>
                <a:cs typeface="Times New Roman"/>
              </a:rPr>
              <a:t>fossili del </a:t>
            </a:r>
            <a:r>
              <a:rPr sz="1200" spc="-5" dirty="0">
                <a:latin typeface="Times New Roman"/>
                <a:cs typeface="Times New Roman"/>
              </a:rPr>
              <a:t>grande “libro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pietra” dell’archivio del </a:t>
            </a:r>
            <a:r>
              <a:rPr sz="1200" dirty="0">
                <a:latin typeface="Times New Roman"/>
                <a:cs typeface="Times New Roman"/>
              </a:rPr>
              <a:t>mondo. E  le </a:t>
            </a:r>
            <a:r>
              <a:rPr sz="1200" spc="-5" dirty="0">
                <a:latin typeface="Times New Roman"/>
                <a:cs typeface="Times New Roman"/>
              </a:rPr>
              <a:t>pagine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gigantesco archivio biogeologico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diranno infallibilmente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se solo </a:t>
            </a:r>
            <a:r>
              <a:rPr sz="1200" dirty="0">
                <a:latin typeface="Times New Roman"/>
                <a:cs typeface="Times New Roman"/>
              </a:rPr>
              <a:t>acquisite 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d’interpretarle.  Molti di questi </a:t>
            </a:r>
            <a:r>
              <a:rPr sz="1200" spc="-5" dirty="0">
                <a:latin typeface="Times New Roman"/>
                <a:cs typeface="Times New Roman"/>
              </a:rPr>
              <a:t>antichi fondi marini </a:t>
            </a:r>
            <a:r>
              <a:rPr sz="1200" dirty="0">
                <a:latin typeface="Times New Roman"/>
                <a:cs typeface="Times New Roman"/>
              </a:rPr>
              <a:t>sono attualmente </a:t>
            </a:r>
            <a:r>
              <a:rPr sz="1200" spc="-5" dirty="0">
                <a:latin typeface="Times New Roman"/>
                <a:cs typeface="Times New Roman"/>
              </a:rPr>
              <a:t>ben al </a:t>
            </a:r>
            <a:r>
              <a:rPr sz="1200" dirty="0">
                <a:latin typeface="Times New Roman"/>
                <a:cs typeface="Times New Roman"/>
              </a:rPr>
              <a:t>di sopra della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terrestre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depositi raccontano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delle lotte per la vita in quei tempi primitivi. È </a:t>
            </a:r>
            <a:r>
              <a:rPr sz="1200" spc="-5" dirty="0">
                <a:latin typeface="Times New Roman"/>
                <a:cs typeface="Times New Roman"/>
              </a:rPr>
              <a:t>letteralmente vero, come </a:t>
            </a:r>
            <a:r>
              <a:rPr sz="1200" dirty="0">
                <a:latin typeface="Times New Roman"/>
                <a:cs typeface="Times New Roman"/>
              </a:rPr>
              <a:t>ha detto il vostro </a:t>
            </a:r>
            <a:r>
              <a:rPr sz="1200" spc="-5" dirty="0">
                <a:latin typeface="Times New Roman"/>
                <a:cs typeface="Times New Roman"/>
              </a:rPr>
              <a:t>poeta, che “la </a:t>
            </a:r>
            <a:r>
              <a:rPr sz="1200" dirty="0">
                <a:latin typeface="Times New Roman"/>
                <a:cs typeface="Times New Roman"/>
              </a:rPr>
              <a:t>polvere che  </a:t>
            </a:r>
            <a:r>
              <a:rPr sz="1200" spc="-5" dirty="0">
                <a:latin typeface="Times New Roman"/>
                <a:cs typeface="Times New Roman"/>
              </a:rPr>
              <a:t>calpestiamo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viva”.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(671.6) 58:7.13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membro del Corpo dei </a:t>
            </a:r>
            <a:r>
              <a:rPr sz="1200" dirty="0">
                <a:latin typeface="Times New Roman"/>
                <a:cs typeface="Times New Roman"/>
              </a:rPr>
              <a:t>Portatori di Vita di </a:t>
            </a:r>
            <a:r>
              <a:rPr sz="1200" spc="-5" dirty="0">
                <a:latin typeface="Times New Roman"/>
                <a:cs typeface="Times New Roman"/>
              </a:rPr>
              <a:t>Urantia attuamente </a:t>
            </a:r>
            <a:r>
              <a:rPr sz="1200" dirty="0">
                <a:latin typeface="Times New Roman"/>
                <a:cs typeface="Times New Roman"/>
              </a:rPr>
              <a:t>residente </a:t>
            </a:r>
            <a:r>
              <a:rPr sz="1200" spc="-5" dirty="0">
                <a:latin typeface="Times New Roman"/>
                <a:cs typeface="Times New Roman"/>
              </a:rPr>
              <a:t>sul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pianeta.]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82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349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rivivere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vestigia </a:t>
            </a:r>
            <a:r>
              <a:rPr sz="1200" dirty="0">
                <a:latin typeface="Times New Roman"/>
                <a:cs typeface="Times New Roman"/>
              </a:rPr>
              <a:t>dei primi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religiosi dei </a:t>
            </a:r>
            <a:r>
              <a:rPr sz="1200" spc="-5" dirty="0">
                <a:latin typeface="Times New Roman"/>
                <a:cs typeface="Times New Roman"/>
              </a:rPr>
              <a:t>Setiti,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questi tentativi ebbero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breve. </a:t>
            </a:r>
            <a:r>
              <a:rPr sz="1200" dirty="0">
                <a:latin typeface="Times New Roman"/>
                <a:cs typeface="Times New Roman"/>
              </a:rPr>
              <a:t>Gli Anditi costruirono i primi  </a:t>
            </a:r>
            <a:r>
              <a:rPr sz="1200" spc="-5" dirty="0">
                <a:latin typeface="Times New Roman"/>
                <a:cs typeface="Times New Roman"/>
              </a:rPr>
              <a:t>edifici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Egitto.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e più bella delle </a:t>
            </a:r>
            <a:r>
              <a:rPr sz="1200" spc="-5" dirty="0">
                <a:latin typeface="Times New Roman"/>
                <a:cs typeface="Times New Roman"/>
              </a:rPr>
              <a:t>piramidi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 fu </a:t>
            </a:r>
            <a:r>
              <a:rPr sz="1200" dirty="0">
                <a:latin typeface="Times New Roman"/>
                <a:cs typeface="Times New Roman"/>
              </a:rPr>
              <a:t>eretta da </a:t>
            </a:r>
            <a:r>
              <a:rPr sz="1200" spc="-5" dirty="0">
                <a:latin typeface="Times New Roman"/>
                <a:cs typeface="Times New Roman"/>
              </a:rPr>
              <a:t>Imhotep,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genio </a:t>
            </a:r>
            <a:r>
              <a:rPr sz="1200" dirty="0">
                <a:latin typeface="Times New Roman"/>
                <a:cs typeface="Times New Roman"/>
              </a:rPr>
              <a:t>architettonico </a:t>
            </a:r>
            <a:r>
              <a:rPr sz="1200" spc="-5" dirty="0">
                <a:latin typeface="Times New Roman"/>
                <a:cs typeface="Times New Roman"/>
              </a:rPr>
              <a:t>andita, </a:t>
            </a:r>
            <a:r>
              <a:rPr sz="1200" dirty="0">
                <a:latin typeface="Times New Roman"/>
                <a:cs typeface="Times New Roman"/>
              </a:rPr>
              <a:t>mentre  </a:t>
            </a:r>
            <a:r>
              <a:rPr sz="1200" spc="-5" dirty="0">
                <a:latin typeface="Times New Roman"/>
                <a:cs typeface="Times New Roman"/>
              </a:rPr>
              <a:t>serviva come </a:t>
            </a:r>
            <a:r>
              <a:rPr sz="1200" dirty="0">
                <a:latin typeface="Times New Roman"/>
                <a:cs typeface="Times New Roman"/>
              </a:rPr>
              <a:t>primo ministro.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costruzioni </a:t>
            </a:r>
            <a:r>
              <a:rPr sz="1200" spc="-5" dirty="0">
                <a:latin typeface="Times New Roman"/>
                <a:cs typeface="Times New Roman"/>
              </a:rPr>
              <a:t>precedenti erano state fatte </a:t>
            </a:r>
            <a:r>
              <a:rPr sz="1200" dirty="0">
                <a:latin typeface="Times New Roman"/>
                <a:cs typeface="Times New Roman"/>
              </a:rPr>
              <a:t>in mattoni, </a:t>
            </a:r>
            <a:r>
              <a:rPr sz="1200" spc="-5" dirty="0">
                <a:latin typeface="Times New Roman"/>
                <a:cs typeface="Times New Roman"/>
              </a:rPr>
              <a:t>ed anche se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edifici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pietra </a:t>
            </a:r>
            <a:r>
              <a:rPr sz="1200" spc="5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stati  eretti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differenti parti </a:t>
            </a:r>
            <a:r>
              <a:rPr sz="1200" dirty="0">
                <a:latin typeface="Times New Roman"/>
                <a:cs typeface="Times New Roman"/>
              </a:rPr>
              <a:t>del mondo,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il primo in </a:t>
            </a:r>
            <a:r>
              <a:rPr sz="1200" spc="-5" dirty="0">
                <a:latin typeface="Times New Roman"/>
                <a:cs typeface="Times New Roman"/>
              </a:rPr>
              <a:t>Egitto.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l’arte </a:t>
            </a:r>
            <a:r>
              <a:rPr sz="1200" dirty="0">
                <a:latin typeface="Times New Roman"/>
                <a:cs typeface="Times New Roman"/>
              </a:rPr>
              <a:t>della costruzione declinò </a:t>
            </a:r>
            <a:r>
              <a:rPr sz="1200" spc="-5" dirty="0">
                <a:latin typeface="Times New Roman"/>
                <a:cs typeface="Times New Roman"/>
              </a:rPr>
              <a:t>costantemente dai tempi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questo grande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architetto.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(894.6) 80:6.5 </a:t>
            </a:r>
            <a:r>
              <a:rPr sz="1200" spc="-5" dirty="0">
                <a:latin typeface="Times New Roman"/>
                <a:cs typeface="Times New Roman"/>
              </a:rPr>
              <a:t>Questa brillante </a:t>
            </a:r>
            <a:r>
              <a:rPr sz="1200" dirty="0">
                <a:latin typeface="Times New Roman"/>
                <a:cs typeface="Times New Roman"/>
              </a:rPr>
              <a:t>epoca di cultura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bruscamente interrotta da </a:t>
            </a:r>
            <a:r>
              <a:rPr sz="1200" spc="-5" dirty="0">
                <a:latin typeface="Times New Roman"/>
                <a:cs typeface="Times New Roman"/>
              </a:rPr>
              <a:t>guerre intestine lungo </a:t>
            </a:r>
            <a:r>
              <a:rPr sz="1200" dirty="0">
                <a:latin typeface="Times New Roman"/>
                <a:cs typeface="Times New Roman"/>
              </a:rPr>
              <a:t>il Nilo, ed il </a:t>
            </a:r>
            <a:r>
              <a:rPr sz="1200" spc="-5" dirty="0">
                <a:latin typeface="Times New Roman"/>
                <a:cs typeface="Times New Roman"/>
              </a:rPr>
              <a:t>paese fu </a:t>
            </a:r>
            <a:r>
              <a:rPr sz="1200" dirty="0">
                <a:latin typeface="Times New Roman"/>
                <a:cs typeface="Times New Roman"/>
              </a:rPr>
              <a:t>presto invaso,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stata la Mesopotamia,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provenienti dall’inospitale </a:t>
            </a:r>
            <a:r>
              <a:rPr sz="1200" spc="-5" dirty="0">
                <a:latin typeface="Times New Roman"/>
                <a:cs typeface="Times New Roman"/>
              </a:rPr>
              <a:t>Arabia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neri </a:t>
            </a:r>
            <a:r>
              <a:rPr sz="1200" dirty="0">
                <a:latin typeface="Times New Roman"/>
                <a:cs typeface="Times New Roman"/>
              </a:rPr>
              <a:t>provenienti dal </a:t>
            </a:r>
            <a:r>
              <a:rPr sz="1200" spc="-5" dirty="0">
                <a:latin typeface="Times New Roman"/>
                <a:cs typeface="Times New Roman"/>
              </a:rPr>
              <a:t>sud. Ne </a:t>
            </a:r>
            <a:r>
              <a:rPr sz="1200" dirty="0">
                <a:latin typeface="Times New Roman"/>
                <a:cs typeface="Times New Roman"/>
              </a:rPr>
              <a:t>risultò un  </a:t>
            </a:r>
            <a:r>
              <a:rPr sz="1200" spc="-5" dirty="0">
                <a:latin typeface="Times New Roman"/>
                <a:cs typeface="Times New Roman"/>
              </a:rPr>
              <a:t>declino continuo del progresso sociale </a:t>
            </a:r>
            <a:r>
              <a:rPr sz="1200" dirty="0">
                <a:latin typeface="Times New Roman"/>
                <a:cs typeface="Times New Roman"/>
              </a:rPr>
              <a:t>per più di </a:t>
            </a:r>
            <a:r>
              <a:rPr sz="1200" spc="-5" dirty="0">
                <a:latin typeface="Times New Roman"/>
                <a:cs typeface="Times New Roman"/>
              </a:rPr>
              <a:t>cinquecento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Anditi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isole del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Mediterraneo</a:t>
            </a:r>
            <a:endParaRPr sz="1600">
              <a:latin typeface="Times New Roman"/>
              <a:cs typeface="Times New Roman"/>
            </a:endParaRPr>
          </a:p>
          <a:p>
            <a:pPr marL="76200" marR="74485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(895.1) 80:7.1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declino della cultura </a:t>
            </a:r>
            <a:r>
              <a:rPr sz="1200" dirty="0">
                <a:latin typeface="Times New Roman"/>
                <a:cs typeface="Times New Roman"/>
              </a:rPr>
              <a:t>in Mesopotamia persisté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qualche tempo una </a:t>
            </a:r>
            <a:r>
              <a:rPr sz="1200" spc="-5" dirty="0">
                <a:latin typeface="Times New Roman"/>
                <a:cs typeface="Times New Roman"/>
              </a:rPr>
              <a:t>civiltà superiore </a:t>
            </a:r>
            <a:r>
              <a:rPr sz="1200" dirty="0">
                <a:latin typeface="Times New Roman"/>
                <a:cs typeface="Times New Roman"/>
              </a:rPr>
              <a:t>nelle isole </a:t>
            </a:r>
            <a:r>
              <a:rPr sz="1200" spc="-5" dirty="0">
                <a:latin typeface="Times New Roman"/>
                <a:cs typeface="Times New Roman"/>
              </a:rPr>
              <a:t>del  Mediterraneo orientale.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445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(895.2) 80:7.2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12.000 a.C.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brillante tribù </a:t>
            </a:r>
            <a:r>
              <a:rPr sz="1200" dirty="0">
                <a:latin typeface="Times New Roman"/>
                <a:cs typeface="Times New Roman"/>
              </a:rPr>
              <a:t>di Anditi </a:t>
            </a:r>
            <a:r>
              <a:rPr sz="1200" spc="-5" dirty="0">
                <a:latin typeface="Times New Roman"/>
                <a:cs typeface="Times New Roman"/>
              </a:rPr>
              <a:t>emigrò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Creta. Questa fu </a:t>
            </a:r>
            <a:r>
              <a:rPr sz="1200" dirty="0">
                <a:latin typeface="Times New Roman"/>
                <a:cs typeface="Times New Roman"/>
              </a:rPr>
              <a:t>la sola isola colonizzata </a:t>
            </a:r>
            <a:r>
              <a:rPr sz="1200" spc="-5" dirty="0">
                <a:latin typeface="Times New Roman"/>
                <a:cs typeface="Times New Roman"/>
              </a:rPr>
              <a:t>così presto </a:t>
            </a:r>
            <a:r>
              <a:rPr sz="1200" dirty="0">
                <a:latin typeface="Times New Roman"/>
                <a:cs typeface="Times New Roman"/>
              </a:rPr>
              <a:t>da un  </a:t>
            </a:r>
            <a:r>
              <a:rPr sz="1200" spc="-5" dirty="0">
                <a:latin typeface="Times New Roman"/>
                <a:cs typeface="Times New Roman"/>
              </a:rPr>
              <a:t>gruppo superiore,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trascorsero quasi duemila </a:t>
            </a:r>
            <a:r>
              <a:rPr sz="1200" dirty="0">
                <a:latin typeface="Times New Roman"/>
                <a:cs typeface="Times New Roman"/>
              </a:rPr>
              <a:t>anni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marinai si diffondessero nelle </a:t>
            </a:r>
            <a:r>
              <a:rPr sz="1200" dirty="0">
                <a:latin typeface="Times New Roman"/>
                <a:cs typeface="Times New Roman"/>
              </a:rPr>
              <a:t>isole vicine.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gruppo era composto da Anditi a testa </a:t>
            </a:r>
            <a:r>
              <a:rPr sz="1200" spc="-5" dirty="0">
                <a:latin typeface="Times New Roman"/>
                <a:cs typeface="Times New Roman"/>
              </a:rPr>
              <a:t>lunga, </a:t>
            </a:r>
            <a:r>
              <a:rPr sz="1200" dirty="0">
                <a:latin typeface="Times New Roman"/>
                <a:cs typeface="Times New Roman"/>
              </a:rPr>
              <a:t>di piccola statura, </a:t>
            </a:r>
            <a:r>
              <a:rPr sz="1200" spc="-5" dirty="0">
                <a:latin typeface="Times New Roman"/>
                <a:cs typeface="Times New Roman"/>
              </a:rPr>
              <a:t>che si erano congiunti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ramo </a:t>
            </a:r>
            <a:r>
              <a:rPr sz="1200" dirty="0">
                <a:latin typeface="Times New Roman"/>
                <a:cs typeface="Times New Roman"/>
              </a:rPr>
              <a:t>vanita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Noditi  </a:t>
            </a:r>
            <a:r>
              <a:rPr sz="1200" spc="-5" dirty="0">
                <a:latin typeface="Times New Roman"/>
                <a:cs typeface="Times New Roman"/>
              </a:rPr>
              <a:t>settentrionali. Essi misuravano </a:t>
            </a:r>
            <a:r>
              <a:rPr sz="1200" dirty="0">
                <a:latin typeface="Times New Roman"/>
                <a:cs typeface="Times New Roman"/>
              </a:rPr>
              <a:t>tutti meno di un </a:t>
            </a:r>
            <a:r>
              <a:rPr sz="1200" spc="-5" dirty="0">
                <a:latin typeface="Times New Roman"/>
                <a:cs typeface="Times New Roman"/>
              </a:rPr>
              <a:t>metro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ottanta </a:t>
            </a:r>
            <a:r>
              <a:rPr sz="1200" dirty="0">
                <a:latin typeface="Times New Roman"/>
                <a:cs typeface="Times New Roman"/>
              </a:rPr>
              <a:t>di altezza ed </a:t>
            </a:r>
            <a:r>
              <a:rPr sz="1200" spc="-5" dirty="0">
                <a:latin typeface="Times New Roman"/>
                <a:cs typeface="Times New Roman"/>
              </a:rPr>
              <a:t>erano stati letteralmente cacciati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continente dai loro  compagni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alti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inferiori. Questi emigrati </a:t>
            </a:r>
            <a:r>
              <a:rPr sz="1200" dirty="0">
                <a:latin typeface="Times New Roman"/>
                <a:cs typeface="Times New Roman"/>
              </a:rPr>
              <a:t>a Creta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molto abili </a:t>
            </a:r>
            <a:r>
              <a:rPr sz="1200" spc="-5" dirty="0">
                <a:latin typeface="Times New Roman"/>
                <a:cs typeface="Times New Roman"/>
              </a:rPr>
              <a:t>nelle arti della tessitura, dei metalli, </a:t>
            </a:r>
            <a:r>
              <a:rPr sz="1200" dirty="0">
                <a:latin typeface="Times New Roman"/>
                <a:cs typeface="Times New Roman"/>
              </a:rPr>
              <a:t>della ceramica, della  </a:t>
            </a:r>
            <a:r>
              <a:rPr sz="1200" spc="-5" dirty="0">
                <a:latin typeface="Times New Roman"/>
                <a:cs typeface="Times New Roman"/>
              </a:rPr>
              <a:t>piombatura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nell’uso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pietra come materiale </a:t>
            </a:r>
            <a:r>
              <a:rPr sz="1200" dirty="0">
                <a:latin typeface="Times New Roman"/>
                <a:cs typeface="Times New Roman"/>
              </a:rPr>
              <a:t>da costruzione. </a:t>
            </a:r>
            <a:r>
              <a:rPr sz="1200" spc="-5" dirty="0">
                <a:latin typeface="Times New Roman"/>
                <a:cs typeface="Times New Roman"/>
              </a:rPr>
              <a:t>Essi utilizzavano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scrittura </a:t>
            </a:r>
            <a:r>
              <a:rPr sz="1200" dirty="0">
                <a:latin typeface="Times New Roman"/>
                <a:cs typeface="Times New Roman"/>
              </a:rPr>
              <a:t>e vivevano di pastorizia e di  </a:t>
            </a:r>
            <a:r>
              <a:rPr sz="1200" spc="-5" dirty="0">
                <a:latin typeface="Times New Roman"/>
                <a:cs typeface="Times New Roman"/>
              </a:rPr>
              <a:t>agricoltura.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007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18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(895.3) 80:7.3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duemila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colonizzazione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Creta,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Adamson </a:t>
            </a:r>
            <a:r>
              <a:rPr sz="1200" dirty="0">
                <a:latin typeface="Times New Roman"/>
                <a:cs typeface="Times New Roman"/>
              </a:rPr>
              <a:t>di alta </a:t>
            </a:r>
            <a:r>
              <a:rPr sz="1200" spc="-5" dirty="0">
                <a:latin typeface="Times New Roman"/>
                <a:cs typeface="Times New Roman"/>
              </a:rPr>
              <a:t>statura giunse  attraverso </a:t>
            </a:r>
            <a:r>
              <a:rPr sz="1200" dirty="0">
                <a:latin typeface="Times New Roman"/>
                <a:cs typeface="Times New Roman"/>
              </a:rPr>
              <a:t>le isole </a:t>
            </a:r>
            <a:r>
              <a:rPr sz="1200" spc="-5" dirty="0">
                <a:latin typeface="Times New Roman"/>
                <a:cs typeface="Times New Roman"/>
              </a:rPr>
              <a:t>settentrionali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Grecia, </a:t>
            </a:r>
            <a:r>
              <a:rPr sz="1200" dirty="0">
                <a:latin typeface="Times New Roman"/>
                <a:cs typeface="Times New Roman"/>
              </a:rPr>
              <a:t>provenendo </a:t>
            </a:r>
            <a:r>
              <a:rPr sz="1200" spc="-5" dirty="0">
                <a:latin typeface="Times New Roman"/>
                <a:cs typeface="Times New Roman"/>
              </a:rPr>
              <a:t>quasi direttamente dal loro paese d’origine sugli altipiani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nord della  Mesopotamia. Questi progenitori </a:t>
            </a:r>
            <a:r>
              <a:rPr sz="1200" dirty="0">
                <a:latin typeface="Times New Roman"/>
                <a:cs typeface="Times New Roman"/>
              </a:rPr>
              <a:t>dei Greci </a:t>
            </a:r>
            <a:r>
              <a:rPr sz="1200" spc="-5" dirty="0">
                <a:latin typeface="Times New Roman"/>
                <a:cs typeface="Times New Roman"/>
              </a:rPr>
              <a:t>furono condotti verso ovest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Sato,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discendente </a:t>
            </a:r>
            <a:r>
              <a:rPr sz="1200" dirty="0">
                <a:latin typeface="Times New Roman"/>
                <a:cs typeface="Times New Roman"/>
              </a:rPr>
              <a:t>diretto di </a:t>
            </a:r>
            <a:r>
              <a:rPr sz="1200" spc="-5" dirty="0">
                <a:latin typeface="Times New Roman"/>
                <a:cs typeface="Times New Roman"/>
              </a:rPr>
              <a:t>Adamson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Ratta.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16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(895.4) 80:7.4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che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si stabilì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Grecia consisteva </a:t>
            </a:r>
            <a:r>
              <a:rPr sz="1200" dirty="0">
                <a:latin typeface="Times New Roman"/>
                <a:cs typeface="Times New Roman"/>
              </a:rPr>
              <a:t>di 375 elementi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e superiore </a:t>
            </a:r>
            <a:r>
              <a:rPr sz="1200" spc="-5" dirty="0">
                <a:latin typeface="Times New Roman"/>
                <a:cs typeface="Times New Roman"/>
              </a:rPr>
              <a:t>che costituiva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parte  finale della </a:t>
            </a:r>
            <a:r>
              <a:rPr sz="1200" dirty="0">
                <a:latin typeface="Times New Roman"/>
                <a:cs typeface="Times New Roman"/>
              </a:rPr>
              <a:t>seconda civiltà </a:t>
            </a:r>
            <a:r>
              <a:rPr sz="1200" spc="-5" dirty="0">
                <a:latin typeface="Times New Roman"/>
                <a:cs typeface="Times New Roman"/>
              </a:rPr>
              <a:t>degli Adamsoniti. Questi lontani 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Adamson portavano </a:t>
            </a:r>
            <a:r>
              <a:rPr sz="1200" dirty="0">
                <a:latin typeface="Times New Roman"/>
                <a:cs typeface="Times New Roman"/>
              </a:rPr>
              <a:t>le linee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più valide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 </a:t>
            </a:r>
            <a:r>
              <a:rPr sz="1200" spc="-5" dirty="0">
                <a:latin typeface="Times New Roman"/>
                <a:cs typeface="Times New Roman"/>
              </a:rPr>
              <a:t>bianche emergenti. Essi erano </a:t>
            </a:r>
            <a:r>
              <a:rPr sz="1200" dirty="0">
                <a:latin typeface="Times New Roman"/>
                <a:cs typeface="Times New Roman"/>
              </a:rPr>
              <a:t>di un ordine </a:t>
            </a:r>
            <a:r>
              <a:rPr sz="1200" spc="-5" dirty="0">
                <a:latin typeface="Times New Roman"/>
                <a:cs typeface="Times New Roman"/>
              </a:rPr>
              <a:t>intellettuale elevato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fisico erano gli </a:t>
            </a:r>
            <a:r>
              <a:rPr sz="1200" dirty="0">
                <a:latin typeface="Times New Roman"/>
                <a:cs typeface="Times New Roman"/>
              </a:rPr>
              <a:t>uomini più </a:t>
            </a:r>
            <a:r>
              <a:rPr sz="1200" spc="-5" dirty="0">
                <a:latin typeface="Times New Roman"/>
                <a:cs typeface="Times New Roman"/>
              </a:rPr>
              <a:t>belli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5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del  primo Eden.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(895.5) 80:7.5 </a:t>
            </a:r>
            <a:r>
              <a:rPr sz="1200" spc="-5" dirty="0">
                <a:latin typeface="Times New Roman"/>
                <a:cs typeface="Times New Roman"/>
              </a:rPr>
              <a:t>Ben presto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Grecia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regione delle </a:t>
            </a:r>
            <a:r>
              <a:rPr sz="1200" spc="-10" dirty="0">
                <a:latin typeface="Times New Roman"/>
                <a:cs typeface="Times New Roman"/>
              </a:rPr>
              <a:t>Isole </a:t>
            </a:r>
            <a:r>
              <a:rPr sz="1200" dirty="0">
                <a:latin typeface="Times New Roman"/>
                <a:cs typeface="Times New Roman"/>
              </a:rPr>
              <a:t>Egee </a:t>
            </a:r>
            <a:r>
              <a:rPr sz="1200" spc="-5" dirty="0">
                <a:latin typeface="Times New Roman"/>
                <a:cs typeface="Times New Roman"/>
              </a:rPr>
              <a:t>succedettero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Mesopotamia </a:t>
            </a:r>
            <a:r>
              <a:rPr sz="1200" dirty="0">
                <a:latin typeface="Times New Roman"/>
                <a:cs typeface="Times New Roman"/>
              </a:rPr>
              <a:t>e all’Egitto quale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occidentale </a:t>
            </a:r>
            <a:r>
              <a:rPr sz="1200" spc="-5" dirty="0">
                <a:latin typeface="Times New Roman"/>
                <a:cs typeface="Times New Roman"/>
              </a:rPr>
              <a:t>del  commercio, </a:t>
            </a:r>
            <a:r>
              <a:rPr sz="1200" dirty="0">
                <a:latin typeface="Times New Roman"/>
                <a:cs typeface="Times New Roman"/>
              </a:rPr>
              <a:t>dell’arte e della </a:t>
            </a:r>
            <a:r>
              <a:rPr sz="1200" spc="-5" dirty="0">
                <a:latin typeface="Times New Roman"/>
                <a:cs typeface="Times New Roman"/>
              </a:rPr>
              <a:t>cultura. Ma, </a:t>
            </a:r>
            <a:r>
              <a:rPr sz="1200" dirty="0">
                <a:latin typeface="Times New Roman"/>
                <a:cs typeface="Times New Roman"/>
              </a:rPr>
              <a:t>come avvenne in </a:t>
            </a:r>
            <a:r>
              <a:rPr sz="1200" spc="-5" dirty="0">
                <a:latin typeface="Times New Roman"/>
                <a:cs typeface="Times New Roman"/>
              </a:rPr>
              <a:t>Egitto, praticamente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l’arte </a:t>
            </a:r>
            <a:r>
              <a:rPr sz="1200" dirty="0">
                <a:latin typeface="Times New Roman"/>
                <a:cs typeface="Times New Roman"/>
              </a:rPr>
              <a:t>e la scienza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egeo </a:t>
            </a:r>
            <a:r>
              <a:rPr sz="1200" dirty="0">
                <a:latin typeface="Times New Roman"/>
                <a:cs typeface="Times New Roman"/>
              </a:rPr>
              <a:t>provenivano  </a:t>
            </a:r>
            <a:r>
              <a:rPr sz="1200" spc="-5" dirty="0">
                <a:latin typeface="Times New Roman"/>
                <a:cs typeface="Times New Roman"/>
              </a:rPr>
              <a:t>dalla Mesopotamia, </a:t>
            </a:r>
            <a:r>
              <a:rPr sz="1200" dirty="0">
                <a:latin typeface="Times New Roman"/>
                <a:cs typeface="Times New Roman"/>
              </a:rPr>
              <a:t>eccetto la </a:t>
            </a:r>
            <a:r>
              <a:rPr sz="1200" spc="-5" dirty="0">
                <a:latin typeface="Times New Roman"/>
                <a:cs typeface="Times New Roman"/>
              </a:rPr>
              <a:t>cultura degli Adamsoniti precursori dei </a:t>
            </a:r>
            <a:r>
              <a:rPr sz="1200" dirty="0">
                <a:latin typeface="Times New Roman"/>
                <a:cs typeface="Times New Roman"/>
              </a:rPr>
              <a:t>Greci. Tutta </a:t>
            </a:r>
            <a:r>
              <a:rPr sz="1200" spc="-5" dirty="0">
                <a:latin typeface="Times New Roman"/>
                <a:cs typeface="Times New Roman"/>
              </a:rPr>
              <a:t>l’arte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genio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questo popolo </a:t>
            </a:r>
            <a:r>
              <a:rPr sz="1200" spc="-5" dirty="0">
                <a:latin typeface="Times New Roman"/>
                <a:cs typeface="Times New Roman"/>
              </a:rPr>
              <a:t>successivo  sono un’eredità </a:t>
            </a:r>
            <a:r>
              <a:rPr sz="1200" dirty="0">
                <a:latin typeface="Times New Roman"/>
                <a:cs typeface="Times New Roman"/>
              </a:rPr>
              <a:t>diretta della </a:t>
            </a:r>
            <a:r>
              <a:rPr sz="1200" spc="-5" dirty="0">
                <a:latin typeface="Times New Roman"/>
                <a:cs typeface="Times New Roman"/>
              </a:rPr>
              <a:t>posterità di Adamson,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Eva,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sua straordinaria seconda </a:t>
            </a:r>
            <a:r>
              <a:rPr sz="1200" dirty="0">
                <a:latin typeface="Times New Roman"/>
                <a:cs typeface="Times New Roman"/>
              </a:rPr>
              <a:t>moglie, una  </a:t>
            </a:r>
            <a:r>
              <a:rPr sz="1200" spc="-5" dirty="0">
                <a:latin typeface="Times New Roman"/>
                <a:cs typeface="Times New Roman"/>
              </a:rPr>
              <a:t>figlia discendente </a:t>
            </a:r>
            <a:r>
              <a:rPr sz="1200" dirty="0">
                <a:latin typeface="Times New Roman"/>
                <a:cs typeface="Times New Roman"/>
              </a:rPr>
              <a:t>in linea </a:t>
            </a:r>
            <a:r>
              <a:rPr sz="1200" spc="-5" dirty="0">
                <a:latin typeface="Times New Roman"/>
                <a:cs typeface="Times New Roman"/>
              </a:rPr>
              <a:t>ininterrotta del </a:t>
            </a:r>
            <a:r>
              <a:rPr sz="1200" dirty="0">
                <a:latin typeface="Times New Roman"/>
                <a:cs typeface="Times New Roman"/>
              </a:rPr>
              <a:t>puro personale nodita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Caligastia. Nessuna meraviglia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avessero  </a:t>
            </a:r>
            <a:r>
              <a:rPr sz="1200" spc="-5" dirty="0">
                <a:latin typeface="Times New Roman"/>
                <a:cs typeface="Times New Roman"/>
              </a:rPr>
              <a:t>delle tradizioni mitologiche secondo </a:t>
            </a:r>
            <a:r>
              <a:rPr sz="1200" dirty="0">
                <a:latin typeface="Times New Roman"/>
                <a:cs typeface="Times New Roman"/>
              </a:rPr>
              <a:t>le quali </a:t>
            </a:r>
            <a:r>
              <a:rPr sz="1200" spc="-5" dirty="0">
                <a:latin typeface="Times New Roman"/>
                <a:cs typeface="Times New Roman"/>
              </a:rPr>
              <a:t>erano discesi direttamente </a:t>
            </a:r>
            <a:r>
              <a:rPr sz="1200" dirty="0">
                <a:latin typeface="Times New Roman"/>
                <a:cs typeface="Times New Roman"/>
              </a:rPr>
              <a:t>da dei e da </a:t>
            </a:r>
            <a:r>
              <a:rPr sz="1200" spc="-5" dirty="0">
                <a:latin typeface="Times New Roman"/>
                <a:cs typeface="Times New Roman"/>
              </a:rPr>
              <a:t>esseri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17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(895.6) 80:7.6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regione egea passò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cinque differenti </a:t>
            </a:r>
            <a:r>
              <a:rPr sz="1200" dirty="0">
                <a:latin typeface="Times New Roman"/>
                <a:cs typeface="Times New Roman"/>
              </a:rPr>
              <a:t>stadi di </a:t>
            </a:r>
            <a:r>
              <a:rPr sz="1200" spc="-5" dirty="0">
                <a:latin typeface="Times New Roman"/>
                <a:cs typeface="Times New Roman"/>
              </a:rPr>
              <a:t>cultura, ciascuno </a:t>
            </a:r>
            <a:r>
              <a:rPr sz="1200" dirty="0">
                <a:latin typeface="Times New Roman"/>
                <a:cs typeface="Times New Roman"/>
              </a:rPr>
              <a:t>meno spirituale </a:t>
            </a:r>
            <a:r>
              <a:rPr sz="1200" spc="-5" dirty="0">
                <a:latin typeface="Times New Roman"/>
                <a:cs typeface="Times New Roman"/>
              </a:rPr>
              <a:t>del precedente,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l’ultima  </a:t>
            </a:r>
            <a:r>
              <a:rPr sz="1200" spc="-5" dirty="0">
                <a:latin typeface="Times New Roman"/>
                <a:cs typeface="Times New Roman"/>
              </a:rPr>
              <a:t>gloriosa epoca artistica </a:t>
            </a:r>
            <a:r>
              <a:rPr sz="1200" dirty="0">
                <a:latin typeface="Times New Roman"/>
                <a:cs typeface="Times New Roman"/>
              </a:rPr>
              <a:t>sprofondò sotto il peso </a:t>
            </a:r>
            <a:r>
              <a:rPr sz="1200" spc="-5" dirty="0">
                <a:latin typeface="Times New Roman"/>
                <a:cs typeface="Times New Roman"/>
              </a:rPr>
              <a:t>dei mediocri discendenti </a:t>
            </a:r>
            <a:r>
              <a:rPr sz="1200" dirty="0">
                <a:latin typeface="Times New Roman"/>
                <a:cs typeface="Times New Roman"/>
              </a:rPr>
              <a:t>in rapido </a:t>
            </a:r>
            <a:r>
              <a:rPr sz="1200" spc="-5" dirty="0">
                <a:latin typeface="Times New Roman"/>
                <a:cs typeface="Times New Roman"/>
              </a:rPr>
              <a:t>aumento degli </a:t>
            </a:r>
            <a:r>
              <a:rPr sz="1200" dirty="0">
                <a:latin typeface="Times New Roman"/>
                <a:cs typeface="Times New Roman"/>
              </a:rPr>
              <a:t>schiavi </a:t>
            </a:r>
            <a:r>
              <a:rPr sz="1200" spc="-5" dirty="0">
                <a:latin typeface="Times New Roman"/>
                <a:cs typeface="Times New Roman"/>
              </a:rPr>
              <a:t>danubiani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stati  </a:t>
            </a:r>
            <a:r>
              <a:rPr sz="1200" spc="-5" dirty="0">
                <a:latin typeface="Times New Roman"/>
                <a:cs typeface="Times New Roman"/>
              </a:rPr>
              <a:t>importati dalle generazioni successive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Greci.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11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(895.7) 80:7.7 </a:t>
            </a:r>
            <a:r>
              <a:rPr sz="1200" spc="-5" dirty="0">
                <a:latin typeface="Times New Roman"/>
                <a:cs typeface="Times New Roman"/>
              </a:rPr>
              <a:t>Fu durante quest’epoca </a:t>
            </a:r>
            <a:r>
              <a:rPr sz="1200" dirty="0">
                <a:latin typeface="Times New Roman"/>
                <a:cs typeface="Times New Roman"/>
              </a:rPr>
              <a:t>a Creta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i="1" dirty="0">
                <a:latin typeface="Times New Roman"/>
                <a:cs typeface="Times New Roman"/>
              </a:rPr>
              <a:t>culto </a:t>
            </a:r>
            <a:r>
              <a:rPr sz="1200" i="1" spc="-5" dirty="0">
                <a:latin typeface="Times New Roman"/>
                <a:cs typeface="Times New Roman"/>
              </a:rPr>
              <a:t>della madre </a:t>
            </a:r>
            <a:r>
              <a:rPr sz="1200" spc="-5" dirty="0">
                <a:latin typeface="Times New Roman"/>
                <a:cs typeface="Times New Roman"/>
              </a:rPr>
              <a:t>dei 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Caino raggiunse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maggiore.  Questo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glorificava </a:t>
            </a:r>
            <a:r>
              <a:rPr sz="1200" dirty="0">
                <a:latin typeface="Times New Roman"/>
                <a:cs typeface="Times New Roman"/>
              </a:rPr>
              <a:t>Eva </a:t>
            </a:r>
            <a:r>
              <a:rPr sz="1200" spc="-5" dirty="0">
                <a:latin typeface="Times New Roman"/>
                <a:cs typeface="Times New Roman"/>
              </a:rPr>
              <a:t>nell’adorazione della “grande </a:t>
            </a:r>
            <a:r>
              <a:rPr sz="1200" dirty="0">
                <a:latin typeface="Times New Roman"/>
                <a:cs typeface="Times New Roman"/>
              </a:rPr>
              <a:t>madre”. </a:t>
            </a:r>
            <a:r>
              <a:rPr sz="1200" spc="-5" dirty="0">
                <a:latin typeface="Times New Roman"/>
                <a:cs typeface="Times New Roman"/>
              </a:rPr>
              <a:t>Immagini </a:t>
            </a:r>
            <a:r>
              <a:rPr sz="1200" dirty="0">
                <a:latin typeface="Times New Roman"/>
                <a:cs typeface="Times New Roman"/>
              </a:rPr>
              <a:t>di Eva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dappertutto.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santuari  pubblici furono eretti </a:t>
            </a:r>
            <a:r>
              <a:rPr sz="1200" dirty="0">
                <a:latin typeface="Times New Roman"/>
                <a:cs typeface="Times New Roman"/>
              </a:rPr>
              <a:t>in tutta l’isola di </a:t>
            </a:r>
            <a:r>
              <a:rPr sz="1200" spc="-5" dirty="0">
                <a:latin typeface="Times New Roman"/>
                <a:cs typeface="Times New Roman"/>
              </a:rPr>
              <a:t>Creta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nell’Asia Minore. Questo </a:t>
            </a:r>
            <a:r>
              <a:rPr sz="1200" dirty="0">
                <a:latin typeface="Times New Roman"/>
                <a:cs typeface="Times New Roman"/>
              </a:rPr>
              <a:t>culto della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persisté fino </a:t>
            </a:r>
            <a:r>
              <a:rPr sz="1200" spc="-5" dirty="0">
                <a:latin typeface="Times New Roman"/>
                <a:cs typeface="Times New Roman"/>
              </a:rPr>
              <a:t>al tempo </a:t>
            </a:r>
            <a:r>
              <a:rPr sz="1200" dirty="0">
                <a:latin typeface="Times New Roman"/>
                <a:cs typeface="Times New Roman"/>
              </a:rPr>
              <a:t>di Cristo,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venendo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6259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256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incorporato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religione cristiana </a:t>
            </a:r>
            <a:r>
              <a:rPr sz="1200" dirty="0">
                <a:latin typeface="Times New Roman"/>
                <a:cs typeface="Times New Roman"/>
              </a:rPr>
              <a:t>primitiva sotto la </a:t>
            </a:r>
            <a:r>
              <a:rPr sz="1200" spc="-5" dirty="0">
                <a:latin typeface="Times New Roman"/>
                <a:cs typeface="Times New Roman"/>
              </a:rPr>
              <a:t>forma della glorificazione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culto di </a:t>
            </a:r>
            <a:r>
              <a:rPr sz="1200" spc="-5" dirty="0">
                <a:latin typeface="Times New Roman"/>
                <a:cs typeface="Times New Roman"/>
              </a:rPr>
              <a:t>Maria, </a:t>
            </a:r>
            <a:r>
              <a:rPr sz="1200" dirty="0">
                <a:latin typeface="Times New Roman"/>
                <a:cs typeface="Times New Roman"/>
              </a:rPr>
              <a:t>la madre terrena di 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(895.8) 80:7.8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6.500 </a:t>
            </a:r>
            <a:r>
              <a:rPr sz="1200" spc="-5" dirty="0">
                <a:latin typeface="Times New Roman"/>
                <a:cs typeface="Times New Roman"/>
              </a:rPr>
              <a:t>a.C. si era prodotto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declino </a:t>
            </a:r>
            <a:r>
              <a:rPr sz="1200" spc="-5" dirty="0">
                <a:latin typeface="Times New Roman"/>
                <a:cs typeface="Times New Roman"/>
              </a:rPr>
              <a:t>nell’eredità spirituale degli Anditi.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erano  </a:t>
            </a:r>
            <a:r>
              <a:rPr sz="1200" spc="-5" dirty="0">
                <a:latin typeface="Times New Roman"/>
                <a:cs typeface="Times New Roman"/>
              </a:rPr>
              <a:t>completamente sparpagliati ed erano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praticamente assorbiti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umane più antiche e più </a:t>
            </a:r>
            <a:r>
              <a:rPr sz="1200" spc="-5" dirty="0">
                <a:latin typeface="Times New Roman"/>
                <a:cs typeface="Times New Roman"/>
              </a:rPr>
              <a:t>numerose.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decadenza  </a:t>
            </a:r>
            <a:r>
              <a:rPr sz="1200" spc="-5" dirty="0">
                <a:latin typeface="Times New Roman"/>
                <a:cs typeface="Times New Roman"/>
              </a:rPr>
              <a:t>della civiltà andita, </a:t>
            </a:r>
            <a:r>
              <a:rPr sz="1200" dirty="0">
                <a:latin typeface="Times New Roman"/>
                <a:cs typeface="Times New Roman"/>
              </a:rPr>
              <a:t>unita </a:t>
            </a:r>
            <a:r>
              <a:rPr sz="1200" spc="-5" dirty="0">
                <a:latin typeface="Times New Roman"/>
                <a:cs typeface="Times New Roman"/>
              </a:rPr>
              <a:t>alla scomparsa </a:t>
            </a:r>
            <a:r>
              <a:rPr sz="1200" dirty="0">
                <a:latin typeface="Times New Roman"/>
                <a:cs typeface="Times New Roman"/>
              </a:rPr>
              <a:t>delle loro norme </a:t>
            </a:r>
            <a:r>
              <a:rPr sz="1200" spc="-5" dirty="0">
                <a:latin typeface="Times New Roman"/>
                <a:cs typeface="Times New Roman"/>
              </a:rPr>
              <a:t>religiose, lasciò </a:t>
            </a:r>
            <a:r>
              <a:rPr sz="1200" dirty="0">
                <a:latin typeface="Times New Roman"/>
                <a:cs typeface="Times New Roman"/>
              </a:rPr>
              <a:t>le razze spiritualmente </a:t>
            </a:r>
            <a:r>
              <a:rPr sz="1200" spc="-5" dirty="0">
                <a:latin typeface="Times New Roman"/>
                <a:cs typeface="Times New Roman"/>
              </a:rPr>
              <a:t>povere del </a:t>
            </a:r>
            <a:r>
              <a:rPr sz="1200" dirty="0">
                <a:latin typeface="Times New Roman"/>
                <a:cs typeface="Times New Roman"/>
              </a:rPr>
              <a:t>mondo in una  condizione</a:t>
            </a:r>
            <a:r>
              <a:rPr sz="1200" spc="-5" dirty="0">
                <a:latin typeface="Times New Roman"/>
                <a:cs typeface="Times New Roman"/>
              </a:rPr>
              <a:t> deplorevole.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565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(896.1) 80:7.9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5.000 </a:t>
            </a:r>
            <a:r>
              <a:rPr sz="1200" spc="-5" dirty="0">
                <a:latin typeface="Times New Roman"/>
                <a:cs typeface="Times New Roman"/>
              </a:rPr>
              <a:t>a.C.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tre linee </a:t>
            </a:r>
            <a:r>
              <a:rPr sz="1200" dirty="0">
                <a:latin typeface="Times New Roman"/>
                <a:cs typeface="Times New Roman"/>
              </a:rPr>
              <a:t>più pure di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Sumeria, </a:t>
            </a:r>
            <a:r>
              <a:rPr sz="1200" dirty="0">
                <a:latin typeface="Times New Roman"/>
                <a:cs typeface="Times New Roman"/>
              </a:rPr>
              <a:t>nell’Europa </a:t>
            </a:r>
            <a:r>
              <a:rPr sz="1200" spc="-5" dirty="0">
                <a:latin typeface="Times New Roman"/>
                <a:cs typeface="Times New Roman"/>
              </a:rPr>
              <a:t>settentrionale ed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Grecia.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Mesopotamia era </a:t>
            </a:r>
            <a:r>
              <a:rPr sz="1200" dirty="0">
                <a:latin typeface="Times New Roman"/>
                <a:cs typeface="Times New Roman"/>
              </a:rPr>
              <a:t>lentamente </a:t>
            </a:r>
            <a:r>
              <a:rPr sz="1200" spc="-5" dirty="0">
                <a:latin typeface="Times New Roman"/>
                <a:cs typeface="Times New Roman"/>
              </a:rPr>
              <a:t>deteriorata dal </a:t>
            </a:r>
            <a:r>
              <a:rPr sz="1200" dirty="0">
                <a:latin typeface="Times New Roman"/>
                <a:cs typeface="Times New Roman"/>
              </a:rPr>
              <a:t>flusso di razze </a:t>
            </a:r>
            <a:r>
              <a:rPr sz="1200" spc="-5" dirty="0">
                <a:latin typeface="Times New Roman"/>
                <a:cs typeface="Times New Roman"/>
              </a:rPr>
              <a:t>miste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scure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s’infiltravano dall’Arabia.  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inferiori contribuì </a:t>
            </a:r>
            <a:r>
              <a:rPr sz="1200" dirty="0">
                <a:latin typeface="Times New Roman"/>
                <a:cs typeface="Times New Roman"/>
              </a:rPr>
              <a:t>ancor più alla </a:t>
            </a:r>
            <a:r>
              <a:rPr sz="1200" spc="-5" dirty="0">
                <a:latin typeface="Times New Roman"/>
                <a:cs typeface="Times New Roman"/>
              </a:rPr>
              <a:t>dispersione del residuo biologico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culturale degli </a:t>
            </a:r>
            <a:r>
              <a:rPr sz="1200" dirty="0">
                <a:latin typeface="Times New Roman"/>
                <a:cs typeface="Times New Roman"/>
              </a:rPr>
              <a:t>Anditi. </a:t>
            </a:r>
            <a:r>
              <a:rPr sz="1200" spc="-5" dirty="0">
                <a:latin typeface="Times New Roman"/>
                <a:cs typeface="Times New Roman"/>
              </a:rPr>
              <a:t>Partendo </a:t>
            </a:r>
            <a:r>
              <a:rPr sz="1200" dirty="0">
                <a:latin typeface="Times New Roman"/>
                <a:cs typeface="Times New Roman"/>
              </a:rPr>
              <a:t>da  tutta la </a:t>
            </a:r>
            <a:r>
              <a:rPr sz="1200" spc="-5" dirty="0">
                <a:latin typeface="Times New Roman"/>
                <a:cs typeface="Times New Roman"/>
              </a:rPr>
              <a:t>fertile </a:t>
            </a:r>
            <a:r>
              <a:rPr sz="1200" dirty="0">
                <a:latin typeface="Times New Roman"/>
                <a:cs typeface="Times New Roman"/>
              </a:rPr>
              <a:t>mezzaluna i popoli più </a:t>
            </a:r>
            <a:r>
              <a:rPr sz="1200" spc="-5" dirty="0">
                <a:latin typeface="Times New Roman"/>
                <a:cs typeface="Times New Roman"/>
              </a:rPr>
              <a:t>avventurosi si diressero verso </a:t>
            </a:r>
            <a:r>
              <a:rPr sz="1200" dirty="0">
                <a:latin typeface="Times New Roman"/>
                <a:cs typeface="Times New Roman"/>
              </a:rPr>
              <a:t>ovest nelle </a:t>
            </a:r>
            <a:r>
              <a:rPr sz="1200" spc="-5" dirty="0">
                <a:latin typeface="Times New Roman"/>
                <a:cs typeface="Times New Roman"/>
              </a:rPr>
              <a:t>isole. Questi emigranti coltivavano sia </a:t>
            </a:r>
            <a:r>
              <a:rPr sz="1200" dirty="0">
                <a:latin typeface="Times New Roman"/>
                <a:cs typeface="Times New Roman"/>
              </a:rPr>
              <a:t>cereali sia  </a:t>
            </a:r>
            <a:r>
              <a:rPr sz="1200" spc="-5" dirty="0">
                <a:latin typeface="Times New Roman"/>
                <a:cs typeface="Times New Roman"/>
              </a:rPr>
              <a:t>ortaggi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conducevano </a:t>
            </a:r>
            <a:r>
              <a:rPr sz="1200" dirty="0">
                <a:latin typeface="Times New Roman"/>
                <a:cs typeface="Times New Roman"/>
              </a:rPr>
              <a:t>con loro </a:t>
            </a:r>
            <a:r>
              <a:rPr sz="1200" spc="-5" dirty="0">
                <a:latin typeface="Times New Roman"/>
                <a:cs typeface="Times New Roman"/>
              </a:rPr>
              <a:t>animali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domestici.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3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(896.2) 80:7.10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5.000 a.C. una potente armata di </a:t>
            </a:r>
            <a:r>
              <a:rPr sz="1200" spc="-5" dirty="0">
                <a:latin typeface="Times New Roman"/>
                <a:cs typeface="Times New Roman"/>
              </a:rPr>
              <a:t>Mesopotamici progressivi partì dalla valle dell’Eufrate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s’installò nell’isola  </a:t>
            </a:r>
            <a:r>
              <a:rPr sz="1200" dirty="0">
                <a:latin typeface="Times New Roman"/>
                <a:cs typeface="Times New Roman"/>
              </a:rPr>
              <a:t>di Cipro; </a:t>
            </a:r>
            <a:r>
              <a:rPr sz="1200" spc="-5" dirty="0">
                <a:latin typeface="Times New Roman"/>
                <a:cs typeface="Times New Roman"/>
              </a:rPr>
              <a:t>questa civiltà fu </a:t>
            </a:r>
            <a:r>
              <a:rPr sz="1200" dirty="0">
                <a:latin typeface="Times New Roman"/>
                <a:cs typeface="Times New Roman"/>
              </a:rPr>
              <a:t>distrutta </a:t>
            </a:r>
            <a:r>
              <a:rPr sz="1200" spc="-5" dirty="0">
                <a:latin typeface="Times New Roman"/>
                <a:cs typeface="Times New Roman"/>
              </a:rPr>
              <a:t>circa duemila </a:t>
            </a:r>
            <a:r>
              <a:rPr sz="1200" dirty="0">
                <a:latin typeface="Times New Roman"/>
                <a:cs typeface="Times New Roman"/>
              </a:rPr>
              <a:t>anni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orde barbariche </a:t>
            </a:r>
            <a:r>
              <a:rPr sz="1200" dirty="0">
                <a:latin typeface="Times New Roman"/>
                <a:cs typeface="Times New Roman"/>
              </a:rPr>
              <a:t>provenienti dal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(896.3) 80:7.11 </a:t>
            </a:r>
            <a:r>
              <a:rPr sz="1200" spc="-5" dirty="0">
                <a:latin typeface="Times New Roman"/>
                <a:cs typeface="Times New Roman"/>
              </a:rPr>
              <a:t>Un’altra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colonia s’installò sulle </a:t>
            </a:r>
            <a:r>
              <a:rPr sz="1200" dirty="0">
                <a:latin typeface="Times New Roman"/>
                <a:cs typeface="Times New Roman"/>
              </a:rPr>
              <a:t>rive </a:t>
            </a:r>
            <a:r>
              <a:rPr sz="1200" spc="-5" dirty="0">
                <a:latin typeface="Times New Roman"/>
                <a:cs typeface="Times New Roman"/>
              </a:rPr>
              <a:t>del Mediterraneo </a:t>
            </a:r>
            <a:r>
              <a:rPr sz="1200" dirty="0">
                <a:latin typeface="Times New Roman"/>
                <a:cs typeface="Times New Roman"/>
              </a:rPr>
              <a:t>vicino alla posizione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Cartagine. Dal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nord</a:t>
            </a:r>
            <a:endParaRPr sz="1200">
              <a:latin typeface="Times New Roman"/>
              <a:cs typeface="Times New Roman"/>
            </a:endParaRPr>
          </a:p>
          <a:p>
            <a:pPr marL="88900" marR="5461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dell’Africa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Anditi entrarono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Spagna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mescolarono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in Svizzera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fratelli che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giunti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precedenza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Italia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10" dirty="0">
                <a:latin typeface="Times New Roman"/>
                <a:cs typeface="Times New Roman"/>
              </a:rPr>
              <a:t>Isole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Egee.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435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505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(896.4) 80:7.12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l’Egitto </a:t>
            </a:r>
            <a:r>
              <a:rPr sz="1200" spc="-5" dirty="0">
                <a:latin typeface="Times New Roman"/>
                <a:cs typeface="Times New Roman"/>
              </a:rPr>
              <a:t>seguì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Mesopotamia nel declino culturale,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famiglie </a:t>
            </a:r>
            <a:r>
              <a:rPr sz="1200" dirty="0">
                <a:latin typeface="Times New Roman"/>
                <a:cs typeface="Times New Roman"/>
              </a:rPr>
              <a:t>più capaci ed </a:t>
            </a:r>
            <a:r>
              <a:rPr sz="1200" spc="-5" dirty="0">
                <a:latin typeface="Times New Roman"/>
                <a:cs typeface="Times New Roman"/>
              </a:rPr>
              <a:t>evolute fuggirono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Creta, accrescendo così grandemente questa civiltà già avanzata.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gruppi inferiori </a:t>
            </a:r>
            <a:r>
              <a:rPr sz="1200" dirty="0">
                <a:latin typeface="Times New Roman"/>
                <a:cs typeface="Times New Roman"/>
              </a:rPr>
              <a:t>provenienti </a:t>
            </a:r>
            <a:r>
              <a:rPr sz="1200" spc="-5" dirty="0">
                <a:latin typeface="Times New Roman"/>
                <a:cs typeface="Times New Roman"/>
              </a:rPr>
              <a:t>dall’Egitto  minacciò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la civiltà di </a:t>
            </a:r>
            <a:r>
              <a:rPr sz="1200" spc="-5" dirty="0">
                <a:latin typeface="Times New Roman"/>
                <a:cs typeface="Times New Roman"/>
              </a:rPr>
              <a:t>Creta,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dirty="0">
                <a:latin typeface="Times New Roman"/>
                <a:cs typeface="Times New Roman"/>
              </a:rPr>
              <a:t>più colte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verso ovest 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Grecia.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49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(896.5) 80:7.13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non furono </a:t>
            </a:r>
            <a:r>
              <a:rPr sz="1200" spc="-5" dirty="0">
                <a:latin typeface="Times New Roman"/>
                <a:cs typeface="Times New Roman"/>
              </a:rPr>
              <a:t>soltanto grandi </a:t>
            </a:r>
            <a:r>
              <a:rPr sz="1200" dirty="0">
                <a:latin typeface="Times New Roman"/>
                <a:cs typeface="Times New Roman"/>
              </a:rPr>
              <a:t>maestri e </a:t>
            </a:r>
            <a:r>
              <a:rPr sz="1200" spc="-5" dirty="0">
                <a:latin typeface="Times New Roman"/>
                <a:cs typeface="Times New Roman"/>
              </a:rPr>
              <a:t>grandi artisti,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grandi commercianti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colonizzatori del  </a:t>
            </a:r>
            <a:r>
              <a:rPr sz="1200" dirty="0">
                <a:latin typeface="Times New Roman"/>
                <a:cs typeface="Times New Roman"/>
              </a:rPr>
              <a:t>mondo. Prima di </a:t>
            </a:r>
            <a:r>
              <a:rPr sz="1200" spc="-5" dirty="0">
                <a:latin typeface="Times New Roman"/>
                <a:cs typeface="Times New Roman"/>
              </a:rPr>
              <a:t>soccombere alla </a:t>
            </a:r>
            <a:r>
              <a:rPr sz="1200" dirty="0">
                <a:latin typeface="Times New Roman"/>
                <a:cs typeface="Times New Roman"/>
              </a:rPr>
              <a:t>marea d’inferiorità </a:t>
            </a:r>
            <a:r>
              <a:rPr sz="1200" spc="-5" dirty="0">
                <a:latin typeface="Times New Roman"/>
                <a:cs typeface="Times New Roman"/>
              </a:rPr>
              <a:t>che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sommerse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arte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commercio,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riuscirono ad  </a:t>
            </a:r>
            <a:r>
              <a:rPr sz="1200" dirty="0">
                <a:latin typeface="Times New Roman"/>
                <a:cs typeface="Times New Roman"/>
              </a:rPr>
              <a:t>istituire </a:t>
            </a:r>
            <a:r>
              <a:rPr sz="1200" spc="-5" dirty="0">
                <a:latin typeface="Times New Roman"/>
                <a:cs typeface="Times New Roman"/>
              </a:rPr>
              <a:t>così tanti avamposti </a:t>
            </a:r>
            <a:r>
              <a:rPr sz="1200" dirty="0">
                <a:latin typeface="Times New Roman"/>
                <a:cs typeface="Times New Roman"/>
              </a:rPr>
              <a:t>di cultura in </a:t>
            </a:r>
            <a:r>
              <a:rPr sz="1200" spc="-5" dirty="0">
                <a:latin typeface="Times New Roman"/>
                <a:cs typeface="Times New Roman"/>
              </a:rPr>
              <a:t>occidente 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considerevole </a:t>
            </a:r>
            <a:r>
              <a:rPr sz="1200" spc="-5" dirty="0">
                <a:latin typeface="Times New Roman"/>
                <a:cs typeface="Times New Roman"/>
              </a:rPr>
              <a:t>dei progressi della </a:t>
            </a:r>
            <a:r>
              <a:rPr sz="1200" dirty="0">
                <a:latin typeface="Times New Roman"/>
                <a:cs typeface="Times New Roman"/>
              </a:rPr>
              <a:t>civiltà </a:t>
            </a:r>
            <a:r>
              <a:rPr sz="1200" spc="-5" dirty="0">
                <a:latin typeface="Times New Roman"/>
                <a:cs typeface="Times New Roman"/>
              </a:rPr>
              <a:t>greca </a:t>
            </a:r>
            <a:r>
              <a:rPr sz="1200" dirty="0">
                <a:latin typeface="Times New Roman"/>
                <a:cs typeface="Times New Roman"/>
              </a:rPr>
              <a:t>iniziale  </a:t>
            </a:r>
            <a:r>
              <a:rPr sz="1200" spc="-5" dirty="0">
                <a:latin typeface="Times New Roman"/>
                <a:cs typeface="Times New Roman"/>
              </a:rPr>
              <a:t>persisterono presso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dell’Europa </a:t>
            </a:r>
            <a:r>
              <a:rPr sz="1200" spc="-5" dirty="0">
                <a:latin typeface="Times New Roman"/>
                <a:cs typeface="Times New Roman"/>
              </a:rPr>
              <a:t>meridionale, </a:t>
            </a:r>
            <a:r>
              <a:rPr sz="1200" dirty="0">
                <a:latin typeface="Times New Roman"/>
                <a:cs typeface="Times New Roman"/>
              </a:rPr>
              <a:t>e molti </a:t>
            </a:r>
            <a:r>
              <a:rPr sz="1200" spc="-5" dirty="0">
                <a:latin typeface="Times New Roman"/>
                <a:cs typeface="Times New Roman"/>
              </a:rPr>
              <a:t>discendenti misti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Adamsoniti furono incorporati  nelle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delle terreferme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adiacenti.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Andoniti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danubiani</a:t>
            </a:r>
            <a:endParaRPr sz="1600">
              <a:latin typeface="Times New Roman"/>
              <a:cs typeface="Times New Roman"/>
            </a:endParaRPr>
          </a:p>
          <a:p>
            <a:pPr marL="76200" marR="126364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(896.6) 80:8.1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anditi della valle dell’Eufrate emigrarono verso </a:t>
            </a:r>
            <a:r>
              <a:rPr sz="1200" dirty="0">
                <a:latin typeface="Times New Roman"/>
                <a:cs typeface="Times New Roman"/>
              </a:rPr>
              <a:t>nord in </a:t>
            </a:r>
            <a:r>
              <a:rPr sz="1200" spc="-5" dirty="0">
                <a:latin typeface="Times New Roman"/>
                <a:cs typeface="Times New Roman"/>
              </a:rPr>
              <a:t>Europa per </a:t>
            </a:r>
            <a:r>
              <a:rPr sz="1200" dirty="0">
                <a:latin typeface="Times New Roman"/>
                <a:cs typeface="Times New Roman"/>
              </a:rPr>
              <a:t>mischiarsi 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blu, e </a:t>
            </a:r>
            <a:r>
              <a:rPr sz="1200" spc="-5" dirty="0">
                <a:latin typeface="Times New Roman"/>
                <a:cs typeface="Times New Roman"/>
              </a:rPr>
              <a:t>verso ovest  nelle regioni del Mediterraneo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mescolarsi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superstiti </a:t>
            </a:r>
            <a:r>
              <a:rPr sz="1200" dirty="0">
                <a:latin typeface="Times New Roman"/>
                <a:cs typeface="Times New Roman"/>
              </a:rPr>
              <a:t>misti </a:t>
            </a:r>
            <a:r>
              <a:rPr sz="1200" spc="-5" dirty="0">
                <a:latin typeface="Times New Roman"/>
                <a:cs typeface="Times New Roman"/>
              </a:rPr>
              <a:t>dei Sahariani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blu </a:t>
            </a:r>
            <a:r>
              <a:rPr sz="1200" spc="-5" dirty="0">
                <a:latin typeface="Times New Roman"/>
                <a:cs typeface="Times New Roman"/>
              </a:rPr>
              <a:t>meridionali. Questi </a:t>
            </a:r>
            <a:r>
              <a:rPr sz="1200" dirty="0">
                <a:latin typeface="Times New Roman"/>
                <a:cs typeface="Times New Roman"/>
              </a:rPr>
              <a:t>due rami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bianca </a:t>
            </a:r>
            <a:r>
              <a:rPr sz="1200" dirty="0">
                <a:latin typeface="Times New Roman"/>
                <a:cs typeface="Times New Roman"/>
              </a:rPr>
              <a:t>furono, e sono </a:t>
            </a:r>
            <a:r>
              <a:rPr sz="1200" spc="-5" dirty="0">
                <a:latin typeface="Times New Roman"/>
                <a:cs typeface="Times New Roman"/>
              </a:rPr>
              <a:t>ancora, </a:t>
            </a:r>
            <a:r>
              <a:rPr sz="1200" dirty="0">
                <a:latin typeface="Times New Roman"/>
                <a:cs typeface="Times New Roman"/>
              </a:rPr>
              <a:t>totalmente distinti dai </a:t>
            </a:r>
            <a:r>
              <a:rPr sz="1200" spc="-5" dirty="0">
                <a:latin typeface="Times New Roman"/>
                <a:cs typeface="Times New Roman"/>
              </a:rPr>
              <a:t>montanari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testa larga </a:t>
            </a:r>
            <a:r>
              <a:rPr sz="1200" dirty="0">
                <a:latin typeface="Times New Roman"/>
                <a:cs typeface="Times New Roman"/>
              </a:rPr>
              <a:t>superstiti delle </a:t>
            </a:r>
            <a:r>
              <a:rPr sz="1200" spc="-5" dirty="0">
                <a:latin typeface="Times New Roman"/>
                <a:cs typeface="Times New Roman"/>
              </a:rPr>
              <a:t>tribù </a:t>
            </a:r>
            <a:r>
              <a:rPr sz="1200" dirty="0">
                <a:latin typeface="Times New Roman"/>
                <a:cs typeface="Times New Roman"/>
              </a:rPr>
              <a:t>andonite </a:t>
            </a:r>
            <a:r>
              <a:rPr sz="1200" spc="-5" dirty="0">
                <a:latin typeface="Times New Roman"/>
                <a:cs typeface="Times New Roman"/>
              </a:rPr>
              <a:t>primitive  che avevano abitato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queste regioni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(896.7) 80:8.2 </a:t>
            </a:r>
            <a:r>
              <a:rPr sz="1200" spc="-5" dirty="0">
                <a:latin typeface="Times New Roman"/>
                <a:cs typeface="Times New Roman"/>
              </a:rPr>
              <a:t>Questi 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Andon erano </a:t>
            </a:r>
            <a:r>
              <a:rPr sz="1200" dirty="0">
                <a:latin typeface="Times New Roman"/>
                <a:cs typeface="Times New Roman"/>
              </a:rPr>
              <a:t>distribuiti </a:t>
            </a:r>
            <a:r>
              <a:rPr sz="1200" spc="-5" dirty="0">
                <a:latin typeface="Times New Roman"/>
                <a:cs typeface="Times New Roman"/>
              </a:rPr>
              <a:t>nella maggior parte delle regioni </a:t>
            </a:r>
            <a:r>
              <a:rPr sz="1200" dirty="0">
                <a:latin typeface="Times New Roman"/>
                <a:cs typeface="Times New Roman"/>
              </a:rPr>
              <a:t>montuose </a:t>
            </a:r>
            <a:r>
              <a:rPr sz="1200" spc="-5" dirty="0">
                <a:latin typeface="Times New Roman"/>
                <a:cs typeface="Times New Roman"/>
              </a:rPr>
              <a:t>dell’Europa centrale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sudorientale. Essi furono spesso rinforzati </a:t>
            </a:r>
            <a:r>
              <a:rPr sz="1200" dirty="0">
                <a:latin typeface="Times New Roman"/>
                <a:cs typeface="Times New Roman"/>
              </a:rPr>
              <a:t>da arrivi </a:t>
            </a:r>
            <a:r>
              <a:rPr sz="1200" spc="-5" dirty="0">
                <a:latin typeface="Times New Roman"/>
                <a:cs typeface="Times New Roman"/>
              </a:rPr>
              <a:t>dall’Asia Minore, regione che </a:t>
            </a:r>
            <a:r>
              <a:rPr sz="1200" dirty="0">
                <a:latin typeface="Times New Roman"/>
                <a:cs typeface="Times New Roman"/>
              </a:rPr>
              <a:t>occupavano in </a:t>
            </a:r>
            <a:r>
              <a:rPr sz="1200" spc="-5" dirty="0">
                <a:latin typeface="Times New Roman"/>
                <a:cs typeface="Times New Roman"/>
              </a:rPr>
              <a:t>numero considerevole. Gli </a:t>
            </a:r>
            <a:r>
              <a:rPr sz="1200" dirty="0">
                <a:latin typeface="Times New Roman"/>
                <a:cs typeface="Times New Roman"/>
              </a:rPr>
              <a:t>antichi  </a:t>
            </a:r>
            <a:r>
              <a:rPr sz="1200" spc="-5" dirty="0">
                <a:latin typeface="Times New Roman"/>
                <a:cs typeface="Times New Roman"/>
              </a:rPr>
              <a:t>Ittiti discendevano direttamente dalla </a:t>
            </a:r>
            <a:r>
              <a:rPr sz="1200" dirty="0">
                <a:latin typeface="Times New Roman"/>
                <a:cs typeface="Times New Roman"/>
              </a:rPr>
              <a:t>stirpe andonita; la </a:t>
            </a:r>
            <a:r>
              <a:rPr sz="1200" spc="-5" dirty="0">
                <a:latin typeface="Times New Roman"/>
                <a:cs typeface="Times New Roman"/>
              </a:rPr>
              <a:t>loro carnagione chiara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testa larga erano tipiche di </a:t>
            </a:r>
            <a:r>
              <a:rPr sz="1200" spc="5" dirty="0">
                <a:latin typeface="Times New Roman"/>
                <a:cs typeface="Times New Roman"/>
              </a:rPr>
              <a:t>quella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razza.</a:t>
            </a:r>
            <a:endParaRPr sz="1200">
              <a:latin typeface="Times New Roman"/>
              <a:cs typeface="Times New Roman"/>
            </a:endParaRPr>
          </a:p>
          <a:p>
            <a:pPr marL="76200" marR="16510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stirpe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continuata </a:t>
            </a:r>
            <a:r>
              <a:rPr sz="1200" spc="-5" dirty="0">
                <a:latin typeface="Times New Roman"/>
                <a:cs typeface="Times New Roman"/>
              </a:rPr>
              <a:t>negli antenati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contribuì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all’aspetto del viso caratteristico dei suoi discendenti ebrei  successivi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quali, </a:t>
            </a:r>
            <a:r>
              <a:rPr sz="1200" dirty="0">
                <a:latin typeface="Times New Roman"/>
                <a:cs typeface="Times New Roman"/>
              </a:rPr>
              <a:t>pur avendo una </a:t>
            </a:r>
            <a:r>
              <a:rPr sz="1200" spc="-5" dirty="0">
                <a:latin typeface="Times New Roman"/>
                <a:cs typeface="Times New Roman"/>
              </a:rPr>
              <a:t>cultura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derivate dagli </a:t>
            </a:r>
            <a:r>
              <a:rPr sz="1200" dirty="0">
                <a:latin typeface="Times New Roman"/>
                <a:cs typeface="Times New Roman"/>
              </a:rPr>
              <a:t>Anditi, </a:t>
            </a:r>
            <a:r>
              <a:rPr sz="1200" spc="-5" dirty="0">
                <a:latin typeface="Times New Roman"/>
                <a:cs typeface="Times New Roman"/>
              </a:rPr>
              <a:t>parlavano </a:t>
            </a:r>
            <a:r>
              <a:rPr sz="1200" dirty="0">
                <a:latin typeface="Times New Roman"/>
                <a:cs typeface="Times New Roman"/>
              </a:rPr>
              <a:t>una lingua molto </a:t>
            </a:r>
            <a:r>
              <a:rPr sz="1200" spc="-5" dirty="0">
                <a:latin typeface="Times New Roman"/>
                <a:cs typeface="Times New Roman"/>
              </a:rPr>
              <a:t>differente.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lingua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nettamente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andonita.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8990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30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(897.1) 80:8.3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che abitavano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case erette su palafitte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 piattaforme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legno sui laghi d’Italia, della </a:t>
            </a:r>
            <a:r>
              <a:rPr sz="1200" dirty="0">
                <a:latin typeface="Times New Roman"/>
                <a:cs typeface="Times New Roman"/>
              </a:rPr>
              <a:t>Svizzera e </a:t>
            </a:r>
            <a:r>
              <a:rPr sz="1200" spc="-5" dirty="0">
                <a:latin typeface="Times New Roman"/>
                <a:cs typeface="Times New Roman"/>
              </a:rPr>
              <a:t>dell’Europa  meridionale erano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frange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espansione delle </a:t>
            </a:r>
            <a:r>
              <a:rPr sz="1200" dirty="0">
                <a:latin typeface="Times New Roman"/>
                <a:cs typeface="Times New Roman"/>
              </a:rPr>
              <a:t>migrazioni </a:t>
            </a:r>
            <a:r>
              <a:rPr sz="1200" spc="-5" dirty="0">
                <a:latin typeface="Times New Roman"/>
                <a:cs typeface="Times New Roman"/>
              </a:rPr>
              <a:t>africane, egee </a:t>
            </a:r>
            <a:r>
              <a:rPr sz="1200" dirty="0">
                <a:latin typeface="Times New Roman"/>
                <a:cs typeface="Times New Roman"/>
              </a:rPr>
              <a:t>e più specialmente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danubiane.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70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(897.2) 80:8.4 </a:t>
            </a:r>
            <a:r>
              <a:rPr sz="1200" dirty="0">
                <a:latin typeface="Times New Roman"/>
                <a:cs typeface="Times New Roman"/>
              </a:rPr>
              <a:t>I Danubiani erano Andoniti, </a:t>
            </a:r>
            <a:r>
              <a:rPr sz="1200" spc="-5" dirty="0">
                <a:latin typeface="Times New Roman"/>
                <a:cs typeface="Times New Roman"/>
              </a:rPr>
              <a:t>agricoltori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pastori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entrati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Europa 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Penisola Balcanica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si  spostavano lentamente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nord seguendo </a:t>
            </a:r>
            <a:r>
              <a:rPr sz="1200" dirty="0">
                <a:latin typeface="Times New Roman"/>
                <a:cs typeface="Times New Roman"/>
              </a:rPr>
              <a:t>la valle </a:t>
            </a:r>
            <a:r>
              <a:rPr sz="1200" spc="-5" dirty="0">
                <a:latin typeface="Times New Roman"/>
                <a:cs typeface="Times New Roman"/>
              </a:rPr>
              <a:t>del Danubio. Essi fabbricavano ceramiche </a:t>
            </a:r>
            <a:r>
              <a:rPr sz="1200" dirty="0">
                <a:latin typeface="Times New Roman"/>
                <a:cs typeface="Times New Roman"/>
              </a:rPr>
              <a:t>e coltivavano 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preferendo  </a:t>
            </a:r>
            <a:r>
              <a:rPr sz="1200" spc="-5" dirty="0">
                <a:latin typeface="Times New Roman"/>
                <a:cs typeface="Times New Roman"/>
              </a:rPr>
              <a:t>vivere nelle </a:t>
            </a:r>
            <a:r>
              <a:rPr sz="1200" dirty="0">
                <a:latin typeface="Times New Roman"/>
                <a:cs typeface="Times New Roman"/>
              </a:rPr>
              <a:t>vallate. </a:t>
            </a:r>
            <a:r>
              <a:rPr sz="1200" spc="-5" dirty="0">
                <a:latin typeface="Times New Roman"/>
                <a:cs typeface="Times New Roman"/>
              </a:rPr>
              <a:t>L’insediamento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settentrionale dei Danubiani era </a:t>
            </a:r>
            <a:r>
              <a:rPr sz="1200" dirty="0">
                <a:latin typeface="Times New Roman"/>
                <a:cs typeface="Times New Roman"/>
              </a:rPr>
              <a:t>presso </a:t>
            </a:r>
            <a:r>
              <a:rPr sz="1200" spc="-10" dirty="0">
                <a:latin typeface="Times New Roman"/>
                <a:cs typeface="Times New Roman"/>
              </a:rPr>
              <a:t>Liegi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Belgio. Queste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degenerarono  rapidamente </a:t>
            </a:r>
            <a:r>
              <a:rPr sz="1200" dirty="0">
                <a:latin typeface="Times New Roman"/>
                <a:cs typeface="Times New Roman"/>
              </a:rPr>
              <a:t>a mano a mano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allontanarono </a:t>
            </a:r>
            <a:r>
              <a:rPr sz="1200" spc="-5" dirty="0">
                <a:latin typeface="Times New Roman"/>
                <a:cs typeface="Times New Roman"/>
              </a:rPr>
              <a:t>dal centro </a:t>
            </a:r>
            <a:r>
              <a:rPr sz="1200" dirty="0">
                <a:latin typeface="Times New Roman"/>
                <a:cs typeface="Times New Roman"/>
              </a:rPr>
              <a:t>e dalla </a:t>
            </a:r>
            <a:r>
              <a:rPr sz="1200" spc="-5" dirty="0">
                <a:latin typeface="Times New Roman"/>
                <a:cs typeface="Times New Roman"/>
              </a:rPr>
              <a:t>sorgente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cultura.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ceramiche più belle sono il  </a:t>
            </a:r>
            <a:r>
              <a:rPr sz="1200" spc="-5" dirty="0">
                <a:latin typeface="Times New Roman"/>
                <a:cs typeface="Times New Roman"/>
              </a:rPr>
              <a:t>prodotto dei </a:t>
            </a:r>
            <a:r>
              <a:rPr sz="1200" dirty="0">
                <a:latin typeface="Times New Roman"/>
                <a:cs typeface="Times New Roman"/>
              </a:rPr>
              <a:t>primi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insediamenti.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11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(897.3) 80:8.5 </a:t>
            </a:r>
            <a:r>
              <a:rPr sz="1200" dirty="0">
                <a:latin typeface="Times New Roman"/>
                <a:cs typeface="Times New Roman"/>
              </a:rPr>
              <a:t>I Danubiani </a:t>
            </a:r>
            <a:r>
              <a:rPr sz="1200" spc="-5" dirty="0">
                <a:latin typeface="Times New Roman"/>
                <a:cs typeface="Times New Roman"/>
              </a:rPr>
              <a:t>praticarono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della </a:t>
            </a:r>
            <a:r>
              <a:rPr sz="1200" dirty="0">
                <a:latin typeface="Times New Roman"/>
                <a:cs typeface="Times New Roman"/>
              </a:rPr>
              <a:t>madre a seguito </a:t>
            </a:r>
            <a:r>
              <a:rPr sz="1200" spc="-5" dirty="0">
                <a:latin typeface="Times New Roman"/>
                <a:cs typeface="Times New Roman"/>
              </a:rPr>
              <a:t>dell’opera dei missionari </a:t>
            </a:r>
            <a:r>
              <a:rPr sz="1200" dirty="0">
                <a:latin typeface="Times New Roman"/>
                <a:cs typeface="Times New Roman"/>
              </a:rPr>
              <a:t>provenienti da </a:t>
            </a:r>
            <a:r>
              <a:rPr sz="1200" spc="-5" dirty="0">
                <a:latin typeface="Times New Roman"/>
                <a:cs typeface="Times New Roman"/>
              </a:rPr>
              <a:t>Creta. Queste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si  amalgamarono </a:t>
            </a:r>
            <a:r>
              <a:rPr sz="1200" dirty="0">
                <a:latin typeface="Times New Roman"/>
                <a:cs typeface="Times New Roman"/>
              </a:rPr>
              <a:t>più tardi </a:t>
            </a:r>
            <a:r>
              <a:rPr sz="1200" spc="-5" dirty="0">
                <a:latin typeface="Times New Roman"/>
                <a:cs typeface="Times New Roman"/>
              </a:rPr>
              <a:t>con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marinai </a:t>
            </a:r>
            <a:r>
              <a:rPr sz="1200" dirty="0">
                <a:latin typeface="Times New Roman"/>
                <a:cs typeface="Times New Roman"/>
              </a:rPr>
              <a:t>andoniti che </a:t>
            </a:r>
            <a:r>
              <a:rPr sz="1200" spc="-5" dirty="0">
                <a:latin typeface="Times New Roman"/>
                <a:cs typeface="Times New Roman"/>
              </a:rPr>
              <a:t>vennero </a:t>
            </a:r>
            <a:r>
              <a:rPr sz="1200" dirty="0">
                <a:latin typeface="Times New Roman"/>
                <a:cs typeface="Times New Roman"/>
              </a:rPr>
              <a:t>in battello </a:t>
            </a:r>
            <a:r>
              <a:rPr sz="1200" spc="-5" dirty="0">
                <a:latin typeface="Times New Roman"/>
                <a:cs typeface="Times New Roman"/>
              </a:rPr>
              <a:t>dalla costa dell’Asia Minore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erano essi </a:t>
            </a:r>
            <a:r>
              <a:rPr sz="1200" dirty="0">
                <a:latin typeface="Times New Roman"/>
                <a:cs typeface="Times New Roman"/>
              </a:rPr>
              <a:t>pure  </a:t>
            </a:r>
            <a:r>
              <a:rPr sz="1200" spc="-5" dirty="0">
                <a:latin typeface="Times New Roman"/>
                <a:cs typeface="Times New Roman"/>
              </a:rPr>
              <a:t>adoratori della madre. </a:t>
            </a:r>
            <a:r>
              <a:rPr sz="1200" dirty="0">
                <a:latin typeface="Times New Roman"/>
                <a:cs typeface="Times New Roman"/>
              </a:rPr>
              <a:t>Gran </a:t>
            </a:r>
            <a:r>
              <a:rPr sz="1200" spc="-5" dirty="0">
                <a:latin typeface="Times New Roman"/>
                <a:cs typeface="Times New Roman"/>
              </a:rPr>
              <a:t>parte dell’Europa centrale fu così </a:t>
            </a:r>
            <a:r>
              <a:rPr sz="1200" dirty="0">
                <a:latin typeface="Times New Roman"/>
                <a:cs typeface="Times New Roman"/>
              </a:rPr>
              <a:t>colonizzata </a:t>
            </a:r>
            <a:r>
              <a:rPr sz="1200" spc="-5" dirty="0">
                <a:latin typeface="Times New Roman"/>
                <a:cs typeface="Times New Roman"/>
              </a:rPr>
              <a:t>ben presto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misti </a:t>
            </a:r>
            <a:r>
              <a:rPr sz="1200" dirty="0">
                <a:latin typeface="Times New Roman"/>
                <a:cs typeface="Times New Roman"/>
              </a:rPr>
              <a:t>di razze </a:t>
            </a:r>
            <a:r>
              <a:rPr sz="1200" spc="-5" dirty="0">
                <a:latin typeface="Times New Roman"/>
                <a:cs typeface="Times New Roman"/>
              </a:rPr>
              <a:t>bianche </a:t>
            </a:r>
            <a:r>
              <a:rPr sz="1200" dirty="0">
                <a:latin typeface="Times New Roman"/>
                <a:cs typeface="Times New Roman"/>
              </a:rPr>
              <a:t>a testa 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praticavano </a:t>
            </a:r>
            <a:r>
              <a:rPr sz="1200" dirty="0">
                <a:latin typeface="Times New Roman"/>
                <a:cs typeface="Times New Roman"/>
              </a:rPr>
              <a:t>il culto </a:t>
            </a:r>
            <a:r>
              <a:rPr sz="1200" spc="-5" dirty="0">
                <a:latin typeface="Times New Roman"/>
                <a:cs typeface="Times New Roman"/>
              </a:rPr>
              <a:t>della madre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rito religioso della cremazione dei morti, </a:t>
            </a:r>
            <a:r>
              <a:rPr sz="1200" dirty="0">
                <a:latin typeface="Times New Roman"/>
                <a:cs typeface="Times New Roman"/>
              </a:rPr>
              <a:t>poiché era costume </a:t>
            </a:r>
            <a:r>
              <a:rPr sz="1200" spc="-5" dirty="0">
                <a:latin typeface="Times New Roman"/>
                <a:cs typeface="Times New Roman"/>
              </a:rPr>
              <a:t>dei seguaci </a:t>
            </a:r>
            <a:r>
              <a:rPr sz="1200" dirty="0">
                <a:latin typeface="Times New Roman"/>
                <a:cs typeface="Times New Roman"/>
              </a:rPr>
              <a:t>del culto  </a:t>
            </a:r>
            <a:r>
              <a:rPr sz="1200" spc="-5" dirty="0">
                <a:latin typeface="Times New Roman"/>
                <a:cs typeface="Times New Roman"/>
              </a:rPr>
              <a:t>della madre </a:t>
            </a:r>
            <a:r>
              <a:rPr sz="1200" dirty="0">
                <a:latin typeface="Times New Roman"/>
                <a:cs typeface="Times New Roman"/>
              </a:rPr>
              <a:t>bruciare i loro morti in </a:t>
            </a:r>
            <a:r>
              <a:rPr sz="1200" spc="-5" dirty="0">
                <a:latin typeface="Times New Roman"/>
                <a:cs typeface="Times New Roman"/>
              </a:rPr>
              <a:t>capanne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pietra.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Le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tre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razze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bianche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13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(897.4) 80:9.1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mescolanze razziali in </a:t>
            </a:r>
            <a:r>
              <a:rPr sz="1200" spc="-5" dirty="0">
                <a:latin typeface="Times New Roman"/>
                <a:cs typeface="Times New Roman"/>
              </a:rPr>
              <a:t>Europa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delle migrazioni </a:t>
            </a:r>
            <a:r>
              <a:rPr sz="1200" dirty="0">
                <a:latin typeface="Times New Roman"/>
                <a:cs typeface="Times New Roman"/>
              </a:rPr>
              <a:t>andite </a:t>
            </a:r>
            <a:r>
              <a:rPr sz="1200" spc="-5" dirty="0">
                <a:latin typeface="Times New Roman"/>
                <a:cs typeface="Times New Roman"/>
              </a:rPr>
              <a:t>si raggrupparono </a:t>
            </a:r>
            <a:r>
              <a:rPr sz="1200" spc="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tre razze </a:t>
            </a:r>
            <a:r>
              <a:rPr sz="1200" spc="-5" dirty="0">
                <a:latin typeface="Times New Roman"/>
                <a:cs typeface="Times New Roman"/>
              </a:rPr>
              <a:t>bianche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49720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(897.5) 80:9.2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 razza bianca del </a:t>
            </a:r>
            <a:r>
              <a:rPr sz="1200" i="1" dirty="0">
                <a:latin typeface="Times New Roman"/>
                <a:cs typeface="Times New Roman"/>
              </a:rPr>
              <a:t>nord. </a:t>
            </a:r>
            <a:r>
              <a:rPr sz="1200" spc="-5" dirty="0">
                <a:latin typeface="Times New Roman"/>
                <a:cs typeface="Times New Roman"/>
              </a:rPr>
              <a:t>Questa cosiddetta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nordica </a:t>
            </a:r>
            <a:r>
              <a:rPr sz="1200" dirty="0">
                <a:latin typeface="Times New Roman"/>
                <a:cs typeface="Times New Roman"/>
              </a:rPr>
              <a:t>era essenzialmente </a:t>
            </a:r>
            <a:r>
              <a:rPr sz="1200" spc="-5" dirty="0">
                <a:latin typeface="Times New Roman"/>
                <a:cs typeface="Times New Roman"/>
              </a:rPr>
              <a:t>composta </a:t>
            </a:r>
            <a:r>
              <a:rPr sz="1200" dirty="0">
                <a:latin typeface="Times New Roman"/>
                <a:cs typeface="Times New Roman"/>
              </a:rPr>
              <a:t>di uomini blu  </a:t>
            </a:r>
            <a:r>
              <a:rPr sz="1200" spc="-5" dirty="0">
                <a:latin typeface="Times New Roman"/>
                <a:cs typeface="Times New Roman"/>
              </a:rPr>
              <a:t>con l’aggiunta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Anditi,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conteneva </a:t>
            </a:r>
            <a:r>
              <a:rPr sz="1200" dirty="0">
                <a:latin typeface="Times New Roman"/>
                <a:cs typeface="Times New Roman"/>
              </a:rPr>
              <a:t>anche una </a:t>
            </a:r>
            <a:r>
              <a:rPr sz="1200" spc="-5" dirty="0">
                <a:latin typeface="Times New Roman"/>
                <a:cs typeface="Times New Roman"/>
              </a:rPr>
              <a:t>quantità considerevole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 andonita, con </a:t>
            </a:r>
            <a:r>
              <a:rPr sz="1200" dirty="0">
                <a:latin typeface="Times New Roman"/>
                <a:cs typeface="Times New Roman"/>
              </a:rPr>
              <a:t>quantità </a:t>
            </a:r>
            <a:r>
              <a:rPr sz="1200" spc="5" dirty="0">
                <a:latin typeface="Times New Roman"/>
                <a:cs typeface="Times New Roman"/>
              </a:rPr>
              <a:t>minori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sangue rosso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giallo sangik.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bianca del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inglobava così </a:t>
            </a:r>
            <a:r>
              <a:rPr sz="1200" dirty="0">
                <a:latin typeface="Times New Roman"/>
                <a:cs typeface="Times New Roman"/>
              </a:rPr>
              <a:t>le quattro stirpi </a:t>
            </a:r>
            <a:r>
              <a:rPr sz="1200" spc="-5" dirty="0">
                <a:latin typeface="Times New Roman"/>
                <a:cs typeface="Times New Roman"/>
              </a:rPr>
              <a:t>umane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desiderabili.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68209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4765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l’eredità maggiore </a:t>
            </a:r>
            <a:r>
              <a:rPr sz="1200" dirty="0">
                <a:latin typeface="Times New Roman"/>
                <a:cs typeface="Times New Roman"/>
              </a:rPr>
              <a:t>proveniva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uomini blu.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nordico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 testa lunga, </a:t>
            </a:r>
            <a:r>
              <a:rPr sz="1200" spc="-5" dirty="0">
                <a:latin typeface="Times New Roman"/>
                <a:cs typeface="Times New Roman"/>
              </a:rPr>
              <a:t>alto </a:t>
            </a:r>
            <a:r>
              <a:rPr sz="1200" dirty="0">
                <a:latin typeface="Times New Roman"/>
                <a:cs typeface="Times New Roman"/>
              </a:rPr>
              <a:t>e biondo.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molto  tempo </a:t>
            </a:r>
            <a:r>
              <a:rPr sz="1200" spc="-5" dirty="0">
                <a:latin typeface="Times New Roman"/>
                <a:cs typeface="Times New Roman"/>
              </a:rPr>
              <a:t>fa questa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si mescolò completamente con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branche dei </a:t>
            </a:r>
            <a:r>
              <a:rPr sz="1200" dirty="0">
                <a:latin typeface="Times New Roman"/>
                <a:cs typeface="Times New Roman"/>
              </a:rPr>
              <a:t>popoli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bianchi.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399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(897.6) 80:9.3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dell’Europa che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trovata dai Nordici invasori era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Danubiani in </a:t>
            </a:r>
            <a:r>
              <a:rPr sz="1200" spc="-5" dirty="0">
                <a:latin typeface="Times New Roman"/>
                <a:cs typeface="Times New Roman"/>
              </a:rPr>
              <a:t>regresso  mescolati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blu.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culture </a:t>
            </a:r>
            <a:r>
              <a:rPr sz="1200" dirty="0">
                <a:latin typeface="Times New Roman"/>
                <a:cs typeface="Times New Roman"/>
              </a:rPr>
              <a:t>nordica-danese e danubiano-andonita </a:t>
            </a:r>
            <a:r>
              <a:rPr sz="1200" spc="-5" dirty="0">
                <a:latin typeface="Times New Roman"/>
                <a:cs typeface="Times New Roman"/>
              </a:rPr>
              <a:t>s’incontrarono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mescolarono sul  Reno, come testimonia l’esistenza </a:t>
            </a:r>
            <a:r>
              <a:rPr sz="1200" dirty="0">
                <a:latin typeface="Times New Roman"/>
                <a:cs typeface="Times New Roman"/>
              </a:rPr>
              <a:t>di due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razziali </a:t>
            </a:r>
            <a:r>
              <a:rPr sz="1200" spc="-5" dirty="0">
                <a:latin typeface="Times New Roman"/>
                <a:cs typeface="Times New Roman"/>
              </a:rPr>
              <a:t>nella Germania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contemporanea.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68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(897.7) 80:9.4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Nordici </a:t>
            </a:r>
            <a:r>
              <a:rPr sz="1200" dirty="0">
                <a:latin typeface="Times New Roman"/>
                <a:cs typeface="Times New Roman"/>
              </a:rPr>
              <a:t>continuarono il </a:t>
            </a:r>
            <a:r>
              <a:rPr sz="1200" spc="-5" dirty="0">
                <a:latin typeface="Times New Roman"/>
                <a:cs typeface="Times New Roman"/>
              </a:rPr>
              <a:t>commercio </a:t>
            </a:r>
            <a:r>
              <a:rPr sz="1200" dirty="0">
                <a:latin typeface="Times New Roman"/>
                <a:cs typeface="Times New Roman"/>
              </a:rPr>
              <a:t>dell’ambra </a:t>
            </a:r>
            <a:r>
              <a:rPr sz="1200" spc="-5" dirty="0">
                <a:latin typeface="Times New Roman"/>
                <a:cs typeface="Times New Roman"/>
              </a:rPr>
              <a:t>partendo dalla </a:t>
            </a:r>
            <a:r>
              <a:rPr sz="1200" dirty="0">
                <a:latin typeface="Times New Roman"/>
                <a:cs typeface="Times New Roman"/>
              </a:rPr>
              <a:t>costa </a:t>
            </a:r>
            <a:r>
              <a:rPr sz="1200" spc="-5" dirty="0">
                <a:latin typeface="Times New Roman"/>
                <a:cs typeface="Times New Roman"/>
              </a:rPr>
              <a:t>baltica, stabilendo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 corrente d’affari con </a:t>
            </a:r>
            <a:r>
              <a:rPr sz="1200" dirty="0">
                <a:latin typeface="Times New Roman"/>
                <a:cs typeface="Times New Roman"/>
              </a:rPr>
              <a:t>i testa </a:t>
            </a:r>
            <a:r>
              <a:rPr sz="1200" spc="-5" dirty="0">
                <a:latin typeface="Times New Roman"/>
                <a:cs typeface="Times New Roman"/>
              </a:rPr>
              <a:t>larga della </a:t>
            </a:r>
            <a:r>
              <a:rPr sz="1200" dirty="0">
                <a:latin typeface="Times New Roman"/>
                <a:cs typeface="Times New Roman"/>
              </a:rPr>
              <a:t>valle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Danubio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il valico </a:t>
            </a:r>
            <a:r>
              <a:rPr sz="1200" spc="-5" dirty="0">
                <a:latin typeface="Times New Roman"/>
                <a:cs typeface="Times New Roman"/>
              </a:rPr>
              <a:t>del Brennero. Questo esteso contatto 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Danubiani portò </a:t>
            </a:r>
            <a:r>
              <a:rPr sz="1200" dirty="0">
                <a:latin typeface="Times New Roman"/>
                <a:cs typeface="Times New Roman"/>
              </a:rPr>
              <a:t>questi uomini del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praticare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della </a:t>
            </a:r>
            <a:r>
              <a:rPr sz="1200" dirty="0">
                <a:latin typeface="Times New Roman"/>
                <a:cs typeface="Times New Roman"/>
              </a:rPr>
              <a:t>madre, e </a:t>
            </a:r>
            <a:r>
              <a:rPr sz="1200" spc="-5" dirty="0">
                <a:latin typeface="Times New Roman"/>
                <a:cs typeface="Times New Roman"/>
              </a:rPr>
              <a:t>per parecchi </a:t>
            </a:r>
            <a:r>
              <a:rPr sz="1200" dirty="0">
                <a:latin typeface="Times New Roman"/>
                <a:cs typeface="Times New Roman"/>
              </a:rPr>
              <a:t>millenni la </a:t>
            </a:r>
            <a:r>
              <a:rPr sz="1200" spc="-5" dirty="0">
                <a:latin typeface="Times New Roman"/>
                <a:cs typeface="Times New Roman"/>
              </a:rPr>
              <a:t>cremazione  dei morti fu quasi </a:t>
            </a:r>
            <a:r>
              <a:rPr sz="1200" dirty="0">
                <a:latin typeface="Times New Roman"/>
                <a:cs typeface="Times New Roman"/>
              </a:rPr>
              <a:t>universale in tutta la </a:t>
            </a:r>
            <a:r>
              <a:rPr sz="1200" spc="-5" dirty="0">
                <a:latin typeface="Times New Roman"/>
                <a:cs typeface="Times New Roman"/>
              </a:rPr>
              <a:t>Scandinavia.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spiega </a:t>
            </a:r>
            <a:r>
              <a:rPr sz="1200" dirty="0">
                <a:latin typeface="Times New Roman"/>
                <a:cs typeface="Times New Roman"/>
              </a:rPr>
              <a:t>perché non </a:t>
            </a:r>
            <a:r>
              <a:rPr sz="1200" spc="-5" dirty="0">
                <a:latin typeface="Times New Roman"/>
                <a:cs typeface="Times New Roman"/>
              </a:rPr>
              <a:t>si riescano </a:t>
            </a:r>
            <a:r>
              <a:rPr sz="1200" dirty="0">
                <a:latin typeface="Times New Roman"/>
                <a:cs typeface="Times New Roman"/>
              </a:rPr>
              <a:t>a trovare resti delle </a:t>
            </a:r>
            <a:r>
              <a:rPr sz="1200" spc="-5" dirty="0">
                <a:latin typeface="Times New Roman"/>
                <a:cs typeface="Times New Roman"/>
              </a:rPr>
              <a:t>razze  bianche primitive,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siano stati sepolti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tutta l’Europa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si trovano soltanto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ceneri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urne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 </a:t>
            </a:r>
            <a:r>
              <a:rPr sz="1200" dirty="0">
                <a:latin typeface="Times New Roman"/>
                <a:cs typeface="Times New Roman"/>
              </a:rPr>
              <a:t>o  di </a:t>
            </a:r>
            <a:r>
              <a:rPr sz="1200" spc="-5" dirty="0">
                <a:latin typeface="Times New Roman"/>
                <a:cs typeface="Times New Roman"/>
              </a:rPr>
              <a:t>argilla. Questi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bianchi costruivano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delle abitazioni; essi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mai vissuti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caverne.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spiega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vi siano </a:t>
            </a:r>
            <a:r>
              <a:rPr sz="1200" spc="-5" dirty="0">
                <a:latin typeface="Times New Roman"/>
                <a:cs typeface="Times New Roman"/>
              </a:rPr>
              <a:t>così poche </a:t>
            </a:r>
            <a:r>
              <a:rPr sz="1200" dirty="0">
                <a:latin typeface="Times New Roman"/>
                <a:cs typeface="Times New Roman"/>
              </a:rPr>
              <a:t>testimonianze </a:t>
            </a:r>
            <a:r>
              <a:rPr sz="1200" spc="-5" dirty="0">
                <a:latin typeface="Times New Roman"/>
                <a:cs typeface="Times New Roman"/>
              </a:rPr>
              <a:t>della cultura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dell’uomo bianco, sebbene </a:t>
            </a:r>
            <a:r>
              <a:rPr sz="1200" dirty="0">
                <a:latin typeface="Times New Roman"/>
                <a:cs typeface="Times New Roman"/>
              </a:rPr>
              <a:t>il tipo  </a:t>
            </a:r>
            <a:r>
              <a:rPr sz="1200" spc="-5" dirty="0">
                <a:latin typeface="Times New Roman"/>
                <a:cs typeface="Times New Roman"/>
              </a:rPr>
              <a:t>precedente cro-magnon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ben conservato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è stato murato </a:t>
            </a:r>
            <a:r>
              <a:rPr sz="1200" spc="-5" dirty="0">
                <a:latin typeface="Times New Roman"/>
                <a:cs typeface="Times New Roman"/>
              </a:rPr>
              <a:t>al sicuro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caverne ed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grotte.</a:t>
            </a:r>
            <a:endParaRPr sz="1200">
              <a:latin typeface="Times New Roman"/>
              <a:cs typeface="Times New Roman"/>
            </a:endParaRPr>
          </a:p>
          <a:p>
            <a:pPr marL="76200" marR="278765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Comunque </a:t>
            </a:r>
            <a:r>
              <a:rPr sz="1200" spc="-5" dirty="0">
                <a:latin typeface="Times New Roman"/>
                <a:cs typeface="Times New Roman"/>
              </a:rPr>
              <a:t>sia,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momento 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nell’Europa settentrionale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primitiva di Danubiani in  </a:t>
            </a:r>
            <a:r>
              <a:rPr sz="1200" spc="-5" dirty="0">
                <a:latin typeface="Times New Roman"/>
                <a:cs typeface="Times New Roman"/>
              </a:rPr>
              <a:t>regresso </a:t>
            </a:r>
            <a:r>
              <a:rPr sz="1200" dirty="0">
                <a:latin typeface="Times New Roman"/>
                <a:cs typeface="Times New Roman"/>
              </a:rPr>
              <a:t>e di uomini blu e poi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apparsa improvvisamente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immensamente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degli uomini </a:t>
            </a:r>
            <a:r>
              <a:rPr sz="1200" spc="-5" dirty="0">
                <a:latin typeface="Times New Roman"/>
                <a:cs typeface="Times New Roman"/>
              </a:rPr>
              <a:t>bianchi.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(897.8) 80:9.5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La razza bianca centrale.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include linee blu, </a:t>
            </a:r>
            <a:r>
              <a:rPr sz="1200" spc="-5" dirty="0">
                <a:latin typeface="Times New Roman"/>
                <a:cs typeface="Times New Roman"/>
              </a:rPr>
              <a:t>gialle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andite, </a:t>
            </a:r>
            <a:r>
              <a:rPr sz="1200" dirty="0">
                <a:latin typeface="Times New Roman"/>
                <a:cs typeface="Times New Roman"/>
              </a:rPr>
              <a:t>è prevalentemente  </a:t>
            </a:r>
            <a:r>
              <a:rPr sz="1200" spc="-5" dirty="0">
                <a:latin typeface="Times New Roman"/>
                <a:cs typeface="Times New Roman"/>
              </a:rPr>
              <a:t>andonita. Questa </a:t>
            </a:r>
            <a:r>
              <a:rPr sz="1200" dirty="0">
                <a:latin typeface="Times New Roman"/>
                <a:cs typeface="Times New Roman"/>
              </a:rPr>
              <a:t>popolazione è a testa </a:t>
            </a:r>
            <a:r>
              <a:rPr sz="1200" spc="-5" dirty="0">
                <a:latin typeface="Times New Roman"/>
                <a:cs typeface="Times New Roman"/>
              </a:rPr>
              <a:t>larga, </a:t>
            </a:r>
            <a:r>
              <a:rPr sz="1200" dirty="0">
                <a:latin typeface="Times New Roman"/>
                <a:cs typeface="Times New Roman"/>
              </a:rPr>
              <a:t>bruna e tozza.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posta come un </a:t>
            </a:r>
            <a:r>
              <a:rPr sz="1200" spc="-5" dirty="0">
                <a:latin typeface="Times New Roman"/>
                <a:cs typeface="Times New Roman"/>
              </a:rPr>
              <a:t>cuneo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nordiche </a:t>
            </a:r>
            <a:r>
              <a:rPr sz="1200" dirty="0">
                <a:latin typeface="Times New Roman"/>
                <a:cs typeface="Times New Roman"/>
              </a:rPr>
              <a:t>e quelle  </a:t>
            </a:r>
            <a:r>
              <a:rPr sz="1200" spc="-5" dirty="0">
                <a:latin typeface="Times New Roman"/>
                <a:cs typeface="Times New Roman"/>
              </a:rPr>
              <a:t>mediterranee, con </a:t>
            </a:r>
            <a:r>
              <a:rPr sz="1200" dirty="0">
                <a:latin typeface="Times New Roman"/>
                <a:cs typeface="Times New Roman"/>
              </a:rPr>
              <a:t>la base in </a:t>
            </a:r>
            <a:r>
              <a:rPr sz="1200" spc="-5" dirty="0">
                <a:latin typeface="Times New Roman"/>
                <a:cs typeface="Times New Roman"/>
              </a:rPr>
              <a:t>Asia </a:t>
            </a:r>
            <a:r>
              <a:rPr sz="1200" dirty="0">
                <a:latin typeface="Times New Roman"/>
                <a:cs typeface="Times New Roman"/>
              </a:rPr>
              <a:t>e la punta che penetra </a:t>
            </a:r>
            <a:r>
              <a:rPr sz="1200" spc="-5" dirty="0">
                <a:latin typeface="Times New Roman"/>
                <a:cs typeface="Times New Roman"/>
              </a:rPr>
              <a:t>nella Francia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orientale.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9995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684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(898.1) 80:9.6 </a:t>
            </a:r>
            <a:r>
              <a:rPr sz="1200" spc="-5" dirty="0">
                <a:latin typeface="Times New Roman"/>
                <a:cs typeface="Times New Roman"/>
              </a:rPr>
              <a:t>Per quasi ventimila anni gli Andoniti erano stati spinti sempre </a:t>
            </a:r>
            <a:r>
              <a:rPr sz="1200" dirty="0">
                <a:latin typeface="Times New Roman"/>
                <a:cs typeface="Times New Roman"/>
              </a:rPr>
              <a:t>più lontano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nord </a:t>
            </a:r>
            <a:r>
              <a:rPr sz="1200" spc="-5" dirty="0">
                <a:latin typeface="Times New Roman"/>
                <a:cs typeface="Times New Roman"/>
              </a:rPr>
              <a:t>dell’Asia centrale  dagli </a:t>
            </a:r>
            <a:r>
              <a:rPr sz="1200" dirty="0">
                <a:latin typeface="Times New Roman"/>
                <a:cs typeface="Times New Roman"/>
              </a:rPr>
              <a:t>Anditi.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3.000 </a:t>
            </a:r>
            <a:r>
              <a:rPr sz="1200" spc="-5" dirty="0">
                <a:latin typeface="Times New Roman"/>
                <a:cs typeface="Times New Roman"/>
              </a:rPr>
              <a:t>a.C.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crescente aridità </a:t>
            </a:r>
            <a:r>
              <a:rPr sz="1200" dirty="0">
                <a:latin typeface="Times New Roman"/>
                <a:cs typeface="Times New Roman"/>
              </a:rPr>
              <a:t>stava riportando questi Andoniti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Turkestan. Tale </a:t>
            </a:r>
            <a:r>
              <a:rPr sz="1200" dirty="0">
                <a:latin typeface="Times New Roman"/>
                <a:cs typeface="Times New Roman"/>
              </a:rPr>
              <a:t>spinta  </a:t>
            </a:r>
            <a:r>
              <a:rPr sz="1200" spc="-5" dirty="0">
                <a:latin typeface="Times New Roman"/>
                <a:cs typeface="Times New Roman"/>
              </a:rPr>
              <a:t>andonita verso sud </a:t>
            </a:r>
            <a:r>
              <a:rPr sz="1200" dirty="0">
                <a:latin typeface="Times New Roman"/>
                <a:cs typeface="Times New Roman"/>
              </a:rPr>
              <a:t>continuò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oltre mille </a:t>
            </a:r>
            <a:r>
              <a:rPr sz="1200" spc="-5" dirty="0">
                <a:latin typeface="Times New Roman"/>
                <a:cs typeface="Times New Roman"/>
              </a:rPr>
              <a:t>anni,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dividendosi attorno al Mar Caspio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Mar </a:t>
            </a:r>
            <a:r>
              <a:rPr sz="1200" spc="-5" dirty="0">
                <a:latin typeface="Times New Roman"/>
                <a:cs typeface="Times New Roman"/>
              </a:rPr>
              <a:t>Nero penetrò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76200" marR="2127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Europa sia 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Balcani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l’Ucraina.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invasione comprendeva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restanti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Adamson, </a:t>
            </a:r>
            <a:r>
              <a:rPr sz="1200" dirty="0">
                <a:latin typeface="Times New Roman"/>
                <a:cs typeface="Times New Roman"/>
              </a:rPr>
              <a:t>e durante l’ultima </a:t>
            </a:r>
            <a:r>
              <a:rPr sz="1200" spc="-5" dirty="0">
                <a:latin typeface="Times New Roman"/>
                <a:cs typeface="Times New Roman"/>
              </a:rPr>
              <a:t>metà del periodo d’invasione portò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considerevole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Anditi iraniani  come pure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discendenti dei sacerdoti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setiti.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(898.2) 80:9.7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2.500 </a:t>
            </a:r>
            <a:r>
              <a:rPr sz="1200" spc="-5" dirty="0">
                <a:latin typeface="Times New Roman"/>
                <a:cs typeface="Times New Roman"/>
              </a:rPr>
              <a:t>a.C. </a:t>
            </a:r>
            <a:r>
              <a:rPr sz="1200" dirty="0">
                <a:latin typeface="Times New Roman"/>
                <a:cs typeface="Times New Roman"/>
              </a:rPr>
              <a:t>la spinta </a:t>
            </a:r>
            <a:r>
              <a:rPr sz="1200" spc="-5" dirty="0">
                <a:latin typeface="Times New Roman"/>
                <a:cs typeface="Times New Roman"/>
              </a:rPr>
              <a:t>verso occidente degli </a:t>
            </a:r>
            <a:r>
              <a:rPr sz="1200" dirty="0">
                <a:latin typeface="Times New Roman"/>
                <a:cs typeface="Times New Roman"/>
              </a:rPr>
              <a:t>Andoniti </a:t>
            </a:r>
            <a:r>
              <a:rPr sz="1200" spc="-5" dirty="0">
                <a:latin typeface="Times New Roman"/>
                <a:cs typeface="Times New Roman"/>
              </a:rPr>
              <a:t>raggiunse l’Europa.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invasione </a:t>
            </a:r>
            <a:r>
              <a:rPr sz="1200" dirty="0">
                <a:latin typeface="Times New Roman"/>
                <a:cs typeface="Times New Roman"/>
              </a:rPr>
              <a:t>di tutta  la </a:t>
            </a:r>
            <a:r>
              <a:rPr sz="1200" spc="-5" dirty="0">
                <a:latin typeface="Times New Roman"/>
                <a:cs typeface="Times New Roman"/>
              </a:rPr>
              <a:t>Mesopotamia, dell’Asia Minore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bacino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Danubio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barbari </a:t>
            </a:r>
            <a:r>
              <a:rPr sz="1200" spc="-5" dirty="0">
                <a:latin typeface="Times New Roman"/>
                <a:cs typeface="Times New Roman"/>
              </a:rPr>
              <a:t>delle colline del Turkestan costituì </a:t>
            </a:r>
            <a:r>
              <a:rPr sz="1200" dirty="0">
                <a:latin typeface="Times New Roman"/>
                <a:cs typeface="Times New Roman"/>
              </a:rPr>
              <a:t>il  più </a:t>
            </a:r>
            <a:r>
              <a:rPr sz="1200" spc="-5" dirty="0">
                <a:latin typeface="Times New Roman"/>
                <a:cs typeface="Times New Roman"/>
              </a:rPr>
              <a:t>serio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duraturo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regressi culturali </a:t>
            </a:r>
            <a:r>
              <a:rPr sz="1200" dirty="0">
                <a:latin typeface="Times New Roman"/>
                <a:cs typeface="Times New Roman"/>
              </a:rPr>
              <a:t>avvenuti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 tempo. Questi </a:t>
            </a:r>
            <a:r>
              <a:rPr sz="1200" dirty="0">
                <a:latin typeface="Times New Roman"/>
                <a:cs typeface="Times New Roman"/>
              </a:rPr>
              <a:t>invasori andonizzarono </a:t>
            </a:r>
            <a:r>
              <a:rPr sz="1200" spc="-5" dirty="0">
                <a:latin typeface="Times New Roman"/>
                <a:cs typeface="Times New Roman"/>
              </a:rPr>
              <a:t>nettamente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dell’Europa centrale,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allora sono sempre rimaste tipicamente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alpine.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006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(898.3) 80:9.8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La razza bianca del </a:t>
            </a:r>
            <a:r>
              <a:rPr sz="1200" i="1" dirty="0">
                <a:latin typeface="Times New Roman"/>
                <a:cs typeface="Times New Roman"/>
              </a:rPr>
              <a:t>sud.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bruna mediterranea </a:t>
            </a:r>
            <a:r>
              <a:rPr sz="1200" dirty="0">
                <a:latin typeface="Times New Roman"/>
                <a:cs typeface="Times New Roman"/>
              </a:rPr>
              <a:t>era costituita da una mescolanza di Anditi e  di uomini blu, </a:t>
            </a:r>
            <a:r>
              <a:rPr sz="1200" spc="-5" dirty="0">
                <a:latin typeface="Times New Roman"/>
                <a:cs typeface="Times New Roman"/>
              </a:rPr>
              <a:t>con linee andonite </a:t>
            </a:r>
            <a:r>
              <a:rPr sz="1200" dirty="0">
                <a:latin typeface="Times New Roman"/>
                <a:cs typeface="Times New Roman"/>
              </a:rPr>
              <a:t>minori </a:t>
            </a:r>
            <a:r>
              <a:rPr sz="1200" spc="-5" dirty="0">
                <a:latin typeface="Times New Roman"/>
                <a:cs typeface="Times New Roman"/>
              </a:rPr>
              <a:t>che al </a:t>
            </a:r>
            <a:r>
              <a:rPr sz="1200" dirty="0">
                <a:latin typeface="Times New Roman"/>
                <a:cs typeface="Times New Roman"/>
              </a:rPr>
              <a:t>nord.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gruppo </a:t>
            </a:r>
            <a:r>
              <a:rPr sz="1200" spc="-5" dirty="0">
                <a:latin typeface="Times New Roman"/>
                <a:cs typeface="Times New Roman"/>
              </a:rPr>
              <a:t>assorbì anche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considerevole quantità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sangue sangik secondario 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Sahariani.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ramo meridionale </a:t>
            </a:r>
            <a:r>
              <a:rPr sz="1200" dirty="0">
                <a:latin typeface="Times New Roman"/>
                <a:cs typeface="Times New Roman"/>
              </a:rPr>
              <a:t>della razza </a:t>
            </a:r>
            <a:r>
              <a:rPr sz="1200" spc="-5" dirty="0">
                <a:latin typeface="Times New Roman"/>
                <a:cs typeface="Times New Roman"/>
              </a:rPr>
              <a:t>bianca  ricevette </a:t>
            </a:r>
            <a:r>
              <a:rPr sz="1200" dirty="0">
                <a:latin typeface="Times New Roman"/>
                <a:cs typeface="Times New Roman"/>
              </a:rPr>
              <a:t>l’infusione di forti elementi anditi provenienti dal </a:t>
            </a:r>
            <a:r>
              <a:rPr sz="1200" spc="-5" dirty="0">
                <a:latin typeface="Times New Roman"/>
                <a:cs typeface="Times New Roman"/>
              </a:rPr>
              <a:t>Mediterraneo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51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(898.4) 80:9.9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regioni costiere del Mediterraneo, tuttavia,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fortemente </a:t>
            </a:r>
            <a:r>
              <a:rPr sz="1200" spc="-5" dirty="0">
                <a:latin typeface="Times New Roman"/>
                <a:cs typeface="Times New Roman"/>
              </a:rPr>
              <a:t>permeate dagli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tempo  </a:t>
            </a:r>
            <a:r>
              <a:rPr sz="1200" spc="-5" dirty="0">
                <a:latin typeface="Times New Roman"/>
                <a:cs typeface="Times New Roman"/>
              </a:rPr>
              <a:t>delle grandi invasioni </a:t>
            </a:r>
            <a:r>
              <a:rPr sz="1200" dirty="0">
                <a:latin typeface="Times New Roman"/>
                <a:cs typeface="Times New Roman"/>
              </a:rPr>
              <a:t>nomadi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2.500 a.C.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trasporto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commercio </a:t>
            </a:r>
            <a:r>
              <a:rPr sz="1200" dirty="0">
                <a:latin typeface="Times New Roman"/>
                <a:cs typeface="Times New Roman"/>
              </a:rPr>
              <a:t>per via di </a:t>
            </a:r>
            <a:r>
              <a:rPr sz="1200" spc="-5" dirty="0">
                <a:latin typeface="Times New Roman"/>
                <a:cs typeface="Times New Roman"/>
              </a:rPr>
              <a:t>terra furono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interrotti  durante questi secoli </a:t>
            </a:r>
            <a:r>
              <a:rPr sz="1200" dirty="0">
                <a:latin typeface="Times New Roman"/>
                <a:cs typeface="Times New Roman"/>
              </a:rPr>
              <a:t>in cui i nomadi </a:t>
            </a:r>
            <a:r>
              <a:rPr sz="1200" spc="-5" dirty="0">
                <a:latin typeface="Times New Roman"/>
                <a:cs typeface="Times New Roman"/>
              </a:rPr>
              <a:t>invasero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distretti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Mediterraneo </a:t>
            </a:r>
            <a:r>
              <a:rPr sz="1200" dirty="0">
                <a:latin typeface="Times New Roman"/>
                <a:cs typeface="Times New Roman"/>
              </a:rPr>
              <a:t>orientale.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interferenza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trasporti </a:t>
            </a:r>
            <a:r>
              <a:rPr sz="1200" dirty="0">
                <a:latin typeface="Times New Roman"/>
                <a:cs typeface="Times New Roman"/>
              </a:rPr>
              <a:t>per via di terra portò alla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espansione </a:t>
            </a:r>
            <a:r>
              <a:rPr sz="1200" spc="-5" dirty="0">
                <a:latin typeface="Times New Roman"/>
                <a:cs typeface="Times New Roman"/>
              </a:rPr>
              <a:t>del traffico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commercio marittimi;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commercio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mare  </a:t>
            </a:r>
            <a:r>
              <a:rPr sz="1200" spc="-5" dirty="0">
                <a:latin typeface="Times New Roman"/>
                <a:cs typeface="Times New Roman"/>
              </a:rPr>
              <a:t>nel Mediterraneo </a:t>
            </a:r>
            <a:r>
              <a:rPr sz="1200" dirty="0">
                <a:latin typeface="Times New Roman"/>
                <a:cs typeface="Times New Roman"/>
              </a:rPr>
              <a:t>era in piena </a:t>
            </a:r>
            <a:r>
              <a:rPr sz="1200" spc="-5" dirty="0">
                <a:latin typeface="Times New Roman"/>
                <a:cs typeface="Times New Roman"/>
              </a:rPr>
              <a:t>attività circa quattromilacinquecento </a:t>
            </a:r>
            <a:r>
              <a:rPr sz="1200" dirty="0">
                <a:latin typeface="Times New Roman"/>
                <a:cs typeface="Times New Roman"/>
              </a:rPr>
              <a:t>anni fa. 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del traffico marittimo 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all’improvvisa espansione dei discendenti degli Anditi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territorio costiero del </a:t>
            </a:r>
            <a:r>
              <a:rPr sz="1200" dirty="0">
                <a:latin typeface="Times New Roman"/>
                <a:cs typeface="Times New Roman"/>
              </a:rPr>
              <a:t>bacino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mediterraneo.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324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5524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(898.5) 80:9.10 </a:t>
            </a:r>
            <a:r>
              <a:rPr sz="1200" spc="-5" dirty="0">
                <a:latin typeface="Times New Roman"/>
                <a:cs typeface="Times New Roman"/>
              </a:rPr>
              <a:t>Queste mescolanze </a:t>
            </a:r>
            <a:r>
              <a:rPr sz="1200" dirty="0">
                <a:latin typeface="Times New Roman"/>
                <a:cs typeface="Times New Roman"/>
              </a:rPr>
              <a:t>razziali </a:t>
            </a:r>
            <a:r>
              <a:rPr sz="1200" spc="-5" dirty="0">
                <a:latin typeface="Times New Roman"/>
                <a:cs typeface="Times New Roman"/>
              </a:rPr>
              <a:t>posero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fondamenta 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europea </a:t>
            </a:r>
            <a:r>
              <a:rPr sz="1200" dirty="0">
                <a:latin typeface="Times New Roman"/>
                <a:cs typeface="Times New Roman"/>
              </a:rPr>
              <a:t>meridionale, la più mista di </a:t>
            </a:r>
            <a:r>
              <a:rPr sz="1200" spc="-5" dirty="0">
                <a:latin typeface="Times New Roman"/>
                <a:cs typeface="Times New Roman"/>
              </a:rPr>
              <a:t>tutte. </a:t>
            </a:r>
            <a:r>
              <a:rPr sz="1200" dirty="0">
                <a:latin typeface="Times New Roman"/>
                <a:cs typeface="Times New Roman"/>
              </a:rPr>
              <a:t>E  da tale epoca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razza ha subito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ulteriori </a:t>
            </a:r>
            <a:r>
              <a:rPr sz="1200" spc="-5" dirty="0">
                <a:latin typeface="Times New Roman"/>
                <a:cs typeface="Times New Roman"/>
              </a:rPr>
              <a:t>mescolanze,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 con </a:t>
            </a:r>
            <a:r>
              <a:rPr sz="1200" dirty="0">
                <a:latin typeface="Times New Roman"/>
                <a:cs typeface="Times New Roman"/>
              </a:rPr>
              <a:t>i popoli blu-gialli-anditi  </a:t>
            </a:r>
            <a:r>
              <a:rPr sz="1200" spc="-5" dirty="0">
                <a:latin typeface="Times New Roman"/>
                <a:cs typeface="Times New Roman"/>
              </a:rPr>
              <a:t>d’Arabia. Questa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mediterranea è,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fatto,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mescolata con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circostanti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essere praticamente  indistinguibile come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separato,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piccoli, </a:t>
            </a:r>
            <a:r>
              <a:rPr sz="1200" dirty="0">
                <a:latin typeface="Times New Roman"/>
                <a:cs typeface="Times New Roman"/>
              </a:rPr>
              <a:t>a testa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bruni.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5988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(898.6) 80:9.11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Anditi, </a:t>
            </a:r>
            <a:r>
              <a:rPr sz="1200" spc="-5" dirty="0">
                <a:latin typeface="Times New Roman"/>
                <a:cs typeface="Times New Roman"/>
              </a:rPr>
              <a:t>attraverso guerre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matrimoni, </a:t>
            </a:r>
            <a:r>
              <a:rPr sz="1200" dirty="0">
                <a:latin typeface="Times New Roman"/>
                <a:cs typeface="Times New Roman"/>
              </a:rPr>
              <a:t>eliminarono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blu, ma </a:t>
            </a:r>
            <a:r>
              <a:rPr sz="1200" spc="-5" dirty="0">
                <a:latin typeface="Times New Roman"/>
                <a:cs typeface="Times New Roman"/>
              </a:rPr>
              <a:t>nel sud costoro  sopravvissero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numero maggiore.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Baschi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Berberi rappresentano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di due </a:t>
            </a:r>
            <a:r>
              <a:rPr sz="1200" spc="-5" dirty="0">
                <a:latin typeface="Times New Roman"/>
                <a:cs typeface="Times New Roman"/>
              </a:rPr>
              <a:t>rami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razza,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questi popoli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totalmente mescolati con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Sahariani.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3416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(898.7) 80:9.12 </a:t>
            </a:r>
            <a:r>
              <a:rPr sz="1200" spc="-5" dirty="0">
                <a:latin typeface="Times New Roman"/>
                <a:cs typeface="Times New Roman"/>
              </a:rPr>
              <a:t>Tale era </a:t>
            </a:r>
            <a:r>
              <a:rPr sz="1200" dirty="0">
                <a:latin typeface="Times New Roman"/>
                <a:cs typeface="Times New Roman"/>
              </a:rPr>
              <a:t>il quadro </a:t>
            </a:r>
            <a:r>
              <a:rPr sz="1200" spc="-5" dirty="0">
                <a:latin typeface="Times New Roman"/>
                <a:cs typeface="Times New Roman"/>
              </a:rPr>
              <a:t>della mescolanza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offerto dall’Europa centrale </a:t>
            </a:r>
            <a:r>
              <a:rPr sz="1200" dirty="0">
                <a:latin typeface="Times New Roman"/>
                <a:cs typeface="Times New Roman"/>
              </a:rPr>
              <a:t>circa 3.000 </a:t>
            </a:r>
            <a:r>
              <a:rPr sz="1200" spc="-5" dirty="0">
                <a:latin typeface="Times New Roman"/>
                <a:cs typeface="Times New Roman"/>
              </a:rPr>
              <a:t>anni a.C. Nonostante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parziale  fallimento adamico, </a:t>
            </a:r>
            <a:r>
              <a:rPr sz="1200" dirty="0">
                <a:latin typeface="Times New Roman"/>
                <a:cs typeface="Times New Roman"/>
              </a:rPr>
              <a:t>i tipi </a:t>
            </a:r>
            <a:r>
              <a:rPr sz="1200" spc="-5" dirty="0">
                <a:latin typeface="Times New Roman"/>
                <a:cs typeface="Times New Roman"/>
              </a:rPr>
              <a:t>superiori si erano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incrociati.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(898.8) 80:9.13 </a:t>
            </a:r>
            <a:r>
              <a:rPr sz="1200" spc="-5" dirty="0">
                <a:latin typeface="Times New Roman"/>
                <a:cs typeface="Times New Roman"/>
              </a:rPr>
              <a:t>Questi erano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all’Età della </a:t>
            </a:r>
            <a:r>
              <a:rPr sz="1200" dirty="0">
                <a:latin typeface="Times New Roman"/>
                <a:cs typeface="Times New Roman"/>
              </a:rPr>
              <a:t>Pietra </a:t>
            </a:r>
            <a:r>
              <a:rPr sz="1200" spc="-5" dirty="0">
                <a:latin typeface="Times New Roman"/>
                <a:cs typeface="Times New Roman"/>
              </a:rPr>
              <a:t>si sovrapponeva </a:t>
            </a:r>
            <a:r>
              <a:rPr sz="1200" dirty="0">
                <a:latin typeface="Times New Roman"/>
                <a:cs typeface="Times New Roman"/>
              </a:rPr>
              <a:t>l’incombente Età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Bronzo.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Scandinavia c’era </a:t>
            </a:r>
            <a:r>
              <a:rPr sz="1200" dirty="0">
                <a:latin typeface="Times New Roman"/>
                <a:cs typeface="Times New Roman"/>
              </a:rPr>
              <a:t>l’Età  </a:t>
            </a:r>
            <a:r>
              <a:rPr sz="1200" spc="-5" dirty="0">
                <a:latin typeface="Times New Roman"/>
                <a:cs typeface="Times New Roman"/>
              </a:rPr>
              <a:t>del Bronzo associata al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della madre. Nella Francia </a:t>
            </a:r>
            <a:r>
              <a:rPr sz="1200" dirty="0">
                <a:latin typeface="Times New Roman"/>
                <a:cs typeface="Times New Roman"/>
              </a:rPr>
              <a:t>meridionale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Spagna c’era </a:t>
            </a:r>
            <a:r>
              <a:rPr sz="1200" dirty="0">
                <a:latin typeface="Times New Roman"/>
                <a:cs typeface="Times New Roman"/>
              </a:rPr>
              <a:t>l’Età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Pietra </a:t>
            </a:r>
            <a:r>
              <a:rPr sz="1200" spc="-5" dirty="0">
                <a:latin typeface="Times New Roman"/>
                <a:cs typeface="Times New Roman"/>
              </a:rPr>
              <a:t>associata al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del sole.  Questo </a:t>
            </a:r>
            <a:r>
              <a:rPr sz="1200" dirty="0">
                <a:latin typeface="Times New Roman"/>
                <a:cs typeface="Times New Roman"/>
              </a:rPr>
              <a:t>fu il tempo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costruzione </a:t>
            </a:r>
            <a:r>
              <a:rPr sz="1200" spc="-5" dirty="0">
                <a:latin typeface="Times New Roman"/>
                <a:cs typeface="Times New Roman"/>
              </a:rPr>
              <a:t>dei templi </a:t>
            </a:r>
            <a:r>
              <a:rPr sz="1200" dirty="0">
                <a:latin typeface="Times New Roman"/>
                <a:cs typeface="Times New Roman"/>
              </a:rPr>
              <a:t>del sole </a:t>
            </a:r>
            <a:r>
              <a:rPr sz="1200" spc="-5" dirty="0">
                <a:latin typeface="Times New Roman"/>
                <a:cs typeface="Times New Roman"/>
              </a:rPr>
              <a:t>circolari </a:t>
            </a:r>
            <a:r>
              <a:rPr sz="1200" dirty="0">
                <a:latin typeface="Times New Roman"/>
                <a:cs typeface="Times New Roman"/>
              </a:rPr>
              <a:t>e senza tetto.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bianche </a:t>
            </a:r>
            <a:r>
              <a:rPr sz="1200" dirty="0">
                <a:latin typeface="Times New Roman"/>
                <a:cs typeface="Times New Roman"/>
              </a:rPr>
              <a:t>europee </a:t>
            </a:r>
            <a:r>
              <a:rPr sz="1200" spc="-5" dirty="0">
                <a:latin typeface="Times New Roman"/>
                <a:cs typeface="Times New Roman"/>
              </a:rPr>
              <a:t>erano costruttrici energiche  che provavano </a:t>
            </a:r>
            <a:r>
              <a:rPr sz="1200" dirty="0">
                <a:latin typeface="Times New Roman"/>
                <a:cs typeface="Times New Roman"/>
              </a:rPr>
              <a:t>piacere nel rizzare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pietre in </a:t>
            </a:r>
            <a:r>
              <a:rPr sz="1200" spc="-5" dirty="0">
                <a:latin typeface="Times New Roman"/>
                <a:cs typeface="Times New Roman"/>
              </a:rPr>
              <a:t>omaggio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sole, come fecero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i loro discendenti a </a:t>
            </a:r>
            <a:r>
              <a:rPr sz="1200" spc="-5" dirty="0">
                <a:latin typeface="Times New Roman"/>
                <a:cs typeface="Times New Roman"/>
              </a:rPr>
              <a:t>Stonehenge.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moda  </a:t>
            </a:r>
            <a:r>
              <a:rPr sz="1200" spc="-5" dirty="0">
                <a:latin typeface="Times New Roman"/>
                <a:cs typeface="Times New Roman"/>
              </a:rPr>
              <a:t>dell’adorazione del sole </a:t>
            </a:r>
            <a:r>
              <a:rPr sz="1200" dirty="0">
                <a:latin typeface="Times New Roman"/>
                <a:cs typeface="Times New Roman"/>
              </a:rPr>
              <a:t>indica </a:t>
            </a:r>
            <a:r>
              <a:rPr sz="1200" spc="-5" dirty="0">
                <a:latin typeface="Times New Roman"/>
                <a:cs typeface="Times New Roman"/>
              </a:rPr>
              <a:t>che questo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grande periodo </a:t>
            </a:r>
            <a:r>
              <a:rPr sz="1200" dirty="0">
                <a:latin typeface="Times New Roman"/>
                <a:cs typeface="Times New Roman"/>
              </a:rPr>
              <a:t>di agricoltura </a:t>
            </a:r>
            <a:r>
              <a:rPr sz="1200" spc="-5" dirty="0">
                <a:latin typeface="Times New Roman"/>
                <a:cs typeface="Times New Roman"/>
              </a:rPr>
              <a:t>nell’Europa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meridionale.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050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(899.1) 80:9.14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superstizioni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relativamente </a:t>
            </a:r>
            <a:r>
              <a:rPr sz="1200" spc="-5" dirty="0">
                <a:latin typeface="Times New Roman"/>
                <a:cs typeface="Times New Roman"/>
              </a:rPr>
              <a:t>recente </a:t>
            </a:r>
            <a:r>
              <a:rPr sz="1200" dirty="0">
                <a:latin typeface="Times New Roman"/>
                <a:cs typeface="Times New Roman"/>
              </a:rPr>
              <a:t>di adorazione </a:t>
            </a:r>
            <a:r>
              <a:rPr sz="1200" spc="-5" dirty="0">
                <a:latin typeface="Times New Roman"/>
                <a:cs typeface="Times New Roman"/>
              </a:rPr>
              <a:t>del sole persistono ancora aggi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credenze  popolari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Bretagna. Benché </a:t>
            </a:r>
            <a:r>
              <a:rPr sz="1200" dirty="0">
                <a:latin typeface="Times New Roman"/>
                <a:cs typeface="Times New Roman"/>
              </a:rPr>
              <a:t>cristianizzati da più di </a:t>
            </a:r>
            <a:r>
              <a:rPr sz="1200" spc="-5" dirty="0">
                <a:latin typeface="Times New Roman"/>
                <a:cs typeface="Times New Roman"/>
              </a:rPr>
              <a:t>millecinquecento </a:t>
            </a:r>
            <a:r>
              <a:rPr sz="1200" dirty="0">
                <a:latin typeface="Times New Roman"/>
                <a:cs typeface="Times New Roman"/>
              </a:rPr>
              <a:t>anni, questi </a:t>
            </a:r>
            <a:r>
              <a:rPr sz="1200" spc="-5" dirty="0">
                <a:latin typeface="Times New Roman"/>
                <a:cs typeface="Times New Roman"/>
              </a:rPr>
              <a:t>Bretoni conservano </a:t>
            </a:r>
            <a:r>
              <a:rPr sz="1200" dirty="0">
                <a:latin typeface="Times New Roman"/>
                <a:cs typeface="Times New Roman"/>
              </a:rPr>
              <a:t>ancora degli amuleti  </a:t>
            </a:r>
            <a:r>
              <a:rPr sz="1200" spc="-5" dirty="0">
                <a:latin typeface="Times New Roman"/>
                <a:cs typeface="Times New Roman"/>
              </a:rPr>
              <a:t>dell’Età della </a:t>
            </a:r>
            <a:r>
              <a:rPr sz="1200" dirty="0">
                <a:latin typeface="Times New Roman"/>
                <a:cs typeface="Times New Roman"/>
              </a:rPr>
              <a:t>Pietra per </a:t>
            </a:r>
            <a:r>
              <a:rPr sz="1200" spc="-5" dirty="0">
                <a:latin typeface="Times New Roman"/>
                <a:cs typeface="Times New Roman"/>
              </a:rPr>
              <a:t>allontanare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malocchio.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conservano ancora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“pietre </a:t>
            </a:r>
            <a:r>
              <a:rPr sz="1200" dirty="0">
                <a:latin typeface="Times New Roman"/>
                <a:cs typeface="Times New Roman"/>
              </a:rPr>
              <a:t>del tuono” sul </a:t>
            </a:r>
            <a:r>
              <a:rPr sz="1200" spc="-5" dirty="0">
                <a:latin typeface="Times New Roman"/>
                <a:cs typeface="Times New Roman"/>
              </a:rPr>
              <a:t>loro camino per </a:t>
            </a:r>
            <a:r>
              <a:rPr sz="1200" dirty="0">
                <a:latin typeface="Times New Roman"/>
                <a:cs typeface="Times New Roman"/>
              </a:rPr>
              <a:t>proteggersi  </a:t>
            </a:r>
            <a:r>
              <a:rPr sz="1200" spc="-5" dirty="0">
                <a:latin typeface="Times New Roman"/>
                <a:cs typeface="Times New Roman"/>
              </a:rPr>
              <a:t>dalla folgore.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Bretoni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mai mescolati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Nordici scandinavi. Essi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superstiti </a:t>
            </a:r>
            <a:r>
              <a:rPr sz="1200" dirty="0">
                <a:latin typeface="Times New Roman"/>
                <a:cs typeface="Times New Roman"/>
              </a:rPr>
              <a:t>degli abitanti </a:t>
            </a:r>
            <a:r>
              <a:rPr sz="1200" spc="-5" dirty="0">
                <a:latin typeface="Times New Roman"/>
                <a:cs typeface="Times New Roman"/>
              </a:rPr>
              <a:t>originali </a:t>
            </a:r>
            <a:r>
              <a:rPr sz="1200" dirty="0">
                <a:latin typeface="Times New Roman"/>
                <a:cs typeface="Times New Roman"/>
              </a:rPr>
              <a:t>andoniti  </a:t>
            </a:r>
            <a:r>
              <a:rPr sz="1200" spc="-5" dirty="0">
                <a:latin typeface="Times New Roman"/>
                <a:cs typeface="Times New Roman"/>
              </a:rPr>
              <a:t>dell’Europa occidentale, mescolati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stirpe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mediterranea.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6730" cy="23164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981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(899.2) 80:9.15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sbagliato pretendere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classificare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bianchi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Nordici, Alpini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Mediterranei.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sono state nell’insieme  troppe mescolanze </a:t>
            </a:r>
            <a:r>
              <a:rPr sz="1200" dirty="0">
                <a:latin typeface="Times New Roman"/>
                <a:cs typeface="Times New Roman"/>
              </a:rPr>
              <a:t>per consentire un tale </a:t>
            </a:r>
            <a:r>
              <a:rPr sz="1200" spc="-5" dirty="0">
                <a:latin typeface="Times New Roman"/>
                <a:cs typeface="Times New Roman"/>
              </a:rPr>
              <a:t>raggruppamento.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fu una divisione </a:t>
            </a:r>
            <a:r>
              <a:rPr sz="1200" spc="-5" dirty="0">
                <a:latin typeface="Times New Roman"/>
                <a:cs typeface="Times New Roman"/>
              </a:rPr>
              <a:t>abbastanza ben definita </a:t>
            </a:r>
            <a:r>
              <a:rPr sz="1200" dirty="0">
                <a:latin typeface="Times New Roman"/>
                <a:cs typeface="Times New Roman"/>
              </a:rPr>
              <a:t>della  razza </a:t>
            </a:r>
            <a:r>
              <a:rPr sz="1200" spc="-5" dirty="0">
                <a:latin typeface="Times New Roman"/>
                <a:cs typeface="Times New Roman"/>
              </a:rPr>
              <a:t>bianca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classi, ma da </a:t>
            </a:r>
            <a:r>
              <a:rPr sz="1200" spc="-5" dirty="0">
                <a:latin typeface="Times New Roman"/>
                <a:cs typeface="Times New Roman"/>
              </a:rPr>
              <a:t>allora si </a:t>
            </a:r>
            <a:r>
              <a:rPr sz="1200" dirty="0">
                <a:latin typeface="Times New Roman"/>
                <a:cs typeface="Times New Roman"/>
              </a:rPr>
              <a:t>sono prodotte </a:t>
            </a:r>
            <a:r>
              <a:rPr sz="1200" spc="-5" dirty="0">
                <a:latin typeface="Times New Roman"/>
                <a:cs typeface="Times New Roman"/>
              </a:rPr>
              <a:t>delle mescolanze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estese </a:t>
            </a:r>
            <a:r>
              <a:rPr sz="1200" dirty="0">
                <a:latin typeface="Times New Roman"/>
                <a:cs typeface="Times New Roman"/>
              </a:rPr>
              <a:t>e non è più possibile </a:t>
            </a:r>
            <a:r>
              <a:rPr sz="1200" spc="-5" dirty="0">
                <a:latin typeface="Times New Roman"/>
                <a:cs typeface="Times New Roman"/>
              </a:rPr>
              <a:t>identificare </a:t>
            </a:r>
            <a:r>
              <a:rPr sz="1200" spc="5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distinzioni 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certa chiarezza. Anche </a:t>
            </a:r>
            <a:r>
              <a:rPr sz="1200" dirty="0">
                <a:latin typeface="Times New Roman"/>
                <a:cs typeface="Times New Roman"/>
              </a:rPr>
              <a:t>nel 3.000 </a:t>
            </a:r>
            <a:r>
              <a:rPr sz="1200" spc="-5" dirty="0">
                <a:latin typeface="Times New Roman"/>
                <a:cs typeface="Times New Roman"/>
              </a:rPr>
              <a:t>a.C. gli antichi gruppi sociali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un’unica razza più di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non lo  </a:t>
            </a:r>
            <a:r>
              <a:rPr sz="1200" spc="-5" dirty="0">
                <a:latin typeface="Times New Roman"/>
                <a:cs typeface="Times New Roman"/>
              </a:rPr>
              <a:t>sono gli attuali abitanti dell’America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(899.3) 80:9.16 </a:t>
            </a:r>
            <a:r>
              <a:rPr sz="1200" spc="-5" dirty="0">
                <a:latin typeface="Times New Roman"/>
                <a:cs typeface="Times New Roman"/>
              </a:rPr>
              <a:t>Questa cultura europea continuò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crescere ed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spc="5" dirty="0">
                <a:latin typeface="Times New Roman"/>
                <a:cs typeface="Times New Roman"/>
              </a:rPr>
              <a:t>misura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mescolarsi </a:t>
            </a:r>
            <a:r>
              <a:rPr sz="1200" dirty="0">
                <a:latin typeface="Times New Roman"/>
                <a:cs typeface="Times New Roman"/>
              </a:rPr>
              <a:t>per cinquemila </a:t>
            </a:r>
            <a:r>
              <a:rPr sz="1200" spc="-5" dirty="0">
                <a:latin typeface="Times New Roman"/>
                <a:cs typeface="Times New Roman"/>
              </a:rPr>
              <a:t>anni.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barriera delle  lingue impedì </a:t>
            </a:r>
            <a:r>
              <a:rPr sz="1200" dirty="0">
                <a:latin typeface="Times New Roman"/>
                <a:cs typeface="Times New Roman"/>
              </a:rPr>
              <a:t>il totale </a:t>
            </a:r>
            <a:r>
              <a:rPr sz="1200" spc="-5" dirty="0">
                <a:latin typeface="Times New Roman"/>
                <a:cs typeface="Times New Roman"/>
              </a:rPr>
              <a:t>interscambio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varie </a:t>
            </a:r>
            <a:r>
              <a:rPr sz="1200" dirty="0">
                <a:latin typeface="Times New Roman"/>
                <a:cs typeface="Times New Roman"/>
              </a:rPr>
              <a:t>nazioni </a:t>
            </a:r>
            <a:r>
              <a:rPr sz="1200" spc="-5" dirty="0">
                <a:latin typeface="Times New Roman"/>
                <a:cs typeface="Times New Roman"/>
              </a:rPr>
              <a:t>occidentali.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secolo scorso questa cultura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migliore  </a:t>
            </a:r>
            <a:r>
              <a:rPr sz="1200" spc="-5" dirty="0">
                <a:latin typeface="Times New Roman"/>
                <a:cs typeface="Times New Roman"/>
              </a:rPr>
              <a:t>occasione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mescolarsi nella </a:t>
            </a:r>
            <a:r>
              <a:rPr sz="1200" dirty="0">
                <a:latin typeface="Times New Roman"/>
                <a:cs typeface="Times New Roman"/>
              </a:rPr>
              <a:t>popolazione </a:t>
            </a:r>
            <a:r>
              <a:rPr sz="1200" spc="-5" dirty="0">
                <a:latin typeface="Times New Roman"/>
                <a:cs typeface="Times New Roman"/>
              </a:rPr>
              <a:t>cosmopolita dell’America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Nord.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continente sarà </a:t>
            </a:r>
            <a:r>
              <a:rPr sz="1200" dirty="0">
                <a:latin typeface="Times New Roman"/>
                <a:cs typeface="Times New Roman"/>
              </a:rPr>
              <a:t>determinato  </a:t>
            </a:r>
            <a:r>
              <a:rPr sz="1200" spc="-5" dirty="0">
                <a:latin typeface="Times New Roman"/>
                <a:cs typeface="Times New Roman"/>
              </a:rPr>
              <a:t>dalla qualità dei fattori </a:t>
            </a:r>
            <a:r>
              <a:rPr sz="1200" dirty="0">
                <a:latin typeface="Times New Roman"/>
                <a:cs typeface="Times New Roman"/>
              </a:rPr>
              <a:t>razziali che </a:t>
            </a:r>
            <a:r>
              <a:rPr sz="1200" spc="-5" dirty="0">
                <a:latin typeface="Times New Roman"/>
                <a:cs typeface="Times New Roman"/>
              </a:rPr>
              <a:t>potranno entrare nelle sue popolazioni presenti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future, come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livello di cultura sociale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sarà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mantenuto.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(899.4) 80:9.17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Arcangelo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62483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81: </a:t>
            </a:r>
            <a:r>
              <a:rPr spc="-5" dirty="0"/>
              <a:t>Lo sviluppo </a:t>
            </a:r>
            <a:r>
              <a:rPr spc="-10" dirty="0"/>
              <a:t>della </a:t>
            </a:r>
            <a:r>
              <a:rPr spc="-5" dirty="0"/>
              <a:t>civiltà</a:t>
            </a:r>
            <a:r>
              <a:rPr spc="10" dirty="0"/>
              <a:t> </a:t>
            </a:r>
            <a:r>
              <a:rPr spc="-5" dirty="0"/>
              <a:t>moderna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65465" cy="36080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(900.1) 81:0.1 </a:t>
            </a:r>
            <a:r>
              <a:rPr sz="1200" spc="-5" dirty="0">
                <a:latin typeface="Times New Roman"/>
                <a:cs typeface="Times New Roman"/>
              </a:rPr>
              <a:t>INDIPENDENTEMENTE dagli alti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bassi </a:t>
            </a:r>
            <a:r>
              <a:rPr sz="1200" dirty="0">
                <a:latin typeface="Times New Roman"/>
                <a:cs typeface="Times New Roman"/>
              </a:rPr>
              <a:t>dovuti </a:t>
            </a:r>
            <a:r>
              <a:rPr sz="1200" spc="-5" dirty="0">
                <a:latin typeface="Times New Roman"/>
                <a:cs typeface="Times New Roman"/>
              </a:rPr>
              <a:t>al fallimento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progettati </a:t>
            </a:r>
            <a:r>
              <a:rPr sz="1200" dirty="0">
                <a:latin typeface="Times New Roman"/>
                <a:cs typeface="Times New Roman"/>
              </a:rPr>
              <a:t>piani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miglioramento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 missioni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Adamo, l’evoluzione organica fondamentale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continuò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portare avanti </a:t>
            </a:r>
            <a:r>
              <a:rPr sz="1200" dirty="0">
                <a:latin typeface="Times New Roman"/>
                <a:cs typeface="Times New Roman"/>
              </a:rPr>
              <a:t>le razze sulla  </a:t>
            </a:r>
            <a:r>
              <a:rPr sz="1200" spc="-5" dirty="0">
                <a:latin typeface="Times New Roman"/>
                <a:cs typeface="Times New Roman"/>
              </a:rPr>
              <a:t>scala del progresso </a:t>
            </a:r>
            <a:r>
              <a:rPr sz="1200" dirty="0">
                <a:latin typeface="Times New Roman"/>
                <a:cs typeface="Times New Roman"/>
              </a:rPr>
              <a:t>umano e </a:t>
            </a:r>
            <a:r>
              <a:rPr sz="1200" spc="-5" dirty="0">
                <a:latin typeface="Times New Roman"/>
                <a:cs typeface="Times New Roman"/>
              </a:rPr>
              <a:t>dello sviluppo razziale. L’evoluzione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ritardata, </a:t>
            </a:r>
            <a:r>
              <a:rPr sz="1200" dirty="0">
                <a:latin typeface="Times New Roman"/>
                <a:cs typeface="Times New Roman"/>
              </a:rPr>
              <a:t>ma non può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arrestata.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(900.2) 81:0.2 </a:t>
            </a:r>
            <a:r>
              <a:rPr sz="1200" spc="-5" dirty="0">
                <a:latin typeface="Times New Roman"/>
                <a:cs typeface="Times New Roman"/>
              </a:rPr>
              <a:t>L’influenza </a:t>
            </a:r>
            <a:r>
              <a:rPr sz="1200" dirty="0">
                <a:latin typeface="Times New Roman"/>
                <a:cs typeface="Times New Roman"/>
              </a:rPr>
              <a:t>della razza </a:t>
            </a:r>
            <a:r>
              <a:rPr sz="1200" spc="-5" dirty="0">
                <a:latin typeface="Times New Roman"/>
                <a:cs typeface="Times New Roman"/>
              </a:rPr>
              <a:t>viola, sebbene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misura minore di quanto </a:t>
            </a:r>
            <a:r>
              <a:rPr sz="1200" spc="-5" dirty="0">
                <a:latin typeface="Times New Roman"/>
                <a:cs typeface="Times New Roman"/>
              </a:rPr>
              <a:t>fosse stato previsto,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prodotto un’avanzata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 marR="13271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civiltà che, dai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superato </a:t>
            </a:r>
            <a:r>
              <a:rPr sz="1200" dirty="0">
                <a:latin typeface="Times New Roman"/>
                <a:cs typeface="Times New Roman"/>
              </a:rPr>
              <a:t>di gran lunga 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dell’umanità in tutta la </a:t>
            </a:r>
            <a:r>
              <a:rPr sz="1200" spc="-5" dirty="0">
                <a:latin typeface="Times New Roman"/>
                <a:cs typeface="Times New Roman"/>
              </a:rPr>
              <a:t>sua precedente esistenza </a:t>
            </a:r>
            <a:r>
              <a:rPr sz="1200" dirty="0">
                <a:latin typeface="Times New Roman"/>
                <a:cs typeface="Times New Roman"/>
              </a:rPr>
              <a:t>di quasi un  milione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culla della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civiltà</a:t>
            </a:r>
            <a:endParaRPr sz="1600">
              <a:latin typeface="Times New Roman"/>
              <a:cs typeface="Times New Roman"/>
            </a:endParaRPr>
          </a:p>
          <a:p>
            <a:pPr marL="76200" marR="109220">
              <a:lnSpc>
                <a:spcPct val="95400"/>
              </a:lnSpc>
              <a:spcBef>
                <a:spcPts val="13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(900.3) 81:1.1 </a:t>
            </a:r>
            <a:r>
              <a:rPr sz="1200" spc="-5" dirty="0">
                <a:latin typeface="Times New Roman"/>
                <a:cs typeface="Times New Roman"/>
              </a:rPr>
              <a:t>Per circa trentacinquemila anni </a:t>
            </a:r>
            <a:r>
              <a:rPr sz="1200" dirty="0">
                <a:latin typeface="Times New Roman"/>
                <a:cs typeface="Times New Roman"/>
              </a:rPr>
              <a:t>dopo i tempi 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culla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 fu nell’Asia </a:t>
            </a:r>
            <a:r>
              <a:rPr sz="1200" dirty="0">
                <a:latin typeface="Times New Roman"/>
                <a:cs typeface="Times New Roman"/>
              </a:rPr>
              <a:t>sud-occidentale,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stendeva  </a:t>
            </a:r>
            <a:r>
              <a:rPr sz="1200" spc="-5" dirty="0">
                <a:latin typeface="Times New Roman"/>
                <a:cs typeface="Times New Roman"/>
              </a:rPr>
              <a:t>dalla valle del Nilo verso est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leggermente verso </a:t>
            </a:r>
            <a:r>
              <a:rPr sz="1200" dirty="0">
                <a:latin typeface="Times New Roman"/>
                <a:cs typeface="Times New Roman"/>
              </a:rPr>
              <a:t>nord, </a:t>
            </a:r>
            <a:r>
              <a:rPr sz="1200" spc="-5" dirty="0">
                <a:latin typeface="Times New Roman"/>
                <a:cs typeface="Times New Roman"/>
              </a:rPr>
              <a:t>attraverso l’Arabia settentrionale </a:t>
            </a:r>
            <a:r>
              <a:rPr sz="1200" dirty="0">
                <a:latin typeface="Times New Roman"/>
                <a:cs typeface="Times New Roman"/>
              </a:rPr>
              <a:t>e la Mesopotamia,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Turkestan.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i="1" spc="-5" dirty="0">
                <a:latin typeface="Times New Roman"/>
                <a:cs typeface="Times New Roman"/>
              </a:rPr>
              <a:t>clima </a:t>
            </a:r>
            <a:r>
              <a:rPr sz="1200" dirty="0">
                <a:latin typeface="Times New Roman"/>
                <a:cs typeface="Times New Roman"/>
              </a:rPr>
              <a:t>fu il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determinante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l’istituzione </a:t>
            </a:r>
            <a:r>
              <a:rPr sz="1200" spc="-5" dirty="0">
                <a:latin typeface="Times New Roman"/>
                <a:cs typeface="Times New Roman"/>
              </a:rPr>
              <a:t>della civiltà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quest’area.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82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(900.4) 81:1.2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grandi cambiamenti climatici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geologici nell’Africa settentrionale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nell’Asia occidentale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misero fine alle  prime migrazioni degli </a:t>
            </a:r>
            <a:r>
              <a:rPr sz="1200" dirty="0">
                <a:latin typeface="Times New Roman"/>
                <a:cs typeface="Times New Roman"/>
              </a:rPr>
              <a:t>Adamiti, </a:t>
            </a:r>
            <a:r>
              <a:rPr sz="1200" spc="-5" dirty="0">
                <a:latin typeface="Times New Roman"/>
                <a:cs typeface="Times New Roman"/>
              </a:rPr>
              <a:t>sbarrando </a:t>
            </a:r>
            <a:r>
              <a:rPr sz="1200" dirty="0">
                <a:latin typeface="Times New Roman"/>
                <a:cs typeface="Times New Roman"/>
              </a:rPr>
              <a:t>loro il </a:t>
            </a:r>
            <a:r>
              <a:rPr sz="1200" spc="-5" dirty="0">
                <a:latin typeface="Times New Roman"/>
                <a:cs typeface="Times New Roman"/>
              </a:rPr>
              <a:t>passo verso </a:t>
            </a:r>
            <a:r>
              <a:rPr sz="1200" dirty="0">
                <a:latin typeface="Times New Roman"/>
                <a:cs typeface="Times New Roman"/>
              </a:rPr>
              <a:t>l’Europa a causa </a:t>
            </a:r>
            <a:r>
              <a:rPr sz="1200" spc="-5" dirty="0">
                <a:latin typeface="Times New Roman"/>
                <a:cs typeface="Times New Roman"/>
              </a:rPr>
              <a:t>dell’allargamento del Mediterraneo </a:t>
            </a:r>
            <a:r>
              <a:rPr sz="1200" dirty="0">
                <a:latin typeface="Times New Roman"/>
                <a:cs typeface="Times New Roman"/>
              </a:rPr>
              <a:t>e deviando il  flusso </a:t>
            </a:r>
            <a:r>
              <a:rPr sz="1200" spc="-5" dirty="0">
                <a:latin typeface="Times New Roman"/>
                <a:cs typeface="Times New Roman"/>
              </a:rPr>
              <a:t>delle migrazioni verso </a:t>
            </a:r>
            <a:r>
              <a:rPr sz="1200" dirty="0">
                <a:latin typeface="Times New Roman"/>
                <a:cs typeface="Times New Roman"/>
              </a:rPr>
              <a:t>il nord e </a:t>
            </a:r>
            <a:r>
              <a:rPr sz="1200" spc="-5" dirty="0">
                <a:latin typeface="Times New Roman"/>
                <a:cs typeface="Times New Roman"/>
              </a:rPr>
              <a:t>l’est </a:t>
            </a:r>
            <a:r>
              <a:rPr sz="1200" dirty="0">
                <a:latin typeface="Times New Roman"/>
                <a:cs typeface="Times New Roman"/>
              </a:rPr>
              <a:t>in direzione </a:t>
            </a:r>
            <a:r>
              <a:rPr sz="1200" spc="-5" dirty="0">
                <a:latin typeface="Times New Roman"/>
                <a:cs typeface="Times New Roman"/>
              </a:rPr>
              <a:t>del Turkestan. All’epoca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elevazioni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e  di </a:t>
            </a:r>
            <a:r>
              <a:rPr sz="1200" spc="-5" dirty="0">
                <a:latin typeface="Times New Roman"/>
                <a:cs typeface="Times New Roman"/>
              </a:rPr>
              <a:t>mutamenti climatici associati, circa </a:t>
            </a:r>
            <a:r>
              <a:rPr sz="1200" dirty="0">
                <a:latin typeface="Times New Roman"/>
                <a:cs typeface="Times New Roman"/>
              </a:rPr>
              <a:t>15.000 </a:t>
            </a:r>
            <a:r>
              <a:rPr sz="1200" spc="-5" dirty="0">
                <a:latin typeface="Times New Roman"/>
                <a:cs typeface="Times New Roman"/>
              </a:rPr>
              <a:t>anni a.C.,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era giunta ad </a:t>
            </a:r>
            <a:r>
              <a:rPr sz="1200" dirty="0">
                <a:latin typeface="Times New Roman"/>
                <a:cs typeface="Times New Roman"/>
              </a:rPr>
              <a:t>un punto di stallo </a:t>
            </a:r>
            <a:r>
              <a:rPr sz="1200" spc="-5" dirty="0">
                <a:latin typeface="Times New Roman"/>
                <a:cs typeface="Times New Roman"/>
              </a:rPr>
              <a:t>nel mondo intero, salvo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fermenti culturali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riserve </a:t>
            </a:r>
            <a:r>
              <a:rPr sz="1200" spc="-5" dirty="0">
                <a:latin typeface="Times New Roman"/>
                <a:cs typeface="Times New Roman"/>
              </a:rPr>
              <a:t>biologiche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Anditi, ancora chiusi dalle montagne dell’Asia ad </a:t>
            </a:r>
            <a:r>
              <a:rPr sz="1200" dirty="0">
                <a:latin typeface="Times New Roman"/>
                <a:cs typeface="Times New Roman"/>
              </a:rPr>
              <a:t>est e </a:t>
            </a:r>
            <a:r>
              <a:rPr sz="1200" spc="-5" dirty="0">
                <a:latin typeface="Times New Roman"/>
                <a:cs typeface="Times New Roman"/>
              </a:rPr>
              <a:t>dalle foreste </a:t>
            </a:r>
            <a:r>
              <a:rPr sz="1200" dirty="0">
                <a:latin typeface="Times New Roman"/>
                <a:cs typeface="Times New Roman"/>
              </a:rPr>
              <a:t>in espansione  </a:t>
            </a:r>
            <a:r>
              <a:rPr sz="1200" spc="-5" dirty="0">
                <a:latin typeface="Times New Roman"/>
                <a:cs typeface="Times New Roman"/>
              </a:rPr>
              <a:t>dell’Europa ad </a:t>
            </a:r>
            <a:r>
              <a:rPr sz="1200" dirty="0">
                <a:latin typeface="Times New Roman"/>
                <a:cs typeface="Times New Roman"/>
              </a:rPr>
              <a:t>ovest.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08761"/>
            <a:ext cx="8177530" cy="37039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59: </a:t>
            </a:r>
            <a:r>
              <a:rPr sz="2200" b="1" spc="-45" dirty="0">
                <a:solidFill>
                  <a:srgbClr val="933634"/>
                </a:solidFill>
                <a:latin typeface="Times New Roman"/>
                <a:cs typeface="Times New Roman"/>
              </a:rPr>
              <a:t>L’era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della vita marina su</a:t>
            </a:r>
            <a:r>
              <a:rPr sz="2200" b="1" spc="4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Urantia</a:t>
            </a:r>
            <a:endParaRPr sz="22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(672.1) 59:0.1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stimiamo </a:t>
            </a:r>
            <a:r>
              <a:rPr sz="1200" dirty="0">
                <a:latin typeface="Times New Roman"/>
                <a:cs typeface="Times New Roman"/>
              </a:rPr>
              <a:t>che la storia di Urantia sia </a:t>
            </a:r>
            <a:r>
              <a:rPr sz="1200" spc="-5" dirty="0">
                <a:latin typeface="Times New Roman"/>
                <a:cs typeface="Times New Roman"/>
              </a:rPr>
              <a:t>cominciata circa </a:t>
            </a:r>
            <a:r>
              <a:rPr sz="1200" dirty="0">
                <a:latin typeface="Times New Roman"/>
                <a:cs typeface="Times New Roman"/>
              </a:rPr>
              <a:t>un miliardo di anni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estenda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cinque ere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maggiori: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8801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(672.2) 59:0.2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L’era precedente </a:t>
            </a:r>
            <a:r>
              <a:rPr sz="1200" i="1" dirty="0">
                <a:latin typeface="Times New Roman"/>
                <a:cs typeface="Times New Roman"/>
              </a:rPr>
              <a:t>alla vita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quattrocentocinquanta </a:t>
            </a:r>
            <a:r>
              <a:rPr sz="1200" dirty="0">
                <a:latin typeface="Times New Roman"/>
                <a:cs typeface="Times New Roman"/>
              </a:rPr>
              <a:t>milioni di anni, </a:t>
            </a:r>
            <a:r>
              <a:rPr sz="1200" spc="-1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pianeta raggiunse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dimensione attuale fino </a:t>
            </a:r>
            <a:r>
              <a:rPr sz="1200" dirty="0">
                <a:latin typeface="Times New Roman"/>
                <a:cs typeface="Times New Roman"/>
              </a:rPr>
              <a:t>al momento </a:t>
            </a:r>
            <a:r>
              <a:rPr sz="1200" spc="-5" dirty="0">
                <a:latin typeface="Times New Roman"/>
                <a:cs typeface="Times New Roman"/>
              </a:rPr>
              <a:t>dell’istituzione della vita.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studiosi </a:t>
            </a:r>
            <a:r>
              <a:rPr sz="1200" dirty="0">
                <a:latin typeface="Times New Roman"/>
                <a:cs typeface="Times New Roman"/>
              </a:rPr>
              <a:t>hanno  </a:t>
            </a:r>
            <a:r>
              <a:rPr sz="1200" spc="-5" dirty="0">
                <a:latin typeface="Times New Roman"/>
                <a:cs typeface="Times New Roman"/>
              </a:rPr>
              <a:t>chiamato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periodo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Archeozoico.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7600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(672.3) 59:0.3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L’era degli </a:t>
            </a:r>
            <a:r>
              <a:rPr sz="1200" i="1" dirty="0">
                <a:latin typeface="Times New Roman"/>
                <a:cs typeface="Times New Roman"/>
              </a:rPr>
              <a:t>albori della vita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sui successivi centocinquanta </a:t>
            </a:r>
            <a:r>
              <a:rPr sz="1200" dirty="0">
                <a:latin typeface="Times New Roman"/>
                <a:cs typeface="Times New Roman"/>
              </a:rPr>
              <a:t>milioni di </a:t>
            </a:r>
            <a:r>
              <a:rPr sz="1200" spc="-5" dirty="0">
                <a:latin typeface="Times New Roman"/>
                <a:cs typeface="Times New Roman"/>
              </a:rPr>
              <a:t>anni. Quest’epoca si  </a:t>
            </a:r>
            <a:r>
              <a:rPr sz="1200" dirty="0">
                <a:latin typeface="Times New Roman"/>
                <a:cs typeface="Times New Roman"/>
              </a:rPr>
              <a:t>pone tra la </a:t>
            </a:r>
            <a:r>
              <a:rPr sz="1200" spc="-5" dirty="0">
                <a:latin typeface="Times New Roman"/>
                <a:cs typeface="Times New Roman"/>
              </a:rPr>
              <a:t>precedente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pre-vita,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dei cataclismi,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seguente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marina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altamente  sviluppata. Quest’era </a:t>
            </a:r>
            <a:r>
              <a:rPr sz="1200" dirty="0">
                <a:latin typeface="Times New Roman"/>
                <a:cs typeface="Times New Roman"/>
              </a:rPr>
              <a:t>è conosciuta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ricercatori con </a:t>
            </a:r>
            <a:r>
              <a:rPr sz="1200" dirty="0">
                <a:latin typeface="Times New Roman"/>
                <a:cs typeface="Times New Roman"/>
              </a:rPr>
              <a:t>il nome di era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Proterozoica.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743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(672.4) 59:0.4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L’era della vita marina </a:t>
            </a:r>
            <a:r>
              <a:rPr sz="1200" spc="-5" dirty="0">
                <a:latin typeface="Times New Roman"/>
                <a:cs typeface="Times New Roman"/>
              </a:rPr>
              <a:t>copre </a:t>
            </a:r>
            <a:r>
              <a:rPr sz="1200" dirty="0">
                <a:latin typeface="Times New Roman"/>
                <a:cs typeface="Times New Roman"/>
              </a:rPr>
              <a:t>i successivi </a:t>
            </a:r>
            <a:r>
              <a:rPr sz="1200" spc="-5" dirty="0">
                <a:latin typeface="Times New Roman"/>
                <a:cs typeface="Times New Roman"/>
              </a:rPr>
              <a:t>duecentocinquanta </a:t>
            </a:r>
            <a:r>
              <a:rPr sz="1200" dirty="0">
                <a:latin typeface="Times New Roman"/>
                <a:cs typeface="Times New Roman"/>
              </a:rPr>
              <a:t>milioni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anni e vi è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nota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 nome di </a:t>
            </a:r>
            <a:r>
              <a:rPr sz="1200" spc="-5" dirty="0">
                <a:latin typeface="Times New Roman"/>
                <a:cs typeface="Times New Roman"/>
              </a:rPr>
              <a:t>era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Paleozoica.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77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(672.5) 59:0.5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L’era della vita terrestre primitiva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sui successivi </a:t>
            </a:r>
            <a:r>
              <a:rPr sz="1200" dirty="0">
                <a:latin typeface="Times New Roman"/>
                <a:cs typeface="Times New Roman"/>
              </a:rPr>
              <a:t>cento milioni di anni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conosciuta come  era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Mesozoica.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111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(672.6) 59:0.6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L’era dei mammiferi </a:t>
            </a:r>
            <a:r>
              <a:rPr sz="1200" spc="-5" dirty="0">
                <a:latin typeface="Times New Roman"/>
                <a:cs typeface="Times New Roman"/>
              </a:rPr>
              <a:t>occupa gli </a:t>
            </a:r>
            <a:r>
              <a:rPr sz="1200" dirty="0">
                <a:latin typeface="Times New Roman"/>
                <a:cs typeface="Times New Roman"/>
              </a:rPr>
              <a:t>ultimi cinquanta milioni di </a:t>
            </a:r>
            <a:r>
              <a:rPr sz="1200" spc="-5" dirty="0">
                <a:latin typeface="Times New Roman"/>
                <a:cs typeface="Times New Roman"/>
              </a:rPr>
              <a:t>anni. Quest’era </a:t>
            </a:r>
            <a:r>
              <a:rPr sz="1200" dirty="0">
                <a:latin typeface="Times New Roman"/>
                <a:cs typeface="Times New Roman"/>
              </a:rPr>
              <a:t>più recente è </a:t>
            </a:r>
            <a:r>
              <a:rPr sz="1200" spc="-5" dirty="0">
                <a:latin typeface="Times New Roman"/>
                <a:cs typeface="Times New Roman"/>
              </a:rPr>
              <a:t>conosciuta con  </a:t>
            </a:r>
            <a:r>
              <a:rPr sz="1200" dirty="0">
                <a:latin typeface="Times New Roman"/>
                <a:cs typeface="Times New Roman"/>
              </a:rPr>
              <a:t>il nome di </a:t>
            </a:r>
            <a:r>
              <a:rPr sz="1200" spc="-5" dirty="0">
                <a:latin typeface="Times New Roman"/>
                <a:cs typeface="Times New Roman"/>
              </a:rPr>
              <a:t>era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Cenozoica.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261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4130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(900.5) 81:1.3 </a:t>
            </a:r>
            <a:r>
              <a:rPr sz="1200" spc="-5" dirty="0">
                <a:latin typeface="Times New Roman"/>
                <a:cs typeface="Times New Roman"/>
              </a:rPr>
              <a:t>L’evoluzione climatica sta ora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compiere quello </a:t>
            </a:r>
            <a:r>
              <a:rPr sz="1200" dirty="0">
                <a:latin typeface="Times New Roman"/>
                <a:cs typeface="Times New Roman"/>
              </a:rPr>
              <a:t>che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riusciti a </a:t>
            </a:r>
            <a:r>
              <a:rPr sz="1200" spc="-5" dirty="0">
                <a:latin typeface="Times New Roman"/>
                <a:cs typeface="Times New Roman"/>
              </a:rPr>
              <a:t>fare, cioè costringere gli  Eurasiani ad </a:t>
            </a:r>
            <a:r>
              <a:rPr sz="1200" dirty="0">
                <a:latin typeface="Times New Roman"/>
                <a:cs typeface="Times New Roman"/>
              </a:rPr>
              <a:t>abbandonare la </a:t>
            </a:r>
            <a:r>
              <a:rPr sz="1200" spc="-5" dirty="0">
                <a:latin typeface="Times New Roman"/>
                <a:cs typeface="Times New Roman"/>
              </a:rPr>
              <a:t>caccia </a:t>
            </a:r>
            <a:r>
              <a:rPr sz="1200" dirty="0">
                <a:latin typeface="Times New Roman"/>
                <a:cs typeface="Times New Roman"/>
              </a:rPr>
              <a:t>a favore </a:t>
            </a:r>
            <a:r>
              <a:rPr sz="1200" spc="-5" dirty="0">
                <a:latin typeface="Times New Roman"/>
                <a:cs typeface="Times New Roman"/>
              </a:rPr>
              <a:t>delle occupazioni </a:t>
            </a:r>
            <a:r>
              <a:rPr sz="1200" dirty="0">
                <a:latin typeface="Times New Roman"/>
                <a:cs typeface="Times New Roman"/>
              </a:rPr>
              <a:t>più progredite </a:t>
            </a:r>
            <a:r>
              <a:rPr sz="1200" spc="-5" dirty="0">
                <a:latin typeface="Times New Roman"/>
                <a:cs typeface="Times New Roman"/>
              </a:rPr>
              <a:t>della pastorizia </a:t>
            </a:r>
            <a:r>
              <a:rPr sz="1200" dirty="0">
                <a:latin typeface="Times New Roman"/>
                <a:cs typeface="Times New Roman"/>
              </a:rPr>
              <a:t>e dell’agricoltura. </a:t>
            </a:r>
            <a:r>
              <a:rPr sz="1200" spc="-5" dirty="0">
                <a:latin typeface="Times New Roman"/>
                <a:cs typeface="Times New Roman"/>
              </a:rPr>
              <a:t>L’evoluzione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lenta, ma è </a:t>
            </a:r>
            <a:r>
              <a:rPr sz="1200" spc="-5" dirty="0">
                <a:latin typeface="Times New Roman"/>
                <a:cs typeface="Times New Roman"/>
              </a:rPr>
              <a:t>terribilmente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efficace.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(900.6) 81:1.4 </a:t>
            </a:r>
            <a:r>
              <a:rPr sz="1200" spc="-5" dirty="0">
                <a:latin typeface="Times New Roman"/>
                <a:cs typeface="Times New Roman"/>
              </a:rPr>
              <a:t>Poiché gli </a:t>
            </a:r>
            <a:r>
              <a:rPr sz="1200" dirty="0">
                <a:latin typeface="Times New Roman"/>
                <a:cs typeface="Times New Roman"/>
              </a:rPr>
              <a:t>schiavi </a:t>
            </a:r>
            <a:r>
              <a:rPr sz="1200" spc="-5" dirty="0">
                <a:latin typeface="Times New Roman"/>
                <a:cs typeface="Times New Roman"/>
              </a:rPr>
              <a:t>erano impiegati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generale dai </a:t>
            </a:r>
            <a:r>
              <a:rPr sz="1200" dirty="0">
                <a:latin typeface="Times New Roman"/>
                <a:cs typeface="Times New Roman"/>
              </a:rPr>
              <a:t>primi agricoltori, </a:t>
            </a:r>
            <a:r>
              <a:rPr sz="1200" spc="-5" dirty="0">
                <a:latin typeface="Times New Roman"/>
                <a:cs typeface="Times New Roman"/>
              </a:rPr>
              <a:t>costoro </a:t>
            </a:r>
            <a:r>
              <a:rPr sz="1200" dirty="0">
                <a:latin typeface="Times New Roman"/>
                <a:cs typeface="Times New Roman"/>
              </a:rPr>
              <a:t>in passato </a:t>
            </a:r>
            <a:r>
              <a:rPr sz="1200" spc="-5" dirty="0">
                <a:latin typeface="Times New Roman"/>
                <a:cs typeface="Times New Roman"/>
              </a:rPr>
              <a:t>erano disprezzati sia dai  cacciatori che </a:t>
            </a:r>
            <a:r>
              <a:rPr sz="1200" dirty="0">
                <a:latin typeface="Times New Roman"/>
                <a:cs typeface="Times New Roman"/>
              </a:rPr>
              <a:t>dai pastori. </a:t>
            </a:r>
            <a:r>
              <a:rPr sz="1200" spc="-5" dirty="0">
                <a:latin typeface="Times New Roman"/>
                <a:cs typeface="Times New Roman"/>
              </a:rPr>
              <a:t>Per lunghe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coltivare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lavoro inferiore; </a:t>
            </a:r>
            <a:r>
              <a:rPr sz="1200" dirty="0">
                <a:latin typeface="Times New Roman"/>
                <a:cs typeface="Times New Roman"/>
              </a:rPr>
              <a:t>da qui l’idea che lavorare la terra </a:t>
            </a:r>
            <a:r>
              <a:rPr sz="1200" spc="-5" dirty="0">
                <a:latin typeface="Times New Roman"/>
                <a:cs typeface="Times New Roman"/>
              </a:rPr>
              <a:t>fosse  </a:t>
            </a:r>
            <a:r>
              <a:rPr sz="1200" dirty="0">
                <a:latin typeface="Times New Roman"/>
                <a:cs typeface="Times New Roman"/>
              </a:rPr>
              <a:t>una maledizione,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è la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benedizioni. Anche all’epoca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Caino </a:t>
            </a:r>
            <a:r>
              <a:rPr sz="1200" dirty="0">
                <a:latin typeface="Times New Roman"/>
                <a:cs typeface="Times New Roman"/>
              </a:rPr>
              <a:t>ed Abele i </a:t>
            </a:r>
            <a:r>
              <a:rPr sz="1200" spc="-5" dirty="0">
                <a:latin typeface="Times New Roman"/>
                <a:cs typeface="Times New Roman"/>
              </a:rPr>
              <a:t>sacrifici della </a:t>
            </a:r>
            <a:r>
              <a:rPr sz="1200" dirty="0">
                <a:latin typeface="Times New Roman"/>
                <a:cs typeface="Times New Roman"/>
              </a:rPr>
              <a:t>pastorizia </a:t>
            </a:r>
            <a:r>
              <a:rPr sz="1200" spc="-5" dirty="0">
                <a:latin typeface="Times New Roman"/>
                <a:cs typeface="Times New Roman"/>
              </a:rPr>
              <a:t>erano  </a:t>
            </a:r>
            <a:r>
              <a:rPr sz="1200" dirty="0">
                <a:latin typeface="Times New Roman"/>
                <a:cs typeface="Times New Roman"/>
              </a:rPr>
              <a:t>tenuti in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stima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offerte</a:t>
            </a:r>
            <a:r>
              <a:rPr sz="1200" spc="-5" dirty="0">
                <a:latin typeface="Times New Roman"/>
                <a:cs typeface="Times New Roman"/>
              </a:rPr>
              <a:t> dell’agricoltura.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81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(900.7) 81:1.5 </a:t>
            </a:r>
            <a:r>
              <a:rPr sz="1200" spc="-5" dirty="0">
                <a:latin typeface="Times New Roman"/>
                <a:cs typeface="Times New Roman"/>
              </a:rPr>
              <a:t>Gli uomini si evolvettero ordinariamente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cacciatori </a:t>
            </a:r>
            <a:r>
              <a:rPr sz="1200" dirty="0">
                <a:latin typeface="Times New Roman"/>
                <a:cs typeface="Times New Roman"/>
              </a:rPr>
              <a:t>a coltivatori </a:t>
            </a:r>
            <a:r>
              <a:rPr sz="1200" spc="-5" dirty="0">
                <a:latin typeface="Times New Roman"/>
                <a:cs typeface="Times New Roman"/>
              </a:rPr>
              <a:t>passando per </a:t>
            </a:r>
            <a:r>
              <a:rPr sz="1200" dirty="0">
                <a:latin typeface="Times New Roman"/>
                <a:cs typeface="Times New Roman"/>
              </a:rPr>
              <a:t>l’era di </a:t>
            </a:r>
            <a:r>
              <a:rPr sz="1200" spc="-5" dirty="0">
                <a:latin typeface="Times New Roman"/>
                <a:cs typeface="Times New Roman"/>
              </a:rPr>
              <a:t>transizione della pastorizia,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ciò  </a:t>
            </a:r>
            <a:r>
              <a:rPr sz="1200" spc="-5" dirty="0">
                <a:latin typeface="Times New Roman"/>
                <a:cs typeface="Times New Roman"/>
              </a:rPr>
              <a:t>avvenne anche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Anditi, ma più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coercizione evoluzionaria degli eventi </a:t>
            </a:r>
            <a:r>
              <a:rPr sz="1200" dirty="0">
                <a:latin typeface="Times New Roman"/>
                <a:cs typeface="Times New Roman"/>
              </a:rPr>
              <a:t>climatici costrinse </a:t>
            </a:r>
            <a:r>
              <a:rPr sz="1200" spc="-5" dirty="0">
                <a:latin typeface="Times New Roman"/>
                <a:cs typeface="Times New Roman"/>
              </a:rPr>
              <a:t>intere </a:t>
            </a:r>
            <a:r>
              <a:rPr sz="1200" dirty="0">
                <a:latin typeface="Times New Roman"/>
                <a:cs typeface="Times New Roman"/>
              </a:rPr>
              <a:t>tribù 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passare</a:t>
            </a:r>
            <a:endParaRPr sz="1200">
              <a:latin typeface="Times New Roman"/>
              <a:cs typeface="Times New Roman"/>
            </a:endParaRPr>
          </a:p>
          <a:p>
            <a:pPr marL="88900" marR="2736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cacciatori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prosperi coltivatori. Ma questo fenomeno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passaggio diretto dalla </a:t>
            </a:r>
            <a:r>
              <a:rPr sz="1200" dirty="0">
                <a:latin typeface="Times New Roman"/>
                <a:cs typeface="Times New Roman"/>
              </a:rPr>
              <a:t>caccia </a:t>
            </a:r>
            <a:r>
              <a:rPr sz="1200" spc="-5" dirty="0">
                <a:latin typeface="Times New Roman"/>
                <a:cs typeface="Times New Roman"/>
              </a:rPr>
              <a:t>all’agricoltura si </a:t>
            </a:r>
            <a:r>
              <a:rPr sz="1200" spc="5" dirty="0">
                <a:latin typeface="Times New Roman"/>
                <a:cs typeface="Times New Roman"/>
              </a:rPr>
              <a:t>verificò 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forte 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mescolanza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razza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viola.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736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(901.1) 81:1.6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(in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cinese) impararono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piantare </a:t>
            </a:r>
            <a:r>
              <a:rPr sz="1200" dirty="0">
                <a:latin typeface="Times New Roman"/>
                <a:cs typeface="Times New Roman"/>
              </a:rPr>
              <a:t>semi e a </a:t>
            </a:r>
            <a:r>
              <a:rPr sz="1200" spc="-5" dirty="0">
                <a:latin typeface="Times New Roman"/>
                <a:cs typeface="Times New Roman"/>
              </a:rPr>
              <a:t>coltivare </a:t>
            </a:r>
            <a:r>
              <a:rPr sz="1200" dirty="0">
                <a:latin typeface="Times New Roman"/>
                <a:cs typeface="Times New Roman"/>
              </a:rPr>
              <a:t>le messi  </a:t>
            </a:r>
            <a:r>
              <a:rPr sz="1200" spc="-5" dirty="0">
                <a:latin typeface="Times New Roman"/>
                <a:cs typeface="Times New Roman"/>
              </a:rPr>
              <a:t>osservando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germinazione dei </a:t>
            </a:r>
            <a:r>
              <a:rPr sz="1200" dirty="0">
                <a:latin typeface="Times New Roman"/>
                <a:cs typeface="Times New Roman"/>
              </a:rPr>
              <a:t>semi </a:t>
            </a:r>
            <a:r>
              <a:rPr sz="1200" spc="-5" dirty="0">
                <a:latin typeface="Times New Roman"/>
                <a:cs typeface="Times New Roman"/>
              </a:rPr>
              <a:t>accidentalmente </a:t>
            </a:r>
            <a:r>
              <a:rPr sz="1200" dirty="0">
                <a:latin typeface="Times New Roman"/>
                <a:cs typeface="Times New Roman"/>
              </a:rPr>
              <a:t>inumiditi o 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stati posti in tombe </a:t>
            </a:r>
            <a:r>
              <a:rPr sz="1200" spc="-5" dirty="0">
                <a:latin typeface="Times New Roman"/>
                <a:cs typeface="Times New Roman"/>
              </a:rPr>
              <a:t>come cibo </a:t>
            </a:r>
            <a:r>
              <a:rPr sz="1200" dirty="0">
                <a:latin typeface="Times New Roman"/>
                <a:cs typeface="Times New Roman"/>
              </a:rPr>
              <a:t>per i trapassati. Ma in  tutta </a:t>
            </a:r>
            <a:r>
              <a:rPr sz="1200" spc="-5" dirty="0">
                <a:latin typeface="Times New Roman"/>
                <a:cs typeface="Times New Roman"/>
              </a:rPr>
              <a:t>l’Asia sudoccidentale, lungo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fertili parti basse dei </a:t>
            </a:r>
            <a:r>
              <a:rPr sz="1200" dirty="0">
                <a:latin typeface="Times New Roman"/>
                <a:cs typeface="Times New Roman"/>
              </a:rPr>
              <a:t>fiumi 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pianure </a:t>
            </a:r>
            <a:r>
              <a:rPr sz="1200" spc="-5" dirty="0">
                <a:latin typeface="Times New Roman"/>
                <a:cs typeface="Times New Roman"/>
              </a:rPr>
              <a:t>adiacenti, gli Anditi mettevano </a:t>
            </a:r>
            <a:r>
              <a:rPr sz="1200" dirty="0">
                <a:latin typeface="Times New Roman"/>
                <a:cs typeface="Times New Roman"/>
              </a:rPr>
              <a:t>in atto </a:t>
            </a:r>
            <a:r>
              <a:rPr sz="1200" spc="15" dirty="0">
                <a:latin typeface="Times New Roman"/>
                <a:cs typeface="Times New Roman"/>
              </a:rPr>
              <a:t>le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tecniche</a:t>
            </a:r>
            <a:endParaRPr sz="1200">
              <a:latin typeface="Times New Roman"/>
              <a:cs typeface="Times New Roman"/>
            </a:endParaRPr>
          </a:p>
          <a:p>
            <a:pPr marL="88900" marR="1390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agricole migliorate </a:t>
            </a:r>
            <a:r>
              <a:rPr sz="1200" dirty="0">
                <a:latin typeface="Times New Roman"/>
                <a:cs typeface="Times New Roman"/>
              </a:rPr>
              <a:t>ereditate </a:t>
            </a:r>
            <a:r>
              <a:rPr sz="1200" spc="-5" dirty="0">
                <a:latin typeface="Times New Roman"/>
                <a:cs typeface="Times New Roman"/>
              </a:rPr>
              <a:t>dai loro antenati, che avevano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dell’agricoltura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giardinaggio </a:t>
            </a:r>
            <a:r>
              <a:rPr sz="1200" dirty="0">
                <a:latin typeface="Times New Roman"/>
                <a:cs typeface="Times New Roman"/>
              </a:rPr>
              <a:t>l’occupazione </a:t>
            </a:r>
            <a:r>
              <a:rPr sz="1200" spc="-5" dirty="0">
                <a:latin typeface="Times New Roman"/>
                <a:cs typeface="Times New Roman"/>
              </a:rPr>
              <a:t>principale </a:t>
            </a:r>
            <a:r>
              <a:rPr sz="1200" dirty="0">
                <a:latin typeface="Times New Roman"/>
                <a:cs typeface="Times New Roman"/>
              </a:rPr>
              <a:t>entro i  </a:t>
            </a:r>
            <a:r>
              <a:rPr sz="1200" spc="-5" dirty="0">
                <a:latin typeface="Times New Roman"/>
                <a:cs typeface="Times New Roman"/>
              </a:rPr>
              <a:t>confini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secondo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giardino.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(901.2) 81:1.7 </a:t>
            </a:r>
            <a:r>
              <a:rPr sz="1200" spc="-5" dirty="0">
                <a:latin typeface="Times New Roman"/>
                <a:cs typeface="Times New Roman"/>
              </a:rPr>
              <a:t>Per 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avevano coltivato </a:t>
            </a:r>
            <a:r>
              <a:rPr sz="1200" dirty="0">
                <a:latin typeface="Times New Roman"/>
                <a:cs typeface="Times New Roman"/>
              </a:rPr>
              <a:t>frumento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orzo, </a:t>
            </a:r>
            <a:r>
              <a:rPr sz="1200" spc="-5" dirty="0">
                <a:latin typeface="Times New Roman"/>
                <a:cs typeface="Times New Roman"/>
              </a:rPr>
              <a:t>migliorati nel Giardino,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 altopiani del confine settentrionale della Mesopotamia. </a:t>
            </a:r>
            <a:r>
              <a:rPr sz="1200" dirty="0">
                <a:latin typeface="Times New Roman"/>
                <a:cs typeface="Times New Roman"/>
              </a:rPr>
              <a:t>I discendenti 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Adamson s’incontravano </a:t>
            </a:r>
            <a:r>
              <a:rPr sz="1200" dirty="0">
                <a:latin typeface="Times New Roman"/>
                <a:cs typeface="Times New Roman"/>
              </a:rPr>
              <a:t>qui, commerciavano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395757"/>
            <a:ext cx="168338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relazionavano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socialmente.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3880" cy="37896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145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(901.3) 81:1.8 </a:t>
            </a:r>
            <a:r>
              <a:rPr sz="1200" spc="-5" dirty="0">
                <a:latin typeface="Times New Roman"/>
                <a:cs typeface="Times New Roman"/>
              </a:rPr>
              <a:t>Furono questi cambiamenti </a:t>
            </a:r>
            <a:r>
              <a:rPr sz="1200" dirty="0">
                <a:latin typeface="Times New Roman"/>
                <a:cs typeface="Times New Roman"/>
              </a:rPr>
              <a:t>imposti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condizioni di vita </a:t>
            </a:r>
            <a:r>
              <a:rPr sz="1200" spc="-5" dirty="0">
                <a:latin typeface="Times New Roman"/>
                <a:cs typeface="Times New Roman"/>
              </a:rPr>
              <a:t>che indussero una così </a:t>
            </a:r>
            <a:r>
              <a:rPr sz="1200" dirty="0">
                <a:latin typeface="Times New Roman"/>
                <a:cs typeface="Times New Roman"/>
              </a:rPr>
              <a:t>vasta 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umana a 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onnivora nel regime </a:t>
            </a:r>
            <a:r>
              <a:rPr sz="1200" spc="-5" dirty="0">
                <a:latin typeface="Times New Roman"/>
                <a:cs typeface="Times New Roman"/>
              </a:rPr>
              <a:t>alimentare.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combinazione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consumo di </a:t>
            </a:r>
            <a:r>
              <a:rPr sz="1200" spc="-5" dirty="0">
                <a:latin typeface="Times New Roman"/>
                <a:cs typeface="Times New Roman"/>
              </a:rPr>
              <a:t>frumento, </a:t>
            </a:r>
            <a:r>
              <a:rPr sz="1200" dirty="0">
                <a:latin typeface="Times New Roman"/>
                <a:cs typeface="Times New Roman"/>
              </a:rPr>
              <a:t>riso e </a:t>
            </a:r>
            <a:r>
              <a:rPr sz="1200" spc="-5" dirty="0">
                <a:latin typeface="Times New Roman"/>
                <a:cs typeface="Times New Roman"/>
              </a:rPr>
              <a:t>ortaggi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carne degli allevamenti  segnò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passo avanti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salute 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vigore di questi popoli </a:t>
            </a:r>
            <a:r>
              <a:rPr sz="1200" spc="-5" dirty="0">
                <a:latin typeface="Times New Roman"/>
                <a:cs typeface="Times New Roman"/>
              </a:rPr>
              <a:t>antichi.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strumenti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civiltà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(901.4) 81:2.1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fondata </a:t>
            </a:r>
            <a:r>
              <a:rPr sz="1200" dirty="0">
                <a:latin typeface="Times New Roman"/>
                <a:cs typeface="Times New Roman"/>
              </a:rPr>
              <a:t>sullo sviluppo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strumenti della </a:t>
            </a:r>
            <a:r>
              <a:rPr sz="1200" spc="-5" dirty="0">
                <a:latin typeface="Times New Roman"/>
                <a:cs typeface="Times New Roman"/>
              </a:rPr>
              <a:t>civiltà.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strumenti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utilizzarono 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ascesa dallo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10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efficaci giusto nella misura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liberarono l’energia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per svolgere </a:t>
            </a:r>
            <a:r>
              <a:rPr sz="1200" spc="5" dirty="0">
                <a:latin typeface="Times New Roman"/>
                <a:cs typeface="Times New Roman"/>
              </a:rPr>
              <a:t>compiti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elevati.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90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(901.5) 81:2.2 </a:t>
            </a:r>
            <a:r>
              <a:rPr sz="1200" spc="-5" dirty="0">
                <a:latin typeface="Times New Roman"/>
                <a:cs typeface="Times New Roman"/>
              </a:rPr>
              <a:t>Voi che </a:t>
            </a:r>
            <a:r>
              <a:rPr sz="1200" dirty="0">
                <a:latin typeface="Times New Roman"/>
                <a:cs typeface="Times New Roman"/>
              </a:rPr>
              <a:t>vivete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quadro </a:t>
            </a:r>
            <a:r>
              <a:rPr sz="1200" dirty="0">
                <a:latin typeface="Times New Roman"/>
                <a:cs typeface="Times New Roman"/>
              </a:rPr>
              <a:t>moderno di cultura </a:t>
            </a:r>
            <a:r>
              <a:rPr sz="1200" spc="-5" dirty="0">
                <a:latin typeface="Times New Roman"/>
                <a:cs typeface="Times New Roman"/>
              </a:rPr>
              <a:t>fiorente </a:t>
            </a:r>
            <a:r>
              <a:rPr sz="1200" dirty="0">
                <a:latin typeface="Times New Roman"/>
                <a:cs typeface="Times New Roman"/>
              </a:rPr>
              <a:t>e d’iniziale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affari sociali, che </a:t>
            </a:r>
            <a:r>
              <a:rPr sz="1200" dirty="0">
                <a:latin typeface="Times New Roman"/>
                <a:cs typeface="Times New Roman"/>
              </a:rPr>
              <a:t>disponete 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di un po’ di tempo </a:t>
            </a:r>
            <a:r>
              <a:rPr sz="1200" spc="-5" dirty="0">
                <a:latin typeface="Times New Roman"/>
                <a:cs typeface="Times New Roman"/>
              </a:rPr>
              <a:t>libero per </a:t>
            </a:r>
            <a:r>
              <a:rPr sz="1200" i="1" dirty="0">
                <a:latin typeface="Times New Roman"/>
                <a:cs typeface="Times New Roman"/>
              </a:rPr>
              <a:t>riflettere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e sulla </a:t>
            </a:r>
            <a:r>
              <a:rPr sz="1200" spc="-5" dirty="0">
                <a:latin typeface="Times New Roman"/>
                <a:cs typeface="Times New Roman"/>
              </a:rPr>
              <a:t>civiltà,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dovete perdere </a:t>
            </a:r>
            <a:r>
              <a:rPr sz="1200" dirty="0">
                <a:latin typeface="Times New Roman"/>
                <a:cs typeface="Times New Roman"/>
              </a:rPr>
              <a:t>di vista 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antenati 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molto poco </a:t>
            </a:r>
            <a:r>
              <a:rPr sz="1200" spc="-5" dirty="0">
                <a:latin typeface="Times New Roman"/>
                <a:cs typeface="Times New Roman"/>
              </a:rPr>
              <a:t>tempo libero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dedicare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riflessioni </a:t>
            </a:r>
            <a:r>
              <a:rPr sz="1200" dirty="0">
                <a:latin typeface="Times New Roman"/>
                <a:cs typeface="Times New Roman"/>
              </a:rPr>
              <a:t>profonde e a meditazioni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(901.6) 81:2.3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quattro grandi progressi </a:t>
            </a:r>
            <a:r>
              <a:rPr sz="1200" dirty="0">
                <a:latin typeface="Times New Roman"/>
                <a:cs typeface="Times New Roman"/>
              </a:rPr>
              <a:t>nella civiltà </a:t>
            </a:r>
            <a:r>
              <a:rPr sz="1200" spc="-5" dirty="0">
                <a:latin typeface="Times New Roman"/>
                <a:cs typeface="Times New Roman"/>
              </a:rPr>
              <a:t>umana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furono: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(901.7) 81:2.4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conquista del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fuoco.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(901.8) 81:2.5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L’addomesticamento degli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animali.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(901.9) 81:2.6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L’asservimento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prigionieri.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85824" y="4439049"/>
            <a:ext cx="2104390" cy="21971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(901.10) 81:2.7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proprietà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privata.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467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79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(901.11) 81:2.8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fuoco,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grande scoperta,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aprì </a:t>
            </a:r>
            <a:r>
              <a:rPr sz="1200" dirty="0">
                <a:latin typeface="Times New Roman"/>
                <a:cs typeface="Times New Roman"/>
              </a:rPr>
              <a:t>le porte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scientifico, per l’uomo </a:t>
            </a:r>
            <a:r>
              <a:rPr sz="1200" dirty="0">
                <a:latin typeface="Times New Roman"/>
                <a:cs typeface="Times New Roman"/>
              </a:rPr>
              <a:t>primitivo risultava  di </a:t>
            </a:r>
            <a:r>
              <a:rPr sz="1200" spc="-5" dirty="0">
                <a:latin typeface="Times New Roman"/>
                <a:cs typeface="Times New Roman"/>
              </a:rPr>
              <a:t>scarso </a:t>
            </a:r>
            <a:r>
              <a:rPr sz="1200" dirty="0">
                <a:latin typeface="Times New Roman"/>
                <a:cs typeface="Times New Roman"/>
              </a:rPr>
              <a:t>valore a tale </a:t>
            </a:r>
            <a:r>
              <a:rPr sz="1200" spc="-5" dirty="0">
                <a:latin typeface="Times New Roman"/>
                <a:cs typeface="Times New Roman"/>
              </a:rPr>
              <a:t>riguardo. Egli rifiutava </a:t>
            </a:r>
            <a:r>
              <a:rPr sz="1200" dirty="0">
                <a:latin typeface="Times New Roman"/>
                <a:cs typeface="Times New Roman"/>
              </a:rPr>
              <a:t>di riconoscere le </a:t>
            </a:r>
            <a:r>
              <a:rPr sz="1200" spc="-5" dirty="0">
                <a:latin typeface="Times New Roman"/>
                <a:cs typeface="Times New Roman"/>
              </a:rPr>
              <a:t>cause </a:t>
            </a:r>
            <a:r>
              <a:rPr sz="1200" dirty="0">
                <a:latin typeface="Times New Roman"/>
                <a:cs typeface="Times New Roman"/>
              </a:rPr>
              <a:t>naturali </a:t>
            </a:r>
            <a:r>
              <a:rPr sz="1200" spc="-5" dirty="0">
                <a:latin typeface="Times New Roman"/>
                <a:cs typeface="Times New Roman"/>
              </a:rPr>
              <a:t>come spiegazioni dei fenomeni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comuni.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89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(901.12) 81:2.9 </a:t>
            </a:r>
            <a:r>
              <a:rPr sz="1200" spc="-5" dirty="0">
                <a:latin typeface="Times New Roman"/>
                <a:cs typeface="Times New Roman"/>
              </a:rPr>
              <a:t>Quando si chiese </a:t>
            </a:r>
            <a:r>
              <a:rPr sz="1200" dirty="0">
                <a:latin typeface="Times New Roman"/>
                <a:cs typeface="Times New Roman"/>
              </a:rPr>
              <a:t>da dove venisse il fuoco, la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storia di Andon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selce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sostituita dalla </a:t>
            </a:r>
            <a:r>
              <a:rPr sz="1200" dirty="0">
                <a:latin typeface="Times New Roman"/>
                <a:cs typeface="Times New Roman"/>
              </a:rPr>
              <a:t>leggenda di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Prometeo </a:t>
            </a:r>
            <a:r>
              <a:rPr sz="1200" dirty="0">
                <a:latin typeface="Times New Roman"/>
                <a:cs typeface="Times New Roman"/>
              </a:rPr>
              <a:t>lo rubò </a:t>
            </a:r>
            <a:r>
              <a:rPr sz="1200" spc="-5" dirty="0">
                <a:latin typeface="Times New Roman"/>
                <a:cs typeface="Times New Roman"/>
              </a:rPr>
              <a:t>dal cielo. Gli antichi cercavano </a:t>
            </a:r>
            <a:r>
              <a:rPr sz="1200" dirty="0">
                <a:latin typeface="Times New Roman"/>
                <a:cs typeface="Times New Roman"/>
              </a:rPr>
              <a:t>una spiegazione </a:t>
            </a:r>
            <a:r>
              <a:rPr sz="1200" spc="-5" dirty="0">
                <a:latin typeface="Times New Roman"/>
                <a:cs typeface="Times New Roman"/>
              </a:rPr>
              <a:t>soprannaturale </a:t>
            </a:r>
            <a:r>
              <a:rPr sz="1200" dirty="0">
                <a:latin typeface="Times New Roman"/>
                <a:cs typeface="Times New Roman"/>
              </a:rPr>
              <a:t>per tutti i </a:t>
            </a:r>
            <a:r>
              <a:rPr sz="1200" spc="-5" dirty="0">
                <a:latin typeface="Times New Roman"/>
                <a:cs typeface="Times New Roman"/>
              </a:rPr>
              <a:t>fenomeni naturali che  uscivano dai </a:t>
            </a:r>
            <a:r>
              <a:rPr sz="1200" dirty="0">
                <a:latin typeface="Times New Roman"/>
                <a:cs typeface="Times New Roman"/>
              </a:rPr>
              <a:t>limiti della </a:t>
            </a:r>
            <a:r>
              <a:rPr sz="1200" spc="-5" dirty="0">
                <a:latin typeface="Times New Roman"/>
                <a:cs typeface="Times New Roman"/>
              </a:rPr>
              <a:t>loro comprensione </a:t>
            </a:r>
            <a:r>
              <a:rPr sz="1200" dirty="0">
                <a:latin typeface="Times New Roman"/>
                <a:cs typeface="Times New Roman"/>
              </a:rPr>
              <a:t>personale; e molti </a:t>
            </a:r>
            <a:r>
              <a:rPr sz="1200" spc="-5" dirty="0">
                <a:latin typeface="Times New Roman"/>
                <a:cs typeface="Times New Roman"/>
              </a:rPr>
              <a:t>moderni </a:t>
            </a:r>
            <a:r>
              <a:rPr sz="1200" dirty="0">
                <a:latin typeface="Times New Roman"/>
                <a:cs typeface="Times New Roman"/>
              </a:rPr>
              <a:t>continuano a fare </a:t>
            </a:r>
            <a:r>
              <a:rPr sz="1200" spc="-5" dirty="0">
                <a:latin typeface="Times New Roman"/>
                <a:cs typeface="Times New Roman"/>
              </a:rPr>
              <a:t>altrettanto.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spersonalizzazione </a:t>
            </a:r>
            <a:r>
              <a:rPr sz="1200" spc="5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cosiddetti fenomeni naturali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richiesto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ere, </a:t>
            </a:r>
            <a:r>
              <a:rPr sz="1200" dirty="0">
                <a:latin typeface="Times New Roman"/>
                <a:cs typeface="Times New Roman"/>
              </a:rPr>
              <a:t>e non è </a:t>
            </a:r>
            <a:r>
              <a:rPr sz="1200" spc="-5" dirty="0">
                <a:latin typeface="Times New Roman"/>
                <a:cs typeface="Times New Roman"/>
              </a:rPr>
              <a:t>ancora completata.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franca, onesta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intrepida ricerca </a:t>
            </a:r>
            <a:r>
              <a:rPr sz="1200" dirty="0">
                <a:latin typeface="Times New Roman"/>
                <a:cs typeface="Times New Roman"/>
              </a:rPr>
              <a:t>delle vere  </a:t>
            </a:r>
            <a:r>
              <a:rPr sz="1200" spc="-5" dirty="0">
                <a:latin typeface="Times New Roman"/>
                <a:cs typeface="Times New Roman"/>
              </a:rPr>
              <a:t>cause ha </a:t>
            </a:r>
            <a:r>
              <a:rPr sz="1200" dirty="0">
                <a:latin typeface="Times New Roman"/>
                <a:cs typeface="Times New Roman"/>
              </a:rPr>
              <a:t>dato </a:t>
            </a:r>
            <a:r>
              <a:rPr sz="1200" spc="-5" dirty="0">
                <a:latin typeface="Times New Roman"/>
                <a:cs typeface="Times New Roman"/>
              </a:rPr>
              <a:t>origine alla scienza moderna: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trasformato l’astrologia </a:t>
            </a:r>
            <a:r>
              <a:rPr sz="1200" dirty="0">
                <a:latin typeface="Times New Roman"/>
                <a:cs typeface="Times New Roman"/>
              </a:rPr>
              <a:t>in astronomia, </a:t>
            </a:r>
            <a:r>
              <a:rPr sz="1200" spc="-5" dirty="0">
                <a:latin typeface="Times New Roman"/>
                <a:cs typeface="Times New Roman"/>
              </a:rPr>
              <a:t>l’alchimia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chimica </a:t>
            </a:r>
            <a:r>
              <a:rPr sz="1200" dirty="0">
                <a:latin typeface="Times New Roman"/>
                <a:cs typeface="Times New Roman"/>
              </a:rPr>
              <a:t>e la magia in  </a:t>
            </a:r>
            <a:r>
              <a:rPr sz="1200" spc="-5" dirty="0">
                <a:latin typeface="Times New Roman"/>
                <a:cs typeface="Times New Roman"/>
              </a:rPr>
              <a:t>medicina.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(901.13) 81:2.10 </a:t>
            </a:r>
            <a:r>
              <a:rPr sz="1200" spc="-5" dirty="0">
                <a:latin typeface="Times New Roman"/>
                <a:cs typeface="Times New Roman"/>
              </a:rPr>
              <a:t>Nell’era anteriore alle macchine </a:t>
            </a:r>
            <a:r>
              <a:rPr sz="1200" dirty="0">
                <a:latin typeface="Times New Roman"/>
                <a:cs typeface="Times New Roman"/>
              </a:rPr>
              <a:t>il solo modo con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l’uomo poteva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lavoro senza farlo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stesso era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utilizzare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animale. L’addomesticamento degli animali mise nelle sue mani degli strumenti viventi,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impiego intelligente  preparò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all’agricoltura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trasporti.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questi animali </a:t>
            </a:r>
            <a:r>
              <a:rPr sz="1200" dirty="0">
                <a:latin typeface="Times New Roman"/>
                <a:cs typeface="Times New Roman"/>
              </a:rPr>
              <a:t>l’uomo 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elevarsi dal suo stato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ai livelli  della civiltà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447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(902.1) 81:2.11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degli animali </a:t>
            </a:r>
            <a:r>
              <a:rPr sz="1200" dirty="0">
                <a:latin typeface="Times New Roman"/>
                <a:cs typeface="Times New Roman"/>
              </a:rPr>
              <a:t>adatti </a:t>
            </a:r>
            <a:r>
              <a:rPr sz="1200" spc="-5" dirty="0">
                <a:latin typeface="Times New Roman"/>
                <a:cs typeface="Times New Roman"/>
              </a:rPr>
              <a:t>all’addomesticamento si </a:t>
            </a:r>
            <a:r>
              <a:rPr sz="1200" dirty="0">
                <a:latin typeface="Times New Roman"/>
                <a:cs typeface="Times New Roman"/>
              </a:rPr>
              <a:t>trovava in </a:t>
            </a:r>
            <a:r>
              <a:rPr sz="1200" spc="-5" dirty="0">
                <a:latin typeface="Times New Roman"/>
                <a:cs typeface="Times New Roman"/>
              </a:rPr>
              <a:t>Asia, </a:t>
            </a:r>
            <a:r>
              <a:rPr sz="1200" dirty="0">
                <a:latin typeface="Times New Roman"/>
                <a:cs typeface="Times New Roman"/>
              </a:rPr>
              <a:t>specialmente </a:t>
            </a:r>
            <a:r>
              <a:rPr sz="1200" spc="-5" dirty="0">
                <a:latin typeface="Times New Roman"/>
                <a:cs typeface="Times New Roman"/>
              </a:rPr>
              <a:t>nelle regioni centrali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sudoccidentali. Questa </a:t>
            </a:r>
            <a:r>
              <a:rPr sz="1200" dirty="0">
                <a:latin typeface="Times New Roman"/>
                <a:cs typeface="Times New Roman"/>
              </a:rPr>
              <a:t>fu una </a:t>
            </a:r>
            <a:r>
              <a:rPr sz="1200" spc="-5" dirty="0">
                <a:latin typeface="Times New Roman"/>
                <a:cs typeface="Times New Roman"/>
              </a:rPr>
              <a:t>delle ragioni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progredì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rapidamente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zona che in altre parti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mondo.  Molti di questi </a:t>
            </a:r>
            <a:r>
              <a:rPr sz="1200" spc="-5" dirty="0">
                <a:latin typeface="Times New Roman"/>
                <a:cs typeface="Times New Roman"/>
              </a:rPr>
              <a:t>animali erano già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addomesticati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volte, </a:t>
            </a:r>
            <a:r>
              <a:rPr sz="1200" dirty="0">
                <a:latin typeface="Times New Roman"/>
                <a:cs typeface="Times New Roman"/>
              </a:rPr>
              <a:t>e nell’epoca </a:t>
            </a:r>
            <a:r>
              <a:rPr sz="1200" spc="-5" dirty="0">
                <a:latin typeface="Times New Roman"/>
                <a:cs typeface="Times New Roman"/>
              </a:rPr>
              <a:t>andita furono </a:t>
            </a:r>
            <a:r>
              <a:rPr sz="1200" dirty="0">
                <a:latin typeface="Times New Roman"/>
                <a:cs typeface="Times New Roman"/>
              </a:rPr>
              <a:t>domati ancora una </a:t>
            </a:r>
            <a:r>
              <a:rPr sz="1200" spc="-5" dirty="0">
                <a:latin typeface="Times New Roman"/>
                <a:cs typeface="Times New Roman"/>
              </a:rPr>
              <a:t>volta. Ma </a:t>
            </a:r>
            <a:r>
              <a:rPr sz="1200" dirty="0">
                <a:latin typeface="Times New Roman"/>
                <a:cs typeface="Times New Roman"/>
              </a:rPr>
              <a:t>il cane </a:t>
            </a:r>
            <a:r>
              <a:rPr sz="1200" spc="-5" dirty="0">
                <a:latin typeface="Times New Roman"/>
                <a:cs typeface="Times New Roman"/>
              </a:rPr>
              <a:t>era  sempre rimasto </a:t>
            </a:r>
            <a:r>
              <a:rPr sz="1200" dirty="0">
                <a:latin typeface="Times New Roman"/>
                <a:cs typeface="Times New Roman"/>
              </a:rPr>
              <a:t>con i cacciatori 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adottato dagli </a:t>
            </a:r>
            <a:r>
              <a:rPr sz="1200" dirty="0">
                <a:latin typeface="Times New Roman"/>
                <a:cs typeface="Times New Roman"/>
              </a:rPr>
              <a:t>uomini blu molto, molto tempo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641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(902.2) 81:2.12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Anditi del </a:t>
            </a:r>
            <a:r>
              <a:rPr sz="1200" spc="-5" dirty="0">
                <a:latin typeface="Times New Roman"/>
                <a:cs typeface="Times New Roman"/>
              </a:rPr>
              <a:t>Turkestan </a:t>
            </a:r>
            <a:r>
              <a:rPr sz="1200" dirty="0">
                <a:latin typeface="Times New Roman"/>
                <a:cs typeface="Times New Roman"/>
              </a:rPr>
              <a:t>furono i primi popoli ad </a:t>
            </a:r>
            <a:r>
              <a:rPr sz="1200" spc="-5" dirty="0">
                <a:latin typeface="Times New Roman"/>
                <a:cs typeface="Times New Roman"/>
              </a:rPr>
              <a:t>addomesticare </a:t>
            </a:r>
            <a:r>
              <a:rPr sz="1200" dirty="0">
                <a:latin typeface="Times New Roman"/>
                <a:cs typeface="Times New Roman"/>
              </a:rPr>
              <a:t>in modo esteso il </a:t>
            </a:r>
            <a:r>
              <a:rPr sz="1200" spc="-5" dirty="0">
                <a:latin typeface="Times New Roman"/>
                <a:cs typeface="Times New Roman"/>
              </a:rPr>
              <a:t>cavallo,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un’altra </a:t>
            </a:r>
            <a:r>
              <a:rPr sz="1200" spc="-5" dirty="0">
                <a:latin typeface="Times New Roman"/>
                <a:cs typeface="Times New Roman"/>
              </a:rPr>
              <a:t>ragione  per cui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cultura fu così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predominante.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5.000 a.C. </a:t>
            </a:r>
            <a:r>
              <a:rPr sz="1200" spc="-5" dirty="0">
                <a:latin typeface="Times New Roman"/>
                <a:cs typeface="Times New Roman"/>
              </a:rPr>
              <a:t>gli agricoltori della </a:t>
            </a:r>
            <a:r>
              <a:rPr sz="1200" dirty="0">
                <a:latin typeface="Times New Roman"/>
                <a:cs typeface="Times New Roman"/>
              </a:rPr>
              <a:t>Mesopotamia, </a:t>
            </a:r>
            <a:r>
              <a:rPr sz="1200" spc="-5" dirty="0">
                <a:latin typeface="Times New Roman"/>
                <a:cs typeface="Times New Roman"/>
              </a:rPr>
              <a:t>del Turkestan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395757"/>
            <a:ext cx="80860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Cina </a:t>
            </a:r>
            <a:r>
              <a:rPr sz="1200" spc="-5" dirty="0">
                <a:latin typeface="Times New Roman"/>
                <a:cs typeface="Times New Roman"/>
              </a:rPr>
              <a:t>avevano cominciato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allevare pecore, </a:t>
            </a:r>
            <a:r>
              <a:rPr sz="1200" dirty="0">
                <a:latin typeface="Times New Roman"/>
                <a:cs typeface="Times New Roman"/>
              </a:rPr>
              <a:t>capre, </a:t>
            </a:r>
            <a:r>
              <a:rPr sz="1200" spc="-5" dirty="0">
                <a:latin typeface="Times New Roman"/>
                <a:cs typeface="Times New Roman"/>
              </a:rPr>
              <a:t>mucche, cammelli, cavalli, </a:t>
            </a:r>
            <a:r>
              <a:rPr sz="1200" dirty="0">
                <a:latin typeface="Times New Roman"/>
                <a:cs typeface="Times New Roman"/>
              </a:rPr>
              <a:t>volatili </a:t>
            </a:r>
            <a:r>
              <a:rPr sz="1200" spc="-5" dirty="0">
                <a:latin typeface="Times New Roman"/>
                <a:cs typeface="Times New Roman"/>
              </a:rPr>
              <a:t>ed elefanti. Essi impiegavano come </a:t>
            </a:r>
            <a:r>
              <a:rPr sz="1200" dirty="0">
                <a:latin typeface="Times New Roman"/>
                <a:cs typeface="Times New Roman"/>
              </a:rPr>
              <a:t>bestie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40395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3670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soma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bue,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cammello,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cavallo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10" dirty="0">
                <a:latin typeface="Times New Roman"/>
                <a:cs typeface="Times New Roman"/>
              </a:rPr>
              <a:t>yak.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tempo l’uomo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bestia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soma. Un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blu ebbe un  tempo </a:t>
            </a:r>
            <a:r>
              <a:rPr sz="1200" spc="-5" dirty="0">
                <a:latin typeface="Times New Roman"/>
                <a:cs typeface="Times New Roman"/>
              </a:rPr>
              <a:t>centomila </a:t>
            </a:r>
            <a:r>
              <a:rPr sz="1200" dirty="0">
                <a:latin typeface="Times New Roman"/>
                <a:cs typeface="Times New Roman"/>
              </a:rPr>
              <a:t>uomini nella </a:t>
            </a:r>
            <a:r>
              <a:rPr sz="1200" spc="-5" dirty="0">
                <a:latin typeface="Times New Roman"/>
                <a:cs typeface="Times New Roman"/>
              </a:rPr>
              <a:t>sua colonia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portatori.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530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(902.3) 81:2.13 </a:t>
            </a:r>
            <a:r>
              <a:rPr sz="1200" spc="-5" dirty="0">
                <a:latin typeface="Times New Roman"/>
                <a:cs typeface="Times New Roman"/>
              </a:rPr>
              <a:t>L’istituzione della schiavitù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proprietà privata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terre sopraggiunse con l’agricoltura.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schiavitù elevò </a:t>
            </a:r>
            <a:r>
              <a:rPr sz="1200" dirty="0">
                <a:latin typeface="Times New Roman"/>
                <a:cs typeface="Times New Roman"/>
              </a:rPr>
              <a:t>il livello  di vita </a:t>
            </a:r>
            <a:r>
              <a:rPr sz="1200" spc="-5" dirty="0">
                <a:latin typeface="Times New Roman"/>
                <a:cs typeface="Times New Roman"/>
              </a:rPr>
              <a:t>dei padroni </a:t>
            </a:r>
            <a:r>
              <a:rPr sz="1200" dirty="0">
                <a:latin typeface="Times New Roman"/>
                <a:cs typeface="Times New Roman"/>
              </a:rPr>
              <a:t>e procurò loro </a:t>
            </a:r>
            <a:r>
              <a:rPr sz="1200" spc="-5" dirty="0">
                <a:latin typeface="Times New Roman"/>
                <a:cs typeface="Times New Roman"/>
              </a:rPr>
              <a:t>maggior tempo libero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282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(902.4) 81:2.14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è uno </a:t>
            </a:r>
            <a:r>
              <a:rPr sz="1200" spc="-5" dirty="0">
                <a:latin typeface="Times New Roman"/>
                <a:cs typeface="Times New Roman"/>
              </a:rPr>
              <a:t>schiavo della </a:t>
            </a:r>
            <a:r>
              <a:rPr sz="1200" dirty="0">
                <a:latin typeface="Times New Roman"/>
                <a:cs typeface="Times New Roman"/>
              </a:rPr>
              <a:t>natura, ma la </a:t>
            </a:r>
            <a:r>
              <a:rPr sz="1200" spc="-5" dirty="0">
                <a:latin typeface="Times New Roman"/>
                <a:cs typeface="Times New Roman"/>
              </a:rPr>
              <a:t>civiltà scientifica conferisce </a:t>
            </a:r>
            <a:r>
              <a:rPr sz="1200" dirty="0">
                <a:latin typeface="Times New Roman"/>
                <a:cs typeface="Times New Roman"/>
              </a:rPr>
              <a:t>lentamente all’umanità una </a:t>
            </a:r>
            <a:r>
              <a:rPr sz="1200" spc="-5" dirty="0">
                <a:latin typeface="Times New Roman"/>
                <a:cs typeface="Times New Roman"/>
              </a:rPr>
              <a:t>libertà crescente.  Grazie agli animali, al </a:t>
            </a:r>
            <a:r>
              <a:rPr sz="1200" dirty="0">
                <a:latin typeface="Times New Roman"/>
                <a:cs typeface="Times New Roman"/>
              </a:rPr>
              <a:t>fuoco,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vento, </a:t>
            </a:r>
            <a:r>
              <a:rPr sz="1200" spc="-5" dirty="0">
                <a:latin typeface="Times New Roman"/>
                <a:cs typeface="Times New Roman"/>
              </a:rPr>
              <a:t>all’acqua, all’elettricità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altre </a:t>
            </a:r>
            <a:r>
              <a:rPr sz="1200" dirty="0">
                <a:latin typeface="Times New Roman"/>
                <a:cs typeface="Times New Roman"/>
              </a:rPr>
              <a:t>fonti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ancora scoperte,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liberato,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continuerà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liberarsi,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lavorare senza </a:t>
            </a:r>
            <a:r>
              <a:rPr sz="1200" spc="-5" dirty="0">
                <a:latin typeface="Times New Roman"/>
                <a:cs typeface="Times New Roman"/>
              </a:rPr>
              <a:t>sosta. Indipendentemente dai </a:t>
            </a:r>
            <a:r>
              <a:rPr sz="1200" dirty="0">
                <a:latin typeface="Times New Roman"/>
                <a:cs typeface="Times New Roman"/>
              </a:rPr>
              <a:t>problemi </a:t>
            </a:r>
            <a:r>
              <a:rPr sz="1200" spc="-5" dirty="0">
                <a:latin typeface="Times New Roman"/>
                <a:cs typeface="Times New Roman"/>
              </a:rPr>
              <a:t>provvisori causati dall’invenzione  prolifica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macchinari,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benefici </a:t>
            </a:r>
            <a:r>
              <a:rPr sz="1200" dirty="0">
                <a:latin typeface="Times New Roman"/>
                <a:cs typeface="Times New Roman"/>
              </a:rPr>
              <a:t>finali </a:t>
            </a:r>
            <a:r>
              <a:rPr sz="1200" spc="-5" dirty="0">
                <a:latin typeface="Times New Roman"/>
                <a:cs typeface="Times New Roman"/>
              </a:rPr>
              <a:t>che deriveranno </a:t>
            </a:r>
            <a:r>
              <a:rPr sz="1200" dirty="0">
                <a:latin typeface="Times New Roman"/>
                <a:cs typeface="Times New Roman"/>
              </a:rPr>
              <a:t>da queste invenzioni </a:t>
            </a:r>
            <a:r>
              <a:rPr sz="1200" spc="-5" dirty="0">
                <a:latin typeface="Times New Roman"/>
                <a:cs typeface="Times New Roman"/>
              </a:rPr>
              <a:t>meccaniche </a:t>
            </a:r>
            <a:r>
              <a:rPr sz="1200" dirty="0">
                <a:latin typeface="Times New Roman"/>
                <a:cs typeface="Times New Roman"/>
              </a:rPr>
              <a:t>sono inestimabili.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non può mai  </a:t>
            </a:r>
            <a:r>
              <a:rPr sz="1200" spc="-5" dirty="0">
                <a:latin typeface="Times New Roman"/>
                <a:cs typeface="Times New Roman"/>
              </a:rPr>
              <a:t>fiorire, </a:t>
            </a:r>
            <a:r>
              <a:rPr sz="1200" dirty="0">
                <a:latin typeface="Times New Roman"/>
                <a:cs typeface="Times New Roman"/>
              </a:rPr>
              <a:t>e men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meno stabilizzarsi,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l’uomo abbia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i="1" spc="-5" dirty="0">
                <a:latin typeface="Times New Roman"/>
                <a:cs typeface="Times New Roman"/>
              </a:rPr>
              <a:t>tempo </a:t>
            </a:r>
            <a:r>
              <a:rPr sz="1200" i="1" dirty="0">
                <a:latin typeface="Times New Roman"/>
                <a:cs typeface="Times New Roman"/>
              </a:rPr>
              <a:t>libero </a:t>
            </a:r>
            <a:r>
              <a:rPr sz="1200" spc="-5" dirty="0">
                <a:latin typeface="Times New Roman"/>
                <a:cs typeface="Times New Roman"/>
              </a:rPr>
              <a:t>per pensare,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progetti, per </a:t>
            </a:r>
            <a:r>
              <a:rPr sz="1200" spc="-5" dirty="0">
                <a:latin typeface="Times New Roman"/>
                <a:cs typeface="Times New Roman"/>
              </a:rPr>
              <a:t>immaginare </a:t>
            </a:r>
            <a:r>
              <a:rPr sz="1200" dirty="0">
                <a:latin typeface="Times New Roman"/>
                <a:cs typeface="Times New Roman"/>
              </a:rPr>
              <a:t>nuovi  e </a:t>
            </a:r>
            <a:r>
              <a:rPr sz="1200" spc="-5" dirty="0">
                <a:latin typeface="Times New Roman"/>
                <a:cs typeface="Times New Roman"/>
              </a:rPr>
              <a:t>migliori metodi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(902.5) 81:2.15 </a:t>
            </a:r>
            <a:r>
              <a:rPr sz="1200" spc="-5" dirty="0">
                <a:latin typeface="Times New Roman"/>
                <a:cs typeface="Times New Roman"/>
              </a:rPr>
              <a:t>All’inizio l’uomo s’impadronì semplicemente del suo rifugio, visse sotto delle sporgenze </a:t>
            </a:r>
            <a:r>
              <a:rPr sz="1200" dirty="0">
                <a:latin typeface="Times New Roman"/>
                <a:cs typeface="Times New Roman"/>
              </a:rPr>
              <a:t>rocciose o </a:t>
            </a:r>
            <a:r>
              <a:rPr sz="1200" spc="-5" dirty="0">
                <a:latin typeface="Times New Roman"/>
                <a:cs typeface="Times New Roman"/>
              </a:rPr>
              <a:t>abitò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caverne. Poi  adattò certi materiali naturali quali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pietra alla 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capanne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famiglia. Infine entrò nello </a:t>
            </a:r>
            <a:r>
              <a:rPr sz="1200" spc="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creativo di  costruzione </a:t>
            </a:r>
            <a:r>
              <a:rPr sz="1200" spc="-5" dirty="0">
                <a:latin typeface="Times New Roman"/>
                <a:cs typeface="Times New Roman"/>
              </a:rPr>
              <a:t>delle abitazioni, imparando </a:t>
            </a:r>
            <a:r>
              <a:rPr sz="1200" dirty="0">
                <a:latin typeface="Times New Roman"/>
                <a:cs typeface="Times New Roman"/>
              </a:rPr>
              <a:t>a fabbricare mattoni </a:t>
            </a:r>
            <a:r>
              <a:rPr sz="1200" spc="-5" dirty="0">
                <a:latin typeface="Times New Roman"/>
                <a:cs typeface="Times New Roman"/>
              </a:rPr>
              <a:t>ed altri materiali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costruzione.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47320" algn="just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(902.6) 81:2.16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degli altopiani del Turkestan </a:t>
            </a:r>
            <a:r>
              <a:rPr sz="1200" dirty="0">
                <a:latin typeface="Times New Roman"/>
                <a:cs typeface="Times New Roman"/>
              </a:rPr>
              <a:t>furono i primi tra 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moderne </a:t>
            </a:r>
            <a:r>
              <a:rPr sz="1200" dirty="0">
                <a:latin typeface="Times New Roman"/>
                <a:cs typeface="Times New Roman"/>
              </a:rPr>
              <a:t>a costruire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abitazioni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legno, case  abbastanza </a:t>
            </a:r>
            <a:r>
              <a:rPr sz="1200" dirty="0">
                <a:latin typeface="Times New Roman"/>
                <a:cs typeface="Times New Roman"/>
              </a:rPr>
              <a:t>simili alle </a:t>
            </a:r>
            <a:r>
              <a:rPr sz="1200" spc="-5" dirty="0">
                <a:latin typeface="Times New Roman"/>
                <a:cs typeface="Times New Roman"/>
              </a:rPr>
              <a:t>prime capanne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tronchi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pionieri americani.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pianure </a:t>
            </a:r>
            <a:r>
              <a:rPr sz="1200" dirty="0">
                <a:latin typeface="Times New Roman"/>
                <a:cs typeface="Times New Roman"/>
              </a:rPr>
              <a:t>furono costruite </a:t>
            </a:r>
            <a:r>
              <a:rPr sz="1200" spc="-5" dirty="0">
                <a:latin typeface="Times New Roman"/>
                <a:cs typeface="Times New Roman"/>
              </a:rPr>
              <a:t>dimore </a:t>
            </a:r>
            <a:r>
              <a:rPr sz="1200" dirty="0">
                <a:latin typeface="Times New Roman"/>
                <a:cs typeface="Times New Roman"/>
              </a:rPr>
              <a:t>umane in mattoni  </a:t>
            </a:r>
            <a:r>
              <a:rPr sz="1200" spc="-5" dirty="0">
                <a:latin typeface="Times New Roman"/>
                <a:cs typeface="Times New Roman"/>
              </a:rPr>
              <a:t>crudi;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in mattoni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2882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(902.7) 81:2.17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antiche razze </a:t>
            </a:r>
            <a:r>
              <a:rPr sz="1200" spc="-5" dirty="0">
                <a:latin typeface="Times New Roman"/>
                <a:cs typeface="Times New Roman"/>
              </a:rPr>
              <a:t>fluviali costruivano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capanne piantando lunghi </a:t>
            </a:r>
            <a:r>
              <a:rPr sz="1200" dirty="0">
                <a:latin typeface="Times New Roman"/>
                <a:cs typeface="Times New Roman"/>
              </a:rPr>
              <a:t>pali in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terreno; </a:t>
            </a:r>
            <a:r>
              <a:rPr sz="1200" dirty="0">
                <a:latin typeface="Times New Roman"/>
                <a:cs typeface="Times New Roman"/>
              </a:rPr>
              <a:t>le sommità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pali  </a:t>
            </a:r>
            <a:r>
              <a:rPr sz="1200" spc="-5" dirty="0">
                <a:latin typeface="Times New Roman"/>
                <a:cs typeface="Times New Roman"/>
              </a:rPr>
              <a:t>venivano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unite, formando un’intelaiatura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capanna </a:t>
            </a:r>
            <a:r>
              <a:rPr sz="1200" dirty="0">
                <a:latin typeface="Times New Roman"/>
                <a:cs typeface="Times New Roman"/>
              </a:rPr>
              <a:t>che era intrecciata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canne </a:t>
            </a:r>
            <a:r>
              <a:rPr sz="1200" spc="-5" dirty="0">
                <a:latin typeface="Times New Roman"/>
                <a:cs typeface="Times New Roman"/>
              </a:rPr>
              <a:t>trasversali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che l’insieme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626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448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costruzione </a:t>
            </a:r>
            <a:r>
              <a:rPr sz="1200" spc="-5" dirty="0">
                <a:latin typeface="Times New Roman"/>
                <a:cs typeface="Times New Roman"/>
              </a:rPr>
              <a:t>somigliava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enorme </a:t>
            </a:r>
            <a:r>
              <a:rPr sz="1200" dirty="0">
                <a:latin typeface="Times New Roman"/>
                <a:cs typeface="Times New Roman"/>
              </a:rPr>
              <a:t>cesto rovesciato. </a:t>
            </a:r>
            <a:r>
              <a:rPr sz="1200" spc="-5" dirty="0">
                <a:latin typeface="Times New Roman"/>
                <a:cs typeface="Times New Roman"/>
              </a:rPr>
              <a:t>Questa struttura </a:t>
            </a:r>
            <a:r>
              <a:rPr sz="1200" dirty="0">
                <a:latin typeface="Times New Roman"/>
                <a:cs typeface="Times New Roman"/>
              </a:rPr>
              <a:t>poteva poi </a:t>
            </a:r>
            <a:r>
              <a:rPr sz="1200" spc="-5" dirty="0">
                <a:latin typeface="Times New Roman"/>
                <a:cs typeface="Times New Roman"/>
              </a:rPr>
              <a:t>essere ricoperta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argilla e, </a:t>
            </a:r>
            <a:r>
              <a:rPr sz="1200" dirty="0">
                <a:latin typeface="Times New Roman"/>
                <a:cs typeface="Times New Roman"/>
              </a:rPr>
              <a:t>dopo  </a:t>
            </a:r>
            <a:r>
              <a:rPr sz="1200" spc="-5" dirty="0">
                <a:latin typeface="Times New Roman"/>
                <a:cs typeface="Times New Roman"/>
              </a:rPr>
              <a:t>l’essiccamento al sole, si disponeva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un’abitazione impermeabile </a:t>
            </a:r>
            <a:r>
              <a:rPr sz="1200" dirty="0">
                <a:latin typeface="Times New Roman"/>
                <a:cs typeface="Times New Roman"/>
              </a:rPr>
              <a:t>molto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65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(902.8) 81:2.18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queste capanne </a:t>
            </a:r>
            <a:r>
              <a:rPr sz="1200" dirty="0">
                <a:latin typeface="Times New Roman"/>
                <a:cs typeface="Times New Roman"/>
              </a:rPr>
              <a:t>primitive che ebbe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indipendente l’idea successiva d’intrecciare ogni sorta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cesti.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sorse </a:t>
            </a:r>
            <a:r>
              <a:rPr sz="1200" dirty="0">
                <a:latin typeface="Times New Roman"/>
                <a:cs typeface="Times New Roman"/>
              </a:rPr>
              <a:t>l’idea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vasellame osservando gli effetti </a:t>
            </a:r>
            <a:r>
              <a:rPr sz="1200" dirty="0">
                <a:latin typeface="Times New Roman"/>
                <a:cs typeface="Times New Roman"/>
              </a:rPr>
              <a:t>prodotti </a:t>
            </a:r>
            <a:r>
              <a:rPr sz="1200" spc="-5" dirty="0">
                <a:latin typeface="Times New Roman"/>
                <a:cs typeface="Times New Roman"/>
              </a:rPr>
              <a:t>dallo spalmare su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intelaiature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legno l’argilla  bagnata.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d’indurire il </a:t>
            </a:r>
            <a:r>
              <a:rPr sz="1200" spc="-5" dirty="0">
                <a:latin typeface="Times New Roman"/>
                <a:cs typeface="Times New Roman"/>
              </a:rPr>
              <a:t>vasellame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cottura fu scoperta </a:t>
            </a:r>
            <a:r>
              <a:rPr sz="1200" dirty="0">
                <a:latin typeface="Times New Roman"/>
                <a:cs typeface="Times New Roman"/>
              </a:rPr>
              <a:t>quando una di queste </a:t>
            </a:r>
            <a:r>
              <a:rPr sz="1200" spc="-5" dirty="0">
                <a:latin typeface="Times New Roman"/>
                <a:cs typeface="Times New Roman"/>
              </a:rPr>
              <a:t>capanne primitive ricoperte </a:t>
            </a:r>
            <a:r>
              <a:rPr sz="1200" dirty="0">
                <a:latin typeface="Times New Roman"/>
                <a:cs typeface="Times New Roman"/>
              </a:rPr>
              <a:t>d’argilla  </a:t>
            </a:r>
            <a:r>
              <a:rPr sz="1200" spc="-5" dirty="0">
                <a:latin typeface="Times New Roman"/>
                <a:cs typeface="Times New Roman"/>
              </a:rPr>
              <a:t>s’incendiò accidentalmente.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arti dell’antichità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spesso origine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circostanze </a:t>
            </a:r>
            <a:r>
              <a:rPr sz="1200" dirty="0">
                <a:latin typeface="Times New Roman"/>
                <a:cs typeface="Times New Roman"/>
              </a:rPr>
              <a:t>fortuite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quotidiana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popoli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primitivi. Questo almeno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progressi evoluzionari dell’umanità fino </a:t>
            </a:r>
            <a:r>
              <a:rPr sz="1200" dirty="0">
                <a:latin typeface="Times New Roman"/>
                <a:cs typeface="Times New Roman"/>
              </a:rPr>
              <a:t>alla venuta 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(903.1) 81:2.19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ceramica </a:t>
            </a:r>
            <a:r>
              <a:rPr sz="1200" dirty="0">
                <a:latin typeface="Times New Roman"/>
                <a:cs typeface="Times New Roman"/>
              </a:rPr>
              <a:t>era stata inizialmente introdotta </a:t>
            </a:r>
            <a:r>
              <a:rPr sz="1200" spc="-5" dirty="0">
                <a:latin typeface="Times New Roman"/>
                <a:cs typeface="Times New Roman"/>
              </a:rPr>
              <a:t>dal personale del Principe </a:t>
            </a:r>
            <a:r>
              <a:rPr sz="1200" dirty="0">
                <a:latin typeface="Times New Roman"/>
                <a:cs typeface="Times New Roman"/>
              </a:rPr>
              <a:t>circa mezzo </a:t>
            </a:r>
            <a:r>
              <a:rPr sz="1200" spc="-5" dirty="0">
                <a:latin typeface="Times New Roman"/>
                <a:cs typeface="Times New Roman"/>
              </a:rPr>
              <a:t>milione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fabbricazione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recipienti d’argilla era praticamente cessata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centocinquantamila anni. </a:t>
            </a:r>
            <a:r>
              <a:rPr sz="1200" dirty="0">
                <a:latin typeface="Times New Roman"/>
                <a:cs typeface="Times New Roman"/>
              </a:rPr>
              <a:t>Solo i </a:t>
            </a:r>
            <a:r>
              <a:rPr sz="1200" spc="-5" dirty="0">
                <a:latin typeface="Times New Roman"/>
                <a:cs typeface="Times New Roman"/>
              </a:rPr>
              <a:t>Noditi </a:t>
            </a:r>
            <a:r>
              <a:rPr sz="1200" dirty="0">
                <a:latin typeface="Times New Roman"/>
                <a:cs typeface="Times New Roman"/>
              </a:rPr>
              <a:t>pre-Sumeri della </a:t>
            </a:r>
            <a:r>
              <a:rPr sz="1200" spc="-5" dirty="0">
                <a:latin typeface="Times New Roman"/>
                <a:cs typeface="Times New Roman"/>
              </a:rPr>
              <a:t>costa  del golfo continuarono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fabbricare recipienti d’argilla. L’arte della ceramica fu </a:t>
            </a:r>
            <a:r>
              <a:rPr sz="1200" dirty="0">
                <a:latin typeface="Times New Roman"/>
                <a:cs typeface="Times New Roman"/>
              </a:rPr>
              <a:t>ripresa durante i tempi di </a:t>
            </a:r>
            <a:r>
              <a:rPr sz="1200" spc="-5" dirty="0">
                <a:latin typeface="Times New Roman"/>
                <a:cs typeface="Times New Roman"/>
              </a:rPr>
              <a:t>Adamo.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propagazione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quest’arte </a:t>
            </a:r>
            <a:r>
              <a:rPr sz="1200" dirty="0">
                <a:latin typeface="Times New Roman"/>
                <a:cs typeface="Times New Roman"/>
              </a:rPr>
              <a:t>avvenne </a:t>
            </a:r>
            <a:r>
              <a:rPr sz="1200" spc="-5" dirty="0">
                <a:latin typeface="Times New Roman"/>
                <a:cs typeface="Times New Roman"/>
              </a:rPr>
              <a:t>simultaneamente con l’estensione delle aree </a:t>
            </a:r>
            <a:r>
              <a:rPr sz="1200" dirty="0">
                <a:latin typeface="Times New Roman"/>
                <a:cs typeface="Times New Roman"/>
              </a:rPr>
              <a:t>desertiche </a:t>
            </a:r>
            <a:r>
              <a:rPr sz="1200" spc="-5" dirty="0">
                <a:latin typeface="Times New Roman"/>
                <a:cs typeface="Times New Roman"/>
              </a:rPr>
              <a:t>dell’Africa, dell’Arabia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dell’Asia centrale, </a:t>
            </a:r>
            <a:r>
              <a:rPr sz="1200" dirty="0">
                <a:latin typeface="Times New Roman"/>
                <a:cs typeface="Times New Roman"/>
              </a:rPr>
              <a:t>e si  </a:t>
            </a:r>
            <a:r>
              <a:rPr sz="1200" spc="-5" dirty="0">
                <a:latin typeface="Times New Roman"/>
                <a:cs typeface="Times New Roman"/>
              </a:rPr>
              <a:t>diffuse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ondate di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migliorata </a:t>
            </a:r>
            <a:r>
              <a:rPr sz="1200" spc="-5" dirty="0">
                <a:latin typeface="Times New Roman"/>
                <a:cs typeface="Times New Roman"/>
              </a:rPr>
              <a:t>dalla Mesopotamia </a:t>
            </a:r>
            <a:r>
              <a:rPr sz="1200" dirty="0">
                <a:latin typeface="Times New Roman"/>
                <a:cs typeface="Times New Roman"/>
              </a:rPr>
              <a:t>a tutto l’emisfero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986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(903.2) 81:2.20 </a:t>
            </a:r>
            <a:r>
              <a:rPr sz="1200" spc="-5" dirty="0">
                <a:latin typeface="Times New Roman"/>
                <a:cs typeface="Times New Roman"/>
              </a:rPr>
              <a:t>Queste civiltà dell’era andita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tracciate secondo gli stadi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-5" dirty="0">
                <a:latin typeface="Times New Roman"/>
                <a:cs typeface="Times New Roman"/>
              </a:rPr>
              <a:t>ceramica </a:t>
            </a:r>
            <a:r>
              <a:rPr sz="1200" dirty="0">
                <a:latin typeface="Times New Roman"/>
                <a:cs typeface="Times New Roman"/>
              </a:rPr>
              <a:t>o di altre </a:t>
            </a:r>
            <a:r>
              <a:rPr sz="1200" spc="-5" dirty="0">
                <a:latin typeface="Times New Roman"/>
                <a:cs typeface="Times New Roman"/>
              </a:rPr>
              <a:t>arti.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corso normale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umana fu enormemente complicato </a:t>
            </a:r>
            <a:r>
              <a:rPr sz="1200" dirty="0">
                <a:latin typeface="Times New Roman"/>
                <a:cs typeface="Times New Roman"/>
              </a:rPr>
              <a:t>dai regimi di </a:t>
            </a:r>
            <a:r>
              <a:rPr sz="1200" spc="-5" dirty="0">
                <a:latin typeface="Times New Roman"/>
                <a:cs typeface="Times New Roman"/>
              </a:rPr>
              <a:t>Dalamatia </a:t>
            </a:r>
            <a:r>
              <a:rPr sz="1200" dirty="0">
                <a:latin typeface="Times New Roman"/>
                <a:cs typeface="Times New Roman"/>
              </a:rPr>
              <a:t>e di Eden. Capita </a:t>
            </a:r>
            <a:r>
              <a:rPr sz="1200" spc="-5" dirty="0">
                <a:latin typeface="Times New Roman"/>
                <a:cs typeface="Times New Roman"/>
              </a:rPr>
              <a:t>spesso che </a:t>
            </a:r>
            <a:r>
              <a:rPr sz="1200" dirty="0">
                <a:latin typeface="Times New Roman"/>
                <a:cs typeface="Times New Roman"/>
              </a:rPr>
              <a:t>i vasi e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utensili più </a:t>
            </a:r>
            <a:r>
              <a:rPr sz="1200" spc="-5" dirty="0">
                <a:latin typeface="Times New Roman"/>
                <a:cs typeface="Times New Roman"/>
              </a:rPr>
              <a:t>tardivi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prodotti </a:t>
            </a:r>
            <a:r>
              <a:rPr sz="1200" dirty="0">
                <a:latin typeface="Times New Roman"/>
                <a:cs typeface="Times New Roman"/>
              </a:rPr>
              <a:t>iniziali dei popoli </a:t>
            </a:r>
            <a:r>
              <a:rPr sz="1200" spc="-5" dirty="0">
                <a:latin typeface="Times New Roman"/>
                <a:cs typeface="Times New Roman"/>
              </a:rPr>
              <a:t>anditi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puri.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Città, manifattura e commercio</a:t>
            </a:r>
            <a:endParaRPr sz="1600">
              <a:latin typeface="Times New Roman"/>
              <a:cs typeface="Times New Roman"/>
            </a:endParaRPr>
          </a:p>
          <a:p>
            <a:pPr marL="88900" algn="just">
              <a:lnSpc>
                <a:spcPts val="1410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(903.3)  81:3.1 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distruzione </a:t>
            </a:r>
            <a:r>
              <a:rPr sz="1200" spc="-5" dirty="0">
                <a:latin typeface="Times New Roman"/>
                <a:cs typeface="Times New Roman"/>
              </a:rPr>
              <a:t>climatica delle ricche ed aperte </a:t>
            </a:r>
            <a:r>
              <a:rPr sz="1200" dirty="0">
                <a:latin typeface="Times New Roman"/>
                <a:cs typeface="Times New Roman"/>
              </a:rPr>
              <a:t>praterie di </a:t>
            </a:r>
            <a:r>
              <a:rPr sz="1200" spc="-5" dirty="0">
                <a:latin typeface="Times New Roman"/>
                <a:cs typeface="Times New Roman"/>
              </a:rPr>
              <a:t>caccia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terreni </a:t>
            </a:r>
            <a:r>
              <a:rPr sz="1200" dirty="0">
                <a:latin typeface="Times New Roman"/>
                <a:cs typeface="Times New Roman"/>
              </a:rPr>
              <a:t>di pascolo </a:t>
            </a:r>
            <a:r>
              <a:rPr sz="1200" spc="-5" dirty="0">
                <a:latin typeface="Times New Roman"/>
                <a:cs typeface="Times New Roman"/>
              </a:rPr>
              <a:t>del Turkestan, cominciata </a:t>
            </a:r>
            <a:r>
              <a:rPr sz="1200" dirty="0">
                <a:latin typeface="Times New Roman"/>
                <a:cs typeface="Times New Roman"/>
              </a:rPr>
              <a:t>verso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12.000 </a:t>
            </a:r>
            <a:r>
              <a:rPr sz="1200" spc="-5" dirty="0">
                <a:latin typeface="Times New Roman"/>
                <a:cs typeface="Times New Roman"/>
              </a:rPr>
              <a:t>a.C., costrinse gli </a:t>
            </a:r>
            <a:r>
              <a:rPr sz="1200" dirty="0">
                <a:latin typeface="Times New Roman"/>
                <a:cs typeface="Times New Roman"/>
              </a:rPr>
              <a:t>uomini di </a:t>
            </a:r>
            <a:r>
              <a:rPr sz="1200" spc="-5" dirty="0">
                <a:latin typeface="Times New Roman"/>
                <a:cs typeface="Times New Roman"/>
              </a:rPr>
              <a:t>quelle regioni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ricorrere </a:t>
            </a:r>
            <a:r>
              <a:rPr sz="1200" dirty="0">
                <a:latin typeface="Times New Roman"/>
                <a:cs typeface="Times New Roman"/>
              </a:rPr>
              <a:t>a nuove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d’industria e di rozza </a:t>
            </a:r>
            <a:r>
              <a:rPr sz="1200" spc="-5" dirty="0">
                <a:latin typeface="Times New Roman"/>
                <a:cs typeface="Times New Roman"/>
              </a:rPr>
              <a:t>manifattura. Alcuni si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dedicarono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530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667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all’allevamento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greggi addomesticate, altri </a:t>
            </a:r>
            <a:r>
              <a:rPr sz="1200" dirty="0">
                <a:latin typeface="Times New Roman"/>
                <a:cs typeface="Times New Roman"/>
              </a:rPr>
              <a:t>divennero </a:t>
            </a:r>
            <a:r>
              <a:rPr sz="1200" spc="-5" dirty="0">
                <a:latin typeface="Times New Roman"/>
                <a:cs typeface="Times New Roman"/>
              </a:rPr>
              <a:t>agricoltori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raccoglitori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acquatica, </a:t>
            </a:r>
            <a:r>
              <a:rPr sz="1200" dirty="0">
                <a:latin typeface="Times New Roman"/>
                <a:cs typeface="Times New Roman"/>
              </a:rPr>
              <a:t>ma il tipo più  </a:t>
            </a:r>
            <a:r>
              <a:rPr sz="1200" spc="-5" dirty="0">
                <a:latin typeface="Times New Roman"/>
                <a:cs typeface="Times New Roman"/>
              </a:rPr>
              <a:t>elevato d’intelletti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scelse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lanciarsi nel commercio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manifattura. Divenne </a:t>
            </a:r>
            <a:r>
              <a:rPr sz="1200" dirty="0">
                <a:latin typeface="Times New Roman"/>
                <a:cs typeface="Times New Roman"/>
              </a:rPr>
              <a:t>anche costume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intere tribù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dedicarsi</a:t>
            </a:r>
            <a:endParaRPr sz="1200">
              <a:latin typeface="Times New Roman"/>
              <a:cs typeface="Times New Roman"/>
            </a:endParaRPr>
          </a:p>
          <a:p>
            <a:pPr marL="76200" marR="533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allo sviluppo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singola industria. Dalla valle del Nilo all’Inducush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Gange al Fiume Giallo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principale occupazione delle 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superiori divenne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coltivazione del terreno,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commercio </a:t>
            </a:r>
            <a:r>
              <a:rPr sz="1200" dirty="0">
                <a:latin typeface="Times New Roman"/>
                <a:cs typeface="Times New Roman"/>
              </a:rPr>
              <a:t>come attività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secondaria.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84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(903.4) 81:3.2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scambi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trasformazione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materie </a:t>
            </a:r>
            <a:r>
              <a:rPr sz="1200" dirty="0">
                <a:latin typeface="Times New Roman"/>
                <a:cs typeface="Times New Roman"/>
              </a:rPr>
              <a:t>prime in diversi </a:t>
            </a:r>
            <a:r>
              <a:rPr sz="1200" spc="-5" dirty="0">
                <a:latin typeface="Times New Roman"/>
                <a:cs typeface="Times New Roman"/>
              </a:rPr>
              <a:t>articoli </a:t>
            </a:r>
            <a:r>
              <a:rPr sz="1200" dirty="0">
                <a:latin typeface="Times New Roman"/>
                <a:cs typeface="Times New Roman"/>
              </a:rPr>
              <a:t>commerciali </a:t>
            </a:r>
            <a:r>
              <a:rPr sz="1200" spc="-5" dirty="0">
                <a:latin typeface="Times New Roman"/>
                <a:cs typeface="Times New Roman"/>
              </a:rPr>
              <a:t>contribuì direttamente al  sorgere </a:t>
            </a:r>
            <a:r>
              <a:rPr sz="1200" dirty="0">
                <a:latin typeface="Times New Roman"/>
                <a:cs typeface="Times New Roman"/>
              </a:rPr>
              <a:t>di quelle </a:t>
            </a:r>
            <a:r>
              <a:rPr sz="1200" spc="-5" dirty="0">
                <a:latin typeface="Times New Roman"/>
                <a:cs typeface="Times New Roman"/>
              </a:rPr>
              <a:t>comunità primitive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semipacifiche che ebbero </a:t>
            </a:r>
            <a:r>
              <a:rPr sz="1200" dirty="0">
                <a:latin typeface="Times New Roman"/>
                <a:cs typeface="Times New Roman"/>
              </a:rPr>
              <a:t>tanta influenza </a:t>
            </a:r>
            <a:r>
              <a:rPr sz="1200" spc="-5" dirty="0">
                <a:latin typeface="Times New Roman"/>
                <a:cs typeface="Times New Roman"/>
              </a:rPr>
              <a:t>nella diffusione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arti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 marR="10350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civiltà.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dell’era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commercio </a:t>
            </a:r>
            <a:r>
              <a:rPr sz="1200" dirty="0">
                <a:latin typeface="Times New Roman"/>
                <a:cs typeface="Times New Roman"/>
              </a:rPr>
              <a:t>mondiale </a:t>
            </a:r>
            <a:r>
              <a:rPr sz="1200" spc="-5" dirty="0">
                <a:latin typeface="Times New Roman"/>
                <a:cs typeface="Times New Roman"/>
              </a:rPr>
              <a:t>esteso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comunità sociali </a:t>
            </a:r>
            <a:r>
              <a:rPr sz="1200" dirty="0">
                <a:latin typeface="Times New Roman"/>
                <a:cs typeface="Times New Roman"/>
              </a:rPr>
              <a:t>erano tribali — </a:t>
            </a:r>
            <a:r>
              <a:rPr sz="1200" spc="-5" dirty="0">
                <a:latin typeface="Times New Roman"/>
                <a:cs typeface="Times New Roman"/>
              </a:rPr>
              <a:t>gruppi familiari ingranditi.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commercio  </a:t>
            </a:r>
            <a:r>
              <a:rPr sz="1200" dirty="0">
                <a:latin typeface="Times New Roman"/>
                <a:cs typeface="Times New Roman"/>
              </a:rPr>
              <a:t>mise in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umani, </a:t>
            </a:r>
            <a:r>
              <a:rPr sz="1200" dirty="0">
                <a:latin typeface="Times New Roman"/>
                <a:cs typeface="Times New Roman"/>
              </a:rPr>
              <a:t>contribuendo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più </a:t>
            </a:r>
            <a:r>
              <a:rPr sz="1200" spc="-5" dirty="0">
                <a:latin typeface="Times New Roman"/>
                <a:cs typeface="Times New Roman"/>
              </a:rPr>
              <a:t>rapida </a:t>
            </a:r>
            <a:r>
              <a:rPr sz="1200" dirty="0">
                <a:latin typeface="Times New Roman"/>
                <a:cs typeface="Times New Roman"/>
              </a:rPr>
              <a:t>fecondazione </a:t>
            </a:r>
            <a:r>
              <a:rPr sz="1200" spc="-5" dirty="0">
                <a:latin typeface="Times New Roman"/>
                <a:cs typeface="Times New Roman"/>
              </a:rPr>
              <a:t>incrociata della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35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(903.5) 81:3.3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dodicimila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stava per sorgere l’era delle città </a:t>
            </a:r>
            <a:r>
              <a:rPr sz="1200" dirty="0">
                <a:latin typeface="Times New Roman"/>
                <a:cs typeface="Times New Roman"/>
              </a:rPr>
              <a:t>indipendenti. </a:t>
            </a:r>
            <a:r>
              <a:rPr sz="1200" spc="-5" dirty="0">
                <a:latin typeface="Times New Roman"/>
                <a:cs typeface="Times New Roman"/>
              </a:rPr>
              <a:t>Queste prime </a:t>
            </a:r>
            <a:r>
              <a:rPr sz="1200" dirty="0">
                <a:latin typeface="Times New Roman"/>
                <a:cs typeface="Times New Roman"/>
              </a:rPr>
              <a:t>città </a:t>
            </a:r>
            <a:r>
              <a:rPr sz="1200" spc="-5" dirty="0">
                <a:latin typeface="Times New Roman"/>
                <a:cs typeface="Times New Roman"/>
              </a:rPr>
              <a:t>commerciali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manifatturiere  erano sempre circondate </a:t>
            </a:r>
            <a:r>
              <a:rPr sz="1200" dirty="0">
                <a:latin typeface="Times New Roman"/>
                <a:cs typeface="Times New Roman"/>
              </a:rPr>
              <a:t>da zone </a:t>
            </a:r>
            <a:r>
              <a:rPr sz="1200" spc="-5" dirty="0">
                <a:latin typeface="Times New Roman"/>
                <a:cs typeface="Times New Roman"/>
              </a:rPr>
              <a:t>agricole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l’allevamento </a:t>
            </a:r>
            <a:r>
              <a:rPr sz="1200" spc="-5" dirty="0">
                <a:latin typeface="Times New Roman"/>
                <a:cs typeface="Times New Roman"/>
              </a:rPr>
              <a:t>del bestiame. Anche se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che </a:t>
            </a:r>
            <a:r>
              <a:rPr sz="1200" dirty="0">
                <a:latin typeface="Times New Roman"/>
                <a:cs typeface="Times New Roman"/>
              </a:rPr>
              <a:t>l’industria </a:t>
            </a:r>
            <a:r>
              <a:rPr sz="1200" spc="-5" dirty="0">
                <a:latin typeface="Times New Roman"/>
                <a:cs typeface="Times New Roman"/>
              </a:rPr>
              <a:t>fu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favorita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dall’elevazione del </a:t>
            </a:r>
            <a:r>
              <a:rPr sz="1200" dirty="0">
                <a:latin typeface="Times New Roman"/>
                <a:cs typeface="Times New Roman"/>
              </a:rPr>
              <a:t>livello di vita, non </a:t>
            </a:r>
            <a:r>
              <a:rPr sz="1200" spc="-5" dirty="0">
                <a:latin typeface="Times New Roman"/>
                <a:cs typeface="Times New Roman"/>
              </a:rPr>
              <a:t>dovreste </a:t>
            </a:r>
            <a:r>
              <a:rPr sz="1200" dirty="0">
                <a:latin typeface="Times New Roman"/>
                <a:cs typeface="Times New Roman"/>
              </a:rPr>
              <a:t>farvi </a:t>
            </a:r>
            <a:r>
              <a:rPr sz="1200" spc="-5" dirty="0">
                <a:latin typeface="Times New Roman"/>
                <a:cs typeface="Times New Roman"/>
              </a:rPr>
              <a:t>idee sbagliate sulle </a:t>
            </a:r>
            <a:r>
              <a:rPr sz="1200" dirty="0">
                <a:latin typeface="Times New Roman"/>
                <a:cs typeface="Times New Roman"/>
              </a:rPr>
              <a:t>raffinatezze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urbana iniziale.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primitive</a:t>
            </a:r>
            <a:endParaRPr sz="1200">
              <a:latin typeface="Times New Roman"/>
              <a:cs typeface="Times New Roman"/>
            </a:endParaRPr>
          </a:p>
          <a:p>
            <a:pPr marL="76200" marR="126364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troppo pulite e </a:t>
            </a:r>
            <a:r>
              <a:rPr sz="1200" spc="-5" dirty="0">
                <a:latin typeface="Times New Roman"/>
                <a:cs typeface="Times New Roman"/>
              </a:rPr>
              <a:t>curate,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comunità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normali si alzavano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da trenta a </a:t>
            </a:r>
            <a:r>
              <a:rPr sz="1200" spc="-5" dirty="0">
                <a:latin typeface="Times New Roman"/>
                <a:cs typeface="Times New Roman"/>
              </a:rPr>
              <a:t>sessanta centimetri ogni  venticinque anni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del </a:t>
            </a:r>
            <a:r>
              <a:rPr sz="1200" dirty="0">
                <a:latin typeface="Times New Roman"/>
                <a:cs typeface="Times New Roman"/>
              </a:rPr>
              <a:t>semplice </a:t>
            </a:r>
            <a:r>
              <a:rPr sz="1200" spc="-5" dirty="0">
                <a:latin typeface="Times New Roman"/>
                <a:cs typeface="Times New Roman"/>
              </a:rPr>
              <a:t>accumulo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sporcizia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rifiuti. </a:t>
            </a:r>
            <a:r>
              <a:rPr sz="1200" dirty="0">
                <a:latin typeface="Times New Roman"/>
                <a:cs typeface="Times New Roman"/>
              </a:rPr>
              <a:t>Alcune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città antiche si elevarono </a:t>
            </a:r>
            <a:r>
              <a:rPr sz="1200" dirty="0">
                <a:latin typeface="Times New Roman"/>
                <a:cs typeface="Times New Roman"/>
              </a:rPr>
              <a:t>inoltre molto  </a:t>
            </a:r>
            <a:r>
              <a:rPr sz="1200" spc="-5" dirty="0">
                <a:latin typeface="Times New Roman"/>
                <a:cs typeface="Times New Roman"/>
              </a:rPr>
              <a:t>rapidamente sopra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terreno circostante perché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capanne d’argilla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sostegni duravano </a:t>
            </a:r>
            <a:r>
              <a:rPr sz="1200" dirty="0">
                <a:latin typeface="Times New Roman"/>
                <a:cs typeface="Times New Roman"/>
              </a:rPr>
              <a:t>poco,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costume </a:t>
            </a:r>
            <a:r>
              <a:rPr sz="1200" dirty="0">
                <a:latin typeface="Times New Roman"/>
                <a:cs typeface="Times New Roman"/>
              </a:rPr>
              <a:t>costruire le  nuove </a:t>
            </a:r>
            <a:r>
              <a:rPr sz="1200" spc="-5" dirty="0">
                <a:latin typeface="Times New Roman"/>
                <a:cs typeface="Times New Roman"/>
              </a:rPr>
              <a:t>abitazioni direttamente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rovine delle</a:t>
            </a:r>
            <a:r>
              <a:rPr sz="1200" dirty="0">
                <a:latin typeface="Times New Roman"/>
                <a:cs typeface="Times New Roman"/>
              </a:rPr>
              <a:t> vecchie.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(903.6) 81:3.4 </a:t>
            </a:r>
            <a:r>
              <a:rPr sz="1200" spc="-5" dirty="0">
                <a:latin typeface="Times New Roman"/>
                <a:cs typeface="Times New Roman"/>
              </a:rPr>
              <a:t>L’impiego generalizzato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metalli </a:t>
            </a:r>
            <a:r>
              <a:rPr sz="1200" dirty="0">
                <a:latin typeface="Times New Roman"/>
                <a:cs typeface="Times New Roman"/>
              </a:rPr>
              <a:t>fu una </a:t>
            </a:r>
            <a:r>
              <a:rPr sz="1200" spc="-5" dirty="0">
                <a:latin typeface="Times New Roman"/>
                <a:cs typeface="Times New Roman"/>
              </a:rPr>
              <a:t>caratteristica </a:t>
            </a:r>
            <a:r>
              <a:rPr sz="1200" dirty="0">
                <a:latin typeface="Times New Roman"/>
                <a:cs typeface="Times New Roman"/>
              </a:rPr>
              <a:t>dell’era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prime </a:t>
            </a:r>
            <a:r>
              <a:rPr sz="1200" spc="-5" dirty="0">
                <a:latin typeface="Times New Roman"/>
                <a:cs typeface="Times New Roman"/>
              </a:rPr>
              <a:t>città industriali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commerciali. Voi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già  scoperto nel Turkestan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cultura dell’età del </a:t>
            </a:r>
            <a:r>
              <a:rPr sz="1200" dirty="0">
                <a:latin typeface="Times New Roman"/>
                <a:cs typeface="Times New Roman"/>
              </a:rPr>
              <a:t>bronzo </a:t>
            </a:r>
            <a:r>
              <a:rPr sz="1200" spc="-5" dirty="0">
                <a:latin typeface="Times New Roman"/>
                <a:cs typeface="Times New Roman"/>
              </a:rPr>
              <a:t>che data </a:t>
            </a:r>
            <a:r>
              <a:rPr sz="1200" dirty="0">
                <a:latin typeface="Times New Roman"/>
                <a:cs typeface="Times New Roman"/>
              </a:rPr>
              <a:t>da più di 9.000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a.C., e </a:t>
            </a:r>
            <a:r>
              <a:rPr sz="1200" spc="-5" dirty="0">
                <a:latin typeface="Times New Roman"/>
                <a:cs typeface="Times New Roman"/>
              </a:rPr>
              <a:t>gli Anditi appresero presto </a:t>
            </a:r>
            <a:r>
              <a:rPr sz="1200" dirty="0">
                <a:latin typeface="Times New Roman"/>
                <a:cs typeface="Times New Roman"/>
              </a:rPr>
              <a:t>a lavorare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ferro, l’oro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rame. Ma </a:t>
            </a:r>
            <a:r>
              <a:rPr sz="1200" dirty="0">
                <a:latin typeface="Times New Roman"/>
                <a:cs typeface="Times New Roman"/>
              </a:rPr>
              <a:t>le condizioni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differenti lontano dai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avanzati. Non </a:t>
            </a:r>
            <a:r>
              <a:rPr sz="1200" dirty="0">
                <a:latin typeface="Times New Roman"/>
                <a:cs typeface="Times New Roman"/>
              </a:rPr>
              <a:t>vi furono  </a:t>
            </a:r>
            <a:r>
              <a:rPr sz="1200" spc="-5" dirty="0">
                <a:latin typeface="Times New Roman"/>
                <a:cs typeface="Times New Roman"/>
              </a:rPr>
              <a:t>periodi distinti come l’Età della Pietra, del Bronzo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Ferro; </a:t>
            </a:r>
            <a:r>
              <a:rPr sz="1200" dirty="0">
                <a:latin typeface="Times New Roman"/>
                <a:cs typeface="Times New Roman"/>
              </a:rPr>
              <a:t>tutte e tre esisterono </a:t>
            </a:r>
            <a:r>
              <a:rPr sz="1200" spc="-5" dirty="0">
                <a:latin typeface="Times New Roman"/>
                <a:cs typeface="Times New Roman"/>
              </a:rPr>
              <a:t>simultaneamente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località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differenti.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690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81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(904.1) 81:3.5 </a:t>
            </a:r>
            <a:r>
              <a:rPr sz="1200" spc="-5" dirty="0">
                <a:latin typeface="Times New Roman"/>
                <a:cs typeface="Times New Roman"/>
              </a:rPr>
              <a:t>L’oro fu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metallo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cercato </a:t>
            </a:r>
            <a:r>
              <a:rPr sz="1200" dirty="0">
                <a:latin typeface="Times New Roman"/>
                <a:cs typeface="Times New Roman"/>
              </a:rPr>
              <a:t>dall’uomo; era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da lavorare </a:t>
            </a:r>
            <a:r>
              <a:rPr sz="1200" spc="-5" dirty="0">
                <a:latin typeface="Times New Roman"/>
                <a:cs typeface="Times New Roman"/>
              </a:rPr>
              <a:t>ed inizialmente fu usato solo come  ornamento.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impiegato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rame,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in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diffusa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mescolato </a:t>
            </a:r>
            <a:r>
              <a:rPr sz="1200" dirty="0">
                <a:latin typeface="Times New Roman"/>
                <a:cs typeface="Times New Roman"/>
              </a:rPr>
              <a:t>con lo </a:t>
            </a:r>
            <a:r>
              <a:rPr sz="1200" spc="-5" dirty="0">
                <a:latin typeface="Times New Roman"/>
                <a:cs typeface="Times New Roman"/>
              </a:rPr>
              <a:t>stagno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formare </a:t>
            </a:r>
            <a:r>
              <a:rPr sz="1200" dirty="0">
                <a:latin typeface="Times New Roman"/>
                <a:cs typeface="Times New Roman"/>
              </a:rPr>
              <a:t>il  bronzo più duro.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scoperta di </a:t>
            </a:r>
            <a:r>
              <a:rPr sz="1200" spc="-5" dirty="0">
                <a:latin typeface="Times New Roman"/>
                <a:cs typeface="Times New Roman"/>
              </a:rPr>
              <a:t>mescolare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rame con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stagno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formare </a:t>
            </a:r>
            <a:r>
              <a:rPr sz="1200" dirty="0">
                <a:latin typeface="Times New Roman"/>
                <a:cs typeface="Times New Roman"/>
              </a:rPr>
              <a:t>il bronzo fu </a:t>
            </a:r>
            <a:r>
              <a:rPr sz="1200" spc="-5" dirty="0">
                <a:latin typeface="Times New Roman"/>
                <a:cs typeface="Times New Roman"/>
              </a:rPr>
              <a:t>fatta </a:t>
            </a:r>
            <a:r>
              <a:rPr sz="1200" dirty="0">
                <a:latin typeface="Times New Roman"/>
                <a:cs typeface="Times New Roman"/>
              </a:rPr>
              <a:t>da 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Adamsoniti del  </a:t>
            </a:r>
            <a:r>
              <a:rPr sz="1200" spc="-5" dirty="0">
                <a:latin typeface="Times New Roman"/>
                <a:cs typeface="Times New Roman"/>
              </a:rPr>
              <a:t>Turkestan,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miniera di </a:t>
            </a:r>
            <a:r>
              <a:rPr sz="1200" spc="-5" dirty="0">
                <a:latin typeface="Times New Roman"/>
                <a:cs typeface="Times New Roman"/>
              </a:rPr>
              <a:t>rame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regione </a:t>
            </a:r>
            <a:r>
              <a:rPr sz="1200" dirty="0">
                <a:latin typeface="Times New Roman"/>
                <a:cs typeface="Times New Roman"/>
              </a:rPr>
              <a:t>montuosa </a:t>
            </a:r>
            <a:r>
              <a:rPr sz="1200" spc="-5" dirty="0">
                <a:latin typeface="Times New Roman"/>
                <a:cs typeface="Times New Roman"/>
              </a:rPr>
              <a:t>capitò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di un deposito 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71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(904.2) 81:3.6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l’apparizione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manifattura </a:t>
            </a:r>
            <a:r>
              <a:rPr sz="1200" dirty="0">
                <a:latin typeface="Times New Roman"/>
                <a:cs typeface="Times New Roman"/>
              </a:rPr>
              <a:t>rudimentale e di un’industria </a:t>
            </a:r>
            <a:r>
              <a:rPr sz="1200" spc="-5" dirty="0">
                <a:latin typeface="Times New Roman"/>
                <a:cs typeface="Times New Roman"/>
              </a:rPr>
              <a:t>primitiva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commercio divenne rapidamente </a:t>
            </a:r>
            <a:r>
              <a:rPr sz="1200" dirty="0">
                <a:latin typeface="Times New Roman"/>
                <a:cs typeface="Times New Roman"/>
              </a:rPr>
              <a:t>la più  potente influenza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diffusione </a:t>
            </a:r>
            <a:r>
              <a:rPr sz="1200" spc="-5" dirty="0">
                <a:latin typeface="Times New Roman"/>
                <a:cs typeface="Times New Roman"/>
              </a:rPr>
              <a:t>della civiltà </a:t>
            </a:r>
            <a:r>
              <a:rPr sz="1200" dirty="0">
                <a:latin typeface="Times New Roman"/>
                <a:cs typeface="Times New Roman"/>
              </a:rPr>
              <a:t>culturale. </a:t>
            </a:r>
            <a:r>
              <a:rPr sz="1200" spc="-5" dirty="0">
                <a:latin typeface="Times New Roman"/>
                <a:cs typeface="Times New Roman"/>
              </a:rPr>
              <a:t>L’apertura delle </a:t>
            </a:r>
            <a:r>
              <a:rPr sz="1200" dirty="0">
                <a:latin typeface="Times New Roman"/>
                <a:cs typeface="Times New Roman"/>
              </a:rPr>
              <a:t>vie </a:t>
            </a:r>
            <a:r>
              <a:rPr sz="1200" spc="-5" dirty="0">
                <a:latin typeface="Times New Roman"/>
                <a:cs typeface="Times New Roman"/>
              </a:rPr>
              <a:t>commerciali terrestri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marittime facilitò </a:t>
            </a:r>
            <a:r>
              <a:rPr sz="1200" dirty="0">
                <a:latin typeface="Times New Roman"/>
                <a:cs typeface="Times New Roman"/>
              </a:rPr>
              <a:t>grandemente  i </a:t>
            </a:r>
            <a:r>
              <a:rPr sz="1200" spc="-5" dirty="0">
                <a:latin typeface="Times New Roman"/>
                <a:cs typeface="Times New Roman"/>
              </a:rPr>
              <a:t>viaggi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mescolanza </a:t>
            </a:r>
            <a:r>
              <a:rPr sz="1200" dirty="0">
                <a:latin typeface="Times New Roman"/>
                <a:cs typeface="Times New Roman"/>
              </a:rPr>
              <a:t>di culture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pure la fusione di civiltà.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5.000 a. C. il </a:t>
            </a:r>
            <a:r>
              <a:rPr sz="1200" spc="-5" dirty="0">
                <a:latin typeface="Times New Roman"/>
                <a:cs typeface="Times New Roman"/>
              </a:rPr>
              <a:t>cavallo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d’impiego generale </a:t>
            </a:r>
            <a:r>
              <a:rPr sz="1200" dirty="0">
                <a:latin typeface="Times New Roman"/>
                <a:cs typeface="Times New Roman"/>
              </a:rPr>
              <a:t>in tutti i  </a:t>
            </a:r>
            <a:r>
              <a:rPr sz="1200" spc="-5" dirty="0">
                <a:latin typeface="Times New Roman"/>
                <a:cs typeface="Times New Roman"/>
              </a:rPr>
              <a:t>paesi </a:t>
            </a:r>
            <a:r>
              <a:rPr sz="1200" dirty="0">
                <a:latin typeface="Times New Roman"/>
                <a:cs typeface="Times New Roman"/>
              </a:rPr>
              <a:t>civilizzati e </a:t>
            </a:r>
            <a:r>
              <a:rPr sz="1200" spc="-5" dirty="0">
                <a:latin typeface="Times New Roman"/>
                <a:cs typeface="Times New Roman"/>
              </a:rPr>
              <a:t>semicivilizzati. Queste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più recenti </a:t>
            </a:r>
            <a:r>
              <a:rPr sz="1200" dirty="0">
                <a:latin typeface="Times New Roman"/>
                <a:cs typeface="Times New Roman"/>
              </a:rPr>
              <a:t>non solo avevano </a:t>
            </a:r>
            <a:r>
              <a:rPr sz="1200" spc="-5" dirty="0">
                <a:latin typeface="Times New Roman"/>
                <a:cs typeface="Times New Roman"/>
              </a:rPr>
              <a:t>cavalli addomesticati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vari tipi di </a:t>
            </a:r>
            <a:r>
              <a:rPr sz="1200" spc="5" dirty="0">
                <a:latin typeface="Times New Roman"/>
                <a:cs typeface="Times New Roman"/>
              </a:rPr>
              <a:t>carri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carriole.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precedenti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ruota era già stata </a:t>
            </a:r>
            <a:r>
              <a:rPr sz="1200" dirty="0">
                <a:latin typeface="Times New Roman"/>
                <a:cs typeface="Times New Roman"/>
              </a:rPr>
              <a:t>utilizzata, ma ora i </a:t>
            </a:r>
            <a:r>
              <a:rPr sz="1200" spc="-5" dirty="0">
                <a:latin typeface="Times New Roman"/>
                <a:cs typeface="Times New Roman"/>
              </a:rPr>
              <a:t>veicoli equipaggiati </a:t>
            </a:r>
            <a:r>
              <a:rPr sz="1200" dirty="0">
                <a:latin typeface="Times New Roman"/>
                <a:cs typeface="Times New Roman"/>
              </a:rPr>
              <a:t>in tal modo furono universalmente impiegati  </a:t>
            </a:r>
            <a:r>
              <a:rPr sz="1200" spc="-5" dirty="0">
                <a:latin typeface="Times New Roman"/>
                <a:cs typeface="Times New Roman"/>
              </a:rPr>
              <a:t>sia nel commercio che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guerra.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(904.3) 81:3.7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commercianti viaggiatori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esploratori nomadi fecero </a:t>
            </a:r>
            <a:r>
              <a:rPr sz="1200" dirty="0">
                <a:latin typeface="Times New Roman"/>
                <a:cs typeface="Times New Roman"/>
              </a:rPr>
              <a:t>per il progresso della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storica più di tutte le </a:t>
            </a:r>
            <a:r>
              <a:rPr sz="1200" spc="-5" dirty="0">
                <a:latin typeface="Times New Roman"/>
                <a:cs typeface="Times New Roman"/>
              </a:rPr>
              <a:t>altre  </a:t>
            </a:r>
            <a:r>
              <a:rPr sz="1200" dirty="0">
                <a:latin typeface="Times New Roman"/>
                <a:cs typeface="Times New Roman"/>
              </a:rPr>
              <a:t>influenze </a:t>
            </a:r>
            <a:r>
              <a:rPr sz="1200" spc="-5" dirty="0">
                <a:latin typeface="Times New Roman"/>
                <a:cs typeface="Times New Roman"/>
              </a:rPr>
              <a:t>messe insieme.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conquiste militari,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colonizzazione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attività missionarie promosse dalle religioni </a:t>
            </a:r>
            <a:r>
              <a:rPr sz="1200" dirty="0">
                <a:latin typeface="Times New Roman"/>
                <a:cs typeface="Times New Roman"/>
              </a:rPr>
              <a:t>successive  </a:t>
            </a:r>
            <a:r>
              <a:rPr sz="1200" spc="-5" dirty="0">
                <a:latin typeface="Times New Roman"/>
                <a:cs typeface="Times New Roman"/>
              </a:rPr>
              <a:t>furono anch’esse fattori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diffusione della cultura;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queste furono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secondarie rispetto alle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commerciali,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furono  sempre accelerate </a:t>
            </a:r>
            <a:r>
              <a:rPr sz="1200" dirty="0">
                <a:latin typeface="Times New Roman"/>
                <a:cs typeface="Times New Roman"/>
              </a:rPr>
              <a:t>dalle arti e </a:t>
            </a:r>
            <a:r>
              <a:rPr sz="1200" spc="-5" dirty="0">
                <a:latin typeface="Times New Roman"/>
                <a:cs typeface="Times New Roman"/>
              </a:rPr>
              <a:t>dalle scienze </a:t>
            </a:r>
            <a:r>
              <a:rPr sz="1200" dirty="0">
                <a:latin typeface="Times New Roman"/>
                <a:cs typeface="Times New Roman"/>
              </a:rPr>
              <a:t>dell’industria in </a:t>
            </a:r>
            <a:r>
              <a:rPr sz="1200" spc="-5" dirty="0">
                <a:latin typeface="Times New Roman"/>
                <a:cs typeface="Times New Roman"/>
              </a:rPr>
              <a:t>rapido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sviluppo.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(904.4) 81:3.8 </a:t>
            </a:r>
            <a:r>
              <a:rPr sz="1200" spc="-5" dirty="0">
                <a:latin typeface="Times New Roman"/>
                <a:cs typeface="Times New Roman"/>
              </a:rPr>
              <a:t>L’infusione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stirpe adamica </a:t>
            </a:r>
            <a:r>
              <a:rPr sz="1200" dirty="0">
                <a:latin typeface="Times New Roman"/>
                <a:cs typeface="Times New Roman"/>
              </a:rPr>
              <a:t>nelle razze umane non </a:t>
            </a:r>
            <a:r>
              <a:rPr sz="1200" spc="-5" dirty="0">
                <a:latin typeface="Times New Roman"/>
                <a:cs typeface="Times New Roman"/>
              </a:rPr>
              <a:t>solo accelerò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civiltà, </a:t>
            </a:r>
            <a:r>
              <a:rPr sz="1200" dirty="0">
                <a:latin typeface="Times New Roman"/>
                <a:cs typeface="Times New Roman"/>
              </a:rPr>
              <a:t>ma stimolò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anche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grandemente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propensione </a:t>
            </a:r>
            <a:r>
              <a:rPr sz="1200" spc="-5" dirty="0">
                <a:latin typeface="Times New Roman"/>
                <a:cs typeface="Times New Roman"/>
              </a:rPr>
              <a:t>all’avventura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all’esplorazione, cosicché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dell’Eurasia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dell’Africa </a:t>
            </a:r>
            <a:r>
              <a:rPr sz="1200" dirty="0">
                <a:latin typeface="Times New Roman"/>
                <a:cs typeface="Times New Roman"/>
              </a:rPr>
              <a:t>settentrionale  fu </a:t>
            </a:r>
            <a:r>
              <a:rPr sz="1200" spc="-5" dirty="0">
                <a:latin typeface="Times New Roman"/>
                <a:cs typeface="Times New Roman"/>
              </a:rPr>
              <a:t>ben presto occupata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misti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Anditi in </a:t>
            </a:r>
            <a:r>
              <a:rPr sz="1200" spc="-5" dirty="0">
                <a:latin typeface="Times New Roman"/>
                <a:cs typeface="Times New Roman"/>
              </a:rPr>
              <a:t>rapido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aumento.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7850" cy="41414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Le razze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miste</a:t>
            </a:r>
            <a:endParaRPr sz="1600">
              <a:latin typeface="Times New Roman"/>
              <a:cs typeface="Times New Roman"/>
            </a:endParaRPr>
          </a:p>
          <a:p>
            <a:pPr marL="76200" marR="7429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(904.5) 81:4.1 </a:t>
            </a:r>
            <a:r>
              <a:rPr sz="1200" spc="-5" dirty="0">
                <a:latin typeface="Times New Roman"/>
                <a:cs typeface="Times New Roman"/>
              </a:rPr>
              <a:t>All’approssimarsi degli albori dei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storici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l’Eurasia, l’Africa settentrionale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10" dirty="0">
                <a:latin typeface="Times New Roman"/>
                <a:cs typeface="Times New Roman"/>
              </a:rPr>
              <a:t>Isole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Pacifico sono </a:t>
            </a:r>
            <a:r>
              <a:rPr sz="1200" dirty="0">
                <a:latin typeface="Times New Roman"/>
                <a:cs typeface="Times New Roman"/>
              </a:rPr>
              <a:t>popolate 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composite dell’umanità.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moderne hanno avuto origine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mescolanza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rimescolanza delle cinque  stirpi umane basilari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(904.6) 81:4.2 </a:t>
            </a:r>
            <a:r>
              <a:rPr sz="1200" spc="-5" dirty="0">
                <a:latin typeface="Times New Roman"/>
                <a:cs typeface="Times New Roman"/>
              </a:rPr>
              <a:t>Ciascuna delle </a:t>
            </a:r>
            <a:r>
              <a:rPr sz="1200" dirty="0">
                <a:latin typeface="Times New Roman"/>
                <a:cs typeface="Times New Roman"/>
              </a:rPr>
              <a:t>razze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identificata </a:t>
            </a:r>
            <a:r>
              <a:rPr sz="1200" dirty="0">
                <a:latin typeface="Times New Roman"/>
                <a:cs typeface="Times New Roman"/>
              </a:rPr>
              <a:t>da certe </a:t>
            </a:r>
            <a:r>
              <a:rPr sz="1200" spc="-5" dirty="0">
                <a:latin typeface="Times New Roman"/>
                <a:cs typeface="Times New Roman"/>
              </a:rPr>
              <a:t>caratteristiche fisiche distinte. Gli Adamiti </a:t>
            </a:r>
            <a:r>
              <a:rPr sz="1200" dirty="0">
                <a:latin typeface="Times New Roman"/>
                <a:cs typeface="Times New Roman"/>
              </a:rPr>
              <a:t>e i Noditi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testa  </a:t>
            </a:r>
            <a:r>
              <a:rPr sz="1200" spc="-5" dirty="0">
                <a:latin typeface="Times New Roman"/>
                <a:cs typeface="Times New Roman"/>
              </a:rPr>
              <a:t>lunga; gli </a:t>
            </a:r>
            <a:r>
              <a:rPr sz="1200" dirty="0">
                <a:latin typeface="Times New Roman"/>
                <a:cs typeface="Times New Roman"/>
              </a:rPr>
              <a:t>Andoniti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 testa </a:t>
            </a:r>
            <a:r>
              <a:rPr sz="1200" spc="-5" dirty="0">
                <a:latin typeface="Times New Roman"/>
                <a:cs typeface="Times New Roman"/>
              </a:rPr>
              <a:t>larga.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sangik avevano delle </a:t>
            </a:r>
            <a:r>
              <a:rPr sz="1200" dirty="0">
                <a:latin typeface="Times New Roman"/>
                <a:cs typeface="Times New Roman"/>
              </a:rPr>
              <a:t>teste </a:t>
            </a:r>
            <a:r>
              <a:rPr sz="1200" spc="-5" dirty="0">
                <a:latin typeface="Times New Roman"/>
                <a:cs typeface="Times New Roman"/>
              </a:rPr>
              <a:t>medie, con tendenza </a:t>
            </a:r>
            <a:r>
              <a:rPr sz="1200" dirty="0">
                <a:latin typeface="Times New Roman"/>
                <a:cs typeface="Times New Roman"/>
              </a:rPr>
              <a:t>degli uomini </a:t>
            </a:r>
            <a:r>
              <a:rPr sz="1200" spc="-5" dirty="0">
                <a:latin typeface="Times New Roman"/>
                <a:cs typeface="Times New Roman"/>
              </a:rPr>
              <a:t>gialli </a:t>
            </a:r>
            <a:r>
              <a:rPr sz="1200" dirty="0">
                <a:latin typeface="Times New Roman"/>
                <a:cs typeface="Times New Roman"/>
              </a:rPr>
              <a:t>e blu alla  </a:t>
            </a:r>
            <a:r>
              <a:rPr sz="1200" spc="-5" dirty="0">
                <a:latin typeface="Times New Roman"/>
                <a:cs typeface="Times New Roman"/>
              </a:rPr>
              <a:t>larghezza cranica.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blu, </a:t>
            </a:r>
            <a:r>
              <a:rPr sz="1200" spc="-5" dirty="0">
                <a:latin typeface="Times New Roman"/>
                <a:cs typeface="Times New Roman"/>
              </a:rPr>
              <a:t>se mescolate con </a:t>
            </a:r>
            <a:r>
              <a:rPr sz="1200" dirty="0">
                <a:latin typeface="Times New Roman"/>
                <a:cs typeface="Times New Roman"/>
              </a:rPr>
              <a:t>stirpi </a:t>
            </a:r>
            <a:r>
              <a:rPr sz="1200" spc="-5" dirty="0">
                <a:latin typeface="Times New Roman"/>
                <a:cs typeface="Times New Roman"/>
              </a:rPr>
              <a:t>andonite, erano </a:t>
            </a:r>
            <a:r>
              <a:rPr sz="1200" dirty="0">
                <a:latin typeface="Times New Roman"/>
                <a:cs typeface="Times New Roman"/>
              </a:rPr>
              <a:t>decisamente a testa </a:t>
            </a:r>
            <a:r>
              <a:rPr sz="1200" spc="-5" dirty="0">
                <a:latin typeface="Times New Roman"/>
                <a:cs typeface="Times New Roman"/>
              </a:rPr>
              <a:t>larga.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Sangik </a:t>
            </a:r>
            <a:r>
              <a:rPr sz="1200" dirty="0">
                <a:latin typeface="Times New Roman"/>
                <a:cs typeface="Times New Roman"/>
              </a:rPr>
              <a:t>secondari avevano </a:t>
            </a:r>
            <a:r>
              <a:rPr sz="1200" spc="-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teste medie 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lunghe.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52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(904.7) 81:4.3 </a:t>
            </a:r>
            <a:r>
              <a:rPr sz="1200" spc="-5" dirty="0">
                <a:latin typeface="Times New Roman"/>
                <a:cs typeface="Times New Roman"/>
              </a:rPr>
              <a:t>Benché queste dimensioni craniche </a:t>
            </a:r>
            <a:r>
              <a:rPr sz="1200" dirty="0">
                <a:latin typeface="Times New Roman"/>
                <a:cs typeface="Times New Roman"/>
              </a:rPr>
              <a:t>siano utili </a:t>
            </a:r>
            <a:r>
              <a:rPr sz="1200" spc="-5" dirty="0">
                <a:latin typeface="Times New Roman"/>
                <a:cs typeface="Times New Roman"/>
              </a:rPr>
              <a:t>per decifrare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origini </a:t>
            </a:r>
            <a:r>
              <a:rPr sz="1200" dirty="0">
                <a:latin typeface="Times New Roman"/>
                <a:cs typeface="Times New Roman"/>
              </a:rPr>
              <a:t>razziali, lo </a:t>
            </a:r>
            <a:r>
              <a:rPr sz="1200" spc="-5" dirty="0">
                <a:latin typeface="Times New Roman"/>
                <a:cs typeface="Times New Roman"/>
              </a:rPr>
              <a:t>scheletro nel suo insieme </a:t>
            </a:r>
            <a:r>
              <a:rPr sz="1200" dirty="0">
                <a:latin typeface="Times New Roman"/>
                <a:cs typeface="Times New Roman"/>
              </a:rPr>
              <a:t>è molto più  </a:t>
            </a:r>
            <a:r>
              <a:rPr sz="1200" spc="-5" dirty="0">
                <a:latin typeface="Times New Roman"/>
                <a:cs typeface="Times New Roman"/>
              </a:rPr>
              <a:t>affidabile. </a:t>
            </a:r>
            <a:r>
              <a:rPr sz="1200" dirty="0">
                <a:latin typeface="Times New Roman"/>
                <a:cs typeface="Times New Roman"/>
              </a:rPr>
              <a:t>Nello sviluppo iniziale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in origine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dirty="0">
                <a:latin typeface="Times New Roman"/>
                <a:cs typeface="Times New Roman"/>
              </a:rPr>
              <a:t>tipi distinti di </a:t>
            </a:r>
            <a:r>
              <a:rPr sz="1200" spc="-5" dirty="0">
                <a:latin typeface="Times New Roman"/>
                <a:cs typeface="Times New Roman"/>
              </a:rPr>
              <a:t>struttura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scheletrica: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(904.8) 81:4.4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Gli Andoniti, gli aborigeni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(904.9) 81:4.5 </a:t>
            </a:r>
            <a:r>
              <a:rPr sz="1200" dirty="0">
                <a:latin typeface="Times New Roman"/>
                <a:cs typeface="Times New Roman"/>
              </a:rPr>
              <a:t>2. I </a:t>
            </a:r>
            <a:r>
              <a:rPr sz="1200" spc="-5" dirty="0">
                <a:latin typeface="Times New Roman"/>
                <a:cs typeface="Times New Roman"/>
              </a:rPr>
              <a:t>Sangik </a:t>
            </a:r>
            <a:r>
              <a:rPr sz="1200" dirty="0">
                <a:latin typeface="Times New Roman"/>
                <a:cs typeface="Times New Roman"/>
              </a:rPr>
              <a:t>primari,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rossi, gialli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blu.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(904.10) 81:4.6 </a:t>
            </a:r>
            <a:r>
              <a:rPr sz="1200" dirty="0">
                <a:latin typeface="Times New Roman"/>
                <a:cs typeface="Times New Roman"/>
              </a:rPr>
              <a:t>3. I </a:t>
            </a:r>
            <a:r>
              <a:rPr sz="1200" spc="-5" dirty="0">
                <a:latin typeface="Times New Roman"/>
                <a:cs typeface="Times New Roman"/>
              </a:rPr>
              <a:t>Sangik secondari,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arancio, verdi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indaco.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(904.11) 81:4.7 </a:t>
            </a:r>
            <a:r>
              <a:rPr sz="1200" dirty="0">
                <a:latin typeface="Times New Roman"/>
                <a:cs typeface="Times New Roman"/>
              </a:rPr>
              <a:t>4. I Noditi, i </a:t>
            </a:r>
            <a:r>
              <a:rPr sz="1200" spc="-5" dirty="0">
                <a:latin typeface="Times New Roman"/>
                <a:cs typeface="Times New Roman"/>
              </a:rPr>
              <a:t>discendenti dei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Dalamatiani.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(904.12) 81:4.8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Gli Adamiti, </a:t>
            </a:r>
            <a:r>
              <a:rPr sz="1200" dirty="0">
                <a:latin typeface="Times New Roman"/>
                <a:cs typeface="Times New Roman"/>
              </a:rPr>
              <a:t>la razza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737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270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(904.13) 81:4.9 </a:t>
            </a:r>
            <a:r>
              <a:rPr sz="1200" spc="-5" dirty="0">
                <a:latin typeface="Times New Roman"/>
                <a:cs typeface="Times New Roman"/>
              </a:rPr>
              <a:t>Quando questi cinque grandi gruppi </a:t>
            </a:r>
            <a:r>
              <a:rPr sz="1200" dirty="0">
                <a:latin typeface="Times New Roman"/>
                <a:cs typeface="Times New Roman"/>
              </a:rPr>
              <a:t>razziali </a:t>
            </a:r>
            <a:r>
              <a:rPr sz="1200" spc="-5" dirty="0">
                <a:latin typeface="Times New Roman"/>
                <a:cs typeface="Times New Roman"/>
              </a:rPr>
              <a:t>si mischiarono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 diffusa,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continua mescolanza </a:t>
            </a:r>
            <a:r>
              <a:rPr sz="1200" dirty="0">
                <a:latin typeface="Times New Roman"/>
                <a:cs typeface="Times New Roman"/>
              </a:rPr>
              <a:t>tese </a:t>
            </a:r>
            <a:r>
              <a:rPr sz="1200" spc="-5" dirty="0">
                <a:latin typeface="Times New Roman"/>
                <a:cs typeface="Times New Roman"/>
              </a:rPr>
              <a:t>ad attenuare </a:t>
            </a:r>
            <a:r>
              <a:rPr sz="1200" dirty="0">
                <a:latin typeface="Times New Roman"/>
                <a:cs typeface="Times New Roman"/>
              </a:rPr>
              <a:t>il  tipo </a:t>
            </a:r>
            <a:r>
              <a:rPr sz="1200" spc="-5" dirty="0">
                <a:latin typeface="Times New Roman"/>
                <a:cs typeface="Times New Roman"/>
              </a:rPr>
              <a:t>andonita con </a:t>
            </a:r>
            <a:r>
              <a:rPr sz="1200" dirty="0">
                <a:latin typeface="Times New Roman"/>
                <a:cs typeface="Times New Roman"/>
              </a:rPr>
              <a:t>una predominanza </a:t>
            </a:r>
            <a:r>
              <a:rPr sz="1200" spc="-5" dirty="0">
                <a:latin typeface="Times New Roman"/>
                <a:cs typeface="Times New Roman"/>
              </a:rPr>
              <a:t>ereditaria </a:t>
            </a:r>
            <a:r>
              <a:rPr sz="1200" dirty="0">
                <a:latin typeface="Times New Roman"/>
                <a:cs typeface="Times New Roman"/>
              </a:rPr>
              <a:t>sangik. I </a:t>
            </a:r>
            <a:r>
              <a:rPr sz="1200" spc="-5" dirty="0">
                <a:latin typeface="Times New Roman"/>
                <a:cs typeface="Times New Roman"/>
              </a:rPr>
              <a:t>Lapponi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Eschimesi sono </a:t>
            </a:r>
            <a:r>
              <a:rPr sz="1200" spc="-5" dirty="0">
                <a:latin typeface="Times New Roman"/>
                <a:cs typeface="Times New Roman"/>
              </a:rPr>
              <a:t>mescolanze </a:t>
            </a:r>
            <a:r>
              <a:rPr sz="1200" dirty="0">
                <a:latin typeface="Times New Roman"/>
                <a:cs typeface="Times New Roman"/>
              </a:rPr>
              <a:t>di razze </a:t>
            </a:r>
            <a:r>
              <a:rPr sz="1200" spc="-5" dirty="0">
                <a:latin typeface="Times New Roman"/>
                <a:cs typeface="Times New Roman"/>
              </a:rPr>
              <a:t>andonita </a:t>
            </a:r>
            <a:r>
              <a:rPr sz="1200" dirty="0">
                <a:latin typeface="Times New Roman"/>
                <a:cs typeface="Times New Roman"/>
              </a:rPr>
              <a:t>e sangik-blu.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struttura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scheletro è la più vicina a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il tipo </a:t>
            </a:r>
            <a:r>
              <a:rPr sz="1200" spc="-5" dirty="0">
                <a:latin typeface="Times New Roman"/>
                <a:cs typeface="Times New Roman"/>
              </a:rPr>
              <a:t>andonico originale.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Adamiti </a:t>
            </a:r>
            <a:r>
              <a:rPr sz="1200" dirty="0">
                <a:latin typeface="Times New Roman"/>
                <a:cs typeface="Times New Roman"/>
              </a:rPr>
              <a:t>e i Noditi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talmente  </a:t>
            </a:r>
            <a:r>
              <a:rPr sz="1200" spc="-5" dirty="0">
                <a:latin typeface="Times New Roman"/>
                <a:cs typeface="Times New Roman"/>
              </a:rPr>
              <a:t>mescolati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individuati soltanto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generalizzato </a:t>
            </a:r>
            <a:r>
              <a:rPr sz="1200" dirty="0">
                <a:latin typeface="Times New Roman"/>
                <a:cs typeface="Times New Roman"/>
              </a:rPr>
              <a:t>ordine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caucasoide.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(905.1) 81:4.10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generale, perciò, </a:t>
            </a:r>
            <a:r>
              <a:rPr sz="1200" dirty="0">
                <a:latin typeface="Times New Roman"/>
                <a:cs typeface="Times New Roman"/>
              </a:rPr>
              <a:t>quando i resti umani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ultimi ventimila </a:t>
            </a:r>
            <a:r>
              <a:rPr sz="1200" spc="-5" dirty="0">
                <a:latin typeface="Times New Roman"/>
                <a:cs typeface="Times New Roman"/>
              </a:rPr>
              <a:t>anni verranno dissotterrati, sarà </a:t>
            </a:r>
            <a:r>
              <a:rPr sz="1200" dirty="0">
                <a:latin typeface="Times New Roman"/>
                <a:cs typeface="Times New Roman"/>
              </a:rPr>
              <a:t>impossibile </a:t>
            </a:r>
            <a:r>
              <a:rPr sz="1200" spc="-5" dirty="0">
                <a:latin typeface="Times New Roman"/>
                <a:cs typeface="Times New Roman"/>
              </a:rPr>
              <a:t>distinguere  chiaramente </a:t>
            </a:r>
            <a:r>
              <a:rPr sz="1200" dirty="0">
                <a:latin typeface="Times New Roman"/>
                <a:cs typeface="Times New Roman"/>
              </a:rPr>
              <a:t>i cinque tipi </a:t>
            </a:r>
            <a:r>
              <a:rPr sz="1200" spc="-5" dirty="0">
                <a:latin typeface="Times New Roman"/>
                <a:cs typeface="Times New Roman"/>
              </a:rPr>
              <a:t>originali.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studio </a:t>
            </a:r>
            <a:r>
              <a:rPr sz="1200" dirty="0">
                <a:latin typeface="Times New Roman"/>
                <a:cs typeface="Times New Roman"/>
              </a:rPr>
              <a:t>di tali strutture </a:t>
            </a:r>
            <a:r>
              <a:rPr sz="1200" spc="-5" dirty="0">
                <a:latin typeface="Times New Roman"/>
                <a:cs typeface="Times New Roman"/>
              </a:rPr>
              <a:t>scheletriche rivelerà che l’umanità </a:t>
            </a:r>
            <a:r>
              <a:rPr sz="1200" dirty="0">
                <a:latin typeface="Times New Roman"/>
                <a:cs typeface="Times New Roman"/>
              </a:rPr>
              <a:t>è ora </a:t>
            </a:r>
            <a:r>
              <a:rPr sz="1200" spc="-5" dirty="0">
                <a:latin typeface="Times New Roman"/>
                <a:cs typeface="Times New Roman"/>
              </a:rPr>
              <a:t>divisa </a:t>
            </a:r>
            <a:r>
              <a:rPr sz="1200" dirty="0">
                <a:latin typeface="Times New Roman"/>
                <a:cs typeface="Times New Roman"/>
              </a:rPr>
              <a:t>approssimativamente in  tre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classi: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6045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(905.2) 81:4.11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 Caucasoide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mescolanza </a:t>
            </a:r>
            <a:r>
              <a:rPr sz="1200" dirty="0">
                <a:latin typeface="Times New Roman"/>
                <a:cs typeface="Times New Roman"/>
              </a:rPr>
              <a:t>andita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stirpi nodita e </a:t>
            </a:r>
            <a:r>
              <a:rPr sz="1200" spc="-5" dirty="0">
                <a:latin typeface="Times New Roman"/>
                <a:cs typeface="Times New Roman"/>
              </a:rPr>
              <a:t>adamica, modificata </a:t>
            </a:r>
            <a:r>
              <a:rPr sz="1200" dirty="0">
                <a:latin typeface="Times New Roman"/>
                <a:cs typeface="Times New Roman"/>
              </a:rPr>
              <a:t>inoltre da un </a:t>
            </a:r>
            <a:r>
              <a:rPr sz="1200" spc="-5" dirty="0">
                <a:latin typeface="Times New Roman"/>
                <a:cs typeface="Times New Roman"/>
              </a:rPr>
              <a:t>apporto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Sangik primari </a:t>
            </a:r>
            <a:r>
              <a:rPr sz="1200" dirty="0">
                <a:latin typeface="Times New Roman"/>
                <a:cs typeface="Times New Roman"/>
              </a:rPr>
              <a:t>e (un po’) di </a:t>
            </a:r>
            <a:r>
              <a:rPr sz="1200" spc="-5" dirty="0">
                <a:latin typeface="Times New Roman"/>
                <a:cs typeface="Times New Roman"/>
              </a:rPr>
              <a:t>secondari, </a:t>
            </a:r>
            <a:r>
              <a:rPr sz="1200" dirty="0">
                <a:latin typeface="Times New Roman"/>
                <a:cs typeface="Times New Roman"/>
              </a:rPr>
              <a:t>e da un </a:t>
            </a:r>
            <a:r>
              <a:rPr sz="1200" spc="-5" dirty="0">
                <a:latin typeface="Times New Roman"/>
                <a:cs typeface="Times New Roman"/>
              </a:rPr>
              <a:t>considerevole incrocio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Andoniti.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bianche  </a:t>
            </a:r>
            <a:r>
              <a:rPr sz="1200" spc="-5" dirty="0">
                <a:latin typeface="Times New Roman"/>
                <a:cs typeface="Times New Roman"/>
              </a:rPr>
              <a:t>occidentali, così </a:t>
            </a:r>
            <a:r>
              <a:rPr sz="1200" dirty="0">
                <a:latin typeface="Times New Roman"/>
                <a:cs typeface="Times New Roman"/>
              </a:rPr>
              <a:t>come alcuni popoli indiani e </a:t>
            </a:r>
            <a:r>
              <a:rPr sz="1200" spc="-5" dirty="0">
                <a:latin typeface="Times New Roman"/>
                <a:cs typeface="Times New Roman"/>
              </a:rPr>
              <a:t>turaniani,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inclusi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gruppo.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fattore unificante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 </a:t>
            </a:r>
            <a:r>
              <a:rPr sz="1200" dirty="0">
                <a:latin typeface="Times New Roman"/>
                <a:cs typeface="Times New Roman"/>
              </a:rPr>
              <a:t>divisione è la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o minore </a:t>
            </a:r>
            <a:r>
              <a:rPr sz="1200" spc="-5" dirty="0">
                <a:latin typeface="Times New Roman"/>
                <a:cs typeface="Times New Roman"/>
              </a:rPr>
              <a:t>proporzione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eredità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andita.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911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(905.3) 81:4.12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La Mongoloide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il tipo </a:t>
            </a:r>
            <a:r>
              <a:rPr sz="1200" spc="-5" dirty="0">
                <a:latin typeface="Times New Roman"/>
                <a:cs typeface="Times New Roman"/>
              </a:rPr>
              <a:t>sangik primario, che </a:t>
            </a:r>
            <a:r>
              <a:rPr sz="1200" dirty="0">
                <a:latin typeface="Times New Roman"/>
                <a:cs typeface="Times New Roman"/>
              </a:rPr>
              <a:t>comprende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originali rossa, gialla </a:t>
            </a:r>
            <a:r>
              <a:rPr sz="1200" dirty="0">
                <a:latin typeface="Times New Roman"/>
                <a:cs typeface="Times New Roman"/>
              </a:rPr>
              <a:t>e blu. I Cinesi 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Amerindi appartengono a </a:t>
            </a:r>
            <a:r>
              <a:rPr sz="1200" spc="-5" dirty="0">
                <a:latin typeface="Times New Roman"/>
                <a:cs typeface="Times New Roman"/>
              </a:rPr>
              <a:t>questo gruppo.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Europa </a:t>
            </a:r>
            <a:r>
              <a:rPr sz="1200" dirty="0">
                <a:latin typeface="Times New Roman"/>
                <a:cs typeface="Times New Roman"/>
              </a:rPr>
              <a:t>il tipo </a:t>
            </a:r>
            <a:r>
              <a:rPr sz="1200" spc="-5" dirty="0">
                <a:latin typeface="Times New Roman"/>
                <a:cs typeface="Times New Roman"/>
              </a:rPr>
              <a:t>mongoloide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modificato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mescolanza  con Sangik </a:t>
            </a:r>
            <a:r>
              <a:rPr sz="1200" dirty="0">
                <a:latin typeface="Times New Roman"/>
                <a:cs typeface="Times New Roman"/>
              </a:rPr>
              <a:t>secondari e Andoniti, e più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da un’infusione </a:t>
            </a:r>
            <a:r>
              <a:rPr sz="1200" spc="-5" dirty="0">
                <a:latin typeface="Times New Roman"/>
                <a:cs typeface="Times New Roman"/>
              </a:rPr>
              <a:t>andita.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Malesi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indonesiani sono  </a:t>
            </a:r>
            <a:r>
              <a:rPr sz="1200" dirty="0">
                <a:latin typeface="Times New Roman"/>
                <a:cs typeface="Times New Roman"/>
              </a:rPr>
              <a:t>inclusi in questa classificazione, </a:t>
            </a:r>
            <a:r>
              <a:rPr sz="1200" spc="-5" dirty="0">
                <a:latin typeface="Times New Roman"/>
                <a:cs typeface="Times New Roman"/>
              </a:rPr>
              <a:t>benché contengano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percentuale elevata </a:t>
            </a:r>
            <a:r>
              <a:rPr sz="1200" dirty="0">
                <a:latin typeface="Times New Roman"/>
                <a:cs typeface="Times New Roman"/>
              </a:rPr>
              <a:t>di sangue </a:t>
            </a:r>
            <a:r>
              <a:rPr sz="1200" spc="-5" dirty="0">
                <a:latin typeface="Times New Roman"/>
                <a:cs typeface="Times New Roman"/>
              </a:rPr>
              <a:t>sangik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secondario.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8096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(905.4) 81:4.13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La Negroide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il tipo </a:t>
            </a:r>
            <a:r>
              <a:rPr sz="1200" spc="-5" dirty="0">
                <a:latin typeface="Times New Roman"/>
                <a:cs typeface="Times New Roman"/>
              </a:rPr>
              <a:t>sangik secondario, che </a:t>
            </a:r>
            <a:r>
              <a:rPr sz="1200" dirty="0">
                <a:latin typeface="Times New Roman"/>
                <a:cs typeface="Times New Roman"/>
              </a:rPr>
              <a:t>includeva in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le razze </a:t>
            </a:r>
            <a:r>
              <a:rPr sz="1200" spc="-5" dirty="0">
                <a:latin typeface="Times New Roman"/>
                <a:cs typeface="Times New Roman"/>
              </a:rPr>
              <a:t>arancio, </a:t>
            </a:r>
            <a:r>
              <a:rPr sz="1200" dirty="0">
                <a:latin typeface="Times New Roman"/>
                <a:cs typeface="Times New Roman"/>
              </a:rPr>
              <a:t>verde e </a:t>
            </a:r>
            <a:r>
              <a:rPr sz="1200" spc="-5" dirty="0">
                <a:latin typeface="Times New Roman"/>
                <a:cs typeface="Times New Roman"/>
              </a:rPr>
              <a:t>indaco.  Questo </a:t>
            </a:r>
            <a:r>
              <a:rPr sz="1200" dirty="0">
                <a:latin typeface="Times New Roman"/>
                <a:cs typeface="Times New Roman"/>
              </a:rPr>
              <a:t>è il tipo </a:t>
            </a:r>
            <a:r>
              <a:rPr sz="1200" spc="-5" dirty="0">
                <a:latin typeface="Times New Roman"/>
                <a:cs typeface="Times New Roman"/>
              </a:rPr>
              <a:t>meglio rappresentato dal </a:t>
            </a:r>
            <a:r>
              <a:rPr sz="1200" dirty="0">
                <a:latin typeface="Times New Roman"/>
                <a:cs typeface="Times New Roman"/>
              </a:rPr>
              <a:t>Negro,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in </a:t>
            </a:r>
            <a:r>
              <a:rPr sz="1200" spc="-5" dirty="0">
                <a:latin typeface="Times New Roman"/>
                <a:cs typeface="Times New Roman"/>
              </a:rPr>
              <a:t>Africa,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 </a:t>
            </a:r>
            <a:r>
              <a:rPr sz="1200" dirty="0">
                <a:latin typeface="Times New Roman"/>
                <a:cs typeface="Times New Roman"/>
              </a:rPr>
              <a:t>e in </a:t>
            </a:r>
            <a:r>
              <a:rPr sz="1200" spc="-5" dirty="0">
                <a:latin typeface="Times New Roman"/>
                <a:cs typeface="Times New Roman"/>
              </a:rPr>
              <a:t>Indonesia, luoghi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si  </a:t>
            </a:r>
            <a:r>
              <a:rPr sz="1200" dirty="0">
                <a:latin typeface="Times New Roman"/>
                <a:cs typeface="Times New Roman"/>
              </a:rPr>
              <a:t>stabilirono le </a:t>
            </a:r>
            <a:r>
              <a:rPr sz="1200" spc="-5" dirty="0">
                <a:latin typeface="Times New Roman"/>
                <a:cs typeface="Times New Roman"/>
              </a:rPr>
              <a:t>razze sangik secondarie.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150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50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(905.5) 81:4.14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Cina </a:t>
            </a:r>
            <a:r>
              <a:rPr sz="1200" spc="-5" dirty="0">
                <a:latin typeface="Times New Roman"/>
                <a:cs typeface="Times New Roman"/>
              </a:rPr>
              <a:t>del Nord c’è </a:t>
            </a:r>
            <a:r>
              <a:rPr sz="1200" dirty="0">
                <a:latin typeface="Times New Roman"/>
                <a:cs typeface="Times New Roman"/>
              </a:rPr>
              <a:t>una certa mescolanza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caucasoide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mongoloide;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Levante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caucasoide ed </a:t>
            </a:r>
            <a:r>
              <a:rPr sz="1200" dirty="0">
                <a:latin typeface="Times New Roman"/>
                <a:cs typeface="Times New Roman"/>
              </a:rPr>
              <a:t>il negroide 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mescolati;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India, come nell’America del </a:t>
            </a:r>
            <a:r>
              <a:rPr sz="1200" dirty="0">
                <a:latin typeface="Times New Roman"/>
                <a:cs typeface="Times New Roman"/>
              </a:rPr>
              <a:t>Sud, </a:t>
            </a:r>
            <a:r>
              <a:rPr sz="1200" spc="-5" dirty="0">
                <a:latin typeface="Times New Roman"/>
                <a:cs typeface="Times New Roman"/>
              </a:rPr>
              <a:t>sono rappresentati </a:t>
            </a:r>
            <a:r>
              <a:rPr sz="1200" dirty="0">
                <a:latin typeface="Times New Roman"/>
                <a:cs typeface="Times New Roman"/>
              </a:rPr>
              <a:t>tutti e tre i tipi. E le </a:t>
            </a:r>
            <a:r>
              <a:rPr sz="1200" spc="-5" dirty="0">
                <a:latin typeface="Times New Roman"/>
                <a:cs typeface="Times New Roman"/>
              </a:rPr>
              <a:t>caratteristiche </a:t>
            </a:r>
            <a:r>
              <a:rPr sz="1200" dirty="0">
                <a:latin typeface="Times New Roman"/>
                <a:cs typeface="Times New Roman"/>
              </a:rPr>
              <a:t>scheletriche dei tre  tipi </a:t>
            </a:r>
            <a:r>
              <a:rPr sz="1200" spc="-5" dirty="0">
                <a:latin typeface="Times New Roman"/>
                <a:cs typeface="Times New Roman"/>
              </a:rPr>
              <a:t>superstiti sussistono ancora ed aiutano ad identificare gli antenati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tardivi delle </a:t>
            </a:r>
            <a:r>
              <a:rPr sz="1200" spc="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umane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società culturale</a:t>
            </a:r>
            <a:endParaRPr sz="1600">
              <a:latin typeface="Times New Roman"/>
              <a:cs typeface="Times New Roman"/>
            </a:endParaRPr>
          </a:p>
          <a:p>
            <a:pPr marL="76200" marR="74295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(905.6) 81:5.1 </a:t>
            </a:r>
            <a:r>
              <a:rPr sz="1200" spc="-5" dirty="0">
                <a:latin typeface="Times New Roman"/>
                <a:cs typeface="Times New Roman"/>
              </a:rPr>
              <a:t>L’evoluzione biologica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civiltà culturale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necessariamente correlate;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organica </a:t>
            </a:r>
            <a:r>
              <a:rPr sz="1200" dirty="0">
                <a:latin typeface="Times New Roman"/>
                <a:cs typeface="Times New Roman"/>
              </a:rPr>
              <a:t>in una qualunque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può procedere senza </a:t>
            </a:r>
            <a:r>
              <a:rPr sz="1200" spc="-5" dirty="0">
                <a:latin typeface="Times New Roman"/>
                <a:cs typeface="Times New Roman"/>
              </a:rPr>
              <a:t>ostacoli anche </a:t>
            </a:r>
            <a:r>
              <a:rPr sz="1200" dirty="0">
                <a:latin typeface="Times New Roman"/>
                <a:cs typeface="Times New Roman"/>
              </a:rPr>
              <a:t>nel bel mezzo di una </a:t>
            </a:r>
            <a:r>
              <a:rPr sz="1200" spc="-5" dirty="0">
                <a:latin typeface="Times New Roman"/>
                <a:cs typeface="Times New Roman"/>
              </a:rPr>
              <a:t>decadenza </a:t>
            </a:r>
            <a:r>
              <a:rPr sz="1200" dirty="0">
                <a:latin typeface="Times New Roman"/>
                <a:cs typeface="Times New Roman"/>
              </a:rPr>
              <a:t>culturale. </a:t>
            </a:r>
            <a:r>
              <a:rPr sz="1200" spc="-5" dirty="0">
                <a:latin typeface="Times New Roman"/>
                <a:cs typeface="Times New Roman"/>
              </a:rPr>
              <a:t>Ma quando si </a:t>
            </a:r>
            <a:r>
              <a:rPr sz="1200" dirty="0">
                <a:latin typeface="Times New Roman"/>
                <a:cs typeface="Times New Roman"/>
              </a:rPr>
              <a:t>esaminano </a:t>
            </a:r>
            <a:r>
              <a:rPr sz="1200" spc="-5" dirty="0">
                <a:latin typeface="Times New Roman"/>
                <a:cs typeface="Times New Roman"/>
              </a:rPr>
              <a:t>lunghi periodi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storia umana, si </a:t>
            </a:r>
            <a:r>
              <a:rPr sz="1200" dirty="0">
                <a:latin typeface="Times New Roman"/>
                <a:cs typeface="Times New Roman"/>
              </a:rPr>
              <a:t>constata </a:t>
            </a:r>
            <a:r>
              <a:rPr sz="1200" spc="-5" dirty="0">
                <a:latin typeface="Times New Roman"/>
                <a:cs typeface="Times New Roman"/>
              </a:rPr>
              <a:t>che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l’evoluzione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cultura sono </a:t>
            </a:r>
            <a:r>
              <a:rPr sz="1200" dirty="0">
                <a:latin typeface="Times New Roman"/>
                <a:cs typeface="Times New Roman"/>
              </a:rPr>
              <a:t>in relazione di </a:t>
            </a:r>
            <a:r>
              <a:rPr sz="1200" spc="-5" dirty="0">
                <a:latin typeface="Times New Roman"/>
                <a:cs typeface="Times New Roman"/>
              </a:rPr>
              <a:t>causa ed effetto. L’evoluzione </a:t>
            </a:r>
            <a:r>
              <a:rPr sz="1200" dirty="0">
                <a:latin typeface="Times New Roman"/>
                <a:cs typeface="Times New Roman"/>
              </a:rPr>
              <a:t>può progredire in  </a:t>
            </a:r>
            <a:r>
              <a:rPr sz="1200" spc="-5" dirty="0">
                <a:latin typeface="Times New Roman"/>
                <a:cs typeface="Times New Roman"/>
              </a:rPr>
              <a:t>assenza della cultura,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culturale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fiorisce </a:t>
            </a:r>
            <a:r>
              <a:rPr sz="1200" dirty="0">
                <a:latin typeface="Times New Roman"/>
                <a:cs typeface="Times New Roman"/>
              </a:rPr>
              <a:t>senza un sottofondo </a:t>
            </a:r>
            <a:r>
              <a:rPr sz="1200" spc="-5" dirty="0">
                <a:latin typeface="Times New Roman"/>
                <a:cs typeface="Times New Roman"/>
              </a:rPr>
              <a:t>adeguato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antecedente. </a:t>
            </a:r>
            <a:r>
              <a:rPr sz="1200" dirty="0">
                <a:latin typeface="Times New Roman"/>
                <a:cs typeface="Times New Roman"/>
              </a:rPr>
              <a:t>Adamo ed  Eva non </a:t>
            </a:r>
            <a:r>
              <a:rPr sz="1200" spc="-5" dirty="0">
                <a:latin typeface="Times New Roman"/>
                <a:cs typeface="Times New Roman"/>
              </a:rPr>
              <a:t>introdussero alcuna arte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 estranea al progresso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società umana, </a:t>
            </a:r>
            <a:r>
              <a:rPr sz="1200" dirty="0">
                <a:latin typeface="Times New Roman"/>
                <a:cs typeface="Times New Roman"/>
              </a:rPr>
              <a:t>ma il sangue </a:t>
            </a:r>
            <a:r>
              <a:rPr sz="1200" spc="-5" dirty="0">
                <a:latin typeface="Times New Roman"/>
                <a:cs typeface="Times New Roman"/>
              </a:rPr>
              <a:t>adamico accrebbe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attitudini  innate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accelerò il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dello sviluppo economico e del </a:t>
            </a:r>
            <a:r>
              <a:rPr sz="1200" spc="-5" dirty="0">
                <a:latin typeface="Times New Roman"/>
                <a:cs typeface="Times New Roman"/>
              </a:rPr>
              <a:t>progresso industriale.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dotazione di </a:t>
            </a:r>
            <a:r>
              <a:rPr sz="1200" spc="-5" dirty="0">
                <a:latin typeface="Times New Roman"/>
                <a:cs typeface="Times New Roman"/>
              </a:rPr>
              <a:t>Adamo migliorò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potere cerebrale </a:t>
            </a:r>
            <a:r>
              <a:rPr sz="1200" dirty="0">
                <a:latin typeface="Times New Roman"/>
                <a:cs typeface="Times New Roman"/>
              </a:rPr>
              <a:t>delle razze, </a:t>
            </a:r>
            <a:r>
              <a:rPr sz="1200" spc="-5" dirty="0">
                <a:latin typeface="Times New Roman"/>
                <a:cs typeface="Times New Roman"/>
              </a:rPr>
              <a:t>cosa che affrettò grandemente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processi </a:t>
            </a:r>
            <a:r>
              <a:rPr sz="1200" dirty="0">
                <a:latin typeface="Times New Roman"/>
                <a:cs typeface="Times New Roman"/>
              </a:rPr>
              <a:t>di evoluzione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(905.7) 81:5.2 </a:t>
            </a:r>
            <a:r>
              <a:rPr sz="1200" spc="-5" dirty="0">
                <a:latin typeface="Times New Roman"/>
                <a:cs typeface="Times New Roman"/>
              </a:rPr>
              <a:t>Tramite l’agricoltura, l’addomesticamento degli animali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architettura, l’umanità </a:t>
            </a:r>
            <a:r>
              <a:rPr sz="1200" spc="-5" dirty="0">
                <a:latin typeface="Times New Roman"/>
                <a:cs typeface="Times New Roman"/>
              </a:rPr>
              <a:t>sfuggì gradualmente alle  fasi peggiori della </a:t>
            </a:r>
            <a:r>
              <a:rPr sz="1200" dirty="0">
                <a:latin typeface="Times New Roman"/>
                <a:cs typeface="Times New Roman"/>
              </a:rPr>
              <a:t>lotta incessante per la vita e cominciò 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il modo con </a:t>
            </a:r>
            <a:r>
              <a:rPr sz="1200" spc="-5" dirty="0">
                <a:latin typeface="Times New Roman"/>
                <a:cs typeface="Times New Roman"/>
              </a:rPr>
              <a:t>cui rendere </a:t>
            </a:r>
            <a:r>
              <a:rPr sz="1200" dirty="0">
                <a:latin typeface="Times New Roman"/>
                <a:cs typeface="Times New Roman"/>
              </a:rPr>
              <a:t>meno duro il modo di </a:t>
            </a:r>
            <a:r>
              <a:rPr sz="1200" spc="-5" dirty="0">
                <a:latin typeface="Times New Roman"/>
                <a:cs typeface="Times New Roman"/>
              </a:rPr>
              <a:t>vivere.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 l’inizio </a:t>
            </a:r>
            <a:r>
              <a:rPr sz="1200" spc="-5" dirty="0">
                <a:latin typeface="Times New Roman"/>
                <a:cs typeface="Times New Roman"/>
              </a:rPr>
              <a:t>degli 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raggiungere livelli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comfort </a:t>
            </a:r>
            <a:r>
              <a:rPr sz="1200" dirty="0">
                <a:latin typeface="Times New Roman"/>
                <a:cs typeface="Times New Roman"/>
              </a:rPr>
              <a:t>materiale. </a:t>
            </a:r>
            <a:r>
              <a:rPr sz="1200" spc="-5" dirty="0">
                <a:latin typeface="Times New Roman"/>
                <a:cs typeface="Times New Roman"/>
              </a:rPr>
              <a:t>Grazie alla manifattura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all’industria </a:t>
            </a:r>
            <a:r>
              <a:rPr sz="1200" dirty="0">
                <a:latin typeface="Times New Roman"/>
                <a:cs typeface="Times New Roman"/>
              </a:rPr>
              <a:t>l’uomo  </a:t>
            </a:r>
            <a:r>
              <a:rPr sz="1200" spc="-5" dirty="0">
                <a:latin typeface="Times New Roman"/>
                <a:cs typeface="Times New Roman"/>
              </a:rPr>
              <a:t>accresce gradualmente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quantità dei piaceri della </a:t>
            </a:r>
            <a:r>
              <a:rPr sz="1200" dirty="0">
                <a:latin typeface="Times New Roman"/>
                <a:cs typeface="Times New Roman"/>
              </a:rPr>
              <a:t>vita 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1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(906.1) 81:5.3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culturale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grande circolo benefico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privilegi ereditati nel </a:t>
            </a:r>
            <a:r>
              <a:rPr sz="1200" dirty="0">
                <a:latin typeface="Times New Roman"/>
                <a:cs typeface="Times New Roman"/>
              </a:rPr>
              <a:t>quale ogni uomo </a:t>
            </a:r>
            <a:r>
              <a:rPr sz="1200" spc="-5" dirty="0">
                <a:latin typeface="Times New Roman"/>
                <a:cs typeface="Times New Roman"/>
              </a:rPr>
              <a:t>nasce come </a:t>
            </a:r>
            <a:r>
              <a:rPr sz="1200" spc="5" dirty="0">
                <a:latin typeface="Times New Roman"/>
                <a:cs typeface="Times New Roman"/>
              </a:rPr>
              <a:t>membro </a:t>
            </a:r>
            <a:r>
              <a:rPr sz="1200" dirty="0">
                <a:latin typeface="Times New Roman"/>
                <a:cs typeface="Times New Roman"/>
              </a:rPr>
              <a:t>di  diritto e di totale </a:t>
            </a:r>
            <a:r>
              <a:rPr sz="1200" spc="-5" dirty="0">
                <a:latin typeface="Times New Roman"/>
                <a:cs typeface="Times New Roman"/>
              </a:rPr>
              <a:t>eguaglianza. </a:t>
            </a:r>
            <a:r>
              <a:rPr sz="1200" dirty="0">
                <a:latin typeface="Times New Roman"/>
                <a:cs typeface="Times New Roman"/>
              </a:rPr>
              <a:t>È piuttosto </a:t>
            </a:r>
            <a:r>
              <a:rPr sz="1200" spc="-5" dirty="0">
                <a:latin typeface="Times New Roman"/>
                <a:cs typeface="Times New Roman"/>
              </a:rPr>
              <a:t>un’alta corporazione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operatori terrestri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continuo progresso,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ammette </a:t>
            </a:r>
            <a:r>
              <a:rPr sz="1200" spc="10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ranghi </a:t>
            </a:r>
            <a:r>
              <a:rPr sz="1200" dirty="0">
                <a:latin typeface="Times New Roman"/>
                <a:cs typeface="Times New Roman"/>
              </a:rPr>
              <a:t>soltanto la nobiltà </a:t>
            </a:r>
            <a:r>
              <a:rPr sz="1200" spc="-5" dirty="0">
                <a:latin typeface="Times New Roman"/>
                <a:cs typeface="Times New Roman"/>
              </a:rPr>
              <a:t>dei lavoratori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sforzano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del </a:t>
            </a:r>
            <a:r>
              <a:rPr sz="1200" dirty="0">
                <a:latin typeface="Times New Roman"/>
                <a:cs typeface="Times New Roman"/>
              </a:rPr>
              <a:t>mondo un </a:t>
            </a:r>
            <a:r>
              <a:rPr sz="1200" spc="-5" dirty="0">
                <a:latin typeface="Times New Roman"/>
                <a:cs typeface="Times New Roman"/>
              </a:rPr>
              <a:t>luogo migliore nel </a:t>
            </a:r>
            <a:r>
              <a:rPr sz="1200" dirty="0">
                <a:latin typeface="Times New Roman"/>
                <a:cs typeface="Times New Roman"/>
              </a:rPr>
              <a:t>quale i </a:t>
            </a:r>
            <a:r>
              <a:rPr sz="1200" spc="-5" dirty="0">
                <a:latin typeface="Times New Roman"/>
                <a:cs typeface="Times New Roman"/>
              </a:rPr>
              <a:t>loro figli </a:t>
            </a:r>
            <a:r>
              <a:rPr sz="1200" spc="10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dei loro  figli potranno </a:t>
            </a:r>
            <a:r>
              <a:rPr sz="1200" dirty="0">
                <a:latin typeface="Times New Roman"/>
                <a:cs typeface="Times New Roman"/>
              </a:rPr>
              <a:t>vivere e progredire nelle ere successive. </a:t>
            </a:r>
            <a:r>
              <a:rPr sz="1200" spc="-5" dirty="0">
                <a:latin typeface="Times New Roman"/>
                <a:cs typeface="Times New Roman"/>
              </a:rPr>
              <a:t>E questa corporazione della civiltà esige </a:t>
            </a:r>
            <a:r>
              <a:rPr sz="1200" dirty="0">
                <a:latin typeface="Times New Roman"/>
                <a:cs typeface="Times New Roman"/>
              </a:rPr>
              <a:t>diritti di ammissione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costosi,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9280" cy="40163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27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(672.7) 59:0.7 </a:t>
            </a:r>
            <a:r>
              <a:rPr sz="1200" spc="-5" dirty="0">
                <a:latin typeface="Times New Roman"/>
                <a:cs typeface="Times New Roman"/>
              </a:rPr>
              <a:t>L’era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marina </a:t>
            </a:r>
            <a:r>
              <a:rPr sz="1200" dirty="0">
                <a:latin typeface="Times New Roman"/>
                <a:cs typeface="Times New Roman"/>
              </a:rPr>
              <a:t>copre dunque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un quarto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storia planetaria. </a:t>
            </a:r>
            <a:r>
              <a:rPr sz="1200" dirty="0">
                <a:latin typeface="Times New Roman"/>
                <a:cs typeface="Times New Roman"/>
              </a:rPr>
              <a:t>Essa può </a:t>
            </a:r>
            <a:r>
              <a:rPr sz="1200" spc="-5" dirty="0">
                <a:latin typeface="Times New Roman"/>
                <a:cs typeface="Times New Roman"/>
              </a:rPr>
              <a:t>essere suddivisa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sei lunghi  periodi, ciascuno </a:t>
            </a:r>
            <a:r>
              <a:rPr sz="1200" dirty="0">
                <a:latin typeface="Times New Roman"/>
                <a:cs typeface="Times New Roman"/>
              </a:rPr>
              <a:t>caratterizzato da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sviluppi </a:t>
            </a:r>
            <a:r>
              <a:rPr sz="1200" spc="-1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definiti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nei regni geologici che nei </a:t>
            </a:r>
            <a:r>
              <a:rPr sz="1200" dirty="0">
                <a:latin typeface="Times New Roman"/>
                <a:cs typeface="Times New Roman"/>
              </a:rPr>
              <a:t>domini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biologici.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(672.8) 59:0.8 </a:t>
            </a:r>
            <a:r>
              <a:rPr sz="1200" spc="-5" dirty="0">
                <a:latin typeface="Times New Roman"/>
                <a:cs typeface="Times New Roman"/>
              </a:rPr>
              <a:t>Quando comincia quest’era, </a:t>
            </a:r>
            <a:r>
              <a:rPr sz="1200" dirty="0">
                <a:latin typeface="Times New Roman"/>
                <a:cs typeface="Times New Roman"/>
              </a:rPr>
              <a:t>i fondi marini, le </a:t>
            </a:r>
            <a:r>
              <a:rPr sz="1200" spc="-5" dirty="0">
                <a:latin typeface="Times New Roman"/>
                <a:cs typeface="Times New Roman"/>
              </a:rPr>
              <a:t>vaste piattaforme </a:t>
            </a:r>
            <a:r>
              <a:rPr sz="1200" dirty="0">
                <a:latin typeface="Times New Roman"/>
                <a:cs typeface="Times New Roman"/>
              </a:rPr>
              <a:t>continentali ed i </a:t>
            </a:r>
            <a:r>
              <a:rPr sz="1200" spc="-5" dirty="0">
                <a:latin typeface="Times New Roman"/>
                <a:cs typeface="Times New Roman"/>
              </a:rPr>
              <a:t>numerosi bacini litoranei </a:t>
            </a:r>
            <a:r>
              <a:rPr sz="1200" dirty="0">
                <a:latin typeface="Times New Roman"/>
                <a:cs typeface="Times New Roman"/>
              </a:rPr>
              <a:t>poco profondi  sono </a:t>
            </a:r>
            <a:r>
              <a:rPr sz="1200" spc="-5" dirty="0">
                <a:latin typeface="Times New Roman"/>
                <a:cs typeface="Times New Roman"/>
              </a:rPr>
              <a:t>coperti </a:t>
            </a:r>
            <a:r>
              <a:rPr sz="1200" dirty="0">
                <a:latin typeface="Times New Roman"/>
                <a:cs typeface="Times New Roman"/>
              </a:rPr>
              <a:t>da una vegetazione </a:t>
            </a:r>
            <a:r>
              <a:rPr sz="1200" spc="-5" dirty="0">
                <a:latin typeface="Times New Roman"/>
                <a:cs typeface="Times New Roman"/>
              </a:rPr>
              <a:t>prolifica.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forme più </a:t>
            </a:r>
            <a:r>
              <a:rPr sz="1200" spc="-5" dirty="0">
                <a:latin typeface="Times New Roman"/>
                <a:cs typeface="Times New Roman"/>
              </a:rPr>
              <a:t>semplici </a:t>
            </a:r>
            <a:r>
              <a:rPr sz="1200" dirty="0">
                <a:latin typeface="Times New Roman"/>
                <a:cs typeface="Times New Roman"/>
              </a:rPr>
              <a:t>e primitive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animale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già sviluppate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dai  precedenti organismi </a:t>
            </a:r>
            <a:r>
              <a:rPr sz="1200" dirty="0">
                <a:latin typeface="Times New Roman"/>
                <a:cs typeface="Times New Roman"/>
              </a:rPr>
              <a:t>vegetali, e </a:t>
            </a:r>
            <a:r>
              <a:rPr sz="1200" spc="-5" dirty="0">
                <a:latin typeface="Times New Roman"/>
                <a:cs typeface="Times New Roman"/>
              </a:rPr>
              <a:t>gli organismi </a:t>
            </a:r>
            <a:r>
              <a:rPr sz="1200" dirty="0">
                <a:latin typeface="Times New Roman"/>
                <a:cs typeface="Times New Roman"/>
              </a:rPr>
              <a:t>animali primitivi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gradualmente fatti strada lungo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estese rive </a:t>
            </a:r>
            <a:r>
              <a:rPr sz="1200" dirty="0">
                <a:latin typeface="Times New Roman"/>
                <a:cs typeface="Times New Roman"/>
              </a:rPr>
              <a:t>delle varie  </a:t>
            </a:r>
            <a:r>
              <a:rPr sz="1200" spc="-5" dirty="0">
                <a:latin typeface="Times New Roman"/>
                <a:cs typeface="Times New Roman"/>
              </a:rPr>
              <a:t>masse continentali, </a:t>
            </a:r>
            <a:r>
              <a:rPr sz="1200" dirty="0">
                <a:latin typeface="Times New Roman"/>
                <a:cs typeface="Times New Roman"/>
              </a:rPr>
              <a:t>al punto che i </a:t>
            </a:r>
            <a:r>
              <a:rPr sz="1200" spc="-5" dirty="0">
                <a:latin typeface="Times New Roman"/>
                <a:cs typeface="Times New Roman"/>
              </a:rPr>
              <a:t>numerosi mari </a:t>
            </a:r>
            <a:r>
              <a:rPr sz="1200" dirty="0">
                <a:latin typeface="Times New Roman"/>
                <a:cs typeface="Times New Roman"/>
              </a:rPr>
              <a:t>interni </a:t>
            </a:r>
            <a:r>
              <a:rPr sz="1200" spc="-5" dirty="0">
                <a:latin typeface="Times New Roman"/>
                <a:cs typeface="Times New Roman"/>
              </a:rPr>
              <a:t>pullulano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marina primitiva. </a:t>
            </a:r>
            <a:r>
              <a:rPr sz="1200" dirty="0">
                <a:latin typeface="Times New Roman"/>
                <a:cs typeface="Times New Roman"/>
              </a:rPr>
              <a:t>Poiché pochissimi di </a:t>
            </a:r>
            <a:r>
              <a:rPr sz="1200" spc="-5" dirty="0">
                <a:latin typeface="Times New Roman"/>
                <a:cs typeface="Times New Roman"/>
              </a:rPr>
              <a:t>questi organismi  primitivi avevano conchiglie, </a:t>
            </a:r>
            <a:r>
              <a:rPr sz="1200" dirty="0">
                <a:latin typeface="Times New Roman"/>
                <a:cs typeface="Times New Roman"/>
              </a:rPr>
              <a:t>non molti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conservati come fossili. </a:t>
            </a:r>
            <a:r>
              <a:rPr sz="1200" dirty="0">
                <a:latin typeface="Times New Roman"/>
                <a:cs typeface="Times New Roman"/>
              </a:rPr>
              <a:t>Tuttavia la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pronta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primi capitoli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quel </a:t>
            </a:r>
            <a:r>
              <a:rPr sz="1200" spc="-5" dirty="0">
                <a:latin typeface="Times New Roman"/>
                <a:cs typeface="Times New Roman"/>
              </a:rPr>
              <a:t>grande  “libro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pietra” riguardante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preservazione degli archivi della </a:t>
            </a:r>
            <a:r>
              <a:rPr sz="1200" dirty="0">
                <a:latin typeface="Times New Roman"/>
                <a:cs typeface="Times New Roman"/>
              </a:rPr>
              <a:t>vita che è stato </a:t>
            </a:r>
            <a:r>
              <a:rPr sz="1200" spc="-5" dirty="0">
                <a:latin typeface="Times New Roman"/>
                <a:cs typeface="Times New Roman"/>
              </a:rPr>
              <a:t>così metodicamente redatto </a:t>
            </a:r>
            <a:r>
              <a:rPr sz="1200" dirty="0">
                <a:latin typeface="Times New Roman"/>
                <a:cs typeface="Times New Roman"/>
              </a:rPr>
              <a:t>durante le </a:t>
            </a:r>
            <a:r>
              <a:rPr sz="1200" spc="-5" dirty="0">
                <a:latin typeface="Times New Roman"/>
                <a:cs typeface="Times New Roman"/>
              </a:rPr>
              <a:t>ere  successive.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57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(672.9) 59:0.9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continente </a:t>
            </a:r>
            <a:r>
              <a:rPr sz="1200" spc="-5" dirty="0">
                <a:latin typeface="Times New Roman"/>
                <a:cs typeface="Times New Roman"/>
              </a:rPr>
              <a:t>dell’America del Nord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meravigliosamente ricco </a:t>
            </a:r>
            <a:r>
              <a:rPr sz="1200" dirty="0">
                <a:latin typeface="Times New Roman"/>
                <a:cs typeface="Times New Roman"/>
              </a:rPr>
              <a:t>di depositi </a:t>
            </a:r>
            <a:r>
              <a:rPr sz="1200" spc="-5" dirty="0">
                <a:latin typeface="Times New Roman"/>
                <a:cs typeface="Times New Roman"/>
              </a:rPr>
              <a:t>contenenti fossili dell’intera era </a:t>
            </a:r>
            <a:r>
              <a:rPr sz="1200" dirty="0">
                <a:latin typeface="Times New Roman"/>
                <a:cs typeface="Times New Roman"/>
              </a:rPr>
              <a:t>della vita  </a:t>
            </a:r>
            <a:r>
              <a:rPr sz="1200" spc="-5" dirty="0">
                <a:latin typeface="Times New Roman"/>
                <a:cs typeface="Times New Roman"/>
              </a:rPr>
              <a:t>marina. </a:t>
            </a:r>
            <a:r>
              <a:rPr sz="1200" dirty="0">
                <a:latin typeface="Times New Roman"/>
                <a:cs typeface="Times New Roman"/>
              </a:rPr>
              <a:t>I primi e più antichi </a:t>
            </a:r>
            <a:r>
              <a:rPr sz="1200" spc="-5" dirty="0">
                <a:latin typeface="Times New Roman"/>
                <a:cs typeface="Times New Roman"/>
              </a:rPr>
              <a:t>strati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separati dagli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strati del periodo precedente </a:t>
            </a:r>
            <a:r>
              <a:rPr sz="1200" dirty="0">
                <a:latin typeface="Times New Roman"/>
                <a:cs typeface="Times New Roman"/>
              </a:rPr>
              <a:t>da vasti depositi da </a:t>
            </a:r>
            <a:r>
              <a:rPr sz="1200" spc="-5" dirty="0">
                <a:latin typeface="Times New Roman"/>
                <a:cs typeface="Times New Roman"/>
              </a:rPr>
              <a:t>erosione, che </a:t>
            </a:r>
            <a:r>
              <a:rPr sz="1200" dirty="0">
                <a:latin typeface="Times New Roman"/>
                <a:cs typeface="Times New Roman"/>
              </a:rPr>
              <a:t>dividono  </a:t>
            </a:r>
            <a:r>
              <a:rPr sz="1200" spc="-5" dirty="0">
                <a:latin typeface="Times New Roman"/>
                <a:cs typeface="Times New Roman"/>
              </a:rPr>
              <a:t>nettamente questi </a:t>
            </a:r>
            <a:r>
              <a:rPr sz="1200" dirty="0">
                <a:latin typeface="Times New Roman"/>
                <a:cs typeface="Times New Roman"/>
              </a:rPr>
              <a:t>due stadi di sviluppo </a:t>
            </a:r>
            <a:r>
              <a:rPr sz="1200" spc="-5" dirty="0">
                <a:latin typeface="Times New Roman"/>
                <a:cs typeface="Times New Roman"/>
              </a:rPr>
              <a:t>planetario.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3720465">
              <a:lnSpc>
                <a:spcPts val="185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vita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marina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primitiva nei mari poco profondi  L’era dei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trilobiti</a:t>
            </a:r>
            <a:endParaRPr sz="1600">
              <a:latin typeface="Times New Roman"/>
              <a:cs typeface="Times New Roman"/>
            </a:endParaRPr>
          </a:p>
          <a:p>
            <a:pPr marL="76200" marR="140335">
              <a:lnSpc>
                <a:spcPts val="1380"/>
              </a:lnSpc>
              <a:spcBef>
                <a:spcPts val="135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(673.1) 59:1.1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inizi </a:t>
            </a:r>
            <a:r>
              <a:rPr sz="1200" spc="-5" dirty="0">
                <a:latin typeface="Times New Roman"/>
                <a:cs typeface="Times New Roman"/>
              </a:rPr>
              <a:t>di questo 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relativa </a:t>
            </a:r>
            <a:r>
              <a:rPr sz="1200" dirty="0">
                <a:latin typeface="Times New Roman"/>
                <a:cs typeface="Times New Roman"/>
              </a:rPr>
              <a:t>quiete sulla </a:t>
            </a:r>
            <a:r>
              <a:rPr sz="1200" spc="-5" dirty="0">
                <a:latin typeface="Times New Roman"/>
                <a:cs typeface="Times New Roman"/>
              </a:rPr>
              <a:t>superficie terrestre, </a:t>
            </a:r>
            <a:r>
              <a:rPr sz="1200" dirty="0">
                <a:latin typeface="Times New Roman"/>
                <a:cs typeface="Times New Roman"/>
              </a:rPr>
              <a:t>la vita è </a:t>
            </a:r>
            <a:r>
              <a:rPr sz="1200" spc="-5" dirty="0">
                <a:latin typeface="Times New Roman"/>
                <a:cs typeface="Times New Roman"/>
              </a:rPr>
              <a:t>confinata nei vari mari interni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le  rive </a:t>
            </a:r>
            <a:r>
              <a:rPr sz="1200" spc="-5" dirty="0">
                <a:latin typeface="Times New Roman"/>
                <a:cs typeface="Times New Roman"/>
              </a:rPr>
              <a:t>oceaniche. Fino </a:t>
            </a:r>
            <a:r>
              <a:rPr sz="1200" dirty="0">
                <a:latin typeface="Times New Roman"/>
                <a:cs typeface="Times New Roman"/>
              </a:rPr>
              <a:t>ad ora </a:t>
            </a:r>
            <a:r>
              <a:rPr sz="1200" spc="-5" dirty="0">
                <a:latin typeface="Times New Roman"/>
                <a:cs typeface="Times New Roman"/>
              </a:rPr>
              <a:t>nessuna forma </a:t>
            </a:r>
            <a:r>
              <a:rPr sz="1200" dirty="0">
                <a:latin typeface="Times New Roman"/>
                <a:cs typeface="Times New Roman"/>
              </a:rPr>
              <a:t>di organismo </a:t>
            </a:r>
            <a:r>
              <a:rPr sz="1200" spc="-5" dirty="0">
                <a:latin typeface="Times New Roman"/>
                <a:cs typeface="Times New Roman"/>
              </a:rPr>
              <a:t>terrestre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 evoluta. Gli </a:t>
            </a:r>
            <a:r>
              <a:rPr sz="1200" dirty="0">
                <a:latin typeface="Times New Roman"/>
                <a:cs typeface="Times New Roman"/>
              </a:rPr>
              <a:t>animali </a:t>
            </a:r>
            <a:r>
              <a:rPr sz="1200" spc="5" dirty="0">
                <a:latin typeface="Times New Roman"/>
                <a:cs typeface="Times New Roman"/>
              </a:rPr>
              <a:t>marini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sono ben stabiliti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pronti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successivo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evoluzionario.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amebe, che avevano </a:t>
            </a:r>
            <a:r>
              <a:rPr sz="1200" dirty="0">
                <a:latin typeface="Times New Roman"/>
                <a:cs typeface="Times New Roman"/>
              </a:rPr>
              <a:t>fatto la </a:t>
            </a:r>
            <a:r>
              <a:rPr sz="1200" spc="-5" dirty="0">
                <a:latin typeface="Times New Roman"/>
                <a:cs typeface="Times New Roman"/>
              </a:rPr>
              <a:t>loro apparizione </a:t>
            </a:r>
            <a:r>
              <a:rPr sz="1200" dirty="0">
                <a:latin typeface="Times New Roman"/>
                <a:cs typeface="Times New Roman"/>
              </a:rPr>
              <a:t>verso 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transizione precedente,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superstiti tipici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stadio iniziale di </a:t>
            </a:r>
            <a:r>
              <a:rPr sz="1200" spc="-5" dirty="0">
                <a:latin typeface="Times New Roman"/>
                <a:cs typeface="Times New Roman"/>
              </a:rPr>
              <a:t>vita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0709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7020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impone discipline </a:t>
            </a:r>
            <a:r>
              <a:rPr sz="1200" spc="-5" dirty="0">
                <a:latin typeface="Times New Roman"/>
                <a:cs typeface="Times New Roman"/>
              </a:rPr>
              <a:t>severe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rigorose, infligge </a:t>
            </a:r>
            <a:r>
              <a:rPr sz="1200" dirty="0">
                <a:latin typeface="Times New Roman"/>
                <a:cs typeface="Times New Roman"/>
              </a:rPr>
              <a:t>pesanti </a:t>
            </a:r>
            <a:r>
              <a:rPr sz="1200" spc="-5" dirty="0">
                <a:latin typeface="Times New Roman"/>
                <a:cs typeface="Times New Roman"/>
              </a:rPr>
              <a:t>penalità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dissenzienti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conformisti, mentre conferisce </a:t>
            </a:r>
            <a:r>
              <a:rPr sz="1200" dirty="0">
                <a:latin typeface="Times New Roman"/>
                <a:cs typeface="Times New Roman"/>
              </a:rPr>
              <a:t>poche  </a:t>
            </a:r>
            <a:r>
              <a:rPr sz="1200" spc="-5" dirty="0">
                <a:latin typeface="Times New Roman"/>
                <a:cs typeface="Times New Roman"/>
              </a:rPr>
              <a:t>licenze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pochi privilegi personali, eccetto quelli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un’accresciuta </a:t>
            </a:r>
            <a:r>
              <a:rPr sz="1200" dirty="0">
                <a:latin typeface="Times New Roman"/>
                <a:cs typeface="Times New Roman"/>
              </a:rPr>
              <a:t>protezione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pericoli comuni ed </a:t>
            </a:r>
            <a:r>
              <a:rPr sz="1200" dirty="0">
                <a:latin typeface="Times New Roman"/>
                <a:cs typeface="Times New Roman"/>
              </a:rPr>
              <a:t>i rischi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razziali.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(906.2) 81:5.4 </a:t>
            </a:r>
            <a:r>
              <a:rPr sz="1200" spc="-5" dirty="0">
                <a:latin typeface="Times New Roman"/>
                <a:cs typeface="Times New Roman"/>
              </a:rPr>
              <a:t>L’associazione sociale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assicurazione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che gli esseri </a:t>
            </a:r>
            <a:r>
              <a:rPr sz="1200" dirty="0">
                <a:latin typeface="Times New Roman"/>
                <a:cs typeface="Times New Roman"/>
              </a:rPr>
              <a:t>umani hanno </a:t>
            </a:r>
            <a:r>
              <a:rPr sz="1200" spc="-5" dirty="0">
                <a:latin typeface="Times New Roman"/>
                <a:cs typeface="Times New Roman"/>
              </a:rPr>
              <a:t>appreso essere </a:t>
            </a:r>
            <a:r>
              <a:rPr sz="1200" dirty="0">
                <a:latin typeface="Times New Roman"/>
                <a:cs typeface="Times New Roman"/>
              </a:rPr>
              <a:t>utile.  </a:t>
            </a:r>
            <a:r>
              <a:rPr sz="1200" spc="-5" dirty="0">
                <a:latin typeface="Times New Roman"/>
                <a:cs typeface="Times New Roman"/>
              </a:rPr>
              <a:t>Per questo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individui è disposta a </a:t>
            </a:r>
            <a:r>
              <a:rPr sz="1200" spc="-5" dirty="0">
                <a:latin typeface="Times New Roman"/>
                <a:cs typeface="Times New Roman"/>
              </a:rPr>
              <a:t>pagare quei </a:t>
            </a:r>
            <a:r>
              <a:rPr sz="1200" dirty="0">
                <a:latin typeface="Times New Roman"/>
                <a:cs typeface="Times New Roman"/>
              </a:rPr>
              <a:t>premi di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e di restrizione </a:t>
            </a:r>
            <a:r>
              <a:rPr sz="1200" spc="-5" dirty="0">
                <a:latin typeface="Times New Roman"/>
                <a:cs typeface="Times New Roman"/>
              </a:rPr>
              <a:t>della libertà personale  che </a:t>
            </a:r>
            <a:r>
              <a:rPr sz="1200" dirty="0">
                <a:latin typeface="Times New Roman"/>
                <a:cs typeface="Times New Roman"/>
              </a:rPr>
              <a:t>la società </a:t>
            </a:r>
            <a:r>
              <a:rPr sz="1200" spc="-5" dirty="0">
                <a:latin typeface="Times New Roman"/>
                <a:cs typeface="Times New Roman"/>
              </a:rPr>
              <a:t>esige 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membri come compenso per questa accresciuta protezione </a:t>
            </a:r>
            <a:r>
              <a:rPr sz="1200" dirty="0">
                <a:latin typeface="Times New Roman"/>
                <a:cs typeface="Times New Roman"/>
              </a:rPr>
              <a:t>collettiva.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breve,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meccanismo sociale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assicurazione per </a:t>
            </a:r>
            <a:r>
              <a:rPr sz="1200" dirty="0">
                <a:latin typeface="Times New Roman"/>
                <a:cs typeface="Times New Roman"/>
              </a:rPr>
              <a:t>prove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errori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fornire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garanzia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protezione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un ritorno  </a:t>
            </a:r>
            <a:r>
              <a:rPr sz="1200" spc="-5" dirty="0">
                <a:latin typeface="Times New Roman"/>
                <a:cs typeface="Times New Roman"/>
              </a:rPr>
              <a:t>alle terribili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antisociali che hanno caratterizzato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iniziali della </a:t>
            </a:r>
            <a:r>
              <a:rPr sz="1200" spc="-5" dirty="0">
                <a:latin typeface="Times New Roman"/>
                <a:cs typeface="Times New Roman"/>
              </a:rPr>
              <a:t>razza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70534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(906.3) 81:5.5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società diviene </a:t>
            </a:r>
            <a:r>
              <a:rPr sz="1200" spc="-5" dirty="0">
                <a:latin typeface="Times New Roman"/>
                <a:cs typeface="Times New Roman"/>
              </a:rPr>
              <a:t>così un’organizzazione cooperativa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assicurare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civile </a:t>
            </a:r>
            <a:r>
              <a:rPr sz="1200" dirty="0">
                <a:latin typeface="Times New Roman"/>
                <a:cs typeface="Times New Roman"/>
              </a:rPr>
              <a:t>tramite le istituzioni, la </a:t>
            </a:r>
            <a:r>
              <a:rPr sz="1200" spc="-5" dirty="0">
                <a:latin typeface="Times New Roman"/>
                <a:cs typeface="Times New Roman"/>
              </a:rPr>
              <a:t>libertà  economica 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e le invenzioni, la </a:t>
            </a:r>
            <a:r>
              <a:rPr sz="1200" spc="-5" dirty="0">
                <a:latin typeface="Times New Roman"/>
                <a:cs typeface="Times New Roman"/>
              </a:rPr>
              <a:t>libertà sociale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cultura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dalla </a:t>
            </a:r>
            <a:r>
              <a:rPr sz="1200" dirty="0">
                <a:latin typeface="Times New Roman"/>
                <a:cs typeface="Times New Roman"/>
              </a:rPr>
              <a:t>violenza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regolamenti </a:t>
            </a:r>
            <a:r>
              <a:rPr sz="1200" dirty="0">
                <a:latin typeface="Times New Roman"/>
                <a:cs typeface="Times New Roman"/>
              </a:rPr>
              <a:t>di polizia.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384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(906.4) 81:5.6 </a:t>
            </a:r>
            <a:r>
              <a:rPr sz="1200" i="1" spc="-5" dirty="0">
                <a:latin typeface="Times New Roman"/>
                <a:cs typeface="Times New Roman"/>
              </a:rPr>
              <a:t>La forza </a:t>
            </a:r>
            <a:r>
              <a:rPr sz="1200" i="1" dirty="0">
                <a:latin typeface="Times New Roman"/>
                <a:cs typeface="Times New Roman"/>
              </a:rPr>
              <a:t>non </a:t>
            </a:r>
            <a:r>
              <a:rPr sz="1200" i="1" spc="-5" dirty="0">
                <a:latin typeface="Times New Roman"/>
                <a:cs typeface="Times New Roman"/>
              </a:rPr>
              <a:t>crea </a:t>
            </a:r>
            <a:r>
              <a:rPr sz="1200" i="1" dirty="0">
                <a:latin typeface="Times New Roman"/>
                <a:cs typeface="Times New Roman"/>
              </a:rPr>
              <a:t>il diritto, </a:t>
            </a:r>
            <a:r>
              <a:rPr sz="1200" i="1" spc="-5" dirty="0">
                <a:latin typeface="Times New Roman"/>
                <a:cs typeface="Times New Roman"/>
              </a:rPr>
              <a:t>ma </a:t>
            </a:r>
            <a:r>
              <a:rPr sz="1200" i="1" dirty="0">
                <a:latin typeface="Times New Roman"/>
                <a:cs typeface="Times New Roman"/>
              </a:rPr>
              <a:t>fa </a:t>
            </a:r>
            <a:r>
              <a:rPr sz="1200" i="1" spc="-5" dirty="0">
                <a:latin typeface="Times New Roman"/>
                <a:cs typeface="Times New Roman"/>
              </a:rPr>
              <a:t>rispettare </a:t>
            </a:r>
            <a:r>
              <a:rPr sz="1200" i="1" dirty="0">
                <a:latin typeface="Times New Roman"/>
                <a:cs typeface="Times New Roman"/>
              </a:rPr>
              <a:t>i diritti </a:t>
            </a:r>
            <a:r>
              <a:rPr sz="1200" i="1" spc="-5" dirty="0">
                <a:latin typeface="Times New Roman"/>
                <a:cs typeface="Times New Roman"/>
              </a:rPr>
              <a:t>comunemente riconosciuti </a:t>
            </a:r>
            <a:r>
              <a:rPr sz="1200" i="1" dirty="0">
                <a:latin typeface="Times New Roman"/>
                <a:cs typeface="Times New Roman"/>
              </a:rPr>
              <a:t>di ogni </a:t>
            </a:r>
            <a:r>
              <a:rPr sz="1200" i="1" spc="-5" dirty="0">
                <a:latin typeface="Times New Roman"/>
                <a:cs typeface="Times New Roman"/>
              </a:rPr>
              <a:t>generazione successiva.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principale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è la definizione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diritto, la </a:t>
            </a:r>
            <a:r>
              <a:rPr sz="1200" spc="-5" dirty="0">
                <a:latin typeface="Times New Roman"/>
                <a:cs typeface="Times New Roman"/>
              </a:rPr>
              <a:t>regolamentazione giusta ed equa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differenze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classe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 marR="14922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l’imposizione di </a:t>
            </a:r>
            <a:r>
              <a:rPr sz="1200" spc="-5" dirty="0">
                <a:latin typeface="Times New Roman"/>
                <a:cs typeface="Times New Roman"/>
              </a:rPr>
              <a:t>uguali 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alle </a:t>
            </a:r>
            <a:r>
              <a:rPr sz="1200" dirty="0">
                <a:latin typeface="Times New Roman"/>
                <a:cs typeface="Times New Roman"/>
              </a:rPr>
              <a:t>norme di </a:t>
            </a:r>
            <a:r>
              <a:rPr sz="1200" spc="-5" dirty="0">
                <a:latin typeface="Times New Roman"/>
                <a:cs typeface="Times New Roman"/>
              </a:rPr>
              <a:t>legge. Ogni </a:t>
            </a:r>
            <a:r>
              <a:rPr sz="1200" dirty="0">
                <a:latin typeface="Times New Roman"/>
                <a:cs typeface="Times New Roman"/>
              </a:rPr>
              <a:t>diritto umano è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a un </a:t>
            </a:r>
            <a:r>
              <a:rPr sz="1200" spc="-5" dirty="0">
                <a:latin typeface="Times New Roman"/>
                <a:cs typeface="Times New Roman"/>
              </a:rPr>
              <a:t>dovere sociale. Un </a:t>
            </a:r>
            <a:r>
              <a:rPr sz="1200" dirty="0">
                <a:latin typeface="Times New Roman"/>
                <a:cs typeface="Times New Roman"/>
              </a:rPr>
              <a:t>privilegio  di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è un meccanismo di </a:t>
            </a:r>
            <a:r>
              <a:rPr sz="1200" spc="-5" dirty="0">
                <a:latin typeface="Times New Roman"/>
                <a:cs typeface="Times New Roman"/>
              </a:rPr>
              <a:t>assicurazione che esige infallibilmente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pagamento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rigorosi </a:t>
            </a:r>
            <a:r>
              <a:rPr sz="1200" spc="-5" dirty="0">
                <a:latin typeface="Times New Roman"/>
                <a:cs typeface="Times New Roman"/>
              </a:rPr>
              <a:t>premi del </a:t>
            </a:r>
            <a:r>
              <a:rPr sz="1200" dirty="0">
                <a:latin typeface="Times New Roman"/>
                <a:cs typeface="Times New Roman"/>
              </a:rPr>
              <a:t>servizio collettivo.  E i diritti </a:t>
            </a:r>
            <a:r>
              <a:rPr sz="1200" spc="-5" dirty="0">
                <a:latin typeface="Times New Roman"/>
                <a:cs typeface="Times New Roman"/>
              </a:rPr>
              <a:t>collettivi, quanto quelli individuali, devono essere </a:t>
            </a:r>
            <a:r>
              <a:rPr sz="1200" dirty="0">
                <a:latin typeface="Times New Roman"/>
                <a:cs typeface="Times New Roman"/>
              </a:rPr>
              <a:t>protetti, compresa la </a:t>
            </a:r>
            <a:r>
              <a:rPr sz="1200" spc="-5" dirty="0">
                <a:latin typeface="Times New Roman"/>
                <a:cs typeface="Times New Roman"/>
              </a:rPr>
              <a:t>regolamentazione delle tendenze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sessuali.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637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(906.5) 81:5.7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libertà </a:t>
            </a:r>
            <a:r>
              <a:rPr sz="1200" spc="-5" dirty="0">
                <a:latin typeface="Times New Roman"/>
                <a:cs typeface="Times New Roman"/>
              </a:rPr>
              <a:t>sottomessa ai </a:t>
            </a:r>
            <a:r>
              <a:rPr sz="1200" dirty="0">
                <a:latin typeface="Times New Roman"/>
                <a:cs typeface="Times New Roman"/>
              </a:rPr>
              <a:t>regolamenti </a:t>
            </a:r>
            <a:r>
              <a:rPr sz="1200" spc="-5" dirty="0">
                <a:latin typeface="Times New Roman"/>
                <a:cs typeface="Times New Roman"/>
              </a:rPr>
              <a:t>collettivi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meta legittima dell’evoluzione sociale.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libertà </a:t>
            </a:r>
            <a:r>
              <a:rPr sz="1200" spc="-5" dirty="0">
                <a:latin typeface="Times New Roman"/>
                <a:cs typeface="Times New Roman"/>
              </a:rPr>
              <a:t>senza restrizioni </a:t>
            </a:r>
            <a:r>
              <a:rPr sz="1200" dirty="0">
                <a:latin typeface="Times New Roman"/>
                <a:cs typeface="Times New Roman"/>
              </a:rPr>
              <a:t>è il  </a:t>
            </a:r>
            <a:r>
              <a:rPr sz="1200" spc="-5" dirty="0">
                <a:latin typeface="Times New Roman"/>
                <a:cs typeface="Times New Roman"/>
              </a:rPr>
              <a:t>sogno vano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chimerico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menti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instabili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superficiali.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91500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mantenimento della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civiltà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(906.6) 81:6.1 </a:t>
            </a:r>
            <a:r>
              <a:rPr sz="1200" spc="-5" dirty="0">
                <a:latin typeface="Times New Roman"/>
                <a:cs typeface="Times New Roman"/>
              </a:rPr>
              <a:t>Mentre l’evoluzione biologica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costantemente progredita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meglio,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dell’evoluzione </a:t>
            </a:r>
            <a:r>
              <a:rPr sz="1200" spc="-5" dirty="0">
                <a:latin typeface="Times New Roman"/>
                <a:cs typeface="Times New Roman"/>
              </a:rPr>
              <a:t>culturale </a:t>
            </a:r>
            <a:r>
              <a:rPr sz="1200" dirty="0">
                <a:latin typeface="Times New Roman"/>
                <a:cs typeface="Times New Roman"/>
              </a:rPr>
              <a:t>è uscita </a:t>
            </a:r>
            <a:r>
              <a:rPr sz="1200" spc="-5" dirty="0">
                <a:latin typeface="Times New Roman"/>
                <a:cs typeface="Times New Roman"/>
              </a:rPr>
              <a:t>dalla  valle dell’Eufrate ad </a:t>
            </a:r>
            <a:r>
              <a:rPr sz="1200" dirty="0">
                <a:latin typeface="Times New Roman"/>
                <a:cs typeface="Times New Roman"/>
              </a:rPr>
              <a:t>ondate </a:t>
            </a:r>
            <a:r>
              <a:rPr sz="1200" spc="-5" dirty="0">
                <a:latin typeface="Times New Roman"/>
                <a:cs typeface="Times New Roman"/>
              </a:rPr>
              <a:t>successive,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s’indebolirono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passare del tempo </a:t>
            </a:r>
            <a:r>
              <a:rPr sz="1200" dirty="0">
                <a:latin typeface="Times New Roman"/>
                <a:cs typeface="Times New Roman"/>
              </a:rPr>
              <a:t>sino a </a:t>
            </a:r>
            <a:r>
              <a:rPr sz="1200" spc="-5" dirty="0">
                <a:latin typeface="Times New Roman"/>
                <a:cs typeface="Times New Roman"/>
              </a:rPr>
              <a:t>che, alla fine, </a:t>
            </a:r>
            <a:r>
              <a:rPr sz="1200" spc="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totalità </a:t>
            </a:r>
            <a:r>
              <a:rPr sz="1200" spc="-5" dirty="0">
                <a:latin typeface="Times New Roman"/>
                <a:cs typeface="Times New Roman"/>
              </a:rPr>
              <a:t>dei  discendenti </a:t>
            </a:r>
            <a:r>
              <a:rPr sz="1200" dirty="0">
                <a:latin typeface="Times New Roman"/>
                <a:cs typeface="Times New Roman"/>
              </a:rPr>
              <a:t>di puro sangue </a:t>
            </a:r>
            <a:r>
              <a:rPr sz="1200" spc="-5" dirty="0">
                <a:latin typeface="Times New Roman"/>
                <a:cs typeface="Times New Roman"/>
              </a:rPr>
              <a:t>adamico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partita </a:t>
            </a:r>
            <a:r>
              <a:rPr sz="1200" spc="-5" dirty="0">
                <a:latin typeface="Times New Roman"/>
                <a:cs typeface="Times New Roman"/>
              </a:rPr>
              <a:t>per arricchire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civiltà dell’Asia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dell’Europa. </a:t>
            </a:r>
            <a:r>
              <a:rPr sz="1200" dirty="0">
                <a:latin typeface="Times New Roman"/>
                <a:cs typeface="Times New Roman"/>
              </a:rPr>
              <a:t>Le razze non </a:t>
            </a:r>
            <a:r>
              <a:rPr sz="1200" spc="-5" dirty="0">
                <a:latin typeface="Times New Roman"/>
                <a:cs typeface="Times New Roman"/>
              </a:rPr>
              <a:t>si amalgamarono  completamente, </a:t>
            </a:r>
            <a:r>
              <a:rPr sz="1200" dirty="0">
                <a:latin typeface="Times New Roman"/>
                <a:cs typeface="Times New Roman"/>
              </a:rPr>
              <a:t>ma le loro </a:t>
            </a:r>
            <a:r>
              <a:rPr sz="1200" spc="-5" dirty="0">
                <a:latin typeface="Times New Roman"/>
                <a:cs typeface="Times New Roman"/>
              </a:rPr>
              <a:t>civiltà si mescolarono </a:t>
            </a:r>
            <a:r>
              <a:rPr sz="1200" dirty="0">
                <a:latin typeface="Times New Roman"/>
                <a:cs typeface="Times New Roman"/>
              </a:rPr>
              <a:t>in misura </a:t>
            </a:r>
            <a:r>
              <a:rPr sz="1200" spc="-5" dirty="0">
                <a:latin typeface="Times New Roman"/>
                <a:cs typeface="Times New Roman"/>
              </a:rPr>
              <a:t>considerevole.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si </a:t>
            </a:r>
            <a:r>
              <a:rPr sz="1200" dirty="0">
                <a:latin typeface="Times New Roman"/>
                <a:cs typeface="Times New Roman"/>
              </a:rPr>
              <a:t>diffuse lentamente in tutto il mondo. E  </a:t>
            </a:r>
            <a:r>
              <a:rPr sz="1200" spc="-5" dirty="0">
                <a:latin typeface="Times New Roman"/>
                <a:cs typeface="Times New Roman"/>
              </a:rPr>
              <a:t>questa civiltà deve essere mantenuta </a:t>
            </a:r>
            <a:r>
              <a:rPr sz="1200" dirty="0">
                <a:latin typeface="Times New Roman"/>
                <a:cs typeface="Times New Roman"/>
              </a:rPr>
              <a:t>e sostenuta, </a:t>
            </a:r>
            <a:r>
              <a:rPr sz="1200" spc="-5" dirty="0">
                <a:latin typeface="Times New Roman"/>
                <a:cs typeface="Times New Roman"/>
              </a:rPr>
              <a:t>perché oggi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esistono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fonti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esistono degli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per  rinvigorire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stimolare </a:t>
            </a:r>
            <a:r>
              <a:rPr sz="1200" dirty="0">
                <a:latin typeface="Times New Roman"/>
                <a:cs typeface="Times New Roman"/>
              </a:rPr>
              <a:t>il lento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evolutivo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civiltà.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(906.7) 81:6.2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che </a:t>
            </a:r>
            <a:r>
              <a:rPr sz="1200" dirty="0">
                <a:latin typeface="Times New Roman"/>
                <a:cs typeface="Times New Roman"/>
              </a:rPr>
              <a:t>si evolve ora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derivata dai seguenti </a:t>
            </a:r>
            <a:r>
              <a:rPr sz="1200" dirty="0">
                <a:latin typeface="Times New Roman"/>
                <a:cs typeface="Times New Roman"/>
              </a:rPr>
              <a:t>fattori 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fondata: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62230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(906.8) 81:6.3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Circostanze </a:t>
            </a:r>
            <a:r>
              <a:rPr sz="1200" i="1" dirty="0">
                <a:latin typeface="Times New Roman"/>
                <a:cs typeface="Times New Roman"/>
              </a:rPr>
              <a:t>naturali.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e </a:t>
            </a:r>
            <a:r>
              <a:rPr sz="1200" spc="-5" dirty="0">
                <a:latin typeface="Times New Roman"/>
                <a:cs typeface="Times New Roman"/>
              </a:rPr>
              <a:t>l’estensione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civiltà materiale sono determinate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misura  dalle risorse naturali </a:t>
            </a:r>
            <a:r>
              <a:rPr sz="1200" dirty="0">
                <a:latin typeface="Times New Roman"/>
                <a:cs typeface="Times New Roman"/>
              </a:rPr>
              <a:t>disponibili.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clima,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fisiche sono dei fattori </a:t>
            </a:r>
            <a:r>
              <a:rPr sz="1200" dirty="0">
                <a:latin typeface="Times New Roman"/>
                <a:cs typeface="Times New Roman"/>
              </a:rPr>
              <a:t>nell’evoluzione 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cultura.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5448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(907.1) 81:6.4 </a:t>
            </a:r>
            <a:r>
              <a:rPr sz="1200" spc="-5" dirty="0">
                <a:latin typeface="Times New Roman"/>
                <a:cs typeface="Times New Roman"/>
              </a:rPr>
              <a:t>All’inizio dell’era andita c’erano </a:t>
            </a:r>
            <a:r>
              <a:rPr sz="1200" dirty="0">
                <a:latin typeface="Times New Roman"/>
                <a:cs typeface="Times New Roman"/>
              </a:rPr>
              <a:t>soltanto due </a:t>
            </a:r>
            <a:r>
              <a:rPr sz="1200" spc="-5" dirty="0">
                <a:latin typeface="Times New Roman"/>
                <a:cs typeface="Times New Roman"/>
              </a:rPr>
              <a:t>estese </a:t>
            </a:r>
            <a:r>
              <a:rPr sz="1200" dirty="0">
                <a:latin typeface="Times New Roman"/>
                <a:cs typeface="Times New Roman"/>
              </a:rPr>
              <a:t>e fertili </a:t>
            </a:r>
            <a:r>
              <a:rPr sz="1200" spc="-5" dirty="0">
                <a:latin typeface="Times New Roman"/>
                <a:cs typeface="Times New Roman"/>
              </a:rPr>
              <a:t>aree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caccia </a:t>
            </a:r>
            <a:r>
              <a:rPr sz="1200" dirty="0">
                <a:latin typeface="Times New Roman"/>
                <a:cs typeface="Times New Roman"/>
              </a:rPr>
              <a:t>aperte in tutto il mondo. </a:t>
            </a:r>
            <a:r>
              <a:rPr sz="1200" spc="-5" dirty="0">
                <a:latin typeface="Times New Roman"/>
                <a:cs typeface="Times New Roman"/>
              </a:rPr>
              <a:t>Una si  trovava nell’America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 ed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popolata </a:t>
            </a:r>
            <a:r>
              <a:rPr sz="1200" spc="-5" dirty="0">
                <a:latin typeface="Times New Roman"/>
                <a:cs typeface="Times New Roman"/>
              </a:rPr>
              <a:t>dagli Amerindi; l’altra si trovava </a:t>
            </a:r>
            <a:r>
              <a:rPr sz="1200" dirty="0">
                <a:latin typeface="Times New Roman"/>
                <a:cs typeface="Times New Roman"/>
              </a:rPr>
              <a:t>a nord </a:t>
            </a:r>
            <a:r>
              <a:rPr sz="1200" spc="-5" dirty="0">
                <a:latin typeface="Times New Roman"/>
                <a:cs typeface="Times New Roman"/>
              </a:rPr>
              <a:t>del Turkestan ed  era </a:t>
            </a:r>
            <a:r>
              <a:rPr sz="1200" dirty="0">
                <a:latin typeface="Times New Roman"/>
                <a:cs typeface="Times New Roman"/>
              </a:rPr>
              <a:t>parzialmente </a:t>
            </a:r>
            <a:r>
              <a:rPr sz="1200" spc="-5" dirty="0">
                <a:latin typeface="Times New Roman"/>
                <a:cs typeface="Times New Roman"/>
              </a:rPr>
              <a:t>occupata </a:t>
            </a:r>
            <a:r>
              <a:rPr sz="1200" dirty="0">
                <a:latin typeface="Times New Roman"/>
                <a:cs typeface="Times New Roman"/>
              </a:rPr>
              <a:t>da una razza </a:t>
            </a:r>
            <a:r>
              <a:rPr sz="1200" spc="-5" dirty="0">
                <a:latin typeface="Times New Roman"/>
                <a:cs typeface="Times New Roman"/>
              </a:rPr>
              <a:t>andonico-gialla.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decisivi </a:t>
            </a:r>
            <a:r>
              <a:rPr sz="1200" spc="-5" dirty="0">
                <a:latin typeface="Times New Roman"/>
                <a:cs typeface="Times New Roman"/>
              </a:rPr>
              <a:t>dell’evoluzione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cultura superiore nel  sudovest dell’Asia </a:t>
            </a:r>
            <a:r>
              <a:rPr sz="1200" dirty="0">
                <a:latin typeface="Times New Roman"/>
                <a:cs typeface="Times New Roman"/>
              </a:rPr>
              <a:t>furono la </a:t>
            </a:r>
            <a:r>
              <a:rPr sz="1200" spc="-5" dirty="0">
                <a:latin typeface="Times New Roman"/>
                <a:cs typeface="Times New Roman"/>
              </a:rPr>
              <a:t>razza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clima. Gli Anditi erano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popolo, ma il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cruciale </a:t>
            </a:r>
            <a:r>
              <a:rPr sz="1200" spc="-5" dirty="0">
                <a:latin typeface="Times New Roman"/>
                <a:cs typeface="Times New Roman"/>
              </a:rPr>
              <a:t>che  determinò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corso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civiltà fu l’aridità crescente dell’Iran,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Turkestan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Sinkiang, 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i="1" spc="-5" dirty="0">
                <a:latin typeface="Times New Roman"/>
                <a:cs typeface="Times New Roman"/>
              </a:rPr>
              <a:t>costrinse </a:t>
            </a:r>
            <a:r>
              <a:rPr sz="1200" spc="-5" dirty="0">
                <a:latin typeface="Times New Roman"/>
                <a:cs typeface="Times New Roman"/>
              </a:rPr>
              <a:t>ad  inventare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adottare </a:t>
            </a:r>
            <a:r>
              <a:rPr sz="1200" dirty="0">
                <a:latin typeface="Times New Roman"/>
                <a:cs typeface="Times New Roman"/>
              </a:rPr>
              <a:t>nuovi ed </a:t>
            </a:r>
            <a:r>
              <a:rPr sz="1200" spc="-5" dirty="0">
                <a:latin typeface="Times New Roman"/>
                <a:cs typeface="Times New Roman"/>
              </a:rPr>
              <a:t>avanzati </a:t>
            </a:r>
            <a:r>
              <a:rPr sz="1200" dirty="0">
                <a:latin typeface="Times New Roman"/>
                <a:cs typeface="Times New Roman"/>
              </a:rPr>
              <a:t>metodi per strappare dei mezzi </a:t>
            </a:r>
            <a:r>
              <a:rPr sz="1200" spc="-5" dirty="0">
                <a:latin typeface="Times New Roman"/>
                <a:cs typeface="Times New Roman"/>
              </a:rPr>
              <a:t>di sussistenza dalle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sempre meno  </a:t>
            </a:r>
            <a:r>
              <a:rPr sz="1200" spc="-5" dirty="0">
                <a:latin typeface="Times New Roman"/>
                <a:cs typeface="Times New Roman"/>
              </a:rPr>
              <a:t>fertili.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7583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9539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(907.2) 81:6.5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configurazione dei continenti ed </a:t>
            </a:r>
            <a:r>
              <a:rPr sz="1200" dirty="0">
                <a:latin typeface="Times New Roman"/>
                <a:cs typeface="Times New Roman"/>
              </a:rPr>
              <a:t>altre situazioni </a:t>
            </a:r>
            <a:r>
              <a:rPr sz="1200" spc="-5" dirty="0">
                <a:latin typeface="Times New Roman"/>
                <a:cs typeface="Times New Roman"/>
              </a:rPr>
              <a:t>geografiche </a:t>
            </a:r>
            <a:r>
              <a:rPr sz="1200" dirty="0">
                <a:latin typeface="Times New Roman"/>
                <a:cs typeface="Times New Roman"/>
              </a:rPr>
              <a:t>influiscono molto nel </a:t>
            </a:r>
            <a:r>
              <a:rPr sz="1200" spc="-5" dirty="0">
                <a:latin typeface="Times New Roman"/>
                <a:cs typeface="Times New Roman"/>
              </a:rPr>
              <a:t>determinare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  </a:t>
            </a:r>
            <a:r>
              <a:rPr sz="1200" dirty="0">
                <a:latin typeface="Times New Roman"/>
                <a:cs typeface="Times New Roman"/>
              </a:rPr>
              <a:t>o la </a:t>
            </a:r>
            <a:r>
              <a:rPr sz="1200" spc="-5" dirty="0">
                <a:latin typeface="Times New Roman"/>
                <a:cs typeface="Times New Roman"/>
              </a:rPr>
              <a:t>guerra. Pochissimi Urantiani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avuto una tale </a:t>
            </a:r>
            <a:r>
              <a:rPr sz="1200" spc="-5" dirty="0">
                <a:latin typeface="Times New Roman"/>
                <a:cs typeface="Times New Roman"/>
              </a:rPr>
              <a:t>favorevole </a:t>
            </a:r>
            <a:r>
              <a:rPr sz="1200" dirty="0">
                <a:latin typeface="Times New Roman"/>
                <a:cs typeface="Times New Roman"/>
              </a:rPr>
              <a:t>opportunità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uno sviluppo continuo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3835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indisturbato </a:t>
            </a:r>
            <a:r>
              <a:rPr sz="1200" dirty="0">
                <a:latin typeface="Times New Roman"/>
                <a:cs typeface="Times New Roman"/>
              </a:rPr>
              <a:t>qual è </a:t>
            </a:r>
            <a:r>
              <a:rPr sz="1200" spc="-5" dirty="0">
                <a:latin typeface="Times New Roman"/>
                <a:cs typeface="Times New Roman"/>
              </a:rPr>
              <a:t>stata goduta </a:t>
            </a:r>
            <a:r>
              <a:rPr sz="1200" dirty="0">
                <a:latin typeface="Times New Roman"/>
                <a:cs typeface="Times New Roman"/>
              </a:rPr>
              <a:t>dai popoli </a:t>
            </a:r>
            <a:r>
              <a:rPr sz="1200" spc="-5" dirty="0">
                <a:latin typeface="Times New Roman"/>
                <a:cs typeface="Times New Roman"/>
              </a:rPr>
              <a:t>dell’America del </a:t>
            </a:r>
            <a:r>
              <a:rPr sz="1200" dirty="0">
                <a:latin typeface="Times New Roman"/>
                <a:cs typeface="Times New Roman"/>
              </a:rPr>
              <a:t>Nord — protetti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parte da vasti  </a:t>
            </a:r>
            <a:r>
              <a:rPr sz="1200" spc="-5" dirty="0">
                <a:latin typeface="Times New Roman"/>
                <a:cs typeface="Times New Roman"/>
              </a:rPr>
              <a:t>oceani.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66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(907.3) 81:6.6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Beni strumentali.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cultura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sviluppa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in condizioni di </a:t>
            </a:r>
            <a:r>
              <a:rPr sz="1200" spc="-5" dirty="0">
                <a:latin typeface="Times New Roman"/>
                <a:cs typeface="Times New Roman"/>
              </a:rPr>
              <a:t>miseria; </a:t>
            </a:r>
            <a:r>
              <a:rPr sz="1200" dirty="0">
                <a:latin typeface="Times New Roman"/>
                <a:cs typeface="Times New Roman"/>
              </a:rPr>
              <a:t>il tempo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essenziale al  progresso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civiltà. Un carattere </a:t>
            </a:r>
            <a:r>
              <a:rPr sz="1200" dirty="0">
                <a:latin typeface="Times New Roman"/>
                <a:cs typeface="Times New Roman"/>
              </a:rPr>
              <a:t>individuale di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morale e spirituale può </a:t>
            </a:r>
            <a:r>
              <a:rPr sz="1200" spc="-5" dirty="0">
                <a:latin typeface="Times New Roman"/>
                <a:cs typeface="Times New Roman"/>
              </a:rPr>
              <a:t>essere acquisito </a:t>
            </a:r>
            <a:r>
              <a:rPr sz="1200" dirty="0">
                <a:latin typeface="Times New Roman"/>
                <a:cs typeface="Times New Roman"/>
              </a:rPr>
              <a:t>in assenza di  </a:t>
            </a:r>
            <a:r>
              <a:rPr sz="1200" spc="-5" dirty="0">
                <a:latin typeface="Times New Roman"/>
                <a:cs typeface="Times New Roman"/>
              </a:rPr>
              <a:t>ricchezza materiale,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civiltà culturale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derivata </a:t>
            </a:r>
            <a:r>
              <a:rPr sz="1200" dirty="0">
                <a:latin typeface="Times New Roman"/>
                <a:cs typeface="Times New Roman"/>
              </a:rPr>
              <a:t>solo da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condizioni di </a:t>
            </a:r>
            <a:r>
              <a:rPr sz="1200" spc="-5" dirty="0">
                <a:latin typeface="Times New Roman"/>
                <a:cs typeface="Times New Roman"/>
              </a:rPr>
              <a:t>prosperità materiale che  favoriscono </a:t>
            </a:r>
            <a:r>
              <a:rPr sz="1200" dirty="0">
                <a:latin typeface="Times New Roman"/>
                <a:cs typeface="Times New Roman"/>
              </a:rPr>
              <a:t>il tempo libero </a:t>
            </a:r>
            <a:r>
              <a:rPr sz="1200" spc="-5" dirty="0">
                <a:latin typeface="Times New Roman"/>
                <a:cs typeface="Times New Roman"/>
              </a:rPr>
              <a:t>congiunto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all’ambizione.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(907.4) 81:6.7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tempi primitivi la vita </a:t>
            </a:r>
            <a:r>
              <a:rPr sz="1200" spc="-5" dirty="0">
                <a:latin typeface="Times New Roman"/>
                <a:cs typeface="Times New Roman"/>
              </a:rPr>
              <a:t>su Urantia era </a:t>
            </a:r>
            <a:r>
              <a:rPr sz="1200" dirty="0">
                <a:latin typeface="Times New Roman"/>
                <a:cs typeface="Times New Roman"/>
              </a:rPr>
              <a:t>un problema </a:t>
            </a:r>
            <a:r>
              <a:rPr sz="1200" spc="-5" dirty="0">
                <a:latin typeface="Times New Roman"/>
                <a:cs typeface="Times New Roman"/>
              </a:rPr>
              <a:t>serio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grave.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sfuggire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lotta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incessante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fatica </a:t>
            </a:r>
            <a:r>
              <a:rPr sz="1200" spc="-5" dirty="0">
                <a:latin typeface="Times New Roman"/>
                <a:cs typeface="Times New Roman"/>
              </a:rPr>
              <a:t>interminabile </a:t>
            </a:r>
            <a:r>
              <a:rPr sz="1200" dirty="0">
                <a:latin typeface="Times New Roman"/>
                <a:cs typeface="Times New Roman"/>
              </a:rPr>
              <a:t>che l’umanità </a:t>
            </a:r>
            <a:r>
              <a:rPr sz="1200" spc="-5" dirty="0">
                <a:latin typeface="Times New Roman"/>
                <a:cs typeface="Times New Roman"/>
              </a:rPr>
              <a:t>tese costantemente ad </a:t>
            </a:r>
            <a:r>
              <a:rPr sz="1200" dirty="0">
                <a:latin typeface="Times New Roman"/>
                <a:cs typeface="Times New Roman"/>
              </a:rPr>
              <a:t>indirizzarsi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clima </a:t>
            </a:r>
            <a:r>
              <a:rPr sz="1200" spc="-5" dirty="0">
                <a:latin typeface="Times New Roman"/>
                <a:cs typeface="Times New Roman"/>
              </a:rPr>
              <a:t>salubre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  <a:p>
            <a:pPr marL="76200" marR="6286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tropici. Anche se queste </a:t>
            </a:r>
            <a:r>
              <a:rPr sz="1200" dirty="0">
                <a:latin typeface="Times New Roman"/>
                <a:cs typeface="Times New Roman"/>
              </a:rPr>
              <a:t>zone </a:t>
            </a:r>
            <a:r>
              <a:rPr sz="1200" spc="-5" dirty="0">
                <a:latin typeface="Times New Roman"/>
                <a:cs typeface="Times New Roman"/>
              </a:rPr>
              <a:t>d’abitazione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calde consentirono </a:t>
            </a:r>
            <a:r>
              <a:rPr sz="1200" dirty="0">
                <a:latin typeface="Times New Roman"/>
                <a:cs typeface="Times New Roman"/>
              </a:rPr>
              <a:t>di attenuare un po’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accanita per l’esistenza,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e le tribù </a:t>
            </a:r>
            <a:r>
              <a:rPr sz="1200" spc="-5" dirty="0">
                <a:latin typeface="Times New Roman"/>
                <a:cs typeface="Times New Roman"/>
              </a:rPr>
              <a:t>che cercarono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la tranquillità </a:t>
            </a:r>
            <a:r>
              <a:rPr sz="1200" spc="-5" dirty="0">
                <a:latin typeface="Times New Roman"/>
                <a:cs typeface="Times New Roman"/>
              </a:rPr>
              <a:t>utilizzarono raramente </a:t>
            </a:r>
            <a:r>
              <a:rPr sz="1200" dirty="0">
                <a:latin typeface="Times New Roman"/>
                <a:cs typeface="Times New Roman"/>
              </a:rPr>
              <a:t>il loro tempo </a:t>
            </a:r>
            <a:r>
              <a:rPr sz="1200" spc="-5" dirty="0">
                <a:latin typeface="Times New Roman"/>
                <a:cs typeface="Times New Roman"/>
              </a:rPr>
              <a:t>libero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guadagnato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l’avanzamento della civiltà.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sociale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invariabilmente </a:t>
            </a:r>
            <a:r>
              <a:rPr sz="1200" dirty="0">
                <a:latin typeface="Times New Roman"/>
                <a:cs typeface="Times New Roman"/>
              </a:rPr>
              <a:t>venuto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idee e </a:t>
            </a:r>
            <a:r>
              <a:rPr sz="1200" spc="-5" dirty="0">
                <a:latin typeface="Times New Roman"/>
                <a:cs typeface="Times New Roman"/>
              </a:rPr>
              <a:t>dai progetti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che, con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sforzi intelligenti,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imparato </a:t>
            </a:r>
            <a:r>
              <a:rPr sz="1200" dirty="0">
                <a:latin typeface="Times New Roman"/>
                <a:cs typeface="Times New Roman"/>
              </a:rPr>
              <a:t>come strappare i mezzi di </a:t>
            </a:r>
            <a:r>
              <a:rPr sz="1200" spc="-5" dirty="0">
                <a:latin typeface="Times New Roman"/>
                <a:cs typeface="Times New Roman"/>
              </a:rPr>
              <a:t>sussistenza dalla terra con  </a:t>
            </a:r>
            <a:r>
              <a:rPr sz="1200" dirty="0">
                <a:latin typeface="Times New Roman"/>
                <a:cs typeface="Times New Roman"/>
              </a:rPr>
              <a:t>minor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giornate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brevi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state così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disporre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margine </a:t>
            </a:r>
            <a:r>
              <a:rPr sz="1200" dirty="0">
                <a:latin typeface="Times New Roman"/>
                <a:cs typeface="Times New Roman"/>
              </a:rPr>
              <a:t>proficuo di </a:t>
            </a:r>
            <a:r>
              <a:rPr sz="1200" spc="-5" dirty="0">
                <a:latin typeface="Times New Roman"/>
                <a:cs typeface="Times New Roman"/>
              </a:rPr>
              <a:t>tempo  libero ben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meritato.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22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(907.5) 81:6.8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Conoscenza scientifica. </a:t>
            </a:r>
            <a:r>
              <a:rPr sz="1200" spc="-5" dirty="0">
                <a:latin typeface="Times New Roman"/>
                <a:cs typeface="Times New Roman"/>
              </a:rPr>
              <a:t>Gli aspetti materiali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sempre attendere </a:t>
            </a:r>
            <a:r>
              <a:rPr sz="1200" dirty="0">
                <a:latin typeface="Times New Roman"/>
                <a:cs typeface="Times New Roman"/>
              </a:rPr>
              <a:t>l’accumulo di dati  </a:t>
            </a:r>
            <a:r>
              <a:rPr sz="1200" spc="-5" dirty="0">
                <a:latin typeface="Times New Roman"/>
                <a:cs typeface="Times New Roman"/>
              </a:rPr>
              <a:t>scientifici.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trascorso </a:t>
            </a:r>
            <a:r>
              <a:rPr sz="1200" dirty="0">
                <a:latin typeface="Times New Roman"/>
                <a:cs typeface="Times New Roman"/>
              </a:rPr>
              <a:t>molto tempo dopo la </a:t>
            </a:r>
            <a:r>
              <a:rPr sz="1200" spc="-5" dirty="0">
                <a:latin typeface="Times New Roman"/>
                <a:cs typeface="Times New Roman"/>
              </a:rPr>
              <a:t>scoperta dell’arco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freccia </a:t>
            </a:r>
            <a:r>
              <a:rPr sz="1200" dirty="0">
                <a:latin typeface="Times New Roman"/>
                <a:cs typeface="Times New Roman"/>
              </a:rPr>
              <a:t>e l’utilizzazione </a:t>
            </a:r>
            <a:r>
              <a:rPr sz="1200" spc="-5" dirty="0">
                <a:latin typeface="Times New Roman"/>
                <a:cs typeface="Times New Roman"/>
              </a:rPr>
              <a:t>degli animali per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lavori pesanti </a:t>
            </a:r>
            <a:r>
              <a:rPr sz="1200" dirty="0">
                <a:latin typeface="Times New Roman"/>
                <a:cs typeface="Times New Roman"/>
              </a:rPr>
              <a:t>prima che l’uomo </a:t>
            </a:r>
            <a:r>
              <a:rPr sz="1200" spc="-5" dirty="0">
                <a:latin typeface="Times New Roman"/>
                <a:cs typeface="Times New Roman"/>
              </a:rPr>
              <a:t>imparasse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sfruttare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l’acqua ed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l’impiego del </a:t>
            </a:r>
            <a:r>
              <a:rPr sz="1200" dirty="0">
                <a:latin typeface="Times New Roman"/>
                <a:cs typeface="Times New Roman"/>
              </a:rPr>
              <a:t>vapore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74559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711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dell’elettricità. Ma </a:t>
            </a:r>
            <a:r>
              <a:rPr sz="1200" dirty="0">
                <a:latin typeface="Times New Roman"/>
                <a:cs typeface="Times New Roman"/>
              </a:rPr>
              <a:t>lentamente </a:t>
            </a:r>
            <a:r>
              <a:rPr sz="1200" spc="-5" dirty="0">
                <a:latin typeface="Times New Roman"/>
                <a:cs typeface="Times New Roman"/>
              </a:rPr>
              <a:t>gli strumenti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 migliorarono.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tessitura,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ceramica, </a:t>
            </a:r>
            <a:r>
              <a:rPr sz="1200" dirty="0">
                <a:latin typeface="Times New Roman"/>
                <a:cs typeface="Times New Roman"/>
              </a:rPr>
              <a:t>l’addomesticamento  </a:t>
            </a:r>
            <a:r>
              <a:rPr sz="1200" spc="-5" dirty="0">
                <a:latin typeface="Times New Roman"/>
                <a:cs typeface="Times New Roman"/>
              </a:rPr>
              <a:t>degli animali </a:t>
            </a:r>
            <a:r>
              <a:rPr sz="1200" dirty="0">
                <a:latin typeface="Times New Roman"/>
                <a:cs typeface="Times New Roman"/>
              </a:rPr>
              <a:t>e la lavorazione </a:t>
            </a:r>
            <a:r>
              <a:rPr sz="1200" spc="-5" dirty="0">
                <a:latin typeface="Times New Roman"/>
                <a:cs typeface="Times New Roman"/>
              </a:rPr>
              <a:t>dei metalli furono seguiti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un’era </a:t>
            </a:r>
            <a:r>
              <a:rPr sz="1200" dirty="0">
                <a:latin typeface="Times New Roman"/>
                <a:cs typeface="Times New Roman"/>
              </a:rPr>
              <a:t>di scrittura e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stampa.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25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(907.6) 81:6.9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conoscenza è </a:t>
            </a:r>
            <a:r>
              <a:rPr sz="1200" spc="-5" dirty="0">
                <a:latin typeface="Times New Roman"/>
                <a:cs typeface="Times New Roman"/>
              </a:rPr>
              <a:t>potere. L’invenzione precede sempre </a:t>
            </a:r>
            <a:r>
              <a:rPr sz="1200" dirty="0">
                <a:latin typeface="Times New Roman"/>
                <a:cs typeface="Times New Roman"/>
              </a:rPr>
              <a:t>l’accelerazione </a:t>
            </a:r>
            <a:r>
              <a:rPr sz="1200" spc="-5" dirty="0">
                <a:latin typeface="Times New Roman"/>
                <a:cs typeface="Times New Roman"/>
              </a:rPr>
              <a:t>dello sviluppo culturale su scala  mondiale.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l’invenzione </a:t>
            </a:r>
            <a:r>
              <a:rPr sz="1200" spc="-5" dirty="0">
                <a:latin typeface="Times New Roman"/>
                <a:cs typeface="Times New Roman"/>
              </a:rPr>
              <a:t>trassero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maggiori benefici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stampa, </a:t>
            </a:r>
            <a:r>
              <a:rPr sz="1200" dirty="0">
                <a:latin typeface="Times New Roman"/>
                <a:cs typeface="Times New Roman"/>
              </a:rPr>
              <a:t>e l’interazione di </a:t>
            </a:r>
            <a:r>
              <a:rPr sz="1200" spc="-5" dirty="0">
                <a:latin typeface="Times New Roman"/>
                <a:cs typeface="Times New Roman"/>
              </a:rPr>
              <a:t>tutte queste attività  culturali ed </a:t>
            </a:r>
            <a:r>
              <a:rPr sz="1200" dirty="0">
                <a:latin typeface="Times New Roman"/>
                <a:cs typeface="Times New Roman"/>
              </a:rPr>
              <a:t>inventive ha </a:t>
            </a:r>
            <a:r>
              <a:rPr sz="1200" spc="-5" dirty="0">
                <a:latin typeface="Times New Roman"/>
                <a:cs typeface="Times New Roman"/>
              </a:rPr>
              <a:t>enormemente accelerato </a:t>
            </a:r>
            <a:r>
              <a:rPr sz="1200" dirty="0">
                <a:latin typeface="Times New Roman"/>
                <a:cs typeface="Times New Roman"/>
              </a:rPr>
              <a:t>il ritmo </a:t>
            </a:r>
            <a:r>
              <a:rPr sz="1200" spc="-5" dirty="0">
                <a:latin typeface="Times New Roman"/>
                <a:cs typeface="Times New Roman"/>
              </a:rPr>
              <a:t>dell’avanzamento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culturale.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3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(907.7) 81:6.10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insegna </a:t>
            </a:r>
            <a:r>
              <a:rPr sz="1200" spc="-5" dirty="0">
                <a:latin typeface="Times New Roman"/>
                <a:cs typeface="Times New Roman"/>
              </a:rPr>
              <a:t>all’uomo </a:t>
            </a:r>
            <a:r>
              <a:rPr sz="1200" dirty="0">
                <a:latin typeface="Times New Roman"/>
                <a:cs typeface="Times New Roman"/>
              </a:rPr>
              <a:t>a parlare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matematica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addestra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pensare  secondo linee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severa precisione.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scienza dà stabilità </a:t>
            </a:r>
            <a:r>
              <a:rPr sz="1200" spc="-5" dirty="0">
                <a:latin typeface="Times New Roman"/>
                <a:cs typeface="Times New Roman"/>
              </a:rPr>
              <a:t>anche alla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grazie all’eliminazione degli errori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nel contempo </a:t>
            </a:r>
            <a:r>
              <a:rPr sz="1200" dirty="0">
                <a:latin typeface="Times New Roman"/>
                <a:cs typeface="Times New Roman"/>
              </a:rPr>
              <a:t>purifica la </a:t>
            </a:r>
            <a:r>
              <a:rPr sz="1200" spc="-5" dirty="0">
                <a:latin typeface="Times New Roman"/>
                <a:cs typeface="Times New Roman"/>
              </a:rPr>
              <a:t>religione con </a:t>
            </a:r>
            <a:r>
              <a:rPr sz="1200" dirty="0">
                <a:latin typeface="Times New Roman"/>
                <a:cs typeface="Times New Roman"/>
              </a:rPr>
              <a:t>la distruzione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superstizione.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46050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(907.8) 81:6.11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Risorse umane.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numerosità </a:t>
            </a:r>
            <a:r>
              <a:rPr sz="1200" dirty="0">
                <a:latin typeface="Times New Roman"/>
                <a:cs typeface="Times New Roman"/>
              </a:rPr>
              <a:t>degli uomini è </a:t>
            </a:r>
            <a:r>
              <a:rPr sz="1200" spc="-5" dirty="0">
                <a:latin typeface="Times New Roman"/>
                <a:cs typeface="Times New Roman"/>
              </a:rPr>
              <a:t>indispensabile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diffusione </a:t>
            </a:r>
            <a:r>
              <a:rPr sz="1200" dirty="0">
                <a:latin typeface="Times New Roman"/>
                <a:cs typeface="Times New Roman"/>
              </a:rPr>
              <a:t>della civiltà. </a:t>
            </a:r>
            <a:r>
              <a:rPr sz="1200" spc="-5" dirty="0">
                <a:latin typeface="Times New Roman"/>
                <a:cs typeface="Times New Roman"/>
              </a:rPr>
              <a:t>A parità  d’altre </a:t>
            </a:r>
            <a:r>
              <a:rPr sz="1200" dirty="0">
                <a:latin typeface="Times New Roman"/>
                <a:cs typeface="Times New Roman"/>
              </a:rPr>
              <a:t>condizioni un popolo </a:t>
            </a:r>
            <a:r>
              <a:rPr sz="1200" spc="-5" dirty="0">
                <a:latin typeface="Times New Roman"/>
                <a:cs typeface="Times New Roman"/>
              </a:rPr>
              <a:t>numeroso dominerà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razza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numerosa. Per cui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mancata crescita 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nazione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certo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cittadini impedisce </a:t>
            </a:r>
            <a:r>
              <a:rPr sz="1200" dirty="0">
                <a:latin typeface="Times New Roman"/>
                <a:cs typeface="Times New Roman"/>
              </a:rPr>
              <a:t>la piena realizzazione </a:t>
            </a:r>
            <a:r>
              <a:rPr sz="1200" spc="-5" dirty="0">
                <a:latin typeface="Times New Roman"/>
                <a:cs typeface="Times New Roman"/>
              </a:rPr>
              <a:t>del suo destino nazionale,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 giunge ad </a:t>
            </a:r>
            <a:r>
              <a:rPr sz="1200" dirty="0">
                <a:latin typeface="Times New Roman"/>
                <a:cs typeface="Times New Roman"/>
              </a:rPr>
              <a:t>un punto nella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della popolazione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ulteriore aumento diviene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suicidio.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88900" marR="9525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moltiplicazione del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abitanti </a:t>
            </a:r>
            <a:r>
              <a:rPr sz="1200" dirty="0">
                <a:latin typeface="Times New Roman"/>
                <a:cs typeface="Times New Roman"/>
              </a:rPr>
              <a:t>oltre l’optimum </a:t>
            </a:r>
            <a:r>
              <a:rPr sz="1200" spc="-5" dirty="0">
                <a:latin typeface="Times New Roman"/>
                <a:cs typeface="Times New Roman"/>
              </a:rPr>
              <a:t>del normale rapporto </a:t>
            </a:r>
            <a:r>
              <a:rPr sz="1200" dirty="0">
                <a:latin typeface="Times New Roman"/>
                <a:cs typeface="Times New Roman"/>
              </a:rPr>
              <a:t>uomo-terra </a:t>
            </a:r>
            <a:r>
              <a:rPr sz="1200" spc="-5" dirty="0">
                <a:latin typeface="Times New Roman"/>
                <a:cs typeface="Times New Roman"/>
              </a:rPr>
              <a:t>conduce </a:t>
            </a:r>
            <a:r>
              <a:rPr sz="1200" dirty="0">
                <a:latin typeface="Times New Roman"/>
                <a:cs typeface="Times New Roman"/>
              </a:rPr>
              <a:t>o ad un  </a:t>
            </a:r>
            <a:r>
              <a:rPr sz="1200" spc="-5" dirty="0">
                <a:latin typeface="Times New Roman"/>
                <a:cs typeface="Times New Roman"/>
              </a:rPr>
              <a:t>abbassamento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vita o </a:t>
            </a:r>
            <a:r>
              <a:rPr sz="1200" spc="-5" dirty="0">
                <a:latin typeface="Times New Roman"/>
                <a:cs typeface="Times New Roman"/>
              </a:rPr>
              <a:t>ad un’immediata espansione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confini territoriali per </a:t>
            </a:r>
            <a:r>
              <a:rPr sz="1200" dirty="0">
                <a:latin typeface="Times New Roman"/>
                <a:cs typeface="Times New Roman"/>
              </a:rPr>
              <a:t>penetrazione </a:t>
            </a:r>
            <a:r>
              <a:rPr sz="1200" spc="-5" dirty="0">
                <a:latin typeface="Times New Roman"/>
                <a:cs typeface="Times New Roman"/>
              </a:rPr>
              <a:t>pacifica </a:t>
            </a:r>
            <a:r>
              <a:rPr sz="1200" dirty="0">
                <a:latin typeface="Times New Roman"/>
                <a:cs typeface="Times New Roman"/>
              </a:rPr>
              <a:t>o per  </a:t>
            </a:r>
            <a:r>
              <a:rPr sz="1200" spc="-5" dirty="0">
                <a:latin typeface="Times New Roman"/>
                <a:cs typeface="Times New Roman"/>
              </a:rPr>
              <a:t>conquista militare, l’occupazione con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(908.1) 81:6.12 </a:t>
            </a:r>
            <a:r>
              <a:rPr sz="1200" spc="-5" dirty="0">
                <a:latin typeface="Times New Roman"/>
                <a:cs typeface="Times New Roman"/>
              </a:rPr>
              <a:t>Voi siete talvolta impressionati dalle devastazioni della guerra,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dovreste </a:t>
            </a:r>
            <a:r>
              <a:rPr sz="1200" dirty="0">
                <a:latin typeface="Times New Roman"/>
                <a:cs typeface="Times New Roman"/>
              </a:rPr>
              <a:t>riconoscere la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far  </a:t>
            </a:r>
            <a:r>
              <a:rPr sz="1200" spc="-5" dirty="0">
                <a:latin typeface="Times New Roman"/>
                <a:cs typeface="Times New Roman"/>
              </a:rPr>
              <a:t>nascere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fornire </a:t>
            </a:r>
            <a:r>
              <a:rPr sz="1200" dirty="0">
                <a:latin typeface="Times New Roman"/>
                <a:cs typeface="Times New Roman"/>
              </a:rPr>
              <a:t>ampie </a:t>
            </a:r>
            <a:r>
              <a:rPr sz="1200" spc="-5" dirty="0">
                <a:latin typeface="Times New Roman"/>
                <a:cs typeface="Times New Roman"/>
              </a:rPr>
              <a:t>opportunità </a:t>
            </a:r>
            <a:r>
              <a:rPr sz="1200" dirty="0">
                <a:latin typeface="Times New Roman"/>
                <a:cs typeface="Times New Roman"/>
              </a:rPr>
              <a:t>di sviluppo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e morale; ma con tale </a:t>
            </a:r>
            <a:r>
              <a:rPr sz="1200" spc="-5" dirty="0">
                <a:latin typeface="Times New Roman"/>
                <a:cs typeface="Times New Roman"/>
              </a:rPr>
              <a:t>fecondità  planetaria </a:t>
            </a:r>
            <a:r>
              <a:rPr sz="1200" dirty="0">
                <a:latin typeface="Times New Roman"/>
                <a:cs typeface="Times New Roman"/>
              </a:rPr>
              <a:t>sorge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presto il </a:t>
            </a:r>
            <a:r>
              <a:rPr sz="1200" spc="-5" dirty="0">
                <a:latin typeface="Times New Roman"/>
                <a:cs typeface="Times New Roman"/>
              </a:rPr>
              <a:t>grave </a:t>
            </a:r>
            <a:r>
              <a:rPr sz="1200" dirty="0">
                <a:latin typeface="Times New Roman"/>
                <a:cs typeface="Times New Roman"/>
              </a:rPr>
              <a:t>problema della </a:t>
            </a:r>
            <a:r>
              <a:rPr sz="1200" spc="-5" dirty="0">
                <a:latin typeface="Times New Roman"/>
                <a:cs typeface="Times New Roman"/>
              </a:rPr>
              <a:t>sovrappopolazione. </a:t>
            </a:r>
            <a:r>
              <a:rPr sz="1200" dirty="0">
                <a:latin typeface="Times New Roman"/>
                <a:cs typeface="Times New Roman"/>
              </a:rPr>
              <a:t>I mondi abitati sono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parte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86625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930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piccoli. Urantia </a:t>
            </a:r>
            <a:r>
              <a:rPr sz="1200" dirty="0">
                <a:latin typeface="Times New Roman"/>
                <a:cs typeface="Times New Roman"/>
              </a:rPr>
              <a:t>è di misura </a:t>
            </a:r>
            <a:r>
              <a:rPr sz="1200" spc="-5" dirty="0">
                <a:latin typeface="Times New Roman"/>
                <a:cs typeface="Times New Roman"/>
              </a:rPr>
              <a:t>media, </a:t>
            </a:r>
            <a:r>
              <a:rPr sz="1200" dirty="0">
                <a:latin typeface="Times New Roman"/>
                <a:cs typeface="Times New Roman"/>
              </a:rPr>
              <a:t>forse un po’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sotto.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stabilizzazione ottimale della </a:t>
            </a:r>
            <a:r>
              <a:rPr sz="1200" dirty="0">
                <a:latin typeface="Times New Roman"/>
                <a:cs typeface="Times New Roman"/>
              </a:rPr>
              <a:t>popolazione </a:t>
            </a:r>
            <a:r>
              <a:rPr sz="1200" spc="-5" dirty="0">
                <a:latin typeface="Times New Roman"/>
                <a:cs typeface="Times New Roman"/>
              </a:rPr>
              <a:t>nazionale  eleva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ed </a:t>
            </a:r>
            <a:r>
              <a:rPr sz="1200" dirty="0">
                <a:latin typeface="Times New Roman"/>
                <a:cs typeface="Times New Roman"/>
              </a:rPr>
              <a:t>impedisce la </a:t>
            </a:r>
            <a:r>
              <a:rPr sz="1200" spc="-5" dirty="0">
                <a:latin typeface="Times New Roman"/>
                <a:cs typeface="Times New Roman"/>
              </a:rPr>
              <a:t>guerra. </a:t>
            </a:r>
            <a:r>
              <a:rPr sz="1200" dirty="0">
                <a:latin typeface="Times New Roman"/>
                <a:cs typeface="Times New Roman"/>
              </a:rPr>
              <a:t>È una nazione </a:t>
            </a:r>
            <a:r>
              <a:rPr sz="1200" spc="-5" dirty="0">
                <a:latin typeface="Times New Roman"/>
                <a:cs typeface="Times New Roman"/>
              </a:rPr>
              <a:t>saggia quella che </a:t>
            </a:r>
            <a:r>
              <a:rPr sz="1200" dirty="0">
                <a:latin typeface="Times New Roman"/>
                <a:cs typeface="Times New Roman"/>
              </a:rPr>
              <a:t>conosce 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cessare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crescere.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57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(908.2) 81:6.13 </a:t>
            </a:r>
            <a:r>
              <a:rPr sz="1200" spc="-5" dirty="0">
                <a:latin typeface="Times New Roman"/>
                <a:cs typeface="Times New Roman"/>
              </a:rPr>
              <a:t>Ma il </a:t>
            </a:r>
            <a:r>
              <a:rPr sz="1200" dirty="0">
                <a:latin typeface="Times New Roman"/>
                <a:cs typeface="Times New Roman"/>
              </a:rPr>
              <a:t>continente più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di depositi </a:t>
            </a:r>
            <a:r>
              <a:rPr sz="1200" spc="-5" dirty="0">
                <a:latin typeface="Times New Roman"/>
                <a:cs typeface="Times New Roman"/>
              </a:rPr>
              <a:t>naturali ed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avanzato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attrezzature meccaniche farà pochi  progressi se l’intelligenza del suo </a:t>
            </a:r>
            <a:r>
              <a:rPr sz="1200" dirty="0">
                <a:latin typeface="Times New Roman"/>
                <a:cs typeface="Times New Roman"/>
              </a:rPr>
              <a:t>popolo è in declino.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può derivare </a:t>
            </a:r>
            <a:r>
              <a:rPr sz="1200" spc="-5" dirty="0">
                <a:latin typeface="Times New Roman"/>
                <a:cs typeface="Times New Roman"/>
              </a:rPr>
              <a:t>dall’istruzione,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saggezza, 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indispensabile alla vera </a:t>
            </a:r>
            <a:r>
              <a:rPr sz="1200" dirty="0">
                <a:latin typeface="Times New Roman"/>
                <a:cs typeface="Times New Roman"/>
              </a:rPr>
              <a:t>cultura, </a:t>
            </a:r>
            <a:r>
              <a:rPr sz="1200" spc="-5" dirty="0">
                <a:latin typeface="Times New Roman"/>
                <a:cs typeface="Times New Roman"/>
              </a:rPr>
              <a:t>si acquisisce solamente grazie all’esperienza </a:t>
            </a:r>
            <a:r>
              <a:rPr sz="1200" dirty="0">
                <a:latin typeface="Times New Roman"/>
                <a:cs typeface="Times New Roman"/>
              </a:rPr>
              <a:t>e da uomini e donne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intelligenti per natura.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persone sono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apprendere dall’esperienza;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divenire veramente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(908.3) 81:6.14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Efficacia delle risorse materiali. </a:t>
            </a:r>
            <a:r>
              <a:rPr sz="1200" dirty="0">
                <a:latin typeface="Times New Roman"/>
                <a:cs typeface="Times New Roman"/>
              </a:rPr>
              <a:t>Molto dipende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dimostrata nell’utilizzazione delle  </a:t>
            </a:r>
            <a:r>
              <a:rPr sz="1200" dirty="0">
                <a:latin typeface="Times New Roman"/>
                <a:cs typeface="Times New Roman"/>
              </a:rPr>
              <a:t>risorse </a:t>
            </a:r>
            <a:r>
              <a:rPr sz="1200" spc="-5" dirty="0">
                <a:latin typeface="Times New Roman"/>
                <a:cs typeface="Times New Roman"/>
              </a:rPr>
              <a:t>naturali, delle </a:t>
            </a:r>
            <a:r>
              <a:rPr sz="1200" dirty="0">
                <a:latin typeface="Times New Roman"/>
                <a:cs typeface="Times New Roman"/>
              </a:rPr>
              <a:t>conoscenze </a:t>
            </a:r>
            <a:r>
              <a:rPr sz="1200" spc="-5" dirty="0">
                <a:latin typeface="Times New Roman"/>
                <a:cs typeface="Times New Roman"/>
              </a:rPr>
              <a:t>scientifiche,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beni strumentali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umani.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principale </a:t>
            </a:r>
            <a:r>
              <a:rPr sz="1200" spc="-5" dirty="0">
                <a:latin typeface="Times New Roman"/>
                <a:cs typeface="Times New Roman"/>
              </a:rPr>
              <a:t>della  civiltà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forza </a:t>
            </a:r>
            <a:r>
              <a:rPr sz="1200" spc="-5" dirty="0">
                <a:latin typeface="Times New Roman"/>
                <a:cs typeface="Times New Roman"/>
              </a:rPr>
              <a:t>esercitata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saggi </a:t>
            </a:r>
            <a:r>
              <a:rPr sz="1200" dirty="0">
                <a:latin typeface="Times New Roman"/>
                <a:cs typeface="Times New Roman"/>
              </a:rPr>
              <a:t>capi sociali;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primitivi </a:t>
            </a:r>
            <a:r>
              <a:rPr sz="1200" spc="-5" dirty="0">
                <a:latin typeface="Times New Roman"/>
                <a:cs typeface="Times New Roman"/>
              </a:rPr>
              <a:t>ebbero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letteralmente  </a:t>
            </a:r>
            <a:r>
              <a:rPr sz="1200" dirty="0">
                <a:latin typeface="Times New Roman"/>
                <a:cs typeface="Times New Roman"/>
              </a:rPr>
              <a:t>imposta </a:t>
            </a:r>
            <a:r>
              <a:rPr sz="1200" spc="-5" dirty="0">
                <a:latin typeface="Times New Roman"/>
                <a:cs typeface="Times New Roman"/>
              </a:rPr>
              <a:t>dai loro contemporanei </a:t>
            </a:r>
            <a:r>
              <a:rPr sz="1200" dirty="0">
                <a:latin typeface="Times New Roman"/>
                <a:cs typeface="Times New Roman"/>
              </a:rPr>
              <a:t>superiori.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minoranze superiori </a:t>
            </a:r>
            <a:r>
              <a:rPr sz="1200" dirty="0">
                <a:latin typeface="Times New Roman"/>
                <a:cs typeface="Times New Roman"/>
              </a:rPr>
              <a:t>e ben organizzate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governato  questo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644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(908.4) 81:6.15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crea </a:t>
            </a:r>
            <a:r>
              <a:rPr sz="1200" dirty="0">
                <a:latin typeface="Times New Roman"/>
                <a:cs typeface="Times New Roman"/>
              </a:rPr>
              <a:t>il diritto, ma la </a:t>
            </a:r>
            <a:r>
              <a:rPr sz="1200" spc="-5" dirty="0">
                <a:latin typeface="Times New Roman"/>
                <a:cs typeface="Times New Roman"/>
              </a:rPr>
              <a:t>forza crea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esistito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storia. Soltanto  recentemente Urantia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punto in </a:t>
            </a:r>
            <a:r>
              <a:rPr sz="1200" spc="-5" dirty="0">
                <a:latin typeface="Times New Roman"/>
                <a:cs typeface="Times New Roman"/>
              </a:rPr>
              <a:t>cui la società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disposta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discutere l’etica della forza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95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(908.5) 81:6.16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Efficacia del </a:t>
            </a:r>
            <a:r>
              <a:rPr sz="1200" i="1" dirty="0">
                <a:latin typeface="Times New Roman"/>
                <a:cs typeface="Times New Roman"/>
              </a:rPr>
              <a:t>linguaggio.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diffusione </a:t>
            </a:r>
            <a:r>
              <a:rPr sz="1200" spc="-5" dirty="0">
                <a:latin typeface="Times New Roman"/>
                <a:cs typeface="Times New Roman"/>
              </a:rPr>
              <a:t>della civiltà deve attendere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linguaggio.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lingue </a:t>
            </a:r>
            <a:r>
              <a:rPr sz="1200" dirty="0">
                <a:latin typeface="Times New Roman"/>
                <a:cs typeface="Times New Roman"/>
              </a:rPr>
              <a:t>vive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 evoluzione </a:t>
            </a:r>
            <a:r>
              <a:rPr sz="1200" spc="-5" dirty="0">
                <a:latin typeface="Times New Roman"/>
                <a:cs typeface="Times New Roman"/>
              </a:rPr>
              <a:t>assicurano l’espansione delle </a:t>
            </a:r>
            <a:r>
              <a:rPr sz="1200" dirty="0">
                <a:latin typeface="Times New Roman"/>
                <a:cs typeface="Times New Roman"/>
              </a:rPr>
              <a:t>idee e </a:t>
            </a:r>
            <a:r>
              <a:rPr sz="1200" spc="-5" dirty="0">
                <a:latin typeface="Times New Roman"/>
                <a:cs typeface="Times New Roman"/>
              </a:rPr>
              <a:t>dei progetti civilizzati. Durante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primitive furono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fatti</a:t>
            </a:r>
            <a:endParaRPr sz="1200">
              <a:latin typeface="Times New Roman"/>
              <a:cs typeface="Times New Roman"/>
            </a:endParaRPr>
          </a:p>
          <a:p>
            <a:pPr marL="88900" marR="31940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importanti progressi nel linguaggio. Oggi </a:t>
            </a:r>
            <a:r>
              <a:rPr sz="1200" dirty="0">
                <a:latin typeface="Times New Roman"/>
                <a:cs typeface="Times New Roman"/>
              </a:rPr>
              <a:t>c’è un </a:t>
            </a:r>
            <a:r>
              <a:rPr sz="1200" spc="-5" dirty="0">
                <a:latin typeface="Times New Roman"/>
                <a:cs typeface="Times New Roman"/>
              </a:rPr>
              <a:t>grande bisogno </a:t>
            </a:r>
            <a:r>
              <a:rPr sz="1200" dirty="0">
                <a:latin typeface="Times New Roman"/>
                <a:cs typeface="Times New Roman"/>
              </a:rPr>
              <a:t>di un ulteriore </a:t>
            </a:r>
            <a:r>
              <a:rPr sz="1200" spc="-5" dirty="0">
                <a:latin typeface="Times New Roman"/>
                <a:cs typeface="Times New Roman"/>
              </a:rPr>
              <a:t>sviluppo linguistico per facilitare  l’espressione </a:t>
            </a:r>
            <a:r>
              <a:rPr sz="1200" dirty="0">
                <a:latin typeface="Times New Roman"/>
                <a:cs typeface="Times New Roman"/>
              </a:rPr>
              <a:t>del pensiero in evoluzione.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68209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(908.6) 81:6.17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linguaggio si </a:t>
            </a:r>
            <a:r>
              <a:rPr sz="1200" dirty="0">
                <a:latin typeface="Times New Roman"/>
                <a:cs typeface="Times New Roman"/>
              </a:rPr>
              <a:t>evolvé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associazioni di </a:t>
            </a:r>
            <a:r>
              <a:rPr sz="1200" spc="-5" dirty="0">
                <a:latin typeface="Times New Roman"/>
                <a:cs typeface="Times New Roman"/>
              </a:rPr>
              <a:t>gruppo; ogni </a:t>
            </a:r>
            <a:r>
              <a:rPr sz="1200" dirty="0">
                <a:latin typeface="Times New Roman"/>
                <a:cs typeface="Times New Roman"/>
              </a:rPr>
              <a:t>gruppo </a:t>
            </a:r>
            <a:r>
              <a:rPr sz="1200" spc="-5" dirty="0">
                <a:latin typeface="Times New Roman"/>
                <a:cs typeface="Times New Roman"/>
              </a:rPr>
              <a:t>locale elaborò </a:t>
            </a:r>
            <a:r>
              <a:rPr sz="1200" dirty="0">
                <a:latin typeface="Times New Roman"/>
                <a:cs typeface="Times New Roman"/>
              </a:rPr>
              <a:t>il proprio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scambio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parole.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linguaggio si </a:t>
            </a:r>
            <a:r>
              <a:rPr sz="1200" dirty="0">
                <a:latin typeface="Times New Roman"/>
                <a:cs typeface="Times New Roman"/>
              </a:rPr>
              <a:t>sviluppò </a:t>
            </a:r>
            <a:r>
              <a:rPr sz="1200" spc="-5" dirty="0">
                <a:latin typeface="Times New Roman"/>
                <a:cs typeface="Times New Roman"/>
              </a:rPr>
              <a:t>attraverso gesti, segni, grida, </a:t>
            </a:r>
            <a:r>
              <a:rPr sz="1200" dirty="0">
                <a:latin typeface="Times New Roman"/>
                <a:cs typeface="Times New Roman"/>
              </a:rPr>
              <a:t>suoni imitativi, intonazioni ed </a:t>
            </a:r>
            <a:r>
              <a:rPr sz="1200" spc="-5" dirty="0">
                <a:latin typeface="Times New Roman"/>
                <a:cs typeface="Times New Roman"/>
              </a:rPr>
              <a:t>accenti fino  alla </a:t>
            </a:r>
            <a:r>
              <a:rPr sz="1200" dirty="0">
                <a:latin typeface="Times New Roman"/>
                <a:cs typeface="Times New Roman"/>
              </a:rPr>
              <a:t>vocalizzazione di </a:t>
            </a:r>
            <a:r>
              <a:rPr sz="1200" spc="-5" dirty="0">
                <a:latin typeface="Times New Roman"/>
                <a:cs typeface="Times New Roman"/>
              </a:rPr>
              <a:t>alfabeti successivi.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è il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più utile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strumenti del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umano,  ma non è mai </a:t>
            </a:r>
            <a:r>
              <a:rPr sz="1200" spc="-5" dirty="0">
                <a:latin typeface="Times New Roman"/>
                <a:cs typeface="Times New Roman"/>
              </a:rPr>
              <a:t>fiorito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dei gruppi </a:t>
            </a:r>
            <a:r>
              <a:rPr sz="1200" dirty="0">
                <a:latin typeface="Times New Roman"/>
                <a:cs typeface="Times New Roman"/>
              </a:rPr>
              <a:t>sociali </a:t>
            </a:r>
            <a:r>
              <a:rPr sz="1200" spc="-5" dirty="0">
                <a:latin typeface="Times New Roman"/>
                <a:cs typeface="Times New Roman"/>
              </a:rPr>
              <a:t>avessero acquisito </a:t>
            </a:r>
            <a:r>
              <a:rPr sz="1200" dirty="0">
                <a:latin typeface="Times New Roman"/>
                <a:cs typeface="Times New Roman"/>
              </a:rPr>
              <a:t>un po’ di </a:t>
            </a:r>
            <a:r>
              <a:rPr sz="1200" spc="-5" dirty="0">
                <a:latin typeface="Times New Roman"/>
                <a:cs typeface="Times New Roman"/>
              </a:rPr>
              <a:t>tempo libero.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tendenza a </a:t>
            </a:r>
            <a:r>
              <a:rPr sz="1200" spc="-5" dirty="0">
                <a:latin typeface="Times New Roman"/>
                <a:cs typeface="Times New Roman"/>
              </a:rPr>
              <a:t>giocare 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sviluppa nuove parole — il gergo. Se la </a:t>
            </a:r>
            <a:r>
              <a:rPr sz="1200" spc="-5" dirty="0">
                <a:latin typeface="Times New Roman"/>
                <a:cs typeface="Times New Roman"/>
              </a:rPr>
              <a:t>maggioranza </a:t>
            </a:r>
            <a:r>
              <a:rPr sz="1200" dirty="0">
                <a:latin typeface="Times New Roman"/>
                <a:cs typeface="Times New Roman"/>
              </a:rPr>
              <a:t>addotta il </a:t>
            </a:r>
            <a:r>
              <a:rPr sz="1200" spc="-5" dirty="0">
                <a:latin typeface="Times New Roman"/>
                <a:cs typeface="Times New Roman"/>
              </a:rPr>
              <a:t>gergo, allora </a:t>
            </a:r>
            <a:r>
              <a:rPr sz="1200" dirty="0">
                <a:latin typeface="Times New Roman"/>
                <a:cs typeface="Times New Roman"/>
              </a:rPr>
              <a:t>l’uso 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costituisce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linguaggio. L’origine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dialetti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illustrata dall’indulgere al </a:t>
            </a:r>
            <a:r>
              <a:rPr sz="1200" dirty="0">
                <a:latin typeface="Times New Roman"/>
                <a:cs typeface="Times New Roman"/>
              </a:rPr>
              <a:t>“parlare infantile” in un </a:t>
            </a:r>
            <a:r>
              <a:rPr sz="1200" spc="-5" dirty="0">
                <a:latin typeface="Times New Roman"/>
                <a:cs typeface="Times New Roman"/>
              </a:rPr>
              <a:t>gruppo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familiare.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71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(908.7) 81:6.18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differenze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linguaggio sono sempre state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barriera </a:t>
            </a:r>
            <a:r>
              <a:rPr sz="1200" spc="-5" dirty="0">
                <a:latin typeface="Times New Roman"/>
                <a:cs typeface="Times New Roman"/>
              </a:rPr>
              <a:t>all’estensione della pace.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superamento  dei dialetti deve </a:t>
            </a:r>
            <a:r>
              <a:rPr sz="1200" dirty="0">
                <a:latin typeface="Times New Roman"/>
                <a:cs typeface="Times New Roman"/>
              </a:rPr>
              <a:t>precedere la </a:t>
            </a:r>
            <a:r>
              <a:rPr sz="1200" spc="-5" dirty="0">
                <a:latin typeface="Times New Roman"/>
                <a:cs typeface="Times New Roman"/>
              </a:rPr>
              <a:t>diffusione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in una razza, in un continente o in un mondo </a:t>
            </a:r>
            <a:r>
              <a:rPr sz="1200" spc="-5" dirty="0">
                <a:latin typeface="Times New Roman"/>
                <a:cs typeface="Times New Roman"/>
              </a:rPr>
              <a:t>intero. </a:t>
            </a:r>
            <a:r>
              <a:rPr sz="1200" spc="-1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linguaggio universale favorisce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pace, assicura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ed </a:t>
            </a:r>
            <a:r>
              <a:rPr sz="1200" dirty="0">
                <a:latin typeface="Times New Roman"/>
                <a:cs typeface="Times New Roman"/>
              </a:rPr>
              <a:t>accresce la </a:t>
            </a:r>
            <a:r>
              <a:rPr sz="1200" spc="-5" dirty="0">
                <a:latin typeface="Times New Roman"/>
                <a:cs typeface="Times New Roman"/>
              </a:rPr>
              <a:t>felicità. Anche </a:t>
            </a:r>
            <a:r>
              <a:rPr sz="1200" dirty="0">
                <a:latin typeface="Times New Roman"/>
                <a:cs typeface="Times New Roman"/>
              </a:rPr>
              <a:t>quando le </a:t>
            </a:r>
            <a:r>
              <a:rPr sz="1200" spc="-5" dirty="0">
                <a:latin typeface="Times New Roman"/>
                <a:cs typeface="Times New Roman"/>
              </a:rPr>
              <a:t>lingue </a:t>
            </a:r>
            <a:r>
              <a:rPr sz="1200" dirty="0">
                <a:latin typeface="Times New Roman"/>
                <a:cs typeface="Times New Roman"/>
              </a:rPr>
              <a:t>di un  mondo sono </a:t>
            </a:r>
            <a:r>
              <a:rPr sz="1200" spc="-5" dirty="0">
                <a:latin typeface="Times New Roman"/>
                <a:cs typeface="Times New Roman"/>
              </a:rPr>
              <a:t>ridotte </a:t>
            </a:r>
            <a:r>
              <a:rPr sz="1200" dirty="0">
                <a:latin typeface="Times New Roman"/>
                <a:cs typeface="Times New Roman"/>
              </a:rPr>
              <a:t>a poche,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padronanza da </a:t>
            </a:r>
            <a:r>
              <a:rPr sz="1200" spc="-5" dirty="0">
                <a:latin typeface="Times New Roman"/>
                <a:cs typeface="Times New Roman"/>
              </a:rPr>
              <a:t>parte dei </a:t>
            </a:r>
            <a:r>
              <a:rPr sz="1200" dirty="0">
                <a:latin typeface="Times New Roman"/>
                <a:cs typeface="Times New Roman"/>
              </a:rPr>
              <a:t>popoli colti più </a:t>
            </a:r>
            <a:r>
              <a:rPr sz="1200" spc="-5" dirty="0">
                <a:latin typeface="Times New Roman"/>
                <a:cs typeface="Times New Roman"/>
              </a:rPr>
              <a:t>importanti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potentemente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conseguimento </a:t>
            </a:r>
            <a:r>
              <a:rPr sz="1200" dirty="0">
                <a:latin typeface="Times New Roman"/>
                <a:cs typeface="Times New Roman"/>
              </a:rPr>
              <a:t>della pace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prosperità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2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(908.8) 81:6.19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Urantia ha </a:t>
            </a:r>
            <a:r>
              <a:rPr sz="1200" spc="-5" dirty="0">
                <a:latin typeface="Times New Roman"/>
                <a:cs typeface="Times New Roman"/>
              </a:rPr>
              <a:t>fatto pochissimi progressi verso </a:t>
            </a:r>
            <a:r>
              <a:rPr sz="1200" dirty="0">
                <a:latin typeface="Times New Roman"/>
                <a:cs typeface="Times New Roman"/>
              </a:rPr>
              <a:t>lo sviluppo di un </a:t>
            </a:r>
            <a:r>
              <a:rPr sz="1200" spc="-5" dirty="0">
                <a:latin typeface="Times New Roman"/>
                <a:cs typeface="Times New Roman"/>
              </a:rPr>
              <a:t>linguaggio internazionale, </a:t>
            </a:r>
            <a:r>
              <a:rPr sz="1200" dirty="0">
                <a:latin typeface="Times New Roman"/>
                <a:cs typeface="Times New Roman"/>
              </a:rPr>
              <a:t>molto è  </a:t>
            </a:r>
            <a:r>
              <a:rPr sz="1200" spc="-5" dirty="0">
                <a:latin typeface="Times New Roman"/>
                <a:cs typeface="Times New Roman"/>
              </a:rPr>
              <a:t>stato fatto </a:t>
            </a:r>
            <a:r>
              <a:rPr sz="1200" dirty="0">
                <a:latin typeface="Times New Roman"/>
                <a:cs typeface="Times New Roman"/>
              </a:rPr>
              <a:t>dall’istituzione di </a:t>
            </a:r>
            <a:r>
              <a:rPr sz="1200" spc="-5" dirty="0">
                <a:latin typeface="Times New Roman"/>
                <a:cs typeface="Times New Roman"/>
              </a:rPr>
              <a:t>scambi commerciali </a:t>
            </a:r>
            <a:r>
              <a:rPr sz="1200" dirty="0">
                <a:latin typeface="Times New Roman"/>
                <a:cs typeface="Times New Roman"/>
              </a:rPr>
              <a:t>internazionali. E tutte </a:t>
            </a:r>
            <a:r>
              <a:rPr sz="1200" spc="-5" dirty="0">
                <a:latin typeface="Times New Roman"/>
                <a:cs typeface="Times New Roman"/>
              </a:rPr>
              <a:t>queste relazioni internazionali dovrebbero  essere incoraggiate, sia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riguardino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lingua,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commercio, l’arte,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giochi </a:t>
            </a:r>
            <a:r>
              <a:rPr sz="1200" dirty="0">
                <a:latin typeface="Times New Roman"/>
                <a:cs typeface="Times New Roman"/>
              </a:rPr>
              <a:t>di competizione o la  </a:t>
            </a:r>
            <a:r>
              <a:rPr sz="1200" spc="-5" dirty="0">
                <a:latin typeface="Times New Roman"/>
                <a:cs typeface="Times New Roman"/>
              </a:rPr>
              <a:t>religione.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9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(909.1) 81:6.20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Efficacia dei dispositivi meccanici.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direttamente legato allo </a:t>
            </a:r>
            <a:r>
              <a:rPr sz="1200" dirty="0">
                <a:latin typeface="Times New Roman"/>
                <a:cs typeface="Times New Roman"/>
              </a:rPr>
              <a:t>sviluppo ed </a:t>
            </a:r>
            <a:r>
              <a:rPr sz="1200" spc="-5" dirty="0">
                <a:latin typeface="Times New Roman"/>
                <a:cs typeface="Times New Roman"/>
              </a:rPr>
              <a:t>al  possesso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strumenti,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macchine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canali </a:t>
            </a:r>
            <a:r>
              <a:rPr sz="1200" dirty="0">
                <a:latin typeface="Times New Roman"/>
                <a:cs typeface="Times New Roman"/>
              </a:rPr>
              <a:t>di distribuzione. </a:t>
            </a:r>
            <a:r>
              <a:rPr sz="1200" spc="-5" dirty="0">
                <a:latin typeface="Times New Roman"/>
                <a:cs typeface="Times New Roman"/>
              </a:rPr>
              <a:t>Strumenti migliorati, macchine </a:t>
            </a:r>
            <a:r>
              <a:rPr sz="1200" dirty="0">
                <a:latin typeface="Times New Roman"/>
                <a:cs typeface="Times New Roman"/>
              </a:rPr>
              <a:t>ingegnose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efficienti, determinano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dei gruppi </a:t>
            </a:r>
            <a:r>
              <a:rPr sz="1200" dirty="0">
                <a:latin typeface="Times New Roman"/>
                <a:cs typeface="Times New Roman"/>
              </a:rPr>
              <a:t>in lotta </a:t>
            </a:r>
            <a:r>
              <a:rPr sz="1200" spc="-5" dirty="0">
                <a:latin typeface="Times New Roman"/>
                <a:cs typeface="Times New Roman"/>
              </a:rPr>
              <a:t>nell’arena della civiltà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198359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54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(909.2) 81:6.21 </a:t>
            </a:r>
            <a:r>
              <a:rPr sz="1200" spc="-5" dirty="0">
                <a:latin typeface="Times New Roman"/>
                <a:cs typeface="Times New Roman"/>
              </a:rPr>
              <a:t>Nei tempi </a:t>
            </a:r>
            <a:r>
              <a:rPr sz="1200" dirty="0">
                <a:latin typeface="Times New Roman"/>
                <a:cs typeface="Times New Roman"/>
              </a:rPr>
              <a:t>primitivi la sola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impiegata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coltivazione della terra </a:t>
            </a:r>
            <a:r>
              <a:rPr sz="1200" dirty="0">
                <a:latin typeface="Times New Roman"/>
                <a:cs typeface="Times New Roman"/>
              </a:rPr>
              <a:t>era 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umana. Ci volle  una lunga lotta </a:t>
            </a:r>
            <a:r>
              <a:rPr sz="1200" spc="-5" dirty="0">
                <a:latin typeface="Times New Roman"/>
                <a:cs typeface="Times New Roman"/>
              </a:rPr>
              <a:t>per sostituire gli </a:t>
            </a:r>
            <a:r>
              <a:rPr sz="1200" dirty="0">
                <a:latin typeface="Times New Roman"/>
                <a:cs typeface="Times New Roman"/>
              </a:rPr>
              <a:t>uomini con i buoi </a:t>
            </a:r>
            <a:r>
              <a:rPr sz="1200" spc="-5" dirty="0">
                <a:latin typeface="Times New Roman"/>
                <a:cs typeface="Times New Roman"/>
              </a:rPr>
              <a:t>poiché ciò escludeva </a:t>
            </a:r>
            <a:r>
              <a:rPr sz="1200" dirty="0">
                <a:latin typeface="Times New Roman"/>
                <a:cs typeface="Times New Roman"/>
              </a:rPr>
              <a:t>alcuni uomini </a:t>
            </a:r>
            <a:r>
              <a:rPr sz="1200" spc="-5" dirty="0">
                <a:latin typeface="Times New Roman"/>
                <a:cs typeface="Times New Roman"/>
              </a:rPr>
              <a:t>dall’impiego.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recentemente </a:t>
            </a:r>
            <a:r>
              <a:rPr sz="1200" dirty="0">
                <a:latin typeface="Times New Roman"/>
                <a:cs typeface="Times New Roman"/>
              </a:rPr>
              <a:t>le macchine </a:t>
            </a:r>
            <a:r>
              <a:rPr sz="1200" spc="-5" dirty="0">
                <a:latin typeface="Times New Roman"/>
                <a:cs typeface="Times New Roman"/>
              </a:rPr>
              <a:t>hanno 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rimpiazzare gli </a:t>
            </a:r>
            <a:r>
              <a:rPr sz="1200" dirty="0">
                <a:latin typeface="Times New Roman"/>
                <a:cs typeface="Times New Roman"/>
              </a:rPr>
              <a:t>uomini, ed </a:t>
            </a:r>
            <a:r>
              <a:rPr sz="1200" spc="-5" dirty="0">
                <a:latin typeface="Times New Roman"/>
                <a:cs typeface="Times New Roman"/>
              </a:rPr>
              <a:t>ogni progresso </a:t>
            </a:r>
            <a:r>
              <a:rPr sz="1200" dirty="0">
                <a:latin typeface="Times New Roman"/>
                <a:cs typeface="Times New Roman"/>
              </a:rPr>
              <a:t>di tal </a:t>
            </a:r>
            <a:r>
              <a:rPr sz="1200" spc="-5" dirty="0">
                <a:latin typeface="Times New Roman"/>
                <a:cs typeface="Times New Roman"/>
              </a:rPr>
              <a:t>genere contribuisce  direttamente all’avanzamento della società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libera forze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compiti di </a:t>
            </a:r>
            <a:r>
              <a:rPr sz="1200" spc="-5" dirty="0">
                <a:latin typeface="Times New Roman"/>
                <a:cs typeface="Times New Roman"/>
              </a:rPr>
              <a:t>maggior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valore.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7909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(909.3) 81:6.22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scienza, guidata dalla saggezza,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liberatrice </a:t>
            </a:r>
            <a:r>
              <a:rPr sz="1200" spc="-5" dirty="0">
                <a:latin typeface="Times New Roman"/>
                <a:cs typeface="Times New Roman"/>
              </a:rPr>
              <a:t>sociale 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Un’era  meccanica </a:t>
            </a:r>
            <a:r>
              <a:rPr sz="1200" dirty="0">
                <a:latin typeface="Times New Roman"/>
                <a:cs typeface="Times New Roman"/>
              </a:rPr>
              <a:t>può rivelarsi un </a:t>
            </a:r>
            <a:r>
              <a:rPr sz="1200" spc="-5" dirty="0">
                <a:latin typeface="Times New Roman"/>
                <a:cs typeface="Times New Roman"/>
              </a:rPr>
              <a:t>disastro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nazione il cui </a:t>
            </a:r>
            <a:r>
              <a:rPr sz="1200" spc="-5" dirty="0">
                <a:latin typeface="Times New Roman"/>
                <a:cs typeface="Times New Roman"/>
              </a:rPr>
              <a:t>livello intellettuale </a:t>
            </a:r>
            <a:r>
              <a:rPr sz="1200" dirty="0">
                <a:latin typeface="Times New Roman"/>
                <a:cs typeface="Times New Roman"/>
              </a:rPr>
              <a:t>è troppo </a:t>
            </a:r>
            <a:r>
              <a:rPr sz="1200" spc="-5" dirty="0">
                <a:latin typeface="Times New Roman"/>
                <a:cs typeface="Times New Roman"/>
              </a:rPr>
              <a:t>basso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scoprire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76200" marR="137795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metodi </a:t>
            </a:r>
            <a:r>
              <a:rPr sz="1200" spc="-5" dirty="0">
                <a:latin typeface="Times New Roman"/>
                <a:cs typeface="Times New Roman"/>
              </a:rPr>
              <a:t>saggi </a:t>
            </a:r>
            <a:r>
              <a:rPr sz="1200" dirty="0">
                <a:latin typeface="Times New Roman"/>
                <a:cs typeface="Times New Roman"/>
              </a:rPr>
              <a:t>e le tecniche </a:t>
            </a:r>
            <a:r>
              <a:rPr sz="1200" spc="-5" dirty="0">
                <a:latin typeface="Times New Roman"/>
                <a:cs typeface="Times New Roman"/>
              </a:rPr>
              <a:t>sane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buon </a:t>
            </a:r>
            <a:r>
              <a:rPr sz="1200" dirty="0">
                <a:latin typeface="Times New Roman"/>
                <a:cs typeface="Times New Roman"/>
              </a:rPr>
              <a:t>adattamento </a:t>
            </a:r>
            <a:r>
              <a:rPr sz="1200" spc="-5" dirty="0">
                <a:latin typeface="Times New Roman"/>
                <a:cs typeface="Times New Roman"/>
              </a:rPr>
              <a:t>alle difficoltà </a:t>
            </a:r>
            <a:r>
              <a:rPr sz="1200" dirty="0">
                <a:latin typeface="Times New Roman"/>
                <a:cs typeface="Times New Roman"/>
              </a:rPr>
              <a:t>di transizione </a:t>
            </a:r>
            <a:r>
              <a:rPr sz="1200" spc="-5" dirty="0">
                <a:latin typeface="Times New Roman"/>
                <a:cs typeface="Times New Roman"/>
              </a:rPr>
              <a:t>che sorgono </a:t>
            </a:r>
            <a:r>
              <a:rPr sz="1200" dirty="0">
                <a:latin typeface="Times New Roman"/>
                <a:cs typeface="Times New Roman"/>
              </a:rPr>
              <a:t>dall’improvvisa  </a:t>
            </a:r>
            <a:r>
              <a:rPr sz="1200" spc="-5" dirty="0">
                <a:latin typeface="Times New Roman"/>
                <a:cs typeface="Times New Roman"/>
              </a:rPr>
              <a:t>perdita d’impiego </a:t>
            </a:r>
            <a:r>
              <a:rPr sz="1200" dirty="0">
                <a:latin typeface="Times New Roman"/>
                <a:cs typeface="Times New Roman"/>
              </a:rPr>
              <a:t>da parte di un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persone, conseguente </a:t>
            </a:r>
            <a:r>
              <a:rPr sz="1200" dirty="0">
                <a:latin typeface="Times New Roman"/>
                <a:cs typeface="Times New Roman"/>
              </a:rPr>
              <a:t>all’invenzione </a:t>
            </a:r>
            <a:r>
              <a:rPr sz="1200" spc="-5" dirty="0">
                <a:latin typeface="Times New Roman"/>
                <a:cs typeface="Times New Roman"/>
              </a:rPr>
              <a:t>troppo rapida </a:t>
            </a:r>
            <a:r>
              <a:rPr sz="1200" dirty="0">
                <a:latin typeface="Times New Roman"/>
                <a:cs typeface="Times New Roman"/>
              </a:rPr>
              <a:t>di nuovi tipi di  </a:t>
            </a:r>
            <a:r>
              <a:rPr sz="1200" spc="-5" dirty="0">
                <a:latin typeface="Times New Roman"/>
                <a:cs typeface="Times New Roman"/>
              </a:rPr>
              <a:t>macchinari che </a:t>
            </a:r>
            <a:r>
              <a:rPr sz="1200" dirty="0">
                <a:latin typeface="Times New Roman"/>
                <a:cs typeface="Times New Roman"/>
              </a:rPr>
              <a:t>economizzano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manodopera.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65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(909.4) 81:6.23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i="1" dirty="0">
                <a:latin typeface="Times New Roman"/>
                <a:cs typeface="Times New Roman"/>
              </a:rPr>
              <a:t>Carattere </a:t>
            </a:r>
            <a:r>
              <a:rPr sz="1200" i="1" spc="-10" dirty="0">
                <a:latin typeface="Times New Roman"/>
                <a:cs typeface="Times New Roman"/>
              </a:rPr>
              <a:t>dei </a:t>
            </a:r>
            <a:r>
              <a:rPr sz="1200" i="1" spc="-5" dirty="0">
                <a:latin typeface="Times New Roman"/>
                <a:cs typeface="Times New Roman"/>
              </a:rPr>
              <a:t>portafiaccola. </a:t>
            </a:r>
            <a:r>
              <a:rPr sz="1200" spc="-5" dirty="0">
                <a:latin typeface="Times New Roman"/>
                <a:cs typeface="Times New Roman"/>
              </a:rPr>
              <a:t>L’eredità sociale consente agli </a:t>
            </a:r>
            <a:r>
              <a:rPr sz="1200" dirty="0">
                <a:latin typeface="Times New Roman"/>
                <a:cs typeface="Times New Roman"/>
              </a:rPr>
              <a:t>uomini di </a:t>
            </a:r>
            <a:r>
              <a:rPr sz="1200" spc="-5" dirty="0">
                <a:latin typeface="Times New Roman"/>
                <a:cs typeface="Times New Roman"/>
              </a:rPr>
              <a:t>appoggiarsi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spalle </a:t>
            </a:r>
            <a:r>
              <a:rPr sz="1200" dirty="0">
                <a:latin typeface="Times New Roman"/>
                <a:cs typeface="Times New Roman"/>
              </a:rPr>
              <a:t>di tutti 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preceduti e </a:t>
            </a:r>
            <a:r>
              <a:rPr sz="1200" spc="-5" dirty="0">
                <a:latin typeface="Times New Roman"/>
                <a:cs typeface="Times New Roman"/>
              </a:rPr>
              <a:t>che hanno </a:t>
            </a:r>
            <a:r>
              <a:rPr sz="1200" dirty="0">
                <a:latin typeface="Times New Roman"/>
                <a:cs typeface="Times New Roman"/>
              </a:rPr>
              <a:t>contribuito in </a:t>
            </a:r>
            <a:r>
              <a:rPr sz="1200" spc="-5" dirty="0">
                <a:latin typeface="Times New Roman"/>
                <a:cs typeface="Times New Roman"/>
              </a:rPr>
              <a:t>qualcosa alla </a:t>
            </a:r>
            <a:r>
              <a:rPr sz="1200" dirty="0">
                <a:latin typeface="Times New Roman"/>
                <a:cs typeface="Times New Roman"/>
              </a:rPr>
              <a:t>somma di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e di conoscenza.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quest’opera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trasmissione della fiaccola culturale alla generazione successiva,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resterà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sempre</a:t>
            </a:r>
            <a:endParaRPr sz="1200">
              <a:latin typeface="Times New Roman"/>
              <a:cs typeface="Times New Roman"/>
            </a:endParaRPr>
          </a:p>
          <a:p>
            <a:pPr marL="76200" marR="5511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l’istituzione fondamentale.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gioco </a:t>
            </a:r>
            <a:r>
              <a:rPr sz="1200" dirty="0">
                <a:latin typeface="Times New Roman"/>
                <a:cs typeface="Times New Roman"/>
              </a:rPr>
              <a:t>e la vita </a:t>
            </a:r>
            <a:r>
              <a:rPr sz="1200" spc="-5" dirty="0">
                <a:latin typeface="Times New Roman"/>
                <a:cs typeface="Times New Roman"/>
              </a:rPr>
              <a:t>sociale vengono </a:t>
            </a:r>
            <a:r>
              <a:rPr sz="1200" dirty="0">
                <a:latin typeface="Times New Roman"/>
                <a:cs typeface="Times New Roman"/>
              </a:rPr>
              <a:t>dopo,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scuola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ultima, ma </a:t>
            </a:r>
            <a:r>
              <a:rPr sz="1200" spc="-5" dirty="0">
                <a:latin typeface="Times New Roman"/>
                <a:cs typeface="Times New Roman"/>
              </a:rPr>
              <a:t>egualmente  indispensabile </a:t>
            </a:r>
            <a:r>
              <a:rPr sz="1200" dirty="0">
                <a:latin typeface="Times New Roman"/>
                <a:cs typeface="Times New Roman"/>
              </a:rPr>
              <a:t>in una società </a:t>
            </a:r>
            <a:r>
              <a:rPr sz="1200" spc="-5" dirty="0">
                <a:latin typeface="Times New Roman"/>
                <a:cs typeface="Times New Roman"/>
              </a:rPr>
              <a:t>complessa ed altamente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organizzata.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(909.5) 81:6.24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insetti </a:t>
            </a:r>
            <a:r>
              <a:rPr sz="1200" spc="-5" dirty="0">
                <a:latin typeface="Times New Roman"/>
                <a:cs typeface="Times New Roman"/>
              </a:rPr>
              <a:t>nascono completamente educati ed equipaggiati </a:t>
            </a:r>
            <a:r>
              <a:rPr sz="1200" dirty="0">
                <a:latin typeface="Times New Roman"/>
                <a:cs typeface="Times New Roman"/>
              </a:rPr>
              <a:t>per la vita — </a:t>
            </a:r>
            <a:r>
              <a:rPr sz="1200" spc="-5" dirty="0">
                <a:latin typeface="Times New Roman"/>
                <a:cs typeface="Times New Roman"/>
              </a:rPr>
              <a:t>un’esistenza invero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breve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istintiva.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bambino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nasce </a:t>
            </a:r>
            <a:r>
              <a:rPr sz="1200" spc="5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un’educazione; perciò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possiedono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potere,  controllando l’educazione formativa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generazioni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modificare </a:t>
            </a:r>
            <a:r>
              <a:rPr sz="1200" dirty="0">
                <a:latin typeface="Times New Roman"/>
                <a:cs typeface="Times New Roman"/>
              </a:rPr>
              <a:t>notevolmente il corso 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7265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33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(909.6) 81:6.25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influenze </a:t>
            </a:r>
            <a:r>
              <a:rPr sz="1200" spc="-5" dirty="0">
                <a:latin typeface="Times New Roman"/>
                <a:cs typeface="Times New Roman"/>
              </a:rPr>
              <a:t>maggiori del </a:t>
            </a:r>
            <a:r>
              <a:rPr sz="1200" dirty="0">
                <a:latin typeface="Times New Roman"/>
                <a:cs typeface="Times New Roman"/>
              </a:rPr>
              <a:t>ventesimo </a:t>
            </a: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contribuiscono all’avanzamento della civiltà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 progresso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sono il </a:t>
            </a:r>
            <a:r>
              <a:rPr sz="1200" spc="-5" dirty="0">
                <a:latin typeface="Times New Roman"/>
                <a:cs typeface="Times New Roman"/>
              </a:rPr>
              <a:t>marcato aumento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viaggi </a:t>
            </a:r>
            <a:r>
              <a:rPr sz="1200" dirty="0">
                <a:latin typeface="Times New Roman"/>
                <a:cs typeface="Times New Roman"/>
              </a:rPr>
              <a:t>nel mondo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miglioramenti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precedenti dei </a:t>
            </a:r>
            <a:r>
              <a:rPr sz="1200" dirty="0">
                <a:latin typeface="Times New Roman"/>
                <a:cs typeface="Times New Roman"/>
              </a:rPr>
              <a:t>mezzi  di </a:t>
            </a:r>
            <a:r>
              <a:rPr sz="1200" spc="-5" dirty="0">
                <a:latin typeface="Times New Roman"/>
                <a:cs typeface="Times New Roman"/>
              </a:rPr>
              <a:t>comunicazione.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dell’educazione </a:t>
            </a:r>
            <a:r>
              <a:rPr sz="1200" dirty="0">
                <a:latin typeface="Times New Roman"/>
                <a:cs typeface="Times New Roman"/>
              </a:rPr>
              <a:t>non ha tenuto il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struttura sociale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espansione;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né</a:t>
            </a:r>
            <a:endParaRPr sz="1200">
              <a:latin typeface="Times New Roman"/>
              <a:cs typeface="Times New Roman"/>
            </a:endParaRPr>
          </a:p>
          <a:p>
            <a:pPr marL="76200" marR="806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l’apprezzamento </a:t>
            </a:r>
            <a:r>
              <a:rPr sz="1200" dirty="0">
                <a:latin typeface="Times New Roman"/>
                <a:cs typeface="Times New Roman"/>
              </a:rPr>
              <a:t>moderno </a:t>
            </a:r>
            <a:r>
              <a:rPr sz="1200" spc="-5" dirty="0">
                <a:latin typeface="Times New Roman"/>
                <a:cs typeface="Times New Roman"/>
              </a:rPr>
              <a:t>dell’etica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sviluppato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corrispondenza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secondo </a:t>
            </a:r>
            <a:r>
              <a:rPr sz="1200" dirty="0">
                <a:latin typeface="Times New Roman"/>
                <a:cs typeface="Times New Roman"/>
              </a:rPr>
              <a:t>linee più </a:t>
            </a:r>
            <a:r>
              <a:rPr sz="1200" spc="-5" dirty="0">
                <a:latin typeface="Times New Roman"/>
                <a:cs typeface="Times New Roman"/>
              </a:rPr>
              <a:t>propriamente  intellettuali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scientifiche.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civiltà moderna 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punto di stallo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salvaguardia </a:t>
            </a:r>
            <a:r>
              <a:rPr sz="1200" dirty="0">
                <a:latin typeface="Times New Roman"/>
                <a:cs typeface="Times New Roman"/>
              </a:rPr>
              <a:t>dell’istituzione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(909.7) 81:6.26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i="1" spc="-5" dirty="0">
                <a:latin typeface="Times New Roman"/>
                <a:cs typeface="Times New Roman"/>
              </a:rPr>
              <a:t>Gli ideali razziali. </a:t>
            </a:r>
            <a:r>
              <a:rPr sz="1200" spc="-5" dirty="0">
                <a:latin typeface="Times New Roman"/>
                <a:cs typeface="Times New Roman"/>
              </a:rPr>
              <a:t>Gli ideali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generazione scavano </a:t>
            </a:r>
            <a:r>
              <a:rPr sz="1200" dirty="0">
                <a:latin typeface="Times New Roman"/>
                <a:cs typeface="Times New Roman"/>
              </a:rPr>
              <a:t>i canali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posterità </a:t>
            </a:r>
            <a:r>
              <a:rPr sz="1200" spc="-5" dirty="0">
                <a:latin typeface="Times New Roman"/>
                <a:cs typeface="Times New Roman"/>
              </a:rPr>
              <a:t>immediata.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qualità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portafiaccola </a:t>
            </a:r>
            <a:r>
              <a:rPr sz="1200" spc="-5" dirty="0">
                <a:latin typeface="Times New Roman"/>
                <a:cs typeface="Times New Roman"/>
              </a:rPr>
              <a:t>sociali determinerà l’avanzamento </a:t>
            </a:r>
            <a:r>
              <a:rPr sz="1200" dirty="0">
                <a:latin typeface="Times New Roman"/>
                <a:cs typeface="Times New Roman"/>
              </a:rPr>
              <a:t>o il </a:t>
            </a:r>
            <a:r>
              <a:rPr sz="1200" spc="-5" dirty="0">
                <a:latin typeface="Times New Roman"/>
                <a:cs typeface="Times New Roman"/>
              </a:rPr>
              <a:t>regresso della </a:t>
            </a:r>
            <a:r>
              <a:rPr sz="1200" dirty="0">
                <a:latin typeface="Times New Roman"/>
                <a:cs typeface="Times New Roman"/>
              </a:rPr>
              <a:t>civiltà.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famiglie, le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e le 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generazione predeterminano </a:t>
            </a:r>
            <a:r>
              <a:rPr sz="1200" dirty="0">
                <a:latin typeface="Times New Roman"/>
                <a:cs typeface="Times New Roman"/>
              </a:rPr>
              <a:t>la tendenza di </a:t>
            </a:r>
            <a:r>
              <a:rPr sz="1200" spc="-5" dirty="0">
                <a:latin typeface="Times New Roman"/>
                <a:cs typeface="Times New Roman"/>
              </a:rPr>
              <a:t>carattere della generazione seguente. L’impulso morale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di una razza o di una </a:t>
            </a:r>
            <a:r>
              <a:rPr sz="1200" spc="-5" dirty="0">
                <a:latin typeface="Times New Roman"/>
                <a:cs typeface="Times New Roman"/>
              </a:rPr>
              <a:t>nazione determina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la </a:t>
            </a:r>
            <a:r>
              <a:rPr sz="1200" spc="-5" dirty="0">
                <a:latin typeface="Times New Roman"/>
                <a:cs typeface="Times New Roman"/>
              </a:rPr>
              <a:t>velocità </a:t>
            </a:r>
            <a:r>
              <a:rPr sz="1200" dirty="0">
                <a:latin typeface="Times New Roman"/>
                <a:cs typeface="Times New Roman"/>
              </a:rPr>
              <a:t>di sviluppo </a:t>
            </a:r>
            <a:r>
              <a:rPr sz="1200" spc="-5" dirty="0">
                <a:latin typeface="Times New Roman"/>
                <a:cs typeface="Times New Roman"/>
              </a:rPr>
              <a:t>culturale </a:t>
            </a:r>
            <a:r>
              <a:rPr sz="1200" dirty="0">
                <a:latin typeface="Times New Roman"/>
                <a:cs typeface="Times New Roman"/>
              </a:rPr>
              <a:t>di quella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civiltà.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800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(909.8) 81:6.27 </a:t>
            </a:r>
            <a:r>
              <a:rPr sz="1200" spc="-5" dirty="0">
                <a:latin typeface="Times New Roman"/>
                <a:cs typeface="Times New Roman"/>
              </a:rPr>
              <a:t>Gli ideali elevano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della corrente </a:t>
            </a:r>
            <a:r>
              <a:rPr sz="1200" spc="-5" dirty="0">
                <a:latin typeface="Times New Roman"/>
                <a:cs typeface="Times New Roman"/>
              </a:rPr>
              <a:t>sociale.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nessuna corrente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salire </a:t>
            </a:r>
            <a:r>
              <a:rPr sz="1200" dirty="0">
                <a:latin typeface="Times New Roman"/>
                <a:cs typeface="Times New Roman"/>
              </a:rPr>
              <a:t>più in </a:t>
            </a:r>
            <a:r>
              <a:rPr sz="1200" spc="-5" dirty="0">
                <a:latin typeface="Times New Roman"/>
                <a:cs typeface="Times New Roman"/>
              </a:rPr>
              <a:t>alto della sua  stessa sorgente,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siano le </a:t>
            </a:r>
            <a:r>
              <a:rPr sz="1200" spc="-5" dirty="0">
                <a:latin typeface="Times New Roman"/>
                <a:cs typeface="Times New Roman"/>
              </a:rPr>
              <a:t>tecniche </a:t>
            </a:r>
            <a:r>
              <a:rPr sz="1200" dirty="0">
                <a:latin typeface="Times New Roman"/>
                <a:cs typeface="Times New Roman"/>
              </a:rPr>
              <a:t>di pressione o di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direzione impiegate.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forza </a:t>
            </a:r>
            <a:r>
              <a:rPr sz="1200" spc="-5" dirty="0">
                <a:latin typeface="Times New Roman"/>
                <a:cs typeface="Times New Roman"/>
              </a:rPr>
              <a:t>propulsiva  degli </a:t>
            </a:r>
            <a:r>
              <a:rPr sz="1200" dirty="0">
                <a:latin typeface="Times New Roman"/>
                <a:cs typeface="Times New Roman"/>
              </a:rPr>
              <a:t>aspetti,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quelli più </a:t>
            </a:r>
            <a:r>
              <a:rPr sz="1200" spc="-5" dirty="0">
                <a:latin typeface="Times New Roman"/>
                <a:cs typeface="Times New Roman"/>
              </a:rPr>
              <a:t>materiali,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civiltà culturale risiede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meno materiale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realizzazioni </a:t>
            </a:r>
            <a:r>
              <a:rPr sz="1200" dirty="0">
                <a:latin typeface="Times New Roman"/>
                <a:cs typeface="Times New Roman"/>
              </a:rPr>
              <a:t>di  una </a:t>
            </a:r>
            <a:r>
              <a:rPr sz="1200" spc="-5" dirty="0">
                <a:latin typeface="Times New Roman"/>
                <a:cs typeface="Times New Roman"/>
              </a:rPr>
              <a:t>società. L’intelligenza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controllare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meccanismo della civiltà,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dirigerlo, ma l’idealismo  spirituale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eleva realmente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umana da un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ad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altro.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09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(910.1) 81:6.28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vita era </a:t>
            </a:r>
            <a:r>
              <a:rPr sz="1200" dirty="0">
                <a:latin typeface="Times New Roman"/>
                <a:cs typeface="Times New Roman"/>
              </a:rPr>
              <a:t>una lotta per </a:t>
            </a:r>
            <a:r>
              <a:rPr sz="1200" spc="-5" dirty="0">
                <a:latin typeface="Times New Roman"/>
                <a:cs typeface="Times New Roman"/>
              </a:rPr>
              <a:t>l’esistenza; oggi </a:t>
            </a:r>
            <a:r>
              <a:rPr sz="1200" dirty="0">
                <a:latin typeface="Times New Roman"/>
                <a:cs typeface="Times New Roman"/>
              </a:rPr>
              <a:t>lo 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livello di vita; domani </a:t>
            </a:r>
            <a:r>
              <a:rPr sz="1200" spc="-5" dirty="0">
                <a:latin typeface="Times New Roman"/>
                <a:cs typeface="Times New Roman"/>
              </a:rPr>
              <a:t>sarà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qualità del  pensiero,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prossima </a:t>
            </a:r>
            <a:r>
              <a:rPr sz="1200" dirty="0">
                <a:latin typeface="Times New Roman"/>
                <a:cs typeface="Times New Roman"/>
              </a:rPr>
              <a:t>meta </a:t>
            </a:r>
            <a:r>
              <a:rPr sz="1200" spc="-5" dirty="0">
                <a:latin typeface="Times New Roman"/>
                <a:cs typeface="Times New Roman"/>
              </a:rPr>
              <a:t>terrena dell’esistenza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8027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(910.2) 81:6.29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i="1" spc="-5" dirty="0">
                <a:latin typeface="Times New Roman"/>
                <a:cs typeface="Times New Roman"/>
              </a:rPr>
              <a:t>Coordinamento </a:t>
            </a:r>
            <a:r>
              <a:rPr sz="1200" i="1" dirty="0">
                <a:latin typeface="Times New Roman"/>
                <a:cs typeface="Times New Roman"/>
              </a:rPr>
              <a:t>degli </a:t>
            </a:r>
            <a:r>
              <a:rPr sz="1200" i="1" spc="-5" dirty="0">
                <a:latin typeface="Times New Roman"/>
                <a:cs typeface="Times New Roman"/>
              </a:rPr>
              <a:t>specialisti.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fatta </a:t>
            </a:r>
            <a:r>
              <a:rPr sz="1200" spc="-5" dirty="0">
                <a:latin typeface="Times New Roman"/>
                <a:cs typeface="Times New Roman"/>
              </a:rPr>
              <a:t>progredire enormemente </a:t>
            </a:r>
            <a:r>
              <a:rPr sz="1200" dirty="0">
                <a:latin typeface="Times New Roman"/>
                <a:cs typeface="Times New Roman"/>
              </a:rPr>
              <a:t>dall’iniziale  divisione </a:t>
            </a:r>
            <a:r>
              <a:rPr sz="1200" spc="-5" dirty="0">
                <a:latin typeface="Times New Roman"/>
                <a:cs typeface="Times New Roman"/>
              </a:rPr>
              <a:t>del lavoro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suo corollario successivo della </a:t>
            </a:r>
            <a:r>
              <a:rPr sz="1200" dirty="0">
                <a:latin typeface="Times New Roman"/>
                <a:cs typeface="Times New Roman"/>
              </a:rPr>
              <a:t>specializzazione.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dipende ora dalla coordinazione  </a:t>
            </a: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specialisti. 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si espande, si </a:t>
            </a:r>
            <a:r>
              <a:rPr sz="1200" dirty="0">
                <a:latin typeface="Times New Roman"/>
                <a:cs typeface="Times New Roman"/>
              </a:rPr>
              <a:t>deve trovare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metodo </a:t>
            </a:r>
            <a:r>
              <a:rPr sz="1200" spc="-5" dirty="0">
                <a:latin typeface="Times New Roman"/>
                <a:cs typeface="Times New Roman"/>
              </a:rPr>
              <a:t>per riunire </a:t>
            </a:r>
            <a:r>
              <a:rPr sz="1200" dirty="0">
                <a:latin typeface="Times New Roman"/>
                <a:cs typeface="Times New Roman"/>
              </a:rPr>
              <a:t>i vari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specialisti.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438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(910.3) 81:6.30 </a:t>
            </a:r>
            <a:r>
              <a:rPr sz="1200" spc="-5" dirty="0">
                <a:latin typeface="Times New Roman"/>
                <a:cs typeface="Times New Roman"/>
              </a:rPr>
              <a:t>Gli specialisti sociali, artistici, tecnici </a:t>
            </a:r>
            <a:r>
              <a:rPr sz="1200" dirty="0">
                <a:latin typeface="Times New Roman"/>
                <a:cs typeface="Times New Roman"/>
              </a:rPr>
              <a:t>e industriali </a:t>
            </a:r>
            <a:r>
              <a:rPr sz="1200" spc="-5" dirty="0">
                <a:latin typeface="Times New Roman"/>
                <a:cs typeface="Times New Roman"/>
              </a:rPr>
              <a:t>continueranno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moltiplicarsi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accrescere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abilità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loro destrezza.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diversificazione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e di diversità </a:t>
            </a:r>
            <a:r>
              <a:rPr sz="1200" spc="-5" dirty="0">
                <a:latin typeface="Times New Roman"/>
                <a:cs typeface="Times New Roman"/>
              </a:rPr>
              <a:t>d’impiego finiranno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indebolire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disintegrare </a:t>
            </a:r>
            <a:r>
              <a:rPr sz="1200" dirty="0">
                <a:latin typeface="Times New Roman"/>
                <a:cs typeface="Times New Roman"/>
              </a:rPr>
              <a:t>la società umana </a:t>
            </a:r>
            <a:r>
              <a:rPr sz="1200" spc="-5" dirty="0">
                <a:latin typeface="Times New Roman"/>
                <a:cs typeface="Times New Roman"/>
              </a:rPr>
              <a:t>se non saranno </a:t>
            </a:r>
            <a:r>
              <a:rPr sz="1200" dirty="0">
                <a:latin typeface="Times New Roman"/>
                <a:cs typeface="Times New Roman"/>
              </a:rPr>
              <a:t>sviluppati </a:t>
            </a:r>
            <a:r>
              <a:rPr sz="1200" spc="-5" dirty="0">
                <a:latin typeface="Times New Roman"/>
                <a:cs typeface="Times New Roman"/>
              </a:rPr>
              <a:t>efficaci metodi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coordinazione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cooperazione.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</a:t>
            </a:r>
            <a:endParaRPr sz="1200">
              <a:latin typeface="Times New Roman"/>
              <a:cs typeface="Times New Roman"/>
            </a:endParaRPr>
          </a:p>
          <a:p>
            <a:pPr marL="76200" marR="19621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l’intelligenza che </a:t>
            </a:r>
            <a:r>
              <a:rPr sz="1200" dirty="0">
                <a:latin typeface="Times New Roman"/>
                <a:cs typeface="Times New Roman"/>
              </a:rPr>
              <a:t>è capace di una </a:t>
            </a:r>
            <a:r>
              <a:rPr sz="1200" spc="-5" dirty="0">
                <a:latin typeface="Times New Roman"/>
                <a:cs typeface="Times New Roman"/>
              </a:rPr>
              <a:t>tale inventiva </a:t>
            </a:r>
            <a:r>
              <a:rPr sz="1200" dirty="0">
                <a:latin typeface="Times New Roman"/>
                <a:cs typeface="Times New Roman"/>
              </a:rPr>
              <a:t>e di una </a:t>
            </a:r>
            <a:r>
              <a:rPr sz="1200" spc="-5" dirty="0">
                <a:latin typeface="Times New Roman"/>
                <a:cs typeface="Times New Roman"/>
              </a:rPr>
              <a:t>tale specializzazione dovrebbe essere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competente  ad escogitare </a:t>
            </a:r>
            <a:r>
              <a:rPr sz="1200" dirty="0">
                <a:latin typeface="Times New Roman"/>
                <a:cs typeface="Times New Roman"/>
              </a:rPr>
              <a:t>metodi </a:t>
            </a:r>
            <a:r>
              <a:rPr sz="1200" spc="-5" dirty="0">
                <a:latin typeface="Times New Roman"/>
                <a:cs typeface="Times New Roman"/>
              </a:rPr>
              <a:t>appropriati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aggiustamento </a:t>
            </a:r>
            <a:r>
              <a:rPr sz="1200" dirty="0">
                <a:latin typeface="Times New Roman"/>
                <a:cs typeface="Times New Roman"/>
              </a:rPr>
              <a:t>per tutti i problemi risultanti dal </a:t>
            </a:r>
            <a:r>
              <a:rPr sz="1200" spc="-5" dirty="0">
                <a:latin typeface="Times New Roman"/>
                <a:cs typeface="Times New Roman"/>
              </a:rPr>
              <a:t>rapido aumento  delle </a:t>
            </a:r>
            <a:r>
              <a:rPr sz="1200" dirty="0">
                <a:latin typeface="Times New Roman"/>
                <a:cs typeface="Times New Roman"/>
              </a:rPr>
              <a:t>invenzioni e </a:t>
            </a:r>
            <a:r>
              <a:rPr sz="1200" spc="-5" dirty="0">
                <a:latin typeface="Times New Roman"/>
                <a:cs typeface="Times New Roman"/>
              </a:rPr>
              <a:t>dal passo accelerato dell’espansione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culturale.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017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(910.4) 81:6.31 </a:t>
            </a:r>
            <a:r>
              <a:rPr sz="1200" dirty="0">
                <a:latin typeface="Times New Roman"/>
                <a:cs typeface="Times New Roman"/>
              </a:rPr>
              <a:t>11. </a:t>
            </a:r>
            <a:r>
              <a:rPr sz="1200" i="1" dirty="0">
                <a:latin typeface="Times New Roman"/>
                <a:cs typeface="Times New Roman"/>
              </a:rPr>
              <a:t>Piani </a:t>
            </a:r>
            <a:r>
              <a:rPr sz="1200" i="1" spc="-5" dirty="0">
                <a:latin typeface="Times New Roman"/>
                <a:cs typeface="Times New Roman"/>
              </a:rPr>
              <a:t>per l’occupazione.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prossima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 sviluppo sociale </a:t>
            </a:r>
            <a:r>
              <a:rPr sz="1200" spc="-5" dirty="0">
                <a:latin typeface="Times New Roman"/>
                <a:cs typeface="Times New Roman"/>
              </a:rPr>
              <a:t>sarà concretizzata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e più  </a:t>
            </a:r>
            <a:r>
              <a:rPr sz="1200" spc="-5" dirty="0">
                <a:latin typeface="Times New Roman"/>
                <a:cs typeface="Times New Roman"/>
              </a:rPr>
              <a:t>efficace cooperazione </a:t>
            </a:r>
            <a:r>
              <a:rPr sz="1200" dirty="0">
                <a:latin typeface="Times New Roman"/>
                <a:cs typeface="Times New Roman"/>
              </a:rPr>
              <a:t>e coordinazione </a:t>
            </a:r>
            <a:r>
              <a:rPr sz="1200" spc="-5" dirty="0">
                <a:latin typeface="Times New Roman"/>
                <a:cs typeface="Times New Roman"/>
              </a:rPr>
              <a:t>delle specializzazioni </a:t>
            </a:r>
            <a:r>
              <a:rPr sz="1200" dirty="0">
                <a:latin typeface="Times New Roman"/>
                <a:cs typeface="Times New Roman"/>
              </a:rPr>
              <a:t>in costante </a:t>
            </a:r>
            <a:r>
              <a:rPr sz="1200" spc="-5" dirty="0">
                <a:latin typeface="Times New Roman"/>
                <a:cs typeface="Times New Roman"/>
              </a:rPr>
              <a:t>crescita ed espansione. A mano </a:t>
            </a:r>
            <a:r>
              <a:rPr sz="1200" dirty="0">
                <a:latin typeface="Times New Roman"/>
                <a:cs typeface="Times New Roman"/>
              </a:rPr>
              <a:t>a mano che  il </a:t>
            </a:r>
            <a:r>
              <a:rPr sz="1200" spc="-5" dirty="0">
                <a:latin typeface="Times New Roman"/>
                <a:cs typeface="Times New Roman"/>
              </a:rPr>
              <a:t>lavoro si diversifica </a:t>
            </a:r>
            <a:r>
              <a:rPr sz="1200" dirty="0">
                <a:latin typeface="Times New Roman"/>
                <a:cs typeface="Times New Roman"/>
              </a:rPr>
              <a:t>sempre di più, </a:t>
            </a:r>
            <a:r>
              <a:rPr sz="1200" spc="-5" dirty="0">
                <a:latin typeface="Times New Roman"/>
                <a:cs typeface="Times New Roman"/>
              </a:rPr>
              <a:t>deve essere </a:t>
            </a:r>
            <a:r>
              <a:rPr sz="1200" dirty="0">
                <a:latin typeface="Times New Roman"/>
                <a:cs typeface="Times New Roman"/>
              </a:rPr>
              <a:t>individuata una qualche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orientare 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verso  impieghi appropriati.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meccanicismo </a:t>
            </a:r>
            <a:r>
              <a:rPr sz="1200" dirty="0">
                <a:latin typeface="Times New Roman"/>
                <a:cs typeface="Times New Roman"/>
              </a:rPr>
              <a:t>non è la sola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disoccupazione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civilizzati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complessità economica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crescita continua delle </a:t>
            </a:r>
            <a:r>
              <a:rPr sz="1200" dirty="0">
                <a:latin typeface="Times New Roman"/>
                <a:cs typeface="Times New Roman"/>
              </a:rPr>
              <a:t>specializzazioni </a:t>
            </a:r>
            <a:r>
              <a:rPr sz="1200" spc="-5" dirty="0">
                <a:latin typeface="Times New Roman"/>
                <a:cs typeface="Times New Roman"/>
              </a:rPr>
              <a:t>industriali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professionali </a:t>
            </a:r>
            <a:r>
              <a:rPr sz="1200" dirty="0">
                <a:latin typeface="Times New Roman"/>
                <a:cs typeface="Times New Roman"/>
              </a:rPr>
              <a:t>accrescono i </a:t>
            </a:r>
            <a:r>
              <a:rPr sz="1200" spc="-5" dirty="0">
                <a:latin typeface="Times New Roman"/>
                <a:cs typeface="Times New Roman"/>
              </a:rPr>
              <a:t>problemi  del </a:t>
            </a:r>
            <a:r>
              <a:rPr sz="1200" dirty="0">
                <a:latin typeface="Times New Roman"/>
                <a:cs typeface="Times New Roman"/>
              </a:rPr>
              <a:t>posto di </a:t>
            </a:r>
            <a:r>
              <a:rPr sz="1200" spc="-5" dirty="0">
                <a:latin typeface="Times New Roman"/>
                <a:cs typeface="Times New Roman"/>
              </a:rPr>
              <a:t>lavoro.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54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(910.5) 81:6.32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sufficiente insegnare agli </a:t>
            </a:r>
            <a:r>
              <a:rPr sz="1200" dirty="0">
                <a:latin typeface="Times New Roman"/>
                <a:cs typeface="Times New Roman"/>
              </a:rPr>
              <a:t>uomini a </a:t>
            </a:r>
            <a:r>
              <a:rPr sz="1200" spc="-5" dirty="0">
                <a:latin typeface="Times New Roman"/>
                <a:cs typeface="Times New Roman"/>
              </a:rPr>
              <a:t>lavorare; </a:t>
            </a:r>
            <a:r>
              <a:rPr sz="1200" dirty="0">
                <a:latin typeface="Times New Roman"/>
                <a:cs typeface="Times New Roman"/>
              </a:rPr>
              <a:t>in una società </a:t>
            </a:r>
            <a:r>
              <a:rPr sz="1200" spc="-5" dirty="0">
                <a:latin typeface="Times New Roman"/>
                <a:cs typeface="Times New Roman"/>
              </a:rPr>
              <a:t>complessa si devono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fornire  </a:t>
            </a:r>
            <a:r>
              <a:rPr sz="1200" dirty="0">
                <a:latin typeface="Times New Roman"/>
                <a:cs typeface="Times New Roman"/>
              </a:rPr>
              <a:t>metodi </a:t>
            </a:r>
            <a:r>
              <a:rPr sz="1200" spc="-5" dirty="0">
                <a:latin typeface="Times New Roman"/>
                <a:cs typeface="Times New Roman"/>
              </a:rPr>
              <a:t>efficaci per </a:t>
            </a:r>
            <a:r>
              <a:rPr sz="1200" dirty="0">
                <a:latin typeface="Times New Roman"/>
                <a:cs typeface="Times New Roman"/>
              </a:rPr>
              <a:t>trovare un </a:t>
            </a:r>
            <a:r>
              <a:rPr sz="1200" spc="-5" dirty="0">
                <a:latin typeface="Times New Roman"/>
                <a:cs typeface="Times New Roman"/>
              </a:rPr>
              <a:t>impiego.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d’insegnare ai cittadini delle tecniche altamente specializzate per  guadagnarsi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vivere, bisognerebbe </a:t>
            </a:r>
            <a:r>
              <a:rPr sz="1200" dirty="0">
                <a:latin typeface="Times New Roman"/>
                <a:cs typeface="Times New Roman"/>
              </a:rPr>
              <a:t>insegnare loro uno o più </a:t>
            </a:r>
            <a:r>
              <a:rPr sz="1200" spc="-5" dirty="0">
                <a:latin typeface="Times New Roman"/>
                <a:cs typeface="Times New Roman"/>
              </a:rPr>
              <a:t>metodi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 comune, mestieri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occupazioni che  potrebbero essere </a:t>
            </a:r>
            <a:r>
              <a:rPr sz="1200" dirty="0">
                <a:latin typeface="Times New Roman"/>
                <a:cs typeface="Times New Roman"/>
              </a:rPr>
              <a:t>praticati </a:t>
            </a:r>
            <a:r>
              <a:rPr sz="1200" spc="-5" dirty="0">
                <a:latin typeface="Times New Roman"/>
                <a:cs typeface="Times New Roman"/>
              </a:rPr>
              <a:t>quando essi fossero temporaneamente </a:t>
            </a:r>
            <a:r>
              <a:rPr sz="1200" dirty="0">
                <a:latin typeface="Times New Roman"/>
                <a:cs typeface="Times New Roman"/>
              </a:rPr>
              <a:t>non utilizzati </a:t>
            </a:r>
            <a:r>
              <a:rPr sz="1200" spc="-5" dirty="0">
                <a:latin typeface="Times New Roman"/>
                <a:cs typeface="Times New Roman"/>
              </a:rPr>
              <a:t>nel loro lavoro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specializzato.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Nessuna civiltà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sopravvivere al </a:t>
            </a:r>
            <a:r>
              <a:rPr sz="1200" dirty="0">
                <a:latin typeface="Times New Roman"/>
                <a:cs typeface="Times New Roman"/>
              </a:rPr>
              <a:t>mantenimento </a:t>
            </a:r>
            <a:r>
              <a:rPr sz="1200" spc="-5" dirty="0">
                <a:latin typeface="Times New Roman"/>
                <a:cs typeface="Times New Roman"/>
              </a:rPr>
              <a:t>prolungato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classi di </a:t>
            </a:r>
            <a:r>
              <a:rPr sz="1200" spc="-5" dirty="0">
                <a:latin typeface="Times New Roman"/>
                <a:cs typeface="Times New Roman"/>
              </a:rPr>
              <a:t>disoccupati. </a:t>
            </a:r>
            <a:r>
              <a:rPr sz="1200" dirty="0">
                <a:latin typeface="Times New Roman"/>
                <a:cs typeface="Times New Roman"/>
              </a:rPr>
              <a:t>Con il tempo </a:t>
            </a:r>
            <a:r>
              <a:rPr sz="1200" spc="-5" dirty="0">
                <a:latin typeface="Times New Roman"/>
                <a:cs typeface="Times New Roman"/>
              </a:rPr>
              <a:t>anche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2503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717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migliore dei cittadini </a:t>
            </a:r>
            <a:r>
              <a:rPr sz="1200" dirty="0">
                <a:latin typeface="Times New Roman"/>
                <a:cs typeface="Times New Roman"/>
              </a:rPr>
              <a:t>verrà </a:t>
            </a:r>
            <a:r>
              <a:rPr sz="1200" spc="-5" dirty="0">
                <a:latin typeface="Times New Roman"/>
                <a:cs typeface="Times New Roman"/>
              </a:rPr>
              <a:t>stravolto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demoralizzato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accettare il </a:t>
            </a:r>
            <a:r>
              <a:rPr sz="1200" spc="-5" dirty="0">
                <a:latin typeface="Times New Roman"/>
                <a:cs typeface="Times New Roman"/>
              </a:rPr>
              <a:t>mantenimento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del Tesoro  pubblico. 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carità privata diventa </a:t>
            </a:r>
            <a:r>
              <a:rPr sz="1200" dirty="0">
                <a:latin typeface="Times New Roman"/>
                <a:cs typeface="Times New Roman"/>
              </a:rPr>
              <a:t>dannosa </a:t>
            </a:r>
            <a:r>
              <a:rPr sz="1200" spc="-5" dirty="0">
                <a:latin typeface="Times New Roman"/>
                <a:cs typeface="Times New Roman"/>
              </a:rPr>
              <a:t>se praticata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nei confronti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cittadini abili al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lavoro.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(910.6) 81:6.33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tale società </a:t>
            </a:r>
            <a:r>
              <a:rPr sz="1200" spc="-5" dirty="0">
                <a:latin typeface="Times New Roman"/>
                <a:cs typeface="Times New Roman"/>
              </a:rPr>
              <a:t>altamente </a:t>
            </a:r>
            <a:r>
              <a:rPr sz="1200" dirty="0">
                <a:latin typeface="Times New Roman"/>
                <a:cs typeface="Times New Roman"/>
              </a:rPr>
              <a:t>specializzata non </a:t>
            </a:r>
            <a:r>
              <a:rPr sz="1200" spc="-5" dirty="0">
                <a:latin typeface="Times New Roman"/>
                <a:cs typeface="Times New Roman"/>
              </a:rPr>
              <a:t>si adatterà </a:t>
            </a:r>
            <a:r>
              <a:rPr sz="1200" dirty="0">
                <a:latin typeface="Times New Roman"/>
                <a:cs typeface="Times New Roman"/>
              </a:rPr>
              <a:t>facilmente </a:t>
            </a:r>
            <a:r>
              <a:rPr sz="1200" spc="-5" dirty="0">
                <a:latin typeface="Times New Roman"/>
                <a:cs typeface="Times New Roman"/>
              </a:rPr>
              <a:t>alle vecchie </a:t>
            </a:r>
            <a:r>
              <a:rPr sz="1200" dirty="0">
                <a:latin typeface="Times New Roman"/>
                <a:cs typeface="Times New Roman"/>
              </a:rPr>
              <a:t>pratiche comunali e  </a:t>
            </a:r>
            <a:r>
              <a:rPr sz="1200" spc="-5" dirty="0">
                <a:latin typeface="Times New Roman"/>
                <a:cs typeface="Times New Roman"/>
              </a:rPr>
              <a:t>feudali dei </a:t>
            </a:r>
            <a:r>
              <a:rPr sz="1200" dirty="0">
                <a:latin typeface="Times New Roman"/>
                <a:cs typeface="Times New Roman"/>
              </a:rPr>
              <a:t>popoli di una </a:t>
            </a:r>
            <a:r>
              <a:rPr sz="1200" spc="-5" dirty="0">
                <a:latin typeface="Times New Roman"/>
                <a:cs typeface="Times New Roman"/>
              </a:rPr>
              <a:t>volta.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molti servizi comuni </a:t>
            </a:r>
            <a:r>
              <a:rPr sz="1200" spc="-5" dirty="0">
                <a:latin typeface="Times New Roman"/>
                <a:cs typeface="Times New Roman"/>
              </a:rPr>
              <a:t>possono essere utilmente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proficuamente socializzati,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esseri umani </a:t>
            </a:r>
            <a:r>
              <a:rPr sz="1200" dirty="0">
                <a:latin typeface="Times New Roman"/>
                <a:cs typeface="Times New Roman"/>
              </a:rPr>
              <a:t>altamente </a:t>
            </a:r>
            <a:r>
              <a:rPr sz="1200" spc="-5" dirty="0">
                <a:latin typeface="Times New Roman"/>
                <a:cs typeface="Times New Roman"/>
              </a:rPr>
              <a:t>addestrati ed ultraspecializzati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meglio governati </a:t>
            </a:r>
            <a:r>
              <a:rPr sz="1200" dirty="0">
                <a:latin typeface="Times New Roman"/>
                <a:cs typeface="Times New Roman"/>
              </a:rPr>
              <a:t>mediante una </a:t>
            </a:r>
            <a:r>
              <a:rPr sz="1200" spc="-5" dirty="0">
                <a:latin typeface="Times New Roman"/>
                <a:cs typeface="Times New Roman"/>
              </a:rPr>
              <a:t>tecnica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cooperazione </a:t>
            </a:r>
            <a:r>
              <a:rPr sz="1200" dirty="0">
                <a:latin typeface="Times New Roman"/>
                <a:cs typeface="Times New Roman"/>
              </a:rPr>
              <a:t>intelligente.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coordinazione </a:t>
            </a:r>
            <a:r>
              <a:rPr sz="1200" spc="-5" dirty="0">
                <a:latin typeface="Times New Roman"/>
                <a:cs typeface="Times New Roman"/>
              </a:rPr>
              <a:t>modernizzata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regolamentazione fraterna porteranno ad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cooperazione </a:t>
            </a:r>
            <a:r>
              <a:rPr sz="1200" dirty="0">
                <a:latin typeface="Times New Roman"/>
                <a:cs typeface="Times New Roman"/>
              </a:rPr>
              <a:t>più durevole </a:t>
            </a:r>
            <a:r>
              <a:rPr sz="1200" spc="-5" dirty="0">
                <a:latin typeface="Times New Roman"/>
                <a:cs typeface="Times New Roman"/>
              </a:rPr>
              <a:t>rispetto ai vecchi metodi </a:t>
            </a:r>
            <a:r>
              <a:rPr sz="1200" dirty="0">
                <a:latin typeface="Times New Roman"/>
                <a:cs typeface="Times New Roman"/>
              </a:rPr>
              <a:t>più primitivi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comunismo o </a:t>
            </a:r>
            <a:r>
              <a:rPr sz="1200" spc="-5" dirty="0">
                <a:latin typeface="Times New Roman"/>
                <a:cs typeface="Times New Roman"/>
              </a:rPr>
              <a:t>d’istituzioni regolamentatrici  dittatoriali basate </a:t>
            </a:r>
            <a:r>
              <a:rPr sz="1200" dirty="0">
                <a:latin typeface="Times New Roman"/>
                <a:cs typeface="Times New Roman"/>
              </a:rPr>
              <a:t>sulla forza.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695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(910.7) 81:6.34 </a:t>
            </a:r>
            <a:r>
              <a:rPr sz="1200" dirty="0">
                <a:latin typeface="Times New Roman"/>
                <a:cs typeface="Times New Roman"/>
              </a:rPr>
              <a:t>12. </a:t>
            </a:r>
            <a:r>
              <a:rPr sz="1200" i="1" spc="-5" dirty="0">
                <a:latin typeface="Times New Roman"/>
                <a:cs typeface="Times New Roman"/>
              </a:rPr>
              <a:t>La disponibilità </a:t>
            </a:r>
            <a:r>
              <a:rPr sz="1200" i="1" dirty="0">
                <a:latin typeface="Times New Roman"/>
                <a:cs typeface="Times New Roman"/>
              </a:rPr>
              <a:t>a </a:t>
            </a:r>
            <a:r>
              <a:rPr sz="1200" i="1" spc="-5" dirty="0">
                <a:latin typeface="Times New Roman"/>
                <a:cs typeface="Times New Roman"/>
              </a:rPr>
              <a:t>cooperare.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grandi ostacoli al progresso </a:t>
            </a:r>
            <a:r>
              <a:rPr sz="1200" dirty="0">
                <a:latin typeface="Times New Roman"/>
                <a:cs typeface="Times New Roman"/>
              </a:rPr>
              <a:t>della società umana è il </a:t>
            </a:r>
            <a:r>
              <a:rPr sz="1200" spc="-5" dirty="0">
                <a:latin typeface="Times New Roman"/>
                <a:cs typeface="Times New Roman"/>
              </a:rPr>
              <a:t>conflitto 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interessi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benessere dei gruppi umani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e più socializzati da 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gruppi meno  numerosi </a:t>
            </a:r>
            <a:r>
              <a:rPr sz="1200" dirty="0">
                <a:latin typeface="Times New Roman"/>
                <a:cs typeface="Times New Roman"/>
              </a:rPr>
              <a:t>di oppositori </a:t>
            </a:r>
            <a:r>
              <a:rPr sz="1200" spc="-5" dirty="0">
                <a:latin typeface="Times New Roman"/>
                <a:cs typeface="Times New Roman"/>
              </a:rPr>
              <a:t>asociali dall’altra, senza contare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singoli </a:t>
            </a:r>
            <a:r>
              <a:rPr sz="1200" dirty="0">
                <a:latin typeface="Times New Roman"/>
                <a:cs typeface="Times New Roman"/>
              </a:rPr>
              <a:t>individui di </a:t>
            </a:r>
            <a:r>
              <a:rPr sz="1200" spc="-5" dirty="0">
                <a:latin typeface="Times New Roman"/>
                <a:cs typeface="Times New Roman"/>
              </a:rPr>
              <a:t>mentalità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antisociale.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41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(910.8) 81:6.35 </a:t>
            </a:r>
            <a:r>
              <a:rPr sz="1200" spc="-5" dirty="0">
                <a:latin typeface="Times New Roman"/>
                <a:cs typeface="Times New Roman"/>
              </a:rPr>
              <a:t>Nessuna civiltà </a:t>
            </a:r>
            <a:r>
              <a:rPr sz="1200" dirty="0">
                <a:latin typeface="Times New Roman"/>
                <a:cs typeface="Times New Roman"/>
              </a:rPr>
              <a:t>nazionale dura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a 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metodi educativi </a:t>
            </a:r>
            <a:r>
              <a:rPr sz="1200" dirty="0">
                <a:latin typeface="Times New Roman"/>
                <a:cs typeface="Times New Roman"/>
              </a:rPr>
              <a:t>ed i suoi </a:t>
            </a:r>
            <a:r>
              <a:rPr sz="1200" spc="-5" dirty="0">
                <a:latin typeface="Times New Roman"/>
                <a:cs typeface="Times New Roman"/>
              </a:rPr>
              <a:t>ideali religiosi </a:t>
            </a:r>
            <a:r>
              <a:rPr sz="1200" dirty="0">
                <a:latin typeface="Times New Roman"/>
                <a:cs typeface="Times New Roman"/>
              </a:rPr>
              <a:t>non  ispirino un </a:t>
            </a:r>
            <a:r>
              <a:rPr sz="1200" spc="-5" dirty="0">
                <a:latin typeface="Times New Roman"/>
                <a:cs typeface="Times New Roman"/>
              </a:rPr>
              <a:t>patriottismo intelligente </a:t>
            </a:r>
            <a:r>
              <a:rPr sz="1200" dirty="0">
                <a:latin typeface="Times New Roman"/>
                <a:cs typeface="Times New Roman"/>
              </a:rPr>
              <a:t>e una devozione nazionale di tipo elevato. Senza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patriottismo  intelligente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solidarietà culturale, </a:t>
            </a:r>
            <a:r>
              <a:rPr sz="1200" dirty="0">
                <a:latin typeface="Times New Roman"/>
                <a:cs typeface="Times New Roman"/>
              </a:rPr>
              <a:t>tutte le nazioni tendono a </a:t>
            </a:r>
            <a:r>
              <a:rPr sz="1200" spc="-5" dirty="0">
                <a:latin typeface="Times New Roman"/>
                <a:cs typeface="Times New Roman"/>
              </a:rPr>
              <a:t>disgregarsi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gelosie </a:t>
            </a:r>
            <a:r>
              <a:rPr sz="1200" dirty="0">
                <a:latin typeface="Times New Roman"/>
                <a:cs typeface="Times New Roman"/>
              </a:rPr>
              <a:t>provinciali e </a:t>
            </a:r>
            <a:r>
              <a:rPr sz="1200" spc="-5" dirty="0">
                <a:latin typeface="Times New Roman"/>
                <a:cs typeface="Times New Roman"/>
              </a:rPr>
              <a:t>degli  egoismi 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01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(911.1) 81:6.36 </a:t>
            </a:r>
            <a:r>
              <a:rPr sz="1200" spc="-5" dirty="0">
                <a:latin typeface="Times New Roman"/>
                <a:cs typeface="Times New Roman"/>
              </a:rPr>
              <a:t>Per mantenere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civiltà mondiale bisogna che gli esseri umani imparino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insieme in </a:t>
            </a:r>
            <a:r>
              <a:rPr sz="1200" spc="-5" dirty="0">
                <a:latin typeface="Times New Roman"/>
                <a:cs typeface="Times New Roman"/>
              </a:rPr>
              <a:t>pace ed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fraternità. </a:t>
            </a:r>
            <a:r>
              <a:rPr sz="1200" dirty="0">
                <a:latin typeface="Times New Roman"/>
                <a:cs typeface="Times New Roman"/>
              </a:rPr>
              <a:t>Senza coordinazione </a:t>
            </a:r>
            <a:r>
              <a:rPr sz="1200" spc="-5" dirty="0">
                <a:latin typeface="Times New Roman"/>
                <a:cs typeface="Times New Roman"/>
              </a:rPr>
              <a:t>efficace,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industriale è </a:t>
            </a:r>
            <a:r>
              <a:rPr sz="1200" spc="-5" dirty="0">
                <a:latin typeface="Times New Roman"/>
                <a:cs typeface="Times New Roman"/>
              </a:rPr>
              <a:t>minacciata dai pericoli dell’ultraspecializzazione:  </a:t>
            </a:r>
            <a:r>
              <a:rPr sz="1200" dirty="0">
                <a:latin typeface="Times New Roman"/>
                <a:cs typeface="Times New Roman"/>
              </a:rPr>
              <a:t>monotonia, </a:t>
            </a:r>
            <a:r>
              <a:rPr sz="1200" spc="-5" dirty="0">
                <a:latin typeface="Times New Roman"/>
                <a:cs typeface="Times New Roman"/>
              </a:rPr>
              <a:t>grettezza </a:t>
            </a:r>
            <a:r>
              <a:rPr sz="1200" dirty="0">
                <a:latin typeface="Times New Roman"/>
                <a:cs typeface="Times New Roman"/>
              </a:rPr>
              <a:t>e tendenza </a:t>
            </a:r>
            <a:r>
              <a:rPr sz="1200" spc="-5" dirty="0">
                <a:latin typeface="Times New Roman"/>
                <a:cs typeface="Times New Roman"/>
              </a:rPr>
              <a:t>ad ingenerare </a:t>
            </a:r>
            <a:r>
              <a:rPr sz="1200" dirty="0">
                <a:latin typeface="Times New Roman"/>
                <a:cs typeface="Times New Roman"/>
              </a:rPr>
              <a:t>sfiducia e</a:t>
            </a:r>
            <a:r>
              <a:rPr sz="1200" spc="-5" dirty="0">
                <a:latin typeface="Times New Roman"/>
                <a:cs typeface="Times New Roman"/>
              </a:rPr>
              <a:t> gelosia.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38490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2654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(673.2) 59:1.2 </a:t>
            </a:r>
            <a:r>
              <a:rPr sz="1200" i="1" dirty="0">
                <a:latin typeface="Times New Roman"/>
                <a:cs typeface="Times New Roman"/>
              </a:rPr>
              <a:t>400.000.000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marina, sia vegetale che animale,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abbastanza ben </a:t>
            </a:r>
            <a:r>
              <a:rPr sz="1200" dirty="0">
                <a:latin typeface="Times New Roman"/>
                <a:cs typeface="Times New Roman"/>
              </a:rPr>
              <a:t>distribuita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tutto il mondo.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clima  planetario si riscalda leggermente </a:t>
            </a:r>
            <a:r>
              <a:rPr sz="1200" dirty="0">
                <a:latin typeface="Times New Roman"/>
                <a:cs typeface="Times New Roman"/>
              </a:rPr>
              <a:t>e diviene più uniforme. </a:t>
            </a:r>
            <a:r>
              <a:rPr sz="1200" spc="-5" dirty="0">
                <a:latin typeface="Times New Roman"/>
                <a:cs typeface="Times New Roman"/>
              </a:rPr>
              <a:t>Avviene </a:t>
            </a:r>
            <a:r>
              <a:rPr sz="1200" dirty="0">
                <a:latin typeface="Times New Roman"/>
                <a:cs typeface="Times New Roman"/>
              </a:rPr>
              <a:t>un’inondazione </a:t>
            </a:r>
            <a:r>
              <a:rPr sz="1200" spc="-5" dirty="0">
                <a:latin typeface="Times New Roman"/>
                <a:cs typeface="Times New Roman"/>
              </a:rPr>
              <a:t>generale delle </a:t>
            </a:r>
            <a:r>
              <a:rPr sz="1200" dirty="0">
                <a:latin typeface="Times New Roman"/>
                <a:cs typeface="Times New Roman"/>
              </a:rPr>
              <a:t>rive </a:t>
            </a:r>
            <a:r>
              <a:rPr sz="1200" spc="-5" dirty="0">
                <a:latin typeface="Times New Roman"/>
                <a:cs typeface="Times New Roman"/>
              </a:rPr>
              <a:t>dei vari </a:t>
            </a:r>
            <a:r>
              <a:rPr sz="1200" dirty="0">
                <a:latin typeface="Times New Roman"/>
                <a:cs typeface="Times New Roman"/>
              </a:rPr>
              <a:t>continenti, in  </a:t>
            </a:r>
            <a:r>
              <a:rPr sz="1200" spc="-5" dirty="0">
                <a:latin typeface="Times New Roman"/>
                <a:cs typeface="Times New Roman"/>
              </a:rPr>
              <a:t>particolare dell’America del Nord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Sud. Appaiono nuovi </a:t>
            </a:r>
            <a:r>
              <a:rPr sz="1200" spc="-5" dirty="0">
                <a:latin typeface="Times New Roman"/>
                <a:cs typeface="Times New Roman"/>
              </a:rPr>
              <a:t>oceani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masse d’acqua </a:t>
            </a:r>
            <a:r>
              <a:rPr sz="1200" dirty="0">
                <a:latin typeface="Times New Roman"/>
                <a:cs typeface="Times New Roman"/>
              </a:rPr>
              <a:t>più antiche </a:t>
            </a:r>
            <a:r>
              <a:rPr sz="1200" spc="-5" dirty="0">
                <a:latin typeface="Times New Roman"/>
                <a:cs typeface="Times New Roman"/>
              </a:rPr>
              <a:t>s’ingrandiscono  considerevolmente.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706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(673.3) 59:1.3 </a:t>
            </a:r>
            <a:r>
              <a:rPr sz="1200" spc="-5" dirty="0">
                <a:latin typeface="Times New Roman"/>
                <a:cs typeface="Times New Roman"/>
              </a:rPr>
              <a:t>Ora, per </a:t>
            </a:r>
            <a:r>
              <a:rPr sz="1200" dirty="0">
                <a:latin typeface="Times New Roman"/>
                <a:cs typeface="Times New Roman"/>
              </a:rPr>
              <a:t>la prima volta, la </a:t>
            </a:r>
            <a:r>
              <a:rPr sz="1200" spc="-5" dirty="0">
                <a:latin typeface="Times New Roman"/>
                <a:cs typeface="Times New Roman"/>
              </a:rPr>
              <a:t>vegetazione si arrampica </a:t>
            </a:r>
            <a:r>
              <a:rPr sz="1200" dirty="0">
                <a:latin typeface="Times New Roman"/>
                <a:cs typeface="Times New Roman"/>
              </a:rPr>
              <a:t>lentamente sulla </a:t>
            </a:r>
            <a:r>
              <a:rPr sz="1200" spc="-5" dirty="0">
                <a:latin typeface="Times New Roman"/>
                <a:cs typeface="Times New Roman"/>
              </a:rPr>
              <a:t>terraferma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subito notevoli </a:t>
            </a:r>
            <a:r>
              <a:rPr sz="1200" spc="-5" dirty="0">
                <a:latin typeface="Times New Roman"/>
                <a:cs typeface="Times New Roman"/>
              </a:rPr>
              <a:t>progressi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adattamento ad </a:t>
            </a:r>
            <a:r>
              <a:rPr sz="1200" dirty="0">
                <a:latin typeface="Times New Roman"/>
                <a:cs typeface="Times New Roman"/>
              </a:rPr>
              <a:t>un habitat non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marino.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(673.4) 59:1.4 </a:t>
            </a:r>
            <a:r>
              <a:rPr sz="1200" spc="-5" dirty="0">
                <a:latin typeface="Times New Roman"/>
                <a:cs typeface="Times New Roman"/>
              </a:rPr>
              <a:t>Improvvisamente, </a:t>
            </a:r>
            <a:r>
              <a:rPr sz="1200" dirty="0">
                <a:latin typeface="Times New Roman"/>
                <a:cs typeface="Times New Roman"/>
              </a:rPr>
              <a:t>e senza </a:t>
            </a:r>
            <a:r>
              <a:rPr sz="1200" spc="-5" dirty="0">
                <a:latin typeface="Times New Roman"/>
                <a:cs typeface="Times New Roman"/>
              </a:rPr>
              <a:t>gradazione ancestrale, fanno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apparizione i </a:t>
            </a:r>
            <a:r>
              <a:rPr sz="1200" spc="-5" dirty="0">
                <a:latin typeface="Times New Roman"/>
                <a:cs typeface="Times New Roman"/>
              </a:rPr>
              <a:t>primi </a:t>
            </a:r>
            <a:r>
              <a:rPr sz="1200" dirty="0">
                <a:latin typeface="Times New Roman"/>
                <a:cs typeface="Times New Roman"/>
              </a:rPr>
              <a:t>animali </a:t>
            </a:r>
            <a:r>
              <a:rPr sz="1200" spc="-5" dirty="0">
                <a:latin typeface="Times New Roman"/>
                <a:cs typeface="Times New Roman"/>
              </a:rPr>
              <a:t>multicellulari. </a:t>
            </a:r>
            <a:r>
              <a:rPr sz="1200" dirty="0">
                <a:latin typeface="Times New Roman"/>
                <a:cs typeface="Times New Roman"/>
              </a:rPr>
              <a:t>Si sono </a:t>
            </a:r>
            <a:r>
              <a:rPr sz="1200" spc="-5" dirty="0">
                <a:latin typeface="Times New Roman"/>
                <a:cs typeface="Times New Roman"/>
              </a:rPr>
              <a:t>evoluti </a:t>
            </a:r>
            <a:r>
              <a:rPr sz="1200" dirty="0">
                <a:latin typeface="Times New Roman"/>
                <a:cs typeface="Times New Roman"/>
              </a:rPr>
              <a:t>i  trilobiti e </a:t>
            </a:r>
            <a:r>
              <a:rPr sz="1200" spc="-5" dirty="0">
                <a:latin typeface="Times New Roman"/>
                <a:cs typeface="Times New Roman"/>
              </a:rPr>
              <a:t>per intere </a:t>
            </a:r>
            <a:r>
              <a:rPr sz="1200" dirty="0">
                <a:latin typeface="Times New Roman"/>
                <a:cs typeface="Times New Roman"/>
              </a:rPr>
              <a:t>epoche </a:t>
            </a:r>
            <a:r>
              <a:rPr sz="1200" spc="-5" dirty="0">
                <a:latin typeface="Times New Roman"/>
                <a:cs typeface="Times New Roman"/>
              </a:rPr>
              <a:t>essi dominano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mari. Dal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5" dirty="0">
                <a:latin typeface="Times New Roman"/>
                <a:cs typeface="Times New Roman"/>
              </a:rPr>
              <a:t>vista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marina 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l’era dei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trilobiti.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248920">
              <a:lnSpc>
                <a:spcPct val="955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(673.5) 59:1.5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periodo 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dell’America del Nord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dell’Europa emerse dal mare.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crosta terrestre era  temporaneamente </a:t>
            </a:r>
            <a:r>
              <a:rPr sz="1200" dirty="0">
                <a:latin typeface="Times New Roman"/>
                <a:cs typeface="Times New Roman"/>
              </a:rPr>
              <a:t>stabilizzata; </a:t>
            </a:r>
            <a:r>
              <a:rPr sz="1200" spc="-5" dirty="0">
                <a:latin typeface="Times New Roman"/>
                <a:cs typeface="Times New Roman"/>
              </a:rPr>
              <a:t>delle montagne, </a:t>
            </a:r>
            <a:r>
              <a:rPr sz="1200" dirty="0">
                <a:latin typeface="Times New Roman"/>
                <a:cs typeface="Times New Roman"/>
              </a:rPr>
              <a:t>o piuttosto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elevazioni di </a:t>
            </a:r>
            <a:r>
              <a:rPr sz="1200" spc="-5" dirty="0">
                <a:latin typeface="Times New Roman"/>
                <a:cs typeface="Times New Roman"/>
              </a:rPr>
              <a:t>terre, sorsero lungo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coste dell’Atlantico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Pacifico, nelle Antille </a:t>
            </a:r>
            <a:r>
              <a:rPr sz="1200" dirty="0">
                <a:latin typeface="Times New Roman"/>
                <a:cs typeface="Times New Roman"/>
              </a:rPr>
              <a:t>e nel </a:t>
            </a:r>
            <a:r>
              <a:rPr sz="1200" spc="-5" dirty="0">
                <a:latin typeface="Times New Roman"/>
                <a:cs typeface="Times New Roman"/>
              </a:rPr>
              <a:t>sud dell’Europa.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regione dei Caraibi si era </a:t>
            </a:r>
            <a:r>
              <a:rPr sz="1200" dirty="0">
                <a:latin typeface="Times New Roman"/>
                <a:cs typeface="Times New Roman"/>
              </a:rPr>
              <a:t>notevolmente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innalzata.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1822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(673.6) 59:1.6 </a:t>
            </a:r>
            <a:r>
              <a:rPr sz="1200" i="1" dirty="0">
                <a:latin typeface="Times New Roman"/>
                <a:cs typeface="Times New Roman"/>
              </a:rPr>
              <a:t>390.000.000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terre erano ancora elevate.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parti </a:t>
            </a:r>
            <a:r>
              <a:rPr sz="1200" spc="-5" dirty="0">
                <a:latin typeface="Times New Roman"/>
                <a:cs typeface="Times New Roman"/>
              </a:rPr>
              <a:t>dell’America </a:t>
            </a:r>
            <a:r>
              <a:rPr sz="1200" dirty="0">
                <a:latin typeface="Times New Roman"/>
                <a:cs typeface="Times New Roman"/>
              </a:rPr>
              <a:t>orientale </a:t>
            </a:r>
            <a:r>
              <a:rPr sz="1200" spc="-5" dirty="0">
                <a:latin typeface="Times New Roman"/>
                <a:cs typeface="Times New Roman"/>
              </a:rPr>
              <a:t>ed occidentale </a:t>
            </a:r>
            <a:r>
              <a:rPr sz="1200" dirty="0">
                <a:latin typeface="Times New Roman"/>
                <a:cs typeface="Times New Roman"/>
              </a:rPr>
              <a:t>e dell’Europa  </a:t>
            </a:r>
            <a:r>
              <a:rPr sz="1200" spc="-5" dirty="0">
                <a:latin typeface="Times New Roman"/>
                <a:cs typeface="Times New Roman"/>
              </a:rPr>
              <a:t>occidentale si </a:t>
            </a:r>
            <a:r>
              <a:rPr sz="1200" dirty="0">
                <a:latin typeface="Times New Roman"/>
                <a:cs typeface="Times New Roman"/>
              </a:rPr>
              <a:t>possono trovare </a:t>
            </a:r>
            <a:r>
              <a:rPr sz="1200" spc="-5" dirty="0">
                <a:latin typeface="Times New Roman"/>
                <a:cs typeface="Times New Roman"/>
              </a:rPr>
              <a:t>gli strati rocciosi depositati durante quest’epoca,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le più antiche </a:t>
            </a:r>
            <a:r>
              <a:rPr sz="1200" spc="-5" dirty="0">
                <a:latin typeface="Times New Roman"/>
                <a:cs typeface="Times New Roman"/>
              </a:rPr>
              <a:t>rocce contenenti </a:t>
            </a:r>
            <a:r>
              <a:rPr sz="1200" dirty="0">
                <a:latin typeface="Times New Roman"/>
                <a:cs typeface="Times New Roman"/>
              </a:rPr>
              <a:t>fossili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101600" marR="29146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trilobiti. </a:t>
            </a:r>
            <a:r>
              <a:rPr sz="1200" spc="-5" dirty="0">
                <a:latin typeface="Times New Roman"/>
                <a:cs typeface="Times New Roman"/>
              </a:rPr>
              <a:t>C’erano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lunghi bracci </a:t>
            </a:r>
            <a:r>
              <a:rPr sz="1200" dirty="0">
                <a:latin typeface="Times New Roman"/>
                <a:cs typeface="Times New Roman"/>
              </a:rPr>
              <a:t>di mare che </a:t>
            </a:r>
            <a:r>
              <a:rPr sz="1200" spc="-5" dirty="0">
                <a:latin typeface="Times New Roman"/>
                <a:cs typeface="Times New Roman"/>
              </a:rPr>
              <a:t>s’incuneavano </a:t>
            </a:r>
            <a:r>
              <a:rPr sz="1200" dirty="0">
                <a:latin typeface="Times New Roman"/>
                <a:cs typeface="Times New Roman"/>
              </a:rPr>
              <a:t>all’interno </a:t>
            </a:r>
            <a:r>
              <a:rPr sz="1200" spc="-5" dirty="0">
                <a:latin typeface="Times New Roman"/>
                <a:cs typeface="Times New Roman"/>
              </a:rPr>
              <a:t>delle masse continentali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si depositarono </a:t>
            </a:r>
            <a:r>
              <a:rPr sz="1200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rocce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fossilifere.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482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(673.7) 59:1.7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capo ad </a:t>
            </a:r>
            <a:r>
              <a:rPr sz="1200" dirty="0">
                <a:latin typeface="Times New Roman"/>
                <a:cs typeface="Times New Roman"/>
              </a:rPr>
              <a:t>alcuni milioni di anni </a:t>
            </a:r>
            <a:r>
              <a:rPr sz="1200" spc="-5" dirty="0">
                <a:latin typeface="Times New Roman"/>
                <a:cs typeface="Times New Roman"/>
              </a:rPr>
              <a:t>l’Oceano Pacifico cominciò </a:t>
            </a:r>
            <a:r>
              <a:rPr sz="1200" dirty="0">
                <a:latin typeface="Times New Roman"/>
                <a:cs typeface="Times New Roman"/>
              </a:rPr>
              <a:t>ad invadere i </a:t>
            </a:r>
            <a:r>
              <a:rPr sz="1200" spc="-5" dirty="0">
                <a:latin typeface="Times New Roman"/>
                <a:cs typeface="Times New Roman"/>
              </a:rPr>
              <a:t>continenti americani.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sommersione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terre fu </a:t>
            </a:r>
            <a:r>
              <a:rPr sz="1200" dirty="0">
                <a:latin typeface="Times New Roman"/>
                <a:cs typeface="Times New Roman"/>
              </a:rPr>
              <a:t>principalmente dovuta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aggiustamento della </a:t>
            </a:r>
            <a:r>
              <a:rPr sz="1200" spc="-5" dirty="0">
                <a:latin typeface="Times New Roman"/>
                <a:cs typeface="Times New Roman"/>
              </a:rPr>
              <a:t>crosta terrestre,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l’espansione </a:t>
            </a:r>
            <a:r>
              <a:rPr sz="1200" dirty="0">
                <a:latin typeface="Times New Roman"/>
                <a:cs typeface="Times New Roman"/>
              </a:rPr>
              <a:t>laterale </a:t>
            </a:r>
            <a:r>
              <a:rPr sz="1200" spc="-5" dirty="0">
                <a:latin typeface="Times New Roman"/>
                <a:cs typeface="Times New Roman"/>
              </a:rPr>
              <a:t>delle terre, </a:t>
            </a:r>
            <a:r>
              <a:rPr sz="1200" dirty="0">
                <a:latin typeface="Times New Roman"/>
                <a:cs typeface="Times New Roman"/>
              </a:rPr>
              <a:t>o scorrimento  </a:t>
            </a:r>
            <a:r>
              <a:rPr sz="1200" spc="-5" dirty="0">
                <a:latin typeface="Times New Roman"/>
                <a:cs typeface="Times New Roman"/>
              </a:rPr>
              <a:t>continentale, </a:t>
            </a:r>
            <a:r>
              <a:rPr sz="1200" dirty="0">
                <a:latin typeface="Times New Roman"/>
                <a:cs typeface="Times New Roman"/>
              </a:rPr>
              <a:t>ne fosse </a:t>
            </a:r>
            <a:r>
              <a:rPr sz="1200" spc="-5" dirty="0">
                <a:latin typeface="Times New Roman"/>
                <a:cs typeface="Times New Roman"/>
              </a:rPr>
              <a:t>anch’essa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7837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(911.2) 81:6.37 </a:t>
            </a:r>
            <a:r>
              <a:rPr sz="1200" dirty="0">
                <a:latin typeface="Times New Roman"/>
                <a:cs typeface="Times New Roman"/>
              </a:rPr>
              <a:t>13. </a:t>
            </a:r>
            <a:r>
              <a:rPr sz="1200" i="1" dirty="0">
                <a:latin typeface="Times New Roman"/>
                <a:cs typeface="Times New Roman"/>
              </a:rPr>
              <a:t>Guida </a:t>
            </a:r>
            <a:r>
              <a:rPr sz="1200" i="1" spc="-5" dirty="0">
                <a:latin typeface="Times New Roman"/>
                <a:cs typeface="Times New Roman"/>
              </a:rPr>
              <a:t>efficace </a:t>
            </a:r>
            <a:r>
              <a:rPr sz="1200" i="1" dirty="0">
                <a:latin typeface="Times New Roman"/>
                <a:cs typeface="Times New Roman"/>
              </a:rPr>
              <a:t>e saggia.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dipende in </a:t>
            </a:r>
            <a:r>
              <a:rPr sz="1200" spc="-5" dirty="0">
                <a:latin typeface="Times New Roman"/>
                <a:cs typeface="Times New Roman"/>
              </a:rPr>
              <a:t>grande, </a:t>
            </a:r>
            <a:r>
              <a:rPr sz="1200" dirty="0">
                <a:latin typeface="Times New Roman"/>
                <a:cs typeface="Times New Roman"/>
              </a:rPr>
              <a:t>grandissima </a:t>
            </a:r>
            <a:r>
              <a:rPr sz="1200" spc="-5" dirty="0">
                <a:latin typeface="Times New Roman"/>
                <a:cs typeface="Times New Roman"/>
              </a:rPr>
              <a:t>misura, </a:t>
            </a:r>
            <a:r>
              <a:rPr sz="1200" dirty="0">
                <a:latin typeface="Times New Roman"/>
                <a:cs typeface="Times New Roman"/>
              </a:rPr>
              <a:t>da uno spirito di </a:t>
            </a:r>
            <a:r>
              <a:rPr sz="1200" spc="-5" dirty="0">
                <a:latin typeface="Times New Roman"/>
                <a:cs typeface="Times New Roman"/>
              </a:rPr>
              <a:t>squadra  entusiastico ed efficace. Dieci </a:t>
            </a:r>
            <a:r>
              <a:rPr sz="1200" dirty="0">
                <a:latin typeface="Times New Roman"/>
                <a:cs typeface="Times New Roman"/>
              </a:rPr>
              <a:t>uomini non </a:t>
            </a:r>
            <a:r>
              <a:rPr sz="1200" spc="-5" dirty="0">
                <a:latin typeface="Times New Roman"/>
                <a:cs typeface="Times New Roman"/>
              </a:rPr>
              <a:t>valgono </a:t>
            </a:r>
            <a:r>
              <a:rPr sz="1200" dirty="0">
                <a:latin typeface="Times New Roman"/>
                <a:cs typeface="Times New Roman"/>
              </a:rPr>
              <a:t>più di uno </a:t>
            </a:r>
            <a:r>
              <a:rPr sz="1200" spc="-5" dirty="0">
                <a:latin typeface="Times New Roman"/>
                <a:cs typeface="Times New Roman"/>
              </a:rPr>
              <a:t>per sollevare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fardello </a:t>
            </a:r>
            <a:r>
              <a:rPr sz="1200" dirty="0">
                <a:latin typeface="Times New Roman"/>
                <a:cs typeface="Times New Roman"/>
              </a:rPr>
              <a:t>pesante, a 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lo  </a:t>
            </a:r>
            <a:r>
              <a:rPr sz="1200" spc="-5" dirty="0">
                <a:latin typeface="Times New Roman"/>
                <a:cs typeface="Times New Roman"/>
              </a:rPr>
              <a:t>sollevino </a:t>
            </a:r>
            <a:r>
              <a:rPr sz="1200" dirty="0">
                <a:latin typeface="Times New Roman"/>
                <a:cs typeface="Times New Roman"/>
              </a:rPr>
              <a:t>insieme — tutti </a:t>
            </a:r>
            <a:r>
              <a:rPr sz="1200" spc="-5" dirty="0">
                <a:latin typeface="Times New Roman"/>
                <a:cs typeface="Times New Roman"/>
              </a:rPr>
              <a:t>nello stesso </a:t>
            </a:r>
            <a:r>
              <a:rPr sz="1200" dirty="0">
                <a:latin typeface="Times New Roman"/>
                <a:cs typeface="Times New Roman"/>
              </a:rPr>
              <a:t>momento. E </a:t>
            </a:r>
            <a:r>
              <a:rPr sz="1200" spc="-5" dirty="0">
                <a:latin typeface="Times New Roman"/>
                <a:cs typeface="Times New Roman"/>
              </a:rPr>
              <a:t>questo 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squadra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questa cooperazione sociale </a:t>
            </a:r>
            <a:r>
              <a:rPr sz="1200" dirty="0">
                <a:latin typeface="Times New Roman"/>
                <a:cs typeface="Times New Roman"/>
              </a:rPr>
              <a:t>—  dipende </a:t>
            </a:r>
            <a:r>
              <a:rPr sz="1200" spc="-5" dirty="0">
                <a:latin typeface="Times New Roman"/>
                <a:cs typeface="Times New Roman"/>
              </a:rPr>
              <a:t>dalla guida.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civiltà </a:t>
            </a:r>
            <a:r>
              <a:rPr sz="1200" spc="-5" dirty="0">
                <a:latin typeface="Times New Roman"/>
                <a:cs typeface="Times New Roman"/>
              </a:rPr>
              <a:t>culturali del passato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presente </a:t>
            </a:r>
            <a:r>
              <a:rPr sz="1200" dirty="0">
                <a:latin typeface="Times New Roman"/>
                <a:cs typeface="Times New Roman"/>
              </a:rPr>
              <a:t>sono state </a:t>
            </a:r>
            <a:r>
              <a:rPr sz="1200" spc="-5" dirty="0">
                <a:latin typeface="Times New Roman"/>
                <a:cs typeface="Times New Roman"/>
              </a:rPr>
              <a:t>basate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cooperazione intelligente  dei cittadini con capi saggi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progressivi;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quando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non </a:t>
            </a:r>
            <a:r>
              <a:rPr sz="1200" spc="-5" dirty="0">
                <a:latin typeface="Times New Roman"/>
                <a:cs typeface="Times New Roman"/>
              </a:rPr>
              <a:t>si evolveranno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 continuerà </a:t>
            </a:r>
            <a:r>
              <a:rPr sz="1200" dirty="0">
                <a:latin typeface="Times New Roman"/>
                <a:cs typeface="Times New Roman"/>
              </a:rPr>
              <a:t>a dipendere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guida saggia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vigorosa.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70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(911.3) 81:6.38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superiori </a:t>
            </a:r>
            <a:r>
              <a:rPr sz="1200" spc="-5" dirty="0">
                <a:latin typeface="Times New Roman"/>
                <a:cs typeface="Times New Roman"/>
              </a:rPr>
              <a:t>nascono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sagace correlazione tra </a:t>
            </a:r>
            <a:r>
              <a:rPr sz="1200" dirty="0">
                <a:latin typeface="Times New Roman"/>
                <a:cs typeface="Times New Roman"/>
              </a:rPr>
              <a:t>ricchezza </a:t>
            </a:r>
            <a:r>
              <a:rPr sz="1200" spc="-5" dirty="0">
                <a:latin typeface="Times New Roman"/>
                <a:cs typeface="Times New Roman"/>
              </a:rPr>
              <a:t>materiale, elevatezza intellettuale,  valore morale, abilità </a:t>
            </a:r>
            <a:r>
              <a:rPr sz="1200" dirty="0">
                <a:latin typeface="Times New Roman"/>
                <a:cs typeface="Times New Roman"/>
              </a:rPr>
              <a:t>sociale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intuizione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47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(911.4) 81:6.39 </a:t>
            </a:r>
            <a:r>
              <a:rPr sz="1200" dirty="0">
                <a:latin typeface="Times New Roman"/>
                <a:cs typeface="Times New Roman"/>
              </a:rPr>
              <a:t>14. </a:t>
            </a:r>
            <a:r>
              <a:rPr sz="1200" i="1" spc="-5" dirty="0">
                <a:latin typeface="Times New Roman"/>
                <a:cs typeface="Times New Roman"/>
              </a:rPr>
              <a:t>Mutamenti </a:t>
            </a:r>
            <a:r>
              <a:rPr sz="1200" i="1" dirty="0">
                <a:latin typeface="Times New Roman"/>
                <a:cs typeface="Times New Roman"/>
              </a:rPr>
              <a:t>sociali.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non è un’istituzione divina; è </a:t>
            </a:r>
            <a:r>
              <a:rPr sz="1200" spc="-1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di evoluzione </a:t>
            </a:r>
            <a:r>
              <a:rPr sz="1200" spc="-5" dirty="0">
                <a:latin typeface="Times New Roman"/>
                <a:cs typeface="Times New Roman"/>
              </a:rPr>
              <a:t>progressiva;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in evoluzione è </a:t>
            </a:r>
            <a:r>
              <a:rPr sz="1200" spc="-5" dirty="0">
                <a:latin typeface="Times New Roman"/>
                <a:cs typeface="Times New Roman"/>
              </a:rPr>
              <a:t>sempre ritardata </a:t>
            </a:r>
            <a:r>
              <a:rPr sz="1200" dirty="0">
                <a:latin typeface="Times New Roman"/>
                <a:cs typeface="Times New Roman"/>
              </a:rPr>
              <a:t>quando i suoi </a:t>
            </a:r>
            <a:r>
              <a:rPr sz="1200" spc="-5" dirty="0">
                <a:latin typeface="Times New Roman"/>
                <a:cs typeface="Times New Roman"/>
              </a:rPr>
              <a:t>capi sono </a:t>
            </a:r>
            <a:r>
              <a:rPr sz="1200" dirty="0">
                <a:latin typeface="Times New Roman"/>
                <a:cs typeface="Times New Roman"/>
              </a:rPr>
              <a:t>lenti ad </a:t>
            </a:r>
            <a:r>
              <a:rPr sz="1200" spc="-5" dirty="0">
                <a:latin typeface="Times New Roman"/>
                <a:cs typeface="Times New Roman"/>
              </a:rPr>
              <a:t>effettuare quei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cambiamenti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nell’organizzazione sociale che sono </a:t>
            </a:r>
            <a:r>
              <a:rPr sz="1200" dirty="0">
                <a:latin typeface="Times New Roman"/>
                <a:cs typeface="Times New Roman"/>
              </a:rPr>
              <a:t>essenziali per </a:t>
            </a:r>
            <a:r>
              <a:rPr sz="1200" spc="-5" dirty="0">
                <a:latin typeface="Times New Roman"/>
                <a:cs typeface="Times New Roman"/>
              </a:rPr>
              <a:t>tenere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sviluppi </a:t>
            </a:r>
            <a:r>
              <a:rPr sz="1200" spc="-5" dirty="0">
                <a:latin typeface="Times New Roman"/>
                <a:cs typeface="Times New Roman"/>
              </a:rPr>
              <a:t>scientifici dell’epoca.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Malgrado</a:t>
            </a:r>
            <a:endParaRPr sz="1200">
              <a:latin typeface="Times New Roman"/>
              <a:cs typeface="Times New Roman"/>
            </a:endParaRPr>
          </a:p>
          <a:p>
            <a:pPr marL="76200" marR="8001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bisogna </a:t>
            </a:r>
            <a:r>
              <a:rPr sz="1200" dirty="0">
                <a:latin typeface="Times New Roman"/>
                <a:cs typeface="Times New Roman"/>
              </a:rPr>
              <a:t>disprezzare certe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unicamente </a:t>
            </a:r>
            <a:r>
              <a:rPr sz="1200" spc="-5" dirty="0">
                <a:latin typeface="Times New Roman"/>
                <a:cs typeface="Times New Roman"/>
              </a:rPr>
              <a:t>perché sono vecchie,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abbracciare </a:t>
            </a:r>
            <a:r>
              <a:rPr sz="1200" dirty="0">
                <a:latin typeface="Times New Roman"/>
                <a:cs typeface="Times New Roman"/>
              </a:rPr>
              <a:t>incondizionatamente un’idea  solo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originale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nuova.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3664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(911.5) 81:6.40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dovrebbe </a:t>
            </a:r>
            <a:r>
              <a:rPr sz="1200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di fare </a:t>
            </a:r>
            <a:r>
              <a:rPr sz="1200" spc="-5" dirty="0">
                <a:latin typeface="Times New Roman"/>
                <a:cs typeface="Times New Roman"/>
              </a:rPr>
              <a:t>degli esperimenti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meccanismi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società. Ma queste  avventure </a:t>
            </a:r>
            <a:r>
              <a:rPr sz="1200" dirty="0">
                <a:latin typeface="Times New Roman"/>
                <a:cs typeface="Times New Roman"/>
              </a:rPr>
              <a:t>di aggiustamento </a:t>
            </a:r>
            <a:r>
              <a:rPr sz="1200" spc="-5" dirty="0">
                <a:latin typeface="Times New Roman"/>
                <a:cs typeface="Times New Roman"/>
              </a:rPr>
              <a:t>culturale dovrebbero essere </a:t>
            </a:r>
            <a:r>
              <a:rPr sz="1200" dirty="0">
                <a:latin typeface="Times New Roman"/>
                <a:cs typeface="Times New Roman"/>
              </a:rPr>
              <a:t>sempre controllate da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sono pienamente </a:t>
            </a:r>
            <a:r>
              <a:rPr sz="1200" spc="-5" dirty="0">
                <a:latin typeface="Times New Roman"/>
                <a:cs typeface="Times New Roman"/>
              </a:rPr>
              <a:t>al  corrente della storia dell’evoluzione sociale. Questi innovatori dovrebbero essere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consigliati dalla saggezza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hanno </a:t>
            </a:r>
            <a:r>
              <a:rPr sz="1200" dirty="0">
                <a:latin typeface="Times New Roman"/>
                <a:cs typeface="Times New Roman"/>
              </a:rPr>
              <a:t>avuto </a:t>
            </a:r>
            <a:r>
              <a:rPr sz="1200" spc="-5" dirty="0">
                <a:latin typeface="Times New Roman"/>
                <a:cs typeface="Times New Roman"/>
              </a:rPr>
              <a:t>un’esperienza pratica </a:t>
            </a:r>
            <a:r>
              <a:rPr sz="1200" dirty="0">
                <a:latin typeface="Times New Roman"/>
                <a:cs typeface="Times New Roman"/>
              </a:rPr>
              <a:t>nei domini </a:t>
            </a:r>
            <a:r>
              <a:rPr sz="1200" spc="-5" dirty="0">
                <a:latin typeface="Times New Roman"/>
                <a:cs typeface="Times New Roman"/>
              </a:rPr>
              <a:t>degli esperimenti sociali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economici previsti. </a:t>
            </a:r>
            <a:r>
              <a:rPr sz="1200" i="1" spc="-5" dirty="0">
                <a:latin typeface="Times New Roman"/>
                <a:cs typeface="Times New Roman"/>
              </a:rPr>
              <a:t>Nessun  </a:t>
            </a:r>
            <a:r>
              <a:rPr sz="1200" i="1" dirty="0">
                <a:latin typeface="Times New Roman"/>
                <a:cs typeface="Times New Roman"/>
              </a:rPr>
              <a:t>grande </a:t>
            </a:r>
            <a:r>
              <a:rPr sz="1200" i="1" spc="-5" dirty="0">
                <a:latin typeface="Times New Roman"/>
                <a:cs typeface="Times New Roman"/>
              </a:rPr>
              <a:t>cambiamento </a:t>
            </a:r>
            <a:r>
              <a:rPr sz="1200" i="1" dirty="0">
                <a:latin typeface="Times New Roman"/>
                <a:cs typeface="Times New Roman"/>
              </a:rPr>
              <a:t>sociale od </a:t>
            </a:r>
            <a:r>
              <a:rPr sz="1200" i="1" spc="-5" dirty="0">
                <a:latin typeface="Times New Roman"/>
                <a:cs typeface="Times New Roman"/>
              </a:rPr>
              <a:t>economico </a:t>
            </a:r>
            <a:r>
              <a:rPr sz="1200" i="1" dirty="0">
                <a:latin typeface="Times New Roman"/>
                <a:cs typeface="Times New Roman"/>
              </a:rPr>
              <a:t>dovrebbe </a:t>
            </a:r>
            <a:r>
              <a:rPr sz="1200" i="1" spc="-5" dirty="0">
                <a:latin typeface="Times New Roman"/>
                <a:cs typeface="Times New Roman"/>
              </a:rPr>
              <a:t>essere </a:t>
            </a:r>
            <a:r>
              <a:rPr sz="1200" i="1" dirty="0">
                <a:latin typeface="Times New Roman"/>
                <a:cs typeface="Times New Roman"/>
              </a:rPr>
              <a:t>tentato </a:t>
            </a:r>
            <a:r>
              <a:rPr sz="1200" i="1" spc="-5" dirty="0">
                <a:latin typeface="Times New Roman"/>
                <a:cs typeface="Times New Roman"/>
              </a:rPr>
              <a:t>improvvisamente.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tempo è essenziale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 i tipi di </a:t>
            </a:r>
            <a:r>
              <a:rPr sz="1200" spc="-5" dirty="0">
                <a:latin typeface="Times New Roman"/>
                <a:cs typeface="Times New Roman"/>
              </a:rPr>
              <a:t>aggiustamento </a:t>
            </a:r>
            <a:r>
              <a:rPr sz="1200" dirty="0">
                <a:latin typeface="Times New Roman"/>
                <a:cs typeface="Times New Roman"/>
              </a:rPr>
              <a:t>umano — fisico,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economico.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gli aggiustamenti morali </a:t>
            </a:r>
            <a:r>
              <a:rPr sz="1200" dirty="0">
                <a:latin typeface="Times New Roman"/>
                <a:cs typeface="Times New Roman"/>
              </a:rPr>
              <a:t>e spirituali </a:t>
            </a:r>
            <a:r>
              <a:rPr sz="1200" spc="-5" dirty="0">
                <a:latin typeface="Times New Roman"/>
                <a:cs typeface="Times New Roman"/>
              </a:rPr>
              <a:t>possono  essere effettuati sotto l’impulso del </a:t>
            </a:r>
            <a:r>
              <a:rPr sz="1200" dirty="0">
                <a:latin typeface="Times New Roman"/>
                <a:cs typeface="Times New Roman"/>
              </a:rPr>
              <a:t>momento, </a:t>
            </a:r>
            <a:r>
              <a:rPr sz="1200" spc="-5" dirty="0">
                <a:latin typeface="Times New Roman"/>
                <a:cs typeface="Times New Roman"/>
              </a:rPr>
              <a:t>ed anche questi </a:t>
            </a:r>
            <a:r>
              <a:rPr sz="1200" dirty="0">
                <a:latin typeface="Times New Roman"/>
                <a:cs typeface="Times New Roman"/>
              </a:rPr>
              <a:t>richiedono tempo per la </a:t>
            </a:r>
            <a:r>
              <a:rPr sz="1200" spc="-5" dirty="0">
                <a:latin typeface="Times New Roman"/>
                <a:cs typeface="Times New Roman"/>
              </a:rPr>
              <a:t>completa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manifestazione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867650" cy="30194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46100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ripercussioni 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sociali. Gli ideali della </a:t>
            </a:r>
            <a:r>
              <a:rPr sz="1200" dirty="0">
                <a:latin typeface="Times New Roman"/>
                <a:cs typeface="Times New Roman"/>
              </a:rPr>
              <a:t>razza sono il </a:t>
            </a:r>
            <a:r>
              <a:rPr sz="1200" spc="-5" dirty="0">
                <a:latin typeface="Times New Roman"/>
                <a:cs typeface="Times New Roman"/>
              </a:rPr>
              <a:t>supporto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garanzia principali durante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periodi critici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civiltà transita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livello ad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2940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(911.6) 81:6.41 </a:t>
            </a:r>
            <a:r>
              <a:rPr sz="1200" dirty="0">
                <a:latin typeface="Times New Roman"/>
                <a:cs typeface="Times New Roman"/>
              </a:rPr>
              <a:t>15. </a:t>
            </a:r>
            <a:r>
              <a:rPr sz="1200" i="1" spc="-5" dirty="0">
                <a:latin typeface="Times New Roman"/>
                <a:cs typeface="Times New Roman"/>
              </a:rPr>
              <a:t>La prevenzione </a:t>
            </a:r>
            <a:r>
              <a:rPr sz="1200" i="1" dirty="0">
                <a:latin typeface="Times New Roman"/>
                <a:cs typeface="Times New Roman"/>
              </a:rPr>
              <a:t>di un crollo in periodi di </a:t>
            </a:r>
            <a:r>
              <a:rPr sz="1200" i="1" spc="-5" dirty="0">
                <a:latin typeface="Times New Roman"/>
                <a:cs typeface="Times New Roman"/>
              </a:rPr>
              <a:t>transizione.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società è il </a:t>
            </a:r>
            <a:r>
              <a:rPr sz="1200" spc="-5" dirty="0">
                <a:latin typeface="Times New Roman"/>
                <a:cs typeface="Times New Roman"/>
              </a:rPr>
              <a:t>frutto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ere ed </a:t>
            </a:r>
            <a:r>
              <a:rPr sz="1200" dirty="0">
                <a:latin typeface="Times New Roman"/>
                <a:cs typeface="Times New Roman"/>
              </a:rPr>
              <a:t>ere di prove </a:t>
            </a:r>
            <a:r>
              <a:rPr sz="1200" spc="-5" dirty="0">
                <a:latin typeface="Times New Roman"/>
                <a:cs typeface="Times New Roman"/>
              </a:rPr>
              <a:t>ed  errori; 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sopravvissuto agli aggiustamenti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raggiustamenti selettivi negli stadi successivi dell’ascesa  millenaria dell’umanità </a:t>
            </a:r>
            <a:r>
              <a:rPr sz="1200" dirty="0">
                <a:latin typeface="Times New Roman"/>
                <a:cs typeface="Times New Roman"/>
              </a:rPr>
              <a:t>dai livelli </a:t>
            </a:r>
            <a:r>
              <a:rPr sz="1200" spc="-5" dirty="0">
                <a:latin typeface="Times New Roman"/>
                <a:cs typeface="Times New Roman"/>
              </a:rPr>
              <a:t>animali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quelli umani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planetario.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pericolo </a:t>
            </a:r>
            <a:r>
              <a:rPr sz="1200" dirty="0">
                <a:latin typeface="Times New Roman"/>
                <a:cs typeface="Times New Roman"/>
              </a:rPr>
              <a:t>per una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— in 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momento — è la </a:t>
            </a:r>
            <a:r>
              <a:rPr sz="1200" spc="-5" dirty="0">
                <a:latin typeface="Times New Roman"/>
                <a:cs typeface="Times New Roman"/>
              </a:rPr>
              <a:t>minaccia </a:t>
            </a:r>
            <a:r>
              <a:rPr sz="1200" dirty="0">
                <a:latin typeface="Times New Roman"/>
                <a:cs typeface="Times New Roman"/>
              </a:rPr>
              <a:t>di un crollo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transizione </a:t>
            </a:r>
            <a:r>
              <a:rPr sz="1200" spc="-5" dirty="0">
                <a:latin typeface="Times New Roman"/>
                <a:cs typeface="Times New Roman"/>
              </a:rPr>
              <a:t>dai metodi </a:t>
            </a:r>
            <a:r>
              <a:rPr sz="1200" dirty="0">
                <a:latin typeface="Times New Roman"/>
                <a:cs typeface="Times New Roman"/>
              </a:rPr>
              <a:t>stabiliti </a:t>
            </a:r>
            <a:r>
              <a:rPr sz="1200" spc="-5" dirty="0">
                <a:latin typeface="Times New Roman"/>
                <a:cs typeface="Times New Roman"/>
              </a:rPr>
              <a:t>del passato </a:t>
            </a:r>
            <a:r>
              <a:rPr sz="1200" dirty="0">
                <a:latin typeface="Times New Roman"/>
                <a:cs typeface="Times New Roman"/>
              </a:rPr>
              <a:t>ai  </a:t>
            </a:r>
            <a:r>
              <a:rPr sz="1200" spc="-5" dirty="0">
                <a:latin typeface="Times New Roman"/>
                <a:cs typeface="Times New Roman"/>
              </a:rPr>
              <a:t>procedimenti </a:t>
            </a:r>
            <a:r>
              <a:rPr sz="1200" dirty="0">
                <a:latin typeface="Times New Roman"/>
                <a:cs typeface="Times New Roman"/>
              </a:rPr>
              <a:t>nuovi e </a:t>
            </a:r>
            <a:r>
              <a:rPr sz="1200" spc="-5" dirty="0">
                <a:latin typeface="Times New Roman"/>
                <a:cs typeface="Times New Roman"/>
              </a:rPr>
              <a:t>migliori,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sperimentati,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08000" marR="2540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(911.7) 81:6.42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è vitale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saggezza, la </a:t>
            </a:r>
            <a:r>
              <a:rPr sz="1200" spc="-5" dirty="0">
                <a:latin typeface="Times New Roman"/>
                <a:cs typeface="Times New Roman"/>
              </a:rPr>
              <a:t>perspicacia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previdenza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indispensabili al  perdurare delle </a:t>
            </a:r>
            <a:r>
              <a:rPr sz="1200" dirty="0">
                <a:latin typeface="Times New Roman"/>
                <a:cs typeface="Times New Roman"/>
              </a:rPr>
              <a:t>nazioni.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non è mai realmente in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finché non </a:t>
            </a:r>
            <a:r>
              <a:rPr sz="1200" spc="-5" dirty="0">
                <a:latin typeface="Times New Roman"/>
                <a:cs typeface="Times New Roman"/>
              </a:rPr>
              <a:t>cominciano </a:t>
            </a:r>
            <a:r>
              <a:rPr sz="1200" dirty="0">
                <a:latin typeface="Times New Roman"/>
                <a:cs typeface="Times New Roman"/>
              </a:rPr>
              <a:t>a mancare </a:t>
            </a:r>
            <a:r>
              <a:rPr sz="1200" spc="-5" dirty="0">
                <a:latin typeface="Times New Roman"/>
                <a:cs typeface="Times New Roman"/>
              </a:rPr>
              <a:t>guide capaci. </a:t>
            </a:r>
            <a:r>
              <a:rPr sz="1200" dirty="0">
                <a:latin typeface="Times New Roman"/>
                <a:cs typeface="Times New Roman"/>
              </a:rPr>
              <a:t>E  la </a:t>
            </a:r>
            <a:r>
              <a:rPr sz="1200" spc="-5" dirty="0">
                <a:latin typeface="Times New Roman"/>
                <a:cs typeface="Times New Roman"/>
              </a:rPr>
              <a:t>quantità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sagge </a:t>
            </a:r>
            <a:r>
              <a:rPr sz="1200" dirty="0">
                <a:latin typeface="Times New Roman"/>
                <a:cs typeface="Times New Roman"/>
              </a:rPr>
              <a:t>guide non ha mai </a:t>
            </a:r>
            <a:r>
              <a:rPr sz="1200" spc="-5" dirty="0">
                <a:latin typeface="Times New Roman"/>
                <a:cs typeface="Times New Roman"/>
              </a:rPr>
              <a:t>superato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per cento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popolazione.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(911.8) 81:6.43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grazie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gradini della </a:t>
            </a:r>
            <a:r>
              <a:rPr sz="1200" dirty="0">
                <a:latin typeface="Times New Roman"/>
                <a:cs typeface="Times New Roman"/>
              </a:rPr>
              <a:t>scala </a:t>
            </a:r>
            <a:r>
              <a:rPr sz="1200" spc="-5" dirty="0">
                <a:latin typeface="Times New Roman"/>
                <a:cs typeface="Times New Roman"/>
              </a:rPr>
              <a:t>evoluzionaria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civiltà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elevata fino </a:t>
            </a:r>
            <a:r>
              <a:rPr sz="1200" dirty="0">
                <a:latin typeface="Times New Roman"/>
                <a:cs typeface="Times New Roman"/>
              </a:rPr>
              <a:t>al punto in </a:t>
            </a:r>
            <a:r>
              <a:rPr sz="1200" spc="-5" dirty="0">
                <a:latin typeface="Times New Roman"/>
                <a:cs typeface="Times New Roman"/>
              </a:rPr>
              <a:t>cui potevano essere  messe </a:t>
            </a:r>
            <a:r>
              <a:rPr sz="1200" dirty="0">
                <a:latin typeface="Times New Roman"/>
                <a:cs typeface="Times New Roman"/>
              </a:rPr>
              <a:t>in funzione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potenti influenze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culminate nella cultura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rapida espansione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ventesimo secolo. </a:t>
            </a:r>
            <a:r>
              <a:rPr sz="1200" dirty="0">
                <a:latin typeface="Times New Roman"/>
                <a:cs typeface="Times New Roman"/>
              </a:rPr>
              <a:t>Solo  </a:t>
            </a:r>
            <a:r>
              <a:rPr sz="1200" spc="-5" dirty="0">
                <a:latin typeface="Times New Roman"/>
                <a:cs typeface="Times New Roman"/>
              </a:rPr>
              <a:t>aderendo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princìpi essenziali l’uomo può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le sue </a:t>
            </a:r>
            <a:r>
              <a:rPr sz="1200" spc="-5" dirty="0">
                <a:latin typeface="Times New Roman"/>
                <a:cs typeface="Times New Roman"/>
              </a:rPr>
              <a:t>civiltà attuali, assicurando nel contempo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continuo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loro sopravvivenza</a:t>
            </a:r>
            <a:r>
              <a:rPr sz="1200" dirty="0">
                <a:latin typeface="Times New Roman"/>
                <a:cs typeface="Times New Roman"/>
              </a:rPr>
              <a:t> certa.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18475" cy="10864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(912.1) 81:6.44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l’essenza della </a:t>
            </a:r>
            <a:r>
              <a:rPr sz="1200" dirty="0">
                <a:latin typeface="Times New Roman"/>
                <a:cs typeface="Times New Roman"/>
              </a:rPr>
              <a:t>lunga,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popoli della </a:t>
            </a:r>
            <a:r>
              <a:rPr sz="1200" spc="-5" dirty="0">
                <a:latin typeface="Times New Roman"/>
                <a:cs typeface="Times New Roman"/>
              </a:rPr>
              <a:t>terra per </a:t>
            </a:r>
            <a:r>
              <a:rPr sz="1200" dirty="0">
                <a:latin typeface="Times New Roman"/>
                <a:cs typeface="Times New Roman"/>
              </a:rPr>
              <a:t>istituire 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l’epoca </a:t>
            </a:r>
            <a:r>
              <a:rPr sz="1200" dirty="0">
                <a:latin typeface="Times New Roman"/>
                <a:cs typeface="Times New Roman"/>
              </a:rPr>
              <a:t>di Adamo.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 odierna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netto </a:t>
            </a:r>
            <a:r>
              <a:rPr sz="1200" dirty="0">
                <a:latin typeface="Times New Roman"/>
                <a:cs typeface="Times New Roman"/>
              </a:rPr>
              <a:t>risultato di questa </a:t>
            </a:r>
            <a:r>
              <a:rPr sz="1200" spc="-5" dirty="0">
                <a:latin typeface="Times New Roman"/>
                <a:cs typeface="Times New Roman"/>
              </a:rPr>
              <a:t>strenua </a:t>
            </a:r>
            <a:r>
              <a:rPr sz="1200" dirty="0">
                <a:latin typeface="Times New Roman"/>
                <a:cs typeface="Times New Roman"/>
              </a:rPr>
              <a:t>evoluzione. Prima </a:t>
            </a:r>
            <a:r>
              <a:rPr sz="1200" spc="-5" dirty="0">
                <a:latin typeface="Times New Roman"/>
                <a:cs typeface="Times New Roman"/>
              </a:rPr>
              <a:t>della scoperta della </a:t>
            </a:r>
            <a:r>
              <a:rPr sz="1200" dirty="0">
                <a:latin typeface="Times New Roman"/>
                <a:cs typeface="Times New Roman"/>
              </a:rPr>
              <a:t>stampa 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spc="5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dirty="0">
                <a:latin typeface="Times New Roman"/>
                <a:cs typeface="Times New Roman"/>
              </a:rPr>
              <a:t>lento,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beneficiare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rapidamente delle realizzazioni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predecessori. Ma ora </a:t>
            </a:r>
            <a:r>
              <a:rPr sz="1200" dirty="0">
                <a:latin typeface="Times New Roman"/>
                <a:cs typeface="Times New Roman"/>
              </a:rPr>
              <a:t>la società </a:t>
            </a:r>
            <a:r>
              <a:rPr sz="1200" spc="10" dirty="0">
                <a:latin typeface="Times New Roman"/>
                <a:cs typeface="Times New Roman"/>
              </a:rPr>
              <a:t>umana  </a:t>
            </a:r>
            <a:r>
              <a:rPr sz="1200" spc="-5" dirty="0">
                <a:latin typeface="Times New Roman"/>
                <a:cs typeface="Times New Roman"/>
              </a:rPr>
              <a:t>spinge </a:t>
            </a:r>
            <a:r>
              <a:rPr sz="1200" dirty="0">
                <a:latin typeface="Times New Roman"/>
                <a:cs typeface="Times New Roman"/>
              </a:rPr>
              <a:t>in avanti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viva </a:t>
            </a:r>
            <a:r>
              <a:rPr sz="1200" spc="-5" dirty="0">
                <a:latin typeface="Times New Roman"/>
                <a:cs typeface="Times New Roman"/>
              </a:rPr>
              <a:t>forza accumulata </a:t>
            </a:r>
            <a:r>
              <a:rPr sz="1200" dirty="0">
                <a:latin typeface="Times New Roman"/>
                <a:cs typeface="Times New Roman"/>
              </a:rPr>
              <a:t>da tutte 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delle quali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lottato.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(912.2) 81:6.45 </a:t>
            </a:r>
            <a:r>
              <a:rPr sz="1200" spc="-5" dirty="0">
                <a:latin typeface="Times New Roman"/>
                <a:cs typeface="Times New Roman"/>
              </a:rPr>
              <a:t>[Patrocinato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Arcangelo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05777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82: </a:t>
            </a:r>
            <a:r>
              <a:rPr spc="-20" dirty="0"/>
              <a:t>L’evoluzione </a:t>
            </a:r>
            <a:r>
              <a:rPr spc="-5" dirty="0"/>
              <a:t>del</a:t>
            </a:r>
            <a:r>
              <a:rPr spc="-10" dirty="0"/>
              <a:t> </a:t>
            </a:r>
            <a:r>
              <a:rPr spc="-5" dirty="0"/>
              <a:t>matrimonio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48955" cy="36080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159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(913.1) 82:0.1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matrimonio — </a:t>
            </a:r>
            <a:r>
              <a:rPr sz="1200" spc="-5" dirty="0">
                <a:latin typeface="Times New Roman"/>
                <a:cs typeface="Times New Roman"/>
              </a:rPr>
              <a:t>l’accoppiamento </a:t>
            </a:r>
            <a:r>
              <a:rPr sz="1200" dirty="0">
                <a:latin typeface="Times New Roman"/>
                <a:cs typeface="Times New Roman"/>
              </a:rPr>
              <a:t>— ha </a:t>
            </a:r>
            <a:r>
              <a:rPr sz="1200" spc="-5" dirty="0">
                <a:latin typeface="Times New Roman"/>
                <a:cs typeface="Times New Roman"/>
              </a:rPr>
              <a:t>origine dalla </a:t>
            </a:r>
            <a:r>
              <a:rPr sz="1200" dirty="0">
                <a:latin typeface="Times New Roman"/>
                <a:cs typeface="Times New Roman"/>
              </a:rPr>
              <a:t>bisessualità.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matrimonio è la reazione </a:t>
            </a:r>
            <a:r>
              <a:rPr sz="1200" spc="-5" dirty="0">
                <a:latin typeface="Times New Roman"/>
                <a:cs typeface="Times New Roman"/>
              </a:rPr>
              <a:t>umana per adattarsi </a:t>
            </a:r>
            <a:r>
              <a:rPr sz="1200" dirty="0">
                <a:latin typeface="Times New Roman"/>
                <a:cs typeface="Times New Roman"/>
              </a:rPr>
              <a:t>a tale  </a:t>
            </a:r>
            <a:r>
              <a:rPr sz="1200" spc="-5" dirty="0">
                <a:latin typeface="Times New Roman"/>
                <a:cs typeface="Times New Roman"/>
              </a:rPr>
              <a:t>bisessualità, mentre </a:t>
            </a:r>
            <a:r>
              <a:rPr sz="1200" dirty="0">
                <a:latin typeface="Times New Roman"/>
                <a:cs typeface="Times New Roman"/>
              </a:rPr>
              <a:t>la vita 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è la somma </a:t>
            </a:r>
            <a:r>
              <a:rPr sz="1200" spc="-5" dirty="0">
                <a:latin typeface="Times New Roman"/>
                <a:cs typeface="Times New Roman"/>
              </a:rPr>
              <a:t>totale risultante </a:t>
            </a:r>
            <a:r>
              <a:rPr sz="1200" dirty="0">
                <a:latin typeface="Times New Roman"/>
                <a:cs typeface="Times New Roman"/>
              </a:rPr>
              <a:t>da tutti </a:t>
            </a:r>
            <a:r>
              <a:rPr sz="1200" spc="-5" dirty="0">
                <a:latin typeface="Times New Roman"/>
                <a:cs typeface="Times New Roman"/>
              </a:rPr>
              <a:t>questi aggiustamenti </a:t>
            </a:r>
            <a:r>
              <a:rPr sz="1200" dirty="0">
                <a:latin typeface="Times New Roman"/>
                <a:cs typeface="Times New Roman"/>
              </a:rPr>
              <a:t>evoluzionari e di </a:t>
            </a:r>
            <a:r>
              <a:rPr sz="1200" spc="-5" dirty="0">
                <a:latin typeface="Times New Roman"/>
                <a:cs typeface="Times New Roman"/>
              </a:rPr>
              <a:t>adattamento.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matrimonio è </a:t>
            </a:r>
            <a:r>
              <a:rPr sz="1200" spc="-5" dirty="0">
                <a:latin typeface="Times New Roman"/>
                <a:cs typeface="Times New Roman"/>
              </a:rPr>
              <a:t>durevole; esso </a:t>
            </a:r>
            <a:r>
              <a:rPr sz="1200" dirty="0">
                <a:latin typeface="Times New Roman"/>
                <a:cs typeface="Times New Roman"/>
              </a:rPr>
              <a:t>non è insito </a:t>
            </a:r>
            <a:r>
              <a:rPr sz="1200" spc="-5" dirty="0">
                <a:latin typeface="Times New Roman"/>
                <a:cs typeface="Times New Roman"/>
              </a:rPr>
              <a:t>nell’evoluzione biologica, </a:t>
            </a:r>
            <a:r>
              <a:rPr sz="1200" dirty="0">
                <a:latin typeface="Times New Roman"/>
                <a:cs typeface="Times New Roman"/>
              </a:rPr>
              <a:t>ma è la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l’evoluzione sociale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spc="5" dirty="0">
                <a:latin typeface="Times New Roman"/>
                <a:cs typeface="Times New Roman"/>
              </a:rPr>
              <a:t>certo </a:t>
            </a:r>
            <a:r>
              <a:rPr sz="1200" spc="-5" dirty="0">
                <a:latin typeface="Times New Roman"/>
                <a:cs typeface="Times New Roman"/>
              </a:rPr>
              <a:t>della  continuità della sua esistenza sotto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qualche forma.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ha dato </a:t>
            </a:r>
            <a:r>
              <a:rPr sz="1200" spc="-5" dirty="0">
                <a:latin typeface="Times New Roman"/>
                <a:cs typeface="Times New Roman"/>
              </a:rPr>
              <a:t>all’umanità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focolare domestico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focolare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che corona </a:t>
            </a:r>
            <a:r>
              <a:rPr sz="1200" dirty="0">
                <a:latin typeface="Times New Roman"/>
                <a:cs typeface="Times New Roman"/>
              </a:rPr>
              <a:t>l’intera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e ardua lotta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5621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(913.2) 82:0.2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le istituzioni </a:t>
            </a:r>
            <a:r>
              <a:rPr sz="1200" spc="-5" dirty="0">
                <a:latin typeface="Times New Roman"/>
                <a:cs typeface="Times New Roman"/>
              </a:rPr>
              <a:t>religiose, sociali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educative </a:t>
            </a:r>
            <a:r>
              <a:rPr sz="1200" dirty="0">
                <a:latin typeface="Times New Roman"/>
                <a:cs typeface="Times New Roman"/>
              </a:rPr>
              <a:t>sono tutte essenziali alla sopravvivenza di una </a:t>
            </a:r>
            <a:r>
              <a:rPr sz="1200" spc="-5" dirty="0">
                <a:latin typeface="Times New Roman"/>
                <a:cs typeface="Times New Roman"/>
              </a:rPr>
              <a:t>civiltà culturale, </a:t>
            </a:r>
            <a:r>
              <a:rPr sz="1200" i="1" dirty="0">
                <a:latin typeface="Times New Roman"/>
                <a:cs typeface="Times New Roman"/>
              </a:rPr>
              <a:t>la  famiglia è la </a:t>
            </a:r>
            <a:r>
              <a:rPr sz="1200" i="1" spc="-5" dirty="0">
                <a:latin typeface="Times New Roman"/>
                <a:cs typeface="Times New Roman"/>
              </a:rPr>
              <a:t>civilizzatrice principale.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bambino </a:t>
            </a:r>
            <a:r>
              <a:rPr sz="1200" spc="-5" dirty="0">
                <a:latin typeface="Times New Roman"/>
                <a:cs typeface="Times New Roman"/>
              </a:rPr>
              <a:t>impara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delle cose essenziali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dalla sua famiglia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 </a:t>
            </a:r>
            <a:r>
              <a:rPr sz="1200" dirty="0">
                <a:latin typeface="Times New Roman"/>
                <a:cs typeface="Times New Roman"/>
              </a:rPr>
              <a:t>suoi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vicini.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65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(913.3) 82:0.3 </a:t>
            </a:r>
            <a:r>
              <a:rPr sz="1200" spc="-5" dirty="0">
                <a:latin typeface="Times New Roman"/>
                <a:cs typeface="Times New Roman"/>
              </a:rPr>
              <a:t>Gli umani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tempi antichi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possedevano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civiltà sociale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ricca,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la trasmettevano  </a:t>
            </a:r>
            <a:r>
              <a:rPr sz="1200" spc="-5" dirty="0">
                <a:latin typeface="Times New Roman"/>
                <a:cs typeface="Times New Roman"/>
              </a:rPr>
              <a:t>fedelmente ed efficacemente alla generazione successiva.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bisogna riconoscere che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civiltà del </a:t>
            </a:r>
            <a:r>
              <a:rPr sz="1200" spc="5" dirty="0">
                <a:latin typeface="Times New Roman"/>
                <a:cs typeface="Times New Roman"/>
              </a:rPr>
              <a:t>passato  </a:t>
            </a:r>
            <a:r>
              <a:rPr sz="1200" spc="-5" dirty="0">
                <a:latin typeface="Times New Roman"/>
                <a:cs typeface="Times New Roman"/>
              </a:rPr>
              <a:t>hanno continuato </a:t>
            </a:r>
            <a:r>
              <a:rPr sz="1200" dirty="0">
                <a:latin typeface="Times New Roman"/>
                <a:cs typeface="Times New Roman"/>
              </a:rPr>
              <a:t>ad evolversi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scarso apporto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influenze istituzionali,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la famiglia funzionava in modo  </a:t>
            </a:r>
            <a:r>
              <a:rPr sz="1200" spc="-5" dirty="0">
                <a:latin typeface="Times New Roman"/>
                <a:cs typeface="Times New Roman"/>
              </a:rPr>
              <a:t>efficace. Oggi </a:t>
            </a:r>
            <a:r>
              <a:rPr sz="1200" dirty="0">
                <a:latin typeface="Times New Roman"/>
                <a:cs typeface="Times New Roman"/>
              </a:rPr>
              <a:t>le razze umane </a:t>
            </a:r>
            <a:r>
              <a:rPr sz="1200" spc="-5" dirty="0">
                <a:latin typeface="Times New Roman"/>
                <a:cs typeface="Times New Roman"/>
              </a:rPr>
              <a:t>posseggono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ricca eredità 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culturale ed </a:t>
            </a:r>
            <a:r>
              <a:rPr sz="1200" dirty="0">
                <a:latin typeface="Times New Roman"/>
                <a:cs typeface="Times New Roman"/>
              </a:rPr>
              <a:t>essa dovrebbe </a:t>
            </a:r>
            <a:r>
              <a:rPr sz="1200" spc="-5" dirty="0">
                <a:latin typeface="Times New Roman"/>
                <a:cs typeface="Times New Roman"/>
              </a:rPr>
              <a:t>essere saggiamente ed  efficacemente trasmessa alle </a:t>
            </a:r>
            <a:r>
              <a:rPr sz="1200" dirty="0">
                <a:latin typeface="Times New Roman"/>
                <a:cs typeface="Times New Roman"/>
              </a:rPr>
              <a:t>generazioni </a:t>
            </a:r>
            <a:r>
              <a:rPr sz="1200" spc="-5" dirty="0">
                <a:latin typeface="Times New Roman"/>
                <a:cs typeface="Times New Roman"/>
              </a:rPr>
              <a:t>successive.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come istituzione </a:t>
            </a:r>
            <a:r>
              <a:rPr sz="1200" spc="-5" dirty="0">
                <a:latin typeface="Times New Roman"/>
                <a:cs typeface="Times New Roman"/>
              </a:rPr>
              <a:t>educativa deve essere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mantenuta.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L’istinto di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accoppiamento</a:t>
            </a:r>
            <a:endParaRPr sz="1600">
              <a:latin typeface="Times New Roman"/>
              <a:cs typeface="Times New Roman"/>
            </a:endParaRPr>
          </a:p>
          <a:p>
            <a:pPr marL="76200" marR="179070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(913.4) 82:1.1 </a:t>
            </a:r>
            <a:r>
              <a:rPr sz="1200" spc="-5" dirty="0">
                <a:latin typeface="Times New Roman"/>
                <a:cs typeface="Times New Roman"/>
              </a:rPr>
              <a:t>Nonostante l’abisso che separa </a:t>
            </a:r>
            <a:r>
              <a:rPr sz="1200" dirty="0">
                <a:latin typeface="Times New Roman"/>
                <a:cs typeface="Times New Roman"/>
              </a:rPr>
              <a:t>la personalità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donna, lo </a:t>
            </a:r>
            <a:r>
              <a:rPr sz="1200" spc="-5" dirty="0">
                <a:latin typeface="Times New Roman"/>
                <a:cs typeface="Times New Roman"/>
              </a:rPr>
              <a:t>stimolo sessuale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sufficiente ad assicurare </a:t>
            </a:r>
            <a:r>
              <a:rPr sz="1200" dirty="0">
                <a:latin typeface="Times New Roman"/>
                <a:cs typeface="Times New Roman"/>
              </a:rPr>
              <a:t>la  loro unione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riproduzione </a:t>
            </a:r>
            <a:r>
              <a:rPr sz="1200" spc="-5" dirty="0">
                <a:latin typeface="Times New Roman"/>
                <a:cs typeface="Times New Roman"/>
              </a:rPr>
              <a:t>della specie. Questo </a:t>
            </a:r>
            <a:r>
              <a:rPr sz="1200" dirty="0">
                <a:latin typeface="Times New Roman"/>
                <a:cs typeface="Times New Roman"/>
              </a:rPr>
              <a:t>istinto </a:t>
            </a:r>
            <a:r>
              <a:rPr sz="1200" spc="-5" dirty="0">
                <a:latin typeface="Times New Roman"/>
                <a:cs typeface="Times New Roman"/>
              </a:rPr>
              <a:t>operava efficacemente </a:t>
            </a:r>
            <a:r>
              <a:rPr sz="1200" dirty="0">
                <a:latin typeface="Times New Roman"/>
                <a:cs typeface="Times New Roman"/>
              </a:rPr>
              <a:t>molto prima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umani sperimentassero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ciò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4834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06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chiamato </a:t>
            </a:r>
            <a:r>
              <a:rPr sz="1200" spc="-5" dirty="0">
                <a:latin typeface="Times New Roman"/>
                <a:cs typeface="Times New Roman"/>
              </a:rPr>
              <a:t>amore, </a:t>
            </a:r>
            <a:r>
              <a:rPr sz="1200" dirty="0">
                <a:latin typeface="Times New Roman"/>
                <a:cs typeface="Times New Roman"/>
              </a:rPr>
              <a:t>devozione e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coniugale. </a:t>
            </a:r>
            <a:r>
              <a:rPr sz="1200" spc="-5" dirty="0">
                <a:latin typeface="Times New Roman"/>
                <a:cs typeface="Times New Roman"/>
              </a:rPr>
              <a:t>L’accoppiamento </a:t>
            </a:r>
            <a:r>
              <a:rPr sz="1200" dirty="0">
                <a:latin typeface="Times New Roman"/>
                <a:cs typeface="Times New Roman"/>
              </a:rPr>
              <a:t>è una tendenza innata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è la  </a:t>
            </a:r>
            <a:r>
              <a:rPr sz="1200" spc="-5" dirty="0">
                <a:latin typeface="Times New Roman"/>
                <a:cs typeface="Times New Roman"/>
              </a:rPr>
              <a:t>sua ripercussione sociale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(913.5) 82:1.2 </a:t>
            </a:r>
            <a:r>
              <a:rPr sz="1200" spc="-5" dirty="0">
                <a:latin typeface="Times New Roman"/>
                <a:cs typeface="Times New Roman"/>
              </a:rPr>
              <a:t>L’interesse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desiderio sessuali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passioni </a:t>
            </a:r>
            <a:r>
              <a:rPr sz="1200" dirty="0">
                <a:latin typeface="Times New Roman"/>
                <a:cs typeface="Times New Roman"/>
              </a:rPr>
              <a:t>dominanti nei popoli primitivi; </a:t>
            </a:r>
            <a:r>
              <a:rPr sz="1200" spc="-5" dirty="0">
                <a:latin typeface="Times New Roman"/>
                <a:cs typeface="Times New Roman"/>
              </a:rPr>
              <a:t>essi semplicemente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accettavano.  L’intera esperienza </a:t>
            </a:r>
            <a:r>
              <a:rPr sz="1200" dirty="0">
                <a:latin typeface="Times New Roman"/>
                <a:cs typeface="Times New Roman"/>
              </a:rPr>
              <a:t>riproduttiva </a:t>
            </a:r>
            <a:r>
              <a:rPr sz="1200" spc="-5" dirty="0">
                <a:latin typeface="Times New Roman"/>
                <a:cs typeface="Times New Roman"/>
              </a:rPr>
              <a:t>era scevra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abbellimenti immaginativi.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passione </a:t>
            </a:r>
            <a:r>
              <a:rPr sz="1200" dirty="0">
                <a:latin typeface="Times New Roman"/>
                <a:cs typeface="Times New Roman"/>
              </a:rPr>
              <a:t>sessuale totalmente </a:t>
            </a:r>
            <a:r>
              <a:rPr sz="1200" spc="-5" dirty="0">
                <a:latin typeface="Times New Roman"/>
                <a:cs typeface="Times New Roman"/>
              </a:rPr>
              <a:t>assorbente </a:t>
            </a:r>
            <a:r>
              <a:rPr sz="1200" dirty="0">
                <a:latin typeface="Times New Roman"/>
                <a:cs typeface="Times New Roman"/>
              </a:rPr>
              <a:t>dei popoli più  </a:t>
            </a:r>
            <a:r>
              <a:rPr sz="1200" spc="-5" dirty="0">
                <a:latin typeface="Times New Roman"/>
                <a:cs typeface="Times New Roman"/>
              </a:rPr>
              <a:t>altamente </a:t>
            </a:r>
            <a:r>
              <a:rPr sz="1200" dirty="0">
                <a:latin typeface="Times New Roman"/>
                <a:cs typeface="Times New Roman"/>
              </a:rPr>
              <a:t>civilizzati è </a:t>
            </a:r>
            <a:r>
              <a:rPr sz="1200" spc="-5" dirty="0">
                <a:latin typeface="Times New Roman"/>
                <a:cs typeface="Times New Roman"/>
              </a:rPr>
              <a:t>principalmente </a:t>
            </a:r>
            <a:r>
              <a:rPr sz="1200" dirty="0">
                <a:latin typeface="Times New Roman"/>
                <a:cs typeface="Times New Roman"/>
              </a:rPr>
              <a:t>dovuta a mescolanze razziali, </a:t>
            </a:r>
            <a:r>
              <a:rPr sz="1200" spc="-5" dirty="0">
                <a:latin typeface="Times New Roman"/>
                <a:cs typeface="Times New Roman"/>
              </a:rPr>
              <a:t>specialmente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evoluzionaria è stata stimolata  </a:t>
            </a:r>
            <a:r>
              <a:rPr sz="1200" spc="-5" dirty="0">
                <a:latin typeface="Times New Roman"/>
                <a:cs typeface="Times New Roman"/>
              </a:rPr>
              <a:t>dall’immaginazione associativa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dall’apprezzamento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bellezza dei Noditi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Adamiti. Ma questa eredità andita </a:t>
            </a:r>
            <a:r>
              <a:rPr sz="1200" dirty="0">
                <a:latin typeface="Times New Roman"/>
                <a:cs typeface="Times New Roman"/>
              </a:rPr>
              <a:t>è stata  </a:t>
            </a:r>
            <a:r>
              <a:rPr sz="1200" spc="-5" dirty="0">
                <a:latin typeface="Times New Roman"/>
                <a:cs typeface="Times New Roman"/>
              </a:rPr>
              <a:t>assorbita dalle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evoluzionarie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quantità talmente limitata </a:t>
            </a:r>
            <a:r>
              <a:rPr sz="1200" dirty="0">
                <a:latin typeface="Times New Roman"/>
                <a:cs typeface="Times New Roman"/>
              </a:rPr>
              <a:t>da non </a:t>
            </a:r>
            <a:r>
              <a:rPr sz="1200" spc="-5" dirty="0">
                <a:latin typeface="Times New Roman"/>
                <a:cs typeface="Times New Roman"/>
              </a:rPr>
              <a:t>riuscire ad assicurare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autocontrollo sulle  </a:t>
            </a:r>
            <a:r>
              <a:rPr sz="1200" spc="-5" dirty="0">
                <a:latin typeface="Times New Roman"/>
                <a:cs typeface="Times New Roman"/>
              </a:rPr>
              <a:t>passioni </a:t>
            </a:r>
            <a:r>
              <a:rPr sz="1200" dirty="0">
                <a:latin typeface="Times New Roman"/>
                <a:cs typeface="Times New Roman"/>
              </a:rPr>
              <a:t>animali così </a:t>
            </a:r>
            <a:r>
              <a:rPr sz="1200" spc="-5" dirty="0">
                <a:latin typeface="Times New Roman"/>
                <a:cs typeface="Times New Roman"/>
              </a:rPr>
              <a:t>stimolate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risvegliate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coscienza sessuale </a:t>
            </a:r>
            <a:r>
              <a:rPr sz="1200" dirty="0">
                <a:latin typeface="Times New Roman"/>
                <a:cs typeface="Times New Roman"/>
              </a:rPr>
              <a:t>più acuta 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bisogni </a:t>
            </a:r>
            <a:r>
              <a:rPr sz="1200" dirty="0">
                <a:latin typeface="Times New Roman"/>
                <a:cs typeface="Times New Roman"/>
              </a:rPr>
              <a:t>di accoppiamento più </a:t>
            </a:r>
            <a:r>
              <a:rPr sz="1200" spc="-5" dirty="0">
                <a:latin typeface="Times New Roman"/>
                <a:cs typeface="Times New Roman"/>
              </a:rPr>
              <a:t>imperiosi. </a:t>
            </a:r>
            <a:r>
              <a:rPr sz="1200" dirty="0">
                <a:latin typeface="Times New Roman"/>
                <a:cs typeface="Times New Roman"/>
              </a:rPr>
              <a:t>Tra le  razze </a:t>
            </a:r>
            <a:r>
              <a:rPr sz="1200" spc="-5" dirty="0">
                <a:latin typeface="Times New Roman"/>
                <a:cs typeface="Times New Roman"/>
              </a:rPr>
              <a:t>evoluzionarie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che avevano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codice sessuale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elevato.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(913.6) 82:1.3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regolamentazione sessuale </a:t>
            </a:r>
            <a:r>
              <a:rPr sz="1200" dirty="0">
                <a:latin typeface="Times New Roman"/>
                <a:cs typeface="Times New Roman"/>
              </a:rPr>
              <a:t>in relazione </a:t>
            </a:r>
            <a:r>
              <a:rPr sz="1200" spc="-5" dirty="0">
                <a:latin typeface="Times New Roman"/>
                <a:cs typeface="Times New Roman"/>
              </a:rPr>
              <a:t>al matrimonio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indica: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831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(913.7) 82:1.4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relativo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richiesto </a:t>
            </a:r>
            <a:r>
              <a:rPr sz="1200" dirty="0">
                <a:latin typeface="Times New Roman"/>
                <a:cs typeface="Times New Roman"/>
              </a:rPr>
              <a:t>sempre più che il </a:t>
            </a:r>
            <a:r>
              <a:rPr sz="1200" spc="-5" dirty="0">
                <a:latin typeface="Times New Roman"/>
                <a:cs typeface="Times New Roman"/>
              </a:rPr>
              <a:t>sesso fosse </a:t>
            </a:r>
            <a:r>
              <a:rPr sz="1200" dirty="0">
                <a:latin typeface="Times New Roman"/>
                <a:cs typeface="Times New Roman"/>
              </a:rPr>
              <a:t>soddisfatto in  </a:t>
            </a:r>
            <a:r>
              <a:rPr sz="1200" spc="-5" dirty="0">
                <a:latin typeface="Times New Roman"/>
                <a:cs typeface="Times New Roman"/>
              </a:rPr>
              <a:t>canali </a:t>
            </a:r>
            <a:r>
              <a:rPr sz="1200" dirty="0">
                <a:latin typeface="Times New Roman"/>
                <a:cs typeface="Times New Roman"/>
              </a:rPr>
              <a:t>utili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costumi.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11893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(914.1) 82:1.5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quantità di </a:t>
            </a:r>
            <a:r>
              <a:rPr sz="1200" spc="-5" dirty="0">
                <a:latin typeface="Times New Roman"/>
                <a:cs typeface="Times New Roman"/>
              </a:rPr>
              <a:t>sangue andita </a:t>
            </a:r>
            <a:r>
              <a:rPr sz="1200" dirty="0">
                <a:latin typeface="Times New Roman"/>
                <a:cs typeface="Times New Roman"/>
              </a:rPr>
              <a:t>in un popolo </a:t>
            </a:r>
            <a:r>
              <a:rPr sz="1200" spc="-5" dirty="0">
                <a:latin typeface="Times New Roman"/>
                <a:cs typeface="Times New Roman"/>
              </a:rPr>
              <a:t>qualunque.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collettività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sesso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divenuto  l’espressione </a:t>
            </a:r>
            <a:r>
              <a:rPr sz="1200" dirty="0">
                <a:latin typeface="Times New Roman"/>
                <a:cs typeface="Times New Roman"/>
              </a:rPr>
              <a:t>più elevata e più </a:t>
            </a:r>
            <a:r>
              <a:rPr sz="1200" spc="-5" dirty="0">
                <a:latin typeface="Times New Roman"/>
                <a:cs typeface="Times New Roman"/>
              </a:rPr>
              <a:t>bassa sia della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fisica sia </a:t>
            </a:r>
            <a:r>
              <a:rPr sz="1200" dirty="0">
                <a:latin typeface="Times New Roman"/>
                <a:cs typeface="Times New Roman"/>
              </a:rPr>
              <a:t>di quella emotiva.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95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(914.2) 82:1.6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sangik avevano </a:t>
            </a:r>
            <a:r>
              <a:rPr sz="1200" dirty="0">
                <a:latin typeface="Times New Roman"/>
                <a:cs typeface="Times New Roman"/>
              </a:rPr>
              <a:t>passioni animali normali, ma </a:t>
            </a:r>
            <a:r>
              <a:rPr sz="1200" spc="-5" dirty="0">
                <a:latin typeface="Times New Roman"/>
                <a:cs typeface="Times New Roman"/>
              </a:rPr>
              <a:t>mostravano poca immaginazione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apprezzamento per </a:t>
            </a:r>
            <a:r>
              <a:rPr sz="1200" dirty="0">
                <a:latin typeface="Times New Roman"/>
                <a:cs typeface="Times New Roman"/>
              </a:rPr>
              <a:t>la bellezza  e </a:t>
            </a:r>
            <a:r>
              <a:rPr sz="1200" spc="-5" dirty="0">
                <a:latin typeface="Times New Roman"/>
                <a:cs typeface="Times New Roman"/>
              </a:rPr>
              <a:t>l’attrattiva fisica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sesso </a:t>
            </a:r>
            <a:r>
              <a:rPr sz="1200" dirty="0">
                <a:latin typeface="Times New Roman"/>
                <a:cs typeface="Times New Roman"/>
              </a:rPr>
              <a:t>opposto.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chiamata attrazione sessuale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assente anche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primitive  odierne. Questi </a:t>
            </a:r>
            <a:r>
              <a:rPr sz="1200" dirty="0">
                <a:latin typeface="Times New Roman"/>
                <a:cs typeface="Times New Roman"/>
              </a:rPr>
              <a:t>popoli non </a:t>
            </a:r>
            <a:r>
              <a:rPr sz="1200" spc="-5" dirty="0">
                <a:latin typeface="Times New Roman"/>
                <a:cs typeface="Times New Roman"/>
              </a:rPr>
              <a:t>mescolati </a:t>
            </a:r>
            <a:r>
              <a:rPr sz="1200" dirty="0">
                <a:latin typeface="Times New Roman"/>
                <a:cs typeface="Times New Roman"/>
              </a:rPr>
              <a:t>hanno un istinto di </a:t>
            </a:r>
            <a:r>
              <a:rPr sz="1200" spc="-5" dirty="0">
                <a:latin typeface="Times New Roman"/>
                <a:cs typeface="Times New Roman"/>
              </a:rPr>
              <a:t>accoppiamento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definito,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un’attrazione sessuale </a:t>
            </a:r>
            <a:r>
              <a:rPr sz="1200" dirty="0">
                <a:latin typeface="Times New Roman"/>
                <a:cs typeface="Times New Roman"/>
              </a:rPr>
              <a:t>insufficiente </a:t>
            </a:r>
            <a:r>
              <a:rPr sz="1200" spc="-5" dirty="0">
                <a:latin typeface="Times New Roman"/>
                <a:cs typeface="Times New Roman"/>
              </a:rPr>
              <a:t>per  creare </a:t>
            </a:r>
            <a:r>
              <a:rPr sz="1200" dirty="0">
                <a:latin typeface="Times New Roman"/>
                <a:cs typeface="Times New Roman"/>
              </a:rPr>
              <a:t>seri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che richiedono un controllo </a:t>
            </a:r>
            <a:r>
              <a:rPr sz="1200" spc="-5" dirty="0">
                <a:latin typeface="Times New Roman"/>
                <a:cs typeface="Times New Roman"/>
              </a:rPr>
              <a:t>sociale.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025" cy="3545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(914.3) 82:1.7 </a:t>
            </a:r>
            <a:r>
              <a:rPr sz="1200" spc="-5" dirty="0">
                <a:latin typeface="Times New Roman"/>
                <a:cs typeface="Times New Roman"/>
              </a:rPr>
              <a:t>L’istinto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accoppiamento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forze </a:t>
            </a:r>
            <a:r>
              <a:rPr sz="1200" spc="-5" dirty="0">
                <a:latin typeface="Times New Roman"/>
                <a:cs typeface="Times New Roman"/>
              </a:rPr>
              <a:t>fisiche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stimolo </a:t>
            </a:r>
            <a:r>
              <a:rPr sz="1200" dirty="0">
                <a:latin typeface="Times New Roman"/>
                <a:cs typeface="Times New Roman"/>
              </a:rPr>
              <a:t>dominanti </a:t>
            </a:r>
            <a:r>
              <a:rPr sz="1200" spc="-5" dirty="0">
                <a:latin typeface="Times New Roman"/>
                <a:cs typeface="Times New Roman"/>
              </a:rPr>
              <a:t>degli esseri </a:t>
            </a:r>
            <a:r>
              <a:rPr sz="1200" dirty="0">
                <a:latin typeface="Times New Roman"/>
                <a:cs typeface="Times New Roman"/>
              </a:rPr>
              <a:t>umani; è </a:t>
            </a:r>
            <a:r>
              <a:rPr sz="1200" spc="-5" dirty="0">
                <a:latin typeface="Times New Roman"/>
                <a:cs typeface="Times New Roman"/>
              </a:rPr>
              <a:t>l’emozione che,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sotto</a:t>
            </a:r>
            <a:endParaRPr sz="1200">
              <a:latin typeface="Times New Roman"/>
              <a:cs typeface="Times New Roman"/>
            </a:endParaRPr>
          </a:p>
          <a:p>
            <a:pPr marL="76200" marR="27622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l’apparenza della gratificazione individuale, inganna efficacemente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egoista </a:t>
            </a:r>
            <a:r>
              <a:rPr sz="1200" dirty="0">
                <a:latin typeface="Times New Roman"/>
                <a:cs typeface="Times New Roman"/>
              </a:rPr>
              <a:t>ponendo 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perpetuazione della  </a:t>
            </a:r>
            <a:r>
              <a:rPr sz="1200" dirty="0">
                <a:latin typeface="Times New Roman"/>
                <a:cs typeface="Times New Roman"/>
              </a:rPr>
              <a:t>razza molto al di sopra </a:t>
            </a:r>
            <a:r>
              <a:rPr sz="1200" spc="-5" dirty="0">
                <a:latin typeface="Times New Roman"/>
                <a:cs typeface="Times New Roman"/>
              </a:rPr>
              <a:t>delle convenienze </a:t>
            </a:r>
            <a:r>
              <a:rPr sz="1200" dirty="0">
                <a:latin typeface="Times New Roman"/>
                <a:cs typeface="Times New Roman"/>
              </a:rPr>
              <a:t>individuali e </a:t>
            </a:r>
            <a:r>
              <a:rPr sz="1200" spc="-5" dirty="0">
                <a:latin typeface="Times New Roman"/>
                <a:cs typeface="Times New Roman"/>
              </a:rPr>
              <a:t>della libertà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dalle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222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(914.4) 82:1.8 </a:t>
            </a:r>
            <a:r>
              <a:rPr sz="1200" spc="-5" dirty="0">
                <a:latin typeface="Times New Roman"/>
                <a:cs typeface="Times New Roman"/>
              </a:rPr>
              <a:t>Come istituzione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matrimonio,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inizi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tempi moderni, descrive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sociale della </a:t>
            </a:r>
            <a:r>
              <a:rPr sz="1200" dirty="0">
                <a:latin typeface="Times New Roman"/>
                <a:cs typeface="Times New Roman"/>
              </a:rPr>
              <a:t>tendenza  </a:t>
            </a:r>
            <a:r>
              <a:rPr sz="1200" spc="-5" dirty="0">
                <a:latin typeface="Times New Roman"/>
                <a:cs typeface="Times New Roman"/>
              </a:rPr>
              <a:t>biologica all’autoperpetuazione.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perpetuazione </a:t>
            </a:r>
            <a:r>
              <a:rPr sz="1200" spc="-5" dirty="0">
                <a:latin typeface="Times New Roman"/>
                <a:cs typeface="Times New Roman"/>
              </a:rPr>
              <a:t>della specie </a:t>
            </a:r>
            <a:r>
              <a:rPr sz="1200" dirty="0">
                <a:latin typeface="Times New Roman"/>
                <a:cs typeface="Times New Roman"/>
              </a:rPr>
              <a:t>umana in evoluzione è </a:t>
            </a:r>
            <a:r>
              <a:rPr sz="1200" spc="-5" dirty="0">
                <a:latin typeface="Times New Roman"/>
                <a:cs typeface="Times New Roman"/>
              </a:rPr>
              <a:t>assicurata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5" dirty="0">
                <a:latin typeface="Times New Roman"/>
                <a:cs typeface="Times New Roman"/>
              </a:rPr>
              <a:t>impulso 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all’accoppiamento,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bisogno che </a:t>
            </a:r>
            <a:r>
              <a:rPr sz="1200" dirty="0">
                <a:latin typeface="Times New Roman"/>
                <a:cs typeface="Times New Roman"/>
              </a:rPr>
              <a:t>è chiamato in modo </a:t>
            </a:r>
            <a:r>
              <a:rPr sz="1200" spc="-5" dirty="0">
                <a:latin typeface="Times New Roman"/>
                <a:cs typeface="Times New Roman"/>
              </a:rPr>
              <a:t>improprio attrazione sessuale. Questo grande bisogno </a:t>
            </a:r>
            <a:r>
              <a:rPr sz="1200" dirty="0">
                <a:latin typeface="Times New Roman"/>
                <a:cs typeface="Times New Roman"/>
              </a:rPr>
              <a:t>biologico  diventa il </a:t>
            </a:r>
            <a:r>
              <a:rPr sz="1200" spc="-5" dirty="0">
                <a:latin typeface="Times New Roman"/>
                <a:cs typeface="Times New Roman"/>
              </a:rPr>
              <a:t>fulcro motore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sorta d’istinti, </a:t>
            </a:r>
            <a:r>
              <a:rPr sz="1200" dirty="0">
                <a:latin typeface="Times New Roman"/>
                <a:cs typeface="Times New Roman"/>
              </a:rPr>
              <a:t>di emozioni e di </a:t>
            </a:r>
            <a:r>
              <a:rPr sz="1200" spc="-5" dirty="0">
                <a:latin typeface="Times New Roman"/>
                <a:cs typeface="Times New Roman"/>
              </a:rPr>
              <a:t>abitudini associati </a:t>
            </a:r>
            <a:r>
              <a:rPr sz="1200" dirty="0">
                <a:latin typeface="Times New Roman"/>
                <a:cs typeface="Times New Roman"/>
              </a:rPr>
              <a:t>— fisici, </a:t>
            </a:r>
            <a:r>
              <a:rPr sz="1200" spc="-5" dirty="0">
                <a:latin typeface="Times New Roman"/>
                <a:cs typeface="Times New Roman"/>
              </a:rPr>
              <a:t>intellettuali, morali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7689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(914.5) 82:1.9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 l’approvvigionamento </a:t>
            </a:r>
            <a:r>
              <a:rPr sz="1200" dirty="0">
                <a:latin typeface="Times New Roman"/>
                <a:cs typeface="Times New Roman"/>
              </a:rPr>
              <a:t>di cibo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motivazione più </a:t>
            </a:r>
            <a:r>
              <a:rPr sz="1200" spc="-5" dirty="0">
                <a:latin typeface="Times New Roman"/>
                <a:cs typeface="Times New Roman"/>
              </a:rPr>
              <a:t>impellente, </a:t>
            </a:r>
            <a:r>
              <a:rPr sz="1200" dirty="0">
                <a:latin typeface="Times New Roman"/>
                <a:cs typeface="Times New Roman"/>
              </a:rPr>
              <a:t>ma quando la </a:t>
            </a:r>
            <a:r>
              <a:rPr sz="1200" spc="-5" dirty="0">
                <a:latin typeface="Times New Roman"/>
                <a:cs typeface="Times New Roman"/>
              </a:rPr>
              <a:t>civiltà assicura  abbondanza </a:t>
            </a:r>
            <a:r>
              <a:rPr sz="1200" dirty="0">
                <a:latin typeface="Times New Roman"/>
                <a:cs typeface="Times New Roman"/>
              </a:rPr>
              <a:t>di cibo, il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sessuale diventa molte volte un impulso </a:t>
            </a:r>
            <a:r>
              <a:rPr sz="1200" spc="-5" dirty="0">
                <a:latin typeface="Times New Roman"/>
                <a:cs typeface="Times New Roman"/>
              </a:rPr>
              <a:t>dominante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ha sempre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regolamentazione sociale. Negli animali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periodicità </a:t>
            </a:r>
            <a:r>
              <a:rPr sz="1200" dirty="0">
                <a:latin typeface="Times New Roman"/>
                <a:cs typeface="Times New Roman"/>
              </a:rPr>
              <a:t>istintiva </a:t>
            </a:r>
            <a:r>
              <a:rPr sz="1200" spc="-5" dirty="0">
                <a:latin typeface="Times New Roman"/>
                <a:cs typeface="Times New Roman"/>
              </a:rPr>
              <a:t>frena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spinta all’accoppiamento, </a:t>
            </a:r>
            <a:r>
              <a:rPr sz="1200" dirty="0">
                <a:latin typeface="Times New Roman"/>
                <a:cs typeface="Times New Roman"/>
              </a:rPr>
              <a:t>ma poiché l’uomo è un essere </a:t>
            </a:r>
            <a:r>
              <a:rPr sz="1200" spc="-5" dirty="0">
                <a:latin typeface="Times New Roman"/>
                <a:cs typeface="Times New Roman"/>
              </a:rPr>
              <a:t>così  ampiamente dotato </a:t>
            </a:r>
            <a:r>
              <a:rPr sz="1200" dirty="0">
                <a:latin typeface="Times New Roman"/>
                <a:cs typeface="Times New Roman"/>
              </a:rPr>
              <a:t>di autocontrollo, il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sessuale non è </a:t>
            </a:r>
            <a:r>
              <a:rPr sz="1200" spc="-5" dirty="0">
                <a:latin typeface="Times New Roman"/>
                <a:cs typeface="Times New Roman"/>
              </a:rPr>
              <a:t>affatto </a:t>
            </a:r>
            <a:r>
              <a:rPr sz="1200" dirty="0">
                <a:latin typeface="Times New Roman"/>
                <a:cs typeface="Times New Roman"/>
              </a:rPr>
              <a:t>periodico; diventa quindi </a:t>
            </a:r>
            <a:r>
              <a:rPr sz="1200" spc="-5" dirty="0">
                <a:latin typeface="Times New Roman"/>
                <a:cs typeface="Times New Roman"/>
              </a:rPr>
              <a:t>necessario </a:t>
            </a:r>
            <a:r>
              <a:rPr sz="1200" dirty="0">
                <a:latin typeface="Times New Roman"/>
                <a:cs typeface="Times New Roman"/>
              </a:rPr>
              <a:t>che la società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imponga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individui un autocontrollo.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65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(914.6) 82:1.10 </a:t>
            </a:r>
            <a:r>
              <a:rPr sz="1200" spc="-5" dirty="0">
                <a:latin typeface="Times New Roman"/>
                <a:cs typeface="Times New Roman"/>
              </a:rPr>
              <a:t>Nessuna emozione </a:t>
            </a:r>
            <a:r>
              <a:rPr sz="1200" dirty="0">
                <a:latin typeface="Times New Roman"/>
                <a:cs typeface="Times New Roman"/>
              </a:rPr>
              <a:t>o impulso </a:t>
            </a:r>
            <a:r>
              <a:rPr sz="1200" spc="-5" dirty="0">
                <a:latin typeface="Times New Roman"/>
                <a:cs typeface="Times New Roman"/>
              </a:rPr>
              <a:t>umano, quando </a:t>
            </a:r>
            <a:r>
              <a:rPr sz="1200" dirty="0">
                <a:latin typeface="Times New Roman"/>
                <a:cs typeface="Times New Roman"/>
              </a:rPr>
              <a:t>è senza </a:t>
            </a:r>
            <a:r>
              <a:rPr sz="1200" spc="-5" dirty="0">
                <a:latin typeface="Times New Roman"/>
                <a:cs typeface="Times New Roman"/>
              </a:rPr>
              <a:t>freno </a:t>
            </a:r>
            <a:r>
              <a:rPr sz="1200" dirty="0">
                <a:latin typeface="Times New Roman"/>
                <a:cs typeface="Times New Roman"/>
              </a:rPr>
              <a:t>o lasciato troppo </a:t>
            </a:r>
            <a:r>
              <a:rPr sz="1200" spc="-5" dirty="0">
                <a:latin typeface="Times New Roman"/>
                <a:cs typeface="Times New Roman"/>
              </a:rPr>
              <a:t>libero,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provocare altrettanti guasti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dispiaceri quanto </a:t>
            </a:r>
            <a:r>
              <a:rPr sz="1200" dirty="0">
                <a:latin typeface="Times New Roman"/>
                <a:cs typeface="Times New Roman"/>
              </a:rPr>
              <a:t>questo potente stimolo </a:t>
            </a:r>
            <a:r>
              <a:rPr sz="1200" spc="-5" dirty="0">
                <a:latin typeface="Times New Roman"/>
                <a:cs typeface="Times New Roman"/>
              </a:rPr>
              <a:t>sessuale.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sottomissione </a:t>
            </a:r>
            <a:r>
              <a:rPr sz="1200" spc="-5" dirty="0">
                <a:latin typeface="Times New Roman"/>
                <a:cs typeface="Times New Roman"/>
              </a:rPr>
              <a:t>intelligente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impulso alla </a:t>
            </a:r>
            <a:r>
              <a:rPr sz="1200" spc="-5" dirty="0">
                <a:latin typeface="Times New Roman"/>
                <a:cs typeface="Times New Roman"/>
              </a:rPr>
              <a:t>regolamentazione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è la prova </a:t>
            </a:r>
            <a:r>
              <a:rPr sz="1200" spc="-5" dirty="0">
                <a:latin typeface="Times New Roman"/>
                <a:cs typeface="Times New Roman"/>
              </a:rPr>
              <a:t>suprema della realtà </a:t>
            </a:r>
            <a:r>
              <a:rPr sz="1200" dirty="0">
                <a:latin typeface="Times New Roman"/>
                <a:cs typeface="Times New Roman"/>
              </a:rPr>
              <a:t>di una civiltà. </a:t>
            </a:r>
            <a:r>
              <a:rPr sz="1200" spc="-5" dirty="0">
                <a:latin typeface="Times New Roman"/>
                <a:cs typeface="Times New Roman"/>
              </a:rPr>
              <a:t>L’autocontrollo,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autocontrollo, è </a:t>
            </a:r>
            <a:r>
              <a:rPr sz="1200" spc="-5" dirty="0">
                <a:latin typeface="Times New Roman"/>
                <a:cs typeface="Times New Roman"/>
              </a:rPr>
              <a:t>l’esigenza </a:t>
            </a:r>
            <a:r>
              <a:rPr sz="1200" dirty="0">
                <a:latin typeface="Times New Roman"/>
                <a:cs typeface="Times New Roman"/>
              </a:rPr>
              <a:t>sempre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maggiore</a:t>
            </a:r>
            <a:endParaRPr sz="1200">
              <a:latin typeface="Times New Roman"/>
              <a:cs typeface="Times New Roman"/>
            </a:endParaRPr>
          </a:p>
          <a:p>
            <a:pPr marL="76200" marR="1003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dell’umanità che progredisce.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discrezione, la </a:t>
            </a:r>
            <a:r>
              <a:rPr sz="1200" spc="-5" dirty="0">
                <a:latin typeface="Times New Roman"/>
                <a:cs typeface="Times New Roman"/>
              </a:rPr>
              <a:t>mancanza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sincerità </a:t>
            </a:r>
            <a:r>
              <a:rPr sz="1200" dirty="0">
                <a:latin typeface="Times New Roman"/>
                <a:cs typeface="Times New Roman"/>
              </a:rPr>
              <a:t>e l’ipocrisia possono nascondere i problemi </a:t>
            </a:r>
            <a:r>
              <a:rPr sz="1200" spc="-5" dirty="0">
                <a:latin typeface="Times New Roman"/>
                <a:cs typeface="Times New Roman"/>
              </a:rPr>
              <a:t>sessuali, </a:t>
            </a:r>
            <a:r>
              <a:rPr sz="1200" dirty="0">
                <a:latin typeface="Times New Roman"/>
                <a:cs typeface="Times New Roman"/>
              </a:rPr>
              <a:t>ma non  </a:t>
            </a:r>
            <a:r>
              <a:rPr sz="1200" spc="-5" dirty="0">
                <a:latin typeface="Times New Roman"/>
                <a:cs typeface="Times New Roman"/>
              </a:rPr>
              <a:t>forniscono soluzioni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fanno avanzare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l’etica.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14359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tabù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restrittivi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(914.7) 82:2.1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del matrimonio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del controllo sessuale 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pressione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restrizioni sociali, religiose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civili.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non </a:t>
            </a:r>
            <a:r>
              <a:rPr sz="1200" spc="-5" dirty="0">
                <a:latin typeface="Times New Roman"/>
                <a:cs typeface="Times New Roman"/>
              </a:rPr>
              <a:t>riconosce gli </a:t>
            </a:r>
            <a:r>
              <a:rPr sz="1200" dirty="0">
                <a:latin typeface="Times New Roman"/>
                <a:cs typeface="Times New Roman"/>
              </a:rPr>
              <a:t>individui;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tiene alcun conto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cosiddetta </a:t>
            </a:r>
            <a:r>
              <a:rPr sz="1200" dirty="0">
                <a:latin typeface="Times New Roman"/>
                <a:cs typeface="Times New Roman"/>
              </a:rPr>
              <a:t>morale; è  </a:t>
            </a:r>
            <a:r>
              <a:rPr sz="1200" spc="-5" dirty="0">
                <a:latin typeface="Times New Roman"/>
                <a:cs typeface="Times New Roman"/>
              </a:rPr>
              <a:t>unicamente ed esclusivamente interessata alla </a:t>
            </a:r>
            <a:r>
              <a:rPr sz="1200" dirty="0">
                <a:latin typeface="Times New Roman"/>
                <a:cs typeface="Times New Roman"/>
              </a:rPr>
              <a:t>riproduzione </a:t>
            </a:r>
            <a:r>
              <a:rPr sz="1200" spc="-5" dirty="0">
                <a:latin typeface="Times New Roman"/>
                <a:cs typeface="Times New Roman"/>
              </a:rPr>
              <a:t>della specie.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insiste </a:t>
            </a:r>
            <a:r>
              <a:rPr sz="1200" spc="-5" dirty="0">
                <a:latin typeface="Times New Roman"/>
                <a:cs typeface="Times New Roman"/>
              </a:rPr>
              <a:t>irresistibilmente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riproduzione,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lascia con indifferenza </a:t>
            </a:r>
            <a:r>
              <a:rPr sz="1200" dirty="0">
                <a:latin typeface="Times New Roman"/>
                <a:cs typeface="Times New Roman"/>
              </a:rPr>
              <a:t>che i problemi </a:t>
            </a:r>
            <a:r>
              <a:rPr sz="1200" spc="-5" dirty="0">
                <a:latin typeface="Times New Roman"/>
                <a:cs typeface="Times New Roman"/>
              </a:rPr>
              <a:t>conseguenti siano </a:t>
            </a:r>
            <a:r>
              <a:rPr sz="1200" dirty="0">
                <a:latin typeface="Times New Roman"/>
                <a:cs typeface="Times New Roman"/>
              </a:rPr>
              <a:t>risolti dalla </a:t>
            </a:r>
            <a:r>
              <a:rPr sz="1200" spc="-5" dirty="0">
                <a:latin typeface="Times New Roman"/>
                <a:cs typeface="Times New Roman"/>
              </a:rPr>
              <a:t>società, creando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un </a:t>
            </a:r>
            <a:r>
              <a:rPr sz="1200" spc="-5" dirty="0">
                <a:latin typeface="Times New Roman"/>
                <a:cs typeface="Times New Roman"/>
              </a:rPr>
              <a:t>problema maggiore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attualità per l’umanità </a:t>
            </a:r>
            <a:r>
              <a:rPr sz="1200" dirty="0">
                <a:latin typeface="Times New Roman"/>
                <a:cs typeface="Times New Roman"/>
              </a:rPr>
              <a:t>in evoluzione.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conflitto </a:t>
            </a:r>
            <a:r>
              <a:rPr sz="1200" spc="-5" dirty="0">
                <a:latin typeface="Times New Roman"/>
                <a:cs typeface="Times New Roman"/>
              </a:rPr>
              <a:t>sociale consiste nella guerra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fine tra gli </a:t>
            </a:r>
            <a:r>
              <a:rPr sz="1200" dirty="0">
                <a:latin typeface="Times New Roman"/>
                <a:cs typeface="Times New Roman"/>
              </a:rPr>
              <a:t>istinti </a:t>
            </a:r>
            <a:r>
              <a:rPr sz="1200" spc="-5" dirty="0">
                <a:latin typeface="Times New Roman"/>
                <a:cs typeface="Times New Roman"/>
              </a:rPr>
              <a:t>basilari </a:t>
            </a:r>
            <a:r>
              <a:rPr sz="1200" dirty="0">
                <a:latin typeface="Times New Roman"/>
                <a:cs typeface="Times New Roman"/>
              </a:rPr>
              <a:t>e l’etica in  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74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(914.8) 82:2.2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le razze primitive non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regolamentazione delle relazioni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sessi.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licenza </a:t>
            </a:r>
            <a:r>
              <a:rPr sz="1200" dirty="0">
                <a:latin typeface="Times New Roman"/>
                <a:cs typeface="Times New Roman"/>
              </a:rPr>
              <a:t>sessuale  non </a:t>
            </a:r>
            <a:r>
              <a:rPr sz="1200" spc="-5" dirty="0">
                <a:latin typeface="Times New Roman"/>
                <a:cs typeface="Times New Roman"/>
              </a:rPr>
              <a:t>esisteva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prostituzione. Ancora oggi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Pigmei ed altri gruppi arretrati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alcuna </a:t>
            </a:r>
            <a:r>
              <a:rPr sz="1200" dirty="0">
                <a:latin typeface="Times New Roman"/>
                <a:cs typeface="Times New Roman"/>
              </a:rPr>
              <a:t>istituzione </a:t>
            </a:r>
            <a:r>
              <a:rPr sz="1200" spc="-5" dirty="0">
                <a:latin typeface="Times New Roman"/>
                <a:cs typeface="Times New Roman"/>
              </a:rPr>
              <a:t>matrimoniale; </a:t>
            </a:r>
            <a:r>
              <a:rPr sz="1200" dirty="0">
                <a:latin typeface="Times New Roman"/>
                <a:cs typeface="Times New Roman"/>
              </a:rPr>
              <a:t>uno studio di 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popolazioni </a:t>
            </a:r>
            <a:r>
              <a:rPr sz="1200" spc="-5" dirty="0">
                <a:latin typeface="Times New Roman"/>
                <a:cs typeface="Times New Roman"/>
              </a:rPr>
              <a:t>rivela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semplice costume dell’accoppiamento seguito dalle </a:t>
            </a:r>
            <a:r>
              <a:rPr sz="1200" dirty="0">
                <a:latin typeface="Times New Roman"/>
                <a:cs typeface="Times New Roman"/>
              </a:rPr>
              <a:t>razze primitive.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tutti i popoli </a:t>
            </a:r>
            <a:r>
              <a:rPr sz="1200" spc="-5" dirty="0">
                <a:latin typeface="Times New Roman"/>
                <a:cs typeface="Times New Roman"/>
              </a:rPr>
              <a:t>antichi dovrebbero  sempre essere studiati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giudicati alla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criteri </a:t>
            </a:r>
            <a:r>
              <a:rPr sz="1200" spc="-5" dirty="0">
                <a:latin typeface="Times New Roman"/>
                <a:cs typeface="Times New Roman"/>
              </a:rPr>
              <a:t>morali dei </a:t>
            </a:r>
            <a:r>
              <a:rPr sz="1200" dirty="0">
                <a:latin typeface="Times New Roman"/>
                <a:cs typeface="Times New Roman"/>
              </a:rPr>
              <a:t>costumi dei loro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238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(915.1) 82:2.3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libero amore, tuttavia, </a:t>
            </a:r>
            <a:r>
              <a:rPr sz="1200" dirty="0">
                <a:latin typeface="Times New Roman"/>
                <a:cs typeface="Times New Roman"/>
              </a:rPr>
              <a:t>non è mai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visto con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dai popoli al di sopra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livello della barbarie.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momento in  </a:t>
            </a:r>
            <a:r>
              <a:rPr sz="1200" spc="-5" dirty="0">
                <a:latin typeface="Times New Roman"/>
                <a:cs typeface="Times New Roman"/>
              </a:rPr>
              <a:t>cui si formarono dei gruppi sociali, 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svilupparsi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codici matrimoniali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restrizioni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coniugali.</a:t>
            </a:r>
            <a:endParaRPr sz="1200">
              <a:latin typeface="Times New Roman"/>
              <a:cs typeface="Times New Roman"/>
            </a:endParaRPr>
          </a:p>
          <a:p>
            <a:pPr marL="76200" marR="3416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L’accoppiamento </a:t>
            </a:r>
            <a:r>
              <a:rPr sz="1200" dirty="0">
                <a:latin typeface="Times New Roman"/>
                <a:cs typeface="Times New Roman"/>
              </a:rPr>
              <a:t>è progredito </a:t>
            </a:r>
            <a:r>
              <a:rPr sz="1200" spc="-5" dirty="0">
                <a:latin typeface="Times New Roman"/>
                <a:cs typeface="Times New Roman"/>
              </a:rPr>
              <a:t>così, attraverso </a:t>
            </a:r>
            <a:r>
              <a:rPr sz="1200" dirty="0">
                <a:latin typeface="Times New Roman"/>
                <a:cs typeface="Times New Roman"/>
              </a:rPr>
              <a:t>una moltitudine di </a:t>
            </a:r>
            <a:r>
              <a:rPr sz="1200" spc="-5" dirty="0">
                <a:latin typeface="Times New Roman"/>
                <a:cs typeface="Times New Roman"/>
              </a:rPr>
              <a:t>transizioni, </a:t>
            </a:r>
            <a:r>
              <a:rPr sz="1200" dirty="0">
                <a:latin typeface="Times New Roman"/>
                <a:cs typeface="Times New Roman"/>
              </a:rPr>
              <a:t>da uno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licenza sessuale </a:t>
            </a:r>
            <a:r>
              <a:rPr sz="1200" dirty="0">
                <a:latin typeface="Times New Roman"/>
                <a:cs typeface="Times New Roman"/>
              </a:rPr>
              <a:t>quasi totale </a:t>
            </a:r>
            <a:r>
              <a:rPr sz="1200" spc="-5" dirty="0">
                <a:latin typeface="Times New Roman"/>
                <a:cs typeface="Times New Roman"/>
              </a:rPr>
              <a:t>fino ai  criteri morali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restrizione sessuale relativamente completa del ventesimo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secolo.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66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(915.2) 82:2.4 </a:t>
            </a:r>
            <a:r>
              <a:rPr sz="1200" spc="-5" dirty="0">
                <a:latin typeface="Times New Roman"/>
                <a:cs typeface="Times New Roman"/>
              </a:rPr>
              <a:t>Nei primissimi </a:t>
            </a:r>
            <a:r>
              <a:rPr sz="1200" dirty="0">
                <a:latin typeface="Times New Roman"/>
                <a:cs typeface="Times New Roman"/>
              </a:rPr>
              <a:t>stadi dello sviluppo </a:t>
            </a:r>
            <a:r>
              <a:rPr sz="1200" spc="-5" dirty="0">
                <a:latin typeface="Times New Roman"/>
                <a:cs typeface="Times New Roman"/>
              </a:rPr>
              <a:t>tribale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costumi </a:t>
            </a:r>
            <a:r>
              <a:rPr sz="1200" dirty="0">
                <a:latin typeface="Times New Roman"/>
                <a:cs typeface="Times New Roman"/>
              </a:rPr>
              <a:t>ed i tabù </a:t>
            </a:r>
            <a:r>
              <a:rPr sz="1200" spc="-5" dirty="0">
                <a:latin typeface="Times New Roman"/>
                <a:cs typeface="Times New Roman"/>
              </a:rPr>
              <a:t>restrittivi 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grossolani,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tennero separati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sessi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cosa che favorì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tranquillità, l’ordine </a:t>
            </a:r>
            <a:r>
              <a:rPr sz="1200" dirty="0">
                <a:latin typeface="Times New Roman"/>
                <a:cs typeface="Times New Roman"/>
              </a:rPr>
              <a:t>e l’industria —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era iniziata la lunga evoluzione del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famiglia.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costumi sessuali concernenti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vestire, l’adornarsi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pratiche religiose ebbero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tabù </a:t>
            </a:r>
            <a:r>
              <a:rPr sz="1200" spc="-5" dirty="0">
                <a:latin typeface="Times New Roman"/>
                <a:cs typeface="Times New Roman"/>
              </a:rPr>
              <a:t>primitivi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16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597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definivano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libertà sessuali </a:t>
            </a:r>
            <a:r>
              <a:rPr sz="1200" dirty="0">
                <a:latin typeface="Times New Roman"/>
                <a:cs typeface="Times New Roman"/>
              </a:rPr>
              <a:t>e crearono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di vizio, di </a:t>
            </a:r>
            <a:r>
              <a:rPr sz="1200" spc="-5" dirty="0">
                <a:latin typeface="Times New Roman"/>
                <a:cs typeface="Times New Roman"/>
              </a:rPr>
              <a:t>crimine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peccato. Ma </a:t>
            </a:r>
            <a:r>
              <a:rPr sz="1200" dirty="0">
                <a:latin typeface="Times New Roman"/>
                <a:cs typeface="Times New Roman"/>
              </a:rPr>
              <a:t>durò a </a:t>
            </a:r>
            <a:r>
              <a:rPr sz="1200" spc="-5" dirty="0">
                <a:latin typeface="Times New Roman"/>
                <a:cs typeface="Times New Roman"/>
              </a:rPr>
              <a:t>lungo  l’abitudine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sospendere ogni regolamentazione sessuale nei 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festa, specialmente </a:t>
            </a:r>
            <a:r>
              <a:rPr sz="1200" spc="5" dirty="0">
                <a:latin typeface="Times New Roman"/>
                <a:cs typeface="Times New Roman"/>
              </a:rPr>
              <a:t>nel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calendimaggio.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22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(915.3) 82:2.5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soggette </a:t>
            </a:r>
            <a:r>
              <a:rPr sz="1200" dirty="0">
                <a:latin typeface="Times New Roman"/>
                <a:cs typeface="Times New Roman"/>
              </a:rPr>
              <a:t>a più </a:t>
            </a:r>
            <a:r>
              <a:rPr sz="1200" spc="-5" dirty="0">
                <a:latin typeface="Times New Roman"/>
                <a:cs typeface="Times New Roman"/>
              </a:rPr>
              <a:t>tabù restrittivi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 I </a:t>
            </a:r>
            <a:r>
              <a:rPr sz="1200" spc="-5" dirty="0">
                <a:latin typeface="Times New Roman"/>
                <a:cs typeface="Times New Roman"/>
              </a:rPr>
              <a:t>costumi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accordavano alle </a:t>
            </a:r>
            <a:r>
              <a:rPr sz="1200" dirty="0">
                <a:latin typeface="Times New Roman"/>
                <a:cs typeface="Times New Roman"/>
              </a:rPr>
              <a:t>donne  non </a:t>
            </a:r>
            <a:r>
              <a:rPr sz="1200" spc="-5" dirty="0">
                <a:latin typeface="Times New Roman"/>
                <a:cs typeface="Times New Roman"/>
              </a:rPr>
              <a:t>sposate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grado di </a:t>
            </a:r>
            <a:r>
              <a:rPr sz="1200" spc="-5" dirty="0">
                <a:latin typeface="Times New Roman"/>
                <a:cs typeface="Times New Roman"/>
              </a:rPr>
              <a:t>libertà sessuale </a:t>
            </a:r>
            <a:r>
              <a:rPr sz="1200" dirty="0">
                <a:latin typeface="Times New Roman"/>
                <a:cs typeface="Times New Roman"/>
              </a:rPr>
              <a:t>degli uomini, ma 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preteso dalle mogli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fossero fedeli al </a:t>
            </a:r>
            <a:r>
              <a:rPr sz="1200" spc="5" dirty="0">
                <a:latin typeface="Times New Roman"/>
                <a:cs typeface="Times New Roman"/>
              </a:rPr>
              <a:t>loro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marito.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primitivo non </a:t>
            </a:r>
            <a:r>
              <a:rPr sz="1200" spc="-5" dirty="0">
                <a:latin typeface="Times New Roman"/>
                <a:cs typeface="Times New Roman"/>
              </a:rPr>
              <a:t>limitava </a:t>
            </a:r>
            <a:r>
              <a:rPr sz="1200" dirty="0">
                <a:latin typeface="Times New Roman"/>
                <a:cs typeface="Times New Roman"/>
              </a:rPr>
              <a:t>molto le </a:t>
            </a:r>
            <a:r>
              <a:rPr sz="1200" spc="-5" dirty="0">
                <a:latin typeface="Times New Roman"/>
                <a:cs typeface="Times New Roman"/>
              </a:rPr>
              <a:t>libertà sessuali dell’uomo,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rendeva </a:t>
            </a:r>
            <a:r>
              <a:rPr sz="1200" dirty="0">
                <a:latin typeface="Times New Roman"/>
                <a:cs typeface="Times New Roman"/>
              </a:rPr>
              <a:t>tabù </a:t>
            </a:r>
            <a:r>
              <a:rPr sz="1200" spc="-5" dirty="0">
                <a:latin typeface="Times New Roman"/>
                <a:cs typeface="Times New Roman"/>
              </a:rPr>
              <a:t>un’ulteriore licenza sessuale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2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15113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moglie.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sposate hanno sempre </a:t>
            </a:r>
            <a:r>
              <a:rPr sz="1200" dirty="0">
                <a:latin typeface="Times New Roman"/>
                <a:cs typeface="Times New Roman"/>
              </a:rPr>
              <a:t>portato </a:t>
            </a:r>
            <a:r>
              <a:rPr sz="1200" spc="-5" dirty="0">
                <a:latin typeface="Times New Roman"/>
                <a:cs typeface="Times New Roman"/>
              </a:rPr>
              <a:t>qualche segno </a:t>
            </a:r>
            <a:r>
              <a:rPr sz="1200" dirty="0">
                <a:latin typeface="Times New Roman"/>
                <a:cs typeface="Times New Roman"/>
              </a:rPr>
              <a:t>distintivo che ne faceva una </a:t>
            </a:r>
            <a:r>
              <a:rPr sz="1200" spc="-5" dirty="0">
                <a:latin typeface="Times New Roman"/>
                <a:cs typeface="Times New Roman"/>
              </a:rPr>
              <a:t>classe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parte, quale </a:t>
            </a:r>
            <a:r>
              <a:rPr sz="1200" dirty="0">
                <a:latin typeface="Times New Roman"/>
                <a:cs typeface="Times New Roman"/>
              </a:rPr>
              <a:t>l’acconciatura </a:t>
            </a:r>
            <a:r>
              <a:rPr sz="1200" spc="-5" dirty="0">
                <a:latin typeface="Times New Roman"/>
                <a:cs typeface="Times New Roman"/>
              </a:rPr>
              <a:t>dei  capelli,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veste,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velo, </a:t>
            </a:r>
            <a:r>
              <a:rPr sz="1200" dirty="0">
                <a:latin typeface="Times New Roman"/>
                <a:cs typeface="Times New Roman"/>
              </a:rPr>
              <a:t>l’isolamento, </a:t>
            </a:r>
            <a:r>
              <a:rPr sz="1200" spc="-5" dirty="0">
                <a:latin typeface="Times New Roman"/>
                <a:cs typeface="Times New Roman"/>
              </a:rPr>
              <a:t>l’ornamento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anelli.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 costumi primitivi del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matrimonio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(915.4) 82:3.1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istituzionale </a:t>
            </a:r>
            <a:r>
              <a:rPr sz="1200" spc="-5" dirty="0">
                <a:latin typeface="Times New Roman"/>
                <a:cs typeface="Times New Roman"/>
              </a:rPr>
              <a:t>dell’organismo sociale alla </a:t>
            </a:r>
            <a:r>
              <a:rPr sz="1200" dirty="0">
                <a:latin typeface="Times New Roman"/>
                <a:cs typeface="Times New Roman"/>
              </a:rPr>
              <a:t>tensione </a:t>
            </a:r>
            <a:r>
              <a:rPr sz="1200" spc="-5" dirty="0">
                <a:latin typeface="Times New Roman"/>
                <a:cs typeface="Times New Roman"/>
              </a:rPr>
              <a:t>biologica sempre presente dello stimolo  persistente dell’uomo </a:t>
            </a:r>
            <a:r>
              <a:rPr sz="1200" dirty="0">
                <a:latin typeface="Times New Roman"/>
                <a:cs typeface="Times New Roman"/>
              </a:rPr>
              <a:t>alla riproduzione —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propria </a:t>
            </a:r>
            <a:r>
              <a:rPr sz="1200" spc="-5" dirty="0">
                <a:latin typeface="Times New Roman"/>
                <a:cs typeface="Times New Roman"/>
              </a:rPr>
              <a:t>moltiplicazione. L’accoppiamento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universalmente naturale, </a:t>
            </a:r>
            <a:r>
              <a:rPr sz="1200" dirty="0">
                <a:latin typeface="Times New Roman"/>
                <a:cs typeface="Times New Roman"/>
              </a:rPr>
              <a:t>e 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società si evolvé dal semplice al </a:t>
            </a:r>
            <a:r>
              <a:rPr sz="1200" dirty="0">
                <a:latin typeface="Times New Roman"/>
                <a:cs typeface="Times New Roman"/>
              </a:rPr>
              <a:t>complesso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fu una </a:t>
            </a:r>
            <a:r>
              <a:rPr sz="1200" spc="-5" dirty="0">
                <a:latin typeface="Times New Roman"/>
                <a:cs typeface="Times New Roman"/>
              </a:rPr>
              <a:t>corrispondente evoluzione dei </a:t>
            </a:r>
            <a:r>
              <a:rPr sz="1200" dirty="0">
                <a:latin typeface="Times New Roman"/>
                <a:cs typeface="Times New Roman"/>
              </a:rPr>
              <a:t>costumi </a:t>
            </a:r>
            <a:r>
              <a:rPr sz="1200" spc="-5" dirty="0">
                <a:latin typeface="Times New Roman"/>
                <a:cs typeface="Times New Roman"/>
              </a:rPr>
              <a:t>dell’accoppiamento,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genesi</a:t>
            </a:r>
            <a:endParaRPr sz="1200">
              <a:latin typeface="Times New Roman"/>
              <a:cs typeface="Times New Roman"/>
            </a:endParaRPr>
          </a:p>
          <a:p>
            <a:pPr marL="76200" marR="475615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dell’istituzione </a:t>
            </a:r>
            <a:r>
              <a:rPr sz="1200" spc="-5" dirty="0">
                <a:latin typeface="Times New Roman"/>
                <a:cs typeface="Times New Roman"/>
              </a:rPr>
              <a:t>matrimoniale. Dovunque l’evoluzione sociale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progredita </a:t>
            </a:r>
            <a:r>
              <a:rPr sz="1200" dirty="0">
                <a:latin typeface="Times New Roman"/>
                <a:cs typeface="Times New Roman"/>
              </a:rPr>
              <a:t>fino allo stadio in cui </a:t>
            </a:r>
            <a:r>
              <a:rPr sz="1200" spc="-5" dirty="0">
                <a:latin typeface="Times New Roman"/>
                <a:cs typeface="Times New Roman"/>
              </a:rPr>
              <a:t>sono generati dei costumi, si  troverà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come un’istituzione in </a:t>
            </a:r>
            <a:r>
              <a:rPr sz="1200" spc="-5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073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(915.5) 82:3.2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stati 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saranno sempre due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distinti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matrimonio: i </a:t>
            </a:r>
            <a:r>
              <a:rPr sz="1200" spc="-5" dirty="0">
                <a:latin typeface="Times New Roman"/>
                <a:cs typeface="Times New Roman"/>
              </a:rPr>
              <a:t>costumi,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10" dirty="0">
                <a:latin typeface="Times New Roman"/>
                <a:cs typeface="Times New Roman"/>
              </a:rPr>
              <a:t>leggi </a:t>
            </a:r>
            <a:r>
              <a:rPr sz="1200" spc="-5" dirty="0">
                <a:latin typeface="Times New Roman"/>
                <a:cs typeface="Times New Roman"/>
              </a:rPr>
              <a:t>che regolano gli </a:t>
            </a:r>
            <a:r>
              <a:rPr sz="1200" dirty="0">
                <a:latin typeface="Times New Roman"/>
                <a:cs typeface="Times New Roman"/>
              </a:rPr>
              <a:t>aspetti  </a:t>
            </a:r>
            <a:r>
              <a:rPr sz="1200" spc="-5" dirty="0">
                <a:latin typeface="Times New Roman"/>
                <a:cs typeface="Times New Roman"/>
              </a:rPr>
              <a:t>esterni dell’accoppiamento,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relazioni peraltro segrete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tra uomini e </a:t>
            </a:r>
            <a:r>
              <a:rPr sz="1200" spc="-5" dirty="0">
                <a:latin typeface="Times New Roman"/>
                <a:cs typeface="Times New Roman"/>
              </a:rPr>
              <a:t>donne. L’individuo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ribellato alle  regolamentazioni sessuali </a:t>
            </a:r>
            <a:r>
              <a:rPr sz="1200" dirty="0">
                <a:latin typeface="Times New Roman"/>
                <a:cs typeface="Times New Roman"/>
              </a:rPr>
              <a:t>imposte </a:t>
            </a:r>
            <a:r>
              <a:rPr sz="1200" spc="-5" dirty="0">
                <a:latin typeface="Times New Roman"/>
                <a:cs typeface="Times New Roman"/>
              </a:rPr>
              <a:t>dalla società.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di tale millenario </a:t>
            </a:r>
            <a:r>
              <a:rPr sz="1200" spc="-5" dirty="0">
                <a:latin typeface="Times New Roman"/>
                <a:cs typeface="Times New Roman"/>
              </a:rPr>
              <a:t>problema sessuale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questa: l’autopreservazione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individuale,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assicurata dalla collettività; l’autoperpetuazione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sociale,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assicurata </a:t>
            </a:r>
            <a:r>
              <a:rPr sz="1200" dirty="0">
                <a:latin typeface="Times New Roman"/>
                <a:cs typeface="Times New Roman"/>
              </a:rPr>
              <a:t>dall’impulso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individuale.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7656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31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(915.6) 82:3.3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costumi, </a:t>
            </a:r>
            <a:r>
              <a:rPr sz="1200" dirty="0">
                <a:latin typeface="Times New Roman"/>
                <a:cs typeface="Times New Roman"/>
              </a:rPr>
              <a:t>quando sono </a:t>
            </a:r>
            <a:r>
              <a:rPr sz="1200" spc="-5" dirty="0">
                <a:latin typeface="Times New Roman"/>
                <a:cs typeface="Times New Roman"/>
              </a:rPr>
              <a:t>rispettati, hanno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ampio potere </a:t>
            </a:r>
            <a:r>
              <a:rPr sz="1200" dirty="0">
                <a:latin typeface="Times New Roman"/>
                <a:cs typeface="Times New Roman"/>
              </a:rPr>
              <a:t>di ridurre e </a:t>
            </a:r>
            <a:r>
              <a:rPr sz="1200" spc="-5" dirty="0">
                <a:latin typeface="Times New Roman"/>
                <a:cs typeface="Times New Roman"/>
              </a:rPr>
              <a:t>controllare </a:t>
            </a:r>
            <a:r>
              <a:rPr sz="1200" dirty="0">
                <a:latin typeface="Times New Roman"/>
                <a:cs typeface="Times New Roman"/>
              </a:rPr>
              <a:t>il bisogno </a:t>
            </a:r>
            <a:r>
              <a:rPr sz="1200" spc="-5" dirty="0">
                <a:latin typeface="Times New Roman"/>
                <a:cs typeface="Times New Roman"/>
              </a:rPr>
              <a:t>sessuale, come si </a:t>
            </a:r>
            <a:r>
              <a:rPr sz="1200" dirty="0">
                <a:latin typeface="Times New Roman"/>
                <a:cs typeface="Times New Roman"/>
              </a:rPr>
              <a:t>è visto 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razze.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criteri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stati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indicatore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corrente dei </a:t>
            </a:r>
            <a:r>
              <a:rPr sz="1200" dirty="0">
                <a:latin typeface="Times New Roman"/>
                <a:cs typeface="Times New Roman"/>
              </a:rPr>
              <a:t>costumi e dell’integrità  funzionale </a:t>
            </a:r>
            <a:r>
              <a:rPr sz="1200" spc="-5" dirty="0">
                <a:latin typeface="Times New Roman"/>
                <a:cs typeface="Times New Roman"/>
              </a:rPr>
              <a:t>del governo civile. Ma </a:t>
            </a:r>
            <a:r>
              <a:rPr sz="1200" dirty="0">
                <a:latin typeface="Times New Roman"/>
                <a:cs typeface="Times New Roman"/>
              </a:rPr>
              <a:t>i costumi </a:t>
            </a:r>
            <a:r>
              <a:rPr sz="1200" spc="-5" dirty="0">
                <a:latin typeface="Times New Roman"/>
                <a:cs typeface="Times New Roman"/>
              </a:rPr>
              <a:t>primitivi concernenti </a:t>
            </a:r>
            <a:r>
              <a:rPr sz="1200" dirty="0">
                <a:latin typeface="Times New Roman"/>
                <a:cs typeface="Times New Roman"/>
              </a:rPr>
              <a:t>il sesso e </a:t>
            </a:r>
            <a:r>
              <a:rPr sz="1200" spc="-5" dirty="0">
                <a:latin typeface="Times New Roman"/>
                <a:cs typeface="Times New Roman"/>
              </a:rPr>
              <a:t>l’accoppiamento erano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insieme di </a:t>
            </a:r>
            <a:r>
              <a:rPr sz="1200" spc="-5" dirty="0">
                <a:latin typeface="Times New Roman"/>
                <a:cs typeface="Times New Roman"/>
              </a:rPr>
              <a:t>prescrizioni  incongruenti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grossolane. Genitori, figli, parenti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società avevano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degli interessi </a:t>
            </a:r>
            <a:r>
              <a:rPr sz="1200" dirty="0">
                <a:latin typeface="Times New Roman"/>
                <a:cs typeface="Times New Roman"/>
              </a:rPr>
              <a:t>conflittuali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regolamentazione del  matrimonio. </a:t>
            </a:r>
            <a:r>
              <a:rPr sz="1200" spc="-5" dirty="0">
                <a:latin typeface="Times New Roman"/>
                <a:cs typeface="Times New Roman"/>
              </a:rPr>
              <a:t>Ma nonostante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ciò, </a:t>
            </a:r>
            <a:r>
              <a:rPr sz="1200" dirty="0">
                <a:latin typeface="Times New Roman"/>
                <a:cs typeface="Times New Roman"/>
              </a:rPr>
              <a:t>le razze </a:t>
            </a:r>
            <a:r>
              <a:rPr sz="1200" spc="-5" dirty="0">
                <a:latin typeface="Times New Roman"/>
                <a:cs typeface="Times New Roman"/>
              </a:rPr>
              <a:t>che esaltarono </a:t>
            </a:r>
            <a:r>
              <a:rPr sz="1200" dirty="0">
                <a:latin typeface="Times New Roman"/>
                <a:cs typeface="Times New Roman"/>
              </a:rPr>
              <a:t>e praticarono il </a:t>
            </a:r>
            <a:r>
              <a:rPr sz="1200" spc="-5" dirty="0">
                <a:latin typeface="Times New Roman"/>
                <a:cs typeface="Times New Roman"/>
              </a:rPr>
              <a:t>matrimonio si evolvettero naturalmente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sopravvissero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numero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maggiore.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65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(915.7) 82:3.4 </a:t>
            </a:r>
            <a:r>
              <a:rPr sz="1200" spc="-5" dirty="0">
                <a:latin typeface="Times New Roman"/>
                <a:cs typeface="Times New Roman"/>
              </a:rPr>
              <a:t>Nelle epoche </a:t>
            </a:r>
            <a:r>
              <a:rPr sz="1200" dirty="0">
                <a:latin typeface="Times New Roman"/>
                <a:cs typeface="Times New Roman"/>
              </a:rPr>
              <a:t>primitive il </a:t>
            </a:r>
            <a:r>
              <a:rPr sz="1200" spc="-5" dirty="0">
                <a:latin typeface="Times New Roman"/>
                <a:cs typeface="Times New Roman"/>
              </a:rPr>
              <a:t>matrimonio era </a:t>
            </a:r>
            <a:r>
              <a:rPr sz="1200" dirty="0">
                <a:latin typeface="Times New Roman"/>
                <a:cs typeface="Times New Roman"/>
              </a:rPr>
              <a:t>il prezzo </a:t>
            </a:r>
            <a:r>
              <a:rPr sz="1200" spc="-5" dirty="0">
                <a:latin typeface="Times New Roman"/>
                <a:cs typeface="Times New Roman"/>
              </a:rPr>
              <a:t>del rango </a:t>
            </a:r>
            <a:r>
              <a:rPr sz="1200" dirty="0">
                <a:latin typeface="Times New Roman"/>
                <a:cs typeface="Times New Roman"/>
              </a:rPr>
              <a:t>sociale; il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segno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distinzione.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 considerava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matrimonio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entrata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nell’età virile.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certa epoca </a:t>
            </a:r>
            <a:r>
              <a:rPr sz="1200" dirty="0">
                <a:latin typeface="Times New Roman"/>
                <a:cs typeface="Times New Roman"/>
              </a:rPr>
              <a:t>il matrimonio è </a:t>
            </a:r>
            <a:r>
              <a:rPr sz="1200" spc="-5" dirty="0">
                <a:latin typeface="Times New Roman"/>
                <a:cs typeface="Times New Roman"/>
              </a:rPr>
              <a:t>stato considerato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dovere sociale; </a:t>
            </a:r>
            <a:r>
              <a:rPr sz="1200" dirty="0">
                <a:latin typeface="Times New Roman"/>
                <a:cs typeface="Times New Roman"/>
              </a:rPr>
              <a:t>in un’altra come un </a:t>
            </a:r>
            <a:r>
              <a:rPr sz="1200" spc="-5" dirty="0">
                <a:latin typeface="Times New Roman"/>
                <a:cs typeface="Times New Roman"/>
              </a:rPr>
              <a:t>obbligo religioso; </a:t>
            </a:r>
            <a:r>
              <a:rPr sz="1200" dirty="0">
                <a:latin typeface="Times New Roman"/>
                <a:cs typeface="Times New Roman"/>
              </a:rPr>
              <a:t>e in </a:t>
            </a:r>
            <a:r>
              <a:rPr sz="1200" spc="-5" dirty="0">
                <a:latin typeface="Times New Roman"/>
                <a:cs typeface="Times New Roman"/>
              </a:rPr>
              <a:t>un’altra </a:t>
            </a:r>
            <a:r>
              <a:rPr sz="1200" spc="5" dirty="0">
                <a:latin typeface="Times New Roman"/>
                <a:cs typeface="Times New Roman"/>
              </a:rPr>
              <a:t>ancora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necessità </a:t>
            </a:r>
            <a:r>
              <a:rPr sz="1200" spc="-5" dirty="0">
                <a:latin typeface="Times New Roman"/>
                <a:cs typeface="Times New Roman"/>
              </a:rPr>
              <a:t>politica per fornire cittadini </a:t>
            </a:r>
            <a:r>
              <a:rPr sz="1200" dirty="0">
                <a:latin typeface="Times New Roman"/>
                <a:cs typeface="Times New Roman"/>
              </a:rPr>
              <a:t>allo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(916.1) 82:3.5 </a:t>
            </a:r>
            <a:r>
              <a:rPr sz="1200" spc="-5" dirty="0">
                <a:latin typeface="Times New Roman"/>
                <a:cs typeface="Times New Roman"/>
              </a:rPr>
              <a:t>Molte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primitive esigevano </a:t>
            </a:r>
            <a:r>
              <a:rPr sz="1200" dirty="0">
                <a:latin typeface="Times New Roman"/>
                <a:cs typeface="Times New Roman"/>
              </a:rPr>
              <a:t>azioni di </a:t>
            </a:r>
            <a:r>
              <a:rPr sz="1200" spc="-5" dirty="0">
                <a:latin typeface="Times New Roman"/>
                <a:cs typeface="Times New Roman"/>
              </a:rPr>
              <a:t>ruberia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qualificazione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matrimonio;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sostituirono </a:t>
            </a:r>
            <a:r>
              <a:rPr sz="1200" dirty="0">
                <a:latin typeface="Times New Roman"/>
                <a:cs typeface="Times New Roman"/>
              </a:rPr>
              <a:t>a  tali </a:t>
            </a:r>
            <a:r>
              <a:rPr sz="1200" spc="-5" dirty="0">
                <a:latin typeface="Times New Roman"/>
                <a:cs typeface="Times New Roman"/>
              </a:rPr>
              <a:t>incursioni </a:t>
            </a:r>
            <a:r>
              <a:rPr sz="1200" dirty="0">
                <a:latin typeface="Times New Roman"/>
                <a:cs typeface="Times New Roman"/>
              </a:rPr>
              <a:t>razziatorie i </a:t>
            </a:r>
            <a:r>
              <a:rPr sz="1200" spc="-5" dirty="0">
                <a:latin typeface="Times New Roman"/>
                <a:cs typeface="Times New Roman"/>
              </a:rPr>
              <a:t>combattimenti atletici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giochi </a:t>
            </a:r>
            <a:r>
              <a:rPr sz="1200" dirty="0">
                <a:latin typeface="Times New Roman"/>
                <a:cs typeface="Times New Roman"/>
              </a:rPr>
              <a:t>di competizione. </a:t>
            </a:r>
            <a:r>
              <a:rPr sz="1200" spc="-5" dirty="0">
                <a:latin typeface="Times New Roman"/>
                <a:cs typeface="Times New Roman"/>
              </a:rPr>
              <a:t>Ai vincitori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prove era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il primo  </a:t>
            </a:r>
            <a:r>
              <a:rPr sz="1200" spc="-5" dirty="0">
                <a:latin typeface="Times New Roman"/>
                <a:cs typeface="Times New Roman"/>
              </a:rPr>
              <a:t>premio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da maritare.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cacciatori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teste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non poteva sposarsi fino a che non possedeva 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testa, </a:t>
            </a:r>
            <a:r>
              <a:rPr sz="1200" dirty="0">
                <a:latin typeface="Times New Roman"/>
                <a:cs typeface="Times New Roman"/>
              </a:rPr>
              <a:t>benché tali </a:t>
            </a:r>
            <a:r>
              <a:rPr sz="1200" spc="-5" dirty="0">
                <a:latin typeface="Times New Roman"/>
                <a:cs typeface="Times New Roman"/>
              </a:rPr>
              <a:t>crani si potessero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acquistare. 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l’acquisto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mogli </a:t>
            </a:r>
            <a:r>
              <a:rPr sz="1200" spc="-5" dirty="0">
                <a:latin typeface="Times New Roman"/>
                <a:cs typeface="Times New Roman"/>
              </a:rPr>
              <a:t>declinò, esse furono  conquistate per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spc="-5" dirty="0">
                <a:latin typeface="Times New Roman"/>
                <a:cs typeface="Times New Roman"/>
              </a:rPr>
              <a:t>gare </a:t>
            </a:r>
            <a:r>
              <a:rPr sz="1200" dirty="0">
                <a:latin typeface="Times New Roman"/>
                <a:cs typeface="Times New Roman"/>
              </a:rPr>
              <a:t>d’indovinelli, una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sopravvive ancora presso </a:t>
            </a:r>
            <a:r>
              <a:rPr sz="1200" dirty="0">
                <a:latin typeface="Times New Roman"/>
                <a:cs typeface="Times New Roman"/>
              </a:rPr>
              <a:t>numerosi gruppi di uomini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08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(916.2) 82:3.6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progredire della civiltà </a:t>
            </a:r>
            <a:r>
              <a:rPr sz="1200" dirty="0">
                <a:latin typeface="Times New Roman"/>
                <a:cs typeface="Times New Roman"/>
              </a:rPr>
              <a:t>certe tribù </a:t>
            </a:r>
            <a:r>
              <a:rPr sz="1200" spc="-5" dirty="0">
                <a:latin typeface="Times New Roman"/>
                <a:cs typeface="Times New Roman"/>
              </a:rPr>
              <a:t>misero </a:t>
            </a:r>
            <a:r>
              <a:rPr sz="1200" dirty="0">
                <a:latin typeface="Times New Roman"/>
                <a:cs typeface="Times New Roman"/>
              </a:rPr>
              <a:t>le severe </a:t>
            </a:r>
            <a:r>
              <a:rPr sz="1200" spc="-5" dirty="0">
                <a:latin typeface="Times New Roman"/>
                <a:cs typeface="Times New Roman"/>
              </a:rPr>
              <a:t>prove matrimoniali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resistenza maschile nelle </a:t>
            </a:r>
            <a:r>
              <a:rPr sz="1200" dirty="0">
                <a:latin typeface="Times New Roman"/>
                <a:cs typeface="Times New Roman"/>
              </a:rPr>
              <a:t>mani delle  </a:t>
            </a:r>
            <a:r>
              <a:rPr sz="1200" spc="-5" dirty="0">
                <a:latin typeface="Times New Roman"/>
                <a:cs typeface="Times New Roman"/>
              </a:rPr>
              <a:t>donne; </a:t>
            </a:r>
            <a:r>
              <a:rPr sz="1200" dirty="0">
                <a:latin typeface="Times New Roman"/>
                <a:cs typeface="Times New Roman"/>
              </a:rPr>
              <a:t>esse </a:t>
            </a:r>
            <a:r>
              <a:rPr sz="1200" spc="-5" dirty="0">
                <a:latin typeface="Times New Roman"/>
                <a:cs typeface="Times New Roman"/>
              </a:rPr>
              <a:t>furono così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favorire gli </a:t>
            </a:r>
            <a:r>
              <a:rPr sz="1200" dirty="0">
                <a:latin typeface="Times New Roman"/>
                <a:cs typeface="Times New Roman"/>
              </a:rPr>
              <a:t>uomini di loro </a:t>
            </a:r>
            <a:r>
              <a:rPr sz="1200" spc="-5" dirty="0">
                <a:latin typeface="Times New Roman"/>
                <a:cs typeface="Times New Roman"/>
              </a:rPr>
              <a:t>scelta. Queste prove matrimoniali comprendevano </a:t>
            </a:r>
            <a:r>
              <a:rPr sz="1200" dirty="0">
                <a:latin typeface="Times New Roman"/>
                <a:cs typeface="Times New Roman"/>
              </a:rPr>
              <a:t>l’abilità </a:t>
            </a:r>
            <a:r>
              <a:rPr sz="1200" spc="5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caccia, </a:t>
            </a:r>
            <a:r>
              <a:rPr sz="1200" dirty="0">
                <a:latin typeface="Times New Roman"/>
                <a:cs typeface="Times New Roman"/>
              </a:rPr>
              <a:t>la lotta e </a:t>
            </a:r>
            <a:r>
              <a:rPr sz="1200" spc="-5" dirty="0">
                <a:latin typeface="Times New Roman"/>
                <a:cs typeface="Times New Roman"/>
              </a:rPr>
              <a:t>l’attitudine </a:t>
            </a:r>
            <a:r>
              <a:rPr sz="1200" dirty="0">
                <a:latin typeface="Times New Roman"/>
                <a:cs typeface="Times New Roman"/>
              </a:rPr>
              <a:t>a mantenere una </a:t>
            </a:r>
            <a:r>
              <a:rPr sz="1200" spc="-5" dirty="0">
                <a:latin typeface="Times New Roman"/>
                <a:cs typeface="Times New Roman"/>
              </a:rPr>
              <a:t>famiglia.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pretendente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obbligato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entrare nella famiglia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fidanzata per almeno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anno, viverci </a:t>
            </a:r>
            <a:r>
              <a:rPr sz="1200" dirty="0">
                <a:latin typeface="Times New Roman"/>
                <a:cs typeface="Times New Roman"/>
              </a:rPr>
              <a:t>e lavorarvi e </a:t>
            </a:r>
            <a:r>
              <a:rPr sz="1200" spc="-5" dirty="0">
                <a:latin typeface="Times New Roman"/>
                <a:cs typeface="Times New Roman"/>
              </a:rPr>
              <a:t>dimostrare </a:t>
            </a:r>
            <a:r>
              <a:rPr sz="1200" dirty="0">
                <a:latin typeface="Times New Roman"/>
                <a:cs typeface="Times New Roman"/>
              </a:rPr>
              <a:t>di essere degno </a:t>
            </a:r>
            <a:r>
              <a:rPr sz="1200" spc="-5" dirty="0">
                <a:latin typeface="Times New Roman"/>
                <a:cs typeface="Times New Roman"/>
              </a:rPr>
              <a:t>della moglie cui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aspirava.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68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35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(916.3) 82:3.7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qualifiche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moglie erano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fare </a:t>
            </a:r>
            <a:r>
              <a:rPr sz="1200" spc="-5" dirty="0">
                <a:latin typeface="Times New Roman"/>
                <a:cs typeface="Times New Roman"/>
              </a:rPr>
              <a:t>lavori </a:t>
            </a:r>
            <a:r>
              <a:rPr sz="1200" dirty="0">
                <a:latin typeface="Times New Roman"/>
                <a:cs typeface="Times New Roman"/>
              </a:rPr>
              <a:t>pesanti e di </a:t>
            </a:r>
            <a:r>
              <a:rPr sz="1200" spc="-5" dirty="0">
                <a:latin typeface="Times New Roman"/>
                <a:cs typeface="Times New Roman"/>
              </a:rPr>
              <a:t>dare alla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dei figli. Si pretendeva che  eseguisse </a:t>
            </a:r>
            <a:r>
              <a:rPr sz="1200" dirty="0">
                <a:latin typeface="Times New Roman"/>
                <a:cs typeface="Times New Roman"/>
              </a:rPr>
              <a:t>in un dato tempo un </a:t>
            </a:r>
            <a:r>
              <a:rPr sz="1200" spc="-5" dirty="0">
                <a:latin typeface="Times New Roman"/>
                <a:cs typeface="Times New Roman"/>
              </a:rPr>
              <a:t>determinato lavoro agricolo.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aveva originato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matrimonio </a:t>
            </a:r>
            <a:r>
              <a:rPr sz="1200" spc="-5" dirty="0">
                <a:latin typeface="Times New Roman"/>
                <a:cs typeface="Times New Roman"/>
              </a:rPr>
              <a:t>essa aveva </a:t>
            </a:r>
            <a:r>
              <a:rPr sz="1200" dirty="0">
                <a:latin typeface="Times New Roman"/>
                <a:cs typeface="Times New Roman"/>
              </a:rPr>
              <a:t>ancora  più </a:t>
            </a:r>
            <a:r>
              <a:rPr sz="1200" spc="-5" dirty="0">
                <a:latin typeface="Times New Roman"/>
                <a:cs typeface="Times New Roman"/>
              </a:rPr>
              <a:t>valore;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fertilità 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assicurata.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57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(916.4) 82:3.8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antichi considerassero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disonore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non essere sposati </a:t>
            </a:r>
            <a:r>
              <a:rPr sz="1200" spc="-5" dirty="0">
                <a:latin typeface="Times New Roman"/>
                <a:cs typeface="Times New Roman"/>
              </a:rPr>
              <a:t>spiega l’origine dei  </a:t>
            </a:r>
            <a:r>
              <a:rPr sz="1200" dirty="0">
                <a:latin typeface="Times New Roman"/>
                <a:cs typeface="Times New Roman"/>
              </a:rPr>
              <a:t>matrimoni tra </a:t>
            </a:r>
            <a:r>
              <a:rPr sz="1200" spc="-5" dirty="0">
                <a:latin typeface="Times New Roman"/>
                <a:cs typeface="Times New Roman"/>
              </a:rPr>
              <a:t>bambini;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si doveva essere </a:t>
            </a:r>
            <a:r>
              <a:rPr sz="1200" dirty="0">
                <a:latin typeface="Times New Roman"/>
                <a:cs typeface="Times New Roman"/>
              </a:rPr>
              <a:t>sposati, prima </a:t>
            </a:r>
            <a:r>
              <a:rPr sz="1200" spc="-5" dirty="0">
                <a:latin typeface="Times New Roman"/>
                <a:cs typeface="Times New Roman"/>
              </a:rPr>
              <a:t>era meglio era. Si credeva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generalmente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spc="15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sposate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potessero entrare </a:t>
            </a:r>
            <a:r>
              <a:rPr sz="1200" dirty="0">
                <a:latin typeface="Times New Roman"/>
                <a:cs typeface="Times New Roman"/>
              </a:rPr>
              <a:t>nel paese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spiriti, 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ulteriore incentivo ai matrimoni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bambini anche alla </a:t>
            </a:r>
            <a:r>
              <a:rPr sz="1200" dirty="0">
                <a:latin typeface="Times New Roman"/>
                <a:cs typeface="Times New Roman"/>
              </a:rPr>
              <a:t>nascita e  talvolta 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nascita,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riserva sul </a:t>
            </a:r>
            <a:r>
              <a:rPr sz="1200" dirty="0">
                <a:latin typeface="Times New Roman"/>
                <a:cs typeface="Times New Roman"/>
              </a:rPr>
              <a:t>sesso.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credevano che </a:t>
            </a:r>
            <a:r>
              <a:rPr sz="1200" dirty="0">
                <a:latin typeface="Times New Roman"/>
                <a:cs typeface="Times New Roman"/>
              </a:rPr>
              <a:t>anche i </a:t>
            </a:r>
            <a:r>
              <a:rPr sz="1200" spc="-5" dirty="0">
                <a:latin typeface="Times New Roman"/>
                <a:cs typeface="Times New Roman"/>
              </a:rPr>
              <a:t>morti </a:t>
            </a:r>
            <a:r>
              <a:rPr sz="1200" dirty="0">
                <a:latin typeface="Times New Roman"/>
                <a:cs typeface="Times New Roman"/>
              </a:rPr>
              <a:t>dovessero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sposati.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origine </a:t>
            </a:r>
            <a:r>
              <a:rPr sz="1200" spc="-5" dirty="0">
                <a:latin typeface="Times New Roman"/>
                <a:cs typeface="Times New Roman"/>
              </a:rPr>
              <a:t>gli 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matrimoni erano impiegati per negoziare </a:t>
            </a:r>
            <a:r>
              <a:rPr sz="1200" dirty="0">
                <a:latin typeface="Times New Roman"/>
                <a:cs typeface="Times New Roman"/>
              </a:rPr>
              <a:t>matrimoni d’individui </a:t>
            </a:r>
            <a:r>
              <a:rPr sz="1200" spc="-5" dirty="0">
                <a:latin typeface="Times New Roman"/>
                <a:cs typeface="Times New Roman"/>
              </a:rPr>
              <a:t>deceduti. Uno dei genitori faceva </a:t>
            </a:r>
            <a:r>
              <a:rPr sz="1200" dirty="0">
                <a:latin typeface="Times New Roman"/>
                <a:cs typeface="Times New Roman"/>
              </a:rPr>
              <a:t>in modo che  </a:t>
            </a:r>
            <a:r>
              <a:rPr sz="1200" spc="-5" dirty="0">
                <a:latin typeface="Times New Roman"/>
                <a:cs typeface="Times New Roman"/>
              </a:rPr>
              <a:t>questi intermediari concludessero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morto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morta di un’altra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76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(916.5) 82:3.9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popoli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recenti </a:t>
            </a:r>
            <a:r>
              <a:rPr sz="1200" dirty="0">
                <a:latin typeface="Times New Roman"/>
                <a:cs typeface="Times New Roman"/>
              </a:rPr>
              <a:t>la pubertà era </a:t>
            </a:r>
            <a:r>
              <a:rPr sz="1200" spc="-5" dirty="0">
                <a:latin typeface="Times New Roman"/>
                <a:cs typeface="Times New Roman"/>
              </a:rPr>
              <a:t>l’età ordinaria del </a:t>
            </a:r>
            <a:r>
              <a:rPr sz="1200" dirty="0">
                <a:latin typeface="Times New Roman"/>
                <a:cs typeface="Times New Roman"/>
              </a:rPr>
              <a:t>matrimonio, ma </a:t>
            </a:r>
            <a:r>
              <a:rPr sz="1200" spc="-5" dirty="0">
                <a:latin typeface="Times New Roman"/>
                <a:cs typeface="Times New Roman"/>
              </a:rPr>
              <a:t>questa età </a:t>
            </a:r>
            <a:r>
              <a:rPr sz="1200" dirty="0">
                <a:latin typeface="Times New Roman"/>
                <a:cs typeface="Times New Roman"/>
              </a:rPr>
              <a:t>è aumentata in </a:t>
            </a:r>
            <a:r>
              <a:rPr sz="1200" spc="-5" dirty="0">
                <a:latin typeface="Times New Roman"/>
                <a:cs typeface="Times New Roman"/>
              </a:rPr>
              <a:t>proporzione diretta  al progredire della </a:t>
            </a:r>
            <a:r>
              <a:rPr sz="1200" dirty="0">
                <a:latin typeface="Times New Roman"/>
                <a:cs typeface="Times New Roman"/>
              </a:rPr>
              <a:t>civiltà. </a:t>
            </a:r>
            <a:r>
              <a:rPr sz="1200" spc="-5" dirty="0">
                <a:latin typeface="Times New Roman"/>
                <a:cs typeface="Times New Roman"/>
              </a:rPr>
              <a:t>Nell’evoluzione sociale sorsero ben presto degli ordini peculiari per </a:t>
            </a:r>
            <a:r>
              <a:rPr sz="1200" dirty="0">
                <a:latin typeface="Times New Roman"/>
                <a:cs typeface="Times New Roman"/>
              </a:rPr>
              <a:t>uomini e donne non sposati; questi  </a:t>
            </a:r>
            <a:r>
              <a:rPr sz="1200" spc="-5" dirty="0">
                <a:latin typeface="Times New Roman"/>
                <a:cs typeface="Times New Roman"/>
              </a:rPr>
              <a:t>ordini furono avviati </a:t>
            </a:r>
            <a:r>
              <a:rPr sz="1200" dirty="0">
                <a:latin typeface="Times New Roman"/>
                <a:cs typeface="Times New Roman"/>
              </a:rPr>
              <a:t>e mantenuti da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più o </a:t>
            </a:r>
            <a:r>
              <a:rPr sz="1200" spc="-5" dirty="0">
                <a:latin typeface="Times New Roman"/>
                <a:cs typeface="Times New Roman"/>
              </a:rPr>
              <a:t>meno prive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bisogni </a:t>
            </a:r>
            <a:r>
              <a:rPr sz="1200" dirty="0">
                <a:latin typeface="Times New Roman"/>
                <a:cs typeface="Times New Roman"/>
              </a:rPr>
              <a:t>sessuali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normali.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(916.6) 82:3.10 </a:t>
            </a:r>
            <a:r>
              <a:rPr sz="1200" dirty="0">
                <a:latin typeface="Times New Roman"/>
                <a:cs typeface="Times New Roman"/>
              </a:rPr>
              <a:t>Molte tribù </a:t>
            </a:r>
            <a:r>
              <a:rPr sz="1200" spc="-5" dirty="0">
                <a:latin typeface="Times New Roman"/>
                <a:cs typeface="Times New Roman"/>
              </a:rPr>
              <a:t>permettevano ai membri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dirigente di </a:t>
            </a:r>
            <a:r>
              <a:rPr sz="1200" spc="-5" dirty="0">
                <a:latin typeface="Times New Roman"/>
                <a:cs typeface="Times New Roman"/>
              </a:rPr>
              <a:t>avere rapporti </a:t>
            </a:r>
            <a:r>
              <a:rPr sz="1200" dirty="0">
                <a:latin typeface="Times New Roman"/>
                <a:cs typeface="Times New Roman"/>
              </a:rPr>
              <a:t>sessuali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fidanzata poco </a:t>
            </a:r>
            <a:r>
              <a:rPr sz="1200" dirty="0">
                <a:latin typeface="Times New Roman"/>
                <a:cs typeface="Times New Roman"/>
              </a:rPr>
              <a:t>prima che  </a:t>
            </a:r>
            <a:r>
              <a:rPr sz="1200" spc="-5" dirty="0">
                <a:latin typeface="Times New Roman"/>
                <a:cs typeface="Times New Roman"/>
              </a:rPr>
              <a:t>fosse data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marito. </a:t>
            </a:r>
            <a:r>
              <a:rPr sz="1200" spc="-5" dirty="0">
                <a:latin typeface="Times New Roman"/>
                <a:cs typeface="Times New Roman"/>
              </a:rPr>
              <a:t>Ognuno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faceva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regalo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giovane,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l’origine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costume di fare </a:t>
            </a:r>
            <a:r>
              <a:rPr sz="1200" spc="-5" dirty="0">
                <a:latin typeface="Times New Roman"/>
                <a:cs typeface="Times New Roman"/>
              </a:rPr>
              <a:t>dei regali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matrimonio. Presso certi gruppi si </a:t>
            </a:r>
            <a:r>
              <a:rPr sz="1200" dirty="0">
                <a:latin typeface="Times New Roman"/>
                <a:cs typeface="Times New Roman"/>
              </a:rPr>
              <a:t>faceva affidamento </a:t>
            </a:r>
            <a:r>
              <a:rPr sz="1200" spc="-5" dirty="0">
                <a:latin typeface="Times New Roman"/>
                <a:cs typeface="Times New Roman"/>
              </a:rPr>
              <a:t>sul fatto che </a:t>
            </a:r>
            <a:r>
              <a:rPr sz="1200" dirty="0">
                <a:latin typeface="Times New Roman"/>
                <a:cs typeface="Times New Roman"/>
              </a:rPr>
              <a:t>una giovane </a:t>
            </a:r>
            <a:r>
              <a:rPr sz="1200" spc="-5" dirty="0">
                <a:latin typeface="Times New Roman"/>
                <a:cs typeface="Times New Roman"/>
              </a:rPr>
              <a:t>si sarebbe guadagnata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dote, che </a:t>
            </a:r>
            <a:r>
              <a:rPr sz="1200" dirty="0">
                <a:latin typeface="Times New Roman"/>
                <a:cs typeface="Times New Roman"/>
              </a:rPr>
              <a:t>consisteva  </a:t>
            </a:r>
            <a:r>
              <a:rPr sz="1200" spc="-5" dirty="0">
                <a:latin typeface="Times New Roman"/>
                <a:cs typeface="Times New Roman"/>
              </a:rPr>
              <a:t>nei regali ricevuti come </a:t>
            </a:r>
            <a:r>
              <a:rPr sz="1200" dirty="0">
                <a:latin typeface="Times New Roman"/>
                <a:cs typeface="Times New Roman"/>
              </a:rPr>
              <a:t>ricompensa </a:t>
            </a:r>
            <a:r>
              <a:rPr sz="1200" spc="-5" dirty="0">
                <a:latin typeface="Times New Roman"/>
                <a:cs typeface="Times New Roman"/>
              </a:rPr>
              <a:t>delle sue </a:t>
            </a:r>
            <a:r>
              <a:rPr sz="1200" dirty="0">
                <a:latin typeface="Times New Roman"/>
                <a:cs typeface="Times New Roman"/>
              </a:rPr>
              <a:t>prestazioni </a:t>
            </a:r>
            <a:r>
              <a:rPr sz="1200" spc="-5" dirty="0">
                <a:latin typeface="Times New Roman"/>
                <a:cs typeface="Times New Roman"/>
              </a:rPr>
              <a:t>sessuali nella </a:t>
            </a:r>
            <a:r>
              <a:rPr sz="1200" dirty="0">
                <a:latin typeface="Times New Roman"/>
                <a:cs typeface="Times New Roman"/>
              </a:rPr>
              <a:t>sala di esposizione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ragazze 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maritare.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002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(916.7) 82:3.11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maritavano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giovani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vedove </a:t>
            </a:r>
            <a:r>
              <a:rPr sz="1200" dirty="0">
                <a:latin typeface="Times New Roman"/>
                <a:cs typeface="Times New Roman"/>
              </a:rPr>
              <a:t>e le donne </a:t>
            </a:r>
            <a:r>
              <a:rPr sz="1200" spc="-5" dirty="0">
                <a:latin typeface="Times New Roman"/>
                <a:cs typeface="Times New Roman"/>
              </a:rPr>
              <a:t>attempate </a:t>
            </a:r>
            <a:r>
              <a:rPr sz="1200" dirty="0">
                <a:latin typeface="Times New Roman"/>
                <a:cs typeface="Times New Roman"/>
              </a:rPr>
              <a:t>e poi, quando in seguito </a:t>
            </a:r>
            <a:r>
              <a:rPr sz="1200" spc="-5" dirty="0">
                <a:latin typeface="Times New Roman"/>
                <a:cs typeface="Times New Roman"/>
              </a:rPr>
              <a:t>rimanevano vedovi, si  permetteva </a:t>
            </a:r>
            <a:r>
              <a:rPr sz="1200" dirty="0">
                <a:latin typeface="Times New Roman"/>
                <a:cs typeface="Times New Roman"/>
              </a:rPr>
              <a:t>loro di sposare le </a:t>
            </a:r>
            <a:r>
              <a:rPr sz="1200" spc="-5" dirty="0">
                <a:latin typeface="Times New Roman"/>
                <a:cs typeface="Times New Roman"/>
              </a:rPr>
              <a:t>giovani, assicurando così, 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espressione,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due genitori non </a:t>
            </a:r>
            <a:r>
              <a:rPr sz="1200" spc="-5" dirty="0">
                <a:latin typeface="Times New Roman"/>
                <a:cs typeface="Times New Roman"/>
              </a:rPr>
              <a:t>facessero delle </a:t>
            </a:r>
            <a:r>
              <a:rPr sz="1200" dirty="0">
                <a:latin typeface="Times New Roman"/>
                <a:cs typeface="Times New Roman"/>
              </a:rPr>
              <a:t>follie,  </a:t>
            </a:r>
            <a:r>
              <a:rPr sz="1200" spc="-5" dirty="0">
                <a:latin typeface="Times New Roman"/>
                <a:cs typeface="Times New Roman"/>
              </a:rPr>
              <a:t>come ritenevano che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avvenuto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a due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accoppiarsi. </a:t>
            </a:r>
            <a:r>
              <a:rPr sz="1200" dirty="0">
                <a:latin typeface="Times New Roman"/>
                <a:cs typeface="Times New Roman"/>
              </a:rPr>
              <a:t>Altre tribù </a:t>
            </a:r>
            <a:r>
              <a:rPr sz="1200" spc="-5" dirty="0">
                <a:latin typeface="Times New Roman"/>
                <a:cs typeface="Times New Roman"/>
              </a:rPr>
              <a:t>limitavano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l’accoppiamento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2605" cy="40817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(673.8) 59:1.8 </a:t>
            </a:r>
            <a:r>
              <a:rPr sz="1200" i="1" dirty="0">
                <a:latin typeface="Times New Roman"/>
                <a:cs typeface="Times New Roman"/>
              </a:rPr>
              <a:t>380.000.000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l’Asia si abbassava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gli altri continenti subivano un’emersione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durata. </a:t>
            </a:r>
            <a:r>
              <a:rPr sz="1200" spc="-5" dirty="0">
                <a:latin typeface="Times New Roman"/>
                <a:cs typeface="Times New Roman"/>
              </a:rPr>
              <a:t>Ma 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quest’epoca l’Oceano Atlantico, recentemente formatosi, fece estese incursioni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litorali adiacenti. </a:t>
            </a:r>
            <a:r>
              <a:rPr sz="1200" dirty="0">
                <a:latin typeface="Times New Roman"/>
                <a:cs typeface="Times New Roman"/>
              </a:rPr>
              <a:t>L’Atlantico  </a:t>
            </a:r>
            <a:r>
              <a:rPr sz="1200" spc="-5" dirty="0">
                <a:latin typeface="Times New Roman"/>
                <a:cs typeface="Times New Roman"/>
              </a:rPr>
              <a:t>settentrionale, </a:t>
            </a:r>
            <a:r>
              <a:rPr sz="1200" dirty="0">
                <a:latin typeface="Times New Roman"/>
                <a:cs typeface="Times New Roman"/>
              </a:rPr>
              <a:t>o mare Artico, </a:t>
            </a:r>
            <a:r>
              <a:rPr sz="1200" spc="-5" dirty="0">
                <a:latin typeface="Times New Roman"/>
                <a:cs typeface="Times New Roman"/>
              </a:rPr>
              <a:t>era allora collegato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acque </a:t>
            </a:r>
            <a:r>
              <a:rPr sz="1200" dirty="0">
                <a:latin typeface="Times New Roman"/>
                <a:cs typeface="Times New Roman"/>
              </a:rPr>
              <a:t>meridionali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Golfo.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penetrò nella  </a:t>
            </a:r>
            <a:r>
              <a:rPr sz="1200" spc="-5" dirty="0">
                <a:latin typeface="Times New Roman"/>
                <a:cs typeface="Times New Roman"/>
              </a:rPr>
              <a:t>depressione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Appalachi,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onde s’infransero ad est contro </a:t>
            </a:r>
            <a:r>
              <a:rPr sz="1200" dirty="0">
                <a:latin typeface="Times New Roman"/>
                <a:cs typeface="Times New Roman"/>
              </a:rPr>
              <a:t>montagne </a:t>
            </a:r>
            <a:r>
              <a:rPr sz="1200" spc="-5" dirty="0">
                <a:latin typeface="Times New Roman"/>
                <a:cs typeface="Times New Roman"/>
              </a:rPr>
              <a:t>alte quanto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Alpi,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continenti erano  pianure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interesse, </a:t>
            </a:r>
            <a:r>
              <a:rPr sz="1200" dirty="0">
                <a:latin typeface="Times New Roman"/>
                <a:cs typeface="Times New Roman"/>
              </a:rPr>
              <a:t>del tutto prive di bellezze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(673.9) 59:1.9 </a:t>
            </a:r>
            <a:r>
              <a:rPr sz="1200" dirty="0">
                <a:latin typeface="Times New Roman"/>
                <a:cs typeface="Times New Roman"/>
              </a:rPr>
              <a:t>I depositi </a:t>
            </a:r>
            <a:r>
              <a:rPr sz="1200" spc="-5" dirty="0">
                <a:latin typeface="Times New Roman"/>
                <a:cs typeface="Times New Roman"/>
              </a:rPr>
              <a:t>sedimentari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ere </a:t>
            </a:r>
            <a:r>
              <a:rPr sz="1200" dirty="0">
                <a:latin typeface="Times New Roman"/>
                <a:cs typeface="Times New Roman"/>
              </a:rPr>
              <a:t>sono di quattro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tipi: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(673.10) 59:1.10 </a:t>
            </a:r>
            <a:r>
              <a:rPr sz="1200" dirty="0">
                <a:latin typeface="Times New Roman"/>
                <a:cs typeface="Times New Roman"/>
              </a:rPr>
              <a:t>1. I </a:t>
            </a:r>
            <a:r>
              <a:rPr sz="1200" spc="-5" dirty="0">
                <a:latin typeface="Times New Roman"/>
                <a:cs typeface="Times New Roman"/>
              </a:rPr>
              <a:t>conglomerati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depositati vicino </a:t>
            </a:r>
            <a:r>
              <a:rPr sz="1200" spc="-5" dirty="0">
                <a:latin typeface="Times New Roman"/>
                <a:cs typeface="Times New Roman"/>
              </a:rPr>
              <a:t>ai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litorali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33400" marR="9747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(673.11) 59:1.11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arenarie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depositi avvenuti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acque </a:t>
            </a:r>
            <a:r>
              <a:rPr sz="1200" dirty="0">
                <a:latin typeface="Times New Roman"/>
                <a:cs typeface="Times New Roman"/>
              </a:rPr>
              <a:t>poco profonde ma dove le onde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sufficienti per  </a:t>
            </a:r>
            <a:r>
              <a:rPr sz="1200" spc="-5" dirty="0">
                <a:latin typeface="Times New Roman"/>
                <a:cs typeface="Times New Roman"/>
              </a:rPr>
              <a:t>impedire al </a:t>
            </a:r>
            <a:r>
              <a:rPr sz="1200" dirty="0">
                <a:latin typeface="Times New Roman"/>
                <a:cs typeface="Times New Roman"/>
              </a:rPr>
              <a:t>limo di</a:t>
            </a:r>
            <a:r>
              <a:rPr sz="1200" spc="-5" dirty="0">
                <a:latin typeface="Times New Roman"/>
                <a:cs typeface="Times New Roman"/>
              </a:rPr>
              <a:t> depositarsi.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(673.12) 59:1.12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scisti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depositi avvenuti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acque </a:t>
            </a:r>
            <a:r>
              <a:rPr sz="1200" dirty="0">
                <a:latin typeface="Times New Roman"/>
                <a:cs typeface="Times New Roman"/>
              </a:rPr>
              <a:t>più profonde e più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calme.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(673.13) 59:1.13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calcare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comprendente </a:t>
            </a:r>
            <a:r>
              <a:rPr sz="1200" dirty="0">
                <a:latin typeface="Times New Roman"/>
                <a:cs typeface="Times New Roman"/>
              </a:rPr>
              <a:t>i depositi di </a:t>
            </a:r>
            <a:r>
              <a:rPr sz="1200" spc="-5" dirty="0">
                <a:latin typeface="Times New Roman"/>
                <a:cs typeface="Times New Roman"/>
              </a:rPr>
              <a:t>conchiglie </a:t>
            </a:r>
            <a:r>
              <a:rPr sz="1200" dirty="0">
                <a:latin typeface="Times New Roman"/>
                <a:cs typeface="Times New Roman"/>
              </a:rPr>
              <a:t>di trilobiti in </a:t>
            </a:r>
            <a:r>
              <a:rPr sz="1200" spc="-5" dirty="0">
                <a:latin typeface="Times New Roman"/>
                <a:cs typeface="Times New Roman"/>
              </a:rPr>
              <a:t>acque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profonde.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79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(673.14) 59:1.14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fossili </a:t>
            </a:r>
            <a:r>
              <a:rPr sz="1200" dirty="0">
                <a:latin typeface="Times New Roman"/>
                <a:cs typeface="Times New Roman"/>
              </a:rPr>
              <a:t>di trilobiti di </a:t>
            </a:r>
            <a:r>
              <a:rPr sz="1200" spc="-5" dirty="0">
                <a:latin typeface="Times New Roman"/>
                <a:cs typeface="Times New Roman"/>
              </a:rPr>
              <a:t>quest’epoca presentano </a:t>
            </a:r>
            <a:r>
              <a:rPr sz="1200" dirty="0">
                <a:latin typeface="Times New Roman"/>
                <a:cs typeface="Times New Roman"/>
              </a:rPr>
              <a:t>certe </a:t>
            </a:r>
            <a:r>
              <a:rPr sz="1200" spc="-5" dirty="0">
                <a:latin typeface="Times New Roman"/>
                <a:cs typeface="Times New Roman"/>
              </a:rPr>
              <a:t>uniformità </a:t>
            </a:r>
            <a:r>
              <a:rPr sz="1200" dirty="0">
                <a:latin typeface="Times New Roman"/>
                <a:cs typeface="Times New Roman"/>
              </a:rPr>
              <a:t>di base unite a certe varianti molto </a:t>
            </a:r>
            <a:r>
              <a:rPr sz="1200" spc="-5" dirty="0">
                <a:latin typeface="Times New Roman"/>
                <a:cs typeface="Times New Roman"/>
              </a:rPr>
              <a:t>marcate. Gli animali  primitivi che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evoluti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dai </a:t>
            </a:r>
            <a:r>
              <a:rPr sz="1200" dirty="0">
                <a:latin typeface="Times New Roman"/>
                <a:cs typeface="Times New Roman"/>
              </a:rPr>
              <a:t>tre impianti </a:t>
            </a:r>
            <a:r>
              <a:rPr sz="1200" spc="-5" dirty="0">
                <a:latin typeface="Times New Roman"/>
                <a:cs typeface="Times New Roman"/>
              </a:rPr>
              <a:t>originali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erano caratteristici;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apparvero </a:t>
            </a:r>
            <a:r>
              <a:rPr sz="1200" dirty="0">
                <a:latin typeface="Times New Roman"/>
                <a:cs typeface="Times New Roman"/>
              </a:rPr>
              <a:t>nell’emisfero  </a:t>
            </a:r>
            <a:r>
              <a:rPr sz="1200" spc="-5" dirty="0">
                <a:latin typeface="Times New Roman"/>
                <a:cs typeface="Times New Roman"/>
              </a:rPr>
              <a:t>occidentale erano </a:t>
            </a:r>
            <a:r>
              <a:rPr sz="1200" dirty="0">
                <a:latin typeface="Times New Roman"/>
                <a:cs typeface="Times New Roman"/>
              </a:rPr>
              <a:t>leggermente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da quelli </a:t>
            </a:r>
            <a:r>
              <a:rPr sz="1200" spc="-5" dirty="0">
                <a:latin typeface="Times New Roman"/>
                <a:cs typeface="Times New Roman"/>
              </a:rPr>
              <a:t>del gruppo eurasiano </a:t>
            </a:r>
            <a:r>
              <a:rPr sz="1200" dirty="0">
                <a:latin typeface="Times New Roman"/>
                <a:cs typeface="Times New Roman"/>
              </a:rPr>
              <a:t>e del tipo </a:t>
            </a:r>
            <a:r>
              <a:rPr sz="1200" spc="-5" dirty="0">
                <a:latin typeface="Times New Roman"/>
                <a:cs typeface="Times New Roman"/>
              </a:rPr>
              <a:t>australasiano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australiano-antartico.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876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(674.1) 59:1.15 </a:t>
            </a:r>
            <a:r>
              <a:rPr sz="1200" i="1" dirty="0">
                <a:latin typeface="Times New Roman"/>
                <a:cs typeface="Times New Roman"/>
              </a:rPr>
              <a:t>370.000.000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avvenne 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sommersione dell’America del </a:t>
            </a:r>
            <a:r>
              <a:rPr sz="1200" dirty="0">
                <a:latin typeface="Times New Roman"/>
                <a:cs typeface="Times New Roman"/>
              </a:rPr>
              <a:t>Nord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Sud, </a:t>
            </a:r>
            <a:r>
              <a:rPr sz="1200" spc="-5" dirty="0">
                <a:latin typeface="Times New Roman"/>
                <a:cs typeface="Times New Roman"/>
              </a:rPr>
              <a:t>seguita </a:t>
            </a:r>
            <a:r>
              <a:rPr sz="1200" dirty="0">
                <a:latin typeface="Times New Roman"/>
                <a:cs typeface="Times New Roman"/>
              </a:rPr>
              <a:t>dallo  </a:t>
            </a:r>
            <a:r>
              <a:rPr sz="1200" spc="-5" dirty="0">
                <a:latin typeface="Times New Roman"/>
                <a:cs typeface="Times New Roman"/>
              </a:rPr>
              <a:t>sprofondamento dell’Africa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dell’Australia. </a:t>
            </a:r>
            <a:r>
              <a:rPr sz="1200" dirty="0">
                <a:latin typeface="Times New Roman"/>
                <a:cs typeface="Times New Roman"/>
              </a:rPr>
              <a:t>Solo alcune parti </a:t>
            </a:r>
            <a:r>
              <a:rPr sz="1200" spc="-5" dirty="0">
                <a:latin typeface="Times New Roman"/>
                <a:cs typeface="Times New Roman"/>
              </a:rPr>
              <a:t>dell’America del Nord rimasero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mari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cambriani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658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226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pari età. </a:t>
            </a:r>
            <a:r>
              <a:rPr sz="1200" dirty="0">
                <a:latin typeface="Times New Roman"/>
                <a:cs typeface="Times New Roman"/>
              </a:rPr>
              <a:t>Fu la limitazione </a:t>
            </a:r>
            <a:r>
              <a:rPr sz="1200" spc="-5" dirty="0">
                <a:latin typeface="Times New Roman"/>
                <a:cs typeface="Times New Roman"/>
              </a:rPr>
              <a:t>del matrimonio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un’età </a:t>
            </a:r>
            <a:r>
              <a:rPr sz="1200" spc="-5" dirty="0">
                <a:latin typeface="Times New Roman"/>
                <a:cs typeface="Times New Roman"/>
              </a:rPr>
              <a:t>determinata </a:t>
            </a:r>
            <a:r>
              <a:rPr sz="1200" dirty="0">
                <a:latin typeface="Times New Roman"/>
                <a:cs typeface="Times New Roman"/>
              </a:rPr>
              <a:t>che diede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prima alle </a:t>
            </a:r>
            <a:r>
              <a:rPr sz="1200" dirty="0">
                <a:latin typeface="Times New Roman"/>
                <a:cs typeface="Times New Roman"/>
              </a:rPr>
              <a:t>idee  </a:t>
            </a:r>
            <a:r>
              <a:rPr sz="1200" spc="-5" dirty="0">
                <a:latin typeface="Times New Roman"/>
                <a:cs typeface="Times New Roman"/>
              </a:rPr>
              <a:t>d’incesto. (In India ancor oggi </a:t>
            </a:r>
            <a:r>
              <a:rPr sz="1200" dirty="0">
                <a:latin typeface="Times New Roman"/>
                <a:cs typeface="Times New Roman"/>
              </a:rPr>
              <a:t>non c’è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limite di età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matrimonio.)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97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(916.8) 82:3.12 </a:t>
            </a:r>
            <a:r>
              <a:rPr sz="1200" spc="-5" dirty="0">
                <a:latin typeface="Times New Roman"/>
                <a:cs typeface="Times New Roman"/>
              </a:rPr>
              <a:t>Sotto certi costumi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vedovanza era </a:t>
            </a:r>
            <a:r>
              <a:rPr sz="1200" dirty="0">
                <a:latin typeface="Times New Roman"/>
                <a:cs typeface="Times New Roman"/>
              </a:rPr>
              <a:t>molto da </a:t>
            </a:r>
            <a:r>
              <a:rPr sz="1200" spc="-5" dirty="0">
                <a:latin typeface="Times New Roman"/>
                <a:cs typeface="Times New Roman"/>
              </a:rPr>
              <a:t>temere; </a:t>
            </a:r>
            <a:r>
              <a:rPr sz="1200" dirty="0">
                <a:latin typeface="Times New Roman"/>
                <a:cs typeface="Times New Roman"/>
              </a:rPr>
              <a:t>le vedove o </a:t>
            </a:r>
            <a:r>
              <a:rPr sz="1200" spc="-5" dirty="0">
                <a:latin typeface="Times New Roman"/>
                <a:cs typeface="Times New Roman"/>
              </a:rPr>
              <a:t>venivano uccise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si permetteva </a:t>
            </a:r>
            <a:r>
              <a:rPr sz="1200" dirty="0">
                <a:latin typeface="Times New Roman"/>
                <a:cs typeface="Times New Roman"/>
              </a:rPr>
              <a:t>loro di suicidarsi  </a:t>
            </a:r>
            <a:r>
              <a:rPr sz="1200" spc="-5" dirty="0">
                <a:latin typeface="Times New Roman"/>
                <a:cs typeface="Times New Roman"/>
              </a:rPr>
              <a:t>sulla </a:t>
            </a:r>
            <a:r>
              <a:rPr sz="1200" dirty="0">
                <a:latin typeface="Times New Roman"/>
                <a:cs typeface="Times New Roman"/>
              </a:rPr>
              <a:t>tomba </a:t>
            </a:r>
            <a:r>
              <a:rPr sz="1200" spc="-5" dirty="0">
                <a:latin typeface="Times New Roman"/>
                <a:cs typeface="Times New Roman"/>
              </a:rPr>
              <a:t>dei loro mariti, perché si </a:t>
            </a:r>
            <a:r>
              <a:rPr sz="1200" dirty="0">
                <a:latin typeface="Times New Roman"/>
                <a:cs typeface="Times New Roman"/>
              </a:rPr>
              <a:t>riteneva che </a:t>
            </a:r>
            <a:r>
              <a:rPr sz="1200" spc="-5" dirty="0">
                <a:latin typeface="Times New Roman"/>
                <a:cs typeface="Times New Roman"/>
              </a:rPr>
              <a:t>andassero </a:t>
            </a:r>
            <a:r>
              <a:rPr sz="1200" dirty="0">
                <a:latin typeface="Times New Roman"/>
                <a:cs typeface="Times New Roman"/>
              </a:rPr>
              <a:t>nel paese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con i </a:t>
            </a:r>
            <a:r>
              <a:rPr sz="1200" spc="-5" dirty="0">
                <a:latin typeface="Times New Roman"/>
                <a:cs typeface="Times New Roman"/>
              </a:rPr>
              <a:t>loro sposi.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vedova </a:t>
            </a:r>
            <a:r>
              <a:rPr sz="1200" dirty="0">
                <a:latin typeface="Times New Roman"/>
                <a:cs typeface="Times New Roman"/>
              </a:rPr>
              <a:t>sopravvivente era  </a:t>
            </a:r>
            <a:r>
              <a:rPr sz="1200" spc="-5" dirty="0">
                <a:latin typeface="Times New Roman"/>
                <a:cs typeface="Times New Roman"/>
              </a:rPr>
              <a:t>quasi invariabilmente </a:t>
            </a:r>
            <a:r>
              <a:rPr sz="1200" dirty="0">
                <a:latin typeface="Times New Roman"/>
                <a:cs typeface="Times New Roman"/>
              </a:rPr>
              <a:t>biasimata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morte di suo </a:t>
            </a:r>
            <a:r>
              <a:rPr sz="1200" spc="-5" dirty="0">
                <a:latin typeface="Times New Roman"/>
                <a:cs typeface="Times New Roman"/>
              </a:rPr>
              <a:t>marito. Certe </a:t>
            </a:r>
            <a:r>
              <a:rPr sz="1200" dirty="0">
                <a:latin typeface="Times New Roman"/>
                <a:cs typeface="Times New Roman"/>
              </a:rPr>
              <a:t>tribù le </a:t>
            </a:r>
            <a:r>
              <a:rPr sz="1200" spc="-5" dirty="0">
                <a:latin typeface="Times New Roman"/>
                <a:cs typeface="Times New Roman"/>
              </a:rPr>
              <a:t>bruciavano </a:t>
            </a:r>
            <a:r>
              <a:rPr sz="1200" dirty="0">
                <a:latin typeface="Times New Roman"/>
                <a:cs typeface="Times New Roman"/>
              </a:rPr>
              <a:t>vive.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una vedova </a:t>
            </a:r>
            <a:r>
              <a:rPr sz="1200" spc="-5" dirty="0">
                <a:latin typeface="Times New Roman"/>
                <a:cs typeface="Times New Roman"/>
              </a:rPr>
              <a:t>continuava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vivere,  conduceva </a:t>
            </a:r>
            <a:r>
              <a:rPr sz="1200" dirty="0">
                <a:latin typeface="Times New Roman"/>
                <a:cs typeface="Times New Roman"/>
              </a:rPr>
              <a:t>una vita di lutto </a:t>
            </a:r>
            <a:r>
              <a:rPr sz="1200" spc="-5" dirty="0">
                <a:latin typeface="Times New Roman"/>
                <a:cs typeface="Times New Roman"/>
              </a:rPr>
              <a:t>continuo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restrizioni sociali intollerabili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rimaritarsi era generalmente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disapprovato.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946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(917.1) 82:3.13 </a:t>
            </a:r>
            <a:r>
              <a:rPr sz="1200" spc="-5" dirty="0">
                <a:latin typeface="Times New Roman"/>
                <a:cs typeface="Times New Roman"/>
              </a:rPr>
              <a:t>Nei tempi antichi s’incoraggiavano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oggi considerate </a:t>
            </a:r>
            <a:r>
              <a:rPr sz="1200" spc="-5" dirty="0">
                <a:latin typeface="Times New Roman"/>
                <a:cs typeface="Times New Roman"/>
              </a:rPr>
              <a:t>immorali.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raro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mogli </a:t>
            </a:r>
            <a:r>
              <a:rPr sz="1200" dirty="0">
                <a:latin typeface="Times New Roman"/>
                <a:cs typeface="Times New Roman"/>
              </a:rPr>
              <a:t>primitive  </a:t>
            </a:r>
            <a:r>
              <a:rPr sz="1200" spc="-5" dirty="0">
                <a:latin typeface="Times New Roman"/>
                <a:cs typeface="Times New Roman"/>
              </a:rPr>
              <a:t>andassero </a:t>
            </a:r>
            <a:r>
              <a:rPr sz="1200" dirty="0">
                <a:latin typeface="Times New Roman"/>
                <a:cs typeface="Times New Roman"/>
              </a:rPr>
              <a:t>molto fiere </a:t>
            </a:r>
            <a:r>
              <a:rPr sz="1200" spc="-5" dirty="0">
                <a:latin typeface="Times New Roman"/>
                <a:cs typeface="Times New Roman"/>
              </a:rPr>
              <a:t>dei rapporti </a:t>
            </a:r>
            <a:r>
              <a:rPr sz="1200" dirty="0">
                <a:latin typeface="Times New Roman"/>
                <a:cs typeface="Times New Roman"/>
              </a:rPr>
              <a:t>dei loro </a:t>
            </a:r>
            <a:r>
              <a:rPr sz="1200" spc="-5" dirty="0">
                <a:latin typeface="Times New Roman"/>
                <a:cs typeface="Times New Roman"/>
              </a:rPr>
              <a:t>mariti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altre donne.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castità nelle ragazze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grande ostacolo </a:t>
            </a:r>
            <a:r>
              <a:rPr sz="1200" dirty="0">
                <a:latin typeface="Times New Roman"/>
                <a:cs typeface="Times New Roman"/>
              </a:rPr>
              <a:t>al matrimonio;  </a:t>
            </a:r>
            <a:r>
              <a:rPr sz="1200" spc="-5" dirty="0">
                <a:latin typeface="Times New Roman"/>
                <a:cs typeface="Times New Roman"/>
              </a:rPr>
              <a:t>mettere al </a:t>
            </a:r>
            <a:r>
              <a:rPr sz="1200" dirty="0">
                <a:latin typeface="Times New Roman"/>
                <a:cs typeface="Times New Roman"/>
              </a:rPr>
              <a:t>mondo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 matrimonio accresceva </a:t>
            </a:r>
            <a:r>
              <a:rPr sz="1200" dirty="0">
                <a:latin typeface="Times New Roman"/>
                <a:cs typeface="Times New Roman"/>
              </a:rPr>
              <a:t>considerevolmente la </a:t>
            </a:r>
            <a:r>
              <a:rPr sz="1200" spc="-5" dirty="0">
                <a:latin typeface="Times New Roman"/>
                <a:cs typeface="Times New Roman"/>
              </a:rPr>
              <a:t>desiderabilità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era sicuro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compagna </a:t>
            </a:r>
            <a:r>
              <a:rPr sz="1200" dirty="0">
                <a:latin typeface="Times New Roman"/>
                <a:cs typeface="Times New Roman"/>
              </a:rPr>
              <a:t>fertile.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22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(917.2) 82:3.14 </a:t>
            </a:r>
            <a:r>
              <a:rPr sz="1200" dirty="0">
                <a:latin typeface="Times New Roman"/>
                <a:cs typeface="Times New Roman"/>
              </a:rPr>
              <a:t>Molte tribù </a:t>
            </a:r>
            <a:r>
              <a:rPr sz="1200" spc="-5" dirty="0">
                <a:latin typeface="Times New Roman"/>
                <a:cs typeface="Times New Roman"/>
              </a:rPr>
              <a:t>primitive approvavano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prova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donna non fosse </a:t>
            </a:r>
            <a:r>
              <a:rPr sz="1200" spc="-5" dirty="0">
                <a:latin typeface="Times New Roman"/>
                <a:cs typeface="Times New Roman"/>
              </a:rPr>
              <a:t>rimasta incinta, </a:t>
            </a:r>
            <a:r>
              <a:rPr sz="1200" dirty="0">
                <a:latin typeface="Times New Roman"/>
                <a:cs typeface="Times New Roman"/>
              </a:rPr>
              <a:t>dopodiché 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seguita la cerimonia </a:t>
            </a:r>
            <a:r>
              <a:rPr sz="1200" spc="-5" dirty="0">
                <a:latin typeface="Times New Roman"/>
                <a:cs typeface="Times New Roman"/>
              </a:rPr>
              <a:t>regolare del </a:t>
            </a:r>
            <a:r>
              <a:rPr sz="1200" dirty="0">
                <a:latin typeface="Times New Roman"/>
                <a:cs typeface="Times New Roman"/>
              </a:rPr>
              <a:t>matrimonio;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il matrimonio non </a:t>
            </a:r>
            <a:r>
              <a:rPr sz="1200" spc="-5" dirty="0">
                <a:latin typeface="Times New Roman"/>
                <a:cs typeface="Times New Roman"/>
              </a:rPr>
              <a:t>veniva celebrato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fosse  </a:t>
            </a:r>
            <a:r>
              <a:rPr sz="1200" spc="-5" dirty="0">
                <a:latin typeface="Times New Roman"/>
                <a:cs typeface="Times New Roman"/>
              </a:rPr>
              <a:t>nato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figlio. Se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moglie era </a:t>
            </a:r>
            <a:r>
              <a:rPr sz="1200" dirty="0">
                <a:latin typeface="Times New Roman"/>
                <a:cs typeface="Times New Roman"/>
              </a:rPr>
              <a:t>sterile doveva </a:t>
            </a:r>
            <a:r>
              <a:rPr sz="1200" spc="-5" dirty="0">
                <a:latin typeface="Times New Roman"/>
                <a:cs typeface="Times New Roman"/>
              </a:rPr>
              <a:t>essere riscattata 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ed il matrimonio veniva </a:t>
            </a:r>
            <a:r>
              <a:rPr sz="1200" spc="-5" dirty="0">
                <a:latin typeface="Times New Roman"/>
                <a:cs typeface="Times New Roman"/>
              </a:rPr>
              <a:t>annullato. </a:t>
            </a:r>
            <a:r>
              <a:rPr sz="1200" dirty="0">
                <a:latin typeface="Times New Roman"/>
                <a:cs typeface="Times New Roman"/>
              </a:rPr>
              <a:t>I costumi  </a:t>
            </a:r>
            <a:r>
              <a:rPr sz="1200" spc="-5" dirty="0">
                <a:latin typeface="Times New Roman"/>
                <a:cs typeface="Times New Roman"/>
              </a:rPr>
              <a:t>esigevano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coppia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(917.3) 82:3.15 </a:t>
            </a:r>
            <a:r>
              <a:rPr sz="1200" spc="-5" dirty="0">
                <a:latin typeface="Times New Roman"/>
                <a:cs typeface="Times New Roman"/>
              </a:rPr>
              <a:t>Questi matrimoni </a:t>
            </a:r>
            <a:r>
              <a:rPr sz="1200" dirty="0">
                <a:latin typeface="Times New Roman"/>
                <a:cs typeface="Times New Roman"/>
              </a:rPr>
              <a:t>primitivi di prova </a:t>
            </a:r>
            <a:r>
              <a:rPr sz="1200" spc="-5" dirty="0">
                <a:latin typeface="Times New Roman"/>
                <a:cs typeface="Times New Roman"/>
              </a:rPr>
              <a:t>erano del </a:t>
            </a:r>
            <a:r>
              <a:rPr sz="1200" dirty="0">
                <a:latin typeface="Times New Roman"/>
                <a:cs typeface="Times New Roman"/>
              </a:rPr>
              <a:t>tutto privi di </a:t>
            </a:r>
            <a:r>
              <a:rPr sz="1200" spc="-5" dirty="0">
                <a:latin typeface="Times New Roman"/>
                <a:cs typeface="Times New Roman"/>
              </a:rPr>
              <a:t>qualsiasi carattere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licenza; erano semplicemente delle  prove sincere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fecondità. Gli interessati </a:t>
            </a:r>
            <a:r>
              <a:rPr sz="1200" dirty="0">
                <a:latin typeface="Times New Roman"/>
                <a:cs typeface="Times New Roman"/>
              </a:rPr>
              <a:t>contraevano un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permanente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stabilita la </a:t>
            </a:r>
            <a:r>
              <a:rPr sz="1200" spc="-5" dirty="0">
                <a:latin typeface="Times New Roman"/>
                <a:cs typeface="Times New Roman"/>
              </a:rPr>
              <a:t>fecondità.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delle coppie  moderne si sposano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riserva </a:t>
            </a:r>
            <a:r>
              <a:rPr sz="1200" dirty="0">
                <a:latin typeface="Times New Roman"/>
                <a:cs typeface="Times New Roman"/>
              </a:rPr>
              <a:t>mentale di un divorzio </a:t>
            </a:r>
            <a:r>
              <a:rPr sz="1200" spc="-5" dirty="0">
                <a:latin typeface="Times New Roman"/>
                <a:cs typeface="Times New Roman"/>
              </a:rPr>
              <a:t>conveniente se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soddisfatte della </a:t>
            </a:r>
            <a:r>
              <a:rPr sz="1200" dirty="0">
                <a:latin typeface="Times New Roman"/>
                <a:cs typeface="Times New Roman"/>
              </a:rPr>
              <a:t>loro vita coniugale, in  </a:t>
            </a:r>
            <a:r>
              <a:rPr sz="1200" spc="-5" dirty="0">
                <a:latin typeface="Times New Roman"/>
                <a:cs typeface="Times New Roman"/>
              </a:rPr>
              <a:t>realtà contraggono </a:t>
            </a:r>
            <a:r>
              <a:rPr sz="1200" dirty="0">
                <a:latin typeface="Times New Roman"/>
                <a:cs typeface="Times New Roman"/>
              </a:rPr>
              <a:t>una forma di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prova, </a:t>
            </a:r>
            <a:r>
              <a:rPr sz="1200" dirty="0">
                <a:latin typeface="Times New Roman"/>
                <a:cs typeface="Times New Roman"/>
              </a:rPr>
              <a:t>una forma molto </a:t>
            </a:r>
            <a:r>
              <a:rPr sz="1200" spc="-5" dirty="0">
                <a:latin typeface="Times New Roman"/>
                <a:cs typeface="Times New Roman"/>
              </a:rPr>
              <a:t>inferiore al </a:t>
            </a:r>
            <a:r>
              <a:rPr sz="1200" dirty="0">
                <a:latin typeface="Times New Roman"/>
                <a:cs typeface="Times New Roman"/>
              </a:rPr>
              <a:t>livello delle oneste </a:t>
            </a:r>
            <a:r>
              <a:rPr sz="1200" spc="-5" dirty="0">
                <a:latin typeface="Times New Roman"/>
                <a:cs typeface="Times New Roman"/>
              </a:rPr>
              <a:t>avventure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antenati  </a:t>
            </a:r>
            <a:r>
              <a:rPr sz="1200" dirty="0">
                <a:latin typeface="Times New Roman"/>
                <a:cs typeface="Times New Roman"/>
              </a:rPr>
              <a:t>meno</a:t>
            </a:r>
            <a:r>
              <a:rPr sz="1200" spc="-5" dirty="0">
                <a:latin typeface="Times New Roman"/>
                <a:cs typeface="Times New Roman"/>
              </a:rPr>
              <a:t> civilizzati.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7689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matrimonio sotto i costumi della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proprietà</a:t>
            </a:r>
            <a:endParaRPr sz="1600">
              <a:latin typeface="Times New Roman"/>
              <a:cs typeface="Times New Roman"/>
            </a:endParaRPr>
          </a:p>
          <a:p>
            <a:pPr marL="76200" marR="41275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(917.4) 82:4.1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sempre avuto stretti legami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è stata la stabilizzatrice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matrimonio; la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moralizzatrice.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30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(917.5) 82:4.2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primitivo era </a:t>
            </a:r>
            <a:r>
              <a:rPr sz="1200" dirty="0">
                <a:latin typeface="Times New Roman"/>
                <a:cs typeface="Times New Roman"/>
              </a:rPr>
              <a:t>un investimento, una </a:t>
            </a:r>
            <a:r>
              <a:rPr sz="1200" spc="-5" dirty="0">
                <a:latin typeface="Times New Roman"/>
                <a:cs typeface="Times New Roman"/>
              </a:rPr>
              <a:t>speculazione economica; era </a:t>
            </a:r>
            <a:r>
              <a:rPr sz="1200" dirty="0">
                <a:latin typeface="Times New Roman"/>
                <a:cs typeface="Times New Roman"/>
              </a:rPr>
              <a:t>più una questione di </a:t>
            </a:r>
            <a:r>
              <a:rPr sz="1200" spc="-5" dirty="0">
                <a:latin typeface="Times New Roman"/>
                <a:cs typeface="Times New Roman"/>
              </a:rPr>
              <a:t>affari che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faccenda </a:t>
            </a:r>
            <a:r>
              <a:rPr sz="1200" dirty="0">
                <a:latin typeface="Times New Roman"/>
                <a:cs typeface="Times New Roman"/>
              </a:rPr>
              <a:t>di amoreggiamento. </a:t>
            </a:r>
            <a:r>
              <a:rPr sz="1200" spc="-5" dirty="0">
                <a:latin typeface="Times New Roman"/>
                <a:cs typeface="Times New Roman"/>
              </a:rPr>
              <a:t>Gli antichi si sposavano per </a:t>
            </a:r>
            <a:r>
              <a:rPr sz="1200" dirty="0">
                <a:latin typeface="Times New Roman"/>
                <a:cs typeface="Times New Roman"/>
              </a:rPr>
              <a:t>il profitto ed il </a:t>
            </a:r>
            <a:r>
              <a:rPr sz="1200" spc="-5" dirty="0">
                <a:latin typeface="Times New Roman"/>
                <a:cs typeface="Times New Roman"/>
              </a:rPr>
              <a:t>benessere del gruppo;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matrimoni erano  progettati ed organizzati dal gruppo, dai genitori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anziani. E che i costumi sulla </a:t>
            </a:r>
            <a:r>
              <a:rPr sz="1200" spc="-5" dirty="0">
                <a:latin typeface="Times New Roman"/>
                <a:cs typeface="Times New Roman"/>
              </a:rPr>
              <a:t>proprietà fossero efficaci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stabilizzare</a:t>
            </a:r>
            <a:endParaRPr sz="1200">
              <a:latin typeface="Times New Roman"/>
              <a:cs typeface="Times New Roman"/>
            </a:endParaRPr>
          </a:p>
          <a:p>
            <a:pPr marL="76200" marR="1955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l’istituzione del matrimonio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confermato </a:t>
            </a:r>
            <a:r>
              <a:rPr sz="1200" dirty="0">
                <a:latin typeface="Times New Roman"/>
                <a:cs typeface="Times New Roman"/>
              </a:rPr>
              <a:t>dal fatto che il </a:t>
            </a:r>
            <a:r>
              <a:rPr sz="1200" spc="-5" dirty="0">
                <a:latin typeface="Times New Roman"/>
                <a:cs typeface="Times New Roman"/>
              </a:rPr>
              <a:t>matrimonio era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stabile </a:t>
            </a:r>
            <a:r>
              <a:rPr sz="1200" dirty="0">
                <a:latin typeface="Times New Roman"/>
                <a:cs typeface="Times New Roman"/>
              </a:rPr>
              <a:t>tra le tribù </a:t>
            </a:r>
            <a:r>
              <a:rPr sz="1200" spc="-5" dirty="0">
                <a:latin typeface="Times New Roman"/>
                <a:cs typeface="Times New Roman"/>
              </a:rPr>
              <a:t>primitive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tra molti  popoli</a:t>
            </a:r>
            <a:r>
              <a:rPr sz="1200" spc="-5" dirty="0">
                <a:latin typeface="Times New Roman"/>
                <a:cs typeface="Times New Roman"/>
              </a:rPr>
              <a:t> moderni.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46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(917.6) 82:4.3 </a:t>
            </a:r>
            <a:r>
              <a:rPr sz="1200" spc="-5" dirty="0">
                <a:latin typeface="Times New Roman"/>
                <a:cs typeface="Times New Roman"/>
              </a:rPr>
              <a:t>A mano </a:t>
            </a:r>
            <a:r>
              <a:rPr sz="1200" dirty="0">
                <a:latin typeface="Times New Roman"/>
                <a:cs typeface="Times New Roman"/>
              </a:rPr>
              <a:t>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progredì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privata acquisì </a:t>
            </a:r>
            <a:r>
              <a:rPr sz="1200" spc="-5" dirty="0">
                <a:latin typeface="Times New Roman"/>
                <a:cs typeface="Times New Roman"/>
              </a:rPr>
              <a:t>ulteriore riconoscimento nei </a:t>
            </a:r>
            <a:r>
              <a:rPr sz="1200" dirty="0">
                <a:latin typeface="Times New Roman"/>
                <a:cs typeface="Times New Roman"/>
              </a:rPr>
              <a:t>costumi, il </a:t>
            </a:r>
            <a:r>
              <a:rPr sz="1200" spc="-5" dirty="0">
                <a:latin typeface="Times New Roman"/>
                <a:cs typeface="Times New Roman"/>
              </a:rPr>
              <a:t>furto  </a:t>
            </a:r>
            <a:r>
              <a:rPr sz="1200" dirty="0">
                <a:latin typeface="Times New Roman"/>
                <a:cs typeface="Times New Roman"/>
              </a:rPr>
              <a:t>divenne 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crimine. </a:t>
            </a:r>
            <a:r>
              <a:rPr sz="1200" spc="-5" dirty="0">
                <a:latin typeface="Times New Roman"/>
                <a:cs typeface="Times New Roman"/>
              </a:rPr>
              <a:t>L’adulterio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come una forma di furto, una violazione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diritti di </a:t>
            </a:r>
            <a:r>
              <a:rPr sz="1200" spc="-5" dirty="0">
                <a:latin typeface="Times New Roman"/>
                <a:cs typeface="Times New Roman"/>
              </a:rPr>
              <a:t>proprietà del marito;  esso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perciò specificamente </a:t>
            </a:r>
            <a:r>
              <a:rPr sz="1200" dirty="0">
                <a:latin typeface="Times New Roman"/>
                <a:cs typeface="Times New Roman"/>
              </a:rPr>
              <a:t>menzionato </a:t>
            </a:r>
            <a:r>
              <a:rPr sz="1200" spc="-5" dirty="0">
                <a:latin typeface="Times New Roman"/>
                <a:cs typeface="Times New Roman"/>
              </a:rPr>
              <a:t>nei codici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costumi primitivi.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donna cominciava </a:t>
            </a:r>
            <a:r>
              <a:rPr sz="1200" spc="-5" dirty="0">
                <a:latin typeface="Times New Roman"/>
                <a:cs typeface="Times New Roman"/>
              </a:rPr>
              <a:t>con l’essere proprietà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 padre,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trasferiva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diritto al </a:t>
            </a:r>
            <a:r>
              <a:rPr sz="1200" spc="-5" dirty="0">
                <a:latin typeface="Times New Roman"/>
                <a:cs typeface="Times New Roman"/>
              </a:rPr>
              <a:t>marito;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sessuali legalizzate ebbero origine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diritti di </a:t>
            </a:r>
            <a:r>
              <a:rPr sz="1200" spc="-5" dirty="0">
                <a:latin typeface="Times New Roman"/>
                <a:cs typeface="Times New Roman"/>
              </a:rPr>
              <a:t>proprietà  preesistenti. L’Antico Testamento tratta </a:t>
            </a:r>
            <a:r>
              <a:rPr sz="1200" dirty="0">
                <a:latin typeface="Times New Roman"/>
                <a:cs typeface="Times New Roman"/>
              </a:rPr>
              <a:t>le donne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forma di proprietà; il </a:t>
            </a:r>
            <a:r>
              <a:rPr sz="1200" spc="-5" dirty="0">
                <a:latin typeface="Times New Roman"/>
                <a:cs typeface="Times New Roman"/>
              </a:rPr>
              <a:t>Corano insegna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inferiorità. L’uomo aveva  </a:t>
            </a:r>
            <a:r>
              <a:rPr sz="1200" dirty="0">
                <a:latin typeface="Times New Roman"/>
                <a:cs typeface="Times New Roman"/>
              </a:rPr>
              <a:t>il diritto di </a:t>
            </a:r>
            <a:r>
              <a:rPr sz="1200" spc="-5" dirty="0">
                <a:latin typeface="Times New Roman"/>
                <a:cs typeface="Times New Roman"/>
              </a:rPr>
              <a:t>prestare sua moglie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amico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ospite, 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costume è ancora in </a:t>
            </a:r>
            <a:r>
              <a:rPr sz="1200" spc="-5" dirty="0">
                <a:latin typeface="Times New Roman"/>
                <a:cs typeface="Times New Roman"/>
              </a:rPr>
              <a:t>uso presso certi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(917.7) 82:4.4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gelosia </a:t>
            </a:r>
            <a:r>
              <a:rPr sz="1200" spc="-5" dirty="0">
                <a:latin typeface="Times New Roman"/>
                <a:cs typeface="Times New Roman"/>
              </a:rPr>
              <a:t>sessuale moderna </a:t>
            </a:r>
            <a:r>
              <a:rPr sz="1200" dirty="0">
                <a:latin typeface="Times New Roman"/>
                <a:cs typeface="Times New Roman"/>
              </a:rPr>
              <a:t>non è innata; è un </a:t>
            </a:r>
            <a:r>
              <a:rPr sz="1200" spc="-5" dirty="0">
                <a:latin typeface="Times New Roman"/>
                <a:cs typeface="Times New Roman"/>
              </a:rPr>
              <a:t>prodotto dei </a:t>
            </a:r>
            <a:r>
              <a:rPr sz="1200" dirty="0">
                <a:latin typeface="Times New Roman"/>
                <a:cs typeface="Times New Roman"/>
              </a:rPr>
              <a:t>costumi in evoluzione. </a:t>
            </a:r>
            <a:r>
              <a:rPr sz="1200" spc="-5" dirty="0">
                <a:latin typeface="Times New Roman"/>
                <a:cs typeface="Times New Roman"/>
              </a:rPr>
              <a:t>L’uomo primitivo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geloso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sua moglie; difendeva semplicemente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proprietà.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tenere legata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ad </a:t>
            </a:r>
            <a:r>
              <a:rPr sz="1200" dirty="0">
                <a:latin typeface="Times New Roman"/>
                <a:cs typeface="Times New Roman"/>
              </a:rPr>
              <a:t>obblighi </a:t>
            </a:r>
            <a:r>
              <a:rPr sz="1200" spc="-5" dirty="0">
                <a:latin typeface="Times New Roman"/>
                <a:cs typeface="Times New Roman"/>
              </a:rPr>
              <a:t>sessuali </a:t>
            </a:r>
            <a:r>
              <a:rPr sz="1200" dirty="0">
                <a:latin typeface="Times New Roman"/>
                <a:cs typeface="Times New Roman"/>
              </a:rPr>
              <a:t>più severi </a:t>
            </a:r>
            <a:r>
              <a:rPr sz="1200" spc="-5" dirty="0">
                <a:latin typeface="Times New Roman"/>
                <a:cs typeface="Times New Roman"/>
              </a:rPr>
              <a:t>rispetto  al marito era </a:t>
            </a:r>
            <a:r>
              <a:rPr sz="1200" dirty="0">
                <a:latin typeface="Times New Roman"/>
                <a:cs typeface="Times New Roman"/>
              </a:rPr>
              <a:t>perché la sua </a:t>
            </a:r>
            <a:r>
              <a:rPr sz="1200" spc="-5" dirty="0">
                <a:latin typeface="Times New Roman"/>
                <a:cs typeface="Times New Roman"/>
              </a:rPr>
              <a:t>infedeltà coniugale </a:t>
            </a:r>
            <a:r>
              <a:rPr sz="1200" dirty="0">
                <a:latin typeface="Times New Roman"/>
                <a:cs typeface="Times New Roman"/>
              </a:rPr>
              <a:t>coinvolgeva la discendenza e </a:t>
            </a:r>
            <a:r>
              <a:rPr sz="1200" spc="-5" dirty="0">
                <a:latin typeface="Times New Roman"/>
                <a:cs typeface="Times New Roman"/>
              </a:rPr>
              <a:t>l’eredità. Molto presto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cammino </a:t>
            </a:r>
            <a:r>
              <a:rPr sz="1200" dirty="0">
                <a:latin typeface="Times New Roman"/>
                <a:cs typeface="Times New Roman"/>
              </a:rPr>
              <a:t>della civiltà il  </a:t>
            </a:r>
            <a:r>
              <a:rPr sz="1200" spc="-5" dirty="0">
                <a:latin typeface="Times New Roman"/>
                <a:cs typeface="Times New Roman"/>
              </a:rPr>
              <a:t>figlio illegittimo </a:t>
            </a:r>
            <a:r>
              <a:rPr sz="1200" dirty="0">
                <a:latin typeface="Times New Roman"/>
                <a:cs typeface="Times New Roman"/>
              </a:rPr>
              <a:t>cadde in </a:t>
            </a:r>
            <a:r>
              <a:rPr sz="1200" spc="-5" dirty="0">
                <a:latin typeface="Times New Roman"/>
                <a:cs typeface="Times New Roman"/>
              </a:rPr>
              <a:t>discredito. Inizialmente </a:t>
            </a:r>
            <a:r>
              <a:rPr sz="1200" dirty="0">
                <a:latin typeface="Times New Roman"/>
                <a:cs typeface="Times New Roman"/>
              </a:rPr>
              <a:t>solo la donna </a:t>
            </a:r>
            <a:r>
              <a:rPr sz="1200" spc="-5" dirty="0">
                <a:latin typeface="Times New Roman"/>
                <a:cs typeface="Times New Roman"/>
              </a:rPr>
              <a:t>veniva </a:t>
            </a:r>
            <a:r>
              <a:rPr sz="1200" dirty="0">
                <a:latin typeface="Times New Roman"/>
                <a:cs typeface="Times New Roman"/>
              </a:rPr>
              <a:t>punita </a:t>
            </a:r>
            <a:r>
              <a:rPr sz="1200" spc="-5" dirty="0">
                <a:latin typeface="Times New Roman"/>
                <a:cs typeface="Times New Roman"/>
              </a:rPr>
              <a:t>per adulterio;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i costumi </a:t>
            </a:r>
            <a:r>
              <a:rPr sz="1200" spc="-5" dirty="0">
                <a:latin typeface="Times New Roman"/>
                <a:cs typeface="Times New Roman"/>
              </a:rPr>
              <a:t>decretarono </a:t>
            </a:r>
            <a:r>
              <a:rPr sz="1200" dirty="0">
                <a:latin typeface="Times New Roman"/>
                <a:cs typeface="Times New Roman"/>
              </a:rPr>
              <a:t>anche la  punizione </a:t>
            </a:r>
            <a:r>
              <a:rPr sz="1200" spc="-5" dirty="0">
                <a:latin typeface="Times New Roman"/>
                <a:cs typeface="Times New Roman"/>
              </a:rPr>
              <a:t>del suo partner,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lunghe ere </a:t>
            </a:r>
            <a:r>
              <a:rPr sz="1200" dirty="0">
                <a:latin typeface="Times New Roman"/>
                <a:cs typeface="Times New Roman"/>
              </a:rPr>
              <a:t>il marito </a:t>
            </a:r>
            <a:r>
              <a:rPr sz="1200" spc="-5" dirty="0">
                <a:latin typeface="Times New Roman"/>
                <a:cs typeface="Times New Roman"/>
              </a:rPr>
              <a:t>offeso </a:t>
            </a:r>
            <a:r>
              <a:rPr sz="1200" dirty="0">
                <a:latin typeface="Times New Roman"/>
                <a:cs typeface="Times New Roman"/>
              </a:rPr>
              <a:t>o il padre protettore ebbero il </a:t>
            </a:r>
            <a:r>
              <a:rPr sz="1200" spc="-5" dirty="0">
                <a:latin typeface="Times New Roman"/>
                <a:cs typeface="Times New Roman"/>
              </a:rPr>
              <a:t>pieno </a:t>
            </a:r>
            <a:r>
              <a:rPr sz="1200" dirty="0">
                <a:latin typeface="Times New Roman"/>
                <a:cs typeface="Times New Roman"/>
              </a:rPr>
              <a:t>diritto di </a:t>
            </a:r>
            <a:r>
              <a:rPr sz="1200" spc="-5" dirty="0">
                <a:latin typeface="Times New Roman"/>
                <a:cs typeface="Times New Roman"/>
              </a:rPr>
              <a:t>uccidere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maschio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06409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282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trasgressore. Alcuni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moderni conservano questi costumi,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ammettono </a:t>
            </a:r>
            <a:r>
              <a:rPr sz="1200" dirty="0">
                <a:latin typeface="Times New Roman"/>
                <a:cs typeface="Times New Roman"/>
              </a:rPr>
              <a:t>i cosiddetti </a:t>
            </a:r>
            <a:r>
              <a:rPr sz="1200" spc="-5" dirty="0">
                <a:latin typeface="Times New Roman"/>
                <a:cs typeface="Times New Roman"/>
              </a:rPr>
              <a:t>delitti d’onore secondo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spc="1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scritta.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901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(917.8) 82:4.5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il tabù sulla </a:t>
            </a:r>
            <a:r>
              <a:rPr sz="1200" spc="-5" dirty="0">
                <a:latin typeface="Times New Roman"/>
                <a:cs typeface="Times New Roman"/>
              </a:rPr>
              <a:t>castità ebbe origine come </a:t>
            </a:r>
            <a:r>
              <a:rPr sz="1200" dirty="0">
                <a:latin typeface="Times New Roman"/>
                <a:cs typeface="Times New Roman"/>
              </a:rPr>
              <a:t>una fase </a:t>
            </a:r>
            <a:r>
              <a:rPr sz="1200" spc="-5" dirty="0">
                <a:latin typeface="Times New Roman"/>
                <a:cs typeface="Times New Roman"/>
              </a:rPr>
              <a:t>dei costumi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proprietà, si applicò </a:t>
            </a:r>
            <a:r>
              <a:rPr sz="1200" dirty="0">
                <a:latin typeface="Times New Roman"/>
                <a:cs typeface="Times New Roman"/>
              </a:rPr>
              <a:t>inizialmente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donne  </a:t>
            </a:r>
            <a:r>
              <a:rPr sz="1200" spc="-5" dirty="0">
                <a:latin typeface="Times New Roman"/>
                <a:cs typeface="Times New Roman"/>
              </a:rPr>
              <a:t>sposate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alle giovani </a:t>
            </a:r>
            <a:r>
              <a:rPr sz="1200" dirty="0">
                <a:latin typeface="Times New Roman"/>
                <a:cs typeface="Times New Roman"/>
              </a:rPr>
              <a:t>nubili. </a:t>
            </a:r>
            <a:r>
              <a:rPr sz="1200" spc="-5" dirty="0">
                <a:latin typeface="Times New Roman"/>
                <a:cs typeface="Times New Roman"/>
              </a:rPr>
              <a:t>Negli anni successivi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castità </a:t>
            </a:r>
            <a:r>
              <a:rPr sz="1200" dirty="0">
                <a:latin typeface="Times New Roman"/>
                <a:cs typeface="Times New Roman"/>
              </a:rPr>
              <a:t>era più richiesta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che dal pretendente;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5" dirty="0">
                <a:latin typeface="Times New Roman"/>
                <a:cs typeface="Times New Roman"/>
              </a:rPr>
              <a:t>vergine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attivo commerciale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— essa comportava un prezzo più elevato.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castità fu più </a:t>
            </a:r>
            <a:r>
              <a:rPr sz="1200" spc="-5" dirty="0">
                <a:latin typeface="Times New Roman"/>
                <a:cs typeface="Times New Roman"/>
              </a:rPr>
              <a:t>richiesta, si </a:t>
            </a:r>
            <a:r>
              <a:rPr sz="1200" dirty="0">
                <a:latin typeface="Times New Roman"/>
                <a:cs typeface="Times New Roman"/>
              </a:rPr>
              <a:t>stabilì </a:t>
            </a:r>
            <a:r>
              <a:rPr sz="1200" spc="-5" dirty="0">
                <a:latin typeface="Times New Roman"/>
                <a:cs typeface="Times New Roman"/>
              </a:rPr>
              <a:t>la  pratica </a:t>
            </a:r>
            <a:r>
              <a:rPr sz="1200" dirty="0">
                <a:latin typeface="Times New Roman"/>
                <a:cs typeface="Times New Roman"/>
              </a:rPr>
              <a:t>di pagare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padre un </a:t>
            </a:r>
            <a:r>
              <a:rPr sz="1200" spc="-5" dirty="0">
                <a:latin typeface="Times New Roman"/>
                <a:cs typeface="Times New Roman"/>
              </a:rPr>
              <a:t>compenso </a:t>
            </a:r>
            <a:r>
              <a:rPr sz="1200" dirty="0">
                <a:latin typeface="Times New Roman"/>
                <a:cs typeface="Times New Roman"/>
              </a:rPr>
              <a:t>di fidanzamento in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avere allevato convenientemente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fidanzata casta </a:t>
            </a:r>
            <a:r>
              <a:rPr sz="1200" dirty="0">
                <a:latin typeface="Times New Roman"/>
                <a:cs typeface="Times New Roman"/>
              </a:rPr>
              <a:t>per il futuro </a:t>
            </a:r>
            <a:r>
              <a:rPr sz="1200" spc="-5" dirty="0">
                <a:latin typeface="Times New Roman"/>
                <a:cs typeface="Times New Roman"/>
              </a:rPr>
              <a:t>marito. Una </a:t>
            </a:r>
            <a:r>
              <a:rPr sz="1200" dirty="0">
                <a:latin typeface="Times New Roman"/>
                <a:cs typeface="Times New Roman"/>
              </a:rPr>
              <a:t>volta avviata,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idea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castità </a:t>
            </a:r>
            <a:r>
              <a:rPr sz="1200" spc="-5" dirty="0">
                <a:latin typeface="Times New Roman"/>
                <a:cs typeface="Times New Roman"/>
              </a:rPr>
              <a:t>femminile ebbe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presa </a:t>
            </a:r>
            <a:r>
              <a:rPr sz="1200" dirty="0">
                <a:latin typeface="Times New Roman"/>
                <a:cs typeface="Times New Roman"/>
              </a:rPr>
              <a:t>sulle razze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pratica comune </a:t>
            </a:r>
            <a:r>
              <a:rPr sz="1200" dirty="0">
                <a:latin typeface="Times New Roman"/>
                <a:cs typeface="Times New Roman"/>
              </a:rPr>
              <a:t>tenere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rinchiuse le </a:t>
            </a:r>
            <a:r>
              <a:rPr sz="1200" spc="-5" dirty="0">
                <a:latin typeface="Times New Roman"/>
                <a:cs typeface="Times New Roman"/>
              </a:rPr>
              <a:t>giovani, imprigionarle realmente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anni, </a:t>
            </a:r>
            <a:r>
              <a:rPr sz="1200" dirty="0">
                <a:latin typeface="Times New Roman"/>
                <a:cs typeface="Times New Roman"/>
              </a:rPr>
              <a:t>al fine di </a:t>
            </a:r>
            <a:r>
              <a:rPr sz="1200" spc="-5" dirty="0">
                <a:latin typeface="Times New Roman"/>
                <a:cs typeface="Times New Roman"/>
              </a:rPr>
              <a:t>assicurare </a:t>
            </a:r>
            <a:r>
              <a:rPr sz="1200" dirty="0">
                <a:latin typeface="Times New Roman"/>
                <a:cs typeface="Times New Roman"/>
              </a:rPr>
              <a:t>la loro  </a:t>
            </a:r>
            <a:r>
              <a:rPr sz="1200" spc="-5" dirty="0">
                <a:latin typeface="Times New Roman"/>
                <a:cs typeface="Times New Roman"/>
              </a:rPr>
              <a:t>verginità.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le norme più </a:t>
            </a:r>
            <a:r>
              <a:rPr sz="1200" spc="-5" dirty="0">
                <a:latin typeface="Times New Roman"/>
                <a:cs typeface="Times New Roman"/>
              </a:rPr>
              <a:t>recenti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prove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verginità diedero </a:t>
            </a:r>
            <a:r>
              <a:rPr sz="1200" dirty="0">
                <a:latin typeface="Times New Roman"/>
                <a:cs typeface="Times New Roman"/>
              </a:rPr>
              <a:t>origine </a:t>
            </a:r>
            <a:r>
              <a:rPr sz="1200" spc="-5" dirty="0">
                <a:latin typeface="Times New Roman"/>
                <a:cs typeface="Times New Roman"/>
              </a:rPr>
              <a:t>automaticamente alle classi </a:t>
            </a:r>
            <a:r>
              <a:rPr sz="1200" dirty="0">
                <a:latin typeface="Times New Roman"/>
                <a:cs typeface="Times New Roman"/>
              </a:rPr>
              <a:t>di prostitute </a:t>
            </a:r>
            <a:r>
              <a:rPr sz="1200" spc="-5" dirty="0">
                <a:latin typeface="Times New Roman"/>
                <a:cs typeface="Times New Roman"/>
              </a:rPr>
              <a:t>professionali.  Esse erano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fidanzate </a:t>
            </a:r>
            <a:r>
              <a:rPr sz="1200" dirty="0">
                <a:latin typeface="Times New Roman"/>
                <a:cs typeface="Times New Roman"/>
              </a:rPr>
              <a:t>respinte, le donne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venivano trovate vergini dalle madri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fidanzati.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Endogamia ed esogamia</a:t>
            </a:r>
            <a:endParaRPr sz="1600">
              <a:latin typeface="Times New Roman"/>
              <a:cs typeface="Times New Roman"/>
            </a:endParaRPr>
          </a:p>
          <a:p>
            <a:pPr marL="63500" marR="521334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(918.1) 82:5.1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selvaggi osservarono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mescolanza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migliorava </a:t>
            </a:r>
            <a:r>
              <a:rPr sz="1200" dirty="0">
                <a:latin typeface="Times New Roman"/>
                <a:cs typeface="Times New Roman"/>
              </a:rPr>
              <a:t>la qualità della </a:t>
            </a:r>
            <a:r>
              <a:rPr sz="1200" spc="-5" dirty="0">
                <a:latin typeface="Times New Roman"/>
                <a:cs typeface="Times New Roman"/>
              </a:rPr>
              <a:t>discendenza.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che  l’incrocio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consanguinei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sempre negativo,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l’accoppiamento </a:t>
            </a:r>
            <a:r>
              <a:rPr sz="1200" dirty="0">
                <a:latin typeface="Times New Roman"/>
                <a:cs typeface="Times New Roman"/>
              </a:rPr>
              <a:t>tra non </a:t>
            </a:r>
            <a:r>
              <a:rPr sz="1200" spc="-5" dirty="0">
                <a:latin typeface="Times New Roman"/>
                <a:cs typeface="Times New Roman"/>
              </a:rPr>
              <a:t>consanguinei </a:t>
            </a:r>
            <a:r>
              <a:rPr sz="1200" dirty="0">
                <a:latin typeface="Times New Roman"/>
                <a:cs typeface="Times New Roman"/>
              </a:rPr>
              <a:t>era sempre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comparativamente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migliore. Perciò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costumi tesero </a:t>
            </a:r>
            <a:r>
              <a:rPr sz="1200" dirty="0">
                <a:latin typeface="Times New Roman"/>
                <a:cs typeface="Times New Roman"/>
              </a:rPr>
              <a:t>a cristallizzarsi </a:t>
            </a:r>
            <a:r>
              <a:rPr sz="1200" spc="-5" dirty="0">
                <a:latin typeface="Times New Roman"/>
                <a:cs typeface="Times New Roman"/>
              </a:rPr>
              <a:t>nella restrizione dei </a:t>
            </a:r>
            <a:r>
              <a:rPr sz="1200" dirty="0">
                <a:latin typeface="Times New Roman"/>
                <a:cs typeface="Times New Roman"/>
              </a:rPr>
              <a:t>rapporti </a:t>
            </a:r>
            <a:r>
              <a:rPr sz="1200" spc="-5" dirty="0">
                <a:latin typeface="Times New Roman"/>
                <a:cs typeface="Times New Roman"/>
              </a:rPr>
              <a:t>sessuali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parenti </a:t>
            </a:r>
            <a:r>
              <a:rPr sz="1200" dirty="0">
                <a:latin typeface="Times New Roman"/>
                <a:cs typeface="Times New Roman"/>
              </a:rPr>
              <a:t>prossimi. </a:t>
            </a:r>
            <a:r>
              <a:rPr sz="1200" spc="-5" dirty="0">
                <a:latin typeface="Times New Roman"/>
                <a:cs typeface="Times New Roman"/>
              </a:rPr>
              <a:t>Fu riconosciuto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l’esogamia accresceva </a:t>
            </a:r>
            <a:r>
              <a:rPr sz="1200" dirty="0">
                <a:latin typeface="Times New Roman"/>
                <a:cs typeface="Times New Roman"/>
              </a:rPr>
              <a:t>notevolmente </a:t>
            </a:r>
            <a:r>
              <a:rPr sz="1200" spc="-5" dirty="0">
                <a:latin typeface="Times New Roman"/>
                <a:cs typeface="Times New Roman"/>
              </a:rPr>
              <a:t>l’opportunità selettiva per </a:t>
            </a:r>
            <a:r>
              <a:rPr sz="1200" dirty="0">
                <a:latin typeface="Times New Roman"/>
                <a:cs typeface="Times New Roman"/>
              </a:rPr>
              <a:t>una variazione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avanzamento evoluzionari. </a:t>
            </a:r>
            <a:r>
              <a:rPr sz="1200" spc="-5" dirty="0">
                <a:latin typeface="Times New Roman"/>
                <a:cs typeface="Times New Roman"/>
              </a:rPr>
              <a:t>Gli individui </a:t>
            </a:r>
            <a:r>
              <a:rPr sz="1200" spc="5" dirty="0">
                <a:latin typeface="Times New Roman"/>
                <a:cs typeface="Times New Roman"/>
              </a:rPr>
              <a:t>nati  </a:t>
            </a:r>
            <a:r>
              <a:rPr sz="1200" dirty="0">
                <a:latin typeface="Times New Roman"/>
                <a:cs typeface="Times New Roman"/>
              </a:rPr>
              <a:t>da unioni </a:t>
            </a:r>
            <a:r>
              <a:rPr sz="1200" spc="-5" dirty="0">
                <a:latin typeface="Times New Roman"/>
                <a:cs typeface="Times New Roman"/>
              </a:rPr>
              <a:t>esogame erano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versatili ed avevano maggiore attitudine </a:t>
            </a:r>
            <a:r>
              <a:rPr sz="1200" dirty="0">
                <a:latin typeface="Times New Roman"/>
                <a:cs typeface="Times New Roman"/>
              </a:rPr>
              <a:t>a sopravvivere in un mondo ostile; i nati da </a:t>
            </a:r>
            <a:r>
              <a:rPr sz="1200" spc="-5" dirty="0">
                <a:latin typeface="Times New Roman"/>
                <a:cs typeface="Times New Roman"/>
              </a:rPr>
              <a:t>consanguinei,  così </a:t>
            </a:r>
            <a:r>
              <a:rPr sz="1200" dirty="0">
                <a:latin typeface="Times New Roman"/>
                <a:cs typeface="Times New Roman"/>
              </a:rPr>
              <a:t>come i loro </a:t>
            </a:r>
            <a:r>
              <a:rPr sz="1200" spc="-5" dirty="0">
                <a:latin typeface="Times New Roman"/>
                <a:cs typeface="Times New Roman"/>
              </a:rPr>
              <a:t>costumi, scomparvero </a:t>
            </a:r>
            <a:r>
              <a:rPr sz="1200" dirty="0">
                <a:latin typeface="Times New Roman"/>
                <a:cs typeface="Times New Roman"/>
              </a:rPr>
              <a:t>gradualmente. </a:t>
            </a:r>
            <a:r>
              <a:rPr sz="1200" spc="-5" dirty="0">
                <a:latin typeface="Times New Roman"/>
                <a:cs typeface="Times New Roman"/>
              </a:rPr>
              <a:t>Tutto ciò avvenne </a:t>
            </a:r>
            <a:r>
              <a:rPr sz="1200" dirty="0">
                <a:latin typeface="Times New Roman"/>
                <a:cs typeface="Times New Roman"/>
              </a:rPr>
              <a:t>lentamente; i </a:t>
            </a:r>
            <a:r>
              <a:rPr sz="1200" spc="-5" dirty="0">
                <a:latin typeface="Times New Roman"/>
                <a:cs typeface="Times New Roman"/>
              </a:rPr>
              <a:t>selvaggi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ragionavano </a:t>
            </a:r>
            <a:r>
              <a:rPr sz="1200" dirty="0">
                <a:latin typeface="Times New Roman"/>
                <a:cs typeface="Times New Roman"/>
              </a:rPr>
              <a:t>coscientemente </a:t>
            </a:r>
            <a:r>
              <a:rPr sz="1200" spc="10" dirty="0">
                <a:latin typeface="Times New Roman"/>
                <a:cs typeface="Times New Roman"/>
              </a:rPr>
              <a:t>su  </a:t>
            </a:r>
            <a:r>
              <a:rPr sz="1200" spc="-5" dirty="0">
                <a:latin typeface="Times New Roman"/>
                <a:cs typeface="Times New Roman"/>
              </a:rPr>
              <a:t>questi problemi.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progrediti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fecero, ed anch’essi osservarono che </a:t>
            </a:r>
            <a:r>
              <a:rPr sz="1200" dirty="0">
                <a:latin typeface="Times New Roman"/>
                <a:cs typeface="Times New Roman"/>
              </a:rPr>
              <a:t>un indebolimento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talvolta  </a:t>
            </a:r>
            <a:r>
              <a:rPr sz="1200" spc="-5" dirty="0">
                <a:latin typeface="Times New Roman"/>
                <a:cs typeface="Times New Roman"/>
              </a:rPr>
              <a:t>risultava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eccessivo accoppiamento </a:t>
            </a:r>
            <a:r>
              <a:rPr sz="1200" dirty="0">
                <a:latin typeface="Times New Roman"/>
                <a:cs typeface="Times New Roman"/>
              </a:rPr>
              <a:t>tra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consanguinei.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039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162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(918.2) 82:5.2 </a:t>
            </a:r>
            <a:r>
              <a:rPr sz="1200" spc="-5" dirty="0">
                <a:latin typeface="Times New Roman"/>
                <a:cs typeface="Times New Roman"/>
              </a:rPr>
              <a:t>Anche se l’endogamia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stirpi valide si tradusse talvolta nella </a:t>
            </a:r>
            <a:r>
              <a:rPr sz="1200" dirty="0">
                <a:latin typeface="Times New Roman"/>
                <a:cs typeface="Times New Roman"/>
              </a:rPr>
              <a:t>creazione di tribù </a:t>
            </a:r>
            <a:r>
              <a:rPr sz="1200" spc="-5" dirty="0">
                <a:latin typeface="Times New Roman"/>
                <a:cs typeface="Times New Roman"/>
              </a:rPr>
              <a:t>forti, gli spettacolari casi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cattivi  risultati dell’endogamia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anormali ereditari impressionarono </a:t>
            </a:r>
            <a:r>
              <a:rPr sz="1200" dirty="0">
                <a:latin typeface="Times New Roman"/>
                <a:cs typeface="Times New Roman"/>
              </a:rPr>
              <a:t>molto di più la mente </a:t>
            </a:r>
            <a:r>
              <a:rPr sz="1200" spc="-5" dirty="0">
                <a:latin typeface="Times New Roman"/>
                <a:cs typeface="Times New Roman"/>
              </a:rPr>
              <a:t>dell’uomo, </a:t>
            </a:r>
            <a:r>
              <a:rPr sz="1200" dirty="0">
                <a:latin typeface="Times New Roman"/>
                <a:cs typeface="Times New Roman"/>
              </a:rPr>
              <a:t>con il risultato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costumi in  evoluzione </a:t>
            </a:r>
            <a:r>
              <a:rPr sz="1200" spc="-5" dirty="0">
                <a:latin typeface="Times New Roman"/>
                <a:cs typeface="Times New Roman"/>
              </a:rPr>
              <a:t>formularono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tabù contro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matrimoni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parenti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prossimi.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(918.3) 82:5.3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stata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barriera efficace contro l’esogamia;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insegnamenti religiosi hanno proscritto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76200" marR="97790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matrimoni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della fede.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hanno </a:t>
            </a:r>
            <a:r>
              <a:rPr sz="1200" spc="-5" dirty="0">
                <a:latin typeface="Times New Roman"/>
                <a:cs typeface="Times New Roman"/>
              </a:rPr>
              <a:t>generalmente </a:t>
            </a:r>
            <a:r>
              <a:rPr sz="1200" dirty="0">
                <a:latin typeface="Times New Roman"/>
                <a:cs typeface="Times New Roman"/>
              </a:rPr>
              <a:t>favorito la </a:t>
            </a:r>
            <a:r>
              <a:rPr sz="1200" spc="-5" dirty="0">
                <a:latin typeface="Times New Roman"/>
                <a:cs typeface="Times New Roman"/>
              </a:rPr>
              <a:t>pratica dell’endogamia;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dell’esogamia.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proprietà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influenzato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matrimonio, </a:t>
            </a:r>
            <a:r>
              <a:rPr sz="1200" dirty="0">
                <a:latin typeface="Times New Roman"/>
                <a:cs typeface="Times New Roman"/>
              </a:rPr>
              <a:t>e talvolta, </a:t>
            </a:r>
            <a:r>
              <a:rPr sz="1200" spc="-5" dirty="0">
                <a:latin typeface="Times New Roman"/>
                <a:cs typeface="Times New Roman"/>
              </a:rPr>
              <a:t>nello 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all’interno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clan, sono sorti  dei </a:t>
            </a:r>
            <a:r>
              <a:rPr sz="1200" dirty="0">
                <a:latin typeface="Times New Roman"/>
                <a:cs typeface="Times New Roman"/>
              </a:rPr>
              <a:t>costumi che obbligavano le donne a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mariti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tribù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padre. Regole </a:t>
            </a:r>
            <a:r>
              <a:rPr sz="1200" dirty="0">
                <a:latin typeface="Times New Roman"/>
                <a:cs typeface="Times New Roman"/>
              </a:rPr>
              <a:t>di questo tipo </a:t>
            </a:r>
            <a:r>
              <a:rPr sz="1200" spc="-5" dirty="0">
                <a:latin typeface="Times New Roman"/>
                <a:cs typeface="Times New Roman"/>
              </a:rPr>
              <a:t>portarono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 moltiplicazione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matrimoni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cugini. L’endogamia fu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praticata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preservare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segreti dei mestieri artigiani;  abili artigiani cercavano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conoscenza del loro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mestiere.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(918.4) 82:5.4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superiori erano </a:t>
            </a:r>
            <a:r>
              <a:rPr sz="1200" dirty="0">
                <a:latin typeface="Times New Roman"/>
                <a:cs typeface="Times New Roman"/>
              </a:rPr>
              <a:t>isolati, </a:t>
            </a:r>
            <a:r>
              <a:rPr sz="1200" spc="-5" dirty="0">
                <a:latin typeface="Times New Roman"/>
                <a:cs typeface="Times New Roman"/>
              </a:rPr>
              <a:t>tornavano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accoppiamenti tra </a:t>
            </a:r>
            <a:r>
              <a:rPr sz="1200" spc="-5" dirty="0">
                <a:latin typeface="Times New Roman"/>
                <a:cs typeface="Times New Roman"/>
              </a:rPr>
              <a:t>consanguinei. Per </a:t>
            </a:r>
            <a:r>
              <a:rPr sz="1200" dirty="0">
                <a:latin typeface="Times New Roman"/>
                <a:cs typeface="Times New Roman"/>
              </a:rPr>
              <a:t>più di  </a:t>
            </a:r>
            <a:r>
              <a:rPr sz="1200" spc="-5" dirty="0">
                <a:latin typeface="Times New Roman"/>
                <a:cs typeface="Times New Roman"/>
              </a:rPr>
              <a:t>centocinquantamila anni </a:t>
            </a:r>
            <a:r>
              <a:rPr sz="1200" dirty="0">
                <a:latin typeface="Times New Roman"/>
                <a:cs typeface="Times New Roman"/>
              </a:rPr>
              <a:t>i Noditi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grandi </a:t>
            </a:r>
            <a:r>
              <a:rPr sz="1200" dirty="0">
                <a:latin typeface="Times New Roman"/>
                <a:cs typeface="Times New Roman"/>
              </a:rPr>
              <a:t>gruppi </a:t>
            </a:r>
            <a:r>
              <a:rPr sz="1200" spc="-5" dirty="0">
                <a:latin typeface="Times New Roman"/>
                <a:cs typeface="Times New Roman"/>
              </a:rPr>
              <a:t>endogami.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costumi endogami </a:t>
            </a:r>
            <a:r>
              <a:rPr sz="1200" dirty="0">
                <a:latin typeface="Times New Roman"/>
                <a:cs typeface="Times New Roman"/>
              </a:rPr>
              <a:t>successivi </a:t>
            </a:r>
            <a:r>
              <a:rPr sz="1200" spc="-5" dirty="0">
                <a:latin typeface="Times New Roman"/>
                <a:cs typeface="Times New Roman"/>
              </a:rPr>
              <a:t>furono enormemente  influenzati dalle tradizioni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razza viola, nella quale agli </a:t>
            </a:r>
            <a:r>
              <a:rPr sz="1200" dirty="0">
                <a:latin typeface="Times New Roman"/>
                <a:cs typeface="Times New Roman"/>
              </a:rPr>
              <a:t>inizi </a:t>
            </a:r>
            <a:r>
              <a:rPr sz="1200" spc="-5" dirty="0">
                <a:latin typeface="Times New Roman"/>
                <a:cs typeface="Times New Roman"/>
              </a:rPr>
              <a:t>gli accoppiamenti </a:t>
            </a:r>
            <a:r>
              <a:rPr sz="1200" dirty="0">
                <a:latin typeface="Times New Roman"/>
                <a:cs typeface="Times New Roman"/>
              </a:rPr>
              <a:t>avvennero </a:t>
            </a:r>
            <a:r>
              <a:rPr sz="1200" spc="-5" dirty="0">
                <a:latin typeface="Times New Roman"/>
                <a:cs typeface="Times New Roman"/>
              </a:rPr>
              <a:t>necessariamente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sorella. 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matrimoni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sorella erano </a:t>
            </a:r>
            <a:r>
              <a:rPr sz="1200" dirty="0">
                <a:latin typeface="Times New Roman"/>
                <a:cs typeface="Times New Roman"/>
              </a:rPr>
              <a:t>inizialmente </a:t>
            </a:r>
            <a:r>
              <a:rPr sz="1200" spc="-5" dirty="0">
                <a:latin typeface="Times New Roman"/>
                <a:cs typeface="Times New Roman"/>
              </a:rPr>
              <a:t>comuni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Egitto, </a:t>
            </a:r>
            <a:r>
              <a:rPr sz="1200" dirty="0">
                <a:latin typeface="Times New Roman"/>
                <a:cs typeface="Times New Roman"/>
              </a:rPr>
              <a:t>in Siria, in </a:t>
            </a:r>
            <a:r>
              <a:rPr sz="1200" spc="-5" dirty="0">
                <a:latin typeface="Times New Roman"/>
                <a:cs typeface="Times New Roman"/>
              </a:rPr>
              <a:t>Mesopotamia ed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paesi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tempo  </a:t>
            </a:r>
            <a:r>
              <a:rPr sz="1200" spc="-5" dirty="0">
                <a:latin typeface="Times New Roman"/>
                <a:cs typeface="Times New Roman"/>
              </a:rPr>
              <a:t>occupati dagli </a:t>
            </a:r>
            <a:r>
              <a:rPr sz="1200" dirty="0">
                <a:latin typeface="Times New Roman"/>
                <a:cs typeface="Times New Roman"/>
              </a:rPr>
              <a:t>Anditi. </a:t>
            </a:r>
            <a:r>
              <a:rPr sz="1200" spc="-5" dirty="0">
                <a:latin typeface="Times New Roman"/>
                <a:cs typeface="Times New Roman"/>
              </a:rPr>
              <a:t>Gli Egiziani praticarono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sorella nello 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puro il </a:t>
            </a:r>
            <a:r>
              <a:rPr sz="1200" spc="-5" dirty="0">
                <a:latin typeface="Times New Roman"/>
                <a:cs typeface="Times New Roman"/>
              </a:rPr>
              <a:t>sangue  reale,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costume che </a:t>
            </a:r>
            <a:r>
              <a:rPr sz="1200" dirty="0">
                <a:latin typeface="Times New Roman"/>
                <a:cs typeface="Times New Roman"/>
              </a:rPr>
              <a:t>persisté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più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Persia. Presso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Mesopotamici, prima dell’epoca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matrimoni </a:t>
            </a:r>
            <a:r>
              <a:rPr sz="1200" spc="10" dirty="0">
                <a:latin typeface="Times New Roman"/>
                <a:cs typeface="Times New Roman"/>
              </a:rPr>
              <a:t>tra  </a:t>
            </a:r>
            <a:r>
              <a:rPr sz="1200" spc="-5" dirty="0">
                <a:latin typeface="Times New Roman"/>
                <a:cs typeface="Times New Roman"/>
              </a:rPr>
              <a:t>cugini erano obbligatori;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cugini avevano </a:t>
            </a:r>
            <a:r>
              <a:rPr sz="1200" dirty="0">
                <a:latin typeface="Times New Roman"/>
                <a:cs typeface="Times New Roman"/>
              </a:rPr>
              <a:t>diritti </a:t>
            </a:r>
            <a:r>
              <a:rPr sz="1200" spc="-5" dirty="0">
                <a:latin typeface="Times New Roman"/>
                <a:cs typeface="Times New Roman"/>
              </a:rPr>
              <a:t>prioritari per sposarsi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cugini. Abramo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sposò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sorellastra, </a:t>
            </a:r>
            <a:r>
              <a:rPr sz="1200" dirty="0">
                <a:latin typeface="Times New Roman"/>
                <a:cs typeface="Times New Roman"/>
              </a:rPr>
              <a:t>ma  tali unioni non </a:t>
            </a:r>
            <a:r>
              <a:rPr sz="1200" spc="-5" dirty="0">
                <a:latin typeface="Times New Roman"/>
                <a:cs typeface="Times New Roman"/>
              </a:rPr>
              <a:t>furono permesse </a:t>
            </a:r>
            <a:r>
              <a:rPr sz="1200" dirty="0">
                <a:latin typeface="Times New Roman"/>
                <a:cs typeface="Times New Roman"/>
              </a:rPr>
              <a:t>sotto 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costumi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41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(919.1) 82:5.5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prime misure </a:t>
            </a:r>
            <a:r>
              <a:rPr sz="1200" spc="-5" dirty="0">
                <a:latin typeface="Times New Roman"/>
                <a:cs typeface="Times New Roman"/>
              </a:rPr>
              <a:t>per eliminare </a:t>
            </a:r>
            <a:r>
              <a:rPr sz="1200" dirty="0">
                <a:latin typeface="Times New Roman"/>
                <a:cs typeface="Times New Roman"/>
              </a:rPr>
              <a:t>il matrimonio tra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e sorella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prese sotto i costumi </a:t>
            </a:r>
            <a:r>
              <a:rPr sz="1200" spc="-5" dirty="0">
                <a:latin typeface="Times New Roman"/>
                <a:cs typeface="Times New Roman"/>
              </a:rPr>
              <a:t>poligamici, perché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sorella-moglie cercava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dominare arrogantemente l’altra moglie </a:t>
            </a:r>
            <a:r>
              <a:rPr sz="1200" dirty="0">
                <a:latin typeface="Times New Roman"/>
                <a:cs typeface="Times New Roman"/>
              </a:rPr>
              <a:t>o le </a:t>
            </a:r>
            <a:r>
              <a:rPr sz="1200" spc="-5" dirty="0">
                <a:latin typeface="Times New Roman"/>
                <a:cs typeface="Times New Roman"/>
              </a:rPr>
              <a:t>altre mogli.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costumi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vietavano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matrimonio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769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794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vedova </a:t>
            </a:r>
            <a:r>
              <a:rPr sz="1200" dirty="0">
                <a:latin typeface="Times New Roman"/>
                <a:cs typeface="Times New Roman"/>
              </a:rPr>
              <a:t>del fratello </a:t>
            </a:r>
            <a:r>
              <a:rPr sz="1200" spc="-5" dirty="0">
                <a:latin typeface="Times New Roman"/>
                <a:cs typeface="Times New Roman"/>
              </a:rPr>
              <a:t>morto,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esigevano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fratello vivente generasse dei figli al </a:t>
            </a:r>
            <a:r>
              <a:rPr sz="1200" dirty="0">
                <a:latin typeface="Times New Roman"/>
                <a:cs typeface="Times New Roman"/>
              </a:rPr>
              <a:t>posto 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fratello </a:t>
            </a:r>
            <a:r>
              <a:rPr sz="1200" spc="-5" dirty="0">
                <a:latin typeface="Times New Roman"/>
                <a:cs typeface="Times New Roman"/>
              </a:rPr>
              <a:t>defunto. Non c’è  alcun </a:t>
            </a:r>
            <a:r>
              <a:rPr sz="1200" dirty="0">
                <a:latin typeface="Times New Roman"/>
                <a:cs typeface="Times New Roman"/>
              </a:rPr>
              <a:t>istinto </a:t>
            </a:r>
            <a:r>
              <a:rPr sz="1200" spc="-5" dirty="0">
                <a:latin typeface="Times New Roman"/>
                <a:cs typeface="Times New Roman"/>
              </a:rPr>
              <a:t>biologico </a:t>
            </a:r>
            <a:r>
              <a:rPr sz="1200" dirty="0">
                <a:latin typeface="Times New Roman"/>
                <a:cs typeface="Times New Roman"/>
              </a:rPr>
              <a:t>contro una </a:t>
            </a:r>
            <a:r>
              <a:rPr sz="1200" spc="-5" dirty="0">
                <a:latin typeface="Times New Roman"/>
                <a:cs typeface="Times New Roman"/>
              </a:rPr>
              <a:t>qualche 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endogamia; tali restrizioni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esclusivamente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tabù.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5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(919.2) 82:5.6 </a:t>
            </a:r>
            <a:r>
              <a:rPr sz="1200" spc="-5" dirty="0">
                <a:latin typeface="Times New Roman"/>
                <a:cs typeface="Times New Roman"/>
              </a:rPr>
              <a:t>L’esogamia </a:t>
            </a:r>
            <a:r>
              <a:rPr sz="1200" dirty="0">
                <a:latin typeface="Times New Roman"/>
                <a:cs typeface="Times New Roman"/>
              </a:rPr>
              <a:t>finì per </a:t>
            </a:r>
            <a:r>
              <a:rPr sz="1200" spc="-5" dirty="0">
                <a:latin typeface="Times New Roman"/>
                <a:cs typeface="Times New Roman"/>
              </a:rPr>
              <a:t>dominare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fu favorita dall’uomo; </a:t>
            </a:r>
            <a:r>
              <a:rPr sz="1200" dirty="0">
                <a:latin typeface="Times New Roman"/>
                <a:cs typeface="Times New Roman"/>
              </a:rPr>
              <a:t>prendere una </a:t>
            </a:r>
            <a:r>
              <a:rPr sz="1200" spc="-5" dirty="0">
                <a:latin typeface="Times New Roman"/>
                <a:cs typeface="Times New Roman"/>
              </a:rPr>
              <a:t>moglie esterna assicurava </a:t>
            </a:r>
            <a:r>
              <a:rPr sz="1200" spc="10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libertà </a:t>
            </a:r>
            <a:r>
              <a:rPr sz="1200" spc="-5" dirty="0">
                <a:latin typeface="Times New Roman"/>
                <a:cs typeface="Times New Roman"/>
              </a:rPr>
              <a:t>maggiore  dai parenti </a:t>
            </a:r>
            <a:r>
              <a:rPr sz="1200" dirty="0">
                <a:latin typeface="Times New Roman"/>
                <a:cs typeface="Times New Roman"/>
              </a:rPr>
              <a:t>acquisiti.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familiarità genera </a:t>
            </a:r>
            <a:r>
              <a:rPr sz="1200" dirty="0">
                <a:latin typeface="Times New Roman"/>
                <a:cs typeface="Times New Roman"/>
              </a:rPr>
              <a:t>disprezzo; così, a </a:t>
            </a:r>
            <a:r>
              <a:rPr sz="1200" spc="-5" dirty="0">
                <a:latin typeface="Times New Roman"/>
                <a:cs typeface="Times New Roman"/>
              </a:rPr>
              <a:t>mano </a:t>
            </a:r>
            <a:r>
              <a:rPr sz="1200" dirty="0">
                <a:latin typeface="Times New Roman"/>
                <a:cs typeface="Times New Roman"/>
              </a:rPr>
              <a:t>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individuale </a:t>
            </a:r>
            <a:r>
              <a:rPr sz="1200" spc="-5" dirty="0">
                <a:latin typeface="Times New Roman"/>
                <a:cs typeface="Times New Roman"/>
              </a:rPr>
              <a:t>cominciò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prevalere nell’accoppiamento, </a:t>
            </a:r>
            <a:r>
              <a:rPr sz="1200" dirty="0">
                <a:latin typeface="Times New Roman"/>
                <a:cs typeface="Times New Roman"/>
              </a:rPr>
              <a:t>divenne usanza </a:t>
            </a:r>
            <a:r>
              <a:rPr sz="1200" spc="-5" dirty="0">
                <a:latin typeface="Times New Roman"/>
                <a:cs typeface="Times New Roman"/>
              </a:rPr>
              <a:t>scegliere dei partner al </a:t>
            </a:r>
            <a:r>
              <a:rPr sz="1200" dirty="0">
                <a:latin typeface="Times New Roman"/>
                <a:cs typeface="Times New Roman"/>
              </a:rPr>
              <a:t>di fuori 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tribù.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41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(919.3) 82:5.7 </a:t>
            </a:r>
            <a:r>
              <a:rPr sz="1200" spc="-5" dirty="0">
                <a:latin typeface="Times New Roman"/>
                <a:cs typeface="Times New Roman"/>
              </a:rPr>
              <a:t>Molte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finirono per vietare </a:t>
            </a:r>
            <a:r>
              <a:rPr sz="1200" dirty="0">
                <a:latin typeface="Times New Roman"/>
                <a:cs typeface="Times New Roman"/>
              </a:rPr>
              <a:t>i matrimoni </a:t>
            </a:r>
            <a:r>
              <a:rPr sz="1200" spc="-5" dirty="0">
                <a:latin typeface="Times New Roman"/>
                <a:cs typeface="Times New Roman"/>
              </a:rPr>
              <a:t>all’interno del clan; altre limitarono l’accoppiamento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certe caste.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tabù 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con una donna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proprio </a:t>
            </a:r>
            <a:r>
              <a:rPr sz="1200" spc="-5" dirty="0">
                <a:latin typeface="Times New Roman"/>
                <a:cs typeface="Times New Roman"/>
              </a:rPr>
              <a:t>totem diede origine </a:t>
            </a:r>
            <a:r>
              <a:rPr sz="1200" dirty="0">
                <a:latin typeface="Times New Roman"/>
                <a:cs typeface="Times New Roman"/>
              </a:rPr>
              <a:t>all’usanza di </a:t>
            </a:r>
            <a:r>
              <a:rPr sz="1200" spc="-5" dirty="0">
                <a:latin typeface="Times New Roman"/>
                <a:cs typeface="Times New Roman"/>
              </a:rPr>
              <a:t>rapire </a:t>
            </a:r>
            <a:r>
              <a:rPr sz="1200" dirty="0">
                <a:latin typeface="Times New Roman"/>
                <a:cs typeface="Times New Roman"/>
              </a:rPr>
              <a:t>le donne dalle tribù </a:t>
            </a:r>
            <a:r>
              <a:rPr sz="1200" spc="-5" dirty="0">
                <a:latin typeface="Times New Roman"/>
                <a:cs typeface="Times New Roman"/>
              </a:rPr>
              <a:t>vicine. Più </a:t>
            </a:r>
            <a:r>
              <a:rPr sz="1200" dirty="0">
                <a:latin typeface="Times New Roman"/>
                <a:cs typeface="Times New Roman"/>
              </a:rPr>
              <a:t>tardi i  matrimoni </a:t>
            </a:r>
            <a:r>
              <a:rPr sz="1200" spc="-5" dirty="0">
                <a:latin typeface="Times New Roman"/>
                <a:cs typeface="Times New Roman"/>
              </a:rPr>
              <a:t>furono regolati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residenza territoriale che 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parentela. Vi furono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tappe nell’evoluzione  dall’endogamia alla </a:t>
            </a:r>
            <a:r>
              <a:rPr sz="1200" dirty="0">
                <a:latin typeface="Times New Roman"/>
                <a:cs typeface="Times New Roman"/>
              </a:rPr>
              <a:t>pratica moderna </a:t>
            </a:r>
            <a:r>
              <a:rPr sz="1200" spc="-5" dirty="0">
                <a:latin typeface="Times New Roman"/>
                <a:cs typeface="Times New Roman"/>
              </a:rPr>
              <a:t>dell’esogamia. Anche </a:t>
            </a:r>
            <a:r>
              <a:rPr sz="1200" dirty="0">
                <a:latin typeface="Times New Roman"/>
                <a:cs typeface="Times New Roman"/>
              </a:rPr>
              <a:t>dopo l’istituzione </a:t>
            </a:r>
            <a:r>
              <a:rPr sz="1200" spc="-5" dirty="0">
                <a:latin typeface="Times New Roman"/>
                <a:cs typeface="Times New Roman"/>
              </a:rPr>
              <a:t>del tabù sui matrimoni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consanguinei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popolo</a:t>
            </a:r>
            <a:endParaRPr sz="1200">
              <a:latin typeface="Times New Roman"/>
              <a:cs typeface="Times New Roman"/>
            </a:endParaRPr>
          </a:p>
          <a:p>
            <a:pPr marL="88900" marR="1016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comune,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ed i re furono autorizzati a </a:t>
            </a:r>
            <a:r>
              <a:rPr sz="1200" spc="-5" dirty="0">
                <a:latin typeface="Times New Roman"/>
                <a:cs typeface="Times New Roman"/>
              </a:rPr>
              <a:t>sposare parenti strette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sangue reale concentrato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puro.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costumi </a:t>
            </a:r>
            <a:r>
              <a:rPr sz="1200" spc="5" dirty="0">
                <a:latin typeface="Times New Roman"/>
                <a:cs typeface="Times New Roman"/>
              </a:rPr>
              <a:t>hanno  </a:t>
            </a:r>
            <a:r>
              <a:rPr sz="1200" spc="-5" dirty="0">
                <a:latin typeface="Times New Roman"/>
                <a:cs typeface="Times New Roman"/>
              </a:rPr>
              <a:t>generalmente permesso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capi sovrani </a:t>
            </a:r>
            <a:r>
              <a:rPr sz="1200" dirty="0">
                <a:latin typeface="Times New Roman"/>
                <a:cs typeface="Times New Roman"/>
              </a:rPr>
              <a:t>certe licenze in </a:t>
            </a:r>
            <a:r>
              <a:rPr sz="1200" spc="-5" dirty="0">
                <a:latin typeface="Times New Roman"/>
                <a:cs typeface="Times New Roman"/>
              </a:rPr>
              <a:t>materia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sessuale.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01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(919.4) 82:5.8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popoli anditi </a:t>
            </a:r>
            <a:r>
              <a:rPr sz="1200" spc="-5" dirty="0">
                <a:latin typeface="Times New Roman"/>
                <a:cs typeface="Times New Roman"/>
              </a:rPr>
              <a:t>posteriori contribuì </a:t>
            </a:r>
            <a:r>
              <a:rPr sz="1200" dirty="0">
                <a:latin typeface="Times New Roman"/>
                <a:cs typeface="Times New Roman"/>
              </a:rPr>
              <a:t>molto ad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il desiderio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sangik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sposarsi  all’esterno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tribù.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possibile che </a:t>
            </a:r>
            <a:r>
              <a:rPr sz="1200" spc="-5" dirty="0">
                <a:latin typeface="Times New Roman"/>
                <a:cs typeface="Times New Roman"/>
              </a:rPr>
              <a:t>l’esogamia </a:t>
            </a:r>
            <a:r>
              <a:rPr sz="1200" dirty="0">
                <a:latin typeface="Times New Roman"/>
                <a:cs typeface="Times New Roman"/>
              </a:rPr>
              <a:t>divenisse prevalente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confinanti avessero  imparato </a:t>
            </a:r>
            <a:r>
              <a:rPr sz="1200" dirty="0">
                <a:latin typeface="Times New Roman"/>
                <a:cs typeface="Times New Roman"/>
              </a:rPr>
              <a:t>a vivere </a:t>
            </a:r>
            <a:r>
              <a:rPr sz="1200" spc="-5" dirty="0">
                <a:latin typeface="Times New Roman"/>
                <a:cs typeface="Times New Roman"/>
              </a:rPr>
              <a:t>insieme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relativa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(919.5) 82:5.9 </a:t>
            </a:r>
            <a:r>
              <a:rPr sz="1200" spc="-5" dirty="0">
                <a:latin typeface="Times New Roman"/>
                <a:cs typeface="Times New Roman"/>
              </a:rPr>
              <a:t>L’esogamia stessa fu promotrice </a:t>
            </a:r>
            <a:r>
              <a:rPr sz="1200" dirty="0">
                <a:latin typeface="Times New Roman"/>
                <a:cs typeface="Times New Roman"/>
              </a:rPr>
              <a:t>di pace; i </a:t>
            </a:r>
            <a:r>
              <a:rPr sz="1200" spc="-5" dirty="0">
                <a:latin typeface="Times New Roman"/>
                <a:cs typeface="Times New Roman"/>
              </a:rPr>
              <a:t>matrimoni </a:t>
            </a:r>
            <a:r>
              <a:rPr sz="1200" dirty="0">
                <a:latin typeface="Times New Roman"/>
                <a:cs typeface="Times New Roman"/>
              </a:rPr>
              <a:t>tra le tribù </a:t>
            </a:r>
            <a:r>
              <a:rPr sz="1200" spc="-5" dirty="0">
                <a:latin typeface="Times New Roman"/>
                <a:cs typeface="Times New Roman"/>
              </a:rPr>
              <a:t>limitarono </a:t>
            </a:r>
            <a:r>
              <a:rPr sz="1200" dirty="0">
                <a:latin typeface="Times New Roman"/>
                <a:cs typeface="Times New Roman"/>
              </a:rPr>
              <a:t>le ostilità. </a:t>
            </a:r>
            <a:r>
              <a:rPr sz="1200" spc="-5" dirty="0">
                <a:latin typeface="Times New Roman"/>
                <a:cs typeface="Times New Roman"/>
              </a:rPr>
              <a:t>L’esogamia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alla  collaborazione tribale </a:t>
            </a:r>
            <a:r>
              <a:rPr sz="1200" dirty="0">
                <a:latin typeface="Times New Roman"/>
                <a:cs typeface="Times New Roman"/>
              </a:rPr>
              <a:t>e ad </a:t>
            </a:r>
            <a:r>
              <a:rPr sz="1200" spc="-5" dirty="0">
                <a:latin typeface="Times New Roman"/>
                <a:cs typeface="Times New Roman"/>
              </a:rPr>
              <a:t>alleanze militari; essa divenne predominante </a:t>
            </a:r>
            <a:r>
              <a:rPr sz="1200" dirty="0">
                <a:latin typeface="Times New Roman"/>
                <a:cs typeface="Times New Roman"/>
              </a:rPr>
              <a:t>perché determinò un </a:t>
            </a:r>
            <a:r>
              <a:rPr sz="1200" spc="-5" dirty="0">
                <a:latin typeface="Times New Roman"/>
                <a:cs typeface="Times New Roman"/>
              </a:rPr>
              <a:t>accrescimento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forze; </a:t>
            </a:r>
            <a:r>
              <a:rPr sz="1200" dirty="0">
                <a:latin typeface="Times New Roman"/>
                <a:cs typeface="Times New Roman"/>
              </a:rPr>
              <a:t>fu una  </a:t>
            </a:r>
            <a:r>
              <a:rPr sz="1200" spc="-5" dirty="0">
                <a:latin typeface="Times New Roman"/>
                <a:cs typeface="Times New Roman"/>
              </a:rPr>
              <a:t>costruttrice </a:t>
            </a:r>
            <a:r>
              <a:rPr sz="1200" dirty="0">
                <a:latin typeface="Times New Roman"/>
                <a:cs typeface="Times New Roman"/>
              </a:rPr>
              <a:t>di nazioni. </a:t>
            </a:r>
            <a:r>
              <a:rPr sz="1200" spc="-10" dirty="0">
                <a:latin typeface="Times New Roman"/>
                <a:cs typeface="Times New Roman"/>
              </a:rPr>
              <a:t>L’esogamia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anche molto </a:t>
            </a:r>
            <a:r>
              <a:rPr sz="1200" spc="-5" dirty="0">
                <a:latin typeface="Times New Roman"/>
                <a:cs typeface="Times New Roman"/>
              </a:rPr>
              <a:t>favorita dai crescenti </a:t>
            </a:r>
            <a:r>
              <a:rPr sz="1200" dirty="0">
                <a:latin typeface="Times New Roman"/>
                <a:cs typeface="Times New Roman"/>
              </a:rPr>
              <a:t>contatti </a:t>
            </a:r>
            <a:r>
              <a:rPr sz="1200" spc="-5" dirty="0">
                <a:latin typeface="Times New Roman"/>
                <a:cs typeface="Times New Roman"/>
              </a:rPr>
              <a:t>commerciali; l’avventura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l’esplorazione  contribuirono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estendere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confini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dell’accoppiamento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facilitarono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grandemente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fecondazione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incrociata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culture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razziali.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900" cy="3606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731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(919.6) 82:5.10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incongruenze </a:t>
            </a:r>
            <a:r>
              <a:rPr sz="1200" spc="-5" dirty="0">
                <a:latin typeface="Times New Roman"/>
                <a:cs typeface="Times New Roman"/>
              </a:rPr>
              <a:t>altrimenti inspiegabili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costumi matrimoniali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razza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largamente </a:t>
            </a:r>
            <a:r>
              <a:rPr sz="1200" dirty="0">
                <a:latin typeface="Times New Roman"/>
                <a:cs typeface="Times New Roman"/>
              </a:rPr>
              <a:t>dovute 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usanza  </a:t>
            </a:r>
            <a:r>
              <a:rPr sz="1200" spc="-5" dirty="0">
                <a:latin typeface="Times New Roman"/>
                <a:cs typeface="Times New Roman"/>
              </a:rPr>
              <a:t>dell’esogamia accompagnata dal ratto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dall’acquisto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mogli dalle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esterne, con </a:t>
            </a:r>
            <a:r>
              <a:rPr sz="1200" dirty="0">
                <a:latin typeface="Times New Roman"/>
                <a:cs typeface="Times New Roman"/>
              </a:rPr>
              <a:t>il risultato di una </a:t>
            </a:r>
            <a:r>
              <a:rPr sz="1200" spc="-5" dirty="0">
                <a:latin typeface="Times New Roman"/>
                <a:cs typeface="Times New Roman"/>
              </a:rPr>
              <a:t>mescolanza dei </a:t>
            </a:r>
            <a:r>
              <a:rPr sz="1200" dirty="0">
                <a:latin typeface="Times New Roman"/>
                <a:cs typeface="Times New Roman"/>
              </a:rPr>
              <a:t>diversi  </a:t>
            </a:r>
            <a:r>
              <a:rPr sz="1200" spc="-5" dirty="0">
                <a:latin typeface="Times New Roman"/>
                <a:cs typeface="Times New Roman"/>
              </a:rPr>
              <a:t>costumi tribali.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tabù </a:t>
            </a:r>
            <a:r>
              <a:rPr sz="1200" spc="-5" dirty="0">
                <a:latin typeface="Times New Roman"/>
                <a:cs typeface="Times New Roman"/>
              </a:rPr>
              <a:t>concernenti l’endogamia fossero sociologici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biologici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illustrato </a:t>
            </a:r>
            <a:r>
              <a:rPr sz="1200" dirty="0">
                <a:latin typeface="Times New Roman"/>
                <a:cs typeface="Times New Roman"/>
              </a:rPr>
              <a:t>bene dai </a:t>
            </a:r>
            <a:r>
              <a:rPr sz="1200" spc="-5" dirty="0">
                <a:latin typeface="Times New Roman"/>
                <a:cs typeface="Times New Roman"/>
              </a:rPr>
              <a:t>tabù sui </a:t>
            </a:r>
            <a:r>
              <a:rPr sz="1200" dirty="0">
                <a:latin typeface="Times New Roman"/>
                <a:cs typeface="Times New Roman"/>
              </a:rPr>
              <a:t>matrimoni  tra </a:t>
            </a:r>
            <a:r>
              <a:rPr sz="1200" spc="-5" dirty="0">
                <a:latin typeface="Times New Roman"/>
                <a:cs typeface="Times New Roman"/>
              </a:rPr>
              <a:t>parenti, che comprendevano numerosi gradi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relazioni con parenti </a:t>
            </a:r>
            <a:r>
              <a:rPr sz="1200" dirty="0">
                <a:latin typeface="Times New Roman"/>
                <a:cs typeface="Times New Roman"/>
              </a:rPr>
              <a:t>acquisiti, </a:t>
            </a:r>
            <a:r>
              <a:rPr sz="1200" spc="-5" dirty="0">
                <a:latin typeface="Times New Roman"/>
                <a:cs typeface="Times New Roman"/>
              </a:rPr>
              <a:t>casi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comportavano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minima 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Le mescolanze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razziali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(919.7) 82:6.1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10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razze pure nel mondo. I primitivi ed </a:t>
            </a:r>
            <a:r>
              <a:rPr sz="1200" spc="-5" dirty="0">
                <a:latin typeface="Times New Roman"/>
                <a:cs typeface="Times New Roman"/>
              </a:rPr>
              <a:t>originali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colore hanno </a:t>
            </a:r>
            <a:r>
              <a:rPr sz="1200" dirty="0">
                <a:latin typeface="Times New Roman"/>
                <a:cs typeface="Times New Roman"/>
              </a:rPr>
              <a:t>soltanto due razze  </a:t>
            </a:r>
            <a:r>
              <a:rPr sz="1200" spc="-5" dirty="0">
                <a:latin typeface="Times New Roman"/>
                <a:cs typeface="Times New Roman"/>
              </a:rPr>
              <a:t>rappresentative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sussistono nel </a:t>
            </a:r>
            <a:r>
              <a:rPr sz="1200" dirty="0">
                <a:latin typeface="Times New Roman"/>
                <a:cs typeface="Times New Roman"/>
              </a:rPr>
              <a:t>mondo: l’uomo </a:t>
            </a:r>
            <a:r>
              <a:rPr sz="1200" spc="-5" dirty="0">
                <a:latin typeface="Times New Roman"/>
                <a:cs typeface="Times New Roman"/>
              </a:rPr>
              <a:t>giallo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nero;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queste due razze sono molto </a:t>
            </a:r>
            <a:r>
              <a:rPr sz="1200" spc="-5" dirty="0">
                <a:latin typeface="Times New Roman"/>
                <a:cs typeface="Times New Roman"/>
              </a:rPr>
              <a:t>mescolate con </a:t>
            </a:r>
            <a:r>
              <a:rPr sz="1200" dirty="0">
                <a:latin typeface="Times New Roman"/>
                <a:cs typeface="Times New Roman"/>
              </a:rPr>
              <a:t>i  popoli di </a:t>
            </a:r>
            <a:r>
              <a:rPr sz="1200" spc="-5" dirty="0">
                <a:latin typeface="Times New Roman"/>
                <a:cs typeface="Times New Roman"/>
              </a:rPr>
              <a:t>colore estinti. Benché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cosiddetta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bianca sia discesa prevalentemente dall’antico </a:t>
            </a:r>
            <a:r>
              <a:rPr sz="1200" dirty="0">
                <a:latin typeface="Times New Roman"/>
                <a:cs typeface="Times New Roman"/>
              </a:rPr>
              <a:t>uomo blu, è più o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mescolata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razze,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lo è l’uomo rosso delle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Americhe.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19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(919.8) 82:6.2 </a:t>
            </a:r>
            <a:r>
              <a:rPr sz="1200" spc="-5" dirty="0">
                <a:latin typeface="Times New Roman"/>
                <a:cs typeface="Times New Roman"/>
              </a:rPr>
              <a:t>Delle sei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sangik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colore,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erano primarie </a:t>
            </a:r>
            <a:r>
              <a:rPr sz="1200" dirty="0">
                <a:latin typeface="Times New Roman"/>
                <a:cs typeface="Times New Roman"/>
              </a:rPr>
              <a:t>e tre </a:t>
            </a:r>
            <a:r>
              <a:rPr sz="1200" spc="-5" dirty="0">
                <a:latin typeface="Times New Roman"/>
                <a:cs typeface="Times New Roman"/>
              </a:rPr>
              <a:t>secondarie. Sebbene </a:t>
            </a:r>
            <a:r>
              <a:rPr sz="1200" dirty="0">
                <a:latin typeface="Times New Roman"/>
                <a:cs typeface="Times New Roman"/>
              </a:rPr>
              <a:t>le razze </a:t>
            </a:r>
            <a:r>
              <a:rPr sz="1200" spc="-5" dirty="0">
                <a:latin typeface="Times New Roman"/>
                <a:cs typeface="Times New Roman"/>
              </a:rPr>
              <a:t>primarie </a:t>
            </a:r>
            <a:r>
              <a:rPr sz="1200" dirty="0">
                <a:latin typeface="Times New Roman"/>
                <a:cs typeface="Times New Roman"/>
              </a:rPr>
              <a:t>— blu, </a:t>
            </a:r>
            <a:r>
              <a:rPr sz="1200" spc="-5" dirty="0">
                <a:latin typeface="Times New Roman"/>
                <a:cs typeface="Times New Roman"/>
              </a:rPr>
              <a:t>rossa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gialla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fossero </a:t>
            </a:r>
            <a:r>
              <a:rPr sz="1200" dirty="0">
                <a:latin typeface="Times New Roman"/>
                <a:cs typeface="Times New Roman"/>
              </a:rPr>
              <a:t>sotto molti </a:t>
            </a:r>
            <a:r>
              <a:rPr sz="1200" spc="-5" dirty="0">
                <a:latin typeface="Times New Roman"/>
                <a:cs typeface="Times New Roman"/>
              </a:rPr>
              <a:t>aspetti superiori ai </a:t>
            </a:r>
            <a:r>
              <a:rPr sz="1200" dirty="0">
                <a:latin typeface="Times New Roman"/>
                <a:cs typeface="Times New Roman"/>
              </a:rPr>
              <a:t>tre popoli </a:t>
            </a:r>
            <a:r>
              <a:rPr sz="1200" spc="-5" dirty="0">
                <a:latin typeface="Times New Roman"/>
                <a:cs typeface="Times New Roman"/>
              </a:rPr>
              <a:t>secondari, bisogna </a:t>
            </a:r>
            <a:r>
              <a:rPr sz="1200" dirty="0">
                <a:latin typeface="Times New Roman"/>
                <a:cs typeface="Times New Roman"/>
              </a:rPr>
              <a:t>tenere </a:t>
            </a:r>
            <a:r>
              <a:rPr sz="1200" spc="-5" dirty="0">
                <a:latin typeface="Times New Roman"/>
                <a:cs typeface="Times New Roman"/>
              </a:rPr>
              <a:t>presente che queste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secondarie avevano </a:t>
            </a:r>
            <a:r>
              <a:rPr sz="1200" spc="5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tratti  desiderabili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avrebbero considerevolmente </a:t>
            </a:r>
            <a:r>
              <a:rPr sz="1200" dirty="0">
                <a:latin typeface="Times New Roman"/>
                <a:cs typeface="Times New Roman"/>
              </a:rPr>
              <a:t>migliorato i popoli </a:t>
            </a:r>
            <a:r>
              <a:rPr sz="1200" spc="-5" dirty="0">
                <a:latin typeface="Times New Roman"/>
                <a:cs typeface="Times New Roman"/>
              </a:rPr>
              <a:t>primari 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linee migliori </a:t>
            </a:r>
            <a:r>
              <a:rPr sz="1200" dirty="0">
                <a:latin typeface="Times New Roman"/>
                <a:cs typeface="Times New Roman"/>
              </a:rPr>
              <a:t>fossero </a:t>
            </a:r>
            <a:r>
              <a:rPr sz="1200" spc="-5" dirty="0">
                <a:latin typeface="Times New Roman"/>
                <a:cs typeface="Times New Roman"/>
              </a:rPr>
              <a:t>state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assorbite.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82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(920.1) 82:6.3 </a:t>
            </a:r>
            <a:r>
              <a:rPr sz="1200" spc="-5" dirty="0">
                <a:latin typeface="Times New Roman"/>
                <a:cs typeface="Times New Roman"/>
              </a:rPr>
              <a:t>L’odierno </a:t>
            </a:r>
            <a:r>
              <a:rPr sz="1200" dirty="0">
                <a:latin typeface="Times New Roman"/>
                <a:cs typeface="Times New Roman"/>
              </a:rPr>
              <a:t>pregiudizio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“meticci”, gli “ibridi”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“bastardi”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sorto perché </a:t>
            </a:r>
            <a:r>
              <a:rPr sz="1200" dirty="0">
                <a:latin typeface="Times New Roman"/>
                <a:cs typeface="Times New Roman"/>
              </a:rPr>
              <a:t>l’incrocio razziale </a:t>
            </a:r>
            <a:r>
              <a:rPr sz="1200" spc="-5" dirty="0">
                <a:latin typeface="Times New Roman"/>
                <a:cs typeface="Times New Roman"/>
              </a:rPr>
              <a:t>moderno </a:t>
            </a:r>
            <a:r>
              <a:rPr sz="1200" dirty="0">
                <a:latin typeface="Times New Roman"/>
                <a:cs typeface="Times New Roman"/>
              </a:rPr>
              <a:t>avviene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tra le linee </a:t>
            </a:r>
            <a:r>
              <a:rPr sz="1200" spc="-5" dirty="0">
                <a:latin typeface="Times New Roman"/>
                <a:cs typeface="Times New Roman"/>
              </a:rPr>
              <a:t>grossolanamente </a:t>
            </a:r>
            <a:r>
              <a:rPr sz="1200" dirty="0">
                <a:latin typeface="Times New Roman"/>
                <a:cs typeface="Times New Roman"/>
              </a:rPr>
              <a:t>inferiori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interessate. Si ottengono risultati egualmente </a:t>
            </a:r>
            <a:r>
              <a:rPr sz="1200" dirty="0">
                <a:latin typeface="Times New Roman"/>
                <a:cs typeface="Times New Roman"/>
              </a:rPr>
              <a:t>insoddisfacenti  </a:t>
            </a:r>
            <a:r>
              <a:rPr sz="1200" spc="-5" dirty="0">
                <a:latin typeface="Times New Roman"/>
                <a:cs typeface="Times New Roman"/>
              </a:rPr>
              <a:t>quando si </a:t>
            </a:r>
            <a:r>
              <a:rPr sz="1200" dirty="0">
                <a:latin typeface="Times New Roman"/>
                <a:cs typeface="Times New Roman"/>
              </a:rPr>
              <a:t>sposano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le linee </a:t>
            </a:r>
            <a:r>
              <a:rPr sz="1200" spc="-5" dirty="0">
                <a:latin typeface="Times New Roman"/>
                <a:cs typeface="Times New Roman"/>
              </a:rPr>
              <a:t>degenerate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stessa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razza.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039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358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(920.2) 82:6.4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attuali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potessero essere liberate dalla </a:t>
            </a:r>
            <a:r>
              <a:rPr sz="1200" dirty="0">
                <a:latin typeface="Times New Roman"/>
                <a:cs typeface="Times New Roman"/>
              </a:rPr>
              <a:t>calamità </a:t>
            </a:r>
            <a:r>
              <a:rPr sz="1200" spc="-5" dirty="0">
                <a:latin typeface="Times New Roman"/>
                <a:cs typeface="Times New Roman"/>
              </a:rPr>
              <a:t>dei loro strati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bassi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soggetti degenerati,  antisociali, mentalmente debilitati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reietti, ci sarebbero poche </a:t>
            </a:r>
            <a:r>
              <a:rPr sz="1200" dirty="0">
                <a:latin typeface="Times New Roman"/>
                <a:cs typeface="Times New Roman"/>
              </a:rPr>
              <a:t>obiezioni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limitato </a:t>
            </a:r>
            <a:r>
              <a:rPr sz="1200" spc="-5" dirty="0">
                <a:latin typeface="Times New Roman"/>
                <a:cs typeface="Times New Roman"/>
              </a:rPr>
              <a:t>amalgama </a:t>
            </a:r>
            <a:r>
              <a:rPr sz="1200" dirty="0">
                <a:latin typeface="Times New Roman"/>
                <a:cs typeface="Times New Roman"/>
              </a:rPr>
              <a:t>razziale. E </a:t>
            </a:r>
            <a:r>
              <a:rPr sz="1200" spc="-5" dirty="0">
                <a:latin typeface="Times New Roman"/>
                <a:cs typeface="Times New Roman"/>
              </a:rPr>
              <a:t>se queste </a:t>
            </a:r>
            <a:r>
              <a:rPr sz="1200" dirty="0">
                <a:latin typeface="Times New Roman"/>
                <a:cs typeface="Times New Roman"/>
              </a:rPr>
              <a:t>mescolanze  razziali </a:t>
            </a:r>
            <a:r>
              <a:rPr sz="1200" spc="-5" dirty="0">
                <a:latin typeface="Times New Roman"/>
                <a:cs typeface="Times New Roman"/>
              </a:rPr>
              <a:t>avvenissero tra </a:t>
            </a:r>
            <a:r>
              <a:rPr sz="1200" dirty="0">
                <a:latin typeface="Times New Roman"/>
                <a:cs typeface="Times New Roman"/>
              </a:rPr>
              <a:t>i tipi più </a:t>
            </a:r>
            <a:r>
              <a:rPr sz="1200" spc="-5" dirty="0">
                <a:latin typeface="Times New Roman"/>
                <a:cs typeface="Times New Roman"/>
              </a:rPr>
              <a:t>elevati delle diverse razze, ci sarebbero ancora </a:t>
            </a:r>
            <a:r>
              <a:rPr sz="1200" dirty="0">
                <a:latin typeface="Times New Roman"/>
                <a:cs typeface="Times New Roman"/>
              </a:rPr>
              <a:t>meno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obiezioni.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(920.3) 82:6.5 </a:t>
            </a:r>
            <a:r>
              <a:rPr sz="1200" spc="-5" dirty="0">
                <a:latin typeface="Times New Roman"/>
                <a:cs typeface="Times New Roman"/>
              </a:rPr>
              <a:t>L’ibridazione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ceppi superiori </a:t>
            </a:r>
            <a:r>
              <a:rPr sz="1200" dirty="0">
                <a:latin typeface="Times New Roman"/>
                <a:cs typeface="Times New Roman"/>
              </a:rPr>
              <a:t>e dissimili è il </a:t>
            </a:r>
            <a:r>
              <a:rPr sz="1200" spc="-10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linee </a:t>
            </a:r>
            <a:r>
              <a:rPr sz="1200" dirty="0">
                <a:latin typeface="Times New Roman"/>
                <a:cs typeface="Times New Roman"/>
              </a:rPr>
              <a:t>nuove e più </a:t>
            </a:r>
            <a:r>
              <a:rPr sz="1200" spc="-5" dirty="0">
                <a:latin typeface="Times New Roman"/>
                <a:cs typeface="Times New Roman"/>
              </a:rPr>
              <a:t>vigorose.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vero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piante, per gli animali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specie umana. </a:t>
            </a:r>
            <a:r>
              <a:rPr sz="1200" spc="-5" dirty="0">
                <a:latin typeface="Times New Roman"/>
                <a:cs typeface="Times New Roman"/>
              </a:rPr>
              <a:t>L’ibridazione aumenta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vigore ed accresce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fertilità.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mescolanze </a:t>
            </a:r>
            <a:r>
              <a:rPr sz="1200" dirty="0">
                <a:latin typeface="Times New Roman"/>
                <a:cs typeface="Times New Roman"/>
              </a:rPr>
              <a:t>razziali delle  </a:t>
            </a:r>
            <a:r>
              <a:rPr sz="1200" spc="-5" dirty="0">
                <a:latin typeface="Times New Roman"/>
                <a:cs typeface="Times New Roman"/>
              </a:rPr>
              <a:t>classi medie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accrescono grandemente </a:t>
            </a:r>
            <a:r>
              <a:rPr sz="1200" dirty="0">
                <a:latin typeface="Times New Roman"/>
                <a:cs typeface="Times New Roman"/>
              </a:rPr>
              <a:t>il potenziale </a:t>
            </a:r>
            <a:r>
              <a:rPr sz="1200" i="1" spc="-5" dirty="0">
                <a:latin typeface="Times New Roman"/>
                <a:cs typeface="Times New Roman"/>
              </a:rPr>
              <a:t>creativo, </a:t>
            </a:r>
            <a:r>
              <a:rPr sz="1200" dirty="0">
                <a:latin typeface="Times New Roman"/>
                <a:cs typeface="Times New Roman"/>
              </a:rPr>
              <a:t>com’è </a:t>
            </a:r>
            <a:r>
              <a:rPr sz="1200" spc="-5" dirty="0">
                <a:latin typeface="Times New Roman"/>
                <a:cs typeface="Times New Roman"/>
              </a:rPr>
              <a:t>dimostrato </a:t>
            </a:r>
            <a:r>
              <a:rPr sz="1200" dirty="0">
                <a:latin typeface="Times New Roman"/>
                <a:cs typeface="Times New Roman"/>
              </a:rPr>
              <a:t>dalla popolazione attuale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Uniti dell’America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Nord. </a:t>
            </a:r>
            <a:r>
              <a:rPr sz="1200" dirty="0">
                <a:latin typeface="Times New Roman"/>
                <a:cs typeface="Times New Roman"/>
              </a:rPr>
              <a:t>Quando tali unioni </a:t>
            </a:r>
            <a:r>
              <a:rPr sz="1200" spc="-5" dirty="0">
                <a:latin typeface="Times New Roman"/>
                <a:cs typeface="Times New Roman"/>
              </a:rPr>
              <a:t>avvengono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strati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bassi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inferiori,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creatività </a:t>
            </a:r>
            <a:r>
              <a:rPr sz="1200" dirty="0">
                <a:latin typeface="Times New Roman"/>
                <a:cs typeface="Times New Roman"/>
              </a:rPr>
              <a:t>viene diminuita,  </a:t>
            </a:r>
            <a:r>
              <a:rPr sz="1200" spc="-5" dirty="0">
                <a:latin typeface="Times New Roman"/>
                <a:cs typeface="Times New Roman"/>
              </a:rPr>
              <a:t>com’è dimostrato </a:t>
            </a:r>
            <a:r>
              <a:rPr sz="1200" dirty="0">
                <a:latin typeface="Times New Roman"/>
                <a:cs typeface="Times New Roman"/>
              </a:rPr>
              <a:t>dai popoli </a:t>
            </a:r>
            <a:r>
              <a:rPr sz="1200" spc="-5" dirty="0">
                <a:latin typeface="Times New Roman"/>
                <a:cs typeface="Times New Roman"/>
              </a:rPr>
              <a:t>attuali dell’India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meridionale.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5810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(920.4) 82:6.6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mescolanza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contribuisce grandemente all’improvvisa 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caratteristiche </a:t>
            </a:r>
            <a:r>
              <a:rPr sz="1200" i="1" dirty="0">
                <a:latin typeface="Times New Roman"/>
                <a:cs typeface="Times New Roman"/>
              </a:rPr>
              <a:t>nuove,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questa  ibridazione è l’unione di linee </a:t>
            </a:r>
            <a:r>
              <a:rPr sz="1200" spc="-5" dirty="0">
                <a:latin typeface="Times New Roman"/>
                <a:cs typeface="Times New Roman"/>
              </a:rPr>
              <a:t>superiori,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caratteristiche saranno anch’esse dei </a:t>
            </a:r>
            <a:r>
              <a:rPr sz="1200" dirty="0">
                <a:latin typeface="Times New Roman"/>
                <a:cs typeface="Times New Roman"/>
              </a:rPr>
              <a:t>tratti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superiori.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89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(920.5) 82:6.7 </a:t>
            </a:r>
            <a:r>
              <a:rPr sz="1200" spc="-5" dirty="0">
                <a:latin typeface="Times New Roman"/>
                <a:cs typeface="Times New Roman"/>
              </a:rPr>
              <a:t>Fintanto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razze attuali resteranno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sovraccaricate </a:t>
            </a:r>
            <a:r>
              <a:rPr sz="1200" dirty="0">
                <a:latin typeface="Times New Roman"/>
                <a:cs typeface="Times New Roman"/>
              </a:rPr>
              <a:t>di linee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e degenerate,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mescolanza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su larga  scala sarebbe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pregiudizievole,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maggior parte </a:t>
            </a:r>
            <a:r>
              <a:rPr sz="1200" dirty="0">
                <a:latin typeface="Times New Roman"/>
                <a:cs typeface="Times New Roman"/>
              </a:rPr>
              <a:t>delle obiezioni a tali </a:t>
            </a:r>
            <a:r>
              <a:rPr sz="1200" spc="-5" dirty="0">
                <a:latin typeface="Times New Roman"/>
                <a:cs typeface="Times New Roman"/>
              </a:rPr>
              <a:t>esperimenti si </a:t>
            </a:r>
            <a:r>
              <a:rPr sz="1200" dirty="0">
                <a:latin typeface="Times New Roman"/>
                <a:cs typeface="Times New Roman"/>
              </a:rPr>
              <a:t>fondano </a:t>
            </a:r>
            <a:r>
              <a:rPr sz="1200" spc="-5" dirty="0">
                <a:latin typeface="Times New Roman"/>
                <a:cs typeface="Times New Roman"/>
              </a:rPr>
              <a:t>su pregiudizi </a:t>
            </a:r>
            <a:r>
              <a:rPr sz="1200" dirty="0">
                <a:latin typeface="Times New Roman"/>
                <a:cs typeface="Times New Roman"/>
              </a:rPr>
              <a:t>sociali e  </a:t>
            </a:r>
            <a:r>
              <a:rPr sz="1200" spc="-5" dirty="0">
                <a:latin typeface="Times New Roman"/>
                <a:cs typeface="Times New Roman"/>
              </a:rPr>
              <a:t>culturali </a:t>
            </a:r>
            <a:r>
              <a:rPr sz="1200" dirty="0">
                <a:latin typeface="Times New Roman"/>
                <a:cs typeface="Times New Roman"/>
              </a:rPr>
              <a:t>più che </a:t>
            </a:r>
            <a:r>
              <a:rPr sz="1200" spc="-5" dirty="0">
                <a:latin typeface="Times New Roman"/>
                <a:cs typeface="Times New Roman"/>
              </a:rPr>
              <a:t>su considerazioni biologiche. </a:t>
            </a:r>
            <a:r>
              <a:rPr sz="1200" dirty="0">
                <a:latin typeface="Times New Roman"/>
                <a:cs typeface="Times New Roman"/>
              </a:rPr>
              <a:t>Anche tra i ceppi </a:t>
            </a:r>
            <a:r>
              <a:rPr sz="1200" spc="-5" dirty="0">
                <a:latin typeface="Times New Roman"/>
                <a:cs typeface="Times New Roman"/>
              </a:rPr>
              <a:t>inferiori gli ibridi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miglioramento sui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antenati.  L’ibridazione tende </a:t>
            </a:r>
            <a:r>
              <a:rPr sz="1200" dirty="0">
                <a:latin typeface="Times New Roman"/>
                <a:cs typeface="Times New Roman"/>
              </a:rPr>
              <a:t>a migliorare la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del </a:t>
            </a:r>
            <a:r>
              <a:rPr sz="1200" dirty="0">
                <a:latin typeface="Times New Roman"/>
                <a:cs typeface="Times New Roman"/>
              </a:rPr>
              <a:t>ruolo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i="1" spc="-5" dirty="0">
                <a:latin typeface="Times New Roman"/>
                <a:cs typeface="Times New Roman"/>
              </a:rPr>
              <a:t>geni </a:t>
            </a:r>
            <a:r>
              <a:rPr sz="1200" i="1" dirty="0">
                <a:latin typeface="Times New Roman"/>
                <a:cs typeface="Times New Roman"/>
              </a:rPr>
              <a:t>dominanti.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mescolanza razziale </a:t>
            </a:r>
            <a:r>
              <a:rPr sz="1200" spc="-5" dirty="0">
                <a:latin typeface="Times New Roman"/>
                <a:cs typeface="Times New Roman"/>
              </a:rPr>
              <a:t>aumenta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probabilità che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numero maggiore </a:t>
            </a:r>
            <a:r>
              <a:rPr sz="1200" dirty="0">
                <a:latin typeface="Times New Roman"/>
                <a:cs typeface="Times New Roman"/>
              </a:rPr>
              <a:t>di dominanti </a:t>
            </a:r>
            <a:r>
              <a:rPr sz="1200" spc="-5" dirty="0">
                <a:latin typeface="Times New Roman"/>
                <a:cs typeface="Times New Roman"/>
              </a:rPr>
              <a:t>desiderabili sia presente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nell’ibrido.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9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(920.6) 82:6.8 </a:t>
            </a:r>
            <a:r>
              <a:rPr sz="1200" spc="-10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prodotta su Urantia un’ibridazione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di quanta è avvenuta in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anni.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disarmonie grossolane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dell’incrocio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stirpi umane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assai esagerato. </a:t>
            </a:r>
            <a:r>
              <a:rPr sz="1200" dirty="0">
                <a:latin typeface="Times New Roman"/>
                <a:cs typeface="Times New Roman"/>
              </a:rPr>
              <a:t>I principali inconvenienti  </a:t>
            </a:r>
            <a:r>
              <a:rPr sz="1200" spc="-5" dirty="0">
                <a:latin typeface="Times New Roman"/>
                <a:cs typeface="Times New Roman"/>
              </a:rPr>
              <a:t>derivanti ai “meticci” </a:t>
            </a:r>
            <a:r>
              <a:rPr sz="1200" dirty="0">
                <a:latin typeface="Times New Roman"/>
                <a:cs typeface="Times New Roman"/>
              </a:rPr>
              <a:t>sono dovuti a </a:t>
            </a:r>
            <a:r>
              <a:rPr sz="1200" spc="-5" dirty="0">
                <a:latin typeface="Times New Roman"/>
                <a:cs typeface="Times New Roman"/>
              </a:rPr>
              <a:t>pregiudizi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120" cy="301942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685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(920.7) 82:6.9 </a:t>
            </a:r>
            <a:r>
              <a:rPr sz="1200" spc="-5" dirty="0">
                <a:latin typeface="Times New Roman"/>
                <a:cs typeface="Times New Roman"/>
              </a:rPr>
              <a:t>L’esperimento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Pitcairn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mescolare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bianca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quella polinesiana riuscì </a:t>
            </a:r>
            <a:r>
              <a:rPr sz="1200" dirty="0">
                <a:latin typeface="Times New Roman"/>
                <a:cs typeface="Times New Roman"/>
              </a:rPr>
              <a:t>abbastanza </a:t>
            </a:r>
            <a:r>
              <a:rPr sz="1200" spc="-5" dirty="0">
                <a:latin typeface="Times New Roman"/>
                <a:cs typeface="Times New Roman"/>
              </a:rPr>
              <a:t>bene perché gli </a:t>
            </a:r>
            <a:r>
              <a:rPr sz="1200" dirty="0">
                <a:latin typeface="Times New Roman"/>
                <a:cs typeface="Times New Roman"/>
              </a:rPr>
              <a:t>uomini  </a:t>
            </a:r>
            <a:r>
              <a:rPr sz="1200" spc="-5" dirty="0">
                <a:latin typeface="Times New Roman"/>
                <a:cs typeface="Times New Roman"/>
              </a:rPr>
              <a:t>bianchi </a:t>
            </a:r>
            <a:r>
              <a:rPr sz="1200" dirty="0">
                <a:latin typeface="Times New Roman"/>
                <a:cs typeface="Times New Roman"/>
              </a:rPr>
              <a:t>e le donne polinesiane </a:t>
            </a:r>
            <a:r>
              <a:rPr sz="1200" spc="-5" dirty="0">
                <a:latin typeface="Times New Roman"/>
                <a:cs typeface="Times New Roman"/>
              </a:rPr>
              <a:t>provenivano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linee </a:t>
            </a:r>
            <a:r>
              <a:rPr sz="1200" dirty="0">
                <a:latin typeface="Times New Roman"/>
                <a:cs typeface="Times New Roman"/>
              </a:rPr>
              <a:t>razziali sufficientemente </a:t>
            </a:r>
            <a:r>
              <a:rPr sz="1200" spc="-5" dirty="0">
                <a:latin typeface="Times New Roman"/>
                <a:cs typeface="Times New Roman"/>
              </a:rPr>
              <a:t>buone.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matrimoni </a:t>
            </a:r>
            <a:r>
              <a:rPr sz="1200" dirty="0">
                <a:latin typeface="Times New Roman"/>
                <a:cs typeface="Times New Roman"/>
              </a:rPr>
              <a:t>misti tra i tipi </a:t>
            </a:r>
            <a:r>
              <a:rPr sz="1200" spc="-5" dirty="0">
                <a:latin typeface="Times New Roman"/>
                <a:cs typeface="Times New Roman"/>
              </a:rPr>
              <a:t>superiori delle </a:t>
            </a:r>
            <a:r>
              <a:rPr sz="1200" dirty="0">
                <a:latin typeface="Times New Roman"/>
                <a:cs typeface="Times New Roman"/>
              </a:rPr>
              <a:t>razze  </a:t>
            </a:r>
            <a:r>
              <a:rPr sz="1200" spc="-5" dirty="0">
                <a:latin typeface="Times New Roman"/>
                <a:cs typeface="Times New Roman"/>
              </a:rPr>
              <a:t>bianca, rossa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gialla porterebbero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all’esistenza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caratteristiche </a:t>
            </a:r>
            <a:r>
              <a:rPr sz="1200" dirty="0">
                <a:latin typeface="Times New Roman"/>
                <a:cs typeface="Times New Roman"/>
              </a:rPr>
              <a:t>nuove e biologicamente </a:t>
            </a:r>
            <a:r>
              <a:rPr sz="1200" spc="-5" dirty="0">
                <a:latin typeface="Times New Roman"/>
                <a:cs typeface="Times New Roman"/>
              </a:rPr>
              <a:t>efficaci. </a:t>
            </a:r>
            <a:r>
              <a:rPr sz="1200" dirty="0">
                <a:latin typeface="Times New Roman"/>
                <a:cs typeface="Times New Roman"/>
              </a:rPr>
              <a:t>Questi tre  popoli </a:t>
            </a:r>
            <a:r>
              <a:rPr sz="1200" spc="-5" dirty="0">
                <a:latin typeface="Times New Roman"/>
                <a:cs typeface="Times New Roman"/>
              </a:rPr>
              <a:t>appartengono alle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sangik primarie. </a:t>
            </a:r>
            <a:r>
              <a:rPr sz="1200" dirty="0">
                <a:latin typeface="Times New Roman"/>
                <a:cs typeface="Times New Roman"/>
              </a:rPr>
              <a:t>Gli incroci tra i </a:t>
            </a:r>
            <a:r>
              <a:rPr sz="1200" spc="-5" dirty="0">
                <a:latin typeface="Times New Roman"/>
                <a:cs typeface="Times New Roman"/>
              </a:rPr>
              <a:t>bianchi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neri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altrettanto desiderabili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risultati immediati,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tale discendenza mulatta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così </a:t>
            </a:r>
            <a:r>
              <a:rPr sz="1200" dirty="0">
                <a:latin typeface="Times New Roman"/>
                <a:cs typeface="Times New Roman"/>
              </a:rPr>
              <a:t>deplorevole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pregiudizi </a:t>
            </a:r>
            <a:r>
              <a:rPr sz="1200" dirty="0">
                <a:latin typeface="Times New Roman"/>
                <a:cs typeface="Times New Roman"/>
              </a:rPr>
              <a:t>sociali e razziali </a:t>
            </a:r>
            <a:r>
              <a:rPr sz="1200" spc="-5" dirty="0">
                <a:latin typeface="Times New Roman"/>
                <a:cs typeface="Times New Roman"/>
              </a:rPr>
              <a:t>vorrebbe </a:t>
            </a:r>
            <a:r>
              <a:rPr sz="1200" spc="10" dirty="0">
                <a:latin typeface="Times New Roman"/>
                <a:cs typeface="Times New Roman"/>
              </a:rPr>
              <a:t>far  </a:t>
            </a:r>
            <a:r>
              <a:rPr sz="1200" spc="-5" dirty="0">
                <a:latin typeface="Times New Roman"/>
                <a:cs typeface="Times New Roman"/>
              </a:rPr>
              <a:t>credere. Fisicamente </a:t>
            </a:r>
            <a:r>
              <a:rPr sz="1200" dirty="0">
                <a:latin typeface="Times New Roman"/>
                <a:cs typeface="Times New Roman"/>
              </a:rPr>
              <a:t>tali ibridi </a:t>
            </a:r>
            <a:r>
              <a:rPr sz="1200" spc="-5" dirty="0">
                <a:latin typeface="Times New Roman"/>
                <a:cs typeface="Times New Roman"/>
              </a:rPr>
              <a:t>bianchi-neri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eccellenti esemplari dell’umanità, </a:t>
            </a:r>
            <a:r>
              <a:rPr sz="1200" dirty="0">
                <a:latin typeface="Times New Roman"/>
                <a:cs typeface="Times New Roman"/>
              </a:rPr>
              <a:t>nonostante la loro </a:t>
            </a:r>
            <a:r>
              <a:rPr sz="1200" spc="-5" dirty="0">
                <a:latin typeface="Times New Roman"/>
                <a:cs typeface="Times New Roman"/>
              </a:rPr>
              <a:t>leggera inferiorità sotto certi  altri aspetti.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47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(920.8) 82:6.10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una razza </a:t>
            </a:r>
            <a:r>
              <a:rPr sz="1200" spc="-10" dirty="0">
                <a:latin typeface="Times New Roman"/>
                <a:cs typeface="Times New Roman"/>
              </a:rPr>
              <a:t>sangik </a:t>
            </a:r>
            <a:r>
              <a:rPr sz="1200" spc="-5" dirty="0">
                <a:latin typeface="Times New Roman"/>
                <a:cs typeface="Times New Roman"/>
              </a:rPr>
              <a:t>primaria si amalgama con </a:t>
            </a:r>
            <a:r>
              <a:rPr sz="1200" dirty="0">
                <a:latin typeface="Times New Roman"/>
                <a:cs typeface="Times New Roman"/>
              </a:rPr>
              <a:t>una razza </a:t>
            </a:r>
            <a:r>
              <a:rPr sz="1200" spc="-10" dirty="0">
                <a:latin typeface="Times New Roman"/>
                <a:cs typeface="Times New Roman"/>
              </a:rPr>
              <a:t>sangik </a:t>
            </a:r>
            <a:r>
              <a:rPr sz="1200" spc="-5" dirty="0">
                <a:latin typeface="Times New Roman"/>
                <a:cs typeface="Times New Roman"/>
              </a:rPr>
              <a:t>secondaria, quest’ultima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considerevolmente  migliorata </a:t>
            </a:r>
            <a:r>
              <a:rPr sz="1200" dirty="0">
                <a:latin typeface="Times New Roman"/>
                <a:cs typeface="Times New Roman"/>
              </a:rPr>
              <a:t>a spese della prima. E </a:t>
            </a:r>
            <a:r>
              <a:rPr sz="1200" spc="-5" dirty="0">
                <a:latin typeface="Times New Roman"/>
                <a:cs typeface="Times New Roman"/>
              </a:rPr>
              <a:t>su piccola scala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estendentesi su lunghi periodi </a:t>
            </a:r>
            <a:r>
              <a:rPr sz="1200" dirty="0">
                <a:latin typeface="Times New Roman"/>
                <a:cs typeface="Times New Roman"/>
              </a:rPr>
              <a:t>di tempo — non </a:t>
            </a:r>
            <a:r>
              <a:rPr sz="1200" spc="-5" dirty="0">
                <a:latin typeface="Times New Roman"/>
                <a:cs typeface="Times New Roman"/>
              </a:rPr>
              <a:t>ci possono essere </a:t>
            </a:r>
            <a:r>
              <a:rPr sz="1200" dirty="0">
                <a:latin typeface="Times New Roman"/>
                <a:cs typeface="Times New Roman"/>
              </a:rPr>
              <a:t>serie  obiezioni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tale contribuzione di </a:t>
            </a:r>
            <a:r>
              <a:rPr sz="1200" spc="-5" dirty="0">
                <a:latin typeface="Times New Roman"/>
                <a:cs typeface="Times New Roman"/>
              </a:rPr>
              <a:t>sacrificio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primarie al </a:t>
            </a:r>
            <a:r>
              <a:rPr sz="1200" dirty="0">
                <a:latin typeface="Times New Roman"/>
                <a:cs typeface="Times New Roman"/>
              </a:rPr>
              <a:t>miglioramento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gruppi </a:t>
            </a:r>
            <a:r>
              <a:rPr sz="1200" spc="-5" dirty="0">
                <a:latin typeface="Times New Roman"/>
                <a:cs typeface="Times New Roman"/>
              </a:rPr>
              <a:t>secondari. Dal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5" dirty="0">
                <a:latin typeface="Times New Roman"/>
                <a:cs typeface="Times New Roman"/>
              </a:rPr>
              <a:t>vista  </a:t>
            </a:r>
            <a:r>
              <a:rPr sz="1200" spc="-5" dirty="0">
                <a:latin typeface="Times New Roman"/>
                <a:cs typeface="Times New Roman"/>
              </a:rPr>
              <a:t>biologico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Sangik </a:t>
            </a:r>
            <a:r>
              <a:rPr sz="1200" dirty="0">
                <a:latin typeface="Times New Roman"/>
                <a:cs typeface="Times New Roman"/>
              </a:rPr>
              <a:t>secondari </a:t>
            </a:r>
            <a:r>
              <a:rPr sz="1200" spc="-5" dirty="0">
                <a:latin typeface="Times New Roman"/>
                <a:cs typeface="Times New Roman"/>
              </a:rPr>
              <a:t>erano,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aspetti,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razze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primarie.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508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(921.1) 82:6.11 </a:t>
            </a:r>
            <a:r>
              <a:rPr sz="1200" dirty="0">
                <a:latin typeface="Times New Roman"/>
                <a:cs typeface="Times New Roman"/>
              </a:rPr>
              <a:t>Dopotutto la </a:t>
            </a:r>
            <a:r>
              <a:rPr sz="1200" spc="-5" dirty="0">
                <a:latin typeface="Times New Roman"/>
                <a:cs typeface="Times New Roman"/>
              </a:rPr>
              <a:t>vera minaccia </a:t>
            </a:r>
            <a:r>
              <a:rPr sz="1200" dirty="0">
                <a:latin typeface="Times New Roman"/>
                <a:cs typeface="Times New Roman"/>
              </a:rPr>
              <a:t>per la specie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ricercata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moltiplicazione sregolata dei </a:t>
            </a:r>
            <a:r>
              <a:rPr sz="1200" dirty="0">
                <a:latin typeface="Times New Roman"/>
                <a:cs typeface="Times New Roman"/>
              </a:rPr>
              <a:t>ceppi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degenerati dei vari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civilizzati piuttosto che nel </a:t>
            </a:r>
            <a:r>
              <a:rPr sz="1200" dirty="0">
                <a:latin typeface="Times New Roman"/>
                <a:cs typeface="Times New Roman"/>
              </a:rPr>
              <a:t>presunto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incrocio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razziale.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(921.2) 82:6.12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Capo dei Serafini </a:t>
            </a:r>
            <a:r>
              <a:rPr sz="1200" dirty="0">
                <a:latin typeface="Times New Roman"/>
                <a:cs typeface="Times New Roman"/>
              </a:rPr>
              <a:t>stazionati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02539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83: </a:t>
            </a:r>
            <a:r>
              <a:rPr spc="-20" dirty="0"/>
              <a:t>L’istituzione </a:t>
            </a:r>
            <a:r>
              <a:rPr spc="-5" dirty="0"/>
              <a:t>del</a:t>
            </a:r>
            <a:r>
              <a:rPr dirty="0"/>
              <a:t> </a:t>
            </a:r>
            <a:r>
              <a:rPr spc="-5" dirty="0"/>
              <a:t>matrimonio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206740" cy="36080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473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(922.1) 83:0.1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primi </a:t>
            </a:r>
            <a:r>
              <a:rPr sz="1200" dirty="0">
                <a:latin typeface="Times New Roman"/>
                <a:cs typeface="Times New Roman"/>
              </a:rPr>
              <a:t>inizi </a:t>
            </a:r>
            <a:r>
              <a:rPr sz="1200" spc="-5" dirty="0">
                <a:latin typeface="Times New Roman"/>
                <a:cs typeface="Times New Roman"/>
              </a:rPr>
              <a:t>dell’istituzione del matrimonio. </a:t>
            </a:r>
            <a:r>
              <a:rPr sz="1200" dirty="0">
                <a:latin typeface="Times New Roman"/>
                <a:cs typeface="Times New Roman"/>
              </a:rPr>
              <a:t>Essa è progredita costantemente </a:t>
            </a:r>
            <a:r>
              <a:rPr sz="1200" spc="-5" dirty="0">
                <a:latin typeface="Times New Roman"/>
                <a:cs typeface="Times New Roman"/>
              </a:rPr>
              <a:t>dai liberi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promiscui accoppiamenti dell’orda, attraverso numerose variazioni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adattamenti,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norme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sul</a:t>
            </a:r>
            <a:endParaRPr sz="1200">
              <a:latin typeface="Times New Roman"/>
              <a:cs typeface="Times New Roman"/>
            </a:endParaRPr>
          </a:p>
          <a:p>
            <a:pPr marL="76200" marR="22542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matrimonio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culminarono </a:t>
            </a:r>
            <a:r>
              <a:rPr sz="1200" spc="-5" dirty="0">
                <a:latin typeface="Times New Roman"/>
                <a:cs typeface="Times New Roman"/>
              </a:rPr>
              <a:t>alla fine nella realizzazione delle </a:t>
            </a:r>
            <a:r>
              <a:rPr sz="1200" dirty="0">
                <a:latin typeface="Times New Roman"/>
                <a:cs typeface="Times New Roman"/>
              </a:rPr>
              <a:t>unioni di </a:t>
            </a:r>
            <a:r>
              <a:rPr sz="1200" spc="-5" dirty="0">
                <a:latin typeface="Times New Roman"/>
                <a:cs typeface="Times New Roman"/>
              </a:rPr>
              <a:t>coppia, </a:t>
            </a:r>
            <a:r>
              <a:rPr sz="1200" dirty="0">
                <a:latin typeface="Times New Roman"/>
                <a:cs typeface="Times New Roman"/>
              </a:rPr>
              <a:t>l’unione di un solo uomo e di una sola donna </a:t>
            </a:r>
            <a:r>
              <a:rPr sz="1200" spc="-5" dirty="0">
                <a:latin typeface="Times New Roman"/>
                <a:cs typeface="Times New Roman"/>
              </a:rPr>
              <a:t>per  formare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del più </a:t>
            </a:r>
            <a:r>
              <a:rPr sz="1200" spc="-5" dirty="0">
                <a:latin typeface="Times New Roman"/>
                <a:cs typeface="Times New Roman"/>
              </a:rPr>
              <a:t>alto ordine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(922.2) 83:0.2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è stato molte volte in </a:t>
            </a:r>
            <a:r>
              <a:rPr sz="1200" spc="-5" dirty="0">
                <a:latin typeface="Times New Roman"/>
                <a:cs typeface="Times New Roman"/>
              </a:rPr>
              <a:t>pericolo, ed </a:t>
            </a:r>
            <a:r>
              <a:rPr sz="1200" dirty="0">
                <a:latin typeface="Times New Roman"/>
                <a:cs typeface="Times New Roman"/>
              </a:rPr>
              <a:t>i costumi </a:t>
            </a:r>
            <a:r>
              <a:rPr sz="1200" spc="-5" dirty="0">
                <a:latin typeface="Times New Roman"/>
                <a:cs typeface="Times New Roman"/>
              </a:rPr>
              <a:t>matrimoniali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largamente tratto sostegno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dalla religione. Ma </a:t>
            </a:r>
            <a:r>
              <a:rPr sz="1200" dirty="0">
                <a:latin typeface="Times New Roman"/>
                <a:cs typeface="Times New Roman"/>
              </a:rPr>
              <a:t>la vera influenza </a:t>
            </a:r>
            <a:r>
              <a:rPr sz="1200" spc="-5" dirty="0">
                <a:latin typeface="Times New Roman"/>
                <a:cs typeface="Times New Roman"/>
              </a:rPr>
              <a:t>che salvaguarda per sempre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famiglia che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consegue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semplice ed </a:t>
            </a:r>
            <a:r>
              <a:rPr sz="1200" dirty="0">
                <a:latin typeface="Times New Roman"/>
                <a:cs typeface="Times New Roman"/>
              </a:rPr>
              <a:t>innato  </a:t>
            </a:r>
            <a:r>
              <a:rPr sz="1200" spc="-5" dirty="0">
                <a:latin typeface="Times New Roman"/>
                <a:cs typeface="Times New Roman"/>
              </a:rPr>
              <a:t>fatto biologico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e le donne non possono </a:t>
            </a:r>
            <a:r>
              <a:rPr sz="1200" spc="-5" dirty="0">
                <a:latin typeface="Times New Roman"/>
                <a:cs typeface="Times New Roman"/>
              </a:rPr>
              <a:t>assolutamente vivere gli </a:t>
            </a:r>
            <a:r>
              <a:rPr sz="1200" dirty="0">
                <a:latin typeface="Times New Roman"/>
                <a:cs typeface="Times New Roman"/>
              </a:rPr>
              <a:t>uni senza </a:t>
            </a:r>
            <a:r>
              <a:rPr sz="1200" spc="-5" dirty="0">
                <a:latin typeface="Times New Roman"/>
                <a:cs typeface="Times New Roman"/>
              </a:rPr>
              <a:t>gli altri, si </a:t>
            </a:r>
            <a:r>
              <a:rPr sz="1200" dirty="0">
                <a:latin typeface="Times New Roman"/>
                <a:cs typeface="Times New Roman"/>
              </a:rPr>
              <a:t>tratti dei </a:t>
            </a:r>
            <a:r>
              <a:rPr sz="1200" spc="-5" dirty="0">
                <a:latin typeface="Times New Roman"/>
                <a:cs typeface="Times New Roman"/>
              </a:rPr>
              <a:t>selvaggi </a:t>
            </a:r>
            <a:r>
              <a:rPr sz="1200" spc="10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primitivi  o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9910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(922.3) 83:0.3 </a:t>
            </a:r>
            <a:r>
              <a:rPr sz="1200" dirty="0">
                <a:latin typeface="Times New Roman"/>
                <a:cs typeface="Times New Roman"/>
              </a:rPr>
              <a:t>È a </a:t>
            </a:r>
            <a:r>
              <a:rPr sz="1200" spc="-5" dirty="0">
                <a:latin typeface="Times New Roman"/>
                <a:cs typeface="Times New Roman"/>
              </a:rPr>
              <a:t>causa dello stimolo sessuale 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egoista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spinto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trasformarsi </a:t>
            </a:r>
            <a:r>
              <a:rPr sz="1200" dirty="0">
                <a:latin typeface="Times New Roman"/>
                <a:cs typeface="Times New Roman"/>
              </a:rPr>
              <a:t>in qualcosa di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animale.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relazioni sessuali che soddisfano l’amor </a:t>
            </a:r>
            <a:r>
              <a:rPr sz="1200" dirty="0">
                <a:latin typeface="Times New Roman"/>
                <a:cs typeface="Times New Roman"/>
              </a:rPr>
              <a:t>proprio e </a:t>
            </a:r>
            <a:r>
              <a:rPr sz="1200" spc="-5" dirty="0">
                <a:latin typeface="Times New Roman"/>
                <a:cs typeface="Times New Roman"/>
              </a:rPr>
              <a:t>l’autoappagamento </a:t>
            </a:r>
            <a:r>
              <a:rPr sz="1200" dirty="0">
                <a:latin typeface="Times New Roman"/>
                <a:cs typeface="Times New Roman"/>
              </a:rPr>
              <a:t>comportano le </a:t>
            </a:r>
            <a:r>
              <a:rPr sz="1200" spc="-5" dirty="0">
                <a:latin typeface="Times New Roman"/>
                <a:cs typeface="Times New Roman"/>
              </a:rPr>
              <a:t>conseguenze </a:t>
            </a:r>
            <a:r>
              <a:rPr sz="1200" dirty="0">
                <a:latin typeface="Times New Roman"/>
                <a:cs typeface="Times New Roman"/>
              </a:rPr>
              <a:t>certe </a:t>
            </a:r>
            <a:r>
              <a:rPr sz="1200" spc="-5" dirty="0">
                <a:latin typeface="Times New Roman"/>
                <a:cs typeface="Times New Roman"/>
              </a:rPr>
              <a:t>dell’abnegazione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76200" marR="1085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assicurano l’assunzione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doveri altruistici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numerose responsabilità familiari giovevoli </a:t>
            </a:r>
            <a:r>
              <a:rPr sz="1200" dirty="0">
                <a:latin typeface="Times New Roman"/>
                <a:cs typeface="Times New Roman"/>
              </a:rPr>
              <a:t>per la razza.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sesso </a:t>
            </a:r>
            <a:r>
              <a:rPr sz="1200" dirty="0">
                <a:latin typeface="Times New Roman"/>
                <a:cs typeface="Times New Roman"/>
              </a:rPr>
              <a:t>è stato il  </a:t>
            </a:r>
            <a:r>
              <a:rPr sz="1200" spc="-5" dirty="0">
                <a:latin typeface="Times New Roman"/>
                <a:cs typeface="Times New Roman"/>
              </a:rPr>
              <a:t>civilizzatore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riconosciuto ed insospettato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selvaggi,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stesso impulso </a:t>
            </a:r>
            <a:r>
              <a:rPr sz="1200" spc="-5" dirty="0">
                <a:latin typeface="Times New Roman"/>
                <a:cs typeface="Times New Roman"/>
              </a:rPr>
              <a:t>sessuale costringe </a:t>
            </a:r>
            <a:r>
              <a:rPr sz="1200" dirty="0">
                <a:latin typeface="Times New Roman"/>
                <a:cs typeface="Times New Roman"/>
              </a:rPr>
              <a:t>automaticamente </a:t>
            </a:r>
            <a:r>
              <a:rPr sz="1200" spc="-5" dirty="0">
                <a:latin typeface="Times New Roman"/>
                <a:cs typeface="Times New Roman"/>
              </a:rPr>
              <a:t>ed  inevitabilmente </a:t>
            </a:r>
            <a:r>
              <a:rPr sz="1200" i="1" spc="-5" dirty="0">
                <a:latin typeface="Times New Roman"/>
                <a:cs typeface="Times New Roman"/>
              </a:rPr>
              <a:t>l’uomo </a:t>
            </a:r>
            <a:r>
              <a:rPr sz="1200" i="1" dirty="0">
                <a:latin typeface="Times New Roman"/>
                <a:cs typeface="Times New Roman"/>
              </a:rPr>
              <a:t>a </a:t>
            </a:r>
            <a:r>
              <a:rPr sz="1200" i="1" spc="-5" dirty="0">
                <a:latin typeface="Times New Roman"/>
                <a:cs typeface="Times New Roman"/>
              </a:rPr>
              <a:t>pensare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i="1" dirty="0">
                <a:latin typeface="Times New Roman"/>
                <a:cs typeface="Times New Roman"/>
              </a:rPr>
              <a:t>lo conduce ad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amare.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matrimonio come istituzione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sociale</a:t>
            </a:r>
            <a:endParaRPr sz="1600">
              <a:latin typeface="Times New Roman"/>
              <a:cs typeface="Times New Roman"/>
            </a:endParaRPr>
          </a:p>
          <a:p>
            <a:pPr marL="76200" marR="20447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(922.4) 83:1.1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meccanismo della </a:t>
            </a:r>
            <a:r>
              <a:rPr sz="1200" dirty="0">
                <a:latin typeface="Times New Roman"/>
                <a:cs typeface="Times New Roman"/>
              </a:rPr>
              <a:t>società </a:t>
            </a:r>
            <a:r>
              <a:rPr sz="1200" spc="-5" dirty="0">
                <a:latin typeface="Times New Roman"/>
                <a:cs typeface="Times New Roman"/>
              </a:rPr>
              <a:t>concepito per regolare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controllare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umane sorte </a:t>
            </a:r>
            <a:r>
              <a:rPr sz="1200" spc="-5" dirty="0">
                <a:latin typeface="Times New Roman"/>
                <a:cs typeface="Times New Roman"/>
              </a:rPr>
              <a:t>dal  fatto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bisessualità. Come </a:t>
            </a:r>
            <a:r>
              <a:rPr sz="1200" spc="-5" dirty="0">
                <a:latin typeface="Times New Roman"/>
                <a:cs typeface="Times New Roman"/>
              </a:rPr>
              <a:t>istituzione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 genere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funziona in due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direzioni: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8634" cy="3369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(922.5) 83:1.2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Nella regolamentazione delle relazioni sessuali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519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(922.6) 83:1.3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Nella regolamentazione della discendenza, dell’eredità, della successione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dell’ordine sociale, </a:t>
            </a:r>
            <a:r>
              <a:rPr sz="1200" spc="-10" dirty="0">
                <a:latin typeface="Times New Roman"/>
                <a:cs typeface="Times New Roman"/>
              </a:rPr>
              <a:t>essendo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funzione originale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(922.7) 83:1.4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che ha </a:t>
            </a:r>
            <a:r>
              <a:rPr sz="1200" spc="-5" dirty="0">
                <a:latin typeface="Times New Roman"/>
                <a:cs typeface="Times New Roman"/>
              </a:rPr>
              <a:t>origine dal </a:t>
            </a:r>
            <a:r>
              <a:rPr sz="1200" dirty="0">
                <a:latin typeface="Times New Roman"/>
                <a:cs typeface="Times New Roman"/>
              </a:rPr>
              <a:t>matrimonio è </a:t>
            </a:r>
            <a:r>
              <a:rPr sz="1200" spc="-5" dirty="0">
                <a:latin typeface="Times New Roman"/>
                <a:cs typeface="Times New Roman"/>
              </a:rPr>
              <a:t>essa stessa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stabilizzatrice </a:t>
            </a:r>
            <a:r>
              <a:rPr sz="1200" dirty="0">
                <a:latin typeface="Times New Roman"/>
                <a:cs typeface="Times New Roman"/>
              </a:rPr>
              <a:t>dell’istituzione </a:t>
            </a:r>
            <a:r>
              <a:rPr sz="1200" spc="-5" dirty="0">
                <a:latin typeface="Times New Roman"/>
                <a:cs typeface="Times New Roman"/>
              </a:rPr>
              <a:t>del matrimonio, unitamente ai  costumi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proprietà. </a:t>
            </a:r>
            <a:r>
              <a:rPr sz="1200" dirty="0">
                <a:latin typeface="Times New Roman"/>
                <a:cs typeface="Times New Roman"/>
              </a:rPr>
              <a:t>Altri potenti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stabilità del matrimonio sono l’orgoglio,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vanità,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cavalleria, </a:t>
            </a:r>
            <a:r>
              <a:rPr sz="1200" dirty="0">
                <a:latin typeface="Times New Roman"/>
                <a:cs typeface="Times New Roman"/>
              </a:rPr>
              <a:t>il dovere e  le </a:t>
            </a:r>
            <a:r>
              <a:rPr sz="1200" spc="-5" dirty="0">
                <a:latin typeface="Times New Roman"/>
                <a:cs typeface="Times New Roman"/>
              </a:rPr>
              <a:t>convinzioni religiose. Ma anche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matrimoni possono essere approvati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disapprovati dall’alto,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affatto </a:t>
            </a:r>
            <a:r>
              <a:rPr sz="1200" dirty="0">
                <a:latin typeface="Times New Roman"/>
                <a:cs typeface="Times New Roman"/>
              </a:rPr>
              <a:t>determinati in  </a:t>
            </a:r>
            <a:r>
              <a:rPr sz="1200" spc="-5" dirty="0">
                <a:latin typeface="Times New Roman"/>
                <a:cs typeface="Times New Roman"/>
              </a:rPr>
              <a:t>cielo.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umana è un’istituzione </a:t>
            </a:r>
            <a:r>
              <a:rPr sz="1200" spc="-5" dirty="0">
                <a:latin typeface="Times New Roman"/>
                <a:cs typeface="Times New Roman"/>
              </a:rPr>
              <a:t>nettamente umana,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sviluppo evoluzionario.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matrimonio è un’istituzione </a:t>
            </a:r>
            <a:r>
              <a:rPr sz="1200" spc="-5" dirty="0">
                <a:latin typeface="Times New Roman"/>
                <a:cs typeface="Times New Roman"/>
              </a:rPr>
              <a:t>della  società, </a:t>
            </a:r>
            <a:r>
              <a:rPr sz="1200" dirty="0">
                <a:latin typeface="Times New Roman"/>
                <a:cs typeface="Times New Roman"/>
              </a:rPr>
              <a:t>non una sfera di </a:t>
            </a:r>
            <a:r>
              <a:rPr sz="1200" spc="-5" dirty="0">
                <a:latin typeface="Times New Roman"/>
                <a:cs typeface="Times New Roman"/>
              </a:rPr>
              <a:t>attività della Chiesa.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influenzarlo profondamente,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dovrebbe </a:t>
            </a:r>
            <a:r>
              <a:rPr sz="1200" dirty="0">
                <a:latin typeface="Times New Roman"/>
                <a:cs typeface="Times New Roman"/>
              </a:rPr>
              <a:t>essere la  sola a </a:t>
            </a:r>
            <a:r>
              <a:rPr sz="1200" spc="-5" dirty="0">
                <a:latin typeface="Times New Roman"/>
                <a:cs typeface="Times New Roman"/>
              </a:rPr>
              <a:t>controllarlo </a:t>
            </a:r>
            <a:r>
              <a:rPr sz="1200" dirty="0">
                <a:latin typeface="Times New Roman"/>
                <a:cs typeface="Times New Roman"/>
              </a:rPr>
              <a:t>e a</a:t>
            </a:r>
            <a:r>
              <a:rPr sz="1200" spc="-5" dirty="0">
                <a:latin typeface="Times New Roman"/>
                <a:cs typeface="Times New Roman"/>
              </a:rPr>
              <a:t> regolamentarlo.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94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(922.8) 83:1.5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primitivo era essenzialmente industriale, ed 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tempi moderni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affare </a:t>
            </a:r>
            <a:r>
              <a:rPr sz="1200" dirty="0">
                <a:latin typeface="Times New Roman"/>
                <a:cs typeface="Times New Roman"/>
              </a:rPr>
              <a:t>sociale o  </a:t>
            </a:r>
            <a:r>
              <a:rPr sz="1200" spc="-5" dirty="0">
                <a:latin typeface="Times New Roman"/>
                <a:cs typeface="Times New Roman"/>
              </a:rPr>
              <a:t>d’interesse. </a:t>
            </a:r>
            <a:r>
              <a:rPr sz="1200" dirty="0">
                <a:latin typeface="Times New Roman"/>
                <a:cs typeface="Times New Roman"/>
              </a:rPr>
              <a:t>Per l’influenza </a:t>
            </a:r>
            <a:r>
              <a:rPr sz="1200" spc="-5" dirty="0">
                <a:latin typeface="Times New Roman"/>
                <a:cs typeface="Times New Roman"/>
              </a:rPr>
              <a:t>della mescolanza delle stirpi andite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dei costumi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in evoluzione,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63500" marR="26416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matrimonio </a:t>
            </a:r>
            <a:r>
              <a:rPr sz="1200" spc="-5" dirty="0">
                <a:latin typeface="Times New Roman"/>
                <a:cs typeface="Times New Roman"/>
              </a:rPr>
              <a:t>diviene lentamente vicendevole, romantico, genitoriale, </a:t>
            </a:r>
            <a:r>
              <a:rPr sz="1200" dirty="0">
                <a:latin typeface="Times New Roman"/>
                <a:cs typeface="Times New Roman"/>
              </a:rPr>
              <a:t>poetico, </a:t>
            </a:r>
            <a:r>
              <a:rPr sz="1200" spc="-5" dirty="0">
                <a:latin typeface="Times New Roman"/>
                <a:cs typeface="Times New Roman"/>
              </a:rPr>
              <a:t>affettuoso, etico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idealistico. Tuttavia,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selezione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cosiddetto amore romantico svolgevano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ruolo </a:t>
            </a:r>
            <a:r>
              <a:rPr sz="1200" dirty="0">
                <a:latin typeface="Times New Roman"/>
                <a:cs typeface="Times New Roman"/>
              </a:rPr>
              <a:t>minimo nelle unioni primitive. Durante i tempi antichi </a:t>
            </a:r>
            <a:r>
              <a:rPr sz="1200" spc="-5" dirty="0">
                <a:latin typeface="Times New Roman"/>
                <a:cs typeface="Times New Roman"/>
              </a:rPr>
              <a:t>marito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stavano </a:t>
            </a:r>
            <a:r>
              <a:rPr sz="1200" dirty="0">
                <a:latin typeface="Times New Roman"/>
                <a:cs typeface="Times New Roman"/>
              </a:rPr>
              <a:t>molto insieme, e </a:t>
            </a:r>
            <a:r>
              <a:rPr sz="1200" spc="-5" dirty="0">
                <a:latin typeface="Times New Roman"/>
                <a:cs typeface="Times New Roman"/>
              </a:rPr>
              <a:t>nemmeno mangiavano </a:t>
            </a:r>
            <a:r>
              <a:rPr sz="1200" dirty="0">
                <a:latin typeface="Times New Roman"/>
                <a:cs typeface="Times New Roman"/>
              </a:rPr>
              <a:t>insieme molto </a:t>
            </a:r>
            <a:r>
              <a:rPr sz="1200" spc="-5" dirty="0">
                <a:latin typeface="Times New Roman"/>
                <a:cs typeface="Times New Roman"/>
              </a:rPr>
              <a:t>spesso. Ma tra 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l’affetto personale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 fortemente </a:t>
            </a:r>
            <a:r>
              <a:rPr sz="1200" dirty="0">
                <a:latin typeface="Times New Roman"/>
                <a:cs typeface="Times New Roman"/>
              </a:rPr>
              <a:t>legato </a:t>
            </a:r>
            <a:r>
              <a:rPr sz="1200" spc="-5" dirty="0">
                <a:latin typeface="Times New Roman"/>
                <a:cs typeface="Times New Roman"/>
              </a:rPr>
              <a:t>all’attrazione sessuale; l’affetto dell’uno per l’altro nasceva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misura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vivevano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lavoravano  assieme.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85824" y="458469"/>
            <a:ext cx="7628890" cy="312737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107: Origine e </a:t>
            </a: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natura degli Aggiustatori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Pensiero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.............................................................................................</a:t>
            </a:r>
            <a:r>
              <a:rPr sz="1200" spc="-165" dirty="0"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944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108: </a:t>
            </a: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Missione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e </a:t>
            </a: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ministero degli Aggiustatori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Pensiero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.....................................................................................</a:t>
            </a:r>
            <a:r>
              <a:rPr sz="1200" spc="30" dirty="0"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960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109: </a:t>
            </a: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Relazione degli Aggiustatori con </a:t>
            </a:r>
            <a:r>
              <a:rPr sz="1200" spc="5" dirty="0">
                <a:latin typeface="Times New Roman"/>
                <a:cs typeface="Times New Roman"/>
                <a:hlinkClick r:id="rId4" action="ppaction://hlinksldjump"/>
              </a:rPr>
              <a:t>le </a:t>
            </a: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creature dell’universo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...........................................................................</a:t>
            </a:r>
            <a:r>
              <a:rPr sz="1200" spc="-15" dirty="0">
                <a:latin typeface="Times New Roman"/>
                <a:cs typeface="Times New Roman"/>
                <a:hlinkClick r:id="rId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976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110: </a:t>
            </a: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Relazione degli Aggiustatori con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i </a:t>
            </a: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singoli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mortali.........................................................................................</a:t>
            </a:r>
            <a:r>
              <a:rPr sz="1200" spc="30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990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111: 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L’Aggiustatore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e l’anima .............................................................................................................................</a:t>
            </a:r>
            <a:r>
              <a:rPr sz="1200" spc="-120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1010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112: </a:t>
            </a:r>
            <a:r>
              <a:rPr sz="1200" spc="-10" dirty="0">
                <a:latin typeface="Times New Roman"/>
                <a:cs typeface="Times New Roman"/>
                <a:hlinkClick r:id="rId7" action="ppaction://hlinksldjump"/>
              </a:rPr>
              <a:t>La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sopravvivenza </a:t>
            </a: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della personalità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..............................................................................................................</a:t>
            </a:r>
            <a:r>
              <a:rPr sz="1200" spc="-135" dirty="0">
                <a:latin typeface="Times New Roman"/>
                <a:cs typeface="Times New Roman"/>
                <a:hlinkClick r:id="rId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1027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113: I </a:t>
            </a: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guardiani serafici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del destino .....................................................................................................................</a:t>
            </a:r>
            <a:r>
              <a:rPr sz="1200" spc="-160" dirty="0">
                <a:latin typeface="Times New Roman"/>
                <a:cs typeface="Times New Roman"/>
                <a:hlinkClick r:id="rId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1056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114: </a:t>
            </a:r>
            <a:r>
              <a:rPr sz="1200" spc="-10" dirty="0">
                <a:latin typeface="Times New Roman"/>
                <a:cs typeface="Times New Roman"/>
                <a:hlinkClick r:id="rId9" action="ppaction://hlinksldjump"/>
              </a:rPr>
              <a:t>Il </a:t>
            </a: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governo planetario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dei </a:t>
            </a: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serafini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.................................................................................................................</a:t>
            </a:r>
            <a:r>
              <a:rPr sz="1200" spc="-25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1071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115: </a:t>
            </a: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L’Essere Supremo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........................................................................................................................................</a:t>
            </a:r>
            <a:r>
              <a:rPr sz="1200" spc="-170" dirty="0">
                <a:latin typeface="Times New Roman"/>
                <a:cs typeface="Times New Roman"/>
                <a:hlinkClick r:id="rId10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1089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Fascicolo</a:t>
            </a:r>
            <a:r>
              <a:rPr sz="1200" spc="-10" dirty="0"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116: </a:t>
            </a: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L’Onnipotente</a:t>
            </a:r>
            <a:r>
              <a:rPr sz="1200" spc="-10" dirty="0"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Supremo</a:t>
            </a:r>
            <a:r>
              <a:rPr sz="1200" spc="-185" dirty="0"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...............................................................................................................................</a:t>
            </a:r>
            <a:r>
              <a:rPr sz="1200" spc="-90" dirty="0"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1102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117: </a:t>
            </a: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Dio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il </a:t>
            </a: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Supremo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.............................................................................................................................................</a:t>
            </a:r>
            <a:r>
              <a:rPr sz="1200" spc="-185" dirty="0">
                <a:latin typeface="Times New Roman"/>
                <a:cs typeface="Times New Roman"/>
                <a:hlinkClick r:id="rId1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1119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118: </a:t>
            </a:r>
            <a:r>
              <a:rPr sz="1200" spc="-10" dirty="0">
                <a:latin typeface="Times New Roman"/>
                <a:cs typeface="Times New Roman"/>
                <a:hlinkClick r:id="rId13" action="ppaction://hlinksldjump"/>
              </a:rPr>
              <a:t>Il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Supremo e </a:t>
            </a: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l’Ultimo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— tempo e spazio ....................................................................................................</a:t>
            </a:r>
            <a:r>
              <a:rPr sz="1200" spc="-120" dirty="0">
                <a:latin typeface="Times New Roman"/>
                <a:cs typeface="Times New Roman"/>
                <a:hlinkClick r:id="rId1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1146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Fascicolo</a:t>
            </a:r>
            <a:r>
              <a:rPr sz="1200" spc="-10" dirty="0"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119: I</a:t>
            </a:r>
            <a:r>
              <a:rPr sz="1200" spc="-10" dirty="0"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conferimenti</a:t>
            </a:r>
            <a:r>
              <a:rPr sz="1200" spc="-10" dirty="0"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di</a:t>
            </a:r>
            <a:r>
              <a:rPr sz="1200" spc="-10" dirty="0"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Cristo</a:t>
            </a: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 Micael</a:t>
            </a:r>
            <a:r>
              <a:rPr sz="1200" spc="-125" dirty="0"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....................................................................................................................</a:t>
            </a:r>
            <a:r>
              <a:rPr sz="1200" spc="-95" dirty="0"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1171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86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5272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poco profondi. </a:t>
            </a:r>
            <a:r>
              <a:rPr sz="1200" dirty="0">
                <a:latin typeface="Times New Roman"/>
                <a:cs typeface="Times New Roman"/>
              </a:rPr>
              <a:t>Cinque milioni 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mari si ritiravano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all’elevazione delle </a:t>
            </a:r>
            <a:r>
              <a:rPr sz="1200" dirty="0">
                <a:latin typeface="Times New Roman"/>
                <a:cs typeface="Times New Roman"/>
              </a:rPr>
              <a:t>terre. E tutti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fenomeni di  </a:t>
            </a:r>
            <a:r>
              <a:rPr sz="1200" spc="-5" dirty="0">
                <a:latin typeface="Times New Roman"/>
                <a:cs typeface="Times New Roman"/>
              </a:rPr>
              <a:t>abbassamento </a:t>
            </a:r>
            <a:r>
              <a:rPr sz="1200" dirty="0">
                <a:latin typeface="Times New Roman"/>
                <a:cs typeface="Times New Roman"/>
              </a:rPr>
              <a:t>e di elevazione </a:t>
            </a:r>
            <a:r>
              <a:rPr sz="1200" spc="-5" dirty="0">
                <a:latin typeface="Times New Roman"/>
                <a:cs typeface="Times New Roman"/>
              </a:rPr>
              <a:t>delle terre </a:t>
            </a:r>
            <a:r>
              <a:rPr sz="1200" dirty="0">
                <a:latin typeface="Times New Roman"/>
                <a:cs typeface="Times New Roman"/>
              </a:rPr>
              <a:t>avvennero senza </a:t>
            </a:r>
            <a:r>
              <a:rPr sz="1200" spc="-5" dirty="0">
                <a:latin typeface="Times New Roman"/>
                <a:cs typeface="Times New Roman"/>
              </a:rPr>
              <a:t>drammi, perché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effettuarono </a:t>
            </a:r>
            <a:r>
              <a:rPr sz="1200" dirty="0">
                <a:latin typeface="Times New Roman"/>
                <a:cs typeface="Times New Roman"/>
              </a:rPr>
              <a:t>lentamente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milioni di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54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(674.2) 59:1.16 </a:t>
            </a:r>
            <a:r>
              <a:rPr sz="1200" spc="-5" dirty="0">
                <a:latin typeface="Times New Roman"/>
                <a:cs typeface="Times New Roman"/>
              </a:rPr>
              <a:t>Gli strati fossiliferi </a:t>
            </a:r>
            <a:r>
              <a:rPr sz="1200" dirty="0">
                <a:latin typeface="Times New Roman"/>
                <a:cs typeface="Times New Roman"/>
              </a:rPr>
              <a:t>di trilobiti di </a:t>
            </a:r>
            <a:r>
              <a:rPr sz="1200" spc="-5" dirty="0">
                <a:latin typeface="Times New Roman"/>
                <a:cs typeface="Times New Roman"/>
              </a:rPr>
              <a:t>quest’epoca affiorano </a:t>
            </a:r>
            <a:r>
              <a:rPr sz="1200" dirty="0">
                <a:latin typeface="Times New Roman"/>
                <a:cs typeface="Times New Roman"/>
              </a:rPr>
              <a:t>qua e </a:t>
            </a:r>
            <a:r>
              <a:rPr sz="1200" spc="5" dirty="0">
                <a:latin typeface="Times New Roman"/>
                <a:cs typeface="Times New Roman"/>
              </a:rPr>
              <a:t>là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continenti, salvo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Asia centrale.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molte  </a:t>
            </a:r>
            <a:r>
              <a:rPr sz="1200" spc="-5" dirty="0">
                <a:latin typeface="Times New Roman"/>
                <a:cs typeface="Times New Roman"/>
              </a:rPr>
              <a:t>regioni queste rocce </a:t>
            </a:r>
            <a:r>
              <a:rPr sz="1200" dirty="0">
                <a:latin typeface="Times New Roman"/>
                <a:cs typeface="Times New Roman"/>
              </a:rPr>
              <a:t>sono orizzontali, ma </a:t>
            </a:r>
            <a:r>
              <a:rPr sz="1200" spc="-5" dirty="0">
                <a:latin typeface="Times New Roman"/>
                <a:cs typeface="Times New Roman"/>
              </a:rPr>
              <a:t>nelle montagne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inclinate </a:t>
            </a:r>
            <a:r>
              <a:rPr sz="1200" dirty="0">
                <a:latin typeface="Times New Roman"/>
                <a:cs typeface="Times New Roman"/>
              </a:rPr>
              <a:t>e distorte a causa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pressione e </a:t>
            </a:r>
            <a:r>
              <a:rPr sz="1200" spc="-5" dirty="0">
                <a:latin typeface="Times New Roman"/>
                <a:cs typeface="Times New Roman"/>
              </a:rPr>
              <a:t>del corrugamento. </a:t>
            </a:r>
            <a:r>
              <a:rPr sz="1200" spc="-10" dirty="0">
                <a:latin typeface="Times New Roman"/>
                <a:cs typeface="Times New Roman"/>
              </a:rPr>
              <a:t>In 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luoghi tale pressione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modificato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originario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depositi. </a:t>
            </a:r>
            <a:r>
              <a:rPr sz="1200" spc="-5" dirty="0">
                <a:latin typeface="Times New Roman"/>
                <a:cs typeface="Times New Roman"/>
              </a:rPr>
              <a:t>L’arenaria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trasformata </a:t>
            </a:r>
            <a:r>
              <a:rPr sz="1200" dirty="0">
                <a:latin typeface="Times New Roman"/>
                <a:cs typeface="Times New Roman"/>
              </a:rPr>
              <a:t>in quarzo, lo </a:t>
            </a:r>
            <a:r>
              <a:rPr sz="1200" spc="-5" dirty="0">
                <a:latin typeface="Times New Roman"/>
                <a:cs typeface="Times New Roman"/>
              </a:rPr>
              <a:t>scisto  </a:t>
            </a:r>
            <a:r>
              <a:rPr sz="1200" dirty="0">
                <a:latin typeface="Times New Roman"/>
                <a:cs typeface="Times New Roman"/>
              </a:rPr>
              <a:t>è stato mutato in </a:t>
            </a:r>
            <a:r>
              <a:rPr sz="1200" spc="-5" dirty="0">
                <a:latin typeface="Times New Roman"/>
                <a:cs typeface="Times New Roman"/>
              </a:rPr>
              <a:t>ardesia, 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calcare </a:t>
            </a:r>
            <a:r>
              <a:rPr sz="1200" dirty="0">
                <a:latin typeface="Times New Roman"/>
                <a:cs typeface="Times New Roman"/>
              </a:rPr>
              <a:t>è stato convertito in </a:t>
            </a:r>
            <a:r>
              <a:rPr sz="1200" spc="-5" dirty="0">
                <a:latin typeface="Times New Roman"/>
                <a:cs typeface="Times New Roman"/>
              </a:rPr>
              <a:t>marmo.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41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(674.3) 59:1.17 </a:t>
            </a:r>
            <a:r>
              <a:rPr sz="1200" i="1" dirty="0">
                <a:latin typeface="Times New Roman"/>
                <a:cs typeface="Times New Roman"/>
              </a:rPr>
              <a:t>360.000.000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la terra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innalzando. </a:t>
            </a:r>
            <a:r>
              <a:rPr sz="1200" spc="-5" dirty="0">
                <a:latin typeface="Times New Roman"/>
                <a:cs typeface="Times New Roman"/>
              </a:rPr>
              <a:t>L’America del </a:t>
            </a:r>
            <a:r>
              <a:rPr sz="1200" dirty="0">
                <a:latin typeface="Times New Roman"/>
                <a:cs typeface="Times New Roman"/>
              </a:rPr>
              <a:t>Nord e del Sud </a:t>
            </a:r>
            <a:r>
              <a:rPr sz="1200" spc="-5" dirty="0">
                <a:latin typeface="Times New Roman"/>
                <a:cs typeface="Times New Roman"/>
              </a:rPr>
              <a:t>erano interamente emerse.  L’Europa occidentale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10" dirty="0">
                <a:latin typeface="Times New Roman"/>
                <a:cs typeface="Times New Roman"/>
              </a:rPr>
              <a:t>Isole </a:t>
            </a:r>
            <a:r>
              <a:rPr sz="1200" spc="-5" dirty="0">
                <a:latin typeface="Times New Roman"/>
                <a:cs typeface="Times New Roman"/>
              </a:rPr>
              <a:t>Britanniche stavano per </a:t>
            </a:r>
            <a:r>
              <a:rPr sz="1200" dirty="0">
                <a:latin typeface="Times New Roman"/>
                <a:cs typeface="Times New Roman"/>
              </a:rPr>
              <a:t>emergere,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eccezione di </a:t>
            </a:r>
            <a:r>
              <a:rPr sz="1200" spc="-5" dirty="0">
                <a:latin typeface="Times New Roman"/>
                <a:cs typeface="Times New Roman"/>
              </a:rPr>
              <a:t>alcune parti del Galles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profondamente  </a:t>
            </a:r>
            <a:r>
              <a:rPr sz="1200" spc="-5" dirty="0">
                <a:latin typeface="Times New Roman"/>
                <a:cs typeface="Times New Roman"/>
              </a:rPr>
              <a:t>sommerse. Non c’erano grandi distese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ghiaccio durante queste epoche.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supposti </a:t>
            </a:r>
            <a:r>
              <a:rPr sz="1200" dirty="0">
                <a:latin typeface="Times New Roman"/>
                <a:cs typeface="Times New Roman"/>
              </a:rPr>
              <a:t>depositi </a:t>
            </a:r>
            <a:r>
              <a:rPr sz="1200" spc="-5" dirty="0">
                <a:latin typeface="Times New Roman"/>
                <a:cs typeface="Times New Roman"/>
              </a:rPr>
              <a:t>glaciali,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apparizione </a:t>
            </a:r>
            <a:r>
              <a:rPr sz="1200" dirty="0">
                <a:latin typeface="Times New Roman"/>
                <a:cs typeface="Times New Roman"/>
              </a:rPr>
              <a:t>è collegata  a tali </a:t>
            </a:r>
            <a:r>
              <a:rPr sz="1200" spc="-5" dirty="0">
                <a:latin typeface="Times New Roman"/>
                <a:cs typeface="Times New Roman"/>
              </a:rPr>
              <a:t>strati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Europa,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Africa, </a:t>
            </a:r>
            <a:r>
              <a:rPr sz="1200" dirty="0">
                <a:latin typeface="Times New Roman"/>
                <a:cs typeface="Times New Roman"/>
              </a:rPr>
              <a:t>in Cina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Australia, sono dovuti a </a:t>
            </a:r>
            <a:r>
              <a:rPr sz="1200" spc="-5" dirty="0">
                <a:latin typeface="Times New Roman"/>
                <a:cs typeface="Times New Roman"/>
              </a:rPr>
              <a:t>ghiacciai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montagna isolati </a:t>
            </a:r>
            <a:r>
              <a:rPr sz="1200" dirty="0">
                <a:latin typeface="Times New Roman"/>
                <a:cs typeface="Times New Roman"/>
              </a:rPr>
              <a:t>o a </a:t>
            </a:r>
            <a:r>
              <a:rPr sz="1200" spc="-5" dirty="0">
                <a:latin typeface="Times New Roman"/>
                <a:cs typeface="Times New Roman"/>
              </a:rPr>
              <a:t>spostamenti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detriti  glaciali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più recente.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clima </a:t>
            </a:r>
            <a:r>
              <a:rPr sz="1200" spc="-5" dirty="0">
                <a:latin typeface="Times New Roman"/>
                <a:cs typeface="Times New Roman"/>
              </a:rPr>
              <a:t>mondiale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oceanico,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continentale.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mari meridionali erano </a:t>
            </a:r>
            <a:r>
              <a:rPr sz="1200" dirty="0">
                <a:latin typeface="Times New Roman"/>
                <a:cs typeface="Times New Roman"/>
              </a:rPr>
              <a:t>più caldi di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 estendevano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l’America del Nord </a:t>
            </a:r>
            <a:r>
              <a:rPr sz="1200" spc="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regioni polari.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Corrente del </a:t>
            </a:r>
            <a:r>
              <a:rPr sz="1200" dirty="0">
                <a:latin typeface="Times New Roman"/>
                <a:cs typeface="Times New Roman"/>
              </a:rPr>
              <a:t>Golfo </a:t>
            </a:r>
            <a:r>
              <a:rPr sz="1200" spc="-5" dirty="0">
                <a:latin typeface="Times New Roman"/>
                <a:cs typeface="Times New Roman"/>
              </a:rPr>
              <a:t>percorreva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centrale</a:t>
            </a:r>
            <a:endParaRPr sz="1200">
              <a:latin typeface="Times New Roman"/>
              <a:cs typeface="Times New Roman"/>
            </a:endParaRPr>
          </a:p>
          <a:p>
            <a:pPr marL="76200" marR="36195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dell’America del Nord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deviava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est </a:t>
            </a:r>
            <a:r>
              <a:rPr sz="1200" dirty="0">
                <a:latin typeface="Times New Roman"/>
                <a:cs typeface="Times New Roman"/>
              </a:rPr>
              <a:t>per bagnare e </a:t>
            </a:r>
            <a:r>
              <a:rPr sz="1200" spc="-5" dirty="0">
                <a:latin typeface="Times New Roman"/>
                <a:cs typeface="Times New Roman"/>
              </a:rPr>
              <a:t>riscaldare </a:t>
            </a:r>
            <a:r>
              <a:rPr sz="1200" dirty="0">
                <a:latin typeface="Times New Roman"/>
                <a:cs typeface="Times New Roman"/>
              </a:rPr>
              <a:t>le rive della </a:t>
            </a:r>
            <a:r>
              <a:rPr sz="1200" spc="-5" dirty="0">
                <a:latin typeface="Times New Roman"/>
                <a:cs typeface="Times New Roman"/>
              </a:rPr>
              <a:t>Groenlandia, </a:t>
            </a:r>
            <a:r>
              <a:rPr sz="1200" dirty="0">
                <a:latin typeface="Times New Roman"/>
                <a:cs typeface="Times New Roman"/>
              </a:rPr>
              <a:t>facendo di questo continente oggi  </a:t>
            </a:r>
            <a:r>
              <a:rPr sz="1200" spc="-5" dirty="0">
                <a:latin typeface="Times New Roman"/>
                <a:cs typeface="Times New Roman"/>
              </a:rPr>
              <a:t>coperto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ghiacci </a:t>
            </a:r>
            <a:r>
              <a:rPr sz="1200" dirty="0">
                <a:latin typeface="Times New Roman"/>
                <a:cs typeface="Times New Roman"/>
              </a:rPr>
              <a:t>un vero </a:t>
            </a:r>
            <a:r>
              <a:rPr sz="1200" spc="-5" dirty="0">
                <a:latin typeface="Times New Roman"/>
                <a:cs typeface="Times New Roman"/>
              </a:rPr>
              <a:t>paradiso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tropicale.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(674.4) 59:1.18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marina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uniforme </a:t>
            </a:r>
            <a:r>
              <a:rPr sz="1200" dirty="0">
                <a:latin typeface="Times New Roman"/>
                <a:cs typeface="Times New Roman"/>
              </a:rPr>
              <a:t>in tutto il mondo ed </a:t>
            </a:r>
            <a:r>
              <a:rPr sz="1200" spc="-5" dirty="0">
                <a:latin typeface="Times New Roman"/>
                <a:cs typeface="Times New Roman"/>
              </a:rPr>
              <a:t>era costituita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alghe, </a:t>
            </a:r>
            <a:r>
              <a:rPr sz="1200" dirty="0">
                <a:latin typeface="Times New Roman"/>
                <a:cs typeface="Times New Roman"/>
              </a:rPr>
              <a:t>da organismi </a:t>
            </a:r>
            <a:r>
              <a:rPr sz="1200" spc="-5" dirty="0">
                <a:latin typeface="Times New Roman"/>
                <a:cs typeface="Times New Roman"/>
              </a:rPr>
              <a:t>unicellulari,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spugne  semplici, </a:t>
            </a:r>
            <a:r>
              <a:rPr sz="1200" dirty="0">
                <a:latin typeface="Times New Roman"/>
                <a:cs typeface="Times New Roman"/>
              </a:rPr>
              <a:t>da trilobiti e da </a:t>
            </a:r>
            <a:r>
              <a:rPr sz="1200" spc="-5" dirty="0">
                <a:latin typeface="Times New Roman"/>
                <a:cs typeface="Times New Roman"/>
              </a:rPr>
              <a:t>altri crostacei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gamberi, granchi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aragoste.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periodo apparvero </a:t>
            </a:r>
            <a:r>
              <a:rPr sz="1200" dirty="0">
                <a:latin typeface="Times New Roman"/>
                <a:cs typeface="Times New Roman"/>
              </a:rPr>
              <a:t>tremila varietà di  </a:t>
            </a:r>
            <a:r>
              <a:rPr sz="1200" spc="-5" dirty="0">
                <a:latin typeface="Times New Roman"/>
                <a:cs typeface="Times New Roman"/>
              </a:rPr>
              <a:t>brachiopodi, delle quali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duecento </a:t>
            </a:r>
            <a:r>
              <a:rPr sz="1200" dirty="0">
                <a:latin typeface="Times New Roman"/>
                <a:cs typeface="Times New Roman"/>
              </a:rPr>
              <a:t>sono sopravvissute. </a:t>
            </a:r>
            <a:r>
              <a:rPr sz="1200" spc="-5" dirty="0">
                <a:latin typeface="Times New Roman"/>
                <a:cs typeface="Times New Roman"/>
              </a:rPr>
              <a:t>Questi animali rappresentano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varietà della </a:t>
            </a:r>
            <a:r>
              <a:rPr sz="1200" dirty="0">
                <a:latin typeface="Times New Roman"/>
                <a:cs typeface="Times New Roman"/>
              </a:rPr>
              <a:t>vita primitiva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giunta 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all’epoca attuale praticamente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immutata.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5784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corteggiamento ed il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fidanzamento</a:t>
            </a:r>
            <a:endParaRPr sz="1600">
              <a:latin typeface="Times New Roman"/>
              <a:cs typeface="Times New Roman"/>
            </a:endParaRPr>
          </a:p>
          <a:p>
            <a:pPr marL="76200" marR="7874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(923.1) 83:2.1 </a:t>
            </a:r>
            <a:r>
              <a:rPr sz="1200" dirty="0">
                <a:latin typeface="Times New Roman"/>
                <a:cs typeface="Times New Roman"/>
              </a:rPr>
              <a:t>I matrimoni primitivi </a:t>
            </a:r>
            <a:r>
              <a:rPr sz="1200" spc="-5" dirty="0">
                <a:latin typeface="Times New Roman"/>
                <a:cs typeface="Times New Roman"/>
              </a:rPr>
              <a:t>erano sempre concertati dai genitori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e della ragazza.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stadio di </a:t>
            </a:r>
            <a:r>
              <a:rPr sz="1200" spc="-5" dirty="0">
                <a:latin typeface="Times New Roman"/>
                <a:cs typeface="Times New Roman"/>
              </a:rPr>
              <a:t>transizione tra questa  </a:t>
            </a:r>
            <a:r>
              <a:rPr sz="1200" dirty="0">
                <a:latin typeface="Times New Roman"/>
                <a:cs typeface="Times New Roman"/>
              </a:rPr>
              <a:t>usanza e </a:t>
            </a:r>
            <a:r>
              <a:rPr sz="1200" spc="-5" dirty="0">
                <a:latin typeface="Times New Roman"/>
                <a:cs typeface="Times New Roman"/>
              </a:rPr>
              <a:t>l’epoca della </a:t>
            </a:r>
            <a:r>
              <a:rPr sz="1200" dirty="0">
                <a:latin typeface="Times New Roman"/>
                <a:cs typeface="Times New Roman"/>
              </a:rPr>
              <a:t>libera </a:t>
            </a:r>
            <a:r>
              <a:rPr sz="1200" spc="-5" dirty="0">
                <a:latin typeface="Times New Roman"/>
                <a:cs typeface="Times New Roman"/>
              </a:rPr>
              <a:t>scelta fu </a:t>
            </a:r>
            <a:r>
              <a:rPr sz="1200" dirty="0">
                <a:latin typeface="Times New Roman"/>
                <a:cs typeface="Times New Roman"/>
              </a:rPr>
              <a:t>occupato dal </a:t>
            </a:r>
            <a:r>
              <a:rPr sz="1200" spc="-5" dirty="0">
                <a:latin typeface="Times New Roman"/>
                <a:cs typeface="Times New Roman"/>
              </a:rPr>
              <a:t>mediatore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matrimoni </a:t>
            </a:r>
            <a:r>
              <a:rPr sz="1200" dirty="0">
                <a:latin typeface="Times New Roman"/>
                <a:cs typeface="Times New Roman"/>
              </a:rPr>
              <a:t>o combinatore </a:t>
            </a:r>
            <a:r>
              <a:rPr sz="1200" spc="-5" dirty="0">
                <a:latin typeface="Times New Roman"/>
                <a:cs typeface="Times New Roman"/>
              </a:rPr>
              <a:t>professionale. Questi combinatori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dirty="0">
                <a:latin typeface="Times New Roman"/>
                <a:cs typeface="Times New Roman"/>
              </a:rPr>
              <a:t>matrimoni </a:t>
            </a:r>
            <a:r>
              <a:rPr sz="1200" spc="-5" dirty="0">
                <a:latin typeface="Times New Roman"/>
                <a:cs typeface="Times New Roman"/>
              </a:rPr>
              <a:t>furono inizialmente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barbieri </a:t>
            </a:r>
            <a:r>
              <a:rPr sz="1200" dirty="0">
                <a:latin typeface="Times New Roman"/>
                <a:cs typeface="Times New Roman"/>
              </a:rPr>
              <a:t>ed in seguito i </a:t>
            </a:r>
            <a:r>
              <a:rPr sz="1200" spc="-5" dirty="0">
                <a:latin typeface="Times New Roman"/>
                <a:cs typeface="Times New Roman"/>
              </a:rPr>
              <a:t>sacerdoti.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matrimonio fu in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un affare di gruppo, poi una questione  di </a:t>
            </a:r>
            <a:r>
              <a:rPr sz="1200" spc="-5" dirty="0">
                <a:latin typeface="Times New Roman"/>
                <a:cs typeface="Times New Roman"/>
              </a:rPr>
              <a:t>famiglia;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recentemente </a:t>
            </a:r>
            <a:r>
              <a:rPr sz="1200" dirty="0">
                <a:latin typeface="Times New Roman"/>
                <a:cs typeface="Times New Roman"/>
              </a:rPr>
              <a:t>è divenuto </a:t>
            </a:r>
            <a:r>
              <a:rPr sz="1200" spc="-5" dirty="0">
                <a:latin typeface="Times New Roman"/>
                <a:cs typeface="Times New Roman"/>
              </a:rPr>
              <a:t>un’avventura individuale.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(923.2) 83:2.2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coercizione,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l’attrazione, era l’approccio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primitivo. </a:t>
            </a:r>
            <a:r>
              <a:rPr sz="1200" spc="-5" dirty="0">
                <a:latin typeface="Times New Roman"/>
                <a:cs typeface="Times New Roman"/>
              </a:rPr>
              <a:t>Nei tempi primitivi </a:t>
            </a:r>
            <a:r>
              <a:rPr sz="1200" dirty="0">
                <a:latin typeface="Times New Roman"/>
                <a:cs typeface="Times New Roman"/>
              </a:rPr>
              <a:t>la donna non </a:t>
            </a:r>
            <a:r>
              <a:rPr sz="1200" spc="-5" dirty="0">
                <a:latin typeface="Times New Roman"/>
                <a:cs typeface="Times New Roman"/>
              </a:rPr>
              <a:t>aveva  riservatezza sessuale, </a:t>
            </a:r>
            <a:r>
              <a:rPr sz="1200" dirty="0">
                <a:latin typeface="Times New Roman"/>
                <a:cs typeface="Times New Roman"/>
              </a:rPr>
              <a:t>ma solo </a:t>
            </a:r>
            <a:r>
              <a:rPr sz="1200" spc="-5" dirty="0">
                <a:latin typeface="Times New Roman"/>
                <a:cs typeface="Times New Roman"/>
              </a:rPr>
              <a:t>inferiorità sessuale inculcata </a:t>
            </a:r>
            <a:r>
              <a:rPr sz="1200" dirty="0">
                <a:latin typeface="Times New Roman"/>
                <a:cs typeface="Times New Roman"/>
              </a:rPr>
              <a:t>dai costumi. Come la razzia precedette il </a:t>
            </a:r>
            <a:r>
              <a:rPr sz="1200" spc="-5" dirty="0">
                <a:latin typeface="Times New Roman"/>
                <a:cs typeface="Times New Roman"/>
              </a:rPr>
              <a:t>commercio, </a:t>
            </a:r>
            <a:r>
              <a:rPr sz="1200" dirty="0">
                <a:latin typeface="Times New Roman"/>
                <a:cs typeface="Times New Roman"/>
              </a:rPr>
              <a:t>così il matrimonio  </a:t>
            </a:r>
            <a:r>
              <a:rPr sz="1200" spc="-5" dirty="0">
                <a:latin typeface="Times New Roman"/>
                <a:cs typeface="Times New Roman"/>
              </a:rPr>
              <a:t>per cattura precedette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contratto. Certe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conniventi nella </a:t>
            </a:r>
            <a:r>
              <a:rPr sz="1200" spc="-5" dirty="0">
                <a:latin typeface="Times New Roman"/>
                <a:cs typeface="Times New Roman"/>
              </a:rPr>
              <a:t>cattura al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sfuggire al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uomini più anziani </a:t>
            </a:r>
            <a:r>
              <a:rPr sz="1200" spc="-5" dirty="0">
                <a:latin typeface="Times New Roman"/>
                <a:cs typeface="Times New Roman"/>
              </a:rPr>
              <a:t>della loro </a:t>
            </a:r>
            <a:r>
              <a:rPr sz="1200" dirty="0">
                <a:latin typeface="Times New Roman"/>
                <a:cs typeface="Times New Roman"/>
              </a:rPr>
              <a:t>tribù; </a:t>
            </a:r>
            <a:r>
              <a:rPr sz="1200" spc="-5" dirty="0">
                <a:latin typeface="Times New Roman"/>
                <a:cs typeface="Times New Roman"/>
              </a:rPr>
              <a:t>esse preferivano cadere nelle </a:t>
            </a:r>
            <a:r>
              <a:rPr sz="1200" dirty="0">
                <a:latin typeface="Times New Roman"/>
                <a:cs typeface="Times New Roman"/>
              </a:rPr>
              <a:t>mani di uomini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stessa età appartenenti ad un’altra </a:t>
            </a:r>
            <a:r>
              <a:rPr sz="1200" dirty="0">
                <a:latin typeface="Times New Roman"/>
                <a:cs typeface="Times New Roman"/>
              </a:rPr>
              <a:t>tribù.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pseudofuga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lo stadio di </a:t>
            </a:r>
            <a:r>
              <a:rPr sz="1200" spc="-5" dirty="0">
                <a:latin typeface="Times New Roman"/>
                <a:cs typeface="Times New Roman"/>
              </a:rPr>
              <a:t>transizione tra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cattura con </a:t>
            </a:r>
            <a:r>
              <a:rPr sz="1200" dirty="0">
                <a:latin typeface="Times New Roman"/>
                <a:cs typeface="Times New Roman"/>
              </a:rPr>
              <a:t>la forza e la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corte per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76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(923.3) 83:2.3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primitivo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cerimonia matrimoniale era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fuga </a:t>
            </a:r>
            <a:r>
              <a:rPr sz="1200" dirty="0">
                <a:latin typeface="Times New Roman"/>
                <a:cs typeface="Times New Roman"/>
              </a:rPr>
              <a:t>simulata, una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di prova della </a:t>
            </a:r>
            <a:r>
              <a:rPr sz="1200" spc="-5" dirty="0">
                <a:latin typeface="Times New Roman"/>
                <a:cs typeface="Times New Roman"/>
              </a:rPr>
              <a:t>fuga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tempo di  </a:t>
            </a:r>
            <a:r>
              <a:rPr sz="1200" spc="-5" dirty="0">
                <a:latin typeface="Times New Roman"/>
                <a:cs typeface="Times New Roman"/>
              </a:rPr>
              <a:t>pratica corrente. Più tardi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finta cattura entrò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cerimonia regolare del matrimonio.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presunta resistenza di una  </a:t>
            </a:r>
            <a:r>
              <a:rPr sz="1200" spc="-5" dirty="0">
                <a:latin typeface="Times New Roman"/>
                <a:cs typeface="Times New Roman"/>
              </a:rPr>
              <a:t>ragazza moderna alla “cattura”,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reticenza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tutti residui </a:t>
            </a:r>
            <a:r>
              <a:rPr sz="1200" dirty="0">
                <a:latin typeface="Times New Roman"/>
                <a:cs typeface="Times New Roman"/>
              </a:rPr>
              <a:t>di antiche </a:t>
            </a:r>
            <a:r>
              <a:rPr sz="1200" spc="-5" dirty="0">
                <a:latin typeface="Times New Roman"/>
                <a:cs typeface="Times New Roman"/>
              </a:rPr>
              <a:t>usanze.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trasportare la </a:t>
            </a:r>
            <a:r>
              <a:rPr sz="1200" spc="-5" dirty="0">
                <a:latin typeface="Times New Roman"/>
                <a:cs typeface="Times New Roman"/>
              </a:rPr>
              <a:t>sposa </a:t>
            </a:r>
            <a:r>
              <a:rPr sz="1200" dirty="0">
                <a:latin typeface="Times New Roman"/>
                <a:cs typeface="Times New Roman"/>
              </a:rPr>
              <a:t>oltre la  </a:t>
            </a:r>
            <a:r>
              <a:rPr sz="1200" spc="-5" dirty="0">
                <a:latin typeface="Times New Roman"/>
                <a:cs typeface="Times New Roman"/>
              </a:rPr>
              <a:t>soglia </a:t>
            </a:r>
            <a:r>
              <a:rPr sz="1200" dirty="0">
                <a:latin typeface="Times New Roman"/>
                <a:cs typeface="Times New Roman"/>
              </a:rPr>
              <a:t>di casa è una reminiscenza di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antiche </a:t>
            </a:r>
            <a:r>
              <a:rPr sz="1200" spc="-5" dirty="0">
                <a:latin typeface="Times New Roman"/>
                <a:cs typeface="Times New Roman"/>
              </a:rPr>
              <a:t>pratiche,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altre quella dell’epoca del </a:t>
            </a:r>
            <a:r>
              <a:rPr sz="1200" dirty="0">
                <a:latin typeface="Times New Roman"/>
                <a:cs typeface="Times New Roman"/>
              </a:rPr>
              <a:t>ratto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49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(923.4) 83:2.4 </a:t>
            </a:r>
            <a:r>
              <a:rPr sz="1200" dirty="0">
                <a:latin typeface="Times New Roman"/>
                <a:cs typeface="Times New Roman"/>
              </a:rPr>
              <a:t>Alla donna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negata </a:t>
            </a:r>
            <a:r>
              <a:rPr sz="1200" dirty="0">
                <a:latin typeface="Times New Roman"/>
                <a:cs typeface="Times New Roman"/>
              </a:rPr>
              <a:t>la piena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disporre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nel matrimonio, </a:t>
            </a:r>
            <a:r>
              <a:rPr sz="1200" dirty="0">
                <a:latin typeface="Times New Roman"/>
                <a:cs typeface="Times New Roman"/>
              </a:rPr>
              <a:t>ma le donne più </a:t>
            </a:r>
            <a:r>
              <a:rPr sz="1200" spc="-5" dirty="0">
                <a:latin typeface="Times New Roman"/>
                <a:cs typeface="Times New Roman"/>
              </a:rPr>
              <a:t>perspicaci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sempre state </a:t>
            </a:r>
            <a:r>
              <a:rPr sz="1200" dirty="0">
                <a:latin typeface="Times New Roman"/>
                <a:cs typeface="Times New Roman"/>
              </a:rPr>
              <a:t>capaci di </a:t>
            </a:r>
            <a:r>
              <a:rPr sz="1200" spc="-5" dirty="0">
                <a:latin typeface="Times New Roman"/>
                <a:cs typeface="Times New Roman"/>
              </a:rPr>
              <a:t>raggirare questa restrizione esercitando abilmente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intelligenza. Generalmente </a:t>
            </a:r>
            <a:r>
              <a:rPr sz="1200" dirty="0">
                <a:latin typeface="Times New Roman"/>
                <a:cs typeface="Times New Roman"/>
              </a:rPr>
              <a:t>è l’uomo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preso  l’iniziativa </a:t>
            </a:r>
            <a:r>
              <a:rPr sz="1200" spc="-5" dirty="0">
                <a:latin typeface="Times New Roman"/>
                <a:cs typeface="Times New Roman"/>
              </a:rPr>
              <a:t>nel corteggiamento,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sempre.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formalmente,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segretamente, </a:t>
            </a:r>
            <a:r>
              <a:rPr sz="1200" dirty="0">
                <a:latin typeface="Times New Roman"/>
                <a:cs typeface="Times New Roman"/>
              </a:rPr>
              <a:t>è la donna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preso </a:t>
            </a:r>
            <a:r>
              <a:rPr sz="1200" dirty="0">
                <a:latin typeface="Times New Roman"/>
                <a:cs typeface="Times New Roman"/>
              </a:rPr>
              <a:t>l’iniziativa  </a:t>
            </a:r>
            <a:r>
              <a:rPr sz="1200" spc="-5" dirty="0">
                <a:latin typeface="Times New Roman"/>
                <a:cs typeface="Times New Roman"/>
              </a:rPr>
              <a:t>per sposarsi. </a:t>
            </a:r>
            <a:r>
              <a:rPr sz="1200" dirty="0">
                <a:latin typeface="Times New Roman"/>
                <a:cs typeface="Times New Roman"/>
              </a:rPr>
              <a:t>E via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progredita,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hanno avuto </a:t>
            </a:r>
            <a:r>
              <a:rPr sz="1200" dirty="0">
                <a:latin typeface="Times New Roman"/>
                <a:cs typeface="Times New Roman"/>
              </a:rPr>
              <a:t>un ruolo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del corteggiamento e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matrimonio.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514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95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(923.5) 83:2.5 </a:t>
            </a:r>
            <a:r>
              <a:rPr sz="1200" spc="-5" dirty="0">
                <a:latin typeface="Times New Roman"/>
                <a:cs typeface="Times New Roman"/>
              </a:rPr>
              <a:t>L’accrescimento dell’amore, dell’idillio amoroso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selezione </a:t>
            </a:r>
            <a:r>
              <a:rPr sz="1200" spc="-5" dirty="0">
                <a:latin typeface="Times New Roman"/>
                <a:cs typeface="Times New Roman"/>
              </a:rPr>
              <a:t>personale nel corteggiamento prematrimoniale </a:t>
            </a:r>
            <a:r>
              <a:rPr sz="1200" dirty="0">
                <a:latin typeface="Times New Roman"/>
                <a:cs typeface="Times New Roman"/>
              </a:rPr>
              <a:t>è un  </a:t>
            </a:r>
            <a:r>
              <a:rPr sz="1200" spc="-5" dirty="0">
                <a:latin typeface="Times New Roman"/>
                <a:cs typeface="Times New Roman"/>
              </a:rPr>
              <a:t>apporto andita alle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sessi si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evolvendo favorevolmente; </a:t>
            </a:r>
            <a:r>
              <a:rPr sz="1200" dirty="0">
                <a:latin typeface="Times New Roman"/>
                <a:cs typeface="Times New Roman"/>
              </a:rPr>
              <a:t>molti popoli in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spc="5" dirty="0">
                <a:latin typeface="Times New Roman"/>
                <a:cs typeface="Times New Roman"/>
              </a:rPr>
              <a:t>stanno  </a:t>
            </a:r>
            <a:r>
              <a:rPr sz="1200" spc="-5" dirty="0">
                <a:latin typeface="Times New Roman"/>
                <a:cs typeface="Times New Roman"/>
              </a:rPr>
              <a:t>gradualmente sostituendo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concezioni </a:t>
            </a:r>
            <a:r>
              <a:rPr sz="1200" dirty="0">
                <a:latin typeface="Times New Roman"/>
                <a:cs typeface="Times New Roman"/>
              </a:rPr>
              <a:t>un po’ idealizzate </a:t>
            </a:r>
            <a:r>
              <a:rPr sz="1200" spc="-5" dirty="0">
                <a:latin typeface="Times New Roman"/>
                <a:cs typeface="Times New Roman"/>
              </a:rPr>
              <a:t>dell’attrazione sessuale agli antichi </a:t>
            </a:r>
            <a:r>
              <a:rPr sz="1200" dirty="0">
                <a:latin typeface="Times New Roman"/>
                <a:cs typeface="Times New Roman"/>
              </a:rPr>
              <a:t>motivi dell’utilità e </a:t>
            </a:r>
            <a:r>
              <a:rPr sz="1200" spc="-5" dirty="0">
                <a:latin typeface="Times New Roman"/>
                <a:cs typeface="Times New Roman"/>
              </a:rPr>
              <a:t>della proprietà.  L’impulso sessuale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sentimenti affettivi cominciano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rimpiazzare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freddo calcolo nella scelta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partner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22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(923.6) 83:2.6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fidanzamento </a:t>
            </a:r>
            <a:r>
              <a:rPr sz="1200" spc="-5" dirty="0">
                <a:latin typeface="Times New Roman"/>
                <a:cs typeface="Times New Roman"/>
              </a:rPr>
              <a:t>equivaleva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origine al matrimonio; </a:t>
            </a:r>
            <a:r>
              <a:rPr sz="1200" dirty="0">
                <a:latin typeface="Times New Roman"/>
                <a:cs typeface="Times New Roman"/>
              </a:rPr>
              <a:t>e tra i popoli primitivi i </a:t>
            </a:r>
            <a:r>
              <a:rPr sz="1200" spc="-5" dirty="0">
                <a:latin typeface="Times New Roman"/>
                <a:cs typeface="Times New Roman"/>
              </a:rPr>
              <a:t>rapporti sessuali erano comuni </a:t>
            </a:r>
            <a:r>
              <a:rPr sz="1200" dirty="0">
                <a:latin typeface="Times New Roman"/>
                <a:cs typeface="Times New Roman"/>
              </a:rPr>
              <a:t>durante il  </a:t>
            </a:r>
            <a:r>
              <a:rPr sz="1200" spc="-5" dirty="0">
                <a:latin typeface="Times New Roman"/>
                <a:cs typeface="Times New Roman"/>
              </a:rPr>
              <a:t>fidanzamento.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recenti,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ha stabilito un tabù </a:t>
            </a:r>
            <a:r>
              <a:rPr sz="1200" spc="-5" dirty="0">
                <a:latin typeface="Times New Roman"/>
                <a:cs typeface="Times New Roman"/>
              </a:rPr>
              <a:t>sessuale sul periodo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fidanzamento </a:t>
            </a:r>
            <a:r>
              <a:rPr sz="1200" dirty="0">
                <a:latin typeface="Times New Roman"/>
                <a:cs typeface="Times New Roman"/>
              </a:rPr>
              <a:t>ed il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matrimonio.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L’acquisto e la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dote</a:t>
            </a:r>
            <a:endParaRPr sz="1600">
              <a:latin typeface="Times New Roman"/>
              <a:cs typeface="Times New Roman"/>
            </a:endParaRPr>
          </a:p>
          <a:p>
            <a:pPr marL="76200" marR="6985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(923.7) 83:3.1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diffidavano dell’amore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promesse; essi stimavano che </a:t>
            </a:r>
            <a:r>
              <a:rPr sz="1200" dirty="0">
                <a:latin typeface="Times New Roman"/>
                <a:cs typeface="Times New Roman"/>
              </a:rPr>
              <a:t>le unioni </a:t>
            </a:r>
            <a:r>
              <a:rPr sz="1200" spc="-5" dirty="0">
                <a:latin typeface="Times New Roman"/>
                <a:cs typeface="Times New Roman"/>
              </a:rPr>
              <a:t>durevoli dovessero essere assicurate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qualche garanzia tangibile, </a:t>
            </a:r>
            <a:r>
              <a:rPr sz="1200" dirty="0">
                <a:latin typeface="Times New Roman"/>
                <a:cs typeface="Times New Roman"/>
              </a:rPr>
              <a:t>da un bene. </a:t>
            </a:r>
            <a:r>
              <a:rPr sz="1200" spc="-5" dirty="0">
                <a:latin typeface="Times New Roman"/>
                <a:cs typeface="Times New Roman"/>
              </a:rPr>
              <a:t>Per questa ragione </a:t>
            </a:r>
            <a:r>
              <a:rPr sz="1200" dirty="0">
                <a:latin typeface="Times New Roman"/>
                <a:cs typeface="Times New Roman"/>
              </a:rPr>
              <a:t>il prezzo </a:t>
            </a:r>
            <a:r>
              <a:rPr sz="1200" spc="-5" dirty="0">
                <a:latin typeface="Times New Roman"/>
                <a:cs typeface="Times New Roman"/>
              </a:rPr>
              <a:t>d’acquisto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come un pegno o un  </a:t>
            </a:r>
            <a:r>
              <a:rPr sz="1200" spc="-5" dirty="0">
                <a:latin typeface="Times New Roman"/>
                <a:cs typeface="Times New Roman"/>
              </a:rPr>
              <a:t>deposito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marito era condannato </a:t>
            </a:r>
            <a:r>
              <a:rPr sz="1200" dirty="0">
                <a:latin typeface="Times New Roman"/>
                <a:cs typeface="Times New Roman"/>
              </a:rPr>
              <a:t>a perdere 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divorzio o di </a:t>
            </a:r>
            <a:r>
              <a:rPr sz="1200" spc="-5" dirty="0">
                <a:latin typeface="Times New Roman"/>
                <a:cs typeface="Times New Roman"/>
              </a:rPr>
              <a:t>abbandono. Una </a:t>
            </a:r>
            <a:r>
              <a:rPr sz="1200" dirty="0">
                <a:latin typeface="Times New Roman"/>
                <a:cs typeface="Times New Roman"/>
              </a:rPr>
              <a:t>volta che il prezzo </a:t>
            </a:r>
            <a:r>
              <a:rPr sz="1200" spc="-5" dirty="0">
                <a:latin typeface="Times New Roman"/>
                <a:cs typeface="Times New Roman"/>
              </a:rPr>
              <a:t>d’acquisto </a:t>
            </a:r>
            <a:r>
              <a:rPr sz="1200" dirty="0">
                <a:latin typeface="Times New Roman"/>
                <a:cs typeface="Times New Roman"/>
              </a:rPr>
              <a:t>di una sposa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pagato, molte tribù </a:t>
            </a:r>
            <a:r>
              <a:rPr sz="1200" spc="-5" dirty="0">
                <a:latin typeface="Times New Roman"/>
                <a:cs typeface="Times New Roman"/>
              </a:rPr>
              <a:t>permettevano al marito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marcarla con </a:t>
            </a:r>
            <a:r>
              <a:rPr sz="1200" dirty="0">
                <a:latin typeface="Times New Roman"/>
                <a:cs typeface="Times New Roman"/>
              </a:rPr>
              <a:t>il fuoco. </a:t>
            </a:r>
            <a:r>
              <a:rPr sz="1200" spc="-5" dirty="0">
                <a:latin typeface="Times New Roman"/>
                <a:cs typeface="Times New Roman"/>
              </a:rPr>
              <a:t>Gli Africani </a:t>
            </a:r>
            <a:r>
              <a:rPr sz="1200" dirty="0">
                <a:latin typeface="Times New Roman"/>
                <a:cs typeface="Times New Roman"/>
              </a:rPr>
              <a:t>acquistano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mogli. Essi  paragonano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sposa per amore, 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 uomo </a:t>
            </a:r>
            <a:r>
              <a:rPr sz="1200" dirty="0">
                <a:latin typeface="Times New Roman"/>
                <a:cs typeface="Times New Roman"/>
              </a:rPr>
              <a:t>bianco, </a:t>
            </a:r>
            <a:r>
              <a:rPr sz="1200" spc="-5" dirty="0">
                <a:latin typeface="Times New Roman"/>
                <a:cs typeface="Times New Roman"/>
              </a:rPr>
              <a:t>ad un gatto, perché non costa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niente.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(924.1) 83:3.2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esposizioni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 da </a:t>
            </a:r>
            <a:r>
              <a:rPr sz="1200" spc="-5" dirty="0">
                <a:latin typeface="Times New Roman"/>
                <a:cs typeface="Times New Roman"/>
              </a:rPr>
              <a:t>maritare erano occasioni per abbigliare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adornare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figlie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mostrarle </a:t>
            </a:r>
            <a:r>
              <a:rPr sz="1200" dirty="0">
                <a:latin typeface="Times New Roman"/>
                <a:cs typeface="Times New Roman"/>
              </a:rPr>
              <a:t>in pubblico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fossero acquistate </a:t>
            </a:r>
            <a:r>
              <a:rPr sz="1200" dirty="0">
                <a:latin typeface="Times New Roman"/>
                <a:cs typeface="Times New Roman"/>
              </a:rPr>
              <a:t>a prezzi più </a:t>
            </a:r>
            <a:r>
              <a:rPr sz="1200" spc="-5" dirty="0">
                <a:latin typeface="Times New Roman"/>
                <a:cs typeface="Times New Roman"/>
              </a:rPr>
              <a:t>alti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mogli. Ma esse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venivano vendute come animali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tribù più </a:t>
            </a:r>
            <a:r>
              <a:rPr sz="1200" spc="-5" dirty="0">
                <a:latin typeface="Times New Roman"/>
                <a:cs typeface="Times New Roman"/>
              </a:rPr>
              <a:t>recenti 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trasferibile. Né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acquisto era sempre </a:t>
            </a:r>
            <a:r>
              <a:rPr sz="1200" dirty="0">
                <a:latin typeface="Times New Roman"/>
                <a:cs typeface="Times New Roman"/>
              </a:rPr>
              <a:t>solo una </a:t>
            </a:r>
            <a:r>
              <a:rPr sz="1200" spc="-5" dirty="0">
                <a:latin typeface="Times New Roman"/>
                <a:cs typeface="Times New Roman"/>
              </a:rPr>
              <a:t>fredda </a:t>
            </a:r>
            <a:r>
              <a:rPr sz="1200" dirty="0">
                <a:latin typeface="Times New Roman"/>
                <a:cs typeface="Times New Roman"/>
              </a:rPr>
              <a:t>transazione </a:t>
            </a:r>
            <a:r>
              <a:rPr sz="1200" spc="-5" dirty="0">
                <a:latin typeface="Times New Roman"/>
                <a:cs typeface="Times New Roman"/>
              </a:rPr>
              <a:t>economica; </a:t>
            </a:r>
            <a:r>
              <a:rPr sz="1200" dirty="0">
                <a:latin typeface="Times New Roman"/>
                <a:cs typeface="Times New Roman"/>
              </a:rPr>
              <a:t>il servizio </a:t>
            </a:r>
            <a:r>
              <a:rPr sz="1200" spc="-5" dirty="0">
                <a:latin typeface="Times New Roman"/>
                <a:cs typeface="Times New Roman"/>
              </a:rPr>
              <a:t>era  equivalente al </a:t>
            </a:r>
            <a:r>
              <a:rPr sz="1200" dirty="0">
                <a:latin typeface="Times New Roman"/>
                <a:cs typeface="Times New Roman"/>
              </a:rPr>
              <a:t>denaro </a:t>
            </a:r>
            <a:r>
              <a:rPr sz="1200" spc="-5" dirty="0">
                <a:latin typeface="Times New Roman"/>
                <a:cs typeface="Times New Roman"/>
              </a:rPr>
              <a:t>nell’acquisto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moglie. </a:t>
            </a:r>
            <a:r>
              <a:rPr sz="1200" dirty="0">
                <a:latin typeface="Times New Roman"/>
                <a:cs typeface="Times New Roman"/>
              </a:rPr>
              <a:t>Se un uomo </a:t>
            </a:r>
            <a:r>
              <a:rPr sz="1200" spc="-5" dirty="0">
                <a:latin typeface="Times New Roman"/>
                <a:cs typeface="Times New Roman"/>
              </a:rPr>
              <a:t>desiderabile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per sua </a:t>
            </a:r>
            <a:r>
              <a:rPr sz="1200" spc="-5" dirty="0">
                <a:latin typeface="Times New Roman"/>
                <a:cs typeface="Times New Roman"/>
              </a:rPr>
              <a:t>moglie,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 adottato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figlio dal padre della giovane </a:t>
            </a:r>
            <a:r>
              <a:rPr sz="1200" dirty="0">
                <a:latin typeface="Times New Roman"/>
                <a:cs typeface="Times New Roman"/>
              </a:rPr>
              <a:t>e poteva </a:t>
            </a:r>
            <a:r>
              <a:rPr sz="1200" spc="-5" dirty="0">
                <a:latin typeface="Times New Roman"/>
                <a:cs typeface="Times New Roman"/>
              </a:rPr>
              <a:t>allora sposarla. </a:t>
            </a:r>
            <a:r>
              <a:rPr sz="1200" dirty="0">
                <a:latin typeface="Times New Roman"/>
                <a:cs typeface="Times New Roman"/>
              </a:rPr>
              <a:t>E se un uomo </a:t>
            </a:r>
            <a:r>
              <a:rPr sz="1200" spc="-5" dirty="0">
                <a:latin typeface="Times New Roman"/>
                <a:cs typeface="Times New Roman"/>
              </a:rPr>
              <a:t>povero cercava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e non poteva </a:t>
            </a:r>
            <a:r>
              <a:rPr sz="1200" spc="10" dirty="0">
                <a:latin typeface="Times New Roman"/>
                <a:cs typeface="Times New Roman"/>
              </a:rPr>
              <a:t>far  </a:t>
            </a:r>
            <a:r>
              <a:rPr sz="1200" spc="-5" dirty="0">
                <a:latin typeface="Times New Roman"/>
                <a:cs typeface="Times New Roman"/>
              </a:rPr>
              <a:t>fronte al </a:t>
            </a:r>
            <a:r>
              <a:rPr sz="1200" dirty="0">
                <a:latin typeface="Times New Roman"/>
                <a:cs typeface="Times New Roman"/>
              </a:rPr>
              <a:t>prezzo </a:t>
            </a:r>
            <a:r>
              <a:rPr sz="1200" spc="-5" dirty="0">
                <a:latin typeface="Times New Roman"/>
                <a:cs typeface="Times New Roman"/>
              </a:rPr>
              <a:t>richiesto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padre avido, gli </a:t>
            </a:r>
            <a:r>
              <a:rPr sz="1200" dirty="0">
                <a:latin typeface="Times New Roman"/>
                <a:cs typeface="Times New Roman"/>
              </a:rPr>
              <a:t>anziani </a:t>
            </a:r>
            <a:r>
              <a:rPr sz="1200" spc="-5" dirty="0">
                <a:latin typeface="Times New Roman"/>
                <a:cs typeface="Times New Roman"/>
              </a:rPr>
              <a:t>facevano </a:t>
            </a:r>
            <a:r>
              <a:rPr sz="1200" dirty="0">
                <a:latin typeface="Times New Roman"/>
                <a:cs typeface="Times New Roman"/>
              </a:rPr>
              <a:t>spesso pressione </a:t>
            </a:r>
            <a:r>
              <a:rPr sz="1200" spc="-5" dirty="0">
                <a:latin typeface="Times New Roman"/>
                <a:cs typeface="Times New Roman"/>
              </a:rPr>
              <a:t>sul padre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fargli modificare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richieste,  altrimenti </a:t>
            </a:r>
            <a:r>
              <a:rPr sz="1200" dirty="0">
                <a:latin typeface="Times New Roman"/>
                <a:cs typeface="Times New Roman"/>
              </a:rPr>
              <a:t>poteva verificarsi 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fuga.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657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65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(924.2) 83:3.3 </a:t>
            </a:r>
            <a:r>
              <a:rPr sz="1200" spc="-5" dirty="0">
                <a:latin typeface="Times New Roman"/>
                <a:cs typeface="Times New Roman"/>
              </a:rPr>
              <a:t>A mano </a:t>
            </a:r>
            <a:r>
              <a:rPr sz="1200" dirty="0">
                <a:latin typeface="Times New Roman"/>
                <a:cs typeface="Times New Roman"/>
              </a:rPr>
              <a:t>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progredì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amarono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apparire come </a:t>
            </a:r>
            <a:r>
              <a:rPr sz="1200" dirty="0">
                <a:latin typeface="Times New Roman"/>
                <a:cs typeface="Times New Roman"/>
              </a:rPr>
              <a:t>i venditori </a:t>
            </a:r>
            <a:r>
              <a:rPr sz="1200" spc="-5" dirty="0">
                <a:latin typeface="Times New Roman"/>
                <a:cs typeface="Times New Roman"/>
              </a:rPr>
              <a:t>delle proprie figlie, </a:t>
            </a:r>
            <a:r>
              <a:rPr sz="1200" dirty="0">
                <a:latin typeface="Times New Roman"/>
                <a:cs typeface="Times New Roman"/>
              </a:rPr>
              <a:t>e così, pur  </a:t>
            </a:r>
            <a:r>
              <a:rPr sz="1200" spc="-5" dirty="0">
                <a:latin typeface="Times New Roman"/>
                <a:cs typeface="Times New Roman"/>
              </a:rPr>
              <a:t>continuando ad accettare </a:t>
            </a:r>
            <a:r>
              <a:rPr sz="1200" dirty="0">
                <a:latin typeface="Times New Roman"/>
                <a:cs typeface="Times New Roman"/>
              </a:rPr>
              <a:t>il prezzo </a:t>
            </a:r>
            <a:r>
              <a:rPr sz="1200" spc="-5" dirty="0">
                <a:latin typeface="Times New Roman"/>
                <a:cs typeface="Times New Roman"/>
              </a:rPr>
              <a:t>d’acquisto della sposa, diedero avvio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consuetudine </a:t>
            </a:r>
            <a:r>
              <a:rPr sz="1200" dirty="0">
                <a:latin typeface="Times New Roman"/>
                <a:cs typeface="Times New Roman"/>
              </a:rPr>
              <a:t>di donare alla </a:t>
            </a:r>
            <a:r>
              <a:rPr sz="1200" spc="-5" dirty="0">
                <a:latin typeface="Times New Roman"/>
                <a:cs typeface="Times New Roman"/>
              </a:rPr>
              <a:t>coppia dei regali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valore  </a:t>
            </a:r>
            <a:r>
              <a:rPr sz="1200" spc="-5" dirty="0">
                <a:latin typeface="Times New Roman"/>
                <a:cs typeface="Times New Roman"/>
              </a:rPr>
              <a:t>quasi equivalente al </a:t>
            </a:r>
            <a:r>
              <a:rPr sz="1200" dirty="0">
                <a:latin typeface="Times New Roman"/>
                <a:cs typeface="Times New Roman"/>
              </a:rPr>
              <a:t>prezzo </a:t>
            </a:r>
            <a:r>
              <a:rPr sz="1200" spc="-5" dirty="0">
                <a:latin typeface="Times New Roman"/>
                <a:cs typeface="Times New Roman"/>
              </a:rPr>
              <a:t>d’acquisto. Quando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cessò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pagamento per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sposa, questi </a:t>
            </a:r>
            <a:r>
              <a:rPr sz="1200" dirty="0">
                <a:latin typeface="Times New Roman"/>
                <a:cs typeface="Times New Roman"/>
              </a:rPr>
              <a:t>doni </a:t>
            </a:r>
            <a:r>
              <a:rPr sz="1200" spc="-5" dirty="0">
                <a:latin typeface="Times New Roman"/>
                <a:cs typeface="Times New Roman"/>
              </a:rPr>
              <a:t>divennero </a:t>
            </a:r>
            <a:r>
              <a:rPr sz="1200" dirty="0">
                <a:latin typeface="Times New Roman"/>
                <a:cs typeface="Times New Roman"/>
              </a:rPr>
              <a:t>la dote della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(924.3) 83:3.4 </a:t>
            </a:r>
            <a:r>
              <a:rPr sz="1200" spc="-5" dirty="0">
                <a:latin typeface="Times New Roman"/>
                <a:cs typeface="Times New Roman"/>
              </a:rPr>
              <a:t>L’idea </a:t>
            </a:r>
            <a:r>
              <a:rPr sz="1200" dirty="0">
                <a:latin typeface="Times New Roman"/>
                <a:cs typeface="Times New Roman"/>
              </a:rPr>
              <a:t>di una dote </a:t>
            </a:r>
            <a:r>
              <a:rPr sz="1200" spc="-5" dirty="0">
                <a:latin typeface="Times New Roman"/>
                <a:cs typeface="Times New Roman"/>
              </a:rPr>
              <a:t>sorse per </a:t>
            </a:r>
            <a:r>
              <a:rPr sz="1200" dirty="0">
                <a:latin typeface="Times New Roman"/>
                <a:cs typeface="Times New Roman"/>
              </a:rPr>
              <a:t>dare l’impressione </a:t>
            </a:r>
            <a:r>
              <a:rPr sz="1200" spc="-5" dirty="0">
                <a:latin typeface="Times New Roman"/>
                <a:cs typeface="Times New Roman"/>
              </a:rPr>
              <a:t>dell’indipendenza della sposa, per </a:t>
            </a:r>
            <a:r>
              <a:rPr sz="1200" dirty="0">
                <a:latin typeface="Times New Roman"/>
                <a:cs typeface="Times New Roman"/>
              </a:rPr>
              <a:t>indicare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era molto lontani </a:t>
            </a:r>
            <a:r>
              <a:rPr sz="1200" spc="-5" dirty="0">
                <a:latin typeface="Times New Roman"/>
                <a:cs typeface="Times New Roman"/>
              </a:rPr>
              <a:t>dai  </a:t>
            </a:r>
            <a:r>
              <a:rPr sz="1200" dirty="0">
                <a:latin typeface="Times New Roman"/>
                <a:cs typeface="Times New Roman"/>
              </a:rPr>
              <a:t>tempi delle </a:t>
            </a:r>
            <a:r>
              <a:rPr sz="1200" spc="-5" dirty="0">
                <a:latin typeface="Times New Roman"/>
                <a:cs typeface="Times New Roman"/>
              </a:rPr>
              <a:t>mogli </a:t>
            </a:r>
            <a:r>
              <a:rPr sz="1200" dirty="0">
                <a:latin typeface="Times New Roman"/>
                <a:cs typeface="Times New Roman"/>
              </a:rPr>
              <a:t>schiave e </a:t>
            </a:r>
            <a:r>
              <a:rPr sz="1200" spc="-5" dirty="0">
                <a:latin typeface="Times New Roman"/>
                <a:cs typeface="Times New Roman"/>
              </a:rPr>
              <a:t>delle compagne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proprietà. Un </a:t>
            </a:r>
            <a:r>
              <a:rPr sz="1200" dirty="0">
                <a:latin typeface="Times New Roman"/>
                <a:cs typeface="Times New Roman"/>
              </a:rPr>
              <a:t>uomo non poteva </a:t>
            </a:r>
            <a:r>
              <a:rPr sz="1200" spc="-5" dirty="0">
                <a:latin typeface="Times New Roman"/>
                <a:cs typeface="Times New Roman"/>
              </a:rPr>
              <a:t>divorziare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moglie con </a:t>
            </a:r>
            <a:r>
              <a:rPr sz="1200" dirty="0">
                <a:latin typeface="Times New Roman"/>
                <a:cs typeface="Times New Roman"/>
              </a:rPr>
              <a:t>dote senza rimborsare 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dote.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certe tribù </a:t>
            </a:r>
            <a:r>
              <a:rPr sz="1200" spc="-5" dirty="0">
                <a:latin typeface="Times New Roman"/>
                <a:cs typeface="Times New Roman"/>
              </a:rPr>
              <a:t>veniva effettuato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deposito reciproco </a:t>
            </a:r>
            <a:r>
              <a:rPr sz="1200" dirty="0">
                <a:latin typeface="Times New Roman"/>
                <a:cs typeface="Times New Roman"/>
              </a:rPr>
              <a:t>presso 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della sposa e </a:t>
            </a:r>
            <a:r>
              <a:rPr sz="1200" spc="-5" dirty="0">
                <a:latin typeface="Times New Roman"/>
                <a:cs typeface="Times New Roman"/>
              </a:rPr>
              <a:t>dello sposo, </a:t>
            </a:r>
            <a:r>
              <a:rPr sz="1200" dirty="0">
                <a:latin typeface="Times New Roman"/>
                <a:cs typeface="Times New Roman"/>
              </a:rPr>
              <a:t>che veniva  </a:t>
            </a:r>
            <a:r>
              <a:rPr sz="1200" spc="-5" dirty="0">
                <a:latin typeface="Times New Roman"/>
                <a:cs typeface="Times New Roman"/>
              </a:rPr>
              <a:t>confiscato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abbandonasse </a:t>
            </a:r>
            <a:r>
              <a:rPr sz="1200" dirty="0">
                <a:latin typeface="Times New Roman"/>
                <a:cs typeface="Times New Roman"/>
              </a:rPr>
              <a:t>l’altra o </a:t>
            </a:r>
            <a:r>
              <a:rPr sz="1200" spc="-5" dirty="0">
                <a:latin typeface="Times New Roman"/>
                <a:cs typeface="Times New Roman"/>
              </a:rPr>
              <a:t>viceversa; </a:t>
            </a:r>
            <a:r>
              <a:rPr sz="1200" dirty="0">
                <a:latin typeface="Times New Roman"/>
                <a:cs typeface="Times New Roman"/>
              </a:rPr>
              <a:t>in realtà era un </a:t>
            </a:r>
            <a:r>
              <a:rPr sz="1200" spc="-5" dirty="0">
                <a:latin typeface="Times New Roman"/>
                <a:cs typeface="Times New Roman"/>
              </a:rPr>
              <a:t>contratto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matrimonio.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transizione  tra </a:t>
            </a:r>
            <a:r>
              <a:rPr sz="1200" spc="-5" dirty="0">
                <a:latin typeface="Times New Roman"/>
                <a:cs typeface="Times New Roman"/>
              </a:rPr>
              <a:t>l’acquisto </a:t>
            </a:r>
            <a:r>
              <a:rPr sz="1200" dirty="0">
                <a:latin typeface="Times New Roman"/>
                <a:cs typeface="Times New Roman"/>
              </a:rPr>
              <a:t>e la dote,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stata acquistata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appartenevano </a:t>
            </a:r>
            <a:r>
              <a:rPr sz="1200" spc="-5" dirty="0">
                <a:latin typeface="Times New Roman"/>
                <a:cs typeface="Times New Roman"/>
              </a:rPr>
              <a:t>al padre,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contrario </a:t>
            </a:r>
            <a:r>
              <a:rPr sz="1200" spc="-5" dirty="0">
                <a:latin typeface="Times New Roman"/>
                <a:cs typeface="Times New Roman"/>
              </a:rPr>
              <a:t>appartenevano </a:t>
            </a:r>
            <a:r>
              <a:rPr sz="1200" spc="5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famiglia  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moglie.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cerimonia del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matrimonio</a:t>
            </a:r>
            <a:endParaRPr sz="1600">
              <a:latin typeface="Times New Roman"/>
              <a:cs typeface="Times New Roman"/>
            </a:endParaRPr>
          </a:p>
          <a:p>
            <a:pPr marL="76200" marR="17970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(924.4) 83:4.1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cerimonia </a:t>
            </a:r>
            <a:r>
              <a:rPr sz="1200" spc="-5" dirty="0">
                <a:latin typeface="Times New Roman"/>
                <a:cs typeface="Times New Roman"/>
              </a:rPr>
              <a:t>del matrimonio nacque dal fatto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originariamente </a:t>
            </a:r>
            <a:r>
              <a:rPr sz="1200" dirty="0">
                <a:latin typeface="Times New Roman"/>
                <a:cs typeface="Times New Roman"/>
              </a:rPr>
              <a:t>una questione </a:t>
            </a:r>
            <a:r>
              <a:rPr sz="1200" spc="-5" dirty="0">
                <a:latin typeface="Times New Roman"/>
                <a:cs typeface="Times New Roman"/>
              </a:rPr>
              <a:t>della comunità,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il punto </a:t>
            </a:r>
            <a:r>
              <a:rPr sz="1200" spc="-5" dirty="0">
                <a:latin typeface="Times New Roman"/>
                <a:cs typeface="Times New Roman"/>
              </a:rPr>
              <a:t>culminante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di due individui. </a:t>
            </a:r>
            <a:r>
              <a:rPr sz="1200" spc="-5" dirty="0">
                <a:latin typeface="Times New Roman"/>
                <a:cs typeface="Times New Roman"/>
              </a:rPr>
              <a:t>L’accoppiamento interessava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restando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5" dirty="0">
                <a:latin typeface="Times New Roman"/>
                <a:cs typeface="Times New Roman"/>
              </a:rPr>
              <a:t>funzione  </a:t>
            </a:r>
            <a:r>
              <a:rPr sz="1200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03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(924.5) 83:4.2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magia, i </a:t>
            </a:r>
            <a:r>
              <a:rPr sz="1200" spc="-5" dirty="0">
                <a:latin typeface="Times New Roman"/>
                <a:cs typeface="Times New Roman"/>
              </a:rPr>
              <a:t>rituali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cerimonie circondavano </a:t>
            </a:r>
            <a:r>
              <a:rPr sz="1200" dirty="0">
                <a:latin typeface="Times New Roman"/>
                <a:cs typeface="Times New Roman"/>
              </a:rPr>
              <a:t>l’intera vita </a:t>
            </a:r>
            <a:r>
              <a:rPr sz="1200" spc="-5" dirty="0">
                <a:latin typeface="Times New Roman"/>
                <a:cs typeface="Times New Roman"/>
              </a:rPr>
              <a:t>degli antichi,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faceva eccezione. </a:t>
            </a:r>
            <a:r>
              <a:rPr sz="1200" dirty="0">
                <a:latin typeface="Times New Roman"/>
                <a:cs typeface="Times New Roman"/>
              </a:rPr>
              <a:t>Via via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progredì,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venne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più seriamente, la </a:t>
            </a:r>
            <a:r>
              <a:rPr sz="1200" spc="-5" dirty="0">
                <a:latin typeface="Times New Roman"/>
                <a:cs typeface="Times New Roman"/>
              </a:rPr>
              <a:t>cerimonia </a:t>
            </a:r>
            <a:r>
              <a:rPr sz="1200" dirty="0">
                <a:latin typeface="Times New Roman"/>
                <a:cs typeface="Times New Roman"/>
              </a:rPr>
              <a:t>dello sposalizio </a:t>
            </a:r>
            <a:r>
              <a:rPr sz="1200" spc="-5" dirty="0">
                <a:latin typeface="Times New Roman"/>
                <a:cs typeface="Times New Roman"/>
              </a:rPr>
              <a:t>divenne sempre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pretenziosa.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matrimonio primitivo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 importante negli interessi della proprietà, come </a:t>
            </a:r>
            <a:r>
              <a:rPr sz="1200" dirty="0">
                <a:latin typeface="Times New Roman"/>
                <a:cs typeface="Times New Roman"/>
              </a:rPr>
              <a:t>lo è </a:t>
            </a:r>
            <a:r>
              <a:rPr sz="1200" spc="-5" dirty="0">
                <a:latin typeface="Times New Roman"/>
                <a:cs typeface="Times New Roman"/>
              </a:rPr>
              <a:t>anche oggi,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 richiedeva </a:t>
            </a:r>
            <a:r>
              <a:rPr sz="1200" dirty="0">
                <a:latin typeface="Times New Roman"/>
                <a:cs typeface="Times New Roman"/>
              </a:rPr>
              <a:t>una cerimonia </a:t>
            </a:r>
            <a:r>
              <a:rPr sz="1200" spc="-5" dirty="0">
                <a:latin typeface="Times New Roman"/>
                <a:cs typeface="Times New Roman"/>
              </a:rPr>
              <a:t>legale, mentre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sociale </a:t>
            </a:r>
            <a:r>
              <a:rPr sz="1200" spc="-5" dirty="0">
                <a:latin typeface="Times New Roman"/>
                <a:cs typeface="Times New Roman"/>
              </a:rPr>
              <a:t>dei figli susseguenti esigeva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pubblicità </a:t>
            </a:r>
            <a:r>
              <a:rPr sz="1200" spc="-5" dirty="0">
                <a:latin typeface="Times New Roman"/>
                <a:cs typeface="Times New Roman"/>
              </a:rPr>
              <a:t>possibile. L’uomo  primitivo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archivi; la </a:t>
            </a:r>
            <a:r>
              <a:rPr sz="1200" spc="-5" dirty="0">
                <a:latin typeface="Times New Roman"/>
                <a:cs typeface="Times New Roman"/>
              </a:rPr>
              <a:t>cerimonia del </a:t>
            </a:r>
            <a:r>
              <a:rPr sz="1200" dirty="0">
                <a:latin typeface="Times New Roman"/>
                <a:cs typeface="Times New Roman"/>
              </a:rPr>
              <a:t>matrimonio doveva quindi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fatta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presenza di </a:t>
            </a:r>
            <a:r>
              <a:rPr sz="1200" spc="-5" dirty="0">
                <a:latin typeface="Times New Roman"/>
                <a:cs typeface="Times New Roman"/>
              </a:rPr>
              <a:t>numerosi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testimoni.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356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20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(924.6) 83:4.3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cerimonia del matrimonio aveva </a:t>
            </a:r>
            <a:r>
              <a:rPr sz="1200" dirty="0">
                <a:latin typeface="Times New Roman"/>
                <a:cs typeface="Times New Roman"/>
              </a:rPr>
              <a:t>più 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fidanzamento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consisteva </a:t>
            </a:r>
            <a:r>
              <a:rPr sz="1200" dirty="0">
                <a:latin typeface="Times New Roman"/>
                <a:cs typeface="Times New Roman"/>
              </a:rPr>
              <a:t>soltanto nella notificazione  </a:t>
            </a:r>
            <a:r>
              <a:rPr sz="1200" spc="-5" dirty="0">
                <a:latin typeface="Times New Roman"/>
                <a:cs typeface="Times New Roman"/>
              </a:rPr>
              <a:t>pubblica dell’intenzione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insieme; più avanti </a:t>
            </a:r>
            <a:r>
              <a:rPr sz="1200" spc="-5" dirty="0">
                <a:latin typeface="Times New Roman"/>
                <a:cs typeface="Times New Roman"/>
              </a:rPr>
              <a:t>consisté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pasto ufficiale consumato insieme.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certe tribù i genitori </a:t>
            </a:r>
            <a:r>
              <a:rPr sz="1200" spc="-5" dirty="0">
                <a:latin typeface="Times New Roman"/>
                <a:cs typeface="Times New Roman"/>
              </a:rPr>
              <a:t>si  limitavano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figlia al marito; </a:t>
            </a:r>
            <a:r>
              <a:rPr sz="1200" dirty="0">
                <a:latin typeface="Times New Roman"/>
                <a:cs typeface="Times New Roman"/>
              </a:rPr>
              <a:t>in altri </a:t>
            </a:r>
            <a:r>
              <a:rPr sz="1200" spc="-5" dirty="0">
                <a:latin typeface="Times New Roman"/>
                <a:cs typeface="Times New Roman"/>
              </a:rPr>
              <a:t>casi </a:t>
            </a:r>
            <a:r>
              <a:rPr sz="1200" dirty="0">
                <a:latin typeface="Times New Roman"/>
                <a:cs typeface="Times New Roman"/>
              </a:rPr>
              <a:t>la sola cerimonia era lo </a:t>
            </a:r>
            <a:r>
              <a:rPr sz="1200" spc="-5" dirty="0">
                <a:latin typeface="Times New Roman"/>
                <a:cs typeface="Times New Roman"/>
              </a:rPr>
              <a:t>scambio </a:t>
            </a:r>
            <a:r>
              <a:rPr sz="1200" dirty="0">
                <a:latin typeface="Times New Roman"/>
                <a:cs typeface="Times New Roman"/>
              </a:rPr>
              <a:t>formale di doni, </a:t>
            </a:r>
            <a:r>
              <a:rPr sz="1200" spc="-5" dirty="0">
                <a:latin typeface="Times New Roman"/>
                <a:cs typeface="Times New Roman"/>
              </a:rPr>
              <a:t>dopodiché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sposa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presentava allo </a:t>
            </a:r>
            <a:r>
              <a:rPr sz="1200" dirty="0">
                <a:latin typeface="Times New Roman"/>
                <a:cs typeface="Times New Roman"/>
              </a:rPr>
              <a:t>sposo.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molti popoli </a:t>
            </a:r>
            <a:r>
              <a:rPr sz="1200" spc="-5" dirty="0">
                <a:latin typeface="Times New Roman"/>
                <a:cs typeface="Times New Roman"/>
              </a:rPr>
              <a:t>levantini era </a:t>
            </a:r>
            <a:r>
              <a:rPr sz="1200" dirty="0">
                <a:latin typeface="Times New Roman"/>
                <a:cs typeface="Times New Roman"/>
              </a:rPr>
              <a:t>usanza </a:t>
            </a:r>
            <a:r>
              <a:rPr sz="1200" spc="-5" dirty="0">
                <a:latin typeface="Times New Roman"/>
                <a:cs typeface="Times New Roman"/>
              </a:rPr>
              <a:t>dispensarsi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formalità;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veniva  </a:t>
            </a:r>
            <a:r>
              <a:rPr sz="1200" spc="-5" dirty="0">
                <a:latin typeface="Times New Roman"/>
                <a:cs typeface="Times New Roman"/>
              </a:rPr>
              <a:t>consumato mediante </a:t>
            </a:r>
            <a:r>
              <a:rPr sz="1200" dirty="0">
                <a:latin typeface="Times New Roman"/>
                <a:cs typeface="Times New Roman"/>
              </a:rPr>
              <a:t>rapporti </a:t>
            </a:r>
            <a:r>
              <a:rPr sz="1200" spc="-5" dirty="0">
                <a:latin typeface="Times New Roman"/>
                <a:cs typeface="Times New Roman"/>
              </a:rPr>
              <a:t>sessuali. L’uomo rosso </a:t>
            </a:r>
            <a:r>
              <a:rPr sz="1200" dirty="0">
                <a:latin typeface="Times New Roman"/>
                <a:cs typeface="Times New Roman"/>
              </a:rPr>
              <a:t>fu il primo a </a:t>
            </a:r>
            <a:r>
              <a:rPr sz="1200" spc="-5" dirty="0">
                <a:latin typeface="Times New Roman"/>
                <a:cs typeface="Times New Roman"/>
              </a:rPr>
              <a:t>sviluppare </a:t>
            </a:r>
            <a:r>
              <a:rPr sz="1200" dirty="0">
                <a:latin typeface="Times New Roman"/>
                <a:cs typeface="Times New Roman"/>
              </a:rPr>
              <a:t>la celebrazione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elaborata 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matrimonio.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(924.7) 83:4.4 </a:t>
            </a:r>
            <a:r>
              <a:rPr sz="1200" spc="-5" dirty="0">
                <a:latin typeface="Times New Roman"/>
                <a:cs typeface="Times New Roman"/>
              </a:rPr>
              <a:t>L’assenza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assai </a:t>
            </a:r>
            <a:r>
              <a:rPr sz="1200" dirty="0">
                <a:latin typeface="Times New Roman"/>
                <a:cs typeface="Times New Roman"/>
              </a:rPr>
              <a:t>temuta, e poiché la </a:t>
            </a:r>
            <a:r>
              <a:rPr sz="1200" spc="-5" dirty="0">
                <a:latin typeface="Times New Roman"/>
                <a:cs typeface="Times New Roman"/>
              </a:rPr>
              <a:t>sterilità </a:t>
            </a:r>
            <a:r>
              <a:rPr sz="1200" dirty="0">
                <a:latin typeface="Times New Roman"/>
                <a:cs typeface="Times New Roman"/>
              </a:rPr>
              <a:t>era attribuita a </a:t>
            </a:r>
            <a:r>
              <a:rPr sz="1200" spc="-5" dirty="0">
                <a:latin typeface="Times New Roman"/>
                <a:cs typeface="Times New Roman"/>
              </a:rPr>
              <a:t>macchinazioni degli spiriti, gli sforzi </a:t>
            </a:r>
            <a:r>
              <a:rPr sz="1200" dirty="0">
                <a:latin typeface="Times New Roman"/>
                <a:cs typeface="Times New Roman"/>
              </a:rPr>
              <a:t>per assicurare  la </a:t>
            </a:r>
            <a:r>
              <a:rPr sz="1200" spc="-5" dirty="0">
                <a:latin typeface="Times New Roman"/>
                <a:cs typeface="Times New Roman"/>
              </a:rPr>
              <a:t>fecondità </a:t>
            </a:r>
            <a:r>
              <a:rPr sz="1200" dirty="0">
                <a:latin typeface="Times New Roman"/>
                <a:cs typeface="Times New Roman"/>
              </a:rPr>
              <a:t>portarono anche </a:t>
            </a:r>
            <a:r>
              <a:rPr sz="1200" spc="-5" dirty="0">
                <a:latin typeface="Times New Roman"/>
                <a:cs typeface="Times New Roman"/>
              </a:rPr>
              <a:t>ad associare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rituali </a:t>
            </a:r>
            <a:r>
              <a:rPr sz="1200" spc="-5" dirty="0">
                <a:latin typeface="Times New Roman"/>
                <a:cs typeface="Times New Roman"/>
              </a:rPr>
              <a:t>magici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religiosi. </a:t>
            </a:r>
            <a:r>
              <a:rPr sz="1200" dirty="0">
                <a:latin typeface="Times New Roman"/>
                <a:cs typeface="Times New Roman"/>
              </a:rPr>
              <a:t>Ed in questo </a:t>
            </a:r>
            <a:r>
              <a:rPr sz="1200" spc="-5" dirty="0">
                <a:latin typeface="Times New Roman"/>
                <a:cs typeface="Times New Roman"/>
              </a:rPr>
              <a:t>sforzo per garantire </a:t>
            </a:r>
            <a:r>
              <a:rPr sz="1200" dirty="0">
                <a:latin typeface="Times New Roman"/>
                <a:cs typeface="Times New Roman"/>
              </a:rPr>
              <a:t>un  matrimonio </a:t>
            </a:r>
            <a:r>
              <a:rPr sz="1200" spc="-5" dirty="0">
                <a:latin typeface="Times New Roman"/>
                <a:cs typeface="Times New Roman"/>
              </a:rPr>
              <a:t>felice </a:t>
            </a:r>
            <a:r>
              <a:rPr sz="1200" dirty="0">
                <a:latin typeface="Times New Roman"/>
                <a:cs typeface="Times New Roman"/>
              </a:rPr>
              <a:t>e fecondo, </a:t>
            </a:r>
            <a:r>
              <a:rPr sz="1200" spc="-5" dirty="0">
                <a:latin typeface="Times New Roman"/>
                <a:cs typeface="Times New Roman"/>
              </a:rPr>
              <a:t>venivano impiegati numerosi amuleti; si consultavano anche gli astrologi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accertare gli astri </a:t>
            </a:r>
            <a:r>
              <a:rPr sz="1200" dirty="0">
                <a:latin typeface="Times New Roman"/>
                <a:cs typeface="Times New Roman"/>
              </a:rPr>
              <a:t>propizi  </a:t>
            </a:r>
            <a:r>
              <a:rPr sz="1200" spc="-5" dirty="0">
                <a:latin typeface="Times New Roman"/>
                <a:cs typeface="Times New Roman"/>
              </a:rPr>
              <a:t>alla nascita delle </a:t>
            </a:r>
            <a:r>
              <a:rPr sz="1200" dirty="0">
                <a:latin typeface="Times New Roman"/>
                <a:cs typeface="Times New Roman"/>
              </a:rPr>
              <a:t>parti </a:t>
            </a:r>
            <a:r>
              <a:rPr sz="1200" spc="-5" dirty="0">
                <a:latin typeface="Times New Roman"/>
                <a:cs typeface="Times New Roman"/>
              </a:rPr>
              <a:t>contraenti.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epoca i </a:t>
            </a:r>
            <a:r>
              <a:rPr sz="1200" spc="-5" dirty="0">
                <a:latin typeface="Times New Roman"/>
                <a:cs typeface="Times New Roman"/>
              </a:rPr>
              <a:t>sacrifici </a:t>
            </a:r>
            <a:r>
              <a:rPr sz="1200" dirty="0">
                <a:latin typeface="Times New Roman"/>
                <a:cs typeface="Times New Roman"/>
              </a:rPr>
              <a:t>umani fecero </a:t>
            </a:r>
            <a:r>
              <a:rPr sz="1200" spc="-5" dirty="0">
                <a:latin typeface="Times New Roman"/>
                <a:cs typeface="Times New Roman"/>
              </a:rPr>
              <a:t>regolarmente parte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matrimoni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persone  facoltose.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36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(925.1) 83:4.5 </a:t>
            </a:r>
            <a:r>
              <a:rPr sz="1200" spc="-5" dirty="0">
                <a:latin typeface="Times New Roman"/>
                <a:cs typeface="Times New Roman"/>
              </a:rPr>
              <a:t>Furono individuati dei giorni fortunati,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giovedì </a:t>
            </a:r>
            <a:r>
              <a:rPr sz="1200" dirty="0">
                <a:latin typeface="Times New Roman"/>
                <a:cs typeface="Times New Roman"/>
              </a:rPr>
              <a:t>considerato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favorevole,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matrimoni celebrati con </a:t>
            </a:r>
            <a:r>
              <a:rPr sz="1200" dirty="0">
                <a:latin typeface="Times New Roman"/>
                <a:cs typeface="Times New Roman"/>
              </a:rPr>
              <a:t>la  luna </a:t>
            </a:r>
            <a:r>
              <a:rPr sz="1200" spc="-5" dirty="0">
                <a:latin typeface="Times New Roman"/>
                <a:cs typeface="Times New Roman"/>
              </a:rPr>
              <a:t>piena erano </a:t>
            </a:r>
            <a:r>
              <a:rPr sz="1200" dirty="0">
                <a:latin typeface="Times New Roman"/>
                <a:cs typeface="Times New Roman"/>
              </a:rPr>
              <a:t>ritenuti </a:t>
            </a:r>
            <a:r>
              <a:rPr sz="1200" spc="-5" dirty="0">
                <a:latin typeface="Times New Roman"/>
                <a:cs typeface="Times New Roman"/>
              </a:rPr>
              <a:t>eccezionalmente </a:t>
            </a:r>
            <a:r>
              <a:rPr sz="1200" dirty="0">
                <a:latin typeface="Times New Roman"/>
                <a:cs typeface="Times New Roman"/>
              </a:rPr>
              <a:t>fortunati. Divenne usanza di molti popoli del </a:t>
            </a:r>
            <a:r>
              <a:rPr sz="1200" spc="-5" dirty="0">
                <a:latin typeface="Times New Roman"/>
                <a:cs typeface="Times New Roman"/>
              </a:rPr>
              <a:t>Vicino Oriente gettare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frumento </a:t>
            </a:r>
            <a:r>
              <a:rPr sz="1200" dirty="0">
                <a:latin typeface="Times New Roman"/>
                <a:cs typeface="Times New Roman"/>
              </a:rPr>
              <a:t>sui  </a:t>
            </a:r>
            <a:r>
              <a:rPr sz="1200" spc="-5" dirty="0">
                <a:latin typeface="Times New Roman"/>
                <a:cs typeface="Times New Roman"/>
              </a:rPr>
              <a:t>novelli sposi; questo era </a:t>
            </a:r>
            <a:r>
              <a:rPr sz="1200" dirty="0">
                <a:latin typeface="Times New Roman"/>
                <a:cs typeface="Times New Roman"/>
              </a:rPr>
              <a:t>un rito </a:t>
            </a:r>
            <a:r>
              <a:rPr sz="1200" spc="-5" dirty="0">
                <a:latin typeface="Times New Roman"/>
                <a:cs typeface="Times New Roman"/>
              </a:rPr>
              <a:t>magico che si </a:t>
            </a:r>
            <a:r>
              <a:rPr sz="1200" dirty="0">
                <a:latin typeface="Times New Roman"/>
                <a:cs typeface="Times New Roman"/>
              </a:rPr>
              <a:t>riteneva </a:t>
            </a:r>
            <a:r>
              <a:rPr sz="1200" spc="-5" dirty="0">
                <a:latin typeface="Times New Roman"/>
                <a:cs typeface="Times New Roman"/>
              </a:rPr>
              <a:t>assicurasse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fecondità. Certi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orientali utilizzavano del </a:t>
            </a:r>
            <a:r>
              <a:rPr sz="1200" spc="10" dirty="0">
                <a:latin typeface="Times New Roman"/>
                <a:cs typeface="Times New Roman"/>
              </a:rPr>
              <a:t>riso </a:t>
            </a:r>
            <a:r>
              <a:rPr sz="1200" spc="-5" dirty="0">
                <a:latin typeface="Times New Roman"/>
                <a:cs typeface="Times New Roman"/>
              </a:rPr>
              <a:t>per  questo scopo.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089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(925.2) 83:4.6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fuoco e l’acqua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considerati </a:t>
            </a:r>
            <a:r>
              <a:rPr sz="1200" dirty="0">
                <a:latin typeface="Times New Roman"/>
                <a:cs typeface="Times New Roman"/>
              </a:rPr>
              <a:t>i mezzi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resistere ai fantasmi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malvagi;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conseguenza nei </a:t>
            </a:r>
            <a:r>
              <a:rPr sz="1200" dirty="0">
                <a:latin typeface="Times New Roman"/>
                <a:cs typeface="Times New Roman"/>
              </a:rPr>
              <a:t>matrimoni </a:t>
            </a:r>
            <a:r>
              <a:rPr sz="1200" spc="-5" dirty="0">
                <a:latin typeface="Times New Roman"/>
                <a:cs typeface="Times New Roman"/>
              </a:rPr>
              <a:t>erano generalmente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evidenza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fuochi sull’altare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candele accese,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pure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aspersioni  battesimali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acqua </a:t>
            </a:r>
            <a:r>
              <a:rPr sz="1200" dirty="0">
                <a:latin typeface="Times New Roman"/>
                <a:cs typeface="Times New Roman"/>
              </a:rPr>
              <a:t>benedetta. Per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fu </a:t>
            </a:r>
            <a:r>
              <a:rPr sz="1200" spc="-5" dirty="0">
                <a:latin typeface="Times New Roman"/>
                <a:cs typeface="Times New Roman"/>
              </a:rPr>
              <a:t>consuetudine fissare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falsa data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e poi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rimandare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improvvisamente l’avvenimento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perdere le tracce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fantasmi e </a:t>
            </a:r>
            <a:r>
              <a:rPr sz="1200" spc="-5" dirty="0">
                <a:latin typeface="Times New Roman"/>
                <a:cs typeface="Times New Roman"/>
              </a:rPr>
              <a:t>agli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09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(925.3) 83:4.7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burle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novelli </a:t>
            </a:r>
            <a:r>
              <a:rPr sz="1200" spc="-5" dirty="0">
                <a:latin typeface="Times New Roman"/>
                <a:cs typeface="Times New Roman"/>
              </a:rPr>
              <a:t>sposi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scherzi giocati alle coppie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luna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miele </a:t>
            </a:r>
            <a:r>
              <a:rPr sz="1200" dirty="0">
                <a:latin typeface="Times New Roman"/>
                <a:cs typeface="Times New Roman"/>
              </a:rPr>
              <a:t>sono tutti </a:t>
            </a:r>
            <a:r>
              <a:rPr sz="1200" spc="-5" dirty="0">
                <a:latin typeface="Times New Roman"/>
                <a:cs typeface="Times New Roman"/>
              </a:rPr>
              <a:t>sopravvivenze </a:t>
            </a:r>
            <a:r>
              <a:rPr sz="1200" dirty="0">
                <a:latin typeface="Times New Roman"/>
                <a:cs typeface="Times New Roman"/>
              </a:rPr>
              <a:t>di quei tempi </a:t>
            </a:r>
            <a:r>
              <a:rPr sz="1200" spc="-5" dirty="0">
                <a:latin typeface="Times New Roman"/>
                <a:cs typeface="Times New Roman"/>
              </a:rPr>
              <a:t>molto  lontani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si credeva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sembrare infelici ed </a:t>
            </a:r>
            <a:r>
              <a:rPr sz="1200" spc="-5" dirty="0">
                <a:latin typeface="Times New Roman"/>
                <a:cs typeface="Times New Roman"/>
              </a:rPr>
              <a:t>imbarazzati agli occhi degli </a:t>
            </a:r>
            <a:r>
              <a:rPr sz="1200" dirty="0">
                <a:latin typeface="Times New Roman"/>
                <a:cs typeface="Times New Roman"/>
              </a:rPr>
              <a:t>spiriti per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suscitare </a:t>
            </a:r>
            <a:r>
              <a:rPr sz="1200" dirty="0">
                <a:latin typeface="Times New Roman"/>
                <a:cs typeface="Times New Roman"/>
              </a:rPr>
              <a:t>la loro invidia. 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velo </a:t>
            </a:r>
            <a:r>
              <a:rPr sz="1200" dirty="0">
                <a:latin typeface="Times New Roman"/>
                <a:cs typeface="Times New Roman"/>
              </a:rPr>
              <a:t>da parte della </a:t>
            </a:r>
            <a:r>
              <a:rPr sz="1200" spc="-5" dirty="0">
                <a:latin typeface="Times New Roman"/>
                <a:cs typeface="Times New Roman"/>
              </a:rPr>
              <a:t>sposa </a:t>
            </a:r>
            <a:r>
              <a:rPr sz="1200" dirty="0">
                <a:latin typeface="Times New Roman"/>
                <a:cs typeface="Times New Roman"/>
              </a:rPr>
              <a:t>è un residuo </a:t>
            </a:r>
            <a:r>
              <a:rPr sz="1200" spc="-5" dirty="0">
                <a:latin typeface="Times New Roman"/>
                <a:cs typeface="Times New Roman"/>
              </a:rPr>
              <a:t>dei tempi </a:t>
            </a:r>
            <a:r>
              <a:rPr sz="1200" spc="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si riteneva necessario celare </a:t>
            </a:r>
            <a:r>
              <a:rPr sz="1200" dirty="0">
                <a:latin typeface="Times New Roman"/>
                <a:cs typeface="Times New Roman"/>
              </a:rPr>
              <a:t>la sposa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fantasmi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potessero riconoscerla ed anche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nascondere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bellezza agli sguardi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altrimenti gelosi ed </a:t>
            </a:r>
            <a:r>
              <a:rPr sz="1200" dirty="0">
                <a:latin typeface="Times New Roman"/>
                <a:cs typeface="Times New Roman"/>
              </a:rPr>
              <a:t>invidiosi. I </a:t>
            </a:r>
            <a:r>
              <a:rPr sz="1200" spc="5" dirty="0">
                <a:latin typeface="Times New Roman"/>
                <a:cs typeface="Times New Roman"/>
              </a:rPr>
              <a:t>piedi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sposa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dovevano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toccare </a:t>
            </a:r>
            <a:r>
              <a:rPr sz="1200" dirty="0">
                <a:latin typeface="Times New Roman"/>
                <a:cs typeface="Times New Roman"/>
              </a:rPr>
              <a:t>il suolo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cerimonia.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nel ventesimo secolo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 abitudine </a:t>
            </a:r>
            <a:r>
              <a:rPr sz="1200" dirty="0">
                <a:latin typeface="Times New Roman"/>
                <a:cs typeface="Times New Roman"/>
              </a:rPr>
              <a:t>sotto i costumi  </a:t>
            </a:r>
            <a:r>
              <a:rPr sz="1200" spc="-5" dirty="0">
                <a:latin typeface="Times New Roman"/>
                <a:cs typeface="Times New Roman"/>
              </a:rPr>
              <a:t>cristiani stendere </a:t>
            </a:r>
            <a:r>
              <a:rPr sz="1200" dirty="0">
                <a:latin typeface="Times New Roman"/>
                <a:cs typeface="Times New Roman"/>
              </a:rPr>
              <a:t>dei tappeti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d’arrivo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vettura all’altare 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chiesa.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6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(925.4) 83:4.8 </a:t>
            </a:r>
            <a:r>
              <a:rPr sz="1200" spc="-5" dirty="0">
                <a:latin typeface="Times New Roman"/>
                <a:cs typeface="Times New Roman"/>
              </a:rPr>
              <a:t>Una delle </a:t>
            </a:r>
            <a:r>
              <a:rPr sz="1200" dirty="0">
                <a:latin typeface="Times New Roman"/>
                <a:cs typeface="Times New Roman"/>
              </a:rPr>
              <a:t>più antiche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cerimonia </a:t>
            </a:r>
            <a:r>
              <a:rPr sz="1200" spc="-5" dirty="0">
                <a:latin typeface="Times New Roman"/>
                <a:cs typeface="Times New Roman"/>
              </a:rPr>
              <a:t>matrimoniale </a:t>
            </a:r>
            <a:r>
              <a:rPr sz="1200" dirty="0">
                <a:latin typeface="Times New Roman"/>
                <a:cs typeface="Times New Roman"/>
              </a:rPr>
              <a:t>consisteva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far </a:t>
            </a:r>
            <a:r>
              <a:rPr sz="1200" spc="-5" dirty="0">
                <a:latin typeface="Times New Roman"/>
                <a:cs typeface="Times New Roman"/>
              </a:rPr>
              <a:t>benedire </a:t>
            </a:r>
            <a:r>
              <a:rPr sz="1200" dirty="0">
                <a:latin typeface="Times New Roman"/>
                <a:cs typeface="Times New Roman"/>
              </a:rPr>
              <a:t>il letto </a:t>
            </a:r>
            <a:r>
              <a:rPr sz="1200" spc="-5" dirty="0">
                <a:latin typeface="Times New Roman"/>
                <a:cs typeface="Times New Roman"/>
              </a:rPr>
              <a:t>coniugale </a:t>
            </a:r>
            <a:r>
              <a:rPr sz="1200" dirty="0">
                <a:latin typeface="Times New Roman"/>
                <a:cs typeface="Times New Roman"/>
              </a:rPr>
              <a:t>da un sacerdote </a:t>
            </a:r>
            <a:r>
              <a:rPr sz="1200" spc="-5" dirty="0">
                <a:latin typeface="Times New Roman"/>
                <a:cs typeface="Times New Roman"/>
              </a:rPr>
              <a:t>per  assicurare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fecondità dell’unione;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fu praticato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prima dell’istituzione di un </a:t>
            </a:r>
            <a:r>
              <a:rPr sz="1200" spc="-5" dirty="0">
                <a:latin typeface="Times New Roman"/>
                <a:cs typeface="Times New Roman"/>
              </a:rPr>
              <a:t>rituale matrimoniale ufficiale. </a:t>
            </a:r>
            <a:r>
              <a:rPr sz="1200" dirty="0">
                <a:latin typeface="Times New Roman"/>
                <a:cs typeface="Times New Roman"/>
              </a:rPr>
              <a:t>Durante 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nell’evoluzione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costumi </a:t>
            </a:r>
            <a:r>
              <a:rPr sz="1200" spc="-5" dirty="0">
                <a:latin typeface="Times New Roman"/>
                <a:cs typeface="Times New Roman"/>
              </a:rPr>
              <a:t>matrimoniali, gli </a:t>
            </a:r>
            <a:r>
              <a:rPr sz="1200" dirty="0">
                <a:latin typeface="Times New Roman"/>
                <a:cs typeface="Times New Roman"/>
              </a:rPr>
              <a:t>invitati alle nozze </a:t>
            </a:r>
            <a:r>
              <a:rPr sz="1200" spc="-5" dirty="0">
                <a:latin typeface="Times New Roman"/>
                <a:cs typeface="Times New Roman"/>
              </a:rPr>
              <a:t>dovevano sfilare </a:t>
            </a:r>
            <a:r>
              <a:rPr sz="1200" dirty="0">
                <a:latin typeface="Times New Roman"/>
                <a:cs typeface="Times New Roman"/>
              </a:rPr>
              <a:t>di notte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camera </a:t>
            </a:r>
            <a:r>
              <a:rPr sz="1200" dirty="0">
                <a:latin typeface="Times New Roman"/>
                <a:cs typeface="Times New Roman"/>
              </a:rPr>
              <a:t>da  letto, </a:t>
            </a:r>
            <a:r>
              <a:rPr sz="1200" spc="-5" dirty="0">
                <a:latin typeface="Times New Roman"/>
                <a:cs typeface="Times New Roman"/>
              </a:rPr>
              <a:t>divenendo così testimoni legali della </a:t>
            </a:r>
            <a:r>
              <a:rPr sz="1200" dirty="0">
                <a:latin typeface="Times New Roman"/>
                <a:cs typeface="Times New Roman"/>
              </a:rPr>
              <a:t>consumazione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matrimonio.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19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(925.5) 83:4.9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fattore del caso, che malgrado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prove prematrimoniali faceva </a:t>
            </a:r>
            <a:r>
              <a:rPr sz="1200" dirty="0">
                <a:latin typeface="Times New Roman"/>
                <a:cs typeface="Times New Roman"/>
              </a:rPr>
              <a:t>fallire certi </a:t>
            </a:r>
            <a:r>
              <a:rPr sz="1200" spc="-5" dirty="0">
                <a:latin typeface="Times New Roman"/>
                <a:cs typeface="Times New Roman"/>
              </a:rPr>
              <a:t>matrimoni, </a:t>
            </a:r>
            <a:r>
              <a:rPr sz="1200" dirty="0">
                <a:latin typeface="Times New Roman"/>
                <a:cs typeface="Times New Roman"/>
              </a:rPr>
              <a:t>portò l’uomo primitivo a 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una forma di </a:t>
            </a:r>
            <a:r>
              <a:rPr sz="1200" spc="-5" dirty="0">
                <a:latin typeface="Times New Roman"/>
                <a:cs typeface="Times New Roman"/>
              </a:rPr>
              <a:t>garanzia contro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fallimenti matrimoniali;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indusse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rivolgersi ai </a:t>
            </a:r>
            <a:r>
              <a:rPr sz="1200" dirty="0">
                <a:latin typeface="Times New Roman"/>
                <a:cs typeface="Times New Roman"/>
              </a:rPr>
              <a:t>sacerdoti e alla </a:t>
            </a:r>
            <a:r>
              <a:rPr sz="1200" spc="-5" dirty="0">
                <a:latin typeface="Times New Roman"/>
                <a:cs typeface="Times New Roman"/>
              </a:rPr>
              <a:t>magia.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movimento  </a:t>
            </a:r>
            <a:r>
              <a:rPr sz="1200" spc="-5" dirty="0">
                <a:latin typeface="Times New Roman"/>
                <a:cs typeface="Times New Roman"/>
              </a:rPr>
              <a:t>culminò direttamente nei matrimoni moderni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chiesa. Ma per lungo </a:t>
            </a:r>
            <a:r>
              <a:rPr sz="1200" dirty="0">
                <a:latin typeface="Times New Roman"/>
                <a:cs typeface="Times New Roman"/>
              </a:rPr>
              <a:t>tempo 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generalmente </a:t>
            </a:r>
            <a:r>
              <a:rPr sz="1200" dirty="0">
                <a:latin typeface="Times New Roman"/>
                <a:cs typeface="Times New Roman"/>
              </a:rPr>
              <a:t>riconosciuto come  </a:t>
            </a:r>
            <a:r>
              <a:rPr sz="1200" spc="-5" dirty="0">
                <a:latin typeface="Times New Roman"/>
                <a:cs typeface="Times New Roman"/>
              </a:rPr>
              <a:t>consistente nelle </a:t>
            </a:r>
            <a:r>
              <a:rPr sz="1200" dirty="0">
                <a:latin typeface="Times New Roman"/>
                <a:cs typeface="Times New Roman"/>
              </a:rPr>
              <a:t>decisioni dei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contrattavano </a:t>
            </a:r>
            <a:r>
              <a:rPr sz="1200" dirty="0">
                <a:latin typeface="Times New Roman"/>
                <a:cs typeface="Times New Roman"/>
              </a:rPr>
              <a:t>— e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coppia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negli ultimi </a:t>
            </a:r>
            <a:r>
              <a:rPr sz="1200" spc="-5" dirty="0">
                <a:latin typeface="Times New Roman"/>
                <a:cs typeface="Times New Roman"/>
              </a:rPr>
              <a:t>cinquecento </a:t>
            </a:r>
            <a:r>
              <a:rPr sz="1200" dirty="0">
                <a:latin typeface="Times New Roman"/>
                <a:cs typeface="Times New Roman"/>
              </a:rPr>
              <a:t>anni la  Chiesa e lo Stato ne hanno </a:t>
            </a:r>
            <a:r>
              <a:rPr sz="1200" spc="-5" dirty="0">
                <a:latin typeface="Times New Roman"/>
                <a:cs typeface="Times New Roman"/>
              </a:rPr>
              <a:t>assunto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giurisdizione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pretendono </a:t>
            </a:r>
            <a:r>
              <a:rPr sz="1200" dirty="0">
                <a:latin typeface="Times New Roman"/>
                <a:cs typeface="Times New Roman"/>
              </a:rPr>
              <a:t>ora di </a:t>
            </a:r>
            <a:r>
              <a:rPr sz="1200" spc="-5" dirty="0">
                <a:latin typeface="Times New Roman"/>
                <a:cs typeface="Times New Roman"/>
              </a:rPr>
              <a:t>ratificare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5" dirty="0">
                <a:latin typeface="Times New Roman"/>
                <a:cs typeface="Times New Roman"/>
              </a:rPr>
              <a:t> matrimonio.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 matrimoni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plurimi</a:t>
            </a:r>
            <a:endParaRPr sz="1600">
              <a:latin typeface="Times New Roman"/>
              <a:cs typeface="Times New Roman"/>
            </a:endParaRPr>
          </a:p>
          <a:p>
            <a:pPr marL="76200" marR="36893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(925.6) 83:5.1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inizi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del matrimonio </a:t>
            </a:r>
            <a:r>
              <a:rPr sz="1200" dirty="0">
                <a:latin typeface="Times New Roman"/>
                <a:cs typeface="Times New Roman"/>
              </a:rPr>
              <a:t>le donne nubili </a:t>
            </a:r>
            <a:r>
              <a:rPr sz="1200" spc="-5" dirty="0">
                <a:latin typeface="Times New Roman"/>
                <a:cs typeface="Times New Roman"/>
              </a:rPr>
              <a:t>appartenevano agli </a:t>
            </a:r>
            <a:r>
              <a:rPr sz="1200" dirty="0">
                <a:latin typeface="Times New Roman"/>
                <a:cs typeface="Times New Roman"/>
              </a:rPr>
              <a:t>uomini della tribù. </a:t>
            </a:r>
            <a:r>
              <a:rPr sz="1200" spc="-5" dirty="0">
                <a:latin typeface="Times New Roman"/>
                <a:cs typeface="Times New Roman"/>
              </a:rPr>
              <a:t>Più tardi </a:t>
            </a:r>
            <a:r>
              <a:rPr sz="1200" dirty="0">
                <a:latin typeface="Times New Roman"/>
                <a:cs typeface="Times New Roman"/>
              </a:rPr>
              <a:t>una donna ebbe 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marito per </a:t>
            </a:r>
            <a:r>
              <a:rPr sz="1200" dirty="0">
                <a:latin typeface="Times New Roman"/>
                <a:cs typeface="Times New Roman"/>
              </a:rPr>
              <a:t>volta. </a:t>
            </a:r>
            <a:r>
              <a:rPr sz="1200" spc="-5" dirty="0">
                <a:latin typeface="Times New Roman"/>
                <a:cs typeface="Times New Roman"/>
              </a:rPr>
              <a:t>Questa pratica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dirty="0">
                <a:latin typeface="Times New Roman"/>
                <a:cs typeface="Times New Roman"/>
              </a:rPr>
              <a:t>un solo uomo </a:t>
            </a:r>
            <a:r>
              <a:rPr sz="1200" i="1" spc="-5" dirty="0">
                <a:latin typeface="Times New Roman"/>
                <a:cs typeface="Times New Roman"/>
              </a:rPr>
              <a:t>per </a:t>
            </a:r>
            <a:r>
              <a:rPr sz="1200" i="1" dirty="0">
                <a:latin typeface="Times New Roman"/>
                <a:cs typeface="Times New Roman"/>
              </a:rPr>
              <a:t>volta </a:t>
            </a:r>
            <a:r>
              <a:rPr sz="1200" dirty="0">
                <a:latin typeface="Times New Roman"/>
                <a:cs typeface="Times New Roman"/>
              </a:rPr>
              <a:t>fu il primo passo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l’abbandono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promiscuità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dell’orda. Mentre alla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era consentito </a:t>
            </a:r>
            <a:r>
              <a:rPr sz="1200" dirty="0">
                <a:latin typeface="Times New Roman"/>
                <a:cs typeface="Times New Roman"/>
              </a:rPr>
              <a:t>un solo uomo, </a:t>
            </a:r>
            <a:r>
              <a:rPr sz="1200" spc="-5" dirty="0">
                <a:latin typeface="Times New Roman"/>
                <a:cs typeface="Times New Roman"/>
              </a:rPr>
              <a:t>suo marito poteva troncare questa relazione temporanea </a:t>
            </a:r>
            <a:r>
              <a:rPr sz="1200" dirty="0">
                <a:latin typeface="Times New Roman"/>
                <a:cs typeface="Times New Roman"/>
              </a:rPr>
              <a:t>a sua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volontà.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579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210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Ma queste </a:t>
            </a:r>
            <a:r>
              <a:rPr sz="1200" dirty="0">
                <a:latin typeface="Times New Roman"/>
                <a:cs typeface="Times New Roman"/>
              </a:rPr>
              <a:t>associazioni </a:t>
            </a:r>
            <a:r>
              <a:rPr sz="1200" spc="-5" dirty="0">
                <a:latin typeface="Times New Roman"/>
                <a:cs typeface="Times New Roman"/>
              </a:rPr>
              <a:t>vagamente </a:t>
            </a:r>
            <a:r>
              <a:rPr sz="1200" dirty="0">
                <a:latin typeface="Times New Roman"/>
                <a:cs typeface="Times New Roman"/>
              </a:rPr>
              <a:t>regolamentate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verso la vita di coppia in contrapposizione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spc="10" dirty="0">
                <a:latin typeface="Times New Roman"/>
                <a:cs typeface="Times New Roman"/>
              </a:rPr>
              <a:t>vita  </a:t>
            </a:r>
            <a:r>
              <a:rPr sz="1200" spc="-5" dirty="0">
                <a:latin typeface="Times New Roman"/>
                <a:cs typeface="Times New Roman"/>
              </a:rPr>
              <a:t>nell’orda.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stadio di sviluppo </a:t>
            </a:r>
            <a:r>
              <a:rPr sz="1200" spc="-5" dirty="0">
                <a:latin typeface="Times New Roman"/>
                <a:cs typeface="Times New Roman"/>
              </a:rPr>
              <a:t>del matrimonio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appartenevano generalmente alla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873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(925.7) 83:5.2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tappa </a:t>
            </a:r>
            <a:r>
              <a:rPr sz="1200" spc="-5" dirty="0">
                <a:latin typeface="Times New Roman"/>
                <a:cs typeface="Times New Roman"/>
              </a:rPr>
              <a:t>successiva nell’evoluzione dell’accoppiamento 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i="1" dirty="0">
                <a:latin typeface="Times New Roman"/>
                <a:cs typeface="Times New Roman"/>
              </a:rPr>
              <a:t>matrimonio </a:t>
            </a:r>
            <a:r>
              <a:rPr sz="1200" i="1" spc="-5" dirty="0">
                <a:latin typeface="Times New Roman"/>
                <a:cs typeface="Times New Roman"/>
              </a:rPr>
              <a:t>collettivo. </a:t>
            </a:r>
            <a:r>
              <a:rPr sz="1200" spc="-5" dirty="0">
                <a:latin typeface="Times New Roman"/>
                <a:cs typeface="Times New Roman"/>
              </a:rPr>
              <a:t>Questa fase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matrimonio  comunitario </a:t>
            </a:r>
            <a:r>
              <a:rPr sz="1200" dirty="0">
                <a:latin typeface="Times New Roman"/>
                <a:cs typeface="Times New Roman"/>
              </a:rPr>
              <a:t>dovette intervenire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sviluppo della vita 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perché i costumi del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ancora abbastanza  potenti per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permanenti le </a:t>
            </a:r>
            <a:r>
              <a:rPr sz="1200" spc="-5" dirty="0">
                <a:latin typeface="Times New Roman"/>
                <a:cs typeface="Times New Roman"/>
              </a:rPr>
              <a:t>associazioni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coppia.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matrimoni </a:t>
            </a:r>
            <a:r>
              <a:rPr sz="1200" dirty="0">
                <a:latin typeface="Times New Roman"/>
                <a:cs typeface="Times New Roman"/>
              </a:rPr>
              <a:t>tra fratelli e </a:t>
            </a:r>
            <a:r>
              <a:rPr sz="1200" spc="-5" dirty="0">
                <a:latin typeface="Times New Roman"/>
                <a:cs typeface="Times New Roman"/>
              </a:rPr>
              <a:t>sorelle </a:t>
            </a:r>
            <a:r>
              <a:rPr sz="1200" dirty="0">
                <a:latin typeface="Times New Roman"/>
                <a:cs typeface="Times New Roman"/>
              </a:rPr>
              <a:t>appartenevano a </a:t>
            </a:r>
            <a:r>
              <a:rPr sz="1200" spc="-5" dirty="0">
                <a:latin typeface="Times New Roman"/>
                <a:cs typeface="Times New Roman"/>
              </a:rPr>
              <a:t>questo gruppo; </a:t>
            </a:r>
            <a:r>
              <a:rPr sz="1200" spc="5" dirty="0">
                <a:latin typeface="Times New Roman"/>
                <a:cs typeface="Times New Roman"/>
              </a:rPr>
              <a:t>cinque 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famiglia sposavano cinque sorelle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un’altra.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il mondo le </a:t>
            </a:r>
            <a:r>
              <a:rPr sz="1200" spc="-5" dirty="0">
                <a:latin typeface="Times New Roman"/>
                <a:cs typeface="Times New Roman"/>
              </a:rPr>
              <a:t>vaghe </a:t>
            </a:r>
            <a:r>
              <a:rPr sz="1200" dirty="0">
                <a:latin typeface="Times New Roman"/>
                <a:cs typeface="Times New Roman"/>
              </a:rPr>
              <a:t>forme di matrimonio </a:t>
            </a:r>
            <a:r>
              <a:rPr sz="1200" spc="-5" dirty="0">
                <a:latin typeface="Times New Roman"/>
                <a:cs typeface="Times New Roman"/>
              </a:rPr>
              <a:t>comunitario si  evolvettero gradualmente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matrimonio collettivo.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associazioni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erano 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regolate dai  costumi </a:t>
            </a:r>
            <a:r>
              <a:rPr sz="1200" dirty="0">
                <a:latin typeface="Times New Roman"/>
                <a:cs typeface="Times New Roman"/>
              </a:rPr>
              <a:t>totemici.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famiglia si </a:t>
            </a:r>
            <a:r>
              <a:rPr sz="1200" dirty="0">
                <a:latin typeface="Times New Roman"/>
                <a:cs typeface="Times New Roman"/>
              </a:rPr>
              <a:t>sviluppò </a:t>
            </a:r>
            <a:r>
              <a:rPr sz="1200" spc="-5" dirty="0">
                <a:latin typeface="Times New Roman"/>
                <a:cs typeface="Times New Roman"/>
              </a:rPr>
              <a:t>lentamente </a:t>
            </a:r>
            <a:r>
              <a:rPr sz="1200" dirty="0">
                <a:latin typeface="Times New Roman"/>
                <a:cs typeface="Times New Roman"/>
              </a:rPr>
              <a:t>e sicuramente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regolamentazione del sesso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matrimonio  favoriva </a:t>
            </a:r>
            <a:r>
              <a:rPr sz="1200" dirty="0">
                <a:latin typeface="Times New Roman"/>
                <a:cs typeface="Times New Roman"/>
              </a:rPr>
              <a:t>la sopravvivenza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stessa, assicurando </a:t>
            </a:r>
            <a:r>
              <a:rPr sz="1200" dirty="0">
                <a:latin typeface="Times New Roman"/>
                <a:cs typeface="Times New Roman"/>
              </a:rPr>
              <a:t>la sopravvivenza di un </a:t>
            </a:r>
            <a:r>
              <a:rPr sz="1200" spc="-5" dirty="0">
                <a:latin typeface="Times New Roman"/>
                <a:cs typeface="Times New Roman"/>
              </a:rPr>
              <a:t>numero maggiore </a:t>
            </a:r>
            <a:r>
              <a:rPr sz="1200" spc="5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(926.1) 83:5.3 </a:t>
            </a:r>
            <a:r>
              <a:rPr sz="1200" dirty="0">
                <a:latin typeface="Times New Roman"/>
                <a:cs typeface="Times New Roman"/>
              </a:rPr>
              <a:t>I matrimoni </a:t>
            </a:r>
            <a:r>
              <a:rPr sz="1200" spc="-5" dirty="0">
                <a:latin typeface="Times New Roman"/>
                <a:cs typeface="Times New Roman"/>
              </a:rPr>
              <a:t>collettivi cedettero gradualmente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passo alle pratiche emergenti della </a:t>
            </a:r>
            <a:r>
              <a:rPr sz="1200" dirty="0">
                <a:latin typeface="Times New Roman"/>
                <a:cs typeface="Times New Roman"/>
              </a:rPr>
              <a:t>poligamia — </a:t>
            </a:r>
            <a:r>
              <a:rPr sz="1200" spc="-5" dirty="0">
                <a:latin typeface="Times New Roman"/>
                <a:cs typeface="Times New Roman"/>
              </a:rPr>
              <a:t>poligenia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poliandria </a:t>
            </a:r>
            <a:r>
              <a:rPr sz="1200" dirty="0">
                <a:latin typeface="Times New Roman"/>
                <a:cs typeface="Times New Roman"/>
              </a:rPr>
              <a:t>—  tra le tribù più evolute.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poliandria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mai molto </a:t>
            </a:r>
            <a:r>
              <a:rPr sz="1200" spc="-5" dirty="0">
                <a:latin typeface="Times New Roman"/>
                <a:cs typeface="Times New Roman"/>
              </a:rPr>
              <a:t>estesa, essendo ordinariamente limitata alle regine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ricche; 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per lo più una questione di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per più </a:t>
            </a:r>
            <a:r>
              <a:rPr sz="1200" spc="-5" dirty="0">
                <a:latin typeface="Times New Roman"/>
                <a:cs typeface="Times New Roman"/>
              </a:rPr>
              <a:t>fratelli.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restrizioni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casta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economia obbligarono </a:t>
            </a:r>
            <a:r>
              <a:rPr sz="1200" dirty="0">
                <a:latin typeface="Times New Roman"/>
                <a:cs typeface="Times New Roman"/>
              </a:rPr>
              <a:t>talvolta  più uomini a </a:t>
            </a:r>
            <a:r>
              <a:rPr sz="1200" spc="-5" dirty="0">
                <a:latin typeface="Times New Roman"/>
                <a:cs typeface="Times New Roman"/>
              </a:rPr>
              <a:t>contendersi </a:t>
            </a:r>
            <a:r>
              <a:rPr sz="1200" dirty="0">
                <a:latin typeface="Times New Roman"/>
                <a:cs typeface="Times New Roman"/>
              </a:rPr>
              <a:t>una sola </a:t>
            </a:r>
            <a:r>
              <a:rPr sz="1200" spc="-5" dirty="0">
                <a:latin typeface="Times New Roman"/>
                <a:cs typeface="Times New Roman"/>
              </a:rPr>
              <a:t>moglie. </a:t>
            </a:r>
            <a:r>
              <a:rPr sz="1200" dirty="0">
                <a:latin typeface="Times New Roman"/>
                <a:cs typeface="Times New Roman"/>
              </a:rPr>
              <a:t>Anche allora la donna ne sposava soltanto uno; </a:t>
            </a:r>
            <a:r>
              <a:rPr sz="1200" spc="-5" dirty="0">
                <a:latin typeface="Times New Roman"/>
                <a:cs typeface="Times New Roman"/>
              </a:rPr>
              <a:t>gli altri erano vagamente tollerati </a:t>
            </a:r>
            <a:r>
              <a:rPr sz="1200" dirty="0">
                <a:latin typeface="Times New Roman"/>
                <a:cs typeface="Times New Roman"/>
              </a:rPr>
              <a:t>come  “zii” </a:t>
            </a:r>
            <a:r>
              <a:rPr sz="1200" spc="-5" dirty="0">
                <a:latin typeface="Times New Roman"/>
                <a:cs typeface="Times New Roman"/>
              </a:rPr>
              <a:t>della progenie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comune.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33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(926.2) 83:5.4 </a:t>
            </a:r>
            <a:r>
              <a:rPr sz="1200" spc="-5" dirty="0">
                <a:latin typeface="Times New Roman"/>
                <a:cs typeface="Times New Roman"/>
              </a:rPr>
              <a:t>L’usanza ebraica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esigeva che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sposasse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vedova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fratello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“alimentare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seme </a:t>
            </a:r>
            <a:r>
              <a:rPr sz="1200" dirty="0">
                <a:latin typeface="Times New Roman"/>
                <a:cs typeface="Times New Roman"/>
              </a:rPr>
              <a:t>per suo  </a:t>
            </a:r>
            <a:r>
              <a:rPr sz="1200" spc="-5" dirty="0">
                <a:latin typeface="Times New Roman"/>
                <a:cs typeface="Times New Roman"/>
              </a:rPr>
              <a:t>fratello”, era </a:t>
            </a:r>
            <a:r>
              <a:rPr sz="1200" dirty="0">
                <a:latin typeface="Times New Roman"/>
                <a:cs typeface="Times New Roman"/>
              </a:rPr>
              <a:t>l’usanza di più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antico. Questo </a:t>
            </a:r>
            <a:r>
              <a:rPr sz="1200" dirty="0">
                <a:latin typeface="Times New Roman"/>
                <a:cs typeface="Times New Roman"/>
              </a:rPr>
              <a:t>era un residuo del tempo in cui il matrimonio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questione di 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che un’associazione </a:t>
            </a:r>
            <a:r>
              <a:rPr sz="1200" dirty="0">
                <a:latin typeface="Times New Roman"/>
                <a:cs typeface="Times New Roman"/>
              </a:rPr>
              <a:t>individuale.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(926.3) 83:5.5 </a:t>
            </a:r>
            <a:r>
              <a:rPr sz="1200" spc="-5" dirty="0">
                <a:latin typeface="Times New Roman"/>
                <a:cs typeface="Times New Roman"/>
              </a:rPr>
              <a:t>L’istituzione della poligenia riconobbe,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epoche diverse, </a:t>
            </a:r>
            <a:r>
              <a:rPr sz="1200" dirty="0">
                <a:latin typeface="Times New Roman"/>
                <a:cs typeface="Times New Roman"/>
              </a:rPr>
              <a:t>quattro tipi di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mogli: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8159" cy="39039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(926.4) 83:5.6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mogli </a:t>
            </a:r>
            <a:r>
              <a:rPr sz="1200" dirty="0">
                <a:latin typeface="Times New Roman"/>
                <a:cs typeface="Times New Roman"/>
              </a:rPr>
              <a:t>rituali 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legali.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(926.5) 83:5.7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mogli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affetto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permesso.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(926.6) 83:5.8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concubine,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mogli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contrattuali.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(926.7) 83:5.9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mogli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schiave.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476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(926.8) 83:5.10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poligenia,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mogli </a:t>
            </a:r>
            <a:r>
              <a:rPr sz="1200" dirty="0">
                <a:latin typeface="Times New Roman"/>
                <a:cs typeface="Times New Roman"/>
              </a:rPr>
              <a:t>sono di </a:t>
            </a:r>
            <a:r>
              <a:rPr sz="1200" spc="-5" dirty="0">
                <a:latin typeface="Times New Roman"/>
                <a:cs typeface="Times New Roman"/>
              </a:rPr>
              <a:t>status uguale </a:t>
            </a:r>
            <a:r>
              <a:rPr sz="1200" dirty="0">
                <a:latin typeface="Times New Roman"/>
                <a:cs typeface="Times New Roman"/>
              </a:rPr>
              <a:t>e tutti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uguali, </a:t>
            </a:r>
            <a:r>
              <a:rPr sz="1200" dirty="0">
                <a:latin typeface="Times New Roman"/>
                <a:cs typeface="Times New Roman"/>
              </a:rPr>
              <a:t>è stata molto </a:t>
            </a:r>
            <a:r>
              <a:rPr sz="1200" spc="-5" dirty="0">
                <a:latin typeface="Times New Roman"/>
                <a:cs typeface="Times New Roman"/>
              </a:rPr>
              <a:t>rara. Di </a:t>
            </a:r>
            <a:r>
              <a:rPr sz="1200" dirty="0">
                <a:latin typeface="Times New Roman"/>
                <a:cs typeface="Times New Roman"/>
              </a:rPr>
              <a:t>solito, anche  </a:t>
            </a:r>
            <a:r>
              <a:rPr sz="1200" spc="-5" dirty="0">
                <a:latin typeface="Times New Roman"/>
                <a:cs typeface="Times New Roman"/>
              </a:rPr>
              <a:t>nei matrimoni plurimi,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era dominata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moglie principale,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compagna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legale. Essa </a:t>
            </a:r>
            <a:r>
              <a:rPr sz="1200" dirty="0">
                <a:latin typeface="Times New Roman"/>
                <a:cs typeface="Times New Roman"/>
              </a:rPr>
              <a:t>sola aveva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cerimonia matrimoniale </a:t>
            </a:r>
            <a:r>
              <a:rPr sz="1200" dirty="0">
                <a:latin typeface="Times New Roman"/>
                <a:cs typeface="Times New Roman"/>
              </a:rPr>
              <a:t>rituale, e solo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sposa acquistata </a:t>
            </a:r>
            <a:r>
              <a:rPr sz="1200" dirty="0">
                <a:latin typeface="Times New Roman"/>
                <a:cs typeface="Times New Roman"/>
              </a:rPr>
              <a:t>o con dote </a:t>
            </a:r>
            <a:r>
              <a:rPr sz="1200" spc="-5" dirty="0">
                <a:latin typeface="Times New Roman"/>
                <a:cs typeface="Times New Roman"/>
              </a:rPr>
              <a:t>potevano </a:t>
            </a:r>
            <a:r>
              <a:rPr sz="1200" dirty="0">
                <a:latin typeface="Times New Roman"/>
                <a:cs typeface="Times New Roman"/>
              </a:rPr>
              <a:t>ereditare, a meno di un </a:t>
            </a:r>
            <a:r>
              <a:rPr sz="1200" spc="-5" dirty="0">
                <a:latin typeface="Times New Roman"/>
                <a:cs typeface="Times New Roman"/>
              </a:rPr>
              <a:t>accordo  particolare con questa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moglie.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2953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(926.9) 83:5.11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legale non </a:t>
            </a:r>
            <a:r>
              <a:rPr sz="1200" spc="-5" dirty="0">
                <a:latin typeface="Times New Roman"/>
                <a:cs typeface="Times New Roman"/>
              </a:rPr>
              <a:t>era necessariamente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amata; </a:t>
            </a:r>
            <a:r>
              <a:rPr sz="1200" dirty="0">
                <a:latin typeface="Times New Roman"/>
                <a:cs typeface="Times New Roman"/>
              </a:rPr>
              <a:t>nei tempi primitivi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norma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era.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 amata, </a:t>
            </a:r>
            <a:r>
              <a:rPr sz="1200" dirty="0">
                <a:latin typeface="Times New Roman"/>
                <a:cs typeface="Times New Roman"/>
              </a:rPr>
              <a:t>o amorosa, non apparve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considerevolmente </a:t>
            </a:r>
            <a:r>
              <a:rPr sz="1200" spc="-5" dirty="0">
                <a:latin typeface="Times New Roman"/>
                <a:cs typeface="Times New Roman"/>
              </a:rPr>
              <a:t>evolute, </a:t>
            </a:r>
            <a:r>
              <a:rPr sz="1200" dirty="0">
                <a:latin typeface="Times New Roman"/>
                <a:cs typeface="Times New Roman"/>
              </a:rPr>
              <a:t>più particolarmente dopo la mescolanza 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evoluzionarie con </a:t>
            </a:r>
            <a:r>
              <a:rPr sz="1200" dirty="0">
                <a:latin typeface="Times New Roman"/>
                <a:cs typeface="Times New Roman"/>
              </a:rPr>
              <a:t>i Noditi e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Adamiti.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(926.10) 83:5.12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tabù — </a:t>
            </a:r>
            <a:r>
              <a:rPr sz="1200" spc="-5" dirty="0">
                <a:latin typeface="Times New Roman"/>
                <a:cs typeface="Times New Roman"/>
              </a:rPr>
              <a:t>l’unica moglie </a:t>
            </a:r>
            <a:r>
              <a:rPr sz="1200" dirty="0">
                <a:latin typeface="Times New Roman"/>
                <a:cs typeface="Times New Roman"/>
              </a:rPr>
              <a:t>di status </a:t>
            </a:r>
            <a:r>
              <a:rPr sz="1200" spc="-5" dirty="0">
                <a:latin typeface="Times New Roman"/>
                <a:cs typeface="Times New Roman"/>
              </a:rPr>
              <a:t>legale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creò </a:t>
            </a:r>
            <a:r>
              <a:rPr sz="1200" dirty="0">
                <a:latin typeface="Times New Roman"/>
                <a:cs typeface="Times New Roman"/>
              </a:rPr>
              <a:t>i costumi di </a:t>
            </a:r>
            <a:r>
              <a:rPr sz="1200" spc="-5" dirty="0">
                <a:latin typeface="Times New Roman"/>
                <a:cs typeface="Times New Roman"/>
              </a:rPr>
              <a:t>concubinaggio.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questi costumi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uomo  </a:t>
            </a:r>
            <a:r>
              <a:rPr sz="1200" dirty="0">
                <a:latin typeface="Times New Roman"/>
                <a:cs typeface="Times New Roman"/>
              </a:rPr>
              <a:t>poteva avere soltanto una </a:t>
            </a:r>
            <a:r>
              <a:rPr sz="1200" spc="-5" dirty="0">
                <a:latin typeface="Times New Roman"/>
                <a:cs typeface="Times New Roman"/>
              </a:rPr>
              <a:t>moglie, </a:t>
            </a:r>
            <a:r>
              <a:rPr sz="1200" dirty="0">
                <a:latin typeface="Times New Roman"/>
                <a:cs typeface="Times New Roman"/>
              </a:rPr>
              <a:t>ma poteva mantenere </a:t>
            </a:r>
            <a:r>
              <a:rPr sz="1200" spc="-5" dirty="0">
                <a:latin typeface="Times New Roman"/>
                <a:cs typeface="Times New Roman"/>
              </a:rPr>
              <a:t>relazioni sessuali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qualsiasi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concubine.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concubinaggio fu il  </a:t>
            </a:r>
            <a:r>
              <a:rPr sz="1200" spc="-5" dirty="0">
                <a:latin typeface="Times New Roman"/>
                <a:cs typeface="Times New Roman"/>
              </a:rPr>
              <a:t>primo passo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monogamia,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mossa per staccarsi dalla </a:t>
            </a:r>
            <a:r>
              <a:rPr sz="1200" dirty="0">
                <a:latin typeface="Times New Roman"/>
                <a:cs typeface="Times New Roman"/>
              </a:rPr>
              <a:t>libera </a:t>
            </a:r>
            <a:r>
              <a:rPr sz="1200" spc="-5" dirty="0">
                <a:latin typeface="Times New Roman"/>
                <a:cs typeface="Times New Roman"/>
              </a:rPr>
              <a:t>poligenia.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concubine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Ebrei, dei Romani e </a:t>
            </a:r>
            <a:r>
              <a:rPr sz="1200" spc="10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Cinesi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frequentemente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ancelle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moglie. Più tardi, come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Ebrei, la </a:t>
            </a:r>
            <a:r>
              <a:rPr sz="1200" spc="-5" dirty="0">
                <a:latin typeface="Times New Roman"/>
                <a:cs typeface="Times New Roman"/>
              </a:rPr>
              <a:t>moglie legale fu considerata </a:t>
            </a:r>
            <a:r>
              <a:rPr sz="1200" dirty="0">
                <a:latin typeface="Times New Roman"/>
                <a:cs typeface="Times New Roman"/>
              </a:rPr>
              <a:t>come la 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figli generati dal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marito.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80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4139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(926.11) 83:5.13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tabù </a:t>
            </a:r>
            <a:r>
              <a:rPr sz="1200" spc="-5" dirty="0">
                <a:latin typeface="Times New Roman"/>
                <a:cs typeface="Times New Roman"/>
              </a:rPr>
              <a:t>sui rapporti sessuali </a:t>
            </a:r>
            <a:r>
              <a:rPr sz="1200" dirty="0">
                <a:latin typeface="Times New Roman"/>
                <a:cs typeface="Times New Roman"/>
              </a:rPr>
              <a:t>con una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incinta o che </a:t>
            </a:r>
            <a:r>
              <a:rPr sz="1200" spc="-5" dirty="0">
                <a:latin typeface="Times New Roman"/>
                <a:cs typeface="Times New Roman"/>
              </a:rPr>
              <a:t>allattava </a:t>
            </a:r>
            <a:r>
              <a:rPr sz="1200" dirty="0">
                <a:latin typeface="Times New Roman"/>
                <a:cs typeface="Times New Roman"/>
              </a:rPr>
              <a:t>contribuirono moltissimo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incoraggiare la  </a:t>
            </a:r>
            <a:r>
              <a:rPr sz="1200" spc="-5" dirty="0">
                <a:latin typeface="Times New Roman"/>
                <a:cs typeface="Times New Roman"/>
              </a:rPr>
              <a:t>poligenia.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primitive </a:t>
            </a:r>
            <a:r>
              <a:rPr sz="1200" spc="-5" dirty="0">
                <a:latin typeface="Times New Roman"/>
                <a:cs typeface="Times New Roman"/>
              </a:rPr>
              <a:t>invecchiavano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delle frequenti maternità </a:t>
            </a:r>
            <a:r>
              <a:rPr sz="1200" dirty="0">
                <a:latin typeface="Times New Roman"/>
                <a:cs typeface="Times New Roman"/>
              </a:rPr>
              <a:t>unite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duro </a:t>
            </a:r>
            <a:r>
              <a:rPr sz="1200" spc="-5" dirty="0">
                <a:latin typeface="Times New Roman"/>
                <a:cs typeface="Times New Roman"/>
              </a:rPr>
              <a:t>lavoro. (Queste </a:t>
            </a:r>
            <a:r>
              <a:rPr sz="1200" spc="5" dirty="0">
                <a:latin typeface="Times New Roman"/>
                <a:cs typeface="Times New Roman"/>
              </a:rPr>
              <a:t>mogli  </a:t>
            </a:r>
            <a:r>
              <a:rPr sz="1200" spc="-5" dirty="0">
                <a:latin typeface="Times New Roman"/>
                <a:cs typeface="Times New Roman"/>
              </a:rPr>
              <a:t>sovraccaricate d’oneri riuscivano </a:t>
            </a:r>
            <a:r>
              <a:rPr sz="1200" dirty="0">
                <a:latin typeface="Times New Roman"/>
                <a:cs typeface="Times New Roman"/>
              </a:rPr>
              <a:t>a mantenersi in vita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in virtù del </a:t>
            </a:r>
            <a:r>
              <a:rPr sz="1200" spc="-5" dirty="0">
                <a:latin typeface="Times New Roman"/>
                <a:cs typeface="Times New Roman"/>
              </a:rPr>
              <a:t>fatto che erano </a:t>
            </a:r>
            <a:r>
              <a:rPr sz="1200" dirty="0">
                <a:latin typeface="Times New Roman"/>
                <a:cs typeface="Times New Roman"/>
              </a:rPr>
              <a:t>poste in </a:t>
            </a:r>
            <a:r>
              <a:rPr sz="1200" spc="-5" dirty="0">
                <a:latin typeface="Times New Roman"/>
                <a:cs typeface="Times New Roman"/>
              </a:rPr>
              <a:t>isolamento </a:t>
            </a:r>
            <a:r>
              <a:rPr sz="1200" dirty="0">
                <a:latin typeface="Times New Roman"/>
                <a:cs typeface="Times New Roman"/>
              </a:rPr>
              <a:t>una settimana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mese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incinte.)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moglie spesso si stancava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procreare 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chiedeva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marito di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5" dirty="0">
                <a:latin typeface="Times New Roman"/>
                <a:cs typeface="Times New Roman"/>
              </a:rPr>
              <a:t>seconda 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aiutarla sia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generare figli che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lavori domestici. Queste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mogli </a:t>
            </a:r>
            <a:r>
              <a:rPr sz="1200" dirty="0">
                <a:latin typeface="Times New Roman"/>
                <a:cs typeface="Times New Roman"/>
              </a:rPr>
              <a:t>erano quindi accolte di  solito con </a:t>
            </a:r>
            <a:r>
              <a:rPr sz="1200" spc="-5" dirty="0">
                <a:latin typeface="Times New Roman"/>
                <a:cs typeface="Times New Roman"/>
              </a:rPr>
              <a:t>gioia dalle </a:t>
            </a:r>
            <a:r>
              <a:rPr sz="1200" dirty="0">
                <a:latin typeface="Times New Roman"/>
                <a:cs typeface="Times New Roman"/>
              </a:rPr>
              <a:t>spose più </a:t>
            </a:r>
            <a:r>
              <a:rPr sz="1200" spc="-5" dirty="0">
                <a:latin typeface="Times New Roman"/>
                <a:cs typeface="Times New Roman"/>
              </a:rPr>
              <a:t>anziane;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esisteva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che assomigliasse alla gelosia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sessuale.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371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(926.12) 83:5.14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mogli era </a:t>
            </a:r>
            <a:r>
              <a:rPr sz="1200" dirty="0">
                <a:latin typeface="Times New Roman"/>
                <a:cs typeface="Times New Roman"/>
              </a:rPr>
              <a:t>limitato </a:t>
            </a:r>
            <a:r>
              <a:rPr sz="1200" spc="-5" dirty="0">
                <a:latin typeface="Times New Roman"/>
                <a:cs typeface="Times New Roman"/>
              </a:rPr>
              <a:t>solo dalla capacità dell’uomo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mantenerle.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ricchi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capaci volevano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e poiché la </a:t>
            </a:r>
            <a:r>
              <a:rPr sz="1200" spc="-5" dirty="0">
                <a:latin typeface="Times New Roman"/>
                <a:cs typeface="Times New Roman"/>
              </a:rPr>
              <a:t>mortalità infantile era </a:t>
            </a:r>
            <a:r>
              <a:rPr sz="1200" dirty="0">
                <a:latin typeface="Times New Roman"/>
                <a:cs typeface="Times New Roman"/>
              </a:rPr>
              <a:t>molto alta,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necessario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mogli per reclutare </a:t>
            </a:r>
            <a:r>
              <a:rPr sz="1200" dirty="0">
                <a:latin typeface="Times New Roman"/>
                <a:cs typeface="Times New Roman"/>
              </a:rPr>
              <a:t>una grande  </a:t>
            </a:r>
            <a:r>
              <a:rPr sz="1200" spc="-5" dirty="0">
                <a:latin typeface="Times New Roman"/>
                <a:cs typeface="Times New Roman"/>
              </a:rPr>
              <a:t>famiglia. </a:t>
            </a:r>
            <a:r>
              <a:rPr sz="1200" dirty="0">
                <a:latin typeface="Times New Roman"/>
                <a:cs typeface="Times New Roman"/>
              </a:rPr>
              <a:t>Molte di </a:t>
            </a:r>
            <a:r>
              <a:rPr sz="1200" spc="-5" dirty="0">
                <a:latin typeface="Times New Roman"/>
                <a:cs typeface="Times New Roman"/>
              </a:rPr>
              <a:t>queste mogli </a:t>
            </a:r>
            <a:r>
              <a:rPr sz="1200" dirty="0">
                <a:latin typeface="Times New Roman"/>
                <a:cs typeface="Times New Roman"/>
              </a:rPr>
              <a:t>plurime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semplici </a:t>
            </a:r>
            <a:r>
              <a:rPr sz="1200" spc="-5" dirty="0">
                <a:latin typeface="Times New Roman"/>
                <a:cs typeface="Times New Roman"/>
              </a:rPr>
              <a:t>operaie, mogli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schiave.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(927.1) 83:5.15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usanze umane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evolvono, ma molto </a:t>
            </a:r>
            <a:r>
              <a:rPr sz="1200" spc="-5" dirty="0">
                <a:latin typeface="Times New Roman"/>
                <a:cs typeface="Times New Roman"/>
              </a:rPr>
              <a:t>lentamente.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harem </a:t>
            </a:r>
            <a:r>
              <a:rPr sz="1200" dirty="0">
                <a:latin typeface="Times New Roman"/>
                <a:cs typeface="Times New Roman"/>
              </a:rPr>
              <a:t>era di formare un </a:t>
            </a:r>
            <a:r>
              <a:rPr sz="1200" spc="-5" dirty="0">
                <a:latin typeface="Times New Roman"/>
                <a:cs typeface="Times New Roman"/>
              </a:rPr>
              <a:t>gruppo forte </a:t>
            </a:r>
            <a:r>
              <a:rPr sz="1200" dirty="0">
                <a:latin typeface="Times New Roman"/>
                <a:cs typeface="Times New Roman"/>
              </a:rPr>
              <a:t>e numeroso di  </a:t>
            </a:r>
            <a:r>
              <a:rPr sz="1200" spc="-5" dirty="0">
                <a:latin typeface="Times New Roman"/>
                <a:cs typeface="Times New Roman"/>
              </a:rPr>
              <a:t>parenti dello stesso </a:t>
            </a:r>
            <a:r>
              <a:rPr sz="1200" dirty="0">
                <a:latin typeface="Times New Roman"/>
                <a:cs typeface="Times New Roman"/>
              </a:rPr>
              <a:t>sangue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sostegno del </a:t>
            </a:r>
            <a:r>
              <a:rPr sz="1200" dirty="0">
                <a:latin typeface="Times New Roman"/>
                <a:cs typeface="Times New Roman"/>
              </a:rPr>
              <a:t>trono. </a:t>
            </a:r>
            <a:r>
              <a:rPr sz="1200" spc="-5" dirty="0">
                <a:latin typeface="Times New Roman"/>
                <a:cs typeface="Times New Roman"/>
              </a:rPr>
              <a:t>Un certo capo </a:t>
            </a:r>
            <a:r>
              <a:rPr sz="1200" dirty="0">
                <a:latin typeface="Times New Roman"/>
                <a:cs typeface="Times New Roman"/>
              </a:rPr>
              <a:t>fu un tempo convinto che non doveva tenere un </a:t>
            </a:r>
            <a:r>
              <a:rPr sz="1200" spc="-5" dirty="0">
                <a:latin typeface="Times New Roman"/>
                <a:cs typeface="Times New Roman"/>
              </a:rPr>
              <a:t>harem,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doveva </a:t>
            </a:r>
            <a:r>
              <a:rPr sz="1200" dirty="0">
                <a:latin typeface="Times New Roman"/>
                <a:cs typeface="Times New Roman"/>
              </a:rPr>
              <a:t>accontentarsi di una sola </a:t>
            </a:r>
            <a:r>
              <a:rPr sz="1200" spc="-5" dirty="0">
                <a:latin typeface="Times New Roman"/>
                <a:cs typeface="Times New Roman"/>
              </a:rPr>
              <a:t>moglie; </a:t>
            </a:r>
            <a:r>
              <a:rPr sz="1200" dirty="0">
                <a:latin typeface="Times New Roman"/>
                <a:cs typeface="Times New Roman"/>
              </a:rPr>
              <a:t>così egli </a:t>
            </a:r>
            <a:r>
              <a:rPr sz="1200" spc="-5" dirty="0">
                <a:latin typeface="Times New Roman"/>
                <a:cs typeface="Times New Roman"/>
              </a:rPr>
              <a:t>sciolse </a:t>
            </a:r>
            <a:r>
              <a:rPr sz="1200" dirty="0">
                <a:latin typeface="Times New Roman"/>
                <a:cs typeface="Times New Roman"/>
              </a:rPr>
              <a:t>subito il </a:t>
            </a:r>
            <a:r>
              <a:rPr sz="1200" spc="-5" dirty="0">
                <a:latin typeface="Times New Roman"/>
                <a:cs typeface="Times New Roman"/>
              </a:rPr>
              <a:t>suo harem.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mogli malcontente ritornarono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famiglie, 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parenti offesi si precipitarono </a:t>
            </a:r>
            <a:r>
              <a:rPr sz="1200" dirty="0">
                <a:latin typeface="Times New Roman"/>
                <a:cs typeface="Times New Roman"/>
              </a:rPr>
              <a:t>in collera sul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uccisero </a:t>
            </a:r>
            <a:r>
              <a:rPr sz="1200" dirty="0">
                <a:latin typeface="Times New Roman"/>
                <a:cs typeface="Times New Roman"/>
              </a:rPr>
              <a:t>seduta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vera monogamia — il matrimonio di</a:t>
            </a:r>
            <a:r>
              <a:rPr sz="1600" b="1" spc="5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coppia</a:t>
            </a:r>
            <a:endParaRPr sz="1600">
              <a:latin typeface="Times New Roman"/>
              <a:cs typeface="Times New Roman"/>
            </a:endParaRPr>
          </a:p>
          <a:p>
            <a:pPr marL="76200" marR="147955">
              <a:lnSpc>
                <a:spcPct val="955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(927.2) 83:6.1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monogamia è un monopolio;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buona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raggiungono questo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desiderabile, </a:t>
            </a:r>
            <a:r>
              <a:rPr sz="1200" dirty="0">
                <a:latin typeface="Times New Roman"/>
                <a:cs typeface="Times New Roman"/>
              </a:rPr>
              <a:t>ma tende a produrre  una </a:t>
            </a:r>
            <a:r>
              <a:rPr sz="1200" spc="-5" dirty="0">
                <a:latin typeface="Times New Roman"/>
                <a:cs typeface="Times New Roman"/>
              </a:rPr>
              <a:t>privazione biologica per coloro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così fortunati.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indipendentemente dai suoi effetti </a:t>
            </a:r>
            <a:r>
              <a:rPr sz="1200" dirty="0">
                <a:latin typeface="Times New Roman"/>
                <a:cs typeface="Times New Roman"/>
              </a:rPr>
              <a:t>sull’individuo, la  </a:t>
            </a:r>
            <a:r>
              <a:rPr sz="1200" spc="-5" dirty="0">
                <a:latin typeface="Times New Roman"/>
                <a:cs typeface="Times New Roman"/>
              </a:rPr>
              <a:t>monogamia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decisamente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formula migliore </a:t>
            </a:r>
            <a:r>
              <a:rPr sz="1200" dirty="0">
                <a:latin typeface="Times New Roman"/>
                <a:cs typeface="Times New Roman"/>
              </a:rPr>
              <a:t>per 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72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55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(927.3) 83:6.2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monogamia più primitiva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-5" dirty="0">
                <a:latin typeface="Times New Roman"/>
                <a:cs typeface="Times New Roman"/>
              </a:rPr>
              <a:t>alla forza delle circostanze, alla povertà.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monogamia è </a:t>
            </a:r>
            <a:r>
              <a:rPr sz="1200" spc="-5" dirty="0">
                <a:latin typeface="Times New Roman"/>
                <a:cs typeface="Times New Roman"/>
              </a:rPr>
              <a:t>culturale </a:t>
            </a:r>
            <a:r>
              <a:rPr sz="1200" dirty="0">
                <a:latin typeface="Times New Roman"/>
                <a:cs typeface="Times New Roman"/>
              </a:rPr>
              <a:t>e sociale,  </a:t>
            </a:r>
            <a:r>
              <a:rPr sz="1200" spc="-5" dirty="0">
                <a:latin typeface="Times New Roman"/>
                <a:cs typeface="Times New Roman"/>
              </a:rPr>
              <a:t>artificiale ed innaturale, innaturale </a:t>
            </a:r>
            <a:r>
              <a:rPr sz="1200" dirty="0">
                <a:latin typeface="Times New Roman"/>
                <a:cs typeface="Times New Roman"/>
              </a:rPr>
              <a:t>cioè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evoluzionario.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era del </a:t>
            </a:r>
            <a:r>
              <a:rPr sz="1200" dirty="0">
                <a:latin typeface="Times New Roman"/>
                <a:cs typeface="Times New Roman"/>
              </a:rPr>
              <a:t>tutto naturale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Noditi e </a:t>
            </a:r>
            <a:r>
              <a:rPr sz="1200" spc="-5" dirty="0">
                <a:latin typeface="Times New Roman"/>
                <a:cs typeface="Times New Roman"/>
              </a:rPr>
              <a:t>gli Adamiti </a:t>
            </a:r>
            <a:r>
              <a:rPr sz="1200" dirty="0">
                <a:latin typeface="Times New Roman"/>
                <a:cs typeface="Times New Roman"/>
              </a:rPr>
              <a:t>più puri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 stata di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valore </a:t>
            </a:r>
            <a:r>
              <a:rPr sz="1200" spc="-5" dirty="0">
                <a:latin typeface="Times New Roman"/>
                <a:cs typeface="Times New Roman"/>
              </a:rPr>
              <a:t>culturale per </a:t>
            </a:r>
            <a:r>
              <a:rPr sz="1200" dirty="0">
                <a:latin typeface="Times New Roman"/>
                <a:cs typeface="Times New Roman"/>
              </a:rPr>
              <a:t>tutte le razze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03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(927.4) 83:6.3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caldee riconoscevano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il diritto </a:t>
            </a:r>
            <a:r>
              <a:rPr sz="1200" spc="-5" dirty="0">
                <a:latin typeface="Times New Roman"/>
                <a:cs typeface="Times New Roman"/>
              </a:rPr>
              <a:t>d’imporre al suo sposo l’impegno prematrimoniale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prendere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moglie o una </a:t>
            </a:r>
            <a:r>
              <a:rPr sz="1200" spc="-5" dirty="0">
                <a:latin typeface="Times New Roman"/>
                <a:cs typeface="Times New Roman"/>
              </a:rPr>
              <a:t>concubina; sia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che i Romani </a:t>
            </a:r>
            <a:r>
              <a:rPr sz="1200" spc="-5" dirty="0">
                <a:latin typeface="Times New Roman"/>
                <a:cs typeface="Times New Roman"/>
              </a:rPr>
              <a:t>favorirono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monogamo.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degli antenati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sempre incoraggiato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monogamia, come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fatto l’errore cristiano </a:t>
            </a:r>
            <a:r>
              <a:rPr sz="1200" dirty="0">
                <a:latin typeface="Times New Roman"/>
                <a:cs typeface="Times New Roman"/>
              </a:rPr>
              <a:t>di considerare 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sacramento. Anche </a:t>
            </a:r>
            <a:r>
              <a:rPr sz="1200" dirty="0">
                <a:latin typeface="Times New Roman"/>
                <a:cs typeface="Times New Roman"/>
              </a:rPr>
              <a:t>l’elevazione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livello di vita ha </a:t>
            </a:r>
            <a:r>
              <a:rPr sz="1200" spc="-5" dirty="0">
                <a:latin typeface="Times New Roman"/>
                <a:cs typeface="Times New Roman"/>
              </a:rPr>
              <a:t>costantemente militato </a:t>
            </a:r>
            <a:r>
              <a:rPr sz="1200" dirty="0">
                <a:latin typeface="Times New Roman"/>
                <a:cs typeface="Times New Roman"/>
              </a:rPr>
              <a:t>contro la </a:t>
            </a:r>
            <a:r>
              <a:rPr sz="1200" spc="-5" dirty="0">
                <a:latin typeface="Times New Roman"/>
                <a:cs typeface="Times New Roman"/>
              </a:rPr>
              <a:t>pluralità delle mogli. Al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della venuta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su </a:t>
            </a:r>
            <a:r>
              <a:rPr sz="1200" dirty="0">
                <a:latin typeface="Times New Roman"/>
                <a:cs typeface="Times New Roman"/>
              </a:rPr>
              <a:t>Urantia tutto il  mondo </a:t>
            </a:r>
            <a:r>
              <a:rPr sz="1200" spc="-5" dirty="0">
                <a:latin typeface="Times New Roman"/>
                <a:cs typeface="Times New Roman"/>
              </a:rPr>
              <a:t>civilizzato aveva praticamente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monogamia teorica.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monogamia </a:t>
            </a:r>
            <a:r>
              <a:rPr sz="1200" dirty="0">
                <a:latin typeface="Times New Roman"/>
                <a:cs typeface="Times New Roman"/>
              </a:rPr>
              <a:t>passiva non significava  </a:t>
            </a:r>
            <a:r>
              <a:rPr sz="1200" spc="-5" dirty="0">
                <a:latin typeface="Times New Roman"/>
                <a:cs typeface="Times New Roman"/>
              </a:rPr>
              <a:t>che l’umanità si fosse abituata alla pratica </a:t>
            </a:r>
            <a:r>
              <a:rPr sz="1200" dirty="0">
                <a:latin typeface="Times New Roman"/>
                <a:cs typeface="Times New Roman"/>
              </a:rPr>
              <a:t>di un vero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coppia.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31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(927.5) 83:6.4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perseguendo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meta monogamica del matrimonio ideale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coppia, che </a:t>
            </a:r>
            <a:r>
              <a:rPr sz="1200" dirty="0">
                <a:latin typeface="Times New Roman"/>
                <a:cs typeface="Times New Roman"/>
              </a:rPr>
              <a:t>è dopotutto un po’ </a:t>
            </a:r>
            <a:r>
              <a:rPr sz="1200" spc="-5" dirty="0">
                <a:latin typeface="Times New Roman"/>
                <a:cs typeface="Times New Roman"/>
              </a:rPr>
              <a:t>un’associazione sessuale  monopolistica,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deve trascurare </a:t>
            </a:r>
            <a:r>
              <a:rPr sz="1200" dirty="0">
                <a:latin typeface="Times New Roman"/>
                <a:cs typeface="Times New Roman"/>
              </a:rPr>
              <a:t>la situazione poco invidiabile di </a:t>
            </a:r>
            <a:r>
              <a:rPr sz="1200" spc="-5" dirty="0">
                <a:latin typeface="Times New Roman"/>
                <a:cs typeface="Times New Roman"/>
              </a:rPr>
              <a:t>quegli </a:t>
            </a:r>
            <a:r>
              <a:rPr sz="1200" dirty="0">
                <a:latin typeface="Times New Roman"/>
                <a:cs typeface="Times New Roman"/>
              </a:rPr>
              <a:t>uomini e donne </a:t>
            </a:r>
            <a:r>
              <a:rPr sz="1200" spc="-5" dirty="0">
                <a:latin typeface="Times New Roman"/>
                <a:cs typeface="Times New Roman"/>
              </a:rPr>
              <a:t>sfortunati </a:t>
            </a:r>
            <a:r>
              <a:rPr sz="1200" dirty="0">
                <a:latin typeface="Times New Roman"/>
                <a:cs typeface="Times New Roman"/>
              </a:rPr>
              <a:t>che non riescono a 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un posto in questo nuovo e </a:t>
            </a:r>
            <a:r>
              <a:rPr sz="1200" spc="-5" dirty="0">
                <a:latin typeface="Times New Roman"/>
                <a:cs typeface="Times New Roman"/>
              </a:rPr>
              <a:t>migliorato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sociale, anche </a:t>
            </a:r>
            <a:r>
              <a:rPr sz="1200" dirty="0">
                <a:latin typeface="Times New Roman"/>
                <a:cs typeface="Times New Roman"/>
              </a:rPr>
              <a:t>se hanno </a:t>
            </a:r>
            <a:r>
              <a:rPr sz="1200" spc="-5" dirty="0">
                <a:latin typeface="Times New Roman"/>
                <a:cs typeface="Times New Roman"/>
              </a:rPr>
              <a:t>fatto del loro meglio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cooperare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esigenze  e </a:t>
            </a:r>
            <a:r>
              <a:rPr sz="1200" spc="-5" dirty="0">
                <a:latin typeface="Times New Roman"/>
                <a:cs typeface="Times New Roman"/>
              </a:rPr>
              <a:t>per conformarvisi.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riuscire </a:t>
            </a:r>
            <a:r>
              <a:rPr sz="1200" dirty="0">
                <a:latin typeface="Times New Roman"/>
                <a:cs typeface="Times New Roman"/>
              </a:rPr>
              <a:t>a trovare un coniuge nel </a:t>
            </a:r>
            <a:r>
              <a:rPr sz="1200" spc="-5" dirty="0">
                <a:latin typeface="Times New Roman"/>
                <a:cs typeface="Times New Roman"/>
              </a:rPr>
              <a:t>quadro </a:t>
            </a:r>
            <a:r>
              <a:rPr sz="1200" dirty="0">
                <a:latin typeface="Times New Roman"/>
                <a:cs typeface="Times New Roman"/>
              </a:rPr>
              <a:t>sociale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competizione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dovuto alle  </a:t>
            </a:r>
            <a:r>
              <a:rPr sz="1200" spc="-5" dirty="0">
                <a:latin typeface="Times New Roman"/>
                <a:cs typeface="Times New Roman"/>
              </a:rPr>
              <a:t>insormontabili difficoltà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restrizioni </a:t>
            </a:r>
            <a:r>
              <a:rPr sz="1200" dirty="0">
                <a:latin typeface="Times New Roman"/>
                <a:cs typeface="Times New Roman"/>
              </a:rPr>
              <a:t>imposte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costumi </a:t>
            </a:r>
            <a:r>
              <a:rPr sz="1200" spc="-5" dirty="0">
                <a:latin typeface="Times New Roman"/>
                <a:cs typeface="Times New Roman"/>
              </a:rPr>
              <a:t>correnti.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la monogamia è </a:t>
            </a:r>
            <a:r>
              <a:rPr sz="1200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per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ne  </a:t>
            </a:r>
            <a:r>
              <a:rPr sz="1200" spc="-5" dirty="0">
                <a:latin typeface="Times New Roman"/>
                <a:cs typeface="Times New Roman"/>
              </a:rPr>
              <a:t>godono,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provoca </a:t>
            </a:r>
            <a:r>
              <a:rPr sz="1200" dirty="0">
                <a:latin typeface="Times New Roman"/>
                <a:cs typeface="Times New Roman"/>
              </a:rPr>
              <a:t>inevitabilmente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privazioni 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sono lasciati fuori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freddo dell’esistenza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solitaria.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93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(927.6) 83:6.5 </a:t>
            </a:r>
            <a:r>
              <a:rPr sz="1200" spc="-5" dirty="0">
                <a:latin typeface="Times New Roman"/>
                <a:cs typeface="Times New Roman"/>
              </a:rPr>
              <a:t>Una minoranza sfortunata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soffrire </a:t>
            </a:r>
            <a:r>
              <a:rPr sz="1200" dirty="0">
                <a:latin typeface="Times New Roman"/>
                <a:cs typeface="Times New Roman"/>
              </a:rPr>
              <a:t>perché la </a:t>
            </a:r>
            <a:r>
              <a:rPr sz="1200" spc="-5" dirty="0">
                <a:latin typeface="Times New Roman"/>
                <a:cs typeface="Times New Roman"/>
              </a:rPr>
              <a:t>maggioranza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sotto i </a:t>
            </a:r>
            <a:r>
              <a:rPr sz="1200" spc="-5" dirty="0">
                <a:latin typeface="Times New Roman"/>
                <a:cs typeface="Times New Roman"/>
              </a:rPr>
              <a:t>costumi </a:t>
            </a:r>
            <a:r>
              <a:rPr sz="1200" dirty="0">
                <a:latin typeface="Times New Roman"/>
                <a:cs typeface="Times New Roman"/>
              </a:rPr>
              <a:t>in sviluppo  </a:t>
            </a:r>
            <a:r>
              <a:rPr sz="1200" spc="-5" dirty="0">
                <a:latin typeface="Times New Roman"/>
                <a:cs typeface="Times New Roman"/>
              </a:rPr>
              <a:t>della società </a:t>
            </a:r>
            <a:r>
              <a:rPr sz="1200" dirty="0">
                <a:latin typeface="Times New Roman"/>
                <a:cs typeface="Times New Roman"/>
              </a:rPr>
              <a:t>in evoluzione.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maggioranza </a:t>
            </a:r>
            <a:r>
              <a:rPr sz="1200" dirty="0">
                <a:latin typeface="Times New Roman"/>
                <a:cs typeface="Times New Roman"/>
              </a:rPr>
              <a:t>favorita </a:t>
            </a:r>
            <a:r>
              <a:rPr sz="1200" spc="-5" dirty="0">
                <a:latin typeface="Times New Roman"/>
                <a:cs typeface="Times New Roman"/>
              </a:rPr>
              <a:t>dovrebbe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guardare con </a:t>
            </a:r>
            <a:r>
              <a:rPr sz="1200" dirty="0">
                <a:latin typeface="Times New Roman"/>
                <a:cs typeface="Times New Roman"/>
              </a:rPr>
              <a:t>bontà e </a:t>
            </a:r>
            <a:r>
              <a:rPr sz="1200" spc="-5" dirty="0">
                <a:latin typeface="Times New Roman"/>
                <a:cs typeface="Times New Roman"/>
              </a:rPr>
              <a:t>considerazione </a:t>
            </a:r>
            <a:r>
              <a:rPr sz="1200" dirty="0">
                <a:latin typeface="Times New Roman"/>
                <a:cs typeface="Times New Roman"/>
              </a:rPr>
              <a:t>i suoi simili </a:t>
            </a:r>
            <a:r>
              <a:rPr sz="1200" spc="-5" dirty="0">
                <a:latin typeface="Times New Roman"/>
                <a:cs typeface="Times New Roman"/>
              </a:rPr>
              <a:t>meno  fortunati </a:t>
            </a:r>
            <a:r>
              <a:rPr sz="1200" dirty="0">
                <a:latin typeface="Times New Roman"/>
                <a:cs typeface="Times New Roman"/>
              </a:rPr>
              <a:t>che devono pagare il prezzo di non </a:t>
            </a:r>
            <a:r>
              <a:rPr sz="1200" spc="-5" dirty="0">
                <a:latin typeface="Times New Roman"/>
                <a:cs typeface="Times New Roman"/>
              </a:rPr>
              <a:t>essere riusciti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membri di </a:t>
            </a:r>
            <a:r>
              <a:rPr sz="1200" spc="-5" dirty="0">
                <a:latin typeface="Times New Roman"/>
                <a:cs typeface="Times New Roman"/>
              </a:rPr>
              <a:t>queste associazioni sessuali ideali che </a:t>
            </a:r>
            <a:r>
              <a:rPr sz="1200" dirty="0">
                <a:latin typeface="Times New Roman"/>
                <a:cs typeface="Times New Roman"/>
              </a:rPr>
              <a:t>consentono  di </a:t>
            </a:r>
            <a:r>
              <a:rPr sz="1200" spc="-5" dirty="0">
                <a:latin typeface="Times New Roman"/>
                <a:cs typeface="Times New Roman"/>
              </a:rPr>
              <a:t>soddisfare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bisogni biologici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sanzione dei </a:t>
            </a:r>
            <a:r>
              <a:rPr sz="1200" dirty="0">
                <a:latin typeface="Times New Roman"/>
                <a:cs typeface="Times New Roman"/>
              </a:rPr>
              <a:t>costumi più </a:t>
            </a:r>
            <a:r>
              <a:rPr sz="1200" spc="-5" dirty="0">
                <a:latin typeface="Times New Roman"/>
                <a:cs typeface="Times New Roman"/>
              </a:rPr>
              <a:t>elevati dell’evoluzione sociale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928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82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(927.7) 83:6.6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monogamia è </a:t>
            </a:r>
            <a:r>
              <a:rPr sz="1200" spc="-5" dirty="0">
                <a:latin typeface="Times New Roman"/>
                <a:cs typeface="Times New Roman"/>
              </a:rPr>
              <a:t>sempre stata, </a:t>
            </a:r>
            <a:r>
              <a:rPr sz="1200" dirty="0">
                <a:latin typeface="Times New Roman"/>
                <a:cs typeface="Times New Roman"/>
              </a:rPr>
              <a:t>è ora, e sarà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meta </a:t>
            </a:r>
            <a:r>
              <a:rPr sz="1200" dirty="0">
                <a:latin typeface="Times New Roman"/>
                <a:cs typeface="Times New Roman"/>
              </a:rPr>
              <a:t>ideale </a:t>
            </a:r>
            <a:r>
              <a:rPr sz="1200" spc="-5" dirty="0">
                <a:latin typeface="Times New Roman"/>
                <a:cs typeface="Times New Roman"/>
              </a:rPr>
              <a:t>dell’evoluzione sessuale umana. Questo </a:t>
            </a:r>
            <a:r>
              <a:rPr sz="1200" dirty="0">
                <a:latin typeface="Times New Roman"/>
                <a:cs typeface="Times New Roman"/>
              </a:rPr>
              <a:t>ideale del </a:t>
            </a:r>
            <a:r>
              <a:rPr sz="1200" spc="-5" dirty="0">
                <a:latin typeface="Times New Roman"/>
                <a:cs typeface="Times New Roman"/>
              </a:rPr>
              <a:t>vero  </a:t>
            </a:r>
            <a:r>
              <a:rPr sz="1200" dirty="0">
                <a:latin typeface="Times New Roman"/>
                <a:cs typeface="Times New Roman"/>
              </a:rPr>
              <a:t>matrimonio di coppia </a:t>
            </a:r>
            <a:r>
              <a:rPr sz="1200" spc="-5" dirty="0">
                <a:latin typeface="Times New Roman"/>
                <a:cs typeface="Times New Roman"/>
              </a:rPr>
              <a:t>implica </a:t>
            </a:r>
            <a:r>
              <a:rPr sz="1200" dirty="0">
                <a:latin typeface="Times New Roman"/>
                <a:cs typeface="Times New Roman"/>
              </a:rPr>
              <a:t>abnegazione, e </a:t>
            </a:r>
            <a:r>
              <a:rPr sz="1200" spc="-5" dirty="0">
                <a:latin typeface="Times New Roman"/>
                <a:cs typeface="Times New Roman"/>
              </a:rPr>
              <a:t>per questo esso fallisce così </a:t>
            </a:r>
            <a:r>
              <a:rPr sz="1200" dirty="0">
                <a:latin typeface="Times New Roman"/>
                <a:cs typeface="Times New Roman"/>
              </a:rPr>
              <a:t>spesso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perché una o </a:t>
            </a:r>
            <a:r>
              <a:rPr sz="1200" spc="-5" dirty="0">
                <a:latin typeface="Times New Roman"/>
                <a:cs typeface="Times New Roman"/>
              </a:rPr>
              <a:t>entrambe </a:t>
            </a:r>
            <a:r>
              <a:rPr sz="1200" dirty="0">
                <a:latin typeface="Times New Roman"/>
                <a:cs typeface="Times New Roman"/>
              </a:rPr>
              <a:t>le parti  </a:t>
            </a:r>
            <a:r>
              <a:rPr sz="1200" spc="-5" dirty="0">
                <a:latin typeface="Times New Roman"/>
                <a:cs typeface="Times New Roman"/>
              </a:rPr>
              <a:t>contraenti mancano della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virtù umane, </a:t>
            </a:r>
            <a:r>
              <a:rPr sz="1200" dirty="0">
                <a:latin typeface="Times New Roman"/>
                <a:cs typeface="Times New Roman"/>
              </a:rPr>
              <a:t>un severo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autocontrollo.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(927.8) 83:6.7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monogamia è il </a:t>
            </a:r>
            <a:r>
              <a:rPr sz="1200" spc="-5" dirty="0">
                <a:latin typeface="Times New Roman"/>
                <a:cs typeface="Times New Roman"/>
              </a:rPr>
              <a:t>metro che </a:t>
            </a:r>
            <a:r>
              <a:rPr sz="1200" dirty="0">
                <a:latin typeface="Times New Roman"/>
                <a:cs typeface="Times New Roman"/>
              </a:rPr>
              <a:t>misura 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 sociale, </a:t>
            </a:r>
            <a:r>
              <a:rPr sz="1200" dirty="0">
                <a:latin typeface="Times New Roman"/>
                <a:cs typeface="Times New Roman"/>
              </a:rPr>
              <a:t>distinta </a:t>
            </a:r>
            <a:r>
              <a:rPr sz="1200" spc="-5" dirty="0">
                <a:latin typeface="Times New Roman"/>
                <a:cs typeface="Times New Roman"/>
              </a:rPr>
              <a:t>dall’evoluzione puramente biologica.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monogamia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necessariamente biologica </a:t>
            </a:r>
            <a:r>
              <a:rPr sz="1200" dirty="0">
                <a:latin typeface="Times New Roman"/>
                <a:cs typeface="Times New Roman"/>
              </a:rPr>
              <a:t>o naturale, ma è indispensabile </a:t>
            </a:r>
            <a:r>
              <a:rPr sz="1200" spc="-5" dirty="0">
                <a:latin typeface="Times New Roman"/>
                <a:cs typeface="Times New Roman"/>
              </a:rPr>
              <a:t>al mantenimento immediato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sviluppo successivo  </a:t>
            </a:r>
            <a:r>
              <a:rPr sz="1200" spc="-5" dirty="0">
                <a:latin typeface="Times New Roman"/>
                <a:cs typeface="Times New Roman"/>
              </a:rPr>
              <a:t>della civiltà sociale. Essa contribuisce ad </a:t>
            </a:r>
            <a:r>
              <a:rPr sz="1200" dirty="0">
                <a:latin typeface="Times New Roman"/>
                <a:cs typeface="Times New Roman"/>
              </a:rPr>
              <a:t>una delicatezza di sentimenti, ad un affinamento del </a:t>
            </a:r>
            <a:r>
              <a:rPr sz="1200" spc="-5" dirty="0">
                <a:latin typeface="Times New Roman"/>
                <a:cs typeface="Times New Roman"/>
              </a:rPr>
              <a:t>carattere morale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crescita  </a:t>
            </a:r>
            <a:r>
              <a:rPr sz="1200" spc="-5" dirty="0">
                <a:latin typeface="Times New Roman"/>
                <a:cs typeface="Times New Roman"/>
              </a:rPr>
              <a:t>spirituale che </a:t>
            </a:r>
            <a:r>
              <a:rPr sz="1200" dirty="0">
                <a:latin typeface="Times New Roman"/>
                <a:cs typeface="Times New Roman"/>
              </a:rPr>
              <a:t>sono assolutamente impossibili </a:t>
            </a:r>
            <a:r>
              <a:rPr sz="1200" spc="-5" dirty="0">
                <a:latin typeface="Times New Roman"/>
                <a:cs typeface="Times New Roman"/>
              </a:rPr>
              <a:t>nella poligamia. Una </a:t>
            </a:r>
            <a:r>
              <a:rPr sz="1200" dirty="0">
                <a:latin typeface="Times New Roman"/>
                <a:cs typeface="Times New Roman"/>
              </a:rPr>
              <a:t>donna non può mai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ideale </a:t>
            </a:r>
            <a:r>
              <a:rPr sz="1200" spc="-5" dirty="0">
                <a:latin typeface="Times New Roman"/>
                <a:cs typeface="Times New Roman"/>
              </a:rPr>
              <a:t>quando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costretta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rivaleggiare </a:t>
            </a:r>
            <a:r>
              <a:rPr sz="1200" dirty="0">
                <a:latin typeface="Times New Roman"/>
                <a:cs typeface="Times New Roman"/>
              </a:rPr>
              <a:t>continuamente </a:t>
            </a:r>
            <a:r>
              <a:rPr sz="1200" spc="-5" dirty="0">
                <a:latin typeface="Times New Roman"/>
                <a:cs typeface="Times New Roman"/>
              </a:rPr>
              <a:t>per l’affetto </a:t>
            </a:r>
            <a:r>
              <a:rPr sz="1200" dirty="0">
                <a:latin typeface="Times New Roman"/>
                <a:cs typeface="Times New Roman"/>
              </a:rPr>
              <a:t>di suo </a:t>
            </a:r>
            <a:r>
              <a:rPr sz="1200" spc="-5" dirty="0">
                <a:latin typeface="Times New Roman"/>
                <a:cs typeface="Times New Roman"/>
              </a:rPr>
              <a:t>marito.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987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(928.1) 83:6.8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di coppia </a:t>
            </a:r>
            <a:r>
              <a:rPr sz="1200" spc="-5" dirty="0">
                <a:latin typeface="Times New Roman"/>
                <a:cs typeface="Times New Roman"/>
              </a:rPr>
              <a:t>favorisce ed incoraggia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intima e la </a:t>
            </a:r>
            <a:r>
              <a:rPr sz="1200" spc="-5" dirty="0">
                <a:latin typeface="Times New Roman"/>
                <a:cs typeface="Times New Roman"/>
              </a:rPr>
              <a:t>cooperazione efficace, </a:t>
            </a:r>
            <a:r>
              <a:rPr sz="1200" dirty="0">
                <a:latin typeface="Times New Roman"/>
                <a:cs typeface="Times New Roman"/>
              </a:rPr>
              <a:t>che sono le cose 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felicità dei genitori,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benessere dei figli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l’utilità sociale.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matrimonio, </a:t>
            </a:r>
            <a:r>
              <a:rPr sz="1200" dirty="0">
                <a:latin typeface="Times New Roman"/>
                <a:cs typeface="Times New Roman"/>
              </a:rPr>
              <a:t>che è iniziato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rude  </a:t>
            </a:r>
            <a:r>
              <a:rPr sz="1200" dirty="0">
                <a:latin typeface="Times New Roman"/>
                <a:cs typeface="Times New Roman"/>
              </a:rPr>
              <a:t>costrizione, </a:t>
            </a:r>
            <a:r>
              <a:rPr sz="1200" spc="-5" dirty="0">
                <a:latin typeface="Times New Roman"/>
                <a:cs typeface="Times New Roman"/>
              </a:rPr>
              <a:t>si sta gradualmente evolvendo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magnifica </a:t>
            </a:r>
            <a:r>
              <a:rPr sz="1200" dirty="0">
                <a:latin typeface="Times New Roman"/>
                <a:cs typeface="Times New Roman"/>
              </a:rPr>
              <a:t>istituzione di </a:t>
            </a:r>
            <a:r>
              <a:rPr sz="1200" spc="-5" dirty="0">
                <a:latin typeface="Times New Roman"/>
                <a:cs typeface="Times New Roman"/>
              </a:rPr>
              <a:t>autocultura, </a:t>
            </a:r>
            <a:r>
              <a:rPr sz="1200" dirty="0">
                <a:latin typeface="Times New Roman"/>
                <a:cs typeface="Times New Roman"/>
              </a:rPr>
              <a:t>di autocontrollo, di </a:t>
            </a:r>
            <a:r>
              <a:rPr sz="1200" spc="-5" dirty="0">
                <a:latin typeface="Times New Roman"/>
                <a:cs typeface="Times New Roman"/>
              </a:rPr>
              <a:t>autoespressione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autoperpetuazione.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Lo scioglimento del vincolo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coniugale</a:t>
            </a:r>
            <a:endParaRPr sz="1600">
              <a:latin typeface="Times New Roman"/>
              <a:cs typeface="Times New Roman"/>
            </a:endParaRPr>
          </a:p>
          <a:p>
            <a:pPr marL="88900" marR="124460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(928.2) 83:7.1 </a:t>
            </a:r>
            <a:r>
              <a:rPr sz="1200" spc="-5" dirty="0">
                <a:latin typeface="Times New Roman"/>
                <a:cs typeface="Times New Roman"/>
              </a:rPr>
              <a:t>Nell’evoluzione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costumi </a:t>
            </a:r>
            <a:r>
              <a:rPr sz="1200" spc="-5" dirty="0">
                <a:latin typeface="Times New Roman"/>
                <a:cs typeface="Times New Roman"/>
              </a:rPr>
              <a:t>matrimoniali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era </a:t>
            </a:r>
            <a:r>
              <a:rPr sz="1200" dirty="0">
                <a:latin typeface="Times New Roman"/>
                <a:cs typeface="Times New Roman"/>
              </a:rPr>
              <a:t>una vaga unione che poteva </a:t>
            </a:r>
            <a:r>
              <a:rPr sz="1200" spc="-5" dirty="0">
                <a:latin typeface="Times New Roman"/>
                <a:cs typeface="Times New Roman"/>
              </a:rPr>
              <a:t>essere interrotta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volontà,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seguivano sempre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legame </a:t>
            </a:r>
            <a:r>
              <a:rPr sz="1200" dirty="0">
                <a:latin typeface="Times New Roman"/>
                <a:cs typeface="Times New Roman"/>
              </a:rPr>
              <a:t>madre-figlio è istintivo ed ha funzionato </a:t>
            </a:r>
            <a:r>
              <a:rPr sz="1200" spc="-5" dirty="0">
                <a:latin typeface="Times New Roman"/>
                <a:cs typeface="Times New Roman"/>
              </a:rPr>
              <a:t>indipendentemente </a:t>
            </a:r>
            <a:r>
              <a:rPr sz="1200" dirty="0">
                <a:latin typeface="Times New Roman"/>
                <a:cs typeface="Times New Roman"/>
              </a:rPr>
              <a:t>dallo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di  sviluppo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costumi.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5206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(928.3) 83:7.2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popoli </a:t>
            </a:r>
            <a:r>
              <a:rPr sz="1200" dirty="0">
                <a:latin typeface="Times New Roman"/>
                <a:cs typeface="Times New Roman"/>
              </a:rPr>
              <a:t>primitivi soltanto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una metà </a:t>
            </a:r>
            <a:r>
              <a:rPr sz="1200" spc="-5" dirty="0">
                <a:latin typeface="Times New Roman"/>
                <a:cs typeface="Times New Roman"/>
              </a:rPr>
              <a:t>dei matrimoni si rivelava soddisfacente.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causa più frequente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separazione </a:t>
            </a:r>
            <a:r>
              <a:rPr sz="1200" dirty="0">
                <a:latin typeface="Times New Roman"/>
                <a:cs typeface="Times New Roman"/>
              </a:rPr>
              <a:t>era la sterilità, di cui </a:t>
            </a:r>
            <a:r>
              <a:rPr sz="1200" spc="-5" dirty="0">
                <a:latin typeface="Times New Roman"/>
                <a:cs typeface="Times New Roman"/>
              </a:rPr>
              <a:t>si attribuiva sempre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colpa alla moglie;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credeva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mogli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diventassero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serpenti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215" cy="40163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(674.5) 59:1.19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trilobiti erano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predominanti. Essi erano animali sessuati ed esistevano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numerose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forme.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Essendo cattivi nuotatori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galleggiavano pigramente sull’acqua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strisciavano sui fondi marini, arrotolandosi su se </a:t>
            </a:r>
            <a:r>
              <a:rPr sz="1200" dirty="0">
                <a:latin typeface="Times New Roman"/>
                <a:cs typeface="Times New Roman"/>
              </a:rPr>
              <a:t>stessi per  </a:t>
            </a:r>
            <a:r>
              <a:rPr sz="1200" spc="-5" dirty="0">
                <a:latin typeface="Times New Roman"/>
                <a:cs typeface="Times New Roman"/>
              </a:rPr>
              <a:t>proteggersi quando erano attaccati dai loro nemici apparsi </a:t>
            </a:r>
            <a:r>
              <a:rPr sz="1200" dirty="0">
                <a:latin typeface="Times New Roman"/>
                <a:cs typeface="Times New Roman"/>
              </a:rPr>
              <a:t>più tardi. </a:t>
            </a:r>
            <a:r>
              <a:rPr sz="1200" spc="-5" dirty="0">
                <a:latin typeface="Times New Roman"/>
                <a:cs typeface="Times New Roman"/>
              </a:rPr>
              <a:t>Essi raggiungevano </a:t>
            </a:r>
            <a:r>
              <a:rPr sz="1200" dirty="0">
                <a:latin typeface="Times New Roman"/>
                <a:cs typeface="Times New Roman"/>
              </a:rPr>
              <a:t>una lunghezza da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trenta </a:t>
            </a:r>
            <a:r>
              <a:rPr sz="1200" dirty="0">
                <a:latin typeface="Times New Roman"/>
                <a:cs typeface="Times New Roman"/>
              </a:rPr>
              <a:t>centimetri  e </a:t>
            </a:r>
            <a:r>
              <a:rPr sz="1200" spc="-5" dirty="0">
                <a:latin typeface="Times New Roman"/>
                <a:cs typeface="Times New Roman"/>
              </a:rPr>
              <a:t>si svilupparono </a:t>
            </a:r>
            <a:r>
              <a:rPr sz="1200" dirty="0">
                <a:latin typeface="Times New Roman"/>
                <a:cs typeface="Times New Roman"/>
              </a:rPr>
              <a:t>in quattro </a:t>
            </a:r>
            <a:r>
              <a:rPr sz="1200" spc="-5" dirty="0">
                <a:latin typeface="Times New Roman"/>
                <a:cs typeface="Times New Roman"/>
              </a:rPr>
              <a:t>gruppi distinti: carnivori, erbivori, </a:t>
            </a:r>
            <a:r>
              <a:rPr sz="1200" dirty="0">
                <a:latin typeface="Times New Roman"/>
                <a:cs typeface="Times New Roman"/>
              </a:rPr>
              <a:t>onnivori e </a:t>
            </a:r>
            <a:r>
              <a:rPr sz="1200" spc="-5" dirty="0">
                <a:latin typeface="Times New Roman"/>
                <a:cs typeface="Times New Roman"/>
              </a:rPr>
              <a:t>“mangiatori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fango”.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facoltà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spc="5" dirty="0">
                <a:latin typeface="Times New Roman"/>
                <a:cs typeface="Times New Roman"/>
              </a:rPr>
              <a:t>questi  </a:t>
            </a:r>
            <a:r>
              <a:rPr sz="1200" dirty="0">
                <a:latin typeface="Times New Roman"/>
                <a:cs typeface="Times New Roman"/>
              </a:rPr>
              <a:t>ultimi di nutrirsi </a:t>
            </a:r>
            <a:r>
              <a:rPr sz="1200" spc="-5" dirty="0">
                <a:latin typeface="Times New Roman"/>
                <a:cs typeface="Times New Roman"/>
              </a:rPr>
              <a:t>prevalentemente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materie </a:t>
            </a:r>
            <a:r>
              <a:rPr sz="1200" dirty="0">
                <a:latin typeface="Times New Roman"/>
                <a:cs typeface="Times New Roman"/>
              </a:rPr>
              <a:t>inorganiche — furono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ultimi animali </a:t>
            </a:r>
            <a:r>
              <a:rPr sz="1200" spc="-5" dirty="0">
                <a:latin typeface="Times New Roman"/>
                <a:cs typeface="Times New Roman"/>
              </a:rPr>
              <a:t>multicellulari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possederla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spiega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incremento </a:t>
            </a:r>
            <a:r>
              <a:rPr sz="1200" dirty="0">
                <a:latin typeface="Times New Roman"/>
                <a:cs typeface="Times New Roman"/>
              </a:rPr>
              <a:t>e la loro lunga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sopravvivenza.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2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(674.6) 59:1.20 </a:t>
            </a:r>
            <a:r>
              <a:rPr sz="1200" spc="-5" dirty="0">
                <a:latin typeface="Times New Roman"/>
                <a:cs typeface="Times New Roman"/>
              </a:rPr>
              <a:t>Tale era </a:t>
            </a:r>
            <a:r>
              <a:rPr sz="1200" dirty="0">
                <a:latin typeface="Times New Roman"/>
                <a:cs typeface="Times New Roman"/>
              </a:rPr>
              <a:t>il quadro </a:t>
            </a:r>
            <a:r>
              <a:rPr sz="1200" spc="-5" dirty="0">
                <a:latin typeface="Times New Roman"/>
                <a:cs typeface="Times New Roman"/>
              </a:rPr>
              <a:t>biogeologico </a:t>
            </a:r>
            <a:r>
              <a:rPr sz="1200" dirty="0">
                <a:latin typeface="Times New Roman"/>
                <a:cs typeface="Times New Roman"/>
              </a:rPr>
              <a:t>di Urantia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 lungo periodo della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che </a:t>
            </a:r>
            <a:r>
              <a:rPr sz="1200" spc="-5" dirty="0">
                <a:latin typeface="Times New Roman"/>
                <a:cs typeface="Times New Roman"/>
              </a:rPr>
              <a:t>abbraccia </a:t>
            </a:r>
            <a:r>
              <a:rPr sz="1200" dirty="0">
                <a:latin typeface="Times New Roman"/>
                <a:cs typeface="Times New Roman"/>
              </a:rPr>
              <a:t>cinquanta  milioni di anni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chiamato dai vostri </a:t>
            </a:r>
            <a:r>
              <a:rPr sz="1200" spc="-5" dirty="0">
                <a:latin typeface="Times New Roman"/>
                <a:cs typeface="Times New Roman"/>
              </a:rPr>
              <a:t>geologi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Cambriano.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3634740">
              <a:lnSpc>
                <a:spcPts val="1839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Lo stadio della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prima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sommersione dei continenti  L’era degli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animali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invertebrati</a:t>
            </a:r>
            <a:endParaRPr sz="1600">
              <a:latin typeface="Times New Roman"/>
              <a:cs typeface="Times New Roman"/>
            </a:endParaRPr>
          </a:p>
          <a:p>
            <a:pPr marL="76200" marR="473709">
              <a:lnSpc>
                <a:spcPts val="1380"/>
              </a:lnSpc>
              <a:spcBef>
                <a:spcPts val="13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(674.7) 59:2.1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fenomeni </a:t>
            </a:r>
            <a:r>
              <a:rPr sz="1200" dirty="0">
                <a:latin typeface="Times New Roman"/>
                <a:cs typeface="Times New Roman"/>
              </a:rPr>
              <a:t>periodici di </a:t>
            </a:r>
            <a:r>
              <a:rPr sz="1200" spc="-5" dirty="0">
                <a:latin typeface="Times New Roman"/>
                <a:cs typeface="Times New Roman"/>
              </a:rPr>
              <a:t>elevazione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abbassamento </a:t>
            </a:r>
            <a:r>
              <a:rPr sz="1200" dirty="0">
                <a:latin typeface="Times New Roman"/>
                <a:cs typeface="Times New Roman"/>
              </a:rPr>
              <a:t>delle terre </a:t>
            </a:r>
            <a:r>
              <a:rPr sz="1200" spc="-5" dirty="0">
                <a:latin typeface="Times New Roman"/>
                <a:cs typeface="Times New Roman"/>
              </a:rPr>
              <a:t>caratteristici </a:t>
            </a:r>
            <a:r>
              <a:rPr sz="1200" dirty="0">
                <a:latin typeface="Times New Roman"/>
                <a:cs typeface="Times New Roman"/>
              </a:rPr>
              <a:t>di quest’epoca </a:t>
            </a:r>
            <a:r>
              <a:rPr sz="1200" spc="-5" dirty="0">
                <a:latin typeface="Times New Roman"/>
                <a:cs typeface="Times New Roman"/>
              </a:rPr>
              <a:t>si verificarono </a:t>
            </a:r>
            <a:r>
              <a:rPr sz="1200" dirty="0">
                <a:latin typeface="Times New Roman"/>
                <a:cs typeface="Times New Roman"/>
              </a:rPr>
              <a:t>tutti  </a:t>
            </a:r>
            <a:r>
              <a:rPr sz="1200" spc="-5" dirty="0">
                <a:latin typeface="Times New Roman"/>
                <a:cs typeface="Times New Roman"/>
              </a:rPr>
              <a:t>gradualmente </a:t>
            </a:r>
            <a:r>
              <a:rPr sz="1200" dirty="0">
                <a:latin typeface="Times New Roman"/>
                <a:cs typeface="Times New Roman"/>
              </a:rPr>
              <a:t>e senza </a:t>
            </a:r>
            <a:r>
              <a:rPr sz="1200" spc="-5" dirty="0">
                <a:latin typeface="Times New Roman"/>
                <a:cs typeface="Times New Roman"/>
              </a:rPr>
              <a:t>alcunché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spettacolare, accompagnati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attività vulcanica </a:t>
            </a:r>
            <a:r>
              <a:rPr sz="1200" dirty="0">
                <a:latin typeface="Times New Roman"/>
                <a:cs typeface="Times New Roman"/>
              </a:rPr>
              <a:t>modesta o </a:t>
            </a:r>
            <a:r>
              <a:rPr sz="1200" spc="-5" dirty="0">
                <a:latin typeface="Times New Roman"/>
                <a:cs typeface="Times New Roman"/>
              </a:rPr>
              <a:t>nulla. Durante </a:t>
            </a:r>
            <a:r>
              <a:rPr sz="1200" dirty="0">
                <a:latin typeface="Times New Roman"/>
                <a:cs typeface="Times New Roman"/>
              </a:rPr>
              <a:t>tutti questi  innalzamenti ed </a:t>
            </a:r>
            <a:r>
              <a:rPr sz="1200" spc="-5" dirty="0">
                <a:latin typeface="Times New Roman"/>
                <a:cs typeface="Times New Roman"/>
              </a:rPr>
              <a:t>abbassamenti successivi </a:t>
            </a:r>
            <a:r>
              <a:rPr sz="1200" dirty="0">
                <a:latin typeface="Times New Roman"/>
                <a:cs typeface="Times New Roman"/>
              </a:rPr>
              <a:t>il continente </a:t>
            </a:r>
            <a:r>
              <a:rPr sz="1200" spc="-5" dirty="0">
                <a:latin typeface="Times New Roman"/>
                <a:cs typeface="Times New Roman"/>
              </a:rPr>
              <a:t>madre asiatico </a:t>
            </a:r>
            <a:r>
              <a:rPr sz="1200" dirty="0">
                <a:latin typeface="Times New Roman"/>
                <a:cs typeface="Times New Roman"/>
              </a:rPr>
              <a:t>non condivise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la storia </a:t>
            </a:r>
            <a:r>
              <a:rPr sz="1200" spc="-5" dirty="0">
                <a:latin typeface="Times New Roman"/>
                <a:cs typeface="Times New Roman"/>
              </a:rPr>
              <a:t>delle altre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masse</a:t>
            </a:r>
            <a:endParaRPr sz="1200">
              <a:latin typeface="Times New Roman"/>
              <a:cs typeface="Times New Roman"/>
            </a:endParaRPr>
          </a:p>
          <a:p>
            <a:pPr marL="76200" marR="3879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terrestri. </a:t>
            </a:r>
            <a:r>
              <a:rPr sz="1200" dirty="0">
                <a:latin typeface="Times New Roman"/>
                <a:cs typeface="Times New Roman"/>
              </a:rPr>
              <a:t>Esso </a:t>
            </a:r>
            <a:r>
              <a:rPr sz="1200" spc="-5" dirty="0">
                <a:latin typeface="Times New Roman"/>
                <a:cs typeface="Times New Roman"/>
              </a:rPr>
              <a:t>attraversò numerose inondazioni, immergendosi </a:t>
            </a:r>
            <a:r>
              <a:rPr sz="1200" dirty="0">
                <a:latin typeface="Times New Roman"/>
                <a:cs typeface="Times New Roman"/>
              </a:rPr>
              <a:t>prima in una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e poi in </a:t>
            </a:r>
            <a:r>
              <a:rPr sz="1200" spc="-5" dirty="0">
                <a:latin typeface="Times New Roman"/>
                <a:cs typeface="Times New Roman"/>
              </a:rPr>
              <a:t>un’altra,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particolarmente </a:t>
            </a:r>
            <a:r>
              <a:rPr sz="1200" spc="5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della sua storia,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presenta </a:t>
            </a:r>
            <a:r>
              <a:rPr sz="1200" dirty="0">
                <a:latin typeface="Times New Roman"/>
                <a:cs typeface="Times New Roman"/>
              </a:rPr>
              <a:t>i depositi </a:t>
            </a:r>
            <a:r>
              <a:rPr sz="1200" spc="-5" dirty="0">
                <a:latin typeface="Times New Roman"/>
                <a:cs typeface="Times New Roman"/>
              </a:rPr>
              <a:t>rocciosi </a:t>
            </a:r>
            <a:r>
              <a:rPr sz="1200" dirty="0">
                <a:latin typeface="Times New Roman"/>
                <a:cs typeface="Times New Roman"/>
              </a:rPr>
              <a:t>uniformi </a:t>
            </a:r>
            <a:r>
              <a:rPr sz="1200" spc="-5" dirty="0">
                <a:latin typeface="Times New Roman"/>
                <a:cs typeface="Times New Roman"/>
              </a:rPr>
              <a:t>che si possono </a:t>
            </a:r>
            <a:r>
              <a:rPr sz="1200" dirty="0">
                <a:latin typeface="Times New Roman"/>
                <a:cs typeface="Times New Roman"/>
              </a:rPr>
              <a:t>scoprire </a:t>
            </a:r>
            <a:r>
              <a:rPr sz="1200" spc="-5" dirty="0">
                <a:latin typeface="Times New Roman"/>
                <a:cs typeface="Times New Roman"/>
              </a:rPr>
              <a:t>sugli altri continenti.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epoche </a:t>
            </a:r>
            <a:r>
              <a:rPr sz="1200" dirty="0">
                <a:latin typeface="Times New Roman"/>
                <a:cs typeface="Times New Roman"/>
              </a:rPr>
              <a:t>recenti </a:t>
            </a:r>
            <a:r>
              <a:rPr sz="1200" spc="-5" dirty="0">
                <a:latin typeface="Times New Roman"/>
                <a:cs typeface="Times New Roman"/>
              </a:rPr>
              <a:t>l’Asia </a:t>
            </a:r>
            <a:r>
              <a:rPr sz="1200" dirty="0">
                <a:latin typeface="Times New Roman"/>
                <a:cs typeface="Times New Roman"/>
              </a:rPr>
              <a:t>è stata la più stabile di tutte le masse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continentali.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971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(675.1) 59:2.2 </a:t>
            </a:r>
            <a:r>
              <a:rPr sz="1200" i="1" dirty="0">
                <a:latin typeface="Times New Roman"/>
                <a:cs typeface="Times New Roman"/>
              </a:rPr>
              <a:t>350.000.000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cominciò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periodo d’inondazione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continenti, ad eccezione dell’Asia </a:t>
            </a:r>
            <a:r>
              <a:rPr sz="1200" dirty="0">
                <a:latin typeface="Times New Roman"/>
                <a:cs typeface="Times New Roman"/>
              </a:rPr>
              <a:t>centrale.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masse terrestri furono </a:t>
            </a:r>
            <a:r>
              <a:rPr sz="1200" dirty="0">
                <a:latin typeface="Times New Roman"/>
                <a:cs typeface="Times New Roman"/>
              </a:rPr>
              <a:t>ripetutamente coperte </a:t>
            </a:r>
            <a:r>
              <a:rPr sz="1200" spc="-5" dirty="0">
                <a:latin typeface="Times New Roman"/>
                <a:cs typeface="Times New Roman"/>
              </a:rPr>
              <a:t>dall’acqua; solo gli altopiani </a:t>
            </a:r>
            <a:r>
              <a:rPr sz="1200" dirty="0">
                <a:latin typeface="Times New Roman"/>
                <a:cs typeface="Times New Roman"/>
              </a:rPr>
              <a:t>costieri </a:t>
            </a:r>
            <a:r>
              <a:rPr sz="1200" spc="-5" dirty="0">
                <a:latin typeface="Times New Roman"/>
                <a:cs typeface="Times New Roman"/>
              </a:rPr>
              <a:t>rimasero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oscillanti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4359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003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spiriti. Sotto i costumi più </a:t>
            </a:r>
            <a:r>
              <a:rPr sz="1200" spc="-5" dirty="0">
                <a:latin typeface="Times New Roman"/>
                <a:cs typeface="Times New Roman"/>
              </a:rPr>
              <a:t>primitivi solo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facoltà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il divorzio, e </a:t>
            </a:r>
            <a:r>
              <a:rPr sz="1200" spc="-5" dirty="0">
                <a:latin typeface="Times New Roman"/>
                <a:cs typeface="Times New Roman"/>
              </a:rPr>
              <a:t>queste norme sono  persistite fino </a:t>
            </a:r>
            <a:r>
              <a:rPr sz="1200" dirty="0">
                <a:latin typeface="Times New Roman"/>
                <a:cs typeface="Times New Roman"/>
              </a:rPr>
              <a:t>al ventesimo </a:t>
            </a:r>
            <a:r>
              <a:rPr sz="1200" spc="-5" dirty="0">
                <a:latin typeface="Times New Roman"/>
                <a:cs typeface="Times New Roman"/>
              </a:rPr>
              <a:t>secolo presso alcuni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(928.4) 83:7.3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l’evoluzione dei </a:t>
            </a:r>
            <a:r>
              <a:rPr sz="1200" dirty="0">
                <a:latin typeface="Times New Roman"/>
                <a:cs typeface="Times New Roman"/>
              </a:rPr>
              <a:t>costumi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svilupparono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matrimonio: quella ordinaria, che </a:t>
            </a:r>
            <a:r>
              <a:rPr sz="1200" dirty="0">
                <a:latin typeface="Times New Roman"/>
                <a:cs typeface="Times New Roman"/>
              </a:rPr>
              <a:t>permetteva il  divorzio, ed il </a:t>
            </a:r>
            <a:r>
              <a:rPr sz="1200" spc="-5" dirty="0">
                <a:latin typeface="Times New Roman"/>
                <a:cs typeface="Times New Roman"/>
              </a:rPr>
              <a:t>matrimonio sacerdotale </a:t>
            </a:r>
            <a:r>
              <a:rPr sz="1200" dirty="0">
                <a:latin typeface="Times New Roman"/>
                <a:cs typeface="Times New Roman"/>
              </a:rPr>
              <a:t>che non consentiva la </a:t>
            </a:r>
            <a:r>
              <a:rPr sz="1200" spc="-5" dirty="0">
                <a:latin typeface="Times New Roman"/>
                <a:cs typeface="Times New Roman"/>
              </a:rPr>
              <a:t>separazione. L’inizio dell’acquisto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mogli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dote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mogli,  con </a:t>
            </a:r>
            <a:r>
              <a:rPr sz="1200" dirty="0">
                <a:latin typeface="Times New Roman"/>
                <a:cs typeface="Times New Roman"/>
              </a:rPr>
              <a:t>l’introduzione di un </a:t>
            </a:r>
            <a:r>
              <a:rPr sz="1200" spc="-5" dirty="0">
                <a:latin typeface="Times New Roman"/>
                <a:cs typeface="Times New Roman"/>
              </a:rPr>
              <a:t>pegno </a:t>
            </a:r>
            <a:r>
              <a:rPr sz="1200" dirty="0">
                <a:latin typeface="Times New Roman"/>
                <a:cs typeface="Times New Roman"/>
              </a:rPr>
              <a:t>in beni 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matrimonio, contribuì </a:t>
            </a:r>
            <a:r>
              <a:rPr sz="1200" dirty="0">
                <a:latin typeface="Times New Roman"/>
                <a:cs typeface="Times New Roman"/>
              </a:rPr>
              <a:t>molto a ridurre le </a:t>
            </a:r>
            <a:r>
              <a:rPr sz="1200" spc="-5" dirty="0">
                <a:latin typeface="Times New Roman"/>
                <a:cs typeface="Times New Roman"/>
              </a:rPr>
              <a:t>separazioni.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verità  </a:t>
            </a:r>
            <a:r>
              <a:rPr sz="1200" dirty="0">
                <a:latin typeface="Times New Roman"/>
                <a:cs typeface="Times New Roman"/>
              </a:rPr>
              <a:t>molte unioni </a:t>
            </a:r>
            <a:r>
              <a:rPr sz="1200" spc="-5" dirty="0">
                <a:latin typeface="Times New Roman"/>
                <a:cs typeface="Times New Roman"/>
              </a:rPr>
              <a:t>moderne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consolidate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antico fattore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proprietà.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22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(928.5) 83:7.4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pressione sociale </a:t>
            </a:r>
            <a:r>
              <a:rPr sz="1200" spc="-5" dirty="0">
                <a:latin typeface="Times New Roman"/>
                <a:cs typeface="Times New Roman"/>
              </a:rPr>
              <a:t>dello status </a:t>
            </a:r>
            <a:r>
              <a:rPr sz="1200" dirty="0">
                <a:latin typeface="Times New Roman"/>
                <a:cs typeface="Times New Roman"/>
              </a:rPr>
              <a:t>della comunità e </a:t>
            </a:r>
            <a:r>
              <a:rPr sz="1200" spc="-5" dirty="0">
                <a:latin typeface="Times New Roman"/>
                <a:cs typeface="Times New Roman"/>
              </a:rPr>
              <a:t>dei privilegi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stata un potente </a:t>
            </a:r>
            <a:r>
              <a:rPr sz="1200" spc="-5" dirty="0">
                <a:latin typeface="Times New Roman"/>
                <a:cs typeface="Times New Roman"/>
              </a:rPr>
              <a:t>fattore nel  mantenimento dei tabù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costumi del </a:t>
            </a:r>
            <a:r>
              <a:rPr sz="1200" spc="-5" dirty="0">
                <a:latin typeface="Times New Roman"/>
                <a:cs typeface="Times New Roman"/>
              </a:rPr>
              <a:t>matrimonio. </a:t>
            </a:r>
            <a:r>
              <a:rPr sz="1200" spc="-10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ere, </a:t>
            </a:r>
            <a:r>
              <a:rPr sz="1200" dirty="0">
                <a:latin typeface="Times New Roman"/>
                <a:cs typeface="Times New Roman"/>
              </a:rPr>
              <a:t>il matrimonio ha </a:t>
            </a:r>
            <a:r>
              <a:rPr sz="1200" spc="-5" dirty="0">
                <a:latin typeface="Times New Roman"/>
                <a:cs typeface="Times New Roman"/>
              </a:rPr>
              <a:t>fatto costanti progressi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in una  posizione </a:t>
            </a:r>
            <a:r>
              <a:rPr sz="1200" spc="-5" dirty="0">
                <a:latin typeface="Times New Roman"/>
                <a:cs typeface="Times New Roman"/>
              </a:rPr>
              <a:t>avanzata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moderno, nonostante sia attaccato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minaccioso </a:t>
            </a:r>
            <a:r>
              <a:rPr sz="1200" dirty="0">
                <a:latin typeface="Times New Roman"/>
                <a:cs typeface="Times New Roman"/>
              </a:rPr>
              <a:t>da un’insoddisfazione molto </a:t>
            </a:r>
            <a:r>
              <a:rPr sz="1200" spc="-5" dirty="0">
                <a:latin typeface="Times New Roman"/>
                <a:cs typeface="Times New Roman"/>
              </a:rPr>
              <a:t>diffusa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quei  </a:t>
            </a:r>
            <a:r>
              <a:rPr sz="1200" dirty="0">
                <a:latin typeface="Times New Roman"/>
                <a:cs typeface="Times New Roman"/>
              </a:rPr>
              <a:t>popoli nei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individuale —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una nuova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— ha un ruolo </a:t>
            </a:r>
            <a:r>
              <a:rPr sz="1200" spc="-5" dirty="0">
                <a:latin typeface="Times New Roman"/>
                <a:cs typeface="Times New Roman"/>
              </a:rPr>
              <a:t>predominante. Mentre questi sconvolgimenti  d’adattamento </a:t>
            </a:r>
            <a:r>
              <a:rPr sz="1200" dirty="0">
                <a:latin typeface="Times New Roman"/>
                <a:cs typeface="Times New Roman"/>
              </a:rPr>
              <a:t>appaiono tra le razze più </a:t>
            </a:r>
            <a:r>
              <a:rPr sz="1200" spc="-5" dirty="0">
                <a:latin typeface="Times New Roman"/>
                <a:cs typeface="Times New Roman"/>
              </a:rPr>
              <a:t>progressive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dell’accelerazione </a:t>
            </a:r>
            <a:r>
              <a:rPr sz="1200" dirty="0">
                <a:latin typeface="Times New Roman"/>
                <a:cs typeface="Times New Roman"/>
              </a:rPr>
              <a:t>improvvisa </a:t>
            </a:r>
            <a:r>
              <a:rPr sz="1200" spc="-5" dirty="0">
                <a:latin typeface="Times New Roman"/>
                <a:cs typeface="Times New Roman"/>
              </a:rPr>
              <a:t>dell’evoluzione sociale, </a:t>
            </a:r>
            <a:r>
              <a:rPr sz="1200" dirty="0">
                <a:latin typeface="Times New Roman"/>
                <a:cs typeface="Times New Roman"/>
              </a:rPr>
              <a:t>tra i popoli  meno </a:t>
            </a:r>
            <a:r>
              <a:rPr sz="1200" spc="-5" dirty="0">
                <a:latin typeface="Times New Roman"/>
                <a:cs typeface="Times New Roman"/>
              </a:rPr>
              <a:t>avanzati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continua a </a:t>
            </a:r>
            <a:r>
              <a:rPr sz="1200" spc="-5" dirty="0">
                <a:latin typeface="Times New Roman"/>
                <a:cs typeface="Times New Roman"/>
              </a:rPr>
              <a:t>prosperare 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migliorarsi </a:t>
            </a:r>
            <a:r>
              <a:rPr sz="1200" dirty="0">
                <a:latin typeface="Times New Roman"/>
                <a:cs typeface="Times New Roman"/>
              </a:rPr>
              <a:t>lentamente sotto il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degli antichi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costumi.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632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(928.6) 83:7.5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sostituzione </a:t>
            </a:r>
            <a:r>
              <a:rPr sz="1200" dirty="0">
                <a:latin typeface="Times New Roman"/>
                <a:cs typeface="Times New Roman"/>
              </a:rPr>
              <a:t>nuova e </a:t>
            </a:r>
            <a:r>
              <a:rPr sz="1200" spc="-5" dirty="0">
                <a:latin typeface="Times New Roman"/>
                <a:cs typeface="Times New Roman"/>
              </a:rPr>
              <a:t>repentina nel </a:t>
            </a:r>
            <a:r>
              <a:rPr sz="1200" dirty="0">
                <a:latin typeface="Times New Roman"/>
                <a:cs typeface="Times New Roman"/>
              </a:rPr>
              <a:t>matrimonio del motivo </a:t>
            </a:r>
            <a:r>
              <a:rPr sz="1200" spc="-5" dirty="0">
                <a:latin typeface="Times New Roman"/>
                <a:cs typeface="Times New Roman"/>
              </a:rPr>
              <a:t>d’amore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estremamente individualistico al 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più antico </a:t>
            </a:r>
            <a:r>
              <a:rPr sz="1200" spc="-5" dirty="0">
                <a:latin typeface="Times New Roman"/>
                <a:cs typeface="Times New Roman"/>
              </a:rPr>
              <a:t>motivo della proprietà </a:t>
            </a:r>
            <a:r>
              <a:rPr sz="1200" dirty="0">
                <a:latin typeface="Times New Roman"/>
                <a:cs typeface="Times New Roman"/>
              </a:rPr>
              <a:t>stabilito 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tempo,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provocato inevitabilmente </a:t>
            </a:r>
            <a:r>
              <a:rPr sz="1200" dirty="0">
                <a:latin typeface="Times New Roman"/>
                <a:cs typeface="Times New Roman"/>
              </a:rPr>
              <a:t>un’instabilità </a:t>
            </a:r>
            <a:r>
              <a:rPr sz="1200" spc="-5" dirty="0">
                <a:latin typeface="Times New Roman"/>
                <a:cs typeface="Times New Roman"/>
              </a:rPr>
              <a:t>temporanea  </a:t>
            </a:r>
            <a:r>
              <a:rPr sz="1200" dirty="0">
                <a:latin typeface="Times New Roman"/>
                <a:cs typeface="Times New Roman"/>
              </a:rPr>
              <a:t>nell’istituzione </a:t>
            </a:r>
            <a:r>
              <a:rPr sz="1200" spc="-5" dirty="0">
                <a:latin typeface="Times New Roman"/>
                <a:cs typeface="Times New Roman"/>
              </a:rPr>
              <a:t>del matrimonio. </a:t>
            </a:r>
            <a:r>
              <a:rPr sz="1200" dirty="0">
                <a:latin typeface="Times New Roman"/>
                <a:cs typeface="Times New Roman"/>
              </a:rPr>
              <a:t>I motivi </a:t>
            </a:r>
            <a:r>
              <a:rPr sz="1200" spc="-5" dirty="0">
                <a:latin typeface="Times New Roman"/>
                <a:cs typeface="Times New Roman"/>
              </a:rPr>
              <a:t>dell’uomo per sposarsi hanno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trasceso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lunga la </a:t>
            </a:r>
            <a:r>
              <a:rPr sz="1200" spc="-5" dirty="0">
                <a:latin typeface="Times New Roman"/>
                <a:cs typeface="Times New Roman"/>
              </a:rPr>
              <a:t>morale effettiva del  </a:t>
            </a:r>
            <a:r>
              <a:rPr sz="1200" dirty="0">
                <a:latin typeface="Times New Roman"/>
                <a:cs typeface="Times New Roman"/>
              </a:rPr>
              <a:t>matrimonio. E </a:t>
            </a:r>
            <a:r>
              <a:rPr sz="1200" spc="-5" dirty="0">
                <a:latin typeface="Times New Roman"/>
                <a:cs typeface="Times New Roman"/>
              </a:rPr>
              <a:t>nel diciannovesimo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ventesimo secolo l’ideale occidentale del matrimonio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improvvisamente oltrepassato </a:t>
            </a:r>
            <a:r>
              <a:rPr sz="1200" dirty="0">
                <a:latin typeface="Times New Roman"/>
                <a:cs typeface="Times New Roman"/>
              </a:rPr>
              <a:t>di  molto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impulsi </a:t>
            </a:r>
            <a:r>
              <a:rPr sz="1200" spc="-5" dirty="0">
                <a:latin typeface="Times New Roman"/>
                <a:cs typeface="Times New Roman"/>
              </a:rPr>
              <a:t>sessuali egocentrici </a:t>
            </a:r>
            <a:r>
              <a:rPr sz="1200" dirty="0">
                <a:latin typeface="Times New Roman"/>
                <a:cs typeface="Times New Roman"/>
              </a:rPr>
              <a:t>solo parzialmente </a:t>
            </a:r>
            <a:r>
              <a:rPr sz="1200" spc="-5" dirty="0">
                <a:latin typeface="Times New Roman"/>
                <a:cs typeface="Times New Roman"/>
              </a:rPr>
              <a:t>controllati delle </a:t>
            </a:r>
            <a:r>
              <a:rPr sz="1200" dirty="0">
                <a:latin typeface="Times New Roman"/>
                <a:cs typeface="Times New Roman"/>
              </a:rPr>
              <a:t>razze.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in una società di un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spc="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sposate </a:t>
            </a:r>
            <a:r>
              <a:rPr sz="1200" dirty="0">
                <a:latin typeface="Times New Roman"/>
                <a:cs typeface="Times New Roman"/>
              </a:rPr>
              <a:t>indica un </a:t>
            </a:r>
            <a:r>
              <a:rPr sz="1200" spc="-5" dirty="0">
                <a:latin typeface="Times New Roman"/>
                <a:cs typeface="Times New Roman"/>
              </a:rPr>
              <a:t>crollo temporaneo </a:t>
            </a:r>
            <a:r>
              <a:rPr sz="1200" dirty="0">
                <a:latin typeface="Times New Roman"/>
                <a:cs typeface="Times New Roman"/>
              </a:rPr>
              <a:t>od una </a:t>
            </a:r>
            <a:r>
              <a:rPr sz="1200" spc="-5" dirty="0">
                <a:latin typeface="Times New Roman"/>
                <a:cs typeface="Times New Roman"/>
              </a:rPr>
              <a:t>transizione dei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costumi.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737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58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(928.7) 83:7.6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prova del matrimonio lungo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quell’intimità </a:t>
            </a:r>
            <a:r>
              <a:rPr sz="1200" spc="-5" dirty="0">
                <a:latin typeface="Times New Roman"/>
                <a:cs typeface="Times New Roman"/>
              </a:rPr>
              <a:t>continua che </a:t>
            </a:r>
            <a:r>
              <a:rPr sz="1200" dirty="0">
                <a:latin typeface="Times New Roman"/>
                <a:cs typeface="Times New Roman"/>
              </a:rPr>
              <a:t>è inevitabile in tutta la vita di famiglia.  </a:t>
            </a:r>
            <a:r>
              <a:rPr sz="1200" spc="-5" dirty="0">
                <a:latin typeface="Times New Roman"/>
                <a:cs typeface="Times New Roman"/>
              </a:rPr>
              <a:t>Due giovani </a:t>
            </a:r>
            <a:r>
              <a:rPr sz="1200" dirty="0">
                <a:latin typeface="Times New Roman"/>
                <a:cs typeface="Times New Roman"/>
              </a:rPr>
              <a:t>viziati e </a:t>
            </a:r>
            <a:r>
              <a:rPr sz="1200" spc="-5" dirty="0">
                <a:latin typeface="Times New Roman"/>
                <a:cs typeface="Times New Roman"/>
              </a:rPr>
              <a:t>coccolati, allevati </a:t>
            </a:r>
            <a:r>
              <a:rPr sz="1200" dirty="0">
                <a:latin typeface="Times New Roman"/>
                <a:cs typeface="Times New Roman"/>
              </a:rPr>
              <a:t>aspettandosi </a:t>
            </a:r>
            <a:r>
              <a:rPr sz="1200" spc="-5" dirty="0">
                <a:latin typeface="Times New Roman"/>
                <a:cs typeface="Times New Roman"/>
              </a:rPr>
              <a:t>ogni indulgenza </a:t>
            </a:r>
            <a:r>
              <a:rPr sz="1200" dirty="0">
                <a:latin typeface="Times New Roman"/>
                <a:cs typeface="Times New Roman"/>
              </a:rPr>
              <a:t>e la piena </a:t>
            </a:r>
            <a:r>
              <a:rPr sz="1200" spc="-5" dirty="0">
                <a:latin typeface="Times New Roman"/>
                <a:cs typeface="Times New Roman"/>
              </a:rPr>
              <a:t>soddisfazione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vanità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loro ego, </a:t>
            </a:r>
            <a:r>
              <a:rPr sz="1200" dirty="0">
                <a:latin typeface="Times New Roman"/>
                <a:cs typeface="Times New Roman"/>
              </a:rPr>
              <a:t>non  possono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grande riuscita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nell’edificazione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un’associazione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abnegazione,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compromesso, </a:t>
            </a:r>
            <a:r>
              <a:rPr sz="1200" dirty="0">
                <a:latin typeface="Times New Roman"/>
                <a:cs typeface="Times New Roman"/>
              </a:rPr>
              <a:t>di devozione e di </a:t>
            </a:r>
            <a:r>
              <a:rPr sz="1200" spc="-5" dirty="0">
                <a:latin typeface="Times New Roman"/>
                <a:cs typeface="Times New Roman"/>
              </a:rPr>
              <a:t>consacrazione disinteressata all’educazione dei figli per </a:t>
            </a:r>
            <a:r>
              <a:rPr sz="1200" dirty="0">
                <a:latin typeface="Times New Roman"/>
                <a:cs typeface="Times New Roman"/>
              </a:rPr>
              <a:t>tutta 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(929.1) 83:7.7 </a:t>
            </a:r>
            <a:r>
              <a:rPr sz="1200" spc="-5" dirty="0">
                <a:latin typeface="Times New Roman"/>
                <a:cs typeface="Times New Roman"/>
              </a:rPr>
              <a:t>L’alto grado d’immaginazione ed </a:t>
            </a:r>
            <a:r>
              <a:rPr sz="1200" dirty="0">
                <a:latin typeface="Times New Roman"/>
                <a:cs typeface="Times New Roman"/>
              </a:rPr>
              <a:t>il romanticismo </a:t>
            </a:r>
            <a:r>
              <a:rPr sz="1200" spc="-5" dirty="0">
                <a:latin typeface="Times New Roman"/>
                <a:cs typeface="Times New Roman"/>
              </a:rPr>
              <a:t>fantastico </a:t>
            </a:r>
            <a:r>
              <a:rPr sz="1200" dirty="0">
                <a:latin typeface="Times New Roman"/>
                <a:cs typeface="Times New Roman"/>
              </a:rPr>
              <a:t>propri </a:t>
            </a:r>
            <a:r>
              <a:rPr sz="1200" spc="-5" dirty="0">
                <a:latin typeface="Times New Roman"/>
                <a:cs typeface="Times New Roman"/>
              </a:rPr>
              <a:t>del corteggiamento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misura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responsabili  dell’aumento della </a:t>
            </a:r>
            <a:r>
              <a:rPr sz="1200" dirty="0">
                <a:latin typeface="Times New Roman"/>
                <a:cs typeface="Times New Roman"/>
              </a:rPr>
              <a:t>tendenza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divorzio tra i </a:t>
            </a:r>
            <a:r>
              <a:rPr sz="1200" spc="-5" dirty="0">
                <a:latin typeface="Times New Roman"/>
                <a:cs typeface="Times New Roman"/>
              </a:rPr>
              <a:t>moderni </a:t>
            </a:r>
            <a:r>
              <a:rPr sz="1200" dirty="0">
                <a:latin typeface="Times New Roman"/>
                <a:cs typeface="Times New Roman"/>
              </a:rPr>
              <a:t>popoli occidentali, e tutto ciò è </a:t>
            </a:r>
            <a:r>
              <a:rPr sz="1200" spc="-5" dirty="0">
                <a:latin typeface="Times New Roman"/>
                <a:cs typeface="Times New Roman"/>
              </a:rPr>
              <a:t>ancor </a:t>
            </a:r>
            <a:r>
              <a:rPr sz="1200" dirty="0">
                <a:latin typeface="Times New Roman"/>
                <a:cs typeface="Times New Roman"/>
              </a:rPr>
              <a:t>più complicato dalla </a:t>
            </a:r>
            <a:r>
              <a:rPr sz="1200" spc="-5" dirty="0">
                <a:latin typeface="Times New Roman"/>
                <a:cs typeface="Times New Roman"/>
              </a:rPr>
              <a:t>maggior libertà  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dall’accresciuta indipendenza </a:t>
            </a:r>
            <a:r>
              <a:rPr sz="1200" dirty="0">
                <a:latin typeface="Times New Roman"/>
                <a:cs typeface="Times New Roman"/>
              </a:rPr>
              <a:t>economica </a:t>
            </a:r>
            <a:r>
              <a:rPr sz="1200" spc="-5" dirty="0">
                <a:latin typeface="Times New Roman"/>
                <a:cs typeface="Times New Roman"/>
              </a:rPr>
              <a:t>della donna.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divorzio, quando </a:t>
            </a:r>
            <a:r>
              <a:rPr sz="1200" spc="-5" dirty="0">
                <a:latin typeface="Times New Roman"/>
                <a:cs typeface="Times New Roman"/>
              </a:rPr>
              <a:t>risulta </a:t>
            </a:r>
            <a:r>
              <a:rPr sz="1200" dirty="0">
                <a:latin typeface="Times New Roman"/>
                <a:cs typeface="Times New Roman"/>
              </a:rPr>
              <a:t>da una mancanza di  </a:t>
            </a:r>
            <a:r>
              <a:rPr sz="1200" spc="-5" dirty="0">
                <a:latin typeface="Times New Roman"/>
                <a:cs typeface="Times New Roman"/>
              </a:rPr>
              <a:t>autocontrollo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normale adattamento della </a:t>
            </a:r>
            <a:r>
              <a:rPr sz="1200" dirty="0">
                <a:latin typeface="Times New Roman"/>
                <a:cs typeface="Times New Roman"/>
              </a:rPr>
              <a:t>personalità, </a:t>
            </a:r>
            <a:r>
              <a:rPr sz="1200" spc="-5" dirty="0">
                <a:latin typeface="Times New Roman"/>
                <a:cs typeface="Times New Roman"/>
              </a:rPr>
              <a:t>riconduce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a quegli stadi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primitivi dai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l’uomo è </a:t>
            </a:r>
            <a:r>
              <a:rPr sz="1200" spc="-5" dirty="0">
                <a:latin typeface="Times New Roman"/>
                <a:cs typeface="Times New Roman"/>
              </a:rPr>
              <a:t>emerso così </a:t>
            </a:r>
            <a:r>
              <a:rPr sz="1200" dirty="0">
                <a:latin typeface="Times New Roman"/>
                <a:cs typeface="Times New Roman"/>
              </a:rPr>
              <a:t>recentemente a seguito di </a:t>
            </a:r>
            <a:r>
              <a:rPr sz="1200" spc="-5" dirty="0">
                <a:latin typeface="Times New Roman"/>
                <a:cs typeface="Times New Roman"/>
              </a:rPr>
              <a:t>tante angustie personali </a:t>
            </a:r>
            <a:r>
              <a:rPr sz="1200" dirty="0">
                <a:latin typeface="Times New Roman"/>
                <a:cs typeface="Times New Roman"/>
              </a:rPr>
              <a:t>e sofferenze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razziali.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55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(929.2) 83:7.8 </a:t>
            </a:r>
            <a:r>
              <a:rPr sz="1200" spc="-5" dirty="0">
                <a:latin typeface="Times New Roman"/>
                <a:cs typeface="Times New Roman"/>
              </a:rPr>
              <a:t>Ma fintantoché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non riuscirà </a:t>
            </a:r>
            <a:r>
              <a:rPr sz="1200" spc="-5" dirty="0">
                <a:latin typeface="Times New Roman"/>
                <a:cs typeface="Times New Roman"/>
              </a:rPr>
              <a:t>ad educare </a:t>
            </a:r>
            <a:r>
              <a:rPr sz="1200" dirty="0">
                <a:latin typeface="Times New Roman"/>
                <a:cs typeface="Times New Roman"/>
              </a:rPr>
              <a:t>convenientemente i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giovani, </a:t>
            </a:r>
            <a:r>
              <a:rPr sz="1200" spc="-5" dirty="0">
                <a:latin typeface="Times New Roman"/>
                <a:cs typeface="Times New Roman"/>
              </a:rPr>
              <a:t>finché l’ordine sociale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provvederà ad </a:t>
            </a:r>
            <a:r>
              <a:rPr sz="1200" dirty="0">
                <a:latin typeface="Times New Roman"/>
                <a:cs typeface="Times New Roman"/>
              </a:rPr>
              <a:t>un’adeguata </a:t>
            </a:r>
            <a:r>
              <a:rPr sz="1200" spc="-5" dirty="0">
                <a:latin typeface="Times New Roman"/>
                <a:cs typeface="Times New Roman"/>
              </a:rPr>
              <a:t>preparazione prematrimoniale,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che </a:t>
            </a:r>
            <a:r>
              <a:rPr sz="1200" spc="-5" dirty="0">
                <a:latin typeface="Times New Roman"/>
                <a:cs typeface="Times New Roman"/>
              </a:rPr>
              <a:t>l’idealismo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giovinezza </a:t>
            </a:r>
            <a:r>
              <a:rPr sz="1200" dirty="0">
                <a:latin typeface="Times New Roman"/>
                <a:cs typeface="Times New Roman"/>
              </a:rPr>
              <a:t>priva di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e di maturità 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l’arbitro </a:t>
            </a:r>
            <a:r>
              <a:rPr sz="1200" spc="-5" dirty="0">
                <a:latin typeface="Times New Roman"/>
                <a:cs typeface="Times New Roman"/>
              </a:rPr>
              <a:t>dell’accesso al matrimonio,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divorzio continuerà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prevalere.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misura in cui 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sociale non riesce a 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giovani al </a:t>
            </a:r>
            <a:r>
              <a:rPr sz="1200" dirty="0">
                <a:latin typeface="Times New Roman"/>
                <a:cs typeface="Times New Roman"/>
              </a:rPr>
              <a:t>matrimonio, il </a:t>
            </a:r>
            <a:r>
              <a:rPr sz="1200" spc="-5" dirty="0">
                <a:latin typeface="Times New Roman"/>
                <a:cs typeface="Times New Roman"/>
              </a:rPr>
              <a:t>divorzio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funzionare come </a:t>
            </a:r>
            <a:r>
              <a:rPr sz="1200" dirty="0">
                <a:latin typeface="Times New Roman"/>
                <a:cs typeface="Times New Roman"/>
              </a:rPr>
              <a:t>valvola di </a:t>
            </a:r>
            <a:r>
              <a:rPr sz="1200" spc="-5" dirty="0">
                <a:latin typeface="Times New Roman"/>
                <a:cs typeface="Times New Roman"/>
              </a:rPr>
              <a:t>sicurezza sociale per </a:t>
            </a:r>
            <a:r>
              <a:rPr sz="1200" dirty="0">
                <a:latin typeface="Times New Roman"/>
                <a:cs typeface="Times New Roman"/>
              </a:rPr>
              <a:t>impedire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situazioni 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peggiori durante 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rapido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costumi in 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06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(929.3) 83:7.9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sembrano </a:t>
            </a:r>
            <a:r>
              <a:rPr sz="1200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altrettanta serietà </a:t>
            </a:r>
            <a:r>
              <a:rPr sz="1200" dirty="0">
                <a:latin typeface="Times New Roman"/>
                <a:cs typeface="Times New Roman"/>
              </a:rPr>
              <a:t>di certi popoli di </a:t>
            </a:r>
            <a:r>
              <a:rPr sz="1200" spc="-5" dirty="0">
                <a:latin typeface="Times New Roman"/>
                <a:cs typeface="Times New Roman"/>
              </a:rPr>
              <a:t>oggi.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sembra </a:t>
            </a:r>
            <a:r>
              <a:rPr sz="1200" dirty="0">
                <a:latin typeface="Times New Roman"/>
                <a:cs typeface="Times New Roman"/>
              </a:rPr>
              <a:t>che molti  </a:t>
            </a:r>
            <a:r>
              <a:rPr sz="1200" spc="-5" dirty="0">
                <a:latin typeface="Times New Roman"/>
                <a:cs typeface="Times New Roman"/>
              </a:rPr>
              <a:t>dei matrimoni affrettati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riusciti </a:t>
            </a:r>
            <a:r>
              <a:rPr sz="1200" dirty="0">
                <a:latin typeface="Times New Roman"/>
                <a:cs typeface="Times New Roman"/>
              </a:rPr>
              <a:t>dei tempi </a:t>
            </a:r>
            <a:r>
              <a:rPr sz="1200" spc="-5" dirty="0">
                <a:latin typeface="Times New Roman"/>
                <a:cs typeface="Times New Roman"/>
              </a:rPr>
              <a:t>moderni rappresentino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miglioramento </a:t>
            </a:r>
            <a:r>
              <a:rPr sz="1200" dirty="0">
                <a:latin typeface="Times New Roman"/>
                <a:cs typeface="Times New Roman"/>
              </a:rPr>
              <a:t>rispetto </a:t>
            </a:r>
            <a:r>
              <a:rPr sz="1200" spc="-5" dirty="0">
                <a:latin typeface="Times New Roman"/>
                <a:cs typeface="Times New Roman"/>
              </a:rPr>
              <a:t>alle pratiche </a:t>
            </a:r>
            <a:r>
              <a:rPr sz="1200" spc="5" dirty="0">
                <a:latin typeface="Times New Roman"/>
                <a:cs typeface="Times New Roman"/>
              </a:rPr>
              <a:t>antiche </a:t>
            </a:r>
            <a:r>
              <a:rPr sz="1200" spc="-5" dirty="0">
                <a:latin typeface="Times New Roman"/>
                <a:cs typeface="Times New Roman"/>
              </a:rPr>
              <a:t>che  qualificavano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giovani ad </a:t>
            </a:r>
            <a:r>
              <a:rPr sz="1200" dirty="0">
                <a:latin typeface="Times New Roman"/>
                <a:cs typeface="Times New Roman"/>
              </a:rPr>
              <a:t>unirsi.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incoerenza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moderna </a:t>
            </a:r>
            <a:r>
              <a:rPr sz="1200" spc="-5" dirty="0">
                <a:latin typeface="Times New Roman"/>
                <a:cs typeface="Times New Roman"/>
              </a:rPr>
              <a:t>consiste nell’esaltare l’amore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nell’idealizzare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disapprovando l’analisi approfondita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entrambi.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5309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L’idealizzazione del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matrimonio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(929.4) 83:8.1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che culmina nella famiglia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l’istituzione più </a:t>
            </a:r>
            <a:r>
              <a:rPr sz="1200" spc="-5" dirty="0">
                <a:latin typeface="Times New Roman"/>
                <a:cs typeface="Times New Roman"/>
              </a:rPr>
              <a:t>sublime dell’uomo,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essenzialmente </a:t>
            </a:r>
            <a:r>
              <a:rPr sz="1200" dirty="0">
                <a:latin typeface="Times New Roman"/>
                <a:cs typeface="Times New Roman"/>
              </a:rPr>
              <a:t>umana; non  </a:t>
            </a:r>
            <a:r>
              <a:rPr sz="1200" spc="-5" dirty="0">
                <a:latin typeface="Times New Roman"/>
                <a:cs typeface="Times New Roman"/>
              </a:rPr>
              <a:t>si sarebbe </a:t>
            </a:r>
            <a:r>
              <a:rPr sz="1200" dirty="0">
                <a:latin typeface="Times New Roman"/>
                <a:cs typeface="Times New Roman"/>
              </a:rPr>
              <a:t>mai dovuto </a:t>
            </a:r>
            <a:r>
              <a:rPr sz="1200" spc="-5" dirty="0">
                <a:latin typeface="Times New Roman"/>
                <a:cs typeface="Times New Roman"/>
              </a:rPr>
              <a:t>chiamare </a:t>
            </a:r>
            <a:r>
              <a:rPr sz="1200" dirty="0">
                <a:latin typeface="Times New Roman"/>
                <a:cs typeface="Times New Roman"/>
              </a:rPr>
              <a:t>sacramento. I sacerdoti setiti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rituale religioso;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migliaia </a:t>
            </a:r>
            <a:r>
              <a:rPr sz="1200" dirty="0">
                <a:latin typeface="Times New Roman"/>
                <a:cs typeface="Times New Roman"/>
              </a:rPr>
              <a:t>di anni  dopo </a:t>
            </a:r>
            <a:r>
              <a:rPr sz="1200" spc="-5" dirty="0">
                <a:latin typeface="Times New Roman"/>
                <a:cs typeface="Times New Roman"/>
              </a:rPr>
              <a:t>Eden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era proseguito come un’istituzione puramente sociale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civile.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33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(929.5) 83:8.2 </a:t>
            </a:r>
            <a:r>
              <a:rPr sz="1200" spc="-5" dirty="0">
                <a:latin typeface="Times New Roman"/>
                <a:cs typeface="Times New Roman"/>
              </a:rPr>
              <a:t>Paragonare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associazioni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alle associazioni </a:t>
            </a:r>
            <a:r>
              <a:rPr sz="1200" dirty="0">
                <a:latin typeface="Times New Roman"/>
                <a:cs typeface="Times New Roman"/>
              </a:rPr>
              <a:t>divine è una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infelice. L’unione del marito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moglie  nella relazione del </a:t>
            </a:r>
            <a:r>
              <a:rPr sz="1200" dirty="0">
                <a:latin typeface="Times New Roman"/>
                <a:cs typeface="Times New Roman"/>
              </a:rPr>
              <a:t>matrimonio e della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è una funzione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dei mondi </a:t>
            </a:r>
            <a:r>
              <a:rPr sz="1200" spc="-5" dirty="0">
                <a:latin typeface="Times New Roman"/>
                <a:cs typeface="Times New Roman"/>
              </a:rPr>
              <a:t>evoluzionari.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progressi  spirituali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derivare come conseguenza dei sinceri sforzi umani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marito </a:t>
            </a:r>
            <a:r>
              <a:rPr sz="1200" dirty="0">
                <a:latin typeface="Times New Roman"/>
                <a:cs typeface="Times New Roman"/>
              </a:rPr>
              <a:t>e di una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migliorarsi, ma ciò </a:t>
            </a:r>
            <a:r>
              <a:rPr sz="1200" spc="15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significa che </a:t>
            </a:r>
            <a:r>
              <a:rPr sz="1200" dirty="0">
                <a:latin typeface="Times New Roman"/>
                <a:cs typeface="Times New Roman"/>
              </a:rPr>
              <a:t>il matrimonio sia </a:t>
            </a:r>
            <a:r>
              <a:rPr sz="1200" spc="-5" dirty="0">
                <a:latin typeface="Times New Roman"/>
                <a:cs typeface="Times New Roman"/>
              </a:rPr>
              <a:t>necessariamente sacro.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spirituale accompagna l’applicazione sincera ad altri </a:t>
            </a:r>
            <a:r>
              <a:rPr sz="1200" dirty="0">
                <a:latin typeface="Times New Roman"/>
                <a:cs typeface="Times New Roman"/>
              </a:rPr>
              <a:t>indirizzi  </a:t>
            </a:r>
            <a:r>
              <a:rPr sz="1200" spc="-5" dirty="0">
                <a:latin typeface="Times New Roman"/>
                <a:cs typeface="Times New Roman"/>
              </a:rPr>
              <a:t>dello sforzo</a:t>
            </a:r>
            <a:r>
              <a:rPr sz="1200" dirty="0">
                <a:latin typeface="Times New Roman"/>
                <a:cs typeface="Times New Roman"/>
              </a:rPr>
              <a:t> umano.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96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(929.6) 83:8.3 </a:t>
            </a:r>
            <a:r>
              <a:rPr sz="1200" spc="-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verità </a:t>
            </a:r>
            <a:r>
              <a:rPr sz="1200" spc="-5" dirty="0">
                <a:latin typeface="Times New Roman"/>
                <a:cs typeface="Times New Roman"/>
              </a:rPr>
              <a:t>paragonato alla relazione dell’Aggiustatore con </a:t>
            </a:r>
            <a:r>
              <a:rPr sz="1200" dirty="0">
                <a:latin typeface="Times New Roman"/>
                <a:cs typeface="Times New Roman"/>
              </a:rPr>
              <a:t>un uomo, né </a:t>
            </a:r>
            <a:r>
              <a:rPr sz="1200" spc="-5" dirty="0">
                <a:latin typeface="Times New Roman"/>
                <a:cs typeface="Times New Roman"/>
              </a:rPr>
              <a:t>alla fraternità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Cristo 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suoi fratelli </a:t>
            </a:r>
            <a:r>
              <a:rPr sz="1200" dirty="0">
                <a:latin typeface="Times New Roman"/>
                <a:cs typeface="Times New Roman"/>
              </a:rPr>
              <a:t>umani.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relazioni non </a:t>
            </a:r>
            <a:r>
              <a:rPr sz="1200" spc="-5" dirty="0">
                <a:latin typeface="Times New Roman"/>
                <a:cs typeface="Times New Roman"/>
              </a:rPr>
              <a:t>sono quasi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comparabili all’associazione tra marito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moglie.</a:t>
            </a:r>
            <a:endParaRPr sz="1200">
              <a:latin typeface="Times New Roman"/>
              <a:cs typeface="Times New Roman"/>
            </a:endParaRPr>
          </a:p>
          <a:p>
            <a:pPr marL="76200" marR="70739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Ed è molto </a:t>
            </a:r>
            <a:r>
              <a:rPr sz="1200" spc="-5" dirty="0">
                <a:latin typeface="Times New Roman"/>
                <a:cs typeface="Times New Roman"/>
              </a:rPr>
              <a:t>spiacevole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l’errata concezione </a:t>
            </a:r>
            <a:r>
              <a:rPr sz="1200" dirty="0">
                <a:latin typeface="Times New Roman"/>
                <a:cs typeface="Times New Roman"/>
              </a:rPr>
              <a:t>umana di queste relazioni </a:t>
            </a:r>
            <a:r>
              <a:rPr sz="1200" spc="-5" dirty="0">
                <a:latin typeface="Times New Roman"/>
                <a:cs typeface="Times New Roman"/>
              </a:rPr>
              <a:t>abbia provocato tanta confusione sullo status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matrimonio.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12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(929.7) 83:8.4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anche spiacevole che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 abbiano concepito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dovesse essere consumato </a:t>
            </a:r>
            <a:r>
              <a:rPr sz="1200" dirty="0">
                <a:latin typeface="Times New Roman"/>
                <a:cs typeface="Times New Roman"/>
              </a:rPr>
              <a:t>mediante  un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5" dirty="0">
                <a:latin typeface="Times New Roman"/>
                <a:cs typeface="Times New Roman"/>
              </a:rPr>
              <a:t>Tali credenze portano direttamente al concetto dell’indissolubilità del legame coniugale </a:t>
            </a:r>
            <a:r>
              <a:rPr sz="1200" dirty="0">
                <a:latin typeface="Times New Roman"/>
                <a:cs typeface="Times New Roman"/>
              </a:rPr>
              <a:t>indipendentemente dalle  </a:t>
            </a:r>
            <a:r>
              <a:rPr sz="1200" spc="-5" dirty="0">
                <a:latin typeface="Times New Roman"/>
                <a:cs typeface="Times New Roman"/>
              </a:rPr>
              <a:t>circostanze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desideri </a:t>
            </a:r>
            <a:r>
              <a:rPr sz="1200" spc="-5" dirty="0">
                <a:latin typeface="Times New Roman"/>
                <a:cs typeface="Times New Roman"/>
              </a:rPr>
              <a:t>delle parti contraenti.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stesso </a:t>
            </a:r>
            <a:r>
              <a:rPr sz="1200" dirty="0">
                <a:latin typeface="Times New Roman"/>
                <a:cs typeface="Times New Roman"/>
              </a:rPr>
              <a:t>che un matrimonio </a:t>
            </a:r>
            <a:r>
              <a:rPr sz="1200" spc="-5" dirty="0">
                <a:latin typeface="Times New Roman"/>
                <a:cs typeface="Times New Roman"/>
              </a:rPr>
              <a:t>possa essere </a:t>
            </a:r>
            <a:r>
              <a:rPr sz="1200" dirty="0">
                <a:latin typeface="Times New Roman"/>
                <a:cs typeface="Times New Roman"/>
              </a:rPr>
              <a:t>sciolto indica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non è  </a:t>
            </a:r>
            <a:r>
              <a:rPr sz="1200" spc="-5" dirty="0">
                <a:latin typeface="Times New Roman"/>
                <a:cs typeface="Times New Roman"/>
              </a:rPr>
              <a:t>parte collegata con </a:t>
            </a:r>
            <a:r>
              <a:rPr sz="1200" dirty="0">
                <a:latin typeface="Times New Roman"/>
                <a:cs typeface="Times New Roman"/>
              </a:rPr>
              <a:t>tali unioni. </a:t>
            </a:r>
            <a:r>
              <a:rPr sz="1200" spc="-5" dirty="0">
                <a:latin typeface="Times New Roman"/>
                <a:cs typeface="Times New Roman"/>
              </a:rPr>
              <a:t>Se Dio </a:t>
            </a:r>
            <a:r>
              <a:rPr sz="1200" dirty="0">
                <a:latin typeface="Times New Roman"/>
                <a:cs typeface="Times New Roman"/>
              </a:rPr>
              <a:t>ha unito una volta due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o due </a:t>
            </a:r>
            <a:r>
              <a:rPr sz="1200" spc="-5" dirty="0">
                <a:latin typeface="Times New Roman"/>
                <a:cs typeface="Times New Roman"/>
              </a:rPr>
              <a:t>persone, esse resteranno </a:t>
            </a:r>
            <a:r>
              <a:rPr sz="1200" spc="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unite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la volontà divina </a:t>
            </a:r>
            <a:r>
              <a:rPr sz="1200" spc="-5" dirty="0">
                <a:latin typeface="Times New Roman"/>
                <a:cs typeface="Times New Roman"/>
              </a:rPr>
              <a:t>decreterà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separazione. Ma per quanto </a:t>
            </a:r>
            <a:r>
              <a:rPr sz="1200" dirty="0">
                <a:latin typeface="Times New Roman"/>
                <a:cs typeface="Times New Roman"/>
              </a:rPr>
              <a:t>concerne il </a:t>
            </a:r>
            <a:r>
              <a:rPr sz="1200" spc="-5" dirty="0">
                <a:latin typeface="Times New Roman"/>
                <a:cs typeface="Times New Roman"/>
              </a:rPr>
              <a:t>matrimonio, </a:t>
            </a:r>
            <a:r>
              <a:rPr sz="1200" dirty="0">
                <a:latin typeface="Times New Roman"/>
                <a:cs typeface="Times New Roman"/>
              </a:rPr>
              <a:t>che è un’istituzione </a:t>
            </a:r>
            <a:r>
              <a:rPr sz="1200" spc="-5" dirty="0">
                <a:latin typeface="Times New Roman"/>
                <a:cs typeface="Times New Roman"/>
              </a:rPr>
              <a:t>umana, chi </a:t>
            </a:r>
            <a:r>
              <a:rPr sz="1200" dirty="0">
                <a:latin typeface="Times New Roman"/>
                <a:cs typeface="Times New Roman"/>
              </a:rPr>
              <a:t>pretenderà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007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190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emettere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giudizio, </a:t>
            </a:r>
            <a:r>
              <a:rPr sz="1200" dirty="0">
                <a:latin typeface="Times New Roman"/>
                <a:cs typeface="Times New Roman"/>
              </a:rPr>
              <a:t>di dire </a:t>
            </a:r>
            <a:r>
              <a:rPr sz="1200" spc="-5" dirty="0">
                <a:latin typeface="Times New Roman"/>
                <a:cs typeface="Times New Roman"/>
              </a:rPr>
              <a:t>quali matrimoni </a:t>
            </a:r>
            <a:r>
              <a:rPr sz="1200" dirty="0">
                <a:latin typeface="Times New Roman"/>
                <a:cs typeface="Times New Roman"/>
              </a:rPr>
              <a:t>sono unioni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approvate </a:t>
            </a:r>
            <a:r>
              <a:rPr sz="1200" dirty="0">
                <a:latin typeface="Times New Roman"/>
                <a:cs typeface="Times New Roman"/>
              </a:rPr>
              <a:t>dai supervisori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contrasto  con quelle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origine </a:t>
            </a:r>
            <a:r>
              <a:rPr sz="1200" spc="-5" dirty="0">
                <a:latin typeface="Times New Roman"/>
                <a:cs typeface="Times New Roman"/>
              </a:rPr>
              <a:t>puramente umane?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(930.1) 83:8.5 </a:t>
            </a:r>
            <a:r>
              <a:rPr sz="1200" spc="-5" dirty="0">
                <a:latin typeface="Times New Roman"/>
                <a:cs typeface="Times New Roman"/>
              </a:rPr>
              <a:t>Esiste tuttavia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sfere superiori.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sistema locale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Figlie  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dimostrano </a:t>
            </a:r>
            <a:r>
              <a:rPr sz="1200" spc="-5" dirty="0">
                <a:latin typeface="Times New Roman"/>
                <a:cs typeface="Times New Roman"/>
              </a:rPr>
              <a:t>l’elevatezza degli </a:t>
            </a:r>
            <a:r>
              <a:rPr sz="1200" dirty="0">
                <a:latin typeface="Times New Roman"/>
                <a:cs typeface="Times New Roman"/>
              </a:rPr>
              <a:t>ideali </a:t>
            </a:r>
            <a:r>
              <a:rPr sz="1200" spc="-5" dirty="0">
                <a:latin typeface="Times New Roman"/>
                <a:cs typeface="Times New Roman"/>
              </a:rPr>
              <a:t>dell’unione </a:t>
            </a:r>
            <a:r>
              <a:rPr sz="1200" dirty="0">
                <a:latin typeface="Times New Roman"/>
                <a:cs typeface="Times New Roman"/>
              </a:rPr>
              <a:t>di un uomo e di una donna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legami </a:t>
            </a:r>
            <a:r>
              <a:rPr sz="1200" spc="-5" dirty="0">
                <a:latin typeface="Times New Roman"/>
                <a:cs typeface="Times New Roman"/>
              </a:rPr>
              <a:t>del matrimonio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allo scopo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procreare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allevare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discendenza. </a:t>
            </a:r>
            <a:r>
              <a:rPr sz="1200" dirty="0">
                <a:latin typeface="Times New Roman"/>
                <a:cs typeface="Times New Roman"/>
              </a:rPr>
              <a:t>Dopotutto il </a:t>
            </a:r>
            <a:r>
              <a:rPr sz="1200" spc="-5" dirty="0">
                <a:latin typeface="Times New Roman"/>
                <a:cs typeface="Times New Roman"/>
              </a:rPr>
              <a:t>matrimonio ideale dei mortali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i="1" spc="-5" dirty="0">
                <a:latin typeface="Times New Roman"/>
                <a:cs typeface="Times New Roman"/>
              </a:rPr>
              <a:t>umanamente</a:t>
            </a:r>
            <a:r>
              <a:rPr sz="1200" i="1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sacro.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60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(930.2) 83:8.6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stato ed è ancora il </a:t>
            </a:r>
            <a:r>
              <a:rPr sz="1200" spc="-5" dirty="0">
                <a:latin typeface="Times New Roman"/>
                <a:cs typeface="Times New Roman"/>
              </a:rPr>
              <a:t>sogno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supremo dell’idealità temporale. Benché questo </a:t>
            </a:r>
            <a:r>
              <a:rPr sz="1200" dirty="0">
                <a:latin typeface="Times New Roman"/>
                <a:cs typeface="Times New Roman"/>
              </a:rPr>
              <a:t>bel </a:t>
            </a:r>
            <a:r>
              <a:rPr sz="1200" spc="-5" dirty="0">
                <a:latin typeface="Times New Roman"/>
                <a:cs typeface="Times New Roman"/>
              </a:rPr>
              <a:t>sogno sia  raramente realizzato nella sua interezza, esso </a:t>
            </a:r>
            <a:r>
              <a:rPr sz="1200" dirty="0">
                <a:latin typeface="Times New Roman"/>
                <a:cs typeface="Times New Roman"/>
              </a:rPr>
              <a:t>persiste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ideale glorioso, stimolando sempre l’umanità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spc="5" dirty="0">
                <a:latin typeface="Times New Roman"/>
                <a:cs typeface="Times New Roman"/>
              </a:rPr>
              <a:t>verso  </a:t>
            </a:r>
            <a:r>
              <a:rPr sz="1200" spc="-5" dirty="0">
                <a:latin typeface="Times New Roman"/>
                <a:cs typeface="Times New Roman"/>
              </a:rPr>
              <a:t>sforzi maggiori per </a:t>
            </a:r>
            <a:r>
              <a:rPr sz="1200" dirty="0">
                <a:latin typeface="Times New Roman"/>
                <a:cs typeface="Times New Roman"/>
              </a:rPr>
              <a:t>la felicità umana. </a:t>
            </a:r>
            <a:r>
              <a:rPr sz="1200" spc="-5" dirty="0">
                <a:latin typeface="Times New Roman"/>
                <a:cs typeface="Times New Roman"/>
              </a:rPr>
              <a:t>Ma ai </a:t>
            </a:r>
            <a:r>
              <a:rPr sz="1200" dirty="0">
                <a:latin typeface="Times New Roman"/>
                <a:cs typeface="Times New Roman"/>
              </a:rPr>
              <a:t>giovani e </a:t>
            </a:r>
            <a:r>
              <a:rPr sz="1200" spc="-5" dirty="0">
                <a:latin typeface="Times New Roman"/>
                <a:cs typeface="Times New Roman"/>
              </a:rPr>
              <a:t>alle giovani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essere insegnato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delle realtà del </a:t>
            </a:r>
            <a:r>
              <a:rPr sz="1200" dirty="0">
                <a:latin typeface="Times New Roman"/>
                <a:cs typeface="Times New Roman"/>
              </a:rPr>
              <a:t>matrimonio 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immersi nelle severe esigenze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interassociazioni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familiare; l’idealizzazione dei giovani </a:t>
            </a:r>
            <a:r>
              <a:rPr sz="1200" dirty="0">
                <a:latin typeface="Times New Roman"/>
                <a:cs typeface="Times New Roman"/>
              </a:rPr>
              <a:t>dovrebbe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temperata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disillusione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prematrimoniale.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620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(930.3) 83:8.7 </a:t>
            </a:r>
            <a:r>
              <a:rPr sz="1200" spc="-5" dirty="0">
                <a:latin typeface="Times New Roman"/>
                <a:cs typeface="Times New Roman"/>
              </a:rPr>
              <a:t>L’idealizzazione giovanile del </a:t>
            </a:r>
            <a:r>
              <a:rPr sz="1200" dirty="0">
                <a:latin typeface="Times New Roman"/>
                <a:cs typeface="Times New Roman"/>
              </a:rPr>
              <a:t>matrimonio non </a:t>
            </a:r>
            <a:r>
              <a:rPr sz="1200" spc="-5" dirty="0">
                <a:latin typeface="Times New Roman"/>
                <a:cs typeface="Times New Roman"/>
              </a:rPr>
              <a:t>dovrebbe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essere scoraggiata; questi sogni sono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visualizzazione  della </a:t>
            </a:r>
            <a:r>
              <a:rPr sz="1200" dirty="0">
                <a:latin typeface="Times New Roman"/>
                <a:cs typeface="Times New Roman"/>
              </a:rPr>
              <a:t>meta </a:t>
            </a:r>
            <a:r>
              <a:rPr sz="1200" spc="-5" dirty="0">
                <a:latin typeface="Times New Roman"/>
                <a:cs typeface="Times New Roman"/>
              </a:rPr>
              <a:t>futura della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famiglia. Questo atteggiamento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stimolante ed </a:t>
            </a:r>
            <a:r>
              <a:rPr sz="1200" spc="5" dirty="0">
                <a:latin typeface="Times New Roman"/>
                <a:cs typeface="Times New Roman"/>
              </a:rPr>
              <a:t>utile </a:t>
            </a:r>
            <a:r>
              <a:rPr sz="1200" spc="-5" dirty="0">
                <a:latin typeface="Times New Roman"/>
                <a:cs typeface="Times New Roman"/>
              </a:rPr>
              <a:t>purché </a:t>
            </a:r>
            <a:r>
              <a:rPr sz="1200" dirty="0">
                <a:latin typeface="Times New Roman"/>
                <a:cs typeface="Times New Roman"/>
              </a:rPr>
              <a:t>non produca </a:t>
            </a:r>
            <a:r>
              <a:rPr sz="1200" spc="-5" dirty="0">
                <a:latin typeface="Times New Roman"/>
                <a:cs typeface="Times New Roman"/>
              </a:rPr>
              <a:t>un’incapacità </a:t>
            </a:r>
            <a:r>
              <a:rPr sz="1200" dirty="0">
                <a:latin typeface="Times New Roman"/>
                <a:cs typeface="Times New Roman"/>
              </a:rPr>
              <a:t>a realizzare le  </a:t>
            </a:r>
            <a:r>
              <a:rPr sz="1200" spc="-5" dirty="0">
                <a:latin typeface="Times New Roman"/>
                <a:cs typeface="Times New Roman"/>
              </a:rPr>
              <a:t>necessità pratiche </a:t>
            </a:r>
            <a:r>
              <a:rPr sz="1200" dirty="0">
                <a:latin typeface="Times New Roman"/>
                <a:cs typeface="Times New Roman"/>
              </a:rPr>
              <a:t>e ordinarie </a:t>
            </a:r>
            <a:r>
              <a:rPr sz="1200" spc="-5" dirty="0">
                <a:latin typeface="Times New Roman"/>
                <a:cs typeface="Times New Roman"/>
              </a:rPr>
              <a:t>del matrimonio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susseguente </a:t>
            </a:r>
            <a:r>
              <a:rPr sz="1200" dirty="0">
                <a:latin typeface="Times New Roman"/>
                <a:cs typeface="Times New Roman"/>
              </a:rPr>
              <a:t>vita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familiare.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794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(930.4) 83:8.8 </a:t>
            </a:r>
            <a:r>
              <a:rPr sz="1200" spc="-5" dirty="0">
                <a:latin typeface="Times New Roman"/>
                <a:cs typeface="Times New Roman"/>
              </a:rPr>
              <a:t>Gli ideali del </a:t>
            </a:r>
            <a:r>
              <a:rPr sz="1200" dirty="0">
                <a:latin typeface="Times New Roman"/>
                <a:cs typeface="Times New Roman"/>
              </a:rPr>
              <a:t>matrimonio </a:t>
            </a:r>
            <a:r>
              <a:rPr sz="1200" spc="-5" dirty="0">
                <a:latin typeface="Times New Roman"/>
                <a:cs typeface="Times New Roman"/>
              </a:rPr>
              <a:t>hanno fatto grandi progressi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tempi recenti; presso alcuni </a:t>
            </a:r>
            <a:r>
              <a:rPr sz="1200" dirty="0">
                <a:latin typeface="Times New Roman"/>
                <a:cs typeface="Times New Roman"/>
              </a:rPr>
              <a:t>popoli la donna </a:t>
            </a:r>
            <a:r>
              <a:rPr sz="1200" spc="-5" dirty="0">
                <a:latin typeface="Times New Roman"/>
                <a:cs typeface="Times New Roman"/>
              </a:rPr>
              <a:t>gode praticamente  gli uguali </a:t>
            </a:r>
            <a:r>
              <a:rPr sz="1200" dirty="0">
                <a:latin typeface="Times New Roman"/>
                <a:cs typeface="Times New Roman"/>
              </a:rPr>
              <a:t>diritti del </a:t>
            </a:r>
            <a:r>
              <a:rPr sz="1200" spc="-5" dirty="0">
                <a:latin typeface="Times New Roman"/>
                <a:cs typeface="Times New Roman"/>
              </a:rPr>
              <a:t>suo consorte. </a:t>
            </a:r>
            <a:r>
              <a:rPr sz="1200" dirty="0">
                <a:latin typeface="Times New Roman"/>
                <a:cs typeface="Times New Roman"/>
              </a:rPr>
              <a:t>Almeno </a:t>
            </a:r>
            <a:r>
              <a:rPr sz="1200" spc="-5" dirty="0">
                <a:latin typeface="Times New Roman"/>
                <a:cs typeface="Times New Roman"/>
              </a:rPr>
              <a:t>concettualmente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sta diventando </a:t>
            </a:r>
            <a:r>
              <a:rPr sz="1200" dirty="0">
                <a:latin typeface="Times New Roman"/>
                <a:cs typeface="Times New Roman"/>
              </a:rPr>
              <a:t>una leale associazione </a:t>
            </a:r>
            <a:r>
              <a:rPr sz="1200" spc="-5" dirty="0">
                <a:latin typeface="Times New Roman"/>
                <a:cs typeface="Times New Roman"/>
              </a:rPr>
              <a:t>per allevare </a:t>
            </a:r>
            <a:r>
              <a:rPr sz="1200" spc="1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figli,  accompagnata dalla fedeltà sessuale. Ma anche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versione </a:t>
            </a:r>
            <a:r>
              <a:rPr sz="1200" dirty="0">
                <a:latin typeface="Times New Roman"/>
                <a:cs typeface="Times New Roman"/>
              </a:rPr>
              <a:t>più recente </a:t>
            </a:r>
            <a:r>
              <a:rPr sz="1200" spc="-5" dirty="0">
                <a:latin typeface="Times New Roman"/>
                <a:cs typeface="Times New Roman"/>
              </a:rPr>
              <a:t>del matrimonio </a:t>
            </a:r>
            <a:r>
              <a:rPr sz="1200" dirty="0">
                <a:latin typeface="Times New Roman"/>
                <a:cs typeface="Times New Roman"/>
              </a:rPr>
              <a:t>non deve </a:t>
            </a:r>
            <a:r>
              <a:rPr sz="1200" spc="-5" dirty="0">
                <a:latin typeface="Times New Roman"/>
                <a:cs typeface="Times New Roman"/>
              </a:rPr>
              <a:t>pretendere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arrivare al </a:t>
            </a:r>
            <a:r>
              <a:rPr sz="1200" dirty="0">
                <a:latin typeface="Times New Roman"/>
                <a:cs typeface="Times New Roman"/>
              </a:rPr>
              <a:t>punto  </a:t>
            </a:r>
            <a:r>
              <a:rPr sz="1200" spc="-5" dirty="0">
                <a:latin typeface="Times New Roman"/>
                <a:cs typeface="Times New Roman"/>
              </a:rPr>
              <a:t>estremo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conferire </a:t>
            </a:r>
            <a:r>
              <a:rPr sz="1200" dirty="0">
                <a:latin typeface="Times New Roman"/>
                <a:cs typeface="Times New Roman"/>
              </a:rPr>
              <a:t>un monopolio </a:t>
            </a:r>
            <a:r>
              <a:rPr sz="1200" spc="-5" dirty="0">
                <a:latin typeface="Times New Roman"/>
                <a:cs typeface="Times New Roman"/>
              </a:rPr>
              <a:t>reciproco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di tutta </a:t>
            </a:r>
            <a:r>
              <a:rPr sz="1200" spc="-5" dirty="0">
                <a:latin typeface="Times New Roman"/>
                <a:cs typeface="Times New Roman"/>
              </a:rPr>
              <a:t>l’individualità.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matrimonio non è semplicemente un  </a:t>
            </a:r>
            <a:r>
              <a:rPr sz="1200" spc="-5" dirty="0">
                <a:latin typeface="Times New Roman"/>
                <a:cs typeface="Times New Roman"/>
              </a:rPr>
              <a:t>ideale individualistico;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l’associazione sociale </a:t>
            </a:r>
            <a:r>
              <a:rPr sz="1200" dirty="0">
                <a:latin typeface="Times New Roman"/>
                <a:cs typeface="Times New Roman"/>
              </a:rPr>
              <a:t>in evoluzione di un uomo e di una </a:t>
            </a:r>
            <a:r>
              <a:rPr sz="1200" spc="-5" dirty="0">
                <a:latin typeface="Times New Roman"/>
                <a:cs typeface="Times New Roman"/>
              </a:rPr>
              <a:t>donna, esistente </a:t>
            </a:r>
            <a:r>
              <a:rPr sz="1200" dirty="0">
                <a:latin typeface="Times New Roman"/>
                <a:cs typeface="Times New Roman"/>
              </a:rPr>
              <a:t>e funzionante sotto i </a:t>
            </a:r>
            <a:r>
              <a:rPr sz="1200" spc="-5" dirty="0">
                <a:latin typeface="Times New Roman"/>
                <a:cs typeface="Times New Roman"/>
              </a:rPr>
              <a:t>correnti  costumi, limitato </a:t>
            </a:r>
            <a:r>
              <a:rPr sz="1200" dirty="0">
                <a:latin typeface="Times New Roman"/>
                <a:cs typeface="Times New Roman"/>
              </a:rPr>
              <a:t>dai tabù e </a:t>
            </a:r>
            <a:r>
              <a:rPr sz="1200" spc="-5" dirty="0">
                <a:latin typeface="Times New Roman"/>
                <a:cs typeface="Times New Roman"/>
              </a:rPr>
              <a:t>sostenuto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regolamenti della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53400" cy="10864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(930.5) 83:8.9 </a:t>
            </a:r>
            <a:r>
              <a:rPr sz="1200" dirty="0">
                <a:latin typeface="Times New Roman"/>
                <a:cs typeface="Times New Roman"/>
              </a:rPr>
              <a:t>I matrimoni </a:t>
            </a:r>
            <a:r>
              <a:rPr sz="1200" spc="-5" dirty="0">
                <a:latin typeface="Times New Roman"/>
                <a:cs typeface="Times New Roman"/>
              </a:rPr>
              <a:t>del ventesimo secolo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 elevato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paragone </a:t>
            </a:r>
            <a:r>
              <a:rPr sz="1200" dirty="0">
                <a:latin typeface="Times New Roman"/>
                <a:cs typeface="Times New Roman"/>
              </a:rPr>
              <a:t>di quelli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passate, nonostante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l’istituzione </a:t>
            </a:r>
            <a:r>
              <a:rPr sz="1200" spc="-5" dirty="0">
                <a:latin typeface="Times New Roman"/>
                <a:cs typeface="Times New Roman"/>
              </a:rPr>
              <a:t>della famiglia sia ora </a:t>
            </a:r>
            <a:r>
              <a:rPr sz="1200" dirty="0">
                <a:latin typeface="Times New Roman"/>
                <a:cs typeface="Times New Roman"/>
              </a:rPr>
              <a:t>messa a dura prova a causa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problemi imposti così </a:t>
            </a:r>
            <a:r>
              <a:rPr sz="1200" spc="-5" dirty="0">
                <a:latin typeface="Times New Roman"/>
                <a:cs typeface="Times New Roman"/>
              </a:rPr>
              <a:t>improvvisamente all’organizzazione sociale  dall’aumento repentino delle libertà della </a:t>
            </a:r>
            <a:r>
              <a:rPr sz="1200" dirty="0">
                <a:latin typeface="Times New Roman"/>
                <a:cs typeface="Times New Roman"/>
              </a:rPr>
              <a:t>donna, diritti così a </a:t>
            </a:r>
            <a:r>
              <a:rPr sz="1200" spc="-5" dirty="0">
                <a:latin typeface="Times New Roman"/>
                <a:cs typeface="Times New Roman"/>
              </a:rPr>
              <a:t>lungo ad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negati nella </a:t>
            </a:r>
            <a:r>
              <a:rPr sz="1200" dirty="0">
                <a:latin typeface="Times New Roman"/>
                <a:cs typeface="Times New Roman"/>
              </a:rPr>
              <a:t>lenta evoluzione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costumi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generazioni passate.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(930.6) 83:8.10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Capo dei Serafini </a:t>
            </a:r>
            <a:r>
              <a:rPr sz="1200" dirty="0">
                <a:latin typeface="Times New Roman"/>
                <a:cs typeface="Times New Roman"/>
              </a:rPr>
              <a:t>stazionati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45780" cy="317055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84: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Il matrimonio e la vita di</a:t>
            </a:r>
            <a:r>
              <a:rPr sz="2200" b="1" spc="1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famiglia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(931.1) 84:0.1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necessità materiale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fondato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matrimonio, l’appetito sessuale l’ha </a:t>
            </a:r>
            <a:r>
              <a:rPr sz="1200" dirty="0">
                <a:latin typeface="Times New Roman"/>
                <a:cs typeface="Times New Roman"/>
              </a:rPr>
              <a:t>abbellito,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spc="5" dirty="0">
                <a:latin typeface="Times New Roman"/>
                <a:cs typeface="Times New Roman"/>
              </a:rPr>
              <a:t>l’ha </a:t>
            </a:r>
            <a:r>
              <a:rPr sz="1200" spc="-5" dirty="0">
                <a:latin typeface="Times New Roman"/>
                <a:cs typeface="Times New Roman"/>
              </a:rPr>
              <a:t>sancito ed </a:t>
            </a:r>
            <a:r>
              <a:rPr sz="1200" dirty="0">
                <a:latin typeface="Times New Roman"/>
                <a:cs typeface="Times New Roman"/>
              </a:rPr>
              <a:t>esaltato, lo  Stato l’ha </a:t>
            </a:r>
            <a:r>
              <a:rPr sz="1200" spc="-5" dirty="0">
                <a:latin typeface="Times New Roman"/>
                <a:cs typeface="Times New Roman"/>
              </a:rPr>
              <a:t>richiesto </a:t>
            </a:r>
            <a:r>
              <a:rPr sz="1200" dirty="0">
                <a:latin typeface="Times New Roman"/>
                <a:cs typeface="Times New Roman"/>
              </a:rPr>
              <a:t>e regolamentato, mentre in tempi più </a:t>
            </a:r>
            <a:r>
              <a:rPr sz="1200" spc="-5" dirty="0">
                <a:latin typeface="Times New Roman"/>
                <a:cs typeface="Times New Roman"/>
              </a:rPr>
              <a:t>recenti l’amore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comincia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giustificare </a:t>
            </a:r>
            <a:r>
              <a:rPr sz="1200" dirty="0">
                <a:latin typeface="Times New Roman"/>
                <a:cs typeface="Times New Roman"/>
              </a:rPr>
              <a:t>e a glorificare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63500" marR="29400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matrimonio </a:t>
            </a:r>
            <a:r>
              <a:rPr sz="1200" spc="-5" dirty="0">
                <a:latin typeface="Times New Roman"/>
                <a:cs typeface="Times New Roman"/>
              </a:rPr>
              <a:t>come l’antenato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dell’istituzione più utile e più </a:t>
            </a:r>
            <a:r>
              <a:rPr sz="1200" spc="-5" dirty="0">
                <a:latin typeface="Times New Roman"/>
                <a:cs typeface="Times New Roman"/>
              </a:rPr>
              <a:t>sublime della civiltà,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l’edificazione della  famiglia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l’essenza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sforzi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educativi.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(931.2) 84:0.2 </a:t>
            </a:r>
            <a:r>
              <a:rPr sz="1200" spc="-5" dirty="0">
                <a:latin typeface="Times New Roman"/>
                <a:cs typeface="Times New Roman"/>
              </a:rPr>
              <a:t>L’accoppiamento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autoperpetuazione associato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differenti gradi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autogratificazione;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63500" marR="18732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matrimonio, </a:t>
            </a:r>
            <a:r>
              <a:rPr sz="1200" spc="-5" dirty="0">
                <a:latin typeface="Times New Roman"/>
                <a:cs typeface="Times New Roman"/>
              </a:rPr>
              <a:t>l’edificazione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parte una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autopreservazione ed implica l’evoluzione della  società.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società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è la struttura assemblata di unità </a:t>
            </a:r>
            <a:r>
              <a:rPr sz="1200" spc="-5" dirty="0">
                <a:latin typeface="Times New Roman"/>
                <a:cs typeface="Times New Roman"/>
              </a:rPr>
              <a:t>familiari. Gli </a:t>
            </a:r>
            <a:r>
              <a:rPr sz="1200" dirty="0">
                <a:latin typeface="Times New Roman"/>
                <a:cs typeface="Times New Roman"/>
              </a:rPr>
              <a:t>individui sono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temporanei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fattori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</a:t>
            </a:r>
            <a:endParaRPr sz="1200">
              <a:latin typeface="Times New Roman"/>
              <a:cs typeface="Times New Roman"/>
            </a:endParaRPr>
          </a:p>
          <a:p>
            <a:pPr marL="63500" marR="6731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— solo le </a:t>
            </a:r>
            <a:r>
              <a:rPr sz="1200" spc="-5" dirty="0">
                <a:latin typeface="Times New Roman"/>
                <a:cs typeface="Times New Roman"/>
              </a:rPr>
              <a:t>famiglie sono fattori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continuità nell’evoluzione sociale.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canale attraverso </a:t>
            </a:r>
            <a:r>
              <a:rPr sz="1200" dirty="0">
                <a:latin typeface="Times New Roman"/>
                <a:cs typeface="Times New Roman"/>
              </a:rPr>
              <a:t>il quale il </a:t>
            </a:r>
            <a:r>
              <a:rPr sz="1200" spc="-5" dirty="0">
                <a:latin typeface="Times New Roman"/>
                <a:cs typeface="Times New Roman"/>
              </a:rPr>
              <a:t>fiume della </a:t>
            </a:r>
            <a:r>
              <a:rPr sz="1200" spc="5" dirty="0">
                <a:latin typeface="Times New Roman"/>
                <a:cs typeface="Times New Roman"/>
              </a:rPr>
              <a:t>cultura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scorre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generazione all’altra.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476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(931.3) 84:0.3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fondamentalmente </a:t>
            </a:r>
            <a:r>
              <a:rPr sz="1200" dirty="0">
                <a:latin typeface="Times New Roman"/>
                <a:cs typeface="Times New Roman"/>
              </a:rPr>
              <a:t>un’istituzione </a:t>
            </a:r>
            <a:r>
              <a:rPr sz="1200" spc="-5" dirty="0">
                <a:latin typeface="Times New Roman"/>
                <a:cs typeface="Times New Roman"/>
              </a:rPr>
              <a:t>sociologica.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matrimonio è </a:t>
            </a:r>
            <a:r>
              <a:rPr sz="1200" spc="-5" dirty="0">
                <a:latin typeface="Times New Roman"/>
                <a:cs typeface="Times New Roman"/>
              </a:rPr>
              <a:t>sorto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cooperazione per </a:t>
            </a:r>
            <a:r>
              <a:rPr sz="1200" dirty="0">
                <a:latin typeface="Times New Roman"/>
                <a:cs typeface="Times New Roman"/>
              </a:rPr>
              <a:t>il proprio  </a:t>
            </a:r>
            <a:r>
              <a:rPr sz="1200" spc="-5" dirty="0">
                <a:latin typeface="Times New Roman"/>
                <a:cs typeface="Times New Roman"/>
              </a:rPr>
              <a:t>sostentamento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dall’associazione per l’autoperpetuazione; l’elemento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soddisfazione personale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largamente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incidentale.</a:t>
            </a:r>
            <a:endParaRPr sz="1200">
              <a:latin typeface="Times New Roman"/>
              <a:cs typeface="Times New Roman"/>
            </a:endParaRPr>
          </a:p>
          <a:p>
            <a:pPr marL="63500" marR="55562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Tuttavia la </a:t>
            </a:r>
            <a:r>
              <a:rPr sz="1200" spc="-5" dirty="0">
                <a:latin typeface="Times New Roman"/>
                <a:cs typeface="Times New Roman"/>
              </a:rPr>
              <a:t>famiglia abbraccia </a:t>
            </a:r>
            <a:r>
              <a:rPr sz="1200" dirty="0">
                <a:latin typeface="Times New Roman"/>
                <a:cs typeface="Times New Roman"/>
              </a:rPr>
              <a:t>tutte e tre le funzioni essenziali </a:t>
            </a:r>
            <a:r>
              <a:rPr sz="1200" spc="-5" dirty="0">
                <a:latin typeface="Times New Roman"/>
                <a:cs typeface="Times New Roman"/>
              </a:rPr>
              <a:t>dell’esistenza umana, </a:t>
            </a:r>
            <a:r>
              <a:rPr sz="1200" dirty="0">
                <a:latin typeface="Times New Roman"/>
                <a:cs typeface="Times New Roman"/>
              </a:rPr>
              <a:t>mentre la </a:t>
            </a:r>
            <a:r>
              <a:rPr sz="1200" spc="-5" dirty="0">
                <a:latin typeface="Times New Roman"/>
                <a:cs typeface="Times New Roman"/>
              </a:rPr>
              <a:t>propagazione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fa  l’istituzione umana fondamentale,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distingue </a:t>
            </a:r>
            <a:r>
              <a:rPr sz="1200" dirty="0">
                <a:latin typeface="Times New Roman"/>
                <a:cs typeface="Times New Roman"/>
              </a:rPr>
              <a:t>da 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attività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8959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Le associazioni primitive di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coppia</a:t>
            </a:r>
            <a:endParaRPr sz="1600">
              <a:latin typeface="Times New Roman"/>
              <a:cs typeface="Times New Roman"/>
            </a:endParaRPr>
          </a:p>
          <a:p>
            <a:pPr marL="76200" marR="12382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(931.4) 84:1.1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non è stato </a:t>
            </a:r>
            <a:r>
              <a:rPr sz="1200" spc="-5" dirty="0">
                <a:latin typeface="Times New Roman"/>
                <a:cs typeface="Times New Roman"/>
              </a:rPr>
              <a:t>fondato </a:t>
            </a:r>
            <a:r>
              <a:rPr sz="1200" dirty="0">
                <a:latin typeface="Times New Roman"/>
                <a:cs typeface="Times New Roman"/>
              </a:rPr>
              <a:t>sulle relazioni </a:t>
            </a:r>
            <a:r>
              <a:rPr sz="1200" spc="-5" dirty="0">
                <a:latin typeface="Times New Roman"/>
                <a:cs typeface="Times New Roman"/>
              </a:rPr>
              <a:t>sessuali; esse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incidentali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non era  </a:t>
            </a:r>
            <a:r>
              <a:rPr sz="1200" spc="-5" dirty="0">
                <a:latin typeface="Times New Roman"/>
                <a:cs typeface="Times New Roman"/>
              </a:rPr>
              <a:t>necessario all’uomo primitivo, </a:t>
            </a:r>
            <a:r>
              <a:rPr sz="1200" dirty="0">
                <a:latin typeface="Times New Roman"/>
                <a:cs typeface="Times New Roman"/>
              </a:rPr>
              <a:t>il quale </a:t>
            </a:r>
            <a:r>
              <a:rPr sz="1200" spc="-5" dirty="0">
                <a:latin typeface="Times New Roman"/>
                <a:cs typeface="Times New Roman"/>
              </a:rPr>
              <a:t>soddisfava liberamente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appetito </a:t>
            </a:r>
            <a:r>
              <a:rPr sz="1200" spc="-5" dirty="0">
                <a:latin typeface="Times New Roman"/>
                <a:cs typeface="Times New Roman"/>
              </a:rPr>
              <a:t>sessuale senza </a:t>
            </a:r>
            <a:r>
              <a:rPr sz="1200" dirty="0">
                <a:latin typeface="Times New Roman"/>
                <a:cs typeface="Times New Roman"/>
              </a:rPr>
              <a:t>addossarsi le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moglie,  figli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 famiglia.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367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(931.5) 84:1.2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donna, a causa </a:t>
            </a:r>
            <a:r>
              <a:rPr sz="1200" spc="-5" dirty="0">
                <a:latin typeface="Times New Roman"/>
                <a:cs typeface="Times New Roman"/>
              </a:rPr>
              <a:t>dell’attaccamento </a:t>
            </a:r>
            <a:r>
              <a:rPr sz="1200" dirty="0">
                <a:latin typeface="Times New Roman"/>
                <a:cs typeface="Times New Roman"/>
              </a:rPr>
              <a:t>fisico e </a:t>
            </a:r>
            <a:r>
              <a:rPr sz="1200" spc="-5" dirty="0">
                <a:latin typeface="Times New Roman"/>
                <a:cs typeface="Times New Roman"/>
              </a:rPr>
              <a:t>sentimentale ai </a:t>
            </a:r>
            <a:r>
              <a:rPr sz="1200" dirty="0">
                <a:latin typeface="Times New Roman"/>
                <a:cs typeface="Times New Roman"/>
              </a:rPr>
              <a:t>propri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dipende dalla </a:t>
            </a:r>
            <a:r>
              <a:rPr sz="1200" spc="-5" dirty="0">
                <a:latin typeface="Times New Roman"/>
                <a:cs typeface="Times New Roman"/>
              </a:rPr>
              <a:t>cooperazione dell’uomo,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spinge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rifugio protettore del </a:t>
            </a:r>
            <a:r>
              <a:rPr sz="1200" dirty="0">
                <a:latin typeface="Times New Roman"/>
                <a:cs typeface="Times New Roman"/>
              </a:rPr>
              <a:t>matrimonio. </a:t>
            </a:r>
            <a:r>
              <a:rPr sz="1200" spc="-5" dirty="0">
                <a:latin typeface="Times New Roman"/>
                <a:cs typeface="Times New Roman"/>
              </a:rPr>
              <a:t>Ma nessun bisogno </a:t>
            </a:r>
            <a:r>
              <a:rPr sz="1200" dirty="0">
                <a:latin typeface="Times New Roman"/>
                <a:cs typeface="Times New Roman"/>
              </a:rPr>
              <a:t>biologico </a:t>
            </a:r>
            <a:r>
              <a:rPr sz="1200" spc="-5" dirty="0">
                <a:latin typeface="Times New Roman"/>
                <a:cs typeface="Times New Roman"/>
              </a:rPr>
              <a:t>diretto indusse </a:t>
            </a:r>
            <a:r>
              <a:rPr sz="1200" dirty="0">
                <a:latin typeface="Times New Roman"/>
                <a:cs typeface="Times New Roman"/>
              </a:rPr>
              <a:t>l’uomo al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ed  ancor </a:t>
            </a:r>
            <a:r>
              <a:rPr sz="1200" dirty="0">
                <a:latin typeface="Times New Roman"/>
                <a:cs typeface="Times New Roman"/>
              </a:rPr>
              <a:t>meno ve lo </a:t>
            </a:r>
            <a:r>
              <a:rPr sz="1200" spc="-5" dirty="0">
                <a:latin typeface="Times New Roman"/>
                <a:cs typeface="Times New Roman"/>
              </a:rPr>
              <a:t>trattenne. Non </a:t>
            </a:r>
            <a:r>
              <a:rPr sz="1200" dirty="0">
                <a:latin typeface="Times New Roman"/>
                <a:cs typeface="Times New Roman"/>
              </a:rPr>
              <a:t>fu l’amore che rese il </a:t>
            </a:r>
            <a:r>
              <a:rPr sz="1200" spc="-5" dirty="0">
                <a:latin typeface="Times New Roman"/>
                <a:cs typeface="Times New Roman"/>
              </a:rPr>
              <a:t>matrimonio attraente per l’uomo,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fame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attirò </a:t>
            </a:r>
            <a:r>
              <a:rPr sz="1200" dirty="0">
                <a:latin typeface="Times New Roman"/>
                <a:cs typeface="Times New Roman"/>
              </a:rPr>
              <a:t>inizialmente l’uomo 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verso la donna 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ricovero </a:t>
            </a:r>
            <a:r>
              <a:rPr sz="1200" spc="-5" dirty="0">
                <a:latin typeface="Times New Roman"/>
                <a:cs typeface="Times New Roman"/>
              </a:rPr>
              <a:t>primitivo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divideva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79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(931.6) 84:1.3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nemmeno causato dalla presa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coscienza degli </a:t>
            </a:r>
            <a:r>
              <a:rPr sz="1200" dirty="0">
                <a:latin typeface="Times New Roman"/>
                <a:cs typeface="Times New Roman"/>
              </a:rPr>
              <a:t>obblighi risultanti dalle </a:t>
            </a:r>
            <a:r>
              <a:rPr sz="1200" spc="-5" dirty="0">
                <a:latin typeface="Times New Roman"/>
                <a:cs typeface="Times New Roman"/>
              </a:rPr>
              <a:t>relazioni sessuali. L’uomo  primitivo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connessione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l’appagamento sessuale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nascita successiva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bambino. Una </a:t>
            </a:r>
            <a:r>
              <a:rPr sz="1200" dirty="0">
                <a:latin typeface="Times New Roman"/>
                <a:cs typeface="Times New Roman"/>
              </a:rPr>
              <a:t>volta era  </a:t>
            </a:r>
            <a:r>
              <a:rPr sz="1200" spc="-5" dirty="0">
                <a:latin typeface="Times New Roman"/>
                <a:cs typeface="Times New Roman"/>
              </a:rPr>
              <a:t>credenza universale 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vergine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incinta. </a:t>
            </a:r>
            <a:r>
              <a:rPr sz="1200" spc="-5" dirty="0">
                <a:latin typeface="Times New Roman"/>
                <a:cs typeface="Times New Roman"/>
              </a:rPr>
              <a:t>Il selvaggio concepì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l’idea che i bambini </a:t>
            </a:r>
            <a:r>
              <a:rPr sz="1200" spc="-5" dirty="0">
                <a:latin typeface="Times New Roman"/>
                <a:cs typeface="Times New Roman"/>
              </a:rPr>
              <a:t>fossero  concepiti </a:t>
            </a:r>
            <a:r>
              <a:rPr sz="1200" dirty="0">
                <a:latin typeface="Times New Roman"/>
                <a:cs typeface="Times New Roman"/>
              </a:rPr>
              <a:t>nel paese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spiriti;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gravidanza fosse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risultato della penetrazione </a:t>
            </a:r>
            <a:r>
              <a:rPr sz="1200" dirty="0">
                <a:latin typeface="Times New Roman"/>
                <a:cs typeface="Times New Roman"/>
              </a:rPr>
              <a:t>di una donna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5" dirty="0">
                <a:latin typeface="Times New Roman"/>
                <a:cs typeface="Times New Roman"/>
              </a:rPr>
              <a:t>spirito,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fantasma </a:t>
            </a:r>
            <a:r>
              <a:rPr sz="1200" dirty="0">
                <a:latin typeface="Times New Roman"/>
                <a:cs typeface="Times New Roman"/>
              </a:rPr>
              <a:t>in evoluzione. </a:t>
            </a:r>
            <a:r>
              <a:rPr sz="1200" spc="-5" dirty="0">
                <a:latin typeface="Times New Roman"/>
                <a:cs typeface="Times New Roman"/>
              </a:rPr>
              <a:t>Si credeva anche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regime </a:t>
            </a:r>
            <a:r>
              <a:rPr sz="1200" dirty="0">
                <a:latin typeface="Times New Roman"/>
                <a:cs typeface="Times New Roman"/>
              </a:rPr>
              <a:t>alimentare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malocchio potessero </a:t>
            </a:r>
            <a:r>
              <a:rPr sz="1200" dirty="0">
                <a:latin typeface="Times New Roman"/>
                <a:cs typeface="Times New Roman"/>
              </a:rPr>
              <a:t>causare una </a:t>
            </a:r>
            <a:r>
              <a:rPr sz="1200" spc="-5" dirty="0">
                <a:latin typeface="Times New Roman"/>
                <a:cs typeface="Times New Roman"/>
              </a:rPr>
              <a:t>gravidanza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vergine  </a:t>
            </a:r>
            <a:r>
              <a:rPr sz="1200" dirty="0">
                <a:latin typeface="Times New Roman"/>
                <a:cs typeface="Times New Roman"/>
              </a:rPr>
              <a:t>o in una donna non sposata,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credenze successive collegarono gli </a:t>
            </a:r>
            <a:r>
              <a:rPr sz="1200" dirty="0">
                <a:latin typeface="Times New Roman"/>
                <a:cs typeface="Times New Roman"/>
              </a:rPr>
              <a:t>inizi della vita </a:t>
            </a:r>
            <a:r>
              <a:rPr sz="1200" spc="-5" dirty="0">
                <a:latin typeface="Times New Roman"/>
                <a:cs typeface="Times New Roman"/>
              </a:rPr>
              <a:t>al respiro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(932.1) 84:1.4 </a:t>
            </a:r>
            <a:r>
              <a:rPr sz="1200" spc="-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primitivi associavano </a:t>
            </a:r>
            <a:r>
              <a:rPr sz="1200" dirty="0">
                <a:latin typeface="Times New Roman"/>
                <a:cs typeface="Times New Roman"/>
              </a:rPr>
              <a:t>i fantasmi </a:t>
            </a:r>
            <a:r>
              <a:rPr sz="1200" spc="-5" dirty="0">
                <a:latin typeface="Times New Roman"/>
                <a:cs typeface="Times New Roman"/>
              </a:rPr>
              <a:t>al mare; perciò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vergini 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limitata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bagno; </a:t>
            </a:r>
            <a:r>
              <a:rPr sz="1200" dirty="0">
                <a:latin typeface="Times New Roman"/>
                <a:cs typeface="Times New Roman"/>
              </a:rPr>
              <a:t>le giovani 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molta più paura di </a:t>
            </a:r>
            <a:r>
              <a:rPr sz="1200" spc="-5" dirty="0">
                <a:latin typeface="Times New Roman"/>
                <a:cs typeface="Times New Roman"/>
              </a:rPr>
              <a:t>bagnarsi nel </a:t>
            </a:r>
            <a:r>
              <a:rPr sz="1200" dirty="0">
                <a:latin typeface="Times New Roman"/>
                <a:cs typeface="Times New Roman"/>
              </a:rPr>
              <a:t>mare </a:t>
            </a:r>
            <a:r>
              <a:rPr sz="1200" spc="-5" dirty="0">
                <a:latin typeface="Times New Roman"/>
                <a:cs typeface="Times New Roman"/>
              </a:rPr>
              <a:t>con l’alta marea 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avere relazioni sessuali. </a:t>
            </a:r>
            <a:r>
              <a:rPr sz="1200" dirty="0">
                <a:latin typeface="Times New Roman"/>
                <a:cs typeface="Times New Roman"/>
              </a:rPr>
              <a:t>I bambini </a:t>
            </a:r>
            <a:r>
              <a:rPr sz="1200" spc="-5" dirty="0">
                <a:latin typeface="Times New Roman"/>
                <a:cs typeface="Times New Roman"/>
              </a:rPr>
              <a:t>deformi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prematuri erano  considerati come </a:t>
            </a:r>
            <a:r>
              <a:rPr sz="1200" dirty="0">
                <a:latin typeface="Times New Roman"/>
                <a:cs typeface="Times New Roman"/>
              </a:rPr>
              <a:t>piccoli di animali che avevano trovato il modo di </a:t>
            </a:r>
            <a:r>
              <a:rPr sz="1200" spc="-5" dirty="0">
                <a:latin typeface="Times New Roman"/>
                <a:cs typeface="Times New Roman"/>
              </a:rPr>
              <a:t>entrare nel corpo </a:t>
            </a:r>
            <a:r>
              <a:rPr sz="1200" dirty="0">
                <a:latin typeface="Times New Roman"/>
                <a:cs typeface="Times New Roman"/>
              </a:rPr>
              <a:t>di una donna 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bagni </a:t>
            </a:r>
            <a:r>
              <a:rPr sz="1200" dirty="0">
                <a:latin typeface="Times New Roman"/>
                <a:cs typeface="Times New Roman"/>
              </a:rPr>
              <a:t>imprudenti o di  </a:t>
            </a:r>
            <a:r>
              <a:rPr sz="1200" spc="-5" dirty="0">
                <a:latin typeface="Times New Roman"/>
                <a:cs typeface="Times New Roman"/>
              </a:rPr>
              <a:t>attività malevole degli </a:t>
            </a:r>
            <a:r>
              <a:rPr sz="1200" dirty="0">
                <a:latin typeface="Times New Roman"/>
                <a:cs typeface="Times New Roman"/>
              </a:rPr>
              <a:t>spiriti. I </a:t>
            </a:r>
            <a:r>
              <a:rPr sz="1200" spc="-5" dirty="0">
                <a:latin typeface="Times New Roman"/>
                <a:cs typeface="Times New Roman"/>
              </a:rPr>
              <a:t>selvaggi, </a:t>
            </a:r>
            <a:r>
              <a:rPr sz="1200" dirty="0">
                <a:latin typeface="Times New Roman"/>
                <a:cs typeface="Times New Roman"/>
              </a:rPr>
              <a:t>beninteso, non </a:t>
            </a:r>
            <a:r>
              <a:rPr sz="1200" spc="-5" dirty="0">
                <a:latin typeface="Times New Roman"/>
                <a:cs typeface="Times New Roman"/>
              </a:rPr>
              <a:t>davano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importanza al 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strangolare questi bambini </a:t>
            </a:r>
            <a:r>
              <a:rPr sz="1200" spc="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nascita.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007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244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(932.2) 84:1.5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passo chiarificatore </a:t>
            </a:r>
            <a:r>
              <a:rPr sz="1200" dirty="0">
                <a:latin typeface="Times New Roman"/>
                <a:cs typeface="Times New Roman"/>
              </a:rPr>
              <a:t>venne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rapporti sessuali aprissero al fantasma fecondatore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5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entrare nella donna. Da </a:t>
            </a:r>
            <a:r>
              <a:rPr sz="1200" dirty="0">
                <a:latin typeface="Times New Roman"/>
                <a:cs typeface="Times New Roman"/>
              </a:rPr>
              <a:t>allora l’uomo ha </a:t>
            </a:r>
            <a:r>
              <a:rPr sz="1200" spc="-5" dirty="0">
                <a:latin typeface="Times New Roman"/>
                <a:cs typeface="Times New Roman"/>
              </a:rPr>
              <a:t>scoperto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la madre </a:t>
            </a:r>
            <a:r>
              <a:rPr sz="1200" spc="-5" dirty="0">
                <a:latin typeface="Times New Roman"/>
                <a:cs typeface="Times New Roman"/>
              </a:rPr>
              <a:t>contribuiscono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eguale misura ai fattori </a:t>
            </a:r>
            <a:r>
              <a:rPr sz="1200" dirty="0">
                <a:latin typeface="Times New Roman"/>
                <a:cs typeface="Times New Roman"/>
              </a:rPr>
              <a:t>ereditari viventi  </a:t>
            </a:r>
            <a:r>
              <a:rPr sz="1200" spc="-5" dirty="0">
                <a:latin typeface="Times New Roman"/>
                <a:cs typeface="Times New Roman"/>
              </a:rPr>
              <a:t>che danno </a:t>
            </a:r>
            <a:r>
              <a:rPr sz="1200" dirty="0">
                <a:latin typeface="Times New Roman"/>
                <a:cs typeface="Times New Roman"/>
              </a:rPr>
              <a:t>inizio alla </a:t>
            </a:r>
            <a:r>
              <a:rPr sz="1200" spc="-5" dirty="0">
                <a:latin typeface="Times New Roman"/>
                <a:cs typeface="Times New Roman"/>
              </a:rPr>
              <a:t>discendenza. Ma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ventesimo </a:t>
            </a: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genitori cercano </a:t>
            </a:r>
            <a:r>
              <a:rPr sz="1200" dirty="0">
                <a:latin typeface="Times New Roman"/>
                <a:cs typeface="Times New Roman"/>
              </a:rPr>
              <a:t>ancora di tenere i </a:t>
            </a:r>
            <a:r>
              <a:rPr sz="1200" spc="-5" dirty="0">
                <a:latin typeface="Times New Roman"/>
                <a:cs typeface="Times New Roman"/>
              </a:rPr>
              <a:t>loro figli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o minore ignoranza </a:t>
            </a:r>
            <a:r>
              <a:rPr sz="1200" spc="-5" dirty="0">
                <a:latin typeface="Times New Roman"/>
                <a:cs typeface="Times New Roman"/>
              </a:rPr>
              <a:t>circa l’origine della </a:t>
            </a:r>
            <a:r>
              <a:rPr sz="1200" dirty="0">
                <a:latin typeface="Times New Roman"/>
                <a:cs typeface="Times New Roman"/>
              </a:rPr>
              <a:t>vita</a:t>
            </a:r>
            <a:r>
              <a:rPr sz="1200" spc="-5" dirty="0">
                <a:latin typeface="Times New Roman"/>
                <a:cs typeface="Times New Roman"/>
              </a:rPr>
              <a:t> 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(932.3) 84:1.6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 fu </a:t>
            </a:r>
            <a:r>
              <a:rPr sz="1200" dirty="0">
                <a:latin typeface="Times New Roman"/>
                <a:cs typeface="Times New Roman"/>
              </a:rPr>
              <a:t>assicurato dal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la funzione </a:t>
            </a:r>
            <a:r>
              <a:rPr sz="1200" spc="-5" dirty="0">
                <a:latin typeface="Times New Roman"/>
                <a:cs typeface="Times New Roman"/>
              </a:rPr>
              <a:t>riproduttiva comporta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relazione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madre-figlio.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materno è istintivo;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non ebbe </a:t>
            </a:r>
            <a:r>
              <a:rPr sz="1200" spc="-5" dirty="0">
                <a:latin typeface="Times New Roman"/>
                <a:cs typeface="Times New Roman"/>
              </a:rPr>
              <a:t>origine dai </a:t>
            </a:r>
            <a:r>
              <a:rPr sz="1200" dirty="0">
                <a:latin typeface="Times New Roman"/>
                <a:cs typeface="Times New Roman"/>
              </a:rPr>
              <a:t>costumi come il </a:t>
            </a:r>
            <a:r>
              <a:rPr sz="1200" spc="-5" dirty="0">
                <a:latin typeface="Times New Roman"/>
                <a:cs typeface="Times New Roman"/>
              </a:rPr>
              <a:t>matrimonio. L’amore </a:t>
            </a:r>
            <a:r>
              <a:rPr sz="1200" dirty="0">
                <a:latin typeface="Times New Roman"/>
                <a:cs typeface="Times New Roman"/>
              </a:rPr>
              <a:t>materno di tutti i </a:t>
            </a:r>
            <a:r>
              <a:rPr sz="1200" spc="-5" dirty="0">
                <a:latin typeface="Times New Roman"/>
                <a:cs typeface="Times New Roman"/>
              </a:rPr>
              <a:t>mammiferi </a:t>
            </a:r>
            <a:r>
              <a:rPr sz="1200" dirty="0">
                <a:latin typeface="Times New Roman"/>
                <a:cs typeface="Times New Roman"/>
              </a:rPr>
              <a:t>è il dono  innato </a:t>
            </a:r>
            <a:r>
              <a:rPr sz="1200" spc="-5" dirty="0">
                <a:latin typeface="Times New Roman"/>
                <a:cs typeface="Times New Roman"/>
              </a:rPr>
              <a:t>degli spiriti </a:t>
            </a:r>
            <a:r>
              <a:rPr sz="1200" dirty="0">
                <a:latin typeface="Times New Roman"/>
                <a:cs typeface="Times New Roman"/>
              </a:rPr>
              <a:t>aiutanti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dell’universo locale ed </a:t>
            </a:r>
            <a:r>
              <a:rPr sz="1200" dirty="0">
                <a:latin typeface="Times New Roman"/>
                <a:cs typeface="Times New Roman"/>
              </a:rPr>
              <a:t>è per intensità e devozione </a:t>
            </a:r>
            <a:r>
              <a:rPr sz="1200" spc="-5" dirty="0">
                <a:latin typeface="Times New Roman"/>
                <a:cs typeface="Times New Roman"/>
              </a:rPr>
              <a:t>sempre direttamente proporzionale alla  durata dell’infanzia </a:t>
            </a:r>
            <a:r>
              <a:rPr sz="1200" dirty="0">
                <a:latin typeface="Times New Roman"/>
                <a:cs typeface="Times New Roman"/>
              </a:rPr>
              <a:t>inerme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000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(932.4) 84:1.7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naturale, forte ed </a:t>
            </a:r>
            <a:r>
              <a:rPr sz="1200" dirty="0">
                <a:latin typeface="Times New Roman"/>
                <a:cs typeface="Times New Roman"/>
              </a:rPr>
              <a:t>istintiva, e costrinse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le donne primitive a </a:t>
            </a:r>
            <a:r>
              <a:rPr sz="1200" spc="-5" dirty="0">
                <a:latin typeface="Times New Roman"/>
                <a:cs typeface="Times New Roman"/>
              </a:rPr>
              <a:t>sottomettersi </a:t>
            </a:r>
            <a:r>
              <a:rPr sz="1200" dirty="0">
                <a:latin typeface="Times New Roman"/>
                <a:cs typeface="Times New Roman"/>
              </a:rPr>
              <a:t>a molte  condizioni </a:t>
            </a:r>
            <a:r>
              <a:rPr sz="1200" spc="-5" dirty="0">
                <a:latin typeface="Times New Roman"/>
                <a:cs typeface="Times New Roman"/>
              </a:rPr>
              <a:t>particolari ed </a:t>
            </a:r>
            <a:r>
              <a:rPr sz="1200" dirty="0">
                <a:latin typeface="Times New Roman"/>
                <a:cs typeface="Times New Roman"/>
              </a:rPr>
              <a:t>a subire </a:t>
            </a:r>
            <a:r>
              <a:rPr sz="1200" spc="-5" dirty="0">
                <a:latin typeface="Times New Roman"/>
                <a:cs typeface="Times New Roman"/>
              </a:rPr>
              <a:t>prove indicibili. Tale irresistibile amore materno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sentimento </a:t>
            </a:r>
            <a:r>
              <a:rPr sz="1200" dirty="0">
                <a:latin typeface="Times New Roman"/>
                <a:cs typeface="Times New Roman"/>
              </a:rPr>
              <a:t>condizionante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da sempre  posto la donna in </a:t>
            </a:r>
            <a:r>
              <a:rPr sz="1200" spc="-5" dirty="0">
                <a:latin typeface="Times New Roman"/>
                <a:cs typeface="Times New Roman"/>
              </a:rPr>
              <a:t>condizione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enorme svantaggio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lotte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l’uomo. </a:t>
            </a:r>
            <a:r>
              <a:rPr sz="1200" spc="-5" dirty="0">
                <a:latin typeface="Times New Roman"/>
                <a:cs typeface="Times New Roman"/>
              </a:rPr>
              <a:t>Malgrado ciò, l’istinto materno nella </a:t>
            </a:r>
            <a:r>
              <a:rPr sz="1200" dirty="0">
                <a:latin typeface="Times New Roman"/>
                <a:cs typeface="Times New Roman"/>
              </a:rPr>
              <a:t>specie  umana non è </a:t>
            </a:r>
            <a:r>
              <a:rPr sz="1200" spc="-5" dirty="0">
                <a:latin typeface="Times New Roman"/>
                <a:cs typeface="Times New Roman"/>
              </a:rPr>
              <a:t>prevalente; esso </a:t>
            </a:r>
            <a:r>
              <a:rPr sz="1200" dirty="0">
                <a:latin typeface="Times New Roman"/>
                <a:cs typeface="Times New Roman"/>
              </a:rPr>
              <a:t>può essere </a:t>
            </a:r>
            <a:r>
              <a:rPr sz="1200" spc="-5" dirty="0">
                <a:latin typeface="Times New Roman"/>
                <a:cs typeface="Times New Roman"/>
              </a:rPr>
              <a:t>contrastato dall’ambizione, dall’egoismo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convinzioni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66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(932.5) 84:1.8 </a:t>
            </a:r>
            <a:r>
              <a:rPr sz="1200" spc="-5" dirty="0">
                <a:latin typeface="Times New Roman"/>
                <a:cs typeface="Times New Roman"/>
              </a:rPr>
              <a:t>Anche se l’associazione madre-figlio </a:t>
            </a:r>
            <a:r>
              <a:rPr sz="1200" dirty="0">
                <a:latin typeface="Times New Roman"/>
                <a:cs typeface="Times New Roman"/>
              </a:rPr>
              <a:t>non è né 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né la </a:t>
            </a:r>
            <a:r>
              <a:rPr sz="1200" spc="-5" dirty="0">
                <a:latin typeface="Times New Roman"/>
                <a:cs typeface="Times New Roman"/>
              </a:rPr>
              <a:t>famiglia, essa fu </a:t>
            </a:r>
            <a:r>
              <a:rPr sz="1200" dirty="0">
                <a:latin typeface="Times New Roman"/>
                <a:cs typeface="Times New Roman"/>
              </a:rPr>
              <a:t>il nucleo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svilupparono  </a:t>
            </a:r>
            <a:r>
              <a:rPr sz="1200" spc="-5" dirty="0">
                <a:latin typeface="Times New Roman"/>
                <a:cs typeface="Times New Roman"/>
              </a:rPr>
              <a:t>entrambi.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progresso nell’evoluzione della coppia si ebbe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unioni </a:t>
            </a:r>
            <a:r>
              <a:rPr sz="1200" spc="-5" dirty="0">
                <a:latin typeface="Times New Roman"/>
                <a:cs typeface="Times New Roman"/>
              </a:rPr>
              <a:t>temporanee durarono abbastanza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allevare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prole che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risultava, perché </a:t>
            </a:r>
            <a:r>
              <a:rPr sz="1200" dirty="0">
                <a:latin typeface="Times New Roman"/>
                <a:cs typeface="Times New Roman"/>
              </a:rPr>
              <a:t>fu questo che </a:t>
            </a:r>
            <a:r>
              <a:rPr sz="1200" spc="-5" dirty="0">
                <a:latin typeface="Times New Roman"/>
                <a:cs typeface="Times New Roman"/>
              </a:rPr>
              <a:t>creò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6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(932.6) 84:1.9 </a:t>
            </a:r>
            <a:r>
              <a:rPr sz="1200" spc="-5" dirty="0">
                <a:latin typeface="Times New Roman"/>
                <a:cs typeface="Times New Roman"/>
              </a:rPr>
              <a:t>Indipendentemente dagli antagonismi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coppie primitive,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precarietà della </a:t>
            </a:r>
            <a:r>
              <a:rPr sz="1200" dirty="0">
                <a:latin typeface="Times New Roman"/>
                <a:cs typeface="Times New Roman"/>
              </a:rPr>
              <a:t>loro unione, le possibilità  di </a:t>
            </a:r>
            <a:r>
              <a:rPr sz="1200" spc="-5" dirty="0">
                <a:latin typeface="Times New Roman"/>
                <a:cs typeface="Times New Roman"/>
              </a:rPr>
              <a:t>sopravvivenza furono grandemente accresciute </a:t>
            </a:r>
            <a:r>
              <a:rPr sz="1200" dirty="0">
                <a:latin typeface="Times New Roman"/>
                <a:cs typeface="Times New Roman"/>
              </a:rPr>
              <a:t>da tali </a:t>
            </a:r>
            <a:r>
              <a:rPr sz="1200" spc="-5" dirty="0">
                <a:latin typeface="Times New Roman"/>
                <a:cs typeface="Times New Roman"/>
              </a:rPr>
              <a:t>associazioni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maschio </a:t>
            </a:r>
            <a:r>
              <a:rPr sz="1200" dirty="0">
                <a:latin typeface="Times New Roman"/>
                <a:cs typeface="Times New Roman"/>
              </a:rPr>
              <a:t>e di una femmina.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uomo e una donna </a:t>
            </a:r>
            <a:r>
              <a:rPr sz="1200" spc="-5" dirty="0">
                <a:latin typeface="Times New Roman"/>
                <a:cs typeface="Times New Roman"/>
              </a:rPr>
              <a:t>che  cooperano,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fuori della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discendenza, sono </a:t>
            </a:r>
            <a:r>
              <a:rPr sz="1200" spc="-5" dirty="0">
                <a:latin typeface="Times New Roman"/>
                <a:cs typeface="Times New Roman"/>
              </a:rPr>
              <a:t>immensamente superiori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delle loro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azioni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8959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7843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a due uomini o a due donne.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accoppiamento </a:t>
            </a:r>
            <a:r>
              <a:rPr sz="1200" spc="-5" dirty="0">
                <a:latin typeface="Times New Roman"/>
                <a:cs typeface="Times New Roman"/>
              </a:rPr>
              <a:t>dei sessi accrebbe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il vero inizio della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divisione </a:t>
            </a:r>
            <a:r>
              <a:rPr sz="1200" spc="-5" dirty="0">
                <a:latin typeface="Times New Roman"/>
                <a:cs typeface="Times New Roman"/>
              </a:rPr>
              <a:t>del lavoro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sessi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benessere e </a:t>
            </a:r>
            <a:r>
              <a:rPr sz="1200" spc="-5" dirty="0">
                <a:latin typeface="Times New Roman"/>
                <a:cs typeface="Times New Roman"/>
              </a:rPr>
              <a:t>maggiore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felicità.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matriarcato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primitivo</a:t>
            </a:r>
            <a:endParaRPr sz="1600">
              <a:latin typeface="Times New Roman"/>
              <a:cs typeface="Times New Roman"/>
            </a:endParaRPr>
          </a:p>
          <a:p>
            <a:pPr marL="88900" marR="14351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(932.7) 84:2.1 </a:t>
            </a:r>
            <a:r>
              <a:rPr sz="1200" spc="-5" dirty="0">
                <a:latin typeface="Times New Roman"/>
                <a:cs typeface="Times New Roman"/>
              </a:rPr>
              <a:t>L’emorragia periodica della </a:t>
            </a:r>
            <a:r>
              <a:rPr sz="1200" dirty="0">
                <a:latin typeface="Times New Roman"/>
                <a:cs typeface="Times New Roman"/>
              </a:rPr>
              <a:t>donna e la </a:t>
            </a:r>
            <a:r>
              <a:rPr sz="1200" spc="-5" dirty="0">
                <a:latin typeface="Times New Roman"/>
                <a:cs typeface="Times New Roman"/>
              </a:rPr>
              <a:t>sua ulteriore </a:t>
            </a:r>
            <a:r>
              <a:rPr sz="1200" dirty="0">
                <a:latin typeface="Times New Roman"/>
                <a:cs typeface="Times New Roman"/>
              </a:rPr>
              <a:t>perdita di </a:t>
            </a:r>
            <a:r>
              <a:rPr sz="1200" spc="-5" dirty="0">
                <a:latin typeface="Times New Roman"/>
                <a:cs typeface="Times New Roman"/>
              </a:rPr>
              <a:t>sangue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parto </a:t>
            </a:r>
            <a:r>
              <a:rPr sz="1200" spc="-5" dirty="0">
                <a:latin typeface="Times New Roman"/>
                <a:cs typeface="Times New Roman"/>
              </a:rPr>
              <a:t>fecero pensare </a:t>
            </a:r>
            <a:r>
              <a:rPr sz="1200" dirty="0">
                <a:latin typeface="Times New Roman"/>
                <a:cs typeface="Times New Roman"/>
              </a:rPr>
              <a:t>inizialmente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fosse il </a:t>
            </a:r>
            <a:r>
              <a:rPr sz="1200" spc="-5" dirty="0">
                <a:latin typeface="Times New Roman"/>
                <a:cs typeface="Times New Roman"/>
              </a:rPr>
              <a:t>creatore del figlio (ed </a:t>
            </a:r>
            <a:r>
              <a:rPr sz="1200" dirty="0">
                <a:latin typeface="Times New Roman"/>
                <a:cs typeface="Times New Roman"/>
              </a:rPr>
              <a:t>anche la </a:t>
            </a:r>
            <a:r>
              <a:rPr sz="1200" spc="-5" dirty="0">
                <a:latin typeface="Times New Roman"/>
                <a:cs typeface="Times New Roman"/>
              </a:rPr>
              <a:t>sede </a:t>
            </a:r>
            <a:r>
              <a:rPr sz="1200" dirty="0">
                <a:latin typeface="Times New Roman"/>
                <a:cs typeface="Times New Roman"/>
              </a:rPr>
              <a:t>dell’anima) e diedero </a:t>
            </a:r>
            <a:r>
              <a:rPr sz="1200" spc="-5" dirty="0">
                <a:latin typeface="Times New Roman"/>
                <a:cs typeface="Times New Roman"/>
              </a:rPr>
              <a:t>origine al concetto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legame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nelle  </a:t>
            </a:r>
            <a:r>
              <a:rPr sz="1200" spc="-5" dirty="0">
                <a:latin typeface="Times New Roman"/>
                <a:cs typeface="Times New Roman"/>
              </a:rPr>
              <a:t>relazioni umane. Nei </a:t>
            </a:r>
            <a:r>
              <a:rPr sz="1200" dirty="0">
                <a:latin typeface="Times New Roman"/>
                <a:cs typeface="Times New Roman"/>
              </a:rPr>
              <a:t>tempi primitivi </a:t>
            </a:r>
            <a:r>
              <a:rPr sz="1200" spc="-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discendenza era enumerata secondo </a:t>
            </a:r>
            <a:r>
              <a:rPr sz="1200" dirty="0">
                <a:latin typeface="Times New Roman"/>
                <a:cs typeface="Times New Roman"/>
              </a:rPr>
              <a:t>la linea femminile,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la sola parte di </a:t>
            </a:r>
            <a:r>
              <a:rPr sz="1200" spc="-5" dirty="0">
                <a:latin typeface="Times New Roman"/>
                <a:cs typeface="Times New Roman"/>
              </a:rPr>
              <a:t>eredità  ad essere del </a:t>
            </a:r>
            <a:r>
              <a:rPr sz="1200" dirty="0">
                <a:latin typeface="Times New Roman"/>
                <a:cs typeface="Times New Roman"/>
              </a:rPr>
              <a:t>tutto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certa.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20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(932.8) 84:2.2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primitiva, </a:t>
            </a:r>
            <a:r>
              <a:rPr sz="1200" spc="-5" dirty="0">
                <a:latin typeface="Times New Roman"/>
                <a:cs typeface="Times New Roman"/>
              </a:rPr>
              <a:t>avendo origine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legame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 biologico </a:t>
            </a:r>
            <a:r>
              <a:rPr sz="1200" dirty="0">
                <a:latin typeface="Times New Roman"/>
                <a:cs typeface="Times New Roman"/>
              </a:rPr>
              <a:t>istintivo tra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inevitabilmente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matriarcato;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conservarono </a:t>
            </a:r>
            <a:r>
              <a:rPr sz="1200" dirty="0">
                <a:latin typeface="Times New Roman"/>
                <a:cs typeface="Times New Roman"/>
              </a:rPr>
              <a:t>a lungo </a:t>
            </a:r>
            <a:r>
              <a:rPr sz="1200" spc="-5" dirty="0">
                <a:latin typeface="Times New Roman"/>
                <a:cs typeface="Times New Roman"/>
              </a:rPr>
              <a:t>questo assetto.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matriarcato era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spc="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del  matrimonio </a:t>
            </a:r>
            <a:r>
              <a:rPr sz="1200" spc="-5" dirty="0">
                <a:latin typeface="Times New Roman"/>
                <a:cs typeface="Times New Roman"/>
              </a:rPr>
              <a:t>collettivo dell’orda alla successiva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migliorata </a:t>
            </a:r>
            <a:r>
              <a:rPr sz="1200" dirty="0">
                <a:latin typeface="Times New Roman"/>
                <a:cs typeface="Times New Roman"/>
              </a:rPr>
              <a:t>vita di famiglia </a:t>
            </a:r>
            <a:r>
              <a:rPr sz="1200" spc="-5" dirty="0">
                <a:latin typeface="Times New Roman"/>
                <a:cs typeface="Times New Roman"/>
              </a:rPr>
              <a:t>del patriarcato </a:t>
            </a:r>
            <a:r>
              <a:rPr sz="1200" dirty="0">
                <a:latin typeface="Times New Roman"/>
                <a:cs typeface="Times New Roman"/>
              </a:rPr>
              <a:t>poligamo e monogamo.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matriarcato  </a:t>
            </a:r>
            <a:r>
              <a:rPr sz="1200" spc="-5" dirty="0">
                <a:latin typeface="Times New Roman"/>
                <a:cs typeface="Times New Roman"/>
              </a:rPr>
              <a:t>era naturale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biologico;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patriarcato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sociale, economico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politico.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persistenza </a:t>
            </a:r>
            <a:r>
              <a:rPr sz="1200" spc="-5" dirty="0">
                <a:latin typeface="Times New Roman"/>
                <a:cs typeface="Times New Roman"/>
              </a:rPr>
              <a:t>del matriarcato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rossi</a:t>
            </a:r>
            <a:endParaRPr sz="1200">
              <a:latin typeface="Times New Roman"/>
              <a:cs typeface="Times New Roman"/>
            </a:endParaRPr>
          </a:p>
          <a:p>
            <a:pPr marL="88900" marR="37020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dell’America del Nord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delle principali ragioni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 gli Irochesi, altrimenti progressivi,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divennero mai </a:t>
            </a:r>
            <a:r>
              <a:rPr sz="1200" dirty="0">
                <a:latin typeface="Times New Roman"/>
                <a:cs typeface="Times New Roman"/>
              </a:rPr>
              <a:t>un vero  Stato.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(933.1) 84:2.3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i costumi </a:t>
            </a:r>
            <a:r>
              <a:rPr sz="1200" spc="-5" dirty="0">
                <a:latin typeface="Times New Roman"/>
                <a:cs typeface="Times New Roman"/>
              </a:rPr>
              <a:t>matriarcali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moglie godeva nella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un’autorità </a:t>
            </a:r>
            <a:r>
              <a:rPr sz="1200" dirty="0">
                <a:latin typeface="Times New Roman"/>
                <a:cs typeface="Times New Roman"/>
              </a:rPr>
              <a:t>praticamente </a:t>
            </a:r>
            <a:r>
              <a:rPr sz="1200" spc="-5" dirty="0">
                <a:latin typeface="Times New Roman"/>
                <a:cs typeface="Times New Roman"/>
              </a:rPr>
              <a:t>suprema; </a:t>
            </a:r>
            <a:r>
              <a:rPr sz="1200" dirty="0">
                <a:latin typeface="Times New Roman"/>
                <a:cs typeface="Times New Roman"/>
              </a:rPr>
              <a:t>anche i  </a:t>
            </a:r>
            <a:r>
              <a:rPr sz="1200" spc="-5" dirty="0">
                <a:latin typeface="Times New Roman"/>
                <a:cs typeface="Times New Roman"/>
              </a:rPr>
              <a:t>fratelli della moglie ed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figli avevano </a:t>
            </a:r>
            <a:r>
              <a:rPr sz="1200" dirty="0">
                <a:latin typeface="Times New Roman"/>
                <a:cs typeface="Times New Roman"/>
              </a:rPr>
              <a:t>un ruolo </a:t>
            </a:r>
            <a:r>
              <a:rPr sz="1200" spc="-5" dirty="0">
                <a:latin typeface="Times New Roman"/>
                <a:cs typeface="Times New Roman"/>
              </a:rPr>
              <a:t>maggiore nella </a:t>
            </a:r>
            <a:r>
              <a:rPr sz="1200" dirty="0">
                <a:latin typeface="Times New Roman"/>
                <a:cs typeface="Times New Roman"/>
              </a:rPr>
              <a:t>supervisione </a:t>
            </a:r>
            <a:r>
              <a:rPr sz="1200" spc="-5" dirty="0">
                <a:latin typeface="Times New Roman"/>
                <a:cs typeface="Times New Roman"/>
              </a:rPr>
              <a:t>della famiglia </a:t>
            </a:r>
            <a:r>
              <a:rPr sz="1200" dirty="0">
                <a:latin typeface="Times New Roman"/>
                <a:cs typeface="Times New Roman"/>
              </a:rPr>
              <a:t>rispetto </a:t>
            </a:r>
            <a:r>
              <a:rPr sz="1200" spc="-5" dirty="0">
                <a:latin typeface="Times New Roman"/>
                <a:cs typeface="Times New Roman"/>
              </a:rPr>
              <a:t>al marito. </a:t>
            </a:r>
            <a:r>
              <a:rPr sz="1200" dirty="0">
                <a:latin typeface="Times New Roman"/>
                <a:cs typeface="Times New Roman"/>
              </a:rPr>
              <a:t>I padri ricevevano 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un nuovo nome </a:t>
            </a:r>
            <a:r>
              <a:rPr sz="1200" spc="-5" dirty="0">
                <a:latin typeface="Times New Roman"/>
                <a:cs typeface="Times New Roman"/>
              </a:rPr>
              <a:t>derivato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quello dei loro stessi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(933.2) 84:2.4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più primitive </a:t>
            </a:r>
            <a:r>
              <a:rPr sz="1200" spc="-5" dirty="0">
                <a:latin typeface="Times New Roman"/>
                <a:cs typeface="Times New Roman"/>
              </a:rPr>
              <a:t>attribuivano poco credito al padre, considerando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interamente proveniente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madre. </a:t>
            </a:r>
            <a:r>
              <a:rPr sz="1200" dirty="0">
                <a:latin typeface="Times New Roman"/>
                <a:cs typeface="Times New Roman"/>
              </a:rPr>
              <a:t>Esse </a:t>
            </a:r>
            <a:r>
              <a:rPr sz="1200" spc="-5" dirty="0">
                <a:latin typeface="Times New Roman"/>
                <a:cs typeface="Times New Roman"/>
              </a:rPr>
              <a:t>credevano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figli assomigliassero al padre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dell’unione, 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fossero </a:t>
            </a:r>
            <a:r>
              <a:rPr sz="1200" spc="-5" dirty="0">
                <a:latin typeface="Times New Roman"/>
                <a:cs typeface="Times New Roman"/>
              </a:rPr>
              <a:t>“segnati” </a:t>
            </a:r>
            <a:r>
              <a:rPr sz="1200" dirty="0">
                <a:latin typeface="Times New Roman"/>
                <a:cs typeface="Times New Roman"/>
              </a:rPr>
              <a:t>in questo modo </a:t>
            </a:r>
            <a:r>
              <a:rPr sz="1200" spc="5" dirty="0">
                <a:latin typeface="Times New Roman"/>
                <a:cs typeface="Times New Roman"/>
              </a:rPr>
              <a:t>perché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64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23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madre desiderava che assomigliassero al padre.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si passò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matriarcato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patriarcato,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acquisì tutto il  </a:t>
            </a:r>
            <a:r>
              <a:rPr sz="1200" spc="-5" dirty="0">
                <a:latin typeface="Times New Roman"/>
                <a:cs typeface="Times New Roman"/>
              </a:rPr>
              <a:t>credito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e molti </a:t>
            </a:r>
            <a:r>
              <a:rPr sz="1200" spc="-5" dirty="0">
                <a:latin typeface="Times New Roman"/>
                <a:cs typeface="Times New Roman"/>
              </a:rPr>
              <a:t>tabù </a:t>
            </a:r>
            <a:r>
              <a:rPr sz="1200" dirty="0">
                <a:latin typeface="Times New Roman"/>
                <a:cs typeface="Times New Roman"/>
              </a:rPr>
              <a:t>sulla donna incinta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successivamente </a:t>
            </a:r>
            <a:r>
              <a:rPr sz="1200" spc="-5" dirty="0">
                <a:latin typeface="Times New Roman"/>
                <a:cs typeface="Times New Roman"/>
              </a:rPr>
              <a:t>estesi </a:t>
            </a:r>
            <a:r>
              <a:rPr sz="1200" dirty="0">
                <a:latin typeface="Times New Roman"/>
                <a:cs typeface="Times New Roman"/>
              </a:rPr>
              <a:t>per includervi suo </a:t>
            </a:r>
            <a:r>
              <a:rPr sz="1200" spc="-5" dirty="0">
                <a:latin typeface="Times New Roman"/>
                <a:cs typeface="Times New Roman"/>
              </a:rPr>
              <a:t>marito.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5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cessava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lavorare all’avvicinarsi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del parto, e dopo il </a:t>
            </a:r>
            <a:r>
              <a:rPr sz="1200" spc="-5" dirty="0">
                <a:latin typeface="Times New Roman"/>
                <a:cs typeface="Times New Roman"/>
              </a:rPr>
              <a:t>parto si metteva </a:t>
            </a:r>
            <a:r>
              <a:rPr sz="1200" dirty="0">
                <a:latin typeface="Times New Roman"/>
                <a:cs typeface="Times New Roman"/>
              </a:rPr>
              <a:t>a letto </a:t>
            </a:r>
            <a:r>
              <a:rPr sz="1200" spc="-5" dirty="0">
                <a:latin typeface="Times New Roman"/>
                <a:cs typeface="Times New Roman"/>
              </a:rPr>
              <a:t>assieme alla </a:t>
            </a:r>
            <a:r>
              <a:rPr sz="1200" dirty="0">
                <a:latin typeface="Times New Roman"/>
                <a:cs typeface="Times New Roman"/>
              </a:rPr>
              <a:t>moglie, </a:t>
            </a:r>
            <a:r>
              <a:rPr sz="1200" spc="-5" dirty="0">
                <a:latin typeface="Times New Roman"/>
                <a:cs typeface="Times New Roman"/>
              </a:rPr>
              <a:t>rimanendo </a:t>
            </a:r>
            <a:r>
              <a:rPr sz="1200" dirty="0">
                <a:latin typeface="Times New Roman"/>
                <a:cs typeface="Times New Roman"/>
              </a:rPr>
              <a:t>a riposo da tre 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otto </a:t>
            </a:r>
            <a:r>
              <a:rPr sz="1200" spc="-5" dirty="0">
                <a:latin typeface="Times New Roman"/>
                <a:cs typeface="Times New Roman"/>
              </a:rPr>
              <a:t>giorni.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alzarsi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seguente </a:t>
            </a:r>
            <a:r>
              <a:rPr sz="1200" dirty="0">
                <a:latin typeface="Times New Roman"/>
                <a:cs typeface="Times New Roman"/>
              </a:rPr>
              <a:t>e dedicarsi a duri </a:t>
            </a:r>
            <a:r>
              <a:rPr sz="1200" spc="-5" dirty="0">
                <a:latin typeface="Times New Roman"/>
                <a:cs typeface="Times New Roman"/>
              </a:rPr>
              <a:t>lavori,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marito rimaneva </a:t>
            </a:r>
            <a:r>
              <a:rPr sz="1200" dirty="0">
                <a:latin typeface="Times New Roman"/>
                <a:cs typeface="Times New Roman"/>
              </a:rPr>
              <a:t>a letto per ricevere le  </a:t>
            </a:r>
            <a:r>
              <a:rPr sz="1200" spc="-5" dirty="0">
                <a:latin typeface="Times New Roman"/>
                <a:cs typeface="Times New Roman"/>
              </a:rPr>
              <a:t>congratulazioni;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faceva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costumi primitivi </a:t>
            </a:r>
            <a:r>
              <a:rPr sz="1200" spc="-5" dirty="0">
                <a:latin typeface="Times New Roman"/>
                <a:cs typeface="Times New Roman"/>
              </a:rPr>
              <a:t>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il diritto </a:t>
            </a:r>
            <a:r>
              <a:rPr sz="1200" spc="-5" dirty="0">
                <a:latin typeface="Times New Roman"/>
                <a:cs typeface="Times New Roman"/>
              </a:rPr>
              <a:t>del padre sul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(933.3) 84:2.5 </a:t>
            </a:r>
            <a:r>
              <a:rPr sz="1200" spc="-5" dirty="0">
                <a:latin typeface="Times New Roman"/>
                <a:cs typeface="Times New Roman"/>
              </a:rPr>
              <a:t>All’inizio era costume 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andasse </a:t>
            </a:r>
            <a:r>
              <a:rPr sz="1200" dirty="0">
                <a:latin typeface="Times New Roman"/>
                <a:cs typeface="Times New Roman"/>
              </a:rPr>
              <a:t>a vivere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moglie, </a:t>
            </a:r>
            <a:r>
              <a:rPr sz="1200" dirty="0">
                <a:latin typeface="Times New Roman"/>
                <a:cs typeface="Times New Roman"/>
              </a:rPr>
              <a:t>ma in tempi </a:t>
            </a:r>
            <a:r>
              <a:rPr sz="1200" spc="-5" dirty="0">
                <a:latin typeface="Times New Roman"/>
                <a:cs typeface="Times New Roman"/>
              </a:rPr>
              <a:t>successivi, </a:t>
            </a:r>
            <a:r>
              <a:rPr sz="1200" dirty="0">
                <a:latin typeface="Times New Roman"/>
                <a:cs typeface="Times New Roman"/>
              </a:rPr>
              <a:t>dopo che un uomo  </a:t>
            </a:r>
            <a:r>
              <a:rPr sz="1200" spc="-5" dirty="0">
                <a:latin typeface="Times New Roman"/>
                <a:cs typeface="Times New Roman"/>
              </a:rPr>
              <a:t>aveva pagato </a:t>
            </a:r>
            <a:r>
              <a:rPr sz="1200" dirty="0">
                <a:latin typeface="Times New Roman"/>
                <a:cs typeface="Times New Roman"/>
              </a:rPr>
              <a:t>in denaro o in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il prezzo </a:t>
            </a:r>
            <a:r>
              <a:rPr sz="1200" spc="-5" dirty="0">
                <a:latin typeface="Times New Roman"/>
                <a:cs typeface="Times New Roman"/>
              </a:rPr>
              <a:t>della sposa, poteva </a:t>
            </a:r>
            <a:r>
              <a:rPr sz="1200" dirty="0">
                <a:latin typeface="Times New Roman"/>
                <a:cs typeface="Times New Roman"/>
              </a:rPr>
              <a:t>riportare sua </a:t>
            </a:r>
            <a:r>
              <a:rPr sz="1200" spc="-5" dirty="0">
                <a:latin typeface="Times New Roman"/>
                <a:cs typeface="Times New Roman"/>
              </a:rPr>
              <a:t>moglie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 presso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gente.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transizione dal matriarcato al patriarcato spiega </a:t>
            </a:r>
            <a:r>
              <a:rPr sz="1200" dirty="0">
                <a:latin typeface="Times New Roman"/>
                <a:cs typeface="Times New Roman"/>
              </a:rPr>
              <a:t>le proibizioni, </a:t>
            </a:r>
            <a:r>
              <a:rPr sz="1200" spc="-5" dirty="0">
                <a:latin typeface="Times New Roman"/>
                <a:cs typeface="Times New Roman"/>
              </a:rPr>
              <a:t>altrimenti prive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senso,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cugini,  mentre altri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uguale 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parentela erano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ammessi.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54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(933.4) 84:2.6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scomparsa dei </a:t>
            </a:r>
            <a:r>
              <a:rPr sz="1200" dirty="0">
                <a:latin typeface="Times New Roman"/>
                <a:cs typeface="Times New Roman"/>
              </a:rPr>
              <a:t>costumi </a:t>
            </a:r>
            <a:r>
              <a:rPr sz="1200" spc="-5" dirty="0">
                <a:latin typeface="Times New Roman"/>
                <a:cs typeface="Times New Roman"/>
              </a:rPr>
              <a:t>sulla caccia, quando l’allevamento diede all’uomo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controllo della principale </a:t>
            </a:r>
            <a:r>
              <a:rPr sz="1200" dirty="0">
                <a:latin typeface="Times New Roman"/>
                <a:cs typeface="Times New Roman"/>
              </a:rPr>
              <a:t>fonte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nutrimento,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matriarcato giunse rapidamente alla fine. Esso </a:t>
            </a:r>
            <a:r>
              <a:rPr sz="1200" dirty="0">
                <a:latin typeface="Times New Roman"/>
                <a:cs typeface="Times New Roman"/>
              </a:rPr>
              <a:t>venne meno </a:t>
            </a:r>
            <a:r>
              <a:rPr sz="1200" spc="-5" dirty="0">
                <a:latin typeface="Times New Roman"/>
                <a:cs typeface="Times New Roman"/>
              </a:rPr>
              <a:t>semplicemente perché </a:t>
            </a:r>
            <a:r>
              <a:rPr sz="1200" dirty="0">
                <a:latin typeface="Times New Roman"/>
                <a:cs typeface="Times New Roman"/>
              </a:rPr>
              <a:t>non poteva competere </a:t>
            </a:r>
            <a:r>
              <a:rPr sz="1200" spc="-5" dirty="0">
                <a:latin typeface="Times New Roman"/>
                <a:cs typeface="Times New Roman"/>
              </a:rPr>
              <a:t>con  successo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più nuova </a:t>
            </a:r>
            <a:r>
              <a:rPr sz="1200" spc="-5" dirty="0">
                <a:latin typeface="Times New Roman"/>
                <a:cs typeface="Times New Roman"/>
              </a:rPr>
              <a:t>del patriarcato.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detenuto dai </a:t>
            </a:r>
            <a:r>
              <a:rPr sz="1200" dirty="0">
                <a:latin typeface="Times New Roman"/>
                <a:cs typeface="Times New Roman"/>
              </a:rPr>
              <a:t>parenti </a:t>
            </a:r>
            <a:r>
              <a:rPr sz="1200" spc="-5" dirty="0">
                <a:latin typeface="Times New Roman"/>
                <a:cs typeface="Times New Roman"/>
              </a:rPr>
              <a:t>maschi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non poteva competere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potere concentrato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marito-padre.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donna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all’altezza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compiti </a:t>
            </a:r>
            <a:r>
              <a:rPr sz="1200" spc="-5" dirty="0">
                <a:latin typeface="Times New Roman"/>
                <a:cs typeface="Times New Roman"/>
              </a:rPr>
              <a:t>congiunti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mettere 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figli ed esercitare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continua autorità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potere domestico.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pratica </a:t>
            </a:r>
            <a:r>
              <a:rPr sz="1200" spc="-5" dirty="0">
                <a:latin typeface="Times New Roman"/>
                <a:cs typeface="Times New Roman"/>
              </a:rPr>
              <a:t>del ratto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dell’acquisto della moglie  affrettarono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scomparsa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matriarcato.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28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(933.5) 84:2.7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stupefacente passaggio </a:t>
            </a:r>
            <a:r>
              <a:rPr sz="1200" dirty="0">
                <a:latin typeface="Times New Roman"/>
                <a:cs typeface="Times New Roman"/>
              </a:rPr>
              <a:t>dal matriarcato al patriarcato è uno </a:t>
            </a:r>
            <a:r>
              <a:rPr sz="1200" spc="-5" dirty="0">
                <a:latin typeface="Times New Roman"/>
                <a:cs typeface="Times New Roman"/>
              </a:rPr>
              <a:t>dei voltafaccia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aggiustamento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radicali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completi 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effettuati dalla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umana. Questo cambiamento portò immediatamente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maggiore espressione 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accresciuto spirito d’avventura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familiare.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817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73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interni poco profondi </a:t>
            </a:r>
            <a:r>
              <a:rPr sz="1200" dirty="0">
                <a:latin typeface="Times New Roman"/>
                <a:cs typeface="Times New Roman"/>
              </a:rPr>
              <a:t>ma molto </a:t>
            </a:r>
            <a:r>
              <a:rPr sz="1200" spc="-5" dirty="0">
                <a:latin typeface="Times New Roman"/>
                <a:cs typeface="Times New Roman"/>
              </a:rPr>
              <a:t>estesi. Tre </a:t>
            </a:r>
            <a:r>
              <a:rPr sz="1200" dirty="0">
                <a:latin typeface="Times New Roman"/>
                <a:cs typeface="Times New Roman"/>
              </a:rPr>
              <a:t>inondazioni </a:t>
            </a:r>
            <a:r>
              <a:rPr sz="1200" spc="-5" dirty="0">
                <a:latin typeface="Times New Roman"/>
                <a:cs typeface="Times New Roman"/>
              </a:rPr>
              <a:t>maggiori caratterizzarono questo </a:t>
            </a:r>
            <a:r>
              <a:rPr sz="1200" dirty="0">
                <a:latin typeface="Times New Roman"/>
                <a:cs typeface="Times New Roman"/>
              </a:rPr>
              <a:t>periodo, ma </a:t>
            </a:r>
            <a:r>
              <a:rPr sz="1200" spc="-5" dirty="0">
                <a:latin typeface="Times New Roman"/>
                <a:cs typeface="Times New Roman"/>
              </a:rPr>
              <a:t>prima che esso </a:t>
            </a:r>
            <a:r>
              <a:rPr sz="1200" dirty="0">
                <a:latin typeface="Times New Roman"/>
                <a:cs typeface="Times New Roman"/>
              </a:rPr>
              <a:t>terminasse i  </a:t>
            </a:r>
            <a:r>
              <a:rPr sz="1200" spc="-5" dirty="0">
                <a:latin typeface="Times New Roman"/>
                <a:cs typeface="Times New Roman"/>
              </a:rPr>
              <a:t>continenti si </a:t>
            </a:r>
            <a:r>
              <a:rPr sz="1200" dirty="0">
                <a:latin typeface="Times New Roman"/>
                <a:cs typeface="Times New Roman"/>
              </a:rPr>
              <a:t>alzarono di nuovo con </a:t>
            </a:r>
            <a:r>
              <a:rPr sz="1200" spc="-5" dirty="0">
                <a:latin typeface="Times New Roman"/>
                <a:cs typeface="Times New Roman"/>
              </a:rPr>
              <a:t>un’emersione terrestre totale che superava del </a:t>
            </a:r>
            <a:r>
              <a:rPr sz="1200" dirty="0">
                <a:latin typeface="Times New Roman"/>
                <a:cs typeface="Times New Roman"/>
              </a:rPr>
              <a:t>quindici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cento </a:t>
            </a:r>
            <a:r>
              <a:rPr sz="1200" spc="-5" dirty="0">
                <a:latin typeface="Times New Roman"/>
                <a:cs typeface="Times New Roman"/>
              </a:rPr>
              <a:t>quella che esiste attualmente.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Caraibi </a:t>
            </a:r>
            <a:r>
              <a:rPr sz="1200" dirty="0">
                <a:latin typeface="Times New Roman"/>
                <a:cs typeface="Times New Roman"/>
              </a:rPr>
              <a:t>era molto </a:t>
            </a:r>
            <a:r>
              <a:rPr sz="1200" spc="-5" dirty="0">
                <a:latin typeface="Times New Roman"/>
                <a:cs typeface="Times New Roman"/>
              </a:rPr>
              <a:t>elevata. Questo periodo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ben contraddistinto </a:t>
            </a:r>
            <a:r>
              <a:rPr sz="1200" dirty="0">
                <a:latin typeface="Times New Roman"/>
                <a:cs typeface="Times New Roman"/>
              </a:rPr>
              <a:t>in Europa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fluttuazioni terrestri furono  </a:t>
            </a:r>
            <a:r>
              <a:rPr sz="1200" dirty="0">
                <a:latin typeface="Times New Roman"/>
                <a:cs typeface="Times New Roman"/>
              </a:rPr>
              <a:t>minori, mentre </a:t>
            </a:r>
            <a:r>
              <a:rPr sz="1200" spc="-5" dirty="0">
                <a:latin typeface="Times New Roman"/>
                <a:cs typeface="Times New Roman"/>
              </a:rPr>
              <a:t>l’attività vulcanica fu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persistente.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1145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(675.2) 59:2.3 </a:t>
            </a:r>
            <a:r>
              <a:rPr sz="1200" i="1" dirty="0">
                <a:latin typeface="Times New Roman"/>
                <a:cs typeface="Times New Roman"/>
              </a:rPr>
              <a:t>340.000.000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si </a:t>
            </a:r>
            <a:r>
              <a:rPr sz="1200" dirty="0">
                <a:latin typeface="Times New Roman"/>
                <a:cs typeface="Times New Roman"/>
              </a:rPr>
              <a:t>produsse un </a:t>
            </a:r>
            <a:r>
              <a:rPr sz="1200" spc="-5" dirty="0">
                <a:latin typeface="Times New Roman"/>
                <a:cs typeface="Times New Roman"/>
              </a:rPr>
              <a:t>altro esteso abbassamento delle terre,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Asia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Australia.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acque  </a:t>
            </a:r>
            <a:r>
              <a:rPr sz="1200" spc="-5" dirty="0">
                <a:latin typeface="Times New Roman"/>
                <a:cs typeface="Times New Roman"/>
              </a:rPr>
              <a:t>degli oceani </a:t>
            </a:r>
            <a:r>
              <a:rPr sz="1200" dirty="0">
                <a:latin typeface="Times New Roman"/>
                <a:cs typeface="Times New Roman"/>
              </a:rPr>
              <a:t>del mondo subirono un </a:t>
            </a:r>
            <a:r>
              <a:rPr sz="1200" spc="-5" dirty="0">
                <a:latin typeface="Times New Roman"/>
                <a:cs typeface="Times New Roman"/>
              </a:rPr>
              <a:t>rimescolamento generale. Questa 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era di depositi </a:t>
            </a:r>
            <a:r>
              <a:rPr sz="1200" spc="-5" dirty="0">
                <a:latin typeface="Times New Roman"/>
                <a:cs typeface="Times New Roman"/>
              </a:rPr>
              <a:t>calcarei, 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quali  </a:t>
            </a:r>
            <a:r>
              <a:rPr sz="1200" spc="-5" dirty="0">
                <a:latin typeface="Times New Roman"/>
                <a:cs typeface="Times New Roman"/>
              </a:rPr>
              <a:t>proveniva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alghe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secernevano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calce.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(675.3) 59:2.4 </a:t>
            </a:r>
            <a:r>
              <a:rPr sz="1200" spc="-5" dirty="0">
                <a:latin typeface="Times New Roman"/>
                <a:cs typeface="Times New Roman"/>
              </a:rPr>
              <a:t>Alcuni milioni </a:t>
            </a:r>
            <a:r>
              <a:rPr sz="1200" dirty="0">
                <a:latin typeface="Times New Roman"/>
                <a:cs typeface="Times New Roman"/>
              </a:rPr>
              <a:t>di anni più </a:t>
            </a:r>
            <a:r>
              <a:rPr sz="1200" spc="-5" dirty="0">
                <a:latin typeface="Times New Roman"/>
                <a:cs typeface="Times New Roman"/>
              </a:rPr>
              <a:t>tardi vaste </a:t>
            </a:r>
            <a:r>
              <a:rPr sz="1200" dirty="0">
                <a:latin typeface="Times New Roman"/>
                <a:cs typeface="Times New Roman"/>
              </a:rPr>
              <a:t>porzioni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continenti </a:t>
            </a:r>
            <a:r>
              <a:rPr sz="1200" spc="-5" dirty="0">
                <a:latin typeface="Times New Roman"/>
                <a:cs typeface="Times New Roman"/>
              </a:rPr>
              <a:t>americano ed europeo cominciarono ad emergere dall’acqua.  Nell’emisfero </a:t>
            </a:r>
            <a:r>
              <a:rPr sz="1200" dirty="0">
                <a:latin typeface="Times New Roman"/>
                <a:cs typeface="Times New Roman"/>
              </a:rPr>
              <a:t>occidentale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braccio dell’Oceano Pacifico </a:t>
            </a:r>
            <a:r>
              <a:rPr sz="1200" dirty="0">
                <a:latin typeface="Times New Roman"/>
                <a:cs typeface="Times New Roman"/>
              </a:rPr>
              <a:t>rimase sopra il </a:t>
            </a:r>
            <a:r>
              <a:rPr sz="1200" spc="-5" dirty="0">
                <a:latin typeface="Times New Roman"/>
                <a:cs typeface="Times New Roman"/>
              </a:rPr>
              <a:t>Messico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attuali regioni delle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Montagne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Rocciose,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coste dell’Atlantico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Pacifico </a:t>
            </a:r>
            <a:r>
              <a:rPr sz="1200" spc="-5" dirty="0">
                <a:latin typeface="Times New Roman"/>
                <a:cs typeface="Times New Roman"/>
              </a:rPr>
              <a:t>ricominciarono ad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abbassarsi.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8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(675.4) 59:2.5 </a:t>
            </a:r>
            <a:r>
              <a:rPr sz="1200" spc="-5" dirty="0">
                <a:latin typeface="Times New Roman"/>
                <a:cs typeface="Times New Roman"/>
              </a:rPr>
              <a:t>L’epoca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dirty="0">
                <a:latin typeface="Times New Roman"/>
                <a:cs typeface="Times New Roman"/>
              </a:rPr>
              <a:t>330.000.000 </a:t>
            </a:r>
            <a:r>
              <a:rPr sz="1200" dirty="0">
                <a:latin typeface="Times New Roman"/>
                <a:cs typeface="Times New Roman"/>
              </a:rPr>
              <a:t>di anni fa </a:t>
            </a:r>
            <a:r>
              <a:rPr sz="1200" spc="-5" dirty="0">
                <a:latin typeface="Times New Roman"/>
                <a:cs typeface="Times New Roman"/>
              </a:rPr>
              <a:t>segna </a:t>
            </a:r>
            <a:r>
              <a:rPr sz="1200" dirty="0">
                <a:latin typeface="Times New Roman"/>
                <a:cs typeface="Times New Roman"/>
              </a:rPr>
              <a:t>l’inizio di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relativa calma su </a:t>
            </a:r>
            <a:r>
              <a:rPr sz="1200" dirty="0">
                <a:latin typeface="Times New Roman"/>
                <a:cs typeface="Times New Roman"/>
              </a:rPr>
              <a:t>tutto il mondo, con molte </a:t>
            </a:r>
            <a:r>
              <a:rPr sz="1200" spc="-5" dirty="0">
                <a:latin typeface="Times New Roman"/>
                <a:cs typeface="Times New Roman"/>
              </a:rPr>
              <a:t>terre ancora  sopra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dell’acqua.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</a:t>
            </a:r>
            <a:r>
              <a:rPr sz="1200" spc="-5" dirty="0">
                <a:latin typeface="Times New Roman"/>
                <a:cs typeface="Times New Roman"/>
              </a:rPr>
              <a:t>eccezione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calma </a:t>
            </a:r>
            <a:r>
              <a:rPr sz="1200" dirty="0">
                <a:latin typeface="Times New Roman"/>
                <a:cs typeface="Times New Roman"/>
              </a:rPr>
              <a:t>terrestre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l’eruzione </a:t>
            </a:r>
            <a:r>
              <a:rPr sz="1200" spc="-5" dirty="0">
                <a:latin typeface="Times New Roman"/>
                <a:cs typeface="Times New Roman"/>
              </a:rPr>
              <a:t>del grande vulcano </a:t>
            </a:r>
            <a:r>
              <a:rPr sz="1200" dirty="0">
                <a:latin typeface="Times New Roman"/>
                <a:cs typeface="Times New Roman"/>
              </a:rPr>
              <a:t>dell’America del  </a:t>
            </a:r>
            <a:r>
              <a:rPr sz="1200" spc="-5" dirty="0">
                <a:latin typeface="Times New Roman"/>
                <a:cs typeface="Times New Roman"/>
              </a:rPr>
              <a:t>Nord nel </a:t>
            </a:r>
            <a:r>
              <a:rPr sz="1200" dirty="0">
                <a:latin typeface="Times New Roman"/>
                <a:cs typeface="Times New Roman"/>
              </a:rPr>
              <a:t>Kentucky </a:t>
            </a:r>
            <a:r>
              <a:rPr sz="1200" spc="-5" dirty="0">
                <a:latin typeface="Times New Roman"/>
                <a:cs typeface="Times New Roman"/>
              </a:rPr>
              <a:t>orientale,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manifestazioni vulcaniche isolate che </a:t>
            </a:r>
            <a:r>
              <a:rPr sz="1200" dirty="0">
                <a:latin typeface="Times New Roman"/>
                <a:cs typeface="Times New Roman"/>
              </a:rPr>
              <a:t>il pianeta abbia </a:t>
            </a:r>
            <a:r>
              <a:rPr sz="1200" spc="-5" dirty="0">
                <a:latin typeface="Times New Roman"/>
                <a:cs typeface="Times New Roman"/>
              </a:rPr>
              <a:t>mai conosciuto.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ceneri 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vulcano </a:t>
            </a:r>
            <a:r>
              <a:rPr sz="1200" dirty="0">
                <a:latin typeface="Times New Roman"/>
                <a:cs typeface="Times New Roman"/>
              </a:rPr>
              <a:t>coprirono una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milletrecento chilometri quadrati per </a:t>
            </a:r>
            <a:r>
              <a:rPr sz="1200" dirty="0">
                <a:latin typeface="Times New Roman"/>
                <a:cs typeface="Times New Roman"/>
              </a:rPr>
              <a:t>uno spessore da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dirty="0">
                <a:latin typeface="Times New Roman"/>
                <a:cs typeface="Times New Roman"/>
              </a:rPr>
              <a:t>a sei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03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(675.5) 59:2.6 </a:t>
            </a:r>
            <a:r>
              <a:rPr sz="1200" i="1" dirty="0">
                <a:latin typeface="Times New Roman"/>
                <a:cs typeface="Times New Roman"/>
              </a:rPr>
              <a:t>320.000.000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avvenne la terza inondazione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periodo.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acque di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inondazione </a:t>
            </a:r>
            <a:r>
              <a:rPr sz="1200" spc="-5" dirty="0">
                <a:latin typeface="Times New Roman"/>
                <a:cs typeface="Times New Roman"/>
              </a:rPr>
              <a:t>coprirono 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terre sommerse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precedente </a:t>
            </a:r>
            <a:r>
              <a:rPr sz="1200" dirty="0">
                <a:latin typeface="Times New Roman"/>
                <a:cs typeface="Times New Roman"/>
              </a:rPr>
              <a:t>diluvio e </a:t>
            </a:r>
            <a:r>
              <a:rPr sz="1200" spc="-5" dirty="0">
                <a:latin typeface="Times New Roman"/>
                <a:cs typeface="Times New Roman"/>
              </a:rPr>
              <a:t>si estesero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lontano </a:t>
            </a:r>
            <a:r>
              <a:rPr sz="1200" dirty="0">
                <a:latin typeface="Times New Roman"/>
                <a:cs typeface="Times New Roman"/>
              </a:rPr>
              <a:t>in molte </a:t>
            </a:r>
            <a:r>
              <a:rPr sz="1200" spc="-5" dirty="0">
                <a:latin typeface="Times New Roman"/>
                <a:cs typeface="Times New Roman"/>
              </a:rPr>
              <a:t>direzioni su entrambe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Americhe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sull’Europa.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parte orientale dell’America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Nord e l’Europa </a:t>
            </a:r>
            <a:r>
              <a:rPr sz="1200" spc="-5" dirty="0">
                <a:latin typeface="Times New Roman"/>
                <a:cs typeface="Times New Roman"/>
              </a:rPr>
              <a:t>occidentale si trovarono sotto l’acqua ad </a:t>
            </a:r>
            <a:r>
              <a:rPr sz="1200" dirty="0">
                <a:latin typeface="Times New Roman"/>
                <a:cs typeface="Times New Roman"/>
              </a:rPr>
              <a:t>una profondità da 3.000 a 4.500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metri.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147684" cy="39585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famiglia sotto il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dominio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padre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(933.6) 84:3.1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darsi che </a:t>
            </a:r>
            <a:r>
              <a:rPr sz="1200" dirty="0">
                <a:latin typeface="Times New Roman"/>
                <a:cs typeface="Times New Roman"/>
              </a:rPr>
              <a:t>l’istinto </a:t>
            </a:r>
            <a:r>
              <a:rPr sz="1200" spc="-5" dirty="0">
                <a:latin typeface="Times New Roman"/>
                <a:cs typeface="Times New Roman"/>
              </a:rPr>
              <a:t>della maternità </a:t>
            </a:r>
            <a:r>
              <a:rPr sz="1200" dirty="0">
                <a:latin typeface="Times New Roman"/>
                <a:cs typeface="Times New Roman"/>
              </a:rPr>
              <a:t>abbia </a:t>
            </a:r>
            <a:r>
              <a:rPr sz="1200" spc="-5" dirty="0">
                <a:latin typeface="Times New Roman"/>
                <a:cs typeface="Times New Roman"/>
              </a:rPr>
              <a:t>condotto </a:t>
            </a:r>
            <a:r>
              <a:rPr sz="1200" dirty="0">
                <a:latin typeface="Times New Roman"/>
                <a:cs typeface="Times New Roman"/>
              </a:rPr>
              <a:t>la donna </a:t>
            </a:r>
            <a:r>
              <a:rPr sz="1200" spc="-5" dirty="0">
                <a:latin typeface="Times New Roman"/>
                <a:cs typeface="Times New Roman"/>
              </a:rPr>
              <a:t>al matrimonio,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forza </a:t>
            </a:r>
            <a:r>
              <a:rPr sz="1200" spc="-5" dirty="0">
                <a:latin typeface="Times New Roman"/>
                <a:cs typeface="Times New Roman"/>
              </a:rPr>
              <a:t>superiore dell’uomo, </a:t>
            </a:r>
            <a:r>
              <a:rPr sz="1200" dirty="0">
                <a:latin typeface="Times New Roman"/>
                <a:cs typeface="Times New Roman"/>
              </a:rPr>
              <a:t>unita  </a:t>
            </a:r>
            <a:r>
              <a:rPr sz="1200" spc="-5" dirty="0">
                <a:latin typeface="Times New Roman"/>
                <a:cs typeface="Times New Roman"/>
              </a:rPr>
              <a:t>all’influenza dei </a:t>
            </a:r>
            <a:r>
              <a:rPr sz="1200" dirty="0">
                <a:latin typeface="Times New Roman"/>
                <a:cs typeface="Times New Roman"/>
              </a:rPr>
              <a:t>costumi, che la </a:t>
            </a:r>
            <a:r>
              <a:rPr sz="1200" spc="-5" dirty="0">
                <a:latin typeface="Times New Roman"/>
                <a:cs typeface="Times New Roman"/>
              </a:rPr>
              <a:t>obbligò praticamente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rimanere nello stato coniugale.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pastorale ebbe </a:t>
            </a:r>
            <a:r>
              <a:rPr sz="1200" dirty="0">
                <a:latin typeface="Times New Roman"/>
                <a:cs typeface="Times New Roman"/>
              </a:rPr>
              <a:t>tendenza a creare un  nuovo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costumi, </a:t>
            </a:r>
            <a:r>
              <a:rPr sz="1200" dirty="0">
                <a:latin typeface="Times New Roman"/>
                <a:cs typeface="Times New Roman"/>
              </a:rPr>
              <a:t>il tipo </a:t>
            </a:r>
            <a:r>
              <a:rPr sz="1200" spc="-5" dirty="0">
                <a:latin typeface="Times New Roman"/>
                <a:cs typeface="Times New Roman"/>
              </a:rPr>
              <a:t>patriarcale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familiare; </a:t>
            </a:r>
            <a:r>
              <a:rPr sz="1200" dirty="0">
                <a:latin typeface="Times New Roman"/>
                <a:cs typeface="Times New Roman"/>
              </a:rPr>
              <a:t>e la base dell’unità </a:t>
            </a:r>
            <a:r>
              <a:rPr sz="1200" spc="-5" dirty="0">
                <a:latin typeface="Times New Roman"/>
                <a:cs typeface="Times New Roman"/>
              </a:rPr>
              <a:t>familiare sotto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costumi </a:t>
            </a:r>
            <a:r>
              <a:rPr sz="1200" dirty="0">
                <a:latin typeface="Times New Roman"/>
                <a:cs typeface="Times New Roman"/>
              </a:rPr>
              <a:t>dell’allevamento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 marR="1327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dell’agricoltura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l’autorità </a:t>
            </a:r>
            <a:r>
              <a:rPr sz="1200" spc="-5" dirty="0">
                <a:latin typeface="Times New Roman"/>
                <a:cs typeface="Times New Roman"/>
              </a:rPr>
              <a:t>indiscussa ed arbitraria del padre.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società, </a:t>
            </a:r>
            <a:r>
              <a:rPr sz="1200" spc="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nazionale </a:t>
            </a:r>
            <a:r>
              <a:rPr sz="1200" spc="-5" dirty="0">
                <a:latin typeface="Times New Roman"/>
                <a:cs typeface="Times New Roman"/>
              </a:rPr>
              <a:t>che familiare, </a:t>
            </a:r>
            <a:r>
              <a:rPr sz="1200" dirty="0">
                <a:latin typeface="Times New Roman"/>
                <a:cs typeface="Times New Roman"/>
              </a:rPr>
              <a:t>passò per lo  </a:t>
            </a:r>
            <a:r>
              <a:rPr sz="1200" spc="-5" dirty="0">
                <a:latin typeface="Times New Roman"/>
                <a:cs typeface="Times New Roman"/>
              </a:rPr>
              <a:t>stadio dell’autorità autocratica </a:t>
            </a:r>
            <a:r>
              <a:rPr sz="1200" dirty="0">
                <a:latin typeface="Times New Roman"/>
                <a:cs typeface="Times New Roman"/>
              </a:rPr>
              <a:t>di ordine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patriarcale.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619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(934.1) 84:3.2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scarsa gentilezza usata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le donne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l’era dell’Antico </a:t>
            </a:r>
            <a:r>
              <a:rPr sz="1200" spc="-5" dirty="0">
                <a:latin typeface="Times New Roman"/>
                <a:cs typeface="Times New Roman"/>
              </a:rPr>
              <a:t>Testamento </a:t>
            </a:r>
            <a:r>
              <a:rPr sz="1200" dirty="0">
                <a:latin typeface="Times New Roman"/>
                <a:cs typeface="Times New Roman"/>
              </a:rPr>
              <a:t>è un vero riflesso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costumi dei  </a:t>
            </a:r>
            <a:r>
              <a:rPr sz="1200" spc="-5" dirty="0">
                <a:latin typeface="Times New Roman"/>
                <a:cs typeface="Times New Roman"/>
              </a:rPr>
              <a:t>mandriani.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patriarchi ebrei </a:t>
            </a:r>
            <a:r>
              <a:rPr sz="1200" dirty="0">
                <a:latin typeface="Times New Roman"/>
                <a:cs typeface="Times New Roman"/>
              </a:rPr>
              <a:t>erano tutti </a:t>
            </a:r>
            <a:r>
              <a:rPr sz="1200" spc="-5" dirty="0">
                <a:latin typeface="Times New Roman"/>
                <a:cs typeface="Times New Roman"/>
              </a:rPr>
              <a:t>mandriani, com’è </a:t>
            </a:r>
            <a:r>
              <a:rPr sz="1200" dirty="0">
                <a:latin typeface="Times New Roman"/>
                <a:cs typeface="Times New Roman"/>
              </a:rPr>
              <a:t>testimoniato </a:t>
            </a:r>
            <a:r>
              <a:rPr sz="1200" spc="-5" dirty="0">
                <a:latin typeface="Times New Roman"/>
                <a:cs typeface="Times New Roman"/>
              </a:rPr>
              <a:t>dalla frase: </a:t>
            </a:r>
            <a:r>
              <a:rPr sz="1200" dirty="0">
                <a:latin typeface="Times New Roman"/>
                <a:cs typeface="Times New Roman"/>
              </a:rPr>
              <a:t>“Il Signore è il mio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Pastore.”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657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(934.2) 84:3.3 </a:t>
            </a:r>
            <a:r>
              <a:rPr sz="1200" spc="-5" dirty="0">
                <a:latin typeface="Times New Roman"/>
                <a:cs typeface="Times New Roman"/>
              </a:rPr>
              <a:t>Ma non era </a:t>
            </a:r>
            <a:r>
              <a:rPr sz="1200" dirty="0">
                <a:latin typeface="Times New Roman"/>
                <a:cs typeface="Times New Roman"/>
              </a:rPr>
              <a:t>tanto l’uomo da </a:t>
            </a:r>
            <a:r>
              <a:rPr sz="1200" spc="-5" dirty="0">
                <a:latin typeface="Times New Roman"/>
                <a:cs typeface="Times New Roman"/>
              </a:rPr>
              <a:t>biasimare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sua bassa stima della </a:t>
            </a:r>
            <a:r>
              <a:rPr sz="1200" dirty="0">
                <a:latin typeface="Times New Roman"/>
                <a:cs typeface="Times New Roman"/>
              </a:rPr>
              <a:t>donna durante le ere </a:t>
            </a:r>
            <a:r>
              <a:rPr sz="1200" spc="-5" dirty="0">
                <a:latin typeface="Times New Roman"/>
                <a:cs typeface="Times New Roman"/>
              </a:rPr>
              <a:t>passate, quanto </a:t>
            </a:r>
            <a:r>
              <a:rPr sz="1200" dirty="0">
                <a:latin typeface="Times New Roman"/>
                <a:cs typeface="Times New Roman"/>
              </a:rPr>
              <a:t>la donna </a:t>
            </a:r>
            <a:r>
              <a:rPr sz="1200" spc="-5" dirty="0">
                <a:latin typeface="Times New Roman"/>
                <a:cs typeface="Times New Roman"/>
              </a:rPr>
              <a:t>stessa.  Essa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riuscì ad </a:t>
            </a:r>
            <a:r>
              <a:rPr sz="1200" dirty="0">
                <a:latin typeface="Times New Roman"/>
                <a:cs typeface="Times New Roman"/>
              </a:rPr>
              <a:t>ottenere 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sociale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agiva;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 un’eroina spettacolare </a:t>
            </a:r>
            <a:r>
              <a:rPr sz="1200" dirty="0">
                <a:latin typeface="Times New Roman"/>
                <a:cs typeface="Times New Roman"/>
              </a:rPr>
              <a:t>o da </a:t>
            </a:r>
            <a:r>
              <a:rPr sz="1200" spc="-5" dirty="0">
                <a:latin typeface="Times New Roman"/>
                <a:cs typeface="Times New Roman"/>
              </a:rPr>
              <a:t>momenti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crisi.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maternità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netto svantaggio </a:t>
            </a:r>
            <a:r>
              <a:rPr sz="1200" dirty="0">
                <a:latin typeface="Times New Roman"/>
                <a:cs typeface="Times New Roman"/>
              </a:rPr>
              <a:t>nella lotta </a:t>
            </a:r>
            <a:r>
              <a:rPr sz="1200" spc="-5" dirty="0">
                <a:latin typeface="Times New Roman"/>
                <a:cs typeface="Times New Roman"/>
              </a:rPr>
              <a:t>per l’esistenza; l’amore </a:t>
            </a:r>
            <a:r>
              <a:rPr sz="1200" spc="5" dirty="0">
                <a:latin typeface="Times New Roman"/>
                <a:cs typeface="Times New Roman"/>
              </a:rPr>
              <a:t>materno  </a:t>
            </a:r>
            <a:r>
              <a:rPr sz="1200" dirty="0">
                <a:latin typeface="Times New Roman"/>
                <a:cs typeface="Times New Roman"/>
              </a:rPr>
              <a:t>condizionava le donne nella </a:t>
            </a:r>
            <a:r>
              <a:rPr sz="1200" spc="-5" dirty="0">
                <a:latin typeface="Times New Roman"/>
                <a:cs typeface="Times New Roman"/>
              </a:rPr>
              <a:t>difesa della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tribù.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84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(934.3) 84:3.4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primitive </a:t>
            </a:r>
            <a:r>
              <a:rPr sz="1200" spc="-5" dirty="0">
                <a:latin typeface="Times New Roman"/>
                <a:cs typeface="Times New Roman"/>
              </a:rPr>
              <a:t>crearono involontariamente 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dipendenza </a:t>
            </a:r>
            <a:r>
              <a:rPr sz="1200" spc="-5" dirty="0">
                <a:latin typeface="Times New Roman"/>
                <a:cs typeface="Times New Roman"/>
              </a:rPr>
              <a:t>dal maschio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loro ammirazione ed </a:t>
            </a:r>
            <a:r>
              <a:rPr sz="1200" dirty="0">
                <a:latin typeface="Times New Roman"/>
                <a:cs typeface="Times New Roman"/>
              </a:rPr>
              <a:t>il loro  plauso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combattività </a:t>
            </a:r>
            <a:r>
              <a:rPr sz="1200" dirty="0">
                <a:latin typeface="Times New Roman"/>
                <a:cs typeface="Times New Roman"/>
              </a:rPr>
              <a:t>e virilità. </a:t>
            </a:r>
            <a:r>
              <a:rPr sz="1200" spc="-5" dirty="0">
                <a:latin typeface="Times New Roman"/>
                <a:cs typeface="Times New Roman"/>
              </a:rPr>
              <a:t>Questa esaltazione del guerriero </a:t>
            </a:r>
            <a:r>
              <a:rPr sz="1200" dirty="0">
                <a:latin typeface="Times New Roman"/>
                <a:cs typeface="Times New Roman"/>
              </a:rPr>
              <a:t>elevò </a:t>
            </a:r>
            <a:r>
              <a:rPr sz="1200" spc="-5" dirty="0">
                <a:latin typeface="Times New Roman"/>
                <a:cs typeface="Times New Roman"/>
              </a:rPr>
              <a:t>l’ego maschile, </a:t>
            </a:r>
            <a:r>
              <a:rPr sz="1200" dirty="0">
                <a:latin typeface="Times New Roman"/>
                <a:cs typeface="Times New Roman"/>
              </a:rPr>
              <a:t>mentre depresse </a:t>
            </a:r>
            <a:r>
              <a:rPr sz="1200" spc="-5" dirty="0">
                <a:latin typeface="Times New Roman"/>
                <a:cs typeface="Times New Roman"/>
              </a:rPr>
              <a:t>altrettanto </a:t>
            </a:r>
            <a:r>
              <a:rPr sz="1200" dirty="0">
                <a:latin typeface="Times New Roman"/>
                <a:cs typeface="Times New Roman"/>
              </a:rPr>
              <a:t>quello  </a:t>
            </a:r>
            <a:r>
              <a:rPr sz="1200" spc="-5" dirty="0">
                <a:latin typeface="Times New Roman"/>
                <a:cs typeface="Times New Roman"/>
              </a:rPr>
              <a:t>della femmina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rese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dipendente; </a:t>
            </a:r>
            <a:r>
              <a:rPr sz="1200" dirty="0">
                <a:latin typeface="Times New Roman"/>
                <a:cs typeface="Times New Roman"/>
              </a:rPr>
              <a:t>un’uniforme </a:t>
            </a:r>
            <a:r>
              <a:rPr sz="1200" spc="-5" dirty="0">
                <a:latin typeface="Times New Roman"/>
                <a:cs typeface="Times New Roman"/>
              </a:rPr>
              <a:t>militare suscita </a:t>
            </a:r>
            <a:r>
              <a:rPr sz="1200" dirty="0">
                <a:latin typeface="Times New Roman"/>
                <a:cs typeface="Times New Roman"/>
              </a:rPr>
              <a:t>potentemente </a:t>
            </a:r>
            <a:r>
              <a:rPr sz="1200" spc="-5" dirty="0">
                <a:latin typeface="Times New Roman"/>
                <a:cs typeface="Times New Roman"/>
              </a:rPr>
              <a:t>ancor oggi </a:t>
            </a:r>
            <a:r>
              <a:rPr sz="1200" dirty="0">
                <a:latin typeface="Times New Roman"/>
                <a:cs typeface="Times New Roman"/>
              </a:rPr>
              <a:t>le emozioni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femminili.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2290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(934.4) 84:3.5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più evolute le donne non sono </a:t>
            </a:r>
            <a:r>
              <a:rPr sz="1200" spc="-5" dirty="0">
                <a:latin typeface="Times New Roman"/>
                <a:cs typeface="Times New Roman"/>
              </a:rPr>
              <a:t>così importanti </a:t>
            </a:r>
            <a:r>
              <a:rPr sz="1200" dirty="0">
                <a:latin typeface="Times New Roman"/>
                <a:cs typeface="Times New Roman"/>
              </a:rPr>
              <a:t>e forti quanto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donna, essendo più debole,  divenne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più avveduta; </a:t>
            </a:r>
            <a:r>
              <a:rPr sz="1200" spc="-5" dirty="0">
                <a:latin typeface="Times New Roman"/>
                <a:cs typeface="Times New Roman"/>
              </a:rPr>
              <a:t>imparò presto </a:t>
            </a:r>
            <a:r>
              <a:rPr sz="1200" dirty="0">
                <a:latin typeface="Times New Roman"/>
                <a:cs typeface="Times New Roman"/>
              </a:rPr>
              <a:t>a profittare </a:t>
            </a:r>
            <a:r>
              <a:rPr sz="1200" spc="-5" dirty="0">
                <a:latin typeface="Times New Roman"/>
                <a:cs typeface="Times New Roman"/>
              </a:rPr>
              <a:t>della sua attrattiva sessuale. Essa </a:t>
            </a:r>
            <a:r>
              <a:rPr sz="1200" dirty="0">
                <a:latin typeface="Times New Roman"/>
                <a:cs typeface="Times New Roman"/>
              </a:rPr>
              <a:t>divenne più </a:t>
            </a:r>
            <a:r>
              <a:rPr sz="1200" spc="-5" dirty="0">
                <a:latin typeface="Times New Roman"/>
                <a:cs typeface="Times New Roman"/>
              </a:rPr>
              <a:t>accorta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conservatrice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182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676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dell’uomo, benché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meno profonda. L’uomo era superiore alla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sul 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battaglia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caccia, </a:t>
            </a:r>
            <a:r>
              <a:rPr sz="1200" spc="1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la  donna ha </a:t>
            </a:r>
            <a:r>
              <a:rPr sz="1200" spc="-5" dirty="0">
                <a:latin typeface="Times New Roman"/>
                <a:cs typeface="Times New Roman"/>
              </a:rPr>
              <a:t>generalmente superato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strategia </a:t>
            </a:r>
            <a:r>
              <a:rPr sz="1200" dirty="0">
                <a:latin typeface="Times New Roman"/>
                <a:cs typeface="Times New Roman"/>
              </a:rPr>
              <a:t>anche il più primitivo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25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(934.5) 84:3.6 </a:t>
            </a:r>
            <a:r>
              <a:rPr sz="1200" dirty="0">
                <a:latin typeface="Times New Roman"/>
                <a:cs typeface="Times New Roman"/>
              </a:rPr>
              <a:t>I pastori contavano sulle </a:t>
            </a:r>
            <a:r>
              <a:rPr sz="1200" spc="-5" dirty="0">
                <a:latin typeface="Times New Roman"/>
                <a:cs typeface="Times New Roman"/>
              </a:rPr>
              <a:t>loro mandrie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sostentarsi,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durante queste ere pastorali </a:t>
            </a:r>
            <a:r>
              <a:rPr sz="1200" dirty="0">
                <a:latin typeface="Times New Roman"/>
                <a:cs typeface="Times New Roman"/>
              </a:rPr>
              <a:t>la donna </a:t>
            </a:r>
            <a:r>
              <a:rPr sz="1200" spc="-5" dirty="0">
                <a:latin typeface="Times New Roman"/>
                <a:cs typeface="Times New Roman"/>
              </a:rPr>
              <a:t>doveva ancora provvedere  al </a:t>
            </a:r>
            <a:r>
              <a:rPr sz="1200" dirty="0">
                <a:latin typeface="Times New Roman"/>
                <a:cs typeface="Times New Roman"/>
              </a:rPr>
              <a:t>cibo </a:t>
            </a:r>
            <a:r>
              <a:rPr sz="1200" spc="-5" dirty="0">
                <a:latin typeface="Times New Roman"/>
                <a:cs typeface="Times New Roman"/>
              </a:rPr>
              <a:t>vegetale. 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rifuggiva dal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della terra, che </a:t>
            </a:r>
            <a:r>
              <a:rPr sz="1200" dirty="0">
                <a:latin typeface="Times New Roman"/>
                <a:cs typeface="Times New Roman"/>
              </a:rPr>
              <a:t>era troppo </a:t>
            </a:r>
            <a:r>
              <a:rPr sz="1200" spc="-5" dirty="0">
                <a:latin typeface="Times New Roman"/>
                <a:cs typeface="Times New Roman"/>
              </a:rPr>
              <a:t>pacifico, </a:t>
            </a:r>
            <a:r>
              <a:rPr sz="1200" dirty="0">
                <a:latin typeface="Times New Roman"/>
                <a:cs typeface="Times New Roman"/>
              </a:rPr>
              <a:t>troppo privo di </a:t>
            </a:r>
            <a:r>
              <a:rPr sz="1200" spc="-5" dirty="0">
                <a:latin typeface="Times New Roman"/>
                <a:cs typeface="Times New Roman"/>
              </a:rPr>
              <a:t>avventure. </a:t>
            </a:r>
            <a:r>
              <a:rPr sz="1200" dirty="0">
                <a:latin typeface="Times New Roman"/>
                <a:cs typeface="Times New Roman"/>
              </a:rPr>
              <a:t>Esisteva  </a:t>
            </a:r>
            <a:r>
              <a:rPr sz="1200" spc="-5" dirty="0">
                <a:latin typeface="Times New Roman"/>
                <a:cs typeface="Times New Roman"/>
              </a:rPr>
              <a:t>anche un’antica </a:t>
            </a:r>
            <a:r>
              <a:rPr sz="1200" dirty="0">
                <a:latin typeface="Times New Roman"/>
                <a:cs typeface="Times New Roman"/>
              </a:rPr>
              <a:t>superstizione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la quale le donne </a:t>
            </a:r>
            <a:r>
              <a:rPr sz="1200" spc="-5" dirty="0">
                <a:latin typeface="Times New Roman"/>
                <a:cs typeface="Times New Roman"/>
              </a:rPr>
              <a:t>facevano crescere meglio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piante; </a:t>
            </a:r>
            <a:r>
              <a:rPr sz="1200" dirty="0">
                <a:latin typeface="Times New Roman"/>
                <a:cs typeface="Times New Roman"/>
              </a:rPr>
              <a:t>esse erano </a:t>
            </a:r>
            <a:r>
              <a:rPr sz="1200" spc="-5" dirty="0">
                <a:latin typeface="Times New Roman"/>
                <a:cs typeface="Times New Roman"/>
              </a:rPr>
              <a:t>delle madri.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molte tribù  </a:t>
            </a:r>
            <a:r>
              <a:rPr sz="1200" spc="-5" dirty="0">
                <a:latin typeface="Times New Roman"/>
                <a:cs typeface="Times New Roman"/>
              </a:rPr>
              <a:t>arretrate </a:t>
            </a:r>
            <a:r>
              <a:rPr sz="1200" dirty="0">
                <a:latin typeface="Times New Roman"/>
                <a:cs typeface="Times New Roman"/>
              </a:rPr>
              <a:t>di oggi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cuociono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carne, </a:t>
            </a:r>
            <a:r>
              <a:rPr sz="1200" dirty="0">
                <a:latin typeface="Times New Roman"/>
                <a:cs typeface="Times New Roman"/>
              </a:rPr>
              <a:t>le donne le </a:t>
            </a:r>
            <a:r>
              <a:rPr sz="1200" spc="-5" dirty="0">
                <a:latin typeface="Times New Roman"/>
                <a:cs typeface="Times New Roman"/>
              </a:rPr>
              <a:t>verdure, </a:t>
            </a:r>
            <a:r>
              <a:rPr sz="1200" dirty="0">
                <a:latin typeface="Times New Roman"/>
                <a:cs typeface="Times New Roman"/>
              </a:rPr>
              <a:t>e quando le </a:t>
            </a:r>
            <a:r>
              <a:rPr sz="1200" spc="-5" dirty="0">
                <a:latin typeface="Times New Roman"/>
                <a:cs typeface="Times New Roman"/>
              </a:rPr>
              <a:t>tribù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dell’Australia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marcia, </a:t>
            </a:r>
            <a:r>
              <a:rPr sz="1200" dirty="0">
                <a:latin typeface="Times New Roman"/>
                <a:cs typeface="Times New Roman"/>
              </a:rPr>
              <a:t>le  donne non </a:t>
            </a:r>
            <a:r>
              <a:rPr sz="1200" spc="-5" dirty="0">
                <a:latin typeface="Times New Roman"/>
                <a:cs typeface="Times New Roman"/>
              </a:rPr>
              <a:t>attaccano </a:t>
            </a:r>
            <a:r>
              <a:rPr sz="1200" dirty="0">
                <a:latin typeface="Times New Roman"/>
                <a:cs typeface="Times New Roman"/>
              </a:rPr>
              <a:t>mai la </a:t>
            </a:r>
            <a:r>
              <a:rPr sz="1200" spc="-5" dirty="0">
                <a:latin typeface="Times New Roman"/>
                <a:cs typeface="Times New Roman"/>
              </a:rPr>
              <a:t>selvaggina, </a:t>
            </a:r>
            <a:r>
              <a:rPr sz="1200" dirty="0">
                <a:latin typeface="Times New Roman"/>
                <a:cs typeface="Times New Roman"/>
              </a:rPr>
              <a:t>mentre un uomo non </a:t>
            </a:r>
            <a:r>
              <a:rPr sz="1200" spc="-5" dirty="0">
                <a:latin typeface="Times New Roman"/>
                <a:cs typeface="Times New Roman"/>
              </a:rPr>
              <a:t>si fermerebbe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ad estrarre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radice.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(934.6) 84:3.7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donna ha sempre dovuto </a:t>
            </a:r>
            <a:r>
              <a:rPr sz="1200" spc="-5" dirty="0">
                <a:latin typeface="Times New Roman"/>
                <a:cs typeface="Times New Roman"/>
              </a:rPr>
              <a:t>lavorare; </a:t>
            </a:r>
            <a:r>
              <a:rPr sz="1200" dirty="0">
                <a:latin typeface="Times New Roman"/>
                <a:cs typeface="Times New Roman"/>
              </a:rPr>
              <a:t>almeno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ai tempi </a:t>
            </a:r>
            <a:r>
              <a:rPr sz="1200" spc="-5" dirty="0">
                <a:latin typeface="Times New Roman"/>
                <a:cs typeface="Times New Roman"/>
              </a:rPr>
              <a:t>moderni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femmina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produttrice. L’uomo ha 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di solito la via più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e questa disuguaglianza è </a:t>
            </a:r>
            <a:r>
              <a:rPr sz="1200" spc="-5" dirty="0">
                <a:latin typeface="Times New Roman"/>
                <a:cs typeface="Times New Roman"/>
              </a:rPr>
              <a:t>esistita per </a:t>
            </a:r>
            <a:r>
              <a:rPr sz="1200" dirty="0">
                <a:latin typeface="Times New Roman"/>
                <a:cs typeface="Times New Roman"/>
              </a:rPr>
              <a:t>tutta la storia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donna è </a:t>
            </a:r>
            <a:r>
              <a:rPr sz="1200" spc="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stata la  </a:t>
            </a:r>
            <a:r>
              <a:rPr sz="1200" spc="-5" dirty="0">
                <a:latin typeface="Times New Roman"/>
                <a:cs typeface="Times New Roman"/>
              </a:rPr>
              <a:t>portatrice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fardelli, trasportando </a:t>
            </a:r>
            <a:r>
              <a:rPr sz="1200" dirty="0">
                <a:latin typeface="Times New Roman"/>
                <a:cs typeface="Times New Roman"/>
              </a:rPr>
              <a:t>i beni </a:t>
            </a:r>
            <a:r>
              <a:rPr sz="1200" spc="-5" dirty="0">
                <a:latin typeface="Times New Roman"/>
                <a:cs typeface="Times New Roman"/>
              </a:rPr>
              <a:t>della famiglia ed occupandosi dei figli, lasciando così </a:t>
            </a:r>
            <a:r>
              <a:rPr sz="1200" dirty="0">
                <a:latin typeface="Times New Roman"/>
                <a:cs typeface="Times New Roman"/>
              </a:rPr>
              <a:t>le mani </a:t>
            </a:r>
            <a:r>
              <a:rPr sz="1200" spc="-5" dirty="0">
                <a:latin typeface="Times New Roman"/>
                <a:cs typeface="Times New Roman"/>
              </a:rPr>
              <a:t>libere all’uomo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battersi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per cacciare.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54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(934.7) 84:3.8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liberazione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giunse quando </a:t>
            </a:r>
            <a:r>
              <a:rPr sz="1200" dirty="0">
                <a:latin typeface="Times New Roman"/>
                <a:cs typeface="Times New Roman"/>
              </a:rPr>
              <a:t>l’uomo acconsentì a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accettò di </a:t>
            </a:r>
            <a:r>
              <a:rPr sz="1200" spc="-5" dirty="0">
                <a:latin typeface="Times New Roman"/>
                <a:cs typeface="Times New Roman"/>
              </a:rPr>
              <a:t>fare ciò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5" dirty="0">
                <a:latin typeface="Times New Roman"/>
                <a:cs typeface="Times New Roman"/>
              </a:rPr>
              <a:t>stato 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ad allora considerato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della donna.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passo avanti </a:t>
            </a:r>
            <a:r>
              <a:rPr sz="1200" dirty="0">
                <a:latin typeface="Times New Roman"/>
                <a:cs typeface="Times New Roman"/>
              </a:rPr>
              <a:t>quando i </a:t>
            </a:r>
            <a:r>
              <a:rPr sz="1200" spc="-5" dirty="0">
                <a:latin typeface="Times New Roman"/>
                <a:cs typeface="Times New Roman"/>
              </a:rPr>
              <a:t>prigionieri </a:t>
            </a:r>
            <a:r>
              <a:rPr sz="1200" dirty="0">
                <a:latin typeface="Times New Roman"/>
                <a:cs typeface="Times New Roman"/>
              </a:rPr>
              <a:t>maschi 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uccisi </a:t>
            </a:r>
            <a:r>
              <a:rPr sz="1200" dirty="0">
                <a:latin typeface="Times New Roman"/>
                <a:cs typeface="Times New Roman"/>
              </a:rPr>
              <a:t>ma  tenuti </a:t>
            </a:r>
            <a:r>
              <a:rPr sz="1200" spc="-5" dirty="0">
                <a:latin typeface="Times New Roman"/>
                <a:cs typeface="Times New Roman"/>
              </a:rPr>
              <a:t>schiavi come agricoltori. </a:t>
            </a:r>
            <a:r>
              <a:rPr sz="1200" dirty="0">
                <a:latin typeface="Times New Roman"/>
                <a:cs typeface="Times New Roman"/>
              </a:rPr>
              <a:t>Ciò portò </a:t>
            </a:r>
            <a:r>
              <a:rPr sz="1200" spc="-5" dirty="0">
                <a:latin typeface="Times New Roman"/>
                <a:cs typeface="Times New Roman"/>
              </a:rPr>
              <a:t>alla liberazione della </a:t>
            </a:r>
            <a:r>
              <a:rPr sz="1200" dirty="0">
                <a:latin typeface="Times New Roman"/>
                <a:cs typeface="Times New Roman"/>
              </a:rPr>
              <a:t>donna in modo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poté </a:t>
            </a:r>
            <a:r>
              <a:rPr sz="1200" spc="-5" dirty="0">
                <a:latin typeface="Times New Roman"/>
                <a:cs typeface="Times New Roman"/>
              </a:rPr>
              <a:t>dedicare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cura </a:t>
            </a:r>
            <a:r>
              <a:rPr sz="1200" dirty="0">
                <a:latin typeface="Times New Roman"/>
                <a:cs typeface="Times New Roman"/>
              </a:rPr>
              <a:t>della famiglia  e </a:t>
            </a:r>
            <a:r>
              <a:rPr sz="1200" spc="-5" dirty="0">
                <a:latin typeface="Times New Roman"/>
                <a:cs typeface="Times New Roman"/>
              </a:rPr>
              <a:t>all’educazione dei figli.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84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(934.8) 84:3.9 </a:t>
            </a:r>
            <a:r>
              <a:rPr sz="1200" spc="-5" dirty="0">
                <a:latin typeface="Times New Roman"/>
                <a:cs typeface="Times New Roman"/>
              </a:rPr>
              <a:t>L’approvvigionamento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latte per </a:t>
            </a:r>
            <a:r>
              <a:rPr sz="1200" dirty="0">
                <a:latin typeface="Times New Roman"/>
                <a:cs typeface="Times New Roman"/>
              </a:rPr>
              <a:t>i piccoli </a:t>
            </a:r>
            <a:r>
              <a:rPr sz="1200" spc="-5" dirty="0">
                <a:latin typeface="Times New Roman"/>
                <a:cs typeface="Times New Roman"/>
              </a:rPr>
              <a:t>permise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svezzamento precoce dei </a:t>
            </a:r>
            <a:r>
              <a:rPr sz="1200" dirty="0">
                <a:latin typeface="Times New Roman"/>
                <a:cs typeface="Times New Roman"/>
              </a:rPr>
              <a:t>bambini e </a:t>
            </a:r>
            <a:r>
              <a:rPr sz="1200" spc="-5" dirty="0">
                <a:latin typeface="Times New Roman"/>
                <a:cs typeface="Times New Roman"/>
              </a:rPr>
              <a:t>consentì alle </a:t>
            </a:r>
            <a:r>
              <a:rPr sz="1200" dirty="0">
                <a:latin typeface="Times New Roman"/>
                <a:cs typeface="Times New Roman"/>
              </a:rPr>
              <a:t>madri di </a:t>
            </a:r>
            <a:r>
              <a:rPr sz="1200" spc="-5" dirty="0">
                <a:latin typeface="Times New Roman"/>
                <a:cs typeface="Times New Roman"/>
              </a:rPr>
              <a:t>avere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figli, esentandole </a:t>
            </a:r>
            <a:r>
              <a:rPr sz="1200" dirty="0">
                <a:latin typeface="Times New Roman"/>
                <a:cs typeface="Times New Roman"/>
              </a:rPr>
              <a:t>così dai loro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d’infecondità </a:t>
            </a:r>
            <a:r>
              <a:rPr sz="1200" spc="-5" dirty="0">
                <a:latin typeface="Times New Roman"/>
                <a:cs typeface="Times New Roman"/>
              </a:rPr>
              <a:t>temporanea,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l’impiego del latte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mucca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latte </a:t>
            </a:r>
            <a:r>
              <a:rPr sz="1200" dirty="0">
                <a:latin typeface="Times New Roman"/>
                <a:cs typeface="Times New Roman"/>
              </a:rPr>
              <a:t>di capra </a:t>
            </a:r>
            <a:r>
              <a:rPr sz="1200" spc="-5" dirty="0">
                <a:latin typeface="Times New Roman"/>
                <a:cs typeface="Times New Roman"/>
              </a:rPr>
              <a:t>ridusse  considerevolmente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mortalità </a:t>
            </a:r>
            <a:r>
              <a:rPr sz="1200" spc="-5" dirty="0">
                <a:latin typeface="Times New Roman"/>
                <a:cs typeface="Times New Roman"/>
              </a:rPr>
              <a:t>infantile. Prima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stadio sociale dell’allevamento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madri avevano l’abitudine </a:t>
            </a:r>
            <a:r>
              <a:rPr sz="1200" dirty="0">
                <a:latin typeface="Times New Roman"/>
                <a:cs typeface="Times New Roman"/>
              </a:rPr>
              <a:t>di allattare i </a:t>
            </a:r>
            <a:r>
              <a:rPr sz="1200" spc="-5" dirty="0">
                <a:latin typeface="Times New Roman"/>
                <a:cs typeface="Times New Roman"/>
              </a:rPr>
              <a:t>loro  bambini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quattro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cinque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213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69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(934.9) 84:3.10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diminuzione delle guerre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ridusse grandemente </a:t>
            </a:r>
            <a:r>
              <a:rPr sz="1200" dirty="0">
                <a:latin typeface="Times New Roman"/>
                <a:cs typeface="Times New Roman"/>
              </a:rPr>
              <a:t>la disparità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divisione </a:t>
            </a:r>
            <a:r>
              <a:rPr sz="1200" spc="-5" dirty="0">
                <a:latin typeface="Times New Roman"/>
                <a:cs typeface="Times New Roman"/>
              </a:rPr>
              <a:t>del lavoro </a:t>
            </a:r>
            <a:r>
              <a:rPr sz="1200" dirty="0">
                <a:latin typeface="Times New Roman"/>
                <a:cs typeface="Times New Roman"/>
              </a:rPr>
              <a:t>basata </a:t>
            </a:r>
            <a:r>
              <a:rPr sz="1200" spc="-5" dirty="0">
                <a:latin typeface="Times New Roman"/>
                <a:cs typeface="Times New Roman"/>
              </a:rPr>
              <a:t>sul sesso. Ma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vero lavoro </a:t>
            </a:r>
            <a:r>
              <a:rPr sz="1200" dirty="0">
                <a:latin typeface="Times New Roman"/>
                <a:cs typeface="Times New Roman"/>
              </a:rPr>
              <a:t>spettava ancora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donne mentre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svolgevano </a:t>
            </a:r>
            <a:r>
              <a:rPr sz="1200" dirty="0">
                <a:latin typeface="Times New Roman"/>
                <a:cs typeface="Times New Roman"/>
              </a:rPr>
              <a:t>compiti di </a:t>
            </a:r>
            <a:r>
              <a:rPr sz="1200" spc="-5" dirty="0">
                <a:latin typeface="Times New Roman"/>
                <a:cs typeface="Times New Roman"/>
              </a:rPr>
              <a:t>sentinella. Nessun accampamento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villaggio 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lasciato </a:t>
            </a:r>
            <a:r>
              <a:rPr sz="1200" spc="-5" dirty="0">
                <a:latin typeface="Times New Roman"/>
                <a:cs typeface="Times New Roman"/>
              </a:rPr>
              <a:t>indifeso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o di notte, ma </a:t>
            </a:r>
            <a:r>
              <a:rPr sz="1200" spc="-5" dirty="0">
                <a:latin typeface="Times New Roman"/>
                <a:cs typeface="Times New Roman"/>
              </a:rPr>
              <a:t>anche questo </a:t>
            </a:r>
            <a:r>
              <a:rPr sz="1200" dirty="0">
                <a:latin typeface="Times New Roman"/>
                <a:cs typeface="Times New Roman"/>
              </a:rPr>
              <a:t>compito fu </a:t>
            </a:r>
            <a:r>
              <a:rPr sz="1200" spc="-5" dirty="0">
                <a:latin typeface="Times New Roman"/>
                <a:cs typeface="Times New Roman"/>
              </a:rPr>
              <a:t>alleggerito dall’addomesticamento del cane.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comparsa dell’agricoltura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innalzato il </a:t>
            </a:r>
            <a:r>
              <a:rPr sz="1200" spc="-5" dirty="0">
                <a:latin typeface="Times New Roman"/>
                <a:cs typeface="Times New Roman"/>
              </a:rPr>
              <a:t>prestigio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condizione sociale della </a:t>
            </a:r>
            <a:r>
              <a:rPr sz="1200" dirty="0">
                <a:latin typeface="Times New Roman"/>
                <a:cs typeface="Times New Roman"/>
              </a:rPr>
              <a:t>donna;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almeno vero </a:t>
            </a:r>
            <a:r>
              <a:rPr sz="1200" spc="5" dirty="0">
                <a:latin typeface="Times New Roman"/>
                <a:cs typeface="Times New Roman"/>
              </a:rPr>
              <a:t>fino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divenne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stesso agricoltore.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si dedicò </a:t>
            </a:r>
            <a:r>
              <a:rPr sz="1200" dirty="0">
                <a:latin typeface="Times New Roman"/>
                <a:cs typeface="Times New Roman"/>
              </a:rPr>
              <a:t>lui stesso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coltivazione </a:t>
            </a:r>
            <a:r>
              <a:rPr sz="1200" spc="-5" dirty="0">
                <a:latin typeface="Times New Roman"/>
                <a:cs typeface="Times New Roman"/>
              </a:rPr>
              <a:t>della terra,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seguì  immediatamente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miglioramento </a:t>
            </a:r>
            <a:r>
              <a:rPr sz="1200" dirty="0">
                <a:latin typeface="Times New Roman"/>
                <a:cs typeface="Times New Roman"/>
              </a:rPr>
              <a:t>nei metodi </a:t>
            </a:r>
            <a:r>
              <a:rPr sz="1200" spc="-5" dirty="0">
                <a:latin typeface="Times New Roman"/>
                <a:cs typeface="Times New Roman"/>
              </a:rPr>
              <a:t>agricoli,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proseguì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delle generazioni successive. </a:t>
            </a:r>
            <a:r>
              <a:rPr sz="1200" dirty="0">
                <a:latin typeface="Times New Roman"/>
                <a:cs typeface="Times New Roman"/>
              </a:rPr>
              <a:t>Nella caccia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76200" marR="36703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l’uomo aveva </a:t>
            </a:r>
            <a:r>
              <a:rPr sz="1200" spc="-5" dirty="0">
                <a:latin typeface="Times New Roman"/>
                <a:cs typeface="Times New Roman"/>
              </a:rPr>
              <a:t>appreso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valore dell’organizzazione ed </a:t>
            </a:r>
            <a:r>
              <a:rPr sz="1200" dirty="0">
                <a:latin typeface="Times New Roman"/>
                <a:cs typeface="Times New Roman"/>
              </a:rPr>
              <a:t>introdusse </a:t>
            </a:r>
            <a:r>
              <a:rPr sz="1200" spc="-5" dirty="0">
                <a:latin typeface="Times New Roman"/>
                <a:cs typeface="Times New Roman"/>
              </a:rPr>
              <a:t>queste tecniche nell’industria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tardi, quando </a:t>
            </a:r>
            <a:r>
              <a:rPr sz="1200" spc="5" dirty="0">
                <a:latin typeface="Times New Roman"/>
                <a:cs typeface="Times New Roman"/>
              </a:rPr>
              <a:t>si  </a:t>
            </a:r>
            <a:r>
              <a:rPr sz="1200" spc="-5" dirty="0">
                <a:latin typeface="Times New Roman"/>
                <a:cs typeface="Times New Roman"/>
              </a:rPr>
              <a:t>caricò </a:t>
            </a:r>
            <a:r>
              <a:rPr sz="1200" dirty="0">
                <a:latin typeface="Times New Roman"/>
                <a:cs typeface="Times New Roman"/>
              </a:rPr>
              <a:t>di molti </a:t>
            </a:r>
            <a:r>
              <a:rPr sz="1200" spc="-5" dirty="0">
                <a:latin typeface="Times New Roman"/>
                <a:cs typeface="Times New Roman"/>
              </a:rPr>
              <a:t>lavori </a:t>
            </a:r>
            <a:r>
              <a:rPr sz="1200" dirty="0">
                <a:latin typeface="Times New Roman"/>
                <a:cs typeface="Times New Roman"/>
              </a:rPr>
              <a:t>svolti in </a:t>
            </a:r>
            <a:r>
              <a:rPr sz="1200" spc="-5" dirty="0">
                <a:latin typeface="Times New Roman"/>
                <a:cs typeface="Times New Roman"/>
              </a:rPr>
              <a:t>precedenza dalla </a:t>
            </a:r>
            <a:r>
              <a:rPr sz="1200" dirty="0">
                <a:latin typeface="Times New Roman"/>
                <a:cs typeface="Times New Roman"/>
              </a:rPr>
              <a:t>donna, </a:t>
            </a:r>
            <a:r>
              <a:rPr sz="1200" spc="-5" dirty="0">
                <a:latin typeface="Times New Roman"/>
                <a:cs typeface="Times New Roman"/>
              </a:rPr>
              <a:t>migliorò grandemente </a:t>
            </a:r>
            <a:r>
              <a:rPr sz="1200" dirty="0">
                <a:latin typeface="Times New Roman"/>
                <a:cs typeface="Times New Roman"/>
              </a:rPr>
              <a:t>i suoi metodi di </a:t>
            </a:r>
            <a:r>
              <a:rPr sz="1200" spc="-5" dirty="0">
                <a:latin typeface="Times New Roman"/>
                <a:cs typeface="Times New Roman"/>
              </a:rPr>
              <a:t>lavoro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approssimativi.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condizione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donna nella società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primitiva</a:t>
            </a:r>
            <a:endParaRPr sz="1600">
              <a:latin typeface="Times New Roman"/>
              <a:cs typeface="Times New Roman"/>
            </a:endParaRPr>
          </a:p>
          <a:p>
            <a:pPr marL="76200" marR="31940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(935.1) 84:4.1 </a:t>
            </a:r>
            <a:r>
              <a:rPr sz="1200" spc="-5" dirty="0">
                <a:latin typeface="Times New Roman"/>
                <a:cs typeface="Times New Roman"/>
              </a:rPr>
              <a:t>Parlando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generale, durante </a:t>
            </a:r>
            <a:r>
              <a:rPr sz="1200" dirty="0">
                <a:latin typeface="Times New Roman"/>
                <a:cs typeface="Times New Roman"/>
              </a:rPr>
              <a:t>una qualunque epoca la </a:t>
            </a:r>
            <a:r>
              <a:rPr sz="1200" spc="-5" dirty="0">
                <a:latin typeface="Times New Roman"/>
                <a:cs typeface="Times New Roman"/>
              </a:rPr>
              <a:t>condizione della </a:t>
            </a:r>
            <a:r>
              <a:rPr sz="1200" dirty="0">
                <a:latin typeface="Times New Roman"/>
                <a:cs typeface="Times New Roman"/>
              </a:rPr>
              <a:t>donna è un’indicazione </a:t>
            </a:r>
            <a:r>
              <a:rPr sz="1200" spc="-5" dirty="0">
                <a:latin typeface="Times New Roman"/>
                <a:cs typeface="Times New Roman"/>
              </a:rPr>
              <a:t>equa del progresso  evoluzionario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come istituzione </a:t>
            </a:r>
            <a:r>
              <a:rPr sz="1200" spc="-5" dirty="0">
                <a:latin typeface="Times New Roman"/>
                <a:cs typeface="Times New Roman"/>
              </a:rPr>
              <a:t>sociale, 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matrimonio stesso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indice abbastanza </a:t>
            </a:r>
            <a:r>
              <a:rPr sz="1200" dirty="0">
                <a:latin typeface="Times New Roman"/>
                <a:cs typeface="Times New Roman"/>
              </a:rPr>
              <a:t>esatto  </a:t>
            </a:r>
            <a:r>
              <a:rPr sz="1200" spc="-5" dirty="0">
                <a:latin typeface="Times New Roman"/>
                <a:cs typeface="Times New Roman"/>
              </a:rPr>
              <a:t>dell’avanzamento della </a:t>
            </a:r>
            <a:r>
              <a:rPr sz="1200" dirty="0">
                <a:latin typeface="Times New Roman"/>
                <a:cs typeface="Times New Roman"/>
              </a:rPr>
              <a:t>civiltà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367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(935.2) 84:4.2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condizione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donna è sempre stata un </a:t>
            </a:r>
            <a:r>
              <a:rPr sz="1200" spc="-5" dirty="0">
                <a:latin typeface="Times New Roman"/>
                <a:cs typeface="Times New Roman"/>
              </a:rPr>
              <a:t>paradosso </a:t>
            </a:r>
            <a:r>
              <a:rPr sz="1200" dirty="0">
                <a:latin typeface="Times New Roman"/>
                <a:cs typeface="Times New Roman"/>
              </a:rPr>
              <a:t>sociale; essa 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stata una scaltra </a:t>
            </a:r>
            <a:r>
              <a:rPr sz="1200" spc="-5" dirty="0">
                <a:latin typeface="Times New Roman"/>
                <a:cs typeface="Times New Roman"/>
              </a:rPr>
              <a:t>manovratrice </a:t>
            </a:r>
            <a:r>
              <a:rPr sz="1200" dirty="0">
                <a:latin typeface="Times New Roman"/>
                <a:cs typeface="Times New Roman"/>
              </a:rPr>
              <a:t>degli  uomini; ha </a:t>
            </a:r>
            <a:r>
              <a:rPr sz="1200" spc="-5" dirty="0">
                <a:latin typeface="Times New Roman"/>
                <a:cs typeface="Times New Roman"/>
              </a:rPr>
              <a:t>sempre capitalizzato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bisogno sessuale </a:t>
            </a:r>
            <a:r>
              <a:rPr sz="1200" dirty="0">
                <a:latin typeface="Times New Roman"/>
                <a:cs typeface="Times New Roman"/>
              </a:rPr>
              <a:t>più imperioso </a:t>
            </a:r>
            <a:r>
              <a:rPr sz="1200" spc="-5" dirty="0">
                <a:latin typeface="Times New Roman"/>
                <a:cs typeface="Times New Roman"/>
              </a:rPr>
              <a:t>dell’uomo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propri interessi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avanzamento.  Facendo abilmente </a:t>
            </a:r>
            <a:r>
              <a:rPr sz="1200" dirty="0">
                <a:latin typeface="Times New Roman"/>
                <a:cs typeface="Times New Roman"/>
              </a:rPr>
              <a:t>valere la </a:t>
            </a:r>
            <a:r>
              <a:rPr sz="1200" spc="-5" dirty="0">
                <a:latin typeface="Times New Roman"/>
                <a:cs typeface="Times New Roman"/>
              </a:rPr>
              <a:t>sua attrattiva sessuale 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spesso </a:t>
            </a:r>
            <a:r>
              <a:rPr sz="1200" dirty="0">
                <a:latin typeface="Times New Roman"/>
                <a:cs typeface="Times New Roman"/>
              </a:rPr>
              <a:t>capace di </a:t>
            </a:r>
            <a:r>
              <a:rPr sz="1200" spc="-5" dirty="0">
                <a:latin typeface="Times New Roman"/>
                <a:cs typeface="Times New Roman"/>
              </a:rPr>
              <a:t>esercitare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potere dominante sull’uomo, </a:t>
            </a:r>
            <a:r>
              <a:rPr sz="1200" spc="5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quando questi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teneva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schiavitù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abbietta.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7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(935.3) 84:4.3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donna primitiva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l’uomo un’amica, un’amorosa, </a:t>
            </a:r>
            <a:r>
              <a:rPr sz="1200" dirty="0">
                <a:latin typeface="Times New Roman"/>
                <a:cs typeface="Times New Roman"/>
              </a:rPr>
              <a:t>un’amante e una </a:t>
            </a:r>
            <a:r>
              <a:rPr sz="1200" spc="-5" dirty="0">
                <a:latin typeface="Times New Roman"/>
                <a:cs typeface="Times New Roman"/>
              </a:rPr>
              <a:t>compagna, </a:t>
            </a:r>
            <a:r>
              <a:rPr sz="1200" dirty="0">
                <a:latin typeface="Times New Roman"/>
                <a:cs typeface="Times New Roman"/>
              </a:rPr>
              <a:t>ma piuttosto un </a:t>
            </a:r>
            <a:r>
              <a:rPr sz="1200" spc="-5" dirty="0">
                <a:latin typeface="Times New Roman"/>
                <a:cs typeface="Times New Roman"/>
              </a:rPr>
              <a:t>oggetto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proprietà, </a:t>
            </a:r>
            <a:r>
              <a:rPr sz="1200" dirty="0">
                <a:latin typeface="Times New Roman"/>
                <a:cs typeface="Times New Roman"/>
              </a:rPr>
              <a:t>una serva o una </a:t>
            </a:r>
            <a:r>
              <a:rPr sz="1200" spc="-5" dirty="0">
                <a:latin typeface="Times New Roman"/>
                <a:cs typeface="Times New Roman"/>
              </a:rPr>
              <a:t>schiava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un’associata economica,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giocattolo </a:t>
            </a:r>
            <a:r>
              <a:rPr sz="1200" dirty="0">
                <a:latin typeface="Times New Roman"/>
                <a:cs typeface="Times New Roman"/>
              </a:rPr>
              <a:t>e una </a:t>
            </a:r>
            <a:r>
              <a:rPr sz="1200" spc="-5" dirty="0">
                <a:latin typeface="Times New Roman"/>
                <a:cs typeface="Times New Roman"/>
              </a:rPr>
              <a:t>generatrice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figli. Tuttavia, </a:t>
            </a:r>
            <a:r>
              <a:rPr sz="1200" spc="5" dirty="0">
                <a:latin typeface="Times New Roman"/>
                <a:cs typeface="Times New Roman"/>
              </a:rPr>
              <a:t>dei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rapporti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3669"/>
            <a:ext cx="786574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sessuali appropriati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soddisfacenti hanno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comportato l’elemento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cooperazione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donna,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0" dirty="0">
                <a:latin typeface="Times New Roman"/>
                <a:cs typeface="Times New Roman"/>
              </a:rPr>
              <a:t>ciò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038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35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sempre valso </a:t>
            </a:r>
            <a:r>
              <a:rPr sz="1200" dirty="0">
                <a:latin typeface="Times New Roman"/>
                <a:cs typeface="Times New Roman"/>
              </a:rPr>
              <a:t>alle donne </a:t>
            </a:r>
            <a:r>
              <a:rPr sz="1200" spc="-5" dirty="0">
                <a:latin typeface="Times New Roman"/>
                <a:cs typeface="Times New Roman"/>
              </a:rPr>
              <a:t>intelligenti un’influenza considerevole sulla </a:t>
            </a:r>
            <a:r>
              <a:rPr sz="1200" dirty="0">
                <a:latin typeface="Times New Roman"/>
                <a:cs typeface="Times New Roman"/>
              </a:rPr>
              <a:t>loro situazione </a:t>
            </a:r>
            <a:r>
              <a:rPr sz="1200" spc="-5" dirty="0">
                <a:latin typeface="Times New Roman"/>
                <a:cs typeface="Times New Roman"/>
              </a:rPr>
              <a:t>immediata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indipendentemente 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loro posizione </a:t>
            </a:r>
            <a:r>
              <a:rPr sz="1200" spc="-5" dirty="0">
                <a:latin typeface="Times New Roman"/>
                <a:cs typeface="Times New Roman"/>
              </a:rPr>
              <a:t>sociale come sesso.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sfiducia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sospetto </a:t>
            </a:r>
            <a:r>
              <a:rPr sz="1200" dirty="0">
                <a:latin typeface="Times New Roman"/>
                <a:cs typeface="Times New Roman"/>
              </a:rPr>
              <a:t>dell’uomo non </a:t>
            </a:r>
            <a:r>
              <a:rPr sz="1200" spc="-5" dirty="0">
                <a:latin typeface="Times New Roman"/>
                <a:cs typeface="Times New Roman"/>
              </a:rPr>
              <a:t>furono dissipati dal fatto che </a:t>
            </a:r>
            <a:r>
              <a:rPr sz="1200" dirty="0">
                <a:latin typeface="Times New Roman"/>
                <a:cs typeface="Times New Roman"/>
              </a:rPr>
              <a:t>le donne </a:t>
            </a:r>
            <a:r>
              <a:rPr sz="1200" spc="-5" dirty="0">
                <a:latin typeface="Times New Roman"/>
                <a:cs typeface="Times New Roman"/>
              </a:rPr>
              <a:t>fossero  costantemente obbligate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ricorrere alla </a:t>
            </a:r>
            <a:r>
              <a:rPr sz="1200" dirty="0">
                <a:latin typeface="Times New Roman"/>
                <a:cs typeface="Times New Roman"/>
              </a:rPr>
              <a:t>scaltrezza </a:t>
            </a:r>
            <a:r>
              <a:rPr sz="1200" spc="-5" dirty="0">
                <a:latin typeface="Times New Roman"/>
                <a:cs typeface="Times New Roman"/>
              </a:rPr>
              <a:t>nello 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alleviare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schiavitù.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28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(935.4) 84:4.4 </a:t>
            </a:r>
            <a:r>
              <a:rPr sz="1200" dirty="0">
                <a:latin typeface="Times New Roman"/>
                <a:cs typeface="Times New Roman"/>
              </a:rPr>
              <a:t>I sessi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avuto </a:t>
            </a:r>
            <a:r>
              <a:rPr sz="1200" spc="-5" dirty="0">
                <a:latin typeface="Times New Roman"/>
                <a:cs typeface="Times New Roman"/>
              </a:rPr>
              <a:t>grandi difficoltà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comprendersi </a:t>
            </a:r>
            <a:r>
              <a:rPr sz="1200" dirty="0">
                <a:latin typeface="Times New Roman"/>
                <a:cs typeface="Times New Roman"/>
              </a:rPr>
              <a:t>l’un </a:t>
            </a:r>
            <a:r>
              <a:rPr sz="1200" spc="-5" dirty="0">
                <a:latin typeface="Times New Roman"/>
                <a:cs typeface="Times New Roman"/>
              </a:rPr>
              <a:t>l’altro. L’uomo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trovato </a:t>
            </a:r>
            <a:r>
              <a:rPr sz="1200" dirty="0">
                <a:latin typeface="Times New Roman"/>
                <a:cs typeface="Times New Roman"/>
              </a:rPr>
              <a:t>difficile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la donna,  </a:t>
            </a:r>
            <a:r>
              <a:rPr sz="1200" spc="-5" dirty="0">
                <a:latin typeface="Times New Roman"/>
                <a:cs typeface="Times New Roman"/>
              </a:rPr>
              <a:t>considerandola con </a:t>
            </a:r>
            <a:r>
              <a:rPr sz="1200" dirty="0">
                <a:latin typeface="Times New Roman"/>
                <a:cs typeface="Times New Roman"/>
              </a:rPr>
              <a:t>una strana mescolanza di </a:t>
            </a:r>
            <a:r>
              <a:rPr sz="1200" spc="-5" dirty="0">
                <a:latin typeface="Times New Roman"/>
                <a:cs typeface="Times New Roman"/>
              </a:rPr>
              <a:t>diffidenza ignorante </a:t>
            </a:r>
            <a:r>
              <a:rPr sz="1200" dirty="0">
                <a:latin typeface="Times New Roman"/>
                <a:cs typeface="Times New Roman"/>
              </a:rPr>
              <a:t>e di fascino timoroso,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sospetto e disprezzo. Molte  </a:t>
            </a:r>
            <a:r>
              <a:rPr sz="1200" spc="-5" dirty="0">
                <a:latin typeface="Times New Roman"/>
                <a:cs typeface="Times New Roman"/>
              </a:rPr>
              <a:t>tradizioni tribali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razziali fanno risalire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guai ad Eva, </a:t>
            </a:r>
            <a:r>
              <a:rPr sz="1200" dirty="0">
                <a:latin typeface="Times New Roman"/>
                <a:cs typeface="Times New Roman"/>
              </a:rPr>
              <a:t>a Pandora o a qualche </a:t>
            </a:r>
            <a:r>
              <a:rPr sz="1200" spc="-5" dirty="0">
                <a:latin typeface="Times New Roman"/>
                <a:cs typeface="Times New Roman"/>
              </a:rPr>
              <a:t>altra rappresentante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sesso femminile. Questi  racconti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sempre deformati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far apparire che </a:t>
            </a:r>
            <a:r>
              <a:rPr sz="1200" dirty="0">
                <a:latin typeface="Times New Roman"/>
                <a:cs typeface="Times New Roman"/>
              </a:rPr>
              <a:t>la donna portava </a:t>
            </a:r>
            <a:r>
              <a:rPr sz="1200" spc="-5" dirty="0">
                <a:latin typeface="Times New Roman"/>
                <a:cs typeface="Times New Roman"/>
              </a:rPr>
              <a:t>danno all’uomo; </a:t>
            </a:r>
            <a:r>
              <a:rPr sz="1200" dirty="0">
                <a:latin typeface="Times New Roman"/>
                <a:cs typeface="Times New Roman"/>
              </a:rPr>
              <a:t>e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indica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mancanza  di </a:t>
            </a:r>
            <a:r>
              <a:rPr sz="1200" spc="-5" dirty="0">
                <a:latin typeface="Times New Roman"/>
                <a:cs typeface="Times New Roman"/>
              </a:rPr>
              <a:t>fiducia nei </a:t>
            </a:r>
            <a:r>
              <a:rPr sz="1200" dirty="0">
                <a:latin typeface="Times New Roman"/>
                <a:cs typeface="Times New Roman"/>
              </a:rPr>
              <a:t>confronti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tempo </a:t>
            </a:r>
            <a:r>
              <a:rPr sz="1200" spc="-5" dirty="0">
                <a:latin typeface="Times New Roman"/>
                <a:cs typeface="Times New Roman"/>
              </a:rPr>
              <a:t>universale.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ragioni citate </a:t>
            </a:r>
            <a:r>
              <a:rPr sz="1200" dirty="0">
                <a:latin typeface="Times New Roman"/>
                <a:cs typeface="Times New Roman"/>
              </a:rPr>
              <a:t>a favore di un sacerdozio </a:t>
            </a:r>
            <a:r>
              <a:rPr sz="1200" spc="-5" dirty="0">
                <a:latin typeface="Times New Roman"/>
                <a:cs typeface="Times New Roman"/>
              </a:rPr>
              <a:t>celibe,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principale fu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bassezza morale della </a:t>
            </a:r>
            <a:r>
              <a:rPr sz="1200" dirty="0">
                <a:latin typeface="Times New Roman"/>
                <a:cs typeface="Times New Roman"/>
              </a:rPr>
              <a:t>donna.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la maggior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presunte streghe </a:t>
            </a:r>
            <a:r>
              <a:rPr sz="1200" dirty="0">
                <a:latin typeface="Times New Roman"/>
                <a:cs typeface="Times New Roman"/>
              </a:rPr>
              <a:t>fossero </a:t>
            </a:r>
            <a:r>
              <a:rPr sz="1200" spc="-5" dirty="0">
                <a:latin typeface="Times New Roman"/>
                <a:cs typeface="Times New Roman"/>
              </a:rPr>
              <a:t>donne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migliorò l’antica </a:t>
            </a:r>
            <a:r>
              <a:rPr sz="1200" dirty="0">
                <a:latin typeface="Times New Roman"/>
                <a:cs typeface="Times New Roman"/>
              </a:rPr>
              <a:t>reputazione  </a:t>
            </a:r>
            <a:r>
              <a:rPr sz="1200" spc="-5" dirty="0">
                <a:latin typeface="Times New Roman"/>
                <a:cs typeface="Times New Roman"/>
              </a:rPr>
              <a:t>del sesso.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(935.5) 84:4.5 </a:t>
            </a:r>
            <a:r>
              <a:rPr sz="1200" spc="-5" dirty="0">
                <a:latin typeface="Times New Roman"/>
                <a:cs typeface="Times New Roman"/>
              </a:rPr>
              <a:t>Gli uomini hanno considerato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le donne </a:t>
            </a:r>
            <a:r>
              <a:rPr sz="1200" spc="-5" dirty="0">
                <a:latin typeface="Times New Roman"/>
                <a:cs typeface="Times New Roman"/>
              </a:rPr>
              <a:t>come bizzarre, ed anche anormali. Essi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anche creduto </a:t>
            </a:r>
            <a:r>
              <a:rPr sz="1200" dirty="0">
                <a:latin typeface="Times New Roman"/>
                <a:cs typeface="Times New Roman"/>
              </a:rPr>
              <a:t>che le donne  non </a:t>
            </a:r>
            <a:r>
              <a:rPr sz="1200" spc="-5" dirty="0">
                <a:latin typeface="Times New Roman"/>
                <a:cs typeface="Times New Roman"/>
              </a:rPr>
              <a:t>avessero anima; </a:t>
            </a:r>
            <a:r>
              <a:rPr sz="1200" dirty="0">
                <a:latin typeface="Times New Roman"/>
                <a:cs typeface="Times New Roman"/>
              </a:rPr>
              <a:t>perciò hanno </a:t>
            </a:r>
            <a:r>
              <a:rPr sz="1200" spc="-5" dirty="0">
                <a:latin typeface="Times New Roman"/>
                <a:cs typeface="Times New Roman"/>
              </a:rPr>
              <a:t>negato loro </a:t>
            </a:r>
            <a:r>
              <a:rPr sz="1200" dirty="0">
                <a:latin typeface="Times New Roman"/>
                <a:cs typeface="Times New Roman"/>
              </a:rPr>
              <a:t>il nome.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tempi primitivi </a:t>
            </a:r>
            <a:r>
              <a:rPr sz="1200" spc="-5" dirty="0">
                <a:latin typeface="Times New Roman"/>
                <a:cs typeface="Times New Roman"/>
              </a:rPr>
              <a:t>si aveva </a:t>
            </a:r>
            <a:r>
              <a:rPr sz="1200" dirty="0">
                <a:latin typeface="Times New Roman"/>
                <a:cs typeface="Times New Roman"/>
              </a:rPr>
              <a:t>molta </a:t>
            </a:r>
            <a:r>
              <a:rPr sz="1200" spc="-5" dirty="0">
                <a:latin typeface="Times New Roman"/>
                <a:cs typeface="Times New Roman"/>
              </a:rPr>
              <a:t>paura del </a:t>
            </a:r>
            <a:r>
              <a:rPr sz="1200" dirty="0">
                <a:latin typeface="Times New Roman"/>
                <a:cs typeface="Times New Roman"/>
              </a:rPr>
              <a:t>primo rapporto sessuale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donna;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divenne usanza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sacerdote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vergine. Anche </a:t>
            </a:r>
            <a:r>
              <a:rPr sz="1200" dirty="0">
                <a:latin typeface="Times New Roman"/>
                <a:cs typeface="Times New Roman"/>
              </a:rPr>
              <a:t>l’ombra di una </a:t>
            </a:r>
            <a:r>
              <a:rPr sz="1200" spc="5" dirty="0">
                <a:latin typeface="Times New Roman"/>
                <a:cs typeface="Times New Roman"/>
              </a:rPr>
              <a:t>donna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ritenuta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pericolosa.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57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(935.6) 84:4.6 </a:t>
            </a:r>
            <a:r>
              <a:rPr sz="1200" spc="-5" dirty="0">
                <a:latin typeface="Times New Roman"/>
                <a:cs typeface="Times New Roman"/>
              </a:rPr>
              <a:t>Un tempo si riteneva generalmente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gravidanza rendesse </a:t>
            </a:r>
            <a:r>
              <a:rPr sz="1200" dirty="0">
                <a:latin typeface="Times New Roman"/>
                <a:cs typeface="Times New Roman"/>
              </a:rPr>
              <a:t>una donna pericolosa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impura. Molti </a:t>
            </a:r>
            <a:r>
              <a:rPr sz="1200" spc="-5" dirty="0">
                <a:latin typeface="Times New Roman"/>
                <a:cs typeface="Times New Roman"/>
              </a:rPr>
              <a:t>costumi tribali  </a:t>
            </a:r>
            <a:r>
              <a:rPr sz="1200" dirty="0">
                <a:latin typeface="Times New Roman"/>
                <a:cs typeface="Times New Roman"/>
              </a:rPr>
              <a:t>stabilivano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madre </a:t>
            </a:r>
            <a:r>
              <a:rPr sz="1200" spc="-5" dirty="0">
                <a:latin typeface="Times New Roman"/>
                <a:cs typeface="Times New Roman"/>
              </a:rPr>
              <a:t>dovesse sottoporsi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lunghe cerimonie </a:t>
            </a:r>
            <a:r>
              <a:rPr sz="1200" dirty="0">
                <a:latin typeface="Times New Roman"/>
                <a:cs typeface="Times New Roman"/>
              </a:rPr>
              <a:t>di purificazione dopo la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figlio. Eccetto che </a:t>
            </a:r>
            <a:r>
              <a:rPr sz="1200" spc="1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marito partecipava al parto, </a:t>
            </a:r>
            <a:r>
              <a:rPr sz="1200" dirty="0">
                <a:latin typeface="Times New Roman"/>
                <a:cs typeface="Times New Roman"/>
              </a:rPr>
              <a:t>la madre in attesa </a:t>
            </a:r>
            <a:r>
              <a:rPr sz="1200" spc="-5" dirty="0">
                <a:latin typeface="Times New Roman"/>
                <a:cs typeface="Times New Roman"/>
              </a:rPr>
              <a:t>era evitata, </a:t>
            </a:r>
            <a:r>
              <a:rPr sz="1200" dirty="0">
                <a:latin typeface="Times New Roman"/>
                <a:cs typeface="Times New Roman"/>
              </a:rPr>
              <a:t>lasciata sola. </a:t>
            </a:r>
            <a:r>
              <a:rPr sz="1200" spc="-5" dirty="0">
                <a:latin typeface="Times New Roman"/>
                <a:cs typeface="Times New Roman"/>
              </a:rPr>
              <a:t>Gli antichi evitavano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 nascesse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casa. </a:t>
            </a:r>
            <a:r>
              <a:rPr sz="1200" dirty="0">
                <a:latin typeface="Times New Roman"/>
                <a:cs typeface="Times New Roman"/>
              </a:rPr>
              <a:t>Alla fine le donne anziane furono autorizzate </a:t>
            </a:r>
            <a:r>
              <a:rPr sz="1200" spc="-5" dirty="0">
                <a:latin typeface="Times New Roman"/>
                <a:cs typeface="Times New Roman"/>
              </a:rPr>
              <a:t>ad assistere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durante il </a:t>
            </a:r>
            <a:r>
              <a:rPr sz="1200" spc="-5" dirty="0">
                <a:latin typeface="Times New Roman"/>
                <a:cs typeface="Times New Roman"/>
              </a:rPr>
              <a:t>travaglio del parto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pratica  </a:t>
            </a:r>
            <a:r>
              <a:rPr sz="1200" dirty="0">
                <a:latin typeface="Times New Roman"/>
                <a:cs typeface="Times New Roman"/>
              </a:rPr>
              <a:t>diede </a:t>
            </a:r>
            <a:r>
              <a:rPr sz="1200" spc="-5" dirty="0">
                <a:latin typeface="Times New Roman"/>
                <a:cs typeface="Times New Roman"/>
              </a:rPr>
              <a:t>origine alla </a:t>
            </a:r>
            <a:r>
              <a:rPr sz="1200" dirty="0">
                <a:latin typeface="Times New Roman"/>
                <a:cs typeface="Times New Roman"/>
              </a:rPr>
              <a:t>professione di </a:t>
            </a:r>
            <a:r>
              <a:rPr sz="1200" spc="-5" dirty="0">
                <a:latin typeface="Times New Roman"/>
                <a:cs typeface="Times New Roman"/>
              </a:rPr>
              <a:t>levatrice.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travaglio si </a:t>
            </a:r>
            <a:r>
              <a:rPr sz="1200" dirty="0">
                <a:latin typeface="Times New Roman"/>
                <a:cs typeface="Times New Roman"/>
              </a:rPr>
              <a:t>dicevano e </a:t>
            </a:r>
            <a:r>
              <a:rPr sz="1200" spc="-5" dirty="0">
                <a:latin typeface="Times New Roman"/>
                <a:cs typeface="Times New Roman"/>
              </a:rPr>
              <a:t>si facevano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sciocche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sforzo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facilitare </a:t>
            </a:r>
            <a:r>
              <a:rPr sz="1200" dirty="0">
                <a:latin typeface="Times New Roman"/>
                <a:cs typeface="Times New Roman"/>
              </a:rPr>
              <a:t>il parto.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usanza </a:t>
            </a:r>
            <a:r>
              <a:rPr sz="1200" spc="-5" dirty="0">
                <a:latin typeface="Times New Roman"/>
                <a:cs typeface="Times New Roman"/>
              </a:rPr>
              <a:t>aspergere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neonato con </a:t>
            </a:r>
            <a:r>
              <a:rPr sz="1200" dirty="0">
                <a:latin typeface="Times New Roman"/>
                <a:cs typeface="Times New Roman"/>
              </a:rPr>
              <a:t>acqua </a:t>
            </a:r>
            <a:r>
              <a:rPr sz="1200" spc="-5" dirty="0">
                <a:latin typeface="Times New Roman"/>
                <a:cs typeface="Times New Roman"/>
              </a:rPr>
              <a:t>benedetta per </a:t>
            </a:r>
            <a:r>
              <a:rPr sz="1200" dirty="0">
                <a:latin typeface="Times New Roman"/>
                <a:cs typeface="Times New Roman"/>
              </a:rPr>
              <a:t>impedire </a:t>
            </a:r>
            <a:r>
              <a:rPr sz="1200" spc="-5" dirty="0">
                <a:latin typeface="Times New Roman"/>
                <a:cs typeface="Times New Roman"/>
              </a:rPr>
              <a:t>l’ingerenza dei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fantasmi.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16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23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(935.7) 84:4.7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le tribù non miste il </a:t>
            </a:r>
            <a:r>
              <a:rPr sz="1200" spc="-5" dirty="0">
                <a:latin typeface="Times New Roman"/>
                <a:cs typeface="Times New Roman"/>
              </a:rPr>
              <a:t>parto era relativamente agevole, perché necessitava </a:t>
            </a:r>
            <a:r>
              <a:rPr sz="1200" dirty="0">
                <a:latin typeface="Times New Roman"/>
                <a:cs typeface="Times New Roman"/>
              </a:rPr>
              <a:t>solo di due o tre </a:t>
            </a:r>
            <a:r>
              <a:rPr sz="1200" spc="-5" dirty="0">
                <a:latin typeface="Times New Roman"/>
                <a:cs typeface="Times New Roman"/>
              </a:rPr>
              <a:t>ore; </a:t>
            </a:r>
            <a:r>
              <a:rPr sz="1200" dirty="0">
                <a:latin typeface="Times New Roman"/>
                <a:cs typeface="Times New Roman"/>
              </a:rPr>
              <a:t>è invece raramente </a:t>
            </a:r>
            <a:r>
              <a:rPr sz="1200" spc="-5" dirty="0">
                <a:latin typeface="Times New Roman"/>
                <a:cs typeface="Times New Roman"/>
              </a:rPr>
              <a:t>così  facile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miste.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una donna moriva di </a:t>
            </a:r>
            <a:r>
              <a:rPr sz="1200" spc="-5" dirty="0">
                <a:latin typeface="Times New Roman"/>
                <a:cs typeface="Times New Roman"/>
              </a:rPr>
              <a:t>parto, </a:t>
            </a:r>
            <a:r>
              <a:rPr sz="1200" dirty="0">
                <a:latin typeface="Times New Roman"/>
                <a:cs typeface="Times New Roman"/>
              </a:rPr>
              <a:t>specialmente durante il </a:t>
            </a:r>
            <a:r>
              <a:rPr sz="1200" spc="-5" dirty="0">
                <a:latin typeface="Times New Roman"/>
                <a:cs typeface="Times New Roman"/>
              </a:rPr>
              <a:t>parto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gemelli, si credeva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stata colpevole  di </a:t>
            </a:r>
            <a:r>
              <a:rPr sz="1200" spc="-5" dirty="0">
                <a:latin typeface="Times New Roman"/>
                <a:cs typeface="Times New Roman"/>
              </a:rPr>
              <a:t>adulterio </a:t>
            </a:r>
            <a:r>
              <a:rPr sz="1200" dirty="0">
                <a:latin typeface="Times New Roman"/>
                <a:cs typeface="Times New Roman"/>
              </a:rPr>
              <a:t>con uno spirito.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le tribù </a:t>
            </a:r>
            <a:r>
              <a:rPr sz="1200" spc="-5" dirty="0">
                <a:latin typeface="Times New Roman"/>
                <a:cs typeface="Times New Roman"/>
              </a:rPr>
              <a:t>superiori considerarono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parto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cielo; si considerava che  queste madri </a:t>
            </a:r>
            <a:r>
              <a:rPr sz="1200" dirty="0">
                <a:latin typeface="Times New Roman"/>
                <a:cs typeface="Times New Roman"/>
              </a:rPr>
              <a:t>fossero morte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nobile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causa.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08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(936.1) 84:4.8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cosiddetta </a:t>
            </a:r>
            <a:r>
              <a:rPr sz="1200" dirty="0">
                <a:latin typeface="Times New Roman"/>
                <a:cs typeface="Times New Roman"/>
              </a:rPr>
              <a:t>modestia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 riguardo </a:t>
            </a:r>
            <a:r>
              <a:rPr sz="1200" spc="-5" dirty="0">
                <a:latin typeface="Times New Roman"/>
                <a:cs typeface="Times New Roman"/>
              </a:rPr>
              <a:t>al loro abbigliamento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all’esposizione del corpo ebbe </a:t>
            </a:r>
            <a:r>
              <a:rPr sz="1200" dirty="0">
                <a:latin typeface="Times New Roman"/>
                <a:cs typeface="Times New Roman"/>
              </a:rPr>
              <a:t>origine </a:t>
            </a:r>
            <a:r>
              <a:rPr sz="1200" spc="-5" dirty="0">
                <a:latin typeface="Times New Roman"/>
                <a:cs typeface="Times New Roman"/>
              </a:rPr>
              <a:t>dalla paura  mortale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osservate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mestruale. Essere </a:t>
            </a:r>
            <a:r>
              <a:rPr sz="1200" dirty="0">
                <a:latin typeface="Times New Roman"/>
                <a:cs typeface="Times New Roman"/>
              </a:rPr>
              <a:t>scoperte in tale stato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grave </a:t>
            </a:r>
            <a:r>
              <a:rPr sz="1200" dirty="0">
                <a:latin typeface="Times New Roman"/>
                <a:cs typeface="Times New Roman"/>
              </a:rPr>
              <a:t>peccato, la violazione di un </a:t>
            </a:r>
            <a:r>
              <a:rPr sz="1200" spc="5" dirty="0">
                <a:latin typeface="Times New Roman"/>
                <a:cs typeface="Times New Roman"/>
              </a:rPr>
              <a:t>tabù.  </a:t>
            </a:r>
            <a:r>
              <a:rPr sz="1200" dirty="0">
                <a:latin typeface="Times New Roman"/>
                <a:cs typeface="Times New Roman"/>
              </a:rPr>
              <a:t>Sotto i costumi dei tempi </a:t>
            </a:r>
            <a:r>
              <a:rPr sz="1200" spc="-5" dirty="0">
                <a:latin typeface="Times New Roman"/>
                <a:cs typeface="Times New Roman"/>
              </a:rPr>
              <a:t>antichi ogni </a:t>
            </a:r>
            <a:r>
              <a:rPr sz="1200" dirty="0">
                <a:latin typeface="Times New Roman"/>
                <a:cs typeface="Times New Roman"/>
              </a:rPr>
              <a:t>donna, </a:t>
            </a:r>
            <a:r>
              <a:rPr sz="1200" spc="-5" dirty="0">
                <a:latin typeface="Times New Roman"/>
                <a:cs typeface="Times New Roman"/>
              </a:rPr>
              <a:t>dall’adolescenza alla </a:t>
            </a:r>
            <a:r>
              <a:rPr sz="1200" dirty="0">
                <a:latin typeface="Times New Roman"/>
                <a:cs typeface="Times New Roman"/>
              </a:rPr>
              <a:t>menopausa,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soggetta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completa </a:t>
            </a:r>
            <a:r>
              <a:rPr sz="1200" spc="-5" dirty="0">
                <a:latin typeface="Times New Roman"/>
                <a:cs typeface="Times New Roman"/>
              </a:rPr>
              <a:t>quarantena </a:t>
            </a:r>
            <a:r>
              <a:rPr sz="1200" dirty="0">
                <a:latin typeface="Times New Roman"/>
                <a:cs typeface="Times New Roman"/>
              </a:rPr>
              <a:t>familiare e  </a:t>
            </a:r>
            <a:r>
              <a:rPr sz="1200" spc="-5" dirty="0">
                <a:latin typeface="Times New Roman"/>
                <a:cs typeface="Times New Roman"/>
              </a:rPr>
              <a:t>sociale per </a:t>
            </a:r>
            <a:r>
              <a:rPr sz="1200" dirty="0">
                <a:latin typeface="Times New Roman"/>
                <a:cs typeface="Times New Roman"/>
              </a:rPr>
              <a:t>un’intera settimana </a:t>
            </a:r>
            <a:r>
              <a:rPr sz="1200" spc="-5" dirty="0">
                <a:latin typeface="Times New Roman"/>
                <a:cs typeface="Times New Roman"/>
              </a:rPr>
              <a:t>al mese. Ogni cosa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toccato, su cui si era seduta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coricata,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“contaminata”. Fu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 costume colpire brutalmente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dopo ogni </a:t>
            </a:r>
            <a:r>
              <a:rPr sz="1200" spc="-5" dirty="0">
                <a:latin typeface="Times New Roman"/>
                <a:cs typeface="Times New Roman"/>
              </a:rPr>
              <a:t>periodo mestruale nel </a:t>
            </a:r>
            <a:r>
              <a:rPr sz="1200" dirty="0">
                <a:latin typeface="Times New Roman"/>
                <a:cs typeface="Times New Roman"/>
              </a:rPr>
              <a:t>tentativo di </a:t>
            </a:r>
            <a:r>
              <a:rPr sz="1200" spc="-5" dirty="0">
                <a:latin typeface="Times New Roman"/>
                <a:cs typeface="Times New Roman"/>
              </a:rPr>
              <a:t>cacciare </a:t>
            </a:r>
            <a:r>
              <a:rPr sz="1200" dirty="0">
                <a:latin typeface="Times New Roman"/>
                <a:cs typeface="Times New Roman"/>
              </a:rPr>
              <a:t>dal suo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lo spirito cattivo. </a:t>
            </a:r>
            <a:r>
              <a:rPr sz="1200" spc="-5" dirty="0">
                <a:latin typeface="Times New Roman"/>
                <a:cs typeface="Times New Roman"/>
              </a:rPr>
              <a:t>Ma  quando </a:t>
            </a:r>
            <a:r>
              <a:rPr sz="1200" dirty="0">
                <a:latin typeface="Times New Roman"/>
                <a:cs typeface="Times New Roman"/>
              </a:rPr>
              <a:t>una donna </a:t>
            </a:r>
            <a:r>
              <a:rPr sz="1200" spc="-5" dirty="0">
                <a:latin typeface="Times New Roman"/>
                <a:cs typeface="Times New Roman"/>
              </a:rPr>
              <a:t>raggiungeva </a:t>
            </a:r>
            <a:r>
              <a:rPr sz="1200" dirty="0">
                <a:latin typeface="Times New Roman"/>
                <a:cs typeface="Times New Roman"/>
              </a:rPr>
              <a:t>la menopausa, era </a:t>
            </a:r>
            <a:r>
              <a:rPr sz="1200" spc="-5" dirty="0">
                <a:latin typeface="Times New Roman"/>
                <a:cs typeface="Times New Roman"/>
              </a:rPr>
              <a:t>generalmente trattata con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considerazione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erano accordati maggiori </a:t>
            </a:r>
            <a:r>
              <a:rPr sz="1200" spc="5" dirty="0">
                <a:latin typeface="Times New Roman"/>
                <a:cs typeface="Times New Roman"/>
              </a:rPr>
              <a:t>diritti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privilegi. </a:t>
            </a:r>
            <a:r>
              <a:rPr sz="1200" dirty="0">
                <a:latin typeface="Times New Roman"/>
                <a:cs typeface="Times New Roman"/>
              </a:rPr>
              <a:t>A causa 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stupirsi </a:t>
            </a:r>
            <a:r>
              <a:rPr sz="1200" dirty="0">
                <a:latin typeface="Times New Roman"/>
                <a:cs typeface="Times New Roman"/>
              </a:rPr>
              <a:t>che le donne fossero </a:t>
            </a:r>
            <a:r>
              <a:rPr sz="1200" spc="-5" dirty="0">
                <a:latin typeface="Times New Roman"/>
                <a:cs typeface="Times New Roman"/>
              </a:rPr>
              <a:t>trattate con </a:t>
            </a:r>
            <a:r>
              <a:rPr sz="1200" dirty="0">
                <a:latin typeface="Times New Roman"/>
                <a:cs typeface="Times New Roman"/>
              </a:rPr>
              <a:t>disprezzo.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consideravano la  donna </a:t>
            </a:r>
            <a:r>
              <a:rPr sz="1200" spc="-5" dirty="0">
                <a:latin typeface="Times New Roman"/>
                <a:cs typeface="Times New Roman"/>
              </a:rPr>
              <a:t>mestruata 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cause di </a:t>
            </a:r>
            <a:r>
              <a:rPr sz="1200" spc="-5" dirty="0">
                <a:latin typeface="Times New Roman"/>
                <a:cs typeface="Times New Roman"/>
              </a:rPr>
              <a:t>contaminazione;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la carne </a:t>
            </a:r>
            <a:r>
              <a:rPr sz="1200" spc="-5" dirty="0">
                <a:latin typeface="Times New Roman"/>
                <a:cs typeface="Times New Roman"/>
              </a:rPr>
              <a:t>suina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(936.2) 84:4.9 </a:t>
            </a:r>
            <a:r>
              <a:rPr sz="1200" spc="-5" dirty="0">
                <a:latin typeface="Times New Roman"/>
                <a:cs typeface="Times New Roman"/>
              </a:rPr>
              <a:t>Per quanto sciocche fossero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antiche </a:t>
            </a:r>
            <a:r>
              <a:rPr sz="1200" dirty="0">
                <a:latin typeface="Times New Roman"/>
                <a:cs typeface="Times New Roman"/>
              </a:rPr>
              <a:t>nozioni, </a:t>
            </a:r>
            <a:r>
              <a:rPr sz="1200" spc="-5" dirty="0">
                <a:latin typeface="Times New Roman"/>
                <a:cs typeface="Times New Roman"/>
              </a:rPr>
              <a:t>fecero del </a:t>
            </a:r>
            <a:r>
              <a:rPr sz="1200" dirty="0">
                <a:latin typeface="Times New Roman"/>
                <a:cs typeface="Times New Roman"/>
              </a:rPr>
              <a:t>bene poiché </a:t>
            </a:r>
            <a:r>
              <a:rPr sz="1200" spc="-5" dirty="0">
                <a:latin typeface="Times New Roman"/>
                <a:cs typeface="Times New Roman"/>
              </a:rPr>
              <a:t>consentirono alle femmine oberate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lavoro,  </a:t>
            </a:r>
            <a:r>
              <a:rPr sz="1200" spc="-5" dirty="0">
                <a:latin typeface="Times New Roman"/>
                <a:cs typeface="Times New Roman"/>
              </a:rPr>
              <a:t>almeno mentre erano giovani,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settimana al </a:t>
            </a:r>
            <a:r>
              <a:rPr sz="1200" dirty="0">
                <a:latin typeface="Times New Roman"/>
                <a:cs typeface="Times New Roman"/>
              </a:rPr>
              <a:t>mese di </a:t>
            </a:r>
            <a:r>
              <a:rPr sz="1200" spc="-5" dirty="0">
                <a:latin typeface="Times New Roman"/>
                <a:cs typeface="Times New Roman"/>
              </a:rPr>
              <a:t>gradito </a:t>
            </a:r>
            <a:r>
              <a:rPr sz="1200" dirty="0">
                <a:latin typeface="Times New Roman"/>
                <a:cs typeface="Times New Roman"/>
              </a:rPr>
              <a:t>riposo e di proficua meditazione.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esse potevano  aguzzare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intelligenza riguardo alla </a:t>
            </a:r>
            <a:r>
              <a:rPr sz="1200" dirty="0">
                <a:latin typeface="Times New Roman"/>
                <a:cs typeface="Times New Roman"/>
              </a:rPr>
              <a:t>condotta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associati </a:t>
            </a:r>
            <a:r>
              <a:rPr sz="1200" dirty="0">
                <a:latin typeface="Times New Roman"/>
                <a:cs typeface="Times New Roman"/>
              </a:rPr>
              <a:t>maschi per 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tempo. Questa quarantena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  </a:t>
            </a:r>
            <a:r>
              <a:rPr sz="1200" spc="-5" dirty="0">
                <a:latin typeface="Times New Roman"/>
                <a:cs typeface="Times New Roman"/>
              </a:rPr>
              <a:t>protesse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dagli eccessi sessuali, </a:t>
            </a:r>
            <a:r>
              <a:rPr sz="1200" dirty="0">
                <a:latin typeface="Times New Roman"/>
                <a:cs typeface="Times New Roman"/>
              </a:rPr>
              <a:t>contribuendo </a:t>
            </a:r>
            <a:r>
              <a:rPr sz="1200" spc="-5" dirty="0">
                <a:latin typeface="Times New Roman"/>
                <a:cs typeface="Times New Roman"/>
              </a:rPr>
              <a:t>così indirettamente alla </a:t>
            </a:r>
            <a:r>
              <a:rPr sz="1200" dirty="0">
                <a:latin typeface="Times New Roman"/>
                <a:cs typeface="Times New Roman"/>
              </a:rPr>
              <a:t>limitazione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popolazione e all’aumento  </a:t>
            </a:r>
            <a:r>
              <a:rPr sz="1200" spc="-5" dirty="0">
                <a:latin typeface="Times New Roman"/>
                <a:cs typeface="Times New Roman"/>
              </a:rPr>
              <a:t>dell’autocontrollo.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70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(936.3) 84:4.10 </a:t>
            </a:r>
            <a:r>
              <a:rPr sz="1200" spc="-5" dirty="0">
                <a:latin typeface="Times New Roman"/>
                <a:cs typeface="Times New Roman"/>
              </a:rPr>
              <a:t>Un grande progresso </a:t>
            </a:r>
            <a:r>
              <a:rPr sz="1200" dirty="0">
                <a:latin typeface="Times New Roman"/>
                <a:cs typeface="Times New Roman"/>
              </a:rPr>
              <a:t>fu fatto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negato </a:t>
            </a:r>
            <a:r>
              <a:rPr sz="1200" dirty="0">
                <a:latin typeface="Times New Roman"/>
                <a:cs typeface="Times New Roman"/>
              </a:rPr>
              <a:t>ad un uomo il diritto di </a:t>
            </a:r>
            <a:r>
              <a:rPr sz="1200" spc="-5" dirty="0">
                <a:latin typeface="Times New Roman"/>
                <a:cs typeface="Times New Roman"/>
              </a:rPr>
              <a:t>uccidere </a:t>
            </a:r>
            <a:r>
              <a:rPr sz="1200" dirty="0">
                <a:latin typeface="Times New Roman"/>
                <a:cs typeface="Times New Roman"/>
              </a:rPr>
              <a:t>la moglie a </a:t>
            </a:r>
            <a:r>
              <a:rPr sz="1200" spc="-5" dirty="0">
                <a:latin typeface="Times New Roman"/>
                <a:cs typeface="Times New Roman"/>
              </a:rPr>
              <a:t>sua volontà. </a:t>
            </a:r>
            <a:r>
              <a:rPr sz="1200" dirty="0">
                <a:latin typeface="Times New Roman"/>
                <a:cs typeface="Times New Roman"/>
              </a:rPr>
              <a:t>Similmente </a:t>
            </a:r>
            <a:r>
              <a:rPr sz="1200" spc="-5" dirty="0">
                <a:latin typeface="Times New Roman"/>
                <a:cs typeface="Times New Roman"/>
              </a:rPr>
              <a:t>fu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passo avanti quando </a:t>
            </a:r>
            <a:r>
              <a:rPr sz="1200" dirty="0">
                <a:latin typeface="Times New Roman"/>
                <a:cs typeface="Times New Roman"/>
              </a:rPr>
              <a:t>una donna poté possedere i doni di </a:t>
            </a:r>
            <a:r>
              <a:rPr sz="1200" spc="-5" dirty="0">
                <a:latin typeface="Times New Roman"/>
                <a:cs typeface="Times New Roman"/>
              </a:rPr>
              <a:t>nozze. Più tardi essa acquisì </a:t>
            </a:r>
            <a:r>
              <a:rPr sz="1200" dirty="0">
                <a:latin typeface="Times New Roman"/>
                <a:cs typeface="Times New Roman"/>
              </a:rPr>
              <a:t>il diritto </a:t>
            </a:r>
            <a:r>
              <a:rPr sz="1200" spc="-5" dirty="0">
                <a:latin typeface="Times New Roman"/>
                <a:cs typeface="Times New Roman"/>
              </a:rPr>
              <a:t>legale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possedere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5" dirty="0">
                <a:latin typeface="Times New Roman"/>
                <a:cs typeface="Times New Roman"/>
              </a:rPr>
              <a:t>beni,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controllarli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disporne,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privata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diritto 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una carica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Chiesa o nello Stato.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ventesimo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10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7370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dopo Cristo, 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durante tale secolo, la donna è sempre stata </a:t>
            </a:r>
            <a:r>
              <a:rPr sz="1200" spc="-5" dirty="0">
                <a:latin typeface="Times New Roman"/>
                <a:cs typeface="Times New Roman"/>
              </a:rPr>
              <a:t>trattata </a:t>
            </a:r>
            <a:r>
              <a:rPr sz="1200" dirty="0">
                <a:latin typeface="Times New Roman"/>
                <a:cs typeface="Times New Roman"/>
              </a:rPr>
              <a:t>più o meno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proprietà. </a:t>
            </a:r>
            <a:r>
              <a:rPr sz="1200" dirty="0">
                <a:latin typeface="Times New Roman"/>
                <a:cs typeface="Times New Roman"/>
              </a:rPr>
              <a:t>Essa non ha  </a:t>
            </a:r>
            <a:r>
              <a:rPr sz="1200" spc="-5" dirty="0">
                <a:latin typeface="Times New Roman"/>
                <a:cs typeface="Times New Roman"/>
              </a:rPr>
              <a:t>ancora acquisito </a:t>
            </a:r>
            <a:r>
              <a:rPr sz="1200" dirty="0">
                <a:latin typeface="Times New Roman"/>
                <a:cs typeface="Times New Roman"/>
              </a:rPr>
              <a:t>una libertà a </a:t>
            </a:r>
            <a:r>
              <a:rPr sz="1200" spc="-5" dirty="0">
                <a:latin typeface="Times New Roman"/>
                <a:cs typeface="Times New Roman"/>
              </a:rPr>
              <a:t>livello mondiale dal controllo dell’uomo. Anche </a:t>
            </a:r>
            <a:r>
              <a:rPr sz="1200" spc="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popoli evoluti il </a:t>
            </a:r>
            <a:r>
              <a:rPr sz="1200" spc="-5" dirty="0">
                <a:latin typeface="Times New Roman"/>
                <a:cs typeface="Times New Roman"/>
              </a:rPr>
              <a:t>tentativo dell’uomo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proteggere </a:t>
            </a:r>
            <a:r>
              <a:rPr sz="1200" dirty="0">
                <a:latin typeface="Times New Roman"/>
                <a:cs typeface="Times New Roman"/>
              </a:rPr>
              <a:t>la donna è sempre stato una </a:t>
            </a:r>
            <a:r>
              <a:rPr sz="1200" spc="-5" dirty="0">
                <a:latin typeface="Times New Roman"/>
                <a:cs typeface="Times New Roman"/>
              </a:rPr>
              <a:t>tacita affermazione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superiorità.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58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(936.4) 84:4.11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le donne primitive non </a:t>
            </a:r>
            <a:r>
              <a:rPr sz="1200" spc="-5" dirty="0">
                <a:latin typeface="Times New Roman"/>
                <a:cs typeface="Times New Roman"/>
              </a:rPr>
              <a:t>piangevano su se stesse come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sorelle liberate </a:t>
            </a:r>
            <a:r>
              <a:rPr sz="1200" dirty="0">
                <a:latin typeface="Times New Roman"/>
                <a:cs typeface="Times New Roman"/>
              </a:rPr>
              <a:t>più di recente sono </a:t>
            </a:r>
            <a:r>
              <a:rPr sz="1200" spc="-5" dirty="0">
                <a:latin typeface="Times New Roman"/>
                <a:cs typeface="Times New Roman"/>
              </a:rPr>
              <a:t>avvezze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fare. Esse  erano, </a:t>
            </a:r>
            <a:r>
              <a:rPr sz="1200" dirty="0">
                <a:latin typeface="Times New Roman"/>
                <a:cs typeface="Times New Roman"/>
              </a:rPr>
              <a:t>dopotutto, </a:t>
            </a:r>
            <a:r>
              <a:rPr sz="1200" spc="-5" dirty="0">
                <a:latin typeface="Times New Roman"/>
                <a:cs typeface="Times New Roman"/>
              </a:rPr>
              <a:t>abbastanza felici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contente;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osavano immaginare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forma d’esistenza migliore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differente.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donna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sotto l’evoluzione dei</a:t>
            </a:r>
            <a:r>
              <a:rPr sz="1600" b="1" spc="3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costumi</a:t>
            </a:r>
            <a:endParaRPr sz="1600">
              <a:latin typeface="Times New Roman"/>
              <a:cs typeface="Times New Roman"/>
            </a:endParaRPr>
          </a:p>
          <a:p>
            <a:pPr marL="88900" marR="34353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(936.5) 84:5.1 </a:t>
            </a:r>
            <a:r>
              <a:rPr sz="1200" spc="-5" dirty="0">
                <a:latin typeface="Times New Roman"/>
                <a:cs typeface="Times New Roman"/>
              </a:rPr>
              <a:t>Nell’autoperpetuazione </a:t>
            </a:r>
            <a:r>
              <a:rPr sz="1200" dirty="0">
                <a:latin typeface="Times New Roman"/>
                <a:cs typeface="Times New Roman"/>
              </a:rPr>
              <a:t>la donna è uguale </a:t>
            </a:r>
            <a:r>
              <a:rPr sz="1200" spc="-5" dirty="0">
                <a:latin typeface="Times New Roman"/>
                <a:cs typeface="Times New Roman"/>
              </a:rPr>
              <a:t>all’uomo,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nell’associazione per </a:t>
            </a:r>
            <a:r>
              <a:rPr sz="1200" dirty="0">
                <a:latin typeface="Times New Roman"/>
                <a:cs typeface="Times New Roman"/>
              </a:rPr>
              <a:t>l’automantenimento </a:t>
            </a:r>
            <a:r>
              <a:rPr sz="1200" spc="-5" dirty="0">
                <a:latin typeface="Times New Roman"/>
                <a:cs typeface="Times New Roman"/>
              </a:rPr>
              <a:t>essa lavora con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netto svantaggio, </a:t>
            </a:r>
            <a:r>
              <a:rPr sz="1200" dirty="0">
                <a:latin typeface="Times New Roman"/>
                <a:cs typeface="Times New Roman"/>
              </a:rPr>
              <a:t>e questo </a:t>
            </a:r>
            <a:r>
              <a:rPr sz="1200" spc="-5" dirty="0">
                <a:latin typeface="Times New Roman"/>
                <a:cs typeface="Times New Roman"/>
              </a:rPr>
              <a:t>handicap della </a:t>
            </a:r>
            <a:r>
              <a:rPr sz="1200" dirty="0">
                <a:latin typeface="Times New Roman"/>
                <a:cs typeface="Times New Roman"/>
              </a:rPr>
              <a:t>maternità </a:t>
            </a:r>
            <a:r>
              <a:rPr sz="1200" spc="-5" dirty="0">
                <a:latin typeface="Times New Roman"/>
                <a:cs typeface="Times New Roman"/>
              </a:rPr>
              <a:t>forzata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compensato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costumi </a:t>
            </a:r>
            <a:r>
              <a:rPr sz="1200" spc="-5" dirty="0">
                <a:latin typeface="Times New Roman"/>
                <a:cs typeface="Times New Roman"/>
              </a:rPr>
              <a:t>illuminati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civiltà in  progresso </a:t>
            </a:r>
            <a:r>
              <a:rPr sz="1200" dirty="0">
                <a:latin typeface="Times New Roman"/>
                <a:cs typeface="Times New Roman"/>
              </a:rPr>
              <a:t>e dal </a:t>
            </a:r>
            <a:r>
              <a:rPr sz="1200" spc="-5" dirty="0">
                <a:latin typeface="Times New Roman"/>
                <a:cs typeface="Times New Roman"/>
              </a:rPr>
              <a:t>crescente senso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equità </a:t>
            </a:r>
            <a:r>
              <a:rPr sz="1200" dirty="0">
                <a:latin typeface="Times New Roman"/>
                <a:cs typeface="Times New Roman"/>
              </a:rPr>
              <a:t>da parte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(936.6) 84:5.2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si </a:t>
            </a:r>
            <a:r>
              <a:rPr sz="1200" dirty="0">
                <a:latin typeface="Times New Roman"/>
                <a:cs typeface="Times New Roman"/>
              </a:rPr>
              <a:t>evolvé, i </a:t>
            </a:r>
            <a:r>
              <a:rPr sz="1200" spc="-5" dirty="0">
                <a:latin typeface="Times New Roman"/>
                <a:cs typeface="Times New Roman"/>
              </a:rPr>
              <a:t>criteri sessuali si elevarono </a:t>
            </a:r>
            <a:r>
              <a:rPr sz="1200" dirty="0">
                <a:latin typeface="Times New Roman"/>
                <a:cs typeface="Times New Roman"/>
              </a:rPr>
              <a:t>tra le donne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esse </a:t>
            </a:r>
            <a:r>
              <a:rPr sz="1200" spc="-5" dirty="0">
                <a:latin typeface="Times New Roman"/>
                <a:cs typeface="Times New Roman"/>
              </a:rPr>
              <a:t>soffrirono maggiormente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conseguenze della trasgressione dei </a:t>
            </a:r>
            <a:r>
              <a:rPr sz="1200" dirty="0">
                <a:latin typeface="Times New Roman"/>
                <a:cs typeface="Times New Roman"/>
              </a:rPr>
              <a:t>costumi </a:t>
            </a:r>
            <a:r>
              <a:rPr sz="1200" spc="-5" dirty="0">
                <a:latin typeface="Times New Roman"/>
                <a:cs typeface="Times New Roman"/>
              </a:rPr>
              <a:t>sessuali.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criteri sessuali dell’uomo migliorarono solo tardivamente come </a:t>
            </a:r>
            <a:r>
              <a:rPr sz="1200" dirty="0">
                <a:latin typeface="Times New Roman"/>
                <a:cs typeface="Times New Roman"/>
              </a:rPr>
              <a:t>conseguenza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semplice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equità richiesta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civiltà.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non conosce </a:t>
            </a:r>
            <a:r>
              <a:rPr sz="1200" spc="-5" dirty="0">
                <a:latin typeface="Times New Roman"/>
                <a:cs typeface="Times New Roman"/>
              </a:rPr>
              <a:t>equità </a:t>
            </a:r>
            <a:r>
              <a:rPr sz="1200" dirty="0">
                <a:latin typeface="Times New Roman"/>
                <a:cs typeface="Times New Roman"/>
              </a:rPr>
              <a:t>— essa </a:t>
            </a:r>
            <a:r>
              <a:rPr sz="1200" spc="-5" dirty="0">
                <a:latin typeface="Times New Roman"/>
                <a:cs typeface="Times New Roman"/>
              </a:rPr>
              <a:t>fa soffrire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donna le </a:t>
            </a:r>
            <a:r>
              <a:rPr sz="1200" spc="-5" dirty="0">
                <a:latin typeface="Times New Roman"/>
                <a:cs typeface="Times New Roman"/>
              </a:rPr>
              <a:t>doglie  del parto.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604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(936.7) 84:5.3 </a:t>
            </a:r>
            <a:r>
              <a:rPr sz="1200" spc="-5" dirty="0">
                <a:latin typeface="Times New Roman"/>
                <a:cs typeface="Times New Roman"/>
              </a:rPr>
              <a:t>L’idea </a:t>
            </a:r>
            <a:r>
              <a:rPr sz="1200" dirty="0">
                <a:latin typeface="Times New Roman"/>
                <a:cs typeface="Times New Roman"/>
              </a:rPr>
              <a:t>moderna </a:t>
            </a:r>
            <a:r>
              <a:rPr sz="1200" spc="-5" dirty="0">
                <a:latin typeface="Times New Roman"/>
                <a:cs typeface="Times New Roman"/>
              </a:rPr>
              <a:t>dell’uguaglianza dei sessi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bella </a:t>
            </a:r>
            <a:r>
              <a:rPr sz="1200" dirty="0">
                <a:latin typeface="Times New Roman"/>
                <a:cs typeface="Times New Roman"/>
              </a:rPr>
              <a:t>e degna di una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espansione,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in </a:t>
            </a:r>
            <a:r>
              <a:rPr sz="1200" spc="-5" dirty="0">
                <a:latin typeface="Times New Roman"/>
                <a:cs typeface="Times New Roman"/>
              </a:rPr>
              <a:t>natura. </a:t>
            </a:r>
            <a:r>
              <a:rPr sz="1200" spc="5" dirty="0">
                <a:latin typeface="Times New Roman"/>
                <a:cs typeface="Times New Roman"/>
              </a:rPr>
              <a:t>Quando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è diritto, l’uomo </a:t>
            </a:r>
            <a:r>
              <a:rPr sz="1200" spc="-5" dirty="0">
                <a:latin typeface="Times New Roman"/>
                <a:cs typeface="Times New Roman"/>
              </a:rPr>
              <a:t>spadroneggia sulla </a:t>
            </a:r>
            <a:r>
              <a:rPr sz="1200" dirty="0">
                <a:latin typeface="Times New Roman"/>
                <a:cs typeface="Times New Roman"/>
              </a:rPr>
              <a:t>donna; quando </a:t>
            </a:r>
            <a:r>
              <a:rPr sz="1200" spc="-5" dirty="0">
                <a:latin typeface="Times New Roman"/>
                <a:cs typeface="Times New Roman"/>
              </a:rPr>
              <a:t>maggiore giustizia, pace ed equità prevalgono, </a:t>
            </a:r>
            <a:r>
              <a:rPr sz="1200" dirty="0">
                <a:latin typeface="Times New Roman"/>
                <a:cs typeface="Times New Roman"/>
              </a:rPr>
              <a:t>la donna emerge  </a:t>
            </a:r>
            <a:r>
              <a:rPr sz="1200" spc="-5" dirty="0">
                <a:latin typeface="Times New Roman"/>
                <a:cs typeface="Times New Roman"/>
              </a:rPr>
              <a:t>gradualmente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dall’oscurità.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posizione </a:t>
            </a:r>
            <a:r>
              <a:rPr sz="1200" spc="-5" dirty="0">
                <a:latin typeface="Times New Roman"/>
                <a:cs typeface="Times New Roman"/>
              </a:rPr>
              <a:t>sociale della </a:t>
            </a:r>
            <a:r>
              <a:rPr sz="1200" dirty="0">
                <a:latin typeface="Times New Roman"/>
                <a:cs typeface="Times New Roman"/>
              </a:rPr>
              <a:t>donna è </a:t>
            </a:r>
            <a:r>
              <a:rPr sz="1200" spc="-5" dirty="0">
                <a:latin typeface="Times New Roman"/>
                <a:cs typeface="Times New Roman"/>
              </a:rPr>
              <a:t>generalmente </a:t>
            </a:r>
            <a:r>
              <a:rPr sz="1200" dirty="0">
                <a:latin typeface="Times New Roman"/>
                <a:cs typeface="Times New Roman"/>
              </a:rPr>
              <a:t>variata </a:t>
            </a:r>
            <a:r>
              <a:rPr sz="1200" spc="-5" dirty="0">
                <a:latin typeface="Times New Roman"/>
                <a:cs typeface="Times New Roman"/>
              </a:rPr>
              <a:t>inversamente al grado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militarismo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epoca.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087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79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(937.1) 84:5.4 </a:t>
            </a:r>
            <a:r>
              <a:rPr sz="1200" spc="-5" dirty="0">
                <a:latin typeface="Times New Roman"/>
                <a:cs typeface="Times New Roman"/>
              </a:rPr>
              <a:t>Ma l’uomo non si </a:t>
            </a:r>
            <a:r>
              <a:rPr sz="1200" dirty="0">
                <a:latin typeface="Times New Roman"/>
                <a:cs typeface="Times New Roman"/>
              </a:rPr>
              <a:t>è né </a:t>
            </a:r>
            <a:r>
              <a:rPr sz="1200" spc="-5" dirty="0">
                <a:latin typeface="Times New Roman"/>
                <a:cs typeface="Times New Roman"/>
              </a:rPr>
              <a:t>coscientemente </a:t>
            </a:r>
            <a:r>
              <a:rPr sz="1200" dirty="0">
                <a:latin typeface="Times New Roman"/>
                <a:cs typeface="Times New Roman"/>
              </a:rPr>
              <a:t>né intenzionalmente </a:t>
            </a:r>
            <a:r>
              <a:rPr sz="1200" spc="-5" dirty="0">
                <a:latin typeface="Times New Roman"/>
                <a:cs typeface="Times New Roman"/>
              </a:rPr>
              <a:t>impadronito dei </a:t>
            </a:r>
            <a:r>
              <a:rPr sz="1200" dirty="0">
                <a:latin typeface="Times New Roman"/>
                <a:cs typeface="Times New Roman"/>
              </a:rPr>
              <a:t>diritti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restituirglieli  gradualmente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riluttanza;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episodio involontario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calcolato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sociale. Quando giunse  veramente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per la donna di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diritti addizionali,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ottenne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indipendentemente dal </a:t>
            </a:r>
            <a:r>
              <a:rPr sz="1200" dirty="0">
                <a:latin typeface="Times New Roman"/>
                <a:cs typeface="Times New Roman"/>
              </a:rPr>
              <a:t>comportamento  </a:t>
            </a:r>
            <a:r>
              <a:rPr sz="1200" spc="-5" dirty="0">
                <a:latin typeface="Times New Roman"/>
                <a:cs typeface="Times New Roman"/>
              </a:rPr>
              <a:t>cosciente dell’uomo. Lentamente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sicuramente </a:t>
            </a:r>
            <a:r>
              <a:rPr sz="1200" dirty="0">
                <a:latin typeface="Times New Roman"/>
                <a:cs typeface="Times New Roman"/>
              </a:rPr>
              <a:t>i costumi </a:t>
            </a:r>
            <a:r>
              <a:rPr sz="1200" spc="-5" dirty="0">
                <a:latin typeface="Times New Roman"/>
                <a:cs typeface="Times New Roman"/>
              </a:rPr>
              <a:t>cambiano al </a:t>
            </a:r>
            <a:r>
              <a:rPr sz="1200" dirty="0">
                <a:latin typeface="Times New Roman"/>
                <a:cs typeface="Times New Roman"/>
              </a:rPr>
              <a:t>fine di assicurare </a:t>
            </a:r>
            <a:r>
              <a:rPr sz="1200" spc="-5" dirty="0">
                <a:latin typeface="Times New Roman"/>
                <a:cs typeface="Times New Roman"/>
              </a:rPr>
              <a:t>quegli </a:t>
            </a:r>
            <a:r>
              <a:rPr sz="1200" dirty="0">
                <a:latin typeface="Times New Roman"/>
                <a:cs typeface="Times New Roman"/>
              </a:rPr>
              <a:t>aggiustamenti </a:t>
            </a:r>
            <a:r>
              <a:rPr sz="1200" spc="-5" dirty="0">
                <a:latin typeface="Times New Roman"/>
                <a:cs typeface="Times New Roman"/>
              </a:rPr>
              <a:t>sociali che </a:t>
            </a:r>
            <a:r>
              <a:rPr sz="1200" dirty="0">
                <a:latin typeface="Times New Roman"/>
                <a:cs typeface="Times New Roman"/>
              </a:rPr>
              <a:t>fanno 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continua della civiltà. </a:t>
            </a:r>
            <a:r>
              <a:rPr sz="1200" dirty="0">
                <a:latin typeface="Times New Roman"/>
                <a:cs typeface="Times New Roman"/>
              </a:rPr>
              <a:t>I costumi in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hanno lentamente </a:t>
            </a:r>
            <a:r>
              <a:rPr sz="1200" spc="-5" dirty="0">
                <a:latin typeface="Times New Roman"/>
                <a:cs typeface="Times New Roman"/>
              </a:rPr>
              <a:t>procurato </a:t>
            </a:r>
            <a:r>
              <a:rPr sz="1200" dirty="0">
                <a:latin typeface="Times New Roman"/>
                <a:cs typeface="Times New Roman"/>
              </a:rPr>
              <a:t>alle donne un </a:t>
            </a:r>
            <a:r>
              <a:rPr sz="1200" spc="-5" dirty="0">
                <a:latin typeface="Times New Roman"/>
                <a:cs typeface="Times New Roman"/>
              </a:rPr>
              <a:t>trattamento  costantemente migliore; </a:t>
            </a:r>
            <a:r>
              <a:rPr sz="1200" dirty="0">
                <a:latin typeface="Times New Roman"/>
                <a:cs typeface="Times New Roman"/>
              </a:rPr>
              <a:t>le tribù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persisterono nella </a:t>
            </a:r>
            <a:r>
              <a:rPr sz="1200" spc="-5" dirty="0">
                <a:latin typeface="Times New Roman"/>
                <a:cs typeface="Times New Roman"/>
              </a:rPr>
              <a:t>crudeltà </a:t>
            </a:r>
            <a:r>
              <a:rPr sz="1200" dirty="0">
                <a:latin typeface="Times New Roman"/>
                <a:cs typeface="Times New Roman"/>
              </a:rPr>
              <a:t>verso di loro non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sopravvissero.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5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(937.2) 84:5.5 </a:t>
            </a:r>
            <a:r>
              <a:rPr sz="1200" spc="-5" dirty="0">
                <a:latin typeface="Times New Roman"/>
                <a:cs typeface="Times New Roman"/>
              </a:rPr>
              <a:t>Gli Adamiti </a:t>
            </a:r>
            <a:r>
              <a:rPr sz="1200" dirty="0">
                <a:latin typeface="Times New Roman"/>
                <a:cs typeface="Times New Roman"/>
              </a:rPr>
              <a:t>e i Noditi </a:t>
            </a:r>
            <a:r>
              <a:rPr sz="1200" spc="-5" dirty="0">
                <a:latin typeface="Times New Roman"/>
                <a:cs typeface="Times New Roman"/>
              </a:rPr>
              <a:t>accordarono alle </a:t>
            </a:r>
            <a:r>
              <a:rPr sz="1200" dirty="0">
                <a:latin typeface="Times New Roman"/>
                <a:cs typeface="Times New Roman"/>
              </a:rPr>
              <a:t>donne un </a:t>
            </a:r>
            <a:r>
              <a:rPr sz="1200" spc="-5" dirty="0">
                <a:latin typeface="Times New Roman"/>
                <a:cs typeface="Times New Roman"/>
              </a:rPr>
              <a:t>maggior riconoscimento,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furono influenzati dagli </a:t>
            </a:r>
            <a:r>
              <a:rPr sz="1200" dirty="0">
                <a:latin typeface="Times New Roman"/>
                <a:cs typeface="Times New Roman"/>
              </a:rPr>
              <a:t>Anditi  in </a:t>
            </a:r>
            <a:r>
              <a:rPr sz="1200" spc="-5" dirty="0">
                <a:latin typeface="Times New Roman"/>
                <a:cs typeface="Times New Roman"/>
              </a:rPr>
              <a:t>migrazione ebbero </a:t>
            </a:r>
            <a:r>
              <a:rPr sz="1200" dirty="0">
                <a:latin typeface="Times New Roman"/>
                <a:cs typeface="Times New Roman"/>
              </a:rPr>
              <a:t>tendenza </a:t>
            </a:r>
            <a:r>
              <a:rPr sz="1200" spc="-5" dirty="0">
                <a:latin typeface="Times New Roman"/>
                <a:cs typeface="Times New Roman"/>
              </a:rPr>
              <a:t>ad essere </a:t>
            </a:r>
            <a:r>
              <a:rPr sz="1200" dirty="0">
                <a:latin typeface="Times New Roman"/>
                <a:cs typeface="Times New Roman"/>
              </a:rPr>
              <a:t>influenzati </a:t>
            </a:r>
            <a:r>
              <a:rPr sz="1200" spc="-5" dirty="0">
                <a:latin typeface="Times New Roman"/>
                <a:cs typeface="Times New Roman"/>
              </a:rPr>
              <a:t>dagli insegnamenti </a:t>
            </a:r>
            <a:r>
              <a:rPr sz="1200" dirty="0">
                <a:latin typeface="Times New Roman"/>
                <a:cs typeface="Times New Roman"/>
              </a:rPr>
              <a:t>edenici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posizione delle </a:t>
            </a:r>
            <a:r>
              <a:rPr sz="1200" dirty="0">
                <a:latin typeface="Times New Roman"/>
                <a:cs typeface="Times New Roman"/>
              </a:rPr>
              <a:t>donne nella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(937.3) 84:5.6 </a:t>
            </a:r>
            <a:r>
              <a:rPr sz="1200" dirty="0">
                <a:latin typeface="Times New Roman"/>
                <a:cs typeface="Times New Roman"/>
              </a:rPr>
              <a:t>I Cinesi primitivi ed i </a:t>
            </a:r>
            <a:r>
              <a:rPr sz="1200" spc="-5" dirty="0">
                <a:latin typeface="Times New Roman"/>
                <a:cs typeface="Times New Roman"/>
              </a:rPr>
              <a:t>Greci trattarono </a:t>
            </a:r>
            <a:r>
              <a:rPr sz="1200" dirty="0">
                <a:latin typeface="Times New Roman"/>
                <a:cs typeface="Times New Roman"/>
              </a:rPr>
              <a:t>le donne </a:t>
            </a:r>
            <a:r>
              <a:rPr sz="1200" spc="-5" dirty="0">
                <a:latin typeface="Times New Roman"/>
                <a:cs typeface="Times New Roman"/>
              </a:rPr>
              <a:t>meglio della 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popoli circostanti. </a:t>
            </a:r>
            <a:r>
              <a:rPr sz="1200" spc="-5" dirty="0">
                <a:latin typeface="Times New Roman"/>
                <a:cs typeface="Times New Roman"/>
              </a:rPr>
              <a:t>Ma gli </a:t>
            </a:r>
            <a:r>
              <a:rPr sz="1200" dirty="0">
                <a:latin typeface="Times New Roman"/>
                <a:cs typeface="Times New Roman"/>
              </a:rPr>
              <a:t>Ebrei erano  </a:t>
            </a:r>
            <a:r>
              <a:rPr sz="1200" spc="-5" dirty="0">
                <a:latin typeface="Times New Roman"/>
                <a:cs typeface="Times New Roman"/>
              </a:rPr>
              <a:t>estremamente malfidenti verso </a:t>
            </a:r>
            <a:r>
              <a:rPr sz="1200" dirty="0">
                <a:latin typeface="Times New Roman"/>
                <a:cs typeface="Times New Roman"/>
              </a:rPr>
              <a:t>di loro.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occidente la donna ha </a:t>
            </a:r>
            <a:r>
              <a:rPr sz="1200" spc="-5" dirty="0">
                <a:latin typeface="Times New Roman"/>
                <a:cs typeface="Times New Roman"/>
              </a:rPr>
              <a:t>avuto un’ascesa </a:t>
            </a:r>
            <a:r>
              <a:rPr sz="1200" dirty="0">
                <a:latin typeface="Times New Roman"/>
                <a:cs typeface="Times New Roman"/>
              </a:rPr>
              <a:t>difficile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le dottrine di Paolo che </a:t>
            </a:r>
            <a:r>
              <a:rPr sz="1200" spc="-5" dirty="0">
                <a:latin typeface="Times New Roman"/>
                <a:cs typeface="Times New Roman"/>
              </a:rPr>
              <a:t>furono  annesse al Cristianesimo, anche se </a:t>
            </a:r>
            <a:r>
              <a:rPr sz="1200" dirty="0">
                <a:latin typeface="Times New Roman"/>
                <a:cs typeface="Times New Roman"/>
              </a:rPr>
              <a:t>il Cristianesimo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progredire i costumi </a:t>
            </a:r>
            <a:r>
              <a:rPr sz="1200" spc="-5" dirty="0">
                <a:latin typeface="Times New Roman"/>
                <a:cs typeface="Times New Roman"/>
              </a:rPr>
              <a:t>imponendo degli obblighi sessuali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severi </a:t>
            </a:r>
            <a:r>
              <a:rPr sz="1200" dirty="0">
                <a:latin typeface="Times New Roman"/>
                <a:cs typeface="Times New Roman"/>
              </a:rPr>
              <a:t>all’uomo.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condizione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 è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disperata </a:t>
            </a:r>
            <a:r>
              <a:rPr sz="1200" spc="-5" dirty="0">
                <a:latin typeface="Times New Roman"/>
                <a:cs typeface="Times New Roman"/>
              </a:rPr>
              <a:t>sotto l’avvilimento particolare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tenute </a:t>
            </a:r>
            <a:r>
              <a:rPr sz="1200" spc="-5" dirty="0">
                <a:latin typeface="Times New Roman"/>
                <a:cs typeface="Times New Roman"/>
              </a:rPr>
              <a:t>nell’Islamismo,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 trattate ancora peggio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parecchie altre religioni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22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(937.4) 84:5.7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scienza, non la </a:t>
            </a:r>
            <a:r>
              <a:rPr sz="1200" spc="-5" dirty="0">
                <a:latin typeface="Times New Roman"/>
                <a:cs typeface="Times New Roman"/>
              </a:rPr>
              <a:t>religione, emancipò realmente </a:t>
            </a:r>
            <a:r>
              <a:rPr sz="1200" dirty="0">
                <a:latin typeface="Times New Roman"/>
                <a:cs typeface="Times New Roman"/>
              </a:rPr>
              <a:t>la donna; fu la </a:t>
            </a:r>
            <a:r>
              <a:rPr sz="1200" spc="-5" dirty="0">
                <a:latin typeface="Times New Roman"/>
                <a:cs typeface="Times New Roman"/>
              </a:rPr>
              <a:t>fabbrica moderna che </a:t>
            </a:r>
            <a:r>
              <a:rPr sz="1200" dirty="0">
                <a:latin typeface="Times New Roman"/>
                <a:cs typeface="Times New Roman"/>
              </a:rPr>
              <a:t>la liberò 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dai  </a:t>
            </a:r>
            <a:r>
              <a:rPr sz="1200" spc="-5" dirty="0">
                <a:latin typeface="Times New Roman"/>
                <a:cs typeface="Times New Roman"/>
              </a:rPr>
              <a:t>confini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casa.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capacità fisiche </a:t>
            </a:r>
            <a:r>
              <a:rPr sz="1200" dirty="0">
                <a:latin typeface="Times New Roman"/>
                <a:cs typeface="Times New Roman"/>
              </a:rPr>
              <a:t>dell’uomo 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più una </a:t>
            </a:r>
            <a:r>
              <a:rPr sz="1200" spc="-5" dirty="0">
                <a:latin typeface="Times New Roman"/>
                <a:cs typeface="Times New Roman"/>
              </a:rPr>
              <a:t>necessità nel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meccanismo del mantenimento;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 </a:t>
            </a:r>
            <a:r>
              <a:rPr sz="1200" dirty="0">
                <a:latin typeface="Times New Roman"/>
                <a:cs typeface="Times New Roman"/>
              </a:rPr>
              <a:t>mutò le </a:t>
            </a:r>
            <a:r>
              <a:rPr sz="1200" spc="-5" dirty="0">
                <a:latin typeface="Times New Roman"/>
                <a:cs typeface="Times New Roman"/>
              </a:rPr>
              <a:t>condizioni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in modo tale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potere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più così </a:t>
            </a:r>
            <a:r>
              <a:rPr sz="1200" spc="-5" dirty="0">
                <a:latin typeface="Times New Roman"/>
                <a:cs typeface="Times New Roman"/>
              </a:rPr>
              <a:t>superiore al </a:t>
            </a:r>
            <a:r>
              <a:rPr sz="1200" dirty="0">
                <a:latin typeface="Times New Roman"/>
                <a:cs typeface="Times New Roman"/>
              </a:rPr>
              <a:t>potere della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donna.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36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(937.5) 84:5.8 </a:t>
            </a:r>
            <a:r>
              <a:rPr sz="1200" spc="-5" dirty="0">
                <a:latin typeface="Times New Roman"/>
                <a:cs typeface="Times New Roman"/>
              </a:rPr>
              <a:t>Questi cambiamenti ebbero </a:t>
            </a:r>
            <a:r>
              <a:rPr sz="1200" dirty="0">
                <a:latin typeface="Times New Roman"/>
                <a:cs typeface="Times New Roman"/>
              </a:rPr>
              <a:t>la tendenza a </a:t>
            </a:r>
            <a:r>
              <a:rPr sz="1200" spc="-5" dirty="0">
                <a:latin typeface="Times New Roman"/>
                <a:cs typeface="Times New Roman"/>
              </a:rPr>
              <a:t>liberare </a:t>
            </a:r>
            <a:r>
              <a:rPr sz="1200" dirty="0">
                <a:latin typeface="Times New Roman"/>
                <a:cs typeface="Times New Roman"/>
              </a:rPr>
              <a:t>la donna dalla </a:t>
            </a:r>
            <a:r>
              <a:rPr sz="1200" spc="-5" dirty="0">
                <a:latin typeface="Times New Roman"/>
                <a:cs typeface="Times New Roman"/>
              </a:rPr>
              <a:t>schiavitù domestica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portarono </a:t>
            </a:r>
            <a:r>
              <a:rPr sz="1200" dirty="0">
                <a:latin typeface="Times New Roman"/>
                <a:cs typeface="Times New Roman"/>
              </a:rPr>
              <a:t>una tale modificazione  </a:t>
            </a:r>
            <a:r>
              <a:rPr sz="1200" spc="-5" dirty="0">
                <a:latin typeface="Times New Roman"/>
                <a:cs typeface="Times New Roman"/>
              </a:rPr>
              <a:t>della sua condizione che ora essa gode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libertà personale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decisione sessuale praticamente uguale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quello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dell’uomo. Una </a:t>
            </a:r>
            <a:r>
              <a:rPr sz="1200" dirty="0">
                <a:latin typeface="Times New Roman"/>
                <a:cs typeface="Times New Roman"/>
              </a:rPr>
              <a:t>volta il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di una donna </a:t>
            </a:r>
            <a:r>
              <a:rPr sz="1200" spc="-5" dirty="0">
                <a:latin typeface="Times New Roman"/>
                <a:cs typeface="Times New Roman"/>
              </a:rPr>
              <a:t>consisteva nella sua 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procurare cibo,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invenzioni e la </a:t>
            </a:r>
            <a:r>
              <a:rPr sz="1200" spc="-5" dirty="0">
                <a:latin typeface="Times New Roman"/>
                <a:cs typeface="Times New Roman"/>
              </a:rPr>
              <a:t>ricchezza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hanno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927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403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consentito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un nuovo mondo in </a:t>
            </a:r>
            <a:r>
              <a:rPr sz="1200" spc="-5" dirty="0">
                <a:latin typeface="Times New Roman"/>
                <a:cs typeface="Times New Roman"/>
              </a:rPr>
              <a:t>cui operare </a:t>
            </a:r>
            <a:r>
              <a:rPr sz="1200" dirty="0">
                <a:latin typeface="Times New Roman"/>
                <a:cs typeface="Times New Roman"/>
              </a:rPr>
              <a:t>— 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fascino.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l’industria ha vinto la </a:t>
            </a:r>
            <a:r>
              <a:rPr sz="1200" spc="-5" dirty="0">
                <a:latin typeface="Times New Roman"/>
                <a:cs typeface="Times New Roman"/>
              </a:rPr>
              <a:t>sua  battaglia </a:t>
            </a:r>
            <a:r>
              <a:rPr sz="1200" dirty="0">
                <a:latin typeface="Times New Roman"/>
                <a:cs typeface="Times New Roman"/>
              </a:rPr>
              <a:t>inconsapevole e non intenzionale </a:t>
            </a:r>
            <a:r>
              <a:rPr sz="1200" spc="-5" dirty="0">
                <a:latin typeface="Times New Roman"/>
                <a:cs typeface="Times New Roman"/>
              </a:rPr>
              <a:t>per l’emancipazione sociale ed economica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donna. </a:t>
            </a:r>
            <a:r>
              <a:rPr sz="1200" dirty="0">
                <a:latin typeface="Times New Roman"/>
                <a:cs typeface="Times New Roman"/>
              </a:rPr>
              <a:t>E di nuovo </a:t>
            </a:r>
            <a:r>
              <a:rPr sz="1200" spc="-5" dirty="0">
                <a:latin typeface="Times New Roman"/>
                <a:cs typeface="Times New Roman"/>
              </a:rPr>
              <a:t>l’evoluzione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riuscita </a:t>
            </a:r>
            <a:r>
              <a:rPr sz="1200" dirty="0">
                <a:latin typeface="Times New Roman"/>
                <a:cs typeface="Times New Roman"/>
              </a:rPr>
              <a:t>a fare 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stessa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riuscita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compiere.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(937.6) 84:5.9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illuminati contro </a:t>
            </a:r>
            <a:r>
              <a:rPr sz="1200" dirty="0">
                <a:latin typeface="Times New Roman"/>
                <a:cs typeface="Times New Roman"/>
              </a:rPr>
              <a:t>i costumi ingiusti </a:t>
            </a:r>
            <a:r>
              <a:rPr sz="1200" spc="-5" dirty="0">
                <a:latin typeface="Times New Roman"/>
                <a:cs typeface="Times New Roman"/>
              </a:rPr>
              <a:t>che determinano </a:t>
            </a:r>
            <a:r>
              <a:rPr sz="1200" dirty="0">
                <a:latin typeface="Times New Roman"/>
                <a:cs typeface="Times New Roman"/>
              </a:rPr>
              <a:t>la posizione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società ha 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oscillato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pendolo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sue estremità. Nelle </a:t>
            </a:r>
            <a:r>
              <a:rPr sz="1200" dirty="0">
                <a:latin typeface="Times New Roman"/>
                <a:cs typeface="Times New Roman"/>
              </a:rPr>
              <a:t>razze industrializzate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ottenuto </a:t>
            </a:r>
            <a:r>
              <a:rPr sz="1200" dirty="0">
                <a:latin typeface="Times New Roman"/>
                <a:cs typeface="Times New Roman"/>
              </a:rPr>
              <a:t>quasi tutti i </a:t>
            </a:r>
            <a:r>
              <a:rPr sz="1200" spc="-5" dirty="0">
                <a:latin typeface="Times New Roman"/>
                <a:cs typeface="Times New Roman"/>
              </a:rPr>
              <a:t>diritti ed </a:t>
            </a:r>
            <a:r>
              <a:rPr sz="1200" dirty="0">
                <a:latin typeface="Times New Roman"/>
                <a:cs typeface="Times New Roman"/>
              </a:rPr>
              <a:t>è stata  </a:t>
            </a:r>
            <a:r>
              <a:rPr sz="1200" spc="-5" dirty="0">
                <a:latin typeface="Times New Roman"/>
                <a:cs typeface="Times New Roman"/>
              </a:rPr>
              <a:t>esentata </a:t>
            </a:r>
            <a:r>
              <a:rPr sz="1200" dirty="0">
                <a:latin typeface="Times New Roman"/>
                <a:cs typeface="Times New Roman"/>
              </a:rPr>
              <a:t>da molti </a:t>
            </a:r>
            <a:r>
              <a:rPr sz="1200" spc="-5" dirty="0">
                <a:latin typeface="Times New Roman"/>
                <a:cs typeface="Times New Roman"/>
              </a:rPr>
              <a:t>obblighi, </a:t>
            </a:r>
            <a:r>
              <a:rPr sz="1200" dirty="0">
                <a:latin typeface="Times New Roman"/>
                <a:cs typeface="Times New Roman"/>
              </a:rPr>
              <a:t>quali il servizio </a:t>
            </a:r>
            <a:r>
              <a:rPr sz="1200" spc="-5" dirty="0">
                <a:latin typeface="Times New Roman"/>
                <a:cs typeface="Times New Roman"/>
              </a:rPr>
              <a:t>militare.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attenuazione </a:t>
            </a:r>
            <a:r>
              <a:rPr sz="1200" dirty="0">
                <a:latin typeface="Times New Roman"/>
                <a:cs typeface="Times New Roman"/>
              </a:rPr>
              <a:t>nella lotta </a:t>
            </a:r>
            <a:r>
              <a:rPr sz="1200" spc="-5" dirty="0">
                <a:latin typeface="Times New Roman"/>
                <a:cs typeface="Times New Roman"/>
              </a:rPr>
              <a:t>per l’esistenza </a:t>
            </a:r>
            <a:r>
              <a:rPr sz="1200" dirty="0">
                <a:latin typeface="Times New Roman"/>
                <a:cs typeface="Times New Roman"/>
              </a:rPr>
              <a:t>è tornata a </a:t>
            </a:r>
            <a:r>
              <a:rPr sz="1200" spc="-5" dirty="0">
                <a:latin typeface="Times New Roman"/>
                <a:cs typeface="Times New Roman"/>
              </a:rPr>
              <a:t>vantaggio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liberazione della donna, ed essa </a:t>
            </a:r>
            <a:r>
              <a:rPr sz="1200" dirty="0">
                <a:latin typeface="Times New Roman"/>
                <a:cs typeface="Times New Roman"/>
              </a:rPr>
              <a:t>ha beneficiato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progresso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monogamia.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debole acquisisce </a:t>
            </a:r>
            <a:r>
              <a:rPr sz="1200" spc="5" dirty="0">
                <a:latin typeface="Times New Roman"/>
                <a:cs typeface="Times New Roman"/>
              </a:rPr>
              <a:t>sempre  </a:t>
            </a:r>
            <a:r>
              <a:rPr sz="1200" spc="-5" dirty="0">
                <a:latin typeface="Times New Roman"/>
                <a:cs typeface="Times New Roman"/>
              </a:rPr>
              <a:t>vantaggi </a:t>
            </a:r>
            <a:r>
              <a:rPr sz="1200" dirty="0">
                <a:latin typeface="Times New Roman"/>
                <a:cs typeface="Times New Roman"/>
              </a:rPr>
              <a:t>sproporzionati in </a:t>
            </a:r>
            <a:r>
              <a:rPr sz="1200" spc="-5" dirty="0">
                <a:latin typeface="Times New Roman"/>
                <a:cs typeface="Times New Roman"/>
              </a:rPr>
              <a:t>ogni aggiustamento dei costumi nell’evoluzione progressiva della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società.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14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(937.7) 84:5.10 </a:t>
            </a:r>
            <a:r>
              <a:rPr sz="1200" spc="-5" dirty="0">
                <a:latin typeface="Times New Roman"/>
                <a:cs typeface="Times New Roman"/>
              </a:rPr>
              <a:t>Negli ideali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coppia </a:t>
            </a:r>
            <a:r>
              <a:rPr sz="1200" dirty="0">
                <a:latin typeface="Times New Roman"/>
                <a:cs typeface="Times New Roman"/>
              </a:rPr>
              <a:t>la donna ha </a:t>
            </a:r>
            <a:r>
              <a:rPr sz="1200" spc="-5" dirty="0">
                <a:latin typeface="Times New Roman"/>
                <a:cs typeface="Times New Roman"/>
              </a:rPr>
              <a:t>finalmente </a:t>
            </a:r>
            <a:r>
              <a:rPr sz="1200" dirty="0">
                <a:latin typeface="Times New Roman"/>
                <a:cs typeface="Times New Roman"/>
              </a:rPr>
              <a:t>ottenuto </a:t>
            </a:r>
            <a:r>
              <a:rPr sz="1200" spc="-5" dirty="0">
                <a:latin typeface="Times New Roman"/>
                <a:cs typeface="Times New Roman"/>
              </a:rPr>
              <a:t>riconoscimento, dignità, indipendenza,  uguaglianza ed </a:t>
            </a:r>
            <a:r>
              <a:rPr sz="1200" dirty="0">
                <a:latin typeface="Times New Roman"/>
                <a:cs typeface="Times New Roman"/>
              </a:rPr>
              <a:t>istruzione; ma </a:t>
            </a:r>
            <a:r>
              <a:rPr sz="1200" spc="-5" dirty="0">
                <a:latin typeface="Times New Roman"/>
                <a:cs typeface="Times New Roman"/>
              </a:rPr>
              <a:t>essa si dimostrerà </a:t>
            </a:r>
            <a:r>
              <a:rPr sz="1200" dirty="0">
                <a:latin typeface="Times New Roman"/>
                <a:cs typeface="Times New Roman"/>
              </a:rPr>
              <a:t>degna di questo risultato nuovo e senza </a:t>
            </a:r>
            <a:r>
              <a:rPr sz="1200" spc="-5" dirty="0">
                <a:latin typeface="Times New Roman"/>
                <a:cs typeface="Times New Roman"/>
              </a:rPr>
              <a:t>precedenti?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donna moderna risponderà  a </a:t>
            </a:r>
            <a:r>
              <a:rPr sz="1200" spc="-5" dirty="0">
                <a:latin typeface="Times New Roman"/>
                <a:cs typeface="Times New Roman"/>
              </a:rPr>
              <a:t>questa grande </a:t>
            </a:r>
            <a:r>
              <a:rPr sz="1200" dirty="0">
                <a:latin typeface="Times New Roman"/>
                <a:cs typeface="Times New Roman"/>
              </a:rPr>
              <a:t>conquista </a:t>
            </a:r>
            <a:r>
              <a:rPr sz="1200" spc="-5" dirty="0">
                <a:latin typeface="Times New Roman"/>
                <a:cs typeface="Times New Roman"/>
              </a:rPr>
              <a:t>della liberazione </a:t>
            </a:r>
            <a:r>
              <a:rPr sz="1200" dirty="0">
                <a:latin typeface="Times New Roman"/>
                <a:cs typeface="Times New Roman"/>
              </a:rPr>
              <a:t>sociale </a:t>
            </a:r>
            <a:r>
              <a:rPr sz="1200" spc="-5" dirty="0">
                <a:latin typeface="Times New Roman"/>
                <a:cs typeface="Times New Roman"/>
              </a:rPr>
              <a:t>con pigrizia, </a:t>
            </a:r>
            <a:r>
              <a:rPr sz="1200" dirty="0">
                <a:latin typeface="Times New Roman"/>
                <a:cs typeface="Times New Roman"/>
              </a:rPr>
              <a:t>indifferenza, </a:t>
            </a:r>
            <a:r>
              <a:rPr sz="1200" spc="-5" dirty="0">
                <a:latin typeface="Times New Roman"/>
                <a:cs typeface="Times New Roman"/>
              </a:rPr>
              <a:t>apatia ed infedeltà? </a:t>
            </a:r>
            <a:r>
              <a:rPr sz="1200" spc="-10" dirty="0">
                <a:latin typeface="Times New Roman"/>
                <a:cs typeface="Times New Roman"/>
              </a:rPr>
              <a:t>Oggi, </a:t>
            </a:r>
            <a:r>
              <a:rPr sz="1200" dirty="0">
                <a:latin typeface="Times New Roman"/>
                <a:cs typeface="Times New Roman"/>
              </a:rPr>
              <a:t>nel ventesimo </a:t>
            </a:r>
            <a:r>
              <a:rPr sz="1200" spc="5" dirty="0">
                <a:latin typeface="Times New Roman"/>
                <a:cs typeface="Times New Roman"/>
              </a:rPr>
              <a:t>secolo, </a:t>
            </a:r>
            <a:r>
              <a:rPr sz="1200" dirty="0">
                <a:latin typeface="Times New Roman"/>
                <a:cs typeface="Times New Roman"/>
              </a:rPr>
              <a:t>la  donna è </a:t>
            </a:r>
            <a:r>
              <a:rPr sz="1200" spc="-5" dirty="0">
                <a:latin typeface="Times New Roman"/>
                <a:cs typeface="Times New Roman"/>
              </a:rPr>
              <a:t>sottoposta alla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decisiva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lunga esistenza nel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413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(938.1) 84:5.11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donna partecipa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riproduzione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e </a:t>
            </a:r>
            <a:r>
              <a:rPr sz="1200" spc="-5" dirty="0">
                <a:latin typeface="Times New Roman"/>
                <a:cs typeface="Times New Roman"/>
              </a:rPr>
              <a:t>svolge </a:t>
            </a:r>
            <a:r>
              <a:rPr sz="1200" dirty="0">
                <a:latin typeface="Times New Roman"/>
                <a:cs typeface="Times New Roman"/>
              </a:rPr>
              <a:t>quindi un </a:t>
            </a:r>
            <a:r>
              <a:rPr sz="1200" spc="-5" dirty="0">
                <a:latin typeface="Times New Roman"/>
                <a:cs typeface="Times New Roman"/>
              </a:rPr>
              <a:t>ruolo altrettanto importante </a:t>
            </a:r>
            <a:r>
              <a:rPr sz="1200" dirty="0">
                <a:latin typeface="Times New Roman"/>
                <a:cs typeface="Times New Roman"/>
              </a:rPr>
              <a:t>nello  </a:t>
            </a:r>
            <a:r>
              <a:rPr sz="1200" spc="-5" dirty="0">
                <a:latin typeface="Times New Roman"/>
                <a:cs typeface="Times New Roman"/>
              </a:rPr>
              <a:t>sviluppo dell’evoluzione razziale. Per questo </a:t>
            </a:r>
            <a:r>
              <a:rPr sz="1200" dirty="0">
                <a:latin typeface="Times New Roman"/>
                <a:cs typeface="Times New Roman"/>
              </a:rPr>
              <a:t>l’evoluzione ha </a:t>
            </a:r>
            <a:r>
              <a:rPr sz="1200" spc="-5" dirty="0">
                <a:latin typeface="Times New Roman"/>
                <a:cs typeface="Times New Roman"/>
              </a:rPr>
              <a:t>operato sempre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dei </a:t>
            </a:r>
            <a:r>
              <a:rPr sz="1200" dirty="0">
                <a:latin typeface="Times New Roman"/>
                <a:cs typeface="Times New Roman"/>
              </a:rPr>
              <a:t>diritti </a:t>
            </a:r>
            <a:r>
              <a:rPr sz="1200" spc="-5" dirty="0">
                <a:latin typeface="Times New Roman"/>
                <a:cs typeface="Times New Roman"/>
              </a:rPr>
              <a:t>delle donne.  Ma </a:t>
            </a:r>
            <a:r>
              <a:rPr sz="1200" dirty="0">
                <a:latin typeface="Times New Roman"/>
                <a:cs typeface="Times New Roman"/>
              </a:rPr>
              <a:t>i diritti delle donne non </a:t>
            </a:r>
            <a:r>
              <a:rPr sz="1200" spc="-5" dirty="0">
                <a:latin typeface="Times New Roman"/>
                <a:cs typeface="Times New Roman"/>
              </a:rPr>
              <a:t>sono affatto </a:t>
            </a:r>
            <a:r>
              <a:rPr sz="1200" dirty="0">
                <a:latin typeface="Times New Roman"/>
                <a:cs typeface="Times New Roman"/>
              </a:rPr>
              <a:t>i diritti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donna non può </a:t>
            </a:r>
            <a:r>
              <a:rPr sz="1200" spc="-5" dirty="0">
                <a:latin typeface="Times New Roman"/>
                <a:cs typeface="Times New Roman"/>
              </a:rPr>
              <a:t>trarre vantaggi </a:t>
            </a:r>
            <a:r>
              <a:rPr sz="1200" dirty="0">
                <a:latin typeface="Times New Roman"/>
                <a:cs typeface="Times New Roman"/>
              </a:rPr>
              <a:t>dai diritti dell’uomo,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l’uomo  non può </a:t>
            </a:r>
            <a:r>
              <a:rPr sz="1200" spc="-5" dirty="0">
                <a:latin typeface="Times New Roman"/>
                <a:cs typeface="Times New Roman"/>
              </a:rPr>
              <a:t>prosperare sui </a:t>
            </a:r>
            <a:r>
              <a:rPr sz="1200" dirty="0">
                <a:latin typeface="Times New Roman"/>
                <a:cs typeface="Times New Roman"/>
              </a:rPr>
              <a:t>diritti </a:t>
            </a:r>
            <a:r>
              <a:rPr sz="1200" spc="-5" dirty="0">
                <a:latin typeface="Times New Roman"/>
                <a:cs typeface="Times New Roman"/>
              </a:rPr>
              <a:t>della donna.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(938.2) 84:5.12 </a:t>
            </a:r>
            <a:r>
              <a:rPr sz="1200" spc="-5" dirty="0">
                <a:latin typeface="Times New Roman"/>
                <a:cs typeface="Times New Roman"/>
              </a:rPr>
              <a:t>Ogni sesso </a:t>
            </a:r>
            <a:r>
              <a:rPr sz="1200" dirty="0">
                <a:latin typeface="Times New Roman"/>
                <a:cs typeface="Times New Roman"/>
              </a:rPr>
              <a:t>ha 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distinta </a:t>
            </a:r>
            <a:r>
              <a:rPr sz="1200" spc="-5" dirty="0">
                <a:latin typeface="Times New Roman"/>
                <a:cs typeface="Times New Roman"/>
              </a:rPr>
              <a:t>sfera d’esistenza,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propri </a:t>
            </a:r>
            <a:r>
              <a:rPr sz="1200" dirty="0">
                <a:latin typeface="Times New Roman"/>
                <a:cs typeface="Times New Roman"/>
              </a:rPr>
              <a:t>diritti </a:t>
            </a:r>
            <a:r>
              <a:rPr sz="1200" spc="-5" dirty="0">
                <a:latin typeface="Times New Roman"/>
                <a:cs typeface="Times New Roman"/>
              </a:rPr>
              <a:t>nell’ambito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sfera.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donna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aspira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diritti dell’uomo, allora presto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concorrenza spietata </a:t>
            </a:r>
            <a:r>
              <a:rPr sz="1200" dirty="0">
                <a:latin typeface="Times New Roman"/>
                <a:cs typeface="Times New Roman"/>
              </a:rPr>
              <a:t>e crudele </a:t>
            </a:r>
            <a:r>
              <a:rPr sz="1200" spc="-5" dirty="0">
                <a:latin typeface="Times New Roman"/>
                <a:cs typeface="Times New Roman"/>
              </a:rPr>
              <a:t>rimpiazzerà </a:t>
            </a:r>
            <a:r>
              <a:rPr sz="1200" dirty="0">
                <a:latin typeface="Times New Roman"/>
                <a:cs typeface="Times New Roman"/>
              </a:rPr>
              <a:t>certamente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2134" cy="36093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4201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cavalleresco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considerazione speciale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godono attualmente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donne,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esse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ottenuto </a:t>
            </a:r>
            <a:r>
              <a:rPr sz="1200" dirty="0">
                <a:latin typeface="Times New Roman"/>
                <a:cs typeface="Times New Roman"/>
              </a:rPr>
              <a:t>così  </a:t>
            </a:r>
            <a:r>
              <a:rPr sz="1200" spc="-5" dirty="0">
                <a:latin typeface="Times New Roman"/>
                <a:cs typeface="Times New Roman"/>
              </a:rPr>
              <a:t>recentemente dagli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(938.3) 84:5.13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non potrà mai </a:t>
            </a:r>
            <a:r>
              <a:rPr sz="1200" spc="-5" dirty="0">
                <a:latin typeface="Times New Roman"/>
                <a:cs typeface="Times New Roman"/>
              </a:rPr>
              <a:t>eliminare </a:t>
            </a:r>
            <a:r>
              <a:rPr sz="1200" dirty="0">
                <a:latin typeface="Times New Roman"/>
                <a:cs typeface="Times New Roman"/>
              </a:rPr>
              <a:t>l’abisso di </a:t>
            </a:r>
            <a:r>
              <a:rPr sz="1200" spc="-5" dirty="0">
                <a:latin typeface="Times New Roman"/>
                <a:cs typeface="Times New Roman"/>
              </a:rPr>
              <a:t>comportamento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sessi.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costumi cambiano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era, ma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l’istinto</a:t>
            </a:r>
            <a:endParaRPr sz="1200">
              <a:latin typeface="Times New Roman"/>
              <a:cs typeface="Times New Roman"/>
            </a:endParaRPr>
          </a:p>
          <a:p>
            <a:pPr marL="88900" marR="8191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mai. </a:t>
            </a:r>
            <a:r>
              <a:rPr sz="1200" spc="-5" dirty="0">
                <a:latin typeface="Times New Roman"/>
                <a:cs typeface="Times New Roman"/>
              </a:rPr>
              <a:t>L’affetto materno </a:t>
            </a:r>
            <a:r>
              <a:rPr sz="1200" dirty="0">
                <a:latin typeface="Times New Roman"/>
                <a:cs typeface="Times New Roman"/>
              </a:rPr>
              <a:t>innato non </a:t>
            </a:r>
            <a:r>
              <a:rPr sz="1200" spc="-5" dirty="0">
                <a:latin typeface="Times New Roman"/>
                <a:cs typeface="Times New Roman"/>
              </a:rPr>
              <a:t>permetterà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donna </a:t>
            </a:r>
            <a:r>
              <a:rPr sz="1200" spc="-5" dirty="0">
                <a:latin typeface="Times New Roman"/>
                <a:cs typeface="Times New Roman"/>
              </a:rPr>
              <a:t>emancipata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rivaleggiare seriamente </a:t>
            </a:r>
            <a:r>
              <a:rPr sz="1200" dirty="0">
                <a:latin typeface="Times New Roman"/>
                <a:cs typeface="Times New Roman"/>
              </a:rPr>
              <a:t>con l’uomo </a:t>
            </a:r>
            <a:r>
              <a:rPr sz="1200" spc="-5" dirty="0">
                <a:latin typeface="Times New Roman"/>
                <a:cs typeface="Times New Roman"/>
              </a:rPr>
              <a:t>nell’industria. Ogni  sesso resterà per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dominio,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determinato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differenziazione biologica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diversità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162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(938.4) 84:5.14 </a:t>
            </a:r>
            <a:r>
              <a:rPr sz="1200" spc="-5" dirty="0">
                <a:latin typeface="Times New Roman"/>
                <a:cs typeface="Times New Roman"/>
              </a:rPr>
              <a:t>Ciascun sesso avrà </a:t>
            </a:r>
            <a:r>
              <a:rPr sz="1200" dirty="0">
                <a:latin typeface="Times New Roman"/>
                <a:cs typeface="Times New Roman"/>
              </a:rPr>
              <a:t>sempre la propria sfera </a:t>
            </a:r>
            <a:r>
              <a:rPr sz="1200" spc="-5" dirty="0">
                <a:latin typeface="Times New Roman"/>
                <a:cs typeface="Times New Roman"/>
              </a:rPr>
              <a:t>speciale, anche </a:t>
            </a:r>
            <a:r>
              <a:rPr sz="1200" dirty="0">
                <a:latin typeface="Times New Roman"/>
                <a:cs typeface="Times New Roman"/>
              </a:rPr>
              <a:t>se le due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</a:t>
            </a:r>
            <a:r>
              <a:rPr sz="1200" spc="-5" dirty="0">
                <a:latin typeface="Times New Roman"/>
                <a:cs typeface="Times New Roman"/>
              </a:rPr>
              <a:t>si accavalleranno. </a:t>
            </a:r>
            <a:r>
              <a:rPr sz="1200" dirty="0">
                <a:latin typeface="Times New Roman"/>
                <a:cs typeface="Times New Roman"/>
              </a:rPr>
              <a:t>Solo  </a:t>
            </a:r>
            <a:r>
              <a:rPr sz="1200" spc="-5" dirty="0">
                <a:latin typeface="Times New Roman"/>
                <a:cs typeface="Times New Roman"/>
              </a:rPr>
              <a:t>socialmente gli </a:t>
            </a:r>
            <a:r>
              <a:rPr sz="1200" dirty="0">
                <a:latin typeface="Times New Roman"/>
                <a:cs typeface="Times New Roman"/>
              </a:rPr>
              <a:t>uomini e le donne </a:t>
            </a:r>
            <a:r>
              <a:rPr sz="1200" spc="-5" dirty="0">
                <a:latin typeface="Times New Roman"/>
                <a:cs typeface="Times New Roman"/>
              </a:rPr>
              <a:t>competeranno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condizioni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uguali.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L’associazione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dell’uomo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donna</a:t>
            </a:r>
            <a:endParaRPr sz="1600">
              <a:latin typeface="Times New Roman"/>
              <a:cs typeface="Times New Roman"/>
            </a:endParaRPr>
          </a:p>
          <a:p>
            <a:pPr marL="88900" marR="501650">
              <a:lnSpc>
                <a:spcPts val="137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(938.5) 84:6.1 </a:t>
            </a:r>
            <a:r>
              <a:rPr sz="1200" spc="-5" dirty="0">
                <a:latin typeface="Times New Roman"/>
                <a:cs typeface="Times New Roman"/>
              </a:rPr>
              <a:t>L’impulso </a:t>
            </a:r>
            <a:r>
              <a:rPr sz="1200" dirty="0">
                <a:latin typeface="Times New Roman"/>
                <a:cs typeface="Times New Roman"/>
              </a:rPr>
              <a:t>alla riproduzione </a:t>
            </a:r>
            <a:r>
              <a:rPr sz="1200" spc="-5" dirty="0">
                <a:latin typeface="Times New Roman"/>
                <a:cs typeface="Times New Roman"/>
              </a:rPr>
              <a:t>unisce infallibilmente 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loro perpetuazione, ma da solo non  </a:t>
            </a:r>
            <a:r>
              <a:rPr sz="1200" spc="-5" dirty="0">
                <a:latin typeface="Times New Roman"/>
                <a:cs typeface="Times New Roman"/>
              </a:rPr>
              <a:t>assicura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resteranno </a:t>
            </a:r>
            <a:r>
              <a:rPr sz="1200" dirty="0">
                <a:latin typeface="Times New Roman"/>
                <a:cs typeface="Times New Roman"/>
              </a:rPr>
              <a:t>uniti in mutua </a:t>
            </a:r>
            <a:r>
              <a:rPr sz="1200" spc="-5" dirty="0">
                <a:latin typeface="Times New Roman"/>
                <a:cs typeface="Times New Roman"/>
              </a:rPr>
              <a:t>cooperazione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fondazione </a:t>
            </a:r>
            <a:r>
              <a:rPr sz="1200" dirty="0">
                <a:latin typeface="Times New Roman"/>
                <a:cs typeface="Times New Roman"/>
              </a:rPr>
              <a:t>di una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(938.6) 84:6.2 </a:t>
            </a:r>
            <a:r>
              <a:rPr sz="1200" spc="-5" dirty="0">
                <a:latin typeface="Times New Roman"/>
                <a:cs typeface="Times New Roman"/>
              </a:rPr>
              <a:t>Ogni istituzione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coronata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successo ingloba </a:t>
            </a:r>
            <a:r>
              <a:rPr sz="1200" dirty="0">
                <a:latin typeface="Times New Roman"/>
                <a:cs typeface="Times New Roman"/>
              </a:rPr>
              <a:t>degli antagonismi </a:t>
            </a:r>
            <a:r>
              <a:rPr sz="1200" spc="-5" dirty="0">
                <a:latin typeface="Times New Roman"/>
                <a:cs typeface="Times New Roman"/>
              </a:rPr>
              <a:t>d’interesse personale che sono stati </a:t>
            </a:r>
            <a:r>
              <a:rPr sz="1200" dirty="0">
                <a:latin typeface="Times New Roman"/>
                <a:cs typeface="Times New Roman"/>
              </a:rPr>
              <a:t>composti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armonioso lavoro </a:t>
            </a:r>
            <a:r>
              <a:rPr sz="1200" dirty="0">
                <a:latin typeface="Times New Roman"/>
                <a:cs typeface="Times New Roman"/>
              </a:rPr>
              <a:t>pratico, e la </a:t>
            </a:r>
            <a:r>
              <a:rPr sz="1200" spc="-5" dirty="0">
                <a:latin typeface="Times New Roman"/>
                <a:cs typeface="Times New Roman"/>
              </a:rPr>
              <a:t>creazione della famiglia </a:t>
            </a:r>
            <a:r>
              <a:rPr sz="1200" dirty="0">
                <a:latin typeface="Times New Roman"/>
                <a:cs typeface="Times New Roman"/>
              </a:rPr>
              <a:t>non fa </a:t>
            </a:r>
            <a:r>
              <a:rPr sz="1200" spc="-5" dirty="0">
                <a:latin typeface="Times New Roman"/>
                <a:cs typeface="Times New Roman"/>
              </a:rPr>
              <a:t>eccezione.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matrimonio, </a:t>
            </a:r>
            <a:r>
              <a:rPr sz="1200" dirty="0">
                <a:latin typeface="Times New Roman"/>
                <a:cs typeface="Times New Roman"/>
              </a:rPr>
              <a:t>la base </a:t>
            </a:r>
            <a:r>
              <a:rPr sz="1200" spc="-5" dirty="0">
                <a:latin typeface="Times New Roman"/>
                <a:cs typeface="Times New Roman"/>
              </a:rPr>
              <a:t>dell’edificazione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famiglia,  </a:t>
            </a:r>
            <a:r>
              <a:rPr sz="1200" dirty="0">
                <a:latin typeface="Times New Roman"/>
                <a:cs typeface="Times New Roman"/>
              </a:rPr>
              <a:t>è la più </a:t>
            </a:r>
            <a:r>
              <a:rPr sz="1200" spc="-5" dirty="0">
                <a:latin typeface="Times New Roman"/>
                <a:cs typeface="Times New Roman"/>
              </a:rPr>
              <a:t>alta </a:t>
            </a:r>
            <a:r>
              <a:rPr sz="1200" dirty="0">
                <a:latin typeface="Times New Roman"/>
                <a:cs typeface="Times New Roman"/>
              </a:rPr>
              <a:t>manifestazione di quella </a:t>
            </a:r>
            <a:r>
              <a:rPr sz="1200" spc="-5" dirty="0">
                <a:latin typeface="Times New Roman"/>
                <a:cs typeface="Times New Roman"/>
              </a:rPr>
              <a:t>cooperazione antagonistica </a:t>
            </a:r>
            <a:r>
              <a:rPr sz="1200" dirty="0">
                <a:latin typeface="Times New Roman"/>
                <a:cs typeface="Times New Roman"/>
              </a:rPr>
              <a:t>che caratterizza </a:t>
            </a:r>
            <a:r>
              <a:rPr sz="1200" spc="-5" dirty="0">
                <a:latin typeface="Times New Roman"/>
                <a:cs typeface="Times New Roman"/>
              </a:rPr>
              <a:t>così spesso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contatti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la società.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conflitto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inevitabile. L’accoppiamento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innato;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naturale.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biologico;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sociologico.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passione </a:t>
            </a:r>
            <a:r>
              <a:rPr sz="1200" dirty="0">
                <a:latin typeface="Times New Roman"/>
                <a:cs typeface="Times New Roman"/>
              </a:rPr>
              <a:t>assicura  </a:t>
            </a:r>
            <a:r>
              <a:rPr sz="1200" spc="-5" dirty="0">
                <a:latin typeface="Times New Roman"/>
                <a:cs typeface="Times New Roman"/>
              </a:rPr>
              <a:t>che l’uomo </a:t>
            </a:r>
            <a:r>
              <a:rPr sz="1200" dirty="0">
                <a:latin typeface="Times New Roman"/>
                <a:cs typeface="Times New Roman"/>
              </a:rPr>
              <a:t>e la donna </a:t>
            </a:r>
            <a:r>
              <a:rPr sz="1200" spc="-5" dirty="0">
                <a:latin typeface="Times New Roman"/>
                <a:cs typeface="Times New Roman"/>
              </a:rPr>
              <a:t>si congiungeranno, ma </a:t>
            </a:r>
            <a:r>
              <a:rPr sz="1200" dirty="0">
                <a:latin typeface="Times New Roman"/>
                <a:cs typeface="Times New Roman"/>
              </a:rPr>
              <a:t>sono il più </a:t>
            </a:r>
            <a:r>
              <a:rPr sz="1200" spc="-5" dirty="0">
                <a:latin typeface="Times New Roman"/>
                <a:cs typeface="Times New Roman"/>
              </a:rPr>
              <a:t>tenue </a:t>
            </a:r>
            <a:r>
              <a:rPr sz="1200" dirty="0">
                <a:latin typeface="Times New Roman"/>
                <a:cs typeface="Times New Roman"/>
              </a:rPr>
              <a:t>istinto di </a:t>
            </a:r>
            <a:r>
              <a:rPr sz="1200" spc="-5" dirty="0">
                <a:latin typeface="Times New Roman"/>
                <a:cs typeface="Times New Roman"/>
              </a:rPr>
              <a:t>genitori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costumi </a:t>
            </a:r>
            <a:r>
              <a:rPr sz="1200" dirty="0">
                <a:latin typeface="Times New Roman"/>
                <a:cs typeface="Times New Roman"/>
              </a:rPr>
              <a:t>sociali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mantengono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832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82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(938.7) 84:6.3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maschio e la </a:t>
            </a:r>
            <a:r>
              <a:rPr sz="1200" spc="-5" dirty="0">
                <a:latin typeface="Times New Roman"/>
                <a:cs typeface="Times New Roman"/>
              </a:rPr>
              <a:t>femmina, considerati nella pratica, </a:t>
            </a:r>
            <a:r>
              <a:rPr sz="1200" dirty="0">
                <a:latin typeface="Times New Roman"/>
                <a:cs typeface="Times New Roman"/>
              </a:rPr>
              <a:t>sono due </a:t>
            </a:r>
            <a:r>
              <a:rPr sz="1200" spc="-5" dirty="0">
                <a:latin typeface="Times New Roman"/>
                <a:cs typeface="Times New Roman"/>
              </a:rPr>
              <a:t>varietà </a:t>
            </a:r>
            <a:r>
              <a:rPr sz="1200" dirty="0">
                <a:latin typeface="Times New Roman"/>
                <a:cs typeface="Times New Roman"/>
              </a:rPr>
              <a:t>distinte </a:t>
            </a:r>
            <a:r>
              <a:rPr sz="1200" spc="-5" dirty="0">
                <a:latin typeface="Times New Roman"/>
                <a:cs typeface="Times New Roman"/>
              </a:rPr>
              <a:t>della stessa specie </a:t>
            </a:r>
            <a:r>
              <a:rPr sz="1200" dirty="0">
                <a:latin typeface="Times New Roman"/>
                <a:cs typeface="Times New Roman"/>
              </a:rPr>
              <a:t>che vivono in </a:t>
            </a:r>
            <a:r>
              <a:rPr sz="1200" spc="-5" dirty="0">
                <a:latin typeface="Times New Roman"/>
                <a:cs typeface="Times New Roman"/>
              </a:rPr>
              <a:t>stretta ed  </a:t>
            </a:r>
            <a:r>
              <a:rPr sz="1200" dirty="0">
                <a:latin typeface="Times New Roman"/>
                <a:cs typeface="Times New Roman"/>
              </a:rPr>
              <a:t>intima </a:t>
            </a:r>
            <a:r>
              <a:rPr sz="1200" spc="-5" dirty="0">
                <a:latin typeface="Times New Roman"/>
                <a:cs typeface="Times New Roman"/>
              </a:rPr>
              <a:t>associazione. </a:t>
            </a:r>
            <a:r>
              <a:rPr sz="1200" dirty="0">
                <a:latin typeface="Times New Roman"/>
                <a:cs typeface="Times New Roman"/>
              </a:rPr>
              <a:t>I loro punti di vista e tutte le </a:t>
            </a:r>
            <a:r>
              <a:rPr sz="1200" spc="-5" dirty="0">
                <a:latin typeface="Times New Roman"/>
                <a:cs typeface="Times New Roman"/>
              </a:rPr>
              <a:t>loro reazioni vitali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essenzialmente differenti;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incapaci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comprendersi </a:t>
            </a:r>
            <a:r>
              <a:rPr sz="1200" dirty="0">
                <a:latin typeface="Times New Roman"/>
                <a:cs typeface="Times New Roman"/>
              </a:rPr>
              <a:t>pienamente e </a:t>
            </a:r>
            <a:r>
              <a:rPr sz="1200" spc="-5" dirty="0">
                <a:latin typeface="Times New Roman"/>
                <a:cs typeface="Times New Roman"/>
              </a:rPr>
              <a:t>realmente l’uno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l’altra.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completa tra i </a:t>
            </a:r>
            <a:r>
              <a:rPr sz="1200" spc="-5" dirty="0">
                <a:latin typeface="Times New Roman"/>
                <a:cs typeface="Times New Roman"/>
              </a:rPr>
              <a:t>sessi </a:t>
            </a:r>
            <a:r>
              <a:rPr sz="1200" dirty="0">
                <a:latin typeface="Times New Roman"/>
                <a:cs typeface="Times New Roman"/>
              </a:rPr>
              <a:t>non è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raggiungibile.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(938.8) 84:6.4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sembrano </a:t>
            </a:r>
            <a:r>
              <a:rPr sz="1200" dirty="0">
                <a:latin typeface="Times New Roman"/>
                <a:cs typeface="Times New Roman"/>
              </a:rPr>
              <a:t>avere più intuito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uomini, ma </a:t>
            </a:r>
            <a:r>
              <a:rPr sz="1200" spc="-5" dirty="0">
                <a:latin typeface="Times New Roman"/>
                <a:cs typeface="Times New Roman"/>
              </a:rPr>
              <a:t>sembrano anche essere </a:t>
            </a:r>
            <a:r>
              <a:rPr sz="1200" dirty="0">
                <a:latin typeface="Times New Roman"/>
                <a:cs typeface="Times New Roman"/>
              </a:rPr>
              <a:t>un po’ meno </a:t>
            </a:r>
            <a:r>
              <a:rPr sz="1200" spc="-5" dirty="0">
                <a:latin typeface="Times New Roman"/>
                <a:cs typeface="Times New Roman"/>
              </a:rPr>
              <a:t>logiche.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donna, </a:t>
            </a:r>
            <a:r>
              <a:rPr sz="1200" dirty="0">
                <a:latin typeface="Times New Roman"/>
                <a:cs typeface="Times New Roman"/>
              </a:rPr>
              <a:t>tuttavia, è  </a:t>
            </a:r>
            <a:r>
              <a:rPr sz="1200" spc="-5" dirty="0">
                <a:latin typeface="Times New Roman"/>
                <a:cs typeface="Times New Roman"/>
              </a:rPr>
              <a:t>sempre stata l’alfiere </a:t>
            </a:r>
            <a:r>
              <a:rPr sz="1200" dirty="0">
                <a:latin typeface="Times New Roman"/>
                <a:cs typeface="Times New Roman"/>
              </a:rPr>
              <a:t>morale e la </a:t>
            </a:r>
            <a:r>
              <a:rPr sz="1200" spc="-5" dirty="0">
                <a:latin typeface="Times New Roman"/>
                <a:cs typeface="Times New Roman"/>
              </a:rPr>
              <a:t>guida spirituale dell’umanità.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mano che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dondolare la </a:t>
            </a:r>
            <a:r>
              <a:rPr sz="1200" spc="-5" dirty="0">
                <a:latin typeface="Times New Roman"/>
                <a:cs typeface="Times New Roman"/>
              </a:rPr>
              <a:t>culla fraternizza ancora oggi </a:t>
            </a:r>
            <a:r>
              <a:rPr sz="1200" spc="10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destino.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71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(938.9) 84:6.5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differenze di </a:t>
            </a:r>
            <a:r>
              <a:rPr sz="1200" spc="-5" dirty="0">
                <a:latin typeface="Times New Roman"/>
                <a:cs typeface="Times New Roman"/>
              </a:rPr>
              <a:t>natura, </a:t>
            </a:r>
            <a:r>
              <a:rPr sz="1200" dirty="0">
                <a:latin typeface="Times New Roman"/>
                <a:cs typeface="Times New Roman"/>
              </a:rPr>
              <a:t>di reazione, di punti di vista e 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e le donne, </a:t>
            </a:r>
            <a:r>
              <a:rPr sz="1200" spc="-5" dirty="0">
                <a:latin typeface="Times New Roman"/>
                <a:cs typeface="Times New Roman"/>
              </a:rPr>
              <a:t>invece che causare  preoccupazioni, dovrebbero essere considerate altamente benefiche </a:t>
            </a:r>
            <a:r>
              <a:rPr sz="1200" dirty="0">
                <a:latin typeface="Times New Roman"/>
                <a:cs typeface="Times New Roman"/>
              </a:rPr>
              <a:t>per l’umanità,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individualmente </a:t>
            </a:r>
            <a:r>
              <a:rPr sz="1200" spc="-5" dirty="0">
                <a:latin typeface="Times New Roman"/>
                <a:cs typeface="Times New Roman"/>
              </a:rPr>
              <a:t>che collettivamente. </a:t>
            </a:r>
            <a:r>
              <a:rPr sz="1200" spc="5" dirty="0">
                <a:latin typeface="Times New Roman"/>
                <a:cs typeface="Times New Roman"/>
              </a:rPr>
              <a:t>Molti 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dell’universo sono creati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duplice fase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manifestazione della personalità.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mortali,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Materiali </a:t>
            </a:r>
            <a:r>
              <a:rPr sz="1200" dirty="0">
                <a:latin typeface="Times New Roman"/>
                <a:cs typeface="Times New Roman"/>
              </a:rPr>
              <a:t>ed  i </a:t>
            </a:r>
            <a:r>
              <a:rPr sz="1200" spc="-5" dirty="0">
                <a:latin typeface="Times New Roman"/>
                <a:cs typeface="Times New Roman"/>
              </a:rPr>
              <a:t>midsonitari, questa differenza </a:t>
            </a:r>
            <a:r>
              <a:rPr sz="1200" dirty="0">
                <a:latin typeface="Times New Roman"/>
                <a:cs typeface="Times New Roman"/>
              </a:rPr>
              <a:t>è descritta come </a:t>
            </a:r>
            <a:r>
              <a:rPr sz="1200" spc="-5" dirty="0">
                <a:latin typeface="Times New Roman"/>
                <a:cs typeface="Times New Roman"/>
              </a:rPr>
              <a:t>maschio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femmina;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serafini, </a:t>
            </a:r>
            <a:r>
              <a:rPr sz="1200" dirty="0">
                <a:latin typeface="Times New Roman"/>
                <a:cs typeface="Times New Roman"/>
              </a:rPr>
              <a:t>i cherubini ed i </a:t>
            </a:r>
            <a:r>
              <a:rPr sz="1200" spc="-5" dirty="0">
                <a:latin typeface="Times New Roman"/>
                <a:cs typeface="Times New Roman"/>
              </a:rPr>
              <a:t>Compagni Morontiali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stata  </a:t>
            </a:r>
            <a:r>
              <a:rPr sz="1200" dirty="0">
                <a:latin typeface="Times New Roman"/>
                <a:cs typeface="Times New Roman"/>
              </a:rPr>
              <a:t>denominata positivo o dinamico e negativo o </a:t>
            </a:r>
            <a:r>
              <a:rPr sz="1200" spc="-5" dirty="0">
                <a:latin typeface="Times New Roman"/>
                <a:cs typeface="Times New Roman"/>
              </a:rPr>
              <a:t>riservato. Queste associazioni duali moltiplicano grandemente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versatilità ed  oltrepassano </a:t>
            </a:r>
            <a:r>
              <a:rPr sz="1200" dirty="0">
                <a:latin typeface="Times New Roman"/>
                <a:cs typeface="Times New Roman"/>
              </a:rPr>
              <a:t>i limiti </a:t>
            </a:r>
            <a:r>
              <a:rPr sz="1200" spc="-5" dirty="0">
                <a:latin typeface="Times New Roman"/>
                <a:cs typeface="Times New Roman"/>
              </a:rPr>
              <a:t>innati, </a:t>
            </a:r>
            <a:r>
              <a:rPr sz="1200" dirty="0">
                <a:latin typeface="Times New Roman"/>
                <a:cs typeface="Times New Roman"/>
              </a:rPr>
              <a:t>così come </a:t>
            </a:r>
            <a:r>
              <a:rPr sz="1200" spc="-5" dirty="0">
                <a:latin typeface="Times New Roman"/>
                <a:cs typeface="Times New Roman"/>
              </a:rPr>
              <a:t>fanno certe </a:t>
            </a:r>
            <a:r>
              <a:rPr sz="1200" dirty="0">
                <a:latin typeface="Times New Roman"/>
                <a:cs typeface="Times New Roman"/>
              </a:rPr>
              <a:t>associazioni trine </a:t>
            </a:r>
            <a:r>
              <a:rPr sz="1200" spc="-5" dirty="0">
                <a:latin typeface="Times New Roman"/>
                <a:cs typeface="Times New Roman"/>
              </a:rPr>
              <a:t>nel sistema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Paradiso-Havona.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004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(939.1) 84:6.6 </a:t>
            </a:r>
            <a:r>
              <a:rPr sz="1200" spc="-5" dirty="0">
                <a:latin typeface="Times New Roman"/>
                <a:cs typeface="Times New Roman"/>
              </a:rPr>
              <a:t>Gli uomini </a:t>
            </a:r>
            <a:r>
              <a:rPr sz="1200" dirty="0">
                <a:latin typeface="Times New Roman"/>
                <a:cs typeface="Times New Roman"/>
              </a:rPr>
              <a:t>e le donne </a:t>
            </a:r>
            <a:r>
              <a:rPr sz="1200" spc="-5" dirty="0">
                <a:latin typeface="Times New Roman"/>
                <a:cs typeface="Times New Roman"/>
              </a:rPr>
              <a:t>hanno bisogno gli </a:t>
            </a:r>
            <a:r>
              <a:rPr sz="1200" dirty="0">
                <a:latin typeface="Times New Roman"/>
                <a:cs typeface="Times New Roman"/>
              </a:rPr>
              <a:t>uni delle </a:t>
            </a:r>
            <a:r>
              <a:rPr sz="1200" spc="-5" dirty="0">
                <a:latin typeface="Times New Roman"/>
                <a:cs typeface="Times New Roman"/>
              </a:rPr>
              <a:t>altre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carriera morontiale </a:t>
            </a:r>
            <a:r>
              <a:rPr sz="1200" dirty="0">
                <a:latin typeface="Times New Roman"/>
                <a:cs typeface="Times New Roman"/>
              </a:rPr>
              <a:t>e spirituale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in </a:t>
            </a:r>
            <a:r>
              <a:rPr sz="1200" spc="-5" dirty="0">
                <a:latin typeface="Times New Roman"/>
                <a:cs typeface="Times New Roman"/>
              </a:rPr>
              <a:t>quella  mortale.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differenze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punti di vista tra il </a:t>
            </a:r>
            <a:r>
              <a:rPr sz="1200" spc="-5" dirty="0">
                <a:latin typeface="Times New Roman"/>
                <a:cs typeface="Times New Roman"/>
              </a:rPr>
              <a:t>maschio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femmina </a:t>
            </a:r>
            <a:r>
              <a:rPr sz="1200" dirty="0">
                <a:latin typeface="Times New Roman"/>
                <a:cs typeface="Times New Roman"/>
              </a:rPr>
              <a:t>persistono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vita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l’ascensione</a:t>
            </a:r>
            <a:endParaRPr sz="1200">
              <a:latin typeface="Times New Roman"/>
              <a:cs typeface="Times New Roman"/>
            </a:endParaRPr>
          </a:p>
          <a:p>
            <a:pPr marL="76200" marR="723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locale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superuniverso.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un tempo uomini e donne </a:t>
            </a:r>
            <a:r>
              <a:rPr sz="1200" spc="-5" dirty="0">
                <a:latin typeface="Times New Roman"/>
                <a:cs typeface="Times New Roman"/>
              </a:rPr>
              <a:t>si aiuteranno ancora  gli </a:t>
            </a:r>
            <a:r>
              <a:rPr sz="1200" dirty="0">
                <a:latin typeface="Times New Roman"/>
                <a:cs typeface="Times New Roman"/>
              </a:rPr>
              <a:t>uni con </a:t>
            </a:r>
            <a:r>
              <a:rPr sz="1200" spc="-5" dirty="0">
                <a:latin typeface="Times New Roman"/>
                <a:cs typeface="Times New Roman"/>
              </a:rPr>
              <a:t>gli altri nell’ascensione al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Mai, nemmeno nel Corpo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Finalità, </a:t>
            </a:r>
            <a:r>
              <a:rPr sz="1200" dirty="0">
                <a:latin typeface="Times New Roman"/>
                <a:cs typeface="Times New Roman"/>
              </a:rPr>
              <a:t>la metamorfosi della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arriverà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  <a:p>
            <a:pPr marL="76200" marR="107314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cancellare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tendenze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chiamano maschile </a:t>
            </a:r>
            <a:r>
              <a:rPr sz="1200" dirty="0">
                <a:latin typeface="Times New Roman"/>
                <a:cs typeface="Times New Roman"/>
              </a:rPr>
              <a:t>e femminile.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varietà fondamentali  dell’umanità continueranno sempre ad </a:t>
            </a:r>
            <a:r>
              <a:rPr sz="1200" dirty="0">
                <a:latin typeface="Times New Roman"/>
                <a:cs typeface="Times New Roman"/>
              </a:rPr>
              <a:t>incuriosirsi, a </a:t>
            </a:r>
            <a:r>
              <a:rPr sz="1200" spc="-5" dirty="0">
                <a:latin typeface="Times New Roman"/>
                <a:cs typeface="Times New Roman"/>
              </a:rPr>
              <a:t>stimolarsi, ad incoraggiarsi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aiutarsi </a:t>
            </a:r>
            <a:r>
              <a:rPr sz="1200" spc="-5" dirty="0">
                <a:latin typeface="Times New Roman"/>
                <a:cs typeface="Times New Roman"/>
              </a:rPr>
              <a:t>vicendevolmente; esse </a:t>
            </a:r>
            <a:r>
              <a:rPr sz="1200" dirty="0">
                <a:latin typeface="Times New Roman"/>
                <a:cs typeface="Times New Roman"/>
              </a:rPr>
              <a:t>dipenderanno  </a:t>
            </a:r>
            <a:r>
              <a:rPr sz="1200" spc="-5" dirty="0">
                <a:latin typeface="Times New Roman"/>
                <a:cs typeface="Times New Roman"/>
              </a:rPr>
              <a:t>sempre dalla </a:t>
            </a:r>
            <a:r>
              <a:rPr sz="1200" dirty="0">
                <a:latin typeface="Times New Roman"/>
                <a:cs typeface="Times New Roman"/>
              </a:rPr>
              <a:t>mutua </a:t>
            </a:r>
            <a:r>
              <a:rPr sz="1200" spc="-5" dirty="0">
                <a:latin typeface="Times New Roman"/>
                <a:cs typeface="Times New Roman"/>
              </a:rPr>
              <a:t>cooperazione nella soluzione degli sconcertanti </a:t>
            </a:r>
            <a:r>
              <a:rPr sz="1200" dirty="0">
                <a:latin typeface="Times New Roman"/>
                <a:cs typeface="Times New Roman"/>
              </a:rPr>
              <a:t>problemi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superamento delle </a:t>
            </a:r>
            <a:r>
              <a:rPr sz="1200" dirty="0">
                <a:latin typeface="Times New Roman"/>
                <a:cs typeface="Times New Roman"/>
              </a:rPr>
              <a:t>molteplici  </a:t>
            </a:r>
            <a:r>
              <a:rPr sz="1200" spc="-5" dirty="0">
                <a:latin typeface="Times New Roman"/>
                <a:cs typeface="Times New Roman"/>
              </a:rPr>
              <a:t>difficoltà cosmiche.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7209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(675.6) 59:2.7 </a:t>
            </a:r>
            <a:r>
              <a:rPr sz="1200" i="1" dirty="0">
                <a:latin typeface="Times New Roman"/>
                <a:cs typeface="Times New Roman"/>
              </a:rPr>
              <a:t>310.000.000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masse </a:t>
            </a:r>
            <a:r>
              <a:rPr sz="1200" dirty="0">
                <a:latin typeface="Times New Roman"/>
                <a:cs typeface="Times New Roman"/>
              </a:rPr>
              <a:t>continentali del mondo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emerse </a:t>
            </a:r>
            <a:r>
              <a:rPr sz="1200" spc="-5" dirty="0">
                <a:latin typeface="Times New Roman"/>
                <a:cs typeface="Times New Roman"/>
              </a:rPr>
              <a:t>ad eccezione delle parti </a:t>
            </a:r>
            <a:r>
              <a:rPr sz="1200" dirty="0">
                <a:latin typeface="Times New Roman"/>
                <a:cs typeface="Times New Roman"/>
              </a:rPr>
              <a:t>meridionali  </a:t>
            </a:r>
            <a:r>
              <a:rPr sz="1200" spc="-5" dirty="0">
                <a:latin typeface="Times New Roman"/>
                <a:cs typeface="Times New Roman"/>
              </a:rPr>
              <a:t>dell’America del Nord.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Messico emerse creando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Mare delle </a:t>
            </a:r>
            <a:r>
              <a:rPr sz="1200" dirty="0">
                <a:latin typeface="Times New Roman"/>
                <a:cs typeface="Times New Roman"/>
              </a:rPr>
              <a:t>Antille,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da allora ha </a:t>
            </a:r>
            <a:r>
              <a:rPr sz="1200" spc="-5" dirty="0">
                <a:latin typeface="Times New Roman"/>
                <a:cs typeface="Times New Roman"/>
              </a:rPr>
              <a:t>sempre conservato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identità.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778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(675.7) 59:2.8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di questo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continua </a:t>
            </a:r>
            <a:r>
              <a:rPr sz="1200" spc="-5" dirty="0">
                <a:latin typeface="Times New Roman"/>
                <a:cs typeface="Times New Roman"/>
              </a:rPr>
              <a:t>ad evolversi.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è ancora una volta calmo e </a:t>
            </a:r>
            <a:r>
              <a:rPr sz="1200" spc="-5" dirty="0">
                <a:latin typeface="Times New Roman"/>
                <a:cs typeface="Times New Roman"/>
              </a:rPr>
              <a:t>relativamente tranquillo;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clima  resta </a:t>
            </a:r>
            <a:r>
              <a:rPr sz="1200" dirty="0">
                <a:latin typeface="Times New Roman"/>
                <a:cs typeface="Times New Roman"/>
              </a:rPr>
              <a:t>mite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uniforme; le piante </a:t>
            </a:r>
            <a:r>
              <a:rPr sz="1200" spc="-5" dirty="0">
                <a:latin typeface="Times New Roman"/>
                <a:cs typeface="Times New Roman"/>
              </a:rPr>
              <a:t>terrestri migrano sempre </a:t>
            </a:r>
            <a:r>
              <a:rPr sz="1200" dirty="0">
                <a:latin typeface="Times New Roman"/>
                <a:cs typeface="Times New Roman"/>
              </a:rPr>
              <a:t>più lontano </a:t>
            </a:r>
            <a:r>
              <a:rPr sz="1200" spc="-5" dirty="0">
                <a:latin typeface="Times New Roman"/>
                <a:cs typeface="Times New Roman"/>
              </a:rPr>
              <a:t>dai litorali. </a:t>
            </a:r>
            <a:r>
              <a:rPr sz="1200" dirty="0">
                <a:latin typeface="Times New Roman"/>
                <a:cs typeface="Times New Roman"/>
              </a:rPr>
              <a:t>I modelli di vita sono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sviluppati, </a:t>
            </a:r>
            <a:r>
              <a:rPr sz="1200" spc="5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trovino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fossili </a:t>
            </a:r>
            <a:r>
              <a:rPr sz="1200" spc="-5" dirty="0">
                <a:latin typeface="Times New Roman"/>
                <a:cs typeface="Times New Roman"/>
              </a:rPr>
              <a:t>vegetali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quest’epoca.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85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(675.8) 59:2.9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era dell’evoluzione </a:t>
            </a:r>
            <a:r>
              <a:rPr sz="1200" spc="-5" dirty="0">
                <a:latin typeface="Times New Roman"/>
                <a:cs typeface="Times New Roman"/>
              </a:rPr>
              <a:t>dei singoli organismi </a:t>
            </a:r>
            <a:r>
              <a:rPr sz="1200" dirty="0">
                <a:latin typeface="Times New Roman"/>
                <a:cs typeface="Times New Roman"/>
              </a:rPr>
              <a:t>animali,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cambiamenti fondamentali, quali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transizione dalla </a:t>
            </a:r>
            <a:r>
              <a:rPr sz="1200" dirty="0">
                <a:latin typeface="Times New Roman"/>
                <a:cs typeface="Times New Roman"/>
              </a:rPr>
              <a:t>pianta </a:t>
            </a:r>
            <a:r>
              <a:rPr sz="1200" spc="-5" dirty="0">
                <a:latin typeface="Times New Roman"/>
                <a:cs typeface="Times New Roman"/>
              </a:rPr>
              <a:t>all’animale, fossero avvenuti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precedenza.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fauna </a:t>
            </a:r>
            <a:r>
              <a:rPr sz="1200" dirty="0">
                <a:latin typeface="Times New Roman"/>
                <a:cs typeface="Times New Roman"/>
              </a:rPr>
              <a:t>marina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sviluppò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5" dirty="0">
                <a:latin typeface="Times New Roman"/>
                <a:cs typeface="Times New Roman"/>
              </a:rPr>
              <a:t>tipi </a:t>
            </a:r>
            <a:r>
              <a:rPr sz="1200" dirty="0">
                <a:latin typeface="Times New Roman"/>
                <a:cs typeface="Times New Roman"/>
              </a:rPr>
              <a:t>di vita 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vertebrati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rappresentati </a:t>
            </a:r>
            <a:r>
              <a:rPr sz="1200" dirty="0">
                <a:latin typeface="Times New Roman"/>
                <a:cs typeface="Times New Roman"/>
              </a:rPr>
              <a:t>nei fossili </a:t>
            </a:r>
            <a:r>
              <a:rPr sz="1200" spc="-5" dirty="0">
                <a:latin typeface="Times New Roman"/>
                <a:cs typeface="Times New Roman"/>
              </a:rPr>
              <a:t>delle rocce </a:t>
            </a:r>
            <a:r>
              <a:rPr sz="1200" dirty="0">
                <a:latin typeface="Times New Roman"/>
                <a:cs typeface="Times New Roman"/>
              </a:rPr>
              <a:t>depositate in </a:t>
            </a:r>
            <a:r>
              <a:rPr sz="1200" spc="-5" dirty="0">
                <a:latin typeface="Times New Roman"/>
                <a:cs typeface="Times New Roman"/>
              </a:rPr>
              <a:t>quest’epoca.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animali erano </a:t>
            </a:r>
            <a:r>
              <a:rPr sz="1200" dirty="0">
                <a:latin typeface="Times New Roman"/>
                <a:cs typeface="Times New Roman"/>
              </a:rPr>
              <a:t>organismi  </a:t>
            </a:r>
            <a:r>
              <a:rPr sz="1200" spc="-5" dirty="0">
                <a:latin typeface="Times New Roman"/>
                <a:cs typeface="Times New Roman"/>
              </a:rPr>
              <a:t>marini. Nessun </a:t>
            </a:r>
            <a:r>
              <a:rPr sz="1200" dirty="0">
                <a:latin typeface="Times New Roman"/>
                <a:cs typeface="Times New Roman"/>
              </a:rPr>
              <a:t>animale terrestre era </a:t>
            </a:r>
            <a:r>
              <a:rPr sz="1200" spc="-5" dirty="0">
                <a:latin typeface="Times New Roman"/>
                <a:cs typeface="Times New Roman"/>
              </a:rPr>
              <a:t>ancora apparso,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vermi che scavavano </a:t>
            </a:r>
            <a:r>
              <a:rPr sz="1200" dirty="0">
                <a:latin typeface="Times New Roman"/>
                <a:cs typeface="Times New Roman"/>
              </a:rPr>
              <a:t>il suolo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coste marine, </a:t>
            </a:r>
            <a:r>
              <a:rPr sz="1200" dirty="0">
                <a:latin typeface="Times New Roman"/>
                <a:cs typeface="Times New Roman"/>
              </a:rPr>
              <a:t>né le  piante </a:t>
            </a:r>
            <a:r>
              <a:rPr sz="1200" spc="-5" dirty="0">
                <a:latin typeface="Times New Roman"/>
                <a:cs typeface="Times New Roman"/>
              </a:rPr>
              <a:t>terrestri avevano ancora ricoperto </a:t>
            </a:r>
            <a:r>
              <a:rPr sz="1200" dirty="0">
                <a:latin typeface="Times New Roman"/>
                <a:cs typeface="Times New Roman"/>
              </a:rPr>
              <a:t>i continenti.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ancora troppa anidride </a:t>
            </a:r>
            <a:r>
              <a:rPr sz="1200" spc="-5" dirty="0">
                <a:latin typeface="Times New Roman"/>
                <a:cs typeface="Times New Roman"/>
              </a:rPr>
              <a:t>carbonica nell’atmosfera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permettere</a:t>
            </a:r>
            <a:endParaRPr sz="1200">
              <a:latin typeface="Times New Roman"/>
              <a:cs typeface="Times New Roman"/>
            </a:endParaRPr>
          </a:p>
          <a:p>
            <a:pPr marL="76200" marR="1143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l’esistenza dei respiratori d’aria. Fondamentalmente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animali, salvo alcuni dei </a:t>
            </a:r>
            <a:r>
              <a:rPr sz="1200" dirty="0">
                <a:latin typeface="Times New Roman"/>
                <a:cs typeface="Times New Roman"/>
              </a:rPr>
              <a:t>più primitivi, </a:t>
            </a:r>
            <a:r>
              <a:rPr sz="1200" spc="-5" dirty="0">
                <a:latin typeface="Times New Roman"/>
                <a:cs typeface="Times New Roman"/>
              </a:rPr>
              <a:t>dipendono per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esistenza  direttamente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indirettamente dalla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vegetale.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11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(676.1) 59:2.10 </a:t>
            </a:r>
            <a:r>
              <a:rPr sz="1200" dirty="0">
                <a:latin typeface="Times New Roman"/>
                <a:cs typeface="Times New Roman"/>
              </a:rPr>
              <a:t>I trilobiti </a:t>
            </a:r>
            <a:r>
              <a:rPr sz="1200" spc="-5" dirty="0">
                <a:latin typeface="Times New Roman"/>
                <a:cs typeface="Times New Roman"/>
              </a:rPr>
              <a:t>predominavano ancora. Questi piccoli animali esistevano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decine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esemplari </a:t>
            </a:r>
            <a:r>
              <a:rPr sz="1200" dirty="0">
                <a:latin typeface="Times New Roman"/>
                <a:cs typeface="Times New Roman"/>
              </a:rPr>
              <a:t>e furono i  </a:t>
            </a:r>
            <a:r>
              <a:rPr sz="1200" spc="-5" dirty="0">
                <a:latin typeface="Times New Roman"/>
                <a:cs typeface="Times New Roman"/>
              </a:rPr>
              <a:t>predecessori dei moderni crostacei. </a:t>
            </a:r>
            <a:r>
              <a:rPr sz="1200" dirty="0">
                <a:latin typeface="Times New Roman"/>
                <a:cs typeface="Times New Roman"/>
              </a:rPr>
              <a:t>Alcuni trilobiti </a:t>
            </a:r>
            <a:r>
              <a:rPr sz="1200" spc="-5" dirty="0">
                <a:latin typeface="Times New Roman"/>
                <a:cs typeface="Times New Roman"/>
              </a:rPr>
              <a:t>avevano dai </a:t>
            </a:r>
            <a:r>
              <a:rPr sz="1200" dirty="0">
                <a:latin typeface="Times New Roman"/>
                <a:cs typeface="Times New Roman"/>
              </a:rPr>
              <a:t>venticinque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quattromila </a:t>
            </a:r>
            <a:r>
              <a:rPr sz="1200" spc="-5" dirty="0">
                <a:latin typeface="Times New Roman"/>
                <a:cs typeface="Times New Roman"/>
              </a:rPr>
              <a:t>minuscoli occhietti; altri avevano occhi  rudimentali.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i trilobiti </a:t>
            </a:r>
            <a:r>
              <a:rPr sz="1200" spc="-5" dirty="0">
                <a:latin typeface="Times New Roman"/>
                <a:cs typeface="Times New Roman"/>
              </a:rPr>
              <a:t>condividevano </a:t>
            </a:r>
            <a:r>
              <a:rPr sz="1200" dirty="0">
                <a:latin typeface="Times New Roman"/>
                <a:cs typeface="Times New Roman"/>
              </a:rPr>
              <a:t>il dominio dei </a:t>
            </a:r>
            <a:r>
              <a:rPr sz="1200" spc="-5" dirty="0">
                <a:latin typeface="Times New Roman"/>
                <a:cs typeface="Times New Roman"/>
              </a:rPr>
              <a:t>mari </a:t>
            </a:r>
            <a:r>
              <a:rPr sz="1200" dirty="0">
                <a:latin typeface="Times New Roman"/>
                <a:cs typeface="Times New Roman"/>
              </a:rPr>
              <a:t>con numerose </a:t>
            </a:r>
            <a:r>
              <a:rPr sz="1200" spc="-5" dirty="0">
                <a:latin typeface="Times New Roman"/>
                <a:cs typeface="Times New Roman"/>
              </a:rPr>
              <a:t>altre forme </a:t>
            </a:r>
            <a:r>
              <a:rPr sz="1200" dirty="0">
                <a:latin typeface="Times New Roman"/>
                <a:cs typeface="Times New Roman"/>
              </a:rPr>
              <a:t>di vita invertebrata.  </a:t>
            </a:r>
            <a:r>
              <a:rPr sz="1200" spc="-5" dirty="0">
                <a:latin typeface="Times New Roman"/>
                <a:cs typeface="Times New Roman"/>
              </a:rPr>
              <a:t>Ma essi si estinsero totalmente all’inizio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periodo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895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949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(939.2) 84:6.7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potranno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comprendersi </a:t>
            </a:r>
            <a:r>
              <a:rPr sz="1200" dirty="0">
                <a:latin typeface="Times New Roman"/>
                <a:cs typeface="Times New Roman"/>
              </a:rPr>
              <a:t>pienamente l’un </a:t>
            </a:r>
            <a:r>
              <a:rPr sz="1200" spc="-5" dirty="0">
                <a:latin typeface="Times New Roman"/>
                <a:cs typeface="Times New Roman"/>
              </a:rPr>
              <a:t>l’altro, sono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 </a:t>
            </a:r>
            <a:r>
              <a:rPr sz="1200" dirty="0">
                <a:latin typeface="Times New Roman"/>
                <a:cs typeface="Times New Roman"/>
              </a:rPr>
              <a:t>complementari, e 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cooperazione sia spesso </a:t>
            </a:r>
            <a:r>
              <a:rPr sz="1200" dirty="0">
                <a:latin typeface="Times New Roman"/>
                <a:cs typeface="Times New Roman"/>
              </a:rPr>
              <a:t>più o meno </a:t>
            </a:r>
            <a:r>
              <a:rPr sz="1200" spc="-5" dirty="0">
                <a:latin typeface="Times New Roman"/>
                <a:cs typeface="Times New Roman"/>
              </a:rPr>
              <a:t>antagonistica, </a:t>
            </a:r>
            <a:r>
              <a:rPr sz="1200" dirty="0">
                <a:latin typeface="Times New Roman"/>
                <a:cs typeface="Times New Roman"/>
              </a:rPr>
              <a:t>è capace di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riprodurre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è  un’istituzione </a:t>
            </a:r>
            <a:r>
              <a:rPr sz="1200" spc="-5" dirty="0">
                <a:latin typeface="Times New Roman"/>
                <a:cs typeface="Times New Roman"/>
              </a:rPr>
              <a:t>destinata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comporre </a:t>
            </a:r>
            <a:r>
              <a:rPr sz="1200" dirty="0">
                <a:latin typeface="Times New Roman"/>
                <a:cs typeface="Times New Roman"/>
              </a:rPr>
              <a:t>le differenze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sesso, attuando nel </a:t>
            </a:r>
            <a:r>
              <a:rPr sz="1200" dirty="0">
                <a:latin typeface="Times New Roman"/>
                <a:cs typeface="Times New Roman"/>
              </a:rPr>
              <a:t>contempo la </a:t>
            </a:r>
            <a:r>
              <a:rPr sz="1200" spc="-5" dirty="0">
                <a:latin typeface="Times New Roman"/>
                <a:cs typeface="Times New Roman"/>
              </a:rPr>
              <a:t>continuità della civiltà ed assicurando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riproduzione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540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(939.3) 84:6.8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tutte le istituzioni </a:t>
            </a:r>
            <a:r>
              <a:rPr sz="1200" spc="-5" dirty="0">
                <a:latin typeface="Times New Roman"/>
                <a:cs typeface="Times New Roman"/>
              </a:rPr>
              <a:t>umane, perché </a:t>
            </a:r>
            <a:r>
              <a:rPr sz="1200" dirty="0">
                <a:latin typeface="Times New Roman"/>
                <a:cs typeface="Times New Roman"/>
              </a:rPr>
              <a:t>conduce </a:t>
            </a:r>
            <a:r>
              <a:rPr sz="1200" spc="-5" dirty="0">
                <a:latin typeface="Times New Roman"/>
                <a:cs typeface="Times New Roman"/>
              </a:rPr>
              <a:t>direttamente alla </a:t>
            </a:r>
            <a:r>
              <a:rPr sz="1200" dirty="0">
                <a:latin typeface="Times New Roman"/>
                <a:cs typeface="Times New Roman"/>
              </a:rPr>
              <a:t>fondazione e </a:t>
            </a:r>
            <a:r>
              <a:rPr sz="1200" spc="-5" dirty="0">
                <a:latin typeface="Times New Roman"/>
                <a:cs typeface="Times New Roman"/>
              </a:rPr>
              <a:t>al mantenimento  della famiglia, che </a:t>
            </a:r>
            <a:r>
              <a:rPr sz="1200" dirty="0">
                <a:latin typeface="Times New Roman"/>
                <a:cs typeface="Times New Roman"/>
              </a:rPr>
              <a:t>è la base </a:t>
            </a:r>
            <a:r>
              <a:rPr sz="1200" spc="-5" dirty="0">
                <a:latin typeface="Times New Roman"/>
                <a:cs typeface="Times New Roman"/>
              </a:rPr>
              <a:t>strutturale </a:t>
            </a:r>
            <a:r>
              <a:rPr sz="1200" dirty="0">
                <a:latin typeface="Times New Roman"/>
                <a:cs typeface="Times New Roman"/>
              </a:rPr>
              <a:t>della società.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essenzialmente legata al meccanismo dell’autopreservazione;  essa </a:t>
            </a:r>
            <a:r>
              <a:rPr sz="1200" dirty="0">
                <a:latin typeface="Times New Roman"/>
                <a:cs typeface="Times New Roman"/>
              </a:rPr>
              <a:t>è la sola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perpetuare </a:t>
            </a:r>
            <a:r>
              <a:rPr sz="1200" dirty="0">
                <a:latin typeface="Times New Roman"/>
                <a:cs typeface="Times New Roman"/>
              </a:rPr>
              <a:t>la razza sotto i costumi della </a:t>
            </a:r>
            <a:r>
              <a:rPr sz="1200" spc="-5" dirty="0">
                <a:latin typeface="Times New Roman"/>
                <a:cs typeface="Times New Roman"/>
              </a:rPr>
              <a:t>civiltà, mentre allo stesso tempo procura </a:t>
            </a:r>
            <a:r>
              <a:rPr sz="1200" dirty="0">
                <a:latin typeface="Times New Roman"/>
                <a:cs typeface="Times New Roman"/>
              </a:rPr>
              <a:t>molto efficacemente  </a:t>
            </a:r>
            <a:r>
              <a:rPr sz="1200" spc="-5" dirty="0">
                <a:latin typeface="Times New Roman"/>
                <a:cs typeface="Times New Roman"/>
              </a:rPr>
              <a:t>certe forme altamente soddisfacenti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autogratificazione.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è il più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compimento puramente umano </a:t>
            </a:r>
            <a:r>
              <a:rPr sz="1200" spc="-5" dirty="0">
                <a:latin typeface="Times New Roman"/>
                <a:cs typeface="Times New Roman"/>
              </a:rPr>
              <a:t>dell’uomo,  combinando l’evoluzione delle relazioni biologiche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maschio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femmina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sociali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marito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moglie.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ideali della vita di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famiglia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(939.4) 84:7.1 </a:t>
            </a:r>
            <a:r>
              <a:rPr sz="1200" spc="-5" dirty="0">
                <a:latin typeface="Times New Roman"/>
                <a:cs typeface="Times New Roman"/>
              </a:rPr>
              <a:t>L’unione sessuale </a:t>
            </a:r>
            <a:r>
              <a:rPr sz="1200" dirty="0">
                <a:latin typeface="Times New Roman"/>
                <a:cs typeface="Times New Roman"/>
              </a:rPr>
              <a:t>è istintiva,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ne sono il risultato </a:t>
            </a:r>
            <a:r>
              <a:rPr sz="1200" spc="-5" dirty="0">
                <a:latin typeface="Times New Roman"/>
                <a:cs typeface="Times New Roman"/>
              </a:rPr>
              <a:t>naturale,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così automaticamente all’esistenza. 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dirty="0">
                <a:latin typeface="Times New Roman"/>
                <a:cs typeface="Times New Roman"/>
              </a:rPr>
              <a:t>della razza 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nazione,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sua società. </a:t>
            </a:r>
            <a:r>
              <a:rPr sz="1200" dirty="0">
                <a:latin typeface="Times New Roman"/>
                <a:cs typeface="Times New Roman"/>
              </a:rPr>
              <a:t>Se le </a:t>
            </a:r>
            <a:r>
              <a:rPr sz="1200" spc="-5" dirty="0">
                <a:latin typeface="Times New Roman"/>
                <a:cs typeface="Times New Roman"/>
              </a:rPr>
              <a:t>famiglie sono </a:t>
            </a:r>
            <a:r>
              <a:rPr sz="1200" dirty="0">
                <a:latin typeface="Times New Roman"/>
                <a:cs typeface="Times New Roman"/>
              </a:rPr>
              <a:t>buone,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anch’essa </a:t>
            </a:r>
            <a:r>
              <a:rPr sz="1200" spc="5" dirty="0">
                <a:latin typeface="Times New Roman"/>
                <a:cs typeface="Times New Roman"/>
              </a:rPr>
              <a:t>buona.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stabilità </a:t>
            </a:r>
            <a:r>
              <a:rPr sz="1200" spc="-5" dirty="0">
                <a:latin typeface="Times New Roman"/>
                <a:cs typeface="Times New Roman"/>
              </a:rPr>
              <a:t>culturale dei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e cinese risiede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forza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gruppi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familiari.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(939.5) 84:7.2 </a:t>
            </a:r>
            <a:r>
              <a:rPr sz="1200" spc="-5" dirty="0">
                <a:latin typeface="Times New Roman"/>
                <a:cs typeface="Times New Roman"/>
              </a:rPr>
              <a:t>L’istinto </a:t>
            </a:r>
            <a:r>
              <a:rPr sz="1200" dirty="0">
                <a:latin typeface="Times New Roman"/>
                <a:cs typeface="Times New Roman"/>
              </a:rPr>
              <a:t>della donna di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e di curare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contribuito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compagna interessata </a:t>
            </a:r>
            <a:r>
              <a:rPr sz="1200" dirty="0">
                <a:latin typeface="Times New Roman"/>
                <a:cs typeface="Times New Roman"/>
              </a:rPr>
              <a:t>a promuovere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 marR="296545">
              <a:lnSpc>
                <a:spcPct val="95900"/>
              </a:lnSpc>
              <a:spcBef>
                <a:spcPts val="25"/>
              </a:spcBef>
            </a:pPr>
            <a:r>
              <a:rPr sz="1200" dirty="0">
                <a:latin typeface="Times New Roman"/>
                <a:cs typeface="Times New Roman"/>
              </a:rPr>
              <a:t>matrimonio e la vita di </a:t>
            </a:r>
            <a:r>
              <a:rPr sz="1200" spc="-5" dirty="0">
                <a:latin typeface="Times New Roman"/>
                <a:cs typeface="Times New Roman"/>
              </a:rPr>
              <a:t>famiglia primitiva. L’uomo fu forzato </a:t>
            </a:r>
            <a:r>
              <a:rPr sz="1200" dirty="0">
                <a:latin typeface="Times New Roman"/>
                <a:cs typeface="Times New Roman"/>
              </a:rPr>
              <a:t>alla formazione </a:t>
            </a:r>
            <a:r>
              <a:rPr sz="1200" spc="-5" dirty="0">
                <a:latin typeface="Times New Roman"/>
                <a:cs typeface="Times New Roman"/>
              </a:rPr>
              <a:t>della famiglia </a:t>
            </a:r>
            <a:r>
              <a:rPr sz="1200" dirty="0">
                <a:latin typeface="Times New Roman"/>
                <a:cs typeface="Times New Roman"/>
              </a:rPr>
              <a:t>solo dalla </a:t>
            </a:r>
            <a:r>
              <a:rPr sz="1200" spc="-5" dirty="0">
                <a:latin typeface="Times New Roman"/>
                <a:cs typeface="Times New Roman"/>
              </a:rPr>
              <a:t>pressione dei costumi  successivi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convenzioni </a:t>
            </a:r>
            <a:r>
              <a:rPr sz="1200" spc="-5" dirty="0">
                <a:latin typeface="Times New Roman"/>
                <a:cs typeface="Times New Roman"/>
              </a:rPr>
              <a:t>sociali. Egli fu </a:t>
            </a:r>
            <a:r>
              <a:rPr sz="1200" dirty="0">
                <a:latin typeface="Times New Roman"/>
                <a:cs typeface="Times New Roman"/>
              </a:rPr>
              <a:t>lento a </a:t>
            </a:r>
            <a:r>
              <a:rPr sz="1200" spc="-5" dirty="0">
                <a:latin typeface="Times New Roman"/>
                <a:cs typeface="Times New Roman"/>
              </a:rPr>
              <a:t>prendere interesse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l’istituzione del matrimonio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famiglia </a:t>
            </a:r>
            <a:r>
              <a:rPr sz="1200" dirty="0">
                <a:latin typeface="Times New Roman"/>
                <a:cs typeface="Times New Roman"/>
              </a:rPr>
              <a:t>perché  </a:t>
            </a:r>
            <a:r>
              <a:rPr sz="1200" spc="-5" dirty="0">
                <a:latin typeface="Times New Roman"/>
                <a:cs typeface="Times New Roman"/>
              </a:rPr>
              <a:t>l’atto sessuale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comporta per </a:t>
            </a:r>
            <a:r>
              <a:rPr sz="1200" dirty="0">
                <a:latin typeface="Times New Roman"/>
                <a:cs typeface="Times New Roman"/>
              </a:rPr>
              <a:t>lui alcuna </a:t>
            </a:r>
            <a:r>
              <a:rPr sz="1200" spc="-5" dirty="0">
                <a:latin typeface="Times New Roman"/>
                <a:cs typeface="Times New Roman"/>
              </a:rPr>
              <a:t>conseguenza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biologica.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17840" cy="3723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(939.6) 84:7.3 </a:t>
            </a:r>
            <a:r>
              <a:rPr sz="1200" spc="-5" dirty="0">
                <a:latin typeface="Times New Roman"/>
                <a:cs typeface="Times New Roman"/>
              </a:rPr>
              <a:t>L’associazione sessuale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naturale,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sociale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stato regolato </a:t>
            </a:r>
            <a:r>
              <a:rPr sz="1200" dirty="0">
                <a:latin typeface="Times New Roman"/>
                <a:cs typeface="Times New Roman"/>
              </a:rPr>
              <a:t>dai costumi. I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costumi</a:t>
            </a:r>
            <a:endParaRPr sz="1200">
              <a:latin typeface="Times New Roman"/>
              <a:cs typeface="Times New Roman"/>
            </a:endParaRPr>
          </a:p>
          <a:p>
            <a:pPr marL="88900" marR="10477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(religiosi, morali ed etici), così </a:t>
            </a:r>
            <a:r>
              <a:rPr sz="1200" dirty="0">
                <a:latin typeface="Times New Roman"/>
                <a:cs typeface="Times New Roman"/>
              </a:rPr>
              <a:t>come la </a:t>
            </a:r>
            <a:r>
              <a:rPr sz="1200" spc="-5" dirty="0">
                <a:latin typeface="Times New Roman"/>
                <a:cs typeface="Times New Roman"/>
              </a:rPr>
              <a:t>proprietà, l’orgoglio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qualità cavalleresche, stabilizzano le </a:t>
            </a:r>
            <a:r>
              <a:rPr sz="1200" dirty="0">
                <a:latin typeface="Times New Roman"/>
                <a:cs typeface="Times New Roman"/>
              </a:rPr>
              <a:t>istituzioni del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della famiglia. Ogni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costumi fluttuano,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una fluttuazione </a:t>
            </a:r>
            <a:r>
              <a:rPr sz="1200" spc="-5" dirty="0">
                <a:latin typeface="Times New Roman"/>
                <a:cs typeface="Times New Roman"/>
              </a:rPr>
              <a:t>nella stabilità </a:t>
            </a:r>
            <a:r>
              <a:rPr sz="1200" dirty="0">
                <a:latin typeface="Times New Roman"/>
                <a:cs typeface="Times New Roman"/>
              </a:rPr>
              <a:t>dell’istituzione </a:t>
            </a:r>
            <a:r>
              <a:rPr sz="1200" spc="-5" dirty="0">
                <a:latin typeface="Times New Roman"/>
                <a:cs typeface="Times New Roman"/>
              </a:rPr>
              <a:t>matrimonio-famiglia.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matrimonio </a:t>
            </a:r>
            <a:r>
              <a:rPr sz="1200" spc="-5" dirty="0">
                <a:latin typeface="Times New Roman"/>
                <a:cs typeface="Times New Roman"/>
              </a:rPr>
              <a:t>sta </a:t>
            </a:r>
            <a:r>
              <a:rPr sz="1200" dirty="0">
                <a:latin typeface="Times New Roman"/>
                <a:cs typeface="Times New Roman"/>
              </a:rPr>
              <a:t>ora uscendo </a:t>
            </a:r>
            <a:r>
              <a:rPr sz="1200" spc="-5" dirty="0">
                <a:latin typeface="Times New Roman"/>
                <a:cs typeface="Times New Roman"/>
              </a:rPr>
              <a:t>dallo stadio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proprietà per passare all’era dell’atto personale.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precedenza l’uomo proteggeva la  donna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suo bene principale, ed </a:t>
            </a:r>
            <a:r>
              <a:rPr sz="1200" dirty="0">
                <a:latin typeface="Times New Roman"/>
                <a:cs typeface="Times New Roman"/>
              </a:rPr>
              <a:t>essa obbediva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stessa </a:t>
            </a:r>
            <a:r>
              <a:rPr sz="1200" spc="-5" dirty="0">
                <a:latin typeface="Times New Roman"/>
                <a:cs typeface="Times New Roman"/>
              </a:rPr>
              <a:t>ragione. Indipendentemente 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meriti </a:t>
            </a:r>
            <a:r>
              <a:rPr sz="1200" dirty="0">
                <a:latin typeface="Times New Roman"/>
                <a:cs typeface="Times New Roman"/>
              </a:rPr>
              <a:t>questo sistema  </a:t>
            </a:r>
            <a:r>
              <a:rPr sz="1200" spc="-5" dirty="0">
                <a:latin typeface="Times New Roman"/>
                <a:cs typeface="Times New Roman"/>
              </a:rPr>
              <a:t>assicurava </a:t>
            </a:r>
            <a:r>
              <a:rPr sz="1200" dirty="0">
                <a:latin typeface="Times New Roman"/>
                <a:cs typeface="Times New Roman"/>
              </a:rPr>
              <a:t>stabilità. Attualmente la donna non è più </a:t>
            </a:r>
            <a:r>
              <a:rPr sz="1200" spc="-5" dirty="0">
                <a:latin typeface="Times New Roman"/>
                <a:cs typeface="Times New Roman"/>
              </a:rPr>
              <a:t>considerata 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proprietà, </a:t>
            </a:r>
            <a:r>
              <a:rPr sz="1200" dirty="0">
                <a:latin typeface="Times New Roman"/>
                <a:cs typeface="Times New Roman"/>
              </a:rPr>
              <a:t>e nuovi </a:t>
            </a:r>
            <a:r>
              <a:rPr sz="1200" spc="-5" dirty="0">
                <a:latin typeface="Times New Roman"/>
                <a:cs typeface="Times New Roman"/>
              </a:rPr>
              <a:t>costumi stanno </a:t>
            </a:r>
            <a:r>
              <a:rPr sz="1200" dirty="0">
                <a:latin typeface="Times New Roman"/>
                <a:cs typeface="Times New Roman"/>
              </a:rPr>
              <a:t>emergendo per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stabilità all’istituzione matrimonio-famiglia,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7962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(939.7) 84:7.4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nuovo ruolo 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l’insegnamento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essenziale, l’idea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procreare cittadini cosmici,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ampliata del privilegio </a:t>
            </a:r>
            <a:r>
              <a:rPr sz="1200" dirty="0">
                <a:latin typeface="Times New Roman"/>
                <a:cs typeface="Times New Roman"/>
              </a:rPr>
              <a:t>della procreazione — </a:t>
            </a:r>
            <a:r>
              <a:rPr sz="1200" spc="-5" dirty="0">
                <a:latin typeface="Times New Roman"/>
                <a:cs typeface="Times New Roman"/>
              </a:rPr>
              <a:t>dare figli al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69913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(940.1) 84:7.5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nuovo ruolo della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procreazione sta divenendo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volontaria,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soggetta al  controllo dell’uomo. Nei </a:t>
            </a:r>
            <a:r>
              <a:rPr sz="1200" dirty="0">
                <a:latin typeface="Times New Roman"/>
                <a:cs typeface="Times New Roman"/>
              </a:rPr>
              <a:t>tempi antichi la </a:t>
            </a:r>
            <a:r>
              <a:rPr sz="1200" spc="-5" dirty="0">
                <a:latin typeface="Times New Roman"/>
                <a:cs typeface="Times New Roman"/>
              </a:rPr>
              <a:t>mancanza d’informazione assicurava 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 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642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(940.2) 84:7.6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nuova funzione </a:t>
            </a:r>
            <a:r>
              <a:rPr sz="1200" spc="-5" dirty="0">
                <a:latin typeface="Times New Roman"/>
                <a:cs typeface="Times New Roman"/>
              </a:rPr>
              <a:t>delle attrazioni del piacere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ciò introduce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fattore nella </a:t>
            </a:r>
            <a:r>
              <a:rPr sz="1200" dirty="0">
                <a:latin typeface="Times New Roman"/>
                <a:cs typeface="Times New Roman"/>
              </a:rPr>
              <a:t>sopravvivenza  </a:t>
            </a:r>
            <a:r>
              <a:rPr sz="1200" spc="-5" dirty="0">
                <a:latin typeface="Times New Roman"/>
                <a:cs typeface="Times New Roman"/>
              </a:rPr>
              <a:t>della razza;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antico abbandonava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indesiderati alla </a:t>
            </a:r>
            <a:r>
              <a:rPr sz="1200" dirty="0">
                <a:latin typeface="Times New Roman"/>
                <a:cs typeface="Times New Roman"/>
              </a:rPr>
              <a:t>morte, i moderni </a:t>
            </a:r>
            <a:r>
              <a:rPr sz="1200" spc="-5" dirty="0">
                <a:latin typeface="Times New Roman"/>
                <a:cs typeface="Times New Roman"/>
              </a:rPr>
              <a:t>rifiutano </a:t>
            </a:r>
            <a:r>
              <a:rPr sz="1200" dirty="0">
                <a:latin typeface="Times New Roman"/>
                <a:cs typeface="Times New Roman"/>
              </a:rPr>
              <a:t>di metterli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41338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(940.3) 84:7.7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L’aumento dell’istinto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genitori. Ogni generazione tende </a:t>
            </a:r>
            <a:r>
              <a:rPr sz="1200" spc="5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ad eliminare </a:t>
            </a:r>
            <a:r>
              <a:rPr sz="1200" dirty="0">
                <a:latin typeface="Times New Roman"/>
                <a:cs typeface="Times New Roman"/>
              </a:rPr>
              <a:t>dalla corrente </a:t>
            </a:r>
            <a:r>
              <a:rPr sz="1200" spc="-5" dirty="0">
                <a:latin typeface="Times New Roman"/>
                <a:cs typeface="Times New Roman"/>
              </a:rPr>
              <a:t>riproduttiva  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quegli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quali l’istinto di </a:t>
            </a:r>
            <a:r>
              <a:rPr sz="1200" spc="-5" dirty="0">
                <a:latin typeface="Times New Roman"/>
                <a:cs typeface="Times New Roman"/>
              </a:rPr>
              <a:t>genitore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sufficientemente forte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assicurare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procreazione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i possibili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generazione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5305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93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(940.4) 84:7.8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come </a:t>
            </a:r>
            <a:r>
              <a:rPr sz="1200" dirty="0">
                <a:latin typeface="Times New Roman"/>
                <a:cs typeface="Times New Roman"/>
              </a:rPr>
              <a:t>istituzione, </a:t>
            </a:r>
            <a:r>
              <a:rPr sz="1200" spc="-5" dirty="0">
                <a:latin typeface="Times New Roman"/>
                <a:cs typeface="Times New Roman"/>
              </a:rPr>
              <a:t>come associazione tra </a:t>
            </a:r>
            <a:r>
              <a:rPr sz="1200" dirty="0">
                <a:latin typeface="Times New Roman"/>
                <a:cs typeface="Times New Roman"/>
              </a:rPr>
              <a:t>un solo uomo ed una sola </a:t>
            </a:r>
            <a:r>
              <a:rPr sz="1200" spc="-5" dirty="0">
                <a:latin typeface="Times New Roman"/>
                <a:cs typeface="Times New Roman"/>
              </a:rPr>
              <a:t>donna, </a:t>
            </a:r>
            <a:r>
              <a:rPr sz="1200" dirty="0">
                <a:latin typeface="Times New Roman"/>
                <a:cs typeface="Times New Roman"/>
              </a:rPr>
              <a:t>data più </a:t>
            </a:r>
            <a:r>
              <a:rPr sz="1200" spc="-5" dirty="0">
                <a:latin typeface="Times New Roman"/>
                <a:cs typeface="Times New Roman"/>
              </a:rPr>
              <a:t>specificamente </a:t>
            </a:r>
            <a:r>
              <a:rPr sz="1200" dirty="0">
                <a:latin typeface="Times New Roman"/>
                <a:cs typeface="Times New Roman"/>
              </a:rPr>
              <a:t>dai  tempi di </a:t>
            </a:r>
            <a:r>
              <a:rPr sz="1200" spc="-5" dirty="0">
                <a:latin typeface="Times New Roman"/>
                <a:cs typeface="Times New Roman"/>
              </a:rPr>
              <a:t>Dalamatia, circa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milione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abitudini </a:t>
            </a:r>
            <a:r>
              <a:rPr sz="1200" dirty="0">
                <a:latin typeface="Times New Roman"/>
                <a:cs typeface="Times New Roman"/>
              </a:rPr>
              <a:t>monogamiche di Andon e dei suoi </a:t>
            </a:r>
            <a:r>
              <a:rPr sz="1200" spc="-5" dirty="0">
                <a:latin typeface="Times New Roman"/>
                <a:cs typeface="Times New Roman"/>
              </a:rPr>
              <a:t>discendenti diretti erano </a:t>
            </a:r>
            <a:r>
              <a:rPr sz="1200" dirty="0">
                <a:latin typeface="Times New Roman"/>
                <a:cs typeface="Times New Roman"/>
              </a:rPr>
              <a:t>state  </a:t>
            </a:r>
            <a:r>
              <a:rPr sz="1200" spc="-5" dirty="0">
                <a:latin typeface="Times New Roman"/>
                <a:cs typeface="Times New Roman"/>
              </a:rPr>
              <a:t>abbandonate </a:t>
            </a:r>
            <a:r>
              <a:rPr sz="1200" dirty="0">
                <a:latin typeface="Times New Roman"/>
                <a:cs typeface="Times New Roman"/>
              </a:rPr>
              <a:t>molto tempo </a:t>
            </a:r>
            <a:r>
              <a:rPr sz="1200" spc="-5" dirty="0">
                <a:latin typeface="Times New Roman"/>
                <a:cs typeface="Times New Roman"/>
              </a:rPr>
              <a:t>prima.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di famiglia,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esserne orgogliosi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dell’epoca dei Noditi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 successivi Adamiti. 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esercitarono </a:t>
            </a:r>
            <a:r>
              <a:rPr sz="1200" dirty="0">
                <a:latin typeface="Times New Roman"/>
                <a:cs typeface="Times New Roman"/>
              </a:rPr>
              <a:t>un’influenza permanente su tutta </a:t>
            </a:r>
            <a:r>
              <a:rPr sz="1200" spc="-5" dirty="0">
                <a:latin typeface="Times New Roman"/>
                <a:cs typeface="Times New Roman"/>
              </a:rPr>
              <a:t>l’umanità; per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-5" dirty="0">
                <a:latin typeface="Times New Roman"/>
                <a:cs typeface="Times New Roman"/>
              </a:rPr>
              <a:t>nella storia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76200" marR="21653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mondo uomini e donne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visti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fianco a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Giardino. L’ideale edenico,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famiglia intera </a:t>
            </a:r>
            <a:r>
              <a:rPr sz="1200" dirty="0">
                <a:latin typeface="Times New Roman"/>
                <a:cs typeface="Times New Roman"/>
              </a:rPr>
              <a:t>di giardinieri, </a:t>
            </a:r>
            <a:r>
              <a:rPr sz="1200" spc="-5" dirty="0">
                <a:latin typeface="Times New Roman"/>
                <a:cs typeface="Times New Roman"/>
              </a:rPr>
              <a:t>era  un’idea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843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(940.5) 84:7.9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inglobava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 ad essa </a:t>
            </a:r>
            <a:r>
              <a:rPr sz="1200" dirty="0">
                <a:latin typeface="Times New Roman"/>
                <a:cs typeface="Times New Roman"/>
              </a:rPr>
              <a:t>relazionato, inclusi </a:t>
            </a:r>
            <a:r>
              <a:rPr sz="1200" spc="-5" dirty="0">
                <a:latin typeface="Times New Roman"/>
                <a:cs typeface="Times New Roman"/>
              </a:rPr>
              <a:t>gli schiavi,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vivevano </a:t>
            </a:r>
            <a:r>
              <a:rPr sz="1200" dirty="0">
                <a:latin typeface="Times New Roman"/>
                <a:cs typeface="Times New Roman"/>
              </a:rPr>
              <a:t>tutti in </a:t>
            </a:r>
            <a:r>
              <a:rPr sz="1200" spc="-5" dirty="0">
                <a:latin typeface="Times New Roman"/>
                <a:cs typeface="Times New Roman"/>
              </a:rPr>
              <a:t>un’unica  abitazione. Non sempre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identificato </a:t>
            </a:r>
            <a:r>
              <a:rPr sz="1200" dirty="0">
                <a:latin typeface="Times New Roman"/>
                <a:cs typeface="Times New Roman"/>
              </a:rPr>
              <a:t>con la vita di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ma è stato per necessità </a:t>
            </a:r>
            <a:r>
              <a:rPr sz="1200" spc="-5" dirty="0">
                <a:latin typeface="Times New Roman"/>
                <a:cs typeface="Times New Roman"/>
              </a:rPr>
              <a:t>strettamente </a:t>
            </a:r>
            <a:r>
              <a:rPr sz="1200" dirty="0">
                <a:latin typeface="Times New Roman"/>
                <a:cs typeface="Times New Roman"/>
              </a:rPr>
              <a:t>associato ad  </a:t>
            </a:r>
            <a:r>
              <a:rPr sz="1200" spc="-5" dirty="0">
                <a:latin typeface="Times New Roman"/>
                <a:cs typeface="Times New Roman"/>
              </a:rPr>
              <a:t>essa.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donna ha sempre </a:t>
            </a:r>
            <a:r>
              <a:rPr sz="1200" spc="-5" dirty="0">
                <a:latin typeface="Times New Roman"/>
                <a:cs typeface="Times New Roman"/>
              </a:rPr>
              <a:t>desiderato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individuale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ottenerla.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(940.6) 84:7.10 </a:t>
            </a:r>
            <a:r>
              <a:rPr sz="1200" spc="-5" dirty="0">
                <a:latin typeface="Times New Roman"/>
                <a:cs typeface="Times New Roman"/>
              </a:rPr>
              <a:t>L’amore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quasi universale </a:t>
            </a:r>
            <a:r>
              <a:rPr sz="1200" dirty="0">
                <a:latin typeface="Times New Roman"/>
                <a:cs typeface="Times New Roman"/>
              </a:rPr>
              <a:t>ed ha un </a:t>
            </a:r>
            <a:r>
              <a:rPr sz="1200" spc="-5" dirty="0">
                <a:latin typeface="Times New Roman"/>
                <a:cs typeface="Times New Roman"/>
              </a:rPr>
              <a:t>preciso </a:t>
            </a:r>
            <a:r>
              <a:rPr sz="1200" dirty="0">
                <a:latin typeface="Times New Roman"/>
                <a:cs typeface="Times New Roman"/>
              </a:rPr>
              <a:t>valore di </a:t>
            </a:r>
            <a:r>
              <a:rPr sz="1200" spc="-5" dirty="0">
                <a:latin typeface="Times New Roman"/>
                <a:cs typeface="Times New Roman"/>
              </a:rPr>
              <a:t>sopravvivenza. 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sacrificavano sempre gli  interessi della </a:t>
            </a:r>
            <a:r>
              <a:rPr sz="1200" dirty="0">
                <a:latin typeface="Times New Roman"/>
                <a:cs typeface="Times New Roman"/>
              </a:rPr>
              <a:t>madre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benessere </a:t>
            </a:r>
            <a:r>
              <a:rPr sz="1200" spc="-5" dirty="0">
                <a:latin typeface="Times New Roman"/>
                <a:cs typeface="Times New Roman"/>
              </a:rPr>
              <a:t>del figlio; </a:t>
            </a:r>
            <a:r>
              <a:rPr sz="1200" dirty="0">
                <a:latin typeface="Times New Roman"/>
                <a:cs typeface="Times New Roman"/>
              </a:rPr>
              <a:t>una madre </a:t>
            </a:r>
            <a:r>
              <a:rPr sz="1200" spc="-5" dirty="0">
                <a:latin typeface="Times New Roman"/>
                <a:cs typeface="Times New Roman"/>
              </a:rPr>
              <a:t>eschimese lecca ancora oggi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bambino invece </a:t>
            </a:r>
            <a:r>
              <a:rPr sz="1200" dirty="0">
                <a:latin typeface="Times New Roman"/>
                <a:cs typeface="Times New Roman"/>
              </a:rPr>
              <a:t>di lavarlo.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madri  primitive nutrivano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curavano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figli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quando erano </a:t>
            </a:r>
            <a:r>
              <a:rPr sz="1200" dirty="0">
                <a:latin typeface="Times New Roman"/>
                <a:cs typeface="Times New Roman"/>
              </a:rPr>
              <a:t>molto piccoli; alla </a:t>
            </a:r>
            <a:r>
              <a:rPr sz="1200" spc="-5" dirty="0">
                <a:latin typeface="Times New Roman"/>
                <a:cs typeface="Times New Roman"/>
              </a:rPr>
              <a:t>stregua degli </a:t>
            </a:r>
            <a:r>
              <a:rPr sz="1200" dirty="0">
                <a:latin typeface="Times New Roman"/>
                <a:cs typeface="Times New Roman"/>
              </a:rPr>
              <a:t>animali,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li allontanavano appena  </a:t>
            </a:r>
            <a:r>
              <a:rPr sz="1200" spc="-5" dirty="0">
                <a:latin typeface="Times New Roman"/>
                <a:cs typeface="Times New Roman"/>
              </a:rPr>
              <a:t>erano cresciuti.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associazioni umane durature e </a:t>
            </a:r>
            <a:r>
              <a:rPr sz="1200" spc="-5" dirty="0">
                <a:latin typeface="Times New Roman"/>
                <a:cs typeface="Times New Roman"/>
              </a:rPr>
              <a:t>continue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mai state fondate sul </a:t>
            </a:r>
            <a:r>
              <a:rPr sz="1200" dirty="0">
                <a:latin typeface="Times New Roman"/>
                <a:cs typeface="Times New Roman"/>
              </a:rPr>
              <a:t>solo affetto </a:t>
            </a:r>
            <a:r>
              <a:rPr sz="1200" spc="-5" dirty="0">
                <a:latin typeface="Times New Roman"/>
                <a:cs typeface="Times New Roman"/>
              </a:rPr>
              <a:t>biologico. Gli animali amano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piccoli; </a:t>
            </a:r>
            <a:r>
              <a:rPr sz="1200" dirty="0">
                <a:latin typeface="Times New Roman"/>
                <a:cs typeface="Times New Roman"/>
              </a:rPr>
              <a:t>l’uomo — l’uomo </a:t>
            </a:r>
            <a:r>
              <a:rPr sz="1200" spc="-5" dirty="0">
                <a:latin typeface="Times New Roman"/>
                <a:cs typeface="Times New Roman"/>
              </a:rPr>
              <a:t>civilizzato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figli. Più elevata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civiltà,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gioia dei genitori </a:t>
            </a:r>
            <a:r>
              <a:rPr sz="1200" dirty="0">
                <a:latin typeface="Times New Roman"/>
                <a:cs typeface="Times New Roman"/>
              </a:rPr>
              <a:t>per  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riuscita dei figli; </a:t>
            </a:r>
            <a:r>
              <a:rPr sz="1200" dirty="0">
                <a:latin typeface="Times New Roman"/>
                <a:cs typeface="Times New Roman"/>
              </a:rPr>
              <a:t>in tal modo </a:t>
            </a:r>
            <a:r>
              <a:rPr sz="1200" spc="-5" dirty="0">
                <a:latin typeface="Times New Roman"/>
                <a:cs typeface="Times New Roman"/>
              </a:rPr>
              <a:t>nasce </a:t>
            </a:r>
            <a:r>
              <a:rPr sz="1200" dirty="0">
                <a:latin typeface="Times New Roman"/>
                <a:cs typeface="Times New Roman"/>
              </a:rPr>
              <a:t>la nuova e più elevata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dell’orgoglio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nome.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(940.7) 84:7.11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grandi famiglie </a:t>
            </a:r>
            <a:r>
              <a:rPr sz="1200" dirty="0">
                <a:latin typeface="Times New Roman"/>
                <a:cs typeface="Times New Roman"/>
              </a:rPr>
              <a:t>tra i popoli antichi non </a:t>
            </a:r>
            <a:r>
              <a:rPr sz="1200" spc="-5" dirty="0">
                <a:latin typeface="Times New Roman"/>
                <a:cs typeface="Times New Roman"/>
              </a:rPr>
              <a:t>risultavano necessariamente dall’affetto. Molti figli erano desiderati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perché: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(940.8) 84:7.12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preziosi come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lavoratori.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(940.9) 84:7.13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Erano un’assicurazione per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vecchiaia.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0705" cy="3906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(940.10) 84:7.14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figlie si potevano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vendere.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(940.11) 84:7.15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L’orgoglio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 esigeva l’estensione del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nome.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(940.12) 84:7.16 </a:t>
            </a:r>
            <a:r>
              <a:rPr sz="1200" dirty="0">
                <a:latin typeface="Times New Roman"/>
                <a:cs typeface="Times New Roman"/>
              </a:rPr>
              <a:t>5. I </a:t>
            </a:r>
            <a:r>
              <a:rPr sz="1200" spc="-5" dirty="0">
                <a:latin typeface="Times New Roman"/>
                <a:cs typeface="Times New Roman"/>
              </a:rPr>
              <a:t>figli portavano protezione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difesa.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(940.13) 84:7.17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paura dei </a:t>
            </a:r>
            <a:r>
              <a:rPr sz="1200" spc="-5" dirty="0">
                <a:latin typeface="Times New Roman"/>
                <a:cs typeface="Times New Roman"/>
              </a:rPr>
              <a:t>fantasmi generava </a:t>
            </a:r>
            <a:r>
              <a:rPr sz="1200" dirty="0">
                <a:latin typeface="Times New Roman"/>
                <a:cs typeface="Times New Roman"/>
              </a:rPr>
              <a:t>timore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solitudine.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(940.14) 84:7.18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Certe religioni richiedevano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progenitura.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3295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(940.15) 84:7.19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praticanti </a:t>
            </a:r>
            <a:r>
              <a:rPr sz="1200" dirty="0">
                <a:latin typeface="Times New Roman"/>
                <a:cs typeface="Times New Roman"/>
              </a:rPr>
              <a:t>del culto </a:t>
            </a:r>
            <a:r>
              <a:rPr sz="1200" spc="-5" dirty="0">
                <a:latin typeface="Times New Roman"/>
                <a:cs typeface="Times New Roman"/>
              </a:rPr>
              <a:t>degli antenati consideravano </a:t>
            </a:r>
            <a:r>
              <a:rPr sz="1200" dirty="0">
                <a:latin typeface="Times New Roman"/>
                <a:cs typeface="Times New Roman"/>
              </a:rPr>
              <a:t>il non avere </a:t>
            </a:r>
            <a:r>
              <a:rPr sz="1200" spc="-5" dirty="0">
                <a:latin typeface="Times New Roman"/>
                <a:cs typeface="Times New Roman"/>
              </a:rPr>
              <a:t>figli 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calamità </a:t>
            </a:r>
            <a:r>
              <a:rPr sz="1200" dirty="0">
                <a:latin typeface="Times New Roman"/>
                <a:cs typeface="Times New Roman"/>
              </a:rPr>
              <a:t>suprema per </a:t>
            </a:r>
            <a:r>
              <a:rPr sz="1200" spc="-5" dirty="0">
                <a:latin typeface="Times New Roman"/>
                <a:cs typeface="Times New Roman"/>
              </a:rPr>
              <a:t>ogni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 l’eternità.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desideravano prima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avere dei figli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officiassero nelle cerimonie successive alla </a:t>
            </a:r>
            <a:r>
              <a:rPr sz="1200" dirty="0">
                <a:latin typeface="Times New Roman"/>
                <a:cs typeface="Times New Roman"/>
              </a:rPr>
              <a:t>morte, che offrissero i  </a:t>
            </a:r>
            <a:r>
              <a:rPr sz="1200" spc="-5" dirty="0">
                <a:latin typeface="Times New Roman"/>
                <a:cs typeface="Times New Roman"/>
              </a:rPr>
              <a:t>sacrifici </a:t>
            </a:r>
            <a:r>
              <a:rPr sz="1200" dirty="0">
                <a:latin typeface="Times New Roman"/>
                <a:cs typeface="Times New Roman"/>
              </a:rPr>
              <a:t>richiesti </a:t>
            </a:r>
            <a:r>
              <a:rPr sz="1200" spc="-5" dirty="0">
                <a:latin typeface="Times New Roman"/>
                <a:cs typeface="Times New Roman"/>
              </a:rPr>
              <a:t>per l’avanzamento del fantasma 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paese degli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3025">
              <a:lnSpc>
                <a:spcPct val="954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(941.1) 84:7.20 </a:t>
            </a:r>
            <a:r>
              <a:rPr sz="1200" spc="-5" dirty="0">
                <a:latin typeface="Times New Roman"/>
                <a:cs typeface="Times New Roman"/>
              </a:rPr>
              <a:t>Tra gli antichi selvaggi </a:t>
            </a:r>
            <a:r>
              <a:rPr sz="1200" dirty="0">
                <a:latin typeface="Times New Roman"/>
                <a:cs typeface="Times New Roman"/>
              </a:rPr>
              <a:t>la disciplina </a:t>
            </a:r>
            <a:r>
              <a:rPr sz="1200" spc="-5" dirty="0">
                <a:latin typeface="Times New Roman"/>
                <a:cs typeface="Times New Roman"/>
              </a:rPr>
              <a:t>dei figli veniva </a:t>
            </a:r>
            <a:r>
              <a:rPr sz="1200" dirty="0">
                <a:latin typeface="Times New Roman"/>
                <a:cs typeface="Times New Roman"/>
              </a:rPr>
              <a:t>iniziata molto </a:t>
            </a:r>
            <a:r>
              <a:rPr sz="1200" spc="-5" dirty="0">
                <a:latin typeface="Times New Roman"/>
                <a:cs typeface="Times New Roman"/>
              </a:rPr>
              <a:t>presto;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bambino comprendeva </a:t>
            </a:r>
            <a:r>
              <a:rPr sz="1200" dirty="0">
                <a:latin typeface="Times New Roman"/>
                <a:cs typeface="Times New Roman"/>
              </a:rPr>
              <a:t>subito che la  </a:t>
            </a:r>
            <a:r>
              <a:rPr sz="1200" spc="-5" dirty="0">
                <a:latin typeface="Times New Roman"/>
                <a:cs typeface="Times New Roman"/>
              </a:rPr>
              <a:t>disobbedienza significava insuccesso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morte, esattamente come avveniva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animali.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protezione </a:t>
            </a:r>
            <a:r>
              <a:rPr sz="1200" spc="-5" dirty="0">
                <a:latin typeface="Times New Roman"/>
                <a:cs typeface="Times New Roman"/>
              </a:rPr>
              <a:t>data dalla </a:t>
            </a:r>
            <a:r>
              <a:rPr sz="1200" dirty="0">
                <a:latin typeface="Times New Roman"/>
                <a:cs typeface="Times New Roman"/>
              </a:rPr>
              <a:t>civiltà 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bambino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conseguenze naturali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condotta sciocca </a:t>
            </a:r>
            <a:r>
              <a:rPr sz="1200" dirty="0">
                <a:latin typeface="Times New Roman"/>
                <a:cs typeface="Times New Roman"/>
              </a:rPr>
              <a:t>è quanto più </a:t>
            </a:r>
            <a:r>
              <a:rPr sz="1200" spc="-5" dirty="0">
                <a:latin typeface="Times New Roman"/>
                <a:cs typeface="Times New Roman"/>
              </a:rPr>
              <a:t>contribuisce </a:t>
            </a:r>
            <a:r>
              <a:rPr sz="1200" dirty="0">
                <a:latin typeface="Times New Roman"/>
                <a:cs typeface="Times New Roman"/>
              </a:rPr>
              <a:t>all’insubordinazione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moderna.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(941.2) 84:7.21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degli Eschimesi crescono </a:t>
            </a:r>
            <a:r>
              <a:rPr sz="1200" dirty="0">
                <a:latin typeface="Times New Roman"/>
                <a:cs typeface="Times New Roman"/>
              </a:rPr>
              <a:t>bene con </a:t>
            </a:r>
            <a:r>
              <a:rPr sz="1200" spc="-5" dirty="0">
                <a:latin typeface="Times New Roman"/>
                <a:cs typeface="Times New Roman"/>
              </a:rPr>
              <a:t>così poca </a:t>
            </a:r>
            <a:r>
              <a:rPr sz="1200" dirty="0">
                <a:latin typeface="Times New Roman"/>
                <a:cs typeface="Times New Roman"/>
              </a:rPr>
              <a:t>disciplina e </a:t>
            </a:r>
            <a:r>
              <a:rPr sz="1200" spc="-5" dirty="0">
                <a:latin typeface="Times New Roman"/>
                <a:cs typeface="Times New Roman"/>
              </a:rPr>
              <a:t>correzione semplicemente perché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piccoli </a:t>
            </a:r>
            <a:r>
              <a:rPr sz="1200" dirty="0">
                <a:latin typeface="Times New Roman"/>
                <a:cs typeface="Times New Roman"/>
              </a:rPr>
              <a:t>animali  </a:t>
            </a:r>
            <a:r>
              <a:rPr sz="1200" spc="-5" dirty="0">
                <a:latin typeface="Times New Roman"/>
                <a:cs typeface="Times New Roman"/>
              </a:rPr>
              <a:t>naturalmente docili;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</a:t>
            </a:r>
            <a:r>
              <a:rPr sz="1200" dirty="0">
                <a:latin typeface="Times New Roman"/>
                <a:cs typeface="Times New Roman"/>
              </a:rPr>
              <a:t>e degli uomini </a:t>
            </a:r>
            <a:r>
              <a:rPr sz="1200" spc="-5" dirty="0">
                <a:latin typeface="Times New Roman"/>
                <a:cs typeface="Times New Roman"/>
              </a:rPr>
              <a:t>gialli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quasi altrettanto </a:t>
            </a:r>
            <a:r>
              <a:rPr sz="1200" dirty="0">
                <a:latin typeface="Times New Roman"/>
                <a:cs typeface="Times New Roman"/>
              </a:rPr>
              <a:t>docili.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nelle razze </a:t>
            </a:r>
            <a:r>
              <a:rPr sz="1200" spc="-5" dirty="0">
                <a:latin typeface="Times New Roman"/>
                <a:cs typeface="Times New Roman"/>
              </a:rPr>
              <a:t>contenenti un’eredità  andita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non sono così </a:t>
            </a:r>
            <a:r>
              <a:rPr sz="1200" spc="-5" dirty="0">
                <a:latin typeface="Times New Roman"/>
                <a:cs typeface="Times New Roman"/>
              </a:rPr>
              <a:t>tranquilli;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immaginativi ed </a:t>
            </a:r>
            <a:r>
              <a:rPr sz="1200" dirty="0">
                <a:latin typeface="Times New Roman"/>
                <a:cs typeface="Times New Roman"/>
              </a:rPr>
              <a:t>avventurosi </a:t>
            </a:r>
            <a:r>
              <a:rPr sz="1200" spc="-5" dirty="0">
                <a:latin typeface="Times New Roman"/>
                <a:cs typeface="Times New Roman"/>
              </a:rPr>
              <a:t>richiedono maggiore </a:t>
            </a:r>
            <a:r>
              <a:rPr sz="1200" dirty="0">
                <a:latin typeface="Times New Roman"/>
                <a:cs typeface="Times New Roman"/>
              </a:rPr>
              <a:t>educazione e disciplina. I  </a:t>
            </a:r>
            <a:r>
              <a:rPr sz="1200" spc="-5" dirty="0">
                <a:latin typeface="Times New Roman"/>
                <a:cs typeface="Times New Roman"/>
              </a:rPr>
              <a:t>problemi moderni dell’educazione dei figli sono resi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difficili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2290" cy="39020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(941.3) 84:7.22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elevato di </a:t>
            </a:r>
            <a:r>
              <a:rPr sz="1200" spc="-5" dirty="0">
                <a:latin typeface="Times New Roman"/>
                <a:cs typeface="Times New Roman"/>
              </a:rPr>
              <a:t>mescolanza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razziale.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(941.4) 84:7.23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L’educazione artificiale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superficiale.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33400" marR="8083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(941.5) 84:7.24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L’incapacità del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cultura </a:t>
            </a:r>
            <a:r>
              <a:rPr sz="1200" spc="-5" dirty="0">
                <a:latin typeface="Times New Roman"/>
                <a:cs typeface="Times New Roman"/>
              </a:rPr>
              <a:t>imitando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sono assenti dal </a:t>
            </a:r>
            <a:r>
              <a:rPr sz="1200" spc="-5" dirty="0">
                <a:latin typeface="Times New Roman"/>
                <a:cs typeface="Times New Roman"/>
              </a:rPr>
              <a:t>quadro  familiare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troppo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(941.6) 84:7.25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antiche idee di </a:t>
            </a:r>
            <a:r>
              <a:rPr sz="1200" spc="-5" dirty="0">
                <a:latin typeface="Times New Roman"/>
                <a:cs typeface="Times New Roman"/>
              </a:rPr>
              <a:t>disciplina familiare erano biologiche, derivate dalla comprensione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erano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creatori</a:t>
            </a:r>
            <a:endParaRPr sz="1200">
              <a:latin typeface="Times New Roman"/>
              <a:cs typeface="Times New Roman"/>
            </a:endParaRPr>
          </a:p>
          <a:p>
            <a:pPr marL="76200" marR="12446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dell’esistenza del figlio. Gli ideali evoluti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familiare </a:t>
            </a:r>
            <a:r>
              <a:rPr sz="1200" dirty="0">
                <a:latin typeface="Times New Roman"/>
                <a:cs typeface="Times New Roman"/>
              </a:rPr>
              <a:t>stanno conducendo </a:t>
            </a:r>
            <a:r>
              <a:rPr sz="1200" spc="-5" dirty="0">
                <a:latin typeface="Times New Roman"/>
                <a:cs typeface="Times New Roman"/>
              </a:rPr>
              <a:t>al concetto </a:t>
            </a:r>
            <a:r>
              <a:rPr sz="1200" dirty="0">
                <a:latin typeface="Times New Roman"/>
                <a:cs typeface="Times New Roman"/>
              </a:rPr>
              <a:t>che portare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 un </a:t>
            </a:r>
            <a:r>
              <a:rPr sz="1200" spc="-5" dirty="0">
                <a:latin typeface="Times New Roman"/>
                <a:cs typeface="Times New Roman"/>
              </a:rPr>
              <a:t>figlio, lungi </a:t>
            </a:r>
            <a:r>
              <a:rPr sz="1200" dirty="0">
                <a:latin typeface="Times New Roman"/>
                <a:cs typeface="Times New Roman"/>
              </a:rPr>
              <a:t>dal  </a:t>
            </a:r>
            <a:r>
              <a:rPr sz="1200" spc="-5" dirty="0">
                <a:latin typeface="Times New Roman"/>
                <a:cs typeface="Times New Roman"/>
              </a:rPr>
              <a:t>conferire </a:t>
            </a:r>
            <a:r>
              <a:rPr sz="1200" dirty="0">
                <a:latin typeface="Times New Roman"/>
                <a:cs typeface="Times New Roman"/>
              </a:rPr>
              <a:t>certi diritti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genitori, implica la </a:t>
            </a:r>
            <a:r>
              <a:rPr sz="1200" spc="-5" dirty="0">
                <a:latin typeface="Times New Roman"/>
                <a:cs typeface="Times New Roman"/>
              </a:rPr>
              <a:t>responsabilità suprema dell’esistenza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112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(941.7) 84:7.26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contempla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si </a:t>
            </a:r>
            <a:r>
              <a:rPr sz="1200" dirty="0">
                <a:latin typeface="Times New Roman"/>
                <a:cs typeface="Times New Roman"/>
              </a:rPr>
              <a:t>assumano tutti i </a:t>
            </a:r>
            <a:r>
              <a:rPr sz="1200" spc="-5" dirty="0">
                <a:latin typeface="Times New Roman"/>
                <a:cs typeface="Times New Roman"/>
              </a:rPr>
              <a:t>doveri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abbia </a:t>
            </a:r>
            <a:r>
              <a:rPr sz="1200" dirty="0">
                <a:latin typeface="Times New Roman"/>
                <a:cs typeface="Times New Roman"/>
              </a:rPr>
              <a:t>tutti i diritti.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rispetto del </a:t>
            </a:r>
            <a:r>
              <a:rPr sz="1200" spc="-5" dirty="0">
                <a:latin typeface="Times New Roman"/>
                <a:cs typeface="Times New Roman"/>
              </a:rPr>
              <a:t>figlio per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suoi genitori </a:t>
            </a:r>
            <a:r>
              <a:rPr sz="1200" dirty="0">
                <a:latin typeface="Times New Roman"/>
                <a:cs typeface="Times New Roman"/>
              </a:rPr>
              <a:t>deriva non </a:t>
            </a:r>
            <a:r>
              <a:rPr sz="1200" spc="-5" dirty="0">
                <a:latin typeface="Times New Roman"/>
                <a:cs typeface="Times New Roman"/>
              </a:rPr>
              <a:t>dal riconoscimento dell’obbligo </a:t>
            </a:r>
            <a:r>
              <a:rPr sz="1200" dirty="0">
                <a:latin typeface="Times New Roman"/>
                <a:cs typeface="Times New Roman"/>
              </a:rPr>
              <a:t>insito nella </a:t>
            </a:r>
            <a:r>
              <a:rPr sz="1200" spc="-5" dirty="0">
                <a:latin typeface="Times New Roman"/>
                <a:cs typeface="Times New Roman"/>
              </a:rPr>
              <a:t>procreazione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dei genitori, ma </a:t>
            </a:r>
            <a:r>
              <a:rPr sz="1200" spc="-5" dirty="0">
                <a:latin typeface="Times New Roman"/>
                <a:cs typeface="Times New Roman"/>
              </a:rPr>
              <a:t>cresce </a:t>
            </a:r>
            <a:r>
              <a:rPr sz="1200" dirty="0">
                <a:latin typeface="Times New Roman"/>
                <a:cs typeface="Times New Roman"/>
              </a:rPr>
              <a:t>naturalmente  </a:t>
            </a:r>
            <a:r>
              <a:rPr sz="1200" spc="-5" dirty="0">
                <a:latin typeface="Times New Roman"/>
                <a:cs typeface="Times New Roman"/>
              </a:rPr>
              <a:t>come conseguenza della cura, </a:t>
            </a:r>
            <a:r>
              <a:rPr sz="1200" dirty="0">
                <a:latin typeface="Times New Roman"/>
                <a:cs typeface="Times New Roman"/>
              </a:rPr>
              <a:t>dell’educazione e </a:t>
            </a:r>
            <a:r>
              <a:rPr sz="1200" spc="-5" dirty="0">
                <a:latin typeface="Times New Roman"/>
                <a:cs typeface="Times New Roman"/>
              </a:rPr>
              <a:t>dell’affetto che sono amorevolmente dispensati per aiutare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bambino </a:t>
            </a:r>
            <a:r>
              <a:rPr sz="1200" dirty="0">
                <a:latin typeface="Times New Roman"/>
                <a:cs typeface="Times New Roman"/>
              </a:rPr>
              <a:t>a vincere la  </a:t>
            </a:r>
            <a:r>
              <a:rPr sz="1200" spc="-5" dirty="0">
                <a:latin typeface="Times New Roman"/>
                <a:cs typeface="Times New Roman"/>
              </a:rPr>
              <a:t>battaglia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genitore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impegnato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continuo 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accorto </a:t>
            </a:r>
            <a:r>
              <a:rPr sz="1200" spc="-5" dirty="0">
                <a:latin typeface="Times New Roman"/>
                <a:cs typeface="Times New Roman"/>
              </a:rPr>
              <a:t>finisce per </a:t>
            </a:r>
            <a:r>
              <a:rPr sz="1200" dirty="0">
                <a:latin typeface="Times New Roman"/>
                <a:cs typeface="Times New Roman"/>
              </a:rPr>
              <a:t>riconoscere </a:t>
            </a:r>
            <a:r>
              <a:rPr sz="1200" spc="-5" dirty="0">
                <a:latin typeface="Times New Roman"/>
                <a:cs typeface="Times New Roman"/>
              </a:rPr>
              <a:t>ed  apprezzare.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(941.8) 84:7.27 </a:t>
            </a:r>
            <a:r>
              <a:rPr sz="1200" spc="-5" dirty="0">
                <a:latin typeface="Times New Roman"/>
                <a:cs typeface="Times New Roman"/>
              </a:rPr>
              <a:t>Nella presente era </a:t>
            </a:r>
            <a:r>
              <a:rPr sz="1200" dirty="0">
                <a:latin typeface="Times New Roman"/>
                <a:cs typeface="Times New Roman"/>
              </a:rPr>
              <a:t>industriale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urbana </a:t>
            </a:r>
            <a:r>
              <a:rPr sz="1200" spc="-5" dirty="0">
                <a:latin typeface="Times New Roman"/>
                <a:cs typeface="Times New Roman"/>
              </a:rPr>
              <a:t>l’istituzione del matrimonio si sta evolvendo secondo </a:t>
            </a:r>
            <a:r>
              <a:rPr sz="1200" dirty="0">
                <a:latin typeface="Times New Roman"/>
                <a:cs typeface="Times New Roman"/>
              </a:rPr>
              <a:t>nuovi indirizzi </a:t>
            </a:r>
            <a:r>
              <a:rPr sz="1200" spc="-5" dirty="0">
                <a:latin typeface="Times New Roman"/>
                <a:cs typeface="Times New Roman"/>
              </a:rPr>
              <a:t>economici.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è divenuta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onerosa, 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figli, che erano </a:t>
            </a:r>
            <a:r>
              <a:rPr sz="1200" dirty="0">
                <a:latin typeface="Times New Roman"/>
                <a:cs typeface="Times New Roman"/>
              </a:rPr>
              <a:t>un tempo un </a:t>
            </a:r>
            <a:r>
              <a:rPr sz="1200" spc="-5" dirty="0">
                <a:latin typeface="Times New Roman"/>
                <a:cs typeface="Times New Roman"/>
              </a:rPr>
              <a:t>attivo, </a:t>
            </a:r>
            <a:r>
              <a:rPr sz="1200" dirty="0">
                <a:latin typeface="Times New Roman"/>
                <a:cs typeface="Times New Roman"/>
              </a:rPr>
              <a:t>sono divenuti un passivo  </a:t>
            </a:r>
            <a:r>
              <a:rPr sz="1200" spc="-5" dirty="0">
                <a:latin typeface="Times New Roman"/>
                <a:cs typeface="Times New Roman"/>
              </a:rPr>
              <a:t>economico. Ma </a:t>
            </a:r>
            <a:r>
              <a:rPr sz="1200" dirty="0">
                <a:latin typeface="Times New Roman"/>
                <a:cs typeface="Times New Roman"/>
              </a:rPr>
              <a:t>la sicurezza </a:t>
            </a:r>
            <a:r>
              <a:rPr sz="1200" spc="-5" dirty="0">
                <a:latin typeface="Times New Roman"/>
                <a:cs typeface="Times New Roman"/>
              </a:rPr>
              <a:t>della civiltà stessa riposa ancora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propensione crescente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generazione ad </a:t>
            </a:r>
            <a:r>
              <a:rPr sz="1200" dirty="0">
                <a:latin typeface="Times New Roman"/>
                <a:cs typeface="Times New Roman"/>
              </a:rPr>
              <a:t>investire </a:t>
            </a:r>
            <a:r>
              <a:rPr sz="1200" spc="1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benessere della generazione successiva </a:t>
            </a:r>
            <a:r>
              <a:rPr sz="1200" dirty="0">
                <a:latin typeface="Times New Roman"/>
                <a:cs typeface="Times New Roman"/>
              </a:rPr>
              <a:t>e di quelle </a:t>
            </a:r>
            <a:r>
              <a:rPr sz="1200" spc="-5" dirty="0">
                <a:latin typeface="Times New Roman"/>
                <a:cs typeface="Times New Roman"/>
              </a:rPr>
              <a:t>future.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ogni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trasferire </a:t>
            </a:r>
            <a:r>
              <a:rPr sz="1200" dirty="0">
                <a:latin typeface="Times New Roman"/>
                <a:cs typeface="Times New Roman"/>
              </a:rPr>
              <a:t>la responsabilità </a:t>
            </a:r>
            <a:r>
              <a:rPr sz="1200" spc="-5" dirty="0">
                <a:latin typeface="Times New Roman"/>
                <a:cs typeface="Times New Roman"/>
              </a:rPr>
              <a:t>dei genitori </a:t>
            </a:r>
            <a:r>
              <a:rPr sz="1200" spc="10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Stato o 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Chiesa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rivelerà </a:t>
            </a:r>
            <a:r>
              <a:rPr sz="1200" spc="-5" dirty="0">
                <a:latin typeface="Times New Roman"/>
                <a:cs typeface="Times New Roman"/>
              </a:rPr>
              <a:t>fatale per </a:t>
            </a:r>
            <a:r>
              <a:rPr sz="1200" dirty="0">
                <a:latin typeface="Times New Roman"/>
                <a:cs typeface="Times New Roman"/>
              </a:rPr>
              <a:t>il benessere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civiltà.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1815" cy="3193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0256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(941.9) 84:7.28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matrimonio,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la conseguente vita </a:t>
            </a:r>
            <a:r>
              <a:rPr sz="1200" spc="-5" dirty="0">
                <a:latin typeface="Times New Roman"/>
                <a:cs typeface="Times New Roman"/>
              </a:rPr>
              <a:t>familiare, </a:t>
            </a:r>
            <a:r>
              <a:rPr sz="1200" dirty="0">
                <a:latin typeface="Times New Roman"/>
                <a:cs typeface="Times New Roman"/>
              </a:rPr>
              <a:t>stimola i più </a:t>
            </a:r>
            <a:r>
              <a:rPr sz="1200" spc="-5" dirty="0">
                <a:latin typeface="Times New Roman"/>
                <a:cs typeface="Times New Roman"/>
              </a:rPr>
              <a:t>alti </a:t>
            </a: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umana e </a:t>
            </a:r>
            <a:r>
              <a:rPr sz="1200" spc="-5" dirty="0">
                <a:latin typeface="Times New Roman"/>
                <a:cs typeface="Times New Roman"/>
              </a:rPr>
              <a:t>fornisce allo  stesso tempo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canale </a:t>
            </a:r>
            <a:r>
              <a:rPr sz="1200" dirty="0">
                <a:latin typeface="Times New Roman"/>
                <a:cs typeface="Times New Roman"/>
              </a:rPr>
              <a:t>ideale </a:t>
            </a:r>
            <a:r>
              <a:rPr sz="1200" spc="-5" dirty="0">
                <a:latin typeface="Times New Roman"/>
                <a:cs typeface="Times New Roman"/>
              </a:rPr>
              <a:t>per l’espressione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attributi vivificati della personalità </a:t>
            </a:r>
            <a:r>
              <a:rPr sz="1200" dirty="0">
                <a:latin typeface="Times New Roman"/>
                <a:cs typeface="Times New Roman"/>
              </a:rPr>
              <a:t>umana. La </a:t>
            </a:r>
            <a:r>
              <a:rPr sz="1200" spc="-5" dirty="0">
                <a:latin typeface="Times New Roman"/>
                <a:cs typeface="Times New Roman"/>
              </a:rPr>
              <a:t>famiglia assicura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14287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perpetuazione biologica della specie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focolare domestico </a:t>
            </a:r>
            <a:r>
              <a:rPr sz="1200" dirty="0">
                <a:latin typeface="Times New Roman"/>
                <a:cs typeface="Times New Roman"/>
              </a:rPr>
              <a:t>è l’arena </a:t>
            </a:r>
            <a:r>
              <a:rPr sz="1200" spc="-5" dirty="0">
                <a:latin typeface="Times New Roman"/>
                <a:cs typeface="Times New Roman"/>
              </a:rPr>
              <a:t>sociale naturale nella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l’etica </a:t>
            </a:r>
            <a:r>
              <a:rPr sz="1200" dirty="0">
                <a:latin typeface="Times New Roman"/>
                <a:cs typeface="Times New Roman"/>
              </a:rPr>
              <a:t>della fratellanza </a:t>
            </a:r>
            <a:r>
              <a:rPr sz="1200" spc="-5" dirty="0">
                <a:latin typeface="Times New Roman"/>
                <a:cs typeface="Times New Roman"/>
              </a:rPr>
              <a:t>del  sangue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colta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crescono.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è l’unità </a:t>
            </a:r>
            <a:r>
              <a:rPr sz="1200" spc="-5" dirty="0">
                <a:latin typeface="Times New Roman"/>
                <a:cs typeface="Times New Roman"/>
              </a:rPr>
              <a:t>fondamentale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fraternità nella quale genitori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 imparano  quelle </a:t>
            </a:r>
            <a:r>
              <a:rPr sz="1200" dirty="0">
                <a:latin typeface="Times New Roman"/>
                <a:cs typeface="Times New Roman"/>
              </a:rPr>
              <a:t>lezioni di </a:t>
            </a:r>
            <a:r>
              <a:rPr sz="1200" spc="-5" dirty="0">
                <a:latin typeface="Times New Roman"/>
                <a:cs typeface="Times New Roman"/>
              </a:rPr>
              <a:t>pazienza, </a:t>
            </a:r>
            <a:r>
              <a:rPr sz="1200" dirty="0">
                <a:latin typeface="Times New Roman"/>
                <a:cs typeface="Times New Roman"/>
              </a:rPr>
              <a:t>di altruismo, di </a:t>
            </a:r>
            <a:r>
              <a:rPr sz="1200" spc="-5" dirty="0">
                <a:latin typeface="Times New Roman"/>
                <a:cs typeface="Times New Roman"/>
              </a:rPr>
              <a:t>tolleranza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sopportazione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essenziali alla </a:t>
            </a:r>
            <a:r>
              <a:rPr sz="1200" spc="-5" dirty="0">
                <a:latin typeface="Times New Roman"/>
                <a:cs typeface="Times New Roman"/>
              </a:rPr>
              <a:t>realizzazione della fratellanza  tra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(941.10) 84:7.29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società umana </a:t>
            </a:r>
            <a:r>
              <a:rPr sz="1200" spc="-5" dirty="0">
                <a:latin typeface="Times New Roman"/>
                <a:cs typeface="Times New Roman"/>
              </a:rPr>
              <a:t>sarebbe grandemente migliorata </a:t>
            </a:r>
            <a:r>
              <a:rPr sz="1200" dirty="0">
                <a:latin typeface="Times New Roman"/>
                <a:cs typeface="Times New Roman"/>
              </a:rPr>
              <a:t>se 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civilizzate </a:t>
            </a:r>
            <a:r>
              <a:rPr sz="1200" spc="-5" dirty="0">
                <a:latin typeface="Times New Roman"/>
                <a:cs typeface="Times New Roman"/>
              </a:rPr>
              <a:t>ritornassero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estesamente alla pratica del  consiglio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degli Anditi.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forma patriarcale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autocratica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familiare. Erano molto </a:t>
            </a:r>
            <a:r>
              <a:rPr sz="1200" spc="-5" dirty="0">
                <a:latin typeface="Times New Roman"/>
                <a:cs typeface="Times New Roman"/>
              </a:rPr>
              <a:t>fraterni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cooperativi, discutendo liberamente ed </a:t>
            </a:r>
            <a:r>
              <a:rPr sz="1200" dirty="0">
                <a:latin typeface="Times New Roman"/>
                <a:cs typeface="Times New Roman"/>
              </a:rPr>
              <a:t>apertamente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proposta e </a:t>
            </a:r>
            <a:r>
              <a:rPr sz="1200" spc="-5" dirty="0">
                <a:latin typeface="Times New Roman"/>
                <a:cs typeface="Times New Roman"/>
              </a:rPr>
              <a:t>regola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familiare. Essi erano idealmente fraterni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63500" marR="1905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tutte le loro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 familiare.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famiglia ideale l’affetto filiale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entrambi accresciuti </a:t>
            </a:r>
            <a:r>
              <a:rPr sz="1200" dirty="0">
                <a:latin typeface="Times New Roman"/>
                <a:cs typeface="Times New Roman"/>
              </a:rPr>
              <a:t>dalla  devozione</a:t>
            </a:r>
            <a:r>
              <a:rPr sz="1200" spc="-5" dirty="0">
                <a:latin typeface="Times New Roman"/>
                <a:cs typeface="Times New Roman"/>
              </a:rPr>
              <a:t> fraterna.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31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(942.1) 84:7.30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progenitore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moralità, l’antenato </a:t>
            </a:r>
            <a:r>
              <a:rPr sz="1200" spc="-5" dirty="0">
                <a:latin typeface="Times New Roman"/>
                <a:cs typeface="Times New Roman"/>
              </a:rPr>
              <a:t>della coscienza della fedeltà al dovere.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associazioni  </a:t>
            </a:r>
            <a:r>
              <a:rPr sz="1200" spc="-5" dirty="0">
                <a:latin typeface="Times New Roman"/>
                <a:cs typeface="Times New Roman"/>
              </a:rPr>
              <a:t>obbligate </a:t>
            </a:r>
            <a:r>
              <a:rPr sz="1200" dirty="0">
                <a:latin typeface="Times New Roman"/>
                <a:cs typeface="Times New Roman"/>
              </a:rPr>
              <a:t>della vita 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stabilizzano la personalità e </a:t>
            </a:r>
            <a:r>
              <a:rPr sz="1200" spc="-5" dirty="0">
                <a:latin typeface="Times New Roman"/>
                <a:cs typeface="Times New Roman"/>
              </a:rPr>
              <a:t>stimolano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crescita mediante </a:t>
            </a:r>
            <a:r>
              <a:rPr sz="1200" dirty="0">
                <a:latin typeface="Times New Roman"/>
                <a:cs typeface="Times New Roman"/>
              </a:rPr>
              <a:t>la costrizione </a:t>
            </a:r>
            <a:r>
              <a:rPr sz="1200" spc="-5" dirty="0">
                <a:latin typeface="Times New Roman"/>
                <a:cs typeface="Times New Roman"/>
              </a:rPr>
              <a:t>del necessario  adattamento ad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personalità diverse. Ma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una vera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— una buona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rivela ai genitori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procreatori</a:t>
            </a:r>
            <a:endParaRPr sz="1200">
              <a:latin typeface="Times New Roman"/>
              <a:cs typeface="Times New Roman"/>
            </a:endParaRPr>
          </a:p>
          <a:p>
            <a:pPr marL="63500" marR="3816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l’atteggiamento del Creatore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figli,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al medesimo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questi stessi genitori rappresentano </a:t>
            </a:r>
            <a:r>
              <a:rPr sz="1200" dirty="0">
                <a:latin typeface="Times New Roman"/>
                <a:cs typeface="Times New Roman"/>
              </a:rPr>
              <a:t>per i loro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una lunga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rivelazioni ascendenti dell’amore </a:t>
            </a:r>
            <a:r>
              <a:rPr sz="1200" dirty="0">
                <a:latin typeface="Times New Roman"/>
                <a:cs typeface="Times New Roman"/>
              </a:rPr>
              <a:t>del genitore </a:t>
            </a:r>
            <a:r>
              <a:rPr sz="1200" spc="-5" dirty="0">
                <a:latin typeface="Times New Roman"/>
                <a:cs typeface="Times New Roman"/>
              </a:rPr>
              <a:t>Paradisiaco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76895" cy="37788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 pericoli dell’autogratificazione</a:t>
            </a:r>
            <a:endParaRPr sz="1600">
              <a:latin typeface="Times New Roman"/>
              <a:cs typeface="Times New Roman"/>
            </a:endParaRPr>
          </a:p>
          <a:p>
            <a:pPr marL="63500" marR="21336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(942.2) 84:8.1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minaccia contro </a:t>
            </a:r>
            <a:r>
              <a:rPr sz="1200" dirty="0">
                <a:latin typeface="Times New Roman"/>
                <a:cs typeface="Times New Roman"/>
              </a:rPr>
              <a:t>la vita 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pericolosa marea montante dell’autogratificazione, </a:t>
            </a:r>
            <a:r>
              <a:rPr sz="1200" dirty="0">
                <a:latin typeface="Times New Roman"/>
                <a:cs typeface="Times New Roman"/>
              </a:rPr>
              <a:t>la mania moderna  </a:t>
            </a:r>
            <a:r>
              <a:rPr sz="1200" spc="-5" dirty="0">
                <a:latin typeface="Times New Roman"/>
                <a:cs typeface="Times New Roman"/>
              </a:rPr>
              <a:t>del piacere.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principale </a:t>
            </a:r>
            <a:r>
              <a:rPr sz="1200" spc="-5" dirty="0">
                <a:latin typeface="Times New Roman"/>
                <a:cs typeface="Times New Roman"/>
              </a:rPr>
              <a:t>incentivo al matrimonio era </a:t>
            </a:r>
            <a:r>
              <a:rPr sz="1200" dirty="0">
                <a:latin typeface="Times New Roman"/>
                <a:cs typeface="Times New Roman"/>
              </a:rPr>
              <a:t>un tempo </a:t>
            </a:r>
            <a:r>
              <a:rPr sz="1200" spc="-5" dirty="0">
                <a:latin typeface="Times New Roman"/>
                <a:cs typeface="Times New Roman"/>
              </a:rPr>
              <a:t>economico; l’attrazione sessuale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secondaria.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matrimonio  </a:t>
            </a:r>
            <a:r>
              <a:rPr sz="1200" spc="-5" dirty="0">
                <a:latin typeface="Times New Roman"/>
                <a:cs typeface="Times New Roman"/>
              </a:rPr>
              <a:t>fondato sull’autosostentamento portava all’autoperpetuazione </a:t>
            </a:r>
            <a:r>
              <a:rPr sz="1200" dirty="0">
                <a:latin typeface="Times New Roman"/>
                <a:cs typeface="Times New Roman"/>
              </a:rPr>
              <a:t>e procurava </a:t>
            </a:r>
            <a:r>
              <a:rPr sz="1200" spc="-5" dirty="0">
                <a:latin typeface="Times New Roman"/>
                <a:cs typeface="Times New Roman"/>
              </a:rPr>
              <a:t>allo stesso tempo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forme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desiderabili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autogratificazione. Esso </a:t>
            </a:r>
            <a:r>
              <a:rPr sz="1200" dirty="0">
                <a:latin typeface="Times New Roman"/>
                <a:cs typeface="Times New Roman"/>
              </a:rPr>
              <a:t>è la sola istituzione </a:t>
            </a:r>
            <a:r>
              <a:rPr sz="1200" spc="-5" dirty="0">
                <a:latin typeface="Times New Roman"/>
                <a:cs typeface="Times New Roman"/>
              </a:rPr>
              <a:t>della società umana che </a:t>
            </a:r>
            <a:r>
              <a:rPr sz="1200" dirty="0">
                <a:latin typeface="Times New Roman"/>
                <a:cs typeface="Times New Roman"/>
              </a:rPr>
              <a:t>ingloba i tre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incentivi della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(942.3) 84:8.2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origine la </a:t>
            </a:r>
            <a:r>
              <a:rPr sz="1200" spc="-5" dirty="0">
                <a:latin typeface="Times New Roman"/>
                <a:cs typeface="Times New Roman"/>
              </a:rPr>
              <a:t>proprietà era </a:t>
            </a:r>
            <a:r>
              <a:rPr sz="1200" dirty="0">
                <a:latin typeface="Times New Roman"/>
                <a:cs typeface="Times New Roman"/>
              </a:rPr>
              <a:t>l’istituzione </a:t>
            </a:r>
            <a:r>
              <a:rPr sz="1200" spc="-5" dirty="0">
                <a:latin typeface="Times New Roman"/>
                <a:cs typeface="Times New Roman"/>
              </a:rPr>
              <a:t>fondamentale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l’autosostentamento, 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funzionava come  unica istituzione di </a:t>
            </a:r>
            <a:r>
              <a:rPr sz="1200" spc="-5" dirty="0">
                <a:latin typeface="Times New Roman"/>
                <a:cs typeface="Times New Roman"/>
              </a:rPr>
              <a:t>autoperpetuazione. Sebbene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soddisfazione alimentare,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gioco </a:t>
            </a:r>
            <a:r>
              <a:rPr sz="1200" dirty="0">
                <a:latin typeface="Times New Roman"/>
                <a:cs typeface="Times New Roman"/>
              </a:rPr>
              <a:t>e l’umorismo, così come la periodica  </a:t>
            </a:r>
            <a:r>
              <a:rPr sz="1200" spc="-5" dirty="0">
                <a:latin typeface="Times New Roman"/>
                <a:cs typeface="Times New Roman"/>
              </a:rPr>
              <a:t>indulgenza sessuale, fossero dei </a:t>
            </a:r>
            <a:r>
              <a:rPr sz="1200" dirty="0">
                <a:latin typeface="Times New Roman"/>
                <a:cs typeface="Times New Roman"/>
              </a:rPr>
              <a:t>mezzi di </a:t>
            </a:r>
            <a:r>
              <a:rPr sz="1200" spc="-5" dirty="0">
                <a:latin typeface="Times New Roman"/>
                <a:cs typeface="Times New Roman"/>
              </a:rPr>
              <a:t>autogratificazione, rimane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i costumi in </a:t>
            </a:r>
            <a:r>
              <a:rPr sz="1200" spc="-5" dirty="0">
                <a:latin typeface="Times New Roman"/>
                <a:cs typeface="Times New Roman"/>
              </a:rPr>
              <a:t>evoluzione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riusciti </a:t>
            </a:r>
            <a:r>
              <a:rPr sz="1200" dirty="0">
                <a:latin typeface="Times New Roman"/>
                <a:cs typeface="Times New Roman"/>
              </a:rPr>
              <a:t>a costruire  un’istituzione </a:t>
            </a:r>
            <a:r>
              <a:rPr sz="1200" spc="-5" dirty="0">
                <a:latin typeface="Times New Roman"/>
                <a:cs typeface="Times New Roman"/>
              </a:rPr>
              <a:t>distinta per l’autogratificazione. Ed </a:t>
            </a:r>
            <a:r>
              <a:rPr sz="1200" dirty="0">
                <a:latin typeface="Times New Roman"/>
                <a:cs typeface="Times New Roman"/>
              </a:rPr>
              <a:t>è a causa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questo fallimento nello sviluppo di </a:t>
            </a:r>
            <a:r>
              <a:rPr sz="1200" spc="-5" dirty="0">
                <a:latin typeface="Times New Roman"/>
                <a:cs typeface="Times New Roman"/>
              </a:rPr>
              <a:t>tecniche specializzate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godimento piacevole </a:t>
            </a:r>
            <a:r>
              <a:rPr sz="1200" dirty="0">
                <a:latin typeface="Times New Roman"/>
                <a:cs typeface="Times New Roman"/>
              </a:rPr>
              <a:t>che tutte le </a:t>
            </a:r>
            <a:r>
              <a:rPr sz="1200" spc="-5" dirty="0">
                <a:latin typeface="Times New Roman"/>
                <a:cs typeface="Times New Roman"/>
              </a:rPr>
              <a:t>istituzioni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sono così </a:t>
            </a:r>
            <a:r>
              <a:rPr sz="1200" dirty="0">
                <a:latin typeface="Times New Roman"/>
                <a:cs typeface="Times New Roman"/>
              </a:rPr>
              <a:t>completamente </a:t>
            </a:r>
            <a:r>
              <a:rPr sz="1200" spc="-5" dirty="0">
                <a:latin typeface="Times New Roman"/>
                <a:cs typeface="Times New Roman"/>
              </a:rPr>
              <a:t>protese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questa ricerca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piacere. L’accumulo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ricchezze sta diventando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strumento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autogratificazione, 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spc="5" dirty="0">
                <a:latin typeface="Times New Roman"/>
                <a:cs typeface="Times New Roman"/>
              </a:rPr>
              <a:t>visto </a:t>
            </a:r>
            <a:r>
              <a:rPr sz="1200" dirty="0">
                <a:latin typeface="Times New Roman"/>
                <a:cs typeface="Times New Roman"/>
              </a:rPr>
              <a:t>solo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mezzo di </a:t>
            </a:r>
            <a:r>
              <a:rPr sz="1200" spc="-5" dirty="0">
                <a:latin typeface="Times New Roman"/>
                <a:cs typeface="Times New Roman"/>
              </a:rPr>
              <a:t>piacere. Questa eccessiva indulgenza,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mania </a:t>
            </a:r>
            <a:r>
              <a:rPr sz="1200" dirty="0">
                <a:latin typeface="Times New Roman"/>
                <a:cs typeface="Times New Roman"/>
              </a:rPr>
              <a:t>largamente </a:t>
            </a:r>
            <a:r>
              <a:rPr sz="1200" spc="-5" dirty="0">
                <a:latin typeface="Times New Roman"/>
                <a:cs typeface="Times New Roman"/>
              </a:rPr>
              <a:t>diffusa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piacere, costituiscono ora </a:t>
            </a:r>
            <a:r>
              <a:rPr sz="1200" dirty="0">
                <a:latin typeface="Times New Roman"/>
                <a:cs typeface="Times New Roman"/>
              </a:rPr>
              <a:t>la più  </a:t>
            </a:r>
            <a:r>
              <a:rPr sz="1200" spc="-5" dirty="0">
                <a:latin typeface="Times New Roman"/>
                <a:cs typeface="Times New Roman"/>
              </a:rPr>
              <a:t>grande minaccia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stata rivolta verso l’istituzione evoluzionaria sociale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familiare,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focolare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28956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(942.4) 84:8.3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viola ha introdotto </a:t>
            </a:r>
            <a:r>
              <a:rPr sz="1200" spc="-5" dirty="0">
                <a:latin typeface="Times New Roman"/>
                <a:cs typeface="Times New Roman"/>
              </a:rPr>
              <a:t>nell’esperienza dell’umanità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caratteristica </a:t>
            </a:r>
            <a:r>
              <a:rPr sz="1200" dirty="0">
                <a:latin typeface="Times New Roman"/>
                <a:cs typeface="Times New Roman"/>
              </a:rPr>
              <a:t>nuova e </a:t>
            </a:r>
            <a:r>
              <a:rPr sz="1200" spc="-5" dirty="0">
                <a:latin typeface="Times New Roman"/>
                <a:cs typeface="Times New Roman"/>
              </a:rPr>
              <a:t>solo imperfettamente realizzata </a:t>
            </a:r>
            <a:r>
              <a:rPr sz="1200" dirty="0">
                <a:latin typeface="Times New Roman"/>
                <a:cs typeface="Times New Roman"/>
              </a:rPr>
              <a:t>—  l’istinto </a:t>
            </a:r>
            <a:r>
              <a:rPr sz="1200" spc="-5" dirty="0">
                <a:latin typeface="Times New Roman"/>
                <a:cs typeface="Times New Roman"/>
              </a:rPr>
              <a:t>del gioco </a:t>
            </a:r>
            <a:r>
              <a:rPr sz="1200" dirty="0">
                <a:latin typeface="Times New Roman"/>
                <a:cs typeface="Times New Roman"/>
              </a:rPr>
              <a:t>unito al </a:t>
            </a:r>
            <a:r>
              <a:rPr sz="1200" spc="-5" dirty="0">
                <a:latin typeface="Times New Roman"/>
                <a:cs typeface="Times New Roman"/>
              </a:rPr>
              <a:t>senso dell’umorismo. </a:t>
            </a:r>
            <a:r>
              <a:rPr sz="1200" dirty="0">
                <a:latin typeface="Times New Roman"/>
                <a:cs typeface="Times New Roman"/>
              </a:rPr>
              <a:t>Esisteva in una </a:t>
            </a:r>
            <a:r>
              <a:rPr sz="1200" spc="-5" dirty="0">
                <a:latin typeface="Times New Roman"/>
                <a:cs typeface="Times New Roman"/>
              </a:rPr>
              <a:t>certa misura nei Sangik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negli Andoniti, </a:t>
            </a:r>
            <a:r>
              <a:rPr sz="1200" dirty="0">
                <a:latin typeface="Times New Roman"/>
                <a:cs typeface="Times New Roman"/>
              </a:rPr>
              <a:t>ma le </a:t>
            </a:r>
            <a:r>
              <a:rPr sz="1200" spc="-5" dirty="0">
                <a:latin typeface="Times New Roman"/>
                <a:cs typeface="Times New Roman"/>
              </a:rPr>
              <a:t>stirpi </a:t>
            </a:r>
            <a:r>
              <a:rPr sz="1200" dirty="0">
                <a:latin typeface="Times New Roman"/>
                <a:cs typeface="Times New Roman"/>
              </a:rPr>
              <a:t>adamiche  </a:t>
            </a:r>
            <a:r>
              <a:rPr sz="1200" spc="-5" dirty="0">
                <a:latin typeface="Times New Roman"/>
                <a:cs typeface="Times New Roman"/>
              </a:rPr>
              <a:t>elevarono </a:t>
            </a:r>
            <a:r>
              <a:rPr sz="1200" dirty="0">
                <a:latin typeface="Times New Roman"/>
                <a:cs typeface="Times New Roman"/>
              </a:rPr>
              <a:t>questa tendenza primitiva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i="1" dirty="0">
                <a:latin typeface="Times New Roman"/>
                <a:cs typeface="Times New Roman"/>
              </a:rPr>
              <a:t>potenziale di </a:t>
            </a:r>
            <a:r>
              <a:rPr sz="1200" i="1" spc="-5" dirty="0">
                <a:latin typeface="Times New Roman"/>
                <a:cs typeface="Times New Roman"/>
              </a:rPr>
              <a:t>piacere, </a:t>
            </a:r>
            <a:r>
              <a:rPr sz="1200" dirty="0">
                <a:latin typeface="Times New Roman"/>
                <a:cs typeface="Times New Roman"/>
              </a:rPr>
              <a:t>una forma nuova e </a:t>
            </a:r>
            <a:r>
              <a:rPr sz="1200" spc="-5" dirty="0">
                <a:latin typeface="Times New Roman"/>
                <a:cs typeface="Times New Roman"/>
              </a:rPr>
              <a:t>glorificata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autogratificazione. </a:t>
            </a:r>
            <a:r>
              <a:rPr sz="1200" spc="-10" dirty="0">
                <a:latin typeface="Times New Roman"/>
                <a:cs typeface="Times New Roman"/>
              </a:rPr>
              <a:t>Il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endParaRPr sz="1200">
              <a:latin typeface="Times New Roman"/>
              <a:cs typeface="Times New Roman"/>
            </a:endParaRPr>
          </a:p>
          <a:p>
            <a:pPr marL="63500" marR="54165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fondamentale </a:t>
            </a:r>
            <a:r>
              <a:rPr sz="1200" dirty="0">
                <a:latin typeface="Times New Roman"/>
                <a:cs typeface="Times New Roman"/>
              </a:rPr>
              <a:t>di autogratificazione, </a:t>
            </a:r>
            <a:r>
              <a:rPr sz="1200" spc="-5" dirty="0">
                <a:latin typeface="Times New Roman"/>
                <a:cs typeface="Times New Roman"/>
              </a:rPr>
              <a:t>eccetto l’appagamento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fame,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soddisfazione sessuale,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forma </a:t>
            </a:r>
            <a:r>
              <a:rPr sz="1200" dirty="0">
                <a:latin typeface="Times New Roman"/>
                <a:cs typeface="Times New Roman"/>
              </a:rPr>
              <a:t>di piacere  </a:t>
            </a:r>
            <a:r>
              <a:rPr sz="1200" spc="-5" dirty="0">
                <a:latin typeface="Times New Roman"/>
                <a:cs typeface="Times New Roman"/>
              </a:rPr>
              <a:t>sensuale fu enormemente accresciuta </a:t>
            </a:r>
            <a:r>
              <a:rPr sz="1200" dirty="0">
                <a:latin typeface="Times New Roman"/>
                <a:cs typeface="Times New Roman"/>
              </a:rPr>
              <a:t>dall’unione </a:t>
            </a:r>
            <a:r>
              <a:rPr sz="1200" spc="-5" dirty="0">
                <a:latin typeface="Times New Roman"/>
                <a:cs typeface="Times New Roman"/>
              </a:rPr>
              <a:t>dei Sangik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Anditi.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483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71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(942.5) 84:8.4 </a:t>
            </a:r>
            <a:r>
              <a:rPr sz="1200" dirty="0">
                <a:latin typeface="Times New Roman"/>
                <a:cs typeface="Times New Roman"/>
              </a:rPr>
              <a:t>C’è un </a:t>
            </a:r>
            <a:r>
              <a:rPr sz="1200" spc="-5" dirty="0">
                <a:latin typeface="Times New Roman"/>
                <a:cs typeface="Times New Roman"/>
              </a:rPr>
              <a:t>pericolo reale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combinazione d’irrequietezza, curiosità, avventura </a:t>
            </a:r>
            <a:r>
              <a:rPr sz="1200" dirty="0">
                <a:latin typeface="Times New Roman"/>
                <a:cs typeface="Times New Roman"/>
              </a:rPr>
              <a:t>e abbandono </a:t>
            </a:r>
            <a:r>
              <a:rPr sz="1200" spc="-5" dirty="0">
                <a:latin typeface="Times New Roman"/>
                <a:cs typeface="Times New Roman"/>
              </a:rPr>
              <a:t>al piacere caratteristica delle 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post-andite.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sete dell’anima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soddisfatta con </a:t>
            </a:r>
            <a:r>
              <a:rPr sz="1200" dirty="0">
                <a:latin typeface="Times New Roman"/>
                <a:cs typeface="Times New Roman"/>
              </a:rPr>
              <a:t>i piaceri </a:t>
            </a:r>
            <a:r>
              <a:rPr sz="1200" spc="-5" dirty="0">
                <a:latin typeface="Times New Roman"/>
                <a:cs typeface="Times New Roman"/>
              </a:rPr>
              <a:t>fisici; l’amore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famiglia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non viene  </a:t>
            </a:r>
            <a:r>
              <a:rPr sz="1200" spc="-5" dirty="0">
                <a:latin typeface="Times New Roman"/>
                <a:cs typeface="Times New Roman"/>
              </a:rPr>
              <a:t>accresciuto dall’insensata ricerca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piacere.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esaurite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risorse dell’arte,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colore,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suono, del </a:t>
            </a:r>
            <a:r>
              <a:rPr sz="1200" dirty="0">
                <a:latin typeface="Times New Roman"/>
                <a:cs typeface="Times New Roman"/>
              </a:rPr>
              <a:t>ritmo,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musica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dell’abbigliamento personale,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potete </a:t>
            </a:r>
            <a:r>
              <a:rPr sz="1200" dirty="0">
                <a:latin typeface="Times New Roman"/>
                <a:cs typeface="Times New Roman"/>
              </a:rPr>
              <a:t>sperare con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elevare l’anima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nutrire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vanità </a:t>
            </a:r>
            <a:r>
              <a:rPr sz="1200" dirty="0">
                <a:latin typeface="Times New Roman"/>
                <a:cs typeface="Times New Roman"/>
              </a:rPr>
              <a:t>e la moda non </a:t>
            </a:r>
            <a:r>
              <a:rPr sz="1200" spc="-5" dirty="0">
                <a:latin typeface="Times New Roman"/>
                <a:cs typeface="Times New Roman"/>
              </a:rPr>
              <a:t>possono  aiutare l’edificazione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l’educazione dei figli; l’orgoglio </a:t>
            </a:r>
            <a:r>
              <a:rPr sz="1200" dirty="0">
                <a:latin typeface="Times New Roman"/>
                <a:cs typeface="Times New Roman"/>
              </a:rPr>
              <a:t>e la rivalità non possono elevare le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 sopravvivenza  </a:t>
            </a:r>
            <a:r>
              <a:rPr sz="1200" spc="-5" dirty="0">
                <a:latin typeface="Times New Roman"/>
                <a:cs typeface="Times New Roman"/>
              </a:rPr>
              <a:t>delle generazioni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(942.6) 84:8.5 </a:t>
            </a:r>
            <a:r>
              <a:rPr sz="1200" spc="-5" dirty="0">
                <a:latin typeface="Times New Roman"/>
                <a:cs typeface="Times New Roman"/>
              </a:rPr>
              <a:t>Tutti gli esseri celesti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progressione godono del </a:t>
            </a:r>
            <a:r>
              <a:rPr sz="1200" dirty="0">
                <a:latin typeface="Times New Roman"/>
                <a:cs typeface="Times New Roman"/>
              </a:rPr>
              <a:t>riposo e </a:t>
            </a:r>
            <a:r>
              <a:rPr sz="1200" spc="-5" dirty="0">
                <a:latin typeface="Times New Roman"/>
                <a:cs typeface="Times New Roman"/>
              </a:rPr>
              <a:t>del ministero dei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retrospezione. Tutti gli sforzi </a:t>
            </a:r>
            <a:r>
              <a:rPr sz="1200" spc="1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un divertimento sano e </a:t>
            </a:r>
            <a:r>
              <a:rPr sz="1200" spc="-5" dirty="0">
                <a:latin typeface="Times New Roman"/>
                <a:cs typeface="Times New Roman"/>
              </a:rPr>
              <a:t>per praticare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giochi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elevano </a:t>
            </a:r>
            <a:r>
              <a:rPr sz="1200" dirty="0">
                <a:latin typeface="Times New Roman"/>
                <a:cs typeface="Times New Roman"/>
              </a:rPr>
              <a:t>sono salubri; il sonno </a:t>
            </a:r>
            <a:r>
              <a:rPr sz="1200" spc="-5" dirty="0">
                <a:latin typeface="Times New Roman"/>
                <a:cs typeface="Times New Roman"/>
              </a:rPr>
              <a:t>ristoratore, </a:t>
            </a:r>
            <a:r>
              <a:rPr sz="1200" dirty="0">
                <a:latin typeface="Times New Roman"/>
                <a:cs typeface="Times New Roman"/>
              </a:rPr>
              <a:t>il riposo, la </a:t>
            </a:r>
            <a:r>
              <a:rPr sz="1200" spc="-5" dirty="0">
                <a:latin typeface="Times New Roman"/>
                <a:cs typeface="Times New Roman"/>
              </a:rPr>
              <a:t>ricreazione </a:t>
            </a:r>
            <a:r>
              <a:rPr sz="1200" dirty="0">
                <a:latin typeface="Times New Roman"/>
                <a:cs typeface="Times New Roman"/>
              </a:rPr>
              <a:t>e tutti  i </a:t>
            </a:r>
            <a:r>
              <a:rPr sz="1200" spc="-5" dirty="0">
                <a:latin typeface="Times New Roman"/>
                <a:cs typeface="Times New Roman"/>
              </a:rPr>
              <a:t>passatempi </a:t>
            </a:r>
            <a:r>
              <a:rPr sz="1200" dirty="0">
                <a:latin typeface="Times New Roman"/>
                <a:cs typeface="Times New Roman"/>
              </a:rPr>
              <a:t>che impediscono la noia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monotonia sono utili. I </a:t>
            </a:r>
            <a:r>
              <a:rPr sz="1200" spc="-5" dirty="0">
                <a:latin typeface="Times New Roman"/>
                <a:cs typeface="Times New Roman"/>
              </a:rPr>
              <a:t>giochi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competizione, la </a:t>
            </a:r>
            <a:r>
              <a:rPr sz="1200" spc="-5" dirty="0">
                <a:latin typeface="Times New Roman"/>
                <a:cs typeface="Times New Roman"/>
              </a:rPr>
              <a:t>narrazione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storie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gusto  della </a:t>
            </a:r>
            <a:r>
              <a:rPr sz="1200" dirty="0">
                <a:latin typeface="Times New Roman"/>
                <a:cs typeface="Times New Roman"/>
              </a:rPr>
              <a:t>buona tavola possono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autogratificazione. (Quando impiegate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sale </a:t>
            </a:r>
            <a:r>
              <a:rPr sz="1200" dirty="0">
                <a:latin typeface="Times New Roman"/>
                <a:cs typeface="Times New Roman"/>
              </a:rPr>
              <a:t>per insaporire il </a:t>
            </a:r>
            <a:r>
              <a:rPr sz="1200" spc="-5" dirty="0">
                <a:latin typeface="Times New Roman"/>
                <a:cs typeface="Times New Roman"/>
              </a:rPr>
              <a:t>cibo, soffermatevi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 quasi </a:t>
            </a:r>
            <a:r>
              <a:rPr sz="1200" dirty="0">
                <a:latin typeface="Times New Roman"/>
                <a:cs typeface="Times New Roman"/>
              </a:rPr>
              <a:t>un milione di anni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ottenere del sale solo intingendo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cibo </a:t>
            </a:r>
            <a:r>
              <a:rPr sz="1200" dirty="0">
                <a:latin typeface="Times New Roman"/>
                <a:cs typeface="Times New Roman"/>
              </a:rPr>
              <a:t>nella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cenere.)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71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(943.1) 84:8.6 </a:t>
            </a:r>
            <a:r>
              <a:rPr sz="1200" dirty="0">
                <a:latin typeface="Times New Roman"/>
                <a:cs typeface="Times New Roman"/>
              </a:rPr>
              <a:t>Che l’uomo </a:t>
            </a:r>
            <a:r>
              <a:rPr sz="1200" spc="-5" dirty="0">
                <a:latin typeface="Times New Roman"/>
                <a:cs typeface="Times New Roman"/>
              </a:rPr>
              <a:t>si diverta; che </a:t>
            </a:r>
            <a:r>
              <a:rPr sz="1200" dirty="0">
                <a:latin typeface="Times New Roman"/>
                <a:cs typeface="Times New Roman"/>
              </a:rPr>
              <a:t>la razza umana trovi </a:t>
            </a:r>
            <a:r>
              <a:rPr sz="1200" spc="-5" dirty="0">
                <a:latin typeface="Times New Roman"/>
                <a:cs typeface="Times New Roman"/>
              </a:rPr>
              <a:t>piacere </a:t>
            </a:r>
            <a:r>
              <a:rPr sz="1200" dirty="0">
                <a:latin typeface="Times New Roman"/>
                <a:cs typeface="Times New Roman"/>
              </a:rPr>
              <a:t>in mille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maniere; </a:t>
            </a:r>
            <a:r>
              <a:rPr sz="1200" dirty="0">
                <a:latin typeface="Times New Roman"/>
                <a:cs typeface="Times New Roman"/>
              </a:rPr>
              <a:t>che l’umanità </a:t>
            </a:r>
            <a:r>
              <a:rPr sz="1200" spc="-5" dirty="0">
                <a:latin typeface="Times New Roman"/>
                <a:cs typeface="Times New Roman"/>
              </a:rPr>
              <a:t>evoluzionaria esplori </a:t>
            </a:r>
            <a:r>
              <a:rPr sz="1200" dirty="0">
                <a:latin typeface="Times New Roman"/>
                <a:cs typeface="Times New Roman"/>
              </a:rPr>
              <a:t>tutte  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legittima autogratificazione: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biologica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elevarsi. L’uomo </a:t>
            </a:r>
            <a:r>
              <a:rPr sz="1200" dirty="0">
                <a:latin typeface="Times New Roman"/>
                <a:cs typeface="Times New Roman"/>
              </a:rPr>
              <a:t>ha ben </a:t>
            </a:r>
            <a:r>
              <a:rPr sz="1200" spc="-5" dirty="0">
                <a:latin typeface="Times New Roman"/>
                <a:cs typeface="Times New Roman"/>
              </a:rPr>
              <a:t>meritato alcuni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piaceri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sue gioie </a:t>
            </a:r>
            <a:r>
              <a:rPr sz="1200" dirty="0">
                <a:latin typeface="Times New Roman"/>
                <a:cs typeface="Times New Roman"/>
              </a:rPr>
              <a:t>attuali. </a:t>
            </a:r>
            <a:r>
              <a:rPr sz="1200" spc="-5" dirty="0">
                <a:latin typeface="Times New Roman"/>
                <a:cs typeface="Times New Roman"/>
              </a:rPr>
              <a:t>Ma tenete ben </a:t>
            </a:r>
            <a:r>
              <a:rPr sz="1200" dirty="0">
                <a:latin typeface="Times New Roman"/>
                <a:cs typeface="Times New Roman"/>
              </a:rPr>
              <a:t>fissa la </a:t>
            </a:r>
            <a:r>
              <a:rPr sz="1200" spc="-5" dirty="0">
                <a:latin typeface="Times New Roman"/>
                <a:cs typeface="Times New Roman"/>
              </a:rPr>
              <a:t>meta del </a:t>
            </a:r>
            <a:r>
              <a:rPr sz="1200" dirty="0">
                <a:latin typeface="Times New Roman"/>
                <a:cs typeface="Times New Roman"/>
              </a:rPr>
              <a:t>destino! I </a:t>
            </a:r>
            <a:r>
              <a:rPr sz="1200" spc="-5" dirty="0">
                <a:latin typeface="Times New Roman"/>
                <a:cs typeface="Times New Roman"/>
              </a:rPr>
              <a:t>piaceri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suicidi se giungono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distruggere</a:t>
            </a:r>
            <a:endParaRPr sz="1200">
              <a:latin typeface="Times New Roman"/>
              <a:cs typeface="Times New Roman"/>
            </a:endParaRPr>
          </a:p>
          <a:p>
            <a:pPr marL="76200" marR="6413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proprietà, che </a:t>
            </a:r>
            <a:r>
              <a:rPr sz="1200" dirty="0">
                <a:latin typeface="Times New Roman"/>
                <a:cs typeface="Times New Roman"/>
              </a:rPr>
              <a:t>è divenuta l’istituzione </a:t>
            </a:r>
            <a:r>
              <a:rPr sz="1200" spc="-5" dirty="0">
                <a:latin typeface="Times New Roman"/>
                <a:cs typeface="Times New Roman"/>
              </a:rPr>
              <a:t>dell’autosostentamento. L’autogratificazione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costo fatale se </a:t>
            </a:r>
            <a:r>
              <a:rPr sz="1200" dirty="0">
                <a:latin typeface="Times New Roman"/>
                <a:cs typeface="Times New Roman"/>
              </a:rPr>
              <a:t>provoca il 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matrimonio,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decadenza della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distruzione </a:t>
            </a:r>
            <a:r>
              <a:rPr sz="1200" spc="-5" dirty="0">
                <a:latin typeface="Times New Roman"/>
                <a:cs typeface="Times New Roman"/>
              </a:rPr>
              <a:t>del focolare </a:t>
            </a:r>
            <a:r>
              <a:rPr sz="1200" dirty="0">
                <a:latin typeface="Times New Roman"/>
                <a:cs typeface="Times New Roman"/>
              </a:rPr>
              <a:t>domestico — </a:t>
            </a:r>
            <a:r>
              <a:rPr sz="1200" spc="-5" dirty="0">
                <a:latin typeface="Times New Roman"/>
                <a:cs typeface="Times New Roman"/>
              </a:rPr>
              <a:t>acquisizione evoluzionaria  suprema dell’uomo </a:t>
            </a:r>
            <a:r>
              <a:rPr sz="1200" dirty="0">
                <a:latin typeface="Times New Roman"/>
                <a:cs typeface="Times New Roman"/>
              </a:rPr>
              <a:t>e sola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di sopravvivenza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civiltà.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(943.2)  84:8.7  </a:t>
            </a:r>
            <a:r>
              <a:rPr sz="1200" spc="-5" dirty="0">
                <a:latin typeface="Times New Roman"/>
                <a:cs typeface="Times New Roman"/>
              </a:rPr>
              <a:t>[Presentato dal Capo dei Serafini </a:t>
            </a:r>
            <a:r>
              <a:rPr sz="1200" dirty="0">
                <a:latin typeface="Times New Roman"/>
                <a:cs typeface="Times New Roman"/>
              </a:rPr>
              <a:t>stazionati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76895" cy="40500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85: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Le origini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dell’adorazione</a:t>
            </a:r>
            <a:endParaRPr sz="2200">
              <a:latin typeface="Times New Roman"/>
              <a:cs typeface="Times New Roman"/>
            </a:endParaRPr>
          </a:p>
          <a:p>
            <a:pPr marL="76200" marR="194310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(944.1) 85:0.1 </a:t>
            </a:r>
            <a:r>
              <a:rPr sz="1200" spc="-2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primitiva ha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un’origine </a:t>
            </a:r>
            <a:r>
              <a:rPr sz="1200" spc="-5" dirty="0">
                <a:latin typeface="Times New Roman"/>
                <a:cs typeface="Times New Roman"/>
              </a:rPr>
              <a:t>biologica, </a:t>
            </a:r>
            <a:r>
              <a:rPr sz="1200" dirty="0">
                <a:latin typeface="Times New Roman"/>
                <a:cs typeface="Times New Roman"/>
              </a:rPr>
              <a:t>uno sviluppo </a:t>
            </a:r>
            <a:r>
              <a:rPr sz="1200" spc="-5" dirty="0">
                <a:latin typeface="Times New Roman"/>
                <a:cs typeface="Times New Roman"/>
              </a:rPr>
              <a:t>evoluzionario naturale, indipendente dalle  associazioni morali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influenza </a:t>
            </a:r>
            <a:r>
              <a:rPr sz="1200" dirty="0">
                <a:latin typeface="Times New Roman"/>
                <a:cs typeface="Times New Roman"/>
              </a:rPr>
              <a:t>spirituale. </a:t>
            </a:r>
            <a:r>
              <a:rPr sz="1200" spc="-5" dirty="0">
                <a:latin typeface="Times New Roman"/>
                <a:cs typeface="Times New Roman"/>
              </a:rPr>
              <a:t>Gli animali superiori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paure ma non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illusioni, </a:t>
            </a:r>
            <a:r>
              <a:rPr sz="1200" spc="-5" dirty="0">
                <a:latin typeface="Times New Roman"/>
                <a:cs typeface="Times New Roman"/>
              </a:rPr>
              <a:t>quindi  nessuna religione. L’uomo crea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religioni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dalle sue paure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delle sue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illusioni.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(944.2) 85:0.2 </a:t>
            </a:r>
            <a:r>
              <a:rPr sz="1200" spc="-5" dirty="0">
                <a:latin typeface="Times New Roman"/>
                <a:cs typeface="Times New Roman"/>
              </a:rPr>
              <a:t>Nell’evoluzione della specie </a:t>
            </a:r>
            <a:r>
              <a:rPr sz="1200" dirty="0">
                <a:latin typeface="Times New Roman"/>
                <a:cs typeface="Times New Roman"/>
              </a:rPr>
              <a:t>umana l’adorazione, </a:t>
            </a:r>
            <a:r>
              <a:rPr sz="1200" spc="-5" dirty="0">
                <a:latin typeface="Times New Roman"/>
                <a:cs typeface="Times New Roman"/>
              </a:rPr>
              <a:t>nelle sue manifestazioni primitive, appare </a:t>
            </a:r>
            <a:r>
              <a:rPr sz="1200" dirty="0">
                <a:latin typeface="Times New Roman"/>
                <a:cs typeface="Times New Roman"/>
              </a:rPr>
              <a:t>molto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mente  </a:t>
            </a:r>
            <a:r>
              <a:rPr sz="1200" spc="-5" dirty="0">
                <a:latin typeface="Times New Roman"/>
                <a:cs typeface="Times New Roman"/>
              </a:rPr>
              <a:t>dell’uomo sia capace </a:t>
            </a:r>
            <a:r>
              <a:rPr sz="1200" dirty="0">
                <a:latin typeface="Times New Roman"/>
                <a:cs typeface="Times New Roman"/>
              </a:rPr>
              <a:t>di formulare 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complessi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quaggiù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nell’aldilà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meritino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chiamati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intellettuale ed interamente </a:t>
            </a:r>
            <a:r>
              <a:rPr sz="1200" dirty="0">
                <a:latin typeface="Times New Roman"/>
                <a:cs typeface="Times New Roman"/>
              </a:rPr>
              <a:t>fondata </a:t>
            </a:r>
            <a:r>
              <a:rPr sz="1200" spc="-5" dirty="0">
                <a:latin typeface="Times New Roman"/>
                <a:cs typeface="Times New Roman"/>
              </a:rPr>
              <a:t>su circostanze </a:t>
            </a:r>
            <a:r>
              <a:rPr sz="1200" dirty="0">
                <a:latin typeface="Times New Roman"/>
                <a:cs typeface="Times New Roman"/>
              </a:rPr>
              <a:t>associative. </a:t>
            </a:r>
            <a:r>
              <a:rPr sz="1200" spc="-5" dirty="0">
                <a:latin typeface="Times New Roman"/>
                <a:cs typeface="Times New Roman"/>
              </a:rPr>
              <a:t>Gli oggetti </a:t>
            </a:r>
            <a:r>
              <a:rPr sz="1200" dirty="0">
                <a:latin typeface="Times New Roman"/>
                <a:cs typeface="Times New Roman"/>
              </a:rPr>
              <a:t>di adorazione  </a:t>
            </a:r>
            <a:r>
              <a:rPr sz="1200" spc="-5" dirty="0">
                <a:latin typeface="Times New Roman"/>
                <a:cs typeface="Times New Roman"/>
              </a:rPr>
              <a:t>erano totalmente </a:t>
            </a:r>
            <a:r>
              <a:rPr sz="1200" dirty="0">
                <a:latin typeface="Times New Roman"/>
                <a:cs typeface="Times New Roman"/>
              </a:rPr>
              <a:t>suggestivi; </a:t>
            </a:r>
            <a:r>
              <a:rPr sz="1200" spc="-5" dirty="0">
                <a:latin typeface="Times New Roman"/>
                <a:cs typeface="Times New Roman"/>
              </a:rPr>
              <a:t>consistevano </a:t>
            </a:r>
            <a:r>
              <a:rPr sz="1200" dirty="0">
                <a:latin typeface="Times New Roman"/>
                <a:cs typeface="Times New Roman"/>
              </a:rPr>
              <a:t>in cose </a:t>
            </a:r>
            <a:r>
              <a:rPr sz="1200" spc="-5" dirty="0">
                <a:latin typeface="Times New Roman"/>
                <a:cs typeface="Times New Roman"/>
              </a:rPr>
              <a:t>della natura che erano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portata </a:t>
            </a:r>
            <a:r>
              <a:rPr sz="1200" dirty="0">
                <a:latin typeface="Times New Roman"/>
                <a:cs typeface="Times New Roman"/>
              </a:rPr>
              <a:t>di mano 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erano in primo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piano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ordinaria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semplici degli Urantiani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primitivi.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2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(944.3) 85:0.3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si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evoluta 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dell’adorazione della </a:t>
            </a:r>
            <a:r>
              <a:rPr sz="1200" dirty="0">
                <a:latin typeface="Times New Roman"/>
                <a:cs typeface="Times New Roman"/>
              </a:rPr>
              <a:t>natura, acquisì </a:t>
            </a:r>
            <a:r>
              <a:rPr sz="1200" spc="-5" dirty="0">
                <a:latin typeface="Times New Roman"/>
                <a:cs typeface="Times New Roman"/>
              </a:rPr>
              <a:t>radici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spirituale, </a:t>
            </a:r>
            <a:r>
              <a:rPr sz="1200" dirty="0">
                <a:latin typeface="Times New Roman"/>
                <a:cs typeface="Times New Roman"/>
              </a:rPr>
              <a:t>ma fu </a:t>
            </a:r>
            <a:r>
              <a:rPr sz="1200" spc="-5" dirty="0">
                <a:latin typeface="Times New Roman"/>
                <a:cs typeface="Times New Roman"/>
              </a:rPr>
              <a:t>tuttavia  sempre </a:t>
            </a:r>
            <a:r>
              <a:rPr sz="1200" dirty="0">
                <a:latin typeface="Times New Roman"/>
                <a:cs typeface="Times New Roman"/>
              </a:rPr>
              <a:t>condizionata </a:t>
            </a:r>
            <a:r>
              <a:rPr sz="1200" spc="-5" dirty="0">
                <a:latin typeface="Times New Roman"/>
                <a:cs typeface="Times New Roman"/>
              </a:rPr>
              <a:t>dall’ambiente sociale. </a:t>
            </a:r>
            <a:r>
              <a:rPr sz="1200" dirty="0">
                <a:latin typeface="Times New Roman"/>
                <a:cs typeface="Times New Roman"/>
              </a:rPr>
              <a:t>A mano 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l’adorazione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sviluppò, i </a:t>
            </a:r>
            <a:r>
              <a:rPr sz="1200" spc="-5" dirty="0">
                <a:latin typeface="Times New Roman"/>
                <a:cs typeface="Times New Roman"/>
              </a:rPr>
              <a:t>concetti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umani</a:t>
            </a:r>
            <a:endParaRPr sz="1200">
              <a:latin typeface="Times New Roman"/>
              <a:cs typeface="Times New Roman"/>
            </a:endParaRPr>
          </a:p>
          <a:p>
            <a:pPr marL="76200" marR="3822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immaginarono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divisione del lavoro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supermortale; c’erano </a:t>
            </a:r>
            <a:r>
              <a:rPr sz="1200" dirty="0">
                <a:latin typeface="Times New Roman"/>
                <a:cs typeface="Times New Roman"/>
              </a:rPr>
              <a:t>spiriti della </a:t>
            </a:r>
            <a:r>
              <a:rPr sz="1200" spc="-5" dirty="0">
                <a:latin typeface="Times New Roman"/>
                <a:cs typeface="Times New Roman"/>
              </a:rPr>
              <a:t>natura per laghi, alberi, cascate, </a:t>
            </a:r>
            <a:r>
              <a:rPr sz="1200" dirty="0">
                <a:latin typeface="Times New Roman"/>
                <a:cs typeface="Times New Roman"/>
              </a:rPr>
              <a:t>piogge e  </a:t>
            </a:r>
            <a:r>
              <a:rPr sz="1200" spc="-5" dirty="0">
                <a:latin typeface="Times New Roman"/>
                <a:cs typeface="Times New Roman"/>
              </a:rPr>
              <a:t>centinaia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fenomeni </a:t>
            </a:r>
            <a:r>
              <a:rPr sz="1200" spc="-5" dirty="0">
                <a:latin typeface="Times New Roman"/>
                <a:cs typeface="Times New Roman"/>
              </a:rPr>
              <a:t>terrestri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(944.4) 85:0.4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un’epoca 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un’altra </a:t>
            </a:r>
            <a:r>
              <a:rPr sz="1200" dirty="0">
                <a:latin typeface="Times New Roman"/>
                <a:cs typeface="Times New Roman"/>
              </a:rPr>
              <a:t>l’uomo mortale ha </a:t>
            </a:r>
            <a:r>
              <a:rPr sz="1200" spc="-5" dirty="0">
                <a:latin typeface="Times New Roman"/>
                <a:cs typeface="Times New Roman"/>
              </a:rPr>
              <a:t>adorato ogni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esistente sulla faccia della terra, </a:t>
            </a:r>
            <a:r>
              <a:rPr sz="1200" dirty="0">
                <a:latin typeface="Times New Roman"/>
                <a:cs typeface="Times New Roman"/>
              </a:rPr>
              <a:t>incluso se </a:t>
            </a:r>
            <a:r>
              <a:rPr sz="1200" spc="-5" dirty="0">
                <a:latin typeface="Times New Roman"/>
                <a:cs typeface="Times New Roman"/>
              </a:rPr>
              <a:t>stesso. </a:t>
            </a:r>
            <a:r>
              <a:rPr sz="120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adorato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immaginabile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 sotto la </a:t>
            </a:r>
            <a:r>
              <a:rPr sz="1200" spc="-5" dirty="0">
                <a:latin typeface="Times New Roman"/>
                <a:cs typeface="Times New Roman"/>
              </a:rPr>
              <a:t>superficie della </a:t>
            </a:r>
            <a:r>
              <a:rPr sz="1200" dirty="0">
                <a:latin typeface="Times New Roman"/>
                <a:cs typeface="Times New Roman"/>
              </a:rPr>
              <a:t>terra. </a:t>
            </a:r>
            <a:r>
              <a:rPr sz="1200" spc="-5" dirty="0">
                <a:latin typeface="Times New Roman"/>
                <a:cs typeface="Times New Roman"/>
              </a:rPr>
              <a:t>L’uomo primitivo temeva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manifestazioni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potere; </a:t>
            </a:r>
            <a:r>
              <a:rPr sz="1200" dirty="0">
                <a:latin typeface="Times New Roman"/>
                <a:cs typeface="Times New Roman"/>
              </a:rPr>
              <a:t>adorava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fenomeno </a:t>
            </a:r>
            <a:r>
              <a:rPr sz="1200" spc="-5" dirty="0">
                <a:latin typeface="Times New Roman"/>
                <a:cs typeface="Times New Roman"/>
              </a:rPr>
              <a:t>naturale che </a:t>
            </a:r>
            <a:r>
              <a:rPr sz="1200" dirty="0">
                <a:latin typeface="Times New Roman"/>
                <a:cs typeface="Times New Roman"/>
              </a:rPr>
              <a:t>non riusciva a </a:t>
            </a:r>
            <a:r>
              <a:rPr sz="1200" spc="-5" dirty="0">
                <a:latin typeface="Times New Roman"/>
                <a:cs typeface="Times New Roman"/>
              </a:rPr>
              <a:t>comprendere. L’osservazione </a:t>
            </a:r>
            <a:r>
              <a:rPr sz="1200" dirty="0">
                <a:latin typeface="Times New Roman"/>
                <a:cs typeface="Times New Roman"/>
              </a:rPr>
              <a:t>di potenti forze </a:t>
            </a:r>
            <a:r>
              <a:rPr sz="1200" spc="-5" dirty="0">
                <a:latin typeface="Times New Roman"/>
                <a:cs typeface="Times New Roman"/>
              </a:rPr>
              <a:t>naturali, quali </a:t>
            </a:r>
            <a:r>
              <a:rPr sz="1200" dirty="0">
                <a:latin typeface="Times New Roman"/>
                <a:cs typeface="Times New Roman"/>
              </a:rPr>
              <a:t>tempeste,  inondazioni, </a:t>
            </a:r>
            <a:r>
              <a:rPr sz="1200" spc="-5" dirty="0">
                <a:latin typeface="Times New Roman"/>
                <a:cs typeface="Times New Roman"/>
              </a:rPr>
              <a:t>terremoti, frane, vulcani, </a:t>
            </a:r>
            <a:r>
              <a:rPr sz="1200" dirty="0">
                <a:latin typeface="Times New Roman"/>
                <a:cs typeface="Times New Roman"/>
              </a:rPr>
              <a:t>fuoco, caldo e </a:t>
            </a:r>
            <a:r>
              <a:rPr sz="1200" spc="-5" dirty="0">
                <a:latin typeface="Times New Roman"/>
                <a:cs typeface="Times New Roman"/>
              </a:rPr>
              <a:t>freddo, impressionava grandemente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espansione dell’uomo.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 inspiegabili </a:t>
            </a:r>
            <a:r>
              <a:rPr sz="1200" dirty="0">
                <a:latin typeface="Times New Roman"/>
                <a:cs typeface="Times New Roman"/>
              </a:rPr>
              <a:t>della vita sono </a:t>
            </a:r>
            <a:r>
              <a:rPr sz="1200" spc="-5" dirty="0">
                <a:latin typeface="Times New Roman"/>
                <a:cs typeface="Times New Roman"/>
              </a:rPr>
              <a:t>ancora chiamate “atti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“misteriose </a:t>
            </a:r>
            <a:r>
              <a:rPr sz="1200" dirty="0">
                <a:latin typeface="Times New Roman"/>
                <a:cs typeface="Times New Roman"/>
              </a:rPr>
              <a:t>dispensazioni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Provvidenza”.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62290" cy="3954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L’adorazione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pietre e di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colline</a:t>
            </a:r>
            <a:endParaRPr sz="16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  <a:spcBef>
                <a:spcPts val="1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(944.5) 85:1.1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oggetto </a:t>
            </a:r>
            <a:r>
              <a:rPr sz="1200" spc="-5" dirty="0">
                <a:latin typeface="Times New Roman"/>
                <a:cs typeface="Times New Roman"/>
              </a:rPr>
              <a:t>ad essere adorato </a:t>
            </a:r>
            <a:r>
              <a:rPr sz="1200" dirty="0">
                <a:latin typeface="Times New Roman"/>
                <a:cs typeface="Times New Roman"/>
              </a:rPr>
              <a:t>dall’uomo in evoluzione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pietra. Oggi </a:t>
            </a:r>
            <a:r>
              <a:rPr sz="1200" dirty="0">
                <a:latin typeface="Times New Roman"/>
                <a:cs typeface="Times New Roman"/>
              </a:rPr>
              <a:t>la popolazione </a:t>
            </a:r>
            <a:r>
              <a:rPr sz="1200" spc="-5" dirty="0">
                <a:latin typeface="Times New Roman"/>
                <a:cs typeface="Times New Roman"/>
              </a:rPr>
              <a:t>Kateri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dell’India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meridionale adora ancora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pietra, così come fanno numerose tribù </a:t>
            </a:r>
            <a:r>
              <a:rPr sz="1200" dirty="0">
                <a:latin typeface="Times New Roman"/>
                <a:cs typeface="Times New Roman"/>
              </a:rPr>
              <a:t>dell’India </a:t>
            </a:r>
            <a:r>
              <a:rPr sz="1200" spc="-5" dirty="0">
                <a:latin typeface="Times New Roman"/>
                <a:cs typeface="Times New Roman"/>
              </a:rPr>
              <a:t>settentrionale. </a:t>
            </a:r>
            <a:r>
              <a:rPr sz="1200" dirty="0">
                <a:latin typeface="Times New Roman"/>
                <a:cs typeface="Times New Roman"/>
              </a:rPr>
              <a:t>Giacobbe dormì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pietra </a:t>
            </a:r>
            <a:r>
              <a:rPr sz="1200" dirty="0">
                <a:latin typeface="Times New Roman"/>
                <a:cs typeface="Times New Roman"/>
              </a:rPr>
              <a:t>perché  la </a:t>
            </a:r>
            <a:r>
              <a:rPr sz="1200" spc="-5" dirty="0">
                <a:latin typeface="Times New Roman"/>
                <a:cs typeface="Times New Roman"/>
              </a:rPr>
              <a:t>venerava; egli </a:t>
            </a:r>
            <a:r>
              <a:rPr sz="1200" dirty="0">
                <a:latin typeface="Times New Roman"/>
                <a:cs typeface="Times New Roman"/>
              </a:rPr>
              <a:t>perfino la </a:t>
            </a:r>
            <a:r>
              <a:rPr sz="1200" spc="-5" dirty="0">
                <a:latin typeface="Times New Roman"/>
                <a:cs typeface="Times New Roman"/>
              </a:rPr>
              <a:t>unse. Rachele celava parecchie </a:t>
            </a:r>
            <a:r>
              <a:rPr sz="1200" dirty="0">
                <a:latin typeface="Times New Roman"/>
                <a:cs typeface="Times New Roman"/>
              </a:rPr>
              <a:t>pietre sacre nella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tenda.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98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(944.6) 85:1.2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pietre </a:t>
            </a:r>
            <a:r>
              <a:rPr sz="1200" spc="-5" dirty="0">
                <a:latin typeface="Times New Roman"/>
                <a:cs typeface="Times New Roman"/>
              </a:rPr>
              <a:t>impressionarono </a:t>
            </a:r>
            <a:r>
              <a:rPr sz="1200" dirty="0">
                <a:latin typeface="Times New Roman"/>
                <a:cs typeface="Times New Roman"/>
              </a:rPr>
              <a:t>inizialmente l’uomo primitivo </a:t>
            </a:r>
            <a:r>
              <a:rPr sz="1200" spc="-5" dirty="0">
                <a:latin typeface="Times New Roman"/>
                <a:cs typeface="Times New Roman"/>
              </a:rPr>
              <a:t>essendo fuori dell’ordinario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modo in cui </a:t>
            </a:r>
            <a:r>
              <a:rPr sz="1200" spc="-5" dirty="0">
                <a:latin typeface="Times New Roman"/>
                <a:cs typeface="Times New Roman"/>
              </a:rPr>
              <a:t>apparivano  così improvvisamente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campo coltivato </a:t>
            </a:r>
            <a:r>
              <a:rPr sz="1200" dirty="0">
                <a:latin typeface="Times New Roman"/>
                <a:cs typeface="Times New Roman"/>
              </a:rPr>
              <a:t>o da </a:t>
            </a:r>
            <a:r>
              <a:rPr sz="1200" spc="-5" dirty="0">
                <a:latin typeface="Times New Roman"/>
                <a:cs typeface="Times New Roman"/>
              </a:rPr>
              <a:t>pascolo. </a:t>
            </a:r>
            <a:r>
              <a:rPr sz="1200" dirty="0">
                <a:latin typeface="Times New Roman"/>
                <a:cs typeface="Times New Roman"/>
              </a:rPr>
              <a:t>Gli uomini non </a:t>
            </a:r>
            <a:r>
              <a:rPr sz="1200" spc="-5" dirty="0">
                <a:latin typeface="Times New Roman"/>
                <a:cs typeface="Times New Roman"/>
              </a:rPr>
              <a:t>tenevano conto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dell’erosione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dei  risultati del ribaltamento del terreno.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pietre impressionarono </a:t>
            </a:r>
            <a:r>
              <a:rPr sz="1200" dirty="0">
                <a:latin typeface="Times New Roman"/>
                <a:cs typeface="Times New Roman"/>
              </a:rPr>
              <a:t>molto i popoli primitivi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frequente  somiglianza con gli animali. L’attenzione dell’uomo civilizzato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attratta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numerose formazioni rocciose delle </a:t>
            </a:r>
            <a:r>
              <a:rPr sz="1200" dirty="0">
                <a:latin typeface="Times New Roman"/>
                <a:cs typeface="Times New Roman"/>
              </a:rPr>
              <a:t>montagne che  </a:t>
            </a:r>
            <a:r>
              <a:rPr sz="1200" spc="-5" dirty="0">
                <a:latin typeface="Times New Roman"/>
                <a:cs typeface="Times New Roman"/>
              </a:rPr>
              <a:t>assomigliano </a:t>
            </a:r>
            <a:r>
              <a:rPr sz="1200" dirty="0">
                <a:latin typeface="Times New Roman"/>
                <a:cs typeface="Times New Roman"/>
              </a:rPr>
              <a:t>molto a musi di animali 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a facce di uomini.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l’influenza più </a:t>
            </a:r>
            <a:r>
              <a:rPr sz="1200" spc="-5" dirty="0">
                <a:latin typeface="Times New Roman"/>
                <a:cs typeface="Times New Roman"/>
              </a:rPr>
              <a:t>profonda fu esercitata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pietre </a:t>
            </a:r>
            <a:r>
              <a:rPr sz="1200" dirty="0">
                <a:latin typeface="Times New Roman"/>
                <a:cs typeface="Times New Roman"/>
              </a:rPr>
              <a:t>meteoriche 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primitivi vedevano </a:t>
            </a:r>
            <a:r>
              <a:rPr sz="1200" dirty="0">
                <a:latin typeface="Times New Roman"/>
                <a:cs typeface="Times New Roman"/>
              </a:rPr>
              <a:t>precipitare </a:t>
            </a:r>
            <a:r>
              <a:rPr sz="1200" spc="-5" dirty="0">
                <a:latin typeface="Times New Roman"/>
                <a:cs typeface="Times New Roman"/>
              </a:rPr>
              <a:t>attraverso l’atmosfera con fiammeggiante splendore.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stelle filanti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terrorizzavano</a:t>
            </a:r>
            <a:endParaRPr sz="1200">
              <a:latin typeface="Times New Roman"/>
              <a:cs typeface="Times New Roman"/>
            </a:endParaRPr>
          </a:p>
          <a:p>
            <a:pPr marL="63500" marR="18986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l’uomo primitivo, </a:t>
            </a:r>
            <a:r>
              <a:rPr sz="1200" spc="-5" dirty="0">
                <a:latin typeface="Times New Roman"/>
                <a:cs typeface="Times New Roman"/>
              </a:rPr>
              <a:t>ed egli credeva facilmente </a:t>
            </a:r>
            <a:r>
              <a:rPr sz="1200" dirty="0">
                <a:latin typeface="Times New Roman"/>
                <a:cs typeface="Times New Roman"/>
              </a:rPr>
              <a:t>che tali </a:t>
            </a:r>
            <a:r>
              <a:rPr sz="1200" spc="-5" dirty="0">
                <a:latin typeface="Times New Roman"/>
                <a:cs typeface="Times New Roman"/>
              </a:rPr>
              <a:t>scie </a:t>
            </a:r>
            <a:r>
              <a:rPr sz="1200" dirty="0">
                <a:latin typeface="Times New Roman"/>
                <a:cs typeface="Times New Roman"/>
              </a:rPr>
              <a:t>luminose </a:t>
            </a:r>
            <a:r>
              <a:rPr sz="1200" spc="-5" dirty="0">
                <a:latin typeface="Times New Roman"/>
                <a:cs typeface="Times New Roman"/>
              </a:rPr>
              <a:t>indicassero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passaggio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spirito nel suo viaggio </a:t>
            </a:r>
            <a:r>
              <a:rPr sz="1200" spc="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terra. Non c’è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meravigliarsi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siano stati portati ad adorare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fenomeni, specialmente quando scoprirono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63500" marR="571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meteore. </a:t>
            </a:r>
            <a:r>
              <a:rPr sz="1200" dirty="0">
                <a:latin typeface="Times New Roman"/>
                <a:cs typeface="Times New Roman"/>
              </a:rPr>
              <a:t>E questo portò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rispetto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pietre. </a:t>
            </a:r>
            <a:r>
              <a:rPr sz="1200" spc="-5" dirty="0">
                <a:latin typeface="Times New Roman"/>
                <a:cs typeface="Times New Roman"/>
              </a:rPr>
              <a:t>Nel Bengala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adorano </a:t>
            </a:r>
            <a:r>
              <a:rPr sz="1200" dirty="0">
                <a:latin typeface="Times New Roman"/>
                <a:cs typeface="Times New Roman"/>
              </a:rPr>
              <a:t>una meteora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cadde 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nel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1880.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952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(945.1) 85:1.3 </a:t>
            </a:r>
            <a:r>
              <a:rPr sz="1200" spc="-5" dirty="0">
                <a:latin typeface="Times New Roman"/>
                <a:cs typeface="Times New Roman"/>
              </a:rPr>
              <a:t>Tutti gli antichi clan </a:t>
            </a:r>
            <a:r>
              <a:rPr sz="1200" dirty="0">
                <a:latin typeface="Times New Roman"/>
                <a:cs typeface="Times New Roman"/>
              </a:rPr>
              <a:t>e tribù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pietre sacre,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popoli moderni </a:t>
            </a:r>
            <a:r>
              <a:rPr sz="1200" spc="-5" dirty="0">
                <a:latin typeface="Times New Roman"/>
                <a:cs typeface="Times New Roman"/>
              </a:rPr>
              <a:t>manifesta </a:t>
            </a:r>
            <a:r>
              <a:rPr sz="1200" dirty="0">
                <a:latin typeface="Times New Roman"/>
                <a:cs typeface="Times New Roman"/>
              </a:rPr>
              <a:t>una relativa  </a:t>
            </a:r>
            <a:r>
              <a:rPr sz="1200" spc="-5" dirty="0">
                <a:latin typeface="Times New Roman"/>
                <a:cs typeface="Times New Roman"/>
              </a:rPr>
              <a:t>venerazione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pietre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loro gioielli. Un gruppo </a:t>
            </a:r>
            <a:r>
              <a:rPr sz="1200" dirty="0">
                <a:latin typeface="Times New Roman"/>
                <a:cs typeface="Times New Roman"/>
              </a:rPr>
              <a:t>di cinque pietre era </a:t>
            </a:r>
            <a:r>
              <a:rPr sz="1200" spc="-5" dirty="0">
                <a:latin typeface="Times New Roman"/>
                <a:cs typeface="Times New Roman"/>
              </a:rPr>
              <a:t>venerato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India; </a:t>
            </a:r>
            <a:r>
              <a:rPr sz="1200" dirty="0">
                <a:latin typeface="Times New Roman"/>
                <a:cs typeface="Times New Roman"/>
              </a:rPr>
              <a:t>in Grecia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un cumulo di  </a:t>
            </a:r>
            <a:r>
              <a:rPr sz="1200" spc="-5" dirty="0">
                <a:latin typeface="Times New Roman"/>
                <a:cs typeface="Times New Roman"/>
              </a:rPr>
              <a:t>trenta pietre;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rossi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di pietre. I Romani </a:t>
            </a:r>
            <a:r>
              <a:rPr sz="1200" spc="-5" dirty="0">
                <a:latin typeface="Times New Roman"/>
                <a:cs typeface="Times New Roman"/>
              </a:rPr>
              <a:t>gettavano sempre </a:t>
            </a:r>
            <a:r>
              <a:rPr sz="1200" dirty="0">
                <a:latin typeface="Times New Roman"/>
                <a:cs typeface="Times New Roman"/>
              </a:rPr>
              <a:t>una pietra in </a:t>
            </a:r>
            <a:r>
              <a:rPr sz="1200" spc="-5" dirty="0">
                <a:latin typeface="Times New Roman"/>
                <a:cs typeface="Times New Roman"/>
              </a:rPr>
              <a:t>aria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invocavano Giove.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 anche ai giorni </a:t>
            </a:r>
            <a:r>
              <a:rPr sz="1200" dirty="0">
                <a:latin typeface="Times New Roman"/>
                <a:cs typeface="Times New Roman"/>
              </a:rPr>
              <a:t>nostri una </a:t>
            </a:r>
            <a:r>
              <a:rPr sz="1200" spc="-5" dirty="0">
                <a:latin typeface="Times New Roman"/>
                <a:cs typeface="Times New Roman"/>
              </a:rPr>
              <a:t>pietra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usata </a:t>
            </a:r>
            <a:r>
              <a:rPr sz="1200" spc="-5" dirty="0">
                <a:latin typeface="Times New Roman"/>
                <a:cs typeface="Times New Roman"/>
              </a:rPr>
              <a:t>come testimone.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certe regioni una </a:t>
            </a:r>
            <a:r>
              <a:rPr sz="1200" spc="-5" dirty="0">
                <a:latin typeface="Times New Roman"/>
                <a:cs typeface="Times New Roman"/>
              </a:rPr>
              <a:t>pietra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 impiegata come </a:t>
            </a:r>
            <a:r>
              <a:rPr sz="1200" dirty="0">
                <a:latin typeface="Times New Roman"/>
                <a:cs typeface="Times New Roman"/>
              </a:rPr>
              <a:t>talismano </a:t>
            </a:r>
            <a:r>
              <a:rPr sz="1200" spc="-5" dirty="0">
                <a:latin typeface="Times New Roman"/>
                <a:cs typeface="Times New Roman"/>
              </a:rPr>
              <a:t>della legge, </a:t>
            </a:r>
            <a:r>
              <a:rPr sz="1200" dirty="0">
                <a:latin typeface="Times New Roman"/>
                <a:cs typeface="Times New Roman"/>
              </a:rPr>
              <a:t>e per il </a:t>
            </a:r>
            <a:r>
              <a:rPr sz="1200" spc="-5" dirty="0">
                <a:latin typeface="Times New Roman"/>
                <a:cs typeface="Times New Roman"/>
              </a:rPr>
              <a:t>suo prestigio </a:t>
            </a:r>
            <a:r>
              <a:rPr sz="1200" dirty="0">
                <a:latin typeface="Times New Roman"/>
                <a:cs typeface="Times New Roman"/>
              </a:rPr>
              <a:t>un offensore può </a:t>
            </a:r>
            <a:r>
              <a:rPr sz="1200" spc="-5" dirty="0">
                <a:latin typeface="Times New Roman"/>
                <a:cs typeface="Times New Roman"/>
              </a:rPr>
              <a:t>essere trascinato </a:t>
            </a:r>
            <a:r>
              <a:rPr sz="1200" dirty="0">
                <a:latin typeface="Times New Roman"/>
                <a:cs typeface="Times New Roman"/>
              </a:rPr>
              <a:t>in tribunale.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semplici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4515" cy="40163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68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(676.2) 59:2.11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alghe che secernevano calce erano largamente </a:t>
            </a:r>
            <a:r>
              <a:rPr sz="1200" dirty="0">
                <a:latin typeface="Times New Roman"/>
                <a:cs typeface="Times New Roman"/>
              </a:rPr>
              <a:t>diffuse. </a:t>
            </a:r>
            <a:r>
              <a:rPr sz="1200" spc="-5" dirty="0">
                <a:latin typeface="Times New Roman"/>
                <a:cs typeface="Times New Roman"/>
              </a:rPr>
              <a:t>Esistevano migliaia </a:t>
            </a:r>
            <a:r>
              <a:rPr sz="1200" dirty="0">
                <a:latin typeface="Times New Roman"/>
                <a:cs typeface="Times New Roman"/>
              </a:rPr>
              <a:t>di specie </a:t>
            </a:r>
            <a:r>
              <a:rPr sz="1200" spc="-5" dirty="0">
                <a:latin typeface="Times New Roman"/>
                <a:cs typeface="Times New Roman"/>
              </a:rPr>
              <a:t>degli antenati </a:t>
            </a:r>
            <a:r>
              <a:rPr sz="1200" dirty="0">
                <a:latin typeface="Times New Roman"/>
                <a:cs typeface="Times New Roman"/>
              </a:rPr>
              <a:t>primitivi dei  </a:t>
            </a:r>
            <a:r>
              <a:rPr sz="1200" spc="-5" dirty="0">
                <a:latin typeface="Times New Roman"/>
                <a:cs typeface="Times New Roman"/>
              </a:rPr>
              <a:t>coralli.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vermi </a:t>
            </a:r>
            <a:r>
              <a:rPr sz="1200" dirty="0">
                <a:latin typeface="Times New Roman"/>
                <a:cs typeface="Times New Roman"/>
              </a:rPr>
              <a:t>di mare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abbondanti e </a:t>
            </a:r>
            <a:r>
              <a:rPr sz="1200" spc="-5" dirty="0">
                <a:latin typeface="Times New Roman"/>
                <a:cs typeface="Times New Roman"/>
              </a:rPr>
              <a:t>c’erano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varietà </a:t>
            </a:r>
            <a:r>
              <a:rPr sz="1200" dirty="0">
                <a:latin typeface="Times New Roman"/>
                <a:cs typeface="Times New Roman"/>
              </a:rPr>
              <a:t>di meduse da </a:t>
            </a:r>
            <a:r>
              <a:rPr sz="1200" spc="-5" dirty="0">
                <a:latin typeface="Times New Roman"/>
                <a:cs typeface="Times New Roman"/>
              </a:rPr>
              <a:t>allora estinte. </a:t>
            </a:r>
            <a:r>
              <a:rPr sz="1200" dirty="0">
                <a:latin typeface="Times New Roman"/>
                <a:cs typeface="Times New Roman"/>
              </a:rPr>
              <a:t>I coralli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tipi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spugne  si evolvettero. </a:t>
            </a:r>
            <a:r>
              <a:rPr sz="1200" dirty="0">
                <a:latin typeface="Times New Roman"/>
                <a:cs typeface="Times New Roman"/>
              </a:rPr>
              <a:t>I cefalopodi </a:t>
            </a:r>
            <a:r>
              <a:rPr sz="1200" spc="-5" dirty="0">
                <a:latin typeface="Times New Roman"/>
                <a:cs typeface="Times New Roman"/>
              </a:rPr>
              <a:t>erano ben </a:t>
            </a:r>
            <a:r>
              <a:rPr sz="1200" dirty="0">
                <a:latin typeface="Times New Roman"/>
                <a:cs typeface="Times New Roman"/>
              </a:rPr>
              <a:t>sviluppati e sono </a:t>
            </a:r>
            <a:r>
              <a:rPr sz="1200" spc="-5" dirty="0">
                <a:latin typeface="Times New Roman"/>
                <a:cs typeface="Times New Roman"/>
              </a:rPr>
              <a:t>sopravvissuti come moderni nautilus perlacei, </a:t>
            </a:r>
            <a:r>
              <a:rPr sz="1200" dirty="0">
                <a:latin typeface="Times New Roman"/>
                <a:cs typeface="Times New Roman"/>
              </a:rPr>
              <a:t>polipi, </a:t>
            </a:r>
            <a:r>
              <a:rPr sz="1200" spc="-5" dirty="0">
                <a:latin typeface="Times New Roman"/>
                <a:cs typeface="Times New Roman"/>
              </a:rPr>
              <a:t>seppie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calamari.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98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(676.3) 59:2.12 </a:t>
            </a:r>
            <a:r>
              <a:rPr sz="1200" spc="-5" dirty="0">
                <a:latin typeface="Times New Roman"/>
                <a:cs typeface="Times New Roman"/>
              </a:rPr>
              <a:t>C’erano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varietà </a:t>
            </a:r>
            <a:r>
              <a:rPr sz="1200" dirty="0">
                <a:latin typeface="Times New Roman"/>
                <a:cs typeface="Times New Roman"/>
              </a:rPr>
              <a:t>di animali da </a:t>
            </a:r>
            <a:r>
              <a:rPr sz="1200" spc="-5" dirty="0">
                <a:latin typeface="Times New Roman"/>
                <a:cs typeface="Times New Roman"/>
              </a:rPr>
              <a:t>conchiglia, </a:t>
            </a:r>
            <a:r>
              <a:rPr sz="1200" dirty="0">
                <a:latin typeface="Times New Roman"/>
                <a:cs typeface="Times New Roman"/>
              </a:rPr>
              <a:t>ma i loro </a:t>
            </a:r>
            <a:r>
              <a:rPr sz="1200" spc="-5" dirty="0">
                <a:latin typeface="Times New Roman"/>
                <a:cs typeface="Times New Roman"/>
              </a:rPr>
              <a:t>gusci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allora così necessari per difendersi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nelle ere </a:t>
            </a:r>
            <a:r>
              <a:rPr sz="1200" dirty="0">
                <a:latin typeface="Times New Roman"/>
                <a:cs typeface="Times New Roman"/>
              </a:rPr>
              <a:t>seguenti. I </a:t>
            </a:r>
            <a:r>
              <a:rPr sz="1200" spc="-5" dirty="0">
                <a:latin typeface="Times New Roman"/>
                <a:cs typeface="Times New Roman"/>
              </a:rPr>
              <a:t>gasteropodi erano presenti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acque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mari antichi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comprendevano </a:t>
            </a:r>
            <a:r>
              <a:rPr sz="1200" dirty="0">
                <a:latin typeface="Times New Roman"/>
                <a:cs typeface="Times New Roman"/>
              </a:rPr>
              <a:t>buccini </a:t>
            </a:r>
            <a:r>
              <a:rPr sz="1200" spc="-5" dirty="0">
                <a:latin typeface="Times New Roman"/>
                <a:cs typeface="Times New Roman"/>
              </a:rPr>
              <a:t>univalva, litorine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lumache.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gasteropodi bivalva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attraversato </a:t>
            </a:r>
            <a:r>
              <a:rPr sz="1200" dirty="0">
                <a:latin typeface="Times New Roman"/>
                <a:cs typeface="Times New Roman"/>
              </a:rPr>
              <a:t>milioni 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come esistevano allora, </a:t>
            </a:r>
            <a:r>
              <a:rPr sz="1200" dirty="0">
                <a:latin typeface="Times New Roman"/>
                <a:cs typeface="Times New Roman"/>
              </a:rPr>
              <a:t>e comprendevano i </a:t>
            </a:r>
            <a:r>
              <a:rPr sz="1200" spc="-5" dirty="0">
                <a:latin typeface="Times New Roman"/>
                <a:cs typeface="Times New Roman"/>
              </a:rPr>
              <a:t>datteri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mare, </a:t>
            </a:r>
            <a:r>
              <a:rPr sz="1200" dirty="0">
                <a:latin typeface="Times New Roman"/>
                <a:cs typeface="Times New Roman"/>
              </a:rPr>
              <a:t>le vongole,  le ostriche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pettini. Anche </a:t>
            </a:r>
            <a:r>
              <a:rPr sz="1200" spc="-5" dirty="0">
                <a:latin typeface="Times New Roman"/>
                <a:cs typeface="Times New Roman"/>
              </a:rPr>
              <a:t>gli organismi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conchiglia </a:t>
            </a:r>
            <a:r>
              <a:rPr sz="1200" dirty="0">
                <a:latin typeface="Times New Roman"/>
                <a:cs typeface="Times New Roman"/>
              </a:rPr>
              <a:t>univalva </a:t>
            </a:r>
            <a:r>
              <a:rPr sz="1200" spc="-5" dirty="0">
                <a:latin typeface="Times New Roman"/>
                <a:cs typeface="Times New Roman"/>
              </a:rPr>
              <a:t>si evolvettero,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brachiopodi </a:t>
            </a:r>
            <a:r>
              <a:rPr sz="1200" spc="-5" dirty="0">
                <a:latin typeface="Times New Roman"/>
                <a:cs typeface="Times New Roman"/>
              </a:rPr>
              <a:t>vissero </a:t>
            </a:r>
            <a:r>
              <a:rPr sz="1200" dirty="0">
                <a:latin typeface="Times New Roman"/>
                <a:cs typeface="Times New Roman"/>
              </a:rPr>
              <a:t>in quei </a:t>
            </a:r>
            <a:r>
              <a:rPr sz="1200" spc="-5" dirty="0">
                <a:latin typeface="Times New Roman"/>
                <a:cs typeface="Times New Roman"/>
              </a:rPr>
              <a:t>mari </a:t>
            </a:r>
            <a:r>
              <a:rPr sz="1200" spc="5" dirty="0">
                <a:latin typeface="Times New Roman"/>
                <a:cs typeface="Times New Roman"/>
              </a:rPr>
              <a:t>antichi 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forma di </a:t>
            </a:r>
            <a:r>
              <a:rPr sz="1200" spc="-5" dirty="0">
                <a:latin typeface="Times New Roman"/>
                <a:cs typeface="Times New Roman"/>
              </a:rPr>
              <a:t>oggi;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valva era anche </a:t>
            </a:r>
            <a:r>
              <a:rPr sz="1200" dirty="0">
                <a:latin typeface="Times New Roman"/>
                <a:cs typeface="Times New Roman"/>
              </a:rPr>
              <a:t>munita di cerniere, di </a:t>
            </a:r>
            <a:r>
              <a:rPr sz="1200" spc="-5" dirty="0">
                <a:latin typeface="Times New Roman"/>
                <a:cs typeface="Times New Roman"/>
              </a:rPr>
              <a:t>dentellature </a:t>
            </a:r>
            <a:r>
              <a:rPr sz="1200" dirty="0">
                <a:latin typeface="Times New Roman"/>
                <a:cs typeface="Times New Roman"/>
              </a:rPr>
              <a:t>e di altri tipi di </a:t>
            </a:r>
            <a:r>
              <a:rPr sz="1200" spc="-5" dirty="0">
                <a:latin typeface="Times New Roman"/>
                <a:cs typeface="Times New Roman"/>
              </a:rPr>
              <a:t>dispositivi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protettivi.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(676.4) 59:2.13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termina </a:t>
            </a:r>
            <a:r>
              <a:rPr sz="1200" dirty="0">
                <a:latin typeface="Times New Roman"/>
                <a:cs typeface="Times New Roman"/>
              </a:rPr>
              <a:t>la storia </a:t>
            </a:r>
            <a:r>
              <a:rPr sz="1200" spc="-5" dirty="0">
                <a:latin typeface="Times New Roman"/>
                <a:cs typeface="Times New Roman"/>
              </a:rPr>
              <a:t>evoluzionaria del secondo grande </a:t>
            </a:r>
            <a:r>
              <a:rPr sz="1200" dirty="0">
                <a:latin typeface="Times New Roman"/>
                <a:cs typeface="Times New Roman"/>
              </a:rPr>
              <a:t>periodo di vita </a:t>
            </a:r>
            <a:r>
              <a:rPr sz="1200" spc="-5" dirty="0">
                <a:latin typeface="Times New Roman"/>
                <a:cs typeface="Times New Roman"/>
              </a:rPr>
              <a:t>marina, </a:t>
            </a:r>
            <a:r>
              <a:rPr sz="1200" dirty="0">
                <a:latin typeface="Times New Roman"/>
                <a:cs typeface="Times New Roman"/>
              </a:rPr>
              <a:t>conosciuto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geologi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i="1" spc="-5" dirty="0">
                <a:latin typeface="Times New Roman"/>
                <a:cs typeface="Times New Roman"/>
              </a:rPr>
              <a:t>Ordoviciano.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4268470">
              <a:lnSpc>
                <a:spcPts val="185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secondo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grande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stadio di sommersione  Il periodo del corallo – l’era dei</a:t>
            </a:r>
            <a:r>
              <a:rPr sz="1600" b="1" spc="4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brachiopodi</a:t>
            </a:r>
            <a:endParaRPr sz="16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(676.5) 59:3.1 </a:t>
            </a:r>
            <a:r>
              <a:rPr sz="1200" i="1" dirty="0">
                <a:latin typeface="Times New Roman"/>
                <a:cs typeface="Times New Roman"/>
              </a:rPr>
              <a:t>300.000.000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cominciò </a:t>
            </a:r>
            <a:r>
              <a:rPr sz="1200" dirty="0">
                <a:latin typeface="Times New Roman"/>
                <a:cs typeface="Times New Roman"/>
              </a:rPr>
              <a:t>un altro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periodo di </a:t>
            </a:r>
            <a:r>
              <a:rPr sz="1200" spc="-5" dirty="0">
                <a:latin typeface="Times New Roman"/>
                <a:cs typeface="Times New Roman"/>
              </a:rPr>
              <a:t>sommersione delle terre. L’intrusione degli antichi mari  siluriani verso nord </a:t>
            </a:r>
            <a:r>
              <a:rPr sz="1200" dirty="0">
                <a:latin typeface="Times New Roman"/>
                <a:cs typeface="Times New Roman"/>
              </a:rPr>
              <a:t>e verso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preparava ad inghiottire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dell’Europa </a:t>
            </a:r>
            <a:r>
              <a:rPr sz="1200" dirty="0">
                <a:latin typeface="Times New Roman"/>
                <a:cs typeface="Times New Roman"/>
              </a:rPr>
              <a:t>e dell’America </a:t>
            </a:r>
            <a:r>
              <a:rPr sz="1200" spc="-5" dirty="0">
                <a:latin typeface="Times New Roman"/>
                <a:cs typeface="Times New Roman"/>
              </a:rPr>
              <a:t>del Nord.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terre </a:t>
            </a:r>
            <a:r>
              <a:rPr sz="1200" spc="15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elevate sul </a:t>
            </a:r>
            <a:r>
              <a:rPr sz="1200" dirty="0">
                <a:latin typeface="Times New Roman"/>
                <a:cs typeface="Times New Roman"/>
              </a:rPr>
              <a:t>livello del </a:t>
            </a:r>
            <a:r>
              <a:rPr sz="1200" spc="-5" dirty="0">
                <a:latin typeface="Times New Roman"/>
                <a:cs typeface="Times New Roman"/>
              </a:rPr>
              <a:t>mare, cosicché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furono depositi importanti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alle rive.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mari pullulavano </a:t>
            </a:r>
            <a:r>
              <a:rPr sz="1200" dirty="0">
                <a:latin typeface="Times New Roman"/>
                <a:cs typeface="Times New Roman"/>
              </a:rPr>
              <a:t>di animali dalle  </a:t>
            </a:r>
            <a:r>
              <a:rPr sz="1200" spc="-5" dirty="0">
                <a:latin typeface="Times New Roman"/>
                <a:cs typeface="Times New Roman"/>
              </a:rPr>
              <a:t>conchiglie calcaree,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caduta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conchiglie sul </a:t>
            </a:r>
            <a:r>
              <a:rPr sz="1200" dirty="0">
                <a:latin typeface="Times New Roman"/>
                <a:cs typeface="Times New Roman"/>
              </a:rPr>
              <a:t>fondo </a:t>
            </a:r>
            <a:r>
              <a:rPr sz="1200" spc="-5" dirty="0">
                <a:latin typeface="Times New Roman"/>
                <a:cs typeface="Times New Roman"/>
              </a:rPr>
              <a:t>del mare </a:t>
            </a:r>
            <a:r>
              <a:rPr sz="1200" dirty="0">
                <a:latin typeface="Times New Roman"/>
                <a:cs typeface="Times New Roman"/>
              </a:rPr>
              <a:t>provocò </a:t>
            </a:r>
            <a:r>
              <a:rPr sz="1200" spc="-5" dirty="0">
                <a:latin typeface="Times New Roman"/>
                <a:cs typeface="Times New Roman"/>
              </a:rPr>
              <a:t>l’accumulo progressivo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strati </a:t>
            </a:r>
            <a:r>
              <a:rPr sz="1200" dirty="0">
                <a:latin typeface="Times New Roman"/>
                <a:cs typeface="Times New Roman"/>
              </a:rPr>
              <a:t>di calcare molto  </a:t>
            </a:r>
            <a:r>
              <a:rPr sz="1200" spc="-5" dirty="0">
                <a:latin typeface="Times New Roman"/>
                <a:cs typeface="Times New Roman"/>
              </a:rPr>
              <a:t>spessi. Questo </a:t>
            </a:r>
            <a:r>
              <a:rPr sz="1200" dirty="0">
                <a:latin typeface="Times New Roman"/>
                <a:cs typeface="Times New Roman"/>
              </a:rPr>
              <a:t>è il primo </a:t>
            </a:r>
            <a:r>
              <a:rPr sz="1200" spc="-5" dirty="0">
                <a:latin typeface="Times New Roman"/>
                <a:cs typeface="Times New Roman"/>
              </a:rPr>
              <a:t>deposito calcareo </a:t>
            </a:r>
            <a:r>
              <a:rPr sz="1200" dirty="0">
                <a:latin typeface="Times New Roman"/>
                <a:cs typeface="Times New Roman"/>
              </a:rPr>
              <a:t>largamente </a:t>
            </a:r>
            <a:r>
              <a:rPr sz="1200" spc="-5" dirty="0">
                <a:latin typeface="Times New Roman"/>
                <a:cs typeface="Times New Roman"/>
              </a:rPr>
              <a:t>diffuso, </a:t>
            </a:r>
            <a:r>
              <a:rPr sz="1200" dirty="0">
                <a:latin typeface="Times New Roman"/>
                <a:cs typeface="Times New Roman"/>
              </a:rPr>
              <a:t>che copre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tutta l’Europa e </a:t>
            </a:r>
            <a:r>
              <a:rPr sz="1200" spc="-5" dirty="0">
                <a:latin typeface="Times New Roman"/>
                <a:cs typeface="Times New Roman"/>
              </a:rPr>
              <a:t>l’America del Nord, </a:t>
            </a:r>
            <a:r>
              <a:rPr sz="1200" spc="2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appare </a:t>
            </a:r>
            <a:r>
              <a:rPr sz="1200" dirty="0">
                <a:latin typeface="Times New Roman"/>
                <a:cs typeface="Times New Roman"/>
              </a:rPr>
              <a:t>in superficie soltanto in pochi </a:t>
            </a:r>
            <a:r>
              <a:rPr sz="1200" spc="-5" dirty="0">
                <a:latin typeface="Times New Roman"/>
                <a:cs typeface="Times New Roman"/>
              </a:rPr>
              <a:t>luoghi.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spessore medio di questo </a:t>
            </a:r>
            <a:r>
              <a:rPr sz="1200" spc="-5" dirty="0">
                <a:latin typeface="Times New Roman"/>
                <a:cs typeface="Times New Roman"/>
              </a:rPr>
              <a:t>antico strato roccioso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circa trecento </a:t>
            </a:r>
            <a:r>
              <a:rPr sz="1200" dirty="0">
                <a:latin typeface="Times New Roman"/>
                <a:cs typeface="Times New Roman"/>
              </a:rPr>
              <a:t>metri,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674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4769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identificano sempre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con </a:t>
            </a:r>
            <a:r>
              <a:rPr sz="1200" dirty="0">
                <a:latin typeface="Times New Roman"/>
                <a:cs typeface="Times New Roman"/>
              </a:rPr>
              <a:t>un oggetto di culto </a:t>
            </a:r>
            <a:r>
              <a:rPr sz="1200" spc="-5" dirty="0">
                <a:latin typeface="Times New Roman"/>
                <a:cs typeface="Times New Roman"/>
              </a:rPr>
              <a:t>riverente. Questi feticci </a:t>
            </a:r>
            <a:r>
              <a:rPr sz="1200" dirty="0">
                <a:latin typeface="Times New Roman"/>
                <a:cs typeface="Times New Roman"/>
              </a:rPr>
              <a:t>sono molto </a:t>
            </a:r>
            <a:r>
              <a:rPr sz="1200" spc="-5" dirty="0">
                <a:latin typeface="Times New Roman"/>
                <a:cs typeface="Times New Roman"/>
              </a:rPr>
              <a:t>spesso meri </a:t>
            </a:r>
            <a:r>
              <a:rPr sz="1200" dirty="0">
                <a:latin typeface="Times New Roman"/>
                <a:cs typeface="Times New Roman"/>
              </a:rPr>
              <a:t>simboli del </a:t>
            </a:r>
            <a:r>
              <a:rPr sz="1200" spc="-5" dirty="0">
                <a:latin typeface="Times New Roman"/>
                <a:cs typeface="Times New Roman"/>
              </a:rPr>
              <a:t>vero oggetto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adorazione.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(945.2) 85:1.4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considerazione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buchi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pietre. Tali </a:t>
            </a:r>
            <a:r>
              <a:rPr sz="1200" dirty="0">
                <a:latin typeface="Times New Roman"/>
                <a:cs typeface="Times New Roman"/>
              </a:rPr>
              <a:t>rocce porose </a:t>
            </a:r>
            <a:r>
              <a:rPr sz="1200" spc="-5" dirty="0">
                <a:latin typeface="Times New Roman"/>
                <a:cs typeface="Times New Roman"/>
              </a:rPr>
              <a:t>si riteneva </a:t>
            </a:r>
            <a:r>
              <a:rPr sz="1200" dirty="0">
                <a:latin typeface="Times New Roman"/>
                <a:cs typeface="Times New Roman"/>
              </a:rPr>
              <a:t>che fossero  </a:t>
            </a:r>
            <a:r>
              <a:rPr sz="1200" spc="-5" dirty="0">
                <a:latin typeface="Times New Roman"/>
                <a:cs typeface="Times New Roman"/>
              </a:rPr>
              <a:t>eccezionalmente efficaci per guarire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malattie.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orecchie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spc="5" dirty="0">
                <a:latin typeface="Times New Roman"/>
                <a:cs typeface="Times New Roman"/>
              </a:rPr>
              <a:t>forate </a:t>
            </a:r>
            <a:r>
              <a:rPr sz="1200" spc="-5" dirty="0">
                <a:latin typeface="Times New Roman"/>
                <a:cs typeface="Times New Roman"/>
              </a:rPr>
              <a:t>per portare delle </a:t>
            </a:r>
            <a:r>
              <a:rPr sz="1200" dirty="0">
                <a:latin typeface="Times New Roman"/>
                <a:cs typeface="Times New Roman"/>
              </a:rPr>
              <a:t>pietre, ma vi </a:t>
            </a:r>
            <a:r>
              <a:rPr sz="1200" spc="-5" dirty="0">
                <a:latin typeface="Times New Roman"/>
                <a:cs typeface="Times New Roman"/>
              </a:rPr>
              <a:t>si mettevano dentro  delle pietre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tenere </a:t>
            </a:r>
            <a:r>
              <a:rPr sz="1200" dirty="0">
                <a:latin typeface="Times New Roman"/>
                <a:cs typeface="Times New Roman"/>
              </a:rPr>
              <a:t>aperto il </a:t>
            </a:r>
            <a:r>
              <a:rPr sz="1200" spc="-5" dirty="0">
                <a:latin typeface="Times New Roman"/>
                <a:cs typeface="Times New Roman"/>
              </a:rPr>
              <a:t>condotto </a:t>
            </a:r>
            <a:r>
              <a:rPr sz="1200" dirty="0">
                <a:latin typeface="Times New Roman"/>
                <a:cs typeface="Times New Roman"/>
              </a:rPr>
              <a:t>uditivo. </a:t>
            </a:r>
            <a:r>
              <a:rPr sz="1200" spc="-5" dirty="0">
                <a:latin typeface="Times New Roman"/>
                <a:cs typeface="Times New Roman"/>
              </a:rPr>
              <a:t>Anche nei tempi moderni delle persone </a:t>
            </a:r>
            <a:r>
              <a:rPr sz="1200" dirty="0">
                <a:latin typeface="Times New Roman"/>
                <a:cs typeface="Times New Roman"/>
              </a:rPr>
              <a:t>superstiziose </a:t>
            </a:r>
            <a:r>
              <a:rPr sz="1200" spc="-5" dirty="0">
                <a:latin typeface="Times New Roman"/>
                <a:cs typeface="Times New Roman"/>
              </a:rPr>
              <a:t>fanno dei </a:t>
            </a:r>
            <a:r>
              <a:rPr sz="1200" dirty="0">
                <a:latin typeface="Times New Roman"/>
                <a:cs typeface="Times New Roman"/>
              </a:rPr>
              <a:t>buchi nelle </a:t>
            </a:r>
            <a:r>
              <a:rPr sz="1200" spc="-5" dirty="0">
                <a:latin typeface="Times New Roman"/>
                <a:cs typeface="Times New Roman"/>
              </a:rPr>
              <a:t>monete.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Africa </a:t>
            </a:r>
            <a:r>
              <a:rPr sz="1200" dirty="0">
                <a:latin typeface="Times New Roman"/>
                <a:cs typeface="Times New Roman"/>
              </a:rPr>
              <a:t>i nativi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daffare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pietre </a:t>
            </a:r>
            <a:r>
              <a:rPr sz="1200" dirty="0">
                <a:latin typeface="Times New Roman"/>
                <a:cs typeface="Times New Roman"/>
              </a:rPr>
              <a:t>feticce. </a:t>
            </a:r>
            <a:r>
              <a:rPr sz="1200" spc="-5" dirty="0">
                <a:latin typeface="Times New Roman"/>
                <a:cs typeface="Times New Roman"/>
              </a:rPr>
              <a:t>Infatti, </a:t>
            </a:r>
            <a:r>
              <a:rPr sz="1200" dirty="0">
                <a:latin typeface="Times New Roman"/>
                <a:cs typeface="Times New Roman"/>
              </a:rPr>
              <a:t>tra tutte le tribù e le popolazioni </a:t>
            </a:r>
            <a:r>
              <a:rPr sz="1200" spc="-5" dirty="0">
                <a:latin typeface="Times New Roman"/>
                <a:cs typeface="Times New Roman"/>
              </a:rPr>
              <a:t>arretrate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pietre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tenute in </a:t>
            </a:r>
            <a:r>
              <a:rPr sz="1200" spc="-5" dirty="0">
                <a:latin typeface="Times New Roman"/>
                <a:cs typeface="Times New Roman"/>
              </a:rPr>
              <a:t>superstiziosa venerazione. L’adorazione delle pietre </a:t>
            </a:r>
            <a:r>
              <a:rPr sz="1200" dirty="0">
                <a:latin typeface="Times New Roman"/>
                <a:cs typeface="Times New Roman"/>
              </a:rPr>
              <a:t>è ancora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diffusa nel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pietra </a:t>
            </a:r>
            <a:r>
              <a:rPr sz="1200" spc="5" dirty="0">
                <a:latin typeface="Times New Roman"/>
                <a:cs typeface="Times New Roman"/>
              </a:rPr>
              <a:t>tombale </a:t>
            </a:r>
            <a:r>
              <a:rPr sz="1200" dirty="0">
                <a:latin typeface="Times New Roman"/>
                <a:cs typeface="Times New Roman"/>
              </a:rPr>
              <a:t>è un  simbolo </a:t>
            </a:r>
            <a:r>
              <a:rPr sz="1200" spc="-5" dirty="0">
                <a:latin typeface="Times New Roman"/>
                <a:cs typeface="Times New Roman"/>
              </a:rPr>
              <a:t>sopravvivente delle immagini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idoli che </a:t>
            </a:r>
            <a:r>
              <a:rPr sz="1200" spc="-5" dirty="0">
                <a:latin typeface="Times New Roman"/>
                <a:cs typeface="Times New Roman"/>
              </a:rPr>
              <a:t>venivano scolpiti nella pietra </a:t>
            </a:r>
            <a:r>
              <a:rPr sz="1200" dirty="0">
                <a:latin typeface="Times New Roman"/>
                <a:cs typeface="Times New Roman"/>
              </a:rPr>
              <a:t>in connessione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credenze nei </a:t>
            </a:r>
            <a:r>
              <a:rPr sz="1200" dirty="0">
                <a:latin typeface="Times New Roman"/>
                <a:cs typeface="Times New Roman"/>
              </a:rPr>
              <a:t>fantasmi e 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spiriti di </a:t>
            </a:r>
            <a:r>
              <a:rPr sz="1200" spc="-5" dirty="0">
                <a:latin typeface="Times New Roman"/>
                <a:cs typeface="Times New Roman"/>
              </a:rPr>
              <a:t>persone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decedute.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44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(945.3) 85:1.5 </a:t>
            </a: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colline seguì </a:t>
            </a:r>
            <a:r>
              <a:rPr sz="1200" dirty="0">
                <a:latin typeface="Times New Roman"/>
                <a:cs typeface="Times New Roman"/>
              </a:rPr>
              <a:t>l’adorazione </a:t>
            </a:r>
            <a:r>
              <a:rPr sz="1200" spc="-5" dirty="0">
                <a:latin typeface="Times New Roman"/>
                <a:cs typeface="Times New Roman"/>
              </a:rPr>
              <a:t>delle pietre, </a:t>
            </a:r>
            <a:r>
              <a:rPr sz="1200" dirty="0">
                <a:latin typeface="Times New Roman"/>
                <a:cs typeface="Times New Roman"/>
              </a:rPr>
              <a:t>e le prime </a:t>
            </a:r>
            <a:r>
              <a:rPr sz="1200" spc="-5" dirty="0">
                <a:latin typeface="Times New Roman"/>
                <a:cs typeface="Times New Roman"/>
              </a:rPr>
              <a:t>colline ad essere </a:t>
            </a:r>
            <a:r>
              <a:rPr sz="1200" dirty="0">
                <a:latin typeface="Times New Roman"/>
                <a:cs typeface="Times New Roman"/>
              </a:rPr>
              <a:t>venerate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grandi  formazioni rocciose.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presto costume </a:t>
            </a:r>
            <a:r>
              <a:rPr sz="1200" spc="-5" dirty="0">
                <a:latin typeface="Times New Roman"/>
                <a:cs typeface="Times New Roman"/>
              </a:rPr>
              <a:t>credere che gli dei </a:t>
            </a:r>
            <a:r>
              <a:rPr sz="1200" dirty="0">
                <a:latin typeface="Times New Roman"/>
                <a:cs typeface="Times New Roman"/>
              </a:rPr>
              <a:t>abitassero le </a:t>
            </a:r>
            <a:r>
              <a:rPr sz="1200" spc="-5" dirty="0">
                <a:latin typeface="Times New Roman"/>
                <a:cs typeface="Times New Roman"/>
              </a:rPr>
              <a:t>montagne, cosicché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alte </a:t>
            </a:r>
            <a:r>
              <a:rPr sz="1200" dirty="0">
                <a:latin typeface="Times New Roman"/>
                <a:cs typeface="Times New Roman"/>
              </a:rPr>
              <a:t>elevazioni di </a:t>
            </a:r>
            <a:r>
              <a:rPr sz="1200" spc="-5" dirty="0">
                <a:latin typeface="Times New Roman"/>
                <a:cs typeface="Times New Roman"/>
              </a:rPr>
              <a:t>terra  furono adorate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questa ragione aggiuntiva.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passare del tempo </a:t>
            </a:r>
            <a:r>
              <a:rPr sz="1200" dirty="0">
                <a:latin typeface="Times New Roman"/>
                <a:cs typeface="Times New Roman"/>
              </a:rPr>
              <a:t>alcune </a:t>
            </a:r>
            <a:r>
              <a:rPr sz="1200" spc="-5" dirty="0">
                <a:latin typeface="Times New Roman"/>
                <a:cs typeface="Times New Roman"/>
              </a:rPr>
              <a:t>montagne furono </a:t>
            </a:r>
            <a:r>
              <a:rPr sz="1200" dirty="0">
                <a:latin typeface="Times New Roman"/>
                <a:cs typeface="Times New Roman"/>
              </a:rPr>
              <a:t>associate a </a:t>
            </a:r>
            <a:r>
              <a:rPr sz="1200" spc="-5" dirty="0">
                <a:latin typeface="Times New Roman"/>
                <a:cs typeface="Times New Roman"/>
              </a:rPr>
              <a:t>certi dei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 divennero sacre. Gli aborigeni ignoranti </a:t>
            </a:r>
            <a:r>
              <a:rPr sz="1200" dirty="0">
                <a:latin typeface="Times New Roman"/>
                <a:cs typeface="Times New Roman"/>
              </a:rPr>
              <a:t>e superstiziosi </a:t>
            </a:r>
            <a:r>
              <a:rPr sz="1200" spc="-5" dirty="0">
                <a:latin typeface="Times New Roman"/>
                <a:cs typeface="Times New Roman"/>
              </a:rPr>
              <a:t>credevano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grotte conducessero 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sotterraneo, con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demoni </a:t>
            </a:r>
            <a:r>
              <a:rPr sz="1200" dirty="0">
                <a:latin typeface="Times New Roman"/>
                <a:cs typeface="Times New Roman"/>
              </a:rPr>
              <a:t>e spiriti </a:t>
            </a:r>
            <a:r>
              <a:rPr sz="1200" spc="-5" dirty="0">
                <a:latin typeface="Times New Roman"/>
                <a:cs typeface="Times New Roman"/>
              </a:rPr>
              <a:t>cattivi, in contrasto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montagne che </a:t>
            </a:r>
            <a:r>
              <a:rPr sz="1200" dirty="0">
                <a:latin typeface="Times New Roman"/>
                <a:cs typeface="Times New Roman"/>
              </a:rPr>
              <a:t>furono identificate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concetti in evoluzione di spiriti e </a:t>
            </a:r>
            <a:r>
              <a:rPr sz="1200" spc="-5" dirty="0">
                <a:latin typeface="Times New Roman"/>
                <a:cs typeface="Times New Roman"/>
              </a:rPr>
              <a:t>deità  </a:t>
            </a:r>
            <a:r>
              <a:rPr sz="1200" dirty="0">
                <a:latin typeface="Times New Roman"/>
                <a:cs typeface="Times New Roman"/>
              </a:rPr>
              <a:t>buoni.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L’adorazione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piante e di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alberi</a:t>
            </a:r>
            <a:endParaRPr sz="1600">
              <a:latin typeface="Times New Roman"/>
              <a:cs typeface="Times New Roman"/>
            </a:endParaRPr>
          </a:p>
          <a:p>
            <a:pPr marL="76200" marR="107314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(945.4) 85:2.1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piante </a:t>
            </a:r>
            <a:r>
              <a:rPr sz="1200" spc="-5" dirty="0">
                <a:latin typeface="Times New Roman"/>
                <a:cs typeface="Times New Roman"/>
              </a:rPr>
              <a:t>furono prima </a:t>
            </a:r>
            <a:r>
              <a:rPr sz="1200" dirty="0">
                <a:latin typeface="Times New Roman"/>
                <a:cs typeface="Times New Roman"/>
              </a:rPr>
              <a:t>temute e poi </a:t>
            </a:r>
            <a:r>
              <a:rPr sz="1200" spc="-5" dirty="0">
                <a:latin typeface="Times New Roman"/>
                <a:cs typeface="Times New Roman"/>
              </a:rPr>
              <a:t>adorate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dei liquori </a:t>
            </a:r>
            <a:r>
              <a:rPr sz="1200" spc="-5" dirty="0">
                <a:latin typeface="Times New Roman"/>
                <a:cs typeface="Times New Roman"/>
              </a:rPr>
              <a:t>inebrianti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dirty="0">
                <a:latin typeface="Times New Roman"/>
                <a:cs typeface="Times New Roman"/>
              </a:rPr>
              <a:t>venivano </a:t>
            </a:r>
            <a:r>
              <a:rPr sz="1200" spc="-5" dirty="0">
                <a:latin typeface="Times New Roman"/>
                <a:cs typeface="Times New Roman"/>
              </a:rPr>
              <a:t>ricavati. L’uomo primitivo  credeva </a:t>
            </a:r>
            <a:r>
              <a:rPr sz="1200" dirty="0">
                <a:latin typeface="Times New Roman"/>
                <a:cs typeface="Times New Roman"/>
              </a:rPr>
              <a:t>che l’ubriachezza </a:t>
            </a:r>
            <a:r>
              <a:rPr sz="1200" spc="-5" dirty="0">
                <a:latin typeface="Times New Roman"/>
                <a:cs typeface="Times New Roman"/>
              </a:rPr>
              <a:t>rendesse </a:t>
            </a:r>
            <a:r>
              <a:rPr sz="1200" dirty="0">
                <a:latin typeface="Times New Roman"/>
                <a:cs typeface="Times New Roman"/>
              </a:rPr>
              <a:t>divini. Si </a:t>
            </a:r>
            <a:r>
              <a:rPr sz="1200" spc="-5" dirty="0">
                <a:latin typeface="Times New Roman"/>
                <a:cs typeface="Times New Roman"/>
              </a:rPr>
              <a:t>riteneva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fosse qualcosa d’insolito e di </a:t>
            </a:r>
            <a:r>
              <a:rPr sz="1200" spc="-5" dirty="0">
                <a:latin typeface="Times New Roman"/>
                <a:cs typeface="Times New Roman"/>
              </a:rPr>
              <a:t>sacro </a:t>
            </a:r>
            <a:r>
              <a:rPr sz="1200" dirty="0">
                <a:latin typeface="Times New Roman"/>
                <a:cs typeface="Times New Roman"/>
              </a:rPr>
              <a:t>in tale </a:t>
            </a:r>
            <a:r>
              <a:rPr sz="1200" spc="-5" dirty="0">
                <a:latin typeface="Times New Roman"/>
                <a:cs typeface="Times New Roman"/>
              </a:rPr>
              <a:t>esperienza. </a:t>
            </a:r>
            <a:r>
              <a:rPr sz="1200" dirty="0">
                <a:latin typeface="Times New Roman"/>
                <a:cs typeface="Times New Roman"/>
              </a:rPr>
              <a:t>Anche nei </a:t>
            </a:r>
            <a:r>
              <a:rPr sz="1200" spc="-5" dirty="0">
                <a:latin typeface="Times New Roman"/>
                <a:cs typeface="Times New Roman"/>
              </a:rPr>
              <a:t>tempi  moderni l’alcool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conosciuto come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“spirito”.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849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409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(945.5) 85:2.2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considerava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germogliare del grano con </a:t>
            </a:r>
            <a:r>
              <a:rPr sz="1200" dirty="0">
                <a:latin typeface="Times New Roman"/>
                <a:cs typeface="Times New Roman"/>
              </a:rPr>
              <a:t>timore e </a:t>
            </a:r>
            <a:r>
              <a:rPr sz="1200" spc="-5" dirty="0">
                <a:latin typeface="Times New Roman"/>
                <a:cs typeface="Times New Roman"/>
              </a:rPr>
              <a:t>superstizioso rispetto. L’apostolo </a:t>
            </a:r>
            <a:r>
              <a:rPr sz="1200" dirty="0">
                <a:latin typeface="Times New Roman"/>
                <a:cs typeface="Times New Roman"/>
              </a:rPr>
              <a:t>Paolo non fu il  </a:t>
            </a:r>
            <a:r>
              <a:rPr sz="1200" spc="-5" dirty="0">
                <a:latin typeface="Times New Roman"/>
                <a:cs typeface="Times New Roman"/>
              </a:rPr>
              <a:t>primo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trarre </a:t>
            </a:r>
            <a:r>
              <a:rPr sz="1200" dirty="0">
                <a:latin typeface="Times New Roman"/>
                <a:cs typeface="Times New Roman"/>
              </a:rPr>
              <a:t>profonde lezioni spirituali dal </a:t>
            </a:r>
            <a:r>
              <a:rPr sz="1200" spc="-5" dirty="0">
                <a:latin typeface="Times New Roman"/>
                <a:cs typeface="Times New Roman"/>
              </a:rPr>
              <a:t>germogliare del grano </a:t>
            </a:r>
            <a:r>
              <a:rPr sz="1200" dirty="0">
                <a:latin typeface="Times New Roman"/>
                <a:cs typeface="Times New Roman"/>
              </a:rPr>
              <a:t>e a basare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delle credenze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(945.6) 85:2.3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culto di adorazione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alberi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tra i più </a:t>
            </a:r>
            <a:r>
              <a:rPr sz="1200" spc="-5" dirty="0">
                <a:latin typeface="Times New Roman"/>
                <a:cs typeface="Times New Roman"/>
              </a:rPr>
              <a:t>antichi gruppi religiosi.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matrimoni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erano celebrati </a:t>
            </a:r>
            <a:r>
              <a:rPr sz="1200" dirty="0">
                <a:latin typeface="Times New Roman"/>
                <a:cs typeface="Times New Roman"/>
              </a:rPr>
              <a:t>sotto  </a:t>
            </a:r>
            <a:r>
              <a:rPr sz="1200" spc="-5" dirty="0">
                <a:latin typeface="Times New Roman"/>
                <a:cs typeface="Times New Roman"/>
              </a:rPr>
              <a:t>gli alberi,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donne </a:t>
            </a:r>
            <a:r>
              <a:rPr sz="1200" spc="-5" dirty="0">
                <a:latin typeface="Times New Roman"/>
                <a:cs typeface="Times New Roman"/>
              </a:rPr>
              <a:t>desideravano dei </a:t>
            </a:r>
            <a:r>
              <a:rPr sz="1200" dirty="0">
                <a:latin typeface="Times New Roman"/>
                <a:cs typeface="Times New Roman"/>
              </a:rPr>
              <a:t>figli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trovate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foresta affettuosamente abbracciate ad </a:t>
            </a:r>
            <a:r>
              <a:rPr sz="1200" dirty="0">
                <a:latin typeface="Times New Roman"/>
                <a:cs typeface="Times New Roman"/>
              </a:rPr>
              <a:t>una robusta  </a:t>
            </a:r>
            <a:r>
              <a:rPr sz="1200" spc="-5" dirty="0">
                <a:latin typeface="Times New Roman"/>
                <a:cs typeface="Times New Roman"/>
              </a:rPr>
              <a:t>quercia.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alberi </a:t>
            </a:r>
            <a:r>
              <a:rPr sz="1200" dirty="0">
                <a:latin typeface="Times New Roman"/>
                <a:cs typeface="Times New Roman"/>
              </a:rPr>
              <a:t>e piante </a:t>
            </a:r>
            <a:r>
              <a:rPr sz="1200" spc="-5" dirty="0">
                <a:latin typeface="Times New Roman"/>
                <a:cs typeface="Times New Roman"/>
              </a:rPr>
              <a:t>erano venerati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virtù medicinali </a:t>
            </a:r>
            <a:r>
              <a:rPr sz="1200" spc="-5" dirty="0">
                <a:latin typeface="Times New Roman"/>
                <a:cs typeface="Times New Roman"/>
              </a:rPr>
              <a:t>reali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presunte.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credeva che tutti </a:t>
            </a:r>
            <a:r>
              <a:rPr sz="1200" spc="-5" dirty="0">
                <a:latin typeface="Times New Roman"/>
                <a:cs typeface="Times New Roman"/>
              </a:rPr>
              <a:t>gli  effetti chimici </a:t>
            </a:r>
            <a:r>
              <a:rPr sz="1200" dirty="0">
                <a:latin typeface="Times New Roman"/>
                <a:cs typeface="Times New Roman"/>
              </a:rPr>
              <a:t>fossero dovuti </a:t>
            </a:r>
            <a:r>
              <a:rPr sz="1200" spc="-5" dirty="0">
                <a:latin typeface="Times New Roman"/>
                <a:cs typeface="Times New Roman"/>
              </a:rPr>
              <a:t>all’attività diretta </a:t>
            </a:r>
            <a:r>
              <a:rPr sz="1200" dirty="0">
                <a:latin typeface="Times New Roman"/>
                <a:cs typeface="Times New Roman"/>
              </a:rPr>
              <a:t>di forze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soprannaturali.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09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(945.7) 85:2.4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sugli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degli alberi </a:t>
            </a:r>
            <a:r>
              <a:rPr sz="1200" dirty="0">
                <a:latin typeface="Times New Roman"/>
                <a:cs typeface="Times New Roman"/>
              </a:rPr>
              <a:t>variavano </a:t>
            </a:r>
            <a:r>
              <a:rPr sz="1200" spc="-5" dirty="0">
                <a:latin typeface="Times New Roman"/>
                <a:cs typeface="Times New Roman"/>
              </a:rPr>
              <a:t>grandemente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tribù e </a:t>
            </a:r>
            <a:r>
              <a:rPr sz="1200" spc="-5" dirty="0">
                <a:latin typeface="Times New Roman"/>
                <a:cs typeface="Times New Roman"/>
              </a:rPr>
              <a:t>razze. Alcuni alberi erano abitati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benigni; altri ospitavano quelli ingannevoli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crudeli.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Finlandesi </a:t>
            </a:r>
            <a:r>
              <a:rPr sz="1200" dirty="0">
                <a:latin typeface="Times New Roman"/>
                <a:cs typeface="Times New Roman"/>
              </a:rPr>
              <a:t>credevano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degli </a:t>
            </a:r>
            <a:r>
              <a:rPr sz="1200" spc="-5" dirty="0">
                <a:latin typeface="Times New Roman"/>
                <a:cs typeface="Times New Roman"/>
              </a:rPr>
              <a:t>alberi fosse abitata </a:t>
            </a:r>
            <a:r>
              <a:rPr sz="1200" dirty="0">
                <a:latin typeface="Times New Roman"/>
                <a:cs typeface="Times New Roman"/>
              </a:rPr>
              <a:t>da spiriti  </a:t>
            </a:r>
            <a:r>
              <a:rPr sz="1200" spc="-5" dirty="0">
                <a:latin typeface="Times New Roman"/>
                <a:cs typeface="Times New Roman"/>
              </a:rPr>
              <a:t>benevoli. Gli </a:t>
            </a:r>
            <a:r>
              <a:rPr sz="1200" dirty="0">
                <a:latin typeface="Times New Roman"/>
                <a:cs typeface="Times New Roman"/>
              </a:rPr>
              <a:t>Svizzeri </a:t>
            </a:r>
            <a:r>
              <a:rPr sz="1200" spc="-5" dirty="0">
                <a:latin typeface="Times New Roman"/>
                <a:cs typeface="Times New Roman"/>
              </a:rPr>
              <a:t>diffidarono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degli </a:t>
            </a:r>
            <a:r>
              <a:rPr sz="1200" dirty="0">
                <a:latin typeface="Times New Roman"/>
                <a:cs typeface="Times New Roman"/>
              </a:rPr>
              <a:t>alberi; essi </a:t>
            </a:r>
            <a:r>
              <a:rPr sz="1200" spc="-5" dirty="0">
                <a:latin typeface="Times New Roman"/>
                <a:cs typeface="Times New Roman"/>
              </a:rPr>
              <a:t>credevano che contenessero </a:t>
            </a:r>
            <a:r>
              <a:rPr sz="1200" dirty="0">
                <a:latin typeface="Times New Roman"/>
                <a:cs typeface="Times New Roman"/>
              </a:rPr>
              <a:t>spiriti infidi.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abitanti dell’India e </a:t>
            </a:r>
            <a:r>
              <a:rPr sz="1200" spc="-5" dirty="0">
                <a:latin typeface="Times New Roman"/>
                <a:cs typeface="Times New Roman"/>
              </a:rPr>
              <a:t>della  Russia orientale consideravano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alberi </a:t>
            </a:r>
            <a:r>
              <a:rPr sz="1200" spc="-5" dirty="0">
                <a:latin typeface="Times New Roman"/>
                <a:cs typeface="Times New Roman"/>
              </a:rPr>
              <a:t>degli esseri crudeli.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Patagoni adorano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gli alberi, come fecero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Semiti  primitivi. </a:t>
            </a:r>
            <a:r>
              <a:rPr sz="1200" dirty="0">
                <a:latin typeface="Times New Roman"/>
                <a:cs typeface="Times New Roman"/>
              </a:rPr>
              <a:t>Molto tempo dopo </a:t>
            </a:r>
            <a:r>
              <a:rPr sz="1200" spc="-5" dirty="0">
                <a:latin typeface="Times New Roman"/>
                <a:cs typeface="Times New Roman"/>
              </a:rPr>
              <a:t>che gli Ebrei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cessato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adorare gli </a:t>
            </a:r>
            <a:r>
              <a:rPr sz="1200" dirty="0">
                <a:latin typeface="Times New Roman"/>
                <a:cs typeface="Times New Roman"/>
              </a:rPr>
              <a:t>alberi, </a:t>
            </a:r>
            <a:r>
              <a:rPr sz="1200" spc="-5" dirty="0">
                <a:latin typeface="Times New Roman"/>
                <a:cs typeface="Times New Roman"/>
              </a:rPr>
              <a:t>continuarono </a:t>
            </a:r>
            <a:r>
              <a:rPr sz="1200" dirty="0">
                <a:latin typeface="Times New Roman"/>
                <a:cs typeface="Times New Roman"/>
              </a:rPr>
              <a:t>a venerare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diverse deità nei  </a:t>
            </a:r>
            <a:r>
              <a:rPr sz="1200" spc="-5" dirty="0">
                <a:latin typeface="Times New Roman"/>
                <a:cs typeface="Times New Roman"/>
              </a:rPr>
              <a:t>boschetti. Salvo </a:t>
            </a:r>
            <a:r>
              <a:rPr sz="1200" dirty="0">
                <a:latin typeface="Times New Roman"/>
                <a:cs typeface="Times New Roman"/>
              </a:rPr>
              <a:t>che in Cina, </a:t>
            </a:r>
            <a:r>
              <a:rPr sz="1200" spc="-5" dirty="0">
                <a:latin typeface="Times New Roman"/>
                <a:cs typeface="Times New Roman"/>
              </a:rPr>
              <a:t>esisteva </a:t>
            </a:r>
            <a:r>
              <a:rPr sz="1200" dirty="0">
                <a:latin typeface="Times New Roman"/>
                <a:cs typeface="Times New Roman"/>
              </a:rPr>
              <a:t>una volta un </a:t>
            </a:r>
            <a:r>
              <a:rPr sz="1200" spc="-5" dirty="0">
                <a:latin typeface="Times New Roman"/>
                <a:cs typeface="Times New Roman"/>
              </a:rPr>
              <a:t>culto universale </a:t>
            </a:r>
            <a:r>
              <a:rPr sz="1200" dirty="0">
                <a:latin typeface="Times New Roman"/>
                <a:cs typeface="Times New Roman"/>
              </a:rPr>
              <a:t>dell’</a:t>
            </a:r>
            <a:r>
              <a:rPr sz="1200" i="1" dirty="0">
                <a:latin typeface="Times New Roman"/>
                <a:cs typeface="Times New Roman"/>
              </a:rPr>
              <a:t>albero </a:t>
            </a:r>
            <a:r>
              <a:rPr sz="1200" i="1" spc="-5" dirty="0">
                <a:latin typeface="Times New Roman"/>
                <a:cs typeface="Times New Roman"/>
              </a:rPr>
              <a:t>della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319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(946.1) 85:2.5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l’acqua </a:t>
            </a:r>
            <a:r>
              <a:rPr sz="1200" dirty="0">
                <a:latin typeface="Times New Roman"/>
                <a:cs typeface="Times New Roman"/>
              </a:rPr>
              <a:t>o i </a:t>
            </a:r>
            <a:r>
              <a:rPr sz="1200" spc="-5" dirty="0">
                <a:latin typeface="Times New Roman"/>
                <a:cs typeface="Times New Roman"/>
              </a:rPr>
              <a:t>metalli preziosi 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 si possano </a:t>
            </a:r>
            <a:r>
              <a:rPr sz="1200" dirty="0">
                <a:latin typeface="Times New Roman"/>
                <a:cs typeface="Times New Roman"/>
              </a:rPr>
              <a:t>scoprire </a:t>
            </a:r>
            <a:r>
              <a:rPr sz="1200" spc="-5" dirty="0">
                <a:latin typeface="Times New Roman"/>
                <a:cs typeface="Times New Roman"/>
              </a:rPr>
              <a:t>con l’aiuto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bacchetta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rabdomante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residuo degli antichi culti degli </a:t>
            </a:r>
            <a:r>
              <a:rPr sz="1200" dirty="0">
                <a:latin typeface="Times New Roman"/>
                <a:cs typeface="Times New Roman"/>
              </a:rPr>
              <a:t>alberi. </a:t>
            </a:r>
            <a:r>
              <a:rPr sz="1200" spc="-5" dirty="0">
                <a:latin typeface="Times New Roman"/>
                <a:cs typeface="Times New Roman"/>
              </a:rPr>
              <a:t>L’albero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maggio, l’albero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 superstiziosa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toccare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legno </a:t>
            </a:r>
            <a:r>
              <a:rPr sz="1200" dirty="0">
                <a:latin typeface="Times New Roman"/>
                <a:cs typeface="Times New Roman"/>
              </a:rPr>
              <a:t>perpetuano </a:t>
            </a:r>
            <a:r>
              <a:rPr sz="1200" spc="-5" dirty="0">
                <a:latin typeface="Times New Roman"/>
                <a:cs typeface="Times New Roman"/>
              </a:rPr>
              <a:t>alcuni degli antichi costumi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 degli alberi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più recenti culti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alberi.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92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(946.2) 85:2.6 </a:t>
            </a:r>
            <a:r>
              <a:rPr sz="1200" spc="-5" dirty="0">
                <a:latin typeface="Times New Roman"/>
                <a:cs typeface="Times New Roman"/>
              </a:rPr>
              <a:t>Molte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forme </a:t>
            </a:r>
            <a:r>
              <a:rPr sz="1200" dirty="0">
                <a:latin typeface="Times New Roman"/>
                <a:cs typeface="Times New Roman"/>
              </a:rPr>
              <a:t>più antiche di </a:t>
            </a:r>
            <a:r>
              <a:rPr sz="1200" spc="-5" dirty="0">
                <a:latin typeface="Times New Roman"/>
                <a:cs typeface="Times New Roman"/>
              </a:rPr>
              <a:t>venerazione della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si mescolarono alle </a:t>
            </a:r>
            <a:r>
              <a:rPr sz="1200" dirty="0">
                <a:latin typeface="Times New Roman"/>
                <a:cs typeface="Times New Roman"/>
              </a:rPr>
              <a:t>tecniche di </a:t>
            </a:r>
            <a:r>
              <a:rPr sz="1200" spc="-5" dirty="0">
                <a:latin typeface="Times New Roman"/>
                <a:cs typeface="Times New Roman"/>
              </a:rPr>
              <a:t>adorazione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 svilupparono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tardi, </a:t>
            </a:r>
            <a:r>
              <a:rPr sz="1200" dirty="0">
                <a:latin typeface="Times New Roman"/>
                <a:cs typeface="Times New Roman"/>
              </a:rPr>
              <a:t>ma i primissimi </a:t>
            </a:r>
            <a:r>
              <a:rPr sz="1200" spc="-5" dirty="0">
                <a:latin typeface="Times New Roman"/>
                <a:cs typeface="Times New Roman"/>
              </a:rPr>
              <a:t>tipi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 attivati </a:t>
            </a:r>
            <a:r>
              <a:rPr sz="1200" dirty="0">
                <a:latin typeface="Times New Roman"/>
                <a:cs typeface="Times New Roman"/>
              </a:rPr>
              <a:t>da uno spirito aiutante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funzionavano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5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religiosa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risvegliata dell’umanità fosse divenuta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sensibile allo stimolo d’influenze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74355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L’adorazione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animali</a:t>
            </a:r>
            <a:endParaRPr sz="1600">
              <a:latin typeface="Times New Roman"/>
              <a:cs typeface="Times New Roman"/>
            </a:endParaRPr>
          </a:p>
          <a:p>
            <a:pPr marL="76200" marR="14351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(946.3) 85:3.1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sentimento particolare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cameratismo per gli animali superiori.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antenati </a:t>
            </a:r>
            <a:r>
              <a:rPr sz="1200" dirty="0">
                <a:latin typeface="Times New Roman"/>
                <a:cs typeface="Times New Roman"/>
              </a:rPr>
              <a:t>avevano  vissuto con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anche accoppiati con </a:t>
            </a:r>
            <a:r>
              <a:rPr sz="1200" dirty="0">
                <a:latin typeface="Times New Roman"/>
                <a:cs typeface="Times New Roman"/>
              </a:rPr>
              <a:t>loro. </a:t>
            </a:r>
            <a:r>
              <a:rPr sz="1200" spc="-5" dirty="0">
                <a:latin typeface="Times New Roman"/>
                <a:cs typeface="Times New Roman"/>
              </a:rPr>
              <a:t>Nell’Asia </a:t>
            </a:r>
            <a:r>
              <a:rPr sz="1200" dirty="0">
                <a:latin typeface="Times New Roman"/>
                <a:cs typeface="Times New Roman"/>
              </a:rPr>
              <a:t>meridionale </a:t>
            </a:r>
            <a:r>
              <a:rPr sz="1200" spc="-5" dirty="0">
                <a:latin typeface="Times New Roman"/>
                <a:cs typeface="Times New Roman"/>
              </a:rPr>
              <a:t>si credeva anticamente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degli uomini  </a:t>
            </a:r>
            <a:r>
              <a:rPr sz="1200" spc="-5" dirty="0">
                <a:latin typeface="Times New Roman"/>
                <a:cs typeface="Times New Roman"/>
              </a:rPr>
              <a:t>ritornassero </a:t>
            </a:r>
            <a:r>
              <a:rPr sz="1200" dirty="0">
                <a:latin typeface="Times New Roman"/>
                <a:cs typeface="Times New Roman"/>
              </a:rPr>
              <a:t>sulla terra sotto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animali. Questa credenza era </a:t>
            </a:r>
            <a:r>
              <a:rPr sz="1200" dirty="0">
                <a:latin typeface="Times New Roman"/>
                <a:cs typeface="Times New Roman"/>
              </a:rPr>
              <a:t>una sopravvivenza </a:t>
            </a:r>
            <a:r>
              <a:rPr sz="1200" spc="-5" dirty="0">
                <a:latin typeface="Times New Roman"/>
                <a:cs typeface="Times New Roman"/>
              </a:rPr>
              <a:t>della pratica ancora </a:t>
            </a:r>
            <a:r>
              <a:rPr sz="1200" dirty="0">
                <a:latin typeface="Times New Roman"/>
                <a:cs typeface="Times New Roman"/>
              </a:rPr>
              <a:t>più antica di </a:t>
            </a:r>
            <a:r>
              <a:rPr sz="1200" spc="5" dirty="0">
                <a:latin typeface="Times New Roman"/>
                <a:cs typeface="Times New Roman"/>
              </a:rPr>
              <a:t>adorare </a:t>
            </a:r>
            <a:r>
              <a:rPr sz="1200" spc="-5" dirty="0">
                <a:latin typeface="Times New Roman"/>
                <a:cs typeface="Times New Roman"/>
              </a:rPr>
              <a:t>gli  animali.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86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(946.4) 85:3.2 </a:t>
            </a:r>
            <a:r>
              <a:rPr sz="1200" spc="-5" dirty="0">
                <a:latin typeface="Times New Roman"/>
                <a:cs typeface="Times New Roman"/>
              </a:rPr>
              <a:t>Gli uomini primitivi riverivano gli </a:t>
            </a:r>
            <a:r>
              <a:rPr sz="1200" dirty="0">
                <a:latin typeface="Times New Roman"/>
                <a:cs typeface="Times New Roman"/>
              </a:rPr>
              <a:t>animali per la </a:t>
            </a:r>
            <a:r>
              <a:rPr sz="1200" spc="-5" dirty="0">
                <a:latin typeface="Times New Roman"/>
                <a:cs typeface="Times New Roman"/>
              </a:rPr>
              <a:t>loro forza </a:t>
            </a:r>
            <a:r>
              <a:rPr sz="1200" dirty="0">
                <a:latin typeface="Times New Roman"/>
                <a:cs typeface="Times New Roman"/>
              </a:rPr>
              <a:t>e la loro </a:t>
            </a:r>
            <a:r>
              <a:rPr sz="1200" spc="-5" dirty="0">
                <a:latin typeface="Times New Roman"/>
                <a:cs typeface="Times New Roman"/>
              </a:rPr>
              <a:t>astuzia.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pensavano che l’odorato </a:t>
            </a:r>
            <a:r>
              <a:rPr sz="1200" dirty="0">
                <a:latin typeface="Times New Roman"/>
                <a:cs typeface="Times New Roman"/>
              </a:rPr>
              <a:t>affinato e la  vista </a:t>
            </a:r>
            <a:r>
              <a:rPr sz="1200" spc="-5" dirty="0">
                <a:latin typeface="Times New Roman"/>
                <a:cs typeface="Times New Roman"/>
              </a:rPr>
              <a:t>penetrante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bestie indicassero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guida spirituale. Gli </a:t>
            </a:r>
            <a:r>
              <a:rPr sz="1200" dirty="0">
                <a:latin typeface="Times New Roman"/>
                <a:cs typeface="Times New Roman"/>
              </a:rPr>
              <a:t>animali 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tutti adorati da una razza o da </a:t>
            </a:r>
            <a:r>
              <a:rPr sz="1200" spc="-5" dirty="0">
                <a:latin typeface="Times New Roman"/>
                <a:cs typeface="Times New Roman"/>
              </a:rPr>
              <a:t>un’altra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un’epoca </a:t>
            </a:r>
            <a:r>
              <a:rPr sz="1200" dirty="0">
                <a:latin typeface="Times New Roman"/>
                <a:cs typeface="Times New Roman"/>
              </a:rPr>
              <a:t>o in </a:t>
            </a:r>
            <a:r>
              <a:rPr sz="1200" spc="-5" dirty="0">
                <a:latin typeface="Times New Roman"/>
                <a:cs typeface="Times New Roman"/>
              </a:rPr>
              <a:t>un’altra.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questi oggetti </a:t>
            </a:r>
            <a:r>
              <a:rPr sz="1200" dirty="0">
                <a:latin typeface="Times New Roman"/>
                <a:cs typeface="Times New Roman"/>
              </a:rPr>
              <a:t>di adorazione </a:t>
            </a:r>
            <a:r>
              <a:rPr sz="1200" spc="-5" dirty="0">
                <a:latin typeface="Times New Roman"/>
                <a:cs typeface="Times New Roman"/>
              </a:rPr>
              <a:t>c’erano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considerate metà </a:t>
            </a:r>
            <a:r>
              <a:rPr sz="1200" dirty="0">
                <a:latin typeface="Times New Roman"/>
                <a:cs typeface="Times New Roman"/>
              </a:rPr>
              <a:t>umane e metà </a:t>
            </a:r>
            <a:r>
              <a:rPr sz="1200" spc="-5" dirty="0">
                <a:latin typeface="Times New Roman"/>
                <a:cs typeface="Times New Roman"/>
              </a:rPr>
              <a:t>animali, quali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centauri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</a:t>
            </a:r>
            <a:r>
              <a:rPr sz="1200" spc="-5" dirty="0">
                <a:latin typeface="Times New Roman"/>
                <a:cs typeface="Times New Roman"/>
              </a:rPr>
              <a:t> sirene.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(946.5) 85:3.3 </a:t>
            </a:r>
            <a:r>
              <a:rPr sz="1200" spc="-5" dirty="0">
                <a:latin typeface="Times New Roman"/>
                <a:cs typeface="Times New Roman"/>
              </a:rPr>
              <a:t>Gli Ebrei adorarono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serpenti fino all’epoca del </a:t>
            </a:r>
            <a:r>
              <a:rPr sz="1200" dirty="0">
                <a:latin typeface="Times New Roman"/>
                <a:cs typeface="Times New Roman"/>
              </a:rPr>
              <a:t>re Ezechia,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spc="-10" dirty="0">
                <a:latin typeface="Times New Roman"/>
                <a:cs typeface="Times New Roman"/>
              </a:rPr>
              <a:t>Indù </a:t>
            </a:r>
            <a:r>
              <a:rPr sz="1200" spc="-5" dirty="0">
                <a:latin typeface="Times New Roman"/>
                <a:cs typeface="Times New Roman"/>
              </a:rPr>
              <a:t>mantengono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relazioni amichevoli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 serpenti domestici. L’adorazione del drago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Cinesi è una </a:t>
            </a:r>
            <a:r>
              <a:rPr sz="1200" spc="-5" dirty="0">
                <a:latin typeface="Times New Roman"/>
                <a:cs typeface="Times New Roman"/>
              </a:rPr>
              <a:t>sopravvivenza del </a:t>
            </a:r>
            <a:r>
              <a:rPr sz="1200" dirty="0">
                <a:latin typeface="Times New Roman"/>
                <a:cs typeface="Times New Roman"/>
              </a:rPr>
              <a:t>culto dei </a:t>
            </a:r>
            <a:r>
              <a:rPr sz="1200" spc="-5" dirty="0">
                <a:latin typeface="Times New Roman"/>
                <a:cs typeface="Times New Roman"/>
              </a:rPr>
              <a:t>serpenti.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serpente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simbolo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medicina </a:t>
            </a:r>
            <a:r>
              <a:rPr sz="1200" spc="-5" dirty="0">
                <a:latin typeface="Times New Roman"/>
                <a:cs typeface="Times New Roman"/>
              </a:rPr>
              <a:t>greca ed </a:t>
            </a:r>
            <a:r>
              <a:rPr sz="1200" dirty="0">
                <a:latin typeface="Times New Roman"/>
                <a:cs typeface="Times New Roman"/>
              </a:rPr>
              <a:t>è ancora utilizzato </a:t>
            </a:r>
            <a:r>
              <a:rPr sz="1200" spc="-5" dirty="0">
                <a:latin typeface="Times New Roman"/>
                <a:cs typeface="Times New Roman"/>
              </a:rPr>
              <a:t>come emblema dai medici moderni. L’arte d’incantare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serpenti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stata</a:t>
            </a:r>
            <a:endParaRPr sz="1200">
              <a:latin typeface="Times New Roman"/>
              <a:cs typeface="Times New Roman"/>
            </a:endParaRPr>
          </a:p>
          <a:p>
            <a:pPr marL="76200" marR="1123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tramandata dall’epoca </a:t>
            </a:r>
            <a:r>
              <a:rPr sz="1200" dirty="0">
                <a:latin typeface="Times New Roman"/>
                <a:cs typeface="Times New Roman"/>
              </a:rPr>
              <a:t>delle donne </a:t>
            </a:r>
            <a:r>
              <a:rPr sz="1200" spc="-5" dirty="0">
                <a:latin typeface="Times New Roman"/>
                <a:cs typeface="Times New Roman"/>
              </a:rPr>
              <a:t>sciamane </a:t>
            </a:r>
            <a:r>
              <a:rPr sz="1200" dirty="0">
                <a:latin typeface="Times New Roman"/>
                <a:cs typeface="Times New Roman"/>
              </a:rPr>
              <a:t>praticanti il </a:t>
            </a:r>
            <a:r>
              <a:rPr sz="1200" i="1" spc="-5" dirty="0">
                <a:latin typeface="Times New Roman"/>
                <a:cs typeface="Times New Roman"/>
              </a:rPr>
              <a:t>culto dell’amore per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serpenti,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dei morsi </a:t>
            </a:r>
            <a:r>
              <a:rPr sz="1200" dirty="0">
                <a:latin typeface="Times New Roman"/>
                <a:cs typeface="Times New Roman"/>
              </a:rPr>
              <a:t>quotidiani dei  </a:t>
            </a:r>
            <a:r>
              <a:rPr sz="1200" spc="-5" dirty="0">
                <a:latin typeface="Times New Roman"/>
                <a:cs typeface="Times New Roman"/>
              </a:rPr>
              <a:t>serpenti, divenivano </a:t>
            </a:r>
            <a:r>
              <a:rPr sz="1200" dirty="0">
                <a:latin typeface="Times New Roman"/>
                <a:cs typeface="Times New Roman"/>
              </a:rPr>
              <a:t>immunizzate; in </a:t>
            </a:r>
            <a:r>
              <a:rPr sz="1200" spc="-5" dirty="0">
                <a:latin typeface="Times New Roman"/>
                <a:cs typeface="Times New Roman"/>
              </a:rPr>
              <a:t>effetti divenivano delle </a:t>
            </a:r>
            <a:r>
              <a:rPr sz="1200" dirty="0">
                <a:latin typeface="Times New Roman"/>
                <a:cs typeface="Times New Roman"/>
              </a:rPr>
              <a:t>vere </a:t>
            </a:r>
            <a:r>
              <a:rPr sz="1200" spc="-5" dirty="0">
                <a:latin typeface="Times New Roman"/>
                <a:cs typeface="Times New Roman"/>
              </a:rPr>
              <a:t>tossicomani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potevano </a:t>
            </a:r>
            <a:r>
              <a:rPr sz="1200" dirty="0">
                <a:latin typeface="Times New Roman"/>
                <a:cs typeface="Times New Roman"/>
              </a:rPr>
              <a:t>più fare a meno di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veleno.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66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(946.6) 85:3.4 </a:t>
            </a: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d’insetti e di </a:t>
            </a:r>
            <a:r>
              <a:rPr sz="1200" spc="-5" dirty="0">
                <a:latin typeface="Times New Roman"/>
                <a:cs typeface="Times New Roman"/>
              </a:rPr>
              <a:t>altri animali fu causata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successiva errata interpretazione della regola d’oro </a:t>
            </a:r>
            <a:r>
              <a:rPr sz="1200" dirty="0">
                <a:latin typeface="Times New Roman"/>
                <a:cs typeface="Times New Roman"/>
              </a:rPr>
              <a:t>— fare </a:t>
            </a:r>
            <a:r>
              <a:rPr sz="1200" spc="-5" dirty="0">
                <a:latin typeface="Times New Roman"/>
                <a:cs typeface="Times New Roman"/>
              </a:rPr>
              <a:t>agli  altri (a qualsiasi </a:t>
            </a:r>
            <a:r>
              <a:rPr sz="1200" dirty="0">
                <a:latin typeface="Times New Roman"/>
                <a:cs typeface="Times New Roman"/>
              </a:rPr>
              <a:t>forma di vita) ciò </a:t>
            </a:r>
            <a:r>
              <a:rPr sz="1200" spc="-5" dirty="0">
                <a:latin typeface="Times New Roman"/>
                <a:cs typeface="Times New Roman"/>
              </a:rPr>
              <a:t>che vorreste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a voi.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gli antichi credevano che </a:t>
            </a:r>
            <a:r>
              <a:rPr sz="1200" dirty="0">
                <a:latin typeface="Times New Roman"/>
                <a:cs typeface="Times New Roman"/>
              </a:rPr>
              <a:t>tutti i venti </a:t>
            </a:r>
            <a:r>
              <a:rPr sz="1200" spc="-5" dirty="0">
                <a:latin typeface="Times New Roman"/>
                <a:cs typeface="Times New Roman"/>
              </a:rPr>
              <a:t>fossero prodotti  dalle ali degli uccelli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temevano </a:t>
            </a:r>
            <a:r>
              <a:rPr sz="1200" dirty="0">
                <a:latin typeface="Times New Roman"/>
                <a:cs typeface="Times New Roman"/>
              </a:rPr>
              <a:t>e adoravano 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alate. I </a:t>
            </a:r>
            <a:r>
              <a:rPr sz="1200" spc="-5" dirty="0">
                <a:latin typeface="Times New Roman"/>
                <a:cs typeface="Times New Roman"/>
              </a:rPr>
              <a:t>Nordici primitivi credevano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eclissi </a:t>
            </a:r>
            <a:r>
              <a:rPr sz="1200" dirty="0">
                <a:latin typeface="Times New Roman"/>
                <a:cs typeface="Times New Roman"/>
              </a:rPr>
              <a:t>fossero  </a:t>
            </a:r>
            <a:r>
              <a:rPr sz="1200" spc="-5" dirty="0">
                <a:latin typeface="Times New Roman"/>
                <a:cs typeface="Times New Roman"/>
              </a:rPr>
              <a:t>causate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lupo che divorava una porzione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sole 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luna. </a:t>
            </a:r>
            <a:r>
              <a:rPr sz="1200" spc="-5" dirty="0">
                <a:latin typeface="Times New Roman"/>
                <a:cs typeface="Times New Roman"/>
              </a:rPr>
              <a:t>Gli Indù mostrano spesso Visnù con </a:t>
            </a:r>
            <a:r>
              <a:rPr sz="1200" dirty="0">
                <a:latin typeface="Times New Roman"/>
                <a:cs typeface="Times New Roman"/>
              </a:rPr>
              <a:t>una testa di </a:t>
            </a:r>
            <a:r>
              <a:rPr sz="1200" spc="-5" dirty="0">
                <a:latin typeface="Times New Roman"/>
                <a:cs typeface="Times New Roman"/>
              </a:rPr>
              <a:t>cavallo.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29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6131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volte un </a:t>
            </a:r>
            <a:r>
              <a:rPr sz="1200" spc="-5" dirty="0">
                <a:latin typeface="Times New Roman"/>
                <a:cs typeface="Times New Roman"/>
              </a:rPr>
              <a:t>simbolo animale rappresenta </a:t>
            </a:r>
            <a:r>
              <a:rPr sz="1200" dirty="0">
                <a:latin typeface="Times New Roman"/>
                <a:cs typeface="Times New Roman"/>
              </a:rPr>
              <a:t>un dio </a:t>
            </a:r>
            <a:r>
              <a:rPr sz="1200" spc="-5" dirty="0">
                <a:latin typeface="Times New Roman"/>
                <a:cs typeface="Times New Roman"/>
              </a:rPr>
              <a:t>dimenticato </a:t>
            </a:r>
            <a:r>
              <a:rPr sz="1200" dirty="0">
                <a:latin typeface="Times New Roman"/>
                <a:cs typeface="Times New Roman"/>
              </a:rPr>
              <a:t>o un culto </a:t>
            </a:r>
            <a:r>
              <a:rPr sz="1200" spc="-5" dirty="0">
                <a:latin typeface="Times New Roman"/>
                <a:cs typeface="Times New Roman"/>
              </a:rPr>
              <a:t>scomparso. Nella religione </a:t>
            </a:r>
            <a:r>
              <a:rPr sz="1200" dirty="0">
                <a:latin typeface="Times New Roman"/>
                <a:cs typeface="Times New Roman"/>
              </a:rPr>
              <a:t>evoluzionaria </a:t>
            </a:r>
            <a:r>
              <a:rPr sz="1200" spc="-5" dirty="0">
                <a:latin typeface="Times New Roman"/>
                <a:cs typeface="Times New Roman"/>
              </a:rPr>
              <a:t>l’agnello </a:t>
            </a:r>
            <a:r>
              <a:rPr sz="1200" dirty="0">
                <a:latin typeface="Times New Roman"/>
                <a:cs typeface="Times New Roman"/>
              </a:rPr>
              <a:t>divenne 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tipico </a:t>
            </a:r>
            <a:r>
              <a:rPr sz="1200" dirty="0">
                <a:latin typeface="Times New Roman"/>
                <a:cs typeface="Times New Roman"/>
              </a:rPr>
              <a:t>animale </a:t>
            </a:r>
            <a:r>
              <a:rPr sz="1200" spc="-5" dirty="0">
                <a:latin typeface="Times New Roman"/>
                <a:cs typeface="Times New Roman"/>
              </a:rPr>
              <a:t>sacrificale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colomba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simbolo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22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(946.7) 85:3.5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simbolismo </a:t>
            </a:r>
            <a:r>
              <a:rPr sz="1200" dirty="0">
                <a:latin typeface="Times New Roman"/>
                <a:cs typeface="Times New Roman"/>
              </a:rPr>
              <a:t>è buono o </a:t>
            </a:r>
            <a:r>
              <a:rPr sz="1200" spc="-5" dirty="0">
                <a:latin typeface="Times New Roman"/>
                <a:cs typeface="Times New Roman"/>
              </a:rPr>
              <a:t>cattivo nell’esatta misura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simbolo soppianta </a:t>
            </a:r>
            <a:r>
              <a:rPr sz="1200" dirty="0">
                <a:latin typeface="Times New Roman"/>
                <a:cs typeface="Times New Roman"/>
              </a:rPr>
              <a:t>o meno </a:t>
            </a:r>
            <a:r>
              <a:rPr sz="1200" spc="-5" dirty="0">
                <a:latin typeface="Times New Roman"/>
                <a:cs typeface="Times New Roman"/>
              </a:rPr>
              <a:t>l’idea originale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adorazione.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simbolismo non </a:t>
            </a:r>
            <a:r>
              <a:rPr sz="1200" spc="-5" dirty="0">
                <a:latin typeface="Times New Roman"/>
                <a:cs typeface="Times New Roman"/>
              </a:rPr>
              <a:t>deve essere </a:t>
            </a:r>
            <a:r>
              <a:rPr sz="1200" dirty="0">
                <a:latin typeface="Times New Roman"/>
                <a:cs typeface="Times New Roman"/>
              </a:rPr>
              <a:t>confuso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l’idolatria </a:t>
            </a:r>
            <a:r>
              <a:rPr sz="1200" spc="-5" dirty="0">
                <a:latin typeface="Times New Roman"/>
                <a:cs typeface="Times New Roman"/>
              </a:rPr>
              <a:t>diretta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l’oggetto materiale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direttamente ed effettivamente  adorato.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L’adorazione degli elementi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(946.8) 85:4.1 </a:t>
            </a:r>
            <a:r>
              <a:rPr sz="1200" spc="-5" dirty="0">
                <a:latin typeface="Times New Roman"/>
                <a:cs typeface="Times New Roman"/>
              </a:rPr>
              <a:t>L’umanità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adorato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terra, l’aria, </a:t>
            </a:r>
            <a:r>
              <a:rPr sz="1200" dirty="0">
                <a:latin typeface="Times New Roman"/>
                <a:cs typeface="Times New Roman"/>
              </a:rPr>
              <a:t>l’acqua e il </a:t>
            </a:r>
            <a:r>
              <a:rPr sz="1200" spc="-5" dirty="0">
                <a:latin typeface="Times New Roman"/>
                <a:cs typeface="Times New Roman"/>
              </a:rPr>
              <a:t>fuoco.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primitive </a:t>
            </a:r>
            <a:r>
              <a:rPr sz="1200" spc="-5" dirty="0">
                <a:latin typeface="Times New Roman"/>
                <a:cs typeface="Times New Roman"/>
              </a:rPr>
              <a:t>veneravano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sorgenti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adoravano </a:t>
            </a:r>
            <a:r>
              <a:rPr sz="1200" dirty="0">
                <a:latin typeface="Times New Roman"/>
                <a:cs typeface="Times New Roman"/>
              </a:rPr>
              <a:t>i fiumi.  </a:t>
            </a:r>
            <a:r>
              <a:rPr sz="1200" spc="-5" dirty="0">
                <a:latin typeface="Times New Roman"/>
                <a:cs typeface="Times New Roman"/>
              </a:rPr>
              <a:t>Ancora oggi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Mongolia prospera </a:t>
            </a:r>
            <a:r>
              <a:rPr sz="1200" dirty="0">
                <a:latin typeface="Times New Roman"/>
                <a:cs typeface="Times New Roman"/>
              </a:rPr>
              <a:t>un influente culto dei </a:t>
            </a:r>
            <a:r>
              <a:rPr sz="1200" spc="-5" dirty="0">
                <a:latin typeface="Times New Roman"/>
                <a:cs typeface="Times New Roman"/>
              </a:rPr>
              <a:t>fiumi.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battesimo divenne una cerimonia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Babilonia ed </a:t>
            </a:r>
            <a:r>
              <a:rPr sz="1200" dirty="0">
                <a:latin typeface="Times New Roman"/>
                <a:cs typeface="Times New Roman"/>
              </a:rPr>
              <a:t>i Creek  </a:t>
            </a:r>
            <a:r>
              <a:rPr sz="1200" spc="-5" dirty="0">
                <a:latin typeface="Times New Roman"/>
                <a:cs typeface="Times New Roman"/>
              </a:rPr>
              <a:t>amerindi praticarono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bagno </a:t>
            </a:r>
            <a:r>
              <a:rPr sz="1200" dirty="0">
                <a:latin typeface="Times New Roman"/>
                <a:cs typeface="Times New Roman"/>
              </a:rPr>
              <a:t>rituale annuale. Era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antichi immaginare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abitassero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sorgenti </a:t>
            </a:r>
            <a:r>
              <a:rPr sz="1200" dirty="0">
                <a:latin typeface="Times New Roman"/>
                <a:cs typeface="Times New Roman"/>
              </a:rPr>
              <a:t>gorgoglianti,  le </a:t>
            </a:r>
            <a:r>
              <a:rPr sz="1200" spc="-5" dirty="0">
                <a:latin typeface="Times New Roman"/>
                <a:cs typeface="Times New Roman"/>
              </a:rPr>
              <a:t>fontane zampillanti, </a:t>
            </a:r>
            <a:r>
              <a:rPr sz="1200" dirty="0">
                <a:latin typeface="Times New Roman"/>
                <a:cs typeface="Times New Roman"/>
              </a:rPr>
              <a:t>i fiumi </a:t>
            </a:r>
            <a:r>
              <a:rPr sz="1200" spc="-5" dirty="0">
                <a:latin typeface="Times New Roman"/>
                <a:cs typeface="Times New Roman"/>
              </a:rPr>
              <a:t>fluenti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torrenti impetuosi.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acque </a:t>
            </a:r>
            <a:r>
              <a:rPr sz="1200" dirty="0">
                <a:latin typeface="Times New Roman"/>
                <a:cs typeface="Times New Roman"/>
              </a:rPr>
              <a:t>in movimento </a:t>
            </a:r>
            <a:r>
              <a:rPr sz="1200" spc="-5" dirty="0">
                <a:latin typeface="Times New Roman"/>
                <a:cs typeface="Times New Roman"/>
              </a:rPr>
              <a:t>impressionavano vivamente queste </a:t>
            </a:r>
            <a:r>
              <a:rPr sz="1200" dirty="0">
                <a:latin typeface="Times New Roman"/>
                <a:cs typeface="Times New Roman"/>
              </a:rPr>
              <a:t>menti  </a:t>
            </a:r>
            <a:r>
              <a:rPr sz="1200" spc="-5" dirty="0">
                <a:latin typeface="Times New Roman"/>
                <a:cs typeface="Times New Roman"/>
              </a:rPr>
              <a:t>semplici con credenze </a:t>
            </a:r>
            <a:r>
              <a:rPr sz="1200" dirty="0">
                <a:latin typeface="Times New Roman"/>
                <a:cs typeface="Times New Roman"/>
              </a:rPr>
              <a:t>di animazione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degli spiriti e di </a:t>
            </a:r>
            <a:r>
              <a:rPr sz="1200" spc="-5" dirty="0">
                <a:latin typeface="Times New Roman"/>
                <a:cs typeface="Times New Roman"/>
              </a:rPr>
              <a:t>potere soprannaturale.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si rifiutava </a:t>
            </a:r>
            <a:r>
              <a:rPr sz="1200" dirty="0">
                <a:latin typeface="Times New Roman"/>
                <a:cs typeface="Times New Roman"/>
              </a:rPr>
              <a:t>di soccorrere un uomo che  stava </a:t>
            </a:r>
            <a:r>
              <a:rPr sz="1200" spc="-5" dirty="0">
                <a:latin typeface="Times New Roman"/>
                <a:cs typeface="Times New Roman"/>
              </a:rPr>
              <a:t>per annegare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di offendere qualche dio</a:t>
            </a:r>
            <a:r>
              <a:rPr sz="1200" spc="-5" dirty="0">
                <a:latin typeface="Times New Roman"/>
                <a:cs typeface="Times New Roman"/>
              </a:rPr>
              <a:t> fluviale.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6769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(947.1) 85:4.2 </a:t>
            </a:r>
            <a:r>
              <a:rPr sz="1200" spc="-5" dirty="0">
                <a:latin typeface="Times New Roman"/>
                <a:cs typeface="Times New Roman"/>
              </a:rPr>
              <a:t>Molte cose </a:t>
            </a:r>
            <a:r>
              <a:rPr sz="1200" dirty="0">
                <a:latin typeface="Times New Roman"/>
                <a:cs typeface="Times New Roman"/>
              </a:rPr>
              <a:t>e numerosi </a:t>
            </a:r>
            <a:r>
              <a:rPr sz="1200" spc="-5" dirty="0">
                <a:latin typeface="Times New Roman"/>
                <a:cs typeface="Times New Roman"/>
              </a:rPr>
              <a:t>avvenimenti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agito </a:t>
            </a:r>
            <a:r>
              <a:rPr sz="1200" dirty="0">
                <a:latin typeface="Times New Roman"/>
                <a:cs typeface="Times New Roman"/>
              </a:rPr>
              <a:t>da stimolo </a:t>
            </a:r>
            <a:r>
              <a:rPr sz="1200" spc="-5" dirty="0">
                <a:latin typeface="Times New Roman"/>
                <a:cs typeface="Times New Roman"/>
              </a:rPr>
              <a:t>religioso per popoli differenti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epoche diverse. Un  arcobaleno </a:t>
            </a:r>
            <a:r>
              <a:rPr sz="1200" dirty="0">
                <a:latin typeface="Times New Roman"/>
                <a:cs typeface="Times New Roman"/>
              </a:rPr>
              <a:t>è ancora </a:t>
            </a:r>
            <a:r>
              <a:rPr sz="1200" spc="-5" dirty="0">
                <a:latin typeface="Times New Roman"/>
                <a:cs typeface="Times New Roman"/>
              </a:rPr>
              <a:t>adorato </a:t>
            </a:r>
            <a:r>
              <a:rPr sz="1200" dirty="0">
                <a:latin typeface="Times New Roman"/>
                <a:cs typeface="Times New Roman"/>
              </a:rPr>
              <a:t>da 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tribù montanare </a:t>
            </a:r>
            <a:r>
              <a:rPr sz="1200" spc="-5" dirty="0">
                <a:latin typeface="Times New Roman"/>
                <a:cs typeface="Times New Roman"/>
              </a:rPr>
              <a:t>dell’India.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Africa si </a:t>
            </a:r>
            <a:r>
              <a:rPr sz="1200" dirty="0">
                <a:latin typeface="Times New Roman"/>
                <a:cs typeface="Times New Roman"/>
              </a:rPr>
              <a:t>crede </a:t>
            </a:r>
            <a:r>
              <a:rPr sz="1200" spc="-5" dirty="0">
                <a:latin typeface="Times New Roman"/>
                <a:cs typeface="Times New Roman"/>
              </a:rPr>
              <a:t>che l’arcobaleno sia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gigantesco serpente </a:t>
            </a:r>
            <a:r>
              <a:rPr sz="1200" dirty="0">
                <a:latin typeface="Times New Roman"/>
                <a:cs typeface="Times New Roman"/>
              </a:rPr>
              <a:t>celeste;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Cristiani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considerano come “l’arco della promessa”. </a:t>
            </a:r>
            <a:r>
              <a:rPr sz="1200" dirty="0">
                <a:latin typeface="Times New Roman"/>
                <a:cs typeface="Times New Roman"/>
              </a:rPr>
              <a:t>Similmente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influenze  </a:t>
            </a:r>
            <a:r>
              <a:rPr sz="1200" spc="-5" dirty="0">
                <a:latin typeface="Times New Roman"/>
                <a:cs typeface="Times New Roman"/>
              </a:rPr>
              <a:t>considerate benefiche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 mondo possono essere </a:t>
            </a:r>
            <a:r>
              <a:rPr sz="1200" spc="-5" dirty="0">
                <a:latin typeface="Times New Roman"/>
                <a:cs typeface="Times New Roman"/>
              </a:rPr>
              <a:t>ritenute </a:t>
            </a:r>
            <a:r>
              <a:rPr sz="1200" dirty="0">
                <a:latin typeface="Times New Roman"/>
                <a:cs typeface="Times New Roman"/>
              </a:rPr>
              <a:t>malefiche in altre </a:t>
            </a:r>
            <a:r>
              <a:rPr sz="1200" spc="-5" dirty="0">
                <a:latin typeface="Times New Roman"/>
                <a:cs typeface="Times New Roman"/>
              </a:rPr>
              <a:t>regioni.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vento </a:t>
            </a:r>
            <a:r>
              <a:rPr sz="1200" spc="-5" dirty="0">
                <a:latin typeface="Times New Roman"/>
                <a:cs typeface="Times New Roman"/>
              </a:rPr>
              <a:t>dell’est </a:t>
            </a:r>
            <a:r>
              <a:rPr sz="1200" dirty="0">
                <a:latin typeface="Times New Roman"/>
                <a:cs typeface="Times New Roman"/>
              </a:rPr>
              <a:t>è un dio  </a:t>
            </a:r>
            <a:r>
              <a:rPr sz="1200" spc="-5" dirty="0">
                <a:latin typeface="Times New Roman"/>
                <a:cs typeface="Times New Roman"/>
              </a:rPr>
              <a:t>nell’America del </a:t>
            </a:r>
            <a:r>
              <a:rPr sz="1200" dirty="0">
                <a:latin typeface="Times New Roman"/>
                <a:cs typeface="Times New Roman"/>
              </a:rPr>
              <a:t>Sud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porta la </a:t>
            </a:r>
            <a:r>
              <a:rPr sz="1200" spc="-5" dirty="0">
                <a:latin typeface="Times New Roman"/>
                <a:cs typeface="Times New Roman"/>
              </a:rPr>
              <a:t>pioggia; </a:t>
            </a:r>
            <a:r>
              <a:rPr sz="1200" dirty="0">
                <a:latin typeface="Times New Roman"/>
                <a:cs typeface="Times New Roman"/>
              </a:rPr>
              <a:t>in India è un </a:t>
            </a:r>
            <a:r>
              <a:rPr sz="1200" spc="-5" dirty="0">
                <a:latin typeface="Times New Roman"/>
                <a:cs typeface="Times New Roman"/>
              </a:rPr>
              <a:t>demone </a:t>
            </a:r>
            <a:r>
              <a:rPr sz="1200" dirty="0">
                <a:latin typeface="Times New Roman"/>
                <a:cs typeface="Times New Roman"/>
              </a:rPr>
              <a:t>perché porta </a:t>
            </a:r>
            <a:r>
              <a:rPr sz="1200" spc="-5" dirty="0">
                <a:latin typeface="Times New Roman"/>
                <a:cs typeface="Times New Roman"/>
              </a:rPr>
              <a:t>polvere </a:t>
            </a:r>
            <a:r>
              <a:rPr sz="1200" dirty="0">
                <a:latin typeface="Times New Roman"/>
                <a:cs typeface="Times New Roman"/>
              </a:rPr>
              <a:t>e causa </a:t>
            </a:r>
            <a:r>
              <a:rPr sz="1200" spc="-5" dirty="0">
                <a:latin typeface="Times New Roman"/>
                <a:cs typeface="Times New Roman"/>
              </a:rPr>
              <a:t>siccità. Gli </a:t>
            </a:r>
            <a:r>
              <a:rPr sz="1200" dirty="0">
                <a:latin typeface="Times New Roman"/>
                <a:cs typeface="Times New Roman"/>
              </a:rPr>
              <a:t>antichi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Beduini</a:t>
            </a:r>
            <a:endParaRPr sz="1200">
              <a:latin typeface="Times New Roman"/>
              <a:cs typeface="Times New Roman"/>
            </a:endParaRPr>
          </a:p>
          <a:p>
            <a:pPr marL="76200" marR="7366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credevano </a:t>
            </a:r>
            <a:r>
              <a:rPr sz="1200" dirty="0">
                <a:latin typeface="Times New Roman"/>
                <a:cs typeface="Times New Roman"/>
              </a:rPr>
              <a:t>che uno spirito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producesse i </a:t>
            </a:r>
            <a:r>
              <a:rPr sz="1200" spc="-5" dirty="0">
                <a:latin typeface="Times New Roman"/>
                <a:cs typeface="Times New Roman"/>
              </a:rPr>
              <a:t>turbini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sabbia,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negli </a:t>
            </a:r>
            <a:r>
              <a:rPr sz="1200" dirty="0">
                <a:latin typeface="Times New Roman"/>
                <a:cs typeface="Times New Roman"/>
              </a:rPr>
              <a:t>spiriti della </a:t>
            </a:r>
            <a:r>
              <a:rPr sz="1200" spc="-5" dirty="0">
                <a:latin typeface="Times New Roman"/>
                <a:cs typeface="Times New Roman"/>
              </a:rPr>
              <a:t>natura 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abbastanza </a:t>
            </a:r>
            <a:r>
              <a:rPr sz="1200" dirty="0">
                <a:latin typeface="Times New Roman"/>
                <a:cs typeface="Times New Roman"/>
              </a:rPr>
              <a:t>forte da </a:t>
            </a:r>
            <a:r>
              <a:rPr sz="1200" spc="-5" dirty="0">
                <a:latin typeface="Times New Roman"/>
                <a:cs typeface="Times New Roman"/>
              </a:rPr>
              <a:t>assicurare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perpetuazione nella teologia ebraica come angeli del fuoco, dell’acqua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75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0489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(947.2) 85:4.3 </a:t>
            </a:r>
            <a:r>
              <a:rPr sz="1200" spc="-5" dirty="0">
                <a:latin typeface="Times New Roman"/>
                <a:cs typeface="Times New Roman"/>
              </a:rPr>
              <a:t>Nuvole, pioggia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grandine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state </a:t>
            </a:r>
            <a:r>
              <a:rPr sz="1200" spc="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temute e </a:t>
            </a:r>
            <a:r>
              <a:rPr sz="1200" spc="-5" dirty="0">
                <a:latin typeface="Times New Roman"/>
                <a:cs typeface="Times New Roman"/>
              </a:rPr>
              <a:t>adorate </a:t>
            </a:r>
            <a:r>
              <a:rPr sz="1200" dirty="0">
                <a:latin typeface="Times New Roman"/>
                <a:cs typeface="Times New Roman"/>
              </a:rPr>
              <a:t>da numerose </a:t>
            </a:r>
            <a:r>
              <a:rPr sz="1200" spc="-5" dirty="0">
                <a:latin typeface="Times New Roman"/>
                <a:cs typeface="Times New Roman"/>
              </a:rPr>
              <a:t>tribù </a:t>
            </a:r>
            <a:r>
              <a:rPr sz="1200" dirty="0">
                <a:latin typeface="Times New Roman"/>
                <a:cs typeface="Times New Roman"/>
              </a:rPr>
              <a:t>primitive ed in molti dei </a:t>
            </a:r>
            <a:r>
              <a:rPr sz="1200" spc="-5" dirty="0">
                <a:latin typeface="Times New Roman"/>
                <a:cs typeface="Times New Roman"/>
              </a:rPr>
              <a:t>culti primitivi  della natura.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tempeste con </a:t>
            </a:r>
            <a:r>
              <a:rPr sz="1200" dirty="0">
                <a:latin typeface="Times New Roman"/>
                <a:cs typeface="Times New Roman"/>
              </a:rPr>
              <a:t>tuoni e lampi </a:t>
            </a:r>
            <a:r>
              <a:rPr sz="1200" spc="-5" dirty="0">
                <a:latin typeface="Times New Roman"/>
                <a:cs typeface="Times New Roman"/>
              </a:rPr>
              <a:t>intimidivano l’uomo </a:t>
            </a:r>
            <a:r>
              <a:rPr sz="1200" dirty="0">
                <a:latin typeface="Times New Roman"/>
                <a:cs typeface="Times New Roman"/>
              </a:rPr>
              <a:t>primitivo.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talmente </a:t>
            </a:r>
            <a:r>
              <a:rPr sz="1200" spc="-5" dirty="0">
                <a:latin typeface="Times New Roman"/>
                <a:cs typeface="Times New Roman"/>
              </a:rPr>
              <a:t>impressionato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perturbazioni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elementi che </a:t>
            </a:r>
            <a:r>
              <a:rPr sz="1200" spc="-5" dirty="0">
                <a:latin typeface="Times New Roman"/>
                <a:cs typeface="Times New Roman"/>
              </a:rPr>
              <a:t>considerava </a:t>
            </a:r>
            <a:r>
              <a:rPr sz="1200" dirty="0">
                <a:latin typeface="Times New Roman"/>
                <a:cs typeface="Times New Roman"/>
              </a:rPr>
              <a:t>il tuono come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voce di un dio in </a:t>
            </a:r>
            <a:r>
              <a:rPr sz="1200" spc="-5" dirty="0">
                <a:latin typeface="Times New Roman"/>
                <a:cs typeface="Times New Roman"/>
              </a:rPr>
              <a:t>collera. L’adorazione del </a:t>
            </a:r>
            <a:r>
              <a:rPr sz="1200" dirty="0">
                <a:latin typeface="Times New Roman"/>
                <a:cs typeface="Times New Roman"/>
              </a:rPr>
              <a:t>fuoco e la </a:t>
            </a:r>
            <a:r>
              <a:rPr sz="1200" spc="-5" dirty="0">
                <a:latin typeface="Times New Roman"/>
                <a:cs typeface="Times New Roman"/>
              </a:rPr>
              <a:t>paura della folgore erano  collegati ed assai </a:t>
            </a:r>
            <a:r>
              <a:rPr sz="1200" dirty="0">
                <a:latin typeface="Times New Roman"/>
                <a:cs typeface="Times New Roman"/>
              </a:rPr>
              <a:t>diffusi tra molti </a:t>
            </a:r>
            <a:r>
              <a:rPr sz="1200" spc="-5" dirty="0">
                <a:latin typeface="Times New Roman"/>
                <a:cs typeface="Times New Roman"/>
              </a:rPr>
              <a:t>gruppi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primitivi.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85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(947.3) 85:4.4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fuoco era mescolato </a:t>
            </a:r>
            <a:r>
              <a:rPr sz="1200" spc="-5" dirty="0">
                <a:latin typeface="Times New Roman"/>
                <a:cs typeface="Times New Roman"/>
              </a:rPr>
              <a:t>alla magia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dominati dalla paura. Un adepto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magia </a:t>
            </a:r>
            <a:r>
              <a:rPr sz="1200" spc="-5" dirty="0">
                <a:latin typeface="Times New Roman"/>
                <a:cs typeface="Times New Roman"/>
              </a:rPr>
              <a:t>ricorderà  chiaramente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risultato casualmente </a:t>
            </a:r>
            <a:r>
              <a:rPr sz="1200" dirty="0">
                <a:latin typeface="Times New Roman"/>
                <a:cs typeface="Times New Roman"/>
              </a:rPr>
              <a:t>positivo nella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formule </a:t>
            </a:r>
            <a:r>
              <a:rPr sz="1200" spc="-5" dirty="0">
                <a:latin typeface="Times New Roman"/>
                <a:cs typeface="Times New Roman"/>
              </a:rPr>
              <a:t>magiche, </a:t>
            </a:r>
            <a:r>
              <a:rPr sz="1200" dirty="0">
                <a:latin typeface="Times New Roman"/>
                <a:cs typeface="Times New Roman"/>
              </a:rPr>
              <a:t>mentre dimentica </a:t>
            </a:r>
            <a:r>
              <a:rPr sz="1200" spc="-5" dirty="0">
                <a:latin typeface="Times New Roman"/>
                <a:cs typeface="Times New Roman"/>
              </a:rPr>
              <a:t>disinvoltamente </a:t>
            </a:r>
            <a:r>
              <a:rPr sz="1200" spc="5" dirty="0">
                <a:latin typeface="Times New Roman"/>
                <a:cs typeface="Times New Roman"/>
              </a:rPr>
              <a:t>decine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risultati negativi, </a:t>
            </a:r>
            <a:r>
              <a:rPr sz="1200" dirty="0">
                <a:latin typeface="Times New Roman"/>
                <a:cs typeface="Times New Roman"/>
              </a:rPr>
              <a:t>di fallimenti completi.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venerazione </a:t>
            </a:r>
            <a:r>
              <a:rPr sz="1200" spc="-5" dirty="0">
                <a:latin typeface="Times New Roman"/>
                <a:cs typeface="Times New Roman"/>
              </a:rPr>
              <a:t>del fuoco raggiunse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apice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Persia,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persisté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lungo. </a:t>
            </a:r>
            <a:r>
              <a:rPr sz="1200" dirty="0">
                <a:latin typeface="Times New Roman"/>
                <a:cs typeface="Times New Roman"/>
              </a:rPr>
              <a:t>Alcune  tribù </a:t>
            </a:r>
            <a:r>
              <a:rPr sz="1200" spc="-5" dirty="0">
                <a:latin typeface="Times New Roman"/>
                <a:cs typeface="Times New Roman"/>
              </a:rPr>
              <a:t>adoravano </a:t>
            </a:r>
            <a:r>
              <a:rPr sz="1200" dirty="0">
                <a:latin typeface="Times New Roman"/>
                <a:cs typeface="Times New Roman"/>
              </a:rPr>
              <a:t>il fuoco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stessa; altri lo </a:t>
            </a:r>
            <a:r>
              <a:rPr sz="1200" spc="-5" dirty="0">
                <a:latin typeface="Times New Roman"/>
                <a:cs typeface="Times New Roman"/>
              </a:rPr>
              <a:t>veneravano come </a:t>
            </a:r>
            <a:r>
              <a:rPr sz="1200" dirty="0">
                <a:latin typeface="Times New Roman"/>
                <a:cs typeface="Times New Roman"/>
              </a:rPr>
              <a:t>simbolo </a:t>
            </a:r>
            <a:r>
              <a:rPr sz="1200" spc="-5" dirty="0">
                <a:latin typeface="Times New Roman"/>
                <a:cs typeface="Times New Roman"/>
              </a:rPr>
              <a:t>ardente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purificatore </a:t>
            </a:r>
            <a:r>
              <a:rPr sz="1200" dirty="0">
                <a:latin typeface="Times New Roman"/>
                <a:cs typeface="Times New Roman"/>
              </a:rPr>
              <a:t>e depuratore 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deità venerate. Delle vergini vestali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incaricate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vegliare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fuochi sacri, </a:t>
            </a:r>
            <a:r>
              <a:rPr sz="1200" dirty="0">
                <a:latin typeface="Times New Roman"/>
                <a:cs typeface="Times New Roman"/>
              </a:rPr>
              <a:t>e nel ventesimo </a:t>
            </a: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delle candele  </a:t>
            </a:r>
            <a:r>
              <a:rPr sz="1200" spc="-5" dirty="0">
                <a:latin typeface="Times New Roman"/>
                <a:cs typeface="Times New Roman"/>
              </a:rPr>
              <a:t>bruciano ancora come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rituale </a:t>
            </a:r>
            <a:r>
              <a:rPr sz="1200" dirty="0">
                <a:latin typeface="Times New Roman"/>
                <a:cs typeface="Times New Roman"/>
              </a:rPr>
              <a:t>di molti servizi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L’adorazione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corpi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celesti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(947.4) 85:5.1 </a:t>
            </a: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rocce, montagne, </a:t>
            </a:r>
            <a:r>
              <a:rPr sz="1200" dirty="0">
                <a:latin typeface="Times New Roman"/>
                <a:cs typeface="Times New Roman"/>
              </a:rPr>
              <a:t>alberi e </a:t>
            </a:r>
            <a:r>
              <a:rPr sz="1200" spc="-5" dirty="0">
                <a:latin typeface="Times New Roman"/>
                <a:cs typeface="Times New Roman"/>
              </a:rPr>
              <a:t>animali si trasformò naturalmente, passando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venerazione </a:t>
            </a:r>
            <a:r>
              <a:rPr sz="1200" dirty="0">
                <a:latin typeface="Times New Roman"/>
                <a:cs typeface="Times New Roman"/>
              </a:rPr>
              <a:t>timorosa </a:t>
            </a:r>
            <a:r>
              <a:rPr sz="1200" spc="-5" dirty="0">
                <a:latin typeface="Times New Roman"/>
                <a:cs typeface="Times New Roman"/>
              </a:rPr>
              <a:t>degli  elementi alla </a:t>
            </a:r>
            <a:r>
              <a:rPr sz="1200" dirty="0">
                <a:latin typeface="Times New Roman"/>
                <a:cs typeface="Times New Roman"/>
              </a:rPr>
              <a:t>deificazione </a:t>
            </a:r>
            <a:r>
              <a:rPr sz="1200" spc="-5" dirty="0">
                <a:latin typeface="Times New Roman"/>
                <a:cs typeface="Times New Roman"/>
              </a:rPr>
              <a:t>del sole, della </a:t>
            </a:r>
            <a:r>
              <a:rPr sz="1200" dirty="0">
                <a:latin typeface="Times New Roman"/>
                <a:cs typeface="Times New Roman"/>
              </a:rPr>
              <a:t>luna e delle stelle.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altrove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stelle furono considerate come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anime glorificate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che avevano lasciato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nella carne. Gli adepti caldei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culto delle </a:t>
            </a:r>
            <a:r>
              <a:rPr sz="1200" dirty="0">
                <a:latin typeface="Times New Roman"/>
                <a:cs typeface="Times New Roman"/>
              </a:rPr>
              <a:t>stelle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consideravano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cielo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madre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85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(947.5) 85:5.2 </a:t>
            </a: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della luna </a:t>
            </a:r>
            <a:r>
              <a:rPr sz="1200" spc="-5" dirty="0">
                <a:latin typeface="Times New Roman"/>
                <a:cs typeface="Times New Roman"/>
              </a:rPr>
              <a:t>precedette </a:t>
            </a:r>
            <a:r>
              <a:rPr sz="1200" dirty="0">
                <a:latin typeface="Times New Roman"/>
                <a:cs typeface="Times New Roman"/>
              </a:rPr>
              <a:t>l’adorazione </a:t>
            </a:r>
            <a:r>
              <a:rPr sz="1200" spc="-5" dirty="0">
                <a:latin typeface="Times New Roman"/>
                <a:cs typeface="Times New Roman"/>
              </a:rPr>
              <a:t>del sole.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venerazione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luna </a:t>
            </a:r>
            <a:r>
              <a:rPr sz="1200" spc="-5" dirty="0">
                <a:latin typeface="Times New Roman"/>
                <a:cs typeface="Times New Roman"/>
              </a:rPr>
              <a:t>raggiunse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apice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l’era  della caccia,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l’adorazione del sole </a:t>
            </a:r>
            <a:r>
              <a:rPr sz="1200" dirty="0">
                <a:latin typeface="Times New Roman"/>
                <a:cs typeface="Times New Roman"/>
              </a:rPr>
              <a:t>divenne la </a:t>
            </a:r>
            <a:r>
              <a:rPr sz="1200" spc="-5" dirty="0">
                <a:latin typeface="Times New Roman"/>
                <a:cs typeface="Times New Roman"/>
              </a:rPr>
              <a:t>principale </a:t>
            </a:r>
            <a:r>
              <a:rPr sz="1200" dirty="0">
                <a:latin typeface="Times New Roman"/>
                <a:cs typeface="Times New Roman"/>
              </a:rPr>
              <a:t>cerimonia </a:t>
            </a:r>
            <a:r>
              <a:rPr sz="1200" spc="-5" dirty="0">
                <a:latin typeface="Times New Roman"/>
                <a:cs typeface="Times New Roman"/>
              </a:rPr>
              <a:t>religiosa delle ere agricole successive. L’adorazione del  </a:t>
            </a:r>
            <a:r>
              <a:rPr sz="1200" dirty="0">
                <a:latin typeface="Times New Roman"/>
                <a:cs typeface="Times New Roman"/>
              </a:rPr>
              <a:t>sole </a:t>
            </a:r>
            <a:r>
              <a:rPr sz="1200" spc="-5" dirty="0">
                <a:latin typeface="Times New Roman"/>
                <a:cs typeface="Times New Roman"/>
              </a:rPr>
              <a:t>si radicò dapprima </a:t>
            </a:r>
            <a:r>
              <a:rPr sz="1200" dirty="0">
                <a:latin typeface="Times New Roman"/>
                <a:cs typeface="Times New Roman"/>
              </a:rPr>
              <a:t>estesamente in </a:t>
            </a:r>
            <a:r>
              <a:rPr sz="1200" spc="-5" dirty="0">
                <a:latin typeface="Times New Roman"/>
                <a:cs typeface="Times New Roman"/>
              </a:rPr>
              <a:t>India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persisté il più a </a:t>
            </a:r>
            <a:r>
              <a:rPr sz="1200" spc="-5" dirty="0">
                <a:latin typeface="Times New Roman"/>
                <a:cs typeface="Times New Roman"/>
              </a:rPr>
              <a:t>lungo.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Persia la venerazione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sole diede </a:t>
            </a:r>
            <a:r>
              <a:rPr sz="1200" spc="5" dirty="0">
                <a:latin typeface="Times New Roman"/>
                <a:cs typeface="Times New Roman"/>
              </a:rPr>
              <a:t>origine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721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38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culto mitraico successivo. Tra </a:t>
            </a:r>
            <a:r>
              <a:rPr sz="1200" dirty="0">
                <a:latin typeface="Times New Roman"/>
                <a:cs typeface="Times New Roman"/>
              </a:rPr>
              <a:t>molti popoli il sole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considerato come </a:t>
            </a:r>
            <a:r>
              <a:rPr sz="1200" spc="-5" dirty="0">
                <a:latin typeface="Times New Roman"/>
                <a:cs typeface="Times New Roman"/>
              </a:rPr>
              <a:t>l’antenato </a:t>
            </a:r>
            <a:r>
              <a:rPr sz="1200" dirty="0">
                <a:latin typeface="Times New Roman"/>
                <a:cs typeface="Times New Roman"/>
              </a:rPr>
              <a:t>dei loro </a:t>
            </a:r>
            <a:r>
              <a:rPr sz="1200" spc="-5" dirty="0">
                <a:latin typeface="Times New Roman"/>
                <a:cs typeface="Times New Roman"/>
              </a:rPr>
              <a:t>re. </a:t>
            </a:r>
            <a:r>
              <a:rPr sz="1200" dirty="0">
                <a:latin typeface="Times New Roman"/>
                <a:cs typeface="Times New Roman"/>
              </a:rPr>
              <a:t>I Caldei </a:t>
            </a:r>
            <a:r>
              <a:rPr sz="1200" spc="-5" dirty="0">
                <a:latin typeface="Times New Roman"/>
                <a:cs typeface="Times New Roman"/>
              </a:rPr>
              <a:t>ponevano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sole al </a:t>
            </a:r>
            <a:r>
              <a:rPr sz="1200" dirty="0">
                <a:latin typeface="Times New Roman"/>
                <a:cs typeface="Times New Roman"/>
              </a:rPr>
              <a:t>centro de  </a:t>
            </a:r>
            <a:r>
              <a:rPr sz="1200" spc="-5" dirty="0">
                <a:latin typeface="Times New Roman"/>
                <a:cs typeface="Times New Roman"/>
              </a:rPr>
              <a:t>“i sette cerchi dell’universo”. </a:t>
            </a:r>
            <a:r>
              <a:rPr sz="1200" dirty="0">
                <a:latin typeface="Times New Roman"/>
                <a:cs typeface="Times New Roman"/>
              </a:rPr>
              <a:t>Civiltà più </a:t>
            </a:r>
            <a:r>
              <a:rPr sz="1200" spc="-5" dirty="0">
                <a:latin typeface="Times New Roman"/>
                <a:cs typeface="Times New Roman"/>
              </a:rPr>
              <a:t>tardive onorarono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sole dando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giorno della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settimana.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250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(947.6) 85:5.3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dio sole era ritenuto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mistico dei figli 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nati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vergine che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</a:t>
            </a:r>
            <a:r>
              <a:rPr sz="1200" spc="-5" dirty="0">
                <a:latin typeface="Times New Roman"/>
                <a:cs typeface="Times New Roman"/>
              </a:rPr>
              <a:t>si pensava  fossero conferiti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salvatori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razze predilette. Questi bambini soprannaturali erano sempre abbandonati alla </a:t>
            </a:r>
            <a:r>
              <a:rPr sz="1200" dirty="0">
                <a:latin typeface="Times New Roman"/>
                <a:cs typeface="Times New Roman"/>
              </a:rPr>
              <a:t>deriva </a:t>
            </a:r>
            <a:r>
              <a:rPr sz="1200" spc="-5" dirty="0">
                <a:latin typeface="Times New Roman"/>
                <a:cs typeface="Times New Roman"/>
              </a:rPr>
              <a:t>su  qualche fiume </a:t>
            </a:r>
            <a:r>
              <a:rPr sz="1200" dirty="0">
                <a:latin typeface="Times New Roman"/>
                <a:cs typeface="Times New Roman"/>
              </a:rPr>
              <a:t>sacro, </a:t>
            </a:r>
            <a:r>
              <a:rPr sz="1200" spc="-5" dirty="0">
                <a:latin typeface="Times New Roman"/>
                <a:cs typeface="Times New Roman"/>
              </a:rPr>
              <a:t>erano salvati </a:t>
            </a:r>
            <a:r>
              <a:rPr sz="1200" dirty="0">
                <a:latin typeface="Times New Roman"/>
                <a:cs typeface="Times New Roman"/>
              </a:rPr>
              <a:t>in una maniera </a:t>
            </a:r>
            <a:r>
              <a:rPr sz="1200" spc="-5" dirty="0">
                <a:latin typeface="Times New Roman"/>
                <a:cs typeface="Times New Roman"/>
              </a:rPr>
              <a:t>straordinaria, </a:t>
            </a:r>
            <a:r>
              <a:rPr sz="1200" dirty="0">
                <a:latin typeface="Times New Roman"/>
                <a:cs typeface="Times New Roman"/>
              </a:rPr>
              <a:t>dopodiché </a:t>
            </a:r>
            <a:r>
              <a:rPr sz="1200" spc="-5" dirty="0">
                <a:latin typeface="Times New Roman"/>
                <a:cs typeface="Times New Roman"/>
              </a:rPr>
              <a:t>sarebbero cresciuti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diventare personalità </a:t>
            </a:r>
            <a:r>
              <a:rPr sz="1200" dirty="0">
                <a:latin typeface="Times New Roman"/>
                <a:cs typeface="Times New Roman"/>
              </a:rPr>
              <a:t>miracolose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liberatori dei loro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L’adorazione dell’uomo</a:t>
            </a:r>
            <a:endParaRPr sz="1600">
              <a:latin typeface="Times New Roman"/>
              <a:cs typeface="Times New Roman"/>
            </a:endParaRPr>
          </a:p>
          <a:p>
            <a:pPr marL="88900" marR="17716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(948.1) 85:6.1 </a:t>
            </a:r>
            <a:r>
              <a:rPr sz="1200" spc="-5" dirty="0">
                <a:latin typeface="Times New Roman"/>
                <a:cs typeface="Times New Roman"/>
              </a:rPr>
              <a:t>Dopo aver adorato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trovava </a:t>
            </a:r>
            <a:r>
              <a:rPr sz="1200" spc="-5" dirty="0">
                <a:latin typeface="Times New Roman"/>
                <a:cs typeface="Times New Roman"/>
              </a:rPr>
              <a:t>sulla faccia della 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cieli, </a:t>
            </a:r>
            <a:r>
              <a:rPr sz="1200" dirty="0">
                <a:latin typeface="Times New Roman"/>
                <a:cs typeface="Times New Roman"/>
              </a:rPr>
              <a:t>l’uomo non </a:t>
            </a:r>
            <a:r>
              <a:rPr sz="1200" spc="-5" dirty="0">
                <a:latin typeface="Times New Roman"/>
                <a:cs typeface="Times New Roman"/>
              </a:rPr>
              <a:t>esitò ad onorare con </a:t>
            </a:r>
            <a:r>
              <a:rPr sz="1200" dirty="0">
                <a:latin typeface="Times New Roman"/>
                <a:cs typeface="Times New Roman"/>
              </a:rPr>
              <a:t>una simile  </a:t>
            </a:r>
            <a:r>
              <a:rPr sz="1200" spc="-5" dirty="0">
                <a:latin typeface="Times New Roman"/>
                <a:cs typeface="Times New Roman"/>
              </a:rPr>
              <a:t>adorazione se stesso. Gli ingenui selvaggi </a:t>
            </a:r>
            <a:r>
              <a:rPr sz="1200" dirty="0">
                <a:latin typeface="Times New Roman"/>
                <a:cs typeface="Times New Roman"/>
              </a:rPr>
              <a:t>non fanno una </a:t>
            </a:r>
            <a:r>
              <a:rPr sz="1200" spc="-5" dirty="0">
                <a:latin typeface="Times New Roman"/>
                <a:cs typeface="Times New Roman"/>
              </a:rPr>
              <a:t>netta </a:t>
            </a:r>
            <a:r>
              <a:rPr sz="1200" dirty="0">
                <a:latin typeface="Times New Roman"/>
                <a:cs typeface="Times New Roman"/>
              </a:rPr>
              <a:t>distinzione </a:t>
            </a:r>
            <a:r>
              <a:rPr sz="1200" spc="-5" dirty="0">
                <a:latin typeface="Times New Roman"/>
                <a:cs typeface="Times New Roman"/>
              </a:rPr>
              <a:t>tra bestie, </a:t>
            </a:r>
            <a:r>
              <a:rPr sz="1200" dirty="0">
                <a:latin typeface="Times New Roman"/>
                <a:cs typeface="Times New Roman"/>
              </a:rPr>
              <a:t>uomini 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01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(948.2) 85:6.2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considerava </a:t>
            </a:r>
            <a:r>
              <a:rPr sz="1200" dirty="0">
                <a:latin typeface="Times New Roman"/>
                <a:cs typeface="Times New Roman"/>
              </a:rPr>
              <a:t>tutte le persone insolite </a:t>
            </a:r>
            <a:r>
              <a:rPr sz="1200" spc="-5" dirty="0">
                <a:latin typeface="Times New Roman"/>
                <a:cs typeface="Times New Roman"/>
              </a:rPr>
              <a:t>come superumane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temeva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tali esseri </a:t>
            </a:r>
            <a:r>
              <a:rPr sz="1200" dirty="0">
                <a:latin typeface="Times New Roman"/>
                <a:cs typeface="Times New Roman"/>
              </a:rPr>
              <a:t>da manifestare </a:t>
            </a:r>
            <a:r>
              <a:rPr sz="1200" spc="-5" dirty="0">
                <a:latin typeface="Times New Roman"/>
                <a:cs typeface="Times New Roman"/>
              </a:rPr>
              <a:t>nei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confronti </a:t>
            </a:r>
            <a:r>
              <a:rPr sz="1200" dirty="0">
                <a:latin typeface="Times New Roman"/>
                <a:cs typeface="Times New Roman"/>
              </a:rPr>
              <a:t>un timore </a:t>
            </a:r>
            <a:r>
              <a:rPr sz="1200" spc="-5" dirty="0">
                <a:latin typeface="Times New Roman"/>
                <a:cs typeface="Times New Roman"/>
              </a:rPr>
              <a:t>reverenziale;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misura li </a:t>
            </a:r>
            <a:r>
              <a:rPr sz="1200" spc="-5" dirty="0">
                <a:latin typeface="Times New Roman"/>
                <a:cs typeface="Times New Roman"/>
              </a:rPr>
              <a:t>adorava </a:t>
            </a:r>
            <a:r>
              <a:rPr sz="1200" dirty="0">
                <a:latin typeface="Times New Roman"/>
                <a:cs typeface="Times New Roman"/>
              </a:rPr>
              <a:t>letteralmente. </a:t>
            </a:r>
            <a:r>
              <a:rPr sz="1200" spc="-5" dirty="0">
                <a:latin typeface="Times New Roman"/>
                <a:cs typeface="Times New Roman"/>
              </a:rPr>
              <a:t>Anche avere dei gemelli era considerato sia  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fortuna </a:t>
            </a:r>
            <a:r>
              <a:rPr sz="1200" spc="-5" dirty="0">
                <a:latin typeface="Times New Roman"/>
                <a:cs typeface="Times New Roman"/>
              </a:rPr>
              <a:t>sia 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disgrazia. </a:t>
            </a:r>
            <a:r>
              <a:rPr sz="1200" spc="-5" dirty="0">
                <a:latin typeface="Times New Roman"/>
                <a:cs typeface="Times New Roman"/>
              </a:rPr>
              <a:t>Lunatici, epilettici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deboli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 erano </a:t>
            </a:r>
            <a:r>
              <a:rPr sz="1200" dirty="0">
                <a:latin typeface="Times New Roman"/>
                <a:cs typeface="Times New Roman"/>
              </a:rPr>
              <a:t>spesso </a:t>
            </a:r>
            <a:r>
              <a:rPr sz="1200" spc="-5" dirty="0">
                <a:latin typeface="Times New Roman"/>
                <a:cs typeface="Times New Roman"/>
              </a:rPr>
              <a:t>adorati dai </a:t>
            </a:r>
            <a:r>
              <a:rPr sz="1200" spc="5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compagni mentalmente </a:t>
            </a:r>
            <a:r>
              <a:rPr sz="1200" dirty="0">
                <a:latin typeface="Times New Roman"/>
                <a:cs typeface="Times New Roman"/>
              </a:rPr>
              <a:t>normali, i </a:t>
            </a:r>
            <a:r>
              <a:rPr sz="1200" spc="-5" dirty="0">
                <a:latin typeface="Times New Roman"/>
                <a:cs typeface="Times New Roman"/>
              </a:rPr>
              <a:t>quali credevano che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esseri anormali fossero abitati dagli dei.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adorati sacerdoti, </a:t>
            </a:r>
            <a:r>
              <a:rPr sz="1200" dirty="0">
                <a:latin typeface="Times New Roman"/>
                <a:cs typeface="Times New Roman"/>
              </a:rPr>
              <a:t>re e  </a:t>
            </a:r>
            <a:r>
              <a:rPr sz="1200" spc="-5" dirty="0">
                <a:latin typeface="Times New Roman"/>
                <a:cs typeface="Times New Roman"/>
              </a:rPr>
              <a:t>profeti; gli </a:t>
            </a:r>
            <a:r>
              <a:rPr sz="1200" dirty="0">
                <a:latin typeface="Times New Roman"/>
                <a:cs typeface="Times New Roman"/>
              </a:rPr>
              <a:t>uomini santi di un </a:t>
            </a:r>
            <a:r>
              <a:rPr sz="1200" spc="-5" dirty="0">
                <a:latin typeface="Times New Roman"/>
                <a:cs typeface="Times New Roman"/>
              </a:rPr>
              <a:t>tempo erano </a:t>
            </a:r>
            <a:r>
              <a:rPr sz="1200" dirty="0">
                <a:latin typeface="Times New Roman"/>
                <a:cs typeface="Times New Roman"/>
              </a:rPr>
              <a:t>ritenuti </a:t>
            </a:r>
            <a:r>
              <a:rPr sz="1200" spc="-5" dirty="0">
                <a:latin typeface="Times New Roman"/>
                <a:cs typeface="Times New Roman"/>
              </a:rPr>
              <a:t>ispirati dalle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(948.3) 85:6.3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morirono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i="1" dirty="0">
                <a:latin typeface="Times New Roman"/>
                <a:cs typeface="Times New Roman"/>
              </a:rPr>
              <a:t>deificati. </a:t>
            </a:r>
            <a:r>
              <a:rPr sz="1200" spc="-5" dirty="0">
                <a:latin typeface="Times New Roman"/>
                <a:cs typeface="Times New Roman"/>
              </a:rPr>
              <a:t>Più tardi anime insigni morirono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i="1" dirty="0">
                <a:latin typeface="Times New Roman"/>
                <a:cs typeface="Times New Roman"/>
              </a:rPr>
              <a:t>santificate. </a:t>
            </a:r>
            <a:r>
              <a:rPr sz="1200" spc="-5" dirty="0">
                <a:latin typeface="Times New Roman"/>
                <a:cs typeface="Times New Roman"/>
              </a:rPr>
              <a:t>L’evoluzione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non ha  mai </a:t>
            </a:r>
            <a:r>
              <a:rPr sz="1200" spc="-5" dirty="0">
                <a:latin typeface="Times New Roman"/>
                <a:cs typeface="Times New Roman"/>
              </a:rPr>
              <a:t>dato origine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superiori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glorificati, esaltati ed evoluti </a:t>
            </a:r>
            <a:r>
              <a:rPr sz="1200" dirty="0">
                <a:latin typeface="Times New Roman"/>
                <a:cs typeface="Times New Roman"/>
              </a:rPr>
              <a:t>di umani </a:t>
            </a:r>
            <a:r>
              <a:rPr sz="1200" spc="-5" dirty="0">
                <a:latin typeface="Times New Roman"/>
                <a:cs typeface="Times New Roman"/>
              </a:rPr>
              <a:t>deceduti. Nella </a:t>
            </a:r>
            <a:r>
              <a:rPr sz="1200" dirty="0">
                <a:latin typeface="Times New Roman"/>
                <a:cs typeface="Times New Roman"/>
              </a:rPr>
              <a:t>sua evoluzione iniziale la </a:t>
            </a:r>
            <a:r>
              <a:rPr sz="1200" spc="-5" dirty="0">
                <a:latin typeface="Times New Roman"/>
                <a:cs typeface="Times New Roman"/>
              </a:rPr>
              <a:t>religione  crea </a:t>
            </a:r>
            <a:r>
              <a:rPr sz="1200" dirty="0">
                <a:latin typeface="Times New Roman"/>
                <a:cs typeface="Times New Roman"/>
              </a:rPr>
              <a:t>i propri dei.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corso </a:t>
            </a:r>
            <a:r>
              <a:rPr sz="1200" spc="-5" dirty="0">
                <a:latin typeface="Times New Roman"/>
                <a:cs typeface="Times New Roman"/>
              </a:rPr>
              <a:t>della rivelazione gli Dei formulano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evoluzionaria crea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ad immagine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2165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781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somiglianza dell’uomo mortale;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rivelata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di evolvere e di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dirty="0">
                <a:latin typeface="Times New Roman"/>
                <a:cs typeface="Times New Roman"/>
              </a:rPr>
              <a:t>l’uomo mortale </a:t>
            </a:r>
            <a:r>
              <a:rPr sz="1200" spc="-5" dirty="0">
                <a:latin typeface="Times New Roman"/>
                <a:cs typeface="Times New Roman"/>
              </a:rPr>
              <a:t>ad immagine </a:t>
            </a:r>
            <a:r>
              <a:rPr sz="1200" dirty="0">
                <a:latin typeface="Times New Roman"/>
                <a:cs typeface="Times New Roman"/>
              </a:rPr>
              <a:t>e somiglianza  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39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(948.4) 85:6.4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fantasma, che sono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supposta origine </a:t>
            </a:r>
            <a:r>
              <a:rPr sz="1200" dirty="0">
                <a:latin typeface="Times New Roman"/>
                <a:cs typeface="Times New Roman"/>
              </a:rPr>
              <a:t>umana, </a:t>
            </a:r>
            <a:r>
              <a:rPr sz="1200" spc="-5" dirty="0">
                <a:latin typeface="Times New Roman"/>
                <a:cs typeface="Times New Roman"/>
              </a:rPr>
              <a:t>devono essere </a:t>
            </a:r>
            <a:r>
              <a:rPr sz="1200" dirty="0">
                <a:latin typeface="Times New Roman"/>
                <a:cs typeface="Times New Roman"/>
              </a:rPr>
              <a:t>distinti </a:t>
            </a:r>
            <a:r>
              <a:rPr sz="1200" spc="-5" dirty="0">
                <a:latin typeface="Times New Roman"/>
                <a:cs typeface="Times New Roman"/>
              </a:rPr>
              <a:t>dagli dei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l’adorazione  della natura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prodotto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pantheon </a:t>
            </a:r>
            <a:r>
              <a:rPr sz="1200" dirty="0">
                <a:latin typeface="Times New Roman"/>
                <a:cs typeface="Times New Roman"/>
              </a:rPr>
              <a:t>— spiriti della </a:t>
            </a:r>
            <a:r>
              <a:rPr sz="1200" spc="-5" dirty="0">
                <a:latin typeface="Times New Roman"/>
                <a:cs typeface="Times New Roman"/>
              </a:rPr>
              <a:t>natura elevati alla </a:t>
            </a:r>
            <a:r>
              <a:rPr sz="1200" dirty="0">
                <a:latin typeface="Times New Roman"/>
                <a:cs typeface="Times New Roman"/>
              </a:rPr>
              <a:t>posizione di </a:t>
            </a:r>
            <a:r>
              <a:rPr sz="1200" spc="-5" dirty="0">
                <a:latin typeface="Times New Roman"/>
                <a:cs typeface="Times New Roman"/>
              </a:rPr>
              <a:t>dei.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culti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continuarono a  </a:t>
            </a:r>
            <a:r>
              <a:rPr sz="1200" spc="-5" dirty="0">
                <a:latin typeface="Times New Roman"/>
                <a:cs typeface="Times New Roman"/>
              </a:rPr>
              <a:t>svilupparsi contemporaneamente ai </a:t>
            </a:r>
            <a:r>
              <a:rPr sz="1200" dirty="0">
                <a:latin typeface="Times New Roman"/>
                <a:cs typeface="Times New Roman"/>
              </a:rPr>
              <a:t>culti </a:t>
            </a:r>
            <a:r>
              <a:rPr sz="1200" spc="-5" dirty="0">
                <a:latin typeface="Times New Roman"/>
                <a:cs typeface="Times New Roman"/>
              </a:rPr>
              <a:t>dei fantasmi apparsi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tardi, ed ognuno esercitò </a:t>
            </a:r>
            <a:r>
              <a:rPr sz="1200" dirty="0">
                <a:latin typeface="Times New Roman"/>
                <a:cs typeface="Times New Roman"/>
              </a:rPr>
              <a:t>un’influenza </a:t>
            </a:r>
            <a:r>
              <a:rPr sz="1200" spc="-5" dirty="0">
                <a:latin typeface="Times New Roman"/>
                <a:cs typeface="Times New Roman"/>
              </a:rPr>
              <a:t>sull’altro. Molti </a:t>
            </a:r>
            <a:r>
              <a:rPr sz="1200" dirty="0">
                <a:latin typeface="Times New Roman"/>
                <a:cs typeface="Times New Roman"/>
              </a:rPr>
              <a:t>sistemi  </a:t>
            </a:r>
            <a:r>
              <a:rPr sz="1200" spc="-5" dirty="0">
                <a:latin typeface="Times New Roman"/>
                <a:cs typeface="Times New Roman"/>
              </a:rPr>
              <a:t>religiosi abbracciarono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doppio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deità: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fantasma.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alcune teologie </a:t>
            </a:r>
            <a:r>
              <a:rPr sz="1200" spc="-5" dirty="0">
                <a:latin typeface="Times New Roman"/>
                <a:cs typeface="Times New Roman"/>
              </a:rPr>
              <a:t>questi concetti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confusamente intrecciati, com’è illustrato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Thor,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eroe </a:t>
            </a:r>
            <a:r>
              <a:rPr sz="1200" dirty="0">
                <a:latin typeface="Times New Roman"/>
                <a:cs typeface="Times New Roman"/>
              </a:rPr>
              <a:t>fantasma che era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folgore.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(948.5) 85:6.5 </a:t>
            </a:r>
            <a:r>
              <a:rPr sz="1200" spc="-5" dirty="0">
                <a:latin typeface="Times New Roman"/>
                <a:cs typeface="Times New Roman"/>
              </a:rPr>
              <a:t>Ma l’adorazione dell’uomo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raggiunse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apice quando certi governanti temporali </a:t>
            </a:r>
            <a:r>
              <a:rPr sz="1200" dirty="0">
                <a:latin typeface="Times New Roman"/>
                <a:cs typeface="Times New Roman"/>
              </a:rPr>
              <a:t>pretesero </a:t>
            </a:r>
            <a:r>
              <a:rPr sz="1200" spc="-5" dirty="0">
                <a:latin typeface="Times New Roman"/>
                <a:cs typeface="Times New Roman"/>
              </a:rPr>
              <a:t>tale  venerazione dai loro </a:t>
            </a:r>
            <a:r>
              <a:rPr sz="1200" dirty="0">
                <a:latin typeface="Times New Roman"/>
                <a:cs typeface="Times New Roman"/>
              </a:rPr>
              <a:t>sudditi, ed a </a:t>
            </a:r>
            <a:r>
              <a:rPr sz="1200" spc="-5" dirty="0">
                <a:latin typeface="Times New Roman"/>
                <a:cs typeface="Times New Roman"/>
              </a:rPr>
              <a:t>giustificazione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richieste sostennero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discesi dalla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aiutanti dell’adorazione e della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saggezza</a:t>
            </a:r>
            <a:endParaRPr sz="1600">
              <a:latin typeface="Times New Roman"/>
              <a:cs typeface="Times New Roman"/>
            </a:endParaRPr>
          </a:p>
          <a:p>
            <a:pPr marL="88900" marR="9334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(948.6) 85:7.1 </a:t>
            </a: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può sembrare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nata </a:t>
            </a:r>
            <a:r>
              <a:rPr sz="1200" spc="-5" dirty="0">
                <a:latin typeface="Times New Roman"/>
                <a:cs typeface="Times New Roman"/>
              </a:rPr>
              <a:t>naturalmente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spontaneamente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donne primitivi, e </a:t>
            </a:r>
            <a:r>
              <a:rPr sz="1200" spc="-5" dirty="0">
                <a:latin typeface="Times New Roman"/>
                <a:cs typeface="Times New Roman"/>
              </a:rPr>
              <a:t>fu così;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tempo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operante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stesse </a:t>
            </a:r>
            <a:r>
              <a:rPr sz="1200" dirty="0">
                <a:latin typeface="Times New Roman"/>
                <a:cs typeface="Times New Roman"/>
              </a:rPr>
              <a:t>menti primitive il </a:t>
            </a:r>
            <a:r>
              <a:rPr sz="1200" spc="-5" dirty="0">
                <a:latin typeface="Times New Roman"/>
                <a:cs typeface="Times New Roman"/>
              </a:rPr>
              <a:t>sesto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aiutante, che era  stato conferito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come influenza direttrice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spirito stimolò </a:t>
            </a:r>
            <a:r>
              <a:rPr sz="1200" spc="-5" dirty="0">
                <a:latin typeface="Times New Roman"/>
                <a:cs typeface="Times New Roman"/>
              </a:rPr>
              <a:t>costantemente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spinta della specie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all’adorazione, per </a:t>
            </a:r>
            <a:r>
              <a:rPr sz="1200" dirty="0">
                <a:latin typeface="Times New Roman"/>
                <a:cs typeface="Times New Roman"/>
              </a:rPr>
              <a:t>quanto primitive </a:t>
            </a:r>
            <a:r>
              <a:rPr sz="1200" spc="-5" dirty="0">
                <a:latin typeface="Times New Roman"/>
                <a:cs typeface="Times New Roman"/>
              </a:rPr>
              <a:t>fossero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prime </a:t>
            </a:r>
            <a:r>
              <a:rPr sz="1200" spc="-5" dirty="0">
                <a:latin typeface="Times New Roman"/>
                <a:cs typeface="Times New Roman"/>
              </a:rPr>
              <a:t>manifestazioni.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dell’adorazione  diede </a:t>
            </a:r>
            <a:r>
              <a:rPr sz="1200" spc="-5" dirty="0">
                <a:latin typeface="Times New Roman"/>
                <a:cs typeface="Times New Roman"/>
              </a:rPr>
              <a:t>un’origine precisa all’impulso umano all’adorazione,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paura animale </a:t>
            </a:r>
            <a:r>
              <a:rPr sz="1200" dirty="0">
                <a:latin typeface="Times New Roman"/>
                <a:cs typeface="Times New Roman"/>
              </a:rPr>
              <a:t>motivasse la </a:t>
            </a:r>
            <a:r>
              <a:rPr sz="1200" spc="-5" dirty="0">
                <a:latin typeface="Times New Roman"/>
                <a:cs typeface="Times New Roman"/>
              </a:rPr>
              <a:t>sua espressione </a:t>
            </a:r>
            <a:r>
              <a:rPr sz="1200" dirty="0">
                <a:latin typeface="Times New Roman"/>
                <a:cs typeface="Times New Roman"/>
              </a:rPr>
              <a:t>e che la  </a:t>
            </a:r>
            <a:r>
              <a:rPr sz="1200" spc="-5" dirty="0">
                <a:latin typeface="Times New Roman"/>
                <a:cs typeface="Times New Roman"/>
              </a:rPr>
              <a:t>sua prima pratica fosse incentrata su </a:t>
            </a:r>
            <a:r>
              <a:rPr sz="1200" dirty="0">
                <a:latin typeface="Times New Roman"/>
                <a:cs typeface="Times New Roman"/>
              </a:rPr>
              <a:t>oggetti della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003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(948.7) 85:7.2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tenere presente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sentimento, </a:t>
            </a:r>
            <a:r>
              <a:rPr sz="1200" dirty="0">
                <a:latin typeface="Times New Roman"/>
                <a:cs typeface="Times New Roman"/>
              </a:rPr>
              <a:t>non il </a:t>
            </a:r>
            <a:r>
              <a:rPr sz="1200" spc="-5" dirty="0">
                <a:latin typeface="Times New Roman"/>
                <a:cs typeface="Times New Roman"/>
              </a:rPr>
              <a:t>raziocinio,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l’influenza direttrice </a:t>
            </a:r>
            <a:r>
              <a:rPr sz="1200" dirty="0">
                <a:latin typeface="Times New Roman"/>
                <a:cs typeface="Times New Roman"/>
              </a:rPr>
              <a:t>e di controllo di tutto lo </a:t>
            </a:r>
            <a:r>
              <a:rPr sz="1200" spc="-5" dirty="0">
                <a:latin typeface="Times New Roman"/>
                <a:cs typeface="Times New Roman"/>
              </a:rPr>
              <a:t>sviluppo  evoluzionario. Per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primitiva c’è </a:t>
            </a:r>
            <a:r>
              <a:rPr sz="1200" dirty="0">
                <a:latin typeface="Times New Roman"/>
                <a:cs typeface="Times New Roman"/>
              </a:rPr>
              <a:t>poca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temere, rifuggire, onorare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adorare.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84820" cy="10864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(948.8) 85:7.3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stimolo all’adorazione </a:t>
            </a:r>
            <a:r>
              <a:rPr sz="1200" dirty="0">
                <a:latin typeface="Times New Roman"/>
                <a:cs typeface="Times New Roman"/>
              </a:rPr>
              <a:t>è animato e </a:t>
            </a:r>
            <a:r>
              <a:rPr sz="1200" spc="-5" dirty="0">
                <a:latin typeface="Times New Roman"/>
                <a:cs typeface="Times New Roman"/>
              </a:rPr>
              <a:t>diretto dalla </a:t>
            </a:r>
            <a:r>
              <a:rPr sz="1200" dirty="0">
                <a:latin typeface="Times New Roman"/>
                <a:cs typeface="Times New Roman"/>
              </a:rPr>
              <a:t>saggezza — da una mente meditativa </a:t>
            </a:r>
            <a:r>
              <a:rPr sz="1200" spc="-5" dirty="0">
                <a:latin typeface="Times New Roman"/>
                <a:cs typeface="Times New Roman"/>
              </a:rPr>
              <a:t>ed esperienziale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allora comincia ad </a:t>
            </a:r>
            <a:r>
              <a:rPr sz="1200" dirty="0">
                <a:latin typeface="Times New Roman"/>
                <a:cs typeface="Times New Roman"/>
              </a:rPr>
              <a:t>evolversi </a:t>
            </a:r>
            <a:r>
              <a:rPr sz="1200" spc="-5" dirty="0">
                <a:latin typeface="Times New Roman"/>
                <a:cs typeface="Times New Roman"/>
              </a:rPr>
              <a:t>nel fenomeno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religione. Quando </a:t>
            </a:r>
            <a:r>
              <a:rPr sz="1200" dirty="0">
                <a:latin typeface="Times New Roman"/>
                <a:cs typeface="Times New Roman"/>
              </a:rPr>
              <a:t>il settimo spirito </a:t>
            </a:r>
            <a:r>
              <a:rPr sz="1200" spc="-5" dirty="0">
                <a:latin typeface="Times New Roman"/>
                <a:cs typeface="Times New Roman"/>
              </a:rPr>
              <a:t>aiutante,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saggezza, giunge  ad esercitare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efficace ministero, allora nell’adorazione l’uomo </a:t>
            </a:r>
            <a:r>
              <a:rPr sz="1200" dirty="0">
                <a:latin typeface="Times New Roman"/>
                <a:cs typeface="Times New Roman"/>
              </a:rPr>
              <a:t>comincia </a:t>
            </a:r>
            <a:r>
              <a:rPr sz="1200" spc="-5" dirty="0">
                <a:latin typeface="Times New Roman"/>
                <a:cs typeface="Times New Roman"/>
              </a:rPr>
              <a:t>ad orientarsi, </a:t>
            </a:r>
            <a:r>
              <a:rPr sz="1200" dirty="0">
                <a:latin typeface="Times New Roman"/>
                <a:cs typeface="Times New Roman"/>
              </a:rPr>
              <a:t>dalla natura e </a:t>
            </a:r>
            <a:r>
              <a:rPr sz="1200" spc="-5" dirty="0">
                <a:latin typeface="Times New Roman"/>
                <a:cs typeface="Times New Roman"/>
              </a:rPr>
              <a:t>dagli oggetti </a:t>
            </a:r>
            <a:r>
              <a:rPr sz="1200" dirty="0">
                <a:latin typeface="Times New Roman"/>
                <a:cs typeface="Times New Roman"/>
              </a:rPr>
              <a:t>naturali, </a:t>
            </a:r>
            <a:r>
              <a:rPr sz="1200" spc="-5" dirty="0">
                <a:latin typeface="Times New Roman"/>
                <a:cs typeface="Times New Roman"/>
              </a:rPr>
              <a:t>verso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della natura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eterno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(949.1) 85:7.4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Brillante Astro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608393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86: </a:t>
            </a:r>
            <a:r>
              <a:rPr spc="-20" dirty="0"/>
              <a:t>L’evoluzione </a:t>
            </a:r>
            <a:r>
              <a:rPr spc="-10" dirty="0"/>
              <a:t>primitiva della</a:t>
            </a:r>
            <a:r>
              <a:rPr spc="25" dirty="0"/>
              <a:t> </a:t>
            </a:r>
            <a:r>
              <a:rPr spc="-5" dirty="0"/>
              <a:t>religione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10855" cy="36080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(950.1) 86:0.1 </a:t>
            </a:r>
            <a:r>
              <a:rPr sz="1200" spc="-5" dirty="0">
                <a:latin typeface="Times New Roman"/>
                <a:cs typeface="Times New Roman"/>
              </a:rPr>
              <a:t>L’EVOLUZIONE della religione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dall’impulso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precedente </a:t>
            </a:r>
            <a:r>
              <a:rPr sz="1200" dirty="0">
                <a:latin typeface="Times New Roman"/>
                <a:cs typeface="Times New Roman"/>
              </a:rPr>
              <a:t>all’adorazione non dipende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dalla</a:t>
            </a:r>
            <a:endParaRPr sz="1200">
              <a:latin typeface="Times New Roman"/>
              <a:cs typeface="Times New Roman"/>
            </a:endParaRPr>
          </a:p>
          <a:p>
            <a:pPr marL="76200" marR="18923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rivelazione.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funzionamento normale della </a:t>
            </a:r>
            <a:r>
              <a:rPr sz="1200" dirty="0">
                <a:latin typeface="Times New Roman"/>
                <a:cs typeface="Times New Roman"/>
              </a:rPr>
              <a:t>mente umana </a:t>
            </a:r>
            <a:r>
              <a:rPr sz="1200" spc="-5" dirty="0">
                <a:latin typeface="Times New Roman"/>
                <a:cs typeface="Times New Roman"/>
              </a:rPr>
              <a:t>sotto l’influenza direttrice del sesto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aiutante della </a:t>
            </a:r>
            <a:r>
              <a:rPr sz="1200" spc="5" dirty="0">
                <a:latin typeface="Times New Roman"/>
                <a:cs typeface="Times New Roman"/>
              </a:rPr>
              <a:t>mente,  </a:t>
            </a:r>
            <a:r>
              <a:rPr sz="1200" spc="-5" dirty="0">
                <a:latin typeface="Times New Roman"/>
                <a:cs typeface="Times New Roman"/>
              </a:rPr>
              <a:t>conferimenti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universali,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sufficiente ad assicurare </a:t>
            </a:r>
            <a:r>
              <a:rPr sz="1200" dirty="0">
                <a:latin typeface="Times New Roman"/>
                <a:cs typeface="Times New Roman"/>
              </a:rPr>
              <a:t>tale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sviluppo.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79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(950.2) 86:0.2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primissima </a:t>
            </a:r>
            <a:r>
              <a:rPr sz="1200" spc="-5" dirty="0">
                <a:latin typeface="Times New Roman"/>
                <a:cs typeface="Times New Roman"/>
              </a:rPr>
              <a:t>paura prereligiosa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forze della </a:t>
            </a:r>
            <a:r>
              <a:rPr sz="1200" dirty="0">
                <a:latin typeface="Times New Roman"/>
                <a:cs typeface="Times New Roman"/>
              </a:rPr>
              <a:t>natura divenne </a:t>
            </a:r>
            <a:r>
              <a:rPr sz="1200" spc="-5" dirty="0">
                <a:latin typeface="Times New Roman"/>
                <a:cs typeface="Times New Roman"/>
              </a:rPr>
              <a:t>gradualmente religiosa </a:t>
            </a:r>
            <a:r>
              <a:rPr sz="1200" dirty="0">
                <a:latin typeface="Times New Roman"/>
                <a:cs typeface="Times New Roman"/>
              </a:rPr>
              <a:t>a mano 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natura  </a:t>
            </a:r>
            <a:r>
              <a:rPr sz="1200" spc="-5" dirty="0">
                <a:latin typeface="Times New Roman"/>
                <a:cs typeface="Times New Roman"/>
              </a:rPr>
              <a:t>venne </a:t>
            </a:r>
            <a:r>
              <a:rPr sz="1200" dirty="0">
                <a:latin typeface="Times New Roman"/>
                <a:cs typeface="Times New Roman"/>
              </a:rPr>
              <a:t>personalizzata, </a:t>
            </a:r>
            <a:r>
              <a:rPr sz="1200" spc="-5" dirty="0">
                <a:latin typeface="Times New Roman"/>
                <a:cs typeface="Times New Roman"/>
              </a:rPr>
              <a:t>spiritualizzata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fine deificata nella coscienza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tipo </a:t>
            </a:r>
            <a:r>
              <a:rPr sz="1200" spc="-5" dirty="0">
                <a:latin typeface="Times New Roman"/>
                <a:cs typeface="Times New Roman"/>
              </a:rPr>
              <a:t>primitivo era </a:t>
            </a:r>
            <a:r>
              <a:rPr sz="1200" dirty="0">
                <a:latin typeface="Times New Roman"/>
                <a:cs typeface="Times New Roman"/>
              </a:rPr>
              <a:t>quindi una  </a:t>
            </a:r>
            <a:r>
              <a:rPr sz="1200" spc="-5" dirty="0">
                <a:latin typeface="Times New Roman"/>
                <a:cs typeface="Times New Roman"/>
              </a:rPr>
              <a:t>conseguenza biologica naturale dell’inerzia psicologica delle </a:t>
            </a:r>
            <a:r>
              <a:rPr sz="1200" dirty="0">
                <a:latin typeface="Times New Roman"/>
                <a:cs typeface="Times New Roman"/>
              </a:rPr>
              <a:t>menti animali in evoluzione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menti si erano formate </a:t>
            </a:r>
            <a:r>
              <a:rPr sz="1200" spc="5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soprannaturale.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caso: fortuna 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sfortuna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(950.3) 86:1.1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spinta naturale all’adorazione,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evoluzionaria </a:t>
            </a:r>
            <a:r>
              <a:rPr sz="1200" spc="-5" dirty="0">
                <a:latin typeface="Times New Roman"/>
                <a:cs typeface="Times New Roman"/>
              </a:rPr>
              <a:t>primitiva aveva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radici originarie </a:t>
            </a:r>
            <a:r>
              <a:rPr sz="1200" dirty="0">
                <a:latin typeface="Times New Roman"/>
                <a:cs typeface="Times New Roman"/>
              </a:rPr>
              <a:t>nelle 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caso — la </a:t>
            </a:r>
            <a:r>
              <a:rPr sz="1200" spc="-5" dirty="0">
                <a:latin typeface="Times New Roman"/>
                <a:cs typeface="Times New Roman"/>
              </a:rPr>
              <a:t>cosiddetta fortuna, gli avvenimenti </a:t>
            </a:r>
            <a:r>
              <a:rPr sz="1200" dirty="0">
                <a:latin typeface="Times New Roman"/>
                <a:cs typeface="Times New Roman"/>
              </a:rPr>
              <a:t>ordinari.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cacciatore </a:t>
            </a:r>
            <a:r>
              <a:rPr sz="1200" dirty="0">
                <a:latin typeface="Times New Roman"/>
                <a:cs typeface="Times New Roman"/>
              </a:rPr>
              <a:t>di cibo. I risultati  </a:t>
            </a:r>
            <a:r>
              <a:rPr sz="1200" spc="-5" dirty="0">
                <a:latin typeface="Times New Roman"/>
                <a:cs typeface="Times New Roman"/>
              </a:rPr>
              <a:t>della caccia </a:t>
            </a:r>
            <a:r>
              <a:rPr sz="1200" dirty="0">
                <a:latin typeface="Times New Roman"/>
                <a:cs typeface="Times New Roman"/>
              </a:rPr>
              <a:t>sono sempre </a:t>
            </a:r>
            <a:r>
              <a:rPr sz="1200" spc="-5" dirty="0">
                <a:latin typeface="Times New Roman"/>
                <a:cs typeface="Times New Roman"/>
              </a:rPr>
              <a:t>diversi,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dà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certa a quelle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che l’uomo </a:t>
            </a:r>
            <a:r>
              <a:rPr sz="1200" spc="-5" dirty="0">
                <a:latin typeface="Times New Roman"/>
                <a:cs typeface="Times New Roman"/>
              </a:rPr>
              <a:t>interpreta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i="1" dirty="0">
                <a:latin typeface="Times New Roman"/>
                <a:cs typeface="Times New Roman"/>
              </a:rPr>
              <a:t>fortuna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dirty="0">
                <a:latin typeface="Times New Roman"/>
                <a:cs typeface="Times New Roman"/>
              </a:rPr>
              <a:t>sfortuna.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disgrazia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importante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degli uomini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 che </a:t>
            </a:r>
            <a:r>
              <a:rPr sz="1200" spc="-5" dirty="0">
                <a:latin typeface="Times New Roman"/>
                <a:cs typeface="Times New Roman"/>
              </a:rPr>
              <a:t>vivevano </a:t>
            </a:r>
            <a:r>
              <a:rPr sz="1200" dirty="0">
                <a:latin typeface="Times New Roman"/>
                <a:cs typeface="Times New Roman"/>
              </a:rPr>
              <a:t>costantemente </a:t>
            </a:r>
            <a:r>
              <a:rPr sz="1200" spc="-5" dirty="0">
                <a:latin typeface="Times New Roman"/>
                <a:cs typeface="Times New Roman"/>
              </a:rPr>
              <a:t>sull’orlo incerto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un’esistenza precaria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tormentata.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247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(950.4) 86:1.2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limitato </a:t>
            </a:r>
            <a:r>
              <a:rPr sz="1200" dirty="0">
                <a:latin typeface="Times New Roman"/>
                <a:cs typeface="Times New Roman"/>
              </a:rPr>
              <a:t>orizzonte intellettuale </a:t>
            </a:r>
            <a:r>
              <a:rPr sz="1200" spc="-5" dirty="0">
                <a:latin typeface="Times New Roman"/>
                <a:cs typeface="Times New Roman"/>
              </a:rPr>
              <a:t>del selvaggio concentra </a:t>
            </a:r>
            <a:r>
              <a:rPr sz="1200" dirty="0">
                <a:latin typeface="Times New Roman"/>
                <a:cs typeface="Times New Roman"/>
              </a:rPr>
              <a:t>talmente la </a:t>
            </a:r>
            <a:r>
              <a:rPr sz="1200" spc="-5" dirty="0">
                <a:latin typeface="Times New Roman"/>
                <a:cs typeface="Times New Roman"/>
              </a:rPr>
              <a:t>sua attenzione sul </a:t>
            </a:r>
            <a:r>
              <a:rPr sz="1200" dirty="0">
                <a:latin typeface="Times New Roman"/>
                <a:cs typeface="Times New Roman"/>
              </a:rPr>
              <a:t>caso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fortuna diviene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costante </a:t>
            </a:r>
            <a:r>
              <a:rPr sz="1200" spc="-5" dirty="0">
                <a:latin typeface="Times New Roman"/>
                <a:cs typeface="Times New Roman"/>
              </a:rPr>
              <a:t>della sua vita. Gli Urantiani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lottavano per vivere,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qualità di </a:t>
            </a:r>
            <a:r>
              <a:rPr sz="1200" spc="-5" dirty="0">
                <a:latin typeface="Times New Roman"/>
                <a:cs typeface="Times New Roman"/>
              </a:rPr>
              <a:t>vita; essi vivevano </a:t>
            </a:r>
            <a:r>
              <a:rPr sz="1200" dirty="0">
                <a:latin typeface="Times New Roman"/>
                <a:cs typeface="Times New Roman"/>
              </a:rPr>
              <a:t>una vita  </a:t>
            </a:r>
            <a:r>
              <a:rPr sz="1200" spc="-5" dirty="0">
                <a:latin typeface="Times New Roman"/>
                <a:cs typeface="Times New Roman"/>
              </a:rPr>
              <a:t>pericolosa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caso giocava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ruolo </a:t>
            </a:r>
            <a:r>
              <a:rPr sz="1200" dirty="0">
                <a:latin typeface="Times New Roman"/>
                <a:cs typeface="Times New Roman"/>
              </a:rPr>
              <a:t>importante.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timore costante </a:t>
            </a:r>
            <a:r>
              <a:rPr sz="1200" dirty="0">
                <a:latin typeface="Times New Roman"/>
                <a:cs typeface="Times New Roman"/>
              </a:rPr>
              <a:t>per una </a:t>
            </a:r>
            <a:r>
              <a:rPr sz="1200" spc="-5" dirty="0">
                <a:latin typeface="Times New Roman"/>
                <a:cs typeface="Times New Roman"/>
              </a:rPr>
              <a:t>calamità </a:t>
            </a:r>
            <a:r>
              <a:rPr sz="1200" dirty="0">
                <a:latin typeface="Times New Roman"/>
                <a:cs typeface="Times New Roman"/>
              </a:rPr>
              <a:t>sconosciuta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invisibile </a:t>
            </a:r>
            <a:r>
              <a:rPr sz="1200" spc="-5" dirty="0">
                <a:latin typeface="Times New Roman"/>
                <a:cs typeface="Times New Roman"/>
              </a:rPr>
              <a:t>incombeva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514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651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questi selvaggi come </a:t>
            </a:r>
            <a:r>
              <a:rPr sz="1200" dirty="0">
                <a:latin typeface="Times New Roman"/>
                <a:cs typeface="Times New Roman"/>
              </a:rPr>
              <a:t>una nube di </a:t>
            </a:r>
            <a:r>
              <a:rPr sz="1200" spc="-5" dirty="0">
                <a:latin typeface="Times New Roman"/>
                <a:cs typeface="Times New Roman"/>
              </a:rPr>
              <a:t>disperazione che eclissava efficacemente ogni piacere; essi </a:t>
            </a:r>
            <a:r>
              <a:rPr sz="1200" dirty="0">
                <a:latin typeface="Times New Roman"/>
                <a:cs typeface="Times New Roman"/>
              </a:rPr>
              <a:t>vivevano </a:t>
            </a:r>
            <a:r>
              <a:rPr sz="1200" spc="-5" dirty="0">
                <a:latin typeface="Times New Roman"/>
                <a:cs typeface="Times New Roman"/>
              </a:rPr>
              <a:t>nel timore costante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 qualcosa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portasse </a:t>
            </a:r>
            <a:r>
              <a:rPr sz="1200" dirty="0">
                <a:latin typeface="Times New Roman"/>
                <a:cs typeface="Times New Roman"/>
              </a:rPr>
              <a:t>sfortuna. I </a:t>
            </a:r>
            <a:r>
              <a:rPr sz="1200" spc="-5" dirty="0">
                <a:latin typeface="Times New Roman"/>
                <a:cs typeface="Times New Roman"/>
              </a:rPr>
              <a:t>selvaggi </a:t>
            </a:r>
            <a:r>
              <a:rPr sz="1200" dirty="0">
                <a:latin typeface="Times New Roman"/>
                <a:cs typeface="Times New Roman"/>
              </a:rPr>
              <a:t>superstiziosi </a:t>
            </a:r>
            <a:r>
              <a:rPr sz="1200" spc="-5" dirty="0">
                <a:latin typeface="Times New Roman"/>
                <a:cs typeface="Times New Roman"/>
              </a:rPr>
              <a:t>temevano sempre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buona </a:t>
            </a:r>
            <a:r>
              <a:rPr sz="1200" spc="-5" dirty="0">
                <a:latin typeface="Times New Roman"/>
                <a:cs typeface="Times New Roman"/>
              </a:rPr>
              <a:t>sorte; essi consideravano </a:t>
            </a:r>
            <a:r>
              <a:rPr sz="1200" dirty="0">
                <a:latin typeface="Times New Roman"/>
                <a:cs typeface="Times New Roman"/>
              </a:rPr>
              <a:t>questa  buona </a:t>
            </a:r>
            <a:r>
              <a:rPr sz="1200" spc="-5" dirty="0">
                <a:latin typeface="Times New Roman"/>
                <a:cs typeface="Times New Roman"/>
              </a:rPr>
              <a:t>fortuna come annunciatrice certa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calamità.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82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(950.5) 86:1.3 </a:t>
            </a:r>
            <a:r>
              <a:rPr sz="1200" spc="-5" dirty="0">
                <a:latin typeface="Times New Roman"/>
                <a:cs typeface="Times New Roman"/>
              </a:rPr>
              <a:t>Questa paura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presente della </a:t>
            </a:r>
            <a:r>
              <a:rPr sz="1200" dirty="0">
                <a:latin typeface="Times New Roman"/>
                <a:cs typeface="Times New Roman"/>
              </a:rPr>
              <a:t>cattiva </a:t>
            </a:r>
            <a:r>
              <a:rPr sz="1200" spc="-5" dirty="0">
                <a:latin typeface="Times New Roman"/>
                <a:cs typeface="Times New Roman"/>
              </a:rPr>
              <a:t>sorte era </a:t>
            </a:r>
            <a:r>
              <a:rPr sz="1200" dirty="0">
                <a:latin typeface="Times New Roman"/>
                <a:cs typeface="Times New Roman"/>
              </a:rPr>
              <a:t>paralizzante.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lavorare duro e </a:t>
            </a:r>
            <a:r>
              <a:rPr sz="1200" spc="-5" dirty="0">
                <a:latin typeface="Times New Roman"/>
                <a:cs typeface="Times New Roman"/>
              </a:rPr>
              <a:t>raccogliere </a:t>
            </a:r>
            <a:r>
              <a:rPr sz="1200" dirty="0">
                <a:latin typeface="Times New Roman"/>
                <a:cs typeface="Times New Roman"/>
              </a:rPr>
              <a:t>sfortuna — niente  </a:t>
            </a:r>
            <a:r>
              <a:rPr sz="1200" spc="-5" dirty="0">
                <a:latin typeface="Times New Roman"/>
                <a:cs typeface="Times New Roman"/>
              </a:rPr>
              <a:t>per qualcosa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possibile </a:t>
            </a:r>
            <a:r>
              <a:rPr sz="1200" spc="-5" dirty="0">
                <a:latin typeface="Times New Roman"/>
                <a:cs typeface="Times New Roman"/>
              </a:rPr>
              <a:t>lasciarsi trasportare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eventi ed incontrare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fortuna </a:t>
            </a:r>
            <a:r>
              <a:rPr sz="1200" dirty="0">
                <a:latin typeface="Times New Roman"/>
                <a:cs typeface="Times New Roman"/>
              </a:rPr>
              <a:t>— qualcosa </a:t>
            </a:r>
            <a:r>
              <a:rPr sz="1200" spc="-5" dirty="0">
                <a:latin typeface="Times New Roman"/>
                <a:cs typeface="Times New Roman"/>
              </a:rPr>
              <a:t>per niente? Gli uomini  irriflessivi dimenticano </a:t>
            </a:r>
            <a:r>
              <a:rPr sz="1200" dirty="0">
                <a:latin typeface="Times New Roman"/>
                <a:cs typeface="Times New Roman"/>
              </a:rPr>
              <a:t>la buona sorte — la </a:t>
            </a:r>
            <a:r>
              <a:rPr sz="1200" spc="-5" dirty="0">
                <a:latin typeface="Times New Roman"/>
                <a:cs typeface="Times New Roman"/>
              </a:rPr>
              <a:t>considerano </a:t>
            </a:r>
            <a:r>
              <a:rPr sz="1200" dirty="0">
                <a:latin typeface="Times New Roman"/>
                <a:cs typeface="Times New Roman"/>
              </a:rPr>
              <a:t>come dovuta — ma </a:t>
            </a:r>
            <a:r>
              <a:rPr sz="1200" spc="-5" dirty="0">
                <a:latin typeface="Times New Roman"/>
                <a:cs typeface="Times New Roman"/>
              </a:rPr>
              <a:t>ricordano con dispiacere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sfortuna.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898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(950.6) 86:1.4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viveva nell’incertezza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costante paura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della sfortuna.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era un </a:t>
            </a:r>
            <a:r>
              <a:rPr sz="1200" spc="-5" dirty="0">
                <a:latin typeface="Times New Roman"/>
                <a:cs typeface="Times New Roman"/>
              </a:rPr>
              <a:t>appassionante  gioco </a:t>
            </a:r>
            <a:r>
              <a:rPr sz="1200" dirty="0">
                <a:latin typeface="Times New Roman"/>
                <a:cs typeface="Times New Roman"/>
              </a:rPr>
              <a:t>legato al </a:t>
            </a:r>
            <a:r>
              <a:rPr sz="1200" spc="-5" dirty="0">
                <a:latin typeface="Times New Roman"/>
                <a:cs typeface="Times New Roman"/>
              </a:rPr>
              <a:t>caso; l’esistenza era </a:t>
            </a:r>
            <a:r>
              <a:rPr sz="1200" dirty="0">
                <a:latin typeface="Times New Roman"/>
                <a:cs typeface="Times New Roman"/>
              </a:rPr>
              <a:t>un azzardo. 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stupirsi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gente parzialmente </a:t>
            </a:r>
            <a:r>
              <a:rPr sz="1200" dirty="0">
                <a:latin typeface="Times New Roman"/>
                <a:cs typeface="Times New Roman"/>
              </a:rPr>
              <a:t>civilizzata </a:t>
            </a:r>
            <a:r>
              <a:rPr sz="1200" spc="-5" dirty="0">
                <a:latin typeface="Times New Roman"/>
                <a:cs typeface="Times New Roman"/>
              </a:rPr>
              <a:t>creda ancora al caso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manifesti persistenti predisposizioni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gioco d’azzardo. L’uomo primitivo si alternava </a:t>
            </a:r>
            <a:r>
              <a:rPr sz="1200" dirty="0">
                <a:latin typeface="Times New Roman"/>
                <a:cs typeface="Times New Roman"/>
              </a:rPr>
              <a:t>tra due potenti </a:t>
            </a:r>
            <a:r>
              <a:rPr sz="1200" spc="-5" dirty="0">
                <a:latin typeface="Times New Roman"/>
                <a:cs typeface="Times New Roman"/>
              </a:rPr>
              <a:t>interessi: </a:t>
            </a:r>
            <a:r>
              <a:rPr sz="1200" dirty="0">
                <a:latin typeface="Times New Roman"/>
                <a:cs typeface="Times New Roman"/>
              </a:rPr>
              <a:t>la passione di 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qualcosa per niente e la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di non ottenere niente per </a:t>
            </a:r>
            <a:r>
              <a:rPr sz="1200" spc="-5" dirty="0">
                <a:latin typeface="Times New Roman"/>
                <a:cs typeface="Times New Roman"/>
              </a:rPr>
              <a:t>qualcosa.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gioco </a:t>
            </a:r>
            <a:r>
              <a:rPr sz="1200" dirty="0">
                <a:latin typeface="Times New Roman"/>
                <a:cs typeface="Times New Roman"/>
              </a:rPr>
              <a:t>d’azzardo </a:t>
            </a:r>
            <a:r>
              <a:rPr sz="1200" spc="-5" dirty="0">
                <a:latin typeface="Times New Roman"/>
                <a:cs typeface="Times New Roman"/>
              </a:rPr>
              <a:t>dell’esistenza era </a:t>
            </a:r>
            <a:r>
              <a:rPr sz="1200" dirty="0">
                <a:latin typeface="Times New Roman"/>
                <a:cs typeface="Times New Roman"/>
              </a:rPr>
              <a:t>il principale  </a:t>
            </a:r>
            <a:r>
              <a:rPr sz="1200" spc="-5" dirty="0">
                <a:latin typeface="Times New Roman"/>
                <a:cs typeface="Times New Roman"/>
              </a:rPr>
              <a:t>interesse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fascino </a:t>
            </a:r>
            <a:r>
              <a:rPr sz="1200" dirty="0">
                <a:latin typeface="Times New Roman"/>
                <a:cs typeface="Times New Roman"/>
              </a:rPr>
              <a:t>supremo della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selvaggi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primitivi.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63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(951.1) 86:1.5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mandriani ebbero 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sul caso </a:t>
            </a:r>
            <a:r>
              <a:rPr sz="1200" dirty="0">
                <a:latin typeface="Times New Roman"/>
                <a:cs typeface="Times New Roman"/>
              </a:rPr>
              <a:t>e sulla </a:t>
            </a:r>
            <a:r>
              <a:rPr sz="1200" spc="-5" dirty="0">
                <a:latin typeface="Times New Roman"/>
                <a:cs typeface="Times New Roman"/>
              </a:rPr>
              <a:t>fortuna, mentre </a:t>
            </a:r>
            <a:r>
              <a:rPr sz="1200" dirty="0">
                <a:latin typeface="Times New Roman"/>
                <a:cs typeface="Times New Roman"/>
              </a:rPr>
              <a:t>più tardi </a:t>
            </a:r>
            <a:r>
              <a:rPr sz="1200" spc="-5" dirty="0">
                <a:latin typeface="Times New Roman"/>
                <a:cs typeface="Times New Roman"/>
              </a:rPr>
              <a:t>ancora gli agricoltori  presero </a:t>
            </a:r>
            <a:r>
              <a:rPr sz="1200" dirty="0">
                <a:latin typeface="Times New Roman"/>
                <a:cs typeface="Times New Roman"/>
              </a:rPr>
              <a:t>sempre più coscienza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raccolti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direttamente influenzati </a:t>
            </a:r>
            <a:r>
              <a:rPr sz="1200" dirty="0">
                <a:latin typeface="Times New Roman"/>
                <a:cs typeface="Times New Roman"/>
              </a:rPr>
              <a:t>da molti </a:t>
            </a:r>
            <a:r>
              <a:rPr sz="1200" spc="-5" dirty="0">
                <a:latin typeface="Times New Roman"/>
                <a:cs typeface="Times New Roman"/>
              </a:rPr>
              <a:t>fattori sui quali l’uomo aveva </a:t>
            </a:r>
            <a:r>
              <a:rPr sz="1200" dirty="0">
                <a:latin typeface="Times New Roman"/>
                <a:cs typeface="Times New Roman"/>
              </a:rPr>
              <a:t>poco o nessun  </a:t>
            </a:r>
            <a:r>
              <a:rPr sz="1200" spc="-5" dirty="0">
                <a:latin typeface="Times New Roman"/>
                <a:cs typeface="Times New Roman"/>
              </a:rPr>
              <a:t>controllo.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contadino si </a:t>
            </a:r>
            <a:r>
              <a:rPr sz="1200" dirty="0">
                <a:latin typeface="Times New Roman"/>
                <a:cs typeface="Times New Roman"/>
              </a:rPr>
              <a:t>trovò vittima </a:t>
            </a:r>
            <a:r>
              <a:rPr sz="1200" spc="-5" dirty="0">
                <a:latin typeface="Times New Roman"/>
                <a:cs typeface="Times New Roman"/>
              </a:rPr>
              <a:t>della siccità, delle </a:t>
            </a:r>
            <a:r>
              <a:rPr sz="1200" dirty="0">
                <a:latin typeface="Times New Roman"/>
                <a:cs typeface="Times New Roman"/>
              </a:rPr>
              <a:t>inondazioni, </a:t>
            </a:r>
            <a:r>
              <a:rPr sz="1200" spc="-5" dirty="0">
                <a:latin typeface="Times New Roman"/>
                <a:cs typeface="Times New Roman"/>
              </a:rPr>
              <a:t>della grandine, delle </a:t>
            </a:r>
            <a:r>
              <a:rPr sz="1200" dirty="0">
                <a:latin typeface="Times New Roman"/>
                <a:cs typeface="Times New Roman"/>
              </a:rPr>
              <a:t>tempeste,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insetti </a:t>
            </a:r>
            <a:r>
              <a:rPr sz="1200" spc="5" dirty="0">
                <a:latin typeface="Times New Roman"/>
                <a:cs typeface="Times New Roman"/>
              </a:rPr>
              <a:t>nocivi </a:t>
            </a:r>
            <a:r>
              <a:rPr sz="1200" dirty="0">
                <a:latin typeface="Times New Roman"/>
                <a:cs typeface="Times New Roman"/>
              </a:rPr>
              <a:t>e delle  </a:t>
            </a:r>
            <a:r>
              <a:rPr sz="1200" spc="-5" dirty="0">
                <a:latin typeface="Times New Roman"/>
                <a:cs typeface="Times New Roman"/>
              </a:rPr>
              <a:t>malattie parassitarie, così come del </a:t>
            </a:r>
            <a:r>
              <a:rPr sz="1200" dirty="0">
                <a:latin typeface="Times New Roman"/>
                <a:cs typeface="Times New Roman"/>
              </a:rPr>
              <a:t>caldo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freddo. E poiché tutte queste influenze </a:t>
            </a:r>
            <a:r>
              <a:rPr sz="1200" spc="-5" dirty="0">
                <a:latin typeface="Times New Roman"/>
                <a:cs typeface="Times New Roman"/>
              </a:rPr>
              <a:t>naturali </a:t>
            </a:r>
            <a:r>
              <a:rPr sz="1200" dirty="0">
                <a:latin typeface="Times New Roman"/>
                <a:cs typeface="Times New Roman"/>
              </a:rPr>
              <a:t>incidevano sulla </a:t>
            </a:r>
            <a:r>
              <a:rPr sz="1200" spc="-5" dirty="0">
                <a:latin typeface="Times New Roman"/>
                <a:cs typeface="Times New Roman"/>
              </a:rPr>
              <a:t>prosperità  individuale, furono considerate come fortuna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sfortuna.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01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(951.2) 86:1.6 </a:t>
            </a:r>
            <a:r>
              <a:rPr sz="1200" spc="-5" dirty="0">
                <a:latin typeface="Times New Roman"/>
                <a:cs typeface="Times New Roman"/>
              </a:rPr>
              <a:t>Questa nozione del caso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fortuna </a:t>
            </a:r>
            <a:r>
              <a:rPr sz="1200" spc="-5" dirty="0">
                <a:latin typeface="Times New Roman"/>
                <a:cs typeface="Times New Roman"/>
              </a:rPr>
              <a:t>impregnò fortemente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filosofia di tutti i </a:t>
            </a:r>
            <a:r>
              <a:rPr sz="1200" spc="-5" dirty="0">
                <a:latin typeface="Times New Roman"/>
                <a:cs typeface="Times New Roman"/>
              </a:rPr>
              <a:t>popoli </a:t>
            </a:r>
            <a:r>
              <a:rPr sz="1200" dirty="0">
                <a:latin typeface="Times New Roman"/>
                <a:cs typeface="Times New Roman"/>
              </a:rPr>
              <a:t>antichi.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tempi recenti  nella </a:t>
            </a:r>
            <a:r>
              <a:rPr sz="1200" dirty="0">
                <a:latin typeface="Times New Roman"/>
                <a:cs typeface="Times New Roman"/>
              </a:rPr>
              <a:t>Saggezza di </a:t>
            </a:r>
            <a:r>
              <a:rPr sz="1200" spc="-5" dirty="0">
                <a:latin typeface="Times New Roman"/>
                <a:cs typeface="Times New Roman"/>
              </a:rPr>
              <a:t>Salomone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detto: </a:t>
            </a:r>
            <a:r>
              <a:rPr sz="1200" dirty="0">
                <a:latin typeface="Times New Roman"/>
                <a:cs typeface="Times New Roman"/>
              </a:rPr>
              <a:t>“Sono tornato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ho visto che la corsa non 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veloce, </a:t>
            </a:r>
            <a:r>
              <a:rPr sz="1200" dirty="0">
                <a:latin typeface="Times New Roman"/>
                <a:cs typeface="Times New Roman"/>
              </a:rPr>
              <a:t>né la </a:t>
            </a:r>
            <a:r>
              <a:rPr sz="1200" spc="-5" dirty="0">
                <a:latin typeface="Times New Roman"/>
                <a:cs typeface="Times New Roman"/>
              </a:rPr>
              <a:t>battaglia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forte, </a:t>
            </a:r>
            <a:r>
              <a:rPr sz="1200" spc="5" dirty="0">
                <a:latin typeface="Times New Roman"/>
                <a:cs typeface="Times New Roman"/>
              </a:rPr>
              <a:t>né il </a:t>
            </a:r>
            <a:r>
              <a:rPr sz="1200" dirty="0">
                <a:latin typeface="Times New Roman"/>
                <a:cs typeface="Times New Roman"/>
              </a:rPr>
              <a:t>pane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saggio, </a:t>
            </a:r>
            <a:r>
              <a:rPr sz="1200" dirty="0">
                <a:latin typeface="Times New Roman"/>
                <a:cs typeface="Times New Roman"/>
              </a:rPr>
              <a:t>né le ricchezze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intelligenti, </a:t>
            </a:r>
            <a:r>
              <a:rPr sz="1200" dirty="0">
                <a:latin typeface="Times New Roman"/>
                <a:cs typeface="Times New Roman"/>
              </a:rPr>
              <a:t>né il favore per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abili; ma il </a:t>
            </a:r>
            <a:r>
              <a:rPr sz="1200" spc="-5" dirty="0">
                <a:latin typeface="Times New Roman"/>
                <a:cs typeface="Times New Roman"/>
              </a:rPr>
              <a:t>destino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caso raggiungono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27695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689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depositi del genere </a:t>
            </a:r>
            <a:r>
              <a:rPr sz="1200" dirty="0">
                <a:latin typeface="Times New Roman"/>
                <a:cs typeface="Times New Roman"/>
              </a:rPr>
              <a:t>sono stati da </a:t>
            </a:r>
            <a:r>
              <a:rPr sz="1200" spc="-5" dirty="0">
                <a:latin typeface="Times New Roman"/>
                <a:cs typeface="Times New Roman"/>
              </a:rPr>
              <a:t>allora grandemente deformati </a:t>
            </a:r>
            <a:r>
              <a:rPr sz="1200" dirty="0">
                <a:latin typeface="Times New Roman"/>
                <a:cs typeface="Times New Roman"/>
              </a:rPr>
              <a:t>da piegamenti, </a:t>
            </a:r>
            <a:r>
              <a:rPr sz="1200" spc="-5" dirty="0">
                <a:latin typeface="Times New Roman"/>
                <a:cs typeface="Times New Roman"/>
              </a:rPr>
              <a:t>sollevamenti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fagliature, </a:t>
            </a:r>
            <a:r>
              <a:rPr sz="1200" dirty="0">
                <a:latin typeface="Times New Roman"/>
                <a:cs typeface="Times New Roman"/>
              </a:rPr>
              <a:t>e molti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trasformati  in </a:t>
            </a:r>
            <a:r>
              <a:rPr sz="1200" spc="-5" dirty="0">
                <a:latin typeface="Times New Roman"/>
                <a:cs typeface="Times New Roman"/>
              </a:rPr>
              <a:t>quarzo,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scisto ed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marmo.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23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(676.6) 59:3.2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trovano rocce </a:t>
            </a:r>
            <a:r>
              <a:rPr sz="1200" dirty="0">
                <a:latin typeface="Times New Roman"/>
                <a:cs typeface="Times New Roman"/>
              </a:rPr>
              <a:t>ignee o lave </a:t>
            </a:r>
            <a:r>
              <a:rPr sz="1200" spc="-5" dirty="0">
                <a:latin typeface="Times New Roman"/>
                <a:cs typeface="Times New Roman"/>
              </a:rPr>
              <a:t>negli strati rocciosi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periodo, eccetto quelle dei grandi vulcani </a:t>
            </a:r>
            <a:r>
              <a:rPr sz="1200" dirty="0">
                <a:latin typeface="Times New Roman"/>
                <a:cs typeface="Times New Roman"/>
              </a:rPr>
              <a:t>dell’Europa  </a:t>
            </a:r>
            <a:r>
              <a:rPr sz="1200" spc="-5" dirty="0">
                <a:latin typeface="Times New Roman"/>
                <a:cs typeface="Times New Roman"/>
              </a:rPr>
              <a:t>meridionale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Maine </a:t>
            </a:r>
            <a:r>
              <a:rPr sz="1200" spc="-5" dirty="0">
                <a:latin typeface="Times New Roman"/>
                <a:cs typeface="Times New Roman"/>
              </a:rPr>
              <a:t>orientale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colate </a:t>
            </a:r>
            <a:r>
              <a:rPr sz="1200" dirty="0">
                <a:latin typeface="Times New Roman"/>
                <a:cs typeface="Times New Roman"/>
              </a:rPr>
              <a:t>di lava </a:t>
            </a:r>
            <a:r>
              <a:rPr sz="1200" spc="-5" dirty="0">
                <a:latin typeface="Times New Roman"/>
                <a:cs typeface="Times New Roman"/>
              </a:rPr>
              <a:t>del Quebec. L’attività vulcanica 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terminata. Questo </a:t>
            </a:r>
            <a:r>
              <a:rPr sz="1200" dirty="0">
                <a:latin typeface="Times New Roman"/>
                <a:cs typeface="Times New Roman"/>
              </a:rPr>
              <a:t>fu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momento culminante dei grandi </a:t>
            </a:r>
            <a:r>
              <a:rPr sz="1200" dirty="0">
                <a:latin typeface="Times New Roman"/>
                <a:cs typeface="Times New Roman"/>
              </a:rPr>
              <a:t>depositi </a:t>
            </a:r>
            <a:r>
              <a:rPr sz="1200" spc="-5" dirty="0">
                <a:latin typeface="Times New Roman"/>
                <a:cs typeface="Times New Roman"/>
              </a:rPr>
              <a:t>marini; c’erano pochissime </a:t>
            </a:r>
            <a:r>
              <a:rPr sz="1200" dirty="0">
                <a:latin typeface="Times New Roman"/>
                <a:cs typeface="Times New Roman"/>
              </a:rPr>
              <a:t>elevazioni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montuose.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1562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(676.7) 59:3.3 </a:t>
            </a:r>
            <a:r>
              <a:rPr sz="1200" i="1" dirty="0">
                <a:latin typeface="Times New Roman"/>
                <a:cs typeface="Times New Roman"/>
              </a:rPr>
              <a:t>290.000.000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mari si erano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ritirati dai </a:t>
            </a:r>
            <a:r>
              <a:rPr sz="1200" dirty="0">
                <a:latin typeface="Times New Roman"/>
                <a:cs typeface="Times New Roman"/>
              </a:rPr>
              <a:t>continenti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fondali degli oceani </a:t>
            </a:r>
            <a:r>
              <a:rPr sz="1200" dirty="0">
                <a:latin typeface="Times New Roman"/>
                <a:cs typeface="Times New Roman"/>
              </a:rPr>
              <a:t>circostanti stavano  </a:t>
            </a:r>
            <a:r>
              <a:rPr sz="1200" spc="-5" dirty="0">
                <a:latin typeface="Times New Roman"/>
                <a:cs typeface="Times New Roman"/>
              </a:rPr>
              <a:t>affondando.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masse </a:t>
            </a:r>
            <a:r>
              <a:rPr sz="1200" dirty="0">
                <a:latin typeface="Times New Roman"/>
                <a:cs typeface="Times New Roman"/>
              </a:rPr>
              <a:t>continentali </a:t>
            </a:r>
            <a:r>
              <a:rPr sz="1200" spc="-5" dirty="0">
                <a:latin typeface="Times New Roman"/>
                <a:cs typeface="Times New Roman"/>
              </a:rPr>
              <a:t>erano poco cambiate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nuovamente </a:t>
            </a:r>
            <a:r>
              <a:rPr sz="1200" spc="-5" dirty="0">
                <a:latin typeface="Times New Roman"/>
                <a:cs typeface="Times New Roman"/>
              </a:rPr>
              <a:t>sommerse. Avevano </a:t>
            </a:r>
            <a:r>
              <a:rPr sz="1200" spc="5" dirty="0">
                <a:latin typeface="Times New Roman"/>
                <a:cs typeface="Times New Roman"/>
              </a:rPr>
              <a:t>inizio </a:t>
            </a:r>
            <a:r>
              <a:rPr sz="1200" dirty="0">
                <a:latin typeface="Times New Roman"/>
                <a:cs typeface="Times New Roman"/>
              </a:rPr>
              <a:t>i primi  </a:t>
            </a:r>
            <a:r>
              <a:rPr sz="1200" spc="-5" dirty="0">
                <a:latin typeface="Times New Roman"/>
                <a:cs typeface="Times New Roman"/>
              </a:rPr>
              <a:t>corrugamenti </a:t>
            </a:r>
            <a:r>
              <a:rPr sz="1200" dirty="0">
                <a:latin typeface="Times New Roman"/>
                <a:cs typeface="Times New Roman"/>
              </a:rPr>
              <a:t>montuosi </a:t>
            </a:r>
            <a:r>
              <a:rPr sz="1200" spc="-10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i continenti, ed i </a:t>
            </a:r>
            <a:r>
              <a:rPr sz="1200" spc="-5" dirty="0">
                <a:latin typeface="Times New Roman"/>
                <a:cs typeface="Times New Roman"/>
              </a:rPr>
              <a:t>più grandi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sollevamenti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crosta terrestre furono l’Himalaya </a:t>
            </a:r>
            <a:r>
              <a:rPr sz="1200" dirty="0">
                <a:latin typeface="Times New Roman"/>
                <a:cs typeface="Times New Roman"/>
              </a:rPr>
              <a:t>in Asia e  le </a:t>
            </a:r>
            <a:r>
              <a:rPr sz="1200" spc="-5" dirty="0">
                <a:latin typeface="Times New Roman"/>
                <a:cs typeface="Times New Roman"/>
              </a:rPr>
              <a:t>grandi Montagne Caledoniane, che si </a:t>
            </a:r>
            <a:r>
              <a:rPr sz="1200" dirty="0">
                <a:latin typeface="Times New Roman"/>
                <a:cs typeface="Times New Roman"/>
              </a:rPr>
              <a:t>estendevano </a:t>
            </a:r>
            <a:r>
              <a:rPr sz="1200" spc="-5" dirty="0">
                <a:latin typeface="Times New Roman"/>
                <a:cs typeface="Times New Roman"/>
              </a:rPr>
              <a:t>dall’Irlanda, 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Scozia, fino </a:t>
            </a:r>
            <a:r>
              <a:rPr sz="1200" dirty="0">
                <a:latin typeface="Times New Roman"/>
                <a:cs typeface="Times New Roman"/>
              </a:rPr>
              <a:t>allo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Spitzberg.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(677.1) 59:3.4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depositi di </a:t>
            </a:r>
            <a:r>
              <a:rPr sz="1200" spc="-5" dirty="0">
                <a:latin typeface="Times New Roman"/>
                <a:cs typeface="Times New Roman"/>
              </a:rPr>
              <a:t>quest’era che 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del </a:t>
            </a:r>
            <a:r>
              <a:rPr sz="1200" spc="-10" dirty="0">
                <a:latin typeface="Times New Roman"/>
                <a:cs typeface="Times New Roman"/>
              </a:rPr>
              <a:t>gas, </a:t>
            </a:r>
            <a:r>
              <a:rPr sz="1200" spc="-5" dirty="0">
                <a:latin typeface="Times New Roman"/>
                <a:cs typeface="Times New Roman"/>
              </a:rPr>
              <a:t>del petrolio, dello </a:t>
            </a:r>
            <a:r>
              <a:rPr sz="1200" dirty="0">
                <a:latin typeface="Times New Roman"/>
                <a:cs typeface="Times New Roman"/>
              </a:rPr>
              <a:t>zinco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piombo.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10" dirty="0">
                <a:latin typeface="Times New Roman"/>
                <a:cs typeface="Times New Roman"/>
              </a:rPr>
              <a:t>gas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petrolio  </a:t>
            </a:r>
            <a:r>
              <a:rPr sz="1200" spc="-5" dirty="0">
                <a:latin typeface="Times New Roman"/>
                <a:cs typeface="Times New Roman"/>
              </a:rPr>
              <a:t>derivano dagli </a:t>
            </a:r>
            <a:r>
              <a:rPr sz="1200" dirty="0">
                <a:latin typeface="Times New Roman"/>
                <a:cs typeface="Times New Roman"/>
              </a:rPr>
              <a:t>enormi </a:t>
            </a:r>
            <a:r>
              <a:rPr sz="1200" spc="-5" dirty="0">
                <a:latin typeface="Times New Roman"/>
                <a:cs typeface="Times New Roman"/>
              </a:rPr>
              <a:t>accumuli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materiali vegetali ed animali depositati </a:t>
            </a:r>
            <a:r>
              <a:rPr sz="1200" dirty="0">
                <a:latin typeface="Times New Roman"/>
                <a:cs typeface="Times New Roman"/>
              </a:rPr>
              <a:t>al tempo </a:t>
            </a:r>
            <a:r>
              <a:rPr sz="1200" spc="-5" dirty="0">
                <a:latin typeface="Times New Roman"/>
                <a:cs typeface="Times New Roman"/>
              </a:rPr>
              <a:t>della precedente sommersione terrestre, mentre  </a:t>
            </a:r>
            <a:r>
              <a:rPr sz="1200" dirty="0">
                <a:latin typeface="Times New Roman"/>
                <a:cs typeface="Times New Roman"/>
              </a:rPr>
              <a:t>i depositi </a:t>
            </a:r>
            <a:r>
              <a:rPr sz="1200" spc="-5" dirty="0">
                <a:latin typeface="Times New Roman"/>
                <a:cs typeface="Times New Roman"/>
              </a:rPr>
              <a:t>minerali rappresentano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sedimentazione </a:t>
            </a:r>
            <a:r>
              <a:rPr sz="1200" dirty="0">
                <a:latin typeface="Times New Roman"/>
                <a:cs typeface="Times New Roman"/>
              </a:rPr>
              <a:t>di masse </a:t>
            </a:r>
            <a:r>
              <a:rPr sz="1200" spc="-5" dirty="0">
                <a:latin typeface="Times New Roman"/>
                <a:cs typeface="Times New Roman"/>
              </a:rPr>
              <a:t>d’acqua stagnanti. Molti depositi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salgemma </a:t>
            </a:r>
            <a:r>
              <a:rPr sz="1200" spc="-5" dirty="0">
                <a:latin typeface="Times New Roman"/>
                <a:cs typeface="Times New Roman"/>
              </a:rPr>
              <a:t>risalgono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quest’epoca.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1557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(677.2) 59:3.5 </a:t>
            </a:r>
            <a:r>
              <a:rPr sz="1200" dirty="0">
                <a:latin typeface="Times New Roman"/>
                <a:cs typeface="Times New Roman"/>
              </a:rPr>
              <a:t>I trilobiti declinarono </a:t>
            </a:r>
            <a:r>
              <a:rPr sz="1200" spc="-5" dirty="0">
                <a:latin typeface="Times New Roman"/>
                <a:cs typeface="Times New Roman"/>
              </a:rPr>
              <a:t>rapidamente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della </a:t>
            </a:r>
            <a:r>
              <a:rPr sz="1200" dirty="0">
                <a:latin typeface="Times New Roman"/>
                <a:cs typeface="Times New Roman"/>
              </a:rPr>
              <a:t>scena fu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dai molluschi più </a:t>
            </a:r>
            <a:r>
              <a:rPr sz="1200" spc="-5" dirty="0">
                <a:latin typeface="Times New Roman"/>
                <a:cs typeface="Times New Roman"/>
              </a:rPr>
              <a:t>grossi,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cefalopodi. Questi  animali raggiunsero circa cinque metri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lunghezza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trenta centimetri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diametro </a:t>
            </a:r>
            <a:r>
              <a:rPr sz="1200" dirty="0">
                <a:latin typeface="Times New Roman"/>
                <a:cs typeface="Times New Roman"/>
              </a:rPr>
              <a:t>e divennero i padroni </a:t>
            </a:r>
            <a:r>
              <a:rPr sz="1200" spc="-5" dirty="0">
                <a:latin typeface="Times New Roman"/>
                <a:cs typeface="Times New Roman"/>
              </a:rPr>
              <a:t>dei mari. Questa </a:t>
            </a:r>
            <a:r>
              <a:rPr sz="1200" spc="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animali apparve </a:t>
            </a:r>
            <a:r>
              <a:rPr sz="1200" i="1" spc="-5" dirty="0">
                <a:latin typeface="Times New Roman"/>
                <a:cs typeface="Times New Roman"/>
              </a:rPr>
              <a:t>improvvisamente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assunse il dominio della vita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marina.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3968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(677.3) 59:3.6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attività vulcanica </a:t>
            </a:r>
            <a:r>
              <a:rPr sz="1200" dirty="0">
                <a:latin typeface="Times New Roman"/>
                <a:cs typeface="Times New Roman"/>
              </a:rPr>
              <a:t>di quest’era </a:t>
            </a:r>
            <a:r>
              <a:rPr sz="1200" spc="-5" dirty="0">
                <a:latin typeface="Times New Roman"/>
                <a:cs typeface="Times New Roman"/>
              </a:rPr>
              <a:t>ebbe luogo nel settore europeo. Da </a:t>
            </a:r>
            <a:r>
              <a:rPr sz="1200" dirty="0">
                <a:latin typeface="Times New Roman"/>
                <a:cs typeface="Times New Roman"/>
              </a:rPr>
              <a:t>milioni e milioni di anni non </a:t>
            </a:r>
            <a:r>
              <a:rPr sz="1200" spc="-5" dirty="0">
                <a:latin typeface="Times New Roman"/>
                <a:cs typeface="Times New Roman"/>
              </a:rPr>
              <a:t>si erano  verificate eruzioni </a:t>
            </a:r>
            <a:r>
              <a:rPr sz="1200" dirty="0">
                <a:latin typeface="Times New Roman"/>
                <a:cs typeface="Times New Roman"/>
              </a:rPr>
              <a:t>vulcaniche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violente </a:t>
            </a:r>
            <a:r>
              <a:rPr sz="1200" spc="-5" dirty="0">
                <a:latin typeface="Times New Roman"/>
                <a:cs typeface="Times New Roman"/>
              </a:rPr>
              <a:t>ed estese come quelle che </a:t>
            </a:r>
            <a:r>
              <a:rPr sz="1200" dirty="0">
                <a:latin typeface="Times New Roman"/>
                <a:cs typeface="Times New Roman"/>
              </a:rPr>
              <a:t>avvennero </a:t>
            </a:r>
            <a:r>
              <a:rPr sz="1200" spc="-5" dirty="0">
                <a:latin typeface="Times New Roman"/>
                <a:cs typeface="Times New Roman"/>
              </a:rPr>
              <a:t>allora attorno alla depressione mediterranea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8484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0416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loro.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l’uomo non </a:t>
            </a:r>
            <a:r>
              <a:rPr sz="1200" spc="-5" dirty="0">
                <a:latin typeface="Times New Roman"/>
                <a:cs typeface="Times New Roman"/>
              </a:rPr>
              <a:t>conosce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destino; </a:t>
            </a:r>
            <a:r>
              <a:rPr sz="1200" dirty="0">
                <a:latin typeface="Times New Roman"/>
                <a:cs typeface="Times New Roman"/>
              </a:rPr>
              <a:t>come i </a:t>
            </a:r>
            <a:r>
              <a:rPr sz="1200" spc="-5" dirty="0">
                <a:latin typeface="Times New Roman"/>
                <a:cs typeface="Times New Roman"/>
              </a:rPr>
              <a:t>pesci sono </a:t>
            </a:r>
            <a:r>
              <a:rPr sz="1200" dirty="0">
                <a:latin typeface="Times New Roman"/>
                <a:cs typeface="Times New Roman"/>
              </a:rPr>
              <a:t>presi in una </a:t>
            </a:r>
            <a:r>
              <a:rPr sz="1200" spc="-5" dirty="0">
                <a:latin typeface="Times New Roman"/>
                <a:cs typeface="Times New Roman"/>
              </a:rPr>
              <a:t>rete maligna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uccelli sono presi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5" dirty="0">
                <a:latin typeface="Times New Roman"/>
                <a:cs typeface="Times New Roman"/>
              </a:rPr>
              <a:t>laccio, 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intrappolati da una </a:t>
            </a:r>
            <a:r>
              <a:rPr sz="1200" spc="-5" dirty="0">
                <a:latin typeface="Times New Roman"/>
                <a:cs typeface="Times New Roman"/>
              </a:rPr>
              <a:t>cattiva circostanza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piomba improvvisamente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personificazione del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caso</a:t>
            </a:r>
            <a:endParaRPr sz="1600">
              <a:latin typeface="Times New Roman"/>
              <a:cs typeface="Times New Roman"/>
            </a:endParaRPr>
          </a:p>
          <a:p>
            <a:pPr marL="76200" marR="27940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(951.3) 86:2.1 </a:t>
            </a:r>
            <a:r>
              <a:rPr sz="1200" spc="-5" dirty="0">
                <a:latin typeface="Times New Roman"/>
                <a:cs typeface="Times New Roman"/>
              </a:rPr>
              <a:t>L’ansietà </a:t>
            </a:r>
            <a:r>
              <a:rPr sz="1200" dirty="0">
                <a:latin typeface="Times New Roman"/>
                <a:cs typeface="Times New Roman"/>
              </a:rPr>
              <a:t>era uno </a:t>
            </a:r>
            <a:r>
              <a:rPr sz="1200" spc="-5" dirty="0">
                <a:latin typeface="Times New Roman"/>
                <a:cs typeface="Times New Roman"/>
              </a:rPr>
              <a:t>stato naturale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dei selvaggi.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e le donne cadono vittime di </a:t>
            </a:r>
            <a:r>
              <a:rPr sz="1200" spc="-5" dirty="0">
                <a:latin typeface="Times New Roman"/>
                <a:cs typeface="Times New Roman"/>
              </a:rPr>
              <a:t>un’ansia  eccessiva, ritornano semplicemente alla </a:t>
            </a:r>
            <a:r>
              <a:rPr sz="1200" dirty="0">
                <a:latin typeface="Times New Roman"/>
                <a:cs typeface="Times New Roman"/>
              </a:rPr>
              <a:t>condizione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lontanissimi </a:t>
            </a:r>
            <a:r>
              <a:rPr sz="1200" spc="-5" dirty="0">
                <a:latin typeface="Times New Roman"/>
                <a:cs typeface="Times New Roman"/>
              </a:rPr>
              <a:t>antenati.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l’ansietà diviene </a:t>
            </a:r>
            <a:r>
              <a:rPr sz="1200" dirty="0">
                <a:latin typeface="Times New Roman"/>
                <a:cs typeface="Times New Roman"/>
              </a:rPr>
              <a:t>veramente  </a:t>
            </a:r>
            <a:r>
              <a:rPr sz="1200" spc="-5" dirty="0">
                <a:latin typeface="Times New Roman"/>
                <a:cs typeface="Times New Roman"/>
              </a:rPr>
              <a:t>penosa, </a:t>
            </a:r>
            <a:r>
              <a:rPr sz="1200" dirty="0">
                <a:latin typeface="Times New Roman"/>
                <a:cs typeface="Times New Roman"/>
              </a:rPr>
              <a:t>inibisce </a:t>
            </a:r>
            <a:r>
              <a:rPr sz="1200" spc="-5" dirty="0">
                <a:latin typeface="Times New Roman"/>
                <a:cs typeface="Times New Roman"/>
              </a:rPr>
              <a:t>l’attività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provoca infallibilmente dei cambiamenti </a:t>
            </a:r>
            <a:r>
              <a:rPr sz="1200" dirty="0">
                <a:latin typeface="Times New Roman"/>
                <a:cs typeface="Times New Roman"/>
              </a:rPr>
              <a:t>evoluzionari 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adattamenti </a:t>
            </a:r>
            <a:r>
              <a:rPr sz="1200" spc="-5" dirty="0">
                <a:latin typeface="Times New Roman"/>
                <a:cs typeface="Times New Roman"/>
              </a:rPr>
              <a:t>biologici.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dolore e la  </a:t>
            </a:r>
            <a:r>
              <a:rPr sz="1200" spc="-5" dirty="0">
                <a:latin typeface="Times New Roman"/>
                <a:cs typeface="Times New Roman"/>
              </a:rPr>
              <a:t>sofferenza sono essenziali all’evoluzione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84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(951.4) 86:2.2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lotta per la vita 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penosa </a:t>
            </a:r>
            <a:r>
              <a:rPr sz="1200" spc="-5" dirty="0">
                <a:latin typeface="Times New Roman"/>
                <a:cs typeface="Times New Roman"/>
              </a:rPr>
              <a:t>che ancora oggi </a:t>
            </a:r>
            <a:r>
              <a:rPr sz="1200" dirty="0">
                <a:latin typeface="Times New Roman"/>
                <a:cs typeface="Times New Roman"/>
              </a:rPr>
              <a:t>certe tribù </a:t>
            </a:r>
            <a:r>
              <a:rPr sz="1200" spc="-5" dirty="0">
                <a:latin typeface="Times New Roman"/>
                <a:cs typeface="Times New Roman"/>
              </a:rPr>
              <a:t>arretrate urlano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lamentano </a:t>
            </a:r>
            <a:r>
              <a:rPr sz="1200" spc="-5" dirty="0">
                <a:latin typeface="Times New Roman"/>
                <a:cs typeface="Times New Roman"/>
              </a:rPr>
              <a:t>ad ogni </a:t>
            </a:r>
            <a:r>
              <a:rPr sz="1200" dirty="0">
                <a:latin typeface="Times New Roman"/>
                <a:cs typeface="Times New Roman"/>
              </a:rPr>
              <a:t>nuovo sorgere </a:t>
            </a:r>
            <a:r>
              <a:rPr sz="1200" spc="-5" dirty="0">
                <a:latin typeface="Times New Roman"/>
                <a:cs typeface="Times New Roman"/>
              </a:rPr>
              <a:t>del  sole. 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si chiedeva costantemente: “Chi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tormenta?” Non </a:t>
            </a:r>
            <a:r>
              <a:rPr sz="1200" dirty="0">
                <a:latin typeface="Times New Roman"/>
                <a:cs typeface="Times New Roman"/>
              </a:rPr>
              <a:t>trovando una </a:t>
            </a:r>
            <a:r>
              <a:rPr sz="1200" spc="-5" dirty="0">
                <a:latin typeface="Times New Roman"/>
                <a:cs typeface="Times New Roman"/>
              </a:rPr>
              <a:t>fonte </a:t>
            </a:r>
            <a:r>
              <a:rPr sz="1200" dirty="0">
                <a:latin typeface="Times New Roman"/>
                <a:cs typeface="Times New Roman"/>
              </a:rPr>
              <a:t>materiale </a:t>
            </a:r>
            <a:r>
              <a:rPr sz="1200" spc="-5" dirty="0">
                <a:latin typeface="Times New Roman"/>
                <a:cs typeface="Times New Roman"/>
              </a:rPr>
              <a:t>alle sue disgrazie, egli  fissò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spiegazione sugli </a:t>
            </a:r>
            <a:r>
              <a:rPr sz="1200" dirty="0">
                <a:latin typeface="Times New Roman"/>
                <a:cs typeface="Times New Roman"/>
              </a:rPr>
              <a:t>spiriti. E così ebbe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della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del misterioso, del </a:t>
            </a:r>
            <a:r>
              <a:rPr sz="1200" dirty="0">
                <a:latin typeface="Times New Roman"/>
                <a:cs typeface="Times New Roman"/>
              </a:rPr>
              <a:t>timore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riverenziale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dell’invisibile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terrore dell’ignoto.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paura della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divenne quindi un </a:t>
            </a:r>
            <a:r>
              <a:rPr sz="1200" spc="-5" dirty="0">
                <a:latin typeface="Times New Roman"/>
                <a:cs typeface="Times New Roman"/>
              </a:rPr>
              <a:t>fattore nella </a:t>
            </a:r>
            <a:r>
              <a:rPr sz="1200" dirty="0">
                <a:latin typeface="Times New Roman"/>
                <a:cs typeface="Times New Roman"/>
              </a:rPr>
              <a:t>lotta per </a:t>
            </a:r>
            <a:r>
              <a:rPr sz="1200" spc="-5" dirty="0">
                <a:latin typeface="Times New Roman"/>
                <a:cs typeface="Times New Roman"/>
              </a:rPr>
              <a:t>l’esistenza, </a:t>
            </a:r>
            <a:r>
              <a:rPr sz="1200" dirty="0">
                <a:latin typeface="Times New Roman"/>
                <a:cs typeface="Times New Roman"/>
              </a:rPr>
              <a:t>prima a motivo del 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mistero.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243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(951.5) 86:2.3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primitiva </a:t>
            </a:r>
            <a:r>
              <a:rPr sz="1200" spc="-5" dirty="0">
                <a:latin typeface="Times New Roman"/>
                <a:cs typeface="Times New Roman"/>
              </a:rPr>
              <a:t>era logica,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conteneva </a:t>
            </a:r>
            <a:r>
              <a:rPr sz="1200" dirty="0">
                <a:latin typeface="Times New Roman"/>
                <a:cs typeface="Times New Roman"/>
              </a:rPr>
              <a:t>poche idee per </a:t>
            </a:r>
            <a:r>
              <a:rPr sz="1200" spc="-5" dirty="0">
                <a:latin typeface="Times New Roman"/>
                <a:cs typeface="Times New Roman"/>
              </a:rPr>
              <a:t>un’associazione intelligente;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del selvaggio era  </a:t>
            </a:r>
            <a:r>
              <a:rPr sz="1200" dirty="0">
                <a:latin typeface="Times New Roman"/>
                <a:cs typeface="Times New Roman"/>
              </a:rPr>
              <a:t>incolta, totalmente </a:t>
            </a:r>
            <a:r>
              <a:rPr sz="1200" spc="-5" dirty="0">
                <a:latin typeface="Times New Roman"/>
                <a:cs typeface="Times New Roman"/>
              </a:rPr>
              <a:t>ingenua. 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avvenimento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seguiva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considerava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causa ed effetto. </a:t>
            </a:r>
            <a:r>
              <a:rPr sz="1200" dirty="0">
                <a:latin typeface="Times New Roman"/>
                <a:cs typeface="Times New Roman"/>
              </a:rPr>
              <a:t>Ciò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civilizzato considera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superstizione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che pura </a:t>
            </a:r>
            <a:r>
              <a:rPr sz="1200" spc="-5" dirty="0">
                <a:latin typeface="Times New Roman"/>
                <a:cs typeface="Times New Roman"/>
              </a:rPr>
              <a:t>ignoranza nel selvaggio. L’umanità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lenta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imparare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168910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necessariamente </a:t>
            </a:r>
            <a:r>
              <a:rPr sz="1200" dirty="0">
                <a:latin typeface="Times New Roman"/>
                <a:cs typeface="Times New Roman"/>
              </a:rPr>
              <a:t>una relazione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propositi e </a:t>
            </a:r>
            <a:r>
              <a:rPr sz="1200" spc="-5" dirty="0">
                <a:latin typeface="Times New Roman"/>
                <a:cs typeface="Times New Roman"/>
              </a:rPr>
              <a:t>risultati. Gli esseri umani cominciano </a:t>
            </a:r>
            <a:r>
              <a:rPr sz="1200" dirty="0">
                <a:latin typeface="Times New Roman"/>
                <a:cs typeface="Times New Roman"/>
              </a:rPr>
              <a:t>solo ora a </a:t>
            </a:r>
            <a:r>
              <a:rPr sz="1200" spc="-5" dirty="0">
                <a:latin typeface="Times New Roman"/>
                <a:cs typeface="Times New Roman"/>
              </a:rPr>
              <a:t>comprendere che </a:t>
            </a:r>
            <a:r>
              <a:rPr sz="1200" dirty="0">
                <a:latin typeface="Times New Roman"/>
                <a:cs typeface="Times New Roman"/>
              </a:rPr>
              <a:t>le reazioni  </a:t>
            </a:r>
            <a:r>
              <a:rPr sz="1200" spc="-5" dirty="0">
                <a:latin typeface="Times New Roman"/>
                <a:cs typeface="Times New Roman"/>
              </a:rPr>
              <a:t>dell’esistenza appaiono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atti </a:t>
            </a:r>
            <a:r>
              <a:rPr sz="1200" dirty="0">
                <a:latin typeface="Times New Roman"/>
                <a:cs typeface="Times New Roman"/>
              </a:rPr>
              <a:t>e le loro </a:t>
            </a:r>
            <a:r>
              <a:rPr sz="1200" spc="-5" dirty="0">
                <a:latin typeface="Times New Roman"/>
                <a:cs typeface="Times New Roman"/>
              </a:rPr>
              <a:t>conseguenze.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 si sforza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personalizzare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intangibile </a:t>
            </a:r>
            <a:r>
              <a:rPr sz="1200" spc="-5" dirty="0">
                <a:latin typeface="Times New Roman"/>
                <a:cs typeface="Times New Roman"/>
              </a:rPr>
              <a:t>ed  astratto,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natura ed il </a:t>
            </a:r>
            <a:r>
              <a:rPr sz="1200" spc="-5" dirty="0">
                <a:latin typeface="Times New Roman"/>
                <a:cs typeface="Times New Roman"/>
              </a:rPr>
              <a:t>caso divengono entrambi personalizzati come fantasmi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spiriti — e più </a:t>
            </a:r>
            <a:r>
              <a:rPr sz="1200" spc="-5" dirty="0">
                <a:latin typeface="Times New Roman"/>
                <a:cs typeface="Times New Roman"/>
              </a:rPr>
              <a:t>tardi come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9815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62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(951.6) 86:2.4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tende </a:t>
            </a:r>
            <a:r>
              <a:rPr sz="1200" spc="-5" dirty="0">
                <a:latin typeface="Times New Roman"/>
                <a:cs typeface="Times New Roman"/>
              </a:rPr>
              <a:t>per natura </a:t>
            </a:r>
            <a:r>
              <a:rPr sz="1200" dirty="0">
                <a:latin typeface="Times New Roman"/>
                <a:cs typeface="Times New Roman"/>
              </a:rPr>
              <a:t>a credere in ciò </a:t>
            </a:r>
            <a:r>
              <a:rPr sz="1200" spc="-5" dirty="0">
                <a:latin typeface="Times New Roman"/>
                <a:cs typeface="Times New Roman"/>
              </a:rPr>
              <a:t>che ritiene migliore </a:t>
            </a:r>
            <a:r>
              <a:rPr sz="1200" dirty="0">
                <a:latin typeface="Times New Roman"/>
                <a:cs typeface="Times New Roman"/>
              </a:rPr>
              <a:t>per lui, in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suo immediato </a:t>
            </a:r>
            <a:r>
              <a:rPr sz="1200" dirty="0">
                <a:latin typeface="Times New Roman"/>
                <a:cs typeface="Times New Roman"/>
              </a:rPr>
              <a:t>o lontano </a:t>
            </a:r>
            <a:r>
              <a:rPr sz="1200" spc="-5" dirty="0">
                <a:latin typeface="Times New Roman"/>
                <a:cs typeface="Times New Roman"/>
              </a:rPr>
              <a:t>interesse;  l’interesse personale oscura largamente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logica.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differenza tra la mente </a:t>
            </a:r>
            <a:r>
              <a:rPr sz="1200" spc="-5" dirty="0">
                <a:latin typeface="Times New Roman"/>
                <a:cs typeface="Times New Roman"/>
              </a:rPr>
              <a:t>dei selvaggi </a:t>
            </a:r>
            <a:r>
              <a:rPr sz="1200" dirty="0">
                <a:latin typeface="Times New Roman"/>
                <a:cs typeface="Times New Roman"/>
              </a:rPr>
              <a:t>e quella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civilizzati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contenuto </a:t>
            </a:r>
            <a:r>
              <a:rPr sz="1200" dirty="0">
                <a:latin typeface="Times New Roman"/>
                <a:cs typeface="Times New Roman"/>
              </a:rPr>
              <a:t>che di </a:t>
            </a:r>
            <a:r>
              <a:rPr sz="1200" spc="-5" dirty="0">
                <a:latin typeface="Times New Roman"/>
                <a:cs typeface="Times New Roman"/>
              </a:rPr>
              <a:t>natura, </a:t>
            </a:r>
            <a:r>
              <a:rPr sz="1200" dirty="0">
                <a:latin typeface="Times New Roman"/>
                <a:cs typeface="Times New Roman"/>
              </a:rPr>
              <a:t>di livello piuttosto che di</a:t>
            </a:r>
            <a:r>
              <a:rPr sz="1200" spc="-5" dirty="0">
                <a:latin typeface="Times New Roman"/>
                <a:cs typeface="Times New Roman"/>
              </a:rPr>
              <a:t> qualità.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33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(951.7) 86:2.5 </a:t>
            </a:r>
            <a:r>
              <a:rPr sz="1200" spc="-5" dirty="0">
                <a:latin typeface="Times New Roman"/>
                <a:cs typeface="Times New Roman"/>
              </a:rPr>
              <a:t>Ma continuare ad attribuire </a:t>
            </a:r>
            <a:r>
              <a:rPr sz="1200" dirty="0">
                <a:latin typeface="Times New Roman"/>
                <a:cs typeface="Times New Roman"/>
              </a:rPr>
              <a:t>le cose difficili da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a cause </a:t>
            </a:r>
            <a:r>
              <a:rPr sz="1200" spc="-5" dirty="0">
                <a:latin typeface="Times New Roman"/>
                <a:cs typeface="Times New Roman"/>
              </a:rPr>
              <a:t>soprannaturali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nient’altro che </a:t>
            </a:r>
            <a:r>
              <a:rPr sz="1200" dirty="0">
                <a:latin typeface="Times New Roman"/>
                <a:cs typeface="Times New Roman"/>
              </a:rPr>
              <a:t>un modo pigro e  </a:t>
            </a:r>
            <a:r>
              <a:rPr sz="1200" spc="-5" dirty="0">
                <a:latin typeface="Times New Roman"/>
                <a:cs typeface="Times New Roman"/>
              </a:rPr>
              <a:t>comodo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evitare ogni </a:t>
            </a:r>
            <a:r>
              <a:rPr sz="1200" dirty="0">
                <a:latin typeface="Times New Roman"/>
                <a:cs typeface="Times New Roman"/>
              </a:rPr>
              <a:t>forma di </a:t>
            </a:r>
            <a:r>
              <a:rPr sz="1200" spc="-5" dirty="0">
                <a:latin typeface="Times New Roman"/>
                <a:cs typeface="Times New Roman"/>
              </a:rPr>
              <a:t>lavoro intellettuale faticoso.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fortuna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termine coniato per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coprire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l’inspiegabile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dell’esistenza umana;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designa quei </a:t>
            </a:r>
            <a:r>
              <a:rPr sz="1200" dirty="0">
                <a:latin typeface="Times New Roman"/>
                <a:cs typeface="Times New Roman"/>
              </a:rPr>
              <a:t>fenomeni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sono incapaci </a:t>
            </a:r>
            <a:r>
              <a:rPr sz="1200" dirty="0">
                <a:latin typeface="Times New Roman"/>
                <a:cs typeface="Times New Roman"/>
              </a:rPr>
              <a:t>o poco </a:t>
            </a:r>
            <a:r>
              <a:rPr sz="1200" spc="-5" dirty="0">
                <a:latin typeface="Times New Roman"/>
                <a:cs typeface="Times New Roman"/>
              </a:rPr>
              <a:t>desiderosi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penetrare.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è una parola che </a:t>
            </a:r>
            <a:r>
              <a:rPr sz="1200" spc="-5" dirty="0">
                <a:latin typeface="Times New Roman"/>
                <a:cs typeface="Times New Roman"/>
              </a:rPr>
              <a:t>significa </a:t>
            </a:r>
            <a:r>
              <a:rPr sz="1200" dirty="0">
                <a:latin typeface="Times New Roman"/>
                <a:cs typeface="Times New Roman"/>
              </a:rPr>
              <a:t>che l’uomo è </a:t>
            </a:r>
            <a:r>
              <a:rPr sz="1200" spc="-5" dirty="0">
                <a:latin typeface="Times New Roman"/>
                <a:cs typeface="Times New Roman"/>
              </a:rPr>
              <a:t>troppo ignorante </a:t>
            </a:r>
            <a:r>
              <a:rPr sz="1200" dirty="0">
                <a:latin typeface="Times New Roman"/>
                <a:cs typeface="Times New Roman"/>
              </a:rPr>
              <a:t>o troppo </a:t>
            </a:r>
            <a:r>
              <a:rPr sz="1200" spc="-5" dirty="0">
                <a:latin typeface="Times New Roman"/>
                <a:cs typeface="Times New Roman"/>
              </a:rPr>
              <a:t>indolente per determinare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cause. Gli </a:t>
            </a:r>
            <a:r>
              <a:rPr sz="1200" dirty="0">
                <a:latin typeface="Times New Roman"/>
                <a:cs typeface="Times New Roman"/>
              </a:rPr>
              <a:t>uomini  </a:t>
            </a:r>
            <a:r>
              <a:rPr sz="1200" spc="-5" dirty="0">
                <a:latin typeface="Times New Roman"/>
                <a:cs typeface="Times New Roman"/>
              </a:rPr>
              <a:t>considerano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avvenimento naturale come </a:t>
            </a:r>
            <a:r>
              <a:rPr sz="1200" dirty="0">
                <a:latin typeface="Times New Roman"/>
                <a:cs typeface="Times New Roman"/>
              </a:rPr>
              <a:t>un accidente 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sfortuna solo quando </a:t>
            </a:r>
            <a:r>
              <a:rPr sz="1200" spc="-5" dirty="0">
                <a:latin typeface="Times New Roman"/>
                <a:cs typeface="Times New Roman"/>
              </a:rPr>
              <a:t>sono privi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curiosità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d’immaginazione,  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mancano </a:t>
            </a:r>
            <a:r>
              <a:rPr sz="1200" dirty="0">
                <a:latin typeface="Times New Roman"/>
                <a:cs typeface="Times New Roman"/>
              </a:rPr>
              <a:t>d’iniziativa e di </a:t>
            </a:r>
            <a:r>
              <a:rPr sz="1200" spc="-5" dirty="0">
                <a:latin typeface="Times New Roman"/>
                <a:cs typeface="Times New Roman"/>
              </a:rPr>
              <a:t>spirito d’avventura. L’esplorazione dei fenomeni </a:t>
            </a:r>
            <a:r>
              <a:rPr sz="1200" dirty="0">
                <a:latin typeface="Times New Roman"/>
                <a:cs typeface="Times New Roman"/>
              </a:rPr>
              <a:t>della vita distrugge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o tardi la 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nel caso, nella fortuna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cosiddetti accidenti, </a:t>
            </a:r>
            <a:r>
              <a:rPr sz="1200" spc="-5" dirty="0">
                <a:latin typeface="Times New Roman"/>
                <a:cs typeface="Times New Roman"/>
              </a:rPr>
              <a:t>sostituendovi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e d’ordine in cui tutti </a:t>
            </a:r>
            <a:r>
              <a:rPr sz="1200" spc="-5" dirty="0">
                <a:latin typeface="Times New Roman"/>
                <a:cs typeface="Times New Roman"/>
              </a:rPr>
              <a:t>gli  effetti sono preceduti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cause </a:t>
            </a:r>
            <a:r>
              <a:rPr sz="1200" dirty="0">
                <a:latin typeface="Times New Roman"/>
                <a:cs typeface="Times New Roman"/>
              </a:rPr>
              <a:t>definite.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la </a:t>
            </a:r>
            <a:r>
              <a:rPr sz="1200" spc="-5" dirty="0">
                <a:latin typeface="Times New Roman"/>
                <a:cs typeface="Times New Roman"/>
              </a:rPr>
              <a:t>paura dell’esistenza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rimpiazzata dalla gioia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(952.1) 86:2.6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selvaggio </a:t>
            </a:r>
            <a:r>
              <a:rPr sz="1200" spc="-5" dirty="0">
                <a:latin typeface="Times New Roman"/>
                <a:cs typeface="Times New Roman"/>
              </a:rPr>
              <a:t>considerava </a:t>
            </a:r>
            <a:r>
              <a:rPr sz="1200" dirty="0">
                <a:latin typeface="Times New Roman"/>
                <a:cs typeface="Times New Roman"/>
              </a:rPr>
              <a:t>tutta la natura </a:t>
            </a:r>
            <a:r>
              <a:rPr sz="1200" spc="-5" dirty="0">
                <a:latin typeface="Times New Roman"/>
                <a:cs typeface="Times New Roman"/>
              </a:rPr>
              <a:t>come vivente, </a:t>
            </a:r>
            <a:r>
              <a:rPr sz="1200" dirty="0">
                <a:latin typeface="Times New Roman"/>
                <a:cs typeface="Times New Roman"/>
              </a:rPr>
              <a:t>posseduta da </a:t>
            </a:r>
            <a:r>
              <a:rPr sz="1200" spc="-5" dirty="0">
                <a:latin typeface="Times New Roman"/>
                <a:cs typeface="Times New Roman"/>
              </a:rPr>
              <a:t>qualcosa. L’uomo civilizzato scalcia ancora,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76200" marR="11303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impreca </a:t>
            </a:r>
            <a:r>
              <a:rPr sz="1200" dirty="0">
                <a:latin typeface="Times New Roman"/>
                <a:cs typeface="Times New Roman"/>
              </a:rPr>
              <a:t>contro, </a:t>
            </a:r>
            <a:r>
              <a:rPr sz="1200" spc="-5" dirty="0">
                <a:latin typeface="Times New Roman"/>
                <a:cs typeface="Times New Roman"/>
              </a:rPr>
              <a:t>gli oggetti inanimati che si trovano sulla sua strada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inciampa. L’uomo </a:t>
            </a:r>
            <a:r>
              <a:rPr sz="1200" dirty="0">
                <a:latin typeface="Times New Roman"/>
                <a:cs typeface="Times New Roman"/>
              </a:rPr>
              <a:t>primitivo non </a:t>
            </a:r>
            <a:r>
              <a:rPr sz="1200" spc="-5" dirty="0">
                <a:latin typeface="Times New Roman"/>
                <a:cs typeface="Times New Roman"/>
              </a:rPr>
              <a:t>considerava </a:t>
            </a:r>
            <a:r>
              <a:rPr sz="1200" dirty="0">
                <a:latin typeface="Times New Roman"/>
                <a:cs typeface="Times New Roman"/>
              </a:rPr>
              <a:t>mai  nulla </a:t>
            </a:r>
            <a:r>
              <a:rPr sz="1200" spc="-5" dirty="0">
                <a:latin typeface="Times New Roman"/>
                <a:cs typeface="Times New Roman"/>
              </a:rPr>
              <a:t>come accidentale; ogni </a:t>
            </a:r>
            <a:r>
              <a:rPr sz="1200" dirty="0">
                <a:latin typeface="Times New Roman"/>
                <a:cs typeface="Times New Roman"/>
              </a:rPr>
              <a:t>cosa era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intenzionale. </a:t>
            </a:r>
            <a:r>
              <a:rPr sz="1200" spc="-5" dirty="0">
                <a:latin typeface="Times New Roman"/>
                <a:cs typeface="Times New Roman"/>
              </a:rPr>
              <a:t>Per l’uomo primitivo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dominio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fato, </a:t>
            </a:r>
            <a:r>
              <a:rPr sz="1200" dirty="0">
                <a:latin typeface="Times New Roman"/>
                <a:cs typeface="Times New Roman"/>
              </a:rPr>
              <a:t>la funzione </a:t>
            </a:r>
            <a:r>
              <a:rPr sz="1200" spc="-5" dirty="0">
                <a:latin typeface="Times New Roman"/>
                <a:cs typeface="Times New Roman"/>
              </a:rPr>
              <a:t>della fortuna, </a:t>
            </a:r>
            <a:r>
              <a:rPr sz="1200" dirty="0">
                <a:latin typeface="Times New Roman"/>
                <a:cs typeface="Times New Roman"/>
              </a:rPr>
              <a:t>il  mondo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spiriti, erano </a:t>
            </a:r>
            <a:r>
              <a:rPr sz="1200" spc="-5" dirty="0">
                <a:latin typeface="Times New Roman"/>
                <a:cs typeface="Times New Roman"/>
              </a:rPr>
              <a:t>altrettanto disorganizzati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caotici </a:t>
            </a:r>
            <a:r>
              <a:rPr sz="1200" dirty="0">
                <a:latin typeface="Times New Roman"/>
                <a:cs typeface="Times New Roman"/>
              </a:rPr>
              <a:t>quanto lo era la </a:t>
            </a:r>
            <a:r>
              <a:rPr sz="1200" spc="-5" dirty="0">
                <a:latin typeface="Times New Roman"/>
                <a:cs typeface="Times New Roman"/>
              </a:rPr>
              <a:t>società primitiva.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fortuna era considerata come la  </a:t>
            </a:r>
            <a:r>
              <a:rPr sz="1200" spc="-5" dirty="0">
                <a:latin typeface="Times New Roman"/>
                <a:cs typeface="Times New Roman"/>
              </a:rPr>
              <a:t>reazione capricciosa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stravagante </a:t>
            </a:r>
            <a:r>
              <a:rPr sz="1200" dirty="0">
                <a:latin typeface="Times New Roman"/>
                <a:cs typeface="Times New Roman"/>
              </a:rPr>
              <a:t>del mondo degli spiriti; più </a:t>
            </a:r>
            <a:r>
              <a:rPr sz="1200" spc="-5" dirty="0">
                <a:latin typeface="Times New Roman"/>
                <a:cs typeface="Times New Roman"/>
              </a:rPr>
              <a:t>tardi come l’umore degli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(952.2) 86:2.7 </a:t>
            </a:r>
            <a:r>
              <a:rPr sz="1200" spc="-5" dirty="0">
                <a:latin typeface="Times New Roman"/>
                <a:cs typeface="Times New Roman"/>
              </a:rPr>
              <a:t>Ma non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religioni si svilupparono dall’animismo. Altri concetti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soprannaturale furono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contemporanei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all’animismo, ed anche queste credenze </a:t>
            </a:r>
            <a:r>
              <a:rPr sz="1200" dirty="0">
                <a:latin typeface="Times New Roman"/>
                <a:cs typeface="Times New Roman"/>
              </a:rPr>
              <a:t>portarono </a:t>
            </a:r>
            <a:r>
              <a:rPr sz="1200" spc="-5" dirty="0">
                <a:latin typeface="Times New Roman"/>
                <a:cs typeface="Times New Roman"/>
              </a:rPr>
              <a:t>all’adorazione.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naturalismo non è una religione — è il </a:t>
            </a:r>
            <a:r>
              <a:rPr sz="1200" spc="-5" dirty="0">
                <a:latin typeface="Times New Roman"/>
                <a:cs typeface="Times New Roman"/>
              </a:rPr>
              <a:t>frutto della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5945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morte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—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l’inspiegabile</a:t>
            </a:r>
            <a:endParaRPr sz="1600">
              <a:latin typeface="Times New Roman"/>
              <a:cs typeface="Times New Roman"/>
            </a:endParaRPr>
          </a:p>
          <a:p>
            <a:pPr marL="76200" marR="7429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(952.3) 86:3.1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era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shock supremo </a:t>
            </a:r>
            <a:r>
              <a:rPr sz="1200" dirty="0">
                <a:latin typeface="Times New Roman"/>
                <a:cs typeface="Times New Roman"/>
              </a:rPr>
              <a:t>per l’uomo in evoluzione, la </a:t>
            </a:r>
            <a:r>
              <a:rPr sz="1200" spc="-5" dirty="0">
                <a:latin typeface="Times New Roman"/>
                <a:cs typeface="Times New Roman"/>
              </a:rPr>
              <a:t>combinazione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sconvolgente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mistero. Non fu  la </a:t>
            </a:r>
            <a:r>
              <a:rPr sz="1200" spc="-5" dirty="0">
                <a:latin typeface="Times New Roman"/>
                <a:cs typeface="Times New Roman"/>
              </a:rPr>
              <a:t>santità della </a:t>
            </a:r>
            <a:r>
              <a:rPr sz="1200" dirty="0">
                <a:latin typeface="Times New Roman"/>
                <a:cs typeface="Times New Roman"/>
              </a:rPr>
              <a:t>vita ma lo </a:t>
            </a:r>
            <a:r>
              <a:rPr sz="1200" spc="-5" dirty="0">
                <a:latin typeface="Times New Roman"/>
                <a:cs typeface="Times New Roman"/>
              </a:rPr>
              <a:t>shock della </a:t>
            </a:r>
            <a:r>
              <a:rPr sz="1200" dirty="0">
                <a:latin typeface="Times New Roman"/>
                <a:cs typeface="Times New Roman"/>
              </a:rPr>
              <a:t>morte che ispirò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e favorì </a:t>
            </a:r>
            <a:r>
              <a:rPr sz="1200" spc="-5" dirty="0">
                <a:latin typeface="Times New Roman"/>
                <a:cs typeface="Times New Roman"/>
              </a:rPr>
              <a:t>così efficacemente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religione. Tra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selvaggi </a:t>
            </a:r>
            <a:r>
              <a:rPr sz="1200" dirty="0">
                <a:latin typeface="Times New Roman"/>
                <a:cs typeface="Times New Roman"/>
              </a:rPr>
              <a:t>la morte  </a:t>
            </a:r>
            <a:r>
              <a:rPr sz="1200" spc="-5" dirty="0">
                <a:latin typeface="Times New Roman"/>
                <a:cs typeface="Times New Roman"/>
              </a:rPr>
              <a:t>era generalmente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-5" dirty="0">
                <a:latin typeface="Times New Roman"/>
                <a:cs typeface="Times New Roman"/>
              </a:rPr>
              <a:t>alla violenza, cosicché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non </a:t>
            </a:r>
            <a:r>
              <a:rPr sz="1200" spc="-5" dirty="0">
                <a:latin typeface="Times New Roman"/>
                <a:cs typeface="Times New Roman"/>
              </a:rPr>
              <a:t>violenta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un mistero.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5" dirty="0">
                <a:latin typeface="Times New Roman"/>
                <a:cs typeface="Times New Roman"/>
              </a:rPr>
              <a:t>naturale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prevista della </a:t>
            </a:r>
            <a:r>
              <a:rPr sz="1200" dirty="0">
                <a:latin typeface="Times New Roman"/>
                <a:cs typeface="Times New Roman"/>
              </a:rPr>
              <a:t>vita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chiara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della gente primitiva, </a:t>
            </a:r>
            <a:r>
              <a:rPr sz="1200" dirty="0">
                <a:latin typeface="Times New Roman"/>
                <a:cs typeface="Times New Roman"/>
              </a:rPr>
              <a:t>e l’uomo ha </a:t>
            </a:r>
            <a:r>
              <a:rPr sz="1200" spc="-5" dirty="0">
                <a:latin typeface="Times New Roman"/>
                <a:cs typeface="Times New Roman"/>
              </a:rPr>
              <a:t>impiegato </a:t>
            </a:r>
            <a:r>
              <a:rPr sz="1200" dirty="0">
                <a:latin typeface="Times New Roman"/>
                <a:cs typeface="Times New Roman"/>
              </a:rPr>
              <a:t>intere epoche </a:t>
            </a:r>
            <a:r>
              <a:rPr sz="1200" spc="-5" dirty="0">
                <a:latin typeface="Times New Roman"/>
                <a:cs typeface="Times New Roman"/>
              </a:rPr>
              <a:t>per comprendere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</a:t>
            </a:r>
            <a:r>
              <a:rPr sz="1200" dirty="0">
                <a:latin typeface="Times New Roman"/>
                <a:cs typeface="Times New Roman"/>
              </a:rPr>
              <a:t>inevitabilità.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(952.4) 86:3.2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accettava </a:t>
            </a:r>
            <a:r>
              <a:rPr sz="1200" dirty="0">
                <a:latin typeface="Times New Roman"/>
                <a:cs typeface="Times New Roman"/>
              </a:rPr>
              <a:t>la vita come un </a:t>
            </a:r>
            <a:r>
              <a:rPr sz="1200" spc="-5" dirty="0">
                <a:latin typeface="Times New Roman"/>
                <a:cs typeface="Times New Roman"/>
              </a:rPr>
              <a:t>fatto, mentre considerava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sorta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calamità. </a:t>
            </a:r>
            <a:r>
              <a:rPr sz="1200" dirty="0">
                <a:latin typeface="Times New Roman"/>
                <a:cs typeface="Times New Roman"/>
              </a:rPr>
              <a:t>Tutte le razze 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leggende di uomini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morti, vestigia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tradizioni del comportamento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morte.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 umana </a:t>
            </a:r>
            <a:r>
              <a:rPr sz="1200" spc="-5" dirty="0">
                <a:latin typeface="Times New Roman"/>
                <a:cs typeface="Times New Roman"/>
              </a:rPr>
              <a:t>esisteva già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nebuloso </a:t>
            </a:r>
            <a:r>
              <a:rPr sz="1200" dirty="0">
                <a:latin typeface="Times New Roman"/>
                <a:cs typeface="Times New Roman"/>
              </a:rPr>
              <a:t>di un mondo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confuso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disorganizzato, </a:t>
            </a:r>
            <a:r>
              <a:rPr sz="1200" dirty="0">
                <a:latin typeface="Times New Roman"/>
                <a:cs typeface="Times New Roman"/>
              </a:rPr>
              <a:t>di un dominio da </a:t>
            </a:r>
            <a:r>
              <a:rPr sz="1200" spc="-5" dirty="0">
                <a:latin typeface="Times New Roman"/>
                <a:cs typeface="Times New Roman"/>
              </a:rPr>
              <a:t>cui proveniva </a:t>
            </a:r>
            <a:r>
              <a:rPr sz="1200" spc="5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 che </a:t>
            </a:r>
            <a:r>
              <a:rPr sz="1200" dirty="0">
                <a:latin typeface="Times New Roman"/>
                <a:cs typeface="Times New Roman"/>
              </a:rPr>
              <a:t>è inesplicabile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aggiunta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lunga </a:t>
            </a:r>
            <a:r>
              <a:rPr sz="1200" dirty="0">
                <a:latin typeface="Times New Roman"/>
                <a:cs typeface="Times New Roman"/>
              </a:rPr>
              <a:t>lista di </a:t>
            </a:r>
            <a:r>
              <a:rPr sz="1200" spc="-5" dirty="0">
                <a:latin typeface="Times New Roman"/>
                <a:cs typeface="Times New Roman"/>
              </a:rPr>
              <a:t>fenomeni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inspiegati.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144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(952.5) 86:3.3 </a:t>
            </a:r>
            <a:r>
              <a:rPr sz="1200" spc="-5" dirty="0">
                <a:latin typeface="Times New Roman"/>
                <a:cs typeface="Times New Roman"/>
              </a:rPr>
              <a:t>Si credette </a:t>
            </a:r>
            <a:r>
              <a:rPr sz="1200" dirty="0">
                <a:latin typeface="Times New Roman"/>
                <a:cs typeface="Times New Roman"/>
              </a:rPr>
              <a:t>inizialmente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tutte le malattie </a:t>
            </a:r>
            <a:r>
              <a:rPr sz="1200" spc="-5" dirty="0">
                <a:latin typeface="Times New Roman"/>
                <a:cs typeface="Times New Roman"/>
              </a:rPr>
              <a:t>umane </a:t>
            </a:r>
            <a:r>
              <a:rPr sz="1200" dirty="0">
                <a:latin typeface="Times New Roman"/>
                <a:cs typeface="Times New Roman"/>
              </a:rPr>
              <a:t>e la morte </a:t>
            </a:r>
            <a:r>
              <a:rPr sz="1200" spc="-5" dirty="0">
                <a:latin typeface="Times New Roman"/>
                <a:cs typeface="Times New Roman"/>
              </a:rPr>
              <a:t>naturale fossero </a:t>
            </a:r>
            <a:r>
              <a:rPr sz="1200" dirty="0">
                <a:latin typeface="Times New Roman"/>
                <a:cs typeface="Times New Roman"/>
              </a:rPr>
              <a:t>dovute </a:t>
            </a:r>
            <a:r>
              <a:rPr sz="1200" spc="-5" dirty="0">
                <a:latin typeface="Times New Roman"/>
                <a:cs typeface="Times New Roman"/>
              </a:rPr>
              <a:t>all’influenza degli spiriti.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al 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attuale alcune </a:t>
            </a:r>
            <a:r>
              <a:rPr sz="1200" dirty="0">
                <a:latin typeface="Times New Roman"/>
                <a:cs typeface="Times New Roman"/>
              </a:rPr>
              <a:t>razze civilizzate </a:t>
            </a:r>
            <a:r>
              <a:rPr sz="1200" spc="-5" dirty="0">
                <a:latin typeface="Times New Roman"/>
                <a:cs typeface="Times New Roman"/>
              </a:rPr>
              <a:t>considerano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malattia come prodotta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“il nemico”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fanno assegnamento su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cerimonie</a:t>
            </a:r>
            <a:endParaRPr sz="1200">
              <a:latin typeface="Times New Roman"/>
              <a:cs typeface="Times New Roman"/>
            </a:endParaRPr>
          </a:p>
          <a:p>
            <a:pPr marL="76200" marR="1676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religiose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guarigione. Successivi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complessi sistemi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teologia attribuiscono ancora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all’azione del </a:t>
            </a:r>
            <a:r>
              <a:rPr sz="1200" spc="5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degli  spiriti; </a:t>
            </a:r>
            <a:r>
              <a:rPr sz="1200" dirty="0">
                <a:latin typeface="Times New Roman"/>
                <a:cs typeface="Times New Roman"/>
              </a:rPr>
              <a:t>e l’insieme di </a:t>
            </a:r>
            <a:r>
              <a:rPr sz="1200" spc="-5" dirty="0">
                <a:latin typeface="Times New Roman"/>
                <a:cs typeface="Times New Roman"/>
              </a:rPr>
              <a:t>tutto ciò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condotto </a:t>
            </a:r>
            <a:r>
              <a:rPr sz="1200" dirty="0">
                <a:latin typeface="Times New Roman"/>
                <a:cs typeface="Times New Roman"/>
              </a:rPr>
              <a:t>a dottrine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originale e la </a:t>
            </a:r>
            <a:r>
              <a:rPr sz="1200" spc="-5" dirty="0">
                <a:latin typeface="Times New Roman"/>
                <a:cs typeface="Times New Roman"/>
              </a:rPr>
              <a:t>caduta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55904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(952.6) 86:3.4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coscienza della sua </a:t>
            </a:r>
            <a:r>
              <a:rPr sz="1200" dirty="0">
                <a:latin typeface="Times New Roman"/>
                <a:cs typeface="Times New Roman"/>
              </a:rPr>
              <a:t>impotenza </a:t>
            </a:r>
            <a:r>
              <a:rPr sz="1200" spc="-5" dirty="0">
                <a:latin typeface="Times New Roman"/>
                <a:cs typeface="Times New Roman"/>
              </a:rPr>
              <a:t>davanti alle </a:t>
            </a:r>
            <a:r>
              <a:rPr sz="1200" dirty="0">
                <a:latin typeface="Times New Roman"/>
                <a:cs typeface="Times New Roman"/>
              </a:rPr>
              <a:t>potenti forze </a:t>
            </a:r>
            <a:r>
              <a:rPr sz="1200" spc="-5" dirty="0">
                <a:latin typeface="Times New Roman"/>
                <a:cs typeface="Times New Roman"/>
              </a:rPr>
              <a:t>della natura, </a:t>
            </a:r>
            <a:r>
              <a:rPr sz="1200" dirty="0">
                <a:latin typeface="Times New Roman"/>
                <a:cs typeface="Times New Roman"/>
              </a:rPr>
              <a:t>unitamente </a:t>
            </a:r>
            <a:r>
              <a:rPr sz="1200" spc="-5" dirty="0">
                <a:latin typeface="Times New Roman"/>
                <a:cs typeface="Times New Roman"/>
              </a:rPr>
              <a:t>al riconoscimento della  </a:t>
            </a:r>
            <a:r>
              <a:rPr sz="1200" dirty="0">
                <a:latin typeface="Times New Roman"/>
                <a:cs typeface="Times New Roman"/>
              </a:rPr>
              <a:t>debolezza umana di fronte alle calamità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malattia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morte, che </a:t>
            </a:r>
            <a:r>
              <a:rPr sz="1200" spc="-5" dirty="0">
                <a:latin typeface="Times New Roman"/>
                <a:cs typeface="Times New Roman"/>
              </a:rPr>
              <a:t>spinsero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a cercare </a:t>
            </a:r>
            <a:r>
              <a:rPr sz="1200" spc="-5" dirty="0">
                <a:latin typeface="Times New Roman"/>
                <a:cs typeface="Times New Roman"/>
              </a:rPr>
              <a:t>aiuto nel </a:t>
            </a:r>
            <a:r>
              <a:rPr sz="1200" dirty="0">
                <a:latin typeface="Times New Roman"/>
                <a:cs typeface="Times New Roman"/>
              </a:rPr>
              <a:t>mondo  </a:t>
            </a:r>
            <a:r>
              <a:rPr sz="1200" spc="-5" dirty="0">
                <a:latin typeface="Times New Roman"/>
                <a:cs typeface="Times New Roman"/>
              </a:rPr>
              <a:t>sovrammateriale, che egli si raffigurava vagamente come fonte </a:t>
            </a:r>
            <a:r>
              <a:rPr sz="1200" dirty="0">
                <a:latin typeface="Times New Roman"/>
                <a:cs typeface="Times New Roman"/>
              </a:rPr>
              <a:t>di queste misteriose vicissitudini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1500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concetto di sopravvivenza dopo la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morte</a:t>
            </a:r>
            <a:endParaRPr sz="1600">
              <a:latin typeface="Times New Roman"/>
              <a:cs typeface="Times New Roman"/>
            </a:endParaRPr>
          </a:p>
          <a:p>
            <a:pPr marL="76200" marR="22987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(952.7) 86:4.1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fase sovrammateriale della personalità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ebbe origine dall’associazione inconscia </a:t>
            </a:r>
            <a:r>
              <a:rPr sz="1200" dirty="0">
                <a:latin typeface="Times New Roman"/>
                <a:cs typeface="Times New Roman"/>
              </a:rPr>
              <a:t>e puramente  </a:t>
            </a:r>
            <a:r>
              <a:rPr sz="1200" spc="-5" dirty="0">
                <a:latin typeface="Times New Roman"/>
                <a:cs typeface="Times New Roman"/>
              </a:rPr>
              <a:t>accidentale degli </a:t>
            </a:r>
            <a:r>
              <a:rPr sz="1200" dirty="0">
                <a:latin typeface="Times New Roman"/>
                <a:cs typeface="Times New Roman"/>
              </a:rPr>
              <a:t>avvenimenti della vita </a:t>
            </a:r>
            <a:r>
              <a:rPr sz="1200" spc="-5" dirty="0">
                <a:latin typeface="Times New Roman"/>
                <a:cs typeface="Times New Roman"/>
              </a:rPr>
              <a:t>quotidiana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sogni </a:t>
            </a:r>
            <a:r>
              <a:rPr sz="1200" dirty="0">
                <a:latin typeface="Times New Roman"/>
                <a:cs typeface="Times New Roman"/>
              </a:rPr>
              <a:t>di fantasmi. </a:t>
            </a:r>
            <a:r>
              <a:rPr sz="1200" spc="-5" dirty="0">
                <a:latin typeface="Times New Roman"/>
                <a:cs typeface="Times New Roman"/>
              </a:rPr>
              <a:t>Sognare simultaneamente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defunto da parte di  più </a:t>
            </a:r>
            <a:r>
              <a:rPr sz="1200" spc="-5" dirty="0">
                <a:latin typeface="Times New Roman"/>
                <a:cs typeface="Times New Roman"/>
              </a:rPr>
              <a:t>membri della sua tribù sembrava costituire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prova convincente che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capo era realmente </a:t>
            </a:r>
            <a:r>
              <a:rPr sz="1200" spc="-5" dirty="0">
                <a:latin typeface="Times New Roman"/>
                <a:cs typeface="Times New Roman"/>
              </a:rPr>
              <a:t>tornato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qualche  forma. Tutto ciò </a:t>
            </a:r>
            <a:r>
              <a:rPr sz="1200" dirty="0">
                <a:latin typeface="Times New Roman"/>
                <a:cs typeface="Times New Roman"/>
              </a:rPr>
              <a:t>era molto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svegliava </a:t>
            </a:r>
            <a:r>
              <a:rPr sz="1200" dirty="0">
                <a:latin typeface="Times New Roman"/>
                <a:cs typeface="Times New Roman"/>
              </a:rPr>
              <a:t>da tali </a:t>
            </a:r>
            <a:r>
              <a:rPr sz="1200" spc="-5" dirty="0">
                <a:latin typeface="Times New Roman"/>
                <a:cs typeface="Times New Roman"/>
              </a:rPr>
              <a:t>sogni madido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sudore, </a:t>
            </a:r>
            <a:r>
              <a:rPr sz="1200" dirty="0">
                <a:latin typeface="Times New Roman"/>
                <a:cs typeface="Times New Roman"/>
              </a:rPr>
              <a:t>tremando 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urlando.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527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(953.1) 86:4.2 </a:t>
            </a:r>
            <a:r>
              <a:rPr sz="1200" spc="-5" dirty="0">
                <a:latin typeface="Times New Roman"/>
                <a:cs typeface="Times New Roman"/>
              </a:rPr>
              <a:t>L’origine </a:t>
            </a:r>
            <a:r>
              <a:rPr sz="1200" dirty="0">
                <a:latin typeface="Times New Roman"/>
                <a:cs typeface="Times New Roman"/>
              </a:rPr>
              <a:t>onirica </a:t>
            </a:r>
            <a:r>
              <a:rPr sz="1200" spc="-5" dirty="0">
                <a:latin typeface="Times New Roman"/>
                <a:cs typeface="Times New Roman"/>
              </a:rPr>
              <a:t>della credenza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un’esistenza futura spiega </a:t>
            </a:r>
            <a:r>
              <a:rPr sz="1200" dirty="0">
                <a:latin typeface="Times New Roman"/>
                <a:cs typeface="Times New Roman"/>
              </a:rPr>
              <a:t>la tendenza </a:t>
            </a:r>
            <a:r>
              <a:rPr sz="1200" spc="-5" dirty="0">
                <a:latin typeface="Times New Roman"/>
                <a:cs typeface="Times New Roman"/>
              </a:rPr>
              <a:t>ad immaginare </a:t>
            </a:r>
            <a:r>
              <a:rPr sz="1200" dirty="0">
                <a:latin typeface="Times New Roman"/>
                <a:cs typeface="Times New Roman"/>
              </a:rPr>
              <a:t>sempre le cose </a:t>
            </a:r>
            <a:r>
              <a:rPr sz="1200" spc="-5" dirty="0">
                <a:latin typeface="Times New Roman"/>
                <a:cs typeface="Times New Roman"/>
              </a:rPr>
              <a:t>invisibili in  termini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cose visibili. </a:t>
            </a:r>
            <a:r>
              <a:rPr sz="1200" dirty="0">
                <a:latin typeface="Times New Roman"/>
                <a:cs typeface="Times New Roman"/>
              </a:rPr>
              <a:t>E subito questo nuovo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futura </a:t>
            </a:r>
            <a:r>
              <a:rPr sz="1200" dirty="0">
                <a:latin typeface="Times New Roman"/>
                <a:cs typeface="Times New Roman"/>
              </a:rPr>
              <a:t>derivato dai </a:t>
            </a:r>
            <a:r>
              <a:rPr sz="1200" spc="-5" dirty="0">
                <a:latin typeface="Times New Roman"/>
                <a:cs typeface="Times New Roman"/>
              </a:rPr>
              <a:t>fantasmi sognati </a:t>
            </a:r>
            <a:r>
              <a:rPr sz="1200" dirty="0">
                <a:latin typeface="Times New Roman"/>
                <a:cs typeface="Times New Roman"/>
              </a:rPr>
              <a:t>cominciò 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efficace  </a:t>
            </a:r>
            <a:r>
              <a:rPr sz="1200" spc="-5" dirty="0">
                <a:latin typeface="Times New Roman"/>
                <a:cs typeface="Times New Roman"/>
              </a:rPr>
              <a:t>antidoto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della morte </a:t>
            </a:r>
            <a:r>
              <a:rPr sz="1200" spc="-5" dirty="0">
                <a:latin typeface="Times New Roman"/>
                <a:cs typeface="Times New Roman"/>
              </a:rPr>
              <a:t>associata all’istinto biologico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autopreservazione.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(953.2) 86:4.3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provava </a:t>
            </a:r>
            <a:r>
              <a:rPr sz="1200" dirty="0">
                <a:latin typeface="Times New Roman"/>
                <a:cs typeface="Times New Roman"/>
              </a:rPr>
              <a:t>anche molto </a:t>
            </a:r>
            <a:r>
              <a:rPr sz="1200" spc="-5" dirty="0">
                <a:latin typeface="Times New Roman"/>
                <a:cs typeface="Times New Roman"/>
              </a:rPr>
              <a:t>interesse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suo respiro, specialmente nel climi freddi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appariva </a:t>
            </a:r>
            <a:r>
              <a:rPr sz="1200" dirty="0">
                <a:latin typeface="Times New Roman"/>
                <a:cs typeface="Times New Roman"/>
              </a:rPr>
              <a:t>come una  nuvoletta </a:t>
            </a:r>
            <a:r>
              <a:rPr sz="1200" spc="-5" dirty="0">
                <a:latin typeface="Times New Roman"/>
                <a:cs typeface="Times New Roman"/>
              </a:rPr>
              <a:t>quando si espirava.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i="1" dirty="0">
                <a:latin typeface="Times New Roman"/>
                <a:cs typeface="Times New Roman"/>
              </a:rPr>
              <a:t>soffio di </a:t>
            </a:r>
            <a:r>
              <a:rPr sz="1200" i="1" spc="-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l’unico </a:t>
            </a:r>
            <a:r>
              <a:rPr sz="1200" dirty="0">
                <a:latin typeface="Times New Roman"/>
                <a:cs typeface="Times New Roman"/>
              </a:rPr>
              <a:t>fenomeno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differenziava il vivente </a:t>
            </a:r>
            <a:r>
              <a:rPr sz="1200" spc="-5" dirty="0">
                <a:latin typeface="Times New Roman"/>
                <a:cs typeface="Times New Roman"/>
              </a:rPr>
              <a:t>dal morto. </a:t>
            </a:r>
            <a:r>
              <a:rPr sz="1200" dirty="0">
                <a:latin typeface="Times New Roman"/>
                <a:cs typeface="Times New Roman"/>
              </a:rPr>
              <a:t>Egli  </a:t>
            </a:r>
            <a:r>
              <a:rPr sz="1200" spc="-5" dirty="0">
                <a:latin typeface="Times New Roman"/>
                <a:cs typeface="Times New Roman"/>
              </a:rPr>
              <a:t>sapeva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soffio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corpo,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sogni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faceva </a:t>
            </a:r>
            <a:r>
              <a:rPr sz="1200" dirty="0">
                <a:latin typeface="Times New Roman"/>
                <a:cs typeface="Times New Roman"/>
              </a:rPr>
              <a:t>ogni sorta di cose </a:t>
            </a:r>
            <a:r>
              <a:rPr sz="1200" spc="-5" dirty="0">
                <a:latin typeface="Times New Roman"/>
                <a:cs typeface="Times New Roman"/>
              </a:rPr>
              <a:t>bizzarre mentre </a:t>
            </a:r>
            <a:r>
              <a:rPr sz="1200" dirty="0">
                <a:latin typeface="Times New Roman"/>
                <a:cs typeface="Times New Roman"/>
              </a:rPr>
              <a:t>dormiva lo convinsero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c’era </a:t>
            </a:r>
            <a:r>
              <a:rPr sz="1200" spc="-5" dirty="0">
                <a:latin typeface="Times New Roman"/>
                <a:cs typeface="Times New Roman"/>
              </a:rPr>
              <a:t>qualcosa d’immateriale nell’essere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5" dirty="0">
                <a:latin typeface="Times New Roman"/>
                <a:cs typeface="Times New Roman"/>
              </a:rPr>
              <a:t>L’idea </a:t>
            </a:r>
            <a:r>
              <a:rPr sz="1200" dirty="0">
                <a:latin typeface="Times New Roman"/>
                <a:cs typeface="Times New Roman"/>
              </a:rPr>
              <a:t>più primitiva di </a:t>
            </a:r>
            <a:r>
              <a:rPr sz="1200" spc="-5" dirty="0">
                <a:latin typeface="Times New Roman"/>
                <a:cs typeface="Times New Roman"/>
              </a:rPr>
              <a:t>anima umana,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fantasma, fu derivato </a:t>
            </a:r>
            <a:r>
              <a:rPr sz="1200" dirty="0">
                <a:latin typeface="Times New Roman"/>
                <a:cs typeface="Times New Roman"/>
              </a:rPr>
              <a:t>dal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d’idee </a:t>
            </a:r>
            <a:r>
              <a:rPr sz="1200" dirty="0">
                <a:latin typeface="Times New Roman"/>
                <a:cs typeface="Times New Roman"/>
              </a:rPr>
              <a:t>relativo ai </a:t>
            </a:r>
            <a:r>
              <a:rPr sz="1200" spc="-5" dirty="0">
                <a:latin typeface="Times New Roman"/>
                <a:cs typeface="Times New Roman"/>
              </a:rPr>
              <a:t>sogni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respiro.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143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(953.3) 86:4.4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 concepì se </a:t>
            </a:r>
            <a:r>
              <a:rPr sz="1200" dirty="0">
                <a:latin typeface="Times New Roman"/>
                <a:cs typeface="Times New Roman"/>
              </a:rPr>
              <a:t>stesso come una doppia </a:t>
            </a:r>
            <a:r>
              <a:rPr sz="1200" spc="-5" dirty="0">
                <a:latin typeface="Times New Roman"/>
                <a:cs typeface="Times New Roman"/>
              </a:rPr>
              <a:t>entità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e respiro.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respiro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il corpo equivaleva </a:t>
            </a:r>
            <a:r>
              <a:rPr sz="1200" spc="-5" dirty="0">
                <a:latin typeface="Times New Roman"/>
                <a:cs typeface="Times New Roman"/>
              </a:rPr>
              <a:t>ad 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spirito,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fantasma. Anche se avevano </a:t>
            </a:r>
            <a:r>
              <a:rPr sz="1200" dirty="0">
                <a:latin typeface="Times New Roman"/>
                <a:cs typeface="Times New Roman"/>
              </a:rPr>
              <a:t>un’origine umana ben </a:t>
            </a:r>
            <a:r>
              <a:rPr sz="1200" spc="-5" dirty="0">
                <a:latin typeface="Times New Roman"/>
                <a:cs typeface="Times New Roman"/>
              </a:rPr>
              <a:t>definita,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fantasmi,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gli spiriti, erano considerati </a:t>
            </a:r>
            <a:r>
              <a:rPr sz="1200" dirty="0">
                <a:latin typeface="Times New Roman"/>
                <a:cs typeface="Times New Roman"/>
              </a:rPr>
              <a:t>superumani.  E </a:t>
            </a:r>
            <a:r>
              <a:rPr sz="1200" spc="-5" dirty="0">
                <a:latin typeface="Times New Roman"/>
                <a:cs typeface="Times New Roman"/>
              </a:rPr>
              <a:t>questa credenza </a:t>
            </a:r>
            <a:r>
              <a:rPr sz="1200" dirty="0">
                <a:latin typeface="Times New Roman"/>
                <a:cs typeface="Times New Roman"/>
              </a:rPr>
              <a:t>nell’esistenza di </a:t>
            </a:r>
            <a:r>
              <a:rPr sz="1200" spc="-5" dirty="0">
                <a:latin typeface="Times New Roman"/>
                <a:cs typeface="Times New Roman"/>
              </a:rPr>
              <a:t>spiriti disincarnati sembrava spiegare gli avvenimenti </a:t>
            </a:r>
            <a:r>
              <a:rPr sz="1200" dirty="0">
                <a:latin typeface="Times New Roman"/>
                <a:cs typeface="Times New Roman"/>
              </a:rPr>
              <a:t>insoliti, </a:t>
            </a:r>
            <a:r>
              <a:rPr sz="1200" spc="-5" dirty="0">
                <a:latin typeface="Times New Roman"/>
                <a:cs typeface="Times New Roman"/>
              </a:rPr>
              <a:t>straordinari, </a:t>
            </a:r>
            <a:r>
              <a:rPr sz="1200" dirty="0">
                <a:latin typeface="Times New Roman"/>
                <a:cs typeface="Times New Roman"/>
              </a:rPr>
              <a:t>eccezionali ed  </a:t>
            </a:r>
            <a:r>
              <a:rPr sz="1200" spc="-5" dirty="0">
                <a:latin typeface="Times New Roman"/>
                <a:cs typeface="Times New Roman"/>
              </a:rPr>
              <a:t>inspiegabili.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63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(953.4) 86:4.5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dottrina primitiva </a:t>
            </a:r>
            <a:r>
              <a:rPr sz="1200" spc="-5" dirty="0">
                <a:latin typeface="Times New Roman"/>
                <a:cs typeface="Times New Roman"/>
              </a:rPr>
              <a:t>della sopravvivenza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necessariamente </a:t>
            </a:r>
            <a:r>
              <a:rPr sz="1200" dirty="0">
                <a:latin typeface="Times New Roman"/>
                <a:cs typeface="Times New Roman"/>
              </a:rPr>
              <a:t>una credenza </a:t>
            </a:r>
            <a:r>
              <a:rPr sz="1200" spc="-5" dirty="0">
                <a:latin typeface="Times New Roman"/>
                <a:cs typeface="Times New Roman"/>
              </a:rPr>
              <a:t>nell’immortalità. Esseri 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sapevano </a:t>
            </a:r>
            <a:r>
              <a:rPr sz="1200" dirty="0">
                <a:latin typeface="Times New Roman"/>
                <a:cs typeface="Times New Roman"/>
              </a:rPr>
              <a:t>contare oltre il </a:t>
            </a:r>
            <a:r>
              <a:rPr sz="1200" spc="-5" dirty="0">
                <a:latin typeface="Times New Roman"/>
                <a:cs typeface="Times New Roman"/>
              </a:rPr>
              <a:t>venti potevano difficilmente concepire </a:t>
            </a:r>
            <a:r>
              <a:rPr sz="1200" dirty="0">
                <a:latin typeface="Times New Roman"/>
                <a:cs typeface="Times New Roman"/>
              </a:rPr>
              <a:t>l’infinità e </a:t>
            </a:r>
            <a:r>
              <a:rPr sz="1200" spc="-5" dirty="0">
                <a:latin typeface="Times New Roman"/>
                <a:cs typeface="Times New Roman"/>
              </a:rPr>
              <a:t>l’eternità;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pensavano </a:t>
            </a:r>
            <a:r>
              <a:rPr sz="1200" dirty="0">
                <a:latin typeface="Times New Roman"/>
                <a:cs typeface="Times New Roman"/>
              </a:rPr>
              <a:t>piuttosto a </a:t>
            </a:r>
            <a:r>
              <a:rPr sz="1200" spc="-5" dirty="0">
                <a:latin typeface="Times New Roman"/>
                <a:cs typeface="Times New Roman"/>
              </a:rPr>
              <a:t>ricorrenti  incarnazioni.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923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(953.5) 86:4.6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arancio </a:t>
            </a:r>
            <a:r>
              <a:rPr sz="1200" spc="-5" dirty="0">
                <a:latin typeface="Times New Roman"/>
                <a:cs typeface="Times New Roman"/>
              </a:rPr>
              <a:t>era particolarmente </a:t>
            </a:r>
            <a:r>
              <a:rPr sz="1200" dirty="0">
                <a:latin typeface="Times New Roman"/>
                <a:cs typeface="Times New Roman"/>
              </a:rPr>
              <a:t>incline </a:t>
            </a:r>
            <a:r>
              <a:rPr sz="1200" spc="-5" dirty="0">
                <a:latin typeface="Times New Roman"/>
                <a:cs typeface="Times New Roman"/>
              </a:rPr>
              <a:t>alla credenza nella trasmigrazione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reincarnazione. Questa idea della  reincarnazione ebbe </a:t>
            </a:r>
            <a:r>
              <a:rPr sz="1200" dirty="0">
                <a:latin typeface="Times New Roman"/>
                <a:cs typeface="Times New Roman"/>
              </a:rPr>
              <a:t>origine </a:t>
            </a:r>
            <a:r>
              <a:rPr sz="1200" spc="-5" dirty="0">
                <a:latin typeface="Times New Roman"/>
                <a:cs typeface="Times New Roman"/>
              </a:rPr>
              <a:t>dall’osservazione della somiglianza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tratti ereditari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discendenti ed antenati.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costume </a:t>
            </a:r>
            <a:r>
              <a:rPr sz="1200" dirty="0">
                <a:latin typeface="Times New Roman"/>
                <a:cs typeface="Times New Roman"/>
              </a:rPr>
              <a:t>di dare </a:t>
            </a:r>
            <a:r>
              <a:rPr sz="1200" spc="-5" dirty="0">
                <a:latin typeface="Times New Roman"/>
                <a:cs typeface="Times New Roman"/>
              </a:rPr>
              <a:t>ai  figli </a:t>
            </a:r>
            <a:r>
              <a:rPr sz="1200" dirty="0">
                <a:latin typeface="Times New Roman"/>
                <a:cs typeface="Times New Roman"/>
              </a:rPr>
              <a:t>il nome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nonni e di altri </a:t>
            </a:r>
            <a:r>
              <a:rPr sz="1200" spc="-5" dirty="0">
                <a:latin typeface="Times New Roman"/>
                <a:cs typeface="Times New Roman"/>
              </a:rPr>
              <a:t>ascendenti fu </a:t>
            </a:r>
            <a:r>
              <a:rPr sz="1200" dirty="0">
                <a:latin typeface="Times New Roman"/>
                <a:cs typeface="Times New Roman"/>
              </a:rPr>
              <a:t>dovuto alla </a:t>
            </a:r>
            <a:r>
              <a:rPr sz="1200" spc="-5" dirty="0">
                <a:latin typeface="Times New Roman"/>
                <a:cs typeface="Times New Roman"/>
              </a:rPr>
              <a:t>credenza nella reincarnazione. </a:t>
            </a:r>
            <a:r>
              <a:rPr sz="1200" dirty="0">
                <a:latin typeface="Times New Roman"/>
                <a:cs typeface="Times New Roman"/>
              </a:rPr>
              <a:t>Alcune razze più </a:t>
            </a:r>
            <a:r>
              <a:rPr sz="1200" spc="-5" dirty="0">
                <a:latin typeface="Times New Roman"/>
                <a:cs typeface="Times New Roman"/>
              </a:rPr>
              <a:t>recenti </a:t>
            </a:r>
            <a:r>
              <a:rPr sz="1200" dirty="0">
                <a:latin typeface="Times New Roman"/>
                <a:cs typeface="Times New Roman"/>
              </a:rPr>
              <a:t>credettero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302260" algn="just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morisse </a:t>
            </a:r>
            <a:r>
              <a:rPr sz="1200" dirty="0">
                <a:latin typeface="Times New Roman"/>
                <a:cs typeface="Times New Roman"/>
              </a:rPr>
              <a:t>da tre a sette </a:t>
            </a:r>
            <a:r>
              <a:rPr sz="1200" spc="-5" dirty="0">
                <a:latin typeface="Times New Roman"/>
                <a:cs typeface="Times New Roman"/>
              </a:rPr>
              <a:t>volte. Questa </a:t>
            </a:r>
            <a:r>
              <a:rPr sz="1200" dirty="0">
                <a:latin typeface="Times New Roman"/>
                <a:cs typeface="Times New Roman"/>
              </a:rPr>
              <a:t>credenza </a:t>
            </a:r>
            <a:r>
              <a:rPr sz="1200" spc="-5" dirty="0">
                <a:latin typeface="Times New Roman"/>
                <a:cs typeface="Times New Roman"/>
              </a:rPr>
              <a:t>(residuo degli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concernenti </a:t>
            </a:r>
            <a:r>
              <a:rPr sz="1200" dirty="0">
                <a:latin typeface="Times New Roman"/>
                <a:cs typeface="Times New Roman"/>
              </a:rPr>
              <a:t>i mondi delle </a:t>
            </a:r>
            <a:r>
              <a:rPr sz="1200" spc="-5" dirty="0">
                <a:latin typeface="Times New Roman"/>
                <a:cs typeface="Times New Roman"/>
              </a:rPr>
              <a:t>dimore), </a:t>
            </a:r>
            <a:r>
              <a:rPr sz="1200" dirty="0">
                <a:latin typeface="Times New Roman"/>
                <a:cs typeface="Times New Roman"/>
              </a:rPr>
              <a:t>e  molte </a:t>
            </a:r>
            <a:r>
              <a:rPr sz="1200" spc="-5" dirty="0">
                <a:latin typeface="Times New Roman"/>
                <a:cs typeface="Times New Roman"/>
              </a:rPr>
              <a:t>altre vestigia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rivelata, 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tra le dottrine, </a:t>
            </a:r>
            <a:r>
              <a:rPr sz="1200" spc="-5" dirty="0">
                <a:latin typeface="Times New Roman"/>
                <a:cs typeface="Times New Roman"/>
              </a:rPr>
              <a:t>peraltro assurde, dei </a:t>
            </a:r>
            <a:r>
              <a:rPr sz="1200" dirty="0">
                <a:latin typeface="Times New Roman"/>
                <a:cs typeface="Times New Roman"/>
              </a:rPr>
              <a:t>barbari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ventesimo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secolo.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(953.6) 86:4.7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non nutriva idee d’inferno o di punizione </a:t>
            </a:r>
            <a:r>
              <a:rPr sz="1200" spc="-5" dirty="0">
                <a:latin typeface="Times New Roman"/>
                <a:cs typeface="Times New Roman"/>
              </a:rPr>
              <a:t>futura.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 immaginava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futura esattamente  </a:t>
            </a:r>
            <a:r>
              <a:rPr sz="1200" dirty="0">
                <a:latin typeface="Times New Roman"/>
                <a:cs typeface="Times New Roman"/>
              </a:rPr>
              <a:t>simile a </a:t>
            </a:r>
            <a:r>
              <a:rPr sz="1200" spc="-5" dirty="0">
                <a:latin typeface="Times New Roman"/>
                <a:cs typeface="Times New Roman"/>
              </a:rPr>
              <a:t>questa, </a:t>
            </a:r>
            <a:r>
              <a:rPr sz="1200" dirty="0">
                <a:latin typeface="Times New Roman"/>
                <a:cs typeface="Times New Roman"/>
              </a:rPr>
              <a:t>ma priva di </a:t>
            </a:r>
            <a:r>
              <a:rPr sz="1200" spc="-5" dirty="0">
                <a:latin typeface="Times New Roman"/>
                <a:cs typeface="Times New Roman"/>
              </a:rPr>
              <a:t>malasorte. Più tardi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concepito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destino separato </a:t>
            </a:r>
            <a:r>
              <a:rPr sz="1200" dirty="0">
                <a:latin typeface="Times New Roman"/>
                <a:cs typeface="Times New Roman"/>
              </a:rPr>
              <a:t>per i buoni fantasmi ed i </a:t>
            </a:r>
            <a:r>
              <a:rPr sz="1200" spc="-5" dirty="0">
                <a:latin typeface="Times New Roman"/>
                <a:cs typeface="Times New Roman"/>
              </a:rPr>
              <a:t>cattivi fantasmi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inferno. Ma </a:t>
            </a:r>
            <a:r>
              <a:rPr sz="1200" dirty="0">
                <a:latin typeface="Times New Roman"/>
                <a:cs typeface="Times New Roman"/>
              </a:rPr>
              <a:t>poiché molte razze primitive </a:t>
            </a:r>
            <a:r>
              <a:rPr sz="1200" spc="-5" dirty="0">
                <a:latin typeface="Times New Roman"/>
                <a:cs typeface="Times New Roman"/>
              </a:rPr>
              <a:t>credevano 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entrasse </a:t>
            </a:r>
            <a:r>
              <a:rPr sz="1200" dirty="0">
                <a:latin typeface="Times New Roman"/>
                <a:cs typeface="Times New Roman"/>
              </a:rPr>
              <a:t>nella vita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stesso stato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aveva lasciato  questa,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gradivano </a:t>
            </a:r>
            <a:r>
              <a:rPr sz="1200" dirty="0">
                <a:latin typeface="Times New Roman"/>
                <a:cs typeface="Times New Roman"/>
              </a:rPr>
              <a:t>l’idea di </a:t>
            </a:r>
            <a:r>
              <a:rPr sz="1200" spc="-5" dirty="0">
                <a:latin typeface="Times New Roman"/>
                <a:cs typeface="Times New Roman"/>
              </a:rPr>
              <a:t>diventare vecchi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decrepiti. Gli </a:t>
            </a:r>
            <a:r>
              <a:rPr sz="1200" dirty="0">
                <a:latin typeface="Times New Roman"/>
                <a:cs typeface="Times New Roman"/>
              </a:rPr>
              <a:t>anziani </a:t>
            </a:r>
            <a:r>
              <a:rPr sz="1200" spc="-5" dirty="0">
                <a:latin typeface="Times New Roman"/>
                <a:cs typeface="Times New Roman"/>
              </a:rPr>
              <a:t>preferivano essere </a:t>
            </a:r>
            <a:r>
              <a:rPr sz="1200" dirty="0">
                <a:latin typeface="Times New Roman"/>
                <a:cs typeface="Times New Roman"/>
              </a:rPr>
              <a:t>uccisi prima di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troppo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infermi.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048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(953.7) 86:4.8 </a:t>
            </a:r>
            <a:r>
              <a:rPr sz="1200" spc="-5" dirty="0">
                <a:latin typeface="Times New Roman"/>
                <a:cs typeface="Times New Roman"/>
              </a:rPr>
              <a:t>Quasi 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avevano </a:t>
            </a:r>
            <a:r>
              <a:rPr sz="1200" dirty="0">
                <a:latin typeface="Times New Roman"/>
                <a:cs typeface="Times New Roman"/>
              </a:rPr>
              <a:t>un’idea </a:t>
            </a:r>
            <a:r>
              <a:rPr sz="1200" spc="-5" dirty="0">
                <a:latin typeface="Times New Roman"/>
                <a:cs typeface="Times New Roman"/>
              </a:rPr>
              <a:t>differente riguardo al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dell’anima fantasma.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credevano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 </a:t>
            </a:r>
            <a:r>
              <a:rPr sz="1200" spc="-5" dirty="0">
                <a:latin typeface="Times New Roman"/>
                <a:cs typeface="Times New Roman"/>
              </a:rPr>
              <a:t>deboli dovevano </a:t>
            </a:r>
            <a:r>
              <a:rPr sz="1200" dirty="0">
                <a:latin typeface="Times New Roman"/>
                <a:cs typeface="Times New Roman"/>
              </a:rPr>
              <a:t>avere anime </a:t>
            </a:r>
            <a:r>
              <a:rPr sz="1200" spc="-5" dirty="0">
                <a:latin typeface="Times New Roman"/>
                <a:cs typeface="Times New Roman"/>
              </a:rPr>
              <a:t>deboli;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inventarono </a:t>
            </a:r>
            <a:r>
              <a:rPr sz="1200" dirty="0">
                <a:latin typeface="Times New Roman"/>
                <a:cs typeface="Times New Roman"/>
              </a:rPr>
              <a:t>l’Ade come </a:t>
            </a:r>
            <a:r>
              <a:rPr sz="1200" spc="-5" dirty="0">
                <a:latin typeface="Times New Roman"/>
                <a:cs typeface="Times New Roman"/>
              </a:rPr>
              <a:t>luogo appropriato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anime deboli. </a:t>
            </a:r>
            <a:r>
              <a:rPr sz="1200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supponevano </a:t>
            </a:r>
            <a:r>
              <a:rPr sz="1200" dirty="0">
                <a:latin typeface="Times New Roman"/>
                <a:cs typeface="Times New Roman"/>
              </a:rPr>
              <a:t>anche che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gracili avessero </a:t>
            </a:r>
            <a:r>
              <a:rPr sz="1200" dirty="0">
                <a:latin typeface="Times New Roman"/>
                <a:cs typeface="Times New Roman"/>
              </a:rPr>
              <a:t>ombre più piccole. I primi Anditi </a:t>
            </a:r>
            <a:r>
              <a:rPr sz="1200" spc="-5" dirty="0">
                <a:latin typeface="Times New Roman"/>
                <a:cs typeface="Times New Roman"/>
              </a:rPr>
              <a:t>credevano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fantasmi  ritornassero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natali dei loro </a:t>
            </a:r>
            <a:r>
              <a:rPr sz="1200" spc="-5" dirty="0">
                <a:latin typeface="Times New Roman"/>
                <a:cs typeface="Times New Roman"/>
              </a:rPr>
              <a:t>antenati. </a:t>
            </a:r>
            <a:r>
              <a:rPr sz="1200" dirty="0">
                <a:latin typeface="Times New Roman"/>
                <a:cs typeface="Times New Roman"/>
              </a:rPr>
              <a:t>I Cinesi e </a:t>
            </a:r>
            <a:r>
              <a:rPr sz="1200" spc="-5" dirty="0">
                <a:latin typeface="Times New Roman"/>
                <a:cs typeface="Times New Roman"/>
              </a:rPr>
              <a:t>gli Egiziani credettero </a:t>
            </a:r>
            <a:r>
              <a:rPr sz="1200" dirty="0">
                <a:latin typeface="Times New Roman"/>
                <a:cs typeface="Times New Roman"/>
              </a:rPr>
              <a:t>un tempo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l’anima e 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rimanessero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uniti.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Ciò portò </a:t>
            </a:r>
            <a:r>
              <a:rPr sz="1200" spc="-5" dirty="0">
                <a:latin typeface="Times New Roman"/>
                <a:cs typeface="Times New Roman"/>
              </a:rPr>
              <a:t>gli Egiziani all’accurata </a:t>
            </a:r>
            <a:r>
              <a:rPr sz="1200" dirty="0">
                <a:latin typeface="Times New Roman"/>
                <a:cs typeface="Times New Roman"/>
              </a:rPr>
              <a:t>costruzione di tombe e a </a:t>
            </a:r>
            <a:r>
              <a:rPr sz="1200" spc="-5" dirty="0">
                <a:latin typeface="Times New Roman"/>
                <a:cs typeface="Times New Roman"/>
              </a:rPr>
              <a:t>sforzarsi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preservare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corpo. Anche </a:t>
            </a:r>
            <a:r>
              <a:rPr sz="1200" dirty="0">
                <a:latin typeface="Times New Roman"/>
                <a:cs typeface="Times New Roman"/>
              </a:rPr>
              <a:t>dei popoli </a:t>
            </a:r>
            <a:r>
              <a:rPr sz="1200" spc="-5" dirty="0">
                <a:latin typeface="Times New Roman"/>
                <a:cs typeface="Times New Roman"/>
              </a:rPr>
              <a:t>moderni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cercano</a:t>
            </a:r>
            <a:endParaRPr sz="1200">
              <a:latin typeface="Times New Roman"/>
              <a:cs typeface="Times New Roman"/>
            </a:endParaRPr>
          </a:p>
          <a:p>
            <a:pPr marL="76200" marR="1479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d’impedire </a:t>
            </a:r>
            <a:r>
              <a:rPr sz="1200" dirty="0">
                <a:latin typeface="Times New Roman"/>
                <a:cs typeface="Times New Roman"/>
              </a:rPr>
              <a:t>la decomposizione </a:t>
            </a:r>
            <a:r>
              <a:rPr sz="1200" spc="-5" dirty="0">
                <a:latin typeface="Times New Roman"/>
                <a:cs typeface="Times New Roman"/>
              </a:rPr>
              <a:t>dei morti. Gli Ebrei concepirono </a:t>
            </a:r>
            <a:r>
              <a:rPr sz="1200" dirty="0">
                <a:latin typeface="Times New Roman"/>
                <a:cs typeface="Times New Roman"/>
              </a:rPr>
              <a:t>che un </a:t>
            </a:r>
            <a:r>
              <a:rPr sz="1200" spc="-5" dirty="0">
                <a:latin typeface="Times New Roman"/>
                <a:cs typeface="Times New Roman"/>
              </a:rPr>
              <a:t>fantasma, replica dell’individuo, scendesse allo Sheol; esso 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ritornare nel paese dei viventi. </a:t>
            </a:r>
            <a:r>
              <a:rPr sz="1200" dirty="0">
                <a:latin typeface="Times New Roman"/>
                <a:cs typeface="Times New Roman"/>
              </a:rPr>
              <a:t>Sono 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fecero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importante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nella dottrina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dell’evoluzione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dell’anima.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24825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concetto di anima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fantasma</a:t>
            </a:r>
            <a:endParaRPr sz="1600">
              <a:latin typeface="Times New Roman"/>
              <a:cs typeface="Times New Roman"/>
            </a:endParaRPr>
          </a:p>
          <a:p>
            <a:pPr marL="76200" marR="13144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(953.8) 86:5.1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parte non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dell’uomo è </a:t>
            </a:r>
            <a:r>
              <a:rPr sz="1200" spc="-5" dirty="0">
                <a:latin typeface="Times New Roman"/>
                <a:cs typeface="Times New Roman"/>
              </a:rPr>
              <a:t>stata variamente </a:t>
            </a:r>
            <a:r>
              <a:rPr sz="1200" dirty="0">
                <a:latin typeface="Times New Roman"/>
                <a:cs typeface="Times New Roman"/>
              </a:rPr>
              <a:t>denominata </a:t>
            </a:r>
            <a:r>
              <a:rPr sz="1200" spc="-5" dirty="0">
                <a:latin typeface="Times New Roman"/>
                <a:cs typeface="Times New Roman"/>
              </a:rPr>
              <a:t>fantasma,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ombra, immagine, spettro </a:t>
            </a:r>
            <a:r>
              <a:rPr sz="1200" dirty="0">
                <a:latin typeface="Times New Roman"/>
                <a:cs typeface="Times New Roman"/>
              </a:rPr>
              <a:t>e più  </a:t>
            </a:r>
            <a:r>
              <a:rPr sz="1200" spc="-5" dirty="0">
                <a:latin typeface="Times New Roman"/>
                <a:cs typeface="Times New Roman"/>
              </a:rPr>
              <a:t>recentemente </a:t>
            </a:r>
            <a:r>
              <a:rPr sz="1200" i="1" dirty="0">
                <a:latin typeface="Times New Roman"/>
                <a:cs typeface="Times New Roman"/>
              </a:rPr>
              <a:t>anima. </a:t>
            </a:r>
            <a:r>
              <a:rPr sz="1200" spc="-5" dirty="0">
                <a:latin typeface="Times New Roman"/>
                <a:cs typeface="Times New Roman"/>
              </a:rPr>
              <a:t>L’anima era </a:t>
            </a:r>
            <a:r>
              <a:rPr sz="1200" dirty="0">
                <a:latin typeface="Times New Roman"/>
                <a:cs typeface="Times New Roman"/>
              </a:rPr>
              <a:t>il doppio sognato </a:t>
            </a:r>
            <a:r>
              <a:rPr sz="1200" spc="-5" dirty="0">
                <a:latin typeface="Times New Roman"/>
                <a:cs typeface="Times New Roman"/>
              </a:rPr>
              <a:t>dall’uomo primitivo; </a:t>
            </a:r>
            <a:r>
              <a:rPr sz="1200" spc="-1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era sotto ogni aspetto esattamente simile al mortale  stesso,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sensibile al tatto. </a:t>
            </a:r>
            <a:r>
              <a:rPr sz="1200" spc="-2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nei </a:t>
            </a:r>
            <a:r>
              <a:rPr sz="1200" dirty="0">
                <a:latin typeface="Times New Roman"/>
                <a:cs typeface="Times New Roman"/>
              </a:rPr>
              <a:t>doppi </a:t>
            </a:r>
            <a:r>
              <a:rPr sz="1200" spc="-5" dirty="0">
                <a:latin typeface="Times New Roman"/>
                <a:cs typeface="Times New Roman"/>
              </a:rPr>
              <a:t>sognati </a:t>
            </a:r>
            <a:r>
              <a:rPr sz="1200" dirty="0">
                <a:latin typeface="Times New Roman"/>
                <a:cs typeface="Times New Roman"/>
              </a:rPr>
              <a:t>portò direttamente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nozione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tutte le cose animate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inanimate </a:t>
            </a:r>
            <a:r>
              <a:rPr sz="1200" spc="-5" dirty="0">
                <a:latin typeface="Times New Roman"/>
                <a:cs typeface="Times New Roman"/>
              </a:rPr>
              <a:t>avessero un’anima come 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Questo concetto </a:t>
            </a:r>
            <a:r>
              <a:rPr sz="1200" dirty="0">
                <a:latin typeface="Times New Roman"/>
                <a:cs typeface="Times New Roman"/>
              </a:rPr>
              <a:t>tese </a:t>
            </a:r>
            <a:r>
              <a:rPr sz="1200" spc="-5" dirty="0">
                <a:latin typeface="Times New Roman"/>
                <a:cs typeface="Times New Roman"/>
              </a:rPr>
              <a:t>lungamente </a:t>
            </a:r>
            <a:r>
              <a:rPr sz="1200" dirty="0">
                <a:latin typeface="Times New Roman"/>
                <a:cs typeface="Times New Roman"/>
              </a:rPr>
              <a:t>a perpetuare la </a:t>
            </a:r>
            <a:r>
              <a:rPr sz="1200" spc="-5" dirty="0">
                <a:latin typeface="Times New Roman"/>
                <a:cs typeface="Times New Roman"/>
              </a:rPr>
              <a:t>credenza negli spiriti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natura; gli Eschimesi </a:t>
            </a:r>
            <a:r>
              <a:rPr sz="1200" dirty="0">
                <a:latin typeface="Times New Roman"/>
                <a:cs typeface="Times New Roman"/>
              </a:rPr>
              <a:t>credono </a:t>
            </a:r>
            <a:r>
              <a:rPr sz="1200" spc="-5" dirty="0">
                <a:latin typeface="Times New Roman"/>
                <a:cs typeface="Times New Roman"/>
              </a:rPr>
              <a:t>ancora che ogni </a:t>
            </a:r>
            <a:r>
              <a:rPr sz="1200" dirty="0">
                <a:latin typeface="Times New Roman"/>
                <a:cs typeface="Times New Roman"/>
              </a:rPr>
              <a:t>cosa in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abbia uno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(954.1) 86:5.2 </a:t>
            </a:r>
            <a:r>
              <a:rPr sz="1200" spc="-5" dirty="0">
                <a:latin typeface="Times New Roman"/>
                <a:cs typeface="Times New Roman"/>
              </a:rPr>
              <a:t>L’anima fantasma poteva essere </a:t>
            </a:r>
            <a:r>
              <a:rPr sz="1200" dirty="0">
                <a:latin typeface="Times New Roman"/>
                <a:cs typeface="Times New Roman"/>
              </a:rPr>
              <a:t>ascoltata e </a:t>
            </a:r>
            <a:r>
              <a:rPr sz="1200" spc="-5" dirty="0">
                <a:latin typeface="Times New Roman"/>
                <a:cs typeface="Times New Roman"/>
              </a:rPr>
              <a:t>vista,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toccata. Gradualmente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dei sogni </a:t>
            </a:r>
            <a:r>
              <a:rPr sz="1200" dirty="0">
                <a:latin typeface="Times New Roman"/>
                <a:cs typeface="Times New Roman"/>
              </a:rPr>
              <a:t>della razza </a:t>
            </a:r>
            <a:r>
              <a:rPr sz="1200" spc="-5" dirty="0">
                <a:latin typeface="Times New Roman"/>
                <a:cs typeface="Times New Roman"/>
              </a:rPr>
              <a:t>sviluppò ed  estese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questo mondo in evoluzione </a:t>
            </a:r>
            <a:r>
              <a:rPr sz="1200" spc="-1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spiriti, </a:t>
            </a:r>
            <a:r>
              <a:rPr sz="1200" dirty="0">
                <a:latin typeface="Times New Roman"/>
                <a:cs typeface="Times New Roman"/>
              </a:rPr>
              <a:t>al punto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fu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considerata come “rendere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l’anima”.</a:t>
            </a:r>
            <a:endParaRPr sz="1200">
              <a:latin typeface="Times New Roman"/>
              <a:cs typeface="Times New Roman"/>
            </a:endParaRPr>
          </a:p>
          <a:p>
            <a:pPr marL="76200" marR="28130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Tutte le tribù </a:t>
            </a:r>
            <a:r>
              <a:rPr sz="1200" spc="-5" dirty="0">
                <a:latin typeface="Times New Roman"/>
                <a:cs typeface="Times New Roman"/>
              </a:rPr>
              <a:t>primitive, eccetto quelle </a:t>
            </a:r>
            <a:r>
              <a:rPr sz="1200" dirty="0">
                <a:latin typeface="Times New Roman"/>
                <a:cs typeface="Times New Roman"/>
              </a:rPr>
              <a:t>di poco </a:t>
            </a:r>
            <a:r>
              <a:rPr sz="1200" spc="-5" dirty="0">
                <a:latin typeface="Times New Roman"/>
                <a:cs typeface="Times New Roman"/>
              </a:rPr>
              <a:t>superiori agli animali, hanno </a:t>
            </a:r>
            <a:r>
              <a:rPr sz="1200" dirty="0">
                <a:latin typeface="Times New Roman"/>
                <a:cs typeface="Times New Roman"/>
              </a:rPr>
              <a:t>sviluppato un </a:t>
            </a:r>
            <a:r>
              <a:rPr sz="1200" spc="-5" dirty="0">
                <a:latin typeface="Times New Roman"/>
                <a:cs typeface="Times New Roman"/>
              </a:rPr>
              <a:t>qualche concetto </a:t>
            </a:r>
            <a:r>
              <a:rPr sz="1200" dirty="0">
                <a:latin typeface="Times New Roman"/>
                <a:cs typeface="Times New Roman"/>
              </a:rPr>
              <a:t>di anima. </a:t>
            </a:r>
            <a:r>
              <a:rPr sz="1200" spc="-5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mano </a:t>
            </a:r>
            <a:r>
              <a:rPr sz="1200" dirty="0">
                <a:latin typeface="Times New Roman"/>
                <a:cs typeface="Times New Roman"/>
              </a:rPr>
              <a:t>a 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progredisce, questo concetto </a:t>
            </a:r>
            <a:r>
              <a:rPr sz="1200" dirty="0">
                <a:latin typeface="Times New Roman"/>
                <a:cs typeface="Times New Roman"/>
              </a:rPr>
              <a:t>superstizioso di anima </a:t>
            </a:r>
            <a:r>
              <a:rPr sz="1200" spc="-5" dirty="0">
                <a:latin typeface="Times New Roman"/>
                <a:cs typeface="Times New Roman"/>
              </a:rPr>
              <a:t>viene </a:t>
            </a:r>
            <a:r>
              <a:rPr sz="1200" dirty="0">
                <a:latin typeface="Times New Roman"/>
                <a:cs typeface="Times New Roman"/>
              </a:rPr>
              <a:t>distrutto, e l’uomo </a:t>
            </a:r>
            <a:r>
              <a:rPr sz="1200" spc="-5" dirty="0">
                <a:latin typeface="Times New Roman"/>
                <a:cs typeface="Times New Roman"/>
              </a:rPr>
              <a:t>dipende interamente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endParaRPr sz="1200">
              <a:latin typeface="Times New Roman"/>
              <a:cs typeface="Times New Roman"/>
            </a:endParaRPr>
          </a:p>
          <a:p>
            <a:pPr marL="76200" marR="2203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dall’esperienza religiosa personale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nuova idea </a:t>
            </a:r>
            <a:r>
              <a:rPr sz="1200" spc="-5" dirty="0">
                <a:latin typeface="Times New Roman"/>
                <a:cs typeface="Times New Roman"/>
              </a:rPr>
              <a:t>dell’anima quale creazione congiunta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5" dirty="0">
                <a:latin typeface="Times New Roman"/>
                <a:cs typeface="Times New Roman"/>
              </a:rPr>
              <a:t>mortale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conosce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dello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divino che vi </a:t>
            </a:r>
            <a:r>
              <a:rPr sz="1200" spc="-5" dirty="0">
                <a:latin typeface="Times New Roman"/>
                <a:cs typeface="Times New Roman"/>
              </a:rPr>
              <a:t>dimora, l’Aggiustatore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14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(954.2) 86:5.3 </a:t>
            </a:r>
            <a:r>
              <a:rPr sz="1200" dirty="0">
                <a:latin typeface="Times New Roman"/>
                <a:cs typeface="Times New Roman"/>
              </a:rPr>
              <a:t>I mortali primitivi non riuscivano in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differenziare </a:t>
            </a:r>
            <a:r>
              <a:rPr sz="1200" dirty="0">
                <a:latin typeface="Times New Roman"/>
                <a:cs typeface="Times New Roman"/>
              </a:rPr>
              <a:t>i concetti di uno </a:t>
            </a:r>
            <a:r>
              <a:rPr sz="1200" spc="-5" dirty="0">
                <a:latin typeface="Times New Roman"/>
                <a:cs typeface="Times New Roman"/>
              </a:rPr>
              <a:t>spirito interiore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un’anima </a:t>
            </a:r>
            <a:r>
              <a:rPr sz="1200" dirty="0">
                <a:latin typeface="Times New Roman"/>
                <a:cs typeface="Times New Roman"/>
              </a:rPr>
              <a:t>di natura  </a:t>
            </a:r>
            <a:r>
              <a:rPr sz="1200" spc="-5" dirty="0">
                <a:latin typeface="Times New Roman"/>
                <a:cs typeface="Times New Roman"/>
              </a:rPr>
              <a:t>evoluzionaria.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selvaggio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confuso sulla questione che </a:t>
            </a:r>
            <a:r>
              <a:rPr sz="1200" dirty="0">
                <a:latin typeface="Times New Roman"/>
                <a:cs typeface="Times New Roman"/>
              </a:rPr>
              <a:t>l’anima fantasma </a:t>
            </a:r>
            <a:r>
              <a:rPr sz="1200" spc="-5" dirty="0">
                <a:latin typeface="Times New Roman"/>
                <a:cs typeface="Times New Roman"/>
              </a:rPr>
              <a:t>nascesse dal </a:t>
            </a:r>
            <a:r>
              <a:rPr sz="1200" dirty="0">
                <a:latin typeface="Times New Roman"/>
                <a:cs typeface="Times New Roman"/>
              </a:rPr>
              <a:t>corpo o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agente </a:t>
            </a:r>
            <a:r>
              <a:rPr sz="1200" dirty="0">
                <a:latin typeface="Times New Roman"/>
                <a:cs typeface="Times New Roman"/>
              </a:rPr>
              <a:t>esterno in  possesso </a:t>
            </a:r>
            <a:r>
              <a:rPr sz="1200" spc="-5" dirty="0">
                <a:latin typeface="Times New Roman"/>
                <a:cs typeface="Times New Roman"/>
              </a:rPr>
              <a:t>del corpo. L’assenza </a:t>
            </a:r>
            <a:r>
              <a:rPr sz="1200" dirty="0">
                <a:latin typeface="Times New Roman"/>
                <a:cs typeface="Times New Roman"/>
              </a:rPr>
              <a:t>di una mente razionale a fronte di </a:t>
            </a:r>
            <a:r>
              <a:rPr sz="1200" spc="-5" dirty="0">
                <a:latin typeface="Times New Roman"/>
                <a:cs typeface="Times New Roman"/>
              </a:rPr>
              <a:t>perplessità spiega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notevoli </a:t>
            </a:r>
            <a:r>
              <a:rPr sz="1200" spc="-5" dirty="0">
                <a:latin typeface="Times New Roman"/>
                <a:cs typeface="Times New Roman"/>
              </a:rPr>
              <a:t>incongruenze dei </a:t>
            </a:r>
            <a:r>
              <a:rPr sz="1200" dirty="0">
                <a:latin typeface="Times New Roman"/>
                <a:cs typeface="Times New Roman"/>
              </a:rPr>
              <a:t>punti di vista </a:t>
            </a:r>
            <a:r>
              <a:rPr sz="1200" spc="-5" dirty="0">
                <a:latin typeface="Times New Roman"/>
                <a:cs typeface="Times New Roman"/>
              </a:rPr>
              <a:t>dei  selvaggi riguardo alle </a:t>
            </a:r>
            <a:r>
              <a:rPr sz="1200" dirty="0">
                <a:latin typeface="Times New Roman"/>
                <a:cs typeface="Times New Roman"/>
              </a:rPr>
              <a:t>anime, </a:t>
            </a:r>
            <a:r>
              <a:rPr sz="1200" spc="-5" dirty="0">
                <a:latin typeface="Times New Roman"/>
                <a:cs typeface="Times New Roman"/>
              </a:rPr>
              <a:t>ai fantasmi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agli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41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(954.3) 86:5.4 </a:t>
            </a:r>
            <a:r>
              <a:rPr sz="1200" spc="-5" dirty="0">
                <a:latin typeface="Times New Roman"/>
                <a:cs typeface="Times New Roman"/>
              </a:rPr>
              <a:t>Si credette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l’anima fosse </a:t>
            </a:r>
            <a:r>
              <a:rPr sz="1200" dirty="0">
                <a:latin typeface="Times New Roman"/>
                <a:cs typeface="Times New Roman"/>
              </a:rPr>
              <a:t>legata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profumo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fiore. Gli </a:t>
            </a:r>
            <a:r>
              <a:rPr sz="1200" dirty="0">
                <a:latin typeface="Times New Roman"/>
                <a:cs typeface="Times New Roman"/>
              </a:rPr>
              <a:t>antichi credevano </a:t>
            </a:r>
            <a:r>
              <a:rPr sz="1200" spc="-5" dirty="0">
                <a:latin typeface="Times New Roman"/>
                <a:cs typeface="Times New Roman"/>
              </a:rPr>
              <a:t>che l’anima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lasciare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modi,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quali: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14030" cy="407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(954.4) 86:5.5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Abbandono ordinario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temporaneo.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(954.5) 86:5.6 </a:t>
            </a:r>
            <a:r>
              <a:rPr sz="1200" dirty="0">
                <a:latin typeface="Times New Roman"/>
                <a:cs typeface="Times New Roman"/>
              </a:rPr>
              <a:t>2. Sonno, </a:t>
            </a:r>
            <a:r>
              <a:rPr sz="1200" spc="-5" dirty="0">
                <a:latin typeface="Times New Roman"/>
                <a:cs typeface="Times New Roman"/>
              </a:rPr>
              <a:t>sogno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naturale.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(954.6) 86:5.7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Coma ed incoscienza associati </a:t>
            </a:r>
            <a:r>
              <a:rPr sz="1200" dirty="0">
                <a:latin typeface="Times New Roman"/>
                <a:cs typeface="Times New Roman"/>
              </a:rPr>
              <a:t>a malattie e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incidenti.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(954.7)  86:5.8 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Morte, partenza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definitiva.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5176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(954.8) 86:5.9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 considerava gli starnuti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non riuscito </a:t>
            </a: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fuggire dal corpo. Essendo sveglio ed  attento,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era capace di </a:t>
            </a:r>
            <a:r>
              <a:rPr sz="1200" spc="-5" dirty="0">
                <a:latin typeface="Times New Roman"/>
                <a:cs typeface="Times New Roman"/>
              </a:rPr>
              <a:t>contrastare </a:t>
            </a:r>
            <a:r>
              <a:rPr sz="1200" dirty="0">
                <a:latin typeface="Times New Roman"/>
                <a:cs typeface="Times New Roman"/>
              </a:rPr>
              <a:t>il tentativo di fuga </a:t>
            </a:r>
            <a:r>
              <a:rPr sz="1200" spc="-5" dirty="0">
                <a:latin typeface="Times New Roman"/>
                <a:cs typeface="Times New Roman"/>
              </a:rPr>
              <a:t>dell’anima.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lo starnuto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qualche  </a:t>
            </a:r>
            <a:r>
              <a:rPr sz="1200" spc="-5" dirty="0">
                <a:latin typeface="Times New Roman"/>
                <a:cs typeface="Times New Roman"/>
              </a:rPr>
              <a:t>espressione religiosa,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benedica!”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(954.9) 86:5.10 </a:t>
            </a:r>
            <a:r>
              <a:rPr sz="1200" spc="-5" dirty="0">
                <a:latin typeface="Times New Roman"/>
                <a:cs typeface="Times New Roman"/>
              </a:rPr>
              <a:t>Nel corso iniziale dell’evoluzione </a:t>
            </a:r>
            <a:r>
              <a:rPr sz="1200" dirty="0">
                <a:latin typeface="Times New Roman"/>
                <a:cs typeface="Times New Roman"/>
              </a:rPr>
              <a:t>il sonno </a:t>
            </a:r>
            <a:r>
              <a:rPr sz="1200" spc="-5" dirty="0">
                <a:latin typeface="Times New Roman"/>
                <a:cs typeface="Times New Roman"/>
              </a:rPr>
              <a:t>fu considerato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prova che </a:t>
            </a:r>
            <a:r>
              <a:rPr sz="1200" dirty="0">
                <a:latin typeface="Times New Roman"/>
                <a:cs typeface="Times New Roman"/>
              </a:rPr>
              <a:t>l’anima fantasma </a:t>
            </a:r>
            <a:r>
              <a:rPr sz="1200" spc="-5" dirty="0">
                <a:latin typeface="Times New Roman"/>
                <a:cs typeface="Times New Roman"/>
              </a:rPr>
              <a:t>poteva assentarsi dal corpo,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credeva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potesse essere richiamata </a:t>
            </a:r>
            <a:r>
              <a:rPr sz="1200" dirty="0">
                <a:latin typeface="Times New Roman"/>
                <a:cs typeface="Times New Roman"/>
              </a:rPr>
              <a:t>dicendo o </a:t>
            </a:r>
            <a:r>
              <a:rPr sz="1200" spc="-5" dirty="0">
                <a:latin typeface="Times New Roman"/>
                <a:cs typeface="Times New Roman"/>
              </a:rPr>
              <a:t>gridando </a:t>
            </a:r>
            <a:r>
              <a:rPr sz="1200" dirty="0">
                <a:latin typeface="Times New Roman"/>
                <a:cs typeface="Times New Roman"/>
              </a:rPr>
              <a:t>il nome </a:t>
            </a:r>
            <a:r>
              <a:rPr sz="1200" spc="-5" dirty="0">
                <a:latin typeface="Times New Roman"/>
                <a:cs typeface="Times New Roman"/>
              </a:rPr>
              <a:t>del dormiente.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altre forme d’incoscienza si credeva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63500" marR="17462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l’anima fosse </a:t>
            </a:r>
            <a:r>
              <a:rPr sz="1200" dirty="0">
                <a:latin typeface="Times New Roman"/>
                <a:cs typeface="Times New Roman"/>
              </a:rPr>
              <a:t>più lontana, </a:t>
            </a:r>
            <a:r>
              <a:rPr sz="1200" spc="-5" dirty="0">
                <a:latin typeface="Times New Roman"/>
                <a:cs typeface="Times New Roman"/>
              </a:rPr>
              <a:t>cercando </a:t>
            </a:r>
            <a:r>
              <a:rPr sz="1200" dirty="0">
                <a:latin typeface="Times New Roman"/>
                <a:cs typeface="Times New Roman"/>
              </a:rPr>
              <a:t>forse di </a:t>
            </a:r>
            <a:r>
              <a:rPr sz="1200" spc="-5" dirty="0">
                <a:latin typeface="Times New Roman"/>
                <a:cs typeface="Times New Roman"/>
              </a:rPr>
              <a:t>fuggire davvero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imminente. I </a:t>
            </a:r>
            <a:r>
              <a:rPr sz="1200" spc="-5" dirty="0">
                <a:latin typeface="Times New Roman"/>
                <a:cs typeface="Times New Roman"/>
              </a:rPr>
              <a:t>sogni erano considerati come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esperienze  dell’anima </a:t>
            </a:r>
            <a:r>
              <a:rPr sz="1200" dirty="0">
                <a:latin typeface="Times New Roman"/>
                <a:cs typeface="Times New Roman"/>
              </a:rPr>
              <a:t>durante il </a:t>
            </a:r>
            <a:r>
              <a:rPr sz="1200" spc="-5" dirty="0">
                <a:latin typeface="Times New Roman"/>
                <a:cs typeface="Times New Roman"/>
              </a:rPr>
              <a:t>sonno </a:t>
            </a:r>
            <a:r>
              <a:rPr sz="1200" dirty="0">
                <a:latin typeface="Times New Roman"/>
                <a:cs typeface="Times New Roman"/>
              </a:rPr>
              <a:t>mentre era temporaneamente assente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corpo.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selvaggio </a:t>
            </a:r>
            <a:r>
              <a:rPr sz="1200" spc="-5" dirty="0">
                <a:latin typeface="Times New Roman"/>
                <a:cs typeface="Times New Roman"/>
              </a:rPr>
              <a:t>crede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suoi sogni siano reali </a:t>
            </a:r>
            <a:r>
              <a:rPr sz="1200" dirty="0">
                <a:latin typeface="Times New Roman"/>
                <a:cs typeface="Times New Roman"/>
              </a:rPr>
              <a:t>quanto  una </a:t>
            </a:r>
            <a:r>
              <a:rPr sz="1200" spc="-5" dirty="0">
                <a:latin typeface="Times New Roman"/>
                <a:cs typeface="Times New Roman"/>
              </a:rPr>
              <a:t>qualsiasi parte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esperienza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sveglio. 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presero </a:t>
            </a:r>
            <a:r>
              <a:rPr sz="1200" dirty="0">
                <a:latin typeface="Times New Roman"/>
                <a:cs typeface="Times New Roman"/>
              </a:rPr>
              <a:t>l’abitudine di </a:t>
            </a:r>
            <a:r>
              <a:rPr sz="1200" spc="-5" dirty="0">
                <a:latin typeface="Times New Roman"/>
                <a:cs typeface="Times New Roman"/>
              </a:rPr>
              <a:t>svegliare gradualmente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dormienti </a:t>
            </a:r>
            <a:r>
              <a:rPr sz="1200" dirty="0">
                <a:latin typeface="Times New Roman"/>
                <a:cs typeface="Times New Roman"/>
              </a:rPr>
              <a:t>in modo  </a:t>
            </a:r>
            <a:r>
              <a:rPr sz="1200" spc="-5" dirty="0">
                <a:latin typeface="Times New Roman"/>
                <a:cs typeface="Times New Roman"/>
              </a:rPr>
              <a:t>che l’anima </a:t>
            </a:r>
            <a:r>
              <a:rPr sz="1200" dirty="0">
                <a:latin typeface="Times New Roman"/>
                <a:cs typeface="Times New Roman"/>
              </a:rPr>
              <a:t>potesse avere il tempo di </a:t>
            </a:r>
            <a:r>
              <a:rPr sz="1200" spc="-5" dirty="0">
                <a:latin typeface="Times New Roman"/>
                <a:cs typeface="Times New Roman"/>
              </a:rPr>
              <a:t>rientrare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695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(954.10) 86:5.11 </a:t>
            </a:r>
            <a:r>
              <a:rPr sz="1200" spc="-5" dirty="0">
                <a:latin typeface="Times New Roman"/>
                <a:cs typeface="Times New Roman"/>
              </a:rPr>
              <a:t>Nel corso delle epoche gli </a:t>
            </a:r>
            <a:r>
              <a:rPr sz="1200" dirty="0">
                <a:latin typeface="Times New Roman"/>
                <a:cs typeface="Times New Roman"/>
              </a:rPr>
              <a:t>uomini hanno </a:t>
            </a:r>
            <a:r>
              <a:rPr sz="1200" spc="-5" dirty="0">
                <a:latin typeface="Times New Roman"/>
                <a:cs typeface="Times New Roman"/>
              </a:rPr>
              <a:t>avuto timore dell’apparire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notte,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 non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eccezione. </a:t>
            </a:r>
            <a:r>
              <a:rPr sz="1200" spc="-5" dirty="0">
                <a:latin typeface="Times New Roman"/>
                <a:cs typeface="Times New Roman"/>
              </a:rPr>
              <a:t>Essi  credevano veramente che Dio parlasse loro </a:t>
            </a:r>
            <a:r>
              <a:rPr sz="1200" dirty="0">
                <a:latin typeface="Times New Roman"/>
                <a:cs typeface="Times New Roman"/>
              </a:rPr>
              <a:t>in sogno,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ingiunzioni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 contro questa opinione.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ragione, perché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sogni ordinari </a:t>
            </a:r>
            <a:r>
              <a:rPr sz="1200" dirty="0">
                <a:latin typeface="Times New Roman"/>
                <a:cs typeface="Times New Roman"/>
              </a:rPr>
              <a:t>non sono i mezzi </a:t>
            </a:r>
            <a:r>
              <a:rPr sz="1200" spc="-5" dirty="0">
                <a:latin typeface="Times New Roman"/>
                <a:cs typeface="Times New Roman"/>
              </a:rPr>
              <a:t>impiegati dalle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spirituale quando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di comunicare  </a:t>
            </a:r>
            <a:r>
              <a:rPr sz="1200" spc="-5" dirty="0">
                <a:latin typeface="Times New Roman"/>
                <a:cs typeface="Times New Roman"/>
              </a:rPr>
              <a:t>con gli esseri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420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4384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(954.11) 86:5.12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credevano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anime potessero </a:t>
            </a:r>
            <a:r>
              <a:rPr sz="1200" dirty="0">
                <a:latin typeface="Times New Roman"/>
                <a:cs typeface="Times New Roman"/>
              </a:rPr>
              <a:t>entrare in </a:t>
            </a:r>
            <a:r>
              <a:rPr sz="1200" spc="-5" dirty="0">
                <a:latin typeface="Times New Roman"/>
                <a:cs typeface="Times New Roman"/>
              </a:rPr>
              <a:t>animali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oggetti </a:t>
            </a:r>
            <a:r>
              <a:rPr sz="1200" dirty="0">
                <a:latin typeface="Times New Roman"/>
                <a:cs typeface="Times New Roman"/>
              </a:rPr>
              <a:t>inanimati. Ciò culminò </a:t>
            </a:r>
            <a:r>
              <a:rPr sz="1200" spc="-5" dirty="0">
                <a:latin typeface="Times New Roman"/>
                <a:cs typeface="Times New Roman"/>
              </a:rPr>
              <a:t>nelle idee  d’identificazione animale dei </a:t>
            </a:r>
            <a:r>
              <a:rPr sz="1200" dirty="0">
                <a:latin typeface="Times New Roman"/>
                <a:cs typeface="Times New Roman"/>
              </a:rPr>
              <a:t>lupi </a:t>
            </a:r>
            <a:r>
              <a:rPr sz="1200" spc="-5" dirty="0">
                <a:latin typeface="Times New Roman"/>
                <a:cs typeface="Times New Roman"/>
              </a:rPr>
              <a:t>mannari. Una </a:t>
            </a:r>
            <a:r>
              <a:rPr sz="1200" dirty="0">
                <a:latin typeface="Times New Roman"/>
                <a:cs typeface="Times New Roman"/>
              </a:rPr>
              <a:t>persona poteva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cittadino rispettoso della legge, </a:t>
            </a:r>
            <a:r>
              <a:rPr sz="1200" dirty="0">
                <a:latin typeface="Times New Roman"/>
                <a:cs typeface="Times New Roman"/>
              </a:rPr>
              <a:t>ma quando </a:t>
            </a:r>
            <a:r>
              <a:rPr sz="1200" spc="-5" dirty="0">
                <a:latin typeface="Times New Roman"/>
                <a:cs typeface="Times New Roman"/>
              </a:rPr>
              <a:t>si  addormentava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anima </a:t>
            </a:r>
            <a:r>
              <a:rPr sz="1200" spc="-5" dirty="0">
                <a:latin typeface="Times New Roman"/>
                <a:cs typeface="Times New Roman"/>
              </a:rPr>
              <a:t>poteva entrare </a:t>
            </a:r>
            <a:r>
              <a:rPr sz="1200" dirty="0">
                <a:latin typeface="Times New Roman"/>
                <a:cs typeface="Times New Roman"/>
              </a:rPr>
              <a:t>in un lupo o in </a:t>
            </a:r>
            <a:r>
              <a:rPr sz="1200" spc="-5" dirty="0">
                <a:latin typeface="Times New Roman"/>
                <a:cs typeface="Times New Roman"/>
              </a:rPr>
              <a:t>qualche altro </a:t>
            </a:r>
            <a:r>
              <a:rPr sz="1200" dirty="0">
                <a:latin typeface="Times New Roman"/>
                <a:cs typeface="Times New Roman"/>
              </a:rPr>
              <a:t>animale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andare in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razzie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notturne.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276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(955.1) 86:5.13 </a:t>
            </a:r>
            <a:r>
              <a:rPr sz="1200" spc="-5" dirty="0">
                <a:latin typeface="Times New Roman"/>
                <a:cs typeface="Times New Roman"/>
              </a:rPr>
              <a:t>Gli uomini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credevano </a:t>
            </a:r>
            <a:r>
              <a:rPr sz="1200" dirty="0">
                <a:latin typeface="Times New Roman"/>
                <a:cs typeface="Times New Roman"/>
              </a:rPr>
              <a:t>che l’anima </a:t>
            </a:r>
            <a:r>
              <a:rPr sz="1200" spc="-5" dirty="0">
                <a:latin typeface="Times New Roman"/>
                <a:cs typeface="Times New Roman"/>
              </a:rPr>
              <a:t>fosse associata al </a:t>
            </a:r>
            <a:r>
              <a:rPr sz="1200" dirty="0">
                <a:latin typeface="Times New Roman"/>
                <a:cs typeface="Times New Roman"/>
              </a:rPr>
              <a:t>respiro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sue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potessero trasmettere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trasferire tramite </a:t>
            </a:r>
            <a:r>
              <a:rPr sz="1200" dirty="0">
                <a:latin typeface="Times New Roman"/>
                <a:cs typeface="Times New Roman"/>
              </a:rPr>
              <a:t>il soffio. </a:t>
            </a:r>
            <a:r>
              <a:rPr sz="1200" spc="-5" dirty="0">
                <a:latin typeface="Times New Roman"/>
                <a:cs typeface="Times New Roman"/>
              </a:rPr>
              <a:t>Un capo </a:t>
            </a:r>
            <a:r>
              <a:rPr sz="1200" dirty="0">
                <a:latin typeface="Times New Roman"/>
                <a:cs typeface="Times New Roman"/>
              </a:rPr>
              <a:t>ardimentoso soffiava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bambino </a:t>
            </a:r>
            <a:r>
              <a:rPr sz="1200" spc="-5" dirty="0">
                <a:latin typeface="Times New Roman"/>
                <a:cs typeface="Times New Roman"/>
              </a:rPr>
              <a:t>appena nato trasmettendogli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coraggio. </a:t>
            </a:r>
            <a:r>
              <a:rPr sz="1200" dirty="0">
                <a:latin typeface="Times New Roman"/>
                <a:cs typeface="Times New Roman"/>
              </a:rPr>
              <a:t>Tra i  </a:t>
            </a:r>
            <a:r>
              <a:rPr sz="1200" spc="-5" dirty="0">
                <a:latin typeface="Times New Roman"/>
                <a:cs typeface="Times New Roman"/>
              </a:rPr>
              <a:t>primi Cristiani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cerimonia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Santo era accompagnata dal </a:t>
            </a:r>
            <a:r>
              <a:rPr sz="1200" dirty="0">
                <a:latin typeface="Times New Roman"/>
                <a:cs typeface="Times New Roman"/>
              </a:rPr>
              <a:t>soffiare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candidati.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Salmista </a:t>
            </a:r>
            <a:r>
              <a:rPr sz="1200" spc="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“Per  mezzo </a:t>
            </a:r>
            <a:r>
              <a:rPr sz="1200" spc="-5" dirty="0">
                <a:latin typeface="Times New Roman"/>
                <a:cs typeface="Times New Roman"/>
              </a:rPr>
              <a:t>della parola del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furono creati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cieli, </a:t>
            </a:r>
            <a:r>
              <a:rPr sz="1200" dirty="0">
                <a:latin typeface="Times New Roman"/>
                <a:cs typeface="Times New Roman"/>
              </a:rPr>
              <a:t>e tutti i </a:t>
            </a:r>
            <a:r>
              <a:rPr sz="1200" spc="-5" dirty="0">
                <a:latin typeface="Times New Roman"/>
                <a:cs typeface="Times New Roman"/>
              </a:rPr>
              <a:t>loro eserciti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soffio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bocca.”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costume che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figlio primogenito </a:t>
            </a:r>
            <a:r>
              <a:rPr sz="1200" dirty="0">
                <a:latin typeface="Times New Roman"/>
                <a:cs typeface="Times New Roman"/>
              </a:rPr>
              <a:t>tentasse di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l’ultimo respiro di </a:t>
            </a:r>
            <a:r>
              <a:rPr sz="1200" spc="-5" dirty="0">
                <a:latin typeface="Times New Roman"/>
                <a:cs typeface="Times New Roman"/>
              </a:rPr>
              <a:t>suo padre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2923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(955.2) 86:5.14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l’ombra giunse ad essere </a:t>
            </a:r>
            <a:r>
              <a:rPr sz="1200" dirty="0">
                <a:latin typeface="Times New Roman"/>
                <a:cs typeface="Times New Roman"/>
              </a:rPr>
              <a:t>temuta e </a:t>
            </a:r>
            <a:r>
              <a:rPr sz="1200" spc="-5" dirty="0">
                <a:latin typeface="Times New Roman"/>
                <a:cs typeface="Times New Roman"/>
              </a:rPr>
              <a:t>riverita </a:t>
            </a:r>
            <a:r>
              <a:rPr sz="1200" dirty="0">
                <a:latin typeface="Times New Roman"/>
                <a:cs typeface="Times New Roman"/>
              </a:rPr>
              <a:t>quanto il </a:t>
            </a:r>
            <a:r>
              <a:rPr sz="1200" spc="-5" dirty="0">
                <a:latin typeface="Times New Roman"/>
                <a:cs typeface="Times New Roman"/>
              </a:rPr>
              <a:t>soffio. Anche </a:t>
            </a:r>
            <a:r>
              <a:rPr sz="1200" dirty="0">
                <a:latin typeface="Times New Roman"/>
                <a:cs typeface="Times New Roman"/>
              </a:rPr>
              <a:t>il profilo </a:t>
            </a:r>
            <a:r>
              <a:rPr sz="1200" spc="-5" dirty="0">
                <a:latin typeface="Times New Roman"/>
                <a:cs typeface="Times New Roman"/>
              </a:rPr>
              <a:t>riflesso nell’acqua fu considerato 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come prova </a:t>
            </a:r>
            <a:r>
              <a:rPr sz="1200" dirty="0">
                <a:latin typeface="Times New Roman"/>
                <a:cs typeface="Times New Roman"/>
              </a:rPr>
              <a:t>del doppio io e </a:t>
            </a:r>
            <a:r>
              <a:rPr sz="1200" spc="-5" dirty="0">
                <a:latin typeface="Times New Roman"/>
                <a:cs typeface="Times New Roman"/>
              </a:rPr>
              <a:t>gli specchi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considerati con </a:t>
            </a:r>
            <a:r>
              <a:rPr sz="1200" dirty="0">
                <a:latin typeface="Times New Roman"/>
                <a:cs typeface="Times New Roman"/>
              </a:rPr>
              <a:t>timore superstizioso. </a:t>
            </a:r>
            <a:r>
              <a:rPr sz="1200" spc="-5" dirty="0">
                <a:latin typeface="Times New Roman"/>
                <a:cs typeface="Times New Roman"/>
              </a:rPr>
              <a:t>Anche oggi </a:t>
            </a:r>
            <a:r>
              <a:rPr sz="1200" dirty="0">
                <a:latin typeface="Times New Roman"/>
                <a:cs typeface="Times New Roman"/>
              </a:rPr>
              <a:t>molte persone civilizzate  </a:t>
            </a:r>
            <a:r>
              <a:rPr sz="1200" spc="-5" dirty="0">
                <a:latin typeface="Times New Roman"/>
                <a:cs typeface="Times New Roman"/>
              </a:rPr>
              <a:t>girano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specchio </a:t>
            </a:r>
            <a:r>
              <a:rPr sz="1200" dirty="0">
                <a:latin typeface="Times New Roman"/>
                <a:cs typeface="Times New Roman"/>
              </a:rPr>
              <a:t>verso il muro 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morte.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arretrate </a:t>
            </a:r>
            <a:r>
              <a:rPr sz="1200" dirty="0">
                <a:latin typeface="Times New Roman"/>
                <a:cs typeface="Times New Roman"/>
              </a:rPr>
              <a:t>credono </a:t>
            </a:r>
            <a:r>
              <a:rPr sz="1200" spc="-5" dirty="0">
                <a:latin typeface="Times New Roman"/>
                <a:cs typeface="Times New Roman"/>
              </a:rPr>
              <a:t>ancora che fare ritratti, disegni, modelli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immagini tolga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essa;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tali cose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proibite.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(955.3) 86:5.15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si riteneva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l’anima s’identificasse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soffio,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venne anche situata da vari popoli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testa, </a:t>
            </a:r>
            <a:r>
              <a:rPr sz="1200" spc="-5" dirty="0">
                <a:latin typeface="Times New Roman"/>
                <a:cs typeface="Times New Roman"/>
              </a:rPr>
              <a:t>nei  capelli,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cuore, nel </a:t>
            </a:r>
            <a:r>
              <a:rPr sz="1200" dirty="0">
                <a:latin typeface="Times New Roman"/>
                <a:cs typeface="Times New Roman"/>
              </a:rPr>
              <a:t>fegato, nel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e nel </a:t>
            </a:r>
            <a:r>
              <a:rPr sz="1200" spc="-5" dirty="0">
                <a:latin typeface="Times New Roman"/>
                <a:cs typeface="Times New Roman"/>
              </a:rPr>
              <a:t>grasso.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“sangue </a:t>
            </a:r>
            <a:r>
              <a:rPr sz="1200" dirty="0">
                <a:latin typeface="Times New Roman"/>
                <a:cs typeface="Times New Roman"/>
              </a:rPr>
              <a:t>di Abele che grida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terra” </a:t>
            </a:r>
            <a:r>
              <a:rPr sz="1200" spc="-5" dirty="0">
                <a:latin typeface="Times New Roman"/>
                <a:cs typeface="Times New Roman"/>
              </a:rPr>
              <a:t>esprime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di un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</a:t>
            </a:r>
            <a:endParaRPr sz="1200">
              <a:latin typeface="Times New Roman"/>
              <a:cs typeface="Times New Roman"/>
            </a:endParaRPr>
          </a:p>
          <a:p>
            <a:pPr marL="88900" marR="793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nella presenza dell’anima nel sangue.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Semiti insegnavano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risiedeva nel grasso del corpo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molti il </a:t>
            </a:r>
            <a:r>
              <a:rPr sz="1200" spc="-5" dirty="0">
                <a:latin typeface="Times New Roman"/>
                <a:cs typeface="Times New Roman"/>
              </a:rPr>
              <a:t>mangiare grassi  </a:t>
            </a:r>
            <a:r>
              <a:rPr sz="1200" dirty="0">
                <a:latin typeface="Times New Roman"/>
                <a:cs typeface="Times New Roman"/>
              </a:rPr>
              <a:t>di animale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tabù.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cacciare </a:t>
            </a:r>
            <a:r>
              <a:rPr sz="1200" dirty="0">
                <a:latin typeface="Times New Roman"/>
                <a:cs typeface="Times New Roman"/>
              </a:rPr>
              <a:t>teste era un metodo </a:t>
            </a:r>
            <a:r>
              <a:rPr sz="1200" spc="-5" dirty="0">
                <a:latin typeface="Times New Roman"/>
                <a:cs typeface="Times New Roman"/>
              </a:rPr>
              <a:t>per catturare </a:t>
            </a:r>
            <a:r>
              <a:rPr sz="1200" dirty="0">
                <a:latin typeface="Times New Roman"/>
                <a:cs typeface="Times New Roman"/>
              </a:rPr>
              <a:t>l’anima di un </a:t>
            </a:r>
            <a:r>
              <a:rPr sz="1200" spc="-5" dirty="0">
                <a:latin typeface="Times New Roman"/>
                <a:cs typeface="Times New Roman"/>
              </a:rPr>
              <a:t>nemico, come </a:t>
            </a:r>
            <a:r>
              <a:rPr sz="1200" dirty="0">
                <a:latin typeface="Times New Roman"/>
                <a:cs typeface="Times New Roman"/>
              </a:rPr>
              <a:t>lo era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scotennare.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tempi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recenti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gli occhi sono stati considerati come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finestre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dell’anima.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(955.4) 86:5.16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della dottrina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prevedeva tre o </a:t>
            </a:r>
            <a:r>
              <a:rPr sz="1200" spc="-5" dirty="0">
                <a:latin typeface="Times New Roman"/>
                <a:cs typeface="Times New Roman"/>
              </a:rPr>
              <a:t>quattro anime credevano che </a:t>
            </a:r>
            <a:r>
              <a:rPr sz="1200" dirty="0">
                <a:latin typeface="Times New Roman"/>
                <a:cs typeface="Times New Roman"/>
              </a:rPr>
              <a:t>la perdita di un’anima </a:t>
            </a:r>
            <a:r>
              <a:rPr sz="1200" spc="-5" dirty="0">
                <a:latin typeface="Times New Roman"/>
                <a:cs typeface="Times New Roman"/>
              </a:rPr>
              <a:t>significasse </a:t>
            </a:r>
            <a:r>
              <a:rPr sz="1200" dirty="0">
                <a:latin typeface="Times New Roman"/>
                <a:cs typeface="Times New Roman"/>
              </a:rPr>
              <a:t>disagio,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395757"/>
            <a:ext cx="790702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perdita </a:t>
            </a:r>
            <a:r>
              <a:rPr sz="1200" dirty="0">
                <a:latin typeface="Times New Roman"/>
                <a:cs typeface="Times New Roman"/>
              </a:rPr>
              <a:t>di due </a:t>
            </a:r>
            <a:r>
              <a:rPr sz="1200" spc="-5" dirty="0">
                <a:latin typeface="Times New Roman"/>
                <a:cs typeface="Times New Roman"/>
              </a:rPr>
              <a:t>malattia,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tre la </a:t>
            </a:r>
            <a:r>
              <a:rPr sz="1200" spc="-5" dirty="0">
                <a:latin typeface="Times New Roman"/>
                <a:cs typeface="Times New Roman"/>
              </a:rPr>
              <a:t>morte. Un’anima </a:t>
            </a:r>
            <a:r>
              <a:rPr sz="1200" dirty="0">
                <a:latin typeface="Times New Roman"/>
                <a:cs typeface="Times New Roman"/>
              </a:rPr>
              <a:t>viveva </a:t>
            </a:r>
            <a:r>
              <a:rPr sz="1200" spc="-5" dirty="0">
                <a:latin typeface="Times New Roman"/>
                <a:cs typeface="Times New Roman"/>
              </a:rPr>
              <a:t>nel soffio, </a:t>
            </a:r>
            <a:r>
              <a:rPr sz="1200" dirty="0">
                <a:latin typeface="Times New Roman"/>
                <a:cs typeface="Times New Roman"/>
              </a:rPr>
              <a:t>una nella </a:t>
            </a:r>
            <a:r>
              <a:rPr sz="1200" spc="-5" dirty="0">
                <a:latin typeface="Times New Roman"/>
                <a:cs typeface="Times New Roman"/>
              </a:rPr>
              <a:t>testa,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nei capelli </a:t>
            </a:r>
            <a:r>
              <a:rPr sz="1200" dirty="0">
                <a:latin typeface="Times New Roman"/>
                <a:cs typeface="Times New Roman"/>
              </a:rPr>
              <a:t>ed una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cuore.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ammalati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11820" cy="41382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955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venivano consigliati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passeggiare all’aria </a:t>
            </a:r>
            <a:r>
              <a:rPr sz="1200" dirty="0">
                <a:latin typeface="Times New Roman"/>
                <a:cs typeface="Times New Roman"/>
              </a:rPr>
              <a:t>aperta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ricatturare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anime smarrite. Si riteneva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stregoni  migliori scambiassero </a:t>
            </a:r>
            <a:r>
              <a:rPr sz="1200" dirty="0">
                <a:latin typeface="Times New Roman"/>
                <a:cs typeface="Times New Roman"/>
              </a:rPr>
              <a:t>l’anima </a:t>
            </a:r>
            <a:r>
              <a:rPr sz="1200" spc="-5" dirty="0">
                <a:latin typeface="Times New Roman"/>
                <a:cs typeface="Times New Roman"/>
              </a:rPr>
              <a:t>malata </a:t>
            </a:r>
            <a:r>
              <a:rPr sz="1200" dirty="0">
                <a:latin typeface="Times New Roman"/>
                <a:cs typeface="Times New Roman"/>
              </a:rPr>
              <a:t>di una persona </a:t>
            </a:r>
            <a:r>
              <a:rPr sz="1200" spc="-5" dirty="0">
                <a:latin typeface="Times New Roman"/>
                <a:cs typeface="Times New Roman"/>
              </a:rPr>
              <a:t>afflitta con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anima,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“nuova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nascita”.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24193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(955.5) 86:5.17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Badonan svilupparono </a:t>
            </a:r>
            <a:r>
              <a:rPr sz="1200" dirty="0">
                <a:latin typeface="Times New Roman"/>
                <a:cs typeface="Times New Roman"/>
              </a:rPr>
              <a:t>una credenza in due </a:t>
            </a:r>
            <a:r>
              <a:rPr sz="1200" spc="-5" dirty="0">
                <a:latin typeface="Times New Roman"/>
                <a:cs typeface="Times New Roman"/>
              </a:rPr>
              <a:t>anime, </a:t>
            </a:r>
            <a:r>
              <a:rPr sz="1200" dirty="0">
                <a:latin typeface="Times New Roman"/>
                <a:cs typeface="Times New Roman"/>
              </a:rPr>
              <a:t>il respiro e </a:t>
            </a:r>
            <a:r>
              <a:rPr sz="1200" spc="-5" dirty="0">
                <a:latin typeface="Times New Roman"/>
                <a:cs typeface="Times New Roman"/>
              </a:rPr>
              <a:t>l’ombra.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prime razze nodite </a:t>
            </a:r>
            <a:r>
              <a:rPr sz="1200" spc="-5" dirty="0">
                <a:latin typeface="Times New Roman"/>
                <a:cs typeface="Times New Roman"/>
              </a:rPr>
              <a:t>ritenevano </a:t>
            </a:r>
            <a:r>
              <a:rPr sz="1200" dirty="0">
                <a:latin typeface="Times New Roman"/>
                <a:cs typeface="Times New Roman"/>
              </a:rPr>
              <a:t>che  l’uomo fosse </a:t>
            </a:r>
            <a:r>
              <a:rPr sz="1200" spc="-5" dirty="0">
                <a:latin typeface="Times New Roman"/>
                <a:cs typeface="Times New Roman"/>
              </a:rPr>
              <a:t>costituito </a:t>
            </a:r>
            <a:r>
              <a:rPr sz="1200" dirty="0">
                <a:latin typeface="Times New Roman"/>
                <a:cs typeface="Times New Roman"/>
              </a:rPr>
              <a:t>da due </a:t>
            </a:r>
            <a:r>
              <a:rPr sz="1200" spc="-5" dirty="0">
                <a:latin typeface="Times New Roman"/>
                <a:cs typeface="Times New Roman"/>
              </a:rPr>
              <a:t>persone, l’anima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corpo. Questa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dell’esistenza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rifletté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nel </a:t>
            </a:r>
            <a:r>
              <a:rPr sz="1200" dirty="0">
                <a:latin typeface="Times New Roman"/>
                <a:cs typeface="Times New Roman"/>
              </a:rPr>
              <a:t>punto di  vista </a:t>
            </a:r>
            <a:r>
              <a:rPr sz="1200" spc="-5" dirty="0">
                <a:latin typeface="Times New Roman"/>
                <a:cs typeface="Times New Roman"/>
              </a:rPr>
              <a:t>dei Greci. </a:t>
            </a:r>
            <a:r>
              <a:rPr sz="1200" dirty="0">
                <a:latin typeface="Times New Roman"/>
                <a:cs typeface="Times New Roman"/>
              </a:rPr>
              <a:t>Anche i </a:t>
            </a:r>
            <a:r>
              <a:rPr sz="1200" spc="-5" dirty="0">
                <a:latin typeface="Times New Roman"/>
                <a:cs typeface="Times New Roman"/>
              </a:rPr>
              <a:t>Greci credevano </a:t>
            </a:r>
            <a:r>
              <a:rPr sz="1200" dirty="0">
                <a:latin typeface="Times New Roman"/>
                <a:cs typeface="Times New Roman"/>
              </a:rPr>
              <a:t>in tre anime; quella </a:t>
            </a:r>
            <a:r>
              <a:rPr sz="1200" spc="-5" dirty="0">
                <a:latin typeface="Times New Roman"/>
                <a:cs typeface="Times New Roman"/>
              </a:rPr>
              <a:t>vegetativa risiedeva nello stomaco,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animale nel cuore, </a:t>
            </a:r>
            <a:r>
              <a:rPr sz="1200" dirty="0">
                <a:latin typeface="Times New Roman"/>
                <a:cs typeface="Times New Roman"/>
              </a:rPr>
              <a:t>quella  </a:t>
            </a:r>
            <a:r>
              <a:rPr sz="1200" spc="-5" dirty="0">
                <a:latin typeface="Times New Roman"/>
                <a:cs typeface="Times New Roman"/>
              </a:rPr>
              <a:t>intellettuale nella testa.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Eschimesi credono </a:t>
            </a:r>
            <a:r>
              <a:rPr sz="1200" dirty="0">
                <a:latin typeface="Times New Roman"/>
                <a:cs typeface="Times New Roman"/>
              </a:rPr>
              <a:t>che l’uomo </a:t>
            </a:r>
            <a:r>
              <a:rPr sz="1200" spc="-5" dirty="0">
                <a:latin typeface="Times New Roman"/>
                <a:cs typeface="Times New Roman"/>
              </a:rPr>
              <a:t>sia composto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tre parti: corpo, anima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L’ambiente degli spiriti fantasma</a:t>
            </a:r>
            <a:endParaRPr sz="1600">
              <a:latin typeface="Times New Roman"/>
              <a:cs typeface="Times New Roman"/>
            </a:endParaRPr>
          </a:p>
          <a:p>
            <a:pPr marL="101600" marR="253365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(955.6) 86:6.1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ereditò un </a:t>
            </a:r>
            <a:r>
              <a:rPr sz="1200" spc="-5" dirty="0">
                <a:latin typeface="Times New Roman"/>
                <a:cs typeface="Times New Roman"/>
              </a:rPr>
              <a:t>ambiente naturale, </a:t>
            </a:r>
            <a:r>
              <a:rPr sz="1200" dirty="0">
                <a:latin typeface="Times New Roman"/>
                <a:cs typeface="Times New Roman"/>
              </a:rPr>
              <a:t>acquisì un </a:t>
            </a:r>
            <a:r>
              <a:rPr sz="1200" spc="-5" dirty="0">
                <a:latin typeface="Times New Roman"/>
                <a:cs typeface="Times New Roman"/>
              </a:rPr>
              <a:t>ambiente sociale ed immaginò </a:t>
            </a:r>
            <a:r>
              <a:rPr sz="1200" dirty="0">
                <a:latin typeface="Times New Roman"/>
                <a:cs typeface="Times New Roman"/>
              </a:rPr>
              <a:t>un ambiente di </a:t>
            </a:r>
            <a:r>
              <a:rPr sz="1200" spc="-5" dirty="0">
                <a:latin typeface="Times New Roman"/>
                <a:cs typeface="Times New Roman"/>
              </a:rPr>
              <a:t>fantasmi.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Stato è la  </a:t>
            </a:r>
            <a:r>
              <a:rPr sz="1200" spc="-5" dirty="0">
                <a:latin typeface="Times New Roman"/>
                <a:cs typeface="Times New Roman"/>
              </a:rPr>
              <a:t>reazione dell’uomo al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ambiente naturale,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al suo ambiente sociale,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Chiesa al suo ambiente </a:t>
            </a:r>
            <a:r>
              <a:rPr sz="1200" dirty="0">
                <a:latin typeface="Times New Roman"/>
                <a:cs typeface="Times New Roman"/>
              </a:rPr>
              <a:t>illusorio di </a:t>
            </a:r>
            <a:r>
              <a:rPr sz="1200" spc="-5" dirty="0">
                <a:latin typeface="Times New Roman"/>
                <a:cs typeface="Times New Roman"/>
              </a:rPr>
              <a:t>fantasmi.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4257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(955.7) 86:6.2 </a:t>
            </a:r>
            <a:r>
              <a:rPr sz="1200" spc="-5" dirty="0">
                <a:latin typeface="Times New Roman"/>
                <a:cs typeface="Times New Roman"/>
              </a:rPr>
              <a:t>Molto presto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storia dell’umanità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immaginario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fantasmi </a:t>
            </a:r>
            <a:r>
              <a:rPr sz="1200" dirty="0">
                <a:latin typeface="Times New Roman"/>
                <a:cs typeface="Times New Roman"/>
              </a:rPr>
              <a:t>e degli </a:t>
            </a:r>
            <a:r>
              <a:rPr sz="1200" spc="-5" dirty="0">
                <a:latin typeface="Times New Roman"/>
                <a:cs typeface="Times New Roman"/>
              </a:rPr>
              <a:t>spiriti divennero </a:t>
            </a:r>
            <a:r>
              <a:rPr sz="1200" dirty="0">
                <a:latin typeface="Times New Roman"/>
                <a:cs typeface="Times New Roman"/>
              </a:rPr>
              <a:t>credenze  </a:t>
            </a:r>
            <a:r>
              <a:rPr sz="1200" spc="-5" dirty="0">
                <a:latin typeface="Times New Roman"/>
                <a:cs typeface="Times New Roman"/>
              </a:rPr>
              <a:t>universali,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di spiriti </a:t>
            </a:r>
            <a:r>
              <a:rPr sz="1200" spc="-5" dirty="0">
                <a:latin typeface="Times New Roman"/>
                <a:cs typeface="Times New Roman"/>
              </a:rPr>
              <a:t>appena immaginato </a:t>
            </a:r>
            <a:r>
              <a:rPr sz="1200" dirty="0">
                <a:latin typeface="Times New Roman"/>
                <a:cs typeface="Times New Roman"/>
              </a:rPr>
              <a:t>divenne una potenza </a:t>
            </a:r>
            <a:r>
              <a:rPr sz="1200" spc="-5" dirty="0">
                <a:latin typeface="Times New Roman"/>
                <a:cs typeface="Times New Roman"/>
              </a:rPr>
              <a:t>nella società primitiva. </a:t>
            </a:r>
            <a:r>
              <a:rPr sz="1200" dirty="0">
                <a:latin typeface="Times New Roman"/>
                <a:cs typeface="Times New Roman"/>
              </a:rPr>
              <a:t>La vita mentale e morale di  tutta </a:t>
            </a:r>
            <a:r>
              <a:rPr sz="1200" spc="-5" dirty="0">
                <a:latin typeface="Times New Roman"/>
                <a:cs typeface="Times New Roman"/>
              </a:rPr>
              <a:t>l’umanità fu modificata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dall’apparizione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fattore nel </a:t>
            </a:r>
            <a:r>
              <a:rPr sz="1200" dirty="0">
                <a:latin typeface="Times New Roman"/>
                <a:cs typeface="Times New Roman"/>
              </a:rPr>
              <a:t>pensare e </a:t>
            </a:r>
            <a:r>
              <a:rPr sz="1200" spc="-5" dirty="0">
                <a:latin typeface="Times New Roman"/>
                <a:cs typeface="Times New Roman"/>
              </a:rPr>
              <a:t>nell’agire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2362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(955.8) 86:6.3 </a:t>
            </a:r>
            <a:r>
              <a:rPr sz="1200" spc="-5" dirty="0">
                <a:latin typeface="Times New Roman"/>
                <a:cs typeface="Times New Roman"/>
              </a:rPr>
              <a:t>All’interno di questa </a:t>
            </a:r>
            <a:r>
              <a:rPr sz="1200" dirty="0">
                <a:latin typeface="Times New Roman"/>
                <a:cs typeface="Times New Roman"/>
              </a:rPr>
              <a:t>premessa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d’illusione e </a:t>
            </a:r>
            <a:r>
              <a:rPr sz="1200" spc="-5" dirty="0">
                <a:latin typeface="Times New Roman"/>
                <a:cs typeface="Times New Roman"/>
              </a:rPr>
              <a:t>d’ignoranza,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umana ha stipato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successiva  </a:t>
            </a:r>
            <a:r>
              <a:rPr sz="1200" spc="-5" dirty="0">
                <a:latin typeface="Times New Roman"/>
                <a:cs typeface="Times New Roman"/>
              </a:rPr>
              <a:t>superstizione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religione dei </a:t>
            </a:r>
            <a:r>
              <a:rPr sz="1200" dirty="0">
                <a:latin typeface="Times New Roman"/>
                <a:cs typeface="Times New Roman"/>
              </a:rPr>
              <a:t>popoli primitivi. </a:t>
            </a:r>
            <a:r>
              <a:rPr sz="1200" spc="-1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l’unica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ai tempi della </a:t>
            </a:r>
            <a:r>
              <a:rPr sz="1200" spc="-5" dirty="0">
                <a:latin typeface="Times New Roman"/>
                <a:cs typeface="Times New Roman"/>
              </a:rPr>
              <a:t>rivelazione, ed </a:t>
            </a:r>
            <a:r>
              <a:rPr sz="1200" spc="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molte  razze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rozza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(955.9) 86:6.4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dell’evoluzione la buona sorte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associata agli spiriti buoni e la </a:t>
            </a:r>
            <a:r>
              <a:rPr sz="1200" spc="-5" dirty="0">
                <a:latin typeface="Times New Roman"/>
                <a:cs typeface="Times New Roman"/>
              </a:rPr>
              <a:t>cattiva sorte agli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cattivi.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disagio dell’adattamento obbligato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ambiente mutevole fu considerato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cattiva sorte,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malcontento degli spiriti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fantasma.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4359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762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sviluppò </a:t>
            </a:r>
            <a:r>
              <a:rPr sz="1200" dirty="0">
                <a:latin typeface="Times New Roman"/>
                <a:cs typeface="Times New Roman"/>
              </a:rPr>
              <a:t>lentamente una </a:t>
            </a:r>
            <a:r>
              <a:rPr sz="1200" spc="-5" dirty="0">
                <a:latin typeface="Times New Roman"/>
                <a:cs typeface="Times New Roman"/>
              </a:rPr>
              <a:t>religione partendo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bisogno innato di </a:t>
            </a:r>
            <a:r>
              <a:rPr sz="1200" spc="-5" dirty="0">
                <a:latin typeface="Times New Roman"/>
                <a:cs typeface="Times New Roman"/>
              </a:rPr>
              <a:t>adorazione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sua errata </a:t>
            </a:r>
            <a:r>
              <a:rPr sz="1200" dirty="0">
                <a:latin typeface="Times New Roman"/>
                <a:cs typeface="Times New Roman"/>
              </a:rPr>
              <a:t>concezione  </a:t>
            </a:r>
            <a:r>
              <a:rPr sz="1200" spc="-5" dirty="0">
                <a:latin typeface="Times New Roman"/>
                <a:cs typeface="Times New Roman"/>
              </a:rPr>
              <a:t>del caso. L’uomo civilizzato stabilisce </a:t>
            </a:r>
            <a:r>
              <a:rPr sz="1200" dirty="0">
                <a:latin typeface="Times New Roman"/>
                <a:cs typeface="Times New Roman"/>
              </a:rPr>
              <a:t>piani di </a:t>
            </a:r>
            <a:r>
              <a:rPr sz="1200" spc="-5" dirty="0">
                <a:latin typeface="Times New Roman"/>
                <a:cs typeface="Times New Roman"/>
              </a:rPr>
              <a:t>assicurazione per </a:t>
            </a:r>
            <a:r>
              <a:rPr sz="1200" dirty="0">
                <a:latin typeface="Times New Roman"/>
                <a:cs typeface="Times New Roman"/>
              </a:rPr>
              <a:t>vincere </a:t>
            </a:r>
            <a:r>
              <a:rPr sz="1200" spc="-5" dirty="0">
                <a:latin typeface="Times New Roman"/>
                <a:cs typeface="Times New Roman"/>
              </a:rPr>
              <a:t>questi eventi del caso;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moderna </a:t>
            </a:r>
            <a:r>
              <a:rPr sz="1200" dirty="0">
                <a:latin typeface="Times New Roman"/>
                <a:cs typeface="Times New Roman"/>
              </a:rPr>
              <a:t>propone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attuario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calcoli </a:t>
            </a:r>
            <a:r>
              <a:rPr sz="1200" dirty="0">
                <a:latin typeface="Times New Roman"/>
                <a:cs typeface="Times New Roman"/>
              </a:rPr>
              <a:t>matematici al posto di spiriti </a:t>
            </a:r>
            <a:r>
              <a:rPr sz="1200" spc="-5" dirty="0">
                <a:latin typeface="Times New Roman"/>
                <a:cs typeface="Times New Roman"/>
              </a:rPr>
              <a:t>fittizi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capricciosi.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130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(956.1) 86:6.5 </a:t>
            </a:r>
            <a:r>
              <a:rPr sz="1200" spc="-5" dirty="0">
                <a:latin typeface="Times New Roman"/>
                <a:cs typeface="Times New Roman"/>
              </a:rPr>
              <a:t>Ogni generazione che </a:t>
            </a:r>
            <a:r>
              <a:rPr sz="1200" dirty="0">
                <a:latin typeface="Times New Roman"/>
                <a:cs typeface="Times New Roman"/>
              </a:rPr>
              <a:t>passa sorride delle </a:t>
            </a:r>
            <a:r>
              <a:rPr sz="1200" spc="-5" dirty="0">
                <a:latin typeface="Times New Roman"/>
                <a:cs typeface="Times New Roman"/>
              </a:rPr>
              <a:t>sciocche </a:t>
            </a:r>
            <a:r>
              <a:rPr sz="1200" dirty="0">
                <a:latin typeface="Times New Roman"/>
                <a:cs typeface="Times New Roman"/>
              </a:rPr>
              <a:t>superstizioni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antenati, </a:t>
            </a:r>
            <a:r>
              <a:rPr sz="1200" dirty="0">
                <a:latin typeface="Times New Roman"/>
                <a:cs typeface="Times New Roman"/>
              </a:rPr>
              <a:t>pur continuando a </a:t>
            </a:r>
            <a:r>
              <a:rPr sz="1200" spc="-5" dirty="0">
                <a:latin typeface="Times New Roman"/>
                <a:cs typeface="Times New Roman"/>
              </a:rPr>
              <a:t>mantenere quegli  errori </a:t>
            </a:r>
            <a:r>
              <a:rPr sz="1200" dirty="0">
                <a:latin typeface="Times New Roman"/>
                <a:cs typeface="Times New Roman"/>
              </a:rPr>
              <a:t>di pensiero e di adorazione </a:t>
            </a:r>
            <a:r>
              <a:rPr sz="1200" spc="-5" dirty="0">
                <a:latin typeface="Times New Roman"/>
                <a:cs typeface="Times New Roman"/>
              </a:rPr>
              <a:t>che faranno </a:t>
            </a:r>
            <a:r>
              <a:rPr sz="1200" dirty="0">
                <a:latin typeface="Times New Roman"/>
                <a:cs typeface="Times New Roman"/>
              </a:rPr>
              <a:t>sorridere a loro volta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posterità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illuminata.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984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(956.2) 86:6.6 </a:t>
            </a:r>
            <a:r>
              <a:rPr sz="1200" spc="-5" dirty="0">
                <a:latin typeface="Times New Roman"/>
                <a:cs typeface="Times New Roman"/>
              </a:rPr>
              <a:t>Ma infine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dell’uomo primitivo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occupata </a:t>
            </a:r>
            <a:r>
              <a:rPr sz="1200" dirty="0">
                <a:latin typeface="Times New Roman"/>
                <a:cs typeface="Times New Roman"/>
              </a:rPr>
              <a:t>da pensieri che </a:t>
            </a:r>
            <a:r>
              <a:rPr sz="1200" spc="-5" dirty="0">
                <a:latin typeface="Times New Roman"/>
                <a:cs typeface="Times New Roman"/>
              </a:rPr>
              <a:t>trascendevano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suoi impulsi biologici </a:t>
            </a:r>
            <a:r>
              <a:rPr sz="1200" dirty="0">
                <a:latin typeface="Times New Roman"/>
                <a:cs typeface="Times New Roman"/>
              </a:rPr>
              <a:t>innati;  </a:t>
            </a:r>
            <a:r>
              <a:rPr sz="1200" spc="-5" dirty="0">
                <a:latin typeface="Times New Roman"/>
                <a:cs typeface="Times New Roman"/>
              </a:rPr>
              <a:t>finalmente l’uomo </a:t>
            </a:r>
            <a:r>
              <a:rPr sz="1200" dirty="0">
                <a:latin typeface="Times New Roman"/>
                <a:cs typeface="Times New Roman"/>
              </a:rPr>
              <a:t>era sul punto di </a:t>
            </a:r>
            <a:r>
              <a:rPr sz="1200" spc="-5" dirty="0">
                <a:latin typeface="Times New Roman"/>
                <a:cs typeface="Times New Roman"/>
              </a:rPr>
              <a:t>evolvere </a:t>
            </a:r>
            <a:r>
              <a:rPr sz="1200" dirty="0">
                <a:latin typeface="Times New Roman"/>
                <a:cs typeface="Times New Roman"/>
              </a:rPr>
              <a:t>un’arte 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basata </a:t>
            </a:r>
            <a:r>
              <a:rPr sz="1200" spc="-5" dirty="0">
                <a:latin typeface="Times New Roman"/>
                <a:cs typeface="Times New Roman"/>
              </a:rPr>
              <a:t>su qualcosa di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reazione 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stimoli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 marL="88900" marR="1689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Stavano emergendo gli </a:t>
            </a:r>
            <a:r>
              <a:rPr sz="1200" dirty="0">
                <a:latin typeface="Times New Roman"/>
                <a:cs typeface="Times New Roman"/>
              </a:rPr>
              <a:t>inizi di una </a:t>
            </a:r>
            <a:r>
              <a:rPr sz="1200" spc="-5" dirty="0">
                <a:latin typeface="Times New Roman"/>
                <a:cs typeface="Times New Roman"/>
              </a:rPr>
              <a:t>politica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 filosofica primitiva.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apparire un modello di vita soprannaturale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quanto, se </a:t>
            </a:r>
            <a:r>
              <a:rPr sz="1200" dirty="0">
                <a:latin typeface="Times New Roman"/>
                <a:cs typeface="Times New Roman"/>
              </a:rPr>
              <a:t>lo spirito fantasma </a:t>
            </a:r>
            <a:r>
              <a:rPr sz="1200" spc="-5" dirty="0">
                <a:latin typeface="Times New Roman"/>
                <a:cs typeface="Times New Roman"/>
              </a:rPr>
              <a:t>corrucciato porta </a:t>
            </a:r>
            <a:r>
              <a:rPr sz="1200" dirty="0">
                <a:latin typeface="Times New Roman"/>
                <a:cs typeface="Times New Roman"/>
              </a:rPr>
              <a:t>sfortuna e </a:t>
            </a:r>
            <a:r>
              <a:rPr sz="1200" spc="-5" dirty="0">
                <a:latin typeface="Times New Roman"/>
                <a:cs typeface="Times New Roman"/>
              </a:rPr>
              <a:t>quello contento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fortuna, </a:t>
            </a:r>
            <a:r>
              <a:rPr sz="1200" dirty="0">
                <a:latin typeface="Times New Roman"/>
                <a:cs typeface="Times New Roman"/>
              </a:rPr>
              <a:t>allora la condotta umana </a:t>
            </a:r>
            <a:r>
              <a:rPr sz="1200" spc="-5" dirty="0">
                <a:latin typeface="Times New Roman"/>
                <a:cs typeface="Times New Roman"/>
              </a:rPr>
              <a:t>deve essere  regolata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conseguenza.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bene e di </a:t>
            </a:r>
            <a:r>
              <a:rPr sz="1200" spc="-5" dirty="0">
                <a:latin typeface="Times New Roman"/>
                <a:cs typeface="Times New Roman"/>
              </a:rPr>
              <a:t>male si era finalmente </a:t>
            </a:r>
            <a:r>
              <a:rPr sz="1200" dirty="0">
                <a:latin typeface="Times New Roman"/>
                <a:cs typeface="Times New Roman"/>
              </a:rPr>
              <a:t>evoluto, e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prima dell’epoca </a:t>
            </a:r>
            <a:r>
              <a:rPr sz="1200" dirty="0">
                <a:latin typeface="Times New Roman"/>
                <a:cs typeface="Times New Roman"/>
              </a:rPr>
              <a:t>di una qualsiasi 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r>
              <a:rPr sz="1200" spc="-5" dirty="0">
                <a:latin typeface="Times New Roman"/>
                <a:cs typeface="Times New Roman"/>
              </a:rPr>
              <a:t> 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(956.3) 86:6.7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l’emergere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ebbe inizio la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e dispendiosa lotta </a:t>
            </a:r>
            <a:r>
              <a:rPr sz="1200" spc="-5" dirty="0">
                <a:latin typeface="Times New Roman"/>
                <a:cs typeface="Times New Roman"/>
              </a:rPr>
              <a:t>per placare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sempre scontenti,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schiavitù servile della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religiosa evoluzionaria, quel lungo spreco </a:t>
            </a:r>
            <a:r>
              <a:rPr sz="1200" dirty="0">
                <a:latin typeface="Times New Roman"/>
                <a:cs typeface="Times New Roman"/>
              </a:rPr>
              <a:t>di sforzi </a:t>
            </a:r>
            <a:r>
              <a:rPr sz="1200" spc="-5" dirty="0">
                <a:latin typeface="Times New Roman"/>
                <a:cs typeface="Times New Roman"/>
              </a:rPr>
              <a:t>umani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tombe, </a:t>
            </a:r>
            <a:r>
              <a:rPr sz="1200" dirty="0">
                <a:latin typeface="Times New Roman"/>
                <a:cs typeface="Times New Roman"/>
              </a:rPr>
              <a:t>templi, </a:t>
            </a:r>
            <a:r>
              <a:rPr sz="1200" spc="-5" dirty="0">
                <a:latin typeface="Times New Roman"/>
                <a:cs typeface="Times New Roman"/>
              </a:rPr>
              <a:t>sacrifici </a:t>
            </a:r>
            <a:r>
              <a:rPr sz="1200" dirty="0">
                <a:latin typeface="Times New Roman"/>
                <a:cs typeface="Times New Roman"/>
              </a:rPr>
              <a:t>e sacerdoti.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terribile </a:t>
            </a:r>
            <a:r>
              <a:rPr sz="1200" dirty="0">
                <a:latin typeface="Times New Roman"/>
                <a:cs typeface="Times New Roman"/>
              </a:rPr>
              <a:t>e spaventoso prezzo da </a:t>
            </a:r>
            <a:r>
              <a:rPr sz="1200" spc="-5" dirty="0">
                <a:latin typeface="Times New Roman"/>
                <a:cs typeface="Times New Roman"/>
              </a:rPr>
              <a:t>pagare, </a:t>
            </a:r>
            <a:r>
              <a:rPr sz="1200" dirty="0">
                <a:latin typeface="Times New Roman"/>
                <a:cs typeface="Times New Roman"/>
              </a:rPr>
              <a:t>ma valse tutto il </a:t>
            </a:r>
            <a:r>
              <a:rPr sz="1200" spc="-5" dirty="0">
                <a:latin typeface="Times New Roman"/>
                <a:cs typeface="Times New Roman"/>
              </a:rPr>
              <a:t>suo costo, perché grazie ad esso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raggiunse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naturale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bene e del </a:t>
            </a:r>
            <a:r>
              <a:rPr sz="1200" spc="-5" dirty="0">
                <a:latin typeface="Times New Roman"/>
                <a:cs typeface="Times New Roman"/>
              </a:rPr>
              <a:t>male relativi; era nata l’etica</a:t>
            </a:r>
            <a:r>
              <a:rPr sz="1200" dirty="0">
                <a:latin typeface="Times New Roman"/>
                <a:cs typeface="Times New Roman"/>
              </a:rPr>
              <a:t> umana!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funzione della religione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primitiva</a:t>
            </a:r>
            <a:endParaRPr sz="1600">
              <a:latin typeface="Times New Roman"/>
              <a:cs typeface="Times New Roman"/>
            </a:endParaRPr>
          </a:p>
          <a:p>
            <a:pPr marL="88900" marR="104139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(956.4) 86:7.1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selvaggio sentì il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sicurezza, </a:t>
            </a:r>
            <a:r>
              <a:rPr sz="1200" dirty="0">
                <a:latin typeface="Times New Roman"/>
                <a:cs typeface="Times New Roman"/>
              </a:rPr>
              <a:t>e pagava perciò </a:t>
            </a:r>
            <a:r>
              <a:rPr sz="1200" spc="-5" dirty="0">
                <a:latin typeface="Times New Roman"/>
                <a:cs typeface="Times New Roman"/>
              </a:rPr>
              <a:t>volentieri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pesanti 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paura, </a:t>
            </a:r>
            <a:r>
              <a:rPr sz="1200" dirty="0">
                <a:latin typeface="Times New Roman"/>
                <a:cs typeface="Times New Roman"/>
              </a:rPr>
              <a:t>di superstizione, di  </a:t>
            </a:r>
            <a:r>
              <a:rPr sz="1200" spc="-5" dirty="0">
                <a:latin typeface="Times New Roman"/>
                <a:cs typeface="Times New Roman"/>
              </a:rPr>
              <a:t>terrore </a:t>
            </a:r>
            <a:r>
              <a:rPr sz="1200" dirty="0">
                <a:latin typeface="Times New Roman"/>
                <a:cs typeface="Times New Roman"/>
              </a:rPr>
              <a:t>e di doni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sacerdoti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polizza di </a:t>
            </a:r>
            <a:r>
              <a:rPr sz="1200" spc="-5" dirty="0">
                <a:latin typeface="Times New Roman"/>
                <a:cs typeface="Times New Roman"/>
              </a:rPr>
              <a:t>assicurazione magica </a:t>
            </a:r>
            <a:r>
              <a:rPr sz="1200" dirty="0">
                <a:latin typeface="Times New Roman"/>
                <a:cs typeface="Times New Roman"/>
              </a:rPr>
              <a:t>contro la </a:t>
            </a:r>
            <a:r>
              <a:rPr sz="1200" spc="-5" dirty="0">
                <a:latin typeface="Times New Roman"/>
                <a:cs typeface="Times New Roman"/>
              </a:rPr>
              <a:t>sfortuna.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primitiva </a:t>
            </a:r>
            <a:r>
              <a:rPr sz="1200" spc="-5" dirty="0">
                <a:latin typeface="Times New Roman"/>
                <a:cs typeface="Times New Roman"/>
              </a:rPr>
              <a:t>era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semplicemente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26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905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particolarmente </a:t>
            </a:r>
            <a:r>
              <a:rPr sz="1200" dirty="0">
                <a:latin typeface="Times New Roman"/>
                <a:cs typeface="Times New Roman"/>
              </a:rPr>
              <a:t>nelle vicinanze </a:t>
            </a:r>
            <a:r>
              <a:rPr sz="1200" spc="-5" dirty="0">
                <a:latin typeface="Times New Roman"/>
                <a:cs typeface="Times New Roman"/>
              </a:rPr>
              <a:t>delle Isole Britanniche.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colata di lava sulla </a:t>
            </a:r>
            <a:r>
              <a:rPr sz="1200" spc="-5" dirty="0">
                <a:latin typeface="Times New Roman"/>
                <a:cs typeface="Times New Roman"/>
              </a:rPr>
              <a:t>regione delle Isole Britanniche </a:t>
            </a:r>
            <a:r>
              <a:rPr sz="1200" dirty="0">
                <a:latin typeface="Times New Roman"/>
                <a:cs typeface="Times New Roman"/>
              </a:rPr>
              <a:t>appare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sotto 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strati alternati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roccia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ottomila </a:t>
            </a:r>
            <a:r>
              <a:rPr sz="1200" spc="-5" dirty="0">
                <a:latin typeface="Times New Roman"/>
                <a:cs typeface="Times New Roman"/>
              </a:rPr>
              <a:t>metri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spessore. Tali rocce </a:t>
            </a:r>
            <a:r>
              <a:rPr sz="1200" dirty="0">
                <a:latin typeface="Times New Roman"/>
                <a:cs typeface="Times New Roman"/>
              </a:rPr>
              <a:t>furono depositate </a:t>
            </a:r>
            <a:r>
              <a:rPr sz="1200" spc="-5" dirty="0">
                <a:latin typeface="Times New Roman"/>
                <a:cs typeface="Times New Roman"/>
              </a:rPr>
              <a:t>dalle colate </a:t>
            </a:r>
            <a:r>
              <a:rPr sz="1200" dirty="0">
                <a:latin typeface="Times New Roman"/>
                <a:cs typeface="Times New Roman"/>
              </a:rPr>
              <a:t>di lava  intermittenti </a:t>
            </a:r>
            <a:r>
              <a:rPr sz="1200" spc="-5" dirty="0">
                <a:latin typeface="Times New Roman"/>
                <a:cs typeface="Times New Roman"/>
              </a:rPr>
              <a:t>che si distesero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letto marino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profondo, </a:t>
            </a:r>
            <a:r>
              <a:rPr sz="1200" dirty="0">
                <a:latin typeface="Times New Roman"/>
                <a:cs typeface="Times New Roman"/>
              </a:rPr>
              <a:t>mescolandosi così ai </a:t>
            </a:r>
            <a:r>
              <a:rPr sz="1200" spc="-5" dirty="0">
                <a:latin typeface="Times New Roman"/>
                <a:cs typeface="Times New Roman"/>
              </a:rPr>
              <a:t>depositi rocciosi; </a:t>
            </a:r>
            <a:r>
              <a:rPr sz="1200" dirty="0">
                <a:latin typeface="Times New Roman"/>
                <a:cs typeface="Times New Roman"/>
              </a:rPr>
              <a:t>e tutto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  <a:p>
            <a:pPr marL="76200" marR="749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successivamente elevato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altezza </a:t>
            </a:r>
            <a:r>
              <a:rPr sz="1200" spc="-5" dirty="0">
                <a:latin typeface="Times New Roman"/>
                <a:cs typeface="Times New Roman"/>
              </a:rPr>
              <a:t>sul livello del mare. Violenti </a:t>
            </a:r>
            <a:r>
              <a:rPr sz="1200" dirty="0">
                <a:latin typeface="Times New Roman"/>
                <a:cs typeface="Times New Roman"/>
              </a:rPr>
              <a:t>terremoti </a:t>
            </a:r>
            <a:r>
              <a:rPr sz="1200" spc="-5" dirty="0">
                <a:latin typeface="Times New Roman"/>
                <a:cs typeface="Times New Roman"/>
              </a:rPr>
              <a:t>avvennero nel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dell’Europa, </a:t>
            </a:r>
            <a:r>
              <a:rPr sz="1200" dirty="0">
                <a:latin typeface="Times New Roman"/>
                <a:cs typeface="Times New Roman"/>
              </a:rPr>
              <a:t>particolarmente in  Scozia.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(677.4) 59:3.7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clima oceanico </a:t>
            </a:r>
            <a:r>
              <a:rPr sz="1200" spc="-5" dirty="0">
                <a:latin typeface="Times New Roman"/>
                <a:cs typeface="Times New Roman"/>
              </a:rPr>
              <a:t>restava </a:t>
            </a:r>
            <a:r>
              <a:rPr sz="1200" dirty="0">
                <a:latin typeface="Times New Roman"/>
                <a:cs typeface="Times New Roman"/>
              </a:rPr>
              <a:t>dolce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uniforme e i </a:t>
            </a:r>
            <a:r>
              <a:rPr sz="1200" spc="-5" dirty="0">
                <a:latin typeface="Times New Roman"/>
                <a:cs typeface="Times New Roman"/>
              </a:rPr>
              <a:t>mari caldi bagnavano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rive delle </a:t>
            </a:r>
            <a:r>
              <a:rPr sz="1200" dirty="0">
                <a:latin typeface="Times New Roman"/>
                <a:cs typeface="Times New Roman"/>
              </a:rPr>
              <a:t>terre </a:t>
            </a:r>
            <a:r>
              <a:rPr sz="1200" spc="-5" dirty="0">
                <a:latin typeface="Times New Roman"/>
                <a:cs typeface="Times New Roman"/>
              </a:rPr>
              <a:t>polari.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possono trovare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questi depositi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Polo Nord fossili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brachiopodi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tipi di vita </a:t>
            </a:r>
            <a:r>
              <a:rPr sz="1200" spc="-5" dirty="0">
                <a:latin typeface="Times New Roman"/>
                <a:cs typeface="Times New Roman"/>
              </a:rPr>
              <a:t>marina. Gasteropodi, brachiopodi, spugne </a:t>
            </a:r>
            <a:r>
              <a:rPr sz="1200" spc="10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coralli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formano scogliere coralline continuarono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moltiplicarsi.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92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(677.5) 59:3.8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vede 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avanzata </a:t>
            </a:r>
            <a:r>
              <a:rPr sz="1200" spc="-5" dirty="0">
                <a:latin typeface="Times New Roman"/>
                <a:cs typeface="Times New Roman"/>
              </a:rPr>
              <a:t>dei mari siluriani, accompagnata </a:t>
            </a:r>
            <a:r>
              <a:rPr sz="1200" dirty="0">
                <a:latin typeface="Times New Roman"/>
                <a:cs typeface="Times New Roman"/>
              </a:rPr>
              <a:t>da un nuovo </a:t>
            </a:r>
            <a:r>
              <a:rPr sz="1200" spc="-5" dirty="0">
                <a:latin typeface="Times New Roman"/>
                <a:cs typeface="Times New Roman"/>
              </a:rPr>
              <a:t>mescolamento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acque  oceaniche del </a:t>
            </a:r>
            <a:r>
              <a:rPr sz="1200" dirty="0">
                <a:latin typeface="Times New Roman"/>
                <a:cs typeface="Times New Roman"/>
              </a:rPr>
              <a:t>nord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sud. I </a:t>
            </a:r>
            <a:r>
              <a:rPr sz="1200" spc="-5" dirty="0">
                <a:latin typeface="Times New Roman"/>
                <a:cs typeface="Times New Roman"/>
              </a:rPr>
              <a:t>cefalopodi </a:t>
            </a:r>
            <a:r>
              <a:rPr sz="1200" dirty="0">
                <a:latin typeface="Times New Roman"/>
                <a:cs typeface="Times New Roman"/>
              </a:rPr>
              <a:t>dominano la vita </a:t>
            </a:r>
            <a:r>
              <a:rPr sz="1200" spc="-5" dirty="0">
                <a:latin typeface="Times New Roman"/>
                <a:cs typeface="Times New Roman"/>
              </a:rPr>
              <a:t>marina, mentre forme associate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si sviluppano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differenziano  progressivamente.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47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(677.6) 59:3.9 </a:t>
            </a:r>
            <a:r>
              <a:rPr sz="1200" i="1" dirty="0">
                <a:latin typeface="Times New Roman"/>
                <a:cs typeface="Times New Roman"/>
              </a:rPr>
              <a:t>280.000.000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i continenti erano </a:t>
            </a:r>
            <a:r>
              <a:rPr sz="1200" spc="-5" dirty="0">
                <a:latin typeface="Times New Roman"/>
                <a:cs typeface="Times New Roman"/>
              </a:rPr>
              <a:t>largamente emersi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inondazione </a:t>
            </a:r>
            <a:r>
              <a:rPr sz="1200" spc="-5" dirty="0">
                <a:latin typeface="Times New Roman"/>
                <a:cs typeface="Times New Roman"/>
              </a:rPr>
              <a:t>siluriana.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depositi rocciosi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questa sommersione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conosciuti nell’America del Nord sotto </a:t>
            </a:r>
            <a:r>
              <a:rPr sz="1200" dirty="0">
                <a:latin typeface="Times New Roman"/>
                <a:cs typeface="Times New Roman"/>
              </a:rPr>
              <a:t>il nome di </a:t>
            </a:r>
            <a:r>
              <a:rPr sz="1200" spc="-5" dirty="0">
                <a:latin typeface="Times New Roman"/>
                <a:cs typeface="Times New Roman"/>
              </a:rPr>
              <a:t>calcari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Niagara, perché questo </a:t>
            </a:r>
            <a:r>
              <a:rPr sz="1200" dirty="0">
                <a:latin typeface="Times New Roman"/>
                <a:cs typeface="Times New Roman"/>
              </a:rPr>
              <a:t>è lo </a:t>
            </a:r>
            <a:r>
              <a:rPr sz="1200" spc="-5" dirty="0">
                <a:latin typeface="Times New Roman"/>
                <a:cs typeface="Times New Roman"/>
              </a:rPr>
              <a:t>strato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roccia  sul quale scorrono </a:t>
            </a:r>
            <a:r>
              <a:rPr sz="1200" dirty="0">
                <a:latin typeface="Times New Roman"/>
                <a:cs typeface="Times New Roman"/>
              </a:rPr>
              <a:t>ora le </a:t>
            </a:r>
            <a:r>
              <a:rPr sz="1200" spc="-5" dirty="0">
                <a:latin typeface="Times New Roman"/>
                <a:cs typeface="Times New Roman"/>
              </a:rPr>
              <a:t>Cascate del Niagara. Questo strato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roccia si estende dalle montagne dell’est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regione </a:t>
            </a:r>
            <a:r>
              <a:rPr sz="1200" dirty="0">
                <a:latin typeface="Times New Roman"/>
                <a:cs typeface="Times New Roman"/>
              </a:rPr>
              <a:t>della valle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Mississippi, ma </a:t>
            </a:r>
            <a:r>
              <a:rPr sz="1200" spc="-5" dirty="0">
                <a:latin typeface="Times New Roman"/>
                <a:cs typeface="Times New Roman"/>
              </a:rPr>
              <a:t>si allunga verso ovest soltanto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meridionale. </a:t>
            </a:r>
            <a:r>
              <a:rPr sz="1200" spc="-5" dirty="0">
                <a:latin typeface="Times New Roman"/>
                <a:cs typeface="Times New Roman"/>
              </a:rPr>
              <a:t>Parecchi strati si </a:t>
            </a:r>
            <a:r>
              <a:rPr sz="1200" dirty="0">
                <a:latin typeface="Times New Roman"/>
                <a:cs typeface="Times New Roman"/>
              </a:rPr>
              <a:t>estendono sul </a:t>
            </a:r>
            <a:r>
              <a:rPr sz="1200" spc="-5" dirty="0">
                <a:latin typeface="Times New Roman"/>
                <a:cs typeface="Times New Roman"/>
              </a:rPr>
              <a:t>Canada, su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dell’America del </a:t>
            </a:r>
            <a:r>
              <a:rPr sz="1200" dirty="0">
                <a:latin typeface="Times New Roman"/>
                <a:cs typeface="Times New Roman"/>
              </a:rPr>
              <a:t>Sud, </a:t>
            </a:r>
            <a:r>
              <a:rPr sz="1200" spc="-5" dirty="0">
                <a:latin typeface="Times New Roman"/>
                <a:cs typeface="Times New Roman"/>
              </a:rPr>
              <a:t>sull’Australia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sulla </a:t>
            </a:r>
            <a:r>
              <a:rPr sz="1200" dirty="0">
                <a:latin typeface="Times New Roman"/>
                <a:cs typeface="Times New Roman"/>
              </a:rPr>
              <a:t>maggior </a:t>
            </a:r>
            <a:r>
              <a:rPr sz="1200" spc="-5" dirty="0">
                <a:latin typeface="Times New Roman"/>
                <a:cs typeface="Times New Roman"/>
              </a:rPr>
              <a:t>parte dell’Europa;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spessore </a:t>
            </a:r>
            <a:r>
              <a:rPr sz="1200" dirty="0">
                <a:latin typeface="Times New Roman"/>
                <a:cs typeface="Times New Roman"/>
              </a:rPr>
              <a:t>medio di questa serie di </a:t>
            </a:r>
            <a:r>
              <a:rPr sz="1200" spc="-5" dirty="0">
                <a:latin typeface="Times New Roman"/>
                <a:cs typeface="Times New Roman"/>
              </a:rPr>
              <a:t>strati del </a:t>
            </a:r>
            <a:r>
              <a:rPr sz="1200" dirty="0">
                <a:latin typeface="Times New Roman"/>
                <a:cs typeface="Times New Roman"/>
              </a:rPr>
              <a:t>Niagara è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13716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circa duecento metri.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regioni, </a:t>
            </a:r>
            <a:r>
              <a:rPr sz="1200" dirty="0">
                <a:latin typeface="Times New Roman"/>
                <a:cs typeface="Times New Roman"/>
              </a:rPr>
              <a:t>immediatamente sopra il </a:t>
            </a:r>
            <a:r>
              <a:rPr sz="1200" spc="-5" dirty="0">
                <a:latin typeface="Times New Roman"/>
                <a:cs typeface="Times New Roman"/>
              </a:rPr>
              <a:t>deposito </a:t>
            </a:r>
            <a:r>
              <a:rPr sz="1200" dirty="0">
                <a:latin typeface="Times New Roman"/>
                <a:cs typeface="Times New Roman"/>
              </a:rPr>
              <a:t>del tipo </a:t>
            </a:r>
            <a:r>
              <a:rPr sz="1200" spc="-5" dirty="0">
                <a:latin typeface="Times New Roman"/>
                <a:cs typeface="Times New Roman"/>
              </a:rPr>
              <a:t>Niagara, 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ammasso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conglomerati,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scisti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salgemma. Questi accumuli </a:t>
            </a:r>
            <a:r>
              <a:rPr sz="1200" dirty="0">
                <a:latin typeface="Times New Roman"/>
                <a:cs typeface="Times New Roman"/>
              </a:rPr>
              <a:t>sono dovuti a </a:t>
            </a:r>
            <a:r>
              <a:rPr sz="1200" spc="-5" dirty="0">
                <a:latin typeface="Times New Roman"/>
                <a:cs typeface="Times New Roman"/>
              </a:rPr>
              <a:t>cedimenti secondari.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sale si depositò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grandi lagune che </a:t>
            </a:r>
            <a:r>
              <a:rPr sz="1200" dirty="0">
                <a:latin typeface="Times New Roman"/>
                <a:cs typeface="Times New Roman"/>
              </a:rPr>
              <a:t>furono  </a:t>
            </a:r>
            <a:r>
              <a:rPr sz="1200" spc="-5" dirty="0">
                <a:latin typeface="Times New Roman"/>
                <a:cs typeface="Times New Roman"/>
              </a:rPr>
              <a:t>alternativamente aperte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isolate, cosicché </a:t>
            </a:r>
            <a:r>
              <a:rPr sz="1200" dirty="0">
                <a:latin typeface="Times New Roman"/>
                <a:cs typeface="Times New Roman"/>
              </a:rPr>
              <a:t>l’evaporazione </a:t>
            </a:r>
            <a:r>
              <a:rPr sz="1200" spc="-5" dirty="0">
                <a:latin typeface="Times New Roman"/>
                <a:cs typeface="Times New Roman"/>
              </a:rPr>
              <a:t>lasciò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depositi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 </a:t>
            </a:r>
            <a:r>
              <a:rPr sz="1200" dirty="0">
                <a:latin typeface="Times New Roman"/>
                <a:cs typeface="Times New Roman"/>
              </a:rPr>
              <a:t>e di altre materie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erano in  </a:t>
            </a:r>
            <a:r>
              <a:rPr sz="1200" spc="-5" dirty="0">
                <a:latin typeface="Times New Roman"/>
                <a:cs typeface="Times New Roman"/>
              </a:rPr>
              <a:t>soluzione nell’acqua.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certe regioni questi giacimenti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salgemma raggiungono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venti metri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spessore.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6543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pagamento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assicurazione contro </a:t>
            </a:r>
            <a:r>
              <a:rPr sz="1200" dirty="0">
                <a:latin typeface="Times New Roman"/>
                <a:cs typeface="Times New Roman"/>
              </a:rPr>
              <a:t>i pericoli della </a:t>
            </a:r>
            <a:r>
              <a:rPr sz="1200" spc="-5" dirty="0">
                <a:latin typeface="Times New Roman"/>
                <a:cs typeface="Times New Roman"/>
              </a:rPr>
              <a:t>foresta;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civilizzato paga </a:t>
            </a:r>
            <a:r>
              <a:rPr sz="1200" dirty="0">
                <a:latin typeface="Times New Roman"/>
                <a:cs typeface="Times New Roman"/>
              </a:rPr>
              <a:t>premi </a:t>
            </a:r>
            <a:r>
              <a:rPr sz="1200" spc="-5" dirty="0">
                <a:latin typeface="Times New Roman"/>
                <a:cs typeface="Times New Roman"/>
              </a:rPr>
              <a:t>materiali contro gli incidenti  dell’industria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esigenze dei sistemi </a:t>
            </a:r>
            <a:r>
              <a:rPr sz="1200" dirty="0">
                <a:latin typeface="Times New Roman"/>
                <a:cs typeface="Times New Roman"/>
              </a:rPr>
              <a:t>di vita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moderni.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(956.5) 86:7.2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società moderna </a:t>
            </a:r>
            <a:r>
              <a:rPr sz="1200" spc="-5" dirty="0">
                <a:latin typeface="Times New Roman"/>
                <a:cs typeface="Times New Roman"/>
              </a:rPr>
              <a:t>sta spostando gli affari dell’assicurazione </a:t>
            </a:r>
            <a:r>
              <a:rPr sz="1200" dirty="0">
                <a:latin typeface="Times New Roman"/>
                <a:cs typeface="Times New Roman"/>
              </a:rPr>
              <a:t>dal dominio </a:t>
            </a:r>
            <a:r>
              <a:rPr sz="1200" spc="-5" dirty="0">
                <a:latin typeface="Times New Roman"/>
                <a:cs typeface="Times New Roman"/>
              </a:rPr>
              <a:t>dei sacerdoti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religione, collocandoli </a:t>
            </a:r>
            <a:r>
              <a:rPr sz="1200" spc="-5" dirty="0">
                <a:latin typeface="Times New Roman"/>
                <a:cs typeface="Times New Roman"/>
              </a:rPr>
              <a:t>nel  campo economico.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si </a:t>
            </a:r>
            <a:r>
              <a:rPr sz="1200" dirty="0">
                <a:latin typeface="Times New Roman"/>
                <a:cs typeface="Times New Roman"/>
              </a:rPr>
              <a:t>occupa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dell’assicurazione </a:t>
            </a:r>
            <a:r>
              <a:rPr sz="1200" dirty="0">
                <a:latin typeface="Times New Roman"/>
                <a:cs typeface="Times New Roman"/>
              </a:rPr>
              <a:t>della vita oltre la tomba.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moderni, almeno 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riflettono, cessano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pagare premi </a:t>
            </a:r>
            <a:r>
              <a:rPr sz="1200" dirty="0">
                <a:latin typeface="Times New Roman"/>
                <a:cs typeface="Times New Roman"/>
              </a:rPr>
              <a:t>inutili per </a:t>
            </a:r>
            <a:r>
              <a:rPr sz="1200" spc="-5" dirty="0">
                <a:latin typeface="Times New Roman"/>
                <a:cs typeface="Times New Roman"/>
              </a:rPr>
              <a:t>controllare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fortuna.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si </a:t>
            </a:r>
            <a:r>
              <a:rPr sz="1200" dirty="0">
                <a:latin typeface="Times New Roman"/>
                <a:cs typeface="Times New Roman"/>
              </a:rPr>
              <a:t>eleva lentamente a </a:t>
            </a:r>
            <a:r>
              <a:rPr sz="1200" spc="-5" dirty="0">
                <a:latin typeface="Times New Roman"/>
                <a:cs typeface="Times New Roman"/>
              </a:rPr>
              <a:t>livelli filosofici  superiori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contrapposizione alla sua precedente </a:t>
            </a:r>
            <a:r>
              <a:rPr sz="1200" dirty="0">
                <a:latin typeface="Times New Roman"/>
                <a:cs typeface="Times New Roman"/>
              </a:rPr>
              <a:t>funzione di piano di </a:t>
            </a:r>
            <a:r>
              <a:rPr sz="1200" spc="-5" dirty="0">
                <a:latin typeface="Times New Roman"/>
                <a:cs typeface="Times New Roman"/>
              </a:rPr>
              <a:t>assicurazione contro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cattiva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3740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(956.6) 86:7.3 </a:t>
            </a:r>
            <a:r>
              <a:rPr sz="1200" spc="-5" dirty="0">
                <a:latin typeface="Times New Roman"/>
                <a:cs typeface="Times New Roman"/>
              </a:rPr>
              <a:t>Ma queste antiche </a:t>
            </a:r>
            <a:r>
              <a:rPr sz="1200" dirty="0">
                <a:latin typeface="Times New Roman"/>
                <a:cs typeface="Times New Roman"/>
              </a:rPr>
              <a:t>concezioni </a:t>
            </a:r>
            <a:r>
              <a:rPr sz="1200" spc="-5" dirty="0">
                <a:latin typeface="Times New Roman"/>
                <a:cs typeface="Times New Roman"/>
              </a:rPr>
              <a:t>della religione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impedito agli </a:t>
            </a:r>
            <a:r>
              <a:rPr sz="1200" dirty="0">
                <a:latin typeface="Times New Roman"/>
                <a:cs typeface="Times New Roman"/>
              </a:rPr>
              <a:t>uomini di </a:t>
            </a:r>
            <a:r>
              <a:rPr sz="1200" spc="-5" dirty="0">
                <a:latin typeface="Times New Roman"/>
                <a:cs typeface="Times New Roman"/>
              </a:rPr>
              <a:t>diventare fatalisti </a:t>
            </a:r>
            <a:r>
              <a:rPr sz="1200" dirty="0">
                <a:latin typeface="Times New Roman"/>
                <a:cs typeface="Times New Roman"/>
              </a:rPr>
              <a:t>e disperatamente  </a:t>
            </a:r>
            <a:r>
              <a:rPr sz="1200" spc="-5" dirty="0">
                <a:latin typeface="Times New Roman"/>
                <a:cs typeface="Times New Roman"/>
              </a:rPr>
              <a:t>pessimisti; essi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creduto </a:t>
            </a:r>
            <a:r>
              <a:rPr sz="1200" dirty="0">
                <a:latin typeface="Times New Roman"/>
                <a:cs typeface="Times New Roman"/>
              </a:rPr>
              <a:t>di poter </a:t>
            </a:r>
            <a:r>
              <a:rPr sz="1200" spc="-5" dirty="0">
                <a:latin typeface="Times New Roman"/>
                <a:cs typeface="Times New Roman"/>
              </a:rPr>
              <a:t>almeno fare qualcosa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influenzare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della paura dei fantasmi </a:t>
            </a:r>
            <a:r>
              <a:rPr sz="1200" spc="15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impresso negli </a:t>
            </a:r>
            <a:r>
              <a:rPr sz="1200" dirty="0">
                <a:latin typeface="Times New Roman"/>
                <a:cs typeface="Times New Roman"/>
              </a:rPr>
              <a:t>uomini che </a:t>
            </a:r>
            <a:r>
              <a:rPr sz="1200" spc="-5" dirty="0">
                <a:latin typeface="Times New Roman"/>
                <a:cs typeface="Times New Roman"/>
              </a:rPr>
              <a:t>dovevano </a:t>
            </a:r>
            <a:r>
              <a:rPr sz="1200" i="1" dirty="0">
                <a:latin typeface="Times New Roman"/>
                <a:cs typeface="Times New Roman"/>
              </a:rPr>
              <a:t>regolare la loro </a:t>
            </a:r>
            <a:r>
              <a:rPr sz="1200" i="1" spc="-5" dirty="0">
                <a:latin typeface="Times New Roman"/>
                <a:cs typeface="Times New Roman"/>
              </a:rPr>
              <a:t>condotta, </a:t>
            </a:r>
            <a:r>
              <a:rPr sz="1200" spc="-5" dirty="0">
                <a:latin typeface="Times New Roman"/>
                <a:cs typeface="Times New Roman"/>
              </a:rPr>
              <a:t>che c’era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sovrammateriale che controllava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 </a:t>
            </a:r>
            <a:r>
              <a:rPr sz="1200" dirty="0">
                <a:latin typeface="Times New Roman"/>
                <a:cs typeface="Times New Roman"/>
              </a:rPr>
              <a:t>umano.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425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(956.7) 86:7.4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civilizzate </a:t>
            </a:r>
            <a:r>
              <a:rPr sz="1200" spc="-5" dirty="0">
                <a:latin typeface="Times New Roman"/>
                <a:cs typeface="Times New Roman"/>
              </a:rPr>
              <a:t>moderne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giusto emergendo dalla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dei fantasmi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spiegazione della fortuna </a:t>
            </a:r>
            <a:r>
              <a:rPr sz="1200" dirty="0">
                <a:latin typeface="Times New Roman"/>
                <a:cs typeface="Times New Roman"/>
              </a:rPr>
              <a:t>e delle  </a:t>
            </a:r>
            <a:r>
              <a:rPr sz="1200" spc="-5" dirty="0">
                <a:latin typeface="Times New Roman"/>
                <a:cs typeface="Times New Roman"/>
              </a:rPr>
              <a:t>disuguaglianze </a:t>
            </a:r>
            <a:r>
              <a:rPr sz="1200" dirty="0">
                <a:latin typeface="Times New Roman"/>
                <a:cs typeface="Times New Roman"/>
              </a:rPr>
              <a:t>ordinarie </a:t>
            </a:r>
            <a:r>
              <a:rPr sz="1200" spc="-5" dirty="0">
                <a:latin typeface="Times New Roman"/>
                <a:cs typeface="Times New Roman"/>
              </a:rPr>
              <a:t>dell’esistenza. L’umanità si </a:t>
            </a:r>
            <a:r>
              <a:rPr sz="1200" dirty="0">
                <a:latin typeface="Times New Roman"/>
                <a:cs typeface="Times New Roman"/>
              </a:rPr>
              <a:t>sta </a:t>
            </a:r>
            <a:r>
              <a:rPr sz="1200" spc="-5" dirty="0">
                <a:latin typeface="Times New Roman"/>
                <a:cs typeface="Times New Roman"/>
              </a:rPr>
              <a:t>emancipando dalla schiavitù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sfortuna con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spiriti-  </a:t>
            </a:r>
            <a:r>
              <a:rPr sz="1200" spc="-5" dirty="0">
                <a:latin typeface="Times New Roman"/>
                <a:cs typeface="Times New Roman"/>
              </a:rPr>
              <a:t>fantasma. Ma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rinunciano alla </a:t>
            </a:r>
            <a:r>
              <a:rPr sz="1200" dirty="0">
                <a:latin typeface="Times New Roman"/>
                <a:cs typeface="Times New Roman"/>
              </a:rPr>
              <a:t>dottrina </a:t>
            </a:r>
            <a:r>
              <a:rPr sz="1200" spc="-5" dirty="0">
                <a:latin typeface="Times New Roman"/>
                <a:cs typeface="Times New Roman"/>
              </a:rPr>
              <a:t>errata che gli </a:t>
            </a:r>
            <a:r>
              <a:rPr sz="1200" dirty="0">
                <a:latin typeface="Times New Roman"/>
                <a:cs typeface="Times New Roman"/>
              </a:rPr>
              <a:t>spiriti sono la </a:t>
            </a:r>
            <a:r>
              <a:rPr sz="1200" spc="-5" dirty="0">
                <a:latin typeface="Times New Roman"/>
                <a:cs typeface="Times New Roman"/>
              </a:rPr>
              <a:t>causa delle </a:t>
            </a:r>
            <a:r>
              <a:rPr sz="1200" dirty="0">
                <a:latin typeface="Times New Roman"/>
                <a:cs typeface="Times New Roman"/>
              </a:rPr>
              <a:t>vicissitudini della vita, </a:t>
            </a:r>
            <a:r>
              <a:rPr sz="1200" spc="-5" dirty="0">
                <a:latin typeface="Times New Roman"/>
                <a:cs typeface="Times New Roman"/>
              </a:rPr>
              <a:t>mostrano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sorprendente </a:t>
            </a:r>
            <a:r>
              <a:rPr sz="1200" dirty="0">
                <a:latin typeface="Times New Roman"/>
                <a:cs typeface="Times New Roman"/>
              </a:rPr>
              <a:t>tendenza </a:t>
            </a:r>
            <a:r>
              <a:rPr sz="1200" spc="-5" dirty="0">
                <a:latin typeface="Times New Roman"/>
                <a:cs typeface="Times New Roman"/>
              </a:rPr>
              <a:t>ad accettare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insegnamento quasi altrettanto fallace </a:t>
            </a:r>
            <a:r>
              <a:rPr sz="1200" dirty="0">
                <a:latin typeface="Times New Roman"/>
                <a:cs typeface="Times New Roman"/>
              </a:rPr>
              <a:t>che li invita </a:t>
            </a:r>
            <a:r>
              <a:rPr sz="1200" spc="-5" dirty="0">
                <a:latin typeface="Times New Roman"/>
                <a:cs typeface="Times New Roman"/>
              </a:rPr>
              <a:t>ad attribuire </a:t>
            </a:r>
            <a:r>
              <a:rPr sz="1200" spc="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disuguaglianze 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cattivo </a:t>
            </a:r>
            <a:r>
              <a:rPr sz="1200" spc="-5" dirty="0">
                <a:latin typeface="Times New Roman"/>
                <a:cs typeface="Times New Roman"/>
              </a:rPr>
              <a:t>adattamento politico, all’ingiustizia 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competizione </a:t>
            </a:r>
            <a:r>
              <a:rPr sz="1200" spc="-5" dirty="0">
                <a:latin typeface="Times New Roman"/>
                <a:cs typeface="Times New Roman"/>
              </a:rPr>
              <a:t>industriale. Ma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legislazione,  un’accresciuta filantropia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maggiore riorganizzazione industriale, per quanto </a:t>
            </a:r>
            <a:r>
              <a:rPr sz="1200" dirty="0">
                <a:latin typeface="Times New Roman"/>
                <a:cs typeface="Times New Roman"/>
              </a:rPr>
              <a:t>buone in </a:t>
            </a:r>
            <a:r>
              <a:rPr sz="1200" spc="-5" dirty="0">
                <a:latin typeface="Times New Roman"/>
                <a:cs typeface="Times New Roman"/>
              </a:rPr>
              <a:t>se stesse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stesse,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rimedieranno </a:t>
            </a:r>
            <a:r>
              <a:rPr sz="1200" dirty="0">
                <a:latin typeface="Times New Roman"/>
                <a:cs typeface="Times New Roman"/>
              </a:rPr>
              <a:t>i fatti della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accidenti </a:t>
            </a:r>
            <a:r>
              <a:rPr sz="1200" dirty="0">
                <a:latin typeface="Times New Roman"/>
                <a:cs typeface="Times New Roman"/>
              </a:rPr>
              <a:t>della vita. Solo la </a:t>
            </a:r>
            <a:r>
              <a:rPr sz="1200" spc="-5" dirty="0">
                <a:latin typeface="Times New Roman"/>
                <a:cs typeface="Times New Roman"/>
              </a:rPr>
              <a:t>comprensione dei fatti </a:t>
            </a:r>
            <a:r>
              <a:rPr sz="1200" dirty="0">
                <a:latin typeface="Times New Roman"/>
                <a:cs typeface="Times New Roman"/>
              </a:rPr>
              <a:t>e la loro saggia amministrazione </a:t>
            </a:r>
            <a:r>
              <a:rPr sz="1200" spc="-5" dirty="0">
                <a:latin typeface="Times New Roman"/>
                <a:cs typeface="Times New Roman"/>
              </a:rPr>
              <a:t>nel  quadro delle leggi </a:t>
            </a:r>
            <a:r>
              <a:rPr sz="1200" dirty="0">
                <a:latin typeface="Times New Roman"/>
                <a:cs typeface="Times New Roman"/>
              </a:rPr>
              <a:t>naturali </a:t>
            </a:r>
            <a:r>
              <a:rPr sz="1200" spc="-5" dirty="0">
                <a:latin typeface="Times New Roman"/>
                <a:cs typeface="Times New Roman"/>
              </a:rPr>
              <a:t>consentiranno </a:t>
            </a:r>
            <a:r>
              <a:rPr sz="1200" dirty="0">
                <a:latin typeface="Times New Roman"/>
                <a:cs typeface="Times New Roman"/>
              </a:rPr>
              <a:t>all’uomo di </a:t>
            </a:r>
            <a:r>
              <a:rPr sz="1200" spc="-5" dirty="0">
                <a:latin typeface="Times New Roman"/>
                <a:cs typeface="Times New Roman"/>
              </a:rPr>
              <a:t>ottenere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desidera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evitare ciò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desidera.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conoscenza  </a:t>
            </a:r>
            <a:r>
              <a:rPr sz="1200" spc="-5" dirty="0">
                <a:latin typeface="Times New Roman"/>
                <a:cs typeface="Times New Roman"/>
              </a:rPr>
              <a:t>scientifica, </a:t>
            </a:r>
            <a:r>
              <a:rPr sz="1200" dirty="0">
                <a:latin typeface="Times New Roman"/>
                <a:cs typeface="Times New Roman"/>
              </a:rPr>
              <a:t>che porta </a:t>
            </a:r>
            <a:r>
              <a:rPr sz="1200" spc="-5" dirty="0">
                <a:latin typeface="Times New Roman"/>
                <a:cs typeface="Times New Roman"/>
              </a:rPr>
              <a:t>all’azione scientifica, </a:t>
            </a:r>
            <a:r>
              <a:rPr sz="1200" dirty="0">
                <a:latin typeface="Times New Roman"/>
                <a:cs typeface="Times New Roman"/>
              </a:rPr>
              <a:t>è il solo </a:t>
            </a:r>
            <a:r>
              <a:rPr sz="1200" spc="-5" dirty="0">
                <a:latin typeface="Times New Roman"/>
                <a:cs typeface="Times New Roman"/>
              </a:rPr>
              <a:t>antidoto </a:t>
            </a:r>
            <a:r>
              <a:rPr sz="1200" dirty="0">
                <a:latin typeface="Times New Roman"/>
                <a:cs typeface="Times New Roman"/>
              </a:rPr>
              <a:t>per i cosiddetti mali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accidentali.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7684" cy="19659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317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(957.1) 86:7.5 </a:t>
            </a:r>
            <a:r>
              <a:rPr sz="1200" spc="-5" dirty="0">
                <a:latin typeface="Times New Roman"/>
                <a:cs typeface="Times New Roman"/>
              </a:rPr>
              <a:t>L’industria,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schiavitù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civile sorsero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risposta all’evoluzione sociale dell’uomo nel suo  ambiente naturale;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apparve similmente come risposta all’ambiente </a:t>
            </a:r>
            <a:r>
              <a:rPr sz="1200" dirty="0">
                <a:latin typeface="Times New Roman"/>
                <a:cs typeface="Times New Roman"/>
              </a:rPr>
              <a:t>illusorio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immaginario </a:t>
            </a:r>
            <a:r>
              <a:rPr sz="1200" dirty="0">
                <a:latin typeface="Times New Roman"/>
                <a:cs typeface="Times New Roman"/>
              </a:rPr>
              <a:t>dei fantasmi.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uno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autopreservazione, ed </a:t>
            </a:r>
            <a:r>
              <a:rPr sz="1200" dirty="0">
                <a:latin typeface="Times New Roman"/>
                <a:cs typeface="Times New Roman"/>
              </a:rPr>
              <a:t>ha funzionato </a:t>
            </a:r>
            <a:r>
              <a:rPr sz="1200" spc="-5" dirty="0">
                <a:latin typeface="Times New Roman"/>
                <a:cs typeface="Times New Roman"/>
              </a:rPr>
              <a:t>nonostante fosse originariamente erronea nella  concezione </a:t>
            </a:r>
            <a:r>
              <a:rPr sz="1200" dirty="0">
                <a:latin typeface="Times New Roman"/>
                <a:cs typeface="Times New Roman"/>
              </a:rPr>
              <a:t>e del tutto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illogica.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(957.2) 86:7.6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primitiva,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potente e </a:t>
            </a:r>
            <a:r>
              <a:rPr sz="1200" spc="-5" dirty="0">
                <a:latin typeface="Times New Roman"/>
                <a:cs typeface="Times New Roman"/>
              </a:rPr>
              <a:t>terrificante forza della </a:t>
            </a:r>
            <a:r>
              <a:rPr sz="1200" dirty="0">
                <a:latin typeface="Times New Roman"/>
                <a:cs typeface="Times New Roman"/>
              </a:rPr>
              <a:t>falsa </a:t>
            </a:r>
            <a:r>
              <a:rPr sz="1200" spc="-5" dirty="0">
                <a:latin typeface="Times New Roman"/>
                <a:cs typeface="Times New Roman"/>
              </a:rPr>
              <a:t>paura,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preparato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terreno della </a:t>
            </a:r>
            <a:r>
              <a:rPr sz="1200" dirty="0">
                <a:latin typeface="Times New Roman"/>
                <a:cs typeface="Times New Roman"/>
              </a:rPr>
              <a:t>mente  umana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conferimento di una </a:t>
            </a:r>
            <a:r>
              <a:rPr sz="1200" spc="-5" dirty="0">
                <a:latin typeface="Times New Roman"/>
                <a:cs typeface="Times New Roman"/>
              </a:rPr>
              <a:t>forza spirituale </a:t>
            </a:r>
            <a:r>
              <a:rPr sz="1200" dirty="0">
                <a:latin typeface="Times New Roman"/>
                <a:cs typeface="Times New Roman"/>
              </a:rPr>
              <a:t>autentica di </a:t>
            </a:r>
            <a:r>
              <a:rPr sz="1200" spc="-5" dirty="0">
                <a:latin typeface="Times New Roman"/>
                <a:cs typeface="Times New Roman"/>
              </a:rPr>
              <a:t>origine soprannaturale, </a:t>
            </a:r>
            <a:r>
              <a:rPr sz="1200" dirty="0">
                <a:latin typeface="Times New Roman"/>
                <a:cs typeface="Times New Roman"/>
              </a:rPr>
              <a:t>l’Aggiustatore di </a:t>
            </a:r>
            <a:r>
              <a:rPr sz="1200" spc="-5" dirty="0">
                <a:latin typeface="Times New Roman"/>
                <a:cs typeface="Times New Roman"/>
              </a:rPr>
              <a:t>Pensiero.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 divini  </a:t>
            </a:r>
            <a:r>
              <a:rPr sz="1200" spc="-5" dirty="0">
                <a:latin typeface="Times New Roman"/>
                <a:cs typeface="Times New Roman"/>
              </a:rPr>
              <a:t>Aggiustatori hanno </a:t>
            </a:r>
            <a:r>
              <a:rPr sz="1200" dirty="0">
                <a:latin typeface="Times New Roman"/>
                <a:cs typeface="Times New Roman"/>
              </a:rPr>
              <a:t>sempre lavorato per </a:t>
            </a:r>
            <a:r>
              <a:rPr sz="1200" spc="-5" dirty="0">
                <a:latin typeface="Times New Roman"/>
                <a:cs typeface="Times New Roman"/>
              </a:rPr>
              <a:t>tramutare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amore </a:t>
            </a:r>
            <a:r>
              <a:rPr sz="1200" spc="-5" dirty="0">
                <a:latin typeface="Times New Roman"/>
                <a:cs typeface="Times New Roman"/>
              </a:rPr>
              <a:t>per Dio. L’evoluzione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lenta, ma è  </a:t>
            </a:r>
            <a:r>
              <a:rPr sz="1200" spc="-5" dirty="0">
                <a:latin typeface="Times New Roman"/>
                <a:cs typeface="Times New Roman"/>
              </a:rPr>
              <a:t>infallibilmente efficace.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(957.3) 86:7.7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Astro della Sera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388048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87: </a:t>
            </a:r>
            <a:r>
              <a:rPr spc="-5" dirty="0"/>
              <a:t>I culti dei</a:t>
            </a:r>
            <a:r>
              <a:rPr spc="-45" dirty="0"/>
              <a:t> </a:t>
            </a:r>
            <a:r>
              <a:rPr spc="-5" dirty="0"/>
              <a:t>fantasmi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73084" cy="32543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431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(958.1) 87:0.1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dei </a:t>
            </a:r>
            <a:r>
              <a:rPr sz="1200" dirty="0">
                <a:latin typeface="Times New Roman"/>
                <a:cs typeface="Times New Roman"/>
              </a:rPr>
              <a:t>fantasmi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sviluppò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compensazione dei </a:t>
            </a:r>
            <a:r>
              <a:rPr sz="1200" dirty="0">
                <a:latin typeface="Times New Roman"/>
                <a:cs typeface="Times New Roman"/>
              </a:rPr>
              <a:t>rischi della </a:t>
            </a:r>
            <a:r>
              <a:rPr sz="1200" spc="-5" dirty="0">
                <a:latin typeface="Times New Roman"/>
                <a:cs typeface="Times New Roman"/>
              </a:rPr>
              <a:t>cattiva sorte;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pratiche religiose </a:t>
            </a:r>
            <a:r>
              <a:rPr sz="1200" dirty="0">
                <a:latin typeface="Times New Roman"/>
                <a:cs typeface="Times New Roman"/>
              </a:rPr>
              <a:t>primitive 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risultanza dell’ansietà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malasorte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dell’eccessiva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morti.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religioni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molto 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vedere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o con la </a:t>
            </a:r>
            <a:r>
              <a:rPr sz="1200" spc="-5" dirty="0">
                <a:latin typeface="Times New Roman"/>
                <a:cs typeface="Times New Roman"/>
              </a:rPr>
              <a:t>venerazione del superumano;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riti erano per </a:t>
            </a:r>
            <a:r>
              <a:rPr sz="1200" dirty="0">
                <a:latin typeface="Times New Roman"/>
                <a:cs typeface="Times New Roman"/>
              </a:rPr>
              <a:t>lo più </a:t>
            </a:r>
            <a:r>
              <a:rPr sz="1200" spc="-5" dirty="0">
                <a:latin typeface="Times New Roman"/>
                <a:cs typeface="Times New Roman"/>
              </a:rPr>
              <a:t>negativi, </a:t>
            </a:r>
            <a:r>
              <a:rPr sz="1200" dirty="0">
                <a:latin typeface="Times New Roman"/>
                <a:cs typeface="Times New Roman"/>
              </a:rPr>
              <a:t>destinati ad  </a:t>
            </a:r>
            <a:r>
              <a:rPr sz="1200" spc="-5" dirty="0">
                <a:latin typeface="Times New Roman"/>
                <a:cs typeface="Times New Roman"/>
              </a:rPr>
              <a:t>evitare, ad espellere </a:t>
            </a:r>
            <a:r>
              <a:rPr sz="1200" dirty="0">
                <a:latin typeface="Times New Roman"/>
                <a:cs typeface="Times New Roman"/>
              </a:rPr>
              <a:t>o a </a:t>
            </a:r>
            <a:r>
              <a:rPr sz="1200" spc="-5" dirty="0">
                <a:latin typeface="Times New Roman"/>
                <a:cs typeface="Times New Roman"/>
              </a:rPr>
              <a:t>costringere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fantasmi.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fantasmi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né più né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un’assicurazione contro </a:t>
            </a:r>
            <a:r>
              <a:rPr sz="1200" dirty="0">
                <a:latin typeface="Times New Roman"/>
                <a:cs typeface="Times New Roman"/>
              </a:rPr>
              <a:t>i disastri;  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niente a che fare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investimento per </a:t>
            </a:r>
            <a:r>
              <a:rPr sz="1200" spc="-5" dirty="0">
                <a:latin typeface="Times New Roman"/>
                <a:cs typeface="Times New Roman"/>
              </a:rPr>
              <a:t>futuri maggiori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profitti.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800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(958.2) 87:0.2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sostenuto </a:t>
            </a:r>
            <a:r>
              <a:rPr sz="1200" dirty="0">
                <a:latin typeface="Times New Roman"/>
                <a:cs typeface="Times New Roman"/>
              </a:rPr>
              <a:t>una lunga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accanita lotta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dei fantasmi. Niente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umana è destinato a  </a:t>
            </a:r>
            <a:r>
              <a:rPr sz="1200" spc="-5" dirty="0">
                <a:latin typeface="Times New Roman"/>
                <a:cs typeface="Times New Roman"/>
              </a:rPr>
              <a:t>suscitare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immagine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abbietto asservimento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alla paura </a:t>
            </a:r>
            <a:r>
              <a:rPr sz="1200" dirty="0">
                <a:latin typeface="Times New Roman"/>
                <a:cs typeface="Times New Roman"/>
              </a:rPr>
              <a:t>degli spiriti-fantasma. Con la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 grande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l’umanità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avviata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l’ascesa dell’evoluzione religiosa. L’immaginazione </a:t>
            </a:r>
            <a:r>
              <a:rPr sz="1200" dirty="0">
                <a:latin typeface="Times New Roman"/>
                <a:cs typeface="Times New Roman"/>
              </a:rPr>
              <a:t>umana è </a:t>
            </a:r>
            <a:r>
              <a:rPr sz="1200" spc="-5" dirty="0">
                <a:latin typeface="Times New Roman"/>
                <a:cs typeface="Times New Roman"/>
              </a:rPr>
              <a:t>salpata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rive dell’ego </a:t>
            </a:r>
            <a:r>
              <a:rPr sz="1200" dirty="0">
                <a:latin typeface="Times New Roman"/>
                <a:cs typeface="Times New Roman"/>
              </a:rPr>
              <a:t>e  non </a:t>
            </a:r>
            <a:r>
              <a:rPr sz="1200" spc="-5" dirty="0">
                <a:latin typeface="Times New Roman"/>
                <a:cs typeface="Times New Roman"/>
              </a:rPr>
              <a:t>troverà </a:t>
            </a:r>
            <a:r>
              <a:rPr sz="1200" dirty="0">
                <a:latin typeface="Times New Roman"/>
                <a:cs typeface="Times New Roman"/>
              </a:rPr>
              <a:t>più dove </a:t>
            </a:r>
            <a:r>
              <a:rPr sz="1200" spc="-5" dirty="0">
                <a:latin typeface="Times New Roman"/>
                <a:cs typeface="Times New Roman"/>
              </a:rPr>
              <a:t>gettare </a:t>
            </a:r>
            <a:r>
              <a:rPr sz="1200" dirty="0">
                <a:latin typeface="Times New Roman"/>
                <a:cs typeface="Times New Roman"/>
              </a:rPr>
              <a:t>l’ancora prima di </a:t>
            </a:r>
            <a:r>
              <a:rPr sz="1200" spc="-5" dirty="0">
                <a:latin typeface="Times New Roman"/>
                <a:cs typeface="Times New Roman"/>
              </a:rPr>
              <a:t>giungere al concetto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vera Deità,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paura dei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fantasmi</a:t>
            </a:r>
            <a:endParaRPr sz="1600">
              <a:latin typeface="Times New Roman"/>
              <a:cs typeface="Times New Roman"/>
            </a:endParaRPr>
          </a:p>
          <a:p>
            <a:pPr marL="63500" marR="217804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(958.3) 87:1.1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era temuta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significava </a:t>
            </a:r>
            <a:r>
              <a:rPr sz="1200" dirty="0">
                <a:latin typeface="Times New Roman"/>
                <a:cs typeface="Times New Roman"/>
              </a:rPr>
              <a:t>la liberazione di un </a:t>
            </a:r>
            <a:r>
              <a:rPr sz="1200" spc="-5" dirty="0">
                <a:latin typeface="Times New Roman"/>
                <a:cs typeface="Times New Roman"/>
              </a:rPr>
              <a:t>altro fantasma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corpo fisico. </a:t>
            </a:r>
            <a:r>
              <a:rPr sz="1200" spc="-5" dirty="0">
                <a:latin typeface="Times New Roman"/>
                <a:cs typeface="Times New Roman"/>
              </a:rPr>
              <a:t>Gli antichi  facevano del loro meglio per impedire </a:t>
            </a:r>
            <a:r>
              <a:rPr sz="1200" dirty="0">
                <a:latin typeface="Times New Roman"/>
                <a:cs typeface="Times New Roman"/>
              </a:rPr>
              <a:t>la morte, per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preoccupazione di dover </a:t>
            </a:r>
            <a:r>
              <a:rPr sz="1200" spc="-5" dirty="0">
                <a:latin typeface="Times New Roman"/>
                <a:cs typeface="Times New Roman"/>
              </a:rPr>
              <a:t>lottare con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fantasma. Essi </a:t>
            </a:r>
            <a:r>
              <a:rPr sz="1200" spc="5" dirty="0">
                <a:latin typeface="Times New Roman"/>
                <a:cs typeface="Times New Roman"/>
              </a:rPr>
              <a:t>erano  </a:t>
            </a:r>
            <a:r>
              <a:rPr sz="1200" spc="-5" dirty="0">
                <a:latin typeface="Times New Roman"/>
                <a:cs typeface="Times New Roman"/>
              </a:rPr>
              <a:t>sempre ansiosi </a:t>
            </a:r>
            <a:r>
              <a:rPr sz="1200" dirty="0">
                <a:latin typeface="Times New Roman"/>
                <a:cs typeface="Times New Roman"/>
              </a:rPr>
              <a:t>d’indurre il </a:t>
            </a:r>
            <a:r>
              <a:rPr sz="1200" spc="-5" dirty="0">
                <a:latin typeface="Times New Roman"/>
                <a:cs typeface="Times New Roman"/>
              </a:rPr>
              <a:t>fantasma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della morte,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imbarcarsi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viaggio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fantasma  era </a:t>
            </a:r>
            <a:r>
              <a:rPr sz="1200" dirty="0">
                <a:latin typeface="Times New Roman"/>
                <a:cs typeface="Times New Roman"/>
              </a:rPr>
              <a:t>temuto </a:t>
            </a:r>
            <a:r>
              <a:rPr sz="1200" spc="-5" dirty="0">
                <a:latin typeface="Times New Roman"/>
                <a:cs typeface="Times New Roman"/>
              </a:rPr>
              <a:t>soprattutto </a:t>
            </a:r>
            <a:r>
              <a:rPr sz="1200" dirty="0">
                <a:latin typeface="Times New Roman"/>
                <a:cs typeface="Times New Roman"/>
              </a:rPr>
              <a:t>durante 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supposta </a:t>
            </a:r>
            <a:r>
              <a:rPr sz="1200" spc="-5" dirty="0">
                <a:latin typeface="Times New Roman"/>
                <a:cs typeface="Times New Roman"/>
              </a:rPr>
              <a:t>transizione tra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emersione al </a:t>
            </a:r>
            <a:r>
              <a:rPr sz="1200" dirty="0">
                <a:latin typeface="Times New Roman"/>
                <a:cs typeface="Times New Roman"/>
              </a:rPr>
              <a:t>momento della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partenza 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paese </a:t>
            </a:r>
            <a:r>
              <a:rPr sz="1200" dirty="0">
                <a:latin typeface="Times New Roman"/>
                <a:cs typeface="Times New Roman"/>
              </a:rPr>
              <a:t>d’origine dei </a:t>
            </a:r>
            <a:r>
              <a:rPr sz="1200" spc="-5" dirty="0">
                <a:latin typeface="Times New Roman"/>
                <a:cs typeface="Times New Roman"/>
              </a:rPr>
              <a:t>fantasmi,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vago </a:t>
            </a:r>
            <a:r>
              <a:rPr sz="1200" dirty="0">
                <a:latin typeface="Times New Roman"/>
                <a:cs typeface="Times New Roman"/>
              </a:rPr>
              <a:t>e primitivo concetto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pseudo-cielo.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21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530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(958.4) 87:1.2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 attribuisse ai fantasmi dei poteri soprannaturali, </a:t>
            </a:r>
            <a:r>
              <a:rPr sz="1200" dirty="0">
                <a:latin typeface="Times New Roman"/>
                <a:cs typeface="Times New Roman"/>
              </a:rPr>
              <a:t>non li </a:t>
            </a:r>
            <a:r>
              <a:rPr sz="1200" spc="-5" dirty="0">
                <a:latin typeface="Times New Roman"/>
                <a:cs typeface="Times New Roman"/>
              </a:rPr>
              <a:t>concepiva </a:t>
            </a:r>
            <a:r>
              <a:rPr sz="1200" dirty="0">
                <a:latin typeface="Times New Roman"/>
                <a:cs typeface="Times New Roman"/>
              </a:rPr>
              <a:t>dotati di </a:t>
            </a:r>
            <a:r>
              <a:rPr sz="1200" spc="-5" dirty="0">
                <a:latin typeface="Times New Roman"/>
                <a:cs typeface="Times New Roman"/>
              </a:rPr>
              <a:t>un’intelligenza  soprannaturale. Erano </a:t>
            </a:r>
            <a:r>
              <a:rPr sz="1200" dirty="0">
                <a:latin typeface="Times New Roman"/>
                <a:cs typeface="Times New Roman"/>
              </a:rPr>
              <a:t>praticati molti </a:t>
            </a:r>
            <a:r>
              <a:rPr sz="1200" spc="-5" dirty="0">
                <a:latin typeface="Times New Roman"/>
                <a:cs typeface="Times New Roman"/>
              </a:rPr>
              <a:t>trucchi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stratagemmi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raggirare ed ingannare </a:t>
            </a:r>
            <a:r>
              <a:rPr sz="1200" dirty="0">
                <a:latin typeface="Times New Roman"/>
                <a:cs typeface="Times New Roman"/>
              </a:rPr>
              <a:t>i fantasmi; l’uomo civilizzato  pone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molta fiducia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speranza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manifestazione esteriore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pietà inganni </a:t>
            </a:r>
            <a:r>
              <a:rPr sz="1200" dirty="0">
                <a:latin typeface="Times New Roman"/>
                <a:cs typeface="Times New Roman"/>
              </a:rPr>
              <a:t>in qualche modo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Deità  onnisciente.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(958.5) 87:1.3 </a:t>
            </a:r>
            <a:r>
              <a:rPr sz="1200" dirty="0">
                <a:latin typeface="Times New Roman"/>
                <a:cs typeface="Times New Roman"/>
              </a:rPr>
              <a:t>I primitivi </a:t>
            </a:r>
            <a:r>
              <a:rPr sz="1200" spc="-5" dirty="0">
                <a:latin typeface="Times New Roman"/>
                <a:cs typeface="Times New Roman"/>
              </a:rPr>
              <a:t>temevano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malattia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avevano osservato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spesso presagio </a:t>
            </a:r>
            <a:r>
              <a:rPr sz="1200" dirty="0">
                <a:latin typeface="Times New Roman"/>
                <a:cs typeface="Times New Roman"/>
              </a:rPr>
              <a:t>di morte.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stregone della </a:t>
            </a:r>
            <a:r>
              <a:rPr sz="1200" dirty="0">
                <a:latin typeface="Times New Roman"/>
                <a:cs typeface="Times New Roman"/>
              </a:rPr>
              <a:t>tribù non  </a:t>
            </a:r>
            <a:r>
              <a:rPr sz="1200" spc="-5" dirty="0">
                <a:latin typeface="Times New Roman"/>
                <a:cs typeface="Times New Roman"/>
              </a:rPr>
              <a:t>riusciva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guarire </a:t>
            </a:r>
            <a:r>
              <a:rPr sz="1200" dirty="0">
                <a:latin typeface="Times New Roman"/>
                <a:cs typeface="Times New Roman"/>
              </a:rPr>
              <a:t>un individuo </a:t>
            </a:r>
            <a:r>
              <a:rPr sz="1200" spc="-5" dirty="0">
                <a:latin typeface="Times New Roman"/>
                <a:cs typeface="Times New Roman"/>
              </a:rPr>
              <a:t>ammalato, </a:t>
            </a:r>
            <a:r>
              <a:rPr sz="1200" dirty="0">
                <a:latin typeface="Times New Roman"/>
                <a:cs typeface="Times New Roman"/>
              </a:rPr>
              <a:t>costui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 solito </a:t>
            </a:r>
            <a:r>
              <a:rPr sz="1200" spc="-5" dirty="0">
                <a:latin typeface="Times New Roman"/>
                <a:cs typeface="Times New Roman"/>
              </a:rPr>
              <a:t>allontanato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capanna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portarlo </a:t>
            </a:r>
            <a:r>
              <a:rPr sz="1200" dirty="0">
                <a:latin typeface="Times New Roman"/>
                <a:cs typeface="Times New Roman"/>
              </a:rPr>
              <a:t>in una più piccola o  </a:t>
            </a:r>
            <a:r>
              <a:rPr sz="1200" spc="-5" dirty="0">
                <a:latin typeface="Times New Roman"/>
                <a:cs typeface="Times New Roman"/>
              </a:rPr>
              <a:t>per lasciarlo all’aria </a:t>
            </a:r>
            <a:r>
              <a:rPr sz="1200" dirty="0">
                <a:latin typeface="Times New Roman"/>
                <a:cs typeface="Times New Roman"/>
              </a:rPr>
              <a:t>aperta a morire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solo. Una casa </a:t>
            </a:r>
            <a:r>
              <a:rPr sz="1200" dirty="0">
                <a:latin typeface="Times New Roman"/>
                <a:cs typeface="Times New Roman"/>
              </a:rPr>
              <a:t>in cui era </a:t>
            </a:r>
            <a:r>
              <a:rPr sz="1200" spc="-5" dirty="0">
                <a:latin typeface="Times New Roman"/>
                <a:cs typeface="Times New Roman"/>
              </a:rPr>
              <a:t>avvenuto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decesso </a:t>
            </a:r>
            <a:r>
              <a:rPr sz="1200" dirty="0">
                <a:latin typeface="Times New Roman"/>
                <a:cs typeface="Times New Roman"/>
              </a:rPr>
              <a:t>era solitamente </a:t>
            </a:r>
            <a:r>
              <a:rPr sz="1200" spc="-5" dirty="0">
                <a:latin typeface="Times New Roman"/>
                <a:cs typeface="Times New Roman"/>
              </a:rPr>
              <a:t>distrutta;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caso contrario  essa era sempre evitata,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paura impedì </a:t>
            </a:r>
            <a:r>
              <a:rPr sz="1200" dirty="0">
                <a:latin typeface="Times New Roman"/>
                <a:cs typeface="Times New Roman"/>
              </a:rPr>
              <a:t>all’uomo primitivo di </a:t>
            </a:r>
            <a:r>
              <a:rPr sz="1200" spc="-5" dirty="0">
                <a:latin typeface="Times New Roman"/>
                <a:cs typeface="Times New Roman"/>
              </a:rPr>
              <a:t>costruire dimore durevoli.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fu d’ostacolo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costruzione di </a:t>
            </a:r>
            <a:r>
              <a:rPr sz="1200" spc="-5" dirty="0">
                <a:latin typeface="Times New Roman"/>
                <a:cs typeface="Times New Roman"/>
              </a:rPr>
              <a:t>villaggi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città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permanenti.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74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(958.6) 87:1.4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selvaggi rimanevano svegli </a:t>
            </a:r>
            <a:r>
              <a:rPr sz="1200" dirty="0">
                <a:latin typeface="Times New Roman"/>
                <a:cs typeface="Times New Roman"/>
              </a:rPr>
              <a:t>tutta la notte a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quando un </a:t>
            </a:r>
            <a:r>
              <a:rPr sz="1200" spc="-5" dirty="0">
                <a:latin typeface="Times New Roman"/>
                <a:cs typeface="Times New Roman"/>
              </a:rPr>
              <a:t>membro del clan </a:t>
            </a:r>
            <a:r>
              <a:rPr sz="1200" dirty="0">
                <a:latin typeface="Times New Roman"/>
                <a:cs typeface="Times New Roman"/>
              </a:rPr>
              <a:t>moriva; essi </a:t>
            </a:r>
            <a:r>
              <a:rPr sz="1200" spc="-5" dirty="0">
                <a:latin typeface="Times New Roman"/>
                <a:cs typeface="Times New Roman"/>
              </a:rPr>
              <a:t>temevano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morire </a:t>
            </a:r>
            <a:r>
              <a:rPr sz="1200" dirty="0">
                <a:latin typeface="Times New Roman"/>
                <a:cs typeface="Times New Roman"/>
              </a:rPr>
              <a:t>anche  loro </a:t>
            </a:r>
            <a:r>
              <a:rPr sz="1200" spc="-5" dirty="0">
                <a:latin typeface="Times New Roman"/>
                <a:cs typeface="Times New Roman"/>
              </a:rPr>
              <a:t>se si </a:t>
            </a:r>
            <a:r>
              <a:rPr sz="1200" dirty="0">
                <a:latin typeface="Times New Roman"/>
                <a:cs typeface="Times New Roman"/>
              </a:rPr>
              <a:t>addormentavano in prossimità di un </a:t>
            </a:r>
            <a:r>
              <a:rPr sz="1200" spc="-5" dirty="0">
                <a:latin typeface="Times New Roman"/>
                <a:cs typeface="Times New Roman"/>
              </a:rPr>
              <a:t>cadavere.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contagio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cadavere convalidava </a:t>
            </a:r>
            <a:r>
              <a:rPr sz="1200" dirty="0">
                <a:latin typeface="Times New Roman"/>
                <a:cs typeface="Times New Roman"/>
              </a:rPr>
              <a:t>la paura </a:t>
            </a:r>
            <a:r>
              <a:rPr sz="1200" spc="-5" dirty="0">
                <a:latin typeface="Times New Roman"/>
                <a:cs typeface="Times New Roman"/>
              </a:rPr>
              <a:t>dei morti, </a:t>
            </a:r>
            <a:r>
              <a:rPr sz="1200" dirty="0">
                <a:latin typeface="Times New Roman"/>
                <a:cs typeface="Times New Roman"/>
              </a:rPr>
              <a:t>e tutti i </a:t>
            </a:r>
            <a:r>
              <a:rPr sz="1200" spc="5" dirty="0">
                <a:latin typeface="Times New Roman"/>
                <a:cs typeface="Times New Roman"/>
              </a:rPr>
              <a:t>popoli,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un’epoca </a:t>
            </a:r>
            <a:r>
              <a:rPr sz="1200" dirty="0">
                <a:latin typeface="Times New Roman"/>
                <a:cs typeface="Times New Roman"/>
              </a:rPr>
              <a:t>o in </a:t>
            </a:r>
            <a:r>
              <a:rPr sz="1200" spc="-5" dirty="0">
                <a:latin typeface="Times New Roman"/>
                <a:cs typeface="Times New Roman"/>
              </a:rPr>
              <a:t>un’altra,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praticato accurate </a:t>
            </a:r>
            <a:r>
              <a:rPr sz="1200" dirty="0">
                <a:latin typeface="Times New Roman"/>
                <a:cs typeface="Times New Roman"/>
              </a:rPr>
              <a:t>cerimonie di </a:t>
            </a:r>
            <a:r>
              <a:rPr sz="1200" spc="-5" dirty="0">
                <a:latin typeface="Times New Roman"/>
                <a:cs typeface="Times New Roman"/>
              </a:rPr>
              <a:t>purificazione destinate </a:t>
            </a:r>
            <a:r>
              <a:rPr sz="1200" dirty="0">
                <a:latin typeface="Times New Roman"/>
                <a:cs typeface="Times New Roman"/>
              </a:rPr>
              <a:t>a mondare un individuo dopo il </a:t>
            </a:r>
            <a:r>
              <a:rPr sz="1200" spc="-5" dirty="0">
                <a:latin typeface="Times New Roman"/>
                <a:cs typeface="Times New Roman"/>
              </a:rPr>
              <a:t>contatto con </a:t>
            </a:r>
            <a:r>
              <a:rPr sz="1200" dirty="0">
                <a:latin typeface="Times New Roman"/>
                <a:cs typeface="Times New Roman"/>
              </a:rPr>
              <a:t>i  morti.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credevano che </a:t>
            </a:r>
            <a:r>
              <a:rPr sz="1200" dirty="0">
                <a:latin typeface="Times New Roman"/>
                <a:cs typeface="Times New Roman"/>
              </a:rPr>
              <a:t>bisognasse </a:t>
            </a:r>
            <a:r>
              <a:rPr sz="1200" spc="-5" dirty="0">
                <a:latin typeface="Times New Roman"/>
                <a:cs typeface="Times New Roman"/>
              </a:rPr>
              <a:t>fornire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cadavere;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permetteva </a:t>
            </a:r>
            <a:r>
              <a:rPr sz="1200" dirty="0">
                <a:latin typeface="Times New Roman"/>
                <a:cs typeface="Times New Roman"/>
              </a:rPr>
              <a:t>mai che 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morto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rimanesse</a:t>
            </a:r>
            <a:endParaRPr sz="1200">
              <a:latin typeface="Times New Roman"/>
              <a:cs typeface="Times New Roman"/>
            </a:endParaRPr>
          </a:p>
          <a:p>
            <a:pPr marL="76200" marR="14097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nell’oscurità. Nel </a:t>
            </a:r>
            <a:r>
              <a:rPr sz="1200" dirty="0">
                <a:latin typeface="Times New Roman"/>
                <a:cs typeface="Times New Roman"/>
              </a:rPr>
              <a:t>ventesimo </a:t>
            </a:r>
            <a:r>
              <a:rPr sz="1200" spc="-5" dirty="0">
                <a:latin typeface="Times New Roman"/>
                <a:cs typeface="Times New Roman"/>
              </a:rPr>
              <a:t>secolo si accendono ancora delle candele nelle camere mortuarie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vegliano ancora </a:t>
            </a:r>
            <a:r>
              <a:rPr sz="1200" dirty="0">
                <a:latin typeface="Times New Roman"/>
                <a:cs typeface="Times New Roman"/>
              </a:rPr>
              <a:t>i morti.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cosiddetto uomo </a:t>
            </a:r>
            <a:r>
              <a:rPr sz="1200" spc="-5" dirty="0">
                <a:latin typeface="Times New Roman"/>
                <a:cs typeface="Times New Roman"/>
              </a:rPr>
              <a:t>civilizzato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completamente </a:t>
            </a:r>
            <a:r>
              <a:rPr sz="1200" spc="-5" dirty="0">
                <a:latin typeface="Times New Roman"/>
                <a:cs typeface="Times New Roman"/>
              </a:rPr>
              <a:t>eliminato </a:t>
            </a:r>
            <a:r>
              <a:rPr sz="1200" dirty="0">
                <a:latin typeface="Times New Roman"/>
                <a:cs typeface="Times New Roman"/>
              </a:rPr>
              <a:t>la paura </a:t>
            </a:r>
            <a:r>
              <a:rPr sz="1200" spc="-5" dirty="0">
                <a:latin typeface="Times New Roman"/>
                <a:cs typeface="Times New Roman"/>
              </a:rPr>
              <a:t>dei corpi morti dalla sua filosofia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08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(959.1) 87:1.5 </a:t>
            </a:r>
            <a:r>
              <a:rPr sz="1200" spc="-5" dirty="0">
                <a:latin typeface="Times New Roman"/>
                <a:cs typeface="Times New Roman"/>
              </a:rPr>
              <a:t>Ma malgrado </a:t>
            </a:r>
            <a:r>
              <a:rPr sz="1200" dirty="0">
                <a:latin typeface="Times New Roman"/>
                <a:cs typeface="Times New Roman"/>
              </a:rPr>
              <a:t>tutta questa paura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cercavano ancora d’ingannare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fantasma.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capanna del morto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veniva  distrutta,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cadavere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buco nella parete, mai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porta. Queste </a:t>
            </a:r>
            <a:r>
              <a:rPr sz="1200" dirty="0">
                <a:latin typeface="Times New Roman"/>
                <a:cs typeface="Times New Roman"/>
              </a:rPr>
              <a:t>misure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prese per confondere il  </a:t>
            </a:r>
            <a:r>
              <a:rPr sz="1200" spc="-5" dirty="0">
                <a:latin typeface="Times New Roman"/>
                <a:cs typeface="Times New Roman"/>
              </a:rPr>
              <a:t>fantasma,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impedirgli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trattenersi sul </a:t>
            </a:r>
            <a:r>
              <a:rPr sz="1200" dirty="0">
                <a:latin typeface="Times New Roman"/>
                <a:cs typeface="Times New Roman"/>
              </a:rPr>
              <a:t>posto e </a:t>
            </a:r>
            <a:r>
              <a:rPr sz="1200" spc="-5" dirty="0">
                <a:latin typeface="Times New Roman"/>
                <a:cs typeface="Times New Roman"/>
              </a:rPr>
              <a:t>per garantirsi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ritorno.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persone in lutto </a:t>
            </a:r>
            <a:r>
              <a:rPr sz="1200" spc="-5" dirty="0">
                <a:latin typeface="Times New Roman"/>
                <a:cs typeface="Times New Roman"/>
              </a:rPr>
              <a:t>ritornavano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funerale 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diversa per </a:t>
            </a:r>
            <a:r>
              <a:rPr sz="1200" spc="-5" dirty="0">
                <a:latin typeface="Times New Roman"/>
                <a:cs typeface="Times New Roman"/>
              </a:rPr>
              <a:t>timore </a:t>
            </a:r>
            <a:r>
              <a:rPr sz="1200" dirty="0">
                <a:latin typeface="Times New Roman"/>
                <a:cs typeface="Times New Roman"/>
              </a:rPr>
              <a:t>che il fantasma le </a:t>
            </a:r>
            <a:r>
              <a:rPr sz="1200" spc="-5" dirty="0">
                <a:latin typeface="Times New Roman"/>
                <a:cs typeface="Times New Roman"/>
              </a:rPr>
              <a:t>seguisse.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praticarono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marcia all’indietro </a:t>
            </a:r>
            <a:r>
              <a:rPr sz="1200" dirty="0">
                <a:latin typeface="Times New Roman"/>
                <a:cs typeface="Times New Roman"/>
              </a:rPr>
              <a:t>e decine di </a:t>
            </a:r>
            <a:r>
              <a:rPr sz="1200" spc="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tattiche  </a:t>
            </a:r>
            <a:r>
              <a:rPr sz="1200" spc="-5" dirty="0">
                <a:latin typeface="Times New Roman"/>
                <a:cs typeface="Times New Roman"/>
              </a:rPr>
              <a:t>per assicurarsi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fantasma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ritornasse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tomba.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persone di sesso </a:t>
            </a:r>
            <a:r>
              <a:rPr sz="1200" spc="-5" dirty="0">
                <a:latin typeface="Times New Roman"/>
                <a:cs typeface="Times New Roman"/>
              </a:rPr>
              <a:t>diverso si scambiavano gli abiti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trarre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229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365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inganno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fantasma. L’abbigliamento </a:t>
            </a:r>
            <a:r>
              <a:rPr sz="1200" dirty="0">
                <a:latin typeface="Times New Roman"/>
                <a:cs typeface="Times New Roman"/>
              </a:rPr>
              <a:t>da lutto fu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camuffare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sopravviventi;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rispetto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 morti  </a:t>
            </a:r>
            <a:r>
              <a:rPr sz="1200" spc="-5" dirty="0">
                <a:latin typeface="Times New Roman"/>
                <a:cs typeface="Times New Roman"/>
              </a:rPr>
              <a:t>ed appagare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fantasmi.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placamento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fantasmi</a:t>
            </a:r>
            <a:endParaRPr sz="1600">
              <a:latin typeface="Times New Roman"/>
              <a:cs typeface="Times New Roman"/>
            </a:endParaRPr>
          </a:p>
          <a:p>
            <a:pPr marL="88900" marR="179705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(959.2) 87:2.1 </a:t>
            </a:r>
            <a:r>
              <a:rPr sz="1200" spc="-5" dirty="0">
                <a:latin typeface="Times New Roman"/>
                <a:cs typeface="Times New Roman"/>
              </a:rPr>
              <a:t>Nella religione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programma negativo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placamento dei fantasmi precedette </a:t>
            </a:r>
            <a:r>
              <a:rPr sz="1200" dirty="0">
                <a:latin typeface="Times New Roman"/>
                <a:cs typeface="Times New Roman"/>
              </a:rPr>
              <a:t>di molto il </a:t>
            </a:r>
            <a:r>
              <a:rPr sz="1200" spc="-5" dirty="0">
                <a:latin typeface="Times New Roman"/>
                <a:cs typeface="Times New Roman"/>
              </a:rPr>
              <a:t>programma </a:t>
            </a:r>
            <a:r>
              <a:rPr sz="1200" dirty="0">
                <a:latin typeface="Times New Roman"/>
                <a:cs typeface="Times New Roman"/>
              </a:rPr>
              <a:t>positivo di  </a:t>
            </a:r>
            <a:r>
              <a:rPr sz="1200" spc="-5" dirty="0">
                <a:latin typeface="Times New Roman"/>
                <a:cs typeface="Times New Roman"/>
              </a:rPr>
              <a:t>coercizione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supplica degli </a:t>
            </a:r>
            <a:r>
              <a:rPr sz="1200" dirty="0">
                <a:latin typeface="Times New Roman"/>
                <a:cs typeface="Times New Roman"/>
              </a:rPr>
              <a:t>spiriti. I primi </a:t>
            </a:r>
            <a:r>
              <a:rPr sz="1200" spc="-5" dirty="0">
                <a:latin typeface="Times New Roman"/>
                <a:cs typeface="Times New Roman"/>
              </a:rPr>
              <a:t>atti </a:t>
            </a:r>
            <a:r>
              <a:rPr sz="1200" dirty="0">
                <a:latin typeface="Times New Roman"/>
                <a:cs typeface="Times New Roman"/>
              </a:rPr>
              <a:t>di adorazione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dei fenomeni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difesa, </a:t>
            </a:r>
            <a:r>
              <a:rPr sz="1200" dirty="0">
                <a:latin typeface="Times New Roman"/>
                <a:cs typeface="Times New Roman"/>
              </a:rPr>
              <a:t>non di </a:t>
            </a:r>
            <a:r>
              <a:rPr sz="1200" spc="-5" dirty="0">
                <a:latin typeface="Times New Roman"/>
                <a:cs typeface="Times New Roman"/>
              </a:rPr>
              <a:t>venerazione. L’uomo  moderno stima </a:t>
            </a:r>
            <a:r>
              <a:rPr sz="1200" spc="-10" dirty="0">
                <a:latin typeface="Times New Roman"/>
                <a:cs typeface="Times New Roman"/>
              </a:rPr>
              <a:t>saggio </a:t>
            </a:r>
            <a:r>
              <a:rPr sz="1200" spc="-5" dirty="0">
                <a:latin typeface="Times New Roman"/>
                <a:cs typeface="Times New Roman"/>
              </a:rPr>
              <a:t>assicurarsi contro </a:t>
            </a:r>
            <a:r>
              <a:rPr sz="1200" dirty="0">
                <a:latin typeface="Times New Roman"/>
                <a:cs typeface="Times New Roman"/>
              </a:rPr>
              <a:t>l’incendio; allo stesso modo il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riteneva quanto </a:t>
            </a:r>
            <a:r>
              <a:rPr sz="1200" spc="-5" dirty="0">
                <a:latin typeface="Times New Roman"/>
                <a:cs typeface="Times New Roman"/>
              </a:rPr>
              <a:t>mai saggio assicurarsi </a:t>
            </a:r>
            <a:r>
              <a:rPr sz="1200" spc="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cattiva sorte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fantasmi.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sforzo per </a:t>
            </a:r>
            <a:r>
              <a:rPr sz="1200" dirty="0">
                <a:latin typeface="Times New Roman"/>
                <a:cs typeface="Times New Roman"/>
              </a:rPr>
              <a:t>ottenere questa </a:t>
            </a:r>
            <a:r>
              <a:rPr sz="1200" spc="-5" dirty="0">
                <a:latin typeface="Times New Roman"/>
                <a:cs typeface="Times New Roman"/>
              </a:rPr>
              <a:t>protezione </a:t>
            </a:r>
            <a:r>
              <a:rPr sz="1200" dirty="0">
                <a:latin typeface="Times New Roman"/>
                <a:cs typeface="Times New Roman"/>
              </a:rPr>
              <a:t>costituì le </a:t>
            </a:r>
            <a:r>
              <a:rPr sz="1200" spc="-5" dirty="0">
                <a:latin typeface="Times New Roman"/>
                <a:cs typeface="Times New Roman"/>
              </a:rPr>
              <a:t>tecniche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rituali del </a:t>
            </a:r>
            <a:r>
              <a:rPr sz="1200" dirty="0">
                <a:latin typeface="Times New Roman"/>
                <a:cs typeface="Times New Roman"/>
              </a:rPr>
              <a:t>culto dei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fantasmi.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811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(959.3) 87:2.2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creduto </a:t>
            </a:r>
            <a:r>
              <a:rPr sz="1200" dirty="0">
                <a:latin typeface="Times New Roman"/>
                <a:cs typeface="Times New Roman"/>
              </a:rPr>
              <a:t>un tempo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grande desiderio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fantasma </a:t>
            </a:r>
            <a:r>
              <a:rPr sz="1200" dirty="0">
                <a:latin typeface="Times New Roman"/>
                <a:cs typeface="Times New Roman"/>
              </a:rPr>
              <a:t>fosse di essere rapidamente </a:t>
            </a:r>
            <a:r>
              <a:rPr sz="1200" spc="-5" dirty="0">
                <a:latin typeface="Times New Roman"/>
                <a:cs typeface="Times New Roman"/>
              </a:rPr>
              <a:t>“sepolto” </a:t>
            </a:r>
            <a:r>
              <a:rPr sz="1200" dirty="0">
                <a:latin typeface="Times New Roman"/>
                <a:cs typeface="Times New Roman"/>
              </a:rPr>
              <a:t>in modo da poter  </a:t>
            </a:r>
            <a:r>
              <a:rPr sz="1200" spc="-5" dirty="0">
                <a:latin typeface="Times New Roman"/>
                <a:cs typeface="Times New Roman"/>
              </a:rPr>
              <a:t>procedere indisturbato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paese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morti.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errore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esecuzione </a:t>
            </a:r>
            <a:r>
              <a:rPr sz="1200" dirty="0">
                <a:latin typeface="Times New Roman"/>
                <a:cs typeface="Times New Roman"/>
              </a:rPr>
              <a:t>o di omissione </a:t>
            </a:r>
            <a:r>
              <a:rPr sz="1200" spc="-5" dirty="0">
                <a:latin typeface="Times New Roman"/>
                <a:cs typeface="Times New Roman"/>
              </a:rPr>
              <a:t>negli atti </a:t>
            </a:r>
            <a:r>
              <a:rPr sz="1200" dirty="0">
                <a:latin typeface="Times New Roman"/>
                <a:cs typeface="Times New Roman"/>
              </a:rPr>
              <a:t>del vivente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rituale </a:t>
            </a:r>
            <a:r>
              <a:rPr sz="1200" spc="-5" dirty="0">
                <a:latin typeface="Times New Roman"/>
                <a:cs typeface="Times New Roman"/>
              </a:rPr>
              <a:t>per  seppellire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fantasma </a:t>
            </a:r>
            <a:r>
              <a:rPr sz="1200" dirty="0">
                <a:latin typeface="Times New Roman"/>
                <a:cs typeface="Times New Roman"/>
              </a:rPr>
              <a:t>contribuiva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a ritardare il </a:t>
            </a:r>
            <a:r>
              <a:rPr sz="1200" spc="-5" dirty="0">
                <a:latin typeface="Times New Roman"/>
                <a:cs typeface="Times New Roman"/>
              </a:rPr>
              <a:t>suo viaggio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paese dei </a:t>
            </a:r>
            <a:r>
              <a:rPr sz="1200" dirty="0">
                <a:latin typeface="Times New Roman"/>
                <a:cs typeface="Times New Roman"/>
              </a:rPr>
              <a:t>fantasmi. </a:t>
            </a:r>
            <a:r>
              <a:rPr sz="1200" spc="-5" dirty="0">
                <a:latin typeface="Times New Roman"/>
                <a:cs typeface="Times New Roman"/>
              </a:rPr>
              <a:t>Si credeva che ciò </a:t>
            </a:r>
            <a:r>
              <a:rPr sz="1200" dirty="0">
                <a:latin typeface="Times New Roman"/>
                <a:cs typeface="Times New Roman"/>
              </a:rPr>
              <a:t>dispiacesse </a:t>
            </a:r>
            <a:r>
              <a:rPr sz="1200" spc="-5" dirty="0">
                <a:latin typeface="Times New Roman"/>
                <a:cs typeface="Times New Roman"/>
              </a:rPr>
              <a:t>al  fantasma,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supponeva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fantasma </a:t>
            </a:r>
            <a:r>
              <a:rPr sz="1200" dirty="0">
                <a:latin typeface="Times New Roman"/>
                <a:cs typeface="Times New Roman"/>
              </a:rPr>
              <a:t>in collera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fonte di </a:t>
            </a:r>
            <a:r>
              <a:rPr sz="1200" spc="-5" dirty="0">
                <a:latin typeface="Times New Roman"/>
                <a:cs typeface="Times New Roman"/>
              </a:rPr>
              <a:t>calamità,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sventura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d’infelicità.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(959.4) 87:2.3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funebre ebbe </a:t>
            </a:r>
            <a:r>
              <a:rPr sz="1200" dirty="0">
                <a:latin typeface="Times New Roman"/>
                <a:cs typeface="Times New Roman"/>
              </a:rPr>
              <a:t>origine </a:t>
            </a:r>
            <a:r>
              <a:rPr sz="1200" spc="-5" dirty="0">
                <a:latin typeface="Times New Roman"/>
                <a:cs typeface="Times New Roman"/>
              </a:rPr>
              <a:t>dallo sforzo dell’uomo per </a:t>
            </a:r>
            <a:r>
              <a:rPr sz="1200" dirty="0">
                <a:latin typeface="Times New Roman"/>
                <a:cs typeface="Times New Roman"/>
              </a:rPr>
              <a:t>indurre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fantasma a partire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futura </a:t>
            </a:r>
            <a:r>
              <a:rPr sz="1200" dirty="0">
                <a:latin typeface="Times New Roman"/>
                <a:cs typeface="Times New Roman"/>
              </a:rPr>
              <a:t>dimora,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sermone funebre </a:t>
            </a:r>
            <a:r>
              <a:rPr sz="1200" dirty="0">
                <a:latin typeface="Times New Roman"/>
                <a:cs typeface="Times New Roman"/>
              </a:rPr>
              <a:t>era in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destinato ad istruire il nuovo </a:t>
            </a:r>
            <a:r>
              <a:rPr sz="1200" spc="-5" dirty="0">
                <a:latin typeface="Times New Roman"/>
                <a:cs typeface="Times New Roman"/>
              </a:rPr>
              <a:t>fantasma sul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recarvisi. </a:t>
            </a:r>
            <a:r>
              <a:rPr sz="1200" dirty="0">
                <a:latin typeface="Times New Roman"/>
                <a:cs typeface="Times New Roman"/>
              </a:rPr>
              <a:t>Era usanza </a:t>
            </a:r>
            <a:r>
              <a:rPr sz="1200" spc="-5" dirty="0">
                <a:latin typeface="Times New Roman"/>
                <a:cs typeface="Times New Roman"/>
              </a:rPr>
              <a:t>fornire cibo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vestiti per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fantasma, </a:t>
            </a:r>
            <a:r>
              <a:rPr sz="1200" dirty="0">
                <a:latin typeface="Times New Roman"/>
                <a:cs typeface="Times New Roman"/>
              </a:rPr>
              <a:t>e questi </a:t>
            </a:r>
            <a:r>
              <a:rPr sz="1200" spc="-5" dirty="0">
                <a:latin typeface="Times New Roman"/>
                <a:cs typeface="Times New Roman"/>
              </a:rPr>
              <a:t>oggetti erano </a:t>
            </a:r>
            <a:r>
              <a:rPr sz="1200" dirty="0">
                <a:latin typeface="Times New Roman"/>
                <a:cs typeface="Times New Roman"/>
              </a:rPr>
              <a:t>posti nella tomba o in </a:t>
            </a:r>
            <a:r>
              <a:rPr sz="1200" spc="-5" dirty="0">
                <a:latin typeface="Times New Roman"/>
                <a:cs typeface="Times New Roman"/>
              </a:rPr>
              <a:t>prossimità della stessa.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selvaggio </a:t>
            </a:r>
            <a:r>
              <a:rPr sz="1200" spc="-5" dirty="0">
                <a:latin typeface="Times New Roman"/>
                <a:cs typeface="Times New Roman"/>
              </a:rPr>
              <a:t>credeva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volessero da  tre </a:t>
            </a:r>
            <a:r>
              <a:rPr sz="1200" spc="-5" dirty="0">
                <a:latin typeface="Times New Roman"/>
                <a:cs typeface="Times New Roman"/>
              </a:rPr>
              <a:t>giorni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“seppellire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fantasma”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 allontanarlo dalle </a:t>
            </a:r>
            <a:r>
              <a:rPr sz="1200" dirty="0">
                <a:latin typeface="Times New Roman"/>
                <a:cs typeface="Times New Roman"/>
              </a:rPr>
              <a:t>vicinanze </a:t>
            </a:r>
            <a:r>
              <a:rPr sz="1200" spc="-5" dirty="0">
                <a:latin typeface="Times New Roman"/>
                <a:cs typeface="Times New Roman"/>
              </a:rPr>
              <a:t>della tomba.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Eschimesi credono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che  l’anima rimanga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corpo per tre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3086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(959.5) 87:2.4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silenzio o il </a:t>
            </a:r>
            <a:r>
              <a:rPr sz="1200" spc="-5" dirty="0">
                <a:latin typeface="Times New Roman"/>
                <a:cs typeface="Times New Roman"/>
              </a:rPr>
              <a:t>cordoglio erano osservati </a:t>
            </a:r>
            <a:r>
              <a:rPr sz="1200" dirty="0">
                <a:latin typeface="Times New Roman"/>
                <a:cs typeface="Times New Roman"/>
              </a:rPr>
              <a:t>dopo un </a:t>
            </a:r>
            <a:r>
              <a:rPr sz="1200" spc="-5" dirty="0">
                <a:latin typeface="Times New Roman"/>
                <a:cs typeface="Times New Roman"/>
              </a:rPr>
              <a:t>decesso </a:t>
            </a:r>
            <a:r>
              <a:rPr sz="1200" dirty="0">
                <a:latin typeface="Times New Roman"/>
                <a:cs typeface="Times New Roman"/>
              </a:rPr>
              <a:t>affinché il </a:t>
            </a:r>
            <a:r>
              <a:rPr sz="1200" spc="-5" dirty="0">
                <a:latin typeface="Times New Roman"/>
                <a:cs typeface="Times New Roman"/>
              </a:rPr>
              <a:t>fantasma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tentato di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casa.  L’autolesione </a:t>
            </a:r>
            <a:r>
              <a:rPr sz="1200" dirty="0">
                <a:latin typeface="Times New Roman"/>
                <a:cs typeface="Times New Roman"/>
              </a:rPr>
              <a:t>— le </a:t>
            </a:r>
            <a:r>
              <a:rPr sz="1200" spc="-5" dirty="0">
                <a:latin typeface="Times New Roman"/>
                <a:cs typeface="Times New Roman"/>
              </a:rPr>
              <a:t>ferite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forma comune </a:t>
            </a:r>
            <a:r>
              <a:rPr sz="1200" dirty="0">
                <a:latin typeface="Times New Roman"/>
                <a:cs typeface="Times New Roman"/>
              </a:rPr>
              <a:t>di lutto. Molti </a:t>
            </a:r>
            <a:r>
              <a:rPr sz="1200" spc="-5" dirty="0">
                <a:latin typeface="Times New Roman"/>
                <a:cs typeface="Times New Roman"/>
              </a:rPr>
              <a:t>insegnanti evoluti tentarono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porre fine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pratica,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991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6098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successo.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digiuno </a:t>
            </a:r>
            <a:r>
              <a:rPr sz="1200" spc="-5" dirty="0">
                <a:latin typeface="Times New Roman"/>
                <a:cs typeface="Times New Roman"/>
              </a:rPr>
              <a:t>ed altre </a:t>
            </a:r>
            <a:r>
              <a:rPr sz="1200" dirty="0">
                <a:latin typeface="Times New Roman"/>
                <a:cs typeface="Times New Roman"/>
              </a:rPr>
              <a:t>forme di autonegazione </a:t>
            </a:r>
            <a:r>
              <a:rPr sz="1200" spc="-5" dirty="0">
                <a:latin typeface="Times New Roman"/>
                <a:cs typeface="Times New Roman"/>
              </a:rPr>
              <a:t>erano ritenute gradite ai </a:t>
            </a:r>
            <a:r>
              <a:rPr sz="1200" dirty="0">
                <a:latin typeface="Times New Roman"/>
                <a:cs typeface="Times New Roman"/>
              </a:rPr>
              <a:t>fantasmi,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pensava </a:t>
            </a:r>
            <a:r>
              <a:rPr sz="1200" spc="-5" dirty="0">
                <a:latin typeface="Times New Roman"/>
                <a:cs typeface="Times New Roman"/>
              </a:rPr>
              <a:t>che costoro </a:t>
            </a:r>
            <a:r>
              <a:rPr sz="1200" dirty="0">
                <a:latin typeface="Times New Roman"/>
                <a:cs typeface="Times New Roman"/>
              </a:rPr>
              <a:t>provassero  </a:t>
            </a:r>
            <a:r>
              <a:rPr sz="1200" spc="-5" dirty="0">
                <a:latin typeface="Times New Roman"/>
                <a:cs typeface="Times New Roman"/>
              </a:rPr>
              <a:t>piacere per </a:t>
            </a:r>
            <a:r>
              <a:rPr sz="1200" dirty="0">
                <a:latin typeface="Times New Roman"/>
                <a:cs typeface="Times New Roman"/>
              </a:rPr>
              <a:t>le afflizioni </a:t>
            </a:r>
            <a:r>
              <a:rPr sz="1200" spc="-1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viventi durante </a:t>
            </a:r>
            <a:r>
              <a:rPr sz="1200" dirty="0">
                <a:latin typeface="Times New Roman"/>
                <a:cs typeface="Times New Roman"/>
              </a:rPr>
              <a:t>il periodo di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si celavano </a:t>
            </a:r>
            <a:r>
              <a:rPr sz="1200" dirty="0">
                <a:latin typeface="Times New Roman"/>
                <a:cs typeface="Times New Roman"/>
              </a:rPr>
              <a:t>nelle vicinanze 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effettiva  </a:t>
            </a:r>
            <a:r>
              <a:rPr sz="1200" spc="-5" dirty="0">
                <a:latin typeface="Times New Roman"/>
                <a:cs typeface="Times New Roman"/>
              </a:rPr>
              <a:t>partenza per </a:t>
            </a:r>
            <a:r>
              <a:rPr sz="1200" dirty="0">
                <a:latin typeface="Times New Roman"/>
                <a:cs typeface="Times New Roman"/>
              </a:rPr>
              <a:t>il paese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(959.6) 87:2.5 </a:t>
            </a:r>
            <a:r>
              <a:rPr sz="1200" spc="-5" dirty="0">
                <a:latin typeface="Times New Roman"/>
                <a:cs typeface="Times New Roman"/>
              </a:rPr>
              <a:t>Lunghi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frequenti periodi </a:t>
            </a:r>
            <a:r>
              <a:rPr sz="1200" dirty="0">
                <a:latin typeface="Times New Roman"/>
                <a:cs typeface="Times New Roman"/>
              </a:rPr>
              <a:t>d’inattività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lutto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grandi ostacoli al progresso della civiltà. Settimane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mesi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anno </a:t>
            </a:r>
            <a:r>
              <a:rPr sz="1200" spc="-5" dirty="0">
                <a:latin typeface="Times New Roman"/>
                <a:cs typeface="Times New Roman"/>
              </a:rPr>
              <a:t>erano letteralmente sciupati </a:t>
            </a:r>
            <a:r>
              <a:rPr sz="1200" dirty="0">
                <a:latin typeface="Times New Roman"/>
                <a:cs typeface="Times New Roman"/>
              </a:rPr>
              <a:t>in questi lutti </a:t>
            </a:r>
            <a:r>
              <a:rPr sz="1200" spc="-5" dirty="0">
                <a:latin typeface="Times New Roman"/>
                <a:cs typeface="Times New Roman"/>
              </a:rPr>
              <a:t>improduttivi ed inutili.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assumessero dei piangitori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professione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occasione dei funerali indica </a:t>
            </a:r>
            <a:r>
              <a:rPr sz="1200" dirty="0">
                <a:latin typeface="Times New Roman"/>
                <a:cs typeface="Times New Roman"/>
              </a:rPr>
              <a:t>che il lutto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rituale, </a:t>
            </a:r>
            <a:r>
              <a:rPr sz="1200" dirty="0">
                <a:latin typeface="Times New Roman"/>
                <a:cs typeface="Times New Roman"/>
              </a:rPr>
              <a:t>non una testimonianza di </a:t>
            </a:r>
            <a:r>
              <a:rPr sz="1200" spc="-5" dirty="0">
                <a:latin typeface="Times New Roman"/>
                <a:cs typeface="Times New Roman"/>
              </a:rPr>
              <a:t>dispiacere.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moderna può  </a:t>
            </a:r>
            <a:r>
              <a:rPr sz="1200" spc="-5" dirty="0">
                <a:latin typeface="Times New Roman"/>
                <a:cs typeface="Times New Roman"/>
              </a:rPr>
              <a:t>piangere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morti per </a:t>
            </a:r>
            <a:r>
              <a:rPr sz="1200" dirty="0">
                <a:latin typeface="Times New Roman"/>
                <a:cs typeface="Times New Roman"/>
              </a:rPr>
              <a:t>rispetto e 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perdita, ma </a:t>
            </a:r>
            <a:r>
              <a:rPr sz="1200" spc="-5" dirty="0">
                <a:latin typeface="Times New Roman"/>
                <a:cs typeface="Times New Roman"/>
              </a:rPr>
              <a:t>gli antichi </a:t>
            </a:r>
            <a:r>
              <a:rPr sz="1200" dirty="0">
                <a:latin typeface="Times New Roman"/>
                <a:cs typeface="Times New Roman"/>
              </a:rPr>
              <a:t>lo facevano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181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(959.7) 87:2.6 </a:t>
            </a:r>
            <a:r>
              <a:rPr sz="1200" dirty="0">
                <a:latin typeface="Times New Roman"/>
                <a:cs typeface="Times New Roman"/>
              </a:rPr>
              <a:t>I nomi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morti 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mai pronunciati.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effetti, essi erano spesso banditi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linguaggio. Questi </a:t>
            </a:r>
            <a:r>
              <a:rPr sz="1200" dirty="0">
                <a:latin typeface="Times New Roman"/>
                <a:cs typeface="Times New Roman"/>
              </a:rPr>
              <a:t>nomi </a:t>
            </a:r>
            <a:r>
              <a:rPr sz="1200" spc="-5" dirty="0">
                <a:latin typeface="Times New Roman"/>
                <a:cs typeface="Times New Roman"/>
              </a:rPr>
              <a:t>divenivano  </a:t>
            </a:r>
            <a:r>
              <a:rPr sz="1200" dirty="0">
                <a:latin typeface="Times New Roman"/>
                <a:cs typeface="Times New Roman"/>
              </a:rPr>
              <a:t>tabù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questo modo le </a:t>
            </a:r>
            <a:r>
              <a:rPr sz="1200" spc="-5" dirty="0">
                <a:latin typeface="Times New Roman"/>
                <a:cs typeface="Times New Roman"/>
              </a:rPr>
              <a:t>lingue furono </a:t>
            </a:r>
            <a:r>
              <a:rPr sz="1200" dirty="0">
                <a:latin typeface="Times New Roman"/>
                <a:cs typeface="Times New Roman"/>
              </a:rPr>
              <a:t>costantemente </a:t>
            </a:r>
            <a:r>
              <a:rPr sz="1200" spc="-5" dirty="0">
                <a:latin typeface="Times New Roman"/>
                <a:cs typeface="Times New Roman"/>
              </a:rPr>
              <a:t>impoverite. </a:t>
            </a:r>
            <a:r>
              <a:rPr sz="1200" dirty="0">
                <a:latin typeface="Times New Roman"/>
                <a:cs typeface="Times New Roman"/>
              </a:rPr>
              <a:t>Ciò produsse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una moltitudine di </a:t>
            </a:r>
            <a:r>
              <a:rPr sz="1200" spc="-5" dirty="0">
                <a:latin typeface="Times New Roman"/>
                <a:cs typeface="Times New Roman"/>
              </a:rPr>
              <a:t>parole simboliche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espressioni figurative,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nome o il giorno che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menziona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50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(960.1) 87:2.7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ansiosi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liberarsi </a:t>
            </a:r>
            <a:r>
              <a:rPr sz="1200" dirty="0">
                <a:latin typeface="Times New Roman"/>
                <a:cs typeface="Times New Roman"/>
              </a:rPr>
              <a:t>di un fantasma che </a:t>
            </a:r>
            <a:r>
              <a:rPr sz="1200" spc="-5" dirty="0">
                <a:latin typeface="Times New Roman"/>
                <a:cs typeface="Times New Roman"/>
              </a:rPr>
              <a:t>gli offrivano </a:t>
            </a:r>
            <a:r>
              <a:rPr sz="1200" dirty="0">
                <a:latin typeface="Times New Roman"/>
                <a:cs typeface="Times New Roman"/>
              </a:rPr>
              <a:t>tutto quello che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desiderare  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fantasmi volevano mogli </a:t>
            </a:r>
            <a:r>
              <a:rPr sz="1200" dirty="0">
                <a:latin typeface="Times New Roman"/>
                <a:cs typeface="Times New Roman"/>
              </a:rPr>
              <a:t>e servitori; un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benestante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aspettava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almeno una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schiava </a:t>
            </a:r>
            <a:r>
              <a:rPr sz="1200" spc="-5" dirty="0">
                <a:latin typeface="Times New Roman"/>
                <a:cs typeface="Times New Roman"/>
              </a:rPr>
              <a:t>fosse  sepolta </a:t>
            </a:r>
            <a:r>
              <a:rPr sz="1200" dirty="0">
                <a:latin typeface="Times New Roman"/>
                <a:cs typeface="Times New Roman"/>
              </a:rPr>
              <a:t>viva </a:t>
            </a:r>
            <a:r>
              <a:rPr sz="1200" spc="-5" dirty="0">
                <a:latin typeface="Times New Roman"/>
                <a:cs typeface="Times New Roman"/>
              </a:rPr>
              <a:t>alla sua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-5" dirty="0">
                <a:latin typeface="Times New Roman"/>
                <a:cs typeface="Times New Roman"/>
              </a:rPr>
              <a:t>Più tardi divenne </a:t>
            </a:r>
            <a:r>
              <a:rPr sz="1200" dirty="0">
                <a:latin typeface="Times New Roman"/>
                <a:cs typeface="Times New Roman"/>
              </a:rPr>
              <a:t>usanza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vedova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suicidasse sulla tomba di </a:t>
            </a:r>
            <a:r>
              <a:rPr sz="1200" spc="-5" dirty="0">
                <a:latin typeface="Times New Roman"/>
                <a:cs typeface="Times New Roman"/>
              </a:rPr>
              <a:t>suo marito. Quando </a:t>
            </a:r>
            <a:r>
              <a:rPr sz="1200" dirty="0">
                <a:latin typeface="Times New Roman"/>
                <a:cs typeface="Times New Roman"/>
              </a:rPr>
              <a:t>moriva </a:t>
            </a:r>
            <a:r>
              <a:rPr sz="1200" spc="1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bambino,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5" dirty="0">
                <a:latin typeface="Times New Roman"/>
                <a:cs typeface="Times New Roman"/>
              </a:rPr>
              <a:t>zia </a:t>
            </a:r>
            <a:r>
              <a:rPr sz="1200" dirty="0">
                <a:latin typeface="Times New Roman"/>
                <a:cs typeface="Times New Roman"/>
              </a:rPr>
              <a:t>o la nonna </a:t>
            </a:r>
            <a:r>
              <a:rPr sz="1200" spc="-5" dirty="0">
                <a:latin typeface="Times New Roman"/>
                <a:cs typeface="Times New Roman"/>
              </a:rPr>
              <a:t>venivano spesso strangolate </a:t>
            </a:r>
            <a:r>
              <a:rPr sz="1200" dirty="0">
                <a:latin typeface="Times New Roman"/>
                <a:cs typeface="Times New Roman"/>
              </a:rPr>
              <a:t>affinché un fantasma </a:t>
            </a:r>
            <a:r>
              <a:rPr sz="1200" spc="-5" dirty="0">
                <a:latin typeface="Times New Roman"/>
                <a:cs typeface="Times New Roman"/>
              </a:rPr>
              <a:t>adulto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accompagnare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fantasma  bambino ed aver </a:t>
            </a:r>
            <a:r>
              <a:rPr sz="1200" dirty="0">
                <a:latin typeface="Times New Roman"/>
                <a:cs typeface="Times New Roman"/>
              </a:rPr>
              <a:t>cura di lui.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rinunciavano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vita lo </a:t>
            </a:r>
            <a:r>
              <a:rPr sz="1200" spc="-5" dirty="0">
                <a:latin typeface="Times New Roman"/>
                <a:cs typeface="Times New Roman"/>
              </a:rPr>
              <a:t>facevano </a:t>
            </a:r>
            <a:r>
              <a:rPr sz="1200" dirty="0">
                <a:latin typeface="Times New Roman"/>
                <a:cs typeface="Times New Roman"/>
              </a:rPr>
              <a:t>di solito molto </a:t>
            </a:r>
            <a:r>
              <a:rPr sz="1200" spc="-5" dirty="0">
                <a:latin typeface="Times New Roman"/>
                <a:cs typeface="Times New Roman"/>
              </a:rPr>
              <a:t>volentieri; </a:t>
            </a:r>
            <a:r>
              <a:rPr sz="1200" dirty="0">
                <a:latin typeface="Times New Roman"/>
                <a:cs typeface="Times New Roman"/>
              </a:rPr>
              <a:t>in verità, </a:t>
            </a:r>
            <a:r>
              <a:rPr sz="1200" spc="-5" dirty="0">
                <a:latin typeface="Times New Roman"/>
                <a:cs typeface="Times New Roman"/>
              </a:rPr>
              <a:t>se  fossero </a:t>
            </a:r>
            <a:r>
              <a:rPr sz="1200" dirty="0">
                <a:latin typeface="Times New Roman"/>
                <a:cs typeface="Times New Roman"/>
              </a:rPr>
              <a:t>vissuti in </a:t>
            </a:r>
            <a:r>
              <a:rPr sz="1200" spc="-5" dirty="0">
                <a:latin typeface="Times New Roman"/>
                <a:cs typeface="Times New Roman"/>
              </a:rPr>
              <a:t>violazione dell’usanza, </a:t>
            </a:r>
            <a:r>
              <a:rPr sz="1200" dirty="0">
                <a:latin typeface="Times New Roman"/>
                <a:cs typeface="Times New Roman"/>
              </a:rPr>
              <a:t>la paura </a:t>
            </a:r>
            <a:r>
              <a:rPr sz="1200" spc="-5" dirty="0">
                <a:latin typeface="Times New Roman"/>
                <a:cs typeface="Times New Roman"/>
              </a:rPr>
              <a:t>della collera </a:t>
            </a:r>
            <a:r>
              <a:rPr sz="1200" dirty="0">
                <a:latin typeface="Times New Roman"/>
                <a:cs typeface="Times New Roman"/>
              </a:rPr>
              <a:t>del fantasma avrebbe </a:t>
            </a:r>
            <a:r>
              <a:rPr sz="1200" spc="-5" dirty="0">
                <a:latin typeface="Times New Roman"/>
                <a:cs typeface="Times New Roman"/>
              </a:rPr>
              <a:t>privato </a:t>
            </a:r>
            <a:r>
              <a:rPr sz="1200" dirty="0">
                <a:latin typeface="Times New Roman"/>
                <a:cs typeface="Times New Roman"/>
              </a:rPr>
              <a:t>la loro vita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pochi </a:t>
            </a:r>
            <a:r>
              <a:rPr sz="1200" spc="-5" dirty="0">
                <a:latin typeface="Times New Roman"/>
                <a:cs typeface="Times New Roman"/>
              </a:rPr>
              <a:t>piaceri </a:t>
            </a:r>
            <a:r>
              <a:rPr sz="1200" dirty="0">
                <a:latin typeface="Times New Roman"/>
                <a:cs typeface="Times New Roman"/>
              </a:rPr>
              <a:t>di cui  </a:t>
            </a:r>
            <a:r>
              <a:rPr sz="1200" spc="-5" dirty="0">
                <a:latin typeface="Times New Roman"/>
                <a:cs typeface="Times New Roman"/>
              </a:rPr>
              <a:t>godevano </a:t>
            </a:r>
            <a:r>
              <a:rPr sz="1200" dirty="0">
                <a:latin typeface="Times New Roman"/>
                <a:cs typeface="Times New Roman"/>
              </a:rPr>
              <a:t>i primitivi.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3860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(960.2) 87:2.8 </a:t>
            </a:r>
            <a:r>
              <a:rPr sz="1200" spc="-5" dirty="0">
                <a:latin typeface="Times New Roman"/>
                <a:cs typeface="Times New Roman"/>
              </a:rPr>
              <a:t>Era abituale uccidere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dirty="0">
                <a:latin typeface="Times New Roman"/>
                <a:cs typeface="Times New Roman"/>
              </a:rPr>
              <a:t>di sudditi </a:t>
            </a:r>
            <a:r>
              <a:rPr sz="1200" spc="-5" dirty="0">
                <a:latin typeface="Times New Roman"/>
                <a:cs typeface="Times New Roman"/>
              </a:rPr>
              <a:t>perché accompagnassero </a:t>
            </a:r>
            <a:r>
              <a:rPr sz="1200" dirty="0">
                <a:latin typeface="Times New Roman"/>
                <a:cs typeface="Times New Roman"/>
              </a:rPr>
              <a:t>un capo morto; </a:t>
            </a:r>
            <a:r>
              <a:rPr sz="1200" spc="-5" dirty="0">
                <a:latin typeface="Times New Roman"/>
                <a:cs typeface="Times New Roman"/>
              </a:rPr>
              <a:t>si uccidevano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schiavi  quando </a:t>
            </a:r>
            <a:r>
              <a:rPr sz="1200" dirty="0">
                <a:latin typeface="Times New Roman"/>
                <a:cs typeface="Times New Roman"/>
              </a:rPr>
              <a:t>moriva il loro </a:t>
            </a:r>
            <a:r>
              <a:rPr sz="1200" spc="-5" dirty="0">
                <a:latin typeface="Times New Roman"/>
                <a:cs typeface="Times New Roman"/>
              </a:rPr>
              <a:t>padrone affinché </a:t>
            </a:r>
            <a:r>
              <a:rPr sz="1200" dirty="0">
                <a:latin typeface="Times New Roman"/>
                <a:cs typeface="Times New Roman"/>
              </a:rPr>
              <a:t>potessero servirlo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paese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fantasmi. </a:t>
            </a:r>
            <a:r>
              <a:rPr sz="1200" spc="-5" dirty="0">
                <a:latin typeface="Times New Roman"/>
                <a:cs typeface="Times New Roman"/>
              </a:rPr>
              <a:t>Gli indigeni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Borneo forniscono </a:t>
            </a:r>
            <a:r>
              <a:rPr sz="1200" dirty="0">
                <a:latin typeface="Times New Roman"/>
                <a:cs typeface="Times New Roman"/>
              </a:rPr>
              <a:t>ancora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420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223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morto un </a:t>
            </a:r>
            <a:r>
              <a:rPr sz="1200" spc="-5" dirty="0">
                <a:latin typeface="Times New Roman"/>
                <a:cs typeface="Times New Roman"/>
              </a:rPr>
              <a:t>compagno </a:t>
            </a:r>
            <a:r>
              <a:rPr sz="1200" dirty="0">
                <a:latin typeface="Times New Roman"/>
                <a:cs typeface="Times New Roman"/>
              </a:rPr>
              <a:t>messaggero; uno </a:t>
            </a:r>
            <a:r>
              <a:rPr sz="1200" spc="-5" dirty="0">
                <a:latin typeface="Times New Roman"/>
                <a:cs typeface="Times New Roman"/>
              </a:rPr>
              <a:t>schiavo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ucciso </a:t>
            </a:r>
            <a:r>
              <a:rPr sz="1200" dirty="0">
                <a:latin typeface="Times New Roman"/>
                <a:cs typeface="Times New Roman"/>
              </a:rPr>
              <a:t>con la lancia </a:t>
            </a:r>
            <a:r>
              <a:rPr sz="1200" spc="-5" dirty="0">
                <a:latin typeface="Times New Roman"/>
                <a:cs typeface="Times New Roman"/>
              </a:rPr>
              <a:t>perché faccia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fantasma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padrone  </a:t>
            </a:r>
            <a:r>
              <a:rPr sz="1200" spc="-5" dirty="0">
                <a:latin typeface="Times New Roman"/>
                <a:cs typeface="Times New Roman"/>
              </a:rPr>
              <a:t>deceduto.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credeva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fantasmi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 assassinate </a:t>
            </a:r>
            <a:r>
              <a:rPr sz="1200" dirty="0">
                <a:latin typeface="Times New Roman"/>
                <a:cs typeface="Times New Roman"/>
              </a:rPr>
              <a:t>amassero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fantasmi dei loro </a:t>
            </a:r>
            <a:r>
              <a:rPr sz="1200" dirty="0">
                <a:latin typeface="Times New Roman"/>
                <a:cs typeface="Times New Roman"/>
              </a:rPr>
              <a:t>assassini come </a:t>
            </a:r>
            <a:r>
              <a:rPr sz="1200" spc="-5" dirty="0">
                <a:latin typeface="Times New Roman"/>
                <a:cs typeface="Times New Roman"/>
              </a:rPr>
              <a:t>schiavi; questa </a:t>
            </a:r>
            <a:r>
              <a:rPr sz="1200" dirty="0">
                <a:latin typeface="Times New Roman"/>
                <a:cs typeface="Times New Roman"/>
              </a:rPr>
              <a:t>nozione  </a:t>
            </a:r>
            <a:r>
              <a:rPr sz="1200" spc="-5" dirty="0">
                <a:latin typeface="Times New Roman"/>
                <a:cs typeface="Times New Roman"/>
              </a:rPr>
              <a:t>spinse gli </a:t>
            </a:r>
            <a:r>
              <a:rPr sz="1200" dirty="0">
                <a:latin typeface="Times New Roman"/>
                <a:cs typeface="Times New Roman"/>
              </a:rPr>
              <a:t>uomini a </a:t>
            </a:r>
            <a:r>
              <a:rPr sz="1200" spc="-5" dirty="0">
                <a:latin typeface="Times New Roman"/>
                <a:cs typeface="Times New Roman"/>
              </a:rPr>
              <a:t>farsi cacciatori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23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(960.3) 87:2.9 </a:t>
            </a:r>
            <a:r>
              <a:rPr sz="1200" spc="-5" dirty="0">
                <a:latin typeface="Times New Roman"/>
                <a:cs typeface="Times New Roman"/>
              </a:rPr>
              <a:t>Si supponeva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fantasmi </a:t>
            </a:r>
            <a:r>
              <a:rPr sz="1200" dirty="0">
                <a:latin typeface="Times New Roman"/>
                <a:cs typeface="Times New Roman"/>
              </a:rPr>
              <a:t>amassero l’odore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cibo; le offerte di cibo </a:t>
            </a:r>
            <a:r>
              <a:rPr sz="1200" spc="-5" dirty="0">
                <a:latin typeface="Times New Roman"/>
                <a:cs typeface="Times New Roman"/>
              </a:rPr>
              <a:t>ai banchetti </a:t>
            </a:r>
            <a:r>
              <a:rPr sz="1200" dirty="0">
                <a:latin typeface="Times New Roman"/>
                <a:cs typeface="Times New Roman"/>
              </a:rPr>
              <a:t>funebri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una volta universali.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metodo </a:t>
            </a:r>
            <a:r>
              <a:rPr sz="1200" spc="-5" dirty="0">
                <a:latin typeface="Times New Roman"/>
                <a:cs typeface="Times New Roman"/>
              </a:rPr>
              <a:t>primitivo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rendere grazie consisteva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gettare,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pasto, un pezzo di cibo </a:t>
            </a:r>
            <a:r>
              <a:rPr sz="1200" spc="-5" dirty="0">
                <a:latin typeface="Times New Roman"/>
                <a:cs typeface="Times New Roman"/>
              </a:rPr>
              <a:t>nel fuoco allo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placare </a:t>
            </a:r>
            <a:r>
              <a:rPr sz="1200" dirty="0">
                <a:latin typeface="Times New Roman"/>
                <a:cs typeface="Times New Roman"/>
              </a:rPr>
              <a:t>gli  spiriti, </a:t>
            </a:r>
            <a:r>
              <a:rPr sz="1200" spc="-5" dirty="0">
                <a:latin typeface="Times New Roman"/>
                <a:cs typeface="Times New Roman"/>
              </a:rPr>
              <a:t>mentre si borbottava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formula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(960.4) 87:2.10 </a:t>
            </a:r>
            <a:r>
              <a:rPr sz="1200" spc="-5" dirty="0">
                <a:latin typeface="Times New Roman"/>
                <a:cs typeface="Times New Roman"/>
              </a:rPr>
              <a:t>Si supponeva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morti utilizzassero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fantasmi </a:t>
            </a:r>
            <a:r>
              <a:rPr sz="1200" dirty="0">
                <a:latin typeface="Times New Roman"/>
                <a:cs typeface="Times New Roman"/>
              </a:rPr>
              <a:t>di attrezzi e di </a:t>
            </a:r>
            <a:r>
              <a:rPr sz="1200" spc="-5" dirty="0">
                <a:latin typeface="Times New Roman"/>
                <a:cs typeface="Times New Roman"/>
              </a:rPr>
              <a:t>armi che erano appartenuti </a:t>
            </a:r>
            <a:r>
              <a:rPr sz="1200" dirty="0">
                <a:latin typeface="Times New Roman"/>
                <a:cs typeface="Times New Roman"/>
              </a:rPr>
              <a:t>loro in vita. </a:t>
            </a:r>
            <a:r>
              <a:rPr sz="1200" spc="-5" dirty="0">
                <a:latin typeface="Times New Roman"/>
                <a:cs typeface="Times New Roman"/>
              </a:rPr>
              <a:t>Rompere </a:t>
            </a:r>
            <a:r>
              <a:rPr sz="1200" dirty="0">
                <a:latin typeface="Times New Roman"/>
                <a:cs typeface="Times New Roman"/>
              </a:rPr>
              <a:t>uno di  </a:t>
            </a:r>
            <a:r>
              <a:rPr sz="1200" spc="-5" dirty="0">
                <a:latin typeface="Times New Roman"/>
                <a:cs typeface="Times New Roman"/>
              </a:rPr>
              <a:t>questi oggetti </a:t>
            </a:r>
            <a:r>
              <a:rPr sz="1200" dirty="0">
                <a:latin typeface="Times New Roman"/>
                <a:cs typeface="Times New Roman"/>
              </a:rPr>
              <a:t>equivaleva </a:t>
            </a:r>
            <a:r>
              <a:rPr sz="1200" spc="-5" dirty="0">
                <a:latin typeface="Times New Roman"/>
                <a:cs typeface="Times New Roman"/>
              </a:rPr>
              <a:t>ad “ucciderlo”, </a:t>
            </a:r>
            <a:r>
              <a:rPr sz="1200" dirty="0">
                <a:latin typeface="Times New Roman"/>
                <a:cs typeface="Times New Roman"/>
              </a:rPr>
              <a:t>liberando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suo fantasma perché andasse </a:t>
            </a:r>
            <a:r>
              <a:rPr sz="1200" dirty="0">
                <a:latin typeface="Times New Roman"/>
                <a:cs typeface="Times New Roman"/>
              </a:rPr>
              <a:t>a servire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paese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fantasmi. </a:t>
            </a:r>
            <a:r>
              <a:rPr sz="1200" spc="-5" dirty="0">
                <a:latin typeface="Times New Roman"/>
                <a:cs typeface="Times New Roman"/>
              </a:rPr>
              <a:t>Si  facevano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sacrifici </a:t>
            </a:r>
            <a:r>
              <a:rPr sz="1200" dirty="0">
                <a:latin typeface="Times New Roman"/>
                <a:cs typeface="Times New Roman"/>
              </a:rPr>
              <a:t>di beni </a:t>
            </a:r>
            <a:r>
              <a:rPr sz="1200" spc="-5" dirty="0">
                <a:latin typeface="Times New Roman"/>
                <a:cs typeface="Times New Roman"/>
              </a:rPr>
              <a:t>bruciandoli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sotterrandoli. Gli sprechi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antichi funerali erano </a:t>
            </a:r>
            <a:r>
              <a:rPr sz="1200" dirty="0">
                <a:latin typeface="Times New Roman"/>
                <a:cs typeface="Times New Roman"/>
              </a:rPr>
              <a:t>enormi.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successive  </a:t>
            </a:r>
            <a:r>
              <a:rPr sz="1200" spc="-5" dirty="0">
                <a:latin typeface="Times New Roman"/>
                <a:cs typeface="Times New Roman"/>
              </a:rPr>
              <a:t>fecero dei modelli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carta </a:t>
            </a:r>
            <a:r>
              <a:rPr sz="1200" dirty="0">
                <a:latin typeface="Times New Roman"/>
                <a:cs typeface="Times New Roman"/>
              </a:rPr>
              <a:t>e sostituirono </a:t>
            </a:r>
            <a:r>
              <a:rPr sz="1200" spc="-5" dirty="0">
                <a:latin typeface="Times New Roman"/>
                <a:cs typeface="Times New Roman"/>
              </a:rPr>
              <a:t>dei disegni agli oggetti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reali </a:t>
            </a:r>
            <a:r>
              <a:rPr sz="1200" dirty="0">
                <a:latin typeface="Times New Roman"/>
                <a:cs typeface="Times New Roman"/>
              </a:rPr>
              <a:t>in questi sacrifici </a:t>
            </a:r>
            <a:r>
              <a:rPr sz="1200" spc="-5" dirty="0">
                <a:latin typeface="Times New Roman"/>
                <a:cs typeface="Times New Roman"/>
              </a:rPr>
              <a:t>funebri.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grande 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civiltà quando </a:t>
            </a:r>
            <a:r>
              <a:rPr sz="1200" dirty="0">
                <a:latin typeface="Times New Roman"/>
                <a:cs typeface="Times New Roman"/>
              </a:rPr>
              <a:t>la suddivisione </a:t>
            </a:r>
            <a:r>
              <a:rPr sz="1200" spc="-5" dirty="0">
                <a:latin typeface="Times New Roman"/>
                <a:cs typeface="Times New Roman"/>
              </a:rPr>
              <a:t>dell’eredità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parenti </a:t>
            </a:r>
            <a:r>
              <a:rPr sz="1200" dirty="0">
                <a:latin typeface="Times New Roman"/>
                <a:cs typeface="Times New Roman"/>
              </a:rPr>
              <a:t>rimpiazzò </a:t>
            </a:r>
            <a:r>
              <a:rPr sz="1200" spc="-5" dirty="0">
                <a:latin typeface="Times New Roman"/>
                <a:cs typeface="Times New Roman"/>
              </a:rPr>
              <a:t>l’incendio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sepoltura dei </a:t>
            </a:r>
            <a:r>
              <a:rPr sz="1200" dirty="0">
                <a:latin typeface="Times New Roman"/>
                <a:cs typeface="Times New Roman"/>
              </a:rPr>
              <a:t>beni. </a:t>
            </a:r>
            <a:r>
              <a:rPr sz="1200" spc="-5" dirty="0">
                <a:latin typeface="Times New Roman"/>
                <a:cs typeface="Times New Roman"/>
              </a:rPr>
              <a:t>Gli Indiani  Irochesi </a:t>
            </a:r>
            <a:r>
              <a:rPr sz="1200" dirty="0">
                <a:latin typeface="Times New Roman"/>
                <a:cs typeface="Times New Roman"/>
              </a:rPr>
              <a:t>fecero molte riforme </a:t>
            </a:r>
            <a:r>
              <a:rPr sz="1200" spc="-5" dirty="0">
                <a:latin typeface="Times New Roman"/>
                <a:cs typeface="Times New Roman"/>
              </a:rPr>
              <a:t>nello spreco funebre.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conservazione della proprietà </a:t>
            </a:r>
            <a:r>
              <a:rPr sz="1200" dirty="0">
                <a:latin typeface="Times New Roman"/>
                <a:cs typeface="Times New Roman"/>
              </a:rPr>
              <a:t>permise loro di </a:t>
            </a:r>
            <a:r>
              <a:rPr sz="1200" spc="-5" dirty="0">
                <a:latin typeface="Times New Roman"/>
                <a:cs typeface="Times New Roman"/>
              </a:rPr>
              <a:t>diventare gli </a:t>
            </a:r>
            <a:r>
              <a:rPr sz="1200" spc="5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potenti del </a:t>
            </a:r>
            <a:r>
              <a:rPr sz="1200" dirty="0">
                <a:latin typeface="Times New Roman"/>
                <a:cs typeface="Times New Roman"/>
              </a:rPr>
              <a:t>nord. Si ritiene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moderno non tema i </a:t>
            </a:r>
            <a:r>
              <a:rPr sz="1200" spc="-5" dirty="0">
                <a:latin typeface="Times New Roman"/>
                <a:cs typeface="Times New Roman"/>
              </a:rPr>
              <a:t>fantasmi,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l’usanza resiste,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consumano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molte  </a:t>
            </a:r>
            <a:r>
              <a:rPr sz="1200" spc="-5" dirty="0">
                <a:latin typeface="Times New Roman"/>
                <a:cs typeface="Times New Roman"/>
              </a:rPr>
              <a:t>ricchezze terrene </a:t>
            </a:r>
            <a:r>
              <a:rPr sz="1200" dirty="0">
                <a:latin typeface="Times New Roman"/>
                <a:cs typeface="Times New Roman"/>
              </a:rPr>
              <a:t>in rituali e in </a:t>
            </a:r>
            <a:r>
              <a:rPr sz="1200" spc="-5" dirty="0">
                <a:latin typeface="Times New Roman"/>
                <a:cs typeface="Times New Roman"/>
              </a:rPr>
              <a:t>cerimonie funebri.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L’adorazione degli antenati</a:t>
            </a:r>
            <a:endParaRPr sz="1600">
              <a:latin typeface="Times New Roman"/>
              <a:cs typeface="Times New Roman"/>
            </a:endParaRPr>
          </a:p>
          <a:p>
            <a:pPr marL="76200" marR="200025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(960.5) 87:3.1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progredire del culto dei </a:t>
            </a:r>
            <a:r>
              <a:rPr sz="1200" spc="-5" dirty="0">
                <a:latin typeface="Times New Roman"/>
                <a:cs typeface="Times New Roman"/>
              </a:rPr>
              <a:t>fantasmi </a:t>
            </a:r>
            <a:r>
              <a:rPr sz="1200" dirty="0">
                <a:latin typeface="Times New Roman"/>
                <a:cs typeface="Times New Roman"/>
              </a:rPr>
              <a:t>rese inevitabile </a:t>
            </a:r>
            <a:r>
              <a:rPr sz="1200" spc="-5" dirty="0">
                <a:latin typeface="Times New Roman"/>
                <a:cs typeface="Times New Roman"/>
              </a:rPr>
              <a:t>l’adorazione degli </a:t>
            </a:r>
            <a:r>
              <a:rPr sz="1200" dirty="0">
                <a:latin typeface="Times New Roman"/>
                <a:cs typeface="Times New Roman"/>
              </a:rPr>
              <a:t>antenati, in quanto divenne </a:t>
            </a:r>
            <a:r>
              <a:rPr sz="1200" spc="-5" dirty="0">
                <a:latin typeface="Times New Roman"/>
                <a:cs typeface="Times New Roman"/>
              </a:rPr>
              <a:t>l’anello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congiunzione tra </a:t>
            </a:r>
            <a:r>
              <a:rPr sz="1200" dirty="0">
                <a:latin typeface="Times New Roman"/>
                <a:cs typeface="Times New Roman"/>
              </a:rPr>
              <a:t>i fantasmi </a:t>
            </a:r>
            <a:r>
              <a:rPr sz="1200" spc="-5" dirty="0">
                <a:latin typeface="Times New Roman"/>
                <a:cs typeface="Times New Roman"/>
              </a:rPr>
              <a:t>comuni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superiori, gli dei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evoluzione. Gli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primitivi erano semplicemente </a:t>
            </a:r>
            <a:r>
              <a:rPr sz="1200" spc="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umani  </a:t>
            </a:r>
            <a:r>
              <a:rPr sz="1200" spc="-5" dirty="0">
                <a:latin typeface="Times New Roman"/>
                <a:cs typeface="Times New Roman"/>
              </a:rPr>
              <a:t>trapassati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glorificati.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1180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4320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(960.6) 87:3.2 </a:t>
            </a:r>
            <a:r>
              <a:rPr sz="1200" spc="-5" dirty="0">
                <a:latin typeface="Times New Roman"/>
                <a:cs typeface="Times New Roman"/>
              </a:rPr>
              <a:t>L’adorazione degli antenati </a:t>
            </a:r>
            <a:r>
              <a:rPr sz="1200" dirty="0">
                <a:latin typeface="Times New Roman"/>
                <a:cs typeface="Times New Roman"/>
              </a:rPr>
              <a:t>era in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più una </a:t>
            </a:r>
            <a:r>
              <a:rPr sz="1200" spc="-5" dirty="0">
                <a:latin typeface="Times New Roman"/>
                <a:cs typeface="Times New Roman"/>
              </a:rPr>
              <a:t>paura che </a:t>
            </a:r>
            <a:r>
              <a:rPr sz="1200" dirty="0">
                <a:latin typeface="Times New Roman"/>
                <a:cs typeface="Times New Roman"/>
              </a:rPr>
              <a:t>un’adorazione, ma tali credenze </a:t>
            </a:r>
            <a:r>
              <a:rPr sz="1200" spc="-5" dirty="0">
                <a:latin typeface="Times New Roman"/>
                <a:cs typeface="Times New Roman"/>
              </a:rPr>
              <a:t>contribuirono certamente  all’ulteriore </a:t>
            </a:r>
            <a:r>
              <a:rPr sz="1200" dirty="0">
                <a:latin typeface="Times New Roman"/>
                <a:cs typeface="Times New Roman"/>
              </a:rPr>
              <a:t>diffusione della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e dell’adorazione </a:t>
            </a:r>
            <a:r>
              <a:rPr sz="1200" spc="-5" dirty="0">
                <a:latin typeface="Times New Roman"/>
                <a:cs typeface="Times New Roman"/>
              </a:rPr>
              <a:t>dei fantasmi.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fedeli </a:t>
            </a:r>
            <a:r>
              <a:rPr sz="1200" dirty="0">
                <a:latin typeface="Times New Roman"/>
                <a:cs typeface="Times New Roman"/>
              </a:rPr>
              <a:t>dei culti primitivi dei </a:t>
            </a:r>
            <a:r>
              <a:rPr sz="1200" spc="-5" dirty="0">
                <a:latin typeface="Times New Roman"/>
                <a:cs typeface="Times New Roman"/>
              </a:rPr>
              <a:t>fantasmi degli antenati avevano  </a:t>
            </a:r>
            <a:r>
              <a:rPr sz="1200" dirty="0">
                <a:latin typeface="Times New Roman"/>
                <a:cs typeface="Times New Roman"/>
              </a:rPr>
              <a:t>timore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sbadigliare per paura che </a:t>
            </a:r>
            <a:r>
              <a:rPr sz="1200" dirty="0">
                <a:latin typeface="Times New Roman"/>
                <a:cs typeface="Times New Roman"/>
              </a:rPr>
              <a:t>uno spirito </a:t>
            </a:r>
            <a:r>
              <a:rPr sz="1200" spc="-5" dirty="0">
                <a:latin typeface="Times New Roman"/>
                <a:cs typeface="Times New Roman"/>
              </a:rPr>
              <a:t>maligno entrasse nel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quell’istante.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063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(960.7) 87:3.3 </a:t>
            </a:r>
            <a:r>
              <a:rPr sz="1200" spc="-5" dirty="0">
                <a:latin typeface="Times New Roman"/>
                <a:cs typeface="Times New Roman"/>
              </a:rPr>
              <a:t>L’usanza </a:t>
            </a:r>
            <a:r>
              <a:rPr sz="1200" dirty="0">
                <a:latin typeface="Times New Roman"/>
                <a:cs typeface="Times New Roman"/>
              </a:rPr>
              <a:t>di adottare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destinata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garantire </a:t>
            </a:r>
            <a:r>
              <a:rPr sz="1200" dirty="0">
                <a:latin typeface="Times New Roman"/>
                <a:cs typeface="Times New Roman"/>
              </a:rPr>
              <a:t>che qualcuno </a:t>
            </a:r>
            <a:r>
              <a:rPr sz="1200" spc="-5" dirty="0">
                <a:latin typeface="Times New Roman"/>
                <a:cs typeface="Times New Roman"/>
              </a:rPr>
              <a:t>facesse delle </a:t>
            </a:r>
            <a:r>
              <a:rPr sz="1200" dirty="0">
                <a:latin typeface="Times New Roman"/>
                <a:cs typeface="Times New Roman"/>
              </a:rPr>
              <a:t>offerte dopo la </a:t>
            </a:r>
            <a:r>
              <a:rPr sz="1200" spc="-5" dirty="0">
                <a:latin typeface="Times New Roman"/>
                <a:cs typeface="Times New Roman"/>
              </a:rPr>
              <a:t>morte per </a:t>
            </a:r>
            <a:r>
              <a:rPr sz="1200" dirty="0">
                <a:latin typeface="Times New Roman"/>
                <a:cs typeface="Times New Roman"/>
              </a:rPr>
              <a:t>la pace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progresso dell’anima.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 viveva nella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fantasmi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simili e </a:t>
            </a:r>
            <a:r>
              <a:rPr sz="1200" spc="-5" dirty="0">
                <a:latin typeface="Times New Roman"/>
                <a:cs typeface="Times New Roman"/>
              </a:rPr>
              <a:t>passava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tempo libero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dei </a:t>
            </a:r>
            <a:r>
              <a:rPr sz="1200" dirty="0">
                <a:latin typeface="Times New Roman"/>
                <a:cs typeface="Times New Roman"/>
              </a:rPr>
              <a:t>piani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proprio fantasma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un salvacondotto dopo la</a:t>
            </a:r>
            <a:r>
              <a:rPr sz="1200" spc="-5" dirty="0">
                <a:latin typeface="Times New Roman"/>
                <a:cs typeface="Times New Roman"/>
              </a:rPr>
              <a:t> 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1683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(960.8) 87:3.4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parte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istituì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festa per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almeno una volta </a:t>
            </a:r>
            <a:r>
              <a:rPr sz="1200" spc="-5" dirty="0">
                <a:latin typeface="Times New Roman"/>
                <a:cs typeface="Times New Roman"/>
              </a:rPr>
              <a:t>l’anno. </a:t>
            </a:r>
            <a:r>
              <a:rPr sz="1200" dirty="0">
                <a:latin typeface="Times New Roman"/>
                <a:cs typeface="Times New Roman"/>
              </a:rPr>
              <a:t>I Romani avevano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anno  dodici </a:t>
            </a:r>
            <a:r>
              <a:rPr sz="1200" spc="-5" dirty="0">
                <a:latin typeface="Times New Roman"/>
                <a:cs typeface="Times New Roman"/>
              </a:rPr>
              <a:t>feste per </a:t>
            </a:r>
            <a:r>
              <a:rPr sz="1200" dirty="0">
                <a:latin typeface="Times New Roman"/>
                <a:cs typeface="Times New Roman"/>
              </a:rPr>
              <a:t>i fantasmi con </a:t>
            </a:r>
            <a:r>
              <a:rPr sz="1200" spc="-5" dirty="0">
                <a:latin typeface="Times New Roman"/>
                <a:cs typeface="Times New Roman"/>
              </a:rPr>
              <a:t>relative cerimonie. Metà dei giorni dell’anno era consacrata </a:t>
            </a:r>
            <a:r>
              <a:rPr sz="1200" dirty="0">
                <a:latin typeface="Times New Roman"/>
                <a:cs typeface="Times New Roman"/>
              </a:rPr>
              <a:t>a diversi tipi di </a:t>
            </a:r>
            <a:r>
              <a:rPr sz="1200" spc="-5" dirty="0">
                <a:latin typeface="Times New Roman"/>
                <a:cs typeface="Times New Roman"/>
              </a:rPr>
              <a:t>cerimonie </a:t>
            </a:r>
            <a:r>
              <a:rPr sz="1200" dirty="0">
                <a:latin typeface="Times New Roman"/>
                <a:cs typeface="Times New Roman"/>
              </a:rPr>
              <a:t>associate a  </a:t>
            </a:r>
            <a:r>
              <a:rPr sz="1200" spc="-5" dirty="0">
                <a:latin typeface="Times New Roman"/>
                <a:cs typeface="Times New Roman"/>
              </a:rPr>
              <a:t>questi antichi </a:t>
            </a:r>
            <a:r>
              <a:rPr sz="1200" dirty="0">
                <a:latin typeface="Times New Roman"/>
                <a:cs typeface="Times New Roman"/>
              </a:rPr>
              <a:t>culti. </a:t>
            </a:r>
            <a:r>
              <a:rPr sz="1200" spc="-5" dirty="0">
                <a:latin typeface="Times New Roman"/>
                <a:cs typeface="Times New Roman"/>
              </a:rPr>
              <a:t>Un imperatore romano </a:t>
            </a:r>
            <a:r>
              <a:rPr sz="1200" dirty="0">
                <a:latin typeface="Times New Roman"/>
                <a:cs typeface="Times New Roman"/>
              </a:rPr>
              <a:t>tentò di </a:t>
            </a:r>
            <a:r>
              <a:rPr sz="1200" spc="-5" dirty="0">
                <a:latin typeface="Times New Roman"/>
                <a:cs typeface="Times New Roman"/>
              </a:rPr>
              <a:t>riformare </a:t>
            </a:r>
            <a:r>
              <a:rPr sz="1200" dirty="0">
                <a:latin typeface="Times New Roman"/>
                <a:cs typeface="Times New Roman"/>
              </a:rPr>
              <a:t>queste pratiche </a:t>
            </a:r>
            <a:r>
              <a:rPr sz="1200" spc="-5" dirty="0">
                <a:latin typeface="Times New Roman"/>
                <a:cs typeface="Times New Roman"/>
              </a:rPr>
              <a:t>riducendo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festivi a 135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(961.1) 87:3.5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culto dei fantasmi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continua evoluzione.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fantasmi </a:t>
            </a:r>
            <a:r>
              <a:rPr sz="1200" spc="-5" dirty="0">
                <a:latin typeface="Times New Roman"/>
                <a:cs typeface="Times New Roman"/>
              </a:rPr>
              <a:t>furono immaginati passare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fase d’esistenza  </a:t>
            </a:r>
            <a:r>
              <a:rPr sz="1200" dirty="0">
                <a:latin typeface="Times New Roman"/>
                <a:cs typeface="Times New Roman"/>
              </a:rPr>
              <a:t>incompleta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superiore,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progredì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all’adorazione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spiriti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di dei. </a:t>
            </a:r>
            <a:r>
              <a:rPr sz="1200" spc="-5" dirty="0">
                <a:latin typeface="Times New Roman"/>
                <a:cs typeface="Times New Roman"/>
              </a:rPr>
              <a:t>Ma indipendentemente </a:t>
            </a:r>
            <a:r>
              <a:rPr sz="1200" dirty="0">
                <a:latin typeface="Times New Roman"/>
                <a:cs typeface="Times New Roman"/>
              </a:rPr>
              <a:t>dalle credenze  </a:t>
            </a:r>
            <a:r>
              <a:rPr sz="1200" spc="-5" dirty="0">
                <a:latin typeface="Times New Roman"/>
                <a:cs typeface="Times New Roman"/>
              </a:rPr>
              <a:t>trasformantesi </a:t>
            </a:r>
            <a:r>
              <a:rPr sz="1200" dirty="0">
                <a:latin typeface="Times New Roman"/>
                <a:cs typeface="Times New Roman"/>
              </a:rPr>
              <a:t>in spiriti più </a:t>
            </a:r>
            <a:r>
              <a:rPr sz="1200" spc="-5" dirty="0">
                <a:latin typeface="Times New Roman"/>
                <a:cs typeface="Times New Roman"/>
              </a:rPr>
              <a:t>evoluti, </a:t>
            </a:r>
            <a:r>
              <a:rPr sz="1200" dirty="0">
                <a:latin typeface="Times New Roman"/>
                <a:cs typeface="Times New Roman"/>
              </a:rPr>
              <a:t>tutte le tribù e le </a:t>
            </a:r>
            <a:r>
              <a:rPr sz="1200" spc="-5" dirty="0">
                <a:latin typeface="Times New Roman"/>
                <a:cs typeface="Times New Roman"/>
              </a:rPr>
              <a:t>razze hanno creduto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nei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fantasmi.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Buoni e cattivi spiriti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fantasma</a:t>
            </a:r>
            <a:endParaRPr sz="16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1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(961.2) 87:4.1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fantasmi è stata la </a:t>
            </a:r>
            <a:r>
              <a:rPr sz="1200" spc="-5" dirty="0">
                <a:latin typeface="Times New Roman"/>
                <a:cs typeface="Times New Roman"/>
              </a:rPr>
              <a:t>fonte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religioni del </a:t>
            </a:r>
            <a:r>
              <a:rPr sz="1200" dirty="0">
                <a:latin typeface="Times New Roman"/>
                <a:cs typeface="Times New Roman"/>
              </a:rPr>
              <a:t>mondo;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intere epoche molte tribù </a:t>
            </a:r>
            <a:r>
              <a:rPr sz="1200" spc="-5" dirty="0">
                <a:latin typeface="Times New Roman"/>
                <a:cs typeface="Times New Roman"/>
              </a:rPr>
              <a:t>rimasero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attaccate</a:t>
            </a:r>
            <a:endParaRPr sz="1200">
              <a:latin typeface="Times New Roman"/>
              <a:cs typeface="Times New Roman"/>
            </a:endParaRPr>
          </a:p>
          <a:p>
            <a:pPr marL="88900" marR="10477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alla vecchia credenza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sola classe </a:t>
            </a:r>
            <a:r>
              <a:rPr sz="1200" dirty="0">
                <a:latin typeface="Times New Roman"/>
                <a:cs typeface="Times New Roman"/>
              </a:rPr>
              <a:t>di fantasmi. Esse </a:t>
            </a:r>
            <a:r>
              <a:rPr sz="1200" spc="-5" dirty="0">
                <a:latin typeface="Times New Roman"/>
                <a:cs typeface="Times New Roman"/>
              </a:rPr>
              <a:t>insegnavano </a:t>
            </a:r>
            <a:r>
              <a:rPr sz="1200" dirty="0">
                <a:latin typeface="Times New Roman"/>
                <a:cs typeface="Times New Roman"/>
              </a:rPr>
              <a:t>che l’uomo </a:t>
            </a:r>
            <a:r>
              <a:rPr sz="1200" spc="-5" dirty="0">
                <a:latin typeface="Times New Roman"/>
                <a:cs typeface="Times New Roman"/>
              </a:rPr>
              <a:t>aveva fortuna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fantasma </a:t>
            </a:r>
            <a:r>
              <a:rPr sz="1200" dirty="0">
                <a:latin typeface="Times New Roman"/>
                <a:cs typeface="Times New Roman"/>
              </a:rPr>
              <a:t>era contento e  </a:t>
            </a:r>
            <a:r>
              <a:rPr sz="1200" spc="-5" dirty="0">
                <a:latin typeface="Times New Roman"/>
                <a:cs typeface="Times New Roman"/>
              </a:rPr>
              <a:t>sfortuna quando era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collera.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46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(961.3) 87:4.2 </a:t>
            </a:r>
            <a:r>
              <a:rPr sz="1200" spc="-5" dirty="0">
                <a:latin typeface="Times New Roman"/>
                <a:cs typeface="Times New Roman"/>
              </a:rPr>
              <a:t>A mano </a:t>
            </a:r>
            <a:r>
              <a:rPr sz="1200" dirty="0">
                <a:latin typeface="Times New Roman"/>
                <a:cs typeface="Times New Roman"/>
              </a:rPr>
              <a:t>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della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dei fantasmi si diffuse, si arrivò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di tipi di </a:t>
            </a:r>
            <a:r>
              <a:rPr sz="1200" spc="-5" dirty="0">
                <a:latin typeface="Times New Roman"/>
                <a:cs typeface="Times New Roman"/>
              </a:rPr>
              <a:t>spiriti superiori, </a:t>
            </a:r>
            <a:r>
              <a:rPr sz="1200" dirty="0">
                <a:latin typeface="Times New Roman"/>
                <a:cs typeface="Times New Roman"/>
              </a:rPr>
              <a:t>di  spiriti non </a:t>
            </a:r>
            <a:r>
              <a:rPr sz="1200" spc="-5" dirty="0">
                <a:latin typeface="Times New Roman"/>
                <a:cs typeface="Times New Roman"/>
              </a:rPr>
              <a:t>nettamente identificabili </a:t>
            </a:r>
            <a:r>
              <a:rPr sz="1200" dirty="0">
                <a:latin typeface="Times New Roman"/>
                <a:cs typeface="Times New Roman"/>
              </a:rPr>
              <a:t>con un individuo umano.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dirty="0">
                <a:latin typeface="Times New Roman"/>
                <a:cs typeface="Times New Roman"/>
              </a:rPr>
              <a:t>fantasmi </a:t>
            </a:r>
            <a:r>
              <a:rPr sz="1200" spc="-5" dirty="0">
                <a:latin typeface="Times New Roman"/>
                <a:cs typeface="Times New Roman"/>
              </a:rPr>
              <a:t>qualificati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glorificati che erano </a:t>
            </a:r>
            <a:r>
              <a:rPr sz="1200" dirty="0">
                <a:latin typeface="Times New Roman"/>
                <a:cs typeface="Times New Roman"/>
              </a:rPr>
              <a:t>progrediti oltre i  domini del </a:t>
            </a:r>
            <a:r>
              <a:rPr sz="1200" spc="-5" dirty="0">
                <a:latin typeface="Times New Roman"/>
                <a:cs typeface="Times New Roman"/>
              </a:rPr>
              <a:t>paese dei </a:t>
            </a:r>
            <a:r>
              <a:rPr sz="1200" dirty="0">
                <a:latin typeface="Times New Roman"/>
                <a:cs typeface="Times New Roman"/>
              </a:rPr>
              <a:t>fantasmi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superiori </a:t>
            </a:r>
            <a:r>
              <a:rPr sz="1200" spc="-5" dirty="0">
                <a:latin typeface="Times New Roman"/>
                <a:cs typeface="Times New Roman"/>
              </a:rPr>
              <a:t>del paese </a:t>
            </a:r>
            <a:r>
              <a:rPr sz="1200" dirty="0">
                <a:latin typeface="Times New Roman"/>
                <a:cs typeface="Times New Roman"/>
              </a:rPr>
              <a:t>degli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(961.4) 87:4.3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nozione di due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di spiriti fantasma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lenti ma </a:t>
            </a:r>
            <a:r>
              <a:rPr sz="1200" spc="-5" dirty="0">
                <a:latin typeface="Times New Roman"/>
                <a:cs typeface="Times New Roman"/>
              </a:rPr>
              <a:t>sicuri progressi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mondo. 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duplice  </a:t>
            </a:r>
            <a:r>
              <a:rPr sz="1200" dirty="0">
                <a:latin typeface="Times New Roman"/>
                <a:cs typeface="Times New Roman"/>
              </a:rPr>
              <a:t>spiritismo non </a:t>
            </a:r>
            <a:r>
              <a:rPr sz="1200" spc="-5" dirty="0">
                <a:latin typeface="Times New Roman"/>
                <a:cs typeface="Times New Roman"/>
              </a:rPr>
              <a:t>si diffuse di </a:t>
            </a:r>
            <a:r>
              <a:rPr sz="1200" dirty="0">
                <a:latin typeface="Times New Roman"/>
                <a:cs typeface="Times New Roman"/>
              </a:rPr>
              <a:t>tribù in tribù; </a:t>
            </a:r>
            <a:r>
              <a:rPr sz="1200" spc="-5" dirty="0">
                <a:latin typeface="Times New Roman"/>
                <a:cs typeface="Times New Roman"/>
              </a:rPr>
              <a:t>sorse dappertutto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indipendente.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potenza di </a:t>
            </a:r>
            <a:r>
              <a:rPr sz="1200" spc="-5" dirty="0">
                <a:latin typeface="Times New Roman"/>
                <a:cs typeface="Times New Roman"/>
              </a:rPr>
              <a:t>un’idea nell’influenzare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 </a:t>
            </a:r>
            <a:r>
              <a:rPr sz="1200" spc="-5" dirty="0">
                <a:latin typeface="Times New Roman"/>
                <a:cs typeface="Times New Roman"/>
              </a:rPr>
              <a:t>evoluzionaria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espansione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risiede nella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ragionevolezza,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nella sua </a:t>
            </a:r>
            <a:r>
              <a:rPr sz="1200" i="1" spc="-5" dirty="0">
                <a:latin typeface="Times New Roman"/>
                <a:cs typeface="Times New Roman"/>
              </a:rPr>
              <a:t>vividezza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nell’universalità della  sua facile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semplice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applicazione.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03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(961.5) 87:4.4 </a:t>
            </a:r>
            <a:r>
              <a:rPr sz="1200" spc="-5" dirty="0">
                <a:latin typeface="Times New Roman"/>
                <a:cs typeface="Times New Roman"/>
              </a:rPr>
              <a:t>Più tardi ancora l’immaginazione dell’uomo concepì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fattori soprannaturali </a:t>
            </a:r>
            <a:r>
              <a:rPr sz="1200" dirty="0">
                <a:latin typeface="Times New Roman"/>
                <a:cs typeface="Times New Roman"/>
              </a:rPr>
              <a:t>buoni e </a:t>
            </a:r>
            <a:r>
              <a:rPr sz="1200" spc="-5" dirty="0">
                <a:latin typeface="Times New Roman"/>
                <a:cs typeface="Times New Roman"/>
              </a:rPr>
              <a:t>cattivi; certi fantasmi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evolvevano </a:t>
            </a:r>
            <a:r>
              <a:rPr sz="1200" dirty="0">
                <a:latin typeface="Times New Roman"/>
                <a:cs typeface="Times New Roman"/>
              </a:rPr>
              <a:t>mai 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livello di spiriti </a:t>
            </a:r>
            <a:r>
              <a:rPr sz="1200" spc="-5" dirty="0">
                <a:latin typeface="Times New Roman"/>
                <a:cs typeface="Times New Roman"/>
              </a:rPr>
              <a:t>buoni.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monospiritismo primitivo della </a:t>
            </a:r>
            <a:r>
              <a:rPr sz="1200" spc="-5" dirty="0">
                <a:latin typeface="Times New Roman"/>
                <a:cs typeface="Times New Roman"/>
              </a:rPr>
              <a:t>paura dei </a:t>
            </a:r>
            <a:r>
              <a:rPr sz="1200" dirty="0">
                <a:latin typeface="Times New Roman"/>
                <a:cs typeface="Times New Roman"/>
              </a:rPr>
              <a:t>fantasmi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evolvé gradualmente in  un </a:t>
            </a:r>
            <a:r>
              <a:rPr sz="1200" spc="-5" dirty="0">
                <a:latin typeface="Times New Roman"/>
                <a:cs typeface="Times New Roman"/>
              </a:rPr>
              <a:t>duplice </a:t>
            </a:r>
            <a:r>
              <a:rPr sz="1200" dirty="0">
                <a:latin typeface="Times New Roman"/>
                <a:cs typeface="Times New Roman"/>
              </a:rPr>
              <a:t>spiritismo, in un nuovo </a:t>
            </a:r>
            <a:r>
              <a:rPr sz="1200" spc="-5" dirty="0">
                <a:latin typeface="Times New Roman"/>
                <a:cs typeface="Times New Roman"/>
              </a:rPr>
              <a:t>concetto del </a:t>
            </a:r>
            <a:r>
              <a:rPr sz="1200" dirty="0">
                <a:latin typeface="Times New Roman"/>
                <a:cs typeface="Times New Roman"/>
              </a:rPr>
              <a:t>controllo invisibile </a:t>
            </a:r>
            <a:r>
              <a:rPr sz="1200" spc="-5" dirty="0">
                <a:latin typeface="Times New Roman"/>
                <a:cs typeface="Times New Roman"/>
              </a:rPr>
              <a:t>degli affari terreni.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buona sorte e la cattiva sorte  </a:t>
            </a:r>
            <a:r>
              <a:rPr sz="1200" spc="-5" dirty="0">
                <a:latin typeface="Times New Roman"/>
                <a:cs typeface="Times New Roman"/>
              </a:rPr>
              <a:t>furono immaginate come aventi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rispettivi controllori.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due classi, il </a:t>
            </a:r>
            <a:r>
              <a:rPr sz="1200" spc="-5" dirty="0">
                <a:latin typeface="Times New Roman"/>
                <a:cs typeface="Times New Roman"/>
              </a:rPr>
              <a:t>gruppo che </a:t>
            </a:r>
            <a:r>
              <a:rPr sz="1200" dirty="0">
                <a:latin typeface="Times New Roman"/>
                <a:cs typeface="Times New Roman"/>
              </a:rPr>
              <a:t>portava </a:t>
            </a:r>
            <a:r>
              <a:rPr sz="1200" spc="-5" dirty="0">
                <a:latin typeface="Times New Roman"/>
                <a:cs typeface="Times New Roman"/>
              </a:rPr>
              <a:t>sfortuna si </a:t>
            </a:r>
            <a:r>
              <a:rPr sz="1200" dirty="0">
                <a:latin typeface="Times New Roman"/>
                <a:cs typeface="Times New Roman"/>
              </a:rPr>
              <a:t>riteneva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il più  </a:t>
            </a:r>
            <a:r>
              <a:rPr sz="1200" spc="-5" dirty="0">
                <a:latin typeface="Times New Roman"/>
                <a:cs typeface="Times New Roman"/>
              </a:rPr>
              <a:t>attivo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numeroso.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50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(961.6) 87:4.5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dottrina dei </a:t>
            </a:r>
            <a:r>
              <a:rPr sz="1200" dirty="0">
                <a:latin typeface="Times New Roman"/>
                <a:cs typeface="Times New Roman"/>
              </a:rPr>
              <a:t>buoni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cattivi spiriti </a:t>
            </a:r>
            <a:r>
              <a:rPr sz="1200" spc="-5" dirty="0">
                <a:latin typeface="Times New Roman"/>
                <a:cs typeface="Times New Roman"/>
              </a:rPr>
              <a:t>giunse </a:t>
            </a:r>
            <a:r>
              <a:rPr sz="1200" dirty="0">
                <a:latin typeface="Times New Roman"/>
                <a:cs typeface="Times New Roman"/>
              </a:rPr>
              <a:t>infine a maturazione, </a:t>
            </a:r>
            <a:r>
              <a:rPr sz="1200" spc="-5" dirty="0">
                <a:latin typeface="Times New Roman"/>
                <a:cs typeface="Times New Roman"/>
              </a:rPr>
              <a:t>divenne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diffusa </a:t>
            </a:r>
            <a:r>
              <a:rPr sz="1200" dirty="0">
                <a:latin typeface="Times New Roman"/>
                <a:cs typeface="Times New Roman"/>
              </a:rPr>
              <a:t>e persistente di tutte le  </a:t>
            </a:r>
            <a:r>
              <a:rPr sz="1200" spc="-5" dirty="0">
                <a:latin typeface="Times New Roman"/>
                <a:cs typeface="Times New Roman"/>
              </a:rPr>
              <a:t>credenze religiose. Questo dualismo rappresentò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avanzamento filosofico-religioso </a:t>
            </a:r>
            <a:r>
              <a:rPr sz="1200" spc="-5" dirty="0">
                <a:latin typeface="Times New Roman"/>
                <a:cs typeface="Times New Roman"/>
              </a:rPr>
              <a:t>perché permise all’uomo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la  buona e la </a:t>
            </a:r>
            <a:r>
              <a:rPr sz="1200" spc="-5" dirty="0">
                <a:latin typeface="Times New Roman"/>
                <a:cs typeface="Times New Roman"/>
              </a:rPr>
              <a:t>cattiva sorte credendo allo stesso </a:t>
            </a:r>
            <a:r>
              <a:rPr sz="1200" dirty="0">
                <a:latin typeface="Times New Roman"/>
                <a:cs typeface="Times New Roman"/>
              </a:rPr>
              <a:t>tempo in </a:t>
            </a:r>
            <a:r>
              <a:rPr sz="1200" spc="-5" dirty="0">
                <a:latin typeface="Times New Roman"/>
                <a:cs typeface="Times New Roman"/>
              </a:rPr>
              <a:t>esseri supermortali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 una qualche misura </a:t>
            </a:r>
            <a:r>
              <a:rPr sz="1200" spc="-5" dirty="0">
                <a:latin typeface="Times New Roman"/>
                <a:cs typeface="Times New Roman"/>
              </a:rPr>
              <a:t>coerenti nella </a:t>
            </a:r>
            <a:r>
              <a:rPr sz="1200" spc="1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condotta. Si poteva fare affidamento sia sugli </a:t>
            </a:r>
            <a:r>
              <a:rPr sz="1200" dirty="0">
                <a:latin typeface="Times New Roman"/>
                <a:cs typeface="Times New Roman"/>
              </a:rPr>
              <a:t>spiriti buoni che </a:t>
            </a:r>
            <a:r>
              <a:rPr sz="1200" spc="-5" dirty="0">
                <a:latin typeface="Times New Roman"/>
                <a:cs typeface="Times New Roman"/>
              </a:rPr>
              <a:t>su quelli cattivi;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ritenuti totalmente </a:t>
            </a:r>
            <a:r>
              <a:rPr sz="1200" spc="-5" dirty="0">
                <a:latin typeface="Times New Roman"/>
                <a:cs typeface="Times New Roman"/>
              </a:rPr>
              <a:t>capricciosi come  erano stati concepiti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fantasmi del </a:t>
            </a:r>
            <a:r>
              <a:rPr sz="1200" dirty="0">
                <a:latin typeface="Times New Roman"/>
                <a:cs typeface="Times New Roman"/>
              </a:rPr>
              <a:t>monospiritismo della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delle religioni primitive. L’uomo era </a:t>
            </a:r>
            <a:r>
              <a:rPr sz="1200" dirty="0">
                <a:latin typeface="Times New Roman"/>
                <a:cs typeface="Times New Roman"/>
              </a:rPr>
              <a:t>finalmente 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concepire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forze supermortali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una condotta </a:t>
            </a:r>
            <a:r>
              <a:rPr sz="1200" spc="-5" dirty="0">
                <a:latin typeface="Times New Roman"/>
                <a:cs typeface="Times New Roman"/>
              </a:rPr>
              <a:t>coerente, </a:t>
            </a:r>
            <a:r>
              <a:rPr sz="1200" dirty="0">
                <a:latin typeface="Times New Roman"/>
                <a:cs typeface="Times New Roman"/>
              </a:rPr>
              <a:t>e questa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delle </a:t>
            </a:r>
            <a:r>
              <a:rPr sz="1200" spc="-5" dirty="0">
                <a:latin typeface="Times New Roman"/>
                <a:cs typeface="Times New Roman"/>
              </a:rPr>
              <a:t>scoperte </a:t>
            </a:r>
            <a:r>
              <a:rPr sz="1200" dirty="0">
                <a:latin typeface="Times New Roman"/>
                <a:cs typeface="Times New Roman"/>
              </a:rPr>
              <a:t>più importanti della  </a:t>
            </a:r>
            <a:r>
              <a:rPr sz="1200" spc="-5" dirty="0">
                <a:latin typeface="Times New Roman"/>
                <a:cs typeface="Times New Roman"/>
              </a:rPr>
              <a:t>verità nell’intera storia dell’evoluzione della </a:t>
            </a:r>
            <a:r>
              <a:rPr sz="1200" dirty="0">
                <a:latin typeface="Times New Roman"/>
                <a:cs typeface="Times New Roman"/>
              </a:rPr>
              <a:t>religione e </a:t>
            </a:r>
            <a:r>
              <a:rPr sz="1200" spc="-5" dirty="0">
                <a:latin typeface="Times New Roman"/>
                <a:cs typeface="Times New Roman"/>
              </a:rPr>
              <a:t>nell’espansione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filosofia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5465" cy="41325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(961.7) 87:4.6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evoluzionaria </a:t>
            </a:r>
            <a:r>
              <a:rPr sz="1200" dirty="0">
                <a:latin typeface="Times New Roman"/>
                <a:cs typeface="Times New Roman"/>
              </a:rPr>
              <a:t>ha tuttavia </a:t>
            </a:r>
            <a:r>
              <a:rPr sz="1200" spc="-5" dirty="0">
                <a:latin typeface="Times New Roman"/>
                <a:cs typeface="Times New Roman"/>
              </a:rPr>
              <a:t>pagato </a:t>
            </a:r>
            <a:r>
              <a:rPr sz="1200" dirty="0">
                <a:latin typeface="Times New Roman"/>
                <a:cs typeface="Times New Roman"/>
              </a:rPr>
              <a:t>un prezzo </a:t>
            </a:r>
            <a:r>
              <a:rPr sz="1200" spc="-5" dirty="0">
                <a:latin typeface="Times New Roman"/>
                <a:cs typeface="Times New Roman"/>
              </a:rPr>
              <a:t>terribile per </a:t>
            </a:r>
            <a:r>
              <a:rPr sz="1200" dirty="0">
                <a:latin typeface="Times New Roman"/>
                <a:cs typeface="Times New Roman"/>
              </a:rPr>
              <a:t>il concetto di duplice spiritismo. </a:t>
            </a:r>
            <a:r>
              <a:rPr sz="1200" spc="-10" dirty="0">
                <a:latin typeface="Times New Roman"/>
                <a:cs typeface="Times New Roman"/>
              </a:rPr>
              <a:t>La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filosofia</a:t>
            </a:r>
            <a:endParaRPr sz="1200">
              <a:latin typeface="Times New Roman"/>
              <a:cs typeface="Times New Roman"/>
            </a:endParaRPr>
          </a:p>
          <a:p>
            <a:pPr marL="76200" marR="952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primitiva dell’uomo riuscì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conciliare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coerenza degli spiriti </a:t>
            </a:r>
            <a:r>
              <a:rPr sz="1200" dirty="0">
                <a:latin typeface="Times New Roman"/>
                <a:cs typeface="Times New Roman"/>
              </a:rPr>
              <a:t>con le vicissitudini della </a:t>
            </a:r>
            <a:r>
              <a:rPr sz="1200" spc="-5" dirty="0">
                <a:latin typeface="Times New Roman"/>
                <a:cs typeface="Times New Roman"/>
              </a:rPr>
              <a:t>fortuna temporale soltanto </a:t>
            </a:r>
            <a:r>
              <a:rPr sz="1200" dirty="0">
                <a:latin typeface="Times New Roman"/>
                <a:cs typeface="Times New Roman"/>
              </a:rPr>
              <a:t>ipotizzando due  tipi di </a:t>
            </a:r>
            <a:r>
              <a:rPr sz="1200" spc="-5" dirty="0">
                <a:latin typeface="Times New Roman"/>
                <a:cs typeface="Times New Roman"/>
              </a:rPr>
              <a:t>spiriti: </a:t>
            </a:r>
            <a:r>
              <a:rPr sz="1200" dirty="0">
                <a:latin typeface="Times New Roman"/>
                <a:cs typeface="Times New Roman"/>
              </a:rPr>
              <a:t>uno buono e </a:t>
            </a:r>
            <a:r>
              <a:rPr sz="1200" spc="-5" dirty="0">
                <a:latin typeface="Times New Roman"/>
                <a:cs typeface="Times New Roman"/>
              </a:rPr>
              <a:t>l’altro cattivo.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questa credenza </a:t>
            </a:r>
            <a:r>
              <a:rPr sz="1200" dirty="0">
                <a:latin typeface="Times New Roman"/>
                <a:cs typeface="Times New Roman"/>
              </a:rPr>
              <a:t>consentì </a:t>
            </a:r>
            <a:r>
              <a:rPr sz="1200" spc="-5" dirty="0">
                <a:latin typeface="Times New Roman"/>
                <a:cs typeface="Times New Roman"/>
              </a:rPr>
              <a:t>all’uomo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conciliare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variabili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caso con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forze supermortali </a:t>
            </a:r>
            <a:r>
              <a:rPr sz="1200" spc="-5" dirty="0">
                <a:latin typeface="Times New Roman"/>
                <a:cs typeface="Times New Roman"/>
              </a:rPr>
              <a:t>invariabili, tale </a:t>
            </a:r>
            <a:r>
              <a:rPr sz="1200" dirty="0">
                <a:latin typeface="Times New Roman"/>
                <a:cs typeface="Times New Roman"/>
              </a:rPr>
              <a:t>dottrina ha 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sempre reso </a:t>
            </a:r>
            <a:r>
              <a:rPr sz="1200" spc="-5" dirty="0">
                <a:latin typeface="Times New Roman"/>
                <a:cs typeface="Times New Roman"/>
              </a:rPr>
              <a:t>difficile alle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religiose concepire </a:t>
            </a:r>
            <a:r>
              <a:rPr sz="1200" dirty="0">
                <a:latin typeface="Times New Roman"/>
                <a:cs typeface="Times New Roman"/>
              </a:rPr>
              <a:t>l’unità  </a:t>
            </a:r>
            <a:r>
              <a:rPr sz="1200" spc="-5" dirty="0">
                <a:latin typeface="Times New Roman"/>
                <a:cs typeface="Times New Roman"/>
              </a:rPr>
              <a:t>cosmica. Gli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della religione evoluzionaria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generalmente contrastati dalle forze delle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tenebre.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68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(962.1) 87:4.7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tragedia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ciò risiede nel fatto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quando queste </a:t>
            </a:r>
            <a:r>
              <a:rPr sz="1200" dirty="0">
                <a:latin typeface="Times New Roman"/>
                <a:cs typeface="Times New Roman"/>
              </a:rPr>
              <a:t>idee misero </a:t>
            </a:r>
            <a:r>
              <a:rPr sz="1200" spc="-5" dirty="0">
                <a:latin typeface="Times New Roman"/>
                <a:cs typeface="Times New Roman"/>
              </a:rPr>
              <a:t>radici nella </a:t>
            </a:r>
            <a:r>
              <a:rPr sz="1200" dirty="0">
                <a:latin typeface="Times New Roman"/>
                <a:cs typeface="Times New Roman"/>
              </a:rPr>
              <a:t>mente primitiva </a:t>
            </a:r>
            <a:r>
              <a:rPr sz="1200" spc="-5" dirty="0">
                <a:latin typeface="Times New Roman"/>
                <a:cs typeface="Times New Roman"/>
              </a:rPr>
              <a:t>dell’uomo,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c’erano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degli spiriti cattivi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disarmonici </a:t>
            </a:r>
            <a:r>
              <a:rPr sz="1200" dirty="0">
                <a:latin typeface="Times New Roman"/>
                <a:cs typeface="Times New Roman"/>
              </a:rPr>
              <a:t>in nessuna 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Tale malaugurata </a:t>
            </a:r>
            <a:r>
              <a:rPr sz="1200" dirty="0">
                <a:latin typeface="Times New Roman"/>
                <a:cs typeface="Times New Roman"/>
              </a:rPr>
              <a:t>situazione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sviluppò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dopo la 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e durò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fino alla </a:t>
            </a:r>
            <a:r>
              <a:rPr sz="1200" spc="-5" dirty="0">
                <a:latin typeface="Times New Roman"/>
                <a:cs typeface="Times New Roman"/>
              </a:rPr>
              <a:t>Pentecoste.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ventesimo </a:t>
            </a: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bene e di </a:t>
            </a:r>
            <a:r>
              <a:rPr sz="1200" spc="-5" dirty="0">
                <a:latin typeface="Times New Roman"/>
                <a:cs typeface="Times New Roman"/>
              </a:rPr>
              <a:t>male come  coordinati cosmici </a:t>
            </a:r>
            <a:r>
              <a:rPr sz="1200" dirty="0">
                <a:latin typeface="Times New Roman"/>
                <a:cs typeface="Times New Roman"/>
              </a:rPr>
              <a:t>è molto vivo nella </a:t>
            </a:r>
            <a:r>
              <a:rPr sz="1200" spc="-5" dirty="0">
                <a:latin typeface="Times New Roman"/>
                <a:cs typeface="Times New Roman"/>
              </a:rPr>
              <a:t>filosofia umana.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religioni del </a:t>
            </a:r>
            <a:r>
              <a:rPr sz="1200" dirty="0">
                <a:latin typeface="Times New Roman"/>
                <a:cs typeface="Times New Roman"/>
              </a:rPr>
              <a:t>mondo porta </a:t>
            </a:r>
            <a:r>
              <a:rPr sz="1200" spc="-5" dirty="0">
                <a:latin typeface="Times New Roman"/>
                <a:cs typeface="Times New Roman"/>
              </a:rPr>
              <a:t>ancora questo </a:t>
            </a:r>
            <a:r>
              <a:rPr sz="1200" dirty="0">
                <a:latin typeface="Times New Roman"/>
                <a:cs typeface="Times New Roman"/>
              </a:rPr>
              <a:t>marchio  </a:t>
            </a:r>
            <a:r>
              <a:rPr sz="1200" spc="-5" dirty="0">
                <a:latin typeface="Times New Roman"/>
                <a:cs typeface="Times New Roman"/>
              </a:rPr>
              <a:t>d’origine culturale </a:t>
            </a:r>
            <a:r>
              <a:rPr sz="1200" dirty="0">
                <a:latin typeface="Times New Roman"/>
                <a:cs typeface="Times New Roman"/>
              </a:rPr>
              <a:t>dei lontani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emersero i </a:t>
            </a:r>
            <a:r>
              <a:rPr sz="1200" spc="-5" dirty="0">
                <a:latin typeface="Times New Roman"/>
                <a:cs typeface="Times New Roman"/>
              </a:rPr>
              <a:t>culti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fantasmi.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progresso del culto dei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fantasmi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(962.2) 87:5.1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concepiva gli spiriti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fantasmi come aventi </a:t>
            </a:r>
            <a:r>
              <a:rPr sz="1200" dirty="0">
                <a:latin typeface="Times New Roman"/>
                <a:cs typeface="Times New Roman"/>
              </a:rPr>
              <a:t>diritti quasi </a:t>
            </a:r>
            <a:r>
              <a:rPr sz="1200" spc="-5" dirty="0">
                <a:latin typeface="Times New Roman"/>
                <a:cs typeface="Times New Roman"/>
              </a:rPr>
              <a:t>illimitati,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 dovere. Si </a:t>
            </a:r>
            <a:r>
              <a:rPr sz="1200" dirty="0">
                <a:latin typeface="Times New Roman"/>
                <a:cs typeface="Times New Roman"/>
              </a:rPr>
              <a:t>riteneva </a:t>
            </a:r>
            <a:r>
              <a:rPr sz="1200" spc="-5" dirty="0">
                <a:latin typeface="Times New Roman"/>
                <a:cs typeface="Times New Roman"/>
              </a:rPr>
              <a:t>che  gli spiriti considerassero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come avente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doveri,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diritto. Si </a:t>
            </a:r>
            <a:r>
              <a:rPr sz="1200" spc="-5" dirty="0">
                <a:latin typeface="Times New Roman"/>
                <a:cs typeface="Times New Roman"/>
              </a:rPr>
              <a:t>credeva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spiriti disprezzassero </a:t>
            </a:r>
            <a:r>
              <a:rPr sz="1200" dirty="0">
                <a:latin typeface="Times New Roman"/>
                <a:cs typeface="Times New Roman"/>
              </a:rPr>
              <a:t>l’uomo  in quanto </a:t>
            </a:r>
            <a:r>
              <a:rPr sz="1200" spc="-5" dirty="0">
                <a:latin typeface="Times New Roman"/>
                <a:cs typeface="Times New Roman"/>
              </a:rPr>
              <a:t>costantemente fallace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doveri spirituali. Era credenza generale dell’umanità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fantasmi  esigessero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continuo </a:t>
            </a:r>
            <a:r>
              <a:rPr sz="1200" dirty="0">
                <a:latin typeface="Times New Roman"/>
                <a:cs typeface="Times New Roman"/>
              </a:rPr>
              <a:t>tributo 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come prezzo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interferire negli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umani, </a:t>
            </a:r>
            <a:r>
              <a:rPr sz="1200" dirty="0">
                <a:latin typeface="Times New Roman"/>
                <a:cs typeface="Times New Roman"/>
              </a:rPr>
              <a:t>e la più </a:t>
            </a:r>
            <a:r>
              <a:rPr sz="1200" spc="-5" dirty="0">
                <a:latin typeface="Times New Roman"/>
                <a:cs typeface="Times New Roman"/>
              </a:rPr>
              <a:t>piccola disgrazia era </a:t>
            </a:r>
            <a:r>
              <a:rPr sz="1200" dirty="0">
                <a:latin typeface="Times New Roman"/>
                <a:cs typeface="Times New Roman"/>
              </a:rPr>
              <a:t>attribuita  </a:t>
            </a:r>
            <a:r>
              <a:rPr sz="1200" spc="-5" dirty="0">
                <a:latin typeface="Times New Roman"/>
                <a:cs typeface="Times New Roman"/>
              </a:rPr>
              <a:t>ad 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fantasmi. Gli umani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temevano </a:t>
            </a:r>
            <a:r>
              <a:rPr sz="1200" dirty="0">
                <a:latin typeface="Times New Roman"/>
                <a:cs typeface="Times New Roman"/>
              </a:rPr>
              <a:t>talmente di dimenticare qualche </a:t>
            </a:r>
            <a:r>
              <a:rPr sz="1200" spc="-5" dirty="0">
                <a:latin typeface="Times New Roman"/>
                <a:cs typeface="Times New Roman"/>
              </a:rPr>
              <a:t>onore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agli dei che, </a:t>
            </a:r>
            <a:r>
              <a:rPr sz="1200" dirty="0">
                <a:latin typeface="Times New Roman"/>
                <a:cs typeface="Times New Roman"/>
              </a:rPr>
              <a:t>dopo aver fatto  </a:t>
            </a:r>
            <a:r>
              <a:rPr sz="1200" spc="-5" dirty="0">
                <a:latin typeface="Times New Roman"/>
                <a:cs typeface="Times New Roman"/>
              </a:rPr>
              <a:t>sacrifici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spiriti conosciuti,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facevano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serie </a:t>
            </a:r>
            <a:r>
              <a:rPr sz="1200" spc="-5" dirty="0">
                <a:latin typeface="Times New Roman"/>
                <a:cs typeface="Times New Roman"/>
              </a:rPr>
              <a:t>agli “dei sconosciuti”, giusto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del tutto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sicuri.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57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(962.3) 87:5.2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semplice culto dei </a:t>
            </a:r>
            <a:r>
              <a:rPr sz="1200" spc="-5" dirty="0">
                <a:latin typeface="Times New Roman"/>
                <a:cs typeface="Times New Roman"/>
              </a:rPr>
              <a:t>fantasmi fu presto seguito dalle pratiche </a:t>
            </a:r>
            <a:r>
              <a:rPr sz="1200" dirty="0">
                <a:latin typeface="Times New Roman"/>
                <a:cs typeface="Times New Roman"/>
              </a:rPr>
              <a:t>del culto più </a:t>
            </a:r>
            <a:r>
              <a:rPr sz="1200" spc="-5" dirty="0">
                <a:latin typeface="Times New Roman"/>
                <a:cs typeface="Times New Roman"/>
              </a:rPr>
              <a:t>evoluto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relativamente complesso degli </a:t>
            </a:r>
            <a:r>
              <a:rPr sz="1200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fantasma,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consisteva nel servire ed adorare gli spiriti superiori quali si evolvettero nell’immaginazione primitiva </a:t>
            </a:r>
            <a:r>
              <a:rPr sz="1200" dirty="0">
                <a:latin typeface="Times New Roman"/>
                <a:cs typeface="Times New Roman"/>
              </a:rPr>
              <a:t>dell’uomo.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6895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(677.7) 59:3.10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clima </a:t>
            </a:r>
            <a:r>
              <a:rPr sz="1200" dirty="0">
                <a:latin typeface="Times New Roman"/>
                <a:cs typeface="Times New Roman"/>
              </a:rPr>
              <a:t>è dolce </a:t>
            </a:r>
            <a:r>
              <a:rPr sz="1200" spc="-5" dirty="0">
                <a:latin typeface="Times New Roman"/>
                <a:cs typeface="Times New Roman"/>
              </a:rPr>
              <a:t>ed uniforme, </a:t>
            </a:r>
            <a:r>
              <a:rPr sz="1200" dirty="0">
                <a:latin typeface="Times New Roman"/>
                <a:cs typeface="Times New Roman"/>
              </a:rPr>
              <a:t>e i fossili </a:t>
            </a:r>
            <a:r>
              <a:rPr sz="1200" spc="-5" dirty="0">
                <a:latin typeface="Times New Roman"/>
                <a:cs typeface="Times New Roman"/>
              </a:rPr>
              <a:t>marini si depositano nelle regioni artiche. Ma alla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i mari </a:t>
            </a:r>
            <a:r>
              <a:rPr sz="1200" spc="-5" dirty="0">
                <a:latin typeface="Times New Roman"/>
                <a:cs typeface="Times New Roman"/>
              </a:rPr>
              <a:t>sono 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salati che </a:t>
            </a:r>
            <a:r>
              <a:rPr sz="1200" dirty="0">
                <a:latin typeface="Times New Roman"/>
                <a:cs typeface="Times New Roman"/>
              </a:rPr>
              <a:t>vi sopravvive poca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04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(677.8) 59:3.11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termine della sommersione </a:t>
            </a:r>
            <a:r>
              <a:rPr sz="1200" dirty="0">
                <a:latin typeface="Times New Roman"/>
                <a:cs typeface="Times New Roman"/>
              </a:rPr>
              <a:t>siluriana finale c’è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incremento degli </a:t>
            </a:r>
            <a:r>
              <a:rPr sz="1200" spc="-5" dirty="0">
                <a:latin typeface="Times New Roman"/>
                <a:cs typeface="Times New Roman"/>
              </a:rPr>
              <a:t>echinodermi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gigli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come testimoniano </a:t>
            </a:r>
            <a:r>
              <a:rPr sz="1200" dirty="0">
                <a:latin typeface="Times New Roman"/>
                <a:cs typeface="Times New Roman"/>
              </a:rPr>
              <a:t>i depositi di </a:t>
            </a:r>
            <a:r>
              <a:rPr sz="1200" spc="-5" dirty="0">
                <a:latin typeface="Times New Roman"/>
                <a:cs typeface="Times New Roman"/>
              </a:rPr>
              <a:t>calcare </a:t>
            </a:r>
            <a:r>
              <a:rPr sz="1200" dirty="0">
                <a:latin typeface="Times New Roman"/>
                <a:cs typeface="Times New Roman"/>
              </a:rPr>
              <a:t>crinoide. I </a:t>
            </a:r>
            <a:r>
              <a:rPr sz="1200" spc="-5" dirty="0">
                <a:latin typeface="Times New Roman"/>
                <a:cs typeface="Times New Roman"/>
              </a:rPr>
              <a:t>trilobiti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quasi scomparsi </a:t>
            </a:r>
            <a:r>
              <a:rPr sz="1200" dirty="0">
                <a:latin typeface="Times New Roman"/>
                <a:cs typeface="Times New Roman"/>
              </a:rPr>
              <a:t>e i molluschi 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monarchi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5" dirty="0">
                <a:latin typeface="Times New Roman"/>
                <a:cs typeface="Times New Roman"/>
              </a:rPr>
              <a:t>mari;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scogli </a:t>
            </a:r>
            <a:r>
              <a:rPr sz="1200" dirty="0">
                <a:latin typeface="Times New Roman"/>
                <a:cs typeface="Times New Roman"/>
              </a:rPr>
              <a:t>corallini </a:t>
            </a:r>
            <a:r>
              <a:rPr sz="1200" spc="-5" dirty="0">
                <a:latin typeface="Times New Roman"/>
                <a:cs typeface="Times New Roman"/>
              </a:rPr>
              <a:t>aumenta considerevolmente. Durante quest’era si sviluppano per </a:t>
            </a:r>
            <a:r>
              <a:rPr sz="1200" dirty="0">
                <a:latin typeface="Times New Roman"/>
                <a:cs typeface="Times New Roman"/>
              </a:rPr>
              <a:t>la prima volta, </a:t>
            </a:r>
            <a:r>
              <a:rPr sz="1200" spc="-5" dirty="0">
                <a:latin typeface="Times New Roman"/>
                <a:cs typeface="Times New Roman"/>
              </a:rPr>
              <a:t>nei luoghi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favorevoli, gli scorpioni d’acqua </a:t>
            </a:r>
            <a:r>
              <a:rPr sz="1200" dirty="0">
                <a:latin typeface="Times New Roman"/>
                <a:cs typeface="Times New Roman"/>
              </a:rPr>
              <a:t>primitivi. Poco dopo, e </a:t>
            </a:r>
            <a:r>
              <a:rPr sz="1200" spc="-5" dirty="0">
                <a:latin typeface="Times New Roman"/>
                <a:cs typeface="Times New Roman"/>
              </a:rPr>
              <a:t>improvvisamente, fanno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apparizione i </a:t>
            </a:r>
            <a:r>
              <a:rPr sz="1200" spc="-5" dirty="0">
                <a:latin typeface="Times New Roman"/>
                <a:cs typeface="Times New Roman"/>
              </a:rPr>
              <a:t>veri scorpioni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effettivi  respiratori d’aria.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940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(678.1) 59:3.12 </a:t>
            </a:r>
            <a:r>
              <a:rPr sz="1200" spc="-5" dirty="0">
                <a:latin typeface="Times New Roman"/>
                <a:cs typeface="Times New Roman"/>
              </a:rPr>
              <a:t>Questi sviluppi </a:t>
            </a:r>
            <a:r>
              <a:rPr sz="1200" dirty="0">
                <a:latin typeface="Times New Roman"/>
                <a:cs typeface="Times New Roman"/>
              </a:rPr>
              <a:t>chiudono il </a:t>
            </a:r>
            <a:r>
              <a:rPr sz="1200" spc="-5" dirty="0">
                <a:latin typeface="Times New Roman"/>
                <a:cs typeface="Times New Roman"/>
              </a:rPr>
              <a:t>terzo periodo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marina, che </a:t>
            </a:r>
            <a:r>
              <a:rPr sz="1200" dirty="0">
                <a:latin typeface="Times New Roman"/>
                <a:cs typeface="Times New Roman"/>
              </a:rPr>
              <a:t>copre </a:t>
            </a:r>
            <a:r>
              <a:rPr sz="1200" spc="-5" dirty="0">
                <a:latin typeface="Times New Roman"/>
                <a:cs typeface="Times New Roman"/>
              </a:rPr>
              <a:t>venticinque </a:t>
            </a:r>
            <a:r>
              <a:rPr sz="1200" dirty="0">
                <a:latin typeface="Times New Roman"/>
                <a:cs typeface="Times New Roman"/>
              </a:rPr>
              <a:t>milioni di anni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conosciuto dai 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ricercatori come</a:t>
            </a:r>
            <a:r>
              <a:rPr sz="1200" dirty="0">
                <a:latin typeface="Times New Roman"/>
                <a:cs typeface="Times New Roman"/>
              </a:rPr>
              <a:t> Siluriano.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864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Lo stadio della grande emersione delle</a:t>
            </a:r>
            <a:r>
              <a:rPr sz="1600" b="1" spc="4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terre</a:t>
            </a:r>
            <a:endParaRPr sz="1600">
              <a:latin typeface="Times New Roman"/>
              <a:cs typeface="Times New Roman"/>
            </a:endParaRPr>
          </a:p>
          <a:p>
            <a:pPr marL="76200" marR="5053330">
              <a:lnSpc>
                <a:spcPts val="1839"/>
              </a:lnSpc>
              <a:spcBef>
                <a:spcPts val="75"/>
              </a:spcBef>
            </a:pPr>
            <a:r>
              <a:rPr sz="1600" spc="-5" dirty="0">
                <a:solidFill>
                  <a:srgbClr val="1F487C"/>
                </a:solidFill>
                <a:latin typeface="Times New Roman"/>
                <a:cs typeface="Times New Roman"/>
              </a:rPr>
              <a:t>Il periodo della </a:t>
            </a:r>
            <a:r>
              <a:rPr sz="1600" dirty="0">
                <a:solidFill>
                  <a:srgbClr val="1F487C"/>
                </a:solidFill>
                <a:latin typeface="Times New Roman"/>
                <a:cs typeface="Times New Roman"/>
              </a:rPr>
              <a:t>vita </a:t>
            </a:r>
            <a:r>
              <a:rPr sz="1600" spc="-5" dirty="0">
                <a:solidFill>
                  <a:srgbClr val="1F487C"/>
                </a:solidFill>
                <a:latin typeface="Times New Roman"/>
                <a:cs typeface="Times New Roman"/>
              </a:rPr>
              <a:t>vegetale terrestre  L’era dei</a:t>
            </a:r>
            <a:r>
              <a:rPr sz="1600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spc="-5" dirty="0">
                <a:solidFill>
                  <a:srgbClr val="1F487C"/>
                </a:solidFill>
                <a:latin typeface="Times New Roman"/>
                <a:cs typeface="Times New Roman"/>
              </a:rPr>
              <a:t>pesci</a:t>
            </a:r>
            <a:endParaRPr sz="1600">
              <a:latin typeface="Times New Roman"/>
              <a:cs typeface="Times New Roman"/>
            </a:endParaRPr>
          </a:p>
          <a:p>
            <a:pPr marL="76200" marR="327025">
              <a:lnSpc>
                <a:spcPct val="95900"/>
              </a:lnSpc>
              <a:spcBef>
                <a:spcPts val="135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(678.2) 59:4.1 </a:t>
            </a:r>
            <a:r>
              <a:rPr sz="1200" spc="-5" dirty="0">
                <a:latin typeface="Times New Roman"/>
                <a:cs typeface="Times New Roman"/>
              </a:rPr>
              <a:t>Nel corso della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secolare </a:t>
            </a:r>
            <a:r>
              <a:rPr sz="1200" dirty="0">
                <a:latin typeface="Times New Roman"/>
                <a:cs typeface="Times New Roman"/>
              </a:rPr>
              <a:t>tra la terra e </a:t>
            </a:r>
            <a:r>
              <a:rPr sz="1200" spc="-5" dirty="0">
                <a:latin typeface="Times New Roman"/>
                <a:cs typeface="Times New Roman"/>
              </a:rPr>
              <a:t>l’acqua, per lunghi </a:t>
            </a:r>
            <a:r>
              <a:rPr sz="1200" dirty="0">
                <a:latin typeface="Times New Roman"/>
                <a:cs typeface="Times New Roman"/>
              </a:rPr>
              <a:t>periodi il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comparativamente </a:t>
            </a:r>
            <a:r>
              <a:rPr sz="1200" dirty="0">
                <a:latin typeface="Times New Roman"/>
                <a:cs typeface="Times New Roman"/>
              </a:rPr>
              <a:t>vittorioso, ma  </a:t>
            </a:r>
            <a:r>
              <a:rPr sz="1200" spc="-5" dirty="0">
                <a:latin typeface="Times New Roman"/>
                <a:cs typeface="Times New Roman"/>
              </a:rPr>
              <a:t>l’ora della </a:t>
            </a:r>
            <a:r>
              <a:rPr sz="1200" dirty="0">
                <a:latin typeface="Times New Roman"/>
                <a:cs typeface="Times New Roman"/>
              </a:rPr>
              <a:t>vittoria </a:t>
            </a:r>
            <a:r>
              <a:rPr sz="1200" spc="-5" dirty="0">
                <a:latin typeface="Times New Roman"/>
                <a:cs typeface="Times New Roman"/>
              </a:rPr>
              <a:t>della terra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vicina.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derive </a:t>
            </a:r>
            <a:r>
              <a:rPr sz="1200" dirty="0">
                <a:latin typeface="Times New Roman"/>
                <a:cs typeface="Times New Roman"/>
              </a:rPr>
              <a:t>dei continenti sono proseguite di volta in volta </a:t>
            </a:r>
            <a:r>
              <a:rPr sz="1200" spc="-5" dirty="0">
                <a:latin typeface="Times New Roman"/>
                <a:cs typeface="Times New Roman"/>
              </a:rPr>
              <a:t>quel tanto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permette  praticamente </a:t>
            </a:r>
            <a:r>
              <a:rPr sz="1200" dirty="0">
                <a:latin typeface="Times New Roman"/>
                <a:cs typeface="Times New Roman"/>
              </a:rPr>
              <a:t>a tutte le terre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di </a:t>
            </a:r>
            <a:r>
              <a:rPr sz="1200" spc="-5" dirty="0">
                <a:latin typeface="Times New Roman"/>
                <a:cs typeface="Times New Roman"/>
              </a:rPr>
              <a:t>essere collegate </a:t>
            </a:r>
            <a:r>
              <a:rPr sz="1200" dirty="0">
                <a:latin typeface="Times New Roman"/>
                <a:cs typeface="Times New Roman"/>
              </a:rPr>
              <a:t>da sottili istmi e </a:t>
            </a:r>
            <a:r>
              <a:rPr sz="1200" spc="-1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stretti </a:t>
            </a:r>
            <a:r>
              <a:rPr sz="1200" dirty="0">
                <a:latin typeface="Times New Roman"/>
                <a:cs typeface="Times New Roman"/>
              </a:rPr>
              <a:t>ponti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388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cerimoniale religioso </a:t>
            </a:r>
            <a:r>
              <a:rPr sz="1200" dirty="0">
                <a:latin typeface="Times New Roman"/>
                <a:cs typeface="Times New Roman"/>
              </a:rPr>
              <a:t>doveva tenere il </a:t>
            </a:r>
            <a:r>
              <a:rPr sz="1200" spc="-5" dirty="0">
                <a:latin typeface="Times New Roman"/>
                <a:cs typeface="Times New Roman"/>
              </a:rPr>
              <a:t>passo con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degli spiriti.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</a:t>
            </a:r>
            <a:r>
              <a:rPr sz="1200" dirty="0">
                <a:latin typeface="Times New Roman"/>
                <a:cs typeface="Times New Roman"/>
              </a:rPr>
              <a:t>ampliato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l’arte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autopreservazione praticata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relazione alla </a:t>
            </a:r>
            <a:r>
              <a:rPr sz="1200" dirty="0">
                <a:latin typeface="Times New Roman"/>
                <a:cs typeface="Times New Roman"/>
              </a:rPr>
              <a:t>credenza in </a:t>
            </a:r>
            <a:r>
              <a:rPr sz="1200" spc="-5" dirty="0">
                <a:latin typeface="Times New Roman"/>
                <a:cs typeface="Times New Roman"/>
              </a:rPr>
              <a:t>esseri soprannaturali, l’adattamento personale all’ambiente degli </a:t>
            </a:r>
            <a:r>
              <a:rPr sz="1200" dirty="0">
                <a:latin typeface="Times New Roman"/>
                <a:cs typeface="Times New Roman"/>
              </a:rPr>
              <a:t>spiriti. </a:t>
            </a:r>
            <a:r>
              <a:rPr sz="1200" spc="-15" dirty="0">
                <a:latin typeface="Times New Roman"/>
                <a:cs typeface="Times New Roman"/>
              </a:rPr>
              <a:t>Le  </a:t>
            </a:r>
            <a:r>
              <a:rPr sz="1200" dirty="0">
                <a:latin typeface="Times New Roman"/>
                <a:cs typeface="Times New Roman"/>
              </a:rPr>
              <a:t>organizzazioni industriali e militari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adattamenti </a:t>
            </a:r>
            <a:r>
              <a:rPr sz="1200" spc="-5" dirty="0">
                <a:latin typeface="Times New Roman"/>
                <a:cs typeface="Times New Roman"/>
              </a:rPr>
              <a:t>agli ambienti naturale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matrimonio </a:t>
            </a:r>
            <a:r>
              <a:rPr sz="1200" spc="-5" dirty="0">
                <a:latin typeface="Times New Roman"/>
                <a:cs typeface="Times New Roman"/>
              </a:rPr>
              <a:t>sorse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risposta alle  esigenze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bisessualità, così l’organizzazione religiosa si </a:t>
            </a:r>
            <a:r>
              <a:rPr sz="1200" dirty="0">
                <a:latin typeface="Times New Roman"/>
                <a:cs typeface="Times New Roman"/>
              </a:rPr>
              <a:t>evolvé in risposta </a:t>
            </a:r>
            <a:r>
              <a:rPr sz="1200" spc="-5" dirty="0">
                <a:latin typeface="Times New Roman"/>
                <a:cs typeface="Times New Roman"/>
              </a:rPr>
              <a:t>alla credenza </a:t>
            </a:r>
            <a:r>
              <a:rPr sz="1200" dirty="0">
                <a:latin typeface="Times New Roman"/>
                <a:cs typeface="Times New Roman"/>
              </a:rPr>
              <a:t>in forze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superiori.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rappresenta l’adattamento dell’uomo alle sue </a:t>
            </a:r>
            <a:r>
              <a:rPr sz="1200" dirty="0">
                <a:latin typeface="Times New Roman"/>
                <a:cs typeface="Times New Roman"/>
              </a:rPr>
              <a:t>illusioni </a:t>
            </a:r>
            <a:r>
              <a:rPr sz="1200" spc="-5" dirty="0">
                <a:latin typeface="Times New Roman"/>
                <a:cs typeface="Times New Roman"/>
              </a:rPr>
              <a:t>sul mistero del caso.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paura e la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adorazione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furono adottate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assicurazione contro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malasorte, come </a:t>
            </a:r>
            <a:r>
              <a:rPr sz="1200" dirty="0">
                <a:latin typeface="Times New Roman"/>
                <a:cs typeface="Times New Roman"/>
              </a:rPr>
              <a:t>polizze 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benessere.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66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(962.4) 87:5.3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selvaggio </a:t>
            </a:r>
            <a:r>
              <a:rPr sz="1200" spc="-5" dirty="0">
                <a:latin typeface="Times New Roman"/>
                <a:cs typeface="Times New Roman"/>
              </a:rPr>
              <a:t>immagina che gli </a:t>
            </a:r>
            <a:r>
              <a:rPr sz="1200" dirty="0">
                <a:latin typeface="Times New Roman"/>
                <a:cs typeface="Times New Roman"/>
              </a:rPr>
              <a:t>spiriti buoni </a:t>
            </a:r>
            <a:r>
              <a:rPr sz="1200" spc="-5" dirty="0">
                <a:latin typeface="Times New Roman"/>
                <a:cs typeface="Times New Roman"/>
              </a:rPr>
              <a:t>si occupino </a:t>
            </a:r>
            <a:r>
              <a:rPr sz="1200" dirty="0">
                <a:latin typeface="Times New Roman"/>
                <a:cs typeface="Times New Roman"/>
              </a:rPr>
              <a:t>delle loro </a:t>
            </a:r>
            <a:r>
              <a:rPr sz="1200" spc="-5" dirty="0">
                <a:latin typeface="Times New Roman"/>
                <a:cs typeface="Times New Roman"/>
              </a:rPr>
              <a:t>vicende esigendo </a:t>
            </a:r>
            <a:r>
              <a:rPr sz="1200" dirty="0">
                <a:latin typeface="Times New Roman"/>
                <a:cs typeface="Times New Roman"/>
              </a:rPr>
              <a:t>poche </a:t>
            </a:r>
            <a:r>
              <a:rPr sz="1200" spc="-5" dirty="0">
                <a:latin typeface="Times New Roman"/>
                <a:cs typeface="Times New Roman"/>
              </a:rPr>
              <a:t>cose dagli esseri umani. </a:t>
            </a:r>
            <a:r>
              <a:rPr sz="1200" dirty="0">
                <a:latin typeface="Times New Roman"/>
                <a:cs typeface="Times New Roman"/>
              </a:rPr>
              <a:t>Sono i  </a:t>
            </a:r>
            <a:r>
              <a:rPr sz="1200" spc="-5" dirty="0">
                <a:latin typeface="Times New Roman"/>
                <a:cs typeface="Times New Roman"/>
              </a:rPr>
              <a:t>fantasmi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cattivi che </a:t>
            </a:r>
            <a:r>
              <a:rPr sz="1200" dirty="0">
                <a:latin typeface="Times New Roman"/>
                <a:cs typeface="Times New Roman"/>
              </a:rPr>
              <a:t>bisogna mantenere di </a:t>
            </a:r>
            <a:r>
              <a:rPr sz="1200" spc="-5" dirty="0">
                <a:latin typeface="Times New Roman"/>
                <a:cs typeface="Times New Roman"/>
              </a:rPr>
              <a:t>buonumore. Di conseguenza </a:t>
            </a:r>
            <a:r>
              <a:rPr sz="1200" dirty="0">
                <a:latin typeface="Times New Roman"/>
                <a:cs typeface="Times New Roman"/>
              </a:rPr>
              <a:t>i popoli primitivi </a:t>
            </a:r>
            <a:r>
              <a:rPr sz="1200" spc="-5" dirty="0">
                <a:latin typeface="Times New Roman"/>
                <a:cs typeface="Times New Roman"/>
              </a:rPr>
              <a:t>prestavano </a:t>
            </a:r>
            <a:r>
              <a:rPr sz="1200" dirty="0">
                <a:latin typeface="Times New Roman"/>
                <a:cs typeface="Times New Roman"/>
              </a:rPr>
              <a:t>più attenzione </a:t>
            </a:r>
            <a:r>
              <a:rPr sz="1200" spc="-5" dirty="0">
                <a:latin typeface="Times New Roman"/>
                <a:cs typeface="Times New Roman"/>
              </a:rPr>
              <a:t>ai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fantasmi malevoli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loro spiriti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benigni.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74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(962.5) 87:5.4 </a:t>
            </a:r>
            <a:r>
              <a:rPr sz="1200" spc="-5" dirty="0">
                <a:latin typeface="Times New Roman"/>
                <a:cs typeface="Times New Roman"/>
              </a:rPr>
              <a:t>Si credeva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prosperità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fosse particolarmente </a:t>
            </a:r>
            <a:r>
              <a:rPr sz="1200" dirty="0">
                <a:latin typeface="Times New Roman"/>
                <a:cs typeface="Times New Roman"/>
              </a:rPr>
              <a:t>provocatrice </a:t>
            </a:r>
            <a:r>
              <a:rPr sz="1200" spc="-5" dirty="0">
                <a:latin typeface="Times New Roman"/>
                <a:cs typeface="Times New Roman"/>
              </a:rPr>
              <a:t>dell’invidia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cattivi,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loro  metodo di </a:t>
            </a:r>
            <a:r>
              <a:rPr sz="1200" spc="-5" dirty="0">
                <a:latin typeface="Times New Roman"/>
                <a:cs typeface="Times New Roman"/>
              </a:rPr>
              <a:t>rappresaglia </a:t>
            </a:r>
            <a:r>
              <a:rPr sz="1200" dirty="0">
                <a:latin typeface="Times New Roman"/>
                <a:cs typeface="Times New Roman"/>
              </a:rPr>
              <a:t>consistesse </a:t>
            </a:r>
            <a:r>
              <a:rPr sz="1200" spc="-5" dirty="0">
                <a:latin typeface="Times New Roman"/>
                <a:cs typeface="Times New Roman"/>
              </a:rPr>
              <a:t>nel reagire </a:t>
            </a:r>
            <a:r>
              <a:rPr sz="1200" dirty="0">
                <a:latin typeface="Times New Roman"/>
                <a:cs typeface="Times New Roman"/>
              </a:rPr>
              <a:t>tramite un </a:t>
            </a:r>
            <a:r>
              <a:rPr sz="1200" spc="-5" dirty="0">
                <a:latin typeface="Times New Roman"/>
                <a:cs typeface="Times New Roman"/>
              </a:rPr>
              <a:t>agente umano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del </a:t>
            </a:r>
            <a:r>
              <a:rPr sz="1200" dirty="0">
                <a:latin typeface="Times New Roman"/>
                <a:cs typeface="Times New Roman"/>
              </a:rPr>
              <a:t>malocchio. </a:t>
            </a:r>
            <a:r>
              <a:rPr sz="1200" spc="-5" dirty="0">
                <a:latin typeface="Times New Roman"/>
                <a:cs typeface="Times New Roman"/>
              </a:rPr>
              <a:t>Questa fase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culto  che riguardava </a:t>
            </a:r>
            <a:r>
              <a:rPr sz="1200" dirty="0">
                <a:latin typeface="Times New Roman"/>
                <a:cs typeface="Times New Roman"/>
              </a:rPr>
              <a:t>il modo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sfuggire agli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si occupava </a:t>
            </a:r>
            <a:r>
              <a:rPr sz="1200" dirty="0">
                <a:latin typeface="Times New Roman"/>
                <a:cs typeface="Times New Roman"/>
              </a:rPr>
              <a:t>molto delle </a:t>
            </a:r>
            <a:r>
              <a:rPr sz="1200" spc="-5" dirty="0">
                <a:latin typeface="Times New Roman"/>
                <a:cs typeface="Times New Roman"/>
              </a:rPr>
              <a:t>macchinazioni del malocchio.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paura di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quasi  universale.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graziose </a:t>
            </a:r>
            <a:r>
              <a:rPr sz="1200" spc="-5" dirty="0">
                <a:latin typeface="Times New Roman"/>
                <a:cs typeface="Times New Roman"/>
              </a:rPr>
              <a:t>furono velate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proteggerle dal malocchio;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5" dirty="0">
                <a:latin typeface="Times New Roman"/>
                <a:cs typeface="Times New Roman"/>
              </a:rPr>
              <a:t>donne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desideravano essere  considerate </a:t>
            </a:r>
            <a:r>
              <a:rPr sz="1200" dirty="0">
                <a:latin typeface="Times New Roman"/>
                <a:cs typeface="Times New Roman"/>
              </a:rPr>
              <a:t>belle </a:t>
            </a:r>
            <a:r>
              <a:rPr sz="1200" spc="-5" dirty="0">
                <a:latin typeface="Times New Roman"/>
                <a:cs typeface="Times New Roman"/>
              </a:rPr>
              <a:t>adottarono questa pratica. A </a:t>
            </a:r>
            <a:r>
              <a:rPr sz="1200" dirty="0">
                <a:latin typeface="Times New Roman"/>
                <a:cs typeface="Times New Roman"/>
              </a:rPr>
              <a:t>causa di questa paura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cattivi si permetteva raramente ai ragazzi </a:t>
            </a:r>
            <a:r>
              <a:rPr sz="1200" dirty="0">
                <a:latin typeface="Times New Roman"/>
                <a:cs typeface="Times New Roman"/>
              </a:rPr>
              <a:t>di uscire  dopo il </a:t>
            </a:r>
            <a:r>
              <a:rPr sz="1200" spc="-5" dirty="0">
                <a:latin typeface="Times New Roman"/>
                <a:cs typeface="Times New Roman"/>
              </a:rPr>
              <a:t>calare </a:t>
            </a:r>
            <a:r>
              <a:rPr sz="1200" dirty="0">
                <a:latin typeface="Times New Roman"/>
                <a:cs typeface="Times New Roman"/>
              </a:rPr>
              <a:t>della notte e le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includevano sempre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supplica: </a:t>
            </a:r>
            <a:r>
              <a:rPr sz="1200" dirty="0">
                <a:latin typeface="Times New Roman"/>
                <a:cs typeface="Times New Roman"/>
              </a:rPr>
              <a:t>“Liberaci dal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malocchio.”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(962.6) 87:5.5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Corano contiene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intero capitolo dedicato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malocchio </a:t>
            </a:r>
            <a:r>
              <a:rPr sz="1200" dirty="0">
                <a:latin typeface="Times New Roman"/>
                <a:cs typeface="Times New Roman"/>
              </a:rPr>
              <a:t>ed agli </a:t>
            </a:r>
            <a:r>
              <a:rPr sz="1200" spc="-5" dirty="0">
                <a:latin typeface="Times New Roman"/>
                <a:cs typeface="Times New Roman"/>
              </a:rPr>
              <a:t>incantesimi magici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vi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credevano</a:t>
            </a:r>
            <a:endParaRPr sz="1200">
              <a:latin typeface="Times New Roman"/>
              <a:cs typeface="Times New Roman"/>
            </a:endParaRPr>
          </a:p>
          <a:p>
            <a:pPr marL="76200" marR="1974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totalmente. L’intero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fallico sorse </a:t>
            </a:r>
            <a:r>
              <a:rPr sz="1200" dirty="0">
                <a:latin typeface="Times New Roman"/>
                <a:cs typeface="Times New Roman"/>
              </a:rPr>
              <a:t>come difesa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malocchio.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organi </a:t>
            </a:r>
            <a:r>
              <a:rPr sz="1200" dirty="0">
                <a:latin typeface="Times New Roman"/>
                <a:cs typeface="Times New Roman"/>
              </a:rPr>
              <a:t>di riproduzione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ritenuti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solo  </a:t>
            </a:r>
            <a:r>
              <a:rPr sz="1200" spc="-5" dirty="0">
                <a:latin typeface="Times New Roman"/>
                <a:cs typeface="Times New Roman"/>
              </a:rPr>
              <a:t>feticcio </a:t>
            </a:r>
            <a:r>
              <a:rPr sz="1200" dirty="0">
                <a:latin typeface="Times New Roman"/>
                <a:cs typeface="Times New Roman"/>
              </a:rPr>
              <a:t>capace di neutralizzarlo.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malocchio </a:t>
            </a:r>
            <a:r>
              <a:rPr sz="1200" dirty="0">
                <a:latin typeface="Times New Roman"/>
                <a:cs typeface="Times New Roman"/>
              </a:rPr>
              <a:t>diede </a:t>
            </a:r>
            <a:r>
              <a:rPr sz="1200" spc="-5" dirty="0">
                <a:latin typeface="Times New Roman"/>
                <a:cs typeface="Times New Roman"/>
              </a:rPr>
              <a:t>origine alle </a:t>
            </a:r>
            <a:r>
              <a:rPr sz="1200" dirty="0">
                <a:latin typeface="Times New Roman"/>
                <a:cs typeface="Times New Roman"/>
              </a:rPr>
              <a:t>prime superstizioni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marchi prenatali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5" dirty="0">
                <a:latin typeface="Times New Roman"/>
                <a:cs typeface="Times New Roman"/>
              </a:rPr>
              <a:t>bambini,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impronte materne, </a:t>
            </a:r>
            <a:r>
              <a:rPr sz="1200" dirty="0">
                <a:latin typeface="Times New Roman"/>
                <a:cs typeface="Times New Roman"/>
              </a:rPr>
              <a:t>e questo culto fu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quasi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927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(963.1) 87:5.6 </a:t>
            </a:r>
            <a:r>
              <a:rPr sz="1200" spc="-5" dirty="0">
                <a:latin typeface="Times New Roman"/>
                <a:cs typeface="Times New Roman"/>
              </a:rPr>
              <a:t>L’invidia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caratteristica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profondamente radicata; </a:t>
            </a:r>
            <a:r>
              <a:rPr sz="1200" dirty="0">
                <a:latin typeface="Times New Roman"/>
                <a:cs typeface="Times New Roman"/>
              </a:rPr>
              <a:t>perciò l’uomo </a:t>
            </a:r>
            <a:r>
              <a:rPr sz="1200" spc="-5" dirty="0">
                <a:latin typeface="Times New Roman"/>
                <a:cs typeface="Times New Roman"/>
              </a:rPr>
              <a:t>primitivo l’attribuì ai suoi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dei. </a:t>
            </a:r>
            <a:r>
              <a:rPr sz="1200" dirty="0">
                <a:latin typeface="Times New Roman"/>
                <a:cs typeface="Times New Roman"/>
              </a:rPr>
              <a:t>E  poiché l’uomo aveva </a:t>
            </a:r>
            <a:r>
              <a:rPr sz="1200" spc="-5" dirty="0">
                <a:latin typeface="Times New Roman"/>
                <a:cs typeface="Times New Roman"/>
              </a:rPr>
              <a:t>praticato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tempo l’inganno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fantasmi, </a:t>
            </a:r>
            <a:r>
              <a:rPr sz="1200" dirty="0">
                <a:latin typeface="Times New Roman"/>
                <a:cs typeface="Times New Roman"/>
              </a:rPr>
              <a:t>cominciò ben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ad ingannare </a:t>
            </a:r>
            <a:r>
              <a:rPr sz="1200" spc="-5" dirty="0">
                <a:latin typeface="Times New Roman"/>
                <a:cs typeface="Times New Roman"/>
              </a:rPr>
              <a:t>gli spiriti. Egli disse: </a:t>
            </a:r>
            <a:r>
              <a:rPr sz="1200" dirty="0">
                <a:latin typeface="Times New Roman"/>
                <a:cs typeface="Times New Roman"/>
              </a:rPr>
              <a:t>“Se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spiriti sono </a:t>
            </a:r>
            <a:r>
              <a:rPr sz="1200" spc="-5" dirty="0">
                <a:latin typeface="Times New Roman"/>
                <a:cs typeface="Times New Roman"/>
              </a:rPr>
              <a:t>gelosi della </a:t>
            </a:r>
            <a:r>
              <a:rPr sz="1200" dirty="0">
                <a:latin typeface="Times New Roman"/>
                <a:cs typeface="Times New Roman"/>
              </a:rPr>
              <a:t>nostra bellezza e </a:t>
            </a:r>
            <a:r>
              <a:rPr sz="1200" spc="-5" dirty="0">
                <a:latin typeface="Times New Roman"/>
                <a:cs typeface="Times New Roman"/>
              </a:rPr>
              <a:t>prosperità, c’imbruttiremo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parleremo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successo.” L’umiltà primitiva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quindi uno </a:t>
            </a:r>
            <a:r>
              <a:rPr sz="1200" spc="-5" dirty="0">
                <a:latin typeface="Times New Roman"/>
                <a:cs typeface="Times New Roman"/>
              </a:rPr>
              <a:t>svilimento dell’ego, </a:t>
            </a:r>
            <a:r>
              <a:rPr sz="1200" dirty="0">
                <a:latin typeface="Times New Roman"/>
                <a:cs typeface="Times New Roman"/>
              </a:rPr>
              <a:t>ma piuttosto un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depistare ed ingannare gli spiriti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invidiosi.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816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(963.2) 87:5.7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metodo </a:t>
            </a:r>
            <a:r>
              <a:rPr sz="1200" dirty="0">
                <a:latin typeface="Times New Roman"/>
                <a:cs typeface="Times New Roman"/>
              </a:rPr>
              <a:t>adottato per </a:t>
            </a:r>
            <a:r>
              <a:rPr sz="1200" spc="-5" dirty="0">
                <a:latin typeface="Times New Roman"/>
                <a:cs typeface="Times New Roman"/>
              </a:rPr>
              <a:t>impedire agli spiriti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diventare gelosi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prosperità umana </a:t>
            </a:r>
            <a:r>
              <a:rPr sz="1200" dirty="0">
                <a:latin typeface="Times New Roman"/>
                <a:cs typeface="Times New Roman"/>
              </a:rPr>
              <a:t>fu quello di </a:t>
            </a:r>
            <a:r>
              <a:rPr sz="1200" spc="-5" dirty="0">
                <a:latin typeface="Times New Roman"/>
                <a:cs typeface="Times New Roman"/>
              </a:rPr>
              <a:t>coprire </a:t>
            </a:r>
            <a:r>
              <a:rPr sz="1200" dirty="0">
                <a:latin typeface="Times New Roman"/>
                <a:cs typeface="Times New Roman"/>
              </a:rPr>
              <a:t>d’ingiurie un  </a:t>
            </a:r>
            <a:r>
              <a:rPr sz="1200" spc="-5" dirty="0">
                <a:latin typeface="Times New Roman"/>
                <a:cs typeface="Times New Roman"/>
              </a:rPr>
              <a:t>oggetto </a:t>
            </a:r>
            <a:r>
              <a:rPr sz="1200" dirty="0">
                <a:latin typeface="Times New Roman"/>
                <a:cs typeface="Times New Roman"/>
              </a:rPr>
              <a:t>o una persona preferiti o molto </a:t>
            </a:r>
            <a:r>
              <a:rPr sz="1200" spc="-5" dirty="0">
                <a:latin typeface="Times New Roman"/>
                <a:cs typeface="Times New Roman"/>
              </a:rPr>
              <a:t>amati. L’usanza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rivolgere frasi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discredito verso se stessi </a:t>
            </a:r>
            <a:r>
              <a:rPr sz="1200" dirty="0">
                <a:latin typeface="Times New Roman"/>
                <a:cs typeface="Times New Roman"/>
              </a:rPr>
              <a:t>o 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famiglia ebbe 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e </a:t>
            </a:r>
            <a:r>
              <a:rPr sz="1200" spc="-5" dirty="0">
                <a:latin typeface="Times New Roman"/>
                <a:cs typeface="Times New Roman"/>
              </a:rPr>
              <a:t>si trasformò infine nella </a:t>
            </a:r>
            <a:r>
              <a:rPr sz="1200" dirty="0">
                <a:latin typeface="Times New Roman"/>
                <a:cs typeface="Times New Roman"/>
              </a:rPr>
              <a:t>modestia </a:t>
            </a:r>
            <a:r>
              <a:rPr sz="1200" spc="-5" dirty="0">
                <a:latin typeface="Times New Roman"/>
                <a:cs typeface="Times New Roman"/>
              </a:rPr>
              <a:t>civilizzata, nella </a:t>
            </a:r>
            <a:r>
              <a:rPr sz="1200" dirty="0">
                <a:latin typeface="Times New Roman"/>
                <a:cs typeface="Times New Roman"/>
              </a:rPr>
              <a:t>riservatezza e </a:t>
            </a:r>
            <a:r>
              <a:rPr sz="1200" spc="-5" dirty="0">
                <a:latin typeface="Times New Roman"/>
                <a:cs typeface="Times New Roman"/>
              </a:rPr>
              <a:t>nella cortesia. Per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motivo  divenne di moda </a:t>
            </a:r>
            <a:r>
              <a:rPr sz="1200" spc="-5" dirty="0">
                <a:latin typeface="Times New Roman"/>
                <a:cs typeface="Times New Roman"/>
              </a:rPr>
              <a:t>sembrare </a:t>
            </a:r>
            <a:r>
              <a:rPr sz="1200" dirty="0">
                <a:latin typeface="Times New Roman"/>
                <a:cs typeface="Times New Roman"/>
              </a:rPr>
              <a:t>brutti.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suscitava </a:t>
            </a:r>
            <a:r>
              <a:rPr sz="1200" dirty="0">
                <a:latin typeface="Times New Roman"/>
                <a:cs typeface="Times New Roman"/>
              </a:rPr>
              <a:t>l’invidia </a:t>
            </a:r>
            <a:r>
              <a:rPr sz="1200" spc="-5" dirty="0">
                <a:latin typeface="Times New Roman"/>
                <a:cs typeface="Times New Roman"/>
              </a:rPr>
              <a:t>degli spiriti; era indice </a:t>
            </a:r>
            <a:r>
              <a:rPr sz="1200" dirty="0">
                <a:latin typeface="Times New Roman"/>
                <a:cs typeface="Times New Roman"/>
              </a:rPr>
              <a:t>di un colpevole </a:t>
            </a:r>
            <a:r>
              <a:rPr sz="1200" spc="-5" dirty="0">
                <a:latin typeface="Times New Roman"/>
                <a:cs typeface="Times New Roman"/>
              </a:rPr>
              <a:t>orgoglio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cercava un nome </a:t>
            </a:r>
            <a:r>
              <a:rPr sz="1200" spc="-5" dirty="0">
                <a:latin typeface="Times New Roman"/>
                <a:cs typeface="Times New Roman"/>
              </a:rPr>
              <a:t>sgradevole. Questo </a:t>
            </a:r>
            <a:r>
              <a:rPr sz="1200" dirty="0">
                <a:latin typeface="Times New Roman"/>
                <a:cs typeface="Times New Roman"/>
              </a:rPr>
              <a:t>aspetto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culto fu di grande </a:t>
            </a:r>
            <a:r>
              <a:rPr sz="1200" spc="-5" dirty="0">
                <a:latin typeface="Times New Roman"/>
                <a:cs typeface="Times New Roman"/>
              </a:rPr>
              <a:t>ostacolo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progresso dell’arte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mantenne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il  mondo </a:t>
            </a:r>
            <a:r>
              <a:rPr sz="1200" spc="-5" dirty="0">
                <a:latin typeface="Times New Roman"/>
                <a:cs typeface="Times New Roman"/>
              </a:rPr>
              <a:t>tetro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brutto.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19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(963.3) 87:5.8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</a:t>
            </a:r>
            <a:r>
              <a:rPr sz="1200" spc="-10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la vita era </a:t>
            </a:r>
            <a:r>
              <a:rPr sz="1200" spc="-5" dirty="0">
                <a:latin typeface="Times New Roman"/>
                <a:cs typeface="Times New Roman"/>
              </a:rPr>
              <a:t>nel migliore dei casi </a:t>
            </a:r>
            <a:r>
              <a:rPr sz="1200" dirty="0">
                <a:latin typeface="Times New Roman"/>
                <a:cs typeface="Times New Roman"/>
              </a:rPr>
              <a:t>un azzardo, il risultato </a:t>
            </a:r>
            <a:r>
              <a:rPr sz="1200" spc="-5" dirty="0">
                <a:latin typeface="Times New Roman"/>
                <a:cs typeface="Times New Roman"/>
              </a:rPr>
              <a:t>del controllo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degli </a:t>
            </a:r>
            <a:r>
              <a:rPr sz="1200" dirty="0">
                <a:latin typeface="Times New Roman"/>
                <a:cs typeface="Times New Roman"/>
              </a:rPr>
              <a:t>spiriti.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proprio futuro </a:t>
            </a:r>
            <a:r>
              <a:rPr sz="1200" dirty="0">
                <a:latin typeface="Times New Roman"/>
                <a:cs typeface="Times New Roman"/>
              </a:rPr>
              <a:t>non era il risultato </a:t>
            </a:r>
            <a:r>
              <a:rPr sz="1200" spc="-5" dirty="0">
                <a:latin typeface="Times New Roman"/>
                <a:cs typeface="Times New Roman"/>
              </a:rPr>
              <a:t>dello sforzo, dell’industria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 talento, salvo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misura </a:t>
            </a:r>
            <a:r>
              <a:rPr sz="1200" dirty="0">
                <a:latin typeface="Times New Roman"/>
                <a:cs typeface="Times New Roman"/>
              </a:rPr>
              <a:t>in cui potevano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utilizzati </a:t>
            </a:r>
            <a:r>
              <a:rPr sz="1200" spc="-5" dirty="0">
                <a:latin typeface="Times New Roman"/>
                <a:cs typeface="Times New Roman"/>
              </a:rPr>
              <a:t>per  influenzare gli </a:t>
            </a:r>
            <a:r>
              <a:rPr sz="1200" dirty="0">
                <a:latin typeface="Times New Roman"/>
                <a:cs typeface="Times New Roman"/>
              </a:rPr>
              <a:t>spiriti.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cerimonie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propiziazione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costituivano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pesante </a:t>
            </a:r>
            <a:r>
              <a:rPr sz="1200" dirty="0">
                <a:latin typeface="Times New Roman"/>
                <a:cs typeface="Times New Roman"/>
              </a:rPr>
              <a:t>fardello, rendendo la vita </a:t>
            </a:r>
            <a:r>
              <a:rPr sz="1200" spc="-5" dirty="0">
                <a:latin typeface="Times New Roman"/>
                <a:cs typeface="Times New Roman"/>
              </a:rPr>
              <a:t>tediosa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 marR="25527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insopportabile. </a:t>
            </a:r>
            <a:r>
              <a:rPr sz="1200" spc="-5" dirty="0">
                <a:latin typeface="Times New Roman"/>
                <a:cs typeface="Times New Roman"/>
              </a:rPr>
              <a:t>Di era </a:t>
            </a:r>
            <a:r>
              <a:rPr sz="1200" dirty="0">
                <a:latin typeface="Times New Roman"/>
                <a:cs typeface="Times New Roman"/>
              </a:rPr>
              <a:t>in era e di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generazione, </a:t>
            </a:r>
            <a:r>
              <a:rPr sz="1200" dirty="0">
                <a:latin typeface="Times New Roman"/>
                <a:cs typeface="Times New Roman"/>
              </a:rPr>
              <a:t>una razza dopo </a:t>
            </a:r>
            <a:r>
              <a:rPr sz="1200" spc="-5" dirty="0">
                <a:latin typeface="Times New Roman"/>
                <a:cs typeface="Times New Roman"/>
              </a:rPr>
              <a:t>l’altra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cercato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migliorare </a:t>
            </a:r>
            <a:r>
              <a:rPr sz="1200" spc="5" dirty="0">
                <a:latin typeface="Times New Roman"/>
                <a:cs typeface="Times New Roman"/>
              </a:rPr>
              <a:t>questa  </a:t>
            </a:r>
            <a:r>
              <a:rPr sz="1200" dirty="0">
                <a:latin typeface="Times New Roman"/>
                <a:cs typeface="Times New Roman"/>
              </a:rPr>
              <a:t>dottrina </a:t>
            </a:r>
            <a:r>
              <a:rPr sz="1200" spc="-5" dirty="0">
                <a:latin typeface="Times New Roman"/>
                <a:cs typeface="Times New Roman"/>
              </a:rPr>
              <a:t>dei superfantasmi,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nessuna generazione </a:t>
            </a:r>
            <a:r>
              <a:rPr sz="1200" dirty="0">
                <a:latin typeface="Times New Roman"/>
                <a:cs typeface="Times New Roman"/>
              </a:rPr>
              <a:t>ha mai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osato </a:t>
            </a:r>
            <a:r>
              <a:rPr sz="1200" spc="-5" dirty="0">
                <a:latin typeface="Times New Roman"/>
                <a:cs typeface="Times New Roman"/>
              </a:rPr>
              <a:t>respingerla 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9497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(963.4) 87:5.9 </a:t>
            </a:r>
            <a:r>
              <a:rPr sz="1200" spc="-5" dirty="0">
                <a:latin typeface="Times New Roman"/>
                <a:cs typeface="Times New Roman"/>
              </a:rPr>
              <a:t>L’intenzione </a:t>
            </a:r>
            <a:r>
              <a:rPr sz="1200" dirty="0">
                <a:latin typeface="Times New Roman"/>
                <a:cs typeface="Times New Roman"/>
              </a:rPr>
              <a:t>e la volontà </a:t>
            </a:r>
            <a:r>
              <a:rPr sz="1200" spc="-5" dirty="0">
                <a:latin typeface="Times New Roman"/>
                <a:cs typeface="Times New Roman"/>
              </a:rPr>
              <a:t>degli spiriti furono indagate per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spc="-5" dirty="0">
                <a:latin typeface="Times New Roman"/>
                <a:cs typeface="Times New Roman"/>
              </a:rPr>
              <a:t>presagi, oracoli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segni.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messaggi </a:t>
            </a:r>
            <a:r>
              <a:rPr sz="1200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spiriti furono interpretati mediante </a:t>
            </a:r>
            <a:r>
              <a:rPr sz="1200" dirty="0">
                <a:latin typeface="Times New Roman"/>
                <a:cs typeface="Times New Roman"/>
              </a:rPr>
              <a:t>la divinazione, la </a:t>
            </a:r>
            <a:r>
              <a:rPr sz="1200" spc="-5" dirty="0">
                <a:latin typeface="Times New Roman"/>
                <a:cs typeface="Times New Roman"/>
              </a:rPr>
              <a:t>predizione,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magia,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ordalie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l’astrologia. L’intero </a:t>
            </a:r>
            <a:r>
              <a:rPr sz="1200" dirty="0">
                <a:latin typeface="Times New Roman"/>
                <a:cs typeface="Times New Roman"/>
              </a:rPr>
              <a:t>culto era un piano 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placare, </a:t>
            </a:r>
            <a:r>
              <a:rPr sz="1200" dirty="0">
                <a:latin typeface="Times New Roman"/>
                <a:cs typeface="Times New Roman"/>
              </a:rPr>
              <a:t>a soddisfare e a </a:t>
            </a:r>
            <a:r>
              <a:rPr sz="1200" spc="-5" dirty="0">
                <a:latin typeface="Times New Roman"/>
                <a:cs typeface="Times New Roman"/>
              </a:rPr>
              <a:t>tacitare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attraverso questa </a:t>
            </a:r>
            <a:r>
              <a:rPr sz="1200" dirty="0">
                <a:latin typeface="Times New Roman"/>
                <a:cs typeface="Times New Roman"/>
              </a:rPr>
              <a:t>corruzione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camuffata.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(963.5) 87:5.10 </a:t>
            </a:r>
            <a:r>
              <a:rPr sz="1200" spc="-5" dirty="0">
                <a:latin typeface="Times New Roman"/>
                <a:cs typeface="Times New Roman"/>
              </a:rPr>
              <a:t>Nacque così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ed estesa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mondiale basata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4984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4730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(963.6) 87:5.11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dovere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devono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fatte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conservare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favorevolmente </a:t>
            </a:r>
            <a:r>
              <a:rPr sz="1200" dirty="0">
                <a:latin typeface="Times New Roman"/>
                <a:cs typeface="Times New Roman"/>
              </a:rPr>
              <a:t>disposti, o almeno  </a:t>
            </a:r>
            <a:r>
              <a:rPr sz="1200" spc="-5" dirty="0">
                <a:latin typeface="Times New Roman"/>
                <a:cs typeface="Times New Roman"/>
              </a:rPr>
              <a:t>neutrali.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47688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(963.7) 87:5.12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diritto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e le cerimonie </a:t>
            </a:r>
            <a:r>
              <a:rPr sz="1200" spc="-5" dirty="0">
                <a:latin typeface="Times New Roman"/>
                <a:cs typeface="Times New Roman"/>
              </a:rPr>
              <a:t>corrette destinate ad ottenere </a:t>
            </a:r>
            <a:r>
              <a:rPr sz="1200" dirty="0">
                <a:latin typeface="Times New Roman"/>
                <a:cs typeface="Times New Roman"/>
              </a:rPr>
              <a:t>il favore </a:t>
            </a:r>
            <a:r>
              <a:rPr sz="1200" spc="-5" dirty="0">
                <a:latin typeface="Times New Roman"/>
                <a:cs typeface="Times New Roman"/>
              </a:rPr>
              <a:t>effettivo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verso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propri interessi.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7473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(963.8) 87:5.13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La verità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l’esatta comprensione degli </a:t>
            </a:r>
            <a:r>
              <a:rPr sz="1200" dirty="0">
                <a:latin typeface="Times New Roman"/>
                <a:cs typeface="Times New Roman"/>
              </a:rPr>
              <a:t>spiriti ed il comportamento </a:t>
            </a:r>
            <a:r>
              <a:rPr sz="1200" spc="-5" dirty="0">
                <a:latin typeface="Times New Roman"/>
                <a:cs typeface="Times New Roman"/>
              </a:rPr>
              <a:t>corretto verso </a:t>
            </a:r>
            <a:r>
              <a:rPr sz="1200" dirty="0">
                <a:latin typeface="Times New Roman"/>
                <a:cs typeface="Times New Roman"/>
              </a:rPr>
              <a:t>di loro, e quindi 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vita e 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(963.9) 87:5.14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per curiosità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cercavano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futuro; essi </a:t>
            </a:r>
            <a:r>
              <a:rPr sz="1200" dirty="0">
                <a:latin typeface="Times New Roman"/>
                <a:cs typeface="Times New Roman"/>
              </a:rPr>
              <a:t>volevano </a:t>
            </a:r>
            <a:r>
              <a:rPr sz="1200" spc="-5" dirty="0">
                <a:latin typeface="Times New Roman"/>
                <a:cs typeface="Times New Roman"/>
              </a:rPr>
              <a:t>eludere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cattiva </a:t>
            </a:r>
            <a:r>
              <a:rPr sz="1200" dirty="0">
                <a:latin typeface="Times New Roman"/>
                <a:cs typeface="Times New Roman"/>
              </a:rPr>
              <a:t>sorte.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divinazione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semplicemente un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difficoltà. Durante questi </a:t>
            </a:r>
            <a:r>
              <a:rPr sz="1200" dirty="0">
                <a:latin typeface="Times New Roman"/>
                <a:cs typeface="Times New Roman"/>
              </a:rPr>
              <a:t>tempi i </a:t>
            </a:r>
            <a:r>
              <a:rPr sz="1200" spc="-5" dirty="0">
                <a:latin typeface="Times New Roman"/>
                <a:cs typeface="Times New Roman"/>
              </a:rPr>
              <a:t>sogni erano considerati profetici, </a:t>
            </a:r>
            <a:r>
              <a:rPr sz="1200" spc="5" dirty="0">
                <a:latin typeface="Times New Roman"/>
                <a:cs typeface="Times New Roman"/>
              </a:rPr>
              <a:t>mentre 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era fuori dell’ordinario </a:t>
            </a:r>
            <a:r>
              <a:rPr sz="1200" dirty="0">
                <a:latin typeface="Times New Roman"/>
                <a:cs typeface="Times New Roman"/>
              </a:rPr>
              <a:t>era considerato un </a:t>
            </a:r>
            <a:r>
              <a:rPr sz="1200" spc="-5" dirty="0">
                <a:latin typeface="Times New Roman"/>
                <a:cs typeface="Times New Roman"/>
              </a:rPr>
              <a:t>presagio. Ancora oggi </a:t>
            </a:r>
            <a:r>
              <a:rPr sz="1200" dirty="0">
                <a:latin typeface="Times New Roman"/>
                <a:cs typeface="Times New Roman"/>
              </a:rPr>
              <a:t>le razze </a:t>
            </a:r>
            <a:r>
              <a:rPr sz="1200" spc="-5" dirty="0">
                <a:latin typeface="Times New Roman"/>
                <a:cs typeface="Times New Roman"/>
              </a:rPr>
              <a:t>civilizzate sono afflitte dalla </a:t>
            </a:r>
            <a:r>
              <a:rPr sz="1200" dirty="0">
                <a:latin typeface="Times New Roman"/>
                <a:cs typeface="Times New Roman"/>
              </a:rPr>
              <a:t>credenza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segni, simboli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residui </a:t>
            </a:r>
            <a:r>
              <a:rPr sz="1200" spc="-5" dirty="0">
                <a:latin typeface="Times New Roman"/>
                <a:cs typeface="Times New Roman"/>
              </a:rPr>
              <a:t>superstiziosi dell’antico culto dei fantasmi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progresso. L’uomo </a:t>
            </a:r>
            <a:r>
              <a:rPr sz="1200" dirty="0">
                <a:latin typeface="Times New Roman"/>
                <a:cs typeface="Times New Roman"/>
              </a:rPr>
              <a:t>è lento, molto lento,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abbandonare  i </a:t>
            </a:r>
            <a:r>
              <a:rPr sz="1200" spc="-5" dirty="0">
                <a:latin typeface="Times New Roman"/>
                <a:cs typeface="Times New Roman"/>
              </a:rPr>
              <a:t>metodi con cui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così gradualmente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penosamente asceso </a:t>
            </a:r>
            <a:r>
              <a:rPr sz="1200" dirty="0">
                <a:latin typeface="Times New Roman"/>
                <a:cs typeface="Times New Roman"/>
              </a:rPr>
              <a:t>la scala evoluzionaria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Coercizione ed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esorcismo</a:t>
            </a:r>
            <a:endParaRPr sz="1600">
              <a:latin typeface="Times New Roman"/>
              <a:cs typeface="Times New Roman"/>
            </a:endParaRPr>
          </a:p>
          <a:p>
            <a:pPr marL="63500" marR="35877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(963.10) 87:6.1 </a:t>
            </a:r>
            <a:r>
              <a:rPr sz="1200" spc="-5" dirty="0">
                <a:latin typeface="Times New Roman"/>
                <a:cs typeface="Times New Roman"/>
              </a:rPr>
              <a:t>Quando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credevano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nei fantasmi,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rituale religioso </a:t>
            </a:r>
            <a:r>
              <a:rPr sz="1200" dirty="0">
                <a:latin typeface="Times New Roman"/>
                <a:cs typeface="Times New Roman"/>
              </a:rPr>
              <a:t>era più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organizzato; </a:t>
            </a:r>
            <a:r>
              <a:rPr sz="1200" dirty="0">
                <a:latin typeface="Times New Roman"/>
                <a:cs typeface="Times New Roman"/>
              </a:rPr>
              <a:t>ma il 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spiriti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richiese l’impiego </a:t>
            </a:r>
            <a:r>
              <a:rPr sz="1200" dirty="0">
                <a:latin typeface="Times New Roman"/>
                <a:cs typeface="Times New Roman"/>
              </a:rPr>
              <a:t>di “metodi </a:t>
            </a:r>
            <a:r>
              <a:rPr sz="1200" spc="-5" dirty="0">
                <a:latin typeface="Times New Roman"/>
                <a:cs typeface="Times New Roman"/>
              </a:rPr>
              <a:t>spirituali superiori”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trattare </a:t>
            </a:r>
            <a:r>
              <a:rPr sz="1200" dirty="0">
                <a:latin typeface="Times New Roman"/>
                <a:cs typeface="Times New Roman"/>
              </a:rPr>
              <a:t>con loro. </a:t>
            </a:r>
            <a:r>
              <a:rPr sz="1200" spc="-5" dirty="0">
                <a:latin typeface="Times New Roman"/>
                <a:cs typeface="Times New Roman"/>
              </a:rPr>
              <a:t>Questo tentativo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migliorare </a:t>
            </a:r>
            <a:r>
              <a:rPr sz="1200" dirty="0">
                <a:latin typeface="Times New Roman"/>
                <a:cs typeface="Times New Roman"/>
              </a:rPr>
              <a:t>e di elaborare 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propiziazione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portò </a:t>
            </a:r>
            <a:r>
              <a:rPr sz="1200" spc="-5" dirty="0">
                <a:latin typeface="Times New Roman"/>
                <a:cs typeface="Times New Roman"/>
              </a:rPr>
              <a:t>direttamente alla </a:t>
            </a:r>
            <a:r>
              <a:rPr sz="1200" dirty="0">
                <a:latin typeface="Times New Roman"/>
                <a:cs typeface="Times New Roman"/>
              </a:rPr>
              <a:t>creazione di </a:t>
            </a:r>
            <a:r>
              <a:rPr sz="1200" spc="-5" dirty="0">
                <a:latin typeface="Times New Roman"/>
                <a:cs typeface="Times New Roman"/>
              </a:rPr>
              <a:t>difese contro gli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spiriti.</a:t>
            </a:r>
            <a:endParaRPr sz="1200">
              <a:latin typeface="Times New Roman"/>
              <a:cs typeface="Times New Roman"/>
            </a:endParaRPr>
          </a:p>
          <a:p>
            <a:pPr marL="63500" marR="9906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L’uomo si sentiva </a:t>
            </a:r>
            <a:r>
              <a:rPr sz="1200" dirty="0">
                <a:latin typeface="Times New Roman"/>
                <a:cs typeface="Times New Roman"/>
              </a:rPr>
              <a:t>davvero impotente </a:t>
            </a:r>
            <a:r>
              <a:rPr sz="1200" spc="-5" dirty="0">
                <a:latin typeface="Times New Roman"/>
                <a:cs typeface="Times New Roman"/>
              </a:rPr>
              <a:t>davanti alle </a:t>
            </a:r>
            <a:r>
              <a:rPr sz="1200" dirty="0">
                <a:latin typeface="Times New Roman"/>
                <a:cs typeface="Times New Roman"/>
              </a:rPr>
              <a:t>forze </a:t>
            </a:r>
            <a:r>
              <a:rPr sz="1200" spc="-5" dirty="0">
                <a:latin typeface="Times New Roman"/>
                <a:cs typeface="Times New Roman"/>
              </a:rPr>
              <a:t>incontrollabili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operavano </a:t>
            </a:r>
            <a:r>
              <a:rPr sz="1200" dirty="0">
                <a:latin typeface="Times New Roman"/>
                <a:cs typeface="Times New Roman"/>
              </a:rPr>
              <a:t>nella vita terrena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senso d’inferiorità 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spinse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trovare un qualche </a:t>
            </a:r>
            <a:r>
              <a:rPr sz="1200" spc="-5" dirty="0">
                <a:latin typeface="Times New Roman"/>
                <a:cs typeface="Times New Roman"/>
              </a:rPr>
              <a:t>aggiustamento compensatore, </a:t>
            </a:r>
            <a:r>
              <a:rPr sz="1200" dirty="0">
                <a:latin typeface="Times New Roman"/>
                <a:cs typeface="Times New Roman"/>
              </a:rPr>
              <a:t>una qualche tecnica per </a:t>
            </a:r>
            <a:r>
              <a:rPr sz="1200" spc="-5" dirty="0">
                <a:latin typeface="Times New Roman"/>
                <a:cs typeface="Times New Roman"/>
              </a:rPr>
              <a:t>pareggiare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sorti nella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lotta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unilaterale dell’uomo </a:t>
            </a:r>
            <a:r>
              <a:rPr sz="1200" dirty="0">
                <a:latin typeface="Times New Roman"/>
                <a:cs typeface="Times New Roman"/>
              </a:rPr>
              <a:t>contro il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72755" cy="40817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447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(964.1) 87:6.2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culto gli sforzi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influenzare l’attività </a:t>
            </a:r>
            <a:r>
              <a:rPr sz="1200" spc="-5" dirty="0">
                <a:latin typeface="Times New Roman"/>
                <a:cs typeface="Times New Roman"/>
              </a:rPr>
              <a:t>dei fantasmi si limitavano alla </a:t>
            </a:r>
            <a:r>
              <a:rPr sz="1200" dirty="0">
                <a:latin typeface="Times New Roman"/>
                <a:cs typeface="Times New Roman"/>
              </a:rPr>
              <a:t>propiziazione, </a:t>
            </a:r>
            <a:r>
              <a:rPr sz="1200" spc="-5" dirty="0">
                <a:latin typeface="Times New Roman"/>
                <a:cs typeface="Times New Roman"/>
              </a:rPr>
              <a:t>ai  tentativi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corruzione per tacitare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cattiva sorte. 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culto dei </a:t>
            </a:r>
            <a:r>
              <a:rPr sz="1200" spc="-5" dirty="0">
                <a:latin typeface="Times New Roman"/>
                <a:cs typeface="Times New Roman"/>
              </a:rPr>
              <a:t>fantasmi progredì verso </a:t>
            </a:r>
            <a:r>
              <a:rPr sz="1200" dirty="0">
                <a:latin typeface="Times New Roman"/>
                <a:cs typeface="Times New Roman"/>
              </a:rPr>
              <a:t>il concetto dei  buoni e </a:t>
            </a:r>
            <a:r>
              <a:rPr sz="1200" spc="-5" dirty="0">
                <a:latin typeface="Times New Roman"/>
                <a:cs typeface="Times New Roman"/>
              </a:rPr>
              <a:t>dei cattivi </a:t>
            </a:r>
            <a:r>
              <a:rPr sz="1200" dirty="0">
                <a:latin typeface="Times New Roman"/>
                <a:cs typeface="Times New Roman"/>
              </a:rPr>
              <a:t>spiriti, </a:t>
            </a:r>
            <a:r>
              <a:rPr sz="1200" spc="-5" dirty="0">
                <a:latin typeface="Times New Roman"/>
                <a:cs typeface="Times New Roman"/>
              </a:rPr>
              <a:t>queste cerimonie si </a:t>
            </a:r>
            <a:r>
              <a:rPr sz="1200" dirty="0">
                <a:latin typeface="Times New Roman"/>
                <a:cs typeface="Times New Roman"/>
              </a:rPr>
              <a:t>trasformarono in </a:t>
            </a:r>
            <a:r>
              <a:rPr sz="1200" spc="-5" dirty="0">
                <a:latin typeface="Times New Roman"/>
                <a:cs typeface="Times New Roman"/>
              </a:rPr>
              <a:t>tentativi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più positiva, in sforzi per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buona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fortuna.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cessò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completamente negativista,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limitò allo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sorte;  ben presto cominciò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escogitare dei </a:t>
            </a:r>
            <a:r>
              <a:rPr sz="1200" dirty="0">
                <a:latin typeface="Times New Roman"/>
                <a:cs typeface="Times New Roman"/>
              </a:rPr>
              <a:t>piani </a:t>
            </a:r>
            <a:r>
              <a:rPr sz="1200" spc="-5" dirty="0">
                <a:latin typeface="Times New Roman"/>
                <a:cs typeface="Times New Roman"/>
              </a:rPr>
              <a:t>che gli permettessero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costringere gli </a:t>
            </a:r>
            <a:r>
              <a:rPr sz="1200" dirty="0">
                <a:latin typeface="Times New Roman"/>
                <a:cs typeface="Times New Roman"/>
              </a:rPr>
              <a:t>spiriti a </a:t>
            </a:r>
            <a:r>
              <a:rPr sz="1200" spc="-5" dirty="0">
                <a:latin typeface="Times New Roman"/>
                <a:cs typeface="Times New Roman"/>
              </a:rPr>
              <a:t>collaborare.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religiose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indifese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alle richieste incessanti dei fantasmi degli </a:t>
            </a:r>
            <a:r>
              <a:rPr sz="1200" dirty="0">
                <a:latin typeface="Times New Roman"/>
                <a:cs typeface="Times New Roman"/>
              </a:rPr>
              <a:t>spiriti da </a:t>
            </a:r>
            <a:r>
              <a:rPr sz="1200" spc="-5" dirty="0">
                <a:latin typeface="Times New Roman"/>
                <a:cs typeface="Times New Roman"/>
              </a:rPr>
              <a:t>essi stessi immaginati;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comincia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inventare </a:t>
            </a:r>
            <a:r>
              <a:rPr sz="1200" dirty="0">
                <a:latin typeface="Times New Roman"/>
                <a:cs typeface="Times New Roman"/>
              </a:rPr>
              <a:t>armi </a:t>
            </a:r>
            <a:r>
              <a:rPr sz="1200" spc="-5" dirty="0">
                <a:latin typeface="Times New Roman"/>
                <a:cs typeface="Times New Roman"/>
              </a:rPr>
              <a:t>con cui </a:t>
            </a:r>
            <a:r>
              <a:rPr sz="1200" dirty="0">
                <a:latin typeface="Times New Roman"/>
                <a:cs typeface="Times New Roman"/>
              </a:rPr>
              <a:t>forzare </a:t>
            </a:r>
            <a:r>
              <a:rPr sz="1200" spc="-5" dirty="0">
                <a:latin typeface="Times New Roman"/>
                <a:cs typeface="Times New Roman"/>
              </a:rPr>
              <a:t>l’attività degli spiriti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costringerli ad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aiutarlo.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174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(964.2) 87:6.3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sforzi difensivi dell’uomo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diretti contro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fantasmi.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trascorrere delle 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viventi cominciarono ad  ideare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metodi per resistere ai morti.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sviluppate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tecniche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spaventare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cacciare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fantasmi,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quali si  possono citare </a:t>
            </a:r>
            <a:r>
              <a:rPr sz="1200" dirty="0">
                <a:latin typeface="Times New Roman"/>
                <a:cs typeface="Times New Roman"/>
              </a:rPr>
              <a:t>le 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(964.3) 87:6.4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Tagliare </a:t>
            </a:r>
            <a:r>
              <a:rPr sz="1200" dirty="0">
                <a:latin typeface="Times New Roman"/>
                <a:cs typeface="Times New Roman"/>
              </a:rPr>
              <a:t>la testa e </a:t>
            </a:r>
            <a:r>
              <a:rPr sz="1200" spc="-5" dirty="0">
                <a:latin typeface="Times New Roman"/>
                <a:cs typeface="Times New Roman"/>
              </a:rPr>
              <a:t>legare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nella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tomba.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(964.4) 87:6.5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a sassate la </a:t>
            </a:r>
            <a:r>
              <a:rPr sz="1200" spc="-5" dirty="0">
                <a:latin typeface="Times New Roman"/>
                <a:cs typeface="Times New Roman"/>
              </a:rPr>
              <a:t>casa del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(964.5) 87:6.6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Castrare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cadavere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spezzargli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gambe.</a:t>
            </a:r>
            <a:endParaRPr sz="1200">
              <a:latin typeface="Times New Roman"/>
              <a:cs typeface="Times New Roman"/>
            </a:endParaRPr>
          </a:p>
          <a:p>
            <a:pPr marL="520700" marR="1853564">
              <a:lnSpc>
                <a:spcPct val="193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(964.6) 87:6.7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Seppellire sotto delle pietre; </a:t>
            </a:r>
            <a:r>
              <a:rPr sz="1200" dirty="0">
                <a:latin typeface="Times New Roman"/>
                <a:cs typeface="Times New Roman"/>
              </a:rPr>
              <a:t>una delle </a:t>
            </a:r>
            <a:r>
              <a:rPr sz="1200" spc="-5" dirty="0">
                <a:latin typeface="Times New Roman"/>
                <a:cs typeface="Times New Roman"/>
              </a:rPr>
              <a:t>origini dalla </a:t>
            </a:r>
            <a:r>
              <a:rPr sz="1200" dirty="0">
                <a:latin typeface="Times New Roman"/>
                <a:cs typeface="Times New Roman"/>
              </a:rPr>
              <a:t>pietra tombale </a:t>
            </a:r>
            <a:r>
              <a:rPr sz="1200" spc="-5" dirty="0">
                <a:latin typeface="Times New Roman"/>
                <a:cs typeface="Times New Roman"/>
              </a:rPr>
              <a:t>moderna.  </a:t>
            </a:r>
            <a:r>
              <a:rPr sz="1200" spc="-7" baseline="38194" dirty="0">
                <a:latin typeface="Times New Roman"/>
                <a:cs typeface="Times New Roman"/>
              </a:rPr>
              <a:t>(964.7) 87:6.8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Cremazione; </a:t>
            </a:r>
            <a:r>
              <a:rPr sz="1200" dirty="0">
                <a:latin typeface="Times New Roman"/>
                <a:cs typeface="Times New Roman"/>
              </a:rPr>
              <a:t>un’invenzione </a:t>
            </a:r>
            <a:r>
              <a:rPr sz="1200" spc="-5" dirty="0">
                <a:latin typeface="Times New Roman"/>
                <a:cs typeface="Times New Roman"/>
              </a:rPr>
              <a:t>successiva per </a:t>
            </a:r>
            <a:r>
              <a:rPr sz="1200" dirty="0">
                <a:latin typeface="Times New Roman"/>
                <a:cs typeface="Times New Roman"/>
              </a:rPr>
              <a:t>impedire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fantasma di </a:t>
            </a:r>
            <a:r>
              <a:rPr sz="1200" spc="-5" dirty="0">
                <a:latin typeface="Times New Roman"/>
                <a:cs typeface="Times New Roman"/>
              </a:rPr>
              <a:t>dare fastidio.  </a:t>
            </a:r>
            <a:r>
              <a:rPr sz="1200" spc="-7" baseline="38194" dirty="0">
                <a:latin typeface="Times New Roman"/>
                <a:cs typeface="Times New Roman"/>
              </a:rPr>
              <a:t>(964.8) 87:6.9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Gettare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2130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(964.9) 87:6.10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Esporre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perché fosse </a:t>
            </a:r>
            <a:r>
              <a:rPr sz="1200" dirty="0">
                <a:latin typeface="Times New Roman"/>
                <a:cs typeface="Times New Roman"/>
              </a:rPr>
              <a:t>mangiato </a:t>
            </a:r>
            <a:r>
              <a:rPr sz="1200" spc="-5" dirty="0">
                <a:latin typeface="Times New Roman"/>
                <a:cs typeface="Times New Roman"/>
              </a:rPr>
              <a:t>dagli animali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selvaggi.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73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(964.10) 87:6.11 </a:t>
            </a:r>
            <a:r>
              <a:rPr sz="1200" spc="-5" dirty="0">
                <a:latin typeface="Times New Roman"/>
                <a:cs typeface="Times New Roman"/>
              </a:rPr>
              <a:t>Si supponeva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fantasmi fossero </a:t>
            </a:r>
            <a:r>
              <a:rPr sz="1200" dirty="0">
                <a:latin typeface="Times New Roman"/>
                <a:cs typeface="Times New Roman"/>
              </a:rPr>
              <a:t>disturbati e </a:t>
            </a:r>
            <a:r>
              <a:rPr sz="1200" spc="-5" dirty="0">
                <a:latin typeface="Times New Roman"/>
                <a:cs typeface="Times New Roman"/>
              </a:rPr>
              <a:t>spaventati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rumore;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grida, </a:t>
            </a:r>
            <a:r>
              <a:rPr sz="1200" dirty="0">
                <a:latin typeface="Times New Roman"/>
                <a:cs typeface="Times New Roman"/>
              </a:rPr>
              <a:t>le campane e i </a:t>
            </a:r>
            <a:r>
              <a:rPr sz="1200" spc="-5" dirty="0">
                <a:latin typeface="Times New Roman"/>
                <a:cs typeface="Times New Roman"/>
              </a:rPr>
              <a:t>tamburi </a:t>
            </a:r>
            <a:r>
              <a:rPr sz="1200" dirty="0">
                <a:latin typeface="Times New Roman"/>
                <a:cs typeface="Times New Roman"/>
              </a:rPr>
              <a:t>li  </a:t>
            </a:r>
            <a:r>
              <a:rPr sz="1200" spc="-5" dirty="0">
                <a:latin typeface="Times New Roman"/>
                <a:cs typeface="Times New Roman"/>
              </a:rPr>
              <a:t>allontanassero dai </a:t>
            </a:r>
            <a:r>
              <a:rPr sz="1200" dirty="0">
                <a:latin typeface="Times New Roman"/>
                <a:cs typeface="Times New Roman"/>
              </a:rPr>
              <a:t>viventi; 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metodi sono ancora </a:t>
            </a:r>
            <a:r>
              <a:rPr sz="1200" dirty="0">
                <a:latin typeface="Times New Roman"/>
                <a:cs typeface="Times New Roman"/>
              </a:rPr>
              <a:t>in voga </a:t>
            </a:r>
            <a:r>
              <a:rPr sz="1200" spc="-5" dirty="0">
                <a:latin typeface="Times New Roman"/>
                <a:cs typeface="Times New Roman"/>
              </a:rPr>
              <a:t>nelle “veglie funebri”. Furono utilizzate miscele dall’odore  cattivo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allontanare gli </a:t>
            </a:r>
            <a:r>
              <a:rPr sz="1200" dirty="0">
                <a:latin typeface="Times New Roman"/>
                <a:cs typeface="Times New Roman"/>
              </a:rPr>
              <a:t>spiriti importuni. </a:t>
            </a:r>
            <a:r>
              <a:rPr sz="1200" spc="-5" dirty="0">
                <a:latin typeface="Times New Roman"/>
                <a:cs typeface="Times New Roman"/>
              </a:rPr>
              <a:t>Furono costruite immagini ripugnanti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affinché fuggissero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fretta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guardavano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stessi. Si credeva che </a:t>
            </a:r>
            <a:r>
              <a:rPr sz="1200" dirty="0">
                <a:latin typeface="Times New Roman"/>
                <a:cs typeface="Times New Roman"/>
              </a:rPr>
              <a:t>i cani </a:t>
            </a:r>
            <a:r>
              <a:rPr sz="1200" spc="-5" dirty="0">
                <a:latin typeface="Times New Roman"/>
                <a:cs typeface="Times New Roman"/>
              </a:rPr>
              <a:t>potessero sentire l’avvicinarsi degli spiriti, </a:t>
            </a:r>
            <a:r>
              <a:rPr sz="1200" dirty="0">
                <a:latin typeface="Times New Roman"/>
                <a:cs typeface="Times New Roman"/>
              </a:rPr>
              <a:t>che avvertissero </a:t>
            </a:r>
            <a:r>
              <a:rPr sz="1200" spc="-5" dirty="0">
                <a:latin typeface="Times New Roman"/>
                <a:cs typeface="Times New Roman"/>
              </a:rPr>
              <a:t>ululando; </a:t>
            </a:r>
            <a:r>
              <a:rPr sz="1200" dirty="0">
                <a:latin typeface="Times New Roman"/>
                <a:cs typeface="Times New Roman"/>
              </a:rPr>
              <a:t>che i galli  </a:t>
            </a:r>
            <a:r>
              <a:rPr sz="1200" spc="-5" dirty="0">
                <a:latin typeface="Times New Roman"/>
                <a:cs typeface="Times New Roman"/>
              </a:rPr>
              <a:t>cantassero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erano vicini. </a:t>
            </a:r>
            <a:r>
              <a:rPr sz="1200" spc="-5" dirty="0">
                <a:latin typeface="Times New Roman"/>
                <a:cs typeface="Times New Roman"/>
              </a:rPr>
              <a:t>L’impiego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gallo </a:t>
            </a:r>
            <a:r>
              <a:rPr sz="1200" dirty="0">
                <a:latin typeface="Times New Roman"/>
                <a:cs typeface="Times New Roman"/>
              </a:rPr>
              <a:t>come banderuola è in </a:t>
            </a:r>
            <a:r>
              <a:rPr sz="1200" spc="-5" dirty="0">
                <a:latin typeface="Times New Roman"/>
                <a:cs typeface="Times New Roman"/>
              </a:rPr>
              <a:t>perpetuazione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superstizione.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638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(964.11) 87:6.12 </a:t>
            </a:r>
            <a:r>
              <a:rPr sz="1200" spc="-5" dirty="0">
                <a:latin typeface="Times New Roman"/>
                <a:cs typeface="Times New Roman"/>
              </a:rPr>
              <a:t>L’acqua era considerata 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migliore protezione contro </a:t>
            </a:r>
            <a:r>
              <a:rPr sz="1200" dirty="0">
                <a:latin typeface="Times New Roman"/>
                <a:cs typeface="Times New Roman"/>
              </a:rPr>
              <a:t>i fantasmi. </a:t>
            </a:r>
            <a:r>
              <a:rPr sz="1200" spc="-5" dirty="0">
                <a:latin typeface="Times New Roman"/>
                <a:cs typeface="Times New Roman"/>
              </a:rPr>
              <a:t>L’acqua </a:t>
            </a:r>
            <a:r>
              <a:rPr sz="1200" dirty="0">
                <a:latin typeface="Times New Roman"/>
                <a:cs typeface="Times New Roman"/>
              </a:rPr>
              <a:t>benedetta </a:t>
            </a:r>
            <a:r>
              <a:rPr sz="1200" spc="-5" dirty="0">
                <a:latin typeface="Times New Roman"/>
                <a:cs typeface="Times New Roman"/>
              </a:rPr>
              <a:t>era superiore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altre  forme, acqua nella </a:t>
            </a:r>
            <a:r>
              <a:rPr sz="1200" dirty="0">
                <a:latin typeface="Times New Roman"/>
                <a:cs typeface="Times New Roman"/>
              </a:rPr>
              <a:t>quale i </a:t>
            </a:r>
            <a:r>
              <a:rPr sz="1200" spc="-5" dirty="0">
                <a:latin typeface="Times New Roman"/>
                <a:cs typeface="Times New Roman"/>
              </a:rPr>
              <a:t>sacerdoti si erano lavati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piedi.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fuoco e l’acqua </a:t>
            </a:r>
            <a:r>
              <a:rPr sz="1200" spc="-5" dirty="0">
                <a:latin typeface="Times New Roman"/>
                <a:cs typeface="Times New Roman"/>
              </a:rPr>
              <a:t>erano ritenuti costituire barriere </a:t>
            </a:r>
            <a:r>
              <a:rPr sz="1200" dirty="0">
                <a:latin typeface="Times New Roman"/>
                <a:cs typeface="Times New Roman"/>
              </a:rPr>
              <a:t>insuperabili per i  </a:t>
            </a:r>
            <a:r>
              <a:rPr sz="1200" spc="-5" dirty="0">
                <a:latin typeface="Times New Roman"/>
                <a:cs typeface="Times New Roman"/>
              </a:rPr>
              <a:t>fantasmi. </a:t>
            </a:r>
            <a:r>
              <a:rPr sz="1200" dirty="0">
                <a:latin typeface="Times New Roman"/>
                <a:cs typeface="Times New Roman"/>
              </a:rPr>
              <a:t>I Romani </a:t>
            </a:r>
            <a:r>
              <a:rPr sz="1200" spc="-5" dirty="0">
                <a:latin typeface="Times New Roman"/>
                <a:cs typeface="Times New Roman"/>
              </a:rPr>
              <a:t>portavano dell’acqua </a:t>
            </a:r>
            <a:r>
              <a:rPr sz="1200" dirty="0">
                <a:latin typeface="Times New Roman"/>
                <a:cs typeface="Times New Roman"/>
              </a:rPr>
              <a:t>tre volte </a:t>
            </a:r>
            <a:r>
              <a:rPr sz="1200" spc="-5" dirty="0">
                <a:latin typeface="Times New Roman"/>
                <a:cs typeface="Times New Roman"/>
              </a:rPr>
              <a:t>attorno al cadavere; </a:t>
            </a:r>
            <a:r>
              <a:rPr sz="1200" dirty="0">
                <a:latin typeface="Times New Roman"/>
                <a:cs typeface="Times New Roman"/>
              </a:rPr>
              <a:t>nel ventesimo </a:t>
            </a: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feretro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spruzzato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acqua  benedetta,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lavaggio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mani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cimitero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un rituale </a:t>
            </a:r>
            <a:r>
              <a:rPr sz="1200" spc="-5" dirty="0">
                <a:latin typeface="Times New Roman"/>
                <a:cs typeface="Times New Roman"/>
              </a:rPr>
              <a:t>ebraico.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battesimo fu una </a:t>
            </a:r>
            <a:r>
              <a:rPr sz="1200" spc="-5" dirty="0">
                <a:latin typeface="Times New Roman"/>
                <a:cs typeface="Times New Roman"/>
              </a:rPr>
              <a:t>caratteristica del rituale </a:t>
            </a:r>
            <a:r>
              <a:rPr sz="1200" dirty="0">
                <a:latin typeface="Times New Roman"/>
                <a:cs typeface="Times New Roman"/>
              </a:rPr>
              <a:t>successivo  </a:t>
            </a:r>
            <a:r>
              <a:rPr sz="1200" spc="-5" dirty="0">
                <a:latin typeface="Times New Roman"/>
                <a:cs typeface="Times New Roman"/>
              </a:rPr>
              <a:t>con l’acqua;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bagno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cerimonia </a:t>
            </a:r>
            <a:r>
              <a:rPr sz="1200" spc="-5" dirty="0">
                <a:latin typeface="Times New Roman"/>
                <a:cs typeface="Times New Roman"/>
              </a:rPr>
              <a:t>religiosa. </a:t>
            </a:r>
            <a:r>
              <a:rPr sz="1200" dirty="0">
                <a:latin typeface="Times New Roman"/>
                <a:cs typeface="Times New Roman"/>
              </a:rPr>
              <a:t>Solo in tempi </a:t>
            </a:r>
            <a:r>
              <a:rPr sz="1200" spc="-5" dirty="0">
                <a:latin typeface="Times New Roman"/>
                <a:cs typeface="Times New Roman"/>
              </a:rPr>
              <a:t>recenti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bagno </a:t>
            </a:r>
            <a:r>
              <a:rPr sz="1200" dirty="0">
                <a:latin typeface="Times New Roman"/>
                <a:cs typeface="Times New Roman"/>
              </a:rPr>
              <a:t>è diventato una </a:t>
            </a:r>
            <a:r>
              <a:rPr sz="1200" spc="-5" dirty="0">
                <a:latin typeface="Times New Roman"/>
                <a:cs typeface="Times New Roman"/>
              </a:rPr>
              <a:t>pratica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igienica.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95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(964.12) 87:6.13 </a:t>
            </a:r>
            <a:r>
              <a:rPr sz="1200" spc="-5" dirty="0">
                <a:latin typeface="Times New Roman"/>
                <a:cs typeface="Times New Roman"/>
              </a:rPr>
              <a:t>Ma l’uomo non si fermò alla coercizione nei </a:t>
            </a:r>
            <a:r>
              <a:rPr sz="1200" dirty="0">
                <a:latin typeface="Times New Roman"/>
                <a:cs typeface="Times New Roman"/>
              </a:rPr>
              <a:t>confronti </a:t>
            </a:r>
            <a:r>
              <a:rPr sz="1200" spc="-5" dirty="0">
                <a:latin typeface="Times New Roman"/>
                <a:cs typeface="Times New Roman"/>
              </a:rPr>
              <a:t>dei fantasmi; </a:t>
            </a:r>
            <a:r>
              <a:rPr sz="1200" dirty="0">
                <a:latin typeface="Times New Roman"/>
                <a:cs typeface="Times New Roman"/>
              </a:rPr>
              <a:t>per mezzo di </a:t>
            </a:r>
            <a:r>
              <a:rPr sz="1200" spc="-5" dirty="0">
                <a:latin typeface="Times New Roman"/>
                <a:cs typeface="Times New Roman"/>
              </a:rPr>
              <a:t>rituali religiosi </a:t>
            </a:r>
            <a:r>
              <a:rPr sz="1200" dirty="0">
                <a:latin typeface="Times New Roman"/>
                <a:cs typeface="Times New Roman"/>
              </a:rPr>
              <a:t>e di altre </a:t>
            </a:r>
            <a:r>
              <a:rPr sz="1200" spc="-5" dirty="0">
                <a:latin typeface="Times New Roman"/>
                <a:cs typeface="Times New Roman"/>
              </a:rPr>
              <a:t>pratiche  tentò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forzare gli spiriti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agire. L’esorcismo era l’impiego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spirito per controllarne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cacciarne </a:t>
            </a:r>
            <a:r>
              <a:rPr sz="1200" dirty="0">
                <a:latin typeface="Times New Roman"/>
                <a:cs typeface="Times New Roman"/>
              </a:rPr>
              <a:t>un altro, e  </a:t>
            </a:r>
            <a:r>
              <a:rPr sz="1200" spc="-5" dirty="0">
                <a:latin typeface="Times New Roman"/>
                <a:cs typeface="Times New Roman"/>
              </a:rPr>
              <a:t>questa tattica fu </a:t>
            </a:r>
            <a:r>
              <a:rPr sz="1200" dirty="0">
                <a:latin typeface="Times New Roman"/>
                <a:cs typeface="Times New Roman"/>
              </a:rPr>
              <a:t>anche utilizzata </a:t>
            </a:r>
            <a:r>
              <a:rPr sz="1200" spc="-5" dirty="0">
                <a:latin typeface="Times New Roman"/>
                <a:cs typeface="Times New Roman"/>
              </a:rPr>
              <a:t>per spaventare </a:t>
            </a:r>
            <a:r>
              <a:rPr sz="1200" dirty="0">
                <a:latin typeface="Times New Roman"/>
                <a:cs typeface="Times New Roman"/>
              </a:rPr>
              <a:t>i fantasmi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 </a:t>
            </a:r>
            <a:r>
              <a:rPr sz="1200" dirty="0">
                <a:latin typeface="Times New Roman"/>
                <a:cs typeface="Times New Roman"/>
              </a:rPr>
              <a:t>duplice spiritismo delle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spc="5" dirty="0">
                <a:latin typeface="Times New Roman"/>
                <a:cs typeface="Times New Roman"/>
              </a:rPr>
              <a:t>buone </a:t>
            </a:r>
            <a:r>
              <a:rPr sz="1200" dirty="0">
                <a:latin typeface="Times New Roman"/>
                <a:cs typeface="Times New Roman"/>
              </a:rPr>
              <a:t>e cattive  </a:t>
            </a:r>
            <a:r>
              <a:rPr sz="1200" spc="-5" dirty="0">
                <a:latin typeface="Times New Roman"/>
                <a:cs typeface="Times New Roman"/>
              </a:rPr>
              <a:t>offrì </a:t>
            </a:r>
            <a:r>
              <a:rPr sz="1200" dirty="0">
                <a:latin typeface="Times New Roman"/>
                <a:cs typeface="Times New Roman"/>
              </a:rPr>
              <a:t>all’uomo ampie </a:t>
            </a:r>
            <a:r>
              <a:rPr sz="1200" spc="-5" dirty="0">
                <a:latin typeface="Times New Roman"/>
                <a:cs typeface="Times New Roman"/>
              </a:rPr>
              <a:t>occasioni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opporre un </a:t>
            </a:r>
            <a:r>
              <a:rPr sz="1200" spc="-5" dirty="0">
                <a:latin typeface="Times New Roman"/>
                <a:cs typeface="Times New Roman"/>
              </a:rPr>
              <a:t>agente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altro, perché,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forte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vincere </a:t>
            </a:r>
            <a:r>
              <a:rPr sz="1200" dirty="0">
                <a:latin typeface="Times New Roman"/>
                <a:cs typeface="Times New Roman"/>
              </a:rPr>
              <a:t>uno più </a:t>
            </a:r>
            <a:r>
              <a:rPr sz="1200" spc="5" dirty="0">
                <a:latin typeface="Times New Roman"/>
                <a:cs typeface="Times New Roman"/>
              </a:rPr>
              <a:t>debole, 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uno spirito </a:t>
            </a:r>
            <a:r>
              <a:rPr sz="1200" spc="-5" dirty="0">
                <a:latin typeface="Times New Roman"/>
                <a:cs typeface="Times New Roman"/>
              </a:rPr>
              <a:t>potente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dominare un fantasma inferiore.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maledizione </a:t>
            </a:r>
            <a:r>
              <a:rPr sz="1200" spc="-5" dirty="0">
                <a:latin typeface="Times New Roman"/>
                <a:cs typeface="Times New Roman"/>
              </a:rPr>
              <a:t>primitiva era </a:t>
            </a:r>
            <a:r>
              <a:rPr sz="1200" dirty="0">
                <a:latin typeface="Times New Roman"/>
                <a:cs typeface="Times New Roman"/>
              </a:rPr>
              <a:t>una pratica coercitiva  </a:t>
            </a:r>
            <a:r>
              <a:rPr sz="1200" spc="-5" dirty="0">
                <a:latin typeface="Times New Roman"/>
                <a:cs typeface="Times New Roman"/>
              </a:rPr>
              <a:t>destinata ad </a:t>
            </a:r>
            <a:r>
              <a:rPr sz="1200" dirty="0">
                <a:latin typeface="Times New Roman"/>
                <a:cs typeface="Times New Roman"/>
              </a:rPr>
              <a:t>intimidire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minori. </a:t>
            </a:r>
            <a:r>
              <a:rPr sz="1200" spc="-5" dirty="0">
                <a:latin typeface="Times New Roman"/>
                <a:cs typeface="Times New Roman"/>
              </a:rPr>
              <a:t>Più tardi questo </a:t>
            </a:r>
            <a:r>
              <a:rPr sz="1200" dirty="0">
                <a:latin typeface="Times New Roman"/>
                <a:cs typeface="Times New Roman"/>
              </a:rPr>
              <a:t>costume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sviluppò </a:t>
            </a:r>
            <a:r>
              <a:rPr sz="1200" spc="-5" dirty="0">
                <a:latin typeface="Times New Roman"/>
                <a:cs typeface="Times New Roman"/>
              </a:rPr>
              <a:t>nel pronunciare </a:t>
            </a:r>
            <a:r>
              <a:rPr sz="1200" dirty="0">
                <a:latin typeface="Times New Roman"/>
                <a:cs typeface="Times New Roman"/>
              </a:rPr>
              <a:t>maledizioni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nemici.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(965.1) 87:6.14 </a:t>
            </a:r>
            <a:r>
              <a:rPr sz="1200" spc="-5" dirty="0">
                <a:latin typeface="Times New Roman"/>
                <a:cs typeface="Times New Roman"/>
              </a:rPr>
              <a:t>Si credette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ritornando alle </a:t>
            </a:r>
            <a:r>
              <a:rPr sz="1200" dirty="0">
                <a:latin typeface="Times New Roman"/>
                <a:cs typeface="Times New Roman"/>
              </a:rPr>
              <a:t>usanze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costumi più </a:t>
            </a:r>
            <a:r>
              <a:rPr sz="1200" spc="-5" dirty="0">
                <a:latin typeface="Times New Roman"/>
                <a:cs typeface="Times New Roman"/>
              </a:rPr>
              <a:t>antichi gli </a:t>
            </a:r>
            <a:r>
              <a:rPr sz="1200" dirty="0">
                <a:latin typeface="Times New Roman"/>
                <a:cs typeface="Times New Roman"/>
              </a:rPr>
              <a:t>spiriti ed i semidei potessero </a:t>
            </a:r>
            <a:r>
              <a:rPr sz="1200" spc="-5" dirty="0">
                <a:latin typeface="Times New Roman"/>
                <a:cs typeface="Times New Roman"/>
              </a:rPr>
              <a:t>essere forzati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un’azione </a:t>
            </a:r>
            <a:r>
              <a:rPr sz="1200" spc="-5" dirty="0">
                <a:latin typeface="Times New Roman"/>
                <a:cs typeface="Times New Roman"/>
              </a:rPr>
              <a:t>desiderabile. L’uomo </a:t>
            </a:r>
            <a:r>
              <a:rPr sz="1200" dirty="0">
                <a:latin typeface="Times New Roman"/>
                <a:cs typeface="Times New Roman"/>
              </a:rPr>
              <a:t>moderno ha la </a:t>
            </a:r>
            <a:r>
              <a:rPr sz="1200" spc="-5" dirty="0">
                <a:latin typeface="Times New Roman"/>
                <a:cs typeface="Times New Roman"/>
              </a:rPr>
              <a:t>colpa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modo.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rivolgete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nel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linguaggio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9434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978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ordinario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giorni,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mettete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pregare ricorrete allo stile antico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un’altra generazione, al </a:t>
            </a:r>
            <a:r>
              <a:rPr sz="1200" dirty="0">
                <a:latin typeface="Times New Roman"/>
                <a:cs typeface="Times New Roman"/>
              </a:rPr>
              <a:t>cosiddetto stile  </a:t>
            </a:r>
            <a:r>
              <a:rPr sz="1200" spc="-5" dirty="0">
                <a:latin typeface="Times New Roman"/>
                <a:cs typeface="Times New Roman"/>
              </a:rPr>
              <a:t>solenne.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06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(965.2) 87:6.15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dottrina </a:t>
            </a:r>
            <a:r>
              <a:rPr sz="1200" spc="-5" dirty="0">
                <a:latin typeface="Times New Roman"/>
                <a:cs typeface="Times New Roman"/>
              </a:rPr>
              <a:t>spiega </a:t>
            </a:r>
            <a:r>
              <a:rPr sz="1200" dirty="0">
                <a:latin typeface="Times New Roman"/>
                <a:cs typeface="Times New Roman"/>
              </a:rPr>
              <a:t>anche molti </a:t>
            </a:r>
            <a:r>
              <a:rPr sz="1200" spc="-5" dirty="0">
                <a:latin typeface="Times New Roman"/>
                <a:cs typeface="Times New Roman"/>
              </a:rPr>
              <a:t>ritorni </a:t>
            </a:r>
            <a:r>
              <a:rPr sz="1200" dirty="0">
                <a:latin typeface="Times New Roman"/>
                <a:cs typeface="Times New Roman"/>
              </a:rPr>
              <a:t>di tipo </a:t>
            </a:r>
            <a:r>
              <a:rPr sz="1200" spc="-5" dirty="0">
                <a:latin typeface="Times New Roman"/>
                <a:cs typeface="Times New Roman"/>
              </a:rPr>
              <a:t>religioso ritualistico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sessuale, </a:t>
            </a:r>
            <a:r>
              <a:rPr sz="1200" dirty="0">
                <a:latin typeface="Times New Roman"/>
                <a:cs typeface="Times New Roman"/>
              </a:rPr>
              <a:t>quale la prostituzione </a:t>
            </a:r>
            <a:r>
              <a:rPr sz="1200" spc="-5" dirty="0">
                <a:latin typeface="Times New Roman"/>
                <a:cs typeface="Times New Roman"/>
              </a:rPr>
              <a:t>nei  </a:t>
            </a:r>
            <a:r>
              <a:rPr sz="1200" dirty="0">
                <a:latin typeface="Times New Roman"/>
                <a:cs typeface="Times New Roman"/>
              </a:rPr>
              <a:t>templi. </a:t>
            </a:r>
            <a:r>
              <a:rPr sz="1200" spc="-5" dirty="0">
                <a:latin typeface="Times New Roman"/>
                <a:cs typeface="Times New Roman"/>
              </a:rPr>
              <a:t>Questi ritorni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costumi primitivi erano considerati protezioni </a:t>
            </a:r>
            <a:r>
              <a:rPr sz="1200" dirty="0">
                <a:latin typeface="Times New Roman"/>
                <a:cs typeface="Times New Roman"/>
              </a:rPr>
              <a:t>sicure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calamità. Presso tali semplici </a:t>
            </a:r>
            <a:r>
              <a:rPr sz="1200" dirty="0">
                <a:latin typeface="Times New Roman"/>
                <a:cs typeface="Times New Roman"/>
              </a:rPr>
              <a:t>popoli tutti  </a:t>
            </a:r>
            <a:r>
              <a:rPr sz="1200" spc="-5" dirty="0">
                <a:latin typeface="Times New Roman"/>
                <a:cs typeface="Times New Roman"/>
              </a:rPr>
              <a:t>questi comportamenti erano totalmente esenti </a:t>
            </a:r>
            <a:r>
              <a:rPr sz="1200" dirty="0">
                <a:latin typeface="Times New Roman"/>
                <a:cs typeface="Times New Roman"/>
              </a:rPr>
              <a:t>da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moderno chiamerebbe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promiscuità.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715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(965.3) 87:6.16 </a:t>
            </a:r>
            <a:r>
              <a:rPr sz="1200" spc="-5" dirty="0">
                <a:latin typeface="Times New Roman"/>
                <a:cs typeface="Times New Roman"/>
              </a:rPr>
              <a:t>Venne </a:t>
            </a:r>
            <a:r>
              <a:rPr sz="1200" dirty="0">
                <a:latin typeface="Times New Roman"/>
                <a:cs typeface="Times New Roman"/>
              </a:rPr>
              <a:t>poi la </a:t>
            </a:r>
            <a:r>
              <a:rPr sz="1200" spc="-5" dirty="0">
                <a:latin typeface="Times New Roman"/>
                <a:cs typeface="Times New Roman"/>
              </a:rPr>
              <a:t>pratica dei </a:t>
            </a:r>
            <a:r>
              <a:rPr sz="1200" dirty="0">
                <a:latin typeface="Times New Roman"/>
                <a:cs typeface="Times New Roman"/>
              </a:rPr>
              <a:t>voti </a:t>
            </a:r>
            <a:r>
              <a:rPr sz="1200" spc="-5" dirty="0">
                <a:latin typeface="Times New Roman"/>
                <a:cs typeface="Times New Roman"/>
              </a:rPr>
              <a:t>rituali, seguita ben </a:t>
            </a:r>
            <a:r>
              <a:rPr sz="1200" dirty="0">
                <a:latin typeface="Times New Roman"/>
                <a:cs typeface="Times New Roman"/>
              </a:rPr>
              <a:t>presto dai solenni voti </a:t>
            </a:r>
            <a:r>
              <a:rPr sz="1200" spc="-5" dirty="0">
                <a:latin typeface="Times New Roman"/>
                <a:cs typeface="Times New Roman"/>
              </a:rPr>
              <a:t>religiosi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giuramenti sacri.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</a:t>
            </a:r>
            <a:r>
              <a:rPr sz="1200" spc="-5" dirty="0">
                <a:latin typeface="Times New Roman"/>
                <a:cs typeface="Times New Roman"/>
              </a:rPr>
              <a:t>parte 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giuramenti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accompagnata </a:t>
            </a:r>
            <a:r>
              <a:rPr sz="1200" dirty="0">
                <a:latin typeface="Times New Roman"/>
                <a:cs typeface="Times New Roman"/>
              </a:rPr>
              <a:t>da torture e mutilazioni inflitte a </a:t>
            </a:r>
            <a:r>
              <a:rPr sz="1200" spc="-5" dirty="0">
                <a:latin typeface="Times New Roman"/>
                <a:cs typeface="Times New Roman"/>
              </a:rPr>
              <a:t>se stessi;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digiuni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preghiere. </a:t>
            </a:r>
            <a:r>
              <a:rPr sz="1200" dirty="0">
                <a:latin typeface="Times New Roman"/>
                <a:cs typeface="Times New Roman"/>
              </a:rPr>
              <a:t>L’autonegazione  fu </a:t>
            </a:r>
            <a:r>
              <a:rPr sz="1200" spc="-5" dirty="0">
                <a:latin typeface="Times New Roman"/>
                <a:cs typeface="Times New Roman"/>
              </a:rPr>
              <a:t>successivamente considerata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coercitivo sicuro; </a:t>
            </a:r>
            <a:r>
              <a:rPr sz="1200" dirty="0">
                <a:latin typeface="Times New Roman"/>
                <a:cs typeface="Times New Roman"/>
              </a:rPr>
              <a:t>questo fu specialmente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astensione sessuale.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Così</a:t>
            </a:r>
            <a:endParaRPr sz="1200">
              <a:latin typeface="Times New Roman"/>
              <a:cs typeface="Times New Roman"/>
            </a:endParaRPr>
          </a:p>
          <a:p>
            <a:pPr marL="88900" marR="25336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l’uomo primitivo </a:t>
            </a:r>
            <a:r>
              <a:rPr sz="1200" spc="-5" dirty="0">
                <a:latin typeface="Times New Roman"/>
                <a:cs typeface="Times New Roman"/>
              </a:rPr>
              <a:t>sviluppò presto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marcata austerità nelle sue pratiche religiose, </a:t>
            </a:r>
            <a:r>
              <a:rPr sz="1200" dirty="0">
                <a:latin typeface="Times New Roman"/>
                <a:cs typeface="Times New Roman"/>
              </a:rPr>
              <a:t>una credenza </a:t>
            </a:r>
            <a:r>
              <a:rPr sz="1200" spc="-5" dirty="0">
                <a:latin typeface="Times New Roman"/>
                <a:cs typeface="Times New Roman"/>
              </a:rPr>
              <a:t>nell’efficacia </a:t>
            </a:r>
            <a:r>
              <a:rPr sz="1200" dirty="0">
                <a:latin typeface="Times New Roman"/>
                <a:cs typeface="Times New Roman"/>
              </a:rPr>
              <a:t>dell’autotortura e  </a:t>
            </a:r>
            <a:r>
              <a:rPr sz="1200" spc="-5" dirty="0">
                <a:latin typeface="Times New Roman"/>
                <a:cs typeface="Times New Roman"/>
              </a:rPr>
              <a:t>dell’autonegazione quali </a:t>
            </a:r>
            <a:r>
              <a:rPr sz="1200" dirty="0">
                <a:latin typeface="Times New Roman"/>
                <a:cs typeface="Times New Roman"/>
              </a:rPr>
              <a:t>rituali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costringere </a:t>
            </a:r>
            <a:r>
              <a:rPr sz="1200" spc="-5" dirty="0">
                <a:latin typeface="Times New Roman"/>
                <a:cs typeface="Times New Roman"/>
              </a:rPr>
              <a:t>gli spiriti restii </a:t>
            </a:r>
            <a:r>
              <a:rPr sz="1200" dirty="0">
                <a:latin typeface="Times New Roman"/>
                <a:cs typeface="Times New Roman"/>
              </a:rPr>
              <a:t>a reagire </a:t>
            </a:r>
            <a:r>
              <a:rPr sz="1200" spc="-5" dirty="0">
                <a:latin typeface="Times New Roman"/>
                <a:cs typeface="Times New Roman"/>
              </a:rPr>
              <a:t>favorevolmente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tali sofferenze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privazioni.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(965.4) 87:6.17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moderno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tenta più apertamente di </a:t>
            </a:r>
            <a:r>
              <a:rPr sz="1200" spc="-5" dirty="0">
                <a:latin typeface="Times New Roman"/>
                <a:cs typeface="Times New Roman"/>
              </a:rPr>
              <a:t>costringere gli </a:t>
            </a:r>
            <a:r>
              <a:rPr sz="1200" dirty="0">
                <a:latin typeface="Times New Roman"/>
                <a:cs typeface="Times New Roman"/>
              </a:rPr>
              <a:t>spiriti,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mostra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una certa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mercanteggiare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dirty="0">
                <a:latin typeface="Times New Roman"/>
                <a:cs typeface="Times New Roman"/>
              </a:rPr>
              <a:t>E tuttora </a:t>
            </a:r>
            <a:r>
              <a:rPr sz="1200" spc="-5" dirty="0">
                <a:latin typeface="Times New Roman"/>
                <a:cs typeface="Times New Roman"/>
              </a:rPr>
              <a:t>giura, </a:t>
            </a:r>
            <a:r>
              <a:rPr sz="1200" dirty="0">
                <a:latin typeface="Times New Roman"/>
                <a:cs typeface="Times New Roman"/>
              </a:rPr>
              <a:t>tocca il </a:t>
            </a:r>
            <a:r>
              <a:rPr sz="1200" spc="-5" dirty="0">
                <a:latin typeface="Times New Roman"/>
                <a:cs typeface="Times New Roman"/>
              </a:rPr>
              <a:t>legno, </a:t>
            </a:r>
            <a:r>
              <a:rPr sz="1200" dirty="0">
                <a:latin typeface="Times New Roman"/>
                <a:cs typeface="Times New Roman"/>
              </a:rPr>
              <a:t>incrocia le dita e </a:t>
            </a:r>
            <a:r>
              <a:rPr sz="1200" spc="-5" dirty="0">
                <a:latin typeface="Times New Roman"/>
                <a:cs typeface="Times New Roman"/>
              </a:rPr>
              <a:t>fa seguire all’espettorazione qualche frase </a:t>
            </a:r>
            <a:r>
              <a:rPr sz="1200" dirty="0">
                <a:latin typeface="Times New Roman"/>
                <a:cs typeface="Times New Roman"/>
              </a:rPr>
              <a:t>triviale; una  volta </a:t>
            </a:r>
            <a:r>
              <a:rPr sz="1200" spc="-5" dirty="0">
                <a:latin typeface="Times New Roman"/>
                <a:cs typeface="Times New Roman"/>
              </a:rPr>
              <a:t>questa era </a:t>
            </a:r>
            <a:r>
              <a:rPr sz="1200" dirty="0">
                <a:latin typeface="Times New Roman"/>
                <a:cs typeface="Times New Roman"/>
              </a:rPr>
              <a:t>una formula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natura del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cultismo</a:t>
            </a:r>
            <a:endParaRPr sz="1600">
              <a:latin typeface="Times New Roman"/>
              <a:cs typeface="Times New Roman"/>
            </a:endParaRPr>
          </a:p>
          <a:p>
            <a:pPr marL="88900" marR="29781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(965.5) 87:7.1 </a:t>
            </a:r>
            <a:r>
              <a:rPr sz="1200" spc="-5" dirty="0">
                <a:latin typeface="Times New Roman"/>
                <a:cs typeface="Times New Roman"/>
              </a:rPr>
              <a:t>L’organizzazione sociale </a:t>
            </a:r>
            <a:r>
              <a:rPr sz="1200" dirty="0">
                <a:latin typeface="Times New Roman"/>
                <a:cs typeface="Times New Roman"/>
              </a:rPr>
              <a:t>di tipo </a:t>
            </a:r>
            <a:r>
              <a:rPr sz="1200" spc="-5" dirty="0">
                <a:latin typeface="Times New Roman"/>
                <a:cs typeface="Times New Roman"/>
              </a:rPr>
              <a:t>cultuale persisté perché </a:t>
            </a:r>
            <a:r>
              <a:rPr sz="1200" dirty="0">
                <a:latin typeface="Times New Roman"/>
                <a:cs typeface="Times New Roman"/>
              </a:rPr>
              <a:t>forniva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simbolismo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preservazione </a:t>
            </a:r>
            <a:r>
              <a:rPr sz="1200" dirty="0">
                <a:latin typeface="Times New Roman"/>
                <a:cs typeface="Times New Roman"/>
              </a:rPr>
              <a:t>e lo stimolo di  </a:t>
            </a:r>
            <a:r>
              <a:rPr sz="1200" spc="-5" dirty="0">
                <a:latin typeface="Times New Roman"/>
                <a:cs typeface="Times New Roman"/>
              </a:rPr>
              <a:t>sentimenti morali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fedeltà religiose.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culto ebbe </a:t>
            </a:r>
            <a:r>
              <a:rPr sz="1200" spc="-5" dirty="0">
                <a:latin typeface="Times New Roman"/>
                <a:cs typeface="Times New Roman"/>
              </a:rPr>
              <a:t>origine dalle tradizioni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“vecchie famiglie”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perpetuato </a:t>
            </a:r>
            <a:r>
              <a:rPr sz="1200" spc="5" dirty="0">
                <a:latin typeface="Times New Roman"/>
                <a:cs typeface="Times New Roman"/>
              </a:rPr>
              <a:t>come  </a:t>
            </a:r>
            <a:r>
              <a:rPr sz="1200" dirty="0">
                <a:latin typeface="Times New Roman"/>
                <a:cs typeface="Times New Roman"/>
              </a:rPr>
              <a:t>un’istituzione </a:t>
            </a:r>
            <a:r>
              <a:rPr sz="1200" spc="-5" dirty="0">
                <a:latin typeface="Times New Roman"/>
                <a:cs typeface="Times New Roman"/>
              </a:rPr>
              <a:t>stabile; 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famiglie hanno </a:t>
            </a:r>
            <a:r>
              <a:rPr sz="1200" dirty="0">
                <a:latin typeface="Times New Roman"/>
                <a:cs typeface="Times New Roman"/>
              </a:rPr>
              <a:t>un culto di </a:t>
            </a:r>
            <a:r>
              <a:rPr sz="1200" spc="-5" dirty="0">
                <a:latin typeface="Times New Roman"/>
                <a:cs typeface="Times New Roman"/>
              </a:rPr>
              <a:t>qualche genere.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ideale ispirante comprende </a:t>
            </a:r>
            <a:r>
              <a:rPr sz="1200" dirty="0">
                <a:latin typeface="Times New Roman"/>
                <a:cs typeface="Times New Roman"/>
              </a:rPr>
              <a:t>un simbolismo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33409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04139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perpetui </a:t>
            </a:r>
            <a:r>
              <a:rPr sz="1200" dirty="0">
                <a:latin typeface="Times New Roman"/>
                <a:cs typeface="Times New Roman"/>
              </a:rPr>
              <a:t>— cerca una tecnica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manifestazione </a:t>
            </a:r>
            <a:r>
              <a:rPr sz="1200" spc="-5" dirty="0">
                <a:latin typeface="Times New Roman"/>
                <a:cs typeface="Times New Roman"/>
              </a:rPr>
              <a:t>culturale che </a:t>
            </a:r>
            <a:r>
              <a:rPr sz="1200" dirty="0">
                <a:latin typeface="Times New Roman"/>
                <a:cs typeface="Times New Roman"/>
              </a:rPr>
              <a:t>assicuri la </a:t>
            </a:r>
            <a:r>
              <a:rPr sz="1200" spc="-5" dirty="0">
                <a:latin typeface="Times New Roman"/>
                <a:cs typeface="Times New Roman"/>
              </a:rPr>
              <a:t>sua sopravvivenza ed accresca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realizzazione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perviene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stimolando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gratificando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l’emozione.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212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(965.6) 87:7.2 </a:t>
            </a:r>
            <a:r>
              <a:rPr sz="1200" spc="-5" dirty="0">
                <a:latin typeface="Times New Roman"/>
                <a:cs typeface="Times New Roman"/>
              </a:rPr>
              <a:t>Dall’aurora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 ogni movimento interessante della cultura sociale </a:t>
            </a:r>
            <a:r>
              <a:rPr sz="1200" dirty="0">
                <a:latin typeface="Times New Roman"/>
                <a:cs typeface="Times New Roman"/>
              </a:rPr>
              <a:t>o del </a:t>
            </a:r>
            <a:r>
              <a:rPr sz="1200" spc="-5" dirty="0">
                <a:latin typeface="Times New Roman"/>
                <a:cs typeface="Times New Roman"/>
              </a:rPr>
              <a:t>progresso religioso </a:t>
            </a:r>
            <a:r>
              <a:rPr sz="1200" dirty="0">
                <a:latin typeface="Times New Roman"/>
                <a:cs typeface="Times New Roman"/>
              </a:rPr>
              <a:t>ha dato </a:t>
            </a:r>
            <a:r>
              <a:rPr sz="1200" spc="-5" dirty="0">
                <a:latin typeface="Times New Roman"/>
                <a:cs typeface="Times New Roman"/>
              </a:rPr>
              <a:t>origine ad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rituale,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cerimoniale simbolico. Più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rituale </a:t>
            </a:r>
            <a:r>
              <a:rPr sz="1200" dirty="0">
                <a:latin typeface="Times New Roman"/>
                <a:cs typeface="Times New Roman"/>
              </a:rPr>
              <a:t>è stato una </a:t>
            </a:r>
            <a:r>
              <a:rPr sz="1200" spc="-5" dirty="0">
                <a:latin typeface="Times New Roman"/>
                <a:cs typeface="Times New Roman"/>
              </a:rPr>
              <a:t>crescita inconscia,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forte </a:t>
            </a:r>
            <a:r>
              <a:rPr sz="1200" dirty="0">
                <a:latin typeface="Times New Roman"/>
                <a:cs typeface="Times New Roman"/>
              </a:rPr>
              <a:t>è stata la </a:t>
            </a:r>
            <a:r>
              <a:rPr sz="1200" spc="-5" dirty="0">
                <a:latin typeface="Times New Roman"/>
                <a:cs typeface="Times New Roman"/>
              </a:rPr>
              <a:t>presa sui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fedeli.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culto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preservato </a:t>
            </a:r>
            <a:r>
              <a:rPr sz="1200" dirty="0">
                <a:latin typeface="Times New Roman"/>
                <a:cs typeface="Times New Roman"/>
              </a:rPr>
              <a:t>sentimenti e </a:t>
            </a:r>
            <a:r>
              <a:rPr sz="1200" spc="-5" dirty="0">
                <a:latin typeface="Times New Roman"/>
                <a:cs typeface="Times New Roman"/>
              </a:rPr>
              <a:t>suscitato emozioni,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stato il più </a:t>
            </a:r>
            <a:r>
              <a:rPr sz="1200" spc="-5" dirty="0">
                <a:latin typeface="Times New Roman"/>
                <a:cs typeface="Times New Roman"/>
              </a:rPr>
              <a:t>grande ostacolo alla </a:t>
            </a:r>
            <a:r>
              <a:rPr sz="1200" dirty="0">
                <a:latin typeface="Times New Roman"/>
                <a:cs typeface="Times New Roman"/>
              </a:rPr>
              <a:t>ricostruzione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 progresso 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812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(965.7) 87:7.3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sempre ritardato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sociale, è </a:t>
            </a:r>
            <a:r>
              <a:rPr sz="1200" spc="-5" dirty="0">
                <a:latin typeface="Times New Roman"/>
                <a:cs typeface="Times New Roman"/>
              </a:rPr>
              <a:t>spiacevole che così tanti moderni, credenti nei criteri </a:t>
            </a:r>
            <a:r>
              <a:rPr sz="1200" dirty="0">
                <a:latin typeface="Times New Roman"/>
                <a:cs typeface="Times New Roman"/>
              </a:rPr>
              <a:t>morali e 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ideali spirituali non </a:t>
            </a:r>
            <a:r>
              <a:rPr sz="1200" spc="-5" dirty="0">
                <a:latin typeface="Times New Roman"/>
                <a:cs typeface="Times New Roman"/>
              </a:rPr>
              <a:t>abbiano alcun </a:t>
            </a:r>
            <a:r>
              <a:rPr sz="1200" dirty="0">
                <a:latin typeface="Times New Roman"/>
                <a:cs typeface="Times New Roman"/>
              </a:rPr>
              <a:t>simbolismo </a:t>
            </a:r>
            <a:r>
              <a:rPr sz="1200" spc="-5" dirty="0">
                <a:latin typeface="Times New Roman"/>
                <a:cs typeface="Times New Roman"/>
              </a:rPr>
              <a:t>appropriato </a:t>
            </a:r>
            <a:r>
              <a:rPr sz="1200" dirty="0">
                <a:latin typeface="Times New Roman"/>
                <a:cs typeface="Times New Roman"/>
              </a:rPr>
              <a:t>— nessun </a:t>
            </a:r>
            <a:r>
              <a:rPr sz="1200" spc="-5" dirty="0">
                <a:latin typeface="Times New Roman"/>
                <a:cs typeface="Times New Roman"/>
              </a:rPr>
              <a:t>culto </a:t>
            </a:r>
            <a:r>
              <a:rPr sz="1200" dirty="0">
                <a:latin typeface="Times New Roman"/>
                <a:cs typeface="Times New Roman"/>
              </a:rPr>
              <a:t>di mutuo </a:t>
            </a:r>
            <a:r>
              <a:rPr sz="1200" spc="-5" dirty="0">
                <a:latin typeface="Times New Roman"/>
                <a:cs typeface="Times New Roman"/>
              </a:rPr>
              <a:t>supporto </a:t>
            </a:r>
            <a:r>
              <a:rPr sz="1200" dirty="0">
                <a:latin typeface="Times New Roman"/>
                <a:cs typeface="Times New Roman"/>
              </a:rPr>
              <a:t>— niente 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i="1" spc="-5" dirty="0">
                <a:latin typeface="Times New Roman"/>
                <a:cs typeface="Times New Roman"/>
              </a:rPr>
              <a:t>appartenere. </a:t>
            </a:r>
            <a:r>
              <a:rPr sz="1200" spc="-5" dirty="0">
                <a:latin typeface="Times New Roman"/>
                <a:cs typeface="Times New Roman"/>
              </a:rPr>
              <a:t>Ma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culto religioso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fabbricato,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crescere.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appartenenti </a:t>
            </a:r>
            <a:r>
              <a:rPr sz="1200" dirty="0">
                <a:latin typeface="Times New Roman"/>
                <a:cs typeface="Times New Roman"/>
              </a:rPr>
              <a:t>a due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non avranno mai un </a:t>
            </a:r>
            <a:r>
              <a:rPr sz="1200" spc="-5" dirty="0">
                <a:latin typeface="Times New Roman"/>
                <a:cs typeface="Times New Roman"/>
              </a:rPr>
              <a:t>culto </a:t>
            </a:r>
            <a:r>
              <a:rPr sz="1200" dirty="0">
                <a:latin typeface="Times New Roman"/>
                <a:cs typeface="Times New Roman"/>
              </a:rPr>
              <a:t>identico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101600" algn="just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rituali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siano arbitrariamente </a:t>
            </a:r>
            <a:r>
              <a:rPr sz="1200" dirty="0">
                <a:latin typeface="Times New Roman"/>
                <a:cs typeface="Times New Roman"/>
              </a:rPr>
              <a:t>uniformati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d’autorità.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800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(965.8) 87:7.4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culto cristiano </a:t>
            </a:r>
            <a:r>
              <a:rPr sz="1200" spc="-5" dirty="0">
                <a:latin typeface="Times New Roman"/>
                <a:cs typeface="Times New Roman"/>
              </a:rPr>
              <a:t>primitivo </a:t>
            </a:r>
            <a:r>
              <a:rPr sz="1200" dirty="0">
                <a:latin typeface="Times New Roman"/>
                <a:cs typeface="Times New Roman"/>
              </a:rPr>
              <a:t>fu il più </a:t>
            </a:r>
            <a:r>
              <a:rPr sz="1200" spc="-5" dirty="0">
                <a:latin typeface="Times New Roman"/>
                <a:cs typeface="Times New Roman"/>
              </a:rPr>
              <a:t>efficace, attraente </a:t>
            </a:r>
            <a:r>
              <a:rPr sz="1200" dirty="0">
                <a:latin typeface="Times New Roman"/>
                <a:cs typeface="Times New Roman"/>
              </a:rPr>
              <a:t>e duraturo di tutti i </a:t>
            </a:r>
            <a:r>
              <a:rPr sz="1200" spc="-5" dirty="0">
                <a:latin typeface="Times New Roman"/>
                <a:cs typeface="Times New Roman"/>
              </a:rPr>
              <a:t>rituali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concepiti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immaginati, </a:t>
            </a:r>
            <a:r>
              <a:rPr sz="1200" dirty="0">
                <a:latin typeface="Times New Roman"/>
                <a:cs typeface="Times New Roman"/>
              </a:rPr>
              <a:t>ma in  </a:t>
            </a:r>
            <a:r>
              <a:rPr sz="1200" spc="-5" dirty="0">
                <a:latin typeface="Times New Roman"/>
                <a:cs typeface="Times New Roman"/>
              </a:rPr>
              <a:t>quest’era </a:t>
            </a:r>
            <a:r>
              <a:rPr sz="1200" dirty="0">
                <a:latin typeface="Times New Roman"/>
                <a:cs typeface="Times New Roman"/>
              </a:rPr>
              <a:t>scientifica </a:t>
            </a:r>
            <a:r>
              <a:rPr sz="1200" spc="-5" dirty="0">
                <a:latin typeface="Times New Roman"/>
                <a:cs typeface="Times New Roman"/>
              </a:rPr>
              <a:t>gran parte del suo </a:t>
            </a:r>
            <a:r>
              <a:rPr sz="1200" dirty="0">
                <a:latin typeface="Times New Roman"/>
                <a:cs typeface="Times New Roman"/>
              </a:rPr>
              <a:t>valore è stato </a:t>
            </a:r>
            <a:r>
              <a:rPr sz="1200" spc="-5" dirty="0">
                <a:latin typeface="Times New Roman"/>
                <a:cs typeface="Times New Roman"/>
              </a:rPr>
              <a:t>perduto </a:t>
            </a:r>
            <a:r>
              <a:rPr sz="1200" dirty="0">
                <a:latin typeface="Times New Roman"/>
                <a:cs typeface="Times New Roman"/>
              </a:rPr>
              <a:t>per la distruzione di tanti dei suoi </a:t>
            </a:r>
            <a:r>
              <a:rPr sz="1200" spc="-5" dirty="0">
                <a:latin typeface="Times New Roman"/>
                <a:cs typeface="Times New Roman"/>
              </a:rPr>
              <a:t>principi originali basilari.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culto  </a:t>
            </a:r>
            <a:r>
              <a:rPr sz="1200" spc="-5" dirty="0">
                <a:latin typeface="Times New Roman"/>
                <a:cs typeface="Times New Roman"/>
              </a:rPr>
              <a:t>cristiano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devitalizzato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perdita </a:t>
            </a:r>
            <a:r>
              <a:rPr sz="1200" dirty="0">
                <a:latin typeface="Times New Roman"/>
                <a:cs typeface="Times New Roman"/>
              </a:rPr>
              <a:t>di molte </a:t>
            </a:r>
            <a:r>
              <a:rPr sz="1200" spc="-5" dirty="0">
                <a:latin typeface="Times New Roman"/>
                <a:cs typeface="Times New Roman"/>
              </a:rPr>
              <a:t>delle sue </a:t>
            </a:r>
            <a:r>
              <a:rPr sz="1200" dirty="0">
                <a:latin typeface="Times New Roman"/>
                <a:cs typeface="Times New Roman"/>
              </a:rPr>
              <a:t>idee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fondamentali.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9621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(965.9) 87:7.5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passato la verità è </a:t>
            </a:r>
            <a:r>
              <a:rPr sz="1200" spc="-5" dirty="0">
                <a:latin typeface="Times New Roman"/>
                <a:cs typeface="Times New Roman"/>
              </a:rPr>
              <a:t>cresciuta rapidamente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diffusa </a:t>
            </a:r>
            <a:r>
              <a:rPr sz="1200" spc="-5" dirty="0">
                <a:latin typeface="Times New Roman"/>
                <a:cs typeface="Times New Roman"/>
              </a:rPr>
              <a:t>liberamente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elastico ed </a:t>
            </a:r>
            <a:r>
              <a:rPr sz="1200" dirty="0">
                <a:latin typeface="Times New Roman"/>
                <a:cs typeface="Times New Roman"/>
              </a:rPr>
              <a:t>il simbolismo  </a:t>
            </a:r>
            <a:r>
              <a:rPr sz="1200" spc="-5" dirty="0">
                <a:latin typeface="Times New Roman"/>
                <a:cs typeface="Times New Roman"/>
              </a:rPr>
              <a:t>estendibile. Ricchezza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adattabilità </a:t>
            </a:r>
            <a:r>
              <a:rPr sz="1200" dirty="0">
                <a:latin typeface="Times New Roman"/>
                <a:cs typeface="Times New Roman"/>
              </a:rPr>
              <a:t>di culto hanno </a:t>
            </a:r>
            <a:r>
              <a:rPr sz="1200" spc="-5" dirty="0">
                <a:latin typeface="Times New Roman"/>
                <a:cs typeface="Times New Roman"/>
              </a:rPr>
              <a:t>favorito </a:t>
            </a:r>
            <a:r>
              <a:rPr sz="1200" dirty="0">
                <a:latin typeface="Times New Roman"/>
                <a:cs typeface="Times New Roman"/>
              </a:rPr>
              <a:t>la rapidità </a:t>
            </a:r>
            <a:r>
              <a:rPr sz="1200" spc="-5" dirty="0">
                <a:latin typeface="Times New Roman"/>
                <a:cs typeface="Times New Roman"/>
              </a:rPr>
              <a:t>del progresso </a:t>
            </a:r>
            <a:r>
              <a:rPr sz="1200" dirty="0">
                <a:latin typeface="Times New Roman"/>
                <a:cs typeface="Times New Roman"/>
              </a:rPr>
              <a:t>sociale. </a:t>
            </a:r>
            <a:r>
              <a:rPr sz="1200" spc="-5" dirty="0">
                <a:latin typeface="Times New Roman"/>
                <a:cs typeface="Times New Roman"/>
              </a:rPr>
              <a:t>Un culto </a:t>
            </a:r>
            <a:r>
              <a:rPr sz="1200" dirty="0">
                <a:latin typeface="Times New Roman"/>
                <a:cs typeface="Times New Roman"/>
              </a:rPr>
              <a:t>privo di </a:t>
            </a:r>
            <a:r>
              <a:rPr sz="1200" spc="-5" dirty="0">
                <a:latin typeface="Times New Roman"/>
                <a:cs typeface="Times New Roman"/>
              </a:rPr>
              <a:t>significato  </a:t>
            </a:r>
            <a:r>
              <a:rPr sz="1200" dirty="0">
                <a:latin typeface="Times New Roman"/>
                <a:cs typeface="Times New Roman"/>
              </a:rPr>
              <a:t>vizia la </a:t>
            </a:r>
            <a:r>
              <a:rPr sz="1200" spc="-5" dirty="0">
                <a:latin typeface="Times New Roman"/>
                <a:cs typeface="Times New Roman"/>
              </a:rPr>
              <a:t>religione quando </a:t>
            </a:r>
            <a:r>
              <a:rPr sz="1200" dirty="0">
                <a:latin typeface="Times New Roman"/>
                <a:cs typeface="Times New Roman"/>
              </a:rPr>
              <a:t>tenta di </a:t>
            </a:r>
            <a:r>
              <a:rPr sz="1200" spc="-5" dirty="0">
                <a:latin typeface="Times New Roman"/>
                <a:cs typeface="Times New Roman"/>
              </a:rPr>
              <a:t>soppiantare </a:t>
            </a:r>
            <a:r>
              <a:rPr sz="1200" dirty="0">
                <a:latin typeface="Times New Roman"/>
                <a:cs typeface="Times New Roman"/>
              </a:rPr>
              <a:t>la filosofia e di asservire la </a:t>
            </a:r>
            <a:r>
              <a:rPr sz="1200" spc="-5" dirty="0">
                <a:latin typeface="Times New Roman"/>
                <a:cs typeface="Times New Roman"/>
              </a:rPr>
              <a:t>ragione;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culto autentico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cresce.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4191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(966.1) 87:7.6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gli inconvenienti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ostacoli,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nuova rivelazione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dato origine ad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culto,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riformulazione della 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deve sviluppare un nuovo </a:t>
            </a:r>
            <a:r>
              <a:rPr sz="1200" spc="-5" dirty="0">
                <a:latin typeface="Times New Roman"/>
                <a:cs typeface="Times New Roman"/>
              </a:rPr>
              <a:t>ed appropriato simbolismo. L’uomo </a:t>
            </a:r>
            <a:r>
              <a:rPr sz="1200" dirty="0">
                <a:latin typeface="Times New Roman"/>
                <a:cs typeface="Times New Roman"/>
              </a:rPr>
              <a:t>moderno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deve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85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66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un simbolismo </a:t>
            </a:r>
            <a:r>
              <a:rPr sz="1200" spc="-5" dirty="0">
                <a:latin typeface="Times New Roman"/>
                <a:cs typeface="Times New Roman"/>
              </a:rPr>
              <a:t>adeguato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nuove idee, </a:t>
            </a:r>
            <a:r>
              <a:rPr sz="1200" spc="-5" dirty="0">
                <a:latin typeface="Times New Roman"/>
                <a:cs typeface="Times New Roman"/>
              </a:rPr>
              <a:t>ideali </a:t>
            </a:r>
            <a:r>
              <a:rPr sz="1200" dirty="0">
                <a:latin typeface="Times New Roman"/>
                <a:cs typeface="Times New Roman"/>
              </a:rPr>
              <a:t>e devozioni in </a:t>
            </a:r>
            <a:r>
              <a:rPr sz="1200" spc="-5" dirty="0">
                <a:latin typeface="Times New Roman"/>
                <a:cs typeface="Times New Roman"/>
              </a:rPr>
              <a:t>espansione. Questo </a:t>
            </a:r>
            <a:r>
              <a:rPr sz="1200" dirty="0">
                <a:latin typeface="Times New Roman"/>
                <a:cs typeface="Times New Roman"/>
              </a:rPr>
              <a:t>simbolo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sorgere </a:t>
            </a:r>
            <a:r>
              <a:rPr sz="1200" spc="5" dirty="0">
                <a:latin typeface="Times New Roman"/>
                <a:cs typeface="Times New Roman"/>
              </a:rPr>
              <a:t>dalla 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religiosa, dall’esperienza spirituale.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simbolismo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avanzata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basato </a:t>
            </a:r>
            <a:r>
              <a:rPr sz="1200" spc="-5" dirty="0">
                <a:latin typeface="Times New Roman"/>
                <a:cs typeface="Times New Roman"/>
              </a:rPr>
              <a:t>sul concetto  della Paternità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essere ricolmo del </a:t>
            </a:r>
            <a:r>
              <a:rPr sz="1200" dirty="0">
                <a:latin typeface="Times New Roman"/>
                <a:cs typeface="Times New Roman"/>
              </a:rPr>
              <a:t>potente </a:t>
            </a:r>
            <a:r>
              <a:rPr sz="1200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fratellanza degli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24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(966.2) 87:7.7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culti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egocentrici;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nuovo culto deve risultare dall’applicazione </a:t>
            </a:r>
            <a:r>
              <a:rPr sz="1200" spc="-5" dirty="0">
                <a:latin typeface="Times New Roman"/>
                <a:cs typeface="Times New Roman"/>
              </a:rPr>
              <a:t>dell’amore.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nuovo culto deve,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vecchio, </a:t>
            </a:r>
            <a:r>
              <a:rPr sz="1200" dirty="0">
                <a:latin typeface="Times New Roman"/>
                <a:cs typeface="Times New Roman"/>
              </a:rPr>
              <a:t>favorire il </a:t>
            </a:r>
            <a:r>
              <a:rPr sz="1200" spc="-5" dirty="0">
                <a:latin typeface="Times New Roman"/>
                <a:cs typeface="Times New Roman"/>
              </a:rPr>
              <a:t>sentimento, appagare </a:t>
            </a:r>
            <a:r>
              <a:rPr sz="1200" dirty="0">
                <a:latin typeface="Times New Roman"/>
                <a:cs typeface="Times New Roman"/>
              </a:rPr>
              <a:t>l’emozione e </a:t>
            </a:r>
            <a:r>
              <a:rPr sz="1200" spc="-5" dirty="0">
                <a:latin typeface="Times New Roman"/>
                <a:cs typeface="Times New Roman"/>
              </a:rPr>
              <a:t>promuovere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devozione. Ma deve </a:t>
            </a:r>
            <a:r>
              <a:rPr sz="1200" dirty="0">
                <a:latin typeface="Times New Roman"/>
                <a:cs typeface="Times New Roman"/>
              </a:rPr>
              <a:t>fare di più: deve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progresso spirituale, </a:t>
            </a:r>
            <a:r>
              <a:rPr sz="1200" dirty="0">
                <a:latin typeface="Times New Roman"/>
                <a:cs typeface="Times New Roman"/>
              </a:rPr>
              <a:t>elevare i </a:t>
            </a:r>
            <a:r>
              <a:rPr sz="1200" spc="-5" dirty="0">
                <a:latin typeface="Times New Roman"/>
                <a:cs typeface="Times New Roman"/>
              </a:rPr>
              <a:t>significati cosmici, accrescere </a:t>
            </a:r>
            <a:r>
              <a:rPr sz="1200" dirty="0">
                <a:latin typeface="Times New Roman"/>
                <a:cs typeface="Times New Roman"/>
              </a:rPr>
              <a:t>i valori </a:t>
            </a:r>
            <a:r>
              <a:rPr sz="1200" spc="-5" dirty="0">
                <a:latin typeface="Times New Roman"/>
                <a:cs typeface="Times New Roman"/>
              </a:rPr>
              <a:t>morali, </a:t>
            </a:r>
            <a:r>
              <a:rPr sz="1200" dirty="0">
                <a:latin typeface="Times New Roman"/>
                <a:cs typeface="Times New Roman"/>
              </a:rPr>
              <a:t>incoraggiare lo sviluppo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stimolare </a:t>
            </a:r>
            <a:r>
              <a:rPr sz="1200" dirty="0">
                <a:latin typeface="Times New Roman"/>
                <a:cs typeface="Times New Roman"/>
              </a:rPr>
              <a:t>un tipo 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religiosa personale.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culto deve fornire degli scopi </a:t>
            </a:r>
            <a:r>
              <a:rPr sz="1200" dirty="0">
                <a:latin typeface="Times New Roman"/>
                <a:cs typeface="Times New Roman"/>
              </a:rPr>
              <a:t>supremi di vita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temporali </a:t>
            </a:r>
            <a:r>
              <a:rPr sz="1200" spc="-5" dirty="0">
                <a:latin typeface="Times New Roman"/>
                <a:cs typeface="Times New Roman"/>
              </a:rPr>
              <a:t>che eterni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sociali </a:t>
            </a:r>
            <a:r>
              <a:rPr sz="1200" spc="-5" dirty="0">
                <a:latin typeface="Times New Roman"/>
                <a:cs typeface="Times New Roman"/>
              </a:rPr>
              <a:t>che  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(966.3) 87:7.8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può durare </a:t>
            </a:r>
            <a:r>
              <a:rPr sz="1200" dirty="0">
                <a:latin typeface="Times New Roman"/>
                <a:cs typeface="Times New Roman"/>
              </a:rPr>
              <a:t>e contribuire </a:t>
            </a:r>
            <a:r>
              <a:rPr sz="1200" spc="-5" dirty="0">
                <a:latin typeface="Times New Roman"/>
                <a:cs typeface="Times New Roman"/>
              </a:rPr>
              <a:t>al progresso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 sociale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spirituale individuale </a:t>
            </a:r>
            <a:r>
              <a:rPr sz="1200" spc="-5" dirty="0">
                <a:latin typeface="Times New Roman"/>
                <a:cs typeface="Times New Roman"/>
              </a:rPr>
              <a:t>se non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basato sul significato </a:t>
            </a:r>
            <a:r>
              <a:rPr sz="1200" dirty="0">
                <a:latin typeface="Times New Roman"/>
                <a:cs typeface="Times New Roman"/>
              </a:rPr>
              <a:t>biologico, </a:t>
            </a:r>
            <a:r>
              <a:rPr sz="1200" spc="-5" dirty="0">
                <a:latin typeface="Times New Roman"/>
                <a:cs typeface="Times New Roman"/>
              </a:rPr>
              <a:t>sociologico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religioso del focolare </a:t>
            </a:r>
            <a:r>
              <a:rPr sz="1200" i="1" dirty="0">
                <a:latin typeface="Times New Roman"/>
                <a:cs typeface="Times New Roman"/>
              </a:rPr>
              <a:t>domestico. </a:t>
            </a:r>
            <a:r>
              <a:rPr sz="1200" spc="-5" dirty="0">
                <a:latin typeface="Times New Roman"/>
                <a:cs typeface="Times New Roman"/>
              </a:rPr>
              <a:t>Un culto che </a:t>
            </a:r>
            <a:r>
              <a:rPr sz="1200" dirty="0">
                <a:latin typeface="Times New Roman"/>
                <a:cs typeface="Times New Roman"/>
              </a:rPr>
              <a:t>sopravvive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simbolizzare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resta permanente </a:t>
            </a:r>
            <a:r>
              <a:rPr sz="1200" dirty="0">
                <a:latin typeface="Times New Roman"/>
                <a:cs typeface="Times New Roman"/>
              </a:rPr>
              <a:t>in presenza di un cambiamento </a:t>
            </a:r>
            <a:r>
              <a:rPr sz="1200" spc="-5" dirty="0">
                <a:latin typeface="Times New Roman"/>
                <a:cs typeface="Times New Roman"/>
              </a:rPr>
              <a:t>incessante;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glorificare ciò </a:t>
            </a:r>
            <a:r>
              <a:rPr sz="1200" dirty="0">
                <a:latin typeface="Times New Roman"/>
                <a:cs typeface="Times New Roman"/>
              </a:rPr>
              <a:t>che unifica la corrente </a:t>
            </a:r>
            <a:r>
              <a:rPr sz="1200" spc="-5" dirty="0">
                <a:latin typeface="Times New Roman"/>
                <a:cs typeface="Times New Roman"/>
              </a:rPr>
              <a:t>delle metamorfosi </a:t>
            </a:r>
            <a:r>
              <a:rPr sz="1200" dirty="0">
                <a:latin typeface="Times New Roman"/>
                <a:cs typeface="Times New Roman"/>
              </a:rPr>
              <a:t>sociali in  </a:t>
            </a:r>
            <a:r>
              <a:rPr sz="1200" spc="-5" dirty="0">
                <a:latin typeface="Times New Roman"/>
                <a:cs typeface="Times New Roman"/>
              </a:rPr>
              <a:t>continuo cambiamento. Esso deve riconoscere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veri significati, esaltare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belle relazioni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glorificare </a:t>
            </a:r>
            <a:r>
              <a:rPr sz="1200" dirty="0">
                <a:latin typeface="Times New Roman"/>
                <a:cs typeface="Times New Roman"/>
              </a:rPr>
              <a:t>i buoni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reale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nobiltà.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03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(966.4) 87:7.9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difficoltà di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un simbolismo nuovo e </a:t>
            </a:r>
            <a:r>
              <a:rPr sz="1200" spc="-5" dirty="0">
                <a:latin typeface="Times New Roman"/>
                <a:cs typeface="Times New Roman"/>
              </a:rPr>
              <a:t>soddisfacente </a:t>
            </a:r>
            <a:r>
              <a:rPr sz="1200" dirty="0">
                <a:latin typeface="Times New Roman"/>
                <a:cs typeface="Times New Roman"/>
              </a:rPr>
              <a:t>è dovuta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fatto 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moderni,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quanto gruppo, </a:t>
            </a:r>
            <a:r>
              <a:rPr sz="1200" dirty="0">
                <a:latin typeface="Times New Roman"/>
                <a:cs typeface="Times New Roman"/>
              </a:rPr>
              <a:t>aderiscono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atteggiamento scientifico, rifuggono dalla superstizione ed aborriscono l’ignoranza, mentre </a:t>
            </a:r>
            <a:r>
              <a:rPr sz="1200" spc="2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individui sono </a:t>
            </a:r>
            <a:r>
              <a:rPr sz="1200" spc="-5" dirty="0">
                <a:latin typeface="Times New Roman"/>
                <a:cs typeface="Times New Roman"/>
              </a:rPr>
              <a:t>tutti bramosi </a:t>
            </a:r>
            <a:r>
              <a:rPr sz="1200" dirty="0">
                <a:latin typeface="Times New Roman"/>
                <a:cs typeface="Times New Roman"/>
              </a:rPr>
              <a:t>di mistero e </a:t>
            </a:r>
            <a:r>
              <a:rPr sz="1200" spc="-5" dirty="0">
                <a:latin typeface="Times New Roman"/>
                <a:cs typeface="Times New Roman"/>
              </a:rPr>
              <a:t>venerano l’occulto. Nessun culto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sopravvivere </a:t>
            </a:r>
            <a:r>
              <a:rPr sz="1200" dirty="0">
                <a:latin typeface="Times New Roman"/>
                <a:cs typeface="Times New Roman"/>
              </a:rPr>
              <a:t>a meno </a:t>
            </a:r>
            <a:r>
              <a:rPr sz="1200" spc="-5" dirty="0">
                <a:latin typeface="Times New Roman"/>
                <a:cs typeface="Times New Roman"/>
              </a:rPr>
              <a:t>d’incorporare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mistero magistrale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celare </a:t>
            </a:r>
            <a:r>
              <a:rPr sz="1200" dirty="0">
                <a:latin typeface="Times New Roman"/>
                <a:cs typeface="Times New Roman"/>
              </a:rPr>
              <a:t>una meta inaccessibile </a:t>
            </a:r>
            <a:r>
              <a:rPr sz="1200" spc="-5" dirty="0">
                <a:latin typeface="Times New Roman"/>
                <a:cs typeface="Times New Roman"/>
              </a:rPr>
              <a:t>degna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raggiunta. Inoltre, </a:t>
            </a:r>
            <a:r>
              <a:rPr sz="1200" dirty="0">
                <a:latin typeface="Times New Roman"/>
                <a:cs typeface="Times New Roman"/>
              </a:rPr>
              <a:t>il nuovo simbolismo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non solo essere  </a:t>
            </a:r>
            <a:r>
              <a:rPr sz="1200" spc="-5" dirty="0">
                <a:latin typeface="Times New Roman"/>
                <a:cs typeface="Times New Roman"/>
              </a:rPr>
              <a:t>significativo </a:t>
            </a:r>
            <a:r>
              <a:rPr sz="1200" dirty="0">
                <a:latin typeface="Times New Roman"/>
                <a:cs typeface="Times New Roman"/>
              </a:rPr>
              <a:t>per il gruppo, ma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anche un </a:t>
            </a:r>
            <a:r>
              <a:rPr sz="1200" spc="-5" dirty="0">
                <a:latin typeface="Times New Roman"/>
                <a:cs typeface="Times New Roman"/>
              </a:rPr>
              <a:t>senso per l’individuo.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forme di un simbolismo </a:t>
            </a:r>
            <a:r>
              <a:rPr sz="1200" spc="-5" dirty="0">
                <a:latin typeface="Times New Roman"/>
                <a:cs typeface="Times New Roman"/>
              </a:rPr>
              <a:t>utile devono essere </a:t>
            </a:r>
            <a:r>
              <a:rPr sz="1200" dirty="0">
                <a:latin typeface="Times New Roman"/>
                <a:cs typeface="Times New Roman"/>
              </a:rPr>
              <a:t>quelle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197485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l’individuo può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propria iniziativa e di cui può anche </a:t>
            </a:r>
            <a:r>
              <a:rPr sz="1200" spc="-5" dirty="0">
                <a:latin typeface="Times New Roman"/>
                <a:cs typeface="Times New Roman"/>
              </a:rPr>
              <a:t>godere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simili. Se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culto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essere  </a:t>
            </a:r>
            <a:r>
              <a:rPr sz="1200" dirty="0">
                <a:latin typeface="Times New Roman"/>
                <a:cs typeface="Times New Roman"/>
              </a:rPr>
              <a:t>dinamico </a:t>
            </a:r>
            <a:r>
              <a:rPr sz="1200" spc="-5" dirty="0">
                <a:latin typeface="Times New Roman"/>
                <a:cs typeface="Times New Roman"/>
              </a:rPr>
              <a:t>invece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statico, potrebbe realmente apportare </a:t>
            </a:r>
            <a:r>
              <a:rPr sz="1200" dirty="0">
                <a:latin typeface="Times New Roman"/>
                <a:cs typeface="Times New Roman"/>
              </a:rPr>
              <a:t>qualcosa di valido </a:t>
            </a:r>
            <a:r>
              <a:rPr sz="1200" spc="-5" dirty="0">
                <a:latin typeface="Times New Roman"/>
                <a:cs typeface="Times New Roman"/>
              </a:rPr>
              <a:t>al progresso </a:t>
            </a:r>
            <a:r>
              <a:rPr sz="1200" dirty="0">
                <a:latin typeface="Times New Roman"/>
                <a:cs typeface="Times New Roman"/>
              </a:rPr>
              <a:t>dell’umanità, </a:t>
            </a:r>
            <a:r>
              <a:rPr sz="1200" spc="-5" dirty="0">
                <a:latin typeface="Times New Roman"/>
                <a:cs typeface="Times New Roman"/>
              </a:rPr>
              <a:t>sia temporale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59750" cy="143700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742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(966.5) 87:7.10 </a:t>
            </a:r>
            <a:r>
              <a:rPr sz="1200" spc="-5" dirty="0">
                <a:latin typeface="Times New Roman"/>
                <a:cs typeface="Times New Roman"/>
              </a:rPr>
              <a:t>Ma un culto </a:t>
            </a:r>
            <a:r>
              <a:rPr sz="1200" dirty="0">
                <a:latin typeface="Times New Roman"/>
                <a:cs typeface="Times New Roman"/>
              </a:rPr>
              <a:t>— un simbolismo di </a:t>
            </a:r>
            <a:r>
              <a:rPr sz="1200" spc="-5" dirty="0">
                <a:latin typeface="Times New Roman"/>
                <a:cs typeface="Times New Roman"/>
              </a:rPr>
              <a:t>rituali,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slogan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scopi </a:t>
            </a:r>
            <a:r>
              <a:rPr sz="1200" dirty="0">
                <a:latin typeface="Times New Roman"/>
                <a:cs typeface="Times New Roman"/>
              </a:rPr>
              <a:t>— non </a:t>
            </a:r>
            <a:r>
              <a:rPr sz="1200" spc="-5" dirty="0">
                <a:latin typeface="Times New Roman"/>
                <a:cs typeface="Times New Roman"/>
              </a:rPr>
              <a:t>funzionerà se </a:t>
            </a:r>
            <a:r>
              <a:rPr sz="1200" dirty="0">
                <a:latin typeface="Times New Roman"/>
                <a:cs typeface="Times New Roman"/>
              </a:rPr>
              <a:t>è troppo </a:t>
            </a:r>
            <a:r>
              <a:rPr sz="1200" spc="-5" dirty="0">
                <a:latin typeface="Times New Roman"/>
                <a:cs typeface="Times New Roman"/>
              </a:rPr>
              <a:t>complesso.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 l’esigenza della </a:t>
            </a:r>
            <a:r>
              <a:rPr sz="1200" dirty="0">
                <a:latin typeface="Times New Roman"/>
                <a:cs typeface="Times New Roman"/>
              </a:rPr>
              <a:t>devozione, la </a:t>
            </a:r>
            <a:r>
              <a:rPr sz="1200" spc="-5" dirty="0">
                <a:latin typeface="Times New Roman"/>
                <a:cs typeface="Times New Roman"/>
              </a:rPr>
              <a:t>risposta della </a:t>
            </a:r>
            <a:r>
              <a:rPr sz="1200" dirty="0">
                <a:latin typeface="Times New Roman"/>
                <a:cs typeface="Times New Roman"/>
              </a:rPr>
              <a:t>fedeltà. </a:t>
            </a:r>
            <a:r>
              <a:rPr sz="1200" spc="-5" dirty="0">
                <a:latin typeface="Times New Roman"/>
                <a:cs typeface="Times New Roman"/>
              </a:rPr>
              <a:t>Ogni religione efficace </a:t>
            </a:r>
            <a:r>
              <a:rPr sz="1200" dirty="0">
                <a:latin typeface="Times New Roman"/>
                <a:cs typeface="Times New Roman"/>
              </a:rPr>
              <a:t>sviluppa </a:t>
            </a:r>
            <a:r>
              <a:rPr sz="1200" spc="-5" dirty="0">
                <a:latin typeface="Times New Roman"/>
                <a:cs typeface="Times New Roman"/>
              </a:rPr>
              <a:t>infallibilmente </a:t>
            </a:r>
            <a:r>
              <a:rPr sz="1200" dirty="0">
                <a:latin typeface="Times New Roman"/>
                <a:cs typeface="Times New Roman"/>
              </a:rPr>
              <a:t>un simbolismo </a:t>
            </a:r>
            <a:r>
              <a:rPr sz="1200" spc="-5" dirty="0">
                <a:latin typeface="Times New Roman"/>
                <a:cs typeface="Times New Roman"/>
              </a:rPr>
              <a:t>valido, ed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fedeli farebbero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impedire la </a:t>
            </a:r>
            <a:r>
              <a:rPr sz="1200" spc="-5" dirty="0">
                <a:latin typeface="Times New Roman"/>
                <a:cs typeface="Times New Roman"/>
              </a:rPr>
              <a:t>cristallizzazione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tale rituale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impaccianti, deformanti </a:t>
            </a:r>
            <a:r>
              <a:rPr sz="1200" dirty="0">
                <a:latin typeface="Times New Roman"/>
                <a:cs typeface="Times New Roman"/>
              </a:rPr>
              <a:t>ed opprimenti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cerimoniali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stereotipati che </a:t>
            </a:r>
            <a:r>
              <a:rPr sz="1200" dirty="0">
                <a:latin typeface="Times New Roman"/>
                <a:cs typeface="Times New Roman"/>
              </a:rPr>
              <a:t>possono solo </a:t>
            </a:r>
            <a:r>
              <a:rPr sz="1200" spc="-5" dirty="0">
                <a:latin typeface="Times New Roman"/>
                <a:cs typeface="Times New Roman"/>
              </a:rPr>
              <a:t>ostacolare </a:t>
            </a:r>
            <a:r>
              <a:rPr sz="1200" dirty="0">
                <a:latin typeface="Times New Roman"/>
                <a:cs typeface="Times New Roman"/>
              </a:rPr>
              <a:t>e ritardare il </a:t>
            </a:r>
            <a:r>
              <a:rPr sz="1200" spc="-5" dirty="0">
                <a:latin typeface="Times New Roman"/>
                <a:cs typeface="Times New Roman"/>
              </a:rPr>
              <a:t>progresso sociale, </a:t>
            </a:r>
            <a:r>
              <a:rPr sz="1200" dirty="0">
                <a:latin typeface="Times New Roman"/>
                <a:cs typeface="Times New Roman"/>
              </a:rPr>
              <a:t>morale e </a:t>
            </a:r>
            <a:r>
              <a:rPr sz="1200" spc="-5" dirty="0">
                <a:latin typeface="Times New Roman"/>
                <a:cs typeface="Times New Roman"/>
              </a:rPr>
              <a:t>spirituale. Nessun culto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sopravvivere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ritarda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morale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riesce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spirituale.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struttura scheletrica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spc="5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sviluppa il 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vivente e dinamico </a:t>
            </a:r>
            <a:r>
              <a:rPr sz="1200" spc="-5" dirty="0">
                <a:latin typeface="Times New Roman"/>
                <a:cs typeface="Times New Roman"/>
              </a:rPr>
              <a:t>dell’esperienza spirituale personale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vera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(966.6) 87:7.11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Brillante Astro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46278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88: </a:t>
            </a:r>
            <a:r>
              <a:rPr spc="-5" dirty="0"/>
              <a:t>Feticci, amuleti e</a:t>
            </a:r>
            <a:r>
              <a:rPr dirty="0"/>
              <a:t> </a:t>
            </a:r>
            <a:r>
              <a:rPr spc="-5" dirty="0"/>
              <a:t>magia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89595" cy="343281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23558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(967.1) 88:0.1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dell’entrata </a:t>
            </a:r>
            <a:r>
              <a:rPr sz="1200" dirty="0">
                <a:latin typeface="Times New Roman"/>
                <a:cs typeface="Times New Roman"/>
              </a:rPr>
              <a:t>di uno spirito in un </a:t>
            </a:r>
            <a:r>
              <a:rPr sz="1200" spc="-5" dirty="0">
                <a:latin typeface="Times New Roman"/>
                <a:cs typeface="Times New Roman"/>
              </a:rPr>
              <a:t>oggetto </a:t>
            </a:r>
            <a:r>
              <a:rPr sz="1200" dirty="0">
                <a:latin typeface="Times New Roman"/>
                <a:cs typeface="Times New Roman"/>
              </a:rPr>
              <a:t>inanimato, in un animale o in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è una credenza  molto antica e </a:t>
            </a:r>
            <a:r>
              <a:rPr sz="1200" spc="-5" dirty="0">
                <a:latin typeface="Times New Roman"/>
                <a:cs typeface="Times New Roman"/>
              </a:rPr>
              <a:t>rispettata,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prevalsa </a:t>
            </a:r>
            <a:r>
              <a:rPr sz="1200" dirty="0">
                <a:latin typeface="Times New Roman"/>
                <a:cs typeface="Times New Roman"/>
              </a:rPr>
              <a:t>dall’inizio </a:t>
            </a:r>
            <a:r>
              <a:rPr sz="1200" spc="-5" dirty="0">
                <a:latin typeface="Times New Roman"/>
                <a:cs typeface="Times New Roman"/>
              </a:rPr>
              <a:t>dell’evoluzione della religione. Questa </a:t>
            </a:r>
            <a:r>
              <a:rPr sz="1200" dirty="0">
                <a:latin typeface="Times New Roman"/>
                <a:cs typeface="Times New Roman"/>
              </a:rPr>
              <a:t>dottrina di possessione da </a:t>
            </a:r>
            <a:r>
              <a:rPr sz="1200" spc="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uno  spirito non è né più né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i="1" dirty="0">
                <a:latin typeface="Times New Roman"/>
                <a:cs typeface="Times New Roman"/>
              </a:rPr>
              <a:t>feticismo.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adora necessariamente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feticcio; egli adora </a:t>
            </a:r>
            <a:r>
              <a:rPr sz="1200" dirty="0">
                <a:latin typeface="Times New Roman"/>
                <a:cs typeface="Times New Roman"/>
              </a:rPr>
              <a:t>e venera molto  </a:t>
            </a:r>
            <a:r>
              <a:rPr sz="1200" spc="-5" dirty="0">
                <a:latin typeface="Times New Roman"/>
                <a:cs typeface="Times New Roman"/>
              </a:rPr>
              <a:t>logicamente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risiede.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73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(967.2) 88:0.2 </a:t>
            </a:r>
            <a:r>
              <a:rPr sz="1200" spc="-5" dirty="0">
                <a:latin typeface="Times New Roman"/>
                <a:cs typeface="Times New Roman"/>
              </a:rPr>
              <a:t>All’inizio si credette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feticcio </a:t>
            </a:r>
            <a:r>
              <a:rPr sz="1200" dirty="0">
                <a:latin typeface="Times New Roman"/>
                <a:cs typeface="Times New Roman"/>
              </a:rPr>
              <a:t>fosse il fantasma di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deceduto; più tardi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suppose </a:t>
            </a:r>
            <a:r>
              <a:rPr sz="1200" spc="-5" dirty="0">
                <a:latin typeface="Times New Roman"/>
                <a:cs typeface="Times New Roman"/>
              </a:rPr>
              <a:t>che  nei feticci risiedessero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superiori. </a:t>
            </a:r>
            <a:r>
              <a:rPr sz="1200" dirty="0">
                <a:latin typeface="Times New Roman"/>
                <a:cs typeface="Times New Roman"/>
              </a:rPr>
              <a:t>Così il </a:t>
            </a:r>
            <a:r>
              <a:rPr sz="1200" spc="-5" dirty="0">
                <a:latin typeface="Times New Roman"/>
                <a:cs typeface="Times New Roman"/>
              </a:rPr>
              <a:t>culto dei feticci </a:t>
            </a:r>
            <a:r>
              <a:rPr sz="1200" dirty="0">
                <a:latin typeface="Times New Roman"/>
                <a:cs typeface="Times New Roman"/>
              </a:rPr>
              <a:t>finì per </a:t>
            </a:r>
            <a:r>
              <a:rPr sz="1200" spc="-5" dirty="0">
                <a:latin typeface="Times New Roman"/>
                <a:cs typeface="Times New Roman"/>
              </a:rPr>
              <a:t>incorporare </a:t>
            </a:r>
            <a:r>
              <a:rPr sz="1200" dirty="0">
                <a:latin typeface="Times New Roman"/>
                <a:cs typeface="Times New Roman"/>
              </a:rPr>
              <a:t>tutte le idee primitive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fantasmi, </a:t>
            </a:r>
            <a:r>
              <a:rPr sz="1200" spc="-5" dirty="0">
                <a:latin typeface="Times New Roman"/>
                <a:cs typeface="Times New Roman"/>
              </a:rPr>
              <a:t>sulle  anime, sugli </a:t>
            </a:r>
            <a:r>
              <a:rPr sz="1200" dirty="0">
                <a:latin typeface="Times New Roman"/>
                <a:cs typeface="Times New Roman"/>
              </a:rPr>
              <a:t>spiriti e sulla </a:t>
            </a:r>
            <a:r>
              <a:rPr sz="1200" spc="-5" dirty="0">
                <a:latin typeface="Times New Roman"/>
                <a:cs typeface="Times New Roman"/>
              </a:rPr>
              <a:t>possessione </a:t>
            </a:r>
            <a:r>
              <a:rPr sz="1200" dirty="0">
                <a:latin typeface="Times New Roman"/>
                <a:cs typeface="Times New Roman"/>
              </a:rPr>
              <a:t>da parte di </a:t>
            </a:r>
            <a:r>
              <a:rPr sz="1200" spc="-5" dirty="0">
                <a:latin typeface="Times New Roman"/>
                <a:cs typeface="Times New Roman"/>
              </a:rPr>
              <a:t>demoni.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credenza nei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feticci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(967.3) 88:1.1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ha </a:t>
            </a:r>
            <a:r>
              <a:rPr sz="1200" spc="-5" dirty="0">
                <a:latin typeface="Times New Roman"/>
                <a:cs typeface="Times New Roman"/>
              </a:rPr>
              <a:t>sempre desiderato trasformare qualsiasi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straordinaria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feticcio;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caso diede perciò origine  </a:t>
            </a:r>
            <a:r>
              <a:rPr sz="1200" dirty="0">
                <a:latin typeface="Times New Roman"/>
                <a:cs typeface="Times New Roman"/>
              </a:rPr>
              <a:t>a molti </a:t>
            </a:r>
            <a:r>
              <a:rPr sz="1200" spc="-5" dirty="0">
                <a:latin typeface="Times New Roman"/>
                <a:cs typeface="Times New Roman"/>
              </a:rPr>
              <a:t>feticci. Un </a:t>
            </a:r>
            <a:r>
              <a:rPr sz="1200" dirty="0">
                <a:latin typeface="Times New Roman"/>
                <a:cs typeface="Times New Roman"/>
              </a:rPr>
              <a:t>uomo è </a:t>
            </a:r>
            <a:r>
              <a:rPr sz="1200" spc="-5" dirty="0">
                <a:latin typeface="Times New Roman"/>
                <a:cs typeface="Times New Roman"/>
              </a:rPr>
              <a:t>ammalato, </a:t>
            </a:r>
            <a:r>
              <a:rPr sz="1200" dirty="0">
                <a:latin typeface="Times New Roman"/>
                <a:cs typeface="Times New Roman"/>
              </a:rPr>
              <a:t>accade qualcosa e </a:t>
            </a:r>
            <a:r>
              <a:rPr sz="1200" spc="-5" dirty="0">
                <a:latin typeface="Times New Roman"/>
                <a:cs typeface="Times New Roman"/>
              </a:rPr>
              <a:t>si ristabilisce.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cosa si </a:t>
            </a:r>
            <a:r>
              <a:rPr sz="1200" dirty="0">
                <a:latin typeface="Times New Roman"/>
                <a:cs typeface="Times New Roman"/>
              </a:rPr>
              <a:t>verifica per la </a:t>
            </a:r>
            <a:r>
              <a:rPr sz="1200" spc="-5" dirty="0">
                <a:latin typeface="Times New Roman"/>
                <a:cs typeface="Times New Roman"/>
              </a:rPr>
              <a:t>reputazione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molte  </a:t>
            </a:r>
            <a:r>
              <a:rPr sz="1200" spc="-5" dirty="0">
                <a:latin typeface="Times New Roman"/>
                <a:cs typeface="Times New Roman"/>
              </a:rPr>
              <a:t>medicine </a:t>
            </a:r>
            <a:r>
              <a:rPr sz="1200" dirty="0">
                <a:latin typeface="Times New Roman"/>
                <a:cs typeface="Times New Roman"/>
              </a:rPr>
              <a:t>e per i </a:t>
            </a:r>
            <a:r>
              <a:rPr sz="1200" spc="-5" dirty="0">
                <a:latin typeface="Times New Roman"/>
                <a:cs typeface="Times New Roman"/>
              </a:rPr>
              <a:t>metodi </a:t>
            </a:r>
            <a:r>
              <a:rPr sz="1200" dirty="0">
                <a:latin typeface="Times New Roman"/>
                <a:cs typeface="Times New Roman"/>
              </a:rPr>
              <a:t>casuali di </a:t>
            </a:r>
            <a:r>
              <a:rPr sz="1200" spc="-5" dirty="0">
                <a:latin typeface="Times New Roman"/>
                <a:cs typeface="Times New Roman"/>
              </a:rPr>
              <a:t>trattamento delle malattie. Gli oggetti connessi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sogni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probabilità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 convertiti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feticci. </a:t>
            </a:r>
            <a:r>
              <a:rPr sz="1200" dirty="0">
                <a:latin typeface="Times New Roman"/>
                <a:cs typeface="Times New Roman"/>
              </a:rPr>
              <a:t>I vulcani, ma non le </a:t>
            </a:r>
            <a:r>
              <a:rPr sz="1200" spc="-5" dirty="0">
                <a:latin typeface="Times New Roman"/>
                <a:cs typeface="Times New Roman"/>
              </a:rPr>
              <a:t>montagne;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comete, </a:t>
            </a:r>
            <a:r>
              <a:rPr sz="1200" dirty="0">
                <a:latin typeface="Times New Roman"/>
                <a:cs typeface="Times New Roman"/>
              </a:rPr>
              <a:t>ma non le stelle </a:t>
            </a:r>
            <a:r>
              <a:rPr sz="1200" spc="-5" dirty="0">
                <a:latin typeface="Times New Roman"/>
                <a:cs typeface="Times New Roman"/>
              </a:rPr>
              <a:t>divennero feticci. L’uomo </a:t>
            </a:r>
            <a:r>
              <a:rPr sz="1200" dirty="0">
                <a:latin typeface="Times New Roman"/>
                <a:cs typeface="Times New Roman"/>
              </a:rPr>
              <a:t>primitivo considerava le  </a:t>
            </a:r>
            <a:r>
              <a:rPr sz="1200" spc="-5" dirty="0">
                <a:latin typeface="Times New Roman"/>
                <a:cs typeface="Times New Roman"/>
              </a:rPr>
              <a:t>stelle filanti </a:t>
            </a:r>
            <a:r>
              <a:rPr sz="1200" dirty="0">
                <a:latin typeface="Times New Roman"/>
                <a:cs typeface="Times New Roman"/>
              </a:rPr>
              <a:t>e le meteore </a:t>
            </a:r>
            <a:r>
              <a:rPr sz="1200" spc="-5" dirty="0">
                <a:latin typeface="Times New Roman"/>
                <a:cs typeface="Times New Roman"/>
              </a:rPr>
              <a:t>come indicanti l’arrivo sulla terra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spiriti speciali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457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(967.4) 88:1.2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feticci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ciottoli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segni </a:t>
            </a:r>
            <a:r>
              <a:rPr sz="1200" spc="-5" dirty="0">
                <a:latin typeface="Times New Roman"/>
                <a:cs typeface="Times New Roman"/>
              </a:rPr>
              <a:t>particolari,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allora sono sempre state cercate dall’uomo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“pietre sacre”;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collana </a:t>
            </a:r>
            <a:r>
              <a:rPr sz="1200" dirty="0">
                <a:latin typeface="Times New Roman"/>
                <a:cs typeface="Times New Roman"/>
              </a:rPr>
              <a:t>di perline era una volta una </a:t>
            </a:r>
            <a:r>
              <a:rPr sz="1200" spc="-5" dirty="0">
                <a:latin typeface="Times New Roman"/>
                <a:cs typeface="Times New Roman"/>
              </a:rPr>
              <a:t>collezione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pietre sacre, </a:t>
            </a:r>
            <a:r>
              <a:rPr sz="1200" dirty="0">
                <a:latin typeface="Times New Roman"/>
                <a:cs typeface="Times New Roman"/>
              </a:rPr>
              <a:t>un insieme di </a:t>
            </a:r>
            <a:r>
              <a:rPr sz="1200" spc="-5" dirty="0">
                <a:latin typeface="Times New Roman"/>
                <a:cs typeface="Times New Roman"/>
              </a:rPr>
              <a:t>amuleti. </a:t>
            </a:r>
            <a:r>
              <a:rPr sz="1200" dirty="0">
                <a:latin typeface="Times New Roman"/>
                <a:cs typeface="Times New Roman"/>
              </a:rPr>
              <a:t>Molte tribù </a:t>
            </a:r>
            <a:r>
              <a:rPr sz="1200" spc="-5" dirty="0">
                <a:latin typeface="Times New Roman"/>
                <a:cs typeface="Times New Roman"/>
              </a:rPr>
              <a:t>ebbero pietre feticce, </a:t>
            </a:r>
            <a:r>
              <a:rPr sz="1200" spc="5" dirty="0">
                <a:latin typeface="Times New Roman"/>
                <a:cs typeface="Times New Roman"/>
              </a:rPr>
              <a:t>ma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poche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452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673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(678.3) 59:4.2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emerge </a:t>
            </a:r>
            <a:r>
              <a:rPr sz="1200" spc="-5" dirty="0">
                <a:latin typeface="Times New Roman"/>
                <a:cs typeface="Times New Roman"/>
              </a:rPr>
              <a:t>dall’ultima </a:t>
            </a:r>
            <a:r>
              <a:rPr sz="1200" dirty="0">
                <a:latin typeface="Times New Roman"/>
                <a:cs typeface="Times New Roman"/>
              </a:rPr>
              <a:t>inondazione </a:t>
            </a:r>
            <a:r>
              <a:rPr sz="1200" spc="-5" dirty="0">
                <a:latin typeface="Times New Roman"/>
                <a:cs typeface="Times New Roman"/>
              </a:rPr>
              <a:t>siluriana </a:t>
            </a:r>
            <a:r>
              <a:rPr sz="1200" dirty="0">
                <a:latin typeface="Times New Roman"/>
                <a:cs typeface="Times New Roman"/>
              </a:rPr>
              <a:t>ha termine un </a:t>
            </a:r>
            <a:r>
              <a:rPr sz="1200" spc="-5" dirty="0">
                <a:latin typeface="Times New Roman"/>
                <a:cs typeface="Times New Roman"/>
              </a:rPr>
              <a:t>importante periodo </a:t>
            </a:r>
            <a:r>
              <a:rPr sz="1200" dirty="0">
                <a:latin typeface="Times New Roman"/>
                <a:cs typeface="Times New Roman"/>
              </a:rPr>
              <a:t>di sviluppo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e di  evoluzione </a:t>
            </a:r>
            <a:r>
              <a:rPr sz="1200" spc="-5" dirty="0">
                <a:latin typeface="Times New Roman"/>
                <a:cs typeface="Times New Roman"/>
              </a:rPr>
              <a:t>della vita. 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albori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sulla terra.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paesaggio </a:t>
            </a:r>
            <a:r>
              <a:rPr sz="1200" dirty="0">
                <a:latin typeface="Times New Roman"/>
                <a:cs typeface="Times New Roman"/>
              </a:rPr>
              <a:t>nudo e senza </a:t>
            </a:r>
            <a:r>
              <a:rPr sz="1200" spc="-5" dirty="0">
                <a:latin typeface="Times New Roman"/>
                <a:cs typeface="Times New Roman"/>
              </a:rPr>
              <a:t>attrattive dei tempi passati  comincia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vestirsi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verde lussureggiante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d’apparire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prime </a:t>
            </a:r>
            <a:r>
              <a:rPr sz="1200" spc="-5" dirty="0">
                <a:latin typeface="Times New Roman"/>
                <a:cs typeface="Times New Roman"/>
              </a:rPr>
              <a:t>magnifiche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(678.4) 59:4.3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marina di </a:t>
            </a:r>
            <a:r>
              <a:rPr sz="1200" spc="-5" dirty="0">
                <a:latin typeface="Times New Roman"/>
                <a:cs typeface="Times New Roman"/>
              </a:rPr>
              <a:t>quest’epoca 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varia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separazione </a:t>
            </a:r>
            <a:r>
              <a:rPr sz="1200" spc="-5" dirty="0">
                <a:latin typeface="Times New Roman"/>
                <a:cs typeface="Times New Roman"/>
              </a:rPr>
              <a:t>primitiva delle specie, </a:t>
            </a:r>
            <a:r>
              <a:rPr sz="1200" dirty="0">
                <a:latin typeface="Times New Roman"/>
                <a:cs typeface="Times New Roman"/>
              </a:rPr>
              <a:t>ma tutti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tipi 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successivamente </a:t>
            </a:r>
            <a:r>
              <a:rPr sz="1200" spc="-5" dirty="0">
                <a:latin typeface="Times New Roman"/>
                <a:cs typeface="Times New Roman"/>
              </a:rPr>
              <a:t>si associarono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mescolarono liberamente.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brachiopodi raggiunsero rapidamente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apogeo,  seguiti dagli artropodi,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apparizione le bernacle. Ma </a:t>
            </a:r>
            <a:r>
              <a:rPr sz="1200" spc="-5" dirty="0">
                <a:latin typeface="Times New Roman"/>
                <a:cs typeface="Times New Roman"/>
              </a:rPr>
              <a:t>l’avvenimento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importante fu l’improvvisa </a:t>
            </a:r>
            <a:r>
              <a:rPr sz="1200" dirty="0">
                <a:latin typeface="Times New Roman"/>
                <a:cs typeface="Times New Roman"/>
              </a:rPr>
              <a:t>apparizione  </a:t>
            </a:r>
            <a:r>
              <a:rPr sz="1200" spc="-5" dirty="0">
                <a:latin typeface="Times New Roman"/>
                <a:cs typeface="Times New Roman"/>
              </a:rPr>
              <a:t>della famiglia dei pesci. Questa divenne </a:t>
            </a:r>
            <a:r>
              <a:rPr sz="1200" dirty="0">
                <a:latin typeface="Times New Roman"/>
                <a:cs typeface="Times New Roman"/>
              </a:rPr>
              <a:t>l’era dei </a:t>
            </a:r>
            <a:r>
              <a:rPr sz="1200" spc="-5" dirty="0">
                <a:latin typeface="Times New Roman"/>
                <a:cs typeface="Times New Roman"/>
              </a:rPr>
              <a:t>pesci,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della storia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caratterizzato </a:t>
            </a:r>
            <a:r>
              <a:rPr sz="1200" dirty="0">
                <a:latin typeface="Times New Roman"/>
                <a:cs typeface="Times New Roman"/>
              </a:rPr>
              <a:t>dal tipo di animale  </a:t>
            </a:r>
            <a:r>
              <a:rPr sz="1200" i="1" spc="-5" dirty="0">
                <a:latin typeface="Times New Roman"/>
                <a:cs typeface="Times New Roman"/>
              </a:rPr>
              <a:t>vertebrato.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768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(678.5) 59:4.4 </a:t>
            </a:r>
            <a:r>
              <a:rPr sz="1200" i="1" dirty="0">
                <a:latin typeface="Times New Roman"/>
                <a:cs typeface="Times New Roman"/>
              </a:rPr>
              <a:t>270.000.000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i continenti erano tutti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dell’acqua. Da </a:t>
            </a:r>
            <a:r>
              <a:rPr sz="1200" dirty="0">
                <a:latin typeface="Times New Roman"/>
                <a:cs typeface="Times New Roman"/>
              </a:rPr>
              <a:t>milioni e milioni di anni non vi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state  </a:t>
            </a:r>
            <a:r>
              <a:rPr sz="1200" spc="-5" dirty="0">
                <a:latin typeface="Times New Roman"/>
                <a:cs typeface="Times New Roman"/>
              </a:rPr>
              <a:t>simultaneamente </a:t>
            </a:r>
            <a:r>
              <a:rPr sz="1200" dirty="0">
                <a:latin typeface="Times New Roman"/>
                <a:cs typeface="Times New Roman"/>
              </a:rPr>
              <a:t>tante </a:t>
            </a:r>
            <a:r>
              <a:rPr sz="1200" spc="-5" dirty="0">
                <a:latin typeface="Times New Roman"/>
                <a:cs typeface="Times New Roman"/>
              </a:rPr>
              <a:t>terre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dell’acqua; questa fu </a:t>
            </a:r>
            <a:r>
              <a:rPr sz="1200" dirty="0">
                <a:latin typeface="Times New Roman"/>
                <a:cs typeface="Times New Roman"/>
              </a:rPr>
              <a:t>una delle 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epoche di emersione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terre in tutta </a:t>
            </a:r>
            <a:r>
              <a:rPr sz="1200" spc="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storia  </a:t>
            </a:r>
            <a:r>
              <a:rPr sz="1200" spc="-5" dirty="0">
                <a:latin typeface="Times New Roman"/>
                <a:cs typeface="Times New Roman"/>
              </a:rPr>
              <a:t>del 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49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(678.6) 59:4.5 </a:t>
            </a:r>
            <a:r>
              <a:rPr sz="1200" spc="-5" dirty="0">
                <a:latin typeface="Times New Roman"/>
                <a:cs typeface="Times New Roman"/>
              </a:rPr>
              <a:t>Cinque milioni </a:t>
            </a:r>
            <a:r>
              <a:rPr sz="1200" dirty="0">
                <a:latin typeface="Times New Roman"/>
                <a:cs typeface="Times New Roman"/>
              </a:rPr>
              <a:t>di anni più </a:t>
            </a:r>
            <a:r>
              <a:rPr sz="1200" spc="-5" dirty="0">
                <a:latin typeface="Times New Roman"/>
                <a:cs typeface="Times New Roman"/>
              </a:rPr>
              <a:t>tardi,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terre dell’America del Nord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Sud, </a:t>
            </a:r>
            <a:r>
              <a:rPr sz="1200" spc="-5" dirty="0">
                <a:latin typeface="Times New Roman"/>
                <a:cs typeface="Times New Roman"/>
              </a:rPr>
              <a:t>dell’Europa, dell’Africa, dell’Asia  settentrionale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dell’Australia furono </a:t>
            </a:r>
            <a:r>
              <a:rPr sz="1200" dirty="0">
                <a:latin typeface="Times New Roman"/>
                <a:cs typeface="Times New Roman"/>
              </a:rPr>
              <a:t>inondate </a:t>
            </a:r>
            <a:r>
              <a:rPr sz="1200" spc="-5" dirty="0">
                <a:latin typeface="Times New Roman"/>
                <a:cs typeface="Times New Roman"/>
              </a:rPr>
              <a:t>per breve </a:t>
            </a:r>
            <a:r>
              <a:rPr sz="1200" dirty="0">
                <a:latin typeface="Times New Roman"/>
                <a:cs typeface="Times New Roman"/>
              </a:rPr>
              <a:t>durata, </a:t>
            </a:r>
            <a:r>
              <a:rPr sz="1200" spc="-5" dirty="0">
                <a:latin typeface="Times New Roman"/>
                <a:cs typeface="Times New Roman"/>
              </a:rPr>
              <a:t>con l’America del Nord sommersa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quasi</a:t>
            </a:r>
            <a:endParaRPr sz="1200">
              <a:latin typeface="Times New Roman"/>
              <a:cs typeface="Times New Roman"/>
            </a:endParaRPr>
          </a:p>
          <a:p>
            <a:pPr marL="88900" marR="1003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completamente;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strati </a:t>
            </a:r>
            <a:r>
              <a:rPr sz="1200" spc="-5" dirty="0">
                <a:latin typeface="Times New Roman"/>
                <a:cs typeface="Times New Roman"/>
              </a:rPr>
              <a:t>calcarei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risultarono hanno spessori </a:t>
            </a:r>
            <a:r>
              <a:rPr sz="1200" dirty="0">
                <a:latin typeface="Times New Roman"/>
                <a:cs typeface="Times New Roman"/>
              </a:rPr>
              <a:t>varianti da 150 a 1.500 </a:t>
            </a:r>
            <a:r>
              <a:rPr sz="1200" spc="-5" dirty="0">
                <a:latin typeface="Times New Roman"/>
                <a:cs typeface="Times New Roman"/>
              </a:rPr>
              <a:t>metri. </a:t>
            </a:r>
            <a:r>
              <a:rPr sz="1200" dirty="0">
                <a:latin typeface="Times New Roman"/>
                <a:cs typeface="Times New Roman"/>
              </a:rPr>
              <a:t>I vari </a:t>
            </a:r>
            <a:r>
              <a:rPr sz="1200" spc="-5" dirty="0">
                <a:latin typeface="Times New Roman"/>
                <a:cs typeface="Times New Roman"/>
              </a:rPr>
              <a:t>mari devoniani si </a:t>
            </a:r>
            <a:r>
              <a:rPr sz="1200" dirty="0">
                <a:latin typeface="Times New Roman"/>
                <a:cs typeface="Times New Roman"/>
              </a:rPr>
              <a:t>estesero 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e poi in </a:t>
            </a:r>
            <a:r>
              <a:rPr sz="1200" spc="-5" dirty="0">
                <a:latin typeface="Times New Roman"/>
                <a:cs typeface="Times New Roman"/>
              </a:rPr>
              <a:t>un’altra, cosicché </a:t>
            </a:r>
            <a:r>
              <a:rPr sz="1200" dirty="0">
                <a:latin typeface="Times New Roman"/>
                <a:cs typeface="Times New Roman"/>
              </a:rPr>
              <a:t>l’immenso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artico </a:t>
            </a:r>
            <a:r>
              <a:rPr sz="1200" spc="-5" dirty="0">
                <a:latin typeface="Times New Roman"/>
                <a:cs typeface="Times New Roman"/>
              </a:rPr>
              <a:t>interno dell’America </a:t>
            </a:r>
            <a:r>
              <a:rPr sz="1200" dirty="0">
                <a:latin typeface="Times New Roman"/>
                <a:cs typeface="Times New Roman"/>
              </a:rPr>
              <a:t>del Nord trovò uno </a:t>
            </a:r>
            <a:r>
              <a:rPr sz="1200" spc="-5" dirty="0">
                <a:latin typeface="Times New Roman"/>
                <a:cs typeface="Times New Roman"/>
              </a:rPr>
              <a:t>sbocco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verso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l’Oceano </a:t>
            </a:r>
            <a:r>
              <a:rPr sz="1200" dirty="0">
                <a:latin typeface="Times New Roman"/>
                <a:cs typeface="Times New Roman"/>
              </a:rPr>
              <a:t>Pacifico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California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settentrionale.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98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(678.7) 59:4.6 </a:t>
            </a:r>
            <a:r>
              <a:rPr sz="1200" i="1" dirty="0">
                <a:latin typeface="Times New Roman"/>
                <a:cs typeface="Times New Roman"/>
              </a:rPr>
              <a:t>260.000.000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verso 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abbassamento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terre, l’America del Nord </a:t>
            </a:r>
            <a:r>
              <a:rPr sz="1200" dirty="0">
                <a:latin typeface="Times New Roman"/>
                <a:cs typeface="Times New Roman"/>
              </a:rPr>
              <a:t>fu parzialmente  </a:t>
            </a:r>
            <a:r>
              <a:rPr sz="1200" spc="-5" dirty="0">
                <a:latin typeface="Times New Roman"/>
                <a:cs typeface="Times New Roman"/>
              </a:rPr>
              <a:t>coperta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mari </a:t>
            </a:r>
            <a:r>
              <a:rPr sz="1200" dirty="0">
                <a:latin typeface="Times New Roman"/>
                <a:cs typeface="Times New Roman"/>
              </a:rPr>
              <a:t>comunicanti, </a:t>
            </a:r>
            <a:r>
              <a:rPr sz="1200" spc="-5" dirty="0">
                <a:latin typeface="Times New Roman"/>
                <a:cs typeface="Times New Roman"/>
              </a:rPr>
              <a:t>simultaneamente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acque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Pacifico, dell’Atlantico, </a:t>
            </a:r>
            <a:r>
              <a:rPr sz="1200" dirty="0">
                <a:latin typeface="Times New Roman"/>
                <a:cs typeface="Times New Roman"/>
              </a:rPr>
              <a:t>dell’Artico e </a:t>
            </a:r>
            <a:r>
              <a:rPr sz="1200" spc="-5" dirty="0">
                <a:latin typeface="Times New Roman"/>
                <a:cs typeface="Times New Roman"/>
              </a:rPr>
              <a:t>del Golfo del Messico.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depositi </a:t>
            </a:r>
            <a:r>
              <a:rPr sz="1200" dirty="0">
                <a:latin typeface="Times New Roman"/>
                <a:cs typeface="Times New Roman"/>
              </a:rPr>
              <a:t>di questi stadi </a:t>
            </a:r>
            <a:r>
              <a:rPr sz="1200" spc="-5" dirty="0">
                <a:latin typeface="Times New Roman"/>
                <a:cs typeface="Times New Roman"/>
              </a:rPr>
              <a:t>più recenti della </a:t>
            </a:r>
            <a:r>
              <a:rPr sz="1200" dirty="0">
                <a:latin typeface="Times New Roman"/>
                <a:cs typeface="Times New Roman"/>
              </a:rPr>
              <a:t>prima inondazione </a:t>
            </a:r>
            <a:r>
              <a:rPr sz="1200" spc="-5" dirty="0">
                <a:latin typeface="Times New Roman"/>
                <a:cs typeface="Times New Roman"/>
              </a:rPr>
              <a:t>devoniana </a:t>
            </a:r>
            <a:r>
              <a:rPr sz="1200" dirty="0">
                <a:latin typeface="Times New Roman"/>
                <a:cs typeface="Times New Roman"/>
              </a:rPr>
              <a:t>hanno uno </a:t>
            </a:r>
            <a:r>
              <a:rPr sz="1200" spc="-5" dirty="0">
                <a:latin typeface="Times New Roman"/>
                <a:cs typeface="Times New Roman"/>
              </a:rPr>
              <a:t>spessore </a:t>
            </a:r>
            <a:r>
              <a:rPr sz="1200" dirty="0">
                <a:latin typeface="Times New Roman"/>
                <a:cs typeface="Times New Roman"/>
              </a:rPr>
              <a:t>medio 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trecento </a:t>
            </a:r>
            <a:r>
              <a:rPr sz="1200" spc="-5" dirty="0">
                <a:latin typeface="Times New Roman"/>
                <a:cs typeface="Times New Roman"/>
              </a:rPr>
              <a:t>metri. Gli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scogli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960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486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sono sopravvissute com’è accaduto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Kaaba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Pietra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fuoco e l’acqua furono </a:t>
            </a:r>
            <a:r>
              <a:rPr sz="1200" spc="-5" dirty="0">
                <a:latin typeface="Times New Roman"/>
                <a:cs typeface="Times New Roman"/>
              </a:rPr>
              <a:t>anch’essi </a:t>
            </a:r>
            <a:r>
              <a:rPr sz="1200" dirty="0">
                <a:latin typeface="Times New Roman"/>
                <a:cs typeface="Times New Roman"/>
              </a:rPr>
              <a:t>tra i primi </a:t>
            </a:r>
            <a:r>
              <a:rPr sz="1200" spc="-5" dirty="0">
                <a:latin typeface="Times New Roman"/>
                <a:cs typeface="Times New Roman"/>
              </a:rPr>
              <a:t>feticci,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l’adorazione del </a:t>
            </a:r>
            <a:r>
              <a:rPr sz="1200" dirty="0">
                <a:latin typeface="Times New Roman"/>
                <a:cs typeface="Times New Roman"/>
              </a:rPr>
              <a:t>fuoco, come la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nell’acqua </a:t>
            </a:r>
            <a:r>
              <a:rPr sz="1200" spc="-5" dirty="0">
                <a:latin typeface="Times New Roman"/>
                <a:cs typeface="Times New Roman"/>
              </a:rPr>
              <a:t>benedetta, sopravvivono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ancora.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922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(967.5) 88:1.3 </a:t>
            </a:r>
            <a:r>
              <a:rPr sz="1200" spc="-5" dirty="0">
                <a:latin typeface="Times New Roman"/>
                <a:cs typeface="Times New Roman"/>
              </a:rPr>
              <a:t>Gli alberi feticci furono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sviluppo successivo,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certe tribù la </a:t>
            </a:r>
            <a:r>
              <a:rPr sz="1200" spc="-5" dirty="0">
                <a:latin typeface="Times New Roman"/>
                <a:cs typeface="Times New Roman"/>
              </a:rPr>
              <a:t>persistenza dell’adorazione della </a:t>
            </a:r>
            <a:r>
              <a:rPr sz="1200" dirty="0">
                <a:latin typeface="Times New Roman"/>
                <a:cs typeface="Times New Roman"/>
              </a:rPr>
              <a:t>natura portò a 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in amuleti abitati da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spiriti della </a:t>
            </a:r>
            <a:r>
              <a:rPr sz="1200" spc="-5" dirty="0">
                <a:latin typeface="Times New Roman"/>
                <a:cs typeface="Times New Roman"/>
              </a:rPr>
              <a:t>natura. </a:t>
            </a:r>
            <a:r>
              <a:rPr sz="1200" dirty="0">
                <a:latin typeface="Times New Roman"/>
                <a:cs typeface="Times New Roman"/>
              </a:rPr>
              <a:t>Quando piante e </a:t>
            </a:r>
            <a:r>
              <a:rPr sz="1200" spc="-5" dirty="0">
                <a:latin typeface="Times New Roman"/>
                <a:cs typeface="Times New Roman"/>
              </a:rPr>
              <a:t>frutti divenivano feticci erano </a:t>
            </a:r>
            <a:r>
              <a:rPr sz="1200" dirty="0">
                <a:latin typeface="Times New Roman"/>
                <a:cs typeface="Times New Roman"/>
              </a:rPr>
              <a:t>tabù </a:t>
            </a:r>
            <a:r>
              <a:rPr sz="1200" spc="-5" dirty="0">
                <a:latin typeface="Times New Roman"/>
                <a:cs typeface="Times New Roman"/>
              </a:rPr>
              <a:t>come cibo. </a:t>
            </a:r>
            <a:r>
              <a:rPr sz="1200" dirty="0">
                <a:latin typeface="Times New Roman"/>
                <a:cs typeface="Times New Roman"/>
              </a:rPr>
              <a:t>La mela  fu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prime ad entrare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categoria; essa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mangiata dai </a:t>
            </a:r>
            <a:r>
              <a:rPr sz="1200" dirty="0">
                <a:latin typeface="Times New Roman"/>
                <a:cs typeface="Times New Roman"/>
              </a:rPr>
              <a:t>popoli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levantini.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(967.6) 88:1.4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animale mangiava </a:t>
            </a:r>
            <a:r>
              <a:rPr sz="1200" dirty="0">
                <a:latin typeface="Times New Roman"/>
                <a:cs typeface="Times New Roman"/>
              </a:rPr>
              <a:t>carne umana diveniva un </a:t>
            </a:r>
            <a:r>
              <a:rPr sz="1200" spc="-5" dirty="0">
                <a:latin typeface="Times New Roman"/>
                <a:cs typeface="Times New Roman"/>
              </a:rPr>
              <a:t>feticcio.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il </a:t>
            </a:r>
            <a:r>
              <a:rPr sz="1200" spc="-5" dirty="0">
                <a:latin typeface="Times New Roman"/>
                <a:cs typeface="Times New Roman"/>
              </a:rPr>
              <a:t>cane </a:t>
            </a:r>
            <a:r>
              <a:rPr sz="1200" dirty="0">
                <a:latin typeface="Times New Roman"/>
                <a:cs typeface="Times New Roman"/>
              </a:rPr>
              <a:t>divenne l’animale </a:t>
            </a:r>
            <a:r>
              <a:rPr sz="1200" spc="-5" dirty="0">
                <a:latin typeface="Times New Roman"/>
                <a:cs typeface="Times New Roman"/>
              </a:rPr>
              <a:t>sacro </a:t>
            </a:r>
            <a:r>
              <a:rPr sz="1200" dirty="0">
                <a:latin typeface="Times New Roman"/>
                <a:cs typeface="Times New Roman"/>
              </a:rPr>
              <a:t>dei Parsi. Se il  </a:t>
            </a:r>
            <a:r>
              <a:rPr sz="1200" spc="-5" dirty="0">
                <a:latin typeface="Times New Roman"/>
                <a:cs typeface="Times New Roman"/>
              </a:rPr>
              <a:t>feticcio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animale ed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fantasma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risiede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permanenza, </a:t>
            </a:r>
            <a:r>
              <a:rPr sz="1200" dirty="0">
                <a:latin typeface="Times New Roman"/>
                <a:cs typeface="Times New Roman"/>
              </a:rPr>
              <a:t>allora il </a:t>
            </a:r>
            <a:r>
              <a:rPr sz="1200" spc="-5" dirty="0">
                <a:latin typeface="Times New Roman"/>
                <a:cs typeface="Times New Roman"/>
              </a:rPr>
              <a:t>feticismo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sfociare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reincarnazione. Per </a:t>
            </a:r>
            <a:r>
              <a:rPr sz="1200" spc="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aspetti i  </a:t>
            </a:r>
            <a:r>
              <a:rPr sz="1200" spc="-5" dirty="0">
                <a:latin typeface="Times New Roman"/>
                <a:cs typeface="Times New Roman"/>
              </a:rPr>
              <a:t>selvaggi invidiavano gli animali;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sentivano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 spesso </a:t>
            </a:r>
            <a:r>
              <a:rPr sz="1200" spc="-5" dirty="0">
                <a:latin typeface="Times New Roman"/>
                <a:cs typeface="Times New Roman"/>
              </a:rPr>
              <a:t>prendevano </a:t>
            </a:r>
            <a:r>
              <a:rPr sz="1200" dirty="0">
                <a:latin typeface="Times New Roman"/>
                <a:cs typeface="Times New Roman"/>
              </a:rPr>
              <a:t>il nome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bestia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3185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(967.7) 88:1.5 </a:t>
            </a:r>
            <a:r>
              <a:rPr sz="1200" spc="-5" dirty="0">
                <a:latin typeface="Times New Roman"/>
                <a:cs typeface="Times New Roman"/>
              </a:rPr>
              <a:t>Quando degli animali divenivano feticci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seguivano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tabù sull’assunzione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carne dell’animale feticcio.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scimmie </a:t>
            </a:r>
            <a:r>
              <a:rPr sz="1200" dirty="0">
                <a:latin typeface="Times New Roman"/>
                <a:cs typeface="Times New Roman"/>
              </a:rPr>
              <a:t>e  le </a:t>
            </a:r>
            <a:r>
              <a:rPr sz="1200" spc="-5" dirty="0">
                <a:latin typeface="Times New Roman"/>
                <a:cs typeface="Times New Roman"/>
              </a:rPr>
              <a:t>scimmie antropomorfe,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loro somiglianza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divennero presto animali feticcio;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serpenti, uccelli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porci furono anch’essi considerati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analogo.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certa epoca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mucca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feticcio;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latte era </a:t>
            </a:r>
            <a:r>
              <a:rPr sz="1200" dirty="0">
                <a:latin typeface="Times New Roman"/>
                <a:cs typeface="Times New Roman"/>
              </a:rPr>
              <a:t>tabù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escrementi erano </a:t>
            </a:r>
            <a:r>
              <a:rPr sz="1200" dirty="0">
                <a:latin typeface="Times New Roman"/>
                <a:cs typeface="Times New Roman"/>
              </a:rPr>
              <a:t>tenuti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alta considerazione.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serpente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venerato </a:t>
            </a:r>
            <a:r>
              <a:rPr sz="1200" dirty="0">
                <a:latin typeface="Times New Roman"/>
                <a:cs typeface="Times New Roman"/>
              </a:rPr>
              <a:t>in Palestina, </a:t>
            </a:r>
            <a:r>
              <a:rPr sz="1200" spc="-5" dirty="0">
                <a:latin typeface="Times New Roman"/>
                <a:cs typeface="Times New Roman"/>
              </a:rPr>
              <a:t>specialmente dai Fenici </a:t>
            </a:r>
            <a:r>
              <a:rPr sz="1200" dirty="0">
                <a:latin typeface="Times New Roman"/>
                <a:cs typeface="Times New Roman"/>
              </a:rPr>
              <a:t>i quali, come </a:t>
            </a:r>
            <a:r>
              <a:rPr sz="1200" spc="-5" dirty="0">
                <a:latin typeface="Times New Roman"/>
                <a:cs typeface="Times New Roman"/>
              </a:rPr>
              <a:t>gli Ebrei, 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consideravano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portavoce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cattivi. Anche </a:t>
            </a:r>
            <a:r>
              <a:rPr sz="1200" dirty="0">
                <a:latin typeface="Times New Roman"/>
                <a:cs typeface="Times New Roman"/>
              </a:rPr>
              <a:t>molti popoli </a:t>
            </a:r>
            <a:r>
              <a:rPr sz="1200" spc="-5" dirty="0">
                <a:latin typeface="Times New Roman"/>
                <a:cs typeface="Times New Roman"/>
              </a:rPr>
              <a:t>moderni credono nel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magico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rettili.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serpente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stato venerato dall’Arabia, attraverso l’India,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10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 rossi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danza </a:t>
            </a:r>
            <a:r>
              <a:rPr sz="1200" spc="-5" dirty="0">
                <a:latin typeface="Times New Roman"/>
                <a:cs typeface="Times New Roman"/>
              </a:rPr>
              <a:t>del serpente </a:t>
            </a:r>
            <a:r>
              <a:rPr sz="1200" dirty="0">
                <a:latin typeface="Times New Roman"/>
                <a:cs typeface="Times New Roman"/>
              </a:rPr>
              <a:t>della tribù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Moqui.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781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(968.1) 88:1.6 </a:t>
            </a:r>
            <a:r>
              <a:rPr sz="1200" spc="-5" dirty="0">
                <a:latin typeface="Times New Roman"/>
                <a:cs typeface="Times New Roman"/>
              </a:rPr>
              <a:t>Certi giorni della </a:t>
            </a:r>
            <a:r>
              <a:rPr sz="1200" dirty="0">
                <a:latin typeface="Times New Roman"/>
                <a:cs typeface="Times New Roman"/>
              </a:rPr>
              <a:t>settimana </a:t>
            </a:r>
            <a:r>
              <a:rPr sz="1200" spc="-5" dirty="0">
                <a:latin typeface="Times New Roman"/>
                <a:cs typeface="Times New Roman"/>
              </a:rPr>
              <a:t>erano feticci. Per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il venerdì è stato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sfortunato ed </a:t>
            </a:r>
            <a:r>
              <a:rPr sz="1200" dirty="0">
                <a:latin typeface="Times New Roman"/>
                <a:cs typeface="Times New Roman"/>
              </a:rPr>
              <a:t>il numero  </a:t>
            </a:r>
            <a:r>
              <a:rPr sz="1200" spc="-5" dirty="0">
                <a:latin typeface="Times New Roman"/>
                <a:cs typeface="Times New Roman"/>
              </a:rPr>
              <a:t>tredici funesto. </a:t>
            </a:r>
            <a:r>
              <a:rPr sz="1200" dirty="0">
                <a:latin typeface="Times New Roman"/>
                <a:cs typeface="Times New Roman"/>
              </a:rPr>
              <a:t>I numeri </a:t>
            </a:r>
            <a:r>
              <a:rPr sz="1200" spc="-5" dirty="0">
                <a:latin typeface="Times New Roman"/>
                <a:cs typeface="Times New Roman"/>
              </a:rPr>
              <a:t>fortunati </a:t>
            </a:r>
            <a:r>
              <a:rPr sz="1200" dirty="0">
                <a:latin typeface="Times New Roman"/>
                <a:cs typeface="Times New Roman"/>
              </a:rPr>
              <a:t>tre e sette </a:t>
            </a:r>
            <a:r>
              <a:rPr sz="1200" spc="-5" dirty="0">
                <a:latin typeface="Times New Roman"/>
                <a:cs typeface="Times New Roman"/>
              </a:rPr>
              <a:t>provennero </a:t>
            </a:r>
            <a:r>
              <a:rPr sz="1200" dirty="0">
                <a:latin typeface="Times New Roman"/>
                <a:cs typeface="Times New Roman"/>
              </a:rPr>
              <a:t>da rivelazioni </a:t>
            </a:r>
            <a:r>
              <a:rPr sz="1200" spc="-5" dirty="0">
                <a:latin typeface="Times New Roman"/>
                <a:cs typeface="Times New Roman"/>
              </a:rPr>
              <a:t>successive; </a:t>
            </a:r>
            <a:r>
              <a:rPr sz="1200" dirty="0">
                <a:latin typeface="Times New Roman"/>
                <a:cs typeface="Times New Roman"/>
              </a:rPr>
              <a:t>il quattro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numero </a:t>
            </a:r>
            <a:r>
              <a:rPr sz="1200" spc="-5" dirty="0">
                <a:latin typeface="Times New Roman"/>
                <a:cs typeface="Times New Roman"/>
              </a:rPr>
              <a:t>fortunato </a:t>
            </a:r>
            <a:r>
              <a:rPr sz="1200" dirty="0">
                <a:latin typeface="Times New Roman"/>
                <a:cs typeface="Times New Roman"/>
              </a:rPr>
              <a:t>dell’uomo  </a:t>
            </a:r>
            <a:r>
              <a:rPr sz="1200" spc="-5" dirty="0">
                <a:latin typeface="Times New Roman"/>
                <a:cs typeface="Times New Roman"/>
              </a:rPr>
              <a:t>primitivo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derivato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quattro punti </a:t>
            </a:r>
            <a:r>
              <a:rPr sz="1200" spc="-5" dirty="0">
                <a:latin typeface="Times New Roman"/>
                <a:cs typeface="Times New Roman"/>
              </a:rPr>
              <a:t>cardinali.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un fatto </a:t>
            </a:r>
            <a:r>
              <a:rPr sz="1200" spc="-5" dirty="0">
                <a:latin typeface="Times New Roman"/>
                <a:cs typeface="Times New Roman"/>
              </a:rPr>
              <a:t>sfavorevole contare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bestiame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altri beni; gli antichi si opponevano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al censimento, alla “numerazione 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popolo”.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340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952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(968.2) 88:1.7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non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sesso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feticcio eccessivo; </a:t>
            </a:r>
            <a:r>
              <a:rPr sz="1200" dirty="0">
                <a:latin typeface="Times New Roman"/>
                <a:cs typeface="Times New Roman"/>
              </a:rPr>
              <a:t>la funzione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riproduzione </a:t>
            </a:r>
            <a:r>
              <a:rPr sz="1200" spc="-5" dirty="0">
                <a:latin typeface="Times New Roman"/>
                <a:cs typeface="Times New Roman"/>
              </a:rPr>
              <a:t>riceveva solo un’attenzione  limitata.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aveva una mentalità </a:t>
            </a:r>
            <a:r>
              <a:rPr sz="1200" spc="-5" dirty="0">
                <a:latin typeface="Times New Roman"/>
                <a:cs typeface="Times New Roman"/>
              </a:rPr>
              <a:t>naturale,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oscena </a:t>
            </a:r>
            <a:r>
              <a:rPr sz="1200" spc="5" dirty="0">
                <a:latin typeface="Times New Roman"/>
                <a:cs typeface="Times New Roman"/>
              </a:rPr>
              <a:t>né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lasciva.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9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(968.3) 88:1.8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saliva era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potente </a:t>
            </a:r>
            <a:r>
              <a:rPr sz="1200" spc="-5" dirty="0">
                <a:latin typeface="Times New Roman"/>
                <a:cs typeface="Times New Roman"/>
              </a:rPr>
              <a:t>feticcio; </a:t>
            </a:r>
            <a:r>
              <a:rPr sz="1200" dirty="0">
                <a:latin typeface="Times New Roman"/>
                <a:cs typeface="Times New Roman"/>
              </a:rPr>
              <a:t>i demoni </a:t>
            </a:r>
            <a:r>
              <a:rPr sz="1200" spc="-5" dirty="0">
                <a:latin typeface="Times New Roman"/>
                <a:cs typeface="Times New Roman"/>
              </a:rPr>
              <a:t>potevano essere scacciati </a:t>
            </a:r>
            <a:r>
              <a:rPr sz="1200" dirty="0">
                <a:latin typeface="Times New Roman"/>
                <a:cs typeface="Times New Roman"/>
              </a:rPr>
              <a:t>da una persona sputando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più grande  </a:t>
            </a:r>
            <a:r>
              <a:rPr sz="1200" spc="-5" dirty="0">
                <a:latin typeface="Times New Roman"/>
                <a:cs typeface="Times New Roman"/>
              </a:rPr>
              <a:t>complimento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anziano </a:t>
            </a:r>
            <a:r>
              <a:rPr sz="1200" dirty="0">
                <a:latin typeface="Times New Roman"/>
                <a:cs typeface="Times New Roman"/>
              </a:rPr>
              <a:t>o di un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era sputare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persona. </a:t>
            </a:r>
            <a:r>
              <a:rPr sz="1200" dirty="0">
                <a:latin typeface="Times New Roman"/>
                <a:cs typeface="Times New Roman"/>
              </a:rPr>
              <a:t>Certe parti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furono considerate </a:t>
            </a:r>
            <a:r>
              <a:rPr sz="1200" dirty="0">
                <a:latin typeface="Times New Roman"/>
                <a:cs typeface="Times New Roman"/>
              </a:rPr>
              <a:t>potenziali  </a:t>
            </a:r>
            <a:r>
              <a:rPr sz="1200" spc="-5" dirty="0">
                <a:latin typeface="Times New Roman"/>
                <a:cs typeface="Times New Roman"/>
              </a:rPr>
              <a:t>feticci,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i capelli e le </a:t>
            </a:r>
            <a:r>
              <a:rPr sz="1200" spc="-5" dirty="0">
                <a:latin typeface="Times New Roman"/>
                <a:cs typeface="Times New Roman"/>
              </a:rPr>
              <a:t>unghie.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unghie </a:t>
            </a:r>
            <a:r>
              <a:rPr sz="1200" spc="-5" dirty="0">
                <a:latin typeface="Times New Roman"/>
                <a:cs typeface="Times New Roman"/>
              </a:rPr>
              <a:t>lunghe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capi 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apprezzate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ritagli erano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potente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feticcio.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nei crani feticcio incise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sull’attività dei successivi cacciatori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teste.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cordone </a:t>
            </a:r>
            <a:r>
              <a:rPr sz="1200" spc="-5" dirty="0">
                <a:latin typeface="Times New Roman"/>
                <a:cs typeface="Times New Roman"/>
              </a:rPr>
              <a:t>ombelicale era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76200" marR="208279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feticcio </a:t>
            </a:r>
            <a:r>
              <a:rPr sz="1200" dirty="0">
                <a:latin typeface="Times New Roman"/>
                <a:cs typeface="Times New Roman"/>
              </a:rPr>
              <a:t>altamente apprezzato; </a:t>
            </a:r>
            <a:r>
              <a:rPr sz="1200" spc="-5" dirty="0">
                <a:latin typeface="Times New Roman"/>
                <a:cs typeface="Times New Roman"/>
              </a:rPr>
              <a:t>ancora oggi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considerato tale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Africa.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giocattolo </a:t>
            </a:r>
            <a:r>
              <a:rPr sz="1200" dirty="0">
                <a:latin typeface="Times New Roman"/>
                <a:cs typeface="Times New Roman"/>
              </a:rPr>
              <a:t>dell’umanità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cordone </a:t>
            </a:r>
            <a:r>
              <a:rPr sz="1200" dirty="0">
                <a:latin typeface="Times New Roman"/>
                <a:cs typeface="Times New Roman"/>
              </a:rPr>
              <a:t>ombelicale  </a:t>
            </a:r>
            <a:r>
              <a:rPr sz="1200" spc="-5" dirty="0">
                <a:latin typeface="Times New Roman"/>
                <a:cs typeface="Times New Roman"/>
              </a:rPr>
              <a:t>conservato. </a:t>
            </a:r>
            <a:r>
              <a:rPr sz="1200" dirty="0">
                <a:latin typeface="Times New Roman"/>
                <a:cs typeface="Times New Roman"/>
              </a:rPr>
              <a:t>Ornato di perle, </a:t>
            </a:r>
            <a:r>
              <a:rPr sz="1200" spc="-5" dirty="0">
                <a:latin typeface="Times New Roman"/>
                <a:cs typeface="Times New Roman"/>
              </a:rPr>
              <a:t>come si faceva </a:t>
            </a:r>
            <a:r>
              <a:rPr sz="1200" dirty="0">
                <a:latin typeface="Times New Roman"/>
                <a:cs typeface="Times New Roman"/>
              </a:rPr>
              <a:t>spesso, </a:t>
            </a:r>
            <a:r>
              <a:rPr sz="1200" spc="-5" dirty="0">
                <a:latin typeface="Times New Roman"/>
                <a:cs typeface="Times New Roman"/>
              </a:rPr>
              <a:t>esso 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collana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(968.4) 88:1.9 </a:t>
            </a:r>
            <a:r>
              <a:rPr sz="1200" dirty="0">
                <a:latin typeface="Times New Roman"/>
                <a:cs typeface="Times New Roman"/>
              </a:rPr>
              <a:t>I bambini gobbi o storpi </a:t>
            </a:r>
            <a:r>
              <a:rPr sz="1200" spc="-5" dirty="0">
                <a:latin typeface="Times New Roman"/>
                <a:cs typeface="Times New Roman"/>
              </a:rPr>
              <a:t>erano considerati feticci; si credeva che </a:t>
            </a:r>
            <a:r>
              <a:rPr sz="1200" dirty="0">
                <a:latin typeface="Times New Roman"/>
                <a:cs typeface="Times New Roman"/>
              </a:rPr>
              <a:t>i pazzi </a:t>
            </a:r>
            <a:r>
              <a:rPr sz="1200" spc="-5" dirty="0">
                <a:latin typeface="Times New Roman"/>
                <a:cs typeface="Times New Roman"/>
              </a:rPr>
              <a:t>fossero stati colpiti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luna. L’uomo </a:t>
            </a:r>
            <a:r>
              <a:rPr sz="1200" dirty="0">
                <a:latin typeface="Times New Roman"/>
                <a:cs typeface="Times New Roman"/>
              </a:rPr>
              <a:t>primitivo  non </a:t>
            </a:r>
            <a:r>
              <a:rPr sz="1200" spc="-5" dirty="0">
                <a:latin typeface="Times New Roman"/>
                <a:cs typeface="Times New Roman"/>
              </a:rPr>
              <a:t>sapeva distinguere </a:t>
            </a:r>
            <a:r>
              <a:rPr sz="1200" spc="5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genio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follia; gli </a:t>
            </a:r>
            <a:r>
              <a:rPr sz="1200" dirty="0">
                <a:latin typeface="Times New Roman"/>
                <a:cs typeface="Times New Roman"/>
              </a:rPr>
              <a:t>idioti </a:t>
            </a:r>
            <a:r>
              <a:rPr sz="1200" spc="-5" dirty="0">
                <a:latin typeface="Times New Roman"/>
                <a:cs typeface="Times New Roman"/>
              </a:rPr>
              <a:t>erano sia </a:t>
            </a:r>
            <a:r>
              <a:rPr sz="1200" dirty="0">
                <a:latin typeface="Times New Roman"/>
                <a:cs typeface="Times New Roman"/>
              </a:rPr>
              <a:t>battuti a morte </a:t>
            </a:r>
            <a:r>
              <a:rPr sz="1200" spc="-5" dirty="0">
                <a:latin typeface="Times New Roman"/>
                <a:cs typeface="Times New Roman"/>
              </a:rPr>
              <a:t>sia venerati come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feticce. L’isteria confermò  sempre </a:t>
            </a:r>
            <a:r>
              <a:rPr sz="1200" dirty="0">
                <a:latin typeface="Times New Roman"/>
                <a:cs typeface="Times New Roman"/>
              </a:rPr>
              <a:t>più la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popolare </a:t>
            </a:r>
            <a:r>
              <a:rPr sz="1200" spc="-5" dirty="0">
                <a:latin typeface="Times New Roman"/>
                <a:cs typeface="Times New Roman"/>
              </a:rPr>
              <a:t>nella stregoneria; gli epilettici erano spesso sacerdoti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stregoni. L’ubriachezza </a:t>
            </a:r>
            <a:r>
              <a:rPr sz="1200" dirty="0">
                <a:latin typeface="Times New Roman"/>
                <a:cs typeface="Times New Roman"/>
              </a:rPr>
              <a:t>era considerata una 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possessione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degli </a:t>
            </a:r>
            <a:r>
              <a:rPr sz="1200" dirty="0">
                <a:latin typeface="Times New Roman"/>
                <a:cs typeface="Times New Roman"/>
              </a:rPr>
              <a:t>spiriti;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selvaggio faceva </a:t>
            </a:r>
            <a:r>
              <a:rPr sz="1200" dirty="0">
                <a:latin typeface="Times New Roman"/>
                <a:cs typeface="Times New Roman"/>
              </a:rPr>
              <a:t>baldoria, metteva una </a:t>
            </a:r>
            <a:r>
              <a:rPr sz="1200" spc="-5" dirty="0">
                <a:latin typeface="Times New Roman"/>
                <a:cs typeface="Times New Roman"/>
              </a:rPr>
              <a:t>foglia 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capelli </a:t>
            </a:r>
            <a:r>
              <a:rPr sz="1200" dirty="0">
                <a:latin typeface="Times New Roman"/>
                <a:cs typeface="Times New Roman"/>
              </a:rPr>
              <a:t>allo scopo di  </a:t>
            </a:r>
            <a:r>
              <a:rPr sz="1200" spc="-5" dirty="0">
                <a:latin typeface="Times New Roman"/>
                <a:cs typeface="Times New Roman"/>
              </a:rPr>
              <a:t>disconoscere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responsabilità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atti. Veleni </a:t>
            </a:r>
            <a:r>
              <a:rPr sz="1200" dirty="0">
                <a:latin typeface="Times New Roman"/>
                <a:cs typeface="Times New Roman"/>
              </a:rPr>
              <a:t>e bevande </a:t>
            </a:r>
            <a:r>
              <a:rPr sz="1200" spc="-5" dirty="0">
                <a:latin typeface="Times New Roman"/>
                <a:cs typeface="Times New Roman"/>
              </a:rPr>
              <a:t>alcoliche </a:t>
            </a:r>
            <a:r>
              <a:rPr sz="1200" dirty="0">
                <a:latin typeface="Times New Roman"/>
                <a:cs typeface="Times New Roman"/>
              </a:rPr>
              <a:t>divennero </a:t>
            </a:r>
            <a:r>
              <a:rPr sz="1200" spc="-5" dirty="0">
                <a:latin typeface="Times New Roman"/>
                <a:cs typeface="Times New Roman"/>
              </a:rPr>
              <a:t>feticci; essi erano </a:t>
            </a:r>
            <a:r>
              <a:rPr sz="1200" dirty="0">
                <a:latin typeface="Times New Roman"/>
                <a:cs typeface="Times New Roman"/>
              </a:rPr>
              <a:t>ritenuti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posseduti.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(968.5) 88:1.10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persone consideravano </a:t>
            </a:r>
            <a:r>
              <a:rPr sz="1200" dirty="0">
                <a:latin typeface="Times New Roman"/>
                <a:cs typeface="Times New Roman"/>
              </a:rPr>
              <a:t>i geni personalità </a:t>
            </a:r>
            <a:r>
              <a:rPr sz="1200" spc="-5" dirty="0">
                <a:latin typeface="Times New Roman"/>
                <a:cs typeface="Times New Roman"/>
              </a:rPr>
              <a:t>feticce </a:t>
            </a:r>
            <a:r>
              <a:rPr sz="1200" dirty="0">
                <a:latin typeface="Times New Roman"/>
                <a:cs typeface="Times New Roman"/>
              </a:rPr>
              <a:t>possedute da uno spirito </a:t>
            </a:r>
            <a:r>
              <a:rPr sz="1200" spc="-5" dirty="0">
                <a:latin typeface="Times New Roman"/>
                <a:cs typeface="Times New Roman"/>
              </a:rPr>
              <a:t>saggio.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uomini di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talento</a:t>
            </a:r>
            <a:endParaRPr sz="1200">
              <a:latin typeface="Times New Roman"/>
              <a:cs typeface="Times New Roman"/>
            </a:endParaRPr>
          </a:p>
          <a:p>
            <a:pPr marL="76200" marR="21018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impararono presto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ricorrere alla </a:t>
            </a:r>
            <a:r>
              <a:rPr sz="1200" dirty="0">
                <a:latin typeface="Times New Roman"/>
                <a:cs typeface="Times New Roman"/>
              </a:rPr>
              <a:t>frode e </a:t>
            </a:r>
            <a:r>
              <a:rPr sz="1200" spc="-5" dirty="0">
                <a:latin typeface="Times New Roman"/>
                <a:cs typeface="Times New Roman"/>
              </a:rPr>
              <a:t>all’inganno per favorire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interessi personali. </a:t>
            </a:r>
            <a:r>
              <a:rPr sz="1200" dirty="0">
                <a:latin typeface="Times New Roman"/>
                <a:cs typeface="Times New Roman"/>
              </a:rPr>
              <a:t>Si credeva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uomo feticcio fosse  più che umano;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divino </a:t>
            </a:r>
            <a:r>
              <a:rPr sz="1200" spc="-5" dirty="0">
                <a:latin typeface="Times New Roman"/>
                <a:cs typeface="Times New Roman"/>
              </a:rPr>
              <a:t>ed anche </a:t>
            </a:r>
            <a:r>
              <a:rPr sz="1200" dirty="0">
                <a:latin typeface="Times New Roman"/>
                <a:cs typeface="Times New Roman"/>
              </a:rPr>
              <a:t>infallibile.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dirigenti, </a:t>
            </a:r>
            <a:r>
              <a:rPr sz="1200" dirty="0">
                <a:latin typeface="Times New Roman"/>
                <a:cs typeface="Times New Roman"/>
              </a:rPr>
              <a:t>re, </a:t>
            </a:r>
            <a:r>
              <a:rPr sz="1200" spc="-5" dirty="0">
                <a:latin typeface="Times New Roman"/>
                <a:cs typeface="Times New Roman"/>
              </a:rPr>
              <a:t>sacerdoti, profeti </a:t>
            </a:r>
            <a:r>
              <a:rPr sz="1200" dirty="0">
                <a:latin typeface="Times New Roman"/>
                <a:cs typeface="Times New Roman"/>
              </a:rPr>
              <a:t>e capi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Chiesa </a:t>
            </a:r>
            <a:r>
              <a:rPr sz="1200" spc="-5" dirty="0">
                <a:latin typeface="Times New Roman"/>
                <a:cs typeface="Times New Roman"/>
              </a:rPr>
              <a:t>finirono per  disporre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grande potere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esercitare </a:t>
            </a:r>
            <a:r>
              <a:rPr sz="1200" dirty="0">
                <a:latin typeface="Times New Roman"/>
                <a:cs typeface="Times New Roman"/>
              </a:rPr>
              <a:t>un’autorità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illimitata.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1340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L’evoluzione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feticcio</a:t>
            </a:r>
            <a:endParaRPr sz="1600">
              <a:latin typeface="Times New Roman"/>
              <a:cs typeface="Times New Roman"/>
            </a:endParaRPr>
          </a:p>
          <a:p>
            <a:pPr marL="76200" marR="8636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(968.6) 88:2.1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supponeva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fantasmi preferissero abitare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oggetto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appartenuto loro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vivevano nella carne. Questa  credenza spiega </a:t>
            </a:r>
            <a:r>
              <a:rPr sz="1200" dirty="0">
                <a:latin typeface="Times New Roman"/>
                <a:cs typeface="Times New Roman"/>
              </a:rPr>
              <a:t>l’efficacia di molte </a:t>
            </a:r>
            <a:r>
              <a:rPr sz="1200" spc="-5" dirty="0">
                <a:latin typeface="Times New Roman"/>
                <a:cs typeface="Times New Roman"/>
              </a:rPr>
              <a:t>reliquie moderne. 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veneravano sempre </a:t>
            </a:r>
            <a:r>
              <a:rPr sz="1200" dirty="0">
                <a:latin typeface="Times New Roman"/>
                <a:cs typeface="Times New Roman"/>
              </a:rPr>
              <a:t>le ossa dei </a:t>
            </a:r>
            <a:r>
              <a:rPr sz="1200" spc="-5" dirty="0">
                <a:latin typeface="Times New Roman"/>
                <a:cs typeface="Times New Roman"/>
              </a:rPr>
              <a:t>loro capi,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resti dello </a:t>
            </a:r>
            <a:r>
              <a:rPr sz="1200" dirty="0">
                <a:latin typeface="Times New Roman"/>
                <a:cs typeface="Times New Roman"/>
              </a:rPr>
              <a:t>scheletro  di santi e di </a:t>
            </a:r>
            <a:r>
              <a:rPr sz="1200" spc="-5" dirty="0">
                <a:latin typeface="Times New Roman"/>
                <a:cs typeface="Times New Roman"/>
              </a:rPr>
              <a:t>eroi sono ancora considerati con </a:t>
            </a:r>
            <a:r>
              <a:rPr sz="1200" dirty="0">
                <a:latin typeface="Times New Roman"/>
                <a:cs typeface="Times New Roman"/>
              </a:rPr>
              <a:t>timore superstizioso da molte persone. Anche </a:t>
            </a:r>
            <a:r>
              <a:rPr sz="1200" spc="-5" dirty="0">
                <a:latin typeface="Times New Roman"/>
                <a:cs typeface="Times New Roman"/>
              </a:rPr>
              <a:t>oggi si </a:t>
            </a:r>
            <a:r>
              <a:rPr sz="1200" dirty="0">
                <a:latin typeface="Times New Roman"/>
                <a:cs typeface="Times New Roman"/>
              </a:rPr>
              <a:t>fanno </a:t>
            </a:r>
            <a:r>
              <a:rPr sz="1200" spc="-5" dirty="0">
                <a:latin typeface="Times New Roman"/>
                <a:cs typeface="Times New Roman"/>
              </a:rPr>
              <a:t>pellegrinaggi </a:t>
            </a:r>
            <a:r>
              <a:rPr sz="1200" dirty="0">
                <a:latin typeface="Times New Roman"/>
                <a:cs typeface="Times New Roman"/>
              </a:rPr>
              <a:t>sulle tombe  di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498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(968.7) 88:2.2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reliquie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conseguenza dell’antico culto dei feticci.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reliquie delle religioni </a:t>
            </a:r>
            <a:r>
              <a:rPr sz="1200" dirty="0">
                <a:latin typeface="Times New Roman"/>
                <a:cs typeface="Times New Roman"/>
              </a:rPr>
              <a:t>moderne 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un tentativo di </a:t>
            </a:r>
            <a:r>
              <a:rPr sz="1200" spc="-5" dirty="0">
                <a:latin typeface="Times New Roman"/>
                <a:cs typeface="Times New Roman"/>
              </a:rPr>
              <a:t>razionalizzare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feticcio </a:t>
            </a:r>
            <a:r>
              <a:rPr sz="1200" dirty="0">
                <a:latin typeface="Times New Roman"/>
                <a:cs typeface="Times New Roman"/>
              </a:rPr>
              <a:t>del selvaggio ed elevarlo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posizione di </a:t>
            </a:r>
            <a:r>
              <a:rPr sz="1200" spc="-5" dirty="0">
                <a:latin typeface="Times New Roman"/>
                <a:cs typeface="Times New Roman"/>
              </a:rPr>
              <a:t>dignità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rispettabilità nei sistemi religiosi moderni.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considera </a:t>
            </a:r>
            <a:r>
              <a:rPr sz="1200" dirty="0">
                <a:latin typeface="Times New Roman"/>
                <a:cs typeface="Times New Roman"/>
              </a:rPr>
              <a:t>pagano credere </a:t>
            </a:r>
            <a:r>
              <a:rPr sz="1200" spc="-5" dirty="0">
                <a:latin typeface="Times New Roman"/>
                <a:cs typeface="Times New Roman"/>
              </a:rPr>
              <a:t>nei feticci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magia, </a:t>
            </a:r>
            <a:r>
              <a:rPr sz="1200" dirty="0">
                <a:latin typeface="Times New Roman"/>
                <a:cs typeface="Times New Roman"/>
              </a:rPr>
              <a:t>ma si ritiene </a:t>
            </a:r>
            <a:r>
              <a:rPr sz="1200" spc="-5" dirty="0">
                <a:latin typeface="Times New Roman"/>
                <a:cs typeface="Times New Roman"/>
              </a:rPr>
              <a:t>corretto </a:t>
            </a:r>
            <a:r>
              <a:rPr sz="1200" dirty="0">
                <a:latin typeface="Times New Roman"/>
                <a:cs typeface="Times New Roman"/>
              </a:rPr>
              <a:t>accettare  </a:t>
            </a:r>
            <a:r>
              <a:rPr sz="1200" spc="-5" dirty="0">
                <a:latin typeface="Times New Roman"/>
                <a:cs typeface="Times New Roman"/>
              </a:rPr>
              <a:t>reliquie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miracoli.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(969.1) 88:2.3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focolare — il </a:t>
            </a:r>
            <a:r>
              <a:rPr sz="1200" spc="-5" dirty="0">
                <a:latin typeface="Times New Roman"/>
                <a:cs typeface="Times New Roman"/>
              </a:rPr>
              <a:t>camino </a:t>
            </a:r>
            <a:r>
              <a:rPr sz="1200" dirty="0">
                <a:latin typeface="Times New Roman"/>
                <a:cs typeface="Times New Roman"/>
              </a:rPr>
              <a:t>— divenne più o meno un </a:t>
            </a:r>
            <a:r>
              <a:rPr sz="1200" spc="-5" dirty="0">
                <a:latin typeface="Times New Roman"/>
                <a:cs typeface="Times New Roman"/>
              </a:rPr>
              <a:t>feticcio,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sacro. I </a:t>
            </a:r>
            <a:r>
              <a:rPr sz="1200" spc="-5" dirty="0">
                <a:latin typeface="Times New Roman"/>
                <a:cs typeface="Times New Roman"/>
              </a:rPr>
              <a:t>santuari </a:t>
            </a:r>
            <a:r>
              <a:rPr sz="1200" dirty="0">
                <a:latin typeface="Times New Roman"/>
                <a:cs typeface="Times New Roman"/>
              </a:rPr>
              <a:t>ed i templi </a:t>
            </a:r>
            <a:r>
              <a:rPr sz="1200" spc="-5" dirty="0">
                <a:latin typeface="Times New Roman"/>
                <a:cs typeface="Times New Roman"/>
              </a:rPr>
              <a:t>furono inizialmente  luoghi feticci perché </a:t>
            </a:r>
            <a:r>
              <a:rPr sz="1200" dirty="0">
                <a:latin typeface="Times New Roman"/>
                <a:cs typeface="Times New Roman"/>
              </a:rPr>
              <a:t>vi venivano </a:t>
            </a:r>
            <a:r>
              <a:rPr sz="1200" spc="-5" dirty="0">
                <a:latin typeface="Times New Roman"/>
                <a:cs typeface="Times New Roman"/>
              </a:rPr>
              <a:t>sepolti </a:t>
            </a:r>
            <a:r>
              <a:rPr sz="1200" dirty="0">
                <a:latin typeface="Times New Roman"/>
                <a:cs typeface="Times New Roman"/>
              </a:rPr>
              <a:t>i morti.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capanna feticcio degli Ebrei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da Mosè a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cui alloggiava un  </a:t>
            </a:r>
            <a:r>
              <a:rPr sz="1200" spc="-5" dirty="0">
                <a:latin typeface="Times New Roman"/>
                <a:cs typeface="Times New Roman"/>
              </a:rPr>
              <a:t>superfeticcio,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esistente della </a:t>
            </a:r>
            <a:r>
              <a:rPr sz="1200" dirty="0">
                <a:latin typeface="Times New Roman"/>
                <a:cs typeface="Times New Roman"/>
              </a:rPr>
              <a:t>legge di Dio. </a:t>
            </a:r>
            <a:r>
              <a:rPr sz="1200" spc="-5" dirty="0">
                <a:latin typeface="Times New Roman"/>
                <a:cs typeface="Times New Roman"/>
              </a:rPr>
              <a:t>Ma gli Israeliti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abbandonarono </a:t>
            </a:r>
            <a:r>
              <a:rPr sz="1200" dirty="0">
                <a:latin typeface="Times New Roman"/>
                <a:cs typeface="Times New Roman"/>
              </a:rPr>
              <a:t>mai la </a:t>
            </a:r>
            <a:r>
              <a:rPr sz="1200" spc="-5" dirty="0">
                <a:latin typeface="Times New Roman"/>
                <a:cs typeface="Times New Roman"/>
              </a:rPr>
              <a:t>credenza peculiare dei  Cananei nell’altare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pietra: </a:t>
            </a:r>
            <a:r>
              <a:rPr sz="1200" dirty="0">
                <a:latin typeface="Times New Roman"/>
                <a:cs typeface="Times New Roman"/>
              </a:rPr>
              <a:t>“E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pietra che ho innalzato come una </a:t>
            </a:r>
            <a:r>
              <a:rPr sz="1200" spc="-5" dirty="0">
                <a:latin typeface="Times New Roman"/>
                <a:cs typeface="Times New Roman"/>
              </a:rPr>
              <a:t>stele sarà </a:t>
            </a:r>
            <a:r>
              <a:rPr sz="1200" dirty="0">
                <a:latin typeface="Times New Roman"/>
                <a:cs typeface="Times New Roman"/>
              </a:rPr>
              <a:t>la dimora di </a:t>
            </a:r>
            <a:r>
              <a:rPr sz="1200" spc="-5" dirty="0">
                <a:latin typeface="Times New Roman"/>
                <a:cs typeface="Times New Roman"/>
              </a:rPr>
              <a:t>Dio.”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credevano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 loro Dio abitasse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altari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feticci.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133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(969.2) 88:2.4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prime statue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fatte </a:t>
            </a:r>
            <a:r>
              <a:rPr sz="1200" spc="-5" dirty="0">
                <a:latin typeface="Times New Roman"/>
                <a:cs typeface="Times New Roman"/>
              </a:rPr>
              <a:t>per conservare </a:t>
            </a:r>
            <a:r>
              <a:rPr sz="1200" dirty="0">
                <a:latin typeface="Times New Roman"/>
                <a:cs typeface="Times New Roman"/>
              </a:rPr>
              <a:t>le sembianze e la memoria </a:t>
            </a:r>
            <a:r>
              <a:rPr sz="1200" spc="-5" dirty="0">
                <a:latin typeface="Times New Roman"/>
                <a:cs typeface="Times New Roman"/>
              </a:rPr>
              <a:t>dei morti </a:t>
            </a:r>
            <a:r>
              <a:rPr sz="1200" dirty="0">
                <a:latin typeface="Times New Roman"/>
                <a:cs typeface="Times New Roman"/>
              </a:rPr>
              <a:t>illustri; </a:t>
            </a:r>
            <a:r>
              <a:rPr sz="1200" spc="-5" dirty="0">
                <a:latin typeface="Times New Roman"/>
                <a:cs typeface="Times New Roman"/>
              </a:rPr>
              <a:t>esse 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dei  monumenti. Gli </a:t>
            </a:r>
            <a:r>
              <a:rPr sz="1200" dirty="0">
                <a:latin typeface="Times New Roman"/>
                <a:cs typeface="Times New Roman"/>
              </a:rPr>
              <a:t>idoli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affinamento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feticismo. </a:t>
            </a:r>
            <a:r>
              <a:rPr sz="1200" dirty="0">
                <a:latin typeface="Times New Roman"/>
                <a:cs typeface="Times New Roman"/>
              </a:rPr>
              <a:t>I primitivi </a:t>
            </a:r>
            <a:r>
              <a:rPr sz="1200" spc="-5" dirty="0">
                <a:latin typeface="Times New Roman"/>
                <a:cs typeface="Times New Roman"/>
              </a:rPr>
              <a:t>credevano </a:t>
            </a:r>
            <a:r>
              <a:rPr sz="1200" dirty="0">
                <a:latin typeface="Times New Roman"/>
                <a:cs typeface="Times New Roman"/>
              </a:rPr>
              <a:t>che una cerimonia di </a:t>
            </a:r>
            <a:r>
              <a:rPr sz="1200" spc="-5" dirty="0">
                <a:latin typeface="Times New Roman"/>
                <a:cs typeface="Times New Roman"/>
              </a:rPr>
              <a:t>consacrazione </a:t>
            </a:r>
            <a:r>
              <a:rPr sz="1200" dirty="0">
                <a:latin typeface="Times New Roman"/>
                <a:cs typeface="Times New Roman"/>
              </a:rPr>
              <a:t>inducesse lo  spirito </a:t>
            </a:r>
            <a:r>
              <a:rPr sz="1200" spc="-5" dirty="0">
                <a:latin typeface="Times New Roman"/>
                <a:cs typeface="Times New Roman"/>
              </a:rPr>
              <a:t>ad entrare nella </a:t>
            </a:r>
            <a:r>
              <a:rPr sz="1200" dirty="0">
                <a:latin typeface="Times New Roman"/>
                <a:cs typeface="Times New Roman"/>
              </a:rPr>
              <a:t>statua; </a:t>
            </a:r>
            <a:r>
              <a:rPr sz="1200" spc="-5" dirty="0">
                <a:latin typeface="Times New Roman"/>
                <a:cs typeface="Times New Roman"/>
              </a:rPr>
              <a:t>similmente, quando certi oggetti erano benedetti, divenivano degli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amuleti.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1020" cy="3543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(969.3) 88:2.5 </a:t>
            </a:r>
            <a:r>
              <a:rPr sz="1200" spc="-5" dirty="0">
                <a:latin typeface="Times New Roman"/>
                <a:cs typeface="Times New Roman"/>
              </a:rPr>
              <a:t>Mosè, aggiungendo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comandamento </a:t>
            </a:r>
            <a:r>
              <a:rPr sz="1200" spc="-5" dirty="0">
                <a:latin typeface="Times New Roman"/>
                <a:cs typeface="Times New Roman"/>
              </a:rPr>
              <a:t>all’antico </a:t>
            </a:r>
            <a:r>
              <a:rPr sz="1200" dirty="0">
                <a:latin typeface="Times New Roman"/>
                <a:cs typeface="Times New Roman"/>
              </a:rPr>
              <a:t>codice morale di </a:t>
            </a:r>
            <a:r>
              <a:rPr sz="1200" spc="-5" dirty="0">
                <a:latin typeface="Times New Roman"/>
                <a:cs typeface="Times New Roman"/>
              </a:rPr>
              <a:t>Dalamatia, fece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sforzo per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controllare</a:t>
            </a:r>
            <a:endParaRPr sz="1200">
              <a:latin typeface="Times New Roman"/>
              <a:cs typeface="Times New Roman"/>
            </a:endParaRPr>
          </a:p>
          <a:p>
            <a:pPr marL="63500" marR="15049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l’adorazione dei feticci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ordinò in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specie d’immagine che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consacrata  </a:t>
            </a:r>
            <a:r>
              <a:rPr sz="1200" spc="-5" dirty="0">
                <a:latin typeface="Times New Roman"/>
                <a:cs typeface="Times New Roman"/>
              </a:rPr>
              <a:t>come feticcio. Egli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chiaramente: “Tu </a:t>
            </a:r>
            <a:r>
              <a:rPr sz="1200" dirty="0">
                <a:latin typeface="Times New Roman"/>
                <a:cs typeface="Times New Roman"/>
              </a:rPr>
              <a:t>non farai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idolo né alcunché di simile a </a:t>
            </a:r>
            <a:r>
              <a:rPr sz="1200" spc="-5" dirty="0">
                <a:latin typeface="Times New Roman"/>
                <a:cs typeface="Times New Roman"/>
              </a:rPr>
              <a:t>qualunque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che sta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alto nel </a:t>
            </a:r>
            <a:r>
              <a:rPr sz="1200" dirty="0">
                <a:latin typeface="Times New Roman"/>
                <a:cs typeface="Times New Roman"/>
              </a:rPr>
              <a:t>cielo,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endParaRPr sz="1200">
              <a:latin typeface="Times New Roman"/>
              <a:cs typeface="Times New Roman"/>
            </a:endParaRPr>
          </a:p>
          <a:p>
            <a:pPr marL="63500" marR="9652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in basso </a:t>
            </a:r>
            <a:r>
              <a:rPr sz="1200" spc="-5" dirty="0">
                <a:latin typeface="Times New Roman"/>
                <a:cs typeface="Times New Roman"/>
              </a:rPr>
              <a:t>sulla terra, </a:t>
            </a:r>
            <a:r>
              <a:rPr sz="1200" dirty="0">
                <a:latin typeface="Times New Roman"/>
                <a:cs typeface="Times New Roman"/>
              </a:rPr>
              <a:t>o nelle acque </a:t>
            </a:r>
            <a:r>
              <a:rPr sz="1200" spc="-5" dirty="0">
                <a:latin typeface="Times New Roman"/>
                <a:cs typeface="Times New Roman"/>
              </a:rPr>
              <a:t>della terra.” Anche se questo </a:t>
            </a:r>
            <a:r>
              <a:rPr sz="1200" dirty="0">
                <a:latin typeface="Times New Roman"/>
                <a:cs typeface="Times New Roman"/>
              </a:rPr>
              <a:t>comandamento </a:t>
            </a:r>
            <a:r>
              <a:rPr sz="1200" spc="-5" dirty="0">
                <a:latin typeface="Times New Roman"/>
                <a:cs typeface="Times New Roman"/>
              </a:rPr>
              <a:t>contribuì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ritardare </a:t>
            </a:r>
            <a:r>
              <a:rPr sz="1200" dirty="0">
                <a:latin typeface="Times New Roman"/>
                <a:cs typeface="Times New Roman"/>
              </a:rPr>
              <a:t>l’arte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Ebrei, limitò  </a:t>
            </a: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feticci. Ma Mosè </a:t>
            </a:r>
            <a:r>
              <a:rPr sz="1200" dirty="0">
                <a:latin typeface="Times New Roman"/>
                <a:cs typeface="Times New Roman"/>
              </a:rPr>
              <a:t>era troppo </a:t>
            </a:r>
            <a:r>
              <a:rPr sz="1200" spc="-5" dirty="0">
                <a:latin typeface="Times New Roman"/>
                <a:cs typeface="Times New Roman"/>
              </a:rPr>
              <a:t>saggio per </a:t>
            </a:r>
            <a:r>
              <a:rPr sz="1200" dirty="0">
                <a:latin typeface="Times New Roman"/>
                <a:cs typeface="Times New Roman"/>
              </a:rPr>
              <a:t>tentare di sostituire </a:t>
            </a:r>
            <a:r>
              <a:rPr sz="1200" spc="-5" dirty="0">
                <a:latin typeface="Times New Roman"/>
                <a:cs typeface="Times New Roman"/>
              </a:rPr>
              <a:t>repentinamente gli antichi feticci,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acconsentì  </a:t>
            </a:r>
            <a:r>
              <a:rPr sz="1200" spc="-5" dirty="0">
                <a:latin typeface="Times New Roman"/>
                <a:cs typeface="Times New Roman"/>
              </a:rPr>
              <a:t>che fossero poste certe </a:t>
            </a:r>
            <a:r>
              <a:rPr sz="1200" dirty="0">
                <a:latin typeface="Times New Roman"/>
                <a:cs typeface="Times New Roman"/>
              </a:rPr>
              <a:t>reliquie a </a:t>
            </a:r>
            <a:r>
              <a:rPr sz="1200" spc="-5" dirty="0">
                <a:latin typeface="Times New Roman"/>
                <a:cs typeface="Times New Roman"/>
              </a:rPr>
              <a:t>fianco della </a:t>
            </a:r>
            <a:r>
              <a:rPr sz="1200" dirty="0">
                <a:latin typeface="Times New Roman"/>
                <a:cs typeface="Times New Roman"/>
              </a:rPr>
              <a:t>legge </a:t>
            </a:r>
            <a:r>
              <a:rPr sz="1200" spc="-5" dirty="0">
                <a:latin typeface="Times New Roman"/>
                <a:cs typeface="Times New Roman"/>
              </a:rPr>
              <a:t>nella combinazione </a:t>
            </a:r>
            <a:r>
              <a:rPr sz="1200" dirty="0">
                <a:latin typeface="Times New Roman"/>
                <a:cs typeface="Times New Roman"/>
              </a:rPr>
              <a:t>di altare da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reliquiario religioso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15" dirty="0">
                <a:latin typeface="Times New Roman"/>
                <a:cs typeface="Times New Roman"/>
              </a:rPr>
              <a:t>era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l’arca.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41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(969.4) 88:2.6 </a:t>
            </a:r>
            <a:r>
              <a:rPr sz="1200" spc="-5" dirty="0">
                <a:latin typeface="Times New Roman"/>
                <a:cs typeface="Times New Roman"/>
              </a:rPr>
              <a:t>Divennero infine feticci certe parole,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speciale quelle che erano considerate come parole </a:t>
            </a:r>
            <a:r>
              <a:rPr sz="1200" dirty="0">
                <a:latin typeface="Times New Roman"/>
                <a:cs typeface="Times New Roman"/>
              </a:rPr>
              <a:t>di Dio; in questo modo i  </a:t>
            </a:r>
            <a:r>
              <a:rPr sz="1200" spc="-5" dirty="0">
                <a:latin typeface="Times New Roman"/>
                <a:cs typeface="Times New Roman"/>
              </a:rPr>
              <a:t>libri sacri </a:t>
            </a:r>
            <a:r>
              <a:rPr sz="1200" dirty="0">
                <a:latin typeface="Times New Roman"/>
                <a:cs typeface="Times New Roman"/>
              </a:rPr>
              <a:t>di molte </a:t>
            </a:r>
            <a:r>
              <a:rPr sz="1200" spc="-5" dirty="0">
                <a:latin typeface="Times New Roman"/>
                <a:cs typeface="Times New Roman"/>
              </a:rPr>
              <a:t>religioni sono </a:t>
            </a:r>
            <a:r>
              <a:rPr sz="1200" dirty="0">
                <a:latin typeface="Times New Roman"/>
                <a:cs typeface="Times New Roman"/>
              </a:rPr>
              <a:t>divenuti delle </a:t>
            </a:r>
            <a:r>
              <a:rPr sz="1200" spc="-5" dirty="0">
                <a:latin typeface="Times New Roman"/>
                <a:cs typeface="Times New Roman"/>
              </a:rPr>
              <a:t>prigioni feticiste che incarcerano l’immaginazione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dell’uomo.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sforzo 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 contro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feticci divenne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feticcio supremo;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comandamento fu </a:t>
            </a:r>
            <a:r>
              <a:rPr sz="1200" dirty="0">
                <a:latin typeface="Times New Roman"/>
                <a:cs typeface="Times New Roman"/>
              </a:rPr>
              <a:t>utilizzato più </a:t>
            </a:r>
            <a:r>
              <a:rPr sz="1200" spc="-5" dirty="0">
                <a:latin typeface="Times New Roman"/>
                <a:cs typeface="Times New Roman"/>
              </a:rPr>
              <a:t>tardi per denigrare </a:t>
            </a:r>
            <a:r>
              <a:rPr sz="1200" dirty="0">
                <a:latin typeface="Times New Roman"/>
                <a:cs typeface="Times New Roman"/>
              </a:rPr>
              <a:t>l’arte e  </a:t>
            </a:r>
            <a:r>
              <a:rPr sz="1200" spc="-5" dirty="0">
                <a:latin typeface="Times New Roman"/>
                <a:cs typeface="Times New Roman"/>
              </a:rPr>
              <a:t>ritardare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godimento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venerazione del</a:t>
            </a:r>
            <a:r>
              <a:rPr sz="1200" dirty="0">
                <a:latin typeface="Times New Roman"/>
                <a:cs typeface="Times New Roman"/>
              </a:rPr>
              <a:t> bello.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(969.5) 88:2.7 </a:t>
            </a:r>
            <a:r>
              <a:rPr sz="1200" spc="-5" dirty="0">
                <a:latin typeface="Times New Roman"/>
                <a:cs typeface="Times New Roman"/>
              </a:rPr>
              <a:t>Nei tempi antichi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feticcia parola </a:t>
            </a:r>
            <a:r>
              <a:rPr sz="1200" dirty="0">
                <a:latin typeface="Times New Roman"/>
                <a:cs typeface="Times New Roman"/>
              </a:rPr>
              <a:t>dell’autorità era una </a:t>
            </a:r>
            <a:r>
              <a:rPr sz="1200" i="1" dirty="0">
                <a:latin typeface="Times New Roman"/>
                <a:cs typeface="Times New Roman"/>
              </a:rPr>
              <a:t>dottrina </a:t>
            </a:r>
            <a:r>
              <a:rPr sz="1200" spc="-5" dirty="0">
                <a:latin typeface="Times New Roman"/>
                <a:cs typeface="Times New Roman"/>
              </a:rPr>
              <a:t>che ispirava paura,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terribile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tiranni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asservono 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Un feticcio </a:t>
            </a:r>
            <a:r>
              <a:rPr sz="1200" dirty="0">
                <a:latin typeface="Times New Roman"/>
                <a:cs typeface="Times New Roman"/>
              </a:rPr>
              <a:t>dottrinale porterà l’uomo </a:t>
            </a:r>
            <a:r>
              <a:rPr sz="1200" spc="-5" dirty="0">
                <a:latin typeface="Times New Roman"/>
                <a:cs typeface="Times New Roman"/>
              </a:rPr>
              <a:t>mortale ad ingannare se stesso </a:t>
            </a:r>
            <a:r>
              <a:rPr sz="1200" dirty="0">
                <a:latin typeface="Times New Roman"/>
                <a:cs typeface="Times New Roman"/>
              </a:rPr>
              <a:t>gettandosi nelle </a:t>
            </a:r>
            <a:r>
              <a:rPr sz="1200" spc="-5" dirty="0">
                <a:latin typeface="Times New Roman"/>
                <a:cs typeface="Times New Roman"/>
              </a:rPr>
              <a:t>grinfie del </a:t>
            </a:r>
            <a:r>
              <a:rPr sz="1200" dirty="0">
                <a:latin typeface="Times New Roman"/>
                <a:cs typeface="Times New Roman"/>
              </a:rPr>
              <a:t>bigottismo,  </a:t>
            </a:r>
            <a:r>
              <a:rPr sz="1200" spc="-5" dirty="0">
                <a:latin typeface="Times New Roman"/>
                <a:cs typeface="Times New Roman"/>
              </a:rPr>
              <a:t>del fanatismo, della superstizione, dell’intolleranza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più atroci </a:t>
            </a:r>
            <a:r>
              <a:rPr sz="1200" spc="-5" dirty="0">
                <a:latin typeface="Times New Roman"/>
                <a:cs typeface="Times New Roman"/>
              </a:rPr>
              <a:t>crudeltà </a:t>
            </a:r>
            <a:r>
              <a:rPr sz="1200" dirty="0">
                <a:latin typeface="Times New Roman"/>
                <a:cs typeface="Times New Roman"/>
              </a:rPr>
              <a:t>barbare.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rispetto moderno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 </a:t>
            </a:r>
            <a:r>
              <a:rPr sz="1200" dirty="0">
                <a:latin typeface="Times New Roman"/>
                <a:cs typeface="Times New Roman"/>
              </a:rPr>
              <a:t>è solo lo </a:t>
            </a:r>
            <a:r>
              <a:rPr sz="1200" spc="-5" dirty="0">
                <a:latin typeface="Times New Roman"/>
                <a:cs typeface="Times New Roman"/>
              </a:rPr>
              <a:t>sfuggire recente alla tendenza ad </a:t>
            </a:r>
            <a:r>
              <a:rPr sz="1200" dirty="0">
                <a:latin typeface="Times New Roman"/>
                <a:cs typeface="Times New Roman"/>
              </a:rPr>
              <a:t>istituire </a:t>
            </a:r>
            <a:r>
              <a:rPr sz="1200" spc="-5" dirty="0">
                <a:latin typeface="Times New Roman"/>
                <a:cs typeface="Times New Roman"/>
              </a:rPr>
              <a:t>dei feticci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livelli 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ragionamento. Per </a:t>
            </a:r>
            <a:r>
              <a:rPr sz="1200" dirty="0">
                <a:latin typeface="Times New Roman"/>
                <a:cs typeface="Times New Roman"/>
              </a:rPr>
              <a:t>quanto 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raccolte </a:t>
            </a:r>
            <a:r>
              <a:rPr sz="1200" dirty="0">
                <a:latin typeface="Times New Roman"/>
                <a:cs typeface="Times New Roman"/>
              </a:rPr>
              <a:t>di scritti </a:t>
            </a:r>
            <a:r>
              <a:rPr sz="1200" spc="-5" dirty="0">
                <a:latin typeface="Times New Roman"/>
                <a:cs typeface="Times New Roman"/>
              </a:rPr>
              <a:t>feticci </a:t>
            </a:r>
            <a:r>
              <a:rPr sz="1200" dirty="0">
                <a:latin typeface="Times New Roman"/>
                <a:cs typeface="Times New Roman"/>
              </a:rPr>
              <a:t>che diverse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conservano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i="1" dirty="0">
                <a:latin typeface="Times New Roman"/>
                <a:cs typeface="Times New Roman"/>
              </a:rPr>
              <a:t>libri </a:t>
            </a:r>
            <a:r>
              <a:rPr sz="1200" i="1" spc="-5" dirty="0">
                <a:latin typeface="Times New Roman"/>
                <a:cs typeface="Times New Roman"/>
              </a:rPr>
              <a:t>sacri,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ritiene non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c’è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libro  </a:t>
            </a:r>
            <a:r>
              <a:rPr sz="1200" spc="-5" dirty="0">
                <a:latin typeface="Times New Roman"/>
                <a:cs typeface="Times New Roman"/>
              </a:rPr>
              <a:t>sia vero, </a:t>
            </a:r>
            <a:r>
              <a:rPr sz="1200" dirty="0">
                <a:latin typeface="Times New Roman"/>
                <a:cs typeface="Times New Roman"/>
              </a:rPr>
              <a:t>ma anche </a:t>
            </a:r>
            <a:r>
              <a:rPr sz="1200" spc="-5" dirty="0">
                <a:latin typeface="Times New Roman"/>
                <a:cs typeface="Times New Roman"/>
              </a:rPr>
              <a:t>che ogni verità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contenuta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libro.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uno di questi </a:t>
            </a:r>
            <a:r>
              <a:rPr sz="1200" spc="-5" dirty="0">
                <a:latin typeface="Times New Roman"/>
                <a:cs typeface="Times New Roman"/>
              </a:rPr>
              <a:t>libri sacri parla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caso della terra come </a:t>
            </a:r>
            <a:r>
              <a:rPr sz="1200" dirty="0">
                <a:latin typeface="Times New Roman"/>
                <a:cs typeface="Times New Roman"/>
              </a:rPr>
              <a:t>pianeta  piatto, allora </a:t>
            </a:r>
            <a:r>
              <a:rPr sz="1200" spc="-5" dirty="0">
                <a:latin typeface="Times New Roman"/>
                <a:cs typeface="Times New Roman"/>
              </a:rPr>
              <a:t>per lunghe generazioni </a:t>
            </a:r>
            <a:r>
              <a:rPr sz="1200" dirty="0">
                <a:latin typeface="Times New Roman"/>
                <a:cs typeface="Times New Roman"/>
              </a:rPr>
              <a:t>uomini e donne peraltro </a:t>
            </a:r>
            <a:r>
              <a:rPr sz="1200" spc="-5" dirty="0">
                <a:latin typeface="Times New Roman"/>
                <a:cs typeface="Times New Roman"/>
              </a:rPr>
              <a:t>assennati rifiuteranno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la prova </a:t>
            </a:r>
            <a:r>
              <a:rPr sz="1200" spc="-5" dirty="0">
                <a:latin typeface="Times New Roman"/>
                <a:cs typeface="Times New Roman"/>
              </a:rPr>
              <a:t>evidente che </a:t>
            </a:r>
            <a:r>
              <a:rPr sz="1200" dirty="0">
                <a:latin typeface="Times New Roman"/>
                <a:cs typeface="Times New Roman"/>
              </a:rPr>
              <a:t>il pianeta è  rotondo.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8009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(969.6) 88:2.8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aprire uno di questi </a:t>
            </a:r>
            <a:r>
              <a:rPr sz="1200" spc="-5" dirty="0">
                <a:latin typeface="Times New Roman"/>
                <a:cs typeface="Times New Roman"/>
              </a:rPr>
              <a:t>libri sacri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cadere </a:t>
            </a:r>
            <a:r>
              <a:rPr sz="1200" spc="-5" dirty="0">
                <a:latin typeface="Times New Roman"/>
                <a:cs typeface="Times New Roman"/>
              </a:rPr>
              <a:t>l’occhio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caso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passaggio, conformandosi al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determinare </a:t>
            </a:r>
            <a:r>
              <a:rPr sz="1200" dirty="0">
                <a:latin typeface="Times New Roman"/>
                <a:cs typeface="Times New Roman"/>
              </a:rPr>
              <a:t>importanti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o progetti </a:t>
            </a:r>
            <a:r>
              <a:rPr sz="1200" spc="-5" dirty="0">
                <a:latin typeface="Times New Roman"/>
                <a:cs typeface="Times New Roman"/>
              </a:rPr>
              <a:t>della vita, </a:t>
            </a:r>
            <a:r>
              <a:rPr sz="1200" dirty="0">
                <a:latin typeface="Times New Roman"/>
                <a:cs typeface="Times New Roman"/>
              </a:rPr>
              <a:t>non è né più né </a:t>
            </a:r>
            <a:r>
              <a:rPr sz="1200" spc="-5" dirty="0">
                <a:latin typeface="Times New Roman"/>
                <a:cs typeface="Times New Roman"/>
              </a:rPr>
              <a:t>meno che </a:t>
            </a:r>
            <a:r>
              <a:rPr sz="1200" dirty="0">
                <a:latin typeface="Times New Roman"/>
                <a:cs typeface="Times New Roman"/>
              </a:rPr>
              <a:t>un totale feticismo. </a:t>
            </a:r>
            <a:r>
              <a:rPr sz="1200" spc="-5" dirty="0">
                <a:latin typeface="Times New Roman"/>
                <a:cs typeface="Times New Roman"/>
              </a:rPr>
              <a:t>Prestare giuramento su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“libro sacro”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giurare su qualche oggetto </a:t>
            </a:r>
            <a:r>
              <a:rPr sz="1200" dirty="0">
                <a:latin typeface="Times New Roman"/>
                <a:cs typeface="Times New Roman"/>
              </a:rPr>
              <a:t>di suprema </a:t>
            </a:r>
            <a:r>
              <a:rPr sz="1200" spc="-5" dirty="0">
                <a:latin typeface="Times New Roman"/>
                <a:cs typeface="Times New Roman"/>
              </a:rPr>
              <a:t>venerazione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raffinato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feticismo.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17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(969.7) 88:2.9 </a:t>
            </a:r>
            <a:r>
              <a:rPr sz="1200" spc="-5" dirty="0">
                <a:latin typeface="Times New Roman"/>
                <a:cs typeface="Times New Roman"/>
              </a:rPr>
              <a:t>Rappresenta invece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reale progresso </a:t>
            </a:r>
            <a:r>
              <a:rPr sz="1200" dirty="0">
                <a:latin typeface="Times New Roman"/>
                <a:cs typeface="Times New Roman"/>
              </a:rPr>
              <a:t>evoluzionario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paura feticistica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ritagli </a:t>
            </a:r>
            <a:r>
              <a:rPr sz="1200" dirty="0">
                <a:latin typeface="Times New Roman"/>
                <a:cs typeface="Times New Roman"/>
              </a:rPr>
              <a:t>di unghie di un </a:t>
            </a:r>
            <a:r>
              <a:rPr sz="1200" spc="-5" dirty="0">
                <a:latin typeface="Times New Roman"/>
                <a:cs typeface="Times New Roman"/>
              </a:rPr>
              <a:t>capo  selvaggio alla venerazione </a:t>
            </a:r>
            <a:r>
              <a:rPr sz="1200" dirty="0">
                <a:latin typeface="Times New Roman"/>
                <a:cs typeface="Times New Roman"/>
              </a:rPr>
              <a:t>di una stupenda collezione di </a:t>
            </a:r>
            <a:r>
              <a:rPr sz="1200" spc="-5" dirty="0">
                <a:latin typeface="Times New Roman"/>
                <a:cs typeface="Times New Roman"/>
              </a:rPr>
              <a:t>lettere,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leggi,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leggende,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allegorie, </a:t>
            </a:r>
            <a:r>
              <a:rPr sz="1200" dirty="0">
                <a:latin typeface="Times New Roman"/>
                <a:cs typeface="Times New Roman"/>
              </a:rPr>
              <a:t>di miti, di </a:t>
            </a:r>
            <a:r>
              <a:rPr sz="1200" spc="-5" dirty="0">
                <a:latin typeface="Times New Roman"/>
                <a:cs typeface="Times New Roman"/>
              </a:rPr>
              <a:t>poemi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cronache,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quali, </a:t>
            </a:r>
            <a:r>
              <a:rPr sz="1200" dirty="0">
                <a:latin typeface="Times New Roman"/>
                <a:cs typeface="Times New Roman"/>
              </a:rPr>
              <a:t>dopotutto, </a:t>
            </a:r>
            <a:r>
              <a:rPr sz="1200" spc="-5" dirty="0">
                <a:latin typeface="Times New Roman"/>
                <a:cs typeface="Times New Roman"/>
              </a:rPr>
              <a:t>riflettono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vagliata saggezza morale </a:t>
            </a:r>
            <a:r>
              <a:rPr sz="1200" dirty="0">
                <a:latin typeface="Times New Roman"/>
                <a:cs typeface="Times New Roman"/>
              </a:rPr>
              <a:t>di molti </a:t>
            </a:r>
            <a:r>
              <a:rPr sz="1200" spc="-5" dirty="0">
                <a:latin typeface="Times New Roman"/>
                <a:cs typeface="Times New Roman"/>
              </a:rPr>
              <a:t>secoli, almeno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sono riuniti come </a:t>
            </a:r>
            <a:r>
              <a:rPr sz="1200" spc="-5" dirty="0">
                <a:latin typeface="Times New Roman"/>
                <a:cs typeface="Times New Roman"/>
              </a:rPr>
              <a:t>“libro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sacro”.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7683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(970.1) 88:2.10 </a:t>
            </a:r>
            <a:r>
              <a:rPr sz="1200" spc="-5" dirty="0">
                <a:latin typeface="Times New Roman"/>
                <a:cs typeface="Times New Roman"/>
              </a:rPr>
              <a:t>Per diventare feticci </a:t>
            </a:r>
            <a:r>
              <a:rPr sz="1200" dirty="0">
                <a:latin typeface="Times New Roman"/>
                <a:cs typeface="Times New Roman"/>
              </a:rPr>
              <a:t>le parole dovevano </a:t>
            </a:r>
            <a:r>
              <a:rPr sz="1200" spc="-5" dirty="0">
                <a:latin typeface="Times New Roman"/>
                <a:cs typeface="Times New Roman"/>
              </a:rPr>
              <a:t>essere considerate ispirate, </a:t>
            </a:r>
            <a:r>
              <a:rPr sz="1200" dirty="0">
                <a:latin typeface="Times New Roman"/>
                <a:cs typeface="Times New Roman"/>
              </a:rPr>
              <a:t>e l’invocazione di </a:t>
            </a:r>
            <a:r>
              <a:rPr sz="1200" spc="-5" dirty="0">
                <a:latin typeface="Times New Roman"/>
                <a:cs typeface="Times New Roman"/>
              </a:rPr>
              <a:t>scritti ritenuti d’ispirazione </a:t>
            </a:r>
            <a:r>
              <a:rPr sz="1200" spc="5" dirty="0">
                <a:latin typeface="Times New Roman"/>
                <a:cs typeface="Times New Roman"/>
              </a:rPr>
              <a:t>divina 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all’istituzione </a:t>
            </a:r>
            <a:r>
              <a:rPr sz="1200" spc="-5" dirty="0">
                <a:latin typeface="Times New Roman"/>
                <a:cs typeface="Times New Roman"/>
              </a:rPr>
              <a:t>dell’</a:t>
            </a:r>
            <a:r>
              <a:rPr sz="1200" i="1" spc="-5" dirty="0">
                <a:latin typeface="Times New Roman"/>
                <a:cs typeface="Times New Roman"/>
              </a:rPr>
              <a:t>autorità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Chiesa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l’evoluzione di </a:t>
            </a:r>
            <a:r>
              <a:rPr sz="1200" spc="-5" dirty="0">
                <a:latin typeface="Times New Roman"/>
                <a:cs typeface="Times New Roman"/>
              </a:rPr>
              <a:t>forme civili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alla realizzazione </a:t>
            </a:r>
            <a:r>
              <a:rPr sz="1200" dirty="0">
                <a:latin typeface="Times New Roman"/>
                <a:cs typeface="Times New Roman"/>
              </a:rPr>
              <a:t>dell’</a:t>
            </a:r>
            <a:r>
              <a:rPr sz="1200" i="1" dirty="0">
                <a:latin typeface="Times New Roman"/>
                <a:cs typeface="Times New Roman"/>
              </a:rPr>
              <a:t>autorità 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totemismo</a:t>
            </a:r>
            <a:endParaRPr sz="1600">
              <a:latin typeface="Times New Roman"/>
              <a:cs typeface="Times New Roman"/>
            </a:endParaRPr>
          </a:p>
          <a:p>
            <a:pPr marL="88900" marR="249554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(970.2) 88:3.1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feticismo si ritrovava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culti primitivi,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primissima credenza nelle </a:t>
            </a:r>
            <a:r>
              <a:rPr sz="1200" spc="5" dirty="0">
                <a:latin typeface="Times New Roman"/>
                <a:cs typeface="Times New Roman"/>
              </a:rPr>
              <a:t>pietre </a:t>
            </a:r>
            <a:r>
              <a:rPr sz="1200" spc="-5" dirty="0">
                <a:latin typeface="Times New Roman"/>
                <a:cs typeface="Times New Roman"/>
              </a:rPr>
              <a:t>sacre, passando per l’idolatria,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cannibalismo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l’adorazione della natura, fino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totemismo.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(970.3) 88:3.2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totemismo è una </a:t>
            </a:r>
            <a:r>
              <a:rPr sz="1200" spc="-5" dirty="0">
                <a:latin typeface="Times New Roman"/>
                <a:cs typeface="Times New Roman"/>
              </a:rPr>
              <a:t>combinazione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osservanze sociali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religiose. Originariamente si </a:t>
            </a:r>
            <a:r>
              <a:rPr sz="1200" dirty="0">
                <a:latin typeface="Times New Roman"/>
                <a:cs typeface="Times New Roman"/>
              </a:rPr>
              <a:t>credeva che il </a:t>
            </a:r>
            <a:r>
              <a:rPr sz="1200" spc="-5" dirty="0">
                <a:latin typeface="Times New Roman"/>
                <a:cs typeface="Times New Roman"/>
              </a:rPr>
              <a:t>rispetto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88900" marR="8318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l’animale </a:t>
            </a:r>
            <a:r>
              <a:rPr sz="1200" dirty="0">
                <a:latin typeface="Times New Roman"/>
                <a:cs typeface="Times New Roman"/>
              </a:rPr>
              <a:t>totem di supposta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biologica </a:t>
            </a:r>
            <a:r>
              <a:rPr sz="1200" spc="-5" dirty="0">
                <a:latin typeface="Times New Roman"/>
                <a:cs typeface="Times New Roman"/>
              </a:rPr>
              <a:t>assicurasse </a:t>
            </a:r>
            <a:r>
              <a:rPr sz="1200" dirty="0">
                <a:latin typeface="Times New Roman"/>
                <a:cs typeface="Times New Roman"/>
              </a:rPr>
              <a:t>provviste di </a:t>
            </a:r>
            <a:r>
              <a:rPr sz="1200" spc="-5" dirty="0">
                <a:latin typeface="Times New Roman"/>
                <a:cs typeface="Times New Roman"/>
              </a:rPr>
              <a:t>cibo.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totem erano ad </a:t>
            </a:r>
            <a:r>
              <a:rPr sz="1200" dirty="0">
                <a:latin typeface="Times New Roman"/>
                <a:cs typeface="Times New Roman"/>
              </a:rPr>
              <a:t>un tempo simboli dei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e loro </a:t>
            </a:r>
            <a:r>
              <a:rPr sz="1200" spc="-5" dirty="0">
                <a:latin typeface="Times New Roman"/>
                <a:cs typeface="Times New Roman"/>
              </a:rPr>
              <a:t>dei.  Un tale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clan </a:t>
            </a:r>
            <a:r>
              <a:rPr sz="1200" spc="-5" dirty="0">
                <a:latin typeface="Times New Roman"/>
                <a:cs typeface="Times New Roman"/>
              </a:rPr>
              <a:t>personificato.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totemismo fu una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socializzare la </a:t>
            </a:r>
            <a:r>
              <a:rPr sz="1200" spc="-5" dirty="0">
                <a:latin typeface="Times New Roman"/>
                <a:cs typeface="Times New Roman"/>
              </a:rPr>
              <a:t>religione altrimenti </a:t>
            </a:r>
            <a:r>
              <a:rPr sz="1200" dirty="0">
                <a:latin typeface="Times New Roman"/>
                <a:cs typeface="Times New Roman"/>
              </a:rPr>
              <a:t>personale.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totem 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evolvé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bandiera, </a:t>
            </a:r>
            <a:r>
              <a:rPr sz="1200" dirty="0">
                <a:latin typeface="Times New Roman"/>
                <a:cs typeface="Times New Roman"/>
              </a:rPr>
              <a:t>o simbolo </a:t>
            </a:r>
            <a:r>
              <a:rPr sz="1200" spc="-5" dirty="0">
                <a:latin typeface="Times New Roman"/>
                <a:cs typeface="Times New Roman"/>
              </a:rPr>
              <a:t>nazionale, dei diversi </a:t>
            </a:r>
            <a:r>
              <a:rPr sz="1200" dirty="0">
                <a:latin typeface="Times New Roman"/>
                <a:cs typeface="Times New Roman"/>
              </a:rPr>
              <a:t>popoli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moderni.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6734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25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(970.4) 88:3.3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borsa </a:t>
            </a:r>
            <a:r>
              <a:rPr sz="1200" spc="-5" dirty="0">
                <a:latin typeface="Times New Roman"/>
                <a:cs typeface="Times New Roman"/>
              </a:rPr>
              <a:t>feticcio, </a:t>
            </a:r>
            <a:r>
              <a:rPr sz="1200" dirty="0">
                <a:latin typeface="Times New Roman"/>
                <a:cs typeface="Times New Roman"/>
              </a:rPr>
              <a:t>una borsa </a:t>
            </a:r>
            <a:r>
              <a:rPr sz="1200" spc="-5" dirty="0">
                <a:latin typeface="Times New Roman"/>
                <a:cs typeface="Times New Roman"/>
              </a:rPr>
              <a:t>per medicamenti,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sacchetto contenente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rispettabile assortimento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articoli  impregnati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fantasmi,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stregone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permetteva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borsa, </a:t>
            </a:r>
            <a:r>
              <a:rPr sz="1200" dirty="0">
                <a:latin typeface="Times New Roman"/>
                <a:cs typeface="Times New Roman"/>
              </a:rPr>
              <a:t>simbolo del </a:t>
            </a:r>
            <a:r>
              <a:rPr sz="1200" spc="-5" dirty="0">
                <a:latin typeface="Times New Roman"/>
                <a:cs typeface="Times New Roman"/>
              </a:rPr>
              <a:t>suo potere, toccasse </a:t>
            </a:r>
            <a:r>
              <a:rPr sz="1200" dirty="0">
                <a:latin typeface="Times New Roman"/>
                <a:cs typeface="Times New Roman"/>
              </a:rPr>
              <a:t>il suolo. I  popoli </a:t>
            </a:r>
            <a:r>
              <a:rPr sz="1200" spc="-5" dirty="0">
                <a:latin typeface="Times New Roman"/>
                <a:cs typeface="Times New Roman"/>
              </a:rPr>
              <a:t>civilizzati del ventesimo secolo stanno </a:t>
            </a:r>
            <a:r>
              <a:rPr sz="1200" dirty="0">
                <a:latin typeface="Times New Roman"/>
                <a:cs typeface="Times New Roman"/>
              </a:rPr>
              <a:t>attenti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bandiere, </a:t>
            </a:r>
            <a:r>
              <a:rPr sz="1200" dirty="0">
                <a:latin typeface="Times New Roman"/>
                <a:cs typeface="Times New Roman"/>
              </a:rPr>
              <a:t>emblemi </a:t>
            </a:r>
            <a:r>
              <a:rPr sz="1200" spc="-5" dirty="0">
                <a:latin typeface="Times New Roman"/>
                <a:cs typeface="Times New Roman"/>
              </a:rPr>
              <a:t>della coscienza </a:t>
            </a:r>
            <a:r>
              <a:rPr sz="1200" dirty="0">
                <a:latin typeface="Times New Roman"/>
                <a:cs typeface="Times New Roman"/>
              </a:rPr>
              <a:t>nazionale, similmente </a:t>
            </a:r>
            <a:r>
              <a:rPr sz="1200" spc="1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tocchino mai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suolo.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92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(970.5) 88:3.4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insegne di </a:t>
            </a:r>
            <a:r>
              <a:rPr sz="1200" spc="-5" dirty="0">
                <a:latin typeface="Times New Roman"/>
                <a:cs typeface="Times New Roman"/>
              </a:rPr>
              <a:t>cariche sacerdotali </a:t>
            </a:r>
            <a:r>
              <a:rPr sz="1200" dirty="0">
                <a:latin typeface="Times New Roman"/>
                <a:cs typeface="Times New Roman"/>
              </a:rPr>
              <a:t>e regali </a:t>
            </a:r>
            <a:r>
              <a:rPr sz="1200" spc="-5" dirty="0">
                <a:latin typeface="Times New Roman"/>
                <a:cs typeface="Times New Roman"/>
              </a:rPr>
              <a:t>furono alla fine considerate feticci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feticcio </a:t>
            </a:r>
            <a:r>
              <a:rPr sz="1200" dirty="0">
                <a:latin typeface="Times New Roman"/>
                <a:cs typeface="Times New Roman"/>
              </a:rPr>
              <a:t>dello Stato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passato  per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stadi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sviluppo, dai clan alle </a:t>
            </a:r>
            <a:r>
              <a:rPr sz="1200" dirty="0">
                <a:latin typeface="Times New Roman"/>
                <a:cs typeface="Times New Roman"/>
              </a:rPr>
              <a:t>tribù, dalla </a:t>
            </a:r>
            <a:r>
              <a:rPr sz="1200" spc="-5" dirty="0">
                <a:latin typeface="Times New Roman"/>
                <a:cs typeface="Times New Roman"/>
              </a:rPr>
              <a:t>signoria alla sovranità, dai </a:t>
            </a:r>
            <a:r>
              <a:rPr sz="1200" dirty="0">
                <a:latin typeface="Times New Roman"/>
                <a:cs typeface="Times New Roman"/>
              </a:rPr>
              <a:t>totem </a:t>
            </a:r>
            <a:r>
              <a:rPr sz="1200" spc="-5" dirty="0">
                <a:latin typeface="Times New Roman"/>
                <a:cs typeface="Times New Roman"/>
              </a:rPr>
              <a:t>alle bandiere.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feticci </a:t>
            </a:r>
            <a:r>
              <a:rPr sz="1200" dirty="0">
                <a:latin typeface="Times New Roman"/>
                <a:cs typeface="Times New Roman"/>
              </a:rPr>
              <a:t>hanno regnato </a:t>
            </a:r>
            <a:r>
              <a:rPr sz="1200" spc="-5" dirty="0">
                <a:latin typeface="Times New Roman"/>
                <a:cs typeface="Times New Roman"/>
              </a:rPr>
              <a:t>per  “diritto </a:t>
            </a:r>
            <a:r>
              <a:rPr sz="1200" dirty="0">
                <a:latin typeface="Times New Roman"/>
                <a:cs typeface="Times New Roman"/>
              </a:rPr>
              <a:t>divino” e </a:t>
            </a:r>
            <a:r>
              <a:rPr sz="1200" spc="-5" dirty="0">
                <a:latin typeface="Times New Roman"/>
                <a:cs typeface="Times New Roman"/>
              </a:rPr>
              <a:t>sono esistite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altre 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governo. Gli </a:t>
            </a:r>
            <a:r>
              <a:rPr sz="1200" dirty="0">
                <a:latin typeface="Times New Roman"/>
                <a:cs typeface="Times New Roman"/>
              </a:rPr>
              <a:t>uomini hanno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feticcio anche della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democrazia,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l’esaltazione </a:t>
            </a:r>
            <a:r>
              <a:rPr sz="1200" dirty="0">
                <a:latin typeface="Times New Roman"/>
                <a:cs typeface="Times New Roman"/>
              </a:rPr>
              <a:t>e la venerazione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dell’uomo comune quando sono </a:t>
            </a:r>
            <a:r>
              <a:rPr sz="1200" dirty="0">
                <a:latin typeface="Times New Roman"/>
                <a:cs typeface="Times New Roman"/>
              </a:rPr>
              <a:t>chiamate </a:t>
            </a:r>
            <a:r>
              <a:rPr sz="1200" spc="-5" dirty="0">
                <a:latin typeface="Times New Roman"/>
                <a:cs typeface="Times New Roman"/>
              </a:rPr>
              <a:t>collettivamente </a:t>
            </a:r>
            <a:r>
              <a:rPr sz="1200" dirty="0">
                <a:latin typeface="Times New Roman"/>
                <a:cs typeface="Times New Roman"/>
              </a:rPr>
              <a:t>“opinione </a:t>
            </a:r>
            <a:r>
              <a:rPr sz="1200" spc="-5" dirty="0">
                <a:latin typeface="Times New Roman"/>
                <a:cs typeface="Times New Roman"/>
              </a:rPr>
              <a:t>pubblica”. </a:t>
            </a:r>
            <a:r>
              <a:rPr sz="1200" dirty="0">
                <a:latin typeface="Times New Roman"/>
                <a:cs typeface="Times New Roman"/>
              </a:rPr>
              <a:t>L’opinione  di un solo uomo, </a:t>
            </a:r>
            <a:r>
              <a:rPr sz="1200" spc="-5" dirty="0">
                <a:latin typeface="Times New Roman"/>
                <a:cs typeface="Times New Roman"/>
              </a:rPr>
              <a:t>presa isolatamente,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considerata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valore,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molti uomini </a:t>
            </a:r>
            <a:r>
              <a:rPr sz="1200" spc="-5" dirty="0">
                <a:latin typeface="Times New Roman"/>
                <a:cs typeface="Times New Roman"/>
              </a:rPr>
              <a:t>agiscono collettivamente </a:t>
            </a:r>
            <a:r>
              <a:rPr sz="1200" dirty="0">
                <a:latin typeface="Times New Roman"/>
                <a:cs typeface="Times New Roman"/>
              </a:rPr>
              <a:t>come  una </a:t>
            </a:r>
            <a:r>
              <a:rPr sz="1200" spc="-5" dirty="0">
                <a:latin typeface="Times New Roman"/>
                <a:cs typeface="Times New Roman"/>
              </a:rPr>
              <a:t>democrazia, questo identico giudizio mediocre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considerato arbitro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e modello di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rettitudine.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magia</a:t>
            </a:r>
            <a:endParaRPr sz="1600">
              <a:latin typeface="Times New Roman"/>
              <a:cs typeface="Times New Roman"/>
            </a:endParaRPr>
          </a:p>
          <a:p>
            <a:pPr marL="76200" marR="14033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(970.6) 88:4.1 </a:t>
            </a:r>
            <a:r>
              <a:rPr sz="1200" spc="-5" dirty="0">
                <a:latin typeface="Times New Roman"/>
                <a:cs typeface="Times New Roman"/>
              </a:rPr>
              <a:t>L’uomo civilizzato affronta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ambiente </a:t>
            </a:r>
            <a:r>
              <a:rPr sz="1200" spc="-5" dirty="0">
                <a:latin typeface="Times New Roman"/>
                <a:cs typeface="Times New Roman"/>
              </a:rPr>
              <a:t>reale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scienza;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tentava di risolvere i  </a:t>
            </a:r>
            <a:r>
              <a:rPr sz="1200" spc="-5" dirty="0">
                <a:latin typeface="Times New Roman"/>
                <a:cs typeface="Times New Roman"/>
              </a:rPr>
              <a:t>problemi reali </a:t>
            </a:r>
            <a:r>
              <a:rPr sz="1200" dirty="0">
                <a:latin typeface="Times New Roman"/>
                <a:cs typeface="Times New Roman"/>
              </a:rPr>
              <a:t>di un ambiente illusorio di </a:t>
            </a:r>
            <a:r>
              <a:rPr sz="1200" spc="-5" dirty="0">
                <a:latin typeface="Times New Roman"/>
                <a:cs typeface="Times New Roman"/>
              </a:rPr>
              <a:t>fantasmi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magia era la </a:t>
            </a:r>
            <a:r>
              <a:rPr sz="1200" spc="-5" dirty="0">
                <a:latin typeface="Times New Roman"/>
                <a:cs typeface="Times New Roman"/>
              </a:rPr>
              <a:t>tecnica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quale si manipolava </a:t>
            </a:r>
            <a:r>
              <a:rPr sz="1200" dirty="0">
                <a:latin typeface="Times New Roman"/>
                <a:cs typeface="Times New Roman"/>
              </a:rPr>
              <a:t>l’ambiente  </a:t>
            </a:r>
            <a:r>
              <a:rPr sz="1200" spc="-5" dirty="0">
                <a:latin typeface="Times New Roman"/>
                <a:cs typeface="Times New Roman"/>
              </a:rPr>
              <a:t>ipotetico degli spiriti </a:t>
            </a:r>
            <a:r>
              <a:rPr sz="1200" dirty="0">
                <a:latin typeface="Times New Roman"/>
                <a:cs typeface="Times New Roman"/>
              </a:rPr>
              <a:t>le cui </a:t>
            </a:r>
            <a:r>
              <a:rPr sz="1200" spc="-5" dirty="0">
                <a:latin typeface="Times New Roman"/>
                <a:cs typeface="Times New Roman"/>
              </a:rPr>
              <a:t>macchinazioni spiegavano incessantemente l’inesplicabile; era </a:t>
            </a:r>
            <a:r>
              <a:rPr sz="1200" dirty="0">
                <a:latin typeface="Times New Roman"/>
                <a:cs typeface="Times New Roman"/>
              </a:rPr>
              <a:t>l’arte di ottenere la </a:t>
            </a:r>
            <a:r>
              <a:rPr sz="1200" spc="-5" dirty="0">
                <a:latin typeface="Times New Roman"/>
                <a:cs typeface="Times New Roman"/>
              </a:rPr>
              <a:t>cooperazione  volontaria degli spiriti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costringerli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aiuto involontario mediante l’impiego </a:t>
            </a:r>
            <a:r>
              <a:rPr sz="1200" dirty="0">
                <a:latin typeface="Times New Roman"/>
                <a:cs typeface="Times New Roman"/>
              </a:rPr>
              <a:t>di feticci o di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spiriti più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(970.7) 88:4.2 </a:t>
            </a:r>
            <a:r>
              <a:rPr sz="1200" spc="-5" dirty="0">
                <a:latin typeface="Times New Roman"/>
                <a:cs typeface="Times New Roman"/>
              </a:rPr>
              <a:t>L’obiettivo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magia, della stregoneria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negromanzia era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duplice: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(970.8) 88:4.3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Riuscire </a:t>
            </a:r>
            <a:r>
              <a:rPr sz="1200" dirty="0">
                <a:latin typeface="Times New Roman"/>
                <a:cs typeface="Times New Roman"/>
              </a:rPr>
              <a:t>a penetrare il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futuro.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2609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(970.9) 88:4.4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Influenzare favorevolmente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l’ambiente.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5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(970.10) 88:4.5 </a:t>
            </a:r>
            <a:r>
              <a:rPr sz="1200" spc="-5" dirty="0">
                <a:latin typeface="Times New Roman"/>
                <a:cs typeface="Times New Roman"/>
              </a:rPr>
              <a:t>Gli obiettivi della scienza </a:t>
            </a:r>
            <a:r>
              <a:rPr sz="1200" dirty="0">
                <a:latin typeface="Times New Roman"/>
                <a:cs typeface="Times New Roman"/>
              </a:rPr>
              <a:t>sono identici 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magia. L’umanità progredisce dalla magia alla scienza </a:t>
            </a:r>
            <a:r>
              <a:rPr sz="1200" dirty="0">
                <a:latin typeface="Times New Roman"/>
                <a:cs typeface="Times New Roman"/>
              </a:rPr>
              <a:t>non per  mezzo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meditazione e </a:t>
            </a:r>
            <a:r>
              <a:rPr sz="1200" spc="-5" dirty="0">
                <a:latin typeface="Times New Roman"/>
                <a:cs typeface="Times New Roman"/>
              </a:rPr>
              <a:t>della ragione,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di una </a:t>
            </a:r>
            <a:r>
              <a:rPr sz="1200" spc="-10" dirty="0">
                <a:latin typeface="Times New Roman"/>
                <a:cs typeface="Times New Roman"/>
              </a:rPr>
              <a:t>lunga </a:t>
            </a:r>
            <a:r>
              <a:rPr sz="1200" spc="-5" dirty="0">
                <a:latin typeface="Times New Roman"/>
                <a:cs typeface="Times New Roman"/>
              </a:rPr>
              <a:t>esperienza, gradualmente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penosamente.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L’uomo</a:t>
            </a:r>
            <a:endParaRPr sz="1200">
              <a:latin typeface="Times New Roman"/>
              <a:cs typeface="Times New Roman"/>
            </a:endParaRPr>
          </a:p>
          <a:p>
            <a:pPr marL="76200" marR="844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avanza </a:t>
            </a:r>
            <a:r>
              <a:rPr sz="1200" dirty="0">
                <a:latin typeface="Times New Roman"/>
                <a:cs typeface="Times New Roman"/>
              </a:rPr>
              <a:t>pian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a ritroso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cominciando </a:t>
            </a:r>
            <a:r>
              <a:rPr sz="1200" spc="-5" dirty="0">
                <a:latin typeface="Times New Roman"/>
                <a:cs typeface="Times New Roman"/>
              </a:rPr>
              <a:t>nell’errore, progredendo nell’errore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raggiungendo alla fine </a:t>
            </a:r>
            <a:r>
              <a:rPr sz="1200" dirty="0">
                <a:latin typeface="Times New Roman"/>
                <a:cs typeface="Times New Roman"/>
              </a:rPr>
              <a:t>la soglia </a:t>
            </a:r>
            <a:r>
              <a:rPr sz="1200" spc="-5" dirty="0">
                <a:latin typeface="Times New Roman"/>
                <a:cs typeface="Times New Roman"/>
              </a:rPr>
              <a:t>della  verità. Solo con l’arrivo del metodo scientifico </a:t>
            </a:r>
            <a:r>
              <a:rPr sz="1200" dirty="0">
                <a:latin typeface="Times New Roman"/>
                <a:cs typeface="Times New Roman"/>
              </a:rPr>
              <a:t>l’uomo ha </a:t>
            </a:r>
            <a:r>
              <a:rPr sz="1200" spc="-5" dirty="0">
                <a:latin typeface="Times New Roman"/>
                <a:cs typeface="Times New Roman"/>
              </a:rPr>
              <a:t>guardato </a:t>
            </a:r>
            <a:r>
              <a:rPr sz="1200" dirty="0">
                <a:latin typeface="Times New Roman"/>
                <a:cs typeface="Times New Roman"/>
              </a:rPr>
              <a:t>in avanti.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l’uomo primitivo </a:t>
            </a:r>
            <a:r>
              <a:rPr sz="1200" spc="-5" dirty="0">
                <a:latin typeface="Times New Roman"/>
                <a:cs typeface="Times New Roman"/>
              </a:rPr>
              <a:t>doveva sperimentare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perire.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52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(970.11) 88:4.6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fascino </a:t>
            </a:r>
            <a:r>
              <a:rPr sz="1200" dirty="0">
                <a:latin typeface="Times New Roman"/>
                <a:cs typeface="Times New Roman"/>
              </a:rPr>
              <a:t>della superstizione primitiva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della curiosità </a:t>
            </a:r>
            <a:r>
              <a:rPr sz="1200" spc="-5" dirty="0">
                <a:latin typeface="Times New Roman"/>
                <a:cs typeface="Times New Roman"/>
              </a:rPr>
              <a:t>scientifica successiva. C’era </a:t>
            </a:r>
            <a:r>
              <a:rPr sz="1200" dirty="0">
                <a:latin typeface="Times New Roman"/>
                <a:cs typeface="Times New Roman"/>
              </a:rPr>
              <a:t>un’emozione </a:t>
            </a:r>
            <a:r>
              <a:rPr sz="1200" spc="-5" dirty="0">
                <a:latin typeface="Times New Roman"/>
                <a:cs typeface="Times New Roman"/>
              </a:rPr>
              <a:t>dinamica  progressista </a:t>
            </a:r>
            <a:r>
              <a:rPr sz="1200" dirty="0">
                <a:latin typeface="Times New Roman"/>
                <a:cs typeface="Times New Roman"/>
              </a:rPr>
              <a:t>— paura aggiunta a </a:t>
            </a:r>
            <a:r>
              <a:rPr sz="1200" spc="-5" dirty="0">
                <a:latin typeface="Times New Roman"/>
                <a:cs typeface="Times New Roman"/>
              </a:rPr>
              <a:t>curiosità </a:t>
            </a:r>
            <a:r>
              <a:rPr sz="1200" dirty="0">
                <a:latin typeface="Times New Roman"/>
                <a:cs typeface="Times New Roman"/>
              </a:rPr>
              <a:t>— in </a:t>
            </a:r>
            <a:r>
              <a:rPr sz="1200" spc="-5" dirty="0">
                <a:latin typeface="Times New Roman"/>
                <a:cs typeface="Times New Roman"/>
              </a:rPr>
              <a:t>queste superstizioni primitive; c’era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di propulsione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progressista</a:t>
            </a:r>
            <a:endParaRPr sz="1200">
              <a:latin typeface="Times New Roman"/>
              <a:cs typeface="Times New Roman"/>
            </a:endParaRPr>
          </a:p>
          <a:p>
            <a:pPr marL="76200" marR="2063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nell’antica magia. Queste superstizioni rappresentavano l’emersione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desiderio umano </a:t>
            </a:r>
            <a:r>
              <a:rPr sz="1200" dirty="0">
                <a:latin typeface="Times New Roman"/>
                <a:cs typeface="Times New Roman"/>
              </a:rPr>
              <a:t>di conoscere e di </a:t>
            </a:r>
            <a:r>
              <a:rPr sz="1200" spc="-5" dirty="0">
                <a:latin typeface="Times New Roman"/>
                <a:cs typeface="Times New Roman"/>
              </a:rPr>
              <a:t>controllare l’ambiente  planetario.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79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(971.1) 88:4.7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magia ebbe una </a:t>
            </a:r>
            <a:r>
              <a:rPr sz="1200" spc="-5" dirty="0">
                <a:latin typeface="Times New Roman"/>
                <a:cs typeface="Times New Roman"/>
              </a:rPr>
              <a:t>forte presa sul selvaggio perché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 ad afferrare </a:t>
            </a:r>
            <a:r>
              <a:rPr sz="1200" dirty="0">
                <a:latin typeface="Times New Roman"/>
                <a:cs typeface="Times New Roman"/>
              </a:rPr>
              <a:t>il concetto di morte </a:t>
            </a:r>
            <a:r>
              <a:rPr sz="1200" spc="-5" dirty="0">
                <a:latin typeface="Times New Roman"/>
                <a:cs typeface="Times New Roman"/>
              </a:rPr>
              <a:t>naturale. L’idea  successiva del </a:t>
            </a:r>
            <a:r>
              <a:rPr sz="1200" dirty="0">
                <a:latin typeface="Times New Roman"/>
                <a:cs typeface="Times New Roman"/>
              </a:rPr>
              <a:t>peccato </a:t>
            </a:r>
            <a:r>
              <a:rPr sz="1200" spc="-5" dirty="0">
                <a:latin typeface="Times New Roman"/>
                <a:cs typeface="Times New Roman"/>
              </a:rPr>
              <a:t>originale aiutò </a:t>
            </a:r>
            <a:r>
              <a:rPr sz="1200" dirty="0">
                <a:latin typeface="Times New Roman"/>
                <a:cs typeface="Times New Roman"/>
              </a:rPr>
              <a:t>molto ad </a:t>
            </a:r>
            <a:r>
              <a:rPr sz="1200" spc="-5" dirty="0">
                <a:latin typeface="Times New Roman"/>
                <a:cs typeface="Times New Roman"/>
              </a:rPr>
              <a:t>indebolire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presa della </a:t>
            </a:r>
            <a:r>
              <a:rPr sz="1200" dirty="0">
                <a:latin typeface="Times New Roman"/>
                <a:cs typeface="Times New Roman"/>
              </a:rPr>
              <a:t>magia sulla </a:t>
            </a:r>
            <a:r>
              <a:rPr sz="1200" spc="-5" dirty="0">
                <a:latin typeface="Times New Roman"/>
                <a:cs typeface="Times New Roman"/>
              </a:rPr>
              <a:t>razza perché </a:t>
            </a:r>
            <a:r>
              <a:rPr sz="1200" dirty="0">
                <a:latin typeface="Times New Roman"/>
                <a:cs typeface="Times New Roman"/>
              </a:rPr>
              <a:t>spiegava la </a:t>
            </a:r>
            <a:r>
              <a:rPr sz="1200" spc="-5" dirty="0">
                <a:latin typeface="Times New Roman"/>
                <a:cs typeface="Times New Roman"/>
              </a:rPr>
              <a:t>morte naturale.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certa epoca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affatto </a:t>
            </a:r>
            <a:r>
              <a:rPr sz="1200" dirty="0">
                <a:latin typeface="Times New Roman"/>
                <a:cs typeface="Times New Roman"/>
              </a:rPr>
              <a:t>insolito che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innocenti fossero </a:t>
            </a:r>
            <a:r>
              <a:rPr sz="1200" dirty="0">
                <a:latin typeface="Times New Roman"/>
                <a:cs typeface="Times New Roman"/>
              </a:rPr>
              <a:t>messe a morte 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supposta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una  sola morte </a:t>
            </a:r>
            <a:r>
              <a:rPr sz="1200" spc="-5" dirty="0">
                <a:latin typeface="Times New Roman"/>
                <a:cs typeface="Times New Roman"/>
              </a:rPr>
              <a:t>naturale. Questa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delle ragioni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i popoli antichi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moltiplicati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rapidamente,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si </a:t>
            </a:r>
            <a:r>
              <a:rPr sz="1200" dirty="0">
                <a:latin typeface="Times New Roman"/>
                <a:cs typeface="Times New Roman"/>
              </a:rPr>
              <a:t>verifica  </a:t>
            </a:r>
            <a:r>
              <a:rPr sz="1200" spc="-5" dirty="0">
                <a:latin typeface="Times New Roman"/>
                <a:cs typeface="Times New Roman"/>
              </a:rPr>
              <a:t>ancora presso </a:t>
            </a:r>
            <a:r>
              <a:rPr sz="1200" dirty="0">
                <a:latin typeface="Times New Roman"/>
                <a:cs typeface="Times New Roman"/>
              </a:rPr>
              <a:t>alcune tribù </a:t>
            </a:r>
            <a:r>
              <a:rPr sz="1200" spc="-5" dirty="0">
                <a:latin typeface="Times New Roman"/>
                <a:cs typeface="Times New Roman"/>
              </a:rPr>
              <a:t>africane. L’accusato confessava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solito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colpa,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doveva affrontare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(971.2) 88:4.8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magia è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selvaggio. Egli crede </a:t>
            </a:r>
            <a:r>
              <a:rPr sz="1200" dirty="0">
                <a:latin typeface="Times New Roman"/>
                <a:cs typeface="Times New Roman"/>
              </a:rPr>
              <a:t>che un </a:t>
            </a:r>
            <a:r>
              <a:rPr sz="1200" spc="-5" dirty="0">
                <a:latin typeface="Times New Roman"/>
                <a:cs typeface="Times New Roman"/>
              </a:rPr>
              <a:t>nemico possa effettivamente essere ucciso </a:t>
            </a:r>
            <a:r>
              <a:rPr sz="1200" dirty="0">
                <a:latin typeface="Times New Roman"/>
                <a:cs typeface="Times New Roman"/>
              </a:rPr>
              <a:t>mediante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stregoneria sui suoi </a:t>
            </a:r>
            <a:r>
              <a:rPr sz="1200" dirty="0">
                <a:latin typeface="Times New Roman"/>
                <a:cs typeface="Times New Roman"/>
              </a:rPr>
              <a:t>capelli </a:t>
            </a:r>
            <a:r>
              <a:rPr sz="1200" spc="-5" dirty="0">
                <a:latin typeface="Times New Roman"/>
                <a:cs typeface="Times New Roman"/>
              </a:rPr>
              <a:t>tagliati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sui suoi ritagli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unghie. L’esito mortale </a:t>
            </a:r>
            <a:r>
              <a:rPr sz="1200" dirty="0">
                <a:latin typeface="Times New Roman"/>
                <a:cs typeface="Times New Roman"/>
              </a:rPr>
              <a:t>di morsi di </a:t>
            </a:r>
            <a:r>
              <a:rPr sz="1200" spc="-5" dirty="0">
                <a:latin typeface="Times New Roman"/>
                <a:cs typeface="Times New Roman"/>
              </a:rPr>
              <a:t>serpente era attribuito alla magia </a:t>
            </a:r>
            <a:r>
              <a:rPr sz="1200" dirty="0">
                <a:latin typeface="Times New Roman"/>
                <a:cs typeface="Times New Roman"/>
              </a:rPr>
              <a:t>dello  </a:t>
            </a:r>
            <a:r>
              <a:rPr sz="1200" spc="-5" dirty="0">
                <a:latin typeface="Times New Roman"/>
                <a:cs typeface="Times New Roman"/>
              </a:rPr>
              <a:t>stregone.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combattere </a:t>
            </a:r>
            <a:r>
              <a:rPr sz="1200" dirty="0">
                <a:latin typeface="Times New Roman"/>
                <a:cs typeface="Times New Roman"/>
              </a:rPr>
              <a:t>la magia sorge </a:t>
            </a:r>
            <a:r>
              <a:rPr sz="1200" spc="-5" dirty="0">
                <a:latin typeface="Times New Roman"/>
                <a:cs typeface="Times New Roman"/>
              </a:rPr>
              <a:t>dal fatto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uccidere. </a:t>
            </a:r>
            <a:r>
              <a:rPr sz="1200" dirty="0">
                <a:latin typeface="Times New Roman"/>
                <a:cs typeface="Times New Roman"/>
              </a:rPr>
              <a:t>I popoli primitivi </a:t>
            </a:r>
            <a:r>
              <a:rPr sz="1200" spc="-5" dirty="0">
                <a:latin typeface="Times New Roman"/>
                <a:cs typeface="Times New Roman"/>
              </a:rPr>
              <a:t>temevano </a:t>
            </a:r>
            <a:r>
              <a:rPr sz="1200" spc="5" dirty="0">
                <a:latin typeface="Times New Roman"/>
                <a:cs typeface="Times New Roman"/>
              </a:rPr>
              <a:t>talmente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magia che essa uccideva realmente </a:t>
            </a:r>
            <a:r>
              <a:rPr sz="1200" dirty="0">
                <a:latin typeface="Times New Roman"/>
                <a:cs typeface="Times New Roman"/>
              </a:rPr>
              <a:t>e tali risultati </a:t>
            </a:r>
            <a:r>
              <a:rPr sz="1200" spc="-5" dirty="0">
                <a:latin typeface="Times New Roman"/>
                <a:cs typeface="Times New Roman"/>
              </a:rPr>
              <a:t>erano sufficienti per convalidare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errata credenza.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fallimento c’era  sempre </a:t>
            </a:r>
            <a:r>
              <a:rPr sz="1200" dirty="0">
                <a:latin typeface="Times New Roman"/>
                <a:cs typeface="Times New Roman"/>
              </a:rPr>
              <a:t>una qualche </a:t>
            </a:r>
            <a:r>
              <a:rPr sz="1200" spc="-5" dirty="0">
                <a:latin typeface="Times New Roman"/>
                <a:cs typeface="Times New Roman"/>
              </a:rPr>
              <a:t>spiegazione plausibile;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rimedio </a:t>
            </a:r>
            <a:r>
              <a:rPr sz="1200" dirty="0">
                <a:latin typeface="Times New Roman"/>
                <a:cs typeface="Times New Roman"/>
              </a:rPr>
              <a:t>per una magia </a:t>
            </a:r>
            <a:r>
              <a:rPr sz="1200" spc="-5" dirty="0">
                <a:latin typeface="Times New Roman"/>
                <a:cs typeface="Times New Roman"/>
              </a:rPr>
              <a:t>imperfetta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supplemento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134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amuleti magici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(971.3) 88:5.1 </a:t>
            </a:r>
            <a:r>
              <a:rPr sz="1200" spc="-5" dirty="0">
                <a:latin typeface="Times New Roman"/>
                <a:cs typeface="Times New Roman"/>
              </a:rPr>
              <a:t>Poiché ogni oggetto collegato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poteva diventare un </a:t>
            </a:r>
            <a:r>
              <a:rPr sz="1200" spc="-5" dirty="0">
                <a:latin typeface="Times New Roman"/>
                <a:cs typeface="Times New Roman"/>
              </a:rPr>
              <a:t>feticcio,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magia </a:t>
            </a:r>
            <a:r>
              <a:rPr sz="1200" dirty="0">
                <a:latin typeface="Times New Roman"/>
                <a:cs typeface="Times New Roman"/>
              </a:rPr>
              <a:t>più primitiva s’interessò dei </a:t>
            </a:r>
            <a:r>
              <a:rPr sz="1200" spc="-5" dirty="0">
                <a:latin typeface="Times New Roman"/>
                <a:cs typeface="Times New Roman"/>
              </a:rPr>
              <a:t>capelli </a:t>
            </a:r>
            <a:r>
              <a:rPr sz="1200" dirty="0">
                <a:latin typeface="Times New Roman"/>
                <a:cs typeface="Times New Roman"/>
              </a:rPr>
              <a:t>e delle  </a:t>
            </a:r>
            <a:r>
              <a:rPr sz="1200" spc="-5" dirty="0">
                <a:latin typeface="Times New Roman"/>
                <a:cs typeface="Times New Roman"/>
              </a:rPr>
              <a:t>unghie.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segretezza che accompagnava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eliminazioni corporali ebbe origine dalla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nemico potesse </a:t>
            </a:r>
            <a:r>
              <a:rPr sz="1200" dirty="0">
                <a:latin typeface="Times New Roman"/>
                <a:cs typeface="Times New Roman"/>
              </a:rPr>
              <a:t>impadronirsi di  </a:t>
            </a:r>
            <a:r>
              <a:rPr sz="1200" spc="-5" dirty="0">
                <a:latin typeface="Times New Roman"/>
                <a:cs typeface="Times New Roman"/>
              </a:rPr>
              <a:t>qualche derivato </a:t>
            </a:r>
            <a:r>
              <a:rPr sz="1200" dirty="0">
                <a:latin typeface="Times New Roman"/>
                <a:cs typeface="Times New Roman"/>
              </a:rPr>
              <a:t>del corpo </a:t>
            </a:r>
            <a:r>
              <a:rPr sz="1200" spc="-5" dirty="0">
                <a:latin typeface="Times New Roman"/>
                <a:cs typeface="Times New Roman"/>
              </a:rPr>
              <a:t>ed utilizzarlo 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magia </a:t>
            </a:r>
            <a:r>
              <a:rPr sz="1200" dirty="0">
                <a:latin typeface="Times New Roman"/>
                <a:cs typeface="Times New Roman"/>
              </a:rPr>
              <a:t>nociva; tutti </a:t>
            </a:r>
            <a:r>
              <a:rPr sz="1200" spc="-5" dirty="0">
                <a:latin typeface="Times New Roman"/>
                <a:cs typeface="Times New Roman"/>
              </a:rPr>
              <a:t>gli escrementi </a:t>
            </a:r>
            <a:r>
              <a:rPr sz="1200" dirty="0">
                <a:latin typeface="Times New Roman"/>
                <a:cs typeface="Times New Roman"/>
              </a:rPr>
              <a:t>del corpo venivano </a:t>
            </a:r>
            <a:r>
              <a:rPr sz="1200" spc="-5" dirty="0">
                <a:latin typeface="Times New Roman"/>
                <a:cs typeface="Times New Roman"/>
              </a:rPr>
              <a:t>perciò attentamente interrati. 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si asteneva dallo </a:t>
            </a:r>
            <a:r>
              <a:rPr sz="1200" dirty="0">
                <a:latin typeface="Times New Roman"/>
                <a:cs typeface="Times New Roman"/>
              </a:rPr>
              <a:t>sputare in pubblico </a:t>
            </a:r>
            <a:r>
              <a:rPr sz="1200" spc="-5" dirty="0">
                <a:latin typeface="Times New Roman"/>
                <a:cs typeface="Times New Roman"/>
              </a:rPr>
              <a:t>per timore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saliva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usata in una magia </a:t>
            </a:r>
            <a:r>
              <a:rPr sz="1200" spc="-5" dirty="0">
                <a:latin typeface="Times New Roman"/>
                <a:cs typeface="Times New Roman"/>
              </a:rPr>
              <a:t>deleteria; </a:t>
            </a:r>
            <a:r>
              <a:rPr sz="1200" dirty="0">
                <a:latin typeface="Times New Roman"/>
                <a:cs typeface="Times New Roman"/>
              </a:rPr>
              <a:t>lo sputo </a:t>
            </a:r>
            <a:r>
              <a:rPr sz="1200" spc="5" dirty="0">
                <a:latin typeface="Times New Roman"/>
                <a:cs typeface="Times New Roman"/>
              </a:rPr>
              <a:t>veniva </a:t>
            </a:r>
            <a:r>
              <a:rPr sz="1200" dirty="0">
                <a:latin typeface="Times New Roman"/>
                <a:cs typeface="Times New Roman"/>
              </a:rPr>
              <a:t>sempre  </a:t>
            </a:r>
            <a:r>
              <a:rPr sz="1200" spc="-5" dirty="0">
                <a:latin typeface="Times New Roman"/>
                <a:cs typeface="Times New Roman"/>
              </a:rPr>
              <a:t>coperto. </a:t>
            </a:r>
            <a:r>
              <a:rPr sz="1200" dirty="0">
                <a:latin typeface="Times New Roman"/>
                <a:cs typeface="Times New Roman"/>
              </a:rPr>
              <a:t>Anche i </a:t>
            </a:r>
            <a:r>
              <a:rPr sz="1200" spc="-5" dirty="0">
                <a:latin typeface="Times New Roman"/>
                <a:cs typeface="Times New Roman"/>
              </a:rPr>
              <a:t>residui </a:t>
            </a:r>
            <a:r>
              <a:rPr sz="1200" dirty="0">
                <a:latin typeface="Times New Roman"/>
                <a:cs typeface="Times New Roman"/>
              </a:rPr>
              <a:t>di cibo, i vestiti e </a:t>
            </a:r>
            <a:r>
              <a:rPr sz="1200" spc="-5" dirty="0">
                <a:latin typeface="Times New Roman"/>
                <a:cs typeface="Times New Roman"/>
              </a:rPr>
              <a:t>gli ornamenti potevano </a:t>
            </a:r>
            <a:r>
              <a:rPr sz="1200" dirty="0">
                <a:latin typeface="Times New Roman"/>
                <a:cs typeface="Times New Roman"/>
              </a:rPr>
              <a:t>diventare strumenti di </a:t>
            </a:r>
            <a:r>
              <a:rPr sz="1200" spc="-5" dirty="0">
                <a:latin typeface="Times New Roman"/>
                <a:cs typeface="Times New Roman"/>
              </a:rPr>
              <a:t>magia.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lasciava </a:t>
            </a:r>
            <a:r>
              <a:rPr sz="1200" spc="5" dirty="0">
                <a:latin typeface="Times New Roman"/>
                <a:cs typeface="Times New Roman"/>
              </a:rPr>
              <a:t>mai  </a:t>
            </a:r>
            <a:r>
              <a:rPr sz="1200" spc="-5" dirty="0">
                <a:latin typeface="Times New Roman"/>
                <a:cs typeface="Times New Roman"/>
              </a:rPr>
              <a:t>residui del suo pasto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tavola. </a:t>
            </a:r>
            <a:r>
              <a:rPr sz="1200" dirty="0">
                <a:latin typeface="Times New Roman"/>
                <a:cs typeface="Times New Roman"/>
              </a:rPr>
              <a:t>E tutto ciò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per paura </a:t>
            </a:r>
            <a:r>
              <a:rPr sz="1200" dirty="0">
                <a:latin typeface="Times New Roman"/>
                <a:cs typeface="Times New Roman"/>
              </a:rPr>
              <a:t>che i propri nemici </a:t>
            </a:r>
            <a:r>
              <a:rPr sz="1200" spc="-5" dirty="0">
                <a:latin typeface="Times New Roman"/>
                <a:cs typeface="Times New Roman"/>
              </a:rPr>
              <a:t>potessero usare queste cose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riti </a:t>
            </a:r>
            <a:r>
              <a:rPr sz="1200" spc="5" dirty="0">
                <a:latin typeface="Times New Roman"/>
                <a:cs typeface="Times New Roman"/>
              </a:rPr>
              <a:t>magici,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apprezzamento del valore igienico </a:t>
            </a:r>
            <a:r>
              <a:rPr sz="1200" dirty="0">
                <a:latin typeface="Times New Roman"/>
                <a:cs typeface="Times New Roman"/>
              </a:rPr>
              <a:t>di tali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pratiche.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84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(971.4) 88:5.2 </a:t>
            </a:r>
            <a:r>
              <a:rPr sz="1200" spc="-5" dirty="0">
                <a:latin typeface="Times New Roman"/>
                <a:cs typeface="Times New Roman"/>
              </a:rPr>
              <a:t>Gli amuleti magici erano composti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varietà di </a:t>
            </a:r>
            <a:r>
              <a:rPr sz="1200" spc="-5" dirty="0">
                <a:latin typeface="Times New Roman"/>
                <a:cs typeface="Times New Roman"/>
              </a:rPr>
              <a:t>cose: carne </a:t>
            </a:r>
            <a:r>
              <a:rPr sz="1200" dirty="0">
                <a:latin typeface="Times New Roman"/>
                <a:cs typeface="Times New Roman"/>
              </a:rPr>
              <a:t>umana, </a:t>
            </a:r>
            <a:r>
              <a:rPr sz="1200" spc="-5" dirty="0">
                <a:latin typeface="Times New Roman"/>
                <a:cs typeface="Times New Roman"/>
              </a:rPr>
              <a:t>unghie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tigre, </a:t>
            </a:r>
            <a:r>
              <a:rPr sz="1200" dirty="0">
                <a:latin typeface="Times New Roman"/>
                <a:cs typeface="Times New Roman"/>
              </a:rPr>
              <a:t>denti di </a:t>
            </a:r>
            <a:r>
              <a:rPr sz="1200" spc="-5" dirty="0">
                <a:latin typeface="Times New Roman"/>
                <a:cs typeface="Times New Roman"/>
              </a:rPr>
              <a:t>coccodrillo, semi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piante velenose, </a:t>
            </a:r>
            <a:r>
              <a:rPr sz="1200" dirty="0">
                <a:latin typeface="Times New Roman"/>
                <a:cs typeface="Times New Roman"/>
              </a:rPr>
              <a:t>veleno di </a:t>
            </a:r>
            <a:r>
              <a:rPr sz="1200" spc="-5" dirty="0">
                <a:latin typeface="Times New Roman"/>
                <a:cs typeface="Times New Roman"/>
              </a:rPr>
              <a:t>serpente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capelli umani.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ossa </a:t>
            </a:r>
            <a:r>
              <a:rPr sz="1200" spc="-5" dirty="0">
                <a:latin typeface="Times New Roman"/>
                <a:cs typeface="Times New Roman"/>
              </a:rPr>
              <a:t>dei morti 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magiche. </a:t>
            </a:r>
            <a:r>
              <a:rPr sz="1200" dirty="0">
                <a:latin typeface="Times New Roman"/>
                <a:cs typeface="Times New Roman"/>
              </a:rPr>
              <a:t>Anche la </a:t>
            </a:r>
            <a:r>
              <a:rPr sz="1200" spc="-5" dirty="0">
                <a:latin typeface="Times New Roman"/>
                <a:cs typeface="Times New Roman"/>
              </a:rPr>
              <a:t>polvere </a:t>
            </a:r>
            <a:r>
              <a:rPr sz="1200" dirty="0">
                <a:latin typeface="Times New Roman"/>
                <a:cs typeface="Times New Roman"/>
              </a:rPr>
              <a:t>di orme di </a:t>
            </a:r>
            <a:r>
              <a:rPr sz="1200" spc="5" dirty="0">
                <a:latin typeface="Times New Roman"/>
                <a:cs typeface="Times New Roman"/>
              </a:rPr>
              <a:t>piede 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usata in </a:t>
            </a:r>
            <a:r>
              <a:rPr sz="1200" spc="-5" dirty="0">
                <a:latin typeface="Times New Roman"/>
                <a:cs typeface="Times New Roman"/>
              </a:rPr>
              <a:t>magia. Gli antichi credevano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negli amuleti d’amore.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sangue ed altre </a:t>
            </a:r>
            <a:r>
              <a:rPr sz="1200" dirty="0">
                <a:latin typeface="Times New Roman"/>
                <a:cs typeface="Times New Roman"/>
              </a:rPr>
              <a:t>forme di </a:t>
            </a:r>
            <a:r>
              <a:rPr sz="1200" spc="-5" dirty="0">
                <a:latin typeface="Times New Roman"/>
                <a:cs typeface="Times New Roman"/>
              </a:rPr>
              <a:t>secrezione corporale  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assicurare l’influenza </a:t>
            </a:r>
            <a:r>
              <a:rPr sz="1200" spc="-5" dirty="0">
                <a:latin typeface="Times New Roman"/>
                <a:cs typeface="Times New Roman"/>
              </a:rPr>
              <a:t>magica dell’amore.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511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(971.5) 88:5.3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riteneva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immagini fossero efficaci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magia. </a:t>
            </a:r>
            <a:r>
              <a:rPr sz="1200" dirty="0">
                <a:latin typeface="Times New Roman"/>
                <a:cs typeface="Times New Roman"/>
              </a:rPr>
              <a:t>Venivano </a:t>
            </a:r>
            <a:r>
              <a:rPr sz="1200" spc="-5" dirty="0">
                <a:latin typeface="Times New Roman"/>
                <a:cs typeface="Times New Roman"/>
              </a:rPr>
              <a:t>fatte delle effigi, </a:t>
            </a:r>
            <a:r>
              <a:rPr sz="1200" dirty="0">
                <a:latin typeface="Times New Roman"/>
                <a:cs typeface="Times New Roman"/>
              </a:rPr>
              <a:t>e quando le </a:t>
            </a:r>
            <a:r>
              <a:rPr sz="1200" spc="-5" dirty="0">
                <a:latin typeface="Times New Roman"/>
                <a:cs typeface="Times New Roman"/>
              </a:rPr>
              <a:t>si trattava </a:t>
            </a:r>
            <a:r>
              <a:rPr sz="1200" dirty="0">
                <a:latin typeface="Times New Roman"/>
                <a:cs typeface="Times New Roman"/>
              </a:rPr>
              <a:t>bene o male, </a:t>
            </a:r>
            <a:r>
              <a:rPr sz="1200" spc="-5" dirty="0">
                <a:latin typeface="Times New Roman"/>
                <a:cs typeface="Times New Roman"/>
              </a:rPr>
              <a:t>si  credeva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stessi effetti raggiungessero </a:t>
            </a:r>
            <a:r>
              <a:rPr sz="1200" dirty="0">
                <a:latin typeface="Times New Roman"/>
                <a:cs typeface="Times New Roman"/>
              </a:rPr>
              <a:t>la persona </a:t>
            </a:r>
            <a:r>
              <a:rPr sz="1200" spc="-5" dirty="0">
                <a:latin typeface="Times New Roman"/>
                <a:cs typeface="Times New Roman"/>
              </a:rPr>
              <a:t>reale. Nel </a:t>
            </a:r>
            <a:r>
              <a:rPr sz="1200" dirty="0">
                <a:latin typeface="Times New Roman"/>
                <a:cs typeface="Times New Roman"/>
              </a:rPr>
              <a:t>fare degli </a:t>
            </a:r>
            <a:r>
              <a:rPr sz="1200" spc="-5" dirty="0">
                <a:latin typeface="Times New Roman"/>
                <a:cs typeface="Times New Roman"/>
              </a:rPr>
              <a:t>acquisti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superstiziose </a:t>
            </a:r>
            <a:r>
              <a:rPr sz="1200" spc="-5" dirty="0">
                <a:latin typeface="Times New Roman"/>
                <a:cs typeface="Times New Roman"/>
              </a:rPr>
              <a:t>masticavano </a:t>
            </a:r>
            <a:r>
              <a:rPr sz="1200" dirty="0">
                <a:latin typeface="Times New Roman"/>
                <a:cs typeface="Times New Roman"/>
              </a:rPr>
              <a:t>un pezzo  di </a:t>
            </a:r>
            <a:r>
              <a:rPr sz="1200" spc="-5" dirty="0">
                <a:latin typeface="Times New Roman"/>
                <a:cs typeface="Times New Roman"/>
              </a:rPr>
              <a:t>legno duro allo scopo d’intenerire </a:t>
            </a:r>
            <a:r>
              <a:rPr sz="1200" dirty="0">
                <a:latin typeface="Times New Roman"/>
                <a:cs typeface="Times New Roman"/>
              </a:rPr>
              <a:t>il cuore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venditore.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14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(971.6) 88:5.4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latte </a:t>
            </a:r>
            <a:r>
              <a:rPr sz="1200" dirty="0">
                <a:latin typeface="Times New Roman"/>
                <a:cs typeface="Times New Roman"/>
              </a:rPr>
              <a:t>di una vacca nera era </a:t>
            </a:r>
            <a:r>
              <a:rPr sz="1200" spc="-5" dirty="0">
                <a:latin typeface="Times New Roman"/>
                <a:cs typeface="Times New Roman"/>
              </a:rPr>
              <a:t>altamente magico, così </a:t>
            </a:r>
            <a:r>
              <a:rPr sz="1200" dirty="0">
                <a:latin typeface="Times New Roman"/>
                <a:cs typeface="Times New Roman"/>
              </a:rPr>
              <a:t>come lo erano i </a:t>
            </a:r>
            <a:r>
              <a:rPr sz="1200" spc="-5" dirty="0">
                <a:latin typeface="Times New Roman"/>
                <a:cs typeface="Times New Roman"/>
              </a:rPr>
              <a:t>gatti neri.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bastone o la </a:t>
            </a:r>
            <a:r>
              <a:rPr sz="1200" spc="-5" dirty="0">
                <a:latin typeface="Times New Roman"/>
                <a:cs typeface="Times New Roman"/>
              </a:rPr>
              <a:t>bacchetta erano magici,  insieme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tamburi,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campane </a:t>
            </a:r>
            <a:r>
              <a:rPr sz="1200" dirty="0">
                <a:latin typeface="Times New Roman"/>
                <a:cs typeface="Times New Roman"/>
              </a:rPr>
              <a:t>e i nodi. Tutti gli </a:t>
            </a:r>
            <a:r>
              <a:rPr sz="1200" spc="-5" dirty="0">
                <a:latin typeface="Times New Roman"/>
                <a:cs typeface="Times New Roman"/>
              </a:rPr>
              <a:t>oggetti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erano degli amuleti magici.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nuova o  più </a:t>
            </a:r>
            <a:r>
              <a:rPr sz="1200" spc="-5" dirty="0">
                <a:latin typeface="Times New Roman"/>
                <a:cs typeface="Times New Roman"/>
              </a:rPr>
              <a:t>elevata erano guardati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sospetto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presunta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magica </a:t>
            </a:r>
            <a:r>
              <a:rPr sz="1200" dirty="0">
                <a:latin typeface="Times New Roman"/>
                <a:cs typeface="Times New Roman"/>
              </a:rPr>
              <a:t>cattiva. </a:t>
            </a:r>
            <a:r>
              <a:rPr sz="1200" spc="-5" dirty="0">
                <a:latin typeface="Times New Roman"/>
                <a:cs typeface="Times New Roman"/>
              </a:rPr>
              <a:t>Gli scritti, </a:t>
            </a:r>
            <a:r>
              <a:rPr sz="1200" dirty="0">
                <a:latin typeface="Times New Roman"/>
                <a:cs typeface="Times New Roman"/>
              </a:rPr>
              <a:t>le stampe e le immagini furono  a </a:t>
            </a:r>
            <a:r>
              <a:rPr sz="1200" spc="-5" dirty="0">
                <a:latin typeface="Times New Roman"/>
                <a:cs typeface="Times New Roman"/>
              </a:rPr>
              <a:t>lungo considerati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7050" cy="41306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3398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(971.7) 88:5.5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credeva che </a:t>
            </a:r>
            <a:r>
              <a:rPr sz="1200" dirty="0">
                <a:latin typeface="Times New Roman"/>
                <a:cs typeface="Times New Roman"/>
              </a:rPr>
              <a:t>i nomi </a:t>
            </a:r>
            <a:r>
              <a:rPr sz="1200" spc="-5" dirty="0">
                <a:latin typeface="Times New Roman"/>
                <a:cs typeface="Times New Roman"/>
              </a:rPr>
              <a:t>dovessero essere trattati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rispetto, specialmente </a:t>
            </a:r>
            <a:r>
              <a:rPr sz="1200" dirty="0">
                <a:latin typeface="Times New Roman"/>
                <a:cs typeface="Times New Roman"/>
              </a:rPr>
              <a:t>i nomi </a:t>
            </a:r>
            <a:r>
              <a:rPr sz="1200" spc="-5" dirty="0">
                <a:latin typeface="Times New Roman"/>
                <a:cs typeface="Times New Roman"/>
              </a:rPr>
              <a:t>degli dei.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era  considerato </a:t>
            </a:r>
            <a:r>
              <a:rPr sz="1200" dirty="0">
                <a:latin typeface="Times New Roman"/>
                <a:cs typeface="Times New Roman"/>
              </a:rPr>
              <a:t>come un’entità, </a:t>
            </a:r>
            <a:r>
              <a:rPr sz="1200" spc="-5" dirty="0">
                <a:latin typeface="Times New Roman"/>
                <a:cs typeface="Times New Roman"/>
              </a:rPr>
              <a:t>un’influenza </a:t>
            </a:r>
            <a:r>
              <a:rPr sz="1200" dirty="0">
                <a:latin typeface="Times New Roman"/>
                <a:cs typeface="Times New Roman"/>
              </a:rPr>
              <a:t>distinta </a:t>
            </a:r>
            <a:r>
              <a:rPr sz="1200" spc="-5" dirty="0">
                <a:latin typeface="Times New Roman"/>
                <a:cs typeface="Times New Roman"/>
              </a:rPr>
              <a:t>dalla personalità fisica; </a:t>
            </a:r>
            <a:r>
              <a:rPr sz="1200" dirty="0">
                <a:latin typeface="Times New Roman"/>
                <a:cs typeface="Times New Roman"/>
              </a:rPr>
              <a:t>esso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tenuto </a:t>
            </a:r>
            <a:r>
              <a:rPr sz="1200" spc="-5" dirty="0">
                <a:latin typeface="Times New Roman"/>
                <a:cs typeface="Times New Roman"/>
              </a:rPr>
              <a:t>nella stessa considerazione </a:t>
            </a:r>
            <a:r>
              <a:rPr sz="1200" dirty="0">
                <a:latin typeface="Times New Roman"/>
                <a:cs typeface="Times New Roman"/>
              </a:rPr>
              <a:t>dell’anima e  </a:t>
            </a:r>
            <a:r>
              <a:rPr sz="1200" spc="-5" dirty="0">
                <a:latin typeface="Times New Roman"/>
                <a:cs typeface="Times New Roman"/>
              </a:rPr>
              <a:t>dell’ombra. </a:t>
            </a:r>
            <a:r>
              <a:rPr sz="1200" dirty="0">
                <a:latin typeface="Times New Roman"/>
                <a:cs typeface="Times New Roman"/>
              </a:rPr>
              <a:t>I nomi venivano </a:t>
            </a:r>
            <a:r>
              <a:rPr sz="1200" spc="-5" dirty="0">
                <a:latin typeface="Times New Roman"/>
                <a:cs typeface="Times New Roman"/>
              </a:rPr>
              <a:t>dati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prestito;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usare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nome prima di </a:t>
            </a:r>
            <a:r>
              <a:rPr sz="1200" spc="-5" dirty="0">
                <a:latin typeface="Times New Roman"/>
                <a:cs typeface="Times New Roman"/>
              </a:rPr>
              <a:t>averlo riscattato pagando </a:t>
            </a:r>
            <a:r>
              <a:rPr sz="1200" dirty="0">
                <a:latin typeface="Times New Roman"/>
                <a:cs typeface="Times New Roman"/>
              </a:rPr>
              <a:t>il prestito.  </a:t>
            </a:r>
            <a:r>
              <a:rPr sz="1200" spc="-5" dirty="0">
                <a:latin typeface="Times New Roman"/>
                <a:cs typeface="Times New Roman"/>
              </a:rPr>
              <a:t>Oggi si firma con </a:t>
            </a:r>
            <a:r>
              <a:rPr sz="1200" dirty="0">
                <a:latin typeface="Times New Roman"/>
                <a:cs typeface="Times New Roman"/>
              </a:rPr>
              <a:t>il proprio nome </a:t>
            </a:r>
            <a:r>
              <a:rPr sz="1200" spc="-5" dirty="0">
                <a:latin typeface="Times New Roman"/>
                <a:cs typeface="Times New Roman"/>
              </a:rPr>
              <a:t>un pagherò.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nome di un individuo </a:t>
            </a:r>
            <a:r>
              <a:rPr sz="1200" spc="-5" dirty="0">
                <a:latin typeface="Times New Roman"/>
                <a:cs typeface="Times New Roman"/>
              </a:rPr>
              <a:t>divenne ben presto </a:t>
            </a:r>
            <a:r>
              <a:rPr sz="1200" dirty="0">
                <a:latin typeface="Times New Roman"/>
                <a:cs typeface="Times New Roman"/>
              </a:rPr>
              <a:t>importante in </a:t>
            </a:r>
            <a:r>
              <a:rPr sz="1200" spc="-5" dirty="0">
                <a:latin typeface="Times New Roman"/>
                <a:cs typeface="Times New Roman"/>
              </a:rPr>
              <a:t>magia.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spc="5" dirty="0">
                <a:latin typeface="Times New Roman"/>
                <a:cs typeface="Times New Roman"/>
              </a:rPr>
              <a:t>aveva  </a:t>
            </a:r>
            <a:r>
              <a:rPr sz="1200" dirty="0">
                <a:latin typeface="Times New Roman"/>
                <a:cs typeface="Times New Roman"/>
              </a:rPr>
              <a:t>due nomi; quello </a:t>
            </a:r>
            <a:r>
              <a:rPr sz="1200" spc="-5" dirty="0">
                <a:latin typeface="Times New Roman"/>
                <a:cs typeface="Times New Roman"/>
              </a:rPr>
              <a:t>principale era considerato </a:t>
            </a:r>
            <a:r>
              <a:rPr sz="1200" dirty="0">
                <a:latin typeface="Times New Roman"/>
                <a:cs typeface="Times New Roman"/>
              </a:rPr>
              <a:t>troppo sacro 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usato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occasioni ordinarie, </a:t>
            </a:r>
            <a:r>
              <a:rPr sz="1200" dirty="0">
                <a:latin typeface="Times New Roman"/>
                <a:cs typeface="Times New Roman"/>
              </a:rPr>
              <a:t>da qui il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nome o nome  </a:t>
            </a:r>
            <a:r>
              <a:rPr sz="1200" spc="-5" dirty="0">
                <a:latin typeface="Times New Roman"/>
                <a:cs typeface="Times New Roman"/>
              </a:rPr>
              <a:t>comune </a:t>
            </a:r>
            <a:r>
              <a:rPr sz="1200" dirty="0">
                <a:latin typeface="Times New Roman"/>
                <a:cs typeface="Times New Roman"/>
              </a:rPr>
              <a:t>— un soprannome.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diceva mai il </a:t>
            </a:r>
            <a:r>
              <a:rPr sz="1200" spc="-5" dirty="0">
                <a:latin typeface="Times New Roman"/>
                <a:cs typeface="Times New Roman"/>
              </a:rPr>
              <a:t>suo vero nome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degli stranieri. Ogni 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insolita lo portava a  </a:t>
            </a:r>
            <a:r>
              <a:rPr sz="1200" spc="-5" dirty="0">
                <a:latin typeface="Times New Roman"/>
                <a:cs typeface="Times New Roman"/>
              </a:rPr>
              <a:t>cambiare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nome;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ciò avveniva </a:t>
            </a:r>
            <a:r>
              <a:rPr sz="1200" dirty="0">
                <a:latin typeface="Times New Roman"/>
                <a:cs typeface="Times New Roman"/>
              </a:rPr>
              <a:t>nello sforzo di </a:t>
            </a:r>
            <a:r>
              <a:rPr sz="1200" spc="-5" dirty="0">
                <a:latin typeface="Times New Roman"/>
                <a:cs typeface="Times New Roman"/>
              </a:rPr>
              <a:t>guarire </a:t>
            </a:r>
            <a:r>
              <a:rPr sz="1200" dirty="0">
                <a:latin typeface="Times New Roman"/>
                <a:cs typeface="Times New Roman"/>
              </a:rPr>
              <a:t>una malattia o di </a:t>
            </a:r>
            <a:r>
              <a:rPr sz="1200" spc="-5" dirty="0">
                <a:latin typeface="Times New Roman"/>
                <a:cs typeface="Times New Roman"/>
              </a:rPr>
              <a:t>arrestare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malasorte.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 poteva  ottenere </a:t>
            </a:r>
            <a:r>
              <a:rPr sz="1200" dirty="0">
                <a:latin typeface="Times New Roman"/>
                <a:cs typeface="Times New Roman"/>
              </a:rPr>
              <a:t>un nuovo nome </a:t>
            </a:r>
            <a:r>
              <a:rPr sz="1200" spc="-5" dirty="0">
                <a:latin typeface="Times New Roman"/>
                <a:cs typeface="Times New Roman"/>
              </a:rPr>
              <a:t>acquistandolo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tribù;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investono ancora </a:t>
            </a:r>
            <a:r>
              <a:rPr sz="1200" dirty="0">
                <a:latin typeface="Times New Roman"/>
                <a:cs typeface="Times New Roman"/>
              </a:rPr>
              <a:t>in titoli e in gradi.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tra le tribù più primitive,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Boscimani dell’Africa, </a:t>
            </a:r>
            <a:r>
              <a:rPr sz="1200" dirty="0">
                <a:latin typeface="Times New Roman"/>
                <a:cs typeface="Times New Roman"/>
              </a:rPr>
              <a:t>i nomi individuali non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esistono.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pratica della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magia</a:t>
            </a:r>
            <a:endParaRPr sz="1600">
              <a:latin typeface="Times New Roman"/>
              <a:cs typeface="Times New Roman"/>
            </a:endParaRPr>
          </a:p>
          <a:p>
            <a:pPr marL="63500" marR="22161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(972.1) 88:6.1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magia </a:t>
            </a:r>
            <a:r>
              <a:rPr sz="1200" spc="-5" dirty="0">
                <a:latin typeface="Times New Roman"/>
                <a:cs typeface="Times New Roman"/>
              </a:rPr>
              <a:t>fu praticata con l’impiego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bacchette, </a:t>
            </a:r>
            <a:r>
              <a:rPr sz="1200" dirty="0">
                <a:latin typeface="Times New Roman"/>
                <a:cs typeface="Times New Roman"/>
              </a:rPr>
              <a:t>di riti “medicali” e </a:t>
            </a:r>
            <a:r>
              <a:rPr sz="1200" spc="-5" dirty="0">
                <a:latin typeface="Times New Roman"/>
                <a:cs typeface="Times New Roman"/>
              </a:rPr>
              <a:t>d’incantesimi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abitudine </a:t>
            </a:r>
            <a:r>
              <a:rPr sz="1200" spc="-5" dirty="0">
                <a:latin typeface="Times New Roman"/>
                <a:cs typeface="Times New Roman"/>
              </a:rPr>
              <a:t>per chi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praticava  lavorare </a:t>
            </a:r>
            <a:r>
              <a:rPr sz="1200" dirty="0">
                <a:latin typeface="Times New Roman"/>
                <a:cs typeface="Times New Roman"/>
              </a:rPr>
              <a:t>svestiti.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più numerose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tra i </a:t>
            </a:r>
            <a:r>
              <a:rPr sz="1200" spc="-5" dirty="0">
                <a:latin typeface="Times New Roman"/>
                <a:cs typeface="Times New Roman"/>
              </a:rPr>
              <a:t>maghi </a:t>
            </a:r>
            <a:r>
              <a:rPr sz="1200" dirty="0">
                <a:latin typeface="Times New Roman"/>
                <a:cs typeface="Times New Roman"/>
              </a:rPr>
              <a:t>primitivi.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magia, “medicina” significa mistero,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trattamento.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curava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se stesso;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prendeva </a:t>
            </a:r>
            <a:r>
              <a:rPr sz="1200" dirty="0">
                <a:latin typeface="Times New Roman"/>
                <a:cs typeface="Times New Roman"/>
              </a:rPr>
              <a:t>mai medicine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su consiglio degli </a:t>
            </a:r>
            <a:r>
              <a:rPr sz="1200" dirty="0">
                <a:latin typeface="Times New Roman"/>
                <a:cs typeface="Times New Roman"/>
              </a:rPr>
              <a:t>specialisti in </a:t>
            </a:r>
            <a:r>
              <a:rPr sz="1200" spc="-5" dirty="0">
                <a:latin typeface="Times New Roman"/>
                <a:cs typeface="Times New Roman"/>
              </a:rPr>
              <a:t>magia. Gli  stregoni </a:t>
            </a:r>
            <a:r>
              <a:rPr sz="1200" dirty="0">
                <a:latin typeface="Times New Roman"/>
                <a:cs typeface="Times New Roman"/>
              </a:rPr>
              <a:t>vudù del ventesimo </a:t>
            </a: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sono tipici </a:t>
            </a:r>
            <a:r>
              <a:rPr sz="1200" spc="-5" dirty="0">
                <a:latin typeface="Times New Roman"/>
                <a:cs typeface="Times New Roman"/>
              </a:rPr>
              <a:t>dei maghi </a:t>
            </a:r>
            <a:r>
              <a:rPr sz="1200" dirty="0">
                <a:latin typeface="Times New Roman"/>
                <a:cs typeface="Times New Roman"/>
              </a:rPr>
              <a:t>di 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(972.2) 88:6.2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fase pubblica ed </a:t>
            </a:r>
            <a:r>
              <a:rPr sz="1200" dirty="0">
                <a:latin typeface="Times New Roman"/>
                <a:cs typeface="Times New Roman"/>
              </a:rPr>
              <a:t>una privata della </a:t>
            </a:r>
            <a:r>
              <a:rPr sz="1200" spc="-5" dirty="0">
                <a:latin typeface="Times New Roman"/>
                <a:cs typeface="Times New Roman"/>
              </a:rPr>
              <a:t>magia. Quella compiuta dallo stregone, dallo sciamano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dal sacerdote era  considerata destinata al </a:t>
            </a:r>
            <a:r>
              <a:rPr sz="1200" dirty="0">
                <a:latin typeface="Times New Roman"/>
                <a:cs typeface="Times New Roman"/>
              </a:rPr>
              <a:t>bene di tutta la tribù.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streghe, gli stregoni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maghi dispensavano </a:t>
            </a:r>
            <a:r>
              <a:rPr sz="1200" dirty="0">
                <a:latin typeface="Times New Roman"/>
                <a:cs typeface="Times New Roman"/>
              </a:rPr>
              <a:t>una magia </a:t>
            </a:r>
            <a:r>
              <a:rPr sz="1200" spc="-5" dirty="0">
                <a:latin typeface="Times New Roman"/>
                <a:cs typeface="Times New Roman"/>
              </a:rPr>
              <a:t>privata,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5" dirty="0">
                <a:latin typeface="Times New Roman"/>
                <a:cs typeface="Times New Roman"/>
              </a:rPr>
              <a:t>magia  </a:t>
            </a:r>
            <a:r>
              <a:rPr sz="1200" spc="-5" dirty="0">
                <a:latin typeface="Times New Roman"/>
                <a:cs typeface="Times New Roman"/>
              </a:rPr>
              <a:t>personale ed egoistica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impiegata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metodo </a:t>
            </a:r>
            <a:r>
              <a:rPr sz="1200" spc="-5" dirty="0">
                <a:latin typeface="Times New Roman"/>
                <a:cs typeface="Times New Roman"/>
              </a:rPr>
              <a:t>coercitivo </a:t>
            </a:r>
            <a:r>
              <a:rPr sz="1200" dirty="0">
                <a:latin typeface="Times New Roman"/>
                <a:cs typeface="Times New Roman"/>
              </a:rPr>
              <a:t>per portare il male </a:t>
            </a:r>
            <a:r>
              <a:rPr sz="1200" spc="-5" dirty="0">
                <a:latin typeface="Times New Roman"/>
                <a:cs typeface="Times New Roman"/>
              </a:rPr>
              <a:t>sui nemici.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duplice spiritismo, di  buoni e </a:t>
            </a:r>
            <a:r>
              <a:rPr sz="1200" spc="-5" dirty="0">
                <a:latin typeface="Times New Roman"/>
                <a:cs typeface="Times New Roman"/>
              </a:rPr>
              <a:t>cattivi </a:t>
            </a:r>
            <a:r>
              <a:rPr sz="1200" dirty="0">
                <a:latin typeface="Times New Roman"/>
                <a:cs typeface="Times New Roman"/>
              </a:rPr>
              <a:t>spiriti, diede </a:t>
            </a:r>
            <a:r>
              <a:rPr sz="1200" spc="-5" dirty="0">
                <a:latin typeface="Times New Roman"/>
                <a:cs typeface="Times New Roman"/>
              </a:rPr>
              <a:t>origine alle credenze successive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magia </a:t>
            </a:r>
            <a:r>
              <a:rPr sz="1200" dirty="0">
                <a:latin typeface="Times New Roman"/>
                <a:cs typeface="Times New Roman"/>
              </a:rPr>
              <a:t>bianca e in quella </a:t>
            </a:r>
            <a:r>
              <a:rPr sz="1200" spc="-5" dirty="0">
                <a:latin typeface="Times New Roman"/>
                <a:cs typeface="Times New Roman"/>
              </a:rPr>
              <a:t>nera. </a:t>
            </a:r>
            <a:r>
              <a:rPr sz="1200" dirty="0">
                <a:latin typeface="Times New Roman"/>
                <a:cs typeface="Times New Roman"/>
              </a:rPr>
              <a:t>E 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evolvé,  il </a:t>
            </a:r>
            <a:r>
              <a:rPr sz="1200" spc="-5" dirty="0">
                <a:latin typeface="Times New Roman"/>
                <a:cs typeface="Times New Roman"/>
              </a:rPr>
              <a:t>termine magia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applicato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operazioni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estranei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proprio culto ed esso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anche riferito alle credenze </a:t>
            </a:r>
            <a:r>
              <a:rPr sz="1200" dirty="0">
                <a:latin typeface="Times New Roman"/>
                <a:cs typeface="Times New Roman"/>
              </a:rPr>
              <a:t>più antiche  </a:t>
            </a:r>
            <a:r>
              <a:rPr sz="1200" spc="-5" dirty="0">
                <a:latin typeface="Times New Roman"/>
                <a:cs typeface="Times New Roman"/>
              </a:rPr>
              <a:t>nei fantasmi.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277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33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(972.3) 88:6.3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combinazioni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parole,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rituale </a:t>
            </a:r>
            <a:r>
              <a:rPr sz="1200" dirty="0">
                <a:latin typeface="Times New Roman"/>
                <a:cs typeface="Times New Roman"/>
              </a:rPr>
              <a:t>di canti e </a:t>
            </a:r>
            <a:r>
              <a:rPr sz="1200" spc="-5" dirty="0">
                <a:latin typeface="Times New Roman"/>
                <a:cs typeface="Times New Roman"/>
              </a:rPr>
              <a:t>d’incantesimi,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altamente magici. Certi incantesimi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si  trasformarono alla fine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preghiere.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praticata </a:t>
            </a:r>
            <a:r>
              <a:rPr sz="1200" dirty="0">
                <a:latin typeface="Times New Roman"/>
                <a:cs typeface="Times New Roman"/>
              </a:rPr>
              <a:t>la magia imitativa; le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rappresentate; </a:t>
            </a:r>
            <a:r>
              <a:rPr sz="1200" dirty="0">
                <a:latin typeface="Times New Roman"/>
                <a:cs typeface="Times New Roman"/>
              </a:rPr>
              <a:t>le danze </a:t>
            </a:r>
            <a:r>
              <a:rPr sz="1200" spc="-5" dirty="0">
                <a:latin typeface="Times New Roman"/>
                <a:cs typeface="Times New Roman"/>
              </a:rPr>
              <a:t>magiche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nient’altro </a:t>
            </a:r>
            <a:r>
              <a:rPr sz="1200" spc="-5" dirty="0">
                <a:latin typeface="Times New Roman"/>
                <a:cs typeface="Times New Roman"/>
              </a:rPr>
              <a:t>che preghiere </a:t>
            </a:r>
            <a:r>
              <a:rPr sz="1200" dirty="0">
                <a:latin typeface="Times New Roman"/>
                <a:cs typeface="Times New Roman"/>
              </a:rPr>
              <a:t>messe in </a:t>
            </a:r>
            <a:r>
              <a:rPr sz="1200" spc="-5" dirty="0">
                <a:latin typeface="Times New Roman"/>
                <a:cs typeface="Times New Roman"/>
              </a:rPr>
              <a:t>scena.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sostituì </a:t>
            </a:r>
            <a:r>
              <a:rPr sz="1200" spc="-5" dirty="0">
                <a:latin typeface="Times New Roman"/>
                <a:cs typeface="Times New Roman"/>
              </a:rPr>
              <a:t>gradualmente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magia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associata ai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sacrifici.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39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(972.4) 88:6.4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gestualità, essendo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antica della parola, </a:t>
            </a:r>
            <a:r>
              <a:rPr sz="1200" dirty="0">
                <a:latin typeface="Times New Roman"/>
                <a:cs typeface="Times New Roman"/>
              </a:rPr>
              <a:t>era più sacra e </a:t>
            </a:r>
            <a:r>
              <a:rPr sz="1200" spc="-5" dirty="0">
                <a:latin typeface="Times New Roman"/>
                <a:cs typeface="Times New Roman"/>
              </a:rPr>
              <a:t>magica, </a:t>
            </a:r>
            <a:r>
              <a:rPr sz="1200" dirty="0">
                <a:latin typeface="Times New Roman"/>
                <a:cs typeface="Times New Roman"/>
              </a:rPr>
              <a:t>e la mimica era ritenuta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forte </a:t>
            </a:r>
            <a:r>
              <a:rPr sz="1200" dirty="0">
                <a:latin typeface="Times New Roman"/>
                <a:cs typeface="Times New Roman"/>
              </a:rPr>
              <a:t>potere  </a:t>
            </a:r>
            <a:r>
              <a:rPr sz="1200" spc="-5" dirty="0">
                <a:latin typeface="Times New Roman"/>
                <a:cs typeface="Times New Roman"/>
              </a:rPr>
              <a:t>magico.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inscenavano </a:t>
            </a:r>
            <a:r>
              <a:rPr sz="1200" dirty="0">
                <a:latin typeface="Times New Roman"/>
                <a:cs typeface="Times New Roman"/>
              </a:rPr>
              <a:t>spesso una danza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bisonte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uno di loro </a:t>
            </a:r>
            <a:r>
              <a:rPr sz="1200" spc="-5" dirty="0">
                <a:latin typeface="Times New Roman"/>
                <a:cs typeface="Times New Roman"/>
              </a:rPr>
              <a:t>faceva </a:t>
            </a:r>
            <a:r>
              <a:rPr sz="1200" dirty="0">
                <a:latin typeface="Times New Roman"/>
                <a:cs typeface="Times New Roman"/>
              </a:rPr>
              <a:t>la parte di un </a:t>
            </a:r>
            <a:r>
              <a:rPr sz="1200" spc="-5" dirty="0">
                <a:latin typeface="Times New Roman"/>
                <a:cs typeface="Times New Roman"/>
              </a:rPr>
              <a:t>bisonte,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venendo preso  egli assicurava </a:t>
            </a:r>
            <a:r>
              <a:rPr sz="1200" dirty="0">
                <a:latin typeface="Times New Roman"/>
                <a:cs typeface="Times New Roman"/>
              </a:rPr>
              <a:t>il successo </a:t>
            </a:r>
            <a:r>
              <a:rPr sz="1200" spc="-5" dirty="0">
                <a:latin typeface="Times New Roman"/>
                <a:cs typeface="Times New Roman"/>
              </a:rPr>
              <a:t>della caccia imminente.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festività sessuali del Calendimaggio erano semplicemente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magia  imitativa,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richiamo suggestivo alle </a:t>
            </a:r>
            <a:r>
              <a:rPr sz="1200" dirty="0">
                <a:latin typeface="Times New Roman"/>
                <a:cs typeface="Times New Roman"/>
              </a:rPr>
              <a:t>passioni </a:t>
            </a:r>
            <a:r>
              <a:rPr sz="1200" spc="-5" dirty="0">
                <a:latin typeface="Times New Roman"/>
                <a:cs typeface="Times New Roman"/>
              </a:rPr>
              <a:t>sessuali del </a:t>
            </a:r>
            <a:r>
              <a:rPr sz="1200" dirty="0">
                <a:latin typeface="Times New Roman"/>
                <a:cs typeface="Times New Roman"/>
              </a:rPr>
              <a:t>mondo vegetale.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bambola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inizialmente </a:t>
            </a:r>
            <a:r>
              <a:rPr sz="1200" spc="-5" dirty="0">
                <a:latin typeface="Times New Roman"/>
                <a:cs typeface="Times New Roman"/>
              </a:rPr>
              <a:t>impiegata come </a:t>
            </a:r>
            <a:r>
              <a:rPr sz="1200" dirty="0">
                <a:latin typeface="Times New Roman"/>
                <a:cs typeface="Times New Roman"/>
              </a:rPr>
              <a:t>talismano  </a:t>
            </a:r>
            <a:r>
              <a:rPr sz="1200" spc="-5" dirty="0">
                <a:latin typeface="Times New Roman"/>
                <a:cs typeface="Times New Roman"/>
              </a:rPr>
              <a:t>magico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spose </a:t>
            </a:r>
            <a:r>
              <a:rPr sz="1200" dirty="0">
                <a:latin typeface="Times New Roman"/>
                <a:cs typeface="Times New Roman"/>
              </a:rPr>
              <a:t>sterili.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835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(972.5) 88:6.5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magia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ramo dell’albero religioso evoluzionario </a:t>
            </a:r>
            <a:r>
              <a:rPr sz="1200" dirty="0">
                <a:latin typeface="Times New Roman"/>
                <a:cs typeface="Times New Roman"/>
              </a:rPr>
              <a:t>che produsse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frutto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un’era scientifica.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credenza  </a:t>
            </a:r>
            <a:r>
              <a:rPr sz="1200" spc="-5" dirty="0">
                <a:latin typeface="Times New Roman"/>
                <a:cs typeface="Times New Roman"/>
              </a:rPr>
              <a:t>nell’astrologia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dell’astronomia;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pietra filosofale portò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conoscenza approfondita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metalli, mentre </a:t>
            </a:r>
            <a:r>
              <a:rPr sz="1200" dirty="0">
                <a:latin typeface="Times New Roman"/>
                <a:cs typeface="Times New Roman"/>
              </a:rPr>
              <a:t>la credenza in </a:t>
            </a:r>
            <a:r>
              <a:rPr sz="1200" spc="-5" dirty="0">
                <a:latin typeface="Times New Roman"/>
                <a:cs typeface="Times New Roman"/>
              </a:rPr>
              <a:t>numeri magici </a:t>
            </a:r>
            <a:r>
              <a:rPr sz="1200" dirty="0">
                <a:latin typeface="Times New Roman"/>
                <a:cs typeface="Times New Roman"/>
              </a:rPr>
              <a:t>fondò la </a:t>
            </a:r>
            <a:r>
              <a:rPr sz="1200" spc="-5" dirty="0">
                <a:latin typeface="Times New Roman"/>
                <a:cs typeface="Times New Roman"/>
              </a:rPr>
              <a:t>scienza della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matematica.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12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(972.6) 88:6.6 </a:t>
            </a:r>
            <a:r>
              <a:rPr sz="1200" spc="-5" dirty="0">
                <a:latin typeface="Times New Roman"/>
                <a:cs typeface="Times New Roman"/>
              </a:rPr>
              <a:t>Ma un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così pieno </a:t>
            </a:r>
            <a:r>
              <a:rPr sz="1200" dirty="0">
                <a:latin typeface="Times New Roman"/>
                <a:cs typeface="Times New Roman"/>
              </a:rPr>
              <a:t>di amuleti contribuì molto a </a:t>
            </a:r>
            <a:r>
              <a:rPr sz="1200" spc="-5" dirty="0">
                <a:latin typeface="Times New Roman"/>
                <a:cs typeface="Times New Roman"/>
              </a:rPr>
              <a:t>distruggere ogni </a:t>
            </a:r>
            <a:r>
              <a:rPr sz="1200" dirty="0">
                <a:latin typeface="Times New Roman"/>
                <a:cs typeface="Times New Roman"/>
              </a:rPr>
              <a:t>ambizione </a:t>
            </a:r>
            <a:r>
              <a:rPr sz="1200" spc="-5" dirty="0">
                <a:latin typeface="Times New Roman"/>
                <a:cs typeface="Times New Roman"/>
              </a:rPr>
              <a:t>ed ogni </a:t>
            </a:r>
            <a:r>
              <a:rPr sz="1200" dirty="0">
                <a:latin typeface="Times New Roman"/>
                <a:cs typeface="Times New Roman"/>
              </a:rPr>
              <a:t>iniziativa </a:t>
            </a:r>
            <a:r>
              <a:rPr sz="1200" spc="-5" dirty="0">
                <a:latin typeface="Times New Roman"/>
                <a:cs typeface="Times New Roman"/>
              </a:rPr>
              <a:t>personali.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lavoro supplementare </a:t>
            </a:r>
            <a:r>
              <a:rPr sz="1200" dirty="0">
                <a:latin typeface="Times New Roman"/>
                <a:cs typeface="Times New Roman"/>
              </a:rPr>
              <a:t>o della </a:t>
            </a:r>
            <a:r>
              <a:rPr sz="1200" spc="-5" dirty="0">
                <a:latin typeface="Times New Roman"/>
                <a:cs typeface="Times New Roman"/>
              </a:rPr>
              <a:t>diligenza erano considerati magici. Se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campo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grano del suo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5" dirty="0">
                <a:latin typeface="Times New Roman"/>
                <a:cs typeface="Times New Roman"/>
              </a:rPr>
              <a:t>poteva  </a:t>
            </a:r>
            <a:r>
              <a:rPr sz="1200" spc="-5" dirty="0">
                <a:latin typeface="Times New Roman"/>
                <a:cs typeface="Times New Roman"/>
              </a:rPr>
              <a:t>essere trascinato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 capo ed accusato </a:t>
            </a:r>
            <a:r>
              <a:rPr sz="1200" dirty="0">
                <a:latin typeface="Times New Roman"/>
                <a:cs typeface="Times New Roman"/>
              </a:rPr>
              <a:t>di aver </a:t>
            </a:r>
            <a:r>
              <a:rPr sz="1200" spc="-5" dirty="0">
                <a:latin typeface="Times New Roman"/>
                <a:cs typeface="Times New Roman"/>
              </a:rPr>
              <a:t>attirato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grano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più dal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indolente.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 in 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barbarie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pericoloso sapere </a:t>
            </a:r>
            <a:r>
              <a:rPr sz="1200" dirty="0">
                <a:latin typeface="Times New Roman"/>
                <a:cs typeface="Times New Roman"/>
              </a:rPr>
              <a:t>troppo; </a:t>
            </a:r>
            <a:r>
              <a:rPr sz="1200" spc="-5" dirty="0">
                <a:latin typeface="Times New Roman"/>
                <a:cs typeface="Times New Roman"/>
              </a:rPr>
              <a:t>c’era sempre </a:t>
            </a:r>
            <a:r>
              <a:rPr sz="1200" dirty="0">
                <a:latin typeface="Times New Roman"/>
                <a:cs typeface="Times New Roman"/>
              </a:rPr>
              <a:t>il pericolo di </a:t>
            </a:r>
            <a:r>
              <a:rPr sz="1200" spc="-5" dirty="0">
                <a:latin typeface="Times New Roman"/>
                <a:cs typeface="Times New Roman"/>
              </a:rPr>
              <a:t>essere giustiziato come praticante </a:t>
            </a:r>
            <a:r>
              <a:rPr sz="1200" dirty="0">
                <a:latin typeface="Times New Roman"/>
                <a:cs typeface="Times New Roman"/>
              </a:rPr>
              <a:t>di magia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(972.7) 88:6.7 </a:t>
            </a:r>
            <a:r>
              <a:rPr sz="1200" spc="-5" dirty="0">
                <a:latin typeface="Times New Roman"/>
                <a:cs typeface="Times New Roman"/>
              </a:rPr>
              <a:t>Gradualmente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sta </a:t>
            </a:r>
            <a:r>
              <a:rPr sz="1200" dirty="0">
                <a:latin typeface="Times New Roman"/>
                <a:cs typeface="Times New Roman"/>
              </a:rPr>
              <a:t>rimuovendo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vita il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azzardo. </a:t>
            </a:r>
            <a:r>
              <a:rPr sz="1200" spc="-5" dirty="0">
                <a:latin typeface="Times New Roman"/>
                <a:cs typeface="Times New Roman"/>
              </a:rPr>
              <a:t>Ma 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metodi moderni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educazione fallissero, ci  sarebbe </a:t>
            </a:r>
            <a:r>
              <a:rPr sz="1200" dirty="0">
                <a:latin typeface="Times New Roman"/>
                <a:cs typeface="Times New Roman"/>
              </a:rPr>
              <a:t>un ritorno </a:t>
            </a:r>
            <a:r>
              <a:rPr sz="1200" spc="-5" dirty="0">
                <a:latin typeface="Times New Roman"/>
                <a:cs typeface="Times New Roman"/>
              </a:rPr>
              <a:t>quasi immediato alle credenze primitive nella magia. Queste </a:t>
            </a:r>
            <a:r>
              <a:rPr sz="1200" dirty="0">
                <a:latin typeface="Times New Roman"/>
                <a:cs typeface="Times New Roman"/>
              </a:rPr>
              <a:t>superstizioni </a:t>
            </a:r>
            <a:r>
              <a:rPr sz="1200" spc="-5" dirty="0">
                <a:latin typeface="Times New Roman"/>
                <a:cs typeface="Times New Roman"/>
              </a:rPr>
              <a:t>persistono ancora </a:t>
            </a:r>
            <a:r>
              <a:rPr sz="1200" dirty="0">
                <a:latin typeface="Times New Roman"/>
                <a:cs typeface="Times New Roman"/>
              </a:rPr>
              <a:t>nella mente di molte 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cosiddette </a:t>
            </a:r>
            <a:r>
              <a:rPr sz="1200" spc="-5" dirty="0">
                <a:latin typeface="Times New Roman"/>
                <a:cs typeface="Times New Roman"/>
              </a:rPr>
              <a:t>civilizzate.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contiene molte </a:t>
            </a:r>
            <a:r>
              <a:rPr sz="1200" spc="-5" dirty="0">
                <a:latin typeface="Times New Roman"/>
                <a:cs typeface="Times New Roman"/>
              </a:rPr>
              <a:t>espressioni </a:t>
            </a:r>
            <a:r>
              <a:rPr sz="1200" dirty="0">
                <a:latin typeface="Times New Roman"/>
                <a:cs typeface="Times New Roman"/>
              </a:rPr>
              <a:t>fossili che testimoniano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razza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stata 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lungo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991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90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corallini caratteristici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quest’epoca indicano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mari interni erano </a:t>
            </a:r>
            <a:r>
              <a:rPr sz="1200" dirty="0">
                <a:latin typeface="Times New Roman"/>
                <a:cs typeface="Times New Roman"/>
              </a:rPr>
              <a:t>limpidi e </a:t>
            </a:r>
            <a:r>
              <a:rPr sz="1200" spc="5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profondi. Questi depositi corallini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esposti  </a:t>
            </a:r>
            <a:r>
              <a:rPr sz="1200" dirty="0">
                <a:latin typeface="Times New Roman"/>
                <a:cs typeface="Times New Roman"/>
              </a:rPr>
              <a:t>sulle sponde </a:t>
            </a:r>
            <a:r>
              <a:rPr sz="1200" spc="-5" dirty="0">
                <a:latin typeface="Times New Roman"/>
                <a:cs typeface="Times New Roman"/>
              </a:rPr>
              <a:t>del Fiume </a:t>
            </a:r>
            <a:r>
              <a:rPr sz="1200" dirty="0">
                <a:latin typeface="Times New Roman"/>
                <a:cs typeface="Times New Roman"/>
              </a:rPr>
              <a:t>Ohio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Louisville,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Kentucky, ed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trenta </a:t>
            </a:r>
            <a:r>
              <a:rPr sz="1200" spc="-5" dirty="0">
                <a:latin typeface="Times New Roman"/>
                <a:cs typeface="Times New Roman"/>
              </a:rPr>
              <a:t>metri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spessore; essi contengono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2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duecento varietà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coralli.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formazioni coralline si estendono </a:t>
            </a:r>
            <a:r>
              <a:rPr sz="1200" dirty="0">
                <a:latin typeface="Times New Roman"/>
                <a:cs typeface="Times New Roman"/>
              </a:rPr>
              <a:t>attraverso il </a:t>
            </a:r>
            <a:r>
              <a:rPr sz="1200" spc="-5" dirty="0">
                <a:latin typeface="Times New Roman"/>
                <a:cs typeface="Times New Roman"/>
              </a:rPr>
              <a:t>Canada ed </a:t>
            </a:r>
            <a:r>
              <a:rPr sz="1200" dirty="0">
                <a:latin typeface="Times New Roman"/>
                <a:cs typeface="Times New Roman"/>
              </a:rPr>
              <a:t>il nord </a:t>
            </a:r>
            <a:r>
              <a:rPr sz="1200" spc="-5" dirty="0">
                <a:latin typeface="Times New Roman"/>
                <a:cs typeface="Times New Roman"/>
              </a:rPr>
              <a:t>dell’Europa fino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regioni  artiche.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(678.8) 59:4.7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queste sommersioni gran </a:t>
            </a:r>
            <a:r>
              <a:rPr sz="1200" dirty="0">
                <a:latin typeface="Times New Roman"/>
                <a:cs typeface="Times New Roman"/>
              </a:rPr>
              <a:t>parte del </a:t>
            </a:r>
            <a:r>
              <a:rPr sz="1200" spc="-5" dirty="0">
                <a:latin typeface="Times New Roman"/>
                <a:cs typeface="Times New Roman"/>
              </a:rPr>
              <a:t>litorale si elevò considerevolmente, cosicché </a:t>
            </a:r>
            <a:r>
              <a:rPr sz="1200" dirty="0">
                <a:latin typeface="Times New Roman"/>
                <a:cs typeface="Times New Roman"/>
              </a:rPr>
              <a:t>i depositi primitivi </a:t>
            </a:r>
            <a:r>
              <a:rPr sz="1200" spc="-5" dirty="0">
                <a:latin typeface="Times New Roman"/>
                <a:cs typeface="Times New Roman"/>
              </a:rPr>
              <a:t>furono ricoperti  </a:t>
            </a:r>
            <a:r>
              <a:rPr sz="1200" dirty="0">
                <a:latin typeface="Times New Roman"/>
                <a:cs typeface="Times New Roman"/>
              </a:rPr>
              <a:t>da limo e da </a:t>
            </a:r>
            <a:r>
              <a:rPr sz="1200" spc="-5" dirty="0">
                <a:latin typeface="Times New Roman"/>
                <a:cs typeface="Times New Roman"/>
              </a:rPr>
              <a:t>scisti. Esiste anche </a:t>
            </a:r>
            <a:r>
              <a:rPr sz="1200" dirty="0">
                <a:latin typeface="Times New Roman"/>
                <a:cs typeface="Times New Roman"/>
              </a:rPr>
              <a:t>uno strato di </a:t>
            </a:r>
            <a:r>
              <a:rPr sz="1200" spc="-5" dirty="0">
                <a:latin typeface="Times New Roman"/>
                <a:cs typeface="Times New Roman"/>
              </a:rPr>
              <a:t>arenaria rossa che caratterizza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sedimentazioni </a:t>
            </a:r>
            <a:r>
              <a:rPr sz="1200" spc="-5" dirty="0">
                <a:latin typeface="Times New Roman"/>
                <a:cs typeface="Times New Roman"/>
              </a:rPr>
              <a:t>devoniane, </a:t>
            </a:r>
            <a:r>
              <a:rPr sz="1200" dirty="0">
                <a:latin typeface="Times New Roman"/>
                <a:cs typeface="Times New Roman"/>
              </a:rPr>
              <a:t>e questo </a:t>
            </a:r>
            <a:r>
              <a:rPr sz="1200" spc="-5" dirty="0">
                <a:latin typeface="Times New Roman"/>
                <a:cs typeface="Times New Roman"/>
              </a:rPr>
              <a:t>strato  rosso 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superficie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in America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Nord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Sud,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Europa,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Russia, </a:t>
            </a:r>
            <a:r>
              <a:rPr sz="1200" dirty="0">
                <a:latin typeface="Times New Roman"/>
                <a:cs typeface="Times New Roman"/>
              </a:rPr>
              <a:t>in Cina,  in </a:t>
            </a:r>
            <a:r>
              <a:rPr sz="1200" spc="-5" dirty="0">
                <a:latin typeface="Times New Roman"/>
                <a:cs typeface="Times New Roman"/>
              </a:rPr>
              <a:t>Africa </a:t>
            </a:r>
            <a:r>
              <a:rPr sz="1200" dirty="0">
                <a:latin typeface="Times New Roman"/>
                <a:cs typeface="Times New Roman"/>
              </a:rPr>
              <a:t>e in </a:t>
            </a:r>
            <a:r>
              <a:rPr sz="1200" spc="-5" dirty="0">
                <a:latin typeface="Times New Roman"/>
                <a:cs typeface="Times New Roman"/>
              </a:rPr>
              <a:t>Australia. Questi depositi </a:t>
            </a:r>
            <a:r>
              <a:rPr sz="1200" dirty="0">
                <a:latin typeface="Times New Roman"/>
                <a:cs typeface="Times New Roman"/>
              </a:rPr>
              <a:t>rossi </a:t>
            </a:r>
            <a:r>
              <a:rPr sz="1200" spc="-5" dirty="0">
                <a:latin typeface="Times New Roman"/>
                <a:cs typeface="Times New Roman"/>
              </a:rPr>
              <a:t>fanno pensare </a:t>
            </a:r>
            <a:r>
              <a:rPr sz="1200" dirty="0">
                <a:latin typeface="Times New Roman"/>
                <a:cs typeface="Times New Roman"/>
              </a:rPr>
              <a:t>a condizioni </a:t>
            </a:r>
            <a:r>
              <a:rPr sz="1200" spc="-5" dirty="0">
                <a:latin typeface="Times New Roman"/>
                <a:cs typeface="Times New Roman"/>
              </a:rPr>
              <a:t>climatiche aride </a:t>
            </a:r>
            <a:r>
              <a:rPr sz="1200" dirty="0">
                <a:latin typeface="Times New Roman"/>
                <a:cs typeface="Times New Roman"/>
              </a:rPr>
              <a:t>o semiaride,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clima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quest’epoca fosse ancora </a:t>
            </a:r>
            <a:r>
              <a:rPr sz="1200" dirty="0">
                <a:latin typeface="Times New Roman"/>
                <a:cs typeface="Times New Roman"/>
              </a:rPr>
              <a:t>mite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uniforme.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44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(679.1) 59:4.8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sudest dell’Isola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Cincinnati rimasero nettamente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del </a:t>
            </a:r>
            <a:r>
              <a:rPr sz="1200" dirty="0">
                <a:latin typeface="Times New Roman"/>
                <a:cs typeface="Times New Roman"/>
              </a:rPr>
              <a:t>livello dell’acqua.  </a:t>
            </a:r>
            <a:r>
              <a:rPr sz="1200" spc="-5" dirty="0">
                <a:latin typeface="Times New Roman"/>
                <a:cs typeface="Times New Roman"/>
              </a:rPr>
              <a:t>Ma una grandissima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dell’Europa </a:t>
            </a:r>
            <a:r>
              <a:rPr sz="1200" dirty="0">
                <a:latin typeface="Times New Roman"/>
                <a:cs typeface="Times New Roman"/>
              </a:rPr>
              <a:t>occidentale, incluse le </a:t>
            </a:r>
            <a:r>
              <a:rPr sz="1200" spc="-10" dirty="0">
                <a:latin typeface="Times New Roman"/>
                <a:cs typeface="Times New Roman"/>
              </a:rPr>
              <a:t>Isole </a:t>
            </a:r>
            <a:r>
              <a:rPr sz="1200" spc="-5" dirty="0">
                <a:latin typeface="Times New Roman"/>
                <a:cs typeface="Times New Roman"/>
              </a:rPr>
              <a:t>Britanniche,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sommersa. Nel Galles,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Germania ed </a:t>
            </a:r>
            <a:r>
              <a:rPr sz="1200" spc="5" dirty="0">
                <a:latin typeface="Times New Roman"/>
                <a:cs typeface="Times New Roman"/>
              </a:rPr>
              <a:t>in altri 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dell’Europa le rocce devoniane </a:t>
            </a:r>
            <a:r>
              <a:rPr sz="1200" spc="-5" dirty="0">
                <a:latin typeface="Times New Roman"/>
                <a:cs typeface="Times New Roman"/>
              </a:rPr>
              <a:t>hanno circa </a:t>
            </a:r>
            <a:r>
              <a:rPr sz="1200" dirty="0">
                <a:latin typeface="Times New Roman"/>
                <a:cs typeface="Times New Roman"/>
              </a:rPr>
              <a:t>6.000 </a:t>
            </a:r>
            <a:r>
              <a:rPr sz="1200" spc="-5" dirty="0">
                <a:latin typeface="Times New Roman"/>
                <a:cs typeface="Times New Roman"/>
              </a:rPr>
              <a:t>metri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spessore.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57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(679.2) 59:4.9 </a:t>
            </a:r>
            <a:r>
              <a:rPr sz="1200" i="1" dirty="0">
                <a:latin typeface="Times New Roman"/>
                <a:cs typeface="Times New Roman"/>
              </a:rPr>
              <a:t>250.000.000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si </a:t>
            </a:r>
            <a:r>
              <a:rPr sz="1200" dirty="0">
                <a:latin typeface="Times New Roman"/>
                <a:cs typeface="Times New Roman"/>
              </a:rPr>
              <a:t>assisté </a:t>
            </a:r>
            <a:r>
              <a:rPr sz="1200" spc="-5" dirty="0">
                <a:latin typeface="Times New Roman"/>
                <a:cs typeface="Times New Roman"/>
              </a:rPr>
              <a:t>all’apparizione della famiglia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pesci,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vertebrati, </a:t>
            </a:r>
            <a:r>
              <a:rPr sz="1200" dirty="0">
                <a:latin typeface="Times New Roman"/>
                <a:cs typeface="Times New Roman"/>
              </a:rPr>
              <a:t>una delle tappe più </a:t>
            </a:r>
            <a:r>
              <a:rPr sz="1200" spc="-5" dirty="0">
                <a:latin typeface="Times New Roman"/>
                <a:cs typeface="Times New Roman"/>
              </a:rPr>
              <a:t>importanti </a:t>
            </a:r>
            <a:r>
              <a:rPr sz="1200" dirty="0">
                <a:latin typeface="Times New Roman"/>
                <a:cs typeface="Times New Roman"/>
              </a:rPr>
              <a:t>di  tutta </a:t>
            </a:r>
            <a:r>
              <a:rPr sz="1200" spc="-5" dirty="0">
                <a:latin typeface="Times New Roman"/>
                <a:cs typeface="Times New Roman"/>
              </a:rPr>
              <a:t>l’evoluzione preumana.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113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(679.3) 59:4.10 </a:t>
            </a:r>
            <a:r>
              <a:rPr sz="1200" spc="-5" dirty="0">
                <a:latin typeface="Times New Roman"/>
                <a:cs typeface="Times New Roman"/>
              </a:rPr>
              <a:t>Gli artropodi,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crostacei, furono gli antenati 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vertebrati.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precursori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 dei pesci furono </a:t>
            </a:r>
            <a:r>
              <a:rPr sz="1200" spc="10" dirty="0">
                <a:latin typeface="Times New Roman"/>
                <a:cs typeface="Times New Roman"/>
              </a:rPr>
              <a:t>due  </a:t>
            </a:r>
            <a:r>
              <a:rPr sz="1200" spc="-5" dirty="0">
                <a:latin typeface="Times New Roman"/>
                <a:cs typeface="Times New Roman"/>
              </a:rPr>
              <a:t>antenati artropodi </a:t>
            </a:r>
            <a:r>
              <a:rPr sz="1200" dirty="0">
                <a:latin typeface="Times New Roman"/>
                <a:cs typeface="Times New Roman"/>
              </a:rPr>
              <a:t>modificati; uno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corpo lungo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collegava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testa alla coda, </a:t>
            </a:r>
            <a:r>
              <a:rPr sz="1200" dirty="0">
                <a:latin typeface="Times New Roman"/>
                <a:cs typeface="Times New Roman"/>
              </a:rPr>
              <a:t>mentre l’altro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prepesce senza spina  </a:t>
            </a:r>
            <a:r>
              <a:rPr sz="1200" spc="-5" dirty="0">
                <a:latin typeface="Times New Roman"/>
                <a:cs typeface="Times New Roman"/>
              </a:rPr>
              <a:t>dorsale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mascelle. Ma questi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preliminari furono rapidamente </a:t>
            </a:r>
            <a:r>
              <a:rPr sz="1200" dirty="0">
                <a:latin typeface="Times New Roman"/>
                <a:cs typeface="Times New Roman"/>
              </a:rPr>
              <a:t>distrutti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pesci,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vertebrati del </a:t>
            </a:r>
            <a:r>
              <a:rPr sz="1200" spc="5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animale,  fecero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apparizione </a:t>
            </a:r>
            <a:r>
              <a:rPr sz="1200" i="1" spc="-5" dirty="0">
                <a:latin typeface="Times New Roman"/>
                <a:cs typeface="Times New Roman"/>
              </a:rPr>
              <a:t>improvvisa </a:t>
            </a:r>
            <a:r>
              <a:rPr sz="1200" spc="-5" dirty="0">
                <a:latin typeface="Times New Roman"/>
                <a:cs typeface="Times New Roman"/>
              </a:rPr>
              <a:t>provenendo dal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nord.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6255" cy="16154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603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immersa nella </a:t>
            </a:r>
            <a:r>
              <a:rPr sz="1200" dirty="0">
                <a:latin typeface="Times New Roman"/>
                <a:cs typeface="Times New Roman"/>
              </a:rPr>
              <a:t>superstizione </a:t>
            </a:r>
            <a:r>
              <a:rPr sz="1200" spc="-5" dirty="0">
                <a:latin typeface="Times New Roman"/>
                <a:cs typeface="Times New Roman"/>
              </a:rPr>
              <a:t>magica,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quali maleficio, cattiva </a:t>
            </a:r>
            <a:r>
              <a:rPr sz="1200" dirty="0">
                <a:latin typeface="Times New Roman"/>
                <a:cs typeface="Times New Roman"/>
              </a:rPr>
              <a:t>stella, </a:t>
            </a:r>
            <a:r>
              <a:rPr sz="1200" spc="-5" dirty="0">
                <a:latin typeface="Times New Roman"/>
                <a:cs typeface="Times New Roman"/>
              </a:rPr>
              <a:t>possessione, ispirazione, sparire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incanto, </a:t>
            </a:r>
            <a:r>
              <a:rPr sz="1200" dirty="0">
                <a:latin typeface="Times New Roman"/>
                <a:cs typeface="Times New Roman"/>
              </a:rPr>
              <a:t>ingegnosità,  </a:t>
            </a:r>
            <a:r>
              <a:rPr sz="1200" spc="-5" dirty="0">
                <a:latin typeface="Times New Roman"/>
                <a:cs typeface="Times New Roman"/>
              </a:rPr>
              <a:t>incantatore, stupefatto </a:t>
            </a:r>
            <a:r>
              <a:rPr sz="1200" dirty="0">
                <a:latin typeface="Times New Roman"/>
                <a:cs typeface="Times New Roman"/>
              </a:rPr>
              <a:t>e stupito. E </a:t>
            </a:r>
            <a:r>
              <a:rPr sz="1200" spc="-5" dirty="0">
                <a:latin typeface="Times New Roman"/>
                <a:cs typeface="Times New Roman"/>
              </a:rPr>
              <a:t>degli esseri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intelligenti credono ancora nella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sorte,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malocchio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nell’astrologia.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(973.1) 88:6.8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magia </a:t>
            </a:r>
            <a:r>
              <a:rPr sz="1200" spc="-5" dirty="0">
                <a:latin typeface="Times New Roman"/>
                <a:cs typeface="Times New Roman"/>
              </a:rPr>
              <a:t>antica fu </a:t>
            </a:r>
            <a:r>
              <a:rPr sz="1200" dirty="0">
                <a:latin typeface="Times New Roman"/>
                <a:cs typeface="Times New Roman"/>
              </a:rPr>
              <a:t>il bozzolo della </a:t>
            </a:r>
            <a:r>
              <a:rPr sz="1200" spc="-5" dirty="0">
                <a:latin typeface="Times New Roman"/>
                <a:cs typeface="Times New Roman"/>
              </a:rPr>
              <a:t>scienza moderna, </a:t>
            </a:r>
            <a:r>
              <a:rPr sz="1200" dirty="0">
                <a:latin typeface="Times New Roman"/>
                <a:cs typeface="Times New Roman"/>
              </a:rPr>
              <a:t>indispensabile </a:t>
            </a:r>
            <a:r>
              <a:rPr sz="1200" spc="-5" dirty="0">
                <a:latin typeface="Times New Roman"/>
                <a:cs typeface="Times New Roman"/>
              </a:rPr>
              <a:t>al suo </a:t>
            </a:r>
            <a:r>
              <a:rPr sz="1200" dirty="0">
                <a:latin typeface="Times New Roman"/>
                <a:cs typeface="Times New Roman"/>
              </a:rPr>
              <a:t>tempo ma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non più </a:t>
            </a:r>
            <a:r>
              <a:rPr sz="1200" spc="-5" dirty="0">
                <a:latin typeface="Times New Roman"/>
                <a:cs typeface="Times New Roman"/>
              </a:rPr>
              <a:t>utile.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fantasmi  della </a:t>
            </a:r>
            <a:r>
              <a:rPr sz="1200" dirty="0">
                <a:latin typeface="Times New Roman"/>
                <a:cs typeface="Times New Roman"/>
              </a:rPr>
              <a:t>superstizione </a:t>
            </a:r>
            <a:r>
              <a:rPr sz="1200" spc="-5" dirty="0">
                <a:latin typeface="Times New Roman"/>
                <a:cs typeface="Times New Roman"/>
              </a:rPr>
              <a:t>ignorante agitarono </a:t>
            </a:r>
            <a:r>
              <a:rPr sz="1200" dirty="0">
                <a:latin typeface="Times New Roman"/>
                <a:cs typeface="Times New Roman"/>
              </a:rPr>
              <a:t>la mente primitiva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fino 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poterono nascere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scienza.  Oggi </a:t>
            </a:r>
            <a:r>
              <a:rPr sz="1200" dirty="0">
                <a:latin typeface="Times New Roman"/>
                <a:cs typeface="Times New Roman"/>
              </a:rPr>
              <a:t>Urantia è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albori di </a:t>
            </a:r>
            <a:r>
              <a:rPr sz="1200" spc="-5" dirty="0">
                <a:latin typeface="Times New Roman"/>
                <a:cs typeface="Times New Roman"/>
              </a:rPr>
              <a:t>questa evoluzione intellettuale. Una </a:t>
            </a:r>
            <a:r>
              <a:rPr sz="1200" dirty="0">
                <a:latin typeface="Times New Roman"/>
                <a:cs typeface="Times New Roman"/>
              </a:rPr>
              <a:t>metà del mondo è </a:t>
            </a:r>
            <a:r>
              <a:rPr sz="1200" spc="-5" dirty="0">
                <a:latin typeface="Times New Roman"/>
                <a:cs typeface="Times New Roman"/>
              </a:rPr>
              <a:t>bramosa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luce della </a:t>
            </a:r>
            <a:r>
              <a:rPr sz="1200" spc="-5" dirty="0">
                <a:latin typeface="Times New Roman"/>
                <a:cs typeface="Times New Roman"/>
              </a:rPr>
              <a:t>verità ed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scoperta scientifica, mentre </a:t>
            </a:r>
            <a:r>
              <a:rPr sz="1200" dirty="0">
                <a:latin typeface="Times New Roman"/>
                <a:cs typeface="Times New Roman"/>
              </a:rPr>
              <a:t>l’altra metà </a:t>
            </a:r>
            <a:r>
              <a:rPr sz="1200" spc="-5" dirty="0">
                <a:latin typeface="Times New Roman"/>
                <a:cs typeface="Times New Roman"/>
              </a:rPr>
              <a:t>langue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braccia dell’antica superstizione </a:t>
            </a:r>
            <a:r>
              <a:rPr sz="1200" dirty="0">
                <a:latin typeface="Times New Roman"/>
                <a:cs typeface="Times New Roman"/>
              </a:rPr>
              <a:t>e di una </a:t>
            </a:r>
            <a:r>
              <a:rPr sz="1200" spc="-5" dirty="0">
                <a:latin typeface="Times New Roman"/>
                <a:cs typeface="Times New Roman"/>
              </a:rPr>
              <a:t>magia appena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dissimulata.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(973.2) 88:6.9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Brillante Astro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42226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89: </a:t>
            </a:r>
            <a:r>
              <a:rPr spc="-5" dirty="0"/>
              <a:t>Peccato, sacrificio ed</a:t>
            </a:r>
            <a:r>
              <a:rPr dirty="0"/>
              <a:t> </a:t>
            </a:r>
            <a:r>
              <a:rPr spc="-5" dirty="0"/>
              <a:t>espiazione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68005" cy="342963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30861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(974.1) 89:0.1 </a:t>
            </a:r>
            <a:r>
              <a:rPr sz="1200" spc="-10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si considerava </a:t>
            </a:r>
            <a:r>
              <a:rPr sz="1200" dirty="0">
                <a:latin typeface="Times New Roman"/>
                <a:cs typeface="Times New Roman"/>
              </a:rPr>
              <a:t>in debito </a:t>
            </a:r>
            <a:r>
              <a:rPr sz="1200" spc="-5" dirty="0">
                <a:latin typeface="Times New Roman"/>
                <a:cs typeface="Times New Roman"/>
              </a:rPr>
              <a:t>verso gli spiriti,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avente bisogno </a:t>
            </a:r>
            <a:r>
              <a:rPr sz="1200" dirty="0">
                <a:latin typeface="Times New Roman"/>
                <a:cs typeface="Times New Roman"/>
              </a:rPr>
              <a:t>di redenzione.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il punto di  vista </a:t>
            </a:r>
            <a:r>
              <a:rPr sz="1200" spc="-5" dirty="0">
                <a:latin typeface="Times New Roman"/>
                <a:cs typeface="Times New Roman"/>
              </a:rPr>
              <a:t>dei selvaggi,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avrebbero potuto </a:t>
            </a:r>
            <a:r>
              <a:rPr sz="1200" dirty="0">
                <a:latin typeface="Times New Roman"/>
                <a:cs typeface="Times New Roman"/>
              </a:rPr>
              <a:t>punirli, </a:t>
            </a:r>
            <a:r>
              <a:rPr sz="1200" spc="-5" dirty="0">
                <a:latin typeface="Times New Roman"/>
                <a:cs typeface="Times New Roman"/>
              </a:rPr>
              <a:t>per giustizia, con </a:t>
            </a:r>
            <a:r>
              <a:rPr sz="1200" dirty="0">
                <a:latin typeface="Times New Roman"/>
                <a:cs typeface="Times New Roman"/>
              </a:rPr>
              <a:t>molta più </a:t>
            </a:r>
            <a:r>
              <a:rPr sz="1200" spc="-5" dirty="0">
                <a:latin typeface="Times New Roman"/>
                <a:cs typeface="Times New Roman"/>
              </a:rPr>
              <a:t>malasorte.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concetto si trasformò </a:t>
            </a:r>
            <a:r>
              <a:rPr sz="1200" dirty="0">
                <a:latin typeface="Times New Roman"/>
                <a:cs typeface="Times New Roman"/>
              </a:rPr>
              <a:t>nella dottrina </a:t>
            </a:r>
            <a:r>
              <a:rPr sz="1200" spc="-5" dirty="0">
                <a:latin typeface="Times New Roman"/>
                <a:cs typeface="Times New Roman"/>
              </a:rPr>
              <a:t>del peccato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salvezza.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riteneva che l’anima </a:t>
            </a:r>
            <a:r>
              <a:rPr sz="1200" dirty="0">
                <a:latin typeface="Times New Roman"/>
                <a:cs typeface="Times New Roman"/>
              </a:rPr>
              <a:t>venisse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penalità — il  </a:t>
            </a:r>
            <a:r>
              <a:rPr sz="1200" spc="-5" dirty="0">
                <a:latin typeface="Times New Roman"/>
                <a:cs typeface="Times New Roman"/>
              </a:rPr>
              <a:t>peccato originale. L’anima doveva essere redenta; si doveva fornire </a:t>
            </a:r>
            <a:r>
              <a:rPr sz="1200" dirty="0">
                <a:latin typeface="Times New Roman"/>
                <a:cs typeface="Times New Roman"/>
              </a:rPr>
              <a:t>un capro </a:t>
            </a:r>
            <a:r>
              <a:rPr sz="1200" spc="-5" dirty="0">
                <a:latin typeface="Times New Roman"/>
                <a:cs typeface="Times New Roman"/>
              </a:rPr>
              <a:t>espiatorio.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cacciatore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teste, </a:t>
            </a:r>
            <a:r>
              <a:rPr sz="1200" dirty="0">
                <a:latin typeface="Times New Roman"/>
                <a:cs typeface="Times New Roman"/>
              </a:rPr>
              <a:t>oltre a </a:t>
            </a:r>
            <a:r>
              <a:rPr sz="1200" spc="5" dirty="0">
                <a:latin typeface="Times New Roman"/>
                <a:cs typeface="Times New Roman"/>
              </a:rPr>
              <a:t>praticare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culto dell’adorazione del cranio, poteva fornire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sostituto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sua stessa vita, </a:t>
            </a:r>
            <a:r>
              <a:rPr sz="1200" dirty="0">
                <a:latin typeface="Times New Roman"/>
                <a:cs typeface="Times New Roman"/>
              </a:rPr>
              <a:t>un uomo che </a:t>
            </a:r>
            <a:r>
              <a:rPr sz="1200" spc="-5" dirty="0">
                <a:latin typeface="Times New Roman"/>
                <a:cs typeface="Times New Roman"/>
              </a:rPr>
              <a:t>fungesse </a:t>
            </a:r>
            <a:r>
              <a:rPr sz="1200" dirty="0">
                <a:latin typeface="Times New Roman"/>
                <a:cs typeface="Times New Roman"/>
              </a:rPr>
              <a:t>da capro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espiatorio.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(974.2) 89:0.2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selvaggio fu </a:t>
            </a:r>
            <a:r>
              <a:rPr sz="1200" spc="-5" dirty="0">
                <a:latin typeface="Times New Roman"/>
                <a:cs typeface="Times New Roman"/>
              </a:rPr>
              <a:t>ben presto ossessionato </a:t>
            </a:r>
            <a:r>
              <a:rPr sz="1200" dirty="0">
                <a:latin typeface="Times New Roman"/>
                <a:cs typeface="Times New Roman"/>
              </a:rPr>
              <a:t>dalla nozione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provassero </a:t>
            </a:r>
            <a:r>
              <a:rPr sz="1200" dirty="0">
                <a:latin typeface="Times New Roman"/>
                <a:cs typeface="Times New Roman"/>
              </a:rPr>
              <a:t>una soddisfazione </a:t>
            </a:r>
            <a:r>
              <a:rPr sz="1200" spc="-5" dirty="0">
                <a:latin typeface="Times New Roman"/>
                <a:cs typeface="Times New Roman"/>
              </a:rPr>
              <a:t>suprema alla </a:t>
            </a:r>
            <a:r>
              <a:rPr sz="1200" dirty="0">
                <a:latin typeface="Times New Roman"/>
                <a:cs typeface="Times New Roman"/>
              </a:rPr>
              <a:t>vista </a:t>
            </a:r>
            <a:r>
              <a:rPr sz="1200" spc="-5" dirty="0">
                <a:latin typeface="Times New Roman"/>
                <a:cs typeface="Times New Roman"/>
              </a:rPr>
              <a:t>della  miseria, della sofferenza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dell’umiliazione umane. All’inizio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occupò solo dei peccati </a:t>
            </a:r>
            <a:r>
              <a:rPr sz="1200" dirty="0">
                <a:latin typeface="Times New Roman"/>
                <a:cs typeface="Times New Roman"/>
              </a:rPr>
              <a:t>di commissione, ma in seguito </a:t>
            </a:r>
            <a:r>
              <a:rPr sz="1200" spc="-5" dirty="0">
                <a:latin typeface="Times New Roman"/>
                <a:cs typeface="Times New Roman"/>
              </a:rPr>
              <a:t>si  preoccupò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peccati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omissione. </a:t>
            </a:r>
            <a:r>
              <a:rPr sz="1200" dirty="0">
                <a:latin typeface="Times New Roman"/>
                <a:cs typeface="Times New Roman"/>
              </a:rPr>
              <a:t>E tutto il </a:t>
            </a:r>
            <a:r>
              <a:rPr sz="1200" spc="-5" dirty="0">
                <a:latin typeface="Times New Roman"/>
                <a:cs typeface="Times New Roman"/>
              </a:rPr>
              <a:t>sistema successivo dei </a:t>
            </a:r>
            <a:r>
              <a:rPr sz="1200" dirty="0">
                <a:latin typeface="Times New Roman"/>
                <a:cs typeface="Times New Roman"/>
              </a:rPr>
              <a:t>sacrifici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sviluppò attorno 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idee. Questo </a:t>
            </a:r>
            <a:r>
              <a:rPr sz="1200" dirty="0">
                <a:latin typeface="Times New Roman"/>
                <a:cs typeface="Times New Roman"/>
              </a:rPr>
              <a:t>nuovo  rituale </a:t>
            </a:r>
            <a:r>
              <a:rPr sz="1200" spc="-5" dirty="0">
                <a:latin typeface="Times New Roman"/>
                <a:cs typeface="Times New Roman"/>
              </a:rPr>
              <a:t>riguardava </a:t>
            </a:r>
            <a:r>
              <a:rPr sz="1200" dirty="0">
                <a:latin typeface="Times New Roman"/>
                <a:cs typeface="Times New Roman"/>
              </a:rPr>
              <a:t>l’osservanza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cerimonie di propiziazione </a:t>
            </a:r>
            <a:r>
              <a:rPr sz="1200" spc="-5" dirty="0">
                <a:latin typeface="Times New Roman"/>
                <a:cs typeface="Times New Roman"/>
              </a:rPr>
              <a:t>dei sacrifici. L’uomo primitivo credeva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dovesse fare  qualcosa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speciale per conquistare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favore degli dei; </a:t>
            </a:r>
            <a:r>
              <a:rPr sz="1200" dirty="0">
                <a:latin typeface="Times New Roman"/>
                <a:cs typeface="Times New Roman"/>
              </a:rPr>
              <a:t>solo una </a:t>
            </a:r>
            <a:r>
              <a:rPr sz="1200" spc="-5" dirty="0">
                <a:latin typeface="Times New Roman"/>
                <a:cs typeface="Times New Roman"/>
              </a:rPr>
              <a:t>civiltà evoluta riconosce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costantemente </a:t>
            </a:r>
            <a:r>
              <a:rPr sz="1200" spc="-5" dirty="0">
                <a:latin typeface="Times New Roman"/>
                <a:cs typeface="Times New Roman"/>
              </a:rPr>
              <a:t>sereno </a:t>
            </a:r>
            <a:r>
              <a:rPr sz="1200" dirty="0">
                <a:latin typeface="Times New Roman"/>
                <a:cs typeface="Times New Roman"/>
              </a:rPr>
              <a:t>e benevolo.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propiziazione </a:t>
            </a:r>
            <a:r>
              <a:rPr sz="1200" spc="-5" dirty="0">
                <a:latin typeface="Times New Roman"/>
                <a:cs typeface="Times New Roman"/>
              </a:rPr>
              <a:t>era un’assicurazione contro </a:t>
            </a:r>
            <a:r>
              <a:rPr sz="1200" dirty="0">
                <a:latin typeface="Times New Roman"/>
                <a:cs typeface="Times New Roman"/>
              </a:rPr>
              <a:t>la cattiva </a:t>
            </a:r>
            <a:r>
              <a:rPr sz="1200" spc="-5" dirty="0">
                <a:latin typeface="Times New Roman"/>
                <a:cs typeface="Times New Roman"/>
              </a:rPr>
              <a:t>sorte immediata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investimento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felicità </a:t>
            </a:r>
            <a:r>
              <a:rPr sz="1200" dirty="0">
                <a:latin typeface="Times New Roman"/>
                <a:cs typeface="Times New Roman"/>
              </a:rPr>
              <a:t>futura. I riti di  </a:t>
            </a:r>
            <a:r>
              <a:rPr sz="1200" spc="-5" dirty="0">
                <a:latin typeface="Times New Roman"/>
                <a:cs typeface="Times New Roman"/>
              </a:rPr>
              <a:t>evitazione,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esorcismo,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coercizione </a:t>
            </a:r>
            <a:r>
              <a:rPr sz="1200" dirty="0">
                <a:latin typeface="Times New Roman"/>
                <a:cs typeface="Times New Roman"/>
              </a:rPr>
              <a:t>e di propiziazione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fondono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 </a:t>
            </a:r>
            <a:r>
              <a:rPr sz="1200" spc="-5" dirty="0">
                <a:latin typeface="Times New Roman"/>
                <a:cs typeface="Times New Roman"/>
              </a:rPr>
              <a:t>negli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tabù</a:t>
            </a:r>
            <a:endParaRPr sz="1600">
              <a:latin typeface="Times New Roman"/>
              <a:cs typeface="Times New Roman"/>
            </a:endParaRPr>
          </a:p>
          <a:p>
            <a:pPr marL="63500" marR="253365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(974.3) 89:1.1 </a:t>
            </a:r>
            <a:r>
              <a:rPr sz="1200" spc="-5" dirty="0">
                <a:latin typeface="Times New Roman"/>
                <a:cs typeface="Times New Roman"/>
              </a:rPr>
              <a:t>L’osservanza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tabù era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dell’uomo di </a:t>
            </a:r>
            <a:r>
              <a:rPr sz="1200" spc="-5" dirty="0">
                <a:latin typeface="Times New Roman"/>
                <a:cs typeface="Times New Roman"/>
              </a:rPr>
              <a:t>schivare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cattiva sorte,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offendere gli spiriti fantasma  astenendosi </a:t>
            </a:r>
            <a:r>
              <a:rPr sz="1200" dirty="0">
                <a:latin typeface="Times New Roman"/>
                <a:cs typeface="Times New Roman"/>
              </a:rPr>
              <a:t>da qualcosa.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i tabù non </a:t>
            </a:r>
            <a:r>
              <a:rPr sz="1200" spc="-5" dirty="0">
                <a:latin typeface="Times New Roman"/>
                <a:cs typeface="Times New Roman"/>
              </a:rPr>
              <a:t>erano religiosi, </a:t>
            </a:r>
            <a:r>
              <a:rPr sz="1200" dirty="0">
                <a:latin typeface="Times New Roman"/>
                <a:cs typeface="Times New Roman"/>
              </a:rPr>
              <a:t>ma acquisirono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l’approvazione </a:t>
            </a:r>
            <a:r>
              <a:rPr sz="1200" spc="-5" dirty="0">
                <a:latin typeface="Times New Roman"/>
                <a:cs typeface="Times New Roman"/>
              </a:rPr>
              <a:t>dei fantasmi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spiriti, e  </a:t>
            </a:r>
            <a:r>
              <a:rPr sz="1200" spc="-5" dirty="0">
                <a:latin typeface="Times New Roman"/>
                <a:cs typeface="Times New Roman"/>
              </a:rPr>
              <a:t>quando furono rafforzati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modo, </a:t>
            </a:r>
            <a:r>
              <a:rPr sz="1200" spc="-5" dirty="0">
                <a:latin typeface="Times New Roman"/>
                <a:cs typeface="Times New Roman"/>
              </a:rPr>
              <a:t>divennero dei legislatori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costruttori </a:t>
            </a:r>
            <a:r>
              <a:rPr sz="1200" spc="-5" dirty="0">
                <a:latin typeface="Times New Roman"/>
                <a:cs typeface="Times New Roman"/>
              </a:rPr>
              <a:t>d’istituzioni.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tabù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fonte delle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norme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340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63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cerimoniali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l’antenato dell’autocontrollo </a:t>
            </a:r>
            <a:r>
              <a:rPr sz="1200" dirty="0">
                <a:latin typeface="Times New Roman"/>
                <a:cs typeface="Times New Roman"/>
              </a:rPr>
              <a:t>primitivo. Esso fu la </a:t>
            </a:r>
            <a:r>
              <a:rPr sz="1200" spc="-5" dirty="0">
                <a:latin typeface="Times New Roman"/>
                <a:cs typeface="Times New Roman"/>
              </a:rPr>
              <a:t>primissima 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regolamentazione </a:t>
            </a:r>
            <a:r>
              <a:rPr sz="1200" dirty="0">
                <a:latin typeface="Times New Roman"/>
                <a:cs typeface="Times New Roman"/>
              </a:rPr>
              <a:t>sociale e per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la  sola;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ancora un </a:t>
            </a:r>
            <a:r>
              <a:rPr sz="1200" spc="-5" dirty="0">
                <a:latin typeface="Times New Roman"/>
                <a:cs typeface="Times New Roman"/>
              </a:rPr>
              <a:t>fattore fondamentale della </a:t>
            </a:r>
            <a:r>
              <a:rPr sz="1200" dirty="0">
                <a:latin typeface="Times New Roman"/>
                <a:cs typeface="Times New Roman"/>
              </a:rPr>
              <a:t>struttura </a:t>
            </a:r>
            <a:r>
              <a:rPr sz="1200" spc="-5" dirty="0">
                <a:latin typeface="Times New Roman"/>
                <a:cs typeface="Times New Roman"/>
              </a:rPr>
              <a:t>sociale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regolatrice.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(974.4) 89:1.2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rispetto che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proibizioni </a:t>
            </a:r>
            <a:r>
              <a:rPr sz="1200" spc="-5" dirty="0">
                <a:latin typeface="Times New Roman"/>
                <a:cs typeface="Times New Roman"/>
              </a:rPr>
              <a:t>ispiravano 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 selvaggio eguagliava </a:t>
            </a:r>
            <a:r>
              <a:rPr sz="1200" dirty="0">
                <a:latin typeface="Times New Roman"/>
                <a:cs typeface="Times New Roman"/>
              </a:rPr>
              <a:t>esattamente la </a:t>
            </a:r>
            <a:r>
              <a:rPr sz="1200" spc="-5" dirty="0">
                <a:latin typeface="Times New Roman"/>
                <a:cs typeface="Times New Roman"/>
              </a:rPr>
              <a:t>sua paura dei poteri che si  riteneva imponessero tali </a:t>
            </a:r>
            <a:r>
              <a:rPr sz="1200" dirty="0">
                <a:latin typeface="Times New Roman"/>
                <a:cs typeface="Times New Roman"/>
              </a:rPr>
              <a:t>proibizioni. I tabù </a:t>
            </a:r>
            <a:r>
              <a:rPr sz="1200" spc="-5" dirty="0">
                <a:latin typeface="Times New Roman"/>
                <a:cs typeface="Times New Roman"/>
              </a:rPr>
              <a:t>sorsero </a:t>
            </a:r>
            <a:r>
              <a:rPr sz="1200" dirty="0">
                <a:latin typeface="Times New Roman"/>
                <a:cs typeface="Times New Roman"/>
              </a:rPr>
              <a:t>inizialmente a </a:t>
            </a:r>
            <a:r>
              <a:rPr sz="1200" spc="-5" dirty="0">
                <a:latin typeface="Times New Roman"/>
                <a:cs typeface="Times New Roman"/>
              </a:rPr>
              <a:t>causa dell’esperienza casuale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cattiva sorte; </a:t>
            </a:r>
            <a:r>
              <a:rPr sz="1200" dirty="0">
                <a:latin typeface="Times New Roman"/>
                <a:cs typeface="Times New Roman"/>
              </a:rPr>
              <a:t>in seguito  </a:t>
            </a:r>
            <a:r>
              <a:rPr sz="1200" spc="-5" dirty="0">
                <a:latin typeface="Times New Roman"/>
                <a:cs typeface="Times New Roman"/>
              </a:rPr>
              <a:t>furono proposti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dagli sciamani </a:t>
            </a:r>
            <a:r>
              <a:rPr sz="1200" dirty="0">
                <a:latin typeface="Times New Roman"/>
                <a:cs typeface="Times New Roman"/>
              </a:rPr>
              <a:t>— uomini </a:t>
            </a:r>
            <a:r>
              <a:rPr sz="1200" spc="-5" dirty="0">
                <a:latin typeface="Times New Roman"/>
                <a:cs typeface="Times New Roman"/>
              </a:rPr>
              <a:t>feticcio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riteneva </a:t>
            </a:r>
            <a:r>
              <a:rPr sz="1200" spc="-5" dirty="0">
                <a:latin typeface="Times New Roman"/>
                <a:cs typeface="Times New Roman"/>
              </a:rPr>
              <a:t>fossero guidati </a:t>
            </a:r>
            <a:r>
              <a:rPr sz="1200" dirty="0">
                <a:latin typeface="Times New Roman"/>
                <a:cs typeface="Times New Roman"/>
              </a:rPr>
              <a:t>da uno spirito </a:t>
            </a:r>
            <a:r>
              <a:rPr sz="1200" spc="-5" dirty="0">
                <a:latin typeface="Times New Roman"/>
                <a:cs typeface="Times New Roman"/>
              </a:rPr>
              <a:t>fantasma,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addirittura </a:t>
            </a:r>
            <a:r>
              <a:rPr sz="1200" dirty="0">
                <a:latin typeface="Times New Roman"/>
                <a:cs typeface="Times New Roman"/>
              </a:rPr>
              <a:t>da  un dio.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paura della punizione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è </a:t>
            </a:r>
            <a:r>
              <a:rPr sz="1200" spc="-5" dirty="0">
                <a:latin typeface="Times New Roman"/>
                <a:cs typeface="Times New Roman"/>
              </a:rPr>
              <a:t>così grande nella </a:t>
            </a:r>
            <a:r>
              <a:rPr sz="1200" dirty="0">
                <a:latin typeface="Times New Roman"/>
                <a:cs typeface="Times New Roman"/>
              </a:rPr>
              <a:t>mente di un primitivo che talvolta muore di </a:t>
            </a:r>
            <a:r>
              <a:rPr sz="1200" spc="-5" dirty="0">
                <a:latin typeface="Times New Roman"/>
                <a:cs typeface="Times New Roman"/>
              </a:rPr>
              <a:t>spavento </a:t>
            </a:r>
            <a:r>
              <a:rPr sz="1200" dirty="0">
                <a:latin typeface="Times New Roman"/>
                <a:cs typeface="Times New Roman"/>
              </a:rPr>
              <a:t>quando ha  </a:t>
            </a:r>
            <a:r>
              <a:rPr sz="1200" spc="-5" dirty="0">
                <a:latin typeface="Times New Roman"/>
                <a:cs typeface="Times New Roman"/>
              </a:rPr>
              <a:t>violato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tabù,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episodio </a:t>
            </a:r>
            <a:r>
              <a:rPr sz="1200" spc="-5" dirty="0">
                <a:latin typeface="Times New Roman"/>
                <a:cs typeface="Times New Roman"/>
              </a:rPr>
              <a:t>drammatico </a:t>
            </a:r>
            <a:r>
              <a:rPr sz="1200" dirty="0">
                <a:latin typeface="Times New Roman"/>
                <a:cs typeface="Times New Roman"/>
              </a:rPr>
              <a:t>rafforza </a:t>
            </a:r>
            <a:r>
              <a:rPr sz="1200" spc="-5" dirty="0">
                <a:latin typeface="Times New Roman"/>
                <a:cs typeface="Times New Roman"/>
              </a:rPr>
              <a:t>enormemente </a:t>
            </a:r>
            <a:r>
              <a:rPr sz="1200" dirty="0">
                <a:latin typeface="Times New Roman"/>
                <a:cs typeface="Times New Roman"/>
              </a:rPr>
              <a:t>la presa </a:t>
            </a:r>
            <a:r>
              <a:rPr sz="1200" spc="-5" dirty="0">
                <a:latin typeface="Times New Roman"/>
                <a:cs typeface="Times New Roman"/>
              </a:rPr>
              <a:t>del tabù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sopravviventi.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314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(974.5) 89:1.3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primissime proibizioni c’erano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restrizioni sull’appropriazione delle </a:t>
            </a:r>
            <a:r>
              <a:rPr sz="1200" dirty="0">
                <a:latin typeface="Times New Roman"/>
                <a:cs typeface="Times New Roman"/>
              </a:rPr>
              <a:t>donne e di altri </a:t>
            </a:r>
            <a:r>
              <a:rPr sz="1200" spc="-5" dirty="0">
                <a:latin typeface="Times New Roman"/>
                <a:cs typeface="Times New Roman"/>
              </a:rPr>
              <a:t>beni. </a:t>
            </a:r>
            <a:r>
              <a:rPr sz="1200" dirty="0">
                <a:latin typeface="Times New Roman"/>
                <a:cs typeface="Times New Roman"/>
              </a:rPr>
              <a:t>A mano a mano che la  </a:t>
            </a:r>
            <a:r>
              <a:rPr sz="1200" spc="-5" dirty="0">
                <a:latin typeface="Times New Roman"/>
                <a:cs typeface="Times New Roman"/>
              </a:rPr>
              <a:t>religione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svolgere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ruolo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ampio nell’evoluzione del tabù, l’articolo messo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bando fu considerato </a:t>
            </a:r>
            <a:r>
              <a:rPr sz="1200" dirty="0">
                <a:latin typeface="Times New Roman"/>
                <a:cs typeface="Times New Roman"/>
              </a:rPr>
              <a:t>impuro,  </a:t>
            </a:r>
            <a:r>
              <a:rPr sz="1200" spc="-5" dirty="0">
                <a:latin typeface="Times New Roman"/>
                <a:cs typeface="Times New Roman"/>
              </a:rPr>
              <a:t>successivamente empio. Gli annali degli Ebrei </a:t>
            </a:r>
            <a:r>
              <a:rPr sz="1200" dirty="0">
                <a:latin typeface="Times New Roman"/>
                <a:cs typeface="Times New Roman"/>
              </a:rPr>
              <a:t>sono pieni di menzioni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cose pure </a:t>
            </a:r>
            <a:r>
              <a:rPr sz="1200" spc="-5" dirty="0">
                <a:latin typeface="Times New Roman"/>
                <a:cs typeface="Times New Roman"/>
              </a:rPr>
              <a:t>ed impure, </a:t>
            </a:r>
            <a:r>
              <a:rPr sz="1200" dirty="0">
                <a:latin typeface="Times New Roman"/>
                <a:cs typeface="Times New Roman"/>
              </a:rPr>
              <a:t>sante </a:t>
            </a:r>
            <a:r>
              <a:rPr sz="1200" spc="-5" dirty="0">
                <a:latin typeface="Times New Roman"/>
                <a:cs typeface="Times New Roman"/>
              </a:rPr>
              <a:t>ed empie, </a:t>
            </a:r>
            <a:r>
              <a:rPr sz="1200" dirty="0">
                <a:latin typeface="Times New Roman"/>
                <a:cs typeface="Times New Roman"/>
              </a:rPr>
              <a:t>ma le </a:t>
            </a:r>
            <a:r>
              <a:rPr sz="1200" spc="-5" dirty="0">
                <a:latin typeface="Times New Roman"/>
                <a:cs typeface="Times New Roman"/>
              </a:rPr>
              <a:t>loro  credenze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senso 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meno ingombranti ed estese </a:t>
            </a:r>
            <a:r>
              <a:rPr sz="1200" dirty="0">
                <a:latin typeface="Times New Roman"/>
                <a:cs typeface="Times New Roman"/>
              </a:rPr>
              <a:t>di quelle di molti </a:t>
            </a:r>
            <a:r>
              <a:rPr sz="1200" spc="-5" dirty="0">
                <a:latin typeface="Times New Roman"/>
                <a:cs typeface="Times New Roman"/>
              </a:rPr>
              <a:t>altri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71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(975.1) 89:1.4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comandamenti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Eden, così </a:t>
            </a:r>
            <a:r>
              <a:rPr sz="1200" dirty="0">
                <a:latin typeface="Times New Roman"/>
                <a:cs typeface="Times New Roman"/>
              </a:rPr>
              <a:t>come le dieci </a:t>
            </a:r>
            <a:r>
              <a:rPr sz="1200" spc="-5" dirty="0">
                <a:latin typeface="Times New Roman"/>
                <a:cs typeface="Times New Roman"/>
              </a:rPr>
              <a:t>leggi degli </a:t>
            </a:r>
            <a:r>
              <a:rPr sz="1200" dirty="0">
                <a:latin typeface="Times New Roman"/>
                <a:cs typeface="Times New Roman"/>
              </a:rPr>
              <a:t>Ebrei,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tabù definiti,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espressi  nella stessa forma </a:t>
            </a:r>
            <a:r>
              <a:rPr sz="1200" dirty="0">
                <a:latin typeface="Times New Roman"/>
                <a:cs typeface="Times New Roman"/>
              </a:rPr>
              <a:t>negativa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più antiche proibizioni. </a:t>
            </a:r>
            <a:r>
              <a:rPr sz="1200" spc="-5" dirty="0">
                <a:latin typeface="Times New Roman"/>
                <a:cs typeface="Times New Roman"/>
              </a:rPr>
              <a:t>Ma questi ultimi codici erano veramente emancipatori </a:t>
            </a:r>
            <a:r>
              <a:rPr sz="1200" dirty="0">
                <a:latin typeface="Times New Roman"/>
                <a:cs typeface="Times New Roman"/>
              </a:rPr>
              <a:t>per il fatto che  </a:t>
            </a:r>
            <a:r>
              <a:rPr sz="1200" spc="-5" dirty="0">
                <a:latin typeface="Times New Roman"/>
                <a:cs typeface="Times New Roman"/>
              </a:rPr>
              <a:t>prendevano </a:t>
            </a:r>
            <a:r>
              <a:rPr sz="1200" dirty="0">
                <a:latin typeface="Times New Roman"/>
                <a:cs typeface="Times New Roman"/>
              </a:rPr>
              <a:t>il posto di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tabù </a:t>
            </a:r>
            <a:r>
              <a:rPr sz="1200" dirty="0">
                <a:latin typeface="Times New Roman"/>
                <a:cs typeface="Times New Roman"/>
              </a:rPr>
              <a:t>preesistenti. </a:t>
            </a:r>
            <a:r>
              <a:rPr sz="1200" spc="-5" dirty="0">
                <a:latin typeface="Times New Roman"/>
                <a:cs typeface="Times New Roman"/>
              </a:rPr>
              <a:t>Inoltre questi comandamenti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tardivi promettevano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preciso </a:t>
            </a:r>
            <a:r>
              <a:rPr sz="1200" dirty="0">
                <a:latin typeface="Times New Roman"/>
                <a:cs typeface="Times New Roman"/>
              </a:rPr>
              <a:t>qualcosa  </a:t>
            </a:r>
            <a:r>
              <a:rPr sz="1200" spc="-5" dirty="0">
                <a:latin typeface="Times New Roman"/>
                <a:cs typeface="Times New Roman"/>
              </a:rPr>
              <a:t>come ricompensa per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l’obbedienza.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51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(975.2) 89:1.5 </a:t>
            </a:r>
            <a:r>
              <a:rPr sz="1200" dirty="0">
                <a:latin typeface="Times New Roman"/>
                <a:cs typeface="Times New Roman"/>
              </a:rPr>
              <a:t>I tabù primitivi </a:t>
            </a:r>
            <a:r>
              <a:rPr sz="1200" spc="-5" dirty="0">
                <a:latin typeface="Times New Roman"/>
                <a:cs typeface="Times New Roman"/>
              </a:rPr>
              <a:t>sul cibo ebbero origine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feticismo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totemismo.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maiale era </a:t>
            </a:r>
            <a:r>
              <a:rPr sz="1200" dirty="0">
                <a:latin typeface="Times New Roman"/>
                <a:cs typeface="Times New Roman"/>
              </a:rPr>
              <a:t>sacro per i </a:t>
            </a:r>
            <a:r>
              <a:rPr sz="1200" spc="-5" dirty="0">
                <a:latin typeface="Times New Roman"/>
                <a:cs typeface="Times New Roman"/>
              </a:rPr>
              <a:t>Fenici,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vacca </a:t>
            </a:r>
            <a:r>
              <a:rPr sz="1200" dirty="0">
                <a:latin typeface="Times New Roman"/>
                <a:cs typeface="Times New Roman"/>
              </a:rPr>
              <a:t>per gli  </a:t>
            </a:r>
            <a:r>
              <a:rPr sz="1200" spc="-5" dirty="0">
                <a:latin typeface="Times New Roman"/>
                <a:cs typeface="Times New Roman"/>
              </a:rPr>
              <a:t>Indù.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tabù </a:t>
            </a:r>
            <a:r>
              <a:rPr sz="1200" spc="-5" dirty="0">
                <a:latin typeface="Times New Roman"/>
                <a:cs typeface="Times New Roman"/>
              </a:rPr>
              <a:t>egiziano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porco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perpetuato dalle fedi </a:t>
            </a:r>
            <a:r>
              <a:rPr sz="1200" dirty="0">
                <a:latin typeface="Times New Roman"/>
                <a:cs typeface="Times New Roman"/>
              </a:rPr>
              <a:t>ebraica </a:t>
            </a:r>
            <a:r>
              <a:rPr sz="1200" spc="-5" dirty="0">
                <a:latin typeface="Times New Roman"/>
                <a:cs typeface="Times New Roman"/>
              </a:rPr>
              <a:t>ed islamica.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variante del tabù sul cibo </a:t>
            </a:r>
            <a:r>
              <a:rPr sz="1200" dirty="0">
                <a:latin typeface="Times New Roman"/>
                <a:cs typeface="Times New Roman"/>
              </a:rPr>
              <a:t>era la  </a:t>
            </a:r>
            <a:r>
              <a:rPr sz="1200" spc="-5" dirty="0">
                <a:latin typeface="Times New Roman"/>
                <a:cs typeface="Times New Roman"/>
              </a:rPr>
              <a:t>credenza che </a:t>
            </a:r>
            <a:r>
              <a:rPr sz="1200" dirty="0">
                <a:latin typeface="Times New Roman"/>
                <a:cs typeface="Times New Roman"/>
              </a:rPr>
              <a:t>una donna incinta </a:t>
            </a:r>
            <a:r>
              <a:rPr sz="1200" spc="-5" dirty="0">
                <a:latin typeface="Times New Roman"/>
                <a:cs typeface="Times New Roman"/>
              </a:rPr>
              <a:t>potesse </a:t>
            </a:r>
            <a:r>
              <a:rPr sz="1200" dirty="0">
                <a:latin typeface="Times New Roman"/>
                <a:cs typeface="Times New Roman"/>
              </a:rPr>
              <a:t>pensare talmente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alimento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bambino, alla </a:t>
            </a:r>
            <a:r>
              <a:rPr sz="1200" dirty="0">
                <a:latin typeface="Times New Roman"/>
                <a:cs typeface="Times New Roman"/>
              </a:rPr>
              <a:t>nascita,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il </a:t>
            </a:r>
            <a:r>
              <a:rPr sz="1200" spc="-5" dirty="0">
                <a:latin typeface="Times New Roman"/>
                <a:cs typeface="Times New Roman"/>
              </a:rPr>
              <a:t>riflesso 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alimento. Tali cibi sarebbero stati </a:t>
            </a:r>
            <a:r>
              <a:rPr sz="1200" dirty="0">
                <a:latin typeface="Times New Roman"/>
                <a:cs typeface="Times New Roman"/>
              </a:rPr>
              <a:t>tabù per il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bambino.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4359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01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(975.3) 89:1.6 </a:t>
            </a:r>
            <a:r>
              <a:rPr sz="1200" dirty="0">
                <a:latin typeface="Times New Roman"/>
                <a:cs typeface="Times New Roman"/>
              </a:rPr>
              <a:t>I modi di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divennero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tabù,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ebbe origine </a:t>
            </a:r>
            <a:r>
              <a:rPr sz="1200" spc="-5" dirty="0">
                <a:latin typeface="Times New Roman"/>
                <a:cs typeface="Times New Roman"/>
              </a:rPr>
              <a:t>l’etichetta </a:t>
            </a:r>
            <a:r>
              <a:rPr sz="1200" dirty="0">
                <a:latin typeface="Times New Roman"/>
                <a:cs typeface="Times New Roman"/>
              </a:rPr>
              <a:t>per la tavola </a:t>
            </a:r>
            <a:r>
              <a:rPr sz="1200" spc="-5" dirty="0">
                <a:latin typeface="Times New Roman"/>
                <a:cs typeface="Times New Roman"/>
              </a:rPr>
              <a:t>antica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moderna.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casta ed </a:t>
            </a:r>
            <a:r>
              <a:rPr sz="1200" dirty="0">
                <a:latin typeface="Times New Roman"/>
                <a:cs typeface="Times New Roman"/>
              </a:rPr>
              <a:t>i livelli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vestigia residue </a:t>
            </a:r>
            <a:r>
              <a:rPr sz="1200" dirty="0">
                <a:latin typeface="Times New Roman"/>
                <a:cs typeface="Times New Roman"/>
              </a:rPr>
              <a:t>di antiche proibizioni. I tabù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efficaci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organizzare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erano  terribilmente opprimenti;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proibizione negativa conteneva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regole </a:t>
            </a:r>
            <a:r>
              <a:rPr sz="1200" dirty="0">
                <a:latin typeface="Times New Roman"/>
                <a:cs typeface="Times New Roman"/>
              </a:rPr>
              <a:t>utili e </a:t>
            </a:r>
            <a:r>
              <a:rPr sz="1200" spc="-5" dirty="0">
                <a:latin typeface="Times New Roman"/>
                <a:cs typeface="Times New Roman"/>
              </a:rPr>
              <a:t>costruttive </a:t>
            </a:r>
            <a:r>
              <a:rPr sz="1200" dirty="0">
                <a:latin typeface="Times New Roman"/>
                <a:cs typeface="Times New Roman"/>
              </a:rPr>
              <a:t>ma anche tabù obsoleti, triti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inutili.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(975.4) 89:1.7 </a:t>
            </a:r>
            <a:r>
              <a:rPr sz="1200" spc="-5" dirty="0">
                <a:latin typeface="Times New Roman"/>
                <a:cs typeface="Times New Roman"/>
              </a:rPr>
              <a:t>Nessuna società </a:t>
            </a:r>
            <a:r>
              <a:rPr sz="1200" dirty="0">
                <a:latin typeface="Times New Roman"/>
                <a:cs typeface="Times New Roman"/>
              </a:rPr>
              <a:t>civilizzata, </a:t>
            </a:r>
            <a:r>
              <a:rPr sz="1200" spc="-5" dirty="0">
                <a:latin typeface="Times New Roman"/>
                <a:cs typeface="Times New Roman"/>
              </a:rPr>
              <a:t>tuttavia, può permettersi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criticare </a:t>
            </a:r>
            <a:r>
              <a:rPr sz="1200" dirty="0">
                <a:latin typeface="Times New Roman"/>
                <a:cs typeface="Times New Roman"/>
              </a:rPr>
              <a:t>l’uomo primitivo, </a:t>
            </a:r>
            <a:r>
              <a:rPr sz="1200" spc="-5" dirty="0">
                <a:latin typeface="Times New Roman"/>
                <a:cs typeface="Times New Roman"/>
              </a:rPr>
              <a:t>eccetto che per questi svariati </a:t>
            </a:r>
            <a:r>
              <a:rPr sz="1200" dirty="0">
                <a:latin typeface="Times New Roman"/>
                <a:cs typeface="Times New Roman"/>
              </a:rPr>
              <a:t>e diffusi  tabù,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tabù 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persistito se non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stato appoggiato dall’approvazione della </a:t>
            </a:r>
            <a:r>
              <a:rPr sz="1200" dirty="0">
                <a:latin typeface="Times New Roman"/>
                <a:cs typeface="Times New Roman"/>
              </a:rPr>
              <a:t>religione </a:t>
            </a:r>
            <a:r>
              <a:rPr sz="1200" spc="-5" dirty="0">
                <a:latin typeface="Times New Roman"/>
                <a:cs typeface="Times New Roman"/>
              </a:rPr>
              <a:t>primitiva.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fattori  essenziali dell’evoluzione dell’uomo sono stati estremamente </a:t>
            </a:r>
            <a:r>
              <a:rPr sz="1200" dirty="0">
                <a:latin typeface="Times New Roman"/>
                <a:cs typeface="Times New Roman"/>
              </a:rPr>
              <a:t>onerosi, </a:t>
            </a:r>
            <a:r>
              <a:rPr sz="1200" spc="-5" dirty="0">
                <a:latin typeface="Times New Roman"/>
                <a:cs typeface="Times New Roman"/>
              </a:rPr>
              <a:t>sono costati </a:t>
            </a:r>
            <a:r>
              <a:rPr sz="1200" dirty="0">
                <a:latin typeface="Times New Roman"/>
                <a:cs typeface="Times New Roman"/>
              </a:rPr>
              <a:t>immensi </a:t>
            </a:r>
            <a:r>
              <a:rPr sz="1200" spc="-5" dirty="0">
                <a:latin typeface="Times New Roman"/>
                <a:cs typeface="Times New Roman"/>
              </a:rPr>
              <a:t>tesori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sforzi,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sacrifici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rinunce;  ma </a:t>
            </a:r>
            <a:r>
              <a:rPr sz="1200" spc="-5" dirty="0">
                <a:latin typeface="Times New Roman"/>
                <a:cs typeface="Times New Roman"/>
              </a:rPr>
              <a:t>questi successi nell’autocontrollo sono stati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gradini stessi sui quali </a:t>
            </a:r>
            <a:r>
              <a:rPr sz="1200" dirty="0">
                <a:latin typeface="Times New Roman"/>
                <a:cs typeface="Times New Roman"/>
              </a:rPr>
              <a:t>l’uomo ha salito la </a:t>
            </a:r>
            <a:r>
              <a:rPr sz="1200" spc="-5" dirty="0">
                <a:latin typeface="Times New Roman"/>
                <a:cs typeface="Times New Roman"/>
              </a:rPr>
              <a:t>scala ascendente della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civiltà.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concetto di peccato</a:t>
            </a:r>
            <a:endParaRPr sz="1600">
              <a:latin typeface="Times New Roman"/>
              <a:cs typeface="Times New Roman"/>
            </a:endParaRPr>
          </a:p>
          <a:p>
            <a:pPr marL="76200" marR="29781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(975.5) 89:2.1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del caso </a:t>
            </a:r>
            <a:r>
              <a:rPr sz="1200" dirty="0">
                <a:latin typeface="Times New Roman"/>
                <a:cs typeface="Times New Roman"/>
              </a:rPr>
              <a:t>ed il timore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cattiva </a:t>
            </a:r>
            <a:r>
              <a:rPr sz="1200" spc="-5" dirty="0">
                <a:latin typeface="Times New Roman"/>
                <a:cs typeface="Times New Roman"/>
              </a:rPr>
              <a:t>sorte spinsero </a:t>
            </a:r>
            <a:r>
              <a:rPr sz="1200" dirty="0">
                <a:latin typeface="Times New Roman"/>
                <a:cs typeface="Times New Roman"/>
              </a:rPr>
              <a:t>letteralmente l’uomo </a:t>
            </a:r>
            <a:r>
              <a:rPr sz="1200" spc="-5" dirty="0">
                <a:latin typeface="Times New Roman"/>
                <a:cs typeface="Times New Roman"/>
              </a:rPr>
              <a:t>all’invenzione della religione </a:t>
            </a:r>
            <a:r>
              <a:rPr sz="1200" dirty="0">
                <a:latin typeface="Times New Roman"/>
                <a:cs typeface="Times New Roman"/>
              </a:rPr>
              <a:t>primitiva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supposta </a:t>
            </a:r>
            <a:r>
              <a:rPr sz="1200" spc="-5" dirty="0">
                <a:latin typeface="Times New Roman"/>
                <a:cs typeface="Times New Roman"/>
              </a:rPr>
              <a:t>assicurazione contro queste </a:t>
            </a:r>
            <a:r>
              <a:rPr sz="1200" dirty="0">
                <a:latin typeface="Times New Roman"/>
                <a:cs typeface="Times New Roman"/>
              </a:rPr>
              <a:t>calamità. </a:t>
            </a:r>
            <a:r>
              <a:rPr sz="1200" spc="-5" dirty="0">
                <a:latin typeface="Times New Roman"/>
                <a:cs typeface="Times New Roman"/>
              </a:rPr>
              <a:t>Dalla magia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fantasmi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si </a:t>
            </a:r>
            <a:r>
              <a:rPr sz="1200" dirty="0">
                <a:latin typeface="Times New Roman"/>
                <a:cs typeface="Times New Roman"/>
              </a:rPr>
              <a:t>evolvé, </a:t>
            </a:r>
            <a:r>
              <a:rPr sz="1200" spc="-5" dirty="0">
                <a:latin typeface="Times New Roman"/>
                <a:cs typeface="Times New Roman"/>
              </a:rPr>
              <a:t>attraverso gli </a:t>
            </a:r>
            <a:r>
              <a:rPr sz="1200" dirty="0">
                <a:latin typeface="Times New Roman"/>
                <a:cs typeface="Times New Roman"/>
              </a:rPr>
              <a:t>spiriti ed i  </a:t>
            </a:r>
            <a:r>
              <a:rPr sz="1200" spc="-5" dirty="0">
                <a:latin typeface="Times New Roman"/>
                <a:cs typeface="Times New Roman"/>
              </a:rPr>
              <a:t>feticci,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tabù. Ogni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primitiva aveva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albero dal </a:t>
            </a:r>
            <a:r>
              <a:rPr sz="1200" dirty="0">
                <a:latin typeface="Times New Roman"/>
                <a:cs typeface="Times New Roman"/>
              </a:rPr>
              <a:t>frutto proibito,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melo, </a:t>
            </a:r>
            <a:r>
              <a:rPr sz="1200" dirty="0">
                <a:latin typeface="Times New Roman"/>
                <a:cs typeface="Times New Roman"/>
              </a:rPr>
              <a:t>ma figurativamente  </a:t>
            </a:r>
            <a:r>
              <a:rPr sz="1200" spc="-5" dirty="0">
                <a:latin typeface="Times New Roman"/>
                <a:cs typeface="Times New Roman"/>
              </a:rPr>
              <a:t>consistente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migliaio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rami pendenti </a:t>
            </a:r>
            <a:r>
              <a:rPr sz="1200" dirty="0">
                <a:latin typeface="Times New Roman"/>
                <a:cs typeface="Times New Roman"/>
              </a:rPr>
              <a:t>carichi di </a:t>
            </a:r>
            <a:r>
              <a:rPr sz="1200" spc="-5" dirty="0">
                <a:latin typeface="Times New Roman"/>
                <a:cs typeface="Times New Roman"/>
              </a:rPr>
              <a:t>ogni sorta </a:t>
            </a:r>
            <a:r>
              <a:rPr sz="1200" dirty="0">
                <a:latin typeface="Times New Roman"/>
                <a:cs typeface="Times New Roman"/>
              </a:rPr>
              <a:t>di tabù. E </a:t>
            </a:r>
            <a:r>
              <a:rPr sz="1200" spc="-5" dirty="0">
                <a:latin typeface="Times New Roman"/>
                <a:cs typeface="Times New Roman"/>
              </a:rPr>
              <a:t>l’albero proibito </a:t>
            </a:r>
            <a:r>
              <a:rPr sz="1200" dirty="0">
                <a:latin typeface="Times New Roman"/>
                <a:cs typeface="Times New Roman"/>
              </a:rPr>
              <a:t>diceva </a:t>
            </a:r>
            <a:r>
              <a:rPr sz="1200" spc="-5" dirty="0">
                <a:latin typeface="Times New Roman"/>
                <a:cs typeface="Times New Roman"/>
              </a:rPr>
              <a:t>sempre: “Tu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farai.”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(975.6) 89:2.2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del selvaggio si </a:t>
            </a:r>
            <a:r>
              <a:rPr sz="1200" dirty="0">
                <a:latin typeface="Times New Roman"/>
                <a:cs typeface="Times New Roman"/>
              </a:rPr>
              <a:t>evolvé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punto </a:t>
            </a:r>
            <a:r>
              <a:rPr sz="1200" spc="-5" dirty="0">
                <a:latin typeface="Times New Roman"/>
                <a:cs typeface="Times New Roman"/>
              </a:rPr>
              <a:t>d’immaginare </a:t>
            </a:r>
            <a:r>
              <a:rPr sz="1200" dirty="0">
                <a:latin typeface="Times New Roman"/>
                <a:cs typeface="Times New Roman"/>
              </a:rPr>
              <a:t>buoni e </a:t>
            </a:r>
            <a:r>
              <a:rPr sz="1200" spc="-5" dirty="0">
                <a:latin typeface="Times New Roman"/>
                <a:cs typeface="Times New Roman"/>
              </a:rPr>
              <a:t>cattivi spiriti,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tabù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ricevette</a:t>
            </a:r>
            <a:endParaRPr sz="1200">
              <a:latin typeface="Times New Roman"/>
              <a:cs typeface="Times New Roman"/>
            </a:endParaRPr>
          </a:p>
          <a:p>
            <a:pPr marL="76200" marR="155575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l’approvazione solenne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in evoluzione, la </a:t>
            </a:r>
            <a:r>
              <a:rPr sz="1200" spc="-5" dirty="0">
                <a:latin typeface="Times New Roman"/>
                <a:cs typeface="Times New Roman"/>
              </a:rPr>
              <a:t>scena fu pronta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l’apparizione 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peccato. </a:t>
            </a:r>
            <a:r>
              <a:rPr sz="1200" spc="-5" dirty="0">
                <a:latin typeface="Times New Roman"/>
                <a:cs typeface="Times New Roman"/>
              </a:rPr>
              <a:t>L’idea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peccato era </a:t>
            </a:r>
            <a:r>
              <a:rPr sz="1200" dirty="0">
                <a:latin typeface="Times New Roman"/>
                <a:cs typeface="Times New Roman"/>
              </a:rPr>
              <a:t>universalmente </a:t>
            </a:r>
            <a:r>
              <a:rPr sz="1200" spc="-5" dirty="0">
                <a:latin typeface="Times New Roman"/>
                <a:cs typeface="Times New Roman"/>
              </a:rPr>
              <a:t>stabilita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rivelata </a:t>
            </a:r>
            <a:r>
              <a:rPr sz="1200" spc="-5" dirty="0">
                <a:latin typeface="Times New Roman"/>
                <a:cs typeface="Times New Roman"/>
              </a:rPr>
              <a:t>facesse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ingresso.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peccato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 naturale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logica </a:t>
            </a:r>
            <a:r>
              <a:rPr sz="1200" dirty="0">
                <a:latin typeface="Times New Roman"/>
                <a:cs typeface="Times New Roman"/>
              </a:rPr>
              <a:t>per la mente </a:t>
            </a:r>
            <a:r>
              <a:rPr sz="1200" spc="-5" dirty="0">
                <a:latin typeface="Times New Roman"/>
                <a:cs typeface="Times New Roman"/>
              </a:rPr>
              <a:t>primitiva.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era la </a:t>
            </a:r>
            <a:r>
              <a:rPr sz="1200" spc="-5" dirty="0">
                <a:latin typeface="Times New Roman"/>
                <a:cs typeface="Times New Roman"/>
              </a:rPr>
              <a:t>trasgressione del tabù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morte era </a:t>
            </a:r>
            <a:r>
              <a:rPr sz="1200" dirty="0">
                <a:latin typeface="Times New Roman"/>
                <a:cs typeface="Times New Roman"/>
              </a:rPr>
              <a:t>la  punizione </a:t>
            </a:r>
            <a:r>
              <a:rPr sz="1200" spc="-5" dirty="0">
                <a:latin typeface="Times New Roman"/>
                <a:cs typeface="Times New Roman"/>
              </a:rPr>
              <a:t>del peccato.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0489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(975.7) 89:2.3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peccato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rituale, non </a:t>
            </a:r>
            <a:r>
              <a:rPr sz="1200" spc="-5" dirty="0">
                <a:latin typeface="Times New Roman"/>
                <a:cs typeface="Times New Roman"/>
              </a:rPr>
              <a:t>razionale;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atto, </a:t>
            </a:r>
            <a:r>
              <a:rPr sz="1200" dirty="0">
                <a:latin typeface="Times New Roman"/>
                <a:cs typeface="Times New Roman"/>
              </a:rPr>
              <a:t>non un </a:t>
            </a:r>
            <a:r>
              <a:rPr sz="1200" spc="-5" dirty="0">
                <a:latin typeface="Times New Roman"/>
                <a:cs typeface="Times New Roman"/>
              </a:rPr>
              <a:t>pensiero.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l’intero 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sostenuto </a:t>
            </a:r>
            <a:r>
              <a:rPr sz="1200" dirty="0">
                <a:latin typeface="Times New Roman"/>
                <a:cs typeface="Times New Roman"/>
              </a:rPr>
              <a:t>dalle vaghe  </a:t>
            </a:r>
            <a:r>
              <a:rPr sz="1200" spc="-5" dirty="0">
                <a:latin typeface="Times New Roman"/>
                <a:cs typeface="Times New Roman"/>
              </a:rPr>
              <a:t>tradizioni </a:t>
            </a:r>
            <a:r>
              <a:rPr sz="1200" dirty="0">
                <a:latin typeface="Times New Roman"/>
                <a:cs typeface="Times New Roman"/>
              </a:rPr>
              <a:t>di Dilmun e </a:t>
            </a:r>
            <a:r>
              <a:rPr sz="1200" spc="-1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piccolo paradiso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tradizione 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Giardino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 conferiva  anch’essa sostanza al </a:t>
            </a:r>
            <a:r>
              <a:rPr sz="1200" dirty="0">
                <a:latin typeface="Times New Roman"/>
                <a:cs typeface="Times New Roman"/>
              </a:rPr>
              <a:t>sogno di </a:t>
            </a:r>
            <a:r>
              <a:rPr sz="1200" spc="-5" dirty="0">
                <a:latin typeface="Times New Roman"/>
                <a:cs typeface="Times New Roman"/>
              </a:rPr>
              <a:t>un’antica </a:t>
            </a:r>
            <a:r>
              <a:rPr sz="1200" dirty="0">
                <a:latin typeface="Times New Roman"/>
                <a:cs typeface="Times New Roman"/>
              </a:rPr>
              <a:t>“età </a:t>
            </a:r>
            <a:r>
              <a:rPr sz="1200" spc="-5" dirty="0">
                <a:latin typeface="Times New Roman"/>
                <a:cs typeface="Times New Roman"/>
              </a:rPr>
              <a:t>d’oro” agli albori delle </a:t>
            </a:r>
            <a:r>
              <a:rPr sz="1200" dirty="0">
                <a:latin typeface="Times New Roman"/>
                <a:cs typeface="Times New Roman"/>
              </a:rPr>
              <a:t>razze. Tutto </a:t>
            </a:r>
            <a:r>
              <a:rPr sz="1200" spc="-5" dirty="0">
                <a:latin typeface="Times New Roman"/>
                <a:cs typeface="Times New Roman"/>
              </a:rPr>
              <a:t>ciò confermava </a:t>
            </a:r>
            <a:r>
              <a:rPr sz="1200" dirty="0">
                <a:latin typeface="Times New Roman"/>
                <a:cs typeface="Times New Roman"/>
              </a:rPr>
              <a:t>le idee </a:t>
            </a:r>
            <a:r>
              <a:rPr sz="1200" spc="-5" dirty="0">
                <a:latin typeface="Times New Roman"/>
                <a:cs typeface="Times New Roman"/>
              </a:rPr>
              <a:t>espresse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credenza che </a:t>
            </a:r>
            <a:r>
              <a:rPr sz="1200" dirty="0">
                <a:latin typeface="Times New Roman"/>
                <a:cs typeface="Times New Roman"/>
              </a:rPr>
              <a:t>l’uomo avesse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origine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creazione speciale, che avesse </a:t>
            </a:r>
            <a:r>
              <a:rPr sz="1200" dirty="0">
                <a:latin typeface="Times New Roman"/>
                <a:cs typeface="Times New Roman"/>
              </a:rPr>
              <a:t>iniziato la </a:t>
            </a:r>
            <a:r>
              <a:rPr sz="1200" spc="-5" dirty="0">
                <a:latin typeface="Times New Roman"/>
                <a:cs typeface="Times New Roman"/>
              </a:rPr>
              <a:t>sua carriera nella </a:t>
            </a:r>
            <a:r>
              <a:rPr sz="1200" dirty="0">
                <a:latin typeface="Times New Roman"/>
                <a:cs typeface="Times New Roman"/>
              </a:rPr>
              <a:t>perfezione e che  la </a:t>
            </a:r>
            <a:r>
              <a:rPr sz="1200" spc="-5" dirty="0">
                <a:latin typeface="Times New Roman"/>
                <a:cs typeface="Times New Roman"/>
              </a:rPr>
              <a:t>trasgressione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tabù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l’avesse abbassato al suo </a:t>
            </a:r>
            <a:r>
              <a:rPr sz="1200" dirty="0">
                <a:latin typeface="Times New Roman"/>
                <a:cs typeface="Times New Roman"/>
              </a:rPr>
              <a:t>triste </a:t>
            </a:r>
            <a:r>
              <a:rPr sz="1200" spc="-5" dirty="0">
                <a:latin typeface="Times New Roman"/>
                <a:cs typeface="Times New Roman"/>
              </a:rPr>
              <a:t>destino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(976.1) 89:2.4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violazione </a:t>
            </a:r>
            <a:r>
              <a:rPr sz="1200" spc="-5" dirty="0">
                <a:latin typeface="Times New Roman"/>
                <a:cs typeface="Times New Roman"/>
              </a:rPr>
              <a:t>abituale </a:t>
            </a:r>
            <a:r>
              <a:rPr sz="1200" dirty="0">
                <a:latin typeface="Times New Roman"/>
                <a:cs typeface="Times New Roman"/>
              </a:rPr>
              <a:t>di un tabù divenne un vizio; 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fece del </a:t>
            </a:r>
            <a:r>
              <a:rPr sz="1200" dirty="0">
                <a:latin typeface="Times New Roman"/>
                <a:cs typeface="Times New Roman"/>
              </a:rPr>
              <a:t>vizio un crimine;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ne fece un  </a:t>
            </a:r>
            <a:r>
              <a:rPr sz="1200" spc="-5" dirty="0">
                <a:latin typeface="Times New Roman"/>
                <a:cs typeface="Times New Roman"/>
              </a:rPr>
              <a:t>peccato. Presso </a:t>
            </a:r>
            <a:r>
              <a:rPr sz="1200" dirty="0">
                <a:latin typeface="Times New Roman"/>
                <a:cs typeface="Times New Roman"/>
              </a:rPr>
              <a:t>le tribù primitive la violazione di un tabù </a:t>
            </a:r>
            <a:r>
              <a:rPr sz="1200" spc="-5" dirty="0">
                <a:latin typeface="Times New Roman"/>
                <a:cs typeface="Times New Roman"/>
              </a:rPr>
              <a:t>era insieme </a:t>
            </a:r>
            <a:r>
              <a:rPr sz="1200" dirty="0">
                <a:latin typeface="Times New Roman"/>
                <a:cs typeface="Times New Roman"/>
              </a:rPr>
              <a:t>un crimine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peccato. Una calamità che colpiva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comunità era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considerata </a:t>
            </a:r>
            <a:r>
              <a:rPr sz="1200" dirty="0">
                <a:latin typeface="Times New Roman"/>
                <a:cs typeface="Times New Roman"/>
              </a:rPr>
              <a:t>come punizione di un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della tribù. </a:t>
            </a:r>
            <a:r>
              <a:rPr sz="1200" spc="-5" dirty="0">
                <a:latin typeface="Times New Roman"/>
                <a:cs typeface="Times New Roman"/>
              </a:rPr>
              <a:t>Per 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credevano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prosperità andasse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pari passo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rettitudine, l’apparente prosperità del malvagio causò tale preoccupazione che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necessario </a:t>
            </a:r>
            <a:r>
              <a:rPr sz="1200" dirty="0">
                <a:latin typeface="Times New Roman"/>
                <a:cs typeface="Times New Roman"/>
              </a:rPr>
              <a:t>inventare </a:t>
            </a:r>
            <a:r>
              <a:rPr sz="1200" spc="5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inferni  per punire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violatori </a:t>
            </a:r>
            <a:r>
              <a:rPr sz="1200" dirty="0">
                <a:latin typeface="Times New Roman"/>
                <a:cs typeface="Times New Roman"/>
              </a:rPr>
              <a:t>dei tabù; 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di punizione </a:t>
            </a:r>
            <a:r>
              <a:rPr sz="1200" spc="-5" dirty="0">
                <a:latin typeface="Times New Roman"/>
                <a:cs typeface="Times New Roman"/>
              </a:rPr>
              <a:t>futura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variato </a:t>
            </a:r>
            <a:r>
              <a:rPr sz="1200" dirty="0">
                <a:latin typeface="Times New Roman"/>
                <a:cs typeface="Times New Roman"/>
              </a:rPr>
              <a:t>da uno 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cinque.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581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(976.2) 89:2.5 </a:t>
            </a:r>
            <a:r>
              <a:rPr sz="1200" spc="-5" dirty="0">
                <a:latin typeface="Times New Roman"/>
                <a:cs typeface="Times New Roman"/>
              </a:rPr>
              <a:t>L’idea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confessione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apparve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religione primitiva.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chiedevano </a:t>
            </a:r>
            <a:r>
              <a:rPr sz="1200" dirty="0">
                <a:latin typeface="Times New Roman"/>
                <a:cs typeface="Times New Roman"/>
              </a:rPr>
              <a:t>perdono in una  riunione </a:t>
            </a:r>
            <a:r>
              <a:rPr sz="1200" spc="-5" dirty="0">
                <a:latin typeface="Times New Roman"/>
                <a:cs typeface="Times New Roman"/>
              </a:rPr>
              <a:t>pubblica per </a:t>
            </a:r>
            <a:r>
              <a:rPr sz="1200" dirty="0">
                <a:latin typeface="Times New Roman"/>
                <a:cs typeface="Times New Roman"/>
              </a:rPr>
              <a:t>i peccati </a:t>
            </a:r>
            <a:r>
              <a:rPr sz="1200" spc="-5" dirty="0">
                <a:latin typeface="Times New Roman"/>
                <a:cs typeface="Times New Roman"/>
              </a:rPr>
              <a:t>che intendevano commettere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settimana seguente.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confessione era </a:t>
            </a:r>
            <a:r>
              <a:rPr sz="1200" dirty="0">
                <a:latin typeface="Times New Roman"/>
                <a:cs typeface="Times New Roman"/>
              </a:rPr>
              <a:t>semplicemente un rito di  </a:t>
            </a:r>
            <a:r>
              <a:rPr sz="1200" spc="-5" dirty="0">
                <a:latin typeface="Times New Roman"/>
                <a:cs typeface="Times New Roman"/>
              </a:rPr>
              <a:t>remissione ed </a:t>
            </a:r>
            <a:r>
              <a:rPr sz="1200" dirty="0">
                <a:latin typeface="Times New Roman"/>
                <a:cs typeface="Times New Roman"/>
              </a:rPr>
              <a:t>anche una </a:t>
            </a:r>
            <a:r>
              <a:rPr sz="1200" spc="-5" dirty="0">
                <a:latin typeface="Times New Roman"/>
                <a:cs typeface="Times New Roman"/>
              </a:rPr>
              <a:t>denuncia </a:t>
            </a:r>
            <a:r>
              <a:rPr sz="1200" dirty="0">
                <a:latin typeface="Times New Roman"/>
                <a:cs typeface="Times New Roman"/>
              </a:rPr>
              <a:t>pubblica di contaminazione, un </a:t>
            </a:r>
            <a:r>
              <a:rPr sz="1200" spc="-5" dirty="0">
                <a:latin typeface="Times New Roman"/>
                <a:cs typeface="Times New Roman"/>
              </a:rPr>
              <a:t>rituale per gridare “impuro, </a:t>
            </a:r>
            <a:r>
              <a:rPr sz="1200" dirty="0">
                <a:latin typeface="Times New Roman"/>
                <a:cs typeface="Times New Roman"/>
              </a:rPr>
              <a:t>impuro!” </a:t>
            </a:r>
            <a:r>
              <a:rPr sz="1200" spc="-5" dirty="0">
                <a:latin typeface="Times New Roman"/>
                <a:cs typeface="Times New Roman"/>
              </a:rPr>
              <a:t>Seguivano </a:t>
            </a:r>
            <a:r>
              <a:rPr sz="1200" dirty="0">
                <a:latin typeface="Times New Roman"/>
                <a:cs typeface="Times New Roman"/>
              </a:rPr>
              <a:t>poi tutte </a:t>
            </a:r>
            <a:r>
              <a:rPr sz="1200" spc="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forme rituali </a:t>
            </a:r>
            <a:r>
              <a:rPr sz="1200" dirty="0">
                <a:latin typeface="Times New Roman"/>
                <a:cs typeface="Times New Roman"/>
              </a:rPr>
              <a:t>di purificazione. Tutti i popoli </a:t>
            </a:r>
            <a:r>
              <a:rPr sz="1200" spc="-5" dirty="0">
                <a:latin typeface="Times New Roman"/>
                <a:cs typeface="Times New Roman"/>
              </a:rPr>
              <a:t>antichi praticarono </a:t>
            </a:r>
            <a:r>
              <a:rPr sz="1200" dirty="0">
                <a:latin typeface="Times New Roman"/>
                <a:cs typeface="Times New Roman"/>
              </a:rPr>
              <a:t>queste cerimonie </a:t>
            </a:r>
            <a:r>
              <a:rPr sz="1200" spc="-5" dirty="0">
                <a:latin typeface="Times New Roman"/>
                <a:cs typeface="Times New Roman"/>
              </a:rPr>
              <a:t>prive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senso.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usanze apparentemente  igieniche delle </a:t>
            </a:r>
            <a:r>
              <a:rPr sz="1200" dirty="0">
                <a:latin typeface="Times New Roman"/>
                <a:cs typeface="Times New Roman"/>
              </a:rPr>
              <a:t>tribù primitive </a:t>
            </a:r>
            <a:r>
              <a:rPr sz="1200" spc="-5" dirty="0">
                <a:latin typeface="Times New Roman"/>
                <a:cs typeface="Times New Roman"/>
              </a:rPr>
              <a:t>erano prevalentemente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cerimoniali.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Rinuncia ed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umiliazione</a:t>
            </a:r>
            <a:endParaRPr sz="1600">
              <a:latin typeface="Times New Roman"/>
              <a:cs typeface="Times New Roman"/>
            </a:endParaRPr>
          </a:p>
          <a:p>
            <a:pPr marL="76200" marR="99060">
              <a:lnSpc>
                <a:spcPct val="95400"/>
              </a:lnSpc>
              <a:spcBef>
                <a:spcPts val="13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(976.3) 89:3.1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rinuncia 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tappa successiva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religiosa;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digiuno </a:t>
            </a:r>
            <a:r>
              <a:rPr sz="1200" dirty="0">
                <a:latin typeface="Times New Roman"/>
                <a:cs typeface="Times New Roman"/>
              </a:rPr>
              <a:t>fu una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comune. </a:t>
            </a:r>
            <a:r>
              <a:rPr sz="1200" spc="-5" dirty="0">
                <a:latin typeface="Times New Roman"/>
                <a:cs typeface="Times New Roman"/>
              </a:rPr>
              <a:t>Ben presto divenne </a:t>
            </a:r>
            <a:r>
              <a:rPr sz="1200" dirty="0">
                <a:latin typeface="Times New Roman"/>
                <a:cs typeface="Times New Roman"/>
              </a:rPr>
              <a:t>usanza  </a:t>
            </a:r>
            <a:r>
              <a:rPr sz="1200" spc="-5" dirty="0">
                <a:latin typeface="Times New Roman"/>
                <a:cs typeface="Times New Roman"/>
              </a:rPr>
              <a:t>rinunciare </a:t>
            </a:r>
            <a:r>
              <a:rPr sz="1200" dirty="0">
                <a:latin typeface="Times New Roman"/>
                <a:cs typeface="Times New Roman"/>
              </a:rPr>
              <a:t>a molte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piacere </a:t>
            </a:r>
            <a:r>
              <a:rPr sz="1200" dirty="0">
                <a:latin typeface="Times New Roman"/>
                <a:cs typeface="Times New Roman"/>
              </a:rPr>
              <a:t>fisico, </a:t>
            </a:r>
            <a:r>
              <a:rPr sz="1200" spc="-5" dirty="0">
                <a:latin typeface="Times New Roman"/>
                <a:cs typeface="Times New Roman"/>
              </a:rPr>
              <a:t>specialmente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sessuale.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rituale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digiuno </a:t>
            </a:r>
            <a:r>
              <a:rPr sz="1200" spc="-5" dirty="0">
                <a:latin typeface="Times New Roman"/>
                <a:cs typeface="Times New Roman"/>
              </a:rPr>
              <a:t>era profondamente </a:t>
            </a:r>
            <a:r>
              <a:rPr sz="1200" dirty="0">
                <a:latin typeface="Times New Roman"/>
                <a:cs typeface="Times New Roman"/>
              </a:rPr>
              <a:t>radicato in  molte </a:t>
            </a:r>
            <a:r>
              <a:rPr sz="1200" spc="-5" dirty="0">
                <a:latin typeface="Times New Roman"/>
                <a:cs typeface="Times New Roman"/>
              </a:rPr>
              <a:t>religioni antiche </a:t>
            </a:r>
            <a:r>
              <a:rPr sz="1200" dirty="0">
                <a:latin typeface="Times New Roman"/>
                <a:cs typeface="Times New Roman"/>
              </a:rPr>
              <a:t>ed è stato </a:t>
            </a:r>
            <a:r>
              <a:rPr sz="1200" spc="-5" dirty="0">
                <a:latin typeface="Times New Roman"/>
                <a:cs typeface="Times New Roman"/>
              </a:rPr>
              <a:t>trasmesso praticamente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sistemi teologici moderni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499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36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(976.4) 89:3.2 </a:t>
            </a:r>
            <a:r>
              <a:rPr sz="1200" spc="-5" dirty="0">
                <a:latin typeface="Times New Roman"/>
                <a:cs typeface="Times New Roman"/>
              </a:rPr>
              <a:t>Giusto nel momento </a:t>
            </a:r>
            <a:r>
              <a:rPr sz="1200" dirty="0">
                <a:latin typeface="Times New Roman"/>
                <a:cs typeface="Times New Roman"/>
              </a:rPr>
              <a:t>in cui i </a:t>
            </a:r>
            <a:r>
              <a:rPr sz="1200" spc="-5" dirty="0">
                <a:latin typeface="Times New Roman"/>
                <a:cs typeface="Times New Roman"/>
              </a:rPr>
              <a:t>barbari cominciavano ad </a:t>
            </a:r>
            <a:r>
              <a:rPr sz="1200" dirty="0">
                <a:latin typeface="Times New Roman"/>
                <a:cs typeface="Times New Roman"/>
              </a:rPr>
              <a:t>abbandonare 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dispendiosa di </a:t>
            </a:r>
            <a:r>
              <a:rPr sz="1200" spc="-5" dirty="0">
                <a:latin typeface="Times New Roman"/>
                <a:cs typeface="Times New Roman"/>
              </a:rPr>
              <a:t>bruciare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seppellire </a:t>
            </a:r>
            <a:r>
              <a:rPr sz="1200" dirty="0">
                <a:latin typeface="Times New Roman"/>
                <a:cs typeface="Times New Roman"/>
              </a:rPr>
              <a:t>i beni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morti, proprio </a:t>
            </a:r>
            <a:r>
              <a:rPr sz="1200" dirty="0">
                <a:latin typeface="Times New Roman"/>
                <a:cs typeface="Times New Roman"/>
              </a:rPr>
              <a:t>quando la struttura </a:t>
            </a:r>
            <a:r>
              <a:rPr sz="1200" spc="-5" dirty="0">
                <a:latin typeface="Times New Roman"/>
                <a:cs typeface="Times New Roman"/>
              </a:rPr>
              <a:t>economica delle </a:t>
            </a:r>
            <a:r>
              <a:rPr sz="1200" dirty="0">
                <a:latin typeface="Times New Roman"/>
                <a:cs typeface="Times New Roman"/>
              </a:rPr>
              <a:t>razze cominciava a </a:t>
            </a:r>
            <a:r>
              <a:rPr sz="1200" spc="-5" dirty="0">
                <a:latin typeface="Times New Roman"/>
                <a:cs typeface="Times New Roman"/>
              </a:rPr>
              <a:t>prendere forma, </a:t>
            </a:r>
            <a:r>
              <a:rPr sz="1200" dirty="0">
                <a:latin typeface="Times New Roman"/>
                <a:cs typeface="Times New Roman"/>
              </a:rPr>
              <a:t>apparve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nuova dottrina </a:t>
            </a:r>
            <a:r>
              <a:rPr sz="1200" spc="-5" dirty="0">
                <a:latin typeface="Times New Roman"/>
                <a:cs typeface="Times New Roman"/>
              </a:rPr>
              <a:t>religiosa  della rinuncia, </a:t>
            </a:r>
            <a:r>
              <a:rPr sz="1200" dirty="0">
                <a:latin typeface="Times New Roman"/>
                <a:cs typeface="Times New Roman"/>
              </a:rPr>
              <a:t>e decine di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anime sincere si misero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praticare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povertà. </a:t>
            </a:r>
            <a:r>
              <a:rPr sz="1200" dirty="0">
                <a:latin typeface="Times New Roman"/>
                <a:cs typeface="Times New Roman"/>
              </a:rPr>
              <a:t>I beni </a:t>
            </a:r>
            <a:r>
              <a:rPr sz="1200" spc="-5" dirty="0">
                <a:latin typeface="Times New Roman"/>
                <a:cs typeface="Times New Roman"/>
              </a:rPr>
              <a:t>furono considerati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ostacolo </a:t>
            </a:r>
            <a:r>
              <a:rPr sz="1200" dirty="0">
                <a:latin typeface="Times New Roman"/>
                <a:cs typeface="Times New Roman"/>
              </a:rPr>
              <a:t>spirituale. 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nozioni </a:t>
            </a:r>
            <a:r>
              <a:rPr sz="1200" spc="-5" dirty="0">
                <a:latin typeface="Times New Roman"/>
                <a:cs typeface="Times New Roman"/>
              </a:rPr>
              <a:t>dei pericoli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connessi con </a:t>
            </a:r>
            <a:r>
              <a:rPr sz="1200" dirty="0">
                <a:latin typeface="Times New Roman"/>
                <a:cs typeface="Times New Roman"/>
              </a:rPr>
              <a:t>il possesso di beni </a:t>
            </a:r>
            <a:r>
              <a:rPr sz="1200" spc="-5" dirty="0">
                <a:latin typeface="Times New Roman"/>
                <a:cs typeface="Times New Roman"/>
              </a:rPr>
              <a:t>materiali 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diffuse all’epoca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Paolo, </a:t>
            </a:r>
            <a:r>
              <a:rPr sz="1200" dirty="0">
                <a:latin typeface="Times New Roman"/>
                <a:cs typeface="Times New Roman"/>
              </a:rPr>
              <a:t>e  da </a:t>
            </a:r>
            <a:r>
              <a:rPr sz="1200" spc="-5" dirty="0">
                <a:latin typeface="Times New Roman"/>
                <a:cs typeface="Times New Roman"/>
              </a:rPr>
              <a:t>allora hanno </a:t>
            </a:r>
            <a:r>
              <a:rPr sz="1200" dirty="0">
                <a:latin typeface="Times New Roman"/>
                <a:cs typeface="Times New Roman"/>
              </a:rPr>
              <a:t>sempre notevolmente </a:t>
            </a:r>
            <a:r>
              <a:rPr sz="1200" spc="-5" dirty="0">
                <a:latin typeface="Times New Roman"/>
                <a:cs typeface="Times New Roman"/>
              </a:rPr>
              <a:t>influenzato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europea.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7973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(976.5) 89:3.3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povertà </a:t>
            </a:r>
            <a:r>
              <a:rPr sz="1200" spc="-5" dirty="0">
                <a:latin typeface="Times New Roman"/>
                <a:cs typeface="Times New Roman"/>
              </a:rPr>
              <a:t>era semplicemente </a:t>
            </a:r>
            <a:r>
              <a:rPr sz="1200" dirty="0">
                <a:latin typeface="Times New Roman"/>
                <a:cs typeface="Times New Roman"/>
              </a:rPr>
              <a:t>una parte </a:t>
            </a:r>
            <a:r>
              <a:rPr sz="1200" spc="-5" dirty="0">
                <a:latin typeface="Times New Roman"/>
                <a:cs typeface="Times New Roman"/>
              </a:rPr>
              <a:t>del rituale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mortificazione della </a:t>
            </a:r>
            <a:r>
              <a:rPr sz="1200" dirty="0">
                <a:latin typeface="Times New Roman"/>
                <a:cs typeface="Times New Roman"/>
              </a:rPr>
              <a:t>carne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sfortunatamente,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incorporato 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scritti e </a:t>
            </a:r>
            <a:r>
              <a:rPr sz="1200" spc="-5" dirty="0">
                <a:latin typeface="Times New Roman"/>
                <a:cs typeface="Times New Roman"/>
              </a:rPr>
              <a:t>negli insegnamenti </a:t>
            </a:r>
            <a:r>
              <a:rPr sz="1200" dirty="0">
                <a:latin typeface="Times New Roman"/>
                <a:cs typeface="Times New Roman"/>
              </a:rPr>
              <a:t>di molte </a:t>
            </a:r>
            <a:r>
              <a:rPr sz="1200" spc="-5" dirty="0">
                <a:latin typeface="Times New Roman"/>
                <a:cs typeface="Times New Roman"/>
              </a:rPr>
              <a:t>religioni,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 del </a:t>
            </a:r>
            <a:r>
              <a:rPr sz="1200" dirty="0">
                <a:latin typeface="Times New Roman"/>
                <a:cs typeface="Times New Roman"/>
              </a:rPr>
              <a:t>Cristianesimo.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penitenza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negativa </a:t>
            </a:r>
            <a:r>
              <a:rPr sz="1200" dirty="0">
                <a:latin typeface="Times New Roman"/>
                <a:cs typeface="Times New Roman"/>
              </a:rPr>
              <a:t>di questo  rituale tante volte insensato della </a:t>
            </a:r>
            <a:r>
              <a:rPr sz="1200" spc="-5" dirty="0">
                <a:latin typeface="Times New Roman"/>
                <a:cs typeface="Times New Roman"/>
              </a:rPr>
              <a:t>rinuncia. Ma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insegnò al selvaggio </a:t>
            </a:r>
            <a:r>
              <a:rPr sz="1200" dirty="0">
                <a:latin typeface="Times New Roman"/>
                <a:cs typeface="Times New Roman"/>
              </a:rPr>
              <a:t>l’</a:t>
            </a:r>
            <a:r>
              <a:rPr sz="1200" i="1" dirty="0">
                <a:latin typeface="Times New Roman"/>
                <a:cs typeface="Times New Roman"/>
              </a:rPr>
              <a:t>autocontrollo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valido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progresso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nell’evoluzione sociale.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negazione 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e l’autocontrollo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due delle più </a:t>
            </a:r>
            <a:r>
              <a:rPr sz="1200" spc="-5" dirty="0">
                <a:latin typeface="Times New Roman"/>
                <a:cs typeface="Times New Roman"/>
              </a:rPr>
              <a:t>grandi conquiste sociali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religione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evoluzionaria primitiva. L’autocontrollo portò </a:t>
            </a:r>
            <a:r>
              <a:rPr sz="1200" dirty="0">
                <a:latin typeface="Times New Roman"/>
                <a:cs typeface="Times New Roman"/>
              </a:rPr>
              <a:t>l’uomo ad una nuova filosofia di </a:t>
            </a:r>
            <a:r>
              <a:rPr sz="1200" spc="-5" dirty="0">
                <a:latin typeface="Times New Roman"/>
                <a:cs typeface="Times New Roman"/>
              </a:rPr>
              <a:t>vita; gli insegnò </a:t>
            </a:r>
            <a:r>
              <a:rPr sz="1200" dirty="0">
                <a:latin typeface="Times New Roman"/>
                <a:cs typeface="Times New Roman"/>
              </a:rPr>
              <a:t>l’arte di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la sua frazione  di vita </a:t>
            </a:r>
            <a:r>
              <a:rPr sz="1200" spc="-5" dirty="0">
                <a:latin typeface="Times New Roman"/>
                <a:cs typeface="Times New Roman"/>
              </a:rPr>
              <a:t>diminuendo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denominatore delle esigenze personali </a:t>
            </a:r>
            <a:r>
              <a:rPr sz="1200" dirty="0">
                <a:latin typeface="Times New Roman"/>
                <a:cs typeface="Times New Roman"/>
              </a:rPr>
              <a:t>invece di </a:t>
            </a:r>
            <a:r>
              <a:rPr sz="1200" spc="-5" dirty="0">
                <a:latin typeface="Times New Roman"/>
                <a:cs typeface="Times New Roman"/>
              </a:rPr>
              <a:t>tentare sempre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aumentare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numeratore </a:t>
            </a:r>
            <a:r>
              <a:rPr sz="1200" dirty="0">
                <a:latin typeface="Times New Roman"/>
                <a:cs typeface="Times New Roman"/>
              </a:rPr>
              <a:t>della gratificazione  </a:t>
            </a:r>
            <a:r>
              <a:rPr sz="1200" spc="-5" dirty="0">
                <a:latin typeface="Times New Roman"/>
                <a:cs typeface="Times New Roman"/>
              </a:rPr>
              <a:t>egoista.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6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(976.6) 89:3.4 </a:t>
            </a:r>
            <a:r>
              <a:rPr sz="1200" spc="-5" dirty="0">
                <a:latin typeface="Times New Roman"/>
                <a:cs typeface="Times New Roman"/>
              </a:rPr>
              <a:t>Queste antiche </a:t>
            </a:r>
            <a:r>
              <a:rPr sz="1200" dirty="0">
                <a:latin typeface="Times New Roman"/>
                <a:cs typeface="Times New Roman"/>
              </a:rPr>
              <a:t>idee di </a:t>
            </a:r>
            <a:r>
              <a:rPr sz="1200" spc="-5" dirty="0">
                <a:latin typeface="Times New Roman"/>
                <a:cs typeface="Times New Roman"/>
              </a:rPr>
              <a:t>autodisciplina comprendevano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flagellazione ed ogni </a:t>
            </a:r>
            <a:r>
              <a:rPr sz="1200" dirty="0">
                <a:latin typeface="Times New Roman"/>
                <a:cs typeface="Times New Roman"/>
              </a:rPr>
              <a:t>sorta di tortura </a:t>
            </a:r>
            <a:r>
              <a:rPr sz="1200" spc="-5" dirty="0">
                <a:latin typeface="Times New Roman"/>
                <a:cs typeface="Times New Roman"/>
              </a:rPr>
              <a:t>fisica.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del culto  della madre erano </a:t>
            </a:r>
            <a:r>
              <a:rPr sz="1200" dirty="0">
                <a:latin typeface="Times New Roman"/>
                <a:cs typeface="Times New Roman"/>
              </a:rPr>
              <a:t>particolarmente </a:t>
            </a:r>
            <a:r>
              <a:rPr sz="1200" spc="-5" dirty="0">
                <a:latin typeface="Times New Roman"/>
                <a:cs typeface="Times New Roman"/>
              </a:rPr>
              <a:t>attivi nell’insegnare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virtù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sofferenza fisica, dando l’esempio col sottoporsi </a:t>
            </a:r>
            <a:r>
              <a:rPr sz="1200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castrazione. Gli Ebrei, gli </a:t>
            </a:r>
            <a:r>
              <a:rPr sz="1200" spc="-10" dirty="0">
                <a:latin typeface="Times New Roman"/>
                <a:cs typeface="Times New Roman"/>
              </a:rPr>
              <a:t>Indù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Buddisti erano ardenti seguaci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dottrina di umiliazione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520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(976.7) 89:3.5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l’antichità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cercarono con questi </a:t>
            </a:r>
            <a:r>
              <a:rPr sz="1200" dirty="0">
                <a:latin typeface="Times New Roman"/>
                <a:cs typeface="Times New Roman"/>
              </a:rPr>
              <a:t>metodi </a:t>
            </a:r>
            <a:r>
              <a:rPr sz="1200" spc="-5" dirty="0">
                <a:latin typeface="Times New Roman"/>
                <a:cs typeface="Times New Roman"/>
              </a:rPr>
              <a:t>d’inscrivere crediti </a:t>
            </a:r>
            <a:r>
              <a:rPr sz="1200" dirty="0">
                <a:latin typeface="Times New Roman"/>
                <a:cs typeface="Times New Roman"/>
              </a:rPr>
              <a:t>addizionali sui </a:t>
            </a:r>
            <a:r>
              <a:rPr sz="1200" spc="-5" dirty="0">
                <a:latin typeface="Times New Roman"/>
                <a:cs typeface="Times New Roman"/>
              </a:rPr>
              <a:t>registri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autonegazione dei loro </a:t>
            </a:r>
            <a:r>
              <a:rPr sz="1200" dirty="0">
                <a:latin typeface="Times New Roman"/>
                <a:cs typeface="Times New Roman"/>
              </a:rPr>
              <a:t>dei.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fu usanza, quando si era </a:t>
            </a:r>
            <a:r>
              <a:rPr sz="1200" dirty="0">
                <a:latin typeface="Times New Roman"/>
                <a:cs typeface="Times New Roman"/>
              </a:rPr>
              <a:t>sotto certe tensioni </a:t>
            </a:r>
            <a:r>
              <a:rPr sz="1200" spc="-5" dirty="0">
                <a:latin typeface="Times New Roman"/>
                <a:cs typeface="Times New Roman"/>
              </a:rPr>
              <a:t>emotive,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voto di </a:t>
            </a:r>
            <a:r>
              <a:rPr sz="1200" spc="-5" dirty="0">
                <a:latin typeface="Times New Roman"/>
                <a:cs typeface="Times New Roman"/>
              </a:rPr>
              <a:t>autonegazione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autotortura. </a:t>
            </a:r>
            <a:r>
              <a:rPr sz="1200" dirty="0">
                <a:latin typeface="Times New Roman"/>
                <a:cs typeface="Times New Roman"/>
              </a:rPr>
              <a:t>Con il tempo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voti </a:t>
            </a:r>
            <a:r>
              <a:rPr sz="1200" spc="-5" dirty="0">
                <a:latin typeface="Times New Roman"/>
                <a:cs typeface="Times New Roman"/>
              </a:rPr>
              <a:t>assunsero </a:t>
            </a:r>
            <a:r>
              <a:rPr sz="1200" dirty="0">
                <a:latin typeface="Times New Roman"/>
                <a:cs typeface="Times New Roman"/>
              </a:rPr>
              <a:t>la forma di </a:t>
            </a:r>
            <a:r>
              <a:rPr sz="1200" spc="-5" dirty="0">
                <a:latin typeface="Times New Roman"/>
                <a:cs typeface="Times New Roman"/>
              </a:rPr>
              <a:t>contratti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dei, </a:t>
            </a:r>
            <a:r>
              <a:rPr sz="1200" dirty="0">
                <a:latin typeface="Times New Roman"/>
                <a:cs typeface="Times New Roman"/>
              </a:rPr>
              <a:t>ed in tal </a:t>
            </a:r>
            <a:r>
              <a:rPr sz="1200" spc="-5" dirty="0">
                <a:latin typeface="Times New Roman"/>
                <a:cs typeface="Times New Roman"/>
              </a:rPr>
              <a:t>senso rappresentarono </a:t>
            </a:r>
            <a:r>
              <a:rPr sz="1200" dirty="0">
                <a:latin typeface="Times New Roman"/>
                <a:cs typeface="Times New Roman"/>
              </a:rPr>
              <a:t>un vero progresso 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fatto che gli dei furono ritenuti fare </a:t>
            </a:r>
            <a:r>
              <a:rPr sz="1200" dirty="0">
                <a:latin typeface="Times New Roman"/>
                <a:cs typeface="Times New Roman"/>
              </a:rPr>
              <a:t>qualcosa di </a:t>
            </a:r>
            <a:r>
              <a:rPr sz="1200" spc="-5" dirty="0">
                <a:latin typeface="Times New Roman"/>
                <a:cs typeface="Times New Roman"/>
              </a:rPr>
              <a:t>preciso come </a:t>
            </a:r>
            <a:r>
              <a:rPr sz="1200" dirty="0">
                <a:latin typeface="Times New Roman"/>
                <a:cs typeface="Times New Roman"/>
              </a:rPr>
              <a:t>ricompensa di questa </a:t>
            </a:r>
            <a:r>
              <a:rPr sz="1200" spc="-5" dirty="0">
                <a:latin typeface="Times New Roman"/>
                <a:cs typeface="Times New Roman"/>
              </a:rPr>
              <a:t>autotortura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0705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609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mortificazione della </a:t>
            </a:r>
            <a:r>
              <a:rPr sz="1200" dirty="0">
                <a:latin typeface="Times New Roman"/>
                <a:cs typeface="Times New Roman"/>
              </a:rPr>
              <a:t>carne. I voti </a:t>
            </a:r>
            <a:r>
              <a:rPr sz="1200" spc="-5" dirty="0">
                <a:latin typeface="Times New Roman"/>
                <a:cs typeface="Times New Roman"/>
              </a:rPr>
              <a:t>erano sia </a:t>
            </a:r>
            <a:r>
              <a:rPr sz="1200" dirty="0">
                <a:latin typeface="Times New Roman"/>
                <a:cs typeface="Times New Roman"/>
              </a:rPr>
              <a:t>negativi che positivi. </a:t>
            </a:r>
            <a:r>
              <a:rPr sz="1200" spc="-5" dirty="0">
                <a:latin typeface="Times New Roman"/>
                <a:cs typeface="Times New Roman"/>
              </a:rPr>
              <a:t>Promesse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genere </a:t>
            </a:r>
            <a:r>
              <a:rPr sz="1200" dirty="0">
                <a:latin typeface="Times New Roman"/>
                <a:cs typeface="Times New Roman"/>
              </a:rPr>
              <a:t>dannoso </a:t>
            </a:r>
            <a:r>
              <a:rPr sz="1200" spc="-5" dirty="0">
                <a:latin typeface="Times New Roman"/>
                <a:cs typeface="Times New Roman"/>
              </a:rPr>
              <a:t>ed estremo si osservano meglio  oggi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certi gruppi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dell’India.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393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(977.1) 89:3.6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culto della </a:t>
            </a:r>
            <a:r>
              <a:rPr sz="1200" dirty="0">
                <a:latin typeface="Times New Roman"/>
                <a:cs typeface="Times New Roman"/>
              </a:rPr>
              <a:t>rinuncia e </a:t>
            </a:r>
            <a:r>
              <a:rPr sz="1200" spc="-5" dirty="0">
                <a:latin typeface="Times New Roman"/>
                <a:cs typeface="Times New Roman"/>
              </a:rPr>
              <a:t>dell’umiliazione avesse </a:t>
            </a:r>
            <a:r>
              <a:rPr sz="1200" dirty="0">
                <a:latin typeface="Times New Roman"/>
                <a:cs typeface="Times New Roman"/>
              </a:rPr>
              <a:t>rivolto </a:t>
            </a:r>
            <a:r>
              <a:rPr sz="1200" spc="-5" dirty="0">
                <a:latin typeface="Times New Roman"/>
                <a:cs typeface="Times New Roman"/>
              </a:rPr>
              <a:t>l’attenzione alla soddisfazione sessuale.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culto  </a:t>
            </a:r>
            <a:r>
              <a:rPr sz="1200" spc="-5" dirty="0">
                <a:latin typeface="Times New Roman"/>
                <a:cs typeface="Times New Roman"/>
              </a:rPr>
              <a:t>della continenza ebbe origine come rituale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soldati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d’iniziare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battaglia; </a:t>
            </a:r>
            <a:r>
              <a:rPr sz="1200" dirty="0">
                <a:latin typeface="Times New Roman"/>
                <a:cs typeface="Times New Roman"/>
              </a:rPr>
              <a:t>in tempi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divenne la pratica </a:t>
            </a:r>
            <a:r>
              <a:rPr sz="1200" spc="5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“santi”. Questo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tollerava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solo come male minore </a:t>
            </a:r>
            <a:r>
              <a:rPr sz="1200" spc="-5" dirty="0">
                <a:latin typeface="Times New Roman"/>
                <a:cs typeface="Times New Roman"/>
              </a:rPr>
              <a:t>rispetto alla fornicazione.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grandi religioni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63500" marR="14478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mondo sono </a:t>
            </a:r>
            <a:r>
              <a:rPr sz="1200" spc="-5" dirty="0">
                <a:latin typeface="Times New Roman"/>
                <a:cs typeface="Times New Roman"/>
              </a:rPr>
              <a:t>state sfavorevolmente influenzate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antico culto,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marcatamente del Cristianesimo. </a:t>
            </a:r>
            <a:r>
              <a:rPr sz="1200" dirty="0">
                <a:latin typeface="Times New Roman"/>
                <a:cs typeface="Times New Roman"/>
              </a:rPr>
              <a:t>L’apostolo  </a:t>
            </a:r>
            <a:r>
              <a:rPr sz="1200" spc="-5" dirty="0">
                <a:latin typeface="Times New Roman"/>
                <a:cs typeface="Times New Roman"/>
              </a:rPr>
              <a:t>Paolo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devoto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culto,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punti di vista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riflessi negli insegnamenti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fissò nella teologia  cristiana: </a:t>
            </a:r>
            <a:r>
              <a:rPr sz="1200" dirty="0">
                <a:latin typeface="Times New Roman"/>
                <a:cs typeface="Times New Roman"/>
              </a:rPr>
              <a:t>“È bene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uomo non </a:t>
            </a:r>
            <a:r>
              <a:rPr sz="1200" spc="-5" dirty="0">
                <a:latin typeface="Times New Roman"/>
                <a:cs typeface="Times New Roman"/>
              </a:rPr>
              <a:t>toccare </a:t>
            </a:r>
            <a:r>
              <a:rPr sz="1200" dirty="0">
                <a:latin typeface="Times New Roman"/>
                <a:cs typeface="Times New Roman"/>
              </a:rPr>
              <a:t>una donna.” </a:t>
            </a:r>
            <a:r>
              <a:rPr sz="1200" spc="-5" dirty="0">
                <a:latin typeface="Times New Roman"/>
                <a:cs typeface="Times New Roman"/>
              </a:rPr>
              <a:t>“Vorrei 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fossero come me.” “Io </a:t>
            </a:r>
            <a:r>
              <a:rPr sz="1200" dirty="0">
                <a:latin typeface="Times New Roman"/>
                <a:cs typeface="Times New Roman"/>
              </a:rPr>
              <a:t>dico dunque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spc="5" dirty="0">
                <a:latin typeface="Times New Roman"/>
                <a:cs typeface="Times New Roman"/>
              </a:rPr>
              <a:t>celibi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alle vedove,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per loro </a:t>
            </a:r>
            <a:r>
              <a:rPr sz="1200" spc="-5" dirty="0">
                <a:latin typeface="Times New Roman"/>
                <a:cs typeface="Times New Roman"/>
              </a:rPr>
              <a:t>mantenersi </a:t>
            </a:r>
            <a:r>
              <a:rPr sz="1200" dirty="0">
                <a:latin typeface="Times New Roman"/>
                <a:cs typeface="Times New Roman"/>
              </a:rPr>
              <a:t>come me.” </a:t>
            </a:r>
            <a:r>
              <a:rPr sz="1200" spc="-5" dirty="0">
                <a:latin typeface="Times New Roman"/>
                <a:cs typeface="Times New Roman"/>
              </a:rPr>
              <a:t>Paolo sapeva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che questi insegnamenti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facevano parte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riconoscimento di ciò è </a:t>
            </a:r>
            <a:r>
              <a:rPr sz="1200" spc="-5" dirty="0">
                <a:latin typeface="Times New Roman"/>
                <a:cs typeface="Times New Roman"/>
              </a:rPr>
              <a:t>illustrato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affermazione: “Dico questo </a:t>
            </a:r>
            <a:r>
              <a:rPr sz="1200" dirty="0">
                <a:latin typeface="Times New Roman"/>
                <a:cs typeface="Times New Roman"/>
              </a:rPr>
              <a:t>per licenza e non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comandamento.” </a:t>
            </a:r>
            <a:r>
              <a:rPr sz="1200" spc="-5" dirty="0">
                <a:latin typeface="Times New Roman"/>
                <a:cs typeface="Times New Roman"/>
              </a:rPr>
              <a:t>Ma  questo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portò </a:t>
            </a:r>
            <a:r>
              <a:rPr sz="1200" dirty="0">
                <a:latin typeface="Times New Roman"/>
                <a:cs typeface="Times New Roman"/>
              </a:rPr>
              <a:t>Paolo a disprezzare le </a:t>
            </a:r>
            <a:r>
              <a:rPr sz="1200" spc="-5" dirty="0">
                <a:latin typeface="Times New Roman"/>
                <a:cs typeface="Times New Roman"/>
              </a:rPr>
              <a:t>donne.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spiacevole </a:t>
            </a:r>
            <a:r>
              <a:rPr sz="1200" dirty="0">
                <a:latin typeface="Times New Roman"/>
                <a:cs typeface="Times New Roman"/>
              </a:rPr>
              <a:t>di tutto ciò è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opinioni personali hanno </a:t>
            </a:r>
            <a:r>
              <a:rPr sz="1200" dirty="0">
                <a:latin typeface="Times New Roman"/>
                <a:cs typeface="Times New Roman"/>
              </a:rPr>
              <a:t>influenzato a  </a:t>
            </a:r>
            <a:r>
              <a:rPr sz="1200" spc="-5" dirty="0">
                <a:latin typeface="Times New Roman"/>
                <a:cs typeface="Times New Roman"/>
              </a:rPr>
              <a:t>lungo gli insegnamenti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grande religione del </a:t>
            </a:r>
            <a:r>
              <a:rPr sz="1200" dirty="0">
                <a:latin typeface="Times New Roman"/>
                <a:cs typeface="Times New Roman"/>
              </a:rPr>
              <a:t>mondo. Se il </a:t>
            </a:r>
            <a:r>
              <a:rPr sz="1200" spc="-5" dirty="0">
                <a:latin typeface="Times New Roman"/>
                <a:cs typeface="Times New Roman"/>
              </a:rPr>
              <a:t>consiglio del maestro costruttore </a:t>
            </a:r>
            <a:r>
              <a:rPr sz="1200" dirty="0">
                <a:latin typeface="Times New Roman"/>
                <a:cs typeface="Times New Roman"/>
              </a:rPr>
              <a:t>di tende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stato seguito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alla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lettera ed </a:t>
            </a:r>
            <a:r>
              <a:rPr sz="1200" dirty="0">
                <a:latin typeface="Times New Roman"/>
                <a:cs typeface="Times New Roman"/>
              </a:rPr>
              <a:t>universalmente,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la razza umana </a:t>
            </a:r>
            <a:r>
              <a:rPr sz="1200" spc="-5" dirty="0">
                <a:latin typeface="Times New Roman"/>
                <a:cs typeface="Times New Roman"/>
              </a:rPr>
              <a:t>sarebbe pervenuta ad </a:t>
            </a:r>
            <a:r>
              <a:rPr sz="1200" dirty="0">
                <a:latin typeface="Times New Roman"/>
                <a:cs typeface="Times New Roman"/>
              </a:rPr>
              <a:t>una fine </a:t>
            </a:r>
            <a:r>
              <a:rPr sz="1200" spc="-5" dirty="0">
                <a:latin typeface="Times New Roman"/>
                <a:cs typeface="Times New Roman"/>
              </a:rPr>
              <a:t>immediata ed </a:t>
            </a:r>
            <a:r>
              <a:rPr sz="1200" dirty="0">
                <a:latin typeface="Times New Roman"/>
                <a:cs typeface="Times New Roman"/>
              </a:rPr>
              <a:t>ingloriosa. </a:t>
            </a:r>
            <a:r>
              <a:rPr sz="1200" spc="-5" dirty="0">
                <a:latin typeface="Times New Roman"/>
                <a:cs typeface="Times New Roman"/>
              </a:rPr>
              <a:t>Inoltre,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coinvolgimento 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religione nell’antico culto della continenza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direttamente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guerra contro </a:t>
            </a:r>
            <a:r>
              <a:rPr sz="1200" dirty="0">
                <a:latin typeface="Times New Roman"/>
                <a:cs typeface="Times New Roman"/>
              </a:rPr>
              <a:t>il matrimonio e la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vere basi  </a:t>
            </a:r>
            <a:r>
              <a:rPr sz="1200" spc="-5" dirty="0">
                <a:latin typeface="Times New Roman"/>
                <a:cs typeface="Times New Roman"/>
              </a:rPr>
              <a:t>della società ed </a:t>
            </a:r>
            <a:r>
              <a:rPr sz="1200" dirty="0">
                <a:latin typeface="Times New Roman"/>
                <a:cs typeface="Times New Roman"/>
              </a:rPr>
              <a:t>istituzioni </a:t>
            </a:r>
            <a:r>
              <a:rPr sz="1200" spc="-5" dirty="0">
                <a:latin typeface="Times New Roman"/>
                <a:cs typeface="Times New Roman"/>
              </a:rPr>
              <a:t>fondamentali del progresso umano.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stupirsi del fatto che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credenze abbiano </a:t>
            </a:r>
            <a:r>
              <a:rPr sz="1200" dirty="0">
                <a:latin typeface="Times New Roman"/>
                <a:cs typeface="Times New Roman"/>
              </a:rPr>
              <a:t>favorito la 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sacerdozi praticanti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celibato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numerose religioni dei </a:t>
            </a:r>
            <a:r>
              <a:rPr sz="1200" dirty="0">
                <a:latin typeface="Times New Roman"/>
                <a:cs typeface="Times New Roman"/>
              </a:rPr>
              <a:t>vari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57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(977.2) 89:3.7 </a:t>
            </a:r>
            <a:r>
              <a:rPr sz="1200" spc="-5" dirty="0">
                <a:latin typeface="Times New Roman"/>
                <a:cs typeface="Times New Roman"/>
              </a:rPr>
              <a:t>Un giorno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dovrà apprendere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licenza, del nutrirsi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ingordigia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piacere  senza depravazione. L’autocontrollo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politica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regolare </a:t>
            </a:r>
            <a:r>
              <a:rPr sz="1200" dirty="0">
                <a:latin typeface="Times New Roman"/>
                <a:cs typeface="Times New Roman"/>
              </a:rPr>
              <a:t>la propria </a:t>
            </a:r>
            <a:r>
              <a:rPr sz="1200" spc="-5" dirty="0">
                <a:latin typeface="Times New Roman"/>
                <a:cs typeface="Times New Roman"/>
              </a:rPr>
              <a:t>condotta rispetto all’estrema </a:t>
            </a:r>
            <a:r>
              <a:rPr sz="1200" dirty="0">
                <a:latin typeface="Times New Roman"/>
                <a:cs typeface="Times New Roman"/>
              </a:rPr>
              <a:t>negazione di  </a:t>
            </a:r>
            <a:r>
              <a:rPr sz="1200" spc="-5" dirty="0">
                <a:latin typeface="Times New Roman"/>
                <a:cs typeface="Times New Roman"/>
              </a:rPr>
              <a:t>sé. Gesù </a:t>
            </a:r>
            <a:r>
              <a:rPr sz="1200" dirty="0">
                <a:latin typeface="Times New Roman"/>
                <a:cs typeface="Times New Roman"/>
              </a:rPr>
              <a:t>non ha mai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questi punti di </a:t>
            </a:r>
            <a:r>
              <a:rPr sz="1200" spc="-5" dirty="0">
                <a:latin typeface="Times New Roman"/>
                <a:cs typeface="Times New Roman"/>
              </a:rPr>
              <a:t>vista irragionevoli </a:t>
            </a:r>
            <a:r>
              <a:rPr sz="1200" dirty="0">
                <a:latin typeface="Times New Roman"/>
                <a:cs typeface="Times New Roman"/>
              </a:rPr>
              <a:t>ai suoi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discepoli.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1659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Le origini del sacrificio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(977.3) 89:4.1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parte delle </a:t>
            </a:r>
            <a:r>
              <a:rPr sz="1200" dirty="0">
                <a:latin typeface="Times New Roman"/>
                <a:cs typeface="Times New Roman"/>
              </a:rPr>
              <a:t>devozioni </a:t>
            </a:r>
            <a:r>
              <a:rPr sz="1200" spc="-5" dirty="0">
                <a:latin typeface="Times New Roman"/>
                <a:cs typeface="Times New Roman"/>
              </a:rPr>
              <a:t>religiose, similmente </a:t>
            </a:r>
            <a:r>
              <a:rPr sz="1200" dirty="0">
                <a:latin typeface="Times New Roman"/>
                <a:cs typeface="Times New Roman"/>
              </a:rPr>
              <a:t>a molti altri rituali di </a:t>
            </a:r>
            <a:r>
              <a:rPr sz="1200" spc="-5" dirty="0">
                <a:latin typeface="Times New Roman"/>
                <a:cs typeface="Times New Roman"/>
              </a:rPr>
              <a:t>adorazione,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ebbe un’origine  semplice ed unica.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tendenza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inchinarsi davanti </a:t>
            </a:r>
            <a:r>
              <a:rPr sz="1200" spc="-5" dirty="0">
                <a:latin typeface="Times New Roman"/>
                <a:cs typeface="Times New Roman"/>
              </a:rPr>
              <a:t>al potere ed </a:t>
            </a:r>
            <a:r>
              <a:rPr sz="1200" dirty="0">
                <a:latin typeface="Times New Roman"/>
                <a:cs typeface="Times New Roman"/>
              </a:rPr>
              <a:t>a prostrarsi in </a:t>
            </a:r>
            <a:r>
              <a:rPr sz="1200" spc="-5" dirty="0">
                <a:latin typeface="Times New Roman"/>
                <a:cs typeface="Times New Roman"/>
              </a:rPr>
              <a:t>adorazione </a:t>
            </a:r>
            <a:r>
              <a:rPr sz="1200" dirty="0">
                <a:latin typeface="Times New Roman"/>
                <a:cs typeface="Times New Roman"/>
              </a:rPr>
              <a:t>in presenza di un </a:t>
            </a:r>
            <a:r>
              <a:rPr sz="1200" spc="-5" dirty="0">
                <a:latin typeface="Times New Roman"/>
                <a:cs typeface="Times New Roman"/>
              </a:rPr>
              <a:t>mistero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prefigurata  dall’accucciarsi del </a:t>
            </a:r>
            <a:r>
              <a:rPr sz="1200" dirty="0">
                <a:latin typeface="Times New Roman"/>
                <a:cs typeface="Times New Roman"/>
              </a:rPr>
              <a:t>cane </a:t>
            </a:r>
            <a:r>
              <a:rPr sz="1200" spc="-5" dirty="0">
                <a:latin typeface="Times New Roman"/>
                <a:cs typeface="Times New Roman"/>
              </a:rPr>
              <a:t>davanti al suo padrone. Non c’è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tra l’impulso </a:t>
            </a:r>
            <a:r>
              <a:rPr sz="1200" spc="-5" dirty="0">
                <a:latin typeface="Times New Roman"/>
                <a:cs typeface="Times New Roman"/>
              </a:rPr>
              <a:t>dell’adorazione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l’atto del sacrificio. L’uomo  primitivo misurava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valore del suo sacrificio dal </a:t>
            </a:r>
            <a:r>
              <a:rPr sz="1200" dirty="0">
                <a:latin typeface="Times New Roman"/>
                <a:cs typeface="Times New Roman"/>
              </a:rPr>
              <a:t>dolore di cui </a:t>
            </a:r>
            <a:r>
              <a:rPr sz="1200" spc="-5" dirty="0">
                <a:latin typeface="Times New Roman"/>
                <a:cs typeface="Times New Roman"/>
              </a:rPr>
              <a:t>soffriva. Quando l’idea del sacrificio si accompagnò </a:t>
            </a:r>
            <a:r>
              <a:rPr sz="1200" dirty="0">
                <a:latin typeface="Times New Roman"/>
                <a:cs typeface="Times New Roman"/>
              </a:rPr>
              <a:t>per la prima  volta </a:t>
            </a:r>
            <a:r>
              <a:rPr sz="1200" spc="-5" dirty="0">
                <a:latin typeface="Times New Roman"/>
                <a:cs typeface="Times New Roman"/>
              </a:rPr>
              <a:t>al cerimoniale religioso,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prevista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offerta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producesse sofferenza.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sacrifici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degli atti </a:t>
            </a:r>
            <a:r>
              <a:rPr sz="1200" dirty="0">
                <a:latin typeface="Times New Roman"/>
                <a:cs typeface="Times New Roman"/>
              </a:rPr>
              <a:t>quali  </a:t>
            </a:r>
            <a:r>
              <a:rPr sz="1200" spc="-5" dirty="0">
                <a:latin typeface="Times New Roman"/>
                <a:cs typeface="Times New Roman"/>
              </a:rPr>
              <a:t>strapparsi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capelli, incidere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carne, mutilarsi, rompersi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tagliarsi </a:t>
            </a:r>
            <a:r>
              <a:rPr sz="1200" dirty="0">
                <a:latin typeface="Times New Roman"/>
                <a:cs typeface="Times New Roman"/>
              </a:rPr>
              <a:t>le dita. Con il </a:t>
            </a:r>
            <a:r>
              <a:rPr sz="1200" spc="-5" dirty="0">
                <a:latin typeface="Times New Roman"/>
                <a:cs typeface="Times New Roman"/>
              </a:rPr>
              <a:t>progredire della civiltà questi </a:t>
            </a:r>
            <a:r>
              <a:rPr sz="1200" dirty="0">
                <a:latin typeface="Times New Roman"/>
                <a:cs typeface="Times New Roman"/>
              </a:rPr>
              <a:t>rozzi </a:t>
            </a:r>
            <a:r>
              <a:rPr sz="1200" spc="-5" dirty="0">
                <a:latin typeface="Times New Roman"/>
                <a:cs typeface="Times New Roman"/>
              </a:rPr>
              <a:t>concetti  del sacrificio furono elevati al </a:t>
            </a:r>
            <a:r>
              <a:rPr sz="1200" dirty="0">
                <a:latin typeface="Times New Roman"/>
                <a:cs typeface="Times New Roman"/>
              </a:rPr>
              <a:t>livello dei </a:t>
            </a:r>
            <a:r>
              <a:rPr sz="1200" spc="-5" dirty="0">
                <a:latin typeface="Times New Roman"/>
                <a:cs typeface="Times New Roman"/>
              </a:rPr>
              <a:t>rituali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autoabnegazione, </a:t>
            </a:r>
            <a:r>
              <a:rPr sz="1200" dirty="0">
                <a:latin typeface="Times New Roman"/>
                <a:cs typeface="Times New Roman"/>
              </a:rPr>
              <a:t>di ascetismo, di </a:t>
            </a:r>
            <a:r>
              <a:rPr sz="1200" spc="-5" dirty="0">
                <a:latin typeface="Times New Roman"/>
                <a:cs typeface="Times New Roman"/>
              </a:rPr>
              <a:t>digiuno,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privazione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della </a:t>
            </a:r>
            <a:r>
              <a:rPr sz="1200" dirty="0">
                <a:latin typeface="Times New Roman"/>
                <a:cs typeface="Times New Roman"/>
              </a:rPr>
              <a:t>dottrina  </a:t>
            </a:r>
            <a:r>
              <a:rPr sz="1200" spc="-5" dirty="0">
                <a:latin typeface="Times New Roman"/>
                <a:cs typeface="Times New Roman"/>
              </a:rPr>
              <a:t>cristiana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santificazione attraverso afflizioni, sofferenze </a:t>
            </a:r>
            <a:r>
              <a:rPr sz="1200" dirty="0">
                <a:latin typeface="Times New Roman"/>
                <a:cs typeface="Times New Roman"/>
              </a:rPr>
              <a:t>e la mortificazione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2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(977.4) 89:4.2 </a:t>
            </a:r>
            <a:r>
              <a:rPr sz="1200" spc="-5" dirty="0">
                <a:latin typeface="Times New Roman"/>
                <a:cs typeface="Times New Roman"/>
              </a:rPr>
              <a:t>Nell’evoluzione della religione si </a:t>
            </a:r>
            <a:r>
              <a:rPr sz="1200" dirty="0">
                <a:latin typeface="Times New Roman"/>
                <a:cs typeface="Times New Roman"/>
              </a:rPr>
              <a:t>formarono </a:t>
            </a:r>
            <a:r>
              <a:rPr sz="1200" spc="-5" dirty="0">
                <a:latin typeface="Times New Roman"/>
                <a:cs typeface="Times New Roman"/>
              </a:rPr>
              <a:t>ben presto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sacrificio: l’idea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sacrificare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offerte, che  implicava l’atteggiamento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rendere grazie,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debito,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inglobava l’idea </a:t>
            </a:r>
            <a:r>
              <a:rPr sz="1200" dirty="0">
                <a:latin typeface="Times New Roman"/>
                <a:cs typeface="Times New Roman"/>
              </a:rPr>
              <a:t>di redenzione. </a:t>
            </a:r>
            <a:r>
              <a:rPr sz="1200" spc="-5" dirty="0">
                <a:latin typeface="Times New Roman"/>
                <a:cs typeface="Times New Roman"/>
              </a:rPr>
              <a:t>Più tardi si sviluppò </a:t>
            </a:r>
            <a:r>
              <a:rPr sz="1200" dirty="0">
                <a:latin typeface="Times New Roman"/>
                <a:cs typeface="Times New Roman"/>
              </a:rPr>
              <a:t>la  nozione di</a:t>
            </a:r>
            <a:r>
              <a:rPr sz="1200" spc="-5" dirty="0">
                <a:latin typeface="Times New Roman"/>
                <a:cs typeface="Times New Roman"/>
              </a:rPr>
              <a:t> sostituzione.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(977.5) 89:4.3 </a:t>
            </a:r>
            <a:r>
              <a:rPr sz="1200" spc="-5" dirty="0">
                <a:latin typeface="Times New Roman"/>
                <a:cs typeface="Times New Roman"/>
              </a:rPr>
              <a:t>Più tardi ancora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concepì che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sacrificio, </a:t>
            </a:r>
            <a:r>
              <a:rPr sz="1200" dirty="0">
                <a:latin typeface="Times New Roman"/>
                <a:cs typeface="Times New Roman"/>
              </a:rPr>
              <a:t>di qualunque </a:t>
            </a:r>
            <a:r>
              <a:rPr sz="1200" spc="-5" dirty="0">
                <a:latin typeface="Times New Roman"/>
                <a:cs typeface="Times New Roman"/>
              </a:rPr>
              <a:t>natura fosse, </a:t>
            </a:r>
            <a:r>
              <a:rPr sz="1200" dirty="0">
                <a:latin typeface="Times New Roman"/>
                <a:cs typeface="Times New Roman"/>
              </a:rPr>
              <a:t>poteva servire </a:t>
            </a:r>
            <a:r>
              <a:rPr sz="1200" spc="-5" dirty="0">
                <a:latin typeface="Times New Roman"/>
                <a:cs typeface="Times New Roman"/>
              </a:rPr>
              <a:t>come portatore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29146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messaggi agli dei;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come </a:t>
            </a:r>
            <a:r>
              <a:rPr sz="1200" dirty="0">
                <a:latin typeface="Times New Roman"/>
                <a:cs typeface="Times New Roman"/>
              </a:rPr>
              <a:t>un aroma </a:t>
            </a:r>
            <a:r>
              <a:rPr sz="1200" spc="-5" dirty="0">
                <a:latin typeface="Times New Roman"/>
                <a:cs typeface="Times New Roman"/>
              </a:rPr>
              <a:t>gradevole nelle narici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portò </a:t>
            </a:r>
            <a:r>
              <a:rPr sz="1200" dirty="0">
                <a:latin typeface="Times New Roman"/>
                <a:cs typeface="Times New Roman"/>
              </a:rPr>
              <a:t>all’uso </a:t>
            </a:r>
            <a:r>
              <a:rPr sz="1200" spc="-5" dirty="0">
                <a:latin typeface="Times New Roman"/>
                <a:cs typeface="Times New Roman"/>
              </a:rPr>
              <a:t>dell’incenso </a:t>
            </a:r>
            <a:r>
              <a:rPr sz="1200" dirty="0">
                <a:latin typeface="Times New Roman"/>
                <a:cs typeface="Times New Roman"/>
              </a:rPr>
              <a:t>e di altre forme  </a:t>
            </a:r>
            <a:r>
              <a:rPr sz="1200" spc="-5" dirty="0">
                <a:latin typeface="Times New Roman"/>
                <a:cs typeface="Times New Roman"/>
              </a:rPr>
              <a:t>estetiche nei rituali del sacrificio,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trasformarono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feste sacrificali, </a:t>
            </a:r>
            <a:r>
              <a:rPr sz="1200" dirty="0">
                <a:latin typeface="Times New Roman"/>
                <a:cs typeface="Times New Roman"/>
              </a:rPr>
              <a:t>divenendo </a:t>
            </a:r>
            <a:r>
              <a:rPr sz="1200" spc="-5" dirty="0">
                <a:latin typeface="Times New Roman"/>
                <a:cs typeface="Times New Roman"/>
              </a:rPr>
              <a:t>col tempo </a:t>
            </a:r>
            <a:r>
              <a:rPr sz="1200" spc="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elaborati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94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(978.1) 89:4.4 </a:t>
            </a:r>
            <a:r>
              <a:rPr sz="1200" spc="-5" dirty="0">
                <a:latin typeface="Times New Roman"/>
                <a:cs typeface="Times New Roman"/>
              </a:rPr>
              <a:t>A mano </a:t>
            </a:r>
            <a:r>
              <a:rPr sz="1200" dirty="0">
                <a:latin typeface="Times New Roman"/>
                <a:cs typeface="Times New Roman"/>
              </a:rPr>
              <a:t>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si evolvé,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riti sacrificali </a:t>
            </a:r>
            <a:r>
              <a:rPr sz="1200" dirty="0">
                <a:latin typeface="Times New Roman"/>
                <a:cs typeface="Times New Roman"/>
              </a:rPr>
              <a:t>di conciliazione e di </a:t>
            </a:r>
            <a:r>
              <a:rPr sz="1200" spc="-5" dirty="0">
                <a:latin typeface="Times New Roman"/>
                <a:cs typeface="Times New Roman"/>
              </a:rPr>
              <a:t>propiziazione rimpiazzarono gli </a:t>
            </a:r>
            <a:r>
              <a:rPr sz="1200" dirty="0">
                <a:latin typeface="Times New Roman"/>
                <a:cs typeface="Times New Roman"/>
              </a:rPr>
              <a:t>antichi  metodi di </a:t>
            </a:r>
            <a:r>
              <a:rPr sz="1200" spc="-5" dirty="0">
                <a:latin typeface="Times New Roman"/>
                <a:cs typeface="Times New Roman"/>
              </a:rPr>
              <a:t>elusione,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placamento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esorcismo.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499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(978.2) 89:4.5 </a:t>
            </a:r>
            <a:r>
              <a:rPr sz="1200" spc="-5" dirty="0">
                <a:latin typeface="Times New Roman"/>
                <a:cs typeface="Times New Roman"/>
              </a:rPr>
              <a:t>L’idea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del sacrificio era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un’imposta di </a:t>
            </a:r>
            <a:r>
              <a:rPr sz="1200" spc="-5" dirty="0">
                <a:latin typeface="Times New Roman"/>
                <a:cs typeface="Times New Roman"/>
              </a:rPr>
              <a:t>neutralità percepita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spiriti ancestrali; solo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si  sviluppò l’idea </a:t>
            </a:r>
            <a:r>
              <a:rPr sz="1200" dirty="0">
                <a:latin typeface="Times New Roman"/>
                <a:cs typeface="Times New Roman"/>
              </a:rPr>
              <a:t>di espiazione.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che l’uomo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allontanò </a:t>
            </a:r>
            <a:r>
              <a:rPr sz="1200" spc="-5" dirty="0">
                <a:latin typeface="Times New Roman"/>
                <a:cs typeface="Times New Roman"/>
              </a:rPr>
              <a:t>dalla nozione dell’origine </a:t>
            </a:r>
            <a:r>
              <a:rPr sz="1200" dirty="0">
                <a:latin typeface="Times New Roman"/>
                <a:cs typeface="Times New Roman"/>
              </a:rPr>
              <a:t>evoluzionaria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razza,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tradizioni dei tempi del Principe Planetario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soggiorno </a:t>
            </a:r>
            <a:r>
              <a:rPr sz="1200" dirty="0">
                <a:latin typeface="Times New Roman"/>
                <a:cs typeface="Times New Roman"/>
              </a:rPr>
              <a:t>di Adamo furono </a:t>
            </a:r>
            <a:r>
              <a:rPr sz="1200" spc="-5" dirty="0">
                <a:latin typeface="Times New Roman"/>
                <a:cs typeface="Times New Roman"/>
              </a:rPr>
              <a:t>filtrate dal tempo, si diffuse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peccato e di  </a:t>
            </a:r>
            <a:r>
              <a:rPr sz="1200" spc="-5" dirty="0">
                <a:latin typeface="Times New Roman"/>
                <a:cs typeface="Times New Roman"/>
              </a:rPr>
              <a:t>peccato originale, </a:t>
            </a:r>
            <a:r>
              <a:rPr sz="1200" dirty="0">
                <a:latin typeface="Times New Roman"/>
                <a:cs typeface="Times New Roman"/>
              </a:rPr>
              <a:t>cosicché il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peccato accidentale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personale si evolvé nella </a:t>
            </a:r>
            <a:r>
              <a:rPr sz="1200" dirty="0">
                <a:latin typeface="Times New Roman"/>
                <a:cs typeface="Times New Roman"/>
              </a:rPr>
              <a:t>dottrina </a:t>
            </a:r>
            <a:r>
              <a:rPr sz="1200" spc="-5" dirty="0">
                <a:latin typeface="Times New Roman"/>
                <a:cs typeface="Times New Roman"/>
              </a:rPr>
              <a:t>del sacrificio per </a:t>
            </a:r>
            <a:r>
              <a:rPr sz="1200" dirty="0">
                <a:latin typeface="Times New Roman"/>
                <a:cs typeface="Times New Roman"/>
              </a:rPr>
              <a:t>l’espiazione  </a:t>
            </a:r>
            <a:r>
              <a:rPr sz="1200" spc="-5" dirty="0">
                <a:latin typeface="Times New Roman"/>
                <a:cs typeface="Times New Roman"/>
              </a:rPr>
              <a:t>del peccato razziale. L’espiazione del sacrificio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meccanismo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assicurazione globale che </a:t>
            </a:r>
            <a:r>
              <a:rPr sz="1200" dirty="0">
                <a:latin typeface="Times New Roman"/>
                <a:cs typeface="Times New Roman"/>
              </a:rPr>
              <a:t>copriva anche il </a:t>
            </a:r>
            <a:r>
              <a:rPr sz="1200" spc="-5" dirty="0">
                <a:latin typeface="Times New Roman"/>
                <a:cs typeface="Times New Roman"/>
              </a:rPr>
              <a:t>risentimento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gelosia </a:t>
            </a:r>
            <a:r>
              <a:rPr sz="1200" dirty="0">
                <a:latin typeface="Times New Roman"/>
                <a:cs typeface="Times New Roman"/>
              </a:rPr>
              <a:t>di un dio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sconosciuto.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16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(978.3) 89:4.6 </a:t>
            </a:r>
            <a:r>
              <a:rPr sz="1200" spc="-5" dirty="0">
                <a:latin typeface="Times New Roman"/>
                <a:cs typeface="Times New Roman"/>
              </a:rPr>
              <a:t>Circondato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tanti </a:t>
            </a:r>
            <a:r>
              <a:rPr sz="1200" spc="-5" dirty="0">
                <a:latin typeface="Times New Roman"/>
                <a:cs typeface="Times New Roman"/>
              </a:rPr>
              <a:t>spiriti suscettibili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avidi, l’uomo </a:t>
            </a:r>
            <a:r>
              <a:rPr sz="1200" spc="-5" dirty="0">
                <a:latin typeface="Times New Roman"/>
                <a:cs typeface="Times New Roman"/>
              </a:rPr>
              <a:t>primitivo </a:t>
            </a:r>
            <a:r>
              <a:rPr sz="1200" dirty="0">
                <a:latin typeface="Times New Roman"/>
                <a:cs typeface="Times New Roman"/>
              </a:rPr>
              <a:t>doveva fronteggiare una tale </a:t>
            </a:r>
            <a:r>
              <a:rPr sz="1200" spc="-5" dirty="0">
                <a:latin typeface="Times New Roman"/>
                <a:cs typeface="Times New Roman"/>
              </a:rPr>
              <a:t>schiera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 creditrici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 volevano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sacerdoti,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rituali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sacrifici </a:t>
            </a:r>
            <a:r>
              <a:rPr sz="1200" dirty="0">
                <a:latin typeface="Times New Roman"/>
                <a:cs typeface="Times New Roman"/>
              </a:rPr>
              <a:t>di un’intera vita </a:t>
            </a:r>
            <a:r>
              <a:rPr sz="1200" spc="-5" dirty="0">
                <a:latin typeface="Times New Roman"/>
                <a:cs typeface="Times New Roman"/>
              </a:rPr>
              <a:t>per trarlo fuori </a:t>
            </a:r>
            <a:r>
              <a:rPr sz="1200" dirty="0">
                <a:latin typeface="Times New Roman"/>
                <a:cs typeface="Times New Roman"/>
              </a:rPr>
              <a:t>dai suoi debiti spirituali.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dottrina  </a:t>
            </a:r>
            <a:r>
              <a:rPr sz="1200" spc="-5" dirty="0">
                <a:latin typeface="Times New Roman"/>
                <a:cs typeface="Times New Roman"/>
              </a:rPr>
              <a:t>del peccato originale, </a:t>
            </a:r>
            <a:r>
              <a:rPr sz="1200" dirty="0">
                <a:latin typeface="Times New Roman"/>
                <a:cs typeface="Times New Roman"/>
              </a:rPr>
              <a:t>o colpa </a:t>
            </a:r>
            <a:r>
              <a:rPr sz="1200" spc="-5" dirty="0">
                <a:latin typeface="Times New Roman"/>
                <a:cs typeface="Times New Roman"/>
              </a:rPr>
              <a:t>razziale, </a:t>
            </a:r>
            <a:r>
              <a:rPr sz="1200" dirty="0">
                <a:latin typeface="Times New Roman"/>
                <a:cs typeface="Times New Roman"/>
              </a:rPr>
              <a:t>dotava inizialmente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grosso </a:t>
            </a:r>
            <a:r>
              <a:rPr sz="1200" dirty="0">
                <a:latin typeface="Times New Roman"/>
                <a:cs typeface="Times New Roman"/>
              </a:rPr>
              <a:t>debito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poteri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65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(978.4) 89:4.7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vengono dati </a:t>
            </a:r>
            <a:r>
              <a:rPr sz="1200" dirty="0">
                <a:latin typeface="Times New Roman"/>
                <a:cs typeface="Times New Roman"/>
              </a:rPr>
              <a:t>doni e </a:t>
            </a:r>
            <a:r>
              <a:rPr sz="1200" spc="-5" dirty="0">
                <a:latin typeface="Times New Roman"/>
                <a:cs typeface="Times New Roman"/>
              </a:rPr>
              <a:t>regalie;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offerti agli dei </a:t>
            </a:r>
            <a:r>
              <a:rPr sz="1200" dirty="0">
                <a:latin typeface="Times New Roman"/>
                <a:cs typeface="Times New Roman"/>
              </a:rPr>
              <a:t>sono descritti come </a:t>
            </a:r>
            <a:r>
              <a:rPr sz="1200" spc="-5" dirty="0">
                <a:latin typeface="Times New Roman"/>
                <a:cs typeface="Times New Roman"/>
              </a:rPr>
              <a:t>consacrati, resi </a:t>
            </a:r>
            <a:r>
              <a:rPr sz="1200" dirty="0">
                <a:latin typeface="Times New Roman"/>
                <a:cs typeface="Times New Roman"/>
              </a:rPr>
              <a:t>sacri, o sono  </a:t>
            </a:r>
            <a:r>
              <a:rPr sz="1200" spc="-5" dirty="0">
                <a:latin typeface="Times New Roman"/>
                <a:cs typeface="Times New Roman"/>
              </a:rPr>
              <a:t>chiamati sacrifici.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rinuncia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negativa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propiziazione; il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divenne 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positiva. </a:t>
            </a:r>
            <a:r>
              <a:rPr sz="1200" spc="-5" dirty="0">
                <a:latin typeface="Times New Roman"/>
                <a:cs typeface="Times New Roman"/>
              </a:rPr>
              <a:t>L’atto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20637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propiziazione </a:t>
            </a:r>
            <a:r>
              <a:rPr sz="1200" spc="-5" dirty="0">
                <a:latin typeface="Times New Roman"/>
                <a:cs typeface="Times New Roman"/>
              </a:rPr>
              <a:t>includeva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lode,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glorificazione, </a:t>
            </a:r>
            <a:r>
              <a:rPr sz="1200" dirty="0">
                <a:latin typeface="Times New Roman"/>
                <a:cs typeface="Times New Roman"/>
              </a:rPr>
              <a:t>l’adulazione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il divertimento. Sono i </a:t>
            </a:r>
            <a:r>
              <a:rPr sz="1200" spc="-5" dirty="0">
                <a:latin typeface="Times New Roman"/>
                <a:cs typeface="Times New Roman"/>
              </a:rPr>
              <a:t>residui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positive  </a:t>
            </a:r>
            <a:r>
              <a:rPr sz="1200" spc="-5" dirty="0">
                <a:latin typeface="Times New Roman"/>
                <a:cs typeface="Times New Roman"/>
              </a:rPr>
              <a:t>dell’antico culto </a:t>
            </a:r>
            <a:r>
              <a:rPr sz="1200" dirty="0">
                <a:latin typeface="Times New Roman"/>
                <a:cs typeface="Times New Roman"/>
              </a:rPr>
              <a:t>di propiziazione </a:t>
            </a:r>
            <a:r>
              <a:rPr sz="1200" spc="-5" dirty="0">
                <a:latin typeface="Times New Roman"/>
                <a:cs typeface="Times New Roman"/>
              </a:rPr>
              <a:t>che costituiscono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moderne di adorazione divina.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forme </a:t>
            </a:r>
            <a:r>
              <a:rPr sz="1200" spc="-5" dirty="0">
                <a:latin typeface="Times New Roman"/>
                <a:cs typeface="Times New Roman"/>
              </a:rPr>
              <a:t>odierne </a:t>
            </a:r>
            <a:r>
              <a:rPr sz="1200" dirty="0">
                <a:latin typeface="Times New Roman"/>
                <a:cs typeface="Times New Roman"/>
              </a:rPr>
              <a:t>di adorazione sono 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ritualizzazione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antiche tecniche sacrificali </a:t>
            </a:r>
            <a:r>
              <a:rPr sz="1200" dirty="0">
                <a:latin typeface="Times New Roman"/>
                <a:cs typeface="Times New Roman"/>
              </a:rPr>
              <a:t>di propiziazione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positiva.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(978.5) 89:4.8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animali significava per </a:t>
            </a:r>
            <a:r>
              <a:rPr sz="1200" dirty="0">
                <a:latin typeface="Times New Roman"/>
                <a:cs typeface="Times New Roman"/>
              </a:rPr>
              <a:t>l’uomo primitivo </a:t>
            </a:r>
            <a:r>
              <a:rPr sz="1200" spc="-5" dirty="0">
                <a:latin typeface="Times New Roman"/>
                <a:cs typeface="Times New Roman"/>
              </a:rPr>
              <a:t>molto </a:t>
            </a:r>
            <a:r>
              <a:rPr sz="1200" dirty="0">
                <a:latin typeface="Times New Roman"/>
                <a:cs typeface="Times New Roman"/>
              </a:rPr>
              <a:t>di più di </a:t>
            </a:r>
            <a:r>
              <a:rPr sz="1200" spc="-5" dirty="0">
                <a:latin typeface="Times New Roman"/>
                <a:cs typeface="Times New Roman"/>
              </a:rPr>
              <a:t>quanto potrebbe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significare </a:t>
            </a:r>
            <a:r>
              <a:rPr sz="1200" dirty="0">
                <a:latin typeface="Times New Roman"/>
                <a:cs typeface="Times New Roman"/>
              </a:rPr>
              <a:t>per 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razze</a:t>
            </a:r>
            <a:endParaRPr sz="1200">
              <a:latin typeface="Times New Roman"/>
              <a:cs typeface="Times New Roman"/>
            </a:endParaRPr>
          </a:p>
          <a:p>
            <a:pPr marL="76200" marR="6794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moderne. Questi barbari consideravano gli animali come loro effettivi parenti </a:t>
            </a:r>
            <a:r>
              <a:rPr sz="1200" dirty="0">
                <a:latin typeface="Times New Roman"/>
                <a:cs typeface="Times New Roman"/>
              </a:rPr>
              <a:t>prossimi. Con </a:t>
            </a:r>
            <a:r>
              <a:rPr sz="1200" spc="-5" dirty="0">
                <a:latin typeface="Times New Roman"/>
                <a:cs typeface="Times New Roman"/>
              </a:rPr>
              <a:t>il passare del tempo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5" dirty="0">
                <a:latin typeface="Times New Roman"/>
                <a:cs typeface="Times New Roman"/>
              </a:rPr>
              <a:t>divenne  </a:t>
            </a:r>
            <a:r>
              <a:rPr sz="1200" spc="-5" dirty="0">
                <a:latin typeface="Times New Roman"/>
                <a:cs typeface="Times New Roman"/>
              </a:rPr>
              <a:t>accorto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suoi sacrifici, cessando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offrire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animali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lavoro. All’inizio egli sacrificava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i="1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cosa, </a:t>
            </a:r>
            <a:r>
              <a:rPr sz="1200" dirty="0">
                <a:latin typeface="Times New Roman"/>
                <a:cs typeface="Times New Roman"/>
              </a:rPr>
              <a:t>inclusi i suoi  </a:t>
            </a:r>
            <a:r>
              <a:rPr sz="1200" spc="-5" dirty="0">
                <a:latin typeface="Times New Roman"/>
                <a:cs typeface="Times New Roman"/>
              </a:rPr>
              <a:t>animali domestici.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105" cy="4135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(978.6) 89:4.9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sciocca </a:t>
            </a:r>
            <a:r>
              <a:rPr sz="1200" dirty="0">
                <a:latin typeface="Times New Roman"/>
                <a:cs typeface="Times New Roman"/>
              </a:rPr>
              <a:t>vanteria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sovrano </a:t>
            </a:r>
            <a:r>
              <a:rPr sz="1200" spc="-5" dirty="0">
                <a:latin typeface="Times New Roman"/>
                <a:cs typeface="Times New Roman"/>
              </a:rPr>
              <a:t>egiziano quando affermò </a:t>
            </a:r>
            <a:r>
              <a:rPr sz="1200" dirty="0">
                <a:latin typeface="Times New Roman"/>
                <a:cs typeface="Times New Roman"/>
              </a:rPr>
              <a:t>di aver </a:t>
            </a:r>
            <a:r>
              <a:rPr sz="1200" spc="-5" dirty="0">
                <a:latin typeface="Times New Roman"/>
                <a:cs typeface="Times New Roman"/>
              </a:rPr>
              <a:t>sacrificato: </a:t>
            </a:r>
            <a:r>
              <a:rPr sz="1200" dirty="0">
                <a:latin typeface="Times New Roman"/>
                <a:cs typeface="Times New Roman"/>
              </a:rPr>
              <a:t>113.433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schiavi,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493.386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bestiame, </a:t>
            </a:r>
            <a:r>
              <a:rPr sz="1200" dirty="0">
                <a:latin typeface="Times New Roman"/>
                <a:cs typeface="Times New Roman"/>
              </a:rPr>
              <a:t>88 </a:t>
            </a:r>
            <a:r>
              <a:rPr sz="1200" spc="-5" dirty="0">
                <a:latin typeface="Times New Roman"/>
                <a:cs typeface="Times New Roman"/>
              </a:rPr>
              <a:t>battelli, </a:t>
            </a:r>
            <a:r>
              <a:rPr sz="1200" dirty="0">
                <a:latin typeface="Times New Roman"/>
                <a:cs typeface="Times New Roman"/>
              </a:rPr>
              <a:t>2.756 statuette </a:t>
            </a:r>
            <a:r>
              <a:rPr sz="1200" spc="-5" dirty="0">
                <a:latin typeface="Times New Roman"/>
                <a:cs typeface="Times New Roman"/>
              </a:rPr>
              <a:t>d’oro, </a:t>
            </a:r>
            <a:r>
              <a:rPr sz="1200" dirty="0">
                <a:latin typeface="Times New Roman"/>
                <a:cs typeface="Times New Roman"/>
              </a:rPr>
              <a:t>331.702 </a:t>
            </a:r>
            <a:r>
              <a:rPr sz="1200" spc="-5" dirty="0">
                <a:latin typeface="Times New Roman"/>
                <a:cs typeface="Times New Roman"/>
              </a:rPr>
              <a:t>giare </a:t>
            </a:r>
            <a:r>
              <a:rPr sz="1200" dirty="0">
                <a:latin typeface="Times New Roman"/>
                <a:cs typeface="Times New Roman"/>
              </a:rPr>
              <a:t>di miele e d’olio, 228.380 </a:t>
            </a:r>
            <a:r>
              <a:rPr sz="1200" spc="-5" dirty="0">
                <a:latin typeface="Times New Roman"/>
                <a:cs typeface="Times New Roman"/>
              </a:rPr>
              <a:t>giare </a:t>
            </a:r>
            <a:r>
              <a:rPr sz="1200" dirty="0">
                <a:latin typeface="Times New Roman"/>
                <a:cs typeface="Times New Roman"/>
              </a:rPr>
              <a:t>di vino, 680.714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oche,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6.744.428 </a:t>
            </a:r>
            <a:r>
              <a:rPr sz="1200" spc="-5" dirty="0">
                <a:latin typeface="Times New Roman"/>
                <a:cs typeface="Times New Roman"/>
              </a:rPr>
              <a:t>pani </a:t>
            </a:r>
            <a:r>
              <a:rPr sz="1200" dirty="0">
                <a:latin typeface="Times New Roman"/>
                <a:cs typeface="Times New Roman"/>
              </a:rPr>
              <a:t>e 5.740.352 </a:t>
            </a:r>
            <a:r>
              <a:rPr sz="1200" spc="-5" dirty="0">
                <a:latin typeface="Times New Roman"/>
                <a:cs typeface="Times New Roman"/>
              </a:rPr>
              <a:t>sacchi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monete.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fare questo aveva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tassare pesantemente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provati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sudditi.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38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(978.7) 89:4.10 </a:t>
            </a:r>
            <a:r>
              <a:rPr sz="1200" spc="-5" dirty="0">
                <a:latin typeface="Times New Roman"/>
                <a:cs typeface="Times New Roman"/>
              </a:rPr>
              <a:t>Una reale </a:t>
            </a:r>
            <a:r>
              <a:rPr sz="1200" dirty="0">
                <a:latin typeface="Times New Roman"/>
                <a:cs typeface="Times New Roman"/>
              </a:rPr>
              <a:t>necessità </a:t>
            </a:r>
            <a:r>
              <a:rPr sz="1200" spc="-5" dirty="0">
                <a:latin typeface="Times New Roman"/>
                <a:cs typeface="Times New Roman"/>
              </a:rPr>
              <a:t>spinse alla fine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semiselvaggi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la parte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sacrifici, avendo gli dei  beneficiato </a:t>
            </a:r>
            <a:r>
              <a:rPr sz="1200" dirty="0">
                <a:latin typeface="Times New Roman"/>
                <a:cs typeface="Times New Roman"/>
              </a:rPr>
              <a:t>della loro anima.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usanza trovò </a:t>
            </a:r>
            <a:r>
              <a:rPr sz="1200" spc="-5" dirty="0">
                <a:latin typeface="Times New Roman"/>
                <a:cs typeface="Times New Roman"/>
              </a:rPr>
              <a:t>giustificazione 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pretesto dell’antico pasto </a:t>
            </a:r>
            <a:r>
              <a:rPr sz="1200" dirty="0">
                <a:latin typeface="Times New Roman"/>
                <a:cs typeface="Times New Roman"/>
              </a:rPr>
              <a:t>sacro, un </a:t>
            </a:r>
            <a:r>
              <a:rPr sz="1200" spc="-5" dirty="0">
                <a:latin typeface="Times New Roman"/>
                <a:cs typeface="Times New Roman"/>
              </a:rPr>
              <a:t>rito </a:t>
            </a:r>
            <a:r>
              <a:rPr sz="1200" dirty="0">
                <a:latin typeface="Times New Roman"/>
                <a:cs typeface="Times New Roman"/>
              </a:rPr>
              <a:t>di comunione  </a:t>
            </a:r>
            <a:r>
              <a:rPr sz="1200" spc="-5" dirty="0">
                <a:latin typeface="Times New Roman"/>
                <a:cs typeface="Times New Roman"/>
              </a:rPr>
              <a:t>conforme alle </a:t>
            </a:r>
            <a:r>
              <a:rPr sz="1200" dirty="0">
                <a:latin typeface="Times New Roman"/>
                <a:cs typeface="Times New Roman"/>
              </a:rPr>
              <a:t>usanze </a:t>
            </a:r>
            <a:r>
              <a:rPr sz="1200" spc="-5" dirty="0">
                <a:latin typeface="Times New Roman"/>
                <a:cs typeface="Times New Roman"/>
              </a:rPr>
              <a:t>moderne.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Sacrifici e cannibalismo</a:t>
            </a:r>
            <a:endParaRPr sz="1600">
              <a:latin typeface="Times New Roman"/>
              <a:cs typeface="Times New Roman"/>
            </a:endParaRPr>
          </a:p>
          <a:p>
            <a:pPr marL="88900" marR="22669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(978.8) 89:5.1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idee moderne </a:t>
            </a:r>
            <a:r>
              <a:rPr sz="1200" spc="-5" dirty="0">
                <a:latin typeface="Times New Roman"/>
                <a:cs typeface="Times New Roman"/>
              </a:rPr>
              <a:t>sul cannibalismo </a:t>
            </a:r>
            <a:r>
              <a:rPr sz="1200" dirty="0">
                <a:latin typeface="Times New Roman"/>
                <a:cs typeface="Times New Roman"/>
              </a:rPr>
              <a:t>primitivo sono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sbagliate; esso faceva </a:t>
            </a:r>
            <a:r>
              <a:rPr sz="1200" dirty="0">
                <a:latin typeface="Times New Roman"/>
                <a:cs typeface="Times New Roman"/>
              </a:rPr>
              <a:t>parte dei costumi della </a:t>
            </a:r>
            <a:r>
              <a:rPr sz="1200" spc="-5" dirty="0">
                <a:latin typeface="Times New Roman"/>
                <a:cs typeface="Times New Roman"/>
              </a:rPr>
              <a:t>società  primitiva. Mentre </a:t>
            </a:r>
            <a:r>
              <a:rPr sz="1200" dirty="0">
                <a:latin typeface="Times New Roman"/>
                <a:cs typeface="Times New Roman"/>
              </a:rPr>
              <a:t>il cannibalismo è </a:t>
            </a:r>
            <a:r>
              <a:rPr sz="1200" spc="-5" dirty="0">
                <a:latin typeface="Times New Roman"/>
                <a:cs typeface="Times New Roman"/>
              </a:rPr>
              <a:t>tradizionalmente orribile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moderna, </a:t>
            </a:r>
            <a:r>
              <a:rPr sz="1200" dirty="0">
                <a:latin typeface="Times New Roman"/>
                <a:cs typeface="Times New Roman"/>
              </a:rPr>
              <a:t>era un elemento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struttura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primitiva. </a:t>
            </a:r>
            <a:r>
              <a:rPr sz="1200" spc="-5" dirty="0">
                <a:latin typeface="Times New Roman"/>
                <a:cs typeface="Times New Roman"/>
              </a:rPr>
              <a:t>Gli interessi collettivi imposero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 del cannibalismo. Esso si </a:t>
            </a:r>
            <a:r>
              <a:rPr sz="1200" dirty="0">
                <a:latin typeface="Times New Roman"/>
                <a:cs typeface="Times New Roman"/>
              </a:rPr>
              <a:t>sviluppò sotto la </a:t>
            </a:r>
            <a:r>
              <a:rPr sz="1200" spc="5" dirty="0">
                <a:latin typeface="Times New Roman"/>
                <a:cs typeface="Times New Roman"/>
              </a:rPr>
              <a:t>spinta </a:t>
            </a:r>
            <a:r>
              <a:rPr sz="1200" spc="-5" dirty="0">
                <a:latin typeface="Times New Roman"/>
                <a:cs typeface="Times New Roman"/>
              </a:rPr>
              <a:t>della  necessità </a:t>
            </a:r>
            <a:r>
              <a:rPr sz="1200" dirty="0">
                <a:latin typeface="Times New Roman"/>
                <a:cs typeface="Times New Roman"/>
              </a:rPr>
              <a:t>e persisté a </a:t>
            </a:r>
            <a:r>
              <a:rPr sz="1200" spc="-5" dirty="0">
                <a:latin typeface="Times New Roman"/>
                <a:cs typeface="Times New Roman"/>
              </a:rPr>
              <a:t>causa della schiavitù della </a:t>
            </a:r>
            <a:r>
              <a:rPr sz="1200" dirty="0">
                <a:latin typeface="Times New Roman"/>
                <a:cs typeface="Times New Roman"/>
              </a:rPr>
              <a:t>superstizione e </a:t>
            </a:r>
            <a:r>
              <a:rPr sz="1200" spc="-5" dirty="0">
                <a:latin typeface="Times New Roman"/>
                <a:cs typeface="Times New Roman"/>
              </a:rPr>
              <a:t>dell’ignoranza. Era un’usanza sociale, economica, religiosa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militare.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(979.1) 89:5.2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era cannibale; gradiva </a:t>
            </a:r>
            <a:r>
              <a:rPr sz="1200" dirty="0">
                <a:latin typeface="Times New Roman"/>
                <a:cs typeface="Times New Roman"/>
              </a:rPr>
              <a:t>molto 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umana 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offriva come </a:t>
            </a:r>
            <a:r>
              <a:rPr sz="1200" dirty="0">
                <a:latin typeface="Times New Roman"/>
                <a:cs typeface="Times New Roman"/>
              </a:rPr>
              <a:t>dono </a:t>
            </a:r>
            <a:r>
              <a:rPr sz="1200" spc="-5" dirty="0">
                <a:latin typeface="Times New Roman"/>
                <a:cs typeface="Times New Roman"/>
              </a:rPr>
              <a:t>alimentare agli </a:t>
            </a:r>
            <a:r>
              <a:rPr sz="1200" dirty="0">
                <a:latin typeface="Times New Roman"/>
                <a:cs typeface="Times New Roman"/>
              </a:rPr>
              <a:t>spiriti ed </a:t>
            </a:r>
            <a:r>
              <a:rPr sz="1200" spc="-5" dirty="0">
                <a:latin typeface="Times New Roman"/>
                <a:cs typeface="Times New Roman"/>
              </a:rPr>
              <a:t>ai 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primitivi. </a:t>
            </a:r>
            <a:r>
              <a:rPr sz="1200" spc="-5" dirty="0">
                <a:latin typeface="Times New Roman"/>
                <a:cs typeface="Times New Roman"/>
              </a:rPr>
              <a:t>Poiché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fantasma erano semplicemente degli </a:t>
            </a:r>
            <a:r>
              <a:rPr sz="1200" dirty="0">
                <a:latin typeface="Times New Roman"/>
                <a:cs typeface="Times New Roman"/>
              </a:rPr>
              <a:t>uomini modificati, e poiché il </a:t>
            </a:r>
            <a:r>
              <a:rPr sz="1200" spc="-5" dirty="0">
                <a:latin typeface="Times New Roman"/>
                <a:cs typeface="Times New Roman"/>
              </a:rPr>
              <a:t>cibo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principale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uomini, allora il cibo </a:t>
            </a:r>
            <a:r>
              <a:rPr sz="1200" spc="-5" dirty="0">
                <a:latin typeface="Times New Roman"/>
                <a:cs typeface="Times New Roman"/>
              </a:rPr>
              <a:t>doveva essere </a:t>
            </a:r>
            <a:r>
              <a:rPr sz="1200" dirty="0">
                <a:latin typeface="Times New Roman"/>
                <a:cs typeface="Times New Roman"/>
              </a:rPr>
              <a:t>similmente il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uno 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43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(979.2) 89:5.3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cannibalismo fu un tempo </a:t>
            </a:r>
            <a:r>
              <a:rPr sz="1200" spc="-5" dirty="0">
                <a:latin typeface="Times New Roman"/>
                <a:cs typeface="Times New Roman"/>
              </a:rPr>
              <a:t>quasi universale </a:t>
            </a:r>
            <a:r>
              <a:rPr sz="1200" dirty="0">
                <a:latin typeface="Times New Roman"/>
                <a:cs typeface="Times New Roman"/>
              </a:rPr>
              <a:t>tra le razze in evoluzione. I </a:t>
            </a:r>
            <a:r>
              <a:rPr sz="1200" spc="-5" dirty="0">
                <a:latin typeface="Times New Roman"/>
                <a:cs typeface="Times New Roman"/>
              </a:rPr>
              <a:t>Sangik erano </a:t>
            </a:r>
            <a:r>
              <a:rPr sz="1200" dirty="0">
                <a:latin typeface="Times New Roman"/>
                <a:cs typeface="Times New Roman"/>
              </a:rPr>
              <a:t>tutti cannibali, ma in </a:t>
            </a:r>
            <a:r>
              <a:rPr sz="1200" spc="-5" dirty="0">
                <a:latin typeface="Times New Roman"/>
                <a:cs typeface="Times New Roman"/>
              </a:rPr>
              <a:t>origine gli  </a:t>
            </a:r>
            <a:r>
              <a:rPr sz="1200" dirty="0">
                <a:latin typeface="Times New Roman"/>
                <a:cs typeface="Times New Roman"/>
              </a:rPr>
              <a:t>Andoniti non lo </a:t>
            </a:r>
            <a:r>
              <a:rPr sz="1200" spc="-5" dirty="0">
                <a:latin typeface="Times New Roman"/>
                <a:cs typeface="Times New Roman"/>
              </a:rPr>
              <a:t>erano,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i Noditi e </a:t>
            </a:r>
            <a:r>
              <a:rPr sz="1200" spc="-5" dirty="0">
                <a:latin typeface="Times New Roman"/>
                <a:cs typeface="Times New Roman"/>
              </a:rPr>
              <a:t>gli Adamiti; </a:t>
            </a:r>
            <a:r>
              <a:rPr sz="1200" dirty="0">
                <a:latin typeface="Times New Roman"/>
                <a:cs typeface="Times New Roman"/>
              </a:rPr>
              <a:t>né lo </a:t>
            </a:r>
            <a:r>
              <a:rPr sz="1200" spc="-5" dirty="0">
                <a:latin typeface="Times New Roman"/>
                <a:cs typeface="Times New Roman"/>
              </a:rPr>
              <a:t>furono gli </a:t>
            </a:r>
            <a:r>
              <a:rPr sz="1200" dirty="0">
                <a:latin typeface="Times New Roman"/>
                <a:cs typeface="Times New Roman"/>
              </a:rPr>
              <a:t>Anditi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furono </a:t>
            </a:r>
            <a:r>
              <a:rPr sz="1200" dirty="0">
                <a:latin typeface="Times New Roman"/>
                <a:cs typeface="Times New Roman"/>
              </a:rPr>
              <a:t>notevolmente  </a:t>
            </a:r>
            <a:r>
              <a:rPr sz="1200" spc="-5" dirty="0">
                <a:latin typeface="Times New Roman"/>
                <a:cs typeface="Times New Roman"/>
              </a:rPr>
              <a:t>mescolati </a:t>
            </a:r>
            <a:r>
              <a:rPr sz="1200" dirty="0">
                <a:latin typeface="Times New Roman"/>
                <a:cs typeface="Times New Roman"/>
              </a:rPr>
              <a:t>con le razze</a:t>
            </a:r>
            <a:r>
              <a:rPr sz="1200" spc="-5" dirty="0">
                <a:latin typeface="Times New Roman"/>
                <a:cs typeface="Times New Roman"/>
              </a:rPr>
              <a:t> evoluzionarie.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8319" y="508761"/>
            <a:ext cx="4463415" cy="40132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TITOLI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E</a:t>
            </a:r>
            <a:r>
              <a:rPr sz="2200" b="1" spc="-12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AUTORI</a:t>
            </a:r>
            <a:endParaRPr sz="2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340"/>
              </a:spcBef>
            </a:pPr>
            <a:r>
              <a:rPr sz="14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PARTE </a:t>
            </a:r>
            <a:r>
              <a:rPr sz="1400" b="1" dirty="0">
                <a:solidFill>
                  <a:srgbClr val="1F487C"/>
                </a:solidFill>
                <a:latin typeface="Times New Roman"/>
                <a:cs typeface="Times New Roman"/>
              </a:rPr>
              <a:t>III. </a:t>
            </a:r>
            <a:r>
              <a:rPr sz="14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La </a:t>
            </a:r>
            <a:r>
              <a:rPr sz="14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Storia </a:t>
            </a:r>
            <a:r>
              <a:rPr sz="14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4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Urantia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1400"/>
              </a:lnSpc>
              <a:spcBef>
                <a:spcPts val="860"/>
              </a:spcBef>
            </a:pPr>
            <a:r>
              <a:rPr sz="1200" b="1" spc="-5" dirty="0">
                <a:latin typeface="Times New Roman"/>
                <a:cs typeface="Times New Roman"/>
              </a:rPr>
              <a:t>Fascicolo </a:t>
            </a:r>
            <a:r>
              <a:rPr sz="1200" b="1" dirty="0">
                <a:latin typeface="Times New Roman"/>
                <a:cs typeface="Times New Roman"/>
              </a:rPr>
              <a:t>. </a:t>
            </a:r>
            <a:r>
              <a:rPr sz="1200" b="1" spc="-5" dirty="0">
                <a:latin typeface="Times New Roman"/>
                <a:cs typeface="Times New Roman"/>
              </a:rPr>
              <a:t>I </a:t>
            </a:r>
            <a:r>
              <a:rPr sz="1200" b="1" dirty="0">
                <a:latin typeface="Times New Roman"/>
                <a:cs typeface="Times New Roman"/>
              </a:rPr>
              <a:t>Titoli </a:t>
            </a:r>
            <a:r>
              <a:rPr sz="1200" b="1" spc="-5" dirty="0">
                <a:latin typeface="Times New Roman"/>
                <a:cs typeface="Times New Roman"/>
              </a:rPr>
              <a:t>dei Fascicoli </a:t>
            </a:r>
            <a:r>
              <a:rPr sz="1200" b="1" dirty="0">
                <a:latin typeface="Times New Roman"/>
                <a:cs typeface="Times New Roman"/>
              </a:rPr>
              <a:t>.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Autore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70"/>
              </a:lnSpc>
              <a:buAutoNum type="arabicPeriod" startAt="57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L’origine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. Portatore 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57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L’istituzione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Portatore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57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L’era </a:t>
            </a:r>
            <a:r>
              <a:rPr sz="1200" dirty="0">
                <a:latin typeface="Times New Roman"/>
                <a:cs typeface="Times New Roman"/>
              </a:rPr>
              <a:t>della vita marina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. Portatore di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57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durante l’era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terrestre </a:t>
            </a:r>
            <a:r>
              <a:rPr sz="1200" dirty="0">
                <a:latin typeface="Times New Roman"/>
                <a:cs typeface="Times New Roman"/>
              </a:rPr>
              <a:t>primitiva . </a:t>
            </a:r>
            <a:r>
              <a:rPr sz="1200" spc="-5" dirty="0">
                <a:latin typeface="Times New Roman"/>
                <a:cs typeface="Times New Roman"/>
              </a:rPr>
              <a:t>Portatore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Vita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57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L’era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mammiferi su Urantia </a:t>
            </a:r>
            <a:r>
              <a:rPr sz="1200" dirty="0">
                <a:latin typeface="Times New Roman"/>
                <a:cs typeface="Times New Roman"/>
              </a:rPr>
              <a:t>. Portatore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5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precorritrici </a:t>
            </a:r>
            <a:r>
              <a:rPr sz="1200" dirty="0">
                <a:latin typeface="Times New Roman"/>
                <a:cs typeface="Times New Roman"/>
              </a:rPr>
              <a:t>dell’uomo primitivo . </a:t>
            </a:r>
            <a:r>
              <a:rPr sz="1200" spc="-5" dirty="0">
                <a:latin typeface="Times New Roman"/>
                <a:cs typeface="Times New Roman"/>
              </a:rPr>
              <a:t>Portatore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5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umana . </a:t>
            </a:r>
            <a:r>
              <a:rPr sz="1200" spc="-5" dirty="0">
                <a:latin typeface="Times New Roman"/>
                <a:cs typeface="Times New Roman"/>
              </a:rPr>
              <a:t>Portatore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5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evoluzionarie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colore </a:t>
            </a:r>
            <a:r>
              <a:rPr sz="1200" dirty="0">
                <a:latin typeface="Times New Roman"/>
                <a:cs typeface="Times New Roman"/>
              </a:rPr>
              <a:t>. Portatore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Vita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5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supercontrollo </a:t>
            </a:r>
            <a:r>
              <a:rPr sz="1200" dirty="0">
                <a:latin typeface="Times New Roman"/>
                <a:cs typeface="Times New Roman"/>
              </a:rPr>
              <a:t>dell’evoluzione . </a:t>
            </a:r>
            <a:r>
              <a:rPr sz="1200" spc="-5" dirty="0">
                <a:latin typeface="Times New Roman"/>
                <a:cs typeface="Times New Roman"/>
              </a:rPr>
              <a:t>Portatore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5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Principe Planetario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. Melchizedek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5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ribellione planetaria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57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Gli albori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5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istituzioni umane primitive 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57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L’evoluzione del governo umano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5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sviluppo dello Stato 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5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su </a:t>
            </a:r>
            <a:r>
              <a:rPr sz="1200" dirty="0">
                <a:latin typeface="Times New Roman"/>
                <a:cs typeface="Times New Roman"/>
              </a:rPr>
              <a:t>un pianeta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410"/>
              </a:lnSpc>
              <a:buAutoNum type="arabicPeriod" startAt="57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Giardino di </a:t>
            </a:r>
            <a:r>
              <a:rPr sz="1200" spc="-5" dirty="0">
                <a:latin typeface="Times New Roman"/>
                <a:cs typeface="Times New Roman"/>
              </a:rPr>
              <a:t>Eden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Solonia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849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(679.4) 59:4.11 </a:t>
            </a:r>
            <a:r>
              <a:rPr sz="1200" spc="-5" dirty="0">
                <a:latin typeface="Times New Roman"/>
                <a:cs typeface="Times New Roman"/>
              </a:rPr>
              <a:t>Molti dei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pesci </a:t>
            </a:r>
            <a:r>
              <a:rPr sz="1200" dirty="0">
                <a:latin typeface="Times New Roman"/>
                <a:cs typeface="Times New Roman"/>
              </a:rPr>
              <a:t>propriamente </a:t>
            </a:r>
            <a:r>
              <a:rPr sz="1200" spc="-5" dirty="0">
                <a:latin typeface="Times New Roman"/>
                <a:cs typeface="Times New Roman"/>
              </a:rPr>
              <a:t>detti appartengono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quest’era. Alcune varietà </a:t>
            </a:r>
            <a:r>
              <a:rPr sz="1200" dirty="0">
                <a:latin typeface="Times New Roman"/>
                <a:cs typeface="Times New Roman"/>
              </a:rPr>
              <a:t>provviste di </a:t>
            </a:r>
            <a:r>
              <a:rPr sz="1200" spc="-5" dirty="0">
                <a:latin typeface="Times New Roman"/>
                <a:cs typeface="Times New Roman"/>
              </a:rPr>
              <a:t>denti avevano </a:t>
            </a:r>
            <a:r>
              <a:rPr sz="1200" dirty="0">
                <a:latin typeface="Times New Roman"/>
                <a:cs typeface="Times New Roman"/>
              </a:rPr>
              <a:t>da otto  a </a:t>
            </a:r>
            <a:r>
              <a:rPr sz="1200" spc="-5" dirty="0">
                <a:latin typeface="Times New Roman"/>
                <a:cs typeface="Times New Roman"/>
              </a:rPr>
              <a:t>dieci metri </a:t>
            </a:r>
            <a:r>
              <a:rPr sz="1200" dirty="0">
                <a:latin typeface="Times New Roman"/>
                <a:cs typeface="Times New Roman"/>
              </a:rPr>
              <a:t>di lunghezza; i </a:t>
            </a:r>
            <a:r>
              <a:rPr sz="1200" spc="-5" dirty="0">
                <a:latin typeface="Times New Roman"/>
                <a:cs typeface="Times New Roman"/>
              </a:rPr>
              <a:t>pescicani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superstiti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pesci </a:t>
            </a:r>
            <a:r>
              <a:rPr sz="1200" dirty="0">
                <a:latin typeface="Times New Roman"/>
                <a:cs typeface="Times New Roman"/>
              </a:rPr>
              <a:t>antichi. I </a:t>
            </a:r>
            <a:r>
              <a:rPr sz="1200" spc="-5" dirty="0">
                <a:latin typeface="Times New Roman"/>
                <a:cs typeface="Times New Roman"/>
              </a:rPr>
              <a:t>pesci </a:t>
            </a:r>
            <a:r>
              <a:rPr sz="1200" dirty="0">
                <a:latin typeface="Times New Roman"/>
                <a:cs typeface="Times New Roman"/>
              </a:rPr>
              <a:t>polmonati e </a:t>
            </a:r>
            <a:r>
              <a:rPr sz="1200" spc="-5" dirty="0">
                <a:latin typeface="Times New Roman"/>
                <a:cs typeface="Times New Roman"/>
              </a:rPr>
              <a:t>corazzati raggiunsero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culmine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evoluzione e,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quest’epoca,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pesci si erano adattati sia all’acqua </a:t>
            </a:r>
            <a:r>
              <a:rPr sz="1200" dirty="0">
                <a:latin typeface="Times New Roman"/>
                <a:cs typeface="Times New Roman"/>
              </a:rPr>
              <a:t>dolce </a:t>
            </a:r>
            <a:r>
              <a:rPr sz="1200" spc="-5" dirty="0">
                <a:latin typeface="Times New Roman"/>
                <a:cs typeface="Times New Roman"/>
              </a:rPr>
              <a:t>sia all’acqua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575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(679.5) 59:4.12 </a:t>
            </a:r>
            <a:r>
              <a:rPr sz="1200" spc="-5" dirty="0">
                <a:latin typeface="Times New Roman"/>
                <a:cs typeface="Times New Roman"/>
              </a:rPr>
              <a:t>Si possono trovare dei </a:t>
            </a:r>
            <a:r>
              <a:rPr sz="1200" dirty="0">
                <a:latin typeface="Times New Roman"/>
                <a:cs typeface="Times New Roman"/>
              </a:rPr>
              <a:t>veri letti </a:t>
            </a:r>
            <a:r>
              <a:rPr sz="1200" spc="-5" dirty="0">
                <a:latin typeface="Times New Roman"/>
                <a:cs typeface="Times New Roman"/>
              </a:rPr>
              <a:t>ossei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scheletri </a:t>
            </a:r>
            <a:r>
              <a:rPr sz="1200" dirty="0">
                <a:latin typeface="Times New Roman"/>
                <a:cs typeface="Times New Roman"/>
              </a:rPr>
              <a:t>e di denti di pesci nei </a:t>
            </a:r>
            <a:r>
              <a:rPr sz="1200" spc="-5" dirty="0">
                <a:latin typeface="Times New Roman"/>
                <a:cs typeface="Times New Roman"/>
              </a:rPr>
              <a:t>depositi accumulati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 periodo,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ricchi strati fossili sono situati 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 della California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baie riparate </a:t>
            </a:r>
            <a:r>
              <a:rPr sz="1200" dirty="0">
                <a:latin typeface="Times New Roman"/>
                <a:cs typeface="Times New Roman"/>
              </a:rPr>
              <a:t>dell’Oceano </a:t>
            </a:r>
            <a:r>
              <a:rPr sz="1200" spc="-5" dirty="0">
                <a:latin typeface="Times New Roman"/>
                <a:cs typeface="Times New Roman"/>
              </a:rPr>
              <a:t>Pacifico  s’incuneavano </a:t>
            </a:r>
            <a:r>
              <a:rPr sz="1200" dirty="0">
                <a:latin typeface="Times New Roman"/>
                <a:cs typeface="Times New Roman"/>
              </a:rPr>
              <a:t>nella terra di questa</a:t>
            </a:r>
            <a:r>
              <a:rPr sz="1200" spc="-5" dirty="0">
                <a:latin typeface="Times New Roman"/>
                <a:cs typeface="Times New Roman"/>
              </a:rPr>
              <a:t> regione.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19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(679.6) 59:4.13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terra era rapidamente </a:t>
            </a:r>
            <a:r>
              <a:rPr sz="1200" spc="-5" dirty="0">
                <a:latin typeface="Times New Roman"/>
                <a:cs typeface="Times New Roman"/>
              </a:rPr>
              <a:t>invasa dai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generi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vegetazione terrestre. Finora </a:t>
            </a:r>
            <a:r>
              <a:rPr sz="1200" dirty="0">
                <a:latin typeface="Times New Roman"/>
                <a:cs typeface="Times New Roman"/>
              </a:rPr>
              <a:t>poche piante </a:t>
            </a:r>
            <a:r>
              <a:rPr sz="1200" spc="-5" dirty="0">
                <a:latin typeface="Times New Roman"/>
                <a:cs typeface="Times New Roman"/>
              </a:rPr>
              <a:t>crescevano </a:t>
            </a:r>
            <a:r>
              <a:rPr sz="1200" dirty="0">
                <a:latin typeface="Times New Roman"/>
                <a:cs typeface="Times New Roman"/>
              </a:rPr>
              <a:t>sulla terra, 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che in riva </a:t>
            </a:r>
            <a:r>
              <a:rPr sz="1200" spc="-5" dirty="0">
                <a:latin typeface="Times New Roman"/>
                <a:cs typeface="Times New Roman"/>
              </a:rPr>
              <a:t>all’acqua. Ora,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dirty="0">
                <a:latin typeface="Times New Roman"/>
                <a:cs typeface="Times New Roman"/>
              </a:rPr>
              <a:t>improvvisamente, </a:t>
            </a:r>
            <a:r>
              <a:rPr sz="1200" spc="-5" dirty="0">
                <a:latin typeface="Times New Roman"/>
                <a:cs typeface="Times New Roman"/>
              </a:rPr>
              <a:t>apparve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prolifica </a:t>
            </a:r>
            <a:r>
              <a:rPr sz="1200" i="1" dirty="0">
                <a:latin typeface="Times New Roman"/>
                <a:cs typeface="Times New Roman"/>
              </a:rPr>
              <a:t>famiglia </a:t>
            </a:r>
            <a:r>
              <a:rPr sz="1200" i="1" spc="-5" dirty="0">
                <a:latin typeface="Times New Roman"/>
                <a:cs typeface="Times New Roman"/>
              </a:rPr>
              <a:t>delle </a:t>
            </a:r>
            <a:r>
              <a:rPr sz="1200" i="1" dirty="0">
                <a:latin typeface="Times New Roman"/>
                <a:cs typeface="Times New Roman"/>
              </a:rPr>
              <a:t>felci, </a:t>
            </a:r>
            <a:r>
              <a:rPr sz="1200" spc="-5" dirty="0">
                <a:latin typeface="Times New Roman"/>
                <a:cs typeface="Times New Roman"/>
              </a:rPr>
              <a:t>diffondendosi velocemente </a:t>
            </a:r>
            <a:r>
              <a:rPr sz="1200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in corso di </a:t>
            </a:r>
            <a:r>
              <a:rPr sz="1200" spc="-5" dirty="0">
                <a:latin typeface="Times New Roman"/>
                <a:cs typeface="Times New Roman"/>
              </a:rPr>
              <a:t>rapida elevazione,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parti del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Si svilupparono ben presto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alberi grossi circa  sessanta centimetri ed alti circa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metri;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si evolvettero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foglie,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queste varietà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soltanto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88900" marR="1339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fogliame rudimentale. C’erano </a:t>
            </a:r>
            <a:r>
              <a:rPr sz="1200" dirty="0">
                <a:latin typeface="Times New Roman"/>
                <a:cs typeface="Times New Roman"/>
              </a:rPr>
              <a:t>anche molte </a:t>
            </a:r>
            <a:r>
              <a:rPr sz="1200" spc="-5" dirty="0">
                <a:latin typeface="Times New Roman"/>
                <a:cs typeface="Times New Roman"/>
              </a:rPr>
              <a:t>piante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piccole,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loro fossili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trovano perché furono generalmente </a:t>
            </a:r>
            <a:r>
              <a:rPr sz="1200" dirty="0">
                <a:latin typeface="Times New Roman"/>
                <a:cs typeface="Times New Roman"/>
              </a:rPr>
              <a:t>distrutte  </a:t>
            </a:r>
            <a:r>
              <a:rPr sz="1200" spc="-5" dirty="0">
                <a:latin typeface="Times New Roman"/>
                <a:cs typeface="Times New Roman"/>
              </a:rPr>
              <a:t>dai batteri </a:t>
            </a:r>
            <a:r>
              <a:rPr sz="1200" dirty="0">
                <a:latin typeface="Times New Roman"/>
                <a:cs typeface="Times New Roman"/>
              </a:rPr>
              <a:t>apparsi </a:t>
            </a:r>
            <a:r>
              <a:rPr sz="1200" spc="-5" dirty="0">
                <a:latin typeface="Times New Roman"/>
                <a:cs typeface="Times New Roman"/>
              </a:rPr>
              <a:t>prima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ancora.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65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(679.7) 59:4.14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l’elevazione dei </a:t>
            </a:r>
            <a:r>
              <a:rPr sz="1200" dirty="0">
                <a:latin typeface="Times New Roman"/>
                <a:cs typeface="Times New Roman"/>
              </a:rPr>
              <a:t>continenti, </a:t>
            </a:r>
            <a:r>
              <a:rPr sz="1200" spc="-5" dirty="0">
                <a:latin typeface="Times New Roman"/>
                <a:cs typeface="Times New Roman"/>
              </a:rPr>
              <a:t>l’America del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fu collegata all’Europa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ponti </a:t>
            </a:r>
            <a:r>
              <a:rPr sz="1200" spc="-5" dirty="0">
                <a:latin typeface="Times New Roman"/>
                <a:cs typeface="Times New Roman"/>
              </a:rPr>
              <a:t>terrestri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 estendevano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Groenlandia.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Groenlandia </a:t>
            </a:r>
            <a:r>
              <a:rPr sz="1200" dirty="0">
                <a:latin typeface="Times New Roman"/>
                <a:cs typeface="Times New Roman"/>
              </a:rPr>
              <a:t>conserva i resti di queste piante </a:t>
            </a:r>
            <a:r>
              <a:rPr sz="1200" spc="-5" dirty="0">
                <a:latin typeface="Times New Roman"/>
                <a:cs typeface="Times New Roman"/>
              </a:rPr>
              <a:t>terrestri primitive </a:t>
            </a:r>
            <a:r>
              <a:rPr sz="1200" dirty="0">
                <a:latin typeface="Times New Roman"/>
                <a:cs typeface="Times New Roman"/>
              </a:rPr>
              <a:t>sotto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mantello di  </a:t>
            </a:r>
            <a:r>
              <a:rPr sz="1200" spc="-5" dirty="0">
                <a:latin typeface="Times New Roman"/>
                <a:cs typeface="Times New Roman"/>
              </a:rPr>
              <a:t>ghiaccio.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2004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(679.8) 59:4.15 </a:t>
            </a:r>
            <a:r>
              <a:rPr sz="1200" i="1" spc="-5" dirty="0">
                <a:latin typeface="Times New Roman"/>
                <a:cs typeface="Times New Roman"/>
              </a:rPr>
              <a:t>240.000.000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alcune </a:t>
            </a:r>
            <a:r>
              <a:rPr sz="1200" spc="-5" dirty="0">
                <a:latin typeface="Times New Roman"/>
                <a:cs typeface="Times New Roman"/>
              </a:rPr>
              <a:t>parti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terre dell’Europa </a:t>
            </a:r>
            <a:r>
              <a:rPr sz="1200" dirty="0">
                <a:latin typeface="Times New Roman"/>
                <a:cs typeface="Times New Roman"/>
              </a:rPr>
              <a:t>e delle due </a:t>
            </a:r>
            <a:r>
              <a:rPr sz="1200" spc="-5" dirty="0">
                <a:latin typeface="Times New Roman"/>
                <a:cs typeface="Times New Roman"/>
              </a:rPr>
              <a:t>Americhe cominciarono ad abbassarsi. Questo  sprofondamento segnò l’apparizione dell’ultima </a:t>
            </a:r>
            <a:r>
              <a:rPr sz="1200" dirty="0">
                <a:latin typeface="Times New Roman"/>
                <a:cs typeface="Times New Roman"/>
              </a:rPr>
              <a:t>e meno </a:t>
            </a:r>
            <a:r>
              <a:rPr sz="1200" spc="-5" dirty="0">
                <a:latin typeface="Times New Roman"/>
                <a:cs typeface="Times New Roman"/>
              </a:rPr>
              <a:t>estesa delle </a:t>
            </a:r>
            <a:r>
              <a:rPr sz="1200" dirty="0">
                <a:latin typeface="Times New Roman"/>
                <a:cs typeface="Times New Roman"/>
              </a:rPr>
              <a:t>inondazioni </a:t>
            </a:r>
            <a:r>
              <a:rPr sz="1200" spc="-5" dirty="0">
                <a:latin typeface="Times New Roman"/>
                <a:cs typeface="Times New Roman"/>
              </a:rPr>
              <a:t>devoniane.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mari artici si spostarono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nuovo  </a:t>
            </a:r>
            <a:r>
              <a:rPr sz="1200" spc="-5" dirty="0">
                <a:latin typeface="Times New Roman"/>
                <a:cs typeface="Times New Roman"/>
              </a:rPr>
              <a:t>verso sud ed </a:t>
            </a:r>
            <a:r>
              <a:rPr sz="1200" dirty="0">
                <a:latin typeface="Times New Roman"/>
                <a:cs typeface="Times New Roman"/>
              </a:rPr>
              <a:t>invasero </a:t>
            </a:r>
            <a:r>
              <a:rPr sz="1200" spc="-5" dirty="0">
                <a:latin typeface="Times New Roman"/>
                <a:cs typeface="Times New Roman"/>
              </a:rPr>
              <a:t>gran parte dell’America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Nord; l’Atlantico </a:t>
            </a:r>
            <a:r>
              <a:rPr sz="1200" dirty="0">
                <a:latin typeface="Times New Roman"/>
                <a:cs typeface="Times New Roman"/>
              </a:rPr>
              <a:t>inondò una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parte dell’Europa e </a:t>
            </a:r>
            <a:r>
              <a:rPr sz="1200" spc="-5" dirty="0">
                <a:latin typeface="Times New Roman"/>
                <a:cs typeface="Times New Roman"/>
              </a:rPr>
              <a:t>dell’Asia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occidentale,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Pacifico </a:t>
            </a:r>
            <a:r>
              <a:rPr sz="1200" dirty="0">
                <a:latin typeface="Times New Roman"/>
                <a:cs typeface="Times New Roman"/>
              </a:rPr>
              <a:t>meridionale </a:t>
            </a:r>
            <a:r>
              <a:rPr sz="1200" spc="-5" dirty="0">
                <a:latin typeface="Times New Roman"/>
                <a:cs typeface="Times New Roman"/>
              </a:rPr>
              <a:t>ricoprì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 dell’India. Questa </a:t>
            </a:r>
            <a:r>
              <a:rPr sz="1200" dirty="0">
                <a:latin typeface="Times New Roman"/>
                <a:cs typeface="Times New Roman"/>
              </a:rPr>
              <a:t>inondazione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lenta </a:t>
            </a:r>
            <a:r>
              <a:rPr sz="1200" spc="-5" dirty="0">
                <a:latin typeface="Times New Roman"/>
                <a:cs typeface="Times New Roman"/>
              </a:rPr>
              <a:t>ad apparire </a:t>
            </a:r>
            <a:r>
              <a:rPr sz="1200" dirty="0">
                <a:latin typeface="Times New Roman"/>
                <a:cs typeface="Times New Roman"/>
              </a:rPr>
              <a:t>quanto a ritirarsi. 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215" cy="3896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 algn="just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(979.3) 89:5.4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gusto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cresce. Preso avvio </a:t>
            </a:r>
            <a:r>
              <a:rPr sz="1200" dirty="0">
                <a:latin typeface="Times New Roman"/>
                <a:cs typeface="Times New Roman"/>
              </a:rPr>
              <a:t>attraverso la </a:t>
            </a:r>
            <a:r>
              <a:rPr sz="1200" spc="-5" dirty="0">
                <a:latin typeface="Times New Roman"/>
                <a:cs typeface="Times New Roman"/>
              </a:rPr>
              <a:t>fame, l’amicizia,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vendetta </a:t>
            </a:r>
            <a:r>
              <a:rPr sz="1200" dirty="0">
                <a:latin typeface="Times New Roman"/>
                <a:cs typeface="Times New Roman"/>
              </a:rPr>
              <a:t>o il </a:t>
            </a:r>
            <a:r>
              <a:rPr sz="1200" spc="-5" dirty="0">
                <a:latin typeface="Times New Roman"/>
                <a:cs typeface="Times New Roman"/>
              </a:rPr>
              <a:t>rituale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religioso,</a:t>
            </a:r>
            <a:endParaRPr sz="1200">
              <a:latin typeface="Times New Roman"/>
              <a:cs typeface="Times New Roman"/>
            </a:endParaRPr>
          </a:p>
          <a:p>
            <a:pPr marL="76200" marR="247650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l’assunzione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prosegue fino </a:t>
            </a:r>
            <a:r>
              <a:rPr sz="1200" dirty="0">
                <a:latin typeface="Times New Roman"/>
                <a:cs typeface="Times New Roman"/>
              </a:rPr>
              <a:t>al cannibalismo </a:t>
            </a:r>
            <a:r>
              <a:rPr sz="1200" spc="-5" dirty="0">
                <a:latin typeface="Times New Roman"/>
                <a:cs typeface="Times New Roman"/>
              </a:rPr>
              <a:t>abituale.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carne umana </a:t>
            </a:r>
            <a:r>
              <a:rPr sz="1200" spc="-5" dirty="0">
                <a:latin typeface="Times New Roman"/>
                <a:cs typeface="Times New Roman"/>
              </a:rPr>
              <a:t>prese origine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scarsità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cibo, 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raramente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soggiacente. Gli </a:t>
            </a:r>
            <a:r>
              <a:rPr sz="1200" dirty="0">
                <a:latin typeface="Times New Roman"/>
                <a:cs typeface="Times New Roman"/>
              </a:rPr>
              <a:t>Eschimesi e i primi Anditi, </a:t>
            </a:r>
            <a:r>
              <a:rPr sz="1200" spc="-5" dirty="0">
                <a:latin typeface="Times New Roman"/>
                <a:cs typeface="Times New Roman"/>
              </a:rPr>
              <a:t>tuttavia, furono raramente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cannibali,</a:t>
            </a:r>
            <a:endParaRPr sz="1200">
              <a:latin typeface="Times New Roman"/>
              <a:cs typeface="Times New Roman"/>
            </a:endParaRPr>
          </a:p>
          <a:p>
            <a:pPr marL="76200" marR="9017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che in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carestia.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rossi, specialmente nell’America Centrale, erano </a:t>
            </a:r>
            <a:r>
              <a:rPr sz="1200" dirty="0">
                <a:latin typeface="Times New Roman"/>
                <a:cs typeface="Times New Roman"/>
              </a:rPr>
              <a:t>cannibali.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volta era </a:t>
            </a:r>
            <a:r>
              <a:rPr sz="1200" spc="-5" dirty="0">
                <a:latin typeface="Times New Roman"/>
                <a:cs typeface="Times New Roman"/>
              </a:rPr>
              <a:t>pratica generale 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madri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uccidere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stessi figli </a:t>
            </a:r>
            <a:r>
              <a:rPr sz="1200" spc="-5" dirty="0">
                <a:latin typeface="Times New Roman"/>
                <a:cs typeface="Times New Roman"/>
              </a:rPr>
              <a:t>per recuperare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perse durante il </a:t>
            </a:r>
            <a:r>
              <a:rPr sz="1200" spc="-5" dirty="0">
                <a:latin typeface="Times New Roman"/>
                <a:cs typeface="Times New Roman"/>
              </a:rPr>
              <a:t>parto,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Queensland il </a:t>
            </a:r>
            <a:r>
              <a:rPr sz="1200" spc="-5" dirty="0">
                <a:latin typeface="Times New Roman"/>
                <a:cs typeface="Times New Roman"/>
              </a:rPr>
              <a:t>primo  figlio </a:t>
            </a:r>
            <a:r>
              <a:rPr sz="1200" dirty="0">
                <a:latin typeface="Times New Roman"/>
                <a:cs typeface="Times New Roman"/>
              </a:rPr>
              <a:t>è ancora </a:t>
            </a:r>
            <a:r>
              <a:rPr sz="1200" spc="-5" dirty="0">
                <a:latin typeface="Times New Roman"/>
                <a:cs typeface="Times New Roman"/>
              </a:rPr>
              <a:t>spesso ucciso </a:t>
            </a:r>
            <a:r>
              <a:rPr sz="1200" dirty="0">
                <a:latin typeface="Times New Roman"/>
                <a:cs typeface="Times New Roman"/>
              </a:rPr>
              <a:t>in tal modo e </a:t>
            </a:r>
            <a:r>
              <a:rPr sz="1200" spc="-5" dirty="0">
                <a:latin typeface="Times New Roman"/>
                <a:cs typeface="Times New Roman"/>
              </a:rPr>
              <a:t>divorato.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tempi recenti molte tribù </a:t>
            </a:r>
            <a:r>
              <a:rPr sz="1200" spc="-5" dirty="0">
                <a:latin typeface="Times New Roman"/>
                <a:cs typeface="Times New Roman"/>
              </a:rPr>
              <a:t>africane hanno fatto deliberatamente </a:t>
            </a:r>
            <a:r>
              <a:rPr sz="1200" dirty="0">
                <a:latin typeface="Times New Roman"/>
                <a:cs typeface="Times New Roman"/>
              </a:rPr>
              <a:t>ricorso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cannibalismo </a:t>
            </a:r>
            <a:r>
              <a:rPr sz="1200" dirty="0">
                <a:latin typeface="Times New Roman"/>
                <a:cs typeface="Times New Roman"/>
              </a:rPr>
              <a:t>come misura di </a:t>
            </a:r>
            <a:r>
              <a:rPr sz="1200" spc="-5" dirty="0">
                <a:latin typeface="Times New Roman"/>
                <a:cs typeface="Times New Roman"/>
              </a:rPr>
              <a:t>guerra, </a:t>
            </a:r>
            <a:r>
              <a:rPr sz="1200" dirty="0">
                <a:latin typeface="Times New Roman"/>
                <a:cs typeface="Times New Roman"/>
              </a:rPr>
              <a:t>una sorta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atrocità con cui terrorizzare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vicini.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(979.4) 89:5.5 </a:t>
            </a:r>
            <a:r>
              <a:rPr sz="1200" spc="-5" dirty="0">
                <a:latin typeface="Times New Roman"/>
                <a:cs typeface="Times New Roman"/>
              </a:rPr>
              <a:t>Un certo cannibalismo </a:t>
            </a:r>
            <a:r>
              <a:rPr sz="1200" dirty="0">
                <a:latin typeface="Times New Roman"/>
                <a:cs typeface="Times New Roman"/>
              </a:rPr>
              <a:t>risultò </a:t>
            </a:r>
            <a:r>
              <a:rPr sz="1200" spc="-5" dirty="0">
                <a:latin typeface="Times New Roman"/>
                <a:cs typeface="Times New Roman"/>
              </a:rPr>
              <a:t>dalla degenerazione </a:t>
            </a:r>
            <a:r>
              <a:rPr sz="1200" dirty="0">
                <a:latin typeface="Times New Roman"/>
                <a:cs typeface="Times New Roman"/>
              </a:rPr>
              <a:t>di stirpi un tempo </a:t>
            </a:r>
            <a:r>
              <a:rPr sz="1200" spc="-5" dirty="0">
                <a:latin typeface="Times New Roman"/>
                <a:cs typeface="Times New Roman"/>
              </a:rPr>
              <a:t>superiori,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perlopiù </a:t>
            </a:r>
            <a:r>
              <a:rPr sz="1200" spc="-5" dirty="0">
                <a:latin typeface="Times New Roman"/>
                <a:cs typeface="Times New Roman"/>
              </a:rPr>
              <a:t>prevalente </a:t>
            </a:r>
            <a:r>
              <a:rPr sz="1200" dirty="0">
                <a:latin typeface="Times New Roman"/>
                <a:cs typeface="Times New Roman"/>
              </a:rPr>
              <a:t>tra le razze  </a:t>
            </a:r>
            <a:r>
              <a:rPr sz="1200" spc="-5" dirty="0">
                <a:latin typeface="Times New Roman"/>
                <a:cs typeface="Times New Roman"/>
              </a:rPr>
              <a:t>evoluzionarie.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cibarsi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umana ebbe </a:t>
            </a:r>
            <a:r>
              <a:rPr sz="1200" spc="-5" dirty="0">
                <a:latin typeface="Times New Roman"/>
                <a:cs typeface="Times New Roman"/>
              </a:rPr>
              <a:t>inizio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un’epoca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provavano </a:t>
            </a:r>
            <a:r>
              <a:rPr sz="1200" dirty="0">
                <a:latin typeface="Times New Roman"/>
                <a:cs typeface="Times New Roman"/>
              </a:rPr>
              <a:t>emozioni </a:t>
            </a:r>
            <a:r>
              <a:rPr sz="1200" spc="-5" dirty="0">
                <a:latin typeface="Times New Roman"/>
                <a:cs typeface="Times New Roman"/>
              </a:rPr>
              <a:t>intense ed aspre </a:t>
            </a:r>
            <a:r>
              <a:rPr sz="1200" dirty="0">
                <a:latin typeface="Times New Roman"/>
                <a:cs typeface="Times New Roman"/>
              </a:rPr>
              <a:t>nei confronti  </a:t>
            </a:r>
            <a:r>
              <a:rPr sz="1200" spc="-5" dirty="0">
                <a:latin typeface="Times New Roman"/>
                <a:cs typeface="Times New Roman"/>
              </a:rPr>
              <a:t>dei loro nemici. Mangiare carne </a:t>
            </a:r>
            <a:r>
              <a:rPr sz="1200" dirty="0">
                <a:latin typeface="Times New Roman"/>
                <a:cs typeface="Times New Roman"/>
              </a:rPr>
              <a:t>umana divenne parte di una </a:t>
            </a:r>
            <a:r>
              <a:rPr sz="1200" spc="-5" dirty="0">
                <a:latin typeface="Times New Roman"/>
                <a:cs typeface="Times New Roman"/>
              </a:rPr>
              <a:t>cerimonia </a:t>
            </a:r>
            <a:r>
              <a:rPr sz="1200" dirty="0">
                <a:latin typeface="Times New Roman"/>
                <a:cs typeface="Times New Roman"/>
              </a:rPr>
              <a:t>solenne di </a:t>
            </a:r>
            <a:r>
              <a:rPr sz="1200" spc="-5" dirty="0">
                <a:latin typeface="Times New Roman"/>
                <a:cs typeface="Times New Roman"/>
              </a:rPr>
              <a:t>vendetta; si </a:t>
            </a:r>
            <a:r>
              <a:rPr sz="1200" dirty="0">
                <a:latin typeface="Times New Roman"/>
                <a:cs typeface="Times New Roman"/>
              </a:rPr>
              <a:t>credeva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fantasma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5" dirty="0">
                <a:latin typeface="Times New Roman"/>
                <a:cs typeface="Times New Roman"/>
              </a:rPr>
              <a:t>nemico  </a:t>
            </a:r>
            <a:r>
              <a:rPr sz="1200" spc="-5" dirty="0">
                <a:latin typeface="Times New Roman"/>
                <a:cs typeface="Times New Roman"/>
              </a:rPr>
              <a:t>potesse </a:t>
            </a:r>
            <a:r>
              <a:rPr sz="1200" dirty="0">
                <a:latin typeface="Times New Roman"/>
                <a:cs typeface="Times New Roman"/>
              </a:rPr>
              <a:t>in questo modo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distrutto o </a:t>
            </a:r>
            <a:r>
              <a:rPr sz="1200" spc="-5" dirty="0">
                <a:latin typeface="Times New Roman"/>
                <a:cs typeface="Times New Roman"/>
              </a:rPr>
              <a:t>incorporato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quello del mangiatore. Un tempo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diffusa che gli stregoni  ottenessero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poteri mangiando carne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65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(979.5) 89:5.6 </a:t>
            </a:r>
            <a:r>
              <a:rPr sz="1200" spc="-5" dirty="0">
                <a:latin typeface="Times New Roman"/>
                <a:cs typeface="Times New Roman"/>
              </a:rPr>
              <a:t>Certi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mangiatori </a:t>
            </a:r>
            <a:r>
              <a:rPr sz="1200" dirty="0">
                <a:latin typeface="Times New Roman"/>
                <a:cs typeface="Times New Roman"/>
              </a:rPr>
              <a:t>di uomini </a:t>
            </a:r>
            <a:r>
              <a:rPr sz="1200" spc="-5" dirty="0">
                <a:latin typeface="Times New Roman"/>
                <a:cs typeface="Times New Roman"/>
              </a:rPr>
              <a:t>volevano </a:t>
            </a:r>
            <a:r>
              <a:rPr sz="1200" dirty="0">
                <a:latin typeface="Times New Roman"/>
                <a:cs typeface="Times New Roman"/>
              </a:rPr>
              <a:t>consumare soltanto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tribù, una </a:t>
            </a:r>
            <a:r>
              <a:rPr sz="1200" spc="-5" dirty="0">
                <a:latin typeface="Times New Roman"/>
                <a:cs typeface="Times New Roman"/>
              </a:rPr>
              <a:t>consanguineità  pseudospirituale che era ritenuta accentuare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solidarietà tribale.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mangiavano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nemici per </a:t>
            </a:r>
            <a:r>
              <a:rPr sz="1200" spc="-5" dirty="0">
                <a:latin typeface="Times New Roman"/>
                <a:cs typeface="Times New Roman"/>
              </a:rPr>
              <a:t>vendetta, con </a:t>
            </a:r>
            <a:r>
              <a:rPr sz="1200" dirty="0">
                <a:latin typeface="Times New Roman"/>
                <a:cs typeface="Times New Roman"/>
              </a:rPr>
              <a:t>l’idea di  </a:t>
            </a:r>
            <a:r>
              <a:rPr sz="1200" spc="-5" dirty="0">
                <a:latin typeface="Times New Roman"/>
                <a:cs typeface="Times New Roman"/>
              </a:rPr>
              <a:t>appropriarsi </a:t>
            </a:r>
            <a:r>
              <a:rPr sz="1200" dirty="0">
                <a:latin typeface="Times New Roman"/>
                <a:cs typeface="Times New Roman"/>
              </a:rPr>
              <a:t>della loro forza. </a:t>
            </a:r>
            <a:r>
              <a:rPr sz="1200" spc="-5" dirty="0">
                <a:latin typeface="Times New Roman"/>
                <a:cs typeface="Times New Roman"/>
              </a:rPr>
              <a:t>Era considerato </a:t>
            </a:r>
            <a:r>
              <a:rPr sz="1200" dirty="0">
                <a:latin typeface="Times New Roman"/>
                <a:cs typeface="Times New Roman"/>
              </a:rPr>
              <a:t>un onore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l’anima di un amico o di un </a:t>
            </a:r>
            <a:r>
              <a:rPr sz="1200" spc="-5" dirty="0">
                <a:latin typeface="Times New Roman"/>
                <a:cs typeface="Times New Roman"/>
              </a:rPr>
              <a:t>compagno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corpo </a:t>
            </a:r>
            <a:r>
              <a:rPr sz="1200" spc="5" dirty="0">
                <a:latin typeface="Times New Roman"/>
                <a:cs typeface="Times New Roman"/>
              </a:rPr>
              <a:t>veniva  </a:t>
            </a:r>
            <a:r>
              <a:rPr sz="1200" spc="-5" dirty="0">
                <a:latin typeface="Times New Roman"/>
                <a:cs typeface="Times New Roman"/>
              </a:rPr>
              <a:t>mangiato, </a:t>
            </a:r>
            <a:r>
              <a:rPr sz="1200" dirty="0">
                <a:latin typeface="Times New Roman"/>
                <a:cs typeface="Times New Roman"/>
              </a:rPr>
              <a:t>mentre non era niente più che una </a:t>
            </a:r>
            <a:r>
              <a:rPr sz="1200" spc="-5" dirty="0">
                <a:latin typeface="Times New Roman"/>
                <a:cs typeface="Times New Roman"/>
              </a:rPr>
              <a:t>giusta </a:t>
            </a:r>
            <a:r>
              <a:rPr sz="1200" dirty="0">
                <a:latin typeface="Times New Roman"/>
                <a:cs typeface="Times New Roman"/>
              </a:rPr>
              <a:t>punizione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nemico divorarlo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dei selvaggi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aveva alcuna </a:t>
            </a:r>
            <a:r>
              <a:rPr sz="1200" dirty="0">
                <a:latin typeface="Times New Roman"/>
                <a:cs typeface="Times New Roman"/>
              </a:rPr>
              <a:t>pretesa di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coerente.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9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(979.6) 89:5.7 </a:t>
            </a:r>
            <a:r>
              <a:rPr sz="1200" spc="-5" dirty="0">
                <a:latin typeface="Times New Roman"/>
                <a:cs typeface="Times New Roman"/>
              </a:rPr>
              <a:t>Presso certe </a:t>
            </a:r>
            <a:r>
              <a:rPr sz="1200" dirty="0">
                <a:latin typeface="Times New Roman"/>
                <a:cs typeface="Times New Roman"/>
              </a:rPr>
              <a:t>tribù 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anziani </a:t>
            </a:r>
            <a:r>
              <a:rPr sz="1200" spc="-5" dirty="0">
                <a:latin typeface="Times New Roman"/>
                <a:cs typeface="Times New Roman"/>
              </a:rPr>
              <a:t>cercavano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mangiati dai loro figli; presso altre era </a:t>
            </a:r>
            <a:r>
              <a:rPr sz="1200" dirty="0">
                <a:latin typeface="Times New Roman"/>
                <a:cs typeface="Times New Roman"/>
              </a:rPr>
              <a:t>consuetudine astenersi dal 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parenti </a:t>
            </a:r>
            <a:r>
              <a:rPr sz="1200" dirty="0">
                <a:latin typeface="Times New Roman"/>
                <a:cs typeface="Times New Roman"/>
              </a:rPr>
              <a:t>prossimi, i </a:t>
            </a:r>
            <a:r>
              <a:rPr sz="1200" spc="-5" dirty="0">
                <a:latin typeface="Times New Roman"/>
                <a:cs typeface="Times New Roman"/>
              </a:rPr>
              <a:t>cui corpi erano </a:t>
            </a:r>
            <a:r>
              <a:rPr sz="1200" dirty="0">
                <a:latin typeface="Times New Roman"/>
                <a:cs typeface="Times New Roman"/>
              </a:rPr>
              <a:t>venduti o </a:t>
            </a:r>
            <a:r>
              <a:rPr sz="1200" spc="-5" dirty="0">
                <a:latin typeface="Times New Roman"/>
                <a:cs typeface="Times New Roman"/>
              </a:rPr>
              <a:t>scambiati con quelli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stranieri. C’era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commercio considerevole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7736205" cy="40817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donne e di bambini </a:t>
            </a:r>
            <a:r>
              <a:rPr sz="1200" spc="-5" dirty="0">
                <a:latin typeface="Times New Roman"/>
                <a:cs typeface="Times New Roman"/>
              </a:rPr>
              <a:t>che erano stati ingrassati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macellati. Quando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malattie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limitare </a:t>
            </a:r>
            <a:r>
              <a:rPr sz="1200" dirty="0">
                <a:latin typeface="Times New Roman"/>
                <a:cs typeface="Times New Roman"/>
              </a:rPr>
              <a:t>la  popolazione, </a:t>
            </a:r>
            <a:r>
              <a:rPr sz="1200" spc="-5" dirty="0">
                <a:latin typeface="Times New Roman"/>
                <a:cs typeface="Times New Roman"/>
              </a:rPr>
              <a:t>l’eccedenza veniva mangiata senza </a:t>
            </a:r>
            <a:r>
              <a:rPr sz="1200" dirty="0">
                <a:latin typeface="Times New Roman"/>
                <a:cs typeface="Times New Roman"/>
              </a:rPr>
              <a:t>tante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cerimonie.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(979.7) 89:5.8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cannibalismo è </a:t>
            </a:r>
            <a:r>
              <a:rPr sz="1200" spc="-5" dirty="0">
                <a:latin typeface="Times New Roman"/>
                <a:cs typeface="Times New Roman"/>
              </a:rPr>
              <a:t>andato gradualmente scomparendo </a:t>
            </a:r>
            <a:r>
              <a:rPr sz="1200" dirty="0">
                <a:latin typeface="Times New Roman"/>
                <a:cs typeface="Times New Roman"/>
              </a:rPr>
              <a:t>a causa delle </a:t>
            </a:r>
            <a:r>
              <a:rPr sz="1200" spc="-5" dirty="0">
                <a:latin typeface="Times New Roman"/>
                <a:cs typeface="Times New Roman"/>
              </a:rPr>
              <a:t>seguenti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influenze: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844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(979.8) 89:5.9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Esso divenne </a:t>
            </a:r>
            <a:r>
              <a:rPr sz="1200" dirty="0">
                <a:latin typeface="Times New Roman"/>
                <a:cs typeface="Times New Roman"/>
              </a:rPr>
              <a:t>talvolta una cerimonia </a:t>
            </a:r>
            <a:r>
              <a:rPr sz="1200" spc="-5" dirty="0">
                <a:latin typeface="Times New Roman"/>
                <a:cs typeface="Times New Roman"/>
              </a:rPr>
              <a:t>comunitaria, l’assunzione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responsabilità collettiva per  infliggere </a:t>
            </a:r>
            <a:r>
              <a:rPr sz="1200" dirty="0">
                <a:latin typeface="Times New Roman"/>
                <a:cs typeface="Times New Roman"/>
              </a:rPr>
              <a:t>la pena di </a:t>
            </a:r>
            <a:r>
              <a:rPr sz="1200" spc="-5" dirty="0">
                <a:latin typeface="Times New Roman"/>
                <a:cs typeface="Times New Roman"/>
              </a:rPr>
              <a:t>morte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membro della </a:t>
            </a:r>
            <a:r>
              <a:rPr sz="1200" dirty="0">
                <a:latin typeface="Times New Roman"/>
                <a:cs typeface="Times New Roman"/>
              </a:rPr>
              <a:t>tribù. </a:t>
            </a:r>
            <a:r>
              <a:rPr sz="1200" spc="-5" dirty="0">
                <a:latin typeface="Times New Roman"/>
                <a:cs typeface="Times New Roman"/>
              </a:rPr>
              <a:t>Macchiarsi del </a:t>
            </a:r>
            <a:r>
              <a:rPr sz="1200" dirty="0">
                <a:latin typeface="Times New Roman"/>
                <a:cs typeface="Times New Roman"/>
              </a:rPr>
              <a:t>sangue </a:t>
            </a:r>
            <a:r>
              <a:rPr sz="1200" spc="-5" dirty="0">
                <a:latin typeface="Times New Roman"/>
                <a:cs typeface="Times New Roman"/>
              </a:rPr>
              <a:t>altrui cessa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crimine quando 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partecipano </a:t>
            </a:r>
            <a:r>
              <a:rPr sz="1200" dirty="0">
                <a:latin typeface="Times New Roman"/>
                <a:cs typeface="Times New Roman"/>
              </a:rPr>
              <a:t>tutti, la </a:t>
            </a:r>
            <a:r>
              <a:rPr sz="1200" spc="-5" dirty="0">
                <a:latin typeface="Times New Roman"/>
                <a:cs typeface="Times New Roman"/>
              </a:rPr>
              <a:t>società. L’ultima pratica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cannibalismo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Asia fu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criminali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giustiziati.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46100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(979.9) 89:5.10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Esso divenne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rito religioso,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fantasmi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contribuì  sempre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ridurre l’assunzione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3124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(979.10) 89:5.11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Alla fine esso progredì </a:t>
            </a:r>
            <a:r>
              <a:rPr sz="1200" dirty="0">
                <a:latin typeface="Times New Roman"/>
                <a:cs typeface="Times New Roman"/>
              </a:rPr>
              <a:t>al punto che </a:t>
            </a:r>
            <a:r>
              <a:rPr sz="1200" spc="-5" dirty="0">
                <a:latin typeface="Times New Roman"/>
                <a:cs typeface="Times New Roman"/>
              </a:rPr>
              <a:t>venivano mangiate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parti od </a:t>
            </a:r>
            <a:r>
              <a:rPr sz="1200" spc="-5" dirty="0">
                <a:latin typeface="Times New Roman"/>
                <a:cs typeface="Times New Roman"/>
              </a:rPr>
              <a:t>organi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corpo, quelle  parti che si supponeva contenessero </a:t>
            </a:r>
            <a:r>
              <a:rPr sz="1200" dirty="0">
                <a:latin typeface="Times New Roman"/>
                <a:cs typeface="Times New Roman"/>
              </a:rPr>
              <a:t>l’anima o porzioni </a:t>
            </a:r>
            <a:r>
              <a:rPr sz="1200" spc="-5" dirty="0">
                <a:latin typeface="Times New Roman"/>
                <a:cs typeface="Times New Roman"/>
              </a:rPr>
              <a:t>dello spirito. Bere sangue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cosa comune, ed </a:t>
            </a:r>
            <a:r>
              <a:rPr sz="1200" dirty="0">
                <a:latin typeface="Times New Roman"/>
                <a:cs typeface="Times New Roman"/>
              </a:rPr>
              <a:t>era  usanza </a:t>
            </a:r>
            <a:r>
              <a:rPr sz="1200" spc="-5" dirty="0">
                <a:latin typeface="Times New Roman"/>
                <a:cs typeface="Times New Roman"/>
              </a:rPr>
              <a:t>mescolare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parti “commestibili” del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medicamenti.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(980.1) 89:5.12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Esso venne </a:t>
            </a:r>
            <a:r>
              <a:rPr sz="1200" dirty="0">
                <a:latin typeface="Times New Roman"/>
                <a:cs typeface="Times New Roman"/>
              </a:rPr>
              <a:t>limitato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uomini; </a:t>
            </a:r>
            <a:r>
              <a:rPr sz="1200" spc="-5" dirty="0">
                <a:latin typeface="Times New Roman"/>
                <a:cs typeface="Times New Roman"/>
              </a:rPr>
              <a:t>si proibì alle </a:t>
            </a:r>
            <a:r>
              <a:rPr sz="1200" dirty="0">
                <a:latin typeface="Times New Roman"/>
                <a:cs typeface="Times New Roman"/>
              </a:rPr>
              <a:t>donne di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carne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(980.2) 89:5.13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limitato </a:t>
            </a:r>
            <a:r>
              <a:rPr sz="1200" spc="-5" dirty="0">
                <a:latin typeface="Times New Roman"/>
                <a:cs typeface="Times New Roman"/>
              </a:rPr>
              <a:t>ai capi,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agli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sciamani.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6159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(980.3) 89:5.14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Esso divenne </a:t>
            </a:r>
            <a:r>
              <a:rPr sz="1200" dirty="0">
                <a:latin typeface="Times New Roman"/>
                <a:cs typeface="Times New Roman"/>
              </a:rPr>
              <a:t>in seguito tabù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le tribù </a:t>
            </a:r>
            <a:r>
              <a:rPr sz="1200" spc="-5" dirty="0">
                <a:latin typeface="Times New Roman"/>
                <a:cs typeface="Times New Roman"/>
              </a:rPr>
              <a:t>superiori.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tabù </a:t>
            </a:r>
            <a:r>
              <a:rPr sz="1200" spc="-5" dirty="0">
                <a:latin typeface="Times New Roman"/>
                <a:cs typeface="Times New Roman"/>
              </a:rPr>
              <a:t>sul cannibalismo </a:t>
            </a:r>
            <a:r>
              <a:rPr sz="1200" dirty="0">
                <a:latin typeface="Times New Roman"/>
                <a:cs typeface="Times New Roman"/>
              </a:rPr>
              <a:t>ebbe origine a </a:t>
            </a:r>
            <a:r>
              <a:rPr sz="1200" spc="-5" dirty="0">
                <a:latin typeface="Times New Roman"/>
                <a:cs typeface="Times New Roman"/>
              </a:rPr>
              <a:t>Dalamatia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si diffuse lentamente </a:t>
            </a:r>
            <a:r>
              <a:rPr sz="1200" dirty="0">
                <a:latin typeface="Times New Roman"/>
                <a:cs typeface="Times New Roman"/>
              </a:rPr>
              <a:t>nel mondo. I Noditi </a:t>
            </a:r>
            <a:r>
              <a:rPr sz="1200" spc="-5" dirty="0">
                <a:latin typeface="Times New Roman"/>
                <a:cs typeface="Times New Roman"/>
              </a:rPr>
              <a:t>incoraggiarono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cremazione </a:t>
            </a:r>
            <a:r>
              <a:rPr sz="1200" dirty="0">
                <a:latin typeface="Times New Roman"/>
                <a:cs typeface="Times New Roman"/>
              </a:rPr>
              <a:t>come mezzo </a:t>
            </a:r>
            <a:r>
              <a:rPr sz="1200" spc="-5" dirty="0">
                <a:latin typeface="Times New Roman"/>
                <a:cs typeface="Times New Roman"/>
              </a:rPr>
              <a:t>per combattere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cannibalismo,  </a:t>
            </a:r>
            <a:r>
              <a:rPr sz="1200" dirty="0">
                <a:latin typeface="Times New Roman"/>
                <a:cs typeface="Times New Roman"/>
              </a:rPr>
              <a:t>poiché un tempo era pratica </a:t>
            </a:r>
            <a:r>
              <a:rPr sz="1200" spc="-5" dirty="0">
                <a:latin typeface="Times New Roman"/>
                <a:cs typeface="Times New Roman"/>
              </a:rPr>
              <a:t>corrente dissotterrare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sepolti e</a:t>
            </a:r>
            <a:r>
              <a:rPr sz="1200" spc="-5" dirty="0">
                <a:latin typeface="Times New Roman"/>
                <a:cs typeface="Times New Roman"/>
              </a:rPr>
              <a:t> mangiarli.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784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5073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(980.4) 89:5.15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sacrificio umano </a:t>
            </a:r>
            <a:r>
              <a:rPr sz="1200" dirty="0">
                <a:latin typeface="Times New Roman"/>
                <a:cs typeface="Times New Roman"/>
              </a:rPr>
              <a:t>suonò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rintocchi </a:t>
            </a:r>
            <a:r>
              <a:rPr sz="1200" dirty="0">
                <a:latin typeface="Times New Roman"/>
                <a:cs typeface="Times New Roman"/>
              </a:rPr>
              <a:t>per il cannibalismo.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divenuta il 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di uomini </a:t>
            </a:r>
            <a:r>
              <a:rPr sz="1200" spc="-5" dirty="0">
                <a:latin typeface="Times New Roman"/>
                <a:cs typeface="Times New Roman"/>
              </a:rPr>
              <a:t>superiori,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capi,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fine riservata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superiori; 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le offerte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sacrifici </a:t>
            </a:r>
            <a:r>
              <a:rPr sz="1200" spc="5" dirty="0">
                <a:latin typeface="Times New Roman"/>
                <a:cs typeface="Times New Roman"/>
              </a:rPr>
              <a:t>umani  </a:t>
            </a:r>
            <a:r>
              <a:rPr sz="1200" spc="-5" dirty="0">
                <a:latin typeface="Times New Roman"/>
                <a:cs typeface="Times New Roman"/>
              </a:rPr>
              <a:t>posero efficacemente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al cannibalismo, salvo </a:t>
            </a:r>
            <a:r>
              <a:rPr sz="1200" dirty="0">
                <a:latin typeface="Times New Roman"/>
                <a:cs typeface="Times New Roman"/>
              </a:rPr>
              <a:t>che tra le tribù più </a:t>
            </a:r>
            <a:r>
              <a:rPr sz="1200" spc="-5" dirty="0">
                <a:latin typeface="Times New Roman"/>
                <a:cs typeface="Times New Roman"/>
              </a:rPr>
              <a:t>arretrate.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 dei sacrifici </a:t>
            </a:r>
            <a:r>
              <a:rPr sz="1200" dirty="0">
                <a:latin typeface="Times New Roman"/>
                <a:cs typeface="Times New Roman"/>
              </a:rPr>
              <a:t>umani  fu </a:t>
            </a:r>
            <a:r>
              <a:rPr sz="1200" spc="-5" dirty="0">
                <a:latin typeface="Times New Roman"/>
                <a:cs typeface="Times New Roman"/>
              </a:rPr>
              <a:t>pienamente stabilita,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cannibalismo divenne </a:t>
            </a:r>
            <a:r>
              <a:rPr sz="1200" dirty="0">
                <a:latin typeface="Times New Roman"/>
                <a:cs typeface="Times New Roman"/>
              </a:rPr>
              <a:t>tabù; 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umana era cibo </a:t>
            </a:r>
            <a:r>
              <a:rPr sz="1200" spc="-5" dirty="0">
                <a:latin typeface="Times New Roman"/>
                <a:cs typeface="Times New Roman"/>
              </a:rPr>
              <a:t>solo per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dei; </a:t>
            </a:r>
            <a:r>
              <a:rPr sz="1200" dirty="0">
                <a:latin typeface="Times New Roman"/>
                <a:cs typeface="Times New Roman"/>
              </a:rPr>
              <a:t>l’uomo poteva 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soltanto un piccolo </a:t>
            </a:r>
            <a:r>
              <a:rPr sz="1200" spc="-5" dirty="0">
                <a:latin typeface="Times New Roman"/>
                <a:cs typeface="Times New Roman"/>
              </a:rPr>
              <a:t>boccone cerimoniale,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sacramento.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430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(980.5) 89:5.16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sostituzione con animali </a:t>
            </a:r>
            <a:r>
              <a:rPr sz="1200" dirty="0">
                <a:latin typeface="Times New Roman"/>
                <a:cs typeface="Times New Roman"/>
              </a:rPr>
              <a:t>divenne di </a:t>
            </a:r>
            <a:r>
              <a:rPr sz="1200" spc="-5" dirty="0">
                <a:latin typeface="Times New Roman"/>
                <a:cs typeface="Times New Roman"/>
              </a:rPr>
              <a:t>uso generale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scopi sacrificali, ed </a:t>
            </a:r>
            <a:r>
              <a:rPr sz="1200" dirty="0">
                <a:latin typeface="Times New Roman"/>
                <a:cs typeface="Times New Roman"/>
              </a:rPr>
              <a:t>anche tra le tribù più </a:t>
            </a:r>
            <a:r>
              <a:rPr sz="1200" spc="-5" dirty="0">
                <a:latin typeface="Times New Roman"/>
                <a:cs typeface="Times New Roman"/>
              </a:rPr>
              <a:t>arretrate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cani ridusse </a:t>
            </a:r>
            <a:r>
              <a:rPr sz="1200" spc="-5" dirty="0">
                <a:latin typeface="Times New Roman"/>
                <a:cs typeface="Times New Roman"/>
              </a:rPr>
              <a:t>grandemente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cannibalismo.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cane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principale animale domestico ed </a:t>
            </a:r>
            <a:r>
              <a:rPr sz="1200" dirty="0">
                <a:latin typeface="Times New Roman"/>
                <a:cs typeface="Times New Roman"/>
              </a:rPr>
              <a:t>era tenuto in alta considerazione  </a:t>
            </a:r>
            <a:r>
              <a:rPr sz="1200" spc="-5" dirty="0">
                <a:latin typeface="Times New Roman"/>
                <a:cs typeface="Times New Roman"/>
              </a:rPr>
              <a:t>sia come tale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cibo.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L’evoluzione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sacrifici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umani</a:t>
            </a:r>
            <a:endParaRPr sz="1600">
              <a:latin typeface="Times New Roman"/>
              <a:cs typeface="Times New Roman"/>
            </a:endParaRPr>
          </a:p>
          <a:p>
            <a:pPr marL="76200" marR="10858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(980.6) 89:6.1 </a:t>
            </a:r>
            <a:r>
              <a:rPr sz="1200" dirty="0">
                <a:latin typeface="Times New Roman"/>
                <a:cs typeface="Times New Roman"/>
              </a:rPr>
              <a:t>I sacrifici </a:t>
            </a:r>
            <a:r>
              <a:rPr sz="1200" spc="-5" dirty="0">
                <a:latin typeface="Times New Roman"/>
                <a:cs typeface="Times New Roman"/>
              </a:rPr>
              <a:t>umani furono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risultato indiretto del cannibalismo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pure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cura. Fornire delle </a:t>
            </a:r>
            <a:r>
              <a:rPr sz="1200" dirty="0">
                <a:latin typeface="Times New Roman"/>
                <a:cs typeface="Times New Roman"/>
              </a:rPr>
              <a:t>scorte spirituali per </a:t>
            </a:r>
            <a:r>
              <a:rPr sz="1200" spc="15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portò </a:t>
            </a:r>
            <a:r>
              <a:rPr sz="1200" spc="-5" dirty="0">
                <a:latin typeface="Times New Roman"/>
                <a:cs typeface="Times New Roman"/>
              </a:rPr>
              <a:t>anch’esso alla diminuzione della pratica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mangiare </a:t>
            </a:r>
            <a:r>
              <a:rPr sz="1200" dirty="0">
                <a:latin typeface="Times New Roman"/>
                <a:cs typeface="Times New Roman"/>
              </a:rPr>
              <a:t>carne umana in quanto 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mai usanza </a:t>
            </a:r>
            <a:r>
              <a:rPr sz="1200" spc="-5" dirty="0">
                <a:latin typeface="Times New Roman"/>
                <a:cs typeface="Times New Roman"/>
              </a:rPr>
              <a:t>mangiare  questi sacrifici </a:t>
            </a:r>
            <a:r>
              <a:rPr sz="1200" dirty="0">
                <a:latin typeface="Times New Roman"/>
                <a:cs typeface="Times New Roman"/>
              </a:rPr>
              <a:t>morti. </a:t>
            </a:r>
            <a:r>
              <a:rPr sz="1200" spc="-5" dirty="0">
                <a:latin typeface="Times New Roman"/>
                <a:cs typeface="Times New Roman"/>
              </a:rPr>
              <a:t>Nessuna razza </a:t>
            </a:r>
            <a:r>
              <a:rPr sz="1200" dirty="0">
                <a:latin typeface="Times New Roman"/>
                <a:cs typeface="Times New Roman"/>
              </a:rPr>
              <a:t>è stata completamente </a:t>
            </a:r>
            <a:r>
              <a:rPr sz="1200" spc="-5" dirty="0">
                <a:latin typeface="Times New Roman"/>
                <a:cs typeface="Times New Roman"/>
              </a:rPr>
              <a:t>esente dalla </a:t>
            </a:r>
            <a:r>
              <a:rPr sz="1200" dirty="0">
                <a:latin typeface="Times New Roman"/>
                <a:cs typeface="Times New Roman"/>
              </a:rPr>
              <a:t>pratica </a:t>
            </a:r>
            <a:r>
              <a:rPr sz="1200" spc="-5" dirty="0">
                <a:latin typeface="Times New Roman"/>
                <a:cs typeface="Times New Roman"/>
              </a:rPr>
              <a:t>dei sacrifici </a:t>
            </a:r>
            <a:r>
              <a:rPr sz="1200" dirty="0">
                <a:latin typeface="Times New Roman"/>
                <a:cs typeface="Times New Roman"/>
              </a:rPr>
              <a:t>umani sotto una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forma ed in  una </a:t>
            </a:r>
            <a:r>
              <a:rPr sz="1200" spc="-5" dirty="0">
                <a:latin typeface="Times New Roman"/>
                <a:cs typeface="Times New Roman"/>
              </a:rPr>
              <a:t>qualche epoca,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Andoniti, i Noditi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Adamiti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meno dediti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cannibalismo.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(980.7) 89:6.2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umano è stato </a:t>
            </a:r>
            <a:r>
              <a:rPr sz="1200" spc="-5" dirty="0">
                <a:latin typeface="Times New Roman"/>
                <a:cs typeface="Times New Roman"/>
              </a:rPr>
              <a:t>praticamente universale; esso persisté nelle </a:t>
            </a:r>
            <a:r>
              <a:rPr sz="1200" dirty="0">
                <a:latin typeface="Times New Roman"/>
                <a:cs typeface="Times New Roman"/>
              </a:rPr>
              <a:t>usanze </a:t>
            </a:r>
            <a:r>
              <a:rPr sz="1200" spc="-5" dirty="0">
                <a:latin typeface="Times New Roman"/>
                <a:cs typeface="Times New Roman"/>
              </a:rPr>
              <a:t>religiose </a:t>
            </a:r>
            <a:r>
              <a:rPr sz="1200" dirty="0">
                <a:latin typeface="Times New Roman"/>
                <a:cs typeface="Times New Roman"/>
              </a:rPr>
              <a:t>dei Cinesi, </a:t>
            </a:r>
            <a:r>
              <a:rPr sz="1200" spc="-5" dirty="0">
                <a:latin typeface="Times New Roman"/>
                <a:cs typeface="Times New Roman"/>
              </a:rPr>
              <a:t>degli Indù, </a:t>
            </a:r>
            <a:r>
              <a:rPr sz="1200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Egiziani, degli Ebrei,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Mesopotamici,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Greci, </a:t>
            </a:r>
            <a:r>
              <a:rPr sz="1200" dirty="0">
                <a:latin typeface="Times New Roman"/>
                <a:cs typeface="Times New Roman"/>
              </a:rPr>
              <a:t>dei Romani e di molti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popoli, </a:t>
            </a:r>
            <a:r>
              <a:rPr sz="1200" spc="-5" dirty="0">
                <a:latin typeface="Times New Roman"/>
                <a:cs typeface="Times New Roman"/>
              </a:rPr>
              <a:t>anche fino </a:t>
            </a:r>
            <a:r>
              <a:rPr sz="1200" dirty="0">
                <a:latin typeface="Times New Roman"/>
                <a:cs typeface="Times New Roman"/>
              </a:rPr>
              <a:t>a tempi </a:t>
            </a:r>
            <a:r>
              <a:rPr sz="1200" spc="-5" dirty="0">
                <a:latin typeface="Times New Roman"/>
                <a:cs typeface="Times New Roman"/>
              </a:rPr>
              <a:t>recenti </a:t>
            </a:r>
            <a:r>
              <a:rPr sz="1200" dirty="0">
                <a:latin typeface="Times New Roman"/>
                <a:cs typeface="Times New Roman"/>
              </a:rPr>
              <a:t>tra le tribù </a:t>
            </a:r>
            <a:r>
              <a:rPr sz="1200" spc="-5" dirty="0">
                <a:latin typeface="Times New Roman"/>
                <a:cs typeface="Times New Roman"/>
              </a:rPr>
              <a:t>arretrate  dell’Africa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dell’Australia. Gli Indiani d’America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tardivi avevano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civiltà emergente </a:t>
            </a:r>
            <a:r>
              <a:rPr sz="1200" dirty="0">
                <a:latin typeface="Times New Roman"/>
                <a:cs typeface="Times New Roman"/>
              </a:rPr>
              <a:t>dal cannibalismo 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impregnata  di </a:t>
            </a:r>
            <a:r>
              <a:rPr sz="1200" spc="-5" dirty="0">
                <a:latin typeface="Times New Roman"/>
                <a:cs typeface="Times New Roman"/>
              </a:rPr>
              <a:t>sacrifici </a:t>
            </a:r>
            <a:r>
              <a:rPr sz="1200" dirty="0">
                <a:latin typeface="Times New Roman"/>
                <a:cs typeface="Times New Roman"/>
              </a:rPr>
              <a:t>umani, </a:t>
            </a:r>
            <a:r>
              <a:rPr sz="1200" spc="-5" dirty="0">
                <a:latin typeface="Times New Roman"/>
                <a:cs typeface="Times New Roman"/>
              </a:rPr>
              <a:t>specialmente nell’America Centrale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nell’America del </a:t>
            </a:r>
            <a:r>
              <a:rPr sz="1200" dirty="0">
                <a:latin typeface="Times New Roman"/>
                <a:cs typeface="Times New Roman"/>
              </a:rPr>
              <a:t>Sud. I </a:t>
            </a:r>
            <a:r>
              <a:rPr sz="1200" spc="-5" dirty="0">
                <a:latin typeface="Times New Roman"/>
                <a:cs typeface="Times New Roman"/>
              </a:rPr>
              <a:t>Caldei </a:t>
            </a:r>
            <a:r>
              <a:rPr sz="1200" dirty="0">
                <a:latin typeface="Times New Roman"/>
                <a:cs typeface="Times New Roman"/>
              </a:rPr>
              <a:t>furono i primi ad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sacrifici 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nelle occasioni ordinarie, </a:t>
            </a:r>
            <a:r>
              <a:rPr sz="1200" dirty="0">
                <a:latin typeface="Times New Roman"/>
                <a:cs typeface="Times New Roman"/>
              </a:rPr>
              <a:t>sostituendovi </a:t>
            </a:r>
            <a:r>
              <a:rPr sz="1200" spc="-5" dirty="0">
                <a:latin typeface="Times New Roman"/>
                <a:cs typeface="Times New Roman"/>
              </a:rPr>
              <a:t>degli animali. Circa </a:t>
            </a:r>
            <a:r>
              <a:rPr sz="1200" dirty="0">
                <a:latin typeface="Times New Roman"/>
                <a:cs typeface="Times New Roman"/>
              </a:rPr>
              <a:t>duemila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fa un </a:t>
            </a:r>
            <a:r>
              <a:rPr sz="1200" spc="-5" dirty="0">
                <a:latin typeface="Times New Roman"/>
                <a:cs typeface="Times New Roman"/>
              </a:rPr>
              <a:t>imperatore giapponese dal </a:t>
            </a:r>
            <a:r>
              <a:rPr sz="1200" dirty="0">
                <a:latin typeface="Times New Roman"/>
                <a:cs typeface="Times New Roman"/>
              </a:rPr>
              <a:t>cuore tenero  introdusse </a:t>
            </a:r>
            <a:r>
              <a:rPr sz="1200" spc="-5" dirty="0">
                <a:latin typeface="Times New Roman"/>
                <a:cs typeface="Times New Roman"/>
              </a:rPr>
              <a:t>delle statuette d’argilla per </a:t>
            </a:r>
            <a:r>
              <a:rPr sz="1200" dirty="0">
                <a:latin typeface="Times New Roman"/>
                <a:cs typeface="Times New Roman"/>
              </a:rPr>
              <a:t>rimpiazzare i </a:t>
            </a:r>
            <a:r>
              <a:rPr sz="1200" spc="-5" dirty="0">
                <a:latin typeface="Times New Roman"/>
                <a:cs typeface="Times New Roman"/>
              </a:rPr>
              <a:t>sacrifici </a:t>
            </a:r>
            <a:r>
              <a:rPr sz="1200" dirty="0">
                <a:latin typeface="Times New Roman"/>
                <a:cs typeface="Times New Roman"/>
              </a:rPr>
              <a:t>umani, ma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meno di un </a:t>
            </a:r>
            <a:r>
              <a:rPr sz="1200" spc="-5" dirty="0">
                <a:latin typeface="Times New Roman"/>
                <a:cs typeface="Times New Roman"/>
              </a:rPr>
              <a:t>migliaio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che questi sacrifici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9590" cy="35439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457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estinsero nell’Europa settentrionale. </a:t>
            </a:r>
            <a:r>
              <a:rPr sz="1200" dirty="0">
                <a:latin typeface="Times New Roman"/>
                <a:cs typeface="Times New Roman"/>
              </a:rPr>
              <a:t>Tra certe tribù </a:t>
            </a:r>
            <a:r>
              <a:rPr sz="1200" spc="-5" dirty="0">
                <a:latin typeface="Times New Roman"/>
                <a:cs typeface="Times New Roman"/>
              </a:rPr>
              <a:t>arretrate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umano è </a:t>
            </a:r>
            <a:r>
              <a:rPr sz="1200" spc="-5" dirty="0">
                <a:latin typeface="Times New Roman"/>
                <a:cs typeface="Times New Roman"/>
              </a:rPr>
              <a:t>ancora praticato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volontari, </a:t>
            </a:r>
            <a:r>
              <a:rPr sz="1200" dirty="0">
                <a:latin typeface="Times New Roman"/>
                <a:cs typeface="Times New Roman"/>
              </a:rPr>
              <a:t>una sorta di suicidio  </a:t>
            </a:r>
            <a:r>
              <a:rPr sz="1200" spc="-5" dirty="0">
                <a:latin typeface="Times New Roman"/>
                <a:cs typeface="Times New Roman"/>
              </a:rPr>
              <a:t>religioso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rituale.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sciamano ordinò </a:t>
            </a:r>
            <a:r>
              <a:rPr sz="1200" dirty="0">
                <a:latin typeface="Times New Roman"/>
                <a:cs typeface="Times New Roman"/>
              </a:rPr>
              <a:t>una volta il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di un uomo anziano molto </a:t>
            </a:r>
            <a:r>
              <a:rPr sz="1200" spc="-5" dirty="0">
                <a:latin typeface="Times New Roman"/>
                <a:cs typeface="Times New Roman"/>
              </a:rPr>
              <a:t>rispettato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tribù.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37909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popolazione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rivoltò, </a:t>
            </a:r>
            <a:r>
              <a:rPr sz="1200" spc="-5" dirty="0">
                <a:latin typeface="Times New Roman"/>
                <a:cs typeface="Times New Roman"/>
              </a:rPr>
              <a:t>si rifiutò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obbedire. </a:t>
            </a:r>
            <a:r>
              <a:rPr sz="1200" dirty="0">
                <a:latin typeface="Times New Roman"/>
                <a:cs typeface="Times New Roman"/>
              </a:rPr>
              <a:t>Ed allora l’uomo anziano </a:t>
            </a:r>
            <a:r>
              <a:rPr sz="1200" spc="-5" dirty="0">
                <a:latin typeface="Times New Roman"/>
                <a:cs typeface="Times New Roman"/>
              </a:rPr>
              <a:t>si fece uccidere dal </a:t>
            </a:r>
            <a:r>
              <a:rPr sz="1200" dirty="0">
                <a:latin typeface="Times New Roman"/>
                <a:cs typeface="Times New Roman"/>
              </a:rPr>
              <a:t>proprio figlio; </a:t>
            </a:r>
            <a:r>
              <a:rPr sz="1200" spc="-5" dirty="0">
                <a:latin typeface="Times New Roman"/>
                <a:cs typeface="Times New Roman"/>
              </a:rPr>
              <a:t>gli antichi </a:t>
            </a:r>
            <a:r>
              <a:rPr sz="1200" dirty="0">
                <a:latin typeface="Times New Roman"/>
                <a:cs typeface="Times New Roman"/>
              </a:rPr>
              <a:t>credevano 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in questa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171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(980.8) 89:6.3 </a:t>
            </a:r>
            <a:r>
              <a:rPr sz="1200" spc="-5" dirty="0">
                <a:latin typeface="Times New Roman"/>
                <a:cs typeface="Times New Roman"/>
              </a:rPr>
              <a:t>Non c’è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tragica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patetica esperienza registrata, illustrativa dei laceranti contrasti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antiche </a:t>
            </a:r>
            <a:r>
              <a:rPr sz="1200" dirty="0">
                <a:latin typeface="Times New Roman"/>
                <a:cs typeface="Times New Roman"/>
              </a:rPr>
              <a:t>usanze </a:t>
            </a:r>
            <a:r>
              <a:rPr sz="1200" spc="-5" dirty="0">
                <a:latin typeface="Times New Roman"/>
                <a:cs typeface="Times New Roman"/>
              </a:rPr>
              <a:t>religiose  onorate nel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esigenze </a:t>
            </a:r>
            <a:r>
              <a:rPr sz="1200" dirty="0">
                <a:latin typeface="Times New Roman"/>
                <a:cs typeface="Times New Roman"/>
              </a:rPr>
              <a:t>opposte </a:t>
            </a:r>
            <a:r>
              <a:rPr sz="1200" spc="-5" dirty="0">
                <a:latin typeface="Times New Roman"/>
                <a:cs typeface="Times New Roman"/>
              </a:rPr>
              <a:t>della civiltà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progresso, </a:t>
            </a:r>
            <a:r>
              <a:rPr sz="1200" dirty="0">
                <a:latin typeface="Times New Roman"/>
                <a:cs typeface="Times New Roman"/>
              </a:rPr>
              <a:t>del racconto </a:t>
            </a:r>
            <a:r>
              <a:rPr sz="1200" spc="-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di Jefte e </a:t>
            </a:r>
            <a:r>
              <a:rPr sz="1200" spc="-5" dirty="0">
                <a:latin typeface="Times New Roman"/>
                <a:cs typeface="Times New Roman"/>
              </a:rPr>
              <a:t>della sua unica figlia.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Secondo</a:t>
            </a:r>
            <a:endParaRPr sz="1200">
              <a:latin typeface="Times New Roman"/>
              <a:cs typeface="Times New Roman"/>
            </a:endParaRPr>
          </a:p>
          <a:p>
            <a:pPr marL="63500" marR="7429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l’usanza </a:t>
            </a:r>
            <a:r>
              <a:rPr sz="1200" spc="-5" dirty="0">
                <a:latin typeface="Times New Roman"/>
                <a:cs typeface="Times New Roman"/>
              </a:rPr>
              <a:t>corrente quest’uomo </a:t>
            </a:r>
            <a:r>
              <a:rPr sz="1200" dirty="0">
                <a:latin typeface="Times New Roman"/>
                <a:cs typeface="Times New Roman"/>
              </a:rPr>
              <a:t>bene intenzionato </a:t>
            </a:r>
            <a:r>
              <a:rPr sz="1200" spc="-5" dirty="0">
                <a:latin typeface="Times New Roman"/>
                <a:cs typeface="Times New Roman"/>
              </a:rPr>
              <a:t>aveva fatto </a:t>
            </a:r>
            <a:r>
              <a:rPr sz="1200" dirty="0">
                <a:latin typeface="Times New Roman"/>
                <a:cs typeface="Times New Roman"/>
              </a:rPr>
              <a:t>un voto </a:t>
            </a:r>
            <a:r>
              <a:rPr sz="1200" spc="-5" dirty="0">
                <a:latin typeface="Times New Roman"/>
                <a:cs typeface="Times New Roman"/>
              </a:rPr>
              <a:t>sciocco, aveva </a:t>
            </a:r>
            <a:r>
              <a:rPr sz="1200" dirty="0">
                <a:latin typeface="Times New Roman"/>
                <a:cs typeface="Times New Roman"/>
              </a:rPr>
              <a:t>fatto un contratto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delle battaglie”  </a:t>
            </a:r>
            <a:r>
              <a:rPr sz="1200" spc="-5" dirty="0">
                <a:latin typeface="Times New Roman"/>
                <a:cs typeface="Times New Roman"/>
              </a:rPr>
              <a:t>accettando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un certo prezzo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vittoria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nemici.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prezzo </a:t>
            </a:r>
            <a:r>
              <a:rPr sz="1200" spc="-5" dirty="0">
                <a:latin typeface="Times New Roman"/>
                <a:cs typeface="Times New Roman"/>
              </a:rPr>
              <a:t>consisteva nel sacrificare chi fosse </a:t>
            </a:r>
            <a:r>
              <a:rPr sz="1200" dirty="0">
                <a:latin typeface="Times New Roman"/>
                <a:cs typeface="Times New Roman"/>
              </a:rPr>
              <a:t>uscito </a:t>
            </a:r>
            <a:r>
              <a:rPr sz="1200" spc="-5" dirty="0">
                <a:latin typeface="Times New Roman"/>
                <a:cs typeface="Times New Roman"/>
              </a:rPr>
              <a:t>per  primo dalla sua casa per andargli incontro quando fosse ritornato. </a:t>
            </a:r>
            <a:r>
              <a:rPr sz="1200" dirty="0">
                <a:latin typeface="Times New Roman"/>
                <a:cs typeface="Times New Roman"/>
              </a:rPr>
              <a:t>Jefte pensava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fedeli schiavi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5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pronto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venirgli incontro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modo, ma </a:t>
            </a:r>
            <a:r>
              <a:rPr sz="1200" spc="-5" dirty="0">
                <a:latin typeface="Times New Roman"/>
                <a:cs typeface="Times New Roman"/>
              </a:rPr>
              <a:t>capitò che sua figlia, </a:t>
            </a:r>
            <a:r>
              <a:rPr sz="1200" dirty="0">
                <a:latin typeface="Times New Roman"/>
                <a:cs typeface="Times New Roman"/>
              </a:rPr>
              <a:t>la sua unica figlia, uscì </a:t>
            </a:r>
            <a:r>
              <a:rPr sz="1200" spc="-5" dirty="0">
                <a:latin typeface="Times New Roman"/>
                <a:cs typeface="Times New Roman"/>
              </a:rPr>
              <a:t>per dargli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bentornato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quella data </a:t>
            </a:r>
            <a:r>
              <a:rPr sz="1200" dirty="0">
                <a:latin typeface="Times New Roman"/>
                <a:cs typeface="Times New Roman"/>
              </a:rPr>
              <a:t>più tarda e tra un popolo </a:t>
            </a:r>
            <a:r>
              <a:rPr sz="1200" spc="-5" dirty="0">
                <a:latin typeface="Times New Roman"/>
                <a:cs typeface="Times New Roman"/>
              </a:rPr>
              <a:t>ritenuto civilizzato,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bella giovane, </a:t>
            </a:r>
            <a:r>
              <a:rPr sz="1200" dirty="0">
                <a:latin typeface="Times New Roman"/>
                <a:cs typeface="Times New Roman"/>
              </a:rPr>
              <a:t>dopo due mesi di pianto per la </a:t>
            </a:r>
            <a:r>
              <a:rPr sz="1200" spc="-5" dirty="0">
                <a:latin typeface="Times New Roman"/>
                <a:cs typeface="Times New Roman"/>
              </a:rPr>
              <a:t>sua sorte,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offerta come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umano da suo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l’approvazione </a:t>
            </a:r>
            <a:r>
              <a:rPr sz="1200" spc="-5" dirty="0">
                <a:latin typeface="Times New Roman"/>
                <a:cs typeface="Times New Roman"/>
              </a:rPr>
              <a:t>dei membri della sua tribù. </a:t>
            </a:r>
            <a:r>
              <a:rPr sz="1200" dirty="0">
                <a:latin typeface="Times New Roman"/>
                <a:cs typeface="Times New Roman"/>
              </a:rPr>
              <a:t>E tutto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a  dispetto </a:t>
            </a:r>
            <a:r>
              <a:rPr sz="1200" spc="-5" dirty="0">
                <a:latin typeface="Times New Roman"/>
                <a:cs typeface="Times New Roman"/>
              </a:rPr>
              <a:t>delle rigorose </a:t>
            </a:r>
            <a:r>
              <a:rPr sz="1200" dirty="0">
                <a:latin typeface="Times New Roman"/>
                <a:cs typeface="Times New Roman"/>
              </a:rPr>
              <a:t>ordinanze di </a:t>
            </a:r>
            <a:r>
              <a:rPr sz="1200" spc="-5" dirty="0">
                <a:latin typeface="Times New Roman"/>
                <a:cs typeface="Times New Roman"/>
              </a:rPr>
              <a:t>Mosè contro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offerte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sacrifici </a:t>
            </a:r>
            <a:r>
              <a:rPr sz="1200" dirty="0">
                <a:latin typeface="Times New Roman"/>
                <a:cs typeface="Times New Roman"/>
              </a:rPr>
              <a:t>umani. </a:t>
            </a:r>
            <a:r>
              <a:rPr sz="1200" spc="-5" dirty="0">
                <a:latin typeface="Times New Roman"/>
                <a:cs typeface="Times New Roman"/>
              </a:rPr>
              <a:t>Ma gli </a:t>
            </a:r>
            <a:r>
              <a:rPr sz="1200" dirty="0">
                <a:latin typeface="Times New Roman"/>
                <a:cs typeface="Times New Roman"/>
              </a:rPr>
              <a:t>uomini e le donne sono </a:t>
            </a:r>
            <a:r>
              <a:rPr sz="1200" spc="-5" dirty="0">
                <a:latin typeface="Times New Roman"/>
                <a:cs typeface="Times New Roman"/>
              </a:rPr>
              <a:t>invogliati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voti </a:t>
            </a:r>
            <a:r>
              <a:rPr sz="1200" spc="-5" dirty="0">
                <a:latin typeface="Times New Roman"/>
                <a:cs typeface="Times New Roman"/>
              </a:rPr>
              <a:t>sciocchi </a:t>
            </a:r>
            <a:r>
              <a:rPr sz="1200" dirty="0">
                <a:latin typeface="Times New Roman"/>
                <a:cs typeface="Times New Roman"/>
              </a:rPr>
              <a:t>ed inutili,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dell’antichità </a:t>
            </a:r>
            <a:r>
              <a:rPr sz="1200" dirty="0">
                <a:latin typeface="Times New Roman"/>
                <a:cs typeface="Times New Roman"/>
              </a:rPr>
              <a:t>consideravano </a:t>
            </a:r>
            <a:r>
              <a:rPr sz="1200" spc="-5" dirty="0">
                <a:latin typeface="Times New Roman"/>
                <a:cs typeface="Times New Roman"/>
              </a:rPr>
              <a:t>questi impegni altamente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sacri.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476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(981.1) 89:6.4 </a:t>
            </a:r>
            <a:r>
              <a:rPr sz="1200" spc="-5" dirty="0">
                <a:latin typeface="Times New Roman"/>
                <a:cs typeface="Times New Roman"/>
              </a:rPr>
              <a:t>Nei tempi antichi,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s’iniziava </a:t>
            </a:r>
            <a:r>
              <a:rPr sz="1200" dirty="0">
                <a:latin typeface="Times New Roman"/>
                <a:cs typeface="Times New Roman"/>
              </a:rPr>
              <a:t>una nuova costruzione di qualche </a:t>
            </a:r>
            <a:r>
              <a:rPr sz="1200" spc="-5" dirty="0">
                <a:latin typeface="Times New Roman"/>
                <a:cs typeface="Times New Roman"/>
              </a:rPr>
              <a:t>importanza, </a:t>
            </a:r>
            <a:r>
              <a:rPr sz="1200" dirty="0">
                <a:latin typeface="Times New Roman"/>
                <a:cs typeface="Times New Roman"/>
              </a:rPr>
              <a:t>era consuetudine </a:t>
            </a:r>
            <a:r>
              <a:rPr sz="1200" spc="-5" dirty="0">
                <a:latin typeface="Times New Roman"/>
                <a:cs typeface="Times New Roman"/>
              </a:rPr>
              <a:t>uccidere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come “sacrificio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fondamenta”. </a:t>
            </a:r>
            <a:r>
              <a:rPr sz="1200" dirty="0">
                <a:latin typeface="Times New Roman"/>
                <a:cs typeface="Times New Roman"/>
              </a:rPr>
              <a:t>Ciò forniva uno </a:t>
            </a:r>
            <a:r>
              <a:rPr sz="1200" spc="-5" dirty="0">
                <a:latin typeface="Times New Roman"/>
                <a:cs typeface="Times New Roman"/>
              </a:rPr>
              <a:t>spirito fantasma per </a:t>
            </a:r>
            <a:r>
              <a:rPr sz="1200" dirty="0">
                <a:latin typeface="Times New Roman"/>
                <a:cs typeface="Times New Roman"/>
              </a:rPr>
              <a:t>vegliare e proteggere </a:t>
            </a:r>
            <a:r>
              <a:rPr sz="1200" spc="-5" dirty="0">
                <a:latin typeface="Times New Roman"/>
                <a:cs typeface="Times New Roman"/>
              </a:rPr>
              <a:t>l’edificio. Quando </a:t>
            </a:r>
            <a:r>
              <a:rPr sz="1200" dirty="0">
                <a:latin typeface="Times New Roman"/>
                <a:cs typeface="Times New Roman"/>
              </a:rPr>
              <a:t>i Cinesi  </a:t>
            </a:r>
            <a:r>
              <a:rPr sz="1200" spc="-5" dirty="0">
                <a:latin typeface="Times New Roman"/>
                <a:cs typeface="Times New Roman"/>
              </a:rPr>
              <a:t>si apprestavano </a:t>
            </a:r>
            <a:r>
              <a:rPr sz="1200" dirty="0">
                <a:latin typeface="Times New Roman"/>
                <a:cs typeface="Times New Roman"/>
              </a:rPr>
              <a:t>a fondere una </a:t>
            </a:r>
            <a:r>
              <a:rPr sz="1200" spc="-5" dirty="0">
                <a:latin typeface="Times New Roman"/>
                <a:cs typeface="Times New Roman"/>
              </a:rPr>
              <a:t>campana, </a:t>
            </a:r>
            <a:r>
              <a:rPr sz="1200" dirty="0">
                <a:latin typeface="Times New Roman"/>
                <a:cs typeface="Times New Roman"/>
              </a:rPr>
              <a:t>l’usanza </a:t>
            </a:r>
            <a:r>
              <a:rPr sz="1200" spc="-5" dirty="0">
                <a:latin typeface="Times New Roman"/>
                <a:cs typeface="Times New Roman"/>
              </a:rPr>
              <a:t>esigeva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di almeno una </a:t>
            </a:r>
            <a:r>
              <a:rPr sz="1200" spc="-5" dirty="0">
                <a:latin typeface="Times New Roman"/>
                <a:cs typeface="Times New Roman"/>
              </a:rPr>
              <a:t>giovane allo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migliorare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timbro </a:t>
            </a:r>
            <a:r>
              <a:rPr sz="1200" spc="-5" dirty="0">
                <a:latin typeface="Times New Roman"/>
                <a:cs typeface="Times New Roman"/>
              </a:rPr>
              <a:t>della  campana;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scelta </a:t>
            </a:r>
            <a:r>
              <a:rPr sz="1200" spc="-5" dirty="0">
                <a:latin typeface="Times New Roman"/>
                <a:cs typeface="Times New Roman"/>
              </a:rPr>
              <a:t>veniva gettata </a:t>
            </a:r>
            <a:r>
              <a:rPr sz="1200" dirty="0">
                <a:latin typeface="Times New Roman"/>
                <a:cs typeface="Times New Roman"/>
              </a:rPr>
              <a:t>viva nel </a:t>
            </a:r>
            <a:r>
              <a:rPr sz="1200" spc="-5" dirty="0">
                <a:latin typeface="Times New Roman"/>
                <a:cs typeface="Times New Roman"/>
              </a:rPr>
              <a:t>metallo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150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784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(981.2) 89:6.5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pratica di molti </a:t>
            </a:r>
            <a:r>
              <a:rPr sz="1200" spc="-5" dirty="0">
                <a:latin typeface="Times New Roman"/>
                <a:cs typeface="Times New Roman"/>
              </a:rPr>
              <a:t>gruppi murare degli schiavi </a:t>
            </a:r>
            <a:r>
              <a:rPr sz="1200" dirty="0">
                <a:latin typeface="Times New Roman"/>
                <a:cs typeface="Times New Roman"/>
              </a:rPr>
              <a:t>vivi dentro muri </a:t>
            </a:r>
            <a:r>
              <a:rPr sz="1200" spc="-5" dirty="0">
                <a:latin typeface="Times New Roman"/>
                <a:cs typeface="Times New Roman"/>
              </a:rPr>
              <a:t>importanti.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le tribù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nord  </a:t>
            </a:r>
            <a:r>
              <a:rPr sz="1200" spc="-5" dirty="0">
                <a:latin typeface="Times New Roman"/>
                <a:cs typeface="Times New Roman"/>
              </a:rPr>
              <a:t>dell’Europa sostituirono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murare </a:t>
            </a:r>
            <a:r>
              <a:rPr sz="1200" dirty="0">
                <a:latin typeface="Times New Roman"/>
                <a:cs typeface="Times New Roman"/>
              </a:rPr>
              <a:t>l’ombra di un </a:t>
            </a:r>
            <a:r>
              <a:rPr sz="1200" spc="-5" dirty="0">
                <a:latin typeface="Times New Roman"/>
                <a:cs typeface="Times New Roman"/>
              </a:rPr>
              <a:t>passante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usanza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seppellire </a:t>
            </a:r>
            <a:r>
              <a:rPr sz="1200" dirty="0">
                <a:latin typeface="Times New Roman"/>
                <a:cs typeface="Times New Roman"/>
              </a:rPr>
              <a:t>persone vive </a:t>
            </a:r>
            <a:r>
              <a:rPr sz="1200" spc="-5" dirty="0">
                <a:latin typeface="Times New Roman"/>
                <a:cs typeface="Times New Roman"/>
              </a:rPr>
              <a:t>nelle pareti delle </a:t>
            </a:r>
            <a:r>
              <a:rPr sz="1200" dirty="0">
                <a:latin typeface="Times New Roman"/>
                <a:cs typeface="Times New Roman"/>
              </a:rPr>
              <a:t>nuove  costruzioni. I Cinesi seppellivano in un muro </a:t>
            </a:r>
            <a:r>
              <a:rPr sz="1200" spc="-5" dirty="0">
                <a:latin typeface="Times New Roman"/>
                <a:cs typeface="Times New Roman"/>
              </a:rPr>
              <a:t>gli operai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morti mentre 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costruivano.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85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(981.3) 89:6.6 </a:t>
            </a:r>
            <a:r>
              <a:rPr sz="1200" spc="-5" dirty="0">
                <a:latin typeface="Times New Roman"/>
                <a:cs typeface="Times New Roman"/>
              </a:rPr>
              <a:t>Un piccolo </a:t>
            </a:r>
            <a:r>
              <a:rPr sz="1200" dirty="0">
                <a:latin typeface="Times New Roman"/>
                <a:cs typeface="Times New Roman"/>
              </a:rPr>
              <a:t>re di </a:t>
            </a:r>
            <a:r>
              <a:rPr sz="1200" spc="-5" dirty="0">
                <a:latin typeface="Times New Roman"/>
                <a:cs typeface="Times New Roman"/>
              </a:rPr>
              <a:t>Palestina, nel costruire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Gerico, “ne </a:t>
            </a:r>
            <a:r>
              <a:rPr sz="1200" dirty="0">
                <a:latin typeface="Times New Roman"/>
                <a:cs typeface="Times New Roman"/>
              </a:rPr>
              <a:t>posò le </a:t>
            </a:r>
            <a:r>
              <a:rPr sz="1200" spc="-5" dirty="0">
                <a:latin typeface="Times New Roman"/>
                <a:cs typeface="Times New Roman"/>
              </a:rPr>
              <a:t>fondamenta su Abiram, suo primogenito, </a:t>
            </a:r>
            <a:r>
              <a:rPr sz="1200" dirty="0">
                <a:latin typeface="Times New Roman"/>
                <a:cs typeface="Times New Roman"/>
              </a:rPr>
              <a:t>e ne  </a:t>
            </a:r>
            <a:r>
              <a:rPr sz="1200" spc="-5" dirty="0">
                <a:latin typeface="Times New Roman"/>
                <a:cs typeface="Times New Roman"/>
              </a:rPr>
              <a:t>eresse </a:t>
            </a:r>
            <a:r>
              <a:rPr sz="1200" dirty="0">
                <a:latin typeface="Times New Roman"/>
                <a:cs typeface="Times New Roman"/>
              </a:rPr>
              <a:t>le porte </a:t>
            </a:r>
            <a:r>
              <a:rPr sz="1200" spc="-5" dirty="0">
                <a:latin typeface="Times New Roman"/>
                <a:cs typeface="Times New Roman"/>
              </a:rPr>
              <a:t>su suo </a:t>
            </a:r>
            <a:r>
              <a:rPr sz="1200" dirty="0">
                <a:latin typeface="Times New Roman"/>
                <a:cs typeface="Times New Roman"/>
              </a:rPr>
              <a:t>figlio più </a:t>
            </a:r>
            <a:r>
              <a:rPr sz="1200" spc="-5" dirty="0">
                <a:latin typeface="Times New Roman"/>
                <a:cs typeface="Times New Roman"/>
              </a:rPr>
              <a:t>giovane, Segub”.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quella data tardiva,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questo padre mise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dei suoi figli </a:t>
            </a:r>
            <a:r>
              <a:rPr sz="1200" dirty="0">
                <a:latin typeface="Times New Roman"/>
                <a:cs typeface="Times New Roman"/>
              </a:rPr>
              <a:t>vivi negli  </a:t>
            </a:r>
            <a:r>
              <a:rPr sz="1200" spc="-5" dirty="0">
                <a:latin typeface="Times New Roman"/>
                <a:cs typeface="Times New Roman"/>
              </a:rPr>
              <a:t>scavi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fondazione delle </a:t>
            </a:r>
            <a:r>
              <a:rPr sz="1200" dirty="0">
                <a:latin typeface="Times New Roman"/>
                <a:cs typeface="Times New Roman"/>
              </a:rPr>
              <a:t>porte </a:t>
            </a:r>
            <a:r>
              <a:rPr sz="1200" spc="-5" dirty="0">
                <a:latin typeface="Times New Roman"/>
                <a:cs typeface="Times New Roman"/>
              </a:rPr>
              <a:t>della città, </a:t>
            </a:r>
            <a:r>
              <a:rPr sz="1200" dirty="0">
                <a:latin typeface="Times New Roman"/>
                <a:cs typeface="Times New Roman"/>
              </a:rPr>
              <a:t>ma il suo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è anche </a:t>
            </a:r>
            <a:r>
              <a:rPr sz="1200" spc="-5" dirty="0">
                <a:latin typeface="Times New Roman"/>
                <a:cs typeface="Times New Roman"/>
              </a:rPr>
              <a:t>trascritto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compiuto </a:t>
            </a:r>
            <a:r>
              <a:rPr sz="1200" dirty="0">
                <a:latin typeface="Times New Roman"/>
                <a:cs typeface="Times New Roman"/>
              </a:rPr>
              <a:t>“in </a:t>
            </a:r>
            <a:r>
              <a:rPr sz="1200" spc="-5" dirty="0">
                <a:latin typeface="Times New Roman"/>
                <a:cs typeface="Times New Roman"/>
              </a:rPr>
              <a:t>conformità alla parola del </a:t>
            </a:r>
            <a:r>
              <a:rPr sz="1200" dirty="0">
                <a:latin typeface="Times New Roman"/>
                <a:cs typeface="Times New Roman"/>
              </a:rPr>
              <a:t>Signore”.  </a:t>
            </a:r>
            <a:r>
              <a:rPr sz="1200" spc="-5" dirty="0">
                <a:latin typeface="Times New Roman"/>
                <a:cs typeface="Times New Roman"/>
              </a:rPr>
              <a:t>Mosè aveva </a:t>
            </a:r>
            <a:r>
              <a:rPr sz="1200" dirty="0">
                <a:latin typeface="Times New Roman"/>
                <a:cs typeface="Times New Roman"/>
              </a:rPr>
              <a:t>proibito </a:t>
            </a:r>
            <a:r>
              <a:rPr sz="1200" spc="-5" dirty="0">
                <a:latin typeface="Times New Roman"/>
                <a:cs typeface="Times New Roman"/>
              </a:rPr>
              <a:t>questi sacrifici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fondamenta,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Israeliti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ritornarono ben </a:t>
            </a:r>
            <a:r>
              <a:rPr sz="1200" dirty="0">
                <a:latin typeface="Times New Roman"/>
                <a:cs typeface="Times New Roman"/>
              </a:rPr>
              <a:t>presto dopo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cerimonia  </a:t>
            </a:r>
            <a:r>
              <a:rPr sz="1200" spc="-5" dirty="0">
                <a:latin typeface="Times New Roman"/>
                <a:cs typeface="Times New Roman"/>
              </a:rPr>
              <a:t>del ventesimo secolo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depositare dei </a:t>
            </a:r>
            <a:r>
              <a:rPr sz="1200" dirty="0">
                <a:latin typeface="Times New Roman"/>
                <a:cs typeface="Times New Roman"/>
              </a:rPr>
              <a:t>ninnoli e dei </a:t>
            </a:r>
            <a:r>
              <a:rPr sz="1200" spc="-5" dirty="0">
                <a:latin typeface="Times New Roman"/>
                <a:cs typeface="Times New Roman"/>
              </a:rPr>
              <a:t>ricordi nella </a:t>
            </a:r>
            <a:r>
              <a:rPr sz="1200" dirty="0">
                <a:latin typeface="Times New Roman"/>
                <a:cs typeface="Times New Roman"/>
              </a:rPr>
              <a:t>prima pietra di una nuova costruzione è una </a:t>
            </a:r>
            <a:r>
              <a:rPr sz="1200" spc="-5" dirty="0">
                <a:latin typeface="Times New Roman"/>
                <a:cs typeface="Times New Roman"/>
              </a:rPr>
              <a:t>reminiscenza </a:t>
            </a:r>
            <a:r>
              <a:rPr sz="1200" spc="1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sacrifici </a:t>
            </a:r>
            <a:r>
              <a:rPr sz="1200" dirty="0">
                <a:latin typeface="Times New Roman"/>
                <a:cs typeface="Times New Roman"/>
              </a:rPr>
              <a:t>primitivi per 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fondamenta.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(981.4) 89:6.7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usanza di molti </a:t>
            </a:r>
            <a:r>
              <a:rPr sz="1200" spc="-5" dirty="0">
                <a:latin typeface="Times New Roman"/>
                <a:cs typeface="Times New Roman"/>
              </a:rPr>
              <a:t>popoli dedicare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frutti agli </a:t>
            </a:r>
            <a:r>
              <a:rPr sz="1200" dirty="0">
                <a:latin typeface="Times New Roman"/>
                <a:cs typeface="Times New Roman"/>
              </a:rPr>
              <a:t>spiriti. E queste </a:t>
            </a:r>
            <a:r>
              <a:rPr sz="1200" spc="-5" dirty="0">
                <a:latin typeface="Times New Roman"/>
                <a:cs typeface="Times New Roman"/>
              </a:rPr>
              <a:t>osservanze, </a:t>
            </a:r>
            <a:r>
              <a:rPr sz="1200" dirty="0">
                <a:latin typeface="Times New Roman"/>
                <a:cs typeface="Times New Roman"/>
              </a:rPr>
              <a:t>ora più o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simboliche, sono  tutte </a:t>
            </a:r>
            <a:r>
              <a:rPr sz="1200" spc="-5" dirty="0">
                <a:latin typeface="Times New Roman"/>
                <a:cs typeface="Times New Roman"/>
              </a:rPr>
              <a:t>sopravvivenze delle cerimonie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implicanti dei sacrifici </a:t>
            </a:r>
            <a:r>
              <a:rPr sz="1200" dirty="0">
                <a:latin typeface="Times New Roman"/>
                <a:cs typeface="Times New Roman"/>
              </a:rPr>
              <a:t>umani. </a:t>
            </a:r>
            <a:r>
              <a:rPr sz="1200" spc="-5" dirty="0">
                <a:latin typeface="Times New Roman"/>
                <a:cs typeface="Times New Roman"/>
              </a:rPr>
              <a:t>L’idea </a:t>
            </a:r>
            <a:r>
              <a:rPr sz="1200" dirty="0">
                <a:latin typeface="Times New Roman"/>
                <a:cs typeface="Times New Roman"/>
              </a:rPr>
              <a:t>di offrire il </a:t>
            </a:r>
            <a:r>
              <a:rPr sz="1200" spc="-5" dirty="0">
                <a:latin typeface="Times New Roman"/>
                <a:cs typeface="Times New Roman"/>
              </a:rPr>
              <a:t>primogenito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assai diffusa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antichi, </a:t>
            </a:r>
            <a:r>
              <a:rPr sz="1200" spc="-5" dirty="0">
                <a:latin typeface="Times New Roman"/>
                <a:cs typeface="Times New Roman"/>
              </a:rPr>
              <a:t>specialmente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Fenici, </a:t>
            </a:r>
            <a:r>
              <a:rPr sz="1200" dirty="0">
                <a:latin typeface="Times New Roman"/>
                <a:cs typeface="Times New Roman"/>
              </a:rPr>
              <a:t>i quali </a:t>
            </a:r>
            <a:r>
              <a:rPr sz="1200" spc="-5" dirty="0">
                <a:latin typeface="Times New Roman"/>
                <a:cs typeface="Times New Roman"/>
              </a:rPr>
              <a:t>furono gli </a:t>
            </a:r>
            <a:r>
              <a:rPr sz="1200" dirty="0">
                <a:latin typeface="Times New Roman"/>
                <a:cs typeface="Times New Roman"/>
              </a:rPr>
              <a:t>ultimi ad </a:t>
            </a:r>
            <a:r>
              <a:rPr sz="1200" spc="-5" dirty="0">
                <a:latin typeface="Times New Roman"/>
                <a:cs typeface="Times New Roman"/>
              </a:rPr>
              <a:t>abbandonarla. All’atto del sacrificio si </a:t>
            </a:r>
            <a:r>
              <a:rPr sz="1200" dirty="0">
                <a:latin typeface="Times New Roman"/>
                <a:cs typeface="Times New Roman"/>
              </a:rPr>
              <a:t>usava dire  </a:t>
            </a:r>
            <a:r>
              <a:rPr sz="1200" spc="-5" dirty="0">
                <a:latin typeface="Times New Roman"/>
                <a:cs typeface="Times New Roman"/>
              </a:rPr>
              <a:t>“una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vita”.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voi dite </a:t>
            </a:r>
            <a:r>
              <a:rPr sz="1200" spc="-5" dirty="0">
                <a:latin typeface="Times New Roman"/>
                <a:cs typeface="Times New Roman"/>
              </a:rPr>
              <a:t>“polvere alla</a:t>
            </a:r>
            <a:r>
              <a:rPr sz="1200" dirty="0">
                <a:latin typeface="Times New Roman"/>
                <a:cs typeface="Times New Roman"/>
              </a:rPr>
              <a:t> polvere”.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54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(981.5) 89:6.8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spettacolo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 costretto </a:t>
            </a:r>
            <a:r>
              <a:rPr sz="1200" dirty="0">
                <a:latin typeface="Times New Roman"/>
                <a:cs typeface="Times New Roman"/>
              </a:rPr>
              <a:t>a sacrificare </a:t>
            </a:r>
            <a:r>
              <a:rPr sz="1200" spc="-5" dirty="0">
                <a:latin typeface="Times New Roman"/>
                <a:cs typeface="Times New Roman"/>
              </a:rPr>
              <a:t>suo figlio Isacco, benché </a:t>
            </a:r>
            <a:r>
              <a:rPr sz="1200" dirty="0">
                <a:latin typeface="Times New Roman"/>
                <a:cs typeface="Times New Roman"/>
              </a:rPr>
              <a:t>sconvolgente per le </a:t>
            </a:r>
            <a:r>
              <a:rPr sz="1200" spc="-5" dirty="0">
                <a:latin typeface="Times New Roman"/>
                <a:cs typeface="Times New Roman"/>
              </a:rPr>
              <a:t>suscettibilità civilizzate,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un’idea nuova o strana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persone di </a:t>
            </a:r>
            <a:r>
              <a:rPr sz="1200" spc="-5" dirty="0">
                <a:latin typeface="Times New Roman"/>
                <a:cs typeface="Times New Roman"/>
              </a:rPr>
              <a:t>quell’epoca. Fu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una pratica molto </a:t>
            </a:r>
            <a:r>
              <a:rPr sz="1200" spc="-5" dirty="0">
                <a:latin typeface="Times New Roman"/>
                <a:cs typeface="Times New Roman"/>
              </a:rPr>
              <a:t>diffusa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padri,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momenti </a:t>
            </a:r>
            <a:r>
              <a:rPr sz="1200" dirty="0">
                <a:latin typeface="Times New Roman"/>
                <a:cs typeface="Times New Roman"/>
              </a:rPr>
              <a:t>di grande  tensione </a:t>
            </a:r>
            <a:r>
              <a:rPr sz="1200" spc="-5" dirty="0">
                <a:latin typeface="Times New Roman"/>
                <a:cs typeface="Times New Roman"/>
              </a:rPr>
              <a:t>emotiva, sacrificare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primogeniti. Molti popoli hanno una </a:t>
            </a:r>
            <a:r>
              <a:rPr sz="1200" spc="-5" dirty="0">
                <a:latin typeface="Times New Roman"/>
                <a:cs typeface="Times New Roman"/>
              </a:rPr>
              <a:t>tradizione analoga </a:t>
            </a:r>
            <a:r>
              <a:rPr sz="1200" dirty="0">
                <a:latin typeface="Times New Roman"/>
                <a:cs typeface="Times New Roman"/>
              </a:rPr>
              <a:t>a questa storia, </a:t>
            </a:r>
            <a:r>
              <a:rPr sz="1200" spc="-5" dirty="0">
                <a:latin typeface="Times New Roman"/>
                <a:cs typeface="Times New Roman"/>
              </a:rPr>
              <a:t>perché ci </a:t>
            </a:r>
            <a:r>
              <a:rPr sz="1200" dirty="0">
                <a:latin typeface="Times New Roman"/>
                <a:cs typeface="Times New Roman"/>
              </a:rPr>
              <a:t>fu un tempo  una </a:t>
            </a:r>
            <a:r>
              <a:rPr sz="1200" spc="-5" dirty="0">
                <a:latin typeface="Times New Roman"/>
                <a:cs typeface="Times New Roman"/>
              </a:rPr>
              <a:t>credenza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profonda che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necessario </a:t>
            </a:r>
            <a:r>
              <a:rPr sz="1200" dirty="0">
                <a:latin typeface="Times New Roman"/>
                <a:cs typeface="Times New Roman"/>
              </a:rPr>
              <a:t>offrire un sacrificio </a:t>
            </a:r>
            <a:r>
              <a:rPr sz="1200" spc="-5" dirty="0">
                <a:latin typeface="Times New Roman"/>
                <a:cs typeface="Times New Roman"/>
              </a:rPr>
              <a:t>umano quando accadeva </a:t>
            </a:r>
            <a:r>
              <a:rPr sz="1200" dirty="0">
                <a:latin typeface="Times New Roman"/>
                <a:cs typeface="Times New Roman"/>
              </a:rPr>
              <a:t>qualcosa di straordinario o  d’insolito.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5784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Le modificazioni del sacrificio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umano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(981.6) 89:7.1 </a:t>
            </a:r>
            <a:r>
              <a:rPr sz="1200" spc="-5" dirty="0">
                <a:latin typeface="Times New Roman"/>
                <a:cs typeface="Times New Roman"/>
              </a:rPr>
              <a:t>Mosè tentò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porre fine ai sacrifici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introducendo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riscatto </a:t>
            </a:r>
            <a:r>
              <a:rPr sz="1200" dirty="0">
                <a:latin typeface="Times New Roman"/>
                <a:cs typeface="Times New Roman"/>
              </a:rPr>
              <a:t>come sostituto.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stabilì una </a:t>
            </a:r>
            <a:r>
              <a:rPr sz="1200" spc="-5" dirty="0">
                <a:latin typeface="Times New Roman"/>
                <a:cs typeface="Times New Roman"/>
              </a:rPr>
              <a:t>tabella sistematica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permetteva al suo </a:t>
            </a:r>
            <a:r>
              <a:rPr sz="1200" dirty="0">
                <a:latin typeface="Times New Roman"/>
                <a:cs typeface="Times New Roman"/>
              </a:rPr>
              <a:t>popolo di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le conseguenze </a:t>
            </a:r>
            <a:r>
              <a:rPr sz="1200" spc="-5" dirty="0">
                <a:latin typeface="Times New Roman"/>
                <a:cs typeface="Times New Roman"/>
              </a:rPr>
              <a:t>peggiori delle </a:t>
            </a:r>
            <a:r>
              <a:rPr sz="1200" dirty="0">
                <a:latin typeface="Times New Roman"/>
                <a:cs typeface="Times New Roman"/>
              </a:rPr>
              <a:t>proprie scelte avventate e sciocche. </a:t>
            </a:r>
            <a:r>
              <a:rPr sz="1200" spc="-5" dirty="0">
                <a:latin typeface="Times New Roman"/>
                <a:cs typeface="Times New Roman"/>
              </a:rPr>
              <a:t>Terre, beni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 potevano  essere riscattati </a:t>
            </a:r>
            <a:r>
              <a:rPr sz="1200" dirty="0">
                <a:latin typeface="Times New Roman"/>
                <a:cs typeface="Times New Roman"/>
              </a:rPr>
              <a:t>sulla base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quote </a:t>
            </a:r>
            <a:r>
              <a:rPr sz="1200" spc="-5" dirty="0">
                <a:latin typeface="Times New Roman"/>
                <a:cs typeface="Times New Roman"/>
              </a:rPr>
              <a:t>stabilite,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dovevano </a:t>
            </a:r>
            <a:r>
              <a:rPr sz="1200" dirty="0">
                <a:latin typeface="Times New Roman"/>
                <a:cs typeface="Times New Roman"/>
              </a:rPr>
              <a:t>pagare </a:t>
            </a:r>
            <a:r>
              <a:rPr sz="1200" spc="-5" dirty="0">
                <a:latin typeface="Times New Roman"/>
                <a:cs typeface="Times New Roman"/>
              </a:rPr>
              <a:t>ai sacerdoti.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cessarono </a:t>
            </a:r>
            <a:r>
              <a:rPr sz="1200" dirty="0">
                <a:latin typeface="Times New Roman"/>
                <a:cs typeface="Times New Roman"/>
              </a:rPr>
              <a:t>di sacrificare i loro  </a:t>
            </a:r>
            <a:r>
              <a:rPr sz="1200" spc="-5" dirty="0">
                <a:latin typeface="Times New Roman"/>
                <a:cs typeface="Times New Roman"/>
              </a:rPr>
              <a:t>primogeniti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presto </a:t>
            </a:r>
            <a:r>
              <a:rPr sz="1200" spc="-5" dirty="0">
                <a:latin typeface="Times New Roman"/>
                <a:cs typeface="Times New Roman"/>
              </a:rPr>
              <a:t>grandi vantaggi sui </a:t>
            </a:r>
            <a:r>
              <a:rPr sz="1200" dirty="0">
                <a:latin typeface="Times New Roman"/>
                <a:cs typeface="Times New Roman"/>
              </a:rPr>
              <a:t>loro vicini </a:t>
            </a:r>
            <a:r>
              <a:rPr sz="1200" spc="-5" dirty="0">
                <a:latin typeface="Times New Roman"/>
                <a:cs typeface="Times New Roman"/>
              </a:rPr>
              <a:t>meno evoluti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continuarono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atti atroci. </a:t>
            </a:r>
            <a:r>
              <a:rPr sz="1200" dirty="0">
                <a:latin typeface="Times New Roman"/>
                <a:cs typeface="Times New Roman"/>
              </a:rPr>
              <a:t>Molte di queste tribù  </a:t>
            </a:r>
            <a:r>
              <a:rPr sz="1200" spc="-5" dirty="0">
                <a:latin typeface="Times New Roman"/>
                <a:cs typeface="Times New Roman"/>
              </a:rPr>
              <a:t>arretrate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s’indebolirono moltissimo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questa perdita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stessa successione del comando fu spesso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interrotta.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145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(982.1) 89:7.2 </a:t>
            </a:r>
            <a:r>
              <a:rPr sz="1200" spc="-5" dirty="0">
                <a:latin typeface="Times New Roman"/>
                <a:cs typeface="Times New Roman"/>
              </a:rPr>
              <a:t>Una derivazione del passato sacrificio dei figli fu </a:t>
            </a:r>
            <a:r>
              <a:rPr sz="1200" dirty="0">
                <a:latin typeface="Times New Roman"/>
                <a:cs typeface="Times New Roman"/>
              </a:rPr>
              <a:t>l’usanza </a:t>
            </a:r>
            <a:r>
              <a:rPr sz="1200" spc="-5" dirty="0">
                <a:latin typeface="Times New Roman"/>
                <a:cs typeface="Times New Roman"/>
              </a:rPr>
              <a:t>d’imbrattare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 gli stipiti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porte della </a:t>
            </a:r>
            <a:r>
              <a:rPr sz="1200" dirty="0">
                <a:latin typeface="Times New Roman"/>
                <a:cs typeface="Times New Roman"/>
              </a:rPr>
              <a:t>casa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protezione dei primogeniti. </a:t>
            </a:r>
            <a:r>
              <a:rPr sz="1200" dirty="0">
                <a:latin typeface="Times New Roman"/>
                <a:cs typeface="Times New Roman"/>
              </a:rPr>
              <a:t>Ciò veniva </a:t>
            </a:r>
            <a:r>
              <a:rPr sz="1200" spc="-5" dirty="0">
                <a:latin typeface="Times New Roman"/>
                <a:cs typeface="Times New Roman"/>
              </a:rPr>
              <a:t>fatto spesso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occasione </a:t>
            </a:r>
            <a:r>
              <a:rPr sz="1200" dirty="0">
                <a:latin typeface="Times New Roman"/>
                <a:cs typeface="Times New Roman"/>
              </a:rPr>
              <a:t>di una delle </a:t>
            </a:r>
            <a:r>
              <a:rPr sz="1200" spc="-5" dirty="0">
                <a:latin typeface="Times New Roman"/>
                <a:cs typeface="Times New Roman"/>
              </a:rPr>
              <a:t>feste </a:t>
            </a:r>
            <a:r>
              <a:rPr sz="1200" dirty="0">
                <a:latin typeface="Times New Roman"/>
                <a:cs typeface="Times New Roman"/>
              </a:rPr>
              <a:t>sacre </a:t>
            </a:r>
            <a:r>
              <a:rPr sz="1200" spc="-5" dirty="0">
                <a:latin typeface="Times New Roman"/>
                <a:cs typeface="Times New Roman"/>
              </a:rPr>
              <a:t>dell’anno,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cerimonia </a:t>
            </a:r>
            <a:r>
              <a:rPr sz="1200" dirty="0">
                <a:latin typeface="Times New Roman"/>
                <a:cs typeface="Times New Roman"/>
              </a:rPr>
              <a:t>prevalse un 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maggior parte del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dal Messico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all’Egitto.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54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(982.2) 89:7.3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gruppi aveva cessato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uccidere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figli, rimase </a:t>
            </a:r>
            <a:r>
              <a:rPr sz="1200" dirty="0">
                <a:latin typeface="Times New Roman"/>
                <a:cs typeface="Times New Roman"/>
              </a:rPr>
              <a:t>l’usanza di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in mezzo </a:t>
            </a:r>
            <a:r>
              <a:rPr sz="1200" spc="-5" dirty="0">
                <a:latin typeface="Times New Roman"/>
                <a:cs typeface="Times New Roman"/>
              </a:rPr>
              <a:t>al deserto </a:t>
            </a:r>
            <a:r>
              <a:rPr sz="1200" dirty="0">
                <a:latin typeface="Times New Roman"/>
                <a:cs typeface="Times New Roman"/>
              </a:rPr>
              <a:t>o in una </a:t>
            </a:r>
            <a:r>
              <a:rPr sz="1200" spc="-5" dirty="0">
                <a:latin typeface="Times New Roman"/>
                <a:cs typeface="Times New Roman"/>
              </a:rPr>
              <a:t>piccola </a:t>
            </a:r>
            <a:r>
              <a:rPr sz="1200" dirty="0">
                <a:latin typeface="Times New Roman"/>
                <a:cs typeface="Times New Roman"/>
              </a:rPr>
              <a:t>imbarcazione </a:t>
            </a:r>
            <a:r>
              <a:rPr sz="1200" spc="-5" dirty="0">
                <a:latin typeface="Times New Roman"/>
                <a:cs typeface="Times New Roman"/>
              </a:rPr>
              <a:t>sull’acqua. </a:t>
            </a:r>
            <a:r>
              <a:rPr sz="1200" dirty="0">
                <a:latin typeface="Times New Roman"/>
                <a:cs typeface="Times New Roman"/>
              </a:rPr>
              <a:t>Se il </a:t>
            </a:r>
            <a:r>
              <a:rPr sz="1200" spc="-5" dirty="0">
                <a:latin typeface="Times New Roman"/>
                <a:cs typeface="Times New Roman"/>
              </a:rPr>
              <a:t>figlio sopravviveva si </a:t>
            </a:r>
            <a:r>
              <a:rPr sz="1200" dirty="0">
                <a:latin typeface="Times New Roman"/>
                <a:cs typeface="Times New Roman"/>
              </a:rPr>
              <a:t>credeva </a:t>
            </a:r>
            <a:r>
              <a:rPr sz="1200" spc="-5" dirty="0">
                <a:latin typeface="Times New Roman"/>
                <a:cs typeface="Times New Roman"/>
              </a:rPr>
              <a:t>che gli dei </a:t>
            </a:r>
            <a:r>
              <a:rPr sz="1200" dirty="0">
                <a:latin typeface="Times New Roman"/>
                <a:cs typeface="Times New Roman"/>
              </a:rPr>
              <a:t>fossero  </a:t>
            </a:r>
            <a:r>
              <a:rPr sz="1200" spc="-5" dirty="0">
                <a:latin typeface="Times New Roman"/>
                <a:cs typeface="Times New Roman"/>
              </a:rPr>
              <a:t>intervenuti per proteggerlo, come nelle tradizioni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Sargon, Mosè, </a:t>
            </a:r>
            <a:r>
              <a:rPr sz="1200" dirty="0">
                <a:latin typeface="Times New Roman"/>
                <a:cs typeface="Times New Roman"/>
              </a:rPr>
              <a:t>Ciro e Romolo. </a:t>
            </a:r>
            <a:r>
              <a:rPr sz="1200" spc="-5" dirty="0">
                <a:latin typeface="Times New Roman"/>
                <a:cs typeface="Times New Roman"/>
              </a:rPr>
              <a:t>Poi </a:t>
            </a:r>
            <a:r>
              <a:rPr sz="1200" dirty="0">
                <a:latin typeface="Times New Roman"/>
                <a:cs typeface="Times New Roman"/>
              </a:rPr>
              <a:t>venne 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consacrare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 primogeniti </a:t>
            </a:r>
            <a:r>
              <a:rPr sz="1200" dirty="0">
                <a:latin typeface="Times New Roman"/>
                <a:cs typeface="Times New Roman"/>
              </a:rPr>
              <a:t>come sacri o </a:t>
            </a:r>
            <a:r>
              <a:rPr sz="1200" spc="-5" dirty="0">
                <a:latin typeface="Times New Roman"/>
                <a:cs typeface="Times New Roman"/>
              </a:rPr>
              <a:t>sacrificali, permettendo </a:t>
            </a:r>
            <a:r>
              <a:rPr sz="1200" dirty="0">
                <a:latin typeface="Times New Roman"/>
                <a:cs typeface="Times New Roman"/>
              </a:rPr>
              <a:t>loro di crescere e poi esiliandoli </a:t>
            </a:r>
            <a:r>
              <a:rPr sz="1200" spc="-5" dirty="0">
                <a:latin typeface="Times New Roman"/>
                <a:cs typeface="Times New Roman"/>
              </a:rPr>
              <a:t>invece </a:t>
            </a:r>
            <a:r>
              <a:rPr sz="1200" dirty="0">
                <a:latin typeface="Times New Roman"/>
                <a:cs typeface="Times New Roman"/>
              </a:rPr>
              <a:t>di farli </a:t>
            </a:r>
            <a:r>
              <a:rPr sz="1200" spc="-5" dirty="0">
                <a:latin typeface="Times New Roman"/>
                <a:cs typeface="Times New Roman"/>
              </a:rPr>
              <a:t>morire;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fu l’origine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colonizzazione. </a:t>
            </a:r>
            <a:r>
              <a:rPr sz="1200" dirty="0">
                <a:latin typeface="Times New Roman"/>
                <a:cs typeface="Times New Roman"/>
              </a:rPr>
              <a:t>I Romani </a:t>
            </a:r>
            <a:r>
              <a:rPr sz="1200" spc="-5" dirty="0">
                <a:latin typeface="Times New Roman"/>
                <a:cs typeface="Times New Roman"/>
              </a:rPr>
              <a:t>aderirono </a:t>
            </a:r>
            <a:r>
              <a:rPr sz="1200" dirty="0">
                <a:latin typeface="Times New Roman"/>
                <a:cs typeface="Times New Roman"/>
              </a:rPr>
              <a:t>a questa usanza </a:t>
            </a:r>
            <a:r>
              <a:rPr sz="1200" spc="-5" dirty="0">
                <a:latin typeface="Times New Roman"/>
                <a:cs typeface="Times New Roman"/>
              </a:rPr>
              <a:t>nel loro </a:t>
            </a:r>
            <a:r>
              <a:rPr sz="1200" dirty="0">
                <a:latin typeface="Times New Roman"/>
                <a:cs typeface="Times New Roman"/>
              </a:rPr>
              <a:t>piano di</a:t>
            </a:r>
            <a:r>
              <a:rPr sz="1200" spc="-5" dirty="0">
                <a:latin typeface="Times New Roman"/>
                <a:cs typeface="Times New Roman"/>
              </a:rPr>
              <a:t> colonizzazione.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112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(982.3) 89:7.4 </a:t>
            </a:r>
            <a:r>
              <a:rPr sz="1200" spc="-5" dirty="0">
                <a:latin typeface="Times New Roman"/>
                <a:cs typeface="Times New Roman"/>
              </a:rPr>
              <a:t>Molte delle associazioni peculiari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lassismo sessuale ed </a:t>
            </a:r>
            <a:r>
              <a:rPr sz="1200" dirty="0">
                <a:latin typeface="Times New Roman"/>
                <a:cs typeface="Times New Roman"/>
              </a:rPr>
              <a:t>il culto primitivo ebbero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sacrifici </a:t>
            </a:r>
            <a:r>
              <a:rPr sz="1200" dirty="0">
                <a:latin typeface="Times New Roman"/>
                <a:cs typeface="Times New Roman"/>
              </a:rPr>
              <a:t>umani. </a:t>
            </a:r>
            <a:r>
              <a:rPr sz="1200" spc="-5" dirty="0">
                <a:latin typeface="Times New Roman"/>
                <a:cs typeface="Times New Roman"/>
              </a:rPr>
              <a:t>Nei tempi antichi, se </a:t>
            </a:r>
            <a:r>
              <a:rPr sz="1200" dirty="0">
                <a:latin typeface="Times New Roman"/>
                <a:cs typeface="Times New Roman"/>
              </a:rPr>
              <a:t>una donna </a:t>
            </a:r>
            <a:r>
              <a:rPr sz="1200" spc="-5" dirty="0">
                <a:latin typeface="Times New Roman"/>
                <a:cs typeface="Times New Roman"/>
              </a:rPr>
              <a:t>incontrava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cacciatori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teste,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riscattare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1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concessione sessuale. Più tardi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giovane consacrata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sacrificio agli dei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riscattare </a:t>
            </a:r>
            <a:r>
              <a:rPr sz="1200" dirty="0">
                <a:latin typeface="Times New Roman"/>
                <a:cs typeface="Times New Roman"/>
              </a:rPr>
              <a:t>la sua vita </a:t>
            </a:r>
            <a:r>
              <a:rPr sz="1200" spc="-5" dirty="0">
                <a:latin typeface="Times New Roman"/>
                <a:cs typeface="Times New Roman"/>
              </a:rPr>
              <a:t>dedicando per  sempre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corpo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sessuale sacro del </a:t>
            </a:r>
            <a:r>
              <a:rPr sz="1200" dirty="0">
                <a:latin typeface="Times New Roman"/>
                <a:cs typeface="Times New Roman"/>
              </a:rPr>
              <a:t>tempio;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poteva procurarsi </a:t>
            </a:r>
            <a:r>
              <a:rPr sz="1200" dirty="0">
                <a:latin typeface="Times New Roman"/>
                <a:cs typeface="Times New Roman"/>
              </a:rPr>
              <a:t>il denaro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riscatto.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 </a:t>
            </a:r>
            <a:r>
              <a:rPr sz="1200" spc="-5" dirty="0">
                <a:latin typeface="Times New Roman"/>
                <a:cs typeface="Times New Roman"/>
              </a:rPr>
              <a:t>consideravano </a:t>
            </a:r>
            <a:r>
              <a:rPr sz="1200" dirty="0">
                <a:latin typeface="Times New Roman"/>
                <a:cs typeface="Times New Roman"/>
              </a:rPr>
              <a:t>molto nobilitante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rapporti sessuali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donna </a:t>
            </a:r>
            <a:r>
              <a:rPr sz="1200" spc="-5" dirty="0">
                <a:latin typeface="Times New Roman"/>
                <a:cs typeface="Times New Roman"/>
              </a:rPr>
              <a:t>impegnata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modo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riscattare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Congiungersi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8799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71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 queste giovani </a:t>
            </a:r>
            <a:r>
              <a:rPr sz="1200" dirty="0">
                <a:latin typeface="Times New Roman"/>
                <a:cs typeface="Times New Roman"/>
              </a:rPr>
              <a:t>sacre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cerimonia </a:t>
            </a:r>
            <a:r>
              <a:rPr sz="1200" spc="-5" dirty="0">
                <a:latin typeface="Times New Roman"/>
                <a:cs typeface="Times New Roman"/>
              </a:rPr>
              <a:t>religiosa, ed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rituale </a:t>
            </a:r>
            <a:r>
              <a:rPr sz="1200" spc="-5" dirty="0">
                <a:latin typeface="Times New Roman"/>
                <a:cs typeface="Times New Roman"/>
              </a:rPr>
              <a:t>forniva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pretesto accettabile per </a:t>
            </a:r>
            <a:r>
              <a:rPr sz="1200" dirty="0">
                <a:latin typeface="Times New Roman"/>
                <a:cs typeface="Times New Roman"/>
              </a:rPr>
              <a:t>soddisfazioni  </a:t>
            </a:r>
            <a:r>
              <a:rPr sz="1200" spc="-5" dirty="0">
                <a:latin typeface="Times New Roman"/>
                <a:cs typeface="Times New Roman"/>
              </a:rPr>
              <a:t>sessuali ordinarie. Questo era </a:t>
            </a:r>
            <a:r>
              <a:rPr sz="1200" dirty="0">
                <a:latin typeface="Times New Roman"/>
                <a:cs typeface="Times New Roman"/>
              </a:rPr>
              <a:t>un modo </a:t>
            </a:r>
            <a:r>
              <a:rPr sz="1200" spc="-5" dirty="0">
                <a:latin typeface="Times New Roman"/>
                <a:cs typeface="Times New Roman"/>
              </a:rPr>
              <a:t>sottile d’ingannare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partner </a:t>
            </a:r>
            <a:r>
              <a:rPr sz="1200" spc="-5" dirty="0">
                <a:latin typeface="Times New Roman"/>
                <a:cs typeface="Times New Roman"/>
              </a:rPr>
              <a:t>provavano piacere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praticarlo.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costumi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ritardo rispetto al progresso evoluzionario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civiltà, </a:t>
            </a:r>
            <a:r>
              <a:rPr sz="1200" dirty="0">
                <a:latin typeface="Times New Roman"/>
                <a:cs typeface="Times New Roman"/>
              </a:rPr>
              <a:t>sanzionando in tal modo le pratiche  </a:t>
            </a:r>
            <a:r>
              <a:rPr sz="1200" spc="-5" dirty="0">
                <a:latin typeface="Times New Roman"/>
                <a:cs typeface="Times New Roman"/>
              </a:rPr>
              <a:t>sessuali </a:t>
            </a:r>
            <a:r>
              <a:rPr sz="1200" dirty="0">
                <a:latin typeface="Times New Roman"/>
                <a:cs typeface="Times New Roman"/>
              </a:rPr>
              <a:t>più primitive e più </a:t>
            </a:r>
            <a:r>
              <a:rPr sz="1200" spc="-5" dirty="0">
                <a:latin typeface="Times New Roman"/>
                <a:cs typeface="Times New Roman"/>
              </a:rPr>
              <a:t>barbare delle </a:t>
            </a:r>
            <a:r>
              <a:rPr sz="1200" dirty="0">
                <a:latin typeface="Times New Roman"/>
                <a:cs typeface="Times New Roman"/>
              </a:rPr>
              <a:t>razze in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(982.4) 89:7.5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prostituzione </a:t>
            </a:r>
            <a:r>
              <a:rPr sz="1200" spc="-5" dirty="0">
                <a:latin typeface="Times New Roman"/>
                <a:cs typeface="Times New Roman"/>
              </a:rPr>
              <a:t>nei templi si estese alla </a:t>
            </a:r>
            <a:r>
              <a:rPr sz="1200" dirty="0">
                <a:latin typeface="Times New Roman"/>
                <a:cs typeface="Times New Roman"/>
              </a:rPr>
              <a:t>fine in tutta </a:t>
            </a:r>
            <a:r>
              <a:rPr sz="1200" spc="-5" dirty="0">
                <a:latin typeface="Times New Roman"/>
                <a:cs typeface="Times New Roman"/>
              </a:rPr>
              <a:t>l’Europa </a:t>
            </a:r>
            <a:r>
              <a:rPr sz="1200" dirty="0">
                <a:latin typeface="Times New Roman"/>
                <a:cs typeface="Times New Roman"/>
              </a:rPr>
              <a:t>meridionale e </a:t>
            </a:r>
            <a:r>
              <a:rPr sz="1200" spc="-5" dirty="0">
                <a:latin typeface="Times New Roman"/>
                <a:cs typeface="Times New Roman"/>
              </a:rPr>
              <a:t>nell’Asia.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denaro </a:t>
            </a:r>
            <a:r>
              <a:rPr sz="1200" spc="-5" dirty="0">
                <a:latin typeface="Times New Roman"/>
                <a:cs typeface="Times New Roman"/>
              </a:rPr>
              <a:t>guadagnato </a:t>
            </a:r>
            <a:r>
              <a:rPr sz="1200" dirty="0">
                <a:latin typeface="Times New Roman"/>
                <a:cs typeface="Times New Roman"/>
              </a:rPr>
              <a:t>dalle  </a:t>
            </a:r>
            <a:r>
              <a:rPr sz="1200" spc="-5" dirty="0">
                <a:latin typeface="Times New Roman"/>
                <a:cs typeface="Times New Roman"/>
              </a:rPr>
              <a:t>prostitute nei templi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sacro da tutti i popoli — un dono di </a:t>
            </a:r>
            <a:r>
              <a:rPr sz="1200" spc="-5" dirty="0">
                <a:latin typeface="Times New Roman"/>
                <a:cs typeface="Times New Roman"/>
              </a:rPr>
              <a:t>grande valore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offrire agli dei.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5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evoluto affollavano </a:t>
            </a:r>
            <a:r>
              <a:rPr sz="1200" dirty="0">
                <a:latin typeface="Times New Roman"/>
                <a:cs typeface="Times New Roman"/>
              </a:rPr>
              <a:t>i mercati </a:t>
            </a:r>
            <a:r>
              <a:rPr sz="1200" spc="-5" dirty="0">
                <a:latin typeface="Times New Roman"/>
                <a:cs typeface="Times New Roman"/>
              </a:rPr>
              <a:t>sessuali del tempio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devolvevano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guadagni ad ogni sorta </a:t>
            </a:r>
            <a:r>
              <a:rPr sz="1200" dirty="0">
                <a:latin typeface="Times New Roman"/>
                <a:cs typeface="Times New Roman"/>
              </a:rPr>
              <a:t>di servizi </a:t>
            </a:r>
            <a:r>
              <a:rPr sz="1200" spc="-5" dirty="0">
                <a:latin typeface="Times New Roman"/>
                <a:cs typeface="Times New Roman"/>
              </a:rPr>
              <a:t>sacri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opere </a:t>
            </a:r>
            <a:r>
              <a:rPr sz="1200" dirty="0">
                <a:latin typeface="Times New Roman"/>
                <a:cs typeface="Times New Roman"/>
              </a:rPr>
              <a:t>d’interesse  </a:t>
            </a:r>
            <a:r>
              <a:rPr sz="1200" spc="-5" dirty="0">
                <a:latin typeface="Times New Roman"/>
                <a:cs typeface="Times New Roman"/>
              </a:rPr>
              <a:t>pubblico. </a:t>
            </a:r>
            <a:r>
              <a:rPr sz="1200" dirty="0">
                <a:latin typeface="Times New Roman"/>
                <a:cs typeface="Times New Roman"/>
              </a:rPr>
              <a:t>Molte donne </a:t>
            </a:r>
            <a:r>
              <a:rPr sz="1200" spc="-5" dirty="0">
                <a:latin typeface="Times New Roman"/>
                <a:cs typeface="Times New Roman"/>
              </a:rPr>
              <a:t>delle classi migliori accumulavano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dote mediante un </a:t>
            </a:r>
            <a:r>
              <a:rPr sz="1200" spc="-5" dirty="0">
                <a:latin typeface="Times New Roman"/>
                <a:cs typeface="Times New Roman"/>
              </a:rPr>
              <a:t>servizio sessuale temporaneo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templi,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degli uomini </a:t>
            </a:r>
            <a:r>
              <a:rPr sz="1200" spc="-5" dirty="0">
                <a:latin typeface="Times New Roman"/>
                <a:cs typeface="Times New Roman"/>
              </a:rPr>
              <a:t>preferiva </a:t>
            </a:r>
            <a:r>
              <a:rPr sz="1200" dirty="0">
                <a:latin typeface="Times New Roman"/>
                <a:cs typeface="Times New Roman"/>
              </a:rPr>
              <a:t>avere tali donne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mogli.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Redenzione e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patti</a:t>
            </a:r>
            <a:endParaRPr sz="1600">
              <a:latin typeface="Times New Roman"/>
              <a:cs typeface="Times New Roman"/>
            </a:endParaRPr>
          </a:p>
          <a:p>
            <a:pPr marL="76200" marR="8890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(982.5) 89:8.1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redenzione </a:t>
            </a:r>
            <a:r>
              <a:rPr sz="1200" spc="-5" dirty="0">
                <a:latin typeface="Times New Roman"/>
                <a:cs typeface="Times New Roman"/>
              </a:rPr>
              <a:t>sacrificale </a:t>
            </a:r>
            <a:r>
              <a:rPr sz="1200" dirty="0">
                <a:latin typeface="Times New Roman"/>
                <a:cs typeface="Times New Roman"/>
              </a:rPr>
              <a:t>e la prostituzione </a:t>
            </a:r>
            <a:r>
              <a:rPr sz="1200" spc="-5" dirty="0">
                <a:latin typeface="Times New Roman"/>
                <a:cs typeface="Times New Roman"/>
              </a:rPr>
              <a:t>nei templi 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modificazioni del sacrificio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5" dirty="0">
                <a:latin typeface="Times New Roman"/>
                <a:cs typeface="Times New Roman"/>
              </a:rPr>
              <a:t>Venne </a:t>
            </a:r>
            <a:r>
              <a:rPr sz="1200" dirty="0">
                <a:latin typeface="Times New Roman"/>
                <a:cs typeface="Times New Roman"/>
              </a:rPr>
              <a:t>poi la  simulazione </a:t>
            </a:r>
            <a:r>
              <a:rPr sz="1200" spc="-5" dirty="0">
                <a:latin typeface="Times New Roman"/>
                <a:cs typeface="Times New Roman"/>
              </a:rPr>
              <a:t>del sacrificio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figlie. Questa cerimonia consisteva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salasso,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consacrazione alla verginità </a:t>
            </a:r>
            <a:r>
              <a:rPr sz="1200" dirty="0">
                <a:latin typeface="Times New Roman"/>
                <a:cs typeface="Times New Roman"/>
              </a:rPr>
              <a:t>per tutta la 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una reazione </a:t>
            </a:r>
            <a:r>
              <a:rPr sz="1200" spc="-5" dirty="0">
                <a:latin typeface="Times New Roman"/>
                <a:cs typeface="Times New Roman"/>
              </a:rPr>
              <a:t>morale all’antica prostituzione nel tempio.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tempi più </a:t>
            </a:r>
            <a:r>
              <a:rPr sz="1200" spc="-5" dirty="0">
                <a:latin typeface="Times New Roman"/>
                <a:cs typeface="Times New Roman"/>
              </a:rPr>
              <a:t>recenti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vergini si consacrarono al </a:t>
            </a:r>
            <a:r>
              <a:rPr sz="1200" dirty="0">
                <a:latin typeface="Times New Roman"/>
                <a:cs typeface="Times New Roman"/>
              </a:rPr>
              <a:t>servizio  di custodire i </a:t>
            </a:r>
            <a:r>
              <a:rPr sz="1200" spc="-5" dirty="0">
                <a:latin typeface="Times New Roman"/>
                <a:cs typeface="Times New Roman"/>
              </a:rPr>
              <a:t>fuochi </a:t>
            </a:r>
            <a:r>
              <a:rPr sz="1200" dirty="0">
                <a:latin typeface="Times New Roman"/>
                <a:cs typeface="Times New Roman"/>
              </a:rPr>
              <a:t>sacri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11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(982.6) 89:8.2 </a:t>
            </a:r>
            <a:r>
              <a:rPr sz="1200" spc="-5" dirty="0">
                <a:latin typeface="Times New Roman"/>
                <a:cs typeface="Times New Roman"/>
              </a:rPr>
              <a:t>Gli uomini concepirono </a:t>
            </a:r>
            <a:r>
              <a:rPr sz="1200" dirty="0">
                <a:latin typeface="Times New Roman"/>
                <a:cs typeface="Times New Roman"/>
              </a:rPr>
              <a:t>infine l’idea che </a:t>
            </a:r>
            <a:r>
              <a:rPr sz="1200" spc="-5" dirty="0">
                <a:latin typeface="Times New Roman"/>
                <a:cs typeface="Times New Roman"/>
              </a:rPr>
              <a:t>l’offerta </a:t>
            </a:r>
            <a:r>
              <a:rPr sz="1200" dirty="0">
                <a:latin typeface="Times New Roman"/>
                <a:cs typeface="Times New Roman"/>
              </a:rPr>
              <a:t>di una parte del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sostituire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vecchio sacrificio </a:t>
            </a:r>
            <a:r>
              <a:rPr sz="1200" dirty="0">
                <a:latin typeface="Times New Roman"/>
                <a:cs typeface="Times New Roman"/>
              </a:rPr>
              <a:t>umano  </a:t>
            </a:r>
            <a:r>
              <a:rPr sz="1200" spc="-5" dirty="0">
                <a:latin typeface="Times New Roman"/>
                <a:cs typeface="Times New Roman"/>
              </a:rPr>
              <a:t>completo. Anche </a:t>
            </a:r>
            <a:r>
              <a:rPr sz="1200" dirty="0">
                <a:latin typeface="Times New Roman"/>
                <a:cs typeface="Times New Roman"/>
              </a:rPr>
              <a:t>la mutilazione </a:t>
            </a:r>
            <a:r>
              <a:rPr sz="1200" spc="-5" dirty="0">
                <a:latin typeface="Times New Roman"/>
                <a:cs typeface="Times New Roman"/>
              </a:rPr>
              <a:t>fisica fu </a:t>
            </a:r>
            <a:r>
              <a:rPr sz="1200" dirty="0">
                <a:latin typeface="Times New Roman"/>
                <a:cs typeface="Times New Roman"/>
              </a:rPr>
              <a:t>considerata un sostituto </a:t>
            </a:r>
            <a:r>
              <a:rPr sz="1200" spc="-5" dirty="0">
                <a:latin typeface="Times New Roman"/>
                <a:cs typeface="Times New Roman"/>
              </a:rPr>
              <a:t>accettabile. Furono sacrificati </a:t>
            </a:r>
            <a:r>
              <a:rPr sz="1200" dirty="0">
                <a:latin typeface="Times New Roman"/>
                <a:cs typeface="Times New Roman"/>
              </a:rPr>
              <a:t>capelli, </a:t>
            </a:r>
            <a:r>
              <a:rPr sz="1200" spc="-5" dirty="0">
                <a:latin typeface="Times New Roman"/>
                <a:cs typeface="Times New Roman"/>
              </a:rPr>
              <a:t>unghie, sangue ed </a:t>
            </a:r>
            <a:r>
              <a:rPr sz="1200" dirty="0">
                <a:latin typeface="Times New Roman"/>
                <a:cs typeface="Times New Roman"/>
              </a:rPr>
              <a:t>anche  dita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mani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piedi. </a:t>
            </a:r>
            <a:r>
              <a:rPr sz="1200" spc="-5" dirty="0">
                <a:latin typeface="Times New Roman"/>
                <a:cs typeface="Times New Roman"/>
              </a:rPr>
              <a:t>L’antico </a:t>
            </a:r>
            <a:r>
              <a:rPr sz="1200" dirty="0">
                <a:latin typeface="Times New Roman"/>
                <a:cs typeface="Times New Roman"/>
              </a:rPr>
              <a:t>rito </a:t>
            </a:r>
            <a:r>
              <a:rPr sz="1200" spc="-5" dirty="0">
                <a:latin typeface="Times New Roman"/>
                <a:cs typeface="Times New Roman"/>
              </a:rPr>
              <a:t>successivo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pressoché universale della circoncisione </a:t>
            </a:r>
            <a:r>
              <a:rPr sz="1200" dirty="0">
                <a:latin typeface="Times New Roman"/>
                <a:cs typeface="Times New Roman"/>
              </a:rPr>
              <a:t>derivò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culto del sacrificio  </a:t>
            </a:r>
            <a:r>
              <a:rPr sz="1200" spc="-5" dirty="0">
                <a:latin typeface="Times New Roman"/>
                <a:cs typeface="Times New Roman"/>
              </a:rPr>
              <a:t>parziale; </a:t>
            </a:r>
            <a:r>
              <a:rPr sz="1200" dirty="0">
                <a:latin typeface="Times New Roman"/>
                <a:cs typeface="Times New Roman"/>
              </a:rPr>
              <a:t>esso era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sacrificio; nessuna idea d’igiene 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collegata.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furono circoncisi; </a:t>
            </a:r>
            <a:r>
              <a:rPr sz="1200" dirty="0">
                <a:latin typeface="Times New Roman"/>
                <a:cs typeface="Times New Roman"/>
              </a:rPr>
              <a:t>alle donne  </a:t>
            </a:r>
            <a:r>
              <a:rPr sz="1200" spc="-5" dirty="0">
                <a:latin typeface="Times New Roman"/>
                <a:cs typeface="Times New Roman"/>
              </a:rPr>
              <a:t>furono forate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orecchie.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4420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(983.1) 89:8.3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divenne usanza legare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dita </a:t>
            </a:r>
            <a:r>
              <a:rPr sz="1200" spc="-5" dirty="0">
                <a:latin typeface="Times New Roman"/>
                <a:cs typeface="Times New Roman"/>
              </a:rPr>
              <a:t>insieme </a:t>
            </a:r>
            <a:r>
              <a:rPr sz="1200" dirty="0">
                <a:latin typeface="Times New Roman"/>
                <a:cs typeface="Times New Roman"/>
              </a:rPr>
              <a:t>invece di </a:t>
            </a:r>
            <a:r>
              <a:rPr sz="1200" spc="-5" dirty="0">
                <a:latin typeface="Times New Roman"/>
                <a:cs typeface="Times New Roman"/>
              </a:rPr>
              <a:t>tagliarle.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rasatura della </a:t>
            </a:r>
            <a:r>
              <a:rPr sz="1200" dirty="0">
                <a:latin typeface="Times New Roman"/>
                <a:cs typeface="Times New Roman"/>
              </a:rPr>
              <a:t>testa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taglio dei </a:t>
            </a:r>
            <a:r>
              <a:rPr sz="1200" dirty="0">
                <a:latin typeface="Times New Roman"/>
                <a:cs typeface="Times New Roman"/>
              </a:rPr>
              <a:t>capelli  </a:t>
            </a:r>
            <a:r>
              <a:rPr sz="1200" spc="-5" dirty="0">
                <a:latin typeface="Times New Roman"/>
                <a:cs typeface="Times New Roman"/>
              </a:rPr>
              <a:t>furono anch’essi </a:t>
            </a:r>
            <a:r>
              <a:rPr sz="1200" dirty="0">
                <a:latin typeface="Times New Roman"/>
                <a:cs typeface="Times New Roman"/>
              </a:rPr>
              <a:t>forme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religiosa. </a:t>
            </a:r>
            <a:r>
              <a:rPr sz="1200" dirty="0">
                <a:latin typeface="Times New Roman"/>
                <a:cs typeface="Times New Roman"/>
              </a:rPr>
              <a:t>L’eunuco </a:t>
            </a:r>
            <a:r>
              <a:rPr sz="1200" spc="-5" dirty="0">
                <a:latin typeface="Times New Roman"/>
                <a:cs typeface="Times New Roman"/>
              </a:rPr>
              <a:t>derivò </a:t>
            </a:r>
            <a:r>
              <a:rPr sz="1200" dirty="0">
                <a:latin typeface="Times New Roman"/>
                <a:cs typeface="Times New Roman"/>
              </a:rPr>
              <a:t>inizialmente da una modificazione </a:t>
            </a:r>
            <a:r>
              <a:rPr sz="1200" spc="-5" dirty="0">
                <a:latin typeface="Times New Roman"/>
                <a:cs typeface="Times New Roman"/>
              </a:rPr>
              <a:t>dell’idea del sacrificio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umano.</a:t>
            </a:r>
            <a:endParaRPr sz="1200">
              <a:latin typeface="Times New Roman"/>
              <a:cs typeface="Times New Roman"/>
            </a:endParaRPr>
          </a:p>
          <a:p>
            <a:pPr marL="88900" marR="186055">
              <a:lnSpc>
                <a:spcPts val="1380"/>
              </a:lnSpc>
            </a:pP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foratura del </a:t>
            </a:r>
            <a:r>
              <a:rPr sz="1200" dirty="0">
                <a:latin typeface="Times New Roman"/>
                <a:cs typeface="Times New Roman"/>
              </a:rPr>
              <a:t>naso e delle </a:t>
            </a:r>
            <a:r>
              <a:rPr sz="1200" spc="-5" dirty="0">
                <a:latin typeface="Times New Roman"/>
                <a:cs typeface="Times New Roman"/>
              </a:rPr>
              <a:t>labbra </a:t>
            </a:r>
            <a:r>
              <a:rPr sz="1200" dirty="0">
                <a:latin typeface="Times New Roman"/>
                <a:cs typeface="Times New Roman"/>
              </a:rPr>
              <a:t>è ancora praticata in </a:t>
            </a:r>
            <a:r>
              <a:rPr sz="1200" spc="-5" dirty="0">
                <a:latin typeface="Times New Roman"/>
                <a:cs typeface="Times New Roman"/>
              </a:rPr>
              <a:t>Africa, ed </a:t>
            </a:r>
            <a:r>
              <a:rPr sz="1200" dirty="0">
                <a:latin typeface="Times New Roman"/>
                <a:cs typeface="Times New Roman"/>
              </a:rPr>
              <a:t>il tatuaggio è </a:t>
            </a:r>
            <a:r>
              <a:rPr sz="1200" spc="-5" dirty="0">
                <a:latin typeface="Times New Roman"/>
                <a:cs typeface="Times New Roman"/>
              </a:rPr>
              <a:t>un’evoluzione artistica della precedenti grossolane  </a:t>
            </a:r>
            <a:r>
              <a:rPr sz="1200" dirty="0">
                <a:latin typeface="Times New Roman"/>
                <a:cs typeface="Times New Roman"/>
              </a:rPr>
              <a:t>incisioni sulla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pelle.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87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(983.2) 89:8.4 </a:t>
            </a:r>
            <a:r>
              <a:rPr sz="1200" spc="-5" dirty="0">
                <a:latin typeface="Times New Roman"/>
                <a:cs typeface="Times New Roman"/>
              </a:rPr>
              <a:t>L’usanza del sacrificio fu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associata,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d’insegnamenti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elevati, all’idea </a:t>
            </a:r>
            <a:r>
              <a:rPr sz="1200" dirty="0">
                <a:latin typeface="Times New Roman"/>
                <a:cs typeface="Times New Roman"/>
              </a:rPr>
              <a:t>del patto. </a:t>
            </a:r>
            <a:r>
              <a:rPr sz="1200" spc="-5" dirty="0">
                <a:latin typeface="Times New Roman"/>
                <a:cs typeface="Times New Roman"/>
              </a:rPr>
              <a:t>Infine si concepì che  gli dei facessero dei reali accordi con gli </a:t>
            </a:r>
            <a:r>
              <a:rPr sz="1200" dirty="0">
                <a:latin typeface="Times New Roman"/>
                <a:cs typeface="Times New Roman"/>
              </a:rPr>
              <a:t>uomini; e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una tappa importante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stabilizzazione </a:t>
            </a:r>
            <a:r>
              <a:rPr sz="1200" spc="-5" dirty="0">
                <a:latin typeface="Times New Roman"/>
                <a:cs typeface="Times New Roman"/>
              </a:rPr>
              <a:t>della religione. </a:t>
            </a:r>
            <a:r>
              <a:rPr sz="1200" spc="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legge,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patto, prese </a:t>
            </a:r>
            <a:r>
              <a:rPr sz="1200" dirty="0">
                <a:latin typeface="Times New Roman"/>
                <a:cs typeface="Times New Roman"/>
              </a:rPr>
              <a:t>il posto </a:t>
            </a:r>
            <a:r>
              <a:rPr sz="1200" spc="-5" dirty="0">
                <a:latin typeface="Times New Roman"/>
                <a:cs typeface="Times New Roman"/>
              </a:rPr>
              <a:t>della fortuna, della </a:t>
            </a:r>
            <a:r>
              <a:rPr sz="1200" dirty="0">
                <a:latin typeface="Times New Roman"/>
                <a:cs typeface="Times New Roman"/>
              </a:rPr>
              <a:t>paura e della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superstizione.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000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(983.3) 89:8.5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sarebbe </a:t>
            </a:r>
            <a:r>
              <a:rPr sz="1200" dirty="0">
                <a:latin typeface="Times New Roman"/>
                <a:cs typeface="Times New Roman"/>
              </a:rPr>
              <a:t>neppure </a:t>
            </a:r>
            <a:r>
              <a:rPr sz="1200" spc="-5" dirty="0">
                <a:latin typeface="Times New Roman"/>
                <a:cs typeface="Times New Roman"/>
              </a:rPr>
              <a:t>sognato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stipulare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contratto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fosse  </a:t>
            </a:r>
            <a:r>
              <a:rPr sz="1200" spc="-5" dirty="0">
                <a:latin typeface="Times New Roman"/>
                <a:cs typeface="Times New Roman"/>
              </a:rPr>
              <a:t>progredito al </a:t>
            </a:r>
            <a:r>
              <a:rPr sz="1200" dirty="0">
                <a:latin typeface="Times New Roman"/>
                <a:cs typeface="Times New Roman"/>
              </a:rPr>
              <a:t>livello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fossero ritenuti degni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fiducia. L’idea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dell’uomo su Dio era 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antropomorfica che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capace di </a:t>
            </a:r>
            <a:r>
              <a:rPr sz="1200" spc="-5" dirty="0">
                <a:latin typeface="Times New Roman"/>
                <a:cs typeface="Times New Roman"/>
              </a:rPr>
              <a:t>concepire </a:t>
            </a:r>
            <a:r>
              <a:rPr sz="1200" dirty="0">
                <a:latin typeface="Times New Roman"/>
                <a:cs typeface="Times New Roman"/>
              </a:rPr>
              <a:t>una Deità </a:t>
            </a:r>
            <a:r>
              <a:rPr sz="1200" spc="-5" dirty="0">
                <a:latin typeface="Times New Roman"/>
                <a:cs typeface="Times New Roman"/>
              </a:rPr>
              <a:t>affidabile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divenuto lui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relativamente  </a:t>
            </a:r>
            <a:r>
              <a:rPr sz="1200" spc="-5" dirty="0">
                <a:latin typeface="Times New Roman"/>
                <a:cs typeface="Times New Roman"/>
              </a:rPr>
              <a:t>affidabile, </a:t>
            </a:r>
            <a:r>
              <a:rPr sz="1200" dirty="0">
                <a:latin typeface="Times New Roman"/>
                <a:cs typeface="Times New Roman"/>
              </a:rPr>
              <a:t>morale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57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(983.4) 89:8.6 </a:t>
            </a:r>
            <a:r>
              <a:rPr sz="1200" spc="-5" dirty="0">
                <a:latin typeface="Times New Roman"/>
                <a:cs typeface="Times New Roman"/>
              </a:rPr>
              <a:t>Ma l’idea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patto con gli dei </a:t>
            </a:r>
            <a:r>
              <a:rPr sz="1200" dirty="0">
                <a:latin typeface="Times New Roman"/>
                <a:cs typeface="Times New Roman"/>
              </a:rPr>
              <a:t>finì per </a:t>
            </a:r>
            <a:r>
              <a:rPr sz="1200" spc="-5" dirty="0">
                <a:latin typeface="Times New Roman"/>
                <a:cs typeface="Times New Roman"/>
              </a:rPr>
              <a:t>farsi strada. </a:t>
            </a:r>
            <a:r>
              <a:rPr sz="1200" i="1" spc="-5" dirty="0">
                <a:latin typeface="Times New Roman"/>
                <a:cs typeface="Times New Roman"/>
              </a:rPr>
              <a:t>L’uomo evoluzionario acquisì finalmente </a:t>
            </a:r>
            <a:r>
              <a:rPr sz="1200" i="1" dirty="0">
                <a:latin typeface="Times New Roman"/>
                <a:cs typeface="Times New Roman"/>
              </a:rPr>
              <a:t>una tale dignità  </a:t>
            </a:r>
            <a:r>
              <a:rPr sz="1200" i="1" spc="-5" dirty="0">
                <a:latin typeface="Times New Roman"/>
                <a:cs typeface="Times New Roman"/>
              </a:rPr>
              <a:t>morale </a:t>
            </a:r>
            <a:r>
              <a:rPr sz="1200" i="1" dirty="0">
                <a:latin typeface="Times New Roman"/>
                <a:cs typeface="Times New Roman"/>
              </a:rPr>
              <a:t>da </a:t>
            </a:r>
            <a:r>
              <a:rPr sz="1200" i="1" spc="-5" dirty="0">
                <a:latin typeface="Times New Roman"/>
                <a:cs typeface="Times New Roman"/>
              </a:rPr>
              <a:t>osare contrattare con </a:t>
            </a:r>
            <a:r>
              <a:rPr sz="1200" i="1" dirty="0">
                <a:latin typeface="Times New Roman"/>
                <a:cs typeface="Times New Roman"/>
              </a:rPr>
              <a:t>i suoi dei.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l’attività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offrire sacrifici si trasformò gradualmente nel gioco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mercanteggiamento filosofico dell’uomo con Dio.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rappresentava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espediente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assicurarsi </a:t>
            </a:r>
            <a:r>
              <a:rPr sz="1200" dirty="0">
                <a:latin typeface="Times New Roman"/>
                <a:cs typeface="Times New Roman"/>
              </a:rPr>
              <a:t>contro la </a:t>
            </a:r>
            <a:r>
              <a:rPr sz="1200" spc="-5" dirty="0">
                <a:latin typeface="Times New Roman"/>
                <a:cs typeface="Times New Roman"/>
              </a:rPr>
              <a:t>cattiva  sorte, </a:t>
            </a:r>
            <a:r>
              <a:rPr sz="1200" dirty="0">
                <a:latin typeface="Times New Roman"/>
                <a:cs typeface="Times New Roman"/>
              </a:rPr>
              <a:t>o piuttosto una </a:t>
            </a:r>
            <a:r>
              <a:rPr sz="1200" spc="-5" dirty="0">
                <a:latin typeface="Times New Roman"/>
                <a:cs typeface="Times New Roman"/>
              </a:rPr>
              <a:t>tecnica migliore </a:t>
            </a:r>
            <a:r>
              <a:rPr sz="1200" dirty="0">
                <a:latin typeface="Times New Roman"/>
                <a:cs typeface="Times New Roman"/>
              </a:rPr>
              <a:t>per l’acquisizione più </a:t>
            </a:r>
            <a:r>
              <a:rPr sz="1200" spc="-5" dirty="0">
                <a:latin typeface="Times New Roman"/>
                <a:cs typeface="Times New Roman"/>
              </a:rPr>
              <a:t>certa della prosperità. Non nutrite </a:t>
            </a:r>
            <a:r>
              <a:rPr sz="1200" dirty="0">
                <a:latin typeface="Times New Roman"/>
                <a:cs typeface="Times New Roman"/>
              </a:rPr>
              <a:t>l’idea </a:t>
            </a:r>
            <a:r>
              <a:rPr sz="1200" spc="-5" dirty="0">
                <a:latin typeface="Times New Roman"/>
                <a:cs typeface="Times New Roman"/>
              </a:rPr>
              <a:t>errata che questi </a:t>
            </a:r>
            <a:r>
              <a:rPr sz="1200" dirty="0">
                <a:latin typeface="Times New Roman"/>
                <a:cs typeface="Times New Roman"/>
              </a:rPr>
              <a:t>sacrifici  primitivi </a:t>
            </a:r>
            <a:r>
              <a:rPr sz="1200" spc="-5" dirty="0">
                <a:latin typeface="Times New Roman"/>
                <a:cs typeface="Times New Roman"/>
              </a:rPr>
              <a:t>fossero dei </a:t>
            </a:r>
            <a:r>
              <a:rPr sz="1200" dirty="0">
                <a:latin typeface="Times New Roman"/>
                <a:cs typeface="Times New Roman"/>
              </a:rPr>
              <a:t>doni </a:t>
            </a:r>
            <a:r>
              <a:rPr sz="1200" spc="-5" dirty="0">
                <a:latin typeface="Times New Roman"/>
                <a:cs typeface="Times New Roman"/>
              </a:rPr>
              <a:t>gratuiti agli dei, </a:t>
            </a:r>
            <a:r>
              <a:rPr sz="1200" dirty="0">
                <a:latin typeface="Times New Roman"/>
                <a:cs typeface="Times New Roman"/>
              </a:rPr>
              <a:t>un’offerta </a:t>
            </a:r>
            <a:r>
              <a:rPr sz="1200" spc="-5" dirty="0">
                <a:latin typeface="Times New Roman"/>
                <a:cs typeface="Times New Roman"/>
              </a:rPr>
              <a:t>spontanea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gratitudine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ringraziamento;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erano espressioni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vera  adorazione.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667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(983.5) 89:8.7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primitive di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né più né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mercanteggiamenti con gli </a:t>
            </a:r>
            <a:r>
              <a:rPr sz="1200" dirty="0">
                <a:latin typeface="Times New Roman"/>
                <a:cs typeface="Times New Roman"/>
              </a:rPr>
              <a:t>spiriti, una </a:t>
            </a:r>
            <a:r>
              <a:rPr sz="1200" spc="-5" dirty="0">
                <a:latin typeface="Times New Roman"/>
                <a:cs typeface="Times New Roman"/>
              </a:rPr>
              <a:t>trattativa con gli  dei. Erano </a:t>
            </a:r>
            <a:r>
              <a:rPr sz="1200" dirty="0">
                <a:latin typeface="Times New Roman"/>
                <a:cs typeface="Times New Roman"/>
              </a:rPr>
              <a:t>una specie di </a:t>
            </a:r>
            <a:r>
              <a:rPr sz="1200" spc="-5" dirty="0">
                <a:latin typeface="Times New Roman"/>
                <a:cs typeface="Times New Roman"/>
              </a:rPr>
              <a:t>baratto nel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perorazione e la </a:t>
            </a:r>
            <a:r>
              <a:rPr sz="1200" spc="-5" dirty="0">
                <a:latin typeface="Times New Roman"/>
                <a:cs typeface="Times New Roman"/>
              </a:rPr>
              <a:t>persuasione erano </a:t>
            </a:r>
            <a:r>
              <a:rPr sz="1200" dirty="0">
                <a:latin typeface="Times New Roman"/>
                <a:cs typeface="Times New Roman"/>
              </a:rPr>
              <a:t>sostituite a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tangibile </a:t>
            </a:r>
            <a:r>
              <a:rPr sz="1200" dirty="0">
                <a:latin typeface="Times New Roman"/>
                <a:cs typeface="Times New Roman"/>
              </a:rPr>
              <a:t>e costoso.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Lo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451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336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del commercio </a:t>
            </a:r>
            <a:r>
              <a:rPr sz="1200" dirty="0">
                <a:latin typeface="Times New Roman"/>
                <a:cs typeface="Times New Roman"/>
              </a:rPr>
              <a:t>tra le razze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inculcato lo spirito </a:t>
            </a:r>
            <a:r>
              <a:rPr sz="1200" spc="-5" dirty="0">
                <a:latin typeface="Times New Roman"/>
                <a:cs typeface="Times New Roman"/>
              </a:rPr>
              <a:t>dello scambio ed </a:t>
            </a:r>
            <a:r>
              <a:rPr sz="1200" dirty="0">
                <a:latin typeface="Times New Roman"/>
                <a:cs typeface="Times New Roman"/>
              </a:rPr>
              <a:t>aveva sviluppato la scaltrezza </a:t>
            </a:r>
            <a:r>
              <a:rPr sz="1200" spc="-5" dirty="0">
                <a:latin typeface="Times New Roman"/>
                <a:cs typeface="Times New Roman"/>
              </a:rPr>
              <a:t>del baratto;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 queste caratteristiche cominciarono ad apparire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metodi </a:t>
            </a:r>
            <a:r>
              <a:rPr sz="1200" dirty="0">
                <a:latin typeface="Times New Roman"/>
                <a:cs typeface="Times New Roman"/>
              </a:rPr>
              <a:t>di culto dell’uomo. Come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erano commercianti </a:t>
            </a:r>
            <a:r>
              <a:rPr sz="1200" dirty="0">
                <a:latin typeface="Times New Roman"/>
                <a:cs typeface="Times New Roman"/>
              </a:rPr>
              <a:t>migliori di  </a:t>
            </a:r>
            <a:r>
              <a:rPr sz="1200" spc="-5" dirty="0">
                <a:latin typeface="Times New Roman"/>
                <a:cs typeface="Times New Roman"/>
              </a:rPr>
              <a:t>altri, così certi furono considerati pregatori migliori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di un uomo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spc="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tenuta in </a:t>
            </a:r>
            <a:r>
              <a:rPr sz="1200" spc="-5" dirty="0">
                <a:latin typeface="Times New Roman"/>
                <a:cs typeface="Times New Roman"/>
              </a:rPr>
              <a:t>alta considerazione. Un 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giusto era colui </a:t>
            </a:r>
            <a:r>
              <a:rPr sz="1200" dirty="0">
                <a:latin typeface="Times New Roman"/>
                <a:cs typeface="Times New Roman"/>
              </a:rPr>
              <a:t>che aveva </a:t>
            </a:r>
            <a:r>
              <a:rPr sz="1200" spc="-5" dirty="0">
                <a:latin typeface="Times New Roman"/>
                <a:cs typeface="Times New Roman"/>
              </a:rPr>
              <a:t>pagato </a:t>
            </a:r>
            <a:r>
              <a:rPr sz="1200" dirty="0">
                <a:latin typeface="Times New Roman"/>
                <a:cs typeface="Times New Roman"/>
              </a:rPr>
              <a:t>tutti i suoi </a:t>
            </a:r>
            <a:r>
              <a:rPr sz="1200" spc="-5" dirty="0">
                <a:latin typeface="Times New Roman"/>
                <a:cs typeface="Times New Roman"/>
              </a:rPr>
              <a:t>debiti agli </a:t>
            </a:r>
            <a:r>
              <a:rPr sz="1200" dirty="0">
                <a:latin typeface="Times New Roman"/>
                <a:cs typeface="Times New Roman"/>
              </a:rPr>
              <a:t>spiriti, che aveva </a:t>
            </a:r>
            <a:r>
              <a:rPr sz="1200" spc="-5" dirty="0">
                <a:latin typeface="Times New Roman"/>
                <a:cs typeface="Times New Roman"/>
              </a:rPr>
              <a:t>pienamente adempiuto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suoi obblighi </a:t>
            </a:r>
            <a:r>
              <a:rPr sz="1200" dirty="0">
                <a:latin typeface="Times New Roman"/>
                <a:cs typeface="Times New Roman"/>
              </a:rPr>
              <a:t>rituali  </a:t>
            </a:r>
            <a:r>
              <a:rPr sz="1200" spc="-5" dirty="0">
                <a:latin typeface="Times New Roman"/>
                <a:cs typeface="Times New Roman"/>
              </a:rPr>
              <a:t>verso 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44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(983.6) 89:8.8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primitiva non </a:t>
            </a:r>
            <a:r>
              <a:rPr sz="1200" spc="-5" dirty="0">
                <a:latin typeface="Times New Roman"/>
                <a:cs typeface="Times New Roman"/>
              </a:rPr>
              <a:t>era affatto un’adorazione; </a:t>
            </a:r>
            <a:r>
              <a:rPr sz="1200" spc="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richiesta </a:t>
            </a:r>
            <a:r>
              <a:rPr sz="1200" spc="-5" dirty="0">
                <a:latin typeface="Times New Roman"/>
                <a:cs typeface="Times New Roman"/>
              </a:rPr>
              <a:t>mediante mercanteggiamento </a:t>
            </a:r>
            <a:r>
              <a:rPr sz="1200" dirty="0">
                <a:latin typeface="Times New Roman"/>
                <a:cs typeface="Times New Roman"/>
              </a:rPr>
              <a:t>per la salute, la  </a:t>
            </a:r>
            <a:r>
              <a:rPr sz="1200" spc="-5" dirty="0">
                <a:latin typeface="Times New Roman"/>
                <a:cs typeface="Times New Roman"/>
              </a:rPr>
              <a:t>ricchezza </a:t>
            </a:r>
            <a:r>
              <a:rPr sz="1200" dirty="0">
                <a:latin typeface="Times New Roman"/>
                <a:cs typeface="Times New Roman"/>
              </a:rPr>
              <a:t>e la vita. E sotto molti </a:t>
            </a:r>
            <a:r>
              <a:rPr sz="1200" spc="-5" dirty="0">
                <a:latin typeface="Times New Roman"/>
                <a:cs typeface="Times New Roman"/>
              </a:rPr>
              <a:t>aspetti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non sono molto </a:t>
            </a:r>
            <a:r>
              <a:rPr sz="1200" spc="-5" dirty="0">
                <a:latin typeface="Times New Roman"/>
                <a:cs typeface="Times New Roman"/>
              </a:rPr>
              <a:t>cambiate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trascorrere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ere. </a:t>
            </a:r>
            <a:r>
              <a:rPr sz="1200" dirty="0">
                <a:latin typeface="Times New Roman"/>
                <a:cs typeface="Times New Roman"/>
              </a:rPr>
              <a:t>Sono ancora </a:t>
            </a:r>
            <a:r>
              <a:rPr sz="1200" spc="5" dirty="0">
                <a:latin typeface="Times New Roman"/>
                <a:cs typeface="Times New Roman"/>
              </a:rPr>
              <a:t>lette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alta  voce dai </a:t>
            </a:r>
            <a:r>
              <a:rPr sz="1200" dirty="0">
                <a:latin typeface="Times New Roman"/>
                <a:cs typeface="Times New Roman"/>
              </a:rPr>
              <a:t>libri, </a:t>
            </a:r>
            <a:r>
              <a:rPr sz="1200" spc="-5" dirty="0">
                <a:latin typeface="Times New Roman"/>
                <a:cs typeface="Times New Roman"/>
              </a:rPr>
              <a:t>recitate ufficialmente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trascritte per </a:t>
            </a:r>
            <a:r>
              <a:rPr sz="1200" dirty="0">
                <a:latin typeface="Times New Roman"/>
                <a:cs typeface="Times New Roman"/>
              </a:rPr>
              <a:t>essere poste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ruote e 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appese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alberi, dove il </a:t>
            </a:r>
            <a:r>
              <a:rPr sz="1200" spc="-5" dirty="0">
                <a:latin typeface="Times New Roman"/>
                <a:cs typeface="Times New Roman"/>
              </a:rPr>
              <a:t>soffiare </a:t>
            </a:r>
            <a:r>
              <a:rPr sz="1200" dirty="0">
                <a:latin typeface="Times New Roman"/>
                <a:cs typeface="Times New Roman"/>
              </a:rPr>
              <a:t>dei venti  </a:t>
            </a:r>
            <a:r>
              <a:rPr sz="1200" spc="-5" dirty="0">
                <a:latin typeface="Times New Roman"/>
                <a:cs typeface="Times New Roman"/>
              </a:rPr>
              <a:t>eviterà agli </a:t>
            </a:r>
            <a:r>
              <a:rPr sz="1200" dirty="0">
                <a:latin typeface="Times New Roman"/>
                <a:cs typeface="Times New Roman"/>
              </a:rPr>
              <a:t>uomini il </a:t>
            </a:r>
            <a:r>
              <a:rPr sz="1200" spc="-5" dirty="0">
                <a:latin typeface="Times New Roman"/>
                <a:cs typeface="Times New Roman"/>
              </a:rPr>
              <a:t>fastidio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spendere </a:t>
            </a:r>
            <a:r>
              <a:rPr sz="1200" dirty="0">
                <a:latin typeface="Times New Roman"/>
                <a:cs typeface="Times New Roman"/>
              </a:rPr>
              <a:t>il loro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Sacrifici e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sacramenti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(983.7) 89:9.1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umano,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dei rituali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progredito dai </a:t>
            </a:r>
            <a:r>
              <a:rPr sz="1200" dirty="0">
                <a:latin typeface="Times New Roman"/>
                <a:cs typeface="Times New Roman"/>
              </a:rPr>
              <a:t>sistemi </a:t>
            </a:r>
            <a:r>
              <a:rPr sz="1200" spc="-5" dirty="0">
                <a:latin typeface="Times New Roman"/>
                <a:cs typeface="Times New Roman"/>
              </a:rPr>
              <a:t>sanguinari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cannibalismo 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e più simbolici. I riti </a:t>
            </a:r>
            <a:r>
              <a:rPr sz="1200" spc="-5" dirty="0">
                <a:latin typeface="Times New Roman"/>
                <a:cs typeface="Times New Roman"/>
              </a:rPr>
              <a:t>primitivi del sacrificio generarono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cerimonie </a:t>
            </a:r>
            <a:r>
              <a:rPr sz="1200" dirty="0">
                <a:latin typeface="Times New Roman"/>
                <a:cs typeface="Times New Roman"/>
              </a:rPr>
              <a:t>successive </a:t>
            </a:r>
            <a:r>
              <a:rPr sz="1200" spc="-5" dirty="0">
                <a:latin typeface="Times New Roman"/>
                <a:cs typeface="Times New Roman"/>
              </a:rPr>
              <a:t>del sacramento.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tempi più  </a:t>
            </a:r>
            <a:r>
              <a:rPr sz="1200" spc="-5" dirty="0">
                <a:latin typeface="Times New Roman"/>
                <a:cs typeface="Times New Roman"/>
              </a:rPr>
              <a:t>recenti </a:t>
            </a:r>
            <a:r>
              <a:rPr sz="1200" dirty="0">
                <a:latin typeface="Times New Roman"/>
                <a:cs typeface="Times New Roman"/>
              </a:rPr>
              <a:t>solo il </a:t>
            </a:r>
            <a:r>
              <a:rPr sz="1200" spc="-5" dirty="0">
                <a:latin typeface="Times New Roman"/>
                <a:cs typeface="Times New Roman"/>
              </a:rPr>
              <a:t>sacerdote mangiava </a:t>
            </a:r>
            <a:r>
              <a:rPr sz="1200" dirty="0">
                <a:latin typeface="Times New Roman"/>
                <a:cs typeface="Times New Roman"/>
              </a:rPr>
              <a:t>un pezzo </a:t>
            </a:r>
            <a:r>
              <a:rPr sz="1200" spc="-5" dirty="0">
                <a:latin typeface="Times New Roman"/>
                <a:cs typeface="Times New Roman"/>
              </a:rPr>
              <a:t>del sacrificio </a:t>
            </a:r>
            <a:r>
              <a:rPr sz="1200" dirty="0">
                <a:latin typeface="Times New Roman"/>
                <a:cs typeface="Times New Roman"/>
              </a:rPr>
              <a:t>cannibalesco o </a:t>
            </a:r>
            <a:r>
              <a:rPr sz="1200" spc="-5" dirty="0">
                <a:latin typeface="Times New Roman"/>
                <a:cs typeface="Times New Roman"/>
              </a:rPr>
              <a:t>beveva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goccio </a:t>
            </a:r>
            <a:r>
              <a:rPr sz="1200" dirty="0">
                <a:latin typeface="Times New Roman"/>
                <a:cs typeface="Times New Roman"/>
              </a:rPr>
              <a:t>di sangue umano, e poi tutti </a:t>
            </a:r>
            <a:r>
              <a:rPr sz="1200" spc="-5" dirty="0">
                <a:latin typeface="Times New Roman"/>
                <a:cs typeface="Times New Roman"/>
              </a:rPr>
              <a:t>mangiavano  l’animale sostitutivo. Queste idee </a:t>
            </a:r>
            <a:r>
              <a:rPr sz="1200" dirty="0">
                <a:latin typeface="Times New Roman"/>
                <a:cs typeface="Times New Roman"/>
              </a:rPr>
              <a:t>primitive di riscatto, di </a:t>
            </a:r>
            <a:r>
              <a:rPr sz="1200" spc="-5" dirty="0">
                <a:latin typeface="Times New Roman"/>
                <a:cs typeface="Times New Roman"/>
              </a:rPr>
              <a:t>redenzione </a:t>
            </a:r>
            <a:r>
              <a:rPr sz="1200" dirty="0">
                <a:latin typeface="Times New Roman"/>
                <a:cs typeface="Times New Roman"/>
              </a:rPr>
              <a:t>e di alleanza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evolute negli attuali servizi </a:t>
            </a:r>
            <a:r>
              <a:rPr sz="1200" dirty="0">
                <a:latin typeface="Times New Roman"/>
                <a:cs typeface="Times New Roman"/>
              </a:rPr>
              <a:t>sacramentali.  E tutta </a:t>
            </a:r>
            <a:r>
              <a:rPr sz="1200" spc="-5" dirty="0">
                <a:latin typeface="Times New Roman"/>
                <a:cs typeface="Times New Roman"/>
              </a:rPr>
              <a:t>questa evoluzione cerimoniale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esercitato </a:t>
            </a:r>
            <a:r>
              <a:rPr sz="1200" dirty="0">
                <a:latin typeface="Times New Roman"/>
                <a:cs typeface="Times New Roman"/>
              </a:rPr>
              <a:t>una potente influenza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socializzante.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11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(984.1) 89:9.2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della Madre </a:t>
            </a:r>
            <a:r>
              <a:rPr sz="1200" dirty="0">
                <a:latin typeface="Times New Roman"/>
                <a:cs typeface="Times New Roman"/>
              </a:rPr>
              <a:t>di Dio, in </a:t>
            </a:r>
            <a:r>
              <a:rPr sz="1200" spc="-5" dirty="0">
                <a:latin typeface="Times New Roman"/>
                <a:cs typeface="Times New Roman"/>
              </a:rPr>
              <a:t>Messico </a:t>
            </a:r>
            <a:r>
              <a:rPr sz="1200" dirty="0">
                <a:latin typeface="Times New Roman"/>
                <a:cs typeface="Times New Roman"/>
              </a:rPr>
              <a:t>e altrove </a:t>
            </a:r>
            <a:r>
              <a:rPr sz="1200" spc="-5" dirty="0">
                <a:latin typeface="Times New Roman"/>
                <a:cs typeface="Times New Roman"/>
              </a:rPr>
              <a:t>fu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utilizzato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sacramento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focacce </a:t>
            </a:r>
            <a:r>
              <a:rPr sz="1200" dirty="0">
                <a:latin typeface="Times New Roman"/>
                <a:cs typeface="Times New Roman"/>
              </a:rPr>
              <a:t>e di  vino al posto </a:t>
            </a:r>
            <a:r>
              <a:rPr sz="1200" spc="-5" dirty="0">
                <a:latin typeface="Times New Roman"/>
                <a:cs typeface="Times New Roman"/>
              </a:rPr>
              <a:t>della carne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sangue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antichi sacrifici </a:t>
            </a:r>
            <a:r>
              <a:rPr sz="1200" dirty="0">
                <a:latin typeface="Times New Roman"/>
                <a:cs typeface="Times New Roman"/>
              </a:rPr>
              <a:t>umani.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 praticarono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rituale come parte </a:t>
            </a:r>
            <a:r>
              <a:rPr sz="1200" dirty="0">
                <a:latin typeface="Times New Roman"/>
                <a:cs typeface="Times New Roman"/>
              </a:rPr>
              <a:t>delle  loro </a:t>
            </a:r>
            <a:r>
              <a:rPr sz="1200" spc="-5" dirty="0">
                <a:latin typeface="Times New Roman"/>
                <a:cs typeface="Times New Roman"/>
              </a:rPr>
              <a:t>cerimonie </a:t>
            </a:r>
            <a:r>
              <a:rPr sz="1200" dirty="0">
                <a:latin typeface="Times New Roman"/>
                <a:cs typeface="Times New Roman"/>
              </a:rPr>
              <a:t>pasquali, 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cerimoniale che trasse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origine la </a:t>
            </a:r>
            <a:r>
              <a:rPr sz="1200" spc="-5" dirty="0">
                <a:latin typeface="Times New Roman"/>
                <a:cs typeface="Times New Roman"/>
              </a:rPr>
              <a:t>successiva versione </a:t>
            </a:r>
            <a:r>
              <a:rPr sz="1200" dirty="0">
                <a:latin typeface="Times New Roman"/>
                <a:cs typeface="Times New Roman"/>
              </a:rPr>
              <a:t>cristiana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sacramento.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737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(984.2) 89:9.3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antiche confraternite </a:t>
            </a:r>
            <a:r>
              <a:rPr sz="1200" dirty="0">
                <a:latin typeface="Times New Roman"/>
                <a:cs typeface="Times New Roman"/>
              </a:rPr>
              <a:t>sociali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basate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rito di </a:t>
            </a:r>
            <a:r>
              <a:rPr sz="1200" spc="-5" dirty="0">
                <a:latin typeface="Times New Roman"/>
                <a:cs typeface="Times New Roman"/>
              </a:rPr>
              <a:t>bere del </a:t>
            </a:r>
            <a:r>
              <a:rPr sz="1200" dirty="0">
                <a:latin typeface="Times New Roman"/>
                <a:cs typeface="Times New Roman"/>
              </a:rPr>
              <a:t>sangue; la </a:t>
            </a:r>
            <a:r>
              <a:rPr sz="1200" spc="-5" dirty="0">
                <a:latin typeface="Times New Roman"/>
                <a:cs typeface="Times New Roman"/>
              </a:rPr>
              <a:t>fraternità ebrea primitiva era </a:t>
            </a:r>
            <a:r>
              <a:rPr sz="1200" dirty="0">
                <a:latin typeface="Times New Roman"/>
                <a:cs typeface="Times New Roman"/>
              </a:rPr>
              <a:t>una questione di  </a:t>
            </a:r>
            <a:r>
              <a:rPr sz="1200" spc="-5" dirty="0">
                <a:latin typeface="Times New Roman"/>
                <a:cs typeface="Times New Roman"/>
              </a:rPr>
              <a:t>sangue sacrificale. Paolo diede </a:t>
            </a:r>
            <a:r>
              <a:rPr sz="1200" dirty="0">
                <a:latin typeface="Times New Roman"/>
                <a:cs typeface="Times New Roman"/>
              </a:rPr>
              <a:t>inizio alla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di un nuovo </a:t>
            </a:r>
            <a:r>
              <a:rPr sz="1200" spc="-5" dirty="0">
                <a:latin typeface="Times New Roman"/>
                <a:cs typeface="Times New Roman"/>
              </a:rPr>
              <a:t>culto cristiano su “il </a:t>
            </a:r>
            <a:r>
              <a:rPr sz="1200" spc="-10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dell’alleanza </a:t>
            </a:r>
            <a:r>
              <a:rPr sz="1200" spc="-5" dirty="0">
                <a:latin typeface="Times New Roman"/>
                <a:cs typeface="Times New Roman"/>
              </a:rPr>
              <a:t>eterna”.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abbia  </a:t>
            </a:r>
            <a:r>
              <a:rPr sz="1200" dirty="0">
                <a:latin typeface="Times New Roman"/>
                <a:cs typeface="Times New Roman"/>
              </a:rPr>
              <a:t>inutilmente </a:t>
            </a:r>
            <a:r>
              <a:rPr sz="1200" spc="-5" dirty="0">
                <a:latin typeface="Times New Roman"/>
                <a:cs typeface="Times New Roman"/>
              </a:rPr>
              <a:t>ingombrato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con insegnamenti sul </a:t>
            </a:r>
            <a:r>
              <a:rPr sz="1200" dirty="0">
                <a:latin typeface="Times New Roman"/>
                <a:cs typeface="Times New Roman"/>
              </a:rPr>
              <a:t>sangue e </a:t>
            </a:r>
            <a:r>
              <a:rPr sz="1200" spc="-5" dirty="0">
                <a:latin typeface="Times New Roman"/>
                <a:cs typeface="Times New Roman"/>
              </a:rPr>
              <a:t>sul sacrificio, egli riuscì </a:t>
            </a:r>
            <a:r>
              <a:rPr sz="1200" dirty="0">
                <a:latin typeface="Times New Roman"/>
                <a:cs typeface="Times New Roman"/>
              </a:rPr>
              <a:t>a porre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una volta per tutte </a:t>
            </a:r>
            <a:r>
              <a:rPr sz="1200" spc="-5" dirty="0">
                <a:latin typeface="Times New Roman"/>
                <a:cs typeface="Times New Roman"/>
              </a:rPr>
              <a:t>alle  </a:t>
            </a:r>
            <a:r>
              <a:rPr sz="1200" dirty="0">
                <a:latin typeface="Times New Roman"/>
                <a:cs typeface="Times New Roman"/>
              </a:rPr>
              <a:t>dottrine di </a:t>
            </a:r>
            <a:r>
              <a:rPr sz="1200" spc="-5" dirty="0">
                <a:latin typeface="Times New Roman"/>
                <a:cs typeface="Times New Roman"/>
              </a:rPr>
              <a:t>redenzione </a:t>
            </a:r>
            <a:r>
              <a:rPr sz="1200" dirty="0">
                <a:latin typeface="Times New Roman"/>
                <a:cs typeface="Times New Roman"/>
              </a:rPr>
              <a:t>per mezzo di </a:t>
            </a:r>
            <a:r>
              <a:rPr sz="1200" spc="-5" dirty="0">
                <a:latin typeface="Times New Roman"/>
                <a:cs typeface="Times New Roman"/>
              </a:rPr>
              <a:t>sacrifici </a:t>
            </a:r>
            <a:r>
              <a:rPr sz="1200" dirty="0">
                <a:latin typeface="Times New Roman"/>
                <a:cs typeface="Times New Roman"/>
              </a:rPr>
              <a:t>umani o di animali. I suoi compromessi </a:t>
            </a:r>
            <a:r>
              <a:rPr sz="1200" spc="-5" dirty="0">
                <a:latin typeface="Times New Roman"/>
                <a:cs typeface="Times New Roman"/>
              </a:rPr>
              <a:t>teologici </a:t>
            </a:r>
            <a:r>
              <a:rPr sz="1200" dirty="0">
                <a:latin typeface="Times New Roman"/>
                <a:cs typeface="Times New Roman"/>
              </a:rPr>
              <a:t>indicano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anche la rivelazione  </a:t>
            </a:r>
            <a:r>
              <a:rPr sz="1200" spc="-5" dirty="0">
                <a:latin typeface="Times New Roman"/>
                <a:cs typeface="Times New Roman"/>
              </a:rPr>
              <a:t>deve sottomettersi al </a:t>
            </a:r>
            <a:r>
              <a:rPr sz="1200" dirty="0">
                <a:latin typeface="Times New Roman"/>
                <a:cs typeface="Times New Roman"/>
              </a:rPr>
              <a:t>controllo </a:t>
            </a:r>
            <a:r>
              <a:rPr sz="1200" spc="-5" dirty="0">
                <a:latin typeface="Times New Roman"/>
                <a:cs typeface="Times New Roman"/>
              </a:rPr>
              <a:t>graduale </a:t>
            </a:r>
            <a:r>
              <a:rPr sz="1200" dirty="0">
                <a:latin typeface="Times New Roman"/>
                <a:cs typeface="Times New Roman"/>
              </a:rPr>
              <a:t>dell’evoluzione. </a:t>
            </a:r>
            <a:r>
              <a:rPr sz="1200" spc="-5" dirty="0">
                <a:latin typeface="Times New Roman"/>
                <a:cs typeface="Times New Roman"/>
              </a:rPr>
              <a:t>Secondo Paolo, </a:t>
            </a:r>
            <a:r>
              <a:rPr sz="1200" dirty="0">
                <a:latin typeface="Times New Roman"/>
                <a:cs typeface="Times New Roman"/>
              </a:rPr>
              <a:t>Cristo </a:t>
            </a:r>
            <a:r>
              <a:rPr sz="1200" spc="-5" dirty="0">
                <a:latin typeface="Times New Roman"/>
                <a:cs typeface="Times New Roman"/>
              </a:rPr>
              <a:t>divenne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umano e </a:t>
            </a:r>
            <a:r>
              <a:rPr sz="1200" spc="-5" dirty="0">
                <a:latin typeface="Times New Roman"/>
                <a:cs typeface="Times New Roman"/>
              </a:rPr>
              <a:t>quello  bastevole per </a:t>
            </a:r>
            <a:r>
              <a:rPr sz="1200" dirty="0">
                <a:latin typeface="Times New Roman"/>
                <a:cs typeface="Times New Roman"/>
              </a:rPr>
              <a:t>tutto; il </a:t>
            </a:r>
            <a:r>
              <a:rPr sz="1200" spc="-5" dirty="0">
                <a:latin typeface="Times New Roman"/>
                <a:cs typeface="Times New Roman"/>
              </a:rPr>
              <a:t>Giudice </a:t>
            </a:r>
            <a:r>
              <a:rPr sz="1200" dirty="0">
                <a:latin typeface="Times New Roman"/>
                <a:cs typeface="Times New Roman"/>
              </a:rPr>
              <a:t>divino è ora pienamente e definitivamente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soddisfatto.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731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(984.3) 89:9.4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lunghe ere,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del </a:t>
            </a:r>
            <a:r>
              <a:rPr sz="1200" dirty="0">
                <a:latin typeface="Times New Roman"/>
                <a:cs typeface="Times New Roman"/>
              </a:rPr>
              <a:t>sacrificio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evoluto nel </a:t>
            </a:r>
            <a:r>
              <a:rPr sz="1200" dirty="0">
                <a:latin typeface="Times New Roman"/>
                <a:cs typeface="Times New Roman"/>
              </a:rPr>
              <a:t>culto del sacramento. I sacramenti delle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moderne  sono dunque i </a:t>
            </a:r>
            <a:r>
              <a:rPr sz="1200" spc="-5" dirty="0">
                <a:latin typeface="Times New Roman"/>
                <a:cs typeface="Times New Roman"/>
              </a:rPr>
              <a:t>successori legittimi </a:t>
            </a:r>
            <a:r>
              <a:rPr sz="1200" dirty="0">
                <a:latin typeface="Times New Roman"/>
                <a:cs typeface="Times New Roman"/>
              </a:rPr>
              <a:t>di quelle </a:t>
            </a:r>
            <a:r>
              <a:rPr sz="1200" spc="-5" dirty="0">
                <a:latin typeface="Times New Roman"/>
                <a:cs typeface="Times New Roman"/>
              </a:rPr>
              <a:t>terribili cerimonie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dei sacrifici </a:t>
            </a:r>
            <a:r>
              <a:rPr sz="1200" dirty="0">
                <a:latin typeface="Times New Roman"/>
                <a:cs typeface="Times New Roman"/>
              </a:rPr>
              <a:t>umani e degli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più primitivi rituali </a:t>
            </a:r>
            <a:r>
              <a:rPr sz="1200" spc="-5" dirty="0">
                <a:latin typeface="Times New Roman"/>
                <a:cs typeface="Times New Roman"/>
              </a:rPr>
              <a:t>del  cannibalismo. </a:t>
            </a:r>
            <a:r>
              <a:rPr sz="1200" dirty="0">
                <a:latin typeface="Times New Roman"/>
                <a:cs typeface="Times New Roman"/>
              </a:rPr>
              <a:t>Molte persone </a:t>
            </a:r>
            <a:r>
              <a:rPr sz="1200" spc="-5" dirty="0">
                <a:latin typeface="Times New Roman"/>
                <a:cs typeface="Times New Roman"/>
              </a:rPr>
              <a:t>contano ancora sul </a:t>
            </a:r>
            <a:r>
              <a:rPr sz="1200" dirty="0">
                <a:latin typeface="Times New Roman"/>
                <a:cs typeface="Times New Roman"/>
              </a:rPr>
              <a:t>sangue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salvezza,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divenuto </a:t>
            </a:r>
            <a:r>
              <a:rPr sz="1200" spc="-5" dirty="0">
                <a:latin typeface="Times New Roman"/>
                <a:cs typeface="Times New Roman"/>
              </a:rPr>
              <a:t>figurativo, </a:t>
            </a:r>
            <a:r>
              <a:rPr sz="1200" dirty="0">
                <a:latin typeface="Times New Roman"/>
                <a:cs typeface="Times New Roman"/>
              </a:rPr>
              <a:t>simbolico 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mistico.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Il perdono dei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peccati</a:t>
            </a:r>
            <a:endParaRPr sz="1600">
              <a:latin typeface="Times New Roman"/>
              <a:cs typeface="Times New Roman"/>
            </a:endParaRPr>
          </a:p>
          <a:p>
            <a:pPr marL="76200" marR="11112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(984.4) 89:10.1 </a:t>
            </a:r>
            <a:r>
              <a:rPr sz="1200" spc="-5" dirty="0">
                <a:latin typeface="Times New Roman"/>
                <a:cs typeface="Times New Roman"/>
              </a:rPr>
              <a:t>L’uomo antico giungeva alla </a:t>
            </a:r>
            <a:r>
              <a:rPr sz="1200" dirty="0">
                <a:latin typeface="Times New Roman"/>
                <a:cs typeface="Times New Roman"/>
              </a:rPr>
              <a:t>coscienza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nel favore di </a:t>
            </a:r>
            <a:r>
              <a:rPr sz="1200" spc="-5" dirty="0">
                <a:latin typeface="Times New Roman"/>
                <a:cs typeface="Times New Roman"/>
              </a:rPr>
              <a:t>Dio solo tramite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sacrificio. L’uomo moderno </a:t>
            </a:r>
            <a:r>
              <a:rPr sz="1200" dirty="0">
                <a:latin typeface="Times New Roman"/>
                <a:cs typeface="Times New Roman"/>
              </a:rPr>
              <a:t>deve  </a:t>
            </a:r>
            <a:r>
              <a:rPr sz="1200" spc="-5" dirty="0">
                <a:latin typeface="Times New Roman"/>
                <a:cs typeface="Times New Roman"/>
              </a:rPr>
              <a:t>sviluppare </a:t>
            </a:r>
            <a:r>
              <a:rPr sz="1200" dirty="0">
                <a:latin typeface="Times New Roman"/>
                <a:cs typeface="Times New Roman"/>
              </a:rPr>
              <a:t>nuove tecniche </a:t>
            </a:r>
            <a:r>
              <a:rPr sz="1200" spc="-5" dirty="0">
                <a:latin typeface="Times New Roman"/>
                <a:cs typeface="Times New Roman"/>
              </a:rPr>
              <a:t>per raggiungere </a:t>
            </a:r>
            <a:r>
              <a:rPr sz="1200" dirty="0">
                <a:latin typeface="Times New Roman"/>
                <a:cs typeface="Times New Roman"/>
              </a:rPr>
              <a:t>l’autocoscienza </a:t>
            </a:r>
            <a:r>
              <a:rPr sz="1200" spc="-5" dirty="0">
                <a:latin typeface="Times New Roman"/>
                <a:cs typeface="Times New Roman"/>
              </a:rPr>
              <a:t>della salvezza.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peccato persiste nella </a:t>
            </a:r>
            <a:r>
              <a:rPr sz="1200" dirty="0">
                <a:latin typeface="Times New Roman"/>
                <a:cs typeface="Times New Roman"/>
              </a:rPr>
              <a:t>mente umana, ma  i </a:t>
            </a:r>
            <a:r>
              <a:rPr sz="1200" spc="-5" dirty="0">
                <a:latin typeface="Times New Roman"/>
                <a:cs typeface="Times New Roman"/>
              </a:rPr>
              <a:t>modelli mentali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liberazione dal peccato sono </a:t>
            </a:r>
            <a:r>
              <a:rPr sz="1200" dirty="0">
                <a:latin typeface="Times New Roman"/>
                <a:cs typeface="Times New Roman"/>
              </a:rPr>
              <a:t>divenuti </a:t>
            </a:r>
            <a:r>
              <a:rPr sz="1200" spc="-5" dirty="0">
                <a:latin typeface="Times New Roman"/>
                <a:cs typeface="Times New Roman"/>
              </a:rPr>
              <a:t>superati ed </a:t>
            </a:r>
            <a:r>
              <a:rPr sz="1200" dirty="0">
                <a:latin typeface="Times New Roman"/>
                <a:cs typeface="Times New Roman"/>
              </a:rPr>
              <a:t>antiquati.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del bisogno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persiste,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intellettuale ha distrutto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modi di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e la consolazione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mente e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l’anima.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636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(984.5) 89:10.2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peccato </a:t>
            </a:r>
            <a:r>
              <a:rPr sz="1200" i="1" dirty="0">
                <a:latin typeface="Times New Roman"/>
                <a:cs typeface="Times New Roman"/>
              </a:rPr>
              <a:t>deve </a:t>
            </a:r>
            <a:r>
              <a:rPr sz="1200" i="1" spc="-5" dirty="0">
                <a:latin typeface="Times New Roman"/>
                <a:cs typeface="Times New Roman"/>
              </a:rPr>
              <a:t>essere </a:t>
            </a:r>
            <a:r>
              <a:rPr sz="1200" i="1" dirty="0">
                <a:latin typeface="Times New Roman"/>
                <a:cs typeface="Times New Roman"/>
              </a:rPr>
              <a:t>ridefinito </a:t>
            </a:r>
            <a:r>
              <a:rPr sz="1200" i="1" spc="-5" dirty="0">
                <a:latin typeface="Times New Roman"/>
                <a:cs typeface="Times New Roman"/>
              </a:rPr>
              <a:t>come </a:t>
            </a:r>
            <a:r>
              <a:rPr sz="1200" i="1" dirty="0">
                <a:latin typeface="Times New Roman"/>
                <a:cs typeface="Times New Roman"/>
              </a:rPr>
              <a:t>una </a:t>
            </a:r>
            <a:r>
              <a:rPr sz="1200" i="1" spc="-5" dirty="0">
                <a:latin typeface="Times New Roman"/>
                <a:cs typeface="Times New Roman"/>
              </a:rPr>
              <a:t>ribellione deliberata </a:t>
            </a:r>
            <a:r>
              <a:rPr sz="1200" i="1" dirty="0">
                <a:latin typeface="Times New Roman"/>
                <a:cs typeface="Times New Roman"/>
              </a:rPr>
              <a:t>alla </a:t>
            </a:r>
            <a:r>
              <a:rPr sz="1200" i="1" spc="-5" dirty="0">
                <a:latin typeface="Times New Roman"/>
                <a:cs typeface="Times New Roman"/>
              </a:rPr>
              <a:t>Deità.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sono dei gradi d’infedeltà: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fedeltà  parziale dell’indecisione;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fedeltà divisa </a:t>
            </a:r>
            <a:r>
              <a:rPr sz="1200" dirty="0">
                <a:latin typeface="Times New Roman"/>
                <a:cs typeface="Times New Roman"/>
              </a:rPr>
              <a:t>del conflitto; la </a:t>
            </a:r>
            <a:r>
              <a:rPr sz="1200" spc="-5" dirty="0">
                <a:latin typeface="Times New Roman"/>
                <a:cs typeface="Times New Roman"/>
              </a:rPr>
              <a:t>fedeltà agonizzante dell’indifferenza; </a:t>
            </a:r>
            <a:r>
              <a:rPr sz="1200" dirty="0">
                <a:latin typeface="Times New Roman"/>
                <a:cs typeface="Times New Roman"/>
              </a:rPr>
              <a:t>e la morte </a:t>
            </a:r>
            <a:r>
              <a:rPr sz="1200" spc="-5" dirty="0">
                <a:latin typeface="Times New Roman"/>
                <a:cs typeface="Times New Roman"/>
              </a:rPr>
              <a:t>della fedeltà manifestata  nella consacrazione ad </a:t>
            </a:r>
            <a:r>
              <a:rPr sz="1200" dirty="0">
                <a:latin typeface="Times New Roman"/>
                <a:cs typeface="Times New Roman"/>
              </a:rPr>
              <a:t>empi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ideali.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63230" cy="24936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Catskill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costeggiano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riva occidentale del </a:t>
            </a:r>
            <a:r>
              <a:rPr sz="1200" dirty="0">
                <a:latin typeface="Times New Roman"/>
                <a:cs typeface="Times New Roman"/>
              </a:rPr>
              <a:t>Fiume </a:t>
            </a:r>
            <a:r>
              <a:rPr sz="1200" spc="-5" dirty="0">
                <a:latin typeface="Times New Roman"/>
                <a:cs typeface="Times New Roman"/>
              </a:rPr>
              <a:t>Hudson sono </a:t>
            </a:r>
            <a:r>
              <a:rPr sz="1200" dirty="0">
                <a:latin typeface="Times New Roman"/>
                <a:cs typeface="Times New Roman"/>
              </a:rPr>
              <a:t>uno dei 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monumenti </a:t>
            </a:r>
            <a:r>
              <a:rPr sz="1200" spc="-5" dirty="0">
                <a:latin typeface="Times New Roman"/>
                <a:cs typeface="Times New Roman"/>
              </a:rPr>
              <a:t>geologici </a:t>
            </a:r>
            <a:r>
              <a:rPr sz="1200" dirty="0">
                <a:latin typeface="Times New Roman"/>
                <a:cs typeface="Times New Roman"/>
              </a:rPr>
              <a:t>di quest’epoca che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trovare sulla superficie dell’America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92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(679.9) 59:4.16 </a:t>
            </a:r>
            <a:r>
              <a:rPr sz="1200" i="1" dirty="0">
                <a:latin typeface="Times New Roman"/>
                <a:cs typeface="Times New Roman"/>
              </a:rPr>
              <a:t>230.000.000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mari continuavano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ritirarsi. Gran </a:t>
            </a:r>
            <a:r>
              <a:rPr sz="1200" spc="5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dell’America del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era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dell’acqua ed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violenta attività vulcanica si </a:t>
            </a:r>
            <a:r>
              <a:rPr sz="1200" dirty="0">
                <a:latin typeface="Times New Roman"/>
                <a:cs typeface="Times New Roman"/>
              </a:rPr>
              <a:t>produsse nella </a:t>
            </a:r>
            <a:r>
              <a:rPr sz="1200" spc="-5" dirty="0">
                <a:latin typeface="Times New Roman"/>
                <a:cs typeface="Times New Roman"/>
              </a:rPr>
              <a:t>regione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San Lorenzo.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Royal, </a:t>
            </a:r>
            <a:r>
              <a:rPr sz="1200" dirty="0">
                <a:latin typeface="Times New Roman"/>
                <a:cs typeface="Times New Roman"/>
              </a:rPr>
              <a:t>a Montreal, è il </a:t>
            </a:r>
            <a:r>
              <a:rPr sz="1200" spc="-5" dirty="0">
                <a:latin typeface="Times New Roman"/>
                <a:cs typeface="Times New Roman"/>
              </a:rPr>
              <a:t>camino eroso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5" dirty="0">
                <a:latin typeface="Times New Roman"/>
                <a:cs typeface="Times New Roman"/>
              </a:rPr>
              <a:t>uno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questi vulcani.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depositi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quest’epoca sono ben </a:t>
            </a:r>
            <a:r>
              <a:rPr sz="1200" dirty="0">
                <a:latin typeface="Times New Roman"/>
                <a:cs typeface="Times New Roman"/>
              </a:rPr>
              <a:t>visibili nei </a:t>
            </a:r>
            <a:r>
              <a:rPr sz="1200" spc="5" dirty="0">
                <a:latin typeface="Times New Roman"/>
                <a:cs typeface="Times New Roman"/>
              </a:rPr>
              <a:t>Monti </a:t>
            </a:r>
            <a:r>
              <a:rPr sz="1200" spc="-5" dirty="0">
                <a:latin typeface="Times New Roman"/>
                <a:cs typeface="Times New Roman"/>
              </a:rPr>
              <a:t>Appalachi dell’America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Nord, </a:t>
            </a:r>
            <a:r>
              <a:rPr sz="1200" dirty="0">
                <a:latin typeface="Times New Roman"/>
                <a:cs typeface="Times New Roman"/>
              </a:rPr>
              <a:t>dove il </a:t>
            </a:r>
            <a:r>
              <a:rPr sz="1200" spc="-5" dirty="0">
                <a:latin typeface="Times New Roman"/>
                <a:cs typeface="Times New Roman"/>
              </a:rPr>
              <a:t>Fiume  Susquehanna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scavato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valle </a:t>
            </a:r>
            <a:r>
              <a:rPr sz="1200" dirty="0">
                <a:latin typeface="Times New Roman"/>
                <a:cs typeface="Times New Roman"/>
              </a:rPr>
              <a:t>che mette a nudo </a:t>
            </a:r>
            <a:r>
              <a:rPr sz="1200" spc="-5" dirty="0">
                <a:latin typeface="Times New Roman"/>
                <a:cs typeface="Times New Roman"/>
              </a:rPr>
              <a:t>gli strati successivi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raggiunsero </a:t>
            </a:r>
            <a:r>
              <a:rPr sz="1200" dirty="0">
                <a:latin typeface="Times New Roman"/>
                <a:cs typeface="Times New Roman"/>
              </a:rPr>
              <a:t>più di 4.000 </a:t>
            </a:r>
            <a:r>
              <a:rPr sz="1200" spc="-5" dirty="0">
                <a:latin typeface="Times New Roman"/>
                <a:cs typeface="Times New Roman"/>
              </a:rPr>
              <a:t>metri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spessore.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41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(680.1) 59:4.17 </a:t>
            </a:r>
            <a:r>
              <a:rPr sz="1200" spc="-5" dirty="0">
                <a:latin typeface="Times New Roman"/>
                <a:cs typeface="Times New Roman"/>
              </a:rPr>
              <a:t>L’elevazione dei </a:t>
            </a:r>
            <a:r>
              <a:rPr sz="1200" dirty="0">
                <a:latin typeface="Times New Roman"/>
                <a:cs typeface="Times New Roman"/>
              </a:rPr>
              <a:t>continenti </a:t>
            </a:r>
            <a:r>
              <a:rPr sz="1200" spc="-5" dirty="0">
                <a:latin typeface="Times New Roman"/>
                <a:cs typeface="Times New Roman"/>
              </a:rPr>
              <a:t>proseguiva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l’atmosfera cominciava ad arricchirsi </a:t>
            </a:r>
            <a:r>
              <a:rPr sz="1200" dirty="0">
                <a:latin typeface="Times New Roman"/>
                <a:cs typeface="Times New Roman"/>
              </a:rPr>
              <a:t>di ossigeno.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terra era </a:t>
            </a:r>
            <a:r>
              <a:rPr sz="1200" spc="-5" dirty="0">
                <a:latin typeface="Times New Roman"/>
                <a:cs typeface="Times New Roman"/>
              </a:rPr>
              <a:t>ricoperta </a:t>
            </a:r>
            <a:r>
              <a:rPr sz="1200" spc="5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vaste foreste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felci </a:t>
            </a:r>
            <a:r>
              <a:rPr sz="1200" dirty="0">
                <a:latin typeface="Times New Roman"/>
                <a:cs typeface="Times New Roman"/>
              </a:rPr>
              <a:t>di trenta </a:t>
            </a:r>
            <a:r>
              <a:rPr sz="1200" spc="-5" dirty="0">
                <a:latin typeface="Times New Roman"/>
                <a:cs typeface="Times New Roman"/>
              </a:rPr>
              <a:t>metri </a:t>
            </a:r>
            <a:r>
              <a:rPr sz="1200" dirty="0">
                <a:latin typeface="Times New Roman"/>
                <a:cs typeface="Times New Roman"/>
              </a:rPr>
              <a:t>di altezza e da </a:t>
            </a:r>
            <a:r>
              <a:rPr sz="1200" spc="-5" dirty="0">
                <a:latin typeface="Times New Roman"/>
                <a:cs typeface="Times New Roman"/>
              </a:rPr>
              <a:t>alberi peculiari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quest’epoca, foreste silenziose. Non si sentiva </a:t>
            </a:r>
            <a:r>
              <a:rPr sz="1200" dirty="0">
                <a:latin typeface="Times New Roman"/>
                <a:cs typeface="Times New Roman"/>
              </a:rPr>
              <a:t>il minimo  </a:t>
            </a:r>
            <a:r>
              <a:rPr sz="1200" spc="-5" dirty="0">
                <a:latin typeface="Times New Roman"/>
                <a:cs typeface="Times New Roman"/>
              </a:rPr>
              <a:t>rumore, nemmeno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fruscio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foglia, perché questi alberi </a:t>
            </a:r>
            <a:r>
              <a:rPr sz="1200" dirty="0">
                <a:latin typeface="Times New Roman"/>
                <a:cs typeface="Times New Roman"/>
              </a:rPr>
              <a:t>non avevano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foglie.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050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(680.2) 59:4.18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finì </a:t>
            </a:r>
            <a:r>
              <a:rPr sz="1200" spc="-5" dirty="0">
                <a:latin typeface="Times New Roman"/>
                <a:cs typeface="Times New Roman"/>
              </a:rPr>
              <a:t>uno dei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lunghi periodi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marina, </a:t>
            </a:r>
            <a:r>
              <a:rPr sz="1200" dirty="0">
                <a:latin typeface="Times New Roman"/>
                <a:cs typeface="Times New Roman"/>
              </a:rPr>
              <a:t>l’</a:t>
            </a:r>
            <a:r>
              <a:rPr sz="1200" i="1" dirty="0">
                <a:latin typeface="Times New Roman"/>
                <a:cs typeface="Times New Roman"/>
              </a:rPr>
              <a:t>era dei </a:t>
            </a:r>
            <a:r>
              <a:rPr sz="1200" i="1" spc="-5" dirty="0">
                <a:latin typeface="Times New Roman"/>
                <a:cs typeface="Times New Roman"/>
              </a:rPr>
              <a:t>pesci.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della storia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mondo durò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cinquanta milioni di anni.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conosciuto dai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ricercatori come </a:t>
            </a:r>
            <a:r>
              <a:rPr sz="1200" dirty="0">
                <a:latin typeface="Times New Roman"/>
                <a:cs typeface="Times New Roman"/>
              </a:rPr>
              <a:t>periodo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Devoniano.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0705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314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(984.6) 89:10.3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o sentimento di </a:t>
            </a:r>
            <a:r>
              <a:rPr sz="1200" spc="-5" dirty="0">
                <a:latin typeface="Times New Roman"/>
                <a:cs typeface="Times New Roman"/>
              </a:rPr>
              <a:t>colpa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violato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costumi; non è </a:t>
            </a:r>
            <a:r>
              <a:rPr sz="1200" spc="-5" dirty="0">
                <a:latin typeface="Times New Roman"/>
                <a:cs typeface="Times New Roman"/>
              </a:rPr>
              <a:t>necessariamente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peccato.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c’è  </a:t>
            </a:r>
            <a:r>
              <a:rPr sz="1200" spc="-5" dirty="0">
                <a:latin typeface="Times New Roman"/>
                <a:cs typeface="Times New Roman"/>
              </a:rPr>
              <a:t>alcun peccato reale </a:t>
            </a:r>
            <a:r>
              <a:rPr sz="1200" dirty="0">
                <a:latin typeface="Times New Roman"/>
                <a:cs typeface="Times New Roman"/>
              </a:rPr>
              <a:t>in assenza </a:t>
            </a:r>
            <a:r>
              <a:rPr sz="1200" spc="-5" dirty="0">
                <a:latin typeface="Times New Roman"/>
                <a:cs typeface="Times New Roman"/>
              </a:rPr>
              <a:t>dell’infedeltà cosciente alla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168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(984.7) 89:10.4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possibilità di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colpa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segno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distinzione trascendente </a:t>
            </a:r>
            <a:r>
              <a:rPr sz="1200" dirty="0">
                <a:latin typeface="Times New Roman"/>
                <a:cs typeface="Times New Roman"/>
              </a:rPr>
              <a:t>per l’umanità. Esso non </a:t>
            </a:r>
            <a:r>
              <a:rPr sz="1200" spc="-5" dirty="0">
                <a:latin typeface="Times New Roman"/>
                <a:cs typeface="Times New Roman"/>
              </a:rPr>
              <a:t>designa 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come meschino, </a:t>
            </a:r>
            <a:r>
              <a:rPr sz="1200" dirty="0">
                <a:latin typeface="Times New Roman"/>
                <a:cs typeface="Times New Roman"/>
              </a:rPr>
              <a:t>ma lo </a:t>
            </a:r>
            <a:r>
              <a:rPr sz="1200" spc="-5" dirty="0">
                <a:latin typeface="Times New Roman"/>
                <a:cs typeface="Times New Roman"/>
              </a:rPr>
              <a:t>propone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di potenziale </a:t>
            </a:r>
            <a:r>
              <a:rPr sz="1200" spc="-5" dirty="0">
                <a:latin typeface="Times New Roman"/>
                <a:cs typeface="Times New Roman"/>
              </a:rPr>
              <a:t>grandezza </a:t>
            </a:r>
            <a:r>
              <a:rPr sz="1200" dirty="0">
                <a:latin typeface="Times New Roman"/>
                <a:cs typeface="Times New Roman"/>
              </a:rPr>
              <a:t>e di gloria </a:t>
            </a:r>
            <a:r>
              <a:rPr sz="1200" spc="-5" dirty="0">
                <a:latin typeface="Times New Roman"/>
                <a:cs typeface="Times New Roman"/>
              </a:rPr>
              <a:t>sempre crescente.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sentimento d’indegnità </a:t>
            </a:r>
            <a:r>
              <a:rPr sz="1200" dirty="0">
                <a:latin typeface="Times New Roman"/>
                <a:cs typeface="Times New Roman"/>
              </a:rPr>
              <a:t>è lo </a:t>
            </a:r>
            <a:r>
              <a:rPr sz="1200" spc="-5" dirty="0">
                <a:latin typeface="Times New Roman"/>
                <a:cs typeface="Times New Roman"/>
              </a:rPr>
              <a:t>stimolo iniziale che conduce rapidamente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certezza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quelle conquiste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che trasferiscono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mente umana </a:t>
            </a:r>
            <a:r>
              <a:rPr sz="1200" spc="-5" dirty="0">
                <a:latin typeface="Times New Roman"/>
                <a:cs typeface="Times New Roman"/>
              </a:rPr>
              <a:t>sugli </a:t>
            </a:r>
            <a:r>
              <a:rPr sz="1200" dirty="0">
                <a:latin typeface="Times New Roman"/>
                <a:cs typeface="Times New Roman"/>
              </a:rPr>
              <a:t>splendidi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della nobiltà </a:t>
            </a:r>
            <a:r>
              <a:rPr sz="1200" spc="-5" dirty="0">
                <a:latin typeface="Times New Roman"/>
                <a:cs typeface="Times New Roman"/>
              </a:rPr>
              <a:t>morale, dell’intuizione cosmica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tutti i </a:t>
            </a:r>
            <a:r>
              <a:rPr sz="1200" spc="-5" dirty="0">
                <a:latin typeface="Times New Roman"/>
                <a:cs typeface="Times New Roman"/>
              </a:rPr>
              <a:t>significati  dell’esistenza </a:t>
            </a:r>
            <a:r>
              <a:rPr sz="1200" dirty="0">
                <a:latin typeface="Times New Roman"/>
                <a:cs typeface="Times New Roman"/>
              </a:rPr>
              <a:t>umana sono </a:t>
            </a:r>
            <a:r>
              <a:rPr sz="1200" spc="-5" dirty="0">
                <a:latin typeface="Times New Roman"/>
                <a:cs typeface="Times New Roman"/>
              </a:rPr>
              <a:t>cambiati dal temporale all’eterno, </a:t>
            </a:r>
            <a:r>
              <a:rPr sz="1200" dirty="0">
                <a:latin typeface="Times New Roman"/>
                <a:cs typeface="Times New Roman"/>
              </a:rPr>
              <a:t>e tutti i </a:t>
            </a:r>
            <a:r>
              <a:rPr sz="1200" spc="-5" dirty="0">
                <a:latin typeface="Times New Roman"/>
                <a:cs typeface="Times New Roman"/>
              </a:rPr>
              <a:t>valori sono elevati dall’umano 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63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(984.8) 89:10.5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confessione dei peccati </a:t>
            </a:r>
            <a:r>
              <a:rPr sz="1200" dirty="0">
                <a:latin typeface="Times New Roman"/>
                <a:cs typeface="Times New Roman"/>
              </a:rPr>
              <a:t>è un ripudio risoluto </a:t>
            </a:r>
            <a:r>
              <a:rPr sz="1200" spc="-5" dirty="0">
                <a:latin typeface="Times New Roman"/>
                <a:cs typeface="Times New Roman"/>
              </a:rPr>
              <a:t>dell’infedeltà,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attenua </a:t>
            </a:r>
            <a:r>
              <a:rPr sz="1200" dirty="0">
                <a:latin typeface="Times New Roman"/>
                <a:cs typeface="Times New Roman"/>
              </a:rPr>
              <a:t>in alcun modo le </a:t>
            </a:r>
            <a:r>
              <a:rPr sz="1200" spc="-5" dirty="0">
                <a:latin typeface="Times New Roman"/>
                <a:cs typeface="Times New Roman"/>
              </a:rPr>
              <a:t>conseguenze nel </a:t>
            </a:r>
            <a:r>
              <a:rPr sz="1200" dirty="0">
                <a:latin typeface="Times New Roman"/>
                <a:cs typeface="Times New Roman"/>
              </a:rPr>
              <a:t>tempo-  spazio di </a:t>
            </a:r>
            <a:r>
              <a:rPr sz="1200" spc="-5" dirty="0">
                <a:latin typeface="Times New Roman"/>
                <a:cs typeface="Times New Roman"/>
              </a:rPr>
              <a:t>questa infedeltà.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confessione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riconoscimento sincero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— è </a:t>
            </a:r>
            <a:r>
              <a:rPr sz="1200" spc="-5" dirty="0">
                <a:latin typeface="Times New Roman"/>
                <a:cs typeface="Times New Roman"/>
              </a:rPr>
              <a:t>essenziale per </a:t>
            </a:r>
            <a:r>
              <a:rPr sz="1200" dirty="0">
                <a:latin typeface="Times New Roman"/>
                <a:cs typeface="Times New Roman"/>
              </a:rPr>
              <a:t>la crescita 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progresso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01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(985.1) 89:10.6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10" dirty="0">
                <a:latin typeface="Times New Roman"/>
                <a:cs typeface="Times New Roman"/>
              </a:rPr>
              <a:t>PIl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dei peccati da </a:t>
            </a:r>
            <a:r>
              <a:rPr sz="1200" spc="-5" dirty="0">
                <a:latin typeface="Times New Roman"/>
                <a:cs typeface="Times New Roman"/>
              </a:rPr>
              <a:t>parte della </a:t>
            </a:r>
            <a:r>
              <a:rPr sz="1200" dirty="0">
                <a:latin typeface="Times New Roman"/>
                <a:cs typeface="Times New Roman"/>
              </a:rPr>
              <a:t>Deità è il </a:t>
            </a:r>
            <a:r>
              <a:rPr sz="1200" spc="-5" dirty="0">
                <a:latin typeface="Times New Roman"/>
                <a:cs typeface="Times New Roman"/>
              </a:rPr>
              <a:t>ripristino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segue ad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l’uomo ha </a:t>
            </a:r>
            <a:r>
              <a:rPr sz="1200" spc="-5" dirty="0">
                <a:latin typeface="Times New Roman"/>
                <a:cs typeface="Times New Roman"/>
              </a:rPr>
              <a:t>coscienza dell’interruzione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relazioni come conseguenza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ribellione cosciente.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perdono non  </a:t>
            </a:r>
            <a:r>
              <a:rPr sz="1200" spc="-5" dirty="0">
                <a:latin typeface="Times New Roman"/>
                <a:cs typeface="Times New Roman"/>
              </a:rPr>
              <a:t>deve essere cercato, </a:t>
            </a:r>
            <a:r>
              <a:rPr sz="1200" dirty="0">
                <a:latin typeface="Times New Roman"/>
                <a:cs typeface="Times New Roman"/>
              </a:rPr>
              <a:t>ma solo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come coscienza </a:t>
            </a:r>
            <a:r>
              <a:rPr sz="1200" spc="-5" dirty="0">
                <a:latin typeface="Times New Roman"/>
                <a:cs typeface="Times New Roman"/>
              </a:rPr>
              <a:t>del ristabilimento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creatura ed </a:t>
            </a:r>
            <a:r>
              <a:rPr sz="1200" dirty="0">
                <a:latin typeface="Times New Roman"/>
                <a:cs typeface="Times New Roman"/>
              </a:rPr>
              <a:t>il Creatore.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figli leali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sono felici, amanti del </a:t>
            </a:r>
            <a:r>
              <a:rPr sz="1200" dirty="0">
                <a:latin typeface="Times New Roman"/>
                <a:cs typeface="Times New Roman"/>
              </a:rPr>
              <a:t>servizio ed in </a:t>
            </a:r>
            <a:r>
              <a:rPr sz="1200" spc="-5" dirty="0">
                <a:latin typeface="Times New Roman"/>
                <a:cs typeface="Times New Roman"/>
              </a:rPr>
              <a:t>costante progressione nell’ascensione 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908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(985.2) 89:10.7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Brillante Astro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Nebadon.]erfettore </a:t>
            </a:r>
            <a:r>
              <a:rPr sz="1200" dirty="0">
                <a:latin typeface="Times New Roman"/>
                <a:cs typeface="Times New Roman"/>
              </a:rPr>
              <a:t>di Saggezza </a:t>
            </a:r>
            <a:r>
              <a:rPr sz="1200" spc="-5" dirty="0">
                <a:latin typeface="Times New Roman"/>
                <a:cs typeface="Times New Roman"/>
              </a:rPr>
              <a:t>incaricato </a:t>
            </a:r>
            <a:r>
              <a:rPr sz="1200" dirty="0">
                <a:latin typeface="Times New Roman"/>
                <a:cs typeface="Times New Roman"/>
              </a:rPr>
              <a:t>di questa missione </a:t>
            </a:r>
            <a:r>
              <a:rPr sz="1200" spc="-5" dirty="0">
                <a:latin typeface="Times New Roman"/>
                <a:cs typeface="Times New Roman"/>
              </a:rPr>
              <a:t>dagli 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di </a:t>
            </a:r>
            <a:r>
              <a:rPr sz="1200" spc="-5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68005" cy="35210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90: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Lo Sciamanesimo —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stregoni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e</a:t>
            </a:r>
            <a:r>
              <a:rPr sz="2200" b="1" spc="5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sacerdoti</a:t>
            </a:r>
            <a:endParaRPr sz="22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(986.1) 90:0.1 </a:t>
            </a:r>
            <a:r>
              <a:rPr sz="1200" spc="-5" dirty="0">
                <a:latin typeface="Times New Roman"/>
                <a:cs typeface="Times New Roman"/>
              </a:rPr>
              <a:t>L’EVOLUZIONE </a:t>
            </a:r>
            <a:r>
              <a:rPr sz="1200" dirty="0">
                <a:latin typeface="Times New Roman"/>
                <a:cs typeface="Times New Roman"/>
              </a:rPr>
              <a:t>delle osservanze </a:t>
            </a:r>
            <a:r>
              <a:rPr sz="1200" spc="-5" dirty="0">
                <a:latin typeface="Times New Roman"/>
                <a:cs typeface="Times New Roman"/>
              </a:rPr>
              <a:t>religiose progredì </a:t>
            </a:r>
            <a:r>
              <a:rPr sz="1200" dirty="0">
                <a:latin typeface="Times New Roman"/>
                <a:cs typeface="Times New Roman"/>
              </a:rPr>
              <a:t>dal placamento, </a:t>
            </a:r>
            <a:r>
              <a:rPr sz="1200" spc="-5" dirty="0">
                <a:latin typeface="Times New Roman"/>
                <a:cs typeface="Times New Roman"/>
              </a:rPr>
              <a:t>l’elusione, l’esorcismo,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coercizione,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7048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conciliazione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propiziazione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sacrificio, l’espiazione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redenzione.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del </a:t>
            </a:r>
            <a:r>
              <a:rPr sz="1200" dirty="0">
                <a:latin typeface="Times New Roman"/>
                <a:cs typeface="Times New Roman"/>
              </a:rPr>
              <a:t>rituale </a:t>
            </a:r>
            <a:r>
              <a:rPr sz="1200" spc="-5" dirty="0">
                <a:latin typeface="Times New Roman"/>
                <a:cs typeface="Times New Roman"/>
              </a:rPr>
              <a:t>religioso passò </a:t>
            </a:r>
            <a:r>
              <a:rPr sz="1200" spc="5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forme del  culto </a:t>
            </a:r>
            <a:r>
              <a:rPr sz="1200" dirty="0">
                <a:latin typeface="Times New Roman"/>
                <a:cs typeface="Times New Roman"/>
              </a:rPr>
              <a:t>primitivo,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feticci,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magia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miracoli. </a:t>
            </a:r>
            <a:r>
              <a:rPr sz="1200" dirty="0">
                <a:latin typeface="Times New Roman"/>
                <a:cs typeface="Times New Roman"/>
              </a:rPr>
              <a:t>E 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rituale divenne più complicato in risposta </a:t>
            </a:r>
            <a:r>
              <a:rPr sz="1200" spc="-5" dirty="0">
                <a:latin typeface="Times New Roman"/>
                <a:cs typeface="Times New Roman"/>
              </a:rPr>
              <a:t>al concetto  sempre </a:t>
            </a:r>
            <a:r>
              <a:rPr sz="1200" dirty="0">
                <a:latin typeface="Times New Roman"/>
                <a:cs typeface="Times New Roman"/>
              </a:rPr>
              <a:t>più complesso dell’uomo </a:t>
            </a:r>
            <a:r>
              <a:rPr sz="1200" spc="-5" dirty="0">
                <a:latin typeface="Times New Roman"/>
                <a:cs typeface="Times New Roman"/>
              </a:rPr>
              <a:t>riguardo ai regni sopramateriali, esso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inevitabilmente dominato dagli stregoni, </a:t>
            </a:r>
            <a:r>
              <a:rPr sz="1200" dirty="0">
                <a:latin typeface="Times New Roman"/>
                <a:cs typeface="Times New Roman"/>
              </a:rPr>
              <a:t>dagli sciamani e  </a:t>
            </a:r>
            <a:r>
              <a:rPr sz="1200" spc="-5" dirty="0">
                <a:latin typeface="Times New Roman"/>
                <a:cs typeface="Times New Roman"/>
              </a:rPr>
              <a:t>dai sacerdoti.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0827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(986.2) 90:0.2 </a:t>
            </a:r>
            <a:r>
              <a:rPr sz="1200" spc="-5" dirty="0">
                <a:latin typeface="Times New Roman"/>
                <a:cs typeface="Times New Roman"/>
              </a:rPr>
              <a:t>Nei concetti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dell’uomo primitivo il mondo </a:t>
            </a:r>
            <a:r>
              <a:rPr sz="1200" spc="-5" dirty="0">
                <a:latin typeface="Times New Roman"/>
                <a:cs typeface="Times New Roman"/>
              </a:rPr>
              <a:t>degli spiriti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alla fine considerato come insensibile ai </a:t>
            </a:r>
            <a:r>
              <a:rPr sz="1200" dirty="0">
                <a:latin typeface="Times New Roman"/>
                <a:cs typeface="Times New Roman"/>
              </a:rPr>
              <a:t>comuni  </a:t>
            </a:r>
            <a:r>
              <a:rPr sz="1200" spc="-5" dirty="0">
                <a:latin typeface="Times New Roman"/>
                <a:cs typeface="Times New Roman"/>
              </a:rPr>
              <a:t>mortali.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eccezionali potevano ottenere </a:t>
            </a:r>
            <a:r>
              <a:rPr sz="1200" dirty="0">
                <a:latin typeface="Times New Roman"/>
                <a:cs typeface="Times New Roman"/>
              </a:rPr>
              <a:t>ascolto </a:t>
            </a:r>
            <a:r>
              <a:rPr sz="1200" spc="-5" dirty="0">
                <a:latin typeface="Times New Roman"/>
                <a:cs typeface="Times New Roman"/>
              </a:rPr>
              <a:t>dagli dei; solo </a:t>
            </a:r>
            <a:r>
              <a:rPr sz="1200" dirty="0">
                <a:latin typeface="Times New Roman"/>
                <a:cs typeface="Times New Roman"/>
              </a:rPr>
              <a:t>l’uomo o la donna </a:t>
            </a:r>
            <a:r>
              <a:rPr sz="1200" spc="-5" dirty="0">
                <a:latin typeface="Times New Roman"/>
                <a:cs typeface="Times New Roman"/>
              </a:rPr>
              <a:t>straordinari </a:t>
            </a:r>
            <a:r>
              <a:rPr sz="1200" dirty="0">
                <a:latin typeface="Times New Roman"/>
                <a:cs typeface="Times New Roman"/>
              </a:rPr>
              <a:t>sarebbero stati  </a:t>
            </a:r>
            <a:r>
              <a:rPr sz="1200" spc="-5" dirty="0">
                <a:latin typeface="Times New Roman"/>
                <a:cs typeface="Times New Roman"/>
              </a:rPr>
              <a:t>ascoltati dagli </a:t>
            </a:r>
            <a:r>
              <a:rPr sz="1200" dirty="0">
                <a:latin typeface="Times New Roman"/>
                <a:cs typeface="Times New Roman"/>
              </a:rPr>
              <a:t>spiriti.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entrò così </a:t>
            </a:r>
            <a:r>
              <a:rPr sz="1200" dirty="0">
                <a:latin typeface="Times New Roman"/>
                <a:cs typeface="Times New Roman"/>
              </a:rPr>
              <a:t>in una nuova </a:t>
            </a:r>
            <a:r>
              <a:rPr sz="1200" spc="-5" dirty="0">
                <a:latin typeface="Times New Roman"/>
                <a:cs typeface="Times New Roman"/>
              </a:rPr>
              <a:t>fase, </a:t>
            </a:r>
            <a:r>
              <a:rPr sz="1200" dirty="0">
                <a:latin typeface="Times New Roman"/>
                <a:cs typeface="Times New Roman"/>
              </a:rPr>
              <a:t>in uno stadio in cui è divenuta </a:t>
            </a:r>
            <a:r>
              <a:rPr sz="1200" spc="-5" dirty="0">
                <a:latin typeface="Times New Roman"/>
                <a:cs typeface="Times New Roman"/>
              </a:rPr>
              <a:t>gradualmente mediata; </a:t>
            </a:r>
            <a:r>
              <a:rPr sz="1200" dirty="0">
                <a:latin typeface="Times New Roman"/>
                <a:cs typeface="Times New Roman"/>
              </a:rPr>
              <a:t>interviene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stregone,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sciamano </a:t>
            </a:r>
            <a:r>
              <a:rPr sz="1200" dirty="0">
                <a:latin typeface="Times New Roman"/>
                <a:cs typeface="Times New Roman"/>
              </a:rPr>
              <a:t>o un </a:t>
            </a:r>
            <a:r>
              <a:rPr sz="1200" spc="-5" dirty="0">
                <a:latin typeface="Times New Roman"/>
                <a:cs typeface="Times New Roman"/>
              </a:rPr>
              <a:t>sacerdote </a:t>
            </a:r>
            <a:r>
              <a:rPr sz="1200" dirty="0">
                <a:latin typeface="Times New Roman"/>
                <a:cs typeface="Times New Roman"/>
              </a:rPr>
              <a:t>tra la persona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l’oggetto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adorazione. </a:t>
            </a:r>
            <a:r>
              <a:rPr sz="1200" spc="-10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la maggior parte dei  </a:t>
            </a:r>
            <a:r>
              <a:rPr sz="1200" spc="-5" dirty="0">
                <a:latin typeface="Times New Roman"/>
                <a:cs typeface="Times New Roman"/>
              </a:rPr>
              <a:t>sistemi urantiani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credenze religiose </a:t>
            </a:r>
            <a:r>
              <a:rPr sz="1200" dirty="0">
                <a:latin typeface="Times New Roman"/>
                <a:cs typeface="Times New Roman"/>
              </a:rPr>
              <a:t>organizzate </a:t>
            </a:r>
            <a:r>
              <a:rPr sz="1200" spc="-5" dirty="0">
                <a:latin typeface="Times New Roman"/>
                <a:cs typeface="Times New Roman"/>
              </a:rPr>
              <a:t>sta passando per </a:t>
            </a:r>
            <a:r>
              <a:rPr sz="1200" dirty="0">
                <a:latin typeface="Times New Roman"/>
                <a:cs typeface="Times New Roman"/>
              </a:rPr>
              <a:t>questo livello di sviluppo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130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(986.3) 90:0.3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evoluzionaria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nata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fortissima paura, </a:t>
            </a:r>
            <a:r>
              <a:rPr sz="1200" dirty="0">
                <a:latin typeface="Times New Roman"/>
                <a:cs typeface="Times New Roman"/>
              </a:rPr>
              <a:t>la paura che </a:t>
            </a:r>
            <a:r>
              <a:rPr sz="1200" spc="-5" dirty="0">
                <a:latin typeface="Times New Roman"/>
                <a:cs typeface="Times New Roman"/>
              </a:rPr>
              <a:t>sorge </a:t>
            </a:r>
            <a:r>
              <a:rPr sz="1200" dirty="0">
                <a:latin typeface="Times New Roman"/>
                <a:cs typeface="Times New Roman"/>
              </a:rPr>
              <a:t>nella mente umana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spc="1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trova di </a:t>
            </a:r>
            <a:r>
              <a:rPr sz="1200" spc="-5" dirty="0">
                <a:latin typeface="Times New Roman"/>
                <a:cs typeface="Times New Roman"/>
              </a:rPr>
              <a:t>fronte all’ignoto, all’inspiegabile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all’incomprensibile.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</a:t>
            </a:r>
            <a:r>
              <a:rPr sz="1200" spc="-5" dirty="0">
                <a:latin typeface="Times New Roman"/>
                <a:cs typeface="Times New Roman"/>
              </a:rPr>
              <a:t>giunge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alla comprensione </a:t>
            </a:r>
            <a:r>
              <a:rPr sz="1200" dirty="0">
                <a:latin typeface="Times New Roman"/>
                <a:cs typeface="Times New Roman"/>
              </a:rPr>
              <a:t>profondamente 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onnipotente, </a:t>
            </a:r>
            <a:r>
              <a:rPr sz="1200" spc="-5" dirty="0">
                <a:latin typeface="Times New Roman"/>
                <a:cs typeface="Times New Roman"/>
              </a:rPr>
              <a:t>l’amore che </a:t>
            </a:r>
            <a:r>
              <a:rPr sz="1200" dirty="0">
                <a:latin typeface="Times New Roman"/>
                <a:cs typeface="Times New Roman"/>
              </a:rPr>
              <a:t>invade </a:t>
            </a:r>
            <a:r>
              <a:rPr sz="1200" spc="-5" dirty="0">
                <a:latin typeface="Times New Roman"/>
                <a:cs typeface="Times New Roman"/>
              </a:rPr>
              <a:t>irresistibilmente l’anima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quando si sveglia alla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concezione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dell’affetto </a:t>
            </a:r>
            <a:r>
              <a:rPr sz="1200" dirty="0">
                <a:latin typeface="Times New Roman"/>
                <a:cs typeface="Times New Roman"/>
              </a:rPr>
              <a:t>illimitato </a:t>
            </a:r>
            <a:r>
              <a:rPr sz="1200" spc="-5" dirty="0">
                <a:latin typeface="Times New Roman"/>
                <a:cs typeface="Times New Roman"/>
              </a:rPr>
              <a:t>del Padre Universale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figli dell’universo. </a:t>
            </a:r>
            <a:r>
              <a:rPr sz="1200" dirty="0">
                <a:latin typeface="Times New Roman"/>
                <a:cs typeface="Times New Roman"/>
              </a:rPr>
              <a:t>Ma tra l’inizio e la </a:t>
            </a:r>
            <a:r>
              <a:rPr sz="1200" spc="-5" dirty="0">
                <a:latin typeface="Times New Roman"/>
                <a:cs typeface="Times New Roman"/>
              </a:rPr>
              <a:t>fine dell’evoluzione religiosa </a:t>
            </a:r>
            <a:r>
              <a:rPr sz="1200" dirty="0">
                <a:latin typeface="Times New Roman"/>
                <a:cs typeface="Times New Roman"/>
              </a:rPr>
              <a:t>intervengono le  </a:t>
            </a:r>
            <a:r>
              <a:rPr sz="1200" spc="-5" dirty="0">
                <a:latin typeface="Times New Roman"/>
                <a:cs typeface="Times New Roman"/>
              </a:rPr>
              <a:t>lunghe ere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sciamani,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pretendono </a:t>
            </a:r>
            <a:r>
              <a:rPr sz="1200" dirty="0">
                <a:latin typeface="Times New Roman"/>
                <a:cs typeface="Times New Roman"/>
              </a:rPr>
              <a:t>d’interporsi tra l’uomo 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intermediari, </a:t>
            </a:r>
            <a:r>
              <a:rPr sz="1200" dirty="0">
                <a:latin typeface="Times New Roman"/>
                <a:cs typeface="Times New Roman"/>
              </a:rPr>
              <a:t>interpreti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intercessori.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7850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primi sciamani — gli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stregoni</a:t>
            </a:r>
            <a:endParaRPr sz="1600">
              <a:latin typeface="Times New Roman"/>
              <a:cs typeface="Times New Roman"/>
            </a:endParaRPr>
          </a:p>
          <a:p>
            <a:pPr marL="76200" marR="35623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(986.4) 90:1.1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sciamano </a:t>
            </a:r>
            <a:r>
              <a:rPr sz="1200" dirty="0">
                <a:latin typeface="Times New Roman"/>
                <a:cs typeface="Times New Roman"/>
              </a:rPr>
              <a:t>era lo </a:t>
            </a:r>
            <a:r>
              <a:rPr sz="1200" spc="-5" dirty="0">
                <a:latin typeface="Times New Roman"/>
                <a:cs typeface="Times New Roman"/>
              </a:rPr>
              <a:t>stregone </a:t>
            </a:r>
            <a:r>
              <a:rPr sz="1200" dirty="0">
                <a:latin typeface="Times New Roman"/>
                <a:cs typeface="Times New Roman"/>
              </a:rPr>
              <a:t>più eminente, </a:t>
            </a:r>
            <a:r>
              <a:rPr sz="1200" spc="-5" dirty="0">
                <a:latin typeface="Times New Roman"/>
                <a:cs typeface="Times New Roman"/>
              </a:rPr>
              <a:t>l’uomo feticcio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cerimonie </a:t>
            </a:r>
            <a:r>
              <a:rPr sz="1200" dirty="0">
                <a:latin typeface="Times New Roman"/>
                <a:cs typeface="Times New Roman"/>
              </a:rPr>
              <a:t>e la personalità </a:t>
            </a:r>
            <a:r>
              <a:rPr sz="1200" spc="-5" dirty="0">
                <a:latin typeface="Times New Roman"/>
                <a:cs typeface="Times New Roman"/>
              </a:rPr>
              <a:t>focale per </a:t>
            </a:r>
            <a:r>
              <a:rPr sz="1200" dirty="0">
                <a:latin typeface="Times New Roman"/>
                <a:cs typeface="Times New Roman"/>
              </a:rPr>
              <a:t>tutte le pratiche  </a:t>
            </a:r>
            <a:r>
              <a:rPr sz="1200" spc="-5" dirty="0">
                <a:latin typeface="Times New Roman"/>
                <a:cs typeface="Times New Roman"/>
              </a:rPr>
              <a:t>della religione evoluzionaria.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lo sciamano </a:t>
            </a:r>
            <a:r>
              <a:rPr sz="1200" spc="-5" dirty="0">
                <a:latin typeface="Times New Roman"/>
                <a:cs typeface="Times New Roman"/>
              </a:rPr>
              <a:t>era gerarchicamente superiore </a:t>
            </a:r>
            <a:r>
              <a:rPr sz="1200" spc="1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guerra, cosa che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segnò</a:t>
            </a:r>
            <a:endParaRPr sz="1200">
              <a:latin typeface="Times New Roman"/>
              <a:cs typeface="Times New Roman"/>
            </a:endParaRPr>
          </a:p>
          <a:p>
            <a:pPr marL="76200" marR="22542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l’inizio della </a:t>
            </a:r>
            <a:r>
              <a:rPr sz="1200" spc="-5" dirty="0">
                <a:latin typeface="Times New Roman"/>
                <a:cs typeface="Times New Roman"/>
              </a:rPr>
              <a:t>dominazione della </a:t>
            </a:r>
            <a:r>
              <a:rPr sz="1200" dirty="0">
                <a:latin typeface="Times New Roman"/>
                <a:cs typeface="Times New Roman"/>
              </a:rPr>
              <a:t>Chiesa </a:t>
            </a:r>
            <a:r>
              <a:rPr sz="1200" spc="-5" dirty="0">
                <a:latin typeface="Times New Roman"/>
                <a:cs typeface="Times New Roman"/>
              </a:rPr>
              <a:t>sullo </a:t>
            </a:r>
            <a:r>
              <a:rPr sz="1200" dirty="0">
                <a:latin typeface="Times New Roman"/>
                <a:cs typeface="Times New Roman"/>
              </a:rPr>
              <a:t>Stato.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sciamano </a:t>
            </a:r>
            <a:r>
              <a:rPr sz="1200" dirty="0">
                <a:latin typeface="Times New Roman"/>
                <a:cs typeface="Times New Roman"/>
              </a:rPr>
              <a:t>funzionava talvolta </a:t>
            </a:r>
            <a:r>
              <a:rPr sz="1200" spc="-5" dirty="0">
                <a:latin typeface="Times New Roman"/>
                <a:cs typeface="Times New Roman"/>
              </a:rPr>
              <a:t>come sacerdote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sacerdote-re.  </a:t>
            </a:r>
            <a:r>
              <a:rPr sz="1200" spc="-5" dirty="0">
                <a:latin typeface="Times New Roman"/>
                <a:cs typeface="Times New Roman"/>
              </a:rPr>
              <a:t>Alcune delle </a:t>
            </a:r>
            <a:r>
              <a:rPr sz="1200" dirty="0">
                <a:latin typeface="Times New Roman"/>
                <a:cs typeface="Times New Roman"/>
              </a:rPr>
              <a:t>tribù successive </a:t>
            </a:r>
            <a:r>
              <a:rPr sz="1200" spc="-5" dirty="0">
                <a:latin typeface="Times New Roman"/>
                <a:cs typeface="Times New Roman"/>
              </a:rPr>
              <a:t>avevano sia gli </a:t>
            </a:r>
            <a:r>
              <a:rPr sz="1200" dirty="0">
                <a:latin typeface="Times New Roman"/>
                <a:cs typeface="Times New Roman"/>
              </a:rPr>
              <a:t>sciamani </a:t>
            </a:r>
            <a:r>
              <a:rPr sz="1200" spc="-5" dirty="0">
                <a:latin typeface="Times New Roman"/>
                <a:cs typeface="Times New Roman"/>
              </a:rPr>
              <a:t>stregoni (veggenti) </a:t>
            </a:r>
            <a:r>
              <a:rPr sz="1200" dirty="0">
                <a:latin typeface="Times New Roman"/>
                <a:cs typeface="Times New Roman"/>
              </a:rPr>
              <a:t>più antichi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sciamani sacerdoti </a:t>
            </a:r>
            <a:r>
              <a:rPr sz="1200" dirty="0">
                <a:latin typeface="Times New Roman"/>
                <a:cs typeface="Times New Roman"/>
              </a:rPr>
              <a:t>apparsi più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tardi.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Ed in molti </a:t>
            </a:r>
            <a:r>
              <a:rPr sz="1200" spc="-5" dirty="0">
                <a:latin typeface="Times New Roman"/>
                <a:cs typeface="Times New Roman"/>
              </a:rPr>
              <a:t>casi l’ufficio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sciamano </a:t>
            </a:r>
            <a:r>
              <a:rPr sz="1200" dirty="0">
                <a:latin typeface="Times New Roman"/>
                <a:cs typeface="Times New Roman"/>
              </a:rPr>
              <a:t>divenne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ereditario.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49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(986.5) 90:1.2 </a:t>
            </a:r>
            <a:r>
              <a:rPr sz="1200" spc="-5" dirty="0">
                <a:latin typeface="Times New Roman"/>
                <a:cs typeface="Times New Roman"/>
              </a:rPr>
              <a:t>Poiché nei tempi antichi </a:t>
            </a:r>
            <a:r>
              <a:rPr sz="1200" dirty="0">
                <a:latin typeface="Times New Roman"/>
                <a:cs typeface="Times New Roman"/>
              </a:rPr>
              <a:t>qualunque fatto </a:t>
            </a:r>
            <a:r>
              <a:rPr sz="1200" spc="-5" dirty="0">
                <a:latin typeface="Times New Roman"/>
                <a:cs typeface="Times New Roman"/>
              </a:rPr>
              <a:t>anormale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attribuito alla possessione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spiriti, </a:t>
            </a:r>
            <a:r>
              <a:rPr sz="1200" spc="-5" dirty="0">
                <a:latin typeface="Times New Roman"/>
                <a:cs typeface="Times New Roman"/>
              </a:rPr>
              <a:t>qualsiasi  anormalità mentale </a:t>
            </a:r>
            <a:r>
              <a:rPr sz="1200" dirty="0">
                <a:latin typeface="Times New Roman"/>
                <a:cs typeface="Times New Roman"/>
              </a:rPr>
              <a:t>o fisica </a:t>
            </a:r>
            <a:r>
              <a:rPr sz="1200" spc="-5" dirty="0">
                <a:latin typeface="Times New Roman"/>
                <a:cs typeface="Times New Roman"/>
              </a:rPr>
              <a:t>straordinaria costituiva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qualifica per essere stregone. </a:t>
            </a:r>
            <a:r>
              <a:rPr sz="1200" dirty="0">
                <a:latin typeface="Times New Roman"/>
                <a:cs typeface="Times New Roman"/>
              </a:rPr>
              <a:t>Molti di questi uomini </a:t>
            </a:r>
            <a:r>
              <a:rPr sz="1200" spc="-5" dirty="0">
                <a:latin typeface="Times New Roman"/>
                <a:cs typeface="Times New Roman"/>
              </a:rPr>
              <a:t>erano epilettici, </a:t>
            </a:r>
            <a:r>
              <a:rPr sz="1200" dirty="0">
                <a:latin typeface="Times New Roman"/>
                <a:cs typeface="Times New Roman"/>
              </a:rPr>
              <a:t>molte 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erano isteriche,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tipi </a:t>
            </a:r>
            <a:r>
              <a:rPr sz="1200" spc="-5" dirty="0">
                <a:latin typeface="Times New Roman"/>
                <a:cs typeface="Times New Roman"/>
              </a:rPr>
              <a:t>spiegano </a:t>
            </a:r>
            <a:r>
              <a:rPr sz="1200" dirty="0">
                <a:latin typeface="Times New Roman"/>
                <a:cs typeface="Times New Roman"/>
              </a:rPr>
              <a:t>buona parte </a:t>
            </a:r>
            <a:r>
              <a:rPr sz="1200" spc="-5" dirty="0">
                <a:latin typeface="Times New Roman"/>
                <a:cs typeface="Times New Roman"/>
              </a:rPr>
              <a:t>dell’antica </a:t>
            </a:r>
            <a:r>
              <a:rPr sz="1200" dirty="0">
                <a:latin typeface="Times New Roman"/>
                <a:cs typeface="Times New Roman"/>
              </a:rPr>
              <a:t>ispirazione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la </a:t>
            </a:r>
            <a:r>
              <a:rPr sz="1200" spc="-5" dirty="0">
                <a:latin typeface="Times New Roman"/>
                <a:cs typeface="Times New Roman"/>
              </a:rPr>
              <a:t>possessione </a:t>
            </a:r>
            <a:r>
              <a:rPr sz="1200" dirty="0">
                <a:latin typeface="Times New Roman"/>
                <a:cs typeface="Times New Roman"/>
              </a:rPr>
              <a:t>da parte di spiriti  e di demoni. Molti di questi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più primitivi </a:t>
            </a:r>
            <a:r>
              <a:rPr sz="1200" spc="-5" dirty="0">
                <a:latin typeface="Times New Roman"/>
                <a:cs typeface="Times New Roman"/>
              </a:rPr>
              <a:t>appartenevano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classe che </a:t>
            </a:r>
            <a:r>
              <a:rPr sz="1200" dirty="0">
                <a:latin typeface="Times New Roman"/>
                <a:cs typeface="Times New Roman"/>
              </a:rPr>
              <a:t>è stata da </a:t>
            </a:r>
            <a:r>
              <a:rPr sz="1200" spc="-5" dirty="0">
                <a:latin typeface="Times New Roman"/>
                <a:cs typeface="Times New Roman"/>
              </a:rPr>
              <a:t>allora denominata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paranoica.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(987.1) 90:1.3 </a:t>
            </a:r>
            <a:r>
              <a:rPr sz="1200" spc="-5" dirty="0">
                <a:latin typeface="Times New Roman"/>
                <a:cs typeface="Times New Roman"/>
              </a:rPr>
              <a:t>Anche se possono aver praticato l’inganno </a:t>
            </a:r>
            <a:r>
              <a:rPr sz="1200" dirty="0">
                <a:latin typeface="Times New Roman"/>
                <a:cs typeface="Times New Roman"/>
              </a:rPr>
              <a:t>in questioni minori, </a:t>
            </a:r>
            <a:r>
              <a:rPr sz="1200" spc="-5" dirty="0">
                <a:latin typeface="Times New Roman"/>
                <a:cs typeface="Times New Roman"/>
              </a:rPr>
              <a:t>la grande maggioranza degli sciamani </a:t>
            </a:r>
            <a:r>
              <a:rPr sz="1200" dirty="0">
                <a:latin typeface="Times New Roman"/>
                <a:cs typeface="Times New Roman"/>
              </a:rPr>
              <a:t>credeva </a:t>
            </a:r>
            <a:r>
              <a:rPr sz="1200" spc="-5" dirty="0">
                <a:latin typeface="Times New Roman"/>
                <a:cs typeface="Times New Roman"/>
              </a:rPr>
              <a:t>nel fatto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posseduti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spiriti.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in uno stato di </a:t>
            </a:r>
            <a:r>
              <a:rPr sz="1200" spc="-5" dirty="0">
                <a:latin typeface="Times New Roman"/>
                <a:cs typeface="Times New Roman"/>
              </a:rPr>
              <a:t>trance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catalessi divennero delle </a:t>
            </a:r>
            <a:r>
              <a:rPr sz="1200" dirty="0">
                <a:latin typeface="Times New Roman"/>
                <a:cs typeface="Times New Roman"/>
              </a:rPr>
              <a:t>potenti sciamane; più 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donne </a:t>
            </a:r>
            <a:r>
              <a:rPr sz="1200" dirty="0">
                <a:latin typeface="Times New Roman"/>
                <a:cs typeface="Times New Roman"/>
              </a:rPr>
              <a:t>divennero </a:t>
            </a:r>
            <a:r>
              <a:rPr sz="1200" spc="-5" dirty="0">
                <a:latin typeface="Times New Roman"/>
                <a:cs typeface="Times New Roman"/>
              </a:rPr>
              <a:t>profetesse </a:t>
            </a:r>
            <a:r>
              <a:rPr sz="1200" dirty="0">
                <a:latin typeface="Times New Roman"/>
                <a:cs typeface="Times New Roman"/>
              </a:rPr>
              <a:t>e medium </a:t>
            </a:r>
            <a:r>
              <a:rPr sz="1200" spc="-5" dirty="0">
                <a:latin typeface="Times New Roman"/>
                <a:cs typeface="Times New Roman"/>
              </a:rPr>
              <a:t>spiritiche. </a:t>
            </a:r>
            <a:r>
              <a:rPr sz="1200" dirty="0">
                <a:latin typeface="Times New Roman"/>
                <a:cs typeface="Times New Roman"/>
              </a:rPr>
              <a:t>I loro stati </a:t>
            </a:r>
            <a:r>
              <a:rPr sz="1200" spc="-5" dirty="0">
                <a:latin typeface="Times New Roman"/>
                <a:cs typeface="Times New Roman"/>
              </a:rPr>
              <a:t>catalettici implicavano generalmente pretese </a:t>
            </a:r>
            <a:r>
              <a:rPr sz="1200" dirty="0">
                <a:latin typeface="Times New Roman"/>
                <a:cs typeface="Times New Roman"/>
              </a:rPr>
              <a:t>comunicazioni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fantasmi dei morti.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sciamane erano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danzatrici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professione.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66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(987.2) 90:1.4 </a:t>
            </a:r>
            <a:r>
              <a:rPr sz="1200" spc="-5" dirty="0">
                <a:latin typeface="Times New Roman"/>
                <a:cs typeface="Times New Roman"/>
              </a:rPr>
              <a:t>Ma non tutti gli sciamani erano </a:t>
            </a:r>
            <a:r>
              <a:rPr sz="1200" dirty="0">
                <a:latin typeface="Times New Roman"/>
                <a:cs typeface="Times New Roman"/>
              </a:rPr>
              <a:t>degli autoillusi; molti </a:t>
            </a:r>
            <a:r>
              <a:rPr sz="1200" spc="-5" dirty="0">
                <a:latin typeface="Times New Roman"/>
                <a:cs typeface="Times New Roman"/>
              </a:rPr>
              <a:t>erano scaltri ed abili imbroglioni. </a:t>
            </a:r>
            <a:r>
              <a:rPr sz="1200" dirty="0">
                <a:latin typeface="Times New Roman"/>
                <a:cs typeface="Times New Roman"/>
              </a:rPr>
              <a:t>Con lo </a:t>
            </a:r>
            <a:r>
              <a:rPr sz="1200" spc="-5" dirty="0">
                <a:latin typeface="Times New Roman"/>
                <a:cs typeface="Times New Roman"/>
              </a:rPr>
              <a:t>svilupparsi della  professione </a:t>
            </a:r>
            <a:r>
              <a:rPr sz="1200" dirty="0">
                <a:latin typeface="Times New Roman"/>
                <a:cs typeface="Times New Roman"/>
              </a:rPr>
              <a:t>era richiesto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novizio di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apprendistato </a:t>
            </a:r>
            <a:r>
              <a:rPr sz="1200" dirty="0">
                <a:latin typeface="Times New Roman"/>
                <a:cs typeface="Times New Roman"/>
              </a:rPr>
              <a:t>di dieci anni di prove severe e di </a:t>
            </a:r>
            <a:r>
              <a:rPr sz="1200" spc="-5" dirty="0">
                <a:latin typeface="Times New Roman"/>
                <a:cs typeface="Times New Roman"/>
              </a:rPr>
              <a:t>rinunce per qualificarsi  stregone. Gli sciamani </a:t>
            </a:r>
            <a:r>
              <a:rPr sz="1200" dirty="0">
                <a:latin typeface="Times New Roman"/>
                <a:cs typeface="Times New Roman"/>
              </a:rPr>
              <a:t>svilupparono una maniera </a:t>
            </a:r>
            <a:r>
              <a:rPr sz="1200" spc="-5" dirty="0">
                <a:latin typeface="Times New Roman"/>
                <a:cs typeface="Times New Roman"/>
              </a:rPr>
              <a:t>professionale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vestirsi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ostentarono </a:t>
            </a:r>
            <a:r>
              <a:rPr sz="1200" dirty="0">
                <a:latin typeface="Times New Roman"/>
                <a:cs typeface="Times New Roman"/>
              </a:rPr>
              <a:t>una condotta </a:t>
            </a:r>
            <a:r>
              <a:rPr sz="1200" spc="-5" dirty="0">
                <a:latin typeface="Times New Roman"/>
                <a:cs typeface="Times New Roman"/>
              </a:rPr>
              <a:t>misteriosa. Essi </a:t>
            </a:r>
            <a:r>
              <a:rPr sz="1200" dirty="0">
                <a:latin typeface="Times New Roman"/>
                <a:cs typeface="Times New Roman"/>
              </a:rPr>
              <a:t>impiegavano  </a:t>
            </a:r>
            <a:r>
              <a:rPr sz="1200" spc="-5" dirty="0">
                <a:latin typeface="Times New Roman"/>
                <a:cs typeface="Times New Roman"/>
              </a:rPr>
              <a:t>frequentemente delle </a:t>
            </a:r>
            <a:r>
              <a:rPr sz="1200" dirty="0">
                <a:latin typeface="Times New Roman"/>
                <a:cs typeface="Times New Roman"/>
              </a:rPr>
              <a:t>droghe per </a:t>
            </a:r>
            <a:r>
              <a:rPr sz="1200" spc="-5" dirty="0">
                <a:latin typeface="Times New Roman"/>
                <a:cs typeface="Times New Roman"/>
              </a:rPr>
              <a:t>provocare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stati fisici destinati ad impressionare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ingannare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delle </a:t>
            </a:r>
            <a:r>
              <a:rPr sz="1200" dirty="0">
                <a:latin typeface="Times New Roman"/>
                <a:cs typeface="Times New Roman"/>
              </a:rPr>
              <a:t>loro tribù.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435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prestidigitazione fu considerata come soprannaturale dalla gente comune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ventriloquio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usato </a:t>
            </a:r>
            <a:r>
              <a:rPr sz="1200" dirty="0">
                <a:latin typeface="Times New Roman"/>
                <a:cs typeface="Times New Roman"/>
              </a:rPr>
              <a:t>inizialmente da </a:t>
            </a:r>
            <a:r>
              <a:rPr sz="1200" spc="-5" dirty="0">
                <a:latin typeface="Times New Roman"/>
                <a:cs typeface="Times New Roman"/>
              </a:rPr>
              <a:t>sacerdoti astuti. 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antichi </a:t>
            </a:r>
            <a:r>
              <a:rPr sz="1200" dirty="0">
                <a:latin typeface="Times New Roman"/>
                <a:cs typeface="Times New Roman"/>
              </a:rPr>
              <a:t>sciamani </a:t>
            </a:r>
            <a:r>
              <a:rPr sz="1200" spc="-5" dirty="0">
                <a:latin typeface="Times New Roman"/>
                <a:cs typeface="Times New Roman"/>
              </a:rPr>
              <a:t>caddero senza volerlo nell’ipnotismo; altri provocarono l’autoipnosi fissando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il loro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ombelico.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66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(987.3) 90:1.5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molti di </a:t>
            </a:r>
            <a:r>
              <a:rPr sz="1200" spc="-5" dirty="0">
                <a:latin typeface="Times New Roman"/>
                <a:cs typeface="Times New Roman"/>
              </a:rPr>
              <a:t>loro ricorrevano </a:t>
            </a:r>
            <a:r>
              <a:rPr sz="1200" dirty="0">
                <a:latin typeface="Times New Roman"/>
                <a:cs typeface="Times New Roman"/>
              </a:rPr>
              <a:t>a questi </a:t>
            </a:r>
            <a:r>
              <a:rPr sz="1200" spc="-5" dirty="0">
                <a:latin typeface="Times New Roman"/>
                <a:cs typeface="Times New Roman"/>
              </a:rPr>
              <a:t>trucchi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inganni,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reputazione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classe si </a:t>
            </a:r>
            <a:r>
              <a:rPr sz="1200" dirty="0">
                <a:latin typeface="Times New Roman"/>
                <a:cs typeface="Times New Roman"/>
              </a:rPr>
              <a:t>reggeva dopotutto  </a:t>
            </a:r>
            <a:r>
              <a:rPr sz="1200" spc="-5" dirty="0">
                <a:latin typeface="Times New Roman"/>
                <a:cs typeface="Times New Roman"/>
              </a:rPr>
              <a:t>sull’apparente riuscita. </a:t>
            </a:r>
            <a:r>
              <a:rPr sz="1200" dirty="0">
                <a:latin typeface="Times New Roman"/>
                <a:cs typeface="Times New Roman"/>
              </a:rPr>
              <a:t>Quando uno </a:t>
            </a:r>
            <a:r>
              <a:rPr sz="1200" spc="-5" dirty="0">
                <a:latin typeface="Times New Roman"/>
                <a:cs typeface="Times New Roman"/>
              </a:rPr>
              <a:t>sciamano </a:t>
            </a:r>
            <a:r>
              <a:rPr sz="1200" dirty="0">
                <a:latin typeface="Times New Roman"/>
                <a:cs typeface="Times New Roman"/>
              </a:rPr>
              <a:t>falliva </a:t>
            </a:r>
            <a:r>
              <a:rPr sz="1200" spc="-5" dirty="0">
                <a:latin typeface="Times New Roman"/>
                <a:cs typeface="Times New Roman"/>
              </a:rPr>
              <a:t>nelle sue attività,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alibi plausibile, era  declassato </a:t>
            </a:r>
            <a:r>
              <a:rPr sz="1200" dirty="0">
                <a:latin typeface="Times New Roman"/>
                <a:cs typeface="Times New Roman"/>
              </a:rPr>
              <a:t>o ucciso.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gli sciamani </a:t>
            </a:r>
            <a:r>
              <a:rPr sz="1200" dirty="0">
                <a:latin typeface="Times New Roman"/>
                <a:cs typeface="Times New Roman"/>
              </a:rPr>
              <a:t>onesti </a:t>
            </a:r>
            <a:r>
              <a:rPr sz="1200" spc="-5" dirty="0">
                <a:latin typeface="Times New Roman"/>
                <a:cs typeface="Times New Roman"/>
              </a:rPr>
              <a:t>perirono ben presto; sopravvissero </a:t>
            </a:r>
            <a:r>
              <a:rPr sz="1200" dirty="0">
                <a:latin typeface="Times New Roman"/>
                <a:cs typeface="Times New Roman"/>
              </a:rPr>
              <a:t>solo i </a:t>
            </a:r>
            <a:r>
              <a:rPr sz="1200" spc="-5" dirty="0">
                <a:latin typeface="Times New Roman"/>
                <a:cs typeface="Times New Roman"/>
              </a:rPr>
              <a:t>commedianti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astuti.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66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(987.4) 90:1.6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sciamanesimo che </a:t>
            </a:r>
            <a:r>
              <a:rPr sz="1200" dirty="0">
                <a:latin typeface="Times New Roman"/>
                <a:cs typeface="Times New Roman"/>
              </a:rPr>
              <a:t>tolse la </a:t>
            </a:r>
            <a:r>
              <a:rPr sz="1200" spc="-5" dirty="0">
                <a:latin typeface="Times New Roman"/>
                <a:cs typeface="Times New Roman"/>
              </a:rPr>
              <a:t>direzione esclusiva degli </a:t>
            </a:r>
            <a:r>
              <a:rPr sz="1200" dirty="0">
                <a:latin typeface="Times New Roman"/>
                <a:cs typeface="Times New Roman"/>
              </a:rPr>
              <a:t>affari della tribù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anziani e </a:t>
            </a:r>
            <a:r>
              <a:rPr sz="1200" spc="-5" dirty="0">
                <a:latin typeface="Times New Roman"/>
                <a:cs typeface="Times New Roman"/>
              </a:rPr>
              <a:t>dei forti </a:t>
            </a:r>
            <a:r>
              <a:rPr sz="1200" dirty="0">
                <a:latin typeface="Times New Roman"/>
                <a:cs typeface="Times New Roman"/>
              </a:rPr>
              <a:t>e la mise 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-5" dirty="0">
                <a:latin typeface="Times New Roman"/>
                <a:cs typeface="Times New Roman"/>
              </a:rPr>
              <a:t>degli scaltri, degli intelligenti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perspicaci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Le pratiche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sciamaniche</a:t>
            </a:r>
            <a:endParaRPr sz="1600">
              <a:latin typeface="Times New Roman"/>
              <a:cs typeface="Times New Roman"/>
            </a:endParaRPr>
          </a:p>
          <a:p>
            <a:pPr marL="88900">
              <a:lnSpc>
                <a:spcPts val="1405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(987.5) 90:2.1 </a:t>
            </a:r>
            <a:r>
              <a:rPr sz="1200" spc="-5" dirty="0">
                <a:latin typeface="Times New Roman"/>
                <a:cs typeface="Times New Roman"/>
              </a:rPr>
              <a:t>L’evocazione degli spiriti era </a:t>
            </a:r>
            <a:r>
              <a:rPr sz="1200" dirty="0">
                <a:latin typeface="Times New Roman"/>
                <a:cs typeface="Times New Roman"/>
              </a:rPr>
              <a:t>una procedura molto </a:t>
            </a:r>
            <a:r>
              <a:rPr sz="1200" spc="-5" dirty="0">
                <a:latin typeface="Times New Roman"/>
                <a:cs typeface="Times New Roman"/>
              </a:rPr>
              <a:t>precisa ed assai complicata, paragonabile agli attuali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rituali</a:t>
            </a:r>
            <a:endParaRPr sz="1200">
              <a:latin typeface="Times New Roman"/>
              <a:cs typeface="Times New Roman"/>
            </a:endParaRPr>
          </a:p>
          <a:p>
            <a:pPr marL="88900" marR="115570">
              <a:lnSpc>
                <a:spcPts val="13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ecclesiastici </a:t>
            </a:r>
            <a:r>
              <a:rPr sz="1200" dirty="0">
                <a:latin typeface="Times New Roman"/>
                <a:cs typeface="Times New Roman"/>
              </a:rPr>
              <a:t>condotti in una </a:t>
            </a:r>
            <a:r>
              <a:rPr sz="1200" spc="-5" dirty="0">
                <a:latin typeface="Times New Roman"/>
                <a:cs typeface="Times New Roman"/>
              </a:rPr>
              <a:t>lingua antica.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umana ha </a:t>
            </a:r>
            <a:r>
              <a:rPr sz="1200" spc="-5" dirty="0">
                <a:latin typeface="Times New Roman"/>
                <a:cs typeface="Times New Roman"/>
              </a:rPr>
              <a:t>cercato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l’aiuto superumano,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rivelazione;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 </a:t>
            </a:r>
            <a:r>
              <a:rPr sz="1200" spc="-5" dirty="0">
                <a:latin typeface="Times New Roman"/>
                <a:cs typeface="Times New Roman"/>
              </a:rPr>
              <a:t>credevano </a:t>
            </a:r>
            <a:r>
              <a:rPr sz="1200" dirty="0">
                <a:latin typeface="Times New Roman"/>
                <a:cs typeface="Times New Roman"/>
              </a:rPr>
              <a:t>che lo sciamano </a:t>
            </a:r>
            <a:r>
              <a:rPr sz="1200" spc="-5" dirty="0">
                <a:latin typeface="Times New Roman"/>
                <a:cs typeface="Times New Roman"/>
              </a:rPr>
              <a:t>ricevesse </a:t>
            </a:r>
            <a:r>
              <a:rPr sz="1200" dirty="0">
                <a:latin typeface="Times New Roman"/>
                <a:cs typeface="Times New Roman"/>
              </a:rPr>
              <a:t>effettivamente </a:t>
            </a:r>
            <a:r>
              <a:rPr sz="1200" spc="-5" dirty="0">
                <a:latin typeface="Times New Roman"/>
                <a:cs typeface="Times New Roman"/>
              </a:rPr>
              <a:t>tali rivelazioni. Anche se gli sciamani utilizzavano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della  suggestione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lavoro,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invariabilmente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suggestione </a:t>
            </a:r>
            <a:r>
              <a:rPr sz="1200" dirty="0">
                <a:latin typeface="Times New Roman"/>
                <a:cs typeface="Times New Roman"/>
              </a:rPr>
              <a:t>negativa; solo in </a:t>
            </a:r>
            <a:r>
              <a:rPr sz="1200" spc="-5" dirty="0">
                <a:latin typeface="Times New Roman"/>
                <a:cs typeface="Times New Roman"/>
              </a:rPr>
              <a:t>tempi molto recenti </a:t>
            </a:r>
            <a:r>
              <a:rPr sz="1200" dirty="0">
                <a:latin typeface="Times New Roman"/>
                <a:cs typeface="Times New Roman"/>
              </a:rPr>
              <a:t>è stata impiegata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suggestione positiva. Agli </a:t>
            </a:r>
            <a:r>
              <a:rPr sz="1200" dirty="0">
                <a:latin typeface="Times New Roman"/>
                <a:cs typeface="Times New Roman"/>
              </a:rPr>
              <a:t>inizi dello sviluppo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professione gli sciamani cominciarono </a:t>
            </a:r>
            <a:r>
              <a:rPr sz="1200" dirty="0">
                <a:latin typeface="Times New Roman"/>
                <a:cs typeface="Times New Roman"/>
              </a:rPr>
              <a:t>a specializzarsi in  </a:t>
            </a:r>
            <a:r>
              <a:rPr sz="1200" spc="-5" dirty="0">
                <a:latin typeface="Times New Roman"/>
                <a:cs typeface="Times New Roman"/>
              </a:rPr>
              <a:t>settori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provocare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pioggia, curare gli </a:t>
            </a:r>
            <a:r>
              <a:rPr sz="1200" dirty="0">
                <a:latin typeface="Times New Roman"/>
                <a:cs typeface="Times New Roman"/>
              </a:rPr>
              <a:t>ammalati e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i criminali.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principale funzione di uno </a:t>
            </a:r>
            <a:r>
              <a:rPr sz="1200" spc="-5" dirty="0">
                <a:latin typeface="Times New Roman"/>
                <a:cs typeface="Times New Roman"/>
              </a:rPr>
              <a:t>stregone </a:t>
            </a:r>
            <a:r>
              <a:rPr sz="1200" dirty="0">
                <a:latin typeface="Times New Roman"/>
                <a:cs typeface="Times New Roman"/>
              </a:rPr>
              <a:t>sciamano non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tuttavia la </a:t>
            </a:r>
            <a:r>
              <a:rPr sz="1200" spc="-5" dirty="0">
                <a:latin typeface="Times New Roman"/>
                <a:cs typeface="Times New Roman"/>
              </a:rPr>
              <a:t>cura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malattie; era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e di controllare i rischi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740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(987.6) 90:2.2 </a:t>
            </a:r>
            <a:r>
              <a:rPr sz="1200" spc="-5" dirty="0">
                <a:latin typeface="Times New Roman"/>
                <a:cs typeface="Times New Roman"/>
              </a:rPr>
              <a:t>L’antica magia nera, sia religiosa che laica, </a:t>
            </a:r>
            <a:r>
              <a:rPr sz="1200" dirty="0">
                <a:latin typeface="Times New Roman"/>
                <a:cs typeface="Times New Roman"/>
              </a:rPr>
              <a:t>era chiamata </a:t>
            </a:r>
            <a:r>
              <a:rPr sz="1200" spc="-5" dirty="0">
                <a:latin typeface="Times New Roman"/>
                <a:cs typeface="Times New Roman"/>
              </a:rPr>
              <a:t>magia </a:t>
            </a:r>
            <a:r>
              <a:rPr sz="1200" dirty="0">
                <a:latin typeface="Times New Roman"/>
                <a:cs typeface="Times New Roman"/>
              </a:rPr>
              <a:t>bianca quando era </a:t>
            </a:r>
            <a:r>
              <a:rPr sz="1200" spc="-5" dirty="0">
                <a:latin typeface="Times New Roman"/>
                <a:cs typeface="Times New Roman"/>
              </a:rPr>
              <a:t>praticata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sacerdoti, veggenti,  sciamani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stregoni. </a:t>
            </a:r>
            <a:r>
              <a:rPr sz="1200" dirty="0">
                <a:latin typeface="Times New Roman"/>
                <a:cs typeface="Times New Roman"/>
              </a:rPr>
              <a:t>Quelli </a:t>
            </a:r>
            <a:r>
              <a:rPr sz="1200" spc="-5" dirty="0">
                <a:latin typeface="Times New Roman"/>
                <a:cs typeface="Times New Roman"/>
              </a:rPr>
              <a:t>che praticavano </a:t>
            </a:r>
            <a:r>
              <a:rPr sz="1200" dirty="0">
                <a:latin typeface="Times New Roman"/>
                <a:cs typeface="Times New Roman"/>
              </a:rPr>
              <a:t>la magia </a:t>
            </a:r>
            <a:r>
              <a:rPr sz="1200" spc="-5" dirty="0">
                <a:latin typeface="Times New Roman"/>
                <a:cs typeface="Times New Roman"/>
              </a:rPr>
              <a:t>nera erano chiamati streghe, maghi, fattucchieri,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fattucchiere, incantatori,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039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048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negromanti, esorcisti </a:t>
            </a:r>
            <a:r>
              <a:rPr sz="1200" dirty="0">
                <a:latin typeface="Times New Roman"/>
                <a:cs typeface="Times New Roman"/>
              </a:rPr>
              <a:t>e indovini. Con il </a:t>
            </a:r>
            <a:r>
              <a:rPr sz="1200" spc="-5" dirty="0">
                <a:latin typeface="Times New Roman"/>
                <a:cs typeface="Times New Roman"/>
              </a:rPr>
              <a:t>passare del tempo </a:t>
            </a:r>
            <a:r>
              <a:rPr sz="1200" dirty="0">
                <a:latin typeface="Times New Roman"/>
                <a:cs typeface="Times New Roman"/>
              </a:rPr>
              <a:t>tutti questi </a:t>
            </a:r>
            <a:r>
              <a:rPr sz="1200" spc="-5" dirty="0">
                <a:latin typeface="Times New Roman"/>
                <a:cs typeface="Times New Roman"/>
              </a:rPr>
              <a:t>pretesi contatti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soprannaturale furono </a:t>
            </a:r>
            <a:r>
              <a:rPr sz="1200" dirty="0">
                <a:latin typeface="Times New Roman"/>
                <a:cs typeface="Times New Roman"/>
              </a:rPr>
              <a:t>classificati </a:t>
            </a:r>
            <a:r>
              <a:rPr sz="1200" spc="-5" dirty="0">
                <a:latin typeface="Times New Roman"/>
                <a:cs typeface="Times New Roman"/>
              </a:rPr>
              <a:t>sia  come stregoneria </a:t>
            </a:r>
            <a:r>
              <a:rPr sz="1200" dirty="0">
                <a:latin typeface="Times New Roman"/>
                <a:cs typeface="Times New Roman"/>
              </a:rPr>
              <a:t>che come</a:t>
            </a:r>
            <a:r>
              <a:rPr sz="1200" spc="-5" dirty="0">
                <a:latin typeface="Times New Roman"/>
                <a:cs typeface="Times New Roman"/>
              </a:rPr>
              <a:t> sciamanesimo.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212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(987.7) 90:2.3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stregoneria </a:t>
            </a:r>
            <a:r>
              <a:rPr sz="1200" spc="-5" dirty="0">
                <a:latin typeface="Times New Roman"/>
                <a:cs typeface="Times New Roman"/>
              </a:rPr>
              <a:t>comprendeva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magia </a:t>
            </a:r>
            <a:r>
              <a:rPr sz="1200" dirty="0">
                <a:latin typeface="Times New Roman"/>
                <a:cs typeface="Times New Roman"/>
              </a:rPr>
              <a:t>compiuta da spiriti </a:t>
            </a:r>
            <a:r>
              <a:rPr sz="1200" spc="-5" dirty="0">
                <a:latin typeface="Times New Roman"/>
                <a:cs typeface="Times New Roman"/>
              </a:rPr>
              <a:t>primitivi, irregolari </a:t>
            </a:r>
            <a:r>
              <a:rPr sz="1200" dirty="0">
                <a:latin typeface="Times New Roman"/>
                <a:cs typeface="Times New Roman"/>
              </a:rPr>
              <a:t>e non riconosciuti; lo </a:t>
            </a:r>
            <a:r>
              <a:rPr sz="1200" spc="-5" dirty="0">
                <a:latin typeface="Times New Roman"/>
                <a:cs typeface="Times New Roman"/>
              </a:rPr>
              <a:t>sciamanesimo  concerneva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miracoli </a:t>
            </a:r>
            <a:r>
              <a:rPr sz="1200" dirty="0">
                <a:latin typeface="Times New Roman"/>
                <a:cs typeface="Times New Roman"/>
              </a:rPr>
              <a:t>compiuti da spiriti </a:t>
            </a:r>
            <a:r>
              <a:rPr sz="1200" spc="-5" dirty="0">
                <a:latin typeface="Times New Roman"/>
                <a:cs typeface="Times New Roman"/>
              </a:rPr>
              <a:t>regolari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dagli dei riconosciuti </a:t>
            </a:r>
            <a:r>
              <a:rPr sz="1200" dirty="0">
                <a:latin typeface="Times New Roman"/>
                <a:cs typeface="Times New Roman"/>
              </a:rPr>
              <a:t>dalla tribù.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strega </a:t>
            </a:r>
            <a:r>
              <a:rPr sz="1200" dirty="0">
                <a:latin typeface="Times New Roman"/>
                <a:cs typeface="Times New Roman"/>
              </a:rPr>
              <a:t>fu associata </a:t>
            </a:r>
            <a:r>
              <a:rPr sz="1200" spc="-5" dirty="0">
                <a:latin typeface="Times New Roman"/>
                <a:cs typeface="Times New Roman"/>
              </a:rPr>
              <a:t>al  demonio,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era pronta la </a:t>
            </a:r>
            <a:r>
              <a:rPr sz="1200" spc="-5" dirty="0">
                <a:latin typeface="Times New Roman"/>
                <a:cs typeface="Times New Roman"/>
              </a:rPr>
              <a:t>scena per </a:t>
            </a:r>
            <a:r>
              <a:rPr sz="1200" dirty="0">
                <a:latin typeface="Times New Roman"/>
                <a:cs typeface="Times New Roman"/>
              </a:rPr>
              <a:t>le numerose </a:t>
            </a:r>
            <a:r>
              <a:rPr sz="1200" spc="-5" dirty="0">
                <a:latin typeface="Times New Roman"/>
                <a:cs typeface="Times New Roman"/>
              </a:rPr>
              <a:t>esibizioni relativamente recenti d’intolleranza religiosa.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stregoneria </a:t>
            </a:r>
            <a:r>
              <a:rPr sz="1200" dirty="0">
                <a:latin typeface="Times New Roman"/>
                <a:cs typeface="Times New Roman"/>
              </a:rPr>
              <a:t>era una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per molte tribù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primitive.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(987.8) 90:2.4 </a:t>
            </a:r>
            <a:r>
              <a:rPr sz="1200" spc="-5" dirty="0">
                <a:latin typeface="Times New Roman"/>
                <a:cs typeface="Times New Roman"/>
              </a:rPr>
              <a:t>Gli sciamani credevano </a:t>
            </a:r>
            <a:r>
              <a:rPr sz="1200" dirty="0">
                <a:latin typeface="Times New Roman"/>
                <a:cs typeface="Times New Roman"/>
              </a:rPr>
              <a:t>profondamente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del caso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rivelatore </a:t>
            </a:r>
            <a:r>
              <a:rPr sz="1200" dirty="0">
                <a:latin typeface="Times New Roman"/>
                <a:cs typeface="Times New Roman"/>
              </a:rPr>
              <a:t>della volontà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spiriti; </a:t>
            </a:r>
            <a:r>
              <a:rPr sz="1200" spc="-5" dirty="0">
                <a:latin typeface="Times New Roman"/>
                <a:cs typeface="Times New Roman"/>
              </a:rPr>
              <a:t>essi tiravano  frequentemente </a:t>
            </a:r>
            <a:r>
              <a:rPr sz="1200" dirty="0">
                <a:latin typeface="Times New Roman"/>
                <a:cs typeface="Times New Roman"/>
              </a:rPr>
              <a:t>a sorte per </a:t>
            </a:r>
            <a:r>
              <a:rPr sz="1200" spc="-5" dirty="0">
                <a:latin typeface="Times New Roman"/>
                <a:cs typeface="Times New Roman"/>
              </a:rPr>
              <a:t>giungere alle </a:t>
            </a:r>
            <a:r>
              <a:rPr sz="1200" dirty="0">
                <a:latin typeface="Times New Roman"/>
                <a:cs typeface="Times New Roman"/>
              </a:rPr>
              <a:t>decisioni. </a:t>
            </a:r>
            <a:r>
              <a:rPr sz="1200" spc="-5" dirty="0">
                <a:latin typeface="Times New Roman"/>
                <a:cs typeface="Times New Roman"/>
              </a:rPr>
              <a:t>Sopravvivenze moderne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a tirare a sorte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ritrovano </a:t>
            </a:r>
            <a:r>
              <a:rPr sz="1200" spc="1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solo  </a:t>
            </a:r>
            <a:r>
              <a:rPr sz="1200" spc="-5" dirty="0">
                <a:latin typeface="Times New Roman"/>
                <a:cs typeface="Times New Roman"/>
              </a:rPr>
              <a:t>nei numerosi giochi d’azzardo,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nelle note </a:t>
            </a:r>
            <a:r>
              <a:rPr sz="1200" spc="-5" dirty="0">
                <a:latin typeface="Times New Roman"/>
                <a:cs typeface="Times New Roman"/>
              </a:rPr>
              <a:t>“filastrocche”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conta. Una </a:t>
            </a:r>
            <a:r>
              <a:rPr sz="1200" dirty="0">
                <a:latin typeface="Times New Roman"/>
                <a:cs typeface="Times New Roman"/>
              </a:rPr>
              <a:t>volta la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contata </a:t>
            </a:r>
            <a:r>
              <a:rPr sz="1200" spc="-5" dirty="0">
                <a:latin typeface="Times New Roman"/>
                <a:cs typeface="Times New Roman"/>
              </a:rPr>
              <a:t>doveva </a:t>
            </a:r>
            <a:r>
              <a:rPr sz="1200" dirty="0">
                <a:latin typeface="Times New Roman"/>
                <a:cs typeface="Times New Roman"/>
              </a:rPr>
              <a:t>morire; </a:t>
            </a:r>
            <a:r>
              <a:rPr sz="1200" spc="-5" dirty="0">
                <a:latin typeface="Times New Roman"/>
                <a:cs typeface="Times New Roman"/>
              </a:rPr>
              <a:t>oggi  questo avviene soltanto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gioco </a:t>
            </a:r>
            <a:r>
              <a:rPr sz="1200" dirty="0">
                <a:latin typeface="Times New Roman"/>
                <a:cs typeface="Times New Roman"/>
              </a:rPr>
              <a:t>infantile. </a:t>
            </a:r>
            <a:r>
              <a:rPr sz="1200" spc="-5" dirty="0">
                <a:latin typeface="Times New Roman"/>
                <a:cs typeface="Times New Roman"/>
              </a:rPr>
              <a:t>Quella che era </a:t>
            </a:r>
            <a:r>
              <a:rPr sz="1200" dirty="0">
                <a:latin typeface="Times New Roman"/>
                <a:cs typeface="Times New Roman"/>
              </a:rPr>
              <a:t>una questione </a:t>
            </a:r>
            <a:r>
              <a:rPr sz="1200" spc="-5" dirty="0">
                <a:latin typeface="Times New Roman"/>
                <a:cs typeface="Times New Roman"/>
              </a:rPr>
              <a:t>seria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è </a:t>
            </a:r>
            <a:r>
              <a:rPr sz="1200" spc="-5" dirty="0">
                <a:latin typeface="Times New Roman"/>
                <a:cs typeface="Times New Roman"/>
              </a:rPr>
              <a:t>sopravvissuta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divertimento dei </a:t>
            </a:r>
            <a:r>
              <a:rPr sz="1200" dirty="0">
                <a:latin typeface="Times New Roman"/>
                <a:cs typeface="Times New Roman"/>
              </a:rPr>
              <a:t>bambini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moderni.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17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(988.1) 90:2.5 </a:t>
            </a:r>
            <a:r>
              <a:rPr sz="1200" spc="-5" dirty="0">
                <a:latin typeface="Times New Roman"/>
                <a:cs typeface="Times New Roman"/>
              </a:rPr>
              <a:t>Gli stregoni </a:t>
            </a:r>
            <a:r>
              <a:rPr sz="1200" dirty="0">
                <a:latin typeface="Times New Roman"/>
                <a:cs typeface="Times New Roman"/>
              </a:rPr>
              <a:t>riponevano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fiducia in </a:t>
            </a:r>
            <a:r>
              <a:rPr sz="1200" spc="-5" dirty="0">
                <a:latin typeface="Times New Roman"/>
                <a:cs typeface="Times New Roman"/>
              </a:rPr>
              <a:t>segni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presagi, </a:t>
            </a:r>
            <a:r>
              <a:rPr sz="1200" dirty="0">
                <a:latin typeface="Times New Roman"/>
                <a:cs typeface="Times New Roman"/>
              </a:rPr>
              <a:t>quali: </a:t>
            </a:r>
            <a:r>
              <a:rPr sz="1200" spc="-5" dirty="0">
                <a:latin typeface="Times New Roman"/>
                <a:cs typeface="Times New Roman"/>
              </a:rPr>
              <a:t>“Quando </a:t>
            </a:r>
            <a:r>
              <a:rPr sz="1200" dirty="0">
                <a:latin typeface="Times New Roman"/>
                <a:cs typeface="Times New Roman"/>
              </a:rPr>
              <a:t>odi il rumore di un </a:t>
            </a:r>
            <a:r>
              <a:rPr sz="1200" spc="-5" dirty="0">
                <a:latin typeface="Times New Roman"/>
                <a:cs typeface="Times New Roman"/>
              </a:rPr>
              <a:t>fruscio sulle cime dei gelsi,  allora affrettati ad agire.” Molto presto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storia 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gli sciamani rivolsero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attenzione alle stelle. </a:t>
            </a:r>
            <a:r>
              <a:rPr sz="1200" dirty="0">
                <a:latin typeface="Times New Roman"/>
                <a:cs typeface="Times New Roman"/>
              </a:rPr>
              <a:t>L’astrologia  </a:t>
            </a:r>
            <a:r>
              <a:rPr sz="1200" spc="-5" dirty="0">
                <a:latin typeface="Times New Roman"/>
                <a:cs typeface="Times New Roman"/>
              </a:rPr>
              <a:t>primitiva 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credenza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pratica estesa 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intero; l’interpretazione dei sogni divenne anch’essa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diffusa. </a:t>
            </a:r>
            <a:r>
              <a:rPr sz="1200" dirty="0">
                <a:latin typeface="Times New Roman"/>
                <a:cs typeface="Times New Roman"/>
              </a:rPr>
              <a:t>Tutto 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ben presto seguito dall’apparizione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quelle sciamane stravaganti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affermavano </a:t>
            </a:r>
            <a:r>
              <a:rPr sz="1200" dirty="0">
                <a:latin typeface="Times New Roman"/>
                <a:cs typeface="Times New Roman"/>
              </a:rPr>
              <a:t>di essere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comunicare con gli  </a:t>
            </a:r>
            <a:r>
              <a:rPr sz="1200" dirty="0">
                <a:latin typeface="Times New Roman"/>
                <a:cs typeface="Times New Roman"/>
              </a:rPr>
              <a:t>spiriti dei</a:t>
            </a:r>
            <a:r>
              <a:rPr sz="1200" spc="-5" dirty="0">
                <a:latin typeface="Times New Roman"/>
                <a:cs typeface="Times New Roman"/>
              </a:rPr>
              <a:t> morti.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8735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(988.2) 90:2.6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antica, coloro che facevano piovere, </a:t>
            </a:r>
            <a:r>
              <a:rPr sz="1200" dirty="0">
                <a:latin typeface="Times New Roman"/>
                <a:cs typeface="Times New Roman"/>
              </a:rPr>
              <a:t>o sciamani del tempo, sono </a:t>
            </a:r>
            <a:r>
              <a:rPr sz="1200" spc="-5" dirty="0">
                <a:latin typeface="Times New Roman"/>
                <a:cs typeface="Times New Roman"/>
              </a:rPr>
              <a:t>persistiti lungo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ere.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grande siccità significava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 per gli agricoltori </a:t>
            </a:r>
            <a:r>
              <a:rPr sz="1200" dirty="0">
                <a:latin typeface="Times New Roman"/>
                <a:cs typeface="Times New Roman"/>
              </a:rPr>
              <a:t>primitivi; </a:t>
            </a:r>
            <a:r>
              <a:rPr sz="1200" spc="-5" dirty="0">
                <a:latin typeface="Times New Roman"/>
                <a:cs typeface="Times New Roman"/>
              </a:rPr>
              <a:t>il controllo del tempo era </a:t>
            </a:r>
            <a:r>
              <a:rPr sz="1200" dirty="0">
                <a:latin typeface="Times New Roman"/>
                <a:cs typeface="Times New Roman"/>
              </a:rPr>
              <a:t>l’oggetto di molta dell’antica </a:t>
            </a:r>
            <a:r>
              <a:rPr sz="1200" spc="-5" dirty="0">
                <a:latin typeface="Times New Roman"/>
                <a:cs typeface="Times New Roman"/>
              </a:rPr>
              <a:t>magia.  L’uomo </a:t>
            </a:r>
            <a:r>
              <a:rPr sz="1200" dirty="0">
                <a:latin typeface="Times New Roman"/>
                <a:cs typeface="Times New Roman"/>
              </a:rPr>
              <a:t>civilizzato fa </a:t>
            </a:r>
            <a:r>
              <a:rPr sz="1200" spc="-5" dirty="0">
                <a:latin typeface="Times New Roman"/>
                <a:cs typeface="Times New Roman"/>
              </a:rPr>
              <a:t>ancora del tempo l’argomento </a:t>
            </a:r>
            <a:r>
              <a:rPr sz="1200" dirty="0">
                <a:latin typeface="Times New Roman"/>
                <a:cs typeface="Times New Roman"/>
              </a:rPr>
              <a:t>comune di </a:t>
            </a:r>
            <a:r>
              <a:rPr sz="1200" spc="-5" dirty="0">
                <a:latin typeface="Times New Roman"/>
                <a:cs typeface="Times New Roman"/>
              </a:rPr>
              <a:t>conversazione.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antichi credevano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nel potere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483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92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sciamano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provocare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pioggia,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consuetudine </a:t>
            </a:r>
            <a:r>
              <a:rPr sz="1200" spc="-5" dirty="0">
                <a:latin typeface="Times New Roman"/>
                <a:cs typeface="Times New Roman"/>
              </a:rPr>
              <a:t>ucciderlo </a:t>
            </a:r>
            <a:r>
              <a:rPr sz="1200" dirty="0">
                <a:latin typeface="Times New Roman"/>
                <a:cs typeface="Times New Roman"/>
              </a:rPr>
              <a:t>quando falliva, a 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fornisse una scusa plausibile </a:t>
            </a:r>
            <a:r>
              <a:rPr sz="1200" spc="-5" dirty="0">
                <a:latin typeface="Times New Roman"/>
                <a:cs typeface="Times New Roman"/>
              </a:rPr>
              <a:t>per  giustificare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5" dirty="0">
                <a:latin typeface="Times New Roman"/>
                <a:cs typeface="Times New Roman"/>
              </a:rPr>
              <a:t> fallimento.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28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(988.3) 90:2.7 </a:t>
            </a:r>
            <a:r>
              <a:rPr sz="1200" dirty="0">
                <a:latin typeface="Times New Roman"/>
                <a:cs typeface="Times New Roman"/>
              </a:rPr>
              <a:t>I Cesari </a:t>
            </a:r>
            <a:r>
              <a:rPr sz="1200" spc="-5" dirty="0">
                <a:latin typeface="Times New Roman"/>
                <a:cs typeface="Times New Roman"/>
              </a:rPr>
              <a:t>bandirono </a:t>
            </a:r>
            <a:r>
              <a:rPr sz="1200" dirty="0">
                <a:latin typeface="Times New Roman"/>
                <a:cs typeface="Times New Roman"/>
              </a:rPr>
              <a:t>più volte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astrologi, ma </a:t>
            </a:r>
            <a:r>
              <a:rPr sz="1200" spc="-5" dirty="0">
                <a:latin typeface="Times New Roman"/>
                <a:cs typeface="Times New Roman"/>
              </a:rPr>
              <a:t>essi ritornarono invariabilmente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popolare </a:t>
            </a:r>
            <a:r>
              <a:rPr sz="1200" spc="-5" dirty="0">
                <a:latin typeface="Times New Roman"/>
                <a:cs typeface="Times New Roman"/>
              </a:rPr>
              <a:t>nei loro  poteri.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potevano essere cacciati,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nel sedicesimo secolo </a:t>
            </a:r>
            <a:r>
              <a:rPr sz="1200" spc="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Cristo 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occidentali  furono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protettori dell’astrologia. Migliaia </a:t>
            </a:r>
            <a:r>
              <a:rPr sz="1200" dirty="0">
                <a:latin typeface="Times New Roman"/>
                <a:cs typeface="Times New Roman"/>
              </a:rPr>
              <a:t>di persone </a:t>
            </a:r>
            <a:r>
              <a:rPr sz="1200" spc="-5" dirty="0">
                <a:latin typeface="Times New Roman"/>
                <a:cs typeface="Times New Roman"/>
              </a:rPr>
              <a:t>reputate intelligenti credono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nascere 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dominio </a:t>
            </a:r>
            <a:r>
              <a:rPr sz="1200" dirty="0">
                <a:latin typeface="Times New Roman"/>
                <a:cs typeface="Times New Roman"/>
              </a:rPr>
              <a:t>di  una stella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porti fortuna o </a:t>
            </a:r>
            <a:r>
              <a:rPr sz="1200" spc="-5" dirty="0">
                <a:latin typeface="Times New Roman"/>
                <a:cs typeface="Times New Roman"/>
              </a:rPr>
              <a:t>sfortuna; </a:t>
            </a:r>
            <a:r>
              <a:rPr sz="1200" dirty="0">
                <a:latin typeface="Times New Roman"/>
                <a:cs typeface="Times New Roman"/>
              </a:rPr>
              <a:t>che la giustapposizione </a:t>
            </a:r>
            <a:r>
              <a:rPr sz="1200" spc="-5" dirty="0">
                <a:latin typeface="Times New Roman"/>
                <a:cs typeface="Times New Roman"/>
              </a:rPr>
              <a:t>dei corpi </a:t>
            </a:r>
            <a:r>
              <a:rPr sz="1200" dirty="0">
                <a:latin typeface="Times New Roman"/>
                <a:cs typeface="Times New Roman"/>
              </a:rPr>
              <a:t>celesti </a:t>
            </a:r>
            <a:r>
              <a:rPr sz="1200" spc="-5" dirty="0">
                <a:latin typeface="Times New Roman"/>
                <a:cs typeface="Times New Roman"/>
              </a:rPr>
              <a:t>determini l’esito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avventure </a:t>
            </a:r>
            <a:r>
              <a:rPr sz="1200" spc="-5" dirty="0">
                <a:latin typeface="Times New Roman"/>
                <a:cs typeface="Times New Roman"/>
              </a:rPr>
              <a:t>terrene. Gli  </a:t>
            </a:r>
            <a:r>
              <a:rPr sz="1200" dirty="0">
                <a:latin typeface="Times New Roman"/>
                <a:cs typeface="Times New Roman"/>
              </a:rPr>
              <a:t>indovini </a:t>
            </a:r>
            <a:r>
              <a:rPr sz="1200" spc="-5" dirty="0">
                <a:latin typeface="Times New Roman"/>
                <a:cs typeface="Times New Roman"/>
              </a:rPr>
              <a:t>sono ancora patrocinati </a:t>
            </a:r>
            <a:r>
              <a:rPr sz="1200" dirty="0">
                <a:latin typeface="Times New Roman"/>
                <a:cs typeface="Times New Roman"/>
              </a:rPr>
              <a:t>dai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creduloni.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454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(988.4) 90:2.8 </a:t>
            </a:r>
            <a:r>
              <a:rPr sz="1200" dirty="0">
                <a:latin typeface="Times New Roman"/>
                <a:cs typeface="Times New Roman"/>
              </a:rPr>
              <a:t>I Greci </a:t>
            </a:r>
            <a:r>
              <a:rPr sz="1200" spc="-5" dirty="0">
                <a:latin typeface="Times New Roman"/>
                <a:cs typeface="Times New Roman"/>
              </a:rPr>
              <a:t>credevano nell’efficacia del consiglio degli oracoli, </a:t>
            </a:r>
            <a:r>
              <a:rPr sz="1200" dirty="0">
                <a:latin typeface="Times New Roman"/>
                <a:cs typeface="Times New Roman"/>
              </a:rPr>
              <a:t>i Cinesi </a:t>
            </a:r>
            <a:r>
              <a:rPr sz="1200" spc="-5" dirty="0">
                <a:latin typeface="Times New Roman"/>
                <a:cs typeface="Times New Roman"/>
              </a:rPr>
              <a:t>impiegavano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magia come protezione dai </a:t>
            </a:r>
            <a:r>
              <a:rPr sz="1200" dirty="0">
                <a:latin typeface="Times New Roman"/>
                <a:cs typeface="Times New Roman"/>
              </a:rPr>
              <a:t>demoni,  lo </a:t>
            </a:r>
            <a:r>
              <a:rPr sz="1200" spc="-5" dirty="0">
                <a:latin typeface="Times New Roman"/>
                <a:cs typeface="Times New Roman"/>
              </a:rPr>
              <a:t>sciamanesimo fiorì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 </a:t>
            </a:r>
            <a:r>
              <a:rPr sz="1200" dirty="0">
                <a:latin typeface="Times New Roman"/>
                <a:cs typeface="Times New Roman"/>
              </a:rPr>
              <a:t>e persiste </a:t>
            </a:r>
            <a:r>
              <a:rPr sz="1200" spc="-5" dirty="0">
                <a:latin typeface="Times New Roman"/>
                <a:cs typeface="Times New Roman"/>
              </a:rPr>
              <a:t>ancora apertamente nell’Asia </a:t>
            </a:r>
            <a:r>
              <a:rPr sz="1200" dirty="0">
                <a:latin typeface="Times New Roman"/>
                <a:cs typeface="Times New Roman"/>
              </a:rPr>
              <a:t>centrale.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parte </a:t>
            </a:r>
            <a:r>
              <a:rPr sz="1200" dirty="0">
                <a:latin typeface="Times New Roman"/>
                <a:cs typeface="Times New Roman"/>
              </a:rPr>
              <a:t>del mondo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pratica  abbandonata </a:t>
            </a:r>
            <a:r>
              <a:rPr sz="1200" dirty="0">
                <a:latin typeface="Times New Roman"/>
                <a:cs typeface="Times New Roman"/>
              </a:rPr>
              <a:t>solo di recente.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(988.5) 90:2.9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tanto in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sono sorti </a:t>
            </a:r>
            <a:r>
              <a:rPr sz="1200" spc="-5" dirty="0">
                <a:latin typeface="Times New Roman"/>
                <a:cs typeface="Times New Roman"/>
              </a:rPr>
              <a:t>dei veri </a:t>
            </a:r>
            <a:r>
              <a:rPr sz="1200" dirty="0">
                <a:latin typeface="Times New Roman"/>
                <a:cs typeface="Times New Roman"/>
              </a:rPr>
              <a:t>profeti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per denunciare </a:t>
            </a:r>
            <a:r>
              <a:rPr sz="1200" dirty="0">
                <a:latin typeface="Times New Roman"/>
                <a:cs typeface="Times New Roman"/>
              </a:rPr>
              <a:t>e smascherare lo </a:t>
            </a:r>
            <a:r>
              <a:rPr sz="1200" spc="-5" dirty="0">
                <a:latin typeface="Times New Roman"/>
                <a:cs typeface="Times New Roman"/>
              </a:rPr>
              <a:t>sciamanesimo. Anche gli </a:t>
            </a:r>
            <a:r>
              <a:rPr sz="1200" dirty="0">
                <a:latin typeface="Times New Roman"/>
                <a:cs typeface="Times New Roman"/>
              </a:rPr>
              <a:t>uomini  rossi in via </a:t>
            </a:r>
            <a:r>
              <a:rPr sz="1200" spc="-5" dirty="0">
                <a:latin typeface="Times New Roman"/>
                <a:cs typeface="Times New Roman"/>
              </a:rPr>
              <a:t>d’estinzione ebbero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profeta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secolo scorso,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Shawnee Tenskwatawa, che </a:t>
            </a:r>
            <a:r>
              <a:rPr sz="1200" dirty="0">
                <a:latin typeface="Times New Roman"/>
                <a:cs typeface="Times New Roman"/>
              </a:rPr>
              <a:t>predisse </a:t>
            </a:r>
            <a:r>
              <a:rPr sz="1200" spc="-5" dirty="0">
                <a:latin typeface="Times New Roman"/>
                <a:cs typeface="Times New Roman"/>
              </a:rPr>
              <a:t>l’eclissi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1808 e  </a:t>
            </a:r>
            <a:r>
              <a:rPr sz="1200" spc="-5" dirty="0">
                <a:latin typeface="Times New Roman"/>
                <a:cs typeface="Times New Roman"/>
              </a:rPr>
              <a:t>denunciò </a:t>
            </a:r>
            <a:r>
              <a:rPr sz="1200" dirty="0">
                <a:latin typeface="Times New Roman"/>
                <a:cs typeface="Times New Roman"/>
              </a:rPr>
              <a:t>i vizi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bianchi.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veri insegnanti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apparsi </a:t>
            </a:r>
            <a:r>
              <a:rPr sz="1200" dirty="0">
                <a:latin typeface="Times New Roman"/>
                <a:cs typeface="Times New Roman"/>
              </a:rPr>
              <a:t>tra le diverse tribù e razze nel </a:t>
            </a:r>
            <a:r>
              <a:rPr sz="1200" spc="-5" dirty="0">
                <a:latin typeface="Times New Roman"/>
                <a:cs typeface="Times New Roman"/>
              </a:rPr>
              <a:t>corso delle lunghe </a:t>
            </a:r>
            <a:r>
              <a:rPr sz="1200" dirty="0">
                <a:latin typeface="Times New Roman"/>
                <a:cs typeface="Times New Roman"/>
              </a:rPr>
              <a:t>ere della  </a:t>
            </a:r>
            <a:r>
              <a:rPr sz="1200" spc="-5" dirty="0">
                <a:latin typeface="Times New Roman"/>
                <a:cs typeface="Times New Roman"/>
              </a:rPr>
              <a:t>storia evoluzionaria.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continueranno ad </a:t>
            </a:r>
            <a:r>
              <a:rPr sz="1200" dirty="0">
                <a:latin typeface="Times New Roman"/>
                <a:cs typeface="Times New Roman"/>
              </a:rPr>
              <a:t>apparire </a:t>
            </a:r>
            <a:r>
              <a:rPr sz="1200" spc="-5" dirty="0">
                <a:latin typeface="Times New Roman"/>
                <a:cs typeface="Times New Roman"/>
              </a:rPr>
              <a:t>per sfidare gli sciamani </a:t>
            </a:r>
            <a:r>
              <a:rPr sz="1200" dirty="0">
                <a:latin typeface="Times New Roman"/>
                <a:cs typeface="Times New Roman"/>
              </a:rPr>
              <a:t>o 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epoca </a:t>
            </a:r>
            <a:r>
              <a:rPr sz="1200" spc="-5" dirty="0">
                <a:latin typeface="Times New Roman"/>
                <a:cs typeface="Times New Roman"/>
              </a:rPr>
              <a:t>che ostacolano </a:t>
            </a:r>
            <a:r>
              <a:rPr sz="1200" dirty="0">
                <a:latin typeface="Times New Roman"/>
                <a:cs typeface="Times New Roman"/>
              </a:rPr>
              <a:t>l’educazione 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tentano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contrastare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scientifico.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3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(988.6) 90:2.10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molti modi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metodi subdoli </a:t>
            </a:r>
            <a:r>
              <a:rPr sz="1200" spc="-5" dirty="0">
                <a:latin typeface="Times New Roman"/>
                <a:cs typeface="Times New Roman"/>
              </a:rPr>
              <a:t>gli antichi sciamani </a:t>
            </a:r>
            <a:r>
              <a:rPr sz="1200" dirty="0">
                <a:latin typeface="Times New Roman"/>
                <a:cs typeface="Times New Roman"/>
              </a:rPr>
              <a:t>costruirono la </a:t>
            </a:r>
            <a:r>
              <a:rPr sz="1200" spc="-5" dirty="0">
                <a:latin typeface="Times New Roman"/>
                <a:cs typeface="Times New Roman"/>
              </a:rPr>
              <a:t>loro reputazione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voci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custodi della  </a:t>
            </a:r>
            <a:r>
              <a:rPr sz="1200" spc="-5" dirty="0">
                <a:latin typeface="Times New Roman"/>
                <a:cs typeface="Times New Roman"/>
              </a:rPr>
              <a:t>provvidenza. Essi aspergevano con acqua </a:t>
            </a:r>
            <a:r>
              <a:rPr sz="1200" dirty="0">
                <a:latin typeface="Times New Roman"/>
                <a:cs typeface="Times New Roman"/>
              </a:rPr>
              <a:t>i neonati e </a:t>
            </a:r>
            <a:r>
              <a:rPr sz="1200" spc="-5" dirty="0">
                <a:latin typeface="Times New Roman"/>
                <a:cs typeface="Times New Roman"/>
              </a:rPr>
              <a:t>conferivano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nomi; </a:t>
            </a:r>
            <a:r>
              <a:rPr sz="1200" spc="-5" dirty="0">
                <a:latin typeface="Times New Roman"/>
                <a:cs typeface="Times New Roman"/>
              </a:rPr>
              <a:t>circoncidevano </a:t>
            </a:r>
            <a:r>
              <a:rPr sz="1200" dirty="0">
                <a:latin typeface="Times New Roman"/>
                <a:cs typeface="Times New Roman"/>
              </a:rPr>
              <a:t>i maschi. </a:t>
            </a:r>
            <a:r>
              <a:rPr sz="1200" spc="-5" dirty="0">
                <a:latin typeface="Times New Roman"/>
                <a:cs typeface="Times New Roman"/>
              </a:rPr>
              <a:t>Presiedevano </a:t>
            </a:r>
            <a:r>
              <a:rPr sz="1200" dirty="0">
                <a:latin typeface="Times New Roman"/>
                <a:cs typeface="Times New Roman"/>
              </a:rPr>
              <a:t>a tutte le  </a:t>
            </a:r>
            <a:r>
              <a:rPr sz="1200" spc="-5" dirty="0">
                <a:latin typeface="Times New Roman"/>
                <a:cs typeface="Times New Roman"/>
              </a:rPr>
              <a:t>cerimonie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sepoltura ed annunciavano </a:t>
            </a:r>
            <a:r>
              <a:rPr sz="1200" dirty="0">
                <a:latin typeface="Times New Roman"/>
                <a:cs typeface="Times New Roman"/>
              </a:rPr>
              <a:t>debitamente </a:t>
            </a:r>
            <a:r>
              <a:rPr sz="1200" spc="-5" dirty="0">
                <a:latin typeface="Times New Roman"/>
                <a:cs typeface="Times New Roman"/>
              </a:rPr>
              <a:t>l’arrivo </a:t>
            </a:r>
            <a:r>
              <a:rPr sz="1200" dirty="0">
                <a:latin typeface="Times New Roman"/>
                <a:cs typeface="Times New Roman"/>
              </a:rPr>
              <a:t>certo </a:t>
            </a:r>
            <a:r>
              <a:rPr sz="1200" spc="-5" dirty="0">
                <a:latin typeface="Times New Roman"/>
                <a:cs typeface="Times New Roman"/>
              </a:rPr>
              <a:t>dei morti nel paese </a:t>
            </a:r>
            <a:r>
              <a:rPr sz="1200" dirty="0">
                <a:latin typeface="Times New Roman"/>
                <a:cs typeface="Times New Roman"/>
              </a:rPr>
              <a:t>degli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3559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17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(988.7) 90:2.11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gli </a:t>
            </a:r>
            <a:r>
              <a:rPr sz="1200" spc="-5" dirty="0">
                <a:latin typeface="Times New Roman"/>
                <a:cs typeface="Times New Roman"/>
              </a:rPr>
              <a:t>stregoni sciamanici divenivano spesso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ricchi grazie all’accumulo dei loro vari compensi,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erano apparentemente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offerte agli </a:t>
            </a:r>
            <a:r>
              <a:rPr sz="1200" dirty="0">
                <a:latin typeface="Times New Roman"/>
                <a:cs typeface="Times New Roman"/>
              </a:rPr>
              <a:t>spiriti. Non di </a:t>
            </a:r>
            <a:r>
              <a:rPr sz="1200" spc="-5" dirty="0">
                <a:latin typeface="Times New Roman"/>
                <a:cs typeface="Times New Roman"/>
              </a:rPr>
              <a:t>rado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sciamano accumulava </a:t>
            </a:r>
            <a:r>
              <a:rPr sz="1200" dirty="0">
                <a:latin typeface="Times New Roman"/>
                <a:cs typeface="Times New Roman"/>
              </a:rPr>
              <a:t>praticamente tutti i beni </a:t>
            </a:r>
            <a:r>
              <a:rPr sz="1200" spc="-5" dirty="0">
                <a:latin typeface="Times New Roman"/>
                <a:cs typeface="Times New Roman"/>
              </a:rPr>
              <a:t>materiali della sua  </a:t>
            </a:r>
            <a:r>
              <a:rPr sz="1200" dirty="0">
                <a:latin typeface="Times New Roman"/>
                <a:cs typeface="Times New Roman"/>
              </a:rPr>
              <a:t>tribù. Alla morte di un uomo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era consuetudine </a:t>
            </a:r>
            <a:r>
              <a:rPr sz="1200" spc="-5" dirty="0">
                <a:latin typeface="Times New Roman"/>
                <a:cs typeface="Times New Roman"/>
              </a:rPr>
              <a:t>dividere </a:t>
            </a:r>
            <a:r>
              <a:rPr sz="1200" dirty="0">
                <a:latin typeface="Times New Roman"/>
                <a:cs typeface="Times New Roman"/>
              </a:rPr>
              <a:t>le sue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 uguali </a:t>
            </a:r>
            <a:r>
              <a:rPr sz="1200" dirty="0">
                <a:latin typeface="Times New Roman"/>
                <a:cs typeface="Times New Roman"/>
              </a:rPr>
              <a:t>tra lo sciamano e qualche associazione  </a:t>
            </a:r>
            <a:r>
              <a:rPr sz="1200" spc="-5" dirty="0">
                <a:latin typeface="Times New Roman"/>
                <a:cs typeface="Times New Roman"/>
              </a:rPr>
              <a:t>pubblica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carità.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persiste ancora in </a:t>
            </a:r>
            <a:r>
              <a:rPr sz="1200" spc="-5" dirty="0">
                <a:latin typeface="Times New Roman"/>
                <a:cs typeface="Times New Roman"/>
              </a:rPr>
              <a:t>alcune regioni del Tibet,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metà della </a:t>
            </a:r>
            <a:r>
              <a:rPr sz="1200" dirty="0">
                <a:latin typeface="Times New Roman"/>
                <a:cs typeface="Times New Roman"/>
              </a:rPr>
              <a:t>popolazione </a:t>
            </a:r>
            <a:r>
              <a:rPr sz="1200" spc="-5" dirty="0">
                <a:latin typeface="Times New Roman"/>
                <a:cs typeface="Times New Roman"/>
              </a:rPr>
              <a:t>maschile appartiene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questa classe </a:t>
            </a:r>
            <a:r>
              <a:rPr sz="1200" dirty="0">
                <a:latin typeface="Times New Roman"/>
                <a:cs typeface="Times New Roman"/>
              </a:rPr>
              <a:t>di non produttori.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5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(989.1) 90:2.12 </a:t>
            </a:r>
            <a:r>
              <a:rPr sz="1200" spc="-5" dirty="0">
                <a:latin typeface="Times New Roman"/>
                <a:cs typeface="Times New Roman"/>
              </a:rPr>
              <a:t>Gli sciamani vestivano bene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solito avevano </a:t>
            </a:r>
            <a:r>
              <a:rPr sz="1200" dirty="0">
                <a:latin typeface="Times New Roman"/>
                <a:cs typeface="Times New Roman"/>
              </a:rPr>
              <a:t>numerose mogli; </a:t>
            </a:r>
            <a:r>
              <a:rPr sz="1200" spc="-5" dirty="0">
                <a:latin typeface="Times New Roman"/>
                <a:cs typeface="Times New Roman"/>
              </a:rPr>
              <a:t>essi erano l’aristocrazia </a:t>
            </a:r>
            <a:r>
              <a:rPr sz="1200" dirty="0">
                <a:latin typeface="Times New Roman"/>
                <a:cs typeface="Times New Roman"/>
              </a:rPr>
              <a:t>originaria, </a:t>
            </a:r>
            <a:r>
              <a:rPr sz="1200" spc="-5" dirty="0">
                <a:latin typeface="Times New Roman"/>
                <a:cs typeface="Times New Roman"/>
              </a:rPr>
              <a:t>esentati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 restrizione tribale. Essi 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basso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morale. Eliminavano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rivali denunciandoli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streghe 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maghi </a:t>
            </a:r>
            <a:r>
              <a:rPr sz="1200" dirty="0">
                <a:latin typeface="Times New Roman"/>
                <a:cs typeface="Times New Roman"/>
              </a:rPr>
              <a:t>e molto di frequente </a:t>
            </a:r>
            <a:r>
              <a:rPr sz="1200" spc="-5" dirty="0">
                <a:latin typeface="Times New Roman"/>
                <a:cs typeface="Times New Roman"/>
              </a:rPr>
              <a:t>si elevavano </a:t>
            </a:r>
            <a:r>
              <a:rPr sz="1200" dirty="0">
                <a:latin typeface="Times New Roman"/>
                <a:cs typeface="Times New Roman"/>
              </a:rPr>
              <a:t>a tali posizioni </a:t>
            </a:r>
            <a:r>
              <a:rPr sz="1200" spc="-5" dirty="0">
                <a:latin typeface="Times New Roman"/>
                <a:cs typeface="Times New Roman"/>
              </a:rPr>
              <a:t>d’influenza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da poter </a:t>
            </a:r>
            <a:r>
              <a:rPr sz="1200" spc="-5" dirty="0">
                <a:latin typeface="Times New Roman"/>
                <a:cs typeface="Times New Roman"/>
              </a:rPr>
              <a:t>dominare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o 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(989.2) 90:2.13 </a:t>
            </a:r>
            <a:r>
              <a:rPr sz="1200" spc="-5" dirty="0">
                <a:latin typeface="Times New Roman"/>
                <a:cs typeface="Times New Roman"/>
              </a:rPr>
              <a:t>L’uomo primitivo considerava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sciamano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male necessario;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temeva,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l’amava. L’uomo </a:t>
            </a:r>
            <a:r>
              <a:rPr sz="1200" dirty="0">
                <a:latin typeface="Times New Roman"/>
                <a:cs typeface="Times New Roman"/>
              </a:rPr>
              <a:t>primitivo  </a:t>
            </a:r>
            <a:r>
              <a:rPr sz="1200" spc="-5" dirty="0">
                <a:latin typeface="Times New Roman"/>
                <a:cs typeface="Times New Roman"/>
              </a:rPr>
              <a:t>rispettava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sapere; </a:t>
            </a:r>
            <a:r>
              <a:rPr sz="1200" dirty="0">
                <a:latin typeface="Times New Roman"/>
                <a:cs typeface="Times New Roman"/>
              </a:rPr>
              <a:t>onorava e ricompensava la </a:t>
            </a:r>
            <a:r>
              <a:rPr sz="1200" spc="-5" dirty="0">
                <a:latin typeface="Times New Roman"/>
                <a:cs typeface="Times New Roman"/>
              </a:rPr>
              <a:t>saggezza.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sciamano era principalmente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imbroglione, </a:t>
            </a:r>
            <a:r>
              <a:rPr sz="1200" dirty="0">
                <a:latin typeface="Times New Roman"/>
                <a:cs typeface="Times New Roman"/>
              </a:rPr>
              <a:t>ma la venerazione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sciamanesimo </a:t>
            </a:r>
            <a:r>
              <a:rPr sz="1200" dirty="0">
                <a:latin typeface="Times New Roman"/>
                <a:cs typeface="Times New Roman"/>
              </a:rPr>
              <a:t>illustra bene il </a:t>
            </a:r>
            <a:r>
              <a:rPr sz="1200" spc="-5" dirty="0">
                <a:latin typeface="Times New Roman"/>
                <a:cs typeface="Times New Roman"/>
              </a:rPr>
              <a:t>premio accordato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saggezza nell’evoluzione della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teoria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sciamanica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della malattia e della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morte</a:t>
            </a:r>
            <a:endParaRPr sz="1600">
              <a:latin typeface="Times New Roman"/>
              <a:cs typeface="Times New Roman"/>
            </a:endParaRPr>
          </a:p>
          <a:p>
            <a:pPr marL="76200" marR="4953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(989.3) 90:3.1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antico considerava </a:t>
            </a:r>
            <a:r>
              <a:rPr sz="1200" dirty="0">
                <a:latin typeface="Times New Roman"/>
                <a:cs typeface="Times New Roman"/>
              </a:rPr>
              <a:t>che lui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ed il suo </a:t>
            </a:r>
            <a:r>
              <a:rPr sz="1200" spc="-5" dirty="0">
                <a:latin typeface="Times New Roman"/>
                <a:cs typeface="Times New Roman"/>
              </a:rPr>
              <a:t>ambiente materiale </a:t>
            </a:r>
            <a:r>
              <a:rPr sz="1200" dirty="0">
                <a:latin typeface="Times New Roman"/>
                <a:cs typeface="Times New Roman"/>
              </a:rPr>
              <a:t>rispondessero </a:t>
            </a:r>
            <a:r>
              <a:rPr sz="1200" spc="-5" dirty="0">
                <a:latin typeface="Times New Roman"/>
                <a:cs typeface="Times New Roman"/>
              </a:rPr>
              <a:t>direttamente ai capricci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fantasmi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fantasie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spiriti, non è </a:t>
            </a:r>
            <a:r>
              <a:rPr sz="1200" spc="-5" dirty="0">
                <a:latin typeface="Times New Roman"/>
                <a:cs typeface="Times New Roman"/>
              </a:rPr>
              <a:t>strano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sua religione si sia così esclusivamente </a:t>
            </a:r>
            <a:r>
              <a:rPr sz="1200" dirty="0">
                <a:latin typeface="Times New Roman"/>
                <a:cs typeface="Times New Roman"/>
              </a:rPr>
              <a:t>occupata di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materiali. </a:t>
            </a:r>
            <a:r>
              <a:rPr sz="1200" spc="-5" dirty="0">
                <a:latin typeface="Times New Roman"/>
                <a:cs typeface="Times New Roman"/>
              </a:rPr>
              <a:t>L’uomo  moderno affronta direttamente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problemi </a:t>
            </a:r>
            <a:r>
              <a:rPr sz="1200" spc="-5" dirty="0">
                <a:latin typeface="Times New Roman"/>
                <a:cs typeface="Times New Roman"/>
              </a:rPr>
              <a:t>materiali; riconosce che </a:t>
            </a:r>
            <a:r>
              <a:rPr sz="1200" dirty="0">
                <a:latin typeface="Times New Roman"/>
                <a:cs typeface="Times New Roman"/>
              </a:rPr>
              <a:t>la materia </a:t>
            </a:r>
            <a:r>
              <a:rPr sz="1200" spc="-5" dirty="0">
                <a:latin typeface="Times New Roman"/>
                <a:cs typeface="Times New Roman"/>
              </a:rPr>
              <a:t>risponde alla </a:t>
            </a:r>
            <a:r>
              <a:rPr sz="1200" dirty="0">
                <a:latin typeface="Times New Roman"/>
                <a:cs typeface="Times New Roman"/>
              </a:rPr>
              <a:t>manipolazione </a:t>
            </a:r>
            <a:r>
              <a:rPr sz="1200" spc="-5" dirty="0">
                <a:latin typeface="Times New Roman"/>
                <a:cs typeface="Times New Roman"/>
              </a:rPr>
              <a:t>intelligente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 marR="214629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mente. L’uomo primitivo desiderava similmente modificare ed </a:t>
            </a:r>
            <a:r>
              <a:rPr sz="1200" dirty="0">
                <a:latin typeface="Times New Roman"/>
                <a:cs typeface="Times New Roman"/>
              </a:rPr>
              <a:t>anche controllare la vita 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energie del campo fisico; </a:t>
            </a:r>
            <a:r>
              <a:rPr sz="1200" dirty="0">
                <a:latin typeface="Times New Roman"/>
                <a:cs typeface="Times New Roman"/>
              </a:rPr>
              <a:t>e poiché la  </a:t>
            </a:r>
            <a:r>
              <a:rPr sz="1200" spc="-5" dirty="0">
                <a:latin typeface="Times New Roman"/>
                <a:cs typeface="Times New Roman"/>
              </a:rPr>
              <a:t>sua comprensione </a:t>
            </a:r>
            <a:r>
              <a:rPr sz="1200" dirty="0">
                <a:latin typeface="Times New Roman"/>
                <a:cs typeface="Times New Roman"/>
              </a:rPr>
              <a:t>limitata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cosmo lo </a:t>
            </a:r>
            <a:r>
              <a:rPr sz="1200" spc="-5" dirty="0">
                <a:latin typeface="Times New Roman"/>
                <a:cs typeface="Times New Roman"/>
              </a:rPr>
              <a:t>portò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che </a:t>
            </a:r>
            <a:r>
              <a:rPr sz="1200" dirty="0">
                <a:latin typeface="Times New Roman"/>
                <a:cs typeface="Times New Roman"/>
              </a:rPr>
              <a:t>i fantasmi,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spc="5" dirty="0">
                <a:latin typeface="Times New Roman"/>
                <a:cs typeface="Times New Roman"/>
              </a:rPr>
              <a:t>spiriti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dei si occupassero personalmente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direttamente del </a:t>
            </a:r>
            <a:r>
              <a:rPr sz="1200" dirty="0">
                <a:latin typeface="Times New Roman"/>
                <a:cs typeface="Times New Roman"/>
              </a:rPr>
              <a:t>controllo </a:t>
            </a:r>
            <a:r>
              <a:rPr sz="1200" spc="-5" dirty="0">
                <a:latin typeface="Times New Roman"/>
                <a:cs typeface="Times New Roman"/>
              </a:rPr>
              <a:t>dettagliato </a:t>
            </a:r>
            <a:r>
              <a:rPr sz="1200" dirty="0">
                <a:latin typeface="Times New Roman"/>
                <a:cs typeface="Times New Roman"/>
              </a:rPr>
              <a:t>della vita e </a:t>
            </a:r>
            <a:r>
              <a:rPr sz="1200" spc="-5" dirty="0">
                <a:latin typeface="Times New Roman"/>
                <a:cs typeface="Times New Roman"/>
              </a:rPr>
              <a:t>della materia, </a:t>
            </a:r>
            <a:r>
              <a:rPr sz="1200" dirty="0">
                <a:latin typeface="Times New Roman"/>
                <a:cs typeface="Times New Roman"/>
              </a:rPr>
              <a:t>orientò </a:t>
            </a:r>
            <a:r>
              <a:rPr sz="1200" spc="-5" dirty="0">
                <a:latin typeface="Times New Roman"/>
                <a:cs typeface="Times New Roman"/>
              </a:rPr>
              <a:t>logicamente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sforzi per </a:t>
            </a:r>
            <a:r>
              <a:rPr sz="1200" spc="-5" dirty="0">
                <a:latin typeface="Times New Roman"/>
                <a:cs typeface="Times New Roman"/>
              </a:rPr>
              <a:t>conquistare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favore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sostegno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agenti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superumani.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800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(989.4) 90:3.2 </a:t>
            </a:r>
            <a:r>
              <a:rPr sz="1200" spc="-5" dirty="0">
                <a:latin typeface="Times New Roman"/>
                <a:cs typeface="Times New Roman"/>
              </a:rPr>
              <a:t>Vista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questa luce,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dell’inspiegabile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dell’irrazionale degli antichi </a:t>
            </a:r>
            <a:r>
              <a:rPr sz="1200" dirty="0">
                <a:latin typeface="Times New Roman"/>
                <a:cs typeface="Times New Roman"/>
              </a:rPr>
              <a:t>culti </a:t>
            </a:r>
            <a:r>
              <a:rPr sz="1200" spc="-5" dirty="0">
                <a:latin typeface="Times New Roman"/>
                <a:cs typeface="Times New Roman"/>
              </a:rPr>
              <a:t>diviene comprensibile.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cerimonie del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tentativo dell’uomo primitivo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controllare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si trovava. </a:t>
            </a:r>
            <a:r>
              <a:rPr sz="1200" dirty="0">
                <a:latin typeface="Times New Roman"/>
                <a:cs typeface="Times New Roman"/>
              </a:rPr>
              <a:t>E buona parte dei suoi  </a:t>
            </a:r>
            <a:r>
              <a:rPr sz="1200" spc="-5" dirty="0">
                <a:latin typeface="Times New Roman"/>
                <a:cs typeface="Times New Roman"/>
              </a:rPr>
              <a:t>sforzi era </a:t>
            </a:r>
            <a:r>
              <a:rPr sz="1200" dirty="0">
                <a:latin typeface="Times New Roman"/>
                <a:cs typeface="Times New Roman"/>
              </a:rPr>
              <a:t>indirizzata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prolungare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e di </a:t>
            </a:r>
            <a:r>
              <a:rPr sz="1200" spc="-5" dirty="0">
                <a:latin typeface="Times New Roman"/>
                <a:cs typeface="Times New Roman"/>
              </a:rPr>
              <a:t>garantire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salute. Siccome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malattie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stessa erano  originariamente </a:t>
            </a:r>
            <a:r>
              <a:rPr sz="1200" dirty="0">
                <a:latin typeface="Times New Roman"/>
                <a:cs typeface="Times New Roman"/>
              </a:rPr>
              <a:t>considerate </a:t>
            </a:r>
            <a:r>
              <a:rPr sz="1200" spc="-5" dirty="0">
                <a:latin typeface="Times New Roman"/>
                <a:cs typeface="Times New Roman"/>
              </a:rPr>
              <a:t>come fenomeni </a:t>
            </a:r>
            <a:r>
              <a:rPr sz="1200" dirty="0">
                <a:latin typeface="Times New Roman"/>
                <a:cs typeface="Times New Roman"/>
              </a:rPr>
              <a:t>dovuti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spiriti,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inevitabile </a:t>
            </a:r>
            <a:r>
              <a:rPr sz="1200" spc="-5" dirty="0">
                <a:latin typeface="Times New Roman"/>
                <a:cs typeface="Times New Roman"/>
              </a:rPr>
              <a:t>che gli sciamani,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operando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stregoni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sacerdoti, avessero anche lavorato </a:t>
            </a:r>
            <a:r>
              <a:rPr sz="1200" dirty="0">
                <a:latin typeface="Times New Roman"/>
                <a:cs typeface="Times New Roman"/>
              </a:rPr>
              <a:t>come medici 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chirurghi.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25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(989.5) 90:3.3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primitiva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ostacolata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mancanza di </a:t>
            </a:r>
            <a:r>
              <a:rPr sz="1200" spc="-5" dirty="0">
                <a:latin typeface="Times New Roman"/>
                <a:cs typeface="Times New Roman"/>
              </a:rPr>
              <a:t>fatti, </a:t>
            </a:r>
            <a:r>
              <a:rPr sz="1200" dirty="0">
                <a:latin typeface="Times New Roman"/>
                <a:cs typeface="Times New Roman"/>
              </a:rPr>
              <a:t>ma in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logica. Quando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riflessivi  osservano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malattia </a:t>
            </a:r>
            <a:r>
              <a:rPr sz="1200" dirty="0">
                <a:latin typeface="Times New Roman"/>
                <a:cs typeface="Times New Roman"/>
              </a:rPr>
              <a:t>e la morte, </a:t>
            </a:r>
            <a:r>
              <a:rPr sz="1200" spc="-5" dirty="0">
                <a:latin typeface="Times New Roman"/>
                <a:cs typeface="Times New Roman"/>
              </a:rPr>
              <a:t>cominciano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determinare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cause di queste calamità </a:t>
            </a:r>
            <a:r>
              <a:rPr sz="1200" spc="-5" dirty="0">
                <a:latin typeface="Times New Roman"/>
                <a:cs typeface="Times New Roman"/>
              </a:rPr>
              <a:t>e, conformemente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comprensione,  gli sciamani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scienziati hanno proposto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seguenti teorie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sull’afflizione: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5403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(989.6) 90:3.4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 fantasmi — le </a:t>
            </a:r>
            <a:r>
              <a:rPr sz="1200" i="1" spc="-5" dirty="0">
                <a:latin typeface="Times New Roman"/>
                <a:cs typeface="Times New Roman"/>
              </a:rPr>
              <a:t>influenze dirette </a:t>
            </a:r>
            <a:r>
              <a:rPr sz="1200" i="1" dirty="0">
                <a:latin typeface="Times New Roman"/>
                <a:cs typeface="Times New Roman"/>
              </a:rPr>
              <a:t>degli spiriti.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primissima </a:t>
            </a:r>
            <a:r>
              <a:rPr sz="1200" spc="-5" dirty="0">
                <a:latin typeface="Times New Roman"/>
                <a:cs typeface="Times New Roman"/>
              </a:rPr>
              <a:t>ipotesi avanzata per spiegare </a:t>
            </a:r>
            <a:r>
              <a:rPr sz="1200" dirty="0">
                <a:latin typeface="Times New Roman"/>
                <a:cs typeface="Times New Roman"/>
              </a:rPr>
              <a:t>la malattia e  la </a:t>
            </a:r>
            <a:r>
              <a:rPr sz="1200" spc="-5" dirty="0">
                <a:latin typeface="Times New Roman"/>
                <a:cs typeface="Times New Roman"/>
              </a:rPr>
              <a:t>morte fu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spiriti causavano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malattia attirando l’anima </a:t>
            </a:r>
            <a:r>
              <a:rPr sz="1200" dirty="0">
                <a:latin typeface="Times New Roman"/>
                <a:cs typeface="Times New Roman"/>
              </a:rPr>
              <a:t>fuori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corpo; </a:t>
            </a:r>
            <a:r>
              <a:rPr sz="1200" spc="-5" dirty="0">
                <a:latin typeface="Times New Roman"/>
                <a:cs typeface="Times New Roman"/>
              </a:rPr>
              <a:t>se essa </a:t>
            </a:r>
            <a:r>
              <a:rPr sz="1200" dirty="0">
                <a:latin typeface="Times New Roman"/>
                <a:cs typeface="Times New Roman"/>
              </a:rPr>
              <a:t>non riusciva a </a:t>
            </a:r>
            <a:r>
              <a:rPr sz="1200" spc="-5" dirty="0">
                <a:latin typeface="Times New Roman"/>
                <a:cs typeface="Times New Roman"/>
              </a:rPr>
              <a:t>rientrarvi </a:t>
            </a:r>
            <a:r>
              <a:rPr sz="1200" dirty="0">
                <a:latin typeface="Times New Roman"/>
                <a:cs typeface="Times New Roman"/>
              </a:rPr>
              <a:t>ne  </a:t>
            </a:r>
            <a:r>
              <a:rPr sz="1200" spc="-5" dirty="0">
                <a:latin typeface="Times New Roman"/>
                <a:cs typeface="Times New Roman"/>
              </a:rPr>
              <a:t>seguiva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temevano </a:t>
            </a:r>
            <a:r>
              <a:rPr sz="1200" dirty="0">
                <a:latin typeface="Times New Roman"/>
                <a:cs typeface="Times New Roman"/>
              </a:rPr>
              <a:t>talmente l’azione </a:t>
            </a:r>
            <a:r>
              <a:rPr sz="1200" spc="-5" dirty="0">
                <a:latin typeface="Times New Roman"/>
                <a:cs typeface="Times New Roman"/>
              </a:rPr>
              <a:t>malevola dei fantasmi produttori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malattie che gli 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sofferenti erano </a:t>
            </a:r>
            <a:r>
              <a:rPr sz="1200" dirty="0">
                <a:latin typeface="Times New Roman"/>
                <a:cs typeface="Times New Roman"/>
              </a:rPr>
              <a:t>spesso </a:t>
            </a:r>
            <a:r>
              <a:rPr sz="1200" spc="-5" dirty="0">
                <a:latin typeface="Times New Roman"/>
                <a:cs typeface="Times New Roman"/>
              </a:rPr>
              <a:t>abbandonati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nemmeno cibo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acqua. Indipendentemente </a:t>
            </a:r>
            <a:r>
              <a:rPr sz="1200" dirty="0">
                <a:latin typeface="Times New Roman"/>
                <a:cs typeface="Times New Roman"/>
              </a:rPr>
              <a:t>dai princìpi </a:t>
            </a:r>
            <a:r>
              <a:rPr sz="1200" spc="-5" dirty="0">
                <a:latin typeface="Times New Roman"/>
                <a:cs typeface="Times New Roman"/>
              </a:rPr>
              <a:t>errati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queste credenze, essi isolavano efficacemente 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ammalati ed impedivano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diffusione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malattie  contagiose.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4870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(989.7) 90:3.5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La violenza </a:t>
            </a:r>
            <a:r>
              <a:rPr sz="1200" i="1" dirty="0">
                <a:latin typeface="Times New Roman"/>
                <a:cs typeface="Times New Roman"/>
              </a:rPr>
              <a:t>— le </a:t>
            </a:r>
            <a:r>
              <a:rPr sz="1200" i="1" spc="-5" dirty="0">
                <a:latin typeface="Times New Roman"/>
                <a:cs typeface="Times New Roman"/>
              </a:rPr>
              <a:t>cause </a:t>
            </a:r>
            <a:r>
              <a:rPr sz="1200" i="1" dirty="0">
                <a:latin typeface="Times New Roman"/>
                <a:cs typeface="Times New Roman"/>
              </a:rPr>
              <a:t>evidenti.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cause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accidenti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decessi erano così </a:t>
            </a:r>
            <a:r>
              <a:rPr sz="1200" dirty="0">
                <a:latin typeface="Times New Roman"/>
                <a:cs typeface="Times New Roman"/>
              </a:rPr>
              <a:t>facili da </a:t>
            </a:r>
            <a:r>
              <a:rPr sz="1200" spc="-5" dirty="0">
                <a:latin typeface="Times New Roman"/>
                <a:cs typeface="Times New Roman"/>
              </a:rPr>
              <a:t>identificare che  furono presto eliminate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categoria dell’attività dei fantasmi. Gli eventi </a:t>
            </a:r>
            <a:r>
              <a:rPr sz="1200" dirty="0">
                <a:latin typeface="Times New Roman"/>
                <a:cs typeface="Times New Roman"/>
              </a:rPr>
              <a:t>fatali e le ferite </a:t>
            </a:r>
            <a:r>
              <a:rPr sz="1200" spc="-5" dirty="0">
                <a:latin typeface="Times New Roman"/>
                <a:cs typeface="Times New Roman"/>
              </a:rPr>
              <a:t>conseguenti alla guerra,  ai combattimenti con animali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altri fattori </a:t>
            </a:r>
            <a:r>
              <a:rPr sz="1200" dirty="0">
                <a:latin typeface="Times New Roman"/>
                <a:cs typeface="Times New Roman"/>
              </a:rPr>
              <a:t>facilmente </a:t>
            </a:r>
            <a:r>
              <a:rPr sz="1200" spc="-5" dirty="0">
                <a:latin typeface="Times New Roman"/>
                <a:cs typeface="Times New Roman"/>
              </a:rPr>
              <a:t>identificabili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considerati </a:t>
            </a:r>
            <a:r>
              <a:rPr sz="1200" dirty="0">
                <a:latin typeface="Times New Roman"/>
                <a:cs typeface="Times New Roman"/>
              </a:rPr>
              <a:t>avvenimenti </a:t>
            </a:r>
            <a:r>
              <a:rPr sz="1200" spc="-5" dirty="0">
                <a:latin typeface="Times New Roman"/>
                <a:cs typeface="Times New Roman"/>
              </a:rPr>
              <a:t>naturali. Ma si  credette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che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fossero anche responsabili delle guarigioni ritardate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dell’infezione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ferite anche  </a:t>
            </a:r>
            <a:r>
              <a:rPr sz="1200" dirty="0">
                <a:latin typeface="Times New Roman"/>
                <a:cs typeface="Times New Roman"/>
              </a:rPr>
              <a:t>dovute a cause </a:t>
            </a:r>
            <a:r>
              <a:rPr sz="1200" spc="-5" dirty="0">
                <a:latin typeface="Times New Roman"/>
                <a:cs typeface="Times New Roman"/>
              </a:rPr>
              <a:t>“naturali”. </a:t>
            </a:r>
            <a:r>
              <a:rPr sz="1200" dirty="0">
                <a:latin typeface="Times New Roman"/>
                <a:cs typeface="Times New Roman"/>
              </a:rPr>
              <a:t>Se non </a:t>
            </a:r>
            <a:r>
              <a:rPr sz="1200" spc="-5" dirty="0">
                <a:latin typeface="Times New Roman"/>
                <a:cs typeface="Times New Roman"/>
              </a:rPr>
              <a:t>si scopriva alcun agente naturale </a:t>
            </a:r>
            <a:r>
              <a:rPr sz="1200" dirty="0">
                <a:latin typeface="Times New Roman"/>
                <a:cs typeface="Times New Roman"/>
              </a:rPr>
              <a:t>palese,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ritenuti </a:t>
            </a:r>
            <a:r>
              <a:rPr sz="1200" dirty="0">
                <a:latin typeface="Times New Roman"/>
                <a:cs typeface="Times New Roman"/>
              </a:rPr>
              <a:t>responsabili della  </a:t>
            </a:r>
            <a:r>
              <a:rPr sz="1200" spc="-5" dirty="0">
                <a:latin typeface="Times New Roman"/>
                <a:cs typeface="Times New Roman"/>
              </a:rPr>
              <a:t>malattia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fantasma.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9551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371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(990.1) 90:3.6 </a:t>
            </a:r>
            <a:r>
              <a:rPr sz="1200" spc="-10" dirty="0">
                <a:latin typeface="Times New Roman"/>
                <a:cs typeface="Times New Roman"/>
              </a:rPr>
              <a:t>Oggi,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Africa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altrove, si possono </a:t>
            </a:r>
            <a:r>
              <a:rPr sz="1200" dirty="0">
                <a:latin typeface="Times New Roman"/>
                <a:cs typeface="Times New Roman"/>
              </a:rPr>
              <a:t>trovare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popoli primitivi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uccidono </a:t>
            </a:r>
            <a:r>
              <a:rPr sz="1200" spc="-5" dirty="0">
                <a:latin typeface="Times New Roman"/>
                <a:cs typeface="Times New Roman"/>
              </a:rPr>
              <a:t>qualcuno ogni </a:t>
            </a:r>
            <a:r>
              <a:rPr sz="1200" dirty="0">
                <a:latin typeface="Times New Roman"/>
                <a:cs typeface="Times New Roman"/>
              </a:rPr>
              <a:t>volta che  </a:t>
            </a:r>
            <a:r>
              <a:rPr sz="1200" spc="-5" dirty="0">
                <a:latin typeface="Times New Roman"/>
                <a:cs typeface="Times New Roman"/>
              </a:rPr>
              <a:t>avviene </a:t>
            </a:r>
            <a:r>
              <a:rPr sz="1200" dirty="0">
                <a:latin typeface="Times New Roman"/>
                <a:cs typeface="Times New Roman"/>
              </a:rPr>
              <a:t>una morte non </a:t>
            </a:r>
            <a:r>
              <a:rPr sz="1200" spc="-5" dirty="0">
                <a:latin typeface="Times New Roman"/>
                <a:cs typeface="Times New Roman"/>
              </a:rPr>
              <a:t>violenta.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stregoni </a:t>
            </a:r>
            <a:r>
              <a:rPr sz="1200" dirty="0">
                <a:latin typeface="Times New Roman"/>
                <a:cs typeface="Times New Roman"/>
              </a:rPr>
              <a:t>indicano le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colpevoli. Se una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muore di </a:t>
            </a:r>
            <a:r>
              <a:rPr sz="1200" spc="-5" dirty="0">
                <a:latin typeface="Times New Roman"/>
                <a:cs typeface="Times New Roman"/>
              </a:rPr>
              <a:t>parto,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bambino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immediatamente strangolato </a:t>
            </a:r>
            <a:r>
              <a:rPr sz="1200" dirty="0">
                <a:latin typeface="Times New Roman"/>
                <a:cs typeface="Times New Roman"/>
              </a:rPr>
              <a:t>— una vita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(990.2) 90:3.7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magia — l’influenza </a:t>
            </a:r>
            <a:r>
              <a:rPr sz="1200" i="1" spc="-5" dirty="0">
                <a:latin typeface="Times New Roman"/>
                <a:cs typeface="Times New Roman"/>
              </a:rPr>
              <a:t>dei nemici. </a:t>
            </a:r>
            <a:r>
              <a:rPr sz="1200" spc="-5" dirty="0">
                <a:latin typeface="Times New Roman"/>
                <a:cs typeface="Times New Roman"/>
              </a:rPr>
              <a:t>Molte malattie erano </a:t>
            </a:r>
            <a:r>
              <a:rPr sz="1200" dirty="0">
                <a:latin typeface="Times New Roman"/>
                <a:cs typeface="Times New Roman"/>
              </a:rPr>
              <a:t>ritenute </a:t>
            </a:r>
            <a:r>
              <a:rPr sz="1200" spc="-5" dirty="0">
                <a:latin typeface="Times New Roman"/>
                <a:cs typeface="Times New Roman"/>
              </a:rPr>
              <a:t>causate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stregoneria, </a:t>
            </a:r>
            <a:r>
              <a:rPr sz="1200" dirty="0">
                <a:latin typeface="Times New Roman"/>
                <a:cs typeface="Times New Roman"/>
              </a:rPr>
              <a:t>dall’azione  </a:t>
            </a:r>
            <a:r>
              <a:rPr sz="1200" spc="-5" dirty="0">
                <a:latin typeface="Times New Roman"/>
                <a:cs typeface="Times New Roman"/>
              </a:rPr>
              <a:t>del malocchio </a:t>
            </a:r>
            <a:r>
              <a:rPr sz="1200" dirty="0">
                <a:latin typeface="Times New Roman"/>
                <a:cs typeface="Times New Roman"/>
              </a:rPr>
              <a:t>e dal </a:t>
            </a:r>
            <a:r>
              <a:rPr sz="1200" spc="-5" dirty="0">
                <a:latin typeface="Times New Roman"/>
                <a:cs typeface="Times New Roman"/>
              </a:rPr>
              <a:t>puntamento dell’arco magico.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certa epoca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pericoloso </a:t>
            </a:r>
            <a:r>
              <a:rPr sz="1200" dirty="0">
                <a:latin typeface="Times New Roman"/>
                <a:cs typeface="Times New Roman"/>
              </a:rPr>
              <a:t>puntare il dito </a:t>
            </a:r>
            <a:r>
              <a:rPr sz="1200" spc="-5" dirty="0">
                <a:latin typeface="Times New Roman"/>
                <a:cs typeface="Times New Roman"/>
              </a:rPr>
              <a:t>su  qualcuno;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 considerato maleducato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farlo.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malattia </a:t>
            </a:r>
            <a:r>
              <a:rPr sz="1200" dirty="0">
                <a:latin typeface="Times New Roman"/>
                <a:cs typeface="Times New Roman"/>
              </a:rPr>
              <a:t>e di morte </a:t>
            </a:r>
            <a:r>
              <a:rPr sz="1200" spc="-5" dirty="0">
                <a:latin typeface="Times New Roman"/>
                <a:cs typeface="Times New Roman"/>
              </a:rPr>
              <a:t>oscure gli antichi facevano  un’inchiesta ufficiale, esaminavano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e determinavano le risultanze sulla </a:t>
            </a:r>
            <a:r>
              <a:rPr sz="1200" spc="-5" dirty="0">
                <a:latin typeface="Times New Roman"/>
                <a:cs typeface="Times New Roman"/>
              </a:rPr>
              <a:t>causa della </a:t>
            </a:r>
            <a:r>
              <a:rPr sz="1200" dirty="0">
                <a:latin typeface="Times New Roman"/>
                <a:cs typeface="Times New Roman"/>
              </a:rPr>
              <a:t>morte; altrimenti la </a:t>
            </a:r>
            <a:r>
              <a:rPr sz="1200" spc="-5" dirty="0">
                <a:latin typeface="Times New Roman"/>
                <a:cs typeface="Times New Roman"/>
              </a:rPr>
              <a:t>morte  sarebbe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attribuita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stregoneria, rendendo così necessario giustiziare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strega responsabile </a:t>
            </a:r>
            <a:r>
              <a:rPr sz="1200" dirty="0">
                <a:latin typeface="Times New Roman"/>
                <a:cs typeface="Times New Roman"/>
              </a:rPr>
              <a:t>di ciò. </a:t>
            </a:r>
            <a:r>
              <a:rPr sz="1200" spc="-5" dirty="0">
                <a:latin typeface="Times New Roman"/>
                <a:cs typeface="Times New Roman"/>
              </a:rPr>
              <a:t>Queste  inchieste degli antichi magistrati hanno salvato </a:t>
            </a:r>
            <a:r>
              <a:rPr sz="1200" dirty="0">
                <a:latin typeface="Times New Roman"/>
                <a:cs typeface="Times New Roman"/>
              </a:rPr>
              <a:t>la vita a molte </a:t>
            </a:r>
            <a:r>
              <a:rPr sz="1200" spc="-5" dirty="0">
                <a:latin typeface="Times New Roman"/>
                <a:cs typeface="Times New Roman"/>
              </a:rPr>
              <a:t>presunte streghe.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certe tribù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credeva che un uomo  </a:t>
            </a:r>
            <a:r>
              <a:rPr sz="1200" spc="-5" dirty="0">
                <a:latin typeface="Times New Roman"/>
                <a:cs typeface="Times New Roman"/>
              </a:rPr>
              <a:t>potesse </a:t>
            </a:r>
            <a:r>
              <a:rPr sz="1200" dirty="0">
                <a:latin typeface="Times New Roman"/>
                <a:cs typeface="Times New Roman"/>
              </a:rPr>
              <a:t>morire come </a:t>
            </a:r>
            <a:r>
              <a:rPr sz="1200" spc="-5" dirty="0">
                <a:latin typeface="Times New Roman"/>
                <a:cs typeface="Times New Roman"/>
              </a:rPr>
              <a:t>conseguenza della </a:t>
            </a:r>
            <a:r>
              <a:rPr sz="1200" dirty="0">
                <a:latin typeface="Times New Roman"/>
                <a:cs typeface="Times New Roman"/>
              </a:rPr>
              <a:t>propria </a:t>
            </a:r>
            <a:r>
              <a:rPr sz="1200" spc="-5" dirty="0">
                <a:latin typeface="Times New Roman"/>
                <a:cs typeface="Times New Roman"/>
              </a:rPr>
              <a:t>stregoneria, nel </a:t>
            </a:r>
            <a:r>
              <a:rPr sz="1200" dirty="0">
                <a:latin typeface="Times New Roman"/>
                <a:cs typeface="Times New Roman"/>
              </a:rPr>
              <a:t>qual caso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veniva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accusato.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66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(990.3) 90:3.8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peccato </a:t>
            </a:r>
            <a:r>
              <a:rPr sz="1200" i="1" dirty="0">
                <a:latin typeface="Times New Roman"/>
                <a:cs typeface="Times New Roman"/>
              </a:rPr>
              <a:t>— la punizione </a:t>
            </a:r>
            <a:r>
              <a:rPr sz="1200" i="1" spc="-5" dirty="0">
                <a:latin typeface="Times New Roman"/>
                <a:cs typeface="Times New Roman"/>
              </a:rPr>
              <a:t>per </a:t>
            </a:r>
            <a:r>
              <a:rPr sz="1200" i="1" dirty="0">
                <a:latin typeface="Times New Roman"/>
                <a:cs typeface="Times New Roman"/>
              </a:rPr>
              <a:t>la violazione di tabù.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dirty="0">
                <a:latin typeface="Times New Roman"/>
                <a:cs typeface="Times New Roman"/>
              </a:rPr>
              <a:t>recenti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creduto </a:t>
            </a:r>
            <a:r>
              <a:rPr sz="1200" dirty="0">
                <a:latin typeface="Times New Roman"/>
                <a:cs typeface="Times New Roman"/>
              </a:rPr>
              <a:t>che la  </a:t>
            </a:r>
            <a:r>
              <a:rPr sz="1200" spc="-5" dirty="0">
                <a:latin typeface="Times New Roman"/>
                <a:cs typeface="Times New Roman"/>
              </a:rPr>
              <a:t>malattia fosse </a:t>
            </a:r>
            <a:r>
              <a:rPr sz="1200" dirty="0">
                <a:latin typeface="Times New Roman"/>
                <a:cs typeface="Times New Roman"/>
              </a:rPr>
              <a:t>una punizione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peccato, personale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razziale. Presso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che attraversano </a:t>
            </a:r>
            <a:r>
              <a:rPr sz="1200" dirty="0">
                <a:latin typeface="Times New Roman"/>
                <a:cs typeface="Times New Roman"/>
              </a:rPr>
              <a:t>questo livello di  evoluzione la </a:t>
            </a:r>
            <a:r>
              <a:rPr sz="1200" spc="-5" dirty="0">
                <a:latin typeface="Times New Roman"/>
                <a:cs typeface="Times New Roman"/>
              </a:rPr>
              <a:t>teoria prevalente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afflitti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di avere </a:t>
            </a:r>
            <a:r>
              <a:rPr sz="1200" spc="-5" dirty="0">
                <a:latin typeface="Times New Roman"/>
                <a:cs typeface="Times New Roman"/>
              </a:rPr>
              <a:t>violato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tabù. </a:t>
            </a:r>
            <a:r>
              <a:rPr sz="1200" dirty="0">
                <a:latin typeface="Times New Roman"/>
                <a:cs typeface="Times New Roman"/>
              </a:rPr>
              <a:t>Considerare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10477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malattia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sofferenza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“frecce dell’Onnipotente dentro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loro” </a:t>
            </a:r>
            <a:r>
              <a:rPr sz="1200" dirty="0">
                <a:latin typeface="Times New Roman"/>
                <a:cs typeface="Times New Roman"/>
              </a:rPr>
              <a:t>è tipico di </a:t>
            </a:r>
            <a:r>
              <a:rPr sz="1200" spc="-5" dirty="0">
                <a:latin typeface="Times New Roman"/>
                <a:cs typeface="Times New Roman"/>
              </a:rPr>
              <a:t>queste credenze. </a:t>
            </a:r>
            <a:r>
              <a:rPr sz="1200" dirty="0">
                <a:latin typeface="Times New Roman"/>
                <a:cs typeface="Times New Roman"/>
              </a:rPr>
              <a:t>I Cinesi e i  </a:t>
            </a:r>
            <a:r>
              <a:rPr sz="1200" spc="-5" dirty="0">
                <a:latin typeface="Times New Roman"/>
                <a:cs typeface="Times New Roman"/>
              </a:rPr>
              <a:t>Mesopotamici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la malattia </a:t>
            </a:r>
            <a:r>
              <a:rPr sz="1200" spc="-5" dirty="0">
                <a:latin typeface="Times New Roman"/>
                <a:cs typeface="Times New Roman"/>
              </a:rPr>
              <a:t>come risultante </a:t>
            </a:r>
            <a:r>
              <a:rPr sz="1200" dirty="0">
                <a:latin typeface="Times New Roman"/>
                <a:cs typeface="Times New Roman"/>
              </a:rPr>
              <a:t>dall’azione di </a:t>
            </a:r>
            <a:r>
              <a:rPr sz="1200" spc="-5" dirty="0">
                <a:latin typeface="Times New Roman"/>
                <a:cs typeface="Times New Roman"/>
              </a:rPr>
              <a:t>demoni cattivi, quantunque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Caldei avessero considerato anche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stelle </a:t>
            </a:r>
            <a:r>
              <a:rPr sz="1200" spc="-5" dirty="0">
                <a:latin typeface="Times New Roman"/>
                <a:cs typeface="Times New Roman"/>
              </a:rPr>
              <a:t>come causa di sofferenza.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teoria della </a:t>
            </a:r>
            <a:r>
              <a:rPr sz="1200" dirty="0">
                <a:latin typeface="Times New Roman"/>
                <a:cs typeface="Times New Roman"/>
              </a:rPr>
              <a:t>malattia come </a:t>
            </a:r>
            <a:r>
              <a:rPr sz="1200" spc="-5" dirty="0">
                <a:latin typeface="Times New Roman"/>
                <a:cs typeface="Times New Roman"/>
              </a:rPr>
              <a:t>conseguenza  della collera </a:t>
            </a:r>
            <a:r>
              <a:rPr sz="1200" dirty="0">
                <a:latin typeface="Times New Roman"/>
                <a:cs typeface="Times New Roman"/>
              </a:rPr>
              <a:t>divina è ancora </a:t>
            </a:r>
            <a:r>
              <a:rPr sz="1200" spc="-5" dirty="0">
                <a:latin typeface="Times New Roman"/>
                <a:cs typeface="Times New Roman"/>
              </a:rPr>
              <a:t>prevalente </a:t>
            </a:r>
            <a:r>
              <a:rPr sz="1200" dirty="0">
                <a:latin typeface="Times New Roman"/>
                <a:cs typeface="Times New Roman"/>
              </a:rPr>
              <a:t>tra numerose </a:t>
            </a:r>
            <a:r>
              <a:rPr sz="1200" spc="-5" dirty="0">
                <a:latin typeface="Times New Roman"/>
                <a:cs typeface="Times New Roman"/>
              </a:rPr>
              <a:t>collettività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Urantiani reputate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civilizzate.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21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(990.4) 90:3.9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Cause </a:t>
            </a:r>
            <a:r>
              <a:rPr sz="1200" i="1" spc="-5" dirty="0">
                <a:latin typeface="Times New Roman"/>
                <a:cs typeface="Times New Roman"/>
              </a:rPr>
              <a:t>naturali. </a:t>
            </a:r>
            <a:r>
              <a:rPr sz="1200" spc="-5" dirty="0">
                <a:latin typeface="Times New Roman"/>
                <a:cs typeface="Times New Roman"/>
              </a:rPr>
              <a:t>L’umanità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molto lenta ad </a:t>
            </a:r>
            <a:r>
              <a:rPr sz="1200" spc="-5" dirty="0">
                <a:latin typeface="Times New Roman"/>
                <a:cs typeface="Times New Roman"/>
              </a:rPr>
              <a:t>apprendere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segreti materiali dell’interrelazione tra  causa ed effetto nei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fisici dell’energia,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vita. Gli antichi Greci, avendo preservato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tradizioni degli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Adamson, furono </a:t>
            </a:r>
            <a:r>
              <a:rPr sz="1200" dirty="0">
                <a:latin typeface="Times New Roman"/>
                <a:cs typeface="Times New Roman"/>
              </a:rPr>
              <a:t>tra i primi a </a:t>
            </a:r>
            <a:r>
              <a:rPr sz="1200" spc="-5" dirty="0">
                <a:latin typeface="Times New Roman"/>
                <a:cs typeface="Times New Roman"/>
              </a:rPr>
              <a:t>riconoscere che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malattia </a:t>
            </a:r>
            <a:r>
              <a:rPr sz="1200" dirty="0">
                <a:latin typeface="Times New Roman"/>
                <a:cs typeface="Times New Roman"/>
              </a:rPr>
              <a:t>è il risultato di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cause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292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5441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naturali. Lentamente </a:t>
            </a:r>
            <a:r>
              <a:rPr sz="1200" dirty="0">
                <a:latin typeface="Times New Roman"/>
                <a:cs typeface="Times New Roman"/>
              </a:rPr>
              <a:t>e con </a:t>
            </a:r>
            <a:r>
              <a:rPr sz="1200" spc="-5" dirty="0">
                <a:latin typeface="Times New Roman"/>
                <a:cs typeface="Times New Roman"/>
              </a:rPr>
              <a:t>certezza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sviluppo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un’era </a:t>
            </a:r>
            <a:r>
              <a:rPr sz="1200" dirty="0">
                <a:latin typeface="Times New Roman"/>
                <a:cs typeface="Times New Roman"/>
              </a:rPr>
              <a:t>scientifica </a:t>
            </a:r>
            <a:r>
              <a:rPr sz="1200" spc="-5" dirty="0">
                <a:latin typeface="Times New Roman"/>
                <a:cs typeface="Times New Roman"/>
              </a:rPr>
              <a:t>distrugge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teorie millenarie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sulla  malattia </a:t>
            </a:r>
            <a:r>
              <a:rPr sz="1200" dirty="0">
                <a:latin typeface="Times New Roman"/>
                <a:cs typeface="Times New Roman"/>
              </a:rPr>
              <a:t>e sulla </a:t>
            </a:r>
            <a:r>
              <a:rPr sz="1200" spc="-5" dirty="0">
                <a:latin typeface="Times New Roman"/>
                <a:cs typeface="Times New Roman"/>
              </a:rPr>
              <a:t>morte.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febbre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una delle </a:t>
            </a:r>
            <a:r>
              <a:rPr sz="1200" dirty="0">
                <a:latin typeface="Times New Roman"/>
                <a:cs typeface="Times New Roman"/>
              </a:rPr>
              <a:t>prime indisposizioni </a:t>
            </a:r>
            <a:r>
              <a:rPr sz="1200" spc="-5" dirty="0">
                <a:latin typeface="Times New Roman"/>
                <a:cs typeface="Times New Roman"/>
              </a:rPr>
              <a:t>umane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essere rimossa dalla </a:t>
            </a:r>
            <a:r>
              <a:rPr sz="1200" dirty="0">
                <a:latin typeface="Times New Roman"/>
                <a:cs typeface="Times New Roman"/>
              </a:rPr>
              <a:t>categoria </a:t>
            </a:r>
            <a:r>
              <a:rPr sz="1200" spc="-5" dirty="0">
                <a:latin typeface="Times New Roman"/>
                <a:cs typeface="Times New Roman"/>
              </a:rPr>
              <a:t>dei mali  soprannaturali, </a:t>
            </a:r>
            <a:r>
              <a:rPr sz="1200" dirty="0">
                <a:latin typeface="Times New Roman"/>
                <a:cs typeface="Times New Roman"/>
              </a:rPr>
              <a:t>e l’era della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progressivamente rotto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ceppi </a:t>
            </a:r>
            <a:r>
              <a:rPr sz="1200" dirty="0">
                <a:latin typeface="Times New Roman"/>
                <a:cs typeface="Times New Roman"/>
              </a:rPr>
              <a:t>dell’ignoranza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imprigionato così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umana. 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della vecchiaia e del </a:t>
            </a:r>
            <a:r>
              <a:rPr sz="1200" spc="-5" dirty="0">
                <a:latin typeface="Times New Roman"/>
                <a:cs typeface="Times New Roman"/>
              </a:rPr>
              <a:t>contagio sta gradualmente cancellando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paura</a:t>
            </a:r>
            <a:endParaRPr sz="1200">
              <a:latin typeface="Times New Roman"/>
              <a:cs typeface="Times New Roman"/>
            </a:endParaRPr>
          </a:p>
          <a:p>
            <a:pPr marL="533400" marR="7874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dell’uomo dei fantasmi, degli </a:t>
            </a:r>
            <a:r>
              <a:rPr sz="1200" dirty="0">
                <a:latin typeface="Times New Roman"/>
                <a:cs typeface="Times New Roman"/>
              </a:rPr>
              <a:t>spiriti e </a:t>
            </a:r>
            <a:r>
              <a:rPr sz="1200" spc="-5" dirty="0">
                <a:latin typeface="Times New Roman"/>
                <a:cs typeface="Times New Roman"/>
              </a:rPr>
              <a:t>degli dei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autori personali della miseria </a:t>
            </a:r>
            <a:r>
              <a:rPr sz="1200" dirty="0">
                <a:latin typeface="Times New Roman"/>
                <a:cs typeface="Times New Roman"/>
              </a:rPr>
              <a:t>umana e delle sofferenze </a:t>
            </a:r>
            <a:r>
              <a:rPr sz="1200" spc="-5" dirty="0">
                <a:latin typeface="Times New Roman"/>
                <a:cs typeface="Times New Roman"/>
              </a:rPr>
              <a:t>dei  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17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(990.5) 90:3.10 </a:t>
            </a:r>
            <a:r>
              <a:rPr sz="1200" spc="-5" dirty="0">
                <a:latin typeface="Times New Roman"/>
                <a:cs typeface="Times New Roman"/>
              </a:rPr>
              <a:t>L’evoluzione raggiunge infallibilmente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fine: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impregna </a:t>
            </a:r>
            <a:r>
              <a:rPr sz="1200" dirty="0">
                <a:latin typeface="Times New Roman"/>
                <a:cs typeface="Times New Roman"/>
              </a:rPr>
              <a:t>l’uomo di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superstiziosa dell’ignoto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quel timore dell’invisibile che sono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struttura </a:t>
            </a:r>
            <a:r>
              <a:rPr sz="1200" dirty="0">
                <a:latin typeface="Times New Roman"/>
                <a:cs typeface="Times New Roman"/>
              </a:rPr>
              <a:t>portante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aver assistito alla nascita </a:t>
            </a:r>
            <a:r>
              <a:rPr sz="1200" dirty="0">
                <a:latin typeface="Times New Roman"/>
                <a:cs typeface="Times New Roman"/>
              </a:rPr>
              <a:t>di una 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avanzata della </a:t>
            </a:r>
            <a:r>
              <a:rPr sz="1200" spc="-5" dirty="0">
                <a:latin typeface="Times New Roman"/>
                <a:cs typeface="Times New Roman"/>
              </a:rPr>
              <a:t>Deità, tramite </a:t>
            </a:r>
            <a:r>
              <a:rPr sz="1200" dirty="0">
                <a:latin typeface="Times New Roman"/>
                <a:cs typeface="Times New Roman"/>
              </a:rPr>
              <a:t>l’azione </a:t>
            </a:r>
            <a:r>
              <a:rPr sz="1200" spc="-5" dirty="0">
                <a:latin typeface="Times New Roman"/>
                <a:cs typeface="Times New Roman"/>
              </a:rPr>
              <a:t>coordinata </a:t>
            </a:r>
            <a:r>
              <a:rPr sz="1200" dirty="0">
                <a:latin typeface="Times New Roman"/>
                <a:cs typeface="Times New Roman"/>
              </a:rPr>
              <a:t>della rivelazione, </a:t>
            </a:r>
            <a:r>
              <a:rPr sz="1200" spc="-5" dirty="0">
                <a:latin typeface="Times New Roman"/>
                <a:cs typeface="Times New Roman"/>
              </a:rPr>
              <a:t>questa stessa </a:t>
            </a:r>
            <a:r>
              <a:rPr sz="1200" dirty="0">
                <a:latin typeface="Times New Roman"/>
                <a:cs typeface="Times New Roman"/>
              </a:rPr>
              <a:t>tecnica di evoluzione </a:t>
            </a:r>
            <a:r>
              <a:rPr sz="1200" spc="-5" dirty="0">
                <a:latin typeface="Times New Roman"/>
                <a:cs typeface="Times New Roman"/>
              </a:rPr>
              <a:t>mette </a:t>
            </a:r>
            <a:r>
              <a:rPr sz="1200" dirty="0">
                <a:latin typeface="Times New Roman"/>
                <a:cs typeface="Times New Roman"/>
              </a:rPr>
              <a:t>allora  </a:t>
            </a:r>
            <a:r>
              <a:rPr sz="1200" spc="-5" dirty="0">
                <a:latin typeface="Times New Roman"/>
                <a:cs typeface="Times New Roman"/>
              </a:rPr>
              <a:t>infallibilmente </a:t>
            </a:r>
            <a:r>
              <a:rPr sz="1200" dirty="0">
                <a:latin typeface="Times New Roman"/>
                <a:cs typeface="Times New Roman"/>
              </a:rPr>
              <a:t>in moto </a:t>
            </a:r>
            <a:r>
              <a:rPr sz="1200" spc="-5" dirty="0">
                <a:latin typeface="Times New Roman"/>
                <a:cs typeface="Times New Roman"/>
              </a:rPr>
              <a:t>quelle forze della </a:t>
            </a:r>
            <a:r>
              <a:rPr sz="1200" dirty="0">
                <a:latin typeface="Times New Roman"/>
                <a:cs typeface="Times New Roman"/>
              </a:rPr>
              <a:t>mente che </a:t>
            </a:r>
            <a:r>
              <a:rPr sz="1200" spc="-5" dirty="0">
                <a:latin typeface="Times New Roman"/>
                <a:cs typeface="Times New Roman"/>
              </a:rPr>
              <a:t>distruggeranno </a:t>
            </a:r>
            <a:r>
              <a:rPr sz="1200" dirty="0">
                <a:latin typeface="Times New Roman"/>
                <a:cs typeface="Times New Roman"/>
              </a:rPr>
              <a:t>inesorabilmente </a:t>
            </a:r>
            <a:r>
              <a:rPr sz="1200" spc="-5" dirty="0">
                <a:latin typeface="Times New Roman"/>
                <a:cs typeface="Times New Roman"/>
              </a:rPr>
              <a:t>l’impalcatura </a:t>
            </a:r>
            <a:r>
              <a:rPr sz="1200" dirty="0">
                <a:latin typeface="Times New Roman"/>
                <a:cs typeface="Times New Roman"/>
              </a:rPr>
              <a:t>che ha </a:t>
            </a:r>
            <a:r>
              <a:rPr sz="1200" spc="-5" dirty="0">
                <a:latin typeface="Times New Roman"/>
                <a:cs typeface="Times New Roman"/>
              </a:rPr>
              <a:t>servito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scopo.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medicina al tempo degli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sciamani</a:t>
            </a:r>
            <a:endParaRPr sz="1600">
              <a:latin typeface="Times New Roman"/>
              <a:cs typeface="Times New Roman"/>
            </a:endParaRPr>
          </a:p>
          <a:p>
            <a:pPr marL="76200" marR="9652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(990.6) 90:4.1 </a:t>
            </a:r>
            <a:r>
              <a:rPr sz="1200" dirty="0">
                <a:latin typeface="Times New Roman"/>
                <a:cs typeface="Times New Roman"/>
              </a:rPr>
              <a:t>Tutta la vita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antichi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imperniata sulla profilassi; la </a:t>
            </a:r>
            <a:r>
              <a:rPr sz="1200" spc="-5" dirty="0">
                <a:latin typeface="Times New Roman"/>
                <a:cs typeface="Times New Roman"/>
              </a:rPr>
              <a:t>loro religione </a:t>
            </a:r>
            <a:r>
              <a:rPr sz="1200" dirty="0">
                <a:latin typeface="Times New Roman"/>
                <a:cs typeface="Times New Roman"/>
              </a:rPr>
              <a:t>era 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una tecnica per  </a:t>
            </a:r>
            <a:r>
              <a:rPr sz="1200" spc="-5" dirty="0">
                <a:latin typeface="Times New Roman"/>
                <a:cs typeface="Times New Roman"/>
              </a:rPr>
              <a:t>prevenire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malattie. Indipendentemente dagli errori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loro teorie, essi erano </a:t>
            </a:r>
            <a:r>
              <a:rPr sz="1200" dirty="0">
                <a:latin typeface="Times New Roman"/>
                <a:cs typeface="Times New Roman"/>
              </a:rPr>
              <a:t>sinceri </a:t>
            </a:r>
            <a:r>
              <a:rPr sz="1200" spc="-5" dirty="0">
                <a:latin typeface="Times New Roman"/>
                <a:cs typeface="Times New Roman"/>
              </a:rPr>
              <a:t>nel metterle </a:t>
            </a:r>
            <a:r>
              <a:rPr sz="1200" dirty="0">
                <a:latin typeface="Times New Roman"/>
                <a:cs typeface="Times New Roman"/>
              </a:rPr>
              <a:t>in atto;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avevano una </a:t>
            </a:r>
            <a:r>
              <a:rPr sz="1200" spc="-5" dirty="0">
                <a:latin typeface="Times New Roman"/>
                <a:cs typeface="Times New Roman"/>
              </a:rPr>
              <a:t>fede  illimitata nei loro metodi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trattamento,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questo, per se stesso,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già un potente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rimedio.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(991.1) 90:4.2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richiesta </a:t>
            </a:r>
            <a:r>
              <a:rPr sz="1200" spc="-5" dirty="0">
                <a:latin typeface="Times New Roman"/>
                <a:cs typeface="Times New Roman"/>
              </a:rPr>
              <a:t>per ristabilirsi </a:t>
            </a:r>
            <a:r>
              <a:rPr sz="1200" dirty="0">
                <a:latin typeface="Times New Roman"/>
                <a:cs typeface="Times New Roman"/>
              </a:rPr>
              <a:t>con le assurde cure di uno di questi </a:t>
            </a:r>
            <a:r>
              <a:rPr sz="1200" spc="-5" dirty="0">
                <a:latin typeface="Times New Roman"/>
                <a:cs typeface="Times New Roman"/>
              </a:rPr>
              <a:t>antichi sciamani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era, </a:t>
            </a:r>
            <a:r>
              <a:rPr sz="1200" dirty="0">
                <a:latin typeface="Times New Roman"/>
                <a:cs typeface="Times New Roman"/>
              </a:rPr>
              <a:t>dopotutto, </a:t>
            </a:r>
            <a:r>
              <a:rPr sz="1200" spc="-5" dirty="0">
                <a:latin typeface="Times New Roman"/>
                <a:cs typeface="Times New Roman"/>
              </a:rPr>
              <a:t>materialmente  differente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quella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necessaria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guarigione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mano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successori odierni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attua </a:t>
            </a:r>
            <a:r>
              <a:rPr sz="1200" dirty="0">
                <a:latin typeface="Times New Roman"/>
                <a:cs typeface="Times New Roman"/>
              </a:rPr>
              <a:t>un trattamento  non </a:t>
            </a:r>
            <a:r>
              <a:rPr sz="1200" spc="-5" dirty="0">
                <a:latin typeface="Times New Roman"/>
                <a:cs typeface="Times New Roman"/>
              </a:rPr>
              <a:t>scientifico della </a:t>
            </a:r>
            <a:r>
              <a:rPr sz="1200" dirty="0">
                <a:latin typeface="Times New Roman"/>
                <a:cs typeface="Times New Roman"/>
              </a:rPr>
              <a:t>malattia.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66734" cy="354711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76200" marR="3773804">
              <a:lnSpc>
                <a:spcPts val="1839"/>
              </a:lnSpc>
              <a:spcBef>
                <a:spcPts val="220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Lo stadio di cambiamento della crosta terrestre  Il periodo carbonifero delle foreste di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felci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785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L’era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rane</a:t>
            </a:r>
            <a:endParaRPr sz="1600">
              <a:latin typeface="Times New Roman"/>
              <a:cs typeface="Times New Roman"/>
            </a:endParaRPr>
          </a:p>
          <a:p>
            <a:pPr marL="76200" marR="230504">
              <a:lnSpc>
                <a:spcPct val="955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(680.3) 59:5.1 </a:t>
            </a:r>
            <a:r>
              <a:rPr sz="1200" spc="-5" dirty="0">
                <a:latin typeface="Times New Roman"/>
                <a:cs typeface="Times New Roman"/>
              </a:rPr>
              <a:t>L’apparizione dei pesci </a:t>
            </a:r>
            <a:r>
              <a:rPr sz="1200" dirty="0">
                <a:latin typeface="Times New Roman"/>
                <a:cs typeface="Times New Roman"/>
              </a:rPr>
              <a:t>durante il periodo </a:t>
            </a:r>
            <a:r>
              <a:rPr sz="1200" spc="-5" dirty="0">
                <a:latin typeface="Times New Roman"/>
                <a:cs typeface="Times New Roman"/>
              </a:rPr>
              <a:t>precedente segna </a:t>
            </a:r>
            <a:r>
              <a:rPr sz="1200" dirty="0">
                <a:latin typeface="Times New Roman"/>
                <a:cs typeface="Times New Roman"/>
              </a:rPr>
              <a:t>il punto </a:t>
            </a:r>
            <a:r>
              <a:rPr sz="1200" spc="-5" dirty="0">
                <a:latin typeface="Times New Roman"/>
                <a:cs typeface="Times New Roman"/>
              </a:rPr>
              <a:t>culminante dell’evoluzione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marina.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l’evoluzione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terrestre diviene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importante. Questo </a:t>
            </a:r>
            <a:r>
              <a:rPr sz="1200" dirty="0">
                <a:latin typeface="Times New Roman"/>
                <a:cs typeface="Times New Roman"/>
              </a:rPr>
              <a:t>periodo si </a:t>
            </a:r>
            <a:r>
              <a:rPr sz="1200" spc="-5" dirty="0">
                <a:latin typeface="Times New Roman"/>
                <a:cs typeface="Times New Roman"/>
              </a:rPr>
              <a:t>apre con </a:t>
            </a:r>
            <a:r>
              <a:rPr sz="1200" dirty="0">
                <a:latin typeface="Times New Roman"/>
                <a:cs typeface="Times New Roman"/>
              </a:rPr>
              <a:t>condizioni  </a:t>
            </a:r>
            <a:r>
              <a:rPr sz="1200" spc="-5" dirty="0">
                <a:latin typeface="Times New Roman"/>
                <a:cs typeface="Times New Roman"/>
              </a:rPr>
              <a:t>quasi ideali per l’apparizione dei </a:t>
            </a:r>
            <a:r>
              <a:rPr sz="1200" dirty="0">
                <a:latin typeface="Times New Roman"/>
                <a:cs typeface="Times New Roman"/>
              </a:rPr>
              <a:t>primi animali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terrestri.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708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(680.4) 59:5.2 </a:t>
            </a:r>
            <a:r>
              <a:rPr sz="1200" i="1" dirty="0">
                <a:latin typeface="Times New Roman"/>
                <a:cs typeface="Times New Roman"/>
              </a:rPr>
              <a:t>220.000.000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molte zone </a:t>
            </a:r>
            <a:r>
              <a:rPr sz="1200" spc="-5" dirty="0">
                <a:latin typeface="Times New Roman"/>
                <a:cs typeface="Times New Roman"/>
              </a:rPr>
              <a:t>continentali, inclusa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 dell’America del Nord, erano emerse.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 era </a:t>
            </a:r>
            <a:r>
              <a:rPr sz="1200" dirty="0">
                <a:latin typeface="Times New Roman"/>
                <a:cs typeface="Times New Roman"/>
              </a:rPr>
              <a:t>invasa da una vegetazione </a:t>
            </a:r>
            <a:r>
              <a:rPr sz="1200" spc="-5" dirty="0">
                <a:latin typeface="Times New Roman"/>
                <a:cs typeface="Times New Roman"/>
              </a:rPr>
              <a:t>lussureggiante;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fu veramente </a:t>
            </a:r>
            <a:r>
              <a:rPr sz="1200" dirty="0">
                <a:latin typeface="Times New Roman"/>
                <a:cs typeface="Times New Roman"/>
              </a:rPr>
              <a:t>l’</a:t>
            </a:r>
            <a:r>
              <a:rPr sz="1200" i="1" dirty="0">
                <a:latin typeface="Times New Roman"/>
                <a:cs typeface="Times New Roman"/>
              </a:rPr>
              <a:t>era delle </a:t>
            </a:r>
            <a:r>
              <a:rPr sz="1200" i="1" spc="-5" dirty="0">
                <a:latin typeface="Times New Roman"/>
                <a:cs typeface="Times New Roman"/>
              </a:rPr>
              <a:t>felci. </a:t>
            </a:r>
            <a:r>
              <a:rPr sz="1200" spc="-5" dirty="0">
                <a:latin typeface="Times New Roman"/>
                <a:cs typeface="Times New Roman"/>
              </a:rPr>
              <a:t>L’anidride </a:t>
            </a:r>
            <a:r>
              <a:rPr sz="1200" dirty="0">
                <a:latin typeface="Times New Roman"/>
                <a:cs typeface="Times New Roman"/>
              </a:rPr>
              <a:t>carbonica era ancora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presente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nell’atmosfera, </a:t>
            </a:r>
            <a:r>
              <a:rPr sz="1200" dirty="0">
                <a:latin typeface="Times New Roman"/>
                <a:cs typeface="Times New Roman"/>
              </a:rPr>
              <a:t>ma in proporzione </a:t>
            </a:r>
            <a:r>
              <a:rPr sz="1200" spc="-5" dirty="0">
                <a:latin typeface="Times New Roman"/>
                <a:cs typeface="Times New Roman"/>
              </a:rPr>
              <a:t>minore.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8419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(680.5) 59:5.3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parte centrale dell’America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sommersa, creando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vasti mari interni.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terre </a:t>
            </a:r>
            <a:r>
              <a:rPr sz="1200" spc="-5" dirty="0">
                <a:latin typeface="Times New Roman"/>
                <a:cs typeface="Times New Roman"/>
              </a:rPr>
              <a:t>alte delle  coste dell’Atlantico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Pacifico erano situate </a:t>
            </a:r>
            <a:r>
              <a:rPr sz="1200" dirty="0">
                <a:latin typeface="Times New Roman"/>
                <a:cs typeface="Times New Roman"/>
              </a:rPr>
              <a:t>appena oltre il </a:t>
            </a:r>
            <a:r>
              <a:rPr sz="1200" spc="-5" dirty="0">
                <a:latin typeface="Times New Roman"/>
                <a:cs typeface="Times New Roman"/>
              </a:rPr>
              <a:t>litorale attuale. 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mari si </a:t>
            </a:r>
            <a:r>
              <a:rPr sz="1200" dirty="0">
                <a:latin typeface="Times New Roman"/>
                <a:cs typeface="Times New Roman"/>
              </a:rPr>
              <a:t>unirono </a:t>
            </a:r>
            <a:r>
              <a:rPr sz="1200" spc="-5" dirty="0">
                <a:latin typeface="Times New Roman"/>
                <a:cs typeface="Times New Roman"/>
              </a:rPr>
              <a:t>ben presto, </a:t>
            </a:r>
            <a:r>
              <a:rPr sz="1200" dirty="0">
                <a:latin typeface="Times New Roman"/>
                <a:cs typeface="Times New Roman"/>
              </a:rPr>
              <a:t>mescolando le  loro </a:t>
            </a:r>
            <a:r>
              <a:rPr sz="1200" spc="-5" dirty="0">
                <a:latin typeface="Times New Roman"/>
                <a:cs typeface="Times New Roman"/>
              </a:rPr>
              <a:t>differenti forme </a:t>
            </a:r>
            <a:r>
              <a:rPr sz="1200" dirty="0">
                <a:latin typeface="Times New Roman"/>
                <a:cs typeface="Times New Roman"/>
              </a:rPr>
              <a:t>di vita, e la </a:t>
            </a:r>
            <a:r>
              <a:rPr sz="1200" spc="-5" dirty="0">
                <a:latin typeface="Times New Roman"/>
                <a:cs typeface="Times New Roman"/>
              </a:rPr>
              <a:t>riunione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faune </a:t>
            </a:r>
            <a:r>
              <a:rPr sz="1200" dirty="0">
                <a:latin typeface="Times New Roman"/>
                <a:cs typeface="Times New Roman"/>
              </a:rPr>
              <a:t>marine </a:t>
            </a:r>
            <a:r>
              <a:rPr sz="1200" spc="-5" dirty="0">
                <a:latin typeface="Times New Roman"/>
                <a:cs typeface="Times New Roman"/>
              </a:rPr>
              <a:t>segnò </a:t>
            </a:r>
            <a:r>
              <a:rPr sz="1200" dirty="0">
                <a:latin typeface="Times New Roman"/>
                <a:cs typeface="Times New Roman"/>
              </a:rPr>
              <a:t>l’inizio del </a:t>
            </a:r>
            <a:r>
              <a:rPr sz="1200" spc="-5" dirty="0">
                <a:latin typeface="Times New Roman"/>
                <a:cs typeface="Times New Roman"/>
              </a:rPr>
              <a:t>rapido declino mondiale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marina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l’inizio del </a:t>
            </a:r>
            <a:r>
              <a:rPr sz="1200" spc="-5" dirty="0">
                <a:latin typeface="Times New Roman"/>
                <a:cs typeface="Times New Roman"/>
              </a:rPr>
              <a:t>periodo successivo </a:t>
            </a:r>
            <a:r>
              <a:rPr sz="1200" dirty="0">
                <a:latin typeface="Times New Roman"/>
                <a:cs typeface="Times New Roman"/>
              </a:rPr>
              <a:t>di vita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terrestre.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431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(680.6) 59:5.4 </a:t>
            </a:r>
            <a:r>
              <a:rPr sz="1200" i="1" dirty="0">
                <a:latin typeface="Times New Roman"/>
                <a:cs typeface="Times New Roman"/>
              </a:rPr>
              <a:t>210.000.000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acque calde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mari artici coprivano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dell’America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e dell’Europa.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acque </a:t>
            </a:r>
            <a:r>
              <a:rPr sz="1200" dirty="0">
                <a:latin typeface="Times New Roman"/>
                <a:cs typeface="Times New Roman"/>
              </a:rPr>
              <a:t>del polo </a:t>
            </a:r>
            <a:r>
              <a:rPr sz="1200" spc="-5" dirty="0">
                <a:latin typeface="Times New Roman"/>
                <a:cs typeface="Times New Roman"/>
              </a:rPr>
              <a:t>antartico </a:t>
            </a:r>
            <a:r>
              <a:rPr sz="1200" dirty="0">
                <a:latin typeface="Times New Roman"/>
                <a:cs typeface="Times New Roman"/>
              </a:rPr>
              <a:t>inondavano </a:t>
            </a:r>
            <a:r>
              <a:rPr sz="1200" spc="-5" dirty="0">
                <a:latin typeface="Times New Roman"/>
                <a:cs typeface="Times New Roman"/>
              </a:rPr>
              <a:t>l’America </a:t>
            </a:r>
            <a:r>
              <a:rPr sz="1200" dirty="0">
                <a:latin typeface="Times New Roman"/>
                <a:cs typeface="Times New Roman"/>
              </a:rPr>
              <a:t>del Sud e </a:t>
            </a:r>
            <a:r>
              <a:rPr sz="1200" spc="-5" dirty="0">
                <a:latin typeface="Times New Roman"/>
                <a:cs typeface="Times New Roman"/>
              </a:rPr>
              <a:t>l’Australia,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l’Africa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l’Asia erano </a:t>
            </a:r>
            <a:r>
              <a:rPr sz="1200" dirty="0">
                <a:latin typeface="Times New Roman"/>
                <a:cs typeface="Times New Roman"/>
              </a:rPr>
              <a:t>molto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elevate.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674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00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(991.2) 90:4.3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tribù più primitive </a:t>
            </a:r>
            <a:r>
              <a:rPr sz="1200" spc="-5" dirty="0">
                <a:latin typeface="Times New Roman"/>
                <a:cs typeface="Times New Roman"/>
              </a:rPr>
              <a:t>temevano </a:t>
            </a:r>
            <a:r>
              <a:rPr sz="1200" dirty="0">
                <a:latin typeface="Times New Roman"/>
                <a:cs typeface="Times New Roman"/>
              </a:rPr>
              <a:t>molto gli </a:t>
            </a:r>
            <a:r>
              <a:rPr sz="1200" spc="-5" dirty="0">
                <a:latin typeface="Times New Roman"/>
                <a:cs typeface="Times New Roman"/>
              </a:rPr>
              <a:t>ammalati,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lunghe ere essi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attentamente evitati, vergognosamente  dimenticati. 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passo avanti nell’umanitarismo quando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del mestiere </a:t>
            </a:r>
            <a:r>
              <a:rPr sz="1200" dirty="0">
                <a:latin typeface="Times New Roman"/>
                <a:cs typeface="Times New Roman"/>
              </a:rPr>
              <a:t>di sciamano </a:t>
            </a:r>
            <a:r>
              <a:rPr sz="1200" spc="-5" dirty="0">
                <a:latin typeface="Times New Roman"/>
                <a:cs typeface="Times New Roman"/>
              </a:rPr>
              <a:t>produsse sacerdoti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stregoni che acconsentirono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curare </a:t>
            </a:r>
            <a:r>
              <a:rPr sz="1200" dirty="0">
                <a:latin typeface="Times New Roman"/>
                <a:cs typeface="Times New Roman"/>
              </a:rPr>
              <a:t>le malattie. Divenne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consuetudine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clan riunirsi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camera </a:t>
            </a:r>
            <a:r>
              <a:rPr sz="1200" dirty="0">
                <a:latin typeface="Times New Roman"/>
                <a:cs typeface="Times New Roman"/>
              </a:rPr>
              <a:t>dell’ammalato  </a:t>
            </a:r>
            <a:r>
              <a:rPr sz="1200" spc="-5" dirty="0">
                <a:latin typeface="Times New Roman"/>
                <a:cs typeface="Times New Roman"/>
              </a:rPr>
              <a:t>per aiutare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sciamano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cacciare </a:t>
            </a:r>
            <a:r>
              <a:rPr sz="1200" dirty="0">
                <a:latin typeface="Times New Roman"/>
                <a:cs typeface="Times New Roman"/>
              </a:rPr>
              <a:t>per mezzo di urla i </a:t>
            </a:r>
            <a:r>
              <a:rPr sz="1200" spc="-5" dirty="0">
                <a:latin typeface="Times New Roman"/>
                <a:cs typeface="Times New Roman"/>
              </a:rPr>
              <a:t>fantasmi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malattia. Non </a:t>
            </a:r>
            <a:r>
              <a:rPr sz="1200" dirty="0">
                <a:latin typeface="Times New Roman"/>
                <a:cs typeface="Times New Roman"/>
              </a:rPr>
              <a:t>era raro </a:t>
            </a:r>
            <a:r>
              <a:rPr sz="1200" spc="-5" dirty="0">
                <a:latin typeface="Times New Roman"/>
                <a:cs typeface="Times New Roman"/>
              </a:rPr>
              <a:t>che fosse </a:t>
            </a:r>
            <a:r>
              <a:rPr sz="1200" dirty="0">
                <a:latin typeface="Times New Roman"/>
                <a:cs typeface="Times New Roman"/>
              </a:rPr>
              <a:t>una donna lo </a:t>
            </a:r>
            <a:r>
              <a:rPr sz="1200" spc="-5" dirty="0">
                <a:latin typeface="Times New Roman"/>
                <a:cs typeface="Times New Roman"/>
              </a:rPr>
              <a:t>sciamano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faceva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diagnosi, </a:t>
            </a:r>
            <a:r>
              <a:rPr sz="1200" dirty="0">
                <a:latin typeface="Times New Roman"/>
                <a:cs typeface="Times New Roman"/>
              </a:rPr>
              <a:t>mentre un uomo </a:t>
            </a:r>
            <a:r>
              <a:rPr sz="1200" spc="-5" dirty="0">
                <a:latin typeface="Times New Roman"/>
                <a:cs typeface="Times New Roman"/>
              </a:rPr>
              <a:t>somministrava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trattamento.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metodo abituale </a:t>
            </a:r>
            <a:r>
              <a:rPr sz="1200" spc="-5" dirty="0">
                <a:latin typeface="Times New Roman"/>
                <a:cs typeface="Times New Roman"/>
              </a:rPr>
              <a:t>per diagnosticare </a:t>
            </a:r>
            <a:r>
              <a:rPr sz="1200" dirty="0">
                <a:latin typeface="Times New Roman"/>
                <a:cs typeface="Times New Roman"/>
              </a:rPr>
              <a:t>le malattie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consisteva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nell’esaminare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interiora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animale.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(991.3) 90:4.4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malattia veniva </a:t>
            </a:r>
            <a:r>
              <a:rPr sz="1200" spc="-5" dirty="0">
                <a:latin typeface="Times New Roman"/>
                <a:cs typeface="Times New Roman"/>
              </a:rPr>
              <a:t>trattata salmodiando, urlando, imponendo </a:t>
            </a:r>
            <a:r>
              <a:rPr sz="1200" dirty="0">
                <a:latin typeface="Times New Roman"/>
                <a:cs typeface="Times New Roman"/>
              </a:rPr>
              <a:t>le mani, </a:t>
            </a:r>
            <a:r>
              <a:rPr sz="1200" spc="-5" dirty="0">
                <a:latin typeface="Times New Roman"/>
                <a:cs typeface="Times New Roman"/>
              </a:rPr>
              <a:t>soffiando sul paziente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tecniche. </a:t>
            </a:r>
            <a:r>
              <a:rPr sz="1200" spc="-10" dirty="0">
                <a:latin typeface="Times New Roman"/>
                <a:cs typeface="Times New Roman"/>
              </a:rPr>
              <a:t>In 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successivi divenne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diffuso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ricorso al </a:t>
            </a:r>
            <a:r>
              <a:rPr sz="1200" dirty="0">
                <a:latin typeface="Times New Roman"/>
                <a:cs typeface="Times New Roman"/>
              </a:rPr>
              <a:t>sonno </a:t>
            </a:r>
            <a:r>
              <a:rPr sz="1200" spc="-5" dirty="0">
                <a:latin typeface="Times New Roman"/>
                <a:cs typeface="Times New Roman"/>
              </a:rPr>
              <a:t>nel tempio, durante </a:t>
            </a:r>
            <a:r>
              <a:rPr sz="1200" dirty="0">
                <a:latin typeface="Times New Roman"/>
                <a:cs typeface="Times New Roman"/>
              </a:rPr>
              <a:t>il quale </a:t>
            </a:r>
            <a:r>
              <a:rPr sz="1200" spc="-5" dirty="0">
                <a:latin typeface="Times New Roman"/>
                <a:cs typeface="Times New Roman"/>
              </a:rPr>
              <a:t>si supponeva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avvenisse </a:t>
            </a:r>
            <a:r>
              <a:rPr sz="1200" dirty="0">
                <a:latin typeface="Times New Roman"/>
                <a:cs typeface="Times New Roman"/>
              </a:rPr>
              <a:t>la guarigione. </a:t>
            </a:r>
            <a:r>
              <a:rPr sz="1200" spc="-5" dirty="0">
                <a:latin typeface="Times New Roman"/>
                <a:cs typeface="Times New Roman"/>
              </a:rPr>
              <a:t>Gli  stregoni </a:t>
            </a:r>
            <a:r>
              <a:rPr sz="1200" dirty="0">
                <a:latin typeface="Times New Roman"/>
                <a:cs typeface="Times New Roman"/>
              </a:rPr>
              <a:t>tentarono infine </a:t>
            </a:r>
            <a:r>
              <a:rPr sz="1200" spc="-5" dirty="0">
                <a:latin typeface="Times New Roman"/>
                <a:cs typeface="Times New Roman"/>
              </a:rPr>
              <a:t>dei veri interventi chirurgici </a:t>
            </a:r>
            <a:r>
              <a:rPr sz="1200" dirty="0">
                <a:latin typeface="Times New Roman"/>
                <a:cs typeface="Times New Roman"/>
              </a:rPr>
              <a:t>in connessione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sonno </a:t>
            </a:r>
            <a:r>
              <a:rPr sz="1200" spc="-5" dirty="0">
                <a:latin typeface="Times New Roman"/>
                <a:cs typeface="Times New Roman"/>
              </a:rPr>
              <a:t>nel tempio. Tra </a:t>
            </a:r>
            <a:r>
              <a:rPr sz="1200" dirty="0">
                <a:latin typeface="Times New Roman"/>
                <a:cs typeface="Times New Roman"/>
              </a:rPr>
              <a:t>le prime </a:t>
            </a:r>
            <a:r>
              <a:rPr sz="1200" spc="-5" dirty="0">
                <a:latin typeface="Times New Roman"/>
                <a:cs typeface="Times New Roman"/>
              </a:rPr>
              <a:t>operazioni </a:t>
            </a:r>
            <a:r>
              <a:rPr sz="1200" dirty="0">
                <a:latin typeface="Times New Roman"/>
                <a:cs typeface="Times New Roman"/>
              </a:rPr>
              <a:t>vi fu </a:t>
            </a:r>
            <a:r>
              <a:rPr sz="1200" spc="-5" dirty="0">
                <a:latin typeface="Times New Roman"/>
                <a:cs typeface="Times New Roman"/>
              </a:rPr>
              <a:t>quella  della trapanazione del cranio </a:t>
            </a:r>
            <a:r>
              <a:rPr sz="1200" dirty="0">
                <a:latin typeface="Times New Roman"/>
                <a:cs typeface="Times New Roman"/>
              </a:rPr>
              <a:t>per consentire la fuga di uno spirito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causava il mal di </a:t>
            </a:r>
            <a:r>
              <a:rPr sz="1200" spc="-5" dirty="0">
                <a:latin typeface="Times New Roman"/>
                <a:cs typeface="Times New Roman"/>
              </a:rPr>
              <a:t>testa. Gli sciamani impararono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curare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fratture </a:t>
            </a:r>
            <a:r>
              <a:rPr sz="1200" dirty="0">
                <a:latin typeface="Times New Roman"/>
                <a:cs typeface="Times New Roman"/>
              </a:rPr>
              <a:t>e le lussazioni, </a:t>
            </a:r>
            <a:r>
              <a:rPr sz="1200" spc="-5" dirty="0">
                <a:latin typeface="Times New Roman"/>
                <a:cs typeface="Times New Roman"/>
              </a:rPr>
              <a:t>ad aprire </a:t>
            </a:r>
            <a:r>
              <a:rPr sz="1200" dirty="0">
                <a:latin typeface="Times New Roman"/>
                <a:cs typeface="Times New Roman"/>
              </a:rPr>
              <a:t>pustole </a:t>
            </a:r>
            <a:r>
              <a:rPr sz="1200" spc="-5" dirty="0">
                <a:latin typeface="Times New Roman"/>
                <a:cs typeface="Times New Roman"/>
              </a:rPr>
              <a:t>ed ascessi;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sciamane </a:t>
            </a:r>
            <a:r>
              <a:rPr sz="1200" dirty="0">
                <a:latin typeface="Times New Roman"/>
                <a:cs typeface="Times New Roman"/>
              </a:rPr>
              <a:t>divennero </a:t>
            </a:r>
            <a:r>
              <a:rPr sz="1200" spc="-5" dirty="0">
                <a:latin typeface="Times New Roman"/>
                <a:cs typeface="Times New Roman"/>
              </a:rPr>
              <a:t>esperte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levatrici.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62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(991.4) 90:4.5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metodo </a:t>
            </a:r>
            <a:r>
              <a:rPr sz="1200" spc="-5" dirty="0">
                <a:latin typeface="Times New Roman"/>
                <a:cs typeface="Times New Roman"/>
              </a:rPr>
              <a:t>comune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trattamento sfregare </a:t>
            </a:r>
            <a:r>
              <a:rPr sz="1200" dirty="0">
                <a:latin typeface="Times New Roman"/>
                <a:cs typeface="Times New Roman"/>
              </a:rPr>
              <a:t>qualcosa di </a:t>
            </a:r>
            <a:r>
              <a:rPr sz="1200" spc="-5" dirty="0">
                <a:latin typeface="Times New Roman"/>
                <a:cs typeface="Times New Roman"/>
              </a:rPr>
              <a:t>magico su </a:t>
            </a:r>
            <a:r>
              <a:rPr sz="1200" dirty="0">
                <a:latin typeface="Times New Roman"/>
                <a:cs typeface="Times New Roman"/>
              </a:rPr>
              <a:t>un punto </a:t>
            </a:r>
            <a:r>
              <a:rPr sz="1200" spc="-5" dirty="0">
                <a:latin typeface="Times New Roman"/>
                <a:cs typeface="Times New Roman"/>
              </a:rPr>
              <a:t>infetto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deformato del corpo, gettare </a:t>
            </a:r>
            <a:r>
              <a:rPr sz="1200" dirty="0">
                <a:latin typeface="Times New Roman"/>
                <a:cs typeface="Times New Roman"/>
              </a:rPr>
              <a:t>via  </a:t>
            </a:r>
            <a:r>
              <a:rPr sz="1200" spc="-5" dirty="0">
                <a:latin typeface="Times New Roman"/>
                <a:cs typeface="Times New Roman"/>
              </a:rPr>
              <a:t>l’amuleto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supporre </a:t>
            </a:r>
            <a:r>
              <a:rPr sz="1200" dirty="0">
                <a:latin typeface="Times New Roman"/>
                <a:cs typeface="Times New Roman"/>
              </a:rPr>
              <a:t>di aver </a:t>
            </a:r>
            <a:r>
              <a:rPr sz="1200" spc="-5" dirty="0">
                <a:latin typeface="Times New Roman"/>
                <a:cs typeface="Times New Roman"/>
              </a:rPr>
              <a:t>operato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guarigione.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per caso qualcuno avesse raccolto l’amuleto gettato, si </a:t>
            </a:r>
            <a:r>
              <a:rPr sz="1200" dirty="0">
                <a:latin typeface="Times New Roman"/>
                <a:cs typeface="Times New Roman"/>
              </a:rPr>
              <a:t>credeva </a:t>
            </a:r>
            <a:r>
              <a:rPr sz="1200" spc="-5" dirty="0">
                <a:latin typeface="Times New Roman"/>
                <a:cs typeface="Times New Roman"/>
              </a:rPr>
              <a:t>che  acquisisse immediatamente l’infezione </a:t>
            </a:r>
            <a:r>
              <a:rPr sz="1200" dirty="0">
                <a:latin typeface="Times New Roman"/>
                <a:cs typeface="Times New Roman"/>
              </a:rPr>
              <a:t>o il </a:t>
            </a:r>
            <a:r>
              <a:rPr sz="1200" spc="-5" dirty="0">
                <a:latin typeface="Times New Roman"/>
                <a:cs typeface="Times New Roman"/>
              </a:rPr>
              <a:t>difetto. Trascorse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fossero introdotte le </a:t>
            </a:r>
            <a:r>
              <a:rPr sz="1200" spc="-5" dirty="0">
                <a:latin typeface="Times New Roman"/>
                <a:cs typeface="Times New Roman"/>
              </a:rPr>
              <a:t>erbe </a:t>
            </a:r>
            <a:r>
              <a:rPr sz="1200" dirty="0">
                <a:latin typeface="Times New Roman"/>
                <a:cs typeface="Times New Roman"/>
              </a:rPr>
              <a:t>medicinali ed </a:t>
            </a:r>
            <a:r>
              <a:rPr sz="1200" spc="-5" dirty="0">
                <a:latin typeface="Times New Roman"/>
                <a:cs typeface="Times New Roman"/>
              </a:rPr>
              <a:t>altre  vere </a:t>
            </a:r>
            <a:r>
              <a:rPr sz="1200" dirty="0">
                <a:latin typeface="Times New Roman"/>
                <a:cs typeface="Times New Roman"/>
              </a:rPr>
              <a:t>medicine.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massaggio </a:t>
            </a:r>
            <a:r>
              <a:rPr sz="1200" dirty="0">
                <a:latin typeface="Times New Roman"/>
                <a:cs typeface="Times New Roman"/>
              </a:rPr>
              <a:t>fu sviluppato </a:t>
            </a:r>
            <a:r>
              <a:rPr sz="1200" spc="-5" dirty="0">
                <a:latin typeface="Times New Roman"/>
                <a:cs typeface="Times New Roman"/>
              </a:rPr>
              <a:t>congiuntamente con gli incantesimi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cacciare </a:t>
            </a:r>
            <a:r>
              <a:rPr sz="1200" dirty="0">
                <a:latin typeface="Times New Roman"/>
                <a:cs typeface="Times New Roman"/>
              </a:rPr>
              <a:t>via lo spirito </a:t>
            </a:r>
            <a:r>
              <a:rPr sz="1200" spc="-5" dirty="0">
                <a:latin typeface="Times New Roman"/>
                <a:cs typeface="Times New Roman"/>
              </a:rPr>
              <a:t>dal corpo,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preceduto  </a:t>
            </a:r>
            <a:r>
              <a:rPr sz="1200" spc="-5" dirty="0">
                <a:latin typeface="Times New Roman"/>
                <a:cs typeface="Times New Roman"/>
              </a:rPr>
              <a:t>dagli sforzi d’introdurre delle medicine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sfregamento, alla stregua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tentativi moderni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 penetrare dei </a:t>
            </a:r>
            <a:r>
              <a:rPr sz="1200" dirty="0">
                <a:latin typeface="Times New Roman"/>
                <a:cs typeface="Times New Roman"/>
              </a:rPr>
              <a:t>linimenti.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cavare  </a:t>
            </a:r>
            <a:r>
              <a:rPr sz="1200" spc="-5" dirty="0">
                <a:latin typeface="Times New Roman"/>
                <a:cs typeface="Times New Roman"/>
              </a:rPr>
              <a:t>sangue dalle </a:t>
            </a:r>
            <a:r>
              <a:rPr sz="1200" dirty="0">
                <a:latin typeface="Times New Roman"/>
                <a:cs typeface="Times New Roman"/>
              </a:rPr>
              <a:t>parti </a:t>
            </a:r>
            <a:r>
              <a:rPr sz="1200" spc="-5" dirty="0">
                <a:latin typeface="Times New Roman"/>
                <a:cs typeface="Times New Roman"/>
              </a:rPr>
              <a:t>infette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succhiarle, </a:t>
            </a:r>
            <a:r>
              <a:rPr sz="1200" dirty="0">
                <a:latin typeface="Times New Roman"/>
                <a:cs typeface="Times New Roman"/>
              </a:rPr>
              <a:t>unitamente </a:t>
            </a:r>
            <a:r>
              <a:rPr sz="1200" spc="-5" dirty="0">
                <a:latin typeface="Times New Roman"/>
                <a:cs typeface="Times New Roman"/>
              </a:rPr>
              <a:t>al salasso, furono </a:t>
            </a:r>
            <a:r>
              <a:rPr sz="1200" dirty="0">
                <a:latin typeface="Times New Roman"/>
                <a:cs typeface="Times New Roman"/>
              </a:rPr>
              <a:t>ritenuti </a:t>
            </a:r>
            <a:r>
              <a:rPr sz="1200" spc="-5" dirty="0">
                <a:latin typeface="Times New Roman"/>
                <a:cs typeface="Times New Roman"/>
              </a:rPr>
              <a:t>validi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sbarazzarsi </a:t>
            </a:r>
            <a:r>
              <a:rPr sz="1200" dirty="0">
                <a:latin typeface="Times New Roman"/>
                <a:cs typeface="Times New Roman"/>
              </a:rPr>
              <a:t>di uno spirito </a:t>
            </a:r>
            <a:r>
              <a:rPr sz="1200" spc="-5" dirty="0">
                <a:latin typeface="Times New Roman"/>
                <a:cs typeface="Times New Roman"/>
              </a:rPr>
              <a:t>produttore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malattie.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25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(991.5) 90:4.6 </a:t>
            </a:r>
            <a:r>
              <a:rPr sz="1200" spc="-5" dirty="0">
                <a:latin typeface="Times New Roman"/>
                <a:cs typeface="Times New Roman"/>
              </a:rPr>
              <a:t>Poiché l’acqua era </a:t>
            </a:r>
            <a:r>
              <a:rPr sz="1200" dirty="0">
                <a:latin typeface="Times New Roman"/>
                <a:cs typeface="Times New Roman"/>
              </a:rPr>
              <a:t>un potente </a:t>
            </a:r>
            <a:r>
              <a:rPr sz="1200" spc="-5" dirty="0">
                <a:latin typeface="Times New Roman"/>
                <a:cs typeface="Times New Roman"/>
              </a:rPr>
              <a:t>feticcio,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utilizzata nel trattamento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numerose indisposizioni. Per lungo </a:t>
            </a:r>
            <a:r>
              <a:rPr sz="1200" spc="5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si  credette che </a:t>
            </a:r>
            <a:r>
              <a:rPr sz="1200" dirty="0">
                <a:latin typeface="Times New Roman"/>
                <a:cs typeface="Times New Roman"/>
              </a:rPr>
              <a:t>lo spirito che </a:t>
            </a:r>
            <a:r>
              <a:rPr sz="1200" spc="-5" dirty="0">
                <a:latin typeface="Times New Roman"/>
                <a:cs typeface="Times New Roman"/>
              </a:rPr>
              <a:t>causava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malattia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essere eliminato 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sudore.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bagni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vapore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5" dirty="0">
                <a:latin typeface="Times New Roman"/>
                <a:cs typeface="Times New Roman"/>
              </a:rPr>
              <a:t>tenuti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4355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considerazione; sorgenti calde naturali fiorirono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stazioni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cura primitive. L’uomo primitivo </a:t>
            </a:r>
            <a:r>
              <a:rPr sz="1200" dirty="0">
                <a:latin typeface="Times New Roman"/>
                <a:cs typeface="Times New Roman"/>
              </a:rPr>
              <a:t>scoprì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calore  </a:t>
            </a:r>
            <a:r>
              <a:rPr sz="1200" spc="-5" dirty="0">
                <a:latin typeface="Times New Roman"/>
                <a:cs typeface="Times New Roman"/>
              </a:rPr>
              <a:t>alleviava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sofferenza; egli </a:t>
            </a:r>
            <a:r>
              <a:rPr sz="1200" dirty="0">
                <a:latin typeface="Times New Roman"/>
                <a:cs typeface="Times New Roman"/>
              </a:rPr>
              <a:t>utilizzò la </a:t>
            </a:r>
            <a:r>
              <a:rPr sz="1200" spc="-5" dirty="0">
                <a:latin typeface="Times New Roman"/>
                <a:cs typeface="Times New Roman"/>
              </a:rPr>
              <a:t>luce del sole, organi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animali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uccisi, argilla calda </a:t>
            </a:r>
            <a:r>
              <a:rPr sz="1200" dirty="0">
                <a:latin typeface="Times New Roman"/>
                <a:cs typeface="Times New Roman"/>
              </a:rPr>
              <a:t>e pietre </a:t>
            </a:r>
            <a:r>
              <a:rPr sz="1200" spc="-5" dirty="0">
                <a:latin typeface="Times New Roman"/>
                <a:cs typeface="Times New Roman"/>
              </a:rPr>
              <a:t>scaldate, </a:t>
            </a:r>
            <a:r>
              <a:rPr sz="1200" dirty="0">
                <a:latin typeface="Times New Roman"/>
                <a:cs typeface="Times New Roman"/>
              </a:rPr>
              <a:t>e molti di questi  metodi sono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impiegati. </a:t>
            </a:r>
            <a:r>
              <a:rPr sz="1200" spc="-5" dirty="0">
                <a:latin typeface="Times New Roman"/>
                <a:cs typeface="Times New Roman"/>
              </a:rPr>
              <a:t>Nello sforzo </a:t>
            </a:r>
            <a:r>
              <a:rPr sz="1200" dirty="0">
                <a:latin typeface="Times New Roman"/>
                <a:cs typeface="Times New Roman"/>
              </a:rPr>
              <a:t>d’influenzare </a:t>
            </a:r>
            <a:r>
              <a:rPr sz="1200" spc="-5" dirty="0">
                <a:latin typeface="Times New Roman"/>
                <a:cs typeface="Times New Roman"/>
              </a:rPr>
              <a:t>gli spiriti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praticato </a:t>
            </a:r>
            <a:r>
              <a:rPr sz="1200" dirty="0">
                <a:latin typeface="Times New Roman"/>
                <a:cs typeface="Times New Roman"/>
              </a:rPr>
              <a:t>il ritmo; i tam-tam </a:t>
            </a:r>
            <a:r>
              <a:rPr sz="1200" spc="-5" dirty="0">
                <a:latin typeface="Times New Roman"/>
                <a:cs typeface="Times New Roman"/>
              </a:rPr>
              <a:t>furono universalmente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impiegati.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3050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(991.6) 90:4.7 </a:t>
            </a:r>
            <a:r>
              <a:rPr sz="1200" spc="-5" dirty="0">
                <a:latin typeface="Times New Roman"/>
                <a:cs typeface="Times New Roman"/>
              </a:rPr>
              <a:t>Presso certi </a:t>
            </a:r>
            <a:r>
              <a:rPr sz="1200" dirty="0">
                <a:latin typeface="Times New Roman"/>
                <a:cs typeface="Times New Roman"/>
              </a:rPr>
              <a:t>popoli la </a:t>
            </a:r>
            <a:r>
              <a:rPr sz="1200" spc="-5" dirty="0">
                <a:latin typeface="Times New Roman"/>
                <a:cs typeface="Times New Roman"/>
              </a:rPr>
              <a:t>malattia si </a:t>
            </a:r>
            <a:r>
              <a:rPr sz="1200" dirty="0">
                <a:latin typeface="Times New Roman"/>
                <a:cs typeface="Times New Roman"/>
              </a:rPr>
              <a:t>ritenne </a:t>
            </a:r>
            <a:r>
              <a:rPr sz="1200" spc="-5" dirty="0">
                <a:latin typeface="Times New Roman"/>
                <a:cs typeface="Times New Roman"/>
              </a:rPr>
              <a:t>essere causata </a:t>
            </a:r>
            <a:r>
              <a:rPr sz="1200" dirty="0">
                <a:latin typeface="Times New Roman"/>
                <a:cs typeface="Times New Roman"/>
              </a:rPr>
              <a:t>da una cospirazione </a:t>
            </a:r>
            <a:r>
              <a:rPr sz="1200" spc="-5" dirty="0">
                <a:latin typeface="Times New Roman"/>
                <a:cs typeface="Times New Roman"/>
              </a:rPr>
              <a:t>malvagia </a:t>
            </a:r>
            <a:r>
              <a:rPr sz="1200" dirty="0">
                <a:latin typeface="Times New Roman"/>
                <a:cs typeface="Times New Roman"/>
              </a:rPr>
              <a:t>tra spiriti </a:t>
            </a:r>
            <a:r>
              <a:rPr sz="1200" spc="-5" dirty="0">
                <a:latin typeface="Times New Roman"/>
                <a:cs typeface="Times New Roman"/>
              </a:rPr>
              <a:t>ed animali.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diede  origine alla credenza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esistesse </a:t>
            </a:r>
            <a:r>
              <a:rPr sz="1200" dirty="0">
                <a:latin typeface="Times New Roman"/>
                <a:cs typeface="Times New Roman"/>
              </a:rPr>
              <a:t>un rimedio </a:t>
            </a:r>
            <a:r>
              <a:rPr sz="1200" spc="-5" dirty="0">
                <a:latin typeface="Times New Roman"/>
                <a:cs typeface="Times New Roman"/>
              </a:rPr>
              <a:t>vegetale per ogni malattia </a:t>
            </a:r>
            <a:r>
              <a:rPr sz="1200" dirty="0">
                <a:latin typeface="Times New Roman"/>
                <a:cs typeface="Times New Roman"/>
              </a:rPr>
              <a:t>causata </a:t>
            </a:r>
            <a:r>
              <a:rPr sz="1200" spc="10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animale.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erano  particolarmente </a:t>
            </a:r>
            <a:r>
              <a:rPr sz="1200" dirty="0">
                <a:latin typeface="Times New Roman"/>
                <a:cs typeface="Times New Roman"/>
              </a:rPr>
              <a:t>devoti alla </a:t>
            </a:r>
            <a:r>
              <a:rPr sz="1200" spc="-5" dirty="0">
                <a:latin typeface="Times New Roman"/>
                <a:cs typeface="Times New Roman"/>
              </a:rPr>
              <a:t>teoria delle </a:t>
            </a:r>
            <a:r>
              <a:rPr sz="1200" dirty="0">
                <a:latin typeface="Times New Roman"/>
                <a:cs typeface="Times New Roman"/>
              </a:rPr>
              <a:t>piante come </a:t>
            </a:r>
            <a:r>
              <a:rPr sz="1200" spc="-5" dirty="0">
                <a:latin typeface="Times New Roman"/>
                <a:cs typeface="Times New Roman"/>
              </a:rPr>
              <a:t>rimedio universale; essi lasciavano </a:t>
            </a:r>
            <a:r>
              <a:rPr sz="1200" dirty="0">
                <a:latin typeface="Times New Roman"/>
                <a:cs typeface="Times New Roman"/>
              </a:rPr>
              <a:t>sempre cadere una </a:t>
            </a:r>
            <a:r>
              <a:rPr sz="1200" spc="-5" dirty="0">
                <a:latin typeface="Times New Roman"/>
                <a:cs typeface="Times New Roman"/>
              </a:rPr>
              <a:t>goccia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spc="5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buca </a:t>
            </a:r>
            <a:r>
              <a:rPr sz="1200" dirty="0">
                <a:latin typeface="Times New Roman"/>
                <a:cs typeface="Times New Roman"/>
              </a:rPr>
              <a:t>lasciata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radici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pianta </a:t>
            </a:r>
            <a:r>
              <a:rPr sz="1200" dirty="0">
                <a:latin typeface="Times New Roman"/>
                <a:cs typeface="Times New Roman"/>
              </a:rPr>
              <a:t>veniva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sradicata.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17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(991.7) 90:4.8 </a:t>
            </a:r>
            <a:r>
              <a:rPr sz="1200" spc="-5" dirty="0">
                <a:latin typeface="Times New Roman"/>
                <a:cs typeface="Times New Roman"/>
              </a:rPr>
              <a:t>Furono spesso utilizzate come misure curative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digiuno, </a:t>
            </a:r>
            <a:r>
              <a:rPr sz="1200" dirty="0">
                <a:latin typeface="Times New Roman"/>
                <a:cs typeface="Times New Roman"/>
              </a:rPr>
              <a:t>la dieta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revulsivi.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secrezioni </a:t>
            </a:r>
            <a:r>
              <a:rPr sz="1200" spc="-5" dirty="0">
                <a:latin typeface="Times New Roman"/>
                <a:cs typeface="Times New Roman"/>
              </a:rPr>
              <a:t>umane, essendo  assolutamente magiche, godevano </a:t>
            </a:r>
            <a:r>
              <a:rPr sz="1200" dirty="0">
                <a:latin typeface="Times New Roman"/>
                <a:cs typeface="Times New Roman"/>
              </a:rPr>
              <a:t>di alta </a:t>
            </a:r>
            <a:r>
              <a:rPr sz="1200" spc="-5" dirty="0">
                <a:latin typeface="Times New Roman"/>
                <a:cs typeface="Times New Roman"/>
              </a:rPr>
              <a:t>considerazione;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10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e l’urina </a:t>
            </a:r>
            <a:r>
              <a:rPr sz="1200" spc="-5" dirty="0">
                <a:latin typeface="Times New Roman"/>
                <a:cs typeface="Times New Roman"/>
              </a:rPr>
              <a:t>furono così </a:t>
            </a:r>
            <a:r>
              <a:rPr sz="1200" dirty="0">
                <a:latin typeface="Times New Roman"/>
                <a:cs typeface="Times New Roman"/>
              </a:rPr>
              <a:t>tra i primi </a:t>
            </a:r>
            <a:r>
              <a:rPr sz="1200" spc="-5" dirty="0">
                <a:latin typeface="Times New Roman"/>
                <a:cs typeface="Times New Roman"/>
              </a:rPr>
              <a:t>medicamenti,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aggiunsero  </a:t>
            </a:r>
            <a:r>
              <a:rPr sz="1200" spc="-5" dirty="0">
                <a:latin typeface="Times New Roman"/>
                <a:cs typeface="Times New Roman"/>
              </a:rPr>
              <a:t>ben presto </a:t>
            </a:r>
            <a:r>
              <a:rPr sz="1200" dirty="0">
                <a:latin typeface="Times New Roman"/>
                <a:cs typeface="Times New Roman"/>
              </a:rPr>
              <a:t>delle radici e </a:t>
            </a:r>
            <a:r>
              <a:rPr sz="1200" spc="-5" dirty="0">
                <a:latin typeface="Times New Roman"/>
                <a:cs typeface="Times New Roman"/>
              </a:rPr>
              <a:t>vari sali. Gli sciamani credevano che gli </a:t>
            </a:r>
            <a:r>
              <a:rPr sz="1200" dirty="0">
                <a:latin typeface="Times New Roman"/>
                <a:cs typeface="Times New Roman"/>
              </a:rPr>
              <a:t>spiriti della </a:t>
            </a:r>
            <a:r>
              <a:rPr sz="1200" spc="-5" dirty="0">
                <a:latin typeface="Times New Roman"/>
                <a:cs typeface="Times New Roman"/>
              </a:rPr>
              <a:t>malattia potessero essere </a:t>
            </a:r>
            <a:r>
              <a:rPr sz="1200" dirty="0">
                <a:latin typeface="Times New Roman"/>
                <a:cs typeface="Times New Roman"/>
              </a:rPr>
              <a:t>scacciati dal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spc="5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medicine nauseabonde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disgustose.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purga divenne 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trattamento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routine,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pregi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cacao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5" dirty="0">
                <a:latin typeface="Times New Roman"/>
                <a:cs typeface="Times New Roman"/>
              </a:rPr>
              <a:t>chinino  </a:t>
            </a:r>
            <a:r>
              <a:rPr sz="1200" spc="-5" dirty="0">
                <a:latin typeface="Times New Roman"/>
                <a:cs typeface="Times New Roman"/>
              </a:rPr>
              <a:t>grezzi furono </a:t>
            </a:r>
            <a:r>
              <a:rPr sz="1200" dirty="0">
                <a:latin typeface="Times New Roman"/>
                <a:cs typeface="Times New Roman"/>
              </a:rPr>
              <a:t>tra le primissime </a:t>
            </a:r>
            <a:r>
              <a:rPr sz="1200" spc="-5" dirty="0">
                <a:latin typeface="Times New Roman"/>
                <a:cs typeface="Times New Roman"/>
              </a:rPr>
              <a:t>scoperte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farmaceutiche.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62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(992.1) 90:4.9 </a:t>
            </a:r>
            <a:r>
              <a:rPr sz="1200" dirty="0">
                <a:latin typeface="Times New Roman"/>
                <a:cs typeface="Times New Roman"/>
              </a:rPr>
              <a:t>I Greci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 primi a </a:t>
            </a:r>
            <a:r>
              <a:rPr sz="1200" spc="-5" dirty="0">
                <a:latin typeface="Times New Roman"/>
                <a:cs typeface="Times New Roman"/>
              </a:rPr>
              <a:t>sviluppare dei </a:t>
            </a:r>
            <a:r>
              <a:rPr sz="1200" dirty="0">
                <a:latin typeface="Times New Roman"/>
                <a:cs typeface="Times New Roman"/>
              </a:rPr>
              <a:t>metodi </a:t>
            </a:r>
            <a:r>
              <a:rPr sz="1200" spc="-5" dirty="0">
                <a:latin typeface="Times New Roman"/>
                <a:cs typeface="Times New Roman"/>
              </a:rPr>
              <a:t>veramente razionali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curare gli </a:t>
            </a:r>
            <a:r>
              <a:rPr sz="1200" dirty="0">
                <a:latin typeface="Times New Roman"/>
                <a:cs typeface="Times New Roman"/>
              </a:rPr>
              <a:t>ammalati.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Egiziani  ricevettero </a:t>
            </a:r>
            <a:r>
              <a:rPr sz="1200" dirty="0">
                <a:latin typeface="Times New Roman"/>
                <a:cs typeface="Times New Roman"/>
              </a:rPr>
              <a:t>le loro conoscenze </a:t>
            </a:r>
            <a:r>
              <a:rPr sz="1200" spc="-5" dirty="0">
                <a:latin typeface="Times New Roman"/>
                <a:cs typeface="Times New Roman"/>
              </a:rPr>
              <a:t>mediche dagli </a:t>
            </a:r>
            <a:r>
              <a:rPr sz="1200" dirty="0">
                <a:latin typeface="Times New Roman"/>
                <a:cs typeface="Times New Roman"/>
              </a:rPr>
              <a:t>abitanti </a:t>
            </a:r>
            <a:r>
              <a:rPr sz="1200" spc="-5" dirty="0">
                <a:latin typeface="Times New Roman"/>
                <a:cs typeface="Times New Roman"/>
              </a:rPr>
              <a:t>della valle dell’Eufrate. L’olio ed </a:t>
            </a:r>
            <a:r>
              <a:rPr sz="1200" dirty="0">
                <a:latin typeface="Times New Roman"/>
                <a:cs typeface="Times New Roman"/>
              </a:rPr>
              <a:t>il vino furono tra le </a:t>
            </a:r>
            <a:r>
              <a:rPr sz="1200" spc="-5" dirty="0">
                <a:latin typeface="Times New Roman"/>
                <a:cs typeface="Times New Roman"/>
              </a:rPr>
              <a:t>prime medicine </a:t>
            </a:r>
            <a:r>
              <a:rPr sz="1200" dirty="0">
                <a:latin typeface="Times New Roman"/>
                <a:cs typeface="Times New Roman"/>
              </a:rPr>
              <a:t>per la  </a:t>
            </a:r>
            <a:r>
              <a:rPr sz="1200" spc="-5" dirty="0">
                <a:latin typeface="Times New Roman"/>
                <a:cs typeface="Times New Roman"/>
              </a:rPr>
              <a:t>cura delle ferite;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Sumeri utilizzavano </a:t>
            </a:r>
            <a:r>
              <a:rPr sz="1200" dirty="0">
                <a:latin typeface="Times New Roman"/>
                <a:cs typeface="Times New Roman"/>
              </a:rPr>
              <a:t>l’olio di </a:t>
            </a:r>
            <a:r>
              <a:rPr sz="1200" spc="-5" dirty="0">
                <a:latin typeface="Times New Roman"/>
                <a:cs typeface="Times New Roman"/>
              </a:rPr>
              <a:t>ricino </a:t>
            </a:r>
            <a:r>
              <a:rPr sz="1200" dirty="0">
                <a:latin typeface="Times New Roman"/>
                <a:cs typeface="Times New Roman"/>
              </a:rPr>
              <a:t>e l’oppio. </a:t>
            </a:r>
            <a:r>
              <a:rPr sz="1200" spc="-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rimedi segreti antichi ed efficaci </a:t>
            </a:r>
            <a:r>
              <a:rPr sz="1200" dirty="0">
                <a:latin typeface="Times New Roman"/>
                <a:cs typeface="Times New Roman"/>
              </a:rPr>
              <a:t>persero il loro  </a:t>
            </a:r>
            <a:r>
              <a:rPr sz="1200" spc="-5" dirty="0">
                <a:latin typeface="Times New Roman"/>
                <a:cs typeface="Times New Roman"/>
              </a:rPr>
              <a:t>potere quando furono </a:t>
            </a:r>
            <a:r>
              <a:rPr sz="1200" dirty="0">
                <a:latin typeface="Times New Roman"/>
                <a:cs typeface="Times New Roman"/>
              </a:rPr>
              <a:t>conosciuti; 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è sempre stato </a:t>
            </a:r>
            <a:r>
              <a:rPr sz="1200" spc="-5" dirty="0">
                <a:latin typeface="Times New Roman"/>
                <a:cs typeface="Times New Roman"/>
              </a:rPr>
              <a:t>essenziale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praticare con successo l’inganno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superstizione. Solo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verità cercano </a:t>
            </a:r>
            <a:r>
              <a:rPr sz="1200" dirty="0">
                <a:latin typeface="Times New Roman"/>
                <a:cs typeface="Times New Roman"/>
              </a:rPr>
              <a:t>la piena luce della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godono della </a:t>
            </a:r>
            <a:r>
              <a:rPr sz="1200" dirty="0">
                <a:latin typeface="Times New Roman"/>
                <a:cs typeface="Times New Roman"/>
              </a:rPr>
              <a:t>chiarezza e </a:t>
            </a:r>
            <a:r>
              <a:rPr sz="1200" spc="-5" dirty="0">
                <a:latin typeface="Times New Roman"/>
                <a:cs typeface="Times New Roman"/>
              </a:rPr>
              <a:t>dell’illuminazione della ricerca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scientifica.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52130" cy="3954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Sacerdoti e rituali</a:t>
            </a:r>
            <a:endParaRPr sz="1600">
              <a:latin typeface="Times New Roman"/>
              <a:cs typeface="Times New Roman"/>
            </a:endParaRPr>
          </a:p>
          <a:p>
            <a:pPr marL="63500" marR="11112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(992.2) 90:5.1 </a:t>
            </a:r>
            <a:r>
              <a:rPr sz="1200" spc="-5" dirty="0">
                <a:latin typeface="Times New Roman"/>
                <a:cs typeface="Times New Roman"/>
              </a:rPr>
              <a:t>L’essenza del </a:t>
            </a:r>
            <a:r>
              <a:rPr sz="1200" dirty="0">
                <a:latin typeface="Times New Roman"/>
                <a:cs typeface="Times New Roman"/>
              </a:rPr>
              <a:t>rituale è 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esecuzione;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selvaggi esso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praticato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assoluta  precisione. </a:t>
            </a:r>
            <a:r>
              <a:rPr sz="1200" dirty="0">
                <a:latin typeface="Times New Roman"/>
                <a:cs typeface="Times New Roman"/>
              </a:rPr>
              <a:t>È solo quando il </a:t>
            </a:r>
            <a:r>
              <a:rPr sz="1200" spc="-5" dirty="0">
                <a:latin typeface="Times New Roman"/>
                <a:cs typeface="Times New Roman"/>
              </a:rPr>
              <a:t>rituale </a:t>
            </a:r>
            <a:r>
              <a:rPr sz="1200" dirty="0">
                <a:latin typeface="Times New Roman"/>
                <a:cs typeface="Times New Roman"/>
              </a:rPr>
              <a:t>è stato eseguito </a:t>
            </a:r>
            <a:r>
              <a:rPr sz="1200" spc="-5" dirty="0">
                <a:latin typeface="Times New Roman"/>
                <a:cs typeface="Times New Roman"/>
              </a:rPr>
              <a:t>correttamente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cerimonia ha un </a:t>
            </a:r>
            <a:r>
              <a:rPr sz="1200" spc="-5" dirty="0">
                <a:latin typeface="Times New Roman"/>
                <a:cs typeface="Times New Roman"/>
              </a:rPr>
              <a:t>potere coercitivo sugli </a:t>
            </a:r>
            <a:r>
              <a:rPr sz="1200" dirty="0">
                <a:latin typeface="Times New Roman"/>
                <a:cs typeface="Times New Roman"/>
              </a:rPr>
              <a:t>spiriti. </a:t>
            </a:r>
            <a:r>
              <a:rPr sz="1200" spc="20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rituale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imperfetto </a:t>
            </a:r>
            <a:r>
              <a:rPr sz="1200" dirty="0">
                <a:latin typeface="Times New Roman"/>
                <a:cs typeface="Times New Roman"/>
              </a:rPr>
              <a:t>non fa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suscitare la </a:t>
            </a:r>
            <a:r>
              <a:rPr sz="1200" spc="-5" dirty="0">
                <a:latin typeface="Times New Roman"/>
                <a:cs typeface="Times New Roman"/>
              </a:rPr>
              <a:t>collera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risentimento degli dei. </a:t>
            </a:r>
            <a:r>
              <a:rPr sz="1200" dirty="0">
                <a:latin typeface="Times New Roman"/>
                <a:cs typeface="Times New Roman"/>
              </a:rPr>
              <a:t>Perciò,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in lenta </a:t>
            </a:r>
            <a:r>
              <a:rPr sz="1200" spc="-5" dirty="0">
                <a:latin typeface="Times New Roman"/>
                <a:cs typeface="Times New Roman"/>
              </a:rPr>
              <a:t>evoluzione dell’uomo  concepiva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tecnica </a:t>
            </a:r>
            <a:r>
              <a:rPr sz="1200" i="1" spc="-5" dirty="0">
                <a:latin typeface="Times New Roman"/>
                <a:cs typeface="Times New Roman"/>
              </a:rPr>
              <a:t>del </a:t>
            </a:r>
            <a:r>
              <a:rPr sz="1200" i="1" dirty="0">
                <a:latin typeface="Times New Roman"/>
                <a:cs typeface="Times New Roman"/>
              </a:rPr>
              <a:t>rituale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decisivo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efficacia, era </a:t>
            </a:r>
            <a:r>
              <a:rPr sz="1200" dirty="0">
                <a:latin typeface="Times New Roman"/>
                <a:cs typeface="Times New Roman"/>
              </a:rPr>
              <a:t>inevitabile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sciamani primitivi </a:t>
            </a:r>
            <a:r>
              <a:rPr sz="1200" spc="-5" dirty="0">
                <a:latin typeface="Times New Roman"/>
                <a:cs typeface="Times New Roman"/>
              </a:rPr>
              <a:t>si  trasformassero presto </a:t>
            </a:r>
            <a:r>
              <a:rPr sz="1200" dirty="0">
                <a:latin typeface="Times New Roman"/>
                <a:cs typeface="Times New Roman"/>
              </a:rPr>
              <a:t>o tardi in un </a:t>
            </a:r>
            <a:r>
              <a:rPr sz="1200" spc="-5" dirty="0">
                <a:latin typeface="Times New Roman"/>
                <a:cs typeface="Times New Roman"/>
              </a:rPr>
              <a:t>clero occupato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dirigere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meticolosa </a:t>
            </a:r>
            <a:r>
              <a:rPr sz="1200" spc="-5" dirty="0">
                <a:latin typeface="Times New Roman"/>
                <a:cs typeface="Times New Roman"/>
              </a:rPr>
              <a:t>del rituale.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decine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anni  </a:t>
            </a:r>
            <a:r>
              <a:rPr sz="1200" spc="-5" dirty="0">
                <a:latin typeface="Times New Roman"/>
                <a:cs typeface="Times New Roman"/>
              </a:rPr>
              <a:t>dei rituali interminabili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ingombrato </a:t>
            </a:r>
            <a:r>
              <a:rPr sz="1200" dirty="0">
                <a:latin typeface="Times New Roman"/>
                <a:cs typeface="Times New Roman"/>
              </a:rPr>
              <a:t>la società </a:t>
            </a:r>
            <a:r>
              <a:rPr sz="1200" spc="-5" dirty="0">
                <a:latin typeface="Times New Roman"/>
                <a:cs typeface="Times New Roman"/>
              </a:rPr>
              <a:t>ed ostacolato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civiltà, essendo stati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fardello intollerabile per </a:t>
            </a:r>
            <a:r>
              <a:rPr sz="1200" spc="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attività  </a:t>
            </a:r>
            <a:r>
              <a:rPr sz="1200" spc="-5" dirty="0">
                <a:latin typeface="Times New Roman"/>
                <a:cs typeface="Times New Roman"/>
              </a:rPr>
              <a:t>della vita, per ogni </a:t>
            </a:r>
            <a:r>
              <a:rPr sz="1200" dirty="0">
                <a:latin typeface="Times New Roman"/>
                <a:cs typeface="Times New Roman"/>
              </a:rPr>
              <a:t>impresa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razziale.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(992.3) 90:5.2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rituale </a:t>
            </a:r>
            <a:r>
              <a:rPr sz="1200" dirty="0">
                <a:latin typeface="Times New Roman"/>
                <a:cs typeface="Times New Roman"/>
              </a:rPr>
              <a:t>è la tecnica di </a:t>
            </a:r>
            <a:r>
              <a:rPr sz="1200" spc="-5" dirty="0">
                <a:latin typeface="Times New Roman"/>
                <a:cs typeface="Times New Roman"/>
              </a:rPr>
              <a:t>santificare </a:t>
            </a:r>
            <a:r>
              <a:rPr sz="1200" dirty="0">
                <a:latin typeface="Times New Roman"/>
                <a:cs typeface="Times New Roman"/>
              </a:rPr>
              <a:t>il costume; il </a:t>
            </a:r>
            <a:r>
              <a:rPr sz="1200" spc="-5" dirty="0">
                <a:latin typeface="Times New Roman"/>
                <a:cs typeface="Times New Roman"/>
              </a:rPr>
              <a:t>rituale crea </a:t>
            </a:r>
            <a:r>
              <a:rPr sz="1200" dirty="0">
                <a:latin typeface="Times New Roman"/>
                <a:cs typeface="Times New Roman"/>
              </a:rPr>
              <a:t>e perpetua i miti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contribuisce alla </a:t>
            </a:r>
            <a:r>
              <a:rPr sz="1200" dirty="0">
                <a:latin typeface="Times New Roman"/>
                <a:cs typeface="Times New Roman"/>
              </a:rPr>
              <a:t>preservazione di  </a:t>
            </a:r>
            <a:r>
              <a:rPr sz="1200" spc="-5" dirty="0">
                <a:latin typeface="Times New Roman"/>
                <a:cs typeface="Times New Roman"/>
              </a:rPr>
              <a:t>costumi </a:t>
            </a:r>
            <a:r>
              <a:rPr sz="1200" dirty="0">
                <a:latin typeface="Times New Roman"/>
                <a:cs typeface="Times New Roman"/>
              </a:rPr>
              <a:t>sociali e </a:t>
            </a:r>
            <a:r>
              <a:rPr sz="1200" spc="-5" dirty="0">
                <a:latin typeface="Times New Roman"/>
                <a:cs typeface="Times New Roman"/>
              </a:rPr>
              <a:t>religiosi. Inoltre,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rituale stesso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generato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miti.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rituali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spesso inizialmente sociali, </a:t>
            </a:r>
            <a:r>
              <a:rPr sz="1200" dirty="0">
                <a:latin typeface="Times New Roman"/>
                <a:cs typeface="Times New Roman"/>
              </a:rPr>
              <a:t>divenendo poi  </a:t>
            </a:r>
            <a:r>
              <a:rPr sz="1200" spc="-5" dirty="0">
                <a:latin typeface="Times New Roman"/>
                <a:cs typeface="Times New Roman"/>
              </a:rPr>
              <a:t>economici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acquisendo alla fine </a:t>
            </a:r>
            <a:r>
              <a:rPr sz="1200" dirty="0">
                <a:latin typeface="Times New Roman"/>
                <a:cs typeface="Times New Roman"/>
              </a:rPr>
              <a:t>la santità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dignità </a:t>
            </a:r>
            <a:r>
              <a:rPr sz="1200" dirty="0">
                <a:latin typeface="Times New Roman"/>
                <a:cs typeface="Times New Roman"/>
              </a:rPr>
              <a:t>di cerimonie </a:t>
            </a:r>
            <a:r>
              <a:rPr sz="1200" spc="-5" dirty="0">
                <a:latin typeface="Times New Roman"/>
                <a:cs typeface="Times New Roman"/>
              </a:rPr>
              <a:t>religiose.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 del rituale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personale o  </a:t>
            </a:r>
            <a:r>
              <a:rPr sz="1200" spc="-5" dirty="0">
                <a:latin typeface="Times New Roman"/>
                <a:cs typeface="Times New Roman"/>
              </a:rPr>
              <a:t>collettiva </a:t>
            </a:r>
            <a:r>
              <a:rPr sz="1200" dirty="0">
                <a:latin typeface="Times New Roman"/>
                <a:cs typeface="Times New Roman"/>
              </a:rPr>
              <a:t>— od </a:t>
            </a:r>
            <a:r>
              <a:rPr sz="1200" spc="-5" dirty="0">
                <a:latin typeface="Times New Roman"/>
                <a:cs typeface="Times New Roman"/>
              </a:rPr>
              <a:t>entrambe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come illustrato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preghiera, dalla </a:t>
            </a:r>
            <a:r>
              <a:rPr sz="1200" dirty="0">
                <a:latin typeface="Times New Roman"/>
                <a:cs typeface="Times New Roman"/>
              </a:rPr>
              <a:t>danza e </a:t>
            </a:r>
            <a:r>
              <a:rPr sz="1200" spc="-5" dirty="0">
                <a:latin typeface="Times New Roman"/>
                <a:cs typeface="Times New Roman"/>
              </a:rPr>
              <a:t>dalla rappresentazione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drammatica.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3117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(992.4) 90:5.3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parole divennero </a:t>
            </a:r>
            <a:r>
              <a:rPr sz="1200" spc="-5" dirty="0">
                <a:latin typeface="Times New Roman"/>
                <a:cs typeface="Times New Roman"/>
              </a:rPr>
              <a:t>parte del rituale, </a:t>
            </a:r>
            <a:r>
              <a:rPr sz="1200" dirty="0">
                <a:latin typeface="Times New Roman"/>
                <a:cs typeface="Times New Roman"/>
              </a:rPr>
              <a:t>come dimostra l’uso di </a:t>
            </a:r>
            <a:r>
              <a:rPr sz="1200" spc="-5" dirty="0">
                <a:latin typeface="Times New Roman"/>
                <a:cs typeface="Times New Roman"/>
              </a:rPr>
              <a:t>termini quali amen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selah. L’abitudine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bestemmiare,  l’irriverenza, rappresenta </a:t>
            </a:r>
            <a:r>
              <a:rPr sz="1200" dirty="0">
                <a:latin typeface="Times New Roman"/>
                <a:cs typeface="Times New Roman"/>
              </a:rPr>
              <a:t>una prostituzione </a:t>
            </a:r>
            <a:r>
              <a:rPr sz="1200" spc="-5" dirty="0">
                <a:latin typeface="Times New Roman"/>
                <a:cs typeface="Times New Roman"/>
              </a:rPr>
              <a:t>dell’antica </a:t>
            </a:r>
            <a:r>
              <a:rPr sz="1200" dirty="0">
                <a:latin typeface="Times New Roman"/>
                <a:cs typeface="Times New Roman"/>
              </a:rPr>
              <a:t>ripetizione </a:t>
            </a:r>
            <a:r>
              <a:rPr sz="1200" spc="-5" dirty="0">
                <a:latin typeface="Times New Roman"/>
                <a:cs typeface="Times New Roman"/>
              </a:rPr>
              <a:t>ritualistica </a:t>
            </a:r>
            <a:r>
              <a:rPr sz="1200" dirty="0">
                <a:latin typeface="Times New Roman"/>
                <a:cs typeface="Times New Roman"/>
              </a:rPr>
              <a:t>di nomi </a:t>
            </a:r>
            <a:r>
              <a:rPr sz="1200" spc="-5" dirty="0">
                <a:latin typeface="Times New Roman"/>
                <a:cs typeface="Times New Roman"/>
              </a:rPr>
              <a:t>sacri. Recarsi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pellegrinaggio presso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santuari </a:t>
            </a:r>
            <a:r>
              <a:rPr sz="1200" dirty="0">
                <a:latin typeface="Times New Roman"/>
                <a:cs typeface="Times New Roman"/>
              </a:rPr>
              <a:t>sacri è un antichissimo </a:t>
            </a:r>
            <a:r>
              <a:rPr sz="1200" spc="-5" dirty="0">
                <a:latin typeface="Times New Roman"/>
                <a:cs typeface="Times New Roman"/>
              </a:rPr>
              <a:t>rituale.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rituale si trasformò </a:t>
            </a:r>
            <a:r>
              <a:rPr sz="1200" dirty="0">
                <a:latin typeface="Times New Roman"/>
                <a:cs typeface="Times New Roman"/>
              </a:rPr>
              <a:t>poi in </a:t>
            </a:r>
            <a:r>
              <a:rPr sz="1200" spc="-5" dirty="0">
                <a:latin typeface="Times New Roman"/>
                <a:cs typeface="Times New Roman"/>
              </a:rPr>
              <a:t>elaborate cerimonie </a:t>
            </a:r>
            <a:r>
              <a:rPr sz="1200" dirty="0">
                <a:latin typeface="Times New Roman"/>
                <a:cs typeface="Times New Roman"/>
              </a:rPr>
              <a:t>di purificazione, di </a:t>
            </a:r>
            <a:r>
              <a:rPr sz="1200" spc="-5" dirty="0">
                <a:latin typeface="Times New Roman"/>
                <a:cs typeface="Times New Roman"/>
              </a:rPr>
              <a:t>sanazione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santificazione.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cerimonie d’iniziazione </a:t>
            </a:r>
            <a:r>
              <a:rPr sz="1200" spc="-5" dirty="0">
                <a:latin typeface="Times New Roman"/>
                <a:cs typeface="Times New Roman"/>
              </a:rPr>
              <a:t>delle società segrete delle </a:t>
            </a:r>
            <a:r>
              <a:rPr sz="1200" dirty="0">
                <a:latin typeface="Times New Roman"/>
                <a:cs typeface="Times New Roman"/>
              </a:rPr>
              <a:t>tribù primitive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grossolano </a:t>
            </a:r>
            <a:r>
              <a:rPr sz="1200" dirty="0">
                <a:latin typeface="Times New Roman"/>
                <a:cs typeface="Times New Roman"/>
              </a:rPr>
              <a:t>rito </a:t>
            </a:r>
            <a:r>
              <a:rPr sz="1200" spc="-5" dirty="0">
                <a:latin typeface="Times New Roman"/>
                <a:cs typeface="Times New Roman"/>
              </a:rPr>
              <a:t>religioso.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6921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adorazione degli </a:t>
            </a:r>
            <a:r>
              <a:rPr sz="1200" spc="-5" dirty="0">
                <a:latin typeface="Times New Roman"/>
                <a:cs typeface="Times New Roman"/>
              </a:rPr>
              <a:t>antichi </a:t>
            </a:r>
            <a:r>
              <a:rPr sz="1200" dirty="0">
                <a:latin typeface="Times New Roman"/>
                <a:cs typeface="Times New Roman"/>
              </a:rPr>
              <a:t>culti </a:t>
            </a:r>
            <a:r>
              <a:rPr sz="1200" spc="-5" dirty="0">
                <a:latin typeface="Times New Roman"/>
                <a:cs typeface="Times New Roman"/>
              </a:rPr>
              <a:t>dei misteri era </a:t>
            </a:r>
            <a:r>
              <a:rPr sz="1200" dirty="0">
                <a:latin typeface="Times New Roman"/>
                <a:cs typeface="Times New Roman"/>
              </a:rPr>
              <a:t>semplicemente una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teoria di </a:t>
            </a:r>
            <a:r>
              <a:rPr sz="1200" spc="-5" dirty="0">
                <a:latin typeface="Times New Roman"/>
                <a:cs typeface="Times New Roman"/>
              </a:rPr>
              <a:t>rituali </a:t>
            </a:r>
            <a:r>
              <a:rPr sz="1200" dirty="0">
                <a:latin typeface="Times New Roman"/>
                <a:cs typeface="Times New Roman"/>
              </a:rPr>
              <a:t>religiosi </a:t>
            </a:r>
            <a:r>
              <a:rPr sz="1200" spc="-5" dirty="0">
                <a:latin typeface="Times New Roman"/>
                <a:cs typeface="Times New Roman"/>
              </a:rPr>
              <a:t>messi insieme.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rituale si  </a:t>
            </a:r>
            <a:r>
              <a:rPr sz="1200" dirty="0">
                <a:latin typeface="Times New Roman"/>
                <a:cs typeface="Times New Roman"/>
              </a:rPr>
              <a:t>sviluppò infine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moderni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cerimoniali </a:t>
            </a:r>
            <a:r>
              <a:rPr sz="1200" dirty="0">
                <a:latin typeface="Times New Roman"/>
                <a:cs typeface="Times New Roman"/>
              </a:rPr>
              <a:t>sociali e di culti </a:t>
            </a:r>
            <a:r>
              <a:rPr sz="1200" spc="-5" dirty="0">
                <a:latin typeface="Times New Roman"/>
                <a:cs typeface="Times New Roman"/>
              </a:rPr>
              <a:t>religiosi, </a:t>
            </a:r>
            <a:r>
              <a:rPr sz="1200" dirty="0">
                <a:latin typeface="Times New Roman"/>
                <a:cs typeface="Times New Roman"/>
              </a:rPr>
              <a:t>i servizi che </a:t>
            </a:r>
            <a:r>
              <a:rPr sz="1200" spc="-5" dirty="0">
                <a:latin typeface="Times New Roman"/>
                <a:cs typeface="Times New Roman"/>
              </a:rPr>
              <a:t>comprendono preghiere, canti, </a:t>
            </a:r>
            <a:r>
              <a:rPr sz="1200" dirty="0">
                <a:latin typeface="Times New Roman"/>
                <a:cs typeface="Times New Roman"/>
              </a:rPr>
              <a:t>letture con  risposta </a:t>
            </a:r>
            <a:r>
              <a:rPr sz="1200" spc="-5" dirty="0">
                <a:latin typeface="Times New Roman"/>
                <a:cs typeface="Times New Roman"/>
              </a:rPr>
              <a:t>ed altre </a:t>
            </a:r>
            <a:r>
              <a:rPr sz="1200" dirty="0">
                <a:latin typeface="Times New Roman"/>
                <a:cs typeface="Times New Roman"/>
              </a:rPr>
              <a:t>devozioni spirituali </a:t>
            </a:r>
            <a:r>
              <a:rPr sz="1200" spc="-5" dirty="0">
                <a:latin typeface="Times New Roman"/>
                <a:cs typeface="Times New Roman"/>
              </a:rPr>
              <a:t>individuali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collettive.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28330" cy="35515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432434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(992.5) 90:5.4 </a:t>
            </a:r>
            <a:r>
              <a:rPr sz="1200" dirty="0">
                <a:latin typeface="Times New Roman"/>
                <a:cs typeface="Times New Roman"/>
              </a:rPr>
              <a:t>I sacerdoti </a:t>
            </a:r>
            <a:r>
              <a:rPr sz="1200" spc="-5" dirty="0">
                <a:latin typeface="Times New Roman"/>
                <a:cs typeface="Times New Roman"/>
              </a:rPr>
              <a:t>si evolvettero dagli </a:t>
            </a:r>
            <a:r>
              <a:rPr sz="1200" dirty="0">
                <a:latin typeface="Times New Roman"/>
                <a:cs typeface="Times New Roman"/>
              </a:rPr>
              <a:t>sciamani, </a:t>
            </a:r>
            <a:r>
              <a:rPr sz="1200" spc="-5" dirty="0">
                <a:latin typeface="Times New Roman"/>
                <a:cs typeface="Times New Roman"/>
              </a:rPr>
              <a:t>passando per gli </a:t>
            </a:r>
            <a:r>
              <a:rPr sz="1200" dirty="0">
                <a:latin typeface="Times New Roman"/>
                <a:cs typeface="Times New Roman"/>
              </a:rPr>
              <a:t>oracoli,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indovini, i </a:t>
            </a:r>
            <a:r>
              <a:rPr sz="1200" spc="-5" dirty="0">
                <a:latin typeface="Times New Roman"/>
                <a:cs typeface="Times New Roman"/>
              </a:rPr>
              <a:t>cantori, </a:t>
            </a:r>
            <a:r>
              <a:rPr sz="1200" dirty="0">
                <a:latin typeface="Times New Roman"/>
                <a:cs typeface="Times New Roman"/>
              </a:rPr>
              <a:t>i danzatori, i </a:t>
            </a:r>
            <a:r>
              <a:rPr sz="1200" spc="-5" dirty="0">
                <a:latin typeface="Times New Roman"/>
                <a:cs typeface="Times New Roman"/>
              </a:rPr>
              <a:t>provocatori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pioggia,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custodi </a:t>
            </a:r>
            <a:r>
              <a:rPr sz="1200" dirty="0">
                <a:latin typeface="Times New Roman"/>
                <a:cs typeface="Times New Roman"/>
              </a:rPr>
              <a:t>di reliquie </a:t>
            </a:r>
            <a:r>
              <a:rPr sz="1200" spc="-5" dirty="0">
                <a:latin typeface="Times New Roman"/>
                <a:cs typeface="Times New Roman"/>
              </a:rPr>
              <a:t>religiose, </a:t>
            </a:r>
            <a:r>
              <a:rPr sz="1200" dirty="0">
                <a:latin typeface="Times New Roman"/>
                <a:cs typeface="Times New Roman"/>
              </a:rPr>
              <a:t>i custodi di </a:t>
            </a:r>
            <a:r>
              <a:rPr sz="1200" spc="-5" dirty="0">
                <a:latin typeface="Times New Roman"/>
                <a:cs typeface="Times New Roman"/>
              </a:rPr>
              <a:t>templi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pronosticatori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avvenimenti, fino </a:t>
            </a:r>
            <a:r>
              <a:rPr sz="1200" dirty="0">
                <a:latin typeface="Times New Roman"/>
                <a:cs typeface="Times New Roman"/>
              </a:rPr>
              <a:t>allo stato di direttori </a:t>
            </a:r>
            <a:r>
              <a:rPr sz="1200" spc="-5" dirty="0">
                <a:latin typeface="Times New Roman"/>
                <a:cs typeface="Times New Roman"/>
              </a:rPr>
              <a:t>effettivi  dell’adorazione religiosa. Alla fine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carica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ereditaria; sorse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casta permanente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sacerdoti.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2203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(992.6) 90:5.5 </a:t>
            </a:r>
            <a:r>
              <a:rPr sz="1200" spc="-5" dirty="0">
                <a:latin typeface="Times New Roman"/>
                <a:cs typeface="Times New Roman"/>
              </a:rPr>
              <a:t>A mano </a:t>
            </a:r>
            <a:r>
              <a:rPr sz="1200" dirty="0">
                <a:latin typeface="Times New Roman"/>
                <a:cs typeface="Times New Roman"/>
              </a:rPr>
              <a:t>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si evolveva,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cominciarono </a:t>
            </a:r>
            <a:r>
              <a:rPr sz="1200" dirty="0">
                <a:latin typeface="Times New Roman"/>
                <a:cs typeface="Times New Roman"/>
              </a:rPr>
              <a:t>a specializzarsi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talenti </a:t>
            </a:r>
            <a:r>
              <a:rPr sz="1200" dirty="0">
                <a:latin typeface="Times New Roman"/>
                <a:cs typeface="Times New Roman"/>
              </a:rPr>
              <a:t>innati o le  loro </a:t>
            </a:r>
            <a:r>
              <a:rPr sz="1200" spc="-5" dirty="0">
                <a:latin typeface="Times New Roman"/>
                <a:cs typeface="Times New Roman"/>
              </a:rPr>
              <a:t>predilezioni particolari. Alcuni </a:t>
            </a:r>
            <a:r>
              <a:rPr sz="1200" dirty="0">
                <a:latin typeface="Times New Roman"/>
                <a:cs typeface="Times New Roman"/>
              </a:rPr>
              <a:t>divennero </a:t>
            </a:r>
            <a:r>
              <a:rPr sz="1200" spc="-5" dirty="0">
                <a:latin typeface="Times New Roman"/>
                <a:cs typeface="Times New Roman"/>
              </a:rPr>
              <a:t>cantori, altri pregatori ed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ancora sacrificatori; </a:t>
            </a:r>
            <a:r>
              <a:rPr sz="1200" spc="1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vennero gli </a:t>
            </a:r>
            <a:r>
              <a:rPr sz="1200" dirty="0">
                <a:latin typeface="Times New Roman"/>
                <a:cs typeface="Times New Roman"/>
              </a:rPr>
              <a:t>oratori — i  </a:t>
            </a:r>
            <a:r>
              <a:rPr sz="1200" spc="-5" dirty="0">
                <a:latin typeface="Times New Roman"/>
                <a:cs typeface="Times New Roman"/>
              </a:rPr>
              <a:t>predicatori. </a:t>
            </a:r>
            <a:r>
              <a:rPr sz="1200" dirty="0">
                <a:latin typeface="Times New Roman"/>
                <a:cs typeface="Times New Roman"/>
              </a:rPr>
              <a:t>E quando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divenne un’istituzione, </a:t>
            </a:r>
            <a:r>
              <a:rPr sz="1200" spc="-5" dirty="0">
                <a:latin typeface="Times New Roman"/>
                <a:cs typeface="Times New Roman"/>
              </a:rPr>
              <a:t>questi sacerdoti pretesero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“detenere </a:t>
            </a:r>
            <a:r>
              <a:rPr sz="1200" dirty="0">
                <a:latin typeface="Times New Roman"/>
                <a:cs typeface="Times New Roman"/>
              </a:rPr>
              <a:t>le chiavi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812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(992.7) 90:5.6 </a:t>
            </a:r>
            <a:r>
              <a:rPr sz="1200" dirty="0">
                <a:latin typeface="Times New Roman"/>
                <a:cs typeface="Times New Roman"/>
              </a:rPr>
              <a:t>I sacerdoti hanno </a:t>
            </a:r>
            <a:r>
              <a:rPr sz="1200" spc="-5" dirty="0">
                <a:latin typeface="Times New Roman"/>
                <a:cs typeface="Times New Roman"/>
              </a:rPr>
              <a:t>sempre cercato d’impressionare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gente comune </a:t>
            </a:r>
            <a:r>
              <a:rPr sz="1200" dirty="0">
                <a:latin typeface="Times New Roman"/>
                <a:cs typeface="Times New Roman"/>
              </a:rPr>
              <a:t>e d’ispirare in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un timore </a:t>
            </a:r>
            <a:r>
              <a:rPr sz="1200" spc="-5" dirty="0">
                <a:latin typeface="Times New Roman"/>
                <a:cs typeface="Times New Roman"/>
              </a:rPr>
              <a:t>rispettoso conducendo </a:t>
            </a:r>
            <a:r>
              <a:rPr sz="1200" dirty="0">
                <a:latin typeface="Times New Roman"/>
                <a:cs typeface="Times New Roman"/>
              </a:rPr>
              <a:t>il  rituale </a:t>
            </a:r>
            <a:r>
              <a:rPr sz="1200" spc="-5" dirty="0">
                <a:latin typeface="Times New Roman"/>
                <a:cs typeface="Times New Roman"/>
              </a:rPr>
              <a:t>religioso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lingua antica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diversi </a:t>
            </a:r>
            <a:r>
              <a:rPr sz="1200" spc="-5" dirty="0">
                <a:latin typeface="Times New Roman"/>
                <a:cs typeface="Times New Roman"/>
              </a:rPr>
              <a:t>passi magici per ingannare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fedeli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il loro rispetto e la  loro </a:t>
            </a:r>
            <a:r>
              <a:rPr sz="1200" spc="-5" dirty="0">
                <a:latin typeface="Times New Roman"/>
                <a:cs typeface="Times New Roman"/>
              </a:rPr>
              <a:t>autorità.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pericolo </a:t>
            </a:r>
            <a:r>
              <a:rPr sz="1200" dirty="0">
                <a:latin typeface="Times New Roman"/>
                <a:cs typeface="Times New Roman"/>
              </a:rPr>
              <a:t>in tutto ciò è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rituale tende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 sostituto della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93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(993.1) 90:5.7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clero ha influito molto nel </a:t>
            </a:r>
            <a:r>
              <a:rPr sz="1200" spc="-5" dirty="0">
                <a:latin typeface="Times New Roman"/>
                <a:cs typeface="Times New Roman"/>
              </a:rPr>
              <a:t>ritardare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sviluppo scientifico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nell’ostacolare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spirituale, </a:t>
            </a:r>
            <a:r>
              <a:rPr sz="1200" dirty="0">
                <a:latin typeface="Times New Roman"/>
                <a:cs typeface="Times New Roman"/>
              </a:rPr>
              <a:t>ma ha contribuito  </a:t>
            </a:r>
            <a:r>
              <a:rPr sz="1200" spc="-5" dirty="0">
                <a:latin typeface="Times New Roman"/>
                <a:cs typeface="Times New Roman"/>
              </a:rPr>
              <a:t>alla stabilizzazione della civiltà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all’elevazione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aspetti </a:t>
            </a:r>
            <a:r>
              <a:rPr sz="1200" dirty="0">
                <a:latin typeface="Times New Roman"/>
                <a:cs typeface="Times New Roman"/>
              </a:rPr>
              <a:t>della cultura.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sacerdoti moderni hanno cessato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operare  come direttori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rivolgendo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attenzione alla teologia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tentativo di </a:t>
            </a:r>
            <a:r>
              <a:rPr sz="1200" spc="-5" dirty="0">
                <a:latin typeface="Times New Roman"/>
                <a:cs typeface="Times New Roman"/>
              </a:rPr>
              <a:t>definire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482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(993.2) 90:5.8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negare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sacerdoti siano </a:t>
            </a:r>
            <a:r>
              <a:rPr sz="1200" dirty="0">
                <a:latin typeface="Times New Roman"/>
                <a:cs typeface="Times New Roman"/>
              </a:rPr>
              <a:t>stati una </a:t>
            </a:r>
            <a:r>
              <a:rPr sz="1200" spc="-5" dirty="0">
                <a:latin typeface="Times New Roman"/>
                <a:cs typeface="Times New Roman"/>
              </a:rPr>
              <a:t>macina attaccata </a:t>
            </a:r>
            <a:r>
              <a:rPr sz="1200" spc="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collo delle razze, ma i </a:t>
            </a:r>
            <a:r>
              <a:rPr sz="1200" spc="-5" dirty="0">
                <a:latin typeface="Times New Roman"/>
                <a:cs typeface="Times New Roman"/>
              </a:rPr>
              <a:t>veri capi religiosi </a:t>
            </a:r>
            <a:r>
              <a:rPr sz="1200" dirty="0">
                <a:latin typeface="Times New Roman"/>
                <a:cs typeface="Times New Roman"/>
              </a:rPr>
              <a:t>sono stati  inestimabili </a:t>
            </a:r>
            <a:r>
              <a:rPr sz="1200" spc="-5" dirty="0">
                <a:latin typeface="Times New Roman"/>
                <a:cs typeface="Times New Roman"/>
              </a:rPr>
              <a:t>nell’indicare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verso realtà superiori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migliori.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(993.3) 90:5.9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208645" cy="40500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 algn="just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91: </a:t>
            </a:r>
            <a:r>
              <a:rPr sz="2200" b="1" spc="-20" dirty="0">
                <a:solidFill>
                  <a:srgbClr val="933634"/>
                </a:solidFill>
                <a:latin typeface="Times New Roman"/>
                <a:cs typeface="Times New Roman"/>
              </a:rPr>
              <a:t>L’evoluzione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della</a:t>
            </a:r>
            <a:r>
              <a:rPr sz="2200" b="1" spc="1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preghiera</a:t>
            </a:r>
            <a:endParaRPr sz="2200">
              <a:latin typeface="Times New Roman"/>
              <a:cs typeface="Times New Roman"/>
            </a:endParaRPr>
          </a:p>
          <a:p>
            <a:pPr marL="76200" marR="111125" algn="just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(994.1) 91:0.1 </a:t>
            </a:r>
            <a:r>
              <a:rPr sz="1200" spc="-2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PREGHIERA, come strumento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religione, si evolvé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precedenti espressioni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religiose </a:t>
            </a:r>
            <a:r>
              <a:rPr sz="1200" dirty="0">
                <a:latin typeface="Times New Roman"/>
                <a:cs typeface="Times New Roman"/>
              </a:rPr>
              <a:t>di monologhi e di  </a:t>
            </a:r>
            <a:r>
              <a:rPr sz="1200" spc="-5" dirty="0">
                <a:latin typeface="Times New Roman"/>
                <a:cs typeface="Times New Roman"/>
              </a:rPr>
              <a:t>dialoghi.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raggiungimento dell’autocoscienza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si produsse l’inevitabile corollario della </a:t>
            </a:r>
            <a:r>
              <a:rPr sz="1200" dirty="0">
                <a:latin typeface="Times New Roman"/>
                <a:cs typeface="Times New Roman"/>
              </a:rPr>
              <a:t>coscienza  </a:t>
            </a:r>
            <a:r>
              <a:rPr sz="1200" spc="-5" dirty="0">
                <a:latin typeface="Times New Roman"/>
                <a:cs typeface="Times New Roman"/>
              </a:rPr>
              <a:t>degli altri, </a:t>
            </a:r>
            <a:r>
              <a:rPr sz="1200" dirty="0">
                <a:latin typeface="Times New Roman"/>
                <a:cs typeface="Times New Roman"/>
              </a:rPr>
              <a:t>il duplice potenziale </a:t>
            </a:r>
            <a:r>
              <a:rPr sz="1200" spc="-5" dirty="0">
                <a:latin typeface="Times New Roman"/>
                <a:cs typeface="Times New Roman"/>
              </a:rPr>
              <a:t>della risposta 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riconoscimento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55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(994.2) 91:0.2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primissime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rivolte </a:t>
            </a:r>
            <a:r>
              <a:rPr sz="1200" spc="-5" dirty="0">
                <a:latin typeface="Times New Roman"/>
                <a:cs typeface="Times New Roman"/>
              </a:rPr>
              <a:t>alla Deità. Queste espressioni 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che direste 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amico accingendovi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iniziare un’impresa </a:t>
            </a:r>
            <a:r>
              <a:rPr sz="1200" dirty="0">
                <a:latin typeface="Times New Roman"/>
                <a:cs typeface="Times New Roman"/>
              </a:rPr>
              <a:t>importante: </a:t>
            </a:r>
            <a:r>
              <a:rPr sz="1200" spc="-5" dirty="0">
                <a:latin typeface="Times New Roman"/>
                <a:cs typeface="Times New Roman"/>
              </a:rPr>
              <a:t>“Augurami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fortuna.” 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era schiavo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magia;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fortuna, </a:t>
            </a:r>
            <a:r>
              <a:rPr sz="1200" dirty="0">
                <a:latin typeface="Times New Roman"/>
                <a:cs typeface="Times New Roman"/>
              </a:rPr>
              <a:t>buona o </a:t>
            </a:r>
            <a:r>
              <a:rPr sz="1200" spc="-5" dirty="0">
                <a:latin typeface="Times New Roman"/>
                <a:cs typeface="Times New Roman"/>
              </a:rPr>
              <a:t>cattiva, entrava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faccende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All’inizio queste </a:t>
            </a:r>
            <a:r>
              <a:rPr sz="1200" spc="-5" dirty="0">
                <a:latin typeface="Times New Roman"/>
                <a:cs typeface="Times New Roman"/>
              </a:rPr>
              <a:t>richieste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fortuna erano dei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monologhi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un modo di </a:t>
            </a:r>
            <a:r>
              <a:rPr sz="1200" spc="-5" dirty="0">
                <a:latin typeface="Times New Roman"/>
                <a:cs typeface="Times New Roman"/>
              </a:rPr>
              <a:t>pensare ad alta </a:t>
            </a:r>
            <a:r>
              <a:rPr sz="1200" dirty="0">
                <a:latin typeface="Times New Roman"/>
                <a:cs typeface="Times New Roman"/>
              </a:rPr>
              <a:t>voce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devoti della </a:t>
            </a:r>
            <a:r>
              <a:rPr sz="1200" spc="-5" dirty="0">
                <a:latin typeface="Times New Roman"/>
                <a:cs typeface="Times New Roman"/>
              </a:rPr>
              <a:t>magia.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credenti nella </a:t>
            </a:r>
            <a:r>
              <a:rPr sz="1200" dirty="0">
                <a:latin typeface="Times New Roman"/>
                <a:cs typeface="Times New Roman"/>
              </a:rPr>
              <a:t>fortuna ottennero  </a:t>
            </a:r>
            <a:r>
              <a:rPr sz="1200" spc="-5" dirty="0">
                <a:latin typeface="Times New Roman"/>
                <a:cs typeface="Times New Roman"/>
              </a:rPr>
              <a:t>l’appoggio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amici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famiglie, ed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fu attuata </a:t>
            </a:r>
            <a:r>
              <a:rPr sz="1200" dirty="0">
                <a:latin typeface="Times New Roman"/>
                <a:cs typeface="Times New Roman"/>
              </a:rPr>
              <a:t>una forma di </a:t>
            </a:r>
            <a:r>
              <a:rPr sz="1200" spc="-5" dirty="0">
                <a:latin typeface="Times New Roman"/>
                <a:cs typeface="Times New Roman"/>
              </a:rPr>
              <a:t>cerimonia </a:t>
            </a:r>
            <a:r>
              <a:rPr sz="1200" dirty="0">
                <a:latin typeface="Times New Roman"/>
                <a:cs typeface="Times New Roman"/>
              </a:rPr>
              <a:t>che includeva </a:t>
            </a:r>
            <a:r>
              <a:rPr sz="1200" spc="-5" dirty="0">
                <a:latin typeface="Times New Roman"/>
                <a:cs typeface="Times New Roman"/>
              </a:rPr>
              <a:t>l’intero clan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 tribù.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73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(994.3) 91:0.3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fantasmi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spiriti si evolvettero, queste </a:t>
            </a:r>
            <a:r>
              <a:rPr sz="1200" dirty="0">
                <a:latin typeface="Times New Roman"/>
                <a:cs typeface="Times New Roman"/>
              </a:rPr>
              <a:t>richieste divennero d’indirizzo </a:t>
            </a:r>
            <a:r>
              <a:rPr sz="1200" spc="-5" dirty="0">
                <a:latin typeface="Times New Roman"/>
                <a:cs typeface="Times New Roman"/>
              </a:rPr>
              <a:t>superumano, ed </a:t>
            </a:r>
            <a:r>
              <a:rPr sz="1200" dirty="0">
                <a:latin typeface="Times New Roman"/>
                <a:cs typeface="Times New Roman"/>
              </a:rPr>
              <a:t>acquisita la 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dei, tali </a:t>
            </a:r>
            <a:r>
              <a:rPr sz="1200" spc="-5" dirty="0">
                <a:latin typeface="Times New Roman"/>
                <a:cs typeface="Times New Roman"/>
              </a:rPr>
              <a:t>espressioni raggiunsero </a:t>
            </a:r>
            <a:r>
              <a:rPr sz="1200" dirty="0">
                <a:latin typeface="Times New Roman"/>
                <a:cs typeface="Times New Roman"/>
              </a:rPr>
              <a:t>i livelli di </a:t>
            </a:r>
            <a:r>
              <a:rPr sz="1200" spc="-5" dirty="0">
                <a:latin typeface="Times New Roman"/>
                <a:cs typeface="Times New Roman"/>
              </a:rPr>
              <a:t>autentica preghiera. Per fare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esempio: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tribù dell’Australia le  </a:t>
            </a:r>
            <a:r>
              <a:rPr sz="1200" spc="-5" dirty="0">
                <a:latin typeface="Times New Roman"/>
                <a:cs typeface="Times New Roman"/>
              </a:rPr>
              <a:t>preghiere religiose primitive hanno preceduto </a:t>
            </a:r>
            <a:r>
              <a:rPr sz="1200" dirty="0">
                <a:latin typeface="Times New Roman"/>
                <a:cs typeface="Times New Roman"/>
              </a:rPr>
              <a:t>la credenza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spiriti ed in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superumane.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90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(994.4) 91:0.4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tribù Toda </a:t>
            </a:r>
            <a:r>
              <a:rPr sz="1200" spc="-5" dirty="0">
                <a:latin typeface="Times New Roman"/>
                <a:cs typeface="Times New Roman"/>
              </a:rPr>
              <a:t>dell’India </a:t>
            </a:r>
            <a:r>
              <a:rPr sz="1200" dirty="0">
                <a:latin typeface="Times New Roman"/>
                <a:cs typeface="Times New Roman"/>
              </a:rPr>
              <a:t>osserva attualmente 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rivolgere delle preghiere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particolare, </a:t>
            </a:r>
            <a:r>
              <a:rPr sz="1200" dirty="0">
                <a:latin typeface="Times New Roman"/>
                <a:cs typeface="Times New Roman"/>
              </a:rPr>
              <a:t>proprio  </a:t>
            </a:r>
            <a:r>
              <a:rPr sz="1200" spc="-5" dirty="0">
                <a:latin typeface="Times New Roman"/>
                <a:cs typeface="Times New Roman"/>
              </a:rPr>
              <a:t>come facevano </a:t>
            </a:r>
            <a:r>
              <a:rPr sz="1200" dirty="0">
                <a:latin typeface="Times New Roman"/>
                <a:cs typeface="Times New Roman"/>
              </a:rPr>
              <a:t>i popoli primitivi prima </a:t>
            </a:r>
            <a:r>
              <a:rPr sz="1200" spc="-5" dirty="0">
                <a:latin typeface="Times New Roman"/>
                <a:cs typeface="Times New Roman"/>
              </a:rPr>
              <a:t>dei tempi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coscienza religiosa. Soltanto </a:t>
            </a:r>
            <a:r>
              <a:rPr sz="1200" dirty="0">
                <a:latin typeface="Times New Roman"/>
                <a:cs typeface="Times New Roman"/>
              </a:rPr>
              <a:t>che tra i Toda </a:t>
            </a:r>
            <a:r>
              <a:rPr sz="1200" spc="-5" dirty="0">
                <a:latin typeface="Times New Roman"/>
                <a:cs typeface="Times New Roman"/>
              </a:rPr>
              <a:t>ciò rappresenta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regresso 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religione degenerante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livello primitivo. </a:t>
            </a:r>
            <a:r>
              <a:rPr sz="1200" spc="-5" dirty="0">
                <a:latin typeface="Times New Roman"/>
                <a:cs typeface="Times New Roman"/>
              </a:rPr>
              <a:t>Gli odierni rituali dei sacerdoti lattai dei </a:t>
            </a:r>
            <a:r>
              <a:rPr sz="1200" dirty="0">
                <a:latin typeface="Times New Roman"/>
                <a:cs typeface="Times New Roman"/>
              </a:rPr>
              <a:t>Toda non rappresentano una  </a:t>
            </a:r>
            <a:r>
              <a:rPr sz="1200" spc="-5" dirty="0">
                <a:latin typeface="Times New Roman"/>
                <a:cs typeface="Times New Roman"/>
              </a:rPr>
              <a:t>cerimonia religiosa,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queste preghiere impersonali </a:t>
            </a:r>
            <a:r>
              <a:rPr sz="1200" dirty="0">
                <a:latin typeface="Times New Roman"/>
                <a:cs typeface="Times New Roman"/>
              </a:rPr>
              <a:t>non contribuiscono </a:t>
            </a:r>
            <a:r>
              <a:rPr sz="1200" spc="-5" dirty="0">
                <a:latin typeface="Times New Roman"/>
                <a:cs typeface="Times New Roman"/>
              </a:rPr>
              <a:t>affatto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o ad </a:t>
            </a:r>
            <a:r>
              <a:rPr sz="1200" spc="-5" dirty="0">
                <a:latin typeface="Times New Roman"/>
                <a:cs typeface="Times New Roman"/>
              </a:rPr>
              <a:t>elevare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sociali, </a:t>
            </a:r>
            <a:r>
              <a:rPr sz="1200" spc="-5" dirty="0">
                <a:latin typeface="Times New Roman"/>
                <a:cs typeface="Times New Roman"/>
              </a:rPr>
              <a:t>morali 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3084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74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(994.5) 91:0.5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</a:t>
            </a:r>
            <a:r>
              <a:rPr sz="1200" spc="-5" dirty="0">
                <a:latin typeface="Times New Roman"/>
                <a:cs typeface="Times New Roman"/>
              </a:rPr>
              <a:t>prereligiosa </a:t>
            </a:r>
            <a:r>
              <a:rPr sz="1200" dirty="0">
                <a:latin typeface="Times New Roman"/>
                <a:cs typeface="Times New Roman"/>
              </a:rPr>
              <a:t>faceva parte delle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mana </a:t>
            </a:r>
            <a:r>
              <a:rPr sz="1200" spc="-5" dirty="0">
                <a:latin typeface="Times New Roman"/>
                <a:cs typeface="Times New Roman"/>
              </a:rPr>
              <a:t>dei Melanesiani, delle credenze oudah dei </a:t>
            </a:r>
            <a:r>
              <a:rPr sz="1200" dirty="0">
                <a:latin typeface="Times New Roman"/>
                <a:cs typeface="Times New Roman"/>
              </a:rPr>
              <a:t>Pigmei africani e  </a:t>
            </a:r>
            <a:r>
              <a:rPr sz="1200" spc="-5" dirty="0">
                <a:latin typeface="Times New Roman"/>
                <a:cs typeface="Times New Roman"/>
              </a:rPr>
              <a:t>delle superstizioni manitou degli Indiani dell’America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Baganda dell’Africa sono emerse solo </a:t>
            </a:r>
            <a:r>
              <a:rPr sz="1200" dirty="0">
                <a:latin typeface="Times New Roman"/>
                <a:cs typeface="Times New Roman"/>
              </a:rPr>
              <a:t>recentemente </a:t>
            </a:r>
            <a:r>
              <a:rPr sz="1200" spc="10" dirty="0">
                <a:latin typeface="Times New Roman"/>
                <a:cs typeface="Times New Roman"/>
              </a:rPr>
              <a:t>dal 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mana di </a:t>
            </a:r>
            <a:r>
              <a:rPr sz="1200" spc="-5" dirty="0">
                <a:latin typeface="Times New Roman"/>
                <a:cs typeface="Times New Roman"/>
              </a:rPr>
              <a:t>preghiera.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confusione evoluzionaria </a:t>
            </a:r>
            <a:r>
              <a:rPr sz="1200" spc="-5" dirty="0">
                <a:latin typeface="Times New Roman"/>
                <a:cs typeface="Times New Roman"/>
              </a:rPr>
              <a:t>primitiva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indirizzano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preghiere agli </a:t>
            </a:r>
            <a:r>
              <a:rPr sz="1200" spc="10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— locali e  nazionali — </a:t>
            </a:r>
            <a:r>
              <a:rPr sz="1200" spc="-5" dirty="0">
                <a:latin typeface="Times New Roman"/>
                <a:cs typeface="Times New Roman"/>
              </a:rPr>
              <a:t>ai feticci, </a:t>
            </a:r>
            <a:r>
              <a:rPr sz="120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amuleti, ai fantasmi, ai capi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persone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preghiera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primitiva</a:t>
            </a:r>
            <a:endParaRPr sz="1600">
              <a:latin typeface="Times New Roman"/>
              <a:cs typeface="Times New Roman"/>
            </a:endParaRPr>
          </a:p>
          <a:p>
            <a:pPr marL="76200" marR="18161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(994.6) 91:1.1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funzione della </a:t>
            </a:r>
            <a:r>
              <a:rPr sz="1200" spc="-5" dirty="0">
                <a:latin typeface="Times New Roman"/>
                <a:cs typeface="Times New Roman"/>
              </a:rPr>
              <a:t>religione evoluzionaria primitiva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sociali, morali </a:t>
            </a:r>
            <a:r>
              <a:rPr sz="1200" dirty="0">
                <a:latin typeface="Times New Roman"/>
                <a:cs typeface="Times New Roman"/>
              </a:rPr>
              <a:t>e spirituali  </a:t>
            </a:r>
            <a:r>
              <a:rPr sz="1200" spc="-5" dirty="0">
                <a:latin typeface="Times New Roman"/>
                <a:cs typeface="Times New Roman"/>
              </a:rPr>
              <a:t>essenziali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stanno prendendo lentamente </a:t>
            </a:r>
            <a:r>
              <a:rPr sz="1200" dirty="0">
                <a:latin typeface="Times New Roman"/>
                <a:cs typeface="Times New Roman"/>
              </a:rPr>
              <a:t>forma. </a:t>
            </a:r>
            <a:r>
              <a:rPr sz="1200" spc="-5" dirty="0">
                <a:latin typeface="Times New Roman"/>
                <a:cs typeface="Times New Roman"/>
              </a:rPr>
              <a:t>Questa missione della religione </a:t>
            </a:r>
            <a:r>
              <a:rPr sz="1200" dirty="0">
                <a:latin typeface="Times New Roman"/>
                <a:cs typeface="Times New Roman"/>
              </a:rPr>
              <a:t>non è coscientemente </a:t>
            </a:r>
            <a:r>
              <a:rPr sz="1200" spc="-5" dirty="0">
                <a:latin typeface="Times New Roman"/>
                <a:cs typeface="Times New Roman"/>
              </a:rPr>
              <a:t>osservata </a:t>
            </a:r>
            <a:r>
              <a:rPr sz="1200" dirty="0">
                <a:latin typeface="Times New Roman"/>
                <a:cs typeface="Times New Roman"/>
              </a:rPr>
              <a:t>dall’umanità,  ma è </a:t>
            </a:r>
            <a:r>
              <a:rPr sz="1200" spc="-5" dirty="0">
                <a:latin typeface="Times New Roman"/>
                <a:cs typeface="Times New Roman"/>
              </a:rPr>
              <a:t>principalmente </a:t>
            </a:r>
            <a:r>
              <a:rPr sz="1200" dirty="0">
                <a:latin typeface="Times New Roman"/>
                <a:cs typeface="Times New Roman"/>
              </a:rPr>
              <a:t>compiuta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della preghiera.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pregare rappresenta </a:t>
            </a:r>
            <a:r>
              <a:rPr sz="1200" dirty="0">
                <a:latin typeface="Times New Roman"/>
                <a:cs typeface="Times New Roman"/>
              </a:rPr>
              <a:t>lo sforzo </a:t>
            </a:r>
            <a:r>
              <a:rPr sz="1200" spc="-5" dirty="0">
                <a:latin typeface="Times New Roman"/>
                <a:cs typeface="Times New Roman"/>
              </a:rPr>
              <a:t>involontario,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nondimeno personale </a:t>
            </a:r>
            <a:r>
              <a:rPr sz="1200" dirty="0">
                <a:latin typeface="Times New Roman"/>
                <a:cs typeface="Times New Roman"/>
              </a:rPr>
              <a:t>e collettivo, di un </a:t>
            </a:r>
            <a:r>
              <a:rPr sz="1200" spc="-5" dirty="0">
                <a:latin typeface="Times New Roman"/>
                <a:cs typeface="Times New Roman"/>
              </a:rPr>
              <a:t>dato gruppo per assicurare (per attuare)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conservazione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valori superiori. </a:t>
            </a:r>
            <a:r>
              <a:rPr sz="1200" dirty="0">
                <a:latin typeface="Times New Roman"/>
                <a:cs typeface="Times New Roman"/>
              </a:rPr>
              <a:t>Senza la  </a:t>
            </a:r>
            <a:r>
              <a:rPr sz="1200" spc="-5" dirty="0">
                <a:latin typeface="Times New Roman"/>
                <a:cs typeface="Times New Roman"/>
              </a:rPr>
              <a:t>salvaguardia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tutte le feste </a:t>
            </a:r>
            <a:r>
              <a:rPr sz="1200" spc="-5" dirty="0">
                <a:latin typeface="Times New Roman"/>
                <a:cs typeface="Times New Roman"/>
              </a:rPr>
              <a:t>religiose ritornerebbero ben </a:t>
            </a:r>
            <a:r>
              <a:rPr sz="1200" dirty="0">
                <a:latin typeface="Times New Roman"/>
                <a:cs typeface="Times New Roman"/>
              </a:rPr>
              <a:t>presto </a:t>
            </a:r>
            <a:r>
              <a:rPr sz="1200" spc="-5" dirty="0">
                <a:latin typeface="Times New Roman"/>
                <a:cs typeface="Times New Roman"/>
              </a:rPr>
              <a:t>allo stato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semplici giorni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vacanza.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(995.1) 91:1.2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strumenti,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principale dei </a:t>
            </a:r>
            <a:r>
              <a:rPr sz="1200" dirty="0">
                <a:latin typeface="Times New Roman"/>
                <a:cs typeface="Times New Roman"/>
              </a:rPr>
              <a:t>quali è la </a:t>
            </a:r>
            <a:r>
              <a:rPr sz="1200" spc="-5" dirty="0">
                <a:latin typeface="Times New Roman"/>
                <a:cs typeface="Times New Roman"/>
              </a:rPr>
              <a:t>preghiera,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collegati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con quei valori </a:t>
            </a:r>
            <a:r>
              <a:rPr sz="1200" dirty="0">
                <a:latin typeface="Times New Roman"/>
                <a:cs typeface="Times New Roman"/>
              </a:rPr>
              <a:t>che hanno </a:t>
            </a:r>
            <a:r>
              <a:rPr sz="1200" spc="1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riconoscimento sociale generale, un’approvazione collettiva. Perciò, </a:t>
            </a:r>
            <a:r>
              <a:rPr sz="1200" dirty="0">
                <a:latin typeface="Times New Roman"/>
                <a:cs typeface="Times New Roman"/>
              </a:rPr>
              <a:t>quando un uomo primitivo </a:t>
            </a:r>
            <a:r>
              <a:rPr sz="1200" spc="-5" dirty="0">
                <a:latin typeface="Times New Roman"/>
                <a:cs typeface="Times New Roman"/>
              </a:rPr>
              <a:t>tentava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soddisfare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sue</a:t>
            </a:r>
            <a:endParaRPr sz="1200">
              <a:latin typeface="Times New Roman"/>
              <a:cs typeface="Times New Roman"/>
            </a:endParaRPr>
          </a:p>
          <a:p>
            <a:pPr marL="76200" marR="7747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emozioni più basse o di </a:t>
            </a:r>
            <a:r>
              <a:rPr sz="1200" spc="-5" dirty="0">
                <a:latin typeface="Times New Roman"/>
                <a:cs typeface="Times New Roman"/>
              </a:rPr>
              <a:t>realizzare delle </a:t>
            </a:r>
            <a:r>
              <a:rPr sz="1200" dirty="0">
                <a:latin typeface="Times New Roman"/>
                <a:cs typeface="Times New Roman"/>
              </a:rPr>
              <a:t>ambizioni </a:t>
            </a:r>
            <a:r>
              <a:rPr sz="1200" spc="-5" dirty="0">
                <a:latin typeface="Times New Roman"/>
                <a:cs typeface="Times New Roman"/>
              </a:rPr>
              <a:t>puramente egoistiche,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privato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conforto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 dell’assistenza  </a:t>
            </a:r>
            <a:r>
              <a:rPr sz="1200" spc="-5" dirty="0">
                <a:latin typeface="Times New Roman"/>
                <a:cs typeface="Times New Roman"/>
              </a:rPr>
              <a:t>della preghiera. </a:t>
            </a:r>
            <a:r>
              <a:rPr sz="1200" dirty="0">
                <a:latin typeface="Times New Roman"/>
                <a:cs typeface="Times New Roman"/>
              </a:rPr>
              <a:t>Se il </a:t>
            </a:r>
            <a:r>
              <a:rPr sz="1200" spc="-5" dirty="0">
                <a:latin typeface="Times New Roman"/>
                <a:cs typeface="Times New Roman"/>
              </a:rPr>
              <a:t>singolo </a:t>
            </a:r>
            <a:r>
              <a:rPr sz="1200" dirty="0">
                <a:latin typeface="Times New Roman"/>
                <a:cs typeface="Times New Roman"/>
              </a:rPr>
              <a:t>individuo </a:t>
            </a:r>
            <a:r>
              <a:rPr sz="1200" spc="-5" dirty="0">
                <a:latin typeface="Times New Roman"/>
                <a:cs typeface="Times New Roman"/>
              </a:rPr>
              <a:t>si proponeva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qualcosa di </a:t>
            </a:r>
            <a:r>
              <a:rPr sz="1200" spc="-5" dirty="0">
                <a:latin typeface="Times New Roman"/>
                <a:cs typeface="Times New Roman"/>
              </a:rPr>
              <a:t>antisociale, era obbligato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spc="5" dirty="0">
                <a:latin typeface="Times New Roman"/>
                <a:cs typeface="Times New Roman"/>
              </a:rPr>
              <a:t>l’aiuto </a:t>
            </a:r>
            <a:r>
              <a:rPr sz="1200" spc="-5" dirty="0">
                <a:latin typeface="Times New Roman"/>
                <a:cs typeface="Times New Roman"/>
              </a:rPr>
              <a:t>della magia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religiosa,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ricorrere agli stregoni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essere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privato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sostegno della preghiera.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preghiera, </a:t>
            </a:r>
            <a:r>
              <a:rPr sz="1200" dirty="0">
                <a:latin typeface="Times New Roman"/>
                <a:cs typeface="Times New Roman"/>
              </a:rPr>
              <a:t>quindi, divenne  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un potente promotore di evoluzione </a:t>
            </a:r>
            <a:r>
              <a:rPr sz="1200" spc="-5" dirty="0">
                <a:latin typeface="Times New Roman"/>
                <a:cs typeface="Times New Roman"/>
              </a:rPr>
              <a:t>sociale,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morale e di </a:t>
            </a:r>
            <a:r>
              <a:rPr sz="1200" spc="-5" dirty="0">
                <a:latin typeface="Times New Roman"/>
                <a:cs typeface="Times New Roman"/>
              </a:rPr>
              <a:t>realizzazione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017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(995.2) 91:1.3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mente primitiva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logica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coerente. Gli </a:t>
            </a:r>
            <a:r>
              <a:rPr sz="1200" dirty="0">
                <a:latin typeface="Times New Roman"/>
                <a:cs typeface="Times New Roman"/>
              </a:rPr>
              <a:t>uomini primitivi non </a:t>
            </a:r>
            <a:r>
              <a:rPr sz="1200" spc="-5" dirty="0">
                <a:latin typeface="Times New Roman"/>
                <a:cs typeface="Times New Roman"/>
              </a:rPr>
              <a:t>percepivano che </a:t>
            </a:r>
            <a:r>
              <a:rPr sz="1200" dirty="0">
                <a:latin typeface="Times New Roman"/>
                <a:cs typeface="Times New Roman"/>
              </a:rPr>
              <a:t>le cose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il dominio della </a:t>
            </a:r>
            <a:r>
              <a:rPr sz="1200" spc="-5" dirty="0">
                <a:latin typeface="Times New Roman"/>
                <a:cs typeface="Times New Roman"/>
              </a:rPr>
              <a:t>preghiera. Queste anime </a:t>
            </a:r>
            <a:r>
              <a:rPr sz="1200" dirty="0">
                <a:latin typeface="Times New Roman"/>
                <a:cs typeface="Times New Roman"/>
              </a:rPr>
              <a:t>semplici </a:t>
            </a:r>
            <a:r>
              <a:rPr sz="1200" spc="-5" dirty="0">
                <a:latin typeface="Times New Roman"/>
                <a:cs typeface="Times New Roman"/>
              </a:rPr>
              <a:t>costatavano che </a:t>
            </a:r>
            <a:r>
              <a:rPr sz="1200" dirty="0">
                <a:latin typeface="Times New Roman"/>
                <a:cs typeface="Times New Roman"/>
              </a:rPr>
              <a:t>cibo, </a:t>
            </a:r>
            <a:r>
              <a:rPr sz="1200" spc="-5" dirty="0">
                <a:latin typeface="Times New Roman"/>
                <a:cs typeface="Times New Roman"/>
              </a:rPr>
              <a:t>ricovero, pioggia, selvaggina ed altri beni </a:t>
            </a:r>
            <a:r>
              <a:rPr sz="1200" dirty="0">
                <a:latin typeface="Times New Roman"/>
                <a:cs typeface="Times New Roman"/>
              </a:rPr>
              <a:t>materiali  </a:t>
            </a:r>
            <a:r>
              <a:rPr sz="1200" spc="-5" dirty="0">
                <a:latin typeface="Times New Roman"/>
                <a:cs typeface="Times New Roman"/>
              </a:rPr>
              <a:t>accrescevano </a:t>
            </a:r>
            <a:r>
              <a:rPr sz="1200" dirty="0">
                <a:latin typeface="Times New Roman"/>
                <a:cs typeface="Times New Roman"/>
              </a:rPr>
              <a:t>il benessere </a:t>
            </a:r>
            <a:r>
              <a:rPr sz="1200" spc="-5" dirty="0">
                <a:latin typeface="Times New Roman"/>
                <a:cs typeface="Times New Roman"/>
              </a:rPr>
              <a:t>sociale, </a:t>
            </a:r>
            <a:r>
              <a:rPr sz="1200" dirty="0">
                <a:latin typeface="Times New Roman"/>
                <a:cs typeface="Times New Roman"/>
              </a:rPr>
              <a:t>e perciò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pregare per questi doni </a:t>
            </a:r>
            <a:r>
              <a:rPr sz="1200" spc="-5" dirty="0">
                <a:latin typeface="Times New Roman"/>
                <a:cs typeface="Times New Roman"/>
              </a:rPr>
              <a:t>fisici. Anche se </a:t>
            </a:r>
            <a:r>
              <a:rPr sz="1200" dirty="0">
                <a:latin typeface="Times New Roman"/>
                <a:cs typeface="Times New Roman"/>
              </a:rPr>
              <a:t>ciò costituiva una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pervertimento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930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3685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della preghiera, </a:t>
            </a:r>
            <a:r>
              <a:rPr sz="1200" dirty="0">
                <a:latin typeface="Times New Roman"/>
                <a:cs typeface="Times New Roman"/>
              </a:rPr>
              <a:t>incoraggiava lo sforzo </a:t>
            </a:r>
            <a:r>
              <a:rPr sz="1200" spc="-5" dirty="0">
                <a:latin typeface="Times New Roman"/>
                <a:cs typeface="Times New Roman"/>
              </a:rPr>
              <a:t>per realizzare questi </a:t>
            </a:r>
            <a:r>
              <a:rPr sz="1200" dirty="0">
                <a:latin typeface="Times New Roman"/>
                <a:cs typeface="Times New Roman"/>
              </a:rPr>
              <a:t>obiettivi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per mezzo di azioni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ed etiche. </a:t>
            </a:r>
            <a:r>
              <a:rPr sz="1200" spc="-5" dirty="0">
                <a:latin typeface="Times New Roman"/>
                <a:cs typeface="Times New Roman"/>
              </a:rPr>
              <a:t>Questa  </a:t>
            </a:r>
            <a:r>
              <a:rPr sz="1200" dirty="0">
                <a:latin typeface="Times New Roman"/>
                <a:cs typeface="Times New Roman"/>
              </a:rPr>
              <a:t>prostituzione </a:t>
            </a:r>
            <a:r>
              <a:rPr sz="1200" spc="-5" dirty="0">
                <a:latin typeface="Times New Roman"/>
                <a:cs typeface="Times New Roman"/>
              </a:rPr>
              <a:t>della preghiera,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svilendo </a:t>
            </a:r>
            <a:r>
              <a:rPr sz="1200" dirty="0">
                <a:latin typeface="Times New Roman"/>
                <a:cs typeface="Times New Roman"/>
              </a:rPr>
              <a:t>i valori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di un popolo, </a:t>
            </a:r>
            <a:r>
              <a:rPr sz="1200" spc="-5" dirty="0">
                <a:latin typeface="Times New Roman"/>
                <a:cs typeface="Times New Roman"/>
              </a:rPr>
              <a:t>elevava </a:t>
            </a:r>
            <a:r>
              <a:rPr sz="1200" dirty="0">
                <a:latin typeface="Times New Roman"/>
                <a:cs typeface="Times New Roman"/>
              </a:rPr>
              <a:t>tuttavia direttamente i suoi </a:t>
            </a:r>
            <a:r>
              <a:rPr sz="1200" spc="-5" dirty="0">
                <a:latin typeface="Times New Roman"/>
                <a:cs typeface="Times New Roman"/>
              </a:rPr>
              <a:t>costumi </a:t>
            </a:r>
            <a:r>
              <a:rPr sz="1200" dirty="0">
                <a:latin typeface="Times New Roman"/>
                <a:cs typeface="Times New Roman"/>
              </a:rPr>
              <a:t>economici,  </a:t>
            </a:r>
            <a:r>
              <a:rPr sz="1200" spc="-5" dirty="0">
                <a:latin typeface="Times New Roman"/>
                <a:cs typeface="Times New Roman"/>
              </a:rPr>
              <a:t>sociali ed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(995.3) 91:1.4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tipo </a:t>
            </a:r>
            <a:r>
              <a:rPr sz="1200" dirty="0">
                <a:latin typeface="Times New Roman"/>
                <a:cs typeface="Times New Roman"/>
              </a:rPr>
              <a:t>di mente più </a:t>
            </a:r>
            <a:r>
              <a:rPr sz="1200" spc="-5" dirty="0">
                <a:latin typeface="Times New Roman"/>
                <a:cs typeface="Times New Roman"/>
              </a:rPr>
              <a:t>primitivo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è un monologo. Essa </a:t>
            </a:r>
            <a:r>
              <a:rPr sz="1200" spc="-5" dirty="0">
                <a:latin typeface="Times New Roman"/>
                <a:cs typeface="Times New Roman"/>
              </a:rPr>
              <a:t>diviene </a:t>
            </a:r>
            <a:r>
              <a:rPr sz="1200" spc="5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dialogo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estende  </a:t>
            </a:r>
            <a:r>
              <a:rPr sz="1200" spc="-5" dirty="0">
                <a:latin typeface="Times New Roman"/>
                <a:cs typeface="Times New Roman"/>
              </a:rPr>
              <a:t>rapidamente al </a:t>
            </a:r>
            <a:r>
              <a:rPr sz="1200" dirty="0">
                <a:latin typeface="Times New Roman"/>
                <a:cs typeface="Times New Roman"/>
              </a:rPr>
              <a:t>livello di </a:t>
            </a:r>
            <a:r>
              <a:rPr sz="1200" spc="-5" dirty="0">
                <a:latin typeface="Times New Roman"/>
                <a:cs typeface="Times New Roman"/>
              </a:rPr>
              <a:t>culto collettivo.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significa che gli </a:t>
            </a:r>
            <a:r>
              <a:rPr sz="1200" dirty="0">
                <a:latin typeface="Times New Roman"/>
                <a:cs typeface="Times New Roman"/>
              </a:rPr>
              <a:t>incantesimi </a:t>
            </a:r>
            <a:r>
              <a:rPr sz="1200" spc="-5" dirty="0">
                <a:latin typeface="Times New Roman"/>
                <a:cs typeface="Times New Roman"/>
              </a:rPr>
              <a:t>premagici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primitiva 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evoluti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in cui la </a:t>
            </a:r>
            <a:r>
              <a:rPr sz="1200" spc="-5" dirty="0">
                <a:latin typeface="Times New Roman"/>
                <a:cs typeface="Times New Roman"/>
              </a:rPr>
              <a:t>mente umana riconosce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poteri o di esseri </a:t>
            </a:r>
            <a:r>
              <a:rPr sz="1200" spc="-5" dirty="0">
                <a:latin typeface="Times New Roman"/>
                <a:cs typeface="Times New Roman"/>
              </a:rPr>
              <a:t>benefici che </a:t>
            </a:r>
            <a:r>
              <a:rPr sz="1200" dirty="0">
                <a:latin typeface="Times New Roman"/>
                <a:cs typeface="Times New Roman"/>
              </a:rPr>
              <a:t>sono capaci di </a:t>
            </a:r>
            <a:r>
              <a:rPr sz="1200" spc="-5" dirty="0">
                <a:latin typeface="Times New Roman"/>
                <a:cs typeface="Times New Roman"/>
              </a:rPr>
              <a:t>elevare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sociali e  di </a:t>
            </a:r>
            <a:r>
              <a:rPr sz="1200" spc="-5" dirty="0">
                <a:latin typeface="Times New Roman"/>
                <a:cs typeface="Times New Roman"/>
              </a:rPr>
              <a:t>accrescere gli ideali </a:t>
            </a:r>
            <a:r>
              <a:rPr sz="1200" dirty="0">
                <a:latin typeface="Times New Roman"/>
                <a:cs typeface="Times New Roman"/>
              </a:rPr>
              <a:t>morali; e </a:t>
            </a:r>
            <a:r>
              <a:rPr sz="1200" spc="-5" dirty="0">
                <a:latin typeface="Times New Roman"/>
                <a:cs typeface="Times New Roman"/>
              </a:rPr>
              <a:t>riconosce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che queste </a:t>
            </a:r>
            <a:r>
              <a:rPr sz="1200" dirty="0">
                <a:latin typeface="Times New Roman"/>
                <a:cs typeface="Times New Roman"/>
              </a:rPr>
              <a:t>influenze </a:t>
            </a:r>
            <a:r>
              <a:rPr sz="1200" spc="-5" dirty="0">
                <a:latin typeface="Times New Roman"/>
                <a:cs typeface="Times New Roman"/>
              </a:rPr>
              <a:t>sono superumane </a:t>
            </a:r>
            <a:r>
              <a:rPr sz="1200" dirty="0">
                <a:latin typeface="Times New Roman"/>
                <a:cs typeface="Times New Roman"/>
              </a:rPr>
              <a:t>e distinte </a:t>
            </a:r>
            <a:r>
              <a:rPr sz="1200" spc="-5" dirty="0">
                <a:latin typeface="Times New Roman"/>
                <a:cs typeface="Times New Roman"/>
              </a:rPr>
              <a:t>dall’ego dell’umano </a:t>
            </a:r>
            <a:r>
              <a:rPr sz="1200" dirty="0">
                <a:latin typeface="Times New Roman"/>
                <a:cs typeface="Times New Roman"/>
              </a:rPr>
              <a:t>cosciente di 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simili </a:t>
            </a:r>
            <a:r>
              <a:rPr sz="1200" spc="-5" dirty="0">
                <a:latin typeface="Times New Roman"/>
                <a:cs typeface="Times New Roman"/>
              </a:rPr>
              <a:t>mortali.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appare, </a:t>
            </a:r>
            <a:r>
              <a:rPr sz="1200" dirty="0">
                <a:latin typeface="Times New Roman"/>
                <a:cs typeface="Times New Roman"/>
              </a:rPr>
              <a:t>quindi, prima </a:t>
            </a:r>
            <a:r>
              <a:rPr sz="1200" spc="-5" dirty="0">
                <a:latin typeface="Times New Roman"/>
                <a:cs typeface="Times New Roman"/>
              </a:rPr>
              <a:t>che l’azione del ministero religioso </a:t>
            </a:r>
            <a:r>
              <a:rPr sz="1200" dirty="0">
                <a:latin typeface="Times New Roman"/>
                <a:cs typeface="Times New Roman"/>
              </a:rPr>
              <a:t>sia vista </a:t>
            </a:r>
            <a:r>
              <a:rPr sz="1200" spc="-5" dirty="0">
                <a:latin typeface="Times New Roman"/>
                <a:cs typeface="Times New Roman"/>
              </a:rPr>
              <a:t>come  </a:t>
            </a:r>
            <a:r>
              <a:rPr sz="1200" i="1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225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(995.4) 91:1.5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pochi legami con </a:t>
            </a:r>
            <a:r>
              <a:rPr sz="1200" dirty="0">
                <a:latin typeface="Times New Roman"/>
                <a:cs typeface="Times New Roman"/>
              </a:rPr>
              <a:t>l’animismo, ma </a:t>
            </a:r>
            <a:r>
              <a:rPr sz="1200" spc="-5" dirty="0">
                <a:latin typeface="Times New Roman"/>
                <a:cs typeface="Times New Roman"/>
              </a:rPr>
              <a:t>queste credenze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esistere parallelamente ai sentimenti religiosi  emergenti. Molte </a:t>
            </a:r>
            <a:r>
              <a:rPr sz="1200" dirty="0">
                <a:latin typeface="Times New Roman"/>
                <a:cs typeface="Times New Roman"/>
              </a:rPr>
              <a:t>volte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l’animismo hanno avuto origini totalmente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separate.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47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(995.5) 91:1.6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spc="-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stati liberati dalla schiavitù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della paura, </a:t>
            </a:r>
            <a:r>
              <a:rPr sz="1200" dirty="0">
                <a:latin typeface="Times New Roman"/>
                <a:cs typeface="Times New Roman"/>
              </a:rPr>
              <a:t>c’è un </a:t>
            </a:r>
            <a:r>
              <a:rPr sz="1200" spc="-5" dirty="0">
                <a:latin typeface="Times New Roman"/>
                <a:cs typeface="Times New Roman"/>
              </a:rPr>
              <a:t>reale pericolo </a:t>
            </a:r>
            <a:r>
              <a:rPr sz="1200" dirty="0">
                <a:latin typeface="Times New Roman"/>
                <a:cs typeface="Times New Roman"/>
              </a:rPr>
              <a:t>che tutte le preghiere  possano </a:t>
            </a:r>
            <a:r>
              <a:rPr sz="1200" spc="-5" dirty="0">
                <a:latin typeface="Times New Roman"/>
                <a:cs typeface="Times New Roman"/>
              </a:rPr>
              <a:t>condurre ad </a:t>
            </a:r>
            <a:r>
              <a:rPr sz="1200" dirty="0">
                <a:latin typeface="Times New Roman"/>
                <a:cs typeface="Times New Roman"/>
              </a:rPr>
              <a:t>un senso </a:t>
            </a:r>
            <a:r>
              <a:rPr sz="1200" spc="-5" dirty="0">
                <a:latin typeface="Times New Roman"/>
                <a:cs typeface="Times New Roman"/>
              </a:rPr>
              <a:t>morboso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peccato,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convinzioni ingiustificate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colpa, reale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immaginaria. 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moderni  è </a:t>
            </a:r>
            <a:r>
              <a:rPr sz="1200" spc="-5" dirty="0">
                <a:latin typeface="Times New Roman"/>
                <a:cs typeface="Times New Roman"/>
              </a:rPr>
              <a:t>poco probabile che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spendano tempo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a pregare per </a:t>
            </a:r>
            <a:r>
              <a:rPr sz="1200" spc="-5" dirty="0">
                <a:latin typeface="Times New Roman"/>
                <a:cs typeface="Times New Roman"/>
              </a:rPr>
              <a:t>giungere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riflessione </a:t>
            </a:r>
            <a:r>
              <a:rPr sz="1200" spc="-5" dirty="0">
                <a:latin typeface="Times New Roman"/>
                <a:cs typeface="Times New Roman"/>
              </a:rPr>
              <a:t>nociva </a:t>
            </a:r>
            <a:r>
              <a:rPr sz="1200" dirty="0">
                <a:latin typeface="Times New Roman"/>
                <a:cs typeface="Times New Roman"/>
              </a:rPr>
              <a:t>sulla loro  </a:t>
            </a:r>
            <a:r>
              <a:rPr sz="1200" spc="-5" dirty="0">
                <a:latin typeface="Times New Roman"/>
                <a:cs typeface="Times New Roman"/>
              </a:rPr>
              <a:t>indegnità </a:t>
            </a:r>
            <a:r>
              <a:rPr sz="1200" dirty="0">
                <a:latin typeface="Times New Roman"/>
                <a:cs typeface="Times New Roman"/>
              </a:rPr>
              <a:t>o sulla </a:t>
            </a:r>
            <a:r>
              <a:rPr sz="1200" spc="-5" dirty="0">
                <a:latin typeface="Times New Roman"/>
                <a:cs typeface="Times New Roman"/>
              </a:rPr>
              <a:t>loro colpevolezza.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pericoli che accompagnano </a:t>
            </a:r>
            <a:r>
              <a:rPr sz="1200" dirty="0">
                <a:latin typeface="Times New Roman"/>
                <a:cs typeface="Times New Roman"/>
              </a:rPr>
              <a:t>la distorsione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pervertimento della preghiera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consistono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nell’ignoranza, nella </a:t>
            </a:r>
            <a:r>
              <a:rPr sz="1200" dirty="0">
                <a:latin typeface="Times New Roman"/>
                <a:cs typeface="Times New Roman"/>
              </a:rPr>
              <a:t>superstizione, </a:t>
            </a:r>
            <a:r>
              <a:rPr sz="1200" spc="-5" dirty="0">
                <a:latin typeface="Times New Roman"/>
                <a:cs typeface="Times New Roman"/>
              </a:rPr>
              <a:t>nella cristallizzazione, nella devitalizzazione, nel materialismo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fanatismo.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0230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preghiera in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evoluzione</a:t>
            </a:r>
            <a:endParaRPr sz="1600">
              <a:latin typeface="Times New Roman"/>
              <a:cs typeface="Times New Roman"/>
            </a:endParaRPr>
          </a:p>
          <a:p>
            <a:pPr marL="76200" marR="8445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(995.6) 91:2.1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prime </a:t>
            </a:r>
            <a:r>
              <a:rPr sz="1200" spc="-5" dirty="0">
                <a:latin typeface="Times New Roman"/>
                <a:cs typeface="Times New Roman"/>
              </a:rPr>
              <a:t>preghiere furono </a:t>
            </a:r>
            <a:r>
              <a:rPr sz="1200" dirty="0">
                <a:latin typeface="Times New Roman"/>
                <a:cs typeface="Times New Roman"/>
              </a:rPr>
              <a:t>semplicemente </a:t>
            </a:r>
            <a:r>
              <a:rPr sz="1200" spc="-5" dirty="0">
                <a:latin typeface="Times New Roman"/>
                <a:cs typeface="Times New Roman"/>
              </a:rPr>
              <a:t>auguri espressi </a:t>
            </a:r>
            <a:r>
              <a:rPr sz="1200" dirty="0">
                <a:latin typeface="Times New Roman"/>
                <a:cs typeface="Times New Roman"/>
              </a:rPr>
              <a:t>in parole, </a:t>
            </a:r>
            <a:r>
              <a:rPr sz="1200" spc="-5" dirty="0">
                <a:latin typeface="Times New Roman"/>
                <a:cs typeface="Times New Roman"/>
              </a:rPr>
              <a:t>l’espressione </a:t>
            </a:r>
            <a:r>
              <a:rPr sz="1200" dirty="0">
                <a:latin typeface="Times New Roman"/>
                <a:cs typeface="Times New Roman"/>
              </a:rPr>
              <a:t>di desideri </a:t>
            </a:r>
            <a:r>
              <a:rPr sz="1200" spc="-5" dirty="0">
                <a:latin typeface="Times New Roman"/>
                <a:cs typeface="Times New Roman"/>
              </a:rPr>
              <a:t>sinceri.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 </a:t>
            </a:r>
            <a:r>
              <a:rPr sz="1200" dirty="0">
                <a:latin typeface="Times New Roman"/>
                <a:cs typeface="Times New Roman"/>
              </a:rPr>
              <a:t>divenne 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una tecnica per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cooperazione degli </a:t>
            </a:r>
            <a:r>
              <a:rPr sz="1200" dirty="0">
                <a:latin typeface="Times New Roman"/>
                <a:cs typeface="Times New Roman"/>
              </a:rPr>
              <a:t>spiriti. Poi </a:t>
            </a:r>
            <a:r>
              <a:rPr sz="1200" spc="-5" dirty="0">
                <a:latin typeface="Times New Roman"/>
                <a:cs typeface="Times New Roman"/>
              </a:rPr>
              <a:t>raggiunse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funzione superiore </a:t>
            </a:r>
            <a:r>
              <a:rPr sz="1200" dirty="0">
                <a:latin typeface="Times New Roman"/>
                <a:cs typeface="Times New Roman"/>
              </a:rPr>
              <a:t>di aiutare la religione a 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valori degni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preservati.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23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(995.7) 91:2.2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e la </a:t>
            </a:r>
            <a:r>
              <a:rPr sz="1200" spc="-5" dirty="0">
                <a:latin typeface="Times New Roman"/>
                <a:cs typeface="Times New Roman"/>
              </a:rPr>
              <a:t>magia sorsero entrambe come risultato delle </a:t>
            </a:r>
            <a:r>
              <a:rPr sz="1200" dirty="0">
                <a:latin typeface="Times New Roman"/>
                <a:cs typeface="Times New Roman"/>
              </a:rPr>
              <a:t>reazioni umane di </a:t>
            </a:r>
            <a:r>
              <a:rPr sz="1200" spc="-5" dirty="0">
                <a:latin typeface="Times New Roman"/>
                <a:cs typeface="Times New Roman"/>
              </a:rPr>
              <a:t>adattamento all’ambiente urantiano. Ma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parte questa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generalizzata, esse hanno poco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comune.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ha sempre </a:t>
            </a:r>
            <a:r>
              <a:rPr sz="1200" spc="-5" dirty="0">
                <a:latin typeface="Times New Roman"/>
                <a:cs typeface="Times New Roman"/>
              </a:rPr>
              <a:t>indicato un’azione </a:t>
            </a:r>
            <a:r>
              <a:rPr sz="1200" dirty="0">
                <a:latin typeface="Times New Roman"/>
                <a:cs typeface="Times New Roman"/>
              </a:rPr>
              <a:t>positiva da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endParaRPr sz="1200">
              <a:latin typeface="Times New Roman"/>
              <a:cs typeface="Times New Roman"/>
            </a:endParaRPr>
          </a:p>
          <a:p>
            <a:pPr marL="76200" marR="3854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dell’ego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pronunciava; essa è </a:t>
            </a:r>
            <a:r>
              <a:rPr sz="1200" spc="-5" dirty="0">
                <a:latin typeface="Times New Roman"/>
                <a:cs typeface="Times New Roman"/>
              </a:rPr>
              <a:t>sempre stata </a:t>
            </a:r>
            <a:r>
              <a:rPr sz="1200" dirty="0">
                <a:latin typeface="Times New Roman"/>
                <a:cs typeface="Times New Roman"/>
              </a:rPr>
              <a:t>psichica e talvolta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magia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solitamente denotato </a:t>
            </a:r>
            <a:r>
              <a:rPr sz="1200" dirty="0">
                <a:latin typeface="Times New Roman"/>
                <a:cs typeface="Times New Roman"/>
              </a:rPr>
              <a:t>un tentativo di  </a:t>
            </a:r>
            <a:r>
              <a:rPr sz="1200" spc="-5" dirty="0">
                <a:latin typeface="Times New Roman"/>
                <a:cs typeface="Times New Roman"/>
              </a:rPr>
              <a:t>manipolare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senza riguardare l’ego del manipolatore, </a:t>
            </a:r>
            <a:r>
              <a:rPr sz="1200" dirty="0">
                <a:latin typeface="Times New Roman"/>
                <a:cs typeface="Times New Roman"/>
              </a:rPr>
              <a:t>di colui che </a:t>
            </a:r>
            <a:r>
              <a:rPr sz="1200" spc="-5" dirty="0">
                <a:latin typeface="Times New Roman"/>
                <a:cs typeface="Times New Roman"/>
              </a:rPr>
              <a:t>praticava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magia. </a:t>
            </a:r>
            <a:r>
              <a:rPr sz="1200" dirty="0">
                <a:latin typeface="Times New Roman"/>
                <a:cs typeface="Times New Roman"/>
              </a:rPr>
              <a:t>Nonostante le loro </a:t>
            </a:r>
            <a:r>
              <a:rPr sz="1200" spc="-5" dirty="0">
                <a:latin typeface="Times New Roman"/>
                <a:cs typeface="Times New Roman"/>
              </a:rPr>
              <a:t>origini  indipendenti,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state spesso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correlazione nei loro stadi successivi </a:t>
            </a:r>
            <a:r>
              <a:rPr sz="1200" dirty="0">
                <a:latin typeface="Times New Roman"/>
                <a:cs typeface="Times New Roman"/>
              </a:rPr>
              <a:t>di sviluppo.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magia,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 marR="2482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l’elevatezza dei suoi scopi,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talvolta ascesa dalle formule, passando </a:t>
            </a:r>
            <a:r>
              <a:rPr sz="1200" dirty="0">
                <a:latin typeface="Times New Roman"/>
                <a:cs typeface="Times New Roman"/>
              </a:rPr>
              <a:t>per i rituali e </a:t>
            </a:r>
            <a:r>
              <a:rPr sz="1200" spc="-5" dirty="0">
                <a:latin typeface="Times New Roman"/>
                <a:cs typeface="Times New Roman"/>
              </a:rPr>
              <a:t>gli incantesimi,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soglie della vera  </a:t>
            </a:r>
            <a:r>
              <a:rPr sz="1200" spc="-5" dirty="0">
                <a:latin typeface="Times New Roman"/>
                <a:cs typeface="Times New Roman"/>
              </a:rPr>
              <a:t>preghiera.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è divenuta talvolta </a:t>
            </a:r>
            <a:r>
              <a:rPr sz="1200" spc="-5" dirty="0">
                <a:latin typeface="Times New Roman"/>
                <a:cs typeface="Times New Roman"/>
              </a:rPr>
              <a:t>così materialistica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degenerata </a:t>
            </a:r>
            <a:r>
              <a:rPr sz="1200" dirty="0">
                <a:latin typeface="Times New Roman"/>
                <a:cs typeface="Times New Roman"/>
              </a:rPr>
              <a:t>in una tecnica pseudomagica </a:t>
            </a:r>
            <a:r>
              <a:rPr sz="1200" spc="-5" dirty="0">
                <a:latin typeface="Times New Roman"/>
                <a:cs typeface="Times New Roman"/>
              </a:rPr>
              <a:t>per evitare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5" dirty="0">
                <a:latin typeface="Times New Roman"/>
                <a:cs typeface="Times New Roman"/>
              </a:rPr>
              <a:t>spreco  </a:t>
            </a:r>
            <a:r>
              <a:rPr sz="1200" spc="-5" dirty="0">
                <a:latin typeface="Times New Roman"/>
                <a:cs typeface="Times New Roman"/>
              </a:rPr>
              <a:t>dello sforzo richiesto per risolvere </a:t>
            </a:r>
            <a:r>
              <a:rPr sz="1200" dirty="0">
                <a:latin typeface="Times New Roman"/>
                <a:cs typeface="Times New Roman"/>
              </a:rPr>
              <a:t>i problemi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41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(996.1) 91:2.3 </a:t>
            </a:r>
            <a:r>
              <a:rPr sz="1200" spc="-5" dirty="0">
                <a:latin typeface="Times New Roman"/>
                <a:cs typeface="Times New Roman"/>
              </a:rPr>
              <a:t>Quando l’uomo imparò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non poteva </a:t>
            </a:r>
            <a:r>
              <a:rPr sz="1200" spc="-5" dirty="0">
                <a:latin typeface="Times New Roman"/>
                <a:cs typeface="Times New Roman"/>
              </a:rPr>
              <a:t>costringere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dei,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essa prese </a:t>
            </a:r>
            <a:r>
              <a:rPr sz="1200" dirty="0">
                <a:latin typeface="Times New Roman"/>
                <a:cs typeface="Times New Roman"/>
              </a:rPr>
              <a:t>più 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petizione,  della ricerca </a:t>
            </a:r>
            <a:r>
              <a:rPr sz="1200" dirty="0">
                <a:latin typeface="Times New Roman"/>
                <a:cs typeface="Times New Roman"/>
              </a:rPr>
              <a:t>di un favore.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più autentica è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una comunione tra l’uomo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(996.2) 91:2.4 </a:t>
            </a:r>
            <a:r>
              <a:rPr sz="1200" spc="-5" dirty="0">
                <a:latin typeface="Times New Roman"/>
                <a:cs typeface="Times New Roman"/>
              </a:rPr>
              <a:t>L’apparizione dell’idea del sacrificio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sminuisce infallibilmente </a:t>
            </a:r>
            <a:r>
              <a:rPr sz="1200" dirty="0">
                <a:latin typeface="Times New Roman"/>
                <a:cs typeface="Times New Roman"/>
              </a:rPr>
              <a:t>la superiore </a:t>
            </a:r>
            <a:r>
              <a:rPr sz="1200" spc="-5" dirty="0">
                <a:latin typeface="Times New Roman"/>
                <a:cs typeface="Times New Roman"/>
              </a:rPr>
              <a:t>efficacia della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preghiera,  nel senso che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di sostituire le </a:t>
            </a:r>
            <a:r>
              <a:rPr sz="1200" spc="-5" dirty="0">
                <a:latin typeface="Times New Roman"/>
                <a:cs typeface="Times New Roman"/>
              </a:rPr>
              <a:t>offerte </a:t>
            </a:r>
            <a:r>
              <a:rPr sz="1200" dirty="0">
                <a:latin typeface="Times New Roman"/>
                <a:cs typeface="Times New Roman"/>
              </a:rPr>
              <a:t>di beni </a:t>
            </a:r>
            <a:r>
              <a:rPr sz="1200" spc="-5" dirty="0">
                <a:latin typeface="Times New Roman"/>
                <a:cs typeface="Times New Roman"/>
              </a:rPr>
              <a:t>materiali all’offerta </a:t>
            </a:r>
            <a:r>
              <a:rPr sz="1200" dirty="0">
                <a:latin typeface="Times New Roman"/>
                <a:cs typeface="Times New Roman"/>
              </a:rPr>
              <a:t>della loro volontà </a:t>
            </a:r>
            <a:r>
              <a:rPr sz="1200" spc="-5" dirty="0">
                <a:latin typeface="Times New Roman"/>
                <a:cs typeface="Times New Roman"/>
              </a:rPr>
              <a:t>consacrata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di  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150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327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(996.3) 91:2.5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priva di un </a:t>
            </a:r>
            <a:r>
              <a:rPr sz="1200" spc="-5" dirty="0">
                <a:latin typeface="Times New Roman"/>
                <a:cs typeface="Times New Roman"/>
              </a:rPr>
              <a:t>Dio personale, </a:t>
            </a:r>
            <a:r>
              <a:rPr sz="1200" dirty="0">
                <a:latin typeface="Times New Roman"/>
                <a:cs typeface="Times New Roman"/>
              </a:rPr>
              <a:t>le sue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trasposte 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della teologia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filosofia.  Quando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Deità impersonale, come nell’idealismo panteistico, </a:t>
            </a:r>
            <a:r>
              <a:rPr sz="1200" dirty="0">
                <a:latin typeface="Times New Roman"/>
                <a:cs typeface="Times New Roman"/>
              </a:rPr>
              <a:t>sebbene  </a:t>
            </a:r>
            <a:r>
              <a:rPr sz="1200" spc="-5" dirty="0">
                <a:latin typeface="Times New Roman"/>
                <a:cs typeface="Times New Roman"/>
              </a:rPr>
              <a:t>offra </a:t>
            </a:r>
            <a:r>
              <a:rPr sz="1200" dirty="0">
                <a:latin typeface="Times New Roman"/>
                <a:cs typeface="Times New Roman"/>
              </a:rPr>
              <a:t>la base per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forme di </a:t>
            </a:r>
            <a:r>
              <a:rPr sz="1200" spc="-5" dirty="0">
                <a:latin typeface="Times New Roman"/>
                <a:cs typeface="Times New Roman"/>
              </a:rPr>
              <a:t>comunione mistica, esso si </a:t>
            </a:r>
            <a:r>
              <a:rPr sz="1200" dirty="0">
                <a:latin typeface="Times New Roman"/>
                <a:cs typeface="Times New Roman"/>
              </a:rPr>
              <a:t>dimostra </a:t>
            </a:r>
            <a:r>
              <a:rPr sz="1200" spc="-5" dirty="0">
                <a:latin typeface="Times New Roman"/>
                <a:cs typeface="Times New Roman"/>
              </a:rPr>
              <a:t>fatale </a:t>
            </a:r>
            <a:r>
              <a:rPr sz="1200" dirty="0">
                <a:latin typeface="Times New Roman"/>
                <a:cs typeface="Times New Roman"/>
              </a:rPr>
              <a:t>per la potenza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preghiera, che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rappresenta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comunione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personale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(996.4) 91:2.6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primi tempi dell’evoluzione razziale,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al giorno d’oggi, nell’esperienza </a:t>
            </a:r>
            <a:r>
              <a:rPr sz="1200" dirty="0">
                <a:latin typeface="Times New Roman"/>
                <a:cs typeface="Times New Roman"/>
              </a:rPr>
              <a:t>quotidiana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comune mortale  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è in larga </a:t>
            </a:r>
            <a:r>
              <a:rPr sz="1200" spc="-5" dirty="0">
                <a:latin typeface="Times New Roman"/>
                <a:cs typeface="Times New Roman"/>
              </a:rPr>
              <a:t>misura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di relazione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subconscio.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esiste anche </a:t>
            </a:r>
            <a:r>
              <a:rPr sz="1200" dirty="0">
                <a:latin typeface="Times New Roman"/>
                <a:cs typeface="Times New Roman"/>
              </a:rPr>
              <a:t>un campo di preghiera in 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l’individuo </a:t>
            </a:r>
            <a:r>
              <a:rPr sz="1200" spc="-5" dirty="0">
                <a:latin typeface="Times New Roman"/>
                <a:cs typeface="Times New Roman"/>
              </a:rPr>
              <a:t>intellettualmente sveglio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spiritualmente progressivo raggiunge </a:t>
            </a:r>
            <a:r>
              <a:rPr sz="1200" dirty="0">
                <a:latin typeface="Times New Roman"/>
                <a:cs typeface="Times New Roman"/>
              </a:rPr>
              <a:t>più o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un contatto con i </a:t>
            </a:r>
            <a:r>
              <a:rPr sz="1200" spc="-5" dirty="0">
                <a:latin typeface="Times New Roman"/>
                <a:cs typeface="Times New Roman"/>
              </a:rPr>
              <a:t>livelli supercoscienti 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il dominio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interiore. Inoltre,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fase spirituale definita della </a:t>
            </a:r>
            <a:r>
              <a:rPr sz="1200" dirty="0">
                <a:latin typeface="Times New Roman"/>
                <a:cs typeface="Times New Roman"/>
              </a:rPr>
              <a:t>vera preghiera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concerne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ricezione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riconoscimento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forze spirituali dell’universo,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distinta da 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associazione </a:t>
            </a:r>
            <a:r>
              <a:rPr sz="1200" spc="-5" dirty="0">
                <a:latin typeface="Times New Roman"/>
                <a:cs typeface="Times New Roman"/>
              </a:rPr>
              <a:t>umana ed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intellettuale.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5367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(996.5) 91:2.7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contribuisce </a:t>
            </a:r>
            <a:r>
              <a:rPr sz="1200" spc="-5" dirty="0">
                <a:latin typeface="Times New Roman"/>
                <a:cs typeface="Times New Roman"/>
              </a:rPr>
              <a:t>grandemente allo </a:t>
            </a:r>
            <a:r>
              <a:rPr sz="1200" dirty="0">
                <a:latin typeface="Times New Roman"/>
                <a:cs typeface="Times New Roman"/>
              </a:rPr>
              <a:t>sviluppo del </a:t>
            </a:r>
            <a:r>
              <a:rPr sz="1200" spc="-5" dirty="0">
                <a:latin typeface="Times New Roman"/>
                <a:cs typeface="Times New Roman"/>
              </a:rPr>
              <a:t>sentimento religioso </a:t>
            </a:r>
            <a:r>
              <a:rPr sz="1200" dirty="0">
                <a:latin typeface="Times New Roman"/>
                <a:cs typeface="Times New Roman"/>
              </a:rPr>
              <a:t>di una mente umana in evoluzione. </a:t>
            </a:r>
            <a:r>
              <a:rPr sz="1200" spc="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 una potente influenza che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per impedire </a:t>
            </a:r>
            <a:r>
              <a:rPr sz="1200" spc="-5" dirty="0">
                <a:latin typeface="Times New Roman"/>
                <a:cs typeface="Times New Roman"/>
              </a:rPr>
              <a:t>l’isolamento della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476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(996.6) 91:2.8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una tecnica </a:t>
            </a:r>
            <a:r>
              <a:rPr sz="1200" spc="-5" dirty="0">
                <a:latin typeface="Times New Roman"/>
                <a:cs typeface="Times New Roman"/>
              </a:rPr>
              <a:t>associata alle religioni naturali dell’evoluzione razziale che </a:t>
            </a:r>
            <a:r>
              <a:rPr sz="1200" dirty="0">
                <a:latin typeface="Times New Roman"/>
                <a:cs typeface="Times New Roman"/>
              </a:rPr>
              <a:t>fa anche parte </a:t>
            </a:r>
            <a:r>
              <a:rPr sz="1200" spc="-5" dirty="0">
                <a:latin typeface="Times New Roman"/>
                <a:cs typeface="Times New Roman"/>
              </a:rPr>
              <a:t>dei valori  esperienziali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superiori </a:t>
            </a:r>
            <a:r>
              <a:rPr sz="1200" spc="-5" dirty="0">
                <a:latin typeface="Times New Roman"/>
                <a:cs typeface="Times New Roman"/>
              </a:rPr>
              <a:t>eticamente eccellenti,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rivelazione.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preghiera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 l’alter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ego</a:t>
            </a:r>
            <a:endParaRPr sz="1600">
              <a:latin typeface="Times New Roman"/>
              <a:cs typeface="Times New Roman"/>
            </a:endParaRPr>
          </a:p>
          <a:p>
            <a:pPr marL="88900" marR="104139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(996.7) 91:3.1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bambini </a:t>
            </a:r>
            <a:r>
              <a:rPr sz="1200" spc="-5" dirty="0">
                <a:latin typeface="Times New Roman"/>
                <a:cs typeface="Times New Roman"/>
              </a:rPr>
              <a:t>imparano per </a:t>
            </a:r>
            <a:r>
              <a:rPr sz="1200" dirty="0">
                <a:latin typeface="Times New Roman"/>
                <a:cs typeface="Times New Roman"/>
              </a:rPr>
              <a:t>la prima volta a </a:t>
            </a:r>
            <a:r>
              <a:rPr sz="1200" spc="-5" dirty="0">
                <a:latin typeface="Times New Roman"/>
                <a:cs typeface="Times New Roman"/>
              </a:rPr>
              <a:t>servirsi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linguaggio, </a:t>
            </a:r>
            <a:r>
              <a:rPr sz="1200" dirty="0">
                <a:latin typeface="Times New Roman"/>
                <a:cs typeface="Times New Roman"/>
              </a:rPr>
              <a:t>sono inclini a </a:t>
            </a:r>
            <a:r>
              <a:rPr sz="1200" spc="-5" dirty="0">
                <a:latin typeface="Times New Roman"/>
                <a:cs typeface="Times New Roman"/>
              </a:rPr>
              <a:t>pensare ad alta </a:t>
            </a:r>
            <a:r>
              <a:rPr sz="1200" dirty="0">
                <a:latin typeface="Times New Roman"/>
                <a:cs typeface="Times New Roman"/>
              </a:rPr>
              <a:t>voce, </a:t>
            </a:r>
            <a:r>
              <a:rPr sz="1200" spc="-5" dirty="0">
                <a:latin typeface="Times New Roman"/>
                <a:cs typeface="Times New Roman"/>
              </a:rPr>
              <a:t>ad esprimere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pensieri attraverso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parole,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presente per ascoltarli. Agli </a:t>
            </a:r>
            <a:r>
              <a:rPr sz="1200" dirty="0">
                <a:latin typeface="Times New Roman"/>
                <a:cs typeface="Times New Roman"/>
              </a:rPr>
              <a:t>inizi </a:t>
            </a:r>
            <a:r>
              <a:rPr sz="1200" spc="-5" dirty="0">
                <a:latin typeface="Times New Roman"/>
                <a:cs typeface="Times New Roman"/>
              </a:rPr>
              <a:t>dell’immaginazione creativa essi mostrano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conversare con dei </a:t>
            </a:r>
            <a:r>
              <a:rPr sz="1200" dirty="0">
                <a:latin typeface="Times New Roman"/>
                <a:cs typeface="Times New Roman"/>
              </a:rPr>
              <a:t>compagni </a:t>
            </a:r>
            <a:r>
              <a:rPr sz="1200" spc="-5" dirty="0">
                <a:latin typeface="Times New Roman"/>
                <a:cs typeface="Times New Roman"/>
              </a:rPr>
              <a:t>immaginari.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un </a:t>
            </a:r>
            <a:r>
              <a:rPr sz="1200" spc="-10" dirty="0">
                <a:latin typeface="Times New Roman"/>
                <a:cs typeface="Times New Roman"/>
              </a:rPr>
              <a:t>ego </a:t>
            </a:r>
            <a:r>
              <a:rPr sz="1200" spc="-5" dirty="0">
                <a:latin typeface="Times New Roman"/>
                <a:cs typeface="Times New Roman"/>
              </a:rPr>
              <a:t>che sta germogliando 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mantenersi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8800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comunione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i="1" spc="-5" dirty="0">
                <a:latin typeface="Times New Roman"/>
                <a:cs typeface="Times New Roman"/>
              </a:rPr>
              <a:t>alter </a:t>
            </a:r>
            <a:r>
              <a:rPr sz="1200" i="1" dirty="0">
                <a:latin typeface="Times New Roman"/>
                <a:cs typeface="Times New Roman"/>
              </a:rPr>
              <a:t>ego </a:t>
            </a:r>
            <a:r>
              <a:rPr sz="1200" dirty="0">
                <a:latin typeface="Times New Roman"/>
                <a:cs typeface="Times New Roman"/>
              </a:rPr>
              <a:t>fittizio.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spc="-5" dirty="0">
                <a:latin typeface="Times New Roman"/>
                <a:cs typeface="Times New Roman"/>
              </a:rPr>
              <a:t>questa tecnica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bambino impara presto </a:t>
            </a:r>
            <a:r>
              <a:rPr sz="1200" dirty="0">
                <a:latin typeface="Times New Roman"/>
                <a:cs typeface="Times New Roman"/>
              </a:rPr>
              <a:t>a convertire le </a:t>
            </a:r>
            <a:r>
              <a:rPr sz="1200" spc="-5" dirty="0">
                <a:latin typeface="Times New Roman"/>
                <a:cs typeface="Times New Roman"/>
              </a:rPr>
              <a:t>sue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conversazioni</a:t>
            </a:r>
            <a:endParaRPr sz="1200">
              <a:latin typeface="Times New Roman"/>
              <a:cs typeface="Times New Roman"/>
            </a:endParaRPr>
          </a:p>
          <a:p>
            <a:pPr marL="88900" marR="15811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monologhe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pseudodialoghi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quali questo </a:t>
            </a:r>
            <a:r>
              <a:rPr sz="1200" dirty="0">
                <a:latin typeface="Times New Roman"/>
                <a:cs typeface="Times New Roman"/>
              </a:rPr>
              <a:t>alter </a:t>
            </a:r>
            <a:r>
              <a:rPr sz="1200" spc="-5" dirty="0">
                <a:latin typeface="Times New Roman"/>
                <a:cs typeface="Times New Roman"/>
              </a:rPr>
              <a:t>ego </a:t>
            </a:r>
            <a:r>
              <a:rPr sz="1200" dirty="0">
                <a:latin typeface="Times New Roman"/>
                <a:cs typeface="Times New Roman"/>
              </a:rPr>
              <a:t>dà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risposte </a:t>
            </a:r>
            <a:r>
              <a:rPr sz="1200" spc="-5" dirty="0">
                <a:latin typeface="Times New Roman"/>
                <a:cs typeface="Times New Roman"/>
              </a:rPr>
              <a:t>al suo pensare </a:t>
            </a:r>
            <a:r>
              <a:rPr sz="1200" dirty="0">
                <a:latin typeface="Times New Roman"/>
                <a:cs typeface="Times New Roman"/>
              </a:rPr>
              <a:t>verbale e </a:t>
            </a:r>
            <a:r>
              <a:rPr sz="1200" spc="-5" dirty="0">
                <a:latin typeface="Times New Roman"/>
                <a:cs typeface="Times New Roman"/>
              </a:rPr>
              <a:t>all’espressione dei suoi </a:t>
            </a:r>
            <a:r>
              <a:rPr sz="1200" dirty="0">
                <a:latin typeface="Times New Roman"/>
                <a:cs typeface="Times New Roman"/>
              </a:rPr>
              <a:t>desideri. 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delle riflessioni </a:t>
            </a:r>
            <a:r>
              <a:rPr sz="1200" dirty="0">
                <a:latin typeface="Times New Roman"/>
                <a:cs typeface="Times New Roman"/>
              </a:rPr>
              <a:t>di un adulto </a:t>
            </a:r>
            <a:r>
              <a:rPr sz="1200" spc="-5" dirty="0">
                <a:latin typeface="Times New Roman"/>
                <a:cs typeface="Times New Roman"/>
              </a:rPr>
              <a:t>proseguono mentalmente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conversazione.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(996.8) 91:3.2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iniziale e primitiva di </a:t>
            </a:r>
            <a:r>
              <a:rPr sz="1200" spc="-5" dirty="0">
                <a:latin typeface="Times New Roman"/>
                <a:cs typeface="Times New Roman"/>
              </a:rPr>
              <a:t>preghiera assomigliava </a:t>
            </a:r>
            <a:r>
              <a:rPr sz="1200" dirty="0">
                <a:latin typeface="Times New Roman"/>
                <a:cs typeface="Times New Roman"/>
              </a:rPr>
              <a:t>molto alle </a:t>
            </a:r>
            <a:r>
              <a:rPr sz="1200" spc="-5" dirty="0">
                <a:latin typeface="Times New Roman"/>
                <a:cs typeface="Times New Roman"/>
              </a:rPr>
              <a:t>recitazioni semimagiche dell’odierna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Toda,  preghiere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rivolte a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particolare. Ma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tecniche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preghiera, con l’emersione dell’idea </a:t>
            </a:r>
            <a:r>
              <a:rPr sz="1200" dirty="0">
                <a:latin typeface="Times New Roman"/>
                <a:cs typeface="Times New Roman"/>
              </a:rPr>
              <a:t>di un alter </a:t>
            </a:r>
            <a:r>
              <a:rPr sz="1200" spc="-5" dirty="0">
                <a:latin typeface="Times New Roman"/>
                <a:cs typeface="Times New Roman"/>
              </a:rPr>
              <a:t>ego,  </a:t>
            </a:r>
            <a:r>
              <a:rPr sz="1200" dirty="0">
                <a:latin typeface="Times New Roman"/>
                <a:cs typeface="Times New Roman"/>
              </a:rPr>
              <a:t>tendono a </a:t>
            </a:r>
            <a:r>
              <a:rPr sz="1200" spc="-5" dirty="0">
                <a:latin typeface="Times New Roman"/>
                <a:cs typeface="Times New Roman"/>
              </a:rPr>
              <a:t>trasformarsi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comunicazioni </a:t>
            </a:r>
            <a:r>
              <a:rPr sz="1200" dirty="0">
                <a:latin typeface="Times New Roman"/>
                <a:cs typeface="Times New Roman"/>
              </a:rPr>
              <a:t>di tipo </a:t>
            </a:r>
            <a:r>
              <a:rPr sz="1200" spc="-5" dirty="0">
                <a:latin typeface="Times New Roman"/>
                <a:cs typeface="Times New Roman"/>
              </a:rPr>
              <a:t>dialogato. </a:t>
            </a:r>
            <a:r>
              <a:rPr sz="1200" dirty="0">
                <a:latin typeface="Times New Roman"/>
                <a:cs typeface="Times New Roman"/>
              </a:rPr>
              <a:t>Col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dell’alter ego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ad uno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superiore di  </a:t>
            </a:r>
            <a:r>
              <a:rPr sz="1200" spc="-5" dirty="0">
                <a:latin typeface="Times New Roman"/>
                <a:cs typeface="Times New Roman"/>
              </a:rPr>
              <a:t>dignità divina, ed </a:t>
            </a:r>
            <a:r>
              <a:rPr sz="1200" dirty="0">
                <a:latin typeface="Times New Roman"/>
                <a:cs typeface="Times New Roman"/>
              </a:rPr>
              <a:t>è apparsa 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5" dirty="0">
                <a:latin typeface="Times New Roman"/>
                <a:cs typeface="Times New Roman"/>
              </a:rPr>
              <a:t>uno </a:t>
            </a:r>
            <a:r>
              <a:rPr sz="1200" dirty="0">
                <a:latin typeface="Times New Roman"/>
                <a:cs typeface="Times New Roman"/>
              </a:rPr>
              <a:t>strumento </a:t>
            </a:r>
            <a:r>
              <a:rPr sz="1200" spc="-5" dirty="0">
                <a:latin typeface="Times New Roman"/>
                <a:cs typeface="Times New Roman"/>
              </a:rPr>
              <a:t>della religione. Questo </a:t>
            </a:r>
            <a:r>
              <a:rPr sz="1200" dirty="0">
                <a:latin typeface="Times New Roman"/>
                <a:cs typeface="Times New Roman"/>
              </a:rPr>
              <a:t>tipo primitivo di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ad  </a:t>
            </a:r>
            <a:r>
              <a:rPr sz="1200" spc="-5" dirty="0">
                <a:latin typeface="Times New Roman"/>
                <a:cs typeface="Times New Roman"/>
              </a:rPr>
              <a:t>evolversi </a:t>
            </a:r>
            <a:r>
              <a:rPr sz="1200" dirty="0">
                <a:latin typeface="Times New Roman"/>
                <a:cs typeface="Times New Roman"/>
              </a:rPr>
              <a:t>attraverso molte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lunghe </a:t>
            </a:r>
            <a:r>
              <a:rPr sz="1200" dirty="0">
                <a:latin typeface="Times New Roman"/>
                <a:cs typeface="Times New Roman"/>
              </a:rPr>
              <a:t>ere prima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intelligente e </a:t>
            </a:r>
            <a:r>
              <a:rPr sz="1200" spc="-5" dirty="0">
                <a:latin typeface="Times New Roman"/>
                <a:cs typeface="Times New Roman"/>
              </a:rPr>
              <a:t>veramente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01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(997.1) 91:3.3 </a:t>
            </a:r>
            <a:r>
              <a:rPr sz="1200" spc="-5" dirty="0">
                <a:latin typeface="Times New Roman"/>
                <a:cs typeface="Times New Roman"/>
              </a:rPr>
              <a:t>Com’è concepito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generazioni successive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praticano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preghiera, l’alter </a:t>
            </a:r>
            <a:r>
              <a:rPr sz="1200" spc="-10" dirty="0">
                <a:latin typeface="Times New Roman"/>
                <a:cs typeface="Times New Roman"/>
              </a:rPr>
              <a:t>ego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evolve </a:t>
            </a:r>
            <a:r>
              <a:rPr sz="1200" spc="-5" dirty="0">
                <a:latin typeface="Times New Roman"/>
                <a:cs typeface="Times New Roman"/>
              </a:rPr>
              <a:t>passando </a:t>
            </a:r>
            <a:r>
              <a:rPr sz="1200" dirty="0">
                <a:latin typeface="Times New Roman"/>
                <a:cs typeface="Times New Roman"/>
              </a:rPr>
              <a:t>per i  </a:t>
            </a:r>
            <a:r>
              <a:rPr sz="1200" spc="-5" dirty="0">
                <a:latin typeface="Times New Roman"/>
                <a:cs typeface="Times New Roman"/>
              </a:rPr>
              <a:t>fantasmi,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feticci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spiriti, </a:t>
            </a:r>
            <a:r>
              <a:rPr sz="1200" spc="-5" dirty="0">
                <a:latin typeface="Times New Roman"/>
                <a:cs typeface="Times New Roman"/>
              </a:rPr>
              <a:t>fino agli dei politeisti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infine al Dio </a:t>
            </a:r>
            <a:r>
              <a:rPr sz="1200" dirty="0">
                <a:latin typeface="Times New Roman"/>
                <a:cs typeface="Times New Roman"/>
              </a:rPr>
              <a:t>Unico,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divino che incorpora </a:t>
            </a:r>
            <a:r>
              <a:rPr sz="1200" spc="-5" dirty="0">
                <a:latin typeface="Times New Roman"/>
                <a:cs typeface="Times New Roman"/>
              </a:rPr>
              <a:t>gli ideali </a:t>
            </a:r>
            <a:r>
              <a:rPr sz="1200" dirty="0">
                <a:latin typeface="Times New Roman"/>
                <a:cs typeface="Times New Roman"/>
              </a:rPr>
              <a:t>più elevati e le  </a:t>
            </a:r>
            <a:r>
              <a:rPr sz="1200" spc="-5" dirty="0">
                <a:latin typeface="Times New Roman"/>
                <a:cs typeface="Times New Roman"/>
              </a:rPr>
              <a:t>aspirazioni </a:t>
            </a:r>
            <a:r>
              <a:rPr sz="1200" dirty="0">
                <a:latin typeface="Times New Roman"/>
                <a:cs typeface="Times New Roman"/>
              </a:rPr>
              <a:t>più sublimi </a:t>
            </a:r>
            <a:r>
              <a:rPr sz="1200" spc="-5" dirty="0">
                <a:latin typeface="Times New Roman"/>
                <a:cs typeface="Times New Roman"/>
              </a:rPr>
              <a:t>dell’ego che </a:t>
            </a:r>
            <a:r>
              <a:rPr sz="1200" dirty="0">
                <a:latin typeface="Times New Roman"/>
                <a:cs typeface="Times New Roman"/>
              </a:rPr>
              <a:t>prega.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funziona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potente della religione </a:t>
            </a:r>
            <a:r>
              <a:rPr sz="1200" dirty="0">
                <a:latin typeface="Times New Roman"/>
                <a:cs typeface="Times New Roman"/>
              </a:rPr>
              <a:t>per la  </a:t>
            </a:r>
            <a:r>
              <a:rPr sz="1200" spc="-5" dirty="0">
                <a:latin typeface="Times New Roman"/>
                <a:cs typeface="Times New Roman"/>
              </a:rPr>
              <a:t>conservazione dei </a:t>
            </a:r>
            <a:r>
              <a:rPr sz="1200" dirty="0">
                <a:latin typeface="Times New Roman"/>
                <a:cs typeface="Times New Roman"/>
              </a:rPr>
              <a:t>valori e </a:t>
            </a:r>
            <a:r>
              <a:rPr sz="1200" spc="-5" dirty="0">
                <a:latin typeface="Times New Roman"/>
                <a:cs typeface="Times New Roman"/>
              </a:rPr>
              <a:t>degli ideali 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pregano. Dal momento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concepimento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alter ego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fino</a:t>
            </a:r>
            <a:endParaRPr sz="1200">
              <a:latin typeface="Times New Roman"/>
              <a:cs typeface="Times New Roman"/>
            </a:endParaRPr>
          </a:p>
          <a:p>
            <a:pPr marL="88900" marR="88963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all’apparizione del </a:t>
            </a:r>
            <a:r>
              <a:rPr sz="1200" dirty="0">
                <a:latin typeface="Times New Roman"/>
                <a:cs typeface="Times New Roman"/>
              </a:rPr>
              <a:t>concetto di un </a:t>
            </a:r>
            <a:r>
              <a:rPr sz="1200" spc="-5" dirty="0">
                <a:latin typeface="Times New Roman"/>
                <a:cs typeface="Times New Roman"/>
              </a:rPr>
              <a:t>Padre celeste </a:t>
            </a:r>
            <a:r>
              <a:rPr sz="1200" dirty="0">
                <a:latin typeface="Times New Roman"/>
                <a:cs typeface="Times New Roman"/>
              </a:rPr>
              <a:t>divino, 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è sempre una </a:t>
            </a:r>
            <a:r>
              <a:rPr sz="1200" spc="-5" dirty="0">
                <a:latin typeface="Times New Roman"/>
                <a:cs typeface="Times New Roman"/>
              </a:rPr>
              <a:t>pratica socializzante, moralizzante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spiritualizzante.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962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(997.2) 91:3.4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semplice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di fede </a:t>
            </a:r>
            <a:r>
              <a:rPr sz="1200" spc="-5" dirty="0">
                <a:latin typeface="Times New Roman"/>
                <a:cs typeface="Times New Roman"/>
              </a:rPr>
              <a:t>attesta </a:t>
            </a:r>
            <a:r>
              <a:rPr sz="1200" dirty="0">
                <a:latin typeface="Times New Roman"/>
                <a:cs typeface="Times New Roman"/>
              </a:rPr>
              <a:t>una potente evoluzione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grazie alla quale </a:t>
            </a:r>
            <a:r>
              <a:rPr sz="1200" dirty="0">
                <a:latin typeface="Times New Roman"/>
                <a:cs typeface="Times New Roman"/>
              </a:rPr>
              <a:t>le antiche  </a:t>
            </a:r>
            <a:r>
              <a:rPr sz="1200" spc="-5" dirty="0">
                <a:latin typeface="Times New Roman"/>
                <a:cs typeface="Times New Roman"/>
              </a:rPr>
              <a:t>conversazioni con </a:t>
            </a:r>
            <a:r>
              <a:rPr sz="1200" dirty="0">
                <a:latin typeface="Times New Roman"/>
                <a:cs typeface="Times New Roman"/>
              </a:rPr>
              <a:t>il simbolo </a:t>
            </a:r>
            <a:r>
              <a:rPr sz="1200" spc="-5" dirty="0">
                <a:latin typeface="Times New Roman"/>
                <a:cs typeface="Times New Roman"/>
              </a:rPr>
              <a:t>fittizio dell’alter </a:t>
            </a:r>
            <a:r>
              <a:rPr sz="1200" dirty="0">
                <a:latin typeface="Times New Roman"/>
                <a:cs typeface="Times New Roman"/>
              </a:rPr>
              <a:t>ego </a:t>
            </a:r>
            <a:r>
              <a:rPr sz="1200" spc="-5" dirty="0">
                <a:latin typeface="Times New Roman"/>
                <a:cs typeface="Times New Roman"/>
              </a:rPr>
              <a:t>della religione primitiva si sono elevate al </a:t>
            </a:r>
            <a:r>
              <a:rPr sz="1200" dirty="0">
                <a:latin typeface="Times New Roman"/>
                <a:cs typeface="Times New Roman"/>
              </a:rPr>
              <a:t>livello di </a:t>
            </a:r>
            <a:r>
              <a:rPr sz="1200" spc="-5" dirty="0">
                <a:latin typeface="Times New Roman"/>
                <a:cs typeface="Times New Roman"/>
              </a:rPr>
              <a:t>comunione con </a:t>
            </a:r>
            <a:r>
              <a:rPr sz="1200" dirty="0">
                <a:latin typeface="Times New Roman"/>
                <a:cs typeface="Times New Roman"/>
              </a:rPr>
              <a:t>lo spirito  </a:t>
            </a:r>
            <a:r>
              <a:rPr sz="1200" spc="-5" dirty="0">
                <a:latin typeface="Times New Roman"/>
                <a:cs typeface="Times New Roman"/>
              </a:rPr>
              <a:t>dell’Infinito </a:t>
            </a:r>
            <a:r>
              <a:rPr sz="1200" dirty="0">
                <a:latin typeface="Times New Roman"/>
                <a:cs typeface="Times New Roman"/>
              </a:rPr>
              <a:t>ed 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coscienza effettiva della realtà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eterno e </a:t>
            </a:r>
            <a:r>
              <a:rPr sz="1200" spc="-5" dirty="0">
                <a:latin typeface="Times New Roman"/>
                <a:cs typeface="Times New Roman"/>
              </a:rPr>
              <a:t>Padre Paradisiaco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creazione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intelligente.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784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(997.3) 91:3.5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concerne l’io </a:t>
            </a:r>
            <a:r>
              <a:rPr sz="1200" spc="-5" dirty="0">
                <a:latin typeface="Times New Roman"/>
                <a:cs typeface="Times New Roman"/>
              </a:rPr>
              <a:t>superiore nell’esperienza del pregare, si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tenere presente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 etica </a:t>
            </a:r>
            <a:r>
              <a:rPr sz="1200" dirty="0">
                <a:latin typeface="Times New Roman"/>
                <a:cs typeface="Times New Roman"/>
              </a:rPr>
              <a:t>è un modo splendido di </a:t>
            </a:r>
            <a:r>
              <a:rPr sz="1200" spc="-5" dirty="0">
                <a:latin typeface="Times New Roman"/>
                <a:cs typeface="Times New Roman"/>
              </a:rPr>
              <a:t>elevare </a:t>
            </a:r>
            <a:r>
              <a:rPr sz="1200" dirty="0">
                <a:latin typeface="Times New Roman"/>
                <a:cs typeface="Times New Roman"/>
              </a:rPr>
              <a:t>il proprio ego e di </a:t>
            </a:r>
            <a:r>
              <a:rPr sz="1200" spc="-5" dirty="0">
                <a:latin typeface="Times New Roman"/>
                <a:cs typeface="Times New Roman"/>
              </a:rPr>
              <a:t>rafforzare </a:t>
            </a:r>
            <a:r>
              <a:rPr sz="1200" dirty="0">
                <a:latin typeface="Times New Roman"/>
                <a:cs typeface="Times New Roman"/>
              </a:rPr>
              <a:t>il proprio io per una vita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compimenti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elevati.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8805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(680.7) 59:5.5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mari raggiunsero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massimo, un nuovo </a:t>
            </a:r>
            <a:r>
              <a:rPr sz="1200" spc="-5" dirty="0">
                <a:latin typeface="Times New Roman"/>
                <a:cs typeface="Times New Roman"/>
              </a:rPr>
              <a:t>sviluppo </a:t>
            </a:r>
            <a:r>
              <a:rPr sz="1200" dirty="0">
                <a:latin typeface="Times New Roman"/>
                <a:cs typeface="Times New Roman"/>
              </a:rPr>
              <a:t>evoluzionario </a:t>
            </a:r>
            <a:r>
              <a:rPr sz="1200" spc="-5" dirty="0">
                <a:latin typeface="Times New Roman"/>
                <a:cs typeface="Times New Roman"/>
              </a:rPr>
              <a:t>si produsse </a:t>
            </a:r>
            <a:r>
              <a:rPr sz="1200" i="1" spc="-5" dirty="0">
                <a:latin typeface="Times New Roman"/>
                <a:cs typeface="Times New Roman"/>
              </a:rPr>
              <a:t>improvvisamente.  </a:t>
            </a:r>
            <a:r>
              <a:rPr sz="1200" spc="-5" dirty="0">
                <a:latin typeface="Times New Roman"/>
                <a:cs typeface="Times New Roman"/>
              </a:rPr>
              <a:t>Bruscamente </a:t>
            </a:r>
            <a:r>
              <a:rPr sz="1200" dirty="0">
                <a:latin typeface="Times New Roman"/>
                <a:cs typeface="Times New Roman"/>
              </a:rPr>
              <a:t>apparvero i primi </a:t>
            </a:r>
            <a:r>
              <a:rPr sz="1200" spc="-5" dirty="0">
                <a:latin typeface="Times New Roman"/>
                <a:cs typeface="Times New Roman"/>
              </a:rPr>
              <a:t>animali terrestri. C’erano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animali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 sulla </a:t>
            </a:r>
            <a:r>
              <a:rPr sz="1200" dirty="0">
                <a:latin typeface="Times New Roman"/>
                <a:cs typeface="Times New Roman"/>
              </a:rPr>
              <a:t>terra o nell’acqua.  </a:t>
            </a:r>
            <a:r>
              <a:rPr sz="1200" spc="-5" dirty="0">
                <a:latin typeface="Times New Roman"/>
                <a:cs typeface="Times New Roman"/>
              </a:rPr>
              <a:t>Questi anfibi respiratori d’aria si svilupparono dagli artropodi,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vesciche natatorie </a:t>
            </a:r>
            <a:r>
              <a:rPr sz="1200" spc="-5" dirty="0">
                <a:latin typeface="Times New Roman"/>
                <a:cs typeface="Times New Roman"/>
              </a:rPr>
              <a:t>si erano </a:t>
            </a:r>
            <a:r>
              <a:rPr sz="1200" dirty="0">
                <a:latin typeface="Times New Roman"/>
                <a:cs typeface="Times New Roman"/>
              </a:rPr>
              <a:t>evolute in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polmoni.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466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(680.8) 59:5.6 </a:t>
            </a:r>
            <a:r>
              <a:rPr sz="1200" spc="-5" dirty="0">
                <a:latin typeface="Times New Roman"/>
                <a:cs typeface="Times New Roman"/>
              </a:rPr>
              <a:t>Dalle acque </a:t>
            </a:r>
            <a:r>
              <a:rPr sz="1200" dirty="0">
                <a:latin typeface="Times New Roman"/>
                <a:cs typeface="Times New Roman"/>
              </a:rPr>
              <a:t>salmastre </a:t>
            </a:r>
            <a:r>
              <a:rPr sz="1200" spc="-5" dirty="0">
                <a:latin typeface="Times New Roman"/>
                <a:cs typeface="Times New Roman"/>
              </a:rPr>
              <a:t>dei mari </a:t>
            </a:r>
            <a:r>
              <a:rPr sz="1200" dirty="0">
                <a:latin typeface="Times New Roman"/>
                <a:cs typeface="Times New Roman"/>
              </a:rPr>
              <a:t>strisciarono sulla </a:t>
            </a:r>
            <a:r>
              <a:rPr sz="1200" spc="-5" dirty="0">
                <a:latin typeface="Times New Roman"/>
                <a:cs typeface="Times New Roman"/>
              </a:rPr>
              <a:t>terra lumache, scorpioni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rane. </a:t>
            </a:r>
            <a:r>
              <a:rPr sz="1200" dirty="0">
                <a:latin typeface="Times New Roman"/>
                <a:cs typeface="Times New Roman"/>
              </a:rPr>
              <a:t>Ancor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le rane </a:t>
            </a:r>
            <a:r>
              <a:rPr sz="1200" spc="-5" dirty="0">
                <a:latin typeface="Times New Roman"/>
                <a:cs typeface="Times New Roman"/>
              </a:rPr>
              <a:t>depongono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 uova </a:t>
            </a:r>
            <a:r>
              <a:rPr sz="1200" spc="-5" dirty="0">
                <a:latin typeface="Times New Roman"/>
                <a:cs typeface="Times New Roman"/>
              </a:rPr>
              <a:t>nell’acqua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piccoli </a:t>
            </a:r>
            <a:r>
              <a:rPr sz="1200" dirty="0">
                <a:latin typeface="Times New Roman"/>
                <a:cs typeface="Times New Roman"/>
              </a:rPr>
              <a:t>iniziano la loro </a:t>
            </a:r>
            <a:r>
              <a:rPr sz="1200" spc="-5" dirty="0">
                <a:latin typeface="Times New Roman"/>
                <a:cs typeface="Times New Roman"/>
              </a:rPr>
              <a:t>esistenza come </a:t>
            </a:r>
            <a:r>
              <a:rPr sz="1200" dirty="0">
                <a:latin typeface="Times New Roman"/>
                <a:cs typeface="Times New Roman"/>
              </a:rPr>
              <a:t>minuscoli pesci, i </a:t>
            </a:r>
            <a:r>
              <a:rPr sz="1200" spc="-5" dirty="0">
                <a:latin typeface="Times New Roman"/>
                <a:cs typeface="Times New Roman"/>
              </a:rPr>
              <a:t>girini. Questo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potrebbe essere </a:t>
            </a:r>
            <a:r>
              <a:rPr sz="1200" dirty="0">
                <a:latin typeface="Times New Roman"/>
                <a:cs typeface="Times New Roman"/>
              </a:rPr>
              <a:t>definito a  </a:t>
            </a:r>
            <a:r>
              <a:rPr sz="1200" spc="-5" dirty="0">
                <a:latin typeface="Times New Roman"/>
                <a:cs typeface="Times New Roman"/>
              </a:rPr>
              <a:t>giusta ragione l’</a:t>
            </a:r>
            <a:r>
              <a:rPr sz="1200" i="1" spc="-5" dirty="0">
                <a:latin typeface="Times New Roman"/>
                <a:cs typeface="Times New Roman"/>
              </a:rPr>
              <a:t>era </a:t>
            </a:r>
            <a:r>
              <a:rPr sz="1200" i="1" dirty="0">
                <a:latin typeface="Times New Roman"/>
                <a:cs typeface="Times New Roman"/>
              </a:rPr>
              <a:t>delle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rane.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752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(680.9) 59:5.7 </a:t>
            </a:r>
            <a:r>
              <a:rPr sz="1200" spc="-5" dirty="0">
                <a:latin typeface="Times New Roman"/>
                <a:cs typeface="Times New Roman"/>
              </a:rPr>
              <a:t>Pochissimo tempo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apparvero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primi </a:t>
            </a:r>
            <a:r>
              <a:rPr sz="1200" dirty="0">
                <a:latin typeface="Times New Roman"/>
                <a:cs typeface="Times New Roman"/>
              </a:rPr>
              <a:t>insetti </a:t>
            </a:r>
            <a:r>
              <a:rPr sz="1200" spc="-5" dirty="0">
                <a:latin typeface="Times New Roman"/>
                <a:cs typeface="Times New Roman"/>
              </a:rPr>
              <a:t>che, assieme ai ragni, agli scorpioni, </a:t>
            </a:r>
            <a:r>
              <a:rPr sz="120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scarafaggi,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grilli </a:t>
            </a:r>
            <a:r>
              <a:rPr sz="1200" dirty="0">
                <a:latin typeface="Times New Roman"/>
                <a:cs typeface="Times New Roman"/>
              </a:rPr>
              <a:t>e alle  </a:t>
            </a:r>
            <a:r>
              <a:rPr sz="1200" spc="-5" dirty="0">
                <a:latin typeface="Times New Roman"/>
                <a:cs typeface="Times New Roman"/>
              </a:rPr>
              <a:t>cavallette, </a:t>
            </a:r>
            <a:r>
              <a:rPr sz="1200" dirty="0">
                <a:latin typeface="Times New Roman"/>
                <a:cs typeface="Times New Roman"/>
              </a:rPr>
              <a:t>invasero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presto i continenti del mondo. </a:t>
            </a:r>
            <a:r>
              <a:rPr sz="1200" spc="-5" dirty="0">
                <a:latin typeface="Times New Roman"/>
                <a:cs typeface="Times New Roman"/>
              </a:rPr>
              <a:t>Certe libellule misuravano settantacinque </a:t>
            </a:r>
            <a:r>
              <a:rPr sz="1200" dirty="0">
                <a:latin typeface="Times New Roman"/>
                <a:cs typeface="Times New Roman"/>
              </a:rPr>
              <a:t>centimetri di </a:t>
            </a:r>
            <a:r>
              <a:rPr sz="1200" spc="-5" dirty="0">
                <a:latin typeface="Times New Roman"/>
                <a:cs typeface="Times New Roman"/>
              </a:rPr>
              <a:t>apertura alare. Si  svilupparono </a:t>
            </a:r>
            <a:r>
              <a:rPr sz="1200" dirty="0">
                <a:latin typeface="Times New Roman"/>
                <a:cs typeface="Times New Roman"/>
              </a:rPr>
              <a:t>mille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scarafaggi, </a:t>
            </a:r>
            <a:r>
              <a:rPr sz="1200" dirty="0">
                <a:latin typeface="Times New Roman"/>
                <a:cs typeface="Times New Roman"/>
              </a:rPr>
              <a:t>alcuni dei quali </a:t>
            </a:r>
            <a:r>
              <a:rPr sz="1200" spc="-5" dirty="0">
                <a:latin typeface="Times New Roman"/>
                <a:cs typeface="Times New Roman"/>
              </a:rPr>
              <a:t>raggiunsero dieci centimetri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lunghezza.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09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(680.10) 59:5.8 </a:t>
            </a:r>
            <a:r>
              <a:rPr sz="1200" spc="-5" dirty="0">
                <a:latin typeface="Times New Roman"/>
                <a:cs typeface="Times New Roman"/>
              </a:rPr>
              <a:t>Due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echinodermi si </a:t>
            </a:r>
            <a:r>
              <a:rPr sz="1200" dirty="0">
                <a:latin typeface="Times New Roman"/>
                <a:cs typeface="Times New Roman"/>
              </a:rPr>
              <a:t>svilupparono </a:t>
            </a:r>
            <a:r>
              <a:rPr sz="1200" spc="-5" dirty="0">
                <a:latin typeface="Times New Roman"/>
                <a:cs typeface="Times New Roman"/>
              </a:rPr>
              <a:t>particolarmente </a:t>
            </a:r>
            <a:r>
              <a:rPr sz="1200" dirty="0">
                <a:latin typeface="Times New Roman"/>
                <a:cs typeface="Times New Roman"/>
              </a:rPr>
              <a:t>bene, </a:t>
            </a:r>
            <a:r>
              <a:rPr sz="1200" spc="-5" dirty="0">
                <a:latin typeface="Times New Roman"/>
                <a:cs typeface="Times New Roman"/>
              </a:rPr>
              <a:t>ed essi sono, infatti,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fossili guida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quest’epoca. 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pescicani </a:t>
            </a:r>
            <a:r>
              <a:rPr sz="1200" spc="-5" dirty="0">
                <a:latin typeface="Times New Roman"/>
                <a:cs typeface="Times New Roman"/>
              </a:rPr>
              <a:t>mangiatori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conchiglie avevano raggiunto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alto grado </a:t>
            </a:r>
            <a:r>
              <a:rPr sz="1200" dirty="0">
                <a:latin typeface="Times New Roman"/>
                <a:cs typeface="Times New Roman"/>
              </a:rPr>
              <a:t>di evoluzione,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 cinque milioni di anni  </a:t>
            </a:r>
            <a:r>
              <a:rPr sz="1200" spc="-5" dirty="0">
                <a:latin typeface="Times New Roman"/>
                <a:cs typeface="Times New Roman"/>
              </a:rPr>
              <a:t>dominarono gli oceani.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clima era ancora </a:t>
            </a:r>
            <a:r>
              <a:rPr sz="1200" dirty="0">
                <a:latin typeface="Times New Roman"/>
                <a:cs typeface="Times New Roman"/>
              </a:rPr>
              <a:t>mite </a:t>
            </a:r>
            <a:r>
              <a:rPr sz="1200" spc="-5" dirty="0">
                <a:latin typeface="Times New Roman"/>
                <a:cs typeface="Times New Roman"/>
              </a:rPr>
              <a:t>ed uniforme;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marina era cambiata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poco.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pesci d’acqua </a:t>
            </a:r>
            <a:r>
              <a:rPr sz="1200" dirty="0">
                <a:latin typeface="Times New Roman"/>
                <a:cs typeface="Times New Roman"/>
              </a:rPr>
              <a:t>dolce </a:t>
            </a:r>
            <a:r>
              <a:rPr sz="1200" spc="-5" dirty="0">
                <a:latin typeface="Times New Roman"/>
                <a:cs typeface="Times New Roman"/>
              </a:rPr>
              <a:t>si stavano  sviluppando </a:t>
            </a:r>
            <a:r>
              <a:rPr sz="1200" dirty="0">
                <a:latin typeface="Times New Roman"/>
                <a:cs typeface="Times New Roman"/>
              </a:rPr>
              <a:t>e i trilobiti </a:t>
            </a:r>
            <a:r>
              <a:rPr sz="1200" spc="-1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prossimi all’estinzione.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coralli erano </a:t>
            </a:r>
            <a:r>
              <a:rPr sz="1200" dirty="0">
                <a:latin typeface="Times New Roman"/>
                <a:cs typeface="Times New Roman"/>
              </a:rPr>
              <a:t>pochi e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calcare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prodotto dai </a:t>
            </a:r>
            <a:r>
              <a:rPr sz="1200" dirty="0">
                <a:latin typeface="Times New Roman"/>
                <a:cs typeface="Times New Roman"/>
              </a:rPr>
              <a:t>crinoidi. I  </a:t>
            </a:r>
            <a:r>
              <a:rPr sz="1200" spc="-5" dirty="0">
                <a:latin typeface="Times New Roman"/>
                <a:cs typeface="Times New Roman"/>
              </a:rPr>
              <a:t>migliori calcari </a:t>
            </a:r>
            <a:r>
              <a:rPr sz="1200" dirty="0">
                <a:latin typeface="Times New Roman"/>
                <a:cs typeface="Times New Roman"/>
              </a:rPr>
              <a:t>da costruzione </a:t>
            </a:r>
            <a:r>
              <a:rPr sz="1200" spc="-5" dirty="0">
                <a:latin typeface="Times New Roman"/>
                <a:cs typeface="Times New Roman"/>
              </a:rPr>
              <a:t>furono depositati durante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quest’epoca.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414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(681.1) 59:5.9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acque di molti </a:t>
            </a:r>
            <a:r>
              <a:rPr sz="1200" spc="-5" dirty="0">
                <a:latin typeface="Times New Roman"/>
                <a:cs typeface="Times New Roman"/>
              </a:rPr>
              <a:t>mari interni erano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cariche </a:t>
            </a:r>
            <a:r>
              <a:rPr sz="1200" dirty="0">
                <a:latin typeface="Times New Roman"/>
                <a:cs typeface="Times New Roman"/>
              </a:rPr>
              <a:t>di calce e di altri </a:t>
            </a:r>
            <a:r>
              <a:rPr sz="1200" spc="-5" dirty="0">
                <a:latin typeface="Times New Roman"/>
                <a:cs typeface="Times New Roman"/>
              </a:rPr>
              <a:t>minerali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interferire grandemente nel progresso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sviluppo di </a:t>
            </a:r>
            <a:r>
              <a:rPr sz="1200" spc="-5" dirty="0">
                <a:latin typeface="Times New Roman"/>
                <a:cs typeface="Times New Roman"/>
              </a:rPr>
              <a:t>numerose specie marine. </a:t>
            </a:r>
            <a:r>
              <a:rPr sz="1200" dirty="0">
                <a:latin typeface="Times New Roman"/>
                <a:cs typeface="Times New Roman"/>
              </a:rPr>
              <a:t>Alla fine i </a:t>
            </a:r>
            <a:r>
              <a:rPr sz="1200" spc="-5" dirty="0">
                <a:latin typeface="Times New Roman"/>
                <a:cs typeface="Times New Roman"/>
              </a:rPr>
              <a:t>mari si schiarirono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vaste sedimentazioni di </a:t>
            </a:r>
            <a:r>
              <a:rPr sz="1200" spc="-5" dirty="0">
                <a:latin typeface="Times New Roman"/>
                <a:cs typeface="Times New Roman"/>
              </a:rPr>
              <a:t>pietra, contenenti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posti zinco 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piombo.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8634" cy="3782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</a:t>
            </a:r>
            <a:r>
              <a:rPr sz="1200" spc="-5" dirty="0">
                <a:latin typeface="Times New Roman"/>
                <a:cs typeface="Times New Roman"/>
              </a:rPr>
              <a:t>spinge </a:t>
            </a:r>
            <a:r>
              <a:rPr sz="1200" dirty="0">
                <a:latin typeface="Times New Roman"/>
                <a:cs typeface="Times New Roman"/>
              </a:rPr>
              <a:t>l’ego umano a </a:t>
            </a:r>
            <a:r>
              <a:rPr sz="1200" spc="-5" dirty="0">
                <a:latin typeface="Times New Roman"/>
                <a:cs typeface="Times New Roman"/>
              </a:rPr>
              <a:t>cercare aiuto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entrambe </a:t>
            </a:r>
            <a:r>
              <a:rPr sz="1200" dirty="0">
                <a:latin typeface="Times New Roman"/>
                <a:cs typeface="Times New Roman"/>
              </a:rPr>
              <a:t>le direzioni: </a:t>
            </a:r>
            <a:r>
              <a:rPr sz="1200" spc="-5" dirty="0">
                <a:latin typeface="Times New Roman"/>
                <a:cs typeface="Times New Roman"/>
              </a:rPr>
              <a:t>per l’aiuto materiale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riserva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subcosciente</a:t>
            </a:r>
            <a:endParaRPr sz="1200">
              <a:latin typeface="Times New Roman"/>
              <a:cs typeface="Times New Roman"/>
            </a:endParaRPr>
          </a:p>
          <a:p>
            <a:pPr marL="76200" marR="13271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del mortale, </a:t>
            </a:r>
            <a:r>
              <a:rPr sz="1200" spc="-5" dirty="0">
                <a:latin typeface="Times New Roman"/>
                <a:cs typeface="Times New Roman"/>
              </a:rPr>
              <a:t>per l’ispirazione </a:t>
            </a:r>
            <a:r>
              <a:rPr sz="1200" dirty="0">
                <a:latin typeface="Times New Roman"/>
                <a:cs typeface="Times New Roman"/>
              </a:rPr>
              <a:t>e la guida </a:t>
            </a:r>
            <a:r>
              <a:rPr sz="1200" spc="-5" dirty="0">
                <a:latin typeface="Times New Roman"/>
                <a:cs typeface="Times New Roman"/>
              </a:rPr>
              <a:t>nei confini supercoscienti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materiale con </a:t>
            </a:r>
            <a:r>
              <a:rPr sz="1200" dirty="0">
                <a:latin typeface="Times New Roman"/>
                <a:cs typeface="Times New Roman"/>
              </a:rPr>
              <a:t>lo spirituale, con il  Monitore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Mistero.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(997.4) 91:3.6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stata e sarà sempre una </a:t>
            </a:r>
            <a:r>
              <a:rPr sz="1200" spc="-5" dirty="0">
                <a:latin typeface="Times New Roman"/>
                <a:cs typeface="Times New Roman"/>
              </a:rPr>
              <a:t>duplice esperienza umana: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processo psicologico interassociato </a:t>
            </a:r>
            <a:r>
              <a:rPr sz="1200" dirty="0">
                <a:latin typeface="Times New Roman"/>
                <a:cs typeface="Times New Roman"/>
              </a:rPr>
              <a:t>con una  </a:t>
            </a:r>
            <a:r>
              <a:rPr sz="1200" spc="-5" dirty="0">
                <a:latin typeface="Times New Roman"/>
                <a:cs typeface="Times New Roman"/>
              </a:rPr>
              <a:t>tecnica spirituale. </a:t>
            </a:r>
            <a:r>
              <a:rPr sz="1200" dirty="0">
                <a:latin typeface="Times New Roman"/>
                <a:cs typeface="Times New Roman"/>
              </a:rPr>
              <a:t>E queste due funzioni </a:t>
            </a:r>
            <a:r>
              <a:rPr sz="1200" spc="-5" dirty="0">
                <a:latin typeface="Times New Roman"/>
                <a:cs typeface="Times New Roman"/>
              </a:rPr>
              <a:t>della preghiera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mai essere </a:t>
            </a:r>
            <a:r>
              <a:rPr sz="1200" dirty="0">
                <a:latin typeface="Times New Roman"/>
                <a:cs typeface="Times New Roman"/>
              </a:rPr>
              <a:t>completamente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separate.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(997.5) 91:3.7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illuminata </a:t>
            </a:r>
            <a:r>
              <a:rPr sz="1200" spc="-5" dirty="0">
                <a:latin typeface="Times New Roman"/>
                <a:cs typeface="Times New Roman"/>
              </a:rPr>
              <a:t>deve riconoscere </a:t>
            </a:r>
            <a:r>
              <a:rPr sz="1200" dirty="0">
                <a:latin typeface="Times New Roman"/>
                <a:cs typeface="Times New Roman"/>
              </a:rPr>
              <a:t>non solo un </a:t>
            </a:r>
            <a:r>
              <a:rPr sz="1200" spc="-5" dirty="0">
                <a:latin typeface="Times New Roman"/>
                <a:cs typeface="Times New Roman"/>
              </a:rPr>
              <a:t>Dio personale esteriore,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una Divinità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impersonale</a:t>
            </a:r>
            <a:endParaRPr sz="1200">
              <a:latin typeface="Times New Roman"/>
              <a:cs typeface="Times New Roman"/>
            </a:endParaRPr>
          </a:p>
          <a:p>
            <a:pPr marL="76200" marR="114935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interiore, l’Aggiustatore interiore.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appropriato </a:t>
            </a:r>
            <a:r>
              <a:rPr sz="1200" dirty="0">
                <a:latin typeface="Times New Roman"/>
                <a:cs typeface="Times New Roman"/>
              </a:rPr>
              <a:t>che l’uomo, quando </a:t>
            </a:r>
            <a:r>
              <a:rPr sz="1200" spc="-5" dirty="0">
                <a:latin typeface="Times New Roman"/>
                <a:cs typeface="Times New Roman"/>
              </a:rPr>
              <a:t>prega, si sforzi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afferrare </a:t>
            </a:r>
            <a:r>
              <a:rPr sz="1200" dirty="0">
                <a:latin typeface="Times New Roman"/>
                <a:cs typeface="Times New Roman"/>
              </a:rPr>
              <a:t>il concetto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efficace per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scopi pratici </a:t>
            </a:r>
            <a:r>
              <a:rPr sz="1200" dirty="0">
                <a:latin typeface="Times New Roman"/>
                <a:cs typeface="Times New Roman"/>
              </a:rPr>
              <a:t>sarà di ritornare </a:t>
            </a:r>
            <a:r>
              <a:rPr sz="1200" spc="-5" dirty="0">
                <a:latin typeface="Times New Roman"/>
                <a:cs typeface="Times New Roman"/>
              </a:rPr>
              <a:t>al concetto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alter  </a:t>
            </a:r>
            <a:r>
              <a:rPr sz="1200" spc="-10" dirty="0">
                <a:latin typeface="Times New Roman"/>
                <a:cs typeface="Times New Roman"/>
              </a:rPr>
              <a:t>ego </a:t>
            </a:r>
            <a:r>
              <a:rPr sz="1200" dirty="0">
                <a:latin typeface="Times New Roman"/>
                <a:cs typeface="Times New Roman"/>
              </a:rPr>
              <a:t>vicino,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soleva </a:t>
            </a:r>
            <a:r>
              <a:rPr sz="1200" dirty="0">
                <a:latin typeface="Times New Roman"/>
                <a:cs typeface="Times New Roman"/>
              </a:rPr>
              <a:t>fare la mente </a:t>
            </a:r>
            <a:r>
              <a:rPr sz="1200" spc="-5" dirty="0">
                <a:latin typeface="Times New Roman"/>
                <a:cs typeface="Times New Roman"/>
              </a:rPr>
              <a:t>primitiva,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poi che l’idea di questo </a:t>
            </a:r>
            <a:r>
              <a:rPr sz="1200" spc="-5" dirty="0">
                <a:latin typeface="Times New Roman"/>
                <a:cs typeface="Times New Roman"/>
              </a:rPr>
              <a:t>alter ego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evoluta </a:t>
            </a:r>
            <a:r>
              <a:rPr sz="1200" dirty="0">
                <a:latin typeface="Times New Roman"/>
                <a:cs typeface="Times New Roman"/>
              </a:rPr>
              <a:t>da una  </a:t>
            </a:r>
            <a:r>
              <a:rPr sz="1200" spc="-5" dirty="0">
                <a:latin typeface="Times New Roman"/>
                <a:cs typeface="Times New Roman"/>
              </a:rPr>
              <a:t>semplice fantasia alla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che Dio abita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mortale nella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effettiva dell’Aggiustatore, cosicché </a:t>
            </a:r>
            <a:r>
              <a:rPr sz="1200" dirty="0">
                <a:latin typeface="Times New Roman"/>
                <a:cs typeface="Times New Roman"/>
              </a:rPr>
              <a:t>l’uomo può parlare,  </a:t>
            </a:r>
            <a:r>
              <a:rPr sz="1200" spc="-5" dirty="0">
                <a:latin typeface="Times New Roman"/>
                <a:cs typeface="Times New Roman"/>
              </a:rPr>
              <a:t>per così dire, faccia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faccia con </a:t>
            </a:r>
            <a:r>
              <a:rPr sz="1200" dirty="0">
                <a:latin typeface="Times New Roman"/>
                <a:cs typeface="Times New Roman"/>
              </a:rPr>
              <a:t>un divino,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autentico alter ego che dimora </a:t>
            </a:r>
            <a:r>
              <a:rPr sz="1200" dirty="0">
                <a:latin typeface="Times New Roman"/>
                <a:cs typeface="Times New Roman"/>
              </a:rPr>
              <a:t>in lui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l’essenza stessa del  Dio vivente,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preghiera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etica</a:t>
            </a:r>
            <a:endParaRPr sz="1600">
              <a:latin typeface="Times New Roman"/>
              <a:cs typeface="Times New Roman"/>
            </a:endParaRPr>
          </a:p>
          <a:p>
            <a:pPr marL="76200" marR="5334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(997.6) 91:4.1 </a:t>
            </a:r>
            <a:r>
              <a:rPr sz="1200" spc="-5" dirty="0">
                <a:latin typeface="Times New Roman"/>
                <a:cs typeface="Times New Roman"/>
              </a:rPr>
              <a:t>Nessuna preghiera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etica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chiede cerca un </a:t>
            </a:r>
            <a:r>
              <a:rPr sz="1200" spc="-5" dirty="0">
                <a:latin typeface="Times New Roman"/>
                <a:cs typeface="Times New Roman"/>
              </a:rPr>
              <a:t>vantaggio egoistico sui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simili.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 egoista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materialistica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incompatibile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etiche che sono </a:t>
            </a:r>
            <a:r>
              <a:rPr sz="1200" dirty="0">
                <a:latin typeface="Times New Roman"/>
                <a:cs typeface="Times New Roman"/>
              </a:rPr>
              <a:t>fondate </a:t>
            </a:r>
            <a:r>
              <a:rPr sz="1200" spc="-5" dirty="0">
                <a:latin typeface="Times New Roman"/>
                <a:cs typeface="Times New Roman"/>
              </a:rPr>
              <a:t>sull’amore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disinteressato.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 preghiere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etiche regrediscono 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primitivi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pseudomagia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indegne </a:t>
            </a:r>
            <a:r>
              <a:rPr sz="1200" dirty="0">
                <a:latin typeface="Times New Roman"/>
                <a:cs typeface="Times New Roman"/>
              </a:rPr>
              <a:t>di civiltà </a:t>
            </a:r>
            <a:r>
              <a:rPr sz="1200" spc="-5" dirty="0">
                <a:latin typeface="Times New Roman"/>
                <a:cs typeface="Times New Roman"/>
              </a:rPr>
              <a:t>avanzate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illuminate.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preghiera egoista </a:t>
            </a:r>
            <a:r>
              <a:rPr sz="1200" dirty="0">
                <a:latin typeface="Times New Roman"/>
                <a:cs typeface="Times New Roman"/>
              </a:rPr>
              <a:t>contravviene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spirito di tutte le </a:t>
            </a:r>
            <a:r>
              <a:rPr sz="1200" spc="-5" dirty="0">
                <a:latin typeface="Times New Roman"/>
                <a:cs typeface="Times New Roman"/>
              </a:rPr>
              <a:t>etiche </a:t>
            </a:r>
            <a:r>
              <a:rPr sz="1200" dirty="0">
                <a:latin typeface="Times New Roman"/>
                <a:cs typeface="Times New Roman"/>
              </a:rPr>
              <a:t>fondate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una giustizia </a:t>
            </a:r>
            <a:r>
              <a:rPr sz="1200" spc="-5" dirty="0">
                <a:latin typeface="Times New Roman"/>
                <a:cs typeface="Times New Roman"/>
              </a:rPr>
              <a:t>amorevole.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340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359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(997.7) 91:4.2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non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prostituita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sostituto dell’azione. Ogni preghiera etica </a:t>
            </a:r>
            <a:r>
              <a:rPr sz="1200" dirty="0">
                <a:latin typeface="Times New Roman"/>
                <a:cs typeface="Times New Roman"/>
              </a:rPr>
              <a:t>è uno  </a:t>
            </a:r>
            <a:r>
              <a:rPr sz="1200" spc="-5" dirty="0">
                <a:latin typeface="Times New Roman"/>
                <a:cs typeface="Times New Roman"/>
              </a:rPr>
              <a:t>stimolo all’azione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guida allo </a:t>
            </a:r>
            <a:r>
              <a:rPr sz="1200" dirty="0">
                <a:latin typeface="Times New Roman"/>
                <a:cs typeface="Times New Roman"/>
              </a:rPr>
              <a:t>sforzo </a:t>
            </a:r>
            <a:r>
              <a:rPr sz="1200" spc="-5" dirty="0">
                <a:latin typeface="Times New Roman"/>
                <a:cs typeface="Times New Roman"/>
              </a:rPr>
              <a:t>progressivo verso mete idealistiche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raggiungimento dell’ego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06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(998.1) 91:4.3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vostre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siate </a:t>
            </a:r>
            <a:r>
              <a:rPr sz="1200" i="1" spc="-5" dirty="0">
                <a:latin typeface="Times New Roman"/>
                <a:cs typeface="Times New Roman"/>
              </a:rPr>
              <a:t>equi;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aspettatevi che Dio </a:t>
            </a:r>
            <a:r>
              <a:rPr sz="1200" dirty="0">
                <a:latin typeface="Times New Roman"/>
                <a:cs typeface="Times New Roman"/>
              </a:rPr>
              <a:t>mostri </a:t>
            </a:r>
            <a:r>
              <a:rPr sz="1200" spc="-5" dirty="0">
                <a:latin typeface="Times New Roman"/>
                <a:cs typeface="Times New Roman"/>
              </a:rPr>
              <a:t>parzialità, che </a:t>
            </a:r>
            <a:r>
              <a:rPr sz="1200" dirty="0">
                <a:latin typeface="Times New Roman"/>
                <a:cs typeface="Times New Roman"/>
              </a:rPr>
              <a:t>vi ami più </a:t>
            </a:r>
            <a:r>
              <a:rPr sz="1200" spc="-5" dirty="0">
                <a:latin typeface="Times New Roman"/>
                <a:cs typeface="Times New Roman"/>
              </a:rPr>
              <a:t>degli altri figli </a:t>
            </a:r>
            <a:r>
              <a:rPr sz="1200" dirty="0">
                <a:latin typeface="Times New Roman"/>
                <a:cs typeface="Times New Roman"/>
              </a:rPr>
              <a:t>suoi,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amici, </a:t>
            </a:r>
            <a:r>
              <a:rPr sz="1200" dirty="0">
                <a:latin typeface="Times New Roman"/>
                <a:cs typeface="Times New Roman"/>
              </a:rPr>
              <a:t>dei vostri </a:t>
            </a:r>
            <a:r>
              <a:rPr sz="1200" spc="-5" dirty="0">
                <a:latin typeface="Times New Roman"/>
                <a:cs typeface="Times New Roman"/>
              </a:rPr>
              <a:t>vicini </a:t>
            </a:r>
            <a:r>
              <a:rPr sz="1200" dirty="0">
                <a:latin typeface="Times New Roman"/>
                <a:cs typeface="Times New Roman"/>
              </a:rPr>
              <a:t>o anche dei vostri </a:t>
            </a:r>
            <a:r>
              <a:rPr sz="1200" spc="-5" dirty="0">
                <a:latin typeface="Times New Roman"/>
                <a:cs typeface="Times New Roman"/>
              </a:rPr>
              <a:t>nemici.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religioni naturali </a:t>
            </a:r>
            <a:r>
              <a:rPr sz="1200" dirty="0">
                <a:latin typeface="Times New Roman"/>
                <a:cs typeface="Times New Roman"/>
              </a:rPr>
              <a:t>o evolute non è inizialmente </a:t>
            </a:r>
            <a:r>
              <a:rPr sz="1200" spc="-5" dirty="0">
                <a:latin typeface="Times New Roman"/>
                <a:cs typeface="Times New Roman"/>
              </a:rPr>
              <a:t>etica  come </a:t>
            </a:r>
            <a:r>
              <a:rPr sz="1200" dirty="0">
                <a:latin typeface="Times New Roman"/>
                <a:cs typeface="Times New Roman"/>
              </a:rPr>
              <a:t>lo è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successive </a:t>
            </a:r>
            <a:r>
              <a:rPr sz="1200" spc="-5" dirty="0">
                <a:latin typeface="Times New Roman"/>
                <a:cs typeface="Times New Roman"/>
              </a:rPr>
              <a:t>religioni rivelate. Ogni preghiera, sia </a:t>
            </a:r>
            <a:r>
              <a:rPr sz="1200" dirty="0">
                <a:latin typeface="Times New Roman"/>
                <a:cs typeface="Times New Roman"/>
              </a:rPr>
              <a:t>individuale </a:t>
            </a:r>
            <a:r>
              <a:rPr sz="1200" spc="-5" dirty="0">
                <a:latin typeface="Times New Roman"/>
                <a:cs typeface="Times New Roman"/>
              </a:rPr>
              <a:t>che comunitaria,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egoistica </a:t>
            </a:r>
            <a:r>
              <a:rPr sz="1200" dirty="0">
                <a:latin typeface="Times New Roman"/>
                <a:cs typeface="Times New Roman"/>
              </a:rPr>
              <a:t>o altruistica.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preghiera, cioè,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incentrata su se stessi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sugli altri.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non cerca nulla per </a:t>
            </a:r>
            <a:r>
              <a:rPr sz="1200" spc="-5" dirty="0">
                <a:latin typeface="Times New Roman"/>
                <a:cs typeface="Times New Roman"/>
              </a:rPr>
              <a:t>colui che prega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alcunché 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simili, allora tali </a:t>
            </a:r>
            <a:r>
              <a:rPr sz="1200" spc="-5" dirty="0">
                <a:latin typeface="Times New Roman"/>
                <a:cs typeface="Times New Roman"/>
              </a:rPr>
              <a:t>atteggiamenti dell’anima </a:t>
            </a:r>
            <a:r>
              <a:rPr sz="1200" dirty="0">
                <a:latin typeface="Times New Roman"/>
                <a:cs typeface="Times New Roman"/>
              </a:rPr>
              <a:t>tendono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vera adorazione.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preghiere egoistiche  </a:t>
            </a:r>
            <a:r>
              <a:rPr sz="1200" spc="-5" dirty="0">
                <a:latin typeface="Times New Roman"/>
                <a:cs typeface="Times New Roman"/>
              </a:rPr>
              <a:t>implicano delle confessioni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suppliche, </a:t>
            </a:r>
            <a:r>
              <a:rPr sz="1200" dirty="0">
                <a:latin typeface="Times New Roman"/>
                <a:cs typeface="Times New Roman"/>
              </a:rPr>
              <a:t>e consistono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richieste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favori materiali.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è un po’ più etica  </a:t>
            </a:r>
            <a:r>
              <a:rPr sz="1200" spc="-5" dirty="0">
                <a:latin typeface="Times New Roman"/>
                <a:cs typeface="Times New Roman"/>
              </a:rPr>
              <a:t>quando si occupa </a:t>
            </a:r>
            <a:r>
              <a:rPr sz="1200" dirty="0">
                <a:latin typeface="Times New Roman"/>
                <a:cs typeface="Times New Roman"/>
              </a:rPr>
              <a:t>del perdono e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la saggezza </a:t>
            </a:r>
            <a:r>
              <a:rPr sz="1200" spc="-5" dirty="0">
                <a:latin typeface="Times New Roman"/>
                <a:cs typeface="Times New Roman"/>
              </a:rPr>
              <a:t>per accrescere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l’autocontrollo.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(998.2) 91:4.4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tipo di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egoistico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fortificante </a:t>
            </a:r>
            <a:r>
              <a:rPr sz="1200" dirty="0">
                <a:latin typeface="Times New Roman"/>
                <a:cs typeface="Times New Roman"/>
              </a:rPr>
              <a:t>e consolante, 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materialistica è </a:t>
            </a:r>
            <a:r>
              <a:rPr sz="1200" spc="-5" dirty="0">
                <a:latin typeface="Times New Roman"/>
                <a:cs typeface="Times New Roman"/>
              </a:rPr>
              <a:t>destinata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portare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delusione e </a:t>
            </a:r>
            <a:r>
              <a:rPr sz="1200" spc="-5" dirty="0">
                <a:latin typeface="Times New Roman"/>
                <a:cs typeface="Times New Roman"/>
              </a:rPr>
              <a:t>disinganno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scoperte </a:t>
            </a:r>
            <a:r>
              <a:rPr sz="1200" dirty="0">
                <a:latin typeface="Times New Roman"/>
                <a:cs typeface="Times New Roman"/>
              </a:rPr>
              <a:t>scientifiche dimostra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vive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fisico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d’ordine. L’infanzia </a:t>
            </a:r>
            <a:r>
              <a:rPr sz="1200" dirty="0">
                <a:latin typeface="Times New Roman"/>
                <a:cs typeface="Times New Roman"/>
              </a:rPr>
              <a:t>di un individuo o di una </a:t>
            </a:r>
            <a:r>
              <a:rPr sz="1200" spc="-5" dirty="0">
                <a:latin typeface="Times New Roman"/>
                <a:cs typeface="Times New Roman"/>
              </a:rPr>
              <a:t>razza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caratterizzata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preghiere primitive, egoiste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materialistiche. </a:t>
            </a:r>
            <a:r>
              <a:rPr sz="1200" dirty="0">
                <a:latin typeface="Times New Roman"/>
                <a:cs typeface="Times New Roman"/>
              </a:rPr>
              <a:t>Ed in una </a:t>
            </a:r>
            <a:r>
              <a:rPr sz="1200" spc="-5" dirty="0">
                <a:latin typeface="Times New Roman"/>
                <a:cs typeface="Times New Roman"/>
              </a:rPr>
              <a:t>certa  </a:t>
            </a:r>
            <a:r>
              <a:rPr sz="1200" dirty="0">
                <a:latin typeface="Times New Roman"/>
                <a:cs typeface="Times New Roman"/>
              </a:rPr>
              <a:t>misura tutte </a:t>
            </a:r>
            <a:r>
              <a:rPr sz="1200" spc="-5" dirty="0">
                <a:latin typeface="Times New Roman"/>
                <a:cs typeface="Times New Roman"/>
              </a:rPr>
              <a:t>queste suppliche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efficaci </a:t>
            </a:r>
            <a:r>
              <a:rPr sz="1200" dirty="0">
                <a:latin typeface="Times New Roman"/>
                <a:cs typeface="Times New Roman"/>
              </a:rPr>
              <a:t>nel senso </a:t>
            </a:r>
            <a:r>
              <a:rPr sz="1200" spc="-5" dirty="0">
                <a:latin typeface="Times New Roman"/>
                <a:cs typeface="Times New Roman"/>
              </a:rPr>
              <a:t>che portano invariabilmente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quegli sforzi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applicazioni che </a:t>
            </a:r>
            <a:r>
              <a:rPr sz="1200" dirty="0">
                <a:latin typeface="Times New Roman"/>
                <a:cs typeface="Times New Roman"/>
              </a:rPr>
              <a:t>contribuiscono  </a:t>
            </a:r>
            <a:r>
              <a:rPr sz="1200" spc="-5" dirty="0">
                <a:latin typeface="Times New Roman"/>
                <a:cs typeface="Times New Roman"/>
              </a:rPr>
              <a:t>ad ottenere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risposte </a:t>
            </a:r>
            <a:r>
              <a:rPr sz="1200" dirty="0">
                <a:latin typeface="Times New Roman"/>
                <a:cs typeface="Times New Roman"/>
              </a:rPr>
              <a:t>a tali </a:t>
            </a:r>
            <a:r>
              <a:rPr sz="1200" spc="-5" dirty="0">
                <a:latin typeface="Times New Roman"/>
                <a:cs typeface="Times New Roman"/>
              </a:rPr>
              <a:t>preghiere.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di fede contribuisce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a far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 queste richieste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degne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riconoscimento spirituale.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spiritualmente </a:t>
            </a:r>
            <a:r>
              <a:rPr sz="1200" spc="-5" dirty="0">
                <a:latin typeface="Times New Roman"/>
                <a:cs typeface="Times New Roman"/>
              </a:rPr>
              <a:t>evoluta dovrebbe </a:t>
            </a:r>
            <a:r>
              <a:rPr sz="1200" dirty="0">
                <a:latin typeface="Times New Roman"/>
                <a:cs typeface="Times New Roman"/>
              </a:rPr>
              <a:t>avere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cautela  </a:t>
            </a:r>
            <a:r>
              <a:rPr sz="1200" spc="-5" dirty="0">
                <a:latin typeface="Times New Roman"/>
                <a:cs typeface="Times New Roman"/>
              </a:rPr>
              <a:t>nel tentare </a:t>
            </a:r>
            <a:r>
              <a:rPr sz="1200" dirty="0">
                <a:latin typeface="Times New Roman"/>
                <a:cs typeface="Times New Roman"/>
              </a:rPr>
              <a:t>di dissuadere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primitiva o </a:t>
            </a:r>
            <a:r>
              <a:rPr sz="1200" spc="-5" dirty="0">
                <a:latin typeface="Times New Roman"/>
                <a:cs typeface="Times New Roman"/>
              </a:rPr>
              <a:t>immatura dal </a:t>
            </a:r>
            <a:r>
              <a:rPr sz="1200" dirty="0">
                <a:latin typeface="Times New Roman"/>
                <a:cs typeface="Times New Roman"/>
              </a:rPr>
              <a:t>formulare tali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preghiere.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495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(998.3) 91:4.5 </a:t>
            </a:r>
            <a:r>
              <a:rPr sz="1200" spc="-5" dirty="0">
                <a:latin typeface="Times New Roman"/>
                <a:cs typeface="Times New Roman"/>
              </a:rPr>
              <a:t>Ricordatevi </a:t>
            </a:r>
            <a:r>
              <a:rPr sz="1200" dirty="0">
                <a:latin typeface="Times New Roman"/>
                <a:cs typeface="Times New Roman"/>
              </a:rPr>
              <a:t>che, 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cambia </a:t>
            </a:r>
            <a:r>
              <a:rPr sz="1200" dirty="0">
                <a:latin typeface="Times New Roman"/>
                <a:cs typeface="Times New Roman"/>
              </a:rPr>
              <a:t>Dio, </a:t>
            </a:r>
            <a:r>
              <a:rPr sz="1200" spc="-5" dirty="0">
                <a:latin typeface="Times New Roman"/>
                <a:cs typeface="Times New Roman"/>
              </a:rPr>
              <a:t>effettua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spesso dei cambiamenti importanti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duraturi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prega </a:t>
            </a:r>
            <a:r>
              <a:rPr sz="1200" spc="-5" dirty="0">
                <a:latin typeface="Times New Roman"/>
                <a:cs typeface="Times New Roman"/>
              </a:rPr>
              <a:t>con fede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fiduciosa aspettativa. </a:t>
            </a:r>
            <a:r>
              <a:rPr sz="1200" dirty="0">
                <a:latin typeface="Times New Roman"/>
                <a:cs typeface="Times New Roman"/>
              </a:rPr>
              <a:t>La preghiera è </a:t>
            </a:r>
            <a:r>
              <a:rPr sz="1200" spc="-5" dirty="0">
                <a:latin typeface="Times New Roman"/>
                <a:cs typeface="Times New Roman"/>
              </a:rPr>
              <a:t>stata l’antenata </a:t>
            </a:r>
            <a:r>
              <a:rPr sz="1200" dirty="0">
                <a:latin typeface="Times New Roman"/>
                <a:cs typeface="Times New Roman"/>
              </a:rPr>
              <a:t>di molta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mentale, </a:t>
            </a:r>
            <a:r>
              <a:rPr sz="1200" spc="-5" dirty="0">
                <a:latin typeface="Times New Roman"/>
                <a:cs typeface="Times New Roman"/>
              </a:rPr>
              <a:t>allegria, calma, coraggio,  padronanza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ed equità negli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1340" cy="39585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Le ripercussioni sociali della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preghiera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1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(998.4) 91:5.1 </a:t>
            </a:r>
            <a:r>
              <a:rPr sz="1200" spc="-5" dirty="0">
                <a:latin typeface="Times New Roman"/>
                <a:cs typeface="Times New Roman"/>
              </a:rPr>
              <a:t>Nell’adorazione degli antenati </a:t>
            </a:r>
            <a:r>
              <a:rPr sz="1200" dirty="0">
                <a:latin typeface="Times New Roman"/>
                <a:cs typeface="Times New Roman"/>
              </a:rPr>
              <a:t>la preghiera porta a </a:t>
            </a:r>
            <a:r>
              <a:rPr sz="1200" spc="-5" dirty="0">
                <a:latin typeface="Times New Roman"/>
                <a:cs typeface="Times New Roman"/>
              </a:rPr>
              <a:t>coltivare degli ideali ancestrali.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preghiera, quale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dell’adorazione della Deità, trascende </a:t>
            </a:r>
            <a:r>
              <a:rPr sz="1200" dirty="0">
                <a:latin typeface="Times New Roman"/>
                <a:cs typeface="Times New Roman"/>
              </a:rPr>
              <a:t>tutte le pratiche di </a:t>
            </a:r>
            <a:r>
              <a:rPr sz="1200" spc="-5" dirty="0">
                <a:latin typeface="Times New Roman"/>
                <a:cs typeface="Times New Roman"/>
              </a:rPr>
              <a:t>tal genere perché </a:t>
            </a:r>
            <a:r>
              <a:rPr sz="1200" dirty="0">
                <a:latin typeface="Times New Roman"/>
                <a:cs typeface="Times New Roman"/>
              </a:rPr>
              <a:t>porta a coltivare </a:t>
            </a:r>
            <a:r>
              <a:rPr sz="1200" spc="-5" dirty="0">
                <a:latin typeface="Times New Roman"/>
                <a:cs typeface="Times New Roman"/>
              </a:rPr>
              <a:t>ideali </a:t>
            </a:r>
            <a:r>
              <a:rPr sz="1200" dirty="0">
                <a:latin typeface="Times New Roman"/>
                <a:cs typeface="Times New Roman"/>
              </a:rPr>
              <a:t>divini. Come il concetto </a:t>
            </a:r>
            <a:r>
              <a:rPr sz="1200" spc="-5" dirty="0">
                <a:latin typeface="Times New Roman"/>
                <a:cs typeface="Times New Roman"/>
              </a:rPr>
              <a:t>dell’alter  </a:t>
            </a:r>
            <a:r>
              <a:rPr sz="1200" spc="-10" dirty="0">
                <a:latin typeface="Times New Roman"/>
                <a:cs typeface="Times New Roman"/>
              </a:rPr>
              <a:t>ego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diviene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 divino, così </a:t>
            </a:r>
            <a:r>
              <a:rPr sz="1200" spc="-5" dirty="0">
                <a:latin typeface="Times New Roman"/>
                <a:cs typeface="Times New Roman"/>
              </a:rPr>
              <a:t>gli ideali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si elevano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da livelli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umani a livelli  </a:t>
            </a:r>
            <a:r>
              <a:rPr sz="1200" spc="-5" dirty="0">
                <a:latin typeface="Times New Roman"/>
                <a:cs typeface="Times New Roman"/>
              </a:rPr>
              <a:t>celesti </a:t>
            </a:r>
            <a:r>
              <a:rPr sz="1200" dirty="0">
                <a:latin typeface="Times New Roman"/>
                <a:cs typeface="Times New Roman"/>
              </a:rPr>
              <a:t>e divini, ed il risultato di tutte </a:t>
            </a:r>
            <a:r>
              <a:rPr sz="1200" spc="-5" dirty="0">
                <a:latin typeface="Times New Roman"/>
                <a:cs typeface="Times New Roman"/>
              </a:rPr>
              <a:t>queste preghiere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l’accrescimento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umano e la </a:t>
            </a:r>
            <a:r>
              <a:rPr sz="1200" spc="-5" dirty="0">
                <a:latin typeface="Times New Roman"/>
                <a:cs typeface="Times New Roman"/>
              </a:rPr>
              <a:t>profonda unificazione della  personalità 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79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(998.5) 91:5.2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necessario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sempre individuale.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di gruppo o in </a:t>
            </a:r>
            <a:r>
              <a:rPr sz="1200" spc="-5" dirty="0">
                <a:latin typeface="Times New Roman"/>
                <a:cs typeface="Times New Roman"/>
              </a:rPr>
              <a:t>assemblea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efficace, nel  senso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altamente </a:t>
            </a:r>
            <a:r>
              <a:rPr sz="1200" dirty="0">
                <a:latin typeface="Times New Roman"/>
                <a:cs typeface="Times New Roman"/>
              </a:rPr>
              <a:t>socializzante </a:t>
            </a:r>
            <a:r>
              <a:rPr sz="1200" spc="-5" dirty="0">
                <a:latin typeface="Times New Roman"/>
                <a:cs typeface="Times New Roman"/>
              </a:rPr>
              <a:t>nelle sue ripercussioni. Quando </a:t>
            </a:r>
            <a:r>
              <a:rPr sz="1200" dirty="0">
                <a:latin typeface="Times New Roman"/>
                <a:cs typeface="Times New Roman"/>
              </a:rPr>
              <a:t>un gruppo </a:t>
            </a:r>
            <a:r>
              <a:rPr sz="1200" spc="-5" dirty="0">
                <a:latin typeface="Times New Roman"/>
                <a:cs typeface="Times New Roman"/>
              </a:rPr>
              <a:t>s’impegna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in comune per il 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morale e l’elevazione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tali devozioni </a:t>
            </a:r>
            <a:r>
              <a:rPr sz="1200" spc="-5" dirty="0">
                <a:latin typeface="Times New Roman"/>
                <a:cs typeface="Times New Roman"/>
              </a:rPr>
              <a:t>producono </a:t>
            </a:r>
            <a:r>
              <a:rPr sz="1200" dirty="0">
                <a:latin typeface="Times New Roman"/>
                <a:cs typeface="Times New Roman"/>
              </a:rPr>
              <a:t>una reazione </a:t>
            </a:r>
            <a:r>
              <a:rPr sz="1200" spc="-5" dirty="0">
                <a:latin typeface="Times New Roman"/>
                <a:cs typeface="Times New Roman"/>
              </a:rPr>
              <a:t>sugli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che compongono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gruppo; essi  sono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resi migliori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loro partecipazione. </a:t>
            </a:r>
            <a:r>
              <a:rPr sz="1200" dirty="0">
                <a:latin typeface="Times New Roman"/>
                <a:cs typeface="Times New Roman"/>
              </a:rPr>
              <a:t>Anche tutta una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un’intera </a:t>
            </a:r>
            <a:r>
              <a:rPr sz="1200" dirty="0">
                <a:latin typeface="Times New Roman"/>
                <a:cs typeface="Times New Roman"/>
              </a:rPr>
              <a:t>nazione 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aiutate da queste 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di devozione.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confessione,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pentimento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individui, </a:t>
            </a:r>
            <a:r>
              <a:rPr sz="1200" spc="-5" dirty="0">
                <a:latin typeface="Times New Roman"/>
                <a:cs typeface="Times New Roman"/>
              </a:rPr>
              <a:t>città, </a:t>
            </a:r>
            <a:r>
              <a:rPr sz="1200" dirty="0">
                <a:latin typeface="Times New Roman"/>
                <a:cs typeface="Times New Roman"/>
              </a:rPr>
              <a:t>nazioni </a:t>
            </a:r>
            <a:r>
              <a:rPr sz="1200" spc="-5" dirty="0">
                <a:latin typeface="Times New Roman"/>
                <a:cs typeface="Times New Roman"/>
              </a:rPr>
              <a:t>ed intere </a:t>
            </a:r>
            <a:r>
              <a:rPr sz="1200" dirty="0">
                <a:latin typeface="Times New Roman"/>
                <a:cs typeface="Times New Roman"/>
              </a:rPr>
              <a:t>razze a potenti 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riforma 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coraggiosi 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valoroso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667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(998.6) 91:5.3 </a:t>
            </a:r>
            <a:r>
              <a:rPr sz="1200" dirty="0">
                <a:latin typeface="Times New Roman"/>
                <a:cs typeface="Times New Roman"/>
              </a:rPr>
              <a:t>Se voi </a:t>
            </a:r>
            <a:r>
              <a:rPr sz="1200" spc="-5" dirty="0">
                <a:latin typeface="Times New Roman"/>
                <a:cs typeface="Times New Roman"/>
              </a:rPr>
              <a:t>desiderate veramente </a:t>
            </a:r>
            <a:r>
              <a:rPr sz="1200" dirty="0">
                <a:latin typeface="Times New Roman"/>
                <a:cs typeface="Times New Roman"/>
              </a:rPr>
              <a:t>vincere l’abitudine di criticare un amico, la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più rapida e sicura di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un tale  </a:t>
            </a:r>
            <a:r>
              <a:rPr sz="1200" spc="-5" dirty="0">
                <a:latin typeface="Times New Roman"/>
                <a:cs typeface="Times New Roman"/>
              </a:rPr>
              <a:t>cambiamento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la consuetudine di </a:t>
            </a:r>
            <a:r>
              <a:rPr sz="1200" spc="-5" dirty="0">
                <a:latin typeface="Times New Roman"/>
                <a:cs typeface="Times New Roman"/>
              </a:rPr>
              <a:t>pregare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quella persona ogni giorno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vita. Ma </a:t>
            </a:r>
            <a:r>
              <a:rPr sz="1200" spc="2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ripercussioni sociali </a:t>
            </a:r>
            <a:r>
              <a:rPr sz="1200" dirty="0">
                <a:latin typeface="Times New Roman"/>
                <a:cs typeface="Times New Roman"/>
              </a:rPr>
              <a:t>di tali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dipendono largamente da </a:t>
            </a:r>
            <a:r>
              <a:rPr sz="1200" spc="10" dirty="0">
                <a:latin typeface="Times New Roman"/>
                <a:cs typeface="Times New Roman"/>
              </a:rPr>
              <a:t>due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condizioni: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(998.7) 91:5.4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per cui si </a:t>
            </a:r>
            <a:r>
              <a:rPr sz="1200" dirty="0">
                <a:latin typeface="Times New Roman"/>
                <a:cs typeface="Times New Roman"/>
              </a:rPr>
              <a:t>prega dovrebbe </a:t>
            </a:r>
            <a:r>
              <a:rPr sz="1200" spc="-5" dirty="0">
                <a:latin typeface="Times New Roman"/>
                <a:cs typeface="Times New Roman"/>
              </a:rPr>
              <a:t>sapere che si </a:t>
            </a:r>
            <a:r>
              <a:rPr sz="1200" dirty="0">
                <a:latin typeface="Times New Roman"/>
                <a:cs typeface="Times New Roman"/>
              </a:rPr>
              <a:t>prega per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(999.1) 91:5.5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prega dovrebbe entrare in </a:t>
            </a:r>
            <a:r>
              <a:rPr sz="1200" spc="-5" dirty="0">
                <a:latin typeface="Times New Roman"/>
                <a:cs typeface="Times New Roman"/>
              </a:rPr>
              <a:t>stretto contatto </a:t>
            </a:r>
            <a:r>
              <a:rPr sz="1200" dirty="0">
                <a:latin typeface="Times New Roman"/>
                <a:cs typeface="Times New Roman"/>
              </a:rPr>
              <a:t>sociale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persona per </a:t>
            </a:r>
            <a:r>
              <a:rPr sz="1200" spc="-5" dirty="0">
                <a:latin typeface="Times New Roman"/>
                <a:cs typeface="Times New Roman"/>
              </a:rPr>
              <a:t>cui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prega.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265" cy="3606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064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(999.2) 91:5.6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è 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quale, presto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tardi,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diviene istituzionalizzata. Col tempo </a:t>
            </a:r>
            <a:r>
              <a:rPr sz="1200" spc="-5" dirty="0">
                <a:latin typeface="Times New Roman"/>
                <a:cs typeface="Times New Roman"/>
              </a:rPr>
              <a:t>la  preghiera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associata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numerosi fattori </a:t>
            </a:r>
            <a:r>
              <a:rPr sz="1200" dirty="0">
                <a:latin typeface="Times New Roman"/>
                <a:cs typeface="Times New Roman"/>
              </a:rPr>
              <a:t>secondari,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utili, </a:t>
            </a:r>
            <a:r>
              <a:rPr sz="1200" spc="-5" dirty="0">
                <a:latin typeface="Times New Roman"/>
                <a:cs typeface="Times New Roman"/>
              </a:rPr>
              <a:t>altri decisamente deleteri,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preti, libri sacri, </a:t>
            </a:r>
            <a:r>
              <a:rPr sz="1200" dirty="0">
                <a:latin typeface="Times New Roman"/>
                <a:cs typeface="Times New Roman"/>
              </a:rPr>
              <a:t>rituali di  </a:t>
            </a:r>
            <a:r>
              <a:rPr sz="1200" spc="-5" dirty="0">
                <a:latin typeface="Times New Roman"/>
                <a:cs typeface="Times New Roman"/>
              </a:rPr>
              <a:t>adorazione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cerimoniali.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(999.3) 91:5.7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le menti </a:t>
            </a:r>
            <a:r>
              <a:rPr sz="1200" spc="-5" dirty="0">
                <a:latin typeface="Times New Roman"/>
                <a:cs typeface="Times New Roman"/>
              </a:rPr>
              <a:t>spiritualmente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illuminate dovrebbero essere </a:t>
            </a:r>
            <a:r>
              <a:rPr sz="1200" dirty="0">
                <a:latin typeface="Times New Roman"/>
                <a:cs typeface="Times New Roman"/>
              </a:rPr>
              <a:t>pazienti e </a:t>
            </a:r>
            <a:r>
              <a:rPr sz="1200" spc="-5" dirty="0">
                <a:latin typeface="Times New Roman"/>
                <a:cs typeface="Times New Roman"/>
              </a:rPr>
              <a:t>tolleranti verso gli intelletti meno </a:t>
            </a:r>
            <a:r>
              <a:rPr sz="1200" dirty="0">
                <a:latin typeface="Times New Roman"/>
                <a:cs typeface="Times New Roman"/>
              </a:rPr>
              <a:t>dotati che  </a:t>
            </a:r>
            <a:r>
              <a:rPr sz="1200" spc="-5" dirty="0">
                <a:latin typeface="Times New Roman"/>
                <a:cs typeface="Times New Roman"/>
              </a:rPr>
              <a:t>anelano ad </a:t>
            </a:r>
            <a:r>
              <a:rPr sz="1200" dirty="0">
                <a:latin typeface="Times New Roman"/>
                <a:cs typeface="Times New Roman"/>
              </a:rPr>
              <a:t>un simbolismo </a:t>
            </a:r>
            <a:r>
              <a:rPr sz="1200" spc="-5" dirty="0">
                <a:latin typeface="Times New Roman"/>
                <a:cs typeface="Times New Roman"/>
              </a:rPr>
              <a:t>per mobilitare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debole intuizione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forte </a:t>
            </a:r>
            <a:r>
              <a:rPr sz="1200" dirty="0">
                <a:latin typeface="Times New Roman"/>
                <a:cs typeface="Times New Roman"/>
              </a:rPr>
              <a:t>non deve </a:t>
            </a:r>
            <a:r>
              <a:rPr sz="1200" spc="-5" dirty="0">
                <a:latin typeface="Times New Roman"/>
                <a:cs typeface="Times New Roman"/>
              </a:rPr>
              <a:t>guardare con </a:t>
            </a:r>
            <a:r>
              <a:rPr sz="1200" dirty="0">
                <a:latin typeface="Times New Roman"/>
                <a:cs typeface="Times New Roman"/>
              </a:rPr>
              <a:t>sdegno il debole. 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coscienti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simbolismi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devono negare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grazia dei </a:t>
            </a:r>
            <a:r>
              <a:rPr sz="1200" dirty="0">
                <a:latin typeface="Times New Roman"/>
                <a:cs typeface="Times New Roman"/>
              </a:rPr>
              <a:t>simboli 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difficoltà  </a:t>
            </a:r>
            <a:r>
              <a:rPr sz="1200" spc="-5" dirty="0">
                <a:latin typeface="Times New Roman"/>
                <a:cs typeface="Times New Roman"/>
              </a:rPr>
              <a:t>ad adorare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onorare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la bellezza e la bontà senza cerimonie e </a:t>
            </a:r>
            <a:r>
              <a:rPr sz="1200" spc="-5" dirty="0">
                <a:latin typeface="Times New Roman"/>
                <a:cs typeface="Times New Roman"/>
              </a:rPr>
              <a:t>rituali. Nella </a:t>
            </a:r>
            <a:r>
              <a:rPr sz="1200" dirty="0">
                <a:latin typeface="Times New Roman"/>
                <a:cs typeface="Times New Roman"/>
              </a:rPr>
              <a:t>preghiera di adorazione la </a:t>
            </a:r>
            <a:r>
              <a:rPr sz="1200" spc="-5" dirty="0">
                <a:latin typeface="Times New Roman"/>
                <a:cs typeface="Times New Roman"/>
              </a:rPr>
              <a:t>maggior  parte dei mortali immagina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qualche simbolo dell’oggetto-scopo </a:t>
            </a:r>
            <a:r>
              <a:rPr sz="1200" dirty="0">
                <a:latin typeface="Times New Roman"/>
                <a:cs typeface="Times New Roman"/>
              </a:rPr>
              <a:t>delle loro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devozioni.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sfera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d’azione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preghiera</a:t>
            </a:r>
            <a:endParaRPr sz="1600">
              <a:latin typeface="Times New Roman"/>
              <a:cs typeface="Times New Roman"/>
            </a:endParaRPr>
          </a:p>
          <a:p>
            <a:pPr marL="76200" marR="15176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(999.4) 91:6.1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preghiera, </a:t>
            </a:r>
            <a:r>
              <a:rPr sz="1200" dirty="0">
                <a:latin typeface="Times New Roman"/>
                <a:cs typeface="Times New Roman"/>
              </a:rPr>
              <a:t>a meno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collegamento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volontà 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azioni </a:t>
            </a:r>
            <a:r>
              <a:rPr sz="1200" spc="-5" dirty="0">
                <a:latin typeface="Times New Roman"/>
                <a:cs typeface="Times New Roman"/>
              </a:rPr>
              <a:t>delle forze </a:t>
            </a:r>
            <a:r>
              <a:rPr sz="1200" dirty="0">
                <a:latin typeface="Times New Roman"/>
                <a:cs typeface="Times New Roman"/>
              </a:rPr>
              <a:t>spirituali personali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supervisori 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avere effetto </a:t>
            </a:r>
            <a:r>
              <a:rPr sz="1200" dirty="0">
                <a:latin typeface="Times New Roman"/>
                <a:cs typeface="Times New Roman"/>
              </a:rPr>
              <a:t>diretto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ambiente fisico. Mentre c’è </a:t>
            </a:r>
            <a:r>
              <a:rPr sz="1200" dirty="0">
                <a:latin typeface="Times New Roman"/>
                <a:cs typeface="Times New Roman"/>
              </a:rPr>
              <a:t>un limite </a:t>
            </a:r>
            <a:r>
              <a:rPr sz="1200" spc="-5" dirty="0">
                <a:latin typeface="Times New Roman"/>
                <a:cs typeface="Times New Roman"/>
              </a:rPr>
              <a:t>ben definito al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suppliche a mezzo </a:t>
            </a:r>
            <a:r>
              <a:rPr sz="1200" spc="-5" dirty="0">
                <a:latin typeface="Times New Roman"/>
                <a:cs typeface="Times New Roman"/>
              </a:rPr>
              <a:t>della preghiera, </a:t>
            </a:r>
            <a:r>
              <a:rPr sz="1200" dirty="0">
                <a:latin typeface="Times New Roman"/>
                <a:cs typeface="Times New Roman"/>
              </a:rPr>
              <a:t>tali limiti non </a:t>
            </a:r>
            <a:r>
              <a:rPr sz="1200" spc="-5" dirty="0">
                <a:latin typeface="Times New Roman"/>
                <a:cs typeface="Times New Roman"/>
              </a:rPr>
              <a:t>si applicano allo stesso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i="1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pregano.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845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(999.5) 91:6.2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non è una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per curare </a:t>
            </a:r>
            <a:r>
              <a:rPr sz="1200" spc="-5" dirty="0">
                <a:latin typeface="Times New Roman"/>
                <a:cs typeface="Times New Roman"/>
              </a:rPr>
              <a:t>reali malattie organiche, </a:t>
            </a:r>
            <a:r>
              <a:rPr sz="1200" dirty="0">
                <a:latin typeface="Times New Roman"/>
                <a:cs typeface="Times New Roman"/>
              </a:rPr>
              <a:t>ma ha </a:t>
            </a:r>
            <a:r>
              <a:rPr sz="1200" spc="-5" dirty="0">
                <a:latin typeface="Times New Roman"/>
                <a:cs typeface="Times New Roman"/>
              </a:rPr>
              <a:t>contribuito </a:t>
            </a:r>
            <a:r>
              <a:rPr sz="1200" dirty="0">
                <a:latin typeface="Times New Roman"/>
                <a:cs typeface="Times New Roman"/>
              </a:rPr>
              <a:t>enormemente a far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abbondante salute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guarire </a:t>
            </a:r>
            <a:r>
              <a:rPr sz="1200" dirty="0">
                <a:latin typeface="Times New Roman"/>
                <a:cs typeface="Times New Roman"/>
              </a:rPr>
              <a:t>numerosi disturbi </a:t>
            </a:r>
            <a:r>
              <a:rPr sz="1200" spc="-5" dirty="0">
                <a:latin typeface="Times New Roman"/>
                <a:cs typeface="Times New Roman"/>
              </a:rPr>
              <a:t>mentali, </a:t>
            </a:r>
            <a:r>
              <a:rPr sz="1200" dirty="0">
                <a:latin typeface="Times New Roman"/>
                <a:cs typeface="Times New Roman"/>
              </a:rPr>
              <a:t>emotivi e </a:t>
            </a:r>
            <a:r>
              <a:rPr sz="1200" spc="-5" dirty="0">
                <a:latin typeface="Times New Roman"/>
                <a:cs typeface="Times New Roman"/>
              </a:rPr>
              <a:t>nervosi.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caso di effettiva </a:t>
            </a:r>
            <a:r>
              <a:rPr sz="1200" spc="-5" dirty="0">
                <a:latin typeface="Times New Roman"/>
                <a:cs typeface="Times New Roman"/>
              </a:rPr>
              <a:t>malattia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batteri,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ha molte volte </a:t>
            </a:r>
            <a:r>
              <a:rPr sz="1200" spc="-5" dirty="0">
                <a:latin typeface="Times New Roman"/>
                <a:cs typeface="Times New Roman"/>
              </a:rPr>
              <a:t>accresciuto l’efficacia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altri procedimenti </a:t>
            </a:r>
            <a:r>
              <a:rPr sz="1200" dirty="0">
                <a:latin typeface="Times New Roman"/>
                <a:cs typeface="Times New Roman"/>
              </a:rPr>
              <a:t>di cura.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ha </a:t>
            </a:r>
            <a:r>
              <a:rPr sz="1200" spc="-5" dirty="0">
                <a:latin typeface="Times New Roman"/>
                <a:cs typeface="Times New Roman"/>
              </a:rPr>
              <a:t>spesso trasformato </a:t>
            </a:r>
            <a:r>
              <a:rPr sz="1200" dirty="0">
                <a:latin typeface="Times New Roman"/>
                <a:cs typeface="Times New Roman"/>
              </a:rPr>
              <a:t>un infermo  </a:t>
            </a:r>
            <a:r>
              <a:rPr sz="1200" spc="-5" dirty="0">
                <a:latin typeface="Times New Roman"/>
                <a:cs typeface="Times New Roman"/>
              </a:rPr>
              <a:t>irritabile ed insofferente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modello di pazienza e ne ha fatto un </a:t>
            </a:r>
            <a:r>
              <a:rPr sz="1200" spc="-5" dirty="0">
                <a:latin typeface="Times New Roman"/>
                <a:cs typeface="Times New Roman"/>
              </a:rPr>
              <a:t>esempio 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sofferenti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umani.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0709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(999.6) 91:6.3 </a:t>
            </a:r>
            <a:r>
              <a:rPr sz="1200" spc="-5" dirty="0">
                <a:latin typeface="Times New Roman"/>
                <a:cs typeface="Times New Roman"/>
              </a:rPr>
              <a:t>Per quanto possa essere difficile conciliare </a:t>
            </a:r>
            <a:r>
              <a:rPr sz="1200" dirty="0">
                <a:latin typeface="Times New Roman"/>
                <a:cs typeface="Times New Roman"/>
              </a:rPr>
              <a:t>i dubbi </a:t>
            </a:r>
            <a:r>
              <a:rPr sz="1200" spc="-5" dirty="0">
                <a:latin typeface="Times New Roman"/>
                <a:cs typeface="Times New Roman"/>
              </a:rPr>
              <a:t>scientifici sull’efficacia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preghiera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bisogno sempre </a:t>
            </a:r>
            <a:r>
              <a:rPr sz="1200" dirty="0">
                <a:latin typeface="Times New Roman"/>
                <a:cs typeface="Times New Roman"/>
              </a:rPr>
              <a:t>presente  di </a:t>
            </a:r>
            <a:r>
              <a:rPr sz="1200" spc="-5" dirty="0">
                <a:latin typeface="Times New Roman"/>
                <a:cs typeface="Times New Roman"/>
              </a:rPr>
              <a:t>cercare aiuto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fonti divine,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dimenticate mai </a:t>
            </a:r>
            <a:r>
              <a:rPr sz="1200" dirty="0">
                <a:latin typeface="Times New Roman"/>
                <a:cs typeface="Times New Roman"/>
              </a:rPr>
              <a:t>che la preghiera di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sincera è una forza </a:t>
            </a:r>
            <a:r>
              <a:rPr sz="1200" spc="5" dirty="0">
                <a:latin typeface="Times New Roman"/>
                <a:cs typeface="Times New Roman"/>
              </a:rPr>
              <a:t>potente </a:t>
            </a:r>
            <a:r>
              <a:rPr sz="1200" spc="-5" dirty="0">
                <a:latin typeface="Times New Roman"/>
                <a:cs typeface="Times New Roman"/>
              </a:rPr>
              <a:t>per promuovere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felicità personale, l’autocontrollo individuale, l’armonia sociale,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morale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realizzazione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682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(999.7) 91:6.4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come pratica </a:t>
            </a:r>
            <a:r>
              <a:rPr sz="1200" dirty="0">
                <a:latin typeface="Times New Roman"/>
                <a:cs typeface="Times New Roman"/>
              </a:rPr>
              <a:t>puramente </a:t>
            </a:r>
            <a:r>
              <a:rPr sz="1200" spc="-5" dirty="0">
                <a:latin typeface="Times New Roman"/>
                <a:cs typeface="Times New Roman"/>
              </a:rPr>
              <a:t>umana, come </a:t>
            </a:r>
            <a:r>
              <a:rPr sz="1200" dirty="0">
                <a:latin typeface="Times New Roman"/>
                <a:cs typeface="Times New Roman"/>
              </a:rPr>
              <a:t>dialogo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alter ego, costituisce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approccio </a:t>
            </a:r>
            <a:r>
              <a:rPr sz="1200" dirty="0">
                <a:latin typeface="Times New Roman"/>
                <a:cs typeface="Times New Roman"/>
              </a:rPr>
              <a:t>tra le più </a:t>
            </a:r>
            <a:r>
              <a:rPr sz="1200" spc="-5" dirty="0">
                <a:latin typeface="Times New Roman"/>
                <a:cs typeface="Times New Roman"/>
              </a:rPr>
              <a:t>efficaci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realizzare quei </a:t>
            </a:r>
            <a:r>
              <a:rPr sz="1200" dirty="0">
                <a:latin typeface="Times New Roman"/>
                <a:cs typeface="Times New Roman"/>
              </a:rPr>
              <a:t>poteri di </a:t>
            </a:r>
            <a:r>
              <a:rPr sz="1200" spc="-5" dirty="0">
                <a:latin typeface="Times New Roman"/>
                <a:cs typeface="Times New Roman"/>
              </a:rPr>
              <a:t>riserva </a:t>
            </a:r>
            <a:r>
              <a:rPr sz="1200" dirty="0">
                <a:latin typeface="Times New Roman"/>
                <a:cs typeface="Times New Roman"/>
              </a:rPr>
              <a:t>della natura umana che sono immagazzinati e </a:t>
            </a:r>
            <a:r>
              <a:rPr sz="1200" spc="-5" dirty="0">
                <a:latin typeface="Times New Roman"/>
                <a:cs typeface="Times New Roman"/>
              </a:rPr>
              <a:t>conservati </a:t>
            </a:r>
            <a:r>
              <a:rPr sz="1200" spc="1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regni  dell’inconscio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è una </a:t>
            </a:r>
            <a:r>
              <a:rPr sz="1200" spc="-5" dirty="0">
                <a:latin typeface="Times New Roman"/>
                <a:cs typeface="Times New Roman"/>
              </a:rPr>
              <a:t>sana pratica psicologica,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delle </a:t>
            </a:r>
            <a:r>
              <a:rPr sz="1200" dirty="0">
                <a:latin typeface="Times New Roman"/>
                <a:cs typeface="Times New Roman"/>
              </a:rPr>
              <a:t>sue implicazioni </a:t>
            </a:r>
            <a:r>
              <a:rPr sz="1200" spc="-5" dirty="0">
                <a:latin typeface="Times New Roman"/>
                <a:cs typeface="Times New Roman"/>
              </a:rPr>
              <a:t>religiose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suo  significato spirituale.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persone,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sufficientemente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difficoltà,  rivolgeranno </a:t>
            </a:r>
            <a:r>
              <a:rPr sz="1200" dirty="0">
                <a:latin typeface="Times New Roman"/>
                <a:cs typeface="Times New Roman"/>
              </a:rPr>
              <a:t>in qualche modo delle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a qualche </a:t>
            </a:r>
            <a:r>
              <a:rPr sz="1200" spc="-5" dirty="0">
                <a:latin typeface="Times New Roman"/>
                <a:cs typeface="Times New Roman"/>
              </a:rPr>
              <a:t>fonte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aiuto.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927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(999.8) 91:6.5 </a:t>
            </a:r>
            <a:r>
              <a:rPr sz="1200" dirty="0">
                <a:latin typeface="Times New Roman"/>
                <a:cs typeface="Times New Roman"/>
              </a:rPr>
              <a:t>Non siate </a:t>
            </a:r>
            <a:r>
              <a:rPr sz="1200" spc="-5" dirty="0">
                <a:latin typeface="Times New Roman"/>
                <a:cs typeface="Times New Roman"/>
              </a:rPr>
              <a:t>così pigri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risolvere </a:t>
            </a:r>
            <a:r>
              <a:rPr sz="1200" dirty="0">
                <a:latin typeface="Times New Roman"/>
                <a:cs typeface="Times New Roman"/>
              </a:rPr>
              <a:t>le vostre difficoltà, ma non </a:t>
            </a:r>
            <a:r>
              <a:rPr sz="1200" spc="-5" dirty="0">
                <a:latin typeface="Times New Roman"/>
                <a:cs typeface="Times New Roman"/>
              </a:rPr>
              <a:t>esitate mai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chiedergli </a:t>
            </a:r>
            <a:r>
              <a:rPr sz="1200" dirty="0">
                <a:latin typeface="Times New Roman"/>
                <a:cs typeface="Times New Roman"/>
              </a:rPr>
              <a:t>saggezza e forza  </a:t>
            </a:r>
            <a:r>
              <a:rPr sz="1200" spc="-5" dirty="0">
                <a:latin typeface="Times New Roman"/>
                <a:cs typeface="Times New Roman"/>
              </a:rPr>
              <a:t>spirituale per guidarvi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sostenervi mentre </a:t>
            </a:r>
            <a:r>
              <a:rPr sz="1200" dirty="0">
                <a:latin typeface="Times New Roman"/>
                <a:cs typeface="Times New Roman"/>
              </a:rPr>
              <a:t>voi stessi </a:t>
            </a:r>
            <a:r>
              <a:rPr sz="1200" spc="-5" dirty="0">
                <a:latin typeface="Times New Roman"/>
                <a:cs typeface="Times New Roman"/>
              </a:rPr>
              <a:t>affrontate con </a:t>
            </a:r>
            <a:r>
              <a:rPr sz="1200" dirty="0">
                <a:latin typeface="Times New Roman"/>
                <a:cs typeface="Times New Roman"/>
              </a:rPr>
              <a:t>risolutezza e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trattare.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35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(999.9) 91:6.6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è stata un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indispensabile </a:t>
            </a:r>
            <a:r>
              <a:rPr sz="1200" spc="-5" dirty="0">
                <a:latin typeface="Times New Roman"/>
                <a:cs typeface="Times New Roman"/>
              </a:rPr>
              <a:t>al progresso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conservazione della civiltà religiosa, ed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dei  potenti contributi da </a:t>
            </a:r>
            <a:r>
              <a:rPr sz="1200" spc="-5" dirty="0">
                <a:latin typeface="Times New Roman"/>
                <a:cs typeface="Times New Roman"/>
              </a:rPr>
              <a:t>portare all’ulteriore </a:t>
            </a:r>
            <a:r>
              <a:rPr sz="1200" dirty="0">
                <a:latin typeface="Times New Roman"/>
                <a:cs typeface="Times New Roman"/>
              </a:rPr>
              <a:t>elevazione e spiritualizzazione </a:t>
            </a:r>
            <a:r>
              <a:rPr sz="1200" spc="-5" dirty="0">
                <a:latin typeface="Times New Roman"/>
                <a:cs typeface="Times New Roman"/>
              </a:rPr>
              <a:t>della società, se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pregano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faranno </a:t>
            </a:r>
            <a:r>
              <a:rPr sz="1200" spc="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luce di  </a:t>
            </a:r>
            <a:r>
              <a:rPr sz="1200" spc="-5" dirty="0">
                <a:latin typeface="Times New Roman"/>
                <a:cs typeface="Times New Roman"/>
              </a:rPr>
              <a:t>fatti scientifici, </a:t>
            </a:r>
            <a:r>
              <a:rPr sz="1200" dirty="0">
                <a:latin typeface="Times New Roman"/>
                <a:cs typeface="Times New Roman"/>
              </a:rPr>
              <a:t>di saggezza </a:t>
            </a:r>
            <a:r>
              <a:rPr sz="1200" spc="-5" dirty="0">
                <a:latin typeface="Times New Roman"/>
                <a:cs typeface="Times New Roman"/>
              </a:rPr>
              <a:t>filosofica,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sincerità intellettuale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spirituale. </a:t>
            </a:r>
            <a:r>
              <a:rPr sz="1200" spc="-5" dirty="0">
                <a:latin typeface="Times New Roman"/>
                <a:cs typeface="Times New Roman"/>
              </a:rPr>
              <a:t>Pregate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Gesù insegnò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onestamente, disinteressatamente, con equità </a:t>
            </a:r>
            <a:r>
              <a:rPr sz="1200" dirty="0">
                <a:latin typeface="Times New Roman"/>
                <a:cs typeface="Times New Roman"/>
              </a:rPr>
              <a:t>e senza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dubitare.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914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(1000.1) 91:6.7 </a:t>
            </a:r>
            <a:r>
              <a:rPr sz="1200" spc="-5" dirty="0">
                <a:latin typeface="Times New Roman"/>
                <a:cs typeface="Times New Roman"/>
              </a:rPr>
              <a:t>Ma l’efficacia della preghiera nell’esperienza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di colui che </a:t>
            </a:r>
            <a:r>
              <a:rPr sz="1200" spc="-5" dirty="0">
                <a:latin typeface="Times New Roman"/>
                <a:cs typeface="Times New Roman"/>
              </a:rPr>
              <a:t>prega </a:t>
            </a:r>
            <a:r>
              <a:rPr sz="1200" dirty="0">
                <a:latin typeface="Times New Roman"/>
                <a:cs typeface="Times New Roman"/>
              </a:rPr>
              <a:t>non dipende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dalla  </a:t>
            </a:r>
            <a:r>
              <a:rPr sz="1200" spc="-5" dirty="0">
                <a:latin typeface="Times New Roman"/>
                <a:cs typeface="Times New Roman"/>
              </a:rPr>
              <a:t>comprensione intellettuale dell’adoratore,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acume filosofico, </a:t>
            </a:r>
            <a:r>
              <a:rPr sz="1200" dirty="0">
                <a:latin typeface="Times New Roman"/>
                <a:cs typeface="Times New Roman"/>
              </a:rPr>
              <a:t>dal livello </a:t>
            </a:r>
            <a:r>
              <a:rPr sz="1200" spc="-5" dirty="0">
                <a:latin typeface="Times New Roman"/>
                <a:cs typeface="Times New Roman"/>
              </a:rPr>
              <a:t>sociale, dalla </a:t>
            </a:r>
            <a:r>
              <a:rPr sz="1200" dirty="0">
                <a:latin typeface="Times New Roman"/>
                <a:cs typeface="Times New Roman"/>
              </a:rPr>
              <a:t>condizione </a:t>
            </a:r>
            <a:r>
              <a:rPr sz="1200" spc="-5" dirty="0">
                <a:latin typeface="Times New Roman"/>
                <a:cs typeface="Times New Roman"/>
              </a:rPr>
              <a:t>culturale </a:t>
            </a:r>
            <a:r>
              <a:rPr sz="1200" dirty="0">
                <a:latin typeface="Times New Roman"/>
                <a:cs typeface="Times New Roman"/>
              </a:rPr>
              <a:t>o da </a:t>
            </a:r>
            <a:r>
              <a:rPr sz="1200" spc="5" dirty="0">
                <a:latin typeface="Times New Roman"/>
                <a:cs typeface="Times New Roman"/>
              </a:rPr>
              <a:t>altre  </a:t>
            </a:r>
            <a:r>
              <a:rPr sz="1200" spc="-5" dirty="0">
                <a:latin typeface="Times New Roman"/>
                <a:cs typeface="Times New Roman"/>
              </a:rPr>
              <a:t>acquisizioni umane.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fattori concomitanti psichici </a:t>
            </a:r>
            <a:r>
              <a:rPr sz="1200" dirty="0">
                <a:latin typeface="Times New Roman"/>
                <a:cs typeface="Times New Roman"/>
              </a:rPr>
              <a:t>e spirituali della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immediati, personali ed </a:t>
            </a:r>
            <a:r>
              <a:rPr sz="1200" dirty="0">
                <a:latin typeface="Times New Roman"/>
                <a:cs typeface="Times New Roman"/>
              </a:rPr>
              <a:t>esperienziali.  </a:t>
            </a:r>
            <a:r>
              <a:rPr sz="1200" spc="-5" dirty="0">
                <a:latin typeface="Times New Roman"/>
                <a:cs typeface="Times New Roman"/>
              </a:rPr>
              <a:t>Non esiste nessun’altra tecnica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quale ciascun </a:t>
            </a:r>
            <a:r>
              <a:rPr sz="1200" dirty="0">
                <a:latin typeface="Times New Roman"/>
                <a:cs typeface="Times New Roman"/>
              </a:rPr>
              <a:t>uomo, </a:t>
            </a:r>
            <a:r>
              <a:rPr sz="1200" spc="-5" dirty="0">
                <a:latin typeface="Times New Roman"/>
                <a:cs typeface="Times New Roman"/>
              </a:rPr>
              <a:t>indipendentemente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altro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umano,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può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254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avvicinarsi così efficacemente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direttamente alla soglia del </a:t>
            </a:r>
            <a:r>
              <a:rPr sz="1200" dirty="0">
                <a:latin typeface="Times New Roman"/>
                <a:cs typeface="Times New Roman"/>
              </a:rPr>
              <a:t>regno in cui può </a:t>
            </a:r>
            <a:r>
              <a:rPr sz="1200" spc="-5" dirty="0">
                <a:latin typeface="Times New Roman"/>
                <a:cs typeface="Times New Roman"/>
              </a:rPr>
              <a:t>comunicare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Artefice, </a:t>
            </a:r>
            <a:r>
              <a:rPr sz="1200" dirty="0">
                <a:latin typeface="Times New Roman"/>
                <a:cs typeface="Times New Roman"/>
              </a:rPr>
              <a:t>in cui la </a:t>
            </a:r>
            <a:r>
              <a:rPr sz="1200" spc="-5" dirty="0">
                <a:latin typeface="Times New Roman"/>
                <a:cs typeface="Times New Roman"/>
              </a:rPr>
              <a:t>creatura  prende </a:t>
            </a:r>
            <a:r>
              <a:rPr sz="1200" dirty="0">
                <a:latin typeface="Times New Roman"/>
                <a:cs typeface="Times New Roman"/>
              </a:rPr>
              <a:t>contatto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realtà </a:t>
            </a:r>
            <a:r>
              <a:rPr sz="1200" spc="-5" dirty="0">
                <a:latin typeface="Times New Roman"/>
                <a:cs typeface="Times New Roman"/>
              </a:rPr>
              <a:t>del Creatore, con l’Aggiustatore </a:t>
            </a:r>
            <a:r>
              <a:rPr sz="1200" dirty="0">
                <a:latin typeface="Times New Roman"/>
                <a:cs typeface="Times New Roman"/>
              </a:rPr>
              <a:t>di Pensiero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Misticismo,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estasi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ed</a:t>
            </a:r>
            <a:r>
              <a:rPr sz="1600" b="1" spc="-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ispirazione</a:t>
            </a:r>
            <a:endParaRPr sz="1600">
              <a:latin typeface="Times New Roman"/>
              <a:cs typeface="Times New Roman"/>
            </a:endParaRPr>
          </a:p>
          <a:p>
            <a:pPr marL="76200" marR="8826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(1000.2) 91:7.1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misticismo, come tecnica per coltivare </a:t>
            </a:r>
            <a:r>
              <a:rPr sz="1200" dirty="0">
                <a:latin typeface="Times New Roman"/>
                <a:cs typeface="Times New Roman"/>
              </a:rPr>
              <a:t>la coscienza della presenza di Dio, è </a:t>
            </a:r>
            <a:r>
              <a:rPr sz="1200" spc="-5" dirty="0">
                <a:latin typeface="Times New Roman"/>
                <a:cs typeface="Times New Roman"/>
              </a:rPr>
              <a:t>interamente degno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lode,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quando tali 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portano all’isolamento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e culminano </a:t>
            </a:r>
            <a:r>
              <a:rPr sz="1200" spc="-5" dirty="0">
                <a:latin typeface="Times New Roman"/>
                <a:cs typeface="Times New Roman"/>
              </a:rPr>
              <a:t>nel fanatismo religioso, sono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condannabili.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mistico sovreccitato </a:t>
            </a:r>
            <a:r>
              <a:rPr sz="1200" dirty="0">
                <a:latin typeface="Times New Roman"/>
                <a:cs typeface="Times New Roman"/>
              </a:rPr>
              <a:t>ritiene </a:t>
            </a:r>
            <a:r>
              <a:rPr sz="1200" spc="-5" dirty="0">
                <a:latin typeface="Times New Roman"/>
                <a:cs typeface="Times New Roman"/>
              </a:rPr>
              <a:t>ispirazione </a:t>
            </a:r>
            <a:r>
              <a:rPr sz="1200" dirty="0">
                <a:latin typeface="Times New Roman"/>
                <a:cs typeface="Times New Roman"/>
              </a:rPr>
              <a:t>divina non è </a:t>
            </a:r>
            <a:r>
              <a:rPr sz="1200" spc="-5" dirty="0">
                <a:latin typeface="Times New Roman"/>
                <a:cs typeface="Times New Roman"/>
              </a:rPr>
              <a:t>che l’esaltazione proveniente dal profondo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mente.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della  mente umana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Aggiustatore interiore,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spesso </a:t>
            </a:r>
            <a:r>
              <a:rPr sz="1200" spc="-5" dirty="0">
                <a:latin typeface="Times New Roman"/>
                <a:cs typeface="Times New Roman"/>
              </a:rPr>
              <a:t>favorito </a:t>
            </a:r>
            <a:r>
              <a:rPr sz="1200" dirty="0">
                <a:latin typeface="Times New Roman"/>
                <a:cs typeface="Times New Roman"/>
              </a:rPr>
              <a:t>da una meditazione </a:t>
            </a:r>
            <a:r>
              <a:rPr sz="1200" spc="-5" dirty="0">
                <a:latin typeface="Times New Roman"/>
                <a:cs typeface="Times New Roman"/>
              </a:rPr>
              <a:t>fervente, </a:t>
            </a:r>
            <a:r>
              <a:rPr sz="1200" dirty="0">
                <a:latin typeface="Times New Roman"/>
                <a:cs typeface="Times New Roman"/>
              </a:rPr>
              <a:t>è più </a:t>
            </a:r>
            <a:r>
              <a:rPr sz="1200" spc="-5" dirty="0">
                <a:latin typeface="Times New Roman"/>
                <a:cs typeface="Times New Roman"/>
              </a:rPr>
              <a:t>frequentemente  facilitato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servizio sincero ed amorevole </a:t>
            </a:r>
            <a:r>
              <a:rPr sz="1200" dirty="0">
                <a:latin typeface="Times New Roman"/>
                <a:cs typeface="Times New Roman"/>
              </a:rPr>
              <a:t>nel ministero </a:t>
            </a:r>
            <a:r>
              <a:rPr sz="1200" spc="-5" dirty="0">
                <a:latin typeface="Times New Roman"/>
                <a:cs typeface="Times New Roman"/>
              </a:rPr>
              <a:t>disinteressato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propri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(1000.3) 91:7.2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educatori </a:t>
            </a:r>
            <a:r>
              <a:rPr sz="1200" spc="-5" dirty="0">
                <a:latin typeface="Times New Roman"/>
                <a:cs typeface="Times New Roman"/>
              </a:rPr>
              <a:t>religiosi ed </a:t>
            </a:r>
            <a:r>
              <a:rPr sz="1200" dirty="0">
                <a:latin typeface="Times New Roman"/>
                <a:cs typeface="Times New Roman"/>
              </a:rPr>
              <a:t>i profeti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epoche </a:t>
            </a:r>
            <a:r>
              <a:rPr sz="1200" spc="-5" dirty="0">
                <a:latin typeface="Times New Roman"/>
                <a:cs typeface="Times New Roman"/>
              </a:rPr>
              <a:t>passate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dei </a:t>
            </a:r>
            <a:r>
              <a:rPr sz="1200" dirty="0">
                <a:latin typeface="Times New Roman"/>
                <a:cs typeface="Times New Roman"/>
              </a:rPr>
              <a:t>mistici </a:t>
            </a:r>
            <a:r>
              <a:rPr sz="1200" spc="-5" dirty="0">
                <a:latin typeface="Times New Roman"/>
                <a:cs typeface="Times New Roman"/>
              </a:rPr>
              <a:t>estremi. Essi erano </a:t>
            </a:r>
            <a:r>
              <a:rPr sz="1200" dirty="0">
                <a:latin typeface="Times New Roman"/>
                <a:cs typeface="Times New Roman"/>
              </a:rPr>
              <a:t>uomini e donne  </a:t>
            </a:r>
            <a:r>
              <a:rPr sz="1200" spc="-5" dirty="0">
                <a:latin typeface="Times New Roman"/>
                <a:cs typeface="Times New Roman"/>
              </a:rPr>
              <a:t>conoscenti Dio che </a:t>
            </a:r>
            <a:r>
              <a:rPr sz="1200" dirty="0">
                <a:latin typeface="Times New Roman"/>
                <a:cs typeface="Times New Roman"/>
              </a:rPr>
              <a:t>servivano </a:t>
            </a:r>
            <a:r>
              <a:rPr sz="1200" spc="-5" dirty="0">
                <a:latin typeface="Times New Roman"/>
                <a:cs typeface="Times New Roman"/>
              </a:rPr>
              <a:t>al meglio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 ministero disinteressato verso </a:t>
            </a:r>
            <a:r>
              <a:rPr sz="1200" dirty="0">
                <a:latin typeface="Times New Roman"/>
                <a:cs typeface="Times New Roman"/>
              </a:rPr>
              <a:t>i loro simili mortali. </a:t>
            </a:r>
            <a:r>
              <a:rPr sz="1200" spc="-5" dirty="0">
                <a:latin typeface="Times New Roman"/>
                <a:cs typeface="Times New Roman"/>
              </a:rPr>
              <a:t>Gesù portava  spesso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luoghi appartati per brevi periodi </a:t>
            </a:r>
            <a:r>
              <a:rPr sz="1200" dirty="0">
                <a:latin typeface="Times New Roman"/>
                <a:cs typeface="Times New Roman"/>
              </a:rPr>
              <a:t>di meditazione e di </a:t>
            </a:r>
            <a:r>
              <a:rPr sz="1200" spc="-5" dirty="0">
                <a:latin typeface="Times New Roman"/>
                <a:cs typeface="Times New Roman"/>
              </a:rPr>
              <a:t>preghiera,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teneva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con le moltitudini. </a:t>
            </a:r>
            <a:r>
              <a:rPr sz="1200" spc="-5" dirty="0">
                <a:latin typeface="Times New Roman"/>
                <a:cs typeface="Times New Roman"/>
              </a:rPr>
              <a:t>L’anima dell’uomo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esercizio </a:t>
            </a:r>
            <a:r>
              <a:rPr sz="1200" dirty="0">
                <a:latin typeface="Times New Roman"/>
                <a:cs typeface="Times New Roman"/>
              </a:rPr>
              <a:t>spirituale quanto di </a:t>
            </a:r>
            <a:r>
              <a:rPr sz="1200" spc="-5" dirty="0">
                <a:latin typeface="Times New Roman"/>
                <a:cs typeface="Times New Roman"/>
              </a:rPr>
              <a:t>nutrimento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921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(1000.4) 91:7.3 </a:t>
            </a:r>
            <a:r>
              <a:rPr sz="1200" spc="-10" dirty="0">
                <a:latin typeface="Times New Roman"/>
                <a:cs typeface="Times New Roman"/>
              </a:rPr>
              <a:t>L’estasi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ammissibile quando </a:t>
            </a:r>
            <a:r>
              <a:rPr sz="1200" dirty="0">
                <a:latin typeface="Times New Roman"/>
                <a:cs typeface="Times New Roman"/>
              </a:rPr>
              <a:t>risulta da </a:t>
            </a:r>
            <a:r>
              <a:rPr sz="1200" spc="-5" dirty="0">
                <a:latin typeface="Times New Roman"/>
                <a:cs typeface="Times New Roman"/>
              </a:rPr>
              <a:t>antecedenti </a:t>
            </a:r>
            <a:r>
              <a:rPr sz="1200" dirty="0">
                <a:latin typeface="Times New Roman"/>
                <a:cs typeface="Times New Roman"/>
              </a:rPr>
              <a:t>sani, ma </a:t>
            </a:r>
            <a:r>
              <a:rPr sz="1200" spc="-5" dirty="0">
                <a:latin typeface="Times New Roman"/>
                <a:cs typeface="Times New Roman"/>
              </a:rPr>
              <a:t>queste esperienze sono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conseguenza  d’influenze puramente </a:t>
            </a:r>
            <a:r>
              <a:rPr sz="1200" dirty="0">
                <a:latin typeface="Times New Roman"/>
                <a:cs typeface="Times New Roman"/>
              </a:rPr>
              <a:t>emotive piuttosto che la </a:t>
            </a: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di un profondo </a:t>
            </a:r>
            <a:r>
              <a:rPr sz="1200" spc="-5" dirty="0">
                <a:latin typeface="Times New Roman"/>
                <a:cs typeface="Times New Roman"/>
              </a:rPr>
              <a:t>carattere spirituale.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religiose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devono  considerare ogni </a:t>
            </a:r>
            <a:r>
              <a:rPr sz="1200" dirty="0">
                <a:latin typeface="Times New Roman"/>
                <a:cs typeface="Times New Roman"/>
              </a:rPr>
              <a:t>vivido </a:t>
            </a:r>
            <a:r>
              <a:rPr sz="1200" spc="-5" dirty="0">
                <a:latin typeface="Times New Roman"/>
                <a:cs typeface="Times New Roman"/>
              </a:rPr>
              <a:t>presentimento </a:t>
            </a:r>
            <a:r>
              <a:rPr sz="1200" dirty="0">
                <a:latin typeface="Times New Roman"/>
                <a:cs typeface="Times New Roman"/>
              </a:rPr>
              <a:t>spirituale ed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intensa </a:t>
            </a:r>
            <a:r>
              <a:rPr sz="1200" spc="-5" dirty="0">
                <a:latin typeface="Times New Roman"/>
                <a:cs typeface="Times New Roman"/>
              </a:rPr>
              <a:t>esperienza emotiva come </a:t>
            </a:r>
            <a:r>
              <a:rPr sz="1200" dirty="0">
                <a:latin typeface="Times New Roman"/>
                <a:cs typeface="Times New Roman"/>
              </a:rPr>
              <a:t>una rivelazione divina 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76200" marR="35179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comunicazione spirituale. </a:t>
            </a:r>
            <a:r>
              <a:rPr sz="1200" spc="-10" dirty="0">
                <a:latin typeface="Times New Roman"/>
                <a:cs typeface="Times New Roman"/>
              </a:rPr>
              <a:t>L’estasi </a:t>
            </a:r>
            <a:r>
              <a:rPr sz="1200" spc="-5" dirty="0">
                <a:latin typeface="Times New Roman"/>
                <a:cs typeface="Times New Roman"/>
              </a:rPr>
              <a:t>spirituale autentica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generalmente </a:t>
            </a:r>
            <a:r>
              <a:rPr sz="1200" dirty="0">
                <a:latin typeface="Times New Roman"/>
                <a:cs typeface="Times New Roman"/>
              </a:rPr>
              <a:t>associata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calma esteriore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controllo  </a:t>
            </a:r>
            <a:r>
              <a:rPr sz="1200" spc="-5" dirty="0">
                <a:latin typeface="Times New Roman"/>
                <a:cs typeface="Times New Roman"/>
              </a:rPr>
              <a:t>emotivo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perfetto. Ma </a:t>
            </a:r>
            <a:r>
              <a:rPr sz="1200" dirty="0">
                <a:latin typeface="Times New Roman"/>
                <a:cs typeface="Times New Roman"/>
              </a:rPr>
              <a:t>la vera visione </a:t>
            </a:r>
            <a:r>
              <a:rPr sz="1200" spc="-5" dirty="0">
                <a:latin typeface="Times New Roman"/>
                <a:cs typeface="Times New Roman"/>
              </a:rPr>
              <a:t>profetica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presentimento superpsicologico. Tali </a:t>
            </a:r>
            <a:r>
              <a:rPr sz="1200" dirty="0">
                <a:latin typeface="Times New Roman"/>
                <a:cs typeface="Times New Roman"/>
              </a:rPr>
              <a:t>visitazioni non sono </a:t>
            </a:r>
            <a:r>
              <a:rPr sz="1200" spc="-5" dirty="0">
                <a:latin typeface="Times New Roman"/>
                <a:cs typeface="Times New Roman"/>
              </a:rPr>
              <a:t>delle  pseudoallucinazioni </a:t>
            </a:r>
            <a:r>
              <a:rPr sz="1200" dirty="0">
                <a:latin typeface="Times New Roman"/>
                <a:cs typeface="Times New Roman"/>
              </a:rPr>
              <a:t>né estasi di tipo </a:t>
            </a:r>
            <a:r>
              <a:rPr sz="1200" spc="-5" dirty="0">
                <a:latin typeface="Times New Roman"/>
                <a:cs typeface="Times New Roman"/>
              </a:rPr>
              <a:t>trance.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53705" cy="39096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384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(1000.5) 91:7.4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umana può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cosiddetta </a:t>
            </a:r>
            <a:r>
              <a:rPr sz="1200" dirty="0">
                <a:latin typeface="Times New Roman"/>
                <a:cs typeface="Times New Roman"/>
              </a:rPr>
              <a:t>ispirazione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sensibile </a:t>
            </a:r>
            <a:r>
              <a:rPr sz="1200" spc="-5" dirty="0">
                <a:latin typeface="Times New Roman"/>
                <a:cs typeface="Times New Roman"/>
              </a:rPr>
              <a:t>sia alle sollecitazioni del  subconscio sia agli </a:t>
            </a:r>
            <a:r>
              <a:rPr sz="1200" dirty="0">
                <a:latin typeface="Times New Roman"/>
                <a:cs typeface="Times New Roman"/>
              </a:rPr>
              <a:t>stimoli del </a:t>
            </a:r>
            <a:r>
              <a:rPr sz="1200" spc="-5" dirty="0">
                <a:latin typeface="Times New Roman"/>
                <a:cs typeface="Times New Roman"/>
              </a:rPr>
              <a:t>superconscio.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casi tali accrescimenti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contenuto della coscienza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appaiono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all’individuo come </a:t>
            </a:r>
            <a:r>
              <a:rPr sz="1200" dirty="0">
                <a:latin typeface="Times New Roman"/>
                <a:cs typeface="Times New Roman"/>
              </a:rPr>
              <a:t>più o </a:t>
            </a:r>
            <a:r>
              <a:rPr sz="1200" spc="-5" dirty="0">
                <a:latin typeface="Times New Roman"/>
                <a:cs typeface="Times New Roman"/>
              </a:rPr>
              <a:t>meno estranei. Un entusiasmo </a:t>
            </a:r>
            <a:r>
              <a:rPr sz="1200" dirty="0">
                <a:latin typeface="Times New Roman"/>
                <a:cs typeface="Times New Roman"/>
              </a:rPr>
              <a:t>mistico </a:t>
            </a:r>
            <a:r>
              <a:rPr sz="1200" spc="-5" dirty="0">
                <a:latin typeface="Times New Roman"/>
                <a:cs typeface="Times New Roman"/>
              </a:rPr>
              <a:t>senza limiti ed un’estasi religiosa sfrenata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le credenziali  </a:t>
            </a:r>
            <a:r>
              <a:rPr sz="1200" spc="-5" dirty="0">
                <a:latin typeface="Times New Roman"/>
                <a:cs typeface="Times New Roman"/>
              </a:rPr>
              <a:t>dell’ispirazione, presunte credenziali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620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(1000.6) 91:7.5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pratica di 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insolite </a:t>
            </a:r>
            <a:r>
              <a:rPr sz="1200" spc="-5" dirty="0">
                <a:latin typeface="Times New Roman"/>
                <a:cs typeface="Times New Roman"/>
              </a:rPr>
              <a:t>esperienze religiose </a:t>
            </a:r>
            <a:r>
              <a:rPr sz="1200" dirty="0">
                <a:latin typeface="Times New Roman"/>
                <a:cs typeface="Times New Roman"/>
              </a:rPr>
              <a:t>di misticismo, di </a:t>
            </a:r>
            <a:r>
              <a:rPr sz="1200" spc="-5" dirty="0">
                <a:latin typeface="Times New Roman"/>
                <a:cs typeface="Times New Roman"/>
              </a:rPr>
              <a:t>estasi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d’ispirazione consiste  nell’osservare se questi fenomeni portano </a:t>
            </a:r>
            <a:r>
              <a:rPr sz="1200" dirty="0">
                <a:latin typeface="Times New Roman"/>
                <a:cs typeface="Times New Roman"/>
              </a:rPr>
              <a:t>un individuo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(1000.7) 91:7.6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salute fisica migliore </a:t>
            </a:r>
            <a:r>
              <a:rPr sz="1200" dirty="0">
                <a:latin typeface="Times New Roman"/>
                <a:cs typeface="Times New Roman"/>
              </a:rPr>
              <a:t>e più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completa.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(1000.8) 91:7.7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efficacemente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praticamente nella sua vita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mentale.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(1000.9) 91:7.8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Condividere socialmente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esperienza religiosa con maggior </a:t>
            </a:r>
            <a:r>
              <a:rPr sz="1200" dirty="0">
                <a:latin typeface="Times New Roman"/>
                <a:cs typeface="Times New Roman"/>
              </a:rPr>
              <a:t>pienezza e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33400" marR="49910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(1000.10) 91:7.9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Spiritualizzare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 quotidiana, </a:t>
            </a:r>
            <a:r>
              <a:rPr sz="1200" dirty="0">
                <a:latin typeface="Times New Roman"/>
                <a:cs typeface="Times New Roman"/>
              </a:rPr>
              <a:t>adempiendo </a:t>
            </a:r>
            <a:r>
              <a:rPr sz="1200" spc="-5" dirty="0">
                <a:latin typeface="Times New Roman"/>
                <a:cs typeface="Times New Roman"/>
              </a:rPr>
              <a:t>allo stesso tempo fedelmente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doveri correnti dell’esistenza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ordinaria.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(1001.1) 91:7.10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amore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apprezzamento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verità, la </a:t>
            </a:r>
            <a:r>
              <a:rPr sz="1200" spc="-5" dirty="0">
                <a:latin typeface="Times New Roman"/>
                <a:cs typeface="Times New Roman"/>
              </a:rPr>
              <a:t>bellezza </a:t>
            </a:r>
            <a:r>
              <a:rPr sz="1200" dirty="0">
                <a:latin typeface="Times New Roman"/>
                <a:cs typeface="Times New Roman"/>
              </a:rPr>
              <a:t>e la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bontà.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(1001.2) 91:7.11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sociali, </a:t>
            </a:r>
            <a:r>
              <a:rPr sz="1200" spc="-5" dirty="0">
                <a:latin typeface="Times New Roman"/>
                <a:cs typeface="Times New Roman"/>
              </a:rPr>
              <a:t>morali, etici </a:t>
            </a:r>
            <a:r>
              <a:rPr sz="1200" dirty="0">
                <a:latin typeface="Times New Roman"/>
                <a:cs typeface="Times New Roman"/>
              </a:rPr>
              <a:t>e spirituali </a:t>
            </a:r>
            <a:r>
              <a:rPr sz="1200" spc="-5" dirty="0">
                <a:latin typeface="Times New Roman"/>
                <a:cs typeface="Times New Roman"/>
              </a:rPr>
              <a:t>correntemente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riconosciuti.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(1001.3) 91:7.12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Sviluppare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intuizione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coscienza 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4200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647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(1001.4) 91:7.13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connessione </a:t>
            </a:r>
            <a:r>
              <a:rPr sz="1200" spc="-5" dirty="0">
                <a:latin typeface="Times New Roman"/>
                <a:cs typeface="Times New Roman"/>
              </a:rPr>
              <a:t>reale con queste esperienze religiose </a:t>
            </a:r>
            <a:r>
              <a:rPr sz="1200" dirty="0">
                <a:latin typeface="Times New Roman"/>
                <a:cs typeface="Times New Roman"/>
              </a:rPr>
              <a:t>eccezionali.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 </a:t>
            </a:r>
            <a:r>
              <a:rPr sz="1200" dirty="0">
                <a:latin typeface="Times New Roman"/>
                <a:cs typeface="Times New Roman"/>
              </a:rPr>
              <a:t>diventa troppo </a:t>
            </a:r>
            <a:r>
              <a:rPr sz="1200" spc="-5" dirty="0">
                <a:latin typeface="Times New Roman"/>
                <a:cs typeface="Times New Roman"/>
              </a:rPr>
              <a:t>estetica,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consiste quasi </a:t>
            </a:r>
            <a:r>
              <a:rPr sz="1200" dirty="0">
                <a:latin typeface="Times New Roman"/>
                <a:cs typeface="Times New Roman"/>
              </a:rPr>
              <a:t>esclusivamente in una meravigliosa e beata contemplazione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divinità  </a:t>
            </a:r>
            <a:r>
              <a:rPr sz="1200" spc="-5" dirty="0">
                <a:latin typeface="Times New Roman"/>
                <a:cs typeface="Times New Roman"/>
              </a:rPr>
              <a:t>paradisiaca, </a:t>
            </a:r>
            <a:r>
              <a:rPr sz="1200" dirty="0">
                <a:latin typeface="Times New Roman"/>
                <a:cs typeface="Times New Roman"/>
              </a:rPr>
              <a:t>perde molto 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socializzante </a:t>
            </a:r>
            <a:r>
              <a:rPr sz="1200" dirty="0">
                <a:latin typeface="Times New Roman"/>
                <a:cs typeface="Times New Roman"/>
              </a:rPr>
              <a:t>e tende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misticismo e </a:t>
            </a:r>
            <a:r>
              <a:rPr sz="1200" spc="-5" dirty="0">
                <a:latin typeface="Times New Roman"/>
                <a:cs typeface="Times New Roman"/>
              </a:rPr>
              <a:t>l’isolamento dei suoi devoti. </a:t>
            </a:r>
            <a:r>
              <a:rPr sz="1200" dirty="0">
                <a:latin typeface="Times New Roman"/>
                <a:cs typeface="Times New Roman"/>
              </a:rPr>
              <a:t>C’è un certo  </a:t>
            </a:r>
            <a:r>
              <a:rPr sz="1200" spc="-5" dirty="0">
                <a:latin typeface="Times New Roman"/>
                <a:cs typeface="Times New Roman"/>
              </a:rPr>
              <a:t>pericolo associato all’eccessivo pregare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soli,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corretto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prevenuto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gruppo, dalle </a:t>
            </a:r>
            <a:r>
              <a:rPr sz="1200" dirty="0">
                <a:latin typeface="Times New Roman"/>
                <a:cs typeface="Times New Roman"/>
              </a:rPr>
              <a:t>devozioni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collettive.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La preghiera come esperienza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personale</a:t>
            </a:r>
            <a:endParaRPr sz="1600">
              <a:latin typeface="Times New Roman"/>
              <a:cs typeface="Times New Roman"/>
            </a:endParaRPr>
          </a:p>
          <a:p>
            <a:pPr marL="88900" marR="169545" algn="just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(1001.5) 91:8.1 </a:t>
            </a:r>
            <a:r>
              <a:rPr sz="1200" dirty="0">
                <a:latin typeface="Times New Roman"/>
                <a:cs typeface="Times New Roman"/>
              </a:rPr>
              <a:t>C’è un </a:t>
            </a:r>
            <a:r>
              <a:rPr sz="1200" spc="-5" dirty="0">
                <a:latin typeface="Times New Roman"/>
                <a:cs typeface="Times New Roman"/>
              </a:rPr>
              <a:t>aspetto veramente spontaneo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preghiera, perché </a:t>
            </a:r>
            <a:r>
              <a:rPr sz="1200" dirty="0">
                <a:latin typeface="Times New Roman"/>
                <a:cs typeface="Times New Roman"/>
              </a:rPr>
              <a:t>l’uomo primitivo cominciò a </a:t>
            </a:r>
            <a:r>
              <a:rPr sz="1200" spc="-5" dirty="0">
                <a:latin typeface="Times New Roman"/>
                <a:cs typeface="Times New Roman"/>
              </a:rPr>
              <a:t>pregare </a:t>
            </a:r>
            <a:r>
              <a:rPr sz="1200" dirty="0">
                <a:latin typeface="Times New Roman"/>
                <a:cs typeface="Times New Roman"/>
              </a:rPr>
              <a:t>molto prima di </a:t>
            </a:r>
            <a:r>
              <a:rPr sz="1200" spc="-5" dirty="0">
                <a:latin typeface="Times New Roman"/>
                <a:cs typeface="Times New Roman"/>
              </a:rPr>
              <a:t>avere  qualunque concetto chiaro </a:t>
            </a:r>
            <a:r>
              <a:rPr sz="1200" dirty="0">
                <a:latin typeface="Times New Roman"/>
                <a:cs typeface="Times New Roman"/>
              </a:rPr>
              <a:t>di un Dio.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era solito pregare </a:t>
            </a:r>
            <a:r>
              <a:rPr sz="1200" dirty="0">
                <a:latin typeface="Times New Roman"/>
                <a:cs typeface="Times New Roman"/>
              </a:rPr>
              <a:t>in due </a:t>
            </a:r>
            <a:r>
              <a:rPr sz="1200" spc="-5" dirty="0">
                <a:latin typeface="Times New Roman"/>
                <a:cs typeface="Times New Roman"/>
              </a:rPr>
              <a:t>diverse situazioni: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si trovava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pressante  bisogno </a:t>
            </a:r>
            <a:r>
              <a:rPr sz="1200" dirty="0">
                <a:latin typeface="Times New Roman"/>
                <a:cs typeface="Times New Roman"/>
              </a:rPr>
              <a:t>provava l’impulso di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aiuto,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era esultante dava </a:t>
            </a:r>
            <a:r>
              <a:rPr sz="1200" dirty="0">
                <a:latin typeface="Times New Roman"/>
                <a:cs typeface="Times New Roman"/>
              </a:rPr>
              <a:t>libero </a:t>
            </a:r>
            <a:r>
              <a:rPr sz="1200" spc="-5" dirty="0">
                <a:latin typeface="Times New Roman"/>
                <a:cs typeface="Times New Roman"/>
              </a:rPr>
              <a:t>corso all’espressione </a:t>
            </a:r>
            <a:r>
              <a:rPr sz="1200" dirty="0">
                <a:latin typeface="Times New Roman"/>
                <a:cs typeface="Times New Roman"/>
              </a:rPr>
              <a:t>impulsiva </a:t>
            </a:r>
            <a:r>
              <a:rPr sz="1200" spc="-5" dirty="0">
                <a:latin typeface="Times New Roman"/>
                <a:cs typeface="Times New Roman"/>
              </a:rPr>
              <a:t>della sua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85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(1001.6) 91:8.2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un’evoluzione della magia; entrambe sono sorte indipendentemente.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magia era un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adattare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alle circostanze;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è lo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adattare </a:t>
            </a:r>
            <a:r>
              <a:rPr sz="1200" dirty="0">
                <a:latin typeface="Times New Roman"/>
                <a:cs typeface="Times New Roman"/>
              </a:rPr>
              <a:t>la personalità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della Deità.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preghiera è </a:t>
            </a:r>
            <a:r>
              <a:rPr sz="1200" spc="-5" dirty="0">
                <a:latin typeface="Times New Roman"/>
                <a:cs typeface="Times New Roman"/>
              </a:rPr>
              <a:t>sia  morale che religiosa;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magia </a:t>
            </a:r>
            <a:r>
              <a:rPr sz="1200" dirty="0">
                <a:latin typeface="Times New Roman"/>
                <a:cs typeface="Times New Roman"/>
              </a:rPr>
              <a:t>non è né l’una né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l’altra.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74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(1001.7) 91:8.3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divenire un’usanza </a:t>
            </a:r>
            <a:r>
              <a:rPr sz="1200" dirty="0">
                <a:latin typeface="Times New Roman"/>
                <a:cs typeface="Times New Roman"/>
              </a:rPr>
              <a:t>stabilita; molti </a:t>
            </a:r>
            <a:r>
              <a:rPr sz="1200" spc="-5" dirty="0">
                <a:latin typeface="Times New Roman"/>
                <a:cs typeface="Times New Roman"/>
              </a:rPr>
              <a:t>pregano perché altri </a:t>
            </a:r>
            <a:r>
              <a:rPr sz="1200" dirty="0">
                <a:latin typeface="Times New Roman"/>
                <a:cs typeface="Times New Roman"/>
              </a:rPr>
              <a:t>lo fanno. </a:t>
            </a:r>
            <a:r>
              <a:rPr sz="1200" spc="-5" dirty="0">
                <a:latin typeface="Times New Roman"/>
                <a:cs typeface="Times New Roman"/>
              </a:rPr>
              <a:t>Altri ancora pregano </a:t>
            </a:r>
            <a:r>
              <a:rPr sz="1200" dirty="0">
                <a:latin typeface="Times New Roman"/>
                <a:cs typeface="Times New Roman"/>
              </a:rPr>
              <a:t>perché temono  </a:t>
            </a:r>
            <a:r>
              <a:rPr sz="1200" spc="-5" dirty="0">
                <a:latin typeface="Times New Roman"/>
                <a:cs typeface="Times New Roman"/>
              </a:rPr>
              <a:t>che possa capitare </a:t>
            </a:r>
            <a:r>
              <a:rPr sz="1200" dirty="0">
                <a:latin typeface="Times New Roman"/>
                <a:cs typeface="Times New Roman"/>
              </a:rPr>
              <a:t>loro qualcosa di </a:t>
            </a:r>
            <a:r>
              <a:rPr sz="1200" spc="-5" dirty="0">
                <a:latin typeface="Times New Roman"/>
                <a:cs typeface="Times New Roman"/>
              </a:rPr>
              <a:t>terribile </a:t>
            </a:r>
            <a:r>
              <a:rPr sz="1200" dirty="0">
                <a:latin typeface="Times New Roman"/>
                <a:cs typeface="Times New Roman"/>
              </a:rPr>
              <a:t>se non </a:t>
            </a:r>
            <a:r>
              <a:rPr sz="1200" spc="-5" dirty="0">
                <a:latin typeface="Times New Roman"/>
                <a:cs typeface="Times New Roman"/>
              </a:rPr>
              <a:t>presentano </a:t>
            </a:r>
            <a:r>
              <a:rPr sz="1200" dirty="0">
                <a:latin typeface="Times New Roman"/>
                <a:cs typeface="Times New Roman"/>
              </a:rPr>
              <a:t>le loro suppliche </a:t>
            </a:r>
            <a:r>
              <a:rPr sz="1200" spc="-5" dirty="0">
                <a:latin typeface="Times New Roman"/>
                <a:cs typeface="Times New Roman"/>
              </a:rPr>
              <a:t>regolari.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(1001.8) 91:8.4 </a:t>
            </a:r>
            <a:r>
              <a:rPr sz="1200" spc="-5" dirty="0">
                <a:latin typeface="Times New Roman"/>
                <a:cs typeface="Times New Roman"/>
              </a:rPr>
              <a:t>Per certe </a:t>
            </a:r>
            <a:r>
              <a:rPr sz="1200" dirty="0">
                <a:latin typeface="Times New Roman"/>
                <a:cs typeface="Times New Roman"/>
              </a:rPr>
              <a:t>persone 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è una tranquilla </a:t>
            </a:r>
            <a:r>
              <a:rPr sz="1200" spc="-5" dirty="0">
                <a:latin typeface="Times New Roman"/>
                <a:cs typeface="Times New Roman"/>
              </a:rPr>
              <a:t>espressione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gratitudine;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un’espressione collettiva </a:t>
            </a:r>
            <a:r>
              <a:rPr sz="1200" dirty="0">
                <a:latin typeface="Times New Roman"/>
                <a:cs typeface="Times New Roman"/>
              </a:rPr>
              <a:t>di lode, </a:t>
            </a:r>
            <a:r>
              <a:rPr sz="1200" spc="5" dirty="0">
                <a:latin typeface="Times New Roman"/>
                <a:cs typeface="Times New Roman"/>
              </a:rPr>
              <a:t>una  </a:t>
            </a: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sociale; talvolta essa </a:t>
            </a:r>
            <a:r>
              <a:rPr sz="1200" dirty="0">
                <a:latin typeface="Times New Roman"/>
                <a:cs typeface="Times New Roman"/>
              </a:rPr>
              <a:t>è l’imitazione 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altri,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comunicazione </a:t>
            </a:r>
            <a:r>
              <a:rPr sz="1200" dirty="0">
                <a:latin typeface="Times New Roman"/>
                <a:cs typeface="Times New Roman"/>
              </a:rPr>
              <a:t>sincera e  </a:t>
            </a:r>
            <a:r>
              <a:rPr sz="1200" spc="-5" dirty="0">
                <a:latin typeface="Times New Roman"/>
                <a:cs typeface="Times New Roman"/>
              </a:rPr>
              <a:t>fiduciosa </a:t>
            </a:r>
            <a:r>
              <a:rPr sz="1200" dirty="0">
                <a:latin typeface="Times New Roman"/>
                <a:cs typeface="Times New Roman"/>
              </a:rPr>
              <a:t>tra la natura spirituale </a:t>
            </a:r>
            <a:r>
              <a:rPr sz="1200" spc="-5" dirty="0">
                <a:latin typeface="Times New Roman"/>
                <a:cs typeface="Times New Roman"/>
              </a:rPr>
              <a:t>della creatura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presenza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Creatore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luogo.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3090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(1001.9) 91:8.5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un’espressione spontanea </a:t>
            </a:r>
            <a:r>
              <a:rPr sz="1200" dirty="0">
                <a:latin typeface="Times New Roman"/>
                <a:cs typeface="Times New Roman"/>
              </a:rPr>
              <a:t>di coscienza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o una </a:t>
            </a:r>
            <a:r>
              <a:rPr sz="1200" spc="-5" dirty="0">
                <a:latin typeface="Times New Roman"/>
                <a:cs typeface="Times New Roman"/>
              </a:rPr>
              <a:t>recitazione priva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formule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teologiche.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lode </a:t>
            </a:r>
            <a:r>
              <a:rPr sz="1200" spc="-5" dirty="0">
                <a:latin typeface="Times New Roman"/>
                <a:cs typeface="Times New Roman"/>
              </a:rPr>
              <a:t>estatica </a:t>
            </a:r>
            <a:r>
              <a:rPr sz="1200" dirty="0">
                <a:latin typeface="Times New Roman"/>
                <a:cs typeface="Times New Roman"/>
              </a:rPr>
              <a:t>di un’anima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conosce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o l’obbedienza </a:t>
            </a:r>
            <a:r>
              <a:rPr sz="1200" spc="-5" dirty="0">
                <a:latin typeface="Times New Roman"/>
                <a:cs typeface="Times New Roman"/>
              </a:rPr>
              <a:t>servile </a:t>
            </a:r>
            <a:r>
              <a:rPr sz="1200" dirty="0">
                <a:latin typeface="Times New Roman"/>
                <a:cs typeface="Times New Roman"/>
              </a:rPr>
              <a:t>di un mortale </a:t>
            </a:r>
            <a:r>
              <a:rPr sz="1200" spc="-5" dirty="0">
                <a:latin typeface="Times New Roman"/>
                <a:cs typeface="Times New Roman"/>
              </a:rPr>
              <a:t>dominato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5" dirty="0">
                <a:latin typeface="Times New Roman"/>
                <a:cs typeface="Times New Roman"/>
              </a:rPr>
              <a:t>paura. </a:t>
            </a:r>
            <a:r>
              <a:rPr sz="1200" spc="-5" dirty="0">
                <a:latin typeface="Times New Roman"/>
                <a:cs typeface="Times New Roman"/>
              </a:rPr>
              <a:t>Essa  </a:t>
            </a:r>
            <a:r>
              <a:rPr sz="1200" dirty="0">
                <a:latin typeface="Times New Roman"/>
                <a:cs typeface="Times New Roman"/>
              </a:rPr>
              <a:t>è talvolta </a:t>
            </a:r>
            <a:r>
              <a:rPr sz="1200" spc="-5" dirty="0">
                <a:latin typeface="Times New Roman"/>
                <a:cs typeface="Times New Roman"/>
              </a:rPr>
              <a:t>l’espressione </a:t>
            </a:r>
            <a:r>
              <a:rPr sz="1200" dirty="0">
                <a:latin typeface="Times New Roman"/>
                <a:cs typeface="Times New Roman"/>
              </a:rPr>
              <a:t>patetica </a:t>
            </a:r>
            <a:r>
              <a:rPr sz="1200" spc="-5" dirty="0">
                <a:latin typeface="Times New Roman"/>
                <a:cs typeface="Times New Roman"/>
              </a:rPr>
              <a:t>dell’anelito spirituale </a:t>
            </a:r>
            <a:r>
              <a:rPr sz="1200" dirty="0">
                <a:latin typeface="Times New Roman"/>
                <a:cs typeface="Times New Roman"/>
              </a:rPr>
              <a:t>e talvolta il clamore chiassoso di </a:t>
            </a:r>
            <a:r>
              <a:rPr sz="1200" spc="-5" dirty="0">
                <a:latin typeface="Times New Roman"/>
                <a:cs typeface="Times New Roman"/>
              </a:rPr>
              <a:t>frasi </a:t>
            </a:r>
            <a:r>
              <a:rPr sz="1200" dirty="0">
                <a:latin typeface="Times New Roman"/>
                <a:cs typeface="Times New Roman"/>
              </a:rPr>
              <a:t>di devozione.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 </a:t>
            </a:r>
            <a:r>
              <a:rPr sz="1200" dirty="0">
                <a:latin typeface="Times New Roman"/>
                <a:cs typeface="Times New Roman"/>
              </a:rPr>
              <a:t>una lode </a:t>
            </a:r>
            <a:r>
              <a:rPr sz="1200" spc="-5" dirty="0">
                <a:latin typeface="Times New Roman"/>
                <a:cs typeface="Times New Roman"/>
              </a:rPr>
              <a:t>gioiosa od </a:t>
            </a:r>
            <a:r>
              <a:rPr sz="1200" dirty="0">
                <a:latin typeface="Times New Roman"/>
                <a:cs typeface="Times New Roman"/>
              </a:rPr>
              <a:t>un’umile </a:t>
            </a:r>
            <a:r>
              <a:rPr sz="1200" spc="-5" dirty="0">
                <a:latin typeface="Times New Roman"/>
                <a:cs typeface="Times New Roman"/>
              </a:rPr>
              <a:t>richiesta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perdono.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101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(1001.10) 91:8.6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la domanda infantile </a:t>
            </a:r>
            <a:r>
              <a:rPr sz="1200" spc="-5" dirty="0">
                <a:latin typeface="Times New Roman"/>
                <a:cs typeface="Times New Roman"/>
              </a:rPr>
              <a:t>dell’impossibile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l’implorazione matura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morale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potere spirituale. </a:t>
            </a:r>
            <a:r>
              <a:rPr sz="1200" dirty="0">
                <a:latin typeface="Times New Roman"/>
                <a:cs typeface="Times New Roman"/>
              </a:rPr>
              <a:t>Una supplica può </a:t>
            </a:r>
            <a:r>
              <a:rPr sz="1200" spc="-5" dirty="0">
                <a:latin typeface="Times New Roman"/>
                <a:cs typeface="Times New Roman"/>
              </a:rPr>
              <a:t>essere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quotidiano o può </a:t>
            </a:r>
            <a:r>
              <a:rPr sz="1200" spc="-5" dirty="0">
                <a:latin typeface="Times New Roman"/>
                <a:cs typeface="Times New Roman"/>
              </a:rPr>
              <a:t>incorporare </a:t>
            </a:r>
            <a:r>
              <a:rPr sz="1200" dirty="0">
                <a:latin typeface="Times New Roman"/>
                <a:cs typeface="Times New Roman"/>
              </a:rPr>
              <a:t>un desiderio </a:t>
            </a:r>
            <a:r>
              <a:rPr sz="1200" spc="-5" dirty="0">
                <a:latin typeface="Times New Roman"/>
                <a:cs typeface="Times New Roman"/>
              </a:rPr>
              <a:t>sincero </a:t>
            </a:r>
            <a:r>
              <a:rPr sz="1200" dirty="0">
                <a:latin typeface="Times New Roman"/>
                <a:cs typeface="Times New Roman"/>
              </a:rPr>
              <a:t>di trovare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di fare la  </a:t>
            </a:r>
            <a:r>
              <a:rPr sz="1200" spc="-5" dirty="0">
                <a:latin typeface="Times New Roman"/>
                <a:cs typeface="Times New Roman"/>
              </a:rPr>
              <a:t>sua volontà. Può essere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richiesta interamente egoistica </a:t>
            </a:r>
            <a:r>
              <a:rPr sz="1200" dirty="0">
                <a:latin typeface="Times New Roman"/>
                <a:cs typeface="Times New Roman"/>
              </a:rPr>
              <a:t>o un </a:t>
            </a:r>
            <a:r>
              <a:rPr sz="1200" spc="-5" dirty="0">
                <a:latin typeface="Times New Roman"/>
                <a:cs typeface="Times New Roman"/>
              </a:rPr>
              <a:t>gesto </a:t>
            </a:r>
            <a:r>
              <a:rPr sz="1200" dirty="0">
                <a:latin typeface="Times New Roman"/>
                <a:cs typeface="Times New Roman"/>
              </a:rPr>
              <a:t>sincero e </a:t>
            </a:r>
            <a:r>
              <a:rPr sz="1200" spc="-5" dirty="0">
                <a:latin typeface="Times New Roman"/>
                <a:cs typeface="Times New Roman"/>
              </a:rPr>
              <a:t>splendido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di una fratellanza  </a:t>
            </a:r>
            <a:r>
              <a:rPr sz="1200" spc="-5" dirty="0">
                <a:latin typeface="Times New Roman"/>
                <a:cs typeface="Times New Roman"/>
              </a:rPr>
              <a:t>disinteressata.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23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(1001.11) 91:8.7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grido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collera,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vendetta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un’intercessione misericordiosa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propri nemici.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essere l’espressione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cambiare </a:t>
            </a:r>
            <a:r>
              <a:rPr sz="1200" dirty="0">
                <a:latin typeface="Times New Roman"/>
                <a:cs typeface="Times New Roman"/>
              </a:rPr>
              <a:t>Dio o la potente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cambiare se stessi.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supplica </a:t>
            </a:r>
            <a:r>
              <a:rPr sz="1200" dirty="0">
                <a:latin typeface="Times New Roman"/>
                <a:cs typeface="Times New Roman"/>
              </a:rPr>
              <a:t>servile di un  </a:t>
            </a:r>
            <a:r>
              <a:rPr sz="1200" spc="-5" dirty="0">
                <a:latin typeface="Times New Roman"/>
                <a:cs typeface="Times New Roman"/>
              </a:rPr>
              <a:t>peccatore </a:t>
            </a:r>
            <a:r>
              <a:rPr sz="1200" dirty="0">
                <a:latin typeface="Times New Roman"/>
                <a:cs typeface="Times New Roman"/>
              </a:rPr>
              <a:t>perduto davanti ad un </a:t>
            </a:r>
            <a:r>
              <a:rPr sz="1200" spc="-5" dirty="0">
                <a:latin typeface="Times New Roman"/>
                <a:cs typeface="Times New Roman"/>
              </a:rPr>
              <a:t>Giudice ritenuto </a:t>
            </a:r>
            <a:r>
              <a:rPr sz="1200" dirty="0">
                <a:latin typeface="Times New Roman"/>
                <a:cs typeface="Times New Roman"/>
              </a:rPr>
              <a:t>severo o </a:t>
            </a:r>
            <a:r>
              <a:rPr sz="1200" spc="-5" dirty="0">
                <a:latin typeface="Times New Roman"/>
                <a:cs typeface="Times New Roman"/>
              </a:rPr>
              <a:t>l’espressione gioiosa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liberato del vivente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misericordioso  Padre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160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(1001.12) 91:8.8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moderno è imbarazzato dal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questioni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puramente personale.  Molti </a:t>
            </a:r>
            <a:r>
              <a:rPr sz="1200" spc="-5" dirty="0">
                <a:latin typeface="Times New Roman"/>
                <a:cs typeface="Times New Roman"/>
              </a:rPr>
              <a:t>hanno abbandonato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regolare; pregano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sottoposti a </a:t>
            </a:r>
            <a:r>
              <a:rPr sz="1200" spc="-5" dirty="0">
                <a:latin typeface="Times New Roman"/>
                <a:cs typeface="Times New Roman"/>
              </a:rPr>
              <a:t>pressioni straordinarie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nei casi d’emergenza.  L’uomo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dovrebbe </a:t>
            </a:r>
            <a:r>
              <a:rPr sz="1200" dirty="0">
                <a:latin typeface="Times New Roman"/>
                <a:cs typeface="Times New Roman"/>
              </a:rPr>
              <a:t>avere paura di parlare a Dio, ma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spirito infantile potrebbe accingersi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persuadere </a:t>
            </a:r>
            <a:r>
              <a:rPr sz="1200" dirty="0">
                <a:latin typeface="Times New Roman"/>
                <a:cs typeface="Times New Roman"/>
              </a:rPr>
              <a:t>o a presumere di  </a:t>
            </a:r>
            <a:r>
              <a:rPr sz="1200" spc="-5" dirty="0">
                <a:latin typeface="Times New Roman"/>
                <a:cs typeface="Times New Roman"/>
              </a:rPr>
              <a:t>cambiare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6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(1002.1) 91:8.9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vera preghiera raggiunge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realtà. Anche </a:t>
            </a:r>
            <a:r>
              <a:rPr sz="1200" dirty="0">
                <a:latin typeface="Times New Roman"/>
                <a:cs typeface="Times New Roman"/>
              </a:rPr>
              <a:t>quando le </a:t>
            </a:r>
            <a:r>
              <a:rPr sz="1200" spc="-5" dirty="0">
                <a:latin typeface="Times New Roman"/>
                <a:cs typeface="Times New Roman"/>
              </a:rPr>
              <a:t>correnti d’aria sono ascendenti, </a:t>
            </a:r>
            <a:r>
              <a:rPr sz="1200" dirty="0">
                <a:latin typeface="Times New Roman"/>
                <a:cs typeface="Times New Roman"/>
              </a:rPr>
              <a:t>nessun </a:t>
            </a:r>
            <a:r>
              <a:rPr sz="1200" spc="-5" dirty="0">
                <a:latin typeface="Times New Roman"/>
                <a:cs typeface="Times New Roman"/>
              </a:rPr>
              <a:t>uccello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spiccare </a:t>
            </a:r>
            <a:r>
              <a:rPr sz="1200" dirty="0">
                <a:latin typeface="Times New Roman"/>
                <a:cs typeface="Times New Roman"/>
              </a:rPr>
              <a:t>il  volo senza </a:t>
            </a:r>
            <a:r>
              <a:rPr sz="1200" spc="-5" dirty="0">
                <a:latin typeface="Times New Roman"/>
                <a:cs typeface="Times New Roman"/>
              </a:rPr>
              <a:t>stendere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eleva l’uomo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è una tecnica di </a:t>
            </a:r>
            <a:r>
              <a:rPr sz="1200" spc="-5" dirty="0">
                <a:latin typeface="Times New Roman"/>
                <a:cs typeface="Times New Roman"/>
              </a:rPr>
              <a:t>avanzamento </a:t>
            </a:r>
            <a:r>
              <a:rPr sz="1200" dirty="0">
                <a:latin typeface="Times New Roman"/>
                <a:cs typeface="Times New Roman"/>
              </a:rPr>
              <a:t>mediante l’utilizzazione </a:t>
            </a:r>
            <a:r>
              <a:rPr sz="1200" spc="-5" dirty="0">
                <a:latin typeface="Times New Roman"/>
                <a:cs typeface="Times New Roman"/>
              </a:rPr>
              <a:t>delle correnti  spirituali ascendenti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4359" cy="37877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600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(1002.2) 91:8.10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preghiera contribuisce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crescita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modifica i </a:t>
            </a:r>
            <a:r>
              <a:rPr sz="1200" spc="-5" dirty="0">
                <a:latin typeface="Times New Roman"/>
                <a:cs typeface="Times New Roman"/>
              </a:rPr>
              <a:t>comportamenti </a:t>
            </a:r>
            <a:r>
              <a:rPr sz="1200" dirty="0">
                <a:latin typeface="Times New Roman"/>
                <a:cs typeface="Times New Roman"/>
              </a:rPr>
              <a:t>e procura </a:t>
            </a:r>
            <a:r>
              <a:rPr sz="1200" spc="-5" dirty="0">
                <a:latin typeface="Times New Roman"/>
                <a:cs typeface="Times New Roman"/>
              </a:rPr>
              <a:t>quella soddisfazione che  proviene dalla comunione con </a:t>
            </a:r>
            <a:r>
              <a:rPr sz="1200" dirty="0">
                <a:latin typeface="Times New Roman"/>
                <a:cs typeface="Times New Roman"/>
              </a:rPr>
              <a:t>la divinità.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esplosione spontanea della coscienza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65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(1002.3) 91:8.11 </a:t>
            </a:r>
            <a:r>
              <a:rPr sz="1200" spc="-5" dirty="0">
                <a:latin typeface="Times New Roman"/>
                <a:cs typeface="Times New Roman"/>
              </a:rPr>
              <a:t>Dio risponde alla preghiera dell’uomo donandogli un’accresciuta rivelazione della </a:t>
            </a:r>
            <a:r>
              <a:rPr sz="1200" dirty="0">
                <a:latin typeface="Times New Roman"/>
                <a:cs typeface="Times New Roman"/>
              </a:rPr>
              <a:t>verità, un </a:t>
            </a:r>
            <a:r>
              <a:rPr sz="1200" spc="-5" dirty="0">
                <a:latin typeface="Times New Roman"/>
                <a:cs typeface="Times New Roman"/>
              </a:rPr>
              <a:t>apprezzamento elevato  della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ampliato della </a:t>
            </a:r>
            <a:r>
              <a:rPr sz="1200" dirty="0">
                <a:latin typeface="Times New Roman"/>
                <a:cs typeface="Times New Roman"/>
              </a:rPr>
              <a:t>bontà.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è un </a:t>
            </a:r>
            <a:r>
              <a:rPr sz="1200" spc="-5" dirty="0">
                <a:latin typeface="Times New Roman"/>
                <a:cs typeface="Times New Roman"/>
              </a:rPr>
              <a:t>gesto soggettivo, </a:t>
            </a:r>
            <a:r>
              <a:rPr sz="1200" dirty="0">
                <a:latin typeface="Times New Roman"/>
                <a:cs typeface="Times New Roman"/>
              </a:rPr>
              <a:t>ma stabilisce il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oggettive  potenti sui livelli </a:t>
            </a:r>
            <a:r>
              <a:rPr sz="1200" spc="-5" dirty="0">
                <a:latin typeface="Times New Roman"/>
                <a:cs typeface="Times New Roman"/>
              </a:rPr>
              <a:t>spirituali dell’esperienza umana; essa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tentativo significativo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dell’uomo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spc="5" dirty="0">
                <a:latin typeface="Times New Roman"/>
                <a:cs typeface="Times New Roman"/>
              </a:rPr>
              <a:t>valori  </a:t>
            </a:r>
            <a:r>
              <a:rPr sz="1200" spc="-5" dirty="0">
                <a:latin typeface="Times New Roman"/>
                <a:cs typeface="Times New Roman"/>
              </a:rPr>
              <a:t>superumani. </a:t>
            </a:r>
            <a:r>
              <a:rPr sz="1200" dirty="0">
                <a:latin typeface="Times New Roman"/>
                <a:cs typeface="Times New Roman"/>
              </a:rPr>
              <a:t>È il più </a:t>
            </a:r>
            <a:r>
              <a:rPr sz="1200" spc="-5" dirty="0">
                <a:latin typeface="Times New Roman"/>
                <a:cs typeface="Times New Roman"/>
              </a:rPr>
              <a:t>potente </a:t>
            </a:r>
            <a:r>
              <a:rPr sz="1200" dirty="0">
                <a:latin typeface="Times New Roman"/>
                <a:cs typeface="Times New Roman"/>
              </a:rPr>
              <a:t>stimolo </a:t>
            </a:r>
            <a:r>
              <a:rPr sz="1200" spc="-5" dirty="0">
                <a:latin typeface="Times New Roman"/>
                <a:cs typeface="Times New Roman"/>
              </a:rPr>
              <a:t>alla crescita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(1002.4) 91:8.12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parole sono di </a:t>
            </a:r>
            <a:r>
              <a:rPr sz="1200" spc="-5" dirty="0">
                <a:latin typeface="Times New Roman"/>
                <a:cs typeface="Times New Roman"/>
              </a:rPr>
              <a:t>scarsa importanza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preghiera; esse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canale </a:t>
            </a:r>
            <a:r>
              <a:rPr sz="1200" dirty="0">
                <a:latin typeface="Times New Roman"/>
                <a:cs typeface="Times New Roman"/>
              </a:rPr>
              <a:t>intellettuale in cui può </a:t>
            </a:r>
            <a:r>
              <a:rPr sz="1200" spc="-5" dirty="0">
                <a:latin typeface="Times New Roman"/>
                <a:cs typeface="Times New Roman"/>
              </a:rPr>
              <a:t>trovarsi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scorrere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fiume della </a:t>
            </a:r>
            <a:r>
              <a:rPr sz="1200" dirty="0">
                <a:latin typeface="Times New Roman"/>
                <a:cs typeface="Times New Roman"/>
              </a:rPr>
              <a:t>supplica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valore </a:t>
            </a:r>
            <a:r>
              <a:rPr sz="1200" spc="-5" dirty="0">
                <a:latin typeface="Times New Roman"/>
                <a:cs typeface="Times New Roman"/>
              </a:rPr>
              <a:t>verbale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puramente autosuggestivo nelle </a:t>
            </a:r>
            <a:r>
              <a:rPr sz="1200" dirty="0">
                <a:latin typeface="Times New Roman"/>
                <a:cs typeface="Times New Roman"/>
              </a:rPr>
              <a:t>devozioni </a:t>
            </a:r>
            <a:r>
              <a:rPr sz="1200" spc="-5" dirty="0">
                <a:latin typeface="Times New Roman"/>
                <a:cs typeface="Times New Roman"/>
              </a:rPr>
              <a:t>individuali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sociosuggestivo nelle </a:t>
            </a:r>
            <a:r>
              <a:rPr sz="1200" dirty="0">
                <a:latin typeface="Times New Roman"/>
                <a:cs typeface="Times New Roman"/>
              </a:rPr>
              <a:t>devozioni </a:t>
            </a:r>
            <a:r>
              <a:rPr sz="1200" spc="-5" dirty="0">
                <a:latin typeface="Times New Roman"/>
                <a:cs typeface="Times New Roman"/>
              </a:rPr>
              <a:t>collettive. Dio </a:t>
            </a:r>
            <a:r>
              <a:rPr sz="1200" dirty="0">
                <a:latin typeface="Times New Roman"/>
                <a:cs typeface="Times New Roman"/>
              </a:rPr>
              <a:t>risponde </a:t>
            </a:r>
            <a:r>
              <a:rPr sz="1200" spc="-5" dirty="0">
                <a:latin typeface="Times New Roman"/>
                <a:cs typeface="Times New Roman"/>
              </a:rPr>
              <a:t>all’atteggiamento dell’anima,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alle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parole.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112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(1002.5) 91:8.13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non è una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sfuggire ai conflitti, </a:t>
            </a:r>
            <a:r>
              <a:rPr sz="1200" dirty="0">
                <a:latin typeface="Times New Roman"/>
                <a:cs typeface="Times New Roman"/>
              </a:rPr>
              <a:t>ma piuttosto uno stimolo per </a:t>
            </a:r>
            <a:r>
              <a:rPr sz="1200" spc="-5" dirty="0">
                <a:latin typeface="Times New Roman"/>
                <a:cs typeface="Times New Roman"/>
              </a:rPr>
              <a:t>crescere </a:t>
            </a:r>
            <a:r>
              <a:rPr sz="1200" dirty="0">
                <a:latin typeface="Times New Roman"/>
                <a:cs typeface="Times New Roman"/>
              </a:rPr>
              <a:t>di fronte </a:t>
            </a:r>
            <a:r>
              <a:rPr sz="1200" spc="-5" dirty="0">
                <a:latin typeface="Times New Roman"/>
                <a:cs typeface="Times New Roman"/>
              </a:rPr>
              <a:t>ai conflitti stessi.  Pregate soltanto </a:t>
            </a:r>
            <a:r>
              <a:rPr sz="1200" dirty="0">
                <a:latin typeface="Times New Roman"/>
                <a:cs typeface="Times New Roman"/>
              </a:rPr>
              <a:t>per i valori, non per le </a:t>
            </a:r>
            <a:r>
              <a:rPr sz="1200" spc="-5" dirty="0">
                <a:latin typeface="Times New Roman"/>
                <a:cs typeface="Times New Roman"/>
              </a:rPr>
              <a:t>cose;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soddisfazione.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Le condizioni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per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una preghiera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efficace</a:t>
            </a:r>
            <a:endParaRPr sz="1600">
              <a:latin typeface="Times New Roman"/>
              <a:cs typeface="Times New Roman"/>
            </a:endParaRPr>
          </a:p>
          <a:p>
            <a:pPr marL="88900" algn="just">
              <a:lnSpc>
                <a:spcPct val="100000"/>
              </a:lnSpc>
              <a:spcBef>
                <a:spcPts val="1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(1002.6) 91:9.1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volete </a:t>
            </a:r>
            <a:r>
              <a:rPr sz="1200" spc="-5" dirty="0">
                <a:latin typeface="Times New Roman"/>
                <a:cs typeface="Times New Roman"/>
              </a:rPr>
              <a:t>impegnarvi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preghiera efficace, </a:t>
            </a:r>
            <a:r>
              <a:rPr sz="1200" dirty="0">
                <a:latin typeface="Times New Roman"/>
                <a:cs typeface="Times New Roman"/>
              </a:rPr>
              <a:t>dovete tenere </a:t>
            </a:r>
            <a:r>
              <a:rPr sz="1200" spc="-5" dirty="0">
                <a:latin typeface="Times New Roman"/>
                <a:cs typeface="Times New Roman"/>
              </a:rPr>
              <a:t>presenti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suppliche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efficaci: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712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(1002.7) 91:9.2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Dovete qualificarvi come pregatore efficace affrontando sinceramente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coraggiosamente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problemi  della realtà universale. </a:t>
            </a:r>
            <a:r>
              <a:rPr sz="1200" dirty="0">
                <a:latin typeface="Times New Roman"/>
                <a:cs typeface="Times New Roman"/>
              </a:rPr>
              <a:t>Dovete possedere il vigore </a:t>
            </a:r>
            <a:r>
              <a:rPr sz="1200" spc="-5" dirty="0">
                <a:latin typeface="Times New Roman"/>
                <a:cs typeface="Times New Roman"/>
              </a:rPr>
              <a:t>cosmico.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58175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708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(681.2) 59:5.10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depositi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quest’era carbonifera iniziale hanno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spessore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150 a 600 </a:t>
            </a:r>
            <a:r>
              <a:rPr sz="1200" spc="-5" dirty="0">
                <a:latin typeface="Times New Roman"/>
                <a:cs typeface="Times New Roman"/>
              </a:rPr>
              <a:t>metri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compongono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arenaria,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scisto 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calcare. Gli strati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antichi contengono </a:t>
            </a:r>
            <a:r>
              <a:rPr sz="1200" dirty="0">
                <a:latin typeface="Times New Roman"/>
                <a:cs typeface="Times New Roman"/>
              </a:rPr>
              <a:t>i fossili di </a:t>
            </a:r>
            <a:r>
              <a:rPr sz="1200" spc="-5" dirty="0">
                <a:latin typeface="Times New Roman"/>
                <a:cs typeface="Times New Roman"/>
              </a:rPr>
              <a:t>animali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piante sia terrestri sia </a:t>
            </a:r>
            <a:r>
              <a:rPr sz="1200" dirty="0">
                <a:latin typeface="Times New Roman"/>
                <a:cs typeface="Times New Roman"/>
              </a:rPr>
              <a:t>marini, assieme a molta </a:t>
            </a:r>
            <a:r>
              <a:rPr sz="1200" spc="-5" dirty="0">
                <a:latin typeface="Times New Roman"/>
                <a:cs typeface="Times New Roman"/>
              </a:rPr>
              <a:t>ghiaia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sedimenti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bacini.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trova poco </a:t>
            </a:r>
            <a:r>
              <a:rPr sz="1200" dirty="0">
                <a:latin typeface="Times New Roman"/>
                <a:cs typeface="Times New Roman"/>
              </a:rPr>
              <a:t>carbone sfruttabile in questi </a:t>
            </a:r>
            <a:r>
              <a:rPr sz="1200" spc="-5" dirty="0">
                <a:latin typeface="Times New Roman"/>
                <a:cs typeface="Times New Roman"/>
              </a:rPr>
              <a:t>strati </a:t>
            </a:r>
            <a:r>
              <a:rPr sz="1200" dirty="0">
                <a:latin typeface="Times New Roman"/>
                <a:cs typeface="Times New Roman"/>
              </a:rPr>
              <a:t>più antichi.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tutta l’Europa tali depositi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spc="5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quelli dell’America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939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(681.3) 59:5.11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terre dell’America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cominciarono </a:t>
            </a:r>
            <a:r>
              <a:rPr sz="1200" spc="-5" dirty="0">
                <a:latin typeface="Times New Roman"/>
                <a:cs typeface="Times New Roman"/>
              </a:rPr>
              <a:t>ad elevarsi. </a:t>
            </a:r>
            <a:r>
              <a:rPr sz="1200" dirty="0">
                <a:latin typeface="Times New Roman"/>
                <a:cs typeface="Times New Roman"/>
              </a:rPr>
              <a:t>Ci fu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breve </a:t>
            </a:r>
            <a:r>
              <a:rPr sz="1200" spc="-5" dirty="0">
                <a:latin typeface="Times New Roman"/>
                <a:cs typeface="Times New Roman"/>
              </a:rPr>
              <a:t>interruzione </a:t>
            </a:r>
            <a:r>
              <a:rPr sz="1200" dirty="0">
                <a:latin typeface="Times New Roman"/>
                <a:cs typeface="Times New Roman"/>
              </a:rPr>
              <a:t>e poi i  </a:t>
            </a:r>
            <a:r>
              <a:rPr sz="1200" spc="-5" dirty="0">
                <a:latin typeface="Times New Roman"/>
                <a:cs typeface="Times New Roman"/>
              </a:rPr>
              <a:t>mari ritornarono </a:t>
            </a:r>
            <a:r>
              <a:rPr sz="1200" dirty="0">
                <a:latin typeface="Times New Roman"/>
                <a:cs typeface="Times New Roman"/>
              </a:rPr>
              <a:t>a coprire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metà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letti </a:t>
            </a:r>
            <a:r>
              <a:rPr sz="1200" spc="-5" dirty="0">
                <a:latin typeface="Times New Roman"/>
                <a:cs typeface="Times New Roman"/>
              </a:rPr>
              <a:t>precedenti. Questa </a:t>
            </a:r>
            <a:r>
              <a:rPr sz="1200" dirty="0">
                <a:latin typeface="Times New Roman"/>
                <a:cs typeface="Times New Roman"/>
              </a:rPr>
              <a:t>inondazione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durata e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delle </a:t>
            </a:r>
            <a:r>
              <a:rPr sz="1200" spc="-5" dirty="0">
                <a:latin typeface="Times New Roman"/>
                <a:cs typeface="Times New Roman"/>
              </a:rPr>
              <a:t>terre  si ritrovarono presto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dell’acqua. L’America </a:t>
            </a:r>
            <a:r>
              <a:rPr sz="1200" dirty="0">
                <a:latin typeface="Times New Roman"/>
                <a:cs typeface="Times New Roman"/>
              </a:rPr>
              <a:t>del Sud </a:t>
            </a:r>
            <a:r>
              <a:rPr sz="1200" spc="-5" dirty="0">
                <a:latin typeface="Times New Roman"/>
                <a:cs typeface="Times New Roman"/>
              </a:rPr>
              <a:t>era ancora collegata all’Europa attraverso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l’Africa.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2578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(681.4) 59:5.12 </a:t>
            </a:r>
            <a:r>
              <a:rPr sz="1200" spc="-5" dirty="0">
                <a:latin typeface="Times New Roman"/>
                <a:cs typeface="Times New Roman"/>
              </a:rPr>
              <a:t>Quest’epoca assisté all’inizio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formazione dei Vosgi,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Foresta Nera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Urali. </a:t>
            </a:r>
            <a:r>
              <a:rPr sz="1200" spc="-5" dirty="0">
                <a:latin typeface="Times New Roman"/>
                <a:cs typeface="Times New Roman"/>
              </a:rPr>
              <a:t>Tronconi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altre montagne  </a:t>
            </a:r>
            <a:r>
              <a:rPr sz="1200" dirty="0">
                <a:latin typeface="Times New Roman"/>
                <a:cs typeface="Times New Roman"/>
              </a:rPr>
              <a:t>più antiche </a:t>
            </a:r>
            <a:r>
              <a:rPr sz="1200" spc="-5" dirty="0">
                <a:latin typeface="Times New Roman"/>
                <a:cs typeface="Times New Roman"/>
              </a:rPr>
              <a:t>si possono trovare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Gran Bretagna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l’Europa.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612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(681.5) 59:5.13 </a:t>
            </a:r>
            <a:r>
              <a:rPr sz="1200" i="1" dirty="0">
                <a:latin typeface="Times New Roman"/>
                <a:cs typeface="Times New Roman"/>
              </a:rPr>
              <a:t>200.000.000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fa, cominciarono </a:t>
            </a:r>
            <a:r>
              <a:rPr sz="1200" dirty="0">
                <a:latin typeface="Times New Roman"/>
                <a:cs typeface="Times New Roman"/>
              </a:rPr>
              <a:t>gli stadi </a:t>
            </a:r>
            <a:r>
              <a:rPr sz="1200" spc="-5" dirty="0">
                <a:latin typeface="Times New Roman"/>
                <a:cs typeface="Times New Roman"/>
              </a:rPr>
              <a:t>veramente attivi del periodo </a:t>
            </a:r>
            <a:r>
              <a:rPr sz="1200" dirty="0">
                <a:latin typeface="Times New Roman"/>
                <a:cs typeface="Times New Roman"/>
              </a:rPr>
              <a:t>carbonifero. </a:t>
            </a:r>
            <a:r>
              <a:rPr sz="1200" spc="-5" dirty="0">
                <a:latin typeface="Times New Roman"/>
                <a:cs typeface="Times New Roman"/>
              </a:rPr>
              <a:t>Per venti </a:t>
            </a:r>
            <a:r>
              <a:rPr sz="1200" dirty="0">
                <a:latin typeface="Times New Roman"/>
                <a:cs typeface="Times New Roman"/>
              </a:rPr>
              <a:t>milioni 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prima  di </a:t>
            </a:r>
            <a:r>
              <a:rPr sz="1200" spc="-5" dirty="0">
                <a:latin typeface="Times New Roman"/>
                <a:cs typeface="Times New Roman"/>
              </a:rPr>
              <a:t>quest’epoca avevano </a:t>
            </a:r>
            <a:r>
              <a:rPr sz="1200" dirty="0">
                <a:latin typeface="Times New Roman"/>
                <a:cs typeface="Times New Roman"/>
              </a:rPr>
              <a:t>cominciato a </a:t>
            </a:r>
            <a:r>
              <a:rPr sz="1200" spc="-5" dirty="0">
                <a:latin typeface="Times New Roman"/>
                <a:cs typeface="Times New Roman"/>
              </a:rPr>
              <a:t>depositarsi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giacimenti </a:t>
            </a:r>
            <a:r>
              <a:rPr sz="1200" dirty="0">
                <a:latin typeface="Times New Roman"/>
                <a:cs typeface="Times New Roman"/>
              </a:rPr>
              <a:t>di carbone, ma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processi </a:t>
            </a:r>
            <a:r>
              <a:rPr sz="1200" dirty="0">
                <a:latin typeface="Times New Roman"/>
                <a:cs typeface="Times New Roman"/>
              </a:rPr>
              <a:t>formativi </a:t>
            </a:r>
            <a:r>
              <a:rPr sz="1200" spc="-5" dirty="0">
                <a:latin typeface="Times New Roman"/>
                <a:cs typeface="Times New Roman"/>
              </a:rPr>
              <a:t>del carbone erano </a:t>
            </a:r>
            <a:r>
              <a:rPr sz="1200" dirty="0">
                <a:latin typeface="Times New Roman"/>
                <a:cs typeface="Times New Roman"/>
              </a:rPr>
              <a:t>molto  più attivi.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durata </a:t>
            </a:r>
            <a:r>
              <a:rPr sz="1200" spc="-5" dirty="0">
                <a:latin typeface="Times New Roman"/>
                <a:cs typeface="Times New Roman"/>
              </a:rPr>
              <a:t>dell’epoca effettiva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deposito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carbone fu </a:t>
            </a:r>
            <a:r>
              <a:rPr sz="1200" dirty="0">
                <a:latin typeface="Times New Roman"/>
                <a:cs typeface="Times New Roman"/>
              </a:rPr>
              <a:t>leggermente </a:t>
            </a:r>
            <a:r>
              <a:rPr sz="1200" spc="-5" dirty="0">
                <a:latin typeface="Times New Roman"/>
                <a:cs typeface="Times New Roman"/>
              </a:rPr>
              <a:t>superiore ai </a:t>
            </a:r>
            <a:r>
              <a:rPr sz="1200" dirty="0">
                <a:latin typeface="Times New Roman"/>
                <a:cs typeface="Times New Roman"/>
              </a:rPr>
              <a:t>venticinque milioni di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2095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(681.6) 59:5.14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terre si alzavano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abbassavano periodicamente </a:t>
            </a:r>
            <a:r>
              <a:rPr sz="1200" dirty="0">
                <a:latin typeface="Times New Roman"/>
                <a:cs typeface="Times New Roman"/>
              </a:rPr>
              <a:t>a causa delle </a:t>
            </a:r>
            <a:r>
              <a:rPr sz="1200" spc="-5" dirty="0">
                <a:latin typeface="Times New Roman"/>
                <a:cs typeface="Times New Roman"/>
              </a:rPr>
              <a:t>variazioni del </a:t>
            </a:r>
            <a:r>
              <a:rPr sz="1200" dirty="0">
                <a:latin typeface="Times New Roman"/>
                <a:cs typeface="Times New Roman"/>
              </a:rPr>
              <a:t>livello del </a:t>
            </a:r>
            <a:r>
              <a:rPr sz="1200" spc="-5" dirty="0">
                <a:latin typeface="Times New Roman"/>
                <a:cs typeface="Times New Roman"/>
              </a:rPr>
              <a:t>mare, provocate </a:t>
            </a:r>
            <a:r>
              <a:rPr sz="1200" dirty="0">
                <a:latin typeface="Times New Roman"/>
                <a:cs typeface="Times New Roman"/>
              </a:rPr>
              <a:t>dai  movimenti dei </a:t>
            </a:r>
            <a:r>
              <a:rPr sz="1200" spc="-5" dirty="0">
                <a:latin typeface="Times New Roman"/>
                <a:cs typeface="Times New Roman"/>
              </a:rPr>
              <a:t>fondi oceanici. Questa instabilità della crosta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l’abbassamento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l’innalzamento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— in </a:t>
            </a:r>
            <a:r>
              <a:rPr sz="1200" spc="-5" dirty="0">
                <a:latin typeface="Times New Roman"/>
                <a:cs typeface="Times New Roman"/>
              </a:rPr>
              <a:t>connessione con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prolifica </a:t>
            </a:r>
            <a:r>
              <a:rPr sz="1200" dirty="0">
                <a:latin typeface="Times New Roman"/>
                <a:cs typeface="Times New Roman"/>
              </a:rPr>
              <a:t>vegetazione </a:t>
            </a:r>
            <a:r>
              <a:rPr sz="1200" spc="-5" dirty="0">
                <a:latin typeface="Times New Roman"/>
                <a:cs typeface="Times New Roman"/>
              </a:rPr>
              <a:t>delle paludi costiere, </a:t>
            </a:r>
            <a:r>
              <a:rPr sz="1200" dirty="0">
                <a:latin typeface="Times New Roman"/>
                <a:cs typeface="Times New Roman"/>
              </a:rPr>
              <a:t>contribuì </a:t>
            </a:r>
            <a:r>
              <a:rPr sz="1200" spc="-5" dirty="0">
                <a:latin typeface="Times New Roman"/>
                <a:cs typeface="Times New Roman"/>
              </a:rPr>
              <a:t>alla formazione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enormi depositi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carbone,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conoscere 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come il periodo </a:t>
            </a:r>
            <a:r>
              <a:rPr sz="1200" i="1" dirty="0">
                <a:latin typeface="Times New Roman"/>
                <a:cs typeface="Times New Roman"/>
              </a:rPr>
              <a:t>Carbonifero.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clima era ancora </a:t>
            </a:r>
            <a:r>
              <a:rPr sz="1200" dirty="0">
                <a:latin typeface="Times New Roman"/>
                <a:cs typeface="Times New Roman"/>
              </a:rPr>
              <a:t>dolce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il 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1600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(681.7) 59:5.15 </a:t>
            </a:r>
            <a:r>
              <a:rPr sz="1200" spc="-5" dirty="0">
                <a:latin typeface="Times New Roman"/>
                <a:cs typeface="Times New Roman"/>
              </a:rPr>
              <a:t>Gli strati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carbone si alternano </a:t>
            </a:r>
            <a:r>
              <a:rPr sz="1200" dirty="0">
                <a:latin typeface="Times New Roman"/>
                <a:cs typeface="Times New Roman"/>
              </a:rPr>
              <a:t>con scisti, </a:t>
            </a:r>
            <a:r>
              <a:rPr sz="1200" spc="-5" dirty="0">
                <a:latin typeface="Times New Roman"/>
                <a:cs typeface="Times New Roman"/>
              </a:rPr>
              <a:t>rocce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conglomerati.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spessore di questi </a:t>
            </a:r>
            <a:r>
              <a:rPr sz="1200" spc="-5" dirty="0">
                <a:latin typeface="Times New Roman"/>
                <a:cs typeface="Times New Roman"/>
              </a:rPr>
              <a:t>giacimenti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carbone </a:t>
            </a:r>
            <a:r>
              <a:rPr sz="1200" dirty="0">
                <a:latin typeface="Times New Roman"/>
                <a:cs typeface="Times New Roman"/>
              </a:rPr>
              <a:t>nel centro  e </a:t>
            </a:r>
            <a:r>
              <a:rPr sz="1200" spc="-5" dirty="0">
                <a:latin typeface="Times New Roman"/>
                <a:cs typeface="Times New Roman"/>
              </a:rPr>
              <a:t>nell’est degli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Uniti varia </a:t>
            </a:r>
            <a:r>
              <a:rPr sz="1200" dirty="0">
                <a:latin typeface="Times New Roman"/>
                <a:cs typeface="Times New Roman"/>
              </a:rPr>
              <a:t>da dodici a quindici </a:t>
            </a:r>
            <a:r>
              <a:rPr sz="1200" spc="-5" dirty="0">
                <a:latin typeface="Times New Roman"/>
                <a:cs typeface="Times New Roman"/>
              </a:rPr>
              <a:t>metri. Ma </a:t>
            </a:r>
            <a:r>
              <a:rPr sz="1200" dirty="0">
                <a:latin typeface="Times New Roman"/>
                <a:cs typeface="Times New Roman"/>
              </a:rPr>
              <a:t>molti di </a:t>
            </a:r>
            <a:r>
              <a:rPr sz="1200" spc="-5" dirty="0">
                <a:latin typeface="Times New Roman"/>
                <a:cs typeface="Times New Roman"/>
              </a:rPr>
              <a:t>questi depositi sono stati portati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dalle acque </a:t>
            </a:r>
            <a:r>
              <a:rPr sz="1200" dirty="0">
                <a:latin typeface="Times New Roman"/>
                <a:cs typeface="Times New Roman"/>
              </a:rPr>
              <a:t>nel corso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659370" cy="30270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1873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(1002.8) 91:9.3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Dovete avere </a:t>
            </a:r>
            <a:r>
              <a:rPr sz="1200" dirty="0">
                <a:latin typeface="Times New Roman"/>
                <a:cs typeface="Times New Roman"/>
              </a:rPr>
              <a:t>onestamente esaurito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aggiustamento umano. </a:t>
            </a:r>
            <a:r>
              <a:rPr sz="1200" dirty="0">
                <a:latin typeface="Times New Roman"/>
                <a:cs typeface="Times New Roman"/>
              </a:rPr>
              <a:t>Dovete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stati  industriosi.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(1002.9) 91:9.4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Dovete abbandonare ogni desiderio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ed ogni </a:t>
            </a:r>
            <a:r>
              <a:rPr sz="1200" dirty="0">
                <a:latin typeface="Times New Roman"/>
                <a:cs typeface="Times New Roman"/>
              </a:rPr>
              <a:t>anelito </a:t>
            </a:r>
            <a:r>
              <a:rPr sz="1200" spc="-5" dirty="0">
                <a:latin typeface="Times New Roman"/>
                <a:cs typeface="Times New Roman"/>
              </a:rPr>
              <a:t>dell’anima all’abbraccio trasformatore  della crescita spirituale. Dovete avere </a:t>
            </a:r>
            <a:r>
              <a:rPr sz="1200" dirty="0">
                <a:latin typeface="Times New Roman"/>
                <a:cs typeface="Times New Roman"/>
              </a:rPr>
              <a:t>sperimentato un </a:t>
            </a:r>
            <a:r>
              <a:rPr sz="1200" spc="-5" dirty="0">
                <a:latin typeface="Times New Roman"/>
                <a:cs typeface="Times New Roman"/>
              </a:rPr>
              <a:t>accrescimento </a:t>
            </a:r>
            <a:r>
              <a:rPr sz="1200" dirty="0">
                <a:latin typeface="Times New Roman"/>
                <a:cs typeface="Times New Roman"/>
              </a:rPr>
              <a:t>di significati </a:t>
            </a:r>
            <a:r>
              <a:rPr sz="1200" spc="-5" dirty="0">
                <a:latin typeface="Times New Roman"/>
                <a:cs typeface="Times New Roman"/>
              </a:rPr>
              <a:t>ed un’elevazione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valori.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(1002.10) 91:9.5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Dovete fare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sincera scelta </a:t>
            </a:r>
            <a:r>
              <a:rPr sz="1200" dirty="0">
                <a:latin typeface="Times New Roman"/>
                <a:cs typeface="Times New Roman"/>
              </a:rPr>
              <a:t>della volontà </a:t>
            </a:r>
            <a:r>
              <a:rPr sz="1200" spc="-5" dirty="0">
                <a:latin typeface="Times New Roman"/>
                <a:cs typeface="Times New Roman"/>
              </a:rPr>
              <a:t>divina. Dovete </a:t>
            </a:r>
            <a:r>
              <a:rPr sz="1200" dirty="0">
                <a:latin typeface="Times New Roman"/>
                <a:cs typeface="Times New Roman"/>
              </a:rPr>
              <a:t>eliminare il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inerte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dell’indecisione.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08000" marR="3606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(1002.11) 91:9.6 </a:t>
            </a:r>
            <a:r>
              <a:rPr sz="1200" dirty="0">
                <a:latin typeface="Times New Roman"/>
                <a:cs typeface="Times New Roman"/>
              </a:rPr>
              <a:t>5. Non solo </a:t>
            </a:r>
            <a:r>
              <a:rPr sz="1200" spc="-5" dirty="0">
                <a:latin typeface="Times New Roman"/>
                <a:cs typeface="Times New Roman"/>
              </a:rPr>
              <a:t>riconoscete </a:t>
            </a:r>
            <a:r>
              <a:rPr sz="1200" dirty="0">
                <a:latin typeface="Times New Roman"/>
                <a:cs typeface="Times New Roman"/>
              </a:rPr>
              <a:t>la volontà 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scegliete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farla, </a:t>
            </a:r>
            <a:r>
              <a:rPr sz="1200" dirty="0">
                <a:latin typeface="Times New Roman"/>
                <a:cs typeface="Times New Roman"/>
              </a:rPr>
              <a:t>ma siete </a:t>
            </a:r>
            <a:r>
              <a:rPr sz="1200" spc="-5" dirty="0">
                <a:latin typeface="Times New Roman"/>
                <a:cs typeface="Times New Roman"/>
              </a:rPr>
              <a:t>consacrati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riserve, </a:t>
            </a:r>
            <a:r>
              <a:rPr sz="1200" dirty="0">
                <a:latin typeface="Times New Roman"/>
                <a:cs typeface="Times New Roman"/>
              </a:rPr>
              <a:t>e  votati con </a:t>
            </a:r>
            <a:r>
              <a:rPr sz="1200" spc="-5" dirty="0">
                <a:latin typeface="Times New Roman"/>
                <a:cs typeface="Times New Roman"/>
              </a:rPr>
              <a:t>dinamismo,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compiere effettivamente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603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(1002.12) 91:9.7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sarà volta </a:t>
            </a:r>
            <a:r>
              <a:rPr sz="1200" spc="-5" dirty="0">
                <a:latin typeface="Times New Roman"/>
                <a:cs typeface="Times New Roman"/>
              </a:rPr>
              <a:t>esclusivamente ad </a:t>
            </a:r>
            <a:r>
              <a:rPr sz="1200" dirty="0">
                <a:latin typeface="Times New Roman"/>
                <a:cs typeface="Times New Roman"/>
              </a:rPr>
              <a:t>ottenere la saggezza divina </a:t>
            </a:r>
            <a:r>
              <a:rPr sz="1200" spc="-5" dirty="0">
                <a:latin typeface="Times New Roman"/>
                <a:cs typeface="Times New Roman"/>
              </a:rPr>
              <a:t>per risolvere gli specifici  problemi umani incontrati nel corso dell’ascensione al Paradiso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perfezione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(1002.13) 91:9.8 </a:t>
            </a:r>
            <a:r>
              <a:rPr sz="1200" dirty="0">
                <a:latin typeface="Times New Roman"/>
                <a:cs typeface="Times New Roman"/>
              </a:rPr>
              <a:t>7. E </a:t>
            </a:r>
            <a:r>
              <a:rPr sz="1200" spc="-5" dirty="0">
                <a:latin typeface="Times New Roman"/>
                <a:cs typeface="Times New Roman"/>
              </a:rPr>
              <a:t>dovete avere </a:t>
            </a:r>
            <a:r>
              <a:rPr sz="1200" dirty="0">
                <a:latin typeface="Times New Roman"/>
                <a:cs typeface="Times New Roman"/>
              </a:rPr>
              <a:t>fede — una fede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vivente.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(1002.14) 91:9.9 </a:t>
            </a:r>
            <a:r>
              <a:rPr sz="1200" spc="-5" dirty="0">
                <a:latin typeface="Times New Roman"/>
                <a:cs typeface="Times New Roman"/>
              </a:rPr>
              <a:t>[Presentato dal Capo degli Intermedi </a:t>
            </a:r>
            <a:r>
              <a:rPr sz="1200" spc="5" dirty="0">
                <a:latin typeface="Times New Roman"/>
                <a:cs typeface="Times New Roman"/>
              </a:rPr>
              <a:t>di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08761"/>
            <a:ext cx="8171815" cy="40532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92: </a:t>
            </a:r>
            <a:r>
              <a:rPr sz="2200" b="1" spc="-25" dirty="0">
                <a:solidFill>
                  <a:srgbClr val="933634"/>
                </a:solidFill>
                <a:latin typeface="Times New Roman"/>
                <a:cs typeface="Times New Roman"/>
              </a:rPr>
              <a:t>L’ulteriore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evoluzione della</a:t>
            </a:r>
            <a:r>
              <a:rPr sz="2200" b="1" spc="2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religione</a:t>
            </a:r>
            <a:endParaRPr sz="2200">
              <a:latin typeface="Times New Roman"/>
              <a:cs typeface="Times New Roman"/>
            </a:endParaRPr>
          </a:p>
          <a:p>
            <a:pPr marL="88900" marR="94615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(1003.1) 92:0.1 </a:t>
            </a:r>
            <a:r>
              <a:rPr sz="1200" spc="-1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possedeva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naturale come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sua esperienza </a:t>
            </a:r>
            <a:r>
              <a:rPr sz="1200" dirty="0">
                <a:latin typeface="Times New Roman"/>
                <a:cs typeface="Times New Roman"/>
              </a:rPr>
              <a:t>evoluzionaria molto prima </a:t>
            </a:r>
            <a:r>
              <a:rPr sz="1200" spc="-5" dirty="0">
                <a:latin typeface="Times New Roman"/>
                <a:cs typeface="Times New Roman"/>
              </a:rPr>
              <a:t>che  fossero fatte delle </a:t>
            </a:r>
            <a:r>
              <a:rPr sz="1200" dirty="0">
                <a:latin typeface="Times New Roman"/>
                <a:cs typeface="Times New Roman"/>
              </a:rPr>
              <a:t>rivelazioni </a:t>
            </a:r>
            <a:r>
              <a:rPr sz="1200" spc="-5" dirty="0">
                <a:latin typeface="Times New Roman"/>
                <a:cs typeface="Times New Roman"/>
              </a:rPr>
              <a:t>sistematiche su Urantia. Ma questa 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naturale era, </a:t>
            </a:r>
            <a:r>
              <a:rPr sz="1200" dirty="0">
                <a:latin typeface="Times New Roman"/>
                <a:cs typeface="Times New Roman"/>
              </a:rPr>
              <a:t>in se </a:t>
            </a:r>
            <a:r>
              <a:rPr sz="1200" spc="-5" dirty="0">
                <a:latin typeface="Times New Roman"/>
                <a:cs typeface="Times New Roman"/>
              </a:rPr>
              <a:t>stessa, </a:t>
            </a:r>
            <a:r>
              <a:rPr sz="1200" dirty="0">
                <a:latin typeface="Times New Roman"/>
                <a:cs typeface="Times New Roman"/>
              </a:rPr>
              <a:t>il prodotto della  dotazione </a:t>
            </a:r>
            <a:r>
              <a:rPr sz="1200" spc="-5" dirty="0">
                <a:latin typeface="Times New Roman"/>
                <a:cs typeface="Times New Roman"/>
              </a:rPr>
              <a:t>superanimale </a:t>
            </a:r>
            <a:r>
              <a:rPr sz="1200" dirty="0">
                <a:latin typeface="Times New Roman"/>
                <a:cs typeface="Times New Roman"/>
              </a:rPr>
              <a:t>dell’uomo.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evoluzionaria crebbe </a:t>
            </a:r>
            <a:r>
              <a:rPr sz="1200" dirty="0">
                <a:latin typeface="Times New Roman"/>
                <a:cs typeface="Times New Roman"/>
              </a:rPr>
              <a:t>lentamente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dei millenni </a:t>
            </a:r>
            <a:r>
              <a:rPr sz="1200" spc="-5" dirty="0">
                <a:latin typeface="Times New Roman"/>
                <a:cs typeface="Times New Roman"/>
              </a:rPr>
              <a:t>della carriera </a:t>
            </a:r>
            <a:r>
              <a:rPr sz="1200" dirty="0">
                <a:latin typeface="Times New Roman"/>
                <a:cs typeface="Times New Roman"/>
              </a:rPr>
              <a:t>esperienziale  </a:t>
            </a:r>
            <a:r>
              <a:rPr sz="1200" spc="-5" dirty="0">
                <a:latin typeface="Times New Roman"/>
                <a:cs typeface="Times New Roman"/>
              </a:rPr>
              <a:t>dell’umanità grazie al ministero delle seguenti </a:t>
            </a:r>
            <a:r>
              <a:rPr sz="1200" dirty="0">
                <a:latin typeface="Times New Roman"/>
                <a:cs typeface="Times New Roman"/>
              </a:rPr>
              <a:t>influenze </a:t>
            </a:r>
            <a:r>
              <a:rPr sz="1200" spc="-5" dirty="0">
                <a:latin typeface="Times New Roman"/>
                <a:cs typeface="Times New Roman"/>
              </a:rPr>
              <a:t>operanti all’interno del selvaggio,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barbaro </a:t>
            </a:r>
            <a:r>
              <a:rPr sz="1200" dirty="0">
                <a:latin typeface="Times New Roman"/>
                <a:cs typeface="Times New Roman"/>
              </a:rPr>
              <a:t>e dell’uomo </a:t>
            </a:r>
            <a:r>
              <a:rPr sz="1200" spc="-5" dirty="0">
                <a:latin typeface="Times New Roman"/>
                <a:cs typeface="Times New Roman"/>
              </a:rPr>
              <a:t>civilizzato,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influenti su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6451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(1003.2) 92:0.2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L’aiutante </a:t>
            </a:r>
            <a:r>
              <a:rPr sz="1200" i="1" spc="-5" dirty="0">
                <a:latin typeface="Times New Roman"/>
                <a:cs typeface="Times New Roman"/>
              </a:rPr>
              <a:t>dell’adorazione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l’apparizione nella coscienza </a:t>
            </a:r>
            <a:r>
              <a:rPr sz="1200" dirty="0">
                <a:latin typeface="Times New Roman"/>
                <a:cs typeface="Times New Roman"/>
              </a:rPr>
              <a:t>animale di potenziali </a:t>
            </a:r>
            <a:r>
              <a:rPr sz="1200" spc="-5" dirty="0">
                <a:latin typeface="Times New Roman"/>
                <a:cs typeface="Times New Roman"/>
              </a:rPr>
              <a:t>superanimali 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percezione della realtà. </a:t>
            </a:r>
            <a:r>
              <a:rPr sz="1200" dirty="0">
                <a:latin typeface="Times New Roman"/>
                <a:cs typeface="Times New Roman"/>
              </a:rPr>
              <a:t>Ciò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definito il </a:t>
            </a:r>
            <a:r>
              <a:rPr sz="1200" spc="-5" dirty="0">
                <a:latin typeface="Times New Roman"/>
                <a:cs typeface="Times New Roman"/>
              </a:rPr>
              <a:t>primordiale </a:t>
            </a:r>
            <a:r>
              <a:rPr sz="1200" dirty="0">
                <a:latin typeface="Times New Roman"/>
                <a:cs typeface="Times New Roman"/>
              </a:rPr>
              <a:t>istinto umano di </a:t>
            </a:r>
            <a:r>
              <a:rPr sz="1200" spc="-5" dirty="0">
                <a:latin typeface="Times New Roman"/>
                <a:cs typeface="Times New Roman"/>
              </a:rPr>
              <a:t>ricerca della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448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(1003.3) 92:0.3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L’aiutante </a:t>
            </a:r>
            <a:r>
              <a:rPr sz="1200" i="1" spc="-5" dirty="0">
                <a:latin typeface="Times New Roman"/>
                <a:cs typeface="Times New Roman"/>
              </a:rPr>
              <a:t>della saggezza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in una mente </a:t>
            </a:r>
            <a:r>
              <a:rPr sz="1200" spc="-5" dirty="0">
                <a:latin typeface="Times New Roman"/>
                <a:cs typeface="Times New Roman"/>
              </a:rPr>
              <a:t>adoratrice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dirigere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adorazione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canali d’espressione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e verso </a:t>
            </a:r>
            <a:r>
              <a:rPr sz="1200" spc="-5" dirty="0">
                <a:latin typeface="Times New Roman"/>
                <a:cs typeface="Times New Roman"/>
              </a:rPr>
              <a:t>concetti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estesi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della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7353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(1003.4) 92:0.4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Lo Spirito </a:t>
            </a:r>
            <a:r>
              <a:rPr sz="1200" i="1" dirty="0">
                <a:latin typeface="Times New Roman"/>
                <a:cs typeface="Times New Roman"/>
              </a:rPr>
              <a:t>Santo —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dono iniziale </a:t>
            </a:r>
            <a:r>
              <a:rPr sz="1200" spc="-5" dirty="0">
                <a:latin typeface="Times New Roman"/>
                <a:cs typeface="Times New Roman"/>
              </a:rPr>
              <a:t>supermentale, ed appare infallibilmente </a:t>
            </a:r>
            <a:r>
              <a:rPr sz="1200" dirty="0">
                <a:latin typeface="Times New Roman"/>
                <a:cs typeface="Times New Roman"/>
              </a:rPr>
              <a:t>in tutte le  </a:t>
            </a:r>
            <a:r>
              <a:rPr sz="1200" spc="-5" dirty="0">
                <a:latin typeface="Times New Roman"/>
                <a:cs typeface="Times New Roman"/>
              </a:rPr>
              <a:t>personalità umane sincere. Questo ministero nei confronti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anela all’adorazione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aspira alla  saggezza, crea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capacità di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stessi il postulato </a:t>
            </a:r>
            <a:r>
              <a:rPr sz="1200" spc="-5" dirty="0">
                <a:latin typeface="Times New Roman"/>
                <a:cs typeface="Times New Roman"/>
              </a:rPr>
              <a:t>della sopravvivenza umana, sia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concetto  teologico sia come </a:t>
            </a:r>
            <a:r>
              <a:rPr sz="1200" dirty="0">
                <a:latin typeface="Times New Roman"/>
                <a:cs typeface="Times New Roman"/>
              </a:rPr>
              <a:t>esperienza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fattuale.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(1003.5) 92:0.5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funzionamento coordinato </a:t>
            </a:r>
            <a:r>
              <a:rPr sz="1200" dirty="0">
                <a:latin typeface="Times New Roman"/>
                <a:cs typeface="Times New Roman"/>
              </a:rPr>
              <a:t>di questi tre </a:t>
            </a:r>
            <a:r>
              <a:rPr sz="1200" spc="-5" dirty="0">
                <a:latin typeface="Times New Roman"/>
                <a:cs typeface="Times New Roman"/>
              </a:rPr>
              <a:t>ministeri </a:t>
            </a:r>
            <a:r>
              <a:rPr sz="1200" dirty="0">
                <a:latin typeface="Times New Roman"/>
                <a:cs typeface="Times New Roman"/>
              </a:rPr>
              <a:t>divini 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sufficiente per </a:t>
            </a:r>
            <a:r>
              <a:rPr sz="1200" dirty="0">
                <a:latin typeface="Times New Roman"/>
                <a:cs typeface="Times New Roman"/>
              </a:rPr>
              <a:t>dare avvio e </a:t>
            </a:r>
            <a:r>
              <a:rPr sz="1200" spc="-5" dirty="0">
                <a:latin typeface="Times New Roman"/>
                <a:cs typeface="Times New Roman"/>
              </a:rPr>
              <a:t>far proseguire </a:t>
            </a:r>
            <a:r>
              <a:rPr sz="1200" dirty="0">
                <a:latin typeface="Times New Roman"/>
                <a:cs typeface="Times New Roman"/>
              </a:rPr>
              <a:t>la crescita  </a:t>
            </a:r>
            <a:r>
              <a:rPr sz="1200" spc="-5" dirty="0">
                <a:latin typeface="Times New Roman"/>
                <a:cs typeface="Times New Roman"/>
              </a:rPr>
              <a:t>della religione evoluzionaria. Queste </a:t>
            </a:r>
            <a:r>
              <a:rPr sz="1200" dirty="0">
                <a:latin typeface="Times New Roman"/>
                <a:cs typeface="Times New Roman"/>
              </a:rPr>
              <a:t>influenze sono </a:t>
            </a:r>
            <a:r>
              <a:rPr sz="1200" spc="-5" dirty="0">
                <a:latin typeface="Times New Roman"/>
                <a:cs typeface="Times New Roman"/>
              </a:rPr>
              <a:t>successivamente accresciute dagli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Pensiero, dai serafini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dallo 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Verità, che accelerano </a:t>
            </a:r>
            <a:r>
              <a:rPr sz="1200" dirty="0">
                <a:latin typeface="Times New Roman"/>
                <a:cs typeface="Times New Roman"/>
              </a:rPr>
              <a:t>tutti la </a:t>
            </a:r>
            <a:r>
              <a:rPr sz="1200" spc="-5" dirty="0">
                <a:latin typeface="Times New Roman"/>
                <a:cs typeface="Times New Roman"/>
              </a:rPr>
              <a:t>cadenza dello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religioso. Questi agenti hanno </a:t>
            </a:r>
            <a:r>
              <a:rPr sz="1200" dirty="0">
                <a:latin typeface="Times New Roman"/>
                <a:cs typeface="Times New Roman"/>
              </a:rPr>
              <a:t>funzionato a </a:t>
            </a:r>
            <a:r>
              <a:rPr sz="1200" spc="-5" dirty="0">
                <a:latin typeface="Times New Roman"/>
                <a:cs typeface="Times New Roman"/>
              </a:rPr>
              <a:t>lungo su </a:t>
            </a:r>
            <a:r>
              <a:rPr sz="1200" dirty="0">
                <a:latin typeface="Times New Roman"/>
                <a:cs typeface="Times New Roman"/>
              </a:rPr>
              <a:t>Urantia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864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1844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continueranno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farlo </a:t>
            </a:r>
            <a:r>
              <a:rPr sz="1200" dirty="0">
                <a:latin typeface="Times New Roman"/>
                <a:cs typeface="Times New Roman"/>
              </a:rPr>
              <a:t>per tutto 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questo pianeta resterà </a:t>
            </a:r>
            <a:r>
              <a:rPr sz="1200" dirty="0">
                <a:latin typeface="Times New Roman"/>
                <a:cs typeface="Times New Roman"/>
              </a:rPr>
              <a:t>una sfera </a:t>
            </a:r>
            <a:r>
              <a:rPr sz="1200" spc="-5" dirty="0">
                <a:latin typeface="Times New Roman"/>
                <a:cs typeface="Times New Roman"/>
              </a:rPr>
              <a:t>abitata. 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potenziale di queste agenzie  divine non ha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avuto l’opportunità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esprimersi;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rivelato nelle </a:t>
            </a:r>
            <a:r>
              <a:rPr sz="1200" spc="-5" dirty="0">
                <a:latin typeface="Times New Roman"/>
                <a:cs typeface="Times New Roman"/>
              </a:rPr>
              <a:t>ere future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dei </a:t>
            </a:r>
            <a:r>
              <a:rPr sz="1200" dirty="0">
                <a:latin typeface="Times New Roman"/>
                <a:cs typeface="Times New Roman"/>
              </a:rPr>
              <a:t>mortali  </a:t>
            </a:r>
            <a:r>
              <a:rPr sz="1200" spc="-5" dirty="0">
                <a:latin typeface="Times New Roman"/>
                <a:cs typeface="Times New Roman"/>
              </a:rPr>
              <a:t>ascenderà, livello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livello, verso </a:t>
            </a:r>
            <a:r>
              <a:rPr sz="1200" dirty="0">
                <a:latin typeface="Times New Roman"/>
                <a:cs typeface="Times New Roman"/>
              </a:rPr>
              <a:t>le celesti altezze </a:t>
            </a:r>
            <a:r>
              <a:rPr sz="1200" spc="-5" dirty="0">
                <a:latin typeface="Times New Roman"/>
                <a:cs typeface="Times New Roman"/>
              </a:rPr>
              <a:t>del valore morontiale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verità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natura evoluzionaria della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religione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(1003.6) 92:1.1 </a:t>
            </a:r>
            <a:r>
              <a:rPr sz="1200" spc="-5" dirty="0">
                <a:latin typeface="Times New Roman"/>
                <a:cs typeface="Times New Roman"/>
              </a:rPr>
              <a:t>L’evoluzione della 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tracciata 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primitiva 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fantasmi,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numerosi stadi 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di sviluppo, </a:t>
            </a:r>
            <a:r>
              <a:rPr sz="1200" spc="-5" dirty="0">
                <a:latin typeface="Times New Roman"/>
                <a:cs typeface="Times New Roman"/>
              </a:rPr>
              <a:t>inclusi gli sforzi </a:t>
            </a:r>
            <a:r>
              <a:rPr sz="1200" dirty="0">
                <a:latin typeface="Times New Roman"/>
                <a:cs typeface="Times New Roman"/>
              </a:rPr>
              <a:t>iniziali </a:t>
            </a:r>
            <a:r>
              <a:rPr sz="1200" spc="-5" dirty="0">
                <a:latin typeface="Times New Roman"/>
                <a:cs typeface="Times New Roman"/>
              </a:rPr>
              <a:t>per costringere </a:t>
            </a:r>
            <a:r>
              <a:rPr sz="1200" dirty="0">
                <a:latin typeface="Times New Roman"/>
                <a:cs typeface="Times New Roman"/>
              </a:rPr>
              <a:t>e poi allettare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spiriti. I </a:t>
            </a:r>
            <a:r>
              <a:rPr sz="1200" spc="-5" dirty="0">
                <a:latin typeface="Times New Roman"/>
                <a:cs typeface="Times New Roman"/>
              </a:rPr>
              <a:t>feticci </a:t>
            </a:r>
            <a:r>
              <a:rPr sz="1200" dirty="0">
                <a:latin typeface="Times New Roman"/>
                <a:cs typeface="Times New Roman"/>
              </a:rPr>
              <a:t>tribali </a:t>
            </a:r>
            <a:r>
              <a:rPr sz="1200" spc="-5" dirty="0">
                <a:latin typeface="Times New Roman"/>
                <a:cs typeface="Times New Roman"/>
              </a:rPr>
              <a:t>divennero totem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tribali;  le </a:t>
            </a:r>
            <a:r>
              <a:rPr sz="1200" spc="-5" dirty="0">
                <a:latin typeface="Times New Roman"/>
                <a:cs typeface="Times New Roman"/>
              </a:rPr>
              <a:t>formule magiche </a:t>
            </a:r>
            <a:r>
              <a:rPr sz="1200" dirty="0">
                <a:latin typeface="Times New Roman"/>
                <a:cs typeface="Times New Roman"/>
              </a:rPr>
              <a:t>divennero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moderne.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circoncisione, inizialmente un </a:t>
            </a:r>
            <a:r>
              <a:rPr sz="1200" spc="-5" dirty="0">
                <a:latin typeface="Times New Roman"/>
                <a:cs typeface="Times New Roman"/>
              </a:rPr>
              <a:t>sacrificio, </a:t>
            </a:r>
            <a:r>
              <a:rPr sz="1200" dirty="0">
                <a:latin typeface="Times New Roman"/>
                <a:cs typeface="Times New Roman"/>
              </a:rPr>
              <a:t>divenne una </a:t>
            </a:r>
            <a:r>
              <a:rPr sz="1200" spc="-5" dirty="0">
                <a:latin typeface="Times New Roman"/>
                <a:cs typeface="Times New Roman"/>
              </a:rPr>
              <a:t>pratica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igienica.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7813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(1003.7) 92:1.2 </a:t>
            </a:r>
            <a:r>
              <a:rPr sz="1200" spc="-5" dirty="0">
                <a:latin typeface="Times New Roman"/>
                <a:cs typeface="Times New Roman"/>
              </a:rPr>
              <a:t>Nel corso dell’infanzia selvaggia delle </a:t>
            </a:r>
            <a:r>
              <a:rPr sz="1200" dirty="0">
                <a:latin typeface="Times New Roman"/>
                <a:cs typeface="Times New Roman"/>
              </a:rPr>
              <a:t>razze la </a:t>
            </a:r>
            <a:r>
              <a:rPr sz="1200" spc="-5" dirty="0">
                <a:latin typeface="Times New Roman"/>
                <a:cs typeface="Times New Roman"/>
              </a:rPr>
              <a:t>religione progredì dall’adorazione della natura, attraverso </a:t>
            </a:r>
            <a:r>
              <a:rPr sz="1200" dirty="0">
                <a:latin typeface="Times New Roman"/>
                <a:cs typeface="Times New Roman"/>
              </a:rPr>
              <a:t>il culto </a:t>
            </a:r>
            <a:r>
              <a:rPr sz="1200" spc="-5" dirty="0">
                <a:latin typeface="Times New Roman"/>
                <a:cs typeface="Times New Roman"/>
              </a:rPr>
              <a:t>dei  fantasmi,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al feticismo. Agli albori della </a:t>
            </a:r>
            <a:r>
              <a:rPr sz="1200" dirty="0">
                <a:latin typeface="Times New Roman"/>
                <a:cs typeface="Times New Roman"/>
              </a:rPr>
              <a:t>civiltà la </a:t>
            </a:r>
            <a:r>
              <a:rPr sz="1200" spc="-5" dirty="0">
                <a:latin typeface="Times New Roman"/>
                <a:cs typeface="Times New Roman"/>
              </a:rPr>
              <a:t>razza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sposò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credenze </a:t>
            </a:r>
            <a:r>
              <a:rPr sz="1200" dirty="0">
                <a:latin typeface="Times New Roman"/>
                <a:cs typeface="Times New Roman"/>
              </a:rPr>
              <a:t>più mistiche e </a:t>
            </a:r>
            <a:r>
              <a:rPr sz="1200" spc="-5" dirty="0">
                <a:latin typeface="Times New Roman"/>
                <a:cs typeface="Times New Roman"/>
              </a:rPr>
              <a:t>simboliche, mentre oggi,  all’avvicinarsi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maturità, l’umanità si </a:t>
            </a:r>
            <a:r>
              <a:rPr sz="1200" dirty="0">
                <a:latin typeface="Times New Roman"/>
                <a:cs typeface="Times New Roman"/>
              </a:rPr>
              <a:t>prepara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apprezzare la </a:t>
            </a:r>
            <a:r>
              <a:rPr sz="1200" spc="-5" dirty="0">
                <a:latin typeface="Times New Roman"/>
                <a:cs typeface="Times New Roman"/>
              </a:rPr>
              <a:t>vera religione, </a:t>
            </a:r>
            <a:r>
              <a:rPr sz="1200" dirty="0">
                <a:latin typeface="Times New Roman"/>
                <a:cs typeface="Times New Roman"/>
              </a:rPr>
              <a:t>un inizio di </a:t>
            </a:r>
            <a:r>
              <a:rPr sz="1200" spc="-5" dirty="0">
                <a:latin typeface="Times New Roman"/>
                <a:cs typeface="Times New Roman"/>
              </a:rPr>
              <a:t>rivelazione della </a:t>
            </a:r>
            <a:r>
              <a:rPr sz="1200" dirty="0">
                <a:latin typeface="Times New Roman"/>
                <a:cs typeface="Times New Roman"/>
              </a:rPr>
              <a:t>verità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39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(1004.1) 92:1.3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nasce </a:t>
            </a:r>
            <a:r>
              <a:rPr sz="1200" dirty="0">
                <a:latin typeface="Times New Roman"/>
                <a:cs typeface="Times New Roman"/>
              </a:rPr>
              <a:t>come reazione </a:t>
            </a:r>
            <a:r>
              <a:rPr sz="1200" spc="-5" dirty="0">
                <a:latin typeface="Times New Roman"/>
                <a:cs typeface="Times New Roman"/>
              </a:rPr>
              <a:t>biologica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credenze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all’ambiente; essa </a:t>
            </a:r>
            <a:r>
              <a:rPr sz="1200" dirty="0">
                <a:latin typeface="Times New Roman"/>
                <a:cs typeface="Times New Roman"/>
              </a:rPr>
              <a:t>è l’ultima cosa a  </a:t>
            </a:r>
            <a:r>
              <a:rPr sz="1200" spc="-5" dirty="0">
                <a:latin typeface="Times New Roman"/>
                <a:cs typeface="Times New Roman"/>
              </a:rPr>
              <a:t>perire </a:t>
            </a:r>
            <a:r>
              <a:rPr sz="1200" dirty="0">
                <a:latin typeface="Times New Roman"/>
                <a:cs typeface="Times New Roman"/>
              </a:rPr>
              <a:t>o a </a:t>
            </a:r>
            <a:r>
              <a:rPr sz="1200" spc="-5" dirty="0">
                <a:latin typeface="Times New Roman"/>
                <a:cs typeface="Times New Roman"/>
              </a:rPr>
              <a:t>cambiare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razza.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qualunque epoca,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l’adattamento della società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misterioso.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istituzione sociale essa comprende riti, </a:t>
            </a:r>
            <a:r>
              <a:rPr sz="1200" dirty="0">
                <a:latin typeface="Times New Roman"/>
                <a:cs typeface="Times New Roman"/>
              </a:rPr>
              <a:t>simboli, culti, testi </a:t>
            </a:r>
            <a:r>
              <a:rPr sz="1200" spc="-5" dirty="0">
                <a:latin typeface="Times New Roman"/>
                <a:cs typeface="Times New Roman"/>
              </a:rPr>
              <a:t>sacri, altari, santuari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templi. Acqua </a:t>
            </a:r>
            <a:r>
              <a:rPr sz="1200" dirty="0">
                <a:latin typeface="Times New Roman"/>
                <a:cs typeface="Times New Roman"/>
              </a:rPr>
              <a:t>santa, </a:t>
            </a:r>
            <a:r>
              <a:rPr sz="1200" spc="-5" dirty="0">
                <a:latin typeface="Times New Roman"/>
                <a:cs typeface="Times New Roman"/>
              </a:rPr>
              <a:t>reliquie, feticci, </a:t>
            </a:r>
            <a:r>
              <a:rPr sz="1200" dirty="0">
                <a:latin typeface="Times New Roman"/>
                <a:cs typeface="Times New Roman"/>
              </a:rPr>
              <a:t>amuleti,  </a:t>
            </a:r>
            <a:r>
              <a:rPr sz="1200" spc="-5" dirty="0">
                <a:latin typeface="Times New Roman"/>
                <a:cs typeface="Times New Roman"/>
              </a:rPr>
              <a:t>paramenti </a:t>
            </a:r>
            <a:r>
              <a:rPr sz="1200" dirty="0">
                <a:latin typeface="Times New Roman"/>
                <a:cs typeface="Times New Roman"/>
              </a:rPr>
              <a:t>sacri, </a:t>
            </a:r>
            <a:r>
              <a:rPr sz="1200" spc="-5" dirty="0">
                <a:latin typeface="Times New Roman"/>
                <a:cs typeface="Times New Roman"/>
              </a:rPr>
              <a:t>campane, tamburi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clero </a:t>
            </a:r>
            <a:r>
              <a:rPr sz="1200" dirty="0">
                <a:latin typeface="Times New Roman"/>
                <a:cs typeface="Times New Roman"/>
              </a:rPr>
              <a:t>sono comuni a tutte le </a:t>
            </a:r>
            <a:r>
              <a:rPr sz="1200" spc="-5" dirty="0">
                <a:latin typeface="Times New Roman"/>
                <a:cs typeface="Times New Roman"/>
              </a:rPr>
              <a:t>religioni. </a:t>
            </a:r>
            <a:r>
              <a:rPr sz="1200" dirty="0">
                <a:latin typeface="Times New Roman"/>
                <a:cs typeface="Times New Roman"/>
              </a:rPr>
              <a:t>È impossibile </a:t>
            </a:r>
            <a:r>
              <a:rPr sz="1200" spc="-5" dirty="0">
                <a:latin typeface="Times New Roman"/>
                <a:cs typeface="Times New Roman"/>
              </a:rPr>
              <a:t>separare completamente </a:t>
            </a:r>
            <a:r>
              <a:rPr sz="1200" dirty="0">
                <a:latin typeface="Times New Roman"/>
                <a:cs typeface="Times New Roman"/>
              </a:rPr>
              <a:t>la religione  </a:t>
            </a:r>
            <a:r>
              <a:rPr sz="1200" spc="-5" dirty="0">
                <a:latin typeface="Times New Roman"/>
                <a:cs typeface="Times New Roman"/>
              </a:rPr>
              <a:t>risultante puramente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dalla magia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dalla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stregoneria.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71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(1004.2) 92:1.4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mistero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hanno sempre stimolato sentimenti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timori religiosi, </a:t>
            </a:r>
            <a:r>
              <a:rPr sz="1200" dirty="0">
                <a:latin typeface="Times New Roman"/>
                <a:cs typeface="Times New Roman"/>
              </a:rPr>
              <a:t>mentre l’emozione ha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funzionato  </a:t>
            </a:r>
            <a:r>
              <a:rPr sz="1200" spc="-5" dirty="0">
                <a:latin typeface="Times New Roman"/>
                <a:cs typeface="Times New Roman"/>
              </a:rPr>
              <a:t>come potente fattore </a:t>
            </a:r>
            <a:r>
              <a:rPr sz="1200" dirty="0">
                <a:latin typeface="Times New Roman"/>
                <a:cs typeface="Times New Roman"/>
              </a:rPr>
              <a:t>condizionante il loro </a:t>
            </a:r>
            <a:r>
              <a:rPr sz="1200" spc="-5" dirty="0">
                <a:latin typeface="Times New Roman"/>
                <a:cs typeface="Times New Roman"/>
              </a:rPr>
              <a:t>sviluppo.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paura è sempre </a:t>
            </a:r>
            <a:r>
              <a:rPr sz="1200" spc="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lo stimolo </a:t>
            </a:r>
            <a:r>
              <a:rPr sz="1200" spc="-5" dirty="0">
                <a:latin typeface="Times New Roman"/>
                <a:cs typeface="Times New Roman"/>
              </a:rPr>
              <a:t>religioso </a:t>
            </a:r>
            <a:r>
              <a:rPr sz="1200" dirty="0">
                <a:latin typeface="Times New Roman"/>
                <a:cs typeface="Times New Roman"/>
              </a:rPr>
              <a:t>fondamentale.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paura forma </a:t>
            </a:r>
            <a:r>
              <a:rPr sz="1200" spc="-5" dirty="0">
                <a:latin typeface="Times New Roman"/>
                <a:cs typeface="Times New Roman"/>
              </a:rPr>
              <a:t>gli  dei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evoluzionaria e motiva il </a:t>
            </a:r>
            <a:r>
              <a:rPr sz="1200" spc="-5" dirty="0">
                <a:latin typeface="Times New Roman"/>
                <a:cs typeface="Times New Roman"/>
              </a:rPr>
              <a:t>rituale religioso dei credenti </a:t>
            </a:r>
            <a:r>
              <a:rPr sz="1200" dirty="0">
                <a:latin typeface="Times New Roman"/>
                <a:cs typeface="Times New Roman"/>
              </a:rPr>
              <a:t>primitivi. </a:t>
            </a:r>
            <a:r>
              <a:rPr sz="1200" spc="-5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mano 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progredisce,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229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modificata dalla venerazione, </a:t>
            </a:r>
            <a:r>
              <a:rPr sz="1200" dirty="0">
                <a:latin typeface="Times New Roman"/>
                <a:cs typeface="Times New Roman"/>
              </a:rPr>
              <a:t>dall’ammirazione,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rispetto, dalla </a:t>
            </a:r>
            <a:r>
              <a:rPr sz="1200" spc="-5" dirty="0">
                <a:latin typeface="Times New Roman"/>
                <a:cs typeface="Times New Roman"/>
              </a:rPr>
              <a:t>simpatia, ed </a:t>
            </a:r>
            <a:r>
              <a:rPr sz="1200" dirty="0">
                <a:latin typeface="Times New Roman"/>
                <a:cs typeface="Times New Roman"/>
              </a:rPr>
              <a:t>è poi </a:t>
            </a:r>
            <a:r>
              <a:rPr sz="1200" spc="-5" dirty="0">
                <a:latin typeface="Times New Roman"/>
                <a:cs typeface="Times New Roman"/>
              </a:rPr>
              <a:t>ulteriormente </a:t>
            </a:r>
            <a:r>
              <a:rPr sz="1200" dirty="0">
                <a:latin typeface="Times New Roman"/>
                <a:cs typeface="Times New Roman"/>
              </a:rPr>
              <a:t>condizionata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rimorso  e </a:t>
            </a:r>
            <a:r>
              <a:rPr sz="1200" spc="-5" dirty="0">
                <a:latin typeface="Times New Roman"/>
                <a:cs typeface="Times New Roman"/>
              </a:rPr>
              <a:t>dal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pentimento.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3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(1004.3) 92:1.5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asiatico insegnò che “Dio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paura”; questo è il risultato </a:t>
            </a:r>
            <a:r>
              <a:rPr sz="1200" spc="-5" dirty="0">
                <a:latin typeface="Times New Roman"/>
                <a:cs typeface="Times New Roman"/>
              </a:rPr>
              <a:t>della religione puramente evoluzionaria.  Gesù,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del </a:t>
            </a:r>
            <a:r>
              <a:rPr sz="1200" dirty="0">
                <a:latin typeface="Times New Roman"/>
                <a:cs typeface="Times New Roman"/>
              </a:rPr>
              <a:t>tipo 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religiosa, </a:t>
            </a:r>
            <a:r>
              <a:rPr sz="1200" dirty="0">
                <a:latin typeface="Times New Roman"/>
                <a:cs typeface="Times New Roman"/>
              </a:rPr>
              <a:t>proclamò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“Dio è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amore”.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religione ed 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costumi</a:t>
            </a:r>
            <a:endParaRPr sz="1600">
              <a:latin typeface="Times New Roman"/>
              <a:cs typeface="Times New Roman"/>
            </a:endParaRPr>
          </a:p>
          <a:p>
            <a:pPr marL="88900" marR="8699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(1004.4) 92:2.1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la più </a:t>
            </a:r>
            <a:r>
              <a:rPr sz="1200" spc="-5" dirty="0">
                <a:latin typeface="Times New Roman"/>
                <a:cs typeface="Times New Roman"/>
              </a:rPr>
              <a:t>rigida ed </a:t>
            </a:r>
            <a:r>
              <a:rPr sz="1200" dirty="0">
                <a:latin typeface="Times New Roman"/>
                <a:cs typeface="Times New Roman"/>
              </a:rPr>
              <a:t>inflessibile di tutte le </a:t>
            </a:r>
            <a:r>
              <a:rPr sz="1200" spc="-5" dirty="0">
                <a:latin typeface="Times New Roman"/>
                <a:cs typeface="Times New Roman"/>
              </a:rPr>
              <a:t>istituzioni umane,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adatta con ritardo ai mutamenti </a:t>
            </a:r>
            <a:r>
              <a:rPr sz="1200" dirty="0">
                <a:latin typeface="Times New Roman"/>
                <a:cs typeface="Times New Roman"/>
              </a:rPr>
              <a:t>sociali. </a:t>
            </a:r>
            <a:r>
              <a:rPr sz="1200" spc="5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fine,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evoluzionaria riflette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costumi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cambiamento </a:t>
            </a:r>
            <a:r>
              <a:rPr sz="1200" dirty="0">
                <a:latin typeface="Times New Roman"/>
                <a:cs typeface="Times New Roman"/>
              </a:rPr>
              <a:t>che, a loro </a:t>
            </a:r>
            <a:r>
              <a:rPr sz="1200" spc="-5" dirty="0">
                <a:latin typeface="Times New Roman"/>
                <a:cs typeface="Times New Roman"/>
              </a:rPr>
              <a:t>volta,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influenzati dalla religione  rivelata. Lentamente, sicuramente,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forzatamente,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(il culto) </a:t>
            </a:r>
            <a:r>
              <a:rPr sz="1200" dirty="0">
                <a:latin typeface="Times New Roman"/>
                <a:cs typeface="Times New Roman"/>
              </a:rPr>
              <a:t>segue la </a:t>
            </a:r>
            <a:r>
              <a:rPr sz="1200" spc="-5" dirty="0">
                <a:latin typeface="Times New Roman"/>
                <a:cs typeface="Times New Roman"/>
              </a:rPr>
              <a:t>scia </a:t>
            </a:r>
            <a:r>
              <a:rPr sz="1200" dirty="0">
                <a:latin typeface="Times New Roman"/>
                <a:cs typeface="Times New Roman"/>
              </a:rPr>
              <a:t>della saggezza — </a:t>
            </a:r>
            <a:r>
              <a:rPr sz="1200" spc="-5" dirty="0">
                <a:latin typeface="Times New Roman"/>
                <a:cs typeface="Times New Roman"/>
              </a:rPr>
              <a:t>della conoscenza </a:t>
            </a:r>
            <a:r>
              <a:rPr sz="1200" dirty="0">
                <a:latin typeface="Times New Roman"/>
                <a:cs typeface="Times New Roman"/>
              </a:rPr>
              <a:t>guidata  </a:t>
            </a:r>
            <a:r>
              <a:rPr sz="1200" spc="-5" dirty="0">
                <a:latin typeface="Times New Roman"/>
                <a:cs typeface="Times New Roman"/>
              </a:rPr>
              <a:t>dalla ragione </a:t>
            </a:r>
            <a:r>
              <a:rPr sz="1200" dirty="0">
                <a:latin typeface="Times New Roman"/>
                <a:cs typeface="Times New Roman"/>
              </a:rPr>
              <a:t>esperienziale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illuminata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rivelazione 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20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(1004.5) 92:2.2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strettamente legata ai </a:t>
            </a:r>
            <a:r>
              <a:rPr sz="1200" dirty="0">
                <a:latin typeface="Times New Roman"/>
                <a:cs typeface="Times New Roman"/>
              </a:rPr>
              <a:t>costumi;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esisteva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antico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ritenuto </a:t>
            </a:r>
            <a:r>
              <a:rPr sz="1200" dirty="0">
                <a:latin typeface="Times New Roman"/>
                <a:cs typeface="Times New Roman"/>
              </a:rPr>
              <a:t>sacro. </a:t>
            </a:r>
            <a:r>
              <a:rPr sz="1200" spc="-5" dirty="0">
                <a:latin typeface="Times New Roman"/>
                <a:cs typeface="Times New Roman"/>
              </a:rPr>
              <a:t>Per questa ragione, </a:t>
            </a:r>
            <a:r>
              <a:rPr sz="1200" dirty="0">
                <a:latin typeface="Times New Roman"/>
                <a:cs typeface="Times New Roman"/>
              </a:rPr>
              <a:t>e per  </a:t>
            </a:r>
            <a:r>
              <a:rPr sz="1200" spc="-5" dirty="0">
                <a:latin typeface="Times New Roman"/>
                <a:cs typeface="Times New Roman"/>
              </a:rPr>
              <a:t>nessun’altra, gli </a:t>
            </a:r>
            <a:r>
              <a:rPr sz="1200" dirty="0">
                <a:latin typeface="Times New Roman"/>
                <a:cs typeface="Times New Roman"/>
              </a:rPr>
              <a:t>utensili di </a:t>
            </a:r>
            <a:r>
              <a:rPr sz="1200" spc="-5" dirty="0">
                <a:latin typeface="Times New Roman"/>
                <a:cs typeface="Times New Roman"/>
              </a:rPr>
              <a:t>pietra persisterono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nell’età del </a:t>
            </a:r>
            <a:r>
              <a:rPr sz="1200" dirty="0">
                <a:latin typeface="Times New Roman"/>
                <a:cs typeface="Times New Roman"/>
              </a:rPr>
              <a:t>bronzo e </a:t>
            </a:r>
            <a:r>
              <a:rPr sz="1200" spc="-5" dirty="0">
                <a:latin typeface="Times New Roman"/>
                <a:cs typeface="Times New Roman"/>
              </a:rPr>
              <a:t>del ferro. Questa affermazione </a:t>
            </a:r>
            <a:r>
              <a:rPr sz="1200" dirty="0">
                <a:latin typeface="Times New Roman"/>
                <a:cs typeface="Times New Roman"/>
              </a:rPr>
              <a:t>ne è una </a:t>
            </a:r>
            <a:r>
              <a:rPr sz="1200" spc="-5" dirty="0">
                <a:latin typeface="Times New Roman"/>
                <a:cs typeface="Times New Roman"/>
              </a:rPr>
              <a:t>testimonianza:  “E se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farai </a:t>
            </a:r>
            <a:r>
              <a:rPr sz="1200" dirty="0">
                <a:latin typeface="Times New Roman"/>
                <a:cs typeface="Times New Roman"/>
              </a:rPr>
              <a:t>un altare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costruirlo </a:t>
            </a:r>
            <a:r>
              <a:rPr sz="1200" dirty="0">
                <a:latin typeface="Times New Roman"/>
                <a:cs typeface="Times New Roman"/>
              </a:rPr>
              <a:t>di pietra </a:t>
            </a:r>
            <a:r>
              <a:rPr sz="1200" spc="-5" dirty="0">
                <a:latin typeface="Times New Roman"/>
                <a:cs typeface="Times New Roman"/>
              </a:rPr>
              <a:t>tagliata, perché,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impieghi </a:t>
            </a:r>
            <a:r>
              <a:rPr sz="1200" dirty="0">
                <a:latin typeface="Times New Roman"/>
                <a:cs typeface="Times New Roman"/>
              </a:rPr>
              <a:t>i tuoi </a:t>
            </a:r>
            <a:r>
              <a:rPr sz="1200" spc="-5" dirty="0">
                <a:latin typeface="Times New Roman"/>
                <a:cs typeface="Times New Roman"/>
              </a:rPr>
              <a:t>attrezzi per farlo, l’avrai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profanato.”</a:t>
            </a:r>
            <a:endParaRPr sz="1200">
              <a:latin typeface="Times New Roman"/>
              <a:cs typeface="Times New Roman"/>
            </a:endParaRPr>
          </a:p>
          <a:p>
            <a:pPr marL="88900" marR="3244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Ancora oggi gli Indù </a:t>
            </a:r>
            <a:r>
              <a:rPr sz="1200" dirty="0">
                <a:latin typeface="Times New Roman"/>
                <a:cs typeface="Times New Roman"/>
              </a:rPr>
              <a:t>accendono il </a:t>
            </a:r>
            <a:r>
              <a:rPr sz="1200" spc="-5" dirty="0">
                <a:latin typeface="Times New Roman"/>
                <a:cs typeface="Times New Roman"/>
              </a:rPr>
              <a:t>fuoco degli </a:t>
            </a:r>
            <a:r>
              <a:rPr sz="1200" dirty="0">
                <a:latin typeface="Times New Roman"/>
                <a:cs typeface="Times New Roman"/>
              </a:rPr>
              <a:t>altari usando un </a:t>
            </a:r>
            <a:r>
              <a:rPr sz="1200" spc="-5" dirty="0">
                <a:latin typeface="Times New Roman"/>
                <a:cs typeface="Times New Roman"/>
              </a:rPr>
              <a:t>accendifuoco </a:t>
            </a:r>
            <a:r>
              <a:rPr sz="1200" dirty="0">
                <a:latin typeface="Times New Roman"/>
                <a:cs typeface="Times New Roman"/>
              </a:rPr>
              <a:t>primitivo.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evoluzionaria  </a:t>
            </a:r>
            <a:r>
              <a:rPr sz="1200" dirty="0">
                <a:latin typeface="Times New Roman"/>
                <a:cs typeface="Times New Roman"/>
              </a:rPr>
              <a:t>l’innovazione 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considerata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sacrilegio.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sacramento non deve </a:t>
            </a:r>
            <a:r>
              <a:rPr sz="1200" spc="-5" dirty="0">
                <a:latin typeface="Times New Roman"/>
                <a:cs typeface="Times New Roman"/>
              </a:rPr>
              <a:t>essere costituito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alimenti </a:t>
            </a:r>
            <a:r>
              <a:rPr sz="1200" dirty="0">
                <a:latin typeface="Times New Roman"/>
                <a:cs typeface="Times New Roman"/>
              </a:rPr>
              <a:t>nuovi e lavorati,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</a:t>
            </a:r>
            <a:endParaRPr sz="1200">
              <a:latin typeface="Times New Roman"/>
              <a:cs typeface="Times New Roman"/>
            </a:endParaRPr>
          </a:p>
          <a:p>
            <a:pPr marL="88900" marR="831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vivande più primitive: </a:t>
            </a:r>
            <a:r>
              <a:rPr sz="1200" spc="-5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carne arrostita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fuoco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senza lievito </a:t>
            </a:r>
            <a:r>
              <a:rPr sz="1200" spc="-5" dirty="0">
                <a:latin typeface="Times New Roman"/>
                <a:cs typeface="Times New Roman"/>
              </a:rPr>
              <a:t>serviti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erbe </a:t>
            </a:r>
            <a:r>
              <a:rPr sz="1200" dirty="0">
                <a:latin typeface="Times New Roman"/>
                <a:cs typeface="Times New Roman"/>
              </a:rPr>
              <a:t>amare.” Tutti i tipi di usanze </a:t>
            </a:r>
            <a:r>
              <a:rPr sz="1200" spc="-5" dirty="0">
                <a:latin typeface="Times New Roman"/>
                <a:cs typeface="Times New Roman"/>
              </a:rPr>
              <a:t>sociali  ed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-5" dirty="0">
                <a:latin typeface="Times New Roman"/>
                <a:cs typeface="Times New Roman"/>
              </a:rPr>
              <a:t>procedure legali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strettamente legate alle </a:t>
            </a:r>
            <a:r>
              <a:rPr sz="1200" dirty="0">
                <a:latin typeface="Times New Roman"/>
                <a:cs typeface="Times New Roman"/>
              </a:rPr>
              <a:t>forme</a:t>
            </a:r>
            <a:r>
              <a:rPr sz="1200" spc="-5" dirty="0">
                <a:latin typeface="Times New Roman"/>
                <a:cs typeface="Times New Roman"/>
              </a:rPr>
              <a:t> antiche.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(1004.6) 92:2.3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moderno si stupisce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nelle Scritture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differenti religioni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esposti tanti fatti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potrebbero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6717"/>
            <a:ext cx="793242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essere giudicati osceni,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soffermarsi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considerare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generazioni che passano </a:t>
            </a:r>
            <a:r>
              <a:rPr sz="1200" dirty="0">
                <a:latin typeface="Times New Roman"/>
                <a:cs typeface="Times New Roman"/>
              </a:rPr>
              <a:t>hanno paura di </a:t>
            </a:r>
            <a:r>
              <a:rPr sz="1200" spc="-5" dirty="0">
                <a:latin typeface="Times New Roman"/>
                <a:cs typeface="Times New Roman"/>
              </a:rPr>
              <a:t>eliminare ciò che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15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145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antenati avevano </a:t>
            </a:r>
            <a:r>
              <a:rPr sz="1200" dirty="0">
                <a:latin typeface="Times New Roman"/>
                <a:cs typeface="Times New Roman"/>
              </a:rPr>
              <a:t>ritenuto santo e </a:t>
            </a:r>
            <a:r>
              <a:rPr sz="1200" spc="-5" dirty="0">
                <a:latin typeface="Times New Roman"/>
                <a:cs typeface="Times New Roman"/>
              </a:rPr>
              <a:t>sacro. </a:t>
            </a:r>
            <a:r>
              <a:rPr sz="1200" dirty="0">
                <a:latin typeface="Times New Roman"/>
                <a:cs typeface="Times New Roman"/>
              </a:rPr>
              <a:t>Molte cose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può giudicare </a:t>
            </a:r>
            <a:r>
              <a:rPr sz="1200" spc="-5" dirty="0">
                <a:latin typeface="Times New Roman"/>
                <a:cs typeface="Times New Roman"/>
              </a:rPr>
              <a:t>oscene,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generazioni precedenti </a:t>
            </a:r>
            <a:r>
              <a:rPr sz="1200" dirty="0">
                <a:latin typeface="Times New Roman"/>
                <a:cs typeface="Times New Roman"/>
              </a:rPr>
              <a:t>le hanno  </a:t>
            </a:r>
            <a:r>
              <a:rPr sz="1200" spc="-5" dirty="0">
                <a:latin typeface="Times New Roman"/>
                <a:cs typeface="Times New Roman"/>
              </a:rPr>
              <a:t>considerate come </a:t>
            </a:r>
            <a:r>
              <a:rPr sz="1200" dirty="0">
                <a:latin typeface="Times New Roman"/>
                <a:cs typeface="Times New Roman"/>
              </a:rPr>
              <a:t>parte dei </a:t>
            </a:r>
            <a:r>
              <a:rPr sz="1200" spc="-5" dirty="0">
                <a:latin typeface="Times New Roman"/>
                <a:cs typeface="Times New Roman"/>
              </a:rPr>
              <a:t>loro costumi accettati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come rituali religiosi approvati. Una considerevole quantità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controversie religiose </a:t>
            </a:r>
            <a:r>
              <a:rPr sz="1200" dirty="0">
                <a:latin typeface="Times New Roman"/>
                <a:cs typeface="Times New Roman"/>
              </a:rPr>
              <a:t>è stata </a:t>
            </a:r>
            <a:r>
              <a:rPr sz="1200" spc="-5" dirty="0">
                <a:latin typeface="Times New Roman"/>
                <a:cs typeface="Times New Roman"/>
              </a:rPr>
              <a:t>causata dagli incessanti tentativi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conciliare pratiche </a:t>
            </a:r>
            <a:r>
              <a:rPr sz="1200" dirty="0">
                <a:latin typeface="Times New Roman"/>
                <a:cs typeface="Times New Roman"/>
              </a:rPr>
              <a:t>antiche ma </a:t>
            </a:r>
            <a:r>
              <a:rPr sz="1200" spc="-5" dirty="0">
                <a:latin typeface="Times New Roman"/>
                <a:cs typeface="Times New Roman"/>
              </a:rPr>
              <a:t>riprovevoli con ragioni </a:t>
            </a:r>
            <a:r>
              <a:rPr sz="1200" dirty="0">
                <a:latin typeface="Times New Roman"/>
                <a:cs typeface="Times New Roman"/>
              </a:rPr>
              <a:t>sorte </a:t>
            </a:r>
            <a:r>
              <a:rPr sz="1200" spc="5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tempo, di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teorie </a:t>
            </a:r>
            <a:r>
              <a:rPr sz="1200" spc="-5" dirty="0">
                <a:latin typeface="Times New Roman"/>
                <a:cs typeface="Times New Roman"/>
              </a:rPr>
              <a:t>plausibili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giustificazione della perpetuazione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credo </a:t>
            </a:r>
            <a:r>
              <a:rPr sz="1200" dirty="0">
                <a:latin typeface="Times New Roman"/>
                <a:cs typeface="Times New Roman"/>
              </a:rPr>
              <a:t>di costumi antiquati 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desueti.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44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(1004.7) 92:2.4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è pura follia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accelerare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improvvisamente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religiosa.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razza o una nazione </a:t>
            </a:r>
            <a:r>
              <a:rPr sz="1200" spc="-5" dirty="0">
                <a:latin typeface="Times New Roman"/>
                <a:cs typeface="Times New Roman"/>
              </a:rPr>
              <a:t>possono  assimilare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religione avanzata soltanto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ragionevolmente coerente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compatibile </a:t>
            </a:r>
            <a:r>
              <a:rPr sz="1200" dirty="0">
                <a:latin typeface="Times New Roman"/>
                <a:cs typeface="Times New Roman"/>
              </a:rPr>
              <a:t>con il loro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evoluzionario  </a:t>
            </a:r>
            <a:r>
              <a:rPr sz="1200" spc="-5" dirty="0">
                <a:latin typeface="Times New Roman"/>
                <a:cs typeface="Times New Roman"/>
              </a:rPr>
              <a:t>corrente, </a:t>
            </a:r>
            <a:r>
              <a:rPr sz="1200" dirty="0">
                <a:latin typeface="Times New Roman"/>
                <a:cs typeface="Times New Roman"/>
              </a:rPr>
              <a:t>e tenuto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spirito di </a:t>
            </a:r>
            <a:r>
              <a:rPr sz="1200" spc="-5" dirty="0">
                <a:latin typeface="Times New Roman"/>
                <a:cs typeface="Times New Roman"/>
              </a:rPr>
              <a:t>adattamento.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sociali, </a:t>
            </a:r>
            <a:r>
              <a:rPr sz="1200" dirty="0">
                <a:latin typeface="Times New Roman"/>
                <a:cs typeface="Times New Roman"/>
              </a:rPr>
              <a:t>climatiche, </a:t>
            </a:r>
            <a:r>
              <a:rPr sz="1200" spc="-5" dirty="0">
                <a:latin typeface="Times New Roman"/>
                <a:cs typeface="Times New Roman"/>
              </a:rPr>
              <a:t>politiche ed economiche </a:t>
            </a:r>
            <a:r>
              <a:rPr sz="1200" dirty="0">
                <a:latin typeface="Times New Roman"/>
                <a:cs typeface="Times New Roman"/>
              </a:rPr>
              <a:t>influiscono tutte  </a:t>
            </a:r>
            <a:r>
              <a:rPr sz="1200" spc="-5" dirty="0">
                <a:latin typeface="Times New Roman"/>
                <a:cs typeface="Times New Roman"/>
              </a:rPr>
              <a:t>nel determinare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progresso dell’evoluzione religiosa.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moralità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non è determinata </a:t>
            </a:r>
            <a:r>
              <a:rPr sz="1200" spc="-5" dirty="0">
                <a:latin typeface="Times New Roman"/>
                <a:cs typeface="Times New Roman"/>
              </a:rPr>
              <a:t>dalla religione, </a:t>
            </a:r>
            <a:r>
              <a:rPr sz="1200" spc="5" dirty="0">
                <a:latin typeface="Times New Roman"/>
                <a:cs typeface="Times New Roman"/>
              </a:rPr>
              <a:t>cioè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religione evoluzionaria; </a:t>
            </a:r>
            <a:r>
              <a:rPr sz="1200" dirty="0">
                <a:latin typeface="Times New Roman"/>
                <a:cs typeface="Times New Roman"/>
              </a:rPr>
              <a:t>sono piuttosto 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religione ad essere </a:t>
            </a:r>
            <a:r>
              <a:rPr sz="1200" dirty="0">
                <a:latin typeface="Times New Roman"/>
                <a:cs typeface="Times New Roman"/>
              </a:rPr>
              <a:t>dettate </a:t>
            </a:r>
            <a:r>
              <a:rPr sz="1200" spc="-5" dirty="0">
                <a:latin typeface="Times New Roman"/>
                <a:cs typeface="Times New Roman"/>
              </a:rPr>
              <a:t>dalla moralità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65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(1005.1) 92:2.5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accettano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superficialmente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ed estranea;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effetti, essi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adattano ai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costumi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antiche 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credenza. </a:t>
            </a:r>
            <a:r>
              <a:rPr sz="1200" dirty="0">
                <a:latin typeface="Times New Roman"/>
                <a:cs typeface="Times New Roman"/>
              </a:rPr>
              <a:t>Ciò è </a:t>
            </a:r>
            <a:r>
              <a:rPr sz="1200" spc="-5" dirty="0">
                <a:latin typeface="Times New Roman"/>
                <a:cs typeface="Times New Roman"/>
              </a:rPr>
              <a:t>bene illustrato </a:t>
            </a:r>
            <a:r>
              <a:rPr sz="1200" dirty="0">
                <a:latin typeface="Times New Roman"/>
                <a:cs typeface="Times New Roman"/>
              </a:rPr>
              <a:t>dall’esempio di una tribù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Zelanda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sacerdoti,  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nominalmente </a:t>
            </a:r>
            <a:r>
              <a:rPr sz="1200" spc="-5" dirty="0">
                <a:latin typeface="Times New Roman"/>
                <a:cs typeface="Times New Roman"/>
              </a:rPr>
              <a:t>accettato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Cristianesimo, dichiararono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ricevuto direttamente delle rivelazioni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spc="15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assicuravano che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divenuta il popolo </a:t>
            </a:r>
            <a:r>
              <a:rPr sz="1200" spc="-5" dirty="0">
                <a:latin typeface="Times New Roman"/>
                <a:cs typeface="Times New Roman"/>
              </a:rPr>
              <a:t>eletto </a:t>
            </a:r>
            <a:r>
              <a:rPr sz="1200" dirty="0">
                <a:latin typeface="Times New Roman"/>
                <a:cs typeface="Times New Roman"/>
              </a:rPr>
              <a:t>di Dio, e </a:t>
            </a:r>
            <a:r>
              <a:rPr sz="1200" spc="-5" dirty="0">
                <a:latin typeface="Times New Roman"/>
                <a:cs typeface="Times New Roman"/>
              </a:rPr>
              <a:t>che ordinavano fosse </a:t>
            </a:r>
            <a:r>
              <a:rPr sz="1200" dirty="0">
                <a:latin typeface="Times New Roman"/>
                <a:cs typeface="Times New Roman"/>
              </a:rPr>
              <a:t>permesso loro di </a:t>
            </a:r>
            <a:r>
              <a:rPr sz="1200" spc="-5" dirty="0">
                <a:latin typeface="Times New Roman"/>
                <a:cs typeface="Times New Roman"/>
              </a:rPr>
              <a:t>dare libero corso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sfrenati </a:t>
            </a:r>
            <a:r>
              <a:rPr sz="1200" dirty="0">
                <a:latin typeface="Times New Roman"/>
                <a:cs typeface="Times New Roman"/>
              </a:rPr>
              <a:t>rapporti </a:t>
            </a:r>
            <a:r>
              <a:rPr sz="1200" spc="-5" dirty="0">
                <a:latin typeface="Times New Roman"/>
                <a:cs typeface="Times New Roman"/>
              </a:rPr>
              <a:t>sessuali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antichi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riprovevoli costumi.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recenti cristiani </a:t>
            </a:r>
            <a:r>
              <a:rPr sz="1200" dirty="0">
                <a:latin typeface="Times New Roman"/>
                <a:cs typeface="Times New Roman"/>
              </a:rPr>
              <a:t>aderirono a  </a:t>
            </a:r>
            <a:r>
              <a:rPr sz="1200" spc="-5" dirty="0">
                <a:latin typeface="Times New Roman"/>
                <a:cs typeface="Times New Roman"/>
              </a:rPr>
              <a:t>questa versione </a:t>
            </a:r>
            <a:r>
              <a:rPr sz="1200" dirty="0">
                <a:latin typeface="Times New Roman"/>
                <a:cs typeface="Times New Roman"/>
              </a:rPr>
              <a:t>nuova e meno </a:t>
            </a:r>
            <a:r>
              <a:rPr sz="1200" spc="-5" dirty="0">
                <a:latin typeface="Times New Roman"/>
                <a:cs typeface="Times New Roman"/>
              </a:rPr>
              <a:t>esigente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Cristianesimo.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(1005.2) 92:2.6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un’epoca </a:t>
            </a:r>
            <a:r>
              <a:rPr sz="1200" dirty="0">
                <a:latin typeface="Times New Roman"/>
                <a:cs typeface="Times New Roman"/>
              </a:rPr>
              <a:t>o in </a:t>
            </a:r>
            <a:r>
              <a:rPr sz="1200" spc="-5" dirty="0">
                <a:latin typeface="Times New Roman"/>
                <a:cs typeface="Times New Roman"/>
              </a:rPr>
              <a:t>un’altra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ratificato ogni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condotta contraddittoria ed illogica;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data </a:t>
            </a:r>
            <a:r>
              <a:rPr sz="1200" dirty="0">
                <a:latin typeface="Times New Roman"/>
                <a:cs typeface="Times New Roman"/>
              </a:rPr>
              <a:t>epoca ha  </a:t>
            </a:r>
            <a:r>
              <a:rPr sz="1200" spc="-5" dirty="0">
                <a:latin typeface="Times New Roman"/>
                <a:cs typeface="Times New Roman"/>
              </a:rPr>
              <a:t>praticamente approvato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ora </a:t>
            </a:r>
            <a:r>
              <a:rPr sz="1200" spc="-5" dirty="0">
                <a:latin typeface="Times New Roman"/>
                <a:cs typeface="Times New Roman"/>
              </a:rPr>
              <a:t>considerato immorale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empio.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coscienza, </a:t>
            </a:r>
            <a:r>
              <a:rPr sz="1200" dirty="0">
                <a:latin typeface="Times New Roman"/>
                <a:cs typeface="Times New Roman"/>
              </a:rPr>
              <a:t>non istruita </a:t>
            </a:r>
            <a:r>
              <a:rPr sz="1200" spc="-5" dirty="0">
                <a:latin typeface="Times New Roman"/>
                <a:cs typeface="Times New Roman"/>
              </a:rPr>
              <a:t>dall’esperienza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5" dirty="0">
                <a:latin typeface="Times New Roman"/>
                <a:cs typeface="Times New Roman"/>
              </a:rPr>
              <a:t>aiutata  </a:t>
            </a:r>
            <a:r>
              <a:rPr sz="1200" spc="-5" dirty="0">
                <a:latin typeface="Times New Roman"/>
                <a:cs typeface="Times New Roman"/>
              </a:rPr>
              <a:t>dalla ragione, </a:t>
            </a:r>
            <a:r>
              <a:rPr sz="1200" dirty="0">
                <a:latin typeface="Times New Roman"/>
                <a:cs typeface="Times New Roman"/>
              </a:rPr>
              <a:t>non è mai stata né potrà mai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guida sicura ed </a:t>
            </a:r>
            <a:r>
              <a:rPr sz="1200" dirty="0">
                <a:latin typeface="Times New Roman"/>
                <a:cs typeface="Times New Roman"/>
              </a:rPr>
              <a:t>infallibile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 non è una </a:t>
            </a:r>
            <a:r>
              <a:rPr sz="1200" spc="-5" dirty="0">
                <a:latin typeface="Times New Roman"/>
                <a:cs typeface="Times New Roman"/>
              </a:rPr>
              <a:t>voce 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parla all’anima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la somma </a:t>
            </a:r>
            <a:r>
              <a:rPr sz="1200" spc="-5" dirty="0">
                <a:latin typeface="Times New Roman"/>
                <a:cs typeface="Times New Roman"/>
              </a:rPr>
              <a:t>totale del contenuto morale ed etico </a:t>
            </a:r>
            <a:r>
              <a:rPr sz="1200" dirty="0">
                <a:latin typeface="Times New Roman"/>
                <a:cs typeface="Times New Roman"/>
              </a:rPr>
              <a:t>dei costumi di uno stadio </a:t>
            </a:r>
            <a:r>
              <a:rPr sz="1200" spc="-5" dirty="0">
                <a:latin typeface="Times New Roman"/>
                <a:cs typeface="Times New Roman"/>
              </a:rPr>
              <a:t>d’esistenza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corso; rappresenta semplicemente </a:t>
            </a:r>
            <a:r>
              <a:rPr sz="1200" dirty="0">
                <a:latin typeface="Times New Roman"/>
                <a:cs typeface="Times New Roman"/>
              </a:rPr>
              <a:t>l’ideale umanamente </a:t>
            </a:r>
            <a:r>
              <a:rPr sz="1200" spc="-5" dirty="0">
                <a:latin typeface="Times New Roman"/>
                <a:cs typeface="Times New Roman"/>
              </a:rPr>
              <a:t>concepito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reazione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insieme 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circostanze.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5467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natura della religione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evoluzionaria</a:t>
            </a:r>
            <a:endParaRPr sz="1600">
              <a:latin typeface="Times New Roman"/>
              <a:cs typeface="Times New Roman"/>
            </a:endParaRPr>
          </a:p>
          <a:p>
            <a:pPr marL="76200" marR="16954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(1005.3) 92:3.1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studio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umana </a:t>
            </a:r>
            <a:r>
              <a:rPr sz="1200" dirty="0">
                <a:latin typeface="Times New Roman"/>
                <a:cs typeface="Times New Roman"/>
              </a:rPr>
              <a:t>è l’esame </a:t>
            </a:r>
            <a:r>
              <a:rPr sz="1200" spc="-5" dirty="0">
                <a:latin typeface="Times New Roman"/>
                <a:cs typeface="Times New Roman"/>
              </a:rPr>
              <a:t>degli strati sociali </a:t>
            </a:r>
            <a:r>
              <a:rPr sz="1200" dirty="0">
                <a:latin typeface="Times New Roman"/>
                <a:cs typeface="Times New Roman"/>
              </a:rPr>
              <a:t>fossiliferi </a:t>
            </a:r>
            <a:r>
              <a:rPr sz="1200" spc="-5" dirty="0">
                <a:latin typeface="Times New Roman"/>
                <a:cs typeface="Times New Roman"/>
              </a:rPr>
              <a:t>delle ere </a:t>
            </a:r>
            <a:r>
              <a:rPr sz="1200" dirty="0">
                <a:latin typeface="Times New Roman"/>
                <a:cs typeface="Times New Roman"/>
              </a:rPr>
              <a:t>passate. I </a:t>
            </a:r>
            <a:r>
              <a:rPr sz="1200" spc="-5" dirty="0">
                <a:latin typeface="Times New Roman"/>
                <a:cs typeface="Times New Roman"/>
              </a:rPr>
              <a:t>costumi degli dei  antropomorfi riflettono fedelmente </a:t>
            </a:r>
            <a:r>
              <a:rPr sz="1200" dirty="0">
                <a:latin typeface="Times New Roman"/>
                <a:cs typeface="Times New Roman"/>
              </a:rPr>
              <a:t>la morale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che concepirono per primi tali deità.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antiche </a:t>
            </a:r>
            <a:r>
              <a:rPr sz="1200" dirty="0">
                <a:latin typeface="Times New Roman"/>
                <a:cs typeface="Times New Roman"/>
              </a:rPr>
              <a:t>e la mitologia  </a:t>
            </a:r>
            <a:r>
              <a:rPr sz="1200" spc="-5" dirty="0">
                <a:latin typeface="Times New Roman"/>
                <a:cs typeface="Times New Roman"/>
              </a:rPr>
              <a:t>illustrano fedelmente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credenze </a:t>
            </a:r>
            <a:r>
              <a:rPr sz="1200" dirty="0">
                <a:latin typeface="Times New Roman"/>
                <a:cs typeface="Times New Roman"/>
              </a:rPr>
              <a:t>e le tradizioni di popoli </a:t>
            </a:r>
            <a:r>
              <a:rPr sz="1200" spc="-5" dirty="0">
                <a:latin typeface="Times New Roman"/>
                <a:cs typeface="Times New Roman"/>
              </a:rPr>
              <a:t>persi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nell’oscurità. Queste </a:t>
            </a:r>
            <a:r>
              <a:rPr sz="1200" dirty="0">
                <a:latin typeface="Times New Roman"/>
                <a:cs typeface="Times New Roman"/>
              </a:rPr>
              <a:t>antiche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culto  persistono fianco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di costumi </a:t>
            </a:r>
            <a:r>
              <a:rPr sz="1200" spc="-5" dirty="0">
                <a:latin typeface="Times New Roman"/>
                <a:cs typeface="Times New Roman"/>
              </a:rPr>
              <a:t>economici </a:t>
            </a:r>
            <a:r>
              <a:rPr sz="1200" dirty="0">
                <a:latin typeface="Times New Roman"/>
                <a:cs typeface="Times New Roman"/>
              </a:rPr>
              <a:t>e di evoluzioni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recenti e, naturalmente, </a:t>
            </a:r>
            <a:r>
              <a:rPr sz="1200" dirty="0">
                <a:latin typeface="Times New Roman"/>
                <a:cs typeface="Times New Roman"/>
              </a:rPr>
              <a:t>appaiono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grossolanamente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incompatibili.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vestigia del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presentano un’immagine reale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razziali del </a:t>
            </a:r>
            <a:r>
              <a:rPr sz="1200" spc="-5" dirty="0">
                <a:latin typeface="Times New Roman"/>
                <a:cs typeface="Times New Roman"/>
              </a:rPr>
              <a:t>passato. Ricordatevi sempre che </a:t>
            </a:r>
            <a:r>
              <a:rPr sz="1200" dirty="0">
                <a:latin typeface="Times New Roman"/>
                <a:cs typeface="Times New Roman"/>
              </a:rPr>
              <a:t>i culti  non sono </a:t>
            </a:r>
            <a:r>
              <a:rPr sz="1200" spc="-5" dirty="0">
                <a:latin typeface="Times New Roman"/>
                <a:cs typeface="Times New Roman"/>
              </a:rPr>
              <a:t>formati </a:t>
            </a:r>
            <a:r>
              <a:rPr sz="1200" dirty="0">
                <a:latin typeface="Times New Roman"/>
                <a:cs typeface="Times New Roman"/>
              </a:rPr>
              <a:t>per scoprire la verità, ma piuttosto </a:t>
            </a:r>
            <a:r>
              <a:rPr sz="1200" spc="-5" dirty="0">
                <a:latin typeface="Times New Roman"/>
                <a:cs typeface="Times New Roman"/>
              </a:rPr>
              <a:t>per divulgare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dottrine.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1686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(1005.4) 92:3.2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stata in larga misura una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riti, rituali, </a:t>
            </a:r>
            <a:r>
              <a:rPr sz="1200" spc="-5" dirty="0">
                <a:latin typeface="Times New Roman"/>
                <a:cs typeface="Times New Roman"/>
              </a:rPr>
              <a:t>osservanze, </a:t>
            </a:r>
            <a:r>
              <a:rPr sz="1200" dirty="0">
                <a:latin typeface="Times New Roman"/>
                <a:cs typeface="Times New Roman"/>
              </a:rPr>
              <a:t>cerimonie e dogmi. </a:t>
            </a:r>
            <a:r>
              <a:rPr sz="1200" spc="-5" dirty="0">
                <a:latin typeface="Times New Roman"/>
                <a:cs typeface="Times New Roman"/>
              </a:rPr>
              <a:t>Essa si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generalmente macchiata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quell’errore </a:t>
            </a:r>
            <a:r>
              <a:rPr sz="1200" dirty="0">
                <a:latin typeface="Times New Roman"/>
                <a:cs typeface="Times New Roman"/>
              </a:rPr>
              <a:t>che causa </a:t>
            </a:r>
            <a:r>
              <a:rPr sz="1200" spc="-5" dirty="0">
                <a:latin typeface="Times New Roman"/>
                <a:cs typeface="Times New Roman"/>
              </a:rPr>
              <a:t>persistenti discordie: </a:t>
            </a:r>
            <a:r>
              <a:rPr sz="1200" dirty="0">
                <a:latin typeface="Times New Roman"/>
                <a:cs typeface="Times New Roman"/>
              </a:rPr>
              <a:t>l’illusione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eletto.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principali </a:t>
            </a:r>
            <a:r>
              <a:rPr sz="1200" spc="-5" dirty="0">
                <a:latin typeface="Times New Roman"/>
                <a:cs typeface="Times New Roman"/>
              </a:rPr>
              <a:t>idee </a:t>
            </a:r>
            <a:r>
              <a:rPr sz="1200" dirty="0">
                <a:latin typeface="Times New Roman"/>
                <a:cs typeface="Times New Roman"/>
              </a:rPr>
              <a:t>religiose  </a:t>
            </a:r>
            <a:r>
              <a:rPr sz="1200" spc="-5" dirty="0">
                <a:latin typeface="Times New Roman"/>
                <a:cs typeface="Times New Roman"/>
              </a:rPr>
              <a:t>d’incantesimo, ispirazione, rivelazione, propiziazione, pentimento, espiazione, intercessione, </a:t>
            </a:r>
            <a:r>
              <a:rPr sz="1200" dirty="0">
                <a:latin typeface="Times New Roman"/>
                <a:cs typeface="Times New Roman"/>
              </a:rPr>
              <a:t>sacrificio, </a:t>
            </a:r>
            <a:r>
              <a:rPr sz="1200" spc="-5" dirty="0">
                <a:latin typeface="Times New Roman"/>
                <a:cs typeface="Times New Roman"/>
              </a:rPr>
              <a:t>preghiera, confessione,  adorazione, </a:t>
            </a:r>
            <a:r>
              <a:rPr sz="1200" dirty="0">
                <a:latin typeface="Times New Roman"/>
                <a:cs typeface="Times New Roman"/>
              </a:rPr>
              <a:t>sopravvivenza dopo la </a:t>
            </a:r>
            <a:r>
              <a:rPr sz="1200" spc="-5" dirty="0">
                <a:latin typeface="Times New Roman"/>
                <a:cs typeface="Times New Roman"/>
              </a:rPr>
              <a:t>morte, sacramento, rituale, riscatto, </a:t>
            </a:r>
            <a:r>
              <a:rPr sz="1200" dirty="0">
                <a:latin typeface="Times New Roman"/>
                <a:cs typeface="Times New Roman"/>
              </a:rPr>
              <a:t>salvezza, </a:t>
            </a:r>
            <a:r>
              <a:rPr sz="1200" spc="-5" dirty="0">
                <a:latin typeface="Times New Roman"/>
                <a:cs typeface="Times New Roman"/>
              </a:rPr>
              <a:t>redenzione, alleanza, impurità, </a:t>
            </a:r>
            <a:r>
              <a:rPr sz="1200" dirty="0">
                <a:latin typeface="Times New Roman"/>
                <a:cs typeface="Times New Roman"/>
              </a:rPr>
              <a:t>purificazione,  </a:t>
            </a:r>
            <a:r>
              <a:rPr sz="1200" spc="-5" dirty="0">
                <a:latin typeface="Times New Roman"/>
                <a:cs typeface="Times New Roman"/>
              </a:rPr>
              <a:t>profezia </a:t>
            </a:r>
            <a:r>
              <a:rPr sz="1200" dirty="0">
                <a:latin typeface="Times New Roman"/>
                <a:cs typeface="Times New Roman"/>
              </a:rPr>
              <a:t>e peccato </a:t>
            </a:r>
            <a:r>
              <a:rPr sz="1200" spc="-5" dirty="0">
                <a:latin typeface="Times New Roman"/>
                <a:cs typeface="Times New Roman"/>
              </a:rPr>
              <a:t>originale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risalgono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agli antichi tempi della paura primordiale dei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fantasmi.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22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(1005.5) 92:3.3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primitiva non è né più né 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lotta per l’esistenza </a:t>
            </a:r>
            <a:r>
              <a:rPr sz="1200" spc="-5" dirty="0">
                <a:latin typeface="Times New Roman"/>
                <a:cs typeface="Times New Roman"/>
              </a:rPr>
              <a:t>materiale estesa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inglobare l’esistenza </a:t>
            </a:r>
            <a:r>
              <a:rPr sz="1200" dirty="0">
                <a:latin typeface="Times New Roman"/>
                <a:cs typeface="Times New Roman"/>
              </a:rPr>
              <a:t>oltre la  </a:t>
            </a:r>
            <a:r>
              <a:rPr sz="1200" spc="-5" dirty="0">
                <a:latin typeface="Times New Roman"/>
                <a:cs typeface="Times New Roman"/>
              </a:rPr>
              <a:t>tomba.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osservanze di un tale </a:t>
            </a:r>
            <a:r>
              <a:rPr sz="1200" spc="-5" dirty="0">
                <a:latin typeface="Times New Roman"/>
                <a:cs typeface="Times New Roman"/>
              </a:rPr>
              <a:t>credo rappresentavano l’estensione della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sostentamento al </a:t>
            </a:r>
            <a:r>
              <a:rPr sz="1200" dirty="0">
                <a:latin typeface="Times New Roman"/>
                <a:cs typeface="Times New Roman"/>
              </a:rPr>
              <a:t>dominio di un mondo  </a:t>
            </a:r>
            <a:r>
              <a:rPr sz="1200" spc="-5" dirty="0">
                <a:latin typeface="Times New Roman"/>
                <a:cs typeface="Times New Roman"/>
              </a:rPr>
              <a:t>immaginario </a:t>
            </a:r>
            <a:r>
              <a:rPr sz="1200" dirty="0">
                <a:latin typeface="Times New Roman"/>
                <a:cs typeface="Times New Roman"/>
              </a:rPr>
              <a:t>di spiriti fantasma. </a:t>
            </a:r>
            <a:r>
              <a:rPr sz="1200" spc="-5" dirty="0">
                <a:latin typeface="Times New Roman"/>
                <a:cs typeface="Times New Roman"/>
              </a:rPr>
              <a:t>Ma quando siete tentati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criticare </a:t>
            </a:r>
            <a:r>
              <a:rPr sz="1200" dirty="0">
                <a:latin typeface="Times New Roman"/>
                <a:cs typeface="Times New Roman"/>
              </a:rPr>
              <a:t>la religione </a:t>
            </a:r>
            <a:r>
              <a:rPr sz="1200" spc="-5" dirty="0">
                <a:latin typeface="Times New Roman"/>
                <a:cs typeface="Times New Roman"/>
              </a:rPr>
              <a:t>evoluzionaria, fate </a:t>
            </a:r>
            <a:r>
              <a:rPr sz="1200" dirty="0">
                <a:latin typeface="Times New Roman"/>
                <a:cs typeface="Times New Roman"/>
              </a:rPr>
              <a:t>attenzione. Ricordatevi che </a:t>
            </a:r>
            <a:r>
              <a:rPr sz="1200" spc="-5" dirty="0">
                <a:latin typeface="Times New Roman"/>
                <a:cs typeface="Times New Roman"/>
              </a:rPr>
              <a:t>essa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i="1" spc="-5" dirty="0">
                <a:latin typeface="Times New Roman"/>
                <a:cs typeface="Times New Roman"/>
              </a:rPr>
              <a:t>ciò </a:t>
            </a:r>
            <a:r>
              <a:rPr sz="1200" i="1" dirty="0">
                <a:latin typeface="Times New Roman"/>
                <a:cs typeface="Times New Roman"/>
              </a:rPr>
              <a:t>che è </a:t>
            </a:r>
            <a:r>
              <a:rPr sz="1200" i="1" spc="-5" dirty="0">
                <a:latin typeface="Times New Roman"/>
                <a:cs typeface="Times New Roman"/>
              </a:rPr>
              <a:t>avvenuto;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 storico.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ricordatevi anche che </a:t>
            </a:r>
            <a:r>
              <a:rPr sz="1200" dirty="0">
                <a:latin typeface="Times New Roman"/>
                <a:cs typeface="Times New Roman"/>
              </a:rPr>
              <a:t>il potere di </a:t>
            </a:r>
            <a:r>
              <a:rPr sz="1200" spc="-5" dirty="0">
                <a:latin typeface="Times New Roman"/>
                <a:cs typeface="Times New Roman"/>
              </a:rPr>
              <a:t>un’idea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risiede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certezza o </a:t>
            </a:r>
            <a:r>
              <a:rPr sz="1200" spc="-5" dirty="0">
                <a:latin typeface="Times New Roman"/>
                <a:cs typeface="Times New Roman"/>
              </a:rPr>
              <a:t>nella sua verità, 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vividezza </a:t>
            </a:r>
            <a:r>
              <a:rPr sz="1200" spc="-5" dirty="0">
                <a:latin typeface="Times New Roman"/>
                <a:cs typeface="Times New Roman"/>
              </a:rPr>
              <a:t>del suo richiamo sugli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01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(1006.1) 92:3.4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evoluzionaria non </a:t>
            </a:r>
            <a:r>
              <a:rPr sz="1200" spc="-5" dirty="0">
                <a:latin typeface="Times New Roman"/>
                <a:cs typeface="Times New Roman"/>
              </a:rPr>
              <a:t>effettua cambiamenti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revisioni; contrariamente alla </a:t>
            </a:r>
            <a:r>
              <a:rPr sz="1200" dirty="0">
                <a:latin typeface="Times New Roman"/>
                <a:cs typeface="Times New Roman"/>
              </a:rPr>
              <a:t>scienza,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provvede </a:t>
            </a:r>
            <a:r>
              <a:rPr sz="1200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propria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correzione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progressiva.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religione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ottiene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rispetto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perché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suoi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fedeli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credono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Verità;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“la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65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921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trasmessa </a:t>
            </a:r>
            <a:r>
              <a:rPr sz="1200" spc="-5" dirty="0">
                <a:latin typeface="Times New Roman"/>
                <a:cs typeface="Times New Roman"/>
              </a:rPr>
              <a:t>ai santi” </a:t>
            </a:r>
            <a:r>
              <a:rPr sz="1200" dirty="0">
                <a:latin typeface="Times New Roman"/>
                <a:cs typeface="Times New Roman"/>
              </a:rPr>
              <a:t>deve, in </a:t>
            </a:r>
            <a:r>
              <a:rPr sz="1200" spc="-5" dirty="0">
                <a:latin typeface="Times New Roman"/>
                <a:cs typeface="Times New Roman"/>
              </a:rPr>
              <a:t>teoria, essere </a:t>
            </a:r>
            <a:r>
              <a:rPr sz="1200" dirty="0">
                <a:latin typeface="Times New Roman"/>
                <a:cs typeface="Times New Roman"/>
              </a:rPr>
              <a:t>definitiva </a:t>
            </a:r>
            <a:r>
              <a:rPr sz="1200" spc="-5" dirty="0">
                <a:latin typeface="Times New Roman"/>
                <a:cs typeface="Times New Roman"/>
              </a:rPr>
              <a:t>ed infallibile.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resiste allo sviluppo </a:t>
            </a:r>
            <a:r>
              <a:rPr sz="1200" dirty="0">
                <a:latin typeface="Times New Roman"/>
                <a:cs typeface="Times New Roman"/>
              </a:rPr>
              <a:t>perché il </a:t>
            </a:r>
            <a:r>
              <a:rPr sz="1200" spc="-5" dirty="0">
                <a:latin typeface="Times New Roman"/>
                <a:cs typeface="Times New Roman"/>
              </a:rPr>
              <a:t>vero  progresso </a:t>
            </a:r>
            <a:r>
              <a:rPr sz="1200" dirty="0">
                <a:latin typeface="Times New Roman"/>
                <a:cs typeface="Times New Roman"/>
              </a:rPr>
              <a:t>modifica o distrugge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stesso; perciò </a:t>
            </a:r>
            <a:r>
              <a:rPr sz="1200" dirty="0">
                <a:latin typeface="Times New Roman"/>
                <a:cs typeface="Times New Roman"/>
              </a:rPr>
              <a:t>la revisione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essergli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imposta.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720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(1006.2) 92:3.5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due influenze possono </a:t>
            </a:r>
            <a:r>
              <a:rPr sz="1200" spc="-5" dirty="0">
                <a:latin typeface="Times New Roman"/>
                <a:cs typeface="Times New Roman"/>
              </a:rPr>
              <a:t>modificare ed </a:t>
            </a:r>
            <a:r>
              <a:rPr sz="1200" dirty="0">
                <a:latin typeface="Times New Roman"/>
                <a:cs typeface="Times New Roman"/>
              </a:rPr>
              <a:t>elevare i </a:t>
            </a:r>
            <a:r>
              <a:rPr sz="1200" spc="-5" dirty="0">
                <a:latin typeface="Times New Roman"/>
                <a:cs typeface="Times New Roman"/>
              </a:rPr>
              <a:t>dogmi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naturale: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pressione dei </a:t>
            </a:r>
            <a:r>
              <a:rPr sz="1200" dirty="0">
                <a:latin typeface="Times New Roman"/>
                <a:cs typeface="Times New Roman"/>
              </a:rPr>
              <a:t>costumi in lento 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e l’illuminazione </a:t>
            </a:r>
            <a:r>
              <a:rPr sz="1200" spc="-5" dirty="0">
                <a:latin typeface="Times New Roman"/>
                <a:cs typeface="Times New Roman"/>
              </a:rPr>
              <a:t>periodica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rivelazioni epocali.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da stupirsi che il </a:t>
            </a:r>
            <a:r>
              <a:rPr sz="1200" spc="-5" dirty="0">
                <a:latin typeface="Times New Roman"/>
                <a:cs typeface="Times New Roman"/>
              </a:rPr>
              <a:t>progresso sia stato lento; nei tempi antichi  essere progressivi </a:t>
            </a:r>
            <a:r>
              <a:rPr sz="1200" dirty="0">
                <a:latin typeface="Times New Roman"/>
                <a:cs typeface="Times New Roman"/>
              </a:rPr>
              <a:t>o inventivi </a:t>
            </a:r>
            <a:r>
              <a:rPr sz="1200" spc="-5" dirty="0">
                <a:latin typeface="Times New Roman"/>
                <a:cs typeface="Times New Roman"/>
              </a:rPr>
              <a:t>significava essere </a:t>
            </a:r>
            <a:r>
              <a:rPr sz="1200" dirty="0">
                <a:latin typeface="Times New Roman"/>
                <a:cs typeface="Times New Roman"/>
              </a:rPr>
              <a:t>messi a morte </a:t>
            </a:r>
            <a:r>
              <a:rPr sz="1200" spc="-5" dirty="0">
                <a:latin typeface="Times New Roman"/>
                <a:cs typeface="Times New Roman"/>
              </a:rPr>
              <a:t>per stregoneria.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avanza </a:t>
            </a:r>
            <a:r>
              <a:rPr sz="1200" dirty="0">
                <a:latin typeface="Times New Roman"/>
                <a:cs typeface="Times New Roman"/>
              </a:rPr>
              <a:t>lentamente </a:t>
            </a:r>
            <a:r>
              <a:rPr sz="1200" spc="-5" dirty="0">
                <a:latin typeface="Times New Roman"/>
                <a:cs typeface="Times New Roman"/>
              </a:rPr>
              <a:t>attraverso epoche </a:t>
            </a:r>
            <a:r>
              <a:rPr sz="1200" dirty="0">
                <a:latin typeface="Times New Roman"/>
                <a:cs typeface="Times New Roman"/>
              </a:rPr>
              <a:t>di  sviluppo e </a:t>
            </a:r>
            <a:r>
              <a:rPr sz="1200" spc="-5" dirty="0">
                <a:latin typeface="Times New Roman"/>
                <a:cs typeface="Times New Roman"/>
              </a:rPr>
              <a:t>cicli millenari. Ma progredisce.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evoluzionaria nei </a:t>
            </a:r>
            <a:r>
              <a:rPr sz="1200" dirty="0">
                <a:latin typeface="Times New Roman"/>
                <a:cs typeface="Times New Roman"/>
              </a:rPr>
              <a:t>fantasmi pose le </a:t>
            </a:r>
            <a:r>
              <a:rPr sz="1200" spc="-5" dirty="0">
                <a:latin typeface="Times New Roman"/>
                <a:cs typeface="Times New Roman"/>
              </a:rPr>
              <a:t>fondamenta per </a:t>
            </a:r>
            <a:r>
              <a:rPr sz="1200" dirty="0">
                <a:latin typeface="Times New Roman"/>
                <a:cs typeface="Times New Roman"/>
              </a:rPr>
              <a:t>una filosofia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religione rivelata che alla fine distruggerà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superstizione che </a:t>
            </a:r>
            <a:r>
              <a:rPr sz="1200" dirty="0">
                <a:latin typeface="Times New Roman"/>
                <a:cs typeface="Times New Roman"/>
              </a:rPr>
              <a:t>l’ha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originata.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3213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(1006.3) 92:3.6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ostacolato </a:t>
            </a:r>
            <a:r>
              <a:rPr sz="1200" dirty="0">
                <a:latin typeface="Times New Roman"/>
                <a:cs typeface="Times New Roman"/>
              </a:rPr>
              <a:t>lo sviluppo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in molti modi, ma senza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sarebbero state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moralità </a:t>
            </a:r>
            <a:r>
              <a:rPr sz="1200" dirty="0">
                <a:latin typeface="Times New Roman"/>
                <a:cs typeface="Times New Roman"/>
              </a:rPr>
              <a:t>né  </a:t>
            </a:r>
            <a:r>
              <a:rPr sz="1200" spc="-5" dirty="0">
                <a:latin typeface="Times New Roman"/>
                <a:cs typeface="Times New Roman"/>
              </a:rPr>
              <a:t>etica durevoli,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civiltà degna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 nome.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ha dato vita a molta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religiosa: </a:t>
            </a:r>
            <a:r>
              <a:rPr sz="1200" dirty="0">
                <a:latin typeface="Times New Roman"/>
                <a:cs typeface="Times New Roman"/>
              </a:rPr>
              <a:t>la scultura ha </a:t>
            </a:r>
            <a:r>
              <a:rPr sz="1200" spc="-5" dirty="0">
                <a:latin typeface="Times New Roman"/>
                <a:cs typeface="Times New Roman"/>
              </a:rPr>
              <a:t>avuto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origine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dall’intaglio </a:t>
            </a:r>
            <a:r>
              <a:rPr sz="1200" dirty="0">
                <a:latin typeface="Times New Roman"/>
                <a:cs typeface="Times New Roman"/>
              </a:rPr>
              <a:t>di idoli, </a:t>
            </a:r>
            <a:r>
              <a:rPr sz="1200" spc="-5" dirty="0">
                <a:latin typeface="Times New Roman"/>
                <a:cs typeface="Times New Roman"/>
              </a:rPr>
              <a:t>l’architettura dalla </a:t>
            </a:r>
            <a:r>
              <a:rPr sz="1200" dirty="0">
                <a:latin typeface="Times New Roman"/>
                <a:cs typeface="Times New Roman"/>
              </a:rPr>
              <a:t>costruzione di </a:t>
            </a:r>
            <a:r>
              <a:rPr sz="1200" spc="-5" dirty="0">
                <a:latin typeface="Times New Roman"/>
                <a:cs typeface="Times New Roman"/>
              </a:rPr>
              <a:t>templi,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poesia dagli incantesimi,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musica dai canti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adorazione,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teatro  dalle rappresentazioni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spirituale, e la </a:t>
            </a:r>
            <a:r>
              <a:rPr sz="1200" spc="-5" dirty="0">
                <a:latin typeface="Times New Roman"/>
                <a:cs typeface="Times New Roman"/>
              </a:rPr>
              <a:t>danza dalle </a:t>
            </a:r>
            <a:r>
              <a:rPr sz="1200" dirty="0">
                <a:latin typeface="Times New Roman"/>
                <a:cs typeface="Times New Roman"/>
              </a:rPr>
              <a:t>festività </a:t>
            </a:r>
            <a:r>
              <a:rPr sz="1200" spc="-5" dirty="0">
                <a:latin typeface="Times New Roman"/>
                <a:cs typeface="Times New Roman"/>
              </a:rPr>
              <a:t>stagionali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culto.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09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(1006.4) 92:3.7 </a:t>
            </a:r>
            <a:r>
              <a:rPr sz="1200" spc="-5" dirty="0">
                <a:latin typeface="Times New Roman"/>
                <a:cs typeface="Times New Roman"/>
              </a:rPr>
              <a:t>Ma pur </a:t>
            </a:r>
            <a:r>
              <a:rPr sz="1200" dirty="0">
                <a:latin typeface="Times New Roman"/>
                <a:cs typeface="Times New Roman"/>
              </a:rPr>
              <a:t>richiamando </a:t>
            </a:r>
            <a:r>
              <a:rPr sz="1200" spc="-5" dirty="0">
                <a:latin typeface="Times New Roman"/>
                <a:cs typeface="Times New Roman"/>
              </a:rPr>
              <a:t>l’attenzione sul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fu </a:t>
            </a:r>
            <a:r>
              <a:rPr sz="1200" dirty="0">
                <a:latin typeface="Times New Roman"/>
                <a:cs typeface="Times New Roman"/>
              </a:rPr>
              <a:t>essenziale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sviluppo e </a:t>
            </a:r>
            <a:r>
              <a:rPr sz="1200" spc="-5" dirty="0">
                <a:latin typeface="Times New Roman"/>
                <a:cs typeface="Times New Roman"/>
              </a:rPr>
              <a:t>alla conservazione della </a:t>
            </a:r>
            <a:r>
              <a:rPr sz="1200" dirty="0">
                <a:latin typeface="Times New Roman"/>
                <a:cs typeface="Times New Roman"/>
              </a:rPr>
              <a:t>civiltà,  </a:t>
            </a:r>
            <a:r>
              <a:rPr sz="1200" spc="-5" dirty="0">
                <a:latin typeface="Times New Roman"/>
                <a:cs typeface="Times New Roman"/>
              </a:rPr>
              <a:t>bisogna </a:t>
            </a:r>
            <a:r>
              <a:rPr sz="1200" dirty="0">
                <a:latin typeface="Times New Roman"/>
                <a:cs typeface="Times New Roman"/>
              </a:rPr>
              <a:t>tenere presente che la </a:t>
            </a:r>
            <a:r>
              <a:rPr sz="1200" spc="-5" dirty="0">
                <a:latin typeface="Times New Roman"/>
                <a:cs typeface="Times New Roman"/>
              </a:rPr>
              <a:t>religione naturale </a:t>
            </a:r>
            <a:r>
              <a:rPr sz="1200" dirty="0">
                <a:latin typeface="Times New Roman"/>
                <a:cs typeface="Times New Roman"/>
              </a:rPr>
              <a:t>ha anche </a:t>
            </a:r>
            <a:r>
              <a:rPr sz="1200" spc="-5" dirty="0">
                <a:latin typeface="Times New Roman"/>
                <a:cs typeface="Times New Roman"/>
              </a:rPr>
              <a:t>contribuito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paralizzare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ostacolare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civiltà che essa  d’altronde </a:t>
            </a:r>
            <a:r>
              <a:rPr sz="1200" dirty="0">
                <a:latin typeface="Times New Roman"/>
                <a:cs typeface="Times New Roman"/>
              </a:rPr>
              <a:t>promuoveva e </a:t>
            </a:r>
            <a:r>
              <a:rPr sz="1200" spc="-5" dirty="0">
                <a:latin typeface="Times New Roman"/>
                <a:cs typeface="Times New Roman"/>
              </a:rPr>
              <a:t>manteneva.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ha </a:t>
            </a:r>
            <a:r>
              <a:rPr sz="1200" spc="-5" dirty="0">
                <a:latin typeface="Times New Roman"/>
                <a:cs typeface="Times New Roman"/>
              </a:rPr>
              <a:t>intralciato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industriali </a:t>
            </a:r>
            <a:r>
              <a:rPr sz="1200" dirty="0">
                <a:latin typeface="Times New Roman"/>
                <a:cs typeface="Times New Roman"/>
              </a:rPr>
              <a:t>e lo sviluppo </a:t>
            </a:r>
            <a:r>
              <a:rPr sz="1200" spc="-5" dirty="0">
                <a:latin typeface="Times New Roman"/>
                <a:cs typeface="Times New Roman"/>
              </a:rPr>
              <a:t>economico;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dissipato lavoro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dilapidato capitali;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stata di aiuto alla </a:t>
            </a:r>
            <a:r>
              <a:rPr sz="1200" spc="-5" dirty="0">
                <a:latin typeface="Times New Roman"/>
                <a:cs typeface="Times New Roman"/>
              </a:rPr>
              <a:t>famiglia;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adeguatamente favorito </a:t>
            </a:r>
            <a:r>
              <a:rPr sz="1200" dirty="0">
                <a:latin typeface="Times New Roman"/>
                <a:cs typeface="Times New Roman"/>
              </a:rPr>
              <a:t>la pace e la buona </a:t>
            </a:r>
            <a:r>
              <a:rPr sz="1200" spc="-5" dirty="0">
                <a:latin typeface="Times New Roman"/>
                <a:cs typeface="Times New Roman"/>
              </a:rPr>
              <a:t>volontà;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talvolta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trascurato </a:t>
            </a:r>
            <a:r>
              <a:rPr sz="1200" dirty="0">
                <a:latin typeface="Times New Roman"/>
                <a:cs typeface="Times New Roman"/>
              </a:rPr>
              <a:t>l’educazione e </a:t>
            </a:r>
            <a:r>
              <a:rPr sz="1200" spc="-5" dirty="0">
                <a:latin typeface="Times New Roman"/>
                <a:cs typeface="Times New Roman"/>
              </a:rPr>
              <a:t>ritardato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scienza; </a:t>
            </a:r>
            <a:r>
              <a:rPr sz="1200" dirty="0">
                <a:latin typeface="Times New Roman"/>
                <a:cs typeface="Times New Roman"/>
              </a:rPr>
              <a:t>ha indebitamente </a:t>
            </a:r>
            <a:r>
              <a:rPr sz="1200" spc="-5" dirty="0">
                <a:latin typeface="Times New Roman"/>
                <a:cs typeface="Times New Roman"/>
              </a:rPr>
              <a:t>impoverito </a:t>
            </a:r>
            <a:r>
              <a:rPr sz="1200" dirty="0">
                <a:latin typeface="Times New Roman"/>
                <a:cs typeface="Times New Roman"/>
              </a:rPr>
              <a:t>la vita sotto il </a:t>
            </a:r>
            <a:r>
              <a:rPr sz="1200" spc="-5" dirty="0">
                <a:latin typeface="Times New Roman"/>
                <a:cs typeface="Times New Roman"/>
              </a:rPr>
              <a:t>pretesto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arricchire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28257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religione evoluzionaria,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umana, </a:t>
            </a:r>
            <a:r>
              <a:rPr sz="1200" dirty="0">
                <a:latin typeface="Times New Roman"/>
                <a:cs typeface="Times New Roman"/>
              </a:rPr>
              <a:t>è stata in </a:t>
            </a:r>
            <a:r>
              <a:rPr sz="1200" spc="-5" dirty="0">
                <a:latin typeface="Times New Roman"/>
                <a:cs typeface="Times New Roman"/>
              </a:rPr>
              <a:t>verità colpevole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questi errori, mancanze, sviste, </a:t>
            </a:r>
            <a:r>
              <a:rPr sz="1200" dirty="0">
                <a:latin typeface="Times New Roman"/>
                <a:cs typeface="Times New Roman"/>
              </a:rPr>
              <a:t>e di molto </a:t>
            </a:r>
            <a:r>
              <a:rPr sz="1200" spc="-5" dirty="0">
                <a:latin typeface="Times New Roman"/>
                <a:cs typeface="Times New Roman"/>
              </a:rPr>
              <a:t>altro  ancora.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essa ha </a:t>
            </a:r>
            <a:r>
              <a:rPr sz="1200" spc="-5" dirty="0">
                <a:latin typeface="Times New Roman"/>
                <a:cs typeface="Times New Roman"/>
              </a:rPr>
              <a:t>mantenuto un’etica culturale,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civiltà morale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coesione sociale, ed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reso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alla  successiva religione </a:t>
            </a:r>
            <a:r>
              <a:rPr sz="1200" dirty="0">
                <a:latin typeface="Times New Roman"/>
                <a:cs typeface="Times New Roman"/>
              </a:rPr>
              <a:t>rivelata </a:t>
            </a:r>
            <a:r>
              <a:rPr sz="1200" spc="-5" dirty="0">
                <a:latin typeface="Times New Roman"/>
                <a:cs typeface="Times New Roman"/>
              </a:rPr>
              <a:t>compensare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numerose deficienze</a:t>
            </a:r>
            <a:r>
              <a:rPr sz="1200" dirty="0">
                <a:latin typeface="Times New Roman"/>
                <a:cs typeface="Times New Roman"/>
              </a:rPr>
              <a:t> evoluzionarie.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737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876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(1006.5) 92:3.8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evoluzionaria 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l’istituzione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più costosa, ma la più </a:t>
            </a:r>
            <a:r>
              <a:rPr sz="1200" spc="-5" dirty="0">
                <a:latin typeface="Times New Roman"/>
                <a:cs typeface="Times New Roman"/>
              </a:rPr>
              <a:t>incomparabilmente efficace.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 </a:t>
            </a:r>
            <a:r>
              <a:rPr sz="1200" dirty="0">
                <a:latin typeface="Times New Roman"/>
                <a:cs typeface="Times New Roman"/>
              </a:rPr>
              <a:t>umana può </a:t>
            </a:r>
            <a:r>
              <a:rPr sz="1200" spc="-5" dirty="0">
                <a:latin typeface="Times New Roman"/>
                <a:cs typeface="Times New Roman"/>
              </a:rPr>
              <a:t>essere giustificata soltanto </a:t>
            </a:r>
            <a:r>
              <a:rPr sz="1200" dirty="0">
                <a:latin typeface="Times New Roman"/>
                <a:cs typeface="Times New Roman"/>
              </a:rPr>
              <a:t>alla luce della </a:t>
            </a:r>
            <a:r>
              <a:rPr sz="1200" spc="-5" dirty="0">
                <a:latin typeface="Times New Roman"/>
                <a:cs typeface="Times New Roman"/>
              </a:rPr>
              <a:t>civiltà evoluzionaria. Se l’uomo </a:t>
            </a:r>
            <a:r>
              <a:rPr sz="1200" dirty="0">
                <a:latin typeface="Times New Roman"/>
                <a:cs typeface="Times New Roman"/>
              </a:rPr>
              <a:t>non fosse il prodotto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dell’evoluzione animale, allora </a:t>
            </a:r>
            <a:r>
              <a:rPr sz="1200" dirty="0">
                <a:latin typeface="Times New Roman"/>
                <a:cs typeface="Times New Roman"/>
              </a:rPr>
              <a:t>un tale corso di </a:t>
            </a:r>
            <a:r>
              <a:rPr sz="1200" spc="-5" dirty="0">
                <a:latin typeface="Times New Roman"/>
                <a:cs typeface="Times New Roman"/>
              </a:rPr>
              <a:t>sviluppo religioso </a:t>
            </a:r>
            <a:r>
              <a:rPr sz="1200" dirty="0">
                <a:latin typeface="Times New Roman"/>
                <a:cs typeface="Times New Roman"/>
              </a:rPr>
              <a:t>sarebbe senza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giustificazione.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(1006.6) 92:3.9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facilitato l’accumulo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capitali;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favorito </a:t>
            </a:r>
            <a:r>
              <a:rPr sz="1200" dirty="0">
                <a:latin typeface="Times New Roman"/>
                <a:cs typeface="Times New Roman"/>
              </a:rPr>
              <a:t>certi tipi di </a:t>
            </a:r>
            <a:r>
              <a:rPr sz="1200" spc="-5" dirty="0">
                <a:latin typeface="Times New Roman"/>
                <a:cs typeface="Times New Roman"/>
              </a:rPr>
              <a:t>lavoro;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libero dei sacerdoti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5" dirty="0">
                <a:latin typeface="Times New Roman"/>
                <a:cs typeface="Times New Roman"/>
              </a:rPr>
              <a:t>promosso  </a:t>
            </a:r>
            <a:r>
              <a:rPr sz="1200" spc="-5" dirty="0">
                <a:latin typeface="Times New Roman"/>
                <a:cs typeface="Times New Roman"/>
              </a:rPr>
              <a:t>l’arte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conoscenza;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razza, alla fine,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guadagnato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come conseguenza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questi errori </a:t>
            </a:r>
            <a:r>
              <a:rPr sz="1200" dirty="0">
                <a:latin typeface="Times New Roman"/>
                <a:cs typeface="Times New Roman"/>
              </a:rPr>
              <a:t>iniziali nella </a:t>
            </a:r>
            <a:r>
              <a:rPr sz="1200" spc="-5" dirty="0">
                <a:latin typeface="Times New Roman"/>
                <a:cs typeface="Times New Roman"/>
              </a:rPr>
              <a:t>tecnica etica. Gli  sciamani, </a:t>
            </a:r>
            <a:r>
              <a:rPr sz="1200" dirty="0">
                <a:latin typeface="Times New Roman"/>
                <a:cs typeface="Times New Roman"/>
              </a:rPr>
              <a:t>onesti e disonesti, </a:t>
            </a:r>
            <a:r>
              <a:rPr sz="1200" spc="-5" dirty="0">
                <a:latin typeface="Times New Roman"/>
                <a:cs typeface="Times New Roman"/>
              </a:rPr>
              <a:t>furono terribilmente onerosi,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valsero </a:t>
            </a:r>
            <a:r>
              <a:rPr sz="1200" dirty="0">
                <a:latin typeface="Times New Roman"/>
                <a:cs typeface="Times New Roman"/>
              </a:rPr>
              <a:t>tutto il loro </a:t>
            </a:r>
            <a:r>
              <a:rPr sz="1200" spc="-5" dirty="0">
                <a:latin typeface="Times New Roman"/>
                <a:cs typeface="Times New Roman"/>
              </a:rPr>
              <a:t>costo.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professioni intellettuali e la </a:t>
            </a:r>
            <a:r>
              <a:rPr sz="1200" spc="-5" dirty="0">
                <a:latin typeface="Times New Roman"/>
                <a:cs typeface="Times New Roman"/>
              </a:rPr>
              <a:t>scienza  stessa emersero dai </a:t>
            </a:r>
            <a:r>
              <a:rPr sz="1200" dirty="0">
                <a:latin typeface="Times New Roman"/>
                <a:cs typeface="Times New Roman"/>
              </a:rPr>
              <a:t>sacerdozi </a:t>
            </a:r>
            <a:r>
              <a:rPr sz="1200" spc="-5" dirty="0">
                <a:latin typeface="Times New Roman"/>
                <a:cs typeface="Times New Roman"/>
              </a:rPr>
              <a:t>parassiti.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ha favorito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ed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assicurato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continuità della società; essa </a:t>
            </a:r>
            <a:r>
              <a:rPr sz="1200" dirty="0">
                <a:latin typeface="Times New Roman"/>
                <a:cs typeface="Times New Roman"/>
              </a:rPr>
              <a:t>è stata la 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di polizia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tempi.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fornito quella </a:t>
            </a:r>
            <a:r>
              <a:rPr sz="1200" dirty="0">
                <a:latin typeface="Times New Roman"/>
                <a:cs typeface="Times New Roman"/>
              </a:rPr>
              <a:t>disciplina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e quell’autocontrollo </a:t>
            </a:r>
            <a:r>
              <a:rPr sz="1200" spc="-5" dirty="0">
                <a:latin typeface="Times New Roman"/>
                <a:cs typeface="Times New Roman"/>
              </a:rPr>
              <a:t>che hanno </a:t>
            </a:r>
            <a:r>
              <a:rPr sz="1200" spc="5" dirty="0">
                <a:latin typeface="Times New Roman"/>
                <a:cs typeface="Times New Roman"/>
              </a:rPr>
              <a:t>reso  </a:t>
            </a:r>
            <a:r>
              <a:rPr sz="1200" dirty="0">
                <a:latin typeface="Times New Roman"/>
                <a:cs typeface="Times New Roman"/>
              </a:rPr>
              <a:t>possibile la </a:t>
            </a:r>
            <a:r>
              <a:rPr sz="1200" i="1" spc="-5" dirty="0">
                <a:latin typeface="Times New Roman"/>
                <a:cs typeface="Times New Roman"/>
              </a:rPr>
              <a:t>saggezza.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la sferza </a:t>
            </a: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spinge risolutamente </a:t>
            </a:r>
            <a:r>
              <a:rPr sz="1200" spc="-5" dirty="0">
                <a:latin typeface="Times New Roman"/>
                <a:cs typeface="Times New Roman"/>
              </a:rPr>
              <a:t>l’umanità indolente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sofferente ad  uscire dal suo stato naturale d’inerzia </a:t>
            </a:r>
            <a:r>
              <a:rPr sz="1200" dirty="0">
                <a:latin typeface="Times New Roman"/>
                <a:cs typeface="Times New Roman"/>
              </a:rPr>
              <a:t>intellettuale e </a:t>
            </a:r>
            <a:r>
              <a:rPr sz="1200" spc="-5" dirty="0">
                <a:latin typeface="Times New Roman"/>
                <a:cs typeface="Times New Roman"/>
              </a:rPr>
              <a:t>ad elevarsi 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e della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6057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(1006.7) 92:3.10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sacra eredità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ascesa animale,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evoluzionaria, deve </a:t>
            </a:r>
            <a:r>
              <a:rPr sz="1200" dirty="0">
                <a:latin typeface="Times New Roman"/>
                <a:cs typeface="Times New Roman"/>
              </a:rPr>
              <a:t>sempre continuare </a:t>
            </a:r>
            <a:r>
              <a:rPr sz="1200" spc="-5" dirty="0">
                <a:latin typeface="Times New Roman"/>
                <a:cs typeface="Times New Roman"/>
              </a:rPr>
              <a:t>ad essere affinata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nobilitata dalla continua censura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rivelata </a:t>
            </a:r>
            <a:r>
              <a:rPr sz="1200" dirty="0">
                <a:latin typeface="Times New Roman"/>
                <a:cs typeface="Times New Roman"/>
              </a:rPr>
              <a:t>e dalla </a:t>
            </a:r>
            <a:r>
              <a:rPr sz="1200" spc="-5" dirty="0">
                <a:latin typeface="Times New Roman"/>
                <a:cs typeface="Times New Roman"/>
              </a:rPr>
              <a:t>fornace ardente dell’autentica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scienza.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dono della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rivelazione</a:t>
            </a:r>
            <a:endParaRPr sz="1600">
              <a:latin typeface="Times New Roman"/>
              <a:cs typeface="Times New Roman"/>
            </a:endParaRPr>
          </a:p>
          <a:p>
            <a:pPr marL="76200" marR="12065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(1007.1) 92:4.1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evoluzionaria,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sempre progressiva. Lungo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ere della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le </a:t>
            </a:r>
            <a:r>
              <a:rPr sz="1200" spc="-5" dirty="0">
                <a:latin typeface="Times New Roman"/>
                <a:cs typeface="Times New Roman"/>
              </a:rPr>
              <a:t>rivelazioni della religione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ampie e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più illuminanti. È missione </a:t>
            </a:r>
            <a:r>
              <a:rPr sz="1200" spc="-5" dirty="0">
                <a:latin typeface="Times New Roman"/>
                <a:cs typeface="Times New Roman"/>
              </a:rPr>
              <a:t>della rivelazione selezionare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censurare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 evoluzionarie che si susseguono.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rivelazione è </a:t>
            </a:r>
            <a:r>
              <a:rPr sz="1200" spc="-5" dirty="0">
                <a:latin typeface="Times New Roman"/>
                <a:cs typeface="Times New Roman"/>
              </a:rPr>
              <a:t>elevare </a:t>
            </a:r>
            <a:r>
              <a:rPr sz="1200" dirty="0">
                <a:latin typeface="Times New Roman"/>
                <a:cs typeface="Times New Roman"/>
              </a:rPr>
              <a:t>e far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di evoluzione,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tali visitazioni divine  </a:t>
            </a:r>
            <a:r>
              <a:rPr sz="1200" spc="-5" dirty="0">
                <a:latin typeface="Times New Roman"/>
                <a:cs typeface="Times New Roman"/>
              </a:rPr>
              <a:t>devono presentare insegnamenti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lontani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idee </a:t>
            </a:r>
            <a:r>
              <a:rPr sz="1200" dirty="0">
                <a:latin typeface="Times New Roman"/>
                <a:cs typeface="Times New Roman"/>
              </a:rPr>
              <a:t>e dalle </a:t>
            </a:r>
            <a:r>
              <a:rPr sz="1200" spc="-5" dirty="0">
                <a:latin typeface="Times New Roman"/>
                <a:cs typeface="Times New Roman"/>
              </a:rPr>
              <a:t>reazioni dell’epoca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sono presentate.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rivelazione deve </a:t>
            </a:r>
            <a:r>
              <a:rPr sz="1200" dirty="0">
                <a:latin typeface="Times New Roman"/>
                <a:cs typeface="Times New Roman"/>
              </a:rPr>
              <a:t>dunque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rapportata all’evoluzione, </a:t>
            </a:r>
            <a:r>
              <a:rPr sz="1200" dirty="0">
                <a:latin typeface="Times New Roman"/>
                <a:cs typeface="Times New Roman"/>
              </a:rPr>
              <a:t>e lo è.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rivelazione deve sempre essere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limitata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dalla capacità dell’uomo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riceverla.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9115" cy="3721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(1007.2) 92:4.2 </a:t>
            </a:r>
            <a:r>
              <a:rPr sz="1200" spc="-5" dirty="0">
                <a:latin typeface="Times New Roman"/>
                <a:cs typeface="Times New Roman"/>
              </a:rPr>
              <a:t>Ma indipendentemente dalle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connessioni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derivazioni apparenti,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di rivelazione sono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sempre</a:t>
            </a:r>
            <a:endParaRPr sz="1200">
              <a:latin typeface="Times New Roman"/>
              <a:cs typeface="Times New Roman"/>
            </a:endParaRPr>
          </a:p>
          <a:p>
            <a:pPr marL="76200" marR="844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caratterizzate </a:t>
            </a:r>
            <a:r>
              <a:rPr sz="1200" dirty="0">
                <a:latin typeface="Times New Roman"/>
                <a:cs typeface="Times New Roman"/>
              </a:rPr>
              <a:t>da una credenza in una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di valore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e da 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sopravvivenza dell’identità della </a:t>
            </a:r>
            <a:r>
              <a:rPr sz="1200" dirty="0">
                <a:latin typeface="Times New Roman"/>
                <a:cs typeface="Times New Roman"/>
              </a:rPr>
              <a:t>personalità dopo la  </a:t>
            </a:r>
            <a:r>
              <a:rPr sz="1200" spc="-5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(1007.3) 92:4.3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evoluzionaria è </a:t>
            </a:r>
            <a:r>
              <a:rPr sz="1200" spc="-5" dirty="0">
                <a:latin typeface="Times New Roman"/>
                <a:cs typeface="Times New Roman"/>
              </a:rPr>
              <a:t>sentimentale,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logica. </a:t>
            </a:r>
            <a:r>
              <a:rPr sz="1200" dirty="0">
                <a:latin typeface="Times New Roman"/>
                <a:cs typeface="Times New Roman"/>
              </a:rPr>
              <a:t>Essa è la </a:t>
            </a:r>
            <a:r>
              <a:rPr sz="1200" spc="-5" dirty="0">
                <a:latin typeface="Times New Roman"/>
                <a:cs typeface="Times New Roman"/>
              </a:rPr>
              <a:t>reazione dell’uomo alla credenza </a:t>
            </a:r>
            <a:r>
              <a:rPr sz="1200" dirty="0">
                <a:latin typeface="Times New Roman"/>
                <a:cs typeface="Times New Roman"/>
              </a:rPr>
              <a:t>in un ipotetico mondo  di </a:t>
            </a:r>
            <a:r>
              <a:rPr sz="1200" spc="-5" dirty="0">
                <a:latin typeface="Times New Roman"/>
                <a:cs typeface="Times New Roman"/>
              </a:rPr>
              <a:t>spiriti-fantasma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riflesso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credenza </a:t>
            </a:r>
            <a:r>
              <a:rPr sz="1200" spc="-5" dirty="0">
                <a:latin typeface="Times New Roman"/>
                <a:cs typeface="Times New Roman"/>
              </a:rPr>
              <a:t>suscitato dalla </a:t>
            </a:r>
            <a:r>
              <a:rPr sz="1200" dirty="0">
                <a:latin typeface="Times New Roman"/>
                <a:cs typeface="Times New Roman"/>
              </a:rPr>
              <a:t>constatazione 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dell’ignoto.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proposta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spirituale; essa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del cosmo </a:t>
            </a:r>
            <a:r>
              <a:rPr sz="1200" spc="-5" dirty="0">
                <a:latin typeface="Times New Roman"/>
                <a:cs typeface="Times New Roman"/>
              </a:rPr>
              <a:t>superintellettuale alla </a:t>
            </a:r>
            <a:r>
              <a:rPr sz="1200" spc="5" dirty="0">
                <a:latin typeface="Times New Roman"/>
                <a:cs typeface="Times New Roman"/>
              </a:rPr>
              <a:t>sete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credere nelle  Deità universali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contare 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evoluzionaria descrive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brancolamenti </a:t>
            </a:r>
            <a:r>
              <a:rPr sz="1200" dirty="0">
                <a:latin typeface="Times New Roman"/>
                <a:cs typeface="Times New Roman"/>
              </a:rPr>
              <a:t>tortuosi </a:t>
            </a:r>
            <a:r>
              <a:rPr sz="1200" spc="-5" dirty="0">
                <a:latin typeface="Times New Roman"/>
                <a:cs typeface="Times New Roman"/>
              </a:rPr>
              <a:t>dell’umanità alla </a:t>
            </a:r>
            <a:r>
              <a:rPr sz="1200" dirty="0">
                <a:latin typeface="Times New Roman"/>
                <a:cs typeface="Times New Roman"/>
              </a:rPr>
              <a:t>ricerca </a:t>
            </a:r>
            <a:r>
              <a:rPr sz="1200" spc="-5" dirty="0">
                <a:latin typeface="Times New Roman"/>
                <a:cs typeface="Times New Roman"/>
              </a:rPr>
              <a:t>della  verità;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rivelazione è </a:t>
            </a:r>
            <a:r>
              <a:rPr sz="1200" spc="-5" dirty="0">
                <a:latin typeface="Times New Roman"/>
                <a:cs typeface="Times New Roman"/>
              </a:rPr>
              <a:t>questa stessa</a:t>
            </a:r>
            <a:r>
              <a:rPr sz="1200" dirty="0">
                <a:latin typeface="Times New Roman"/>
                <a:cs typeface="Times New Roman"/>
              </a:rPr>
              <a:t> verità.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346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(1007.4) 92:4.4 </a:t>
            </a:r>
            <a:r>
              <a:rPr sz="1200" dirty="0">
                <a:latin typeface="Times New Roman"/>
                <a:cs typeface="Times New Roman"/>
              </a:rPr>
              <a:t>Ci 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avvenimenti nella rivelazione religiosa, </a:t>
            </a:r>
            <a:r>
              <a:rPr sz="1200" dirty="0">
                <a:latin typeface="Times New Roman"/>
                <a:cs typeface="Times New Roman"/>
              </a:rPr>
              <a:t>ma solo cinque d’importanza </a:t>
            </a:r>
            <a:r>
              <a:rPr sz="1200" spc="-5" dirty="0">
                <a:latin typeface="Times New Roman"/>
                <a:cs typeface="Times New Roman"/>
              </a:rPr>
              <a:t>epocale. Questi sono stati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4794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(1007.5) 92:4.5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Gli insegnamenti </a:t>
            </a:r>
            <a:r>
              <a:rPr sz="1200" i="1" dirty="0">
                <a:latin typeface="Times New Roman"/>
                <a:cs typeface="Times New Roman"/>
              </a:rPr>
              <a:t>dalamatiani.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concetto della </a:t>
            </a:r>
            <a:r>
              <a:rPr sz="1200" dirty="0">
                <a:latin typeface="Times New Roman"/>
                <a:cs typeface="Times New Roman"/>
              </a:rPr>
              <a:t>Prima Sorgente 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promulgato </a:t>
            </a:r>
            <a:r>
              <a:rPr sz="1200" dirty="0">
                <a:latin typeface="Times New Roman"/>
                <a:cs typeface="Times New Roman"/>
              </a:rPr>
              <a:t>per la 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cento membri corporali del 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Caligastia. Questa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crescente  della Deità proseguì </a:t>
            </a:r>
            <a:r>
              <a:rPr sz="1200" dirty="0">
                <a:latin typeface="Times New Roman"/>
                <a:cs typeface="Times New Roman"/>
              </a:rPr>
              <a:t>per più di </a:t>
            </a:r>
            <a:r>
              <a:rPr sz="1200" spc="-5" dirty="0">
                <a:latin typeface="Times New Roman"/>
                <a:cs typeface="Times New Roman"/>
              </a:rPr>
              <a:t>trecentomila anni,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fu </a:t>
            </a:r>
            <a:r>
              <a:rPr sz="1200" dirty="0">
                <a:latin typeface="Times New Roman"/>
                <a:cs typeface="Times New Roman"/>
              </a:rPr>
              <a:t>bruscamente </a:t>
            </a:r>
            <a:r>
              <a:rPr sz="1200" spc="-5" dirty="0">
                <a:latin typeface="Times New Roman"/>
                <a:cs typeface="Times New Roman"/>
              </a:rPr>
              <a:t>interrotta dalla </a:t>
            </a:r>
            <a:r>
              <a:rPr sz="1200" dirty="0">
                <a:latin typeface="Times New Roman"/>
                <a:cs typeface="Times New Roman"/>
              </a:rPr>
              <a:t>secessione </a:t>
            </a:r>
            <a:r>
              <a:rPr sz="1200" spc="-5" dirty="0">
                <a:latin typeface="Times New Roman"/>
                <a:cs typeface="Times New Roman"/>
              </a:rPr>
              <a:t>planetaria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disgregazione </a:t>
            </a:r>
            <a:r>
              <a:rPr sz="1200" spc="-5" dirty="0">
                <a:latin typeface="Times New Roman"/>
                <a:cs typeface="Times New Roman"/>
              </a:rPr>
              <a:t>del regime educativo. Ad </a:t>
            </a:r>
            <a:r>
              <a:rPr sz="1200" dirty="0">
                <a:latin typeface="Times New Roman"/>
                <a:cs typeface="Times New Roman"/>
              </a:rPr>
              <a:t>eccezione </a:t>
            </a:r>
            <a:r>
              <a:rPr sz="1200" spc="-5" dirty="0">
                <a:latin typeface="Times New Roman"/>
                <a:cs typeface="Times New Roman"/>
              </a:rPr>
              <a:t>dell’opera </a:t>
            </a:r>
            <a:r>
              <a:rPr sz="1200" dirty="0">
                <a:latin typeface="Times New Roman"/>
                <a:cs typeface="Times New Roman"/>
              </a:rPr>
              <a:t>di Van, l’influenza </a:t>
            </a:r>
            <a:r>
              <a:rPr sz="1200" spc="-5" dirty="0">
                <a:latin typeface="Times New Roman"/>
                <a:cs typeface="Times New Roman"/>
              </a:rPr>
              <a:t>della rivelazione  dalamatiana fu </a:t>
            </a:r>
            <a:r>
              <a:rPr sz="1200" dirty="0">
                <a:latin typeface="Times New Roman"/>
                <a:cs typeface="Times New Roman"/>
              </a:rPr>
              <a:t>praticamente </a:t>
            </a:r>
            <a:r>
              <a:rPr sz="1200" spc="-5" dirty="0">
                <a:latin typeface="Times New Roman"/>
                <a:cs typeface="Times New Roman"/>
              </a:rPr>
              <a:t>perduta </a:t>
            </a:r>
            <a:r>
              <a:rPr sz="1200" dirty="0">
                <a:latin typeface="Times New Roman"/>
                <a:cs typeface="Times New Roman"/>
              </a:rPr>
              <a:t>per il mondo </a:t>
            </a:r>
            <a:r>
              <a:rPr sz="1200" spc="-5" dirty="0">
                <a:latin typeface="Times New Roman"/>
                <a:cs typeface="Times New Roman"/>
              </a:rPr>
              <a:t>intero. Anche </a:t>
            </a:r>
            <a:r>
              <a:rPr sz="1200" dirty="0">
                <a:latin typeface="Times New Roman"/>
                <a:cs typeface="Times New Roman"/>
              </a:rPr>
              <a:t>i Noditi </a:t>
            </a:r>
            <a:r>
              <a:rPr sz="1200" spc="-5" dirty="0">
                <a:latin typeface="Times New Roman"/>
                <a:cs typeface="Times New Roman"/>
              </a:rPr>
              <a:t>avevano dimenticato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verità al tempo  dell’arrivo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Adamo. </a:t>
            </a:r>
            <a:r>
              <a:rPr sz="1200" spc="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ricevettero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dei cento, </a:t>
            </a:r>
            <a:r>
              <a:rPr sz="1200" spc="-5" dirty="0">
                <a:latin typeface="Times New Roman"/>
                <a:cs typeface="Times New Roman"/>
              </a:rPr>
              <a:t>furono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rossi che </a:t>
            </a:r>
            <a:r>
              <a:rPr sz="1200" dirty="0">
                <a:latin typeface="Times New Roman"/>
                <a:cs typeface="Times New Roman"/>
              </a:rPr>
              <a:t>li  </a:t>
            </a:r>
            <a:r>
              <a:rPr sz="1200" spc="-5" dirty="0">
                <a:latin typeface="Times New Roman"/>
                <a:cs typeface="Times New Roman"/>
              </a:rPr>
              <a:t>conservarono </a:t>
            </a:r>
            <a:r>
              <a:rPr sz="1200" dirty="0">
                <a:latin typeface="Times New Roman"/>
                <a:cs typeface="Times New Roman"/>
              </a:rPr>
              <a:t>più a lungo, ma </a:t>
            </a:r>
            <a:r>
              <a:rPr sz="1200" spc="-5" dirty="0">
                <a:latin typeface="Times New Roman"/>
                <a:cs typeface="Times New Roman"/>
              </a:rPr>
              <a:t>l’idea del </a:t>
            </a:r>
            <a:r>
              <a:rPr sz="1200" dirty="0">
                <a:latin typeface="Times New Roman"/>
                <a:cs typeface="Times New Roman"/>
              </a:rPr>
              <a:t>Grande Spirito 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che un </a:t>
            </a:r>
            <a:r>
              <a:rPr sz="1200" spc="-5" dirty="0">
                <a:latin typeface="Times New Roman"/>
                <a:cs typeface="Times New Roman"/>
              </a:rPr>
              <a:t>vago concetto nella religione amerinda 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chiarì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rafforzò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considerevolmente.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30123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(1007.6) 92:4.6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Gli insegnamenti edenici. </a:t>
            </a:r>
            <a:r>
              <a:rPr sz="1200" dirty="0">
                <a:latin typeface="Times New Roman"/>
                <a:cs typeface="Times New Roman"/>
              </a:rPr>
              <a:t>Adamo ed Eva </a:t>
            </a:r>
            <a:r>
              <a:rPr sz="1200" spc="-5" dirty="0">
                <a:latin typeface="Times New Roman"/>
                <a:cs typeface="Times New Roman"/>
              </a:rPr>
              <a:t>presentarono </a:t>
            </a:r>
            <a:r>
              <a:rPr sz="1200" dirty="0">
                <a:latin typeface="Times New Roman"/>
                <a:cs typeface="Times New Roman"/>
              </a:rPr>
              <a:t>di nuovo il </a:t>
            </a:r>
            <a:r>
              <a:rPr sz="1200" spc="-5" dirty="0">
                <a:latin typeface="Times New Roman"/>
                <a:cs typeface="Times New Roman"/>
              </a:rPr>
              <a:t>concetto del Padre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tutti ai popoli  </a:t>
            </a:r>
            <a:r>
              <a:rPr sz="1200" spc="-5" dirty="0">
                <a:latin typeface="Times New Roman"/>
                <a:cs typeface="Times New Roman"/>
              </a:rPr>
              <a:t>evoluzionari.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disgregazione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Eden arrestò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corso della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adamica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avesse  pienamente </a:t>
            </a:r>
            <a:r>
              <a:rPr sz="1200" dirty="0">
                <a:latin typeface="Times New Roman"/>
                <a:cs typeface="Times New Roman"/>
              </a:rPr>
              <a:t>preso </a:t>
            </a:r>
            <a:r>
              <a:rPr sz="1200" spc="-5" dirty="0">
                <a:latin typeface="Times New Roman"/>
                <a:cs typeface="Times New Roman"/>
              </a:rPr>
              <a:t>avvio. Ma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abortiti di Adamo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portati </a:t>
            </a:r>
            <a:r>
              <a:rPr sz="1200" spc="-5" dirty="0">
                <a:latin typeface="Times New Roman"/>
                <a:cs typeface="Times New Roman"/>
              </a:rPr>
              <a:t>avanti dai sacerdoti </a:t>
            </a:r>
            <a:r>
              <a:rPr sz="1200" dirty="0">
                <a:latin typeface="Times New Roman"/>
                <a:cs typeface="Times New Roman"/>
              </a:rPr>
              <a:t>setiti, ed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queste verità non sono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andate </a:t>
            </a:r>
            <a:r>
              <a:rPr sz="1200" dirty="0">
                <a:latin typeface="Times New Roman"/>
                <a:cs typeface="Times New Roman"/>
              </a:rPr>
              <a:t>interamente perdute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mondo. </a:t>
            </a:r>
            <a:r>
              <a:rPr sz="1200" spc="-5" dirty="0">
                <a:latin typeface="Times New Roman"/>
                <a:cs typeface="Times New Roman"/>
              </a:rPr>
              <a:t>L’intera tendenza </a:t>
            </a:r>
            <a:r>
              <a:rPr sz="1200" dirty="0">
                <a:latin typeface="Times New Roman"/>
                <a:cs typeface="Times New Roman"/>
              </a:rPr>
              <a:t>dell’evoluzione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religiosa</a:t>
            </a:r>
            <a:endParaRPr sz="1200">
              <a:latin typeface="Times New Roman"/>
              <a:cs typeface="Times New Roman"/>
            </a:endParaRPr>
          </a:p>
          <a:p>
            <a:pPr marL="76200" marR="3378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levantina fu modificata dagli insegnamenti dei </a:t>
            </a:r>
            <a:r>
              <a:rPr sz="1200" dirty="0">
                <a:latin typeface="Times New Roman"/>
                <a:cs typeface="Times New Roman"/>
              </a:rPr>
              <a:t>Setiti. </a:t>
            </a:r>
            <a:r>
              <a:rPr sz="1200" spc="-5" dirty="0">
                <a:latin typeface="Times New Roman"/>
                <a:cs typeface="Times New Roman"/>
              </a:rPr>
              <a:t>Ma verso </a:t>
            </a:r>
            <a:r>
              <a:rPr sz="1200" dirty="0">
                <a:latin typeface="Times New Roman"/>
                <a:cs typeface="Times New Roman"/>
              </a:rPr>
              <a:t>il 2.500 a.C. l’umanità </a:t>
            </a:r>
            <a:r>
              <a:rPr sz="1200" spc="-5" dirty="0">
                <a:latin typeface="Times New Roman"/>
                <a:cs typeface="Times New Roman"/>
              </a:rPr>
              <a:t>aveva largamente perso </a:t>
            </a:r>
            <a:r>
              <a:rPr sz="1200" dirty="0">
                <a:latin typeface="Times New Roman"/>
                <a:cs typeface="Times New Roman"/>
              </a:rPr>
              <a:t>di  vista la </a:t>
            </a:r>
            <a:r>
              <a:rPr sz="1200" spc="-5" dirty="0">
                <a:latin typeface="Times New Roman"/>
                <a:cs typeface="Times New Roman"/>
              </a:rPr>
              <a:t>rivelazione presentata al tempo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Eden.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4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(1007.7) 92:4.7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Melchizedek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Salem. </a:t>
            </a:r>
            <a:r>
              <a:rPr sz="1200" spc="-5" dirty="0">
                <a:latin typeface="Times New Roman"/>
                <a:cs typeface="Times New Roman"/>
              </a:rPr>
              <a:t>Questo figlio d’emergenza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inaugurò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della verità  su Urantia. </a:t>
            </a:r>
            <a:r>
              <a:rPr sz="1200" dirty="0">
                <a:latin typeface="Times New Roman"/>
                <a:cs typeface="Times New Roman"/>
              </a:rPr>
              <a:t>I precetti </a:t>
            </a:r>
            <a:r>
              <a:rPr sz="1200" spc="-5" dirty="0">
                <a:latin typeface="Times New Roman"/>
                <a:cs typeface="Times New Roman"/>
              </a:rPr>
              <a:t>cardinali </a:t>
            </a:r>
            <a:r>
              <a:rPr sz="1200" dirty="0">
                <a:latin typeface="Times New Roman"/>
                <a:cs typeface="Times New Roman"/>
              </a:rPr>
              <a:t>dei suoi insegnamenti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i="1" dirty="0">
                <a:latin typeface="Times New Roman"/>
                <a:cs typeface="Times New Roman"/>
              </a:rPr>
              <a:t>fede. </a:t>
            </a:r>
            <a:r>
              <a:rPr sz="1200" spc="-5" dirty="0">
                <a:latin typeface="Times New Roman"/>
                <a:cs typeface="Times New Roman"/>
              </a:rPr>
              <a:t>Egli insegnò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fiducia</a:t>
            </a:r>
            <a:endParaRPr sz="1200">
              <a:latin typeface="Times New Roman"/>
              <a:cs typeface="Times New Roman"/>
            </a:endParaRPr>
          </a:p>
          <a:p>
            <a:pPr marL="76200" marR="1409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nell’onnipotente benevolenza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proclamò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l’atto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ottenevano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 Dio. I suoi </a:t>
            </a:r>
            <a:r>
              <a:rPr sz="1200" spc="-5" dirty="0">
                <a:latin typeface="Times New Roman"/>
                <a:cs typeface="Times New Roman"/>
              </a:rPr>
              <a:t>insegnamenti si mescolarono gradualmente con </a:t>
            </a:r>
            <a:r>
              <a:rPr sz="1200" dirty="0">
                <a:latin typeface="Times New Roman"/>
                <a:cs typeface="Times New Roman"/>
              </a:rPr>
              <a:t>le credenze e le pratiche </a:t>
            </a:r>
            <a:r>
              <a:rPr sz="1200" spc="-5" dirty="0">
                <a:latin typeface="Times New Roman"/>
                <a:cs typeface="Times New Roman"/>
              </a:rPr>
              <a:t>delle diverse religioni  evoluzionarie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svilupparono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nei sistemi teologici presenti su Urantia </a:t>
            </a:r>
            <a:r>
              <a:rPr sz="1200" dirty="0">
                <a:latin typeface="Times New Roman"/>
                <a:cs typeface="Times New Roman"/>
              </a:rPr>
              <a:t>all’inizio del </a:t>
            </a:r>
            <a:r>
              <a:rPr sz="1200" spc="-5" dirty="0">
                <a:latin typeface="Times New Roman"/>
                <a:cs typeface="Times New Roman"/>
              </a:rPr>
              <a:t>primo millennio </a:t>
            </a:r>
            <a:r>
              <a:rPr sz="1200" dirty="0">
                <a:latin typeface="Times New Roman"/>
                <a:cs typeface="Times New Roman"/>
              </a:rPr>
              <a:t>dopo  Cristo.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55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(1008.1) 92:4.8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Gesù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Nazaret. </a:t>
            </a:r>
            <a:r>
              <a:rPr sz="1200" dirty="0">
                <a:latin typeface="Times New Roman"/>
                <a:cs typeface="Times New Roman"/>
              </a:rPr>
              <a:t>Cristo </a:t>
            </a:r>
            <a:r>
              <a:rPr sz="1200" spc="-5" dirty="0">
                <a:latin typeface="Times New Roman"/>
                <a:cs typeface="Times New Roman"/>
              </a:rPr>
              <a:t>Micael presentò </a:t>
            </a:r>
            <a:r>
              <a:rPr sz="1200" dirty="0">
                <a:latin typeface="Times New Roman"/>
                <a:cs typeface="Times New Roman"/>
              </a:rPr>
              <a:t>per la quarta volta ad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il concetto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Padre  Universale,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insegnamento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generalmente persistito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allora. L’essenza del suo insegnamento era </a:t>
            </a:r>
            <a:r>
              <a:rPr sz="1200" dirty="0">
                <a:latin typeface="Times New Roman"/>
                <a:cs typeface="Times New Roman"/>
              </a:rPr>
              <a:t>l’amore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servizio, l’adorazione amorevole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creatura </a:t>
            </a:r>
            <a:r>
              <a:rPr sz="1200" dirty="0">
                <a:latin typeface="Times New Roman"/>
                <a:cs typeface="Times New Roman"/>
              </a:rPr>
              <a:t>dona </a:t>
            </a:r>
            <a:r>
              <a:rPr sz="1200" spc="-5" dirty="0">
                <a:latin typeface="Times New Roman"/>
                <a:cs typeface="Times New Roman"/>
              </a:rPr>
              <a:t>spontaneamente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riconoscimento del ministero  amorevole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esso; il servizio per </a:t>
            </a:r>
            <a:r>
              <a:rPr sz="1200" spc="-5" dirty="0">
                <a:latin typeface="Times New Roman"/>
                <a:cs typeface="Times New Roman"/>
              </a:rPr>
              <a:t>libero arbitrio che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figli creature offrono ai loro  fratelli nella gioiosa comprensione </a:t>
            </a:r>
            <a:r>
              <a:rPr sz="1200" dirty="0">
                <a:latin typeface="Times New Roman"/>
                <a:cs typeface="Times New Roman"/>
              </a:rPr>
              <a:t>che in questo </a:t>
            </a:r>
            <a:r>
              <a:rPr sz="1200" spc="-5" dirty="0">
                <a:latin typeface="Times New Roman"/>
                <a:cs typeface="Times New Roman"/>
              </a:rPr>
              <a:t>servizio essi servono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16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(1008.2) 92:4.9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Fascicoli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Urantia.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fascicoli, </a:t>
            </a:r>
            <a:r>
              <a:rPr sz="1200" dirty="0">
                <a:latin typeface="Times New Roman"/>
                <a:cs typeface="Times New Roman"/>
              </a:rPr>
              <a:t>dei quali questo è uno,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recente presentazione  della verità ai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Questi fascicoli differiscono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precedenti rivelazioni perché </a:t>
            </a:r>
            <a:r>
              <a:rPr sz="1200" dirty="0">
                <a:latin typeface="Times New Roman"/>
                <a:cs typeface="Times New Roman"/>
              </a:rPr>
              <a:t>non sono 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dell’universo, </a:t>
            </a:r>
            <a:r>
              <a:rPr sz="1200" dirty="0">
                <a:latin typeface="Times New Roman"/>
                <a:cs typeface="Times New Roman"/>
              </a:rPr>
              <a:t>ma una </a:t>
            </a:r>
            <a:r>
              <a:rPr sz="1200" spc="-5" dirty="0">
                <a:latin typeface="Times New Roman"/>
                <a:cs typeface="Times New Roman"/>
              </a:rPr>
              <a:t>presentazione composita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numerosi </a:t>
            </a:r>
            <a:r>
              <a:rPr sz="1200" spc="-5" dirty="0">
                <a:latin typeface="Times New Roman"/>
                <a:cs typeface="Times New Roman"/>
              </a:rPr>
              <a:t>esseri. Ma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nessuna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753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282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elevazioni </a:t>
            </a:r>
            <a:r>
              <a:rPr sz="1200" spc="-5" dirty="0">
                <a:latin typeface="Times New Roman"/>
                <a:cs typeface="Times New Roman"/>
              </a:rPr>
              <a:t>delle terre.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alcune </a:t>
            </a:r>
            <a:r>
              <a:rPr sz="1200" spc="-5" dirty="0">
                <a:latin typeface="Times New Roman"/>
                <a:cs typeface="Times New Roman"/>
              </a:rPr>
              <a:t>parti dell’America del Nord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dell’Europa gli strati carboniferi hanno </a:t>
            </a:r>
            <a:r>
              <a:rPr sz="1200" dirty="0">
                <a:latin typeface="Times New Roman"/>
                <a:cs typeface="Times New Roman"/>
              </a:rPr>
              <a:t>5.400 </a:t>
            </a:r>
            <a:r>
              <a:rPr sz="1200" spc="-5" dirty="0">
                <a:latin typeface="Times New Roman"/>
                <a:cs typeface="Times New Roman"/>
              </a:rPr>
              <a:t>metri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spessore.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44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(681.8) 59:5.16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radici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alberi piantate nell’argilla sottostante </a:t>
            </a:r>
            <a:r>
              <a:rPr sz="120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attuali giacimenti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carbone, </a:t>
            </a:r>
            <a:r>
              <a:rPr sz="1200" dirty="0">
                <a:latin typeface="Times New Roman"/>
                <a:cs typeface="Times New Roman"/>
              </a:rPr>
              <a:t>dimostra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carbone 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formato esattamente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ora. </a:t>
            </a:r>
            <a:r>
              <a:rPr sz="1200" dirty="0">
                <a:latin typeface="Times New Roman"/>
                <a:cs typeface="Times New Roman"/>
              </a:rPr>
              <a:t>Esso è </a:t>
            </a:r>
            <a:r>
              <a:rPr sz="1200" spc="-5" dirty="0">
                <a:latin typeface="Times New Roman"/>
                <a:cs typeface="Times New Roman"/>
              </a:rPr>
              <a:t>costituito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resti conservati dall’acqua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modificati dalla pressione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rigogliosa vegetazione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cresceva nelle paludi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sulle rive degli stagni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quest’epoca lontana. Gli strati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carbone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contengono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spesso sia gas </a:t>
            </a:r>
            <a:r>
              <a:rPr sz="1200" dirty="0">
                <a:latin typeface="Times New Roman"/>
                <a:cs typeface="Times New Roman"/>
              </a:rPr>
              <a:t>che petrolio. I </a:t>
            </a:r>
            <a:r>
              <a:rPr sz="1200" spc="-5" dirty="0">
                <a:latin typeface="Times New Roman"/>
                <a:cs typeface="Times New Roman"/>
              </a:rPr>
              <a:t>giacimenti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torba, resti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un’antica </a:t>
            </a:r>
            <a:r>
              <a:rPr sz="1200" dirty="0">
                <a:latin typeface="Times New Roman"/>
                <a:cs typeface="Times New Roman"/>
              </a:rPr>
              <a:t>vegetazione, </a:t>
            </a:r>
            <a:r>
              <a:rPr sz="1200" spc="-5" dirty="0">
                <a:latin typeface="Times New Roman"/>
                <a:cs typeface="Times New Roman"/>
              </a:rPr>
              <a:t>si trasformerebbero </a:t>
            </a:r>
            <a:r>
              <a:rPr sz="1200" dirty="0">
                <a:latin typeface="Times New Roman"/>
                <a:cs typeface="Times New Roman"/>
              </a:rPr>
              <a:t>in un tipo di </a:t>
            </a:r>
            <a:r>
              <a:rPr sz="1200" spc="-5" dirty="0">
                <a:latin typeface="Times New Roman"/>
                <a:cs typeface="Times New Roman"/>
              </a:rPr>
              <a:t>carbone se fossero  sottoposti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pressione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temperatura adeguate. L’antracite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sottoposta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pressione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temperatura </a:t>
            </a:r>
            <a:r>
              <a:rPr sz="1200" spc="10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alta </a:t>
            </a:r>
            <a:r>
              <a:rPr sz="1200" spc="-5" dirty="0">
                <a:latin typeface="Times New Roman"/>
                <a:cs typeface="Times New Roman"/>
              </a:rPr>
              <a:t>rispetto  agli altri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carboni.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30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(681.9) 59:5.17 </a:t>
            </a:r>
            <a:r>
              <a:rPr sz="1200" spc="-5" dirty="0">
                <a:latin typeface="Times New Roman"/>
                <a:cs typeface="Times New Roman"/>
              </a:rPr>
              <a:t>Nell’America del Nord gli strati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carbone dei diversi giacimenti,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indicano </a:t>
            </a:r>
            <a:r>
              <a:rPr sz="1200" dirty="0">
                <a:latin typeface="Times New Roman"/>
                <a:cs typeface="Times New Roman"/>
              </a:rPr>
              <a:t>quante volte la </a:t>
            </a:r>
            <a:r>
              <a:rPr sz="1200" spc="-5" dirty="0">
                <a:latin typeface="Times New Roman"/>
                <a:cs typeface="Times New Roman"/>
              </a:rPr>
              <a:t>terra si </a:t>
            </a:r>
            <a:r>
              <a:rPr sz="1200" dirty="0">
                <a:latin typeface="Times New Roman"/>
                <a:cs typeface="Times New Roman"/>
              </a:rPr>
              <a:t>alzò e </a:t>
            </a:r>
            <a:r>
              <a:rPr sz="1200" spc="-5" dirty="0">
                <a:latin typeface="Times New Roman"/>
                <a:cs typeface="Times New Roman"/>
              </a:rPr>
              <a:t>si abbassò,  variano dai </a:t>
            </a:r>
            <a:r>
              <a:rPr sz="1200" dirty="0">
                <a:latin typeface="Times New Roman"/>
                <a:cs typeface="Times New Roman"/>
              </a:rPr>
              <a:t>dieci </a:t>
            </a:r>
            <a:r>
              <a:rPr sz="1200" spc="-5" dirty="0">
                <a:latin typeface="Times New Roman"/>
                <a:cs typeface="Times New Roman"/>
              </a:rPr>
              <a:t>nell’Illinois,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venti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Pennsylvania, ai trentacinque nell’Alabama, fino </a:t>
            </a:r>
            <a:r>
              <a:rPr sz="1200" dirty="0">
                <a:latin typeface="Times New Roman"/>
                <a:cs typeface="Times New Roman"/>
              </a:rPr>
              <a:t>ai settantacinque in </a:t>
            </a:r>
            <a:r>
              <a:rPr sz="1200" spc="-5" dirty="0">
                <a:latin typeface="Times New Roman"/>
                <a:cs typeface="Times New Roman"/>
              </a:rPr>
              <a:t>Canada.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giacimenti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carbone si </a:t>
            </a:r>
            <a:r>
              <a:rPr sz="1200" dirty="0">
                <a:latin typeface="Times New Roman"/>
                <a:cs typeface="Times New Roman"/>
              </a:rPr>
              <a:t>trovano </a:t>
            </a:r>
            <a:r>
              <a:rPr sz="1200" spc="-5" dirty="0">
                <a:latin typeface="Times New Roman"/>
                <a:cs typeface="Times New Roman"/>
              </a:rPr>
              <a:t>sia fossili d’acqua </a:t>
            </a:r>
            <a:r>
              <a:rPr sz="1200" dirty="0">
                <a:latin typeface="Times New Roman"/>
                <a:cs typeface="Times New Roman"/>
              </a:rPr>
              <a:t>dolce che </a:t>
            </a:r>
            <a:r>
              <a:rPr sz="1200" spc="-5" dirty="0">
                <a:latin typeface="Times New Roman"/>
                <a:cs typeface="Times New Roman"/>
              </a:rPr>
              <a:t>d’acqua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38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(682.1) 59:5.18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montagne dell’America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e del Sud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movimento;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Ande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antichissime  Montagne Rocciose </a:t>
            </a:r>
            <a:r>
              <a:rPr sz="1200" dirty="0">
                <a:latin typeface="Times New Roman"/>
                <a:cs typeface="Times New Roman"/>
              </a:rPr>
              <a:t>meridionali </a:t>
            </a:r>
            <a:r>
              <a:rPr sz="1200" spc="-5" dirty="0">
                <a:latin typeface="Times New Roman"/>
                <a:cs typeface="Times New Roman"/>
              </a:rPr>
              <a:t>si stavano elevando.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grandi regioni elevate delle coste dell’Atlantico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Pacifico  cominciarono ad affondare, divenendo alla fine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erose </a:t>
            </a:r>
            <a:r>
              <a:rPr sz="1200" dirty="0">
                <a:latin typeface="Times New Roman"/>
                <a:cs typeface="Times New Roman"/>
              </a:rPr>
              <a:t>e sommerse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litorali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entrambi gli oceani arretrarono  approssimativamente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posizioni </a:t>
            </a:r>
            <a:r>
              <a:rPr sz="1200" spc="-5" dirty="0">
                <a:latin typeface="Times New Roman"/>
                <a:cs typeface="Times New Roman"/>
              </a:rPr>
              <a:t>attuali.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depositi </a:t>
            </a:r>
            <a:r>
              <a:rPr sz="1200" dirty="0">
                <a:latin typeface="Times New Roman"/>
                <a:cs typeface="Times New Roman"/>
              </a:rPr>
              <a:t>di questa inondazione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uno spessore medio di circa 300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57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(682.2) 59:5.19 </a:t>
            </a:r>
            <a:r>
              <a:rPr sz="1200" i="1" dirty="0">
                <a:latin typeface="Times New Roman"/>
                <a:cs typeface="Times New Roman"/>
              </a:rPr>
              <a:t>190.000.000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carbonifero </a:t>
            </a:r>
            <a:r>
              <a:rPr sz="1200" spc="-5" dirty="0">
                <a:latin typeface="Times New Roman"/>
                <a:cs typeface="Times New Roman"/>
              </a:rPr>
              <a:t>dell’America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 si estese verso ovest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coprire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regione </a:t>
            </a:r>
            <a:r>
              <a:rPr sz="1200" dirty="0">
                <a:latin typeface="Times New Roman"/>
                <a:cs typeface="Times New Roman"/>
              </a:rPr>
              <a:t>attuale  </a:t>
            </a:r>
            <a:r>
              <a:rPr sz="1200" spc="-5" dirty="0">
                <a:latin typeface="Times New Roman"/>
                <a:cs typeface="Times New Roman"/>
              </a:rPr>
              <a:t>delle Montagne Rocciose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sboccò sull’Oceano </a:t>
            </a:r>
            <a:r>
              <a:rPr sz="1200" dirty="0">
                <a:latin typeface="Times New Roman"/>
                <a:cs typeface="Times New Roman"/>
              </a:rPr>
              <a:t>Pacifico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la California </a:t>
            </a:r>
            <a:r>
              <a:rPr sz="1200" spc="-5" dirty="0">
                <a:latin typeface="Times New Roman"/>
                <a:cs typeface="Times New Roman"/>
              </a:rPr>
              <a:t>settentrionale.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carbone continuò </a:t>
            </a:r>
            <a:r>
              <a:rPr sz="1200" dirty="0">
                <a:latin typeface="Times New Roman"/>
                <a:cs typeface="Times New Roman"/>
              </a:rPr>
              <a:t>a depositarsi  </a:t>
            </a:r>
            <a:r>
              <a:rPr sz="1200" spc="-5" dirty="0">
                <a:latin typeface="Times New Roman"/>
                <a:cs typeface="Times New Roman"/>
              </a:rPr>
              <a:t>sulle Americhe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sull’Europa, strato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strato,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regioni costiere si alzavano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abbassavano nel </a:t>
            </a:r>
            <a:r>
              <a:rPr sz="1200" dirty="0">
                <a:latin typeface="Times New Roman"/>
                <a:cs typeface="Times New Roman"/>
              </a:rPr>
              <a:t>corso di queste </a:t>
            </a:r>
            <a:r>
              <a:rPr sz="1200" spc="-5" dirty="0">
                <a:latin typeface="Times New Roman"/>
                <a:cs typeface="Times New Roman"/>
              </a:rPr>
              <a:t>ere  </a:t>
            </a:r>
            <a:r>
              <a:rPr sz="1200" dirty="0">
                <a:latin typeface="Times New Roman"/>
                <a:cs typeface="Times New Roman"/>
              </a:rPr>
              <a:t>di oscillazioni</a:t>
            </a:r>
            <a:r>
              <a:rPr sz="1200" spc="-5" dirty="0">
                <a:latin typeface="Times New Roman"/>
                <a:cs typeface="Times New Roman"/>
              </a:rPr>
              <a:t> litoranee.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88630" cy="41382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5543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mai essere completa prima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Universale. Tutti gli altri ministeri celesti 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che parziali, transitori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praticamente adattati alle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locali nel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Anche se  ammissioni come questa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forse sminuire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e l’autorità </a:t>
            </a:r>
            <a:r>
              <a:rPr sz="1200" spc="-5" dirty="0">
                <a:latin typeface="Times New Roman"/>
                <a:cs typeface="Times New Roman"/>
              </a:rPr>
              <a:t>immediate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rivelazioni,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giunto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520700" marR="698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momento su Urantia </a:t>
            </a:r>
            <a:r>
              <a:rPr sz="1200" dirty="0">
                <a:latin typeface="Times New Roman"/>
                <a:cs typeface="Times New Roman"/>
              </a:rPr>
              <a:t>in cui è </a:t>
            </a:r>
            <a:r>
              <a:rPr sz="1200" spc="-5" dirty="0">
                <a:latin typeface="Times New Roman"/>
                <a:cs typeface="Times New Roman"/>
              </a:rPr>
              <a:t>opportuno fare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esplicite dichiarazioni, anche </a:t>
            </a:r>
            <a:r>
              <a:rPr sz="1200" dirty="0">
                <a:latin typeface="Times New Roman"/>
                <a:cs typeface="Times New Roman"/>
              </a:rPr>
              <a:t>a rischio </a:t>
            </a:r>
            <a:r>
              <a:rPr sz="1200" spc="-5" dirty="0">
                <a:latin typeface="Times New Roman"/>
                <a:cs typeface="Times New Roman"/>
              </a:rPr>
              <a:t>d’indebolire </a:t>
            </a:r>
            <a:r>
              <a:rPr sz="1200" dirty="0">
                <a:latin typeface="Times New Roman"/>
                <a:cs typeface="Times New Roman"/>
              </a:rPr>
              <a:t>l’influenza e  </a:t>
            </a:r>
            <a:r>
              <a:rPr sz="1200" spc="-5" dirty="0">
                <a:latin typeface="Times New Roman"/>
                <a:cs typeface="Times New Roman"/>
              </a:rPr>
              <a:t>l’autorità future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quest’opera, </a:t>
            </a:r>
            <a:r>
              <a:rPr sz="1200" dirty="0">
                <a:latin typeface="Times New Roman"/>
                <a:cs typeface="Times New Roman"/>
              </a:rPr>
              <a:t>la più recente delle </a:t>
            </a:r>
            <a:r>
              <a:rPr sz="1200" spc="-5" dirty="0">
                <a:latin typeface="Times New Roman"/>
                <a:cs typeface="Times New Roman"/>
              </a:rPr>
              <a:t>rivelazioni della verità alle </a:t>
            </a:r>
            <a:r>
              <a:rPr sz="1200" dirty="0">
                <a:latin typeface="Times New Roman"/>
                <a:cs typeface="Times New Roman"/>
              </a:rPr>
              <a:t>razze mortali di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 grandi capi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religiosi</a:t>
            </a:r>
            <a:endParaRPr sz="1600">
              <a:latin typeface="Times New Roman"/>
              <a:cs typeface="Times New Roman"/>
            </a:endParaRPr>
          </a:p>
          <a:p>
            <a:pPr marL="63500" marR="375285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(1008.3) 92:5.1 </a:t>
            </a:r>
            <a:r>
              <a:rPr sz="1200" spc="-5" dirty="0">
                <a:latin typeface="Times New Roman"/>
                <a:cs typeface="Times New Roman"/>
              </a:rPr>
              <a:t>Nella religione evoluzionaria gli dei sono concepiti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esistenti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somiglianza dell’immagine </a:t>
            </a:r>
            <a:r>
              <a:rPr sz="1200" dirty="0">
                <a:latin typeface="Times New Roman"/>
                <a:cs typeface="Times New Roman"/>
              </a:rPr>
              <a:t>dell’uomo. </a:t>
            </a:r>
            <a:r>
              <a:rPr sz="1200" spc="-5" dirty="0">
                <a:latin typeface="Times New Roman"/>
                <a:cs typeface="Times New Roman"/>
              </a:rPr>
              <a:t>Nella  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rivelazione s’insegna agli </a:t>
            </a:r>
            <a:r>
              <a:rPr sz="1200" dirty="0">
                <a:latin typeface="Times New Roman"/>
                <a:cs typeface="Times New Roman"/>
              </a:rPr>
              <a:t>uomini che </a:t>
            </a:r>
            <a:r>
              <a:rPr sz="1200" spc="-5" dirty="0">
                <a:latin typeface="Times New Roman"/>
                <a:cs typeface="Times New Roman"/>
              </a:rPr>
              <a:t>sono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immagine </a:t>
            </a:r>
            <a:r>
              <a:rPr sz="1200" dirty="0">
                <a:latin typeface="Times New Roman"/>
                <a:cs typeface="Times New Roman"/>
              </a:rPr>
              <a:t>finita </a:t>
            </a:r>
            <a:r>
              <a:rPr sz="1200" spc="-5" dirty="0">
                <a:latin typeface="Times New Roman"/>
                <a:cs typeface="Times New Roman"/>
              </a:rPr>
              <a:t>della divinità. Nelle credenze  sintetizzate composte dagli insegnamenti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prodotti dell’evoluzione 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una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mescolanza: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(1008.4) 92:5.2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preesistenti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culti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(1008.5) 92:5.3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Degli ideali </a:t>
            </a:r>
            <a:r>
              <a:rPr sz="1200" dirty="0">
                <a:latin typeface="Times New Roman"/>
                <a:cs typeface="Times New Roman"/>
              </a:rPr>
              <a:t>sublimi della </a:t>
            </a:r>
            <a:r>
              <a:rPr sz="1200" spc="-5" dirty="0">
                <a:latin typeface="Times New Roman"/>
                <a:cs typeface="Times New Roman"/>
              </a:rPr>
              <a:t>religione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rivelata.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(1008.6) 92:5.4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punti </a:t>
            </a:r>
            <a:r>
              <a:rPr sz="1200" spc="-5" dirty="0">
                <a:latin typeface="Times New Roman"/>
                <a:cs typeface="Times New Roman"/>
              </a:rPr>
              <a:t>di vista personali dei </a:t>
            </a:r>
            <a:r>
              <a:rPr sz="1200" dirty="0">
                <a:latin typeface="Times New Roman"/>
                <a:cs typeface="Times New Roman"/>
              </a:rPr>
              <a:t>grandi </a:t>
            </a:r>
            <a:r>
              <a:rPr sz="1200" spc="-5" dirty="0">
                <a:latin typeface="Times New Roman"/>
                <a:cs typeface="Times New Roman"/>
              </a:rPr>
              <a:t>capi religiosi, dei </a:t>
            </a:r>
            <a:r>
              <a:rPr sz="1200" dirty="0">
                <a:latin typeface="Times New Roman"/>
                <a:cs typeface="Times New Roman"/>
              </a:rPr>
              <a:t>profeti e </a:t>
            </a:r>
            <a:r>
              <a:rPr sz="1200" spc="-5" dirty="0">
                <a:latin typeface="Times New Roman"/>
                <a:cs typeface="Times New Roman"/>
              </a:rPr>
              <a:t>dei maestri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(1008.7) 92:5.5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delle grandi </a:t>
            </a:r>
            <a:r>
              <a:rPr sz="1200" dirty="0">
                <a:latin typeface="Times New Roman"/>
                <a:cs typeface="Times New Roman"/>
              </a:rPr>
              <a:t>epoche </a:t>
            </a:r>
            <a:r>
              <a:rPr sz="1200" spc="-5" dirty="0">
                <a:latin typeface="Times New Roman"/>
                <a:cs typeface="Times New Roman"/>
              </a:rPr>
              <a:t>religiose </a:t>
            </a:r>
            <a:r>
              <a:rPr sz="1200" dirty="0">
                <a:latin typeface="Times New Roman"/>
                <a:cs typeface="Times New Roman"/>
              </a:rPr>
              <a:t>è stata </a:t>
            </a:r>
            <a:r>
              <a:rPr sz="1200" spc="-5" dirty="0">
                <a:latin typeface="Times New Roman"/>
                <a:cs typeface="Times New Roman"/>
              </a:rPr>
              <a:t>inaugurata dalla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dagli insegnamenti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personalità  eminente; </a:t>
            </a:r>
            <a:r>
              <a:rPr sz="1200" dirty="0">
                <a:latin typeface="Times New Roman"/>
                <a:cs typeface="Times New Roman"/>
              </a:rPr>
              <a:t>la guida di un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originato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maggioranza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movimenti morali validi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storia.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sempre  </a:t>
            </a:r>
            <a:r>
              <a:rPr sz="1200" spc="-5" dirty="0">
                <a:latin typeface="Times New Roman"/>
                <a:cs typeface="Times New Roman"/>
              </a:rPr>
              <a:t>avuto tendenza </a:t>
            </a:r>
            <a:r>
              <a:rPr sz="1200" dirty="0">
                <a:latin typeface="Times New Roman"/>
                <a:cs typeface="Times New Roman"/>
              </a:rPr>
              <a:t>a venerare il </a:t>
            </a:r>
            <a:r>
              <a:rPr sz="1200" spc="-5" dirty="0">
                <a:latin typeface="Times New Roman"/>
                <a:cs typeface="Times New Roman"/>
              </a:rPr>
              <a:t>capo, </a:t>
            </a:r>
            <a:r>
              <a:rPr sz="1200" dirty="0">
                <a:latin typeface="Times New Roman"/>
                <a:cs typeface="Times New Roman"/>
              </a:rPr>
              <a:t>anche a discapito dei suoi </a:t>
            </a:r>
            <a:r>
              <a:rPr sz="1200" spc="-5" dirty="0">
                <a:latin typeface="Times New Roman"/>
                <a:cs typeface="Times New Roman"/>
              </a:rPr>
              <a:t>insegnamenti;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riverire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personalità, </a:t>
            </a:r>
            <a:r>
              <a:rPr sz="1200" spc="-5" dirty="0">
                <a:latin typeface="Times New Roman"/>
                <a:cs typeface="Times New Roman"/>
              </a:rPr>
              <a:t>anche perdendo </a:t>
            </a:r>
            <a:r>
              <a:rPr sz="1200" dirty="0">
                <a:latin typeface="Times New Roman"/>
                <a:cs typeface="Times New Roman"/>
              </a:rPr>
              <a:t>di vista le  </a:t>
            </a:r>
            <a:r>
              <a:rPr sz="1200" spc="-5" dirty="0">
                <a:latin typeface="Times New Roman"/>
                <a:cs typeface="Times New Roman"/>
              </a:rPr>
              <a:t>verità che </a:t>
            </a:r>
            <a:r>
              <a:rPr sz="1200" dirty="0">
                <a:latin typeface="Times New Roman"/>
                <a:cs typeface="Times New Roman"/>
              </a:rPr>
              <a:t>proclamava. Ciò non è </a:t>
            </a:r>
            <a:r>
              <a:rPr sz="1200" spc="-5" dirty="0">
                <a:latin typeface="Times New Roman"/>
                <a:cs typeface="Times New Roman"/>
              </a:rPr>
              <a:t>senza ragione; </a:t>
            </a:r>
            <a:r>
              <a:rPr sz="1200" dirty="0">
                <a:latin typeface="Times New Roman"/>
                <a:cs typeface="Times New Roman"/>
              </a:rPr>
              <a:t>c’è un </a:t>
            </a:r>
            <a:r>
              <a:rPr sz="1200" spc="-5" dirty="0">
                <a:latin typeface="Times New Roman"/>
                <a:cs typeface="Times New Roman"/>
              </a:rPr>
              <a:t>forte desiderio istintivo nel cuore dell’uomo </a:t>
            </a:r>
            <a:r>
              <a:rPr sz="1200" dirty="0">
                <a:latin typeface="Times New Roman"/>
                <a:cs typeface="Times New Roman"/>
              </a:rPr>
              <a:t>evoluzionario di </a:t>
            </a:r>
            <a:r>
              <a:rPr sz="1200" spc="-5" dirty="0">
                <a:latin typeface="Times New Roman"/>
                <a:cs typeface="Times New Roman"/>
              </a:rPr>
              <a:t>ricevere aiuto  dall’alto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dall’aldilà. Questo anelito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anticipare l’apparizione sulla terra del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e dei Figli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626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746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successivi.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l’uomo è </a:t>
            </a:r>
            <a:r>
              <a:rPr sz="1200" spc="-5" dirty="0">
                <a:latin typeface="Times New Roman"/>
                <a:cs typeface="Times New Roman"/>
              </a:rPr>
              <a:t>stato privato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dirigenti superumani,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cerca costantemente di compensare  </a:t>
            </a:r>
            <a:r>
              <a:rPr sz="1200" spc="-5" dirty="0">
                <a:latin typeface="Times New Roman"/>
                <a:cs typeface="Times New Roman"/>
              </a:rPr>
              <a:t>questa perdita circondando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capi umani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leggende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comportano origini soprannaturali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carriere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miracolose.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70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(1008.8) 92:5.6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razze hanno concepito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capi come </a:t>
            </a:r>
            <a:r>
              <a:rPr sz="1200" spc="-5" dirty="0">
                <a:latin typeface="Times New Roman"/>
                <a:cs typeface="Times New Roman"/>
              </a:rPr>
              <a:t>nati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vergini;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carriere </a:t>
            </a:r>
            <a:r>
              <a:rPr sz="1200" dirty="0">
                <a:latin typeface="Times New Roman"/>
                <a:cs typeface="Times New Roman"/>
              </a:rPr>
              <a:t>sono largamente disseminate di episodi  </a:t>
            </a:r>
            <a:r>
              <a:rPr sz="1200" spc="-5" dirty="0">
                <a:latin typeface="Times New Roman"/>
                <a:cs typeface="Times New Roman"/>
              </a:rPr>
              <a:t>miracolosi, 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atteso dai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rispettivi gruppi. Nell’Asia centrale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delle tribù </a:t>
            </a:r>
            <a:r>
              <a:rPr sz="1200" spc="-5" dirty="0">
                <a:latin typeface="Times New Roman"/>
                <a:cs typeface="Times New Roman"/>
              </a:rPr>
              <a:t>attendono </a:t>
            </a:r>
            <a:r>
              <a:rPr sz="1200" dirty="0">
                <a:latin typeface="Times New Roman"/>
                <a:cs typeface="Times New Roman"/>
              </a:rPr>
              <a:t>ancora il  ritorno di </a:t>
            </a:r>
            <a:r>
              <a:rPr sz="1200" spc="-5" dirty="0">
                <a:latin typeface="Times New Roman"/>
                <a:cs typeface="Times New Roman"/>
              </a:rPr>
              <a:t>Gengis Khan;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Tibet, </a:t>
            </a:r>
            <a:r>
              <a:rPr sz="1200" dirty="0">
                <a:latin typeface="Times New Roman"/>
                <a:cs typeface="Times New Roman"/>
              </a:rPr>
              <a:t>in Cina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Budda; nell’Islam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Maometto;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Amerindi </a:t>
            </a:r>
            <a:r>
              <a:rPr sz="1200" spc="-5" dirty="0">
                <a:latin typeface="Times New Roman"/>
                <a:cs typeface="Times New Roman"/>
              </a:rPr>
              <a:t>era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Hesunanin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Onamonalonton; presso gli Ebrei 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governante materiale. A Babilonia </a:t>
            </a:r>
            <a:r>
              <a:rPr sz="1200" dirty="0">
                <a:latin typeface="Times New Roman"/>
                <a:cs typeface="Times New Roman"/>
              </a:rPr>
              <a:t>il dio </a:t>
            </a:r>
            <a:r>
              <a:rPr sz="1200" spc="-5" dirty="0">
                <a:latin typeface="Times New Roman"/>
                <a:cs typeface="Times New Roman"/>
              </a:rPr>
              <a:t>Marduk era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perpetuazione della </a:t>
            </a:r>
            <a:r>
              <a:rPr sz="1200" dirty="0">
                <a:latin typeface="Times New Roman"/>
                <a:cs typeface="Times New Roman"/>
              </a:rPr>
              <a:t>leggenda di </a:t>
            </a:r>
            <a:r>
              <a:rPr sz="1200" spc="-5" dirty="0">
                <a:latin typeface="Times New Roman"/>
                <a:cs typeface="Times New Roman"/>
              </a:rPr>
              <a:t>Adamo, l’idea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l’anello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congiunzione tra </a:t>
            </a:r>
            <a:r>
              <a:rPr sz="1200" dirty="0">
                <a:latin typeface="Times New Roman"/>
                <a:cs typeface="Times New Roman"/>
              </a:rPr>
              <a:t>l’uomo e Dio. </a:t>
            </a:r>
            <a:r>
              <a:rPr sz="1200" spc="-5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seguito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sulla terra, </a:t>
            </a:r>
            <a:r>
              <a:rPr sz="1200" dirty="0">
                <a:latin typeface="Times New Roman"/>
                <a:cs typeface="Times New Roman"/>
              </a:rPr>
              <a:t>pretesi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furono comuni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razze 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37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(1009.1) 92:5.7 </a:t>
            </a:r>
            <a:r>
              <a:rPr sz="1200" spc="-5" dirty="0">
                <a:latin typeface="Times New Roman"/>
                <a:cs typeface="Times New Roman"/>
              </a:rPr>
              <a:t>Ma nonostante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timore </a:t>
            </a:r>
            <a:r>
              <a:rPr sz="1200" dirty="0">
                <a:latin typeface="Times New Roman"/>
                <a:cs typeface="Times New Roman"/>
              </a:rPr>
              <a:t>superstizioso di cui </a:t>
            </a:r>
            <a:r>
              <a:rPr sz="1200" spc="-5" dirty="0">
                <a:latin typeface="Times New Roman"/>
                <a:cs typeface="Times New Roman"/>
              </a:rPr>
              <a:t>erano spesso fatti oggetto, </a:t>
            </a:r>
            <a:r>
              <a:rPr sz="1200" dirty="0">
                <a:latin typeface="Times New Roman"/>
                <a:cs typeface="Times New Roman"/>
              </a:rPr>
              <a:t>rimane un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maestri furono </a:t>
            </a:r>
            <a:r>
              <a:rPr sz="1200" spc="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personalità temporali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fulcro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leve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rivelata si appoggiarono per far progredire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moralità, </a:t>
            </a:r>
            <a:r>
              <a:rPr sz="1200" dirty="0">
                <a:latin typeface="Times New Roman"/>
                <a:cs typeface="Times New Roman"/>
              </a:rPr>
              <a:t>la filosofia e la  </a:t>
            </a:r>
            <a:r>
              <a:rPr sz="1200" spc="-5" dirty="0">
                <a:latin typeface="Times New Roman"/>
                <a:cs typeface="Times New Roman"/>
              </a:rPr>
              <a:t>religione dell’umanità.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673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(1009.2) 92:5.8 </a:t>
            </a:r>
            <a:r>
              <a:rPr sz="1200" dirty="0">
                <a:latin typeface="Times New Roman"/>
                <a:cs typeface="Times New Roman"/>
              </a:rPr>
              <a:t>Ci sono </a:t>
            </a:r>
            <a:r>
              <a:rPr sz="1200" spc="-5" dirty="0">
                <a:latin typeface="Times New Roman"/>
                <a:cs typeface="Times New Roman"/>
              </a:rPr>
              <a:t>stati centinaia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centinaia </a:t>
            </a:r>
            <a:r>
              <a:rPr sz="1200" dirty="0">
                <a:latin typeface="Times New Roman"/>
                <a:cs typeface="Times New Roman"/>
              </a:rPr>
              <a:t>di capi </a:t>
            </a:r>
            <a:r>
              <a:rPr sz="1200" spc="-5" dirty="0">
                <a:latin typeface="Times New Roman"/>
                <a:cs typeface="Times New Roman"/>
              </a:rPr>
              <a:t>religiosi nella millenaria </a:t>
            </a:r>
            <a:r>
              <a:rPr sz="1200" dirty="0">
                <a:latin typeface="Times New Roman"/>
                <a:cs typeface="Times New Roman"/>
              </a:rPr>
              <a:t>storia umana 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Onagar al </a:t>
            </a:r>
            <a:r>
              <a:rPr sz="1200" dirty="0">
                <a:latin typeface="Times New Roman"/>
                <a:cs typeface="Times New Roman"/>
              </a:rPr>
              <a:t>Guru </a:t>
            </a:r>
            <a:r>
              <a:rPr sz="1200" spc="-5" dirty="0">
                <a:latin typeface="Times New Roman"/>
                <a:cs typeface="Times New Roman"/>
              </a:rPr>
              <a:t>Nanak.  Durante questo tempo ci </a:t>
            </a:r>
            <a:r>
              <a:rPr sz="1200" dirty="0">
                <a:latin typeface="Times New Roman"/>
                <a:cs typeface="Times New Roman"/>
              </a:rPr>
              <a:t>sono stati molti </a:t>
            </a:r>
            <a:r>
              <a:rPr sz="1200" spc="-5" dirty="0">
                <a:latin typeface="Times New Roman"/>
                <a:cs typeface="Times New Roman"/>
              </a:rPr>
              <a:t>flussi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riflussi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marea </a:t>
            </a:r>
            <a:r>
              <a:rPr sz="1200" dirty="0">
                <a:latin typeface="Times New Roman"/>
                <a:cs typeface="Times New Roman"/>
              </a:rPr>
              <a:t>di verità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e di fede spirituale, </a:t>
            </a:r>
            <a:r>
              <a:rPr sz="1200" spc="-5" dirty="0">
                <a:latin typeface="Times New Roman"/>
                <a:cs typeface="Times New Roman"/>
              </a:rPr>
              <a:t>ed ogni </a:t>
            </a:r>
            <a:r>
              <a:rPr sz="1200" dirty="0">
                <a:latin typeface="Times New Roman"/>
                <a:cs typeface="Times New Roman"/>
              </a:rPr>
              <a:t>rinascita della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urantiana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passato è stata </a:t>
            </a:r>
            <a:r>
              <a:rPr sz="1200" spc="-5" dirty="0">
                <a:latin typeface="Times New Roman"/>
                <a:cs typeface="Times New Roman"/>
              </a:rPr>
              <a:t>identificata </a:t>
            </a:r>
            <a:r>
              <a:rPr sz="1200" dirty="0">
                <a:latin typeface="Times New Roman"/>
                <a:cs typeface="Times New Roman"/>
              </a:rPr>
              <a:t>con la vita e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capo religioso. </a:t>
            </a:r>
            <a:r>
              <a:rPr sz="1200" spc="-5" dirty="0">
                <a:latin typeface="Times New Roman"/>
                <a:cs typeface="Times New Roman"/>
              </a:rPr>
              <a:t>Nel prendere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considerazione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maestri dei tempi recenti,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rivelarsi </a:t>
            </a:r>
            <a:r>
              <a:rPr sz="1200" dirty="0">
                <a:latin typeface="Times New Roman"/>
                <a:cs typeface="Times New Roman"/>
              </a:rPr>
              <a:t>utile </a:t>
            </a:r>
            <a:r>
              <a:rPr sz="1200" spc="-5" dirty="0">
                <a:latin typeface="Times New Roman"/>
                <a:cs typeface="Times New Roman"/>
              </a:rPr>
              <a:t>raggrupparli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epoche religiose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dell’Urantia  </a:t>
            </a:r>
            <a:r>
              <a:rPr sz="1200" spc="-5" dirty="0">
                <a:latin typeface="Times New Roman"/>
                <a:cs typeface="Times New Roman"/>
              </a:rPr>
              <a:t>postadamica.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7270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(1009.3) 92:5.9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periodo setita.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setiti, </a:t>
            </a:r>
            <a:r>
              <a:rPr sz="1200" spc="-5" dirty="0">
                <a:latin typeface="Times New Roman"/>
                <a:cs typeface="Times New Roman"/>
              </a:rPr>
              <a:t>rigenerati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Amosad, divennero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grandi insegnanti  postadamici. Essi operarono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paesi degli </a:t>
            </a:r>
            <a:r>
              <a:rPr sz="1200" dirty="0">
                <a:latin typeface="Times New Roman"/>
                <a:cs typeface="Times New Roman"/>
              </a:rPr>
              <a:t>Anditi 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persisté </a:t>
            </a:r>
            <a:r>
              <a:rPr sz="1200" dirty="0">
                <a:latin typeface="Times New Roman"/>
                <a:cs typeface="Times New Roman"/>
              </a:rPr>
              <a:t>più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presso i </a:t>
            </a:r>
            <a:r>
              <a:rPr sz="1200" spc="-5" dirty="0">
                <a:latin typeface="Times New Roman"/>
                <a:cs typeface="Times New Roman"/>
              </a:rPr>
              <a:t>Greci,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8281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76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Sumeri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Indù. Presso questi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sono persistiti fino all’epoca attuale come </a:t>
            </a:r>
            <a:r>
              <a:rPr sz="1200" dirty="0">
                <a:latin typeface="Times New Roman"/>
                <a:cs typeface="Times New Roman"/>
              </a:rPr>
              <a:t>Bramini della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indù. I </a:t>
            </a:r>
            <a:r>
              <a:rPr sz="1200" spc="-5" dirty="0">
                <a:latin typeface="Times New Roman"/>
                <a:cs typeface="Times New Roman"/>
              </a:rPr>
              <a:t>Setiti ed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seguaci </a:t>
            </a:r>
            <a:r>
              <a:rPr sz="1200" dirty="0">
                <a:latin typeface="Times New Roman"/>
                <a:cs typeface="Times New Roman"/>
              </a:rPr>
              <a:t>non persero mai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della Trinità rivelato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44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(1009.4) 92:5.10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L’epoca dei missionari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Melchizedek.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fu rigenerata </a:t>
            </a:r>
            <a:r>
              <a:rPr sz="1200" dirty="0">
                <a:latin typeface="Times New Roman"/>
                <a:cs typeface="Times New Roman"/>
              </a:rPr>
              <a:t>in non </a:t>
            </a:r>
            <a:r>
              <a:rPr sz="1200" spc="-5" dirty="0">
                <a:latin typeface="Times New Roman"/>
                <a:cs typeface="Times New Roman"/>
              </a:rPr>
              <a:t>lieve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dagli  sforzi degli insegnanti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furono incaricati </a:t>
            </a:r>
            <a:r>
              <a:rPr sz="1200" dirty="0">
                <a:latin typeface="Times New Roman"/>
                <a:cs typeface="Times New Roman"/>
              </a:rPr>
              <a:t>da Machiventa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visse ed insegnò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Salem quasi  duemila anni avanti </a:t>
            </a:r>
            <a:r>
              <a:rPr sz="1200" dirty="0">
                <a:latin typeface="Times New Roman"/>
                <a:cs typeface="Times New Roman"/>
              </a:rPr>
              <a:t>Cristo. </a:t>
            </a:r>
            <a:r>
              <a:rPr sz="1200" spc="-5" dirty="0">
                <a:latin typeface="Times New Roman"/>
                <a:cs typeface="Times New Roman"/>
              </a:rPr>
              <a:t>Questi missionari proclamarono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come </a:t>
            </a:r>
            <a:r>
              <a:rPr sz="1200" dirty="0">
                <a:latin typeface="Times New Roman"/>
                <a:cs typeface="Times New Roman"/>
              </a:rPr>
              <a:t>prezzo </a:t>
            </a:r>
            <a:r>
              <a:rPr sz="1200" spc="-5" dirty="0">
                <a:latin typeface="Times New Roman"/>
                <a:cs typeface="Times New Roman"/>
              </a:rPr>
              <a:t>del favore </a:t>
            </a:r>
            <a:r>
              <a:rPr sz="1200" dirty="0">
                <a:latin typeface="Times New Roman"/>
                <a:cs typeface="Times New Roman"/>
              </a:rPr>
              <a:t>di Dio, ed 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insegnamenti, anche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produssero </a:t>
            </a:r>
            <a:r>
              <a:rPr sz="1200" dirty="0">
                <a:latin typeface="Times New Roman"/>
                <a:cs typeface="Times New Roman"/>
              </a:rPr>
              <a:t>l’apparizione </a:t>
            </a:r>
            <a:r>
              <a:rPr sz="1200" spc="-5" dirty="0">
                <a:latin typeface="Times New Roman"/>
                <a:cs typeface="Times New Roman"/>
              </a:rPr>
              <a:t>immediata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religioni, formarono </a:t>
            </a:r>
            <a:r>
              <a:rPr sz="1200" dirty="0">
                <a:latin typeface="Times New Roman"/>
                <a:cs typeface="Times New Roman"/>
              </a:rPr>
              <a:t>tuttavia le basi sulle </a:t>
            </a:r>
            <a:r>
              <a:rPr sz="1200" spc="-5" dirty="0">
                <a:latin typeface="Times New Roman"/>
                <a:cs typeface="Times New Roman"/>
              </a:rPr>
              <a:t>quali gli  insegnanti 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successivi avrebbero </a:t>
            </a:r>
            <a:r>
              <a:rPr sz="1200" dirty="0">
                <a:latin typeface="Times New Roman"/>
                <a:cs typeface="Times New Roman"/>
              </a:rPr>
              <a:t>costruito 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87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(1009.5) 92:5.11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L’epoca posteriore </a:t>
            </a:r>
            <a:r>
              <a:rPr sz="1200" i="1" dirty="0">
                <a:latin typeface="Times New Roman"/>
                <a:cs typeface="Times New Roman"/>
              </a:rPr>
              <a:t>a </a:t>
            </a:r>
            <a:r>
              <a:rPr sz="1200" i="1" spc="-5" dirty="0">
                <a:latin typeface="Times New Roman"/>
                <a:cs typeface="Times New Roman"/>
              </a:rPr>
              <a:t>Melchizedek.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Amenemope </a:t>
            </a:r>
            <a:r>
              <a:rPr sz="1200" spc="-5" dirty="0">
                <a:latin typeface="Times New Roman"/>
                <a:cs typeface="Times New Roman"/>
              </a:rPr>
              <a:t>ed Ikhnaton abbiano insegnato </a:t>
            </a:r>
            <a:r>
              <a:rPr sz="1200" dirty="0">
                <a:latin typeface="Times New Roman"/>
                <a:cs typeface="Times New Roman"/>
              </a:rPr>
              <a:t>entrambi in  </a:t>
            </a:r>
            <a:r>
              <a:rPr sz="1200" spc="-5" dirty="0">
                <a:latin typeface="Times New Roman"/>
                <a:cs typeface="Times New Roman"/>
              </a:rPr>
              <a:t>questo periodo, </a:t>
            </a:r>
            <a:r>
              <a:rPr sz="1200" dirty="0">
                <a:latin typeface="Times New Roman"/>
                <a:cs typeface="Times New Roman"/>
              </a:rPr>
              <a:t>il genio </a:t>
            </a:r>
            <a:r>
              <a:rPr sz="1200" spc="-5" dirty="0">
                <a:latin typeface="Times New Roman"/>
                <a:cs typeface="Times New Roman"/>
              </a:rPr>
              <a:t>religioso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rimarchevole dell’epoca </a:t>
            </a:r>
            <a:r>
              <a:rPr sz="1200" dirty="0">
                <a:latin typeface="Times New Roman"/>
                <a:cs typeface="Times New Roman"/>
              </a:rPr>
              <a:t>posteriore a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fu 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Beduini levantini </a:t>
            </a:r>
            <a:r>
              <a:rPr sz="1200" dirty="0">
                <a:latin typeface="Times New Roman"/>
                <a:cs typeface="Times New Roman"/>
              </a:rPr>
              <a:t>e fondatore </a:t>
            </a:r>
            <a:r>
              <a:rPr sz="1200" spc="-5" dirty="0">
                <a:latin typeface="Times New Roman"/>
                <a:cs typeface="Times New Roman"/>
              </a:rPr>
              <a:t>della religione ebraica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Mosè. Mosè </a:t>
            </a:r>
            <a:r>
              <a:rPr sz="1200" dirty="0">
                <a:latin typeface="Times New Roman"/>
                <a:cs typeface="Times New Roman"/>
              </a:rPr>
              <a:t>insegnò il monoteismo. </a:t>
            </a:r>
            <a:r>
              <a:rPr sz="1200" spc="-5" dirty="0">
                <a:latin typeface="Times New Roman"/>
                <a:cs typeface="Times New Roman"/>
              </a:rPr>
              <a:t>Egli disse: “Ascolta,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Israele, </a:t>
            </a:r>
            <a:r>
              <a:rPr sz="1200" dirty="0">
                <a:latin typeface="Times New Roman"/>
                <a:cs typeface="Times New Roman"/>
              </a:rPr>
              <a:t>il Signore nostro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unico.” </a:t>
            </a:r>
            <a:r>
              <a:rPr sz="1200" spc="-5" dirty="0">
                <a:latin typeface="Times New Roman"/>
                <a:cs typeface="Times New Roman"/>
              </a:rPr>
              <a:t>“Il Signore </a:t>
            </a:r>
            <a:r>
              <a:rPr sz="1200" dirty="0">
                <a:latin typeface="Times New Roman"/>
                <a:cs typeface="Times New Roman"/>
              </a:rPr>
              <a:t>è lui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c’è altri che </a:t>
            </a:r>
            <a:r>
              <a:rPr sz="1200" dirty="0">
                <a:latin typeface="Times New Roman"/>
                <a:cs typeface="Times New Roman"/>
              </a:rPr>
              <a:t>lui.”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cercò </a:t>
            </a:r>
            <a:r>
              <a:rPr sz="1200" spc="-5" dirty="0">
                <a:latin typeface="Times New Roman"/>
                <a:cs typeface="Times New Roman"/>
              </a:rPr>
              <a:t>con  persistenza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sradicare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popolo le </a:t>
            </a:r>
            <a:r>
              <a:rPr sz="1200" spc="-5" dirty="0">
                <a:latin typeface="Times New Roman"/>
                <a:cs typeface="Times New Roman"/>
              </a:rPr>
              <a:t>vestigia del </a:t>
            </a:r>
            <a:r>
              <a:rPr sz="1200" dirty="0">
                <a:latin typeface="Times New Roman"/>
                <a:cs typeface="Times New Roman"/>
              </a:rPr>
              <a:t>culto dei </a:t>
            </a:r>
            <a:r>
              <a:rPr sz="1200" spc="-5" dirty="0">
                <a:latin typeface="Times New Roman"/>
                <a:cs typeface="Times New Roman"/>
              </a:rPr>
              <a:t>fantasmi, prescrivendo </a:t>
            </a:r>
            <a:r>
              <a:rPr sz="1200" dirty="0">
                <a:latin typeface="Times New Roman"/>
                <a:cs typeface="Times New Roman"/>
              </a:rPr>
              <a:t>persino la pena di </a:t>
            </a:r>
            <a:r>
              <a:rPr sz="1200" spc="-5" dirty="0">
                <a:latin typeface="Times New Roman"/>
                <a:cs typeface="Times New Roman"/>
              </a:rPr>
              <a:t>morte per  coloro che </a:t>
            </a:r>
            <a:r>
              <a:rPr sz="1200" dirty="0">
                <a:latin typeface="Times New Roman"/>
                <a:cs typeface="Times New Roman"/>
              </a:rPr>
              <a:t>lo praticavano.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monoteismo di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alterato </a:t>
            </a:r>
            <a:r>
              <a:rPr sz="1200" dirty="0">
                <a:latin typeface="Times New Roman"/>
                <a:cs typeface="Times New Roman"/>
              </a:rPr>
              <a:t>dai suoi </a:t>
            </a:r>
            <a:r>
              <a:rPr sz="1200" spc="-5" dirty="0">
                <a:latin typeface="Times New Roman"/>
                <a:cs typeface="Times New Roman"/>
              </a:rPr>
              <a:t>successori,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tempi successivi essi  ritornarono </a:t>
            </a:r>
            <a:r>
              <a:rPr sz="1200" dirty="0">
                <a:latin typeface="Times New Roman"/>
                <a:cs typeface="Times New Roman"/>
              </a:rPr>
              <a:t>a 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insegnamenti.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 risiede nella sua saggezza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sagacia. </a:t>
            </a:r>
            <a:r>
              <a:rPr sz="1200" dirty="0">
                <a:latin typeface="Times New Roman"/>
                <a:cs typeface="Times New Roman"/>
              </a:rPr>
              <a:t>Altri  uomini hanno </a:t>
            </a:r>
            <a:r>
              <a:rPr sz="1200" spc="-5" dirty="0">
                <a:latin typeface="Times New Roman"/>
                <a:cs typeface="Times New Roman"/>
              </a:rPr>
              <a:t>avuto concetti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di Dio, ma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uomo è mai riuscito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indurre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numero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 ad adottare credenze così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avanzate.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71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(1009.6) 92:5.12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sesto secolo </a:t>
            </a:r>
            <a:r>
              <a:rPr sz="1200" i="1" dirty="0">
                <a:latin typeface="Times New Roman"/>
                <a:cs typeface="Times New Roman"/>
              </a:rPr>
              <a:t>avanti </a:t>
            </a:r>
            <a:r>
              <a:rPr sz="1200" i="1" spc="-5" dirty="0">
                <a:latin typeface="Times New Roman"/>
                <a:cs typeface="Times New Roman"/>
              </a:rPr>
              <a:t>Cristo. </a:t>
            </a:r>
            <a:r>
              <a:rPr sz="1200" spc="-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sorsero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la verità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secolo, uno dei più  </a:t>
            </a:r>
            <a:r>
              <a:rPr sz="1200" spc="-5" dirty="0">
                <a:latin typeface="Times New Roman"/>
                <a:cs typeface="Times New Roman"/>
              </a:rPr>
              <a:t>grandi secoli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risveglio religioso </a:t>
            </a:r>
            <a:r>
              <a:rPr sz="1200" dirty="0">
                <a:latin typeface="Times New Roman"/>
                <a:cs typeface="Times New Roman"/>
              </a:rPr>
              <a:t>che si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visti </a:t>
            </a:r>
            <a:r>
              <a:rPr sz="1200" spc="-5" dirty="0">
                <a:latin typeface="Times New Roman"/>
                <a:cs typeface="Times New Roman"/>
              </a:rPr>
              <a:t>su Urantia. Tra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si possono citare Gautama, Confucio, </a:t>
            </a:r>
            <a:r>
              <a:rPr sz="1200" dirty="0">
                <a:latin typeface="Times New Roman"/>
                <a:cs typeface="Times New Roman"/>
              </a:rPr>
              <a:t>Lao-  tze, </a:t>
            </a:r>
            <a:r>
              <a:rPr sz="1200" spc="-5" dirty="0">
                <a:latin typeface="Times New Roman"/>
                <a:cs typeface="Times New Roman"/>
              </a:rPr>
              <a:t>Zoroastro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insegnanti Giainisti. 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Gautama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largamente </a:t>
            </a:r>
            <a:r>
              <a:rPr sz="1200" dirty="0">
                <a:latin typeface="Times New Roman"/>
                <a:cs typeface="Times New Roman"/>
              </a:rPr>
              <a:t>diffusi in </a:t>
            </a:r>
            <a:r>
              <a:rPr sz="1200" spc="-5" dirty="0">
                <a:latin typeface="Times New Roman"/>
                <a:cs typeface="Times New Roman"/>
              </a:rPr>
              <a:t>Asia, ed egli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venerato come </a:t>
            </a:r>
            <a:r>
              <a:rPr sz="1200" dirty="0">
                <a:latin typeface="Times New Roman"/>
                <a:cs typeface="Times New Roman"/>
              </a:rPr>
              <a:t>il Budda da milioni di </a:t>
            </a:r>
            <a:r>
              <a:rPr sz="1200" spc="-5" dirty="0">
                <a:latin typeface="Times New Roman"/>
                <a:cs typeface="Times New Roman"/>
              </a:rPr>
              <a:t>persone. Confucio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moralità cinese quello </a:t>
            </a:r>
            <a:r>
              <a:rPr sz="1200" dirty="0">
                <a:latin typeface="Times New Roman"/>
                <a:cs typeface="Times New Roman"/>
              </a:rPr>
              <a:t>che Platone </a:t>
            </a:r>
            <a:r>
              <a:rPr sz="1200" spc="-5" dirty="0">
                <a:latin typeface="Times New Roman"/>
                <a:cs typeface="Times New Roman"/>
              </a:rPr>
              <a:t>fu per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450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54610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greca, ed anche se ci furono ripercussioni religiose degli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entrambi,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stretto nessuno  dei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maestro religioso. Lao-tze ebbe </a:t>
            </a:r>
            <a:r>
              <a:rPr sz="1200" dirty="0">
                <a:latin typeface="Times New Roman"/>
                <a:cs typeface="Times New Roman"/>
              </a:rPr>
              <a:t>una visione più ampia di </a:t>
            </a:r>
            <a:r>
              <a:rPr sz="1200" spc="-5" dirty="0">
                <a:latin typeface="Times New Roman"/>
                <a:cs typeface="Times New Roman"/>
              </a:rPr>
              <a:t>Dio nel </a:t>
            </a:r>
            <a:r>
              <a:rPr sz="1200" dirty="0">
                <a:latin typeface="Times New Roman"/>
                <a:cs typeface="Times New Roman"/>
              </a:rPr>
              <a:t>Tao di </a:t>
            </a:r>
            <a:r>
              <a:rPr sz="1200" spc="-5" dirty="0">
                <a:latin typeface="Times New Roman"/>
                <a:cs typeface="Times New Roman"/>
              </a:rPr>
              <a:t>quanta </a:t>
            </a:r>
            <a:r>
              <a:rPr sz="1200" dirty="0">
                <a:latin typeface="Times New Roman"/>
                <a:cs typeface="Times New Roman"/>
              </a:rPr>
              <a:t>ne ebbe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Confucio</a:t>
            </a:r>
            <a:endParaRPr sz="1200">
              <a:latin typeface="Times New Roman"/>
              <a:cs typeface="Times New Roman"/>
            </a:endParaRPr>
          </a:p>
          <a:p>
            <a:pPr marL="508000" marR="6470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nell’umanità </a:t>
            </a:r>
            <a:r>
              <a:rPr sz="1200" dirty="0">
                <a:latin typeface="Times New Roman"/>
                <a:cs typeface="Times New Roman"/>
              </a:rPr>
              <a:t>o Platone </a:t>
            </a:r>
            <a:r>
              <a:rPr sz="1200" spc="-5" dirty="0">
                <a:latin typeface="Times New Roman"/>
                <a:cs typeface="Times New Roman"/>
              </a:rPr>
              <a:t>nell’idealismo. Zoroastro, benché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influenzato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concetto prevalente del </a:t>
            </a:r>
            <a:r>
              <a:rPr sz="1200" dirty="0">
                <a:latin typeface="Times New Roman"/>
                <a:cs typeface="Times New Roman"/>
              </a:rPr>
              <a:t>dualismo 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il bene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male, esaltò allo steso </a:t>
            </a:r>
            <a:r>
              <a:rPr sz="1200" dirty="0">
                <a:latin typeface="Times New Roman"/>
                <a:cs typeface="Times New Roman"/>
              </a:rPr>
              <a:t>tempo in modo </a:t>
            </a:r>
            <a:r>
              <a:rPr sz="1200" spc="-5" dirty="0">
                <a:latin typeface="Times New Roman"/>
                <a:cs typeface="Times New Roman"/>
              </a:rPr>
              <a:t>preciso l’idea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un’unica Deità eterna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vittoria  </a:t>
            </a:r>
            <a:r>
              <a:rPr sz="1200" spc="-5" dirty="0">
                <a:latin typeface="Times New Roman"/>
                <a:cs typeface="Times New Roman"/>
              </a:rPr>
              <a:t>finale della </a:t>
            </a:r>
            <a:r>
              <a:rPr sz="1200" dirty="0">
                <a:latin typeface="Times New Roman"/>
                <a:cs typeface="Times New Roman"/>
              </a:rPr>
              <a:t>luce sulle</a:t>
            </a:r>
            <a:r>
              <a:rPr sz="1200" spc="-5" dirty="0">
                <a:latin typeface="Times New Roman"/>
                <a:cs typeface="Times New Roman"/>
              </a:rPr>
              <a:t> tenebre.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7594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(1010.1) 92:5.13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primo secolo </a:t>
            </a:r>
            <a:r>
              <a:rPr sz="1200" i="1" dirty="0">
                <a:latin typeface="Times New Roman"/>
                <a:cs typeface="Times New Roman"/>
              </a:rPr>
              <a:t>dopo </a:t>
            </a:r>
            <a:r>
              <a:rPr sz="1200" i="1" spc="-5" dirty="0">
                <a:latin typeface="Times New Roman"/>
                <a:cs typeface="Times New Roman"/>
              </a:rPr>
              <a:t>Cristo.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maestro religioso, Gesù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partì dal </a:t>
            </a:r>
            <a:r>
              <a:rPr sz="1200" dirty="0">
                <a:latin typeface="Times New Roman"/>
                <a:cs typeface="Times New Roman"/>
              </a:rPr>
              <a:t>culto 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 </a:t>
            </a:r>
            <a:r>
              <a:rPr sz="1200" spc="-5" dirty="0">
                <a:latin typeface="Times New Roman"/>
                <a:cs typeface="Times New Roman"/>
              </a:rPr>
              <a:t>stabilito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allontanò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poté </a:t>
            </a:r>
            <a:r>
              <a:rPr sz="1200" spc="-5" dirty="0">
                <a:latin typeface="Times New Roman"/>
                <a:cs typeface="Times New Roman"/>
              </a:rPr>
              <a:t>dai digiuni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forme. All’infuori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Paolo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Tarso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Filone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Alessandria furono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insegnanti di </a:t>
            </a:r>
            <a:r>
              <a:rPr sz="1200" spc="-5" dirty="0">
                <a:latin typeface="Times New Roman"/>
                <a:cs typeface="Times New Roman"/>
              </a:rPr>
              <a:t>quest’epoca.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della religione </a:t>
            </a:r>
            <a:r>
              <a:rPr sz="1200" spc="-5" dirty="0">
                <a:latin typeface="Times New Roman"/>
                <a:cs typeface="Times New Roman"/>
              </a:rPr>
              <a:t>hanno  svolto </a:t>
            </a:r>
            <a:r>
              <a:rPr sz="1200" dirty="0">
                <a:latin typeface="Times New Roman"/>
                <a:cs typeface="Times New Roman"/>
              </a:rPr>
              <a:t>un ruolo </a:t>
            </a:r>
            <a:r>
              <a:rPr sz="1200" spc="-5" dirty="0">
                <a:latin typeface="Times New Roman"/>
                <a:cs typeface="Times New Roman"/>
              </a:rPr>
              <a:t>dominante nell’evoluzione della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porta il nome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817244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(1010.2) 92:5.14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sesto secolo </a:t>
            </a:r>
            <a:r>
              <a:rPr sz="1200" i="1" dirty="0">
                <a:latin typeface="Times New Roman"/>
                <a:cs typeface="Times New Roman"/>
              </a:rPr>
              <a:t>dopo Cristo. </a:t>
            </a:r>
            <a:r>
              <a:rPr sz="1200" spc="-5" dirty="0">
                <a:latin typeface="Times New Roman"/>
                <a:cs typeface="Times New Roman"/>
              </a:rPr>
              <a:t>Maometto </a:t>
            </a:r>
            <a:r>
              <a:rPr sz="1200" dirty="0">
                <a:latin typeface="Times New Roman"/>
                <a:cs typeface="Times New Roman"/>
              </a:rPr>
              <a:t>fondò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superiore a molti </a:t>
            </a:r>
            <a:r>
              <a:rPr sz="1200" spc="-5" dirty="0">
                <a:latin typeface="Times New Roman"/>
                <a:cs typeface="Times New Roman"/>
              </a:rPr>
              <a:t>credi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 </a:t>
            </a:r>
            <a:r>
              <a:rPr sz="1200" dirty="0">
                <a:latin typeface="Times New Roman"/>
                <a:cs typeface="Times New Roman"/>
              </a:rPr>
              <a:t>tempo.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era una protesta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esigenze sociali delle religioni straniere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l’incoerenza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dirty="0">
                <a:latin typeface="Times New Roman"/>
                <a:cs typeface="Times New Roman"/>
              </a:rPr>
              <a:t> popolo.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5499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(1010.3) 92:5.15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quindicesimo secolo </a:t>
            </a:r>
            <a:r>
              <a:rPr sz="1200" i="1" dirty="0">
                <a:latin typeface="Times New Roman"/>
                <a:cs typeface="Times New Roman"/>
              </a:rPr>
              <a:t>dopo </a:t>
            </a:r>
            <a:r>
              <a:rPr sz="1200" i="1" spc="-5" dirty="0">
                <a:latin typeface="Times New Roman"/>
                <a:cs typeface="Times New Roman"/>
              </a:rPr>
              <a:t>Cristo.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vide due movimenti </a:t>
            </a:r>
            <a:r>
              <a:rPr sz="1200" spc="-5" dirty="0">
                <a:latin typeface="Times New Roman"/>
                <a:cs typeface="Times New Roman"/>
              </a:rPr>
              <a:t>religiosi: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rottura dell’unità  del Cristianesimo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Occidente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sintesi </a:t>
            </a:r>
            <a:r>
              <a:rPr sz="1200" dirty="0">
                <a:latin typeface="Times New Roman"/>
                <a:cs typeface="Times New Roman"/>
              </a:rPr>
              <a:t>di una nuova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in Oriente.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Europa il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Cristianesimo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istituzionalizzato aveva raggiunto quel grado </a:t>
            </a:r>
            <a:r>
              <a:rPr sz="1200" dirty="0">
                <a:latin typeface="Times New Roman"/>
                <a:cs typeface="Times New Roman"/>
              </a:rPr>
              <a:t>d’inflessibilità </a:t>
            </a:r>
            <a:r>
              <a:rPr sz="1200" spc="-5" dirty="0">
                <a:latin typeface="Times New Roman"/>
                <a:cs typeface="Times New Roman"/>
              </a:rPr>
              <a:t>che rendeva l’ulteriore crescita </a:t>
            </a:r>
            <a:r>
              <a:rPr sz="1200" dirty="0">
                <a:latin typeface="Times New Roman"/>
                <a:cs typeface="Times New Roman"/>
              </a:rPr>
              <a:t>incompatibile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508000" marR="66738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l’unità.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Oriente gli insegnamenti congiunti dell’Islamismo, dell’Induismo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Buddismo furono sintetizzati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Nanak </a:t>
            </a:r>
            <a:r>
              <a:rPr sz="1200" dirty="0">
                <a:latin typeface="Times New Roman"/>
                <a:cs typeface="Times New Roman"/>
              </a:rPr>
              <a:t>e dai </a:t>
            </a:r>
            <a:r>
              <a:rPr sz="1200" spc="-5" dirty="0">
                <a:latin typeface="Times New Roman"/>
                <a:cs typeface="Times New Roman"/>
              </a:rPr>
              <a:t>suoi seguaci nel Sikhismo,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religioni </a:t>
            </a:r>
            <a:r>
              <a:rPr sz="1200" dirty="0">
                <a:latin typeface="Times New Roman"/>
                <a:cs typeface="Times New Roman"/>
              </a:rPr>
              <a:t>più evolute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dell’Asia.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(1010.4) 92:5.16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futuro di </a:t>
            </a:r>
            <a:r>
              <a:rPr sz="1200" spc="-5" dirty="0">
                <a:latin typeface="Times New Roman"/>
                <a:cs typeface="Times New Roman"/>
              </a:rPr>
              <a:t>Urantia sarà caratterizzato senza </a:t>
            </a:r>
            <a:r>
              <a:rPr sz="1200" dirty="0">
                <a:latin typeface="Times New Roman"/>
                <a:cs typeface="Times New Roman"/>
              </a:rPr>
              <a:t>dubbio </a:t>
            </a:r>
            <a:r>
              <a:rPr sz="1200" spc="-5" dirty="0">
                <a:latin typeface="Times New Roman"/>
                <a:cs typeface="Times New Roman"/>
              </a:rPr>
              <a:t>dall’apparizione d’insegnanti della verità religiosa </a:t>
            </a:r>
            <a:r>
              <a:rPr sz="1200" dirty="0">
                <a:latin typeface="Times New Roman"/>
                <a:cs typeface="Times New Roman"/>
              </a:rPr>
              <a:t>— la Paternità di 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fraternità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creature. Ma si </a:t>
            </a:r>
            <a:r>
              <a:rPr sz="1200" dirty="0">
                <a:latin typeface="Times New Roman"/>
                <a:cs typeface="Times New Roman"/>
              </a:rPr>
              <a:t>deve sperare che </a:t>
            </a:r>
            <a:r>
              <a:rPr sz="1200" spc="-5" dirty="0">
                <a:latin typeface="Times New Roman"/>
                <a:cs typeface="Times New Roman"/>
              </a:rPr>
              <a:t>gli ardenti </a:t>
            </a:r>
            <a:r>
              <a:rPr sz="1200" dirty="0">
                <a:latin typeface="Times New Roman"/>
                <a:cs typeface="Times New Roman"/>
              </a:rPr>
              <a:t>e sinceri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futuri profeti </a:t>
            </a:r>
            <a:r>
              <a:rPr sz="1200" dirty="0">
                <a:latin typeface="Times New Roman"/>
                <a:cs typeface="Times New Roman"/>
              </a:rPr>
              <a:t>saranno </a:t>
            </a:r>
            <a:r>
              <a:rPr sz="1200" spc="-5" dirty="0">
                <a:latin typeface="Times New Roman"/>
                <a:cs typeface="Times New Roman"/>
              </a:rPr>
              <a:t>diretti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94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98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rafforzamento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barriere interreligiose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verso l’accrescimento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fratellanza religiosa dell’adorazione spirituale 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numerosi seguaci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differenti teologie intellettuali così caratteristiche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Le religioni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composite</a:t>
            </a:r>
            <a:endParaRPr sz="1600">
              <a:latin typeface="Times New Roman"/>
              <a:cs typeface="Times New Roman"/>
            </a:endParaRPr>
          </a:p>
          <a:p>
            <a:pPr marL="76200" marR="389255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(1010.5) 92:6.1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del ventesimo secolo presentano </a:t>
            </a:r>
            <a:r>
              <a:rPr sz="1200" dirty="0">
                <a:latin typeface="Times New Roman"/>
                <a:cs typeface="Times New Roman"/>
              </a:rPr>
              <a:t>un quadro </a:t>
            </a:r>
            <a:r>
              <a:rPr sz="1200" spc="-5" dirty="0">
                <a:latin typeface="Times New Roman"/>
                <a:cs typeface="Times New Roman"/>
              </a:rPr>
              <a:t>interessante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sociale dell’impulso 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all’adorazione. Molte credenze sono </a:t>
            </a:r>
            <a:r>
              <a:rPr sz="1200" dirty="0">
                <a:latin typeface="Times New Roman"/>
                <a:cs typeface="Times New Roman"/>
              </a:rPr>
              <a:t>progredite molto poco </a:t>
            </a:r>
            <a:r>
              <a:rPr sz="1200" spc="-5" dirty="0">
                <a:latin typeface="Times New Roman"/>
                <a:cs typeface="Times New Roman"/>
              </a:rPr>
              <a:t>dall’epoca del </a:t>
            </a:r>
            <a:r>
              <a:rPr sz="1200" dirty="0">
                <a:latin typeface="Times New Roman"/>
                <a:cs typeface="Times New Roman"/>
              </a:rPr>
              <a:t>culto dei fantasmi. I </a:t>
            </a:r>
            <a:r>
              <a:rPr sz="1200" spc="-5" dirty="0">
                <a:latin typeface="Times New Roman"/>
                <a:cs typeface="Times New Roman"/>
              </a:rPr>
              <a:t>Pigmei dell’Africa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hanno delle </a:t>
            </a:r>
            <a:r>
              <a:rPr sz="1200" dirty="0">
                <a:latin typeface="Times New Roman"/>
                <a:cs typeface="Times New Roman"/>
              </a:rPr>
              <a:t>reazioni </a:t>
            </a:r>
            <a:r>
              <a:rPr sz="1200" spc="-5" dirty="0">
                <a:latin typeface="Times New Roman"/>
                <a:cs typeface="Times New Roman"/>
              </a:rPr>
              <a:t>religiose come gruppo,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credano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po’ in un ambiente di spiriti. Essi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oggi</a:t>
            </a:r>
            <a:endParaRPr sz="1200">
              <a:latin typeface="Times New Roman"/>
              <a:cs typeface="Times New Roman"/>
            </a:endParaRPr>
          </a:p>
          <a:p>
            <a:pPr marL="76200" marR="16256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esattamente al </a:t>
            </a:r>
            <a:r>
              <a:rPr sz="1200" dirty="0">
                <a:latin typeface="Times New Roman"/>
                <a:cs typeface="Times New Roman"/>
              </a:rPr>
              <a:t>punto in cui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l’uomo primitivo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iniziò </a:t>
            </a:r>
            <a:r>
              <a:rPr sz="1200" spc="-5" dirty="0">
                <a:latin typeface="Times New Roman"/>
                <a:cs typeface="Times New Roman"/>
              </a:rPr>
              <a:t>l’evoluzione della religione.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credenza </a:t>
            </a:r>
            <a:r>
              <a:rPr sz="1200" spc="-5" dirty="0">
                <a:latin typeface="Times New Roman"/>
                <a:cs typeface="Times New Roman"/>
              </a:rPr>
              <a:t>basilare della religione  primitiva 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morte. L’idea </a:t>
            </a:r>
            <a:r>
              <a:rPr sz="1200" dirty="0">
                <a:latin typeface="Times New Roman"/>
                <a:cs typeface="Times New Roman"/>
              </a:rPr>
              <a:t>di adorare un </a:t>
            </a:r>
            <a:r>
              <a:rPr sz="1200" spc="-5" dirty="0">
                <a:latin typeface="Times New Roman"/>
                <a:cs typeface="Times New Roman"/>
              </a:rPr>
              <a:t>Dio personale denota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sviluppo evoluzionario avanzato, ed  anche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rivelazione. </a:t>
            </a:r>
            <a:r>
              <a:rPr sz="1200" dirty="0">
                <a:latin typeface="Times New Roman"/>
                <a:cs typeface="Times New Roman"/>
              </a:rPr>
              <a:t>I Dyak hanno sviluppato soltanto le </a:t>
            </a:r>
            <a:r>
              <a:rPr sz="1200" spc="-5" dirty="0">
                <a:latin typeface="Times New Roman"/>
                <a:cs typeface="Times New Roman"/>
              </a:rPr>
              <a:t>pratiche religiose </a:t>
            </a:r>
            <a:r>
              <a:rPr sz="1200" dirty="0">
                <a:latin typeface="Times New Roman"/>
                <a:cs typeface="Times New Roman"/>
              </a:rPr>
              <a:t>più primitive.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Eschimesi e gli  </a:t>
            </a:r>
            <a:r>
              <a:rPr sz="1200" spc="-5" dirty="0">
                <a:latin typeface="Times New Roman"/>
                <a:cs typeface="Times New Roman"/>
              </a:rPr>
              <a:t>Amerindi relativamente recenti avevano concetti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scarni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Dio; essi credevano nei </a:t>
            </a:r>
            <a:r>
              <a:rPr sz="1200" dirty="0">
                <a:latin typeface="Times New Roman"/>
                <a:cs typeface="Times New Roman"/>
              </a:rPr>
              <a:t>fantasmi ed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un’idea vaga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una  </a:t>
            </a:r>
            <a:r>
              <a:rPr sz="1200" dirty="0">
                <a:latin typeface="Times New Roman"/>
                <a:cs typeface="Times New Roman"/>
              </a:rPr>
              <a:t>sorta di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morte. Gli attuali aborigeni australiani </a:t>
            </a:r>
            <a:r>
              <a:rPr sz="1200" dirty="0">
                <a:latin typeface="Times New Roman"/>
                <a:cs typeface="Times New Roman"/>
              </a:rPr>
              <a:t>hanno solo </a:t>
            </a:r>
            <a:r>
              <a:rPr sz="1200" spc="-5" dirty="0">
                <a:latin typeface="Times New Roman"/>
                <a:cs typeface="Times New Roman"/>
              </a:rPr>
              <a:t>paura dei </a:t>
            </a:r>
            <a:r>
              <a:rPr sz="1200" dirty="0">
                <a:latin typeface="Times New Roman"/>
                <a:cs typeface="Times New Roman"/>
              </a:rPr>
              <a:t>fantasmi, </a:t>
            </a:r>
            <a:r>
              <a:rPr sz="1200" spc="-5" dirty="0">
                <a:latin typeface="Times New Roman"/>
                <a:cs typeface="Times New Roman"/>
              </a:rPr>
              <a:t>timore del </a:t>
            </a:r>
            <a:r>
              <a:rPr sz="1200" dirty="0">
                <a:latin typeface="Times New Roman"/>
                <a:cs typeface="Times New Roman"/>
              </a:rPr>
              <a:t>buio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venerazione rudimentale degli antenati. Gli Zulù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giusto elaborando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sacrifici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fantasmi. </a:t>
            </a:r>
            <a:r>
              <a:rPr sz="1200" dirty="0">
                <a:latin typeface="Times New Roman"/>
                <a:cs typeface="Times New Roman"/>
              </a:rPr>
              <a:t>Molte  tribù </a:t>
            </a:r>
            <a:r>
              <a:rPr sz="1200" spc="-5" dirty="0">
                <a:latin typeface="Times New Roman"/>
                <a:cs typeface="Times New Roman"/>
              </a:rPr>
              <a:t>africane, </a:t>
            </a:r>
            <a:r>
              <a:rPr sz="1200" dirty="0">
                <a:latin typeface="Times New Roman"/>
                <a:cs typeface="Times New Roman"/>
              </a:rPr>
              <a:t>a parte l’opera </a:t>
            </a:r>
            <a:r>
              <a:rPr sz="1200" spc="-5" dirty="0">
                <a:latin typeface="Times New Roman"/>
                <a:cs typeface="Times New Roman"/>
              </a:rPr>
              <a:t>missionaria cristiana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maomettana, </a:t>
            </a:r>
            <a:r>
              <a:rPr sz="1200" dirty="0">
                <a:latin typeface="Times New Roman"/>
                <a:cs typeface="Times New Roman"/>
              </a:rPr>
              <a:t>non hanno </a:t>
            </a:r>
            <a:r>
              <a:rPr sz="1200" spc="-5" dirty="0">
                <a:latin typeface="Times New Roman"/>
                <a:cs typeface="Times New Roman"/>
              </a:rPr>
              <a:t>ancora oltrepassato </a:t>
            </a:r>
            <a:r>
              <a:rPr sz="1200" dirty="0">
                <a:latin typeface="Times New Roman"/>
                <a:cs typeface="Times New Roman"/>
              </a:rPr>
              <a:t>lo stadio </a:t>
            </a:r>
            <a:r>
              <a:rPr sz="1200" spc="-5" dirty="0">
                <a:latin typeface="Times New Roman"/>
                <a:cs typeface="Times New Roman"/>
              </a:rPr>
              <a:t>feticista dell’evoluzione  religiosa.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alcuni gruppi </a:t>
            </a:r>
            <a:r>
              <a:rPr sz="1200" dirty="0">
                <a:latin typeface="Times New Roman"/>
                <a:cs typeface="Times New Roman"/>
              </a:rPr>
              <a:t>hanno 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aderito all’idea </a:t>
            </a:r>
            <a:r>
              <a:rPr sz="1200" dirty="0">
                <a:latin typeface="Times New Roman"/>
                <a:cs typeface="Times New Roman"/>
              </a:rPr>
              <a:t>del monoteismo,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che credevano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nell’immortalità.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(1010.6) 92:6.2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evoluzionaria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rivelazione </a:t>
            </a:r>
            <a:r>
              <a:rPr sz="1200" spc="-5" dirty="0">
                <a:latin typeface="Times New Roman"/>
                <a:cs typeface="Times New Roman"/>
              </a:rPr>
              <a:t>stanno progredendo fianco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fianco mescolandosi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fondendosi nei diversi sistemi teologici che si </a:t>
            </a:r>
            <a:r>
              <a:rPr sz="1200" dirty="0">
                <a:latin typeface="Times New Roman"/>
                <a:cs typeface="Times New Roman"/>
              </a:rPr>
              <a:t>trovano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della </a:t>
            </a:r>
            <a:r>
              <a:rPr sz="1200" spc="-5" dirty="0">
                <a:latin typeface="Times New Roman"/>
                <a:cs typeface="Times New Roman"/>
              </a:rPr>
              <a:t>redazione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fascicoli. Queste </a:t>
            </a:r>
            <a:r>
              <a:rPr sz="1200" dirty="0">
                <a:latin typeface="Times New Roman"/>
                <a:cs typeface="Times New Roman"/>
              </a:rPr>
              <a:t>religioni, le  </a:t>
            </a:r>
            <a:r>
              <a:rPr sz="1200" spc="-5" dirty="0">
                <a:latin typeface="Times New Roman"/>
                <a:cs typeface="Times New Roman"/>
              </a:rPr>
              <a:t>religioni del </a:t>
            </a:r>
            <a:r>
              <a:rPr sz="1200" dirty="0">
                <a:latin typeface="Times New Roman"/>
                <a:cs typeface="Times New Roman"/>
              </a:rPr>
              <a:t>ventesimo </a:t>
            </a: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enumerate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(1011.1) 92:6.3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L’Induismo </a:t>
            </a:r>
            <a:r>
              <a:rPr sz="1200" dirty="0">
                <a:latin typeface="Times New Roman"/>
                <a:cs typeface="Times New Roman"/>
              </a:rPr>
              <a:t>— la più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414273"/>
            <a:ext cx="8137525" cy="4188460"/>
          </a:xfrm>
          <a:prstGeom prst="rect">
            <a:avLst/>
          </a:prstGeom>
        </p:spPr>
        <p:txBody>
          <a:bodyPr vert="horz" wrap="square" lIns="0" tIns="111760" rIns="0" bIns="0" rtlCol="0">
            <a:spAutoFit/>
          </a:bodyPr>
          <a:lstStyle/>
          <a:p>
            <a:pPr marL="495300">
              <a:lnSpc>
                <a:spcPct val="100000"/>
              </a:lnSpc>
              <a:spcBef>
                <a:spcPts val="88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(1011.2) 92:6.4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ebraica.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780"/>
              </a:spcBef>
            </a:pPr>
            <a:r>
              <a:rPr sz="800" spc="-5" dirty="0">
                <a:latin typeface="Times New Roman"/>
                <a:cs typeface="Times New Roman"/>
              </a:rPr>
              <a:t>(1011.3) 92:6.5 </a:t>
            </a:r>
            <a:r>
              <a:rPr sz="1800" baseline="-25462" dirty="0">
                <a:latin typeface="Times New Roman"/>
                <a:cs typeface="Times New Roman"/>
              </a:rPr>
              <a:t>3. </a:t>
            </a:r>
            <a:r>
              <a:rPr sz="1800" spc="-22" baseline="-25462" dirty="0">
                <a:latin typeface="Times New Roman"/>
                <a:cs typeface="Times New Roman"/>
              </a:rPr>
              <a:t>Il</a:t>
            </a:r>
            <a:r>
              <a:rPr sz="1800" spc="-277" baseline="-25462" dirty="0">
                <a:latin typeface="Times New Roman"/>
                <a:cs typeface="Times New Roman"/>
              </a:rPr>
              <a:t> </a:t>
            </a:r>
            <a:r>
              <a:rPr sz="1800" baseline="-25462" dirty="0">
                <a:latin typeface="Times New Roman"/>
                <a:cs typeface="Times New Roman"/>
              </a:rPr>
              <a:t>Buddismo.</a:t>
            </a:r>
            <a:endParaRPr sz="1800" baseline="-25462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6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(1011.4) 92:6.6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Confucio.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(1011.5) 92:6.7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credenze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taoiste.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(1011.6) 92:6.8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5" dirty="0">
                <a:latin typeface="Times New Roman"/>
                <a:cs typeface="Times New Roman"/>
              </a:rPr>
              <a:t>Lo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Zoroastrismo.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790"/>
              </a:spcBef>
            </a:pPr>
            <a:r>
              <a:rPr sz="800" spc="-5" dirty="0">
                <a:latin typeface="Times New Roman"/>
                <a:cs typeface="Times New Roman"/>
              </a:rPr>
              <a:t>(1011.7) 92:6.9 </a:t>
            </a:r>
            <a:r>
              <a:rPr sz="1800" baseline="-25462" dirty="0">
                <a:latin typeface="Times New Roman"/>
                <a:cs typeface="Times New Roman"/>
              </a:rPr>
              <a:t>7. </a:t>
            </a:r>
            <a:r>
              <a:rPr sz="1800" spc="-22" baseline="-25462" dirty="0">
                <a:latin typeface="Times New Roman"/>
                <a:cs typeface="Times New Roman"/>
              </a:rPr>
              <a:t>Lo</a:t>
            </a:r>
            <a:r>
              <a:rPr sz="1800" spc="-292" baseline="-25462" dirty="0">
                <a:latin typeface="Times New Roman"/>
                <a:cs typeface="Times New Roman"/>
              </a:rPr>
              <a:t> </a:t>
            </a:r>
            <a:r>
              <a:rPr sz="1800" baseline="-25462" dirty="0">
                <a:latin typeface="Times New Roman"/>
                <a:cs typeface="Times New Roman"/>
              </a:rPr>
              <a:t>Shinto.</a:t>
            </a:r>
            <a:endParaRPr sz="1800" baseline="-25462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800" spc="-5" dirty="0">
                <a:latin typeface="Times New Roman"/>
                <a:cs typeface="Times New Roman"/>
              </a:rPr>
              <a:t>(1011.8) 92:6.10 </a:t>
            </a:r>
            <a:r>
              <a:rPr sz="1800" baseline="-25462" dirty="0">
                <a:latin typeface="Times New Roman"/>
                <a:cs typeface="Times New Roman"/>
              </a:rPr>
              <a:t>8. </a:t>
            </a:r>
            <a:r>
              <a:rPr sz="1800" spc="-22" baseline="-25462" dirty="0">
                <a:latin typeface="Times New Roman"/>
                <a:cs typeface="Times New Roman"/>
              </a:rPr>
              <a:t>Il</a:t>
            </a:r>
            <a:r>
              <a:rPr sz="1800" spc="-292" baseline="-25462" dirty="0">
                <a:latin typeface="Times New Roman"/>
                <a:cs typeface="Times New Roman"/>
              </a:rPr>
              <a:t> </a:t>
            </a:r>
            <a:r>
              <a:rPr sz="1800" baseline="-25462" dirty="0">
                <a:latin typeface="Times New Roman"/>
                <a:cs typeface="Times New Roman"/>
              </a:rPr>
              <a:t>Giainismo.</a:t>
            </a:r>
            <a:endParaRPr sz="1800" baseline="-25462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6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(1011.9) 92:6.11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15" dirty="0">
                <a:latin typeface="Times New Roman"/>
                <a:cs typeface="Times New Roman"/>
              </a:rPr>
              <a:t>Il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Cristianesimo.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795"/>
              </a:spcBef>
            </a:pPr>
            <a:r>
              <a:rPr sz="800" spc="-5" dirty="0">
                <a:latin typeface="Times New Roman"/>
                <a:cs typeface="Times New Roman"/>
              </a:rPr>
              <a:t>(1011.10) 92:6.12 </a:t>
            </a:r>
            <a:r>
              <a:rPr sz="1800" baseline="-25462" dirty="0">
                <a:latin typeface="Times New Roman"/>
                <a:cs typeface="Times New Roman"/>
              </a:rPr>
              <a:t>10.</a:t>
            </a:r>
            <a:r>
              <a:rPr sz="1800" spc="-292" baseline="-25462" dirty="0">
                <a:latin typeface="Times New Roman"/>
                <a:cs typeface="Times New Roman"/>
              </a:rPr>
              <a:t> </a:t>
            </a:r>
            <a:r>
              <a:rPr sz="1800" spc="-15" baseline="-25462" dirty="0">
                <a:latin typeface="Times New Roman"/>
                <a:cs typeface="Times New Roman"/>
              </a:rPr>
              <a:t>L’Islamismo.</a:t>
            </a:r>
            <a:endParaRPr sz="1800" baseline="-25462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6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(1011.11) 92:6.13 </a:t>
            </a:r>
            <a:r>
              <a:rPr sz="1200" dirty="0">
                <a:latin typeface="Times New Roman"/>
                <a:cs typeface="Times New Roman"/>
              </a:rPr>
              <a:t>11.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Sikhismo — la più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recente.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38100" marR="304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(1011.12) 92:6.14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più evolute </a:t>
            </a:r>
            <a:r>
              <a:rPr sz="1200" spc="-5" dirty="0">
                <a:latin typeface="Times New Roman"/>
                <a:cs typeface="Times New Roman"/>
              </a:rPr>
              <a:t>dell’antichità erano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Giudaismo </a:t>
            </a:r>
            <a:r>
              <a:rPr sz="1200" dirty="0">
                <a:latin typeface="Times New Roman"/>
                <a:cs typeface="Times New Roman"/>
              </a:rPr>
              <a:t>e l’Induismo, ed </a:t>
            </a:r>
            <a:r>
              <a:rPr sz="1200" spc="-5" dirty="0">
                <a:latin typeface="Times New Roman"/>
                <a:cs typeface="Times New Roman"/>
              </a:rPr>
              <a:t>ognuna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rispettivamente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influenzato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corso dello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religioso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Occidente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Oriente. Sia gli Indù che gli Ebrei credevano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loro religioni </a:t>
            </a:r>
            <a:r>
              <a:rPr sz="1200" dirty="0">
                <a:latin typeface="Times New Roman"/>
                <a:cs typeface="Times New Roman"/>
              </a:rPr>
              <a:t>fossero ispirate  e </a:t>
            </a:r>
            <a:r>
              <a:rPr sz="1200" spc="-5" dirty="0">
                <a:latin typeface="Times New Roman"/>
                <a:cs typeface="Times New Roman"/>
              </a:rPr>
              <a:t>rivelate,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ritenevano </a:t>
            </a:r>
            <a:r>
              <a:rPr sz="1200" dirty="0">
                <a:latin typeface="Times New Roman"/>
                <a:cs typeface="Times New Roman"/>
              </a:rPr>
              <a:t>che tutte le altre fossero forme </a:t>
            </a:r>
            <a:r>
              <a:rPr sz="1200" spc="-5" dirty="0">
                <a:latin typeface="Times New Roman"/>
                <a:cs typeface="Times New Roman"/>
              </a:rPr>
              <a:t>decadenti dell’unica vera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fede.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944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857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(1011.13) 92:6.15 </a:t>
            </a:r>
            <a:r>
              <a:rPr sz="1200" spc="-5" dirty="0">
                <a:latin typeface="Times New Roman"/>
                <a:cs typeface="Times New Roman"/>
              </a:rPr>
              <a:t>L’India </a:t>
            </a:r>
            <a:r>
              <a:rPr sz="1200" dirty="0">
                <a:latin typeface="Times New Roman"/>
                <a:cs typeface="Times New Roman"/>
              </a:rPr>
              <a:t>è divisa tra </a:t>
            </a:r>
            <a:r>
              <a:rPr sz="1200" spc="-5" dirty="0">
                <a:latin typeface="Times New Roman"/>
                <a:cs typeface="Times New Roman"/>
              </a:rPr>
              <a:t>Indù, </a:t>
            </a:r>
            <a:r>
              <a:rPr sz="1200" dirty="0">
                <a:latin typeface="Times New Roman"/>
                <a:cs typeface="Times New Roman"/>
              </a:rPr>
              <a:t>Sikh, Maomettani e </a:t>
            </a:r>
            <a:r>
              <a:rPr sz="1200" spc="-5" dirty="0">
                <a:latin typeface="Times New Roman"/>
                <a:cs typeface="Times New Roman"/>
              </a:rPr>
              <a:t>Giainisti,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ciascun gruppo descrive Dio, </a:t>
            </a:r>
            <a:r>
              <a:rPr sz="1200" dirty="0">
                <a:latin typeface="Times New Roman"/>
                <a:cs typeface="Times New Roman"/>
              </a:rPr>
              <a:t>l’uomo e </a:t>
            </a:r>
            <a:r>
              <a:rPr sz="1200" spc="-5" dirty="0">
                <a:latin typeface="Times New Roman"/>
                <a:cs typeface="Times New Roman"/>
              </a:rPr>
              <a:t>l’universo secondo  come 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diversamente concepiti.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Cina </a:t>
            </a:r>
            <a:r>
              <a:rPr sz="1200" spc="-5" dirty="0">
                <a:latin typeface="Times New Roman"/>
                <a:cs typeface="Times New Roman"/>
              </a:rPr>
              <a:t>segue gli insegnamenti </a:t>
            </a:r>
            <a:r>
              <a:rPr sz="1200" dirty="0">
                <a:latin typeface="Times New Roman"/>
                <a:cs typeface="Times New Roman"/>
              </a:rPr>
              <a:t>taoisti e </a:t>
            </a:r>
            <a:r>
              <a:rPr sz="1200" spc="-5" dirty="0">
                <a:latin typeface="Times New Roman"/>
                <a:cs typeface="Times New Roman"/>
              </a:rPr>
              <a:t>confuciani; </a:t>
            </a:r>
            <a:r>
              <a:rPr sz="1200" dirty="0">
                <a:latin typeface="Times New Roman"/>
                <a:cs typeface="Times New Roman"/>
              </a:rPr>
              <a:t>lo Shinto è </a:t>
            </a:r>
            <a:r>
              <a:rPr sz="1200" spc="-5" dirty="0">
                <a:latin typeface="Times New Roman"/>
                <a:cs typeface="Times New Roman"/>
              </a:rPr>
              <a:t>venerato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Giappone.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82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(1011.14) 92:6.16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fedi </a:t>
            </a:r>
            <a:r>
              <a:rPr sz="1200" spc="-5" dirty="0">
                <a:latin typeface="Times New Roman"/>
                <a:cs typeface="Times New Roman"/>
              </a:rPr>
              <a:t>internazionali, interrazziali,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l’ebraica, </a:t>
            </a:r>
            <a:r>
              <a:rPr sz="1200" dirty="0">
                <a:latin typeface="Times New Roman"/>
                <a:cs typeface="Times New Roman"/>
              </a:rPr>
              <a:t>la buddista, la </a:t>
            </a:r>
            <a:r>
              <a:rPr sz="1200" spc="-5" dirty="0">
                <a:latin typeface="Times New Roman"/>
                <a:cs typeface="Times New Roman"/>
              </a:rPr>
              <a:t>cristiana </a:t>
            </a:r>
            <a:r>
              <a:rPr sz="1200" dirty="0">
                <a:latin typeface="Times New Roman"/>
                <a:cs typeface="Times New Roman"/>
              </a:rPr>
              <a:t>e l’islamica.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Buddismo si </a:t>
            </a:r>
            <a:r>
              <a:rPr sz="1200" dirty="0">
                <a:latin typeface="Times New Roman"/>
                <a:cs typeface="Times New Roman"/>
              </a:rPr>
              <a:t>estende  da </a:t>
            </a:r>
            <a:r>
              <a:rPr sz="1200" spc="-5" dirty="0">
                <a:latin typeface="Times New Roman"/>
                <a:cs typeface="Times New Roman"/>
              </a:rPr>
              <a:t>Ceylon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Birmania, 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Tibet </a:t>
            </a:r>
            <a:r>
              <a:rPr sz="1200" dirty="0">
                <a:latin typeface="Times New Roman"/>
                <a:cs typeface="Times New Roman"/>
              </a:rPr>
              <a:t>e la Cina,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Giappone. </a:t>
            </a:r>
            <a:r>
              <a:rPr sz="1200" dirty="0">
                <a:latin typeface="Times New Roman"/>
                <a:cs typeface="Times New Roman"/>
              </a:rPr>
              <a:t>Esso ha </a:t>
            </a:r>
            <a:r>
              <a:rPr sz="1200" spc="-5" dirty="0">
                <a:latin typeface="Times New Roman"/>
                <a:cs typeface="Times New Roman"/>
              </a:rPr>
              <a:t>mostrato un’adattabilità ai </a:t>
            </a:r>
            <a:r>
              <a:rPr sz="1200" dirty="0">
                <a:latin typeface="Times New Roman"/>
                <a:cs typeface="Times New Roman"/>
              </a:rPr>
              <a:t>costumi di </a:t>
            </a:r>
            <a:r>
              <a:rPr sz="1200" spc="-5" dirty="0">
                <a:latin typeface="Times New Roman"/>
                <a:cs typeface="Times New Roman"/>
              </a:rPr>
              <a:t>molti 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stata </a:t>
            </a:r>
            <a:r>
              <a:rPr sz="1200" spc="-5" dirty="0">
                <a:latin typeface="Times New Roman"/>
                <a:cs typeface="Times New Roman"/>
              </a:rPr>
              <a:t>eguagliata </a:t>
            </a:r>
            <a:r>
              <a:rPr sz="1200" dirty="0">
                <a:latin typeface="Times New Roman"/>
                <a:cs typeface="Times New Roman"/>
              </a:rPr>
              <a:t>solo dal</a:t>
            </a:r>
            <a:r>
              <a:rPr sz="1200" spc="-5" dirty="0">
                <a:latin typeface="Times New Roman"/>
                <a:cs typeface="Times New Roman"/>
              </a:rPr>
              <a:t> Cristianesimo.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(1011.15) 92:6.17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ebraica </a:t>
            </a:r>
            <a:r>
              <a:rPr sz="1200" dirty="0">
                <a:latin typeface="Times New Roman"/>
                <a:cs typeface="Times New Roman"/>
              </a:rPr>
              <a:t>ingloba la transizione </a:t>
            </a:r>
            <a:r>
              <a:rPr sz="1200" spc="-5" dirty="0">
                <a:latin typeface="Times New Roman"/>
                <a:cs typeface="Times New Roman"/>
              </a:rPr>
              <a:t>filosofica dal politeismo al </a:t>
            </a:r>
            <a:r>
              <a:rPr sz="1200" dirty="0">
                <a:latin typeface="Times New Roman"/>
                <a:cs typeface="Times New Roman"/>
              </a:rPr>
              <a:t>monoteismo;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un anello evoluzionario tra  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di evoluzione e 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rivelazione. Gli Ebrei furono </a:t>
            </a:r>
            <a:r>
              <a:rPr sz="1200" dirty="0">
                <a:latin typeface="Times New Roman"/>
                <a:cs typeface="Times New Roman"/>
              </a:rPr>
              <a:t>il solo popolo </a:t>
            </a:r>
            <a:r>
              <a:rPr sz="1200" spc="-5" dirty="0">
                <a:latin typeface="Times New Roman"/>
                <a:cs typeface="Times New Roman"/>
              </a:rPr>
              <a:t>occidentale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dei </a:t>
            </a:r>
            <a:r>
              <a:rPr sz="1200" dirty="0">
                <a:latin typeface="Times New Roman"/>
                <a:cs typeface="Times New Roman"/>
              </a:rPr>
              <a:t>evoluzionari  </a:t>
            </a:r>
            <a:r>
              <a:rPr sz="1200" spc="-5" dirty="0">
                <a:latin typeface="Times New Roman"/>
                <a:cs typeface="Times New Roman"/>
              </a:rPr>
              <a:t>primitivi completamente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Dio della rivelazione. Ma questa </a:t>
            </a:r>
            <a:r>
              <a:rPr sz="1200" dirty="0">
                <a:latin typeface="Times New Roman"/>
                <a:cs typeface="Times New Roman"/>
              </a:rPr>
              <a:t>verità non fu </a:t>
            </a:r>
            <a:r>
              <a:rPr sz="1200" spc="-5" dirty="0">
                <a:latin typeface="Times New Roman"/>
                <a:cs typeface="Times New Roman"/>
              </a:rPr>
              <a:t>mai francamente accettata prima del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Isaia,  che insegnò ancora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l’idea mista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congiunta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Creatore Universale: </a:t>
            </a:r>
            <a:r>
              <a:rPr sz="1200" dirty="0">
                <a:latin typeface="Times New Roman"/>
                <a:cs typeface="Times New Roman"/>
              </a:rPr>
              <a:t>“O </a:t>
            </a:r>
            <a:r>
              <a:rPr sz="1200" spc="-5" dirty="0">
                <a:latin typeface="Times New Roman"/>
                <a:cs typeface="Times New Roman"/>
              </a:rPr>
              <a:t>Signore degli </a:t>
            </a:r>
            <a:r>
              <a:rPr sz="1200" dirty="0">
                <a:latin typeface="Times New Roman"/>
                <a:cs typeface="Times New Roman"/>
              </a:rPr>
              <a:t>Eserciti, </a:t>
            </a:r>
            <a:r>
              <a:rPr sz="1200" spc="-5" dirty="0">
                <a:latin typeface="Times New Roman"/>
                <a:cs typeface="Times New Roman"/>
              </a:rPr>
              <a:t>Dio  d’Israele,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sei Dio,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sono altri;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hai creato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terra.”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tempo </a:t>
            </a:r>
            <a:r>
              <a:rPr sz="1200" dirty="0">
                <a:latin typeface="Times New Roman"/>
                <a:cs typeface="Times New Roman"/>
              </a:rPr>
              <a:t>la speranza </a:t>
            </a:r>
            <a:r>
              <a:rPr sz="1200" spc="-5" dirty="0">
                <a:latin typeface="Times New Roman"/>
                <a:cs typeface="Times New Roman"/>
              </a:rPr>
              <a:t>della sopravvivenza della  civiltà occidentale </a:t>
            </a:r>
            <a:r>
              <a:rPr sz="1200" dirty="0">
                <a:latin typeface="Times New Roman"/>
                <a:cs typeface="Times New Roman"/>
              </a:rPr>
              <a:t>risiedette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sublimi </a:t>
            </a:r>
            <a:r>
              <a:rPr sz="1200" spc="-5" dirty="0">
                <a:latin typeface="Times New Roman"/>
                <a:cs typeface="Times New Roman"/>
              </a:rPr>
              <a:t>concetti ebraici della </a:t>
            </a:r>
            <a:r>
              <a:rPr sz="1200" dirty="0">
                <a:latin typeface="Times New Roman"/>
                <a:cs typeface="Times New Roman"/>
              </a:rPr>
              <a:t>bontà e </a:t>
            </a:r>
            <a:r>
              <a:rPr sz="1200" spc="-5" dirty="0">
                <a:latin typeface="Times New Roman"/>
                <a:cs typeface="Times New Roman"/>
              </a:rPr>
              <a:t>negli avanzati concetti greci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bellezza.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175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(1011.16) 92:6.18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cristiana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religione fondata </a:t>
            </a:r>
            <a:r>
              <a:rPr sz="1200" dirty="0">
                <a:latin typeface="Times New Roman"/>
                <a:cs typeface="Times New Roman"/>
              </a:rPr>
              <a:t>sulla vita e </a:t>
            </a:r>
            <a:r>
              <a:rPr sz="1200" spc="-5" dirty="0">
                <a:latin typeface="Times New Roman"/>
                <a:cs typeface="Times New Roman"/>
              </a:rPr>
              <a:t>sugli insegnamenti </a:t>
            </a:r>
            <a:r>
              <a:rPr sz="1200" dirty="0">
                <a:latin typeface="Times New Roman"/>
                <a:cs typeface="Times New Roman"/>
              </a:rPr>
              <a:t>di Cristo, </a:t>
            </a:r>
            <a:r>
              <a:rPr sz="1200" spc="-5" dirty="0">
                <a:latin typeface="Times New Roman"/>
                <a:cs typeface="Times New Roman"/>
              </a:rPr>
              <a:t>basata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teologia del  Giudaismo, modificata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dall’assimilazione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insegnamenti zoroastriani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greca, </a:t>
            </a:r>
            <a:r>
              <a:rPr sz="1200" dirty="0">
                <a:latin typeface="Times New Roman"/>
                <a:cs typeface="Times New Roman"/>
              </a:rPr>
              <a:t>e formulata  </a:t>
            </a:r>
            <a:r>
              <a:rPr sz="1200" spc="-5" dirty="0">
                <a:latin typeface="Times New Roman"/>
                <a:cs typeface="Times New Roman"/>
              </a:rPr>
              <a:t>principalmente </a:t>
            </a:r>
            <a:r>
              <a:rPr sz="1200" dirty="0">
                <a:latin typeface="Times New Roman"/>
                <a:cs typeface="Times New Roman"/>
              </a:rPr>
              <a:t>da tre persone: </a:t>
            </a:r>
            <a:r>
              <a:rPr sz="1200" spc="-5" dirty="0">
                <a:latin typeface="Times New Roman"/>
                <a:cs typeface="Times New Roman"/>
              </a:rPr>
              <a:t>Filone, </a:t>
            </a:r>
            <a:r>
              <a:rPr sz="1200" dirty="0">
                <a:latin typeface="Times New Roman"/>
                <a:cs typeface="Times New Roman"/>
              </a:rPr>
              <a:t>Pietro e Paolo.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passata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numerose fasi </a:t>
            </a:r>
            <a:r>
              <a:rPr sz="1200" dirty="0">
                <a:latin typeface="Times New Roman"/>
                <a:cs typeface="Times New Roman"/>
              </a:rPr>
              <a:t>di evoluzione </a:t>
            </a:r>
            <a:r>
              <a:rPr sz="1200" spc="-5" dirty="0">
                <a:latin typeface="Times New Roman"/>
                <a:cs typeface="Times New Roman"/>
              </a:rPr>
              <a:t>dal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Paolo </a:t>
            </a:r>
            <a:r>
              <a:rPr sz="1200" dirty="0">
                <a:latin typeface="Times New Roman"/>
                <a:cs typeface="Times New Roman"/>
              </a:rPr>
              <a:t>ed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88900" marR="14668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divenuta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completamente </a:t>
            </a:r>
            <a:r>
              <a:rPr sz="1200" spc="-5" dirty="0">
                <a:latin typeface="Times New Roman"/>
                <a:cs typeface="Times New Roman"/>
              </a:rPr>
              <a:t>occidentalizzata che </a:t>
            </a:r>
            <a:r>
              <a:rPr sz="1200" dirty="0">
                <a:latin typeface="Times New Roman"/>
                <a:cs typeface="Times New Roman"/>
              </a:rPr>
              <a:t>molti popoli non </a:t>
            </a:r>
            <a:r>
              <a:rPr sz="1200" spc="-5" dirty="0">
                <a:latin typeface="Times New Roman"/>
                <a:cs typeface="Times New Roman"/>
              </a:rPr>
              <a:t>europei considerano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naturalmente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spc="5" dirty="0">
                <a:latin typeface="Times New Roman"/>
                <a:cs typeface="Times New Roman"/>
              </a:rPr>
              <a:t>come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strana </a:t>
            </a:r>
            <a:r>
              <a:rPr sz="1200" dirty="0">
                <a:latin typeface="Times New Roman"/>
                <a:cs typeface="Times New Roman"/>
              </a:rPr>
              <a:t>rivelazione di uno </a:t>
            </a:r>
            <a:r>
              <a:rPr sz="1200" spc="-5" dirty="0">
                <a:latin typeface="Times New Roman"/>
                <a:cs typeface="Times New Roman"/>
              </a:rPr>
              <a:t>strano Dio </a:t>
            </a:r>
            <a:r>
              <a:rPr sz="1200" dirty="0">
                <a:latin typeface="Times New Roman"/>
                <a:cs typeface="Times New Roman"/>
              </a:rPr>
              <a:t>e destinata a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stranieri.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25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(1011.17) 92:6.19 </a:t>
            </a:r>
            <a:r>
              <a:rPr sz="1200" spc="-10" dirty="0">
                <a:latin typeface="Times New Roman"/>
                <a:cs typeface="Times New Roman"/>
              </a:rPr>
              <a:t>L’Islamismo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collegamento religioso-culturale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l’Africa del Nord,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Levante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l’Asia sudorientale. 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teologia  ebraica,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cristiani </a:t>
            </a:r>
            <a:r>
              <a:rPr sz="1200" spc="-5" dirty="0">
                <a:latin typeface="Times New Roman"/>
                <a:cs typeface="Times New Roman"/>
              </a:rPr>
              <a:t>successivi,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rese </a:t>
            </a:r>
            <a:r>
              <a:rPr sz="1200" dirty="0">
                <a:latin typeface="Times New Roman"/>
                <a:cs typeface="Times New Roman"/>
              </a:rPr>
              <a:t>monoteista </a:t>
            </a:r>
            <a:r>
              <a:rPr sz="1200" spc="-5" dirty="0">
                <a:latin typeface="Times New Roman"/>
                <a:cs typeface="Times New Roman"/>
              </a:rPr>
              <a:t>l’Islamismo.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Maometto  incespicarono </a:t>
            </a:r>
            <a:r>
              <a:rPr sz="1200" dirty="0">
                <a:latin typeface="Times New Roman"/>
                <a:cs typeface="Times New Roman"/>
              </a:rPr>
              <a:t>di fronte </a:t>
            </a:r>
            <a:r>
              <a:rPr sz="1200" spc="-5" dirty="0">
                <a:latin typeface="Times New Roman"/>
                <a:cs typeface="Times New Roman"/>
              </a:rPr>
              <a:t>agli insegnamenti </a:t>
            </a:r>
            <a:r>
              <a:rPr sz="1200" dirty="0">
                <a:latin typeface="Times New Roman"/>
                <a:cs typeface="Times New Roman"/>
              </a:rPr>
              <a:t>avanzati </a:t>
            </a:r>
            <a:r>
              <a:rPr sz="1200" spc="-5" dirty="0">
                <a:latin typeface="Times New Roman"/>
                <a:cs typeface="Times New Roman"/>
              </a:rPr>
              <a:t>della Trinità;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dottrina di tre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16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4607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divine e di una sola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difficile </a:t>
            </a:r>
            <a:r>
              <a:rPr sz="1200" dirty="0">
                <a:latin typeface="Times New Roman"/>
                <a:cs typeface="Times New Roman"/>
              </a:rPr>
              <a:t>indurre le </a:t>
            </a:r>
            <a:r>
              <a:rPr sz="1200" spc="-5" dirty="0">
                <a:latin typeface="Times New Roman"/>
                <a:cs typeface="Times New Roman"/>
              </a:rPr>
              <a:t>menti evoluzionarie ad accettare </a:t>
            </a:r>
            <a:r>
              <a:rPr sz="1200" i="1" spc="-5" dirty="0">
                <a:latin typeface="Times New Roman"/>
                <a:cs typeface="Times New Roman"/>
              </a:rPr>
              <a:t>improvvisamente </a:t>
            </a:r>
            <a:r>
              <a:rPr sz="1200" dirty="0">
                <a:latin typeface="Times New Roman"/>
                <a:cs typeface="Times New Roman"/>
              </a:rPr>
              <a:t>una verità </a:t>
            </a:r>
            <a:r>
              <a:rPr sz="1200" spc="-5" dirty="0">
                <a:latin typeface="Times New Roman"/>
                <a:cs typeface="Times New Roman"/>
              </a:rPr>
              <a:t>rivelata  avanzata. L’uomo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creatura evoluzionaria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lo più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acquisire la </a:t>
            </a:r>
            <a:r>
              <a:rPr sz="1200" spc="-5" dirty="0">
                <a:latin typeface="Times New Roman"/>
                <a:cs typeface="Times New Roman"/>
              </a:rPr>
              <a:t>sua religione </a:t>
            </a:r>
            <a:r>
              <a:rPr sz="1200" dirty="0">
                <a:latin typeface="Times New Roman"/>
                <a:cs typeface="Times New Roman"/>
              </a:rPr>
              <a:t>per mezzo di </a:t>
            </a:r>
            <a:r>
              <a:rPr sz="1200" spc="-5" dirty="0">
                <a:latin typeface="Times New Roman"/>
                <a:cs typeface="Times New Roman"/>
              </a:rPr>
              <a:t>tecniche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evoluzionarie.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(1012.1) 92:6.20 </a:t>
            </a:r>
            <a:r>
              <a:rPr sz="1200" spc="-5" dirty="0">
                <a:latin typeface="Times New Roman"/>
                <a:cs typeface="Times New Roman"/>
              </a:rPr>
              <a:t>L’adorazione degli antenati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costituì un </a:t>
            </a:r>
            <a:r>
              <a:rPr sz="1200" spc="-5" dirty="0">
                <a:latin typeface="Times New Roman"/>
                <a:cs typeface="Times New Roman"/>
              </a:rPr>
              <a:t>deciso progresso nell’evoluzione religiosa,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sorprendente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deplorevole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questo concetto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persista </a:t>
            </a:r>
            <a:r>
              <a:rPr sz="1200" dirty="0">
                <a:latin typeface="Times New Roman"/>
                <a:cs typeface="Times New Roman"/>
              </a:rPr>
              <a:t>in Cina, in </a:t>
            </a:r>
            <a:r>
              <a:rPr sz="1200" spc="-5" dirty="0">
                <a:latin typeface="Times New Roman"/>
                <a:cs typeface="Times New Roman"/>
              </a:rPr>
              <a:t>Giappone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10" dirty="0">
                <a:latin typeface="Times New Roman"/>
                <a:cs typeface="Times New Roman"/>
              </a:rPr>
              <a:t>India </a:t>
            </a:r>
            <a:r>
              <a:rPr sz="1200" dirty="0">
                <a:latin typeface="Times New Roman"/>
                <a:cs typeface="Times New Roman"/>
              </a:rPr>
              <a:t>tra tante idee </a:t>
            </a: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avanzate quali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Buddismo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l’Induismo.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Occidente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degli antenati si </a:t>
            </a:r>
            <a:r>
              <a:rPr sz="1200" dirty="0">
                <a:latin typeface="Times New Roman"/>
                <a:cs typeface="Times New Roman"/>
              </a:rPr>
              <a:t>evolvé </a:t>
            </a:r>
            <a:r>
              <a:rPr sz="1200" spc="-5" dirty="0">
                <a:latin typeface="Times New Roman"/>
                <a:cs typeface="Times New Roman"/>
              </a:rPr>
              <a:t>nella venerazione degli dei </a:t>
            </a:r>
            <a:r>
              <a:rPr sz="1200" dirty="0">
                <a:latin typeface="Times New Roman"/>
                <a:cs typeface="Times New Roman"/>
              </a:rPr>
              <a:t>nazionali 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rispetto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eroi  </a:t>
            </a:r>
            <a:r>
              <a:rPr sz="1200" dirty="0">
                <a:latin typeface="Times New Roman"/>
                <a:cs typeface="Times New Roman"/>
              </a:rPr>
              <a:t>razziali. </a:t>
            </a:r>
            <a:r>
              <a:rPr sz="1200" spc="-5" dirty="0">
                <a:latin typeface="Times New Roman"/>
                <a:cs typeface="Times New Roman"/>
              </a:rPr>
              <a:t>Nel ventesimo secolo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nazionalistica di </a:t>
            </a:r>
            <a:r>
              <a:rPr sz="1200" spc="-5" dirty="0">
                <a:latin typeface="Times New Roman"/>
                <a:cs typeface="Times New Roman"/>
              </a:rPr>
              <a:t>venerazione degli eroi </a:t>
            </a:r>
            <a:r>
              <a:rPr sz="1200" dirty="0">
                <a:latin typeface="Times New Roman"/>
                <a:cs typeface="Times New Roman"/>
              </a:rPr>
              <a:t>fa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apparizione </a:t>
            </a:r>
            <a:r>
              <a:rPr sz="1200" spc="-5" dirty="0">
                <a:latin typeface="Times New Roman"/>
                <a:cs typeface="Times New Roman"/>
              </a:rPr>
              <a:t>nei diversi </a:t>
            </a:r>
            <a:r>
              <a:rPr sz="1200" dirty="0">
                <a:latin typeface="Times New Roman"/>
                <a:cs typeface="Times New Roman"/>
              </a:rPr>
              <a:t>secolarismi  </a:t>
            </a:r>
            <a:r>
              <a:rPr sz="1200" spc="-5" dirty="0">
                <a:latin typeface="Times New Roman"/>
                <a:cs typeface="Times New Roman"/>
              </a:rPr>
              <a:t>radicali </a:t>
            </a:r>
            <a:r>
              <a:rPr sz="1200" dirty="0">
                <a:latin typeface="Times New Roman"/>
                <a:cs typeface="Times New Roman"/>
              </a:rPr>
              <a:t>e nazionalistici che </a:t>
            </a:r>
            <a:r>
              <a:rPr sz="1200" spc="-5" dirty="0">
                <a:latin typeface="Times New Roman"/>
                <a:cs typeface="Times New Roman"/>
              </a:rPr>
              <a:t>caratterizzano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e nazioni </a:t>
            </a:r>
            <a:r>
              <a:rPr sz="1200" spc="-5" dirty="0">
                <a:latin typeface="Times New Roman"/>
                <a:cs typeface="Times New Roman"/>
              </a:rPr>
              <a:t>occidentali. </a:t>
            </a:r>
            <a:r>
              <a:rPr sz="1200" dirty="0">
                <a:latin typeface="Times New Roman"/>
                <a:cs typeface="Times New Roman"/>
              </a:rPr>
              <a:t>Molto di </a:t>
            </a:r>
            <a:r>
              <a:rPr sz="1200" spc="-5" dirty="0">
                <a:latin typeface="Times New Roman"/>
                <a:cs typeface="Times New Roman"/>
              </a:rPr>
              <a:t>questo stesso atteggiamento si </a:t>
            </a:r>
            <a:r>
              <a:rPr sz="1200" spc="5" dirty="0">
                <a:latin typeface="Times New Roman"/>
                <a:cs typeface="Times New Roman"/>
              </a:rPr>
              <a:t>trova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nelle grandi università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comunità industriali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importanti dei </a:t>
            </a:r>
            <a:r>
              <a:rPr sz="1200" dirty="0">
                <a:latin typeface="Times New Roman"/>
                <a:cs typeface="Times New Roman"/>
              </a:rPr>
              <a:t>popoli di </a:t>
            </a:r>
            <a:r>
              <a:rPr sz="1200" spc="-5" dirty="0">
                <a:latin typeface="Times New Roman"/>
                <a:cs typeface="Times New Roman"/>
              </a:rPr>
              <a:t>lingua inglese. </a:t>
            </a:r>
            <a:r>
              <a:rPr sz="1200" dirty="0">
                <a:latin typeface="Times New Roman"/>
                <a:cs typeface="Times New Roman"/>
              </a:rPr>
              <a:t>Non molto </a:t>
            </a:r>
            <a:r>
              <a:rPr sz="1200" spc="-5" dirty="0">
                <a:latin typeface="Times New Roman"/>
                <a:cs typeface="Times New Roman"/>
              </a:rPr>
              <a:t>differente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è l’idea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“una </a:t>
            </a:r>
            <a:r>
              <a:rPr sz="1200" spc="-5" dirty="0">
                <a:latin typeface="Times New Roman"/>
                <a:cs typeface="Times New Roman"/>
              </a:rPr>
              <a:t>ricerca comune </a:t>
            </a:r>
            <a:r>
              <a:rPr sz="1200" dirty="0">
                <a:latin typeface="Times New Roman"/>
                <a:cs typeface="Times New Roman"/>
              </a:rPr>
              <a:t>della buona </a:t>
            </a:r>
            <a:r>
              <a:rPr sz="1200" spc="-5" dirty="0">
                <a:latin typeface="Times New Roman"/>
                <a:cs typeface="Times New Roman"/>
              </a:rPr>
              <a:t>vita”.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“religioni </a:t>
            </a:r>
            <a:r>
              <a:rPr sz="1200" dirty="0">
                <a:latin typeface="Times New Roman"/>
                <a:cs typeface="Times New Roman"/>
              </a:rPr>
              <a:t>nazionali” non </a:t>
            </a:r>
            <a:r>
              <a:rPr sz="1200" spc="-5" dirty="0">
                <a:latin typeface="Times New Roman"/>
                <a:cs typeface="Times New Roman"/>
              </a:rPr>
              <a:t>sono altro che </a:t>
            </a:r>
            <a:r>
              <a:rPr sz="1200" dirty="0">
                <a:latin typeface="Times New Roman"/>
                <a:cs typeface="Times New Roman"/>
              </a:rPr>
              <a:t>un  ritorno </a:t>
            </a:r>
            <a:r>
              <a:rPr sz="1200" spc="-5" dirty="0">
                <a:latin typeface="Times New Roman"/>
                <a:cs typeface="Times New Roman"/>
              </a:rPr>
              <a:t>all’adorazione 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imperatori romani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Shinto — </a:t>
            </a:r>
            <a:r>
              <a:rPr sz="1200" spc="-5" dirty="0">
                <a:latin typeface="Times New Roman"/>
                <a:cs typeface="Times New Roman"/>
              </a:rPr>
              <a:t>l’adorazione dello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nella famiglia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L’ulteriore evoluzione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religione</a:t>
            </a:r>
            <a:endParaRPr sz="1600">
              <a:latin typeface="Times New Roman"/>
              <a:cs typeface="Times New Roman"/>
            </a:endParaRPr>
          </a:p>
          <a:p>
            <a:pPr marL="76200" marR="75565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(1012.2) 92:7.1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può mai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 scientifico.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filosofia può, in </a:t>
            </a:r>
            <a:r>
              <a:rPr sz="1200" spc="-5" dirty="0">
                <a:latin typeface="Times New Roman"/>
                <a:cs typeface="Times New Roman"/>
              </a:rPr>
              <a:t>verità, riposare su </a:t>
            </a:r>
            <a:r>
              <a:rPr sz="1200" dirty="0">
                <a:latin typeface="Times New Roman"/>
                <a:cs typeface="Times New Roman"/>
              </a:rPr>
              <a:t>una base </a:t>
            </a:r>
            <a:r>
              <a:rPr sz="1200" spc="-5" dirty="0">
                <a:latin typeface="Times New Roman"/>
                <a:cs typeface="Times New Roman"/>
              </a:rPr>
              <a:t>scientifica, </a:t>
            </a:r>
            <a:r>
              <a:rPr sz="1200" dirty="0">
                <a:latin typeface="Times New Roman"/>
                <a:cs typeface="Times New Roman"/>
              </a:rPr>
              <a:t>ma la  </a:t>
            </a:r>
            <a:r>
              <a:rPr sz="1200" spc="-5" dirty="0">
                <a:latin typeface="Times New Roman"/>
                <a:cs typeface="Times New Roman"/>
              </a:rPr>
              <a:t>religione resterà sempre evoluzionaria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rivelazione, </a:t>
            </a:r>
            <a:r>
              <a:rPr sz="1200" dirty="0">
                <a:latin typeface="Times New Roman"/>
                <a:cs typeface="Times New Roman"/>
              </a:rPr>
              <a:t>o una possibile </a:t>
            </a:r>
            <a:r>
              <a:rPr sz="1200" spc="-5" dirty="0">
                <a:latin typeface="Times New Roman"/>
                <a:cs typeface="Times New Roman"/>
              </a:rPr>
              <a:t>combinazione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entrambe, </a:t>
            </a:r>
            <a:r>
              <a:rPr sz="1200" dirty="0">
                <a:latin typeface="Times New Roman"/>
                <a:cs typeface="Times New Roman"/>
              </a:rPr>
              <a:t>com’è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d’oggi.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85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(1012.3) 92:7.2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inventate nuove </a:t>
            </a:r>
            <a:r>
              <a:rPr sz="1200" spc="-5" dirty="0">
                <a:latin typeface="Times New Roman"/>
                <a:cs typeface="Times New Roman"/>
              </a:rPr>
              <a:t>religioni; </a:t>
            </a:r>
            <a:r>
              <a:rPr sz="1200" dirty="0">
                <a:latin typeface="Times New Roman"/>
                <a:cs typeface="Times New Roman"/>
              </a:rPr>
              <a:t>o sono frutto di evoluzione </a:t>
            </a:r>
            <a:r>
              <a:rPr sz="1200" spc="-5" dirty="0">
                <a:latin typeface="Times New Roman"/>
                <a:cs typeface="Times New Roman"/>
              </a:rPr>
              <a:t>oppure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i="1" spc="-5" dirty="0">
                <a:latin typeface="Times New Roman"/>
                <a:cs typeface="Times New Roman"/>
              </a:rPr>
              <a:t>improvvisamente rivelate. </a:t>
            </a:r>
            <a:r>
              <a:rPr sz="1200" dirty="0">
                <a:latin typeface="Times New Roman"/>
                <a:cs typeface="Times New Roman"/>
              </a:rPr>
              <a:t>Tutte  le nuove </a:t>
            </a:r>
            <a:r>
              <a:rPr sz="1200" spc="-5" dirty="0">
                <a:latin typeface="Times New Roman"/>
                <a:cs typeface="Times New Roman"/>
              </a:rPr>
              <a:t>religioni evoluzionarie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semplicemente espressioni progressive </a:t>
            </a:r>
            <a:r>
              <a:rPr sz="1200" dirty="0">
                <a:latin typeface="Times New Roman"/>
                <a:cs typeface="Times New Roman"/>
              </a:rPr>
              <a:t>di antiche </a:t>
            </a:r>
            <a:r>
              <a:rPr sz="1200" spc="-5" dirty="0">
                <a:latin typeface="Times New Roman"/>
                <a:cs typeface="Times New Roman"/>
              </a:rPr>
              <a:t>credenze,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adattamenti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76200" marR="317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aggiustamenti. L’antico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esistere; </a:t>
            </a:r>
            <a:r>
              <a:rPr sz="1200" dirty="0">
                <a:latin typeface="Times New Roman"/>
                <a:cs typeface="Times New Roman"/>
              </a:rPr>
              <a:t>esso è </a:t>
            </a:r>
            <a:r>
              <a:rPr sz="1200" spc="-5" dirty="0">
                <a:latin typeface="Times New Roman"/>
                <a:cs typeface="Times New Roman"/>
              </a:rPr>
              <a:t>fuso con </a:t>
            </a:r>
            <a:r>
              <a:rPr sz="1200" dirty="0">
                <a:latin typeface="Times New Roman"/>
                <a:cs typeface="Times New Roman"/>
              </a:rPr>
              <a:t>il nuovo, così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Sikhismo </a:t>
            </a:r>
            <a:r>
              <a:rPr sz="1200" spc="-5" dirty="0">
                <a:latin typeface="Times New Roman"/>
                <a:cs typeface="Times New Roman"/>
              </a:rPr>
              <a:t>germogliò </a:t>
            </a:r>
            <a:r>
              <a:rPr sz="1200" dirty="0">
                <a:latin typeface="Times New Roman"/>
                <a:cs typeface="Times New Roman"/>
              </a:rPr>
              <a:t>e sbocciò dal terreno e  </a:t>
            </a:r>
            <a:r>
              <a:rPr sz="1200" spc="-5" dirty="0">
                <a:latin typeface="Times New Roman"/>
                <a:cs typeface="Times New Roman"/>
              </a:rPr>
              <a:t>dalle forme dell’Induismo,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Buddismo, dell’Islamismo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altri culti contemporanei.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primitiva era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democratica;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selvaggio prendeva </a:t>
            </a:r>
            <a:r>
              <a:rPr sz="1200" dirty="0">
                <a:latin typeface="Times New Roman"/>
                <a:cs typeface="Times New Roman"/>
              </a:rPr>
              <a:t>a prestito o prestava </a:t>
            </a:r>
            <a:r>
              <a:rPr sz="1200" spc="-5" dirty="0">
                <a:latin typeface="Times New Roman"/>
                <a:cs typeface="Times New Roman"/>
              </a:rPr>
              <a:t>facilmente. </a:t>
            </a:r>
            <a:r>
              <a:rPr sz="1200" dirty="0">
                <a:latin typeface="Times New Roman"/>
                <a:cs typeface="Times New Roman"/>
              </a:rPr>
              <a:t>Solo con la religione </a:t>
            </a:r>
            <a:r>
              <a:rPr sz="1200" spc="-5" dirty="0">
                <a:latin typeface="Times New Roman"/>
                <a:cs typeface="Times New Roman"/>
              </a:rPr>
              <a:t>rivelata </a:t>
            </a:r>
            <a:r>
              <a:rPr sz="1200" dirty="0">
                <a:latin typeface="Times New Roman"/>
                <a:cs typeface="Times New Roman"/>
              </a:rPr>
              <a:t>apparve </a:t>
            </a:r>
            <a:r>
              <a:rPr sz="1200" spc="-5" dirty="0">
                <a:latin typeface="Times New Roman"/>
                <a:cs typeface="Times New Roman"/>
              </a:rPr>
              <a:t>l’egotismo teologico  autocratico ed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intollerante.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725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(1012.4) 92:7.3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sono </a:t>
            </a:r>
            <a:r>
              <a:rPr sz="1200" dirty="0">
                <a:latin typeface="Times New Roman"/>
                <a:cs typeface="Times New Roman"/>
              </a:rPr>
              <a:t>tutte buone </a:t>
            </a:r>
            <a:r>
              <a:rPr sz="1200" spc="-5" dirty="0">
                <a:latin typeface="Times New Roman"/>
                <a:cs typeface="Times New Roman"/>
              </a:rPr>
              <a:t>nella misura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portano l’uomo </a:t>
            </a:r>
            <a:r>
              <a:rPr sz="1200" dirty="0">
                <a:latin typeface="Times New Roman"/>
                <a:cs typeface="Times New Roman"/>
              </a:rPr>
              <a:t>a Dio ed in </a:t>
            </a:r>
            <a:r>
              <a:rPr sz="1200" spc="-5" dirty="0">
                <a:latin typeface="Times New Roman"/>
                <a:cs typeface="Times New Roman"/>
              </a:rPr>
              <a:t>cui portano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comprensione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all’uomo.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errore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gruppo religioso concepire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credo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Verità; tali </a:t>
            </a:r>
            <a:r>
              <a:rPr sz="1200" spc="-5" dirty="0">
                <a:latin typeface="Times New Roman"/>
                <a:cs typeface="Times New Roman"/>
              </a:rPr>
              <a:t>atteggiamenti  denotano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arroganza teologica </a:t>
            </a:r>
            <a:r>
              <a:rPr sz="1200" dirty="0">
                <a:latin typeface="Times New Roman"/>
                <a:cs typeface="Times New Roman"/>
              </a:rPr>
              <a:t>che certezza di </a:t>
            </a:r>
            <a:r>
              <a:rPr sz="1200" spc="-5" dirty="0">
                <a:latin typeface="Times New Roman"/>
                <a:cs typeface="Times New Roman"/>
              </a:rPr>
              <a:t>fede. Non </a:t>
            </a:r>
            <a:r>
              <a:rPr sz="1200" dirty="0">
                <a:latin typeface="Times New Roman"/>
                <a:cs typeface="Times New Roman"/>
              </a:rPr>
              <a:t>c’è una religione </a:t>
            </a:r>
            <a:r>
              <a:rPr sz="1200" spc="-5" dirty="0">
                <a:latin typeface="Times New Roman"/>
                <a:cs typeface="Times New Roman"/>
              </a:rPr>
              <a:t>su Urantia che </a:t>
            </a:r>
            <a:r>
              <a:rPr sz="1200" dirty="0">
                <a:latin typeface="Times New Roman"/>
                <a:cs typeface="Times New Roman"/>
              </a:rPr>
              <a:t>non possa </a:t>
            </a:r>
            <a:r>
              <a:rPr sz="1200" spc="-5" dirty="0">
                <a:latin typeface="Times New Roman"/>
                <a:cs typeface="Times New Roman"/>
              </a:rPr>
              <a:t>trarre profitto </a:t>
            </a:r>
            <a:r>
              <a:rPr sz="1200" dirty="0">
                <a:latin typeface="Times New Roman"/>
                <a:cs typeface="Times New Roman"/>
              </a:rPr>
              <a:t>dallo studiare  </a:t>
            </a:r>
            <a:r>
              <a:rPr sz="1200" spc="-5" dirty="0">
                <a:latin typeface="Times New Roman"/>
                <a:cs typeface="Times New Roman"/>
              </a:rPr>
              <a:t>ed assimilare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meglio delle verità contenute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altra </a:t>
            </a:r>
            <a:r>
              <a:rPr sz="1200" spc="-5" dirty="0">
                <a:latin typeface="Times New Roman"/>
                <a:cs typeface="Times New Roman"/>
              </a:rPr>
              <a:t>fede, perché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contengono </a:t>
            </a:r>
            <a:r>
              <a:rPr sz="1200" dirty="0">
                <a:latin typeface="Times New Roman"/>
                <a:cs typeface="Times New Roman"/>
              </a:rPr>
              <a:t>la verità. Le </a:t>
            </a:r>
            <a:r>
              <a:rPr sz="1200" spc="-5" dirty="0">
                <a:latin typeface="Times New Roman"/>
                <a:cs typeface="Times New Roman"/>
              </a:rPr>
              <a:t>persone religiose farebbero  meglio </a:t>
            </a:r>
            <a:r>
              <a:rPr sz="1200" dirty="0">
                <a:latin typeface="Times New Roman"/>
                <a:cs typeface="Times New Roman"/>
              </a:rPr>
              <a:t>a mutuare le cose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spirituale vivente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vicini piuttosto che </a:t>
            </a:r>
            <a:r>
              <a:rPr sz="1200" spc="-5" dirty="0">
                <a:latin typeface="Times New Roman"/>
                <a:cs typeface="Times New Roman"/>
              </a:rPr>
              <a:t>denunciare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peggio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persistenti  </a:t>
            </a:r>
            <a:r>
              <a:rPr sz="1200" spc="-5" dirty="0">
                <a:latin typeface="Times New Roman"/>
                <a:cs typeface="Times New Roman"/>
              </a:rPr>
              <a:t>superstizioni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loro </a:t>
            </a:r>
            <a:r>
              <a:rPr sz="1200" dirty="0">
                <a:latin typeface="Times New Roman"/>
                <a:cs typeface="Times New Roman"/>
              </a:rPr>
              <a:t>rituali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desueti.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03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(1012.5) 92:7.4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religioni sono sorte come risultato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variabile </a:t>
            </a:r>
            <a:r>
              <a:rPr sz="1200" dirty="0">
                <a:latin typeface="Times New Roman"/>
                <a:cs typeface="Times New Roman"/>
              </a:rPr>
              <a:t>dell’uomo alla </a:t>
            </a:r>
            <a:r>
              <a:rPr sz="1200" spc="-5" dirty="0">
                <a:latin typeface="Times New Roman"/>
                <a:cs typeface="Times New Roman"/>
              </a:rPr>
              <a:t>sua guida spirituale  identica. </a:t>
            </a:r>
            <a:r>
              <a:rPr sz="1200" dirty="0">
                <a:latin typeface="Times New Roman"/>
                <a:cs typeface="Times New Roman"/>
              </a:rPr>
              <a:t>Esse non possono mai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un’uniformità di </a:t>
            </a:r>
            <a:r>
              <a:rPr sz="1200" spc="-5" dirty="0">
                <a:latin typeface="Times New Roman"/>
                <a:cs typeface="Times New Roman"/>
              </a:rPr>
              <a:t>credo,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dogmi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rituali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questi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76200" marR="1511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intellettuali; </a:t>
            </a:r>
            <a:r>
              <a:rPr sz="1200" dirty="0">
                <a:latin typeface="Times New Roman"/>
                <a:cs typeface="Times New Roman"/>
              </a:rPr>
              <a:t>ma possono,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vi arriveranno, realizzare un’unità nell’adorazione sincera del Padre </a:t>
            </a:r>
            <a:r>
              <a:rPr sz="1200" dirty="0">
                <a:latin typeface="Times New Roman"/>
                <a:cs typeface="Times New Roman"/>
              </a:rPr>
              <a:t>di tutti, perché questa è  </a:t>
            </a:r>
            <a:r>
              <a:rPr sz="1200" spc="-5" dirty="0">
                <a:latin typeface="Times New Roman"/>
                <a:cs typeface="Times New Roman"/>
              </a:rPr>
              <a:t>spirituale,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eternamente vero </a:t>
            </a:r>
            <a:r>
              <a:rPr sz="1200" dirty="0">
                <a:latin typeface="Times New Roman"/>
                <a:cs typeface="Times New Roman"/>
              </a:rPr>
              <a:t>che in spirito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uguali.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01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(1012.6) 92:7.5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una coscienza di </a:t>
            </a:r>
            <a:r>
              <a:rPr sz="1200" spc="-5" dirty="0">
                <a:latin typeface="Times New Roman"/>
                <a:cs typeface="Times New Roman"/>
              </a:rPr>
              <a:t>valori materiali,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eleva i </a:t>
            </a:r>
            <a:r>
              <a:rPr sz="1200" spc="-5" dirty="0">
                <a:latin typeface="Times New Roman"/>
                <a:cs typeface="Times New Roman"/>
              </a:rPr>
              <a:t>valori religiosi, perché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vera religione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consacrazione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stessi al </a:t>
            </a:r>
            <a:r>
              <a:rPr sz="1200" dirty="0">
                <a:latin typeface="Times New Roman"/>
                <a:cs typeface="Times New Roman"/>
              </a:rPr>
              <a:t>servizio di </a:t>
            </a:r>
            <a:r>
              <a:rPr sz="1200" spc="-5" dirty="0">
                <a:latin typeface="Times New Roman"/>
                <a:cs typeface="Times New Roman"/>
              </a:rPr>
              <a:t>valori significativi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supremi. Via </a:t>
            </a:r>
            <a:r>
              <a:rPr sz="1200" dirty="0">
                <a:latin typeface="Times New Roman"/>
                <a:cs typeface="Times New Roman"/>
              </a:rPr>
              <a:t>via che la </a:t>
            </a:r>
            <a:r>
              <a:rPr sz="1200" spc="-5" dirty="0">
                <a:latin typeface="Times New Roman"/>
                <a:cs typeface="Times New Roman"/>
              </a:rPr>
              <a:t>religione si </a:t>
            </a:r>
            <a:r>
              <a:rPr sz="1200" dirty="0">
                <a:latin typeface="Times New Roman"/>
                <a:cs typeface="Times New Roman"/>
              </a:rPr>
              <a:t>evolve, </a:t>
            </a:r>
            <a:r>
              <a:rPr sz="1200" spc="-5" dirty="0">
                <a:latin typeface="Times New Roman"/>
                <a:cs typeface="Times New Roman"/>
              </a:rPr>
              <a:t>l’etica  diviene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della morale, </a:t>
            </a:r>
            <a:r>
              <a:rPr sz="1200" dirty="0">
                <a:latin typeface="Times New Roman"/>
                <a:cs typeface="Times New Roman"/>
              </a:rPr>
              <a:t>e la moralità diviene la </a:t>
            </a:r>
            <a:r>
              <a:rPr sz="1200" spc="-5" dirty="0">
                <a:latin typeface="Times New Roman"/>
                <a:cs typeface="Times New Roman"/>
              </a:rPr>
              <a:t>disciplina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dei modelli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superiori e di  </a:t>
            </a:r>
            <a:r>
              <a:rPr sz="1200" spc="-5" dirty="0">
                <a:latin typeface="Times New Roman"/>
                <a:cs typeface="Times New Roman"/>
              </a:rPr>
              <a:t>valori supremi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ideali divini </a:t>
            </a:r>
            <a:r>
              <a:rPr sz="1200" spc="-5" dirty="0">
                <a:latin typeface="Times New Roman"/>
                <a:cs typeface="Times New Roman"/>
              </a:rPr>
              <a:t>spirituali.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diventa così </a:t>
            </a:r>
            <a:r>
              <a:rPr sz="1200" dirty="0">
                <a:latin typeface="Times New Roman"/>
                <a:cs typeface="Times New Roman"/>
              </a:rPr>
              <a:t>una devozione </a:t>
            </a:r>
            <a:r>
              <a:rPr sz="1200" spc="-5" dirty="0">
                <a:latin typeface="Times New Roman"/>
                <a:cs typeface="Times New Roman"/>
              </a:rPr>
              <a:t>spontanea </a:t>
            </a:r>
            <a:r>
              <a:rPr sz="1200" dirty="0">
                <a:latin typeface="Times New Roman"/>
                <a:cs typeface="Times New Roman"/>
              </a:rPr>
              <a:t>e squisita,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della  fedeltà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(1013.1) 92:7.6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indicata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da: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(1013.2) 92:7.7 </a:t>
            </a:r>
            <a:r>
              <a:rPr sz="1200" dirty="0">
                <a:latin typeface="Times New Roman"/>
                <a:cs typeface="Times New Roman"/>
              </a:rPr>
              <a:t>1. I </a:t>
            </a:r>
            <a:r>
              <a:rPr sz="1200" spc="-5" dirty="0">
                <a:latin typeface="Times New Roman"/>
                <a:cs typeface="Times New Roman"/>
              </a:rPr>
              <a:t>valori del livello </a:t>
            </a:r>
            <a:r>
              <a:rPr sz="1200" dirty="0">
                <a:latin typeface="Times New Roman"/>
                <a:cs typeface="Times New Roman"/>
              </a:rPr>
              <a:t>— la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fedeltà.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2450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8001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(1013.3) 92:7.8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profondità </a:t>
            </a:r>
            <a:r>
              <a:rPr sz="1200" spc="-5" dirty="0">
                <a:latin typeface="Times New Roman"/>
                <a:cs typeface="Times New Roman"/>
              </a:rPr>
              <a:t>dei significati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sensibilizzazione dell’individuo all’apprezzamento </a:t>
            </a:r>
            <a:r>
              <a:rPr sz="1200" dirty="0">
                <a:latin typeface="Times New Roman"/>
                <a:cs typeface="Times New Roman"/>
              </a:rPr>
              <a:t>idealistico di  </a:t>
            </a:r>
            <a:r>
              <a:rPr sz="1200" spc="-5" dirty="0">
                <a:latin typeface="Times New Roman"/>
                <a:cs typeface="Times New Roman"/>
              </a:rPr>
              <a:t>questi valori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(1013.4)  92:7.9 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L’intensità della consacrazione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devozione a questi </a:t>
            </a:r>
            <a:r>
              <a:rPr sz="1200" spc="-5" dirty="0">
                <a:latin typeface="Times New Roman"/>
                <a:cs typeface="Times New Roman"/>
              </a:rPr>
              <a:t>valori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20700" marR="10699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(1013.5) 92:7.10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libero progresso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sentiero </a:t>
            </a:r>
            <a:r>
              <a:rPr sz="1200" dirty="0">
                <a:latin typeface="Times New Roman"/>
                <a:cs typeface="Times New Roman"/>
              </a:rPr>
              <a:t>cosmico di vita spirituale </a:t>
            </a:r>
            <a:r>
              <a:rPr sz="1200" spc="-5" dirty="0">
                <a:latin typeface="Times New Roman"/>
                <a:cs typeface="Times New Roman"/>
              </a:rPr>
              <a:t>idealistica, </a:t>
            </a:r>
            <a:r>
              <a:rPr sz="1200" spc="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realizzazione della filiazione con Dio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cittadinanza progressiva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fine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(1013.6) 92:7.11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 religiosi progrediscono nell’autocoscienza quando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bambino </a:t>
            </a:r>
            <a:r>
              <a:rPr sz="1200" spc="-5" dirty="0">
                <a:latin typeface="Times New Roman"/>
                <a:cs typeface="Times New Roman"/>
              </a:rPr>
              <a:t>trasferisce </a:t>
            </a:r>
            <a:r>
              <a:rPr sz="1200" dirty="0">
                <a:latin typeface="Times New Roman"/>
                <a:cs typeface="Times New Roman"/>
              </a:rPr>
              <a:t>le sue idee di onnipotenza dai </a:t>
            </a:r>
            <a:r>
              <a:rPr sz="1200" spc="-5" dirty="0">
                <a:latin typeface="Times New Roman"/>
                <a:cs typeface="Times New Roman"/>
              </a:rPr>
              <a:t>suoi  genitori </a:t>
            </a:r>
            <a:r>
              <a:rPr sz="1200" dirty="0">
                <a:latin typeface="Times New Roman"/>
                <a:cs typeface="Times New Roman"/>
              </a:rPr>
              <a:t>a Dio. E l’intera </a:t>
            </a:r>
            <a:r>
              <a:rPr sz="1200" spc="-5" dirty="0">
                <a:latin typeface="Times New Roman"/>
                <a:cs typeface="Times New Roman"/>
              </a:rPr>
              <a:t>esperienza religiosa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fanciullo dipende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misura dal fatto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figlio-genitore </a:t>
            </a:r>
            <a:r>
              <a:rPr sz="1200" spc="-5" dirty="0">
                <a:latin typeface="Times New Roman"/>
                <a:cs typeface="Times New Roman"/>
              </a:rPr>
              <a:t>sia  stata dominata dalla </a:t>
            </a:r>
            <a:r>
              <a:rPr sz="1200" dirty="0">
                <a:latin typeface="Times New Roman"/>
                <a:cs typeface="Times New Roman"/>
              </a:rPr>
              <a:t>paura o </a:t>
            </a:r>
            <a:r>
              <a:rPr sz="1200" spc="-5" dirty="0">
                <a:latin typeface="Times New Roman"/>
                <a:cs typeface="Times New Roman"/>
              </a:rPr>
              <a:t>dall’amore. Gli </a:t>
            </a:r>
            <a:r>
              <a:rPr sz="1200" dirty="0">
                <a:latin typeface="Times New Roman"/>
                <a:cs typeface="Times New Roman"/>
              </a:rPr>
              <a:t>schiavi hanno </a:t>
            </a:r>
            <a:r>
              <a:rPr sz="1200" spc="-5" dirty="0">
                <a:latin typeface="Times New Roman"/>
                <a:cs typeface="Times New Roman"/>
              </a:rPr>
              <a:t>sempre avuto grande difficoltà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trasferire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padroni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concetti d’amore per Dio.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avanzate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liberare </a:t>
            </a:r>
            <a:r>
              <a:rPr sz="1200" dirty="0">
                <a:latin typeface="Times New Roman"/>
                <a:cs typeface="Times New Roman"/>
              </a:rPr>
              <a:t>l’umanità da </a:t>
            </a:r>
            <a:r>
              <a:rPr sz="1200" spc="-5" dirty="0">
                <a:latin typeface="Times New Roman"/>
                <a:cs typeface="Times New Roman"/>
              </a:rPr>
              <a:t>queste paure nate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5" dirty="0">
                <a:latin typeface="Times New Roman"/>
                <a:cs typeface="Times New Roman"/>
              </a:rPr>
              <a:t>timore </a:t>
            </a:r>
            <a:r>
              <a:rPr sz="1200" spc="-5" dirty="0">
                <a:latin typeface="Times New Roman"/>
                <a:cs typeface="Times New Roman"/>
              </a:rPr>
              <a:t>dei  fenomeni naturali.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illuminazione </a:t>
            </a:r>
            <a:r>
              <a:rPr sz="1200" spc="-5" dirty="0">
                <a:latin typeface="Times New Roman"/>
                <a:cs typeface="Times New Roman"/>
              </a:rPr>
              <a:t>dovrebbe </a:t>
            </a:r>
            <a:r>
              <a:rPr sz="1200" dirty="0">
                <a:latin typeface="Times New Roman"/>
                <a:cs typeface="Times New Roman"/>
              </a:rPr>
              <a:t>liberare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istruiti da </a:t>
            </a:r>
            <a:r>
              <a:rPr sz="1200" spc="-5" dirty="0">
                <a:latin typeface="Times New Roman"/>
                <a:cs typeface="Times New Roman"/>
              </a:rPr>
              <a:t>ogni dipendenza </a:t>
            </a:r>
            <a:r>
              <a:rPr sz="1200" dirty="0">
                <a:latin typeface="Times New Roman"/>
                <a:cs typeface="Times New Roman"/>
              </a:rPr>
              <a:t>da intermediari </a:t>
            </a:r>
            <a:r>
              <a:rPr sz="1200" spc="-5" dirty="0">
                <a:latin typeface="Times New Roman"/>
                <a:cs typeface="Times New Roman"/>
              </a:rPr>
              <a:t>per  comunicare con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1479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(1013.7) 92:7.12 </a:t>
            </a:r>
            <a:r>
              <a:rPr sz="1200" spc="-5" dirty="0">
                <a:latin typeface="Times New Roman"/>
                <a:cs typeface="Times New Roman"/>
              </a:rPr>
              <a:t>Questi stadi intermedi d’idolatra esitazione nel trasferire </a:t>
            </a:r>
            <a:r>
              <a:rPr sz="1200" dirty="0">
                <a:latin typeface="Times New Roman"/>
                <a:cs typeface="Times New Roman"/>
              </a:rPr>
              <a:t>la venerazione </a:t>
            </a:r>
            <a:r>
              <a:rPr sz="1200" spc="-5" dirty="0">
                <a:latin typeface="Times New Roman"/>
                <a:cs typeface="Times New Roman"/>
              </a:rPr>
              <a:t>dall’umano </a:t>
            </a:r>
            <a:r>
              <a:rPr sz="1200" dirty="0">
                <a:latin typeface="Times New Roman"/>
                <a:cs typeface="Times New Roman"/>
              </a:rPr>
              <a:t>e visibile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divino ed </a:t>
            </a:r>
            <a:r>
              <a:rPr sz="1200" spc="-5" dirty="0">
                <a:latin typeface="Times New Roman"/>
                <a:cs typeface="Times New Roman"/>
              </a:rPr>
              <a:t>invisibile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inevitabili,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dovrebbero essere abbreviati dalla coscienza del ministero </a:t>
            </a:r>
            <a:r>
              <a:rPr sz="1200" dirty="0">
                <a:latin typeface="Times New Roman"/>
                <a:cs typeface="Times New Roman"/>
              </a:rPr>
              <a:t>facilitatore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divino </a:t>
            </a:r>
            <a:r>
              <a:rPr sz="1200" spc="-5" dirty="0">
                <a:latin typeface="Times New Roman"/>
                <a:cs typeface="Times New Roman"/>
              </a:rPr>
              <a:t>interiore. </a:t>
            </a:r>
            <a:r>
              <a:rPr sz="1200" dirty="0">
                <a:latin typeface="Times New Roman"/>
                <a:cs typeface="Times New Roman"/>
              </a:rPr>
              <a:t>Ciò  </a:t>
            </a:r>
            <a:r>
              <a:rPr sz="1200" spc="-5" dirty="0">
                <a:latin typeface="Times New Roman"/>
                <a:cs typeface="Times New Roman"/>
              </a:rPr>
              <a:t>nonostante, 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profondamente </a:t>
            </a:r>
            <a:r>
              <a:rPr sz="1200" dirty="0">
                <a:latin typeface="Times New Roman"/>
                <a:cs typeface="Times New Roman"/>
              </a:rPr>
              <a:t>influenzato non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suoi concetti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ma anche </a:t>
            </a:r>
            <a:r>
              <a:rPr sz="1200" spc="-5" dirty="0">
                <a:latin typeface="Times New Roman"/>
                <a:cs typeface="Times New Roman"/>
              </a:rPr>
              <a:t>dal carattere degli </a:t>
            </a:r>
            <a:r>
              <a:rPr sz="1200" spc="5" dirty="0">
                <a:latin typeface="Times New Roman"/>
                <a:cs typeface="Times New Roman"/>
              </a:rPr>
              <a:t>eroi </a:t>
            </a:r>
            <a:r>
              <a:rPr sz="1200" spc="-5" dirty="0">
                <a:latin typeface="Times New Roman"/>
                <a:cs typeface="Times New Roman"/>
              </a:rPr>
              <a:t>che  egli </a:t>
            </a:r>
            <a:r>
              <a:rPr sz="1200" dirty="0">
                <a:latin typeface="Times New Roman"/>
                <a:cs typeface="Times New Roman"/>
              </a:rPr>
              <a:t>ha scelto di </a:t>
            </a:r>
            <a:r>
              <a:rPr sz="1200" spc="-5" dirty="0">
                <a:latin typeface="Times New Roman"/>
                <a:cs typeface="Times New Roman"/>
              </a:rPr>
              <a:t>onorare.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spiacevole che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giunti </a:t>
            </a:r>
            <a:r>
              <a:rPr sz="1200" dirty="0">
                <a:latin typeface="Times New Roman"/>
                <a:cs typeface="Times New Roman"/>
              </a:rPr>
              <a:t>a venerare il divino e </a:t>
            </a:r>
            <a:r>
              <a:rPr sz="1200" spc="-5" dirty="0">
                <a:latin typeface="Times New Roman"/>
                <a:cs typeface="Times New Roman"/>
              </a:rPr>
              <a:t>risorto </a:t>
            </a:r>
            <a:r>
              <a:rPr sz="1200" dirty="0">
                <a:latin typeface="Times New Roman"/>
                <a:cs typeface="Times New Roman"/>
              </a:rPr>
              <a:t>Cristo </a:t>
            </a:r>
            <a:r>
              <a:rPr sz="1200" spc="-5" dirty="0">
                <a:latin typeface="Times New Roman"/>
                <a:cs typeface="Times New Roman"/>
              </a:rPr>
              <a:t>abbiano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dimenticato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l’uomo — il </a:t>
            </a:r>
            <a:r>
              <a:rPr sz="1200" spc="-5" dirty="0">
                <a:latin typeface="Times New Roman"/>
                <a:cs typeface="Times New Roman"/>
              </a:rPr>
              <a:t>valoroso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coraggioso </a:t>
            </a:r>
            <a:r>
              <a:rPr sz="1200" dirty="0">
                <a:latin typeface="Times New Roman"/>
                <a:cs typeface="Times New Roman"/>
              </a:rPr>
              <a:t>eroe — Joshua </a:t>
            </a:r>
            <a:r>
              <a:rPr sz="1200" spc="-5" dirty="0">
                <a:latin typeface="Times New Roman"/>
                <a:cs typeface="Times New Roman"/>
              </a:rPr>
              <a:t>ben</a:t>
            </a:r>
            <a:r>
              <a:rPr sz="1200" dirty="0">
                <a:latin typeface="Times New Roman"/>
                <a:cs typeface="Times New Roman"/>
              </a:rPr>
              <a:t> Joseph.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930" cy="31946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(682.3) 59:5.20 </a:t>
            </a:r>
            <a:r>
              <a:rPr sz="1200" i="1" dirty="0">
                <a:latin typeface="Times New Roman"/>
                <a:cs typeface="Times New Roman"/>
              </a:rPr>
              <a:t>180.000.000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fa, ebbe </a:t>
            </a:r>
            <a:r>
              <a:rPr sz="1200" dirty="0">
                <a:latin typeface="Times New Roman"/>
                <a:cs typeface="Times New Roman"/>
              </a:rPr>
              <a:t>termine il </a:t>
            </a:r>
            <a:r>
              <a:rPr sz="1200" spc="-5" dirty="0">
                <a:latin typeface="Times New Roman"/>
                <a:cs typeface="Times New Roman"/>
              </a:rPr>
              <a:t>periodo carbonifero </a:t>
            </a:r>
            <a:r>
              <a:rPr sz="1200" dirty="0">
                <a:latin typeface="Times New Roman"/>
                <a:cs typeface="Times New Roman"/>
              </a:rPr>
              <a:t>durante il quale il </a:t>
            </a:r>
            <a:r>
              <a:rPr sz="1200" spc="-5" dirty="0">
                <a:latin typeface="Times New Roman"/>
                <a:cs typeface="Times New Roman"/>
              </a:rPr>
              <a:t>carbone si era formato </a:t>
            </a:r>
            <a:r>
              <a:rPr sz="1200" dirty="0">
                <a:latin typeface="Times New Roman"/>
                <a:cs typeface="Times New Roman"/>
              </a:rPr>
              <a:t>nel mondo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— in </a:t>
            </a:r>
            <a:r>
              <a:rPr sz="1200" spc="-5" dirty="0">
                <a:latin typeface="Times New Roman"/>
                <a:cs typeface="Times New Roman"/>
              </a:rPr>
              <a:t>Europa,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India, </a:t>
            </a:r>
            <a:r>
              <a:rPr sz="1200" dirty="0">
                <a:latin typeface="Times New Roman"/>
                <a:cs typeface="Times New Roman"/>
              </a:rPr>
              <a:t>in Cina, </a:t>
            </a:r>
            <a:r>
              <a:rPr sz="1200" spc="-5" dirty="0">
                <a:latin typeface="Times New Roman"/>
                <a:cs typeface="Times New Roman"/>
              </a:rPr>
              <a:t>nell’Africa del </a:t>
            </a:r>
            <a:r>
              <a:rPr sz="1200" dirty="0">
                <a:latin typeface="Times New Roman"/>
                <a:cs typeface="Times New Roman"/>
              </a:rPr>
              <a:t>Nord e </a:t>
            </a:r>
            <a:r>
              <a:rPr sz="1200" spc="-5" dirty="0">
                <a:latin typeface="Times New Roman"/>
                <a:cs typeface="Times New Roman"/>
              </a:rPr>
              <a:t>nelle Americhe. Alla fine del </a:t>
            </a:r>
            <a:r>
              <a:rPr sz="1200" dirty="0">
                <a:latin typeface="Times New Roman"/>
                <a:cs typeface="Times New Roman"/>
              </a:rPr>
              <a:t>periodo di formazione </a:t>
            </a:r>
            <a:r>
              <a:rPr sz="1200" spc="-5" dirty="0">
                <a:latin typeface="Times New Roman"/>
                <a:cs typeface="Times New Roman"/>
              </a:rPr>
              <a:t>del carbone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dell’America del Nord </a:t>
            </a:r>
            <a:r>
              <a:rPr sz="1200" dirty="0">
                <a:latin typeface="Times New Roman"/>
                <a:cs typeface="Times New Roman"/>
              </a:rPr>
              <a:t>situata </a:t>
            </a:r>
            <a:r>
              <a:rPr sz="1200" spc="-5" dirty="0">
                <a:latin typeface="Times New Roman"/>
                <a:cs typeface="Times New Roman"/>
              </a:rPr>
              <a:t>ad est </a:t>
            </a:r>
            <a:r>
              <a:rPr sz="1200" dirty="0">
                <a:latin typeface="Times New Roman"/>
                <a:cs typeface="Times New Roman"/>
              </a:rPr>
              <a:t>della valle del </a:t>
            </a:r>
            <a:r>
              <a:rPr sz="1200" spc="-5" dirty="0">
                <a:latin typeface="Times New Roman"/>
                <a:cs typeface="Times New Roman"/>
              </a:rPr>
              <a:t>Mississippi si </a:t>
            </a:r>
            <a:r>
              <a:rPr sz="1200" dirty="0">
                <a:latin typeface="Times New Roman"/>
                <a:cs typeface="Times New Roman"/>
              </a:rPr>
              <a:t>alzò, e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questa </a:t>
            </a:r>
            <a:r>
              <a:rPr sz="1200" spc="-5" dirty="0">
                <a:latin typeface="Times New Roman"/>
                <a:cs typeface="Times New Roman"/>
              </a:rPr>
              <a:t>regione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rimasta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sopra  il </a:t>
            </a:r>
            <a:r>
              <a:rPr sz="1200" spc="-5" dirty="0">
                <a:latin typeface="Times New Roman"/>
                <a:cs typeface="Times New Roman"/>
              </a:rPr>
              <a:t>livello del mare. Questo 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elevazione terrestre segnò </a:t>
            </a:r>
            <a:r>
              <a:rPr sz="1200" dirty="0">
                <a:latin typeface="Times New Roman"/>
                <a:cs typeface="Times New Roman"/>
              </a:rPr>
              <a:t>l’inizio della </a:t>
            </a:r>
            <a:r>
              <a:rPr sz="1200" spc="-5" dirty="0">
                <a:latin typeface="Times New Roman"/>
                <a:cs typeface="Times New Roman"/>
              </a:rPr>
              <a:t>formazione delle montagne </a:t>
            </a:r>
            <a:r>
              <a:rPr sz="1200" dirty="0">
                <a:latin typeface="Times New Roman"/>
                <a:cs typeface="Times New Roman"/>
              </a:rPr>
              <a:t>moderne </a:t>
            </a:r>
            <a:r>
              <a:rPr sz="1200" spc="-5" dirty="0">
                <a:latin typeface="Times New Roman"/>
                <a:cs typeface="Times New Roman"/>
              </a:rPr>
              <a:t>dell’America del  Nord, sia nella regione degli Appalachi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nell’ovest. </a:t>
            </a:r>
            <a:r>
              <a:rPr sz="1200" dirty="0">
                <a:latin typeface="Times New Roman"/>
                <a:cs typeface="Times New Roman"/>
              </a:rPr>
              <a:t>I vulcani erano attivi </a:t>
            </a:r>
            <a:r>
              <a:rPr sz="1200" spc="-5" dirty="0">
                <a:latin typeface="Times New Roman"/>
                <a:cs typeface="Times New Roman"/>
              </a:rPr>
              <a:t>nell’Alaska ed </a:t>
            </a:r>
            <a:r>
              <a:rPr sz="1200" dirty="0">
                <a:latin typeface="Times New Roman"/>
                <a:cs typeface="Times New Roman"/>
              </a:rPr>
              <a:t>in California e </a:t>
            </a:r>
            <a:r>
              <a:rPr sz="1200" spc="-5" dirty="0">
                <a:latin typeface="Times New Roman"/>
                <a:cs typeface="Times New Roman"/>
              </a:rPr>
              <a:t>nelle regioni </a:t>
            </a:r>
            <a:r>
              <a:rPr sz="1200" dirty="0">
                <a:latin typeface="Times New Roman"/>
                <a:cs typeface="Times New Roman"/>
              </a:rPr>
              <a:t>dell’Europa  e </a:t>
            </a:r>
            <a:r>
              <a:rPr sz="1200" spc="-5" dirty="0">
                <a:latin typeface="Times New Roman"/>
                <a:cs typeface="Times New Roman"/>
              </a:rPr>
              <a:t>dell’Asia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si stavano formando delle montagne. L’America </a:t>
            </a:r>
            <a:r>
              <a:rPr sz="1200" dirty="0">
                <a:latin typeface="Times New Roman"/>
                <a:cs typeface="Times New Roman"/>
              </a:rPr>
              <a:t>orientale e </a:t>
            </a:r>
            <a:r>
              <a:rPr sz="1200" spc="-5" dirty="0">
                <a:latin typeface="Times New Roman"/>
                <a:cs typeface="Times New Roman"/>
              </a:rPr>
              <a:t>l’Europa </a:t>
            </a:r>
            <a:r>
              <a:rPr sz="1200" dirty="0">
                <a:latin typeface="Times New Roman"/>
                <a:cs typeface="Times New Roman"/>
              </a:rPr>
              <a:t>occidentale </a:t>
            </a:r>
            <a:r>
              <a:rPr sz="1200" spc="-5" dirty="0">
                <a:latin typeface="Times New Roman"/>
                <a:cs typeface="Times New Roman"/>
              </a:rPr>
              <a:t>erano collegate attraverso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continente della </a:t>
            </a:r>
            <a:r>
              <a:rPr sz="1200" dirty="0">
                <a:latin typeface="Times New Roman"/>
                <a:cs typeface="Times New Roman"/>
              </a:rPr>
              <a:t>Groenlandia.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152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(682.4) 59:5.21 </a:t>
            </a:r>
            <a:r>
              <a:rPr sz="1200" spc="-5" dirty="0">
                <a:latin typeface="Times New Roman"/>
                <a:cs typeface="Times New Roman"/>
              </a:rPr>
              <a:t>L’elevazione delle terre cominciò </a:t>
            </a:r>
            <a:r>
              <a:rPr sz="1200" dirty="0">
                <a:latin typeface="Times New Roman"/>
                <a:cs typeface="Times New Roman"/>
              </a:rPr>
              <a:t>a modificare il </a:t>
            </a:r>
            <a:r>
              <a:rPr sz="1200" spc="-5" dirty="0">
                <a:latin typeface="Times New Roman"/>
                <a:cs typeface="Times New Roman"/>
              </a:rPr>
              <a:t>clima </a:t>
            </a:r>
            <a:r>
              <a:rPr sz="1200" dirty="0">
                <a:latin typeface="Times New Roman"/>
                <a:cs typeface="Times New Roman"/>
              </a:rPr>
              <a:t>marino </a:t>
            </a:r>
            <a:r>
              <a:rPr sz="1200" spc="-5" dirty="0">
                <a:latin typeface="Times New Roman"/>
                <a:cs typeface="Times New Roman"/>
              </a:rPr>
              <a:t>delle ere precedenti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sostituirvi gli inizi </a:t>
            </a:r>
            <a:r>
              <a:rPr sz="1200" dirty="0">
                <a:latin typeface="Times New Roman"/>
                <a:cs typeface="Times New Roman"/>
              </a:rPr>
              <a:t>del meno  dolce e più </a:t>
            </a:r>
            <a:r>
              <a:rPr sz="1200" spc="-5" dirty="0">
                <a:latin typeface="Times New Roman"/>
                <a:cs typeface="Times New Roman"/>
              </a:rPr>
              <a:t>variabile clima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continentale.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85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(682.5) 59:5.22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piante di questi tempi </a:t>
            </a:r>
            <a:r>
              <a:rPr sz="1200" spc="-5" dirty="0">
                <a:latin typeface="Times New Roman"/>
                <a:cs typeface="Times New Roman"/>
              </a:rPr>
              <a:t>erano portatrici </a:t>
            </a:r>
            <a:r>
              <a:rPr sz="1200" dirty="0">
                <a:latin typeface="Times New Roman"/>
                <a:cs typeface="Times New Roman"/>
              </a:rPr>
              <a:t>di spore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vento </a:t>
            </a:r>
            <a:r>
              <a:rPr sz="1200" dirty="0">
                <a:latin typeface="Times New Roman"/>
                <a:cs typeface="Times New Roman"/>
              </a:rPr>
              <a:t>era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disseminarle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direzioni. </a:t>
            </a:r>
            <a:r>
              <a:rPr sz="1200" dirty="0">
                <a:latin typeface="Times New Roman"/>
                <a:cs typeface="Times New Roman"/>
              </a:rPr>
              <a:t>I tronchi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alberi </a:t>
            </a:r>
            <a:r>
              <a:rPr sz="1200" spc="-5" dirty="0">
                <a:latin typeface="Times New Roman"/>
                <a:cs typeface="Times New Roman"/>
              </a:rPr>
              <a:t>carboniferi avevano </a:t>
            </a:r>
            <a:r>
              <a:rPr sz="1200" dirty="0">
                <a:latin typeface="Times New Roman"/>
                <a:cs typeface="Times New Roman"/>
              </a:rPr>
              <a:t>comunemente oltre due </a:t>
            </a:r>
            <a:r>
              <a:rPr sz="1200" spc="-5" dirty="0">
                <a:latin typeface="Times New Roman"/>
                <a:cs typeface="Times New Roman"/>
              </a:rPr>
              <a:t>metri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diametro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spesso circa quaranta </a:t>
            </a:r>
            <a:r>
              <a:rPr sz="1200" dirty="0">
                <a:latin typeface="Times New Roman"/>
                <a:cs typeface="Times New Roman"/>
              </a:rPr>
              <a:t>metri </a:t>
            </a:r>
            <a:r>
              <a:rPr sz="1200" spc="-5" dirty="0">
                <a:latin typeface="Times New Roman"/>
                <a:cs typeface="Times New Roman"/>
              </a:rPr>
              <a:t>d’altezza.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felci </a:t>
            </a:r>
            <a:r>
              <a:rPr sz="1200" dirty="0">
                <a:latin typeface="Times New Roman"/>
                <a:cs typeface="Times New Roman"/>
              </a:rPr>
              <a:t>moderne  sono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vestigia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ere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passate.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09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(682.6) 59:5.23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queste furono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epoche </a:t>
            </a:r>
            <a:r>
              <a:rPr sz="1200" dirty="0">
                <a:latin typeface="Times New Roman"/>
                <a:cs typeface="Times New Roman"/>
              </a:rPr>
              <a:t>di sviluppo </a:t>
            </a:r>
            <a:r>
              <a:rPr sz="1200" spc="-5" dirty="0">
                <a:latin typeface="Times New Roman"/>
                <a:cs typeface="Times New Roman"/>
              </a:rPr>
              <a:t>degli organismi d’acqua </a:t>
            </a:r>
            <a:r>
              <a:rPr sz="1200" dirty="0">
                <a:latin typeface="Times New Roman"/>
                <a:cs typeface="Times New Roman"/>
              </a:rPr>
              <a:t>dolce; la vita marina </a:t>
            </a:r>
            <a:r>
              <a:rPr sz="1200" spc="-5" dirty="0">
                <a:latin typeface="Times New Roman"/>
                <a:cs typeface="Times New Roman"/>
              </a:rPr>
              <a:t>precedente subì </a:t>
            </a:r>
            <a:r>
              <a:rPr sz="1200" dirty="0">
                <a:latin typeface="Times New Roman"/>
                <a:cs typeface="Times New Roman"/>
              </a:rPr>
              <a:t>pochi  </a:t>
            </a:r>
            <a:r>
              <a:rPr sz="1200" spc="-5" dirty="0">
                <a:latin typeface="Times New Roman"/>
                <a:cs typeface="Times New Roman"/>
              </a:rPr>
              <a:t>cambiamenti.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caratteristica </a:t>
            </a:r>
            <a:r>
              <a:rPr sz="1200" dirty="0">
                <a:latin typeface="Times New Roman"/>
                <a:cs typeface="Times New Roman"/>
              </a:rPr>
              <a:t>importante di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l’apparizione </a:t>
            </a:r>
            <a:r>
              <a:rPr sz="1200" i="1" spc="-5" dirty="0">
                <a:latin typeface="Times New Roman"/>
                <a:cs typeface="Times New Roman"/>
              </a:rPr>
              <a:t>improvvisa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rane e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numerosi cugini. </a:t>
            </a:r>
            <a:r>
              <a:rPr sz="1200" spc="-1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caratteristiche principali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dell’era carbonifera </a:t>
            </a:r>
            <a:r>
              <a:rPr sz="1200" dirty="0">
                <a:latin typeface="Times New Roman"/>
                <a:cs typeface="Times New Roman"/>
              </a:rPr>
              <a:t>furono le </a:t>
            </a:r>
            <a:r>
              <a:rPr sz="1200" i="1" spc="-5" dirty="0">
                <a:latin typeface="Times New Roman"/>
                <a:cs typeface="Times New Roman"/>
              </a:rPr>
              <a:t>felci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rane.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27034" cy="19691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(1013.8) 92:7.13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moderno è </a:t>
            </a:r>
            <a:r>
              <a:rPr sz="1200" spc="-5" dirty="0">
                <a:latin typeface="Times New Roman"/>
                <a:cs typeface="Times New Roman"/>
              </a:rPr>
              <a:t>adeguatamente autocosciente della religione, </a:t>
            </a:r>
            <a:r>
              <a:rPr sz="1200" dirty="0">
                <a:latin typeface="Times New Roman"/>
                <a:cs typeface="Times New Roman"/>
              </a:rPr>
              <a:t>ma le </a:t>
            </a:r>
            <a:r>
              <a:rPr sz="1200" spc="-5" dirty="0">
                <a:latin typeface="Times New Roman"/>
                <a:cs typeface="Times New Roman"/>
              </a:rPr>
              <a:t>sue usanze </a:t>
            </a:r>
            <a:r>
              <a:rPr sz="1200" dirty="0">
                <a:latin typeface="Times New Roman"/>
                <a:cs typeface="Times New Roman"/>
              </a:rPr>
              <a:t>di adorazione </a:t>
            </a:r>
            <a:r>
              <a:rPr sz="1200" spc="-5" dirty="0">
                <a:latin typeface="Times New Roman"/>
                <a:cs typeface="Times New Roman"/>
              </a:rPr>
              <a:t>sono confuse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screditate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accelerata metamorfosi </a:t>
            </a:r>
            <a:r>
              <a:rPr sz="1200" dirty="0">
                <a:latin typeface="Times New Roman"/>
                <a:cs typeface="Times New Roman"/>
              </a:rPr>
              <a:t>sociale e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sviluppi </a:t>
            </a:r>
            <a:r>
              <a:rPr sz="1200" spc="-5" dirty="0">
                <a:latin typeface="Times New Roman"/>
                <a:cs typeface="Times New Roman"/>
              </a:rPr>
              <a:t>scientifici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precedenti. Gli </a:t>
            </a:r>
            <a:r>
              <a:rPr sz="1200" dirty="0">
                <a:latin typeface="Times New Roman"/>
                <a:cs typeface="Times New Roman"/>
              </a:rPr>
              <a:t>uomini e le donne </a:t>
            </a:r>
            <a:r>
              <a:rPr sz="1200" spc="-5" dirty="0">
                <a:latin typeface="Times New Roman"/>
                <a:cs typeface="Times New Roman"/>
              </a:rPr>
              <a:t>raziocinanti  vogliono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sia ridefinita, </a:t>
            </a:r>
            <a:r>
              <a:rPr sz="1200" dirty="0">
                <a:latin typeface="Times New Roman"/>
                <a:cs typeface="Times New Roman"/>
              </a:rPr>
              <a:t>e questa </a:t>
            </a:r>
            <a:r>
              <a:rPr sz="1200" spc="-5" dirty="0">
                <a:latin typeface="Times New Roman"/>
                <a:cs typeface="Times New Roman"/>
              </a:rPr>
              <a:t>esigenza </a:t>
            </a:r>
            <a:r>
              <a:rPr sz="1200" dirty="0">
                <a:latin typeface="Times New Roman"/>
                <a:cs typeface="Times New Roman"/>
              </a:rPr>
              <a:t>obbligherà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rivalutarsi.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952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(1013.9) 92:7.14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moderno è posto di fronte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compito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in una sola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raggiustamenti nei valori umani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quanti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siano stati fatti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duemila anni. </a:t>
            </a:r>
            <a:r>
              <a:rPr sz="1200" dirty="0">
                <a:latin typeface="Times New Roman"/>
                <a:cs typeface="Times New Roman"/>
              </a:rPr>
              <a:t>E tutto </a:t>
            </a:r>
            <a:r>
              <a:rPr sz="1200" spc="-5" dirty="0">
                <a:latin typeface="Times New Roman"/>
                <a:cs typeface="Times New Roman"/>
              </a:rPr>
              <a:t>ciò influenza l’atteggiamento sociale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religione, perché </a:t>
            </a:r>
            <a:r>
              <a:rPr sz="1200" dirty="0">
                <a:latin typeface="Times New Roman"/>
                <a:cs typeface="Times New Roman"/>
              </a:rPr>
              <a:t>la religione è un  modo di </a:t>
            </a:r>
            <a:r>
              <a:rPr sz="1200" spc="-5" dirty="0">
                <a:latin typeface="Times New Roman"/>
                <a:cs typeface="Times New Roman"/>
              </a:rPr>
              <a:t>vivere così </a:t>
            </a:r>
            <a:r>
              <a:rPr sz="1200" dirty="0">
                <a:latin typeface="Times New Roman"/>
                <a:cs typeface="Times New Roman"/>
              </a:rPr>
              <a:t>come una tecnica 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(1013.10) 92:7.15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sempre essere, ad </a:t>
            </a:r>
            <a:r>
              <a:rPr sz="1200" dirty="0">
                <a:latin typeface="Times New Roman"/>
                <a:cs typeface="Times New Roman"/>
              </a:rPr>
              <a:t>un tempo, </a:t>
            </a:r>
            <a:r>
              <a:rPr sz="1200" spc="-5" dirty="0">
                <a:latin typeface="Times New Roman"/>
                <a:cs typeface="Times New Roman"/>
              </a:rPr>
              <a:t>l’eterno </a:t>
            </a:r>
            <a:r>
              <a:rPr sz="1200" dirty="0">
                <a:latin typeface="Times New Roman"/>
                <a:cs typeface="Times New Roman"/>
              </a:rPr>
              <a:t>fondamento e la </a:t>
            </a:r>
            <a:r>
              <a:rPr sz="1200" spc="-5" dirty="0">
                <a:latin typeface="Times New Roman"/>
                <a:cs typeface="Times New Roman"/>
              </a:rPr>
              <a:t>stella guida per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civiltà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durature.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(1013.11) 92:7.16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62407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93: </a:t>
            </a:r>
            <a:r>
              <a:rPr spc="-5" dirty="0"/>
              <a:t>Machiventa</a:t>
            </a:r>
            <a:r>
              <a:rPr spc="-20" dirty="0"/>
              <a:t> </a:t>
            </a:r>
            <a:r>
              <a:rPr spc="-5" dirty="0"/>
              <a:t>Melchizedek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93405" cy="360807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(1014.1) 93:0.1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MELCHIZEDEK sono largamente </a:t>
            </a:r>
            <a:r>
              <a:rPr sz="1200" dirty="0">
                <a:latin typeface="Times New Roman"/>
                <a:cs typeface="Times New Roman"/>
              </a:rPr>
              <a:t>conosciuti </a:t>
            </a:r>
            <a:r>
              <a:rPr sz="1200" spc="-5" dirty="0">
                <a:latin typeface="Times New Roman"/>
                <a:cs typeface="Times New Roman"/>
              </a:rPr>
              <a:t>come Figli d’emergenza, perché </a:t>
            </a:r>
            <a:r>
              <a:rPr sz="1200" dirty="0">
                <a:latin typeface="Times New Roman"/>
                <a:cs typeface="Times New Roman"/>
              </a:rPr>
              <a:t>s’impegnano in una </a:t>
            </a:r>
            <a:r>
              <a:rPr sz="1200" spc="-5" dirty="0">
                <a:latin typeface="Times New Roman"/>
                <a:cs typeface="Times New Roman"/>
              </a:rPr>
              <a:t>serie stupefacente  </a:t>
            </a:r>
            <a:r>
              <a:rPr sz="1200" dirty="0">
                <a:latin typeface="Times New Roman"/>
                <a:cs typeface="Times New Roman"/>
              </a:rPr>
              <a:t>di attività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un universo locale.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sorge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problema straordinario </a:t>
            </a:r>
            <a:r>
              <a:rPr sz="1200" dirty="0">
                <a:latin typeface="Times New Roman"/>
                <a:cs typeface="Times New Roman"/>
              </a:rPr>
              <a:t>o quando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qualcosa d’insolito, è  molto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che ne accetta </a:t>
            </a:r>
            <a:r>
              <a:rPr sz="1200" spc="-5" dirty="0">
                <a:latin typeface="Times New Roman"/>
                <a:cs typeface="Times New Roman"/>
              </a:rPr>
              <a:t>l’incarico.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dei Figli Melchizedek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casi d’emergenza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livelli 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differenti dell’universo, anche sul livello </a:t>
            </a:r>
            <a:r>
              <a:rPr sz="1200" dirty="0">
                <a:latin typeface="Times New Roman"/>
                <a:cs typeface="Times New Roman"/>
              </a:rPr>
              <a:t>fisico di </a:t>
            </a:r>
            <a:r>
              <a:rPr sz="1200" spc="-5" dirty="0">
                <a:latin typeface="Times New Roman"/>
                <a:cs typeface="Times New Roman"/>
              </a:rPr>
              <a:t>manifestazione della personalità, </a:t>
            </a:r>
            <a:r>
              <a:rPr sz="1200" dirty="0">
                <a:latin typeface="Times New Roman"/>
                <a:cs typeface="Times New Roman"/>
              </a:rPr>
              <a:t>è peculiare </a:t>
            </a:r>
            <a:r>
              <a:rPr sz="1200" spc="-5" dirty="0">
                <a:latin typeface="Times New Roman"/>
                <a:cs typeface="Times New Roman"/>
              </a:rPr>
              <a:t>del loro ordine. </a:t>
            </a:r>
            <a:r>
              <a:rPr sz="1200" dirty="0">
                <a:latin typeface="Times New Roman"/>
                <a:cs typeface="Times New Roman"/>
              </a:rPr>
              <a:t>Solo i 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condividono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questa gamma metamorfica </a:t>
            </a:r>
            <a:r>
              <a:rPr sz="1200" dirty="0">
                <a:latin typeface="Times New Roman"/>
                <a:cs typeface="Times New Roman"/>
              </a:rPr>
              <a:t>di funzioni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16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(1014.2) 93:0.2 </a:t>
            </a:r>
            <a:r>
              <a:rPr sz="1200" spc="-5" dirty="0">
                <a:latin typeface="Times New Roman"/>
                <a:cs typeface="Times New Roman"/>
              </a:rPr>
              <a:t>L’ordine Melchizedek </a:t>
            </a:r>
            <a:r>
              <a:rPr sz="1200" dirty="0">
                <a:latin typeface="Times New Roman"/>
                <a:cs typeface="Times New Roman"/>
              </a:rPr>
              <a:t>di filiazione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estremamente attivo su Urantia.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di loro ha  </a:t>
            </a:r>
            <a:r>
              <a:rPr sz="1200" spc="-5" dirty="0">
                <a:latin typeface="Times New Roman"/>
                <a:cs typeface="Times New Roman"/>
              </a:rPr>
              <a:t>servito assieme ai </a:t>
            </a:r>
            <a:r>
              <a:rPr sz="1200" dirty="0">
                <a:latin typeface="Times New Roman"/>
                <a:cs typeface="Times New Roman"/>
              </a:rPr>
              <a:t>Portatori di </a:t>
            </a:r>
            <a:r>
              <a:rPr sz="1200" spc="-5" dirty="0">
                <a:latin typeface="Times New Roman"/>
                <a:cs typeface="Times New Roman"/>
              </a:rPr>
              <a:t>Vita. Un corpo successivo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incaricato dell’amministrazione fiduciaria del </a:t>
            </a:r>
            <a:r>
              <a:rPr sz="1200" dirty="0">
                <a:latin typeface="Times New Roman"/>
                <a:cs typeface="Times New Roman"/>
              </a:rPr>
              <a:t>vostro mondo 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secessione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proseguì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sue funzioni fino </a:t>
            </a:r>
            <a:r>
              <a:rPr sz="1200" dirty="0">
                <a:latin typeface="Times New Roman"/>
                <a:cs typeface="Times New Roman"/>
              </a:rPr>
              <a:t>al tempo 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Eva. Questi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Melchizedek  ritornarono su </a:t>
            </a:r>
            <a:r>
              <a:rPr sz="1200" dirty="0">
                <a:latin typeface="Times New Roman"/>
                <a:cs typeface="Times New Roman"/>
              </a:rPr>
              <a:t>Urantia dopo il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continuarono </a:t>
            </a:r>
            <a:r>
              <a:rPr sz="1200" dirty="0">
                <a:latin typeface="Times New Roman"/>
                <a:cs typeface="Times New Roman"/>
              </a:rPr>
              <a:t>poi come </a:t>
            </a:r>
            <a:r>
              <a:rPr sz="1200" spc="-5" dirty="0">
                <a:latin typeface="Times New Roman"/>
                <a:cs typeface="Times New Roman"/>
              </a:rPr>
              <a:t>amministratori fiduciari </a:t>
            </a:r>
            <a:r>
              <a:rPr sz="1200" dirty="0">
                <a:latin typeface="Times New Roman"/>
                <a:cs typeface="Times New Roman"/>
              </a:rPr>
              <a:t>del pianeta </a:t>
            </a:r>
            <a:r>
              <a:rPr sz="1200" spc="-5" dirty="0">
                <a:latin typeface="Times New Roman"/>
                <a:cs typeface="Times New Roman"/>
              </a:rPr>
              <a:t>fino al  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Gesù 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Figlio dell’Uomo, divenne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Planetario titolare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L’incarnazione di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Machiventa</a:t>
            </a:r>
            <a:endParaRPr sz="1600">
              <a:latin typeface="Times New Roman"/>
              <a:cs typeface="Times New Roman"/>
            </a:endParaRPr>
          </a:p>
          <a:p>
            <a:pPr marL="76200" marR="252729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(1014.3) 93:1.1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rivelata fu minacciata </a:t>
            </a:r>
            <a:r>
              <a:rPr sz="1200" dirty="0">
                <a:latin typeface="Times New Roman"/>
                <a:cs typeface="Times New Roman"/>
              </a:rPr>
              <a:t>di estinzione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millenni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seguirono </a:t>
            </a:r>
            <a:r>
              <a:rPr sz="1200" dirty="0">
                <a:latin typeface="Times New Roman"/>
                <a:cs typeface="Times New Roman"/>
              </a:rPr>
              <a:t>l’insuccesso </a:t>
            </a:r>
            <a:r>
              <a:rPr sz="1200" spc="-5" dirty="0">
                <a:latin typeface="Times New Roman"/>
                <a:cs typeface="Times New Roman"/>
              </a:rPr>
              <a:t>della missione adamica su  Urantia.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umane, benché facessero </a:t>
            </a:r>
            <a:r>
              <a:rPr sz="1200" dirty="0">
                <a:latin typeface="Times New Roman"/>
                <a:cs typeface="Times New Roman"/>
              </a:rPr>
              <a:t>intellettualmente </a:t>
            </a:r>
            <a:r>
              <a:rPr sz="1200" spc="-5" dirty="0">
                <a:latin typeface="Times New Roman"/>
                <a:cs typeface="Times New Roman"/>
              </a:rPr>
              <a:t>dei progressi, </a:t>
            </a:r>
            <a:r>
              <a:rPr sz="1200" dirty="0">
                <a:latin typeface="Times New Roman"/>
                <a:cs typeface="Times New Roman"/>
              </a:rPr>
              <a:t>spiritualmente </a:t>
            </a:r>
            <a:r>
              <a:rPr sz="1200" spc="-5" dirty="0">
                <a:latin typeface="Times New Roman"/>
                <a:cs typeface="Times New Roman"/>
              </a:rPr>
              <a:t>perdevano lentamente </a:t>
            </a:r>
            <a:r>
              <a:rPr sz="1200" dirty="0">
                <a:latin typeface="Times New Roman"/>
                <a:cs typeface="Times New Roman"/>
              </a:rPr>
              <a:t>terreno. Verso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3.000 </a:t>
            </a:r>
            <a:r>
              <a:rPr sz="1200" spc="-5" dirty="0">
                <a:latin typeface="Times New Roman"/>
                <a:cs typeface="Times New Roman"/>
              </a:rPr>
              <a:t>a. </a:t>
            </a:r>
            <a:r>
              <a:rPr sz="1200" dirty="0">
                <a:latin typeface="Times New Roman"/>
                <a:cs typeface="Times New Roman"/>
              </a:rPr>
              <a:t>C. 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era </a:t>
            </a:r>
            <a:r>
              <a:rPr sz="1200" dirty="0">
                <a:latin typeface="Times New Roman"/>
                <a:cs typeface="Times New Roman"/>
              </a:rPr>
              <a:t>divenuto molto </a:t>
            </a:r>
            <a:r>
              <a:rPr sz="1200" spc="-5" dirty="0">
                <a:latin typeface="Times New Roman"/>
                <a:cs typeface="Times New Roman"/>
              </a:rPr>
              <a:t>vago </a:t>
            </a:r>
            <a:r>
              <a:rPr sz="1200" dirty="0">
                <a:latin typeface="Times New Roman"/>
                <a:cs typeface="Times New Roman"/>
              </a:rPr>
              <a:t>nella mente degli 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327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(1014.4) 93:1.2 </a:t>
            </a:r>
            <a:r>
              <a:rPr sz="1200" dirty="0">
                <a:latin typeface="Times New Roman"/>
                <a:cs typeface="Times New Roman"/>
              </a:rPr>
              <a:t>I dodici </a:t>
            </a:r>
            <a:r>
              <a:rPr sz="1200" spc="-5" dirty="0">
                <a:latin typeface="Times New Roman"/>
                <a:cs typeface="Times New Roman"/>
              </a:rPr>
              <a:t>amministratori fiduciari Melchizedek erano al corrente dell’imminente 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sul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pianeta, 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sapevano </a:t>
            </a:r>
            <a:r>
              <a:rPr sz="1200" dirty="0">
                <a:latin typeface="Times New Roman"/>
                <a:cs typeface="Times New Roman"/>
              </a:rPr>
              <a:t>in quale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sarebbe avvenuto. </a:t>
            </a:r>
            <a:r>
              <a:rPr sz="1200" spc="-5" dirty="0">
                <a:latin typeface="Times New Roman"/>
                <a:cs typeface="Times New Roman"/>
              </a:rPr>
              <a:t>Perciò si riunirono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solenne consiglio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chiesero agli </a:t>
            </a:r>
            <a:r>
              <a:rPr sz="1200" dirty="0">
                <a:latin typeface="Times New Roman"/>
                <a:cs typeface="Times New Roman"/>
              </a:rPr>
              <a:t>Altissimi di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Edentia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8955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04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che fosse adottato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-5" dirty="0">
                <a:latin typeface="Times New Roman"/>
                <a:cs typeface="Times New Roman"/>
              </a:rPr>
              <a:t>provvedimento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la luce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su Urantia. Questa </a:t>
            </a:r>
            <a:r>
              <a:rPr sz="1200" dirty="0">
                <a:latin typeface="Times New Roman"/>
                <a:cs typeface="Times New Roman"/>
              </a:rPr>
              <a:t>istanza </a:t>
            </a:r>
            <a:r>
              <a:rPr sz="1200" spc="-5" dirty="0">
                <a:latin typeface="Times New Roman"/>
                <a:cs typeface="Times New Roman"/>
              </a:rPr>
              <a:t>fu respinta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decisione  </a:t>
            </a:r>
            <a:r>
              <a:rPr sz="1200" spc="-5" dirty="0">
                <a:latin typeface="Times New Roman"/>
                <a:cs typeface="Times New Roman"/>
              </a:rPr>
              <a:t>che “la </a:t>
            </a:r>
            <a:r>
              <a:rPr sz="1200" dirty="0">
                <a:latin typeface="Times New Roman"/>
                <a:cs typeface="Times New Roman"/>
              </a:rPr>
              <a:t>conduzione </a:t>
            </a:r>
            <a:r>
              <a:rPr sz="1200" spc="-5" dirty="0">
                <a:latin typeface="Times New Roman"/>
                <a:cs typeface="Times New Roman"/>
              </a:rPr>
              <a:t>degli affari sul </a:t>
            </a:r>
            <a:r>
              <a:rPr sz="1200" dirty="0">
                <a:latin typeface="Times New Roman"/>
                <a:cs typeface="Times New Roman"/>
              </a:rPr>
              <a:t>606 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nelle mani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custodi </a:t>
            </a:r>
            <a:r>
              <a:rPr sz="1200" spc="-5" dirty="0">
                <a:latin typeface="Times New Roman"/>
                <a:cs typeface="Times New Roman"/>
              </a:rPr>
              <a:t>Melchizedek”. Gli amministratori fiduciari si  appellarono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ricevettero soltanto l’ordine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continuare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sostenere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nel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avrebbero  </a:t>
            </a:r>
            <a:r>
              <a:rPr sz="1200" spc="-5" dirty="0">
                <a:latin typeface="Times New Roman"/>
                <a:cs typeface="Times New Roman"/>
              </a:rPr>
              <a:t>essi stessi scelto “fino all’arrivo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conferimento” </a:t>
            </a:r>
            <a:r>
              <a:rPr sz="1200" dirty="0">
                <a:latin typeface="Times New Roman"/>
                <a:cs typeface="Times New Roman"/>
              </a:rPr>
              <a:t>il quale </a:t>
            </a:r>
            <a:r>
              <a:rPr sz="1200" spc="-5" dirty="0">
                <a:latin typeface="Times New Roman"/>
                <a:cs typeface="Times New Roman"/>
              </a:rPr>
              <a:t>“avrebbe salvato </a:t>
            </a:r>
            <a:r>
              <a:rPr sz="1200" dirty="0">
                <a:latin typeface="Times New Roman"/>
                <a:cs typeface="Times New Roman"/>
              </a:rPr>
              <a:t>i diritti </a:t>
            </a:r>
            <a:r>
              <a:rPr sz="1200" spc="-5" dirty="0">
                <a:latin typeface="Times New Roman"/>
                <a:cs typeface="Times New Roman"/>
              </a:rPr>
              <a:t>planetari </a:t>
            </a:r>
            <a:r>
              <a:rPr sz="1200" dirty="0">
                <a:latin typeface="Times New Roman"/>
                <a:cs typeface="Times New Roman"/>
              </a:rPr>
              <a:t>dalla decadenza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dall’incertezza”.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555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(1014.5) 93:1.3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stati costretti a </a:t>
            </a:r>
            <a:r>
              <a:rPr sz="1200" spc="-5" dirty="0">
                <a:latin typeface="Times New Roman"/>
                <a:cs typeface="Times New Roman"/>
              </a:rPr>
              <a:t>confidare così completamente nelle </a:t>
            </a:r>
            <a:r>
              <a:rPr sz="1200" dirty="0">
                <a:latin typeface="Times New Roman"/>
                <a:cs typeface="Times New Roman"/>
              </a:rPr>
              <a:t>loro risorse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Machiventa 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amministratori fiduciari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pianeta, si offrì </a:t>
            </a:r>
            <a:r>
              <a:rPr sz="1200" dirty="0">
                <a:latin typeface="Times New Roman"/>
                <a:cs typeface="Times New Roman"/>
              </a:rPr>
              <a:t>volontario </a:t>
            </a:r>
            <a:r>
              <a:rPr sz="1200" spc="-5" dirty="0">
                <a:latin typeface="Times New Roman"/>
                <a:cs typeface="Times New Roman"/>
              </a:rPr>
              <a:t>per fare </a:t>
            </a:r>
            <a:r>
              <a:rPr sz="1200" dirty="0">
                <a:latin typeface="Times New Roman"/>
                <a:cs typeface="Times New Roman"/>
              </a:rPr>
              <a:t>quello 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compiuto solo </a:t>
            </a:r>
            <a:r>
              <a:rPr sz="1200" spc="-5" dirty="0">
                <a:latin typeface="Times New Roman"/>
                <a:cs typeface="Times New Roman"/>
              </a:rPr>
              <a:t>sei  </a:t>
            </a:r>
            <a:r>
              <a:rPr sz="1200" dirty="0">
                <a:latin typeface="Times New Roman"/>
                <a:cs typeface="Times New Roman"/>
              </a:rPr>
              <a:t>volte in tutta la storia di </a:t>
            </a:r>
            <a:r>
              <a:rPr sz="1200" spc="-5" dirty="0">
                <a:latin typeface="Times New Roman"/>
                <a:cs typeface="Times New Roman"/>
              </a:rPr>
              <a:t>Nebadon: </a:t>
            </a:r>
            <a:r>
              <a:rPr sz="1200" dirty="0">
                <a:latin typeface="Times New Roman"/>
                <a:cs typeface="Times New Roman"/>
              </a:rPr>
              <a:t>personalizzarsi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come un uomo </a:t>
            </a:r>
            <a:r>
              <a:rPr sz="1200" spc="-5" dirty="0">
                <a:latin typeface="Times New Roman"/>
                <a:cs typeface="Times New Roman"/>
              </a:rPr>
              <a:t>temporale del regno, conferire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stesso come Figlio  d’emergenza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ministero planetario.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accordarono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questa avventura, </a:t>
            </a:r>
            <a:r>
              <a:rPr sz="1200" dirty="0">
                <a:latin typeface="Times New Roman"/>
                <a:cs typeface="Times New Roman"/>
              </a:rPr>
              <a:t>e l’incarnazione  </a:t>
            </a:r>
            <a:r>
              <a:rPr sz="1200" spc="-5" dirty="0">
                <a:latin typeface="Times New Roman"/>
                <a:cs typeface="Times New Roman"/>
              </a:rPr>
              <a:t>effettiva </a:t>
            </a:r>
            <a:r>
              <a:rPr sz="1200" dirty="0">
                <a:latin typeface="Times New Roman"/>
                <a:cs typeface="Times New Roman"/>
              </a:rPr>
              <a:t>di Machiventa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avvenne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stava per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</a:t>
            </a:r>
            <a:r>
              <a:rPr sz="1200" dirty="0">
                <a:latin typeface="Times New Roman"/>
                <a:cs typeface="Times New Roman"/>
              </a:rPr>
              <a:t>in Palestina. </a:t>
            </a:r>
            <a:r>
              <a:rPr sz="1200" spc="-5" dirty="0">
                <a:latin typeface="Times New Roman"/>
                <a:cs typeface="Times New Roman"/>
              </a:rPr>
              <a:t>L’intera  operazione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materializzazione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Figlio Melchizedek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compiuta dagli amministratori fiduciari </a:t>
            </a:r>
            <a:r>
              <a:rPr sz="1200" dirty="0">
                <a:latin typeface="Times New Roman"/>
                <a:cs typeface="Times New Roman"/>
              </a:rPr>
              <a:t>del pianeta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collaborazione dei </a:t>
            </a:r>
            <a:r>
              <a:rPr sz="1200" dirty="0">
                <a:latin typeface="Times New Roman"/>
                <a:cs typeface="Times New Roman"/>
              </a:rPr>
              <a:t>Portatori di Vita, di </a:t>
            </a:r>
            <a:r>
              <a:rPr sz="1200" spc="-5" dirty="0">
                <a:latin typeface="Times New Roman"/>
                <a:cs typeface="Times New Roman"/>
              </a:rPr>
              <a:t>alcuni Controllori Fisici Maestri </a:t>
            </a:r>
            <a:r>
              <a:rPr sz="1200" dirty="0">
                <a:latin typeface="Times New Roman"/>
                <a:cs typeface="Times New Roman"/>
              </a:rPr>
              <a:t>e di altre </a:t>
            </a:r>
            <a:r>
              <a:rPr sz="1200" spc="-5" dirty="0">
                <a:latin typeface="Times New Roman"/>
                <a:cs typeface="Times New Roman"/>
              </a:rPr>
              <a:t>personalità celesti residenti su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Saggio di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Salem</a:t>
            </a:r>
            <a:endParaRPr sz="1600">
              <a:latin typeface="Times New Roman"/>
              <a:cs typeface="Times New Roman"/>
            </a:endParaRPr>
          </a:p>
          <a:p>
            <a:pPr marL="63500" marR="135255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(1015.1) 93:2.1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1.973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nascita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Machiventa </a:t>
            </a:r>
            <a:r>
              <a:rPr sz="1200" spc="-5" dirty="0">
                <a:latin typeface="Times New Roman"/>
                <a:cs typeface="Times New Roman"/>
              </a:rPr>
              <a:t>fu conferito alle </a:t>
            </a:r>
            <a:r>
              <a:rPr sz="1200" dirty="0">
                <a:latin typeface="Times New Roman"/>
                <a:cs typeface="Times New Roman"/>
              </a:rPr>
              <a:t>razze umane 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arrivo non </a:t>
            </a:r>
            <a:r>
              <a:rPr sz="1200" spc="-5" dirty="0">
                <a:latin typeface="Times New Roman"/>
                <a:cs typeface="Times New Roman"/>
              </a:rPr>
              <a:t>fu  spettacolare;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materializzazione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testimoniata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occhi umani. Egli fu </a:t>
            </a:r>
            <a:r>
              <a:rPr sz="1200" dirty="0">
                <a:latin typeface="Times New Roman"/>
                <a:cs typeface="Times New Roman"/>
              </a:rPr>
              <a:t>osservato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prima volta da un </a:t>
            </a:r>
            <a:r>
              <a:rPr sz="1200" spc="-5" dirty="0">
                <a:latin typeface="Times New Roman"/>
                <a:cs typeface="Times New Roman"/>
              </a:rPr>
              <a:t>mortale nel  memorabile 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entrò nella </a:t>
            </a:r>
            <a:r>
              <a:rPr sz="1200" dirty="0">
                <a:latin typeface="Times New Roman"/>
                <a:cs typeface="Times New Roman"/>
              </a:rPr>
              <a:t>tenda di Amdon, un </a:t>
            </a:r>
            <a:r>
              <a:rPr sz="1200" spc="-5" dirty="0">
                <a:latin typeface="Times New Roman"/>
                <a:cs typeface="Times New Roman"/>
              </a:rPr>
              <a:t>allevatore caldeo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sumera. </a:t>
            </a:r>
            <a:r>
              <a:rPr sz="1200" dirty="0">
                <a:latin typeface="Times New Roman"/>
                <a:cs typeface="Times New Roman"/>
              </a:rPr>
              <a:t>E la proclamazione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endParaRPr sz="1200">
              <a:latin typeface="Times New Roman"/>
              <a:cs typeface="Times New Roman"/>
            </a:endParaRPr>
          </a:p>
          <a:p>
            <a:pPr marL="63500" marR="28892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missione fu contenuta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dichiarazione </a:t>
            </a:r>
            <a:r>
              <a:rPr sz="1200" spc="-5" dirty="0">
                <a:latin typeface="Times New Roman"/>
                <a:cs typeface="Times New Roman"/>
              </a:rPr>
              <a:t>che egli fece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pastore: “Io sono </a:t>
            </a:r>
            <a:r>
              <a:rPr sz="1200" dirty="0">
                <a:latin typeface="Times New Roman"/>
                <a:cs typeface="Times New Roman"/>
              </a:rPr>
              <a:t>Melchizedek, </a:t>
            </a:r>
            <a:r>
              <a:rPr sz="1200" spc="-5" dirty="0">
                <a:latin typeface="Times New Roman"/>
                <a:cs typeface="Times New Roman"/>
              </a:rPr>
              <a:t>sacerdote </a:t>
            </a:r>
            <a:r>
              <a:rPr sz="1200" dirty="0">
                <a:latin typeface="Times New Roman"/>
                <a:cs typeface="Times New Roman"/>
              </a:rPr>
              <a:t>di El Elyon,  </a:t>
            </a:r>
            <a:r>
              <a:rPr sz="1200" spc="-5" dirty="0">
                <a:latin typeface="Times New Roman"/>
                <a:cs typeface="Times New Roman"/>
              </a:rPr>
              <a:t>l’Altissimo,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unico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22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20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(1015.2) 93:2.2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pastore si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ripreso </a:t>
            </a:r>
            <a:r>
              <a:rPr sz="1200" dirty="0">
                <a:latin typeface="Times New Roman"/>
                <a:cs typeface="Times New Roman"/>
              </a:rPr>
              <a:t>dallo </a:t>
            </a:r>
            <a:r>
              <a:rPr sz="1200" spc="-5" dirty="0">
                <a:latin typeface="Times New Roman"/>
                <a:cs typeface="Times New Roman"/>
              </a:rPr>
              <a:t>stupore,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ebbe pressato </a:t>
            </a:r>
            <a:r>
              <a:rPr sz="1200" spc="-5" dirty="0">
                <a:latin typeface="Times New Roman"/>
                <a:cs typeface="Times New Roman"/>
              </a:rPr>
              <a:t>questo straniero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numerose domande, </a:t>
            </a:r>
            <a:r>
              <a:rPr sz="1200" dirty="0">
                <a:latin typeface="Times New Roman"/>
                <a:cs typeface="Times New Roman"/>
              </a:rPr>
              <a:t>chiese a 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cenare </a:t>
            </a:r>
            <a:r>
              <a:rPr sz="1200" dirty="0">
                <a:latin typeface="Times New Roman"/>
                <a:cs typeface="Times New Roman"/>
              </a:rPr>
              <a:t>con lui, e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-5" dirty="0">
                <a:latin typeface="Times New Roman"/>
                <a:cs typeface="Times New Roman"/>
              </a:rPr>
              <a:t>nella sua lunga carriera universale che </a:t>
            </a:r>
            <a:r>
              <a:rPr sz="1200" dirty="0">
                <a:latin typeface="Times New Roman"/>
                <a:cs typeface="Times New Roman"/>
              </a:rPr>
              <a:t>Machiventa </a:t>
            </a:r>
            <a:r>
              <a:rPr sz="1200" spc="-5" dirty="0">
                <a:latin typeface="Times New Roman"/>
                <a:cs typeface="Times New Roman"/>
              </a:rPr>
              <a:t>mangiò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alimenti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materiali,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l’avrebbe sostentato </a:t>
            </a:r>
            <a:r>
              <a:rPr sz="1200" dirty="0">
                <a:latin typeface="Times New Roman"/>
                <a:cs typeface="Times New Roman"/>
              </a:rPr>
              <a:t>per tutti i </a:t>
            </a:r>
            <a:r>
              <a:rPr sz="1200" spc="-5" dirty="0">
                <a:latin typeface="Times New Roman"/>
                <a:cs typeface="Times New Roman"/>
              </a:rPr>
              <a:t>suoi novantaquattro </a:t>
            </a:r>
            <a:r>
              <a:rPr sz="1200" dirty="0">
                <a:latin typeface="Times New Roman"/>
                <a:cs typeface="Times New Roman"/>
              </a:rPr>
              <a:t>anni di vita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spc="-10" dirty="0">
                <a:latin typeface="Times New Roman"/>
                <a:cs typeface="Times New Roman"/>
              </a:rPr>
              <a:t>essere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1623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(1015.3) 93:2.3 </a:t>
            </a:r>
            <a:r>
              <a:rPr sz="1200" spc="-5" dirty="0">
                <a:latin typeface="Times New Roman"/>
                <a:cs typeface="Times New Roman"/>
              </a:rPr>
              <a:t>Quella notte, mentre conversavano </a:t>
            </a:r>
            <a:r>
              <a:rPr sz="1200" dirty="0">
                <a:latin typeface="Times New Roman"/>
                <a:cs typeface="Times New Roman"/>
              </a:rPr>
              <a:t>sotto le stelle, Melchizedek iniziò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missione di </a:t>
            </a:r>
            <a:r>
              <a:rPr sz="1200" spc="-5" dirty="0">
                <a:latin typeface="Times New Roman"/>
                <a:cs typeface="Times New Roman"/>
              </a:rPr>
              <a:t>rivelazione della verità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quando,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ampio </a:t>
            </a:r>
            <a:r>
              <a:rPr sz="1200" dirty="0">
                <a:latin typeface="Times New Roman"/>
                <a:cs typeface="Times New Roman"/>
              </a:rPr>
              <a:t>movimento </a:t>
            </a:r>
            <a:r>
              <a:rPr sz="1200" spc="-5" dirty="0">
                <a:latin typeface="Times New Roman"/>
                <a:cs typeface="Times New Roman"/>
              </a:rPr>
              <a:t>del braccio, si </a:t>
            </a:r>
            <a:r>
              <a:rPr sz="1200" dirty="0">
                <a:latin typeface="Times New Roman"/>
                <a:cs typeface="Times New Roman"/>
              </a:rPr>
              <a:t>volse verso </a:t>
            </a:r>
            <a:r>
              <a:rPr sz="1200" spc="-5" dirty="0">
                <a:latin typeface="Times New Roman"/>
                <a:cs typeface="Times New Roman"/>
              </a:rPr>
              <a:t>Amdon dicendo: “El </a:t>
            </a:r>
            <a:r>
              <a:rPr sz="1200" dirty="0">
                <a:latin typeface="Times New Roman"/>
                <a:cs typeface="Times New Roman"/>
              </a:rPr>
              <a:t>Elyon, </a:t>
            </a:r>
            <a:r>
              <a:rPr sz="1200" spc="-5" dirty="0">
                <a:latin typeface="Times New Roman"/>
                <a:cs typeface="Times New Roman"/>
              </a:rPr>
              <a:t>l’Altissimo,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creatore 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stelle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firmamento 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terra </a:t>
            </a:r>
            <a:r>
              <a:rPr sz="1200" spc="-5" dirty="0">
                <a:latin typeface="Times New Roman"/>
                <a:cs typeface="Times New Roman"/>
              </a:rPr>
              <a:t>sulla </a:t>
            </a:r>
            <a:r>
              <a:rPr sz="1200" dirty="0">
                <a:latin typeface="Times New Roman"/>
                <a:cs typeface="Times New Roman"/>
              </a:rPr>
              <a:t>quale noi viviamo,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anche il </a:t>
            </a:r>
            <a:r>
              <a:rPr sz="1200" spc="-5" dirty="0">
                <a:latin typeface="Times New Roman"/>
                <a:cs typeface="Times New Roman"/>
              </a:rPr>
              <a:t>Dio supremo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cielo.”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768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(1015.4) 93:2.4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pochi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riunì attorno a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allievi, di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credenti che formò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nucleo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successiva comunità </a:t>
            </a:r>
            <a:r>
              <a:rPr sz="1200" dirty="0">
                <a:latin typeface="Times New Roman"/>
                <a:cs typeface="Times New Roman"/>
              </a:rPr>
              <a:t>di Salem. </a:t>
            </a:r>
            <a:r>
              <a:rPr sz="1200" spc="-5" dirty="0">
                <a:latin typeface="Times New Roman"/>
                <a:cs typeface="Times New Roman"/>
              </a:rPr>
              <a:t>Egli fu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conosciuto in tutta la </a:t>
            </a:r>
            <a:r>
              <a:rPr sz="1200" spc="-5" dirty="0">
                <a:latin typeface="Times New Roman"/>
                <a:cs typeface="Times New Roman"/>
              </a:rPr>
              <a:t>Palestina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sacerdote </a:t>
            </a:r>
            <a:r>
              <a:rPr sz="1200" dirty="0">
                <a:latin typeface="Times New Roman"/>
                <a:cs typeface="Times New Roman"/>
              </a:rPr>
              <a:t>di El </a:t>
            </a:r>
            <a:r>
              <a:rPr sz="1200" spc="-5" dirty="0">
                <a:latin typeface="Times New Roman"/>
                <a:cs typeface="Times New Roman"/>
              </a:rPr>
              <a:t>Elyon, l’Altissimo,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Salem. Tra alcune delle </a:t>
            </a:r>
            <a:r>
              <a:rPr sz="1200" dirty="0">
                <a:latin typeface="Times New Roman"/>
                <a:cs typeface="Times New Roman"/>
              </a:rPr>
              <a:t>tribù circostanti </a:t>
            </a:r>
            <a:r>
              <a:rPr sz="1200" spc="-5" dirty="0">
                <a:latin typeface="Times New Roman"/>
                <a:cs typeface="Times New Roman"/>
              </a:rPr>
              <a:t>era spesso chiamato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sceicco, </a:t>
            </a:r>
            <a:r>
              <a:rPr sz="1200" dirty="0">
                <a:latin typeface="Times New Roman"/>
                <a:cs typeface="Times New Roman"/>
              </a:rPr>
              <a:t>o il re, di Salem. </a:t>
            </a:r>
            <a:r>
              <a:rPr sz="1200" spc="-5" dirty="0">
                <a:latin typeface="Times New Roman"/>
                <a:cs typeface="Times New Roman"/>
              </a:rPr>
              <a:t>Salem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che </a:t>
            </a:r>
            <a:r>
              <a:rPr sz="1200" dirty="0">
                <a:latin typeface="Times New Roman"/>
                <a:cs typeface="Times New Roman"/>
              </a:rPr>
              <a:t>dopo la  </a:t>
            </a:r>
            <a:r>
              <a:rPr sz="1200" spc="-5" dirty="0">
                <a:latin typeface="Times New Roman"/>
                <a:cs typeface="Times New Roman"/>
              </a:rPr>
              <a:t>scomparsa </a:t>
            </a:r>
            <a:r>
              <a:rPr sz="1200" dirty="0">
                <a:latin typeface="Times New Roman"/>
                <a:cs typeface="Times New Roman"/>
              </a:rPr>
              <a:t>di Melchizedek divenne la città di Jebus,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chiamata</a:t>
            </a:r>
            <a:r>
              <a:rPr sz="1200" spc="-5" dirty="0">
                <a:latin typeface="Times New Roman"/>
                <a:cs typeface="Times New Roman"/>
              </a:rPr>
              <a:t> Gerusalemme.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97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(1015.5) 93:2.5 </a:t>
            </a:r>
            <a:r>
              <a:rPr sz="1200" spc="-5" dirty="0">
                <a:latin typeface="Times New Roman"/>
                <a:cs typeface="Times New Roman"/>
              </a:rPr>
              <a:t>Nelle apparenze personali Melchizedek sembrava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membro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popoli misti noditi e </a:t>
            </a:r>
            <a:r>
              <a:rPr sz="1200" spc="-5" dirty="0">
                <a:latin typeface="Times New Roman"/>
                <a:cs typeface="Times New Roman"/>
              </a:rPr>
              <a:t>sumeri; era alto circa </a:t>
            </a:r>
            <a:r>
              <a:rPr sz="1200" dirty="0">
                <a:latin typeface="Times New Roman"/>
                <a:cs typeface="Times New Roman"/>
              </a:rPr>
              <a:t>un  metro e </a:t>
            </a:r>
            <a:r>
              <a:rPr sz="1200" spc="-5" dirty="0">
                <a:latin typeface="Times New Roman"/>
                <a:cs typeface="Times New Roman"/>
              </a:rPr>
              <a:t>ottanta ed aveva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aspetto imponente.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parlava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caldeo ed </a:t>
            </a:r>
            <a:r>
              <a:rPr sz="1200" dirty="0">
                <a:latin typeface="Times New Roman"/>
                <a:cs typeface="Times New Roman"/>
              </a:rPr>
              <a:t>una mezza dozzina di </a:t>
            </a:r>
            <a:r>
              <a:rPr sz="1200" spc="-5" dirty="0">
                <a:latin typeface="Times New Roman"/>
                <a:cs typeface="Times New Roman"/>
              </a:rPr>
              <a:t>altre lingue. Vestiva </a:t>
            </a:r>
            <a:r>
              <a:rPr sz="1200" dirty="0">
                <a:latin typeface="Times New Roman"/>
                <a:cs typeface="Times New Roman"/>
              </a:rPr>
              <a:t>in modo simile  </a:t>
            </a:r>
            <a:r>
              <a:rPr sz="1200" spc="-5" dirty="0">
                <a:latin typeface="Times New Roman"/>
                <a:cs typeface="Times New Roman"/>
              </a:rPr>
              <a:t>ai sacerdoti cananei,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che sul suo petto </a:t>
            </a:r>
            <a:r>
              <a:rPr sz="1200" dirty="0">
                <a:latin typeface="Times New Roman"/>
                <a:cs typeface="Times New Roman"/>
              </a:rPr>
              <a:t>portava un </a:t>
            </a:r>
            <a:r>
              <a:rPr sz="1200" spc="-5" dirty="0">
                <a:latin typeface="Times New Roman"/>
                <a:cs typeface="Times New Roman"/>
              </a:rPr>
              <a:t>emblema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5" dirty="0">
                <a:latin typeface="Times New Roman"/>
                <a:cs typeface="Times New Roman"/>
              </a:rPr>
              <a:t>cerchi concentrici,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simbolo </a:t>
            </a:r>
            <a:r>
              <a:rPr sz="1200" dirty="0">
                <a:latin typeface="Times New Roman"/>
                <a:cs typeface="Times New Roman"/>
              </a:rPr>
              <a:t>in Satania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  Paradiso. Nel </a:t>
            </a:r>
            <a:r>
              <a:rPr sz="1200" dirty="0">
                <a:latin typeface="Times New Roman"/>
                <a:cs typeface="Times New Roman"/>
              </a:rPr>
              <a:t>corso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ministero questa </a:t>
            </a:r>
            <a:r>
              <a:rPr sz="1200" dirty="0">
                <a:latin typeface="Times New Roman"/>
                <a:cs typeface="Times New Roman"/>
              </a:rPr>
              <a:t>insegna di tre cerchi concentrici fu </a:t>
            </a:r>
            <a:r>
              <a:rPr sz="1200" spc="-5" dirty="0">
                <a:latin typeface="Times New Roman"/>
                <a:cs typeface="Times New Roman"/>
              </a:rPr>
              <a:t>considerata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sacra 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che  questi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osarono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servirsene,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presto </a:t>
            </a:r>
            <a:r>
              <a:rPr sz="1200" spc="-5" dirty="0">
                <a:latin typeface="Times New Roman"/>
                <a:cs typeface="Times New Roman"/>
              </a:rPr>
              <a:t>dimenticata </a:t>
            </a:r>
            <a:r>
              <a:rPr sz="1200" dirty="0">
                <a:latin typeface="Times New Roman"/>
                <a:cs typeface="Times New Roman"/>
              </a:rPr>
              <a:t>dopo poche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generazioni.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(1015.6) 93:2.6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Machiventa </a:t>
            </a:r>
            <a:r>
              <a:rPr sz="1200" spc="-5" dirty="0">
                <a:latin typeface="Times New Roman"/>
                <a:cs typeface="Times New Roman"/>
              </a:rPr>
              <a:t>avesse vissuto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degli uomini del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sposò </a:t>
            </a:r>
            <a:r>
              <a:rPr sz="1200" dirty="0">
                <a:latin typeface="Times New Roman"/>
                <a:cs typeface="Times New Roman"/>
              </a:rPr>
              <a:t>mai, </a:t>
            </a:r>
            <a:r>
              <a:rPr sz="1200" spc="1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lasciare dei  discendenti sulla terra.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corpo </a:t>
            </a:r>
            <a:r>
              <a:rPr sz="1200" dirty="0">
                <a:latin typeface="Times New Roman"/>
                <a:cs typeface="Times New Roman"/>
              </a:rPr>
              <a:t>fisico, pur </a:t>
            </a:r>
            <a:r>
              <a:rPr sz="1200" spc="-5" dirty="0">
                <a:latin typeface="Times New Roman"/>
                <a:cs typeface="Times New Roman"/>
              </a:rPr>
              <a:t>assomigliando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maschio umano, </a:t>
            </a:r>
            <a:r>
              <a:rPr sz="1200" dirty="0">
                <a:latin typeface="Times New Roman"/>
                <a:cs typeface="Times New Roman"/>
              </a:rPr>
              <a:t>era in </a:t>
            </a:r>
            <a:r>
              <a:rPr sz="1200" spc="-5" dirty="0">
                <a:latin typeface="Times New Roman"/>
                <a:cs typeface="Times New Roman"/>
              </a:rPr>
              <a:t>realtà dell’ordine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quei </a:t>
            </a:r>
            <a:r>
              <a:rPr sz="1200" dirty="0">
                <a:latin typeface="Times New Roman"/>
                <a:cs typeface="Times New Roman"/>
              </a:rPr>
              <a:t>corpi  </a:t>
            </a:r>
            <a:r>
              <a:rPr sz="1200" spc="-5" dirty="0">
                <a:latin typeface="Times New Roman"/>
                <a:cs typeface="Times New Roman"/>
              </a:rPr>
              <a:t>costruiti appositamente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impiegati dai </a:t>
            </a:r>
            <a:r>
              <a:rPr sz="1200" dirty="0">
                <a:latin typeface="Times New Roman"/>
                <a:cs typeface="Times New Roman"/>
              </a:rPr>
              <a:t>cento membri </a:t>
            </a:r>
            <a:r>
              <a:rPr sz="1200" spc="-5" dirty="0">
                <a:latin typeface="Times New Roman"/>
                <a:cs typeface="Times New Roman"/>
              </a:rPr>
              <a:t>materializzati del personale </a:t>
            </a:r>
            <a:r>
              <a:rPr sz="1200" dirty="0">
                <a:latin typeface="Times New Roman"/>
                <a:cs typeface="Times New Roman"/>
              </a:rPr>
              <a:t>del Principe </a:t>
            </a:r>
            <a:r>
              <a:rPr sz="1200" spc="-5" dirty="0">
                <a:latin typeface="Times New Roman"/>
                <a:cs typeface="Times New Roman"/>
              </a:rPr>
              <a:t>Caligastia, </a:t>
            </a:r>
            <a:r>
              <a:rPr sz="1200" dirty="0">
                <a:latin typeface="Times New Roman"/>
                <a:cs typeface="Times New Roman"/>
              </a:rPr>
              <a:t>eccetto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portava </a:t>
            </a:r>
            <a:r>
              <a:rPr sz="1200" dirty="0">
                <a:latin typeface="Times New Roman"/>
                <a:cs typeface="Times New Roman"/>
              </a:rPr>
              <a:t>il plasma </a:t>
            </a:r>
            <a:r>
              <a:rPr sz="1200" spc="-5" dirty="0">
                <a:latin typeface="Times New Roman"/>
                <a:cs typeface="Times New Roman"/>
              </a:rPr>
              <a:t>vitale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disponibile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l’albero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Machiventa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5" dirty="0">
                <a:latin typeface="Times New Roman"/>
                <a:cs typeface="Times New Roman"/>
              </a:rPr>
              <a:t>rimasto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626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270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periodo, il </a:t>
            </a:r>
            <a:r>
              <a:rPr sz="1200" spc="-5" dirty="0">
                <a:latin typeface="Times New Roman"/>
                <a:cs typeface="Times New Roman"/>
              </a:rPr>
              <a:t>suo meccanismo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si sarebbe progressivamente </a:t>
            </a:r>
            <a:r>
              <a:rPr sz="1200" dirty="0">
                <a:latin typeface="Times New Roman"/>
                <a:cs typeface="Times New Roman"/>
              </a:rPr>
              <a:t>deteriorato. Comunque sia, </a:t>
            </a:r>
            <a:r>
              <a:rPr sz="1200" spc="-5" dirty="0">
                <a:latin typeface="Times New Roman"/>
                <a:cs typeface="Times New Roman"/>
              </a:rPr>
              <a:t>egli terminò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</a:t>
            </a:r>
            <a:r>
              <a:rPr sz="1200" dirty="0">
                <a:latin typeface="Times New Roman"/>
                <a:cs typeface="Times New Roman"/>
              </a:rPr>
              <a:t>missione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novantaquattro anni, </a:t>
            </a:r>
            <a:r>
              <a:rPr sz="1200" dirty="0">
                <a:latin typeface="Times New Roman"/>
                <a:cs typeface="Times New Roman"/>
              </a:rPr>
              <a:t>molto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corpo materiale avesse </a:t>
            </a:r>
            <a:r>
              <a:rPr sz="1200" dirty="0">
                <a:latin typeface="Times New Roman"/>
                <a:cs typeface="Times New Roman"/>
              </a:rPr>
              <a:t>cominciato 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disintegrarsi.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(1016.1) 93:2.7 </a:t>
            </a:r>
            <a:r>
              <a:rPr sz="1200" spc="-5" dirty="0">
                <a:latin typeface="Times New Roman"/>
                <a:cs typeface="Times New Roman"/>
              </a:rPr>
              <a:t>Questo Melchizedek incarnato </a:t>
            </a:r>
            <a:r>
              <a:rPr sz="1200" dirty="0">
                <a:latin typeface="Times New Roman"/>
                <a:cs typeface="Times New Roman"/>
              </a:rPr>
              <a:t>ricevette 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Pensiero,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abitò la </a:t>
            </a:r>
            <a:r>
              <a:rPr sz="1200" spc="-5" dirty="0">
                <a:latin typeface="Times New Roman"/>
                <a:cs typeface="Times New Roman"/>
              </a:rPr>
              <a:t>sua personalità superumana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monitore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mentore </a:t>
            </a:r>
            <a:r>
              <a:rPr sz="1200" spc="-5" dirty="0">
                <a:latin typeface="Times New Roman"/>
                <a:cs typeface="Times New Roman"/>
              </a:rPr>
              <a:t>della carne, acquisendo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quell’esperienza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quell’introduzione pratica </a:t>
            </a:r>
            <a:r>
              <a:rPr sz="1200" dirty="0">
                <a:latin typeface="Times New Roman"/>
                <a:cs typeface="Times New Roman"/>
              </a:rPr>
              <a:t>circa i problemi di 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e la tecnica di </a:t>
            </a:r>
            <a:r>
              <a:rPr sz="1200" spc="-5" dirty="0">
                <a:latin typeface="Times New Roman"/>
                <a:cs typeface="Times New Roman"/>
              </a:rPr>
              <a:t>risiedere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incarnato che consentirono a questo spirito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di funzionare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validamente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umana del </a:t>
            </a:r>
            <a:r>
              <a:rPr sz="1200" spc="-5" dirty="0">
                <a:latin typeface="Times New Roman"/>
                <a:cs typeface="Times New Roman"/>
              </a:rPr>
              <a:t>successivo Figlio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apparve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nelle sembianze della </a:t>
            </a:r>
            <a:r>
              <a:rPr sz="1200" spc="-5" dirty="0">
                <a:latin typeface="Times New Roman"/>
                <a:cs typeface="Times New Roman"/>
              </a:rPr>
              <a:t>carne mortale. </a:t>
            </a:r>
            <a:r>
              <a:rPr sz="1200" spc="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 solo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Pensiero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funzionato in due </a:t>
            </a:r>
            <a:r>
              <a:rPr sz="1200" spc="-5" dirty="0">
                <a:latin typeface="Times New Roman"/>
                <a:cs typeface="Times New Roman"/>
              </a:rPr>
              <a:t>menti su </a:t>
            </a:r>
            <a:r>
              <a:rPr sz="1200" dirty="0">
                <a:latin typeface="Times New Roman"/>
                <a:cs typeface="Times New Roman"/>
              </a:rPr>
              <a:t>Urantia,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entrambe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tanto divine </a:t>
            </a:r>
            <a:r>
              <a:rPr sz="1200" spc="-5" dirty="0">
                <a:latin typeface="Times New Roman"/>
                <a:cs typeface="Times New Roman"/>
              </a:rPr>
              <a:t>quanto  umane.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96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(1016.2) 93:2.8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incarnazione Machiventa restò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continuo </a:t>
            </a:r>
            <a:r>
              <a:rPr sz="1200" dirty="0">
                <a:latin typeface="Times New Roman"/>
                <a:cs typeface="Times New Roman"/>
              </a:rPr>
              <a:t>contatto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undici compagni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custodi  </a:t>
            </a:r>
            <a:r>
              <a:rPr sz="1200" spc="-5" dirty="0">
                <a:latin typeface="Times New Roman"/>
                <a:cs typeface="Times New Roman"/>
              </a:rPr>
              <a:t>planetari, </a:t>
            </a:r>
            <a:r>
              <a:rPr sz="1200" dirty="0">
                <a:latin typeface="Times New Roman"/>
                <a:cs typeface="Times New Roman"/>
              </a:rPr>
              <a:t>ma non poteva </a:t>
            </a:r>
            <a:r>
              <a:rPr sz="1200" spc="-5" dirty="0">
                <a:latin typeface="Times New Roman"/>
                <a:cs typeface="Times New Roman"/>
              </a:rPr>
              <a:t>comunicare con altri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celesti. </a:t>
            </a:r>
            <a:r>
              <a:rPr sz="1200" spc="-5" dirty="0">
                <a:latin typeface="Times New Roman"/>
                <a:cs typeface="Times New Roman"/>
              </a:rPr>
              <a:t>All’infuori degli amministratori fiduciari Melchizedek,  egli </a:t>
            </a:r>
            <a:r>
              <a:rPr sz="1200" dirty="0">
                <a:latin typeface="Times New Roman"/>
                <a:cs typeface="Times New Roman"/>
              </a:rPr>
              <a:t>non aveva </a:t>
            </a:r>
            <a:r>
              <a:rPr sz="1200" spc="-5" dirty="0">
                <a:latin typeface="Times New Roman"/>
                <a:cs typeface="Times New Roman"/>
              </a:rPr>
              <a:t>contatti maggiori con intelligenze superumane </a:t>
            </a:r>
            <a:r>
              <a:rPr sz="1200" dirty="0">
                <a:latin typeface="Times New Roman"/>
                <a:cs typeface="Times New Roman"/>
              </a:rPr>
              <a:t>di quanti ne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insegnamenti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Melchizedek</a:t>
            </a:r>
            <a:endParaRPr sz="1600">
              <a:latin typeface="Times New Roman"/>
              <a:cs typeface="Times New Roman"/>
            </a:endParaRPr>
          </a:p>
          <a:p>
            <a:pPr marL="88900" marR="26670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(1016.3) 93:3.1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a dieci anni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organizzò le sue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a Salem, </a:t>
            </a:r>
            <a:r>
              <a:rPr sz="1200" spc="-5" dirty="0">
                <a:latin typeface="Times New Roman"/>
                <a:cs typeface="Times New Roman"/>
              </a:rPr>
              <a:t>modellandole sull’antico sistema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stato  sviluppato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primi sacerdoti setiti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secondo Eden. Anche </a:t>
            </a:r>
            <a:r>
              <a:rPr sz="1200" dirty="0">
                <a:latin typeface="Times New Roman"/>
                <a:cs typeface="Times New Roman"/>
              </a:rPr>
              <a:t>l’idea </a:t>
            </a:r>
            <a:r>
              <a:rPr sz="1200" spc="-5" dirty="0">
                <a:latin typeface="Times New Roman"/>
                <a:cs typeface="Times New Roman"/>
              </a:rPr>
              <a:t>del 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riscossione delle decime,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introdotto più 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convertito </a:t>
            </a:r>
            <a:r>
              <a:rPr sz="1200" dirty="0">
                <a:latin typeface="Times New Roman"/>
                <a:cs typeface="Times New Roman"/>
              </a:rPr>
              <a:t>Abramo, fu pure </a:t>
            </a:r>
            <a:r>
              <a:rPr sz="1200" spc="-5" dirty="0">
                <a:latin typeface="Times New Roman"/>
                <a:cs typeface="Times New Roman"/>
              </a:rPr>
              <a:t>derivata </a:t>
            </a:r>
            <a:r>
              <a:rPr sz="1200" dirty="0">
                <a:latin typeface="Times New Roman"/>
                <a:cs typeface="Times New Roman"/>
              </a:rPr>
              <a:t>dalle vaghe tradizioni </a:t>
            </a:r>
            <a:r>
              <a:rPr sz="1200" spc="-5" dirty="0">
                <a:latin typeface="Times New Roman"/>
                <a:cs typeface="Times New Roman"/>
              </a:rPr>
              <a:t>dei metodi degli antichi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Setiti.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025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(1016.4) 93:3.2 </a:t>
            </a:r>
            <a:r>
              <a:rPr sz="1200" spc="-5" dirty="0">
                <a:latin typeface="Times New Roman"/>
                <a:cs typeface="Times New Roman"/>
              </a:rPr>
              <a:t>Melchizedek insegnò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unico,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Deità universale, </a:t>
            </a:r>
            <a:r>
              <a:rPr sz="1200" dirty="0">
                <a:latin typeface="Times New Roman"/>
                <a:cs typeface="Times New Roman"/>
              </a:rPr>
              <a:t>ma permise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popolo di </a:t>
            </a:r>
            <a:r>
              <a:rPr sz="1200" spc="-5" dirty="0">
                <a:latin typeface="Times New Roman"/>
                <a:cs typeface="Times New Roman"/>
              </a:rPr>
              <a:t>associare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con il Padre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Costellazione di </a:t>
            </a:r>
            <a:r>
              <a:rPr sz="1200" spc="-5" dirty="0">
                <a:latin typeface="Times New Roman"/>
                <a:cs typeface="Times New Roman"/>
              </a:rPr>
              <a:t>Norlatiadek,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chiamava El Elyon — </a:t>
            </a:r>
            <a:r>
              <a:rPr sz="1200" spc="-5" dirty="0">
                <a:latin typeface="Times New Roman"/>
                <a:cs typeface="Times New Roman"/>
              </a:rPr>
              <a:t>l’Altissimo. Melchizedek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disse  quasi </a:t>
            </a:r>
            <a:r>
              <a:rPr sz="1200" dirty="0">
                <a:latin typeface="Times New Roman"/>
                <a:cs typeface="Times New Roman"/>
              </a:rPr>
              <a:t>nulla sullo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e sulla situazione </a:t>
            </a:r>
            <a:r>
              <a:rPr sz="1200" spc="-5" dirty="0">
                <a:latin typeface="Times New Roman"/>
                <a:cs typeface="Times New Roman"/>
              </a:rPr>
              <a:t>degli affari su </a:t>
            </a:r>
            <a:r>
              <a:rPr sz="1200" dirty="0">
                <a:latin typeface="Times New Roman"/>
                <a:cs typeface="Times New Roman"/>
              </a:rPr>
              <a:t>Jerusem. </a:t>
            </a:r>
            <a:r>
              <a:rPr sz="1200" spc="-5" dirty="0">
                <a:latin typeface="Times New Roman"/>
                <a:cs typeface="Times New Roman"/>
              </a:rPr>
              <a:t>Lanaforge,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Sovrano del </a:t>
            </a:r>
            <a:r>
              <a:rPr sz="1200" dirty="0">
                <a:latin typeface="Times New Roman"/>
                <a:cs typeface="Times New Roman"/>
              </a:rPr>
              <a:t>Sistema, </a:t>
            </a:r>
            <a:r>
              <a:rPr sz="1200" spc="-5" dirty="0">
                <a:latin typeface="Times New Roman"/>
                <a:cs typeface="Times New Roman"/>
              </a:rPr>
              <a:t>si occupò poco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435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00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Urantia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completato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Micael. Per </a:t>
            </a:r>
            <a:r>
              <a:rPr sz="1200" dirty="0">
                <a:latin typeface="Times New Roman"/>
                <a:cs typeface="Times New Roman"/>
              </a:rPr>
              <a:t>la maggior parte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studenti di Salem, </a:t>
            </a:r>
            <a:r>
              <a:rPr sz="1200" spc="-5" dirty="0">
                <a:latin typeface="Times New Roman"/>
                <a:cs typeface="Times New Roman"/>
              </a:rPr>
              <a:t>Edentia era </a:t>
            </a:r>
            <a:r>
              <a:rPr sz="1200" dirty="0">
                <a:latin typeface="Times New Roman"/>
                <a:cs typeface="Times New Roman"/>
              </a:rPr>
              <a:t>il cielo e  </a:t>
            </a:r>
            <a:r>
              <a:rPr sz="1200" spc="-5" dirty="0">
                <a:latin typeface="Times New Roman"/>
                <a:cs typeface="Times New Roman"/>
              </a:rPr>
              <a:t>l’Altissimo era 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(1016.5) 93:3.3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simbolo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cerchi concentrici,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Melchizedek adottò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insegna del suo </a:t>
            </a:r>
            <a:r>
              <a:rPr sz="1200" dirty="0">
                <a:latin typeface="Times New Roman"/>
                <a:cs typeface="Times New Roman"/>
              </a:rPr>
              <a:t>conferimento, fu </a:t>
            </a:r>
            <a:r>
              <a:rPr sz="1200" spc="-5" dirty="0">
                <a:latin typeface="Times New Roman"/>
                <a:cs typeface="Times New Roman"/>
              </a:rPr>
              <a:t>interpretato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maggioranza della gente come </a:t>
            </a:r>
            <a:r>
              <a:rPr sz="1200" dirty="0">
                <a:latin typeface="Times New Roman"/>
                <a:cs typeface="Times New Roman"/>
              </a:rPr>
              <a:t>rappresentante i tre </a:t>
            </a:r>
            <a:r>
              <a:rPr sz="1200" spc="-5" dirty="0">
                <a:latin typeface="Times New Roman"/>
                <a:cs typeface="Times New Roman"/>
              </a:rPr>
              <a:t>regni degli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degli angeli </a:t>
            </a:r>
            <a:r>
              <a:rPr sz="1200" dirty="0">
                <a:latin typeface="Times New Roman"/>
                <a:cs typeface="Times New Roman"/>
              </a:rPr>
              <a:t>e di Dio. E fu </a:t>
            </a:r>
            <a:r>
              <a:rPr sz="1200" spc="-5" dirty="0">
                <a:latin typeface="Times New Roman"/>
                <a:cs typeface="Times New Roman"/>
              </a:rPr>
              <a:t>loro consentito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persistere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questa credenza; </a:t>
            </a:r>
            <a:r>
              <a:rPr sz="1200" dirty="0">
                <a:latin typeface="Times New Roman"/>
                <a:cs typeface="Times New Roman"/>
              </a:rPr>
              <a:t>pochissimi </a:t>
            </a:r>
            <a:r>
              <a:rPr sz="1200" spc="-5" dirty="0">
                <a:latin typeface="Times New Roman"/>
                <a:cs typeface="Times New Roman"/>
              </a:rPr>
              <a:t>dei suoi discepoli seppero mai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cerchi rappresentavano </a:t>
            </a:r>
            <a:r>
              <a:rPr sz="1200" dirty="0">
                <a:latin typeface="Times New Roman"/>
                <a:cs typeface="Times New Roman"/>
              </a:rPr>
              <a:t>l’infinità, </a:t>
            </a:r>
            <a:r>
              <a:rPr sz="1200" spc="-5" dirty="0">
                <a:latin typeface="Times New Roman"/>
                <a:cs typeface="Times New Roman"/>
              </a:rPr>
              <a:t>l’eternità </a:t>
            </a:r>
            <a:r>
              <a:rPr sz="1200" dirty="0">
                <a:latin typeface="Times New Roman"/>
                <a:cs typeface="Times New Roman"/>
              </a:rPr>
              <a:t>e l’universalità  </a:t>
            </a:r>
            <a:r>
              <a:rPr sz="1200" spc="-5" dirty="0">
                <a:latin typeface="Times New Roman"/>
                <a:cs typeface="Times New Roman"/>
              </a:rPr>
              <a:t>della Trinità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mantiene l’universo e lo </a:t>
            </a:r>
            <a:r>
              <a:rPr sz="1200" spc="-5" dirty="0">
                <a:latin typeface="Times New Roman"/>
                <a:cs typeface="Times New Roman"/>
              </a:rPr>
              <a:t>dirige </a:t>
            </a:r>
            <a:r>
              <a:rPr sz="1200" dirty="0">
                <a:latin typeface="Times New Roman"/>
                <a:cs typeface="Times New Roman"/>
              </a:rPr>
              <a:t>divinamente. </a:t>
            </a:r>
            <a:r>
              <a:rPr sz="1200" spc="-5" dirty="0">
                <a:latin typeface="Times New Roman"/>
                <a:cs typeface="Times New Roman"/>
              </a:rPr>
              <a:t>Anche Abramo </a:t>
            </a:r>
            <a:r>
              <a:rPr sz="1200" dirty="0">
                <a:latin typeface="Times New Roman"/>
                <a:cs typeface="Times New Roman"/>
              </a:rPr>
              <a:t>considerava piuttosto </a:t>
            </a:r>
            <a:r>
              <a:rPr sz="1200" spc="-5" dirty="0">
                <a:latin typeface="Times New Roman"/>
                <a:cs typeface="Times New Roman"/>
              </a:rPr>
              <a:t>questo simbolo  come rappresentante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Altissimi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gli </a:t>
            </a:r>
            <a:r>
              <a:rPr sz="1200" dirty="0">
                <a:latin typeface="Times New Roman"/>
                <a:cs typeface="Times New Roman"/>
              </a:rPr>
              <a:t>era stato insegnato che i tre </a:t>
            </a:r>
            <a:r>
              <a:rPr sz="1200" spc="-5" dirty="0">
                <a:latin typeface="Times New Roman"/>
                <a:cs typeface="Times New Roman"/>
              </a:rPr>
              <a:t>Altissimi agivano come </a:t>
            </a:r>
            <a:r>
              <a:rPr sz="1200" dirty="0">
                <a:latin typeface="Times New Roman"/>
                <a:cs typeface="Times New Roman"/>
              </a:rPr>
              <a:t>un solo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essere.</a:t>
            </a:r>
            <a:endParaRPr sz="1200">
              <a:latin typeface="Times New Roman"/>
              <a:cs typeface="Times New Roman"/>
            </a:endParaRPr>
          </a:p>
          <a:p>
            <a:pPr marL="88900" marR="37020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misura in cui Melchizedek </a:t>
            </a:r>
            <a:r>
              <a:rPr sz="1200" spc="-5" dirty="0">
                <a:latin typeface="Times New Roman"/>
                <a:cs typeface="Times New Roman"/>
              </a:rPr>
              <a:t>insegnò </a:t>
            </a:r>
            <a:r>
              <a:rPr sz="1200" dirty="0">
                <a:latin typeface="Times New Roman"/>
                <a:cs typeface="Times New Roman"/>
              </a:rPr>
              <a:t>il concetto della </a:t>
            </a:r>
            <a:r>
              <a:rPr sz="1200" spc="-5" dirty="0">
                <a:latin typeface="Times New Roman"/>
                <a:cs typeface="Times New Roman"/>
              </a:rPr>
              <a:t>Trinità simbolizzato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insegna,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associò generalmente ai </a:t>
            </a:r>
            <a:r>
              <a:rPr sz="1200" spc="5" dirty="0">
                <a:latin typeface="Times New Roman"/>
                <a:cs typeface="Times New Roman"/>
              </a:rPr>
              <a:t>tre  </a:t>
            </a:r>
            <a:r>
              <a:rPr sz="1200" spc="-5" dirty="0">
                <a:latin typeface="Times New Roman"/>
                <a:cs typeface="Times New Roman"/>
              </a:rPr>
              <a:t>governanti Vorondadek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Norlatiadek.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271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(1016.6) 93:3.4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seguaci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fece alcun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un insegnamento </a:t>
            </a:r>
            <a:r>
              <a:rPr sz="1200" spc="-5" dirty="0">
                <a:latin typeface="Times New Roman"/>
                <a:cs typeface="Times New Roman"/>
              </a:rPr>
              <a:t>che andasse 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 fatto  del governo degli Altissimi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gli Dei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Ma ad alcuni Melchizedek insegnò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verità avanzata, comprendente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e l’organizzazione </a:t>
            </a:r>
            <a:r>
              <a:rPr sz="1200" spc="-5" dirty="0">
                <a:latin typeface="Times New Roman"/>
                <a:cs typeface="Times New Roman"/>
              </a:rPr>
              <a:t>dell’universo locale, mentre al suo brillante </a:t>
            </a:r>
            <a:r>
              <a:rPr sz="1200" dirty="0">
                <a:latin typeface="Times New Roman"/>
                <a:cs typeface="Times New Roman"/>
              </a:rPr>
              <a:t>discepolo </a:t>
            </a:r>
            <a:r>
              <a:rPr sz="1200" spc="-5" dirty="0">
                <a:latin typeface="Times New Roman"/>
                <a:cs typeface="Times New Roman"/>
              </a:rPr>
              <a:t>Nordan </a:t>
            </a:r>
            <a:r>
              <a:rPr sz="1200" dirty="0">
                <a:latin typeface="Times New Roman"/>
                <a:cs typeface="Times New Roman"/>
              </a:rPr>
              <a:t>il Kenita e </a:t>
            </a:r>
            <a:r>
              <a:rPr sz="1200" spc="-5" dirty="0">
                <a:latin typeface="Times New Roman"/>
                <a:cs typeface="Times New Roman"/>
              </a:rPr>
              <a:t>al suo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studenti  assidui insegnò </a:t>
            </a:r>
            <a:r>
              <a:rPr sz="1200" dirty="0">
                <a:latin typeface="Times New Roman"/>
                <a:cs typeface="Times New Roman"/>
              </a:rPr>
              <a:t>le verità </a:t>
            </a:r>
            <a:r>
              <a:rPr sz="1200" spc="-5" dirty="0">
                <a:latin typeface="Times New Roman"/>
                <a:cs typeface="Times New Roman"/>
              </a:rPr>
              <a:t>del superuniverso ed </a:t>
            </a:r>
            <a:r>
              <a:rPr sz="1200" dirty="0">
                <a:latin typeface="Times New Roman"/>
                <a:cs typeface="Times New Roman"/>
              </a:rPr>
              <a:t>anche 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41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(1016.7) 93:3.5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Katro, con </a:t>
            </a:r>
            <a:r>
              <a:rPr sz="1200" dirty="0">
                <a:latin typeface="Times New Roman"/>
                <a:cs typeface="Times New Roman"/>
              </a:rPr>
              <a:t>cui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visse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trent’anni, </a:t>
            </a:r>
            <a:r>
              <a:rPr sz="1200" dirty="0">
                <a:latin typeface="Times New Roman"/>
                <a:cs typeface="Times New Roman"/>
              </a:rPr>
              <a:t>conobbero molte di queste </a:t>
            </a:r>
            <a:r>
              <a:rPr sz="1200" spc="-5" dirty="0">
                <a:latin typeface="Times New Roman"/>
                <a:cs typeface="Times New Roman"/>
              </a:rPr>
              <a:t>verità  superiori </a:t>
            </a:r>
            <a:r>
              <a:rPr sz="1200" dirty="0">
                <a:latin typeface="Times New Roman"/>
                <a:cs typeface="Times New Roman"/>
              </a:rPr>
              <a:t>e le perpetuarono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nelle loro </a:t>
            </a:r>
            <a:r>
              <a:rPr sz="1200" spc="-5" dirty="0">
                <a:latin typeface="Times New Roman"/>
                <a:cs typeface="Times New Roman"/>
              </a:rPr>
              <a:t>famiglie fino </a:t>
            </a:r>
            <a:r>
              <a:rPr sz="1200" dirty="0">
                <a:latin typeface="Times New Roman"/>
                <a:cs typeface="Times New Roman"/>
              </a:rPr>
              <a:t>all’epoca del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illustre </a:t>
            </a:r>
            <a:r>
              <a:rPr sz="1200" spc="-5" dirty="0">
                <a:latin typeface="Times New Roman"/>
                <a:cs typeface="Times New Roman"/>
              </a:rPr>
              <a:t>discendente </a:t>
            </a:r>
            <a:r>
              <a:rPr sz="1200" dirty="0">
                <a:latin typeface="Times New Roman"/>
                <a:cs typeface="Times New Roman"/>
              </a:rPr>
              <a:t>Mosè, il </a:t>
            </a:r>
            <a:r>
              <a:rPr sz="1200" spc="-5" dirty="0">
                <a:latin typeface="Times New Roman"/>
                <a:cs typeface="Times New Roman"/>
              </a:rPr>
              <a:t>quale si </a:t>
            </a:r>
            <a:r>
              <a:rPr sz="1200" dirty="0">
                <a:latin typeface="Times New Roman"/>
                <a:cs typeface="Times New Roman"/>
              </a:rPr>
              <a:t>trovò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tradizione autorevole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trasmessagli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suo ramo </a:t>
            </a:r>
            <a:r>
              <a:rPr sz="1200" dirty="0">
                <a:latin typeface="Times New Roman"/>
                <a:cs typeface="Times New Roman"/>
              </a:rPr>
              <a:t>paterno,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attraverso altre  </a:t>
            </a:r>
            <a:r>
              <a:rPr sz="1200" dirty="0">
                <a:latin typeface="Times New Roman"/>
                <a:cs typeface="Times New Roman"/>
              </a:rPr>
              <a:t>fonti </a:t>
            </a:r>
            <a:r>
              <a:rPr sz="1200" spc="-5" dirty="0">
                <a:latin typeface="Times New Roman"/>
                <a:cs typeface="Times New Roman"/>
              </a:rPr>
              <a:t>del suo ramo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5676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(1016.8) 93:3.6 </a:t>
            </a:r>
            <a:r>
              <a:rPr sz="1200" spc="-5" dirty="0">
                <a:latin typeface="Times New Roman"/>
                <a:cs typeface="Times New Roman"/>
              </a:rPr>
              <a:t>Melchizedek insegnò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tutto quello che </a:t>
            </a:r>
            <a:r>
              <a:rPr sz="1200" spc="-5" dirty="0">
                <a:latin typeface="Times New Roman"/>
                <a:cs typeface="Times New Roman"/>
              </a:rPr>
              <a:t>erano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assimilare. </a:t>
            </a:r>
            <a:r>
              <a:rPr sz="1200" dirty="0">
                <a:latin typeface="Times New Roman"/>
                <a:cs typeface="Times New Roman"/>
              </a:rPr>
              <a:t>Anche molte </a:t>
            </a:r>
            <a:r>
              <a:rPr sz="1200" spc="-5" dirty="0">
                <a:latin typeface="Times New Roman"/>
                <a:cs typeface="Times New Roman"/>
              </a:rPr>
              <a:t>idee  religiose </a:t>
            </a:r>
            <a:r>
              <a:rPr sz="1200" dirty="0">
                <a:latin typeface="Times New Roman"/>
                <a:cs typeface="Times New Roman"/>
              </a:rPr>
              <a:t>moderne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l’uomo,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angeli, 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lontane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insegnamenti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1340" cy="39630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635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Melchizedek. Ma questo grande </a:t>
            </a:r>
            <a:r>
              <a:rPr sz="1200" dirty="0">
                <a:latin typeface="Times New Roman"/>
                <a:cs typeface="Times New Roman"/>
              </a:rPr>
              <a:t>maestro subordinò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dottrina di un Dio </a:t>
            </a:r>
            <a:r>
              <a:rPr sz="1200" spc="-5" dirty="0">
                <a:latin typeface="Times New Roman"/>
                <a:cs typeface="Times New Roman"/>
              </a:rPr>
              <a:t>unico, </a:t>
            </a:r>
            <a:r>
              <a:rPr sz="1200" dirty="0">
                <a:latin typeface="Times New Roman"/>
                <a:cs typeface="Times New Roman"/>
              </a:rPr>
              <a:t>una Deità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un Creatore  </a:t>
            </a:r>
            <a:r>
              <a:rPr sz="1200" spc="-5" dirty="0">
                <a:latin typeface="Times New Roman"/>
                <a:cs typeface="Times New Roman"/>
              </a:rPr>
              <a:t>celeste, </a:t>
            </a:r>
            <a:r>
              <a:rPr sz="1200" dirty="0">
                <a:latin typeface="Times New Roman"/>
                <a:cs typeface="Times New Roman"/>
              </a:rPr>
              <a:t>un Padre divino. </a:t>
            </a:r>
            <a:r>
              <a:rPr sz="1200" spc="-5" dirty="0">
                <a:latin typeface="Times New Roman"/>
                <a:cs typeface="Times New Roman"/>
              </a:rPr>
              <a:t>Egli insisté su questo insegnamento allo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appello all’adorazione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all’apparizione successiva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stesso Padre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012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(1017.1) 93:3.7 </a:t>
            </a:r>
            <a:r>
              <a:rPr sz="1200" spc="-5" dirty="0">
                <a:latin typeface="Times New Roman"/>
                <a:cs typeface="Times New Roman"/>
              </a:rPr>
              <a:t>Melchizedek insegnò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un’epoca </a:t>
            </a:r>
            <a:r>
              <a:rPr sz="1200" dirty="0">
                <a:latin typeface="Times New Roman"/>
                <a:cs typeface="Times New Roman"/>
              </a:rPr>
              <a:t>futura un </a:t>
            </a:r>
            <a:r>
              <a:rPr sz="1200" spc="-5" dirty="0">
                <a:latin typeface="Times New Roman"/>
                <a:cs typeface="Times New Roman"/>
              </a:rPr>
              <a:t>altro Figlio </a:t>
            </a:r>
            <a:r>
              <a:rPr sz="1200" dirty="0">
                <a:latin typeface="Times New Roman"/>
                <a:cs typeface="Times New Roman"/>
              </a:rPr>
              <a:t>di Dio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venuto nella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come era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lui, ma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sarebbe nato da una </a:t>
            </a:r>
            <a:r>
              <a:rPr sz="1200" spc="-5" dirty="0">
                <a:latin typeface="Times New Roman"/>
                <a:cs typeface="Times New Roman"/>
              </a:rPr>
              <a:t>donna; ecco </a:t>
            </a:r>
            <a:r>
              <a:rPr sz="1200" dirty="0">
                <a:latin typeface="Times New Roman"/>
                <a:cs typeface="Times New Roman"/>
              </a:rPr>
              <a:t>perché numerosi istruttori </a:t>
            </a:r>
            <a:r>
              <a:rPr sz="1200" spc="-5" dirty="0">
                <a:latin typeface="Times New Roman"/>
                <a:cs typeface="Times New Roman"/>
              </a:rPr>
              <a:t>successivi sostennero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sacerdote, </a:t>
            </a:r>
            <a:r>
              <a:rPr sz="1200" dirty="0">
                <a:latin typeface="Times New Roman"/>
                <a:cs typeface="Times New Roman"/>
              </a:rPr>
              <a:t>o ministro,  </a:t>
            </a:r>
            <a:r>
              <a:rPr sz="1200" spc="-5" dirty="0">
                <a:latin typeface="Times New Roman"/>
                <a:cs typeface="Times New Roman"/>
              </a:rPr>
              <a:t>“sempre secondo </a:t>
            </a:r>
            <a:r>
              <a:rPr sz="1200" dirty="0">
                <a:latin typeface="Times New Roman"/>
                <a:cs typeface="Times New Roman"/>
              </a:rPr>
              <a:t>l’ordine di</a:t>
            </a:r>
            <a:r>
              <a:rPr sz="1200" spc="-5" dirty="0">
                <a:latin typeface="Times New Roman"/>
                <a:cs typeface="Times New Roman"/>
              </a:rPr>
              <a:t> Melchizedek”.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003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(1017.2) 93:3.8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Melchizedek preparò </a:t>
            </a:r>
            <a:r>
              <a:rPr sz="1200" dirty="0">
                <a:latin typeface="Times New Roman"/>
                <a:cs typeface="Times New Roman"/>
              </a:rPr>
              <a:t>la via e </a:t>
            </a:r>
            <a:r>
              <a:rPr sz="1200" spc="-5" dirty="0">
                <a:latin typeface="Times New Roman"/>
                <a:cs typeface="Times New Roman"/>
              </a:rPr>
              <a:t>predispose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monoteistica di tendenza </a:t>
            </a:r>
            <a:r>
              <a:rPr sz="1200" spc="-5" dirty="0">
                <a:latin typeface="Times New Roman"/>
                <a:cs typeface="Times New Roman"/>
              </a:rPr>
              <a:t>mondiale per </a:t>
            </a:r>
            <a:r>
              <a:rPr sz="1200" dirty="0">
                <a:latin typeface="Times New Roman"/>
                <a:cs typeface="Times New Roman"/>
              </a:rPr>
              <a:t>il conferimento di  un </a:t>
            </a:r>
            <a:r>
              <a:rPr sz="1200" spc="-5" dirty="0">
                <a:latin typeface="Times New Roman"/>
                <a:cs typeface="Times New Roman"/>
              </a:rPr>
              <a:t>Figlio Paradisiaco </a:t>
            </a:r>
            <a:r>
              <a:rPr sz="1200" dirty="0">
                <a:latin typeface="Times New Roman"/>
                <a:cs typeface="Times New Roman"/>
              </a:rPr>
              <a:t>effettivo del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unico, </a:t>
            </a:r>
            <a:r>
              <a:rPr sz="1200" spc="-5" dirty="0">
                <a:latin typeface="Times New Roman"/>
                <a:cs typeface="Times New Roman"/>
              </a:rPr>
              <a:t>che egli descrisse così </a:t>
            </a:r>
            <a:r>
              <a:rPr sz="1200" dirty="0">
                <a:latin typeface="Times New Roman"/>
                <a:cs typeface="Times New Roman"/>
              </a:rPr>
              <a:t>vividamente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 tutti e lo </a:t>
            </a:r>
            <a:r>
              <a:rPr sz="1200" spc="-5" dirty="0">
                <a:latin typeface="Times New Roman"/>
                <a:cs typeface="Times New Roman"/>
              </a:rPr>
              <a:t>rappresentò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Abramo 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accettava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alle semplici </a:t>
            </a:r>
            <a:r>
              <a:rPr sz="1200" dirty="0">
                <a:latin typeface="Times New Roman"/>
                <a:cs typeface="Times New Roman"/>
              </a:rPr>
              <a:t>condizioni di una </a:t>
            </a:r>
            <a:r>
              <a:rPr sz="1200" spc="-5" dirty="0">
                <a:latin typeface="Times New Roman"/>
                <a:cs typeface="Times New Roman"/>
              </a:rPr>
              <a:t>fede personale.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apparve </a:t>
            </a:r>
            <a:r>
              <a:rPr sz="1200" dirty="0">
                <a:latin typeface="Times New Roman"/>
                <a:cs typeface="Times New Roman"/>
              </a:rPr>
              <a:t>sulla terra, </a:t>
            </a:r>
            <a:r>
              <a:rPr sz="1200" spc="-5" dirty="0">
                <a:latin typeface="Times New Roman"/>
                <a:cs typeface="Times New Roman"/>
              </a:rPr>
              <a:t>confermò  </a:t>
            </a:r>
            <a:r>
              <a:rPr sz="1200" dirty="0">
                <a:latin typeface="Times New Roman"/>
                <a:cs typeface="Times New Roman"/>
              </a:rPr>
              <a:t>tutto quello che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insegnato sul Padre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religione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Salem</a:t>
            </a:r>
            <a:endParaRPr sz="1600">
              <a:latin typeface="Times New Roman"/>
              <a:cs typeface="Times New Roman"/>
            </a:endParaRPr>
          </a:p>
          <a:p>
            <a:pPr marL="88900" marR="5588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(1017.3) 93:4.1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cerimonie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culto di </a:t>
            </a:r>
            <a:r>
              <a:rPr sz="1200" spc="-5" dirty="0">
                <a:latin typeface="Times New Roman"/>
                <a:cs typeface="Times New Roman"/>
              </a:rPr>
              <a:t>Salem erano </a:t>
            </a:r>
            <a:r>
              <a:rPr sz="1200" dirty="0">
                <a:latin typeface="Times New Roman"/>
                <a:cs typeface="Times New Roman"/>
              </a:rPr>
              <a:t>molto semplici.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firmava o apponeva un </a:t>
            </a:r>
            <a:r>
              <a:rPr sz="1200" spc="-5" dirty="0">
                <a:latin typeface="Times New Roman"/>
                <a:cs typeface="Times New Roman"/>
              </a:rPr>
              <a:t>marchio </a:t>
            </a:r>
            <a:r>
              <a:rPr sz="1200" spc="5" dirty="0">
                <a:latin typeface="Times New Roman"/>
                <a:cs typeface="Times New Roman"/>
              </a:rPr>
              <a:t>sulle </a:t>
            </a:r>
            <a:r>
              <a:rPr sz="1200" dirty="0">
                <a:latin typeface="Times New Roman"/>
                <a:cs typeface="Times New Roman"/>
              </a:rPr>
              <a:t>liste </a:t>
            </a:r>
            <a:r>
              <a:rPr sz="1200" spc="-5" dirty="0">
                <a:latin typeface="Times New Roman"/>
                <a:cs typeface="Times New Roman"/>
              </a:rPr>
              <a:t>delle  tavolette d’argilla della </a:t>
            </a:r>
            <a:r>
              <a:rPr sz="1200" dirty="0">
                <a:latin typeface="Times New Roman"/>
                <a:cs typeface="Times New Roman"/>
              </a:rPr>
              <a:t>chiesa di </a:t>
            </a:r>
            <a:r>
              <a:rPr sz="1200" spc="-5" dirty="0">
                <a:latin typeface="Times New Roman"/>
                <a:cs typeface="Times New Roman"/>
              </a:rPr>
              <a:t>Melchizedek, imparava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memoria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sottoscriveva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(1017.4) 93:4.2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Credo </a:t>
            </a:r>
            <a:r>
              <a:rPr sz="1200" dirty="0">
                <a:latin typeface="Times New Roman"/>
                <a:cs typeface="Times New Roman"/>
              </a:rPr>
              <a:t>in El </a:t>
            </a:r>
            <a:r>
              <a:rPr sz="1200" spc="-5" dirty="0">
                <a:latin typeface="Times New Roman"/>
                <a:cs typeface="Times New Roman"/>
              </a:rPr>
              <a:t>Elyon, l’Altissimo Dio,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solo Padre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di tutte le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7245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(1017.5) 93:4.3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Accetto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con l’Altissimo, che accorda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base alla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  non in base a </a:t>
            </a:r>
            <a:r>
              <a:rPr sz="1200" spc="-5" dirty="0">
                <a:latin typeface="Times New Roman"/>
                <a:cs typeface="Times New Roman"/>
              </a:rPr>
              <a:t>sacrifici </a:t>
            </a:r>
            <a:r>
              <a:rPr sz="1200" dirty="0">
                <a:latin typeface="Times New Roman"/>
                <a:cs typeface="Times New Roman"/>
              </a:rPr>
              <a:t>e ad </a:t>
            </a:r>
            <a:r>
              <a:rPr sz="1200" spc="-5" dirty="0">
                <a:latin typeface="Times New Roman"/>
                <a:cs typeface="Times New Roman"/>
              </a:rPr>
              <a:t>offerte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bruciate.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3084" cy="401192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5657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(1017.6) 93:4.4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Prometto </a:t>
            </a:r>
            <a:r>
              <a:rPr sz="1200" dirty="0">
                <a:latin typeface="Times New Roman"/>
                <a:cs typeface="Times New Roman"/>
              </a:rPr>
              <a:t>di ubbidire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comandamenti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annunciare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la </a:t>
            </a:r>
            <a:r>
              <a:rPr sz="1200" spc="5" dirty="0">
                <a:latin typeface="Times New Roman"/>
                <a:cs typeface="Times New Roman"/>
              </a:rPr>
              <a:t>buona  </a:t>
            </a:r>
            <a:r>
              <a:rPr sz="1200" spc="-5" dirty="0">
                <a:latin typeface="Times New Roman"/>
                <a:cs typeface="Times New Roman"/>
              </a:rPr>
              <a:t>novella </a:t>
            </a:r>
            <a:r>
              <a:rPr sz="1200" dirty="0">
                <a:latin typeface="Times New Roman"/>
                <a:cs typeface="Times New Roman"/>
              </a:rPr>
              <a:t>di questo patto con</a:t>
            </a:r>
            <a:r>
              <a:rPr sz="1200" spc="-5" dirty="0">
                <a:latin typeface="Times New Roman"/>
                <a:cs typeface="Times New Roman"/>
              </a:rPr>
              <a:t> l’Altissimo.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(1017.7) 93:4.5 </a:t>
            </a:r>
            <a:r>
              <a:rPr sz="1200" spc="-5" dirty="0">
                <a:latin typeface="Times New Roman"/>
                <a:cs typeface="Times New Roman"/>
              </a:rPr>
              <a:t>Questo era </a:t>
            </a:r>
            <a:r>
              <a:rPr sz="1200" dirty="0">
                <a:latin typeface="Times New Roman"/>
                <a:cs typeface="Times New Roman"/>
              </a:rPr>
              <a:t>l’intero </a:t>
            </a:r>
            <a:r>
              <a:rPr sz="1200" spc="-5" dirty="0">
                <a:latin typeface="Times New Roman"/>
                <a:cs typeface="Times New Roman"/>
              </a:rPr>
              <a:t>contenuto del credo della colonia </a:t>
            </a:r>
            <a:r>
              <a:rPr sz="1200" dirty="0">
                <a:latin typeface="Times New Roman"/>
                <a:cs typeface="Times New Roman"/>
              </a:rPr>
              <a:t>di Salem. </a:t>
            </a:r>
            <a:r>
              <a:rPr sz="1200" spc="-5" dirty="0">
                <a:latin typeface="Times New Roman"/>
                <a:cs typeface="Times New Roman"/>
              </a:rPr>
              <a:t>Ma anche questa </a:t>
            </a:r>
            <a:r>
              <a:rPr sz="1200" dirty="0">
                <a:latin typeface="Times New Roman"/>
                <a:cs typeface="Times New Roman"/>
              </a:rPr>
              <a:t>breve e </a:t>
            </a:r>
            <a:r>
              <a:rPr sz="1200" spc="-5" dirty="0">
                <a:latin typeface="Times New Roman"/>
                <a:cs typeface="Times New Roman"/>
              </a:rPr>
              <a:t>semplice dichiarazione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  era </a:t>
            </a:r>
            <a:r>
              <a:rPr sz="1200" dirty="0">
                <a:latin typeface="Times New Roman"/>
                <a:cs typeface="Times New Roman"/>
              </a:rPr>
              <a:t>eccessiva e troppo avanzata </a:t>
            </a:r>
            <a:r>
              <a:rPr sz="1200" spc="-5" dirty="0">
                <a:latin typeface="Times New Roman"/>
                <a:cs typeface="Times New Roman"/>
              </a:rPr>
              <a:t>per gli </a:t>
            </a:r>
            <a:r>
              <a:rPr sz="1200" dirty="0">
                <a:latin typeface="Times New Roman"/>
                <a:cs typeface="Times New Roman"/>
              </a:rPr>
              <a:t>uomini di </a:t>
            </a:r>
            <a:r>
              <a:rPr sz="1200" spc="-5" dirty="0">
                <a:latin typeface="Times New Roman"/>
                <a:cs typeface="Times New Roman"/>
              </a:rPr>
              <a:t>quel tempo. Essi </a:t>
            </a:r>
            <a:r>
              <a:rPr sz="1200" dirty="0">
                <a:latin typeface="Times New Roman"/>
                <a:cs typeface="Times New Roman"/>
              </a:rPr>
              <a:t>semplicemente non </a:t>
            </a:r>
            <a:r>
              <a:rPr sz="1200" spc="-5" dirty="0">
                <a:latin typeface="Times New Roman"/>
                <a:cs typeface="Times New Roman"/>
              </a:rPr>
              <a:t>erano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afferrare </a:t>
            </a:r>
            <a:r>
              <a:rPr sz="1200" dirty="0">
                <a:latin typeface="Times New Roman"/>
                <a:cs typeface="Times New Roman"/>
              </a:rPr>
              <a:t>l’idea di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divino in cambio di </a:t>
            </a:r>
            <a:r>
              <a:rPr sz="1200" spc="-5" dirty="0">
                <a:latin typeface="Times New Roman"/>
                <a:cs typeface="Times New Roman"/>
              </a:rPr>
              <a:t>niente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fede. Erano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profondamente radicati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credenza 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nasceva  sottomesso agli dei. Essi avevano sacrificato agli dei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fatto dei </a:t>
            </a:r>
            <a:r>
              <a:rPr sz="1200" dirty="0">
                <a:latin typeface="Times New Roman"/>
                <a:cs typeface="Times New Roman"/>
              </a:rPr>
              <a:t>doni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sacerdoti </a:t>
            </a:r>
            <a:r>
              <a:rPr sz="1200" spc="-5" dirty="0">
                <a:latin typeface="Times New Roman"/>
                <a:cs typeface="Times New Roman"/>
              </a:rPr>
              <a:t>per troppo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zelo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novella </a:t>
            </a:r>
            <a:r>
              <a:rPr sz="1200" dirty="0">
                <a:latin typeface="Times New Roman"/>
                <a:cs typeface="Times New Roman"/>
              </a:rPr>
              <a:t>che la salvezza, il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divino,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dono </a:t>
            </a:r>
            <a:r>
              <a:rPr sz="1200" spc="-5" dirty="0">
                <a:latin typeface="Times New Roman"/>
                <a:cs typeface="Times New Roman"/>
              </a:rPr>
              <a:t>gratuito accordato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credevano 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patto di </a:t>
            </a:r>
            <a:r>
              <a:rPr sz="1200" spc="-5" dirty="0">
                <a:latin typeface="Times New Roman"/>
                <a:cs typeface="Times New Roman"/>
              </a:rPr>
              <a:t>Melchizedek. Ma Abramo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credette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po’,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fu “imputato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giustizia”.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1048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(1017.8) 93:4.6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comandamenti promulgati </a:t>
            </a:r>
            <a:r>
              <a:rPr sz="1200" dirty="0">
                <a:latin typeface="Times New Roman"/>
                <a:cs typeface="Times New Roman"/>
              </a:rPr>
              <a:t>da Melchizedek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modellati </a:t>
            </a:r>
            <a:r>
              <a:rPr sz="1200" spc="-5" dirty="0">
                <a:latin typeface="Times New Roman"/>
                <a:cs typeface="Times New Roman"/>
              </a:rPr>
              <a:t>sull’antica </a:t>
            </a:r>
            <a:r>
              <a:rPr sz="1200" dirty="0">
                <a:latin typeface="Times New Roman"/>
                <a:cs typeface="Times New Roman"/>
              </a:rPr>
              <a:t>legge </a:t>
            </a:r>
            <a:r>
              <a:rPr sz="1200" spc="-5" dirty="0">
                <a:latin typeface="Times New Roman"/>
                <a:cs typeface="Times New Roman"/>
              </a:rPr>
              <a:t>suprema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 ed  assomigliavano </a:t>
            </a:r>
            <a:r>
              <a:rPr sz="1200" dirty="0">
                <a:latin typeface="Times New Roman"/>
                <a:cs typeface="Times New Roman"/>
              </a:rPr>
              <a:t>moltissimo ai </a:t>
            </a:r>
            <a:r>
              <a:rPr sz="1200" spc="-5" dirty="0">
                <a:latin typeface="Times New Roman"/>
                <a:cs typeface="Times New Roman"/>
              </a:rPr>
              <a:t>sette comandamenti insegnati nel </a:t>
            </a:r>
            <a:r>
              <a:rPr sz="1200" dirty="0">
                <a:latin typeface="Times New Roman"/>
                <a:cs typeface="Times New Roman"/>
              </a:rPr>
              <a:t>primo e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secondo Eden.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comandamenti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Salem erano: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(1017.9) 93:4.7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Non servirai </a:t>
            </a:r>
            <a:r>
              <a:rPr sz="1200" dirty="0">
                <a:latin typeface="Times New Roman"/>
                <a:cs typeface="Times New Roman"/>
              </a:rPr>
              <a:t>altro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l’Altissimo Creatore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 della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(1017.10) 93:4.8 </a:t>
            </a:r>
            <a:r>
              <a:rPr sz="1200" dirty="0">
                <a:latin typeface="Times New Roman"/>
                <a:cs typeface="Times New Roman"/>
              </a:rPr>
              <a:t>2. Non </a:t>
            </a:r>
            <a:r>
              <a:rPr sz="1200" spc="-5" dirty="0">
                <a:latin typeface="Times New Roman"/>
                <a:cs typeface="Times New Roman"/>
              </a:rPr>
              <a:t>dubiterai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fede sia </a:t>
            </a:r>
            <a:r>
              <a:rPr sz="1200" dirty="0">
                <a:latin typeface="Times New Roman"/>
                <a:cs typeface="Times New Roman"/>
              </a:rPr>
              <a:t>la sola condizione </a:t>
            </a:r>
            <a:r>
              <a:rPr sz="1200" spc="-5" dirty="0">
                <a:latin typeface="Times New Roman"/>
                <a:cs typeface="Times New Roman"/>
              </a:rPr>
              <a:t>richiesta </a:t>
            </a:r>
            <a:r>
              <a:rPr sz="1200" dirty="0">
                <a:latin typeface="Times New Roman"/>
                <a:cs typeface="Times New Roman"/>
              </a:rPr>
              <a:t>per la salvezza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(1017.11) </a:t>
            </a:r>
            <a:r>
              <a:rPr sz="1200" baseline="38194" dirty="0">
                <a:latin typeface="Times New Roman"/>
                <a:cs typeface="Times New Roman"/>
              </a:rPr>
              <a:t>93:4.9 </a:t>
            </a:r>
            <a:r>
              <a:rPr sz="1200" dirty="0">
                <a:latin typeface="Times New Roman"/>
                <a:cs typeface="Times New Roman"/>
              </a:rPr>
              <a:t>3. Non </a:t>
            </a:r>
            <a:r>
              <a:rPr sz="1200" spc="-5" dirty="0">
                <a:latin typeface="Times New Roman"/>
                <a:cs typeface="Times New Roman"/>
              </a:rPr>
              <a:t>porterai falsa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testimonianza.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785"/>
              </a:spcBef>
            </a:pPr>
            <a:r>
              <a:rPr sz="800" spc="-5" dirty="0">
                <a:latin typeface="Times New Roman"/>
                <a:cs typeface="Times New Roman"/>
              </a:rPr>
              <a:t>(1017.12) 93:4.10 </a:t>
            </a:r>
            <a:r>
              <a:rPr sz="1800" baseline="-25462" dirty="0">
                <a:latin typeface="Times New Roman"/>
                <a:cs typeface="Times New Roman"/>
              </a:rPr>
              <a:t>4. Non</a:t>
            </a:r>
            <a:r>
              <a:rPr sz="1800" spc="-292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ucciderai.</a:t>
            </a:r>
            <a:endParaRPr sz="1800" baseline="-25462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0"/>
              </a:spcBef>
            </a:pPr>
            <a:r>
              <a:rPr sz="800" spc="-5" dirty="0">
                <a:latin typeface="Times New Roman"/>
                <a:cs typeface="Times New Roman"/>
              </a:rPr>
              <a:t>(1017.13) 93:4.11 </a:t>
            </a:r>
            <a:r>
              <a:rPr sz="1800" baseline="-25462" dirty="0">
                <a:latin typeface="Times New Roman"/>
                <a:cs typeface="Times New Roman"/>
              </a:rPr>
              <a:t>5. Non</a:t>
            </a:r>
            <a:r>
              <a:rPr sz="1800" spc="-292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ruberai.</a:t>
            </a:r>
            <a:endParaRPr sz="1800" baseline="-25462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4195" cy="3723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(1018.1) 93:4.12 </a:t>
            </a:r>
            <a:r>
              <a:rPr sz="1200" dirty="0">
                <a:latin typeface="Times New Roman"/>
                <a:cs typeface="Times New Roman"/>
              </a:rPr>
              <a:t>6. Non </a:t>
            </a:r>
            <a:r>
              <a:rPr sz="1200" spc="-5" dirty="0">
                <a:latin typeface="Times New Roman"/>
                <a:cs typeface="Times New Roman"/>
              </a:rPr>
              <a:t>commetterai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adulterio.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(1018.2) 93:4.13 </a:t>
            </a:r>
            <a:r>
              <a:rPr sz="1200" dirty="0">
                <a:latin typeface="Times New Roman"/>
                <a:cs typeface="Times New Roman"/>
              </a:rPr>
              <a:t>7. Non </a:t>
            </a:r>
            <a:r>
              <a:rPr sz="1200" spc="-5" dirty="0">
                <a:latin typeface="Times New Roman"/>
                <a:cs typeface="Times New Roman"/>
              </a:rPr>
              <a:t>mancherai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rispetto ai </a:t>
            </a:r>
            <a:r>
              <a:rPr sz="1200" dirty="0">
                <a:latin typeface="Times New Roman"/>
                <a:cs typeface="Times New Roman"/>
              </a:rPr>
              <a:t>tuoi genitori 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persone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anziane.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49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(1018.3) 93:4.14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non fosse </a:t>
            </a:r>
            <a:r>
              <a:rPr sz="1200" spc="-5" dirty="0">
                <a:latin typeface="Times New Roman"/>
                <a:cs typeface="Times New Roman"/>
              </a:rPr>
              <a:t>consentito alcun </a:t>
            </a:r>
            <a:r>
              <a:rPr sz="1200" dirty="0">
                <a:latin typeface="Times New Roman"/>
                <a:cs typeface="Times New Roman"/>
              </a:rPr>
              <a:t>sacrificio </a:t>
            </a:r>
            <a:r>
              <a:rPr sz="1200" spc="-5" dirty="0">
                <a:latin typeface="Times New Roman"/>
                <a:cs typeface="Times New Roman"/>
              </a:rPr>
              <a:t>all’interno della </a:t>
            </a:r>
            <a:r>
              <a:rPr sz="1200" dirty="0">
                <a:latin typeface="Times New Roman"/>
                <a:cs typeface="Times New Roman"/>
              </a:rPr>
              <a:t>colonia, </a:t>
            </a:r>
            <a:r>
              <a:rPr sz="1200" spc="-5" dirty="0">
                <a:latin typeface="Times New Roman"/>
                <a:cs typeface="Times New Roman"/>
              </a:rPr>
              <a:t>Melchizedek sapeva bene </a:t>
            </a:r>
            <a:r>
              <a:rPr sz="1200" dirty="0">
                <a:latin typeface="Times New Roman"/>
                <a:cs typeface="Times New Roman"/>
              </a:rPr>
              <a:t>quanto fosse difficile  </a:t>
            </a:r>
            <a:r>
              <a:rPr sz="1200" spc="-5" dirty="0">
                <a:latin typeface="Times New Roman"/>
                <a:cs typeface="Times New Roman"/>
              </a:rPr>
              <a:t>sradicare bruscamente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costumi </a:t>
            </a:r>
            <a:r>
              <a:rPr sz="1200" spc="-5" dirty="0">
                <a:latin typeface="Times New Roman"/>
                <a:cs typeface="Times New Roman"/>
              </a:rPr>
              <a:t>stabiliti </a:t>
            </a:r>
            <a:r>
              <a:rPr sz="1200" dirty="0">
                <a:latin typeface="Times New Roman"/>
                <a:cs typeface="Times New Roman"/>
              </a:rPr>
              <a:t>da lungo tempo, e di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saggiamente </a:t>
            </a:r>
            <a:r>
              <a:rPr sz="1200" dirty="0">
                <a:latin typeface="Times New Roman"/>
                <a:cs typeface="Times New Roman"/>
              </a:rPr>
              <a:t>offerto a </a:t>
            </a:r>
            <a:r>
              <a:rPr sz="1200" spc="-5" dirty="0">
                <a:latin typeface="Times New Roman"/>
                <a:cs typeface="Times New Roman"/>
              </a:rPr>
              <a:t>questa gente </a:t>
            </a:r>
            <a:r>
              <a:rPr sz="1200" dirty="0">
                <a:latin typeface="Times New Roman"/>
                <a:cs typeface="Times New Roman"/>
              </a:rPr>
              <a:t>di sostituire  un </a:t>
            </a:r>
            <a:r>
              <a:rPr sz="1200" spc="-5" dirty="0">
                <a:latin typeface="Times New Roman"/>
                <a:cs typeface="Times New Roman"/>
              </a:rPr>
              <a:t>sacramento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e di vino </a:t>
            </a:r>
            <a:r>
              <a:rPr sz="1200" spc="-5" dirty="0">
                <a:latin typeface="Times New Roman"/>
                <a:cs typeface="Times New Roman"/>
              </a:rPr>
              <a:t>all’antico sacrificio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sangue. </a:t>
            </a:r>
            <a:r>
              <a:rPr sz="1200" spc="5" dirty="0">
                <a:latin typeface="Times New Roman"/>
                <a:cs typeface="Times New Roman"/>
              </a:rPr>
              <a:t>Sta </a:t>
            </a:r>
            <a:r>
              <a:rPr sz="1200" spc="-5" dirty="0">
                <a:latin typeface="Times New Roman"/>
                <a:cs typeface="Times New Roman"/>
              </a:rPr>
              <a:t>scritto: “Melchizedek, </a:t>
            </a:r>
            <a:r>
              <a:rPr sz="1200" dirty="0">
                <a:latin typeface="Times New Roman"/>
                <a:cs typeface="Times New Roman"/>
              </a:rPr>
              <a:t>re di Salem,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spc="5" dirty="0">
                <a:latin typeface="Times New Roman"/>
                <a:cs typeface="Times New Roman"/>
              </a:rPr>
              <a:t>portare </a:t>
            </a:r>
            <a:r>
              <a:rPr sz="1200" spc="-5" dirty="0">
                <a:latin typeface="Times New Roman"/>
                <a:cs typeface="Times New Roman"/>
              </a:rPr>
              <a:t>del  pane </a:t>
            </a:r>
            <a:r>
              <a:rPr sz="1200" dirty="0">
                <a:latin typeface="Times New Roman"/>
                <a:cs typeface="Times New Roman"/>
              </a:rPr>
              <a:t>e del vino.”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prudente innovazione non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pieno </a:t>
            </a:r>
            <a:r>
              <a:rPr sz="1200" spc="-5" dirty="0">
                <a:latin typeface="Times New Roman"/>
                <a:cs typeface="Times New Roman"/>
              </a:rPr>
              <a:t>successo; </a:t>
            </a:r>
            <a:r>
              <a:rPr sz="1200" dirty="0">
                <a:latin typeface="Times New Roman"/>
                <a:cs typeface="Times New Roman"/>
              </a:rPr>
              <a:t>le diverse tribù </a:t>
            </a:r>
            <a:r>
              <a:rPr sz="1200" spc="-5" dirty="0">
                <a:latin typeface="Times New Roman"/>
                <a:cs typeface="Times New Roman"/>
              </a:rPr>
              <a:t>mantennero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centri  </a:t>
            </a:r>
            <a:r>
              <a:rPr sz="1200" spc="-5" dirty="0">
                <a:latin typeface="Times New Roman"/>
                <a:cs typeface="Times New Roman"/>
              </a:rPr>
              <a:t>ausiliari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dintorni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offrivano </a:t>
            </a:r>
            <a:r>
              <a:rPr sz="1200" dirty="0">
                <a:latin typeface="Times New Roman"/>
                <a:cs typeface="Times New Roman"/>
              </a:rPr>
              <a:t>sacrifici e </a:t>
            </a:r>
            <a:r>
              <a:rPr sz="1200" spc="-5" dirty="0">
                <a:latin typeface="Times New Roman"/>
                <a:cs typeface="Times New Roman"/>
              </a:rPr>
              <a:t>bruciavano offerte.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Abramo ricorse a </a:t>
            </a:r>
            <a:r>
              <a:rPr sz="1200" spc="-5" dirty="0">
                <a:latin typeface="Times New Roman"/>
                <a:cs typeface="Times New Roman"/>
              </a:rPr>
              <a:t>questa pratica </a:t>
            </a:r>
            <a:r>
              <a:rPr sz="1200" spc="5" dirty="0">
                <a:latin typeface="Times New Roman"/>
                <a:cs typeface="Times New Roman"/>
              </a:rPr>
              <a:t>barbara </a:t>
            </a:r>
            <a:r>
              <a:rPr sz="1200" dirty="0">
                <a:latin typeface="Times New Roman"/>
                <a:cs typeface="Times New Roman"/>
              </a:rPr>
              <a:t>dopo 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vittoria </a:t>
            </a:r>
            <a:r>
              <a:rPr sz="1200" spc="-5" dirty="0">
                <a:latin typeface="Times New Roman"/>
                <a:cs typeface="Times New Roman"/>
              </a:rPr>
              <a:t>su Kedorlaomer; egli </a:t>
            </a:r>
            <a:r>
              <a:rPr sz="1200" dirty="0">
                <a:latin typeface="Times New Roman"/>
                <a:cs typeface="Times New Roman"/>
              </a:rPr>
              <a:t>semplicemente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sentiva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tranquillo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offriva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tradizionale. E 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ad estirpare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questa tendenza ai </a:t>
            </a:r>
            <a:r>
              <a:rPr sz="1200" dirty="0">
                <a:latin typeface="Times New Roman"/>
                <a:cs typeface="Times New Roman"/>
              </a:rPr>
              <a:t>sacrifici </a:t>
            </a:r>
            <a:r>
              <a:rPr sz="1200" spc="-5" dirty="0">
                <a:latin typeface="Times New Roman"/>
                <a:cs typeface="Times New Roman"/>
              </a:rPr>
              <a:t>dalle pratiche </a:t>
            </a:r>
            <a:r>
              <a:rPr sz="1200" dirty="0">
                <a:latin typeface="Times New Roman"/>
                <a:cs typeface="Times New Roman"/>
              </a:rPr>
              <a:t>religiose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seguaci, </a:t>
            </a:r>
            <a:r>
              <a:rPr sz="1200" dirty="0">
                <a:latin typeface="Times New Roman"/>
                <a:cs typeface="Times New Roman"/>
              </a:rPr>
              <a:t>ed anche di  </a:t>
            </a:r>
            <a:r>
              <a:rPr sz="1200" spc="-5" dirty="0">
                <a:latin typeface="Times New Roman"/>
                <a:cs typeface="Times New Roman"/>
              </a:rPr>
              <a:t>Abramo.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(1018.4) 93:4.15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Gesù, Melchizedek badò strettamente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missione del suo </a:t>
            </a:r>
            <a:r>
              <a:rPr sz="1200" dirty="0">
                <a:latin typeface="Times New Roman"/>
                <a:cs typeface="Times New Roman"/>
              </a:rPr>
              <a:t>conferimento.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tentò di </a:t>
            </a:r>
            <a:r>
              <a:rPr sz="1200" spc="-5" dirty="0">
                <a:latin typeface="Times New Roman"/>
                <a:cs typeface="Times New Roman"/>
              </a:rPr>
              <a:t>riformare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costumi,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cambiare </a:t>
            </a:r>
            <a:r>
              <a:rPr sz="1200" dirty="0">
                <a:latin typeface="Times New Roman"/>
                <a:cs typeface="Times New Roman"/>
              </a:rPr>
              <a:t>le abitudini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mondo, e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promulgare pratiche igieniche avanzate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verità scientifiche. Egli venne  ad adempiere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compiti: tenere </a:t>
            </a:r>
            <a:r>
              <a:rPr sz="1200" dirty="0">
                <a:latin typeface="Times New Roman"/>
                <a:cs typeface="Times New Roman"/>
              </a:rPr>
              <a:t>viva sulla terra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del Dio unico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via per il </a:t>
            </a:r>
            <a:r>
              <a:rPr sz="1200" spc="-5" dirty="0">
                <a:latin typeface="Times New Roman"/>
                <a:cs typeface="Times New Roman"/>
              </a:rPr>
              <a:t>successivo conferimento come  mortale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del Paradiso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826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(1018.5) 93:4.16 </a:t>
            </a:r>
            <a:r>
              <a:rPr sz="1200" spc="-5" dirty="0">
                <a:latin typeface="Times New Roman"/>
                <a:cs typeface="Times New Roman"/>
              </a:rPr>
              <a:t>Melchizedek insegnò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Salem gli </a:t>
            </a:r>
            <a:r>
              <a:rPr sz="1200" dirty="0">
                <a:latin typeface="Times New Roman"/>
                <a:cs typeface="Times New Roman"/>
              </a:rPr>
              <a:t>elementi della </a:t>
            </a:r>
            <a:r>
              <a:rPr sz="1200" spc="-5" dirty="0">
                <a:latin typeface="Times New Roman"/>
                <a:cs typeface="Times New Roman"/>
              </a:rPr>
              <a:t>verità rivelata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novantaquattro anni,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durante questo tempo </a:t>
            </a:r>
            <a:r>
              <a:rPr sz="1200" dirty="0">
                <a:latin typeface="Times New Roman"/>
                <a:cs typeface="Times New Roman"/>
              </a:rPr>
              <a:t>Abramo  </a:t>
            </a:r>
            <a:r>
              <a:rPr sz="1200" spc="-5" dirty="0">
                <a:latin typeface="Times New Roman"/>
                <a:cs typeface="Times New Roman"/>
              </a:rPr>
              <a:t>frequentò </a:t>
            </a:r>
            <a:r>
              <a:rPr sz="1200" dirty="0">
                <a:latin typeface="Times New Roman"/>
                <a:cs typeface="Times New Roman"/>
              </a:rPr>
              <a:t>la scuola di </a:t>
            </a:r>
            <a:r>
              <a:rPr sz="1200" spc="-5" dirty="0">
                <a:latin typeface="Times New Roman"/>
                <a:cs typeface="Times New Roman"/>
              </a:rPr>
              <a:t>Salem </a:t>
            </a:r>
            <a:r>
              <a:rPr sz="1200" dirty="0">
                <a:latin typeface="Times New Roman"/>
                <a:cs typeface="Times New Roman"/>
              </a:rPr>
              <a:t>in tre </a:t>
            </a:r>
            <a:r>
              <a:rPr sz="1200" spc="-5" dirty="0">
                <a:latin typeface="Times New Roman"/>
                <a:cs typeface="Times New Roman"/>
              </a:rPr>
              <a:t>differenti riprese. Egli si </a:t>
            </a:r>
            <a:r>
              <a:rPr sz="1200" dirty="0">
                <a:latin typeface="Times New Roman"/>
                <a:cs typeface="Times New Roman"/>
              </a:rPr>
              <a:t>convertì alla fine </a:t>
            </a:r>
            <a:r>
              <a:rPr sz="1200" spc="-5" dirty="0">
                <a:latin typeface="Times New Roman"/>
                <a:cs typeface="Times New Roman"/>
              </a:rPr>
              <a:t>agli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</a:t>
            </a:r>
            <a:r>
              <a:rPr sz="1200" dirty="0">
                <a:latin typeface="Times New Roman"/>
                <a:cs typeface="Times New Roman"/>
              </a:rPr>
              <a:t>e divenne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spc="5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brillanti allievi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principali sostenitori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404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scelta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Abramo</a:t>
            </a:r>
            <a:endParaRPr sz="1600">
              <a:latin typeface="Times New Roman"/>
              <a:cs typeface="Times New Roman"/>
            </a:endParaRPr>
          </a:p>
          <a:p>
            <a:pPr marL="76200" marR="20637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(1018.6) 93:5.1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errore </a:t>
            </a:r>
            <a:r>
              <a:rPr sz="1200" dirty="0">
                <a:latin typeface="Times New Roman"/>
                <a:cs typeface="Times New Roman"/>
              </a:rPr>
              <a:t>parlare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“popolo </a:t>
            </a:r>
            <a:r>
              <a:rPr sz="1200" spc="-5" dirty="0">
                <a:latin typeface="Times New Roman"/>
                <a:cs typeface="Times New Roman"/>
              </a:rPr>
              <a:t>eletto”,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sbagliato alludere ad Abramo </a:t>
            </a:r>
            <a:r>
              <a:rPr sz="1200" dirty="0">
                <a:latin typeface="Times New Roman"/>
                <a:cs typeface="Times New Roman"/>
              </a:rPr>
              <a:t>come individuo </a:t>
            </a:r>
            <a:r>
              <a:rPr sz="1200" spc="-5" dirty="0">
                <a:latin typeface="Times New Roman"/>
                <a:cs typeface="Times New Roman"/>
              </a:rPr>
              <a:t>eletto.  Melchizedek affidò ad Abramo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tenere </a:t>
            </a:r>
            <a:r>
              <a:rPr sz="1200" dirty="0">
                <a:latin typeface="Times New Roman"/>
                <a:cs typeface="Times New Roman"/>
              </a:rPr>
              <a:t>viva la verità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unico in </a:t>
            </a:r>
            <a:r>
              <a:rPr sz="1200" spc="-5" dirty="0">
                <a:latin typeface="Times New Roman"/>
                <a:cs typeface="Times New Roman"/>
              </a:rPr>
              <a:t>contrasto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prevalente in  molteplici</a:t>
            </a:r>
            <a:r>
              <a:rPr sz="1200" spc="-5" dirty="0">
                <a:latin typeface="Times New Roman"/>
                <a:cs typeface="Times New Roman"/>
              </a:rPr>
              <a:t> 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(1018.7) 93:5.2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Palestina come luogo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Machiventa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parte basata sul </a:t>
            </a:r>
            <a:r>
              <a:rPr sz="1200" dirty="0">
                <a:latin typeface="Times New Roman"/>
                <a:cs typeface="Times New Roman"/>
              </a:rPr>
              <a:t>desiderio di stabilire un contatto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incorporante </a:t>
            </a:r>
            <a:r>
              <a:rPr sz="1200" dirty="0">
                <a:latin typeface="Times New Roman"/>
                <a:cs typeface="Times New Roman"/>
              </a:rPr>
              <a:t>potenziali di </a:t>
            </a:r>
            <a:r>
              <a:rPr sz="1200" spc="-5" dirty="0">
                <a:latin typeface="Times New Roman"/>
                <a:cs typeface="Times New Roman"/>
              </a:rPr>
              <a:t>comando. All’epoca </a:t>
            </a:r>
            <a:r>
              <a:rPr sz="1200" dirty="0">
                <a:latin typeface="Times New Roman"/>
                <a:cs typeface="Times New Roman"/>
              </a:rPr>
              <a:t>dell’incarnazione di </a:t>
            </a:r>
            <a:r>
              <a:rPr sz="1200" spc="-5" dirty="0">
                <a:latin typeface="Times New Roman"/>
                <a:cs typeface="Times New Roman"/>
              </a:rPr>
              <a:t>Melchizedek c’erano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famiglie 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altrettanto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preparate quanto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la dottrina di Salem. </a:t>
            </a:r>
            <a:r>
              <a:rPr sz="1200" spc="-5" dirty="0">
                <a:latin typeface="Times New Roman"/>
                <a:cs typeface="Times New Roman"/>
              </a:rPr>
              <a:t>C’erano famiglie ugualmente </a:t>
            </a:r>
            <a:r>
              <a:rPr sz="1200" dirty="0">
                <a:latin typeface="Times New Roman"/>
                <a:cs typeface="Times New Roman"/>
              </a:rPr>
              <a:t>dotate tra 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rossi,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gialli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discendenti degli Anditi dell’ovest </a:t>
            </a:r>
            <a:r>
              <a:rPr sz="1200" dirty="0">
                <a:latin typeface="Times New Roman"/>
                <a:cs typeface="Times New Roman"/>
              </a:rPr>
              <a:t>e del nord.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d’altra parte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località </a:t>
            </a:r>
            <a:r>
              <a:rPr sz="1200" spc="-5" dirty="0">
                <a:latin typeface="Times New Roman"/>
                <a:cs typeface="Times New Roman"/>
              </a:rPr>
              <a:t>era  così favorevolmente situata per </a:t>
            </a:r>
            <a:r>
              <a:rPr sz="1200" dirty="0">
                <a:latin typeface="Times New Roman"/>
                <a:cs typeface="Times New Roman"/>
              </a:rPr>
              <a:t>la successiva apparizione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quanto la </a:t>
            </a:r>
            <a:r>
              <a:rPr sz="1200" spc="-5" dirty="0">
                <a:latin typeface="Times New Roman"/>
                <a:cs typeface="Times New Roman"/>
              </a:rPr>
              <a:t>riva </a:t>
            </a:r>
            <a:r>
              <a:rPr sz="1200" dirty="0">
                <a:latin typeface="Times New Roman"/>
                <a:cs typeface="Times New Roman"/>
              </a:rPr>
              <a:t>orientale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Mare </a:t>
            </a:r>
            <a:r>
              <a:rPr sz="1200" spc="-5" dirty="0">
                <a:latin typeface="Times New Roman"/>
                <a:cs typeface="Times New Roman"/>
              </a:rPr>
              <a:t>Mediterraneo.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missione 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in Palestina e la </a:t>
            </a:r>
            <a:r>
              <a:rPr sz="1200" spc="-5" dirty="0">
                <a:latin typeface="Times New Roman"/>
                <a:cs typeface="Times New Roman"/>
              </a:rPr>
              <a:t>successiva 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tra il popolo </a:t>
            </a:r>
            <a:r>
              <a:rPr sz="1200" spc="-5" dirty="0">
                <a:latin typeface="Times New Roman"/>
                <a:cs typeface="Times New Roman"/>
              </a:rPr>
              <a:t>ebreo </a:t>
            </a:r>
            <a:r>
              <a:rPr sz="1200" dirty="0">
                <a:latin typeface="Times New Roman"/>
                <a:cs typeface="Times New Roman"/>
              </a:rPr>
              <a:t>furono in </a:t>
            </a:r>
            <a:r>
              <a:rPr sz="1200" spc="-5" dirty="0">
                <a:latin typeface="Times New Roman"/>
                <a:cs typeface="Times New Roman"/>
              </a:rPr>
              <a:t>gran parte </a:t>
            </a:r>
            <a:r>
              <a:rPr sz="1200" dirty="0">
                <a:latin typeface="Times New Roman"/>
                <a:cs typeface="Times New Roman"/>
              </a:rPr>
              <a:t>determinate  </a:t>
            </a:r>
            <a:r>
              <a:rPr sz="1200" spc="-5" dirty="0">
                <a:latin typeface="Times New Roman"/>
                <a:cs typeface="Times New Roman"/>
              </a:rPr>
              <a:t>dalla geografia, dal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Palestina </a:t>
            </a:r>
            <a:r>
              <a:rPr sz="1200" dirty="0">
                <a:latin typeface="Times New Roman"/>
                <a:cs typeface="Times New Roman"/>
              </a:rPr>
              <a:t>era situata </a:t>
            </a:r>
            <a:r>
              <a:rPr sz="1200" spc="-5" dirty="0">
                <a:latin typeface="Times New Roman"/>
                <a:cs typeface="Times New Roman"/>
              </a:rPr>
              <a:t>centralmente rispetto al commercio, agli itinerari dei viaggi ed alla civiltà allora  esistenti sul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00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(1018.8) 93:5.3 </a:t>
            </a:r>
            <a:r>
              <a:rPr sz="1200" spc="-5" dirty="0">
                <a:latin typeface="Times New Roman"/>
                <a:cs typeface="Times New Roman"/>
              </a:rPr>
              <a:t>Per qualche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gli amministratori fiduciari Melchizedek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osservato gli </a:t>
            </a:r>
            <a:r>
              <a:rPr sz="1200" dirty="0">
                <a:latin typeface="Times New Roman"/>
                <a:cs typeface="Times New Roman"/>
              </a:rPr>
              <a:t>antenati di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attendevano  fiduciosi,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data generazione,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discendente che fosse caratterizzato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intelligenza, </a:t>
            </a:r>
            <a:r>
              <a:rPr sz="1200" dirty="0">
                <a:latin typeface="Times New Roman"/>
                <a:cs typeface="Times New Roman"/>
              </a:rPr>
              <a:t>iniziativa, </a:t>
            </a:r>
            <a:r>
              <a:rPr sz="1200" spc="-5" dirty="0">
                <a:latin typeface="Times New Roman"/>
                <a:cs typeface="Times New Roman"/>
              </a:rPr>
              <a:t>sagacia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sincerità.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Terah, </a:t>
            </a:r>
            <a:r>
              <a:rPr sz="1200" dirty="0">
                <a:latin typeface="Times New Roman"/>
                <a:cs typeface="Times New Roman"/>
              </a:rPr>
              <a:t>il padre di Abramo, </a:t>
            </a:r>
            <a:r>
              <a:rPr sz="1200" spc="-5" dirty="0">
                <a:latin typeface="Times New Roman"/>
                <a:cs typeface="Times New Roman"/>
              </a:rPr>
              <a:t>rispondevano </a:t>
            </a:r>
            <a:r>
              <a:rPr sz="1200" dirty="0">
                <a:latin typeface="Times New Roman"/>
                <a:cs typeface="Times New Roman"/>
              </a:rPr>
              <a:t>in tutto a </a:t>
            </a:r>
            <a:r>
              <a:rPr sz="1200" spc="-5" dirty="0">
                <a:latin typeface="Times New Roman"/>
                <a:cs typeface="Times New Roman"/>
              </a:rPr>
              <a:t>queste aspettative.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possibilità di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spc="-1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questi figli versatili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Terah  che </a:t>
            </a:r>
            <a:r>
              <a:rPr sz="1200" dirty="0">
                <a:latin typeface="Times New Roman"/>
                <a:cs typeface="Times New Roman"/>
              </a:rPr>
              <a:t>ebbe un </a:t>
            </a:r>
            <a:r>
              <a:rPr sz="1200" spc="-5" dirty="0">
                <a:latin typeface="Times New Roman"/>
                <a:cs typeface="Times New Roman"/>
              </a:rPr>
              <a:t>ruolo considerevole nell’apparizione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Machiventa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Salem,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Egitto,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Cina,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10" dirty="0">
                <a:latin typeface="Times New Roman"/>
                <a:cs typeface="Times New Roman"/>
              </a:rPr>
              <a:t>India </a:t>
            </a:r>
            <a:r>
              <a:rPr sz="1200" dirty="0">
                <a:latin typeface="Times New Roman"/>
                <a:cs typeface="Times New Roman"/>
              </a:rPr>
              <a:t>o tra le </a:t>
            </a:r>
            <a:r>
              <a:rPr sz="1200" spc="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tribù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70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(1019.1) 93:5.4 </a:t>
            </a:r>
            <a:r>
              <a:rPr sz="1200" spc="-5" dirty="0">
                <a:latin typeface="Times New Roman"/>
                <a:cs typeface="Times New Roman"/>
              </a:rPr>
              <a:t>Terah </a:t>
            </a:r>
            <a:r>
              <a:rPr sz="1200" dirty="0">
                <a:latin typeface="Times New Roman"/>
                <a:cs typeface="Times New Roman"/>
              </a:rPr>
              <a:t>e tutta la </a:t>
            </a:r>
            <a:r>
              <a:rPr sz="1200" spc="-5" dirty="0">
                <a:latin typeface="Times New Roman"/>
                <a:cs typeface="Times New Roman"/>
              </a:rPr>
              <a:t>sua famiglia erano dei </a:t>
            </a:r>
            <a:r>
              <a:rPr sz="1200" dirty="0">
                <a:latin typeface="Times New Roman"/>
                <a:cs typeface="Times New Roman"/>
              </a:rPr>
              <a:t>tiepidi </a:t>
            </a:r>
            <a:r>
              <a:rPr sz="1200" spc="-5" dirty="0">
                <a:latin typeface="Times New Roman"/>
                <a:cs typeface="Times New Roman"/>
              </a:rPr>
              <a:t>convertiti alla </a:t>
            </a:r>
            <a:r>
              <a:rPr sz="1200" dirty="0">
                <a:latin typeface="Times New Roman"/>
                <a:cs typeface="Times New Roman"/>
              </a:rPr>
              <a:t>religione di </a:t>
            </a:r>
            <a:r>
              <a:rPr sz="1200" spc="-5" dirty="0">
                <a:latin typeface="Times New Roman"/>
                <a:cs typeface="Times New Roman"/>
              </a:rPr>
              <a:t>Salem, che </a:t>
            </a:r>
            <a:r>
              <a:rPr sz="1200" dirty="0">
                <a:latin typeface="Times New Roman"/>
                <a:cs typeface="Times New Roman"/>
              </a:rPr>
              <a:t>era stata </a:t>
            </a:r>
            <a:r>
              <a:rPr sz="1200" spc="-5" dirty="0">
                <a:latin typeface="Times New Roman"/>
                <a:cs typeface="Times New Roman"/>
              </a:rPr>
              <a:t>predicata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Caldea. </a:t>
            </a:r>
            <a:r>
              <a:rPr sz="1200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seppero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grazie alla predicazione </a:t>
            </a:r>
            <a:r>
              <a:rPr sz="1200" dirty="0">
                <a:latin typeface="Times New Roman"/>
                <a:cs typeface="Times New Roman"/>
              </a:rPr>
              <a:t>di Ovidio, un </a:t>
            </a:r>
            <a:r>
              <a:rPr sz="1200" spc="-5" dirty="0">
                <a:latin typeface="Times New Roman"/>
                <a:cs typeface="Times New Roman"/>
              </a:rPr>
              <a:t>istruttore fenicio che proclamò </a:t>
            </a:r>
            <a:r>
              <a:rPr sz="1200" dirty="0">
                <a:latin typeface="Times New Roman"/>
                <a:cs typeface="Times New Roman"/>
              </a:rPr>
              <a:t>le dottrine di Salem </a:t>
            </a:r>
            <a:r>
              <a:rPr sz="1200" spc="-5" dirty="0">
                <a:latin typeface="Times New Roman"/>
                <a:cs typeface="Times New Roman"/>
              </a:rPr>
              <a:t>ad Ur.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Essi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45780" cy="407289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76200" marR="4983480">
              <a:lnSpc>
                <a:spcPts val="1839"/>
              </a:lnSpc>
              <a:spcBef>
                <a:spcPts val="220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Lo stadio di transizione climatica  Il periodo delle piante da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seme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785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L’era della tribolazione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biologica</a:t>
            </a:r>
            <a:endParaRPr sz="1600">
              <a:latin typeface="Times New Roman"/>
              <a:cs typeface="Times New Roman"/>
            </a:endParaRPr>
          </a:p>
          <a:p>
            <a:pPr marL="76200" marR="12192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(682.7) 59:6.1 </a:t>
            </a:r>
            <a:r>
              <a:rPr sz="1200" spc="-5" dirty="0">
                <a:latin typeface="Times New Roman"/>
                <a:cs typeface="Times New Roman"/>
              </a:rPr>
              <a:t>Questo periodo segna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sviluppo evoluzionario decisivo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marina </a:t>
            </a:r>
            <a:r>
              <a:rPr sz="1200" dirty="0">
                <a:latin typeface="Times New Roman"/>
                <a:cs typeface="Times New Roman"/>
              </a:rPr>
              <a:t>e l’inizio del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 che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alle ere </a:t>
            </a:r>
            <a:r>
              <a:rPr sz="1200" dirty="0">
                <a:latin typeface="Times New Roman"/>
                <a:cs typeface="Times New Roman"/>
              </a:rPr>
              <a:t>successive </a:t>
            </a:r>
            <a:r>
              <a:rPr sz="1200" spc="-5" dirty="0">
                <a:latin typeface="Times New Roman"/>
                <a:cs typeface="Times New Roman"/>
              </a:rPr>
              <a:t>degli animali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terrestri.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96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(682.8) 59:6.2 </a:t>
            </a:r>
            <a:r>
              <a:rPr sz="1200" spc="-5" dirty="0">
                <a:latin typeface="Times New Roman"/>
                <a:cs typeface="Times New Roman"/>
              </a:rPr>
              <a:t>Durante quest’era </a:t>
            </a:r>
            <a:r>
              <a:rPr sz="1200" dirty="0">
                <a:latin typeface="Times New Roman"/>
                <a:cs typeface="Times New Roman"/>
              </a:rPr>
              <a:t>vi fu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impoverimento della vita. Migliaia di </a:t>
            </a:r>
            <a:r>
              <a:rPr sz="1200" spc="-5" dirty="0">
                <a:latin typeface="Times New Roman"/>
                <a:cs typeface="Times New Roman"/>
              </a:rPr>
              <a:t>specie marine </a:t>
            </a:r>
            <a:r>
              <a:rPr sz="1200" dirty="0">
                <a:latin typeface="Times New Roman"/>
                <a:cs typeface="Times New Roman"/>
              </a:rPr>
              <a:t>perirono e la vita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 malapena  </a:t>
            </a:r>
            <a:r>
              <a:rPr sz="1200" spc="-5" dirty="0">
                <a:latin typeface="Times New Roman"/>
                <a:cs typeface="Times New Roman"/>
              </a:rPr>
              <a:t>stabilita sulla terra. Questo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un periodo </a:t>
            </a:r>
            <a:r>
              <a:rPr sz="1200" dirty="0">
                <a:latin typeface="Times New Roman"/>
                <a:cs typeface="Times New Roman"/>
              </a:rPr>
              <a:t>di tribolazione </a:t>
            </a:r>
            <a:r>
              <a:rPr sz="1200" spc="-5" dirty="0">
                <a:latin typeface="Times New Roman"/>
                <a:cs typeface="Times New Roman"/>
              </a:rPr>
              <a:t>biologica, </a:t>
            </a:r>
            <a:r>
              <a:rPr sz="1200" dirty="0">
                <a:latin typeface="Times New Roman"/>
                <a:cs typeface="Times New Roman"/>
              </a:rPr>
              <a:t>l’era in cui la vita </a:t>
            </a:r>
            <a:r>
              <a:rPr sz="1200" spc="-5" dirty="0">
                <a:latin typeface="Times New Roman"/>
                <a:cs typeface="Times New Roman"/>
              </a:rPr>
              <a:t>scomparve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interamente dalla </a:t>
            </a:r>
            <a:r>
              <a:rPr sz="1200" dirty="0">
                <a:latin typeface="Times New Roman"/>
                <a:cs typeface="Times New Roman"/>
              </a:rPr>
              <a:t>superficie  </a:t>
            </a:r>
            <a:r>
              <a:rPr sz="1200" spc="-5" dirty="0">
                <a:latin typeface="Times New Roman"/>
                <a:cs typeface="Times New Roman"/>
              </a:rPr>
              <a:t>della terra </a:t>
            </a:r>
            <a:r>
              <a:rPr sz="1200" dirty="0">
                <a:latin typeface="Times New Roman"/>
                <a:cs typeface="Times New Roman"/>
              </a:rPr>
              <a:t>e dalle profondità </a:t>
            </a:r>
            <a:r>
              <a:rPr sz="1200" spc="-5" dirty="0">
                <a:latin typeface="Times New Roman"/>
                <a:cs typeface="Times New Roman"/>
              </a:rPr>
              <a:t>degli oceani.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della lunga era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marina esistevano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centomila specie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organismi viventi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Alla fine di questo periodo di </a:t>
            </a:r>
            <a:r>
              <a:rPr sz="1200" spc="-5" dirty="0">
                <a:latin typeface="Times New Roman"/>
                <a:cs typeface="Times New Roman"/>
              </a:rPr>
              <a:t>transizione,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erano sopravvissute meno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cinquecento.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1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(682.9) 59:6.3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peculiarità </a:t>
            </a:r>
            <a:r>
              <a:rPr sz="1200" dirty="0">
                <a:latin typeface="Times New Roman"/>
                <a:cs typeface="Times New Roman"/>
              </a:rPr>
              <a:t>di questo nuovo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dovute </a:t>
            </a:r>
            <a:r>
              <a:rPr sz="1200" spc="-5" dirty="0">
                <a:latin typeface="Times New Roman"/>
                <a:cs typeface="Times New Roman"/>
              </a:rPr>
              <a:t>tanto al raffreddamento della </a:t>
            </a:r>
            <a:r>
              <a:rPr sz="1200" dirty="0">
                <a:latin typeface="Times New Roman"/>
                <a:cs typeface="Times New Roman"/>
              </a:rPr>
              <a:t>crosta </a:t>
            </a:r>
            <a:r>
              <a:rPr sz="1200" spc="-5" dirty="0">
                <a:latin typeface="Times New Roman"/>
                <a:cs typeface="Times New Roman"/>
              </a:rPr>
              <a:t>terrestre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lunga  </a:t>
            </a:r>
            <a:r>
              <a:rPr sz="1200" spc="-5" dirty="0">
                <a:latin typeface="Times New Roman"/>
                <a:cs typeface="Times New Roman"/>
              </a:rPr>
              <a:t>assenza </a:t>
            </a:r>
            <a:r>
              <a:rPr sz="1200" dirty="0">
                <a:latin typeface="Times New Roman"/>
                <a:cs typeface="Times New Roman"/>
              </a:rPr>
              <a:t>di attività </a:t>
            </a:r>
            <a:r>
              <a:rPr sz="1200" spc="-5" dirty="0">
                <a:latin typeface="Times New Roman"/>
                <a:cs typeface="Times New Roman"/>
              </a:rPr>
              <a:t>vulcanica, quanto </a:t>
            </a:r>
            <a:r>
              <a:rPr sz="1200" dirty="0">
                <a:latin typeface="Times New Roman"/>
                <a:cs typeface="Times New Roman"/>
              </a:rPr>
              <a:t>all’insolita combinazione di </a:t>
            </a:r>
            <a:r>
              <a:rPr sz="1200" spc="-5" dirty="0">
                <a:latin typeface="Times New Roman"/>
                <a:cs typeface="Times New Roman"/>
              </a:rPr>
              <a:t>normali influenze preesistenti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restringimento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mari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elevazione di enormi </a:t>
            </a:r>
            <a:r>
              <a:rPr sz="1200" spc="-5" dirty="0">
                <a:latin typeface="Times New Roman"/>
                <a:cs typeface="Times New Roman"/>
              </a:rPr>
              <a:t>masse continentali.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dolce </a:t>
            </a:r>
            <a:r>
              <a:rPr sz="1200" spc="-5" dirty="0">
                <a:latin typeface="Times New Roman"/>
                <a:cs typeface="Times New Roman"/>
              </a:rPr>
              <a:t>clima marino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tempi passati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scomparendo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stava  </a:t>
            </a:r>
            <a:r>
              <a:rPr sz="1200" spc="-5" dirty="0">
                <a:latin typeface="Times New Roman"/>
                <a:cs typeface="Times New Roman"/>
              </a:rPr>
              <a:t>sviluppando rapidamente </a:t>
            </a:r>
            <a:r>
              <a:rPr sz="1200" dirty="0">
                <a:latin typeface="Times New Roman"/>
                <a:cs typeface="Times New Roman"/>
              </a:rPr>
              <a:t>il tipo di clima </a:t>
            </a:r>
            <a:r>
              <a:rPr sz="1200" spc="-5" dirty="0">
                <a:latin typeface="Times New Roman"/>
                <a:cs typeface="Times New Roman"/>
              </a:rPr>
              <a:t>continentale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severo.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(683.1) 59:6.4 </a:t>
            </a:r>
            <a:r>
              <a:rPr sz="1200" i="1" dirty="0">
                <a:latin typeface="Times New Roman"/>
                <a:cs typeface="Times New Roman"/>
              </a:rPr>
              <a:t>170.000.000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si produssero </a:t>
            </a:r>
            <a:r>
              <a:rPr sz="1200" dirty="0">
                <a:latin typeface="Times New Roman"/>
                <a:cs typeface="Times New Roman"/>
              </a:rPr>
              <a:t>grandi </a:t>
            </a:r>
            <a:r>
              <a:rPr sz="1200" spc="-5" dirty="0">
                <a:latin typeface="Times New Roman"/>
                <a:cs typeface="Times New Roman"/>
              </a:rPr>
              <a:t>cambiamenti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aggiustamenti evoluzionari </a:t>
            </a:r>
            <a:r>
              <a:rPr sz="1200" spc="-10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terra.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continenti si stavano elevando </a:t>
            </a:r>
            <a:r>
              <a:rPr sz="1200" dirty="0">
                <a:latin typeface="Times New Roman"/>
                <a:cs typeface="Times New Roman"/>
              </a:rPr>
              <a:t>in tutto il mondo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fondi </a:t>
            </a:r>
            <a:r>
              <a:rPr sz="1200" spc="-5" dirty="0">
                <a:latin typeface="Times New Roman"/>
                <a:cs typeface="Times New Roman"/>
              </a:rPr>
              <a:t>oceanici stavano affondando. </a:t>
            </a:r>
            <a:r>
              <a:rPr sz="1200" dirty="0">
                <a:latin typeface="Times New Roman"/>
                <a:cs typeface="Times New Roman"/>
              </a:rPr>
              <a:t>Apparvero </a:t>
            </a:r>
            <a:r>
              <a:rPr sz="1200" spc="-5" dirty="0">
                <a:latin typeface="Times New Roman"/>
                <a:cs typeface="Times New Roman"/>
              </a:rPr>
              <a:t>catene </a:t>
            </a:r>
            <a:r>
              <a:rPr sz="1200" dirty="0">
                <a:latin typeface="Times New Roman"/>
                <a:cs typeface="Times New Roman"/>
              </a:rPr>
              <a:t>montuose </a:t>
            </a:r>
            <a:r>
              <a:rPr sz="1200" spc="5" dirty="0">
                <a:latin typeface="Times New Roman"/>
                <a:cs typeface="Times New Roman"/>
              </a:rPr>
              <a:t>isolate.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parte orientale </a:t>
            </a:r>
            <a:r>
              <a:rPr sz="1200" spc="-5" dirty="0">
                <a:latin typeface="Times New Roman"/>
                <a:cs typeface="Times New Roman"/>
              </a:rPr>
              <a:t>dell’America del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 molto </a:t>
            </a:r>
            <a:r>
              <a:rPr sz="1200" spc="-5" dirty="0">
                <a:latin typeface="Times New Roman"/>
                <a:cs typeface="Times New Roman"/>
              </a:rPr>
              <a:t>elevata sul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mare;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occidentale </a:t>
            </a:r>
            <a:r>
              <a:rPr sz="1200" spc="-5" dirty="0">
                <a:latin typeface="Times New Roman"/>
                <a:cs typeface="Times New Roman"/>
              </a:rPr>
              <a:t>si stava lentamente </a:t>
            </a:r>
            <a:r>
              <a:rPr sz="1200" dirty="0">
                <a:latin typeface="Times New Roman"/>
                <a:cs typeface="Times New Roman"/>
              </a:rPr>
              <a:t>elevando.  I </a:t>
            </a:r>
            <a:r>
              <a:rPr sz="1200" spc="-5" dirty="0">
                <a:latin typeface="Times New Roman"/>
                <a:cs typeface="Times New Roman"/>
              </a:rPr>
              <a:t>continenti erano </a:t>
            </a:r>
            <a:r>
              <a:rPr sz="1200" dirty="0">
                <a:latin typeface="Times New Roman"/>
                <a:cs typeface="Times New Roman"/>
              </a:rPr>
              <a:t>ricoperti da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piccoli </a:t>
            </a:r>
            <a:r>
              <a:rPr sz="1200" dirty="0">
                <a:latin typeface="Times New Roman"/>
                <a:cs typeface="Times New Roman"/>
              </a:rPr>
              <a:t>laghi </a:t>
            </a:r>
            <a:r>
              <a:rPr sz="1200" spc="-5" dirty="0">
                <a:latin typeface="Times New Roman"/>
                <a:cs typeface="Times New Roman"/>
              </a:rPr>
              <a:t>salati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mari </a:t>
            </a:r>
            <a:r>
              <a:rPr sz="1200" spc="-5" dirty="0">
                <a:latin typeface="Times New Roman"/>
                <a:cs typeface="Times New Roman"/>
              </a:rPr>
              <a:t>interni collegati agli oceani </a:t>
            </a:r>
            <a:r>
              <a:rPr sz="1200" dirty="0">
                <a:latin typeface="Times New Roman"/>
                <a:cs typeface="Times New Roman"/>
              </a:rPr>
              <a:t>da sottili stretti. </a:t>
            </a:r>
            <a:r>
              <a:rPr sz="1200" spc="-15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spessore degli strati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varia </a:t>
            </a:r>
            <a:r>
              <a:rPr sz="1200" spc="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300 ai 2.000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800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89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lasciarono Ur con </a:t>
            </a:r>
            <a:r>
              <a:rPr sz="1200" dirty="0">
                <a:latin typeface="Times New Roman"/>
                <a:cs typeface="Times New Roman"/>
              </a:rPr>
              <a:t>l’intenzione di </a:t>
            </a:r>
            <a:r>
              <a:rPr sz="1200" spc="-5" dirty="0">
                <a:latin typeface="Times New Roman"/>
                <a:cs typeface="Times New Roman"/>
              </a:rPr>
              <a:t>recarsi </a:t>
            </a:r>
            <a:r>
              <a:rPr sz="1200" dirty="0">
                <a:latin typeface="Times New Roman"/>
                <a:cs typeface="Times New Roman"/>
              </a:rPr>
              <a:t>direttamente a </a:t>
            </a:r>
            <a:r>
              <a:rPr sz="1200" spc="-5" dirty="0">
                <a:latin typeface="Times New Roman"/>
                <a:cs typeface="Times New Roman"/>
              </a:rPr>
              <a:t>Salem, </a:t>
            </a:r>
            <a:r>
              <a:rPr sz="1200" dirty="0">
                <a:latin typeface="Times New Roman"/>
                <a:cs typeface="Times New Roman"/>
              </a:rPr>
              <a:t>ma Nahor,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Abramo, </a:t>
            </a:r>
            <a:r>
              <a:rPr sz="1200" dirty="0">
                <a:latin typeface="Times New Roman"/>
                <a:cs typeface="Times New Roman"/>
              </a:rPr>
              <a:t>non avendo visto </a:t>
            </a:r>
            <a:r>
              <a:rPr sz="1200" spc="-5" dirty="0">
                <a:latin typeface="Times New Roman"/>
                <a:cs typeface="Times New Roman"/>
              </a:rPr>
              <a:t>Melchizedek, era  poco entusiasta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persuase </a:t>
            </a:r>
            <a:r>
              <a:rPr sz="1200" dirty="0">
                <a:latin typeface="Times New Roman"/>
                <a:cs typeface="Times New Roman"/>
              </a:rPr>
              <a:t>a fermarsi </a:t>
            </a:r>
            <a:r>
              <a:rPr sz="1200" spc="-5" dirty="0">
                <a:latin typeface="Times New Roman"/>
                <a:cs typeface="Times New Roman"/>
              </a:rPr>
              <a:t>ad Harran.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passò </a:t>
            </a:r>
            <a:r>
              <a:rPr sz="1200" dirty="0">
                <a:latin typeface="Times New Roman"/>
                <a:cs typeface="Times New Roman"/>
              </a:rPr>
              <a:t>molto tempo dopo il loro </a:t>
            </a:r>
            <a:r>
              <a:rPr sz="1200" spc="-5" dirty="0">
                <a:latin typeface="Times New Roman"/>
                <a:cs typeface="Times New Roman"/>
              </a:rPr>
              <a:t>arrivo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Palestina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decidessero a 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i="1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penati che avevano portato con </a:t>
            </a:r>
            <a:r>
              <a:rPr sz="1200" dirty="0">
                <a:latin typeface="Times New Roman"/>
                <a:cs typeface="Times New Roman"/>
              </a:rPr>
              <a:t>loro; </a:t>
            </a:r>
            <a:r>
              <a:rPr sz="1200" spc="-5" dirty="0">
                <a:latin typeface="Times New Roman"/>
                <a:cs typeface="Times New Roman"/>
              </a:rPr>
              <a:t>essi furono </a:t>
            </a:r>
            <a:r>
              <a:rPr sz="1200" dirty="0">
                <a:latin typeface="Times New Roman"/>
                <a:cs typeface="Times New Roman"/>
              </a:rPr>
              <a:t>lenti a </a:t>
            </a:r>
            <a:r>
              <a:rPr sz="1200" spc="-5" dirty="0">
                <a:latin typeface="Times New Roman"/>
                <a:cs typeface="Times New Roman"/>
              </a:rPr>
              <a:t>rinunciare ai </a:t>
            </a:r>
            <a:r>
              <a:rPr sz="1200" dirty="0">
                <a:latin typeface="Times New Roman"/>
                <a:cs typeface="Times New Roman"/>
              </a:rPr>
              <a:t>molti dei </a:t>
            </a:r>
            <a:r>
              <a:rPr sz="1200" spc="-5" dirty="0">
                <a:latin typeface="Times New Roman"/>
                <a:cs typeface="Times New Roman"/>
              </a:rPr>
              <a:t>della Mesopotamia </a:t>
            </a:r>
            <a:r>
              <a:rPr sz="1200" dirty="0">
                <a:latin typeface="Times New Roman"/>
                <a:cs typeface="Times New Roman"/>
              </a:rPr>
              <a:t>in favore </a:t>
            </a:r>
            <a:r>
              <a:rPr sz="1200" spc="-5" dirty="0">
                <a:latin typeface="Times New Roman"/>
                <a:cs typeface="Times New Roman"/>
              </a:rPr>
              <a:t>del  Dio </a:t>
            </a:r>
            <a:r>
              <a:rPr sz="1200" dirty="0">
                <a:latin typeface="Times New Roman"/>
                <a:cs typeface="Times New Roman"/>
              </a:rPr>
              <a:t>unico di </a:t>
            </a:r>
            <a:r>
              <a:rPr sz="1200" spc="-5" dirty="0">
                <a:latin typeface="Times New Roman"/>
                <a:cs typeface="Times New Roman"/>
              </a:rPr>
              <a:t>Salem.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(1019.2) 93:5.5 </a:t>
            </a:r>
            <a:r>
              <a:rPr sz="1200" spc="-5" dirty="0">
                <a:latin typeface="Times New Roman"/>
                <a:cs typeface="Times New Roman"/>
              </a:rPr>
              <a:t>Alcune settimane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del padre di </a:t>
            </a:r>
            <a:r>
              <a:rPr sz="1200" spc="-5" dirty="0">
                <a:latin typeface="Times New Roman"/>
                <a:cs typeface="Times New Roman"/>
              </a:rPr>
              <a:t>Abramo, Terah, </a:t>
            </a:r>
            <a:r>
              <a:rPr sz="1200" dirty="0">
                <a:latin typeface="Times New Roman"/>
                <a:cs typeface="Times New Roman"/>
              </a:rPr>
              <a:t>Melchizedek mandò uno dei </a:t>
            </a:r>
            <a:r>
              <a:rPr sz="1200" spc="-5" dirty="0">
                <a:latin typeface="Times New Roman"/>
                <a:cs typeface="Times New Roman"/>
              </a:rPr>
              <a:t>suoi studenti, Jaram l’Ittita,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portare ad Abramo </a:t>
            </a:r>
            <a:r>
              <a:rPr sz="1200" dirty="0">
                <a:latin typeface="Times New Roman"/>
                <a:cs typeface="Times New Roman"/>
              </a:rPr>
              <a:t>e a Nahor il </a:t>
            </a:r>
            <a:r>
              <a:rPr sz="1200" spc="-5" dirty="0">
                <a:latin typeface="Times New Roman"/>
                <a:cs typeface="Times New Roman"/>
              </a:rPr>
              <a:t>seguente </a:t>
            </a:r>
            <a:r>
              <a:rPr sz="1200" dirty="0">
                <a:latin typeface="Times New Roman"/>
                <a:cs typeface="Times New Roman"/>
              </a:rPr>
              <a:t>invito: </a:t>
            </a:r>
            <a:r>
              <a:rPr sz="1200" spc="-5" dirty="0">
                <a:latin typeface="Times New Roman"/>
                <a:cs typeface="Times New Roman"/>
              </a:rPr>
              <a:t>“Venite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Salem,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ascolterete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insegnamenti sulla verità del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</a:t>
            </a:r>
            <a:endParaRPr sz="1200">
              <a:latin typeface="Times New Roman"/>
              <a:cs typeface="Times New Roman"/>
            </a:endParaRPr>
          </a:p>
          <a:p>
            <a:pPr marL="76200" marR="1447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eterno, </a:t>
            </a:r>
            <a:r>
              <a:rPr sz="1200" dirty="0">
                <a:latin typeface="Times New Roman"/>
                <a:cs typeface="Times New Roman"/>
              </a:rPr>
              <a:t>e dalla discendenza illuminata di voi due </a:t>
            </a:r>
            <a:r>
              <a:rPr sz="1200" spc="-5" dirty="0">
                <a:latin typeface="Times New Roman"/>
                <a:cs typeface="Times New Roman"/>
              </a:rPr>
              <a:t>fratelli sarà benedetto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intero.” Ora Nahor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interamente  accettato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Melchizedek; egli restò indietro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costruì </a:t>
            </a:r>
            <a:r>
              <a:rPr sz="1200" dirty="0">
                <a:latin typeface="Times New Roman"/>
                <a:cs typeface="Times New Roman"/>
              </a:rPr>
              <a:t>una potente </a:t>
            </a:r>
            <a:r>
              <a:rPr sz="1200" spc="-5" dirty="0">
                <a:latin typeface="Times New Roman"/>
                <a:cs typeface="Times New Roman"/>
              </a:rPr>
              <a:t>città Stato </a:t>
            </a:r>
            <a:r>
              <a:rPr sz="1200" dirty="0">
                <a:latin typeface="Times New Roman"/>
                <a:cs typeface="Times New Roman"/>
              </a:rPr>
              <a:t>che portava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nome; ma </a:t>
            </a:r>
            <a:r>
              <a:rPr sz="1200" spc="-10" dirty="0">
                <a:latin typeface="Times New Roman"/>
                <a:cs typeface="Times New Roman"/>
              </a:rPr>
              <a:t>Lot, </a:t>
            </a:r>
            <a:r>
              <a:rPr sz="1200" dirty="0">
                <a:latin typeface="Times New Roman"/>
                <a:cs typeface="Times New Roman"/>
              </a:rPr>
              <a:t>nipote di  </a:t>
            </a:r>
            <a:r>
              <a:rPr sz="1200" spc="-5" dirty="0">
                <a:latin typeface="Times New Roman"/>
                <a:cs typeface="Times New Roman"/>
              </a:rPr>
              <a:t>Abramo, </a:t>
            </a:r>
            <a:r>
              <a:rPr sz="1200" dirty="0">
                <a:latin typeface="Times New Roman"/>
                <a:cs typeface="Times New Roman"/>
              </a:rPr>
              <a:t>decise di </a:t>
            </a:r>
            <a:r>
              <a:rPr sz="1200" spc="-5" dirty="0">
                <a:latin typeface="Times New Roman"/>
                <a:cs typeface="Times New Roman"/>
              </a:rPr>
              <a:t>andare con suo </a:t>
            </a:r>
            <a:r>
              <a:rPr sz="1200" dirty="0">
                <a:latin typeface="Times New Roman"/>
                <a:cs typeface="Times New Roman"/>
              </a:rPr>
              <a:t>zio 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62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(1019.3) 93:5.6 </a:t>
            </a:r>
            <a:r>
              <a:rPr sz="1200" spc="-5" dirty="0">
                <a:latin typeface="Times New Roman"/>
                <a:cs typeface="Times New Roman"/>
              </a:rPr>
              <a:t>Arrivati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Salem, Abramo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Lot </a:t>
            </a:r>
            <a:r>
              <a:rPr sz="1200" dirty="0">
                <a:latin typeface="Times New Roman"/>
                <a:cs typeface="Times New Roman"/>
              </a:rPr>
              <a:t>scelsero un </a:t>
            </a:r>
            <a:r>
              <a:rPr sz="1200" spc="-5" dirty="0">
                <a:latin typeface="Times New Roman"/>
                <a:cs typeface="Times New Roman"/>
              </a:rPr>
              <a:t>luogo fortificato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 </a:t>
            </a:r>
            <a:r>
              <a:rPr sz="1200" dirty="0">
                <a:latin typeface="Times New Roman"/>
                <a:cs typeface="Times New Roman"/>
              </a:rPr>
              <a:t>vicino alla </a:t>
            </a:r>
            <a:r>
              <a:rPr sz="1200" spc="-5" dirty="0">
                <a:latin typeface="Times New Roman"/>
                <a:cs typeface="Times New Roman"/>
              </a:rPr>
              <a:t>città,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potevano </a:t>
            </a:r>
            <a:r>
              <a:rPr sz="1200" dirty="0">
                <a:latin typeface="Times New Roman"/>
                <a:cs typeface="Times New Roman"/>
              </a:rPr>
              <a:t>difendersi </a:t>
            </a:r>
            <a:r>
              <a:rPr sz="1200" spc="-5" dirty="0">
                <a:latin typeface="Times New Roman"/>
                <a:cs typeface="Times New Roman"/>
              </a:rPr>
              <a:t>dai  numerosi attacchi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sorpresa dei </a:t>
            </a:r>
            <a:r>
              <a:rPr sz="1200" dirty="0">
                <a:latin typeface="Times New Roman"/>
                <a:cs typeface="Times New Roman"/>
              </a:rPr>
              <a:t>razziatori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nord.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gli Ittiti, gli Assiri,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Filistei </a:t>
            </a:r>
            <a:r>
              <a:rPr sz="1200" dirty="0">
                <a:latin typeface="Times New Roman"/>
                <a:cs typeface="Times New Roman"/>
              </a:rPr>
              <a:t>ed altri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predavano in  </a:t>
            </a:r>
            <a:r>
              <a:rPr sz="1200" spc="-5" dirty="0">
                <a:latin typeface="Times New Roman"/>
                <a:cs typeface="Times New Roman"/>
              </a:rPr>
              <a:t>continuazione </a:t>
            </a:r>
            <a:r>
              <a:rPr sz="1200" dirty="0">
                <a:latin typeface="Times New Roman"/>
                <a:cs typeface="Times New Roman"/>
              </a:rPr>
              <a:t>le tribù </a:t>
            </a:r>
            <a:r>
              <a:rPr sz="1200" spc="-5" dirty="0">
                <a:latin typeface="Times New Roman"/>
                <a:cs typeface="Times New Roman"/>
              </a:rPr>
              <a:t>della Palestina centrale </a:t>
            </a:r>
            <a:r>
              <a:rPr sz="1200" dirty="0">
                <a:latin typeface="Times New Roman"/>
                <a:cs typeface="Times New Roman"/>
              </a:rPr>
              <a:t>e meridionale. </a:t>
            </a:r>
            <a:r>
              <a:rPr sz="1200" spc="-5" dirty="0">
                <a:latin typeface="Times New Roman"/>
                <a:cs typeface="Times New Roman"/>
              </a:rPr>
              <a:t>Partendo 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roccaforte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colline, Abramo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Lot fecero  frequenti pellegrinaggi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63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(1019.4) 93:5.7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essersi </a:t>
            </a:r>
            <a:r>
              <a:rPr sz="1200" dirty="0">
                <a:latin typeface="Times New Roman"/>
                <a:cs typeface="Times New Roman"/>
              </a:rPr>
              <a:t>stabiliti vicino a </a:t>
            </a:r>
            <a:r>
              <a:rPr sz="1200" spc="-5" dirty="0">
                <a:latin typeface="Times New Roman"/>
                <a:cs typeface="Times New Roman"/>
              </a:rPr>
              <a:t>Salem, Abramo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Lot si recarono nella valle del </a:t>
            </a:r>
            <a:r>
              <a:rPr sz="1200" dirty="0">
                <a:latin typeface="Times New Roman"/>
                <a:cs typeface="Times New Roman"/>
              </a:rPr>
              <a:t>Nilo per </a:t>
            </a:r>
            <a:r>
              <a:rPr sz="1200" spc="-5" dirty="0">
                <a:latin typeface="Times New Roman"/>
                <a:cs typeface="Times New Roman"/>
              </a:rPr>
              <a:t>ottenere delle </a:t>
            </a:r>
            <a:r>
              <a:rPr sz="1200" dirty="0">
                <a:latin typeface="Times New Roman"/>
                <a:cs typeface="Times New Roman"/>
              </a:rPr>
              <a:t>forniture di  </a:t>
            </a:r>
            <a:r>
              <a:rPr sz="1200" spc="-5" dirty="0">
                <a:latin typeface="Times New Roman"/>
                <a:cs typeface="Times New Roman"/>
              </a:rPr>
              <a:t>viveri, poiché </a:t>
            </a:r>
            <a:r>
              <a:rPr sz="1200" dirty="0">
                <a:latin typeface="Times New Roman"/>
                <a:cs typeface="Times New Roman"/>
              </a:rPr>
              <a:t>allora in Palestina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siccità. Durante </a:t>
            </a:r>
            <a:r>
              <a:rPr sz="1200" dirty="0">
                <a:latin typeface="Times New Roman"/>
                <a:cs typeface="Times New Roman"/>
              </a:rPr>
              <a:t>il suo breve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Egitto, Abramo </a:t>
            </a:r>
            <a:r>
              <a:rPr sz="1200" dirty="0">
                <a:latin typeface="Times New Roman"/>
                <a:cs typeface="Times New Roman"/>
              </a:rPr>
              <a:t>trovò un </a:t>
            </a:r>
            <a:r>
              <a:rPr sz="1200" spc="-5" dirty="0">
                <a:latin typeface="Times New Roman"/>
                <a:cs typeface="Times New Roman"/>
              </a:rPr>
              <a:t>lontano parente sul  </a:t>
            </a:r>
            <a:r>
              <a:rPr sz="1200" dirty="0">
                <a:latin typeface="Times New Roman"/>
                <a:cs typeface="Times New Roman"/>
              </a:rPr>
              <a:t>trono </a:t>
            </a:r>
            <a:r>
              <a:rPr sz="1200" spc="-5" dirty="0">
                <a:latin typeface="Times New Roman"/>
                <a:cs typeface="Times New Roman"/>
              </a:rPr>
              <a:t>egiziano, ed egli </a:t>
            </a:r>
            <a:r>
              <a:rPr sz="1200" dirty="0">
                <a:latin typeface="Times New Roman"/>
                <a:cs typeface="Times New Roman"/>
              </a:rPr>
              <a:t>prestò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comandante </a:t>
            </a:r>
            <a:r>
              <a:rPr sz="1200" dirty="0">
                <a:latin typeface="Times New Roman"/>
                <a:cs typeface="Times New Roman"/>
              </a:rPr>
              <a:t>di due spedizioni </a:t>
            </a:r>
            <a:r>
              <a:rPr sz="1200" spc="-5" dirty="0">
                <a:latin typeface="Times New Roman"/>
                <a:cs typeface="Times New Roman"/>
              </a:rPr>
              <a:t>militari coronate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grande successo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re.</a:t>
            </a:r>
            <a:endParaRPr sz="1200">
              <a:latin typeface="Times New Roman"/>
              <a:cs typeface="Times New Roman"/>
            </a:endParaRPr>
          </a:p>
          <a:p>
            <a:pPr marL="76200" marR="12827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Durante l’ultima </a:t>
            </a:r>
            <a:r>
              <a:rPr sz="1200" dirty="0">
                <a:latin typeface="Times New Roman"/>
                <a:cs typeface="Times New Roman"/>
              </a:rPr>
              <a:t>parte del </a:t>
            </a:r>
            <a:r>
              <a:rPr sz="1200" spc="-5" dirty="0">
                <a:latin typeface="Times New Roman"/>
                <a:cs typeface="Times New Roman"/>
              </a:rPr>
              <a:t>suo soggiorno sul Nilo egli </a:t>
            </a:r>
            <a:r>
              <a:rPr sz="1200" dirty="0">
                <a:latin typeface="Times New Roman"/>
                <a:cs typeface="Times New Roman"/>
              </a:rPr>
              <a:t>e sua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Sara </a:t>
            </a:r>
            <a:r>
              <a:rPr sz="1200" spc="-5" dirty="0">
                <a:latin typeface="Times New Roman"/>
                <a:cs typeface="Times New Roman"/>
              </a:rPr>
              <a:t>vissero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corte,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lasciò l’Egitto egli ricevette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parte del </a:t>
            </a:r>
            <a:r>
              <a:rPr sz="1200" dirty="0">
                <a:latin typeface="Times New Roman"/>
                <a:cs typeface="Times New Roman"/>
              </a:rPr>
              <a:t>bottino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campagne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militari.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753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130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(1019.5) 93:5.8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necessaria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determinazione da parte di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rinunciare agli onori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corte egiziana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ritornare al  lavoro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spirituale patrocinato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Machiventa. Ma Melchizedek </a:t>
            </a:r>
            <a:r>
              <a:rPr sz="1200" dirty="0">
                <a:latin typeface="Times New Roman"/>
                <a:cs typeface="Times New Roman"/>
              </a:rPr>
              <a:t>era riverito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Egitto, </a:t>
            </a:r>
            <a:r>
              <a:rPr sz="1200" dirty="0">
                <a:latin typeface="Times New Roman"/>
                <a:cs typeface="Times New Roman"/>
              </a:rPr>
              <a:t>e quando tutta la storia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spc="5" dirty="0">
                <a:latin typeface="Times New Roman"/>
                <a:cs typeface="Times New Roman"/>
              </a:rPr>
              <a:t>riferita </a:t>
            </a:r>
            <a:r>
              <a:rPr sz="1200" spc="-5" dirty="0">
                <a:latin typeface="Times New Roman"/>
                <a:cs typeface="Times New Roman"/>
              </a:rPr>
              <a:t>al  Faraone, questi </a:t>
            </a:r>
            <a:r>
              <a:rPr sz="1200" dirty="0">
                <a:latin typeface="Times New Roman"/>
                <a:cs typeface="Times New Roman"/>
              </a:rPr>
              <a:t>incitò vivamente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ritornare per adempiere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voti in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(1019.6) 93:5.9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ambiva a diventare re, e </a:t>
            </a:r>
            <a:r>
              <a:rPr sz="1200" spc="-5" dirty="0">
                <a:latin typeface="Times New Roman"/>
                <a:cs typeface="Times New Roman"/>
              </a:rPr>
              <a:t>sulla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del ritorno dall’Egitto </a:t>
            </a:r>
            <a:r>
              <a:rPr sz="1200" dirty="0">
                <a:latin typeface="Times New Roman"/>
                <a:cs typeface="Times New Roman"/>
              </a:rPr>
              <a:t>espose a </a:t>
            </a:r>
            <a:r>
              <a:rPr sz="1200" spc="-5" dirty="0">
                <a:latin typeface="Times New Roman"/>
                <a:cs typeface="Times New Roman"/>
              </a:rPr>
              <a:t>Lot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per soggiogare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Canaan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sotto l’autorità </a:t>
            </a:r>
            <a:r>
              <a:rPr sz="1200" dirty="0">
                <a:latin typeface="Times New Roman"/>
                <a:cs typeface="Times New Roman"/>
              </a:rPr>
              <a:t>di Salem. </a:t>
            </a:r>
            <a:r>
              <a:rPr sz="1200" spc="-10" dirty="0">
                <a:latin typeface="Times New Roman"/>
                <a:cs typeface="Times New Roman"/>
              </a:rPr>
              <a:t>Lot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incline agli </a:t>
            </a:r>
            <a:r>
              <a:rPr sz="1200" dirty="0">
                <a:latin typeface="Times New Roman"/>
                <a:cs typeface="Times New Roman"/>
              </a:rPr>
              <a:t>affari; </a:t>
            </a:r>
            <a:r>
              <a:rPr sz="1200" spc="-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dopo un </a:t>
            </a:r>
            <a:r>
              <a:rPr sz="1200" spc="5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dissapore, egli si </a:t>
            </a:r>
            <a:r>
              <a:rPr sz="1200" dirty="0">
                <a:latin typeface="Times New Roman"/>
                <a:cs typeface="Times New Roman"/>
              </a:rPr>
              <a:t>recò a Sodoma  </a:t>
            </a:r>
            <a:r>
              <a:rPr sz="1200" spc="-5" dirty="0">
                <a:latin typeface="Times New Roman"/>
                <a:cs typeface="Times New Roman"/>
              </a:rPr>
              <a:t>per occuparsi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commercio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allevamento </a:t>
            </a:r>
            <a:r>
              <a:rPr sz="1200" dirty="0">
                <a:latin typeface="Times New Roman"/>
                <a:cs typeface="Times New Roman"/>
              </a:rPr>
              <a:t>di bestiame. </a:t>
            </a:r>
            <a:r>
              <a:rPr sz="1200" spc="-5" dirty="0">
                <a:latin typeface="Times New Roman"/>
                <a:cs typeface="Times New Roman"/>
              </a:rPr>
              <a:t>Lot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amava </a:t>
            </a:r>
            <a:r>
              <a:rPr sz="1200" dirty="0">
                <a:latin typeface="Times New Roman"/>
                <a:cs typeface="Times New Roman"/>
              </a:rPr>
              <a:t>né la vita </a:t>
            </a:r>
            <a:r>
              <a:rPr sz="1200" spc="-5" dirty="0">
                <a:latin typeface="Times New Roman"/>
                <a:cs typeface="Times New Roman"/>
              </a:rPr>
              <a:t>militare </a:t>
            </a:r>
            <a:r>
              <a:rPr sz="1200" dirty="0">
                <a:latin typeface="Times New Roman"/>
                <a:cs typeface="Times New Roman"/>
              </a:rPr>
              <a:t>né la vita di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mandriano.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276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(1019.7) 93:5.10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tornato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sua famiglia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Salem, Abramo </a:t>
            </a:r>
            <a:r>
              <a:rPr sz="1200" dirty="0">
                <a:latin typeface="Times New Roman"/>
                <a:cs typeface="Times New Roman"/>
              </a:rPr>
              <a:t>cominciò a maturare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progetti </a:t>
            </a:r>
            <a:r>
              <a:rPr sz="1200" spc="-5" dirty="0">
                <a:latin typeface="Times New Roman"/>
                <a:cs typeface="Times New Roman"/>
              </a:rPr>
              <a:t>militari. Egli fu </a:t>
            </a:r>
            <a:r>
              <a:rPr sz="1200" dirty="0">
                <a:latin typeface="Times New Roman"/>
                <a:cs typeface="Times New Roman"/>
              </a:rPr>
              <a:t>presto  </a:t>
            </a:r>
            <a:r>
              <a:rPr sz="1200" spc="-5" dirty="0">
                <a:latin typeface="Times New Roman"/>
                <a:cs typeface="Times New Roman"/>
              </a:rPr>
              <a:t>riconosciuto governatore civile del territorio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confederò </a:t>
            </a:r>
            <a:r>
              <a:rPr sz="1200" dirty="0">
                <a:latin typeface="Times New Roman"/>
                <a:cs typeface="Times New Roman"/>
              </a:rPr>
              <a:t>sotto il </a:t>
            </a:r>
            <a:r>
              <a:rPr sz="1200" spc="-5" dirty="0">
                <a:latin typeface="Times New Roman"/>
                <a:cs typeface="Times New Roman"/>
              </a:rPr>
              <a:t>suo comando sette </a:t>
            </a:r>
            <a:r>
              <a:rPr sz="1200" dirty="0">
                <a:latin typeface="Times New Roman"/>
                <a:cs typeface="Times New Roman"/>
              </a:rPr>
              <a:t>tribù vicine.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fu con </a:t>
            </a:r>
            <a:r>
              <a:rPr sz="1200" dirty="0">
                <a:latin typeface="Times New Roman"/>
                <a:cs typeface="Times New Roman"/>
              </a:rPr>
              <a:t>grande  </a:t>
            </a:r>
            <a:r>
              <a:rPr sz="1200" spc="-5" dirty="0">
                <a:latin typeface="Times New Roman"/>
                <a:cs typeface="Times New Roman"/>
              </a:rPr>
              <a:t>difficoltà che </a:t>
            </a:r>
            <a:r>
              <a:rPr sz="1200" dirty="0">
                <a:latin typeface="Times New Roman"/>
                <a:cs typeface="Times New Roman"/>
              </a:rPr>
              <a:t>Melchizedek </a:t>
            </a:r>
            <a:r>
              <a:rPr sz="1200" spc="-5" dirty="0">
                <a:latin typeface="Times New Roman"/>
                <a:cs typeface="Times New Roman"/>
              </a:rPr>
              <a:t>frenò Abramo, </a:t>
            </a:r>
            <a:r>
              <a:rPr sz="1200" dirty="0">
                <a:latin typeface="Times New Roman"/>
                <a:cs typeface="Times New Roman"/>
              </a:rPr>
              <a:t>il quale </a:t>
            </a:r>
            <a:r>
              <a:rPr sz="1200" spc="-5" dirty="0">
                <a:latin typeface="Times New Roman"/>
                <a:cs typeface="Times New Roman"/>
              </a:rPr>
              <a:t>era infiammato </a:t>
            </a:r>
            <a:r>
              <a:rPr sz="1200" dirty="0">
                <a:latin typeface="Times New Roman"/>
                <a:cs typeface="Times New Roman"/>
              </a:rPr>
              <a:t>di zelo e voleva partire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unire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vicine con </a:t>
            </a:r>
            <a:r>
              <a:rPr sz="1200" dirty="0">
                <a:latin typeface="Times New Roman"/>
                <a:cs typeface="Times New Roman"/>
              </a:rPr>
              <a:t>la spada </a:t>
            </a:r>
            <a:r>
              <a:rPr sz="1200" spc="-5" dirty="0">
                <a:latin typeface="Times New Roman"/>
                <a:cs typeface="Times New Roman"/>
              </a:rPr>
              <a:t>per  portarle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più </a:t>
            </a:r>
            <a:r>
              <a:rPr sz="1200" spc="-5" dirty="0">
                <a:latin typeface="Times New Roman"/>
                <a:cs typeface="Times New Roman"/>
              </a:rPr>
              <a:t>rapidamente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verità di</a:t>
            </a:r>
            <a:r>
              <a:rPr sz="1200" dirty="0">
                <a:latin typeface="Times New Roman"/>
                <a:cs typeface="Times New Roman"/>
              </a:rPr>
              <a:t> Salem.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20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(1019.8) 93:5.11 </a:t>
            </a:r>
            <a:r>
              <a:rPr sz="1200" spc="-5" dirty="0">
                <a:latin typeface="Times New Roman"/>
                <a:cs typeface="Times New Roman"/>
              </a:rPr>
              <a:t>Melchizedek manteneva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pacifiche con </a:t>
            </a:r>
            <a:r>
              <a:rPr sz="1200" dirty="0">
                <a:latin typeface="Times New Roman"/>
                <a:cs typeface="Times New Roman"/>
              </a:rPr>
              <a:t>tutte le tribù circostanti;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era un </a:t>
            </a:r>
            <a:r>
              <a:rPr sz="1200" spc="-5" dirty="0">
                <a:latin typeface="Times New Roman"/>
                <a:cs typeface="Times New Roman"/>
              </a:rPr>
              <a:t>militarista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mai  </a:t>
            </a:r>
            <a:r>
              <a:rPr sz="1200" spc="-5" dirty="0">
                <a:latin typeface="Times New Roman"/>
                <a:cs typeface="Times New Roman"/>
              </a:rPr>
              <a:t>attaccato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alcuno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eserciti </a:t>
            </a:r>
            <a:r>
              <a:rPr sz="1200" dirty="0">
                <a:latin typeface="Times New Roman"/>
                <a:cs typeface="Times New Roman"/>
              </a:rPr>
              <a:t>nei loro spostamenti </a:t>
            </a:r>
            <a:r>
              <a:rPr sz="1200" spc="-5" dirty="0">
                <a:latin typeface="Times New Roman"/>
                <a:cs typeface="Times New Roman"/>
              </a:rPr>
              <a:t>avanti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indietro. Egli </a:t>
            </a:r>
            <a:r>
              <a:rPr sz="1200" dirty="0">
                <a:latin typeface="Times New Roman"/>
                <a:cs typeface="Times New Roman"/>
              </a:rPr>
              <a:t>voleva solamente che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formulasse una  </a:t>
            </a:r>
            <a:r>
              <a:rPr sz="1200" spc="-5" dirty="0">
                <a:latin typeface="Times New Roman"/>
                <a:cs typeface="Times New Roman"/>
              </a:rPr>
              <a:t>politica difensiva per </a:t>
            </a:r>
            <a:r>
              <a:rPr sz="1200" dirty="0">
                <a:latin typeface="Times New Roman"/>
                <a:cs typeface="Times New Roman"/>
              </a:rPr>
              <a:t>Salem, quale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attuata </a:t>
            </a:r>
            <a:r>
              <a:rPr sz="1200" spc="-5" dirty="0">
                <a:latin typeface="Times New Roman"/>
                <a:cs typeface="Times New Roman"/>
              </a:rPr>
              <a:t>successivamente,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approvava </a:t>
            </a:r>
            <a:r>
              <a:rPr sz="1200" dirty="0">
                <a:latin typeface="Times New Roman"/>
                <a:cs typeface="Times New Roman"/>
              </a:rPr>
              <a:t>i progetti </a:t>
            </a:r>
            <a:r>
              <a:rPr sz="1200" spc="-5" dirty="0">
                <a:latin typeface="Times New Roman"/>
                <a:cs typeface="Times New Roman"/>
              </a:rPr>
              <a:t>ambiziosi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conquista del suo </a:t>
            </a:r>
            <a:r>
              <a:rPr sz="1200" dirty="0">
                <a:latin typeface="Times New Roman"/>
                <a:cs typeface="Times New Roman"/>
              </a:rPr>
              <a:t>allievo;  </a:t>
            </a:r>
            <a:r>
              <a:rPr sz="1200" spc="-5" dirty="0">
                <a:latin typeface="Times New Roman"/>
                <a:cs typeface="Times New Roman"/>
              </a:rPr>
              <a:t>così avvenne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separazione amichevole </a:t>
            </a:r>
            <a:r>
              <a:rPr sz="1200" dirty="0">
                <a:latin typeface="Times New Roman"/>
                <a:cs typeface="Times New Roman"/>
              </a:rPr>
              <a:t>di rapporti; </a:t>
            </a:r>
            <a:r>
              <a:rPr sz="1200" spc="-5" dirty="0">
                <a:latin typeface="Times New Roman"/>
                <a:cs typeface="Times New Roman"/>
              </a:rPr>
              <a:t>Abramo si recò ad Hebron per stabilirvi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capitale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militare.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33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(1020.1) 93:5.12 </a:t>
            </a:r>
            <a:r>
              <a:rPr sz="1200" spc="-5" dirty="0">
                <a:latin typeface="Times New Roman"/>
                <a:cs typeface="Times New Roman"/>
              </a:rPr>
              <a:t>Abramo,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dei suoi stretti rapporti con </a:t>
            </a:r>
            <a:r>
              <a:rPr sz="1200" dirty="0">
                <a:latin typeface="Times New Roman"/>
                <a:cs typeface="Times New Roman"/>
              </a:rPr>
              <a:t>l’illustre </a:t>
            </a:r>
            <a:r>
              <a:rPr sz="1200" spc="-5" dirty="0">
                <a:latin typeface="Times New Roman"/>
                <a:cs typeface="Times New Roman"/>
              </a:rPr>
              <a:t>Melchizedek, possedeva </a:t>
            </a:r>
            <a:r>
              <a:rPr sz="1200" dirty="0">
                <a:latin typeface="Times New Roman"/>
                <a:cs typeface="Times New Roman"/>
              </a:rPr>
              <a:t>un grande </a:t>
            </a:r>
            <a:r>
              <a:rPr sz="1200" spc="-5" dirty="0">
                <a:latin typeface="Times New Roman"/>
                <a:cs typeface="Times New Roman"/>
              </a:rPr>
              <a:t>vantaggio sui piccoli re dei  dintorni; essi riverivano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e temevano </a:t>
            </a:r>
            <a:r>
              <a:rPr sz="1200" spc="-5" dirty="0">
                <a:latin typeface="Times New Roman"/>
                <a:cs typeface="Times New Roman"/>
              </a:rPr>
              <a:t>indubbiamente </a:t>
            </a:r>
            <a:r>
              <a:rPr sz="1200" dirty="0">
                <a:latin typeface="Times New Roman"/>
                <a:cs typeface="Times New Roman"/>
              </a:rPr>
              <a:t>Abramo.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sapeva di questa paura </a:t>
            </a:r>
            <a:r>
              <a:rPr sz="1200" spc="-5" dirty="0">
                <a:latin typeface="Times New Roman"/>
                <a:cs typeface="Times New Roman"/>
              </a:rPr>
              <a:t>ed aspettava  soltanto un’occasione favorevole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attaccare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vicini;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pretesto si presentò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sovrani </a:t>
            </a:r>
            <a:r>
              <a:rPr sz="1200" dirty="0">
                <a:latin typeface="Times New Roman"/>
                <a:cs typeface="Times New Roman"/>
              </a:rPr>
              <a:t>osarono  </a:t>
            </a:r>
            <a:r>
              <a:rPr sz="1200" spc="-5" dirty="0">
                <a:latin typeface="Times New Roman"/>
                <a:cs typeface="Times New Roman"/>
              </a:rPr>
              <a:t>razziare </a:t>
            </a:r>
            <a:r>
              <a:rPr sz="1200" dirty="0">
                <a:latin typeface="Times New Roman"/>
                <a:cs typeface="Times New Roman"/>
              </a:rPr>
              <a:t>i beni 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nipote </a:t>
            </a:r>
            <a:r>
              <a:rPr sz="1200" spc="-10" dirty="0">
                <a:latin typeface="Times New Roman"/>
                <a:cs typeface="Times New Roman"/>
              </a:rPr>
              <a:t>Lot, </a:t>
            </a:r>
            <a:r>
              <a:rPr sz="1200" dirty="0">
                <a:latin typeface="Times New Roman"/>
                <a:cs typeface="Times New Roman"/>
              </a:rPr>
              <a:t>che abitava a Sodoma. </a:t>
            </a:r>
            <a:r>
              <a:rPr sz="1200" spc="-5" dirty="0">
                <a:latin typeface="Times New Roman"/>
                <a:cs typeface="Times New Roman"/>
              </a:rPr>
              <a:t>A questa </a:t>
            </a:r>
            <a:r>
              <a:rPr sz="1200" dirty="0">
                <a:latin typeface="Times New Roman"/>
                <a:cs typeface="Times New Roman"/>
              </a:rPr>
              <a:t>notizia, </a:t>
            </a:r>
            <a:r>
              <a:rPr sz="1200" spc="-5" dirty="0">
                <a:latin typeface="Times New Roman"/>
                <a:cs typeface="Times New Roman"/>
              </a:rPr>
              <a:t>Abramo,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testa </a:t>
            </a:r>
            <a:r>
              <a:rPr sz="1200" dirty="0">
                <a:latin typeface="Times New Roman"/>
                <a:cs typeface="Times New Roman"/>
              </a:rPr>
              <a:t>delle sue sette tribù </a:t>
            </a:r>
            <a:r>
              <a:rPr sz="1200" spc="-5" dirty="0">
                <a:latin typeface="Times New Roman"/>
                <a:cs typeface="Times New Roman"/>
              </a:rPr>
              <a:t>confederate,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mosse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182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993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nemico.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stessa guardia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318 uomini </a:t>
            </a:r>
            <a:r>
              <a:rPr sz="1200" spc="-5" dirty="0">
                <a:latin typeface="Times New Roman"/>
                <a:cs typeface="Times New Roman"/>
              </a:rPr>
              <a:t>formava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quadri dell’esercito </a:t>
            </a:r>
            <a:r>
              <a:rPr sz="1200" dirty="0">
                <a:latin typeface="Times New Roman"/>
                <a:cs typeface="Times New Roman"/>
              </a:rPr>
              <a:t>di oltre 4.000 uomini che </a:t>
            </a:r>
            <a:r>
              <a:rPr sz="1200" spc="5" dirty="0">
                <a:latin typeface="Times New Roman"/>
                <a:cs typeface="Times New Roman"/>
              </a:rPr>
              <a:t>attaccò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questa circostanza.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238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(1020.2) 93:5.13 </a:t>
            </a:r>
            <a:r>
              <a:rPr sz="1200" spc="-5" dirty="0">
                <a:latin typeface="Times New Roman"/>
                <a:cs typeface="Times New Roman"/>
              </a:rPr>
              <a:t>Quando Melchizedek seppe della </a:t>
            </a:r>
            <a:r>
              <a:rPr sz="1200" dirty="0">
                <a:latin typeface="Times New Roman"/>
                <a:cs typeface="Times New Roman"/>
              </a:rPr>
              <a:t>dichiarazione di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di Abramo, </a:t>
            </a:r>
            <a:r>
              <a:rPr sz="1200" spc="-5" dirty="0">
                <a:latin typeface="Times New Roman"/>
                <a:cs typeface="Times New Roman"/>
              </a:rPr>
              <a:t>partì per </a:t>
            </a:r>
            <a:r>
              <a:rPr sz="1200" dirty="0">
                <a:latin typeface="Times New Roman"/>
                <a:cs typeface="Times New Roman"/>
              </a:rPr>
              <a:t>dissuaderlo, ma </a:t>
            </a:r>
            <a:r>
              <a:rPr sz="1200" spc="-5" dirty="0">
                <a:latin typeface="Times New Roman"/>
                <a:cs typeface="Times New Roman"/>
              </a:rPr>
              <a:t>raggiunse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vecchio  discepolo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ritornava vittorioso dalla </a:t>
            </a:r>
            <a:r>
              <a:rPr sz="1200" spc="-5" dirty="0">
                <a:latin typeface="Times New Roman"/>
                <a:cs typeface="Times New Roman"/>
              </a:rPr>
              <a:t>battaglia. Abramo insisté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Salem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vittoria sui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nemici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ostinò a donare un </a:t>
            </a:r>
            <a:r>
              <a:rPr sz="1200" spc="-5" dirty="0">
                <a:latin typeface="Times New Roman"/>
                <a:cs typeface="Times New Roman"/>
              </a:rPr>
              <a:t>decimo del suo </a:t>
            </a:r>
            <a:r>
              <a:rPr sz="1200" dirty="0">
                <a:latin typeface="Times New Roman"/>
                <a:cs typeface="Times New Roman"/>
              </a:rPr>
              <a:t>bottino al </a:t>
            </a:r>
            <a:r>
              <a:rPr sz="1200" spc="-5" dirty="0">
                <a:latin typeface="Times New Roman"/>
                <a:cs typeface="Times New Roman"/>
              </a:rPr>
              <a:t>tesoro </a:t>
            </a:r>
            <a:r>
              <a:rPr sz="1200" dirty="0">
                <a:latin typeface="Times New Roman"/>
                <a:cs typeface="Times New Roman"/>
              </a:rPr>
              <a:t>di Salem. </a:t>
            </a:r>
            <a:r>
              <a:rPr sz="1200" spc="-5" dirty="0">
                <a:latin typeface="Times New Roman"/>
                <a:cs typeface="Times New Roman"/>
              </a:rPr>
              <a:t>L’altro novanta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lo portò </a:t>
            </a:r>
            <a:r>
              <a:rPr sz="1200" spc="-5" dirty="0">
                <a:latin typeface="Times New Roman"/>
                <a:cs typeface="Times New Roman"/>
              </a:rPr>
              <a:t>nella sua </a:t>
            </a:r>
            <a:r>
              <a:rPr sz="1200" dirty="0">
                <a:latin typeface="Times New Roman"/>
                <a:cs typeface="Times New Roman"/>
              </a:rPr>
              <a:t>capitale di  </a:t>
            </a:r>
            <a:r>
              <a:rPr sz="1200" spc="-5" dirty="0">
                <a:latin typeface="Times New Roman"/>
                <a:cs typeface="Times New Roman"/>
              </a:rPr>
              <a:t>Hebron.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066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(1020.3) 93:5.14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questa battaglia </a:t>
            </a:r>
            <a:r>
              <a:rPr sz="1200" dirty="0">
                <a:latin typeface="Times New Roman"/>
                <a:cs typeface="Times New Roman"/>
              </a:rPr>
              <a:t>di Siddim, Abramo </a:t>
            </a:r>
            <a:r>
              <a:rPr sz="1200" spc="-5" dirty="0">
                <a:latin typeface="Times New Roman"/>
                <a:cs typeface="Times New Roman"/>
              </a:rPr>
              <a:t>divenne capo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confederazione di undici tribù, e non solo </a:t>
            </a:r>
            <a:r>
              <a:rPr sz="1200" spc="-5" dirty="0">
                <a:latin typeface="Times New Roman"/>
                <a:cs typeface="Times New Roman"/>
              </a:rPr>
              <a:t>pagò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decime </a:t>
            </a:r>
            <a:r>
              <a:rPr sz="1200" dirty="0">
                <a:latin typeface="Times New Roman"/>
                <a:cs typeface="Times New Roman"/>
              </a:rPr>
              <a:t>a Melchizedek, ma </a:t>
            </a:r>
            <a:r>
              <a:rPr sz="1200" spc="-5" dirty="0">
                <a:latin typeface="Times New Roman"/>
                <a:cs typeface="Times New Roman"/>
              </a:rPr>
              <a:t>badò </a:t>
            </a:r>
            <a:r>
              <a:rPr sz="1200" dirty="0">
                <a:latin typeface="Times New Roman"/>
                <a:cs typeface="Times New Roman"/>
              </a:rPr>
              <a:t>anche che tutti </a:t>
            </a:r>
            <a:r>
              <a:rPr sz="1200" spc="-5" dirty="0">
                <a:latin typeface="Times New Roman"/>
                <a:cs typeface="Times New Roman"/>
              </a:rPr>
              <a:t>gli altri nelle </a:t>
            </a:r>
            <a:r>
              <a:rPr sz="1200" dirty="0">
                <a:latin typeface="Times New Roman"/>
                <a:cs typeface="Times New Roman"/>
              </a:rPr>
              <a:t>vicinanze </a:t>
            </a:r>
            <a:r>
              <a:rPr sz="1200" spc="-5" dirty="0">
                <a:latin typeface="Times New Roman"/>
                <a:cs typeface="Times New Roman"/>
              </a:rPr>
              <a:t>facessero altrettanto.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diplomatiche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 re di Sodoma, </a:t>
            </a:r>
            <a:r>
              <a:rPr sz="1200" spc="-5" dirty="0">
                <a:latin typeface="Times New Roman"/>
                <a:cs typeface="Times New Roman"/>
              </a:rPr>
              <a:t>unitamente al timore che egli generalmente incuteva, </a:t>
            </a:r>
            <a:r>
              <a:rPr sz="1200" dirty="0">
                <a:latin typeface="Times New Roman"/>
                <a:cs typeface="Times New Roman"/>
              </a:rPr>
              <a:t>indussero il re di Sodoma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unirsi alla confederazione  </a:t>
            </a:r>
            <a:r>
              <a:rPr sz="1200" spc="-5" dirty="0">
                <a:latin typeface="Times New Roman"/>
                <a:cs typeface="Times New Roman"/>
              </a:rPr>
              <a:t>militare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Hebron. </a:t>
            </a:r>
            <a:r>
              <a:rPr sz="1200" dirty="0">
                <a:latin typeface="Times New Roman"/>
                <a:cs typeface="Times New Roman"/>
              </a:rPr>
              <a:t>Abramo </a:t>
            </a:r>
            <a:r>
              <a:rPr sz="1200" spc="-5" dirty="0">
                <a:latin typeface="Times New Roman"/>
                <a:cs typeface="Times New Roman"/>
              </a:rPr>
              <a:t>era veramente </a:t>
            </a:r>
            <a:r>
              <a:rPr sz="1200" dirty="0">
                <a:latin typeface="Times New Roman"/>
                <a:cs typeface="Times New Roman"/>
              </a:rPr>
              <a:t>bene avviato a </a:t>
            </a:r>
            <a:r>
              <a:rPr sz="1200" spc="-5" dirty="0">
                <a:latin typeface="Times New Roman"/>
                <a:cs typeface="Times New Roman"/>
              </a:rPr>
              <a:t>formare </a:t>
            </a:r>
            <a:r>
              <a:rPr sz="1200" dirty="0">
                <a:latin typeface="Times New Roman"/>
                <a:cs typeface="Times New Roman"/>
              </a:rPr>
              <a:t>un potente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Palestina.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patto di Melchizedek con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Abramo</a:t>
            </a:r>
            <a:endParaRPr sz="1600">
              <a:latin typeface="Times New Roman"/>
              <a:cs typeface="Times New Roman"/>
            </a:endParaRPr>
          </a:p>
          <a:p>
            <a:pPr marL="88900" marR="558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(1020.4) 93:6.1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aveva in animo di </a:t>
            </a:r>
            <a:r>
              <a:rPr sz="1200" spc="-5" dirty="0">
                <a:latin typeface="Times New Roman"/>
                <a:cs typeface="Times New Roman"/>
              </a:rPr>
              <a:t>conquistare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Canaan.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determinazione </a:t>
            </a:r>
            <a:r>
              <a:rPr sz="1200" spc="-5" dirty="0">
                <a:latin typeface="Times New Roman"/>
                <a:cs typeface="Times New Roman"/>
              </a:rPr>
              <a:t>era attenuata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dal fatto che  Melchizedek </a:t>
            </a:r>
            <a:r>
              <a:rPr sz="1200" dirty="0">
                <a:latin typeface="Times New Roman"/>
                <a:cs typeface="Times New Roman"/>
              </a:rPr>
              <a:t>non voleva </a:t>
            </a:r>
            <a:r>
              <a:rPr sz="1200" spc="-5" dirty="0">
                <a:latin typeface="Times New Roman"/>
                <a:cs typeface="Times New Roman"/>
              </a:rPr>
              <a:t>ratificare </a:t>
            </a:r>
            <a:r>
              <a:rPr sz="1200" dirty="0">
                <a:latin typeface="Times New Roman"/>
                <a:cs typeface="Times New Roman"/>
              </a:rPr>
              <a:t>l’operazione. </a:t>
            </a:r>
            <a:r>
              <a:rPr sz="1200" spc="-5" dirty="0">
                <a:latin typeface="Times New Roman"/>
                <a:cs typeface="Times New Roman"/>
              </a:rPr>
              <a:t>Ma Abramo </a:t>
            </a:r>
            <a:r>
              <a:rPr sz="1200" dirty="0">
                <a:latin typeface="Times New Roman"/>
                <a:cs typeface="Times New Roman"/>
              </a:rPr>
              <a:t>aveva quasi </a:t>
            </a:r>
            <a:r>
              <a:rPr sz="1200" spc="-5" dirty="0">
                <a:latin typeface="Times New Roman"/>
                <a:cs typeface="Times New Roman"/>
              </a:rPr>
              <a:t>deciso d’imbarcarsi nell’impresa quando </a:t>
            </a:r>
            <a:r>
              <a:rPr sz="1200" dirty="0">
                <a:latin typeface="Times New Roman"/>
                <a:cs typeface="Times New Roman"/>
              </a:rPr>
              <a:t>il pensiero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alcun figlio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succedesse come sovrano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progettato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tormentarlo. Egli combinò </a:t>
            </a:r>
            <a:r>
              <a:rPr sz="1200" dirty="0">
                <a:latin typeface="Times New Roman"/>
                <a:cs typeface="Times New Roman"/>
              </a:rPr>
              <a:t>un nuovo  </a:t>
            </a:r>
            <a:r>
              <a:rPr sz="1200" spc="-5" dirty="0">
                <a:latin typeface="Times New Roman"/>
                <a:cs typeface="Times New Roman"/>
              </a:rPr>
              <a:t>incontro con Melchizedek;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nel corso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colloquio </a:t>
            </a:r>
            <a:r>
              <a:rPr sz="1200" dirty="0">
                <a:latin typeface="Times New Roman"/>
                <a:cs typeface="Times New Roman"/>
              </a:rPr>
              <a:t>che il sacerdote di </a:t>
            </a:r>
            <a:r>
              <a:rPr sz="1200" spc="-5" dirty="0">
                <a:latin typeface="Times New Roman"/>
                <a:cs typeface="Times New Roman"/>
              </a:rPr>
              <a:t>Salem,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visibile di Dio, </a:t>
            </a:r>
            <a:r>
              <a:rPr sz="1200" spc="-5" dirty="0">
                <a:latin typeface="Times New Roman"/>
                <a:cs typeface="Times New Roman"/>
              </a:rPr>
              <a:t>persuase </a:t>
            </a:r>
            <a:r>
              <a:rPr sz="1200" spc="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ad 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piano </a:t>
            </a:r>
            <a:r>
              <a:rPr sz="1200" dirty="0">
                <a:latin typeface="Times New Roman"/>
                <a:cs typeface="Times New Roman"/>
              </a:rPr>
              <a:t>di conquista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temporale a favore </a:t>
            </a:r>
            <a:r>
              <a:rPr sz="1200" spc="-5" dirty="0">
                <a:latin typeface="Times New Roman"/>
                <a:cs typeface="Times New Roman"/>
              </a:rPr>
              <a:t>del concetto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337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(1020.5) 93:6.2 </a:t>
            </a:r>
            <a:r>
              <a:rPr sz="1200" spc="-5" dirty="0">
                <a:latin typeface="Times New Roman"/>
                <a:cs typeface="Times New Roman"/>
              </a:rPr>
              <a:t>Melchizedek spiegò ad Abramo </a:t>
            </a:r>
            <a:r>
              <a:rPr sz="1200" dirty="0">
                <a:latin typeface="Times New Roman"/>
                <a:cs typeface="Times New Roman"/>
              </a:rPr>
              <a:t>la futilità di </a:t>
            </a:r>
            <a:r>
              <a:rPr sz="1200" spc="-5" dirty="0">
                <a:latin typeface="Times New Roman"/>
                <a:cs typeface="Times New Roman"/>
              </a:rPr>
              <a:t>lottare contro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confederazione degli Amorrei,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fece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clan </a:t>
            </a:r>
            <a:r>
              <a:rPr sz="1200" spc="-5" dirty="0">
                <a:latin typeface="Times New Roman"/>
                <a:cs typeface="Times New Roman"/>
              </a:rPr>
              <a:t>arretrati si stavano </a:t>
            </a:r>
            <a:r>
              <a:rPr sz="1200" dirty="0">
                <a:latin typeface="Times New Roman"/>
                <a:cs typeface="Times New Roman"/>
              </a:rPr>
              <a:t>certamente </a:t>
            </a:r>
            <a:r>
              <a:rPr sz="1200" spc="-5" dirty="0">
                <a:latin typeface="Times New Roman"/>
                <a:cs typeface="Times New Roman"/>
              </a:rPr>
              <a:t>suicidando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sciocche pratiche, cosicché </a:t>
            </a:r>
            <a:r>
              <a:rPr sz="1200" dirty="0">
                <a:latin typeface="Times New Roman"/>
                <a:cs typeface="Times New Roman"/>
              </a:rPr>
              <a:t>in capo 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848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03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generazioni si sarebbero </a:t>
            </a:r>
            <a:r>
              <a:rPr sz="1200" dirty="0">
                <a:latin typeface="Times New Roman"/>
                <a:cs typeface="Times New Roman"/>
              </a:rPr>
              <a:t>talmente indeboliti che 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frattempo grandemente cresciuti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numero, </a:t>
            </a:r>
            <a:r>
              <a:rPr sz="1200" dirty="0">
                <a:latin typeface="Times New Roman"/>
                <a:cs typeface="Times New Roman"/>
              </a:rPr>
              <a:t>avrebbero  potuto </a:t>
            </a:r>
            <a:r>
              <a:rPr sz="1200" spc="-5" dirty="0">
                <a:latin typeface="Times New Roman"/>
                <a:cs typeface="Times New Roman"/>
              </a:rPr>
              <a:t>vincerli facilmente.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(1020.6) 93:6.3 </a:t>
            </a:r>
            <a:r>
              <a:rPr sz="1200" spc="-5" dirty="0">
                <a:latin typeface="Times New Roman"/>
                <a:cs typeface="Times New Roman"/>
              </a:rPr>
              <a:t>Melchizedek fece allora </a:t>
            </a:r>
            <a:r>
              <a:rPr sz="1200" dirty="0">
                <a:latin typeface="Times New Roman"/>
                <a:cs typeface="Times New Roman"/>
              </a:rPr>
              <a:t>un patto formale </a:t>
            </a:r>
            <a:r>
              <a:rPr sz="1200" spc="-5" dirty="0">
                <a:latin typeface="Times New Roman"/>
                <a:cs typeface="Times New Roman"/>
              </a:rPr>
              <a:t>con Abramo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Salem. Egli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ad Abramo: “Guarda </a:t>
            </a:r>
            <a:r>
              <a:rPr sz="1200" dirty="0">
                <a:latin typeface="Times New Roman"/>
                <a:cs typeface="Times New Roman"/>
              </a:rPr>
              <a:t>ora i </a:t>
            </a:r>
            <a:r>
              <a:rPr sz="1200" spc="-5" dirty="0">
                <a:latin typeface="Times New Roman"/>
                <a:cs typeface="Times New Roman"/>
              </a:rPr>
              <a:t>cieli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conta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stelle se ci riesci;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seme sarà altrettanto </a:t>
            </a:r>
            <a:r>
              <a:rPr sz="1200" dirty="0">
                <a:latin typeface="Times New Roman"/>
                <a:cs typeface="Times New Roman"/>
              </a:rPr>
              <a:t>numeroso.” Ed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credette a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“e </a:t>
            </a:r>
            <a:r>
              <a:rPr sz="1200" spc="-5" dirty="0">
                <a:latin typeface="Times New Roman"/>
                <a:cs typeface="Times New Roman"/>
              </a:rPr>
              <a:t>ciò gli fu </a:t>
            </a:r>
            <a:r>
              <a:rPr sz="1200" dirty="0">
                <a:latin typeface="Times New Roman"/>
                <a:cs typeface="Times New Roman"/>
              </a:rPr>
              <a:t>imputato a giustizia”. Poi  </a:t>
            </a:r>
            <a:r>
              <a:rPr sz="1200" spc="-5" dirty="0">
                <a:latin typeface="Times New Roman"/>
                <a:cs typeface="Times New Roman"/>
              </a:rPr>
              <a:t>Melchizedek raccontò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la storia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futura occupazione di </a:t>
            </a:r>
            <a:r>
              <a:rPr sz="1200" spc="-5" dirty="0">
                <a:latin typeface="Times New Roman"/>
                <a:cs typeface="Times New Roman"/>
              </a:rPr>
              <a:t>Canaan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dopo il loro soggiorno  in</a:t>
            </a:r>
            <a:r>
              <a:rPr sz="1200" spc="-5" dirty="0">
                <a:latin typeface="Times New Roman"/>
                <a:cs typeface="Times New Roman"/>
              </a:rPr>
              <a:t> Egitto.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809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(1020.7) 93:6.4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patto di </a:t>
            </a:r>
            <a:r>
              <a:rPr sz="1200" spc="-5" dirty="0">
                <a:latin typeface="Times New Roman"/>
                <a:cs typeface="Times New Roman"/>
              </a:rPr>
              <a:t>Melchizedek con Abramo rappresenta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accordo urantiano </a:t>
            </a:r>
            <a:r>
              <a:rPr sz="1200" dirty="0">
                <a:latin typeface="Times New Roman"/>
                <a:cs typeface="Times New Roman"/>
              </a:rPr>
              <a:t>tra la divinità e </a:t>
            </a:r>
            <a:r>
              <a:rPr sz="1200" spc="-5" dirty="0">
                <a:latin typeface="Times New Roman"/>
                <a:cs typeface="Times New Roman"/>
              </a:rPr>
              <a:t>l’umanità secondo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quale Dio accetta </a:t>
            </a:r>
            <a:r>
              <a:rPr sz="1200" dirty="0">
                <a:latin typeface="Times New Roman"/>
                <a:cs typeface="Times New Roman"/>
              </a:rPr>
              <a:t>di fare </a:t>
            </a:r>
            <a:r>
              <a:rPr sz="1200" i="1" dirty="0">
                <a:latin typeface="Times New Roman"/>
                <a:cs typeface="Times New Roman"/>
              </a:rPr>
              <a:t>ogni cosa;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accetta soltanto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credere </a:t>
            </a:r>
            <a:r>
              <a:rPr sz="1200" spc="-5" dirty="0">
                <a:latin typeface="Times New Roman"/>
                <a:cs typeface="Times New Roman"/>
              </a:rPr>
              <a:t>alla promessa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di seguire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istruzioni.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precedenza si era creduto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salvezza si potesse ottenere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opere — </a:t>
            </a:r>
            <a:r>
              <a:rPr sz="1200" spc="-5" dirty="0">
                <a:latin typeface="Times New Roman"/>
                <a:cs typeface="Times New Roman"/>
              </a:rPr>
              <a:t>sacrifici ed offerte;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portava di  nuovo </a:t>
            </a:r>
            <a:r>
              <a:rPr sz="1200" spc="-5" dirty="0">
                <a:latin typeface="Times New Roman"/>
                <a:cs typeface="Times New Roman"/>
              </a:rPr>
              <a:t>ad Urantia </a:t>
            </a:r>
            <a:r>
              <a:rPr sz="1200" dirty="0">
                <a:latin typeface="Times New Roman"/>
                <a:cs typeface="Times New Roman"/>
              </a:rPr>
              <a:t>la buona </a:t>
            </a:r>
            <a:r>
              <a:rPr sz="1200" spc="-5" dirty="0">
                <a:latin typeface="Times New Roman"/>
                <a:cs typeface="Times New Roman"/>
              </a:rPr>
              <a:t>novella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salvezza,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i="1" spc="-5" dirty="0">
                <a:latin typeface="Times New Roman"/>
                <a:cs typeface="Times New Roman"/>
              </a:rPr>
              <a:t>fede. </a:t>
            </a:r>
            <a:r>
              <a:rPr sz="1200" spc="-5" dirty="0">
                <a:latin typeface="Times New Roman"/>
                <a:cs typeface="Times New Roman"/>
              </a:rPr>
              <a:t>Ma questo </a:t>
            </a:r>
            <a:r>
              <a:rPr sz="1200" dirty="0">
                <a:latin typeface="Times New Roman"/>
                <a:cs typeface="Times New Roman"/>
              </a:rPr>
              <a:t>vangelo di 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fede in </a:t>
            </a:r>
            <a:r>
              <a:rPr sz="1200" spc="-5" dirty="0">
                <a:latin typeface="Times New Roman"/>
                <a:cs typeface="Times New Roman"/>
              </a:rPr>
              <a:t>Dio era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avanzato;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delle </a:t>
            </a:r>
            <a:r>
              <a:rPr sz="1200" dirty="0">
                <a:latin typeface="Times New Roman"/>
                <a:cs typeface="Times New Roman"/>
              </a:rPr>
              <a:t>tribù semitiche </a:t>
            </a:r>
            <a:r>
              <a:rPr sz="1200" spc="-5" dirty="0">
                <a:latin typeface="Times New Roman"/>
                <a:cs typeface="Times New Roman"/>
              </a:rPr>
              <a:t>preferirono </a:t>
            </a:r>
            <a:r>
              <a:rPr sz="1200" dirty="0">
                <a:latin typeface="Times New Roman"/>
                <a:cs typeface="Times New Roman"/>
              </a:rPr>
              <a:t>in seguito </a:t>
            </a:r>
            <a:r>
              <a:rPr sz="1200" spc="-5" dirty="0">
                <a:latin typeface="Times New Roman"/>
                <a:cs typeface="Times New Roman"/>
              </a:rPr>
              <a:t>ritornare agli antichi </a:t>
            </a:r>
            <a:r>
              <a:rPr sz="1200" dirty="0">
                <a:latin typeface="Times New Roman"/>
                <a:cs typeface="Times New Roman"/>
              </a:rPr>
              <a:t>sacrifici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all’espiazione dei peccati mediante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versamento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sangue.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959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(1021.1) 93:6.5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non molto tempo dopo </a:t>
            </a:r>
            <a:r>
              <a:rPr sz="1200" spc="-5" dirty="0">
                <a:latin typeface="Times New Roman"/>
                <a:cs typeface="Times New Roman"/>
              </a:rPr>
              <a:t>aver stabilito questo </a:t>
            </a:r>
            <a:r>
              <a:rPr sz="1200" dirty="0">
                <a:latin typeface="Times New Roman"/>
                <a:cs typeface="Times New Roman"/>
              </a:rPr>
              <a:t>patto </a:t>
            </a:r>
            <a:r>
              <a:rPr sz="1200" spc="-5" dirty="0">
                <a:latin typeface="Times New Roman"/>
                <a:cs typeface="Times New Roman"/>
              </a:rPr>
              <a:t>che Isacco,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Abramo, </a:t>
            </a:r>
            <a:r>
              <a:rPr sz="1200" dirty="0">
                <a:latin typeface="Times New Roman"/>
                <a:cs typeface="Times New Roman"/>
              </a:rPr>
              <a:t>nacque </a:t>
            </a:r>
            <a:r>
              <a:rPr sz="1200" spc="-5" dirty="0">
                <a:latin typeface="Times New Roman"/>
                <a:cs typeface="Times New Roman"/>
              </a:rPr>
              <a:t>conformemente alla  promessa </a:t>
            </a:r>
            <a:r>
              <a:rPr sz="1200" dirty="0">
                <a:latin typeface="Times New Roman"/>
                <a:cs typeface="Times New Roman"/>
              </a:rPr>
              <a:t>di Melchizedek. Dopo la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Isacco, Abramo assunse </a:t>
            </a:r>
            <a:r>
              <a:rPr sz="1200" dirty="0">
                <a:latin typeface="Times New Roman"/>
                <a:cs typeface="Times New Roman"/>
              </a:rPr>
              <a:t>un atteggiamento molto </a:t>
            </a:r>
            <a:r>
              <a:rPr sz="1200" spc="-5" dirty="0">
                <a:latin typeface="Times New Roman"/>
                <a:cs typeface="Times New Roman"/>
              </a:rPr>
              <a:t>solenne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patto con  Melchizedek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recò a </a:t>
            </a:r>
            <a:r>
              <a:rPr sz="1200" spc="-5" dirty="0">
                <a:latin typeface="Times New Roman"/>
                <a:cs typeface="Times New Roman"/>
              </a:rPr>
              <a:t>Salem per notificarlo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iscritto. Fu all’atto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accettazione </a:t>
            </a:r>
            <a:r>
              <a:rPr sz="1200" dirty="0">
                <a:latin typeface="Times New Roman"/>
                <a:cs typeface="Times New Roman"/>
              </a:rPr>
              <a:t>pubblica e </a:t>
            </a:r>
            <a:r>
              <a:rPr sz="1200" spc="-5" dirty="0">
                <a:latin typeface="Times New Roman"/>
                <a:cs typeface="Times New Roman"/>
              </a:rPr>
              <a:t>formale </a:t>
            </a:r>
            <a:r>
              <a:rPr sz="1200" dirty="0">
                <a:latin typeface="Times New Roman"/>
                <a:cs typeface="Times New Roman"/>
              </a:rPr>
              <a:t>del patto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 cambiò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nome di </a:t>
            </a:r>
            <a:r>
              <a:rPr sz="1200" spc="-5" dirty="0">
                <a:latin typeface="Times New Roman"/>
                <a:cs typeface="Times New Roman"/>
              </a:rPr>
              <a:t>Abram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Abraham.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27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(1021.2) 93:6.6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credenti di Salem </a:t>
            </a:r>
            <a:r>
              <a:rPr sz="1200" spc="-5" dirty="0">
                <a:latin typeface="Times New Roman"/>
                <a:cs typeface="Times New Roman"/>
              </a:rPr>
              <a:t>aveva praticato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circoncisione, benché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stata resa </a:t>
            </a:r>
            <a:r>
              <a:rPr sz="1200" dirty="0">
                <a:latin typeface="Times New Roman"/>
                <a:cs typeface="Times New Roman"/>
              </a:rPr>
              <a:t>obbligatoria da  </a:t>
            </a:r>
            <a:r>
              <a:rPr sz="1200" spc="-5" dirty="0">
                <a:latin typeface="Times New Roman"/>
                <a:cs typeface="Times New Roman"/>
              </a:rPr>
              <a:t>Melchizedek. Ora Abramo si era </a:t>
            </a:r>
            <a:r>
              <a:rPr sz="1200" dirty="0">
                <a:latin typeface="Times New Roman"/>
                <a:cs typeface="Times New Roman"/>
              </a:rPr>
              <a:t>sempre talmente opposto </a:t>
            </a:r>
            <a:r>
              <a:rPr sz="1200" spc="-5" dirty="0">
                <a:latin typeface="Times New Roman"/>
                <a:cs typeface="Times New Roman"/>
              </a:rPr>
              <a:t>alla circoncisione che </a:t>
            </a:r>
            <a:r>
              <a:rPr sz="1200" dirty="0">
                <a:latin typeface="Times New Roman"/>
                <a:cs typeface="Times New Roman"/>
              </a:rPr>
              <a:t>in questa occasione </a:t>
            </a:r>
            <a:r>
              <a:rPr sz="1200" spc="-5" dirty="0">
                <a:latin typeface="Times New Roman"/>
                <a:cs typeface="Times New Roman"/>
              </a:rPr>
              <a:t>decise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solennizzare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l’avvenimento accettando ufficialmente </a:t>
            </a:r>
            <a:r>
              <a:rPr sz="1200" dirty="0">
                <a:latin typeface="Times New Roman"/>
                <a:cs typeface="Times New Roman"/>
              </a:rPr>
              <a:t>questo rito </a:t>
            </a:r>
            <a:r>
              <a:rPr sz="1200" spc="-5" dirty="0">
                <a:latin typeface="Times New Roman"/>
                <a:cs typeface="Times New Roman"/>
              </a:rPr>
              <a:t>come segno della ratifica del </a:t>
            </a:r>
            <a:r>
              <a:rPr sz="1200" dirty="0">
                <a:latin typeface="Times New Roman"/>
                <a:cs typeface="Times New Roman"/>
              </a:rPr>
              <a:t>patto 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Salem.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94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46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(1021.3) 93:6.7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effettiva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pubblica rinuncia alle sue </a:t>
            </a:r>
            <a:r>
              <a:rPr sz="1200" dirty="0">
                <a:latin typeface="Times New Roman"/>
                <a:cs typeface="Times New Roman"/>
              </a:rPr>
              <a:t>ambizioni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favore dei piani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vasti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Melchizedek che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esseri celesti gli apparvero </a:t>
            </a:r>
            <a:r>
              <a:rPr sz="1200" dirty="0">
                <a:latin typeface="Times New Roman"/>
                <a:cs typeface="Times New Roman"/>
              </a:rPr>
              <a:t>nella piana di </a:t>
            </a:r>
            <a:r>
              <a:rPr sz="1200" spc="-5" dirty="0">
                <a:latin typeface="Times New Roman"/>
                <a:cs typeface="Times New Roman"/>
              </a:rPr>
              <a:t>Mamre. Questa fu un’apparizione reale, nonostante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associazione con </a:t>
            </a:r>
            <a:r>
              <a:rPr sz="1200" dirty="0">
                <a:latin typeface="Times New Roman"/>
                <a:cs typeface="Times New Roman"/>
              </a:rPr>
              <a:t>i racconti </a:t>
            </a:r>
            <a:r>
              <a:rPr sz="1200" spc="-5" dirty="0">
                <a:latin typeface="Times New Roman"/>
                <a:cs typeface="Times New Roman"/>
              </a:rPr>
              <a:t>inventati successivamente, concernenti </a:t>
            </a:r>
            <a:r>
              <a:rPr sz="1200" dirty="0">
                <a:latin typeface="Times New Roman"/>
                <a:cs typeface="Times New Roman"/>
              </a:rPr>
              <a:t>la distruzione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di Sodoma e </a:t>
            </a:r>
            <a:r>
              <a:rPr sz="1200" spc="-5" dirty="0">
                <a:latin typeface="Times New Roman"/>
                <a:cs typeface="Times New Roman"/>
              </a:rPr>
              <a:t>Gomorra.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leggende  </a:t>
            </a:r>
            <a:r>
              <a:rPr sz="1200" spc="-5" dirty="0">
                <a:latin typeface="Times New Roman"/>
                <a:cs typeface="Times New Roman"/>
              </a:rPr>
              <a:t>degli avvenimenti </a:t>
            </a:r>
            <a:r>
              <a:rPr sz="1200" dirty="0">
                <a:latin typeface="Times New Roman"/>
                <a:cs typeface="Times New Roman"/>
              </a:rPr>
              <a:t>di quel tempo </a:t>
            </a:r>
            <a:r>
              <a:rPr sz="1200" spc="-5" dirty="0">
                <a:latin typeface="Times New Roman"/>
                <a:cs typeface="Times New Roman"/>
              </a:rPr>
              <a:t>indicano quanto </a:t>
            </a:r>
            <a:r>
              <a:rPr sz="1200" dirty="0">
                <a:latin typeface="Times New Roman"/>
                <a:cs typeface="Times New Roman"/>
              </a:rPr>
              <a:t>la morale e </a:t>
            </a:r>
            <a:r>
              <a:rPr sz="1200" spc="-5" dirty="0">
                <a:latin typeface="Times New Roman"/>
                <a:cs typeface="Times New Roman"/>
              </a:rPr>
              <a:t>l’etica fossero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ritardo 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un’epoca così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12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(1021.4) 93:6.8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conclusione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accordo solenne,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riconciliazione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completa. Abramo  assunse </a:t>
            </a:r>
            <a:r>
              <a:rPr sz="1200" dirty="0">
                <a:latin typeface="Times New Roman"/>
                <a:cs typeface="Times New Roman"/>
              </a:rPr>
              <a:t>di nuovo la </a:t>
            </a:r>
            <a:r>
              <a:rPr sz="1200" spc="-5" dirty="0">
                <a:latin typeface="Times New Roman"/>
                <a:cs typeface="Times New Roman"/>
              </a:rPr>
              <a:t>direzione civile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militare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colonia </a:t>
            </a:r>
            <a:r>
              <a:rPr sz="1200" dirty="0">
                <a:latin typeface="Times New Roman"/>
                <a:cs typeface="Times New Roman"/>
              </a:rPr>
              <a:t>di Salem,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apogeo </a:t>
            </a:r>
            <a:r>
              <a:rPr sz="1200" dirty="0">
                <a:latin typeface="Times New Roman"/>
                <a:cs typeface="Times New Roman"/>
              </a:rPr>
              <a:t>comportava più di </a:t>
            </a:r>
            <a:r>
              <a:rPr sz="1200" spc="-5" dirty="0">
                <a:latin typeface="Times New Roman"/>
                <a:cs typeface="Times New Roman"/>
              </a:rPr>
              <a:t>centomila pagatori  regolari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decime </a:t>
            </a:r>
            <a:r>
              <a:rPr sz="1200" dirty="0">
                <a:latin typeface="Times New Roman"/>
                <a:cs typeface="Times New Roman"/>
              </a:rPr>
              <a:t>nelle liste </a:t>
            </a:r>
            <a:r>
              <a:rPr sz="1200" spc="-5" dirty="0">
                <a:latin typeface="Times New Roman"/>
                <a:cs typeface="Times New Roman"/>
              </a:rPr>
              <a:t>della fraternità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Melchizedek. Abramo </a:t>
            </a:r>
            <a:r>
              <a:rPr sz="1200" dirty="0">
                <a:latin typeface="Times New Roman"/>
                <a:cs typeface="Times New Roman"/>
              </a:rPr>
              <a:t>migliorò </a:t>
            </a:r>
            <a:r>
              <a:rPr sz="1200" spc="-5" dirty="0">
                <a:latin typeface="Times New Roman"/>
                <a:cs typeface="Times New Roman"/>
              </a:rPr>
              <a:t>grandemente </a:t>
            </a:r>
            <a:r>
              <a:rPr sz="1200" dirty="0">
                <a:latin typeface="Times New Roman"/>
                <a:cs typeface="Times New Roman"/>
              </a:rPr>
              <a:t>il tempio di Salem e </a:t>
            </a:r>
            <a:r>
              <a:rPr sz="1200" spc="-5" dirty="0">
                <a:latin typeface="Times New Roman"/>
                <a:cs typeface="Times New Roman"/>
              </a:rPr>
              <a:t>procurò </a:t>
            </a:r>
            <a:r>
              <a:rPr sz="1200" spc="5" dirty="0">
                <a:latin typeface="Times New Roman"/>
                <a:cs typeface="Times New Roman"/>
              </a:rPr>
              <a:t>nuove  </a:t>
            </a:r>
            <a:r>
              <a:rPr sz="1200" dirty="0">
                <a:latin typeface="Times New Roman"/>
                <a:cs typeface="Times New Roman"/>
              </a:rPr>
              <a:t>tende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la scuola.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estese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della decima,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istituì </a:t>
            </a:r>
            <a:r>
              <a:rPr sz="1200" spc="-5" dirty="0">
                <a:latin typeface="Times New Roman"/>
                <a:cs typeface="Times New Roman"/>
              </a:rPr>
              <a:t>anche numerosi </a:t>
            </a:r>
            <a:r>
              <a:rPr sz="1200" dirty="0">
                <a:latin typeface="Times New Roman"/>
                <a:cs typeface="Times New Roman"/>
              </a:rPr>
              <a:t>metodi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per condurre </a:t>
            </a:r>
            <a:r>
              <a:rPr sz="1200" spc="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attività della scuola, contribuendo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grandemente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gestire meglio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dipartimento della </a:t>
            </a:r>
            <a:r>
              <a:rPr sz="1200" dirty="0">
                <a:latin typeface="Times New Roman"/>
                <a:cs typeface="Times New Roman"/>
              </a:rPr>
              <a:t>propaganda </a:t>
            </a:r>
            <a:r>
              <a:rPr sz="1200" spc="-5" dirty="0">
                <a:latin typeface="Times New Roman"/>
                <a:cs typeface="Times New Roman"/>
              </a:rPr>
              <a:t>missionaria. Egli </a:t>
            </a:r>
            <a:r>
              <a:rPr sz="1200" spc="5" dirty="0">
                <a:latin typeface="Times New Roman"/>
                <a:cs typeface="Times New Roman"/>
              </a:rPr>
              <a:t>fece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molto per migliorare il </a:t>
            </a:r>
            <a:r>
              <a:rPr sz="1200" spc="-5" dirty="0">
                <a:latin typeface="Times New Roman"/>
                <a:cs typeface="Times New Roman"/>
              </a:rPr>
              <a:t>bestiame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riorganizzare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progetti </a:t>
            </a:r>
            <a:r>
              <a:rPr sz="1200" dirty="0">
                <a:latin typeface="Times New Roman"/>
                <a:cs typeface="Times New Roman"/>
              </a:rPr>
              <a:t>per l’industria </a:t>
            </a:r>
            <a:r>
              <a:rPr sz="1200" spc="-5" dirty="0">
                <a:latin typeface="Times New Roman"/>
                <a:cs typeface="Times New Roman"/>
              </a:rPr>
              <a:t>lattiero-casearia </a:t>
            </a:r>
            <a:r>
              <a:rPr sz="1200" dirty="0">
                <a:latin typeface="Times New Roman"/>
                <a:cs typeface="Times New Roman"/>
              </a:rPr>
              <a:t>di Salem.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era un uomo  </a:t>
            </a:r>
            <a:r>
              <a:rPr sz="1200" spc="-5" dirty="0">
                <a:latin typeface="Times New Roman"/>
                <a:cs typeface="Times New Roman"/>
              </a:rPr>
              <a:t>d’affari avveduto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efficiente,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suo tempo;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eccessivamente </a:t>
            </a:r>
            <a:r>
              <a:rPr sz="1200" dirty="0">
                <a:latin typeface="Times New Roman"/>
                <a:cs typeface="Times New Roman"/>
              </a:rPr>
              <a:t>pio, ma era totalmente </a:t>
            </a:r>
            <a:r>
              <a:rPr sz="1200" spc="-5" dirty="0">
                <a:latin typeface="Times New Roman"/>
                <a:cs typeface="Times New Roman"/>
              </a:rPr>
              <a:t>sincero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credeva 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in Machiventa </a:t>
            </a:r>
            <a:r>
              <a:rPr sz="1200" spc="-5" dirty="0">
                <a:latin typeface="Times New Roman"/>
                <a:cs typeface="Times New Roman"/>
              </a:rPr>
              <a:t>Melchizedek.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 missionari di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Melchizedek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(1021.5) 93:7.1 </a:t>
            </a:r>
            <a:r>
              <a:rPr sz="1200" spc="-5" dirty="0">
                <a:latin typeface="Times New Roman"/>
                <a:cs typeface="Times New Roman"/>
              </a:rPr>
              <a:t>Melchizedek continuò per alcuni anni ad istruire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studenti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missionari </a:t>
            </a:r>
            <a:r>
              <a:rPr sz="1200" dirty="0">
                <a:latin typeface="Times New Roman"/>
                <a:cs typeface="Times New Roman"/>
              </a:rPr>
              <a:t>di Salem, i quali </a:t>
            </a:r>
            <a:r>
              <a:rPr sz="1200" spc="-5" dirty="0">
                <a:latin typeface="Times New Roman"/>
                <a:cs typeface="Times New Roman"/>
              </a:rPr>
              <a:t>penetrarono  </a:t>
            </a:r>
            <a:r>
              <a:rPr sz="1200" dirty="0">
                <a:latin typeface="Times New Roman"/>
                <a:cs typeface="Times New Roman"/>
              </a:rPr>
              <a:t>in tutte le tribù </a:t>
            </a:r>
            <a:r>
              <a:rPr sz="1200" spc="-5" dirty="0">
                <a:latin typeface="Times New Roman"/>
                <a:cs typeface="Times New Roman"/>
              </a:rPr>
              <a:t>circostanti, specialmente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Egitto,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Mesopotamia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Asia Minore.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passare dei decenni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insegnanti  si spinsero sempre </a:t>
            </a:r>
            <a:r>
              <a:rPr sz="1200" dirty="0">
                <a:latin typeface="Times New Roman"/>
                <a:cs typeface="Times New Roman"/>
              </a:rPr>
              <a:t>più lontano da </a:t>
            </a:r>
            <a:r>
              <a:rPr sz="1200" spc="-5" dirty="0">
                <a:latin typeface="Times New Roman"/>
                <a:cs typeface="Times New Roman"/>
              </a:rPr>
              <a:t>Salem, portando con </a:t>
            </a:r>
            <a:r>
              <a:rPr sz="1200" dirty="0">
                <a:latin typeface="Times New Roman"/>
                <a:cs typeface="Times New Roman"/>
              </a:rPr>
              <a:t>loro 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Machiventa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3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(1021.6) 93:7.2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Adamson, raggruppati attorno alle rive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lago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Van, ascoltavano </a:t>
            </a:r>
            <a:r>
              <a:rPr sz="1200" dirty="0">
                <a:latin typeface="Times New Roman"/>
                <a:cs typeface="Times New Roman"/>
              </a:rPr>
              <a:t>volentieri </a:t>
            </a:r>
            <a:r>
              <a:rPr sz="1200" spc="-5" dirty="0">
                <a:latin typeface="Times New Roman"/>
                <a:cs typeface="Times New Roman"/>
              </a:rPr>
              <a:t>gli insegnanti </a:t>
            </a:r>
            <a:r>
              <a:rPr sz="1200" dirty="0">
                <a:latin typeface="Times New Roman"/>
                <a:cs typeface="Times New Roman"/>
              </a:rPr>
              <a:t>ittiti </a:t>
            </a:r>
            <a:r>
              <a:rPr sz="1200" spc="-5" dirty="0">
                <a:latin typeface="Times New Roman"/>
                <a:cs typeface="Times New Roman"/>
              </a:rPr>
              <a:t>del  culto </a:t>
            </a:r>
            <a:r>
              <a:rPr sz="1200" dirty="0">
                <a:latin typeface="Times New Roman"/>
                <a:cs typeface="Times New Roman"/>
              </a:rPr>
              <a:t>di Salem. </a:t>
            </a:r>
            <a:r>
              <a:rPr sz="1200" spc="-5" dirty="0">
                <a:latin typeface="Times New Roman"/>
                <a:cs typeface="Times New Roman"/>
              </a:rPr>
              <a:t>Da questo antico centro andita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inviati insegnanti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regioni remote dell’Europa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dell’Asia. </a:t>
            </a:r>
            <a:r>
              <a:rPr sz="1200" dirty="0">
                <a:latin typeface="Times New Roman"/>
                <a:cs typeface="Times New Roman"/>
              </a:rPr>
              <a:t>I missionari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3669"/>
            <a:ext cx="803402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Salem penetrarono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l’Europa, comprese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Isole </a:t>
            </a:r>
            <a:r>
              <a:rPr sz="1200" spc="-5" dirty="0">
                <a:latin typeface="Times New Roman"/>
                <a:cs typeface="Times New Roman"/>
              </a:rPr>
              <a:t>Britanniche. Un gruppo giunse </a:t>
            </a:r>
            <a:r>
              <a:rPr sz="1200" dirty="0">
                <a:latin typeface="Times New Roman"/>
                <a:cs typeface="Times New Roman"/>
              </a:rPr>
              <a:t>attraverso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Isole </a:t>
            </a:r>
            <a:r>
              <a:rPr sz="1200" spc="-5" dirty="0">
                <a:latin typeface="Times New Roman"/>
                <a:cs typeface="Times New Roman"/>
              </a:rPr>
              <a:t>Faroer presso gli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Andoniti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29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11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dell’Islanda, </a:t>
            </a:r>
            <a:r>
              <a:rPr sz="1200" dirty="0">
                <a:latin typeface="Times New Roman"/>
                <a:cs typeface="Times New Roman"/>
              </a:rPr>
              <a:t>mentre un altro </a:t>
            </a:r>
            <a:r>
              <a:rPr sz="1200" spc="-5" dirty="0">
                <a:latin typeface="Times New Roman"/>
                <a:cs typeface="Times New Roman"/>
              </a:rPr>
              <a:t>gruppo attraversò </a:t>
            </a:r>
            <a:r>
              <a:rPr sz="1200" dirty="0">
                <a:latin typeface="Times New Roman"/>
                <a:cs typeface="Times New Roman"/>
              </a:rPr>
              <a:t>la Cina e </a:t>
            </a:r>
            <a:r>
              <a:rPr sz="1200" spc="-5" dirty="0">
                <a:latin typeface="Times New Roman"/>
                <a:cs typeface="Times New Roman"/>
              </a:rPr>
              <a:t>raggiunse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Giapponesi </a:t>
            </a:r>
            <a:r>
              <a:rPr sz="1200" dirty="0">
                <a:latin typeface="Times New Roman"/>
                <a:cs typeface="Times New Roman"/>
              </a:rPr>
              <a:t>delle isole orientali.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e le esperienze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che partirono all’avventura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Salem, dalla Mesopotamia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Lago Van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illuminare le tribù </a:t>
            </a:r>
            <a:r>
              <a:rPr sz="1200" spc="-5" dirty="0">
                <a:latin typeface="Times New Roman"/>
                <a:cs typeface="Times New Roman"/>
              </a:rPr>
              <a:t>dell’emisfero  orientale rappresentano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capitolo eroico negli </a:t>
            </a:r>
            <a:r>
              <a:rPr sz="1200" dirty="0">
                <a:latin typeface="Times New Roman"/>
                <a:cs typeface="Times New Roman"/>
              </a:rPr>
              <a:t>annali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305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(1022.1) 93:7.3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compito </a:t>
            </a:r>
            <a:r>
              <a:rPr sz="1200" spc="-5" dirty="0">
                <a:latin typeface="Times New Roman"/>
                <a:cs typeface="Times New Roman"/>
              </a:rPr>
              <a:t>era così grande </a:t>
            </a:r>
            <a:r>
              <a:rPr sz="1200" dirty="0">
                <a:latin typeface="Times New Roman"/>
                <a:cs typeface="Times New Roman"/>
              </a:rPr>
              <a:t>e le tribù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arretrate che </a:t>
            </a:r>
            <a:r>
              <a:rPr sz="1200" dirty="0">
                <a:latin typeface="Times New Roman"/>
                <a:cs typeface="Times New Roman"/>
              </a:rPr>
              <a:t>i risultati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vaghi e </a:t>
            </a:r>
            <a:r>
              <a:rPr sz="1200" spc="-5" dirty="0">
                <a:latin typeface="Times New Roman"/>
                <a:cs typeface="Times New Roman"/>
              </a:rPr>
              <a:t>indefiniti. Da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generazione all’altra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</a:t>
            </a:r>
            <a:r>
              <a:rPr sz="1200" dirty="0">
                <a:latin typeface="Times New Roman"/>
                <a:cs typeface="Times New Roman"/>
              </a:rPr>
              <a:t>trovava </a:t>
            </a:r>
            <a:r>
              <a:rPr sz="1200" spc="-5" dirty="0">
                <a:latin typeface="Times New Roman"/>
                <a:cs typeface="Times New Roman"/>
              </a:rPr>
              <a:t>accoglienza </a:t>
            </a:r>
            <a:r>
              <a:rPr sz="1200" dirty="0">
                <a:latin typeface="Times New Roman"/>
                <a:cs typeface="Times New Roman"/>
              </a:rPr>
              <a:t>qua e là, ma, </a:t>
            </a:r>
            <a:r>
              <a:rPr sz="1200" spc="-5" dirty="0">
                <a:latin typeface="Times New Roman"/>
                <a:cs typeface="Times New Roman"/>
              </a:rPr>
              <a:t>eccetto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Palestina, </a:t>
            </a:r>
            <a:r>
              <a:rPr sz="1200" dirty="0">
                <a:latin typeface="Times New Roman"/>
                <a:cs typeface="Times New Roman"/>
              </a:rPr>
              <a:t>l’idea di un </a:t>
            </a:r>
            <a:r>
              <a:rPr sz="1200" spc="-5" dirty="0">
                <a:latin typeface="Times New Roman"/>
                <a:cs typeface="Times New Roman"/>
              </a:rPr>
              <a:t>Dio unico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esigere </a:t>
            </a:r>
            <a:r>
              <a:rPr sz="1200" dirty="0">
                <a:latin typeface="Times New Roman"/>
                <a:cs typeface="Times New Roman"/>
              </a:rPr>
              <a:t>la devozione </a:t>
            </a:r>
            <a:r>
              <a:rPr sz="1200" spc="-5" dirty="0">
                <a:latin typeface="Times New Roman"/>
                <a:cs typeface="Times New Roman"/>
              </a:rPr>
              <a:t>continua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un’intera </a:t>
            </a:r>
            <a:r>
              <a:rPr sz="1200" dirty="0">
                <a:latin typeface="Times New Roman"/>
                <a:cs typeface="Times New Roman"/>
              </a:rPr>
              <a:t>tribù o razza. </a:t>
            </a:r>
            <a:r>
              <a:rPr sz="1200" spc="-5" dirty="0">
                <a:latin typeface="Times New Roman"/>
                <a:cs typeface="Times New Roman"/>
              </a:rPr>
              <a:t>Molto tempo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venuta di </a:t>
            </a:r>
            <a:r>
              <a:rPr sz="1200" spc="-5" dirty="0">
                <a:latin typeface="Times New Roman"/>
                <a:cs typeface="Times New Roman"/>
              </a:rPr>
              <a:t>Gesù gli </a:t>
            </a:r>
            <a:r>
              <a:rPr sz="1200" dirty="0">
                <a:latin typeface="Times New Roman"/>
                <a:cs typeface="Times New Roman"/>
              </a:rPr>
              <a:t>insegnamenti </a:t>
            </a:r>
            <a:r>
              <a:rPr sz="1200" spc="-5" dirty="0">
                <a:latin typeface="Times New Roman"/>
                <a:cs typeface="Times New Roman"/>
              </a:rPr>
              <a:t>dei  primi 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erano stati generalmente sommersi dalle antiche </a:t>
            </a:r>
            <a:r>
              <a:rPr sz="1200" dirty="0">
                <a:latin typeface="Times New Roman"/>
                <a:cs typeface="Times New Roman"/>
              </a:rPr>
              <a:t>superstizioni e </a:t>
            </a:r>
            <a:r>
              <a:rPr sz="1200" spc="-5" dirty="0">
                <a:latin typeface="Times New Roman"/>
                <a:cs typeface="Times New Roman"/>
              </a:rPr>
              <a:t>credenze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diffuse.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originale  di </a:t>
            </a:r>
            <a:r>
              <a:rPr sz="1200" spc="-5" dirty="0">
                <a:latin typeface="Times New Roman"/>
                <a:cs typeface="Times New Roman"/>
              </a:rPr>
              <a:t>Melchizedek era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quasi interamente assorbito nelle credenze alla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Madre, al </a:t>
            </a:r>
            <a:r>
              <a:rPr sz="1200" dirty="0">
                <a:latin typeface="Times New Roman"/>
                <a:cs typeface="Times New Roman"/>
              </a:rPr>
              <a:t>Sole 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culti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antichi.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19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(1022.2) 93:7.4 </a:t>
            </a:r>
            <a:r>
              <a:rPr sz="1200" spc="-5" dirty="0">
                <a:latin typeface="Times New Roman"/>
                <a:cs typeface="Times New Roman"/>
              </a:rPr>
              <a:t>Voi che oggi beneficiate dei vantaggi della </a:t>
            </a:r>
            <a:r>
              <a:rPr sz="1200" dirty="0">
                <a:latin typeface="Times New Roman"/>
                <a:cs typeface="Times New Roman"/>
              </a:rPr>
              <a:t>stampa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comprendete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fosse difficile </a:t>
            </a:r>
            <a:r>
              <a:rPr sz="1200" spc="-5" dirty="0">
                <a:latin typeface="Times New Roman"/>
                <a:cs typeface="Times New Roman"/>
              </a:rPr>
              <a:t>perpetuare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durante  quei tempi antichi; quanto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facile perdere </a:t>
            </a:r>
            <a:r>
              <a:rPr sz="1200" dirty="0">
                <a:latin typeface="Times New Roman"/>
                <a:cs typeface="Times New Roman"/>
              </a:rPr>
              <a:t>di vista una nuova dottrina da una </a:t>
            </a:r>
            <a:r>
              <a:rPr sz="1200" spc="-5" dirty="0">
                <a:latin typeface="Times New Roman"/>
                <a:cs typeface="Times New Roman"/>
              </a:rPr>
              <a:t>generazione all’altra. </a:t>
            </a:r>
            <a:r>
              <a:rPr sz="1200" dirty="0">
                <a:latin typeface="Times New Roman"/>
                <a:cs typeface="Times New Roman"/>
              </a:rPr>
              <a:t>C’era sempre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tendenza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nuova dottrina venisse </a:t>
            </a:r>
            <a:r>
              <a:rPr sz="1200" spc="-5" dirty="0">
                <a:latin typeface="Times New Roman"/>
                <a:cs typeface="Times New Roman"/>
              </a:rPr>
              <a:t>assorbita nell’antico corpo d’insegnamento religioso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pratiche magiche. Una </a:t>
            </a:r>
            <a:r>
              <a:rPr sz="1200" dirty="0">
                <a:latin typeface="Times New Roman"/>
                <a:cs typeface="Times New Roman"/>
              </a:rPr>
              <a:t>nuova rivelazione è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contaminata </a:t>
            </a:r>
            <a:r>
              <a:rPr sz="1200" spc="-5" dirty="0">
                <a:latin typeface="Times New Roman"/>
                <a:cs typeface="Times New Roman"/>
              </a:rPr>
              <a:t>dalle credenze evoluzionarie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La partenza di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Melchizedek</a:t>
            </a:r>
            <a:endParaRPr sz="1600">
              <a:latin typeface="Times New Roman"/>
              <a:cs typeface="Times New Roman"/>
            </a:endParaRPr>
          </a:p>
          <a:p>
            <a:pPr marL="76200" marR="5969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(1022.3) 93:8.1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la distruzione di Sodoma e </a:t>
            </a:r>
            <a:r>
              <a:rPr sz="1200" spc="-5" dirty="0">
                <a:latin typeface="Times New Roman"/>
                <a:cs typeface="Times New Roman"/>
              </a:rPr>
              <a:t>Gomorra che </a:t>
            </a:r>
            <a:r>
              <a:rPr sz="1200" dirty="0">
                <a:latin typeface="Times New Roman"/>
                <a:cs typeface="Times New Roman"/>
              </a:rPr>
              <a:t>Machiventa </a:t>
            </a:r>
            <a:r>
              <a:rPr sz="1200" spc="-5" dirty="0">
                <a:latin typeface="Times New Roman"/>
                <a:cs typeface="Times New Roman"/>
              </a:rPr>
              <a:t>decise </a:t>
            </a:r>
            <a:r>
              <a:rPr sz="1200" dirty="0">
                <a:latin typeface="Times New Roman"/>
                <a:cs typeface="Times New Roman"/>
              </a:rPr>
              <a:t>di porre </a:t>
            </a:r>
            <a:r>
              <a:rPr sz="1200" spc="-5" dirty="0">
                <a:latin typeface="Times New Roman"/>
                <a:cs typeface="Times New Roman"/>
              </a:rPr>
              <a:t>fine al suo conferimento d’emergenza  su Urantia.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decisione 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terminare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soggiorno nella carne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influenzata </a:t>
            </a:r>
            <a:r>
              <a:rPr sz="1200" dirty="0">
                <a:latin typeface="Times New Roman"/>
                <a:cs typeface="Times New Roman"/>
              </a:rPr>
              <a:t>da numerosi </a:t>
            </a:r>
            <a:r>
              <a:rPr sz="1200" spc="-5" dirty="0">
                <a:latin typeface="Times New Roman"/>
                <a:cs typeface="Times New Roman"/>
              </a:rPr>
              <a:t>fattori, </a:t>
            </a:r>
            <a:r>
              <a:rPr sz="1200" dirty="0">
                <a:latin typeface="Times New Roman"/>
                <a:cs typeface="Times New Roman"/>
              </a:rPr>
              <a:t>il principale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tendenza </a:t>
            </a:r>
            <a:r>
              <a:rPr sz="1200" spc="-5" dirty="0">
                <a:latin typeface="Times New Roman"/>
                <a:cs typeface="Times New Roman"/>
              </a:rPr>
              <a:t>crescente delle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circostanti, ed anche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associati diretti,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considerarlo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semidio,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reputarlo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soprannaturale, quale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egli era. Ma essi cominciavano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riverirlo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eccessiva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timore altamente  </a:t>
            </a:r>
            <a:r>
              <a:rPr sz="1200" spc="-5" dirty="0">
                <a:latin typeface="Times New Roman"/>
                <a:cs typeface="Times New Roman"/>
              </a:rPr>
              <a:t>superstizioso. </a:t>
            </a:r>
            <a:r>
              <a:rPr sz="1200" dirty="0">
                <a:latin typeface="Times New Roman"/>
                <a:cs typeface="Times New Roman"/>
              </a:rPr>
              <a:t>Oltre a </a:t>
            </a:r>
            <a:r>
              <a:rPr sz="1200" spc="-5" dirty="0">
                <a:latin typeface="Times New Roman"/>
                <a:cs typeface="Times New Roman"/>
              </a:rPr>
              <a:t>queste ragioni, Melchizedek </a:t>
            </a:r>
            <a:r>
              <a:rPr sz="1200" dirty="0">
                <a:latin typeface="Times New Roman"/>
                <a:cs typeface="Times New Roman"/>
              </a:rPr>
              <a:t>voleva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attività terrene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lasso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tempo  sufficientemente lungo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di Abramo, in modo da </a:t>
            </a:r>
            <a:r>
              <a:rPr sz="1200" spc="-5" dirty="0">
                <a:latin typeface="Times New Roman"/>
                <a:cs typeface="Times New Roman"/>
              </a:rPr>
              <a:t>assicurare che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solo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unico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divenisse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293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fortemente </a:t>
            </a:r>
            <a:r>
              <a:rPr sz="1200" dirty="0">
                <a:latin typeface="Times New Roman"/>
                <a:cs typeface="Times New Roman"/>
              </a:rPr>
              <a:t>radicata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discepoli. Di conseguenza, </a:t>
            </a:r>
            <a:r>
              <a:rPr sz="1200" dirty="0">
                <a:latin typeface="Times New Roman"/>
                <a:cs typeface="Times New Roman"/>
              </a:rPr>
              <a:t>Machiventa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ritirò una sera nella </a:t>
            </a:r>
            <a:r>
              <a:rPr sz="1200" spc="-5" dirty="0">
                <a:latin typeface="Times New Roman"/>
                <a:cs typeface="Times New Roman"/>
              </a:rPr>
              <a:t>sua tenda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Salem,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 augurato </a:t>
            </a:r>
            <a:r>
              <a:rPr sz="1200" dirty="0">
                <a:latin typeface="Times New Roman"/>
                <a:cs typeface="Times New Roman"/>
              </a:rPr>
              <a:t>la buona notte ai suoi </a:t>
            </a:r>
            <a:r>
              <a:rPr sz="1200" spc="-5" dirty="0">
                <a:latin typeface="Times New Roman"/>
                <a:cs typeface="Times New Roman"/>
              </a:rPr>
              <a:t>compagni umani,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essi </a:t>
            </a:r>
            <a:r>
              <a:rPr sz="1200" dirty="0">
                <a:latin typeface="Times New Roman"/>
                <a:cs typeface="Times New Roman"/>
              </a:rPr>
              <a:t>vennero a chiamarlo il mattino </a:t>
            </a:r>
            <a:r>
              <a:rPr sz="1200" spc="-5" dirty="0">
                <a:latin typeface="Times New Roman"/>
                <a:cs typeface="Times New Roman"/>
              </a:rPr>
              <a:t>successivo egli </a:t>
            </a:r>
            <a:r>
              <a:rPr sz="1200" dirty="0">
                <a:latin typeface="Times New Roman"/>
                <a:cs typeface="Times New Roman"/>
              </a:rPr>
              <a:t>non era più </a:t>
            </a:r>
            <a:r>
              <a:rPr sz="1200" spc="-5" dirty="0">
                <a:latin typeface="Times New Roman"/>
                <a:cs typeface="Times New Roman"/>
              </a:rPr>
              <a:t>là, perché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simili l’avevano </a:t>
            </a:r>
            <a:r>
              <a:rPr sz="1200" dirty="0">
                <a:latin typeface="Times New Roman"/>
                <a:cs typeface="Times New Roman"/>
              </a:rPr>
              <a:t>portato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Dopo la partenza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Melchizedek</a:t>
            </a:r>
            <a:endParaRPr sz="1600">
              <a:latin typeface="Times New Roman"/>
              <a:cs typeface="Times New Roman"/>
            </a:endParaRPr>
          </a:p>
          <a:p>
            <a:pPr marL="88900" marR="52387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(1022.4) 93:9.1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scomparsa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improvvisa 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una grande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per Abramo. Benché egli avesse </a:t>
            </a:r>
            <a:r>
              <a:rPr sz="1200" dirty="0">
                <a:latin typeface="Times New Roman"/>
                <a:cs typeface="Times New Roman"/>
              </a:rPr>
              <a:t>pienamente  </a:t>
            </a:r>
            <a:r>
              <a:rPr sz="1200" spc="-5" dirty="0">
                <a:latin typeface="Times New Roman"/>
                <a:cs typeface="Times New Roman"/>
              </a:rPr>
              <a:t>avvertito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discepoli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sarebbe </a:t>
            </a:r>
            <a:r>
              <a:rPr sz="1200" dirty="0">
                <a:latin typeface="Times New Roman"/>
                <a:cs typeface="Times New Roman"/>
              </a:rPr>
              <a:t>dovuto andarsene </a:t>
            </a:r>
            <a:r>
              <a:rPr sz="1200" spc="-5" dirty="0">
                <a:latin typeface="Times New Roman"/>
                <a:cs typeface="Times New Roman"/>
              </a:rPr>
              <a:t>com’era venuto,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erano rassegnati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perdere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meraviglioso capo.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organizzazione messa </a:t>
            </a:r>
            <a:r>
              <a:rPr sz="1200" dirty="0">
                <a:latin typeface="Times New Roman"/>
                <a:cs typeface="Times New Roman"/>
              </a:rPr>
              <a:t>in piedi a </a:t>
            </a:r>
            <a:r>
              <a:rPr sz="1200" spc="-5" dirty="0">
                <a:latin typeface="Times New Roman"/>
                <a:cs typeface="Times New Roman"/>
              </a:rPr>
              <a:t>Salem </a:t>
            </a:r>
            <a:r>
              <a:rPr sz="1200" dirty="0">
                <a:latin typeface="Times New Roman"/>
                <a:cs typeface="Times New Roman"/>
              </a:rPr>
              <a:t>scomparve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del tutto, 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tradizioni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quest’epoca furono </a:t>
            </a:r>
            <a:r>
              <a:rPr sz="1200" dirty="0">
                <a:latin typeface="Times New Roman"/>
                <a:cs typeface="Times New Roman"/>
              </a:rPr>
              <a:t>quelle </a:t>
            </a:r>
            <a:r>
              <a:rPr sz="1200" spc="-5" dirty="0">
                <a:latin typeface="Times New Roman"/>
                <a:cs typeface="Times New Roman"/>
              </a:rPr>
              <a:t>sulle quali Mosè si </a:t>
            </a:r>
            <a:r>
              <a:rPr sz="1200" dirty="0">
                <a:latin typeface="Times New Roman"/>
                <a:cs typeface="Times New Roman"/>
              </a:rPr>
              <a:t>basò </a:t>
            </a:r>
            <a:r>
              <a:rPr sz="1200" spc="-5" dirty="0">
                <a:latin typeface="Times New Roman"/>
                <a:cs typeface="Times New Roman"/>
              </a:rPr>
              <a:t>per condurre gli </a:t>
            </a:r>
            <a:r>
              <a:rPr sz="1200" dirty="0">
                <a:latin typeface="Times New Roman"/>
                <a:cs typeface="Times New Roman"/>
              </a:rPr>
              <a:t>schiavi </a:t>
            </a:r>
            <a:r>
              <a:rPr sz="1200" spc="-5" dirty="0">
                <a:latin typeface="Times New Roman"/>
                <a:cs typeface="Times New Roman"/>
              </a:rPr>
              <a:t>ebrei fuori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dall’Egitto.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517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(1022.5) 93:9.2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perdita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produsse </a:t>
            </a:r>
            <a:r>
              <a:rPr sz="1200" dirty="0">
                <a:latin typeface="Times New Roman"/>
                <a:cs typeface="Times New Roman"/>
              </a:rPr>
              <a:t>una tristezza </a:t>
            </a:r>
            <a:r>
              <a:rPr sz="1200" spc="-5" dirty="0">
                <a:latin typeface="Times New Roman"/>
                <a:cs typeface="Times New Roman"/>
              </a:rPr>
              <a:t>nel cuore </a:t>
            </a:r>
            <a:r>
              <a:rPr sz="1200" dirty="0">
                <a:latin typeface="Times New Roman"/>
                <a:cs typeface="Times New Roman"/>
              </a:rPr>
              <a:t>di Abramo 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superò mai </a:t>
            </a:r>
            <a:r>
              <a:rPr sz="1200" spc="-5" dirty="0">
                <a:latin typeface="Times New Roman"/>
                <a:cs typeface="Times New Roman"/>
              </a:rPr>
              <a:t>completamente. </a:t>
            </a:r>
            <a:r>
              <a:rPr sz="1200" dirty="0">
                <a:latin typeface="Times New Roman"/>
                <a:cs typeface="Times New Roman"/>
              </a:rPr>
              <a:t>Egli  </a:t>
            </a:r>
            <a:r>
              <a:rPr sz="1200" spc="-5" dirty="0">
                <a:latin typeface="Times New Roman"/>
                <a:cs typeface="Times New Roman"/>
              </a:rPr>
              <a:t>aveva abbandonato </a:t>
            </a:r>
            <a:r>
              <a:rPr sz="1200" dirty="0">
                <a:latin typeface="Times New Roman"/>
                <a:cs typeface="Times New Roman"/>
              </a:rPr>
              <a:t>Hebron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aveva rinunciato </a:t>
            </a:r>
            <a:r>
              <a:rPr sz="1200" spc="-5" dirty="0">
                <a:latin typeface="Times New Roman"/>
                <a:cs typeface="Times New Roman"/>
              </a:rPr>
              <a:t>all’ambizione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costruire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regno materiale; ed ora, alla </a:t>
            </a:r>
            <a:r>
              <a:rPr sz="1200" dirty="0">
                <a:latin typeface="Times New Roman"/>
                <a:cs typeface="Times New Roman"/>
              </a:rPr>
              <a:t>perdita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suo  </a:t>
            </a:r>
            <a:r>
              <a:rPr sz="1200" spc="-5" dirty="0">
                <a:latin typeface="Times New Roman"/>
                <a:cs typeface="Times New Roman"/>
              </a:rPr>
              <a:t>associato nell’edificazione del regno spirituale, </a:t>
            </a:r>
            <a:r>
              <a:rPr sz="1200" dirty="0">
                <a:latin typeface="Times New Roman"/>
                <a:cs typeface="Times New Roman"/>
              </a:rPr>
              <a:t>partì da </a:t>
            </a:r>
            <a:r>
              <a:rPr sz="1200" spc="-5" dirty="0">
                <a:latin typeface="Times New Roman"/>
                <a:cs typeface="Times New Roman"/>
              </a:rPr>
              <a:t>Salem andando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sud per vivere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ai suoi interessi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Gerar.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70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(1022.6) 93:9.3 </a:t>
            </a:r>
            <a:r>
              <a:rPr sz="1200" spc="-5" dirty="0">
                <a:latin typeface="Times New Roman"/>
                <a:cs typeface="Times New Roman"/>
              </a:rPr>
              <a:t>Abramo divenne </a:t>
            </a:r>
            <a:r>
              <a:rPr sz="1200" dirty="0">
                <a:latin typeface="Times New Roman"/>
                <a:cs typeface="Times New Roman"/>
              </a:rPr>
              <a:t>timoroso </a:t>
            </a:r>
            <a:r>
              <a:rPr sz="1200" spc="-5" dirty="0">
                <a:latin typeface="Times New Roman"/>
                <a:cs typeface="Times New Roman"/>
              </a:rPr>
              <a:t>ed esitante </a:t>
            </a:r>
            <a:r>
              <a:rPr sz="1200" dirty="0">
                <a:latin typeface="Times New Roman"/>
                <a:cs typeface="Times New Roman"/>
              </a:rPr>
              <a:t>immediatamente dopo la </a:t>
            </a:r>
            <a:r>
              <a:rPr sz="1200" spc="-5" dirty="0">
                <a:latin typeface="Times New Roman"/>
                <a:cs typeface="Times New Roman"/>
              </a:rPr>
              <a:t>scomparsa </a:t>
            </a:r>
            <a:r>
              <a:rPr sz="1200" dirty="0">
                <a:latin typeface="Times New Roman"/>
                <a:cs typeface="Times New Roman"/>
              </a:rPr>
              <a:t>di Melchizedek. </a:t>
            </a:r>
            <a:r>
              <a:rPr sz="1200" spc="-5" dirty="0">
                <a:latin typeface="Times New Roman"/>
                <a:cs typeface="Times New Roman"/>
              </a:rPr>
              <a:t>Egli celò </a:t>
            </a:r>
            <a:r>
              <a:rPr sz="1200" dirty="0">
                <a:latin typeface="Times New Roman"/>
                <a:cs typeface="Times New Roman"/>
              </a:rPr>
              <a:t>la sua identità  </a:t>
            </a:r>
            <a:r>
              <a:rPr sz="1200" spc="-5" dirty="0">
                <a:latin typeface="Times New Roman"/>
                <a:cs typeface="Times New Roman"/>
              </a:rPr>
              <a:t>arrivando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Gerar, cosicché Abimelek si appropriò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moglie. (Poco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suo matrimonio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Sara, Abramo </a:t>
            </a:r>
            <a:r>
              <a:rPr sz="1200" dirty="0">
                <a:latin typeface="Times New Roman"/>
                <a:cs typeface="Times New Roman"/>
              </a:rPr>
              <a:t>una notte </a:t>
            </a:r>
            <a:r>
              <a:rPr sz="1200" spc="5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scoperto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complotto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assassinarlo </a:t>
            </a:r>
            <a:r>
              <a:rPr sz="1200" dirty="0">
                <a:latin typeface="Times New Roman"/>
                <a:cs typeface="Times New Roman"/>
              </a:rPr>
              <a:t>al fine </a:t>
            </a:r>
            <a:r>
              <a:rPr sz="1200" spc="-5" dirty="0">
                <a:latin typeface="Times New Roman"/>
                <a:cs typeface="Times New Roman"/>
              </a:rPr>
              <a:t>d’impadronirsi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brillante </a:t>
            </a:r>
            <a:r>
              <a:rPr sz="1200" spc="-5" dirty="0">
                <a:latin typeface="Times New Roman"/>
                <a:cs typeface="Times New Roman"/>
              </a:rPr>
              <a:t>sposa. Questo </a:t>
            </a:r>
            <a:r>
              <a:rPr sz="1200" dirty="0">
                <a:latin typeface="Times New Roman"/>
                <a:cs typeface="Times New Roman"/>
              </a:rPr>
              <a:t>timore divenne terrore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capo d’altronde coraggioso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audace. Per </a:t>
            </a:r>
            <a:r>
              <a:rPr sz="1200" dirty="0">
                <a:latin typeface="Times New Roman"/>
                <a:cs typeface="Times New Roman"/>
              </a:rPr>
              <a:t>tutta la sua vita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temé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qualcuno lo </a:t>
            </a:r>
            <a:r>
              <a:rPr sz="1200" spc="-5" dirty="0">
                <a:latin typeface="Times New Roman"/>
                <a:cs typeface="Times New Roman"/>
              </a:rPr>
              <a:t>uccidesse segretamente per </a:t>
            </a:r>
            <a:r>
              <a:rPr sz="1200" dirty="0">
                <a:latin typeface="Times New Roman"/>
                <a:cs typeface="Times New Roman"/>
              </a:rPr>
              <a:t>prendere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Sara.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spiega </a:t>
            </a:r>
            <a:r>
              <a:rPr sz="1200" spc="-5" dirty="0">
                <a:latin typeface="Times New Roman"/>
                <a:cs typeface="Times New Roman"/>
              </a:rPr>
              <a:t>perché, </a:t>
            </a:r>
            <a:r>
              <a:rPr sz="1200" dirty="0">
                <a:latin typeface="Times New Roman"/>
                <a:cs typeface="Times New Roman"/>
              </a:rPr>
              <a:t>in tre </a:t>
            </a:r>
            <a:r>
              <a:rPr sz="1200" spc="-5" dirty="0">
                <a:latin typeface="Times New Roman"/>
                <a:cs typeface="Times New Roman"/>
              </a:rPr>
              <a:t>differenti occasioni, quest’uomo coraggioso </a:t>
            </a:r>
            <a:r>
              <a:rPr sz="1200" dirty="0">
                <a:latin typeface="Times New Roman"/>
                <a:cs typeface="Times New Roman"/>
              </a:rPr>
              <a:t>mostrò una </a:t>
            </a:r>
            <a:r>
              <a:rPr sz="1200" spc="-5" dirty="0">
                <a:latin typeface="Times New Roman"/>
                <a:cs typeface="Times New Roman"/>
              </a:rPr>
              <a:t>reale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codardia.)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066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(1023.1) 93:9.4 </a:t>
            </a:r>
            <a:r>
              <a:rPr sz="1200" spc="-5" dirty="0">
                <a:latin typeface="Times New Roman"/>
                <a:cs typeface="Times New Roman"/>
              </a:rPr>
              <a:t>Ma Abramo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distolto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come successore </a:t>
            </a:r>
            <a:r>
              <a:rPr sz="1200" dirty="0">
                <a:latin typeface="Times New Roman"/>
                <a:cs typeface="Times New Roman"/>
              </a:rPr>
              <a:t>di Melchizedek.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presto egli </a:t>
            </a:r>
            <a:r>
              <a:rPr sz="1200" spc="-5" dirty="0">
                <a:latin typeface="Times New Roman"/>
                <a:cs typeface="Times New Roman"/>
              </a:rPr>
              <a:t>fece  delle conversioni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Filistei </a:t>
            </a:r>
            <a:r>
              <a:rPr sz="1200" dirty="0">
                <a:latin typeface="Times New Roman"/>
                <a:cs typeface="Times New Roman"/>
              </a:rPr>
              <a:t>ed il popolo di </a:t>
            </a:r>
            <a:r>
              <a:rPr sz="1200" spc="-5" dirty="0">
                <a:latin typeface="Times New Roman"/>
                <a:cs typeface="Times New Roman"/>
              </a:rPr>
              <a:t>Abimelech, fece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trattato </a:t>
            </a:r>
            <a:r>
              <a:rPr sz="1200" dirty="0">
                <a:latin typeface="Times New Roman"/>
                <a:cs typeface="Times New Roman"/>
              </a:rPr>
              <a:t>con loro,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sua volta, fu contaminato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molte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4195" cy="35439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81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superstizioni,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 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sacrificare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primogeniti.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Abramo </a:t>
            </a:r>
            <a:r>
              <a:rPr sz="1200" spc="-5" dirty="0">
                <a:latin typeface="Times New Roman"/>
                <a:cs typeface="Times New Roman"/>
              </a:rPr>
              <a:t>ridivenne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spc="5" dirty="0">
                <a:latin typeface="Times New Roman"/>
                <a:cs typeface="Times New Roman"/>
              </a:rPr>
              <a:t>capo in  </a:t>
            </a:r>
            <a:r>
              <a:rPr sz="1200" spc="-5" dirty="0">
                <a:latin typeface="Times New Roman"/>
                <a:cs typeface="Times New Roman"/>
              </a:rPr>
              <a:t>Palestina. Egli </a:t>
            </a:r>
            <a:r>
              <a:rPr sz="1200" dirty="0">
                <a:latin typeface="Times New Roman"/>
                <a:cs typeface="Times New Roman"/>
              </a:rPr>
              <a:t>era riverito da tutti i </a:t>
            </a:r>
            <a:r>
              <a:rPr sz="1200" spc="-5" dirty="0">
                <a:latin typeface="Times New Roman"/>
                <a:cs typeface="Times New Roman"/>
              </a:rPr>
              <a:t>gruppi ed </a:t>
            </a:r>
            <a:r>
              <a:rPr sz="1200" dirty="0">
                <a:latin typeface="Times New Roman"/>
                <a:cs typeface="Times New Roman"/>
              </a:rPr>
              <a:t>onorato da tutti i </a:t>
            </a:r>
            <a:r>
              <a:rPr sz="1200" spc="-5" dirty="0">
                <a:latin typeface="Times New Roman"/>
                <a:cs typeface="Times New Roman"/>
              </a:rPr>
              <a:t>re. Era </a:t>
            </a:r>
            <a:r>
              <a:rPr sz="1200" dirty="0">
                <a:latin typeface="Times New Roman"/>
                <a:cs typeface="Times New Roman"/>
              </a:rPr>
              <a:t>il capo spirituale di tutte le </a:t>
            </a:r>
            <a:r>
              <a:rPr sz="1200" spc="5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circostanti,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influenza  </a:t>
            </a:r>
            <a:r>
              <a:rPr sz="1200" spc="-5" dirty="0">
                <a:latin typeface="Times New Roman"/>
                <a:cs typeface="Times New Roman"/>
              </a:rPr>
              <a:t>persisté per </a:t>
            </a:r>
            <a:r>
              <a:rPr sz="1200" dirty="0">
                <a:latin typeface="Times New Roman"/>
                <a:cs typeface="Times New Roman"/>
              </a:rPr>
              <a:t>qualche tempo dopo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-5" dirty="0">
                <a:latin typeface="Times New Roman"/>
                <a:cs typeface="Times New Roman"/>
              </a:rPr>
              <a:t>Durante gli </a:t>
            </a:r>
            <a:r>
              <a:rPr sz="1200" dirty="0">
                <a:latin typeface="Times New Roman"/>
                <a:cs typeface="Times New Roman"/>
              </a:rPr>
              <a:t>ultimi anni </a:t>
            </a:r>
            <a:r>
              <a:rPr sz="1200" spc="-5" dirty="0">
                <a:latin typeface="Times New Roman"/>
                <a:cs typeface="Times New Roman"/>
              </a:rPr>
              <a:t>della sua vita egli ritornò </a:t>
            </a:r>
            <a:r>
              <a:rPr sz="1200" dirty="0">
                <a:latin typeface="Times New Roman"/>
                <a:cs typeface="Times New Roman"/>
              </a:rPr>
              <a:t>ancora una volta </a:t>
            </a:r>
            <a:r>
              <a:rPr sz="1200" spc="-5" dirty="0">
                <a:latin typeface="Times New Roman"/>
                <a:cs typeface="Times New Roman"/>
              </a:rPr>
              <a:t>ad Hebron,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scena delle </a:t>
            </a:r>
            <a:r>
              <a:rPr sz="1200" dirty="0">
                <a:latin typeface="Times New Roman"/>
                <a:cs typeface="Times New Roman"/>
              </a:rPr>
              <a:t>sue prime attività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cui aveva </a:t>
            </a:r>
            <a:r>
              <a:rPr sz="1200" spc="-5" dirty="0">
                <a:latin typeface="Times New Roman"/>
                <a:cs typeface="Times New Roman"/>
              </a:rPr>
              <a:t>lavorato </a:t>
            </a:r>
            <a:r>
              <a:rPr sz="1200" dirty="0">
                <a:latin typeface="Times New Roman"/>
                <a:cs typeface="Times New Roman"/>
              </a:rPr>
              <a:t>in associazione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Melchizedek. L’ultimo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  <a:p>
            <a:pPr marL="63500" marR="5841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d’inviare dei fedeli servitori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fratello Nahor, ai confini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Mesopotamia, per procurarsi </a:t>
            </a:r>
            <a:r>
              <a:rPr sz="1200" dirty="0">
                <a:latin typeface="Times New Roman"/>
                <a:cs typeface="Times New Roman"/>
              </a:rPr>
              <a:t>una donna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popolo  </a:t>
            </a:r>
            <a:r>
              <a:rPr sz="1200" spc="-5" dirty="0">
                <a:latin typeface="Times New Roman"/>
                <a:cs typeface="Times New Roman"/>
              </a:rPr>
              <a:t>come moglie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suo figlio Isacco. </a:t>
            </a:r>
            <a:r>
              <a:rPr sz="1200" dirty="0">
                <a:latin typeface="Times New Roman"/>
                <a:cs typeface="Times New Roman"/>
              </a:rPr>
              <a:t>Era stato a </a:t>
            </a:r>
            <a:r>
              <a:rPr sz="1200" spc="-5" dirty="0">
                <a:latin typeface="Times New Roman"/>
                <a:cs typeface="Times New Roman"/>
              </a:rPr>
              <a:t>lungo costume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sposare i </a:t>
            </a:r>
            <a:r>
              <a:rPr sz="1200" spc="-5" dirty="0">
                <a:latin typeface="Times New Roman"/>
                <a:cs typeface="Times New Roman"/>
              </a:rPr>
              <a:t>loro cugini.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Abramo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morì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confidando </a:t>
            </a:r>
            <a:r>
              <a:rPr sz="1200" dirty="0">
                <a:latin typeface="Times New Roman"/>
                <a:cs typeface="Times New Roman"/>
              </a:rPr>
              <a:t>in quella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aveva appreso da </a:t>
            </a:r>
            <a:r>
              <a:rPr sz="1200" spc="-5" dirty="0">
                <a:latin typeface="Times New Roman"/>
                <a:cs typeface="Times New Roman"/>
              </a:rPr>
              <a:t>Melchizedek nelle </a:t>
            </a:r>
            <a:r>
              <a:rPr sz="1200" dirty="0">
                <a:latin typeface="Times New Roman"/>
                <a:cs typeface="Times New Roman"/>
              </a:rPr>
              <a:t>scuole </a:t>
            </a:r>
            <a:r>
              <a:rPr sz="1200" spc="-5" dirty="0">
                <a:latin typeface="Times New Roman"/>
                <a:cs typeface="Times New Roman"/>
              </a:rPr>
              <a:t>scomparse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022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(1023.2) 93:9.5 </a:t>
            </a:r>
            <a:r>
              <a:rPr sz="1200" spc="-5" dirty="0">
                <a:latin typeface="Times New Roman"/>
                <a:cs typeface="Times New Roman"/>
              </a:rPr>
              <a:t>Fu difficile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generazione successiva comprendere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Melchizedek; nell’arco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cinquecento anni </a:t>
            </a:r>
            <a:r>
              <a:rPr sz="1200" dirty="0">
                <a:latin typeface="Times New Roman"/>
                <a:cs typeface="Times New Roman"/>
              </a:rPr>
              <a:t>molti  </a:t>
            </a:r>
            <a:r>
              <a:rPr sz="1200" spc="-5" dirty="0">
                <a:latin typeface="Times New Roman"/>
                <a:cs typeface="Times New Roman"/>
              </a:rPr>
              <a:t>considerarono l’intero racconto </a:t>
            </a:r>
            <a:r>
              <a:rPr sz="1200" dirty="0">
                <a:latin typeface="Times New Roman"/>
                <a:cs typeface="Times New Roman"/>
              </a:rPr>
              <a:t>un mito. </a:t>
            </a:r>
            <a:r>
              <a:rPr sz="1200" spc="-10" dirty="0">
                <a:latin typeface="Times New Roman"/>
                <a:cs typeface="Times New Roman"/>
              </a:rPr>
              <a:t>Isacco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tenne </a:t>
            </a:r>
            <a:r>
              <a:rPr sz="1200" spc="-5" dirty="0">
                <a:latin typeface="Times New Roman"/>
                <a:cs typeface="Times New Roman"/>
              </a:rPr>
              <a:t>abbastanza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 </a:t>
            </a:r>
            <a:r>
              <a:rPr sz="1200" dirty="0">
                <a:latin typeface="Times New Roman"/>
                <a:cs typeface="Times New Roman"/>
              </a:rPr>
              <a:t>e mantenne il </a:t>
            </a:r>
            <a:r>
              <a:rPr sz="1200" spc="5" dirty="0">
                <a:latin typeface="Times New Roman"/>
                <a:cs typeface="Times New Roman"/>
              </a:rPr>
              <a:t>vangelo  </a:t>
            </a:r>
            <a:r>
              <a:rPr sz="1200" spc="-5" dirty="0">
                <a:latin typeface="Times New Roman"/>
                <a:cs typeface="Times New Roman"/>
              </a:rPr>
              <a:t>della colonia </a:t>
            </a:r>
            <a:r>
              <a:rPr sz="1200" dirty="0">
                <a:latin typeface="Times New Roman"/>
                <a:cs typeface="Times New Roman"/>
              </a:rPr>
              <a:t>di Salem, ma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per Giacobbe </a:t>
            </a:r>
            <a:r>
              <a:rPr sz="1200" spc="-5" dirty="0">
                <a:latin typeface="Times New Roman"/>
                <a:cs typeface="Times New Roman"/>
              </a:rPr>
              <a:t>afferrare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tradizioni. Giuseppe </a:t>
            </a:r>
            <a:r>
              <a:rPr sz="1200" dirty="0">
                <a:latin typeface="Times New Roman"/>
                <a:cs typeface="Times New Roman"/>
              </a:rPr>
              <a:t>era un fermo </a:t>
            </a:r>
            <a:r>
              <a:rPr sz="1200" spc="-5" dirty="0">
                <a:latin typeface="Times New Roman"/>
                <a:cs typeface="Times New Roman"/>
              </a:rPr>
              <a:t>credente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Melchizedek e, </a:t>
            </a:r>
            <a:r>
              <a:rPr sz="1200" dirty="0">
                <a:latin typeface="Times New Roman"/>
                <a:cs typeface="Times New Roman"/>
              </a:rPr>
              <a:t>in larga misura a causa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ciò, fu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dai suoi fratelli un </a:t>
            </a:r>
            <a:r>
              <a:rPr sz="1200" spc="-5" dirty="0">
                <a:latin typeface="Times New Roman"/>
                <a:cs typeface="Times New Roman"/>
              </a:rPr>
              <a:t>sognatore. </a:t>
            </a:r>
            <a:r>
              <a:rPr sz="1200" dirty="0">
                <a:latin typeface="Times New Roman"/>
                <a:cs typeface="Times New Roman"/>
              </a:rPr>
              <a:t>Gli onori </a:t>
            </a:r>
            <a:r>
              <a:rPr sz="1200" spc="-5" dirty="0">
                <a:latin typeface="Times New Roman"/>
                <a:cs typeface="Times New Roman"/>
              </a:rPr>
              <a:t>conferiti </a:t>
            </a:r>
            <a:r>
              <a:rPr sz="1200" dirty="0">
                <a:latin typeface="Times New Roman"/>
                <a:cs typeface="Times New Roman"/>
              </a:rPr>
              <a:t>a Giuseppe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63500" marR="1981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Egitto furono </a:t>
            </a:r>
            <a:r>
              <a:rPr sz="1200" dirty="0">
                <a:latin typeface="Times New Roman"/>
                <a:cs typeface="Times New Roman"/>
              </a:rPr>
              <a:t>principalmente dovuti </a:t>
            </a:r>
            <a:r>
              <a:rPr sz="1200" spc="-5" dirty="0">
                <a:latin typeface="Times New Roman"/>
                <a:cs typeface="Times New Roman"/>
              </a:rPr>
              <a:t>alla memoria del suo </a:t>
            </a:r>
            <a:r>
              <a:rPr sz="1200" dirty="0">
                <a:latin typeface="Times New Roman"/>
                <a:cs typeface="Times New Roman"/>
              </a:rPr>
              <a:t>bisavolo </a:t>
            </a:r>
            <a:r>
              <a:rPr sz="1200" spc="-5" dirty="0">
                <a:latin typeface="Times New Roman"/>
                <a:cs typeface="Times New Roman"/>
              </a:rPr>
              <a:t>Abramo. Giuseppe ricevette </a:t>
            </a:r>
            <a:r>
              <a:rPr sz="1200" dirty="0">
                <a:latin typeface="Times New Roman"/>
                <a:cs typeface="Times New Roman"/>
              </a:rPr>
              <a:t>l’offerta di comandare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eserciti  </a:t>
            </a:r>
            <a:r>
              <a:rPr sz="1200" spc="-5" dirty="0">
                <a:latin typeface="Times New Roman"/>
                <a:cs typeface="Times New Roman"/>
              </a:rPr>
              <a:t>egiziani,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fermo credente nelle </a:t>
            </a:r>
            <a:r>
              <a:rPr sz="1200" dirty="0">
                <a:latin typeface="Times New Roman"/>
                <a:cs typeface="Times New Roman"/>
              </a:rPr>
              <a:t>tradizioni 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successivi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Isacco,</a:t>
            </a:r>
            <a:endParaRPr sz="1200">
              <a:latin typeface="Times New Roman"/>
              <a:cs typeface="Times New Roman"/>
            </a:endParaRPr>
          </a:p>
          <a:p>
            <a:pPr marL="63500" marR="2381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scelse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servire come </a:t>
            </a:r>
            <a:r>
              <a:rPr sz="1200" dirty="0">
                <a:latin typeface="Times New Roman"/>
                <a:cs typeface="Times New Roman"/>
              </a:rPr>
              <a:t>amministratore </a:t>
            </a:r>
            <a:r>
              <a:rPr sz="1200" spc="-5" dirty="0">
                <a:latin typeface="Times New Roman"/>
                <a:cs typeface="Times New Roman"/>
              </a:rPr>
              <a:t>civile, pensando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lavorare meglio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 dei 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(1023.3) 93:9.6 </a:t>
            </a:r>
            <a:r>
              <a:rPr sz="1200" spc="-5" dirty="0">
                <a:latin typeface="Times New Roman"/>
                <a:cs typeface="Times New Roman"/>
              </a:rPr>
              <a:t>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fu pieno e </a:t>
            </a:r>
            <a:r>
              <a:rPr sz="1200" spc="-5" dirty="0">
                <a:latin typeface="Times New Roman"/>
                <a:cs typeface="Times New Roman"/>
              </a:rPr>
              <a:t>completo, </a:t>
            </a:r>
            <a:r>
              <a:rPr sz="1200" dirty="0">
                <a:latin typeface="Times New Roman"/>
                <a:cs typeface="Times New Roman"/>
              </a:rPr>
              <a:t>ma i racconti di </a:t>
            </a:r>
            <a:r>
              <a:rPr sz="1200" spc="-5" dirty="0">
                <a:latin typeface="Times New Roman"/>
                <a:cs typeface="Times New Roman"/>
              </a:rPr>
              <a:t>quest’epoca sembrarono </a:t>
            </a:r>
            <a:r>
              <a:rPr sz="1200" dirty="0">
                <a:latin typeface="Times New Roman"/>
                <a:cs typeface="Times New Roman"/>
              </a:rPr>
              <a:t>impossibili e </a:t>
            </a:r>
            <a:r>
              <a:rPr sz="1200" spc="-5" dirty="0">
                <a:latin typeface="Times New Roman"/>
                <a:cs typeface="Times New Roman"/>
              </a:rPr>
              <a:t>fantastici </a:t>
            </a:r>
            <a:r>
              <a:rPr sz="1200" dirty="0">
                <a:latin typeface="Times New Roman"/>
                <a:cs typeface="Times New Roman"/>
              </a:rPr>
              <a:t>ai  </a:t>
            </a:r>
            <a:r>
              <a:rPr sz="1200" spc="-5" dirty="0">
                <a:latin typeface="Times New Roman"/>
                <a:cs typeface="Times New Roman"/>
              </a:rPr>
              <a:t>sacerdoti ebrei successivi, benché </a:t>
            </a:r>
            <a:r>
              <a:rPr sz="1200" dirty="0">
                <a:latin typeface="Times New Roman"/>
                <a:cs typeface="Times New Roman"/>
              </a:rPr>
              <a:t>molti di </a:t>
            </a:r>
            <a:r>
              <a:rPr sz="1200" spc="-5" dirty="0">
                <a:latin typeface="Times New Roman"/>
                <a:cs typeface="Times New Roman"/>
              </a:rPr>
              <a:t>loro avessero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parte compreso </a:t>
            </a:r>
            <a:r>
              <a:rPr sz="1200" dirty="0">
                <a:latin typeface="Times New Roman"/>
                <a:cs typeface="Times New Roman"/>
              </a:rPr>
              <a:t>questi avvenimenti, almeno fino </a:t>
            </a:r>
            <a:r>
              <a:rPr sz="1200" spc="-5" dirty="0">
                <a:latin typeface="Times New Roman"/>
                <a:cs typeface="Times New Roman"/>
              </a:rPr>
              <a:t>ai tempi della </a:t>
            </a:r>
            <a:r>
              <a:rPr sz="1200" dirty="0">
                <a:latin typeface="Times New Roman"/>
                <a:cs typeface="Times New Roman"/>
              </a:rPr>
              <a:t>redazione  in </a:t>
            </a:r>
            <a:r>
              <a:rPr sz="1200" spc="-5" dirty="0">
                <a:latin typeface="Times New Roman"/>
                <a:cs typeface="Times New Roman"/>
              </a:rPr>
              <a:t>massa degli scritti dell’Antico Testamento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Babilonia.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420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38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(1023.4) 93:9.7 </a:t>
            </a:r>
            <a:r>
              <a:rPr sz="1200" spc="-5" dirty="0">
                <a:latin typeface="Times New Roman"/>
                <a:cs typeface="Times New Roman"/>
              </a:rPr>
              <a:t>Quelle che gli scritti dell’Antico Testamento descrivono come conversazioni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Dio 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colloqui  tra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e Melchizedek.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Scribi </a:t>
            </a:r>
            <a:r>
              <a:rPr sz="1200" spc="-5" dirty="0">
                <a:latin typeface="Times New Roman"/>
                <a:cs typeface="Times New Roman"/>
              </a:rPr>
              <a:t>successivi considerarono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termine Melchizedek come </a:t>
            </a:r>
            <a:r>
              <a:rPr sz="1200" dirty="0">
                <a:latin typeface="Times New Roman"/>
                <a:cs typeface="Times New Roman"/>
              </a:rPr>
              <a:t>sinonimo di Dio.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storia di tanti  </a:t>
            </a:r>
            <a:r>
              <a:rPr sz="1200" spc="-5" dirty="0">
                <a:latin typeface="Times New Roman"/>
                <a:cs typeface="Times New Roman"/>
              </a:rPr>
              <a:t>contatti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Sara con “l’angelo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Signore” si riferisce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visite 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(1023.5) 93:9.8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racconti ebraici su Isacco, </a:t>
            </a:r>
            <a:r>
              <a:rPr sz="1200" dirty="0">
                <a:latin typeface="Times New Roman"/>
                <a:cs typeface="Times New Roman"/>
              </a:rPr>
              <a:t>Giacobbe e </a:t>
            </a:r>
            <a:r>
              <a:rPr sz="1200" spc="-5" dirty="0">
                <a:latin typeface="Times New Roman"/>
                <a:cs typeface="Times New Roman"/>
              </a:rPr>
              <a:t>Giuseppe </a:t>
            </a:r>
            <a:r>
              <a:rPr sz="1200" dirty="0">
                <a:latin typeface="Times New Roman"/>
                <a:cs typeface="Times New Roman"/>
              </a:rPr>
              <a:t>sono molto più attendibili di </a:t>
            </a:r>
            <a:r>
              <a:rPr sz="1200" spc="-5" dirty="0">
                <a:latin typeface="Times New Roman"/>
                <a:cs typeface="Times New Roman"/>
              </a:rPr>
              <a:t>quelli concernenti Abramo, </a:t>
            </a:r>
            <a:r>
              <a:rPr sz="1200" dirty="0">
                <a:latin typeface="Times New Roman"/>
                <a:cs typeface="Times New Roman"/>
              </a:rPr>
              <a:t>benché  </a:t>
            </a:r>
            <a:r>
              <a:rPr sz="1200" spc="-5" dirty="0">
                <a:latin typeface="Times New Roman"/>
                <a:cs typeface="Times New Roman"/>
              </a:rPr>
              <a:t>anch’essi contengano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alterazioni dei fatti, alterazioni fatte </a:t>
            </a:r>
            <a:r>
              <a:rPr sz="1200" dirty="0">
                <a:latin typeface="Times New Roman"/>
                <a:cs typeface="Times New Roman"/>
              </a:rPr>
              <a:t>intenzionalmente o </a:t>
            </a:r>
            <a:r>
              <a:rPr sz="1200" spc="-5" dirty="0">
                <a:latin typeface="Times New Roman"/>
                <a:cs typeface="Times New Roman"/>
              </a:rPr>
              <a:t>involontariamente all’epoca della </a:t>
            </a:r>
            <a:r>
              <a:rPr sz="1200" dirty="0">
                <a:latin typeface="Times New Roman"/>
                <a:cs typeface="Times New Roman"/>
              </a:rPr>
              <a:t>compilazione  di questi </a:t>
            </a:r>
            <a:r>
              <a:rPr sz="1200" spc="-5" dirty="0">
                <a:latin typeface="Times New Roman"/>
                <a:cs typeface="Times New Roman"/>
              </a:rPr>
              <a:t>scritti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sacerdoti ebrei </a:t>
            </a:r>
            <a:r>
              <a:rPr sz="1200" dirty="0">
                <a:latin typeface="Times New Roman"/>
                <a:cs typeface="Times New Roman"/>
              </a:rPr>
              <a:t>durante la </a:t>
            </a:r>
            <a:r>
              <a:rPr sz="1200" spc="-5" dirty="0">
                <a:latin typeface="Times New Roman"/>
                <a:cs typeface="Times New Roman"/>
              </a:rPr>
              <a:t>cattività babilonese. </a:t>
            </a:r>
            <a:r>
              <a:rPr sz="1200" dirty="0">
                <a:latin typeface="Times New Roman"/>
                <a:cs typeface="Times New Roman"/>
              </a:rPr>
              <a:t>Ketura non era una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Abramo; come Agar essa  era </a:t>
            </a:r>
            <a:r>
              <a:rPr sz="1200" dirty="0">
                <a:latin typeface="Times New Roman"/>
                <a:cs typeface="Times New Roman"/>
              </a:rPr>
              <a:t>semplicemente una concubina. </a:t>
            </a:r>
            <a:r>
              <a:rPr sz="1200" spc="-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andò </a:t>
            </a:r>
            <a:r>
              <a:rPr sz="1200" spc="-5" dirty="0">
                <a:latin typeface="Times New Roman"/>
                <a:cs typeface="Times New Roman"/>
              </a:rPr>
              <a:t>ad Isacco,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Sara,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ufficiale. Abramo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era così vecchio come </a:t>
            </a:r>
            <a:r>
              <a:rPr sz="1200" dirty="0">
                <a:latin typeface="Times New Roman"/>
                <a:cs typeface="Times New Roman"/>
              </a:rPr>
              <a:t>indicano </a:t>
            </a:r>
            <a:r>
              <a:rPr sz="1200" spc="-5" dirty="0">
                <a:latin typeface="Times New Roman"/>
                <a:cs typeface="Times New Roman"/>
              </a:rPr>
              <a:t>gli scritti,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sua moglie </a:t>
            </a:r>
            <a:r>
              <a:rPr sz="1200" dirty="0">
                <a:latin typeface="Times New Roman"/>
                <a:cs typeface="Times New Roman"/>
              </a:rPr>
              <a:t>era molto più </a:t>
            </a:r>
            <a:r>
              <a:rPr sz="1200" spc="-5" dirty="0">
                <a:latin typeface="Times New Roman"/>
                <a:cs typeface="Times New Roman"/>
              </a:rPr>
              <a:t>giovane. Queste </a:t>
            </a:r>
            <a:r>
              <a:rPr sz="1200" dirty="0">
                <a:latin typeface="Times New Roman"/>
                <a:cs typeface="Times New Roman"/>
              </a:rPr>
              <a:t>età </a:t>
            </a:r>
            <a:r>
              <a:rPr sz="1200" spc="-5" dirty="0">
                <a:latin typeface="Times New Roman"/>
                <a:cs typeface="Times New Roman"/>
              </a:rPr>
              <a:t>furono deliberatamente alterate allo scopo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motivare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successiva nascita definita </a:t>
            </a:r>
            <a:r>
              <a:rPr sz="1200" dirty="0">
                <a:latin typeface="Times New Roman"/>
                <a:cs typeface="Times New Roman"/>
              </a:rPr>
              <a:t>miracolosa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Isacco.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35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(1023.6) 93:9.9 </a:t>
            </a:r>
            <a:r>
              <a:rPr sz="1200" spc="-10" dirty="0">
                <a:latin typeface="Times New Roman"/>
                <a:cs typeface="Times New Roman"/>
              </a:rPr>
              <a:t>L’ego </a:t>
            </a:r>
            <a:r>
              <a:rPr sz="1200" dirty="0">
                <a:latin typeface="Times New Roman"/>
                <a:cs typeface="Times New Roman"/>
              </a:rPr>
              <a:t>nazionale </a:t>
            </a:r>
            <a:r>
              <a:rPr sz="1200" spc="-5" dirty="0">
                <a:latin typeface="Times New Roman"/>
                <a:cs typeface="Times New Roman"/>
              </a:rPr>
              <a:t>degli Ebrei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tremendamente depresso </a:t>
            </a:r>
            <a:r>
              <a:rPr sz="1200" dirty="0">
                <a:latin typeface="Times New Roman"/>
                <a:cs typeface="Times New Roman"/>
              </a:rPr>
              <a:t>a causa della cattività </a:t>
            </a:r>
            <a:r>
              <a:rPr sz="1200" spc="-5" dirty="0">
                <a:latin typeface="Times New Roman"/>
                <a:cs typeface="Times New Roman"/>
              </a:rPr>
              <a:t>babilonese. Nella </a:t>
            </a:r>
            <a:r>
              <a:rPr sz="1200" dirty="0">
                <a:latin typeface="Times New Roman"/>
                <a:cs typeface="Times New Roman"/>
              </a:rPr>
              <a:t>loro reazione contro  </a:t>
            </a:r>
            <a:r>
              <a:rPr sz="1200" spc="-5" dirty="0">
                <a:latin typeface="Times New Roman"/>
                <a:cs typeface="Times New Roman"/>
              </a:rPr>
              <a:t>l’inferiorità </a:t>
            </a:r>
            <a:r>
              <a:rPr sz="1200" dirty="0">
                <a:latin typeface="Times New Roman"/>
                <a:cs typeface="Times New Roman"/>
              </a:rPr>
              <a:t>nazionale essi </a:t>
            </a:r>
            <a:r>
              <a:rPr sz="1200" spc="-5" dirty="0">
                <a:latin typeface="Times New Roman"/>
                <a:cs typeface="Times New Roman"/>
              </a:rPr>
              <a:t>andarono all’altro estremo dell’egotismo </a:t>
            </a:r>
            <a:r>
              <a:rPr sz="1200" dirty="0">
                <a:latin typeface="Times New Roman"/>
                <a:cs typeface="Times New Roman"/>
              </a:rPr>
              <a:t>nazionale e razziale, </a:t>
            </a:r>
            <a:r>
              <a:rPr sz="1200" spc="-5" dirty="0">
                <a:latin typeface="Times New Roman"/>
                <a:cs typeface="Times New Roman"/>
              </a:rPr>
              <a:t>distorcendo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pervertendo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 tradizioni allo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esaltare se stessi al </a:t>
            </a:r>
            <a:r>
              <a:rPr sz="1200" dirty="0">
                <a:latin typeface="Times New Roman"/>
                <a:cs typeface="Times New Roman"/>
              </a:rPr>
              <a:t>di sopra di tutte le </a:t>
            </a:r>
            <a:r>
              <a:rPr sz="1200" spc="-5" dirty="0">
                <a:latin typeface="Times New Roman"/>
                <a:cs typeface="Times New Roman"/>
              </a:rPr>
              <a:t>razze come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eletto </a:t>
            </a:r>
            <a:r>
              <a:rPr sz="1200" dirty="0">
                <a:latin typeface="Times New Roman"/>
                <a:cs typeface="Times New Roman"/>
              </a:rPr>
              <a:t>di Dio. E </a:t>
            </a:r>
            <a:r>
              <a:rPr sz="1200" spc="-5" dirty="0">
                <a:latin typeface="Times New Roman"/>
                <a:cs typeface="Times New Roman"/>
              </a:rPr>
              <a:t>perciò rimaneggiarono  accuratamente </a:t>
            </a:r>
            <a:r>
              <a:rPr sz="1200" dirty="0">
                <a:latin typeface="Times New Roman"/>
                <a:cs typeface="Times New Roman"/>
              </a:rPr>
              <a:t>tutti i loro </a:t>
            </a:r>
            <a:r>
              <a:rPr sz="1200" spc="-5" dirty="0">
                <a:latin typeface="Times New Roman"/>
                <a:cs typeface="Times New Roman"/>
              </a:rPr>
              <a:t>documenti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elevare Abramo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capi nazionali molto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persone,  non </a:t>
            </a:r>
            <a:r>
              <a:rPr sz="1200" spc="-5" dirty="0">
                <a:latin typeface="Times New Roman"/>
                <a:cs typeface="Times New Roman"/>
              </a:rPr>
              <a:t>escluso Melchizedek stesso. Gli Scribi ebrei distrussero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documento di </a:t>
            </a:r>
            <a:r>
              <a:rPr sz="1200" spc="-5" dirty="0">
                <a:latin typeface="Times New Roman"/>
                <a:cs typeface="Times New Roman"/>
              </a:rPr>
              <a:t>quest’epoca memorabile che </a:t>
            </a:r>
            <a:r>
              <a:rPr sz="1200" dirty="0">
                <a:latin typeface="Times New Roman"/>
                <a:cs typeface="Times New Roman"/>
              </a:rPr>
              <a:t>riuscirono a  </a:t>
            </a:r>
            <a:r>
              <a:rPr sz="1200" spc="-5" dirty="0">
                <a:latin typeface="Times New Roman"/>
                <a:cs typeface="Times New Roman"/>
              </a:rPr>
              <a:t>trovare, conservando soltanto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dell’incontro di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battaglia </a:t>
            </a:r>
            <a:r>
              <a:rPr sz="1200" dirty="0">
                <a:latin typeface="Times New Roman"/>
                <a:cs typeface="Times New Roman"/>
              </a:rPr>
              <a:t>di Siddim, che </a:t>
            </a:r>
            <a:r>
              <a:rPr sz="1200" spc="-5" dirty="0">
                <a:latin typeface="Times New Roman"/>
                <a:cs typeface="Times New Roman"/>
              </a:rPr>
              <a:t>sembrò </a:t>
            </a:r>
            <a:r>
              <a:rPr sz="1200" spc="5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riflettere grande </a:t>
            </a:r>
            <a:r>
              <a:rPr sz="1200" dirty="0">
                <a:latin typeface="Times New Roman"/>
                <a:cs typeface="Times New Roman"/>
              </a:rPr>
              <a:t>onore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Abramo.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62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(1024.1) 93:9.10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modo, </a:t>
            </a:r>
            <a:r>
              <a:rPr sz="1200" spc="-5" dirty="0">
                <a:latin typeface="Times New Roman"/>
                <a:cs typeface="Times New Roman"/>
              </a:rPr>
              <a:t>perdendo </a:t>
            </a:r>
            <a:r>
              <a:rPr sz="1200" dirty="0">
                <a:latin typeface="Times New Roman"/>
                <a:cs typeface="Times New Roman"/>
              </a:rPr>
              <a:t>di vista </a:t>
            </a:r>
            <a:r>
              <a:rPr sz="1200" spc="-5" dirty="0">
                <a:latin typeface="Times New Roman"/>
                <a:cs typeface="Times New Roman"/>
              </a:rPr>
              <a:t>Melchizedek, essi persero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vista anche l’insegnamento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d’emergenza  </a:t>
            </a:r>
            <a:r>
              <a:rPr sz="1200" spc="-5" dirty="0">
                <a:latin typeface="Times New Roman"/>
                <a:cs typeface="Times New Roman"/>
              </a:rPr>
              <a:t>concernente </a:t>
            </a:r>
            <a:r>
              <a:rPr sz="1200" dirty="0">
                <a:latin typeface="Times New Roman"/>
                <a:cs typeface="Times New Roman"/>
              </a:rPr>
              <a:t>la missione </a:t>
            </a:r>
            <a:r>
              <a:rPr sz="1200" spc="-5" dirty="0">
                <a:latin typeface="Times New Roman"/>
                <a:cs typeface="Times New Roman"/>
              </a:rPr>
              <a:t>spirituale del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promesso; </a:t>
            </a:r>
            <a:r>
              <a:rPr sz="1200" spc="-5" dirty="0">
                <a:latin typeface="Times New Roman"/>
                <a:cs typeface="Times New Roman"/>
              </a:rPr>
              <a:t>persero </a:t>
            </a:r>
            <a:r>
              <a:rPr sz="1200" dirty="0">
                <a:latin typeface="Times New Roman"/>
                <a:cs typeface="Times New Roman"/>
              </a:rPr>
              <a:t>di vista </a:t>
            </a:r>
            <a:r>
              <a:rPr sz="1200" spc="-5" dirty="0">
                <a:latin typeface="Times New Roman"/>
                <a:cs typeface="Times New Roman"/>
              </a:rPr>
              <a:t>così pienamente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natura  </a:t>
            </a:r>
            <a:r>
              <a:rPr sz="1200" dirty="0">
                <a:latin typeface="Times New Roman"/>
                <a:cs typeface="Times New Roman"/>
              </a:rPr>
              <a:t>di questa missione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molto pochi </a:t>
            </a:r>
            <a:r>
              <a:rPr sz="1200" spc="-5" dirty="0">
                <a:latin typeface="Times New Roman"/>
                <a:cs typeface="Times New Roman"/>
              </a:rPr>
              <a:t>dei loro discendenti furono capaci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desiderosi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riconoscere ed accettare Micael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apparve </a:t>
            </a:r>
            <a:r>
              <a:rPr sz="1200" dirty="0">
                <a:latin typeface="Times New Roman"/>
                <a:cs typeface="Times New Roman"/>
              </a:rPr>
              <a:t>sulla terra e nella </a:t>
            </a:r>
            <a:r>
              <a:rPr sz="1200" spc="-5" dirty="0">
                <a:latin typeface="Times New Roman"/>
                <a:cs typeface="Times New Roman"/>
              </a:rPr>
              <a:t>carne, come </a:t>
            </a:r>
            <a:r>
              <a:rPr sz="1200" dirty="0">
                <a:latin typeface="Times New Roman"/>
                <a:cs typeface="Times New Roman"/>
              </a:rPr>
              <a:t>Machiventa aveva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predetto.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7530" cy="41306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21971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(1024.2) 93:9.11 </a:t>
            </a:r>
            <a:r>
              <a:rPr sz="1200" spc="-5" dirty="0">
                <a:latin typeface="Times New Roman"/>
                <a:cs typeface="Times New Roman"/>
              </a:rPr>
              <a:t>Ma uno degli autori del Libro degli Ebrei </a:t>
            </a:r>
            <a:r>
              <a:rPr sz="1200" dirty="0">
                <a:latin typeface="Times New Roman"/>
                <a:cs typeface="Times New Roman"/>
              </a:rPr>
              <a:t>comprese la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perché sta </a:t>
            </a:r>
            <a:r>
              <a:rPr sz="1200" spc="-5" dirty="0">
                <a:latin typeface="Times New Roman"/>
                <a:cs typeface="Times New Roman"/>
              </a:rPr>
              <a:t>scritto: </a:t>
            </a:r>
            <a:r>
              <a:rPr sz="1200" spc="-10" dirty="0">
                <a:latin typeface="Times New Roman"/>
                <a:cs typeface="Times New Roman"/>
              </a:rPr>
              <a:t>“Questo  </a:t>
            </a:r>
            <a:r>
              <a:rPr sz="1200" spc="-5" dirty="0">
                <a:latin typeface="Times New Roman"/>
                <a:cs typeface="Times New Roman"/>
              </a:rPr>
              <a:t>Melchizedek, sacerdote dell’Altissimo, era </a:t>
            </a:r>
            <a:r>
              <a:rPr sz="1200" dirty="0">
                <a:latin typeface="Times New Roman"/>
                <a:cs typeface="Times New Roman"/>
              </a:rPr>
              <a:t>anche re di </a:t>
            </a:r>
            <a:r>
              <a:rPr sz="1200" spc="-5" dirty="0">
                <a:latin typeface="Times New Roman"/>
                <a:cs typeface="Times New Roman"/>
              </a:rPr>
              <a:t>pace; senza padre,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madre, senza genealogia,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avendo </a:t>
            </a:r>
            <a:r>
              <a:rPr sz="1200" dirty="0">
                <a:latin typeface="Times New Roman"/>
                <a:cs typeface="Times New Roman"/>
              </a:rPr>
              <a:t>né inizio di 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né fine di vita, ma </a:t>
            </a:r>
            <a:r>
              <a:rPr sz="1200" spc="-5" dirty="0">
                <a:latin typeface="Times New Roman"/>
                <a:cs typeface="Times New Roman"/>
              </a:rPr>
              <a:t>creato simile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dimora </a:t>
            </a:r>
            <a:r>
              <a:rPr sz="1200" spc="-5" dirty="0">
                <a:latin typeface="Times New Roman"/>
                <a:cs typeface="Times New Roman"/>
              </a:rPr>
              <a:t>sacerdote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eterno.” Questo </a:t>
            </a:r>
            <a:r>
              <a:rPr sz="1200" dirty="0">
                <a:latin typeface="Times New Roman"/>
                <a:cs typeface="Times New Roman"/>
              </a:rPr>
              <a:t>scrittore </a:t>
            </a:r>
            <a:r>
              <a:rPr sz="1200" spc="-5" dirty="0">
                <a:latin typeface="Times New Roman"/>
                <a:cs typeface="Times New Roman"/>
              </a:rPr>
              <a:t>descrisse Melchizedek  come modello del </a:t>
            </a:r>
            <a:r>
              <a:rPr sz="1200" dirty="0">
                <a:latin typeface="Times New Roman"/>
                <a:cs typeface="Times New Roman"/>
              </a:rPr>
              <a:t>conferimento </a:t>
            </a:r>
            <a:r>
              <a:rPr sz="1200" spc="-5" dirty="0">
                <a:latin typeface="Times New Roman"/>
                <a:cs typeface="Times New Roman"/>
              </a:rPr>
              <a:t>successivo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affermando che Gesù era “un </a:t>
            </a:r>
            <a:r>
              <a:rPr sz="1200" dirty="0">
                <a:latin typeface="Times New Roman"/>
                <a:cs typeface="Times New Roman"/>
              </a:rPr>
              <a:t>ministro per </a:t>
            </a:r>
            <a:r>
              <a:rPr sz="1200" spc="-5" dirty="0">
                <a:latin typeface="Times New Roman"/>
                <a:cs typeface="Times New Roman"/>
              </a:rPr>
              <a:t>sempre secondo </a:t>
            </a:r>
            <a:r>
              <a:rPr sz="1200" dirty="0">
                <a:latin typeface="Times New Roman"/>
                <a:cs typeface="Times New Roman"/>
              </a:rPr>
              <a:t>l’ordine di  </a:t>
            </a:r>
            <a:r>
              <a:rPr sz="1200" spc="-5" dirty="0">
                <a:latin typeface="Times New Roman"/>
                <a:cs typeface="Times New Roman"/>
              </a:rPr>
              <a:t>Melchizedek”.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questo paragone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felice, fu letteralmente vero che </a:t>
            </a:r>
            <a:r>
              <a:rPr sz="1200" dirty="0">
                <a:latin typeface="Times New Roman"/>
                <a:cs typeface="Times New Roman"/>
              </a:rPr>
              <a:t>Cristo </a:t>
            </a:r>
            <a:r>
              <a:rPr sz="1200" spc="-5" dirty="0">
                <a:latin typeface="Times New Roman"/>
                <a:cs typeface="Times New Roman"/>
              </a:rPr>
              <a:t>ricevette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titolo </a:t>
            </a:r>
            <a:r>
              <a:rPr sz="1200" spc="-5" dirty="0">
                <a:latin typeface="Times New Roman"/>
                <a:cs typeface="Times New Roman"/>
              </a:rPr>
              <a:t>provvisorio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“secondo 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dei dodici amministratori fiduciari Melchizedek” </a:t>
            </a:r>
            <a:r>
              <a:rPr sz="1200" dirty="0">
                <a:latin typeface="Times New Roman"/>
                <a:cs typeface="Times New Roman"/>
              </a:rPr>
              <a:t>in funzione </a:t>
            </a:r>
            <a:r>
              <a:rPr sz="1200" spc="-5" dirty="0">
                <a:latin typeface="Times New Roman"/>
                <a:cs typeface="Times New Roman"/>
              </a:rPr>
              <a:t>al tempo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 conferimento planetario.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Lo status attuale di Machiventa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Melchizedek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(1024.3) 93:10.1 </a:t>
            </a:r>
            <a:r>
              <a:rPr sz="1200" spc="-5" dirty="0">
                <a:latin typeface="Times New Roman"/>
                <a:cs typeface="Times New Roman"/>
              </a:rPr>
              <a:t>Durante gli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dell’incarnazione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Machiventa, gli amministratori fiduciari Melchizedek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operarono </a:t>
            </a:r>
            <a:r>
              <a:rPr sz="1200" dirty="0">
                <a:latin typeface="Times New Roman"/>
                <a:cs typeface="Times New Roman"/>
              </a:rPr>
              <a:t>in  undici. </a:t>
            </a:r>
            <a:r>
              <a:rPr sz="1200" spc="-5" dirty="0">
                <a:latin typeface="Times New Roman"/>
                <a:cs typeface="Times New Roman"/>
              </a:rPr>
              <a:t>Quando Machiventa stimò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sua 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d’emergenza </a:t>
            </a:r>
            <a:r>
              <a:rPr sz="1200" spc="-5" dirty="0">
                <a:latin typeface="Times New Roman"/>
                <a:cs typeface="Times New Roman"/>
              </a:rPr>
              <a:t>fosse terminata, segnalò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fatto ai suoi </a:t>
            </a:r>
            <a:r>
              <a:rPr sz="1200" spc="5" dirty="0">
                <a:latin typeface="Times New Roman"/>
                <a:cs typeface="Times New Roman"/>
              </a:rPr>
              <a:t>undici  </a:t>
            </a:r>
            <a:r>
              <a:rPr sz="1200" spc="-5" dirty="0">
                <a:latin typeface="Times New Roman"/>
                <a:cs typeface="Times New Roman"/>
              </a:rPr>
              <a:t>associati, ed essi predisposero immediatamente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quale egli sarebbe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liberato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e riportato  </a:t>
            </a:r>
            <a:r>
              <a:rPr sz="1200" spc="-5" dirty="0">
                <a:latin typeface="Times New Roman"/>
                <a:cs typeface="Times New Roman"/>
              </a:rPr>
              <a:t>felicemente alla sua </a:t>
            </a:r>
            <a:r>
              <a:rPr sz="1200" dirty="0">
                <a:latin typeface="Times New Roman"/>
                <a:cs typeface="Times New Roman"/>
              </a:rPr>
              <a:t>condizione </a:t>
            </a:r>
            <a:r>
              <a:rPr sz="1200" spc="-5" dirty="0">
                <a:latin typeface="Times New Roman"/>
                <a:cs typeface="Times New Roman"/>
              </a:rPr>
              <a:t>originaria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Melchizedek.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terzo giorno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sua scomparsa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Salem egli apparve </a:t>
            </a:r>
            <a:r>
              <a:rPr sz="1200" dirty="0">
                <a:latin typeface="Times New Roman"/>
                <a:cs typeface="Times New Roman"/>
              </a:rPr>
              <a:t>tra i suoi  undici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missione su Urantia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riprese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carriera </a:t>
            </a:r>
            <a:r>
              <a:rPr sz="1200" dirty="0">
                <a:latin typeface="Times New Roman"/>
                <a:cs typeface="Times New Roman"/>
              </a:rPr>
              <a:t>interrotta come uno </a:t>
            </a:r>
            <a:r>
              <a:rPr sz="1200" spc="-5" dirty="0">
                <a:latin typeface="Times New Roman"/>
                <a:cs typeface="Times New Roman"/>
              </a:rPr>
              <a:t>degli amministratori fiduciari planetari </a:t>
            </a:r>
            <a:r>
              <a:rPr sz="1200" dirty="0">
                <a:latin typeface="Times New Roman"/>
                <a:cs typeface="Times New Roman"/>
              </a:rPr>
              <a:t>del 606  di</a:t>
            </a:r>
            <a:r>
              <a:rPr sz="1200" spc="-5" dirty="0">
                <a:latin typeface="Times New Roman"/>
                <a:cs typeface="Times New Roman"/>
              </a:rPr>
              <a:t> Satania.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70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(1024.4) 93:10.2 </a:t>
            </a:r>
            <a:r>
              <a:rPr sz="1200" spc="-5" dirty="0">
                <a:latin typeface="Times New Roman"/>
                <a:cs typeface="Times New Roman"/>
              </a:rPr>
              <a:t>Machiventa terminò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conferimento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di carne e di sangue </a:t>
            </a:r>
            <a:r>
              <a:rPr sz="1200" spc="-5" dirty="0">
                <a:latin typeface="Times New Roman"/>
                <a:cs typeface="Times New Roman"/>
              </a:rPr>
              <a:t>altrettanto improvvisamente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semplicemente come </a:t>
            </a:r>
            <a:r>
              <a:rPr sz="1200" dirty="0">
                <a:latin typeface="Times New Roman"/>
                <a:cs typeface="Times New Roman"/>
              </a:rPr>
              <a:t>l’aveva iniziato. </a:t>
            </a:r>
            <a:r>
              <a:rPr sz="1200" spc="-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apparizione né la </a:t>
            </a:r>
            <a:r>
              <a:rPr sz="1200" spc="-5" dirty="0">
                <a:latin typeface="Times New Roman"/>
                <a:cs typeface="Times New Roman"/>
              </a:rPr>
              <a:t>sua scomparsa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accompagnate </a:t>
            </a:r>
            <a:r>
              <a:rPr sz="1200" dirty="0">
                <a:latin typeface="Times New Roman"/>
                <a:cs typeface="Times New Roman"/>
              </a:rPr>
              <a:t>da qualche annuncio o  dimostrazione </a:t>
            </a:r>
            <a:r>
              <a:rPr sz="1200" spc="-5" dirty="0">
                <a:latin typeface="Times New Roman"/>
                <a:cs typeface="Times New Roman"/>
              </a:rPr>
              <a:t>particolare;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appello nominale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dispensazione </a:t>
            </a:r>
            <a:r>
              <a:rPr sz="1200" spc="-5" dirty="0">
                <a:latin typeface="Times New Roman"/>
                <a:cs typeface="Times New Roman"/>
              </a:rPr>
              <a:t>planetaria contrassegnarono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apparizione su Urantia;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conferimento d’emergenza. Ma Machiventa </a:t>
            </a:r>
            <a:r>
              <a:rPr sz="1200" dirty="0">
                <a:latin typeface="Times New Roman"/>
                <a:cs typeface="Times New Roman"/>
              </a:rPr>
              <a:t>mise </a:t>
            </a:r>
            <a:r>
              <a:rPr sz="1200" spc="-5" dirty="0">
                <a:latin typeface="Times New Roman"/>
                <a:cs typeface="Times New Roman"/>
              </a:rPr>
              <a:t>fine al suo soggiorno </a:t>
            </a:r>
            <a:r>
              <a:rPr sz="1200" dirty="0">
                <a:latin typeface="Times New Roman"/>
                <a:cs typeface="Times New Roman"/>
              </a:rPr>
              <a:t>nella carne </a:t>
            </a:r>
            <a:r>
              <a:rPr sz="1200" spc="-5" dirty="0">
                <a:latin typeface="Times New Roman"/>
                <a:cs typeface="Times New Roman"/>
              </a:rPr>
              <a:t>degli esseri  </a:t>
            </a:r>
            <a:r>
              <a:rPr sz="1200" dirty="0">
                <a:latin typeface="Times New Roman"/>
                <a:cs typeface="Times New Roman"/>
              </a:rPr>
              <a:t>umani solo 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debitamente liberato dal Padre Melchizedek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informato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conferimento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d’emergenza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ricevuto l’approvazione dal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esecutivo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Gabriele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Salvington.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451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7246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(683.2) 59:6.5 </a:t>
            </a:r>
            <a:r>
              <a:rPr sz="1200" spc="-5" dirty="0">
                <a:latin typeface="Times New Roman"/>
                <a:cs typeface="Times New Roman"/>
              </a:rPr>
              <a:t>Durante queste elevazioni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la crosta </a:t>
            </a:r>
            <a:r>
              <a:rPr sz="1200" spc="-5" dirty="0">
                <a:latin typeface="Times New Roman"/>
                <a:cs typeface="Times New Roman"/>
              </a:rPr>
              <a:t>terrestre si piegò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esteso. Questo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emersione  continentale, ad </a:t>
            </a:r>
            <a:r>
              <a:rPr sz="1200" dirty="0">
                <a:latin typeface="Times New Roman"/>
                <a:cs typeface="Times New Roman"/>
              </a:rPr>
              <a:t>eccezione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scomparsa di alcuni ponti </a:t>
            </a:r>
            <a:r>
              <a:rPr sz="1200" spc="-5" dirty="0">
                <a:latin typeface="Times New Roman"/>
                <a:cs typeface="Times New Roman"/>
              </a:rPr>
              <a:t>terrestri, inclusi </a:t>
            </a:r>
            <a:r>
              <a:rPr sz="1200" dirty="0">
                <a:latin typeface="Times New Roman"/>
                <a:cs typeface="Times New Roman"/>
              </a:rPr>
              <a:t>i continenti 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spc="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collegato  l’America </a:t>
            </a:r>
            <a:r>
              <a:rPr sz="1200" dirty="0">
                <a:latin typeface="Times New Roman"/>
                <a:cs typeface="Times New Roman"/>
              </a:rPr>
              <a:t>del Sud </a:t>
            </a:r>
            <a:r>
              <a:rPr sz="1200" spc="-5" dirty="0">
                <a:latin typeface="Times New Roman"/>
                <a:cs typeface="Times New Roman"/>
              </a:rPr>
              <a:t>all’Africa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l’America del Nord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all’Europa.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057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(683.3) 59:6.6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laghi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mari interni si prosciugavano gradualmente </a:t>
            </a:r>
            <a:r>
              <a:rPr sz="1200" dirty="0">
                <a:latin typeface="Times New Roman"/>
                <a:cs typeface="Times New Roman"/>
              </a:rPr>
              <a:t>in tutto il mondo. </a:t>
            </a:r>
            <a:r>
              <a:rPr sz="1200" spc="-5" dirty="0">
                <a:latin typeface="Times New Roman"/>
                <a:cs typeface="Times New Roman"/>
              </a:rPr>
              <a:t>Cominciarono ad apparire montagne </a:t>
            </a:r>
            <a:r>
              <a:rPr sz="1200" dirty="0">
                <a:latin typeface="Times New Roman"/>
                <a:cs typeface="Times New Roman"/>
              </a:rPr>
              <a:t>isolate e  </a:t>
            </a:r>
            <a:r>
              <a:rPr sz="1200" spc="-5" dirty="0">
                <a:latin typeface="Times New Roman"/>
                <a:cs typeface="Times New Roman"/>
              </a:rPr>
              <a:t>ghiacciai regionali, specialmente nell’emisfero meridionale, ed </a:t>
            </a:r>
            <a:r>
              <a:rPr sz="1200" dirty="0">
                <a:latin typeface="Times New Roman"/>
                <a:cs typeface="Times New Roman"/>
              </a:rPr>
              <a:t>in molte regioni il </a:t>
            </a:r>
            <a:r>
              <a:rPr sz="1200" spc="-5" dirty="0">
                <a:latin typeface="Times New Roman"/>
                <a:cs typeface="Times New Roman"/>
              </a:rPr>
              <a:t>deposito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formazioni glaciali </a:t>
            </a:r>
            <a:r>
              <a:rPr sz="1200" dirty="0">
                <a:latin typeface="Times New Roman"/>
                <a:cs typeface="Times New Roman"/>
              </a:rPr>
              <a:t>locali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trovare anche </a:t>
            </a:r>
            <a:r>
              <a:rPr sz="1200" dirty="0">
                <a:latin typeface="Times New Roman"/>
                <a:cs typeface="Times New Roman"/>
              </a:rPr>
              <a:t>tra alcuni depositi di </a:t>
            </a:r>
            <a:r>
              <a:rPr sz="1200" spc="-5" dirty="0">
                <a:latin typeface="Times New Roman"/>
                <a:cs typeface="Times New Roman"/>
              </a:rPr>
              <a:t>carbone </a:t>
            </a:r>
            <a:r>
              <a:rPr sz="1200" dirty="0">
                <a:latin typeface="Times New Roman"/>
                <a:cs typeface="Times New Roman"/>
              </a:rPr>
              <a:t>superiori e più </a:t>
            </a:r>
            <a:r>
              <a:rPr sz="1200" spc="-5" dirty="0">
                <a:latin typeface="Times New Roman"/>
                <a:cs typeface="Times New Roman"/>
              </a:rPr>
              <a:t>tardivi. Comparvero </a:t>
            </a:r>
            <a:r>
              <a:rPr sz="1200" dirty="0">
                <a:latin typeface="Times New Roman"/>
                <a:cs typeface="Times New Roman"/>
              </a:rPr>
              <a:t>due nuovi fattori </a:t>
            </a:r>
            <a:r>
              <a:rPr sz="1200" spc="-5" dirty="0">
                <a:latin typeface="Times New Roman"/>
                <a:cs typeface="Times New Roman"/>
              </a:rPr>
              <a:t>climatici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glaciazione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l’aridità. Molte delle regioni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elevate della terra erano </a:t>
            </a:r>
            <a:r>
              <a:rPr sz="1200" dirty="0">
                <a:latin typeface="Times New Roman"/>
                <a:cs typeface="Times New Roman"/>
              </a:rPr>
              <a:t>divenute </a:t>
            </a:r>
            <a:r>
              <a:rPr sz="1200" spc="-5" dirty="0">
                <a:latin typeface="Times New Roman"/>
                <a:cs typeface="Times New Roman"/>
              </a:rPr>
              <a:t>aride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sterili.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77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(683.4) 59:6.7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durata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periodi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cambiamento climatico si produssero anche grandi </a:t>
            </a:r>
            <a:r>
              <a:rPr sz="1200" dirty="0">
                <a:latin typeface="Times New Roman"/>
                <a:cs typeface="Times New Roman"/>
              </a:rPr>
              <a:t>variazioni </a:t>
            </a:r>
            <a:r>
              <a:rPr sz="1200" spc="-5" dirty="0">
                <a:latin typeface="Times New Roman"/>
                <a:cs typeface="Times New Roman"/>
              </a:rPr>
              <a:t>nella vegetazione  terrestre. Apparvero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prime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i="1" dirty="0">
                <a:latin typeface="Times New Roman"/>
                <a:cs typeface="Times New Roman"/>
              </a:rPr>
              <a:t>piante da </a:t>
            </a:r>
            <a:r>
              <a:rPr sz="1200" i="1" spc="-5" dirty="0">
                <a:latin typeface="Times New Roman"/>
                <a:cs typeface="Times New Roman"/>
              </a:rPr>
              <a:t>seme, </a:t>
            </a:r>
            <a:r>
              <a:rPr sz="1200" spc="-5" dirty="0">
                <a:latin typeface="Times New Roman"/>
                <a:cs typeface="Times New Roman"/>
              </a:rPr>
              <a:t>che procurarono </a:t>
            </a:r>
            <a:r>
              <a:rPr sz="1200" dirty="0">
                <a:latin typeface="Times New Roman"/>
                <a:cs typeface="Times New Roman"/>
              </a:rPr>
              <a:t>un’alimentazione </a:t>
            </a:r>
            <a:r>
              <a:rPr sz="1200" spc="-5" dirty="0">
                <a:latin typeface="Times New Roman"/>
                <a:cs typeface="Times New Roman"/>
              </a:rPr>
              <a:t>migliore 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animale terrestre sviluppatasi  successivamente. Gli </a:t>
            </a:r>
            <a:r>
              <a:rPr sz="1200" dirty="0">
                <a:latin typeface="Times New Roman"/>
                <a:cs typeface="Times New Roman"/>
              </a:rPr>
              <a:t>insetti subirono un </a:t>
            </a:r>
            <a:r>
              <a:rPr sz="1200" spc="-5" dirty="0">
                <a:latin typeface="Times New Roman"/>
                <a:cs typeface="Times New Roman"/>
              </a:rPr>
              <a:t>cambiamento radicale.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i="1" dirty="0">
                <a:latin typeface="Times New Roman"/>
                <a:cs typeface="Times New Roman"/>
              </a:rPr>
              <a:t>periodi di letargo </a:t>
            </a:r>
            <a:r>
              <a:rPr sz="1200" spc="-5" dirty="0">
                <a:latin typeface="Times New Roman"/>
                <a:cs typeface="Times New Roman"/>
              </a:rPr>
              <a:t>cambiarono per adattarsi alle </a:t>
            </a:r>
            <a:r>
              <a:rPr sz="1200" dirty="0">
                <a:latin typeface="Times New Roman"/>
                <a:cs typeface="Times New Roman"/>
              </a:rPr>
              <a:t>esigenze di  </a:t>
            </a:r>
            <a:r>
              <a:rPr sz="1200" spc="-5" dirty="0">
                <a:latin typeface="Times New Roman"/>
                <a:cs typeface="Times New Roman"/>
              </a:rPr>
              <a:t>sospensione dell’attività </a:t>
            </a:r>
            <a:r>
              <a:rPr sz="1200" dirty="0">
                <a:latin typeface="Times New Roman"/>
                <a:cs typeface="Times New Roman"/>
              </a:rPr>
              <a:t>vitale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l’inverno e i periodi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siccità.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(683.5) 59:6.8 </a:t>
            </a:r>
            <a:r>
              <a:rPr sz="1200" spc="-5" dirty="0">
                <a:latin typeface="Times New Roman"/>
                <a:cs typeface="Times New Roman"/>
              </a:rPr>
              <a:t>Tra gli animali terrestri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rane, che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apice nell’era precedente, </a:t>
            </a:r>
            <a:r>
              <a:rPr sz="1200" dirty="0">
                <a:latin typeface="Times New Roman"/>
                <a:cs typeface="Times New Roman"/>
              </a:rPr>
              <a:t>declinarono </a:t>
            </a:r>
            <a:r>
              <a:rPr sz="1200" spc="-5" dirty="0">
                <a:latin typeface="Times New Roman"/>
                <a:cs typeface="Times New Roman"/>
              </a:rPr>
              <a:t>rapidamente,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sopravvissero perché </a:t>
            </a:r>
            <a:r>
              <a:rPr sz="1200" dirty="0">
                <a:latin typeface="Times New Roman"/>
                <a:cs typeface="Times New Roman"/>
              </a:rPr>
              <a:t>in questi tempi molto </a:t>
            </a:r>
            <a:r>
              <a:rPr sz="1200" spc="-5" dirty="0">
                <a:latin typeface="Times New Roman"/>
                <a:cs typeface="Times New Roman"/>
              </a:rPr>
              <a:t>lontani ed estremamente duri </a:t>
            </a:r>
            <a:r>
              <a:rPr sz="1200" dirty="0">
                <a:latin typeface="Times New Roman"/>
                <a:cs typeface="Times New Roman"/>
              </a:rPr>
              <a:t>potevano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laghetti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negli stagni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prosciugamento. Durante quest’era </a:t>
            </a:r>
            <a:r>
              <a:rPr sz="1200" dirty="0">
                <a:latin typeface="Times New Roman"/>
                <a:cs typeface="Times New Roman"/>
              </a:rPr>
              <a:t>di declino </a:t>
            </a:r>
            <a:r>
              <a:rPr sz="1200" spc="-5" dirty="0">
                <a:latin typeface="Times New Roman"/>
                <a:cs typeface="Times New Roman"/>
              </a:rPr>
              <a:t>delle rane </a:t>
            </a:r>
            <a:r>
              <a:rPr sz="1200" dirty="0">
                <a:latin typeface="Times New Roman"/>
                <a:cs typeface="Times New Roman"/>
              </a:rPr>
              <a:t>avvenne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Africa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della rana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rettile. </a:t>
            </a:r>
            <a:r>
              <a:rPr sz="1200" dirty="0">
                <a:latin typeface="Times New Roman"/>
                <a:cs typeface="Times New Roman"/>
              </a:rPr>
              <a:t>E poiché le </a:t>
            </a:r>
            <a:r>
              <a:rPr sz="1200" spc="-5" dirty="0">
                <a:latin typeface="Times New Roman"/>
                <a:cs typeface="Times New Roman"/>
              </a:rPr>
              <a:t>masse continentali erano ancora collegate,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creatura prerettiliana, </a:t>
            </a:r>
            <a:r>
              <a:rPr sz="1200" dirty="0">
                <a:latin typeface="Times New Roman"/>
                <a:cs typeface="Times New Roman"/>
              </a:rPr>
              <a:t>un respiratore </a:t>
            </a:r>
            <a:r>
              <a:rPr sz="1200" spc="-5" dirty="0">
                <a:latin typeface="Times New Roman"/>
                <a:cs typeface="Times New Roman"/>
              </a:rPr>
              <a:t>d’aria, si diffuse </a:t>
            </a:r>
            <a:r>
              <a:rPr sz="1200" dirty="0">
                <a:latin typeface="Times New Roman"/>
                <a:cs typeface="Times New Roman"/>
              </a:rPr>
              <a:t>in tutto il  mondo.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l’atmosfera era stata così modificata che </a:t>
            </a:r>
            <a:r>
              <a:rPr sz="1200" dirty="0">
                <a:latin typeface="Times New Roman"/>
                <a:cs typeface="Times New Roman"/>
              </a:rPr>
              <a:t>conveniva </a:t>
            </a:r>
            <a:r>
              <a:rPr sz="1200" spc="-5" dirty="0">
                <a:latin typeface="Times New Roman"/>
                <a:cs typeface="Times New Roman"/>
              </a:rPr>
              <a:t>ottimamente alla respirazione animale. Fu subito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dopo</a:t>
            </a:r>
            <a:endParaRPr sz="1200">
              <a:latin typeface="Times New Roman"/>
              <a:cs typeface="Times New Roman"/>
            </a:endParaRPr>
          </a:p>
          <a:p>
            <a:pPr marL="76200" marR="7251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rane prerettiliane che </a:t>
            </a:r>
            <a:r>
              <a:rPr sz="1200" spc="-5" dirty="0">
                <a:latin typeface="Times New Roman"/>
                <a:cs typeface="Times New Roman"/>
              </a:rPr>
              <a:t>l’America del Nord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temporaneamente </a:t>
            </a:r>
            <a:r>
              <a:rPr sz="1200" dirty="0">
                <a:latin typeface="Times New Roman"/>
                <a:cs typeface="Times New Roman"/>
              </a:rPr>
              <a:t>isolata, </a:t>
            </a:r>
            <a:r>
              <a:rPr sz="1200" spc="-5" dirty="0">
                <a:latin typeface="Times New Roman"/>
                <a:cs typeface="Times New Roman"/>
              </a:rPr>
              <a:t>staccata dall’Europa, dall’Asia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dall’America del </a:t>
            </a:r>
            <a:r>
              <a:rPr sz="1200" dirty="0">
                <a:latin typeface="Times New Roman"/>
                <a:cs typeface="Times New Roman"/>
              </a:rPr>
              <a:t>Sud.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927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430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(1024.5) 93:10.3 </a:t>
            </a:r>
            <a:r>
              <a:rPr sz="1200" spc="-5" dirty="0">
                <a:latin typeface="Times New Roman"/>
                <a:cs typeface="Times New Roman"/>
              </a:rPr>
              <a:t>Machiventa Melchizedek continuò ad interessarsi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degli affari dei discendenti </a:t>
            </a:r>
            <a:r>
              <a:rPr sz="1200" dirty="0">
                <a:latin typeface="Times New Roman"/>
                <a:cs typeface="Times New Roman"/>
              </a:rPr>
              <a:t>degli uomini 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creduto 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insegnamenti mentre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incarnato.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Abramo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la linea di </a:t>
            </a:r>
            <a:r>
              <a:rPr sz="1200" spc="-5" dirty="0">
                <a:latin typeface="Times New Roman"/>
                <a:cs typeface="Times New Roman"/>
              </a:rPr>
              <a:t>Isacco che contrassero </a:t>
            </a:r>
            <a:r>
              <a:rPr sz="1200" dirty="0">
                <a:latin typeface="Times New Roman"/>
                <a:cs typeface="Times New Roman"/>
              </a:rPr>
              <a:t>matrimoni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Keniti furono </a:t>
            </a:r>
            <a:r>
              <a:rPr sz="1200" dirty="0">
                <a:latin typeface="Times New Roman"/>
                <a:cs typeface="Times New Roman"/>
              </a:rPr>
              <a:t>i soli </a:t>
            </a:r>
            <a:r>
              <a:rPr sz="1200" spc="-5" dirty="0">
                <a:latin typeface="Times New Roman"/>
                <a:cs typeface="Times New Roman"/>
              </a:rPr>
              <a:t>che continuarono </a:t>
            </a:r>
            <a:r>
              <a:rPr sz="1200" dirty="0">
                <a:latin typeface="Times New Roman"/>
                <a:cs typeface="Times New Roman"/>
              </a:rPr>
              <a:t>a mantenere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chiaro degli </a:t>
            </a:r>
            <a:r>
              <a:rPr sz="1200" dirty="0">
                <a:latin typeface="Times New Roman"/>
                <a:cs typeface="Times New Roman"/>
              </a:rPr>
              <a:t>insegnamenti 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11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(1024.6) 93:10.4 </a:t>
            </a:r>
            <a:r>
              <a:rPr sz="1200" spc="-5" dirty="0">
                <a:latin typeface="Times New Roman"/>
                <a:cs typeface="Times New Roman"/>
              </a:rPr>
              <a:t>Questo stesso Melchizedek continuò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collaborare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successivi diciannove </a:t>
            </a:r>
            <a:r>
              <a:rPr sz="1200" dirty="0">
                <a:latin typeface="Times New Roman"/>
                <a:cs typeface="Times New Roman"/>
              </a:rPr>
              <a:t>secoli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numerosi profeti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veggenti, sforzandosi </a:t>
            </a:r>
            <a:r>
              <a:rPr sz="1200" dirty="0">
                <a:latin typeface="Times New Roman"/>
                <a:cs typeface="Times New Roman"/>
              </a:rPr>
              <a:t>così di </a:t>
            </a:r>
            <a:r>
              <a:rPr sz="1200" spc="-5" dirty="0">
                <a:latin typeface="Times New Roman"/>
                <a:cs typeface="Times New Roman"/>
              </a:rPr>
              <a:t>tenere </a:t>
            </a:r>
            <a:r>
              <a:rPr sz="1200" dirty="0">
                <a:latin typeface="Times New Roman"/>
                <a:cs typeface="Times New Roman"/>
              </a:rPr>
              <a:t>vive le verità di Salem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compimento del tempo </a:t>
            </a:r>
            <a:r>
              <a:rPr sz="1200" dirty="0">
                <a:latin typeface="Times New Roman"/>
                <a:cs typeface="Times New Roman"/>
              </a:rPr>
              <a:t>per l’apparizione di </a:t>
            </a:r>
            <a:r>
              <a:rPr sz="1200" spc="-5" dirty="0">
                <a:latin typeface="Times New Roman"/>
                <a:cs typeface="Times New Roman"/>
              </a:rPr>
              <a:t>Micael sulla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62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(1025.1) 93:10.5 </a:t>
            </a:r>
            <a:r>
              <a:rPr sz="1200" spc="-5" dirty="0">
                <a:latin typeface="Times New Roman"/>
                <a:cs typeface="Times New Roman"/>
              </a:rPr>
              <a:t>Machiventa proseguì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amministratore fiduciario planetario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tempi del trionfo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su  Urantia. </a:t>
            </a:r>
            <a:r>
              <a:rPr sz="1200" dirty="0">
                <a:latin typeface="Times New Roman"/>
                <a:cs typeface="Times New Roman"/>
              </a:rPr>
              <a:t>Successivamente </a:t>
            </a:r>
            <a:r>
              <a:rPr sz="1200" spc="-5" dirty="0">
                <a:latin typeface="Times New Roman"/>
                <a:cs typeface="Times New Roman"/>
              </a:rPr>
              <a:t>fu assegnato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su Jerusem </a:t>
            </a:r>
            <a:r>
              <a:rPr sz="1200" dirty="0">
                <a:latin typeface="Times New Roman"/>
                <a:cs typeface="Times New Roman"/>
              </a:rPr>
              <a:t>come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ventiquattro </a:t>
            </a:r>
            <a:r>
              <a:rPr sz="1200" spc="-5" dirty="0">
                <a:latin typeface="Times New Roman"/>
                <a:cs typeface="Times New Roman"/>
              </a:rPr>
              <a:t>amministratori, ed </a:t>
            </a:r>
            <a:r>
              <a:rPr sz="1200" dirty="0">
                <a:latin typeface="Times New Roman"/>
                <a:cs typeface="Times New Roman"/>
              </a:rPr>
              <a:t>è stato  </a:t>
            </a:r>
            <a:r>
              <a:rPr sz="1200" spc="-5" dirty="0">
                <a:latin typeface="Times New Roman"/>
                <a:cs typeface="Times New Roman"/>
              </a:rPr>
              <a:t>elevato proprio </a:t>
            </a:r>
            <a:r>
              <a:rPr sz="1200" dirty="0">
                <a:latin typeface="Times New Roman"/>
                <a:cs typeface="Times New Roman"/>
              </a:rPr>
              <a:t>recentemente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posizione di </a:t>
            </a:r>
            <a:r>
              <a:rPr sz="1200" spc="-5" dirty="0">
                <a:latin typeface="Times New Roman"/>
                <a:cs typeface="Times New Roman"/>
              </a:rPr>
              <a:t>ambasciatore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Jerusem con il titolo di </a:t>
            </a:r>
            <a:r>
              <a:rPr sz="1200" spc="-5" dirty="0">
                <a:latin typeface="Times New Roman"/>
                <a:cs typeface="Times New Roman"/>
              </a:rPr>
              <a:t>Principe  Planetario Vicegerente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Noi crediamo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finché Urantia </a:t>
            </a:r>
            <a:r>
              <a:rPr sz="1200" dirty="0">
                <a:latin typeface="Times New Roman"/>
                <a:cs typeface="Times New Roman"/>
              </a:rPr>
              <a:t>resterà un </a:t>
            </a:r>
            <a:r>
              <a:rPr sz="1200" spc="-5" dirty="0">
                <a:latin typeface="Times New Roman"/>
                <a:cs typeface="Times New Roman"/>
              </a:rPr>
              <a:t>pianeta abitato, </a:t>
            </a:r>
            <a:r>
              <a:rPr sz="1200" dirty="0">
                <a:latin typeface="Times New Roman"/>
                <a:cs typeface="Times New Roman"/>
              </a:rPr>
              <a:t>Machiventa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riprenderà pienamente gli incarichi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ordine di filiazione </a:t>
            </a:r>
            <a:r>
              <a:rPr sz="1200" spc="1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resterà sempre, parlando </a:t>
            </a:r>
            <a:r>
              <a:rPr sz="1200" dirty="0">
                <a:latin typeface="Times New Roman"/>
                <a:cs typeface="Times New Roman"/>
              </a:rPr>
              <a:t>in termini di tempo, un ministro  </a:t>
            </a:r>
            <a:r>
              <a:rPr sz="1200" spc="-5" dirty="0">
                <a:latin typeface="Times New Roman"/>
                <a:cs typeface="Times New Roman"/>
              </a:rPr>
              <a:t>planetario rappresentante </a:t>
            </a:r>
            <a:r>
              <a:rPr sz="1200" dirty="0">
                <a:latin typeface="Times New Roman"/>
                <a:cs typeface="Times New Roman"/>
              </a:rPr>
              <a:t>Cristo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Micael.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(1025.2) 93:10.6 </a:t>
            </a:r>
            <a:r>
              <a:rPr sz="1200" dirty="0">
                <a:latin typeface="Times New Roman"/>
                <a:cs typeface="Times New Roman"/>
              </a:rPr>
              <a:t>E poiché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conferimento d’emergenza su Urantia,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appare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annali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potrà 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Machiventa. Può darsi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corpo dei </a:t>
            </a:r>
            <a:r>
              <a:rPr sz="1200" dirty="0">
                <a:latin typeface="Times New Roman"/>
                <a:cs typeface="Times New Roman"/>
              </a:rPr>
              <a:t>Melchizedek di </a:t>
            </a:r>
            <a:r>
              <a:rPr sz="1200" spc="-5" dirty="0">
                <a:latin typeface="Times New Roman"/>
                <a:cs typeface="Times New Roman"/>
              </a:rPr>
              <a:t>Nebadon abbia </a:t>
            </a:r>
            <a:r>
              <a:rPr sz="1200" dirty="0">
                <a:latin typeface="Times New Roman"/>
                <a:cs typeface="Times New Roman"/>
              </a:rPr>
              <a:t>subìto il </a:t>
            </a:r>
            <a:r>
              <a:rPr sz="1200" spc="-5" dirty="0">
                <a:latin typeface="Times New Roman"/>
                <a:cs typeface="Times New Roman"/>
              </a:rPr>
              <a:t>distacco permanente </a:t>
            </a:r>
            <a:r>
              <a:rPr sz="1200" dirty="0">
                <a:latin typeface="Times New Roman"/>
                <a:cs typeface="Times New Roman"/>
              </a:rPr>
              <a:t>di uno dei suoi </a:t>
            </a:r>
            <a:r>
              <a:rPr sz="1200" spc="-5" dirty="0">
                <a:latin typeface="Times New Roman"/>
                <a:cs typeface="Times New Roman"/>
              </a:rPr>
              <a:t>membri.  Ordinanze recenti trasmesse dagli Altissimi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confermate </a:t>
            </a:r>
            <a:r>
              <a:rPr sz="1200" dirty="0">
                <a:latin typeface="Times New Roman"/>
                <a:cs typeface="Times New Roman"/>
              </a:rPr>
              <a:t>in seguito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di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fanno fortemente  </a:t>
            </a:r>
            <a:r>
              <a:rPr sz="1200" spc="-5" dirty="0">
                <a:latin typeface="Times New Roman"/>
                <a:cs typeface="Times New Roman"/>
              </a:rPr>
              <a:t>pensare che </a:t>
            </a:r>
            <a:r>
              <a:rPr sz="1200" dirty="0">
                <a:latin typeface="Times New Roman"/>
                <a:cs typeface="Times New Roman"/>
              </a:rPr>
              <a:t>questo Melchizedek di </a:t>
            </a:r>
            <a:r>
              <a:rPr sz="1200" spc="-5" dirty="0">
                <a:latin typeface="Times New Roman"/>
                <a:cs typeface="Times New Roman"/>
              </a:rPr>
              <a:t>conferimento sia 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il posto </a:t>
            </a:r>
            <a:r>
              <a:rPr sz="1200" spc="-5" dirty="0">
                <a:latin typeface="Times New Roman"/>
                <a:cs typeface="Times New Roman"/>
              </a:rPr>
              <a:t>del decaduto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Planetario, Caligastia. Se </a:t>
            </a:r>
            <a:r>
              <a:rPr sz="1200" dirty="0">
                <a:latin typeface="Times New Roman"/>
                <a:cs typeface="Times New Roman"/>
              </a:rPr>
              <a:t>le  nostre </a:t>
            </a:r>
            <a:r>
              <a:rPr sz="1200" spc="-5" dirty="0">
                <a:latin typeface="Times New Roman"/>
                <a:cs typeface="Times New Roman"/>
              </a:rPr>
              <a:t>ipotesi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proposito sono </a:t>
            </a:r>
            <a:r>
              <a:rPr sz="1200" spc="-5" dirty="0">
                <a:latin typeface="Times New Roman"/>
                <a:cs typeface="Times New Roman"/>
              </a:rPr>
              <a:t>corrette, </a:t>
            </a:r>
            <a:r>
              <a:rPr sz="1200" dirty="0">
                <a:latin typeface="Times New Roman"/>
                <a:cs typeface="Times New Roman"/>
              </a:rPr>
              <a:t>è del tutto possibile </a:t>
            </a:r>
            <a:r>
              <a:rPr sz="1200" spc="-5" dirty="0">
                <a:latin typeface="Times New Roman"/>
                <a:cs typeface="Times New Roman"/>
              </a:rPr>
              <a:t>che Machiventa Melchizedek possa apparire nuovamente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persona su </a:t>
            </a:r>
            <a:r>
              <a:rPr sz="1200" dirty="0">
                <a:latin typeface="Times New Roman"/>
                <a:cs typeface="Times New Roman"/>
              </a:rPr>
              <a:t>Urantia e riprendere in maniera </a:t>
            </a:r>
            <a:r>
              <a:rPr sz="1200" spc="-5" dirty="0">
                <a:latin typeface="Times New Roman"/>
                <a:cs typeface="Times New Roman"/>
              </a:rPr>
              <a:t>modificata </a:t>
            </a:r>
            <a:r>
              <a:rPr sz="1200" dirty="0">
                <a:latin typeface="Times New Roman"/>
                <a:cs typeface="Times New Roman"/>
              </a:rPr>
              <a:t>il ruolo </a:t>
            </a:r>
            <a:r>
              <a:rPr sz="1200" spc="-5" dirty="0">
                <a:latin typeface="Times New Roman"/>
                <a:cs typeface="Times New Roman"/>
              </a:rPr>
              <a:t>del Principe Planetario </a:t>
            </a:r>
            <a:r>
              <a:rPr sz="1200" dirty="0">
                <a:latin typeface="Times New Roman"/>
                <a:cs typeface="Times New Roman"/>
              </a:rPr>
              <a:t>detronizzato, oppure </a:t>
            </a:r>
            <a:r>
              <a:rPr sz="1200" spc="-5" dirty="0">
                <a:latin typeface="Times New Roman"/>
                <a:cs typeface="Times New Roman"/>
              </a:rPr>
              <a:t>possa </a:t>
            </a:r>
            <a:r>
              <a:rPr sz="1200" dirty="0">
                <a:latin typeface="Times New Roman"/>
                <a:cs typeface="Times New Roman"/>
              </a:rPr>
              <a:t>apparire sulla </a:t>
            </a:r>
            <a:r>
              <a:rPr sz="1200" spc="-5" dirty="0">
                <a:latin typeface="Times New Roman"/>
                <a:cs typeface="Times New Roman"/>
              </a:rPr>
              <a:t>terra  per funzionare come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vicegerente in </a:t>
            </a:r>
            <a:r>
              <a:rPr sz="1200" spc="-5" dirty="0">
                <a:latin typeface="Times New Roman"/>
                <a:cs typeface="Times New Roman"/>
              </a:rPr>
              <a:t>rappresentanza </a:t>
            </a:r>
            <a:r>
              <a:rPr sz="1200" dirty="0">
                <a:latin typeface="Times New Roman"/>
                <a:cs typeface="Times New Roman"/>
              </a:rPr>
              <a:t>di Cristo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che detiene </a:t>
            </a:r>
            <a:r>
              <a:rPr sz="1200" spc="-5" dirty="0">
                <a:latin typeface="Times New Roman"/>
                <a:cs typeface="Times New Roman"/>
              </a:rPr>
              <a:t>ora effettivamente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titolo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Anche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lungi dall’esserci chiaro </a:t>
            </a:r>
            <a:r>
              <a:rPr sz="1200" dirty="0">
                <a:latin typeface="Times New Roman"/>
                <a:cs typeface="Times New Roman"/>
              </a:rPr>
              <a:t>quale sarà il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Machiventa, </a:t>
            </a:r>
            <a:r>
              <a:rPr sz="1200" dirty="0">
                <a:latin typeface="Times New Roman"/>
                <a:cs typeface="Times New Roman"/>
              </a:rPr>
              <a:t>nondimeno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certi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419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81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avvenimenti accaduti recentemente fanno </a:t>
            </a:r>
            <a:r>
              <a:rPr sz="1200" dirty="0">
                <a:latin typeface="Times New Roman"/>
                <a:cs typeface="Times New Roman"/>
              </a:rPr>
              <a:t>pensare </a:t>
            </a:r>
            <a:r>
              <a:rPr sz="1200" spc="-5" dirty="0">
                <a:latin typeface="Times New Roman"/>
                <a:cs typeface="Times New Roman"/>
              </a:rPr>
              <a:t>seriamente che </a:t>
            </a:r>
            <a:r>
              <a:rPr sz="1200" dirty="0">
                <a:latin typeface="Times New Roman"/>
                <a:cs typeface="Times New Roman"/>
              </a:rPr>
              <a:t>le supposizioni </a:t>
            </a:r>
            <a:r>
              <a:rPr sz="1200" spc="-5" dirty="0">
                <a:latin typeface="Times New Roman"/>
                <a:cs typeface="Times New Roman"/>
              </a:rPr>
              <a:t>formulate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siano probabilmente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5" dirty="0">
                <a:latin typeface="Times New Roman"/>
                <a:cs typeface="Times New Roman"/>
              </a:rPr>
              <a:t>lontane  </a:t>
            </a:r>
            <a:r>
              <a:rPr sz="1200" spc="-5" dirty="0">
                <a:latin typeface="Times New Roman"/>
                <a:cs typeface="Times New Roman"/>
              </a:rPr>
              <a:t>dalla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(1025.3) 93:10.7 </a:t>
            </a:r>
            <a:r>
              <a:rPr sz="1200" spc="-5" dirty="0">
                <a:latin typeface="Times New Roman"/>
                <a:cs typeface="Times New Roman"/>
              </a:rPr>
              <a:t>Noi comprendiamo bene come,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trionfo su Urantia, Micael sia </a:t>
            </a:r>
            <a:r>
              <a:rPr sz="1200" dirty="0">
                <a:latin typeface="Times New Roman"/>
                <a:cs typeface="Times New Roman"/>
              </a:rPr>
              <a:t>divenuto il </a:t>
            </a:r>
            <a:r>
              <a:rPr sz="1200" spc="-5" dirty="0">
                <a:latin typeface="Times New Roman"/>
                <a:cs typeface="Times New Roman"/>
              </a:rPr>
              <a:t>successore sia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che di  </a:t>
            </a:r>
            <a:r>
              <a:rPr sz="1200" spc="-5" dirty="0">
                <a:latin typeface="Times New Roman"/>
                <a:cs typeface="Times New Roman"/>
              </a:rPr>
              <a:t>Adamo; come sia </a:t>
            </a:r>
            <a:r>
              <a:rPr sz="1200" dirty="0">
                <a:latin typeface="Times New Roman"/>
                <a:cs typeface="Times New Roman"/>
              </a:rPr>
              <a:t>divenuto il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Pace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Adamo. Ed ora vediamo </a:t>
            </a:r>
            <a:r>
              <a:rPr sz="1200" spc="-5" dirty="0">
                <a:latin typeface="Times New Roman"/>
                <a:cs typeface="Times New Roman"/>
              </a:rPr>
              <a:t>conferire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Melchizedek  il titolo di </a:t>
            </a:r>
            <a:r>
              <a:rPr sz="1200" spc="-5" dirty="0">
                <a:latin typeface="Times New Roman"/>
                <a:cs typeface="Times New Roman"/>
              </a:rPr>
              <a:t>Principe Planetario Vicegerente </a:t>
            </a:r>
            <a:r>
              <a:rPr sz="1200" dirty="0">
                <a:latin typeface="Times New Roman"/>
                <a:cs typeface="Times New Roman"/>
              </a:rPr>
              <a:t>di Urantia. </a:t>
            </a:r>
            <a:r>
              <a:rPr sz="1200" spc="-5" dirty="0">
                <a:latin typeface="Times New Roman"/>
                <a:cs typeface="Times New Roman"/>
              </a:rPr>
              <a:t>Sarà egli costituito anche Figlio Materiale Vicegerente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Urantia? </a:t>
            </a:r>
            <a:r>
              <a:rPr sz="1200" spc="5" dirty="0">
                <a:latin typeface="Times New Roman"/>
                <a:cs typeface="Times New Roman"/>
              </a:rPr>
              <a:t>Oppure 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una possibilità </a:t>
            </a:r>
            <a:r>
              <a:rPr sz="1200" spc="-5" dirty="0">
                <a:latin typeface="Times New Roman"/>
                <a:cs typeface="Times New Roman"/>
              </a:rPr>
              <a:t>che accada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avvenimento inatteso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senza precedenti, quale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sul pianeta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Eva o  di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dei loro </a:t>
            </a:r>
            <a:r>
              <a:rPr sz="1200" spc="-5" dirty="0">
                <a:latin typeface="Times New Roman"/>
                <a:cs typeface="Times New Roman"/>
              </a:rPr>
              <a:t>discendenti come rappresentanti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con il titolo di </a:t>
            </a:r>
            <a:r>
              <a:rPr sz="1200" spc="-5" dirty="0">
                <a:latin typeface="Times New Roman"/>
                <a:cs typeface="Times New Roman"/>
              </a:rPr>
              <a:t>vicegerenti del secondo Adamo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27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(1025.4) 93:10.8 </a:t>
            </a:r>
            <a:r>
              <a:rPr sz="1200" spc="-5" dirty="0">
                <a:latin typeface="Times New Roman"/>
                <a:cs typeface="Times New Roman"/>
              </a:rPr>
              <a:t>Tutte queste ipotesi associate alla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delle apparizioni future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Magistrali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Figli Istruttori Trinitari,  assieme alla </a:t>
            </a:r>
            <a:r>
              <a:rPr sz="1200" dirty="0">
                <a:latin typeface="Times New Roman"/>
                <a:cs typeface="Times New Roman"/>
              </a:rPr>
              <a:t>promessa esplicita </a:t>
            </a:r>
            <a:r>
              <a:rPr sz="1200" spc="-5" dirty="0">
                <a:latin typeface="Times New Roman"/>
                <a:cs typeface="Times New Roman"/>
              </a:rPr>
              <a:t>del Figlio Creatore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giorno, fanno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un pianeta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futuro incerto e lo  </a:t>
            </a:r>
            <a:r>
              <a:rPr sz="1200" spc="-5" dirty="0">
                <a:latin typeface="Times New Roman"/>
                <a:cs typeface="Times New Roman"/>
              </a:rPr>
              <a:t>rendono </a:t>
            </a:r>
            <a:r>
              <a:rPr sz="1200" dirty="0">
                <a:latin typeface="Times New Roman"/>
                <a:cs typeface="Times New Roman"/>
              </a:rPr>
              <a:t>una delle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interessanti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misteriose dell’universo </a:t>
            </a:r>
            <a:r>
              <a:rPr sz="1200" dirty="0">
                <a:latin typeface="Times New Roman"/>
                <a:cs typeface="Times New Roman"/>
              </a:rPr>
              <a:t>di Nebadon. 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possibile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in un’epoca </a:t>
            </a:r>
            <a:r>
              <a:rPr sz="1200" spc="-5" dirty="0">
                <a:latin typeface="Times New Roman"/>
                <a:cs typeface="Times New Roman"/>
              </a:rPr>
              <a:t>futura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 Urantia si </a:t>
            </a:r>
            <a:r>
              <a:rPr sz="1200" dirty="0">
                <a:latin typeface="Times New Roman"/>
                <a:cs typeface="Times New Roman"/>
              </a:rPr>
              <a:t>avvicinerà </a:t>
            </a:r>
            <a:r>
              <a:rPr sz="1200" spc="-5" dirty="0">
                <a:latin typeface="Times New Roman"/>
                <a:cs typeface="Times New Roman"/>
              </a:rPr>
              <a:t>all’era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dopo 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ribellione 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secessione </a:t>
            </a:r>
            <a:r>
              <a:rPr sz="1200" dirty="0">
                <a:latin typeface="Times New Roman"/>
                <a:cs typeface="Times New Roman"/>
              </a:rPr>
              <a:t>di Caligastia saranno  stati </a:t>
            </a:r>
            <a:r>
              <a:rPr sz="1200" spc="-5" dirty="0">
                <a:latin typeface="Times New Roman"/>
                <a:cs typeface="Times New Roman"/>
              </a:rPr>
              <a:t>definitivamente giudicati,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potremo vedere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simultanea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Machiventa,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Adamo, </a:t>
            </a:r>
            <a:r>
              <a:rPr sz="1200" dirty="0">
                <a:latin typeface="Times New Roman"/>
                <a:cs typeface="Times New Roman"/>
              </a:rPr>
              <a:t>di Eva e di Cristo 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così come di un </a:t>
            </a:r>
            <a:r>
              <a:rPr sz="1200" spc="-5" dirty="0">
                <a:latin typeface="Times New Roman"/>
                <a:cs typeface="Times New Roman"/>
              </a:rPr>
              <a:t>Figlio Magistrale oppure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Istruttori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Trinitari.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27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(1025.5) 93:10.9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a lungo opinione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ordine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Machiventa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degli amministratori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su  Jerusem, </a:t>
            </a:r>
            <a:r>
              <a:rPr sz="1200" dirty="0">
                <a:latin typeface="Times New Roman"/>
                <a:cs typeface="Times New Roman"/>
              </a:rPr>
              <a:t>i ventiquattro </a:t>
            </a:r>
            <a:r>
              <a:rPr sz="1200" spc="-5" dirty="0">
                <a:latin typeface="Times New Roman"/>
                <a:cs typeface="Times New Roman"/>
              </a:rPr>
              <a:t>consiglieri, sia </a:t>
            </a:r>
            <a:r>
              <a:rPr sz="1200" dirty="0">
                <a:latin typeface="Times New Roman"/>
                <a:cs typeface="Times New Roman"/>
              </a:rPr>
              <a:t>una prova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giustificare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che egli sia 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Urantia attraverso </a:t>
            </a:r>
            <a:r>
              <a:rPr sz="1200" dirty="0">
                <a:latin typeface="Times New Roman"/>
                <a:cs typeface="Times New Roman"/>
              </a:rPr>
              <a:t>il piano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d’ascensione </a:t>
            </a:r>
            <a:r>
              <a:rPr sz="1200" dirty="0">
                <a:latin typeface="Times New Roman"/>
                <a:cs typeface="Times New Roman"/>
              </a:rPr>
              <a:t>fino al </a:t>
            </a:r>
            <a:r>
              <a:rPr sz="1200" spc="-5" dirty="0">
                <a:latin typeface="Times New Roman"/>
                <a:cs typeface="Times New Roman"/>
              </a:rPr>
              <a:t>Corpo della Finalità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Paradiso. Noi sappiamo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Adamo ed </a:t>
            </a:r>
            <a:r>
              <a:rPr sz="1200" dirty="0">
                <a:latin typeface="Times New Roman"/>
                <a:cs typeface="Times New Roman"/>
              </a:rPr>
              <a:t>Eva </a:t>
            </a:r>
            <a:r>
              <a:rPr sz="1200" spc="-5" dirty="0">
                <a:latin typeface="Times New Roman"/>
                <a:cs typeface="Times New Roman"/>
              </a:rPr>
              <a:t>sono stati destinati ad accompagnare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i </a:t>
            </a:r>
            <a:r>
              <a:rPr sz="1200" spc="-5" dirty="0">
                <a:latin typeface="Times New Roman"/>
                <a:cs typeface="Times New Roman"/>
              </a:rPr>
              <a:t>loro simili terrestri nell’avventura del Paradiso quando </a:t>
            </a:r>
            <a:r>
              <a:rPr sz="1200" dirty="0">
                <a:latin typeface="Times New Roman"/>
                <a:cs typeface="Times New Roman"/>
              </a:rPr>
              <a:t>Urantia 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stabilizzato in luce 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6255" cy="16154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(1025.6) 93:10.10 </a:t>
            </a:r>
            <a:r>
              <a:rPr sz="1200" dirty="0">
                <a:latin typeface="Times New Roman"/>
                <a:cs typeface="Times New Roman"/>
              </a:rPr>
              <a:t>Meno di </a:t>
            </a:r>
            <a:r>
              <a:rPr sz="1200" spc="-5" dirty="0">
                <a:latin typeface="Times New Roman"/>
                <a:cs typeface="Times New Roman"/>
              </a:rPr>
              <a:t>mille anni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questo stesso Machiventa </a:t>
            </a:r>
            <a:r>
              <a:rPr sz="1200" dirty="0">
                <a:latin typeface="Times New Roman"/>
                <a:cs typeface="Times New Roman"/>
              </a:rPr>
              <a:t>Melchizedek, il </a:t>
            </a:r>
            <a:r>
              <a:rPr sz="1200" spc="-5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</a:t>
            </a:r>
            <a:r>
              <a:rPr sz="1200" dirty="0">
                <a:latin typeface="Times New Roman"/>
                <a:cs typeface="Times New Roman"/>
              </a:rPr>
              <a:t>di un tempo, </a:t>
            </a:r>
            <a:r>
              <a:rPr sz="1200" spc="-5" dirty="0">
                <a:latin typeface="Times New Roman"/>
                <a:cs typeface="Times New Roman"/>
              </a:rPr>
              <a:t>fu presente </a:t>
            </a:r>
            <a:r>
              <a:rPr sz="1200" dirty="0">
                <a:latin typeface="Times New Roman"/>
                <a:cs typeface="Times New Roman"/>
              </a:rPr>
              <a:t>in forma  invisibile </a:t>
            </a:r>
            <a:r>
              <a:rPr sz="1200" spc="-5" dirty="0">
                <a:latin typeface="Times New Roman"/>
                <a:cs typeface="Times New Roman"/>
              </a:rPr>
              <a:t>su Urantia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anni, </a:t>
            </a:r>
            <a:r>
              <a:rPr sz="1200" spc="-5" dirty="0">
                <a:latin typeface="Times New Roman"/>
                <a:cs typeface="Times New Roman"/>
              </a:rPr>
              <a:t>operando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governatore generale residente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pianeta.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attuale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direzione degli affari planetari continuasse, egli dovrà ritornare entro </a:t>
            </a:r>
            <a:r>
              <a:rPr sz="1200" dirty="0">
                <a:latin typeface="Times New Roman"/>
                <a:cs typeface="Times New Roman"/>
              </a:rPr>
              <a:t>poco più di </a:t>
            </a:r>
            <a:r>
              <a:rPr sz="1200" spc="5" dirty="0">
                <a:latin typeface="Times New Roman"/>
                <a:cs typeface="Times New Roman"/>
              </a:rPr>
              <a:t>mille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stessa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302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(1026.1) 93:10.11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storia di </a:t>
            </a:r>
            <a:r>
              <a:rPr sz="1200" spc="-5" dirty="0">
                <a:latin typeface="Times New Roman"/>
                <a:cs typeface="Times New Roman"/>
              </a:rPr>
              <a:t>Machiventa </a:t>
            </a:r>
            <a:r>
              <a:rPr sz="1200" dirty="0">
                <a:latin typeface="Times New Roman"/>
                <a:cs typeface="Times New Roman"/>
              </a:rPr>
              <a:t>Melchizedek,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straordinari personaggi </a:t>
            </a:r>
            <a:r>
              <a:rPr sz="1200" dirty="0">
                <a:latin typeface="Times New Roman"/>
                <a:cs typeface="Times New Roman"/>
              </a:rPr>
              <a:t>che siano </a:t>
            </a:r>
            <a:r>
              <a:rPr sz="1200" spc="-5" dirty="0">
                <a:latin typeface="Times New Roman"/>
                <a:cs typeface="Times New Roman"/>
              </a:rPr>
              <a:t>mai stati legati alla </a:t>
            </a:r>
            <a:r>
              <a:rPr sz="1200" dirty="0">
                <a:latin typeface="Times New Roman"/>
                <a:cs typeface="Times New Roman"/>
              </a:rPr>
              <a:t>storia  di </a:t>
            </a:r>
            <a:r>
              <a:rPr sz="1200" spc="-5" dirty="0">
                <a:latin typeface="Times New Roman"/>
                <a:cs typeface="Times New Roman"/>
              </a:rPr>
              <a:t>Urantia ed </a:t>
            </a:r>
            <a:r>
              <a:rPr sz="1200" dirty="0">
                <a:latin typeface="Times New Roman"/>
                <a:cs typeface="Times New Roman"/>
              </a:rPr>
              <a:t>una personalità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destinata a </a:t>
            </a:r>
            <a:r>
              <a:rPr sz="1200" spc="-5" dirty="0">
                <a:latin typeface="Times New Roman"/>
                <a:cs typeface="Times New Roman"/>
              </a:rPr>
              <a:t>svolgere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ruolo </a:t>
            </a:r>
            <a:r>
              <a:rPr sz="1200" dirty="0">
                <a:latin typeface="Times New Roman"/>
                <a:cs typeface="Times New Roman"/>
              </a:rPr>
              <a:t>importante </a:t>
            </a:r>
            <a:r>
              <a:rPr sz="1200" spc="-5" dirty="0">
                <a:latin typeface="Times New Roman"/>
                <a:cs typeface="Times New Roman"/>
              </a:rPr>
              <a:t>nell’esperienza futura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irregolare ed  </a:t>
            </a:r>
            <a:r>
              <a:rPr sz="1200" dirty="0">
                <a:latin typeface="Times New Roman"/>
                <a:cs typeface="Times New Roman"/>
              </a:rPr>
              <a:t>insolito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(1026.2) 93:10.12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682879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94: </a:t>
            </a:r>
            <a:r>
              <a:rPr spc="-5" dirty="0"/>
              <a:t>Gli insegnamenti di Melchizedek in</a:t>
            </a:r>
            <a:r>
              <a:rPr spc="40" dirty="0"/>
              <a:t> </a:t>
            </a:r>
            <a:r>
              <a:rPr spc="-5" dirty="0"/>
              <a:t>Oriente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59115" cy="36048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431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(1027.1) 94:0.1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PRIMI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della religione </a:t>
            </a:r>
            <a:r>
              <a:rPr sz="1200" dirty="0">
                <a:latin typeface="Times New Roman"/>
                <a:cs typeface="Times New Roman"/>
              </a:rPr>
              <a:t>di Salem penetrarono fino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tribù più </a:t>
            </a:r>
            <a:r>
              <a:rPr sz="1200" spc="-5" dirty="0">
                <a:latin typeface="Times New Roman"/>
                <a:cs typeface="Times New Roman"/>
              </a:rPr>
              <a:t>remote dell’Africa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dell’Eurasia, </a:t>
            </a:r>
            <a:r>
              <a:rPr sz="1200" dirty="0">
                <a:latin typeface="Times New Roman"/>
                <a:cs typeface="Times New Roman"/>
              </a:rPr>
              <a:t>predicando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Machiventa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 di fiducia </a:t>
            </a:r>
            <a:r>
              <a:rPr sz="1200" spc="-5" dirty="0">
                <a:latin typeface="Times New Roman"/>
                <a:cs typeface="Times New Roman"/>
              </a:rPr>
              <a:t>dell’uomo nell’unico Dio universale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prezzo da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per ottenere il 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patto di </a:t>
            </a:r>
            <a:r>
              <a:rPr sz="1200" spc="-5" dirty="0">
                <a:latin typeface="Times New Roman"/>
                <a:cs typeface="Times New Roman"/>
              </a:rPr>
              <a:t>Melchizedek con </a:t>
            </a:r>
            <a:r>
              <a:rPr sz="1200" dirty="0">
                <a:latin typeface="Times New Roman"/>
                <a:cs typeface="Times New Roman"/>
              </a:rPr>
              <a:t>Abramo </a:t>
            </a:r>
            <a:r>
              <a:rPr sz="1200" spc="-5" dirty="0">
                <a:latin typeface="Times New Roman"/>
                <a:cs typeface="Times New Roman"/>
              </a:rPr>
              <a:t>servì </a:t>
            </a:r>
            <a:r>
              <a:rPr sz="1200" dirty="0">
                <a:latin typeface="Times New Roman"/>
                <a:cs typeface="Times New Roman"/>
              </a:rPr>
              <a:t>da modello per tutta la </a:t>
            </a:r>
            <a:r>
              <a:rPr sz="1200" spc="-5" dirty="0">
                <a:latin typeface="Times New Roman"/>
                <a:cs typeface="Times New Roman"/>
              </a:rPr>
              <a:t>propaganda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uscì da </a:t>
            </a:r>
            <a:r>
              <a:rPr sz="1200" spc="-5" dirty="0">
                <a:latin typeface="Times New Roman"/>
                <a:cs typeface="Times New Roman"/>
              </a:rPr>
              <a:t>Salem </a:t>
            </a:r>
            <a:r>
              <a:rPr sz="1200" dirty="0">
                <a:latin typeface="Times New Roman"/>
                <a:cs typeface="Times New Roman"/>
              </a:rPr>
              <a:t>e dagli altri  </a:t>
            </a:r>
            <a:r>
              <a:rPr sz="1200" spc="-5" dirty="0">
                <a:latin typeface="Times New Roman"/>
                <a:cs typeface="Times New Roman"/>
              </a:rPr>
              <a:t>centri. </a:t>
            </a:r>
            <a:r>
              <a:rPr sz="1200" dirty="0">
                <a:latin typeface="Times New Roman"/>
                <a:cs typeface="Times New Roman"/>
              </a:rPr>
              <a:t>Urantia non ha mai avuto </a:t>
            </a:r>
            <a:r>
              <a:rPr sz="1200" spc="-5" dirty="0">
                <a:latin typeface="Times New Roman"/>
                <a:cs typeface="Times New Roman"/>
              </a:rPr>
              <a:t>missionari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entusiasti </a:t>
            </a:r>
            <a:r>
              <a:rPr sz="1200" dirty="0">
                <a:latin typeface="Times New Roman"/>
                <a:cs typeface="Times New Roman"/>
              </a:rPr>
              <a:t>e dinamici di questi nobili uomini e donne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portarono 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l’emisfero orientale. Questi missionari furono reclutati </a:t>
            </a:r>
            <a:r>
              <a:rPr sz="1200" dirty="0">
                <a:latin typeface="Times New Roman"/>
                <a:cs typeface="Times New Roman"/>
              </a:rPr>
              <a:t>tra numerosi popoli e </a:t>
            </a:r>
            <a:r>
              <a:rPr sz="1200" spc="-5" dirty="0">
                <a:latin typeface="Times New Roman"/>
                <a:cs typeface="Times New Roman"/>
              </a:rPr>
              <a:t>razze, ed essi  diffusero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parte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per il tramite </a:t>
            </a:r>
            <a:r>
              <a:rPr sz="1200" spc="-5" dirty="0">
                <a:latin typeface="Times New Roman"/>
                <a:cs typeface="Times New Roman"/>
              </a:rPr>
              <a:t>d’indigeni </a:t>
            </a:r>
            <a:r>
              <a:rPr sz="1200" dirty="0">
                <a:latin typeface="Times New Roman"/>
                <a:cs typeface="Times New Roman"/>
              </a:rPr>
              <a:t>convertiti. Essi </a:t>
            </a:r>
            <a:r>
              <a:rPr sz="1200" spc="-5" dirty="0">
                <a:latin typeface="Times New Roman"/>
                <a:cs typeface="Times New Roman"/>
              </a:rPr>
              <a:t>istituirono dei centri </a:t>
            </a:r>
            <a:r>
              <a:rPr sz="1200" dirty="0">
                <a:latin typeface="Times New Roman"/>
                <a:cs typeface="Times New Roman"/>
              </a:rPr>
              <a:t>d’istruzione nelle </a:t>
            </a:r>
            <a:r>
              <a:rPr sz="1200" spc="-5" dirty="0">
                <a:latin typeface="Times New Roman"/>
                <a:cs typeface="Times New Roman"/>
              </a:rPr>
              <a:t>differenti  parti del </a:t>
            </a:r>
            <a:r>
              <a:rPr sz="1200" dirty="0">
                <a:latin typeface="Times New Roman"/>
                <a:cs typeface="Times New Roman"/>
              </a:rPr>
              <a:t>mondo in cui </a:t>
            </a:r>
            <a:r>
              <a:rPr sz="1200" spc="-5" dirty="0">
                <a:latin typeface="Times New Roman"/>
                <a:cs typeface="Times New Roman"/>
              </a:rPr>
              <a:t>insegnarono ai </a:t>
            </a:r>
            <a:r>
              <a:rPr sz="1200" dirty="0">
                <a:latin typeface="Times New Roman"/>
                <a:cs typeface="Times New Roman"/>
              </a:rPr>
              <a:t>nativi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Salem.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incaricarono questi allievi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agire come insegnanti </a:t>
            </a:r>
            <a:r>
              <a:rPr sz="1200" dirty="0">
                <a:latin typeface="Times New Roman"/>
                <a:cs typeface="Times New Roman"/>
              </a:rPr>
              <a:t>tra i  loro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popoli.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insegnamenti di Salem nell’India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vedica</a:t>
            </a:r>
            <a:endParaRPr sz="1600">
              <a:latin typeface="Times New Roman"/>
              <a:cs typeface="Times New Roman"/>
            </a:endParaRPr>
          </a:p>
          <a:p>
            <a:pPr marL="63500" marR="7112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(1027.2) 94:1.1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tempo di </a:t>
            </a:r>
            <a:r>
              <a:rPr sz="1200" spc="-5" dirty="0">
                <a:latin typeface="Times New Roman"/>
                <a:cs typeface="Times New Roman"/>
              </a:rPr>
              <a:t>Melchizedek l’India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paese cosmopolita </a:t>
            </a:r>
            <a:r>
              <a:rPr sz="1200" dirty="0">
                <a:latin typeface="Times New Roman"/>
                <a:cs typeface="Times New Roman"/>
              </a:rPr>
              <a:t>recentemente caduto sotto la dominazione politica e </a:t>
            </a:r>
            <a:r>
              <a:rPr sz="1200" spc="-5" dirty="0">
                <a:latin typeface="Times New Roman"/>
                <a:cs typeface="Times New Roman"/>
              </a:rPr>
              <a:t>religiosa  degli invasori </a:t>
            </a:r>
            <a:r>
              <a:rPr sz="1200" dirty="0">
                <a:latin typeface="Times New Roman"/>
                <a:cs typeface="Times New Roman"/>
              </a:rPr>
              <a:t>Ariani-Anditi venuti da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e da ovest.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solo le </a:t>
            </a:r>
            <a:r>
              <a:rPr sz="1200" spc="-5" dirty="0">
                <a:latin typeface="Times New Roman"/>
                <a:cs typeface="Times New Roman"/>
              </a:rPr>
              <a:t>parti settentrionale ed occidentale della </a:t>
            </a:r>
            <a:r>
              <a:rPr sz="1200" dirty="0">
                <a:latin typeface="Times New Roman"/>
                <a:cs typeface="Times New Roman"/>
              </a:rPr>
              <a:t>penisola  </a:t>
            </a:r>
            <a:r>
              <a:rPr sz="1200" spc="-5" dirty="0">
                <a:latin typeface="Times New Roman"/>
                <a:cs typeface="Times New Roman"/>
              </a:rPr>
              <a:t>erano state </a:t>
            </a:r>
            <a:r>
              <a:rPr sz="1200" dirty="0">
                <a:latin typeface="Times New Roman"/>
                <a:cs typeface="Times New Roman"/>
              </a:rPr>
              <a:t>estesamente </a:t>
            </a:r>
            <a:r>
              <a:rPr sz="1200" spc="-5" dirty="0">
                <a:latin typeface="Times New Roman"/>
                <a:cs typeface="Times New Roman"/>
              </a:rPr>
              <a:t>infiltrate dagli Ariani. Questi </a:t>
            </a:r>
            <a:r>
              <a:rPr sz="1200" dirty="0">
                <a:latin typeface="Times New Roman"/>
                <a:cs typeface="Times New Roman"/>
              </a:rPr>
              <a:t>nuovi venuti vedici </a:t>
            </a:r>
            <a:r>
              <a:rPr sz="1200" spc="-5" dirty="0">
                <a:latin typeface="Times New Roman"/>
                <a:cs typeface="Times New Roman"/>
              </a:rPr>
              <a:t>avevano portato con </a:t>
            </a:r>
            <a:r>
              <a:rPr sz="1200" dirty="0">
                <a:latin typeface="Times New Roman"/>
                <a:cs typeface="Times New Roman"/>
              </a:rPr>
              <a:t>sé le loro </a:t>
            </a:r>
            <a:r>
              <a:rPr sz="1200" spc="-5" dirty="0">
                <a:latin typeface="Times New Roman"/>
                <a:cs typeface="Times New Roman"/>
              </a:rPr>
              <a:t>numerose deità </a:t>
            </a:r>
            <a:r>
              <a:rPr sz="1200" dirty="0">
                <a:latin typeface="Times New Roman"/>
                <a:cs typeface="Times New Roman"/>
              </a:rPr>
              <a:t>tribali. </a:t>
            </a:r>
            <a:r>
              <a:rPr sz="1200" spc="-15" dirty="0">
                <a:latin typeface="Times New Roman"/>
                <a:cs typeface="Times New Roman"/>
              </a:rPr>
              <a:t>Le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forme religiose </a:t>
            </a:r>
            <a:r>
              <a:rPr sz="1200" dirty="0">
                <a:latin typeface="Times New Roman"/>
                <a:cs typeface="Times New Roman"/>
              </a:rPr>
              <a:t>di culto </a:t>
            </a:r>
            <a:r>
              <a:rPr sz="1200" spc="-5" dirty="0">
                <a:latin typeface="Times New Roman"/>
                <a:cs typeface="Times New Roman"/>
              </a:rPr>
              <a:t>seguivano strettamente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pratiche cerimoniali dei loro antichi predecessori </a:t>
            </a:r>
            <a:r>
              <a:rPr sz="1200" dirty="0">
                <a:latin typeface="Times New Roman"/>
                <a:cs typeface="Times New Roman"/>
              </a:rPr>
              <a:t>anditi, </a:t>
            </a:r>
            <a:r>
              <a:rPr sz="1200" spc="-5" dirty="0">
                <a:latin typeface="Times New Roman"/>
                <a:cs typeface="Times New Roman"/>
              </a:rPr>
              <a:t>nel senso che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agiva ancora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sacerdote </a:t>
            </a:r>
            <a:r>
              <a:rPr sz="1200" dirty="0">
                <a:latin typeface="Times New Roman"/>
                <a:cs typeface="Times New Roman"/>
              </a:rPr>
              <a:t>e la madre da </a:t>
            </a:r>
            <a:r>
              <a:rPr sz="1200" spc="-5" dirty="0">
                <a:latin typeface="Times New Roman"/>
                <a:cs typeface="Times New Roman"/>
              </a:rPr>
              <a:t>sacerdotessa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focolare </a:t>
            </a:r>
            <a:r>
              <a:rPr sz="1200" spc="-5" dirty="0">
                <a:latin typeface="Times New Roman"/>
                <a:cs typeface="Times New Roman"/>
              </a:rPr>
              <a:t>della famiglia </a:t>
            </a:r>
            <a:r>
              <a:rPr sz="1200" dirty="0">
                <a:latin typeface="Times New Roman"/>
                <a:cs typeface="Times New Roman"/>
              </a:rPr>
              <a:t>era ancora </a:t>
            </a:r>
            <a:r>
              <a:rPr sz="1200" spc="-5" dirty="0">
                <a:latin typeface="Times New Roman"/>
                <a:cs typeface="Times New Roman"/>
              </a:rPr>
              <a:t>utilizzato </a:t>
            </a:r>
            <a:r>
              <a:rPr sz="1200" dirty="0">
                <a:latin typeface="Times New Roman"/>
                <a:cs typeface="Times New Roman"/>
              </a:rPr>
              <a:t>come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57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(1027.3) 94:1.2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culto vedico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allora in un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metamorfosi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direzione della casta </a:t>
            </a:r>
            <a:r>
              <a:rPr sz="1200" dirty="0">
                <a:latin typeface="Times New Roman"/>
                <a:cs typeface="Times New Roman"/>
              </a:rPr>
              <a:t>bramana </a:t>
            </a:r>
            <a:r>
              <a:rPr sz="1200" spc="-5" dirty="0">
                <a:latin typeface="Times New Roman"/>
                <a:cs typeface="Times New Roman"/>
              </a:rPr>
              <a:t>degli  insegnanti-sacerdoti,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stavano assumendo gradualmente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 </a:t>
            </a:r>
            <a:r>
              <a:rPr sz="1200" dirty="0">
                <a:latin typeface="Times New Roman"/>
                <a:cs typeface="Times New Roman"/>
              </a:rPr>
              <a:t>in evoluzione. </a:t>
            </a:r>
            <a:r>
              <a:rPr sz="1200" spc="-5" dirty="0">
                <a:latin typeface="Times New Roman"/>
                <a:cs typeface="Times New Roman"/>
              </a:rPr>
              <a:t>L’amalgamazione  delle trentatré </a:t>
            </a:r>
            <a:r>
              <a:rPr sz="1200" dirty="0">
                <a:latin typeface="Times New Roman"/>
                <a:cs typeface="Times New Roman"/>
              </a:rPr>
              <a:t>deità ariane di un </a:t>
            </a:r>
            <a:r>
              <a:rPr sz="1200" spc="-5" dirty="0">
                <a:latin typeface="Times New Roman"/>
                <a:cs typeface="Times New Roman"/>
              </a:rPr>
              <a:t>tempo era </a:t>
            </a:r>
            <a:r>
              <a:rPr sz="1200" dirty="0">
                <a:latin typeface="Times New Roman"/>
                <a:cs typeface="Times New Roman"/>
              </a:rPr>
              <a:t>bene avviato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penetrarono </a:t>
            </a:r>
            <a:r>
              <a:rPr sz="1200" dirty="0">
                <a:latin typeface="Times New Roman"/>
                <a:cs typeface="Times New Roman"/>
              </a:rPr>
              <a:t>nel nord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dell’India.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912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143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(1027.4) 94:1.3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politeismo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Ariani rappresentava </a:t>
            </a:r>
            <a:r>
              <a:rPr sz="1200" dirty="0">
                <a:latin typeface="Times New Roman"/>
                <a:cs typeface="Times New Roman"/>
              </a:rPr>
              <a:t>una degenerazione </a:t>
            </a:r>
            <a:r>
              <a:rPr sz="1200" spc="-5" dirty="0">
                <a:latin typeface="Times New Roman"/>
                <a:cs typeface="Times New Roman"/>
              </a:rPr>
              <a:t>del loro monoteismo iniziale, causata dalla </a:t>
            </a:r>
            <a:r>
              <a:rPr sz="1200" dirty="0">
                <a:latin typeface="Times New Roman"/>
                <a:cs typeface="Times New Roman"/>
              </a:rPr>
              <a:t>loro divisione  in unità </a:t>
            </a:r>
            <a:r>
              <a:rPr sz="1200" spc="-5" dirty="0">
                <a:latin typeface="Times New Roman"/>
                <a:cs typeface="Times New Roman"/>
              </a:rPr>
              <a:t>tribali, ciascuna delle quali aveva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venerato. </a:t>
            </a:r>
            <a:r>
              <a:rPr sz="1200" dirty="0">
                <a:latin typeface="Times New Roman"/>
                <a:cs typeface="Times New Roman"/>
              </a:rPr>
              <a:t>Questa devoluzione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monoteismo e </a:t>
            </a:r>
            <a:r>
              <a:rPr sz="1200" spc="-5" dirty="0">
                <a:latin typeface="Times New Roman"/>
                <a:cs typeface="Times New Roman"/>
              </a:rPr>
              <a:t>del trinitarismo </a:t>
            </a:r>
            <a:r>
              <a:rPr sz="1200" dirty="0">
                <a:latin typeface="Times New Roman"/>
                <a:cs typeface="Times New Roman"/>
              </a:rPr>
              <a:t>originali </a:t>
            </a:r>
            <a:r>
              <a:rPr sz="1200" spc="-5" dirty="0">
                <a:latin typeface="Times New Roman"/>
                <a:cs typeface="Times New Roman"/>
              </a:rPr>
              <a:t>della  Mesopotamia andita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risintesi </a:t>
            </a:r>
            <a:r>
              <a:rPr sz="1200" dirty="0">
                <a:latin typeface="Times New Roman"/>
                <a:cs typeface="Times New Roman"/>
              </a:rPr>
              <a:t>nei primi </a:t>
            </a:r>
            <a:r>
              <a:rPr sz="1200" spc="-5" dirty="0">
                <a:latin typeface="Times New Roman"/>
                <a:cs typeface="Times New Roman"/>
              </a:rPr>
              <a:t>secoli del secondo millennio avanti </a:t>
            </a:r>
            <a:r>
              <a:rPr sz="1200" dirty="0">
                <a:latin typeface="Times New Roman"/>
                <a:cs typeface="Times New Roman"/>
              </a:rPr>
              <a:t>Cristo. I molteplici dei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organizzati  in un </a:t>
            </a:r>
            <a:r>
              <a:rPr sz="1200" spc="-5" dirty="0">
                <a:latin typeface="Times New Roman"/>
                <a:cs typeface="Times New Roman"/>
              </a:rPr>
              <a:t>pantheon 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direzione trina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Dyaus pitar,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del cielo; Indra,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tempestoso signore dell’atmosfera; </a:t>
            </a:r>
            <a:r>
              <a:rPr sz="1200" dirty="0">
                <a:latin typeface="Times New Roman"/>
                <a:cs typeface="Times New Roman"/>
              </a:rPr>
              <a:t>ed Agni, il  dio </a:t>
            </a:r>
            <a:r>
              <a:rPr sz="1200" spc="-5" dirty="0">
                <a:latin typeface="Times New Roman"/>
                <a:cs typeface="Times New Roman"/>
              </a:rPr>
              <a:t>tricefalo </a:t>
            </a:r>
            <a:r>
              <a:rPr sz="1200" dirty="0">
                <a:latin typeface="Times New Roman"/>
                <a:cs typeface="Times New Roman"/>
              </a:rPr>
              <a:t>del fuoco, signore </a:t>
            </a:r>
            <a:r>
              <a:rPr sz="1200" spc="-5" dirty="0">
                <a:latin typeface="Times New Roman"/>
                <a:cs typeface="Times New Roman"/>
              </a:rPr>
              <a:t>della terra </a:t>
            </a:r>
            <a:r>
              <a:rPr sz="1200" dirty="0">
                <a:latin typeface="Times New Roman"/>
                <a:cs typeface="Times New Roman"/>
              </a:rPr>
              <a:t>e simbolo </a:t>
            </a:r>
            <a:r>
              <a:rPr sz="1200" spc="-5" dirty="0">
                <a:latin typeface="Times New Roman"/>
                <a:cs typeface="Times New Roman"/>
              </a:rPr>
              <a:t>residuo </a:t>
            </a:r>
            <a:r>
              <a:rPr sz="1200" dirty="0">
                <a:latin typeface="Times New Roman"/>
                <a:cs typeface="Times New Roman"/>
              </a:rPr>
              <a:t>di un antico </a:t>
            </a:r>
            <a:r>
              <a:rPr sz="1200" spc="-5" dirty="0">
                <a:latin typeface="Times New Roman"/>
                <a:cs typeface="Times New Roman"/>
              </a:rPr>
              <a:t>concetto della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(1027.5) 94:1.4 </a:t>
            </a:r>
            <a:r>
              <a:rPr sz="1200" spc="-5" dirty="0">
                <a:latin typeface="Times New Roman"/>
                <a:cs typeface="Times New Roman"/>
              </a:rPr>
              <a:t>Sviluppi nettamente enoteistici stavano preparando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monoteismo evoluto. </a:t>
            </a:r>
            <a:r>
              <a:rPr sz="1200" dirty="0">
                <a:latin typeface="Times New Roman"/>
                <a:cs typeface="Times New Roman"/>
              </a:rPr>
              <a:t>Agni, 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antica,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spesso  esaltato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padre-capo dell’intero pantheon.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principio di </a:t>
            </a:r>
            <a:r>
              <a:rPr sz="1200" spc="-5" dirty="0">
                <a:latin typeface="Times New Roman"/>
                <a:cs typeface="Times New Roman"/>
              </a:rPr>
              <a:t>deità-padre, </a:t>
            </a:r>
            <a:r>
              <a:rPr sz="1200" dirty="0">
                <a:latin typeface="Times New Roman"/>
                <a:cs typeface="Times New Roman"/>
              </a:rPr>
              <a:t>chiamato </a:t>
            </a:r>
            <a:r>
              <a:rPr sz="1200" spc="-5" dirty="0">
                <a:latin typeface="Times New Roman"/>
                <a:cs typeface="Times New Roman"/>
              </a:rPr>
              <a:t>talvolta Prajapati, talvolta denominato Brahma, 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sommerso nella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teologica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sacerdoti bramani sostennero </a:t>
            </a:r>
            <a:r>
              <a:rPr sz="1200" dirty="0">
                <a:latin typeface="Times New Roman"/>
                <a:cs typeface="Times New Roman"/>
              </a:rPr>
              <a:t>più tardi con </a:t>
            </a:r>
            <a:r>
              <a:rPr sz="1200" spc="-5" dirty="0">
                <a:latin typeface="Times New Roman"/>
                <a:cs typeface="Times New Roman"/>
              </a:rPr>
              <a:t>gli insegnanti </a:t>
            </a:r>
            <a:r>
              <a:rPr sz="1200" dirty="0">
                <a:latin typeface="Times New Roman"/>
                <a:cs typeface="Times New Roman"/>
              </a:rPr>
              <a:t>di Salem.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Brahman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concepito 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energia-divinità </a:t>
            </a:r>
            <a:r>
              <a:rPr sz="1200" dirty="0">
                <a:latin typeface="Times New Roman"/>
                <a:cs typeface="Times New Roman"/>
              </a:rPr>
              <a:t>animante </a:t>
            </a:r>
            <a:r>
              <a:rPr sz="1200" spc="-5" dirty="0">
                <a:latin typeface="Times New Roman"/>
                <a:cs typeface="Times New Roman"/>
              </a:rPr>
              <a:t>l’intero pantheon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vedico.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235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(1028.1) 94:1.5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predicavano </a:t>
            </a:r>
            <a:r>
              <a:rPr sz="1200" dirty="0">
                <a:latin typeface="Times New Roman"/>
                <a:cs typeface="Times New Roman"/>
              </a:rPr>
              <a:t>il Dio unico di </a:t>
            </a:r>
            <a:r>
              <a:rPr sz="1200" spc="-5" dirty="0">
                <a:latin typeface="Times New Roman"/>
                <a:cs typeface="Times New Roman"/>
              </a:rPr>
              <a:t>Melchizedek, l’Altissimo del cielo. Questa presentazione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tutto in </a:t>
            </a:r>
            <a:r>
              <a:rPr sz="1200" spc="-5" dirty="0">
                <a:latin typeface="Times New Roman"/>
                <a:cs typeface="Times New Roman"/>
              </a:rPr>
              <a:t>disaccordo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emergente </a:t>
            </a:r>
            <a:r>
              <a:rPr sz="1200" dirty="0">
                <a:latin typeface="Times New Roman"/>
                <a:cs typeface="Times New Roman"/>
              </a:rPr>
              <a:t>del Brahma-Padre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sorgente di tutti </a:t>
            </a:r>
            <a:r>
              <a:rPr sz="1200" spc="-5" dirty="0">
                <a:latin typeface="Times New Roman"/>
                <a:cs typeface="Times New Roman"/>
              </a:rPr>
              <a:t>gli dei, </a:t>
            </a:r>
            <a:r>
              <a:rPr sz="1200" dirty="0">
                <a:latin typeface="Times New Roman"/>
                <a:cs typeface="Times New Roman"/>
              </a:rPr>
              <a:t>ma la dottrina di Salem non  </a:t>
            </a:r>
            <a:r>
              <a:rPr sz="1200" spc="-5" dirty="0">
                <a:latin typeface="Times New Roman"/>
                <a:cs typeface="Times New Roman"/>
              </a:rPr>
              <a:t>comportava rituali </a:t>
            </a:r>
            <a:r>
              <a:rPr sz="1200" dirty="0">
                <a:latin typeface="Times New Roman"/>
                <a:cs typeface="Times New Roman"/>
              </a:rPr>
              <a:t>e quindi </a:t>
            </a:r>
            <a:r>
              <a:rPr sz="1200" spc="-5" dirty="0">
                <a:latin typeface="Times New Roman"/>
                <a:cs typeface="Times New Roman"/>
              </a:rPr>
              <a:t>andava direttamente </a:t>
            </a:r>
            <a:r>
              <a:rPr sz="1200" dirty="0">
                <a:latin typeface="Times New Roman"/>
                <a:cs typeface="Times New Roman"/>
              </a:rPr>
              <a:t>contro i </a:t>
            </a:r>
            <a:r>
              <a:rPr sz="1200" spc="-5" dirty="0">
                <a:latin typeface="Times New Roman"/>
                <a:cs typeface="Times New Roman"/>
              </a:rPr>
              <a:t>dogmi,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tradizioni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clero bramanico.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sacerdoti  </a:t>
            </a:r>
            <a:r>
              <a:rPr sz="1200" spc="-5" dirty="0">
                <a:latin typeface="Times New Roman"/>
                <a:cs typeface="Times New Roman"/>
              </a:rPr>
              <a:t>bramanici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vollero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l’insegnamento di </a:t>
            </a:r>
            <a:r>
              <a:rPr sz="1200" spc="-5" dirty="0">
                <a:latin typeface="Times New Roman"/>
                <a:cs typeface="Times New Roman"/>
              </a:rPr>
              <a:t>Salem della salvezza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fede,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ottenuto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delle osservanze </a:t>
            </a:r>
            <a:r>
              <a:rPr sz="1200" spc="-5" dirty="0">
                <a:latin typeface="Times New Roman"/>
                <a:cs typeface="Times New Roman"/>
              </a:rPr>
              <a:t>ritualistiche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cerimoniali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sacrificali.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93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(1028.2) 94:1.6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rifiuto del vangelo 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della salvezza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 segnò </a:t>
            </a:r>
            <a:r>
              <a:rPr sz="1200" dirty="0">
                <a:latin typeface="Times New Roman"/>
                <a:cs typeface="Times New Roman"/>
              </a:rPr>
              <a:t>una svolta  </a:t>
            </a:r>
            <a:r>
              <a:rPr sz="1200" spc="-5" dirty="0">
                <a:latin typeface="Times New Roman"/>
                <a:cs typeface="Times New Roman"/>
              </a:rPr>
              <a:t>fondamentale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l’India.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avevano contribuito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alla perdita della fede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antichi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vedici,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capi,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del </a:t>
            </a:r>
            <a:r>
              <a:rPr sz="1200" dirty="0">
                <a:latin typeface="Times New Roman"/>
                <a:cs typeface="Times New Roman"/>
              </a:rPr>
              <a:t>Vedismo, </a:t>
            </a:r>
            <a:r>
              <a:rPr sz="1200" spc="-5" dirty="0">
                <a:latin typeface="Times New Roman"/>
                <a:cs typeface="Times New Roman"/>
              </a:rPr>
              <a:t>rifiutarono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accettare 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 un solo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di una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unica 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semplice.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5892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(1028.3) 94:1.7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Bramini depurarono gli scritti sacri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nello 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combattere gli </a:t>
            </a:r>
            <a:r>
              <a:rPr sz="1200" dirty="0">
                <a:latin typeface="Times New Roman"/>
                <a:cs typeface="Times New Roman"/>
              </a:rPr>
              <a:t>insegnanti di Salem, e </a:t>
            </a:r>
            <a:r>
              <a:rPr sz="1200" spc="-5" dirty="0">
                <a:latin typeface="Times New Roman"/>
                <a:cs typeface="Times New Roman"/>
              </a:rPr>
              <a:t>questa  compilazione, riveduta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pervenuta fino ai tempi moderni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forma del </a:t>
            </a:r>
            <a:r>
              <a:rPr sz="1200" dirty="0">
                <a:latin typeface="Times New Roman"/>
                <a:cs typeface="Times New Roman"/>
              </a:rPr>
              <a:t>Rig-Veda, uno dei libri </a:t>
            </a:r>
            <a:r>
              <a:rPr sz="1200" spc="-5" dirty="0">
                <a:latin typeface="Times New Roman"/>
                <a:cs typeface="Times New Roman"/>
              </a:rPr>
              <a:t>sacri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antichi.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1815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028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Seguirono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secondo, </a:t>
            </a:r>
            <a:r>
              <a:rPr sz="1200" dirty="0">
                <a:latin typeface="Times New Roman"/>
                <a:cs typeface="Times New Roman"/>
              </a:rPr>
              <a:t>terzo e </a:t>
            </a:r>
            <a:r>
              <a:rPr sz="1200" spc="-5" dirty="0">
                <a:latin typeface="Times New Roman"/>
                <a:cs typeface="Times New Roman"/>
              </a:rPr>
              <a:t>quarto Veda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Bramini cercarono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cristallizzare, formalizzare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fissare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rituali di  </a:t>
            </a:r>
            <a:r>
              <a:rPr sz="1200" spc="-5" dirty="0">
                <a:latin typeface="Times New Roman"/>
                <a:cs typeface="Times New Roman"/>
              </a:rPr>
              <a:t>adorazione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sacrifici </a:t>
            </a:r>
            <a:r>
              <a:rPr sz="1200" dirty="0">
                <a:latin typeface="Times New Roman"/>
                <a:cs typeface="Times New Roman"/>
              </a:rPr>
              <a:t>sui popoli di </a:t>
            </a:r>
            <a:r>
              <a:rPr sz="1200" spc="-5" dirty="0">
                <a:latin typeface="Times New Roman"/>
                <a:cs typeface="Times New Roman"/>
              </a:rPr>
              <a:t>quel tempo. Considerati per ciò </a:t>
            </a:r>
            <a:r>
              <a:rPr sz="1200" dirty="0">
                <a:latin typeface="Times New Roman"/>
                <a:cs typeface="Times New Roman"/>
              </a:rPr>
              <a:t>che hanno di </a:t>
            </a:r>
            <a:r>
              <a:rPr sz="1200" spc="-5" dirty="0">
                <a:latin typeface="Times New Roman"/>
                <a:cs typeface="Times New Roman"/>
              </a:rPr>
              <a:t>meglio, questi </a:t>
            </a:r>
            <a:r>
              <a:rPr sz="1200" dirty="0">
                <a:latin typeface="Times New Roman"/>
                <a:cs typeface="Times New Roman"/>
              </a:rPr>
              <a:t>scritti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l’equivalente di 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altra </a:t>
            </a:r>
            <a:r>
              <a:rPr sz="1200" spc="-5" dirty="0">
                <a:latin typeface="Times New Roman"/>
                <a:cs typeface="Times New Roman"/>
              </a:rPr>
              <a:t>raccolta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carattere analogo per </a:t>
            </a:r>
            <a:r>
              <a:rPr sz="1200" dirty="0">
                <a:latin typeface="Times New Roman"/>
                <a:cs typeface="Times New Roman"/>
              </a:rPr>
              <a:t>bellezza di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discernimento. Ma </a:t>
            </a:r>
            <a:r>
              <a:rPr sz="1200" dirty="0">
                <a:latin typeface="Times New Roman"/>
                <a:cs typeface="Times New Roman"/>
              </a:rPr>
              <a:t>a mano a mano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questa</a:t>
            </a:r>
            <a:endParaRPr sz="1200">
              <a:latin typeface="Times New Roman"/>
              <a:cs typeface="Times New Roman"/>
            </a:endParaRPr>
          </a:p>
          <a:p>
            <a:pPr marL="63500" marR="508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religione superiore fu </a:t>
            </a:r>
            <a:r>
              <a:rPr sz="1200" dirty="0">
                <a:latin typeface="Times New Roman"/>
                <a:cs typeface="Times New Roman"/>
              </a:rPr>
              <a:t>contaminata </a:t>
            </a:r>
            <a:r>
              <a:rPr sz="1200" spc="-5" dirty="0">
                <a:latin typeface="Times New Roman"/>
                <a:cs typeface="Times New Roman"/>
              </a:rPr>
              <a:t>dalle migliaia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superstizioni, </a:t>
            </a:r>
            <a:r>
              <a:rPr sz="1200" dirty="0">
                <a:latin typeface="Times New Roman"/>
                <a:cs typeface="Times New Roman"/>
              </a:rPr>
              <a:t>culti e </a:t>
            </a:r>
            <a:r>
              <a:rPr sz="1200" spc="-5" dirty="0">
                <a:latin typeface="Times New Roman"/>
                <a:cs typeface="Times New Roman"/>
              </a:rPr>
              <a:t>rituali dell’India meridionale, si </a:t>
            </a:r>
            <a:r>
              <a:rPr sz="1200" dirty="0">
                <a:latin typeface="Times New Roman"/>
                <a:cs typeface="Times New Roman"/>
              </a:rPr>
              <a:t>trasformò  </a:t>
            </a:r>
            <a:r>
              <a:rPr sz="1200" spc="-5" dirty="0">
                <a:latin typeface="Times New Roman"/>
                <a:cs typeface="Times New Roman"/>
              </a:rPr>
              <a:t>progressivamente </a:t>
            </a:r>
            <a:r>
              <a:rPr sz="1200" dirty="0">
                <a:latin typeface="Times New Roman"/>
                <a:cs typeface="Times New Roman"/>
              </a:rPr>
              <a:t>nel più </a:t>
            </a:r>
            <a:r>
              <a:rPr sz="1200" spc="-5" dirty="0">
                <a:latin typeface="Times New Roman"/>
                <a:cs typeface="Times New Roman"/>
              </a:rPr>
              <a:t>variegato sistema </a:t>
            </a:r>
            <a:r>
              <a:rPr sz="1200" dirty="0">
                <a:latin typeface="Times New Roman"/>
                <a:cs typeface="Times New Roman"/>
              </a:rPr>
              <a:t>teologico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sviluppato da uomo </a:t>
            </a:r>
            <a:r>
              <a:rPr sz="1200" spc="-5" dirty="0">
                <a:latin typeface="Times New Roman"/>
                <a:cs typeface="Times New Roman"/>
              </a:rPr>
              <a:t>mortale. </a:t>
            </a:r>
            <a:r>
              <a:rPr sz="1200" dirty="0">
                <a:latin typeface="Times New Roman"/>
                <a:cs typeface="Times New Roman"/>
              </a:rPr>
              <a:t>Uno studio </a:t>
            </a:r>
            <a:r>
              <a:rPr sz="1200" spc="-5" dirty="0">
                <a:latin typeface="Times New Roman"/>
                <a:cs typeface="Times New Roman"/>
              </a:rPr>
              <a:t>accurato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Veda rivelerà </a:t>
            </a:r>
            <a:r>
              <a:rPr sz="1200" dirty="0">
                <a:latin typeface="Times New Roman"/>
                <a:cs typeface="Times New Roman"/>
              </a:rPr>
              <a:t>alcuni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alti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alcuni dei </a:t>
            </a:r>
            <a:r>
              <a:rPr sz="1200" dirty="0">
                <a:latin typeface="Times New Roman"/>
                <a:cs typeface="Times New Roman"/>
              </a:rPr>
              <a:t>più bassi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della Deità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siano mai stati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concepiti.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Bramanesimo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(1028.4) 94:2.1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penetrarono verso sud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Deccan dravidiano, </a:t>
            </a:r>
            <a:r>
              <a:rPr sz="1200" dirty="0">
                <a:latin typeface="Times New Roman"/>
                <a:cs typeface="Times New Roman"/>
              </a:rPr>
              <a:t>incontrarono un </a:t>
            </a:r>
            <a:r>
              <a:rPr sz="1200" spc="-5" dirty="0">
                <a:latin typeface="Times New Roman"/>
                <a:cs typeface="Times New Roman"/>
              </a:rPr>
              <a:t>sistema crescente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caste, </a:t>
            </a:r>
            <a:r>
              <a:rPr sz="1200" dirty="0">
                <a:latin typeface="Times New Roman"/>
                <a:cs typeface="Times New Roman"/>
              </a:rPr>
              <a:t>il piano </a:t>
            </a:r>
            <a:r>
              <a:rPr sz="1200" spc="-5" dirty="0">
                <a:latin typeface="Times New Roman"/>
                <a:cs typeface="Times New Roman"/>
              </a:rPr>
              <a:t>degli Ariani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impedire </a:t>
            </a:r>
            <a:r>
              <a:rPr sz="1200" dirty="0">
                <a:latin typeface="Times New Roman"/>
                <a:cs typeface="Times New Roman"/>
              </a:rPr>
              <a:t>la perdita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identità razziale di </a:t>
            </a:r>
            <a:r>
              <a:rPr sz="1200" spc="-5" dirty="0">
                <a:latin typeface="Times New Roman"/>
                <a:cs typeface="Times New Roman"/>
              </a:rPr>
              <a:t>fronte alla </a:t>
            </a:r>
            <a:r>
              <a:rPr sz="1200" dirty="0">
                <a:latin typeface="Times New Roman"/>
                <a:cs typeface="Times New Roman"/>
              </a:rPr>
              <a:t>marea </a:t>
            </a:r>
            <a:r>
              <a:rPr sz="1200" spc="-5" dirty="0">
                <a:latin typeface="Times New Roman"/>
                <a:cs typeface="Times New Roman"/>
              </a:rPr>
              <a:t>montante delle </a:t>
            </a:r>
            <a:r>
              <a:rPr sz="1200" dirty="0">
                <a:latin typeface="Times New Roman"/>
                <a:cs typeface="Times New Roman"/>
              </a:rPr>
              <a:t>popolazioni </a:t>
            </a:r>
            <a:r>
              <a:rPr sz="1200" spc="-5" dirty="0">
                <a:latin typeface="Times New Roman"/>
                <a:cs typeface="Times New Roman"/>
              </a:rPr>
              <a:t>Sangik  secondarie. </a:t>
            </a:r>
            <a:r>
              <a:rPr sz="1200" dirty="0">
                <a:latin typeface="Times New Roman"/>
                <a:cs typeface="Times New Roman"/>
              </a:rPr>
              <a:t>Poiché la casta </a:t>
            </a:r>
            <a:r>
              <a:rPr sz="1200" spc="-5" dirty="0">
                <a:latin typeface="Times New Roman"/>
                <a:cs typeface="Times New Roman"/>
              </a:rPr>
              <a:t>sacerdotale bramanica era l’essenza stessa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sistema, </a:t>
            </a:r>
            <a:r>
              <a:rPr sz="1200" spc="-5" dirty="0">
                <a:latin typeface="Times New Roman"/>
                <a:cs typeface="Times New Roman"/>
              </a:rPr>
              <a:t>quest’ordine sociale ritardò  considerevolmente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degli insegnanti </a:t>
            </a:r>
            <a:r>
              <a:rPr sz="1200" dirty="0">
                <a:latin typeface="Times New Roman"/>
                <a:cs typeface="Times New Roman"/>
              </a:rPr>
              <a:t>di Salem. </a:t>
            </a:r>
            <a:r>
              <a:rPr sz="1200" spc="-5" dirty="0">
                <a:latin typeface="Times New Roman"/>
                <a:cs typeface="Times New Roman"/>
              </a:rPr>
              <a:t>Questo 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caste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salvare la </a:t>
            </a:r>
            <a:r>
              <a:rPr sz="1200" spc="-5" dirty="0">
                <a:latin typeface="Times New Roman"/>
                <a:cs typeface="Times New Roman"/>
              </a:rPr>
              <a:t>razza ariana,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perpetuare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Bramini,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quali, </a:t>
            </a:r>
            <a:r>
              <a:rPr sz="1200" dirty="0">
                <a:latin typeface="Times New Roman"/>
                <a:cs typeface="Times New Roman"/>
              </a:rPr>
              <a:t>a loro </a:t>
            </a:r>
            <a:r>
              <a:rPr sz="1200" spc="-5" dirty="0">
                <a:latin typeface="Times New Roman"/>
                <a:cs typeface="Times New Roman"/>
              </a:rPr>
              <a:t>volta, hanno mantenuto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egemonia religiosa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 fino al tempo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19748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(1028.5) 94:2.2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allora, con l’indebolimento del </a:t>
            </a:r>
            <a:r>
              <a:rPr sz="1200" dirty="0">
                <a:latin typeface="Times New Roman"/>
                <a:cs typeface="Times New Roman"/>
              </a:rPr>
              <a:t>Vedismo a </a:t>
            </a:r>
            <a:r>
              <a:rPr sz="1200" spc="-5" dirty="0">
                <a:latin typeface="Times New Roman"/>
                <a:cs typeface="Times New Roman"/>
              </a:rPr>
              <a:t>causa del </a:t>
            </a:r>
            <a:r>
              <a:rPr sz="1200" dirty="0">
                <a:latin typeface="Times New Roman"/>
                <a:cs typeface="Times New Roman"/>
              </a:rPr>
              <a:t>rifiuto </a:t>
            </a:r>
            <a:r>
              <a:rPr sz="1200" spc="-5" dirty="0">
                <a:latin typeface="Times New Roman"/>
                <a:cs typeface="Times New Roman"/>
              </a:rPr>
              <a:t>della verità superiore, </a:t>
            </a:r>
            <a:r>
              <a:rPr sz="1200" dirty="0">
                <a:latin typeface="Times New Roman"/>
                <a:cs typeface="Times New Roman"/>
              </a:rPr>
              <a:t>il culto </a:t>
            </a:r>
            <a:r>
              <a:rPr sz="1200" spc="-5" dirty="0">
                <a:latin typeface="Times New Roman"/>
                <a:cs typeface="Times New Roman"/>
              </a:rPr>
              <a:t>degli Ariani fu </a:t>
            </a:r>
            <a:r>
              <a:rPr sz="1200" dirty="0">
                <a:latin typeface="Times New Roman"/>
                <a:cs typeface="Times New Roman"/>
              </a:rPr>
              <a:t>soggetto a  </a:t>
            </a:r>
            <a:r>
              <a:rPr sz="1200" spc="-5" dirty="0">
                <a:latin typeface="Times New Roman"/>
                <a:cs typeface="Times New Roman"/>
              </a:rPr>
              <a:t>crescenti incursioni </a:t>
            </a:r>
            <a:r>
              <a:rPr sz="1200" dirty="0">
                <a:latin typeface="Times New Roman"/>
                <a:cs typeface="Times New Roman"/>
              </a:rPr>
              <a:t>provenienti dal </a:t>
            </a:r>
            <a:r>
              <a:rPr sz="1200" spc="-5" dirty="0">
                <a:latin typeface="Times New Roman"/>
                <a:cs typeface="Times New Roman"/>
              </a:rPr>
              <a:t>Deccan.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disperato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arginare </a:t>
            </a:r>
            <a:r>
              <a:rPr sz="1200" dirty="0">
                <a:latin typeface="Times New Roman"/>
                <a:cs typeface="Times New Roman"/>
              </a:rPr>
              <a:t>l’onda </a:t>
            </a:r>
            <a:r>
              <a:rPr sz="1200" spc="-5" dirty="0">
                <a:latin typeface="Times New Roman"/>
                <a:cs typeface="Times New Roman"/>
              </a:rPr>
              <a:t>dell’estinzione razziale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 marR="22669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dell’annientamento religioso,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casta dei Bramini cercò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elevarsi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cosa. Essi insegnarono che </a:t>
            </a:r>
            <a:r>
              <a:rPr sz="1200" dirty="0">
                <a:latin typeface="Times New Roman"/>
                <a:cs typeface="Times New Roman"/>
              </a:rPr>
              <a:t>il sacrificio </a:t>
            </a:r>
            <a:r>
              <a:rPr sz="1200" spc="-5" dirty="0">
                <a:latin typeface="Times New Roman"/>
                <a:cs typeface="Times New Roman"/>
              </a:rPr>
              <a:t>alla  deità era assolutamente efficace </a:t>
            </a:r>
            <a:r>
              <a:rPr sz="1200" dirty="0">
                <a:latin typeface="Times New Roman"/>
                <a:cs typeface="Times New Roman"/>
              </a:rPr>
              <a:t>da se </a:t>
            </a:r>
            <a:r>
              <a:rPr sz="1200" spc="-5" dirty="0">
                <a:latin typeface="Times New Roman"/>
                <a:cs typeface="Times New Roman"/>
              </a:rPr>
              <a:t>stesso,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totalmente coercitivo nella sua potenza. Essi proclamarono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due</a:t>
            </a:r>
            <a:endParaRPr sz="1200">
              <a:latin typeface="Times New Roman"/>
              <a:cs typeface="Times New Roman"/>
            </a:endParaRPr>
          </a:p>
          <a:p>
            <a:pPr marL="63500" marR="58419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principi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essenziali dell’universo,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bramanica </a:t>
            </a:r>
            <a:r>
              <a:rPr sz="1200" dirty="0">
                <a:latin typeface="Times New Roman"/>
                <a:cs typeface="Times New Roman"/>
              </a:rPr>
              <a:t>e l’altro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clero </a:t>
            </a:r>
            <a:r>
              <a:rPr sz="1200" spc="-5" dirty="0">
                <a:latin typeface="Times New Roman"/>
                <a:cs typeface="Times New Roman"/>
              </a:rPr>
              <a:t>bramanico.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altro popolo di </a:t>
            </a:r>
            <a:r>
              <a:rPr sz="1200" spc="-5" dirty="0">
                <a:latin typeface="Times New Roman"/>
                <a:cs typeface="Times New Roman"/>
              </a:rPr>
              <a:t>Urantia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pretesero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elevarsi al </a:t>
            </a:r>
            <a:r>
              <a:rPr sz="1200" dirty="0">
                <a:latin typeface="Times New Roman"/>
                <a:cs typeface="Times New Roman"/>
              </a:rPr>
              <a:t>di sopra dei </a:t>
            </a:r>
            <a:r>
              <a:rPr sz="1200" spc="-5" dirty="0">
                <a:latin typeface="Times New Roman"/>
                <a:cs typeface="Times New Roman"/>
              </a:rPr>
              <a:t>loro stessi dei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attribuire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 stessi gli onori </a:t>
            </a:r>
            <a:r>
              <a:rPr sz="1200" dirty="0">
                <a:latin typeface="Times New Roman"/>
                <a:cs typeface="Times New Roman"/>
              </a:rPr>
              <a:t>dovuti ai loro </a:t>
            </a:r>
            <a:r>
              <a:rPr sz="1200" spc="-5" dirty="0">
                <a:latin typeface="Times New Roman"/>
                <a:cs typeface="Times New Roman"/>
              </a:rPr>
              <a:t>dei. Ma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spinsero  così assurdamente </a:t>
            </a:r>
            <a:r>
              <a:rPr sz="1200" dirty="0">
                <a:latin typeface="Times New Roman"/>
                <a:cs typeface="Times New Roman"/>
              </a:rPr>
              <a:t>lontano in queste rivendicazioni </a:t>
            </a:r>
            <a:r>
              <a:rPr sz="1200" spc="-5" dirty="0">
                <a:latin typeface="Times New Roman"/>
                <a:cs typeface="Times New Roman"/>
              </a:rPr>
              <a:t>presuntuose che </a:t>
            </a:r>
            <a:r>
              <a:rPr sz="1200" dirty="0">
                <a:latin typeface="Times New Roman"/>
                <a:cs typeface="Times New Roman"/>
              </a:rPr>
              <a:t>l’intero </a:t>
            </a:r>
            <a:r>
              <a:rPr sz="1200" spc="-5" dirty="0">
                <a:latin typeface="Times New Roman"/>
                <a:cs typeface="Times New Roman"/>
              </a:rPr>
              <a:t>precario sistema crollò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spc="5" dirty="0">
                <a:latin typeface="Times New Roman"/>
                <a:cs typeface="Times New Roman"/>
              </a:rPr>
              <a:t>culti </a:t>
            </a:r>
            <a:r>
              <a:rPr sz="1200" spc="-5" dirty="0">
                <a:latin typeface="Times New Roman"/>
                <a:cs typeface="Times New Roman"/>
              </a:rPr>
              <a:t>degradanti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94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98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arrivavano dalle civiltà circostanti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avanzate.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vasto </a:t>
            </a:r>
            <a:r>
              <a:rPr sz="1200" spc="-5" dirty="0">
                <a:latin typeface="Times New Roman"/>
                <a:cs typeface="Times New Roman"/>
              </a:rPr>
              <a:t>clero </a:t>
            </a:r>
            <a:r>
              <a:rPr sz="1200" dirty="0">
                <a:latin typeface="Times New Roman"/>
                <a:cs typeface="Times New Roman"/>
              </a:rPr>
              <a:t>vedico </a:t>
            </a:r>
            <a:r>
              <a:rPr sz="1200" spc="-5" dirty="0">
                <a:latin typeface="Times New Roman"/>
                <a:cs typeface="Times New Roman"/>
              </a:rPr>
              <a:t>stesso si </a:t>
            </a:r>
            <a:r>
              <a:rPr sz="1200" dirty="0">
                <a:latin typeface="Times New Roman"/>
                <a:cs typeface="Times New Roman"/>
              </a:rPr>
              <a:t>dibatté e </a:t>
            </a:r>
            <a:r>
              <a:rPr sz="1200" spc="-5" dirty="0">
                <a:latin typeface="Times New Roman"/>
                <a:cs typeface="Times New Roman"/>
              </a:rPr>
              <a:t>sprofondò sotto </a:t>
            </a:r>
            <a:r>
              <a:rPr sz="1200" dirty="0">
                <a:latin typeface="Times New Roman"/>
                <a:cs typeface="Times New Roman"/>
              </a:rPr>
              <a:t>l’onda buia dell’inerzia e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pessimismo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stessa presunzione egoistica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malaccorta aveva portato su </a:t>
            </a:r>
            <a:r>
              <a:rPr sz="1200" dirty="0">
                <a:latin typeface="Times New Roman"/>
                <a:cs typeface="Times New Roman"/>
              </a:rPr>
              <a:t>tutta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l’India.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(1029.1) 94:2.3 </a:t>
            </a:r>
            <a:r>
              <a:rPr sz="1200" spc="-5" dirty="0">
                <a:latin typeface="Times New Roman"/>
                <a:cs typeface="Times New Roman"/>
              </a:rPr>
              <a:t>L’eccessiva concentrazione su se stessi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inevitabilmente al timore della perpetuazione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evoluzionaria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in un  </a:t>
            </a:r>
            <a:r>
              <a:rPr sz="1200" spc="-5" dirty="0">
                <a:latin typeface="Times New Roman"/>
                <a:cs typeface="Times New Roman"/>
              </a:rPr>
              <a:t>ciclo senza fine d’incarnazioni successive come </a:t>
            </a:r>
            <a:r>
              <a:rPr sz="1200" dirty="0">
                <a:latin typeface="Times New Roman"/>
                <a:cs typeface="Times New Roman"/>
              </a:rPr>
              <a:t>uomo, come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o come </a:t>
            </a:r>
            <a:r>
              <a:rPr sz="1200" spc="-5" dirty="0">
                <a:latin typeface="Times New Roman"/>
                <a:cs typeface="Times New Roman"/>
              </a:rPr>
              <a:t>erba cattiva. Di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credenze corruttrici  suscettibili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collegate </a:t>
            </a:r>
            <a:r>
              <a:rPr sz="1200" dirty="0">
                <a:latin typeface="Times New Roman"/>
                <a:cs typeface="Times New Roman"/>
              </a:rPr>
              <a:t>a 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avrebbe potuto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monoteismo </a:t>
            </a:r>
            <a:r>
              <a:rPr sz="1200" spc="-5" dirty="0">
                <a:latin typeface="Times New Roman"/>
                <a:cs typeface="Times New Roman"/>
              </a:rPr>
              <a:t>emergente, </a:t>
            </a:r>
            <a:r>
              <a:rPr sz="1200" dirty="0">
                <a:latin typeface="Times New Roman"/>
                <a:cs typeface="Times New Roman"/>
              </a:rPr>
              <a:t>nessuna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più debilitante di </a:t>
            </a:r>
            <a:r>
              <a:rPr sz="1200" spc="5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trasmigrazione </a:t>
            </a:r>
            <a:r>
              <a:rPr sz="1200" dirty="0">
                <a:latin typeface="Times New Roman"/>
                <a:cs typeface="Times New Roman"/>
              </a:rPr>
              <a:t>— la dottrina </a:t>
            </a:r>
            <a:r>
              <a:rPr sz="1200" spc="-5" dirty="0">
                <a:latin typeface="Times New Roman"/>
                <a:cs typeface="Times New Roman"/>
              </a:rPr>
              <a:t>della reincarnazione dell’anima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venne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Deccan </a:t>
            </a:r>
            <a:r>
              <a:rPr sz="1200" spc="-5" dirty="0">
                <a:latin typeface="Times New Roman"/>
                <a:cs typeface="Times New Roman"/>
              </a:rPr>
              <a:t>dravidico. Questa </a:t>
            </a:r>
            <a:r>
              <a:rPr sz="1200" dirty="0">
                <a:latin typeface="Times New Roman"/>
                <a:cs typeface="Times New Roman"/>
              </a:rPr>
              <a:t>credenza in  un </a:t>
            </a:r>
            <a:r>
              <a:rPr sz="1200" spc="-5" dirty="0">
                <a:latin typeface="Times New Roman"/>
                <a:cs typeface="Times New Roman"/>
              </a:rPr>
              <a:t>ciclo </a:t>
            </a:r>
            <a:r>
              <a:rPr sz="1200" dirty="0">
                <a:latin typeface="Times New Roman"/>
                <a:cs typeface="Times New Roman"/>
              </a:rPr>
              <a:t>noioso e monotono di </a:t>
            </a:r>
            <a:r>
              <a:rPr sz="1200" spc="-5" dirty="0">
                <a:latin typeface="Times New Roman"/>
                <a:cs typeface="Times New Roman"/>
              </a:rPr>
              <a:t>ripetute trasmigrazioni </a:t>
            </a:r>
            <a:r>
              <a:rPr sz="1200" dirty="0">
                <a:latin typeface="Times New Roman"/>
                <a:cs typeface="Times New Roman"/>
              </a:rPr>
              <a:t>privò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lotta della </a:t>
            </a:r>
            <a:r>
              <a:rPr sz="1200" dirty="0">
                <a:latin typeface="Times New Roman"/>
                <a:cs typeface="Times New Roman"/>
              </a:rPr>
              <a:t>loro speranza a </a:t>
            </a:r>
            <a:r>
              <a:rPr sz="1200" spc="-5" dirty="0">
                <a:latin typeface="Times New Roman"/>
                <a:cs typeface="Times New Roman"/>
              </a:rPr>
              <a:t>lungo accarezzata </a:t>
            </a:r>
            <a:r>
              <a:rPr sz="1200" dirty="0">
                <a:latin typeface="Times New Roman"/>
                <a:cs typeface="Times New Roman"/>
              </a:rPr>
              <a:t>di trovare </a:t>
            </a:r>
            <a:r>
              <a:rPr sz="1200" spc="-5" dirty="0">
                <a:latin typeface="Times New Roman"/>
                <a:cs typeface="Times New Roman"/>
              </a:rPr>
              <a:t>nella 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quella liberazione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quell’avanzamento spirituale che avevano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parte della fede </a:t>
            </a:r>
            <a:r>
              <a:rPr sz="1200" dirty="0">
                <a:latin typeface="Times New Roman"/>
                <a:cs typeface="Times New Roman"/>
              </a:rPr>
              <a:t>vedica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primitiva.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71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(1029.2) 94:2.4 </a:t>
            </a:r>
            <a:r>
              <a:rPr sz="1200" spc="-5" dirty="0">
                <a:latin typeface="Times New Roman"/>
                <a:cs typeface="Times New Roman"/>
              </a:rPr>
              <a:t>Questo insegnamento filosoficamente </a:t>
            </a:r>
            <a:r>
              <a:rPr sz="1200" dirty="0">
                <a:latin typeface="Times New Roman"/>
                <a:cs typeface="Times New Roman"/>
              </a:rPr>
              <a:t>debilitante </a:t>
            </a:r>
            <a:r>
              <a:rPr sz="1200" spc="-5" dirty="0">
                <a:latin typeface="Times New Roman"/>
                <a:cs typeface="Times New Roman"/>
              </a:rPr>
              <a:t>fu ben presto seguito dall’invenzione </a:t>
            </a:r>
            <a:r>
              <a:rPr sz="1200" dirty="0">
                <a:latin typeface="Times New Roman"/>
                <a:cs typeface="Times New Roman"/>
              </a:rPr>
              <a:t>della dottrina </a:t>
            </a:r>
            <a:r>
              <a:rPr sz="1200" spc="-5" dirty="0">
                <a:latin typeface="Times New Roman"/>
                <a:cs typeface="Times New Roman"/>
              </a:rPr>
              <a:t>dell’eterna fuga </a:t>
            </a:r>
            <a:r>
              <a:rPr sz="1200" spc="5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se stessi immergendosi </a:t>
            </a:r>
            <a:r>
              <a:rPr sz="1200" dirty="0">
                <a:latin typeface="Times New Roman"/>
                <a:cs typeface="Times New Roman"/>
              </a:rPr>
              <a:t>nel riposo 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universali dell’unione assoluta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Brahman,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superanima </a:t>
            </a:r>
            <a:r>
              <a:rPr sz="1200" dirty="0">
                <a:latin typeface="Times New Roman"/>
                <a:cs typeface="Times New Roman"/>
              </a:rPr>
              <a:t>di tutta la creazione.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del mortale e l’ambizione </a:t>
            </a:r>
            <a:r>
              <a:rPr sz="1200" spc="-5" dirty="0">
                <a:latin typeface="Times New Roman"/>
                <a:cs typeface="Times New Roman"/>
              </a:rPr>
              <a:t>umana furono efficacemente annullati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distrutti.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 duemila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le menti  </a:t>
            </a:r>
            <a:r>
              <a:rPr sz="1200" spc="-5" dirty="0">
                <a:latin typeface="Times New Roman"/>
                <a:cs typeface="Times New Roman"/>
              </a:rPr>
              <a:t>migliori dell’India hanno cercato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sfuggire ad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desiderio,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così spalancata </a:t>
            </a:r>
            <a:r>
              <a:rPr sz="1200" dirty="0">
                <a:latin typeface="Times New Roman"/>
                <a:cs typeface="Times New Roman"/>
              </a:rPr>
              <a:t>la porta </a:t>
            </a:r>
            <a:r>
              <a:rPr sz="1200" spc="-5" dirty="0">
                <a:latin typeface="Times New Roman"/>
                <a:cs typeface="Times New Roman"/>
              </a:rPr>
              <a:t>all’entrata </a:t>
            </a:r>
            <a:r>
              <a:rPr sz="1200" dirty="0">
                <a:latin typeface="Times New Roman"/>
                <a:cs typeface="Times New Roman"/>
              </a:rPr>
              <a:t>di quei </a:t>
            </a:r>
            <a:r>
              <a:rPr sz="1200" spc="-5" dirty="0">
                <a:latin typeface="Times New Roman"/>
                <a:cs typeface="Times New Roman"/>
              </a:rPr>
              <a:t>culti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insegnamenti  successivi </a:t>
            </a:r>
            <a:r>
              <a:rPr sz="1200" dirty="0">
                <a:latin typeface="Times New Roman"/>
                <a:cs typeface="Times New Roman"/>
              </a:rPr>
              <a:t>che hanno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costretto le anime di molti </a:t>
            </a:r>
            <a:r>
              <a:rPr sz="1200" spc="-10" dirty="0">
                <a:latin typeface="Times New Roman"/>
                <a:cs typeface="Times New Roman"/>
              </a:rPr>
              <a:t>Indù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catene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disperazione </a:t>
            </a:r>
            <a:r>
              <a:rPr sz="1200" spc="-5" dirty="0">
                <a:latin typeface="Times New Roman"/>
                <a:cs typeface="Times New Roman"/>
              </a:rPr>
              <a:t>spirituale. Tra </a:t>
            </a:r>
            <a:r>
              <a:rPr sz="1200" dirty="0">
                <a:latin typeface="Times New Roman"/>
                <a:cs typeface="Times New Roman"/>
              </a:rPr>
              <a:t>tutte le civiltà, </a:t>
            </a:r>
            <a:r>
              <a:rPr sz="1200" spc="-5" dirty="0">
                <a:latin typeface="Times New Roman"/>
                <a:cs typeface="Times New Roman"/>
              </a:rPr>
              <a:t>fu  quella vedica-ariana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pagò </a:t>
            </a:r>
            <a:r>
              <a:rPr sz="1200" dirty="0">
                <a:latin typeface="Times New Roman"/>
                <a:cs typeface="Times New Roman"/>
              </a:rPr>
              <a:t>il prezzo più </a:t>
            </a:r>
            <a:r>
              <a:rPr sz="1200" spc="-5" dirty="0">
                <a:latin typeface="Times New Roman"/>
                <a:cs typeface="Times New Roman"/>
              </a:rPr>
              <a:t>terribile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rifiuto del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(1029.3) 94:2.5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caste da sole non </a:t>
            </a:r>
            <a:r>
              <a:rPr sz="1200" spc="-5" dirty="0">
                <a:latin typeface="Times New Roman"/>
                <a:cs typeface="Times New Roman"/>
              </a:rPr>
              <a:t>potevano </a:t>
            </a:r>
            <a:r>
              <a:rPr sz="1200" dirty="0">
                <a:latin typeface="Times New Roman"/>
                <a:cs typeface="Times New Roman"/>
              </a:rPr>
              <a:t>perpetuare il </a:t>
            </a:r>
            <a:r>
              <a:rPr sz="1200" spc="-5" dirty="0">
                <a:latin typeface="Times New Roman"/>
                <a:cs typeface="Times New Roman"/>
              </a:rPr>
              <a:t>sistema religioso-culturale ariano, </a:t>
            </a:r>
            <a:r>
              <a:rPr sz="1200" dirty="0">
                <a:latin typeface="Times New Roman"/>
                <a:cs typeface="Times New Roman"/>
              </a:rPr>
              <a:t>e via via che le </a:t>
            </a:r>
            <a:r>
              <a:rPr sz="1200" spc="-5" dirty="0">
                <a:latin typeface="Times New Roman"/>
                <a:cs typeface="Times New Roman"/>
              </a:rPr>
              <a:t>religioni inferiori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Deccan s’infiltrarono </a:t>
            </a:r>
            <a:r>
              <a:rPr sz="1200" dirty="0">
                <a:latin typeface="Times New Roman"/>
                <a:cs typeface="Times New Roman"/>
              </a:rPr>
              <a:t>nel nord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sviluppò </a:t>
            </a:r>
            <a:r>
              <a:rPr sz="1200" spc="-5" dirty="0">
                <a:latin typeface="Times New Roman"/>
                <a:cs typeface="Times New Roman"/>
              </a:rPr>
              <a:t>un’era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scoraggiamento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disperazione. Fu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questo periodo oscuro che sorse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culto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togliere </a:t>
            </a:r>
            <a:r>
              <a:rPr sz="1200" dirty="0">
                <a:latin typeface="Times New Roman"/>
                <a:cs typeface="Times New Roman"/>
              </a:rPr>
              <a:t>la vita a </a:t>
            </a:r>
            <a:r>
              <a:rPr sz="1200" spc="-5" dirty="0">
                <a:latin typeface="Times New Roman"/>
                <a:cs typeface="Times New Roman"/>
              </a:rPr>
              <a:t>nessuna creatura,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allora esso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persistito. 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culti erano </a:t>
            </a:r>
            <a:r>
              <a:rPr sz="1200" dirty="0">
                <a:latin typeface="Times New Roman"/>
                <a:cs typeface="Times New Roman"/>
              </a:rPr>
              <a:t>decisamente </a:t>
            </a:r>
            <a:r>
              <a:rPr sz="1200" spc="-5" dirty="0">
                <a:latin typeface="Times New Roman"/>
                <a:cs typeface="Times New Roman"/>
              </a:rPr>
              <a:t>atei,  sostenendo che ogni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raggiungibile si poteva ottenere soltanto con gli sforzi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stesso senza </a:t>
            </a:r>
            <a:r>
              <a:rPr sz="1200" spc="5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aiuto. Ma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 parte </a:t>
            </a:r>
            <a:r>
              <a:rPr sz="1200" dirty="0">
                <a:latin typeface="Times New Roman"/>
                <a:cs typeface="Times New Roman"/>
              </a:rPr>
              <a:t>di questa malaugurata </a:t>
            </a:r>
            <a:r>
              <a:rPr sz="1200" spc="-5" dirty="0">
                <a:latin typeface="Times New Roman"/>
                <a:cs typeface="Times New Roman"/>
              </a:rPr>
              <a:t>filosofia si possono trovare </a:t>
            </a:r>
            <a:r>
              <a:rPr sz="1200" dirty="0">
                <a:latin typeface="Times New Roman"/>
                <a:cs typeface="Times New Roman"/>
              </a:rPr>
              <a:t>residui </a:t>
            </a:r>
            <a:r>
              <a:rPr sz="1200" spc="-5" dirty="0">
                <a:latin typeface="Times New Roman"/>
                <a:cs typeface="Times New Roman"/>
              </a:rPr>
              <a:t>distorti degli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ed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Adamo.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039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04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(1029.4) 94:2.6 </a:t>
            </a:r>
            <a:r>
              <a:rPr sz="1200" spc="-5" dirty="0">
                <a:latin typeface="Times New Roman"/>
                <a:cs typeface="Times New Roman"/>
              </a:rPr>
              <a:t>Questa fu l’epoca della compilazione delle </a:t>
            </a:r>
            <a:r>
              <a:rPr sz="1200" dirty="0">
                <a:latin typeface="Times New Roman"/>
                <a:cs typeface="Times New Roman"/>
              </a:rPr>
              <a:t>ultime </a:t>
            </a:r>
            <a:r>
              <a:rPr sz="1200" spc="-5" dirty="0">
                <a:latin typeface="Times New Roman"/>
                <a:cs typeface="Times New Roman"/>
              </a:rPr>
              <a:t>Scritture della fede </a:t>
            </a:r>
            <a:r>
              <a:rPr sz="1200" dirty="0">
                <a:latin typeface="Times New Roman"/>
                <a:cs typeface="Times New Roman"/>
              </a:rPr>
              <a:t>indù, i Bramana 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Upanishad. </a:t>
            </a:r>
            <a:r>
              <a:rPr sz="1200" dirty="0">
                <a:latin typeface="Times New Roman"/>
                <a:cs typeface="Times New Roman"/>
              </a:rPr>
              <a:t>Avendo respinto 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religione personale </a:t>
            </a:r>
            <a:r>
              <a:rPr sz="1200" dirty="0">
                <a:latin typeface="Times New Roman"/>
                <a:cs typeface="Times New Roman"/>
              </a:rPr>
              <a:t>mediante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personale di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Dio unico, ed essendo stato </a:t>
            </a:r>
            <a:r>
              <a:rPr sz="1200" dirty="0">
                <a:latin typeface="Times New Roman"/>
                <a:cs typeface="Times New Roman"/>
              </a:rPr>
              <a:t>contaminato  </a:t>
            </a:r>
            <a:r>
              <a:rPr sz="1200" spc="-5" dirty="0">
                <a:latin typeface="Times New Roman"/>
                <a:cs typeface="Times New Roman"/>
              </a:rPr>
              <a:t>dall’ondata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credenze degradanti </a:t>
            </a:r>
            <a:r>
              <a:rPr sz="1200" dirty="0">
                <a:latin typeface="Times New Roman"/>
                <a:cs typeface="Times New Roman"/>
              </a:rPr>
              <a:t>e debilitanti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Deccan, con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antropomorfismi </a:t>
            </a:r>
            <a:r>
              <a:rPr sz="1200" dirty="0">
                <a:latin typeface="Times New Roman"/>
                <a:cs typeface="Times New Roman"/>
              </a:rPr>
              <a:t>e le loro  </a:t>
            </a:r>
            <a:r>
              <a:rPr sz="1200" spc="-5" dirty="0">
                <a:latin typeface="Times New Roman"/>
                <a:cs typeface="Times New Roman"/>
              </a:rPr>
              <a:t>reincarnazioni,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clero bramanico </a:t>
            </a:r>
            <a:r>
              <a:rPr sz="1200" dirty="0">
                <a:latin typeface="Times New Roman"/>
                <a:cs typeface="Times New Roman"/>
              </a:rPr>
              <a:t>ebbe una violenta </a:t>
            </a:r>
            <a:r>
              <a:rPr sz="1200" spc="-5" dirty="0">
                <a:latin typeface="Times New Roman"/>
                <a:cs typeface="Times New Roman"/>
              </a:rPr>
              <a:t>reazione contro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credenze corruttrici; </a:t>
            </a:r>
            <a:r>
              <a:rPr sz="1200" dirty="0">
                <a:latin typeface="Times New Roman"/>
                <a:cs typeface="Times New Roman"/>
              </a:rPr>
              <a:t>vi fu uno </a:t>
            </a:r>
            <a:r>
              <a:rPr sz="1200" spc="-5" dirty="0">
                <a:latin typeface="Times New Roman"/>
                <a:cs typeface="Times New Roman"/>
              </a:rPr>
              <a:t>sforzo preciso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cercare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vera realtà.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Bramini </a:t>
            </a:r>
            <a:r>
              <a:rPr sz="1200" dirty="0">
                <a:latin typeface="Times New Roman"/>
                <a:cs typeface="Times New Roman"/>
              </a:rPr>
              <a:t>cominciarono a </a:t>
            </a:r>
            <a:r>
              <a:rPr sz="1200" spc="-5" dirty="0">
                <a:latin typeface="Times New Roman"/>
                <a:cs typeface="Times New Roman"/>
              </a:rPr>
              <a:t>disantropomorfizzare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indiano di deità, ma </a:t>
            </a:r>
            <a:r>
              <a:rPr sz="1200" spc="-5" dirty="0">
                <a:latin typeface="Times New Roman"/>
                <a:cs typeface="Times New Roman"/>
              </a:rPr>
              <a:t>così facendo caddero nel  grave </a:t>
            </a:r>
            <a:r>
              <a:rPr sz="1200" dirty="0">
                <a:latin typeface="Times New Roman"/>
                <a:cs typeface="Times New Roman"/>
              </a:rPr>
              <a:t>errore di spersonalizzare 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Dio, ed </a:t>
            </a:r>
            <a:r>
              <a:rPr sz="1200" spc="-5" dirty="0">
                <a:latin typeface="Times New Roman"/>
                <a:cs typeface="Times New Roman"/>
              </a:rPr>
              <a:t>essi emersero non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sublime e spirituale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Paradiso,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con un’idea </a:t>
            </a:r>
            <a:r>
              <a:rPr sz="1200" dirty="0">
                <a:latin typeface="Times New Roman"/>
                <a:cs typeface="Times New Roman"/>
              </a:rPr>
              <a:t>lontana e </a:t>
            </a:r>
            <a:r>
              <a:rPr sz="1200" spc="-5" dirty="0">
                <a:latin typeface="Times New Roman"/>
                <a:cs typeface="Times New Roman"/>
              </a:rPr>
              <a:t>metafisica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Assoluto inglobante ogni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733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(1029.5) 94:2.7 </a:t>
            </a:r>
            <a:r>
              <a:rPr sz="1200" spc="-5" dirty="0">
                <a:latin typeface="Times New Roman"/>
                <a:cs typeface="Times New Roman"/>
              </a:rPr>
              <a:t>Nei loro sforzi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autopreservazione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Bramini avevano </a:t>
            </a:r>
            <a:r>
              <a:rPr sz="1200" dirty="0">
                <a:latin typeface="Times New Roman"/>
                <a:cs typeface="Times New Roman"/>
              </a:rPr>
              <a:t>respinto 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unico di </a:t>
            </a:r>
            <a:r>
              <a:rPr sz="1200" spc="-5" dirty="0">
                <a:latin typeface="Times New Roman"/>
                <a:cs typeface="Times New Roman"/>
              </a:rPr>
              <a:t>Melchizedek, ed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si trovavano con  l’ipotesi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Brahman, quell’indefinita ed </a:t>
            </a:r>
            <a:r>
              <a:rPr sz="1200" dirty="0">
                <a:latin typeface="Times New Roman"/>
                <a:cs typeface="Times New Roman"/>
              </a:rPr>
              <a:t>illusoria </a:t>
            </a:r>
            <a:r>
              <a:rPr sz="1200" spc="-5" dirty="0">
                <a:latin typeface="Times New Roman"/>
                <a:cs typeface="Times New Roman"/>
              </a:rPr>
              <a:t>entità filosofica, quel </a:t>
            </a:r>
            <a:r>
              <a:rPr sz="1200" i="1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d’impersonale </a:t>
            </a:r>
            <a:r>
              <a:rPr sz="1200" dirty="0">
                <a:latin typeface="Times New Roman"/>
                <a:cs typeface="Times New Roman"/>
              </a:rPr>
              <a:t>e d’impotente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lasciato </a:t>
            </a:r>
            <a:r>
              <a:rPr sz="1200" dirty="0">
                <a:latin typeface="Times New Roman"/>
                <a:cs typeface="Times New Roman"/>
              </a:rPr>
              <a:t>la  vita </a:t>
            </a:r>
            <a:r>
              <a:rPr sz="1200" spc="-5" dirty="0">
                <a:latin typeface="Times New Roman"/>
                <a:cs typeface="Times New Roman"/>
              </a:rPr>
              <a:t>spirituale dell’India disorientata </a:t>
            </a:r>
            <a:r>
              <a:rPr sz="1200" dirty="0">
                <a:latin typeface="Times New Roman"/>
                <a:cs typeface="Times New Roman"/>
              </a:rPr>
              <a:t>e prostrata da </a:t>
            </a:r>
            <a:r>
              <a:rPr sz="1200" spc="-5" dirty="0">
                <a:latin typeface="Times New Roman"/>
                <a:cs typeface="Times New Roman"/>
              </a:rPr>
              <a:t>quei disgraziati giorni </a:t>
            </a:r>
            <a:r>
              <a:rPr sz="1200" dirty="0">
                <a:latin typeface="Times New Roman"/>
                <a:cs typeface="Times New Roman"/>
              </a:rPr>
              <a:t>fino al </a:t>
            </a:r>
            <a:r>
              <a:rPr sz="1200" spc="-5" dirty="0">
                <a:latin typeface="Times New Roman"/>
                <a:cs typeface="Times New Roman"/>
              </a:rPr>
              <a:t>ventesimo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secolo.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(1029.6) 94:2.8 </a:t>
            </a:r>
            <a:r>
              <a:rPr sz="1200" spc="-5" dirty="0">
                <a:latin typeface="Times New Roman"/>
                <a:cs typeface="Times New Roman"/>
              </a:rPr>
              <a:t>Fu durante l’epoca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scritte le </a:t>
            </a:r>
            <a:r>
              <a:rPr sz="1200" spc="-5" dirty="0">
                <a:latin typeface="Times New Roman"/>
                <a:cs typeface="Times New Roman"/>
              </a:rPr>
              <a:t>Upanishad </a:t>
            </a:r>
            <a:r>
              <a:rPr sz="1200" dirty="0">
                <a:latin typeface="Times New Roman"/>
                <a:cs typeface="Times New Roman"/>
              </a:rPr>
              <a:t>che il Buddismo </a:t>
            </a:r>
            <a:r>
              <a:rPr sz="1200" spc="-5" dirty="0">
                <a:latin typeface="Times New Roman"/>
                <a:cs typeface="Times New Roman"/>
              </a:rPr>
              <a:t>sorse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successi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migliaio d’anni, esso </a:t>
            </a:r>
            <a:r>
              <a:rPr sz="1200" dirty="0">
                <a:latin typeface="Times New Roman"/>
                <a:cs typeface="Times New Roman"/>
              </a:rPr>
              <a:t>non poté </a:t>
            </a:r>
            <a:r>
              <a:rPr sz="1200" spc="-5" dirty="0">
                <a:latin typeface="Times New Roman"/>
                <a:cs typeface="Times New Roman"/>
              </a:rPr>
              <a:t>competere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successivo Induismo. </a:t>
            </a:r>
            <a:r>
              <a:rPr sz="1200" dirty="0">
                <a:latin typeface="Times New Roman"/>
                <a:cs typeface="Times New Roman"/>
              </a:rPr>
              <a:t>Nonostante una </a:t>
            </a:r>
            <a:r>
              <a:rPr sz="1200" spc="-5" dirty="0">
                <a:latin typeface="Times New Roman"/>
                <a:cs typeface="Times New Roman"/>
              </a:rPr>
              <a:t>moralità superiore,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descrizione iniziale  di </a:t>
            </a:r>
            <a:r>
              <a:rPr sz="1200" spc="-5" dirty="0">
                <a:latin typeface="Times New Roman"/>
                <a:cs typeface="Times New Roman"/>
              </a:rPr>
              <a:t>Dio era </a:t>
            </a:r>
            <a:r>
              <a:rPr sz="1200" dirty="0">
                <a:latin typeface="Times New Roman"/>
                <a:cs typeface="Times New Roman"/>
              </a:rPr>
              <a:t>ancor meno ben </a:t>
            </a:r>
            <a:r>
              <a:rPr sz="1200" spc="-5" dirty="0">
                <a:latin typeface="Times New Roman"/>
                <a:cs typeface="Times New Roman"/>
              </a:rPr>
              <a:t>definita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dell’Induismo, che </a:t>
            </a:r>
            <a:r>
              <a:rPr sz="1200" spc="-5" dirty="0">
                <a:latin typeface="Times New Roman"/>
                <a:cs typeface="Times New Roman"/>
              </a:rPr>
              <a:t>presentava delle deità secondarie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personali. Alla fine </a:t>
            </a:r>
            <a:r>
              <a:rPr sz="1200" dirty="0">
                <a:latin typeface="Times New Roman"/>
                <a:cs typeface="Times New Roman"/>
              </a:rPr>
              <a:t>il Buddismo  </a:t>
            </a:r>
            <a:r>
              <a:rPr sz="1200" spc="-5" dirty="0">
                <a:latin typeface="Times New Roman"/>
                <a:cs typeface="Times New Roman"/>
              </a:rPr>
              <a:t>cedette nell’India settentrionale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 </a:t>
            </a:r>
            <a:r>
              <a:rPr sz="1200" dirty="0">
                <a:latin typeface="Times New Roman"/>
                <a:cs typeface="Times New Roman"/>
              </a:rPr>
              <a:t>veemente </a:t>
            </a:r>
            <a:r>
              <a:rPr sz="1200" spc="-5" dirty="0">
                <a:latin typeface="Times New Roman"/>
                <a:cs typeface="Times New Roman"/>
              </a:rPr>
              <a:t>assalto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Islamismo combattivo, </a:t>
            </a:r>
            <a:r>
              <a:rPr sz="1200" dirty="0">
                <a:latin typeface="Times New Roman"/>
                <a:cs typeface="Times New Roman"/>
              </a:rPr>
              <a:t>con il suo </a:t>
            </a:r>
            <a:r>
              <a:rPr sz="1200" spc="-5" dirty="0">
                <a:latin typeface="Times New Roman"/>
                <a:cs typeface="Times New Roman"/>
              </a:rPr>
              <a:t>concetto ben delineato </a:t>
            </a:r>
            <a:r>
              <a:rPr sz="1200" dirty="0">
                <a:latin typeface="Times New Roman"/>
                <a:cs typeface="Times New Roman"/>
              </a:rPr>
              <a:t>di Allah  </a:t>
            </a:r>
            <a:r>
              <a:rPr sz="1200" spc="-5" dirty="0">
                <a:latin typeface="Times New Roman"/>
                <a:cs typeface="Times New Roman"/>
              </a:rPr>
              <a:t>come Dio supremo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filosofia bramanica</a:t>
            </a:r>
            <a:endParaRPr sz="1600">
              <a:latin typeface="Times New Roman"/>
              <a:cs typeface="Times New Roman"/>
            </a:endParaRPr>
          </a:p>
          <a:p>
            <a:pPr marL="76200" marR="223520">
              <a:lnSpc>
                <a:spcPct val="95400"/>
              </a:lnSpc>
              <a:spcBef>
                <a:spcPts val="13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(1030.1) 94:3.1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la fase più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Bramanesimo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religione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propria, </a:t>
            </a:r>
            <a:r>
              <a:rPr sz="1200" dirty="0">
                <a:latin typeface="Times New Roman"/>
                <a:cs typeface="Times New Roman"/>
              </a:rPr>
              <a:t>è stata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più nobili  </a:t>
            </a:r>
            <a:r>
              <a:rPr sz="1200" spc="-5" dirty="0">
                <a:latin typeface="Times New Roman"/>
                <a:cs typeface="Times New Roman"/>
              </a:rPr>
              <a:t>tentativi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per penetrare </a:t>
            </a:r>
            <a:r>
              <a:rPr sz="1200" dirty="0">
                <a:latin typeface="Times New Roman"/>
                <a:cs typeface="Times New Roman"/>
              </a:rPr>
              <a:t>i domini </a:t>
            </a:r>
            <a:r>
              <a:rPr sz="1200" spc="-5" dirty="0">
                <a:latin typeface="Times New Roman"/>
                <a:cs typeface="Times New Roman"/>
              </a:rPr>
              <a:t>della filosofia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metafisica.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partita </a:t>
            </a:r>
            <a:r>
              <a:rPr sz="1200" spc="-5" dirty="0">
                <a:latin typeface="Times New Roman"/>
                <a:cs typeface="Times New Roman"/>
              </a:rPr>
              <a:t>alla scoperta </a:t>
            </a:r>
            <a:r>
              <a:rPr sz="1200" spc="10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realtà  </a:t>
            </a:r>
            <a:r>
              <a:rPr sz="1200" spc="-5" dirty="0">
                <a:latin typeface="Times New Roman"/>
                <a:cs typeface="Times New Roman"/>
              </a:rPr>
              <a:t>finale, </a:t>
            </a:r>
            <a:r>
              <a:rPr sz="1200" dirty="0">
                <a:latin typeface="Times New Roman"/>
                <a:cs typeface="Times New Roman"/>
              </a:rPr>
              <a:t>la mente indiana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fermata </a:t>
            </a:r>
            <a:r>
              <a:rPr sz="1200" dirty="0">
                <a:latin typeface="Times New Roman"/>
                <a:cs typeface="Times New Roman"/>
              </a:rPr>
              <a:t>prima di avere </a:t>
            </a:r>
            <a:r>
              <a:rPr sz="1200" spc="-5" dirty="0">
                <a:latin typeface="Times New Roman"/>
                <a:cs typeface="Times New Roman"/>
              </a:rPr>
              <a:t>approfondito quasi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aspetti della teologia, salvo </a:t>
            </a:r>
            <a:r>
              <a:rPr sz="1200" dirty="0">
                <a:latin typeface="Times New Roman"/>
                <a:cs typeface="Times New Roman"/>
              </a:rPr>
              <a:t>il duplice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concetto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69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46379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essenziale della religione: l’esistenza del Padre Universale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creature dell’universo ed </a:t>
            </a:r>
            <a:r>
              <a:rPr sz="1200" dirty="0">
                <a:latin typeface="Times New Roman"/>
                <a:cs typeface="Times New Roman"/>
              </a:rPr>
              <a:t>il fatto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ascendente  </a:t>
            </a:r>
            <a:r>
              <a:rPr sz="1200" spc="-5" dirty="0">
                <a:latin typeface="Times New Roman"/>
                <a:cs typeface="Times New Roman"/>
              </a:rPr>
              <a:t>nell’universo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stesse creature che cercano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eterno, 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ordinato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essere perfette come </a:t>
            </a:r>
            <a:r>
              <a:rPr sz="1200" dirty="0">
                <a:latin typeface="Times New Roman"/>
                <a:cs typeface="Times New Roman"/>
              </a:rPr>
              <a:t>lui 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-5" dirty="0">
                <a:latin typeface="Times New Roman"/>
                <a:cs typeface="Times New Roman"/>
              </a:rPr>
              <a:t> perfetto.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43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(1030.2) 94:3.2 </a:t>
            </a:r>
            <a:r>
              <a:rPr sz="1200" spc="-5" dirty="0">
                <a:latin typeface="Times New Roman"/>
                <a:cs typeface="Times New Roman"/>
              </a:rPr>
              <a:t>Nel concetto del Brahman </a:t>
            </a:r>
            <a:r>
              <a:rPr sz="1200" dirty="0">
                <a:latin typeface="Times New Roman"/>
                <a:cs typeface="Times New Roman"/>
              </a:rPr>
              <a:t>le menti di </a:t>
            </a:r>
            <a:r>
              <a:rPr sz="1200" spc="-5" dirty="0">
                <a:latin typeface="Times New Roman"/>
                <a:cs typeface="Times New Roman"/>
              </a:rPr>
              <a:t>quel tempo coglievano veramente </a:t>
            </a:r>
            <a:r>
              <a:rPr sz="1200" dirty="0">
                <a:latin typeface="Times New Roman"/>
                <a:cs typeface="Times New Roman"/>
              </a:rPr>
              <a:t>l’idea di un Assoluto </a:t>
            </a:r>
            <a:r>
              <a:rPr sz="1200" spc="-5" dirty="0">
                <a:latin typeface="Times New Roman"/>
                <a:cs typeface="Times New Roman"/>
              </a:rPr>
              <a:t>onnipervadente, perché  questo </a:t>
            </a:r>
            <a:r>
              <a:rPr sz="1200" dirty="0">
                <a:latin typeface="Times New Roman"/>
                <a:cs typeface="Times New Roman"/>
              </a:rPr>
              <a:t>postulato </a:t>
            </a:r>
            <a:r>
              <a:rPr sz="1200" spc="-5" dirty="0">
                <a:latin typeface="Times New Roman"/>
                <a:cs typeface="Times New Roman"/>
              </a:rPr>
              <a:t>era simultaneamente </a:t>
            </a:r>
            <a:r>
              <a:rPr sz="1200" dirty="0">
                <a:latin typeface="Times New Roman"/>
                <a:cs typeface="Times New Roman"/>
              </a:rPr>
              <a:t>identificato </a:t>
            </a:r>
            <a:r>
              <a:rPr sz="1200" spc="-5" dirty="0">
                <a:latin typeface="Times New Roman"/>
                <a:cs typeface="Times New Roman"/>
              </a:rPr>
              <a:t>come energia creativa </a:t>
            </a:r>
            <a:r>
              <a:rPr sz="1200" dirty="0">
                <a:latin typeface="Times New Roman"/>
                <a:cs typeface="Times New Roman"/>
              </a:rPr>
              <a:t>e come </a:t>
            </a:r>
            <a:r>
              <a:rPr sz="1200" spc="-5" dirty="0">
                <a:latin typeface="Times New Roman"/>
                <a:cs typeface="Times New Roman"/>
              </a:rPr>
              <a:t>reazione cosmica.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Brahman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concepito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trascendente ogni definizione, suscettibile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compreso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negazione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qualità finite. </a:t>
            </a:r>
            <a:r>
              <a:rPr sz="1200" spc="10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precisa </a:t>
            </a:r>
            <a:r>
              <a:rPr sz="1200" dirty="0">
                <a:latin typeface="Times New Roman"/>
                <a:cs typeface="Times New Roman"/>
              </a:rPr>
              <a:t>credenza in un </a:t>
            </a:r>
            <a:r>
              <a:rPr sz="1200" spc="-5" dirty="0">
                <a:latin typeface="Times New Roman"/>
                <a:cs typeface="Times New Roman"/>
              </a:rPr>
              <a:t>essere assoluto,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infinito, ma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concetto </a:t>
            </a:r>
            <a:r>
              <a:rPr sz="1200" spc="-5" dirty="0">
                <a:latin typeface="Times New Roman"/>
                <a:cs typeface="Times New Roman"/>
              </a:rPr>
              <a:t>era largamente </a:t>
            </a:r>
            <a:r>
              <a:rPr sz="1200" dirty="0">
                <a:latin typeface="Times New Roman"/>
                <a:cs typeface="Times New Roman"/>
              </a:rPr>
              <a:t>privo </a:t>
            </a:r>
            <a:r>
              <a:rPr sz="1200" spc="-5" dirty="0">
                <a:latin typeface="Times New Roman"/>
                <a:cs typeface="Times New Roman"/>
              </a:rPr>
              <a:t>degli attributi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singole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religiose </a:t>
            </a:r>
            <a:r>
              <a:rPr sz="1200" dirty="0">
                <a:latin typeface="Times New Roman"/>
                <a:cs typeface="Times New Roman"/>
              </a:rPr>
              <a:t>non potevano farne </a:t>
            </a:r>
            <a:r>
              <a:rPr sz="1200" spc="-5" dirty="0">
                <a:latin typeface="Times New Roman"/>
                <a:cs typeface="Times New Roman"/>
              </a:rPr>
              <a:t>l’esperienza.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676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(1030.3) 94:3.3 </a:t>
            </a:r>
            <a:r>
              <a:rPr sz="1200" spc="-5" dirty="0">
                <a:latin typeface="Times New Roman"/>
                <a:cs typeface="Times New Roman"/>
              </a:rPr>
              <a:t>Brahman-Narayana fu concepito come </a:t>
            </a:r>
            <a:r>
              <a:rPr sz="1200" dirty="0">
                <a:latin typeface="Times New Roman"/>
                <a:cs typeface="Times New Roman"/>
              </a:rPr>
              <a:t>l’Assoluto, l’infinito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È, la potenza </a:t>
            </a:r>
            <a:r>
              <a:rPr sz="1200" spc="-5" dirty="0">
                <a:latin typeface="Times New Roman"/>
                <a:cs typeface="Times New Roman"/>
              </a:rPr>
              <a:t>creatrice primordiale del </a:t>
            </a:r>
            <a:r>
              <a:rPr sz="1200" dirty="0">
                <a:latin typeface="Times New Roman"/>
                <a:cs typeface="Times New Roman"/>
              </a:rPr>
              <a:t>cosmo  </a:t>
            </a:r>
            <a:r>
              <a:rPr sz="1200" spc="-5" dirty="0">
                <a:latin typeface="Times New Roman"/>
                <a:cs typeface="Times New Roman"/>
              </a:rPr>
              <a:t>potenziale, l’esistente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Universale statico </a:t>
            </a:r>
            <a:r>
              <a:rPr sz="1200" dirty="0">
                <a:latin typeface="Times New Roman"/>
                <a:cs typeface="Times New Roman"/>
              </a:rPr>
              <a:t>e potenziale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l’eternità. </a:t>
            </a:r>
            <a:r>
              <a:rPr sz="1200" dirty="0">
                <a:latin typeface="Times New Roman"/>
                <a:cs typeface="Times New Roman"/>
              </a:rPr>
              <a:t>Se i </a:t>
            </a:r>
            <a:r>
              <a:rPr sz="1200" spc="-5" dirty="0">
                <a:latin typeface="Times New Roman"/>
                <a:cs typeface="Times New Roman"/>
              </a:rPr>
              <a:t>filosofi </a:t>
            </a:r>
            <a:r>
              <a:rPr sz="1200" dirty="0">
                <a:latin typeface="Times New Roman"/>
                <a:cs typeface="Times New Roman"/>
              </a:rPr>
              <a:t>di quel tempo </a:t>
            </a:r>
            <a:r>
              <a:rPr sz="1200" spc="-5" dirty="0">
                <a:latin typeface="Times New Roman"/>
                <a:cs typeface="Times New Roman"/>
              </a:rPr>
              <a:t>fossero stati </a:t>
            </a:r>
            <a:r>
              <a:rPr sz="1200" dirty="0">
                <a:latin typeface="Times New Roman"/>
                <a:cs typeface="Times New Roman"/>
              </a:rPr>
              <a:t>capaci di fare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passo successivo nella </a:t>
            </a:r>
            <a:r>
              <a:rPr sz="1200" dirty="0">
                <a:latin typeface="Times New Roman"/>
                <a:cs typeface="Times New Roman"/>
              </a:rPr>
              <a:t>concezione </a:t>
            </a:r>
            <a:r>
              <a:rPr sz="1200" spc="-5" dirty="0">
                <a:latin typeface="Times New Roman"/>
                <a:cs typeface="Times New Roman"/>
              </a:rPr>
              <a:t>della deità, se </a:t>
            </a:r>
            <a:r>
              <a:rPr sz="1200" dirty="0">
                <a:latin typeface="Times New Roman"/>
                <a:cs typeface="Times New Roman"/>
              </a:rPr>
              <a:t>fossero </a:t>
            </a:r>
            <a:r>
              <a:rPr sz="1200" spc="-5" dirty="0">
                <a:latin typeface="Times New Roman"/>
                <a:cs typeface="Times New Roman"/>
              </a:rPr>
              <a:t>stati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concepire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Brahman come associativo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creativo, </a:t>
            </a:r>
            <a:r>
              <a:rPr sz="1200" dirty="0">
                <a:latin typeface="Times New Roman"/>
                <a:cs typeface="Times New Roman"/>
              </a:rPr>
              <a:t>come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76200" marR="704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personalità avvicinabile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creati in </a:t>
            </a:r>
            <a:r>
              <a:rPr sz="1200" spc="-5" dirty="0">
                <a:latin typeface="Times New Roman"/>
                <a:cs typeface="Times New Roman"/>
              </a:rPr>
              <a:t>evoluzione, allora </a:t>
            </a:r>
            <a:r>
              <a:rPr sz="1200" dirty="0">
                <a:latin typeface="Times New Roman"/>
                <a:cs typeface="Times New Roman"/>
              </a:rPr>
              <a:t>un tale insegnamento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divenuto la </a:t>
            </a:r>
            <a:r>
              <a:rPr sz="1200" spc="-5" dirty="0">
                <a:latin typeface="Times New Roman"/>
                <a:cs typeface="Times New Roman"/>
              </a:rPr>
              <a:t>presentazione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5" dirty="0">
                <a:latin typeface="Times New Roman"/>
                <a:cs typeface="Times New Roman"/>
              </a:rPr>
              <a:t>avanzata  </a:t>
            </a:r>
            <a:r>
              <a:rPr sz="1200" spc="-5" dirty="0">
                <a:latin typeface="Times New Roman"/>
                <a:cs typeface="Times New Roman"/>
              </a:rPr>
              <a:t>della Deità su Urantia, perché </a:t>
            </a:r>
            <a:r>
              <a:rPr sz="1200" dirty="0">
                <a:latin typeface="Times New Roman"/>
                <a:cs typeface="Times New Roman"/>
              </a:rPr>
              <a:t>avrebbe inglobato i primi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funzione totale </a:t>
            </a:r>
            <a:r>
              <a:rPr sz="1200" spc="-5" dirty="0">
                <a:latin typeface="Times New Roman"/>
                <a:cs typeface="Times New Roman"/>
              </a:rPr>
              <a:t>della deità ed avrebbe </a:t>
            </a:r>
            <a:r>
              <a:rPr sz="1200" dirty="0">
                <a:latin typeface="Times New Roman"/>
                <a:cs typeface="Times New Roman"/>
              </a:rPr>
              <a:t>potuto prevedere i  </a:t>
            </a:r>
            <a:r>
              <a:rPr sz="1200" spc="-5" dirty="0">
                <a:latin typeface="Times New Roman"/>
                <a:cs typeface="Times New Roman"/>
              </a:rPr>
              <a:t>rimanenti due.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(1030.4) 94:3.4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certe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dell’Unica Superanima Universale come totalità della somma dell’esistenza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creature  </a:t>
            </a:r>
            <a:r>
              <a:rPr sz="1200" dirty="0">
                <a:latin typeface="Times New Roman"/>
                <a:cs typeface="Times New Roman"/>
              </a:rPr>
              <a:t>portò i filosofi </a:t>
            </a:r>
            <a:r>
              <a:rPr sz="1200" spc="-5" dirty="0">
                <a:latin typeface="Times New Roman"/>
                <a:cs typeface="Times New Roman"/>
              </a:rPr>
              <a:t>indiani molto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alla verità dell’Essere Supremo;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verità non </a:t>
            </a:r>
            <a:r>
              <a:rPr sz="1200" dirty="0">
                <a:latin typeface="Times New Roman"/>
                <a:cs typeface="Times New Roman"/>
              </a:rPr>
              <a:t>servì loro a nulla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riuscirono </a:t>
            </a:r>
            <a:r>
              <a:rPr sz="1200" spc="-5" dirty="0">
                <a:latin typeface="Times New Roman"/>
                <a:cs typeface="Times New Roman"/>
              </a:rPr>
              <a:t>ad  evolvere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approccio personale ragionevole </a:t>
            </a:r>
            <a:r>
              <a:rPr sz="1200" dirty="0">
                <a:latin typeface="Times New Roman"/>
                <a:cs typeface="Times New Roman"/>
              </a:rPr>
              <a:t>o razionale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teorica </a:t>
            </a:r>
            <a:r>
              <a:rPr sz="1200" dirty="0">
                <a:latin typeface="Times New Roman"/>
                <a:cs typeface="Times New Roman"/>
              </a:rPr>
              <a:t>meta </a:t>
            </a:r>
            <a:r>
              <a:rPr sz="1200" spc="-5" dirty="0">
                <a:latin typeface="Times New Roman"/>
                <a:cs typeface="Times New Roman"/>
              </a:rPr>
              <a:t>monoteista del </a:t>
            </a:r>
            <a:r>
              <a:rPr sz="1200" dirty="0">
                <a:latin typeface="Times New Roman"/>
                <a:cs typeface="Times New Roman"/>
              </a:rPr>
              <a:t>Brahman-  </a:t>
            </a:r>
            <a:r>
              <a:rPr sz="1200" spc="-5" dirty="0">
                <a:latin typeface="Times New Roman"/>
                <a:cs typeface="Times New Roman"/>
              </a:rPr>
              <a:t>Narayana.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895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42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(1030.5) 94:3.5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principio </a:t>
            </a:r>
            <a:r>
              <a:rPr sz="1200" dirty="0">
                <a:latin typeface="Times New Roman"/>
                <a:cs typeface="Times New Roman"/>
              </a:rPr>
              <a:t>karmico di continuità </a:t>
            </a:r>
            <a:r>
              <a:rPr sz="1200" spc="-5" dirty="0">
                <a:latin typeface="Times New Roman"/>
                <a:cs typeface="Times New Roman"/>
              </a:rPr>
              <a:t>causale è, </a:t>
            </a:r>
            <a:r>
              <a:rPr sz="1200" dirty="0">
                <a:latin typeface="Times New Roman"/>
                <a:cs typeface="Times New Roman"/>
              </a:rPr>
              <a:t>di nuovo, molto vicino </a:t>
            </a:r>
            <a:r>
              <a:rPr sz="1200" spc="-5" dirty="0">
                <a:latin typeface="Times New Roman"/>
                <a:cs typeface="Times New Roman"/>
              </a:rPr>
              <a:t>alla verità della sintesi ripercussionale </a:t>
            </a:r>
            <a:r>
              <a:rPr sz="1200" dirty="0">
                <a:latin typeface="Times New Roman"/>
                <a:cs typeface="Times New Roman"/>
              </a:rPr>
              <a:t>di tutte </a:t>
            </a:r>
            <a:r>
              <a:rPr sz="1200" spc="5" dirty="0">
                <a:latin typeface="Times New Roman"/>
                <a:cs typeface="Times New Roman"/>
              </a:rPr>
              <a:t>le  </a:t>
            </a:r>
            <a:r>
              <a:rPr sz="1200" dirty="0">
                <a:latin typeface="Times New Roman"/>
                <a:cs typeface="Times New Roman"/>
              </a:rPr>
              <a:t>azioni </a:t>
            </a:r>
            <a:r>
              <a:rPr sz="1200" spc="-5" dirty="0">
                <a:latin typeface="Times New Roman"/>
                <a:cs typeface="Times New Roman"/>
              </a:rPr>
              <a:t>del tempo-spazio nella presenza </a:t>
            </a:r>
            <a:r>
              <a:rPr sz="1200" dirty="0">
                <a:latin typeface="Times New Roman"/>
                <a:cs typeface="Times New Roman"/>
              </a:rPr>
              <a:t>della Deità </a:t>
            </a:r>
            <a:r>
              <a:rPr sz="1200" spc="-5" dirty="0">
                <a:latin typeface="Times New Roman"/>
                <a:cs typeface="Times New Roman"/>
              </a:rPr>
              <a:t>del Supremo. Ma </a:t>
            </a:r>
            <a:r>
              <a:rPr sz="1200" dirty="0">
                <a:latin typeface="Times New Roman"/>
                <a:cs typeface="Times New Roman"/>
              </a:rPr>
              <a:t>questo postulato non </a:t>
            </a:r>
            <a:r>
              <a:rPr sz="1200" spc="-5" dirty="0">
                <a:latin typeface="Times New Roman"/>
                <a:cs typeface="Times New Roman"/>
              </a:rPr>
              <a:t>permise mai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personale  coordinato </a:t>
            </a:r>
            <a:r>
              <a:rPr sz="1200" dirty="0">
                <a:latin typeface="Times New Roman"/>
                <a:cs typeface="Times New Roman"/>
              </a:rPr>
              <a:t>della Deità da </a:t>
            </a:r>
            <a:r>
              <a:rPr sz="1200" spc="-5" dirty="0">
                <a:latin typeface="Times New Roman"/>
                <a:cs typeface="Times New Roman"/>
              </a:rPr>
              <a:t>parte delle singole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religiose;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solo all’assorbimento </a:t>
            </a:r>
            <a:r>
              <a:rPr sz="1200" dirty="0">
                <a:latin typeface="Times New Roman"/>
                <a:cs typeface="Times New Roman"/>
              </a:rPr>
              <a:t>finale di </a:t>
            </a:r>
            <a:r>
              <a:rPr sz="1200" spc="-5" dirty="0">
                <a:latin typeface="Times New Roman"/>
                <a:cs typeface="Times New Roman"/>
              </a:rPr>
              <a:t>ogni personalità nella  Superanima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68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(1030.6) 94:3.6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Bramanesimo giunse anche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vicina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la residenza da </a:t>
            </a:r>
            <a:r>
              <a:rPr sz="1200" spc="-5" dirty="0">
                <a:latin typeface="Times New Roman"/>
                <a:cs typeface="Times New Roman"/>
              </a:rPr>
              <a:t>parte degli Aggiustatori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Pensiero,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pervertita da </a:t>
            </a:r>
            <a:r>
              <a:rPr sz="1200" spc="-5" dirty="0">
                <a:latin typeface="Times New Roman"/>
                <a:cs typeface="Times New Roman"/>
              </a:rPr>
              <a:t>un’errata </a:t>
            </a:r>
            <a:r>
              <a:rPr sz="1200" dirty="0">
                <a:latin typeface="Times New Roman"/>
                <a:cs typeface="Times New Roman"/>
              </a:rPr>
              <a:t>concezione </a:t>
            </a:r>
            <a:r>
              <a:rPr sz="1200" spc="-5" dirty="0">
                <a:latin typeface="Times New Roman"/>
                <a:cs typeface="Times New Roman"/>
              </a:rPr>
              <a:t>della verità. L’insegnamento che l’anima </a:t>
            </a:r>
            <a:r>
              <a:rPr sz="1200" dirty="0">
                <a:latin typeface="Times New Roman"/>
                <a:cs typeface="Times New Roman"/>
              </a:rPr>
              <a:t>è la dimora </a:t>
            </a:r>
            <a:r>
              <a:rPr sz="1200" spc="-5" dirty="0">
                <a:latin typeface="Times New Roman"/>
                <a:cs typeface="Times New Roman"/>
              </a:rPr>
              <a:t>del Brahman avrebbe  preparato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avanzata se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viziato </a:t>
            </a:r>
            <a:r>
              <a:rPr sz="1200" spc="-5" dirty="0">
                <a:latin typeface="Times New Roman"/>
                <a:cs typeface="Times New Roman"/>
              </a:rPr>
              <a:t>dalla credenza che </a:t>
            </a:r>
            <a:r>
              <a:rPr sz="1200" dirty="0">
                <a:latin typeface="Times New Roman"/>
                <a:cs typeface="Times New Roman"/>
              </a:rPr>
              <a:t>non esiste  individualità umana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residenza dell’Uno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(1030.7) 94:3.7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dottrina </a:t>
            </a:r>
            <a:r>
              <a:rPr sz="1200" spc="-5" dirty="0">
                <a:latin typeface="Times New Roman"/>
                <a:cs typeface="Times New Roman"/>
              </a:rPr>
              <a:t>della fusione dell’anima </a:t>
            </a:r>
            <a:r>
              <a:rPr sz="1200" dirty="0">
                <a:latin typeface="Times New Roman"/>
                <a:cs typeface="Times New Roman"/>
              </a:rPr>
              <a:t>individuale </a:t>
            </a:r>
            <a:r>
              <a:rPr sz="1200" spc="-5" dirty="0">
                <a:latin typeface="Times New Roman"/>
                <a:cs typeface="Times New Roman"/>
              </a:rPr>
              <a:t>nella Superanima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teologi dell’India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fornire la 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di qualcosa di </a:t>
            </a:r>
            <a:r>
              <a:rPr sz="1200" spc="-5" dirty="0">
                <a:latin typeface="Times New Roman"/>
                <a:cs typeface="Times New Roman"/>
              </a:rPr>
              <a:t>umano, qualcosa </a:t>
            </a:r>
            <a:r>
              <a:rPr sz="1200" dirty="0">
                <a:latin typeface="Times New Roman"/>
                <a:cs typeface="Times New Roman"/>
              </a:rPr>
              <a:t>di nuovo e unico,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nato </a:t>
            </a:r>
            <a:r>
              <a:rPr sz="1200" dirty="0">
                <a:latin typeface="Times New Roman"/>
                <a:cs typeface="Times New Roman"/>
              </a:rPr>
              <a:t>dall’unione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Dio. L’insegnamento del ritorno dell’anima al Brahman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strettamente parallela alla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del ritorno </a:t>
            </a:r>
            <a:r>
              <a:rPr sz="1200" dirty="0">
                <a:latin typeface="Times New Roman"/>
                <a:cs typeface="Times New Roman"/>
              </a:rPr>
              <a:t>dell’Aggiustatore 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ma c’è anche qualcosa </a:t>
            </a:r>
            <a:r>
              <a:rPr sz="1200" spc="-5" dirty="0">
                <a:latin typeface="Times New Roman"/>
                <a:cs typeface="Times New Roman"/>
              </a:rPr>
              <a:t>di distinto dall’Aggiustatore che sopravvive,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contropartita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della  personalità del mortale.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concetto vitale era </a:t>
            </a:r>
            <a:r>
              <a:rPr sz="1200" dirty="0">
                <a:latin typeface="Times New Roman"/>
                <a:cs typeface="Times New Roman"/>
              </a:rPr>
              <a:t>fatalmente </a:t>
            </a:r>
            <a:r>
              <a:rPr sz="1200" spc="-5" dirty="0">
                <a:latin typeface="Times New Roman"/>
                <a:cs typeface="Times New Roman"/>
              </a:rPr>
              <a:t>assente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filosofia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bramanica.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(1031.1) 94:3.8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bramanica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giunta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numerosi fatti </a:t>
            </a:r>
            <a:r>
              <a:rPr sz="1200" dirty="0">
                <a:latin typeface="Times New Roman"/>
                <a:cs typeface="Times New Roman"/>
              </a:rPr>
              <a:t>dell’universo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avvicinata a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cosmiche,  </a:t>
            </a:r>
            <a:r>
              <a:rPr sz="1200" dirty="0">
                <a:latin typeface="Times New Roman"/>
                <a:cs typeface="Times New Roman"/>
              </a:rPr>
              <a:t>ma è caduta troppo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vittima </a:t>
            </a:r>
            <a:r>
              <a:rPr sz="1200" spc="-5" dirty="0">
                <a:latin typeface="Times New Roman"/>
                <a:cs typeface="Times New Roman"/>
              </a:rPr>
              <a:t>dell’errore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distinguere </a:t>
            </a:r>
            <a:r>
              <a:rPr sz="1200" dirty="0">
                <a:latin typeface="Times New Roman"/>
                <a:cs typeface="Times New Roman"/>
              </a:rPr>
              <a:t>tra i numerosi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realtà,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l’assoluto, </a:t>
            </a:r>
            <a:r>
              <a:rPr sz="1200" dirty="0">
                <a:latin typeface="Times New Roman"/>
                <a:cs typeface="Times New Roman"/>
              </a:rPr>
              <a:t>il trascendentale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finito. Essa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riuscita </a:t>
            </a:r>
            <a:r>
              <a:rPr sz="1200" dirty="0">
                <a:latin typeface="Times New Roman"/>
                <a:cs typeface="Times New Roman"/>
              </a:rPr>
              <a:t>a tenere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finito-illusorio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assoluto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assolutamente  reale sul </a:t>
            </a:r>
            <a:r>
              <a:rPr sz="1200" dirty="0">
                <a:latin typeface="Times New Roman"/>
                <a:cs typeface="Times New Roman"/>
              </a:rPr>
              <a:t>livello finito. E non ha </a:t>
            </a:r>
            <a:r>
              <a:rPr sz="1200" spc="-5" dirty="0">
                <a:latin typeface="Times New Roman"/>
                <a:cs typeface="Times New Roman"/>
              </a:rPr>
              <a:t>nemmeno preso </a:t>
            </a:r>
            <a:r>
              <a:rPr sz="1200" dirty="0">
                <a:latin typeface="Times New Roman"/>
                <a:cs typeface="Times New Roman"/>
              </a:rPr>
              <a:t>atto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essenziale </a:t>
            </a:r>
            <a:r>
              <a:rPr sz="1200" spc="-5" dirty="0">
                <a:latin typeface="Times New Roman"/>
                <a:cs typeface="Times New Roman"/>
              </a:rPr>
              <a:t>del Padre Universale, </a:t>
            </a:r>
            <a:r>
              <a:rPr sz="1200" dirty="0">
                <a:latin typeface="Times New Roman"/>
                <a:cs typeface="Times New Roman"/>
              </a:rPr>
              <a:t>il quale è una personalità  </a:t>
            </a:r>
            <a:r>
              <a:rPr sz="1200" spc="-5" dirty="0">
                <a:latin typeface="Times New Roman"/>
                <a:cs typeface="Times New Roman"/>
              </a:rPr>
              <a:t>contattabile 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livelli, dall’esperienza </a:t>
            </a:r>
            <a:r>
              <a:rPr sz="1200" dirty="0">
                <a:latin typeface="Times New Roman"/>
                <a:cs typeface="Times New Roman"/>
              </a:rPr>
              <a:t>limitata </a:t>
            </a:r>
            <a:r>
              <a:rPr sz="1200" spc="-5" dirty="0">
                <a:latin typeface="Times New Roman"/>
                <a:cs typeface="Times New Roman"/>
              </a:rPr>
              <a:t>della creatura evoluzionaria con Dio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all’esperienza </a:t>
            </a:r>
            <a:r>
              <a:rPr sz="1200" dirty="0">
                <a:latin typeface="Times New Roman"/>
                <a:cs typeface="Times New Roman"/>
              </a:rPr>
              <a:t>illimitata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Figlio  </a:t>
            </a:r>
            <a:r>
              <a:rPr sz="1200" spc="-5" dirty="0">
                <a:latin typeface="Times New Roman"/>
                <a:cs typeface="Times New Roman"/>
              </a:rPr>
              <a:t>Eterno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45145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(683.6) 59:6.9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graduale raffreddamento delle </a:t>
            </a:r>
            <a:r>
              <a:rPr sz="1200" dirty="0">
                <a:latin typeface="Times New Roman"/>
                <a:cs typeface="Times New Roman"/>
              </a:rPr>
              <a:t>acque </a:t>
            </a:r>
            <a:r>
              <a:rPr sz="1200" spc="-5" dirty="0">
                <a:latin typeface="Times New Roman"/>
                <a:cs typeface="Times New Roman"/>
              </a:rPr>
              <a:t>oceaniche contribuì </a:t>
            </a:r>
            <a:r>
              <a:rPr sz="1200" dirty="0">
                <a:latin typeface="Times New Roman"/>
                <a:cs typeface="Times New Roman"/>
              </a:rPr>
              <a:t>molto alla distruzione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oceanica. Gli </a:t>
            </a:r>
            <a:r>
              <a:rPr sz="1200" dirty="0">
                <a:latin typeface="Times New Roman"/>
                <a:cs typeface="Times New Roman"/>
              </a:rPr>
              <a:t>animali </a:t>
            </a:r>
            <a:r>
              <a:rPr sz="1200" spc="-5" dirty="0">
                <a:latin typeface="Times New Roman"/>
                <a:cs typeface="Times New Roman"/>
              </a:rPr>
              <a:t>marini 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ere si </a:t>
            </a:r>
            <a:r>
              <a:rPr sz="1200" dirty="0">
                <a:latin typeface="Times New Roman"/>
                <a:cs typeface="Times New Roman"/>
              </a:rPr>
              <a:t>rifugiarono </a:t>
            </a:r>
            <a:r>
              <a:rPr sz="1200" spc="-5" dirty="0">
                <a:latin typeface="Times New Roman"/>
                <a:cs typeface="Times New Roman"/>
              </a:rPr>
              <a:t>temporaneamente </a:t>
            </a:r>
            <a:r>
              <a:rPr sz="1200" dirty="0">
                <a:latin typeface="Times New Roman"/>
                <a:cs typeface="Times New Roman"/>
              </a:rPr>
              <a:t>in tre </a:t>
            </a:r>
            <a:r>
              <a:rPr sz="1200" spc="-5" dirty="0">
                <a:latin typeface="Times New Roman"/>
                <a:cs typeface="Times New Roman"/>
              </a:rPr>
              <a:t>ricoveri favorevoli: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regione attuale del </a:t>
            </a:r>
            <a:r>
              <a:rPr sz="1200" dirty="0">
                <a:latin typeface="Times New Roman"/>
                <a:cs typeface="Times New Roman"/>
              </a:rPr>
              <a:t>Golfo del </a:t>
            </a:r>
            <a:r>
              <a:rPr sz="1200" spc="-5" dirty="0">
                <a:latin typeface="Times New Roman"/>
                <a:cs typeface="Times New Roman"/>
              </a:rPr>
              <a:t>Messico, </a:t>
            </a:r>
            <a:r>
              <a:rPr sz="1200" dirty="0">
                <a:latin typeface="Times New Roman"/>
                <a:cs typeface="Times New Roman"/>
              </a:rPr>
              <a:t>la Baia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Gange  in </a:t>
            </a:r>
            <a:r>
              <a:rPr sz="1200" spc="-10" dirty="0">
                <a:latin typeface="Times New Roman"/>
                <a:cs typeface="Times New Roman"/>
              </a:rPr>
              <a:t>India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Baia </a:t>
            </a:r>
            <a:r>
              <a:rPr sz="1200" dirty="0">
                <a:latin typeface="Times New Roman"/>
                <a:cs typeface="Times New Roman"/>
              </a:rPr>
              <a:t>di Sicilia </a:t>
            </a:r>
            <a:r>
              <a:rPr sz="1200" spc="-5" dirty="0">
                <a:latin typeface="Times New Roman"/>
                <a:cs typeface="Times New Roman"/>
              </a:rPr>
              <a:t>nel bacino </a:t>
            </a:r>
            <a:r>
              <a:rPr sz="1200" dirty="0">
                <a:latin typeface="Times New Roman"/>
                <a:cs typeface="Times New Roman"/>
              </a:rPr>
              <a:t>mediterraneo. 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che le nuove specie </a:t>
            </a:r>
            <a:r>
              <a:rPr sz="1200" spc="-5" dirty="0">
                <a:latin typeface="Times New Roman"/>
                <a:cs typeface="Times New Roman"/>
              </a:rPr>
              <a:t>marine, nate </a:t>
            </a:r>
            <a:r>
              <a:rPr sz="1200" dirty="0">
                <a:latin typeface="Times New Roman"/>
                <a:cs typeface="Times New Roman"/>
              </a:rPr>
              <a:t>per sopportare le  </a:t>
            </a:r>
            <a:r>
              <a:rPr sz="1200" spc="-5" dirty="0">
                <a:latin typeface="Times New Roman"/>
                <a:cs typeface="Times New Roman"/>
              </a:rPr>
              <a:t>avversità, </a:t>
            </a:r>
            <a:r>
              <a:rPr sz="1200" dirty="0">
                <a:latin typeface="Times New Roman"/>
                <a:cs typeface="Times New Roman"/>
              </a:rPr>
              <a:t>partirono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per ripopolare 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917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(683.7) 59:6.10 </a:t>
            </a:r>
            <a:r>
              <a:rPr sz="1200" i="1" dirty="0">
                <a:latin typeface="Times New Roman"/>
                <a:cs typeface="Times New Roman"/>
              </a:rPr>
              <a:t>160.000.000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la terra era in larga parte </a:t>
            </a:r>
            <a:r>
              <a:rPr sz="1200" spc="-5" dirty="0">
                <a:latin typeface="Times New Roman"/>
                <a:cs typeface="Times New Roman"/>
              </a:rPr>
              <a:t>ricoperta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vegetazione adattata al mantenimento </a:t>
            </a:r>
            <a:r>
              <a:rPr sz="1200" dirty="0">
                <a:latin typeface="Times New Roman"/>
                <a:cs typeface="Times New Roman"/>
              </a:rPr>
              <a:t>della vita  </a:t>
            </a:r>
            <a:r>
              <a:rPr sz="1200" spc="-5" dirty="0">
                <a:latin typeface="Times New Roman"/>
                <a:cs typeface="Times New Roman"/>
              </a:rPr>
              <a:t>animale terrestre, </a:t>
            </a:r>
            <a:r>
              <a:rPr sz="1200" dirty="0">
                <a:latin typeface="Times New Roman"/>
                <a:cs typeface="Times New Roman"/>
              </a:rPr>
              <a:t>e l’atmosfera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divenuta ideale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respirazione animale.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finisce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diminuzione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 </a:t>
            </a:r>
            <a:r>
              <a:rPr sz="1200" spc="-5" dirty="0">
                <a:latin typeface="Times New Roman"/>
                <a:cs typeface="Times New Roman"/>
              </a:rPr>
              <a:t>marina </a:t>
            </a:r>
            <a:r>
              <a:rPr sz="1200" dirty="0">
                <a:latin typeface="Times New Roman"/>
                <a:cs typeface="Times New Roman"/>
              </a:rPr>
              <a:t>e di quei tempi duri di </a:t>
            </a:r>
            <a:r>
              <a:rPr sz="1200" spc="-5" dirty="0">
                <a:latin typeface="Times New Roman"/>
                <a:cs typeface="Times New Roman"/>
              </a:rPr>
              <a:t>avversità biologica che eliminarono </a:t>
            </a:r>
            <a:r>
              <a:rPr sz="1200" dirty="0">
                <a:latin typeface="Times New Roman"/>
                <a:cs typeface="Times New Roman"/>
              </a:rPr>
              <a:t>tutte le forme di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quelle che avevano </a:t>
            </a:r>
            <a:r>
              <a:rPr sz="1200" dirty="0">
                <a:latin typeface="Times New Roman"/>
                <a:cs typeface="Times New Roman"/>
              </a:rPr>
              <a:t>un valore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e che erano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qualificate per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progenitrici </a:t>
            </a:r>
            <a:r>
              <a:rPr sz="1200" dirty="0">
                <a:latin typeface="Times New Roman"/>
                <a:cs typeface="Times New Roman"/>
              </a:rPr>
              <a:t>alla vita di più </a:t>
            </a:r>
            <a:r>
              <a:rPr sz="1200" spc="-5" dirty="0">
                <a:latin typeface="Times New Roman"/>
                <a:cs typeface="Times New Roman"/>
              </a:rPr>
              <a:t>rapido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altamente differenziata  </a:t>
            </a:r>
            <a:r>
              <a:rPr sz="1200" spc="-5" dirty="0">
                <a:latin typeface="Times New Roman"/>
                <a:cs typeface="Times New Roman"/>
              </a:rPr>
              <a:t>delle ere seguenti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planetaria.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219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(684.1) 59:6.11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tribolazione biologica, conosciuto </a:t>
            </a:r>
            <a:r>
              <a:rPr sz="1200" dirty="0">
                <a:latin typeface="Times New Roman"/>
                <a:cs typeface="Times New Roman"/>
              </a:rPr>
              <a:t>dai vostri studiosi come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i="1" spc="-5" dirty="0">
                <a:latin typeface="Times New Roman"/>
                <a:cs typeface="Times New Roman"/>
              </a:rPr>
              <a:t>Permiano, </a:t>
            </a:r>
            <a:r>
              <a:rPr sz="1200" spc="-5" dirty="0">
                <a:latin typeface="Times New Roman"/>
                <a:cs typeface="Times New Roman"/>
              </a:rPr>
              <a:t>segna </a:t>
            </a:r>
            <a:r>
              <a:rPr sz="1200" dirty="0">
                <a:latin typeface="Times New Roman"/>
                <a:cs typeface="Times New Roman"/>
              </a:rPr>
              <a:t>anche  la </a:t>
            </a:r>
            <a:r>
              <a:rPr sz="1200" spc="-5" dirty="0">
                <a:latin typeface="Times New Roman"/>
                <a:cs typeface="Times New Roman"/>
              </a:rPr>
              <a:t>fine della lunga era </a:t>
            </a:r>
            <a:r>
              <a:rPr sz="1200" i="1" dirty="0">
                <a:latin typeface="Times New Roman"/>
                <a:cs typeface="Times New Roman"/>
              </a:rPr>
              <a:t>Paleozoica,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copre un quarto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planetaria, ossia </a:t>
            </a:r>
            <a:r>
              <a:rPr sz="1200" dirty="0">
                <a:latin typeface="Times New Roman"/>
                <a:cs typeface="Times New Roman"/>
              </a:rPr>
              <a:t>duecentocinquanta milioni 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17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(684.2) 59:6.12 </a:t>
            </a:r>
            <a:r>
              <a:rPr sz="1200" spc="-5" dirty="0">
                <a:latin typeface="Times New Roman"/>
                <a:cs typeface="Times New Roman"/>
              </a:rPr>
              <a:t>L’immensa </a:t>
            </a:r>
            <a:r>
              <a:rPr sz="1200" dirty="0">
                <a:latin typeface="Times New Roman"/>
                <a:cs typeface="Times New Roman"/>
              </a:rPr>
              <a:t>culla </a:t>
            </a:r>
            <a:r>
              <a:rPr sz="1200" spc="-5" dirty="0">
                <a:latin typeface="Times New Roman"/>
                <a:cs typeface="Times New Roman"/>
              </a:rPr>
              <a:t>oceanica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adempiuto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compito. Durante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lunghe 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inadatta al mantenimento della </a:t>
            </a:r>
            <a:r>
              <a:rPr sz="1200" dirty="0">
                <a:latin typeface="Times New Roman"/>
                <a:cs typeface="Times New Roman"/>
              </a:rPr>
              <a:t>vita e prima che l’atmosfera </a:t>
            </a:r>
            <a:r>
              <a:rPr sz="1200" spc="-5" dirty="0">
                <a:latin typeface="Times New Roman"/>
                <a:cs typeface="Times New Roman"/>
              </a:rPr>
              <a:t>contenesse </a:t>
            </a:r>
            <a:r>
              <a:rPr sz="1200" dirty="0">
                <a:latin typeface="Times New Roman"/>
                <a:cs typeface="Times New Roman"/>
              </a:rPr>
              <a:t>abbastanza </a:t>
            </a:r>
            <a:r>
              <a:rPr sz="1200" spc="-5" dirty="0">
                <a:latin typeface="Times New Roman"/>
                <a:cs typeface="Times New Roman"/>
              </a:rPr>
              <a:t>ossigeno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sostentare gli animali terrestri  superiori,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originato </a:t>
            </a:r>
            <a:r>
              <a:rPr sz="1200" dirty="0">
                <a:latin typeface="Times New Roman"/>
                <a:cs typeface="Times New Roman"/>
              </a:rPr>
              <a:t>e nutrito la vita primitiva </a:t>
            </a:r>
            <a:r>
              <a:rPr sz="1200" spc="-5" dirty="0">
                <a:latin typeface="Times New Roman"/>
                <a:cs typeface="Times New Roman"/>
              </a:rPr>
              <a:t>del regno. Ora </a:t>
            </a:r>
            <a:r>
              <a:rPr sz="1200" dirty="0">
                <a:latin typeface="Times New Roman"/>
                <a:cs typeface="Times New Roman"/>
              </a:rPr>
              <a:t>l’importanza </a:t>
            </a:r>
            <a:r>
              <a:rPr sz="1200" spc="-5" dirty="0">
                <a:latin typeface="Times New Roman"/>
                <a:cs typeface="Times New Roman"/>
              </a:rPr>
              <a:t>biologica del mare diminuisce  progressivamente </a:t>
            </a:r>
            <a:r>
              <a:rPr sz="1200" dirty="0">
                <a:latin typeface="Times New Roman"/>
                <a:cs typeface="Times New Roman"/>
              </a:rPr>
              <a:t>e comincia a </a:t>
            </a:r>
            <a:r>
              <a:rPr sz="1200" spc="-5" dirty="0">
                <a:latin typeface="Times New Roman"/>
                <a:cs typeface="Times New Roman"/>
              </a:rPr>
              <a:t>svilupparsi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il secondo </a:t>
            </a:r>
            <a:r>
              <a:rPr sz="1200" spc="-5" dirty="0">
                <a:latin typeface="Times New Roman"/>
                <a:cs typeface="Times New Roman"/>
              </a:rPr>
              <a:t>stadio</a:t>
            </a:r>
            <a:r>
              <a:rPr sz="1200" dirty="0">
                <a:latin typeface="Times New Roman"/>
                <a:cs typeface="Times New Roman"/>
              </a:rPr>
              <a:t> dell’evoluzione.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(684.3) 59:6.13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Portatore </a:t>
            </a:r>
            <a:r>
              <a:rPr sz="1200" dirty="0">
                <a:latin typeface="Times New Roman"/>
                <a:cs typeface="Times New Roman"/>
              </a:rPr>
              <a:t>di Vita di Nebadon, </a:t>
            </a:r>
            <a:r>
              <a:rPr sz="1200" spc="-5" dirty="0">
                <a:latin typeface="Times New Roman"/>
                <a:cs typeface="Times New Roman"/>
              </a:rPr>
              <a:t>membro del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originale assegnato ad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19745" cy="39585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religione indù</a:t>
            </a:r>
            <a:endParaRPr sz="1600">
              <a:latin typeface="Times New Roman"/>
              <a:cs typeface="Times New Roman"/>
            </a:endParaRPr>
          </a:p>
          <a:p>
            <a:pPr marL="63500" marR="7874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(1031.2) 94:4.1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India, con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trascorrere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secoli, </a:t>
            </a:r>
            <a:r>
              <a:rPr sz="1200" dirty="0">
                <a:latin typeface="Times New Roman"/>
                <a:cs typeface="Times New Roman"/>
              </a:rPr>
              <a:t>la popolazione ritornò in 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rituali dei Veda, quali erano 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modificati dagli insegnamenti dei 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e cristallizzati </a:t>
            </a:r>
            <a:r>
              <a:rPr sz="1200" spc="-5" dirty="0">
                <a:latin typeface="Times New Roman"/>
                <a:cs typeface="Times New Roman"/>
              </a:rPr>
              <a:t>dal clero bramanico successivo. Questa,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antica </a:t>
            </a:r>
            <a:r>
              <a:rPr sz="1200" dirty="0">
                <a:latin typeface="Times New Roman"/>
                <a:cs typeface="Times New Roman"/>
              </a:rPr>
              <a:t>e più cosmopolita </a:t>
            </a:r>
            <a:r>
              <a:rPr sz="1200" spc="-5" dirty="0">
                <a:latin typeface="Times New Roman"/>
                <a:cs typeface="Times New Roman"/>
              </a:rPr>
              <a:t>delle religioni del </a:t>
            </a:r>
            <a:r>
              <a:rPr sz="1200" dirty="0">
                <a:latin typeface="Times New Roman"/>
                <a:cs typeface="Times New Roman"/>
              </a:rPr>
              <a:t>mondo, ha subìto </a:t>
            </a:r>
            <a:r>
              <a:rPr sz="1200" spc="-5" dirty="0">
                <a:latin typeface="Times New Roman"/>
                <a:cs typeface="Times New Roman"/>
              </a:rPr>
              <a:t>ulteriori cambiamenti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risposta al </a:t>
            </a:r>
            <a:r>
              <a:rPr sz="1200" dirty="0">
                <a:latin typeface="Times New Roman"/>
                <a:cs typeface="Times New Roman"/>
              </a:rPr>
              <a:t>Buddismo,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Giainismo 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influenze più </a:t>
            </a:r>
            <a:r>
              <a:rPr sz="1200" spc="-5" dirty="0">
                <a:latin typeface="Times New Roman"/>
                <a:cs typeface="Times New Roman"/>
              </a:rPr>
              <a:t>recenti dell’Islamismo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Cristianesimo. Ma quando 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giunsero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India, erano già </a:t>
            </a:r>
            <a:r>
              <a:rPr sz="1200" spc="5" dirty="0">
                <a:latin typeface="Times New Roman"/>
                <a:cs typeface="Times New Roman"/>
              </a:rPr>
              <a:t>divenuti  </a:t>
            </a:r>
            <a:r>
              <a:rPr sz="1200" spc="-5" dirty="0">
                <a:latin typeface="Times New Roman"/>
                <a:cs typeface="Times New Roman"/>
              </a:rPr>
              <a:t>così occidentalizzati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“religione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bianco”, </a:t>
            </a:r>
            <a:r>
              <a:rPr sz="1200" dirty="0">
                <a:latin typeface="Times New Roman"/>
                <a:cs typeface="Times New Roman"/>
              </a:rPr>
              <a:t>quindi insolita </a:t>
            </a:r>
            <a:r>
              <a:rPr sz="1200" spc="-5" dirty="0">
                <a:latin typeface="Times New Roman"/>
                <a:cs typeface="Times New Roman"/>
              </a:rPr>
              <a:t>ed estranea alla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(1031.3) 94:4.2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teologia </a:t>
            </a:r>
            <a:r>
              <a:rPr sz="1200" dirty="0">
                <a:latin typeface="Times New Roman"/>
                <a:cs typeface="Times New Roman"/>
              </a:rPr>
              <a:t>indù </a:t>
            </a:r>
            <a:r>
              <a:rPr sz="1200" spc="-5" dirty="0">
                <a:latin typeface="Times New Roman"/>
                <a:cs typeface="Times New Roman"/>
              </a:rPr>
              <a:t>presenta attualmente quattro livelli discendenti </a:t>
            </a:r>
            <a:r>
              <a:rPr sz="1200" dirty="0">
                <a:latin typeface="Times New Roman"/>
                <a:cs typeface="Times New Roman"/>
              </a:rPr>
              <a:t>di deità e di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divinità: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(1031.4) 94:4.3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Brahman, </a:t>
            </a:r>
            <a:r>
              <a:rPr sz="1200" dirty="0">
                <a:latin typeface="Times New Roman"/>
                <a:cs typeface="Times New Roman"/>
              </a:rPr>
              <a:t>l’Assoluto, </a:t>
            </a:r>
            <a:r>
              <a:rPr sz="1200" spc="-5" dirty="0">
                <a:latin typeface="Times New Roman"/>
                <a:cs typeface="Times New Roman"/>
              </a:rPr>
              <a:t>l’Uno Infinito, </a:t>
            </a:r>
            <a:r>
              <a:rPr sz="1200" dirty="0">
                <a:latin typeface="Times New Roman"/>
                <a:cs typeface="Times New Roman"/>
              </a:rPr>
              <a:t>l’ESSO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Times New Roman"/>
              <a:cs typeface="Times New Roman"/>
            </a:endParaRPr>
          </a:p>
          <a:p>
            <a:pPr marL="520700" marR="583565">
              <a:lnSpc>
                <a:spcPts val="137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(1031.5) 94:4.4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La Trimurti, </a:t>
            </a:r>
            <a:r>
              <a:rPr sz="1200" dirty="0">
                <a:latin typeface="Times New Roman"/>
                <a:cs typeface="Times New Roman"/>
              </a:rPr>
              <a:t>la trinità </a:t>
            </a:r>
            <a:r>
              <a:rPr sz="1200" spc="-5" dirty="0">
                <a:latin typeface="Times New Roman"/>
                <a:cs typeface="Times New Roman"/>
              </a:rPr>
              <a:t>suprema dell’Induismo.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associazione Brahma,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membro,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concepito come originatosi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Bramano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dall’infinità.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stretta identificazione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520700" marR="4699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panteistico, </a:t>
            </a:r>
            <a:r>
              <a:rPr sz="1200" spc="-5" dirty="0">
                <a:latin typeface="Times New Roman"/>
                <a:cs typeface="Times New Roman"/>
              </a:rPr>
              <a:t>Brahma potrebbe </a:t>
            </a:r>
            <a:r>
              <a:rPr sz="1200" dirty="0">
                <a:latin typeface="Times New Roman"/>
                <a:cs typeface="Times New Roman"/>
              </a:rPr>
              <a:t>costituire il </a:t>
            </a:r>
            <a:r>
              <a:rPr sz="1200" spc="-5" dirty="0">
                <a:latin typeface="Times New Roman"/>
                <a:cs typeface="Times New Roman"/>
              </a:rPr>
              <a:t>fondamento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Universale. Brahma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identificato con il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 marR="48577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(1031.6) 94:4.5 </a:t>
            </a:r>
            <a:r>
              <a:rPr sz="1200" spc="-5" dirty="0">
                <a:latin typeface="Times New Roman"/>
                <a:cs typeface="Times New Roman"/>
              </a:rPr>
              <a:t>L’adorazione del secondo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terzo membro della Trimurti, </a:t>
            </a:r>
            <a:r>
              <a:rPr sz="1200" dirty="0">
                <a:latin typeface="Times New Roman"/>
                <a:cs typeface="Times New Roman"/>
              </a:rPr>
              <a:t>Shiva e </a:t>
            </a:r>
            <a:r>
              <a:rPr sz="1200" spc="-5" dirty="0">
                <a:latin typeface="Times New Roman"/>
                <a:cs typeface="Times New Roman"/>
              </a:rPr>
              <a:t>Vishnu, sorse </a:t>
            </a:r>
            <a:r>
              <a:rPr sz="1200" dirty="0">
                <a:latin typeface="Times New Roman"/>
                <a:cs typeface="Times New Roman"/>
              </a:rPr>
              <a:t>nel primo millennio  dopo Cristo. </a:t>
            </a:r>
            <a:r>
              <a:rPr sz="1200" i="1" dirty="0">
                <a:latin typeface="Times New Roman"/>
                <a:cs typeface="Times New Roman"/>
              </a:rPr>
              <a:t>Shiva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della vita e della morte, il dio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fecondità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padrone </a:t>
            </a:r>
            <a:r>
              <a:rPr sz="1200" dirty="0">
                <a:latin typeface="Times New Roman"/>
                <a:cs typeface="Times New Roman"/>
              </a:rPr>
              <a:t>della distruzione. </a:t>
            </a:r>
            <a:r>
              <a:rPr sz="1200" i="1" dirty="0">
                <a:latin typeface="Times New Roman"/>
                <a:cs typeface="Times New Roman"/>
              </a:rPr>
              <a:t>Vishnu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estremamente </a:t>
            </a:r>
            <a:r>
              <a:rPr sz="1200" dirty="0">
                <a:latin typeface="Times New Roman"/>
                <a:cs typeface="Times New Roman"/>
              </a:rPr>
              <a:t>popolare a </a:t>
            </a:r>
            <a:r>
              <a:rPr sz="1200" spc="-5" dirty="0">
                <a:latin typeface="Times New Roman"/>
                <a:cs typeface="Times New Roman"/>
              </a:rPr>
              <a:t>causa della credenza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periodica incarnazione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Vishnu  </a:t>
            </a:r>
            <a:r>
              <a:rPr sz="1200" dirty="0">
                <a:latin typeface="Times New Roman"/>
                <a:cs typeface="Times New Roman"/>
              </a:rPr>
              <a:t>diventa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e vivente </a:t>
            </a:r>
            <a:r>
              <a:rPr sz="1200" spc="-5" dirty="0">
                <a:latin typeface="Times New Roman"/>
                <a:cs typeface="Times New Roman"/>
              </a:rPr>
              <a:t>nell’immaginazione degli </a:t>
            </a:r>
            <a:r>
              <a:rPr sz="1200" dirty="0">
                <a:latin typeface="Times New Roman"/>
                <a:cs typeface="Times New Roman"/>
              </a:rPr>
              <a:t>Indiani. Shiva e </a:t>
            </a:r>
            <a:r>
              <a:rPr sz="1200" spc="-5" dirty="0">
                <a:latin typeface="Times New Roman"/>
                <a:cs typeface="Times New Roman"/>
              </a:rPr>
              <a:t>Vishnu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ciascuno considerati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alcuni come  supremi al </a:t>
            </a:r>
            <a:r>
              <a:rPr sz="1200" dirty="0">
                <a:latin typeface="Times New Roman"/>
                <a:cs typeface="Times New Roman"/>
              </a:rPr>
              <a:t>di sopra 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12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7823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(1031.7) 94:4.6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Le deità vediche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postvediche.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degli antichi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degli Ariani, quali Agni, Indra </a:t>
            </a:r>
            <a:r>
              <a:rPr sz="1200" dirty="0">
                <a:latin typeface="Times New Roman"/>
                <a:cs typeface="Times New Roman"/>
              </a:rPr>
              <a:t>e Soma, sono  </a:t>
            </a:r>
            <a:r>
              <a:rPr sz="1200" spc="-5" dirty="0">
                <a:latin typeface="Times New Roman"/>
                <a:cs typeface="Times New Roman"/>
              </a:rPr>
              <a:t>persistiti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secondari ai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della Trimurti. </a:t>
            </a:r>
            <a:r>
              <a:rPr sz="1200" spc="-5" dirty="0">
                <a:latin typeface="Times New Roman"/>
                <a:cs typeface="Times New Roman"/>
              </a:rPr>
              <a:t>Numerosi dei </a:t>
            </a:r>
            <a:r>
              <a:rPr sz="1200" dirty="0">
                <a:latin typeface="Times New Roman"/>
                <a:cs typeface="Times New Roman"/>
              </a:rPr>
              <a:t>addizionali sono </a:t>
            </a:r>
            <a:r>
              <a:rPr sz="1200" spc="-5" dirty="0">
                <a:latin typeface="Times New Roman"/>
                <a:cs typeface="Times New Roman"/>
              </a:rPr>
              <a:t>sorti dagli </a:t>
            </a:r>
            <a:r>
              <a:rPr sz="1200" dirty="0">
                <a:latin typeface="Times New Roman"/>
                <a:cs typeface="Times New Roman"/>
              </a:rPr>
              <a:t>inizi </a:t>
            </a:r>
            <a:r>
              <a:rPr sz="1200" spc="-5" dirty="0">
                <a:latin typeface="Times New Roman"/>
                <a:cs typeface="Times New Roman"/>
              </a:rPr>
              <a:t>dell’India  vedica,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incorporati nel pantheon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2133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(1031.8) 94:4.7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semidei: </a:t>
            </a:r>
            <a:r>
              <a:rPr sz="1200" spc="-5" dirty="0">
                <a:latin typeface="Times New Roman"/>
                <a:cs typeface="Times New Roman"/>
              </a:rPr>
              <a:t>superuomini, semidei, </a:t>
            </a:r>
            <a:r>
              <a:rPr sz="1200" dirty="0">
                <a:latin typeface="Times New Roman"/>
                <a:cs typeface="Times New Roman"/>
              </a:rPr>
              <a:t>eroi, </a:t>
            </a:r>
            <a:r>
              <a:rPr sz="1200" spc="-5" dirty="0">
                <a:latin typeface="Times New Roman"/>
                <a:cs typeface="Times New Roman"/>
              </a:rPr>
              <a:t>demoni, fantasmi,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maligni, </a:t>
            </a:r>
            <a:r>
              <a:rPr sz="1200" dirty="0">
                <a:latin typeface="Times New Roman"/>
                <a:cs typeface="Times New Roman"/>
              </a:rPr>
              <a:t>spiritelli, </a:t>
            </a:r>
            <a:r>
              <a:rPr sz="1200" spc="-5" dirty="0">
                <a:latin typeface="Times New Roman"/>
                <a:cs typeface="Times New Roman"/>
              </a:rPr>
              <a:t>mostri, folletti </a:t>
            </a:r>
            <a:r>
              <a:rPr sz="1200" dirty="0">
                <a:latin typeface="Times New Roman"/>
                <a:cs typeface="Times New Roman"/>
              </a:rPr>
              <a:t>e santi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culti più </a:t>
            </a:r>
            <a:r>
              <a:rPr sz="1200" spc="-5" dirty="0">
                <a:latin typeface="Times New Roman"/>
                <a:cs typeface="Times New Roman"/>
              </a:rPr>
              <a:t>recenti.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397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(1031.9) 94:4.8 </a:t>
            </a:r>
            <a:r>
              <a:rPr sz="1200" spc="-5" dirty="0">
                <a:latin typeface="Times New Roman"/>
                <a:cs typeface="Times New Roman"/>
              </a:rPr>
              <a:t>Anche se l’Induismo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lungamente mancato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vivificare </a:t>
            </a:r>
            <a:r>
              <a:rPr sz="1200" dirty="0">
                <a:latin typeface="Times New Roman"/>
                <a:cs typeface="Times New Roman"/>
              </a:rPr>
              <a:t>il popolo indiano, </a:t>
            </a:r>
            <a:r>
              <a:rPr sz="1200" spc="-5" dirty="0">
                <a:latin typeface="Times New Roman"/>
                <a:cs typeface="Times New Roman"/>
              </a:rPr>
              <a:t>allo stesso tempo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religione tollerante.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grande forza risiede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fatto che si </a:t>
            </a:r>
            <a:r>
              <a:rPr sz="1200" dirty="0">
                <a:latin typeface="Times New Roman"/>
                <a:cs typeface="Times New Roman"/>
              </a:rPr>
              <a:t>è dimostrato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flessibile ed </a:t>
            </a:r>
            <a:r>
              <a:rPr sz="1200" dirty="0">
                <a:latin typeface="Times New Roman"/>
                <a:cs typeface="Times New Roman"/>
              </a:rPr>
              <a:t>amorfa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che sia  </a:t>
            </a:r>
            <a:r>
              <a:rPr sz="1200" spc="-5" dirty="0">
                <a:latin typeface="Times New Roman"/>
                <a:cs typeface="Times New Roman"/>
              </a:rPr>
              <a:t>apparsa su Urantia. Esso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cambiamenti quasi illimitati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possiede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gamma eccezionale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aggiustamenti </a:t>
            </a:r>
            <a:r>
              <a:rPr sz="1200" dirty="0">
                <a:latin typeface="Times New Roman"/>
                <a:cs typeface="Times New Roman"/>
              </a:rPr>
              <a:t>flessibili,  </a:t>
            </a:r>
            <a:r>
              <a:rPr sz="1200" spc="-5" dirty="0">
                <a:latin typeface="Times New Roman"/>
                <a:cs typeface="Times New Roman"/>
              </a:rPr>
              <a:t>dalle speculazioni elevate </a:t>
            </a:r>
            <a:r>
              <a:rPr sz="1200" dirty="0">
                <a:latin typeface="Times New Roman"/>
                <a:cs typeface="Times New Roman"/>
              </a:rPr>
              <a:t>e semimonoteistiche dei </a:t>
            </a:r>
            <a:r>
              <a:rPr sz="1200" spc="-5" dirty="0">
                <a:latin typeface="Times New Roman"/>
                <a:cs typeface="Times New Roman"/>
              </a:rPr>
              <a:t>Bramini </a:t>
            </a:r>
            <a:r>
              <a:rPr sz="1200" dirty="0">
                <a:latin typeface="Times New Roman"/>
                <a:cs typeface="Times New Roman"/>
              </a:rPr>
              <a:t>intellettuali sino al feticismo </a:t>
            </a:r>
            <a:r>
              <a:rPr sz="1200" spc="-5" dirty="0">
                <a:latin typeface="Times New Roman"/>
                <a:cs typeface="Times New Roman"/>
              </a:rPr>
              <a:t>totale </a:t>
            </a:r>
            <a:r>
              <a:rPr sz="1200" dirty="0">
                <a:latin typeface="Times New Roman"/>
                <a:cs typeface="Times New Roman"/>
              </a:rPr>
              <a:t>e alle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culto primitive  delle classi svantaggiate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degradate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ignoranti.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(1032.1) 94:4.9 </a:t>
            </a:r>
            <a:r>
              <a:rPr sz="1200" spc="-5" dirty="0">
                <a:latin typeface="Times New Roman"/>
                <a:cs typeface="Times New Roman"/>
              </a:rPr>
              <a:t>L’Induismo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sopravvissuto perché </a:t>
            </a:r>
            <a:r>
              <a:rPr sz="1200" dirty="0">
                <a:latin typeface="Times New Roman"/>
                <a:cs typeface="Times New Roman"/>
              </a:rPr>
              <a:t>è essenzialmente una </a:t>
            </a:r>
            <a:r>
              <a:rPr sz="1200" spc="-5" dirty="0">
                <a:latin typeface="Times New Roman"/>
                <a:cs typeface="Times New Roman"/>
              </a:rPr>
              <a:t>parte integrante del tessuto </a:t>
            </a:r>
            <a:r>
              <a:rPr sz="1200" dirty="0">
                <a:latin typeface="Times New Roman"/>
                <a:cs typeface="Times New Roman"/>
              </a:rPr>
              <a:t>sociale </a:t>
            </a:r>
            <a:r>
              <a:rPr sz="1200" spc="-5" dirty="0">
                <a:latin typeface="Times New Roman"/>
                <a:cs typeface="Times New Roman"/>
              </a:rPr>
              <a:t>basilare dell’India. </a:t>
            </a:r>
            <a:r>
              <a:rPr sz="1200" dirty="0">
                <a:latin typeface="Times New Roman"/>
                <a:cs typeface="Times New Roman"/>
              </a:rPr>
              <a:t>Esso non  ha una </a:t>
            </a:r>
            <a:r>
              <a:rPr sz="1200" spc="-5" dirty="0">
                <a:latin typeface="Times New Roman"/>
                <a:cs typeface="Times New Roman"/>
              </a:rPr>
              <a:t>grande gerarchia che possa essere </a:t>
            </a:r>
            <a:r>
              <a:rPr sz="1200" dirty="0">
                <a:latin typeface="Times New Roman"/>
                <a:cs typeface="Times New Roman"/>
              </a:rPr>
              <a:t>sconvolta o distrutta; è </a:t>
            </a:r>
            <a:r>
              <a:rPr sz="1200" spc="-5" dirty="0">
                <a:latin typeface="Times New Roman"/>
                <a:cs typeface="Times New Roman"/>
              </a:rPr>
              <a:t>intessuto nel modello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popolo. </a:t>
            </a:r>
            <a:r>
              <a:rPr sz="1200" spc="-5" dirty="0">
                <a:latin typeface="Times New Roman"/>
                <a:cs typeface="Times New Roman"/>
              </a:rPr>
              <a:t>Esso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possiede</a:t>
            </a:r>
            <a:endParaRPr sz="1200">
              <a:latin typeface="Times New Roman"/>
              <a:cs typeface="Times New Roman"/>
            </a:endParaRPr>
          </a:p>
          <a:p>
            <a:pPr marL="76200" marR="3467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un’adattabilità alle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mutevoli superiore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culti, e </a:t>
            </a:r>
            <a:r>
              <a:rPr sz="1200" spc="-5" dirty="0">
                <a:latin typeface="Times New Roman"/>
                <a:cs typeface="Times New Roman"/>
              </a:rPr>
              <a:t>palesa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atteggiamento tollerante </a:t>
            </a:r>
            <a:r>
              <a:rPr sz="1200" dirty="0">
                <a:latin typeface="Times New Roman"/>
                <a:cs typeface="Times New Roman"/>
              </a:rPr>
              <a:t>di adozione 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altre religioni; Gautama </a:t>
            </a:r>
            <a:r>
              <a:rPr sz="1200" dirty="0">
                <a:latin typeface="Times New Roman"/>
                <a:cs typeface="Times New Roman"/>
              </a:rPr>
              <a:t>Budda e Cristo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sono ritenuti </a:t>
            </a:r>
            <a:r>
              <a:rPr sz="1200" spc="-5" dirty="0">
                <a:latin typeface="Times New Roman"/>
                <a:cs typeface="Times New Roman"/>
              </a:rPr>
              <a:t>incarnazioni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Vishnu.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2987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(1032.2) 94:4.10 </a:t>
            </a:r>
            <a:r>
              <a:rPr sz="1200" spc="-10" dirty="0">
                <a:latin typeface="Times New Roman"/>
                <a:cs typeface="Times New Roman"/>
              </a:rPr>
              <a:t>Oggi </a:t>
            </a:r>
            <a:r>
              <a:rPr sz="1200" spc="-5" dirty="0">
                <a:latin typeface="Times New Roman"/>
                <a:cs typeface="Times New Roman"/>
              </a:rPr>
              <a:t>l’India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grande bisogno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presentazione del </a:t>
            </a:r>
            <a:r>
              <a:rPr sz="1200" dirty="0">
                <a:latin typeface="Times New Roman"/>
                <a:cs typeface="Times New Roman"/>
              </a:rPr>
              <a:t>vangelo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Paternità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filiazione con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conseguente fratellanza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uomini, che è realizzata </a:t>
            </a:r>
            <a:r>
              <a:rPr sz="1200" spc="-5" dirty="0">
                <a:latin typeface="Times New Roman"/>
                <a:cs typeface="Times New Roman"/>
              </a:rPr>
              <a:t>personalmente nel mistero amorevole </a:t>
            </a:r>
            <a:r>
              <a:rPr sz="1200" dirty="0">
                <a:latin typeface="Times New Roman"/>
                <a:cs typeface="Times New Roman"/>
              </a:rPr>
              <a:t>e nel servizio </a:t>
            </a:r>
            <a:r>
              <a:rPr sz="1200" spc="-5" dirty="0">
                <a:latin typeface="Times New Roman"/>
                <a:cs typeface="Times New Roman"/>
              </a:rPr>
              <a:t>sociale.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quadro filosofico esiste,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struttura del </a:t>
            </a:r>
            <a:r>
              <a:rPr sz="1200" dirty="0">
                <a:latin typeface="Times New Roman"/>
                <a:cs typeface="Times New Roman"/>
              </a:rPr>
              <a:t>culto è </a:t>
            </a:r>
            <a:r>
              <a:rPr sz="1200" spc="-5" dirty="0">
                <a:latin typeface="Times New Roman"/>
                <a:cs typeface="Times New Roman"/>
              </a:rPr>
              <a:t>presente; quella che </a:t>
            </a:r>
            <a:r>
              <a:rPr sz="1200" dirty="0">
                <a:latin typeface="Times New Roman"/>
                <a:cs typeface="Times New Roman"/>
              </a:rPr>
              <a:t>manca è la </a:t>
            </a:r>
            <a:r>
              <a:rPr sz="1200" spc="-5" dirty="0">
                <a:latin typeface="Times New Roman"/>
                <a:cs typeface="Times New Roman"/>
              </a:rPr>
              <a:t>scintilla vivificante dell’amore </a:t>
            </a:r>
            <a:r>
              <a:rPr sz="1200" dirty="0">
                <a:latin typeface="Times New Roman"/>
                <a:cs typeface="Times New Roman"/>
              </a:rPr>
              <a:t>dinamico descritto  </a:t>
            </a:r>
            <a:r>
              <a:rPr sz="1200" spc="-5" dirty="0">
                <a:latin typeface="Times New Roman"/>
                <a:cs typeface="Times New Roman"/>
              </a:rPr>
              <a:t>nel vangelo originale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dell’Uomo, </a:t>
            </a:r>
            <a:r>
              <a:rPr sz="1200" dirty="0">
                <a:latin typeface="Times New Roman"/>
                <a:cs typeface="Times New Roman"/>
              </a:rPr>
              <a:t>spogliato dei </a:t>
            </a:r>
            <a:r>
              <a:rPr sz="1200" spc="-5" dirty="0">
                <a:latin typeface="Times New Roman"/>
                <a:cs typeface="Times New Roman"/>
              </a:rPr>
              <a:t>dogmi </a:t>
            </a:r>
            <a:r>
              <a:rPr sz="1200" dirty="0">
                <a:latin typeface="Times New Roman"/>
                <a:cs typeface="Times New Roman"/>
              </a:rPr>
              <a:t>e delle dottrine </a:t>
            </a:r>
            <a:r>
              <a:rPr sz="1200" spc="-5" dirty="0">
                <a:latin typeface="Times New Roman"/>
                <a:cs typeface="Times New Roman"/>
              </a:rPr>
              <a:t>occidentali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avuto tendenza </a:t>
            </a:r>
            <a:r>
              <a:rPr sz="1200" dirty="0">
                <a:latin typeface="Times New Roman"/>
                <a:cs typeface="Times New Roman"/>
              </a:rPr>
              <a:t>a fare della  vita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dell’uomo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bianco.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7690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lotta per la verità in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Cina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(1032.3) 94:5.1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percorrevano l’Asia diffondendo </a:t>
            </a:r>
            <a:r>
              <a:rPr sz="1200" dirty="0">
                <a:latin typeface="Times New Roman"/>
                <a:cs typeface="Times New Roman"/>
              </a:rPr>
              <a:t>la dottrina </a:t>
            </a:r>
            <a:r>
              <a:rPr sz="1200" spc="-5" dirty="0">
                <a:latin typeface="Times New Roman"/>
                <a:cs typeface="Times New Roman"/>
              </a:rPr>
              <a:t>dell’Altissimo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salvezza per </a:t>
            </a:r>
            <a:r>
              <a:rPr sz="1200" dirty="0">
                <a:latin typeface="Times New Roman"/>
                <a:cs typeface="Times New Roman"/>
              </a:rPr>
              <a:t>mezzo  </a:t>
            </a:r>
            <a:r>
              <a:rPr sz="1200" spc="-5" dirty="0">
                <a:latin typeface="Times New Roman"/>
                <a:cs typeface="Times New Roman"/>
              </a:rPr>
              <a:t>della fede, assorbivano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della filosofia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pensiero religioso dei </a:t>
            </a:r>
            <a:r>
              <a:rPr sz="1200" dirty="0">
                <a:latin typeface="Times New Roman"/>
                <a:cs typeface="Times New Roman"/>
              </a:rPr>
              <a:t>diversi </a:t>
            </a:r>
            <a:r>
              <a:rPr sz="1200" spc="-5" dirty="0">
                <a:latin typeface="Times New Roman"/>
                <a:cs typeface="Times New Roman"/>
              </a:rPr>
              <a:t>paesi </a:t>
            </a:r>
            <a:r>
              <a:rPr sz="1200" dirty="0">
                <a:latin typeface="Times New Roman"/>
                <a:cs typeface="Times New Roman"/>
              </a:rPr>
              <a:t>attraversati. </a:t>
            </a:r>
            <a:r>
              <a:rPr sz="1200" spc="-5" dirty="0">
                <a:latin typeface="Times New Roman"/>
                <a:cs typeface="Times New Roman"/>
              </a:rPr>
              <a:t>Ma gli insegnanti </a:t>
            </a:r>
            <a:r>
              <a:rPr sz="1200" dirty="0">
                <a:latin typeface="Times New Roman"/>
                <a:cs typeface="Times New Roman"/>
              </a:rPr>
              <a:t>incaricati da 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successori </a:t>
            </a:r>
            <a:r>
              <a:rPr sz="1200" dirty="0">
                <a:latin typeface="Times New Roman"/>
                <a:cs typeface="Times New Roman"/>
              </a:rPr>
              <a:t>non fallirono la loro </a:t>
            </a:r>
            <a:r>
              <a:rPr sz="1200" spc="-5" dirty="0">
                <a:latin typeface="Times New Roman"/>
                <a:cs typeface="Times New Roman"/>
              </a:rPr>
              <a:t>missione; essi penetrarono presso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popoli del </a:t>
            </a:r>
            <a:r>
              <a:rPr sz="1200" dirty="0">
                <a:latin typeface="Times New Roman"/>
                <a:cs typeface="Times New Roman"/>
              </a:rPr>
              <a:t>continente </a:t>
            </a:r>
            <a:r>
              <a:rPr sz="1200" spc="-5" dirty="0">
                <a:latin typeface="Times New Roman"/>
                <a:cs typeface="Times New Roman"/>
              </a:rPr>
              <a:t>eurasiano,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 </a:t>
            </a:r>
            <a:r>
              <a:rPr sz="1200" dirty="0">
                <a:latin typeface="Times New Roman"/>
                <a:cs typeface="Times New Roman"/>
              </a:rPr>
              <a:t>a metà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millennio avanti </a:t>
            </a:r>
            <a:r>
              <a:rPr sz="1200" dirty="0">
                <a:latin typeface="Times New Roman"/>
                <a:cs typeface="Times New Roman"/>
              </a:rPr>
              <a:t>Cristo che </a:t>
            </a:r>
            <a:r>
              <a:rPr sz="1200" spc="-5" dirty="0">
                <a:latin typeface="Times New Roman"/>
                <a:cs typeface="Times New Roman"/>
              </a:rPr>
              <a:t>arrivarono </a:t>
            </a:r>
            <a:r>
              <a:rPr sz="1200" dirty="0">
                <a:latin typeface="Times New Roman"/>
                <a:cs typeface="Times New Roman"/>
              </a:rPr>
              <a:t>in Cina.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anni i Salemiti </a:t>
            </a:r>
            <a:r>
              <a:rPr sz="1200" spc="-5" dirty="0">
                <a:latin typeface="Times New Roman"/>
                <a:cs typeface="Times New Roman"/>
              </a:rPr>
              <a:t>mantennero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quartier 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See Fuch,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prepararono gli </a:t>
            </a:r>
            <a:r>
              <a:rPr sz="1200" dirty="0">
                <a:latin typeface="Times New Roman"/>
                <a:cs typeface="Times New Roman"/>
              </a:rPr>
              <a:t>insegnanti </a:t>
            </a:r>
            <a:r>
              <a:rPr sz="1200" spc="-5" dirty="0">
                <a:latin typeface="Times New Roman"/>
                <a:cs typeface="Times New Roman"/>
              </a:rPr>
              <a:t>cinesi che insegnarono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territori della </a:t>
            </a:r>
            <a:r>
              <a:rPr sz="1200" dirty="0">
                <a:latin typeface="Times New Roman"/>
                <a:cs typeface="Times New Roman"/>
              </a:rPr>
              <a:t>razza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gialla.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08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(1032.4) 94:5.2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conseguenza diretta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che apparve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Cina la </a:t>
            </a:r>
            <a:r>
              <a:rPr sz="1200" spc="-5" dirty="0">
                <a:latin typeface="Times New Roman"/>
                <a:cs typeface="Times New Roman"/>
              </a:rPr>
              <a:t>primissima 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Taoismo, </a:t>
            </a:r>
            <a:r>
              <a:rPr sz="1200" dirty="0">
                <a:latin typeface="Times New Roman"/>
                <a:cs typeface="Times New Roman"/>
              </a:rPr>
              <a:t>una religione  molto </a:t>
            </a:r>
            <a:r>
              <a:rPr sz="1200" spc="-5" dirty="0">
                <a:latin typeface="Times New Roman"/>
                <a:cs typeface="Times New Roman"/>
              </a:rPr>
              <a:t>differente </a:t>
            </a:r>
            <a:r>
              <a:rPr sz="1200" dirty="0">
                <a:latin typeface="Times New Roman"/>
                <a:cs typeface="Times New Roman"/>
              </a:rPr>
              <a:t>da quella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porta oggi questo nome.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Taoismo </a:t>
            </a:r>
            <a:r>
              <a:rPr sz="1200" spc="-5" dirty="0">
                <a:latin typeface="Times New Roman"/>
                <a:cs typeface="Times New Roman"/>
              </a:rPr>
              <a:t>primitivo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proto-Taoismo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composto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seguenti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fattori: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68072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(1032.5) 94:5.3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reminiscenze degli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Singlangton, che persistevano nel concetto </a:t>
            </a:r>
            <a:r>
              <a:rPr sz="1200" dirty="0">
                <a:latin typeface="Times New Roman"/>
                <a:cs typeface="Times New Roman"/>
              </a:rPr>
              <a:t>di Shang-ti, il </a:t>
            </a:r>
            <a:r>
              <a:rPr sz="1200" spc="-5" dirty="0">
                <a:latin typeface="Times New Roman"/>
                <a:cs typeface="Times New Roman"/>
              </a:rPr>
              <a:t>Dio  del </a:t>
            </a:r>
            <a:r>
              <a:rPr sz="1200" dirty="0">
                <a:latin typeface="Times New Roman"/>
                <a:cs typeface="Times New Roman"/>
              </a:rPr>
              <a:t>Cielo.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tempi di </a:t>
            </a:r>
            <a:r>
              <a:rPr sz="1200" spc="-5" dirty="0">
                <a:latin typeface="Times New Roman"/>
                <a:cs typeface="Times New Roman"/>
              </a:rPr>
              <a:t>Singlangton </a:t>
            </a:r>
            <a:r>
              <a:rPr sz="1200" dirty="0">
                <a:latin typeface="Times New Roman"/>
                <a:cs typeface="Times New Roman"/>
              </a:rPr>
              <a:t>il popolo cinese divenne </a:t>
            </a:r>
            <a:r>
              <a:rPr sz="1200" spc="-5" dirty="0">
                <a:latin typeface="Times New Roman"/>
                <a:cs typeface="Times New Roman"/>
              </a:rPr>
              <a:t>praticamente monoteista; esso concentrò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adorazione sull’Unica </a:t>
            </a:r>
            <a:r>
              <a:rPr sz="1200" dirty="0">
                <a:latin typeface="Times New Roman"/>
                <a:cs typeface="Times New Roman"/>
              </a:rPr>
              <a:t>Verità, </a:t>
            </a:r>
            <a:r>
              <a:rPr sz="1200" spc="-5" dirty="0">
                <a:latin typeface="Times New Roman"/>
                <a:cs typeface="Times New Roman"/>
              </a:rPr>
              <a:t>conosciuta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come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 Cielo,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sovrano dell’universo. </a:t>
            </a:r>
            <a:r>
              <a:rPr sz="1200" dirty="0">
                <a:latin typeface="Times New Roman"/>
                <a:cs typeface="Times New Roman"/>
              </a:rPr>
              <a:t>E la razza  </a:t>
            </a:r>
            <a:r>
              <a:rPr sz="1200" spc="-5" dirty="0">
                <a:latin typeface="Times New Roman"/>
                <a:cs typeface="Times New Roman"/>
              </a:rPr>
              <a:t>gialla </a:t>
            </a:r>
            <a:r>
              <a:rPr sz="1200" dirty="0">
                <a:latin typeface="Times New Roman"/>
                <a:cs typeface="Times New Roman"/>
              </a:rPr>
              <a:t>non perse mai del tutto </a:t>
            </a:r>
            <a:r>
              <a:rPr sz="1200" spc="-5" dirty="0">
                <a:latin typeface="Times New Roman"/>
                <a:cs typeface="Times New Roman"/>
              </a:rPr>
              <a:t>questo concetto iniziale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secoli </a:t>
            </a:r>
            <a:r>
              <a:rPr sz="1200" spc="-5" dirty="0">
                <a:latin typeface="Times New Roman"/>
                <a:cs typeface="Times New Roman"/>
              </a:rPr>
              <a:t>successivi si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insinuati  insidiosamente nella sua religione </a:t>
            </a:r>
            <a:r>
              <a:rPr sz="1200" dirty="0">
                <a:latin typeface="Times New Roman"/>
                <a:cs typeface="Times New Roman"/>
              </a:rPr>
              <a:t>molti dei e spiriti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subordinati.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124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(1032.6) 94:5.4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di Salem di </a:t>
            </a:r>
            <a:r>
              <a:rPr sz="1200" spc="-5" dirty="0">
                <a:latin typeface="Times New Roman"/>
                <a:cs typeface="Times New Roman"/>
              </a:rPr>
              <a:t>un’Altissima Deità Creatrice che accordava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favore all’umanità in  risposta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fede dell’uomo. Ma è purtroppo vero </a:t>
            </a:r>
            <a:r>
              <a:rPr sz="1200" spc="-5" dirty="0">
                <a:latin typeface="Times New Roman"/>
                <a:cs typeface="Times New Roman"/>
              </a:rPr>
              <a:t>che al tempo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erano penetrati nei  paesi </a:t>
            </a:r>
            <a:r>
              <a:rPr sz="1200" dirty="0">
                <a:latin typeface="Times New Roman"/>
                <a:cs typeface="Times New Roman"/>
              </a:rPr>
              <a:t>della razza </a:t>
            </a:r>
            <a:r>
              <a:rPr sz="1200" spc="-5" dirty="0">
                <a:latin typeface="Times New Roman"/>
                <a:cs typeface="Times New Roman"/>
              </a:rPr>
              <a:t>gialla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messaggio originale era considerevolmente cambiato </a:t>
            </a:r>
            <a:r>
              <a:rPr sz="1200" dirty="0">
                <a:latin typeface="Times New Roman"/>
                <a:cs typeface="Times New Roman"/>
              </a:rPr>
              <a:t>rispetto alle </a:t>
            </a:r>
            <a:r>
              <a:rPr sz="1200" spc="-5" dirty="0">
                <a:latin typeface="Times New Roman"/>
                <a:cs typeface="Times New Roman"/>
              </a:rPr>
              <a:t>semplici </a:t>
            </a:r>
            <a:r>
              <a:rPr sz="1200" dirty="0">
                <a:latin typeface="Times New Roman"/>
                <a:cs typeface="Times New Roman"/>
              </a:rPr>
              <a:t>dottrine di  </a:t>
            </a:r>
            <a:r>
              <a:rPr sz="1200" spc="-5" dirty="0">
                <a:latin typeface="Times New Roman"/>
                <a:cs typeface="Times New Roman"/>
              </a:rPr>
              <a:t>Salem dei tempi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Machiventa.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2290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5429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(1032.7) 94:5.5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 Brahman-Assoluto </a:t>
            </a:r>
            <a:r>
              <a:rPr sz="1200" dirty="0">
                <a:latin typeface="Times New Roman"/>
                <a:cs typeface="Times New Roman"/>
              </a:rPr>
              <a:t>dei filosofi </a:t>
            </a:r>
            <a:r>
              <a:rPr sz="1200" spc="-5" dirty="0">
                <a:latin typeface="Times New Roman"/>
                <a:cs typeface="Times New Roman"/>
              </a:rPr>
              <a:t>indiani, </a:t>
            </a:r>
            <a:r>
              <a:rPr sz="1200" dirty="0">
                <a:latin typeface="Times New Roman"/>
                <a:cs typeface="Times New Roman"/>
              </a:rPr>
              <a:t>unito al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sfuggire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mali. Forse 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estranea nell’espansione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est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Salem </a:t>
            </a:r>
            <a:r>
              <a:rPr sz="1200" spc="-5" dirty="0">
                <a:latin typeface="Times New Roman"/>
                <a:cs typeface="Times New Roman"/>
              </a:rPr>
              <a:t>fu esercitata dagli insegnanti  indiani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fede vedica, che iniettarono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concezione </a:t>
            </a:r>
            <a:r>
              <a:rPr sz="1200" spc="-5" dirty="0">
                <a:latin typeface="Times New Roman"/>
                <a:cs typeface="Times New Roman"/>
              </a:rPr>
              <a:t>del Brahman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dell’Assoluto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nel pensiero salvifico  dei </a:t>
            </a:r>
            <a:r>
              <a:rPr sz="1200" dirty="0">
                <a:latin typeface="Times New Roman"/>
                <a:cs typeface="Times New Roman"/>
              </a:rPr>
              <a:t>Salemiti.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62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(1033.1) 94:5.6 </a:t>
            </a:r>
            <a:r>
              <a:rPr sz="1200" spc="-5" dirty="0">
                <a:latin typeface="Times New Roman"/>
                <a:cs typeface="Times New Roman"/>
              </a:rPr>
              <a:t>Questa credenza composita si diffuse nei paesi </a:t>
            </a:r>
            <a:r>
              <a:rPr sz="1200" dirty="0">
                <a:latin typeface="Times New Roman"/>
                <a:cs typeface="Times New Roman"/>
              </a:rPr>
              <a:t>delle razze </a:t>
            </a:r>
            <a:r>
              <a:rPr sz="1200" spc="-5" dirty="0">
                <a:latin typeface="Times New Roman"/>
                <a:cs typeface="Times New Roman"/>
              </a:rPr>
              <a:t>gialla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bruna </a:t>
            </a:r>
            <a:r>
              <a:rPr sz="1200" dirty="0">
                <a:latin typeface="Times New Roman"/>
                <a:cs typeface="Times New Roman"/>
              </a:rPr>
              <a:t>come un’influenza </a:t>
            </a:r>
            <a:r>
              <a:rPr sz="1200" spc="-5" dirty="0">
                <a:latin typeface="Times New Roman"/>
                <a:cs typeface="Times New Roman"/>
              </a:rPr>
              <a:t>sottostante al pensiero  filosofico-religioso.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Giappone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proto-Taoismo fu </a:t>
            </a:r>
            <a:r>
              <a:rPr sz="1200" spc="-5" dirty="0">
                <a:latin typeface="Times New Roman"/>
                <a:cs typeface="Times New Roman"/>
              </a:rPr>
              <a:t>conosciuto come </a:t>
            </a:r>
            <a:r>
              <a:rPr sz="1200" dirty="0">
                <a:latin typeface="Times New Roman"/>
                <a:cs typeface="Times New Roman"/>
              </a:rPr>
              <a:t>Shinto, ed in </a:t>
            </a:r>
            <a:r>
              <a:rPr sz="1200" spc="-5" dirty="0">
                <a:latin typeface="Times New Roman"/>
                <a:cs typeface="Times New Roman"/>
              </a:rPr>
              <a:t>questo paese, </a:t>
            </a:r>
            <a:r>
              <a:rPr sz="1200" dirty="0">
                <a:latin typeface="Times New Roman"/>
                <a:cs typeface="Times New Roman"/>
              </a:rPr>
              <a:t>molto lontano da </a:t>
            </a:r>
            <a:r>
              <a:rPr sz="1200" spc="-5" dirty="0">
                <a:latin typeface="Times New Roman"/>
                <a:cs typeface="Times New Roman"/>
              </a:rPr>
              <a:t>Salem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Palestina,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appresero dell’incarnazione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Machiventa Melchizedek, che abitò sulla terra </a:t>
            </a:r>
            <a:r>
              <a:rPr sz="1200" dirty="0">
                <a:latin typeface="Times New Roman"/>
                <a:cs typeface="Times New Roman"/>
              </a:rPr>
              <a:t>affinché il nome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 dimenticato </a:t>
            </a:r>
            <a:r>
              <a:rPr sz="1200" dirty="0">
                <a:latin typeface="Times New Roman"/>
                <a:cs typeface="Times New Roman"/>
              </a:rPr>
              <a:t>dall’umanità.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(1033.2) 94:5.7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Cina tutte </a:t>
            </a:r>
            <a:r>
              <a:rPr sz="1200" spc="-5" dirty="0">
                <a:latin typeface="Times New Roman"/>
                <a:cs typeface="Times New Roman"/>
              </a:rPr>
              <a:t>queste credenze furono successivamente </a:t>
            </a:r>
            <a:r>
              <a:rPr sz="1200" dirty="0">
                <a:latin typeface="Times New Roman"/>
                <a:cs typeface="Times New Roman"/>
              </a:rPr>
              <a:t>confuse e </a:t>
            </a:r>
            <a:r>
              <a:rPr sz="1200" spc="-5" dirty="0">
                <a:latin typeface="Times New Roman"/>
                <a:cs typeface="Times New Roman"/>
              </a:rPr>
              <a:t>mescolate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crescente dell’adorazione  degli antenati. Ma dai </a:t>
            </a:r>
            <a:r>
              <a:rPr sz="1200" dirty="0">
                <a:latin typeface="Times New Roman"/>
                <a:cs typeface="Times New Roman"/>
              </a:rPr>
              <a:t>tempi di </a:t>
            </a:r>
            <a:r>
              <a:rPr sz="1200" spc="-5" dirty="0">
                <a:latin typeface="Times New Roman"/>
                <a:cs typeface="Times New Roman"/>
              </a:rPr>
              <a:t>Singlangton </a:t>
            </a:r>
            <a:r>
              <a:rPr sz="1200" dirty="0">
                <a:latin typeface="Times New Roman"/>
                <a:cs typeface="Times New Roman"/>
              </a:rPr>
              <a:t>i Cinesi non sono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più caduti </a:t>
            </a:r>
            <a:r>
              <a:rPr sz="1200" spc="-5" dirty="0">
                <a:latin typeface="Times New Roman"/>
                <a:cs typeface="Times New Roman"/>
              </a:rPr>
              <a:t>nella schiavitù inerme del clericalismo.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gialla  </a:t>
            </a:r>
            <a:r>
              <a:rPr sz="1200" dirty="0">
                <a:latin typeface="Times New Roman"/>
                <a:cs typeface="Times New Roman"/>
              </a:rPr>
              <a:t>fu la prima </a:t>
            </a:r>
            <a:r>
              <a:rPr sz="1200" spc="-5" dirty="0">
                <a:latin typeface="Times New Roman"/>
                <a:cs typeface="Times New Roman"/>
              </a:rPr>
              <a:t>ad emergere dalla schiavitù barbarica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entrare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civiltà ordinata perché fu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certo 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libertà dalla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abietta degli dei,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temendo nemmeno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fantasmi dei morti come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temevano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spc="5" dirty="0">
                <a:latin typeface="Times New Roman"/>
                <a:cs typeface="Times New Roman"/>
              </a:rPr>
              <a:t>razze.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Cina  </a:t>
            </a:r>
            <a:r>
              <a:rPr sz="1200" spc="-5" dirty="0">
                <a:latin typeface="Times New Roman"/>
                <a:cs typeface="Times New Roman"/>
              </a:rPr>
              <a:t>andò incontro alla sua </a:t>
            </a:r>
            <a:r>
              <a:rPr sz="1200" dirty="0">
                <a:latin typeface="Times New Roman"/>
                <a:cs typeface="Times New Roman"/>
              </a:rPr>
              <a:t>sconfitta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oltre la sua iniziale </a:t>
            </a:r>
            <a:r>
              <a:rPr sz="1200" spc="-5" dirty="0">
                <a:latin typeface="Times New Roman"/>
                <a:cs typeface="Times New Roman"/>
              </a:rPr>
              <a:t>emancipazione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sacerdoti; essa cadde </a:t>
            </a:r>
            <a:r>
              <a:rPr sz="1200" dirty="0">
                <a:latin typeface="Times New Roman"/>
                <a:cs typeface="Times New Roman"/>
              </a:rPr>
              <a:t>in un  </a:t>
            </a:r>
            <a:r>
              <a:rPr sz="1200" spc="-5" dirty="0">
                <a:latin typeface="Times New Roman"/>
                <a:cs typeface="Times New Roman"/>
              </a:rPr>
              <a:t>errore quasi altrettanto </a:t>
            </a:r>
            <a:r>
              <a:rPr sz="1200" dirty="0">
                <a:latin typeface="Times New Roman"/>
                <a:cs typeface="Times New Roman"/>
              </a:rPr>
              <a:t>calamitoso, </a:t>
            </a:r>
            <a:r>
              <a:rPr sz="1200" spc="-5" dirty="0">
                <a:latin typeface="Times New Roman"/>
                <a:cs typeface="Times New Roman"/>
              </a:rPr>
              <a:t>l’adorazione degli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antenati.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68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(1033.3) 94:5.8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Salemiti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lavorarono </a:t>
            </a:r>
            <a:r>
              <a:rPr sz="1200" dirty="0">
                <a:latin typeface="Times New Roman"/>
                <a:cs typeface="Times New Roman"/>
              </a:rPr>
              <a:t>invano.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fondamenta del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filosofi della Cina </a:t>
            </a:r>
            <a:r>
              <a:rPr sz="1200" spc="-5" dirty="0">
                <a:latin typeface="Times New Roman"/>
                <a:cs typeface="Times New Roman"/>
              </a:rPr>
              <a:t>del sesto  secolo </a:t>
            </a:r>
            <a:r>
              <a:rPr sz="1200" dirty="0">
                <a:latin typeface="Times New Roman"/>
                <a:cs typeface="Times New Roman"/>
              </a:rPr>
              <a:t>a.C. </a:t>
            </a:r>
            <a:r>
              <a:rPr sz="1200" spc="-5" dirty="0">
                <a:latin typeface="Times New Roman"/>
                <a:cs typeface="Times New Roman"/>
              </a:rPr>
              <a:t>costruirono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insegnamenti. L’atmosfera </a:t>
            </a:r>
            <a:r>
              <a:rPr sz="1200" dirty="0">
                <a:latin typeface="Times New Roman"/>
                <a:cs typeface="Times New Roman"/>
              </a:rPr>
              <a:t>morale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sentimenti spirituali </a:t>
            </a:r>
            <a:r>
              <a:rPr sz="1200" dirty="0">
                <a:latin typeface="Times New Roman"/>
                <a:cs typeface="Times New Roman"/>
              </a:rPr>
              <a:t>dei tempi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Lao-tze e di </a:t>
            </a:r>
            <a:r>
              <a:rPr sz="1200" spc="-5" dirty="0">
                <a:latin typeface="Times New Roman"/>
                <a:cs typeface="Times New Roman"/>
              </a:rPr>
              <a:t>Confucio sono  derivati dagli insegnamenti dei </a:t>
            </a:r>
            <a:r>
              <a:rPr sz="1200" dirty="0">
                <a:latin typeface="Times New Roman"/>
                <a:cs typeface="Times New Roman"/>
              </a:rPr>
              <a:t>missionari di </a:t>
            </a:r>
            <a:r>
              <a:rPr sz="1200" spc="-5" dirty="0">
                <a:latin typeface="Times New Roman"/>
                <a:cs typeface="Times New Roman"/>
              </a:rPr>
              <a:t>Salem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un’epoca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anteriore.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61655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Lao-Tze e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Confucio</a:t>
            </a:r>
            <a:endParaRPr sz="1600">
              <a:latin typeface="Times New Roman"/>
              <a:cs typeface="Times New Roman"/>
            </a:endParaRPr>
          </a:p>
          <a:p>
            <a:pPr marL="76200" marR="9271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(1033.4) 94:6.1 </a:t>
            </a:r>
            <a:r>
              <a:rPr sz="1200" spc="-5" dirty="0">
                <a:latin typeface="Times New Roman"/>
                <a:cs typeface="Times New Roman"/>
              </a:rPr>
              <a:t>Circa seicento anni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Melchizedek, disincarnato </a:t>
            </a:r>
            <a:r>
              <a:rPr sz="1200" dirty="0">
                <a:latin typeface="Times New Roman"/>
                <a:cs typeface="Times New Roman"/>
              </a:rPr>
              <a:t>da molto tempo, </a:t>
            </a:r>
            <a:r>
              <a:rPr sz="1200" spc="-5" dirty="0">
                <a:latin typeface="Times New Roman"/>
                <a:cs typeface="Times New Roman"/>
              </a:rPr>
              <a:t>sembrò che </a:t>
            </a:r>
            <a:r>
              <a:rPr sz="1200" dirty="0">
                <a:latin typeface="Times New Roman"/>
                <a:cs typeface="Times New Roman"/>
              </a:rPr>
              <a:t>la purezza </a:t>
            </a:r>
            <a:r>
              <a:rPr sz="1200" spc="-5" dirty="0">
                <a:latin typeface="Times New Roman"/>
                <a:cs typeface="Times New Roman"/>
              </a:rPr>
              <a:t>del  suo insegnamento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fosse eccessivamente messa </a:t>
            </a:r>
            <a:r>
              <a:rPr sz="1200" dirty="0">
                <a:latin typeface="Times New Roman"/>
                <a:cs typeface="Times New Roman"/>
              </a:rPr>
              <a:t>in pericolo dal </a:t>
            </a:r>
            <a:r>
              <a:rPr sz="1200" spc="-5" dirty="0">
                <a:latin typeface="Times New Roman"/>
                <a:cs typeface="Times New Roman"/>
              </a:rPr>
              <a:t>suo generale assorbimento nelle credenze </a:t>
            </a:r>
            <a:r>
              <a:rPr sz="1200" dirty="0">
                <a:latin typeface="Times New Roman"/>
                <a:cs typeface="Times New Roman"/>
              </a:rPr>
              <a:t>più antiche di  </a:t>
            </a:r>
            <a:r>
              <a:rPr sz="1200" spc="-5" dirty="0">
                <a:latin typeface="Times New Roman"/>
                <a:cs typeface="Times New Roman"/>
              </a:rPr>
              <a:t>Urantia.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sembrò che </a:t>
            </a:r>
            <a:r>
              <a:rPr sz="1200" dirty="0">
                <a:latin typeface="Times New Roman"/>
                <a:cs typeface="Times New Roman"/>
              </a:rPr>
              <a:t>la sua missione </a:t>
            </a:r>
            <a:r>
              <a:rPr sz="1200" spc="-5" dirty="0">
                <a:latin typeface="Times New Roman"/>
                <a:cs typeface="Times New Roman"/>
              </a:rPr>
              <a:t>come precursore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rischiasse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fallire.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sesto </a:t>
            </a:r>
            <a:r>
              <a:rPr sz="1200" dirty="0">
                <a:latin typeface="Times New Roman"/>
                <a:cs typeface="Times New Roman"/>
              </a:rPr>
              <a:t>secolo </a:t>
            </a:r>
            <a:r>
              <a:rPr sz="1200" spc="5" dirty="0">
                <a:latin typeface="Times New Roman"/>
                <a:cs typeface="Times New Roman"/>
              </a:rPr>
              <a:t>avanti  </a:t>
            </a:r>
            <a:r>
              <a:rPr sz="1200" dirty="0">
                <a:latin typeface="Times New Roman"/>
                <a:cs typeface="Times New Roman"/>
              </a:rPr>
              <a:t>Cristo, </a:t>
            </a:r>
            <a:r>
              <a:rPr sz="1200" spc="-5" dirty="0">
                <a:latin typeface="Times New Roman"/>
                <a:cs typeface="Times New Roman"/>
              </a:rPr>
              <a:t>grazie ad </a:t>
            </a:r>
            <a:r>
              <a:rPr sz="1200" dirty="0">
                <a:latin typeface="Times New Roman"/>
                <a:cs typeface="Times New Roman"/>
              </a:rPr>
              <a:t>una coordinazione </a:t>
            </a:r>
            <a:r>
              <a:rPr sz="1200" spc="-5" dirty="0">
                <a:latin typeface="Times New Roman"/>
                <a:cs typeface="Times New Roman"/>
              </a:rPr>
              <a:t>straordinaria </a:t>
            </a:r>
            <a:r>
              <a:rPr sz="1200" dirty="0">
                <a:latin typeface="Times New Roman"/>
                <a:cs typeface="Times New Roman"/>
              </a:rPr>
              <a:t>di fattori </a:t>
            </a:r>
            <a:r>
              <a:rPr sz="1200" spc="-5" dirty="0">
                <a:latin typeface="Times New Roman"/>
                <a:cs typeface="Times New Roman"/>
              </a:rPr>
              <a:t>spirituali,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tutti compresi nemmeno dai supervisori planetari, Urantia  assisté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presentazione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inusuale della verità religiosa sotto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aspetti. Grazie all’opera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insegnanti  umani 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Salem fu </a:t>
            </a:r>
            <a:r>
              <a:rPr sz="1200" spc="-5" dirty="0">
                <a:latin typeface="Times New Roman"/>
                <a:cs typeface="Times New Roman"/>
              </a:rPr>
              <a:t>riesposto </a:t>
            </a:r>
            <a:r>
              <a:rPr sz="1200" dirty="0">
                <a:latin typeface="Times New Roman"/>
                <a:cs typeface="Times New Roman"/>
              </a:rPr>
              <a:t>e rivivificato, 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presentato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è persistito in </a:t>
            </a:r>
            <a:r>
              <a:rPr sz="1200" spc="-5" dirty="0">
                <a:latin typeface="Times New Roman"/>
                <a:cs typeface="Times New Roman"/>
              </a:rPr>
              <a:t>gran parte fino </a:t>
            </a:r>
            <a:r>
              <a:rPr sz="1200" dirty="0">
                <a:latin typeface="Times New Roman"/>
                <a:cs typeface="Times New Roman"/>
              </a:rPr>
              <a:t>ai tempi di questi  </a:t>
            </a:r>
            <a:r>
              <a:rPr sz="1200" spc="-5" dirty="0">
                <a:latin typeface="Times New Roman"/>
                <a:cs typeface="Times New Roman"/>
              </a:rPr>
              <a:t>scritti.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14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(1033.5) 94:6.2 </a:t>
            </a:r>
            <a:r>
              <a:rPr sz="1200" spc="-5" dirty="0">
                <a:latin typeface="Times New Roman"/>
                <a:cs typeface="Times New Roman"/>
              </a:rPr>
              <a:t>Questo secolo straordinario </a:t>
            </a:r>
            <a:r>
              <a:rPr sz="1200" dirty="0">
                <a:latin typeface="Times New Roman"/>
                <a:cs typeface="Times New Roman"/>
              </a:rPr>
              <a:t>di progresso spirituale </a:t>
            </a:r>
            <a:r>
              <a:rPr sz="1200" spc="-5" dirty="0">
                <a:latin typeface="Times New Roman"/>
                <a:cs typeface="Times New Roman"/>
              </a:rPr>
              <a:t>fu caratterizzato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grandi insegnanti religiosi, morali </a:t>
            </a:r>
            <a:r>
              <a:rPr sz="1200" dirty="0">
                <a:latin typeface="Times New Roman"/>
                <a:cs typeface="Times New Roman"/>
              </a:rPr>
              <a:t>e filosofici in  tutto il mondo </a:t>
            </a:r>
            <a:r>
              <a:rPr sz="1200" spc="-5" dirty="0">
                <a:latin typeface="Times New Roman"/>
                <a:cs typeface="Times New Roman"/>
              </a:rPr>
              <a:t>civilizzato.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Cina i due maestri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rimarchevoli </a:t>
            </a:r>
            <a:r>
              <a:rPr sz="1200" dirty="0">
                <a:latin typeface="Times New Roman"/>
                <a:cs typeface="Times New Roman"/>
              </a:rPr>
              <a:t>furono Lao-tze 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Confucio.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(1033.6) 94:6.3 </a:t>
            </a:r>
            <a:r>
              <a:rPr sz="1200" i="1" spc="-5" dirty="0">
                <a:latin typeface="Times New Roman"/>
                <a:cs typeface="Times New Roman"/>
              </a:rPr>
              <a:t>Lao-tze </a:t>
            </a:r>
            <a:r>
              <a:rPr sz="1200" spc="-5" dirty="0">
                <a:latin typeface="Times New Roman"/>
                <a:cs typeface="Times New Roman"/>
              </a:rPr>
              <a:t>si basò direttamente sui concetti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tradizioni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dichiarò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Tao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l’Unica </a:t>
            </a:r>
            <a:r>
              <a:rPr sz="1200" dirty="0">
                <a:latin typeface="Times New Roman"/>
                <a:cs typeface="Times New Roman"/>
              </a:rPr>
              <a:t>Causa Prima di  tutta la </a:t>
            </a:r>
            <a:r>
              <a:rPr sz="1200" spc="-5" dirty="0">
                <a:latin typeface="Times New Roman"/>
                <a:cs typeface="Times New Roman"/>
              </a:rPr>
              <a:t>creazione. </a:t>
            </a:r>
            <a:r>
              <a:rPr sz="1200" spc="-10" dirty="0">
                <a:latin typeface="Times New Roman"/>
                <a:cs typeface="Times New Roman"/>
              </a:rPr>
              <a:t>Lao </a:t>
            </a:r>
            <a:r>
              <a:rPr sz="1200" dirty="0">
                <a:latin typeface="Times New Roman"/>
                <a:cs typeface="Times New Roman"/>
              </a:rPr>
              <a:t>era un uomo di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visione </a:t>
            </a:r>
            <a:r>
              <a:rPr sz="1200" spc="-5" dirty="0">
                <a:latin typeface="Times New Roman"/>
                <a:cs typeface="Times New Roman"/>
              </a:rPr>
              <a:t>spirituale. Egli </a:t>
            </a:r>
            <a:r>
              <a:rPr sz="1200" dirty="0">
                <a:latin typeface="Times New Roman"/>
                <a:cs typeface="Times New Roman"/>
              </a:rPr>
              <a:t>insegnò </a:t>
            </a:r>
            <a:r>
              <a:rPr sz="1200" spc="-5" dirty="0">
                <a:latin typeface="Times New Roman"/>
                <a:cs typeface="Times New Roman"/>
              </a:rPr>
              <a:t>che “il destino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dell’uomo era </a:t>
            </a:r>
            <a:r>
              <a:rPr sz="1200" dirty="0">
                <a:latin typeface="Times New Roman"/>
                <a:cs typeface="Times New Roman"/>
              </a:rPr>
              <a:t>l’unione </a:t>
            </a:r>
            <a:r>
              <a:rPr sz="1200" spc="-5" dirty="0">
                <a:latin typeface="Times New Roman"/>
                <a:cs typeface="Times New Roman"/>
              </a:rPr>
              <a:t>perpetua 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Tao, Dio Supremo </a:t>
            </a:r>
            <a:r>
              <a:rPr sz="1200" dirty="0">
                <a:latin typeface="Times New Roman"/>
                <a:cs typeface="Times New Roman"/>
              </a:rPr>
              <a:t>e Re </a:t>
            </a:r>
            <a:r>
              <a:rPr sz="1200" spc="-5" dirty="0">
                <a:latin typeface="Times New Roman"/>
                <a:cs typeface="Times New Roman"/>
              </a:rPr>
              <a:t>Universale”.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comprensione della </a:t>
            </a:r>
            <a:r>
              <a:rPr sz="1200" dirty="0">
                <a:latin typeface="Times New Roman"/>
                <a:cs typeface="Times New Roman"/>
              </a:rPr>
              <a:t>causa ultima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profonda, perché scrisse: “L’Unità  scaturisce </a:t>
            </a:r>
            <a:r>
              <a:rPr sz="1200" dirty="0">
                <a:latin typeface="Times New Roman"/>
                <a:cs typeface="Times New Roman"/>
              </a:rPr>
              <a:t>dal Tao </a:t>
            </a:r>
            <a:r>
              <a:rPr sz="1200" spc="-5" dirty="0">
                <a:latin typeface="Times New Roman"/>
                <a:cs typeface="Times New Roman"/>
              </a:rPr>
              <a:t>Assoluto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dall’Unità </a:t>
            </a:r>
            <a:r>
              <a:rPr sz="1200" dirty="0">
                <a:latin typeface="Times New Roman"/>
                <a:cs typeface="Times New Roman"/>
              </a:rPr>
              <a:t>appare la </a:t>
            </a:r>
            <a:r>
              <a:rPr sz="1200" spc="-5" dirty="0">
                <a:latin typeface="Times New Roman"/>
                <a:cs typeface="Times New Roman"/>
              </a:rPr>
              <a:t>Dualità cosmica,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Dualità scaturisce all’esistenza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Trinità,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2393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sorgente primordiale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realtà.” “Tutta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equilibrio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potenziali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attuali del </a:t>
            </a:r>
            <a:r>
              <a:rPr sz="1200" dirty="0">
                <a:latin typeface="Times New Roman"/>
                <a:cs typeface="Times New Roman"/>
              </a:rPr>
              <a:t>cosmo, e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eternamente </a:t>
            </a:r>
            <a:r>
              <a:rPr sz="1200" dirty="0">
                <a:latin typeface="Times New Roman"/>
                <a:cs typeface="Times New Roman"/>
              </a:rPr>
              <a:t>armonizzati </a:t>
            </a:r>
            <a:r>
              <a:rPr sz="1200" spc="-5" dirty="0">
                <a:latin typeface="Times New Roman"/>
                <a:cs typeface="Times New Roman"/>
              </a:rPr>
              <a:t>dallo spirito della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divinità.”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78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(1033.7) 94:6.4 </a:t>
            </a:r>
            <a:r>
              <a:rPr sz="1200" spc="-5" dirty="0">
                <a:latin typeface="Times New Roman"/>
                <a:cs typeface="Times New Roman"/>
              </a:rPr>
              <a:t>Lao-tze fece </a:t>
            </a:r>
            <a:r>
              <a:rPr sz="1200" dirty="0">
                <a:latin typeface="Times New Roman"/>
                <a:cs typeface="Times New Roman"/>
              </a:rPr>
              <a:t>anche una delle </a:t>
            </a:r>
            <a:r>
              <a:rPr sz="1200" spc="-5" dirty="0">
                <a:latin typeface="Times New Roman"/>
                <a:cs typeface="Times New Roman"/>
              </a:rPr>
              <a:t>primissime presentazioni della dottrina del rendere </a:t>
            </a:r>
            <a:r>
              <a:rPr sz="1200" dirty="0">
                <a:latin typeface="Times New Roman"/>
                <a:cs typeface="Times New Roman"/>
              </a:rPr>
              <a:t>il bene per il </a:t>
            </a:r>
            <a:r>
              <a:rPr sz="1200" spc="-5" dirty="0">
                <a:latin typeface="Times New Roman"/>
                <a:cs typeface="Times New Roman"/>
              </a:rPr>
              <a:t>male: “La </a:t>
            </a:r>
            <a:r>
              <a:rPr sz="1200" dirty="0">
                <a:latin typeface="Times New Roman"/>
                <a:cs typeface="Times New Roman"/>
              </a:rPr>
              <a:t>bontà genera  bontà, ma </a:t>
            </a:r>
            <a:r>
              <a:rPr sz="1200" spc="-5" dirty="0">
                <a:latin typeface="Times New Roman"/>
                <a:cs typeface="Times New Roman"/>
              </a:rPr>
              <a:t>per colui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buono anche il male </a:t>
            </a:r>
            <a:r>
              <a:rPr sz="1200" spc="-5" dirty="0">
                <a:latin typeface="Times New Roman"/>
                <a:cs typeface="Times New Roman"/>
              </a:rPr>
              <a:t>genera</a:t>
            </a:r>
            <a:r>
              <a:rPr sz="1200" dirty="0">
                <a:latin typeface="Times New Roman"/>
                <a:cs typeface="Times New Roman"/>
              </a:rPr>
              <a:t> bontà.”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261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111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(1033.8) 94:6.5 </a:t>
            </a:r>
            <a:r>
              <a:rPr sz="1200" spc="-5" dirty="0">
                <a:latin typeface="Times New Roman"/>
                <a:cs typeface="Times New Roman"/>
              </a:rPr>
              <a:t>Egli insegnò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ritorno della creatura al Creatore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descrisse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come l’emersione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dai potenziali  </a:t>
            </a:r>
            <a:r>
              <a:rPr sz="1200" spc="-5" dirty="0">
                <a:latin typeface="Times New Roman"/>
                <a:cs typeface="Times New Roman"/>
              </a:rPr>
              <a:t>cosmici, 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 asso migliava al ritorno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di questa personalità </a:t>
            </a:r>
            <a:r>
              <a:rPr sz="1200" spc="-5" dirty="0">
                <a:latin typeface="Times New Roman"/>
                <a:cs typeface="Times New Roman"/>
              </a:rPr>
              <a:t>della creatura.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concetto della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10" dirty="0">
                <a:latin typeface="Times New Roman"/>
                <a:cs typeface="Times New Roman"/>
              </a:rPr>
              <a:t>fede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insolito, </a:t>
            </a:r>
            <a:r>
              <a:rPr sz="1200" spc="-5" dirty="0">
                <a:latin typeface="Times New Roman"/>
                <a:cs typeface="Times New Roman"/>
              </a:rPr>
              <a:t>ed egli stesso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assimilava al “comportamento </a:t>
            </a:r>
            <a:r>
              <a:rPr sz="1200" dirty="0">
                <a:latin typeface="Times New Roman"/>
                <a:cs typeface="Times New Roman"/>
              </a:rPr>
              <a:t>di 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bambino”.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002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(1034.1) 94:6.6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comprensione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proposito eterno </a:t>
            </a:r>
            <a:r>
              <a:rPr sz="1200" spc="-5" dirty="0">
                <a:latin typeface="Times New Roman"/>
                <a:cs typeface="Times New Roman"/>
              </a:rPr>
              <a:t>di Dio era chiara,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disse: “La Deità </a:t>
            </a:r>
            <a:r>
              <a:rPr sz="1200" dirty="0">
                <a:latin typeface="Times New Roman"/>
                <a:cs typeface="Times New Roman"/>
              </a:rPr>
              <a:t>Assoluta non lotta ma è </a:t>
            </a:r>
            <a:r>
              <a:rPr sz="1200" spc="-5" dirty="0">
                <a:latin typeface="Times New Roman"/>
                <a:cs typeface="Times New Roman"/>
              </a:rPr>
              <a:t>sempre  </a:t>
            </a:r>
            <a:r>
              <a:rPr sz="1200" dirty="0">
                <a:latin typeface="Times New Roman"/>
                <a:cs typeface="Times New Roman"/>
              </a:rPr>
              <a:t>vittoriosa; non </a:t>
            </a:r>
            <a:r>
              <a:rPr sz="1200" spc="-5" dirty="0">
                <a:latin typeface="Times New Roman"/>
                <a:cs typeface="Times New Roman"/>
              </a:rPr>
              <a:t>costringe l’umanità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pronta a </a:t>
            </a:r>
            <a:r>
              <a:rPr sz="1200" spc="-5" dirty="0">
                <a:latin typeface="Times New Roman"/>
                <a:cs typeface="Times New Roman"/>
              </a:rPr>
              <a:t>rispondere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desideri sinceri; </a:t>
            </a:r>
            <a:r>
              <a:rPr sz="1200" dirty="0">
                <a:latin typeface="Times New Roman"/>
                <a:cs typeface="Times New Roman"/>
              </a:rPr>
              <a:t>la volontà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pazienza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ed eterna nell’inevitabilità della sua espressione.”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vera persona religiosa disse, </a:t>
            </a:r>
            <a:r>
              <a:rPr sz="1200" spc="-5" dirty="0">
                <a:latin typeface="Times New Roman"/>
                <a:cs typeface="Times New Roman"/>
              </a:rPr>
              <a:t>esprimendo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che </a:t>
            </a:r>
            <a:r>
              <a:rPr sz="1200" dirty="0">
                <a:latin typeface="Times New Roman"/>
                <a:cs typeface="Times New Roman"/>
              </a:rPr>
              <a:t>è più benedetto </a:t>
            </a:r>
            <a:r>
              <a:rPr sz="1200" spc="-5" dirty="0">
                <a:latin typeface="Times New Roman"/>
                <a:cs typeface="Times New Roman"/>
              </a:rPr>
              <a:t>dare  che ricevere: “L’uomo </a:t>
            </a:r>
            <a:r>
              <a:rPr sz="1200" dirty="0">
                <a:latin typeface="Times New Roman"/>
                <a:cs typeface="Times New Roman"/>
              </a:rPr>
              <a:t>buono non </a:t>
            </a:r>
            <a:r>
              <a:rPr sz="1200" spc="-5" dirty="0">
                <a:latin typeface="Times New Roman"/>
                <a:cs typeface="Times New Roman"/>
              </a:rPr>
              <a:t>cerca </a:t>
            </a:r>
            <a:r>
              <a:rPr sz="1200" dirty="0">
                <a:latin typeface="Times New Roman"/>
                <a:cs typeface="Times New Roman"/>
              </a:rPr>
              <a:t>di conservare la verità per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stesso, ma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sforza piuttosto di </a:t>
            </a:r>
            <a:r>
              <a:rPr sz="1200" spc="-5" dirty="0">
                <a:latin typeface="Times New Roman"/>
                <a:cs typeface="Times New Roman"/>
              </a:rPr>
              <a:t>conferire queste </a:t>
            </a:r>
            <a:r>
              <a:rPr sz="1200" dirty="0">
                <a:latin typeface="Times New Roman"/>
                <a:cs typeface="Times New Roman"/>
              </a:rPr>
              <a:t>ricchezze </a:t>
            </a:r>
            <a:r>
              <a:rPr sz="1200" spc="-5" dirty="0">
                <a:latin typeface="Times New Roman"/>
                <a:cs typeface="Times New Roman"/>
              </a:rPr>
              <a:t>ai  </a:t>
            </a:r>
            <a:r>
              <a:rPr sz="1200" dirty="0">
                <a:latin typeface="Times New Roman"/>
                <a:cs typeface="Times New Roman"/>
              </a:rPr>
              <a:t>suoi simili, </a:t>
            </a:r>
            <a:r>
              <a:rPr sz="1200" spc="-5" dirty="0">
                <a:latin typeface="Times New Roman"/>
                <a:cs typeface="Times New Roman"/>
              </a:rPr>
              <a:t>perché questa </a:t>
            </a:r>
            <a:r>
              <a:rPr sz="1200" dirty="0">
                <a:latin typeface="Times New Roman"/>
                <a:cs typeface="Times New Roman"/>
              </a:rPr>
              <a:t>è la realizzazione </a:t>
            </a:r>
            <a:r>
              <a:rPr sz="1200" spc="-5" dirty="0">
                <a:latin typeface="Times New Roman"/>
                <a:cs typeface="Times New Roman"/>
              </a:rPr>
              <a:t>della verità.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del </a:t>
            </a:r>
            <a:r>
              <a:rPr sz="1200" spc="-5" dirty="0">
                <a:latin typeface="Times New Roman"/>
                <a:cs typeface="Times New Roman"/>
              </a:rPr>
              <a:t>Dio Assoluto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benefica,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distruttrice; </a:t>
            </a:r>
            <a:r>
              <a:rPr sz="1200" dirty="0">
                <a:latin typeface="Times New Roman"/>
                <a:cs typeface="Times New Roman"/>
              </a:rPr>
              <a:t>lo scopo  </a:t>
            </a:r>
            <a:r>
              <a:rPr sz="1200" spc="-5" dirty="0">
                <a:latin typeface="Times New Roman"/>
                <a:cs typeface="Times New Roman"/>
              </a:rPr>
              <a:t>del vero </a:t>
            </a:r>
            <a:r>
              <a:rPr sz="1200" dirty="0">
                <a:latin typeface="Times New Roman"/>
                <a:cs typeface="Times New Roman"/>
              </a:rPr>
              <a:t>credente è sempre di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e mai di</a:t>
            </a:r>
            <a:r>
              <a:rPr sz="1200" spc="-5" dirty="0">
                <a:latin typeface="Times New Roman"/>
                <a:cs typeface="Times New Roman"/>
              </a:rPr>
              <a:t> costringere.”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019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(1034.2) 94:6.7 </a:t>
            </a:r>
            <a:r>
              <a:rPr sz="1200" spc="-5" dirty="0">
                <a:latin typeface="Times New Roman"/>
                <a:cs typeface="Times New Roman"/>
              </a:rPr>
              <a:t>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Lao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resistenza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distinzione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azione e </a:t>
            </a:r>
            <a:r>
              <a:rPr sz="1200" i="1" spc="-5" dirty="0">
                <a:latin typeface="Times New Roman"/>
                <a:cs typeface="Times New Roman"/>
              </a:rPr>
              <a:t>costrizione </a:t>
            </a:r>
            <a:r>
              <a:rPr sz="1200" dirty="0">
                <a:latin typeface="Times New Roman"/>
                <a:cs typeface="Times New Roman"/>
              </a:rPr>
              <a:t>fu più </a:t>
            </a:r>
            <a:r>
              <a:rPr sz="1200" spc="-5" dirty="0">
                <a:latin typeface="Times New Roman"/>
                <a:cs typeface="Times New Roman"/>
              </a:rPr>
              <a:t>tardi stravolto nelle  credenze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“vedere, fare </a:t>
            </a:r>
            <a:r>
              <a:rPr sz="1200" dirty="0">
                <a:latin typeface="Times New Roman"/>
                <a:cs typeface="Times New Roman"/>
              </a:rPr>
              <a:t>e pensare nulla”.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spc="-10" dirty="0">
                <a:latin typeface="Times New Roman"/>
                <a:cs typeface="Times New Roman"/>
              </a:rPr>
              <a:t>Lao </a:t>
            </a:r>
            <a:r>
              <a:rPr sz="1200" dirty="0">
                <a:latin typeface="Times New Roman"/>
                <a:cs typeface="Times New Roman"/>
              </a:rPr>
              <a:t>non insegnò mai un tale errore, anche se la sua </a:t>
            </a:r>
            <a:r>
              <a:rPr sz="1200" spc="-5" dirty="0">
                <a:latin typeface="Times New Roman"/>
                <a:cs typeface="Times New Roman"/>
              </a:rPr>
              <a:t>presentazione della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resistenza </a:t>
            </a:r>
            <a:r>
              <a:rPr sz="1200" dirty="0">
                <a:latin typeface="Times New Roman"/>
                <a:cs typeface="Times New Roman"/>
              </a:rPr>
              <a:t>è stato un fattore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successivo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tendenze pacifiche dei </a:t>
            </a:r>
            <a:r>
              <a:rPr sz="1200" dirty="0">
                <a:latin typeface="Times New Roman"/>
                <a:cs typeface="Times New Roman"/>
              </a:rPr>
              <a:t>popoli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cinesi.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14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(1034.3) 94:6.8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Taoismo popolare del </a:t>
            </a:r>
            <a:r>
              <a:rPr sz="1200" dirty="0">
                <a:latin typeface="Times New Roman"/>
                <a:cs typeface="Times New Roman"/>
              </a:rPr>
              <a:t>ventesimo </a:t>
            </a: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molto poco in </a:t>
            </a:r>
            <a:r>
              <a:rPr sz="1200" spc="-5" dirty="0">
                <a:latin typeface="Times New Roman"/>
                <a:cs typeface="Times New Roman"/>
              </a:rPr>
              <a:t>comune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sublimi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 cosmici dell’antico </a:t>
            </a:r>
            <a:r>
              <a:rPr sz="1200" dirty="0">
                <a:latin typeface="Times New Roman"/>
                <a:cs typeface="Times New Roman"/>
              </a:rPr>
              <a:t>filosofo </a:t>
            </a:r>
            <a:r>
              <a:rPr sz="1200" spc="-5" dirty="0">
                <a:latin typeface="Times New Roman"/>
                <a:cs typeface="Times New Roman"/>
              </a:rPr>
              <a:t>che insegnò </a:t>
            </a:r>
            <a:r>
              <a:rPr sz="1200" dirty="0">
                <a:latin typeface="Times New Roman"/>
                <a:cs typeface="Times New Roman"/>
              </a:rPr>
              <a:t>la verità come lui la </a:t>
            </a:r>
            <a:r>
              <a:rPr sz="1200" spc="-5" dirty="0">
                <a:latin typeface="Times New Roman"/>
                <a:cs typeface="Times New Roman"/>
              </a:rPr>
              <a:t>percepì, </a:t>
            </a:r>
            <a:r>
              <a:rPr sz="1200" dirty="0">
                <a:latin typeface="Times New Roman"/>
                <a:cs typeface="Times New Roman"/>
              </a:rPr>
              <a:t>ovvero: che la </a:t>
            </a:r>
            <a:r>
              <a:rPr sz="1200" spc="-5" dirty="0">
                <a:latin typeface="Times New Roman"/>
                <a:cs typeface="Times New Roman"/>
              </a:rPr>
              <a:t>fede nel Dio Assoluto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sorgente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88900" marR="3625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quell’energia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che rinnoverà </a:t>
            </a:r>
            <a:r>
              <a:rPr sz="1200" dirty="0">
                <a:latin typeface="Times New Roman"/>
                <a:cs typeface="Times New Roman"/>
              </a:rPr>
              <a:t>il mondo, e per mezzo </a:t>
            </a:r>
            <a:r>
              <a:rPr sz="1200" spc="-5" dirty="0">
                <a:latin typeface="Times New Roman"/>
                <a:cs typeface="Times New Roman"/>
              </a:rPr>
              <a:t>della quale l’uomo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eleverà all’unione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Tao, </a:t>
            </a:r>
            <a:r>
              <a:rPr sz="1200" dirty="0">
                <a:latin typeface="Times New Roman"/>
                <a:cs typeface="Times New Roman"/>
              </a:rPr>
              <a:t>la Deità  </a:t>
            </a:r>
            <a:r>
              <a:rPr sz="1200" spc="-5" dirty="0">
                <a:latin typeface="Times New Roman"/>
                <a:cs typeface="Times New Roman"/>
              </a:rPr>
              <a:t>Eterna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Assoluto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89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(1034.4) 94:6.9 </a:t>
            </a:r>
            <a:r>
              <a:rPr sz="1200" i="1" dirty="0">
                <a:latin typeface="Times New Roman"/>
                <a:cs typeface="Times New Roman"/>
              </a:rPr>
              <a:t>Confucio </a:t>
            </a:r>
            <a:r>
              <a:rPr sz="1200" spc="-5" dirty="0">
                <a:latin typeface="Times New Roman"/>
                <a:cs typeface="Times New Roman"/>
              </a:rPr>
              <a:t>(Kung Fu-tze)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giovane contemporaneo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Lao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Cina </a:t>
            </a:r>
            <a:r>
              <a:rPr sz="1200" spc="-5" dirty="0">
                <a:latin typeface="Times New Roman"/>
                <a:cs typeface="Times New Roman"/>
              </a:rPr>
              <a:t>del sesto </a:t>
            </a:r>
            <a:r>
              <a:rPr sz="1200" dirty="0">
                <a:latin typeface="Times New Roman"/>
                <a:cs typeface="Times New Roman"/>
              </a:rPr>
              <a:t>secolo </a:t>
            </a:r>
            <a:r>
              <a:rPr sz="1200" spc="-5" dirty="0">
                <a:latin typeface="Times New Roman"/>
                <a:cs typeface="Times New Roman"/>
              </a:rPr>
              <a:t>a.C. Confucio </a:t>
            </a:r>
            <a:r>
              <a:rPr sz="1200" dirty="0">
                <a:latin typeface="Times New Roman"/>
                <a:cs typeface="Times New Roman"/>
              </a:rPr>
              <a:t>basò le sue  dottrine sulle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tradizioni </a:t>
            </a:r>
            <a:r>
              <a:rPr sz="1200" spc="-5" dirty="0">
                <a:latin typeface="Times New Roman"/>
                <a:cs typeface="Times New Roman"/>
              </a:rPr>
              <a:t>morali della lunga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gialla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anche un po’ influenzato dalle </a:t>
            </a:r>
            <a:r>
              <a:rPr sz="1200" spc="-5" dirty="0">
                <a:latin typeface="Times New Roman"/>
                <a:cs typeface="Times New Roman"/>
              </a:rPr>
              <a:t>vaghe tradizioni dei  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principale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consisté nella compilazione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saggi </a:t>
            </a:r>
            <a:r>
              <a:rPr sz="1200" dirty="0">
                <a:latin typeface="Times New Roman"/>
                <a:cs typeface="Times New Roman"/>
              </a:rPr>
              <a:t>detti </a:t>
            </a:r>
            <a:r>
              <a:rPr sz="1200" spc="-5" dirty="0">
                <a:latin typeface="Times New Roman"/>
                <a:cs typeface="Times New Roman"/>
              </a:rPr>
              <a:t>degli antichi </a:t>
            </a:r>
            <a:r>
              <a:rPr sz="1200" dirty="0">
                <a:latin typeface="Times New Roman"/>
                <a:cs typeface="Times New Roman"/>
              </a:rPr>
              <a:t>filosofi. </a:t>
            </a:r>
            <a:r>
              <a:rPr sz="1200" spc="-5" dirty="0">
                <a:latin typeface="Times New Roman"/>
                <a:cs typeface="Times New Roman"/>
              </a:rPr>
              <a:t>Egli fu </a:t>
            </a:r>
            <a:r>
              <a:rPr sz="1200" spc="5" dirty="0">
                <a:latin typeface="Times New Roman"/>
                <a:cs typeface="Times New Roman"/>
              </a:rPr>
              <a:t>respinto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72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49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maestro durante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vita, ma 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 suoi scritti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sempre esercitato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influenza in Cina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Giappone. </a:t>
            </a:r>
            <a:r>
              <a:rPr sz="1200" dirty="0">
                <a:latin typeface="Times New Roman"/>
                <a:cs typeface="Times New Roman"/>
              </a:rPr>
              <a:t>Confucio diede un nuovo </a:t>
            </a:r>
            <a:r>
              <a:rPr sz="1200" spc="-5" dirty="0">
                <a:latin typeface="Times New Roman"/>
                <a:cs typeface="Times New Roman"/>
              </a:rPr>
              <a:t>indirizzo agli sciamani </a:t>
            </a:r>
            <a:r>
              <a:rPr sz="1200" dirty="0">
                <a:latin typeface="Times New Roman"/>
                <a:cs typeface="Times New Roman"/>
              </a:rPr>
              <a:t>sostituendo la </a:t>
            </a:r>
            <a:r>
              <a:rPr sz="1200" spc="-5" dirty="0">
                <a:latin typeface="Times New Roman"/>
                <a:cs typeface="Times New Roman"/>
              </a:rPr>
              <a:t>moralità alla magia. Ma egli costruì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5" dirty="0">
                <a:latin typeface="Times New Roman"/>
                <a:cs typeface="Times New Roman"/>
              </a:rPr>
              <a:t>bene; 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dell’</a:t>
            </a:r>
            <a:r>
              <a:rPr sz="1200" i="1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feticcio </a:t>
            </a:r>
            <a:r>
              <a:rPr sz="1200" dirty="0">
                <a:latin typeface="Times New Roman"/>
                <a:cs typeface="Times New Roman"/>
              </a:rPr>
              <a:t>ed istituì un rispetto per </a:t>
            </a:r>
            <a:r>
              <a:rPr sz="1200" spc="-5" dirty="0">
                <a:latin typeface="Times New Roman"/>
                <a:cs typeface="Times New Roman"/>
              </a:rPr>
              <a:t>l’operato degli antenati che </a:t>
            </a:r>
            <a:r>
              <a:rPr sz="1200" dirty="0">
                <a:latin typeface="Times New Roman"/>
                <a:cs typeface="Times New Roman"/>
              </a:rPr>
              <a:t>è ancora venerato dai Cinesi </a:t>
            </a:r>
            <a:r>
              <a:rPr sz="1200" spc="-5" dirty="0">
                <a:latin typeface="Times New Roman"/>
                <a:cs typeface="Times New Roman"/>
              </a:rPr>
              <a:t>al tempo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questa esposizione.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(1034.5) 94:6.10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predicazione di </a:t>
            </a:r>
            <a:r>
              <a:rPr sz="1200" spc="-5" dirty="0">
                <a:latin typeface="Times New Roman"/>
                <a:cs typeface="Times New Roman"/>
              </a:rPr>
              <a:t>Confucio sulla moralità si basava sulla </a:t>
            </a:r>
            <a:r>
              <a:rPr sz="1200" dirty="0">
                <a:latin typeface="Times New Roman"/>
                <a:cs typeface="Times New Roman"/>
              </a:rPr>
              <a:t>teoria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è l’ombra </a:t>
            </a:r>
            <a:r>
              <a:rPr sz="1200" spc="-5" dirty="0">
                <a:latin typeface="Times New Roman"/>
                <a:cs typeface="Times New Roman"/>
              </a:rPr>
              <a:t>deformata della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celeste; 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modello della civiltà temporale </a:t>
            </a:r>
            <a:r>
              <a:rPr sz="1200" dirty="0">
                <a:latin typeface="Times New Roman"/>
                <a:cs typeface="Times New Roman"/>
              </a:rPr>
              <a:t>è l’immagine </a:t>
            </a:r>
            <a:r>
              <a:rPr sz="1200" spc="-5" dirty="0">
                <a:latin typeface="Times New Roman"/>
                <a:cs typeface="Times New Roman"/>
              </a:rPr>
              <a:t>riflessa dell’ordine eterno del </a:t>
            </a:r>
            <a:r>
              <a:rPr sz="1200" dirty="0">
                <a:latin typeface="Times New Roman"/>
                <a:cs typeface="Times New Roman"/>
              </a:rPr>
              <a:t>cielo.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potenziale di </a:t>
            </a:r>
            <a:r>
              <a:rPr sz="1200" spc="-5" dirty="0">
                <a:latin typeface="Times New Roman"/>
                <a:cs typeface="Times New Roman"/>
              </a:rPr>
              <a:t>Dio nel  Confucianesimo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quasi interamente subordinato all’accento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sulla Via del </a:t>
            </a:r>
            <a:r>
              <a:rPr sz="1200" dirty="0">
                <a:latin typeface="Times New Roman"/>
                <a:cs typeface="Times New Roman"/>
              </a:rPr>
              <a:t>Cielo, </a:t>
            </a:r>
            <a:r>
              <a:rPr sz="1200" spc="-5" dirty="0">
                <a:latin typeface="Times New Roman"/>
                <a:cs typeface="Times New Roman"/>
              </a:rPr>
              <a:t>l’archetipo 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81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(1034.6) 94:6.11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5" dirty="0">
                <a:latin typeface="Times New Roman"/>
                <a:cs typeface="Times New Roman"/>
              </a:rPr>
              <a:t>Lao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andati </a:t>
            </a:r>
            <a:r>
              <a:rPr sz="1200" dirty="0">
                <a:latin typeface="Times New Roman"/>
                <a:cs typeface="Times New Roman"/>
              </a:rPr>
              <a:t>perduti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tutti, salvo </a:t>
            </a:r>
            <a:r>
              <a:rPr sz="1200" spc="-5" dirty="0">
                <a:latin typeface="Times New Roman"/>
                <a:cs typeface="Times New Roman"/>
              </a:rPr>
              <a:t>che 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minoranza </a:t>
            </a:r>
            <a:r>
              <a:rPr sz="1200" dirty="0">
                <a:latin typeface="Times New Roman"/>
                <a:cs typeface="Times New Roman"/>
              </a:rPr>
              <a:t>in Oriente, ma </a:t>
            </a:r>
            <a:r>
              <a:rPr sz="1200" spc="-5" dirty="0">
                <a:latin typeface="Times New Roman"/>
                <a:cs typeface="Times New Roman"/>
              </a:rPr>
              <a:t>gli scritti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Confucio  hanno sempre costituito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dell’edificio </a:t>
            </a:r>
            <a:r>
              <a:rPr sz="1200" spc="-5" dirty="0">
                <a:latin typeface="Times New Roman"/>
                <a:cs typeface="Times New Roman"/>
              </a:rPr>
              <a:t>morale della </a:t>
            </a:r>
            <a:r>
              <a:rPr sz="1200" dirty="0">
                <a:latin typeface="Times New Roman"/>
                <a:cs typeface="Times New Roman"/>
              </a:rPr>
              <a:t>cultura di quasi un </a:t>
            </a:r>
            <a:r>
              <a:rPr sz="1200" spc="-5" dirty="0">
                <a:latin typeface="Times New Roman"/>
                <a:cs typeface="Times New Roman"/>
              </a:rPr>
              <a:t>terzo degli Urantiani. Questi </a:t>
            </a:r>
            <a:r>
              <a:rPr sz="1200" dirty="0">
                <a:latin typeface="Times New Roman"/>
                <a:cs typeface="Times New Roman"/>
              </a:rPr>
              <a:t>precetti di  </a:t>
            </a:r>
            <a:r>
              <a:rPr sz="1200" spc="-5" dirty="0">
                <a:latin typeface="Times New Roman"/>
                <a:cs typeface="Times New Roman"/>
              </a:rPr>
              <a:t>Confucio,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perpetuando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meglio del passato, erano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contrari allo stesso spirito cinese d’investigazione </a:t>
            </a:r>
            <a:r>
              <a:rPr sz="1200" dirty="0">
                <a:latin typeface="Times New Roman"/>
                <a:cs typeface="Times New Roman"/>
              </a:rPr>
              <a:t>che aveva prodotto  </a:t>
            </a:r>
            <a:r>
              <a:rPr sz="1200" spc="-5" dirty="0">
                <a:latin typeface="Times New Roman"/>
                <a:cs typeface="Times New Roman"/>
              </a:rPr>
              <a:t>quei compimenti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venerati. L’influenza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dottrine </a:t>
            </a:r>
            <a:r>
              <a:rPr sz="1200" spc="-5" dirty="0">
                <a:latin typeface="Times New Roman"/>
                <a:cs typeface="Times New Roman"/>
              </a:rPr>
              <a:t>fu combattuta senza successo sia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sforzi dell’imperatore </a:t>
            </a:r>
            <a:r>
              <a:rPr sz="1200" dirty="0">
                <a:latin typeface="Times New Roman"/>
                <a:cs typeface="Times New Roman"/>
              </a:rPr>
              <a:t>Ch’in  Shih </a:t>
            </a:r>
            <a:r>
              <a:rPr sz="1200" spc="-5" dirty="0">
                <a:latin typeface="Times New Roman"/>
                <a:cs typeface="Times New Roman"/>
              </a:rPr>
              <a:t>Huang </a:t>
            </a:r>
            <a:r>
              <a:rPr sz="1200" dirty="0">
                <a:latin typeface="Times New Roman"/>
                <a:cs typeface="Times New Roman"/>
              </a:rPr>
              <a:t>Ti che </a:t>
            </a:r>
            <a:r>
              <a:rPr sz="1200" spc="-5" dirty="0">
                <a:latin typeface="Times New Roman"/>
                <a:cs typeface="Times New Roman"/>
              </a:rPr>
              <a:t>dagli insegnamenti </a:t>
            </a:r>
            <a:r>
              <a:rPr sz="1200" dirty="0">
                <a:latin typeface="Times New Roman"/>
                <a:cs typeface="Times New Roman"/>
              </a:rPr>
              <a:t>di Mo Ti, il </a:t>
            </a:r>
            <a:r>
              <a:rPr sz="1200" spc="-5" dirty="0">
                <a:latin typeface="Times New Roman"/>
                <a:cs typeface="Times New Roman"/>
              </a:rPr>
              <a:t>quale proclamò </a:t>
            </a:r>
            <a:r>
              <a:rPr sz="1200" dirty="0">
                <a:latin typeface="Times New Roman"/>
                <a:cs typeface="Times New Roman"/>
              </a:rPr>
              <a:t>una fratellanza </a:t>
            </a:r>
            <a:r>
              <a:rPr sz="1200" spc="-5" dirty="0">
                <a:latin typeface="Times New Roman"/>
                <a:cs typeface="Times New Roman"/>
              </a:rPr>
              <a:t>basata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sul dovere etico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sull’amore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Dio. Egli cercò </a:t>
            </a:r>
            <a:r>
              <a:rPr sz="1200" dirty="0">
                <a:latin typeface="Times New Roman"/>
                <a:cs typeface="Times New Roman"/>
              </a:rPr>
              <a:t>di rianimare </a:t>
            </a:r>
            <a:r>
              <a:rPr sz="1200" spc="-5" dirty="0">
                <a:latin typeface="Times New Roman"/>
                <a:cs typeface="Times New Roman"/>
              </a:rPr>
              <a:t>l’antica ricerca </a:t>
            </a:r>
            <a:r>
              <a:rPr sz="1200" dirty="0">
                <a:latin typeface="Times New Roman"/>
                <a:cs typeface="Times New Roman"/>
              </a:rPr>
              <a:t>di verità </a:t>
            </a:r>
            <a:r>
              <a:rPr sz="1200" spc="-5" dirty="0">
                <a:latin typeface="Times New Roman"/>
                <a:cs typeface="Times New Roman"/>
              </a:rPr>
              <a:t>nuove,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suoi insegnamenti fallirono </a:t>
            </a:r>
            <a:r>
              <a:rPr sz="1200" dirty="0">
                <a:latin typeface="Times New Roman"/>
                <a:cs typeface="Times New Roman"/>
              </a:rPr>
              <a:t>di fronte </a:t>
            </a:r>
            <a:r>
              <a:rPr sz="1200" spc="-5" dirty="0">
                <a:latin typeface="Times New Roman"/>
                <a:cs typeface="Times New Roman"/>
              </a:rPr>
              <a:t>alla vigorosa </a:t>
            </a:r>
            <a:r>
              <a:rPr sz="1200" dirty="0">
                <a:latin typeface="Times New Roman"/>
                <a:cs typeface="Times New Roman"/>
              </a:rPr>
              <a:t>opposizione </a:t>
            </a:r>
            <a:r>
              <a:rPr sz="1200" spc="-5" dirty="0">
                <a:latin typeface="Times New Roman"/>
                <a:cs typeface="Times New Roman"/>
              </a:rPr>
              <a:t>dei  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Confucio.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73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(1034.7) 94:6.12 </a:t>
            </a:r>
            <a:r>
              <a:rPr sz="1200" dirty="0">
                <a:latin typeface="Times New Roman"/>
                <a:cs typeface="Times New Roman"/>
              </a:rPr>
              <a:t>Come molti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istruttori spirituali e </a:t>
            </a:r>
            <a:r>
              <a:rPr sz="1200" spc="-5" dirty="0">
                <a:latin typeface="Times New Roman"/>
                <a:cs typeface="Times New Roman"/>
              </a:rPr>
              <a:t>morali, Confucio </a:t>
            </a:r>
            <a:r>
              <a:rPr sz="1200" dirty="0">
                <a:latin typeface="Times New Roman"/>
                <a:cs typeface="Times New Roman"/>
              </a:rPr>
              <a:t>e Lao-tze </a:t>
            </a:r>
            <a:r>
              <a:rPr sz="1200" spc="-5" dirty="0">
                <a:latin typeface="Times New Roman"/>
                <a:cs typeface="Times New Roman"/>
              </a:rPr>
              <a:t>furono alla fine </a:t>
            </a:r>
            <a:r>
              <a:rPr sz="1200" dirty="0">
                <a:latin typeface="Times New Roman"/>
                <a:cs typeface="Times New Roman"/>
              </a:rPr>
              <a:t>deificati </a:t>
            </a:r>
            <a:r>
              <a:rPr sz="1200" spc="-5" dirty="0">
                <a:latin typeface="Times New Roman"/>
                <a:cs typeface="Times New Roman"/>
              </a:rPr>
              <a:t>dai loro seguaci </a:t>
            </a:r>
            <a:r>
              <a:rPr sz="1200" dirty="0">
                <a:latin typeface="Times New Roman"/>
                <a:cs typeface="Times New Roman"/>
              </a:rPr>
              <a:t>nel corso di 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epoche spiritualmente oscure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Cina che </a:t>
            </a:r>
            <a:r>
              <a:rPr sz="1200" spc="-5" dirty="0">
                <a:latin typeface="Times New Roman"/>
                <a:cs typeface="Times New Roman"/>
              </a:rPr>
              <a:t>intercorsero tra </a:t>
            </a:r>
            <a:r>
              <a:rPr sz="1200" dirty="0">
                <a:latin typeface="Times New Roman"/>
                <a:cs typeface="Times New Roman"/>
              </a:rPr>
              <a:t>il declino e la </a:t>
            </a:r>
            <a:r>
              <a:rPr sz="1200" spc="-5" dirty="0">
                <a:latin typeface="Times New Roman"/>
                <a:cs typeface="Times New Roman"/>
              </a:rPr>
              <a:t>perversione della fede </a:t>
            </a:r>
            <a:r>
              <a:rPr sz="1200" dirty="0">
                <a:latin typeface="Times New Roman"/>
                <a:cs typeface="Times New Roman"/>
              </a:rPr>
              <a:t>taoista e </a:t>
            </a:r>
            <a:r>
              <a:rPr sz="1200" spc="-5" dirty="0">
                <a:latin typeface="Times New Roman"/>
                <a:cs typeface="Times New Roman"/>
              </a:rPr>
              <a:t>l’arrivo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  <a:p>
            <a:pPr marL="76200" marR="819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missionari </a:t>
            </a:r>
            <a:r>
              <a:rPr sz="1200" dirty="0">
                <a:latin typeface="Times New Roman"/>
                <a:cs typeface="Times New Roman"/>
              </a:rPr>
              <a:t>buddisti </a:t>
            </a:r>
            <a:r>
              <a:rPr sz="1200" spc="-5" dirty="0">
                <a:latin typeface="Times New Roman"/>
                <a:cs typeface="Times New Roman"/>
              </a:rPr>
              <a:t>provenienti dall’India. Durante questi secoli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decadenza spirituale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della razza </a:t>
            </a:r>
            <a:r>
              <a:rPr sz="1200" spc="-5" dirty="0">
                <a:latin typeface="Times New Roman"/>
                <a:cs typeface="Times New Roman"/>
              </a:rPr>
              <a:t>gialla </a:t>
            </a:r>
            <a:r>
              <a:rPr sz="1200" dirty="0">
                <a:latin typeface="Times New Roman"/>
                <a:cs typeface="Times New Roman"/>
              </a:rPr>
              <a:t>degenerò in  una </a:t>
            </a:r>
            <a:r>
              <a:rPr sz="1200" spc="-5" dirty="0">
                <a:latin typeface="Times New Roman"/>
                <a:cs typeface="Times New Roman"/>
              </a:rPr>
              <a:t>meschina teologia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pullulavano </a:t>
            </a:r>
            <a:r>
              <a:rPr sz="1200" dirty="0">
                <a:latin typeface="Times New Roman"/>
                <a:cs typeface="Times New Roman"/>
              </a:rPr>
              <a:t>diavoli, </a:t>
            </a:r>
            <a:r>
              <a:rPr sz="1200" spc="-5" dirty="0">
                <a:latin typeface="Times New Roman"/>
                <a:cs typeface="Times New Roman"/>
              </a:rPr>
              <a:t>draghi </a:t>
            </a:r>
            <a:r>
              <a:rPr sz="1200" dirty="0">
                <a:latin typeface="Times New Roman"/>
                <a:cs typeface="Times New Roman"/>
              </a:rPr>
              <a:t>e spiriti malvagi, </a:t>
            </a:r>
            <a:r>
              <a:rPr sz="1200" spc="-5" dirty="0">
                <a:latin typeface="Times New Roman"/>
                <a:cs typeface="Times New Roman"/>
              </a:rPr>
              <a:t>denotanti </a:t>
            </a:r>
            <a:r>
              <a:rPr sz="1200" dirty="0">
                <a:latin typeface="Times New Roman"/>
                <a:cs typeface="Times New Roman"/>
              </a:rPr>
              <a:t>tutti il </a:t>
            </a:r>
            <a:r>
              <a:rPr sz="1200" spc="-5" dirty="0">
                <a:latin typeface="Times New Roman"/>
                <a:cs typeface="Times New Roman"/>
              </a:rPr>
              <a:t>ritorno alle paure </a:t>
            </a:r>
            <a:r>
              <a:rPr sz="1200" dirty="0">
                <a:latin typeface="Times New Roman"/>
                <a:cs typeface="Times New Roman"/>
              </a:rPr>
              <a:t>della mente umana non  </a:t>
            </a:r>
            <a:r>
              <a:rPr sz="1200" spc="-5" dirty="0">
                <a:latin typeface="Times New Roman"/>
                <a:cs typeface="Times New Roman"/>
              </a:rPr>
              <a:t>illuminata.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Cina, un tempo alla </a:t>
            </a:r>
            <a:r>
              <a:rPr sz="1200" spc="-5" dirty="0">
                <a:latin typeface="Times New Roman"/>
                <a:cs typeface="Times New Roman"/>
              </a:rPr>
              <a:t>testa della </a:t>
            </a:r>
            <a:r>
              <a:rPr sz="1200" dirty="0">
                <a:latin typeface="Times New Roman"/>
                <a:cs typeface="Times New Roman"/>
              </a:rPr>
              <a:t>società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a motivo di una </a:t>
            </a:r>
            <a:r>
              <a:rPr sz="1200" spc="-5" dirty="0">
                <a:latin typeface="Times New Roman"/>
                <a:cs typeface="Times New Roman"/>
              </a:rPr>
              <a:t>religione avanzata, rimase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indietro </a:t>
            </a:r>
            <a:r>
              <a:rPr sz="1200" dirty="0">
                <a:latin typeface="Times New Roman"/>
                <a:cs typeface="Times New Roman"/>
              </a:rPr>
              <a:t>a causa della  </a:t>
            </a:r>
            <a:r>
              <a:rPr sz="1200" spc="-5" dirty="0">
                <a:latin typeface="Times New Roman"/>
                <a:cs typeface="Times New Roman"/>
              </a:rPr>
              <a:t>sua incapacità </a:t>
            </a:r>
            <a:r>
              <a:rPr sz="1200" dirty="0">
                <a:latin typeface="Times New Roman"/>
                <a:cs typeface="Times New Roman"/>
              </a:rPr>
              <a:t>temporanea di </a:t>
            </a:r>
            <a:r>
              <a:rPr sz="1200" spc="-5" dirty="0">
                <a:latin typeface="Times New Roman"/>
                <a:cs typeface="Times New Roman"/>
              </a:rPr>
              <a:t>progredire sul </a:t>
            </a:r>
            <a:r>
              <a:rPr sz="1200" dirty="0">
                <a:latin typeface="Times New Roman"/>
                <a:cs typeface="Times New Roman"/>
              </a:rPr>
              <a:t>sentiero </a:t>
            </a:r>
            <a:r>
              <a:rPr sz="1200" spc="-5" dirty="0">
                <a:latin typeface="Times New Roman"/>
                <a:cs typeface="Times New Roman"/>
              </a:rPr>
              <a:t>giusto dello </a:t>
            </a:r>
            <a:r>
              <a:rPr sz="1200" dirty="0">
                <a:latin typeface="Times New Roman"/>
                <a:cs typeface="Times New Roman"/>
              </a:rPr>
              <a:t>sviluppo di </a:t>
            </a:r>
            <a:r>
              <a:rPr sz="1200" spc="-5" dirty="0">
                <a:latin typeface="Times New Roman"/>
                <a:cs typeface="Times New Roman"/>
              </a:rPr>
              <a:t>quella 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indispensabile al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9434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08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progresso, </a:t>
            </a:r>
            <a:r>
              <a:rPr sz="1200" dirty="0">
                <a:latin typeface="Times New Roman"/>
                <a:cs typeface="Times New Roman"/>
              </a:rPr>
              <a:t>non solo del </a:t>
            </a:r>
            <a:r>
              <a:rPr sz="1200" spc="-5" dirty="0">
                <a:latin typeface="Times New Roman"/>
                <a:cs typeface="Times New Roman"/>
              </a:rPr>
              <a:t>singolo mortale, </a:t>
            </a:r>
            <a:r>
              <a:rPr sz="1200" dirty="0">
                <a:latin typeface="Times New Roman"/>
                <a:cs typeface="Times New Roman"/>
              </a:rPr>
              <a:t>ma anche </a:t>
            </a:r>
            <a:r>
              <a:rPr sz="1200" spc="-5" dirty="0">
                <a:latin typeface="Times New Roman"/>
                <a:cs typeface="Times New Roman"/>
              </a:rPr>
              <a:t>delle civiltà intricate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complesse che caratterizzano l’avanzamento della </a:t>
            </a:r>
            <a:r>
              <a:rPr sz="1200" dirty="0">
                <a:latin typeface="Times New Roman"/>
                <a:cs typeface="Times New Roman"/>
              </a:rPr>
              <a:t>cultura  e </a:t>
            </a:r>
            <a:r>
              <a:rPr sz="1200" spc="-5" dirty="0">
                <a:latin typeface="Times New Roman"/>
                <a:cs typeface="Times New Roman"/>
              </a:rPr>
              <a:t>della società su </a:t>
            </a:r>
            <a:r>
              <a:rPr sz="1200" dirty="0">
                <a:latin typeface="Times New Roman"/>
                <a:cs typeface="Times New Roman"/>
              </a:rPr>
              <a:t>un pianeta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Gautama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Siddharta</a:t>
            </a:r>
            <a:endParaRPr sz="1600">
              <a:latin typeface="Times New Roman"/>
              <a:cs typeface="Times New Roman"/>
            </a:endParaRPr>
          </a:p>
          <a:p>
            <a:pPr marL="76200" marR="260985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(1035.1) 94:7.1 </a:t>
            </a:r>
            <a:r>
              <a:rPr sz="1200" spc="-5" dirty="0">
                <a:latin typeface="Times New Roman"/>
                <a:cs typeface="Times New Roman"/>
              </a:rPr>
              <a:t>Contemporaneamente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Lao-tze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Confucio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Cina,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grande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sorse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India. </a:t>
            </a:r>
            <a:r>
              <a:rPr sz="1200" dirty="0">
                <a:latin typeface="Times New Roman"/>
                <a:cs typeface="Times New Roman"/>
              </a:rPr>
              <a:t>Gautama  </a:t>
            </a:r>
            <a:r>
              <a:rPr sz="1200" spc="-5" dirty="0">
                <a:latin typeface="Times New Roman"/>
                <a:cs typeface="Times New Roman"/>
              </a:rPr>
              <a:t>Siddharta nacque </a:t>
            </a:r>
            <a:r>
              <a:rPr sz="1200" dirty="0">
                <a:latin typeface="Times New Roman"/>
                <a:cs typeface="Times New Roman"/>
              </a:rPr>
              <a:t>nel sesto </a:t>
            </a:r>
            <a:r>
              <a:rPr sz="1200" spc="-5" dirty="0">
                <a:latin typeface="Times New Roman"/>
                <a:cs typeface="Times New Roman"/>
              </a:rPr>
              <a:t>secolo avanti </a:t>
            </a:r>
            <a:r>
              <a:rPr sz="1200" dirty="0">
                <a:latin typeface="Times New Roman"/>
                <a:cs typeface="Times New Roman"/>
              </a:rPr>
              <a:t>Cristo nella </a:t>
            </a:r>
            <a:r>
              <a:rPr sz="1200" spc="-5" dirty="0">
                <a:latin typeface="Times New Roman"/>
                <a:cs typeface="Times New Roman"/>
              </a:rPr>
              <a:t>provincia indiana settentrionale </a:t>
            </a:r>
            <a:r>
              <a:rPr sz="1200" dirty="0">
                <a:latin typeface="Times New Roman"/>
                <a:cs typeface="Times New Roman"/>
              </a:rPr>
              <a:t>del Nepal. I suoi </a:t>
            </a:r>
            <a:r>
              <a:rPr sz="1200" spc="-5" dirty="0">
                <a:latin typeface="Times New Roman"/>
                <a:cs typeface="Times New Roman"/>
              </a:rPr>
              <a:t>discepoli fecero </a:t>
            </a:r>
            <a:r>
              <a:rPr sz="1200" dirty="0">
                <a:latin typeface="Times New Roman"/>
                <a:cs typeface="Times New Roman"/>
              </a:rPr>
              <a:t>più tardi  </a:t>
            </a:r>
            <a:r>
              <a:rPr sz="1200" spc="-5" dirty="0">
                <a:latin typeface="Times New Roman"/>
                <a:cs typeface="Times New Roman"/>
              </a:rPr>
              <a:t>apparire che </a:t>
            </a:r>
            <a:r>
              <a:rPr sz="1200" dirty="0">
                <a:latin typeface="Times New Roman"/>
                <a:cs typeface="Times New Roman"/>
              </a:rPr>
              <a:t>fosse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sovrano favolosamente ricco, </a:t>
            </a:r>
            <a:r>
              <a:rPr sz="1200" dirty="0">
                <a:latin typeface="Times New Roman"/>
                <a:cs typeface="Times New Roman"/>
              </a:rPr>
              <a:t>ma in verità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l’erede </a:t>
            </a:r>
            <a:r>
              <a:rPr sz="1200" spc="-5" dirty="0">
                <a:latin typeface="Times New Roman"/>
                <a:cs typeface="Times New Roman"/>
              </a:rPr>
              <a:t>legittimo </a:t>
            </a:r>
            <a:r>
              <a:rPr sz="1200" dirty="0">
                <a:latin typeface="Times New Roman"/>
                <a:cs typeface="Times New Roman"/>
              </a:rPr>
              <a:t>al trono di un </a:t>
            </a:r>
            <a:r>
              <a:rPr sz="1200" spc="-5" dirty="0">
                <a:latin typeface="Times New Roman"/>
                <a:cs typeface="Times New Roman"/>
              </a:rPr>
              <a:t>modesto </a:t>
            </a:r>
            <a:r>
              <a:rPr sz="1200" spc="5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clan  che regnava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tacito consenso 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piccola </a:t>
            </a:r>
            <a:r>
              <a:rPr sz="1200" dirty="0">
                <a:latin typeface="Times New Roman"/>
                <a:cs typeface="Times New Roman"/>
              </a:rPr>
              <a:t>valle </a:t>
            </a:r>
            <a:r>
              <a:rPr sz="1200" spc="-5" dirty="0">
                <a:latin typeface="Times New Roman"/>
                <a:cs typeface="Times New Roman"/>
              </a:rPr>
              <a:t>isolata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montagna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dell’Himalaya.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(1035.2) 94:7.2 </a:t>
            </a:r>
            <a:r>
              <a:rPr sz="1200" spc="-5" dirty="0">
                <a:latin typeface="Times New Roman"/>
                <a:cs typeface="Times New Roman"/>
              </a:rPr>
              <a:t>Gautama </a:t>
            </a:r>
            <a:r>
              <a:rPr sz="1200" dirty="0">
                <a:latin typeface="Times New Roman"/>
                <a:cs typeface="Times New Roman"/>
              </a:rPr>
              <a:t>formulò </a:t>
            </a:r>
            <a:r>
              <a:rPr sz="1200" spc="-5" dirty="0">
                <a:latin typeface="Times New Roman"/>
                <a:cs typeface="Times New Roman"/>
              </a:rPr>
              <a:t>quelle teorie che si svilupparono nella filosofia del Buddismo </a:t>
            </a:r>
            <a:r>
              <a:rPr sz="1200" dirty="0">
                <a:latin typeface="Times New Roman"/>
                <a:cs typeface="Times New Roman"/>
              </a:rPr>
              <a:t>dopo sei anni </a:t>
            </a:r>
            <a:r>
              <a:rPr sz="1200" spc="-5" dirty="0">
                <a:latin typeface="Times New Roman"/>
                <a:cs typeface="Times New Roman"/>
              </a:rPr>
              <a:t>d’inutile pratica </a:t>
            </a:r>
            <a:r>
              <a:rPr sz="1200" dirty="0">
                <a:latin typeface="Times New Roman"/>
                <a:cs typeface="Times New Roman"/>
              </a:rPr>
              <a:t>dello  </a:t>
            </a:r>
            <a:r>
              <a:rPr sz="1200" spc="-5" dirty="0">
                <a:latin typeface="Times New Roman"/>
                <a:cs typeface="Times New Roman"/>
              </a:rPr>
              <a:t>Yoga. Siddharta ingaggiò </a:t>
            </a:r>
            <a:r>
              <a:rPr sz="1200" dirty="0">
                <a:latin typeface="Times New Roman"/>
                <a:cs typeface="Times New Roman"/>
              </a:rPr>
              <a:t>una lotta </a:t>
            </a:r>
            <a:r>
              <a:rPr sz="1200" spc="-5" dirty="0">
                <a:latin typeface="Times New Roman"/>
                <a:cs typeface="Times New Roman"/>
              </a:rPr>
              <a:t>risoluta </a:t>
            </a:r>
            <a:r>
              <a:rPr sz="1200" dirty="0">
                <a:latin typeface="Times New Roman"/>
                <a:cs typeface="Times New Roman"/>
              </a:rPr>
              <a:t>ma vana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crescente delle caste. C’era </a:t>
            </a:r>
            <a:r>
              <a:rPr sz="1200" dirty="0">
                <a:latin typeface="Times New Roman"/>
                <a:cs typeface="Times New Roman"/>
              </a:rPr>
              <a:t>una sublime </a:t>
            </a:r>
            <a:r>
              <a:rPr sz="1200" spc="-5" dirty="0">
                <a:latin typeface="Times New Roman"/>
                <a:cs typeface="Times New Roman"/>
              </a:rPr>
              <a:t>sincerità ed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straordinaria generosità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giovane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profeta che attraeva grandemente gli </a:t>
            </a:r>
            <a:r>
              <a:rPr sz="1200" dirty="0">
                <a:latin typeface="Times New Roman"/>
                <a:cs typeface="Times New Roman"/>
              </a:rPr>
              <a:t>uomini di </a:t>
            </a:r>
            <a:r>
              <a:rPr sz="1200" spc="-5" dirty="0">
                <a:latin typeface="Times New Roman"/>
                <a:cs typeface="Times New Roman"/>
              </a:rPr>
              <a:t>quel tempo. Egli combatté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salvezza individuale </a:t>
            </a:r>
            <a:r>
              <a:rPr sz="1200" spc="-5" dirty="0">
                <a:latin typeface="Times New Roman"/>
                <a:cs typeface="Times New Roman"/>
              </a:rPr>
              <a:t>per mezzo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afflizioni fisiche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sofferenze personali, ed </a:t>
            </a:r>
            <a:r>
              <a:rPr sz="1200" dirty="0">
                <a:latin typeface="Times New Roman"/>
                <a:cs typeface="Times New Roman"/>
              </a:rPr>
              <a:t>esortò i 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vangelo </a:t>
            </a:r>
            <a:r>
              <a:rPr sz="1200" dirty="0">
                <a:latin typeface="Times New Roman"/>
                <a:cs typeface="Times New Roman"/>
              </a:rPr>
              <a:t>al mondo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63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(1035.3) 94:7.3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alla confusione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pratiche </a:t>
            </a:r>
            <a:r>
              <a:rPr sz="1200" dirty="0">
                <a:latin typeface="Times New Roman"/>
                <a:cs typeface="Times New Roman"/>
              </a:rPr>
              <a:t>di culto </a:t>
            </a:r>
            <a:r>
              <a:rPr sz="1200" spc="-5" dirty="0">
                <a:latin typeface="Times New Roman"/>
                <a:cs typeface="Times New Roman"/>
              </a:rPr>
              <a:t>estreme dell’India, gli insegnamenti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sani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moderati </a:t>
            </a:r>
            <a:r>
              <a:rPr sz="1200" dirty="0">
                <a:latin typeface="Times New Roman"/>
                <a:cs typeface="Times New Roman"/>
              </a:rPr>
              <a:t>di Gautama  </a:t>
            </a:r>
            <a:r>
              <a:rPr sz="1200" spc="-5" dirty="0">
                <a:latin typeface="Times New Roman"/>
                <a:cs typeface="Times New Roman"/>
              </a:rPr>
              <a:t>giunsero come </a:t>
            </a:r>
            <a:r>
              <a:rPr sz="1200" dirty="0">
                <a:latin typeface="Times New Roman"/>
                <a:cs typeface="Times New Roman"/>
              </a:rPr>
              <a:t>un conforto </a:t>
            </a:r>
            <a:r>
              <a:rPr sz="1200" spc="-5" dirty="0">
                <a:latin typeface="Times New Roman"/>
                <a:cs typeface="Times New Roman"/>
              </a:rPr>
              <a:t>ristoratore. Egli </a:t>
            </a:r>
            <a:r>
              <a:rPr sz="1200" dirty="0">
                <a:latin typeface="Times New Roman"/>
                <a:cs typeface="Times New Roman"/>
              </a:rPr>
              <a:t>denunciò gli </a:t>
            </a:r>
            <a:r>
              <a:rPr sz="1200" spc="-5" dirty="0">
                <a:latin typeface="Times New Roman"/>
                <a:cs typeface="Times New Roman"/>
              </a:rPr>
              <a:t>dei,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sacrifici,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percepire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i="1" spc="-5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dell’Uno Universale. Non credendo nell’esistenza </a:t>
            </a:r>
            <a:r>
              <a:rPr sz="1200" dirty="0">
                <a:latin typeface="Times New Roman"/>
                <a:cs typeface="Times New Roman"/>
              </a:rPr>
              <a:t>di anime </a:t>
            </a:r>
            <a:r>
              <a:rPr sz="1200" spc="-5" dirty="0">
                <a:latin typeface="Times New Roman"/>
                <a:cs typeface="Times New Roman"/>
              </a:rPr>
              <a:t>umane </a:t>
            </a:r>
            <a:r>
              <a:rPr sz="1200" dirty="0">
                <a:latin typeface="Times New Roman"/>
                <a:cs typeface="Times New Roman"/>
              </a:rPr>
              <a:t>individuali, </a:t>
            </a:r>
            <a:r>
              <a:rPr sz="1200" spc="-5" dirty="0">
                <a:latin typeface="Times New Roman"/>
                <a:cs typeface="Times New Roman"/>
              </a:rPr>
              <a:t>Gautama, naturalmente, </a:t>
            </a:r>
            <a:r>
              <a:rPr sz="1200" dirty="0">
                <a:latin typeface="Times New Roman"/>
                <a:cs typeface="Times New Roman"/>
              </a:rPr>
              <a:t>condusse una  </a:t>
            </a:r>
            <a:r>
              <a:rPr sz="1200" spc="-5" dirty="0">
                <a:latin typeface="Times New Roman"/>
                <a:cs typeface="Times New Roman"/>
              </a:rPr>
              <a:t>strenua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venerata </a:t>
            </a:r>
            <a:r>
              <a:rPr sz="1200" dirty="0">
                <a:latin typeface="Times New Roman"/>
                <a:cs typeface="Times New Roman"/>
              </a:rPr>
              <a:t>da tempo nella </a:t>
            </a:r>
            <a:r>
              <a:rPr sz="1200" spc="-5" dirty="0">
                <a:latin typeface="Times New Roman"/>
                <a:cs typeface="Times New Roman"/>
              </a:rPr>
              <a:t>trasmigrazione dell’anima. Egli compì </a:t>
            </a:r>
            <a:r>
              <a:rPr sz="1200" dirty="0">
                <a:latin typeface="Times New Roman"/>
                <a:cs typeface="Times New Roman"/>
              </a:rPr>
              <a:t>un nobile </a:t>
            </a:r>
            <a:r>
              <a:rPr sz="1200" spc="-5" dirty="0">
                <a:latin typeface="Times New Roman"/>
                <a:cs typeface="Times New Roman"/>
              </a:rPr>
              <a:t>sforzo per liberare gli  </a:t>
            </a:r>
            <a:r>
              <a:rPr sz="1200" dirty="0">
                <a:latin typeface="Times New Roman"/>
                <a:cs typeface="Times New Roman"/>
              </a:rPr>
              <a:t>uomini dalla </a:t>
            </a:r>
            <a:r>
              <a:rPr sz="1200" spc="-5" dirty="0">
                <a:latin typeface="Times New Roman"/>
                <a:cs typeface="Times New Roman"/>
              </a:rPr>
              <a:t>paura,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si sentissero </a:t>
            </a:r>
            <a:r>
              <a:rPr sz="1200" dirty="0">
                <a:latin typeface="Times New Roman"/>
                <a:cs typeface="Times New Roman"/>
              </a:rPr>
              <a:t>a loro </a:t>
            </a:r>
            <a:r>
              <a:rPr sz="1200" spc="-5" dirty="0">
                <a:latin typeface="Times New Roman"/>
                <a:cs typeface="Times New Roman"/>
              </a:rPr>
              <a:t>agio </a:t>
            </a:r>
            <a:r>
              <a:rPr sz="1200" dirty="0">
                <a:latin typeface="Times New Roman"/>
                <a:cs typeface="Times New Roman"/>
              </a:rPr>
              <a:t>e a casa loro </a:t>
            </a:r>
            <a:r>
              <a:rPr sz="1200" spc="-5" dirty="0">
                <a:latin typeface="Times New Roman"/>
                <a:cs typeface="Times New Roman"/>
              </a:rPr>
              <a:t>nel grande universo,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loro la via </a:t>
            </a:r>
            <a:r>
              <a:rPr sz="1200" spc="-5" dirty="0">
                <a:latin typeface="Times New Roman"/>
                <a:cs typeface="Times New Roman"/>
              </a:rPr>
              <a:t>che  conduceva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reale dimora celeste </a:t>
            </a:r>
            <a:r>
              <a:rPr sz="1200" dirty="0">
                <a:latin typeface="Times New Roman"/>
                <a:cs typeface="Times New Roman"/>
              </a:rPr>
              <a:t>dei mortali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al servizio crescente dell’esistenza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388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504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(1035.4) 94:7.4 </a:t>
            </a:r>
            <a:r>
              <a:rPr sz="1200" spc="-5" dirty="0">
                <a:latin typeface="Times New Roman"/>
                <a:cs typeface="Times New Roman"/>
              </a:rPr>
              <a:t>Gautama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vero profeta,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avesse prestato attenzione </a:t>
            </a:r>
            <a:r>
              <a:rPr sz="1200" dirty="0">
                <a:latin typeface="Times New Roman"/>
                <a:cs typeface="Times New Roman"/>
              </a:rPr>
              <a:t>alle istruzioni </a:t>
            </a:r>
            <a:r>
              <a:rPr sz="1200" spc="-5" dirty="0">
                <a:latin typeface="Times New Roman"/>
                <a:cs typeface="Times New Roman"/>
              </a:rPr>
              <a:t>dell’eremita Godad 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sollevare 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l’India </a:t>
            </a:r>
            <a:r>
              <a:rPr sz="1200" dirty="0">
                <a:latin typeface="Times New Roman"/>
                <a:cs typeface="Times New Roman"/>
              </a:rPr>
              <a:t>mediante l’ispirazione </a:t>
            </a:r>
            <a:r>
              <a:rPr sz="1200" spc="-5" dirty="0">
                <a:latin typeface="Times New Roman"/>
                <a:cs typeface="Times New Roman"/>
              </a:rPr>
              <a:t>apportata dalla ripresa del 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della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fede. Godad  discendeva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famiglia che </a:t>
            </a:r>
            <a:r>
              <a:rPr sz="1200" dirty="0">
                <a:latin typeface="Times New Roman"/>
                <a:cs typeface="Times New Roman"/>
              </a:rPr>
              <a:t>non aveva mai perduto le </a:t>
            </a:r>
            <a:r>
              <a:rPr sz="1200" spc="-5" dirty="0">
                <a:latin typeface="Times New Roman"/>
                <a:cs typeface="Times New Roman"/>
              </a:rPr>
              <a:t>tradizioni dei missionari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(1035.5) 94:7.5 </a:t>
            </a:r>
            <a:r>
              <a:rPr sz="1200" spc="-5" dirty="0">
                <a:latin typeface="Times New Roman"/>
                <a:cs typeface="Times New Roman"/>
              </a:rPr>
              <a:t>Gautama </a:t>
            </a:r>
            <a:r>
              <a:rPr sz="1200" dirty="0">
                <a:latin typeface="Times New Roman"/>
                <a:cs typeface="Times New Roman"/>
              </a:rPr>
              <a:t>fondò la </a:t>
            </a:r>
            <a:r>
              <a:rPr sz="1200" spc="-5" dirty="0">
                <a:latin typeface="Times New Roman"/>
                <a:cs typeface="Times New Roman"/>
              </a:rPr>
              <a:t>sua scuola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Benares,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durante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anno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allievo, Bautan, comunicò al suo  maestro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tradizioni dei 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circa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con Abramo; </a:t>
            </a:r>
            <a:r>
              <a:rPr sz="1200" dirty="0">
                <a:latin typeface="Times New Roman"/>
                <a:cs typeface="Times New Roman"/>
              </a:rPr>
              <a:t>e benché </a:t>
            </a:r>
            <a:r>
              <a:rPr sz="1200" spc="-5" dirty="0">
                <a:latin typeface="Times New Roman"/>
                <a:cs typeface="Times New Roman"/>
              </a:rPr>
              <a:t>Siddhartha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chiaro del Padre Universale, prese </a:t>
            </a:r>
            <a:r>
              <a:rPr sz="1200" dirty="0">
                <a:latin typeface="Times New Roman"/>
                <a:cs typeface="Times New Roman"/>
              </a:rPr>
              <a:t>una posizione </a:t>
            </a:r>
            <a:r>
              <a:rPr sz="1200" spc="-5" dirty="0">
                <a:latin typeface="Times New Roman"/>
                <a:cs typeface="Times New Roman"/>
              </a:rPr>
              <a:t>avanzata </a:t>
            </a:r>
            <a:r>
              <a:rPr sz="1200" dirty="0">
                <a:latin typeface="Times New Roman"/>
                <a:cs typeface="Times New Roman"/>
              </a:rPr>
              <a:t>sulla salvezza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— del semplice  </a:t>
            </a:r>
            <a:r>
              <a:rPr sz="1200" spc="-5" dirty="0">
                <a:latin typeface="Times New Roman"/>
                <a:cs typeface="Times New Roman"/>
              </a:rPr>
              <a:t>credere. Egli dichiarò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posizione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inviare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allievi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sessanta </a:t>
            </a:r>
            <a:r>
              <a:rPr sz="1200" dirty="0">
                <a:latin typeface="Times New Roman"/>
                <a:cs typeface="Times New Roman"/>
              </a:rPr>
              <a:t>a proclamare </a:t>
            </a:r>
            <a:r>
              <a:rPr sz="1200" spc="-5" dirty="0">
                <a:latin typeface="Times New Roman"/>
                <a:cs typeface="Times New Roman"/>
              </a:rPr>
              <a:t>al 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dell’India “la </a:t>
            </a:r>
            <a:r>
              <a:rPr sz="1200" dirty="0">
                <a:latin typeface="Times New Roman"/>
                <a:cs typeface="Times New Roman"/>
              </a:rPr>
              <a:t>buona </a:t>
            </a:r>
            <a:r>
              <a:rPr sz="1200" spc="-5" dirty="0">
                <a:latin typeface="Times New Roman"/>
                <a:cs typeface="Times New Roman"/>
              </a:rPr>
              <a:t>novella della salvezza gratuita; 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spc="5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elevati ed </a:t>
            </a:r>
            <a:r>
              <a:rPr sz="1200" dirty="0">
                <a:latin typeface="Times New Roman"/>
                <a:cs typeface="Times New Roman"/>
              </a:rPr>
              <a:t>umili, </a:t>
            </a:r>
            <a:r>
              <a:rPr sz="1200" spc="-5" dirty="0">
                <a:latin typeface="Times New Roman"/>
                <a:cs typeface="Times New Roman"/>
              </a:rPr>
              <a:t>possono 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felicità per 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 nella </a:t>
            </a:r>
            <a:r>
              <a:rPr sz="1200" dirty="0">
                <a:latin typeface="Times New Roman"/>
                <a:cs typeface="Times New Roman"/>
              </a:rPr>
              <a:t>rettitudine e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giustizia”.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73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(1035.6) 94:7.6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Gautama </a:t>
            </a:r>
            <a:r>
              <a:rPr sz="1200" dirty="0">
                <a:latin typeface="Times New Roman"/>
                <a:cs typeface="Times New Roman"/>
              </a:rPr>
              <a:t>credeva </a:t>
            </a:r>
            <a:r>
              <a:rPr sz="1200" spc="-5" dirty="0">
                <a:latin typeface="Times New Roman"/>
                <a:cs typeface="Times New Roman"/>
              </a:rPr>
              <a:t>nel 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marito </a:t>
            </a:r>
            <a:r>
              <a:rPr sz="1200" dirty="0">
                <a:latin typeface="Times New Roman"/>
                <a:cs typeface="Times New Roman"/>
              </a:rPr>
              <a:t>e fu la </a:t>
            </a:r>
            <a:r>
              <a:rPr sz="1200" spc="-5" dirty="0">
                <a:latin typeface="Times New Roman"/>
                <a:cs typeface="Times New Roman"/>
              </a:rPr>
              <a:t>fondatrice </a:t>
            </a:r>
            <a:r>
              <a:rPr sz="1200" dirty="0">
                <a:latin typeface="Times New Roman"/>
                <a:cs typeface="Times New Roman"/>
              </a:rPr>
              <a:t>di un ordine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monache. Suo figlio </a:t>
            </a:r>
            <a:r>
              <a:rPr sz="1200" dirty="0">
                <a:latin typeface="Times New Roman"/>
                <a:cs typeface="Times New Roman"/>
              </a:rPr>
              <a:t>divenne  il </a:t>
            </a:r>
            <a:r>
              <a:rPr sz="1200" spc="-5" dirty="0">
                <a:latin typeface="Times New Roman"/>
                <a:cs typeface="Times New Roman"/>
              </a:rPr>
              <a:t>suo successore ed estese grandemente </a:t>
            </a:r>
            <a:r>
              <a:rPr sz="1200" dirty="0">
                <a:latin typeface="Times New Roman"/>
                <a:cs typeface="Times New Roman"/>
              </a:rPr>
              <a:t>il culto; </a:t>
            </a:r>
            <a:r>
              <a:rPr sz="1200" spc="-5" dirty="0">
                <a:latin typeface="Times New Roman"/>
                <a:cs typeface="Times New Roman"/>
              </a:rPr>
              <a:t>egli afferrò l’idea </a:t>
            </a:r>
            <a:r>
              <a:rPr sz="1200" dirty="0">
                <a:latin typeface="Times New Roman"/>
                <a:cs typeface="Times New Roman"/>
              </a:rPr>
              <a:t>nuova della </a:t>
            </a:r>
            <a:r>
              <a:rPr sz="1200" spc="-5" dirty="0">
                <a:latin typeface="Times New Roman"/>
                <a:cs typeface="Times New Roman"/>
              </a:rPr>
              <a:t>salvezza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nei suoi </a:t>
            </a:r>
            <a:r>
              <a:rPr sz="1200" dirty="0">
                <a:latin typeface="Times New Roman"/>
                <a:cs typeface="Times New Roman"/>
              </a:rPr>
              <a:t>ultimi  </a:t>
            </a:r>
            <a:r>
              <a:rPr sz="1200" spc="-5" dirty="0">
                <a:latin typeface="Times New Roman"/>
                <a:cs typeface="Times New Roman"/>
              </a:rPr>
              <a:t>anni si allontanò dal 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del </a:t>
            </a:r>
            <a:r>
              <a:rPr sz="1200" dirty="0">
                <a:latin typeface="Times New Roman"/>
                <a:cs typeface="Times New Roman"/>
              </a:rPr>
              <a:t>favore divino </a:t>
            </a:r>
            <a:r>
              <a:rPr sz="1200" spc="-5" dirty="0">
                <a:latin typeface="Times New Roman"/>
                <a:cs typeface="Times New Roman"/>
              </a:rPr>
              <a:t>ottenuto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mezzo della </a:t>
            </a:r>
            <a:r>
              <a:rPr sz="1200" dirty="0">
                <a:latin typeface="Times New Roman"/>
                <a:cs typeface="Times New Roman"/>
              </a:rPr>
              <a:t>sola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sua vecchiaia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spc="5" dirty="0">
                <a:latin typeface="Times New Roman"/>
                <a:cs typeface="Times New Roman"/>
              </a:rPr>
              <a:t>ultime  </a:t>
            </a:r>
            <a:r>
              <a:rPr sz="1200" spc="-5" dirty="0">
                <a:latin typeface="Times New Roman"/>
                <a:cs typeface="Times New Roman"/>
              </a:rPr>
              <a:t>parole furono: “Attuate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voi la vostra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salvezza.”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11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(1036.1) 94:7.7 </a:t>
            </a:r>
            <a:r>
              <a:rPr sz="1200" spc="-5" dirty="0">
                <a:latin typeface="Times New Roman"/>
                <a:cs typeface="Times New Roman"/>
              </a:rPr>
              <a:t>Quando proclamava ciò che </a:t>
            </a:r>
            <a:r>
              <a:rPr sz="1200" dirty="0">
                <a:latin typeface="Times New Roman"/>
                <a:cs typeface="Times New Roman"/>
              </a:rPr>
              <a:t>aveva di </a:t>
            </a:r>
            <a:r>
              <a:rPr sz="1200" spc="-5" dirty="0">
                <a:latin typeface="Times New Roman"/>
                <a:cs typeface="Times New Roman"/>
              </a:rPr>
              <a:t>meglio,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Gautama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universale, privo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sacrifici, torture,  </a:t>
            </a:r>
            <a:r>
              <a:rPr sz="1200" dirty="0">
                <a:latin typeface="Times New Roman"/>
                <a:cs typeface="Times New Roman"/>
              </a:rPr>
              <a:t>rituali e </a:t>
            </a:r>
            <a:r>
              <a:rPr sz="1200" spc="-5" dirty="0">
                <a:latin typeface="Times New Roman"/>
                <a:cs typeface="Times New Roman"/>
              </a:rPr>
              <a:t>sacerdoti, era </a:t>
            </a:r>
            <a:r>
              <a:rPr sz="1200" dirty="0">
                <a:latin typeface="Times New Roman"/>
                <a:cs typeface="Times New Roman"/>
              </a:rPr>
              <a:t>una dottrina </a:t>
            </a:r>
            <a:r>
              <a:rPr sz="1200" spc="-5" dirty="0">
                <a:latin typeface="Times New Roman"/>
                <a:cs typeface="Times New Roman"/>
              </a:rPr>
              <a:t>rivoluzionaria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stupefacente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tempo.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sorprendentemente vicino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costituire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rinascita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Salem.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soccorso </a:t>
            </a:r>
            <a:r>
              <a:rPr sz="1200" dirty="0">
                <a:latin typeface="Times New Roman"/>
                <a:cs typeface="Times New Roman"/>
              </a:rPr>
              <a:t>a milioni di anime </a:t>
            </a:r>
            <a:r>
              <a:rPr sz="1200" spc="-5" dirty="0">
                <a:latin typeface="Times New Roman"/>
                <a:cs typeface="Times New Roman"/>
              </a:rPr>
              <a:t>disperate, </a:t>
            </a:r>
            <a:r>
              <a:rPr sz="1200" dirty="0">
                <a:latin typeface="Times New Roman"/>
                <a:cs typeface="Times New Roman"/>
              </a:rPr>
              <a:t>e nonostante le </a:t>
            </a:r>
            <a:r>
              <a:rPr sz="1200" spc="-5" dirty="0">
                <a:latin typeface="Times New Roman"/>
                <a:cs typeface="Times New Roman"/>
              </a:rPr>
              <a:t>sue grottesche </a:t>
            </a:r>
            <a:r>
              <a:rPr sz="1200" dirty="0">
                <a:latin typeface="Times New Roman"/>
                <a:cs typeface="Times New Roman"/>
              </a:rPr>
              <a:t>alterazioni 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secoli successivi, persiste ancora </a:t>
            </a:r>
            <a:r>
              <a:rPr sz="1200" dirty="0">
                <a:latin typeface="Times New Roman"/>
                <a:cs typeface="Times New Roman"/>
              </a:rPr>
              <a:t>come speranza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milioni di </a:t>
            </a:r>
            <a:r>
              <a:rPr sz="1200" spc="-5" dirty="0">
                <a:latin typeface="Times New Roman"/>
                <a:cs typeface="Times New Roman"/>
              </a:rPr>
              <a:t>esseri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752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(1036.2) 94:7.8 </a:t>
            </a:r>
            <a:r>
              <a:rPr sz="1200" spc="-5" dirty="0">
                <a:latin typeface="Times New Roman"/>
                <a:cs typeface="Times New Roman"/>
              </a:rPr>
              <a:t>Siddharta insegnò </a:t>
            </a:r>
            <a:r>
              <a:rPr sz="1200" dirty="0">
                <a:latin typeface="Times New Roman"/>
                <a:cs typeface="Times New Roman"/>
              </a:rPr>
              <a:t>molta più </a:t>
            </a:r>
            <a:r>
              <a:rPr sz="1200" spc="-5" dirty="0">
                <a:latin typeface="Times New Roman"/>
                <a:cs typeface="Times New Roman"/>
              </a:rPr>
              <a:t>verità di </a:t>
            </a:r>
            <a:r>
              <a:rPr sz="1200" dirty="0">
                <a:latin typeface="Times New Roman"/>
                <a:cs typeface="Times New Roman"/>
              </a:rPr>
              <a:t>quanta ne è sopravvissuta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culti </a:t>
            </a:r>
            <a:r>
              <a:rPr sz="1200" spc="-5" dirty="0">
                <a:latin typeface="Times New Roman"/>
                <a:cs typeface="Times New Roman"/>
              </a:rPr>
              <a:t>moderni </a:t>
            </a:r>
            <a:r>
              <a:rPr sz="1200" dirty="0">
                <a:latin typeface="Times New Roman"/>
                <a:cs typeface="Times New Roman"/>
              </a:rPr>
              <a:t>che portano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nome.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Buddismo  </a:t>
            </a:r>
            <a:r>
              <a:rPr sz="1200" spc="-5" dirty="0">
                <a:latin typeface="Times New Roman"/>
                <a:cs typeface="Times New Roman"/>
              </a:rPr>
              <a:t>moderno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Gautama Siddharta </a:t>
            </a:r>
            <a:r>
              <a:rPr sz="1200" dirty="0">
                <a:latin typeface="Times New Roman"/>
                <a:cs typeface="Times New Roman"/>
              </a:rPr>
              <a:t>più di quanto il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Nazaret.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45145" cy="39662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La fede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buddista</a:t>
            </a:r>
            <a:endParaRPr sz="1600">
              <a:latin typeface="Times New Roman"/>
              <a:cs typeface="Times New Roman"/>
            </a:endParaRPr>
          </a:p>
          <a:p>
            <a:pPr marL="63500" marR="22161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(1036.3) 94:8.1 </a:t>
            </a:r>
            <a:r>
              <a:rPr sz="1200" spc="-5" dirty="0">
                <a:latin typeface="Times New Roman"/>
                <a:cs typeface="Times New Roman"/>
              </a:rPr>
              <a:t>Per diventare </a:t>
            </a:r>
            <a:r>
              <a:rPr sz="1200" dirty="0">
                <a:latin typeface="Times New Roman"/>
                <a:cs typeface="Times New Roman"/>
              </a:rPr>
              <a:t>buddista </a:t>
            </a:r>
            <a:r>
              <a:rPr sz="1200" spc="-5" dirty="0">
                <a:latin typeface="Times New Roman"/>
                <a:cs typeface="Times New Roman"/>
              </a:rPr>
              <a:t>si faceva semplicemente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professione pubblica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 recitando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Rifugio: “Io </a:t>
            </a:r>
            <a:r>
              <a:rPr sz="1200" dirty="0">
                <a:latin typeface="Times New Roman"/>
                <a:cs typeface="Times New Roman"/>
              </a:rPr>
              <a:t>trovo il mio  </a:t>
            </a:r>
            <a:r>
              <a:rPr sz="1200" spc="-5" dirty="0">
                <a:latin typeface="Times New Roman"/>
                <a:cs typeface="Times New Roman"/>
              </a:rPr>
              <a:t>rifugio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Budda; </a:t>
            </a:r>
            <a:r>
              <a:rPr sz="1200" dirty="0">
                <a:latin typeface="Times New Roman"/>
                <a:cs typeface="Times New Roman"/>
              </a:rPr>
              <a:t>trovo il mio </a:t>
            </a:r>
            <a:r>
              <a:rPr sz="1200" spc="-5" dirty="0">
                <a:latin typeface="Times New Roman"/>
                <a:cs typeface="Times New Roman"/>
              </a:rPr>
              <a:t>rifugio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Dottrina; </a:t>
            </a:r>
            <a:r>
              <a:rPr sz="1200" dirty="0">
                <a:latin typeface="Times New Roman"/>
                <a:cs typeface="Times New Roman"/>
              </a:rPr>
              <a:t>trovo il mio </a:t>
            </a:r>
            <a:r>
              <a:rPr sz="1200" spc="-5" dirty="0">
                <a:latin typeface="Times New Roman"/>
                <a:cs typeface="Times New Roman"/>
              </a:rPr>
              <a:t>rifugio </a:t>
            </a:r>
            <a:r>
              <a:rPr sz="1200" spc="5" dirty="0">
                <a:latin typeface="Times New Roman"/>
                <a:cs typeface="Times New Roman"/>
              </a:rPr>
              <a:t>nella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Fratellanza.”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(1036.4) 94:8.2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Buddismo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in una persona </a:t>
            </a:r>
            <a:r>
              <a:rPr sz="1200" spc="-5" dirty="0">
                <a:latin typeface="Times New Roman"/>
                <a:cs typeface="Times New Roman"/>
              </a:rPr>
              <a:t>storica, </a:t>
            </a:r>
            <a:r>
              <a:rPr sz="1200" dirty="0">
                <a:latin typeface="Times New Roman"/>
                <a:cs typeface="Times New Roman"/>
              </a:rPr>
              <a:t>non in un mito. 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di Gautama lo </a:t>
            </a:r>
            <a:r>
              <a:rPr sz="1200" spc="-5" dirty="0">
                <a:latin typeface="Times New Roman"/>
                <a:cs typeface="Times New Roman"/>
              </a:rPr>
              <a:t>chiamavano Sasta,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significa </a:t>
            </a:r>
            <a:r>
              <a:rPr sz="1200" dirty="0">
                <a:latin typeface="Times New Roman"/>
                <a:cs typeface="Times New Roman"/>
              </a:rPr>
              <a:t>padrone o maestro. </a:t>
            </a:r>
            <a:r>
              <a:rPr sz="1200" spc="-5" dirty="0">
                <a:latin typeface="Times New Roman"/>
                <a:cs typeface="Times New Roman"/>
              </a:rPr>
              <a:t>Benché egli </a:t>
            </a:r>
            <a:r>
              <a:rPr sz="1200" dirty="0">
                <a:latin typeface="Times New Roman"/>
                <a:cs typeface="Times New Roman"/>
              </a:rPr>
              <a:t>non avesse </a:t>
            </a:r>
            <a:r>
              <a:rPr sz="1200" spc="-5" dirty="0">
                <a:latin typeface="Times New Roman"/>
                <a:cs typeface="Times New Roman"/>
              </a:rPr>
              <a:t>fatto delle </a:t>
            </a:r>
            <a:r>
              <a:rPr sz="1200" dirty="0">
                <a:latin typeface="Times New Roman"/>
                <a:cs typeface="Times New Roman"/>
              </a:rPr>
              <a:t>rivendicazioni </a:t>
            </a:r>
            <a:r>
              <a:rPr sz="1200" spc="-5" dirty="0">
                <a:latin typeface="Times New Roman"/>
                <a:cs typeface="Times New Roman"/>
              </a:rPr>
              <a:t>superumane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stesso o per i </a:t>
            </a:r>
            <a:r>
              <a:rPr sz="1200" spc="5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insegnamenti,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suoi discepoli cominciarono presto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chiamarlo </a:t>
            </a:r>
            <a:r>
              <a:rPr sz="1200" dirty="0">
                <a:latin typeface="Times New Roman"/>
                <a:cs typeface="Times New Roman"/>
              </a:rPr>
              <a:t>l’illuminato, il </a:t>
            </a:r>
            <a:r>
              <a:rPr sz="1200" spc="-5" dirty="0">
                <a:latin typeface="Times New Roman"/>
                <a:cs typeface="Times New Roman"/>
              </a:rPr>
              <a:t>Budda;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tardi, Sakyamuni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Budda.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(1036.5) 94:8.3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originale </a:t>
            </a:r>
            <a:r>
              <a:rPr sz="1200" dirty="0">
                <a:latin typeface="Times New Roman"/>
                <a:cs typeface="Times New Roman"/>
              </a:rPr>
              <a:t>di Gautama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basato sulle </a:t>
            </a:r>
            <a:r>
              <a:rPr sz="1200" spc="-5" dirty="0">
                <a:latin typeface="Times New Roman"/>
                <a:cs typeface="Times New Roman"/>
              </a:rPr>
              <a:t>quattro nobili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verità: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(1036.6) 94:8.4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nobili </a:t>
            </a:r>
            <a:r>
              <a:rPr sz="1200" spc="-5" dirty="0">
                <a:latin typeface="Times New Roman"/>
                <a:cs typeface="Times New Roman"/>
              </a:rPr>
              <a:t>verità della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sofferenza.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(1036.7) 94:8.5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origini della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sofferenza.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(1036.8) 94:8.6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distruzione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sofferenza.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(1036.9) 94:8.7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sofferenza.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(1036.10) 94:8.8 </a:t>
            </a:r>
            <a:r>
              <a:rPr sz="1200" spc="-5" dirty="0">
                <a:latin typeface="Times New Roman"/>
                <a:cs typeface="Times New Roman"/>
              </a:rPr>
              <a:t>Strettamente legata alla </a:t>
            </a:r>
            <a:r>
              <a:rPr sz="1200" dirty="0">
                <a:latin typeface="Times New Roman"/>
                <a:cs typeface="Times New Roman"/>
              </a:rPr>
              <a:t>dottrina della </a:t>
            </a:r>
            <a:r>
              <a:rPr sz="1200" spc="-5" dirty="0">
                <a:latin typeface="Times New Roman"/>
                <a:cs typeface="Times New Roman"/>
              </a:rPr>
              <a:t>sofferenza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sfuggirvi </a:t>
            </a:r>
            <a:r>
              <a:rPr sz="1200" dirty="0">
                <a:latin typeface="Times New Roman"/>
                <a:cs typeface="Times New Roman"/>
              </a:rPr>
              <a:t>c’era la </a:t>
            </a:r>
            <a:r>
              <a:rPr sz="1200" spc="-5" dirty="0">
                <a:latin typeface="Times New Roman"/>
                <a:cs typeface="Times New Roman"/>
              </a:rPr>
              <a:t>filosofia dell’Ottuplo Sentiero: giusti  </a:t>
            </a:r>
            <a:r>
              <a:rPr sz="1200" dirty="0">
                <a:latin typeface="Times New Roman"/>
                <a:cs typeface="Times New Roman"/>
              </a:rPr>
              <a:t>punti di vista, </a:t>
            </a:r>
            <a:r>
              <a:rPr sz="1200" spc="-5" dirty="0">
                <a:latin typeface="Times New Roman"/>
                <a:cs typeface="Times New Roman"/>
              </a:rPr>
              <a:t>giuste aspirazioni, giusto parlare, giusta condotta, giusti </a:t>
            </a:r>
            <a:r>
              <a:rPr sz="1200" dirty="0">
                <a:latin typeface="Times New Roman"/>
                <a:cs typeface="Times New Roman"/>
              </a:rPr>
              <a:t>mezzi di </a:t>
            </a:r>
            <a:r>
              <a:rPr sz="1200" spc="-5" dirty="0">
                <a:latin typeface="Times New Roman"/>
                <a:cs typeface="Times New Roman"/>
              </a:rPr>
              <a:t>sussistenza, giusto sforzo, giusto </a:t>
            </a:r>
            <a:r>
              <a:rPr sz="1200" dirty="0">
                <a:latin typeface="Times New Roman"/>
                <a:cs typeface="Times New Roman"/>
              </a:rPr>
              <a:t>raziocinio e </a:t>
            </a:r>
            <a:r>
              <a:rPr sz="1200" spc="-5" dirty="0">
                <a:latin typeface="Times New Roman"/>
                <a:cs typeface="Times New Roman"/>
              </a:rPr>
              <a:t>giusta  contemplazione. </a:t>
            </a:r>
            <a:r>
              <a:rPr sz="1200" dirty="0">
                <a:latin typeface="Times New Roman"/>
                <a:cs typeface="Times New Roman"/>
              </a:rPr>
              <a:t>Gautama non aveva intenzione di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ogni sforzo, </a:t>
            </a:r>
            <a:r>
              <a:rPr sz="1200" spc="-5" dirty="0">
                <a:latin typeface="Times New Roman"/>
                <a:cs typeface="Times New Roman"/>
              </a:rPr>
              <a:t>ogni desiderio ed ogni affetto rifuggendo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64337"/>
            <a:ext cx="7780655" cy="523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sofferenza;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insegnamento era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all’uomo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futilità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riporre ogni speranza ed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ogni</a:t>
            </a:r>
            <a:endParaRPr sz="1200">
              <a:latin typeface="Times New Roman"/>
              <a:cs typeface="Times New Roman"/>
            </a:endParaRPr>
          </a:p>
          <a:p>
            <a:pPr marL="276225" algn="ctr">
              <a:lnSpc>
                <a:spcPct val="100000"/>
              </a:lnSpc>
              <a:spcBef>
                <a:spcPts val="1025"/>
              </a:spcBef>
            </a:pPr>
            <a:r>
              <a:rPr sz="1300" spc="-5" dirty="0">
                <a:solidFill>
                  <a:srgbClr val="C00000"/>
                </a:solidFill>
                <a:latin typeface="Times New Roman"/>
                <a:cs typeface="Times New Roman"/>
              </a:rPr>
              <a:t>III</a:t>
            </a:r>
            <a:r>
              <a:rPr sz="1300" spc="-10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300" spc="-5" dirty="0">
                <a:solidFill>
                  <a:srgbClr val="C00000"/>
                </a:solidFill>
                <a:latin typeface="Times New Roman"/>
                <a:cs typeface="Times New Roman"/>
              </a:rPr>
              <a:t>Libro</a:t>
            </a:r>
            <a:endParaRPr sz="13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8319" y="513333"/>
            <a:ext cx="4547235" cy="406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0" indent="-304800">
              <a:lnSpc>
                <a:spcPts val="1410"/>
              </a:lnSpc>
              <a:spcBef>
                <a:spcPts val="100"/>
              </a:spcBef>
              <a:buAutoNum type="arabicPeriod" startAt="74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</a:t>
            </a:r>
            <a:r>
              <a:rPr sz="1200" dirty="0">
                <a:latin typeface="Times New Roman"/>
                <a:cs typeface="Times New Roman"/>
              </a:rPr>
              <a:t>. Solonia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74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L’inadempienza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Solonia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74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Solonia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74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intermedie 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Arcangelo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74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viola dopo 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Arcangelo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74"/>
              <a:tabLst>
                <a:tab pos="319405" algn="l"/>
              </a:tabLst>
            </a:pPr>
            <a:r>
              <a:rPr sz="1200" spc="-10" dirty="0">
                <a:latin typeface="Times New Roman"/>
                <a:cs typeface="Times New Roman"/>
              </a:rPr>
              <a:t>L’espansione </a:t>
            </a:r>
            <a:r>
              <a:rPr sz="1200" spc="-5" dirty="0">
                <a:latin typeface="Times New Roman"/>
                <a:cs typeface="Times New Roman"/>
              </a:rPr>
              <a:t>andita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Oriente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Arcangelo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74"/>
              <a:tabLst>
                <a:tab pos="319405" algn="l"/>
              </a:tabLst>
            </a:pPr>
            <a:r>
              <a:rPr sz="1200" spc="-10" dirty="0">
                <a:latin typeface="Times New Roman"/>
                <a:cs typeface="Times New Roman"/>
              </a:rPr>
              <a:t>L’espansione </a:t>
            </a:r>
            <a:r>
              <a:rPr sz="1200" spc="-5" dirty="0">
                <a:latin typeface="Times New Roman"/>
                <a:cs typeface="Times New Roman"/>
              </a:rPr>
              <a:t>andita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Occidente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Arcangelo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74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sviluppo della civiltà </a:t>
            </a:r>
            <a:r>
              <a:rPr sz="1200" spc="-5" dirty="0">
                <a:latin typeface="Times New Roman"/>
                <a:cs typeface="Times New Roman"/>
              </a:rPr>
              <a:t>moderna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Arcangelo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75"/>
              </a:lnSpc>
              <a:buAutoNum type="arabicPeriod" startAt="74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L’evoluzione del matrimonio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Serafini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75"/>
              </a:lnSpc>
              <a:buAutoNum type="arabicPeriod" startAt="74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L’istituzione del matrimonio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Serafini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74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e la vita 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Serafini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74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origini </a:t>
            </a:r>
            <a:r>
              <a:rPr sz="1200" spc="-5" dirty="0">
                <a:latin typeface="Times New Roman"/>
                <a:cs typeface="Times New Roman"/>
              </a:rPr>
              <a:t>dell’adorazione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Brillante Astro della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74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L’evoluzione primitiva della religione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Brillante </a:t>
            </a:r>
            <a:r>
              <a:rPr sz="1200" spc="-5" dirty="0">
                <a:latin typeface="Times New Roman"/>
                <a:cs typeface="Times New Roman"/>
              </a:rPr>
              <a:t>Astro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Sera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74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culti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fantasmi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Brillante Astro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74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Feticci, amuleti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magia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Brillante Astro della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74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Peccato, sacrificio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espiazione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Brillante Astro della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74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Sciamanesimo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stregoni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74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L’evoluzione della preghiera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degli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74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L’ulteriore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della religione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74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Machiventa Melchizedek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74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Oriente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74"/>
              <a:tabLst>
                <a:tab pos="317500" algn="l"/>
              </a:tabLst>
            </a:pPr>
            <a:r>
              <a:rPr sz="1200" dirty="0">
                <a:latin typeface="Times New Roman"/>
                <a:cs typeface="Times New Roman"/>
              </a:rPr>
              <a:t>T 095.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Melchizedek </a:t>
            </a:r>
            <a:r>
              <a:rPr sz="1200" spc="-5" dirty="0">
                <a:latin typeface="Times New Roman"/>
                <a:cs typeface="Times New Roman"/>
              </a:rPr>
              <a:t>nel Levante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410"/>
              </a:lnSpc>
              <a:buAutoNum type="arabicPeriod" startAt="74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Dio degli </a:t>
            </a:r>
            <a:r>
              <a:rPr sz="1200" dirty="0">
                <a:latin typeface="Times New Roman"/>
                <a:cs typeface="Times New Roman"/>
              </a:rPr>
              <a:t>Ebrei 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766254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60: </a:t>
            </a:r>
            <a:r>
              <a:rPr spc="-10" dirty="0"/>
              <a:t>Urantia </a:t>
            </a:r>
            <a:r>
              <a:rPr spc="-5" dirty="0"/>
              <a:t>durante l’era della vita </a:t>
            </a:r>
            <a:r>
              <a:rPr spc="-15" dirty="0"/>
              <a:t>terrestre</a:t>
            </a:r>
            <a:r>
              <a:rPr spc="105" dirty="0"/>
              <a:t> </a:t>
            </a:r>
            <a:r>
              <a:rPr spc="-5" dirty="0"/>
              <a:t>primitiva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24190" cy="325755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30797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(685.1) 60:0.1 </a:t>
            </a:r>
            <a:r>
              <a:rPr sz="1200" spc="-10" dirty="0">
                <a:latin typeface="Times New Roman"/>
                <a:cs typeface="Times New Roman"/>
              </a:rPr>
              <a:t>L’ERA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esclusivamente </a:t>
            </a:r>
            <a:r>
              <a:rPr sz="1200" dirty="0">
                <a:latin typeface="Times New Roman"/>
                <a:cs typeface="Times New Roman"/>
              </a:rPr>
              <a:t>marina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finita. </a:t>
            </a:r>
            <a:r>
              <a:rPr sz="1200" spc="-5" dirty="0">
                <a:latin typeface="Times New Roman"/>
                <a:cs typeface="Times New Roman"/>
              </a:rPr>
              <a:t>L’elevazione delle terre,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raffreddamento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crosta terrestre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degli oceani,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restringimento dei mari 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conseguente aumento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profondità, così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aumento di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spc="10" dirty="0">
                <a:latin typeface="Times New Roman"/>
                <a:cs typeface="Times New Roman"/>
              </a:rPr>
              <a:t>alle  </a:t>
            </a:r>
            <a:r>
              <a:rPr sz="1200" dirty="0">
                <a:latin typeface="Times New Roman"/>
                <a:cs typeface="Times New Roman"/>
              </a:rPr>
              <a:t>latitudini </a:t>
            </a:r>
            <a:r>
              <a:rPr sz="1200" spc="-5" dirty="0">
                <a:latin typeface="Times New Roman"/>
                <a:cs typeface="Times New Roman"/>
              </a:rPr>
              <a:t>settentrionali, </a:t>
            </a:r>
            <a:r>
              <a:rPr sz="1200" dirty="0">
                <a:latin typeface="Times New Roman"/>
                <a:cs typeface="Times New Roman"/>
              </a:rPr>
              <a:t>contribuirono tutti </a:t>
            </a:r>
            <a:r>
              <a:rPr sz="1200" spc="-5" dirty="0">
                <a:latin typeface="Times New Roman"/>
                <a:cs typeface="Times New Roman"/>
              </a:rPr>
              <a:t>grandemente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modificare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clima del </a:t>
            </a:r>
            <a:r>
              <a:rPr sz="1200" dirty="0">
                <a:latin typeface="Times New Roman"/>
                <a:cs typeface="Times New Roman"/>
              </a:rPr>
              <a:t>mondo in tutte le </a:t>
            </a:r>
            <a:r>
              <a:rPr sz="1200" spc="-5" dirty="0">
                <a:latin typeface="Times New Roman"/>
                <a:cs typeface="Times New Roman"/>
              </a:rPr>
              <a:t>regioni lontane dalla </a:t>
            </a:r>
            <a:r>
              <a:rPr sz="1200" dirty="0">
                <a:latin typeface="Times New Roman"/>
                <a:cs typeface="Times New Roman"/>
              </a:rPr>
              <a:t>zona  </a:t>
            </a:r>
            <a:r>
              <a:rPr sz="1200" spc="-5" dirty="0">
                <a:latin typeface="Times New Roman"/>
                <a:cs typeface="Times New Roman"/>
              </a:rPr>
              <a:t>equatoriale.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(685.2) 60:0.2 </a:t>
            </a:r>
            <a:r>
              <a:rPr sz="1200" spc="-5" dirty="0">
                <a:latin typeface="Times New Roman"/>
                <a:cs typeface="Times New Roman"/>
              </a:rPr>
              <a:t>L’epoca finale dell’era precedente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l’era delle </a:t>
            </a:r>
            <a:r>
              <a:rPr sz="1200" spc="-5" dirty="0">
                <a:latin typeface="Times New Roman"/>
                <a:cs typeface="Times New Roman"/>
              </a:rPr>
              <a:t>rane,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queste antenate dei vertebrati terrestri </a:t>
            </a:r>
            <a:r>
              <a:rPr sz="1200" dirty="0">
                <a:latin typeface="Times New Roman"/>
                <a:cs typeface="Times New Roman"/>
              </a:rPr>
              <a:t>non erano più  </a:t>
            </a:r>
            <a:r>
              <a:rPr sz="1200" spc="-5" dirty="0">
                <a:latin typeface="Times New Roman"/>
                <a:cs typeface="Times New Roman"/>
              </a:rPr>
              <a:t>dominanti, essendo </a:t>
            </a:r>
            <a:r>
              <a:rPr sz="1200" dirty="0">
                <a:latin typeface="Times New Roman"/>
                <a:cs typeface="Times New Roman"/>
              </a:rPr>
              <a:t>sopravvissute in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ridotto. Pochissimi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sopravvissero alle </a:t>
            </a:r>
            <a:r>
              <a:rPr sz="1200" dirty="0">
                <a:latin typeface="Times New Roman"/>
                <a:cs typeface="Times New Roman"/>
              </a:rPr>
              <a:t>dure prove </a:t>
            </a:r>
            <a:r>
              <a:rPr sz="1200" spc="-5" dirty="0">
                <a:latin typeface="Times New Roman"/>
                <a:cs typeface="Times New Roman"/>
              </a:rPr>
              <a:t>del precedente </a:t>
            </a:r>
            <a:r>
              <a:rPr sz="1200" dirty="0">
                <a:latin typeface="Times New Roman"/>
                <a:cs typeface="Times New Roman"/>
              </a:rPr>
              <a:t>periodo di  tribolazione </a:t>
            </a:r>
            <a:r>
              <a:rPr sz="1200" spc="-5" dirty="0">
                <a:latin typeface="Times New Roman"/>
                <a:cs typeface="Times New Roman"/>
              </a:rPr>
              <a:t>biologica. </a:t>
            </a:r>
            <a:r>
              <a:rPr sz="1200" dirty="0">
                <a:latin typeface="Times New Roman"/>
                <a:cs typeface="Times New Roman"/>
              </a:rPr>
              <a:t>Anche le </a:t>
            </a:r>
            <a:r>
              <a:rPr sz="1200" spc="-5" dirty="0">
                <a:latin typeface="Times New Roman"/>
                <a:cs typeface="Times New Roman"/>
              </a:rPr>
              <a:t>piante portatrici </a:t>
            </a:r>
            <a:r>
              <a:rPr sz="1200" dirty="0">
                <a:latin typeface="Times New Roman"/>
                <a:cs typeface="Times New Roman"/>
              </a:rPr>
              <a:t>di spore </a:t>
            </a:r>
            <a:r>
              <a:rPr sz="1200" spc="-5" dirty="0">
                <a:latin typeface="Times New Roman"/>
                <a:cs typeface="Times New Roman"/>
              </a:rPr>
              <a:t>si erano </a:t>
            </a:r>
            <a:r>
              <a:rPr sz="1200" dirty="0">
                <a:latin typeface="Times New Roman"/>
                <a:cs typeface="Times New Roman"/>
              </a:rPr>
              <a:t>quasi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L’era primitiva dei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rettili</a:t>
            </a:r>
            <a:endParaRPr sz="1600">
              <a:latin typeface="Times New Roman"/>
              <a:cs typeface="Times New Roman"/>
            </a:endParaRPr>
          </a:p>
          <a:p>
            <a:pPr marL="76200" marR="9017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(685.3) 60:1.1 </a:t>
            </a:r>
            <a:r>
              <a:rPr sz="1200" dirty="0">
                <a:latin typeface="Times New Roman"/>
                <a:cs typeface="Times New Roman"/>
              </a:rPr>
              <a:t>I depositi da erosione di questo </a:t>
            </a:r>
            <a:r>
              <a:rPr sz="1200" spc="-5" dirty="0">
                <a:latin typeface="Times New Roman"/>
                <a:cs typeface="Times New Roman"/>
              </a:rPr>
              <a:t>periodo erano </a:t>
            </a:r>
            <a:r>
              <a:rPr sz="1200" dirty="0">
                <a:latin typeface="Times New Roman"/>
                <a:cs typeface="Times New Roman"/>
              </a:rPr>
              <a:t>soprattutto </a:t>
            </a:r>
            <a:r>
              <a:rPr sz="1200" spc="-5" dirty="0">
                <a:latin typeface="Times New Roman"/>
                <a:cs typeface="Times New Roman"/>
              </a:rPr>
              <a:t>conglomerati, scisti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arenarie.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strati rossi </a:t>
            </a:r>
            <a:r>
              <a:rPr sz="1200" dirty="0">
                <a:latin typeface="Times New Roman"/>
                <a:cs typeface="Times New Roman"/>
              </a:rPr>
              <a:t>di tutte  tali </a:t>
            </a:r>
            <a:r>
              <a:rPr sz="1200" spc="-5" dirty="0">
                <a:latin typeface="Times New Roman"/>
                <a:cs typeface="Times New Roman"/>
              </a:rPr>
              <a:t>sedimentazioni, sia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America che </a:t>
            </a:r>
            <a:r>
              <a:rPr sz="1200" dirty="0">
                <a:latin typeface="Times New Roman"/>
                <a:cs typeface="Times New Roman"/>
              </a:rPr>
              <a:t>in Europa, </a:t>
            </a:r>
            <a:r>
              <a:rPr sz="1200" spc="-5" dirty="0">
                <a:latin typeface="Times New Roman"/>
                <a:cs typeface="Times New Roman"/>
              </a:rPr>
              <a:t>indicano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clima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continenti era </a:t>
            </a:r>
            <a:r>
              <a:rPr sz="1200" dirty="0">
                <a:latin typeface="Times New Roman"/>
                <a:cs typeface="Times New Roman"/>
              </a:rPr>
              <a:t>arido. </a:t>
            </a:r>
            <a:r>
              <a:rPr sz="1200" spc="-5" dirty="0">
                <a:latin typeface="Times New Roman"/>
                <a:cs typeface="Times New Roman"/>
              </a:rPr>
              <a:t>Tali regioni aride </a:t>
            </a:r>
            <a:r>
              <a:rPr sz="1200" spc="5" dirty="0">
                <a:latin typeface="Times New Roman"/>
                <a:cs typeface="Times New Roman"/>
              </a:rPr>
              <a:t>furono  </a:t>
            </a:r>
            <a:r>
              <a:rPr sz="1200" dirty="0">
                <a:latin typeface="Times New Roman"/>
                <a:cs typeface="Times New Roman"/>
              </a:rPr>
              <a:t>sottoposte a notevole erosione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violenti e </a:t>
            </a:r>
            <a:r>
              <a:rPr sz="1200" spc="-5" dirty="0">
                <a:latin typeface="Times New Roman"/>
                <a:cs typeface="Times New Roman"/>
              </a:rPr>
              <a:t>periodici nubifragi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terre alte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circostanti.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92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(685.4) 60:1.2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trovano pochi fossili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strati,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possono osservare numerose </a:t>
            </a:r>
            <a:r>
              <a:rPr sz="1200" dirty="0">
                <a:latin typeface="Times New Roman"/>
                <a:cs typeface="Times New Roman"/>
              </a:rPr>
              <a:t>impronte di rettili </a:t>
            </a:r>
            <a:r>
              <a:rPr sz="1200" spc="-5" dirty="0">
                <a:latin typeface="Times New Roman"/>
                <a:cs typeface="Times New Roman"/>
              </a:rPr>
              <a:t>terrestri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arenarie.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i depositi di </a:t>
            </a:r>
            <a:r>
              <a:rPr sz="1200" spc="-5" dirty="0">
                <a:latin typeface="Times New Roman"/>
                <a:cs typeface="Times New Roman"/>
              </a:rPr>
              <a:t>arenaria rossa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periodo, spessi trecento metri,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contengono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fossile.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degli  animali terrestri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continua soltanto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parti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dell’Africa.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957184" cy="40849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876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aspirazione interamente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scopi temporali ed </a:t>
            </a:r>
            <a:r>
              <a:rPr sz="1200" dirty="0">
                <a:latin typeface="Times New Roman"/>
                <a:cs typeface="Times New Roman"/>
              </a:rPr>
              <a:t>in obiettivi materiali. Non </a:t>
            </a:r>
            <a:r>
              <a:rPr sz="1200" spc="-5" dirty="0">
                <a:latin typeface="Times New Roman"/>
                <a:cs typeface="Times New Roman"/>
              </a:rPr>
              <a:t>si trattava </a:t>
            </a:r>
            <a:r>
              <a:rPr sz="1200" dirty="0">
                <a:latin typeface="Times New Roman"/>
                <a:cs typeface="Times New Roman"/>
              </a:rPr>
              <a:t>tanto di dover evitare di amare i </a:t>
            </a:r>
            <a:r>
              <a:rPr sz="1200" spc="-5" dirty="0">
                <a:latin typeface="Times New Roman"/>
                <a:cs typeface="Times New Roman"/>
              </a:rPr>
              <a:t>propri </a:t>
            </a:r>
            <a:r>
              <a:rPr sz="1200" dirty="0">
                <a:latin typeface="Times New Roman"/>
                <a:cs typeface="Times New Roman"/>
              </a:rPr>
              <a:t>simili 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credente </a:t>
            </a:r>
            <a:r>
              <a:rPr sz="1200" spc="-5" dirty="0">
                <a:latin typeface="Times New Roman"/>
                <a:cs typeface="Times New Roman"/>
              </a:rPr>
              <a:t>guardasse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delle associazioni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dell’eterno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(1036.11) 94:8.9 </a:t>
            </a:r>
            <a:r>
              <a:rPr sz="1200" dirty="0">
                <a:latin typeface="Times New Roman"/>
                <a:cs typeface="Times New Roman"/>
              </a:rPr>
              <a:t>I comandamenti </a:t>
            </a:r>
            <a:r>
              <a:rPr sz="1200" spc="-5" dirty="0">
                <a:latin typeface="Times New Roman"/>
                <a:cs typeface="Times New Roman"/>
              </a:rPr>
              <a:t>morali della predicazione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Gautama 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cinque: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795"/>
              </a:spcBef>
            </a:pPr>
            <a:r>
              <a:rPr sz="800" spc="-5" dirty="0">
                <a:latin typeface="Times New Roman"/>
                <a:cs typeface="Times New Roman"/>
              </a:rPr>
              <a:t>(1036.12) 94:8.10 </a:t>
            </a:r>
            <a:r>
              <a:rPr sz="1800" baseline="-25462" dirty="0">
                <a:latin typeface="Times New Roman"/>
                <a:cs typeface="Times New Roman"/>
              </a:rPr>
              <a:t>1. Non</a:t>
            </a:r>
            <a:r>
              <a:rPr sz="1800" spc="-292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ucciderai.</a:t>
            </a:r>
            <a:endParaRPr sz="1800" baseline="-25462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800" spc="-5" dirty="0">
                <a:latin typeface="Times New Roman"/>
                <a:cs typeface="Times New Roman"/>
              </a:rPr>
              <a:t>(1036.13) 94:8.11 </a:t>
            </a:r>
            <a:r>
              <a:rPr sz="1800" baseline="-25462" dirty="0">
                <a:latin typeface="Times New Roman"/>
                <a:cs typeface="Times New Roman"/>
              </a:rPr>
              <a:t>2. Non</a:t>
            </a:r>
            <a:r>
              <a:rPr sz="1800" spc="-292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ruberai.</a:t>
            </a:r>
            <a:endParaRPr sz="1800" baseline="-25462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6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(1036.14) 94:8.12 </a:t>
            </a:r>
            <a:r>
              <a:rPr sz="1200" dirty="0">
                <a:latin typeface="Times New Roman"/>
                <a:cs typeface="Times New Roman"/>
              </a:rPr>
              <a:t>3. Non </a:t>
            </a:r>
            <a:r>
              <a:rPr sz="1200" spc="-5" dirty="0">
                <a:latin typeface="Times New Roman"/>
                <a:cs typeface="Times New Roman"/>
              </a:rPr>
              <a:t>sarai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impudico.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790"/>
              </a:spcBef>
            </a:pPr>
            <a:r>
              <a:rPr sz="800" spc="-5" dirty="0">
                <a:latin typeface="Times New Roman"/>
                <a:cs typeface="Times New Roman"/>
              </a:rPr>
              <a:t>(1036.15) 94:8.13 </a:t>
            </a:r>
            <a:r>
              <a:rPr sz="1800" baseline="-25462" dirty="0">
                <a:latin typeface="Times New Roman"/>
                <a:cs typeface="Times New Roman"/>
              </a:rPr>
              <a:t>4. Non</a:t>
            </a:r>
            <a:r>
              <a:rPr sz="1800" spc="-292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mentirai.</a:t>
            </a:r>
            <a:endParaRPr sz="1800" baseline="-25462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65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(1036.16) 94:8.14 </a:t>
            </a:r>
            <a:r>
              <a:rPr sz="1200" dirty="0">
                <a:latin typeface="Times New Roman"/>
                <a:cs typeface="Times New Roman"/>
              </a:rPr>
              <a:t>5. Non </a:t>
            </a:r>
            <a:r>
              <a:rPr sz="1200" spc="-5" dirty="0">
                <a:latin typeface="Times New Roman"/>
                <a:cs typeface="Times New Roman"/>
              </a:rPr>
              <a:t>berrai </a:t>
            </a:r>
            <a:r>
              <a:rPr sz="1200" dirty="0">
                <a:latin typeface="Times New Roman"/>
                <a:cs typeface="Times New Roman"/>
              </a:rPr>
              <a:t>liquori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inebrianti.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(1036.17) 94:8.15 </a:t>
            </a:r>
            <a:r>
              <a:rPr sz="1200" spc="-5" dirty="0">
                <a:latin typeface="Times New Roman"/>
                <a:cs typeface="Times New Roman"/>
              </a:rPr>
              <a:t>C’erano parecchi </a:t>
            </a:r>
            <a:r>
              <a:rPr sz="1200" dirty="0">
                <a:latin typeface="Times New Roman"/>
                <a:cs typeface="Times New Roman"/>
              </a:rPr>
              <a:t>comandamenti addizionali o </a:t>
            </a:r>
            <a:r>
              <a:rPr sz="1200" spc="-5" dirty="0">
                <a:latin typeface="Times New Roman"/>
                <a:cs typeface="Times New Roman"/>
              </a:rPr>
              <a:t>secondari, </a:t>
            </a:r>
            <a:r>
              <a:rPr sz="1200" dirty="0">
                <a:latin typeface="Times New Roman"/>
                <a:cs typeface="Times New Roman"/>
              </a:rPr>
              <a:t>la cui </a:t>
            </a:r>
            <a:r>
              <a:rPr sz="1200" spc="-5" dirty="0">
                <a:latin typeface="Times New Roman"/>
                <a:cs typeface="Times New Roman"/>
              </a:rPr>
              <a:t>osservanza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facoltativa per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1225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(1036.18) 94:8.16 </a:t>
            </a:r>
            <a:r>
              <a:rPr sz="1200" spc="-5" dirty="0">
                <a:latin typeface="Times New Roman"/>
                <a:cs typeface="Times New Roman"/>
              </a:rPr>
              <a:t>Siddharta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credeva affatto </a:t>
            </a:r>
            <a:r>
              <a:rPr sz="1200" dirty="0">
                <a:latin typeface="Times New Roman"/>
                <a:cs typeface="Times New Roman"/>
              </a:rPr>
              <a:t>nell’immortalità </a:t>
            </a:r>
            <a:r>
              <a:rPr sz="1200" spc="-5" dirty="0">
                <a:latin typeface="Times New Roman"/>
                <a:cs typeface="Times New Roman"/>
              </a:rPr>
              <a:t>della personalità umana;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prevedeva solo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sorta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continuità </a:t>
            </a:r>
            <a:r>
              <a:rPr sz="1200" dirty="0">
                <a:latin typeface="Times New Roman"/>
                <a:cs typeface="Times New Roman"/>
              </a:rPr>
              <a:t>funzionale.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definì mai chiaramente che cosa </a:t>
            </a:r>
            <a:r>
              <a:rPr sz="1200" dirty="0">
                <a:latin typeface="Times New Roman"/>
                <a:cs typeface="Times New Roman"/>
              </a:rPr>
              <a:t>intendeva </a:t>
            </a:r>
            <a:r>
              <a:rPr sz="1200" spc="-5" dirty="0">
                <a:latin typeface="Times New Roman"/>
                <a:cs typeface="Times New Roman"/>
              </a:rPr>
              <a:t>includere </a:t>
            </a:r>
            <a:r>
              <a:rPr sz="1200" dirty="0">
                <a:latin typeface="Times New Roman"/>
                <a:cs typeface="Times New Roman"/>
              </a:rPr>
              <a:t>nella dottrina del </a:t>
            </a:r>
            <a:r>
              <a:rPr sz="1200" spc="-5" dirty="0">
                <a:latin typeface="Times New Roman"/>
                <a:cs typeface="Times New Roman"/>
              </a:rPr>
              <a:t>Nirvana.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si 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teoricamente </a:t>
            </a:r>
            <a:r>
              <a:rPr sz="1200" dirty="0">
                <a:latin typeface="Times New Roman"/>
                <a:cs typeface="Times New Roman"/>
              </a:rPr>
              <a:t>farne </a:t>
            </a:r>
            <a:r>
              <a:rPr sz="1200" spc="-5" dirty="0">
                <a:latin typeface="Times New Roman"/>
                <a:cs typeface="Times New Roman"/>
              </a:rPr>
              <a:t>l’esperienza durante </a:t>
            </a:r>
            <a:r>
              <a:rPr sz="1200" dirty="0">
                <a:latin typeface="Times New Roman"/>
                <a:cs typeface="Times New Roman"/>
              </a:rPr>
              <a:t>l’esistenza mortale </a:t>
            </a:r>
            <a:r>
              <a:rPr sz="1200" spc="-5" dirty="0">
                <a:latin typeface="Times New Roman"/>
                <a:cs typeface="Times New Roman"/>
              </a:rPr>
              <a:t>indicherebbe </a:t>
            </a:r>
            <a:r>
              <a:rPr sz="1200" dirty="0">
                <a:latin typeface="Times New Roman"/>
                <a:cs typeface="Times New Roman"/>
              </a:rPr>
              <a:t>che non era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come uno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completo annullamento. </a:t>
            </a:r>
            <a:r>
              <a:rPr sz="1200" dirty="0">
                <a:latin typeface="Times New Roman"/>
                <a:cs typeface="Times New Roman"/>
              </a:rPr>
              <a:t>Esso </a:t>
            </a:r>
            <a:r>
              <a:rPr sz="1200" spc="-5" dirty="0">
                <a:latin typeface="Times New Roman"/>
                <a:cs typeface="Times New Roman"/>
              </a:rPr>
              <a:t>implicava </a:t>
            </a:r>
            <a:r>
              <a:rPr sz="1200" dirty="0">
                <a:latin typeface="Times New Roman"/>
                <a:cs typeface="Times New Roman"/>
              </a:rPr>
              <a:t>una condizione </a:t>
            </a:r>
            <a:r>
              <a:rPr sz="1200" spc="-5" dirty="0">
                <a:latin typeface="Times New Roman"/>
                <a:cs typeface="Times New Roman"/>
              </a:rPr>
              <a:t>d’illuminazione suprema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felicità celeste </a:t>
            </a:r>
            <a:r>
              <a:rPr sz="1200" dirty="0">
                <a:latin typeface="Times New Roman"/>
                <a:cs typeface="Times New Roman"/>
              </a:rPr>
              <a:t>in cui tutte le </a:t>
            </a:r>
            <a:r>
              <a:rPr sz="1200" spc="-5" dirty="0">
                <a:latin typeface="Times New Roman"/>
                <a:cs typeface="Times New Roman"/>
              </a:rPr>
              <a:t>catene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legavano </a:t>
            </a:r>
            <a:r>
              <a:rPr sz="1200" dirty="0">
                <a:latin typeface="Times New Roman"/>
                <a:cs typeface="Times New Roman"/>
              </a:rPr>
              <a:t>l’uomo al mondo </a:t>
            </a:r>
            <a:r>
              <a:rPr sz="1200" spc="-5" dirty="0">
                <a:latin typeface="Times New Roman"/>
                <a:cs typeface="Times New Roman"/>
              </a:rPr>
              <a:t>materiale erano state </a:t>
            </a:r>
            <a:r>
              <a:rPr sz="1200" dirty="0">
                <a:latin typeface="Times New Roman"/>
                <a:cs typeface="Times New Roman"/>
              </a:rPr>
              <a:t>spezzate;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libertà </a:t>
            </a:r>
            <a:r>
              <a:rPr sz="1200" spc="-5" dirty="0">
                <a:latin typeface="Times New Roman"/>
                <a:cs typeface="Times New Roman"/>
              </a:rPr>
              <a:t>dai desideri </a:t>
            </a:r>
            <a:r>
              <a:rPr sz="1200" dirty="0">
                <a:latin typeface="Times New Roman"/>
                <a:cs typeface="Times New Roman"/>
              </a:rPr>
              <a:t>della vita mortale e da </a:t>
            </a:r>
            <a:r>
              <a:rPr sz="1200" spc="-5" dirty="0">
                <a:latin typeface="Times New Roman"/>
                <a:cs typeface="Times New Roman"/>
              </a:rPr>
              <a:t>ogni pericolo </a:t>
            </a:r>
            <a:r>
              <a:rPr sz="1200" dirty="0">
                <a:latin typeface="Times New Roman"/>
                <a:cs typeface="Times New Roman"/>
              </a:rPr>
              <a:t>di subire  una nuova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incarnazione.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0859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63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(1037.1) 94:8.17 </a:t>
            </a:r>
            <a:r>
              <a:rPr sz="1200" spc="-5" dirty="0">
                <a:latin typeface="Times New Roman"/>
                <a:cs typeface="Times New Roman"/>
              </a:rPr>
              <a:t>Secondo gli insegnamenti originali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Gautama, </a:t>
            </a:r>
            <a:r>
              <a:rPr sz="1200" dirty="0">
                <a:latin typeface="Times New Roman"/>
                <a:cs typeface="Times New Roman"/>
              </a:rPr>
              <a:t>la salvezza </a:t>
            </a:r>
            <a:r>
              <a:rPr sz="1200" spc="-5" dirty="0">
                <a:latin typeface="Times New Roman"/>
                <a:cs typeface="Times New Roman"/>
              </a:rPr>
              <a:t>si ottiene mediante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umano,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dell’aiuto  </a:t>
            </a:r>
            <a:r>
              <a:rPr sz="1200" dirty="0">
                <a:latin typeface="Times New Roman"/>
                <a:cs typeface="Times New Roman"/>
              </a:rPr>
              <a:t>divino; 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posto né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fede </a:t>
            </a:r>
            <a:r>
              <a:rPr sz="1200" spc="-5" dirty="0">
                <a:latin typeface="Times New Roman"/>
                <a:cs typeface="Times New Roman"/>
              </a:rPr>
              <a:t>salvifica </a:t>
            </a:r>
            <a:r>
              <a:rPr sz="1200" dirty="0">
                <a:latin typeface="Times New Roman"/>
                <a:cs typeface="Times New Roman"/>
              </a:rPr>
              <a:t>né per le </a:t>
            </a:r>
            <a:r>
              <a:rPr sz="1200" spc="-5" dirty="0">
                <a:latin typeface="Times New Roman"/>
                <a:cs typeface="Times New Roman"/>
              </a:rPr>
              <a:t>preghiere alle </a:t>
            </a:r>
            <a:r>
              <a:rPr sz="1200" dirty="0">
                <a:latin typeface="Times New Roman"/>
                <a:cs typeface="Times New Roman"/>
              </a:rPr>
              <a:t>potenze </a:t>
            </a:r>
            <a:r>
              <a:rPr sz="1200" spc="-5" dirty="0">
                <a:latin typeface="Times New Roman"/>
                <a:cs typeface="Times New Roman"/>
              </a:rPr>
              <a:t>superumane. </a:t>
            </a:r>
            <a:r>
              <a:rPr sz="1200" dirty="0">
                <a:latin typeface="Times New Roman"/>
                <a:cs typeface="Times New Roman"/>
              </a:rPr>
              <a:t>Gautama, </a:t>
            </a:r>
            <a:r>
              <a:rPr sz="1200" spc="-5" dirty="0">
                <a:latin typeface="Times New Roman"/>
                <a:cs typeface="Times New Roman"/>
              </a:rPr>
              <a:t>nel suo </a:t>
            </a:r>
            <a:r>
              <a:rPr sz="1200" dirty="0">
                <a:latin typeface="Times New Roman"/>
                <a:cs typeface="Times New Roman"/>
              </a:rPr>
              <a:t>tentativo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minimizzare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superstizioni dell’India, si sforzò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distogliere gli </a:t>
            </a:r>
            <a:r>
              <a:rPr sz="1200" dirty="0">
                <a:latin typeface="Times New Roman"/>
                <a:cs typeface="Times New Roman"/>
              </a:rPr>
              <a:t>uomini dalle impudenti </a:t>
            </a:r>
            <a:r>
              <a:rPr sz="1200" spc="-5" dirty="0">
                <a:latin typeface="Times New Roman"/>
                <a:cs typeface="Times New Roman"/>
              </a:rPr>
              <a:t>pretese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salvezza per </a:t>
            </a:r>
            <a:r>
              <a:rPr sz="1200" dirty="0">
                <a:latin typeface="Times New Roman"/>
                <a:cs typeface="Times New Roman"/>
              </a:rPr>
              <a:t>mezzo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 marR="10096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magia. </a:t>
            </a:r>
            <a:r>
              <a:rPr sz="1200" dirty="0">
                <a:latin typeface="Times New Roman"/>
                <a:cs typeface="Times New Roman"/>
              </a:rPr>
              <a:t>E nel fare </a:t>
            </a:r>
            <a:r>
              <a:rPr sz="1200" spc="-5" dirty="0">
                <a:latin typeface="Times New Roman"/>
                <a:cs typeface="Times New Roman"/>
              </a:rPr>
              <a:t>questo sforzo egli lasciò ai suoi successori </a:t>
            </a:r>
            <a:r>
              <a:rPr sz="1200" dirty="0">
                <a:latin typeface="Times New Roman"/>
                <a:cs typeface="Times New Roman"/>
              </a:rPr>
              <a:t>la porta </a:t>
            </a:r>
            <a:r>
              <a:rPr sz="1200" spc="-5" dirty="0">
                <a:latin typeface="Times New Roman"/>
                <a:cs typeface="Times New Roman"/>
              </a:rPr>
              <a:t>spalancata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un’errata interpretazione del suo </a:t>
            </a:r>
            <a:r>
              <a:rPr sz="1200" dirty="0">
                <a:latin typeface="Times New Roman"/>
                <a:cs typeface="Times New Roman"/>
              </a:rPr>
              <a:t>insegnamento  e </a:t>
            </a:r>
            <a:r>
              <a:rPr sz="1200" spc="-5" dirty="0">
                <a:latin typeface="Times New Roman"/>
                <a:cs typeface="Times New Roman"/>
              </a:rPr>
              <a:t>per proclamare </a:t>
            </a:r>
            <a:r>
              <a:rPr sz="1200" dirty="0">
                <a:latin typeface="Times New Roman"/>
                <a:cs typeface="Times New Roman"/>
              </a:rPr>
              <a:t>che ogni </a:t>
            </a:r>
            <a:r>
              <a:rPr sz="1200" spc="-5" dirty="0">
                <a:latin typeface="Times New Roman"/>
                <a:cs typeface="Times New Roman"/>
              </a:rPr>
              <a:t>tentativo umano per riuscire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sgradevole </a:t>
            </a:r>
            <a:r>
              <a:rPr sz="1200" dirty="0">
                <a:latin typeface="Times New Roman"/>
                <a:cs typeface="Times New Roman"/>
              </a:rPr>
              <a:t>e doloroso. I suoi </a:t>
            </a:r>
            <a:r>
              <a:rPr sz="1200" spc="-5" dirty="0">
                <a:latin typeface="Times New Roman"/>
                <a:cs typeface="Times New Roman"/>
              </a:rPr>
              <a:t>discepoli trascurarono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felicità  suprema </a:t>
            </a:r>
            <a:r>
              <a:rPr sz="1200" dirty="0">
                <a:latin typeface="Times New Roman"/>
                <a:cs typeface="Times New Roman"/>
              </a:rPr>
              <a:t>è legata </a:t>
            </a:r>
            <a:r>
              <a:rPr sz="1200" spc="-5" dirty="0">
                <a:latin typeface="Times New Roman"/>
                <a:cs typeface="Times New Roman"/>
              </a:rPr>
              <a:t>al perseguimento intelligente ed entusiasta </a:t>
            </a:r>
            <a:r>
              <a:rPr sz="1200" dirty="0">
                <a:latin typeface="Times New Roman"/>
                <a:cs typeface="Times New Roman"/>
              </a:rPr>
              <a:t>di scopi </a:t>
            </a:r>
            <a:r>
              <a:rPr sz="1200" spc="-5" dirty="0">
                <a:latin typeface="Times New Roman"/>
                <a:cs typeface="Times New Roman"/>
              </a:rPr>
              <a:t>meritori,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tali imprese costituiscono il </a:t>
            </a:r>
            <a:r>
              <a:rPr sz="1200" spc="-5" dirty="0">
                <a:latin typeface="Times New Roman"/>
                <a:cs typeface="Times New Roman"/>
              </a:rPr>
              <a:t>vero progresso  nell’autorealizzazione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(1037.2) 94:8.18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dell’insegnamento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Siddharta 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proclamazione 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assoluta giustizia. Egli  insegnò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senza Dio </a:t>
            </a:r>
            <a:r>
              <a:rPr sz="1200" dirty="0">
                <a:latin typeface="Times New Roman"/>
                <a:cs typeface="Times New Roman"/>
              </a:rPr>
              <a:t>mai inventata da uomo mortale; essa </a:t>
            </a:r>
            <a:r>
              <a:rPr sz="1200" spc="-5" dirty="0">
                <a:latin typeface="Times New Roman"/>
                <a:cs typeface="Times New Roman"/>
              </a:rPr>
              <a:t>era l’umanesimo ideale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rimosse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efficacemente  ogni </a:t>
            </a:r>
            <a:r>
              <a:rPr sz="1200" dirty="0">
                <a:latin typeface="Times New Roman"/>
                <a:cs typeface="Times New Roman"/>
              </a:rPr>
              <a:t>base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superstizione, i </a:t>
            </a:r>
            <a:r>
              <a:rPr sz="1200" spc="-5" dirty="0">
                <a:latin typeface="Times New Roman"/>
                <a:cs typeface="Times New Roman"/>
              </a:rPr>
              <a:t>rituali magici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paura dei fantasmi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demoni.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19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(1037.3) 94:8.19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debolezza </a:t>
            </a:r>
            <a:r>
              <a:rPr sz="1200" spc="-5" dirty="0">
                <a:latin typeface="Times New Roman"/>
                <a:cs typeface="Times New Roman"/>
              </a:rPr>
              <a:t>del vangelo </a:t>
            </a:r>
            <a:r>
              <a:rPr sz="1200" dirty="0">
                <a:latin typeface="Times New Roman"/>
                <a:cs typeface="Times New Roman"/>
              </a:rPr>
              <a:t>originale </a:t>
            </a:r>
            <a:r>
              <a:rPr sz="1200" spc="-5" dirty="0">
                <a:latin typeface="Times New Roman"/>
                <a:cs typeface="Times New Roman"/>
              </a:rPr>
              <a:t>del Buddismo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che esso </a:t>
            </a:r>
            <a:r>
              <a:rPr sz="1200" dirty="0">
                <a:latin typeface="Times New Roman"/>
                <a:cs typeface="Times New Roman"/>
              </a:rPr>
              <a:t>non produsse una religione di servizio </a:t>
            </a:r>
            <a:r>
              <a:rPr sz="1200" spc="-5" dirty="0">
                <a:latin typeface="Times New Roman"/>
                <a:cs typeface="Times New Roman"/>
              </a:rPr>
              <a:t>sociale  disinteressato.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fratellanza buddista </a:t>
            </a:r>
            <a:r>
              <a:rPr sz="1200" spc="-5" dirty="0">
                <a:latin typeface="Times New Roman"/>
                <a:cs typeface="Times New Roman"/>
              </a:rPr>
              <a:t>fu per lungo </a:t>
            </a:r>
            <a:r>
              <a:rPr sz="1200" dirty="0">
                <a:latin typeface="Times New Roman"/>
                <a:cs typeface="Times New Roman"/>
              </a:rPr>
              <a:t>tempo non una </a:t>
            </a:r>
            <a:r>
              <a:rPr sz="1200" spc="-5" dirty="0">
                <a:latin typeface="Times New Roman"/>
                <a:cs typeface="Times New Roman"/>
              </a:rPr>
              <a:t>fraternità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credenti, </a:t>
            </a:r>
            <a:r>
              <a:rPr sz="1200" dirty="0">
                <a:latin typeface="Times New Roman"/>
                <a:cs typeface="Times New Roman"/>
              </a:rPr>
              <a:t>ma piuttosto una </a:t>
            </a:r>
            <a:r>
              <a:rPr sz="1200" spc="-5" dirty="0">
                <a:latin typeface="Times New Roman"/>
                <a:cs typeface="Times New Roman"/>
              </a:rPr>
              <a:t>comunità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allievi</a:t>
            </a:r>
            <a:endParaRPr sz="1200">
              <a:latin typeface="Times New Roman"/>
              <a:cs typeface="Times New Roman"/>
            </a:endParaRPr>
          </a:p>
          <a:p>
            <a:pPr marL="76200" marR="53403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insegnanti. </a:t>
            </a:r>
            <a:r>
              <a:rPr sz="1200" dirty="0">
                <a:latin typeface="Times New Roman"/>
                <a:cs typeface="Times New Roman"/>
              </a:rPr>
              <a:t>Gautama proibì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denaro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questo modo </a:t>
            </a:r>
            <a:r>
              <a:rPr sz="1200" spc="-5" dirty="0">
                <a:latin typeface="Times New Roman"/>
                <a:cs typeface="Times New Roman"/>
              </a:rPr>
              <a:t>cercò d’impedire l’insorgere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tendenze </a:t>
            </a:r>
            <a:r>
              <a:rPr sz="1200" spc="-5" dirty="0">
                <a:latin typeface="Times New Roman"/>
                <a:cs typeface="Times New Roman"/>
              </a:rPr>
              <a:t>gerarchiche.  Gautama stesso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altamente sociale; </a:t>
            </a:r>
            <a:r>
              <a:rPr sz="1200" dirty="0">
                <a:latin typeface="Times New Roman"/>
                <a:cs typeface="Times New Roman"/>
              </a:rPr>
              <a:t>in verità la sua vita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molto più </a:t>
            </a:r>
            <a:r>
              <a:rPr sz="1200" spc="-5" dirty="0">
                <a:latin typeface="Times New Roman"/>
                <a:cs typeface="Times New Roman"/>
              </a:rPr>
              <a:t>grande della sua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predicazione.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La diffusione del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Buddismo</a:t>
            </a:r>
            <a:endParaRPr sz="1600">
              <a:latin typeface="Times New Roman"/>
              <a:cs typeface="Times New Roman"/>
            </a:endParaRPr>
          </a:p>
          <a:p>
            <a:pPr marL="76200" marR="6096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(1037.4) 94:9.1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Buddismo </a:t>
            </a:r>
            <a:r>
              <a:rPr sz="1200" dirty="0">
                <a:latin typeface="Times New Roman"/>
                <a:cs typeface="Times New Roman"/>
              </a:rPr>
              <a:t>prosperò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offriva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salvezza 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nel Budda, </a:t>
            </a:r>
            <a:r>
              <a:rPr sz="1200" dirty="0">
                <a:latin typeface="Times New Roman"/>
                <a:cs typeface="Times New Roman"/>
              </a:rPr>
              <a:t>l’illuminato. </a:t>
            </a:r>
            <a:r>
              <a:rPr sz="1200" spc="-5" dirty="0">
                <a:latin typeface="Times New Roman"/>
                <a:cs typeface="Times New Roman"/>
              </a:rPr>
              <a:t>Esso era rappresentativo  delle verità di Melchizedek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qualunque altro sistema religioso </a:t>
            </a:r>
            <a:r>
              <a:rPr sz="1200" dirty="0">
                <a:latin typeface="Times New Roman"/>
                <a:cs typeface="Times New Roman"/>
              </a:rPr>
              <a:t>esistente </a:t>
            </a:r>
            <a:r>
              <a:rPr sz="1200" spc="-5" dirty="0">
                <a:latin typeface="Times New Roman"/>
                <a:cs typeface="Times New Roman"/>
              </a:rPr>
              <a:t>nell’Asia orientale.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Buddismo </a:t>
            </a:r>
            <a:r>
              <a:rPr sz="1200" dirty="0">
                <a:latin typeface="Times New Roman"/>
                <a:cs typeface="Times New Roman"/>
              </a:rPr>
              <a:t>non si diffuse  molto come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adottato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propria protezione dal </a:t>
            </a:r>
            <a:r>
              <a:rPr sz="1200" dirty="0">
                <a:latin typeface="Times New Roman"/>
                <a:cs typeface="Times New Roman"/>
              </a:rPr>
              <a:t>monarca di bassa </a:t>
            </a:r>
            <a:r>
              <a:rPr sz="1200" spc="-5" dirty="0">
                <a:latin typeface="Times New Roman"/>
                <a:cs typeface="Times New Roman"/>
              </a:rPr>
              <a:t>casta Asoka,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Ikhnaton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Egitto, </a:t>
            </a:r>
            <a:r>
              <a:rPr sz="1200" dirty="0">
                <a:latin typeface="Times New Roman"/>
                <a:cs typeface="Times New Roman"/>
              </a:rPr>
              <a:t>fu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rimarchevoli governanti </a:t>
            </a:r>
            <a:r>
              <a:rPr sz="1200" dirty="0">
                <a:latin typeface="Times New Roman"/>
                <a:cs typeface="Times New Roman"/>
              </a:rPr>
              <a:t>civili </a:t>
            </a:r>
            <a:r>
              <a:rPr sz="1200" spc="-5" dirty="0">
                <a:latin typeface="Times New Roman"/>
                <a:cs typeface="Times New Roman"/>
              </a:rPr>
              <a:t>del periodo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Micael. Asoka </a:t>
            </a:r>
            <a:r>
              <a:rPr sz="1200" dirty="0">
                <a:latin typeface="Times New Roman"/>
                <a:cs typeface="Times New Roman"/>
              </a:rPr>
              <a:t>costruì un </a:t>
            </a:r>
            <a:r>
              <a:rPr sz="1200" spc="-5" dirty="0">
                <a:latin typeface="Times New Roman"/>
                <a:cs typeface="Times New Roman"/>
              </a:rPr>
              <a:t>grande impero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indiano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848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216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grazie alla propaganda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missionari buddisti. Nel corso </a:t>
            </a:r>
            <a:r>
              <a:rPr sz="1200" dirty="0">
                <a:latin typeface="Times New Roman"/>
                <a:cs typeface="Times New Roman"/>
              </a:rPr>
              <a:t>di un periodo di venticinque </a:t>
            </a:r>
            <a:r>
              <a:rPr sz="1200" spc="-5" dirty="0">
                <a:latin typeface="Times New Roman"/>
                <a:cs typeface="Times New Roman"/>
              </a:rPr>
              <a:t>anni egli </a:t>
            </a:r>
            <a:r>
              <a:rPr sz="1200" dirty="0">
                <a:latin typeface="Times New Roman"/>
                <a:cs typeface="Times New Roman"/>
              </a:rPr>
              <a:t>istruì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inviò più di  </a:t>
            </a:r>
            <a:r>
              <a:rPr sz="1200" spc="-5" dirty="0">
                <a:latin typeface="Times New Roman"/>
                <a:cs typeface="Times New Roman"/>
              </a:rPr>
              <a:t>diciassettemila missionari fino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frontiere </a:t>
            </a:r>
            <a:r>
              <a:rPr sz="1200" dirty="0">
                <a:latin typeface="Times New Roman"/>
                <a:cs typeface="Times New Roman"/>
              </a:rPr>
              <a:t>più lontane di tutto il mondo </a:t>
            </a:r>
            <a:r>
              <a:rPr sz="1200" spc="-5" dirty="0">
                <a:latin typeface="Times New Roman"/>
                <a:cs typeface="Times New Roman"/>
              </a:rPr>
              <a:t>conosciuto.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sola </a:t>
            </a:r>
            <a:r>
              <a:rPr sz="1200" spc="-5" dirty="0">
                <a:latin typeface="Times New Roman"/>
                <a:cs typeface="Times New Roman"/>
              </a:rPr>
              <a:t>generazione egli fece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Buddismo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dominante di metà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pianeta. </a:t>
            </a:r>
            <a:r>
              <a:rPr sz="1200" spc="-5" dirty="0">
                <a:latin typeface="Times New Roman"/>
                <a:cs typeface="Times New Roman"/>
              </a:rPr>
              <a:t>Ben presto </a:t>
            </a:r>
            <a:r>
              <a:rPr sz="1200" dirty="0">
                <a:latin typeface="Times New Roman"/>
                <a:cs typeface="Times New Roman"/>
              </a:rPr>
              <a:t>esso s’insediò nel Tibet,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Kashmir, a </a:t>
            </a:r>
            <a:r>
              <a:rPr sz="1200" spc="-5" dirty="0">
                <a:latin typeface="Times New Roman"/>
                <a:cs typeface="Times New Roman"/>
              </a:rPr>
              <a:t>Ceylon,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Birmania,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Giava, nel </a:t>
            </a:r>
            <a:r>
              <a:rPr sz="1200" dirty="0">
                <a:latin typeface="Times New Roman"/>
                <a:cs typeface="Times New Roman"/>
              </a:rPr>
              <a:t>Siam, in </a:t>
            </a:r>
            <a:r>
              <a:rPr sz="1200" spc="-5" dirty="0">
                <a:latin typeface="Times New Roman"/>
                <a:cs typeface="Times New Roman"/>
              </a:rPr>
              <a:t>Corea, </a:t>
            </a:r>
            <a:r>
              <a:rPr sz="1200" dirty="0">
                <a:latin typeface="Times New Roman"/>
                <a:cs typeface="Times New Roman"/>
              </a:rPr>
              <a:t>in Cina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Giappone.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senso </a:t>
            </a:r>
            <a:r>
              <a:rPr sz="1200" spc="-5" dirty="0">
                <a:latin typeface="Times New Roman"/>
                <a:cs typeface="Times New Roman"/>
              </a:rPr>
              <a:t>generale, esso </a:t>
            </a:r>
            <a:r>
              <a:rPr sz="1200" dirty="0">
                <a:latin typeface="Times New Roman"/>
                <a:cs typeface="Times New Roman"/>
              </a:rPr>
              <a:t>fu una </a:t>
            </a:r>
            <a:r>
              <a:rPr sz="1200" spc="-5" dirty="0">
                <a:latin typeface="Times New Roman"/>
                <a:cs typeface="Times New Roman"/>
              </a:rPr>
              <a:t>religione considerevolmente superiore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quelle  </a:t>
            </a:r>
            <a:r>
              <a:rPr sz="1200" spc="-5" dirty="0">
                <a:latin typeface="Times New Roman"/>
                <a:cs typeface="Times New Roman"/>
              </a:rPr>
              <a:t>che soppiantò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elevò.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(1037.5) 94:9.2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diffusione del Buddismo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luogo </a:t>
            </a:r>
            <a:r>
              <a:rPr sz="1200" dirty="0">
                <a:latin typeface="Times New Roman"/>
                <a:cs typeface="Times New Roman"/>
              </a:rPr>
              <a:t>d’origine in </a:t>
            </a:r>
            <a:r>
              <a:rPr sz="1200" spc="-5" dirty="0">
                <a:latin typeface="Times New Roman"/>
                <a:cs typeface="Times New Roman"/>
              </a:rPr>
              <a:t>India </a:t>
            </a:r>
            <a:r>
              <a:rPr sz="1200" dirty="0">
                <a:latin typeface="Times New Roman"/>
                <a:cs typeface="Times New Roman"/>
              </a:rPr>
              <a:t>a tutta </a:t>
            </a:r>
            <a:r>
              <a:rPr sz="1200" spc="-5" dirty="0">
                <a:latin typeface="Times New Roman"/>
                <a:cs typeface="Times New Roman"/>
              </a:rPr>
              <a:t>l’Asia </a:t>
            </a:r>
            <a:r>
              <a:rPr sz="1200" dirty="0">
                <a:latin typeface="Times New Roman"/>
                <a:cs typeface="Times New Roman"/>
              </a:rPr>
              <a:t>è una delle </a:t>
            </a:r>
            <a:r>
              <a:rPr sz="1200" spc="-5" dirty="0">
                <a:latin typeface="Times New Roman"/>
                <a:cs typeface="Times New Roman"/>
              </a:rPr>
              <a:t>storie palpitanti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devozione  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perseveranza missionaria </a:t>
            </a:r>
            <a:r>
              <a:rPr sz="1200" dirty="0">
                <a:latin typeface="Times New Roman"/>
                <a:cs typeface="Times New Roman"/>
              </a:rPr>
              <a:t>di persone </a:t>
            </a:r>
            <a:r>
              <a:rPr sz="1200" spc="-5" dirty="0">
                <a:latin typeface="Times New Roman"/>
                <a:cs typeface="Times New Roman"/>
              </a:rPr>
              <a:t>religiose sincere. Gli insegnanti del vangelo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Gautama </a:t>
            </a:r>
            <a:r>
              <a:rPr sz="1200" dirty="0">
                <a:latin typeface="Times New Roman"/>
                <a:cs typeface="Times New Roman"/>
              </a:rPr>
              <a:t>non solo sfidarono i  </a:t>
            </a:r>
            <a:r>
              <a:rPr sz="1200" spc="-5" dirty="0">
                <a:latin typeface="Times New Roman"/>
                <a:cs typeface="Times New Roman"/>
              </a:rPr>
              <a:t>pericoli delle </a:t>
            </a:r>
            <a:r>
              <a:rPr sz="1200" dirty="0">
                <a:latin typeface="Times New Roman"/>
                <a:cs typeface="Times New Roman"/>
              </a:rPr>
              <a:t>strade </a:t>
            </a:r>
            <a:r>
              <a:rPr sz="1200" spc="-5" dirty="0">
                <a:latin typeface="Times New Roman"/>
                <a:cs typeface="Times New Roman"/>
              </a:rPr>
              <a:t>carovaniere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ma affrontarono i </a:t>
            </a:r>
            <a:r>
              <a:rPr sz="1200" spc="-5" dirty="0">
                <a:latin typeface="Times New Roman"/>
                <a:cs typeface="Times New Roman"/>
              </a:rPr>
              <a:t>pericoli </a:t>
            </a:r>
            <a:r>
              <a:rPr sz="1200" dirty="0">
                <a:latin typeface="Times New Roman"/>
                <a:cs typeface="Times New Roman"/>
              </a:rPr>
              <a:t>dei mari della Cina </a:t>
            </a:r>
            <a:r>
              <a:rPr sz="1200" spc="-5" dirty="0">
                <a:latin typeface="Times New Roman"/>
                <a:cs typeface="Times New Roman"/>
              </a:rPr>
              <a:t>nel proseguire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sul  continente asiatico, </a:t>
            </a:r>
            <a:r>
              <a:rPr sz="1200" dirty="0">
                <a:latin typeface="Times New Roman"/>
                <a:cs typeface="Times New Roman"/>
              </a:rPr>
              <a:t>portando a tutti i popoli </a:t>
            </a:r>
            <a:r>
              <a:rPr sz="1200" spc="-5" dirty="0">
                <a:latin typeface="Times New Roman"/>
                <a:cs typeface="Times New Roman"/>
              </a:rPr>
              <a:t>il messaggio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-5" dirty="0">
                <a:latin typeface="Times New Roman"/>
                <a:cs typeface="Times New Roman"/>
              </a:rPr>
              <a:t>fede.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Buddismo </a:t>
            </a:r>
            <a:r>
              <a:rPr sz="1200" dirty="0">
                <a:latin typeface="Times New Roman"/>
                <a:cs typeface="Times New Roman"/>
              </a:rPr>
              <a:t>non era più la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spc="5" dirty="0">
                <a:latin typeface="Times New Roman"/>
                <a:cs typeface="Times New Roman"/>
              </a:rPr>
              <a:t>dottrina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Gautama;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reso </a:t>
            </a:r>
            <a:r>
              <a:rPr sz="1200" spc="-5" dirty="0">
                <a:latin typeface="Times New Roman"/>
                <a:cs typeface="Times New Roman"/>
              </a:rPr>
              <a:t>miracoloso che </a:t>
            </a:r>
            <a:r>
              <a:rPr sz="1200" dirty="0">
                <a:latin typeface="Times New Roman"/>
                <a:cs typeface="Times New Roman"/>
              </a:rPr>
              <a:t>faceva di lui un dio. E più </a:t>
            </a:r>
            <a:r>
              <a:rPr sz="1200" spc="-5" dirty="0">
                <a:latin typeface="Times New Roman"/>
                <a:cs typeface="Times New Roman"/>
              </a:rPr>
              <a:t>lontano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Buddismo si diffondeva dal suo luogo </a:t>
            </a:r>
            <a:r>
              <a:rPr sz="1200" dirty="0">
                <a:latin typeface="Times New Roman"/>
                <a:cs typeface="Times New Roman"/>
              </a:rPr>
              <a:t>d’origine  </a:t>
            </a:r>
            <a:r>
              <a:rPr sz="1200" spc="-5" dirty="0">
                <a:latin typeface="Times New Roman"/>
                <a:cs typeface="Times New Roman"/>
              </a:rPr>
              <a:t>nelle regioni </a:t>
            </a:r>
            <a:r>
              <a:rPr sz="1200" dirty="0">
                <a:latin typeface="Times New Roman"/>
                <a:cs typeface="Times New Roman"/>
              </a:rPr>
              <a:t>montuose </a:t>
            </a:r>
            <a:r>
              <a:rPr sz="1200" spc="-5" dirty="0">
                <a:latin typeface="Times New Roman"/>
                <a:cs typeface="Times New Roman"/>
              </a:rPr>
              <a:t>dell’India, </a:t>
            </a:r>
            <a:r>
              <a:rPr sz="1200" dirty="0">
                <a:latin typeface="Times New Roman"/>
                <a:cs typeface="Times New Roman"/>
              </a:rPr>
              <a:t>più diveniva dissimile </a:t>
            </a:r>
            <a:r>
              <a:rPr sz="1200" spc="-5" dirty="0">
                <a:latin typeface="Times New Roman"/>
                <a:cs typeface="Times New Roman"/>
              </a:rPr>
              <a:t>dagli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Gautama </a:t>
            </a:r>
            <a:r>
              <a:rPr sz="1200" dirty="0">
                <a:latin typeface="Times New Roman"/>
                <a:cs typeface="Times New Roman"/>
              </a:rPr>
              <a:t>e più simile </a:t>
            </a:r>
            <a:r>
              <a:rPr sz="1200" spc="-5" dirty="0">
                <a:latin typeface="Times New Roman"/>
                <a:cs typeface="Times New Roman"/>
              </a:rPr>
              <a:t>alle religioni che </a:t>
            </a:r>
            <a:r>
              <a:rPr sz="1200" dirty="0">
                <a:latin typeface="Times New Roman"/>
                <a:cs typeface="Times New Roman"/>
              </a:rPr>
              <a:t>soppiantava,  </a:t>
            </a:r>
            <a:r>
              <a:rPr sz="1200" spc="-5" dirty="0">
                <a:latin typeface="Times New Roman"/>
                <a:cs typeface="Times New Roman"/>
              </a:rPr>
              <a:t>questa religione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crebbe.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57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(1038.1) 94:9.3 </a:t>
            </a:r>
            <a:r>
              <a:rPr sz="1200" spc="-5" dirty="0">
                <a:latin typeface="Times New Roman"/>
                <a:cs typeface="Times New Roman"/>
              </a:rPr>
              <a:t>Più tardi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Buddismo </a:t>
            </a:r>
            <a:r>
              <a:rPr sz="1200" dirty="0">
                <a:latin typeface="Times New Roman"/>
                <a:cs typeface="Times New Roman"/>
              </a:rPr>
              <a:t>fu molto </a:t>
            </a:r>
            <a:r>
              <a:rPr sz="1200" spc="-5" dirty="0">
                <a:latin typeface="Times New Roman"/>
                <a:cs typeface="Times New Roman"/>
              </a:rPr>
              <a:t>influenzato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Taoismo </a:t>
            </a:r>
            <a:r>
              <a:rPr sz="1200" dirty="0">
                <a:latin typeface="Times New Roman"/>
                <a:cs typeface="Times New Roman"/>
              </a:rPr>
              <a:t>in Cina,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Shinto in Giappone e </a:t>
            </a:r>
            <a:r>
              <a:rPr sz="1200" spc="-5" dirty="0">
                <a:latin typeface="Times New Roman"/>
                <a:cs typeface="Times New Roman"/>
              </a:rPr>
              <a:t>dal Cristianesimo nel Tibet.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India, </a:t>
            </a:r>
            <a:r>
              <a:rPr sz="1200" dirty="0">
                <a:latin typeface="Times New Roman"/>
                <a:cs typeface="Times New Roman"/>
              </a:rPr>
              <a:t>dopo un millennio, il </a:t>
            </a:r>
            <a:r>
              <a:rPr sz="1200" spc="-5" dirty="0">
                <a:latin typeface="Times New Roman"/>
                <a:cs typeface="Times New Roman"/>
              </a:rPr>
              <a:t>Buddismo semplicemente s’inaridì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estinse. Esso fu </a:t>
            </a:r>
            <a:r>
              <a:rPr sz="1200" spc="-5" dirty="0">
                <a:latin typeface="Times New Roman"/>
                <a:cs typeface="Times New Roman"/>
              </a:rPr>
              <a:t>bramanizzato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successivamente si </a:t>
            </a:r>
            <a:r>
              <a:rPr sz="1200" spc="5" dirty="0">
                <a:latin typeface="Times New Roman"/>
                <a:cs typeface="Times New Roman"/>
              </a:rPr>
              <a:t>arrese  </a:t>
            </a:r>
            <a:r>
              <a:rPr sz="1200" spc="-5" dirty="0">
                <a:latin typeface="Times New Roman"/>
                <a:cs typeface="Times New Roman"/>
              </a:rPr>
              <a:t>miseramente all’Islamismo, mentre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resto dell’Oriente degenerò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rituale che </a:t>
            </a:r>
            <a:r>
              <a:rPr sz="1200" dirty="0">
                <a:latin typeface="Times New Roman"/>
                <a:cs typeface="Times New Roman"/>
              </a:rPr>
              <a:t>Gautama </a:t>
            </a:r>
            <a:r>
              <a:rPr sz="1200" spc="-5" dirty="0">
                <a:latin typeface="Times New Roman"/>
                <a:cs typeface="Times New Roman"/>
              </a:rPr>
              <a:t>Siddharta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 </a:t>
            </a:r>
            <a:r>
              <a:rPr sz="1200" dirty="0">
                <a:latin typeface="Times New Roman"/>
                <a:cs typeface="Times New Roman"/>
              </a:rPr>
              <a:t>mai</a:t>
            </a:r>
            <a:r>
              <a:rPr sz="1200" spc="-5" dirty="0">
                <a:latin typeface="Times New Roman"/>
                <a:cs typeface="Times New Roman"/>
              </a:rPr>
              <a:t> riconosciuto.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92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(1038.2) 94:9.4 </a:t>
            </a:r>
            <a:r>
              <a:rPr sz="1200" spc="-5" dirty="0">
                <a:latin typeface="Times New Roman"/>
                <a:cs typeface="Times New Roman"/>
              </a:rPr>
              <a:t>Nel sud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stereotipo fondamentalista degli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Siddharta </a:t>
            </a:r>
            <a:r>
              <a:rPr sz="1200" dirty="0">
                <a:latin typeface="Times New Roman"/>
                <a:cs typeface="Times New Roman"/>
              </a:rPr>
              <a:t>persisté a </a:t>
            </a:r>
            <a:r>
              <a:rPr sz="1200" spc="-5" dirty="0">
                <a:latin typeface="Times New Roman"/>
                <a:cs typeface="Times New Roman"/>
              </a:rPr>
              <a:t>Ceylon,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Birmania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penisola  </a:t>
            </a:r>
            <a:r>
              <a:rPr sz="1200" spc="-5" dirty="0">
                <a:latin typeface="Times New Roman"/>
                <a:cs typeface="Times New Roman"/>
              </a:rPr>
              <a:t>dell’Indocina. 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ramo Hinayana del </a:t>
            </a:r>
            <a:r>
              <a:rPr sz="1200" dirty="0">
                <a:latin typeface="Times New Roman"/>
                <a:cs typeface="Times New Roman"/>
              </a:rPr>
              <a:t>Buddismo </a:t>
            </a:r>
            <a:r>
              <a:rPr sz="1200" spc="-5" dirty="0">
                <a:latin typeface="Times New Roman"/>
                <a:cs typeface="Times New Roman"/>
              </a:rPr>
              <a:t>che aderisce strettamente alla </a:t>
            </a:r>
            <a:r>
              <a:rPr sz="1200" dirty="0">
                <a:latin typeface="Times New Roman"/>
                <a:cs typeface="Times New Roman"/>
              </a:rPr>
              <a:t>dottrina iniziale 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asociale.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29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(1038.3) 94:9.5 </a:t>
            </a:r>
            <a:r>
              <a:rPr sz="1200" spc="-5" dirty="0">
                <a:latin typeface="Times New Roman"/>
                <a:cs typeface="Times New Roman"/>
              </a:rPr>
              <a:t>Ma anche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 crollo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cinese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indiano settentrionale dei 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Gautama avevano </a:t>
            </a:r>
            <a:r>
              <a:rPr sz="1200" dirty="0">
                <a:latin typeface="Times New Roman"/>
                <a:cs typeface="Times New Roman"/>
              </a:rPr>
              <a:t>cominciato  lo </a:t>
            </a:r>
            <a:r>
              <a:rPr sz="1200" spc="-5" dirty="0">
                <a:latin typeface="Times New Roman"/>
                <a:cs typeface="Times New Roman"/>
              </a:rPr>
              <a:t>sviluppo dell’insegnamento Mahayana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“Grande Via” alla </a:t>
            </a:r>
            <a:r>
              <a:rPr sz="1200" dirty="0">
                <a:latin typeface="Times New Roman"/>
                <a:cs typeface="Times New Roman"/>
              </a:rPr>
              <a:t>salvezza, 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i puristi </a:t>
            </a:r>
            <a:r>
              <a:rPr sz="1200" spc="-5" dirty="0">
                <a:latin typeface="Times New Roman"/>
                <a:cs typeface="Times New Roman"/>
              </a:rPr>
              <a:t>del sud che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seguivano</a:t>
            </a:r>
            <a:endParaRPr sz="1200">
              <a:latin typeface="Times New Roman"/>
              <a:cs typeface="Times New Roman"/>
            </a:endParaRPr>
          </a:p>
          <a:p>
            <a:pPr marL="76200" marR="4184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l’Hinayana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“Via Minore”. Questi mahayanisti si staccarono dalle limitazioni sociali </a:t>
            </a:r>
            <a:r>
              <a:rPr sz="1200" dirty="0">
                <a:latin typeface="Times New Roman"/>
                <a:cs typeface="Times New Roman"/>
              </a:rPr>
              <a:t>insite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dottrina buddista, e da </a:t>
            </a:r>
            <a:r>
              <a:rPr sz="1200" spc="5" dirty="0">
                <a:latin typeface="Times New Roman"/>
                <a:cs typeface="Times New Roman"/>
              </a:rPr>
              <a:t>allora  </a:t>
            </a:r>
            <a:r>
              <a:rPr sz="1200" spc="-5" dirty="0">
                <a:latin typeface="Times New Roman"/>
                <a:cs typeface="Times New Roman"/>
              </a:rPr>
              <a:t>questo ramo </a:t>
            </a:r>
            <a:r>
              <a:rPr sz="1200" dirty="0">
                <a:latin typeface="Times New Roman"/>
                <a:cs typeface="Times New Roman"/>
              </a:rPr>
              <a:t>settentrionale </a:t>
            </a:r>
            <a:r>
              <a:rPr sz="1200" spc="-5" dirty="0">
                <a:latin typeface="Times New Roman"/>
                <a:cs typeface="Times New Roman"/>
              </a:rPr>
              <a:t>del Buddismo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continuato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evolversi </a:t>
            </a:r>
            <a:r>
              <a:rPr sz="1200" dirty="0">
                <a:latin typeface="Times New Roman"/>
                <a:cs typeface="Times New Roman"/>
              </a:rPr>
              <a:t>in Cina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Giappone.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906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(1038.4) 94:9.6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Buddismo oggi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vivente e in </a:t>
            </a:r>
            <a:r>
              <a:rPr sz="1200" spc="-5" dirty="0">
                <a:latin typeface="Times New Roman"/>
                <a:cs typeface="Times New Roman"/>
              </a:rPr>
              <a:t>crescita perché riesce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più alti </a:t>
            </a:r>
            <a:r>
              <a:rPr sz="1200" spc="-5" dirty="0">
                <a:latin typeface="Times New Roman"/>
                <a:cs typeface="Times New Roman"/>
              </a:rPr>
              <a:t>valori morali dei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aderenti. Esso </a:t>
            </a:r>
            <a:r>
              <a:rPr sz="1200" dirty="0">
                <a:latin typeface="Times New Roman"/>
                <a:cs typeface="Times New Roman"/>
              </a:rPr>
              <a:t>promuove la </a:t>
            </a:r>
            <a:r>
              <a:rPr sz="1200" spc="-5" dirty="0">
                <a:latin typeface="Times New Roman"/>
                <a:cs typeface="Times New Roman"/>
              </a:rPr>
              <a:t>calma </a:t>
            </a:r>
            <a:r>
              <a:rPr sz="1200" dirty="0">
                <a:latin typeface="Times New Roman"/>
                <a:cs typeface="Times New Roman"/>
              </a:rPr>
              <a:t>e l’autocontrollo, </a:t>
            </a:r>
            <a:r>
              <a:rPr sz="1200" spc="-5" dirty="0">
                <a:latin typeface="Times New Roman"/>
                <a:cs typeface="Times New Roman"/>
              </a:rPr>
              <a:t>accresce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serenità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felicità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contribuisce </a:t>
            </a:r>
            <a:r>
              <a:rPr sz="1200" dirty="0">
                <a:latin typeface="Times New Roman"/>
                <a:cs typeface="Times New Roman"/>
              </a:rPr>
              <a:t>molto ad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dispiacere ed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dolore. Coloro che </a:t>
            </a:r>
            <a:r>
              <a:rPr sz="1200" dirty="0">
                <a:latin typeface="Times New Roman"/>
                <a:cs typeface="Times New Roman"/>
              </a:rPr>
              <a:t>credono a </a:t>
            </a:r>
            <a:r>
              <a:rPr sz="1200" spc="-5" dirty="0">
                <a:latin typeface="Times New Roman"/>
                <a:cs typeface="Times New Roman"/>
              </a:rPr>
              <a:t>questa filosofia </a:t>
            </a:r>
            <a:r>
              <a:rPr sz="1200" dirty="0">
                <a:latin typeface="Times New Roman"/>
                <a:cs typeface="Times New Roman"/>
              </a:rPr>
              <a:t>vivono vite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di molti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vi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La religione nel Tibet</a:t>
            </a:r>
            <a:endParaRPr sz="1600">
              <a:latin typeface="Times New Roman"/>
              <a:cs typeface="Times New Roman"/>
            </a:endParaRPr>
          </a:p>
          <a:p>
            <a:pPr marL="76200" marR="74295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(1038.5) 94:10.1 </a:t>
            </a:r>
            <a:r>
              <a:rPr sz="1200" spc="-5" dirty="0">
                <a:latin typeface="Times New Roman"/>
                <a:cs typeface="Times New Roman"/>
              </a:rPr>
              <a:t>Nel Tibet si trova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strana associazione degli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combinati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Buddismo, l’Induismo,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Taoismo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Cristianesimo. 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missionari </a:t>
            </a:r>
            <a:r>
              <a:rPr sz="1200" dirty="0">
                <a:latin typeface="Times New Roman"/>
                <a:cs typeface="Times New Roman"/>
              </a:rPr>
              <a:t>buddisti </a:t>
            </a:r>
            <a:r>
              <a:rPr sz="1200" spc="-5" dirty="0">
                <a:latin typeface="Times New Roman"/>
                <a:cs typeface="Times New Roman"/>
              </a:rPr>
              <a:t>entrarono nel </a:t>
            </a:r>
            <a:r>
              <a:rPr sz="1200" dirty="0">
                <a:latin typeface="Times New Roman"/>
                <a:cs typeface="Times New Roman"/>
              </a:rPr>
              <a:t>Tibet, </a:t>
            </a:r>
            <a:r>
              <a:rPr sz="1200" spc="-5" dirty="0">
                <a:latin typeface="Times New Roman"/>
                <a:cs typeface="Times New Roman"/>
              </a:rPr>
              <a:t>trovarono </a:t>
            </a:r>
            <a:r>
              <a:rPr sz="1200" dirty="0">
                <a:latin typeface="Times New Roman"/>
                <a:cs typeface="Times New Roman"/>
              </a:rPr>
              <a:t>uno stato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5" dirty="0">
                <a:latin typeface="Times New Roman"/>
                <a:cs typeface="Times New Roman"/>
              </a:rPr>
              <a:t>molto  </a:t>
            </a:r>
            <a:r>
              <a:rPr sz="1200" dirty="0">
                <a:latin typeface="Times New Roman"/>
                <a:cs typeface="Times New Roman"/>
              </a:rPr>
              <a:t>simile a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missionari cristiani trovarono </a:t>
            </a:r>
            <a:r>
              <a:rPr sz="1200" dirty="0">
                <a:latin typeface="Times New Roman"/>
                <a:cs typeface="Times New Roman"/>
              </a:rPr>
              <a:t>tra le tribù nordiche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dell’Europa.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42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(1038.6) 94:10.2 </a:t>
            </a:r>
            <a:r>
              <a:rPr sz="1200" spc="-5" dirty="0">
                <a:latin typeface="Times New Roman"/>
                <a:cs typeface="Times New Roman"/>
              </a:rPr>
              <a:t>Questi Tibetani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mente semplice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vollero abbandonare </a:t>
            </a:r>
            <a:r>
              <a:rPr sz="1200" dirty="0">
                <a:latin typeface="Times New Roman"/>
                <a:cs typeface="Times New Roman"/>
              </a:rPr>
              <a:t>totalmente la </a:t>
            </a:r>
            <a:r>
              <a:rPr sz="1200" spc="-5" dirty="0">
                <a:latin typeface="Times New Roman"/>
                <a:cs typeface="Times New Roman"/>
              </a:rPr>
              <a:t>loro antica magia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amuleti. </a:t>
            </a:r>
            <a:r>
              <a:rPr sz="1200" spc="-10" dirty="0">
                <a:latin typeface="Times New Roman"/>
                <a:cs typeface="Times New Roman"/>
              </a:rPr>
              <a:t>Lo  </a:t>
            </a:r>
            <a:r>
              <a:rPr sz="1200" dirty="0">
                <a:latin typeface="Times New Roman"/>
                <a:cs typeface="Times New Roman"/>
              </a:rPr>
              <a:t>studio </a:t>
            </a:r>
            <a:r>
              <a:rPr sz="1200" spc="-5" dirty="0">
                <a:latin typeface="Times New Roman"/>
                <a:cs typeface="Times New Roman"/>
              </a:rPr>
              <a:t>dei cerimoniali religiosi dei </a:t>
            </a:r>
            <a:r>
              <a:rPr sz="1200" dirty="0">
                <a:latin typeface="Times New Roman"/>
                <a:cs typeface="Times New Roman"/>
              </a:rPr>
              <a:t>rituali </a:t>
            </a:r>
            <a:r>
              <a:rPr sz="1200" spc="-5" dirty="0">
                <a:latin typeface="Times New Roman"/>
                <a:cs typeface="Times New Roman"/>
              </a:rPr>
              <a:t>tibetani odierni rivela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confraternita eccessivamente </a:t>
            </a:r>
            <a:r>
              <a:rPr sz="1200" dirty="0">
                <a:latin typeface="Times New Roman"/>
                <a:cs typeface="Times New Roman"/>
              </a:rPr>
              <a:t>numerosa </a:t>
            </a:r>
            <a:r>
              <a:rPr sz="1200" spc="-5" dirty="0">
                <a:latin typeface="Times New Roman"/>
                <a:cs typeface="Times New Roman"/>
              </a:rPr>
              <a:t>di sacerdoti 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teste  </a:t>
            </a:r>
            <a:r>
              <a:rPr sz="1200" spc="-5" dirty="0">
                <a:latin typeface="Times New Roman"/>
                <a:cs typeface="Times New Roman"/>
              </a:rPr>
              <a:t>rasate che praticano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elaborato rituale comprendente campane, </a:t>
            </a:r>
            <a:r>
              <a:rPr sz="1200" dirty="0">
                <a:latin typeface="Times New Roman"/>
                <a:cs typeface="Times New Roman"/>
              </a:rPr>
              <a:t>canti, incenso, </a:t>
            </a:r>
            <a:r>
              <a:rPr sz="1200" spc="-5" dirty="0">
                <a:latin typeface="Times New Roman"/>
                <a:cs typeface="Times New Roman"/>
              </a:rPr>
              <a:t>processioni, rosari, immagini, amuleti, </a:t>
            </a:r>
            <a:r>
              <a:rPr sz="1200" dirty="0">
                <a:latin typeface="Times New Roman"/>
                <a:cs typeface="Times New Roman"/>
              </a:rPr>
              <a:t>ritratti,  </a:t>
            </a:r>
            <a:r>
              <a:rPr sz="1200" spc="-5" dirty="0">
                <a:latin typeface="Times New Roman"/>
                <a:cs typeface="Times New Roman"/>
              </a:rPr>
              <a:t>acqua benedetta, </a:t>
            </a:r>
            <a:r>
              <a:rPr sz="1200" dirty="0">
                <a:latin typeface="Times New Roman"/>
                <a:cs typeface="Times New Roman"/>
              </a:rPr>
              <a:t>vesti sfarzose e </a:t>
            </a:r>
            <a:r>
              <a:rPr sz="1200" spc="-5" dirty="0">
                <a:latin typeface="Times New Roman"/>
                <a:cs typeface="Times New Roman"/>
              </a:rPr>
              <a:t>cori </a:t>
            </a:r>
            <a:r>
              <a:rPr sz="1200" dirty="0">
                <a:latin typeface="Times New Roman"/>
                <a:cs typeface="Times New Roman"/>
              </a:rPr>
              <a:t>complessi. Hanno </a:t>
            </a:r>
            <a:r>
              <a:rPr sz="1200" spc="-5" dirty="0">
                <a:latin typeface="Times New Roman"/>
                <a:cs typeface="Times New Roman"/>
              </a:rPr>
              <a:t>dogmi rigidi </a:t>
            </a:r>
            <a:r>
              <a:rPr sz="1200" dirty="0">
                <a:latin typeface="Times New Roman"/>
                <a:cs typeface="Times New Roman"/>
              </a:rPr>
              <a:t>e credenze cristallizzate, </a:t>
            </a:r>
            <a:r>
              <a:rPr sz="1200" spc="-5" dirty="0">
                <a:latin typeface="Times New Roman"/>
                <a:cs typeface="Times New Roman"/>
              </a:rPr>
              <a:t>riti mistici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digiuni speciali. </a:t>
            </a:r>
            <a:r>
              <a:rPr sz="1200" dirty="0">
                <a:latin typeface="Times New Roman"/>
                <a:cs typeface="Times New Roman"/>
              </a:rPr>
              <a:t>La loro  </a:t>
            </a:r>
            <a:r>
              <a:rPr sz="1200" spc="-5" dirty="0">
                <a:latin typeface="Times New Roman"/>
                <a:cs typeface="Times New Roman"/>
              </a:rPr>
              <a:t>gerarchia comprende </a:t>
            </a:r>
            <a:r>
              <a:rPr sz="1200" dirty="0">
                <a:latin typeface="Times New Roman"/>
                <a:cs typeface="Times New Roman"/>
              </a:rPr>
              <a:t>monaci, </a:t>
            </a:r>
            <a:r>
              <a:rPr sz="1200" spc="-5" dirty="0">
                <a:latin typeface="Times New Roman"/>
                <a:cs typeface="Times New Roman"/>
              </a:rPr>
              <a:t>monache, abati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Grande Lama. Pregano angeli, </a:t>
            </a:r>
            <a:r>
              <a:rPr sz="1200" dirty="0">
                <a:latin typeface="Times New Roman"/>
                <a:cs typeface="Times New Roman"/>
              </a:rPr>
              <a:t>santi, una </a:t>
            </a:r>
            <a:r>
              <a:rPr sz="1200" spc="-5" dirty="0">
                <a:latin typeface="Times New Roman"/>
                <a:cs typeface="Times New Roman"/>
              </a:rPr>
              <a:t>Santa Madre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dei. Praticano  confessioni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credono nel purgatorio.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monasteri sono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cattedrali splendide. Osservano un’interminabile  ripetizione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rituali sacri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credono che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cerimoniali </a:t>
            </a:r>
            <a:r>
              <a:rPr sz="1200" dirty="0">
                <a:latin typeface="Times New Roman"/>
                <a:cs typeface="Times New Roman"/>
              </a:rPr>
              <a:t>donino la </a:t>
            </a:r>
            <a:r>
              <a:rPr sz="1200" spc="-5" dirty="0">
                <a:latin typeface="Times New Roman"/>
                <a:cs typeface="Times New Roman"/>
              </a:rPr>
              <a:t>salvezza.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preghiere vengono attaccate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5" dirty="0">
                <a:latin typeface="Times New Roman"/>
                <a:cs typeface="Times New Roman"/>
              </a:rPr>
              <a:t>ruota,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rotazione essi credono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suppliche </a:t>
            </a:r>
            <a:r>
              <a:rPr sz="1200" dirty="0">
                <a:latin typeface="Times New Roman"/>
                <a:cs typeface="Times New Roman"/>
              </a:rPr>
              <a:t>divengano </a:t>
            </a:r>
            <a:r>
              <a:rPr sz="1200" spc="-5" dirty="0">
                <a:latin typeface="Times New Roman"/>
                <a:cs typeface="Times New Roman"/>
              </a:rPr>
              <a:t>efficaci. Presso </a:t>
            </a:r>
            <a:r>
              <a:rPr sz="1200" dirty="0">
                <a:latin typeface="Times New Roman"/>
                <a:cs typeface="Times New Roman"/>
              </a:rPr>
              <a:t>nessun </a:t>
            </a:r>
            <a:r>
              <a:rPr sz="1200" spc="-5" dirty="0">
                <a:latin typeface="Times New Roman"/>
                <a:cs typeface="Times New Roman"/>
              </a:rPr>
              <a:t>altro popolo </a:t>
            </a:r>
            <a:r>
              <a:rPr sz="1200" dirty="0">
                <a:latin typeface="Times New Roman"/>
                <a:cs typeface="Times New Roman"/>
              </a:rPr>
              <a:t>dei tempi </a:t>
            </a:r>
            <a:r>
              <a:rPr sz="1200" spc="-5" dirty="0">
                <a:latin typeface="Times New Roman"/>
                <a:cs typeface="Times New Roman"/>
              </a:rPr>
              <a:t>moderni si </a:t>
            </a:r>
            <a:r>
              <a:rPr sz="1200" dirty="0">
                <a:latin typeface="Times New Roman"/>
                <a:cs typeface="Times New Roman"/>
              </a:rPr>
              <a:t>può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trovare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912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016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l’osservanza </a:t>
            </a:r>
            <a:r>
              <a:rPr sz="1200" dirty="0">
                <a:latin typeface="Times New Roman"/>
                <a:cs typeface="Times New Roman"/>
              </a:rPr>
              <a:t>di così </a:t>
            </a:r>
            <a:r>
              <a:rPr sz="1200" spc="-5" dirty="0">
                <a:latin typeface="Times New Roman"/>
                <a:cs typeface="Times New Roman"/>
              </a:rPr>
              <a:t>tanti elementi provenienti </a:t>
            </a:r>
            <a:r>
              <a:rPr sz="1200" dirty="0">
                <a:latin typeface="Times New Roman"/>
                <a:cs typeface="Times New Roman"/>
              </a:rPr>
              <a:t>da così tante </a:t>
            </a:r>
            <a:r>
              <a:rPr sz="1200" spc="-5" dirty="0">
                <a:latin typeface="Times New Roman"/>
                <a:cs typeface="Times New Roman"/>
              </a:rPr>
              <a:t>religioni; </a:t>
            </a:r>
            <a:r>
              <a:rPr sz="1200" dirty="0">
                <a:latin typeface="Times New Roman"/>
                <a:cs typeface="Times New Roman"/>
              </a:rPr>
              <a:t>ed è inevitabile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liturgia composita </a:t>
            </a:r>
            <a:r>
              <a:rPr sz="1200" dirty="0">
                <a:latin typeface="Times New Roman"/>
                <a:cs typeface="Times New Roman"/>
              </a:rPr>
              <a:t>divenga  </a:t>
            </a:r>
            <a:r>
              <a:rPr sz="1200" spc="-5" dirty="0">
                <a:latin typeface="Times New Roman"/>
                <a:cs typeface="Times New Roman"/>
              </a:rPr>
              <a:t>eccessivamente ingombrante ed intollerabilmente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opprimente.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222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(1038.7) 94:10.3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Tibetani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principali religioni del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eccetto </a:t>
            </a:r>
            <a:r>
              <a:rPr sz="1200" dirty="0">
                <a:latin typeface="Times New Roman"/>
                <a:cs typeface="Times New Roman"/>
              </a:rPr>
              <a:t>i semplici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Gesù: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filiazione con </a:t>
            </a:r>
            <a:r>
              <a:rPr sz="1200" dirty="0">
                <a:latin typeface="Times New Roman"/>
                <a:cs typeface="Times New Roman"/>
              </a:rPr>
              <a:t>Dio, la </a:t>
            </a:r>
            <a:r>
              <a:rPr sz="1200" spc="-5" dirty="0">
                <a:latin typeface="Times New Roman"/>
                <a:cs typeface="Times New Roman"/>
              </a:rPr>
              <a:t>fratellanza con </a:t>
            </a:r>
            <a:r>
              <a:rPr sz="1200" dirty="0">
                <a:latin typeface="Times New Roman"/>
                <a:cs typeface="Times New Roman"/>
              </a:rPr>
              <a:t>l’uomo e la </a:t>
            </a:r>
            <a:r>
              <a:rPr sz="1200" spc="-5" dirty="0">
                <a:latin typeface="Times New Roman"/>
                <a:cs typeface="Times New Roman"/>
              </a:rPr>
              <a:t>cittadinanza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nell’universo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11. La filosofia buddista</a:t>
            </a:r>
            <a:endParaRPr sz="16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(1038.8) 94:11.1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Buddismo penetrò </a:t>
            </a:r>
            <a:r>
              <a:rPr sz="1200" dirty="0">
                <a:latin typeface="Times New Roman"/>
                <a:cs typeface="Times New Roman"/>
              </a:rPr>
              <a:t>in Cina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millennio </a:t>
            </a:r>
            <a:r>
              <a:rPr sz="1200" dirty="0">
                <a:latin typeface="Times New Roman"/>
                <a:cs typeface="Times New Roman"/>
              </a:rPr>
              <a:t>dopo Cristo e </a:t>
            </a:r>
            <a:r>
              <a:rPr sz="1200" spc="-5" dirty="0">
                <a:latin typeface="Times New Roman"/>
                <a:cs typeface="Times New Roman"/>
              </a:rPr>
              <a:t>s’inserì bene </a:t>
            </a:r>
            <a:r>
              <a:rPr sz="1200" dirty="0">
                <a:latin typeface="Times New Roman"/>
                <a:cs typeface="Times New Roman"/>
              </a:rPr>
              <a:t>nei costumi </a:t>
            </a:r>
            <a:r>
              <a:rPr sz="1200" spc="-5" dirty="0">
                <a:latin typeface="Times New Roman"/>
                <a:cs typeface="Times New Roman"/>
              </a:rPr>
              <a:t>religiosi 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gialla. Nel  culto degli antenati essi avevano pregato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 morti; ora </a:t>
            </a:r>
            <a:r>
              <a:rPr sz="1200" spc="-5" dirty="0">
                <a:latin typeface="Times New Roman"/>
                <a:cs typeface="Times New Roman"/>
              </a:rPr>
              <a:t>potevano pregare </a:t>
            </a:r>
            <a:r>
              <a:rPr sz="1200" dirty="0">
                <a:latin typeface="Times New Roman"/>
                <a:cs typeface="Times New Roman"/>
              </a:rPr>
              <a:t>anche per </a:t>
            </a:r>
            <a:r>
              <a:rPr sz="1200" spc="-5" dirty="0">
                <a:latin typeface="Times New Roman"/>
                <a:cs typeface="Times New Roman"/>
              </a:rPr>
              <a:t>se stessi.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Buddismo si amalgamò </a:t>
            </a:r>
            <a:r>
              <a:rPr sz="1200" dirty="0">
                <a:latin typeface="Times New Roman"/>
                <a:cs typeface="Times New Roman"/>
              </a:rPr>
              <a:t>ben 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con le persistenti </a:t>
            </a:r>
            <a:r>
              <a:rPr sz="1200" spc="-5" dirty="0">
                <a:latin typeface="Times New Roman"/>
                <a:cs typeface="Times New Roman"/>
              </a:rPr>
              <a:t>pratiche ritualistiche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Taoismo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disfacimento. Questa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religione sintetica,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5" dirty="0">
                <a:latin typeface="Times New Roman"/>
                <a:cs typeface="Times New Roman"/>
              </a:rPr>
              <a:t>templi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88900" marR="1289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l’adorazione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cerimoniale </a:t>
            </a:r>
            <a:r>
              <a:rPr sz="1200" spc="-5" dirty="0">
                <a:latin typeface="Times New Roman"/>
                <a:cs typeface="Times New Roman"/>
              </a:rPr>
              <a:t>religioso ben </a:t>
            </a:r>
            <a:r>
              <a:rPr sz="1200" dirty="0">
                <a:latin typeface="Times New Roman"/>
                <a:cs typeface="Times New Roman"/>
              </a:rPr>
              <a:t>definito, divenne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il culto </a:t>
            </a:r>
            <a:r>
              <a:rPr sz="1200" spc="-5" dirty="0">
                <a:latin typeface="Times New Roman"/>
                <a:cs typeface="Times New Roman"/>
              </a:rPr>
              <a:t>generalmente accettato </a:t>
            </a:r>
            <a:r>
              <a:rPr sz="1200" dirty="0">
                <a:latin typeface="Times New Roman"/>
                <a:cs typeface="Times New Roman"/>
              </a:rPr>
              <a:t>dai popoli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Cina, </a:t>
            </a:r>
            <a:r>
              <a:rPr sz="1200" spc="-5" dirty="0">
                <a:latin typeface="Times New Roman"/>
                <a:cs typeface="Times New Roman"/>
              </a:rPr>
              <a:t>della  Corea </a:t>
            </a:r>
            <a:r>
              <a:rPr sz="1200" dirty="0">
                <a:latin typeface="Times New Roman"/>
                <a:cs typeface="Times New Roman"/>
              </a:rPr>
              <a:t>e 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Giappone.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90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(1039.1) 94:11.2 </a:t>
            </a:r>
            <a:r>
              <a:rPr sz="1200" spc="-5" dirty="0">
                <a:latin typeface="Times New Roman"/>
                <a:cs typeface="Times New Roman"/>
              </a:rPr>
              <a:t>Anche se sotto certi aspetti </a:t>
            </a:r>
            <a:r>
              <a:rPr sz="1200" dirty="0">
                <a:latin typeface="Times New Roman"/>
                <a:cs typeface="Times New Roman"/>
              </a:rPr>
              <a:t>è spiacevole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Buddismo </a:t>
            </a:r>
            <a:r>
              <a:rPr sz="1200" dirty="0">
                <a:latin typeface="Times New Roman"/>
                <a:cs typeface="Times New Roman"/>
              </a:rPr>
              <a:t>non sia stato </a:t>
            </a:r>
            <a:r>
              <a:rPr sz="1200" spc="-5" dirty="0">
                <a:latin typeface="Times New Roman"/>
                <a:cs typeface="Times New Roman"/>
              </a:rPr>
              <a:t>diffuso nel </a:t>
            </a:r>
            <a:r>
              <a:rPr sz="1200" dirty="0">
                <a:latin typeface="Times New Roman"/>
                <a:cs typeface="Times New Roman"/>
              </a:rPr>
              <a:t>mondo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Guatama avessero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pervertito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tradizioni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del culto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di lui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divino, </a:t>
            </a:r>
            <a:r>
              <a:rPr sz="1200" spc="-5" dirty="0">
                <a:latin typeface="Times New Roman"/>
                <a:cs typeface="Times New Roman"/>
              </a:rPr>
              <a:t>nondimeno  questo </a:t>
            </a:r>
            <a:r>
              <a:rPr sz="1200" dirty="0">
                <a:latin typeface="Times New Roman"/>
                <a:cs typeface="Times New Roman"/>
              </a:rPr>
              <a:t>mito </a:t>
            </a:r>
            <a:r>
              <a:rPr sz="1200" spc="-5" dirty="0">
                <a:latin typeface="Times New Roman"/>
                <a:cs typeface="Times New Roman"/>
              </a:rPr>
              <a:t>della sua vita umana, abbellito come </a:t>
            </a:r>
            <a:r>
              <a:rPr sz="1200" dirty="0">
                <a:latin typeface="Times New Roman"/>
                <a:cs typeface="Times New Roman"/>
              </a:rPr>
              <a:t>fu da una moltitudine di </a:t>
            </a:r>
            <a:r>
              <a:rPr sz="1200" spc="-5" dirty="0">
                <a:latin typeface="Times New Roman"/>
                <a:cs typeface="Times New Roman"/>
              </a:rPr>
              <a:t>miracoli, si </a:t>
            </a:r>
            <a:r>
              <a:rPr sz="1200" dirty="0">
                <a:latin typeface="Times New Roman"/>
                <a:cs typeface="Times New Roman"/>
              </a:rPr>
              <a:t>rivelò molto </a:t>
            </a:r>
            <a:r>
              <a:rPr sz="1200" spc="-5" dirty="0">
                <a:latin typeface="Times New Roman"/>
                <a:cs typeface="Times New Roman"/>
              </a:rPr>
              <a:t>seducente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ascoltatori del  </a:t>
            </a:r>
            <a:r>
              <a:rPr sz="1200" spc="-5" dirty="0">
                <a:latin typeface="Times New Roman"/>
                <a:cs typeface="Times New Roman"/>
              </a:rPr>
              <a:t>vangelo nordico </a:t>
            </a:r>
            <a:r>
              <a:rPr sz="1200" dirty="0">
                <a:latin typeface="Times New Roman"/>
                <a:cs typeface="Times New Roman"/>
              </a:rPr>
              <a:t>o Mahayana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Buddismo.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77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(1039.2) 94:11.3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discepoli successivi insegnarono </a:t>
            </a:r>
            <a:r>
              <a:rPr sz="1200" dirty="0">
                <a:latin typeface="Times New Roman"/>
                <a:cs typeface="Times New Roman"/>
              </a:rPr>
              <a:t>che lo spirito di </a:t>
            </a:r>
            <a:r>
              <a:rPr sz="1200" spc="-5" dirty="0">
                <a:latin typeface="Times New Roman"/>
                <a:cs typeface="Times New Roman"/>
              </a:rPr>
              <a:t>Sakyamuni </a:t>
            </a:r>
            <a:r>
              <a:rPr sz="1200" dirty="0">
                <a:latin typeface="Times New Roman"/>
                <a:cs typeface="Times New Roman"/>
              </a:rPr>
              <a:t>Budda </a:t>
            </a:r>
            <a:r>
              <a:rPr sz="1200" spc="-5" dirty="0">
                <a:latin typeface="Times New Roman"/>
                <a:cs typeface="Times New Roman"/>
              </a:rPr>
              <a:t>ritornava periodicamente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 come Budda vivente, </a:t>
            </a:r>
            <a:r>
              <a:rPr sz="1200" dirty="0">
                <a:latin typeface="Times New Roman"/>
                <a:cs typeface="Times New Roman"/>
              </a:rPr>
              <a:t>aprendo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perpetuazione indefinita d’immagini del Budda, </a:t>
            </a:r>
            <a:r>
              <a:rPr sz="1200" dirty="0">
                <a:latin typeface="Times New Roman"/>
                <a:cs typeface="Times New Roman"/>
              </a:rPr>
              <a:t>di templi, di </a:t>
            </a:r>
            <a:r>
              <a:rPr sz="1200" spc="-5" dirty="0">
                <a:latin typeface="Times New Roman"/>
                <a:cs typeface="Times New Roman"/>
              </a:rPr>
              <a:t>rituali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falsi  “Budda </a:t>
            </a:r>
            <a:r>
              <a:rPr sz="1200" dirty="0">
                <a:latin typeface="Times New Roman"/>
                <a:cs typeface="Times New Roman"/>
              </a:rPr>
              <a:t>viventi”.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la </a:t>
            </a:r>
            <a:r>
              <a:rPr sz="1200" spc="-5" dirty="0">
                <a:latin typeface="Times New Roman"/>
                <a:cs typeface="Times New Roman"/>
              </a:rPr>
              <a:t>religione del grande protestante indiano si </a:t>
            </a:r>
            <a:r>
              <a:rPr sz="1200" dirty="0">
                <a:latin typeface="Times New Roman"/>
                <a:cs typeface="Times New Roman"/>
              </a:rPr>
              <a:t>trovò </a:t>
            </a:r>
            <a:r>
              <a:rPr sz="1200" spc="-5" dirty="0">
                <a:latin typeface="Times New Roman"/>
                <a:cs typeface="Times New Roman"/>
              </a:rPr>
              <a:t>alla fine incatenata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quelle stesse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pratiche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690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603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cerimoniali </a:t>
            </a:r>
            <a:r>
              <a:rPr sz="1200" dirty="0">
                <a:latin typeface="Times New Roman"/>
                <a:cs typeface="Times New Roman"/>
              </a:rPr>
              <a:t>e a quelle </a:t>
            </a:r>
            <a:r>
              <a:rPr sz="1200" spc="-5" dirty="0">
                <a:latin typeface="Times New Roman"/>
                <a:cs typeface="Times New Roman"/>
              </a:rPr>
              <a:t>magie ritualistiche contro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 aveva così intrepidamente combattuto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aveva così </a:t>
            </a:r>
            <a:r>
              <a:rPr sz="1200" dirty="0">
                <a:latin typeface="Times New Roman"/>
                <a:cs typeface="Times New Roman"/>
              </a:rPr>
              <a:t>coraggiosamente  </a:t>
            </a:r>
            <a:r>
              <a:rPr sz="1200" spc="-5" dirty="0">
                <a:latin typeface="Times New Roman"/>
                <a:cs typeface="Times New Roman"/>
              </a:rPr>
              <a:t>denunciato.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422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(1039.3) 94:11.4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progresso fatto dalla </a:t>
            </a:r>
            <a:r>
              <a:rPr sz="1200" dirty="0">
                <a:latin typeface="Times New Roman"/>
                <a:cs typeface="Times New Roman"/>
              </a:rPr>
              <a:t>filosofia buddista </a:t>
            </a:r>
            <a:r>
              <a:rPr sz="1200" spc="-5" dirty="0">
                <a:latin typeface="Times New Roman"/>
                <a:cs typeface="Times New Roman"/>
              </a:rPr>
              <a:t>consisté nella sua comprensione </a:t>
            </a:r>
            <a:r>
              <a:rPr sz="1200" dirty="0">
                <a:latin typeface="Times New Roman"/>
                <a:cs typeface="Times New Roman"/>
              </a:rPr>
              <a:t>della relatività di </a:t>
            </a:r>
            <a:r>
              <a:rPr sz="1200" spc="-5" dirty="0">
                <a:latin typeface="Times New Roman"/>
                <a:cs typeface="Times New Roman"/>
              </a:rPr>
              <a:t>ogni verità.  Attraverso </a:t>
            </a:r>
            <a:r>
              <a:rPr sz="1200" dirty="0">
                <a:latin typeface="Times New Roman"/>
                <a:cs typeface="Times New Roman"/>
              </a:rPr>
              <a:t>il meccanismo di questa </a:t>
            </a:r>
            <a:r>
              <a:rPr sz="1200" spc="-5" dirty="0">
                <a:latin typeface="Times New Roman"/>
                <a:cs typeface="Times New Roman"/>
              </a:rPr>
              <a:t>ipotesi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Buddisti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spc="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conciliare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correlazione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divergenze  esistenti </a:t>
            </a:r>
            <a:r>
              <a:rPr sz="1200" dirty="0">
                <a:latin typeface="Times New Roman"/>
                <a:cs typeface="Times New Roman"/>
              </a:rPr>
              <a:t>nelle loro </a:t>
            </a:r>
            <a:r>
              <a:rPr sz="1200" spc="-5" dirty="0">
                <a:latin typeface="Times New Roman"/>
                <a:cs typeface="Times New Roman"/>
              </a:rPr>
              <a:t>Scritture religiose, </a:t>
            </a:r>
            <a:r>
              <a:rPr sz="1200" dirty="0">
                <a:latin typeface="Times New Roman"/>
                <a:cs typeface="Times New Roman"/>
              </a:rPr>
              <a:t>come pure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divergenze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e molte </a:t>
            </a:r>
            <a:r>
              <a:rPr sz="1200" spc="-5" dirty="0">
                <a:latin typeface="Times New Roman"/>
                <a:cs typeface="Times New Roman"/>
              </a:rPr>
              <a:t>altre. S’insegnava che </a:t>
            </a:r>
            <a:r>
              <a:rPr sz="1200" dirty="0">
                <a:latin typeface="Times New Roman"/>
                <a:cs typeface="Times New Roman"/>
              </a:rPr>
              <a:t>la piccola </a:t>
            </a:r>
            <a:r>
              <a:rPr sz="1200" spc="-5" dirty="0">
                <a:latin typeface="Times New Roman"/>
                <a:cs typeface="Times New Roman"/>
              </a:rPr>
              <a:t>verità era per 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ristrette,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verità per grandi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(1039.4) 94:11.5 </a:t>
            </a:r>
            <a:r>
              <a:rPr sz="1200" spc="-5" dirty="0">
                <a:latin typeface="Times New Roman"/>
                <a:cs typeface="Times New Roman"/>
              </a:rPr>
              <a:t>Questa filosofia sosteneva anche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(divina) </a:t>
            </a:r>
            <a:r>
              <a:rPr sz="1200" dirty="0">
                <a:latin typeface="Times New Roman"/>
                <a:cs typeface="Times New Roman"/>
              </a:rPr>
              <a:t>di Budda </a:t>
            </a:r>
            <a:r>
              <a:rPr sz="1200" spc="-5" dirty="0">
                <a:latin typeface="Times New Roman"/>
                <a:cs typeface="Times New Roman"/>
              </a:rPr>
              <a:t>risiedeva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uomini;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stessi sforzi, poteva giungere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realizzare </a:t>
            </a:r>
            <a:r>
              <a:rPr sz="1200" dirty="0">
                <a:latin typeface="Times New Roman"/>
                <a:cs typeface="Times New Roman"/>
              </a:rPr>
              <a:t>questa divinità </a:t>
            </a:r>
            <a:r>
              <a:rPr sz="1200" spc="-5" dirty="0">
                <a:latin typeface="Times New Roman"/>
                <a:cs typeface="Times New Roman"/>
              </a:rPr>
              <a:t>interiore.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insegnamento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più chiare presentazioni  </a:t>
            </a:r>
            <a:r>
              <a:rPr sz="1200" spc="-5" dirty="0">
                <a:latin typeface="Times New Roman"/>
                <a:cs typeface="Times New Roman"/>
              </a:rPr>
              <a:t>della verità sugli Aggiustatori interiori che </a:t>
            </a:r>
            <a:r>
              <a:rPr sz="1200" dirty="0">
                <a:latin typeface="Times New Roman"/>
                <a:cs typeface="Times New Roman"/>
              </a:rPr>
              <a:t>siano mai </a:t>
            </a:r>
            <a:r>
              <a:rPr sz="1200" spc="-5" dirty="0">
                <a:latin typeface="Times New Roman"/>
                <a:cs typeface="Times New Roman"/>
              </a:rPr>
              <a:t>state fatte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806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(1039.5) 94:11.6 </a:t>
            </a:r>
            <a:r>
              <a:rPr sz="1200" spc="-5" dirty="0">
                <a:latin typeface="Times New Roman"/>
                <a:cs typeface="Times New Roman"/>
              </a:rPr>
              <a:t>Ma una grande </a:t>
            </a:r>
            <a:r>
              <a:rPr sz="1200" dirty="0">
                <a:latin typeface="Times New Roman"/>
                <a:cs typeface="Times New Roman"/>
              </a:rPr>
              <a:t>limitazione </a:t>
            </a:r>
            <a:r>
              <a:rPr sz="1200" spc="-5" dirty="0">
                <a:latin typeface="Times New Roman"/>
                <a:cs typeface="Times New Roman"/>
              </a:rPr>
              <a:t>del vangelo originale </a:t>
            </a:r>
            <a:r>
              <a:rPr sz="1200" dirty="0">
                <a:latin typeface="Times New Roman"/>
                <a:cs typeface="Times New Roman"/>
              </a:rPr>
              <a:t>di Siddharta, </a:t>
            </a:r>
            <a:r>
              <a:rPr sz="1200" spc="-5" dirty="0">
                <a:latin typeface="Times New Roman"/>
                <a:cs typeface="Times New Roman"/>
              </a:rPr>
              <a:t>quale fu interpretato 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discepoli, fu che esso  tentava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liberazione </a:t>
            </a:r>
            <a:r>
              <a:rPr sz="1200" spc="-5" dirty="0">
                <a:latin typeface="Times New Roman"/>
                <a:cs typeface="Times New Roman"/>
              </a:rPr>
              <a:t>dell’io umano </a:t>
            </a:r>
            <a:r>
              <a:rPr sz="1200" dirty="0">
                <a:latin typeface="Times New Roman"/>
                <a:cs typeface="Times New Roman"/>
              </a:rPr>
              <a:t>da tutte le </a:t>
            </a:r>
            <a:r>
              <a:rPr sz="1200" spc="-5" dirty="0">
                <a:latin typeface="Times New Roman"/>
                <a:cs typeface="Times New Roman"/>
              </a:rPr>
              <a:t>limitazioni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mortale per mezzo </a:t>
            </a:r>
            <a:r>
              <a:rPr sz="1200" spc="-5" dirty="0">
                <a:latin typeface="Times New Roman"/>
                <a:cs typeface="Times New Roman"/>
              </a:rPr>
              <a:t>della tecnica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consistente</a:t>
            </a:r>
            <a:endParaRPr sz="1200">
              <a:latin typeface="Times New Roman"/>
              <a:cs typeface="Times New Roman"/>
            </a:endParaRPr>
          </a:p>
          <a:p>
            <a:pPr marL="88900" marR="10858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nell’isolare </a:t>
            </a:r>
            <a:r>
              <a:rPr sz="1200" dirty="0">
                <a:latin typeface="Times New Roman"/>
                <a:cs typeface="Times New Roman"/>
              </a:rPr>
              <a:t>l’io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oggettiva. Ora, </a:t>
            </a:r>
            <a:r>
              <a:rPr sz="1200" dirty="0">
                <a:latin typeface="Times New Roman"/>
                <a:cs typeface="Times New Roman"/>
              </a:rPr>
              <a:t>la vera </a:t>
            </a:r>
            <a:r>
              <a:rPr sz="1200" spc="-5" dirty="0">
                <a:latin typeface="Times New Roman"/>
                <a:cs typeface="Times New Roman"/>
              </a:rPr>
              <a:t>autorealizzazione cosmica </a:t>
            </a:r>
            <a:r>
              <a:rPr sz="1200" dirty="0">
                <a:latin typeface="Times New Roman"/>
                <a:cs typeface="Times New Roman"/>
              </a:rPr>
              <a:t>risulta </a:t>
            </a:r>
            <a:r>
              <a:rPr sz="1200" spc="-5" dirty="0">
                <a:latin typeface="Times New Roman"/>
                <a:cs typeface="Times New Roman"/>
              </a:rPr>
              <a:t>dall’identificazione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cosmica e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cosmo finito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di spirito, </a:t>
            </a:r>
            <a:r>
              <a:rPr sz="1200" spc="-5" dirty="0">
                <a:latin typeface="Times New Roman"/>
                <a:cs typeface="Times New Roman"/>
              </a:rPr>
              <a:t>limitato dallo </a:t>
            </a:r>
            <a:r>
              <a:rPr sz="1200" dirty="0">
                <a:latin typeface="Times New Roman"/>
                <a:cs typeface="Times New Roman"/>
              </a:rPr>
              <a:t>spazio e </a:t>
            </a:r>
            <a:r>
              <a:rPr sz="1200" spc="-5" dirty="0">
                <a:latin typeface="Times New Roman"/>
                <a:cs typeface="Times New Roman"/>
              </a:rPr>
              <a:t>condizionato dal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670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(1039.6) 94:11.7 </a:t>
            </a:r>
            <a:r>
              <a:rPr sz="1200" spc="-5" dirty="0">
                <a:latin typeface="Times New Roman"/>
                <a:cs typeface="Times New Roman"/>
              </a:rPr>
              <a:t>Ma anche 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cerimonie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osservanze </a:t>
            </a:r>
            <a:r>
              <a:rPr sz="1200" spc="-5" dirty="0">
                <a:latin typeface="Times New Roman"/>
                <a:cs typeface="Times New Roman"/>
              </a:rPr>
              <a:t>esteriori del </a:t>
            </a:r>
            <a:r>
              <a:rPr sz="1200" dirty="0">
                <a:latin typeface="Times New Roman"/>
                <a:cs typeface="Times New Roman"/>
              </a:rPr>
              <a:t>Buddismo </a:t>
            </a:r>
            <a:r>
              <a:rPr sz="1200" spc="-5" dirty="0">
                <a:latin typeface="Times New Roman"/>
                <a:cs typeface="Times New Roman"/>
              </a:rPr>
              <a:t>furono grossolanamente contaminate </a:t>
            </a:r>
            <a:r>
              <a:rPr sz="1200" dirty="0">
                <a:latin typeface="Times New Roman"/>
                <a:cs typeface="Times New Roman"/>
              </a:rPr>
              <a:t>da quelle </a:t>
            </a:r>
            <a:r>
              <a:rPr sz="1200" spc="-5" dirty="0">
                <a:latin typeface="Times New Roman"/>
                <a:cs typeface="Times New Roman"/>
              </a:rPr>
              <a:t>dei  paesi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giungeva,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degenerazione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avvenne interamente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filosofica dei grandi pensatori 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 </a:t>
            </a:r>
            <a:r>
              <a:rPr sz="1200" spc="-5" dirty="0">
                <a:latin typeface="Times New Roman"/>
                <a:cs typeface="Times New Roman"/>
              </a:rPr>
              <a:t>abbracciarono questo </a:t>
            </a:r>
            <a:r>
              <a:rPr sz="1200" dirty="0">
                <a:latin typeface="Times New Roman"/>
                <a:cs typeface="Times New Roman"/>
              </a:rPr>
              <a:t>sistema 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credenza. Per </a:t>
            </a:r>
            <a:r>
              <a:rPr sz="1200" dirty="0">
                <a:latin typeface="Times New Roman"/>
                <a:cs typeface="Times New Roman"/>
              </a:rPr>
              <a:t>più di duemila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dell’Asia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concentrate sul problema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accertare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assoluta e la </a:t>
            </a:r>
            <a:r>
              <a:rPr sz="1200" spc="-5" dirty="0">
                <a:latin typeface="Times New Roman"/>
                <a:cs typeface="Times New Roman"/>
              </a:rPr>
              <a:t>verità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dell’Assoluto.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720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(1039.7) 94:11.8 </a:t>
            </a:r>
            <a:r>
              <a:rPr sz="1200" spc="-5" dirty="0">
                <a:latin typeface="Times New Roman"/>
                <a:cs typeface="Times New Roman"/>
              </a:rPr>
              <a:t>L’evoluzione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concetto elevato </a:t>
            </a:r>
            <a:r>
              <a:rPr sz="1200" dirty="0">
                <a:latin typeface="Times New Roman"/>
                <a:cs typeface="Times New Roman"/>
              </a:rPr>
              <a:t>dell’Assoluto fu </a:t>
            </a:r>
            <a:r>
              <a:rPr sz="1200" spc="-5" dirty="0">
                <a:latin typeface="Times New Roman"/>
                <a:cs typeface="Times New Roman"/>
              </a:rPr>
              <a:t>compiuta attraverso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canali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sentieri </a:t>
            </a:r>
            <a:r>
              <a:rPr sz="1200" dirty="0">
                <a:latin typeface="Times New Roman"/>
                <a:cs typeface="Times New Roman"/>
              </a:rPr>
              <a:t>tortuosi di  </a:t>
            </a:r>
            <a:r>
              <a:rPr sz="1200" spc="-5" dirty="0">
                <a:latin typeface="Times New Roman"/>
                <a:cs typeface="Times New Roman"/>
              </a:rPr>
              <a:t>ragionamento. L’ascesa verso l’alto </a:t>
            </a:r>
            <a:r>
              <a:rPr sz="1200" dirty="0">
                <a:latin typeface="Times New Roman"/>
                <a:cs typeface="Times New Roman"/>
              </a:rPr>
              <a:t>di questa dottrina dell’infinità non </a:t>
            </a:r>
            <a:r>
              <a:rPr sz="1200" spc="-5" dirty="0">
                <a:latin typeface="Times New Roman"/>
                <a:cs typeface="Times New Roman"/>
              </a:rPr>
              <a:t>era così chiaramente definita quanto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del  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teologia ebraica.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nonostante ci furono </a:t>
            </a:r>
            <a:r>
              <a:rPr sz="1200" dirty="0">
                <a:latin typeface="Times New Roman"/>
                <a:cs typeface="Times New Roman"/>
              </a:rPr>
              <a:t>certi livelli </a:t>
            </a:r>
            <a:r>
              <a:rPr sz="1200" spc="-5" dirty="0">
                <a:latin typeface="Times New Roman"/>
                <a:cs typeface="Times New Roman"/>
              </a:rPr>
              <a:t>ampliati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menti dei Buddisti </a:t>
            </a:r>
            <a:r>
              <a:rPr sz="1200" dirty="0">
                <a:latin typeface="Times New Roman"/>
                <a:cs typeface="Times New Roman"/>
              </a:rPr>
              <a:t>raggiunsero, </a:t>
            </a:r>
            <a:r>
              <a:rPr sz="1200" spc="-5" dirty="0">
                <a:latin typeface="Times New Roman"/>
                <a:cs typeface="Times New Roman"/>
              </a:rPr>
              <a:t>su cui si  soffermarono </a:t>
            </a:r>
            <a:r>
              <a:rPr sz="1200" dirty="0">
                <a:latin typeface="Times New Roman"/>
                <a:cs typeface="Times New Roman"/>
              </a:rPr>
              <a:t>e che superarono </a:t>
            </a:r>
            <a:r>
              <a:rPr sz="1200" spc="-5" dirty="0">
                <a:latin typeface="Times New Roman"/>
                <a:cs typeface="Times New Roman"/>
              </a:rPr>
              <a:t>proseguendo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cammino verso </a:t>
            </a:r>
            <a:r>
              <a:rPr sz="1200" dirty="0">
                <a:latin typeface="Times New Roman"/>
                <a:cs typeface="Times New Roman"/>
              </a:rPr>
              <a:t>la visualizzazione </a:t>
            </a:r>
            <a:r>
              <a:rPr sz="1200" spc="-5" dirty="0">
                <a:latin typeface="Times New Roman"/>
                <a:cs typeface="Times New Roman"/>
              </a:rPr>
              <a:t>della Sorgente Primordiale degli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49593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(1039.8) 94:11.9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 leggenda </a:t>
            </a:r>
            <a:r>
              <a:rPr sz="1200" i="1" dirty="0">
                <a:latin typeface="Times New Roman"/>
                <a:cs typeface="Times New Roman"/>
              </a:rPr>
              <a:t>di Gautama.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base </a:t>
            </a:r>
            <a:r>
              <a:rPr sz="1200" spc="-5" dirty="0">
                <a:latin typeface="Times New Roman"/>
                <a:cs typeface="Times New Roman"/>
              </a:rPr>
              <a:t>del concetto c’era </a:t>
            </a:r>
            <a:r>
              <a:rPr sz="1200" dirty="0">
                <a:latin typeface="Times New Roman"/>
                <a:cs typeface="Times New Roman"/>
              </a:rPr>
              <a:t>il fatto </a:t>
            </a:r>
            <a:r>
              <a:rPr sz="1200" spc="-5" dirty="0">
                <a:latin typeface="Times New Roman"/>
                <a:cs typeface="Times New Roman"/>
              </a:rPr>
              <a:t>storico della </a:t>
            </a:r>
            <a:r>
              <a:rPr sz="1200" dirty="0">
                <a:latin typeface="Times New Roman"/>
                <a:cs typeface="Times New Roman"/>
              </a:rPr>
              <a:t>vita e degli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Siddharta,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profeta dell’India. Questa </a:t>
            </a:r>
            <a:r>
              <a:rPr sz="1200" dirty="0">
                <a:latin typeface="Times New Roman"/>
                <a:cs typeface="Times New Roman"/>
              </a:rPr>
              <a:t>leggenda </a:t>
            </a:r>
            <a:r>
              <a:rPr sz="1200" spc="-5" dirty="0">
                <a:latin typeface="Times New Roman"/>
                <a:cs typeface="Times New Roman"/>
              </a:rPr>
              <a:t>si trasformò </a:t>
            </a:r>
            <a:r>
              <a:rPr sz="1200" dirty="0">
                <a:latin typeface="Times New Roman"/>
                <a:cs typeface="Times New Roman"/>
              </a:rPr>
              <a:t>in mito </a:t>
            </a:r>
            <a:r>
              <a:rPr sz="1200" spc="-5" dirty="0">
                <a:latin typeface="Times New Roman"/>
                <a:cs typeface="Times New Roman"/>
              </a:rPr>
              <a:t>mentre passava 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secoli per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vasti paesi dell’Asia,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superare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dell’idea di </a:t>
            </a:r>
            <a:r>
              <a:rPr sz="1200" spc="-5" dirty="0">
                <a:latin typeface="Times New Roman"/>
                <a:cs typeface="Times New Roman"/>
              </a:rPr>
              <a:t>Gautama come illuminato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cominciare ad arricchirsi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attributi aggiuntivi.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(1040.1) 94:11.10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molti Budda.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argomentato che, se Gautama era </a:t>
            </a:r>
            <a:r>
              <a:rPr sz="1200" dirty="0">
                <a:latin typeface="Times New Roman"/>
                <a:cs typeface="Times New Roman"/>
              </a:rPr>
              <a:t>venuto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dell’India, allora,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endParaRPr sz="1200">
              <a:latin typeface="Times New Roman"/>
              <a:cs typeface="Times New Roman"/>
            </a:endParaRPr>
          </a:p>
          <a:p>
            <a:pPr marL="533400" marR="47752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lontano passato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dell’umanità dovevano essere state benedette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altri istruttori </a:t>
            </a:r>
            <a:r>
              <a:rPr sz="1200" spc="-5" dirty="0">
                <a:latin typeface="Times New Roman"/>
                <a:cs typeface="Times New Roman"/>
              </a:rPr>
              <a:t>della verità,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indubbiamente 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sarebbero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ancora nel </a:t>
            </a:r>
            <a:r>
              <a:rPr sz="1200" dirty="0">
                <a:latin typeface="Times New Roman"/>
                <a:cs typeface="Times New Roman"/>
              </a:rPr>
              <a:t>lontano </a:t>
            </a:r>
            <a:r>
              <a:rPr sz="1200" spc="-5" dirty="0">
                <a:latin typeface="Times New Roman"/>
                <a:cs typeface="Times New Roman"/>
              </a:rPr>
              <a:t>futuro. </a:t>
            </a:r>
            <a:r>
              <a:rPr sz="1200" dirty="0">
                <a:latin typeface="Times New Roman"/>
                <a:cs typeface="Times New Roman"/>
              </a:rPr>
              <a:t>Ciò diede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all’insegnamento che </a:t>
            </a:r>
            <a:r>
              <a:rPr sz="1200" spc="-5" dirty="0">
                <a:latin typeface="Times New Roman"/>
                <a:cs typeface="Times New Roman"/>
              </a:rPr>
              <a:t>c’erano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Budda,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numero  illimitato ed infinito, ed </a:t>
            </a:r>
            <a:r>
              <a:rPr sz="1200" spc="-10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ognuno poteva aspirare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diventarne uno </a:t>
            </a:r>
            <a:r>
              <a:rPr sz="1200" dirty="0">
                <a:latin typeface="Times New Roman"/>
                <a:cs typeface="Times New Roman"/>
              </a:rPr>
              <a:t>— 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divinità di un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Budda.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6203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(1040.2) 94:11.11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Il Budda Assoluto.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Budda stava diventando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infinito, </a:t>
            </a:r>
            <a:r>
              <a:rPr sz="1200" spc="-5" dirty="0">
                <a:latin typeface="Times New Roman"/>
                <a:cs typeface="Times New Roman"/>
              </a:rPr>
              <a:t>divenne necessario  per </a:t>
            </a:r>
            <a:r>
              <a:rPr sz="1200" dirty="0">
                <a:latin typeface="Times New Roman"/>
                <a:cs typeface="Times New Roman"/>
              </a:rPr>
              <a:t>le menti di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riunificare </a:t>
            </a:r>
            <a:r>
              <a:rPr sz="1200" dirty="0">
                <a:latin typeface="Times New Roman"/>
                <a:cs typeface="Times New Roman"/>
              </a:rPr>
              <a:t>questo pesante </a:t>
            </a:r>
            <a:r>
              <a:rPr sz="1200" spc="-5" dirty="0">
                <a:latin typeface="Times New Roman"/>
                <a:cs typeface="Times New Roman"/>
              </a:rPr>
              <a:t>concetto. Di </a:t>
            </a:r>
            <a:r>
              <a:rPr sz="1200" dirty="0">
                <a:latin typeface="Times New Roman"/>
                <a:cs typeface="Times New Roman"/>
              </a:rPr>
              <a:t>conseguenza </a:t>
            </a:r>
            <a:r>
              <a:rPr sz="1200" spc="-5" dirty="0">
                <a:latin typeface="Times New Roman"/>
                <a:cs typeface="Times New Roman"/>
              </a:rPr>
              <a:t>si cominciò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insegnare </a:t>
            </a:r>
            <a:r>
              <a:rPr sz="1200" dirty="0">
                <a:latin typeface="Times New Roman"/>
                <a:cs typeface="Times New Roman"/>
              </a:rPr>
              <a:t>che tutti i  </a:t>
            </a:r>
            <a:r>
              <a:rPr sz="1200" spc="-5" dirty="0">
                <a:latin typeface="Times New Roman"/>
                <a:cs typeface="Times New Roman"/>
              </a:rPr>
              <a:t>Budda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un’essenza superiore, </a:t>
            </a:r>
            <a:r>
              <a:rPr sz="1200" dirty="0">
                <a:latin typeface="Times New Roman"/>
                <a:cs typeface="Times New Roman"/>
              </a:rPr>
              <a:t>di un Uno </a:t>
            </a:r>
            <a:r>
              <a:rPr sz="1200" spc="-5" dirty="0">
                <a:latin typeface="Times New Roman"/>
                <a:cs typeface="Times New Roman"/>
              </a:rPr>
              <a:t>Eterno d’esistenza </a:t>
            </a:r>
            <a:r>
              <a:rPr sz="1200" dirty="0">
                <a:latin typeface="Times New Roman"/>
                <a:cs typeface="Times New Roman"/>
              </a:rPr>
              <a:t>infinita e non  </a:t>
            </a:r>
            <a:r>
              <a:rPr sz="1200" spc="-5" dirty="0">
                <a:latin typeface="Times New Roman"/>
                <a:cs typeface="Times New Roman"/>
              </a:rPr>
              <a:t>qualificata, </a:t>
            </a:r>
            <a:r>
              <a:rPr sz="1200" dirty="0">
                <a:latin typeface="Times New Roman"/>
                <a:cs typeface="Times New Roman"/>
              </a:rPr>
              <a:t>di una Sorgente </a:t>
            </a:r>
            <a:r>
              <a:rPr sz="1200" spc="-5" dirty="0">
                <a:latin typeface="Times New Roman"/>
                <a:cs typeface="Times New Roman"/>
              </a:rPr>
              <a:t>Assoluta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realtà. Da </a:t>
            </a:r>
            <a:r>
              <a:rPr sz="1200" dirty="0">
                <a:latin typeface="Times New Roman"/>
                <a:cs typeface="Times New Roman"/>
              </a:rPr>
              <a:t>qui in </a:t>
            </a:r>
            <a:r>
              <a:rPr sz="1200" spc="-5" dirty="0">
                <a:latin typeface="Times New Roman"/>
                <a:cs typeface="Times New Roman"/>
              </a:rPr>
              <a:t>avanti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del </a:t>
            </a:r>
            <a:r>
              <a:rPr sz="1200" dirty="0">
                <a:latin typeface="Times New Roman"/>
                <a:cs typeface="Times New Roman"/>
              </a:rPr>
              <a:t>Buddismo, </a:t>
            </a:r>
            <a:r>
              <a:rPr sz="1200" spc="-5" dirty="0">
                <a:latin typeface="Times New Roman"/>
                <a:cs typeface="Times New Roman"/>
              </a:rPr>
              <a:t>nella sua  forma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elevata, fu </a:t>
            </a:r>
            <a:r>
              <a:rPr sz="1200" dirty="0">
                <a:latin typeface="Times New Roman"/>
                <a:cs typeface="Times New Roman"/>
              </a:rPr>
              <a:t>distinto </a:t>
            </a:r>
            <a:r>
              <a:rPr sz="1200" spc="-5" dirty="0">
                <a:latin typeface="Times New Roman"/>
                <a:cs typeface="Times New Roman"/>
              </a:rPr>
              <a:t>dalla persona </a:t>
            </a:r>
            <a:r>
              <a:rPr sz="1200" dirty="0">
                <a:latin typeface="Times New Roman"/>
                <a:cs typeface="Times New Roman"/>
              </a:rPr>
              <a:t>umana di </a:t>
            </a:r>
            <a:r>
              <a:rPr sz="1200" spc="-5" dirty="0">
                <a:latin typeface="Times New Roman"/>
                <a:cs typeface="Times New Roman"/>
              </a:rPr>
              <a:t>Gautama Siddharta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allontanò </a:t>
            </a:r>
            <a:r>
              <a:rPr sz="1200" spc="-5" dirty="0">
                <a:latin typeface="Times New Roman"/>
                <a:cs typeface="Times New Roman"/>
              </a:rPr>
              <a:t>dalle limitazioni  antropomorfiche che </a:t>
            </a:r>
            <a:r>
              <a:rPr sz="1200" dirty="0">
                <a:latin typeface="Times New Roman"/>
                <a:cs typeface="Times New Roman"/>
              </a:rPr>
              <a:t>l’avevano tenuto </a:t>
            </a:r>
            <a:r>
              <a:rPr sz="1200" spc="-5" dirty="0">
                <a:latin typeface="Times New Roman"/>
                <a:cs typeface="Times New Roman"/>
              </a:rPr>
              <a:t>imbrigliato. Questa concezione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Budda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può ben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identificata come l’Assoluto, </a:t>
            </a:r>
            <a:r>
              <a:rPr sz="1200" dirty="0">
                <a:latin typeface="Times New Roman"/>
                <a:cs typeface="Times New Roman"/>
              </a:rPr>
              <a:t>e talvolta </a:t>
            </a:r>
            <a:r>
              <a:rPr sz="1200" spc="-5" dirty="0">
                <a:latin typeface="Times New Roman"/>
                <a:cs typeface="Times New Roman"/>
              </a:rPr>
              <a:t>anche come l’infinito </a:t>
            </a:r>
            <a:r>
              <a:rPr sz="1200" spc="-15" dirty="0">
                <a:latin typeface="Times New Roman"/>
                <a:cs typeface="Times New Roman"/>
              </a:rPr>
              <a:t>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435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660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(1040.3) 94:11.12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Assoluta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 mai incontrato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favore popolare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dell’Asia,  permise agli intellettuali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paesi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unificare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filosofia e di </a:t>
            </a:r>
            <a:r>
              <a:rPr sz="1200" spc="-5" dirty="0">
                <a:latin typeface="Times New Roman"/>
                <a:cs typeface="Times New Roman"/>
              </a:rPr>
              <a:t>armonizzare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cosmologia.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spc="10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Budda  </a:t>
            </a:r>
            <a:r>
              <a:rPr sz="1200" spc="-5" dirty="0">
                <a:latin typeface="Times New Roman"/>
                <a:cs typeface="Times New Roman"/>
              </a:rPr>
              <a:t>Assoluto </a:t>
            </a:r>
            <a:r>
              <a:rPr sz="1200" dirty="0">
                <a:latin typeface="Times New Roman"/>
                <a:cs typeface="Times New Roman"/>
              </a:rPr>
              <a:t>è a volte </a:t>
            </a:r>
            <a:r>
              <a:rPr sz="1200" spc="-5" dirty="0">
                <a:latin typeface="Times New Roman"/>
                <a:cs typeface="Times New Roman"/>
              </a:rPr>
              <a:t>quasi personale, </a:t>
            </a:r>
            <a:r>
              <a:rPr sz="1200" dirty="0">
                <a:latin typeface="Times New Roman"/>
                <a:cs typeface="Times New Roman"/>
              </a:rPr>
              <a:t>a volte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impersonale </a:t>
            </a:r>
            <a:r>
              <a:rPr sz="1200" dirty="0">
                <a:latin typeface="Times New Roman"/>
                <a:cs typeface="Times New Roman"/>
              </a:rPr>
              <a:t>— anche una </a:t>
            </a:r>
            <a:r>
              <a:rPr sz="1200" spc="-5" dirty="0">
                <a:latin typeface="Times New Roman"/>
                <a:cs typeface="Times New Roman"/>
              </a:rPr>
              <a:t>forza creatrice </a:t>
            </a:r>
            <a:r>
              <a:rPr sz="1200" dirty="0">
                <a:latin typeface="Times New Roman"/>
                <a:cs typeface="Times New Roman"/>
              </a:rPr>
              <a:t>infinita. </a:t>
            </a:r>
            <a:r>
              <a:rPr sz="1200" spc="-5" dirty="0">
                <a:latin typeface="Times New Roman"/>
                <a:cs typeface="Times New Roman"/>
              </a:rPr>
              <a:t>Tali concetti, </a:t>
            </a:r>
            <a:r>
              <a:rPr sz="1200" dirty="0">
                <a:latin typeface="Times New Roman"/>
                <a:cs typeface="Times New Roman"/>
              </a:rPr>
              <a:t>sebbene utili  </a:t>
            </a:r>
            <a:r>
              <a:rPr sz="1200" spc="-5" dirty="0">
                <a:latin typeface="Times New Roman"/>
                <a:cs typeface="Times New Roman"/>
              </a:rPr>
              <a:t>alla filosofia, </a:t>
            </a:r>
            <a:r>
              <a:rPr sz="1200" dirty="0">
                <a:latin typeface="Times New Roman"/>
                <a:cs typeface="Times New Roman"/>
              </a:rPr>
              <a:t>non sono essenziali allo sviluppo </a:t>
            </a:r>
            <a:r>
              <a:rPr sz="1200" spc="-5" dirty="0">
                <a:latin typeface="Times New Roman"/>
                <a:cs typeface="Times New Roman"/>
              </a:rPr>
              <a:t>religioso. </a:t>
            </a:r>
            <a:r>
              <a:rPr sz="1200" dirty="0">
                <a:latin typeface="Times New Roman"/>
                <a:cs typeface="Times New Roman"/>
              </a:rPr>
              <a:t>Anche uno </a:t>
            </a:r>
            <a:r>
              <a:rPr sz="1200" spc="-5" dirty="0">
                <a:latin typeface="Times New Roman"/>
                <a:cs typeface="Times New Roman"/>
              </a:rPr>
              <a:t>Yahweh antropomorfico </a:t>
            </a:r>
            <a:r>
              <a:rPr sz="1200" dirty="0">
                <a:latin typeface="Times New Roman"/>
                <a:cs typeface="Times New Roman"/>
              </a:rPr>
              <a:t>ha un </a:t>
            </a:r>
            <a:r>
              <a:rPr sz="1200" spc="-5" dirty="0">
                <a:latin typeface="Times New Roman"/>
                <a:cs typeface="Times New Roman"/>
              </a:rPr>
              <a:t>valore religioso </a:t>
            </a:r>
            <a:r>
              <a:rPr sz="1200" dirty="0">
                <a:latin typeface="Times New Roman"/>
                <a:cs typeface="Times New Roman"/>
              </a:rPr>
              <a:t>più grande  </a:t>
            </a:r>
            <a:r>
              <a:rPr sz="1200" spc="-5" dirty="0">
                <a:latin typeface="Times New Roman"/>
                <a:cs typeface="Times New Roman"/>
              </a:rPr>
              <a:t>dell’Assoluto infinitamente </a:t>
            </a:r>
            <a:r>
              <a:rPr sz="1200" dirty="0">
                <a:latin typeface="Times New Roman"/>
                <a:cs typeface="Times New Roman"/>
              </a:rPr>
              <a:t>lontano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Buddismo 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Bramanesimo.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14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(1040.4) 94:11.13 </a:t>
            </a:r>
            <a:r>
              <a:rPr sz="1200" spc="-5" dirty="0">
                <a:latin typeface="Times New Roman"/>
                <a:cs typeface="Times New Roman"/>
              </a:rPr>
              <a:t>Talvolta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anche considerato l’Assoluto come contenuto </a:t>
            </a:r>
            <a:r>
              <a:rPr sz="1200" dirty="0">
                <a:latin typeface="Times New Roman"/>
                <a:cs typeface="Times New Roman"/>
              </a:rPr>
              <a:t>nell’infinito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queste speculazioni erano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gelido conforto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moltitudini </a:t>
            </a:r>
            <a:r>
              <a:rPr sz="1200" spc="-5" dirty="0">
                <a:latin typeface="Times New Roman"/>
                <a:cs typeface="Times New Roman"/>
              </a:rPr>
              <a:t>affamate che desideravano ardentemente ascoltare </a:t>
            </a:r>
            <a:r>
              <a:rPr sz="1200" dirty="0">
                <a:latin typeface="Times New Roman"/>
                <a:cs typeface="Times New Roman"/>
              </a:rPr>
              <a:t>parole di promessa,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semplice  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che </a:t>
            </a:r>
            <a:r>
              <a:rPr sz="1200" dirty="0">
                <a:latin typeface="Times New Roman"/>
                <a:cs typeface="Times New Roman"/>
              </a:rPr>
              <a:t>annunciava che 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in Dio </a:t>
            </a:r>
            <a:r>
              <a:rPr sz="1200" spc="-5" dirty="0">
                <a:latin typeface="Times New Roman"/>
                <a:cs typeface="Times New Roman"/>
              </a:rPr>
              <a:t>avrebbe assicurato </a:t>
            </a:r>
            <a:r>
              <a:rPr sz="1200" dirty="0">
                <a:latin typeface="Times New Roman"/>
                <a:cs typeface="Times New Roman"/>
              </a:rPr>
              <a:t>il favore divino e la sopravvivenza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12. Il concetto di Dio nel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Buddismo</a:t>
            </a:r>
            <a:endParaRPr sz="1600">
              <a:latin typeface="Times New Roman"/>
              <a:cs typeface="Times New Roman"/>
            </a:endParaRPr>
          </a:p>
          <a:p>
            <a:pPr marL="76200" marR="34925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(1040.5) 94:12.1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debolezza </a:t>
            </a:r>
            <a:r>
              <a:rPr sz="1200" spc="-5" dirty="0">
                <a:latin typeface="Times New Roman"/>
                <a:cs typeface="Times New Roman"/>
              </a:rPr>
              <a:t>nella cosmologia del Buddismo era </a:t>
            </a:r>
            <a:r>
              <a:rPr sz="1200" dirty="0">
                <a:latin typeface="Times New Roman"/>
                <a:cs typeface="Times New Roman"/>
              </a:rPr>
              <a:t>duplice: la </a:t>
            </a:r>
            <a:r>
              <a:rPr sz="1200" spc="-5" dirty="0">
                <a:latin typeface="Times New Roman"/>
                <a:cs typeface="Times New Roman"/>
              </a:rPr>
              <a:t>sua contaminazione con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superstizioni  dell’India </a:t>
            </a:r>
            <a:r>
              <a:rPr sz="1200" dirty="0">
                <a:latin typeface="Times New Roman"/>
                <a:cs typeface="Times New Roman"/>
              </a:rPr>
              <a:t>e della Cina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sublimazione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Gautama,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l’illuminato e poi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Budda </a:t>
            </a:r>
            <a:r>
              <a:rPr sz="1200" spc="-5" dirty="0">
                <a:latin typeface="Times New Roman"/>
                <a:cs typeface="Times New Roman"/>
              </a:rPr>
              <a:t>Eterno. Proprio </a:t>
            </a:r>
            <a:r>
              <a:rPr sz="1200" dirty="0">
                <a:latin typeface="Times New Roman"/>
                <a:cs typeface="Times New Roman"/>
              </a:rPr>
              <a:t>come il 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sofferto per l’assorbimento </a:t>
            </a:r>
            <a:r>
              <a:rPr sz="1200" dirty="0">
                <a:latin typeface="Times New Roman"/>
                <a:cs typeface="Times New Roman"/>
              </a:rPr>
              <a:t>di molta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errata, così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Buddismo </a:t>
            </a:r>
            <a:r>
              <a:rPr sz="1200" dirty="0">
                <a:latin typeface="Times New Roman"/>
                <a:cs typeface="Times New Roman"/>
              </a:rPr>
              <a:t>porta il </a:t>
            </a:r>
            <a:r>
              <a:rPr sz="1200" spc="-5" dirty="0">
                <a:latin typeface="Times New Roman"/>
                <a:cs typeface="Times New Roman"/>
              </a:rPr>
              <a:t>suo marchio </a:t>
            </a:r>
            <a:r>
              <a:rPr sz="1200" dirty="0">
                <a:latin typeface="Times New Roman"/>
                <a:cs typeface="Times New Roman"/>
              </a:rPr>
              <a:t>di nascita  umano. </a:t>
            </a:r>
            <a:r>
              <a:rPr sz="1200" spc="-5" dirty="0">
                <a:latin typeface="Times New Roman"/>
                <a:cs typeface="Times New Roman"/>
              </a:rPr>
              <a:t>Ma 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Gautama hanno </a:t>
            </a:r>
            <a:r>
              <a:rPr sz="1200" dirty="0">
                <a:latin typeface="Times New Roman"/>
                <a:cs typeface="Times New Roman"/>
              </a:rPr>
              <a:t>continuato ad </a:t>
            </a:r>
            <a:r>
              <a:rPr sz="1200" spc="-5" dirty="0">
                <a:latin typeface="Times New Roman"/>
                <a:cs typeface="Times New Roman"/>
              </a:rPr>
              <a:t>evolversi </a:t>
            </a:r>
            <a:r>
              <a:rPr sz="1200" dirty="0">
                <a:latin typeface="Times New Roman"/>
                <a:cs typeface="Times New Roman"/>
              </a:rPr>
              <a:t>durante i </a:t>
            </a:r>
            <a:r>
              <a:rPr sz="1200" spc="-5" dirty="0">
                <a:latin typeface="Times New Roman"/>
                <a:cs typeface="Times New Roman"/>
              </a:rPr>
              <a:t>trascorsi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millenni </a:t>
            </a:r>
            <a:r>
              <a:rPr sz="1200" dirty="0">
                <a:latin typeface="Times New Roman"/>
                <a:cs typeface="Times New Roman"/>
              </a:rPr>
              <a:t>e mezzo.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Budda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buddista illuminato </a:t>
            </a:r>
            <a:r>
              <a:rPr sz="1200" dirty="0">
                <a:latin typeface="Times New Roman"/>
                <a:cs typeface="Times New Roman"/>
              </a:rPr>
              <a:t>non è la </a:t>
            </a:r>
            <a:r>
              <a:rPr sz="1200" spc="-5" dirty="0">
                <a:latin typeface="Times New Roman"/>
                <a:cs typeface="Times New Roman"/>
              </a:rPr>
              <a:t>personalità umana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Gautama </a:t>
            </a:r>
            <a:r>
              <a:rPr sz="1200" dirty="0">
                <a:latin typeface="Times New Roman"/>
                <a:cs typeface="Times New Roman"/>
              </a:rPr>
              <a:t>più di quanto 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Geova </a:t>
            </a:r>
            <a:r>
              <a:rPr sz="1200" dirty="0">
                <a:latin typeface="Times New Roman"/>
                <a:cs typeface="Times New Roman"/>
              </a:rPr>
              <a:t>per un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cristiano</a:t>
            </a:r>
            <a:endParaRPr sz="1200">
              <a:latin typeface="Times New Roman"/>
              <a:cs typeface="Times New Roman"/>
            </a:endParaRPr>
          </a:p>
          <a:p>
            <a:pPr marL="76200" marR="56134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illuminato </a:t>
            </a:r>
            <a:r>
              <a:rPr sz="1200" spc="-5" dirty="0">
                <a:latin typeface="Times New Roman"/>
                <a:cs typeface="Times New Roman"/>
              </a:rPr>
              <a:t>s’identifichi 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demoniaco dell’Horeb.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povertà di </a:t>
            </a:r>
            <a:r>
              <a:rPr sz="1200" spc="-5" dirty="0">
                <a:latin typeface="Times New Roman"/>
                <a:cs typeface="Times New Roman"/>
              </a:rPr>
              <a:t>terminologia, così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rigore sentimentale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un’antica nomenclatura, </a:t>
            </a:r>
            <a:r>
              <a:rPr sz="1200" dirty="0">
                <a:latin typeface="Times New Roman"/>
                <a:cs typeface="Times New Roman"/>
              </a:rPr>
              <a:t>impediscono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significato dell’evoluzione dei concetti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61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(1040.6) 94:12.2 </a:t>
            </a:r>
            <a:r>
              <a:rPr sz="1200" spc="-5" dirty="0">
                <a:latin typeface="Times New Roman"/>
                <a:cs typeface="Times New Roman"/>
              </a:rPr>
              <a:t>Gradualmente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in contrapposizione </a:t>
            </a:r>
            <a:r>
              <a:rPr sz="1200" spc="-5" dirty="0">
                <a:latin typeface="Times New Roman"/>
                <a:cs typeface="Times New Roman"/>
              </a:rPr>
              <a:t>con l’Assoluto, </a:t>
            </a:r>
            <a:r>
              <a:rPr sz="1200" dirty="0">
                <a:latin typeface="Times New Roman"/>
                <a:cs typeface="Times New Roman"/>
              </a:rPr>
              <a:t>cominciò </a:t>
            </a:r>
            <a:r>
              <a:rPr sz="1200" spc="-5" dirty="0">
                <a:latin typeface="Times New Roman"/>
                <a:cs typeface="Times New Roman"/>
              </a:rPr>
              <a:t>ad apparire nel Buddismo.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origine risale ai </a:t>
            </a:r>
            <a:r>
              <a:rPr sz="1200" dirty="0">
                <a:latin typeface="Times New Roman"/>
                <a:cs typeface="Times New Roman"/>
              </a:rPr>
              <a:t>primi tempi di questa </a:t>
            </a:r>
            <a:r>
              <a:rPr sz="1200" spc="-5" dirty="0">
                <a:latin typeface="Times New Roman"/>
                <a:cs typeface="Times New Roman"/>
              </a:rPr>
              <a:t>differenziazione tra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Minore e quelli della </a:t>
            </a:r>
            <a:r>
              <a:rPr sz="1200" spc="-5" dirty="0">
                <a:latin typeface="Times New Roman"/>
                <a:cs typeface="Times New Roman"/>
              </a:rPr>
              <a:t>Via Maggiore. </a:t>
            </a:r>
            <a:r>
              <a:rPr sz="1200" spc="-10" dirty="0">
                <a:latin typeface="Times New Roman"/>
                <a:cs typeface="Times New Roman"/>
              </a:rPr>
              <a:t>Fu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quest’ultima branca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Buddismo </a:t>
            </a:r>
            <a:r>
              <a:rPr sz="1200" dirty="0">
                <a:latin typeface="Times New Roman"/>
                <a:cs typeface="Times New Roman"/>
              </a:rPr>
              <a:t>che la duplice </a:t>
            </a:r>
            <a:r>
              <a:rPr sz="1200" spc="-5" dirty="0">
                <a:latin typeface="Times New Roman"/>
                <a:cs typeface="Times New Roman"/>
              </a:rPr>
              <a:t>concezione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dell’Assoluto alla fine </a:t>
            </a:r>
            <a:r>
              <a:rPr sz="1200" dirty="0">
                <a:latin typeface="Times New Roman"/>
                <a:cs typeface="Times New Roman"/>
              </a:rPr>
              <a:t>maturò.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dopo passo, </a:t>
            </a:r>
            <a:r>
              <a:rPr sz="1200" spc="-5" dirty="0">
                <a:latin typeface="Times New Roman"/>
                <a:cs typeface="Times New Roman"/>
              </a:rPr>
              <a:t>secolo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dopo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49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736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secolo,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evoluto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Ryonin,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Honen </a:t>
            </a:r>
            <a:r>
              <a:rPr sz="1200" dirty="0">
                <a:latin typeface="Times New Roman"/>
                <a:cs typeface="Times New Roman"/>
              </a:rPr>
              <a:t>Shonin e di </a:t>
            </a:r>
            <a:r>
              <a:rPr sz="1200" spc="-5" dirty="0">
                <a:latin typeface="Times New Roman"/>
                <a:cs typeface="Times New Roman"/>
              </a:rPr>
              <a:t>Shinran </a:t>
            </a:r>
            <a:r>
              <a:rPr sz="1200" dirty="0">
                <a:latin typeface="Times New Roman"/>
                <a:cs typeface="Times New Roman"/>
              </a:rPr>
              <a:t>in Giappone, </a:t>
            </a:r>
            <a:r>
              <a:rPr sz="1200" spc="-5" dirty="0">
                <a:latin typeface="Times New Roman"/>
                <a:cs typeface="Times New Roman"/>
              </a:rPr>
              <a:t>questo  concetto </a:t>
            </a:r>
            <a:r>
              <a:rPr sz="1200" dirty="0">
                <a:latin typeface="Times New Roman"/>
                <a:cs typeface="Times New Roman"/>
              </a:rPr>
              <a:t>venne infine a maturazione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credenza in Amida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Budda.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8784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(1041.1) 94:12.3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credenti s’insegna che </a:t>
            </a:r>
            <a:r>
              <a:rPr sz="1200" dirty="0">
                <a:latin typeface="Times New Roman"/>
                <a:cs typeface="Times New Roman"/>
              </a:rPr>
              <a:t>l’anima, dopo </a:t>
            </a:r>
            <a:r>
              <a:rPr sz="1200" spc="-5" dirty="0">
                <a:latin typeface="Times New Roman"/>
                <a:cs typeface="Times New Roman"/>
              </a:rPr>
              <a:t>l’esperienza della </a:t>
            </a:r>
            <a:r>
              <a:rPr sz="1200" dirty="0">
                <a:latin typeface="Times New Roman"/>
                <a:cs typeface="Times New Roman"/>
              </a:rPr>
              <a:t>morte, </a:t>
            </a:r>
            <a:r>
              <a:rPr sz="1200" spc="-5" dirty="0">
                <a:latin typeface="Times New Roman"/>
                <a:cs typeface="Times New Roman"/>
              </a:rPr>
              <a:t>può scegliere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prima di entrare </a:t>
            </a:r>
            <a:r>
              <a:rPr sz="1200" spc="-5" dirty="0">
                <a:latin typeface="Times New Roman"/>
                <a:cs typeface="Times New Roman"/>
              </a:rPr>
              <a:t>nel Nirvana,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stadio dell’esistenza. Viene proclamato che </a:t>
            </a:r>
            <a:r>
              <a:rPr sz="1200" dirty="0">
                <a:latin typeface="Times New Roman"/>
                <a:cs typeface="Times New Roman"/>
              </a:rPr>
              <a:t>questa nuova salvezza </a:t>
            </a:r>
            <a:r>
              <a:rPr sz="1200" spc="-5" dirty="0">
                <a:latin typeface="Times New Roman"/>
                <a:cs typeface="Times New Roman"/>
              </a:rPr>
              <a:t>si ottiene per 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 nelle grazie </a:t>
            </a:r>
            <a:r>
              <a:rPr sz="1200" dirty="0">
                <a:latin typeface="Times New Roman"/>
                <a:cs typeface="Times New Roman"/>
              </a:rPr>
              <a:t>divine e </a:t>
            </a:r>
            <a:r>
              <a:rPr sz="1200" spc="-5" dirty="0">
                <a:latin typeface="Times New Roman"/>
                <a:cs typeface="Times New Roman"/>
              </a:rPr>
              <a:t>nell’aiuto amorevole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Amida, Dio del Paradiso nell’Occidente.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filosofia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gli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Amidisti </a:t>
            </a:r>
            <a:r>
              <a:rPr sz="1200" spc="-5" dirty="0">
                <a:latin typeface="Times New Roman"/>
                <a:cs typeface="Times New Roman"/>
              </a:rPr>
              <a:t>credono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Realtà Infinita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comprensione umana finita.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religione essi si afferrano alla  fede nell’infinitamente misericordioso Amida,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ama talmente </a:t>
            </a:r>
            <a:r>
              <a:rPr sz="1200" dirty="0">
                <a:latin typeface="Times New Roman"/>
                <a:cs typeface="Times New Roman"/>
              </a:rPr>
              <a:t>il mondo da non </a:t>
            </a:r>
            <a:r>
              <a:rPr sz="1200" spc="-5" dirty="0">
                <a:latin typeface="Times New Roman"/>
                <a:cs typeface="Times New Roman"/>
              </a:rPr>
              <a:t>tollerare che </a:t>
            </a:r>
            <a:r>
              <a:rPr sz="1200" dirty="0">
                <a:latin typeface="Times New Roman"/>
                <a:cs typeface="Times New Roman"/>
              </a:rPr>
              <a:t>un solo </a:t>
            </a:r>
            <a:r>
              <a:rPr sz="1200" spc="-5" dirty="0">
                <a:latin typeface="Times New Roman"/>
                <a:cs typeface="Times New Roman"/>
              </a:rPr>
              <a:t>mortale che </a:t>
            </a:r>
            <a:r>
              <a:rPr sz="1200" dirty="0">
                <a:latin typeface="Times New Roman"/>
                <a:cs typeface="Times New Roman"/>
              </a:rPr>
              <a:t>fa appello </a:t>
            </a:r>
            <a:r>
              <a:rPr sz="1200" spc="1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sincera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puro non ottenga la </a:t>
            </a:r>
            <a:r>
              <a:rPr sz="1200" spc="-5" dirty="0">
                <a:latin typeface="Times New Roman"/>
                <a:cs typeface="Times New Roman"/>
              </a:rPr>
              <a:t>felicità suprema </a:t>
            </a:r>
            <a:r>
              <a:rPr sz="1200" dirty="0">
                <a:latin typeface="Times New Roman"/>
                <a:cs typeface="Times New Roman"/>
              </a:rPr>
              <a:t>del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03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(1041.2) 94:12.4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forza </a:t>
            </a:r>
            <a:r>
              <a:rPr sz="1200" spc="-5" dirty="0">
                <a:latin typeface="Times New Roman"/>
                <a:cs typeface="Times New Roman"/>
              </a:rPr>
              <a:t>del Buddismo </a:t>
            </a:r>
            <a:r>
              <a:rPr sz="1200" dirty="0">
                <a:latin typeface="Times New Roman"/>
                <a:cs typeface="Times New Roman"/>
              </a:rPr>
              <a:t>è che i </a:t>
            </a:r>
            <a:r>
              <a:rPr sz="1200" spc="-5" dirty="0">
                <a:latin typeface="Times New Roman"/>
                <a:cs typeface="Times New Roman"/>
              </a:rPr>
              <a:t>suoi aderenti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liberi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religioni; </a:t>
            </a:r>
            <a:r>
              <a:rPr sz="1200" dirty="0">
                <a:latin typeface="Times New Roman"/>
                <a:cs typeface="Times New Roman"/>
              </a:rPr>
              <a:t>una simile 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caratterizzato raramente </a:t>
            </a:r>
            <a:r>
              <a:rPr sz="1200" dirty="0">
                <a:latin typeface="Times New Roman"/>
                <a:cs typeface="Times New Roman"/>
              </a:rPr>
              <a:t>una fede 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questo aspetto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setta </a:t>
            </a:r>
            <a:r>
              <a:rPr sz="1200" dirty="0">
                <a:latin typeface="Times New Roman"/>
                <a:cs typeface="Times New Roman"/>
              </a:rPr>
              <a:t>Shin del </a:t>
            </a:r>
            <a:r>
              <a:rPr sz="1200" spc="-5" dirty="0">
                <a:latin typeface="Times New Roman"/>
                <a:cs typeface="Times New Roman"/>
              </a:rPr>
              <a:t>Giappone </a:t>
            </a:r>
            <a:r>
              <a:rPr sz="1200" dirty="0">
                <a:latin typeface="Times New Roman"/>
                <a:cs typeface="Times New Roman"/>
              </a:rPr>
              <a:t>è divenuta uno </a:t>
            </a:r>
            <a:r>
              <a:rPr sz="1200" spc="-5" dirty="0">
                <a:latin typeface="Times New Roman"/>
                <a:cs typeface="Times New Roman"/>
              </a:rPr>
              <a:t>dei  gruppi religiosi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progressivi </a:t>
            </a:r>
            <a:r>
              <a:rPr sz="1200" dirty="0">
                <a:latin typeface="Times New Roman"/>
                <a:cs typeface="Times New Roman"/>
              </a:rPr>
              <a:t>del mondo;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ravvivato l’antico spirito missionario dei 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Gautama ed </a:t>
            </a:r>
            <a:r>
              <a:rPr sz="1200" dirty="0">
                <a:latin typeface="Times New Roman"/>
                <a:cs typeface="Times New Roman"/>
              </a:rPr>
              <a:t>ha cominciato  </a:t>
            </a:r>
            <a:r>
              <a:rPr sz="1200" spc="-5" dirty="0">
                <a:latin typeface="Times New Roman"/>
                <a:cs typeface="Times New Roman"/>
              </a:rPr>
              <a:t>ad inviare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altri popoli.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propensione </a:t>
            </a:r>
            <a:r>
              <a:rPr sz="1200" spc="-5" dirty="0">
                <a:latin typeface="Times New Roman"/>
                <a:cs typeface="Times New Roman"/>
              </a:rPr>
              <a:t>ad appropriarsi della verità da qualsiasi </a:t>
            </a:r>
            <a:r>
              <a:rPr sz="1200" dirty="0">
                <a:latin typeface="Times New Roman"/>
                <a:cs typeface="Times New Roman"/>
              </a:rPr>
              <a:t>fonte è </a:t>
            </a:r>
            <a:r>
              <a:rPr sz="1200" spc="-5" dirty="0">
                <a:latin typeface="Times New Roman"/>
                <a:cs typeface="Times New Roman"/>
              </a:rPr>
              <a:t>davvero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tendenza  raccomandabile </a:t>
            </a:r>
            <a:r>
              <a:rPr sz="1200" dirty="0">
                <a:latin typeface="Times New Roman"/>
                <a:cs typeface="Times New Roman"/>
              </a:rPr>
              <a:t>che appare tra i </a:t>
            </a:r>
            <a:r>
              <a:rPr sz="1200" spc="-5" dirty="0">
                <a:latin typeface="Times New Roman"/>
                <a:cs typeface="Times New Roman"/>
              </a:rPr>
              <a:t>credenti religiosi della </a:t>
            </a:r>
            <a:r>
              <a:rPr sz="1200" dirty="0">
                <a:latin typeface="Times New Roman"/>
                <a:cs typeface="Times New Roman"/>
              </a:rPr>
              <a:t>prima metà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ventesimo </a:t>
            </a: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dopo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3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(1041.3) 94:12.5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Buddismo stesso sta conoscendo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rinascita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ventesimo secolo. Grazie al contatto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Cristianesimo gli aspetti  sociali del Buddismo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grandemente migliorati.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desiderio di </a:t>
            </a:r>
            <a:r>
              <a:rPr sz="1200" spc="-5" dirty="0">
                <a:latin typeface="Times New Roman"/>
                <a:cs typeface="Times New Roman"/>
              </a:rPr>
              <a:t>apprendere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riacceso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cuore dei </a:t>
            </a:r>
            <a:r>
              <a:rPr sz="1200" dirty="0">
                <a:latin typeface="Times New Roman"/>
                <a:cs typeface="Times New Roman"/>
              </a:rPr>
              <a:t>sacerdoti-monaci  </a:t>
            </a:r>
            <a:r>
              <a:rPr sz="1200" spc="-5" dirty="0">
                <a:latin typeface="Times New Roman"/>
                <a:cs typeface="Times New Roman"/>
              </a:rPr>
              <a:t>della confraternita, </a:t>
            </a:r>
            <a:r>
              <a:rPr sz="1200" dirty="0">
                <a:latin typeface="Times New Roman"/>
                <a:cs typeface="Times New Roman"/>
              </a:rPr>
              <a:t>e la diffusione </a:t>
            </a:r>
            <a:r>
              <a:rPr sz="1200" spc="-5" dirty="0">
                <a:latin typeface="Times New Roman"/>
                <a:cs typeface="Times New Roman"/>
              </a:rPr>
              <a:t>dell’istruzione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questa comunità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provocherà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nuovi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progressi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nell’evoluzione religiosa.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339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(1041.4) 94:12.6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tempo di </a:t>
            </a:r>
            <a:r>
              <a:rPr sz="1200" spc="-5" dirty="0">
                <a:latin typeface="Times New Roman"/>
                <a:cs typeface="Times New Roman"/>
              </a:rPr>
              <a:t>questi scritti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dell’Asia ripone </a:t>
            </a:r>
            <a:r>
              <a:rPr sz="1200" dirty="0">
                <a:latin typeface="Times New Roman"/>
                <a:cs typeface="Times New Roman"/>
              </a:rPr>
              <a:t>le sue </a:t>
            </a:r>
            <a:r>
              <a:rPr sz="1200" spc="-5" dirty="0">
                <a:latin typeface="Times New Roman"/>
                <a:cs typeface="Times New Roman"/>
              </a:rPr>
              <a:t>speranze nel Buddismo. Questa </a:t>
            </a:r>
            <a:r>
              <a:rPr sz="1200" dirty="0">
                <a:latin typeface="Times New Roman"/>
                <a:cs typeface="Times New Roman"/>
              </a:rPr>
              <a:t>nobile </a:t>
            </a:r>
            <a:r>
              <a:rPr sz="1200" spc="-5" dirty="0">
                <a:latin typeface="Times New Roman"/>
                <a:cs typeface="Times New Roman"/>
              </a:rPr>
              <a:t>fede che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così  validamente attraversato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epoche </a:t>
            </a:r>
            <a:r>
              <a:rPr sz="1200" dirty="0">
                <a:latin typeface="Times New Roman"/>
                <a:cs typeface="Times New Roman"/>
              </a:rPr>
              <a:t>oscure del passato, </a:t>
            </a:r>
            <a:r>
              <a:rPr sz="1200" spc="-5" dirty="0">
                <a:latin typeface="Times New Roman"/>
                <a:cs typeface="Times New Roman"/>
              </a:rPr>
              <a:t>accoglierà ancora </a:t>
            </a:r>
            <a:r>
              <a:rPr sz="1200" dirty="0">
                <a:latin typeface="Times New Roman"/>
                <a:cs typeface="Times New Roman"/>
              </a:rPr>
              <a:t>una volta la verità delle </a:t>
            </a:r>
            <a:r>
              <a:rPr sz="1200" spc="-5" dirty="0">
                <a:latin typeface="Times New Roman"/>
                <a:cs typeface="Times New Roman"/>
              </a:rPr>
              <a:t>realtà cosmiche ampliate </a:t>
            </a:r>
            <a:r>
              <a:rPr sz="1200" dirty="0">
                <a:latin typeface="Times New Roman"/>
                <a:cs typeface="Times New Roman"/>
              </a:rPr>
              <a:t>come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63865" cy="17907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0162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tempo i </a:t>
            </a:r>
            <a:r>
              <a:rPr sz="1200" spc="-5" dirty="0">
                <a:latin typeface="Times New Roman"/>
                <a:cs typeface="Times New Roman"/>
              </a:rPr>
              <a:t>discepoli del </a:t>
            </a:r>
            <a:r>
              <a:rPr sz="1200" dirty="0">
                <a:latin typeface="Times New Roman"/>
                <a:cs typeface="Times New Roman"/>
              </a:rPr>
              <a:t>grande istruttore </a:t>
            </a:r>
            <a:r>
              <a:rPr sz="1200" spc="-5" dirty="0">
                <a:latin typeface="Times New Roman"/>
                <a:cs typeface="Times New Roman"/>
              </a:rPr>
              <a:t>dell’India ascoltarono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proclamazione di una nuova verità? </a:t>
            </a:r>
            <a:r>
              <a:rPr sz="1200" spc="-5" dirty="0">
                <a:latin typeface="Times New Roman"/>
                <a:cs typeface="Times New Roman"/>
              </a:rPr>
              <a:t>Questa antica fede  risponderà </a:t>
            </a:r>
            <a:r>
              <a:rPr sz="1200" dirty="0">
                <a:latin typeface="Times New Roman"/>
                <a:cs typeface="Times New Roman"/>
              </a:rPr>
              <a:t>ancora una volta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stimolo </a:t>
            </a:r>
            <a:r>
              <a:rPr sz="1200" spc="-5" dirty="0">
                <a:latin typeface="Times New Roman"/>
                <a:cs typeface="Times New Roman"/>
              </a:rPr>
              <a:t>vivificante della presentazione dei </a:t>
            </a:r>
            <a:r>
              <a:rPr sz="1200" dirty="0">
                <a:latin typeface="Times New Roman"/>
                <a:cs typeface="Times New Roman"/>
              </a:rPr>
              <a:t>nuovi concetti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dell’Assoluto </a:t>
            </a:r>
            <a:r>
              <a:rPr sz="1200" dirty="0">
                <a:latin typeface="Times New Roman"/>
                <a:cs typeface="Times New Roman"/>
              </a:rPr>
              <a:t>che ha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lungo cercato?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(1041.5) 94:12.7 </a:t>
            </a:r>
            <a:r>
              <a:rPr sz="1200" spc="-5" dirty="0">
                <a:latin typeface="Times New Roman"/>
                <a:cs typeface="Times New Roman"/>
              </a:rPr>
              <a:t>Tutto Urantia aspetta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proclamazione del messaggio </a:t>
            </a:r>
            <a:r>
              <a:rPr sz="1200" dirty="0">
                <a:latin typeface="Times New Roman"/>
                <a:cs typeface="Times New Roman"/>
              </a:rPr>
              <a:t>nobilitante di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gravato dalle </a:t>
            </a:r>
            <a:r>
              <a:rPr sz="1200" dirty="0">
                <a:latin typeface="Times New Roman"/>
                <a:cs typeface="Times New Roman"/>
              </a:rPr>
              <a:t>dottrine 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dogmi  </a:t>
            </a:r>
            <a:r>
              <a:rPr sz="1200" spc="-5" dirty="0">
                <a:latin typeface="Times New Roman"/>
                <a:cs typeface="Times New Roman"/>
              </a:rPr>
              <a:t>accumulati nei </a:t>
            </a:r>
            <a:r>
              <a:rPr sz="1200" dirty="0">
                <a:latin typeface="Times New Roman"/>
                <a:cs typeface="Times New Roman"/>
              </a:rPr>
              <a:t>diciannove </a:t>
            </a:r>
            <a:r>
              <a:rPr sz="1200" spc="-5" dirty="0">
                <a:latin typeface="Times New Roman"/>
                <a:cs typeface="Times New Roman"/>
              </a:rPr>
              <a:t>secoli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contatto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di origine </a:t>
            </a:r>
            <a:r>
              <a:rPr sz="1200" spc="-5" dirty="0">
                <a:latin typeface="Times New Roman"/>
                <a:cs typeface="Times New Roman"/>
              </a:rPr>
              <a:t>evoluzionaria.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giunta </a:t>
            </a:r>
            <a:r>
              <a:rPr sz="1200" dirty="0">
                <a:latin typeface="Times New Roman"/>
                <a:cs typeface="Times New Roman"/>
              </a:rPr>
              <a:t>l’ora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presentare al Buddismo, </a:t>
            </a:r>
            <a:r>
              <a:rPr sz="1200" dirty="0">
                <a:latin typeface="Times New Roman"/>
                <a:cs typeface="Times New Roman"/>
              </a:rPr>
              <a:t>al  </a:t>
            </a:r>
            <a:r>
              <a:rPr sz="1200" spc="-5" dirty="0">
                <a:latin typeface="Times New Roman"/>
                <a:cs typeface="Times New Roman"/>
              </a:rPr>
              <a:t>Cristianesimo, all’Induismo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popoli di tutte le </a:t>
            </a:r>
            <a:r>
              <a:rPr sz="1200" spc="-5" dirty="0">
                <a:latin typeface="Times New Roman"/>
                <a:cs typeface="Times New Roman"/>
              </a:rPr>
              <a:t>religioni, </a:t>
            </a:r>
            <a:r>
              <a:rPr sz="1200" dirty="0">
                <a:latin typeface="Times New Roman"/>
                <a:cs typeface="Times New Roman"/>
              </a:rPr>
              <a:t>non 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vivente e spirituale </a:t>
            </a:r>
            <a:r>
              <a:rPr sz="1200" spc="-5" dirty="0">
                <a:latin typeface="Times New Roman"/>
                <a:cs typeface="Times New Roman"/>
              </a:rPr>
              <a:t>del  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(1041.6) 94:12.8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055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(685.5) 60:1.3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spessore di </a:t>
            </a:r>
            <a:r>
              <a:rPr sz="1200" spc="-5" dirty="0">
                <a:latin typeface="Times New Roman"/>
                <a:cs typeface="Times New Roman"/>
              </a:rPr>
              <a:t>questi depositi varia </a:t>
            </a:r>
            <a:r>
              <a:rPr sz="1200" dirty="0">
                <a:latin typeface="Times New Roman"/>
                <a:cs typeface="Times New Roman"/>
              </a:rPr>
              <a:t>da 1.000 a 3.000 </a:t>
            </a:r>
            <a:r>
              <a:rPr sz="1200" spc="-5" dirty="0">
                <a:latin typeface="Times New Roman"/>
                <a:cs typeface="Times New Roman"/>
              </a:rPr>
              <a:t>metri, raggiungendo </a:t>
            </a:r>
            <a:r>
              <a:rPr sz="1200" dirty="0">
                <a:latin typeface="Times New Roman"/>
                <a:cs typeface="Times New Roman"/>
              </a:rPr>
              <a:t>anche i 5.500 </a:t>
            </a:r>
            <a:r>
              <a:rPr sz="1200" spc="-5" dirty="0">
                <a:latin typeface="Times New Roman"/>
                <a:cs typeface="Times New Roman"/>
              </a:rPr>
              <a:t>metri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costa del </a:t>
            </a:r>
            <a:r>
              <a:rPr sz="1200" dirty="0">
                <a:latin typeface="Times New Roman"/>
                <a:cs typeface="Times New Roman"/>
              </a:rPr>
              <a:t>Pacifico. </a:t>
            </a:r>
            <a:r>
              <a:rPr sz="1200" spc="-5" dirty="0">
                <a:latin typeface="Times New Roman"/>
                <a:cs typeface="Times New Roman"/>
              </a:rPr>
              <a:t>Più  tardi, </a:t>
            </a:r>
            <a:r>
              <a:rPr sz="1200" dirty="0">
                <a:latin typeface="Times New Roman"/>
                <a:cs typeface="Times New Roman"/>
              </a:rPr>
              <a:t>la lava </a:t>
            </a:r>
            <a:r>
              <a:rPr sz="1200" spc="-5" dirty="0">
                <a:latin typeface="Times New Roman"/>
                <a:cs typeface="Times New Roman"/>
              </a:rPr>
              <a:t>s’inserì impetuosamente tra </a:t>
            </a:r>
            <a:r>
              <a:rPr sz="1200" dirty="0">
                <a:latin typeface="Times New Roman"/>
                <a:cs typeface="Times New Roman"/>
              </a:rPr>
              <a:t>molti di questi </a:t>
            </a:r>
            <a:r>
              <a:rPr sz="1200" spc="-5" dirty="0">
                <a:latin typeface="Times New Roman"/>
                <a:cs typeface="Times New Roman"/>
              </a:rPr>
              <a:t>strati.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Palizzate </a:t>
            </a:r>
            <a:r>
              <a:rPr sz="1200" spc="-5" dirty="0">
                <a:latin typeface="Times New Roman"/>
                <a:cs typeface="Times New Roman"/>
              </a:rPr>
              <a:t>del Fiume Hudson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formate </a:t>
            </a:r>
            <a:r>
              <a:rPr sz="1200" dirty="0">
                <a:latin typeface="Times New Roman"/>
                <a:cs typeface="Times New Roman"/>
              </a:rPr>
              <a:t>dall’estrusione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lava </a:t>
            </a:r>
            <a:r>
              <a:rPr sz="1200" spc="-5" dirty="0">
                <a:latin typeface="Times New Roman"/>
                <a:cs typeface="Times New Roman"/>
              </a:rPr>
              <a:t>basaltica </a:t>
            </a:r>
            <a:r>
              <a:rPr sz="1200" dirty="0">
                <a:latin typeface="Times New Roman"/>
                <a:cs typeface="Times New Roman"/>
              </a:rPr>
              <a:t>tra tali strati </a:t>
            </a:r>
            <a:r>
              <a:rPr sz="1200" spc="-5" dirty="0">
                <a:latin typeface="Times New Roman"/>
                <a:cs typeface="Times New Roman"/>
              </a:rPr>
              <a:t>triassici. L’attività vulcanica </a:t>
            </a:r>
            <a:r>
              <a:rPr sz="1200" dirty="0">
                <a:latin typeface="Times New Roman"/>
                <a:cs typeface="Times New Roman"/>
              </a:rPr>
              <a:t>era intensa in </a:t>
            </a:r>
            <a:r>
              <a:rPr sz="1200" spc="-5" dirty="0">
                <a:latin typeface="Times New Roman"/>
                <a:cs typeface="Times New Roman"/>
              </a:rPr>
              <a:t>differenti parti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76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(685.6) 60:1.4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possono trovare depositi </a:t>
            </a:r>
            <a:r>
              <a:rPr sz="1200" dirty="0">
                <a:latin typeface="Times New Roman"/>
                <a:cs typeface="Times New Roman"/>
              </a:rPr>
              <a:t>di questo periodo in </a:t>
            </a:r>
            <a:r>
              <a:rPr sz="1200" spc="-5" dirty="0">
                <a:latin typeface="Times New Roman"/>
                <a:cs typeface="Times New Roman"/>
              </a:rPr>
              <a:t>Europa, specialmente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Germania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Russia.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Inghilterra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gres  screziato appartiene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quest’epoca.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calcare si </a:t>
            </a:r>
            <a:r>
              <a:rPr sz="1200" dirty="0">
                <a:latin typeface="Times New Roman"/>
                <a:cs typeface="Times New Roman"/>
              </a:rPr>
              <a:t>depositò nelle </a:t>
            </a:r>
            <a:r>
              <a:rPr sz="1200" spc="-5" dirty="0">
                <a:latin typeface="Times New Roman"/>
                <a:cs typeface="Times New Roman"/>
              </a:rPr>
              <a:t>Alpi meridionali </a:t>
            </a:r>
            <a:r>
              <a:rPr sz="1200" dirty="0">
                <a:latin typeface="Times New Roman"/>
                <a:cs typeface="Times New Roman"/>
              </a:rPr>
              <a:t>a seguito di </a:t>
            </a:r>
            <a:r>
              <a:rPr sz="1200" spc="-5" dirty="0">
                <a:latin typeface="Times New Roman"/>
                <a:cs typeface="Times New Roman"/>
              </a:rPr>
              <a:t>un’invasione del mare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ora  osservare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forma particolare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pareti, picchi </a:t>
            </a:r>
            <a:r>
              <a:rPr sz="1200" dirty="0">
                <a:latin typeface="Times New Roman"/>
                <a:cs typeface="Times New Roman"/>
              </a:rPr>
              <a:t>e pilastri di </a:t>
            </a:r>
            <a:r>
              <a:rPr sz="1200" spc="-5" dirty="0">
                <a:latin typeface="Times New Roman"/>
                <a:cs typeface="Times New Roman"/>
              </a:rPr>
              <a:t>calcare </a:t>
            </a:r>
            <a:r>
              <a:rPr sz="1200" dirty="0">
                <a:latin typeface="Times New Roman"/>
                <a:cs typeface="Times New Roman"/>
              </a:rPr>
              <a:t>dolomitico. </a:t>
            </a:r>
            <a:r>
              <a:rPr sz="1200" spc="-5" dirty="0">
                <a:latin typeface="Times New Roman"/>
                <a:cs typeface="Times New Roman"/>
              </a:rPr>
              <a:t>Questo strato si </a:t>
            </a:r>
            <a:r>
              <a:rPr sz="1200" spc="5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tutta  </a:t>
            </a:r>
            <a:r>
              <a:rPr sz="1200" spc="-5" dirty="0">
                <a:latin typeface="Times New Roman"/>
                <a:cs typeface="Times New Roman"/>
              </a:rPr>
              <a:t>l’Africa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l’Australia.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Carrara </a:t>
            </a:r>
            <a:r>
              <a:rPr sz="1200" dirty="0">
                <a:latin typeface="Times New Roman"/>
                <a:cs typeface="Times New Roman"/>
              </a:rPr>
              <a:t>proviene 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calcare modificato. Non </a:t>
            </a:r>
            <a:r>
              <a:rPr sz="1200" spc="-5" dirty="0">
                <a:latin typeface="Times New Roman"/>
                <a:cs typeface="Times New Roman"/>
              </a:rPr>
              <a:t>si troverà </a:t>
            </a:r>
            <a:r>
              <a:rPr sz="1200" dirty="0">
                <a:latin typeface="Times New Roman"/>
                <a:cs typeface="Times New Roman"/>
              </a:rPr>
              <a:t>nulla di questo </a:t>
            </a:r>
            <a:r>
              <a:rPr sz="1200" spc="-5" dirty="0">
                <a:latin typeface="Times New Roman"/>
                <a:cs typeface="Times New Roman"/>
              </a:rPr>
              <a:t>periodo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nelle</a:t>
            </a:r>
            <a:endParaRPr sz="1200">
              <a:latin typeface="Times New Roman"/>
              <a:cs typeface="Times New Roman"/>
            </a:endParaRPr>
          </a:p>
          <a:p>
            <a:pPr marL="88900" marR="14986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regioni meridionali dell’America </a:t>
            </a:r>
            <a:r>
              <a:rPr sz="1200" dirty="0">
                <a:latin typeface="Times New Roman"/>
                <a:cs typeface="Times New Roman"/>
              </a:rPr>
              <a:t>del Sud poiché </a:t>
            </a:r>
            <a:r>
              <a:rPr sz="1200" spc="-5" dirty="0">
                <a:latin typeface="Times New Roman"/>
                <a:cs typeface="Times New Roman"/>
              </a:rPr>
              <a:t>quella parte </a:t>
            </a:r>
            <a:r>
              <a:rPr sz="1200" dirty="0">
                <a:latin typeface="Times New Roman"/>
                <a:cs typeface="Times New Roman"/>
              </a:rPr>
              <a:t>del continente </a:t>
            </a:r>
            <a:r>
              <a:rPr sz="1200" spc="-5" dirty="0">
                <a:latin typeface="Times New Roman"/>
                <a:cs typeface="Times New Roman"/>
              </a:rPr>
              <a:t>rimase sommersa </a:t>
            </a:r>
            <a:r>
              <a:rPr sz="1200" dirty="0">
                <a:latin typeface="Times New Roman"/>
                <a:cs typeface="Times New Roman"/>
              </a:rPr>
              <a:t>e quindi, in </a:t>
            </a:r>
            <a:r>
              <a:rPr sz="1200" spc="-5" dirty="0">
                <a:latin typeface="Times New Roman"/>
                <a:cs typeface="Times New Roman"/>
              </a:rPr>
              <a:t>continuità con </a:t>
            </a:r>
            <a:r>
              <a:rPr sz="1200" dirty="0">
                <a:latin typeface="Times New Roman"/>
                <a:cs typeface="Times New Roman"/>
              </a:rPr>
              <a:t>le epoche  </a:t>
            </a:r>
            <a:r>
              <a:rPr sz="1200" spc="-5" dirty="0">
                <a:latin typeface="Times New Roman"/>
                <a:cs typeface="Times New Roman"/>
              </a:rPr>
              <a:t>precedenti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successive, presenta soltanto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deposito d’origine </a:t>
            </a:r>
            <a:r>
              <a:rPr sz="1200" dirty="0">
                <a:latin typeface="Times New Roman"/>
                <a:cs typeface="Times New Roman"/>
              </a:rPr>
              <a:t>marina 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acquatica.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95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(686.1) 60:1.5 </a:t>
            </a:r>
            <a:r>
              <a:rPr sz="1200" i="1" dirty="0">
                <a:latin typeface="Times New Roman"/>
                <a:cs typeface="Times New Roman"/>
              </a:rPr>
              <a:t>150.000.000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cominciarono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terrestre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in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era facile,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migliore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finale arduo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ostile </a:t>
            </a:r>
            <a:r>
              <a:rPr sz="1200" spc="-5" dirty="0">
                <a:latin typeface="Times New Roman"/>
                <a:cs typeface="Times New Roman"/>
              </a:rPr>
              <a:t>dell’era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marina.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779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(686.2) 60:1.6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quest’era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parti </a:t>
            </a:r>
            <a:r>
              <a:rPr sz="1200" dirty="0">
                <a:latin typeface="Times New Roman"/>
                <a:cs typeface="Times New Roman"/>
              </a:rPr>
              <a:t>orientale e </a:t>
            </a:r>
            <a:r>
              <a:rPr sz="1200" spc="-5" dirty="0">
                <a:latin typeface="Times New Roman"/>
                <a:cs typeface="Times New Roman"/>
              </a:rPr>
              <a:t>centrale dell’America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metà settentrionale dell’America del </a:t>
            </a:r>
            <a:r>
              <a:rPr sz="1200" dirty="0">
                <a:latin typeface="Times New Roman"/>
                <a:cs typeface="Times New Roman"/>
              </a:rPr>
              <a:t>Sud, la 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dell’Europa e tutta </a:t>
            </a:r>
            <a:r>
              <a:rPr sz="1200" spc="-5" dirty="0">
                <a:latin typeface="Times New Roman"/>
                <a:cs typeface="Times New Roman"/>
              </a:rPr>
              <a:t>l’Asia sono ben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delle acque. </a:t>
            </a:r>
            <a:r>
              <a:rPr sz="1200" dirty="0">
                <a:latin typeface="Times New Roman"/>
                <a:cs typeface="Times New Roman"/>
              </a:rPr>
              <a:t>Per la prima volta l’America </a:t>
            </a:r>
            <a:r>
              <a:rPr sz="1200" spc="-5" dirty="0">
                <a:latin typeface="Times New Roman"/>
                <a:cs typeface="Times New Roman"/>
              </a:rPr>
              <a:t>del Nord </a:t>
            </a:r>
            <a:r>
              <a:rPr sz="1200" dirty="0">
                <a:latin typeface="Times New Roman"/>
                <a:cs typeface="Times New Roman"/>
              </a:rPr>
              <a:t>è geograficamente  isolata, ma non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molto,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l’istmo </a:t>
            </a:r>
            <a:r>
              <a:rPr sz="1200" spc="-5" dirty="0">
                <a:latin typeface="Times New Roman"/>
                <a:cs typeface="Times New Roman"/>
              </a:rPr>
              <a:t>dello Stretto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Bering riemerge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collegando il continente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all’Asia.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90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(686.3) 60:1.7 </a:t>
            </a:r>
            <a:r>
              <a:rPr sz="1200" spc="-5" dirty="0">
                <a:latin typeface="Times New Roman"/>
                <a:cs typeface="Times New Roman"/>
              </a:rPr>
              <a:t>Grandi avvallamenti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formarono nell’America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 parallelamente alle coste dell’Atlantico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Pacifico. </a:t>
            </a:r>
            <a:r>
              <a:rPr sz="1200" dirty="0">
                <a:latin typeface="Times New Roman"/>
                <a:cs typeface="Times New Roman"/>
              </a:rPr>
              <a:t>Apparve  la </a:t>
            </a:r>
            <a:r>
              <a:rPr sz="1200" spc="-5" dirty="0">
                <a:latin typeface="Times New Roman"/>
                <a:cs typeface="Times New Roman"/>
              </a:rPr>
              <a:t>grande faglia del Connecticut orientale; col tempo, </a:t>
            </a:r>
            <a:r>
              <a:rPr sz="1200" dirty="0">
                <a:latin typeface="Times New Roman"/>
                <a:cs typeface="Times New Roman"/>
              </a:rPr>
              <a:t>uno dei suoi lati </a:t>
            </a:r>
            <a:r>
              <a:rPr sz="1200" spc="-5" dirty="0">
                <a:latin typeface="Times New Roman"/>
                <a:cs typeface="Times New Roman"/>
              </a:rPr>
              <a:t>sprofondò </a:t>
            </a:r>
            <a:r>
              <a:rPr sz="1200" dirty="0">
                <a:latin typeface="Times New Roman"/>
                <a:cs typeface="Times New Roman"/>
              </a:rPr>
              <a:t>di oltre tre </a:t>
            </a:r>
            <a:r>
              <a:rPr sz="1200" spc="-5" dirty="0">
                <a:latin typeface="Times New Roman"/>
                <a:cs typeface="Times New Roman"/>
              </a:rPr>
              <a:t>chilometri. </a:t>
            </a:r>
            <a:r>
              <a:rPr sz="1200" dirty="0">
                <a:latin typeface="Times New Roman"/>
                <a:cs typeface="Times New Roman"/>
              </a:rPr>
              <a:t>Molte di queste depressioni  </a:t>
            </a:r>
            <a:r>
              <a:rPr sz="1200" spc="-5" dirty="0">
                <a:latin typeface="Times New Roman"/>
                <a:cs typeface="Times New Roman"/>
              </a:rPr>
              <a:t>dell’America del Nord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riempite successivamente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depositi d’erosione, come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bacini lacustri  </a:t>
            </a:r>
            <a:r>
              <a:rPr sz="1200" spc="-5" dirty="0">
                <a:latin typeface="Times New Roman"/>
                <a:cs typeface="Times New Roman"/>
              </a:rPr>
              <a:t>d’acqua </a:t>
            </a:r>
            <a:r>
              <a:rPr sz="1200" dirty="0">
                <a:latin typeface="Times New Roman"/>
                <a:cs typeface="Times New Roman"/>
              </a:rPr>
              <a:t>dolce e d’acqua </a:t>
            </a:r>
            <a:r>
              <a:rPr sz="1200" spc="-5" dirty="0">
                <a:latin typeface="Times New Roman"/>
                <a:cs typeface="Times New Roman"/>
              </a:rPr>
              <a:t>salata delle regioni </a:t>
            </a:r>
            <a:r>
              <a:rPr sz="1200" dirty="0">
                <a:latin typeface="Times New Roman"/>
                <a:cs typeface="Times New Roman"/>
              </a:rPr>
              <a:t>montuose. Più </a:t>
            </a:r>
            <a:r>
              <a:rPr sz="1200" spc="-5" dirty="0">
                <a:latin typeface="Times New Roman"/>
                <a:cs typeface="Times New Roman"/>
              </a:rPr>
              <a:t>tardi ancora queste depressioni </a:t>
            </a:r>
            <a:r>
              <a:rPr sz="1200" dirty="0">
                <a:latin typeface="Times New Roman"/>
                <a:cs typeface="Times New Roman"/>
              </a:rPr>
              <a:t>riempite di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furono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notevolmente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innalzate da </a:t>
            </a:r>
            <a:r>
              <a:rPr sz="1200" spc="-5" dirty="0">
                <a:latin typeface="Times New Roman"/>
                <a:cs typeface="Times New Roman"/>
              </a:rPr>
              <a:t>colate </a:t>
            </a:r>
            <a:r>
              <a:rPr sz="1200" dirty="0">
                <a:latin typeface="Times New Roman"/>
                <a:cs typeface="Times New Roman"/>
              </a:rPr>
              <a:t>di lava </a:t>
            </a:r>
            <a:r>
              <a:rPr sz="1200" spc="-5" dirty="0">
                <a:latin typeface="Times New Roman"/>
                <a:cs typeface="Times New Roman"/>
              </a:rPr>
              <a:t>sotterranee.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foreste pietrificate </a:t>
            </a:r>
            <a:r>
              <a:rPr sz="1200" dirty="0">
                <a:latin typeface="Times New Roman"/>
                <a:cs typeface="Times New Roman"/>
              </a:rPr>
              <a:t>di molte </a:t>
            </a:r>
            <a:r>
              <a:rPr sz="1200" spc="-5" dirty="0">
                <a:latin typeface="Times New Roman"/>
                <a:cs typeface="Times New Roman"/>
              </a:rPr>
              <a:t>regioni risalgono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quest’epoca.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699897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95: </a:t>
            </a:r>
            <a:r>
              <a:rPr spc="-5" dirty="0"/>
              <a:t>Gli insegnamenti di Melchizedek </a:t>
            </a:r>
            <a:r>
              <a:rPr dirty="0"/>
              <a:t>nel</a:t>
            </a:r>
            <a:r>
              <a:rPr spc="15" dirty="0"/>
              <a:t> </a:t>
            </a:r>
            <a:r>
              <a:rPr spc="-5" dirty="0"/>
              <a:t>Levante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31809" cy="30791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431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(1042.1) 95:0.1 </a:t>
            </a:r>
            <a:r>
              <a:rPr sz="1200" spc="-5" dirty="0">
                <a:latin typeface="Times New Roman"/>
                <a:cs typeface="Times New Roman"/>
              </a:rPr>
              <a:t>COME l’India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dato origine </a:t>
            </a:r>
            <a:r>
              <a:rPr sz="1200" dirty="0">
                <a:latin typeface="Times New Roman"/>
                <a:cs typeface="Times New Roman"/>
              </a:rPr>
              <a:t>a molte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e filosofie </a:t>
            </a:r>
            <a:r>
              <a:rPr sz="1200" spc="-5" dirty="0">
                <a:latin typeface="Times New Roman"/>
                <a:cs typeface="Times New Roman"/>
              </a:rPr>
              <a:t>dell’Asia orientale, così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Levante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d’origine  </a:t>
            </a:r>
            <a:r>
              <a:rPr sz="1200" spc="-5" dirty="0">
                <a:latin typeface="Times New Roman"/>
                <a:cs typeface="Times New Roman"/>
              </a:rPr>
              <a:t>delle fedi </a:t>
            </a:r>
            <a:r>
              <a:rPr sz="1200" dirty="0">
                <a:latin typeface="Times New Roman"/>
                <a:cs typeface="Times New Roman"/>
              </a:rPr>
              <a:t>del mondo </a:t>
            </a:r>
            <a:r>
              <a:rPr sz="1200" spc="-5" dirty="0">
                <a:latin typeface="Times New Roman"/>
                <a:cs typeface="Times New Roman"/>
              </a:rPr>
              <a:t>occidentale.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si sparsero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l’Asia sudoccidentale, 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Palestina,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Mesopotamia, l’Egitto, l’Iran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l’Arabia, </a:t>
            </a:r>
            <a:r>
              <a:rPr sz="1200" dirty="0">
                <a:latin typeface="Times New Roman"/>
                <a:cs typeface="Times New Roman"/>
              </a:rPr>
              <a:t>proclamando ovunque la buona novella </a:t>
            </a:r>
            <a:r>
              <a:rPr sz="1200" spc="-5" dirty="0">
                <a:latin typeface="Times New Roman"/>
                <a:cs typeface="Times New Roman"/>
              </a:rPr>
              <a:t>del vangelo </a:t>
            </a:r>
            <a:r>
              <a:rPr sz="1200" dirty="0">
                <a:latin typeface="Times New Roman"/>
                <a:cs typeface="Times New Roman"/>
              </a:rPr>
              <a:t>di Machiventa </a:t>
            </a:r>
            <a:r>
              <a:rPr sz="1200" spc="-5" dirty="0">
                <a:latin typeface="Times New Roman"/>
                <a:cs typeface="Times New Roman"/>
              </a:rPr>
              <a:t>Melchizedek.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alcuni  di questi </a:t>
            </a:r>
            <a:r>
              <a:rPr sz="1200" spc="-5" dirty="0">
                <a:latin typeface="Times New Roman"/>
                <a:cs typeface="Times New Roman"/>
              </a:rPr>
              <a:t>paesi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insegnamenti portarono </a:t>
            </a:r>
            <a:r>
              <a:rPr sz="1200" dirty="0">
                <a:latin typeface="Times New Roman"/>
                <a:cs typeface="Times New Roman"/>
              </a:rPr>
              <a:t>frutti; in altri </a:t>
            </a:r>
            <a:r>
              <a:rPr sz="1200" spc="-5" dirty="0">
                <a:latin typeface="Times New Roman"/>
                <a:cs typeface="Times New Roman"/>
              </a:rPr>
              <a:t>ebbero </a:t>
            </a:r>
            <a:r>
              <a:rPr sz="1200" dirty="0">
                <a:latin typeface="Times New Roman"/>
                <a:cs typeface="Times New Roman"/>
              </a:rPr>
              <a:t>un successo </a:t>
            </a:r>
            <a:r>
              <a:rPr sz="1200" spc="-5" dirty="0">
                <a:latin typeface="Times New Roman"/>
                <a:cs typeface="Times New Roman"/>
              </a:rPr>
              <a:t>diversificato. </a:t>
            </a:r>
            <a:r>
              <a:rPr sz="1200" dirty="0">
                <a:latin typeface="Times New Roman"/>
                <a:cs typeface="Times New Roman"/>
              </a:rPr>
              <a:t>Talvolta i </a:t>
            </a:r>
            <a:r>
              <a:rPr sz="1200" spc="-5" dirty="0">
                <a:latin typeface="Times New Roman"/>
                <a:cs typeface="Times New Roman"/>
              </a:rPr>
              <a:t>loro fallimenti furono </a:t>
            </a:r>
            <a:r>
              <a:rPr sz="1200" dirty="0">
                <a:latin typeface="Times New Roman"/>
                <a:cs typeface="Times New Roman"/>
              </a:rPr>
              <a:t>dovuti  a </a:t>
            </a:r>
            <a:r>
              <a:rPr sz="1200" spc="-5" dirty="0">
                <a:latin typeface="Times New Roman"/>
                <a:cs typeface="Times New Roman"/>
              </a:rPr>
              <a:t>mancanza </a:t>
            </a:r>
            <a:r>
              <a:rPr sz="1200" dirty="0">
                <a:latin typeface="Times New Roman"/>
                <a:cs typeface="Times New Roman"/>
              </a:rPr>
              <a:t>di saggezza, talvolta a </a:t>
            </a:r>
            <a:r>
              <a:rPr sz="1200" spc="-5" dirty="0">
                <a:latin typeface="Times New Roman"/>
                <a:cs typeface="Times New Roman"/>
              </a:rPr>
              <a:t>circostanze </a:t>
            </a:r>
            <a:r>
              <a:rPr sz="1200" dirty="0">
                <a:latin typeface="Times New Roman"/>
                <a:cs typeface="Times New Roman"/>
              </a:rPr>
              <a:t>indipendenti </a:t>
            </a:r>
            <a:r>
              <a:rPr sz="1200" spc="-5" dirty="0">
                <a:latin typeface="Times New Roman"/>
                <a:cs typeface="Times New Roman"/>
              </a:rPr>
              <a:t>dal loro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controllo.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religione di Salem in Mesopotamia</a:t>
            </a:r>
            <a:endParaRPr sz="16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(1042.2) 95:1.1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2.000 </a:t>
            </a:r>
            <a:r>
              <a:rPr sz="1200" spc="-5" dirty="0">
                <a:latin typeface="Times New Roman"/>
                <a:cs typeface="Times New Roman"/>
              </a:rPr>
              <a:t>a.C.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della Mesopotamia avevano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perduto </a:t>
            </a:r>
            <a:r>
              <a:rPr sz="1200" spc="-5" dirty="0">
                <a:latin typeface="Times New Roman"/>
                <a:cs typeface="Times New Roman"/>
              </a:rPr>
              <a:t>gli insegnamenti dei </a:t>
            </a:r>
            <a:r>
              <a:rPr sz="1200" dirty="0">
                <a:latin typeface="Times New Roman"/>
                <a:cs typeface="Times New Roman"/>
              </a:rPr>
              <a:t>Setiti e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  <a:p>
            <a:pPr marL="63500" marR="9017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trovavano </a:t>
            </a:r>
            <a:r>
              <a:rPr sz="1200" dirty="0">
                <a:latin typeface="Times New Roman"/>
                <a:cs typeface="Times New Roman"/>
              </a:rPr>
              <a:t>in larga </a:t>
            </a:r>
            <a:r>
              <a:rPr sz="1200" spc="-5" dirty="0">
                <a:latin typeface="Times New Roman"/>
                <a:cs typeface="Times New Roman"/>
              </a:rPr>
              <a:t>misura sotto l’influenza delle credenze </a:t>
            </a:r>
            <a:r>
              <a:rPr sz="1200" dirty="0">
                <a:latin typeface="Times New Roman"/>
                <a:cs typeface="Times New Roman"/>
              </a:rPr>
              <a:t>primitive di due </a:t>
            </a:r>
            <a:r>
              <a:rPr sz="1200" spc="-5" dirty="0">
                <a:latin typeface="Times New Roman"/>
                <a:cs typeface="Times New Roman"/>
              </a:rPr>
              <a:t>gruppi d’invasori: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Beduini semiti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erano infiltrati  provenendo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deserto occidentale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cavalieri barbari che erano discesi </a:t>
            </a:r>
            <a:r>
              <a:rPr sz="1200" dirty="0">
                <a:latin typeface="Times New Roman"/>
                <a:cs typeface="Times New Roman"/>
              </a:rPr>
              <a:t>dal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346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(1042.3) 95:1.2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costume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primi popoli </a:t>
            </a:r>
            <a:r>
              <a:rPr sz="1200" spc="-5" dirty="0">
                <a:latin typeface="Times New Roman"/>
                <a:cs typeface="Times New Roman"/>
              </a:rPr>
              <a:t>adamiti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onorare </a:t>
            </a:r>
            <a:r>
              <a:rPr sz="1200" dirty="0">
                <a:latin typeface="Times New Roman"/>
                <a:cs typeface="Times New Roman"/>
              </a:rPr>
              <a:t>il settimo </a:t>
            </a:r>
            <a:r>
              <a:rPr sz="1200" spc="-5" dirty="0">
                <a:latin typeface="Times New Roman"/>
                <a:cs typeface="Times New Roman"/>
              </a:rPr>
              <a:t>giorno della </a:t>
            </a:r>
            <a:r>
              <a:rPr sz="1200" dirty="0">
                <a:latin typeface="Times New Roman"/>
                <a:cs typeface="Times New Roman"/>
              </a:rPr>
              <a:t>settimana non </a:t>
            </a:r>
            <a:r>
              <a:rPr sz="1200" spc="-5" dirty="0">
                <a:latin typeface="Times New Roman"/>
                <a:cs typeface="Times New Roman"/>
              </a:rPr>
              <a:t>scomparve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completamente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Mesopotamia. Solamente, durante l’epoca </a:t>
            </a:r>
            <a:r>
              <a:rPr sz="1200" dirty="0">
                <a:latin typeface="Times New Roman"/>
                <a:cs typeface="Times New Roman"/>
              </a:rPr>
              <a:t>di Melchizedek, il settimo </a:t>
            </a:r>
            <a:r>
              <a:rPr sz="1200" spc="-5" dirty="0">
                <a:latin typeface="Times New Roman"/>
                <a:cs typeface="Times New Roman"/>
              </a:rPr>
              <a:t>giorno fu considerato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sfortunato. Esso era  infestato </a:t>
            </a:r>
            <a:r>
              <a:rPr sz="1200" dirty="0">
                <a:latin typeface="Times New Roman"/>
                <a:cs typeface="Times New Roman"/>
              </a:rPr>
              <a:t>di tabù; in questo </a:t>
            </a:r>
            <a:r>
              <a:rPr sz="1200" spc="-5" dirty="0">
                <a:latin typeface="Times New Roman"/>
                <a:cs typeface="Times New Roman"/>
              </a:rPr>
              <a:t>funesto settimo giorno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permesso mettersi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viaggio, cucinare </a:t>
            </a:r>
            <a:r>
              <a:rPr sz="1200" dirty="0">
                <a:latin typeface="Times New Roman"/>
                <a:cs typeface="Times New Roman"/>
              </a:rPr>
              <a:t>del cibo o </a:t>
            </a:r>
            <a:r>
              <a:rPr sz="1200" spc="-5" dirty="0">
                <a:latin typeface="Times New Roman"/>
                <a:cs typeface="Times New Roman"/>
              </a:rPr>
              <a:t>fare del fuoco. Gli  Ebrei riportarono </a:t>
            </a:r>
            <a:r>
              <a:rPr sz="1200" dirty="0">
                <a:latin typeface="Times New Roman"/>
                <a:cs typeface="Times New Roman"/>
              </a:rPr>
              <a:t>in Palestina molti </a:t>
            </a:r>
            <a:r>
              <a:rPr sz="1200" spc="-5" dirty="0">
                <a:latin typeface="Times New Roman"/>
                <a:cs typeface="Times New Roman"/>
              </a:rPr>
              <a:t>dei tabù mesopotamici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trovato posto </a:t>
            </a:r>
            <a:r>
              <a:rPr sz="1200" spc="-5" dirty="0">
                <a:latin typeface="Times New Roman"/>
                <a:cs typeface="Times New Roman"/>
              </a:rPr>
              <a:t>nell’osservanza del settimo giorno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Babilonia,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shabattum.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547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414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(1042.4) 95:1.3 </a:t>
            </a:r>
            <a:r>
              <a:rPr sz="1200" spc="-5" dirty="0">
                <a:latin typeface="Times New Roman"/>
                <a:cs typeface="Times New Roman"/>
              </a:rPr>
              <a:t>Sebbene gli insegnanti </a:t>
            </a:r>
            <a:r>
              <a:rPr sz="1200" dirty="0">
                <a:latin typeface="Times New Roman"/>
                <a:cs typeface="Times New Roman"/>
              </a:rPr>
              <a:t>di Salem </a:t>
            </a:r>
            <a:r>
              <a:rPr sz="1200" spc="-5" dirty="0">
                <a:latin typeface="Times New Roman"/>
                <a:cs typeface="Times New Roman"/>
              </a:rPr>
              <a:t>avessero contribuito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ad affinare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elevare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della </a:t>
            </a:r>
            <a:r>
              <a:rPr sz="1200" dirty="0">
                <a:latin typeface="Times New Roman"/>
                <a:cs typeface="Times New Roman"/>
              </a:rPr>
              <a:t>Mesopotamia, non 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portare i vari popoli </a:t>
            </a:r>
            <a:r>
              <a:rPr sz="1200" spc="-5" dirty="0">
                <a:latin typeface="Times New Roman"/>
                <a:cs typeface="Times New Roman"/>
              </a:rPr>
              <a:t>al riconoscimento permanente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unico. </a:t>
            </a:r>
            <a:r>
              <a:rPr sz="1200" spc="-5" dirty="0">
                <a:latin typeface="Times New Roman"/>
                <a:cs typeface="Times New Roman"/>
              </a:rPr>
              <a:t>Questo insegnamento prese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sopravvento </a:t>
            </a:r>
            <a:r>
              <a:rPr sz="1200" dirty="0">
                <a:latin typeface="Times New Roman"/>
                <a:cs typeface="Times New Roman"/>
              </a:rPr>
              <a:t>per più  di </a:t>
            </a:r>
            <a:r>
              <a:rPr sz="1200" spc="-5" dirty="0">
                <a:latin typeface="Times New Roman"/>
                <a:cs typeface="Times New Roman"/>
              </a:rPr>
              <a:t>centocinquanta anni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cedette gradualmente davanti alla credenza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antica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molteplicità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(1042.5) 95:1.4 </a:t>
            </a:r>
            <a:r>
              <a:rPr sz="1200" spc="-5" dirty="0">
                <a:latin typeface="Times New Roman"/>
                <a:cs typeface="Times New Roman"/>
              </a:rPr>
              <a:t>Gli insegnanti </a:t>
            </a:r>
            <a:r>
              <a:rPr sz="1200" dirty="0">
                <a:latin typeface="Times New Roman"/>
                <a:cs typeface="Times New Roman"/>
              </a:rPr>
              <a:t>di Salem </a:t>
            </a:r>
            <a:r>
              <a:rPr sz="1200" spc="-5" dirty="0">
                <a:latin typeface="Times New Roman"/>
                <a:cs typeface="Times New Roman"/>
              </a:rPr>
              <a:t>ridussero </a:t>
            </a:r>
            <a:r>
              <a:rPr sz="1200" dirty="0">
                <a:latin typeface="Times New Roman"/>
                <a:cs typeface="Times New Roman"/>
              </a:rPr>
              <a:t>notevolmente il </a:t>
            </a:r>
            <a:r>
              <a:rPr sz="1200" spc="-5" dirty="0">
                <a:latin typeface="Times New Roman"/>
                <a:cs typeface="Times New Roman"/>
              </a:rPr>
              <a:t>numero degli dei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Mesopotamia, </a:t>
            </a:r>
            <a:r>
              <a:rPr sz="1200" dirty="0">
                <a:latin typeface="Times New Roman"/>
                <a:cs typeface="Times New Roman"/>
              </a:rPr>
              <a:t>portando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momento le  </a:t>
            </a:r>
            <a:r>
              <a:rPr sz="1200" spc="-5" dirty="0">
                <a:latin typeface="Times New Roman"/>
                <a:cs typeface="Times New Roman"/>
              </a:rPr>
              <a:t>principali deità al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sette: Bel, </a:t>
            </a:r>
            <a:r>
              <a:rPr sz="1200" dirty="0">
                <a:latin typeface="Times New Roman"/>
                <a:cs typeface="Times New Roman"/>
              </a:rPr>
              <a:t>Shamash, </a:t>
            </a:r>
            <a:r>
              <a:rPr sz="1200" spc="-5" dirty="0">
                <a:latin typeface="Times New Roman"/>
                <a:cs typeface="Times New Roman"/>
              </a:rPr>
              <a:t>Nabu, Anu, Ea, </a:t>
            </a:r>
            <a:r>
              <a:rPr sz="1200" dirty="0">
                <a:latin typeface="Times New Roman"/>
                <a:cs typeface="Times New Roman"/>
              </a:rPr>
              <a:t>Marduk e Sin. </a:t>
            </a:r>
            <a:r>
              <a:rPr sz="1200" spc="-5" dirty="0">
                <a:latin typeface="Times New Roman"/>
                <a:cs typeface="Times New Roman"/>
              </a:rPr>
              <a:t>All’apice 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essi elevarono  tre di questi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alla supremazia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triade babilonese: Bel, </a:t>
            </a:r>
            <a:r>
              <a:rPr sz="1200" spc="5" dirty="0">
                <a:latin typeface="Times New Roman"/>
                <a:cs typeface="Times New Roman"/>
              </a:rPr>
              <a:t>Ea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Anu, </a:t>
            </a:r>
            <a:r>
              <a:rPr sz="1200" spc="-5" dirty="0">
                <a:latin typeface="Times New Roman"/>
                <a:cs typeface="Times New Roman"/>
              </a:rPr>
              <a:t>gli dei </a:t>
            </a:r>
            <a:r>
              <a:rPr sz="1200" dirty="0">
                <a:latin typeface="Times New Roman"/>
                <a:cs typeface="Times New Roman"/>
              </a:rPr>
              <a:t>della terra,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mare e del </a:t>
            </a:r>
            <a:r>
              <a:rPr sz="1200" spc="-5" dirty="0">
                <a:latin typeface="Times New Roman"/>
                <a:cs typeface="Times New Roman"/>
              </a:rPr>
              <a:t>cielo. </a:t>
            </a:r>
            <a:r>
              <a:rPr sz="1200" dirty="0">
                <a:latin typeface="Times New Roman"/>
                <a:cs typeface="Times New Roman"/>
              </a:rPr>
              <a:t>Altre  triadi </a:t>
            </a:r>
            <a:r>
              <a:rPr sz="1200" spc="-5" dirty="0">
                <a:latin typeface="Times New Roman"/>
                <a:cs typeface="Times New Roman"/>
              </a:rPr>
              <a:t>ebbero origine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differenti località; erano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reminiscenze degli insegnamenti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Trinità degli </a:t>
            </a:r>
            <a:r>
              <a:rPr sz="1200" dirty="0">
                <a:latin typeface="Times New Roman"/>
                <a:cs typeface="Times New Roman"/>
              </a:rPr>
              <a:t>Anditi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spc="5" dirty="0">
                <a:latin typeface="Times New Roman"/>
                <a:cs typeface="Times New Roman"/>
              </a:rPr>
              <a:t>Sumeri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basate </a:t>
            </a:r>
            <a:r>
              <a:rPr sz="1200" dirty="0">
                <a:latin typeface="Times New Roman"/>
                <a:cs typeface="Times New Roman"/>
              </a:rPr>
              <a:t>sulla credenza </a:t>
            </a:r>
            <a:r>
              <a:rPr sz="1200" spc="-5" dirty="0">
                <a:latin typeface="Times New Roman"/>
                <a:cs typeface="Times New Roman"/>
              </a:rPr>
              <a:t>dei Salemiti nell’emblema dei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66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(1042.6) 95:1.5 </a:t>
            </a:r>
            <a:r>
              <a:rPr sz="1200" spc="-5" dirty="0">
                <a:latin typeface="Times New Roman"/>
                <a:cs typeface="Times New Roman"/>
              </a:rPr>
              <a:t>Gli insegnanti </a:t>
            </a:r>
            <a:r>
              <a:rPr sz="1200" dirty="0">
                <a:latin typeface="Times New Roman"/>
                <a:cs typeface="Times New Roman"/>
              </a:rPr>
              <a:t>di Salem non </a:t>
            </a:r>
            <a:r>
              <a:rPr sz="1200" spc="-5" dirty="0">
                <a:latin typeface="Times New Roman"/>
                <a:cs typeface="Times New Roman"/>
              </a:rPr>
              <a:t>vinsero mai </a:t>
            </a:r>
            <a:r>
              <a:rPr sz="1200" dirty="0">
                <a:latin typeface="Times New Roman"/>
                <a:cs typeface="Times New Roman"/>
              </a:rPr>
              <a:t>totalmente la </a:t>
            </a:r>
            <a:r>
              <a:rPr sz="1200" spc="-5" dirty="0">
                <a:latin typeface="Times New Roman"/>
                <a:cs typeface="Times New Roman"/>
              </a:rPr>
              <a:t>popolarità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Ishtar, </a:t>
            </a:r>
            <a:r>
              <a:rPr sz="1200" dirty="0">
                <a:latin typeface="Times New Roman"/>
                <a:cs typeface="Times New Roman"/>
              </a:rPr>
              <a:t>la madre </a:t>
            </a:r>
            <a:r>
              <a:rPr sz="1200" spc="-5" dirty="0">
                <a:latin typeface="Times New Roman"/>
                <a:cs typeface="Times New Roman"/>
              </a:rPr>
              <a:t>degli dei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della fecondità  sessuale. Essi </a:t>
            </a:r>
            <a:r>
              <a:rPr sz="1200" dirty="0">
                <a:latin typeface="Times New Roman"/>
                <a:cs typeface="Times New Roman"/>
              </a:rPr>
              <a:t>contribuirono molto ad </a:t>
            </a:r>
            <a:r>
              <a:rPr sz="1200" spc="-5" dirty="0">
                <a:latin typeface="Times New Roman"/>
                <a:cs typeface="Times New Roman"/>
              </a:rPr>
              <a:t>affinare </a:t>
            </a:r>
            <a:r>
              <a:rPr sz="1200" dirty="0">
                <a:latin typeface="Times New Roman"/>
                <a:cs typeface="Times New Roman"/>
              </a:rPr>
              <a:t>il culto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dea, </a:t>
            </a:r>
            <a:r>
              <a:rPr sz="1200" dirty="0">
                <a:latin typeface="Times New Roman"/>
                <a:cs typeface="Times New Roman"/>
              </a:rPr>
              <a:t>ma i Babilonesi ed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vicini non </a:t>
            </a:r>
            <a:r>
              <a:rPr sz="1200" spc="-5" dirty="0">
                <a:latin typeface="Times New Roman"/>
                <a:cs typeface="Times New Roman"/>
              </a:rPr>
              <a:t>si liberarono </a:t>
            </a:r>
            <a:r>
              <a:rPr sz="1200" dirty="0">
                <a:latin typeface="Times New Roman"/>
                <a:cs typeface="Times New Roman"/>
              </a:rPr>
              <a:t>mai  </a:t>
            </a:r>
            <a:r>
              <a:rPr sz="1200" spc="-5" dirty="0">
                <a:latin typeface="Times New Roman"/>
                <a:cs typeface="Times New Roman"/>
              </a:rPr>
              <a:t>completamente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forme camuffate </a:t>
            </a:r>
            <a:r>
              <a:rPr sz="1200" dirty="0">
                <a:latin typeface="Times New Roman"/>
                <a:cs typeface="Times New Roman"/>
              </a:rPr>
              <a:t>di adorazione </a:t>
            </a:r>
            <a:r>
              <a:rPr sz="1200" spc="-5" dirty="0">
                <a:latin typeface="Times New Roman"/>
                <a:cs typeface="Times New Roman"/>
              </a:rPr>
              <a:t>del sesso. Era </a:t>
            </a:r>
            <a:r>
              <a:rPr sz="1200" dirty="0">
                <a:latin typeface="Times New Roman"/>
                <a:cs typeface="Times New Roman"/>
              </a:rPr>
              <a:t>divenuta </a:t>
            </a:r>
            <a:r>
              <a:rPr sz="1200" spc="-5" dirty="0">
                <a:latin typeface="Times New Roman"/>
                <a:cs typeface="Times New Roman"/>
              </a:rPr>
              <a:t>pratica universale per </a:t>
            </a:r>
            <a:r>
              <a:rPr sz="1200" dirty="0">
                <a:latin typeface="Times New Roman"/>
                <a:cs typeface="Times New Roman"/>
              </a:rPr>
              <a:t>tutte le donne </a:t>
            </a:r>
            <a:r>
              <a:rPr sz="1200" spc="-5" dirty="0">
                <a:latin typeface="Times New Roman"/>
                <a:cs typeface="Times New Roman"/>
              </a:rPr>
              <a:t>della  Mesopotamia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sottomettersi, almeno </a:t>
            </a:r>
            <a:r>
              <a:rPr sz="1200" dirty="0">
                <a:latin typeface="Times New Roman"/>
                <a:cs typeface="Times New Roman"/>
              </a:rPr>
              <a:t>una volta nella loro giovinezza,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rapporto </a:t>
            </a:r>
            <a:r>
              <a:rPr sz="1200" spc="-5" dirty="0">
                <a:latin typeface="Times New Roman"/>
                <a:cs typeface="Times New Roman"/>
              </a:rPr>
              <a:t>con stranieri;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era ritenuta </a:t>
            </a:r>
            <a:r>
              <a:rPr sz="1200" dirty="0">
                <a:latin typeface="Times New Roman"/>
                <a:cs typeface="Times New Roman"/>
              </a:rPr>
              <a:t>una devozione  </a:t>
            </a:r>
            <a:r>
              <a:rPr sz="1200" spc="-5" dirty="0">
                <a:latin typeface="Times New Roman"/>
                <a:cs typeface="Times New Roman"/>
              </a:rPr>
              <a:t>richiesta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Ishtar,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credeva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fecondità </a:t>
            </a:r>
            <a:r>
              <a:rPr sz="1200" dirty="0">
                <a:latin typeface="Times New Roman"/>
                <a:cs typeface="Times New Roman"/>
              </a:rPr>
              <a:t>dipendesse in larga misura da </a:t>
            </a:r>
            <a:r>
              <a:rPr sz="1200" spc="-5" dirty="0">
                <a:latin typeface="Times New Roman"/>
                <a:cs typeface="Times New Roman"/>
              </a:rPr>
              <a:t>questo sacrificio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sessuale.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65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(1043.1) 95:1.6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progressi dell’insegnamento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furono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soddisfacenti fino </a:t>
            </a:r>
            <a:r>
              <a:rPr sz="1200" dirty="0">
                <a:latin typeface="Times New Roman"/>
                <a:cs typeface="Times New Roman"/>
              </a:rPr>
              <a:t>a quando </a:t>
            </a:r>
            <a:r>
              <a:rPr sz="1200" spc="-5" dirty="0">
                <a:latin typeface="Times New Roman"/>
                <a:cs typeface="Times New Roman"/>
              </a:rPr>
              <a:t>Nabodad, </a:t>
            </a:r>
            <a:r>
              <a:rPr sz="1200" dirty="0">
                <a:latin typeface="Times New Roman"/>
                <a:cs typeface="Times New Roman"/>
              </a:rPr>
              <a:t>il capo della  </a:t>
            </a:r>
            <a:r>
              <a:rPr sz="1200" spc="-5" dirty="0">
                <a:latin typeface="Times New Roman"/>
                <a:cs typeface="Times New Roman"/>
              </a:rPr>
              <a:t>scuola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Kish, decise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lanciare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attacco concertato contro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pratiche correnti della </a:t>
            </a:r>
            <a:r>
              <a:rPr sz="1200" dirty="0">
                <a:latin typeface="Times New Roman"/>
                <a:cs typeface="Times New Roman"/>
              </a:rPr>
              <a:t>prostituzione </a:t>
            </a:r>
            <a:r>
              <a:rPr sz="1200" spc="-5" dirty="0">
                <a:latin typeface="Times New Roman"/>
                <a:cs typeface="Times New Roman"/>
              </a:rPr>
              <a:t>nei templi. Ma </a:t>
            </a:r>
            <a:r>
              <a:rPr sz="1200" dirty="0">
                <a:latin typeface="Times New Roman"/>
                <a:cs typeface="Times New Roman"/>
              </a:rPr>
              <a:t>i missionari di  </a:t>
            </a:r>
            <a:r>
              <a:rPr sz="1200" spc="-5" dirty="0">
                <a:latin typeface="Times New Roman"/>
                <a:cs typeface="Times New Roman"/>
              </a:rPr>
              <a:t>Salem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riuscirono nel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 adottare questa </a:t>
            </a:r>
            <a:r>
              <a:rPr sz="1200" dirty="0">
                <a:latin typeface="Times New Roman"/>
                <a:cs typeface="Times New Roman"/>
              </a:rPr>
              <a:t>riforma sociale, 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disfatta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fallimento tutti i </a:t>
            </a:r>
            <a:r>
              <a:rPr sz="1200" spc="-5" dirty="0">
                <a:latin typeface="Times New Roman"/>
                <a:cs typeface="Times New Roman"/>
              </a:rPr>
              <a:t>loro insegnamenti  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filosofici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importanti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soccombettero.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8890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(1043.2) 95:1.7 </a:t>
            </a:r>
            <a:r>
              <a:rPr sz="1200" spc="-5" dirty="0">
                <a:latin typeface="Times New Roman"/>
                <a:cs typeface="Times New Roman"/>
              </a:rPr>
              <a:t>Questo insuccesso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Salem fu </a:t>
            </a:r>
            <a:r>
              <a:rPr sz="1200" spc="-5" dirty="0">
                <a:latin typeface="Times New Roman"/>
                <a:cs typeface="Times New Roman"/>
              </a:rPr>
              <a:t>immediatamente seguito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crescita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culto di </a:t>
            </a:r>
            <a:r>
              <a:rPr sz="1200" spc="-5" dirty="0">
                <a:latin typeface="Times New Roman"/>
                <a:cs typeface="Times New Roman"/>
              </a:rPr>
              <a:t>Ishtar, </a:t>
            </a:r>
            <a:r>
              <a:rPr sz="1200" dirty="0">
                <a:latin typeface="Times New Roman"/>
                <a:cs typeface="Times New Roman"/>
              </a:rPr>
              <a:t>un rituale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già invaso </a:t>
            </a:r>
            <a:r>
              <a:rPr sz="1200" dirty="0">
                <a:latin typeface="Times New Roman"/>
                <a:cs typeface="Times New Roman"/>
              </a:rPr>
              <a:t>la Palestina </a:t>
            </a:r>
            <a:r>
              <a:rPr sz="1200" spc="-5" dirty="0">
                <a:latin typeface="Times New Roman"/>
                <a:cs typeface="Times New Roman"/>
              </a:rPr>
              <a:t>come Ashtoreth, l’Egitto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10" dirty="0">
                <a:latin typeface="Times New Roman"/>
                <a:cs typeface="Times New Roman"/>
              </a:rPr>
              <a:t>Isis, </a:t>
            </a:r>
            <a:r>
              <a:rPr sz="1200" dirty="0">
                <a:latin typeface="Times New Roman"/>
                <a:cs typeface="Times New Roman"/>
              </a:rPr>
              <a:t>la Grecia </a:t>
            </a:r>
            <a:r>
              <a:rPr sz="1200" spc="-5" dirty="0">
                <a:latin typeface="Times New Roman"/>
                <a:cs typeface="Times New Roman"/>
              </a:rPr>
              <a:t>come Afrodite </a:t>
            </a:r>
            <a:r>
              <a:rPr sz="1200" dirty="0">
                <a:latin typeface="Times New Roman"/>
                <a:cs typeface="Times New Roman"/>
              </a:rPr>
              <a:t>e le tribù </a:t>
            </a:r>
            <a:r>
              <a:rPr sz="1200" spc="-5" dirty="0">
                <a:latin typeface="Times New Roman"/>
                <a:cs typeface="Times New Roman"/>
              </a:rPr>
              <a:t>settentrionali come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Astarte.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134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2321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questo risveglio dell’adorazione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Ishtar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sacerdoti di </a:t>
            </a:r>
            <a:r>
              <a:rPr sz="1200" spc="-5" dirty="0">
                <a:latin typeface="Times New Roman"/>
                <a:cs typeface="Times New Roman"/>
              </a:rPr>
              <a:t>Babilonia ritornarono </a:t>
            </a:r>
            <a:r>
              <a:rPr sz="1200" dirty="0">
                <a:latin typeface="Times New Roman"/>
                <a:cs typeface="Times New Roman"/>
              </a:rPr>
              <a:t>all’osservazione delle  </a:t>
            </a:r>
            <a:r>
              <a:rPr sz="1200" spc="-5" dirty="0">
                <a:latin typeface="Times New Roman"/>
                <a:cs typeface="Times New Roman"/>
              </a:rPr>
              <a:t>stelle. L’astrologia attraversò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ultima grande rinascita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Mesopotamia; </a:t>
            </a:r>
            <a:r>
              <a:rPr sz="1200" dirty="0">
                <a:latin typeface="Times New Roman"/>
                <a:cs typeface="Times New Roman"/>
              </a:rPr>
              <a:t>venne in </a:t>
            </a:r>
            <a:r>
              <a:rPr sz="1200" spc="-5" dirty="0">
                <a:latin typeface="Times New Roman"/>
                <a:cs typeface="Times New Roman"/>
              </a:rPr>
              <a:t>voga </a:t>
            </a:r>
            <a:r>
              <a:rPr sz="1200" dirty="0">
                <a:latin typeface="Times New Roman"/>
                <a:cs typeface="Times New Roman"/>
              </a:rPr>
              <a:t>la divinazione e </a:t>
            </a:r>
            <a:r>
              <a:rPr sz="1200" spc="-5" dirty="0">
                <a:latin typeface="Times New Roman"/>
                <a:cs typeface="Times New Roman"/>
              </a:rPr>
              <a:t>per secoli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clero  </a:t>
            </a:r>
            <a:r>
              <a:rPr sz="1200" spc="-5" dirty="0">
                <a:latin typeface="Times New Roman"/>
                <a:cs typeface="Times New Roman"/>
              </a:rPr>
              <a:t>degenerò </a:t>
            </a:r>
            <a:r>
              <a:rPr sz="1200" dirty="0">
                <a:latin typeface="Times New Roman"/>
                <a:cs typeface="Times New Roman"/>
              </a:rPr>
              <a:t>sempre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3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(1043.3) 95:1.8 </a:t>
            </a:r>
            <a:r>
              <a:rPr sz="1200" spc="-5" dirty="0">
                <a:latin typeface="Times New Roman"/>
                <a:cs typeface="Times New Roman"/>
              </a:rPr>
              <a:t>Melchizedek aveva raccomandato </a:t>
            </a:r>
            <a:r>
              <a:rPr sz="1200" dirty="0">
                <a:latin typeface="Times New Roman"/>
                <a:cs typeface="Times New Roman"/>
              </a:rPr>
              <a:t>ai suoi </a:t>
            </a:r>
            <a:r>
              <a:rPr sz="1200" spc="-5" dirty="0">
                <a:latin typeface="Times New Roman"/>
                <a:cs typeface="Times New Roman"/>
              </a:rPr>
              <a:t>discepoli d’insegnare </a:t>
            </a:r>
            <a:r>
              <a:rPr sz="1200" dirty="0">
                <a:latin typeface="Times New Roman"/>
                <a:cs typeface="Times New Roman"/>
              </a:rPr>
              <a:t>la dottrina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unico,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di tutto, e  di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soltanto 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ottenuto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sola </a:t>
            </a:r>
            <a:r>
              <a:rPr sz="1200" spc="-5" dirty="0">
                <a:latin typeface="Times New Roman"/>
                <a:cs typeface="Times New Roman"/>
              </a:rPr>
              <a:t>fede.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insegnanti di una nuova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verità</a:t>
            </a:r>
            <a:endParaRPr sz="1200">
              <a:latin typeface="Times New Roman"/>
              <a:cs typeface="Times New Roman"/>
            </a:endParaRPr>
          </a:p>
          <a:p>
            <a:pPr marL="76200" marR="12763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commettono spesso l’errore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voler fare </a:t>
            </a:r>
            <a:r>
              <a:rPr sz="1200" dirty="0">
                <a:latin typeface="Times New Roman"/>
                <a:cs typeface="Times New Roman"/>
              </a:rPr>
              <a:t>troppo, di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rimpiazzare la </a:t>
            </a:r>
            <a:r>
              <a:rPr sz="1200" spc="-5" dirty="0">
                <a:latin typeface="Times New Roman"/>
                <a:cs typeface="Times New Roman"/>
              </a:rPr>
              <a:t>lenta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rivoluzione </a:t>
            </a:r>
            <a:r>
              <a:rPr sz="1200" spc="-5" dirty="0">
                <a:latin typeface="Times New Roman"/>
                <a:cs typeface="Times New Roman"/>
              </a:rPr>
              <a:t>improvvisa.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Mesopotamia promossero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 morale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per il popolo; </a:t>
            </a:r>
            <a:r>
              <a:rPr sz="1200" spc="-5" dirty="0">
                <a:latin typeface="Times New Roman"/>
                <a:cs typeface="Times New Roman"/>
              </a:rPr>
              <a:t>tentarono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troppo e la  loro nobile </a:t>
            </a:r>
            <a:r>
              <a:rPr sz="1200" spc="-5" dirty="0">
                <a:latin typeface="Times New Roman"/>
                <a:cs typeface="Times New Roman"/>
              </a:rPr>
              <a:t>causa fallì. Essi erano stati incaricati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un vangelo ben </a:t>
            </a:r>
            <a:r>
              <a:rPr sz="1200" spc="-5" dirty="0">
                <a:latin typeface="Times New Roman"/>
                <a:cs typeface="Times New Roman"/>
              </a:rPr>
              <a:t>preciso,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della realtà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 Universale, </a:t>
            </a:r>
            <a:r>
              <a:rPr sz="1200" dirty="0">
                <a:latin typeface="Times New Roman"/>
                <a:cs typeface="Times New Roman"/>
              </a:rPr>
              <a:t>ma s’impegolarono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causa </a:t>
            </a:r>
            <a:r>
              <a:rPr sz="1200" spc="-5" dirty="0">
                <a:latin typeface="Times New Roman"/>
                <a:cs typeface="Times New Roman"/>
              </a:rPr>
              <a:t>apparentemente valida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riformare </a:t>
            </a:r>
            <a:r>
              <a:rPr sz="1200" dirty="0">
                <a:latin typeface="Times New Roman"/>
                <a:cs typeface="Times New Roman"/>
              </a:rPr>
              <a:t>i costumi, 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grande missione deviò dal  suo binario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perse </a:t>
            </a:r>
            <a:r>
              <a:rPr sz="1200" dirty="0">
                <a:latin typeface="Times New Roman"/>
                <a:cs typeface="Times New Roman"/>
              </a:rPr>
              <a:t>praticamente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delusione 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nell’oblio.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676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(1043.4) 95:1.9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sola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quartier generale salemita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Kish si esaurì,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propaganda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in un solo Dio  </a:t>
            </a:r>
            <a:r>
              <a:rPr sz="1200" spc="-5" dirty="0">
                <a:latin typeface="Times New Roman"/>
                <a:cs typeface="Times New Roman"/>
              </a:rPr>
              <a:t>cessò praticamente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Mesopotamia. Ma </a:t>
            </a:r>
            <a:r>
              <a:rPr sz="1200" dirty="0">
                <a:latin typeface="Times New Roman"/>
                <a:cs typeface="Times New Roman"/>
              </a:rPr>
              <a:t>residui </a:t>
            </a:r>
            <a:r>
              <a:rPr sz="1200" spc="-5" dirty="0">
                <a:latin typeface="Times New Roman"/>
                <a:cs typeface="Times New Roman"/>
              </a:rPr>
              <a:t>delle scuole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persisterono. Piccoli gruppi sparsi </a:t>
            </a:r>
            <a:r>
              <a:rPr sz="1200" dirty="0">
                <a:latin typeface="Times New Roman"/>
                <a:cs typeface="Times New Roman"/>
              </a:rPr>
              <a:t>qua 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là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continuarono </a:t>
            </a:r>
            <a:r>
              <a:rPr sz="1200" dirty="0">
                <a:latin typeface="Times New Roman"/>
                <a:cs typeface="Times New Roman"/>
              </a:rPr>
              <a:t>a credere in un </a:t>
            </a:r>
            <a:r>
              <a:rPr sz="1200" spc="-5" dirty="0">
                <a:latin typeface="Times New Roman"/>
                <a:cs typeface="Times New Roman"/>
              </a:rPr>
              <a:t>solo Creatore </a:t>
            </a:r>
            <a:r>
              <a:rPr sz="1200" dirty="0">
                <a:latin typeface="Times New Roman"/>
                <a:cs typeface="Times New Roman"/>
              </a:rPr>
              <a:t>e lottarono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l’idolatria e </a:t>
            </a:r>
            <a:r>
              <a:rPr sz="1200" spc="-5" dirty="0">
                <a:latin typeface="Times New Roman"/>
                <a:cs typeface="Times New Roman"/>
              </a:rPr>
              <a:t>l’immoralità dei sacerdoti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mesopotamici.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1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(1043.5) 95:1.10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del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seguente al </a:t>
            </a:r>
            <a:r>
              <a:rPr sz="1200" dirty="0">
                <a:latin typeface="Times New Roman"/>
                <a:cs typeface="Times New Roman"/>
              </a:rPr>
              <a:t>rifiuto del </a:t>
            </a:r>
            <a:r>
              <a:rPr sz="1200" spc="-5" dirty="0">
                <a:latin typeface="Times New Roman"/>
                <a:cs typeface="Times New Roman"/>
              </a:rPr>
              <a:t>loro insegnamento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scrissero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Salmi  </a:t>
            </a:r>
            <a:r>
              <a:rPr sz="1200" spc="-5" dirty="0">
                <a:latin typeface="Times New Roman"/>
                <a:cs typeface="Times New Roman"/>
              </a:rPr>
              <a:t>dell’Antico Testamento, incidendoli su delle pietre, </a:t>
            </a:r>
            <a:r>
              <a:rPr sz="1200" dirty="0">
                <a:latin typeface="Times New Roman"/>
                <a:cs typeface="Times New Roman"/>
              </a:rPr>
              <a:t>dove i </a:t>
            </a:r>
            <a:r>
              <a:rPr sz="1200" spc="-5" dirty="0">
                <a:latin typeface="Times New Roman"/>
                <a:cs typeface="Times New Roman"/>
              </a:rPr>
              <a:t>posteriori </a:t>
            </a:r>
            <a:r>
              <a:rPr sz="1200" dirty="0">
                <a:latin typeface="Times New Roman"/>
                <a:cs typeface="Times New Roman"/>
              </a:rPr>
              <a:t>sacerdoti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trovarono </a:t>
            </a:r>
            <a:r>
              <a:rPr sz="1200" dirty="0">
                <a:latin typeface="Times New Roman"/>
                <a:cs typeface="Times New Roman"/>
              </a:rPr>
              <a:t>durante la </a:t>
            </a:r>
            <a:r>
              <a:rPr sz="1200" spc="-5" dirty="0">
                <a:latin typeface="Times New Roman"/>
                <a:cs typeface="Times New Roman"/>
              </a:rPr>
              <a:t>prigionia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incorporarono </a:t>
            </a:r>
            <a:r>
              <a:rPr sz="1200" dirty="0">
                <a:latin typeface="Times New Roman"/>
                <a:cs typeface="Times New Roman"/>
              </a:rPr>
              <a:t>successivamente </a:t>
            </a:r>
            <a:r>
              <a:rPr sz="1200" spc="-5" dirty="0">
                <a:latin typeface="Times New Roman"/>
                <a:cs typeface="Times New Roman"/>
              </a:rPr>
              <a:t>nelle raccolte </a:t>
            </a:r>
            <a:r>
              <a:rPr sz="1200" dirty="0">
                <a:latin typeface="Times New Roman"/>
                <a:cs typeface="Times New Roman"/>
              </a:rPr>
              <a:t>degli inni </a:t>
            </a:r>
            <a:r>
              <a:rPr sz="1200" spc="-5" dirty="0">
                <a:latin typeface="Times New Roman"/>
                <a:cs typeface="Times New Roman"/>
              </a:rPr>
              <a:t>attribuiti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autori ebrei. Questi splendidi </a:t>
            </a:r>
            <a:r>
              <a:rPr sz="1200" dirty="0">
                <a:latin typeface="Times New Roman"/>
                <a:cs typeface="Times New Roman"/>
              </a:rPr>
              <a:t>salmi di </a:t>
            </a:r>
            <a:r>
              <a:rPr sz="1200" spc="-5" dirty="0">
                <a:latin typeface="Times New Roman"/>
                <a:cs typeface="Times New Roman"/>
              </a:rPr>
              <a:t>Babilonia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furono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scritti nei </a:t>
            </a:r>
            <a:r>
              <a:rPr sz="1200" dirty="0">
                <a:latin typeface="Times New Roman"/>
                <a:cs typeface="Times New Roman"/>
              </a:rPr>
              <a:t>templi di </a:t>
            </a:r>
            <a:r>
              <a:rPr sz="1200" spc="-5" dirty="0">
                <a:latin typeface="Times New Roman"/>
                <a:cs typeface="Times New Roman"/>
              </a:rPr>
              <a:t>Bel-Marduk; essi furono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dei discendenti 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</a:t>
            </a:r>
            <a:r>
              <a:rPr sz="1200" dirty="0">
                <a:latin typeface="Times New Roman"/>
                <a:cs typeface="Times New Roman"/>
              </a:rPr>
              <a:t>e sono in </a:t>
            </a:r>
            <a:r>
              <a:rPr sz="1200" spc="-5" dirty="0">
                <a:latin typeface="Times New Roman"/>
                <a:cs typeface="Times New Roman"/>
              </a:rPr>
              <a:t>stridente contrasto con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farragini magiche dei </a:t>
            </a:r>
            <a:r>
              <a:rPr sz="1200" dirty="0">
                <a:latin typeface="Times New Roman"/>
                <a:cs typeface="Times New Roman"/>
              </a:rPr>
              <a:t>sacerdoti </a:t>
            </a:r>
            <a:r>
              <a:rPr sz="1200" spc="-5" dirty="0">
                <a:latin typeface="Times New Roman"/>
                <a:cs typeface="Times New Roman"/>
              </a:rPr>
              <a:t>babilonesi.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Libro </a:t>
            </a:r>
            <a:r>
              <a:rPr sz="1200" dirty="0">
                <a:latin typeface="Times New Roman"/>
                <a:cs typeface="Times New Roman"/>
              </a:rPr>
              <a:t>di Giobbe </a:t>
            </a:r>
            <a:r>
              <a:rPr sz="1200" spc="-5" dirty="0">
                <a:latin typeface="Times New Roman"/>
                <a:cs typeface="Times New Roman"/>
              </a:rPr>
              <a:t>riflette </a:t>
            </a:r>
            <a:r>
              <a:rPr sz="1200" dirty="0">
                <a:latin typeface="Times New Roman"/>
                <a:cs typeface="Times New Roman"/>
              </a:rPr>
              <a:t>abbastanza </a:t>
            </a:r>
            <a:r>
              <a:rPr sz="1200" spc="-5" dirty="0">
                <a:latin typeface="Times New Roman"/>
                <a:cs typeface="Times New Roman"/>
              </a:rPr>
              <a:t>bene gli insegnamenti della scuola </a:t>
            </a:r>
            <a:r>
              <a:rPr sz="1200" dirty="0">
                <a:latin typeface="Times New Roman"/>
                <a:cs typeface="Times New Roman"/>
              </a:rPr>
              <a:t>salemita di </a:t>
            </a:r>
            <a:r>
              <a:rPr sz="1200" spc="-5" dirty="0">
                <a:latin typeface="Times New Roman"/>
                <a:cs typeface="Times New Roman"/>
              </a:rPr>
              <a:t>Kish  </a:t>
            </a:r>
            <a:r>
              <a:rPr sz="1200" dirty="0">
                <a:latin typeface="Times New Roman"/>
                <a:cs typeface="Times New Roman"/>
              </a:rPr>
              <a:t>e di tutta 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Mesopotamia.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90534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739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(1043.6) 95:1.11 </a:t>
            </a:r>
            <a:r>
              <a:rPr sz="1200" spc="-5" dirty="0">
                <a:latin typeface="Times New Roman"/>
                <a:cs typeface="Times New Roman"/>
              </a:rPr>
              <a:t>Gran parte della cultura religiosa mesopotamica fu incorporata nella letteratura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liturgia </a:t>
            </a:r>
            <a:r>
              <a:rPr sz="1200" spc="-5" dirty="0">
                <a:latin typeface="Times New Roman"/>
                <a:cs typeface="Times New Roman"/>
              </a:rPr>
              <a:t>ebraiche </a:t>
            </a:r>
            <a:r>
              <a:rPr sz="1200" dirty="0">
                <a:latin typeface="Times New Roman"/>
                <a:cs typeface="Times New Roman"/>
              </a:rPr>
              <a:t>passando </a:t>
            </a:r>
            <a:r>
              <a:rPr sz="1200" spc="-5" dirty="0">
                <a:latin typeface="Times New Roman"/>
                <a:cs typeface="Times New Roman"/>
              </a:rPr>
              <a:t>per  l’Egitto, grazie all’opera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Amenemope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Ikhnaton. Gli Egiziani preservarono </a:t>
            </a:r>
            <a:r>
              <a:rPr sz="1200" dirty="0">
                <a:latin typeface="Times New Roman"/>
                <a:cs typeface="Times New Roman"/>
              </a:rPr>
              <a:t>in considerevole misura </a:t>
            </a:r>
            <a:r>
              <a:rPr sz="1200" spc="-5" dirty="0">
                <a:latin typeface="Times New Roman"/>
                <a:cs typeface="Times New Roman"/>
              </a:rPr>
              <a:t>gli insegnamenti degli  obblighi sociali provenienti dai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Mesopotamici </a:t>
            </a:r>
            <a:r>
              <a:rPr sz="1200" dirty="0">
                <a:latin typeface="Times New Roman"/>
                <a:cs typeface="Times New Roman"/>
              </a:rPr>
              <a:t>Anditi e </a:t>
            </a:r>
            <a:r>
              <a:rPr sz="1200" spc="-5" dirty="0">
                <a:latin typeface="Times New Roman"/>
                <a:cs typeface="Times New Roman"/>
              </a:rPr>
              <a:t>così largamente perduti dai Babilonesi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occuparono </a:t>
            </a:r>
            <a:r>
              <a:rPr sz="1200" dirty="0">
                <a:latin typeface="Times New Roman"/>
                <a:cs typeface="Times New Roman"/>
              </a:rPr>
              <a:t>più tardi la  </a:t>
            </a:r>
            <a:r>
              <a:rPr sz="1200" spc="-5" dirty="0">
                <a:latin typeface="Times New Roman"/>
                <a:cs typeface="Times New Roman"/>
              </a:rPr>
              <a:t>valle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dell’Eufrate.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religione egiziana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primitiva</a:t>
            </a:r>
            <a:endParaRPr sz="1600">
              <a:latin typeface="Times New Roman"/>
              <a:cs typeface="Times New Roman"/>
            </a:endParaRPr>
          </a:p>
          <a:p>
            <a:pPr marL="63500" marR="302895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(1043.7) 95:2.1 </a:t>
            </a:r>
            <a:r>
              <a:rPr sz="1200" spc="-5" dirty="0">
                <a:latin typeface="Times New Roman"/>
                <a:cs typeface="Times New Roman"/>
              </a:rPr>
              <a:t>Gli insegnamenti originali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misero veramente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radici </a:t>
            </a:r>
            <a:r>
              <a:rPr sz="1200" dirty="0">
                <a:latin typeface="Times New Roman"/>
                <a:cs typeface="Times New Roman"/>
              </a:rPr>
              <a:t>più profonde in </a:t>
            </a:r>
            <a:r>
              <a:rPr sz="1200" spc="-5" dirty="0">
                <a:latin typeface="Times New Roman"/>
                <a:cs typeface="Times New Roman"/>
              </a:rPr>
              <a:t>Egitto, </a:t>
            </a:r>
            <a:r>
              <a:rPr sz="1200" dirty="0">
                <a:latin typeface="Times New Roman"/>
                <a:cs typeface="Times New Roman"/>
              </a:rPr>
              <a:t>da dove  </a:t>
            </a:r>
            <a:r>
              <a:rPr sz="1200" spc="-5" dirty="0">
                <a:latin typeface="Times New Roman"/>
                <a:cs typeface="Times New Roman"/>
              </a:rPr>
              <a:t>successivamente si diffusero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Europa.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</a:t>
            </a:r>
            <a:r>
              <a:rPr sz="1200" spc="-5" dirty="0">
                <a:latin typeface="Times New Roman"/>
                <a:cs typeface="Times New Roman"/>
              </a:rPr>
              <a:t>evoluzionaria della </a:t>
            </a:r>
            <a:r>
              <a:rPr sz="1200" dirty="0">
                <a:latin typeface="Times New Roman"/>
                <a:cs typeface="Times New Roman"/>
              </a:rPr>
              <a:t>valle </a:t>
            </a:r>
            <a:r>
              <a:rPr sz="1200" spc="-5" dirty="0">
                <a:latin typeface="Times New Roman"/>
                <a:cs typeface="Times New Roman"/>
              </a:rPr>
              <a:t>del Nilo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periodicamente elevata dall’arrivo </a:t>
            </a:r>
            <a:r>
              <a:rPr sz="1200" dirty="0">
                <a:latin typeface="Times New Roman"/>
                <a:cs typeface="Times New Roman"/>
              </a:rPr>
              <a:t>di  stirpi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Noditi, di </a:t>
            </a:r>
            <a:r>
              <a:rPr sz="1200" spc="-5" dirty="0">
                <a:latin typeface="Times New Roman"/>
                <a:cs typeface="Times New Roman"/>
              </a:rPr>
              <a:t>Adamiti,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di popoli </a:t>
            </a:r>
            <a:r>
              <a:rPr sz="1200" spc="-5" dirty="0">
                <a:latin typeface="Times New Roman"/>
                <a:cs typeface="Times New Roman"/>
              </a:rPr>
              <a:t>Anditi provenienti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valle dell’Eufrate.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periodi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molti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50"/>
              </a:lnSpc>
            </a:pPr>
            <a:r>
              <a:rPr sz="1200" spc="-5" dirty="0">
                <a:latin typeface="Times New Roman"/>
                <a:cs typeface="Times New Roman"/>
              </a:rPr>
              <a:t>amministratori civili dell’Egitto furono Sumeri.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l’India ospitava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tempi la </a:t>
            </a:r>
            <a:r>
              <a:rPr sz="1200" spc="-5" dirty="0">
                <a:latin typeface="Times New Roman"/>
                <a:cs typeface="Times New Roman"/>
              </a:rPr>
              <a:t>mescolanza </a:t>
            </a:r>
            <a:r>
              <a:rPr sz="1200" dirty="0">
                <a:latin typeface="Times New Roman"/>
                <a:cs typeface="Times New Roman"/>
              </a:rPr>
              <a:t>più totale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mondo, così </a:t>
            </a:r>
            <a:r>
              <a:rPr sz="1200" spc="-5" dirty="0">
                <a:latin typeface="Times New Roman"/>
                <a:cs typeface="Times New Roman"/>
              </a:rPr>
              <a:t>l’Egitto alimentò </a:t>
            </a:r>
            <a:r>
              <a:rPr sz="1200" dirty="0">
                <a:latin typeface="Times New Roman"/>
                <a:cs typeface="Times New Roman"/>
              </a:rPr>
              <a:t>il tipo di filosofia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composita </a:t>
            </a:r>
            <a:r>
              <a:rPr sz="1200" spc="-5" dirty="0">
                <a:latin typeface="Times New Roman"/>
                <a:cs typeface="Times New Roman"/>
              </a:rPr>
              <a:t>che si potesse trovare su Urantia,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valle  del </a:t>
            </a:r>
            <a:r>
              <a:rPr sz="1200" dirty="0">
                <a:latin typeface="Times New Roman"/>
                <a:cs typeface="Times New Roman"/>
              </a:rPr>
              <a:t>Nilo </a:t>
            </a:r>
            <a:r>
              <a:rPr sz="1200" spc="-5" dirty="0">
                <a:latin typeface="Times New Roman"/>
                <a:cs typeface="Times New Roman"/>
              </a:rPr>
              <a:t>essa si diffuse </a:t>
            </a:r>
            <a:r>
              <a:rPr sz="1200" dirty="0">
                <a:latin typeface="Times New Roman"/>
                <a:cs typeface="Times New Roman"/>
              </a:rPr>
              <a:t>in molte </a:t>
            </a:r>
            <a:r>
              <a:rPr sz="1200" spc="-5" dirty="0">
                <a:latin typeface="Times New Roman"/>
                <a:cs typeface="Times New Roman"/>
              </a:rPr>
              <a:t>parti del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Gli Ebrei ricevettero gran parte delle </a:t>
            </a:r>
            <a:r>
              <a:rPr sz="1200" dirty="0">
                <a:latin typeface="Times New Roman"/>
                <a:cs typeface="Times New Roman"/>
              </a:rPr>
              <a:t>loro idee sulla </a:t>
            </a:r>
            <a:r>
              <a:rPr sz="1200" spc="-5" dirty="0">
                <a:latin typeface="Times New Roman"/>
                <a:cs typeface="Times New Roman"/>
              </a:rPr>
              <a:t>creazione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dai  Babilonesi, </a:t>
            </a:r>
            <a:r>
              <a:rPr sz="1200" dirty="0">
                <a:latin typeface="Times New Roman"/>
                <a:cs typeface="Times New Roman"/>
              </a:rPr>
              <a:t>ma derivarono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concetto </a:t>
            </a:r>
            <a:r>
              <a:rPr sz="1200" dirty="0">
                <a:latin typeface="Times New Roman"/>
                <a:cs typeface="Times New Roman"/>
              </a:rPr>
              <a:t>di Provvidenza divina </a:t>
            </a:r>
            <a:r>
              <a:rPr sz="1200" spc="-5" dirty="0">
                <a:latin typeface="Times New Roman"/>
                <a:cs typeface="Times New Roman"/>
              </a:rPr>
              <a:t>dagli Egiziani.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(1044.1) 95:2.2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le tendenze </a:t>
            </a:r>
            <a:r>
              <a:rPr sz="1200" spc="-5" dirty="0">
                <a:latin typeface="Times New Roman"/>
                <a:cs typeface="Times New Roman"/>
              </a:rPr>
              <a:t>politiche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morali, </a:t>
            </a:r>
            <a:r>
              <a:rPr sz="1200" dirty="0">
                <a:latin typeface="Times New Roman"/>
                <a:cs typeface="Times New Roman"/>
              </a:rPr>
              <a:t>più che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filosofiche o </a:t>
            </a:r>
            <a:r>
              <a:rPr sz="1200" spc="-5" dirty="0">
                <a:latin typeface="Times New Roman"/>
                <a:cs typeface="Times New Roman"/>
              </a:rPr>
              <a:t>religiose, che resero l’Egitto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favorevole</a:t>
            </a:r>
            <a:endParaRPr sz="1200">
              <a:latin typeface="Times New Roman"/>
              <a:cs typeface="Times New Roman"/>
            </a:endParaRPr>
          </a:p>
          <a:p>
            <a:pPr marL="63500" marR="242570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all’insegnamento </a:t>
            </a:r>
            <a:r>
              <a:rPr sz="1200" dirty="0">
                <a:latin typeface="Times New Roman"/>
                <a:cs typeface="Times New Roman"/>
              </a:rPr>
              <a:t>di Salem rispetto alla </a:t>
            </a:r>
            <a:r>
              <a:rPr sz="1200" spc="-5" dirty="0">
                <a:latin typeface="Times New Roman"/>
                <a:cs typeface="Times New Roman"/>
              </a:rPr>
              <a:t>Mesopotamia. Ogni </a:t>
            </a:r>
            <a:r>
              <a:rPr sz="1200" dirty="0">
                <a:latin typeface="Times New Roman"/>
                <a:cs typeface="Times New Roman"/>
              </a:rPr>
              <a:t>capo tribù in </a:t>
            </a:r>
            <a:r>
              <a:rPr sz="1200" spc="-5" dirty="0">
                <a:latin typeface="Times New Roman"/>
                <a:cs typeface="Times New Roman"/>
              </a:rPr>
              <a:t>Egitto,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combattuto per </a:t>
            </a:r>
            <a:r>
              <a:rPr sz="1200" spc="-5" dirty="0">
                <a:latin typeface="Times New Roman"/>
                <a:cs typeface="Times New Roman"/>
              </a:rPr>
              <a:t>giungere al </a:t>
            </a:r>
            <a:r>
              <a:rPr sz="1200" dirty="0">
                <a:latin typeface="Times New Roman"/>
                <a:cs typeface="Times New Roman"/>
              </a:rPr>
              <a:t>trono,  </a:t>
            </a:r>
            <a:r>
              <a:rPr sz="1200" spc="-5" dirty="0">
                <a:latin typeface="Times New Roman"/>
                <a:cs typeface="Times New Roman"/>
              </a:rPr>
              <a:t>cercava </a:t>
            </a:r>
            <a:r>
              <a:rPr sz="1200" dirty="0">
                <a:latin typeface="Times New Roman"/>
                <a:cs typeface="Times New Roman"/>
              </a:rPr>
              <a:t>di perpetuare la sua dinastia </a:t>
            </a:r>
            <a:r>
              <a:rPr sz="1200" spc="-5" dirty="0">
                <a:latin typeface="Times New Roman"/>
                <a:cs typeface="Times New Roman"/>
              </a:rPr>
              <a:t>proclamando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tribale come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originale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altri dei.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 modo </a:t>
            </a:r>
            <a:r>
              <a:rPr sz="1200" spc="-5" dirty="0">
                <a:latin typeface="Times New Roman"/>
                <a:cs typeface="Times New Roman"/>
              </a:rPr>
              <a:t>gli Egiziani si abituarono gradualmente all’idea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superdio,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passatoia verso </a:t>
            </a:r>
            <a:r>
              <a:rPr sz="1200" dirty="0">
                <a:latin typeface="Times New Roman"/>
                <a:cs typeface="Times New Roman"/>
              </a:rPr>
              <a:t>la dottrina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Deità  creatrice universale. L’idea del </a:t>
            </a:r>
            <a:r>
              <a:rPr sz="1200" dirty="0">
                <a:latin typeface="Times New Roman"/>
                <a:cs typeface="Times New Roman"/>
              </a:rPr>
              <a:t>monoteismo </a:t>
            </a:r>
            <a:r>
              <a:rPr sz="1200" spc="-5" dirty="0">
                <a:latin typeface="Times New Roman"/>
                <a:cs typeface="Times New Roman"/>
              </a:rPr>
              <a:t>oscillò avanti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indietro </a:t>
            </a:r>
            <a:r>
              <a:rPr sz="1200" dirty="0">
                <a:latin typeface="Times New Roman"/>
                <a:cs typeface="Times New Roman"/>
              </a:rPr>
              <a:t>per molti </a:t>
            </a:r>
            <a:r>
              <a:rPr sz="1200" spc="-5" dirty="0">
                <a:latin typeface="Times New Roman"/>
                <a:cs typeface="Times New Roman"/>
              </a:rPr>
              <a:t>secoli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Egitto;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Dio unico  acquisiva sempre </a:t>
            </a:r>
            <a:r>
              <a:rPr sz="1200" dirty="0">
                <a:latin typeface="Times New Roman"/>
                <a:cs typeface="Times New Roman"/>
              </a:rPr>
              <a:t>terreno, ma non dominò </a:t>
            </a:r>
            <a:r>
              <a:rPr sz="1200" spc="-5" dirty="0">
                <a:latin typeface="Times New Roman"/>
                <a:cs typeface="Times New Roman"/>
              </a:rPr>
              <a:t>mai totalmente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politeismo.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85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(1044.2) 95:2.3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egiziani si erano dedicati all’adorazione degli dei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natura;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particolarmente ciascuna della  quarantina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singole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un dio speciale per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gruppo: una </a:t>
            </a:r>
            <a:r>
              <a:rPr sz="1200" spc="-5" dirty="0">
                <a:latin typeface="Times New Roman"/>
                <a:cs typeface="Times New Roman"/>
              </a:rPr>
              <a:t>adorava </a:t>
            </a:r>
            <a:r>
              <a:rPr sz="1200" dirty="0">
                <a:latin typeface="Times New Roman"/>
                <a:cs typeface="Times New Roman"/>
              </a:rPr>
              <a:t>il toro, un’altra il </a:t>
            </a:r>
            <a:r>
              <a:rPr sz="1200" spc="-5" dirty="0">
                <a:latin typeface="Times New Roman"/>
                <a:cs typeface="Times New Roman"/>
              </a:rPr>
              <a:t>leone,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terza l’ariete </a:t>
            </a:r>
            <a:r>
              <a:rPr sz="1200" dirty="0">
                <a:latin typeface="Times New Roman"/>
                <a:cs typeface="Times New Roman"/>
              </a:rPr>
              <a:t>e così </a:t>
            </a:r>
            <a:r>
              <a:rPr sz="1200" spc="-5" dirty="0">
                <a:latin typeface="Times New Roman"/>
                <a:cs typeface="Times New Roman"/>
              </a:rPr>
              <a:t>via. 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ancora erano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che adoravano </a:t>
            </a:r>
            <a:r>
              <a:rPr sz="1200" dirty="0">
                <a:latin typeface="Times New Roman"/>
                <a:cs typeface="Times New Roman"/>
              </a:rPr>
              <a:t>dei totem, molto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quelle degli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Amerindi.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(1044.3) 95:2.4 </a:t>
            </a:r>
            <a:r>
              <a:rPr sz="1200" dirty="0">
                <a:latin typeface="Times New Roman"/>
                <a:cs typeface="Times New Roman"/>
              </a:rPr>
              <a:t>Con il tempo </a:t>
            </a:r>
            <a:r>
              <a:rPr sz="1200" spc="-5" dirty="0">
                <a:latin typeface="Times New Roman"/>
                <a:cs typeface="Times New Roman"/>
              </a:rPr>
              <a:t>gli Egiziani notarono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cadaveri </a:t>
            </a:r>
            <a:r>
              <a:rPr sz="1200" dirty="0">
                <a:latin typeface="Times New Roman"/>
                <a:cs typeface="Times New Roman"/>
              </a:rPr>
              <a:t>posti in tombe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mattoni </a:t>
            </a:r>
            <a:r>
              <a:rPr sz="1200" spc="-5" dirty="0">
                <a:latin typeface="Times New Roman"/>
                <a:cs typeface="Times New Roman"/>
              </a:rPr>
              <a:t>si conservavano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imbalsamati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—</a:t>
            </a:r>
            <a:endParaRPr sz="1200">
              <a:latin typeface="Times New Roman"/>
              <a:cs typeface="Times New Roman"/>
            </a:endParaRPr>
          </a:p>
          <a:p>
            <a:pPr marL="76200" marR="9969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grazie all’azione della </a:t>
            </a:r>
            <a:r>
              <a:rPr sz="1200" dirty="0">
                <a:latin typeface="Times New Roman"/>
                <a:cs typeface="Times New Roman"/>
              </a:rPr>
              <a:t>sabbia </a:t>
            </a:r>
            <a:r>
              <a:rPr sz="1200" spc="-5" dirty="0">
                <a:latin typeface="Times New Roman"/>
                <a:cs typeface="Times New Roman"/>
              </a:rPr>
              <a:t>impregnata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soda, mentre quelli sepolti </a:t>
            </a:r>
            <a:r>
              <a:rPr sz="1200" dirty="0">
                <a:latin typeface="Times New Roman"/>
                <a:cs typeface="Times New Roman"/>
              </a:rPr>
              <a:t>in tombe di </a:t>
            </a:r>
            <a:r>
              <a:rPr sz="1200" spc="-5" dirty="0">
                <a:latin typeface="Times New Roman"/>
                <a:cs typeface="Times New Roman"/>
              </a:rPr>
              <a:t>mattoni si decomponevano. Queste </a:t>
            </a:r>
            <a:r>
              <a:rPr sz="1200" dirty="0">
                <a:latin typeface="Times New Roman"/>
                <a:cs typeface="Times New Roman"/>
              </a:rPr>
              <a:t>osservazioni  </a:t>
            </a:r>
            <a:r>
              <a:rPr sz="1200" spc="-5" dirty="0">
                <a:latin typeface="Times New Roman"/>
                <a:cs typeface="Times New Roman"/>
              </a:rPr>
              <a:t>portarono </a:t>
            </a:r>
            <a:r>
              <a:rPr sz="1200" dirty="0">
                <a:latin typeface="Times New Roman"/>
                <a:cs typeface="Times New Roman"/>
              </a:rPr>
              <a:t>a quegli </a:t>
            </a:r>
            <a:r>
              <a:rPr sz="1200" spc="-5" dirty="0">
                <a:latin typeface="Times New Roman"/>
                <a:cs typeface="Times New Roman"/>
              </a:rPr>
              <a:t>esperimenti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sfociarono </a:t>
            </a:r>
            <a:r>
              <a:rPr sz="1200" dirty="0">
                <a:latin typeface="Times New Roman"/>
                <a:cs typeface="Times New Roman"/>
              </a:rPr>
              <a:t>nella loro </a:t>
            </a:r>
            <a:r>
              <a:rPr sz="1200" spc="-5" dirty="0">
                <a:latin typeface="Times New Roman"/>
                <a:cs typeface="Times New Roman"/>
              </a:rPr>
              <a:t>pratica successiva d’imbalsamare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morti.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Egiziani </a:t>
            </a:r>
            <a:r>
              <a:rPr sz="1200" dirty="0">
                <a:latin typeface="Times New Roman"/>
                <a:cs typeface="Times New Roman"/>
              </a:rPr>
              <a:t>credevano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conservazione del corpo facilitasse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passaggio attraverso </a:t>
            </a:r>
            <a:r>
              <a:rPr sz="1200" dirty="0">
                <a:latin typeface="Times New Roman"/>
                <a:cs typeface="Times New Roman"/>
              </a:rPr>
              <a:t>la vita futura.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l’individuo </a:t>
            </a:r>
            <a:r>
              <a:rPr sz="1200" spc="-5" dirty="0">
                <a:latin typeface="Times New Roman"/>
                <a:cs typeface="Times New Roman"/>
              </a:rPr>
              <a:t>potesse essere </a:t>
            </a:r>
            <a:r>
              <a:rPr sz="1200" dirty="0">
                <a:latin typeface="Times New Roman"/>
                <a:cs typeface="Times New Roman"/>
              </a:rPr>
              <a:t>convenientemente  </a:t>
            </a:r>
            <a:r>
              <a:rPr sz="1200" spc="-5" dirty="0">
                <a:latin typeface="Times New Roman"/>
                <a:cs typeface="Times New Roman"/>
              </a:rPr>
              <a:t>identificato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lontano </a:t>
            </a:r>
            <a:r>
              <a:rPr sz="1200" dirty="0">
                <a:latin typeface="Times New Roman"/>
                <a:cs typeface="Times New Roman"/>
              </a:rPr>
              <a:t>futuro dopo la </a:t>
            </a:r>
            <a:r>
              <a:rPr sz="1200" spc="-5" dirty="0">
                <a:latin typeface="Times New Roman"/>
                <a:cs typeface="Times New Roman"/>
              </a:rPr>
              <a:t>dissoluzione del corpo, essi </a:t>
            </a:r>
            <a:r>
              <a:rPr sz="1200" dirty="0">
                <a:latin typeface="Times New Roman"/>
                <a:cs typeface="Times New Roman"/>
              </a:rPr>
              <a:t>ponevano una statua </a:t>
            </a:r>
            <a:r>
              <a:rPr sz="1200" spc="-5" dirty="0">
                <a:latin typeface="Times New Roman"/>
                <a:cs typeface="Times New Roman"/>
              </a:rPr>
              <a:t>funeraria </a:t>
            </a:r>
            <a:r>
              <a:rPr sz="1200" dirty="0">
                <a:latin typeface="Times New Roman"/>
                <a:cs typeface="Times New Roman"/>
              </a:rPr>
              <a:t>nella tomba assieme </a:t>
            </a:r>
            <a:r>
              <a:rPr sz="1200" spc="-5" dirty="0">
                <a:latin typeface="Times New Roman"/>
                <a:cs typeface="Times New Roman"/>
              </a:rPr>
              <a:t>al cadavere,  scolpendone </a:t>
            </a:r>
            <a:r>
              <a:rPr sz="1200" dirty="0">
                <a:latin typeface="Times New Roman"/>
                <a:cs typeface="Times New Roman"/>
              </a:rPr>
              <a:t>un’immagine </a:t>
            </a:r>
            <a:r>
              <a:rPr sz="1200" spc="-5" dirty="0">
                <a:latin typeface="Times New Roman"/>
                <a:cs typeface="Times New Roman"/>
              </a:rPr>
              <a:t>sulla bara.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produzione di </a:t>
            </a:r>
            <a:r>
              <a:rPr sz="1200" spc="-5" dirty="0">
                <a:latin typeface="Times New Roman"/>
                <a:cs typeface="Times New Roman"/>
              </a:rPr>
              <a:t>queste statue </a:t>
            </a:r>
            <a:r>
              <a:rPr sz="1200" dirty="0">
                <a:latin typeface="Times New Roman"/>
                <a:cs typeface="Times New Roman"/>
              </a:rPr>
              <a:t>funerarie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grandi progressi all’arte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egiziana.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207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(1044.4) 95:2.5 </a:t>
            </a:r>
            <a:r>
              <a:rPr sz="1200" spc="-5" dirty="0">
                <a:latin typeface="Times New Roman"/>
                <a:cs typeface="Times New Roman"/>
              </a:rPr>
              <a:t>Per secoli gli Egiziani riposero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fiducia nelle </a:t>
            </a:r>
            <a:r>
              <a:rPr sz="1200" dirty="0">
                <a:latin typeface="Times New Roman"/>
                <a:cs typeface="Times New Roman"/>
              </a:rPr>
              <a:t>tombe per la </a:t>
            </a:r>
            <a:r>
              <a:rPr sz="1200" spc="-5" dirty="0">
                <a:latin typeface="Times New Roman"/>
                <a:cs typeface="Times New Roman"/>
              </a:rPr>
              <a:t>salvaguardia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ed una </a:t>
            </a:r>
            <a:r>
              <a:rPr sz="1200" spc="-5" dirty="0">
                <a:latin typeface="Times New Roman"/>
                <a:cs typeface="Times New Roman"/>
              </a:rPr>
              <a:t>conseguente  sopravvivenza piacevole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successiva </a:t>
            </a:r>
            <a:r>
              <a:rPr sz="1200" spc="-5" dirty="0">
                <a:latin typeface="Times New Roman"/>
                <a:cs typeface="Times New Roman"/>
              </a:rPr>
              <a:t>evoluzione delle pratiche magiche,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gravasse </a:t>
            </a:r>
            <a:r>
              <a:rPr sz="1200" dirty="0">
                <a:latin typeface="Times New Roman"/>
                <a:cs typeface="Times New Roman"/>
              </a:rPr>
              <a:t>sulla vita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spc="5" dirty="0">
                <a:latin typeface="Times New Roman"/>
                <a:cs typeface="Times New Roman"/>
              </a:rPr>
              <a:t>culla </a:t>
            </a:r>
            <a:r>
              <a:rPr sz="1200" spc="-5" dirty="0">
                <a:latin typeface="Times New Roman"/>
                <a:cs typeface="Times New Roman"/>
              </a:rPr>
              <a:t>alla  tomba,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liberò efficacemente dalla religione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tombe.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incidevano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bare delle </a:t>
            </a:r>
            <a:r>
              <a:rPr sz="1200" dirty="0">
                <a:latin typeface="Times New Roman"/>
                <a:cs typeface="Times New Roman"/>
              </a:rPr>
              <a:t>formule magiche </a:t>
            </a:r>
            <a:r>
              <a:rPr sz="1200" spc="-5" dirty="0">
                <a:latin typeface="Times New Roman"/>
                <a:cs typeface="Times New Roman"/>
              </a:rPr>
              <a:t>che si credeva  fossero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protezione </a:t>
            </a:r>
            <a:r>
              <a:rPr sz="1200" dirty="0">
                <a:latin typeface="Times New Roman"/>
                <a:cs typeface="Times New Roman"/>
              </a:rPr>
              <a:t>contro il </a:t>
            </a:r>
            <a:r>
              <a:rPr sz="1200" spc="-5" dirty="0">
                <a:latin typeface="Times New Roman"/>
                <a:cs typeface="Times New Roman"/>
              </a:rPr>
              <a:t>rischio “che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si veda portare </a:t>
            </a:r>
            <a:r>
              <a:rPr sz="1200" dirty="0">
                <a:latin typeface="Times New Roman"/>
                <a:cs typeface="Times New Roman"/>
              </a:rPr>
              <a:t>via il </a:t>
            </a:r>
            <a:r>
              <a:rPr sz="1200" spc="-5" dirty="0">
                <a:latin typeface="Times New Roman"/>
                <a:cs typeface="Times New Roman"/>
              </a:rPr>
              <a:t>suo cuore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inferiore”.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poco tempo </a:t>
            </a:r>
            <a:r>
              <a:rPr sz="1200" spc="-5" dirty="0">
                <a:latin typeface="Times New Roman"/>
                <a:cs typeface="Times New Roman"/>
              </a:rPr>
              <a:t>fu  collezionato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vario assortimento </a:t>
            </a:r>
            <a:r>
              <a:rPr sz="1200" dirty="0">
                <a:latin typeface="Times New Roman"/>
                <a:cs typeface="Times New Roman"/>
              </a:rPr>
              <a:t>di questi testi </a:t>
            </a:r>
            <a:r>
              <a:rPr sz="1200" spc="-5" dirty="0">
                <a:latin typeface="Times New Roman"/>
                <a:cs typeface="Times New Roman"/>
              </a:rPr>
              <a:t>magici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conservato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10" dirty="0">
                <a:latin typeface="Times New Roman"/>
                <a:cs typeface="Times New Roman"/>
              </a:rPr>
              <a:t>Libro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Morti. </a:t>
            </a:r>
            <a:r>
              <a:rPr sz="1200" spc="-5" dirty="0">
                <a:latin typeface="Times New Roman"/>
                <a:cs typeface="Times New Roman"/>
              </a:rPr>
              <a:t>Ma nella </a:t>
            </a:r>
            <a:r>
              <a:rPr sz="1200" dirty="0">
                <a:latin typeface="Times New Roman"/>
                <a:cs typeface="Times New Roman"/>
              </a:rPr>
              <a:t>valle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Nilo il </a:t>
            </a:r>
            <a:r>
              <a:rPr sz="1200" spc="-5" dirty="0">
                <a:latin typeface="Times New Roman"/>
                <a:cs typeface="Times New Roman"/>
              </a:rPr>
              <a:t>rituale  magico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coinvolto nei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della coscienza e </a:t>
            </a:r>
            <a:r>
              <a:rPr sz="1200" spc="-5" dirty="0">
                <a:latin typeface="Times New Roman"/>
                <a:cs typeface="Times New Roman"/>
              </a:rPr>
              <a:t>del carattere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grado raramente raggiunto dai rituali </a:t>
            </a:r>
            <a:r>
              <a:rPr sz="1200" dirty="0">
                <a:latin typeface="Times New Roman"/>
                <a:cs typeface="Times New Roman"/>
              </a:rPr>
              <a:t>di quel </a:t>
            </a:r>
            <a:r>
              <a:rPr sz="1200" spc="5" dirty="0">
                <a:latin typeface="Times New Roman"/>
                <a:cs typeface="Times New Roman"/>
              </a:rPr>
              <a:t>tempo.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successivamente si </a:t>
            </a:r>
            <a:r>
              <a:rPr sz="1200" dirty="0">
                <a:latin typeface="Times New Roman"/>
                <a:cs typeface="Times New Roman"/>
              </a:rPr>
              <a:t>confidò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salvezza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ideali etici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morali </a:t>
            </a:r>
            <a:r>
              <a:rPr sz="1200" dirty="0">
                <a:latin typeface="Times New Roman"/>
                <a:cs typeface="Times New Roman"/>
              </a:rPr>
              <a:t>più che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tombe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elaborate.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73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(1044.5) 95:2.6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superstizioni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quest’epoca sono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illustrate dalla </a:t>
            </a:r>
            <a:r>
              <a:rPr sz="1200" dirty="0">
                <a:latin typeface="Times New Roman"/>
                <a:cs typeface="Times New Roman"/>
              </a:rPr>
              <a:t>credenza </a:t>
            </a:r>
            <a:r>
              <a:rPr sz="1200" spc="-5" dirty="0">
                <a:latin typeface="Times New Roman"/>
                <a:cs typeface="Times New Roman"/>
              </a:rPr>
              <a:t>generale nell’efficacia della saliva come fattore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guarigione, </a:t>
            </a:r>
            <a:r>
              <a:rPr sz="1200" dirty="0">
                <a:latin typeface="Times New Roman"/>
                <a:cs typeface="Times New Roman"/>
              </a:rPr>
              <a:t>un’idea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ebbe la </a:t>
            </a:r>
            <a:r>
              <a:rPr sz="1200" spc="-5" dirty="0">
                <a:latin typeface="Times New Roman"/>
                <a:cs typeface="Times New Roman"/>
              </a:rPr>
              <a:t>sua origine </a:t>
            </a:r>
            <a:r>
              <a:rPr sz="1200" dirty="0">
                <a:latin typeface="Times New Roman"/>
                <a:cs typeface="Times New Roman"/>
              </a:rPr>
              <a:t>in Egitto e da là </a:t>
            </a:r>
            <a:r>
              <a:rPr sz="1200" spc="-5" dirty="0">
                <a:latin typeface="Times New Roman"/>
                <a:cs typeface="Times New Roman"/>
              </a:rPr>
              <a:t>si diffuse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Arabia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Mesopotamia. Nella leggendaria battaglia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Horus contro Set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perse </a:t>
            </a:r>
            <a:r>
              <a:rPr sz="1200" dirty="0">
                <a:latin typeface="Times New Roman"/>
                <a:cs typeface="Times New Roman"/>
              </a:rPr>
              <a:t>un occhio, ma dopo </a:t>
            </a:r>
            <a:r>
              <a:rPr sz="1200" spc="-5" dirty="0">
                <a:latin typeface="Times New Roman"/>
                <a:cs typeface="Times New Roman"/>
              </a:rPr>
              <a:t>che Set </a:t>
            </a:r>
            <a:r>
              <a:rPr sz="1200" dirty="0">
                <a:latin typeface="Times New Roman"/>
                <a:cs typeface="Times New Roman"/>
              </a:rPr>
              <a:t>fu vinto, </a:t>
            </a:r>
            <a:r>
              <a:rPr sz="1200" spc="-5" dirty="0">
                <a:latin typeface="Times New Roman"/>
                <a:cs typeface="Times New Roman"/>
              </a:rPr>
              <a:t>quest’occhio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risanato dal saggio </a:t>
            </a:r>
            <a:r>
              <a:rPr sz="1200" dirty="0">
                <a:latin typeface="Times New Roman"/>
                <a:cs typeface="Times New Roman"/>
              </a:rPr>
              <a:t>dio Toth, che sputò  sulla </a:t>
            </a:r>
            <a:r>
              <a:rPr sz="1200" spc="-5" dirty="0">
                <a:latin typeface="Times New Roman"/>
                <a:cs typeface="Times New Roman"/>
              </a:rPr>
              <a:t>piaga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guarì.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6415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746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(1044.6) 95:2.7 </a:t>
            </a:r>
            <a:r>
              <a:rPr sz="1200" spc="-5" dirty="0">
                <a:latin typeface="Times New Roman"/>
                <a:cs typeface="Times New Roman"/>
              </a:rPr>
              <a:t>Gli Egiziani credettero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che </a:t>
            </a:r>
            <a:r>
              <a:rPr sz="1200" dirty="0">
                <a:latin typeface="Times New Roman"/>
                <a:cs typeface="Times New Roman"/>
              </a:rPr>
              <a:t>lo scintillio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stelle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cielo </a:t>
            </a:r>
            <a:r>
              <a:rPr sz="1200" spc="-5" dirty="0">
                <a:latin typeface="Times New Roman"/>
                <a:cs typeface="Times New Roman"/>
              </a:rPr>
              <a:t>notturno rappresentasse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delle  anime dei morti meritevoli; essi pensavano che gli altri sopravviventi fossero assorbiti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sole. Durante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venerazione del </a:t>
            </a:r>
            <a:r>
              <a:rPr sz="1200" dirty="0">
                <a:latin typeface="Times New Roman"/>
                <a:cs typeface="Times New Roman"/>
              </a:rPr>
              <a:t>sole divenne una specie di culto </a:t>
            </a:r>
            <a:r>
              <a:rPr sz="1200" spc="-5" dirty="0">
                <a:latin typeface="Times New Roman"/>
                <a:cs typeface="Times New Roman"/>
              </a:rPr>
              <a:t>degli antenati.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passaggio </a:t>
            </a:r>
            <a:r>
              <a:rPr sz="1200" dirty="0">
                <a:latin typeface="Times New Roman"/>
                <a:cs typeface="Times New Roman"/>
              </a:rPr>
              <a:t>inclinato di </a:t>
            </a:r>
            <a:r>
              <a:rPr sz="1200" spc="-5" dirty="0">
                <a:latin typeface="Times New Roman"/>
                <a:cs typeface="Times New Roman"/>
              </a:rPr>
              <a:t>entrata alla grande </a:t>
            </a:r>
            <a:r>
              <a:rPr sz="1200" dirty="0">
                <a:latin typeface="Times New Roman"/>
                <a:cs typeface="Times New Roman"/>
              </a:rPr>
              <a:t>piramide era </a:t>
            </a:r>
            <a:r>
              <a:rPr sz="1200" spc="-5" dirty="0">
                <a:latin typeface="Times New Roman"/>
                <a:cs typeface="Times New Roman"/>
              </a:rPr>
              <a:t>orientato  direttamente 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Stella </a:t>
            </a:r>
            <a:r>
              <a:rPr sz="1200" spc="-5" dirty="0">
                <a:latin typeface="Times New Roman"/>
                <a:cs typeface="Times New Roman"/>
              </a:rPr>
              <a:t>Polare affinché </a:t>
            </a:r>
            <a:r>
              <a:rPr sz="1200" dirty="0">
                <a:latin typeface="Times New Roman"/>
                <a:cs typeface="Times New Roman"/>
              </a:rPr>
              <a:t>l’anima </a:t>
            </a:r>
            <a:r>
              <a:rPr sz="1200" spc="-5" dirty="0">
                <a:latin typeface="Times New Roman"/>
                <a:cs typeface="Times New Roman"/>
              </a:rPr>
              <a:t>del re,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fosse emersa dalla tomba, potesse andare </a:t>
            </a:r>
            <a:r>
              <a:rPr sz="1200" dirty="0">
                <a:latin typeface="Times New Roman"/>
                <a:cs typeface="Times New Roman"/>
              </a:rPr>
              <a:t>diritta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costellazioni stazionarie </a:t>
            </a:r>
            <a:r>
              <a:rPr sz="1200" dirty="0">
                <a:latin typeface="Times New Roman"/>
                <a:cs typeface="Times New Roman"/>
              </a:rPr>
              <a:t>e stabilizzate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stelle </a:t>
            </a:r>
            <a:r>
              <a:rPr sz="1200" spc="-5" dirty="0">
                <a:latin typeface="Times New Roman"/>
                <a:cs typeface="Times New Roman"/>
              </a:rPr>
              <a:t>fisse, </a:t>
            </a:r>
            <a:r>
              <a:rPr sz="1200" dirty="0">
                <a:latin typeface="Times New Roman"/>
                <a:cs typeface="Times New Roman"/>
              </a:rPr>
              <a:t>la supposta dimora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(1045.1) 95:2.8 </a:t>
            </a:r>
            <a:r>
              <a:rPr sz="1200" spc="-5" dirty="0">
                <a:latin typeface="Times New Roman"/>
                <a:cs typeface="Times New Roman"/>
              </a:rPr>
              <a:t>Quando si vedevano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raggi </a:t>
            </a:r>
            <a:r>
              <a:rPr sz="1200" dirty="0">
                <a:latin typeface="Times New Roman"/>
                <a:cs typeface="Times New Roman"/>
              </a:rPr>
              <a:t>obliqui del </a:t>
            </a:r>
            <a:r>
              <a:rPr sz="1200" spc="-5" dirty="0">
                <a:latin typeface="Times New Roman"/>
                <a:cs typeface="Times New Roman"/>
              </a:rPr>
              <a:t>sole penetrare </a:t>
            </a:r>
            <a:r>
              <a:rPr sz="1200" dirty="0">
                <a:latin typeface="Times New Roman"/>
                <a:cs typeface="Times New Roman"/>
              </a:rPr>
              <a:t>verso la </a:t>
            </a:r>
            <a:r>
              <a:rPr sz="1200" spc="-5" dirty="0">
                <a:latin typeface="Times New Roman"/>
                <a:cs typeface="Times New Roman"/>
              </a:rPr>
              <a:t>terra attraverso un’apertura nelle </a:t>
            </a:r>
            <a:r>
              <a:rPr sz="1200" dirty="0">
                <a:latin typeface="Times New Roman"/>
                <a:cs typeface="Times New Roman"/>
              </a:rPr>
              <a:t>nuvole,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credeva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indicassero l’abbassamento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scala celeste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il re </a:t>
            </a:r>
            <a:r>
              <a:rPr sz="1200" spc="-5" dirty="0">
                <a:latin typeface="Times New Roman"/>
                <a:cs typeface="Times New Roman"/>
              </a:rPr>
              <a:t>ed altre </a:t>
            </a:r>
            <a:r>
              <a:rPr sz="1200" dirty="0">
                <a:latin typeface="Times New Roman"/>
                <a:cs typeface="Times New Roman"/>
              </a:rPr>
              <a:t>anime </a:t>
            </a:r>
            <a:r>
              <a:rPr sz="1200" spc="-5" dirty="0">
                <a:latin typeface="Times New Roman"/>
                <a:cs typeface="Times New Roman"/>
              </a:rPr>
              <a:t>rette potevano ascendere. “Il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Pepi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abbassato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suo fulgore 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scala sotto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piedi sulla quale ascendere fino </a:t>
            </a:r>
            <a:r>
              <a:rPr sz="1200" dirty="0">
                <a:latin typeface="Times New Roman"/>
                <a:cs typeface="Times New Roman"/>
              </a:rPr>
              <a:t>a sua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madre.”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04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(1045.2) 95:2.9 </a:t>
            </a:r>
            <a:r>
              <a:rPr sz="1200" spc="-5" dirty="0">
                <a:latin typeface="Times New Roman"/>
                <a:cs typeface="Times New Roman"/>
              </a:rPr>
              <a:t>Quando Melchizedek apparve </a:t>
            </a:r>
            <a:r>
              <a:rPr sz="1200" dirty="0">
                <a:latin typeface="Times New Roman"/>
                <a:cs typeface="Times New Roman"/>
              </a:rPr>
              <a:t>nella carne, </a:t>
            </a:r>
            <a:r>
              <a:rPr sz="1200" spc="-5" dirty="0">
                <a:latin typeface="Times New Roman"/>
                <a:cs typeface="Times New Roman"/>
              </a:rPr>
              <a:t>gli Egiziani avevano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molto superiore a quella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popoli  </a:t>
            </a:r>
            <a:r>
              <a:rPr sz="1200" spc="-5" dirty="0">
                <a:latin typeface="Times New Roman"/>
                <a:cs typeface="Times New Roman"/>
              </a:rPr>
              <a:t>circostanti.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credevano che un’anima </a:t>
            </a:r>
            <a:r>
              <a:rPr sz="1200" dirty="0">
                <a:latin typeface="Times New Roman"/>
                <a:cs typeface="Times New Roman"/>
              </a:rPr>
              <a:t>separata </a:t>
            </a:r>
            <a:r>
              <a:rPr sz="1200" spc="-5" dirty="0">
                <a:latin typeface="Times New Roman"/>
                <a:cs typeface="Times New Roman"/>
              </a:rPr>
              <a:t>dal corpo, se era adeguatamente </a:t>
            </a:r>
            <a:r>
              <a:rPr sz="1200" dirty="0">
                <a:latin typeface="Times New Roman"/>
                <a:cs typeface="Times New Roman"/>
              </a:rPr>
              <a:t>munita di </a:t>
            </a:r>
            <a:r>
              <a:rPr sz="1200" spc="-5" dirty="0">
                <a:latin typeface="Times New Roman"/>
                <a:cs typeface="Times New Roman"/>
              </a:rPr>
              <a:t>formule magiche,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evitare gli  spiriti cattivi intermedi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procedere </a:t>
            </a:r>
            <a:r>
              <a:rPr sz="1200" dirty="0">
                <a:latin typeface="Times New Roman"/>
                <a:cs typeface="Times New Roman"/>
              </a:rPr>
              <a:t>verso la </a:t>
            </a:r>
            <a:r>
              <a:rPr sz="1200" spc="-5" dirty="0">
                <a:latin typeface="Times New Roman"/>
                <a:cs typeface="Times New Roman"/>
              </a:rPr>
              <a:t>sala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Osiride, dove, se innocente </a:t>
            </a:r>
            <a:r>
              <a:rPr sz="1200" dirty="0">
                <a:latin typeface="Times New Roman"/>
                <a:cs typeface="Times New Roman"/>
              </a:rPr>
              <a:t>di “omicidio, </a:t>
            </a:r>
            <a:r>
              <a:rPr sz="1200" spc="-5" dirty="0">
                <a:latin typeface="Times New Roman"/>
                <a:cs typeface="Times New Roman"/>
              </a:rPr>
              <a:t>rapina, </a:t>
            </a:r>
            <a:r>
              <a:rPr sz="1200" dirty="0">
                <a:latin typeface="Times New Roman"/>
                <a:cs typeface="Times New Roman"/>
              </a:rPr>
              <a:t>falsità, adulterio,  </a:t>
            </a:r>
            <a:r>
              <a:rPr sz="1200" spc="-5" dirty="0">
                <a:latin typeface="Times New Roman"/>
                <a:cs typeface="Times New Roman"/>
              </a:rPr>
              <a:t>furto ed egoismo”,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stata ammessa ai regni della felicità. </a:t>
            </a:r>
            <a:r>
              <a:rPr sz="1200" dirty="0">
                <a:latin typeface="Times New Roman"/>
                <a:cs typeface="Times New Roman"/>
              </a:rPr>
              <a:t>Se quest’anima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pesata </a:t>
            </a:r>
            <a:r>
              <a:rPr sz="1200" spc="-5" dirty="0">
                <a:latin typeface="Times New Roman"/>
                <a:cs typeface="Times New Roman"/>
              </a:rPr>
              <a:t>sulle </a:t>
            </a:r>
            <a:r>
              <a:rPr sz="1200" dirty="0">
                <a:latin typeface="Times New Roman"/>
                <a:cs typeface="Times New Roman"/>
              </a:rPr>
              <a:t>bilance e trovata </a:t>
            </a:r>
            <a:r>
              <a:rPr sz="1200" spc="-5" dirty="0">
                <a:latin typeface="Times New Roman"/>
                <a:cs typeface="Times New Roman"/>
              </a:rPr>
              <a:t>carente, </a:t>
            </a:r>
            <a:r>
              <a:rPr sz="1200" spc="15" dirty="0">
                <a:latin typeface="Times New Roman"/>
                <a:cs typeface="Times New Roman"/>
              </a:rPr>
              <a:t>era  </a:t>
            </a:r>
            <a:r>
              <a:rPr sz="1200" spc="-5" dirty="0">
                <a:latin typeface="Times New Roman"/>
                <a:cs typeface="Times New Roman"/>
              </a:rPr>
              <a:t>consegnata agli inferi,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Divoratrice.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era,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relativo,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avanzato </a:t>
            </a:r>
            <a:r>
              <a:rPr sz="1200" dirty="0">
                <a:latin typeface="Times New Roman"/>
                <a:cs typeface="Times New Roman"/>
              </a:rPr>
              <a:t>di una vita </a:t>
            </a:r>
            <a:r>
              <a:rPr sz="1200" spc="-5" dirty="0">
                <a:latin typeface="Times New Roman"/>
                <a:cs typeface="Times New Roman"/>
              </a:rPr>
              <a:t>futura </a:t>
            </a:r>
            <a:r>
              <a:rPr sz="1200" dirty="0">
                <a:latin typeface="Times New Roman"/>
                <a:cs typeface="Times New Roman"/>
              </a:rPr>
              <a:t>a paragone delle  </a:t>
            </a:r>
            <a:r>
              <a:rPr sz="1200" spc="-5" dirty="0">
                <a:latin typeface="Times New Roman"/>
                <a:cs typeface="Times New Roman"/>
              </a:rPr>
              <a:t>credenze </a:t>
            </a:r>
            <a:r>
              <a:rPr sz="1200" dirty="0">
                <a:latin typeface="Times New Roman"/>
                <a:cs typeface="Times New Roman"/>
              </a:rPr>
              <a:t>di molti popoli</a:t>
            </a:r>
            <a:r>
              <a:rPr sz="1200" spc="-5" dirty="0">
                <a:latin typeface="Times New Roman"/>
                <a:cs typeface="Times New Roman"/>
              </a:rPr>
              <a:t> circostanti.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23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(1045.3) 95:2.10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 giudizio nell’aldilà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peccati della </a:t>
            </a:r>
            <a:r>
              <a:rPr sz="1200" dirty="0">
                <a:latin typeface="Times New Roman"/>
                <a:cs typeface="Times New Roman"/>
              </a:rPr>
              <a:t>propria vita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 </a:t>
            </a:r>
            <a:r>
              <a:rPr sz="1200" spc="-5" dirty="0">
                <a:latin typeface="Times New Roman"/>
                <a:cs typeface="Times New Roman"/>
              </a:rPr>
              <a:t>sulla </a:t>
            </a:r>
            <a:r>
              <a:rPr sz="1200" dirty="0">
                <a:latin typeface="Times New Roman"/>
                <a:cs typeface="Times New Roman"/>
              </a:rPr>
              <a:t>terra fu introdotto </a:t>
            </a:r>
            <a:r>
              <a:rPr sz="1200" spc="-5" dirty="0">
                <a:latin typeface="Times New Roman"/>
                <a:cs typeface="Times New Roman"/>
              </a:rPr>
              <a:t>nella teologia  ebraica provenendo dall’Egitto.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parola </a:t>
            </a:r>
            <a:r>
              <a:rPr sz="1200" spc="-5" dirty="0">
                <a:latin typeface="Times New Roman"/>
                <a:cs typeface="Times New Roman"/>
              </a:rPr>
              <a:t>giudizio appare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volta nell’intero </a:t>
            </a:r>
            <a:r>
              <a:rPr sz="1200" spc="-5" dirty="0">
                <a:latin typeface="Times New Roman"/>
                <a:cs typeface="Times New Roman"/>
              </a:rPr>
              <a:t>Libro dei </a:t>
            </a:r>
            <a:r>
              <a:rPr sz="1200" dirty="0">
                <a:latin typeface="Times New Roman"/>
                <a:cs typeface="Times New Roman"/>
              </a:rPr>
              <a:t>Salmi </a:t>
            </a:r>
            <a:r>
              <a:rPr sz="1200" spc="-5" dirty="0">
                <a:latin typeface="Times New Roman"/>
                <a:cs typeface="Times New Roman"/>
              </a:rPr>
              <a:t>ebreo, </a:t>
            </a:r>
            <a:r>
              <a:rPr sz="1200" dirty="0">
                <a:latin typeface="Times New Roman"/>
                <a:cs typeface="Times New Roman"/>
              </a:rPr>
              <a:t>e quel </a:t>
            </a:r>
            <a:r>
              <a:rPr sz="1200" spc="-5" dirty="0">
                <a:latin typeface="Times New Roman"/>
                <a:cs typeface="Times New Roman"/>
              </a:rPr>
              <a:t>particolare salmo 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scritto </a:t>
            </a:r>
            <a:r>
              <a:rPr sz="1200" dirty="0">
                <a:latin typeface="Times New Roman"/>
                <a:cs typeface="Times New Roman"/>
              </a:rPr>
              <a:t>da un</a:t>
            </a:r>
            <a:r>
              <a:rPr sz="1200" spc="-5" dirty="0">
                <a:latin typeface="Times New Roman"/>
                <a:cs typeface="Times New Roman"/>
              </a:rPr>
              <a:t> Egiziano.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356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L’evoluzione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concetti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morali</a:t>
            </a:r>
            <a:endParaRPr sz="1600">
              <a:latin typeface="Times New Roman"/>
              <a:cs typeface="Times New Roman"/>
            </a:endParaRPr>
          </a:p>
          <a:p>
            <a:pPr marL="76200" marR="163830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(1045.4) 95:3.1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religione dell’Egitto fossero principalmente derivate dagli Anditi della Mesopotamia </a:t>
            </a:r>
            <a:r>
              <a:rPr sz="1200" dirty="0">
                <a:latin typeface="Times New Roman"/>
                <a:cs typeface="Times New Roman"/>
              </a:rPr>
              <a:t>e fossero in  </a:t>
            </a:r>
            <a:r>
              <a:rPr sz="1200" spc="-5" dirty="0">
                <a:latin typeface="Times New Roman"/>
                <a:cs typeface="Times New Roman"/>
              </a:rPr>
              <a:t>larga misura trasmesse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civiltà successive </a:t>
            </a:r>
            <a:r>
              <a:rPr sz="1200" dirty="0">
                <a:latin typeface="Times New Roman"/>
                <a:cs typeface="Times New Roman"/>
              </a:rPr>
              <a:t>tramite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Greci,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grandissima parte dell’idealismo sociale  ed etico degli Egiziani ebbe origine nella valle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Nilo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sviluppo </a:t>
            </a:r>
            <a:r>
              <a:rPr sz="1200" dirty="0">
                <a:latin typeface="Times New Roman"/>
                <a:cs typeface="Times New Roman"/>
              </a:rPr>
              <a:t>puramente </a:t>
            </a:r>
            <a:r>
              <a:rPr sz="1200" spc="-5" dirty="0">
                <a:latin typeface="Times New Roman"/>
                <a:cs typeface="Times New Roman"/>
              </a:rPr>
              <a:t>evoluzionario. Nonostante </a:t>
            </a:r>
            <a:r>
              <a:rPr sz="1200" dirty="0">
                <a:latin typeface="Times New Roman"/>
                <a:cs typeface="Times New Roman"/>
              </a:rPr>
              <a:t>l’importazione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molta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andita, si </a:t>
            </a:r>
            <a:r>
              <a:rPr sz="1200" dirty="0">
                <a:latin typeface="Times New Roman"/>
                <a:cs typeface="Times New Roman"/>
              </a:rPr>
              <a:t>evolvé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Egitto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morale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puramente umano </a:t>
            </a:r>
            <a:r>
              <a:rPr sz="1200" dirty="0">
                <a:latin typeface="Times New Roman"/>
                <a:cs typeface="Times New Roman"/>
              </a:rPr>
              <a:t>di quanta ne </a:t>
            </a:r>
            <a:r>
              <a:rPr sz="1200" spc="5" dirty="0">
                <a:latin typeface="Times New Roman"/>
                <a:cs typeface="Times New Roman"/>
              </a:rPr>
              <a:t>apparve  </a:t>
            </a:r>
            <a:r>
              <a:rPr sz="1200" spc="-5" dirty="0">
                <a:latin typeface="Times New Roman"/>
                <a:cs typeface="Times New Roman"/>
              </a:rPr>
              <a:t>mediante tecniche </a:t>
            </a:r>
            <a:r>
              <a:rPr sz="1200" dirty="0">
                <a:latin typeface="Times New Roman"/>
                <a:cs typeface="Times New Roman"/>
              </a:rPr>
              <a:t>naturali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altra zona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circoscritta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conferimento 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Micael.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398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(1045.5) 95:3.2 </a:t>
            </a:r>
            <a:r>
              <a:rPr sz="1200" spc="-5" dirty="0">
                <a:latin typeface="Times New Roman"/>
                <a:cs typeface="Times New Roman"/>
              </a:rPr>
              <a:t>L’evoluzione morale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dipende </a:t>
            </a:r>
            <a:r>
              <a:rPr sz="1200" dirty="0">
                <a:latin typeface="Times New Roman"/>
                <a:cs typeface="Times New Roman"/>
              </a:rPr>
              <a:t>interamente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rivelazione. </a:t>
            </a:r>
            <a:r>
              <a:rPr sz="1200" spc="-5" dirty="0">
                <a:latin typeface="Times New Roman"/>
                <a:cs typeface="Times New Roman"/>
              </a:rPr>
              <a:t>Concetti morali elevati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derivati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stessa esperienza umana. L’uomo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evolvere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valori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derivare </a:t>
            </a:r>
            <a:r>
              <a:rPr sz="1200" dirty="0">
                <a:latin typeface="Times New Roman"/>
                <a:cs typeface="Times New Roman"/>
              </a:rPr>
              <a:t>un’intuizione </a:t>
            </a:r>
            <a:r>
              <a:rPr sz="1200" spc="-5" dirty="0">
                <a:latin typeface="Times New Roman"/>
                <a:cs typeface="Times New Roman"/>
              </a:rPr>
              <a:t>cosmica dalla sua vita  esperienziale personale perché </a:t>
            </a:r>
            <a:r>
              <a:rPr sz="1200" dirty="0">
                <a:latin typeface="Times New Roman"/>
                <a:cs typeface="Times New Roman"/>
              </a:rPr>
              <a:t>risiede in lui uno spirito divino. </a:t>
            </a:r>
            <a:r>
              <a:rPr sz="1200" spc="-5" dirty="0">
                <a:latin typeface="Times New Roman"/>
                <a:cs typeface="Times New Roman"/>
              </a:rPr>
              <a:t>Tali evoluzioni naturali della </a:t>
            </a:r>
            <a:r>
              <a:rPr sz="1200" dirty="0">
                <a:latin typeface="Times New Roman"/>
                <a:cs typeface="Times New Roman"/>
              </a:rPr>
              <a:t>coscienza e </a:t>
            </a:r>
            <a:r>
              <a:rPr sz="1200" spc="-5" dirty="0">
                <a:latin typeface="Times New Roman"/>
                <a:cs typeface="Times New Roman"/>
              </a:rPr>
              <a:t>del carattere furono anche  accelerate dall’arrivo periodico d’insegnanti della verità, nei tempi antichi provenienti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secondo Eden,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dal </a:t>
            </a:r>
            <a:r>
              <a:rPr sz="1200" dirty="0">
                <a:latin typeface="Times New Roman"/>
                <a:cs typeface="Times New Roman"/>
              </a:rPr>
              <a:t>quartier 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38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(1045.6) 95:3.3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Salem </a:t>
            </a:r>
            <a:r>
              <a:rPr sz="1200" spc="-5" dirty="0">
                <a:latin typeface="Times New Roman"/>
                <a:cs typeface="Times New Roman"/>
              </a:rPr>
              <a:t>fosse penetrato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Egitto,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morali </a:t>
            </a:r>
            <a:r>
              <a:rPr sz="1200" spc="-5" dirty="0">
                <a:latin typeface="Times New Roman"/>
                <a:cs typeface="Times New Roman"/>
              </a:rPr>
              <a:t>insegnavano ad essere giusti,  equi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evitare </a:t>
            </a:r>
            <a:r>
              <a:rPr sz="1200" spc="-5" dirty="0">
                <a:latin typeface="Times New Roman"/>
                <a:cs typeface="Times New Roman"/>
              </a:rPr>
              <a:t>l’avarizia. Tremila anni </a:t>
            </a:r>
            <a:r>
              <a:rPr sz="1200" dirty="0">
                <a:latin typeface="Times New Roman"/>
                <a:cs typeface="Times New Roman"/>
              </a:rPr>
              <a:t>prima che </a:t>
            </a:r>
            <a:r>
              <a:rPr sz="1200" spc="-5" dirty="0">
                <a:latin typeface="Times New Roman"/>
                <a:cs typeface="Times New Roman"/>
              </a:rPr>
              <a:t>fossero redatte </a:t>
            </a:r>
            <a:r>
              <a:rPr sz="1200" dirty="0">
                <a:latin typeface="Times New Roman"/>
                <a:cs typeface="Times New Roman"/>
              </a:rPr>
              <a:t>le Scritture </a:t>
            </a:r>
            <a:r>
              <a:rPr sz="1200" spc="-5" dirty="0">
                <a:latin typeface="Times New Roman"/>
                <a:cs typeface="Times New Roman"/>
              </a:rPr>
              <a:t>ebraiche, </a:t>
            </a:r>
            <a:r>
              <a:rPr sz="1200" dirty="0">
                <a:latin typeface="Times New Roman"/>
                <a:cs typeface="Times New Roman"/>
              </a:rPr>
              <a:t>il motto </a:t>
            </a:r>
            <a:r>
              <a:rPr sz="1200" spc="-5" dirty="0">
                <a:latin typeface="Times New Roman"/>
                <a:cs typeface="Times New Roman"/>
              </a:rPr>
              <a:t>degli Egiziani era: “Affermato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76200" marR="5080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l’uomo il cui modello è la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e che cammina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la sua via.” </a:t>
            </a:r>
            <a:r>
              <a:rPr sz="1200" spc="-5" dirty="0">
                <a:latin typeface="Times New Roman"/>
                <a:cs typeface="Times New Roman"/>
              </a:rPr>
              <a:t>Essi insegnavano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gentilezza,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moderazione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discrezione.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di uno dei </a:t>
            </a:r>
            <a:r>
              <a:rPr sz="1200" spc="-5" dirty="0">
                <a:latin typeface="Times New Roman"/>
                <a:cs typeface="Times New Roman"/>
              </a:rPr>
              <a:t>grandi maestri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quest’epoca fu: </a:t>
            </a:r>
            <a:r>
              <a:rPr sz="1200" dirty="0">
                <a:latin typeface="Times New Roman"/>
                <a:cs typeface="Times New Roman"/>
              </a:rPr>
              <a:t>“Agite </a:t>
            </a:r>
            <a:r>
              <a:rPr sz="1200" spc="-5" dirty="0">
                <a:latin typeface="Times New Roman"/>
                <a:cs typeface="Times New Roman"/>
              </a:rPr>
              <a:t>correttamente </a:t>
            </a:r>
            <a:r>
              <a:rPr sz="1200" dirty="0">
                <a:latin typeface="Times New Roman"/>
                <a:cs typeface="Times New Roman"/>
              </a:rPr>
              <a:t>e siate </a:t>
            </a:r>
            <a:r>
              <a:rPr sz="1200" spc="-5" dirty="0">
                <a:latin typeface="Times New Roman"/>
                <a:cs typeface="Times New Roman"/>
              </a:rPr>
              <a:t>giusti con </a:t>
            </a:r>
            <a:r>
              <a:rPr sz="1200" dirty="0">
                <a:latin typeface="Times New Roman"/>
                <a:cs typeface="Times New Roman"/>
              </a:rPr>
              <a:t>tutti.” </a:t>
            </a:r>
            <a:r>
              <a:rPr sz="1200" spc="-15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triade</a:t>
            </a:r>
            <a:endParaRPr sz="1200">
              <a:latin typeface="Times New Roman"/>
              <a:cs typeface="Times New Roman"/>
            </a:endParaRPr>
          </a:p>
          <a:p>
            <a:pPr marL="76200" marR="819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egiziana </a:t>
            </a:r>
            <a:r>
              <a:rPr sz="1200" dirty="0">
                <a:latin typeface="Times New Roman"/>
                <a:cs typeface="Times New Roman"/>
              </a:rPr>
              <a:t>di quest’epoca era </a:t>
            </a:r>
            <a:r>
              <a:rPr sz="1200" spc="-5" dirty="0">
                <a:latin typeface="Times New Roman"/>
                <a:cs typeface="Times New Roman"/>
              </a:rPr>
              <a:t>Verità-Giustizia-Rettitudine. Tra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religioni puramente </a:t>
            </a:r>
            <a:r>
              <a:rPr sz="1200" dirty="0">
                <a:latin typeface="Times New Roman"/>
                <a:cs typeface="Times New Roman"/>
              </a:rPr>
              <a:t>umane di </a:t>
            </a:r>
            <a:r>
              <a:rPr sz="1200" spc="-5" dirty="0">
                <a:latin typeface="Times New Roman"/>
                <a:cs typeface="Times New Roman"/>
              </a:rPr>
              <a:t>Urantia, nessuna </a:t>
            </a:r>
            <a:r>
              <a:rPr sz="1200" dirty="0">
                <a:latin typeface="Times New Roman"/>
                <a:cs typeface="Times New Roman"/>
              </a:rPr>
              <a:t>ha mai </a:t>
            </a:r>
            <a:r>
              <a:rPr sz="1200" spc="-5" dirty="0">
                <a:latin typeface="Times New Roman"/>
                <a:cs typeface="Times New Roman"/>
              </a:rPr>
              <a:t>superato  gli ideali sociali </a:t>
            </a:r>
            <a:r>
              <a:rPr sz="1200" dirty="0">
                <a:latin typeface="Times New Roman"/>
                <a:cs typeface="Times New Roman"/>
              </a:rPr>
              <a:t>e la grandezza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umanesimo </a:t>
            </a:r>
            <a:r>
              <a:rPr sz="1200" dirty="0">
                <a:latin typeface="Times New Roman"/>
                <a:cs typeface="Times New Roman"/>
              </a:rPr>
              <a:t>di un tempo </a:t>
            </a:r>
            <a:r>
              <a:rPr sz="1200" spc="-5" dirty="0">
                <a:latin typeface="Times New Roman"/>
                <a:cs typeface="Times New Roman"/>
              </a:rPr>
              <a:t>della valle 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2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(1045.7) 95:3.4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dottrine sopravviventi 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Salem </a:t>
            </a:r>
            <a:r>
              <a:rPr sz="1200" spc="-5" dirty="0">
                <a:latin typeface="Times New Roman"/>
                <a:cs typeface="Times New Roman"/>
              </a:rPr>
              <a:t>fiorirono nel terreno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idee </a:t>
            </a:r>
            <a:r>
              <a:rPr sz="1200" dirty="0">
                <a:latin typeface="Times New Roman"/>
                <a:cs typeface="Times New Roman"/>
              </a:rPr>
              <a:t>etiche e di questi </a:t>
            </a:r>
            <a:r>
              <a:rPr sz="1200" spc="-5" dirty="0">
                <a:latin typeface="Times New Roman"/>
                <a:cs typeface="Times New Roman"/>
              </a:rPr>
              <a:t>ideali </a:t>
            </a:r>
            <a:r>
              <a:rPr sz="1200" dirty="0">
                <a:latin typeface="Times New Roman"/>
                <a:cs typeface="Times New Roman"/>
              </a:rPr>
              <a:t>morali in  evoluzione. 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trovarono una </a:t>
            </a:r>
            <a:r>
              <a:rPr sz="1200" spc="-5" dirty="0">
                <a:latin typeface="Times New Roman"/>
                <a:cs typeface="Times New Roman"/>
              </a:rPr>
              <a:t>pronta risposta nel cuore </a:t>
            </a:r>
            <a:r>
              <a:rPr sz="1200" dirty="0">
                <a:latin typeface="Times New Roman"/>
                <a:cs typeface="Times New Roman"/>
              </a:rPr>
              <a:t>di un popolo che </a:t>
            </a:r>
            <a:r>
              <a:rPr sz="1200" spc="-5" dirty="0">
                <a:latin typeface="Times New Roman"/>
                <a:cs typeface="Times New Roman"/>
              </a:rPr>
              <a:t>credeva che </a:t>
            </a:r>
            <a:r>
              <a:rPr sz="1200" dirty="0">
                <a:latin typeface="Times New Roman"/>
                <a:cs typeface="Times New Roman"/>
              </a:rPr>
              <a:t>“la vita è </a:t>
            </a:r>
            <a:r>
              <a:rPr sz="1200" spc="-5" dirty="0">
                <a:latin typeface="Times New Roman"/>
                <a:cs typeface="Times New Roman"/>
              </a:rPr>
              <a:t>data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93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287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pacifico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al colpevole”. “Il </a:t>
            </a:r>
            <a:r>
              <a:rPr sz="1200" dirty="0">
                <a:latin typeface="Times New Roman"/>
                <a:cs typeface="Times New Roman"/>
              </a:rPr>
              <a:t>pacifico è colui </a:t>
            </a:r>
            <a:r>
              <a:rPr sz="1200" spc="-5" dirty="0">
                <a:latin typeface="Times New Roman"/>
                <a:cs typeface="Times New Roman"/>
              </a:rPr>
              <a:t>che fa ciò che si ama;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colpevole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detesta.” </a:t>
            </a:r>
            <a:r>
              <a:rPr sz="1200" spc="-5" dirty="0">
                <a:latin typeface="Times New Roman"/>
                <a:cs typeface="Times New Roman"/>
              </a:rPr>
              <a:t>Per secoli  gli abitanti della valle </a:t>
            </a:r>
            <a:r>
              <a:rPr sz="1200" dirty="0">
                <a:latin typeface="Times New Roman"/>
                <a:cs typeface="Times New Roman"/>
              </a:rPr>
              <a:t>del Nilo </a:t>
            </a:r>
            <a:r>
              <a:rPr sz="1200" spc="-5" dirty="0">
                <a:latin typeface="Times New Roman"/>
                <a:cs typeface="Times New Roman"/>
              </a:rPr>
              <a:t>erano vissuti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questi criteri </a:t>
            </a:r>
            <a:r>
              <a:rPr sz="1200" dirty="0">
                <a:latin typeface="Times New Roman"/>
                <a:cs typeface="Times New Roman"/>
              </a:rPr>
              <a:t>etici e sociali </a:t>
            </a:r>
            <a:r>
              <a:rPr sz="1200" spc="-5" dirty="0">
                <a:latin typeface="Times New Roman"/>
                <a:cs typeface="Times New Roman"/>
              </a:rPr>
              <a:t>emergenti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aver mai intrattenuto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 successivi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sbagliato </a:t>
            </a:r>
            <a:r>
              <a:rPr sz="1200" dirty="0">
                <a:latin typeface="Times New Roman"/>
                <a:cs typeface="Times New Roman"/>
              </a:rPr>
              <a:t>— del bene e 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(1046.1) 95:3.5 </a:t>
            </a:r>
            <a:r>
              <a:rPr sz="1200" spc="-5" dirty="0">
                <a:latin typeface="Times New Roman"/>
                <a:cs typeface="Times New Roman"/>
              </a:rPr>
              <a:t>L’Egitto era </a:t>
            </a:r>
            <a:r>
              <a:rPr sz="1200" dirty="0">
                <a:latin typeface="Times New Roman"/>
                <a:cs typeface="Times New Roman"/>
              </a:rPr>
              <a:t>intellettuale e </a:t>
            </a:r>
            <a:r>
              <a:rPr sz="1200" spc="-5" dirty="0">
                <a:latin typeface="Times New Roman"/>
                <a:cs typeface="Times New Roman"/>
              </a:rPr>
              <a:t>morale,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troppo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seimila anni solo </a:t>
            </a:r>
            <a:r>
              <a:rPr sz="1200" dirty="0">
                <a:latin typeface="Times New Roman"/>
                <a:cs typeface="Times New Roman"/>
              </a:rPr>
              <a:t>quattro </a:t>
            </a:r>
            <a:r>
              <a:rPr sz="1200" spc="-5" dirty="0">
                <a:latin typeface="Times New Roman"/>
                <a:cs typeface="Times New Roman"/>
              </a:rPr>
              <a:t>grandi profeti sorsero </a:t>
            </a:r>
            <a:r>
              <a:rPr sz="1200" spc="5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 Egiziani. Amenemope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seguirono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tempo; </a:t>
            </a:r>
            <a:r>
              <a:rPr sz="1200" spc="-5" dirty="0">
                <a:latin typeface="Times New Roman"/>
                <a:cs typeface="Times New Roman"/>
              </a:rPr>
              <a:t>Okhban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assassinarono; Ikhnaton </a:t>
            </a:r>
            <a:r>
              <a:rPr sz="1200" dirty="0">
                <a:latin typeface="Times New Roman"/>
                <a:cs typeface="Times New Roman"/>
              </a:rPr>
              <a:t>lo accettarono senza </a:t>
            </a:r>
            <a:r>
              <a:rPr sz="1200" spc="-5" dirty="0">
                <a:latin typeface="Times New Roman"/>
                <a:cs typeface="Times New Roman"/>
              </a:rPr>
              <a:t>entusiasmo per </a:t>
            </a:r>
            <a:r>
              <a:rPr sz="1200" spc="5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breve generazione; Mosè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respinsero. Furono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delle circostanze politiche </a:t>
            </a:r>
            <a:r>
              <a:rPr sz="1200" dirty="0">
                <a:latin typeface="Times New Roman"/>
                <a:cs typeface="Times New Roman"/>
              </a:rPr>
              <a:t>più che </a:t>
            </a:r>
            <a:r>
              <a:rPr sz="1200" spc="-5" dirty="0">
                <a:latin typeface="Times New Roman"/>
                <a:cs typeface="Times New Roman"/>
              </a:rPr>
              <a:t>religiose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resero agevole ad </a:t>
            </a:r>
            <a:r>
              <a:rPr sz="1200" dirty="0">
                <a:latin typeface="Times New Roman"/>
                <a:cs typeface="Times New Roman"/>
              </a:rPr>
              <a:t>Abramo, e 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Giuseppe, esercitare </a:t>
            </a:r>
            <a:r>
              <a:rPr sz="1200" dirty="0">
                <a:latin typeface="Times New Roman"/>
                <a:cs typeface="Times New Roman"/>
              </a:rPr>
              <a:t>una grande influenza in tutto </a:t>
            </a:r>
            <a:r>
              <a:rPr sz="1200" spc="-5" dirty="0">
                <a:latin typeface="Times New Roman"/>
                <a:cs typeface="Times New Roman"/>
              </a:rPr>
              <a:t>l’Egitto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favore dell’insegnamento salemita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unico. </a:t>
            </a:r>
            <a:r>
              <a:rPr sz="1200" spc="-5" dirty="0">
                <a:latin typeface="Times New Roman"/>
                <a:cs typeface="Times New Roman"/>
              </a:rPr>
              <a:t>Ma  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entrarono </a:t>
            </a:r>
            <a:r>
              <a:rPr sz="1200" dirty="0">
                <a:latin typeface="Times New Roman"/>
                <a:cs typeface="Times New Roman"/>
              </a:rPr>
              <a:t>per la prima volta in </a:t>
            </a:r>
            <a:r>
              <a:rPr sz="1200" spc="-5" dirty="0">
                <a:latin typeface="Times New Roman"/>
                <a:cs typeface="Times New Roman"/>
              </a:rPr>
              <a:t>Egitto, </a:t>
            </a:r>
            <a:r>
              <a:rPr sz="1200" dirty="0">
                <a:latin typeface="Times New Roman"/>
                <a:cs typeface="Times New Roman"/>
              </a:rPr>
              <a:t>vi trovarono </a:t>
            </a:r>
            <a:r>
              <a:rPr sz="1200" spc="-5" dirty="0">
                <a:latin typeface="Times New Roman"/>
                <a:cs typeface="Times New Roman"/>
              </a:rPr>
              <a:t>questa cultura </a:t>
            </a:r>
            <a:r>
              <a:rPr sz="1200" dirty="0">
                <a:latin typeface="Times New Roman"/>
                <a:cs typeface="Times New Roman"/>
              </a:rPr>
              <a:t>evoluzionaria altamente </a:t>
            </a:r>
            <a:r>
              <a:rPr sz="1200" spc="-5" dirty="0">
                <a:latin typeface="Times New Roman"/>
                <a:cs typeface="Times New Roman"/>
              </a:rPr>
              <a:t>etica  mescolata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criteri </a:t>
            </a:r>
            <a:r>
              <a:rPr sz="1200" dirty="0">
                <a:latin typeface="Times New Roman"/>
                <a:cs typeface="Times New Roman"/>
              </a:rPr>
              <a:t>morali </a:t>
            </a:r>
            <a:r>
              <a:rPr sz="1200" spc="-5" dirty="0">
                <a:latin typeface="Times New Roman"/>
                <a:cs typeface="Times New Roman"/>
              </a:rPr>
              <a:t>modificati degli immigrati mesopotamici.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antichi insegnanti della valle del </a:t>
            </a:r>
            <a:r>
              <a:rPr sz="1200" dirty="0">
                <a:latin typeface="Times New Roman"/>
                <a:cs typeface="Times New Roman"/>
              </a:rPr>
              <a:t>Nilo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 primi  a </a:t>
            </a:r>
            <a:r>
              <a:rPr sz="1200" spc="-5" dirty="0">
                <a:latin typeface="Times New Roman"/>
                <a:cs typeface="Times New Roman"/>
              </a:rPr>
              <a:t>proclamare che </a:t>
            </a:r>
            <a:r>
              <a:rPr sz="1200" dirty="0">
                <a:latin typeface="Times New Roman"/>
                <a:cs typeface="Times New Roman"/>
              </a:rPr>
              <a:t>la coscienza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comandamento di Dio, la </a:t>
            </a:r>
            <a:r>
              <a:rPr sz="1200" spc="-5" dirty="0">
                <a:latin typeface="Times New Roman"/>
                <a:cs typeface="Times New Roman"/>
              </a:rPr>
              <a:t>voce della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insegnamenti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Amenemope</a:t>
            </a:r>
            <a:endParaRPr sz="1600">
              <a:latin typeface="Times New Roman"/>
              <a:cs typeface="Times New Roman"/>
            </a:endParaRPr>
          </a:p>
          <a:p>
            <a:pPr marL="76200" marR="365125" algn="just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(1046.2) 95:4.1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tempo debito si elevò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Egitto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chiamato da molti il </a:t>
            </a:r>
            <a:r>
              <a:rPr sz="1200" spc="-5" dirty="0">
                <a:latin typeface="Times New Roman"/>
                <a:cs typeface="Times New Roman"/>
              </a:rPr>
              <a:t>“figlio dell’uomo”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altri Amenemope. Questo  veggente esaltò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farne l’arbitro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l’ingiusto, insegnò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sarebbe stato  punito e </a:t>
            </a:r>
            <a:r>
              <a:rPr sz="1200" spc="-5" dirty="0">
                <a:latin typeface="Times New Roman"/>
                <a:cs typeface="Times New Roman"/>
              </a:rPr>
              <a:t>proclamò </a:t>
            </a:r>
            <a:r>
              <a:rPr sz="1200" dirty="0">
                <a:latin typeface="Times New Roman"/>
                <a:cs typeface="Times New Roman"/>
              </a:rPr>
              <a:t>la salvezza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dell’appello alla deità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921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(1046.3) 95:4.2 </a:t>
            </a:r>
            <a:r>
              <a:rPr sz="1200" spc="-5" dirty="0">
                <a:latin typeface="Times New Roman"/>
                <a:cs typeface="Times New Roman"/>
              </a:rPr>
              <a:t>Amenemope insegnò che </a:t>
            </a:r>
            <a:r>
              <a:rPr sz="1200" dirty="0">
                <a:latin typeface="Times New Roman"/>
                <a:cs typeface="Times New Roman"/>
              </a:rPr>
              <a:t>le ricchezze e la </a:t>
            </a:r>
            <a:r>
              <a:rPr sz="1200" spc="-5" dirty="0">
                <a:latin typeface="Times New Roman"/>
                <a:cs typeface="Times New Roman"/>
              </a:rPr>
              <a:t>fortuna erano </a:t>
            </a:r>
            <a:r>
              <a:rPr sz="1200" dirty="0">
                <a:latin typeface="Times New Roman"/>
                <a:cs typeface="Times New Roman"/>
              </a:rPr>
              <a:t>dono di Dio, e </a:t>
            </a:r>
            <a:r>
              <a:rPr sz="1200" spc="-5" dirty="0">
                <a:latin typeface="Times New Roman"/>
                <a:cs typeface="Times New Roman"/>
              </a:rPr>
              <a:t>questo concetto permeò completamente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ebraica </a:t>
            </a:r>
            <a:r>
              <a:rPr sz="1200" dirty="0">
                <a:latin typeface="Times New Roman"/>
                <a:cs typeface="Times New Roman"/>
              </a:rPr>
              <a:t>apparsa più </a:t>
            </a:r>
            <a:r>
              <a:rPr sz="1200" spc="-5" dirty="0">
                <a:latin typeface="Times New Roman"/>
                <a:cs typeface="Times New Roman"/>
              </a:rPr>
              <a:t>tardi. Questo </a:t>
            </a:r>
            <a:r>
              <a:rPr sz="1200" dirty="0">
                <a:latin typeface="Times New Roman"/>
                <a:cs typeface="Times New Roman"/>
              </a:rPr>
              <a:t>nobile insegnante </a:t>
            </a:r>
            <a:r>
              <a:rPr sz="1200" spc="-5" dirty="0">
                <a:latin typeface="Times New Roman"/>
                <a:cs typeface="Times New Roman"/>
              </a:rPr>
              <a:t>credeva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fosse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fattore determinante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 condotta;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istante </a:t>
            </a:r>
            <a:r>
              <a:rPr sz="1200" spc="-5" dirty="0">
                <a:latin typeface="Times New Roman"/>
                <a:cs typeface="Times New Roman"/>
              </a:rPr>
              <a:t>doveva essere vissuto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realizzazione della 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responsabilità 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lui. </a:t>
            </a:r>
            <a:r>
              <a:rPr sz="1200" dirty="0">
                <a:latin typeface="Times New Roman"/>
                <a:cs typeface="Times New Roman"/>
              </a:rPr>
              <a:t>Gli 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furono in seguito tradotti in </a:t>
            </a:r>
            <a:r>
              <a:rPr sz="1200" spc="-5" dirty="0">
                <a:latin typeface="Times New Roman"/>
                <a:cs typeface="Times New Roman"/>
              </a:rPr>
              <a:t>ebraico </a:t>
            </a:r>
            <a:r>
              <a:rPr sz="1200" dirty="0">
                <a:latin typeface="Times New Roman"/>
                <a:cs typeface="Times New Roman"/>
              </a:rPr>
              <a:t>e divennero il libro </a:t>
            </a:r>
            <a:r>
              <a:rPr sz="1200" spc="-5" dirty="0">
                <a:latin typeface="Times New Roman"/>
                <a:cs typeface="Times New Roman"/>
              </a:rPr>
              <a:t>sacro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popolo molto prima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3669"/>
            <a:ext cx="799782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l’Antico </a:t>
            </a:r>
            <a:r>
              <a:rPr sz="1200" spc="-5" dirty="0">
                <a:latin typeface="Times New Roman"/>
                <a:cs typeface="Times New Roman"/>
              </a:rPr>
              <a:t>Testamento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stato scritto.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predicazione </a:t>
            </a:r>
            <a:r>
              <a:rPr sz="1200" spc="-5" dirty="0">
                <a:latin typeface="Times New Roman"/>
                <a:cs typeface="Times New Roman"/>
              </a:rPr>
              <a:t>principale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onesto </a:t>
            </a:r>
            <a:r>
              <a:rPr sz="1200" spc="-5" dirty="0">
                <a:latin typeface="Times New Roman"/>
                <a:cs typeface="Times New Roman"/>
              </a:rPr>
              <a:t>concerneva </a:t>
            </a:r>
            <a:r>
              <a:rPr sz="1200" dirty="0">
                <a:latin typeface="Times New Roman"/>
                <a:cs typeface="Times New Roman"/>
              </a:rPr>
              <a:t>l’istruzione di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figlio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57209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962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l’onestà nei </a:t>
            </a:r>
            <a:r>
              <a:rPr sz="1200" dirty="0">
                <a:latin typeface="Times New Roman"/>
                <a:cs typeface="Times New Roman"/>
              </a:rPr>
              <a:t>posti di fiducia </a:t>
            </a:r>
            <a:r>
              <a:rPr sz="1200" spc="-5" dirty="0">
                <a:latin typeface="Times New Roman"/>
                <a:cs typeface="Times New Roman"/>
              </a:rPr>
              <a:t>governativi,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nobili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di molto tempo </a:t>
            </a:r>
            <a:r>
              <a:rPr sz="1200" spc="-5" dirty="0">
                <a:latin typeface="Times New Roman"/>
                <a:cs typeface="Times New Roman"/>
              </a:rPr>
              <a:t>fa onorerebbero qualsiasi </a:t>
            </a:r>
            <a:r>
              <a:rPr sz="1200" dirty="0">
                <a:latin typeface="Times New Roman"/>
                <a:cs typeface="Times New Roman"/>
              </a:rPr>
              <a:t>uomo di  Stato</a:t>
            </a:r>
            <a:r>
              <a:rPr sz="1200" spc="-5" dirty="0">
                <a:latin typeface="Times New Roman"/>
                <a:cs typeface="Times New Roman"/>
              </a:rPr>
              <a:t> moderno.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87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(1046.4) 95:4.3 </a:t>
            </a:r>
            <a:r>
              <a:rPr sz="1200" spc="-5" dirty="0">
                <a:latin typeface="Times New Roman"/>
                <a:cs typeface="Times New Roman"/>
              </a:rPr>
              <a:t>Questo saggio </a:t>
            </a:r>
            <a:r>
              <a:rPr sz="1200" dirty="0">
                <a:latin typeface="Times New Roman"/>
                <a:cs typeface="Times New Roman"/>
              </a:rPr>
              <a:t>uomo del </a:t>
            </a:r>
            <a:r>
              <a:rPr sz="1200" spc="-5" dirty="0">
                <a:latin typeface="Times New Roman"/>
                <a:cs typeface="Times New Roman"/>
              </a:rPr>
              <a:t>Nilo insegnò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“le ricchezze </a:t>
            </a:r>
            <a:r>
              <a:rPr sz="1200" dirty="0">
                <a:latin typeface="Times New Roman"/>
                <a:cs typeface="Times New Roman"/>
              </a:rPr>
              <a:t>mettono le </a:t>
            </a:r>
            <a:r>
              <a:rPr sz="1200" spc="-5" dirty="0">
                <a:latin typeface="Times New Roman"/>
                <a:cs typeface="Times New Roman"/>
              </a:rPr>
              <a:t>ali </a:t>
            </a:r>
            <a:r>
              <a:rPr sz="1200" dirty="0">
                <a:latin typeface="Times New Roman"/>
                <a:cs typeface="Times New Roman"/>
              </a:rPr>
              <a:t>e volano </a:t>
            </a:r>
            <a:r>
              <a:rPr sz="1200" spc="-5" dirty="0">
                <a:latin typeface="Times New Roman"/>
                <a:cs typeface="Times New Roman"/>
              </a:rPr>
              <a:t>via” </a:t>
            </a:r>
            <a:r>
              <a:rPr sz="1200" dirty="0">
                <a:latin typeface="Times New Roman"/>
                <a:cs typeface="Times New Roman"/>
              </a:rPr>
              <a:t>— che tutte le </a:t>
            </a:r>
            <a:r>
              <a:rPr sz="1200" spc="-5" dirty="0">
                <a:latin typeface="Times New Roman"/>
                <a:cs typeface="Times New Roman"/>
              </a:rPr>
              <a:t>cose terrene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evanescenti.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grande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era di essere </a:t>
            </a:r>
            <a:r>
              <a:rPr sz="1200" spc="-5" dirty="0">
                <a:latin typeface="Times New Roman"/>
                <a:cs typeface="Times New Roman"/>
              </a:rPr>
              <a:t>“liberato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paura”. Egli esortò </a:t>
            </a:r>
            <a:r>
              <a:rPr sz="1200" dirty="0">
                <a:latin typeface="Times New Roman"/>
                <a:cs typeface="Times New Roman"/>
              </a:rPr>
              <a:t>tutti a </a:t>
            </a:r>
            <a:r>
              <a:rPr sz="1200" spc="-5" dirty="0">
                <a:latin typeface="Times New Roman"/>
                <a:cs typeface="Times New Roman"/>
              </a:rPr>
              <a:t>distogliersi dalle “parole degli </a:t>
            </a:r>
            <a:r>
              <a:rPr sz="1200" dirty="0">
                <a:latin typeface="Times New Roman"/>
                <a:cs typeface="Times New Roman"/>
              </a:rPr>
              <a:t>uomini”  </a:t>
            </a:r>
            <a:r>
              <a:rPr sz="1200" spc="-5" dirty="0">
                <a:latin typeface="Times New Roman"/>
                <a:cs typeface="Times New Roman"/>
              </a:rPr>
              <a:t>per rivolgersi agli </a:t>
            </a:r>
            <a:r>
              <a:rPr sz="1200" dirty="0">
                <a:latin typeface="Times New Roman"/>
                <a:cs typeface="Times New Roman"/>
              </a:rPr>
              <a:t>“atti di </a:t>
            </a:r>
            <a:r>
              <a:rPr sz="1200" spc="-5" dirty="0">
                <a:latin typeface="Times New Roman"/>
                <a:cs typeface="Times New Roman"/>
              </a:rPr>
              <a:t>Dio”.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sostanza </a:t>
            </a:r>
            <a:r>
              <a:rPr sz="1200" dirty="0">
                <a:latin typeface="Times New Roman"/>
                <a:cs typeface="Times New Roman"/>
              </a:rPr>
              <a:t>insegnò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propone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Dio dispone.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insegnamenti, tradotti </a:t>
            </a:r>
            <a:r>
              <a:rPr sz="1200" spc="2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ebraico, determinarono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dei Libro dei Proverbi dell’Antico Testamento. Tradotti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greco, essi permearono </a:t>
            </a:r>
            <a:r>
              <a:rPr sz="1200" dirty="0">
                <a:latin typeface="Times New Roman"/>
                <a:cs typeface="Times New Roman"/>
              </a:rPr>
              <a:t>tutta la  filosofia </a:t>
            </a:r>
            <a:r>
              <a:rPr sz="1200" spc="-5" dirty="0">
                <a:latin typeface="Times New Roman"/>
                <a:cs typeface="Times New Roman"/>
              </a:rPr>
              <a:t>religiosa ellenica successiva.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posteriore </a:t>
            </a:r>
            <a:r>
              <a:rPr sz="1200" spc="-5" dirty="0">
                <a:latin typeface="Times New Roman"/>
                <a:cs typeface="Times New Roman"/>
              </a:rPr>
              <a:t>filosofo Filone d’Alessandria </a:t>
            </a:r>
            <a:r>
              <a:rPr sz="1200" dirty="0">
                <a:latin typeface="Times New Roman"/>
                <a:cs typeface="Times New Roman"/>
              </a:rPr>
              <a:t>possedeva una copia </a:t>
            </a:r>
            <a:r>
              <a:rPr sz="1200" spc="-5" dirty="0">
                <a:latin typeface="Times New Roman"/>
                <a:cs typeface="Times New Roman"/>
              </a:rPr>
              <a:t>del Libro della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Saggezza.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289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(1046.5) 95:4.4 </a:t>
            </a:r>
            <a:r>
              <a:rPr sz="1200" spc="-5" dirty="0">
                <a:latin typeface="Times New Roman"/>
                <a:cs typeface="Times New Roman"/>
              </a:rPr>
              <a:t>Amenemope si adoperò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conservare l’etica dell’evoluzione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morale della rivelazione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suoi scritti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trasmise  sia </a:t>
            </a:r>
            <a:r>
              <a:rPr sz="1200" spc="-10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Ebrei che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Greci.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il più grande </a:t>
            </a:r>
            <a:r>
              <a:rPr sz="1200" spc="-5" dirty="0">
                <a:latin typeface="Times New Roman"/>
                <a:cs typeface="Times New Roman"/>
              </a:rPr>
              <a:t>degli insegnanti religiosi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quest’epoca, </a:t>
            </a:r>
            <a:r>
              <a:rPr sz="1200" dirty="0">
                <a:latin typeface="Times New Roman"/>
                <a:cs typeface="Times New Roman"/>
              </a:rPr>
              <a:t>ma fu il più influente </a:t>
            </a:r>
            <a:r>
              <a:rPr sz="1200" spc="-5" dirty="0">
                <a:latin typeface="Times New Roman"/>
                <a:cs typeface="Times New Roman"/>
              </a:rPr>
              <a:t>nel senso che  </a:t>
            </a:r>
            <a:r>
              <a:rPr sz="1200" dirty="0">
                <a:latin typeface="Times New Roman"/>
                <a:cs typeface="Times New Roman"/>
              </a:rPr>
              <a:t>influenzò il </a:t>
            </a:r>
            <a:r>
              <a:rPr sz="1200" spc="-5" dirty="0">
                <a:latin typeface="Times New Roman"/>
                <a:cs typeface="Times New Roman"/>
              </a:rPr>
              <a:t>pensiero successivo </a:t>
            </a:r>
            <a:r>
              <a:rPr sz="1200" dirty="0">
                <a:latin typeface="Times New Roman"/>
                <a:cs typeface="Times New Roman"/>
              </a:rPr>
              <a:t>di due </a:t>
            </a:r>
            <a:r>
              <a:rPr sz="1200" spc="-5" dirty="0">
                <a:latin typeface="Times New Roman"/>
                <a:cs typeface="Times New Roman"/>
              </a:rPr>
              <a:t>anelli </a:t>
            </a:r>
            <a:r>
              <a:rPr sz="1200" dirty="0">
                <a:latin typeface="Times New Roman"/>
                <a:cs typeface="Times New Roman"/>
              </a:rPr>
              <a:t>vitali dello sviluppo </a:t>
            </a:r>
            <a:r>
              <a:rPr sz="1200" spc="-5" dirty="0">
                <a:latin typeface="Times New Roman"/>
                <a:cs typeface="Times New Roman"/>
              </a:rPr>
              <a:t>della civiltà occidentale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Ebrei, tra i quali si evolvé l’apice  </a:t>
            </a:r>
            <a:r>
              <a:rPr sz="1200" spc="-5" dirty="0">
                <a:latin typeface="Times New Roman"/>
                <a:cs typeface="Times New Roman"/>
              </a:rPr>
              <a:t>della fede religiosa occidentale,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Greci,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svilupparono </a:t>
            </a:r>
            <a:r>
              <a:rPr sz="1200" dirty="0">
                <a:latin typeface="Times New Roman"/>
                <a:cs typeface="Times New Roman"/>
              </a:rPr>
              <a:t>il puro pensiero </a:t>
            </a:r>
            <a:r>
              <a:rPr sz="1200" spc="-5" dirty="0">
                <a:latin typeface="Times New Roman"/>
                <a:cs typeface="Times New Roman"/>
              </a:rPr>
              <a:t>filosofico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alle sue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5" dirty="0">
                <a:latin typeface="Times New Roman"/>
                <a:cs typeface="Times New Roman"/>
              </a:rPr>
              <a:t>alte </a:t>
            </a:r>
            <a:r>
              <a:rPr sz="1200" spc="-5" dirty="0">
                <a:latin typeface="Times New Roman"/>
                <a:cs typeface="Times New Roman"/>
              </a:rPr>
              <a:t>vette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Europa.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(1046.6) 95:4.5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spc="-10" dirty="0">
                <a:latin typeface="Times New Roman"/>
                <a:cs typeface="Times New Roman"/>
              </a:rPr>
              <a:t>Libro </a:t>
            </a:r>
            <a:r>
              <a:rPr sz="1200" spc="-5" dirty="0">
                <a:latin typeface="Times New Roman"/>
                <a:cs typeface="Times New Roman"/>
              </a:rPr>
              <a:t>dei Proverbi ebrei, </a:t>
            </a:r>
            <a:r>
              <a:rPr sz="1200" dirty="0">
                <a:latin typeface="Times New Roman"/>
                <a:cs typeface="Times New Roman"/>
              </a:rPr>
              <a:t>i capitoli </a:t>
            </a:r>
            <a:r>
              <a:rPr sz="1200" spc="-5" dirty="0">
                <a:latin typeface="Times New Roman"/>
                <a:cs typeface="Times New Roman"/>
              </a:rPr>
              <a:t>quindici, diciassette, venti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capitolo </a:t>
            </a:r>
            <a:r>
              <a:rPr sz="1200" dirty="0">
                <a:latin typeface="Times New Roman"/>
                <a:cs typeface="Times New Roman"/>
              </a:rPr>
              <a:t>ventidue, </a:t>
            </a:r>
            <a:r>
              <a:rPr sz="1200" spc="-5" dirty="0">
                <a:latin typeface="Times New Roman"/>
                <a:cs typeface="Times New Roman"/>
              </a:rPr>
              <a:t>dal versetto diciassette al  capitolo </a:t>
            </a:r>
            <a:r>
              <a:rPr sz="1200" dirty="0">
                <a:latin typeface="Times New Roman"/>
                <a:cs typeface="Times New Roman"/>
              </a:rPr>
              <a:t>ventiquattro, </a:t>
            </a:r>
            <a:r>
              <a:rPr sz="1200" spc="-5" dirty="0">
                <a:latin typeface="Times New Roman"/>
                <a:cs typeface="Times New Roman"/>
              </a:rPr>
              <a:t>versetto ventidue,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tratti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10" dirty="0">
                <a:latin typeface="Times New Roman"/>
                <a:cs typeface="Times New Roman"/>
              </a:rPr>
              <a:t>Libro </a:t>
            </a:r>
            <a:r>
              <a:rPr sz="1200" dirty="0">
                <a:latin typeface="Times New Roman"/>
                <a:cs typeface="Times New Roman"/>
              </a:rPr>
              <a:t>della Saggezza di </a:t>
            </a:r>
            <a:r>
              <a:rPr sz="1200" spc="-5" dirty="0">
                <a:latin typeface="Times New Roman"/>
                <a:cs typeface="Times New Roman"/>
              </a:rPr>
              <a:t>Amenemope.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salmo  </a:t>
            </a:r>
            <a:r>
              <a:rPr sz="1200" spc="-5" dirty="0">
                <a:latin typeface="Times New Roman"/>
                <a:cs typeface="Times New Roman"/>
              </a:rPr>
              <a:t>del Libro </a:t>
            </a:r>
            <a:r>
              <a:rPr sz="1200" dirty="0">
                <a:latin typeface="Times New Roman"/>
                <a:cs typeface="Times New Roman"/>
              </a:rPr>
              <a:t>dei Salmi </a:t>
            </a:r>
            <a:r>
              <a:rPr sz="1200" spc="-5" dirty="0">
                <a:latin typeface="Times New Roman"/>
                <a:cs typeface="Times New Roman"/>
              </a:rPr>
              <a:t>ebreo fu scritto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Amenemope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l’essenza degli insegnamenti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Ikhnaton.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L’eccezionale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Ikhnaton</a:t>
            </a:r>
            <a:endParaRPr sz="16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(1047.1) 95:5.1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Amenemope </a:t>
            </a:r>
            <a:r>
              <a:rPr sz="1200" dirty="0">
                <a:latin typeface="Times New Roman"/>
                <a:cs typeface="Times New Roman"/>
              </a:rPr>
              <a:t>stavano </a:t>
            </a:r>
            <a:r>
              <a:rPr sz="1200" spc="-5" dirty="0">
                <a:latin typeface="Times New Roman"/>
                <a:cs typeface="Times New Roman"/>
              </a:rPr>
              <a:t>lentamente perdendo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presa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5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egiziana quando,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grazie</a:t>
            </a:r>
            <a:endParaRPr sz="1200">
              <a:latin typeface="Times New Roman"/>
              <a:cs typeface="Times New Roman"/>
            </a:endParaRPr>
          </a:p>
          <a:p>
            <a:pPr marL="88900" marR="825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all’influenza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medico salemita egiziano, </a:t>
            </a:r>
            <a:r>
              <a:rPr sz="1200" dirty="0">
                <a:latin typeface="Times New Roman"/>
                <a:cs typeface="Times New Roman"/>
              </a:rPr>
              <a:t>una donna </a:t>
            </a:r>
            <a:r>
              <a:rPr sz="1200" spc="-5" dirty="0">
                <a:latin typeface="Times New Roman"/>
                <a:cs typeface="Times New Roman"/>
              </a:rPr>
              <a:t>della famiglia </a:t>
            </a:r>
            <a:r>
              <a:rPr sz="1200" dirty="0">
                <a:latin typeface="Times New Roman"/>
                <a:cs typeface="Times New Roman"/>
              </a:rPr>
              <a:t>reale </a:t>
            </a:r>
            <a:r>
              <a:rPr sz="1200" spc="-5" dirty="0">
                <a:latin typeface="Times New Roman"/>
                <a:cs typeface="Times New Roman"/>
              </a:rPr>
              <a:t>aderì agli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Melchizedek. Questa </a:t>
            </a:r>
            <a:r>
              <a:rPr sz="1200" spc="5" dirty="0">
                <a:latin typeface="Times New Roman"/>
                <a:cs typeface="Times New Roman"/>
              </a:rPr>
              <a:t>donna  </a:t>
            </a:r>
            <a:r>
              <a:rPr sz="1200" spc="-5" dirty="0">
                <a:latin typeface="Times New Roman"/>
                <a:cs typeface="Times New Roman"/>
              </a:rPr>
              <a:t>persuase suo figlio Ikhnaton, Faraone d’Egitto,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accettare queste </a:t>
            </a:r>
            <a:r>
              <a:rPr sz="1200" dirty="0">
                <a:latin typeface="Times New Roman"/>
                <a:cs typeface="Times New Roman"/>
              </a:rPr>
              <a:t>dottrine di un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90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59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(1047.2) 95:5.2 </a:t>
            </a:r>
            <a:r>
              <a:rPr sz="1200" spc="-5" dirty="0">
                <a:latin typeface="Times New Roman"/>
                <a:cs typeface="Times New Roman"/>
              </a:rPr>
              <a:t>Dalla fine dell’incarnazione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Melchizedek, nessun </a:t>
            </a:r>
            <a:r>
              <a:rPr sz="1200" dirty="0">
                <a:latin typeface="Times New Roman"/>
                <a:cs typeface="Times New Roman"/>
              </a:rPr>
              <a:t>essere umano fino a </a:t>
            </a:r>
            <a:r>
              <a:rPr sz="1200" spc="-5" dirty="0">
                <a:latin typeface="Times New Roman"/>
                <a:cs typeface="Times New Roman"/>
              </a:rPr>
              <a:t>quel tempo </a:t>
            </a:r>
            <a:r>
              <a:rPr sz="1200" dirty="0">
                <a:latin typeface="Times New Roman"/>
                <a:cs typeface="Times New Roman"/>
              </a:rPr>
              <a:t>aveva posseduto un </a:t>
            </a:r>
            <a:r>
              <a:rPr sz="1200" spc="-5" dirty="0">
                <a:latin typeface="Times New Roman"/>
                <a:cs typeface="Times New Roman"/>
              </a:rPr>
              <a:t>concetto così  sorprendentemente </a:t>
            </a:r>
            <a:r>
              <a:rPr sz="1200" dirty="0">
                <a:latin typeface="Times New Roman"/>
                <a:cs typeface="Times New Roman"/>
              </a:rPr>
              <a:t>chiaro </a:t>
            </a:r>
            <a:r>
              <a:rPr sz="1200" spc="-5" dirty="0">
                <a:latin typeface="Times New Roman"/>
                <a:cs typeface="Times New Roman"/>
              </a:rPr>
              <a:t>della religione rivelata </a:t>
            </a:r>
            <a:r>
              <a:rPr sz="1200" dirty="0">
                <a:latin typeface="Times New Roman"/>
                <a:cs typeface="Times New Roman"/>
              </a:rPr>
              <a:t>di Salem </a:t>
            </a:r>
            <a:r>
              <a:rPr sz="1200" spc="-5" dirty="0">
                <a:latin typeface="Times New Roman"/>
                <a:cs typeface="Times New Roman"/>
              </a:rPr>
              <a:t>quanto Ikhnaton.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certi aspetti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egiziano </a:t>
            </a:r>
            <a:r>
              <a:rPr sz="1200" dirty="0">
                <a:latin typeface="Times New Roman"/>
                <a:cs typeface="Times New Roman"/>
              </a:rPr>
              <a:t>è una  </a:t>
            </a:r>
            <a:r>
              <a:rPr sz="1200" spc="-5" dirty="0">
                <a:latin typeface="Times New Roman"/>
                <a:cs typeface="Times New Roman"/>
              </a:rPr>
              <a:t>delle persone </a:t>
            </a:r>
            <a:r>
              <a:rPr sz="1200" dirty="0">
                <a:latin typeface="Times New Roman"/>
                <a:cs typeface="Times New Roman"/>
              </a:rPr>
              <a:t>più straordinarie </a:t>
            </a:r>
            <a:r>
              <a:rPr sz="1200" spc="-5" dirty="0">
                <a:latin typeface="Times New Roman"/>
                <a:cs typeface="Times New Roman"/>
              </a:rPr>
              <a:t>della storia dell’umanità. Durante quest’epoca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crescente depressione spirituale </a:t>
            </a:r>
            <a:r>
              <a:rPr sz="1200" dirty="0">
                <a:latin typeface="Times New Roman"/>
                <a:cs typeface="Times New Roman"/>
              </a:rPr>
              <a:t>in Mesopotamia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tenne viva in </a:t>
            </a:r>
            <a:r>
              <a:rPr sz="1200" spc="-5" dirty="0">
                <a:latin typeface="Times New Roman"/>
                <a:cs typeface="Times New Roman"/>
              </a:rPr>
              <a:t>Egitto </a:t>
            </a:r>
            <a:r>
              <a:rPr sz="1200" dirty="0">
                <a:latin typeface="Times New Roman"/>
                <a:cs typeface="Times New Roman"/>
              </a:rPr>
              <a:t>la dottrina di El </a:t>
            </a:r>
            <a:r>
              <a:rPr sz="1200" spc="-5" dirty="0">
                <a:latin typeface="Times New Roman"/>
                <a:cs typeface="Times New Roman"/>
              </a:rPr>
              <a:t>Elyon,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Unico, mantenendo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aperto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canale filosofico </a:t>
            </a:r>
            <a:r>
              <a:rPr sz="1200" dirty="0">
                <a:latin typeface="Times New Roman"/>
                <a:cs typeface="Times New Roman"/>
              </a:rPr>
              <a:t>monoteistico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essenziale al </a:t>
            </a:r>
            <a:r>
              <a:rPr sz="1200" dirty="0">
                <a:latin typeface="Times New Roman"/>
                <a:cs typeface="Times New Roman"/>
              </a:rPr>
              <a:t>quadro </a:t>
            </a:r>
            <a:r>
              <a:rPr sz="1200" spc="-5" dirty="0">
                <a:latin typeface="Times New Roman"/>
                <a:cs typeface="Times New Roman"/>
              </a:rPr>
              <a:t>religioso dell’allora futuro 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fatto, </a:t>
            </a:r>
            <a:r>
              <a:rPr sz="1200" dirty="0">
                <a:latin typeface="Times New Roman"/>
                <a:cs typeface="Times New Roman"/>
              </a:rPr>
              <a:t>tra le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altre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ragioni,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bambino Gesù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Egitto,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alcuni dei </a:t>
            </a:r>
            <a:r>
              <a:rPr sz="1200" dirty="0">
                <a:latin typeface="Times New Roman"/>
                <a:cs typeface="Times New Roman"/>
              </a:rPr>
              <a:t>successori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Ikhnaton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videro </a:t>
            </a:r>
            <a:r>
              <a:rPr sz="1200" dirty="0">
                <a:latin typeface="Times New Roman"/>
                <a:cs typeface="Times New Roman"/>
              </a:rPr>
              <a:t>e compresero in </a:t>
            </a:r>
            <a:r>
              <a:rPr sz="1200" spc="-5" dirty="0">
                <a:latin typeface="Times New Roman"/>
                <a:cs typeface="Times New Roman"/>
              </a:rPr>
              <a:t>qualche 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aspetti 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missione divina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2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(1047.3) 95:5.3 </a:t>
            </a:r>
            <a:r>
              <a:rPr sz="1200" spc="-5" dirty="0">
                <a:latin typeface="Times New Roman"/>
                <a:cs typeface="Times New Roman"/>
              </a:rPr>
              <a:t>Mosè,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grande personaggio </a:t>
            </a:r>
            <a:r>
              <a:rPr sz="1200" dirty="0">
                <a:latin typeface="Times New Roman"/>
                <a:cs typeface="Times New Roman"/>
              </a:rPr>
              <a:t>apparso tra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Gesù, fu </a:t>
            </a:r>
            <a:r>
              <a:rPr sz="1200" dirty="0">
                <a:latin typeface="Times New Roman"/>
                <a:cs typeface="Times New Roman"/>
              </a:rPr>
              <a:t>il dono </a:t>
            </a:r>
            <a:r>
              <a:rPr sz="1200" spc="-5" dirty="0">
                <a:latin typeface="Times New Roman"/>
                <a:cs typeface="Times New Roman"/>
              </a:rPr>
              <a:t>congiunto al </a:t>
            </a:r>
            <a:r>
              <a:rPr sz="1200" dirty="0">
                <a:latin typeface="Times New Roman"/>
                <a:cs typeface="Times New Roman"/>
              </a:rPr>
              <a:t>mondo della </a:t>
            </a:r>
            <a:r>
              <a:rPr sz="1200" spc="-5" dirty="0">
                <a:latin typeface="Times New Roman"/>
                <a:cs typeface="Times New Roman"/>
              </a:rPr>
              <a:t>razza ebraica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della famiglia reale egiziana.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Ikhnaton </a:t>
            </a:r>
            <a:r>
              <a:rPr sz="1200" dirty="0">
                <a:latin typeface="Times New Roman"/>
                <a:cs typeface="Times New Roman"/>
              </a:rPr>
              <a:t>avesse posseduto la </a:t>
            </a:r>
            <a:r>
              <a:rPr sz="1200" spc="-5" dirty="0">
                <a:latin typeface="Times New Roman"/>
                <a:cs typeface="Times New Roman"/>
              </a:rPr>
              <a:t>versatilità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Mosè, se avesse manifestato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genio  politico paragonabile alla sua sorprendente </a:t>
            </a:r>
            <a:r>
              <a:rPr sz="1200" dirty="0">
                <a:latin typeface="Times New Roman"/>
                <a:cs typeface="Times New Roman"/>
              </a:rPr>
              <a:t>autorità </a:t>
            </a:r>
            <a:r>
              <a:rPr sz="1200" spc="-5" dirty="0">
                <a:latin typeface="Times New Roman"/>
                <a:cs typeface="Times New Roman"/>
              </a:rPr>
              <a:t>religiosa, allora </a:t>
            </a:r>
            <a:r>
              <a:rPr sz="1200" dirty="0">
                <a:latin typeface="Times New Roman"/>
                <a:cs typeface="Times New Roman"/>
              </a:rPr>
              <a:t>l’Egitto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divenuto la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nazione monoteista di  </a:t>
            </a:r>
            <a:r>
              <a:rPr sz="1200" spc="-5" dirty="0">
                <a:latin typeface="Times New Roman"/>
                <a:cs typeface="Times New Roman"/>
              </a:rPr>
              <a:t>quell’epoca.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ciò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avvenuto </a:t>
            </a:r>
            <a:r>
              <a:rPr sz="1200" dirty="0">
                <a:latin typeface="Times New Roman"/>
                <a:cs typeface="Times New Roman"/>
              </a:rPr>
              <a:t>è del tutto possibile </a:t>
            </a:r>
            <a:r>
              <a:rPr sz="1200" spc="-5" dirty="0">
                <a:latin typeface="Times New Roman"/>
                <a:cs typeface="Times New Roman"/>
              </a:rPr>
              <a:t>che Gesù 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della </a:t>
            </a:r>
            <a:r>
              <a:rPr sz="1200" dirty="0">
                <a:latin typeface="Times New Roman"/>
                <a:cs typeface="Times New Roman"/>
              </a:rPr>
              <a:t>sua vita di </a:t>
            </a:r>
            <a:r>
              <a:rPr sz="1200" spc="-5" dirty="0">
                <a:latin typeface="Times New Roman"/>
                <a:cs typeface="Times New Roman"/>
              </a:rPr>
              <a:t>mortale 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Egitto.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11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(1047.4) 95:5.4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 si </a:t>
            </a:r>
            <a:r>
              <a:rPr sz="1200" dirty="0">
                <a:latin typeface="Times New Roman"/>
                <a:cs typeface="Times New Roman"/>
              </a:rPr>
              <a:t>adoperò così </a:t>
            </a:r>
            <a:r>
              <a:rPr sz="1200" spc="-5" dirty="0">
                <a:latin typeface="Times New Roman"/>
                <a:cs typeface="Times New Roman"/>
              </a:rPr>
              <a:t>metodicamente per </a:t>
            </a:r>
            <a:r>
              <a:rPr sz="1200" dirty="0">
                <a:latin typeface="Times New Roman"/>
                <a:cs typeface="Times New Roman"/>
              </a:rPr>
              <a:t>far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un’intera nazione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politeismo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monoteismo 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straordinario Ikhnaton. </a:t>
            </a:r>
            <a:r>
              <a:rPr sz="1200" dirty="0">
                <a:latin typeface="Times New Roman"/>
                <a:cs typeface="Times New Roman"/>
              </a:rPr>
              <a:t>Con la determinazione più </a:t>
            </a:r>
            <a:r>
              <a:rPr sz="1200" spc="-5" dirty="0">
                <a:latin typeface="Times New Roman"/>
                <a:cs typeface="Times New Roman"/>
              </a:rPr>
              <a:t>stupefacente, questo giovane </a:t>
            </a:r>
            <a:r>
              <a:rPr sz="1200" dirty="0">
                <a:latin typeface="Times New Roman"/>
                <a:cs typeface="Times New Roman"/>
              </a:rPr>
              <a:t>sovrano </a:t>
            </a:r>
            <a:r>
              <a:rPr sz="1200" spc="-5" dirty="0">
                <a:latin typeface="Times New Roman"/>
                <a:cs typeface="Times New Roman"/>
              </a:rPr>
              <a:t>ruppe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passato, </a:t>
            </a:r>
            <a:r>
              <a:rPr sz="1200" dirty="0">
                <a:latin typeface="Times New Roman"/>
                <a:cs typeface="Times New Roman"/>
              </a:rPr>
              <a:t>cambiò  il </a:t>
            </a:r>
            <a:r>
              <a:rPr sz="1200" spc="-5" dirty="0">
                <a:latin typeface="Times New Roman"/>
                <a:cs typeface="Times New Roman"/>
              </a:rPr>
              <a:t>suo nome, abbandonò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capitale, costruì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città interamente </a:t>
            </a:r>
            <a:r>
              <a:rPr sz="1200" dirty="0">
                <a:latin typeface="Times New Roman"/>
                <a:cs typeface="Times New Roman"/>
              </a:rPr>
              <a:t>nuova e </a:t>
            </a:r>
            <a:r>
              <a:rPr sz="1200" spc="-5" dirty="0">
                <a:latin typeface="Times New Roman"/>
                <a:cs typeface="Times New Roman"/>
              </a:rPr>
              <a:t>creò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arte ed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letteratura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 popolo </a:t>
            </a:r>
            <a:r>
              <a:rPr sz="1200" spc="-5" dirty="0">
                <a:latin typeface="Times New Roman"/>
                <a:cs typeface="Times New Roman"/>
              </a:rPr>
              <a:t>intero. Ma egli </a:t>
            </a:r>
            <a:r>
              <a:rPr sz="1200" dirty="0">
                <a:latin typeface="Times New Roman"/>
                <a:cs typeface="Times New Roman"/>
              </a:rPr>
              <a:t>andò troppo in </a:t>
            </a:r>
            <a:r>
              <a:rPr sz="1200" spc="-5" dirty="0">
                <a:latin typeface="Times New Roman"/>
                <a:cs typeface="Times New Roman"/>
              </a:rPr>
              <a:t>fretta; </a:t>
            </a:r>
            <a:r>
              <a:rPr sz="1200" dirty="0">
                <a:latin typeface="Times New Roman"/>
                <a:cs typeface="Times New Roman"/>
              </a:rPr>
              <a:t>costruì </a:t>
            </a:r>
            <a:r>
              <a:rPr sz="1200" spc="-5" dirty="0">
                <a:latin typeface="Times New Roman"/>
                <a:cs typeface="Times New Roman"/>
              </a:rPr>
              <a:t>troppo,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quanto potesse sussistere </a:t>
            </a:r>
            <a:r>
              <a:rPr sz="1200" dirty="0">
                <a:latin typeface="Times New Roman"/>
                <a:cs typeface="Times New Roman"/>
              </a:rPr>
              <a:t>dopo la sua morte. </a:t>
            </a:r>
            <a:r>
              <a:rPr sz="1200" spc="-5" dirty="0">
                <a:latin typeface="Times New Roman"/>
                <a:cs typeface="Times New Roman"/>
              </a:rPr>
              <a:t>Inoltre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occupò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stabilità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prosperità </a:t>
            </a:r>
            <a:r>
              <a:rPr sz="1200" spc="-5" dirty="0">
                <a:latin typeface="Times New Roman"/>
                <a:cs typeface="Times New Roman"/>
              </a:rPr>
              <a:t>materiale dei </a:t>
            </a:r>
            <a:r>
              <a:rPr sz="1200" dirty="0">
                <a:latin typeface="Times New Roman"/>
                <a:cs typeface="Times New Roman"/>
              </a:rPr>
              <a:t>suoi sudditi, e </a:t>
            </a:r>
            <a:r>
              <a:rPr sz="1200" spc="-5" dirty="0">
                <a:latin typeface="Times New Roman"/>
                <a:cs typeface="Times New Roman"/>
              </a:rPr>
              <a:t>costoro reagirono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sfavorevolmente contro </a:t>
            </a:r>
            <a:r>
              <a:rPr sz="1200" dirty="0">
                <a:latin typeface="Times New Roman"/>
                <a:cs typeface="Times New Roman"/>
              </a:rPr>
              <a:t>i suoi insegnamenti  </a:t>
            </a:r>
            <a:r>
              <a:rPr sz="1200" spc="-5" dirty="0">
                <a:latin typeface="Times New Roman"/>
                <a:cs typeface="Times New Roman"/>
              </a:rPr>
              <a:t>religiosi quando </a:t>
            </a:r>
            <a:r>
              <a:rPr sz="1200" dirty="0">
                <a:latin typeface="Times New Roman"/>
                <a:cs typeface="Times New Roman"/>
              </a:rPr>
              <a:t>le ondate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avversità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oppressione travolsero </a:t>
            </a:r>
            <a:r>
              <a:rPr sz="1200" spc="-10" dirty="0">
                <a:latin typeface="Times New Roman"/>
                <a:cs typeface="Times New Roman"/>
              </a:rPr>
              <a:t>gli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Egiziani.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044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(1047.5) 95:5.5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stupefacente </a:t>
            </a:r>
            <a:r>
              <a:rPr sz="1200" dirty="0">
                <a:latin typeface="Times New Roman"/>
                <a:cs typeface="Times New Roman"/>
              </a:rPr>
              <a:t>chiarezza di </a:t>
            </a:r>
            <a:r>
              <a:rPr sz="1200" spc="-5" dirty="0">
                <a:latin typeface="Times New Roman"/>
                <a:cs typeface="Times New Roman"/>
              </a:rPr>
              <a:t>visione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straordinaria singolarità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propositi avesse avuto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sagacia  politica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Mosè, avrebbe cambiato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religione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della verità nel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817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993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(686.4) 60:1.8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 del </a:t>
            </a:r>
            <a:r>
              <a:rPr sz="1200" dirty="0">
                <a:latin typeface="Times New Roman"/>
                <a:cs typeface="Times New Roman"/>
              </a:rPr>
              <a:t>Pacifico, </a:t>
            </a:r>
            <a:r>
              <a:rPr sz="1200" spc="-5" dirty="0">
                <a:latin typeface="Times New Roman"/>
                <a:cs typeface="Times New Roman"/>
              </a:rPr>
              <a:t>generalmente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dell’acqua </a:t>
            </a:r>
            <a:r>
              <a:rPr sz="1200" dirty="0">
                <a:latin typeface="Times New Roman"/>
                <a:cs typeface="Times New Roman"/>
              </a:rPr>
              <a:t>durante le </a:t>
            </a:r>
            <a:r>
              <a:rPr sz="1200" spc="-5" dirty="0">
                <a:latin typeface="Times New Roman"/>
                <a:cs typeface="Times New Roman"/>
              </a:rPr>
              <a:t>sommersioni continentali, sprofondò, ad eccezione  della parte </a:t>
            </a:r>
            <a:r>
              <a:rPr sz="1200" dirty="0">
                <a:latin typeface="Times New Roman"/>
                <a:cs typeface="Times New Roman"/>
              </a:rPr>
              <a:t>meridionale della </a:t>
            </a:r>
            <a:r>
              <a:rPr sz="1200" spc="-5" dirty="0">
                <a:latin typeface="Times New Roman"/>
                <a:cs typeface="Times New Roman"/>
              </a:rPr>
              <a:t>California </a:t>
            </a:r>
            <a:r>
              <a:rPr sz="1200" dirty="0">
                <a:latin typeface="Times New Roman"/>
                <a:cs typeface="Times New Roman"/>
              </a:rPr>
              <a:t>e di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isola che </a:t>
            </a:r>
            <a:r>
              <a:rPr sz="1200" spc="-5" dirty="0">
                <a:latin typeface="Times New Roman"/>
                <a:cs typeface="Times New Roman"/>
              </a:rPr>
              <a:t>esisteva </a:t>
            </a:r>
            <a:r>
              <a:rPr sz="1200" dirty="0">
                <a:latin typeface="Times New Roman"/>
                <a:cs typeface="Times New Roman"/>
              </a:rPr>
              <a:t>allora in quello che è </a:t>
            </a:r>
            <a:r>
              <a:rPr sz="1200" spc="-5" dirty="0">
                <a:latin typeface="Times New Roman"/>
                <a:cs typeface="Times New Roman"/>
              </a:rPr>
              <a:t>oggi l’Oceano </a:t>
            </a:r>
            <a:r>
              <a:rPr sz="1200" dirty="0">
                <a:latin typeface="Times New Roman"/>
                <a:cs typeface="Times New Roman"/>
              </a:rPr>
              <a:t>Pacifico.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antico mare californiano era ricco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marina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estendeva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est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congiungersi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bacino </a:t>
            </a:r>
            <a:r>
              <a:rPr sz="1200" spc="-5" dirty="0">
                <a:latin typeface="Times New Roman"/>
                <a:cs typeface="Times New Roman"/>
              </a:rPr>
              <a:t>marino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regione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medio-occidentale.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(686.5) 60:1.9 </a:t>
            </a:r>
            <a:r>
              <a:rPr sz="1200" i="1" dirty="0">
                <a:latin typeface="Times New Roman"/>
                <a:cs typeface="Times New Roman"/>
              </a:rPr>
              <a:t>140.000.000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i="1" dirty="0">
                <a:latin typeface="Times New Roman"/>
                <a:cs typeface="Times New Roman"/>
              </a:rPr>
              <a:t>improvvisamente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solo indizio dei due </a:t>
            </a:r>
            <a:r>
              <a:rPr sz="1200" spc="-5" dirty="0">
                <a:latin typeface="Times New Roman"/>
                <a:cs typeface="Times New Roman"/>
              </a:rPr>
              <a:t>antenati </a:t>
            </a:r>
            <a:r>
              <a:rPr sz="1200" dirty="0">
                <a:latin typeface="Times New Roman"/>
                <a:cs typeface="Times New Roman"/>
              </a:rPr>
              <a:t>prerettiliani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erano sviluppati in  </a:t>
            </a:r>
            <a:r>
              <a:rPr sz="1200" spc="-5" dirty="0">
                <a:latin typeface="Times New Roman"/>
                <a:cs typeface="Times New Roman"/>
              </a:rPr>
              <a:t>Africa </a:t>
            </a:r>
            <a:r>
              <a:rPr sz="1200" dirty="0">
                <a:latin typeface="Times New Roman"/>
                <a:cs typeface="Times New Roman"/>
              </a:rPr>
              <a:t>durante l’epoca </a:t>
            </a:r>
            <a:r>
              <a:rPr sz="1200" spc="-5" dirty="0">
                <a:latin typeface="Times New Roman"/>
                <a:cs typeface="Times New Roman"/>
              </a:rPr>
              <a:t>precedente, apparvero </a:t>
            </a:r>
            <a:r>
              <a:rPr sz="1200" dirty="0">
                <a:latin typeface="Times New Roman"/>
                <a:cs typeface="Times New Roman"/>
              </a:rPr>
              <a:t>i rettili in </a:t>
            </a:r>
            <a:r>
              <a:rPr sz="1200" spc="-5" dirty="0">
                <a:latin typeface="Times New Roman"/>
                <a:cs typeface="Times New Roman"/>
              </a:rPr>
              <a:t>forma già completa.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svilupparono rapidamente, dando origine </a:t>
            </a:r>
            <a:r>
              <a:rPr sz="1200" dirty="0">
                <a:latin typeface="Times New Roman"/>
                <a:cs typeface="Times New Roman"/>
              </a:rPr>
              <a:t>ben 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coccodrilli,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rettili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scaglie, ed </a:t>
            </a:r>
            <a:r>
              <a:rPr sz="1200" dirty="0">
                <a:latin typeface="Times New Roman"/>
                <a:cs typeface="Times New Roman"/>
              </a:rPr>
              <a:t>infine a </a:t>
            </a:r>
            <a:r>
              <a:rPr sz="1200" spc="-5" dirty="0">
                <a:latin typeface="Times New Roman"/>
                <a:cs typeface="Times New Roman"/>
              </a:rPr>
              <a:t>serpenti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e a rettili volanti. I loro </a:t>
            </a:r>
            <a:r>
              <a:rPr sz="1200" spc="-5" dirty="0">
                <a:latin typeface="Times New Roman"/>
                <a:cs typeface="Times New Roman"/>
              </a:rPr>
              <a:t>antenati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scomparvero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presto.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0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(686.6) 60:1.10 </a:t>
            </a:r>
            <a:r>
              <a:rPr sz="1200" spc="-5" dirty="0">
                <a:latin typeface="Times New Roman"/>
                <a:cs typeface="Times New Roman"/>
              </a:rPr>
              <a:t>Questi dinosauri rettiliani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rapida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divennero ben presto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monarchi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quest’era.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erano ovipari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 distinguevano </a:t>
            </a:r>
            <a:r>
              <a:rPr sz="1200" dirty="0">
                <a:latin typeface="Times New Roman"/>
                <a:cs typeface="Times New Roman"/>
              </a:rPr>
              <a:t>da tutti </a:t>
            </a:r>
            <a:r>
              <a:rPr sz="1200" spc="-5" dirty="0">
                <a:latin typeface="Times New Roman"/>
                <a:cs typeface="Times New Roman"/>
              </a:rPr>
              <a:t>gli altri animali per </a:t>
            </a:r>
            <a:r>
              <a:rPr sz="1200" dirty="0">
                <a:latin typeface="Times New Roman"/>
                <a:cs typeface="Times New Roman"/>
              </a:rPr>
              <a:t>i loro cervelli </a:t>
            </a:r>
            <a:r>
              <a:rPr sz="1200" spc="-5" dirty="0">
                <a:latin typeface="Times New Roman"/>
                <a:cs typeface="Times New Roman"/>
              </a:rPr>
              <a:t>piccoli, avendo </a:t>
            </a:r>
            <a:r>
              <a:rPr sz="1200" dirty="0">
                <a:latin typeface="Times New Roman"/>
                <a:cs typeface="Times New Roman"/>
              </a:rPr>
              <a:t>cervelli che </a:t>
            </a:r>
            <a:r>
              <a:rPr sz="1200" spc="-5" dirty="0">
                <a:latin typeface="Times New Roman"/>
                <a:cs typeface="Times New Roman"/>
              </a:rPr>
              <a:t>pesavano </a:t>
            </a:r>
            <a:r>
              <a:rPr sz="1200" dirty="0">
                <a:latin typeface="Times New Roman"/>
                <a:cs typeface="Times New Roman"/>
              </a:rPr>
              <a:t>meno di 450 </a:t>
            </a:r>
            <a:r>
              <a:rPr sz="1200" spc="-5" dirty="0">
                <a:latin typeface="Times New Roman"/>
                <a:cs typeface="Times New Roman"/>
              </a:rPr>
              <a:t>grammi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controllare  corpi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giunsero </a:t>
            </a:r>
            <a:r>
              <a:rPr sz="1200" dirty="0">
                <a:latin typeface="Times New Roman"/>
                <a:cs typeface="Times New Roman"/>
              </a:rPr>
              <a:t>a pesare </a:t>
            </a:r>
            <a:r>
              <a:rPr sz="1200" spc="-5" dirty="0">
                <a:latin typeface="Times New Roman"/>
                <a:cs typeface="Times New Roman"/>
              </a:rPr>
              <a:t>quaranta tonnellate. </a:t>
            </a:r>
            <a:r>
              <a:rPr sz="1200" dirty="0">
                <a:latin typeface="Times New Roman"/>
                <a:cs typeface="Times New Roman"/>
              </a:rPr>
              <a:t>Ma i primi </a:t>
            </a:r>
            <a:r>
              <a:rPr sz="1200" spc="-5" dirty="0">
                <a:latin typeface="Times New Roman"/>
                <a:cs typeface="Times New Roman"/>
              </a:rPr>
              <a:t>rettili erano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piccoli, carnivori,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camminavano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spc="5" dirty="0">
                <a:latin typeface="Times New Roman"/>
                <a:cs typeface="Times New Roman"/>
              </a:rPr>
              <a:t>zampe  </a:t>
            </a:r>
            <a:r>
              <a:rPr sz="1200" spc="-5" dirty="0">
                <a:latin typeface="Times New Roman"/>
                <a:cs typeface="Times New Roman"/>
              </a:rPr>
              <a:t>posteriori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canguri.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ossa </a:t>
            </a:r>
            <a:r>
              <a:rPr sz="1200" dirty="0">
                <a:latin typeface="Times New Roman"/>
                <a:cs typeface="Times New Roman"/>
              </a:rPr>
              <a:t>cave </a:t>
            </a:r>
            <a:r>
              <a:rPr sz="1200" spc="-5" dirty="0">
                <a:latin typeface="Times New Roman"/>
                <a:cs typeface="Times New Roman"/>
              </a:rPr>
              <a:t>come gli uccelli </a:t>
            </a:r>
            <a:r>
              <a:rPr sz="1200" dirty="0">
                <a:latin typeface="Times New Roman"/>
                <a:cs typeface="Times New Roman"/>
              </a:rPr>
              <a:t>e svilupparono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solo tre dita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 zampe </a:t>
            </a:r>
            <a:r>
              <a:rPr sz="1200" spc="-5" dirty="0">
                <a:latin typeface="Times New Roman"/>
                <a:cs typeface="Times New Roman"/>
              </a:rPr>
              <a:t>posteriori, </a:t>
            </a:r>
            <a:r>
              <a:rPr sz="1200" dirty="0">
                <a:latin typeface="Times New Roman"/>
                <a:cs typeface="Times New Roman"/>
              </a:rPr>
              <a:t>cosicché 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impronte fossili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state attribuite </a:t>
            </a:r>
            <a:r>
              <a:rPr sz="1200" dirty="0">
                <a:latin typeface="Times New Roman"/>
                <a:cs typeface="Times New Roman"/>
              </a:rPr>
              <a:t>a torto </a:t>
            </a:r>
            <a:r>
              <a:rPr sz="1200" spc="-5" dirty="0">
                <a:latin typeface="Times New Roman"/>
                <a:cs typeface="Times New Roman"/>
              </a:rPr>
              <a:t>ad uccelli giganti. Più tardi </a:t>
            </a:r>
            <a:r>
              <a:rPr sz="1200" dirty="0">
                <a:latin typeface="Times New Roman"/>
                <a:cs typeface="Times New Roman"/>
              </a:rPr>
              <a:t>apparvero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evoluzione i </a:t>
            </a:r>
            <a:r>
              <a:rPr sz="1200" spc="-5" dirty="0">
                <a:latin typeface="Times New Roman"/>
                <a:cs typeface="Times New Roman"/>
              </a:rPr>
              <a:t>dinosauri erbivori. Essi </a:t>
            </a:r>
            <a:r>
              <a:rPr sz="1200" dirty="0">
                <a:latin typeface="Times New Roman"/>
                <a:cs typeface="Times New Roman"/>
              </a:rPr>
              <a:t>camminavano a </a:t>
            </a:r>
            <a:r>
              <a:rPr sz="1200" spc="-5" dirty="0">
                <a:latin typeface="Times New Roman"/>
                <a:cs typeface="Times New Roman"/>
              </a:rPr>
              <a:t>quattro zampe ed </a:t>
            </a:r>
            <a:r>
              <a:rPr sz="1200" dirty="0">
                <a:latin typeface="Times New Roman"/>
                <a:cs typeface="Times New Roman"/>
              </a:rPr>
              <a:t>un ramo di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sviluppò </a:t>
            </a:r>
            <a:r>
              <a:rPr sz="1200" spc="-5" dirty="0">
                <a:latin typeface="Times New Roman"/>
                <a:cs typeface="Times New Roman"/>
              </a:rPr>
              <a:t>un’armatura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protettiva.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24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(686.7) 60:1.11 </a:t>
            </a:r>
            <a:r>
              <a:rPr sz="1200" spc="-5" dirty="0">
                <a:latin typeface="Times New Roman"/>
                <a:cs typeface="Times New Roman"/>
              </a:rPr>
              <a:t>Parecchi </a:t>
            </a:r>
            <a:r>
              <a:rPr sz="1200" dirty="0">
                <a:latin typeface="Times New Roman"/>
                <a:cs typeface="Times New Roman"/>
              </a:rPr>
              <a:t>milioni di anni dopo </a:t>
            </a:r>
            <a:r>
              <a:rPr sz="1200" spc="-5" dirty="0">
                <a:latin typeface="Times New Roman"/>
                <a:cs typeface="Times New Roman"/>
              </a:rPr>
              <a:t>apparvero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primi mammiferi.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placenta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rivelarono </a:t>
            </a:r>
            <a:r>
              <a:rPr sz="1200" dirty="0">
                <a:latin typeface="Times New Roman"/>
                <a:cs typeface="Times New Roman"/>
              </a:rPr>
              <a:t>subito un  </a:t>
            </a:r>
            <a:r>
              <a:rPr sz="1200" spc="-5" dirty="0">
                <a:latin typeface="Times New Roman"/>
                <a:cs typeface="Times New Roman"/>
              </a:rPr>
              <a:t>fallimento totale; </a:t>
            </a:r>
            <a:r>
              <a:rPr sz="1200" dirty="0">
                <a:latin typeface="Times New Roman"/>
                <a:cs typeface="Times New Roman"/>
              </a:rPr>
              <a:t>nessuno di </a:t>
            </a:r>
            <a:r>
              <a:rPr sz="1200" spc="-5" dirty="0">
                <a:latin typeface="Times New Roman"/>
                <a:cs typeface="Times New Roman"/>
              </a:rPr>
              <a:t>loro sopravvisse. Questo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tentativo sperimentale per migliorare </a:t>
            </a:r>
            <a:r>
              <a:rPr sz="1200" dirty="0">
                <a:latin typeface="Times New Roman"/>
                <a:cs typeface="Times New Roman"/>
              </a:rPr>
              <a:t>i tipi di </a:t>
            </a:r>
            <a:r>
              <a:rPr sz="1200" spc="-5" dirty="0">
                <a:latin typeface="Times New Roman"/>
                <a:cs typeface="Times New Roman"/>
              </a:rPr>
              <a:t>mammiferi,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ebbe  successo su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(686.8) 60:1.12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marina di questo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era modesta, ma </a:t>
            </a:r>
            <a:r>
              <a:rPr sz="1200" spc="-5" dirty="0">
                <a:latin typeface="Times New Roman"/>
                <a:cs typeface="Times New Roman"/>
              </a:rPr>
              <a:t>crebbe </a:t>
            </a:r>
            <a:r>
              <a:rPr sz="1200" dirty="0">
                <a:latin typeface="Times New Roman"/>
                <a:cs typeface="Times New Roman"/>
              </a:rPr>
              <a:t>rapidamente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nuova invasione </a:t>
            </a:r>
            <a:r>
              <a:rPr sz="1200" spc="-5" dirty="0">
                <a:latin typeface="Times New Roman"/>
                <a:cs typeface="Times New Roman"/>
              </a:rPr>
              <a:t>del mare, che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formò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395757"/>
            <a:ext cx="769175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nuovamente vasti litorali d’acque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profonde.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l’acqua </a:t>
            </a:r>
            <a:r>
              <a:rPr sz="1200" dirty="0">
                <a:latin typeface="Times New Roman"/>
                <a:cs typeface="Times New Roman"/>
              </a:rPr>
              <a:t>poco profonda </a:t>
            </a:r>
            <a:r>
              <a:rPr sz="1200" spc="-5" dirty="0">
                <a:latin typeface="Times New Roman"/>
                <a:cs typeface="Times New Roman"/>
              </a:rPr>
              <a:t>si trovava maggiormente attorno all’Europa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895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11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occidentale. Durante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vita </a:t>
            </a:r>
            <a:r>
              <a:rPr sz="1200" spc="-5" dirty="0">
                <a:latin typeface="Times New Roman"/>
                <a:cs typeface="Times New Roman"/>
              </a:rPr>
              <a:t>egli fu </a:t>
            </a:r>
            <a:r>
              <a:rPr sz="1200" dirty="0">
                <a:latin typeface="Times New Roman"/>
                <a:cs typeface="Times New Roman"/>
              </a:rPr>
              <a:t>capace di </a:t>
            </a:r>
            <a:r>
              <a:rPr sz="1200" spc="-5" dirty="0">
                <a:latin typeface="Times New Roman"/>
                <a:cs typeface="Times New Roman"/>
              </a:rPr>
              <a:t>tenere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freno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sacerdoti,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5" dirty="0">
                <a:latin typeface="Times New Roman"/>
                <a:cs typeface="Times New Roman"/>
              </a:rPr>
              <a:t>scarsa </a:t>
            </a:r>
            <a:r>
              <a:rPr sz="1200" dirty="0">
                <a:latin typeface="Times New Roman"/>
                <a:cs typeface="Times New Roman"/>
              </a:rPr>
              <a:t>stima,  ma </a:t>
            </a:r>
            <a:r>
              <a:rPr sz="1200" spc="-5" dirty="0">
                <a:latin typeface="Times New Roman"/>
                <a:cs typeface="Times New Roman"/>
              </a:rPr>
              <a:t>essi conservarono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culti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scatenarono l’azione </a:t>
            </a:r>
            <a:r>
              <a:rPr sz="1200" dirty="0">
                <a:latin typeface="Times New Roman"/>
                <a:cs typeface="Times New Roman"/>
              </a:rPr>
              <a:t>non appena il </a:t>
            </a:r>
            <a:r>
              <a:rPr sz="1200" spc="-5" dirty="0">
                <a:latin typeface="Times New Roman"/>
                <a:cs typeface="Times New Roman"/>
              </a:rPr>
              <a:t>giovane re cessò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esercitare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potere;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tardarono ad attribuire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difficoltà successive dell’Egitto all’instaurazione del </a:t>
            </a:r>
            <a:r>
              <a:rPr sz="1200" dirty="0">
                <a:latin typeface="Times New Roman"/>
                <a:cs typeface="Times New Roman"/>
              </a:rPr>
              <a:t>monoteismo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suo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93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(1047.6) 95:5.6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saggiamente Ikhnaton cercò d’instaurare </a:t>
            </a:r>
            <a:r>
              <a:rPr sz="1200" dirty="0">
                <a:latin typeface="Times New Roman"/>
                <a:cs typeface="Times New Roman"/>
              </a:rPr>
              <a:t>il monoteismo </a:t>
            </a:r>
            <a:r>
              <a:rPr sz="1200" spc="-5" dirty="0">
                <a:latin typeface="Times New Roman"/>
                <a:cs typeface="Times New Roman"/>
              </a:rPr>
              <a:t>sotto l’apparenza del </a:t>
            </a:r>
            <a:r>
              <a:rPr sz="1200" dirty="0">
                <a:latin typeface="Times New Roman"/>
                <a:cs typeface="Times New Roman"/>
              </a:rPr>
              <a:t>dio-sole. </a:t>
            </a:r>
            <a:r>
              <a:rPr sz="1200" spc="-5" dirty="0">
                <a:latin typeface="Times New Roman"/>
                <a:cs typeface="Times New Roman"/>
              </a:rPr>
              <a:t>Questa decisione  d’accostarsi all’adorazione del Padre Universale assorbendo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dei nell’adorazione del sole fu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-5" dirty="0">
                <a:latin typeface="Times New Roman"/>
                <a:cs typeface="Times New Roman"/>
              </a:rPr>
              <a:t>al consiglio del </a:t>
            </a:r>
            <a:r>
              <a:rPr sz="1200" dirty="0">
                <a:latin typeface="Times New Roman"/>
                <a:cs typeface="Times New Roman"/>
              </a:rPr>
              <a:t>medico  </a:t>
            </a:r>
            <a:r>
              <a:rPr sz="1200" spc="-5" dirty="0">
                <a:latin typeface="Times New Roman"/>
                <a:cs typeface="Times New Roman"/>
              </a:rPr>
              <a:t>salemita. Ikhnaton </a:t>
            </a:r>
            <a:r>
              <a:rPr sz="1200" dirty="0">
                <a:latin typeface="Times New Roman"/>
                <a:cs typeface="Times New Roman"/>
              </a:rPr>
              <a:t>riprese le dottrine </a:t>
            </a:r>
            <a:r>
              <a:rPr sz="1200" spc="-5" dirty="0">
                <a:latin typeface="Times New Roman"/>
                <a:cs typeface="Times New Roman"/>
              </a:rPr>
              <a:t>generalizzate dell’allora esistente 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Aton </a:t>
            </a:r>
            <a:r>
              <a:rPr sz="1200" dirty="0">
                <a:latin typeface="Times New Roman"/>
                <a:cs typeface="Times New Roman"/>
              </a:rPr>
              <a:t>concernente la </a:t>
            </a:r>
            <a:r>
              <a:rPr sz="1200" spc="-5" dirty="0">
                <a:latin typeface="Times New Roman"/>
                <a:cs typeface="Times New Roman"/>
              </a:rPr>
              <a:t>paternità </a:t>
            </a:r>
            <a:r>
              <a:rPr sz="1200" dirty="0">
                <a:latin typeface="Times New Roman"/>
                <a:cs typeface="Times New Roman"/>
              </a:rPr>
              <a:t>e la maternità 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riconosceva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intima di adorazione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l’uomo 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(1048.1) 95:5.7 </a:t>
            </a:r>
            <a:r>
              <a:rPr sz="1200" spc="-5" dirty="0">
                <a:latin typeface="Times New Roman"/>
                <a:cs typeface="Times New Roman"/>
              </a:rPr>
              <a:t>Ikhnaton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abbastanza saggio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mantenere aperta l’adorazione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Aton, </a:t>
            </a:r>
            <a:r>
              <a:rPr sz="1200" dirty="0">
                <a:latin typeface="Times New Roman"/>
                <a:cs typeface="Times New Roman"/>
              </a:rPr>
              <a:t>il dio-sole, </a:t>
            </a:r>
            <a:r>
              <a:rPr sz="1200" spc="-5" dirty="0">
                <a:latin typeface="Times New Roman"/>
                <a:cs typeface="Times New Roman"/>
              </a:rPr>
              <a:t>portando </a:t>
            </a:r>
            <a:r>
              <a:rPr sz="1200" dirty="0">
                <a:latin typeface="Times New Roman"/>
                <a:cs typeface="Times New Roman"/>
              </a:rPr>
              <a:t>i suoi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</a:t>
            </a:r>
            <a:endParaRPr sz="1200">
              <a:latin typeface="Times New Roman"/>
              <a:cs typeface="Times New Roman"/>
            </a:endParaRPr>
          </a:p>
          <a:p>
            <a:pPr marL="76200" marR="14986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all’adorazione mascherata del Dio Unico, creatore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Padre supremo </a:t>
            </a:r>
            <a:r>
              <a:rPr sz="1200" dirty="0">
                <a:latin typeface="Times New Roman"/>
                <a:cs typeface="Times New Roman"/>
              </a:rPr>
              <a:t>di tutti. </a:t>
            </a:r>
            <a:r>
              <a:rPr sz="1200" spc="-5" dirty="0">
                <a:latin typeface="Times New Roman"/>
                <a:cs typeface="Times New Roman"/>
              </a:rPr>
              <a:t>Questo giovane </a:t>
            </a:r>
            <a:r>
              <a:rPr sz="1200" dirty="0">
                <a:latin typeface="Times New Roman"/>
                <a:cs typeface="Times New Roman"/>
              </a:rPr>
              <a:t>insegnante-re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uno scrittore  </a:t>
            </a:r>
            <a:r>
              <a:rPr sz="1200" spc="-5" dirty="0">
                <a:latin typeface="Times New Roman"/>
                <a:cs typeface="Times New Roman"/>
              </a:rPr>
              <a:t>prolifico, essendo </a:t>
            </a:r>
            <a:r>
              <a:rPr sz="1200" dirty="0">
                <a:latin typeface="Times New Roman"/>
                <a:cs typeface="Times New Roman"/>
              </a:rPr>
              <a:t>l’autore </a:t>
            </a:r>
            <a:r>
              <a:rPr sz="1200" spc="-5" dirty="0">
                <a:latin typeface="Times New Roman"/>
                <a:cs typeface="Times New Roman"/>
              </a:rPr>
              <a:t>dell’esposizione intitolata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Dio Unico”,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libro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trentuno capitoli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sacerdoti distrussero  completamente quando ritornarono al potere. Ikhnaton scrisse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centotrentasette </a:t>
            </a:r>
            <a:r>
              <a:rPr sz="1200" dirty="0">
                <a:latin typeface="Times New Roman"/>
                <a:cs typeface="Times New Roman"/>
              </a:rPr>
              <a:t>inni, dodici </a:t>
            </a:r>
            <a:r>
              <a:rPr sz="1200" spc="-5" dirty="0">
                <a:latin typeface="Times New Roman"/>
                <a:cs typeface="Times New Roman"/>
              </a:rPr>
              <a:t>dei quali </a:t>
            </a:r>
            <a:r>
              <a:rPr sz="1200" dirty="0">
                <a:latin typeface="Times New Roman"/>
                <a:cs typeface="Times New Roman"/>
              </a:rPr>
              <a:t>sono ora conservati nel  </a:t>
            </a:r>
            <a:r>
              <a:rPr sz="1200" spc="-5" dirty="0">
                <a:latin typeface="Times New Roman"/>
                <a:cs typeface="Times New Roman"/>
              </a:rPr>
              <a:t>Libro </a:t>
            </a:r>
            <a:r>
              <a:rPr sz="1200" dirty="0">
                <a:latin typeface="Times New Roman"/>
                <a:cs typeface="Times New Roman"/>
              </a:rPr>
              <a:t>dei Salmi dell’Antico </a:t>
            </a:r>
            <a:r>
              <a:rPr sz="1200" spc="-5" dirty="0">
                <a:latin typeface="Times New Roman"/>
                <a:cs typeface="Times New Roman"/>
              </a:rPr>
              <a:t>Testamento, attribuiti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autori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(1048.2) 95:5.8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parola </a:t>
            </a:r>
            <a:r>
              <a:rPr sz="1200" spc="-5" dirty="0">
                <a:latin typeface="Times New Roman"/>
                <a:cs typeface="Times New Roman"/>
              </a:rPr>
              <a:t>suprema della 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Ikhnaton </a:t>
            </a:r>
            <a:r>
              <a:rPr sz="1200" dirty="0">
                <a:latin typeface="Times New Roman"/>
                <a:cs typeface="Times New Roman"/>
              </a:rPr>
              <a:t>nella vita </a:t>
            </a:r>
            <a:r>
              <a:rPr sz="1200" spc="-5" dirty="0">
                <a:latin typeface="Times New Roman"/>
                <a:cs typeface="Times New Roman"/>
              </a:rPr>
              <a:t>quotidiana era “rettitudine”, ed egli ampliò rapidamente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concetto del </a:t>
            </a:r>
            <a:r>
              <a:rPr sz="1200" dirty="0">
                <a:latin typeface="Times New Roman"/>
                <a:cs typeface="Times New Roman"/>
              </a:rPr>
              <a:t>retto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ad includere l’etica </a:t>
            </a:r>
            <a:r>
              <a:rPr sz="1200" dirty="0">
                <a:latin typeface="Times New Roman"/>
                <a:cs typeface="Times New Roman"/>
              </a:rPr>
              <a:t>internazionale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pure quella </a:t>
            </a:r>
            <a:r>
              <a:rPr sz="1200" spc="-5" dirty="0">
                <a:latin typeface="Times New Roman"/>
                <a:cs typeface="Times New Roman"/>
              </a:rPr>
              <a:t>nazionale. Questa </a:t>
            </a:r>
            <a:r>
              <a:rPr sz="1200" dirty="0">
                <a:latin typeface="Times New Roman"/>
                <a:cs typeface="Times New Roman"/>
              </a:rPr>
              <a:t>fu una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di devozione  </a:t>
            </a:r>
            <a:r>
              <a:rPr sz="1200" spc="-5" dirty="0">
                <a:latin typeface="Times New Roman"/>
                <a:cs typeface="Times New Roman"/>
              </a:rPr>
              <a:t>personale straordinaria </a:t>
            </a:r>
            <a:r>
              <a:rPr sz="1200" dirty="0">
                <a:latin typeface="Times New Roman"/>
                <a:cs typeface="Times New Roman"/>
              </a:rPr>
              <a:t>e fu </a:t>
            </a:r>
            <a:r>
              <a:rPr sz="1200" spc="-5" dirty="0">
                <a:latin typeface="Times New Roman"/>
                <a:cs typeface="Times New Roman"/>
              </a:rPr>
              <a:t>caratterizzata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un’aspirazione autentica degli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 più </a:t>
            </a:r>
            <a:r>
              <a:rPr sz="1200" spc="-5" dirty="0">
                <a:latin typeface="Times New Roman"/>
                <a:cs typeface="Times New Roman"/>
              </a:rPr>
              <a:t>intelligenti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trovare Dio </a:t>
            </a:r>
            <a:r>
              <a:rPr sz="1200" dirty="0">
                <a:latin typeface="Times New Roman"/>
                <a:cs typeface="Times New Roman"/>
              </a:rPr>
              <a:t>e a  </a:t>
            </a:r>
            <a:r>
              <a:rPr sz="1200" spc="-5" dirty="0">
                <a:latin typeface="Times New Roman"/>
                <a:cs typeface="Times New Roman"/>
              </a:rPr>
              <a:t>conoscerlo.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tempo la posizione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o la </a:t>
            </a:r>
            <a:r>
              <a:rPr sz="1200" spc="-5" dirty="0">
                <a:latin typeface="Times New Roman"/>
                <a:cs typeface="Times New Roman"/>
              </a:rPr>
              <a:t>ricchezza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davano </a:t>
            </a:r>
            <a:r>
              <a:rPr sz="1200" dirty="0">
                <a:latin typeface="Times New Roman"/>
                <a:cs typeface="Times New Roman"/>
              </a:rPr>
              <a:t>alcun vantaggio ad un Egiziano </a:t>
            </a:r>
            <a:r>
              <a:rPr sz="1200" spc="-1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occhi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legge.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Egitto contribuì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preservare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accrescere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morale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l’ispirazione della </a:t>
            </a:r>
            <a:r>
              <a:rPr sz="1200" dirty="0">
                <a:latin typeface="Times New Roman"/>
                <a:cs typeface="Times New Roman"/>
              </a:rPr>
              <a:t>meravigliosa vita  </a:t>
            </a:r>
            <a:r>
              <a:rPr sz="1200" spc="-5" dirty="0">
                <a:latin typeface="Times New Roman"/>
                <a:cs typeface="Times New Roman"/>
              </a:rPr>
              <a:t>familiare successiva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Palestina.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6100" cy="389636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685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(1048.3) 95:5.9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debolezza </a:t>
            </a:r>
            <a:r>
              <a:rPr sz="1200" spc="-5" dirty="0">
                <a:latin typeface="Times New Roman"/>
                <a:cs typeface="Times New Roman"/>
              </a:rPr>
              <a:t>fatale del 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Ikhnaton </a:t>
            </a:r>
            <a:r>
              <a:rPr sz="1200" dirty="0">
                <a:latin typeface="Times New Roman"/>
                <a:cs typeface="Times New Roman"/>
              </a:rPr>
              <a:t>fu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verità, l’insegnamento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Aton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 dell’Egitto </a:t>
            </a:r>
            <a:r>
              <a:rPr sz="1200" dirty="0">
                <a:latin typeface="Times New Roman"/>
                <a:cs typeface="Times New Roman"/>
              </a:rPr>
              <a:t>ma anche </a:t>
            </a:r>
            <a:r>
              <a:rPr sz="1200" spc="-5" dirty="0">
                <a:latin typeface="Times New Roman"/>
                <a:cs typeface="Times New Roman"/>
              </a:rPr>
              <a:t>del “mondo intero, </a:t>
            </a:r>
            <a:r>
              <a:rPr sz="1200" dirty="0">
                <a:latin typeface="Times New Roman"/>
                <a:cs typeface="Times New Roman"/>
              </a:rPr>
              <a:t>dell’uomo e </a:t>
            </a:r>
            <a:r>
              <a:rPr sz="1200" spc="-5" dirty="0">
                <a:latin typeface="Times New Roman"/>
                <a:cs typeface="Times New Roman"/>
              </a:rPr>
              <a:t>delle bestie, </a:t>
            </a:r>
            <a:r>
              <a:rPr sz="1200" dirty="0">
                <a:latin typeface="Times New Roman"/>
                <a:cs typeface="Times New Roman"/>
              </a:rPr>
              <a:t>e di tutti i </a:t>
            </a:r>
            <a:r>
              <a:rPr sz="1200" spc="-5" dirty="0">
                <a:latin typeface="Times New Roman"/>
                <a:cs typeface="Times New Roman"/>
              </a:rPr>
              <a:t>paesi stranieri, </a:t>
            </a:r>
            <a:r>
              <a:rPr sz="1200" dirty="0">
                <a:latin typeface="Times New Roman"/>
                <a:cs typeface="Times New Roman"/>
              </a:rPr>
              <a:t>anche della Siria e di </a:t>
            </a:r>
            <a:r>
              <a:rPr sz="1200" spc="-5" dirty="0">
                <a:latin typeface="Times New Roman"/>
                <a:cs typeface="Times New Roman"/>
              </a:rPr>
              <a:t>Kush, </a:t>
            </a:r>
            <a:r>
              <a:rPr sz="1200" dirty="0">
                <a:latin typeface="Times New Roman"/>
                <a:cs typeface="Times New Roman"/>
              </a:rPr>
              <a:t>oltre a  </a:t>
            </a:r>
            <a:r>
              <a:rPr sz="1200" spc="-5" dirty="0">
                <a:latin typeface="Times New Roman"/>
                <a:cs typeface="Times New Roman"/>
              </a:rPr>
              <a:t>questo paese </a:t>
            </a:r>
            <a:r>
              <a:rPr sz="1200" dirty="0">
                <a:latin typeface="Times New Roman"/>
                <a:cs typeface="Times New Roman"/>
              </a:rPr>
              <a:t>d’Egitto. Egli pone tutti nel loro </a:t>
            </a:r>
            <a:r>
              <a:rPr sz="1200" spc="-5" dirty="0">
                <a:latin typeface="Times New Roman"/>
                <a:cs typeface="Times New Roman"/>
              </a:rPr>
              <a:t>posto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provvede ai bisogni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tutti”. </a:t>
            </a:r>
            <a:r>
              <a:rPr sz="1200" spc="-5" dirty="0">
                <a:latin typeface="Times New Roman"/>
                <a:cs typeface="Times New Roman"/>
              </a:rPr>
              <a:t>Questi concetti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erano elevati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superiori,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erano nazionalistici.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sentimenti d’internazionalità nella religione </a:t>
            </a:r>
            <a:r>
              <a:rPr sz="1200" dirty="0">
                <a:latin typeface="Times New Roman"/>
                <a:cs typeface="Times New Roman"/>
              </a:rPr>
              <a:t>non contribuirono </a:t>
            </a:r>
            <a:r>
              <a:rPr sz="1200" spc="-5" dirty="0">
                <a:latin typeface="Times New Roman"/>
                <a:cs typeface="Times New Roman"/>
              </a:rPr>
              <a:t>ad accrescere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morale  dell’esercito egiziano sul 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battaglia,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fornirono ai sacerdoti delle armi efficaci </a:t>
            </a:r>
            <a:r>
              <a:rPr sz="1200" dirty="0">
                <a:latin typeface="Times New Roman"/>
                <a:cs typeface="Times New Roman"/>
              </a:rPr>
              <a:t>da usare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re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religione. Egli </a:t>
            </a:r>
            <a:r>
              <a:rPr sz="1200" dirty="0">
                <a:latin typeface="Times New Roman"/>
                <a:cs typeface="Times New Roman"/>
              </a:rPr>
              <a:t>aveva un </a:t>
            </a:r>
            <a:r>
              <a:rPr sz="1200" spc="-5" dirty="0">
                <a:latin typeface="Times New Roman"/>
                <a:cs typeface="Times New Roman"/>
              </a:rPr>
              <a:t>concetto 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superiore a quello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successivi, </a:t>
            </a:r>
            <a:r>
              <a:rPr sz="1200" dirty="0">
                <a:latin typeface="Times New Roman"/>
                <a:cs typeface="Times New Roman"/>
              </a:rPr>
              <a:t>ma troppo </a:t>
            </a:r>
            <a:r>
              <a:rPr sz="1200" spc="-5" dirty="0">
                <a:latin typeface="Times New Roman"/>
                <a:cs typeface="Times New Roman"/>
              </a:rPr>
              <a:t>avanzato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disegni </a:t>
            </a:r>
            <a:r>
              <a:rPr sz="1200" dirty="0">
                <a:latin typeface="Times New Roman"/>
                <a:cs typeface="Times New Roman"/>
              </a:rPr>
              <a:t>del costruttore di una nazione.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57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(1048.4) 95:5.10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l’ideale monoteistico </a:t>
            </a:r>
            <a:r>
              <a:rPr sz="1200" spc="-5" dirty="0">
                <a:latin typeface="Times New Roman"/>
                <a:cs typeface="Times New Roman"/>
              </a:rPr>
              <a:t>abbia sofferto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scomparsa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Ikhnaton, l’idea </a:t>
            </a:r>
            <a:r>
              <a:rPr sz="1200" dirty="0">
                <a:latin typeface="Times New Roman"/>
                <a:cs typeface="Times New Roman"/>
              </a:rPr>
              <a:t>di un Dio unico </a:t>
            </a:r>
            <a:r>
              <a:rPr sz="1200" spc="-5" dirty="0">
                <a:latin typeface="Times New Roman"/>
                <a:cs typeface="Times New Roman"/>
              </a:rPr>
              <a:t>persisté nelle </a:t>
            </a:r>
            <a:r>
              <a:rPr sz="1200" dirty="0">
                <a:latin typeface="Times New Roman"/>
                <a:cs typeface="Times New Roman"/>
              </a:rPr>
              <a:t>menti di  molti </a:t>
            </a:r>
            <a:r>
              <a:rPr sz="1200" spc="-5" dirty="0">
                <a:latin typeface="Times New Roman"/>
                <a:cs typeface="Times New Roman"/>
              </a:rPr>
              <a:t>gruppi.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genero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Ikhnaton si schierò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sacerdoti, </a:t>
            </a:r>
            <a:r>
              <a:rPr sz="1200" dirty="0">
                <a:latin typeface="Times New Roman"/>
                <a:cs typeface="Times New Roman"/>
              </a:rPr>
              <a:t>ritornò </a:t>
            </a:r>
            <a:r>
              <a:rPr sz="1200" spc="-5" dirty="0">
                <a:latin typeface="Times New Roman"/>
                <a:cs typeface="Times New Roman"/>
              </a:rPr>
              <a:t>all’adorazione degli antichi </a:t>
            </a:r>
            <a:r>
              <a:rPr sz="1200" dirty="0">
                <a:latin typeface="Times New Roman"/>
                <a:cs typeface="Times New Roman"/>
              </a:rPr>
              <a:t>dei e </a:t>
            </a:r>
            <a:r>
              <a:rPr sz="1200" spc="-5" dirty="0">
                <a:latin typeface="Times New Roman"/>
                <a:cs typeface="Times New Roman"/>
              </a:rPr>
              <a:t>cambiò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nome in  </a:t>
            </a:r>
            <a:r>
              <a:rPr sz="1200" spc="-5" dirty="0">
                <a:latin typeface="Times New Roman"/>
                <a:cs typeface="Times New Roman"/>
              </a:rPr>
              <a:t>Tutankhamen.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ritornò </a:t>
            </a:r>
            <a:r>
              <a:rPr sz="1200" dirty="0">
                <a:latin typeface="Times New Roman"/>
                <a:cs typeface="Times New Roman"/>
              </a:rPr>
              <a:t>a Tebe e i sacerdoti </a:t>
            </a:r>
            <a:r>
              <a:rPr sz="1200" spc="-5" dirty="0">
                <a:latin typeface="Times New Roman"/>
                <a:cs typeface="Times New Roman"/>
              </a:rPr>
              <a:t>si arricchirono alle </a:t>
            </a:r>
            <a:r>
              <a:rPr sz="1200" dirty="0">
                <a:latin typeface="Times New Roman"/>
                <a:cs typeface="Times New Roman"/>
              </a:rPr>
              <a:t>spalle </a:t>
            </a:r>
            <a:r>
              <a:rPr sz="1200" spc="-5" dirty="0">
                <a:latin typeface="Times New Roman"/>
                <a:cs typeface="Times New Roman"/>
              </a:rPr>
              <a:t>del paese, arrivando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possedere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settimo </a:t>
            </a:r>
            <a:r>
              <a:rPr sz="1200" dirty="0">
                <a:latin typeface="Times New Roman"/>
                <a:cs typeface="Times New Roman"/>
              </a:rPr>
              <a:t>di tutto  </a:t>
            </a:r>
            <a:r>
              <a:rPr sz="1200" spc="-5" dirty="0">
                <a:latin typeface="Times New Roman"/>
                <a:cs typeface="Times New Roman"/>
              </a:rPr>
              <a:t>l’Egitto;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 presto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membro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ordine di sacerdoti </a:t>
            </a:r>
            <a:r>
              <a:rPr sz="1200" spc="-5" dirty="0">
                <a:latin typeface="Times New Roman"/>
                <a:cs typeface="Times New Roman"/>
              </a:rPr>
              <a:t>ebbe l’ardire </a:t>
            </a:r>
            <a:r>
              <a:rPr sz="1200" dirty="0">
                <a:latin typeface="Times New Roman"/>
                <a:cs typeface="Times New Roman"/>
              </a:rPr>
              <a:t>d’impadronirsi della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366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(1048.5) 95:5.11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sconfiggere completamente </a:t>
            </a:r>
            <a:r>
              <a:rPr sz="1200" dirty="0">
                <a:latin typeface="Times New Roman"/>
                <a:cs typeface="Times New Roman"/>
              </a:rPr>
              <a:t>l’ondata </a:t>
            </a:r>
            <a:r>
              <a:rPr sz="1200" spc="-5" dirty="0">
                <a:latin typeface="Times New Roman"/>
                <a:cs typeface="Times New Roman"/>
              </a:rPr>
              <a:t>monoteistica.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furono sempre </a:t>
            </a:r>
            <a:r>
              <a:rPr sz="1200" dirty="0">
                <a:latin typeface="Times New Roman"/>
                <a:cs typeface="Times New Roman"/>
              </a:rPr>
              <a:t>più costretti a  </a:t>
            </a:r>
            <a:r>
              <a:rPr sz="1200" spc="-5" dirty="0">
                <a:latin typeface="Times New Roman"/>
                <a:cs typeface="Times New Roman"/>
              </a:rPr>
              <a:t>combinare </a:t>
            </a:r>
            <a:r>
              <a:rPr sz="1200" dirty="0">
                <a:latin typeface="Times New Roman"/>
                <a:cs typeface="Times New Roman"/>
              </a:rPr>
              <a:t>(unendoli </a:t>
            </a:r>
            <a:r>
              <a:rPr sz="1200" spc="-5" dirty="0">
                <a:latin typeface="Times New Roman"/>
                <a:cs typeface="Times New Roman"/>
              </a:rPr>
              <a:t>col trattino) </a:t>
            </a:r>
            <a:r>
              <a:rPr sz="1200" dirty="0">
                <a:latin typeface="Times New Roman"/>
                <a:cs typeface="Times New Roman"/>
              </a:rPr>
              <a:t>i nomi dei loro </a:t>
            </a:r>
            <a:r>
              <a:rPr sz="1200" spc="-5" dirty="0">
                <a:latin typeface="Times New Roman"/>
                <a:cs typeface="Times New Roman"/>
              </a:rPr>
              <a:t>dei;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dei si contrasse </a:t>
            </a:r>
            <a:r>
              <a:rPr sz="1200" dirty="0">
                <a:latin typeface="Times New Roman"/>
                <a:cs typeface="Times New Roman"/>
              </a:rPr>
              <a:t>sempre di più. </a:t>
            </a:r>
            <a:r>
              <a:rPr sz="1200" spc="-5" dirty="0">
                <a:latin typeface="Times New Roman"/>
                <a:cs typeface="Times New Roman"/>
              </a:rPr>
              <a:t>Ikhnaton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il  disco </a:t>
            </a:r>
            <a:r>
              <a:rPr sz="1200" spc="-5" dirty="0">
                <a:latin typeface="Times New Roman"/>
                <a:cs typeface="Times New Roman"/>
              </a:rPr>
              <a:t>fiammeggiante dei cieli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Dio creatore, </a:t>
            </a:r>
            <a:r>
              <a:rPr sz="1200" dirty="0">
                <a:latin typeface="Times New Roman"/>
                <a:cs typeface="Times New Roman"/>
              </a:rPr>
              <a:t>e questa </a:t>
            </a:r>
            <a:r>
              <a:rPr sz="1200" spc="-5" dirty="0">
                <a:latin typeface="Times New Roman"/>
                <a:cs typeface="Times New Roman"/>
              </a:rPr>
              <a:t>idea continuò ad ardere nel cuore </a:t>
            </a:r>
            <a:r>
              <a:rPr sz="1200" dirty="0">
                <a:latin typeface="Times New Roman"/>
                <a:cs typeface="Times New Roman"/>
              </a:rPr>
              <a:t>degli uomini e </a:t>
            </a:r>
            <a:r>
              <a:rPr sz="1200" spc="-5" dirty="0">
                <a:latin typeface="Times New Roman"/>
                <a:cs typeface="Times New Roman"/>
              </a:rPr>
              <a:t>degli stessi </a:t>
            </a:r>
            <a:r>
              <a:rPr sz="1200" dirty="0">
                <a:latin typeface="Times New Roman"/>
                <a:cs typeface="Times New Roman"/>
              </a:rPr>
              <a:t>sacerdoti </a:t>
            </a:r>
            <a:r>
              <a:rPr sz="1200" spc="-5" dirty="0">
                <a:latin typeface="Times New Roman"/>
                <a:cs typeface="Times New Roman"/>
              </a:rPr>
              <a:t>per  lungo </a:t>
            </a:r>
            <a:r>
              <a:rPr sz="1200" dirty="0">
                <a:latin typeface="Times New Roman"/>
                <a:cs typeface="Times New Roman"/>
              </a:rPr>
              <a:t>tempo dopo la morte </a:t>
            </a:r>
            <a:r>
              <a:rPr sz="1200" spc="-5" dirty="0">
                <a:latin typeface="Times New Roman"/>
                <a:cs typeface="Times New Roman"/>
              </a:rPr>
              <a:t>del giovane riformatore.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monoteismo non morì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cuore degli </a:t>
            </a:r>
            <a:r>
              <a:rPr sz="1200" dirty="0">
                <a:latin typeface="Times New Roman"/>
                <a:cs typeface="Times New Roman"/>
              </a:rPr>
              <a:t>uomini in </a:t>
            </a:r>
            <a:r>
              <a:rPr sz="1200" spc="-5" dirty="0">
                <a:latin typeface="Times New Roman"/>
                <a:cs typeface="Times New Roman"/>
              </a:rPr>
              <a:t>Egitto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 </a:t>
            </a:r>
            <a:r>
              <a:rPr sz="1200" dirty="0">
                <a:latin typeface="Times New Roman"/>
                <a:cs typeface="Times New Roman"/>
              </a:rPr>
              <a:t>mondo. Esso </a:t>
            </a:r>
            <a:r>
              <a:rPr sz="1200" spc="-5" dirty="0">
                <a:latin typeface="Times New Roman"/>
                <a:cs typeface="Times New Roman"/>
              </a:rPr>
              <a:t>persisté fino all’arrivo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di quello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Padre divino, 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unico </a:t>
            </a:r>
            <a:r>
              <a:rPr sz="1200" spc="-5" dirty="0">
                <a:latin typeface="Times New Roman"/>
                <a:cs typeface="Times New Roman"/>
              </a:rPr>
              <a:t>che Ikhnaton </a:t>
            </a:r>
            <a:r>
              <a:rPr sz="1200" dirty="0">
                <a:latin typeface="Times New Roman"/>
                <a:cs typeface="Times New Roman"/>
              </a:rPr>
              <a:t>aveva presentato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fervore </a:t>
            </a:r>
            <a:r>
              <a:rPr sz="1200" dirty="0">
                <a:latin typeface="Times New Roman"/>
                <a:cs typeface="Times New Roman"/>
              </a:rPr>
              <a:t>all’adorazione di tutto</a:t>
            </a:r>
            <a:r>
              <a:rPr sz="1200" spc="-5" dirty="0">
                <a:latin typeface="Times New Roman"/>
                <a:cs typeface="Times New Roman"/>
              </a:rPr>
              <a:t> l’Egitto.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8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(1048.6) 95:5.12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debolezza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dottrina di </a:t>
            </a:r>
            <a:r>
              <a:rPr sz="1200" spc="-5" dirty="0">
                <a:latin typeface="Times New Roman"/>
                <a:cs typeface="Times New Roman"/>
              </a:rPr>
              <a:t>Ikhnaton </a:t>
            </a:r>
            <a:r>
              <a:rPr sz="1200" dirty="0">
                <a:latin typeface="Times New Roman"/>
                <a:cs typeface="Times New Roman"/>
              </a:rPr>
              <a:t>risiede </a:t>
            </a:r>
            <a:r>
              <a:rPr sz="1200" spc="-5" dirty="0">
                <a:latin typeface="Times New Roman"/>
                <a:cs typeface="Times New Roman"/>
              </a:rPr>
              <a:t>nel fatto </a:t>
            </a:r>
            <a:r>
              <a:rPr sz="1200" dirty="0">
                <a:latin typeface="Times New Roman"/>
                <a:cs typeface="Times New Roman"/>
              </a:rPr>
              <a:t>che egli propose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evoluta che </a:t>
            </a:r>
            <a:r>
              <a:rPr sz="1200" dirty="0">
                <a:latin typeface="Times New Roman"/>
                <a:cs typeface="Times New Roman"/>
              </a:rPr>
              <a:t>solo gli  </a:t>
            </a:r>
            <a:r>
              <a:rPr sz="1200" spc="-5" dirty="0">
                <a:latin typeface="Times New Roman"/>
                <a:cs typeface="Times New Roman"/>
              </a:rPr>
              <a:t>Egiziani </a:t>
            </a:r>
            <a:r>
              <a:rPr sz="1200" dirty="0">
                <a:latin typeface="Times New Roman"/>
                <a:cs typeface="Times New Roman"/>
              </a:rPr>
              <a:t>istruiti </a:t>
            </a:r>
            <a:r>
              <a:rPr sz="1200" spc="-5" dirty="0">
                <a:latin typeface="Times New Roman"/>
                <a:cs typeface="Times New Roman"/>
              </a:rPr>
              <a:t>potevano comprendere </a:t>
            </a:r>
            <a:r>
              <a:rPr sz="1200" dirty="0">
                <a:latin typeface="Times New Roman"/>
                <a:cs typeface="Times New Roman"/>
              </a:rPr>
              <a:t>pienamente i </a:t>
            </a:r>
            <a:r>
              <a:rPr sz="1200" spc="-5" dirty="0">
                <a:latin typeface="Times New Roman"/>
                <a:cs typeface="Times New Roman"/>
              </a:rPr>
              <a:t>suoi insegnamenti.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massa dei lavoratori agricoli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colse mai </a:t>
            </a:r>
            <a:r>
              <a:rPr sz="1200" dirty="0">
                <a:latin typeface="Times New Roman"/>
                <a:cs typeface="Times New Roman"/>
              </a:rPr>
              <a:t>realmente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5276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35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suo vangelo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pronta a </a:t>
            </a:r>
            <a:r>
              <a:rPr sz="1200" spc="-5" dirty="0">
                <a:latin typeface="Times New Roman"/>
                <a:cs typeface="Times New Roman"/>
              </a:rPr>
              <a:t>ritornare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all’antica adorazione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Iside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suo consorte Osiride,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 si supponeva fosse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miracolosamente risuscitato </a:t>
            </a:r>
            <a:r>
              <a:rPr sz="1200" dirty="0">
                <a:latin typeface="Times New Roman"/>
                <a:cs typeface="Times New Roman"/>
              </a:rPr>
              <a:t>da una morte </a:t>
            </a:r>
            <a:r>
              <a:rPr sz="1200" spc="-5" dirty="0">
                <a:latin typeface="Times New Roman"/>
                <a:cs typeface="Times New Roman"/>
              </a:rPr>
              <a:t>crudele inflittagli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Set, </a:t>
            </a:r>
            <a:r>
              <a:rPr sz="1200" dirty="0">
                <a:latin typeface="Times New Roman"/>
                <a:cs typeface="Times New Roman"/>
              </a:rPr>
              <a:t>il dio </a:t>
            </a:r>
            <a:r>
              <a:rPr sz="1200" spc="-5" dirty="0">
                <a:latin typeface="Times New Roman"/>
                <a:cs typeface="Times New Roman"/>
              </a:rPr>
              <a:t>delle tenebre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(1049.1) 95:5.13 </a:t>
            </a:r>
            <a:r>
              <a:rPr sz="1200" spc="-5" dirty="0">
                <a:latin typeface="Times New Roman"/>
                <a:cs typeface="Times New Roman"/>
              </a:rPr>
              <a:t>L’insegnamento </a:t>
            </a:r>
            <a:r>
              <a:rPr sz="1200" dirty="0">
                <a:latin typeface="Times New Roman"/>
                <a:cs typeface="Times New Roman"/>
              </a:rPr>
              <a:t>che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potevano raggiungere </a:t>
            </a:r>
            <a:r>
              <a:rPr sz="1200" dirty="0">
                <a:latin typeface="Times New Roman"/>
                <a:cs typeface="Times New Roman"/>
              </a:rPr>
              <a:t>l’immortalità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troppo avanzato per </a:t>
            </a:r>
            <a:r>
              <a:rPr sz="1200" spc="-5" dirty="0">
                <a:latin typeface="Times New Roman"/>
                <a:cs typeface="Times New Roman"/>
              </a:rPr>
              <a:t>gli Egiziani. Soltanto  ai </a:t>
            </a:r>
            <a:r>
              <a:rPr sz="1200" dirty="0">
                <a:latin typeface="Times New Roman"/>
                <a:cs typeface="Times New Roman"/>
              </a:rPr>
              <a:t>re e </a:t>
            </a:r>
            <a:r>
              <a:rPr sz="1200" spc="-5" dirty="0">
                <a:latin typeface="Times New Roman"/>
                <a:cs typeface="Times New Roman"/>
              </a:rPr>
              <a:t>ai ricchi </a:t>
            </a:r>
            <a:r>
              <a:rPr sz="1200" dirty="0">
                <a:latin typeface="Times New Roman"/>
                <a:cs typeface="Times New Roman"/>
              </a:rPr>
              <a:t>era promessa la </a:t>
            </a:r>
            <a:r>
              <a:rPr sz="1200" spc="-5" dirty="0">
                <a:latin typeface="Times New Roman"/>
                <a:cs typeface="Times New Roman"/>
              </a:rPr>
              <a:t>risurrezione; per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essi imbalsamavano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conservavano con </a:t>
            </a:r>
            <a:r>
              <a:rPr sz="1200" dirty="0">
                <a:latin typeface="Times New Roman"/>
                <a:cs typeface="Times New Roman"/>
              </a:rPr>
              <a:t>tanta </a:t>
            </a:r>
            <a:r>
              <a:rPr sz="1200" spc="-5" dirty="0">
                <a:latin typeface="Times New Roman"/>
                <a:cs typeface="Times New Roman"/>
              </a:rPr>
              <a:t>cura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nelle tombe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giudizio.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democrazia della </a:t>
            </a:r>
            <a:r>
              <a:rPr sz="1200" dirty="0">
                <a:latin typeface="Times New Roman"/>
                <a:cs typeface="Times New Roman"/>
              </a:rPr>
              <a:t>salvezza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risurrezione </a:t>
            </a:r>
            <a:r>
              <a:rPr sz="1200" spc="-5" dirty="0">
                <a:latin typeface="Times New Roman"/>
                <a:cs typeface="Times New Roman"/>
              </a:rPr>
              <a:t>che insegnò Ikhnaton </a:t>
            </a:r>
            <a:r>
              <a:rPr sz="1200" dirty="0">
                <a:latin typeface="Times New Roman"/>
                <a:cs typeface="Times New Roman"/>
              </a:rPr>
              <a:t>finì per </a:t>
            </a:r>
            <a:r>
              <a:rPr sz="1200" spc="-5" dirty="0">
                <a:latin typeface="Times New Roman"/>
                <a:cs typeface="Times New Roman"/>
              </a:rPr>
              <a:t>prevalere, </a:t>
            </a:r>
            <a:r>
              <a:rPr sz="1200" dirty="0">
                <a:latin typeface="Times New Roman"/>
                <a:cs typeface="Times New Roman"/>
              </a:rPr>
              <a:t>addirittura 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che gli Egiziani credettero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sopravvivenza degli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animali.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171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(1049.2) 95:5.14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lo sforzo di questo </a:t>
            </a:r>
            <a:r>
              <a:rPr sz="1200" spc="-5" dirty="0">
                <a:latin typeface="Times New Roman"/>
                <a:cs typeface="Times New Roman"/>
              </a:rPr>
              <a:t>sovrano egiziano per </a:t>
            </a:r>
            <a:r>
              <a:rPr sz="1200" dirty="0">
                <a:latin typeface="Times New Roman"/>
                <a:cs typeface="Times New Roman"/>
              </a:rPr>
              <a:t>imporre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suo popolo </a:t>
            </a: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unico </a:t>
            </a:r>
            <a:r>
              <a:rPr sz="1200" spc="-5" dirty="0">
                <a:latin typeface="Times New Roman"/>
                <a:cs typeface="Times New Roman"/>
              </a:rPr>
              <a:t>sia sembrato  fallire, si </a:t>
            </a:r>
            <a:r>
              <a:rPr sz="1200" dirty="0">
                <a:latin typeface="Times New Roman"/>
                <a:cs typeface="Times New Roman"/>
              </a:rPr>
              <a:t>deve notare che le </a:t>
            </a:r>
            <a:r>
              <a:rPr sz="1200" spc="-5" dirty="0">
                <a:latin typeface="Times New Roman"/>
                <a:cs typeface="Times New Roman"/>
              </a:rPr>
              <a:t>ripercussioni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opera </a:t>
            </a:r>
            <a:r>
              <a:rPr sz="1200" dirty="0">
                <a:latin typeface="Times New Roman"/>
                <a:cs typeface="Times New Roman"/>
              </a:rPr>
              <a:t>persisterono per </a:t>
            </a:r>
            <a:r>
              <a:rPr sz="1200" spc="-5" dirty="0">
                <a:latin typeface="Times New Roman"/>
                <a:cs typeface="Times New Roman"/>
              </a:rPr>
              <a:t>secoli sia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Palestina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Grecia, </a:t>
            </a:r>
            <a:r>
              <a:rPr sz="1200" dirty="0">
                <a:latin typeface="Times New Roman"/>
                <a:cs typeface="Times New Roman"/>
              </a:rPr>
              <a:t>e che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l’Egitto</a:t>
            </a:r>
            <a:endParaRPr sz="1200">
              <a:latin typeface="Times New Roman"/>
              <a:cs typeface="Times New Roman"/>
            </a:endParaRPr>
          </a:p>
          <a:p>
            <a:pPr marL="88900" marR="14287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l’agente di </a:t>
            </a:r>
            <a:r>
              <a:rPr sz="1200" spc="-5" dirty="0">
                <a:latin typeface="Times New Roman"/>
                <a:cs typeface="Times New Roman"/>
              </a:rPr>
              <a:t>trasmissione della cultura evoluzionaria del Nilo, </a:t>
            </a:r>
            <a:r>
              <a:rPr sz="1200" dirty="0">
                <a:latin typeface="Times New Roman"/>
                <a:cs typeface="Times New Roman"/>
              </a:rPr>
              <a:t>combinata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rivelata dell’Eufrate, </a:t>
            </a:r>
            <a:r>
              <a:rPr sz="1200" dirty="0">
                <a:latin typeface="Times New Roman"/>
                <a:cs typeface="Times New Roman"/>
              </a:rPr>
              <a:t>a tutti i  popoli </a:t>
            </a:r>
            <a:r>
              <a:rPr sz="1200" spc="-5" dirty="0">
                <a:latin typeface="Times New Roman"/>
                <a:cs typeface="Times New Roman"/>
              </a:rPr>
              <a:t>successivi dell’Occidente.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263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(1049.3) 95:5.15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di questa grande era di sviluppo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valle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Nilo </a:t>
            </a:r>
            <a:r>
              <a:rPr sz="1200" spc="-5" dirty="0">
                <a:latin typeface="Times New Roman"/>
                <a:cs typeface="Times New Roman"/>
              </a:rPr>
              <a:t>stava rapidamente  scomparendo all’epoca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cominciava </a:t>
            </a:r>
            <a:r>
              <a:rPr sz="1200" dirty="0">
                <a:latin typeface="Times New Roman"/>
                <a:cs typeface="Times New Roman"/>
              </a:rPr>
              <a:t>la vita nazionale </a:t>
            </a:r>
            <a:r>
              <a:rPr sz="1200" spc="-5" dirty="0">
                <a:latin typeface="Times New Roman"/>
                <a:cs typeface="Times New Roman"/>
              </a:rPr>
              <a:t>degli Ebrei, </a:t>
            </a:r>
            <a:r>
              <a:rPr sz="1200" dirty="0">
                <a:latin typeface="Times New Roman"/>
                <a:cs typeface="Times New Roman"/>
              </a:rPr>
              <a:t>ed a </a:t>
            </a:r>
            <a:r>
              <a:rPr sz="1200" spc="-5" dirty="0">
                <a:latin typeface="Times New Roman"/>
                <a:cs typeface="Times New Roman"/>
              </a:rPr>
              <a:t>seguito del loro soggiorno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Egitto </a:t>
            </a:r>
            <a:r>
              <a:rPr sz="1200" dirty="0">
                <a:latin typeface="Times New Roman"/>
                <a:cs typeface="Times New Roman"/>
              </a:rPr>
              <a:t>questi Beduini  </a:t>
            </a:r>
            <a:r>
              <a:rPr sz="1200" spc="-5" dirty="0">
                <a:latin typeface="Times New Roman"/>
                <a:cs typeface="Times New Roman"/>
              </a:rPr>
              <a:t>portarono con </a:t>
            </a:r>
            <a:r>
              <a:rPr sz="1200" dirty="0">
                <a:latin typeface="Times New Roman"/>
                <a:cs typeface="Times New Roman"/>
              </a:rPr>
              <a:t>loro molti di questi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perpetuarono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dottrine di </a:t>
            </a:r>
            <a:r>
              <a:rPr sz="1200" spc="-5" dirty="0">
                <a:latin typeface="Times New Roman"/>
                <a:cs typeface="Times New Roman"/>
              </a:rPr>
              <a:t>Ikhnaton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religione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Le dottrine di Salem in Iran</a:t>
            </a:r>
            <a:endParaRPr sz="1600">
              <a:latin typeface="Times New Roman"/>
              <a:cs typeface="Times New Roman"/>
            </a:endParaRPr>
          </a:p>
          <a:p>
            <a:pPr marL="88900" marR="61594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(1049.4) 95:6.1 </a:t>
            </a:r>
            <a:r>
              <a:rPr sz="1200" spc="-5" dirty="0">
                <a:latin typeface="Times New Roman"/>
                <a:cs typeface="Times New Roman"/>
              </a:rPr>
              <a:t>Dalla Palestina alcuni missionari </a:t>
            </a:r>
            <a:r>
              <a:rPr sz="1200" dirty="0">
                <a:latin typeface="Times New Roman"/>
                <a:cs typeface="Times New Roman"/>
              </a:rPr>
              <a:t>di Melchizedek </a:t>
            </a:r>
            <a:r>
              <a:rPr sz="1200" spc="-5" dirty="0">
                <a:latin typeface="Times New Roman"/>
                <a:cs typeface="Times New Roman"/>
              </a:rPr>
              <a:t>passarono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Mesopotamia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giunsero nel </a:t>
            </a:r>
            <a:r>
              <a:rPr sz="1200" dirty="0">
                <a:latin typeface="Times New Roman"/>
                <a:cs typeface="Times New Roman"/>
              </a:rPr>
              <a:t>vasto </a:t>
            </a:r>
            <a:r>
              <a:rPr sz="1200" spc="-5" dirty="0">
                <a:latin typeface="Times New Roman"/>
                <a:cs typeface="Times New Roman"/>
              </a:rPr>
              <a:t>altopiano </a:t>
            </a:r>
            <a:r>
              <a:rPr sz="1200" dirty="0">
                <a:latin typeface="Times New Roman"/>
                <a:cs typeface="Times New Roman"/>
              </a:rPr>
              <a:t>iraniano.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cinquecento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gli insegnanti </a:t>
            </a:r>
            <a:r>
              <a:rPr sz="1200" dirty="0">
                <a:latin typeface="Times New Roman"/>
                <a:cs typeface="Times New Roman"/>
              </a:rPr>
              <a:t>di Salem </a:t>
            </a:r>
            <a:r>
              <a:rPr sz="1200" spc="-5" dirty="0">
                <a:latin typeface="Times New Roman"/>
                <a:cs typeface="Times New Roman"/>
              </a:rPr>
              <a:t>fecero progressi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10" dirty="0">
                <a:latin typeface="Times New Roman"/>
                <a:cs typeface="Times New Roman"/>
              </a:rPr>
              <a:t>Iran,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l’intera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si stava orientando verso </a:t>
            </a:r>
            <a:r>
              <a:rPr sz="1200" dirty="0">
                <a:latin typeface="Times New Roman"/>
                <a:cs typeface="Times New Roman"/>
              </a:rPr>
              <a:t>la religione  di </a:t>
            </a:r>
            <a:r>
              <a:rPr sz="1200" spc="-5" dirty="0">
                <a:latin typeface="Times New Roman"/>
                <a:cs typeface="Times New Roman"/>
              </a:rPr>
              <a:t>Melchizedek quando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cambiamento </a:t>
            </a:r>
            <a:r>
              <a:rPr sz="1200" dirty="0">
                <a:latin typeface="Times New Roman"/>
                <a:cs typeface="Times New Roman"/>
              </a:rPr>
              <a:t>di sovrani </a:t>
            </a:r>
            <a:r>
              <a:rPr sz="1200" spc="-5" dirty="0">
                <a:latin typeface="Times New Roman"/>
                <a:cs typeface="Times New Roman"/>
              </a:rPr>
              <a:t>scatenò un’accanita persecuzione che mise praticamente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agli insegnamenti  monoteistici del </a:t>
            </a:r>
            <a:r>
              <a:rPr sz="1200" dirty="0">
                <a:latin typeface="Times New Roman"/>
                <a:cs typeface="Times New Roman"/>
              </a:rPr>
              <a:t>culto di </a:t>
            </a:r>
            <a:r>
              <a:rPr sz="1200" spc="-5" dirty="0">
                <a:latin typeface="Times New Roman"/>
                <a:cs typeface="Times New Roman"/>
              </a:rPr>
              <a:t>Salem.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dottrina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patto di </a:t>
            </a:r>
            <a:r>
              <a:rPr sz="1200" spc="-5" dirty="0">
                <a:latin typeface="Times New Roman"/>
                <a:cs typeface="Times New Roman"/>
              </a:rPr>
              <a:t>Abramo era </a:t>
            </a:r>
            <a:r>
              <a:rPr sz="1200" dirty="0">
                <a:latin typeface="Times New Roman"/>
                <a:cs typeface="Times New Roman"/>
              </a:rPr>
              <a:t>praticamente </a:t>
            </a:r>
            <a:r>
              <a:rPr sz="1200" spc="-5" dirty="0">
                <a:latin typeface="Times New Roman"/>
                <a:cs typeface="Times New Roman"/>
              </a:rPr>
              <a:t>estinta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Persia </a:t>
            </a:r>
            <a:r>
              <a:rPr sz="1200" dirty="0">
                <a:latin typeface="Times New Roman"/>
                <a:cs typeface="Times New Roman"/>
              </a:rPr>
              <a:t>quando, in quel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secolo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023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35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rinascita morale,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sesto secolo avanti </a:t>
            </a:r>
            <a:r>
              <a:rPr sz="1200" dirty="0">
                <a:latin typeface="Times New Roman"/>
                <a:cs typeface="Times New Roman"/>
              </a:rPr>
              <a:t>Cristo, apparve </a:t>
            </a:r>
            <a:r>
              <a:rPr sz="1200" spc="-5" dirty="0">
                <a:latin typeface="Times New Roman"/>
                <a:cs typeface="Times New Roman"/>
              </a:rPr>
              <a:t>Zoroastro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ravvivare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braci che covavano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cenere del </a:t>
            </a:r>
            <a:r>
              <a:rPr sz="1200" spc="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Salem.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33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(1049.5) 95:6.2 </a:t>
            </a:r>
            <a:r>
              <a:rPr sz="1200" spc="-5" dirty="0">
                <a:latin typeface="Times New Roman"/>
                <a:cs typeface="Times New Roman"/>
              </a:rPr>
              <a:t>Questo fondatore </a:t>
            </a:r>
            <a:r>
              <a:rPr sz="1200" dirty="0">
                <a:latin typeface="Times New Roman"/>
                <a:cs typeface="Times New Roman"/>
              </a:rPr>
              <a:t>di una nuova </a:t>
            </a:r>
            <a:r>
              <a:rPr sz="1200" spc="-5" dirty="0">
                <a:latin typeface="Times New Roman"/>
                <a:cs typeface="Times New Roman"/>
              </a:rPr>
              <a:t>religione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virile </a:t>
            </a:r>
            <a:r>
              <a:rPr sz="1200" spc="-5" dirty="0">
                <a:latin typeface="Times New Roman"/>
                <a:cs typeface="Times New Roman"/>
              </a:rPr>
              <a:t>ed avventuroso,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del suo primo  pellegrinaggio </a:t>
            </a:r>
            <a:r>
              <a:rPr sz="1200" dirty="0">
                <a:latin typeface="Times New Roman"/>
                <a:cs typeface="Times New Roman"/>
              </a:rPr>
              <a:t>ad Ur in </a:t>
            </a:r>
            <a:r>
              <a:rPr sz="1200" spc="-5" dirty="0">
                <a:latin typeface="Times New Roman"/>
                <a:cs typeface="Times New Roman"/>
              </a:rPr>
              <a:t>Mesopotamia, </a:t>
            </a:r>
            <a:r>
              <a:rPr sz="1200" dirty="0">
                <a:latin typeface="Times New Roman"/>
                <a:cs typeface="Times New Roman"/>
              </a:rPr>
              <a:t>aveva sentito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tradizioni della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— oltre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di molte </a:t>
            </a:r>
            <a:r>
              <a:rPr sz="1200" spc="-5" dirty="0">
                <a:latin typeface="Times New Roman"/>
                <a:cs typeface="Times New Roman"/>
              </a:rPr>
              <a:t>altre tradizioni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avevano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fortemente attratto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religiosa. Di </a:t>
            </a:r>
            <a:r>
              <a:rPr sz="1200" dirty="0">
                <a:latin typeface="Times New Roman"/>
                <a:cs typeface="Times New Roman"/>
              </a:rPr>
              <a:t>conseguenza, 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un sogno </a:t>
            </a:r>
            <a:r>
              <a:rPr sz="1200" spc="-5" dirty="0">
                <a:latin typeface="Times New Roman"/>
                <a:cs typeface="Times New Roman"/>
              </a:rPr>
              <a:t>fatto  mentre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Ur, </a:t>
            </a:r>
            <a:r>
              <a:rPr sz="1200" spc="-5" dirty="0">
                <a:latin typeface="Times New Roman"/>
                <a:cs typeface="Times New Roman"/>
              </a:rPr>
              <a:t>stabilì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a casa </a:t>
            </a:r>
            <a:r>
              <a:rPr sz="1200" spc="-5" dirty="0">
                <a:latin typeface="Times New Roman"/>
                <a:cs typeface="Times New Roman"/>
              </a:rPr>
              <a:t>sua nel </a:t>
            </a:r>
            <a:r>
              <a:rPr sz="1200" dirty="0">
                <a:latin typeface="Times New Roman"/>
                <a:cs typeface="Times New Roman"/>
              </a:rPr>
              <a:t>nord e </a:t>
            </a:r>
            <a:r>
              <a:rPr sz="1200" spc="-5" dirty="0">
                <a:latin typeface="Times New Roman"/>
                <a:cs typeface="Times New Roman"/>
              </a:rPr>
              <a:t>d’intraprendere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rimodellamento della religione del </a:t>
            </a:r>
            <a:r>
              <a:rPr sz="1200" spc="10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popolo.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assimilato l’idea ebraica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giustizia, 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 della divinità. L’idea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supremo era chiara  nella sua mente ed abbassò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dei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rango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diavoli, ponendoli nella schiera dei </a:t>
            </a:r>
            <a:r>
              <a:rPr sz="1200" dirty="0">
                <a:latin typeface="Times New Roman"/>
                <a:cs typeface="Times New Roman"/>
              </a:rPr>
              <a:t>demoni di cui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sentito </a:t>
            </a:r>
            <a:r>
              <a:rPr sz="1200" spc="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Mesopotamia.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appreso </a:t>
            </a:r>
            <a:r>
              <a:rPr sz="1200" dirty="0">
                <a:latin typeface="Times New Roman"/>
                <a:cs typeface="Times New Roman"/>
              </a:rPr>
              <a:t>la storia dei Sette Spiriti </a:t>
            </a:r>
            <a:r>
              <a:rPr sz="1200" spc="-5" dirty="0">
                <a:latin typeface="Times New Roman"/>
                <a:cs typeface="Times New Roman"/>
              </a:rPr>
              <a:t>Maestri contenuta nella tradizione che </a:t>
            </a:r>
            <a:r>
              <a:rPr sz="1200" dirty="0">
                <a:latin typeface="Times New Roman"/>
                <a:cs typeface="Times New Roman"/>
              </a:rPr>
              <a:t>persisteva </a:t>
            </a:r>
            <a:r>
              <a:rPr sz="1200" spc="-5" dirty="0">
                <a:latin typeface="Times New Roman"/>
                <a:cs typeface="Times New Roman"/>
              </a:rPr>
              <a:t>ad Ur,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conseguenza creò </a:t>
            </a:r>
            <a:r>
              <a:rPr sz="1200" dirty="0">
                <a:latin typeface="Times New Roman"/>
                <a:cs typeface="Times New Roman"/>
              </a:rPr>
              <a:t>una galassia di </a:t>
            </a:r>
            <a:r>
              <a:rPr sz="1200" spc="-5" dirty="0">
                <a:latin typeface="Times New Roman"/>
                <a:cs typeface="Times New Roman"/>
              </a:rPr>
              <a:t>sette dei </a:t>
            </a:r>
            <a:r>
              <a:rPr sz="1200" dirty="0">
                <a:latin typeface="Times New Roman"/>
                <a:cs typeface="Times New Roman"/>
              </a:rPr>
              <a:t>supremi con Ahura-Mazda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testa. </a:t>
            </a:r>
            <a:r>
              <a:rPr sz="1200" spc="-5" dirty="0">
                <a:latin typeface="Times New Roman"/>
                <a:cs typeface="Times New Roman"/>
              </a:rPr>
              <a:t>Egli associò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subordinati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all’idealizzazione </a:t>
            </a:r>
            <a:r>
              <a:rPr sz="1200" spc="-5" dirty="0">
                <a:latin typeface="Times New Roman"/>
                <a:cs typeface="Times New Roman"/>
              </a:rPr>
              <a:t>della Giusta Legge, del Retto Pensare, del Nobile Governo, del </a:t>
            </a:r>
            <a:r>
              <a:rPr sz="1200" dirty="0">
                <a:latin typeface="Times New Roman"/>
                <a:cs typeface="Times New Roman"/>
              </a:rPr>
              <a:t>Santo </a:t>
            </a:r>
            <a:r>
              <a:rPr sz="1200" spc="-5" dirty="0">
                <a:latin typeface="Times New Roman"/>
                <a:cs typeface="Times New Roman"/>
              </a:rPr>
              <a:t>Carattere,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Salute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dell’Immortalità.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(1049.6) 95:6.3 </a:t>
            </a:r>
            <a:r>
              <a:rPr sz="1200" spc="-5" dirty="0">
                <a:latin typeface="Times New Roman"/>
                <a:cs typeface="Times New Roman"/>
              </a:rPr>
              <a:t>Questa era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d’azione — di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— non di </a:t>
            </a:r>
            <a:r>
              <a:rPr sz="1200" spc="-5" dirty="0">
                <a:latin typeface="Times New Roman"/>
                <a:cs typeface="Times New Roman"/>
              </a:rPr>
              <a:t>preghiere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rituali.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Dio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 suprema  saggezza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protettore della civiltà; 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filosofia religiosa </a:t>
            </a:r>
            <a:r>
              <a:rPr sz="1200" dirty="0">
                <a:latin typeface="Times New Roman"/>
                <a:cs typeface="Times New Roman"/>
              </a:rPr>
              <a:t>militante che </a:t>
            </a:r>
            <a:r>
              <a:rPr sz="1200" spc="-5" dirty="0">
                <a:latin typeface="Times New Roman"/>
                <a:cs typeface="Times New Roman"/>
              </a:rPr>
              <a:t>osava combattere </a:t>
            </a:r>
            <a:r>
              <a:rPr sz="1200" dirty="0">
                <a:latin typeface="Times New Roman"/>
                <a:cs typeface="Times New Roman"/>
              </a:rPr>
              <a:t>il male, </a:t>
            </a:r>
            <a:r>
              <a:rPr sz="1200" spc="-5" dirty="0">
                <a:latin typeface="Times New Roman"/>
                <a:cs typeface="Times New Roman"/>
              </a:rPr>
              <a:t>l’inazione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l’inerzia.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36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(1049.7) 95:6.4 </a:t>
            </a:r>
            <a:r>
              <a:rPr sz="1200" spc="-5" dirty="0">
                <a:latin typeface="Times New Roman"/>
                <a:cs typeface="Times New Roman"/>
              </a:rPr>
              <a:t>Zoroastro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insegnò l’adorazione del fuoco,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cercò </a:t>
            </a:r>
            <a:r>
              <a:rPr sz="1200" dirty="0">
                <a:latin typeface="Times New Roman"/>
                <a:cs typeface="Times New Roman"/>
              </a:rPr>
              <a:t>di utilizzare la </a:t>
            </a:r>
            <a:r>
              <a:rPr sz="1200" spc="-5" dirty="0">
                <a:latin typeface="Times New Roman"/>
                <a:cs typeface="Times New Roman"/>
              </a:rPr>
              <a:t>fiamma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simbolo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puro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Spirito  di dominazione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suprema. (È </a:t>
            </a:r>
            <a:r>
              <a:rPr sz="1200" dirty="0">
                <a:latin typeface="Times New Roman"/>
                <a:cs typeface="Times New Roman"/>
              </a:rPr>
              <a:t>purtroppo </a:t>
            </a:r>
            <a:r>
              <a:rPr sz="1200" spc="-5" dirty="0">
                <a:latin typeface="Times New Roman"/>
                <a:cs typeface="Times New Roman"/>
              </a:rPr>
              <a:t>vero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discepoli </a:t>
            </a:r>
            <a:r>
              <a:rPr sz="1200" spc="-5" dirty="0">
                <a:latin typeface="Times New Roman"/>
                <a:cs typeface="Times New Roman"/>
              </a:rPr>
              <a:t>successivi riverirono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adorarono questo </a:t>
            </a:r>
            <a:r>
              <a:rPr sz="1200" dirty="0">
                <a:latin typeface="Times New Roman"/>
                <a:cs typeface="Times New Roman"/>
              </a:rPr>
              <a:t>fuoco  </a:t>
            </a:r>
            <a:r>
              <a:rPr sz="1200" spc="-5" dirty="0">
                <a:latin typeface="Times New Roman"/>
                <a:cs typeface="Times New Roman"/>
              </a:rPr>
              <a:t>simbolico.) Alla fine,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conversione </a:t>
            </a:r>
            <a:r>
              <a:rPr sz="1200" dirty="0">
                <a:latin typeface="Times New Roman"/>
                <a:cs typeface="Times New Roman"/>
              </a:rPr>
              <a:t>di un principe </a:t>
            </a:r>
            <a:r>
              <a:rPr sz="1200" spc="-5" dirty="0">
                <a:latin typeface="Times New Roman"/>
                <a:cs typeface="Times New Roman"/>
              </a:rPr>
              <a:t>iraniano, </a:t>
            </a:r>
            <a:r>
              <a:rPr sz="1200" dirty="0">
                <a:latin typeface="Times New Roman"/>
                <a:cs typeface="Times New Roman"/>
              </a:rPr>
              <a:t>questa nuova </a:t>
            </a:r>
            <a:r>
              <a:rPr sz="1200" spc="-5" dirty="0">
                <a:latin typeface="Times New Roman"/>
                <a:cs typeface="Times New Roman"/>
              </a:rPr>
              <a:t>religione fu </a:t>
            </a:r>
            <a:r>
              <a:rPr sz="1200" dirty="0">
                <a:latin typeface="Times New Roman"/>
                <a:cs typeface="Times New Roman"/>
              </a:rPr>
              <a:t>diffusa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spada.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Zoroastro </a:t>
            </a:r>
            <a:r>
              <a:rPr sz="1200" dirty="0">
                <a:latin typeface="Times New Roman"/>
                <a:cs typeface="Times New Roman"/>
              </a:rPr>
              <a:t>morì </a:t>
            </a:r>
            <a:r>
              <a:rPr sz="1200" spc="-5" dirty="0">
                <a:latin typeface="Times New Roman"/>
                <a:cs typeface="Times New Roman"/>
              </a:rPr>
              <a:t>eroicamente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battaglia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quella che </a:t>
            </a:r>
            <a:r>
              <a:rPr sz="1200" dirty="0">
                <a:latin typeface="Times New Roman"/>
                <a:cs typeface="Times New Roman"/>
              </a:rPr>
              <a:t>credeva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la “verità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476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(1050.1) 95:6.5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Zoroastroismo </a:t>
            </a:r>
            <a:r>
              <a:rPr sz="1200" dirty="0">
                <a:latin typeface="Times New Roman"/>
                <a:cs typeface="Times New Roman"/>
              </a:rPr>
              <a:t>è il solo </a:t>
            </a:r>
            <a:r>
              <a:rPr sz="1200" spc="-5" dirty="0">
                <a:latin typeface="Times New Roman"/>
                <a:cs typeface="Times New Roman"/>
              </a:rPr>
              <a:t>credo </a:t>
            </a:r>
            <a:r>
              <a:rPr sz="1200" dirty="0">
                <a:latin typeface="Times New Roman"/>
                <a:cs typeface="Times New Roman"/>
              </a:rPr>
              <a:t>urantiano </a:t>
            </a:r>
            <a:r>
              <a:rPr sz="1200" spc="-5" dirty="0">
                <a:latin typeface="Times New Roman"/>
                <a:cs typeface="Times New Roman"/>
              </a:rPr>
              <a:t>che perpetua 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Dalamatia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Eden riguardo ai </a:t>
            </a:r>
            <a:r>
              <a:rPr sz="1200" dirty="0">
                <a:latin typeface="Times New Roman"/>
                <a:cs typeface="Times New Roman"/>
              </a:rPr>
              <a:t>Sette Spiriti  </a:t>
            </a:r>
            <a:r>
              <a:rPr sz="1200" spc="-5" dirty="0">
                <a:latin typeface="Times New Roman"/>
                <a:cs typeface="Times New Roman"/>
              </a:rPr>
              <a:t>Maestri. </a:t>
            </a:r>
            <a:r>
              <a:rPr sz="1200" dirty="0">
                <a:latin typeface="Times New Roman"/>
                <a:cs typeface="Times New Roman"/>
              </a:rPr>
              <a:t>Mentre non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evolvere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della Trinità,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certi aspetti si </a:t>
            </a:r>
            <a:r>
              <a:rPr sz="1200" dirty="0">
                <a:latin typeface="Times New Roman"/>
                <a:cs typeface="Times New Roman"/>
              </a:rPr>
              <a:t>avvicinò 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Settuplo.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Lo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102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Zoroastroismo originale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puro </a:t>
            </a:r>
            <a:r>
              <a:rPr sz="1200" dirty="0">
                <a:latin typeface="Times New Roman"/>
                <a:cs typeface="Times New Roman"/>
              </a:rPr>
              <a:t>dualismo; </a:t>
            </a:r>
            <a:r>
              <a:rPr sz="1200" spc="-5" dirty="0">
                <a:latin typeface="Times New Roman"/>
                <a:cs typeface="Times New Roman"/>
              </a:rPr>
              <a:t>sebbene gli insegnamenti iniziali descrivessero </a:t>
            </a:r>
            <a:r>
              <a:rPr sz="1200" dirty="0">
                <a:latin typeface="Times New Roman"/>
                <a:cs typeface="Times New Roman"/>
              </a:rPr>
              <a:t>il male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coordinato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nel tempo, nell’eternità esso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nettamente assorbito nella realtà </a:t>
            </a:r>
            <a:r>
              <a:rPr sz="1200" dirty="0">
                <a:latin typeface="Times New Roman"/>
                <a:cs typeface="Times New Roman"/>
              </a:rPr>
              <a:t>ultima </a:t>
            </a:r>
            <a:r>
              <a:rPr sz="1200" spc="-5" dirty="0">
                <a:latin typeface="Times New Roman"/>
                <a:cs typeface="Times New Roman"/>
              </a:rPr>
              <a:t>del bene. Soltanto </a:t>
            </a:r>
            <a:r>
              <a:rPr sz="1200" dirty="0">
                <a:latin typeface="Times New Roman"/>
                <a:cs typeface="Times New Roman"/>
              </a:rPr>
              <a:t>in tempi </a:t>
            </a:r>
            <a:r>
              <a:rPr sz="1200" spc="-5" dirty="0">
                <a:latin typeface="Times New Roman"/>
                <a:cs typeface="Times New Roman"/>
              </a:rPr>
              <a:t>successivi acquisì </a:t>
            </a:r>
            <a:r>
              <a:rPr sz="1200" dirty="0">
                <a:latin typeface="Times New Roman"/>
                <a:cs typeface="Times New Roman"/>
              </a:rPr>
              <a:t>credito  la </a:t>
            </a:r>
            <a:r>
              <a:rPr sz="1200" spc="-5" dirty="0">
                <a:latin typeface="Times New Roman"/>
                <a:cs typeface="Times New Roman"/>
              </a:rPr>
              <a:t>credenza che </a:t>
            </a:r>
            <a:r>
              <a:rPr sz="1200" dirty="0">
                <a:latin typeface="Times New Roman"/>
                <a:cs typeface="Times New Roman"/>
              </a:rPr>
              <a:t>il bene ed il male </a:t>
            </a:r>
            <a:r>
              <a:rPr sz="1200" spc="-5" dirty="0">
                <a:latin typeface="Times New Roman"/>
                <a:cs typeface="Times New Roman"/>
              </a:rPr>
              <a:t>lottavano alla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90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(1050.2) 95:6.6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tradizioni ebraiche del cielo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dell’inferno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dottrina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demoni,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riportate nelle Scritture ebraiche, </a:t>
            </a:r>
            <a:r>
              <a:rPr sz="1200" dirty="0">
                <a:latin typeface="Times New Roman"/>
                <a:cs typeface="Times New Roman"/>
              </a:rPr>
              <a:t>pur  </a:t>
            </a:r>
            <a:r>
              <a:rPr sz="1200" spc="-5" dirty="0">
                <a:latin typeface="Times New Roman"/>
                <a:cs typeface="Times New Roman"/>
              </a:rPr>
              <a:t>fondate sulle tradizioni persistenti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Caligastia,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principalmente derivate dagli Zoroastriani all’epoca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gli  Ebrei si trovavano </a:t>
            </a:r>
            <a:r>
              <a:rPr sz="1200" dirty="0">
                <a:latin typeface="Times New Roman"/>
                <a:cs typeface="Times New Roman"/>
              </a:rPr>
              <a:t>sotto la dominazione politica e </a:t>
            </a:r>
            <a:r>
              <a:rPr sz="1200" spc="-5" dirty="0">
                <a:latin typeface="Times New Roman"/>
                <a:cs typeface="Times New Roman"/>
              </a:rPr>
              <a:t>culturale dei Persiani. Zoroastro, come gli Egiziani, insegnò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“giorno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giudizio”,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collegò questo avvenimento </a:t>
            </a:r>
            <a:r>
              <a:rPr sz="1200" dirty="0">
                <a:latin typeface="Times New Roman"/>
                <a:cs typeface="Times New Roman"/>
              </a:rPr>
              <a:t>con la fine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12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(1050.3) 95:6.7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religione </a:t>
            </a:r>
            <a:r>
              <a:rPr sz="1200" spc="-5" dirty="0">
                <a:latin typeface="Times New Roman"/>
                <a:cs typeface="Times New Roman"/>
              </a:rPr>
              <a:t>che succedette allo Zoroastrismo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Persia fu </a:t>
            </a:r>
            <a:r>
              <a:rPr sz="1200" dirty="0">
                <a:latin typeface="Times New Roman"/>
                <a:cs typeface="Times New Roman"/>
              </a:rPr>
              <a:t>notevolmente </a:t>
            </a:r>
            <a:r>
              <a:rPr sz="1200" spc="-5" dirty="0">
                <a:latin typeface="Times New Roman"/>
                <a:cs typeface="Times New Roman"/>
              </a:rPr>
              <a:t>influenzata </a:t>
            </a:r>
            <a:r>
              <a:rPr sz="1200" dirty="0">
                <a:latin typeface="Times New Roman"/>
                <a:cs typeface="Times New Roman"/>
              </a:rPr>
              <a:t>da esso. Quando i sacerdoti  </a:t>
            </a:r>
            <a:r>
              <a:rPr sz="1200" spc="-5" dirty="0">
                <a:latin typeface="Times New Roman"/>
                <a:cs typeface="Times New Roman"/>
              </a:rPr>
              <a:t>iraniani cercarono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distruggere 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Zoroastro, risuscitarono l’antico culto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Mitra.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Mitraismo si </a:t>
            </a:r>
            <a:r>
              <a:rPr sz="1200" spc="5" dirty="0">
                <a:latin typeface="Times New Roman"/>
                <a:cs typeface="Times New Roman"/>
              </a:rPr>
              <a:t>diffuse </a:t>
            </a:r>
            <a:r>
              <a:rPr sz="1200" dirty="0">
                <a:latin typeface="Times New Roman"/>
                <a:cs typeface="Times New Roman"/>
              </a:rPr>
              <a:t>in  tutte le </a:t>
            </a:r>
            <a:r>
              <a:rPr sz="1200" spc="-5" dirty="0">
                <a:latin typeface="Times New Roman"/>
                <a:cs typeface="Times New Roman"/>
              </a:rPr>
              <a:t>regioni del Levante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Mediterraneo, </a:t>
            </a:r>
            <a:r>
              <a:rPr sz="1200" dirty="0">
                <a:latin typeface="Times New Roman"/>
                <a:cs typeface="Times New Roman"/>
              </a:rPr>
              <a:t>e fu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tempo contemporaneo al </a:t>
            </a:r>
            <a:r>
              <a:rPr sz="1200" dirty="0">
                <a:latin typeface="Times New Roman"/>
                <a:cs typeface="Times New Roman"/>
              </a:rPr>
              <a:t>Giudaismo e </a:t>
            </a:r>
            <a:r>
              <a:rPr sz="1200" spc="-5" dirty="0">
                <a:latin typeface="Times New Roman"/>
                <a:cs typeface="Times New Roman"/>
              </a:rPr>
              <a:t>al Cristianesimo. Gli 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Zoroastro lasciarono così </a:t>
            </a:r>
            <a:r>
              <a:rPr sz="1200" dirty="0">
                <a:latin typeface="Times New Roman"/>
                <a:cs typeface="Times New Roman"/>
              </a:rPr>
              <a:t>la loro impronta in </a:t>
            </a:r>
            <a:r>
              <a:rPr sz="1200" spc="-5" dirty="0">
                <a:latin typeface="Times New Roman"/>
                <a:cs typeface="Times New Roman"/>
              </a:rPr>
              <a:t>successione </a:t>
            </a:r>
            <a:r>
              <a:rPr sz="1200" dirty="0">
                <a:latin typeface="Times New Roman"/>
                <a:cs typeface="Times New Roman"/>
              </a:rPr>
              <a:t>su tre </a:t>
            </a:r>
            <a:r>
              <a:rPr sz="1200" spc="-5" dirty="0">
                <a:latin typeface="Times New Roman"/>
                <a:cs typeface="Times New Roman"/>
              </a:rPr>
              <a:t>grandi religioni: sul Giudaismo, sul </a:t>
            </a:r>
            <a:r>
              <a:rPr sz="1200" dirty="0">
                <a:latin typeface="Times New Roman"/>
                <a:cs typeface="Times New Roman"/>
              </a:rPr>
              <a:t>Cristianesimo  </a:t>
            </a:r>
            <a:r>
              <a:rPr sz="1200" spc="-5" dirty="0">
                <a:latin typeface="Times New Roman"/>
                <a:cs typeface="Times New Roman"/>
              </a:rPr>
              <a:t>e, tramite loro,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sull’Islamismo.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350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(1050.4) 95:6.8 </a:t>
            </a:r>
            <a:r>
              <a:rPr sz="1200" spc="-5" dirty="0">
                <a:latin typeface="Times New Roman"/>
                <a:cs typeface="Times New Roman"/>
              </a:rPr>
              <a:t>Ma c’è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differenza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elevati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nobili salmi di </a:t>
            </a:r>
            <a:r>
              <a:rPr sz="1200" spc="-5" dirty="0">
                <a:latin typeface="Times New Roman"/>
                <a:cs typeface="Times New Roman"/>
              </a:rPr>
              <a:t>Zoroastro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perversioni moderne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 vangelo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Parsi con la loro grande paura </a:t>
            </a:r>
            <a:r>
              <a:rPr sz="1200" spc="-5" dirty="0">
                <a:latin typeface="Times New Roman"/>
                <a:cs typeface="Times New Roman"/>
              </a:rPr>
              <a:t>dei morti, </a:t>
            </a:r>
            <a:r>
              <a:rPr sz="1200" dirty="0">
                <a:latin typeface="Times New Roman"/>
                <a:cs typeface="Times New Roman"/>
              </a:rPr>
              <a:t>unita </a:t>
            </a:r>
            <a:r>
              <a:rPr sz="1200" spc="-5" dirty="0">
                <a:latin typeface="Times New Roman"/>
                <a:cs typeface="Times New Roman"/>
              </a:rPr>
              <a:t>al mantenimento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credenze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sofisticherie </a:t>
            </a:r>
            <a:r>
              <a:rPr sz="1200" dirty="0">
                <a:latin typeface="Times New Roman"/>
                <a:cs typeface="Times New Roman"/>
              </a:rPr>
              <a:t>che Zoroastro non  </a:t>
            </a:r>
            <a:r>
              <a:rPr sz="1200" spc="-5" dirty="0">
                <a:latin typeface="Times New Roman"/>
                <a:cs typeface="Times New Roman"/>
              </a:rPr>
              <a:t>acconsentì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appoggiare.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30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(1050.5) 95:6.9 </a:t>
            </a:r>
            <a:r>
              <a:rPr sz="1200" spc="-5" dirty="0">
                <a:latin typeface="Times New Roman"/>
                <a:cs typeface="Times New Roman"/>
              </a:rPr>
              <a:t>Questo grande </a:t>
            </a:r>
            <a:r>
              <a:rPr sz="1200" dirty="0">
                <a:latin typeface="Times New Roman"/>
                <a:cs typeface="Times New Roman"/>
              </a:rPr>
              <a:t>uomo fu un </a:t>
            </a:r>
            <a:r>
              <a:rPr sz="1200" spc="-5" dirty="0">
                <a:latin typeface="Times New Roman"/>
                <a:cs typeface="Times New Roman"/>
              </a:rPr>
              <a:t>membro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 gruppo straordinario che sorse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sesto </a:t>
            </a:r>
            <a:r>
              <a:rPr sz="1200" dirty="0">
                <a:latin typeface="Times New Roman"/>
                <a:cs typeface="Times New Roman"/>
              </a:rPr>
              <a:t>secolo </a:t>
            </a:r>
            <a:r>
              <a:rPr sz="1200" spc="-5" dirty="0">
                <a:latin typeface="Times New Roman"/>
                <a:cs typeface="Times New Roman"/>
              </a:rPr>
              <a:t>avanti </a:t>
            </a:r>
            <a:r>
              <a:rPr sz="1200" dirty="0">
                <a:latin typeface="Times New Roman"/>
                <a:cs typeface="Times New Roman"/>
              </a:rPr>
              <a:t>Cristo per impedire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luce di Salem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totalmente e definitivamente </a:t>
            </a:r>
            <a:r>
              <a:rPr sz="1200" spc="-5" dirty="0">
                <a:latin typeface="Times New Roman"/>
                <a:cs typeface="Times New Roman"/>
              </a:rPr>
              <a:t>estinta, giacché ardeva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debolmente per mostrare all’uomo,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ottenebrato, </a:t>
            </a:r>
            <a:r>
              <a:rPr sz="1200" dirty="0">
                <a:latin typeface="Times New Roman"/>
                <a:cs typeface="Times New Roman"/>
              </a:rPr>
              <a:t>il sentiero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conduce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092440" cy="37788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insegnamenti di Salem in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Arabia</a:t>
            </a:r>
            <a:endParaRPr sz="1600">
              <a:latin typeface="Times New Roman"/>
              <a:cs typeface="Times New Roman"/>
            </a:endParaRPr>
          </a:p>
          <a:p>
            <a:pPr marL="63500" marR="23558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(1050.6) 95:7.1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sul Dio </a:t>
            </a:r>
            <a:r>
              <a:rPr sz="1200" dirty="0">
                <a:latin typeface="Times New Roman"/>
                <a:cs typeface="Times New Roman"/>
              </a:rPr>
              <a:t>unico </a:t>
            </a:r>
            <a:r>
              <a:rPr sz="1200" spc="-5" dirty="0">
                <a:latin typeface="Times New Roman"/>
                <a:cs typeface="Times New Roman"/>
              </a:rPr>
              <a:t>si sono affermati nel deserto dell’Arabia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data </a:t>
            </a:r>
            <a:r>
              <a:rPr sz="1200" dirty="0">
                <a:latin typeface="Times New Roman"/>
                <a:cs typeface="Times New Roman"/>
              </a:rPr>
              <a:t>relativamente  </a:t>
            </a:r>
            <a:r>
              <a:rPr sz="1200" spc="-5" dirty="0">
                <a:latin typeface="Times New Roman"/>
                <a:cs typeface="Times New Roman"/>
              </a:rPr>
              <a:t>recente. </a:t>
            </a:r>
            <a:r>
              <a:rPr sz="1200" dirty="0">
                <a:latin typeface="Times New Roman"/>
                <a:cs typeface="Times New Roman"/>
              </a:rPr>
              <a:t>Come in </a:t>
            </a:r>
            <a:r>
              <a:rPr sz="1200" spc="-5" dirty="0">
                <a:latin typeface="Times New Roman"/>
                <a:cs typeface="Times New Roman"/>
              </a:rPr>
              <a:t>Grecia, così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Arabia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fallirono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errata comprensione delle </a:t>
            </a:r>
            <a:r>
              <a:rPr sz="1200" dirty="0">
                <a:latin typeface="Times New Roman"/>
                <a:cs typeface="Times New Roman"/>
              </a:rPr>
              <a:t>istruzioni di  </a:t>
            </a:r>
            <a:r>
              <a:rPr sz="1200" spc="-5" dirty="0">
                <a:latin typeface="Times New Roman"/>
                <a:cs typeface="Times New Roman"/>
              </a:rPr>
              <a:t>Machiventa riguardo all’eccesso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organizzazione. Ma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trovarono altrettanto ostacolati </a:t>
            </a:r>
            <a:r>
              <a:rPr sz="1200" dirty="0">
                <a:latin typeface="Times New Roman"/>
                <a:cs typeface="Times New Roman"/>
              </a:rPr>
              <a:t>dalla loro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interpretazione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dell’ammonizione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Machiventa </a:t>
            </a:r>
            <a:r>
              <a:rPr sz="1200" dirty="0">
                <a:latin typeface="Times New Roman"/>
                <a:cs typeface="Times New Roman"/>
              </a:rPr>
              <a:t>contro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sforzo </a:t>
            </a:r>
            <a:r>
              <a:rPr sz="1200" spc="-5" dirty="0">
                <a:latin typeface="Times New Roman"/>
                <a:cs typeface="Times New Roman"/>
              </a:rPr>
              <a:t>per diffondere </a:t>
            </a:r>
            <a:r>
              <a:rPr sz="1200" dirty="0">
                <a:latin typeface="Times New Roman"/>
                <a:cs typeface="Times New Roman"/>
              </a:rPr>
              <a:t>il vangelo con la </a:t>
            </a:r>
            <a:r>
              <a:rPr sz="1200" spc="-5" dirty="0">
                <a:latin typeface="Times New Roman"/>
                <a:cs typeface="Times New Roman"/>
              </a:rPr>
              <a:t>forza militare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costrizione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civile.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(1050.7) 95:7.2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in Cina o a Roma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fallirono più </a:t>
            </a:r>
            <a:r>
              <a:rPr sz="1200" spc="-5" dirty="0">
                <a:latin typeface="Times New Roman"/>
                <a:cs typeface="Times New Roman"/>
              </a:rPr>
              <a:t>completamente che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regione  desertica così vicina </a:t>
            </a:r>
            <a:r>
              <a:rPr sz="1200" dirty="0">
                <a:latin typeface="Times New Roman"/>
                <a:cs typeface="Times New Roman"/>
              </a:rPr>
              <a:t>a Salem </a:t>
            </a:r>
            <a:r>
              <a:rPr sz="1200" spc="-5" dirty="0">
                <a:latin typeface="Times New Roman"/>
                <a:cs typeface="Times New Roman"/>
              </a:rPr>
              <a:t>stessa. </a:t>
            </a:r>
            <a:r>
              <a:rPr sz="1200" dirty="0">
                <a:latin typeface="Times New Roman"/>
                <a:cs typeface="Times New Roman"/>
              </a:rPr>
              <a:t>Molto tempo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dell’oriente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dell’occidente erano </a:t>
            </a:r>
            <a:r>
              <a:rPr sz="1200" dirty="0">
                <a:latin typeface="Times New Roman"/>
                <a:cs typeface="Times New Roman"/>
              </a:rPr>
              <a:t>divenuti  </a:t>
            </a:r>
            <a:r>
              <a:rPr sz="1200" spc="-5" dirty="0">
                <a:latin typeface="Times New Roman"/>
                <a:cs typeface="Times New Roman"/>
              </a:rPr>
              <a:t>rispettivamente </a:t>
            </a:r>
            <a:r>
              <a:rPr sz="1200" dirty="0">
                <a:latin typeface="Times New Roman"/>
                <a:cs typeface="Times New Roman"/>
              </a:rPr>
              <a:t>buddisti e </a:t>
            </a:r>
            <a:r>
              <a:rPr sz="1200" spc="-5" dirty="0">
                <a:latin typeface="Times New Roman"/>
                <a:cs typeface="Times New Roman"/>
              </a:rPr>
              <a:t>cristiani,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del deserto dell’Arabia continuavano </a:t>
            </a:r>
            <a:r>
              <a:rPr sz="1200" dirty="0">
                <a:latin typeface="Times New Roman"/>
                <a:cs typeface="Times New Roman"/>
              </a:rPr>
              <a:t>a vivere come </a:t>
            </a:r>
            <a:r>
              <a:rPr sz="1200" spc="-5" dirty="0">
                <a:latin typeface="Times New Roman"/>
                <a:cs typeface="Times New Roman"/>
              </a:rPr>
              <a:t>avevano fatto per 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anni.  Ogni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adorava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antico </a:t>
            </a:r>
            <a:r>
              <a:rPr sz="1200" spc="-5" dirty="0">
                <a:latin typeface="Times New Roman"/>
                <a:cs typeface="Times New Roman"/>
              </a:rPr>
              <a:t>feticcio </a:t>
            </a:r>
            <a:r>
              <a:rPr sz="1200" dirty="0">
                <a:latin typeface="Times New Roman"/>
                <a:cs typeface="Times New Roman"/>
              </a:rPr>
              <a:t>e molte </a:t>
            </a:r>
            <a:r>
              <a:rPr sz="1200" spc="-5" dirty="0">
                <a:latin typeface="Times New Roman"/>
                <a:cs typeface="Times New Roman"/>
              </a:rPr>
              <a:t>singole famiglie avevano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penati.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proseguì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babilonese  Ishtar, l’ebreo Yahweh, </a:t>
            </a:r>
            <a:r>
              <a:rPr sz="1200" dirty="0">
                <a:latin typeface="Times New Roman"/>
                <a:cs typeface="Times New Roman"/>
              </a:rPr>
              <a:t>l’iraniano Ahura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cristiano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Cristo. </a:t>
            </a:r>
            <a:r>
              <a:rPr sz="1200" spc="-5" dirty="0">
                <a:latin typeface="Times New Roman"/>
                <a:cs typeface="Times New Roman"/>
              </a:rPr>
              <a:t>Un concetto </a:t>
            </a:r>
            <a:r>
              <a:rPr sz="1200" dirty="0">
                <a:latin typeface="Times New Roman"/>
                <a:cs typeface="Times New Roman"/>
              </a:rPr>
              <a:t>unico non </a:t>
            </a:r>
            <a:r>
              <a:rPr sz="1200" spc="-5" dirty="0">
                <a:latin typeface="Times New Roman"/>
                <a:cs typeface="Times New Roman"/>
              </a:rPr>
              <a:t>riuscì mai </a:t>
            </a:r>
            <a:r>
              <a:rPr sz="1200" dirty="0">
                <a:latin typeface="Times New Roman"/>
                <a:cs typeface="Times New Roman"/>
              </a:rPr>
              <a:t>a  rimpiazzare </a:t>
            </a:r>
            <a:r>
              <a:rPr sz="1200" spc="-5" dirty="0">
                <a:latin typeface="Times New Roman"/>
                <a:cs typeface="Times New Roman"/>
              </a:rPr>
              <a:t>totalmente gli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3321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(1051.1) 95:7.3 </a:t>
            </a:r>
            <a:r>
              <a:rPr sz="1200" spc="-5" dirty="0">
                <a:latin typeface="Times New Roman"/>
                <a:cs typeface="Times New Roman"/>
              </a:rPr>
              <a:t>Qua </a:t>
            </a:r>
            <a:r>
              <a:rPr sz="1200" dirty="0">
                <a:latin typeface="Times New Roman"/>
                <a:cs typeface="Times New Roman"/>
              </a:rPr>
              <a:t>e là in tutta </a:t>
            </a:r>
            <a:r>
              <a:rPr sz="1200" spc="-5" dirty="0">
                <a:latin typeface="Times New Roman"/>
                <a:cs typeface="Times New Roman"/>
              </a:rPr>
              <a:t>l’Arabia c’erano </a:t>
            </a:r>
            <a:r>
              <a:rPr sz="1200" dirty="0">
                <a:latin typeface="Times New Roman"/>
                <a:cs typeface="Times New Roman"/>
              </a:rPr>
              <a:t>famiglie e </a:t>
            </a:r>
            <a:r>
              <a:rPr sz="1200" spc="-5" dirty="0">
                <a:latin typeface="Times New Roman"/>
                <a:cs typeface="Times New Roman"/>
              </a:rPr>
              <a:t>clan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rimanevano attaccati alla vaga </a:t>
            </a:r>
            <a:r>
              <a:rPr sz="1200" dirty="0">
                <a:latin typeface="Times New Roman"/>
                <a:cs typeface="Times New Roman"/>
              </a:rPr>
              <a:t>idea del </a:t>
            </a:r>
            <a:r>
              <a:rPr sz="1200" spc="-5" dirty="0">
                <a:latin typeface="Times New Roman"/>
                <a:cs typeface="Times New Roman"/>
              </a:rPr>
              <a:t>Dio unico. Tali gruppi  tenevano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care </a:t>
            </a:r>
            <a:r>
              <a:rPr sz="1200" dirty="0">
                <a:latin typeface="Times New Roman"/>
                <a:cs typeface="Times New Roman"/>
              </a:rPr>
              <a:t>le tradizioni di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Zoroastro. C’erano </a:t>
            </a:r>
            <a:r>
              <a:rPr sz="1200" dirty="0">
                <a:latin typeface="Times New Roman"/>
                <a:cs typeface="Times New Roman"/>
              </a:rPr>
              <a:t>numerosi </a:t>
            </a:r>
            <a:r>
              <a:rPr sz="1200" spc="-5" dirty="0">
                <a:latin typeface="Times New Roman"/>
                <a:cs typeface="Times New Roman"/>
              </a:rPr>
              <a:t>centri che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avrebbero</a:t>
            </a:r>
            <a:endParaRPr sz="1200">
              <a:latin typeface="Times New Roman"/>
              <a:cs typeface="Times New Roman"/>
            </a:endParaRPr>
          </a:p>
          <a:p>
            <a:pPr marL="63500" marR="55244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sensibili al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missionari cristiani dei </a:t>
            </a:r>
            <a:r>
              <a:rPr sz="1200" dirty="0">
                <a:latin typeface="Times New Roman"/>
                <a:cs typeface="Times New Roman"/>
              </a:rPr>
              <a:t>paesi del </a:t>
            </a:r>
            <a:r>
              <a:rPr sz="1200" spc="-5" dirty="0">
                <a:latin typeface="Times New Roman"/>
                <a:cs typeface="Times New Roman"/>
              </a:rPr>
              <a:t>deserto erano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austero ed </a:t>
            </a:r>
            <a:r>
              <a:rPr sz="1200" dirty="0">
                <a:latin typeface="Times New Roman"/>
                <a:cs typeface="Times New Roman"/>
              </a:rPr>
              <a:t>inflessibile, in 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disposti al </a:t>
            </a:r>
            <a:r>
              <a:rPr sz="1200" spc="-5" dirty="0">
                <a:latin typeface="Times New Roman"/>
                <a:cs typeface="Times New Roman"/>
              </a:rPr>
              <a:t>compromesso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innovatori che </a:t>
            </a:r>
            <a:r>
              <a:rPr sz="1200" dirty="0">
                <a:latin typeface="Times New Roman"/>
                <a:cs typeface="Times New Roman"/>
              </a:rPr>
              <a:t>operavano </a:t>
            </a:r>
            <a:r>
              <a:rPr sz="1200" spc="-5" dirty="0">
                <a:latin typeface="Times New Roman"/>
                <a:cs typeface="Times New Roman"/>
              </a:rPr>
              <a:t>come missionari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regioni del </a:t>
            </a:r>
            <a:r>
              <a:rPr sz="1200" dirty="0">
                <a:latin typeface="Times New Roman"/>
                <a:cs typeface="Times New Roman"/>
              </a:rPr>
              <a:t>Mediterraneo.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avessero preso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seriamente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ingiunzione “di </a:t>
            </a:r>
            <a:r>
              <a:rPr sz="1200" dirty="0">
                <a:latin typeface="Times New Roman"/>
                <a:cs typeface="Times New Roman"/>
              </a:rPr>
              <a:t>andare in tutto il mondo 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il vangelo” e </a:t>
            </a:r>
            <a:r>
              <a:rPr sz="1200" spc="-5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fossero</a:t>
            </a:r>
            <a:endParaRPr sz="1200">
              <a:latin typeface="Times New Roman"/>
              <a:cs typeface="Times New Roman"/>
            </a:endParaRPr>
          </a:p>
          <a:p>
            <a:pPr marL="63500" marR="36195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stati più </a:t>
            </a:r>
            <a:r>
              <a:rPr sz="1200" spc="-5" dirty="0">
                <a:latin typeface="Times New Roman"/>
                <a:cs typeface="Times New Roman"/>
              </a:rPr>
              <a:t>affabili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predicarlo, meno </a:t>
            </a:r>
            <a:r>
              <a:rPr sz="1200" dirty="0">
                <a:latin typeface="Times New Roman"/>
                <a:cs typeface="Times New Roman"/>
              </a:rPr>
              <a:t>severi </a:t>
            </a:r>
            <a:r>
              <a:rPr sz="1200" spc="-5" dirty="0">
                <a:latin typeface="Times New Roman"/>
                <a:cs typeface="Times New Roman"/>
              </a:rPr>
              <a:t>nelle esigenze </a:t>
            </a:r>
            <a:r>
              <a:rPr sz="1200" dirty="0">
                <a:latin typeface="Times New Roman"/>
                <a:cs typeface="Times New Roman"/>
              </a:rPr>
              <a:t>sociali collaterali da loro </a:t>
            </a:r>
            <a:r>
              <a:rPr sz="1200" spc="-5" dirty="0">
                <a:latin typeface="Times New Roman"/>
                <a:cs typeface="Times New Roman"/>
              </a:rPr>
              <a:t>stessi ideate, </a:t>
            </a:r>
            <a:r>
              <a:rPr sz="1200" dirty="0">
                <a:latin typeface="Times New Roman"/>
                <a:cs typeface="Times New Roman"/>
              </a:rPr>
              <a:t>allora molti </a:t>
            </a:r>
            <a:r>
              <a:rPr sz="1200" spc="-5" dirty="0">
                <a:latin typeface="Times New Roman"/>
                <a:cs typeface="Times New Roman"/>
              </a:rPr>
              <a:t>paesi avrebbero  accolto </a:t>
            </a:r>
            <a:r>
              <a:rPr sz="1200" dirty="0">
                <a:latin typeface="Times New Roman"/>
                <a:cs typeface="Times New Roman"/>
              </a:rPr>
              <a:t>di buon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il semplice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del figlio </a:t>
            </a:r>
            <a:r>
              <a:rPr sz="1200" spc="-5" dirty="0">
                <a:latin typeface="Times New Roman"/>
                <a:cs typeface="Times New Roman"/>
              </a:rPr>
              <a:t>del carpentiere, </a:t>
            </a:r>
            <a:r>
              <a:rPr sz="1200" dirty="0">
                <a:latin typeface="Times New Roman"/>
                <a:cs typeface="Times New Roman"/>
              </a:rPr>
              <a:t>e tra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l’Arabia.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91805" cy="284416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87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(1051.2) 95:7.4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monoteismi del </a:t>
            </a:r>
            <a:r>
              <a:rPr sz="1200" spc="-5" dirty="0">
                <a:latin typeface="Times New Roman"/>
                <a:cs typeface="Times New Roman"/>
              </a:rPr>
              <a:t>Levante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riusciti a </a:t>
            </a:r>
            <a:r>
              <a:rPr sz="1200" spc="-5" dirty="0">
                <a:latin typeface="Times New Roman"/>
                <a:cs typeface="Times New Roman"/>
              </a:rPr>
              <a:t>mettere radici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Arabia, questa terra </a:t>
            </a:r>
            <a:r>
              <a:rPr sz="1200" dirty="0">
                <a:latin typeface="Times New Roman"/>
                <a:cs typeface="Times New Roman"/>
              </a:rPr>
              <a:t>desertica </a:t>
            </a:r>
            <a:r>
              <a:rPr sz="1200" spc="-5" dirty="0">
                <a:latin typeface="Times New Roman"/>
                <a:cs typeface="Times New Roman"/>
              </a:rPr>
              <a:t>fu  capace </a:t>
            </a:r>
            <a:r>
              <a:rPr sz="1200" dirty="0">
                <a:latin typeface="Times New Roman"/>
                <a:cs typeface="Times New Roman"/>
              </a:rPr>
              <a:t>di produrre una fede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pur meno severa </a:t>
            </a:r>
            <a:r>
              <a:rPr sz="1200" spc="-5" dirty="0">
                <a:latin typeface="Times New Roman"/>
                <a:cs typeface="Times New Roman"/>
              </a:rPr>
              <a:t>nelle sue esigenze </a:t>
            </a:r>
            <a:r>
              <a:rPr sz="1200" dirty="0">
                <a:latin typeface="Times New Roman"/>
                <a:cs typeface="Times New Roman"/>
              </a:rPr>
              <a:t>sociali,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monoteistica.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(1051.3) 95:7.5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un unico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di natura </a:t>
            </a:r>
            <a:r>
              <a:rPr sz="1200" spc="-5" dirty="0">
                <a:latin typeface="Times New Roman"/>
                <a:cs typeface="Times New Roman"/>
              </a:rPr>
              <a:t>tribale, </a:t>
            </a:r>
            <a:r>
              <a:rPr sz="1200" dirty="0">
                <a:latin typeface="Times New Roman"/>
                <a:cs typeface="Times New Roman"/>
              </a:rPr>
              <a:t>razziale o nazionale </a:t>
            </a:r>
            <a:r>
              <a:rPr sz="1200" spc="-5" dirty="0">
                <a:latin typeface="Times New Roman"/>
                <a:cs typeface="Times New Roman"/>
              </a:rPr>
              <a:t>riguardo alle </a:t>
            </a:r>
            <a:r>
              <a:rPr sz="1200" dirty="0">
                <a:latin typeface="Times New Roman"/>
                <a:cs typeface="Times New Roman"/>
              </a:rPr>
              <a:t>credenze primitive e non </a:t>
            </a:r>
            <a:r>
              <a:rPr sz="1200" spc="-5" dirty="0">
                <a:latin typeface="Times New Roman"/>
                <a:cs typeface="Times New Roman"/>
              </a:rPr>
              <a:t>organizzate del  deserto, ed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rispetto particolare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tutte le tribù </a:t>
            </a:r>
            <a:r>
              <a:rPr sz="1200" spc="-5" dirty="0">
                <a:latin typeface="Times New Roman"/>
                <a:cs typeface="Times New Roman"/>
              </a:rPr>
              <a:t>arabe si compiacevano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manifestare ad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feticcio </a:t>
            </a:r>
            <a:r>
              <a:rPr sz="1200" dirty="0">
                <a:latin typeface="Times New Roman"/>
                <a:cs typeface="Times New Roman"/>
              </a:rPr>
              <a:t>di  pietra nera in un certo tempio </a:t>
            </a:r>
            <a:r>
              <a:rPr sz="1200" spc="-5" dirty="0">
                <a:latin typeface="Times New Roman"/>
                <a:cs typeface="Times New Roman"/>
              </a:rPr>
              <a:t>alla Mecca. Questo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venerazione comuni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all’istituzione </a:t>
            </a:r>
            <a:r>
              <a:rPr sz="1200" spc="-5" dirty="0">
                <a:latin typeface="Times New Roman"/>
                <a:cs typeface="Times New Roman"/>
              </a:rPr>
              <a:t>della  religione </a:t>
            </a:r>
            <a:r>
              <a:rPr sz="1200" dirty="0">
                <a:latin typeface="Times New Roman"/>
                <a:cs typeface="Times New Roman"/>
              </a:rPr>
              <a:t>islamica. Ciò che </a:t>
            </a:r>
            <a:r>
              <a:rPr sz="1200" spc="-5" dirty="0">
                <a:latin typeface="Times New Roman"/>
                <a:cs typeface="Times New Roman"/>
              </a:rPr>
              <a:t>Yahweh,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 vulcano,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Semiti </a:t>
            </a:r>
            <a:r>
              <a:rPr sz="1200" spc="-5" dirty="0">
                <a:latin typeface="Times New Roman"/>
                <a:cs typeface="Times New Roman"/>
              </a:rPr>
              <a:t>ebrei, </a:t>
            </a:r>
            <a:r>
              <a:rPr sz="1200" dirty="0">
                <a:latin typeface="Times New Roman"/>
                <a:cs typeface="Times New Roman"/>
              </a:rPr>
              <a:t>la pietra </a:t>
            </a:r>
            <a:r>
              <a:rPr sz="1200" spc="-5" dirty="0">
                <a:latin typeface="Times New Roman"/>
                <a:cs typeface="Times New Roman"/>
              </a:rPr>
              <a:t>Kaaba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cugini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Arabi.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60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(1051.4) 95:7.6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dell’Islamismo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presentazione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precisa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definita di </a:t>
            </a:r>
            <a:r>
              <a:rPr sz="1200" spc="-5" dirty="0">
                <a:latin typeface="Times New Roman"/>
                <a:cs typeface="Times New Roman"/>
              </a:rPr>
              <a:t>Allah come sola ed </a:t>
            </a:r>
            <a:r>
              <a:rPr sz="1200" dirty="0">
                <a:latin typeface="Times New Roman"/>
                <a:cs typeface="Times New Roman"/>
              </a:rPr>
              <a:t>unica </a:t>
            </a:r>
            <a:r>
              <a:rPr sz="1200" spc="-5" dirty="0">
                <a:latin typeface="Times New Roman"/>
                <a:cs typeface="Times New Roman"/>
              </a:rPr>
              <a:t>Deità; </a:t>
            </a:r>
            <a:r>
              <a:rPr sz="1200" spc="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debolezza fu l’associazione della forza militare alla sua promulgazione,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alla degradazione della donna. Ma esso </a:t>
            </a:r>
            <a:r>
              <a:rPr sz="1200" spc="25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fermamente mantenuto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presentazione </a:t>
            </a:r>
            <a:r>
              <a:rPr sz="1200" dirty="0">
                <a:latin typeface="Times New Roman"/>
                <a:cs typeface="Times New Roman"/>
              </a:rPr>
              <a:t>dell’Unica </a:t>
            </a:r>
            <a:r>
              <a:rPr sz="1200" spc="-5" dirty="0">
                <a:latin typeface="Times New Roman"/>
                <a:cs typeface="Times New Roman"/>
              </a:rPr>
              <a:t>Deità Universale </a:t>
            </a:r>
            <a:r>
              <a:rPr sz="1200" dirty="0">
                <a:latin typeface="Times New Roman"/>
                <a:cs typeface="Times New Roman"/>
              </a:rPr>
              <a:t>di tutti: </a:t>
            </a:r>
            <a:r>
              <a:rPr sz="1200" spc="-5" dirty="0">
                <a:latin typeface="Times New Roman"/>
                <a:cs typeface="Times New Roman"/>
              </a:rPr>
              <a:t>“che conosce </a:t>
            </a:r>
            <a:r>
              <a:rPr sz="1200" dirty="0">
                <a:latin typeface="Times New Roman"/>
                <a:cs typeface="Times New Roman"/>
              </a:rPr>
              <a:t>il visibile e </a:t>
            </a:r>
            <a:r>
              <a:rPr sz="1200" spc="-5" dirty="0">
                <a:latin typeface="Times New Roman"/>
                <a:cs typeface="Times New Roman"/>
              </a:rPr>
              <a:t>l’invisibile. Egli </a:t>
            </a:r>
            <a:r>
              <a:rPr sz="1200" dirty="0">
                <a:latin typeface="Times New Roman"/>
                <a:cs typeface="Times New Roman"/>
              </a:rPr>
              <a:t>è il  </a:t>
            </a:r>
            <a:r>
              <a:rPr sz="1200" spc="-5" dirty="0">
                <a:latin typeface="Times New Roman"/>
                <a:cs typeface="Times New Roman"/>
              </a:rPr>
              <a:t>misericordioso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compassionevole”. “In verità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copioso </a:t>
            </a:r>
            <a:r>
              <a:rPr sz="1200" dirty="0">
                <a:latin typeface="Times New Roman"/>
                <a:cs typeface="Times New Roman"/>
              </a:rPr>
              <a:t>in bontà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uomini.” </a:t>
            </a:r>
            <a:r>
              <a:rPr sz="1200" spc="-5" dirty="0">
                <a:latin typeface="Times New Roman"/>
                <a:cs typeface="Times New Roman"/>
              </a:rPr>
              <a:t>“E quando sono ammalato, </a:t>
            </a:r>
            <a:r>
              <a:rPr sz="1200" dirty="0">
                <a:latin typeface="Times New Roman"/>
                <a:cs typeface="Times New Roman"/>
              </a:rPr>
              <a:t>è lui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guarisce.” </a:t>
            </a:r>
            <a:r>
              <a:rPr sz="1200" dirty="0">
                <a:latin typeface="Times New Roman"/>
                <a:cs typeface="Times New Roman"/>
              </a:rPr>
              <a:t>“Perché </a:t>
            </a:r>
            <a:r>
              <a:rPr sz="1200" spc="-5" dirty="0">
                <a:latin typeface="Times New Roman"/>
                <a:cs typeface="Times New Roman"/>
              </a:rPr>
              <a:t>ogniqualvolta almeno </a:t>
            </a:r>
            <a:r>
              <a:rPr sz="1200" dirty="0">
                <a:latin typeface="Times New Roman"/>
                <a:cs typeface="Times New Roman"/>
              </a:rPr>
              <a:t>tre persone </a:t>
            </a:r>
            <a:r>
              <a:rPr sz="1200" spc="-5" dirty="0">
                <a:latin typeface="Times New Roman"/>
                <a:cs typeface="Times New Roman"/>
              </a:rPr>
              <a:t>parlano insieme,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presente come quarto”, perché </a:t>
            </a:r>
            <a:r>
              <a:rPr sz="1200" dirty="0">
                <a:latin typeface="Times New Roman"/>
                <a:cs typeface="Times New Roman"/>
              </a:rPr>
              <a:t>non è egli </a:t>
            </a:r>
            <a:r>
              <a:rPr sz="1200" spc="-5" dirty="0">
                <a:latin typeface="Times New Roman"/>
                <a:cs typeface="Times New Roman"/>
              </a:rPr>
              <a:t>“il  primo </a:t>
            </a:r>
            <a:r>
              <a:rPr sz="1200" dirty="0">
                <a:latin typeface="Times New Roman"/>
                <a:cs typeface="Times New Roman"/>
              </a:rPr>
              <a:t>e l’ultimo, 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visto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nascosto?”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(1051.5) 95:7.7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075930" cy="38715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96: </a:t>
            </a:r>
            <a:r>
              <a:rPr sz="2200" b="1" spc="-45" dirty="0">
                <a:solidFill>
                  <a:srgbClr val="933634"/>
                </a:solidFill>
                <a:latin typeface="Times New Roman"/>
                <a:cs typeface="Times New Roman"/>
              </a:rPr>
              <a:t>Yahweh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—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il Dio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degli</a:t>
            </a:r>
            <a:r>
              <a:rPr sz="2200" b="1" spc="7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Ebrei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(1052.1) 96:0.1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CONCEPIRE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include </a:t>
            </a:r>
            <a:r>
              <a:rPr sz="1200" dirty="0">
                <a:latin typeface="Times New Roman"/>
                <a:cs typeface="Times New Roman"/>
              </a:rPr>
              <a:t>inizialmente tutti </a:t>
            </a:r>
            <a:r>
              <a:rPr sz="1200" spc="-5" dirty="0">
                <a:latin typeface="Times New Roman"/>
                <a:cs typeface="Times New Roman"/>
              </a:rPr>
              <a:t>gli dei,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subordina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dei stranieri alla sua </a:t>
            </a:r>
            <a:r>
              <a:rPr sz="1200" dirty="0">
                <a:latin typeface="Times New Roman"/>
                <a:cs typeface="Times New Roman"/>
              </a:rPr>
              <a:t>deità  tribale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infine li esclude tutti </a:t>
            </a:r>
            <a:r>
              <a:rPr sz="1200" spc="-5" dirty="0">
                <a:latin typeface="Times New Roman"/>
                <a:cs typeface="Times New Roman"/>
              </a:rPr>
              <a:t>eccetto </a:t>
            </a:r>
            <a:r>
              <a:rPr sz="1200" dirty="0">
                <a:latin typeface="Times New Roman"/>
                <a:cs typeface="Times New Roman"/>
              </a:rPr>
              <a:t>il solo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valore finale </a:t>
            </a:r>
            <a:r>
              <a:rPr sz="1200" dirty="0">
                <a:latin typeface="Times New Roman"/>
                <a:cs typeface="Times New Roman"/>
              </a:rPr>
              <a:t>e supremo. </a:t>
            </a:r>
            <a:r>
              <a:rPr sz="1200" spc="-5" dirty="0">
                <a:latin typeface="Times New Roman"/>
                <a:cs typeface="Times New Roman"/>
              </a:rPr>
              <a:t>Gli Ebrei sintetizzarono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dei </a:t>
            </a:r>
            <a:r>
              <a:rPr sz="1200" dirty="0">
                <a:latin typeface="Times New Roman"/>
                <a:cs typeface="Times New Roman"/>
              </a:rPr>
              <a:t>nel loro </a:t>
            </a:r>
            <a:r>
              <a:rPr sz="1200" spc="-5" dirty="0">
                <a:latin typeface="Times New Roman"/>
                <a:cs typeface="Times New Roman"/>
              </a:rPr>
              <a:t>concetto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sublime del Signore Dio d’Israele. Similmente gli Indù </a:t>
            </a:r>
            <a:r>
              <a:rPr sz="1200" dirty="0">
                <a:latin typeface="Times New Roman"/>
                <a:cs typeface="Times New Roman"/>
              </a:rPr>
              <a:t>unirono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molteplici deità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“spiritualità </a:t>
            </a:r>
            <a:r>
              <a:rPr sz="1200" spc="-5" dirty="0">
                <a:latin typeface="Times New Roman"/>
                <a:cs typeface="Times New Roman"/>
              </a:rPr>
              <a:t>unica degli </a:t>
            </a:r>
            <a:r>
              <a:rPr sz="1200" dirty="0">
                <a:latin typeface="Times New Roman"/>
                <a:cs typeface="Times New Roman"/>
              </a:rPr>
              <a:t>dei”  </a:t>
            </a:r>
            <a:r>
              <a:rPr sz="1200" spc="-5" dirty="0">
                <a:latin typeface="Times New Roman"/>
                <a:cs typeface="Times New Roman"/>
              </a:rPr>
              <a:t>descritta nel Rig-Veda, mentre </a:t>
            </a:r>
            <a:r>
              <a:rPr sz="1200" dirty="0">
                <a:latin typeface="Times New Roman"/>
                <a:cs typeface="Times New Roman"/>
              </a:rPr>
              <a:t>i Mesopotamici </a:t>
            </a:r>
            <a:r>
              <a:rPr sz="1200" spc="-5" dirty="0">
                <a:latin typeface="Times New Roman"/>
                <a:cs typeface="Times New Roman"/>
              </a:rPr>
              <a:t>ridussero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dei </a:t>
            </a:r>
            <a:r>
              <a:rPr sz="1200" dirty="0">
                <a:latin typeface="Times New Roman"/>
                <a:cs typeface="Times New Roman"/>
              </a:rPr>
              <a:t>al concetto più </a:t>
            </a:r>
            <a:r>
              <a:rPr sz="1200" spc="-5" dirty="0">
                <a:latin typeface="Times New Roman"/>
                <a:cs typeface="Times New Roman"/>
              </a:rPr>
              <a:t>centralizzato </a:t>
            </a:r>
            <a:r>
              <a:rPr sz="1200" dirty="0">
                <a:latin typeface="Times New Roman"/>
                <a:cs typeface="Times New Roman"/>
              </a:rPr>
              <a:t>di Bel-Marduk.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idee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11938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monoteismo </a:t>
            </a:r>
            <a:r>
              <a:rPr sz="1200" spc="-5" dirty="0">
                <a:latin typeface="Times New Roman"/>
                <a:cs typeface="Times New Roman"/>
              </a:rPr>
              <a:t>maturarono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intero non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Machiventa </a:t>
            </a:r>
            <a:r>
              <a:rPr sz="1200" dirty="0">
                <a:latin typeface="Times New Roman"/>
                <a:cs typeface="Times New Roman"/>
              </a:rPr>
              <a:t>Melchizedek a </a:t>
            </a:r>
            <a:r>
              <a:rPr sz="1200" spc="-5" dirty="0">
                <a:latin typeface="Times New Roman"/>
                <a:cs typeface="Times New Roman"/>
              </a:rPr>
              <a:t>Salem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Palestina. 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era </a:t>
            </a:r>
            <a:r>
              <a:rPr sz="1200" dirty="0">
                <a:latin typeface="Times New Roman"/>
                <a:cs typeface="Times New Roman"/>
              </a:rPr>
              <a:t>differente da </a:t>
            </a:r>
            <a:r>
              <a:rPr sz="1200" spc="-5" dirty="0">
                <a:latin typeface="Times New Roman"/>
                <a:cs typeface="Times New Roman"/>
              </a:rPr>
              <a:t>quello della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evoluzionaria d’inclusione,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subordinazione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d’esclusione; </a:t>
            </a:r>
            <a:r>
              <a:rPr sz="1200" dirty="0">
                <a:latin typeface="Times New Roman"/>
                <a:cs typeface="Times New Roman"/>
              </a:rPr>
              <a:t>esso era </a:t>
            </a:r>
            <a:r>
              <a:rPr sz="1200" spc="-5" dirty="0">
                <a:latin typeface="Times New Roman"/>
                <a:cs typeface="Times New Roman"/>
              </a:rPr>
              <a:t>basato esclusivamente sul </a:t>
            </a:r>
            <a:r>
              <a:rPr sz="1200" i="1" dirty="0">
                <a:latin typeface="Times New Roman"/>
                <a:cs typeface="Times New Roman"/>
              </a:rPr>
              <a:t>potere </a:t>
            </a:r>
            <a:r>
              <a:rPr sz="1200" i="1" spc="-5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influenzò 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deità in  </a:t>
            </a:r>
            <a:r>
              <a:rPr sz="1200" spc="-5" dirty="0">
                <a:latin typeface="Times New Roman"/>
                <a:cs typeface="Times New Roman"/>
              </a:rPr>
              <a:t>Mesopotamia,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 ed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Egitto.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556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(1052.2) 96:0.2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Salem </a:t>
            </a:r>
            <a:r>
              <a:rPr sz="1200" spc="-5" dirty="0">
                <a:latin typeface="Times New Roman"/>
                <a:cs typeface="Times New Roman"/>
              </a:rPr>
              <a:t>fu onorata </a:t>
            </a:r>
            <a:r>
              <a:rPr sz="1200" dirty="0">
                <a:latin typeface="Times New Roman"/>
                <a:cs typeface="Times New Roman"/>
              </a:rPr>
              <a:t>come una </a:t>
            </a:r>
            <a:r>
              <a:rPr sz="1200" spc="-5" dirty="0">
                <a:latin typeface="Times New Roman"/>
                <a:cs typeface="Times New Roman"/>
              </a:rPr>
              <a:t>tradizione dai Keniti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parecchie altre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cananee. </a:t>
            </a:r>
            <a:r>
              <a:rPr sz="1200" dirty="0">
                <a:latin typeface="Times New Roman"/>
                <a:cs typeface="Times New Roman"/>
              </a:rPr>
              <a:t>Ed 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scopi  </a:t>
            </a:r>
            <a:r>
              <a:rPr sz="1200" spc="-5" dirty="0">
                <a:latin typeface="Times New Roman"/>
                <a:cs typeface="Times New Roman"/>
              </a:rPr>
              <a:t>dell’incarnazione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era che si sviluppasse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unico in modo da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conferimento  </a:t>
            </a:r>
            <a:r>
              <a:rPr sz="1200" spc="-5" dirty="0">
                <a:latin typeface="Times New Roman"/>
                <a:cs typeface="Times New Roman"/>
              </a:rPr>
              <a:t>terreno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unico. </a:t>
            </a:r>
            <a:r>
              <a:rPr sz="1200" spc="-5" dirty="0">
                <a:latin typeface="Times New Roman"/>
                <a:cs typeface="Times New Roman"/>
              </a:rPr>
              <a:t>Difficilmente Micael </a:t>
            </a:r>
            <a:r>
              <a:rPr sz="1200" dirty="0">
                <a:latin typeface="Times New Roman"/>
                <a:cs typeface="Times New Roman"/>
              </a:rPr>
              <a:t>sarebbe potuto </a:t>
            </a:r>
            <a:r>
              <a:rPr sz="1200" spc="-5" dirty="0">
                <a:latin typeface="Times New Roman"/>
                <a:cs typeface="Times New Roman"/>
              </a:rPr>
              <a:t>venire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fosse </a:t>
            </a:r>
            <a:r>
              <a:rPr sz="1200" spc="-5" dirty="0">
                <a:latin typeface="Times New Roman"/>
                <a:cs typeface="Times New Roman"/>
              </a:rPr>
              <a:t>esistito </a:t>
            </a:r>
            <a:r>
              <a:rPr sz="1200" dirty="0">
                <a:latin typeface="Times New Roman"/>
                <a:cs typeface="Times New Roman"/>
              </a:rPr>
              <a:t>un  popolo </a:t>
            </a:r>
            <a:r>
              <a:rPr sz="1200" spc="-5" dirty="0">
                <a:latin typeface="Times New Roman"/>
                <a:cs typeface="Times New Roman"/>
              </a:rPr>
              <a:t>credente </a:t>
            </a:r>
            <a:r>
              <a:rPr sz="1200" dirty="0">
                <a:latin typeface="Times New Roman"/>
                <a:cs typeface="Times New Roman"/>
              </a:rPr>
              <a:t>nel 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quale</a:t>
            </a:r>
            <a:r>
              <a:rPr sz="1200" spc="-5" dirty="0">
                <a:latin typeface="Times New Roman"/>
                <a:cs typeface="Times New Roman"/>
              </a:rPr>
              <a:t> apparire.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19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(1052.3) 96:0.3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Salem </a:t>
            </a:r>
            <a:r>
              <a:rPr sz="1200" spc="-5" dirty="0">
                <a:latin typeface="Times New Roman"/>
                <a:cs typeface="Times New Roman"/>
              </a:rPr>
              <a:t>persisté </a:t>
            </a:r>
            <a:r>
              <a:rPr sz="1200" dirty="0">
                <a:latin typeface="Times New Roman"/>
                <a:cs typeface="Times New Roman"/>
              </a:rPr>
              <a:t>tra i Keniti in </a:t>
            </a:r>
            <a:r>
              <a:rPr sz="1200" spc="-5" dirty="0">
                <a:latin typeface="Times New Roman"/>
                <a:cs typeface="Times New Roman"/>
              </a:rPr>
              <a:t>Palestina come loro credo, </a:t>
            </a:r>
            <a:r>
              <a:rPr sz="1200" dirty="0">
                <a:latin typeface="Times New Roman"/>
                <a:cs typeface="Times New Roman"/>
              </a:rPr>
              <a:t>e questa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quale fu </a:t>
            </a:r>
            <a:r>
              <a:rPr sz="1200" dirty="0">
                <a:latin typeface="Times New Roman"/>
                <a:cs typeface="Times New Roman"/>
              </a:rPr>
              <a:t>adottata più </a:t>
            </a:r>
            <a:r>
              <a:rPr sz="1200" spc="-5" dirty="0">
                <a:latin typeface="Times New Roman"/>
                <a:cs typeface="Times New Roman"/>
              </a:rPr>
              <a:t>tardi  dagli </a:t>
            </a:r>
            <a:r>
              <a:rPr sz="1200" dirty="0">
                <a:latin typeface="Times New Roman"/>
                <a:cs typeface="Times New Roman"/>
              </a:rPr>
              <a:t>Ebrei, fu influenzata prima </a:t>
            </a:r>
            <a:r>
              <a:rPr sz="1200" spc="-5" dirty="0">
                <a:latin typeface="Times New Roman"/>
                <a:cs typeface="Times New Roman"/>
              </a:rPr>
              <a:t>dagli insegnamenti morali egiziani, </a:t>
            </a:r>
            <a:r>
              <a:rPr sz="1200" dirty="0">
                <a:latin typeface="Times New Roman"/>
                <a:cs typeface="Times New Roman"/>
              </a:rPr>
              <a:t>poi dal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teologico babilonese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dalle  concezioni iraniane </a:t>
            </a:r>
            <a:r>
              <a:rPr sz="1200" dirty="0">
                <a:latin typeface="Times New Roman"/>
                <a:cs typeface="Times New Roman"/>
              </a:rPr>
              <a:t>del bene e del </a:t>
            </a:r>
            <a:r>
              <a:rPr sz="1200" spc="-5" dirty="0">
                <a:latin typeface="Times New Roman"/>
                <a:cs typeface="Times New Roman"/>
              </a:rPr>
              <a:t>male. Di fatto,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ebraica </a:t>
            </a:r>
            <a:r>
              <a:rPr sz="1200" dirty="0">
                <a:latin typeface="Times New Roman"/>
                <a:cs typeface="Times New Roman"/>
              </a:rPr>
              <a:t>è predicata in </a:t>
            </a:r>
            <a:r>
              <a:rPr sz="1200" spc="-5" dirty="0">
                <a:latin typeface="Times New Roman"/>
                <a:cs typeface="Times New Roman"/>
              </a:rPr>
              <a:t>base al </a:t>
            </a:r>
            <a:r>
              <a:rPr sz="1200" dirty="0">
                <a:latin typeface="Times New Roman"/>
                <a:cs typeface="Times New Roman"/>
              </a:rPr>
              <a:t>patto tra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Machiventa  Melchizedek, </a:t>
            </a:r>
            <a:r>
              <a:rPr sz="1200" dirty="0">
                <a:latin typeface="Times New Roman"/>
                <a:cs typeface="Times New Roman"/>
              </a:rPr>
              <a:t>ma in senso </a:t>
            </a:r>
            <a:r>
              <a:rPr sz="1200" spc="-5" dirty="0">
                <a:latin typeface="Times New Roman"/>
                <a:cs typeface="Times New Roman"/>
              </a:rPr>
              <a:t>evolutivo </a:t>
            </a:r>
            <a:r>
              <a:rPr sz="1200" dirty="0">
                <a:latin typeface="Times New Roman"/>
                <a:cs typeface="Times New Roman"/>
              </a:rPr>
              <a:t>è il risultato di </a:t>
            </a:r>
            <a:r>
              <a:rPr sz="1200" spc="-5" dirty="0">
                <a:latin typeface="Times New Roman"/>
                <a:cs typeface="Times New Roman"/>
              </a:rPr>
              <a:t>numerose circostanze connesse </a:t>
            </a:r>
            <a:r>
              <a:rPr sz="1200" dirty="0">
                <a:latin typeface="Times New Roman"/>
                <a:cs typeface="Times New Roman"/>
              </a:rPr>
              <a:t>a situazioni </a:t>
            </a:r>
            <a:r>
              <a:rPr sz="1200" spc="-5" dirty="0">
                <a:latin typeface="Times New Roman"/>
                <a:cs typeface="Times New Roman"/>
              </a:rPr>
              <a:t>straordinarie;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culturalmente essa 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attinto abbondantemente dalla religione, dalla moralità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filosofia </a:t>
            </a:r>
            <a:r>
              <a:rPr sz="1200" dirty="0">
                <a:latin typeface="Times New Roman"/>
                <a:cs typeface="Times New Roman"/>
              </a:rPr>
              <a:t>di tutto il </a:t>
            </a:r>
            <a:r>
              <a:rPr sz="1200" spc="-5" dirty="0">
                <a:latin typeface="Times New Roman"/>
                <a:cs typeface="Times New Roman"/>
              </a:rPr>
              <a:t>Levante. </a:t>
            </a:r>
            <a:r>
              <a:rPr sz="1200" dirty="0">
                <a:latin typeface="Times New Roman"/>
                <a:cs typeface="Times New Roman"/>
              </a:rPr>
              <a:t>È per mezzo </a:t>
            </a:r>
            <a:r>
              <a:rPr sz="1200" spc="-5" dirty="0">
                <a:latin typeface="Times New Roman"/>
                <a:cs typeface="Times New Roman"/>
              </a:rPr>
              <a:t>della religione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ebraica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562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540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della moralità e </a:t>
            </a:r>
            <a:r>
              <a:rPr sz="1200" spc="-5" dirty="0">
                <a:latin typeface="Times New Roman"/>
                <a:cs typeface="Times New Roman"/>
              </a:rPr>
              <a:t>del pensiero religioso dell’Egitto,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Mesopotamia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dell’Iran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trasmessa ai </a:t>
            </a:r>
            <a:r>
              <a:rPr sz="1200" dirty="0">
                <a:latin typeface="Times New Roman"/>
                <a:cs typeface="Times New Roman"/>
              </a:rPr>
              <a:t>popoli  </a:t>
            </a:r>
            <a:r>
              <a:rPr sz="1200" spc="-5" dirty="0">
                <a:latin typeface="Times New Roman"/>
                <a:cs typeface="Times New Roman"/>
              </a:rPr>
              <a:t>occidentali.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concetti di deità presso 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semiti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(1052.4) 96:1.1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Semiti ritenevano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fosse abitata </a:t>
            </a:r>
            <a:r>
              <a:rPr sz="1200" dirty="0">
                <a:latin typeface="Times New Roman"/>
                <a:cs typeface="Times New Roman"/>
              </a:rPr>
              <a:t>da uno </a:t>
            </a:r>
            <a:r>
              <a:rPr sz="1200" spc="-5" dirty="0">
                <a:latin typeface="Times New Roman"/>
                <a:cs typeface="Times New Roman"/>
              </a:rPr>
              <a:t>spirito. C’erano spiriti </a:t>
            </a:r>
            <a:r>
              <a:rPr sz="1200" dirty="0">
                <a:latin typeface="Times New Roman"/>
                <a:cs typeface="Times New Roman"/>
              </a:rPr>
              <a:t>del mondo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 </a:t>
            </a:r>
            <a:r>
              <a:rPr sz="1200" spc="-5" dirty="0">
                <a:latin typeface="Times New Roman"/>
                <a:cs typeface="Times New Roman"/>
              </a:rPr>
              <a:t>vegetale;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annuali,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progenie; spiriti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fuoco, dell’acqua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dell’aria;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pantheon di </a:t>
            </a:r>
            <a:r>
              <a:rPr sz="1200" spc="-5" dirty="0">
                <a:latin typeface="Times New Roman"/>
                <a:cs typeface="Times New Roman"/>
              </a:rPr>
              <a:t>spiriti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temere </a:t>
            </a:r>
            <a:r>
              <a:rPr sz="1200" dirty="0">
                <a:latin typeface="Times New Roman"/>
                <a:cs typeface="Times New Roman"/>
              </a:rPr>
              <a:t>e da  </a:t>
            </a:r>
            <a:r>
              <a:rPr sz="1200" spc="-5" dirty="0">
                <a:latin typeface="Times New Roman"/>
                <a:cs typeface="Times New Roman"/>
              </a:rPr>
              <a:t>adorare.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concernenti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Creatore Universale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distrussero mai completamente </a:t>
            </a:r>
            <a:r>
              <a:rPr sz="1200" dirty="0">
                <a:latin typeface="Times New Roman"/>
                <a:cs typeface="Times New Roman"/>
              </a:rPr>
              <a:t>la credenza </a:t>
            </a:r>
            <a:r>
              <a:rPr sz="1200" spc="2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spiriti subordinati 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-5" dirty="0">
                <a:latin typeface="Times New Roman"/>
                <a:cs typeface="Times New Roman"/>
              </a:rPr>
              <a:t> natura.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(1052.5) 96:1.2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degli </a:t>
            </a:r>
            <a:r>
              <a:rPr sz="1200" dirty="0">
                <a:latin typeface="Times New Roman"/>
                <a:cs typeface="Times New Roman"/>
              </a:rPr>
              <a:t>Ebrei dal politeismo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monoteismo, </a:t>
            </a:r>
            <a:r>
              <a:rPr sz="1200" spc="-5" dirty="0">
                <a:latin typeface="Times New Roman"/>
                <a:cs typeface="Times New Roman"/>
              </a:rPr>
              <a:t>passando per l’enoteismo,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sviluppo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concettuale</a:t>
            </a:r>
            <a:endParaRPr sz="1200">
              <a:latin typeface="Times New Roman"/>
              <a:cs typeface="Times New Roman"/>
            </a:endParaRPr>
          </a:p>
          <a:p>
            <a:pPr marL="88900" marR="134620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ininterrotto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continuo.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subirono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regressi nell’evoluzione dei loro concetti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spc="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epoca esisterono  idee </a:t>
            </a:r>
            <a:r>
              <a:rPr sz="1200" spc="-5" dirty="0">
                <a:latin typeface="Times New Roman"/>
                <a:cs typeface="Times New Roman"/>
              </a:rPr>
              <a:t>diverse su Dio presso differenti gruppi </a:t>
            </a:r>
            <a:r>
              <a:rPr sz="1200" dirty="0">
                <a:latin typeface="Times New Roman"/>
                <a:cs typeface="Times New Roman"/>
              </a:rPr>
              <a:t>di credenti semiti.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diversi furono applicate numerose denominazioni ai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di Dio, e </a:t>
            </a:r>
            <a:r>
              <a:rPr sz="1200" spc="-5" dirty="0">
                <a:latin typeface="Times New Roman"/>
                <a:cs typeface="Times New Roman"/>
              </a:rPr>
              <a:t>per evitare ogni </a:t>
            </a:r>
            <a:r>
              <a:rPr sz="1200" dirty="0">
                <a:latin typeface="Times New Roman"/>
                <a:cs typeface="Times New Roman"/>
              </a:rPr>
              <a:t>confusione questi </a:t>
            </a:r>
            <a:r>
              <a:rPr sz="1200" spc="-5" dirty="0">
                <a:latin typeface="Times New Roman"/>
                <a:cs typeface="Times New Roman"/>
              </a:rPr>
              <a:t>vari appellativi </a:t>
            </a:r>
            <a:r>
              <a:rPr sz="1200" dirty="0">
                <a:latin typeface="Times New Roman"/>
                <a:cs typeface="Times New Roman"/>
              </a:rPr>
              <a:t>della Deità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definiti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rapportano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all’evoluzione della teologia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ebraica: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8013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(1053.1) 96:1.3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Yahweh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dio delle </a:t>
            </a:r>
            <a:r>
              <a:rPr sz="1200" spc="-5" dirty="0">
                <a:latin typeface="Times New Roman"/>
                <a:cs typeface="Times New Roman"/>
              </a:rPr>
              <a:t>tribù palestinesi </a:t>
            </a:r>
            <a:r>
              <a:rPr sz="1200" dirty="0">
                <a:latin typeface="Times New Roman"/>
                <a:cs typeface="Times New Roman"/>
              </a:rPr>
              <a:t>del sud, che associarono </a:t>
            </a:r>
            <a:r>
              <a:rPr sz="1200" spc="-5" dirty="0">
                <a:latin typeface="Times New Roman"/>
                <a:cs typeface="Times New Roman"/>
              </a:rPr>
              <a:t>questo concetto </a:t>
            </a:r>
            <a:r>
              <a:rPr sz="1200" dirty="0">
                <a:latin typeface="Times New Roman"/>
                <a:cs typeface="Times New Roman"/>
              </a:rPr>
              <a:t>di deità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Monte  </a:t>
            </a:r>
            <a:r>
              <a:rPr sz="1200" spc="-5" dirty="0">
                <a:latin typeface="Times New Roman"/>
                <a:cs typeface="Times New Roman"/>
              </a:rPr>
              <a:t>Horeb,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vulcano del </a:t>
            </a:r>
            <a:r>
              <a:rPr sz="1200" dirty="0">
                <a:latin typeface="Times New Roman"/>
                <a:cs typeface="Times New Roman"/>
              </a:rPr>
              <a:t>Sinai. </a:t>
            </a:r>
            <a:r>
              <a:rPr sz="1200" spc="-5" dirty="0">
                <a:latin typeface="Times New Roman"/>
                <a:cs typeface="Times New Roman"/>
              </a:rPr>
              <a:t>Yahweh era </a:t>
            </a:r>
            <a:r>
              <a:rPr sz="1200" dirty="0">
                <a:latin typeface="Times New Roman"/>
                <a:cs typeface="Times New Roman"/>
              </a:rPr>
              <a:t>semplicemente uno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centinaia 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dei della natura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attiravano l’attenzione ed esigevano l’adorazione delle </a:t>
            </a:r>
            <a:r>
              <a:rPr sz="1200" dirty="0">
                <a:latin typeface="Times New Roman"/>
                <a:cs typeface="Times New Roman"/>
              </a:rPr>
              <a:t>tribù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popoli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semitici.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705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(1053.2) 96:1.4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El Elyon. </a:t>
            </a:r>
            <a:r>
              <a:rPr sz="1200" spc="-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secoli </a:t>
            </a:r>
            <a:r>
              <a:rPr sz="1200" dirty="0">
                <a:latin typeface="Times New Roman"/>
                <a:cs typeface="Times New Roman"/>
              </a:rPr>
              <a:t>dopo il soggiorno 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a Salem la </a:t>
            </a:r>
            <a:r>
              <a:rPr sz="1200" spc="-5" dirty="0">
                <a:latin typeface="Times New Roman"/>
                <a:cs typeface="Times New Roman"/>
              </a:rPr>
              <a:t>sua dottrina 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persisté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versioni, ma </a:t>
            </a:r>
            <a:r>
              <a:rPr sz="1200" spc="-5" dirty="0">
                <a:latin typeface="Times New Roman"/>
                <a:cs typeface="Times New Roman"/>
              </a:rPr>
              <a:t>fu generalmente indicata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termine </a:t>
            </a:r>
            <a:r>
              <a:rPr sz="1200" dirty="0">
                <a:latin typeface="Times New Roman"/>
                <a:cs typeface="Times New Roman"/>
              </a:rPr>
              <a:t>El </a:t>
            </a:r>
            <a:r>
              <a:rPr sz="1200" spc="-5" dirty="0">
                <a:latin typeface="Times New Roman"/>
                <a:cs typeface="Times New Roman"/>
              </a:rPr>
              <a:t>Elyon, l’Altissimo Dio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cielo. Molti Semiti,  compresi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diretti di </a:t>
            </a:r>
            <a:r>
              <a:rPr sz="1200" spc="-5" dirty="0">
                <a:latin typeface="Times New Roman"/>
                <a:cs typeface="Times New Roman"/>
              </a:rPr>
              <a:t>Abramo, </a:t>
            </a:r>
            <a:r>
              <a:rPr sz="1200" dirty="0">
                <a:latin typeface="Times New Roman"/>
                <a:cs typeface="Times New Roman"/>
              </a:rPr>
              <a:t>adorarono in </a:t>
            </a:r>
            <a:r>
              <a:rPr sz="1200" spc="-5" dirty="0">
                <a:latin typeface="Times New Roman"/>
                <a:cs typeface="Times New Roman"/>
              </a:rPr>
              <a:t>tempi diversi sia Yahweh sia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Elyon.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6059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49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(1053.3) 96:1.5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El Shaddai.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difficile spiegare </a:t>
            </a:r>
            <a:r>
              <a:rPr sz="1200" dirty="0">
                <a:latin typeface="Times New Roman"/>
                <a:cs typeface="Times New Roman"/>
              </a:rPr>
              <a:t>che cosa </a:t>
            </a:r>
            <a:r>
              <a:rPr sz="1200" spc="-5" dirty="0">
                <a:latin typeface="Times New Roman"/>
                <a:cs typeface="Times New Roman"/>
              </a:rPr>
              <a:t>rappresentava </a:t>
            </a:r>
            <a:r>
              <a:rPr sz="1200" dirty="0">
                <a:latin typeface="Times New Roman"/>
                <a:cs typeface="Times New Roman"/>
              </a:rPr>
              <a:t>El </a:t>
            </a:r>
            <a:r>
              <a:rPr sz="1200" spc="-5" dirty="0">
                <a:latin typeface="Times New Roman"/>
                <a:cs typeface="Times New Roman"/>
              </a:rPr>
              <a:t>Shaddai. Questa 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derivato  composito degli insegnamenti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10" dirty="0">
                <a:latin typeface="Times New Roman"/>
                <a:cs typeface="Times New Roman"/>
              </a:rPr>
              <a:t>Libro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Amenemope, </a:t>
            </a:r>
            <a:r>
              <a:rPr sz="1200" dirty="0">
                <a:latin typeface="Times New Roman"/>
                <a:cs typeface="Times New Roman"/>
              </a:rPr>
              <a:t>modificato dalla dottrina su Aton </a:t>
            </a:r>
            <a:r>
              <a:rPr sz="1200" spc="-5" dirty="0">
                <a:latin typeface="Times New Roman"/>
                <a:cs typeface="Times New Roman"/>
              </a:rPr>
              <a:t>presentata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Ikhnaton </a:t>
            </a:r>
            <a:r>
              <a:rPr sz="1200" dirty="0">
                <a:latin typeface="Times New Roman"/>
                <a:cs typeface="Times New Roman"/>
              </a:rPr>
              <a:t>ed ulteriormente </a:t>
            </a:r>
            <a:r>
              <a:rPr sz="1200" spc="-5" dirty="0">
                <a:latin typeface="Times New Roman"/>
                <a:cs typeface="Times New Roman"/>
              </a:rPr>
              <a:t>influenzato dagli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incorporati nel </a:t>
            </a:r>
            <a:r>
              <a:rPr sz="1200" dirty="0">
                <a:latin typeface="Times New Roman"/>
                <a:cs typeface="Times New Roman"/>
              </a:rPr>
              <a:t>concetto di 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Elyon.</a:t>
            </a:r>
            <a:endParaRPr sz="1200">
              <a:latin typeface="Times New Roman"/>
              <a:cs typeface="Times New Roman"/>
            </a:endParaRPr>
          </a:p>
          <a:p>
            <a:pPr marL="76200" marR="1638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 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concetto di El </a:t>
            </a:r>
            <a:r>
              <a:rPr sz="1200" spc="-5" dirty="0">
                <a:latin typeface="Times New Roman"/>
                <a:cs typeface="Times New Roman"/>
              </a:rPr>
              <a:t>Shaddai impregnò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ebraica, si </a:t>
            </a:r>
            <a:r>
              <a:rPr sz="1200" dirty="0">
                <a:latin typeface="Times New Roman"/>
                <a:cs typeface="Times New Roman"/>
              </a:rPr>
              <a:t>colorò </a:t>
            </a:r>
            <a:r>
              <a:rPr sz="1200" spc="-5" dirty="0">
                <a:latin typeface="Times New Roman"/>
                <a:cs typeface="Times New Roman"/>
              </a:rPr>
              <a:t>totalmente delle </a:t>
            </a:r>
            <a:r>
              <a:rPr sz="1200" dirty="0">
                <a:latin typeface="Times New Roman"/>
                <a:cs typeface="Times New Roman"/>
              </a:rPr>
              <a:t>credenze </a:t>
            </a:r>
            <a:r>
              <a:rPr sz="1200" spc="-5" dirty="0">
                <a:latin typeface="Times New Roman"/>
                <a:cs typeface="Times New Roman"/>
              </a:rPr>
              <a:t>su Yahweh  che esistevano </a:t>
            </a:r>
            <a:r>
              <a:rPr sz="1200" dirty="0">
                <a:latin typeface="Times New Roman"/>
                <a:cs typeface="Times New Roman"/>
              </a:rPr>
              <a:t>nel deserto.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81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(1053.4) 96:1.6 </a:t>
            </a:r>
            <a:r>
              <a:rPr sz="1200" spc="-5" dirty="0">
                <a:latin typeface="Times New Roman"/>
                <a:cs typeface="Times New Roman"/>
              </a:rPr>
              <a:t>Una delle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dominanti della 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era il </a:t>
            </a:r>
            <a:r>
              <a:rPr sz="1200" spc="-5" dirty="0">
                <a:latin typeface="Times New Roman"/>
                <a:cs typeface="Times New Roman"/>
              </a:rPr>
              <a:t>concetto egiziano della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Provvidenza,  l’insegnamento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prosperità materiale </a:t>
            </a:r>
            <a:r>
              <a:rPr sz="1200" dirty="0">
                <a:latin typeface="Times New Roman"/>
                <a:cs typeface="Times New Roman"/>
              </a:rPr>
              <a:t>era una </a:t>
            </a:r>
            <a:r>
              <a:rPr sz="1200" spc="-5" dirty="0">
                <a:latin typeface="Times New Roman"/>
                <a:cs typeface="Times New Roman"/>
              </a:rPr>
              <a:t>ricompensa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servito 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Shaddai.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826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(1053.5) 96:1.7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El.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mezzo a tutta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confusione di </a:t>
            </a:r>
            <a:r>
              <a:rPr sz="1200" spc="-5" dirty="0">
                <a:latin typeface="Times New Roman"/>
                <a:cs typeface="Times New Roman"/>
              </a:rPr>
              <a:t>terminologia </a:t>
            </a:r>
            <a:r>
              <a:rPr sz="1200" dirty="0">
                <a:latin typeface="Times New Roman"/>
                <a:cs typeface="Times New Roman"/>
              </a:rPr>
              <a:t>e di approssimazione di </a:t>
            </a:r>
            <a:r>
              <a:rPr sz="1200" spc="-5" dirty="0">
                <a:latin typeface="Times New Roman"/>
                <a:cs typeface="Times New Roman"/>
              </a:rPr>
              <a:t>concetti, </a:t>
            </a:r>
            <a:r>
              <a:rPr sz="1200" dirty="0">
                <a:latin typeface="Times New Roman"/>
                <a:cs typeface="Times New Roman"/>
              </a:rPr>
              <a:t>molti credenti  </a:t>
            </a:r>
            <a:r>
              <a:rPr sz="1200" spc="-5" dirty="0">
                <a:latin typeface="Times New Roman"/>
                <a:cs typeface="Times New Roman"/>
              </a:rPr>
              <a:t>devoti si sforzarono sinceramente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adorare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idee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della divinità,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sviluppò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rivolgersi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composita con </a:t>
            </a:r>
            <a:r>
              <a:rPr sz="1200" dirty="0">
                <a:latin typeface="Times New Roman"/>
                <a:cs typeface="Times New Roman"/>
              </a:rPr>
              <a:t>il nome di El. E </a:t>
            </a:r>
            <a:r>
              <a:rPr sz="1200" spc="-5" dirty="0">
                <a:latin typeface="Times New Roman"/>
                <a:cs typeface="Times New Roman"/>
              </a:rPr>
              <a:t>questo termine includeva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altri dei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adorati  dai Beduini.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(1053.6) 96:1.8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Elohim. </a:t>
            </a:r>
            <a:r>
              <a:rPr sz="1200" spc="-5" dirty="0">
                <a:latin typeface="Times New Roman"/>
                <a:cs typeface="Times New Roman"/>
              </a:rPr>
              <a:t>A Kish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Ur </a:t>
            </a:r>
            <a:r>
              <a:rPr sz="1200" dirty="0">
                <a:latin typeface="Times New Roman"/>
                <a:cs typeface="Times New Roman"/>
              </a:rPr>
              <a:t>persisterono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dei gruppi sumeri-caldei </a:t>
            </a:r>
            <a:r>
              <a:rPr sz="1200" spc="-5" dirty="0">
                <a:latin typeface="Times New Roman"/>
                <a:cs typeface="Times New Roman"/>
              </a:rPr>
              <a:t>che insegnarono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Dio tre-in-uno </a:t>
            </a:r>
            <a:r>
              <a:rPr sz="1200" dirty="0">
                <a:latin typeface="Times New Roman"/>
                <a:cs typeface="Times New Roman"/>
              </a:rPr>
              <a:t>fondato sulle </a:t>
            </a:r>
            <a:r>
              <a:rPr sz="1200" spc="-5" dirty="0">
                <a:latin typeface="Times New Roman"/>
                <a:cs typeface="Times New Roman"/>
              </a:rPr>
              <a:t>tradizioni del tempo di Abramo </a:t>
            </a:r>
            <a:r>
              <a:rPr sz="1200" dirty="0">
                <a:latin typeface="Times New Roman"/>
                <a:cs typeface="Times New Roman"/>
              </a:rPr>
              <a:t>e di Melchizedek.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dottrina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portata in </a:t>
            </a:r>
            <a:r>
              <a:rPr sz="1200" spc="-5" dirty="0">
                <a:latin typeface="Times New Roman"/>
                <a:cs typeface="Times New Roman"/>
              </a:rPr>
              <a:t>Egitto, 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questa Trinità fu adorata sotto </a:t>
            </a:r>
            <a:r>
              <a:rPr sz="1200" dirty="0">
                <a:latin typeface="Times New Roman"/>
                <a:cs typeface="Times New Roman"/>
              </a:rPr>
              <a:t>il nome di Elohim, o al </a:t>
            </a:r>
            <a:r>
              <a:rPr sz="1200" spc="-5" dirty="0">
                <a:latin typeface="Times New Roman"/>
                <a:cs typeface="Times New Roman"/>
              </a:rPr>
              <a:t>singolare come Eloah.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circoli filosofici dell’Egitto </a:t>
            </a:r>
            <a:r>
              <a:rPr sz="1200" dirty="0">
                <a:latin typeface="Times New Roman"/>
                <a:cs typeface="Times New Roman"/>
              </a:rPr>
              <a:t>e più  </a:t>
            </a:r>
            <a:r>
              <a:rPr sz="1200" spc="-5" dirty="0">
                <a:latin typeface="Times New Roman"/>
                <a:cs typeface="Times New Roman"/>
              </a:rPr>
              <a:t>tardi gli insegnanti </a:t>
            </a:r>
            <a:r>
              <a:rPr sz="1200" dirty="0">
                <a:latin typeface="Times New Roman"/>
                <a:cs typeface="Times New Roman"/>
              </a:rPr>
              <a:t>alessandrini di </a:t>
            </a:r>
            <a:r>
              <a:rPr sz="1200" spc="-5" dirty="0">
                <a:latin typeface="Times New Roman"/>
                <a:cs typeface="Times New Roman"/>
              </a:rPr>
              <a:t>estrazione ebraica insegnarono questa </a:t>
            </a:r>
            <a:r>
              <a:rPr sz="1200" dirty="0">
                <a:latin typeface="Times New Roman"/>
                <a:cs typeface="Times New Roman"/>
              </a:rPr>
              <a:t>unità di </a:t>
            </a:r>
            <a:r>
              <a:rPr sz="1200" spc="-5" dirty="0">
                <a:latin typeface="Times New Roman"/>
                <a:cs typeface="Times New Roman"/>
              </a:rPr>
              <a:t>Dei pluralistici,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all’epoca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dell’esodo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 credevano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Trinità.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dell’Elohim trinitario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divenne</a:t>
            </a:r>
            <a:endParaRPr sz="1200">
              <a:latin typeface="Times New Roman"/>
              <a:cs typeface="Times New Roman"/>
            </a:endParaRPr>
          </a:p>
          <a:p>
            <a:pPr marL="76200" marR="58547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mai una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parte della </a:t>
            </a:r>
            <a:r>
              <a:rPr sz="1200" spc="-5" dirty="0">
                <a:latin typeface="Times New Roman"/>
                <a:cs typeface="Times New Roman"/>
              </a:rPr>
              <a:t>teologia ebraica fino </a:t>
            </a:r>
            <a:r>
              <a:rPr sz="1200" dirty="0">
                <a:latin typeface="Times New Roman"/>
                <a:cs typeface="Times New Roman"/>
              </a:rPr>
              <a:t>a 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 non </a:t>
            </a:r>
            <a:r>
              <a:rPr sz="1200" spc="-5" dirty="0">
                <a:latin typeface="Times New Roman"/>
                <a:cs typeface="Times New Roman"/>
              </a:rPr>
              <a:t>furono passati </a:t>
            </a:r>
            <a:r>
              <a:rPr sz="1200" dirty="0">
                <a:latin typeface="Times New Roman"/>
                <a:cs typeface="Times New Roman"/>
              </a:rPr>
              <a:t>sotto l’influenza </a:t>
            </a:r>
            <a:r>
              <a:rPr sz="1200" spc="-5" dirty="0">
                <a:latin typeface="Times New Roman"/>
                <a:cs typeface="Times New Roman"/>
              </a:rPr>
              <a:t>politica dei  Babilonesi.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229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619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all’Asia,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giacimenti fossili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abbondanti si trovano </a:t>
            </a:r>
            <a:r>
              <a:rPr sz="1200" dirty="0">
                <a:latin typeface="Times New Roman"/>
                <a:cs typeface="Times New Roman"/>
              </a:rPr>
              <a:t>vicino 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continenti. Se volete </a:t>
            </a:r>
            <a:r>
              <a:rPr sz="1200" spc="-5" dirty="0">
                <a:latin typeface="Times New Roman"/>
                <a:cs typeface="Times New Roman"/>
              </a:rPr>
              <a:t>studiare oggi </a:t>
            </a:r>
            <a:r>
              <a:rPr sz="1200" dirty="0">
                <a:latin typeface="Times New Roman"/>
                <a:cs typeface="Times New Roman"/>
              </a:rPr>
              <a:t>la vita di quest’era,  </a:t>
            </a:r>
            <a:r>
              <a:rPr sz="1200" spc="-5" dirty="0">
                <a:latin typeface="Times New Roman"/>
                <a:cs typeface="Times New Roman"/>
              </a:rPr>
              <a:t>esaminate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regioni himalaiane, siberiane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mediterranee, come pure </a:t>
            </a:r>
            <a:r>
              <a:rPr sz="1200" dirty="0">
                <a:latin typeface="Times New Roman"/>
                <a:cs typeface="Times New Roman"/>
              </a:rPr>
              <a:t>l’India e le isole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bacino del </a:t>
            </a:r>
            <a:r>
              <a:rPr sz="1200" spc="-5" dirty="0">
                <a:latin typeface="Times New Roman"/>
                <a:cs typeface="Times New Roman"/>
              </a:rPr>
              <a:t>Pacifico meridionale.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caratteristica saliente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marina </a:t>
            </a:r>
            <a:r>
              <a:rPr sz="1200" dirty="0">
                <a:latin typeface="Times New Roman"/>
                <a:cs typeface="Times New Roman"/>
              </a:rPr>
              <a:t>era la presenza di una moltitudine di </a:t>
            </a:r>
            <a:r>
              <a:rPr sz="1200" spc="-5" dirty="0">
                <a:latin typeface="Times New Roman"/>
                <a:cs typeface="Times New Roman"/>
              </a:rPr>
              <a:t>meravigliose ammoniti,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cui resti fossili si trovano </a:t>
            </a:r>
            <a:r>
              <a:rPr sz="1200" dirty="0">
                <a:latin typeface="Times New Roman"/>
                <a:cs typeface="Times New Roman"/>
              </a:rPr>
              <a:t>in  tutto il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(686.9) 60:1.13 </a:t>
            </a:r>
            <a:r>
              <a:rPr sz="1200" i="1" dirty="0">
                <a:latin typeface="Times New Roman"/>
                <a:cs typeface="Times New Roman"/>
              </a:rPr>
              <a:t>130.000.000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mari erano </a:t>
            </a:r>
            <a:r>
              <a:rPr sz="1200" dirty="0">
                <a:latin typeface="Times New Roman"/>
                <a:cs typeface="Times New Roman"/>
              </a:rPr>
              <a:t>cambiati molto poco.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Siberia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l’America del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erano collegate </a:t>
            </a:r>
            <a:r>
              <a:rPr sz="1200" dirty="0">
                <a:latin typeface="Times New Roman"/>
                <a:cs typeface="Times New Roman"/>
              </a:rPr>
              <a:t>dall’istmo  </a:t>
            </a:r>
            <a:r>
              <a:rPr sz="1200" spc="-5" dirty="0">
                <a:latin typeface="Times New Roman"/>
                <a:cs typeface="Times New Roman"/>
              </a:rPr>
              <a:t>dello Stretto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Bering. </a:t>
            </a:r>
            <a:r>
              <a:rPr sz="1200" dirty="0">
                <a:latin typeface="Times New Roman"/>
                <a:cs typeface="Times New Roman"/>
              </a:rPr>
              <a:t>Una vita </a:t>
            </a:r>
            <a:r>
              <a:rPr sz="1200" spc="-5" dirty="0">
                <a:latin typeface="Times New Roman"/>
                <a:cs typeface="Times New Roman"/>
              </a:rPr>
              <a:t>marina straordinariamente ricca </a:t>
            </a:r>
            <a:r>
              <a:rPr sz="1200" dirty="0">
                <a:latin typeface="Times New Roman"/>
                <a:cs typeface="Times New Roman"/>
              </a:rPr>
              <a:t>apparve sulla </a:t>
            </a:r>
            <a:r>
              <a:rPr sz="1200" spc="-5" dirty="0">
                <a:latin typeface="Times New Roman"/>
                <a:cs typeface="Times New Roman"/>
              </a:rPr>
              <a:t>costa californiana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Pacifico, </a:t>
            </a:r>
            <a:r>
              <a:rPr sz="1200" dirty="0">
                <a:latin typeface="Times New Roman"/>
                <a:cs typeface="Times New Roman"/>
              </a:rPr>
              <a:t>dove oltre un  </a:t>
            </a:r>
            <a:r>
              <a:rPr sz="1200" spc="-5" dirty="0">
                <a:latin typeface="Times New Roman"/>
                <a:cs typeface="Times New Roman"/>
              </a:rPr>
              <a:t>migliaio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di ammoniti </a:t>
            </a:r>
            <a:r>
              <a:rPr sz="1200" spc="-5" dirty="0">
                <a:latin typeface="Times New Roman"/>
                <a:cs typeface="Times New Roman"/>
              </a:rPr>
              <a:t>si svilupparono dai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cefalopodi.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modificazioni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di questo periodo </a:t>
            </a:r>
            <a:r>
              <a:rPr sz="1200" spc="-5" dirty="0">
                <a:latin typeface="Times New Roman"/>
                <a:cs typeface="Times New Roman"/>
              </a:rPr>
              <a:t>furono  veramente rivoluzionarie nonostante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carattere transitorio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graduale.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(687.1) 60:1.14 </a:t>
            </a:r>
            <a:r>
              <a:rPr sz="1200" spc="-5" dirty="0">
                <a:latin typeface="Times New Roman"/>
                <a:cs typeface="Times New Roman"/>
              </a:rPr>
              <a:t>Questo periodo si estese su </a:t>
            </a:r>
            <a:r>
              <a:rPr sz="1200" dirty="0">
                <a:latin typeface="Times New Roman"/>
                <a:cs typeface="Times New Roman"/>
              </a:rPr>
              <a:t>più di venticinque milioni 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conosciuto come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Triassico.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1340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L’era successiva dei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rettili</a:t>
            </a:r>
            <a:endParaRPr sz="1600">
              <a:latin typeface="Times New Roman"/>
              <a:cs typeface="Times New Roman"/>
            </a:endParaRPr>
          </a:p>
          <a:p>
            <a:pPr marL="889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(687.2) 60:2.1 </a:t>
            </a:r>
            <a:r>
              <a:rPr sz="1200" i="1" dirty="0">
                <a:latin typeface="Times New Roman"/>
                <a:cs typeface="Times New Roman"/>
              </a:rPr>
              <a:t>120.000.000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cominciò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dell’era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rettili.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avvenimento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periodo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  <a:p>
            <a:pPr marL="88900" marR="65405">
              <a:lnSpc>
                <a:spcPts val="13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l’evoluzione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declino dei dinosauri.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degli </a:t>
            </a:r>
            <a:r>
              <a:rPr sz="1200" spc="-5" dirty="0">
                <a:latin typeface="Times New Roman"/>
                <a:cs typeface="Times New Roman"/>
              </a:rPr>
              <a:t>animali terrestri raggiunse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massimo sviluppo quanto </a:t>
            </a:r>
            <a:r>
              <a:rPr sz="1200" dirty="0">
                <a:latin typeface="Times New Roman"/>
                <a:cs typeface="Times New Roman"/>
              </a:rPr>
              <a:t>a dimensione e  </a:t>
            </a:r>
            <a:r>
              <a:rPr sz="1200" spc="-5" dirty="0">
                <a:latin typeface="Times New Roman"/>
                <a:cs typeface="Times New Roman"/>
              </a:rPr>
              <a:t>scomparve </a:t>
            </a:r>
            <a:r>
              <a:rPr sz="1200" dirty="0">
                <a:latin typeface="Times New Roman"/>
                <a:cs typeface="Times New Roman"/>
              </a:rPr>
              <a:t>praticamente </a:t>
            </a:r>
            <a:r>
              <a:rPr sz="1200" spc="-5" dirty="0">
                <a:latin typeface="Times New Roman"/>
                <a:cs typeface="Times New Roman"/>
              </a:rPr>
              <a:t>dalla superficie della </a:t>
            </a:r>
            <a:r>
              <a:rPr sz="1200" dirty="0">
                <a:latin typeface="Times New Roman"/>
                <a:cs typeface="Times New Roman"/>
              </a:rPr>
              <a:t>terra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quest’era.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dinosauri si evolvettero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taglia, </a:t>
            </a:r>
            <a:r>
              <a:rPr sz="1200" dirty="0">
                <a:latin typeface="Times New Roman"/>
                <a:cs typeface="Times New Roman"/>
              </a:rPr>
              <a:t>da una specie di  meno di </a:t>
            </a:r>
            <a:r>
              <a:rPr sz="1200" spc="-5" dirty="0">
                <a:latin typeface="Times New Roman"/>
                <a:cs typeface="Times New Roman"/>
              </a:rPr>
              <a:t>sessanta centimetri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lunghezza fino agli enormi dinosauri </a:t>
            </a:r>
            <a:r>
              <a:rPr sz="1200" dirty="0">
                <a:latin typeface="Times New Roman"/>
                <a:cs typeface="Times New Roman"/>
              </a:rPr>
              <a:t>non carnivori di </a:t>
            </a:r>
            <a:r>
              <a:rPr sz="1200" spc="-5" dirty="0">
                <a:latin typeface="Times New Roman"/>
                <a:cs typeface="Times New Roman"/>
              </a:rPr>
              <a:t>circa ventitré </a:t>
            </a:r>
            <a:r>
              <a:rPr sz="1200" dirty="0">
                <a:latin typeface="Times New Roman"/>
                <a:cs typeface="Times New Roman"/>
              </a:rPr>
              <a:t>metri di </a:t>
            </a:r>
            <a:r>
              <a:rPr sz="1200" spc="-5" dirty="0">
                <a:latin typeface="Times New Roman"/>
                <a:cs typeface="Times New Roman"/>
              </a:rPr>
              <a:t>lunghezza, che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allora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mai stati eguagliati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dimensioni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nessun’altra creatura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46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(687.3) 60:2.2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grandi dinosauri nacquero nell’ovest dell’America del Nord. Questi </a:t>
            </a:r>
            <a:r>
              <a:rPr sz="1200" dirty="0">
                <a:latin typeface="Times New Roman"/>
                <a:cs typeface="Times New Roman"/>
              </a:rPr>
              <a:t>mostruosi </a:t>
            </a:r>
            <a:r>
              <a:rPr sz="1200" spc="-5" dirty="0">
                <a:latin typeface="Times New Roman"/>
                <a:cs typeface="Times New Roman"/>
              </a:rPr>
              <a:t>rettili sono sepolti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regioni  delle Montagne Rocciose, lungo </a:t>
            </a:r>
            <a:r>
              <a:rPr sz="1200" dirty="0">
                <a:latin typeface="Times New Roman"/>
                <a:cs typeface="Times New Roman"/>
              </a:rPr>
              <a:t>l’intera </a:t>
            </a:r>
            <a:r>
              <a:rPr sz="1200" spc="-5" dirty="0">
                <a:latin typeface="Times New Roman"/>
                <a:cs typeface="Times New Roman"/>
              </a:rPr>
              <a:t>costa atlantica dell’America del </a:t>
            </a:r>
            <a:r>
              <a:rPr sz="1200" dirty="0">
                <a:latin typeface="Times New Roman"/>
                <a:cs typeface="Times New Roman"/>
              </a:rPr>
              <a:t>Nord, </a:t>
            </a:r>
            <a:r>
              <a:rPr sz="1200" spc="-5" dirty="0">
                <a:latin typeface="Times New Roman"/>
                <a:cs typeface="Times New Roman"/>
              </a:rPr>
              <a:t>nell’Europa </a:t>
            </a:r>
            <a:r>
              <a:rPr sz="1200" dirty="0">
                <a:latin typeface="Times New Roman"/>
                <a:cs typeface="Times New Roman"/>
              </a:rPr>
              <a:t>occidentale, </a:t>
            </a:r>
            <a:r>
              <a:rPr sz="1200" spc="-5" dirty="0">
                <a:latin typeface="Times New Roman"/>
                <a:cs typeface="Times New Roman"/>
              </a:rPr>
              <a:t>nell’Africa </a:t>
            </a:r>
            <a:r>
              <a:rPr sz="1200" dirty="0">
                <a:latin typeface="Times New Roman"/>
                <a:cs typeface="Times New Roman"/>
              </a:rPr>
              <a:t>del Sud,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6717"/>
            <a:ext cx="165862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India,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in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Australia.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2450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5988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(1053.7) 96:1.9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dirty="0">
                <a:latin typeface="Times New Roman"/>
                <a:cs typeface="Times New Roman"/>
              </a:rPr>
              <a:t>Nomi </a:t>
            </a:r>
            <a:r>
              <a:rPr sz="1200" i="1" spc="-5" dirty="0">
                <a:latin typeface="Times New Roman"/>
                <a:cs typeface="Times New Roman"/>
              </a:rPr>
              <a:t>diversi.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Semiti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amavano pronunciare </a:t>
            </a:r>
            <a:r>
              <a:rPr sz="1200" dirty="0">
                <a:latin typeface="Times New Roman"/>
                <a:cs typeface="Times New Roman"/>
              </a:rPr>
              <a:t>il nome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e perciò </a:t>
            </a:r>
            <a:r>
              <a:rPr sz="1200" spc="-5" dirty="0">
                <a:latin typeface="Times New Roman"/>
                <a:cs typeface="Times New Roman"/>
              </a:rPr>
              <a:t>ricorsero </a:t>
            </a:r>
            <a:r>
              <a:rPr sz="1200" dirty="0">
                <a:latin typeface="Times New Roman"/>
                <a:cs typeface="Times New Roman"/>
              </a:rPr>
              <a:t>di tanto in  tanto a </a:t>
            </a:r>
            <a:r>
              <a:rPr sz="1200" spc="-5" dirty="0">
                <a:latin typeface="Times New Roman"/>
                <a:cs typeface="Times New Roman"/>
              </a:rPr>
              <a:t>numerosi appellativi, quali: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di Dio,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Signore, L’Angelo del Signore, L’Onnipotente, </a:t>
            </a:r>
            <a:r>
              <a:rPr sz="1200" spc="-15" dirty="0">
                <a:latin typeface="Times New Roman"/>
                <a:cs typeface="Times New Roman"/>
              </a:rPr>
              <a:t>Il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Santo,</a:t>
            </a:r>
            <a:endParaRPr sz="1200">
              <a:latin typeface="Times New Roman"/>
              <a:cs typeface="Times New Roman"/>
            </a:endParaRPr>
          </a:p>
          <a:p>
            <a:pPr marL="520700" marR="4965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L’Altissimo, Adonai, </a:t>
            </a:r>
            <a:r>
              <a:rPr sz="1200" spc="-10" dirty="0">
                <a:latin typeface="Times New Roman"/>
                <a:cs typeface="Times New Roman"/>
              </a:rPr>
              <a:t>L’Antico </a:t>
            </a:r>
            <a:r>
              <a:rPr sz="1200" spc="-5" dirty="0">
                <a:latin typeface="Times New Roman"/>
                <a:cs typeface="Times New Roman"/>
              </a:rPr>
              <a:t>dei Giorni,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Dio d’Israele,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Cielo e della </a:t>
            </a:r>
            <a:r>
              <a:rPr sz="1200" spc="-5" dirty="0">
                <a:latin typeface="Times New Roman"/>
                <a:cs typeface="Times New Roman"/>
              </a:rPr>
              <a:t>Terra, Kyrios, </a:t>
            </a:r>
            <a:r>
              <a:rPr sz="1200" dirty="0">
                <a:latin typeface="Times New Roman"/>
                <a:cs typeface="Times New Roman"/>
              </a:rPr>
              <a:t>Jah,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Eserciti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Padre Celeste.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 marR="5168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(1053.8) 96:1.10 </a:t>
            </a:r>
            <a:r>
              <a:rPr sz="1200" i="1" spc="-5" dirty="0">
                <a:latin typeface="Times New Roman"/>
                <a:cs typeface="Times New Roman"/>
              </a:rPr>
              <a:t>Geova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termine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recenti è stato </a:t>
            </a:r>
            <a:r>
              <a:rPr sz="1200" spc="-5" dirty="0">
                <a:latin typeface="Times New Roman"/>
                <a:cs typeface="Times New Roman"/>
              </a:rPr>
              <a:t>impiegato </a:t>
            </a:r>
            <a:r>
              <a:rPr sz="1200" dirty="0">
                <a:latin typeface="Times New Roman"/>
                <a:cs typeface="Times New Roman"/>
              </a:rPr>
              <a:t>per indicare 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completo di </a:t>
            </a:r>
            <a:r>
              <a:rPr sz="1200" spc="-5" dirty="0">
                <a:latin typeface="Times New Roman"/>
                <a:cs typeface="Times New Roman"/>
              </a:rPr>
              <a:t>Yahweh  che si </a:t>
            </a:r>
            <a:r>
              <a:rPr sz="1200" dirty="0">
                <a:latin typeface="Times New Roman"/>
                <a:cs typeface="Times New Roman"/>
              </a:rPr>
              <a:t>sviluppò </a:t>
            </a:r>
            <a:r>
              <a:rPr sz="1200" spc="-5" dirty="0">
                <a:latin typeface="Times New Roman"/>
                <a:cs typeface="Times New Roman"/>
              </a:rPr>
              <a:t>alla fine per evoluzione nel corso della </a:t>
            </a:r>
            <a:r>
              <a:rPr sz="1200" dirty="0">
                <a:latin typeface="Times New Roman"/>
                <a:cs typeface="Times New Roman"/>
              </a:rPr>
              <a:t>lunga </a:t>
            </a:r>
            <a:r>
              <a:rPr sz="1200" spc="-5" dirty="0">
                <a:latin typeface="Times New Roman"/>
                <a:cs typeface="Times New Roman"/>
              </a:rPr>
              <a:t>esperienza ebraica. </a:t>
            </a:r>
            <a:r>
              <a:rPr sz="1200" dirty="0">
                <a:latin typeface="Times New Roman"/>
                <a:cs typeface="Times New Roman"/>
              </a:rPr>
              <a:t>Ma il nome </a:t>
            </a:r>
            <a:r>
              <a:rPr sz="1200" spc="-5" dirty="0">
                <a:latin typeface="Times New Roman"/>
                <a:cs typeface="Times New Roman"/>
              </a:rPr>
              <a:t>Geova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utilizzato </a:t>
            </a:r>
            <a:r>
              <a:rPr sz="1200" dirty="0">
                <a:latin typeface="Times New Roman"/>
                <a:cs typeface="Times New Roman"/>
              </a:rPr>
              <a:t>solo  </a:t>
            </a:r>
            <a:r>
              <a:rPr sz="1200" spc="-5" dirty="0">
                <a:latin typeface="Times New Roman"/>
                <a:cs typeface="Times New Roman"/>
              </a:rPr>
              <a:t>millecinquecento </a:t>
            </a:r>
            <a:r>
              <a:rPr sz="1200" dirty="0">
                <a:latin typeface="Times New Roman"/>
                <a:cs typeface="Times New Roman"/>
              </a:rPr>
              <a:t>anni dopo </a:t>
            </a:r>
            <a:r>
              <a:rPr sz="1200" spc="-5" dirty="0">
                <a:latin typeface="Times New Roman"/>
                <a:cs typeface="Times New Roman"/>
              </a:rPr>
              <a:t>l’epoca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(1054.1) 96:1.11 </a:t>
            </a:r>
            <a:r>
              <a:rPr sz="1200" spc="-5" dirty="0">
                <a:latin typeface="Times New Roman"/>
                <a:cs typeface="Times New Roman"/>
              </a:rPr>
              <a:t>Fin verso l’anno </a:t>
            </a:r>
            <a:r>
              <a:rPr sz="1200" dirty="0">
                <a:latin typeface="Times New Roman"/>
                <a:cs typeface="Times New Roman"/>
              </a:rPr>
              <a:t>2.000 </a:t>
            </a:r>
            <a:r>
              <a:rPr sz="1200" spc="-5" dirty="0">
                <a:latin typeface="Times New Roman"/>
                <a:cs typeface="Times New Roman"/>
              </a:rPr>
              <a:t>a.C.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Monte </a:t>
            </a:r>
            <a:r>
              <a:rPr sz="1200" dirty="0">
                <a:latin typeface="Times New Roman"/>
                <a:cs typeface="Times New Roman"/>
              </a:rPr>
              <a:t>Sinai </a:t>
            </a:r>
            <a:r>
              <a:rPr sz="1200" spc="-5" dirty="0">
                <a:latin typeface="Times New Roman"/>
                <a:cs typeface="Times New Roman"/>
              </a:rPr>
              <a:t>era ad intermittenza attivo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vulcano; </a:t>
            </a:r>
            <a:r>
              <a:rPr sz="1200" dirty="0">
                <a:latin typeface="Times New Roman"/>
                <a:cs typeface="Times New Roman"/>
              </a:rPr>
              <a:t>eruzioni </a:t>
            </a:r>
            <a:r>
              <a:rPr sz="1200" spc="-5" dirty="0">
                <a:latin typeface="Times New Roman"/>
                <a:cs typeface="Times New Roman"/>
              </a:rPr>
              <a:t>occasionali avvennero 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all’epoca del soggiorno degli Israeliti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regione.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fuoco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fumo, assieme </a:t>
            </a:r>
            <a:r>
              <a:rPr sz="1200" spc="-5" dirty="0">
                <a:latin typeface="Times New Roman"/>
                <a:cs typeface="Times New Roman"/>
              </a:rPr>
              <a:t>alle fragorose detonazioni che  accompagnavano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eruzioni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montagna vulcanica, </a:t>
            </a:r>
            <a:r>
              <a:rPr sz="1200" dirty="0">
                <a:latin typeface="Times New Roman"/>
                <a:cs typeface="Times New Roman"/>
              </a:rPr>
              <a:t>impressionavano tutti e </a:t>
            </a:r>
            <a:r>
              <a:rPr sz="1200" spc="-5" dirty="0">
                <a:latin typeface="Times New Roman"/>
                <a:cs typeface="Times New Roman"/>
              </a:rPr>
              <a:t>mettevano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soggezione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Beduini delle </a:t>
            </a:r>
            <a:r>
              <a:rPr sz="1200" dirty="0">
                <a:latin typeface="Times New Roman"/>
                <a:cs typeface="Times New Roman"/>
              </a:rPr>
              <a:t>regioni  </a:t>
            </a:r>
            <a:r>
              <a:rPr sz="1200" spc="-5" dirty="0">
                <a:latin typeface="Times New Roman"/>
                <a:cs typeface="Times New Roman"/>
              </a:rPr>
              <a:t>circostanti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inducevano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temere grandemente Yahweh. 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Horeb </a:t>
            </a:r>
            <a:r>
              <a:rPr sz="1200" dirty="0">
                <a:latin typeface="Times New Roman"/>
                <a:cs typeface="Times New Roman"/>
              </a:rPr>
              <a:t>divenne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il dio dei </a:t>
            </a:r>
            <a:r>
              <a:rPr sz="1200" spc="-5" dirty="0">
                <a:latin typeface="Times New Roman"/>
                <a:cs typeface="Times New Roman"/>
              </a:rPr>
              <a:t>Semiti ebrei,  ed essi alla fine credettero che fosse supremo su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543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(1054.2) 96:1.12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Cananei avevano venerato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Yahweh, </a:t>
            </a:r>
            <a:r>
              <a:rPr sz="1200" dirty="0">
                <a:latin typeface="Times New Roman"/>
                <a:cs typeface="Times New Roman"/>
              </a:rPr>
              <a:t>e sebbene molti </a:t>
            </a:r>
            <a:r>
              <a:rPr sz="1200" spc="-5" dirty="0">
                <a:latin typeface="Times New Roman"/>
                <a:cs typeface="Times New Roman"/>
              </a:rPr>
              <a:t>Keniti credessero </a:t>
            </a:r>
            <a:r>
              <a:rPr sz="1200" dirty="0">
                <a:latin typeface="Times New Roman"/>
                <a:cs typeface="Times New Roman"/>
              </a:rPr>
              <a:t>più o meno in El </a:t>
            </a:r>
            <a:r>
              <a:rPr sz="1200" spc="-5" dirty="0">
                <a:latin typeface="Times New Roman"/>
                <a:cs typeface="Times New Roman"/>
              </a:rPr>
              <a:t>Elyon, </a:t>
            </a:r>
            <a:r>
              <a:rPr sz="1200" dirty="0">
                <a:latin typeface="Times New Roman"/>
                <a:cs typeface="Times New Roman"/>
              </a:rPr>
              <a:t>il superdio  </a:t>
            </a:r>
            <a:r>
              <a:rPr sz="1200" spc="-5" dirty="0">
                <a:latin typeface="Times New Roman"/>
                <a:cs typeface="Times New Roman"/>
              </a:rPr>
              <a:t>della 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dei </a:t>
            </a:r>
            <a:r>
              <a:rPr sz="1200" spc="-5" dirty="0">
                <a:latin typeface="Times New Roman"/>
                <a:cs typeface="Times New Roman"/>
              </a:rPr>
              <a:t>Cananei restava </a:t>
            </a:r>
            <a:r>
              <a:rPr sz="1200" dirty="0">
                <a:latin typeface="Times New Roman"/>
                <a:cs typeface="Times New Roman"/>
              </a:rPr>
              <a:t>vagamente </a:t>
            </a:r>
            <a:r>
              <a:rPr sz="1200" spc="-5" dirty="0">
                <a:latin typeface="Times New Roman"/>
                <a:cs typeface="Times New Roman"/>
              </a:rPr>
              <a:t>fedele all’adorazione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antiche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tribali. </a:t>
            </a:r>
            <a:r>
              <a:rPr sz="1200" spc="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volevano abbandonare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nazionali in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internazionale, per </a:t>
            </a:r>
            <a:r>
              <a:rPr sz="1200" dirty="0">
                <a:latin typeface="Times New Roman"/>
                <a:cs typeface="Times New Roman"/>
              </a:rPr>
              <a:t>non dire </a:t>
            </a:r>
            <a:r>
              <a:rPr sz="1200" spc="-5" dirty="0">
                <a:latin typeface="Times New Roman"/>
                <a:cs typeface="Times New Roman"/>
              </a:rPr>
              <a:t>interplanetario.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interessati 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deità universale,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tribù continuarono ad </a:t>
            </a:r>
            <a:r>
              <a:rPr sz="1200" dirty="0">
                <a:latin typeface="Times New Roman"/>
                <a:cs typeface="Times New Roman"/>
              </a:rPr>
              <a:t>adorare le loro </a:t>
            </a:r>
            <a:r>
              <a:rPr sz="1200" spc="-5" dirty="0">
                <a:latin typeface="Times New Roman"/>
                <a:cs typeface="Times New Roman"/>
              </a:rPr>
              <a:t>deità tribali, </a:t>
            </a:r>
            <a:r>
              <a:rPr sz="1200" dirty="0">
                <a:latin typeface="Times New Roman"/>
                <a:cs typeface="Times New Roman"/>
              </a:rPr>
              <a:t>inclusi </a:t>
            </a:r>
            <a:r>
              <a:rPr sz="1200" spc="-5" dirty="0">
                <a:latin typeface="Times New Roman"/>
                <a:cs typeface="Times New Roman"/>
              </a:rPr>
              <a:t>Yahweh ed </a:t>
            </a:r>
            <a:r>
              <a:rPr sz="1200" dirty="0">
                <a:latin typeface="Times New Roman"/>
                <a:cs typeface="Times New Roman"/>
              </a:rPr>
              <a:t>i vitelli d’argento e  </a:t>
            </a:r>
            <a:r>
              <a:rPr sz="1200" spc="-5" dirty="0">
                <a:latin typeface="Times New Roman"/>
                <a:cs typeface="Times New Roman"/>
              </a:rPr>
              <a:t>d’oro che simbolizzavano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pastori beduini avevano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del vulcano del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Sinai.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562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(1054.3) 96:1.13 </a:t>
            </a:r>
            <a:r>
              <a:rPr sz="1200" dirty="0">
                <a:latin typeface="Times New Roman"/>
                <a:cs typeface="Times New Roman"/>
              </a:rPr>
              <a:t>I Siriani, pur </a:t>
            </a:r>
            <a:r>
              <a:rPr sz="1200" spc="-5" dirty="0">
                <a:latin typeface="Times New Roman"/>
                <a:cs typeface="Times New Roman"/>
              </a:rPr>
              <a:t>adorando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dei, credevano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nello Yahweh degli Ebrei, perché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profeti dissero al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Siria:  “I loro </a:t>
            </a:r>
            <a:r>
              <a:rPr sz="1200" spc="-5" dirty="0">
                <a:latin typeface="Times New Roman"/>
                <a:cs typeface="Times New Roman"/>
              </a:rPr>
              <a:t>dei sono dei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colline; perciò furono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forti </a:t>
            </a:r>
            <a:r>
              <a:rPr sz="1200" dirty="0">
                <a:latin typeface="Times New Roman"/>
                <a:cs typeface="Times New Roman"/>
              </a:rPr>
              <a:t>di noi; ma </a:t>
            </a:r>
            <a:r>
              <a:rPr sz="1200" spc="-5" dirty="0">
                <a:latin typeface="Times New Roman"/>
                <a:cs typeface="Times New Roman"/>
              </a:rPr>
              <a:t>combattiamoli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pianura, </a:t>
            </a:r>
            <a:r>
              <a:rPr sz="1200" dirty="0">
                <a:latin typeface="Times New Roman"/>
                <a:cs typeface="Times New Roman"/>
              </a:rPr>
              <a:t>e sicuramente noi </a:t>
            </a:r>
            <a:r>
              <a:rPr sz="1200" spc="-5" dirty="0">
                <a:latin typeface="Times New Roman"/>
                <a:cs typeface="Times New Roman"/>
              </a:rPr>
              <a:t>saremo </a:t>
            </a:r>
            <a:r>
              <a:rPr sz="1200" dirty="0">
                <a:latin typeface="Times New Roman"/>
                <a:cs typeface="Times New Roman"/>
              </a:rPr>
              <a:t>più forti di  loro.”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44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(1054.4) 96:1.14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progredisce </a:t>
            </a:r>
            <a:r>
              <a:rPr sz="1200" dirty="0">
                <a:latin typeface="Times New Roman"/>
                <a:cs typeface="Times New Roman"/>
              </a:rPr>
              <a:t>in cultura, </a:t>
            </a:r>
            <a:r>
              <a:rPr sz="1200" spc="-5" dirty="0">
                <a:latin typeface="Times New Roman"/>
                <a:cs typeface="Times New Roman"/>
              </a:rPr>
              <a:t>gli dei </a:t>
            </a:r>
            <a:r>
              <a:rPr sz="1200" dirty="0">
                <a:latin typeface="Times New Roman"/>
                <a:cs typeface="Times New Roman"/>
              </a:rPr>
              <a:t>minori vengono </a:t>
            </a:r>
            <a:r>
              <a:rPr sz="1200" spc="-5" dirty="0">
                <a:latin typeface="Times New Roman"/>
                <a:cs typeface="Times New Roman"/>
              </a:rPr>
              <a:t>subordinati ad </a:t>
            </a:r>
            <a:r>
              <a:rPr sz="1200" dirty="0">
                <a:latin typeface="Times New Roman"/>
                <a:cs typeface="Times New Roman"/>
              </a:rPr>
              <a:t>una deità </a:t>
            </a:r>
            <a:r>
              <a:rPr sz="1200" spc="-5" dirty="0">
                <a:latin typeface="Times New Roman"/>
                <a:cs typeface="Times New Roman"/>
              </a:rPr>
              <a:t>suprema;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Giove  persiste soltanto come un’esclamazione. </a:t>
            </a:r>
            <a:r>
              <a:rPr sz="1200" dirty="0">
                <a:latin typeface="Times New Roman"/>
                <a:cs typeface="Times New Roman"/>
              </a:rPr>
              <a:t>I monoteisti </a:t>
            </a:r>
            <a:r>
              <a:rPr sz="1200" spc="-5" dirty="0">
                <a:latin typeface="Times New Roman"/>
                <a:cs typeface="Times New Roman"/>
              </a:rPr>
              <a:t>conservano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dei subordinati come </a:t>
            </a:r>
            <a:r>
              <a:rPr sz="1200" dirty="0">
                <a:latin typeface="Times New Roman"/>
                <a:cs typeface="Times New Roman"/>
              </a:rPr>
              <a:t>spiriti, </a:t>
            </a:r>
            <a:r>
              <a:rPr sz="1200" spc="-5" dirty="0">
                <a:latin typeface="Times New Roman"/>
                <a:cs typeface="Times New Roman"/>
              </a:rPr>
              <a:t>demoni, parche, </a:t>
            </a:r>
            <a:r>
              <a:rPr sz="1200" dirty="0">
                <a:latin typeface="Times New Roman"/>
                <a:cs typeface="Times New Roman"/>
              </a:rPr>
              <a:t>nereidi, </a:t>
            </a:r>
            <a:r>
              <a:rPr sz="1200" spc="-5" dirty="0">
                <a:latin typeface="Times New Roman"/>
                <a:cs typeface="Times New Roman"/>
              </a:rPr>
              <a:t>fate,  folletti, gnomi, spiriti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presagio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malocchio.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Ebrei passarono </a:t>
            </a:r>
            <a:r>
              <a:rPr sz="1200" dirty="0">
                <a:latin typeface="Times New Roman"/>
                <a:cs typeface="Times New Roman"/>
              </a:rPr>
              <a:t>per l’enoteismo e </a:t>
            </a:r>
            <a:r>
              <a:rPr sz="1200" spc="-5" dirty="0">
                <a:latin typeface="Times New Roman"/>
                <a:cs typeface="Times New Roman"/>
              </a:rPr>
              <a:t>credettero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nell’esistenza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altri dei  </a:t>
            </a:r>
            <a:r>
              <a:rPr sz="1200" dirty="0">
                <a:latin typeface="Times New Roman"/>
                <a:cs typeface="Times New Roman"/>
              </a:rPr>
              <a:t>oltre a </a:t>
            </a:r>
            <a:r>
              <a:rPr sz="1200" spc="-5" dirty="0">
                <a:latin typeface="Times New Roman"/>
                <a:cs typeface="Times New Roman"/>
              </a:rPr>
              <a:t>Yahweh, </a:t>
            </a:r>
            <a:r>
              <a:rPr sz="1200" dirty="0">
                <a:latin typeface="Times New Roman"/>
                <a:cs typeface="Times New Roman"/>
              </a:rPr>
              <a:t>ma reputarono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che queste deità </a:t>
            </a:r>
            <a:r>
              <a:rPr sz="1200" dirty="0">
                <a:latin typeface="Times New Roman"/>
                <a:cs typeface="Times New Roman"/>
              </a:rPr>
              <a:t>straniere </a:t>
            </a:r>
            <a:r>
              <a:rPr sz="1200" spc="-5" dirty="0">
                <a:latin typeface="Times New Roman"/>
                <a:cs typeface="Times New Roman"/>
              </a:rPr>
              <a:t>fossero subordinate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Yahweh. Essi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ammettevano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Kemosh,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degli Amorrei,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sostenevano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subordinato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Yahweh.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58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(1054.5) 96:1.15 </a:t>
            </a:r>
            <a:r>
              <a:rPr sz="1200" spc="-5" dirty="0">
                <a:latin typeface="Times New Roman"/>
                <a:cs typeface="Times New Roman"/>
              </a:rPr>
              <a:t>L’idea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subìto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sviluppo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esteso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teorie umane su </a:t>
            </a:r>
            <a:r>
              <a:rPr sz="1200" dirty="0">
                <a:latin typeface="Times New Roman"/>
                <a:cs typeface="Times New Roman"/>
              </a:rPr>
              <a:t>Dio.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evoluzione </a:t>
            </a:r>
            <a:r>
              <a:rPr sz="1200" spc="-5" dirty="0">
                <a:latin typeface="Times New Roman"/>
                <a:cs typeface="Times New Roman"/>
              </a:rPr>
              <a:t>progressiva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essere paragonata soltanto alla metamorfosi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Budda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Asia, che </a:t>
            </a:r>
            <a:r>
              <a:rPr sz="1200" dirty="0">
                <a:latin typeface="Times New Roman"/>
                <a:cs typeface="Times New Roman"/>
              </a:rPr>
              <a:t>portò infine </a:t>
            </a:r>
            <a:r>
              <a:rPr sz="1200" spc="-5" dirty="0">
                <a:latin typeface="Times New Roman"/>
                <a:cs typeface="Times New Roman"/>
              </a:rPr>
              <a:t>al concetto dell’Assoluto Universale, 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 condusse alla fine </a:t>
            </a:r>
            <a:r>
              <a:rPr sz="1200" dirty="0">
                <a:latin typeface="Times New Roman"/>
                <a:cs typeface="Times New Roman"/>
              </a:rPr>
              <a:t>all’idea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Universale. </a:t>
            </a:r>
            <a:r>
              <a:rPr sz="1200" spc="-5" dirty="0">
                <a:latin typeface="Times New Roman"/>
                <a:cs typeface="Times New Roman"/>
              </a:rPr>
              <a:t>Ma come fatto storico si dovrebbe comprendere che,  anche se gli </a:t>
            </a:r>
            <a:r>
              <a:rPr sz="1200" dirty="0">
                <a:latin typeface="Times New Roman"/>
                <a:cs typeface="Times New Roman"/>
              </a:rPr>
              <a:t>Ebrei cambiarono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il loro punto di vista </a:t>
            </a:r>
            <a:r>
              <a:rPr sz="1200" spc="-5" dirty="0">
                <a:latin typeface="Times New Roman"/>
                <a:cs typeface="Times New Roman"/>
              </a:rPr>
              <a:t>sulla Deità dal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tribale del Monte Horeb all’amorevole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misericordioso Padre Creatore dei tempi </a:t>
            </a:r>
            <a:r>
              <a:rPr sz="1200" dirty="0">
                <a:latin typeface="Times New Roman"/>
                <a:cs typeface="Times New Roman"/>
              </a:rPr>
              <a:t>successivi,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cambiarono il </a:t>
            </a:r>
            <a:r>
              <a:rPr sz="1200" spc="-5" dirty="0">
                <a:latin typeface="Times New Roman"/>
                <a:cs typeface="Times New Roman"/>
              </a:rPr>
              <a:t>suo nome; lungo </a:t>
            </a:r>
            <a:r>
              <a:rPr sz="1200" dirty="0">
                <a:latin typeface="Times New Roman"/>
                <a:cs typeface="Times New Roman"/>
              </a:rPr>
              <a:t>tutta la loro storia </a:t>
            </a:r>
            <a:r>
              <a:rPr sz="1200" spc="-5" dirty="0">
                <a:latin typeface="Times New Roman"/>
                <a:cs typeface="Times New Roman"/>
              </a:rPr>
              <a:t>essi continuarono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chiamare Yahweh questo concetto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popoli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semitici</a:t>
            </a:r>
            <a:endParaRPr sz="1600">
              <a:latin typeface="Times New Roman"/>
              <a:cs typeface="Times New Roman"/>
            </a:endParaRPr>
          </a:p>
          <a:p>
            <a:pPr marL="76200" marR="13589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(1054.6) 96:2.1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Semiti dell’est erano dei cavalieri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organizzati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guidati </a:t>
            </a:r>
            <a:r>
              <a:rPr sz="1200" spc="-5" dirty="0">
                <a:latin typeface="Times New Roman"/>
                <a:cs typeface="Times New Roman"/>
              </a:rPr>
              <a:t>che invasero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orientali della </a:t>
            </a:r>
            <a:r>
              <a:rPr sz="1200" spc="-5" dirty="0">
                <a:latin typeface="Times New Roman"/>
                <a:cs typeface="Times New Roman"/>
              </a:rPr>
              <a:t>fertile  </a:t>
            </a:r>
            <a:r>
              <a:rPr sz="1200" dirty="0">
                <a:latin typeface="Times New Roman"/>
                <a:cs typeface="Times New Roman"/>
              </a:rPr>
              <a:t>mezzaluna e qui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unirono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Babilonesi. </a:t>
            </a:r>
            <a:r>
              <a:rPr sz="1200" dirty="0">
                <a:latin typeface="Times New Roman"/>
                <a:cs typeface="Times New Roman"/>
              </a:rPr>
              <a:t>I Caldei </a:t>
            </a:r>
            <a:r>
              <a:rPr sz="1200" spc="-5" dirty="0">
                <a:latin typeface="Times New Roman"/>
                <a:cs typeface="Times New Roman"/>
              </a:rPr>
              <a:t>vicini ad Ur erano </a:t>
            </a:r>
            <a:r>
              <a:rPr sz="1200" dirty="0">
                <a:latin typeface="Times New Roman"/>
                <a:cs typeface="Times New Roman"/>
              </a:rPr>
              <a:t>tra i Semiti </a:t>
            </a:r>
            <a:r>
              <a:rPr sz="1200" spc="-5" dirty="0">
                <a:latin typeface="Times New Roman"/>
                <a:cs typeface="Times New Roman"/>
              </a:rPr>
              <a:t>orientali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evoluti.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Fenici erano </a:t>
            </a:r>
            <a:r>
              <a:rPr sz="1200" spc="2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 superiore </a:t>
            </a:r>
            <a:r>
              <a:rPr sz="1200" dirty="0">
                <a:latin typeface="Times New Roman"/>
                <a:cs typeface="Times New Roman"/>
              </a:rPr>
              <a:t>e bene organizzato di </a:t>
            </a:r>
            <a:r>
              <a:rPr sz="1200" spc="-5" dirty="0">
                <a:latin typeface="Times New Roman"/>
                <a:cs typeface="Times New Roman"/>
              </a:rPr>
              <a:t>Semiti </a:t>
            </a:r>
            <a:r>
              <a:rPr sz="1200" dirty="0">
                <a:latin typeface="Times New Roman"/>
                <a:cs typeface="Times New Roman"/>
              </a:rPr>
              <a:t>misti </a:t>
            </a:r>
            <a:r>
              <a:rPr sz="1200" spc="-5" dirty="0">
                <a:latin typeface="Times New Roman"/>
                <a:cs typeface="Times New Roman"/>
              </a:rPr>
              <a:t>che occupava </a:t>
            </a:r>
            <a:r>
              <a:rPr sz="1200" dirty="0">
                <a:latin typeface="Times New Roman"/>
                <a:cs typeface="Times New Roman"/>
              </a:rPr>
              <a:t>il settore occidentale </a:t>
            </a:r>
            <a:r>
              <a:rPr sz="1200" spc="-5" dirty="0">
                <a:latin typeface="Times New Roman"/>
                <a:cs typeface="Times New Roman"/>
              </a:rPr>
              <a:t>della Palestina, 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 mediterranea.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832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969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punto di vista razziale i </a:t>
            </a:r>
            <a:r>
              <a:rPr sz="1200" spc="-5" dirty="0">
                <a:latin typeface="Times New Roman"/>
                <a:cs typeface="Times New Roman"/>
              </a:rPr>
              <a:t>Semiti erano </a:t>
            </a:r>
            <a:r>
              <a:rPr sz="1200" dirty="0">
                <a:latin typeface="Times New Roman"/>
                <a:cs typeface="Times New Roman"/>
              </a:rPr>
              <a:t>tra i popoli più </a:t>
            </a:r>
            <a:r>
              <a:rPr sz="1200" spc="-5" dirty="0">
                <a:latin typeface="Times New Roman"/>
                <a:cs typeface="Times New Roman"/>
              </a:rPr>
              <a:t>mescolati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contenevano fattori ereditari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spc="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nove  razze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209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(1054.7) 96:2.2 </a:t>
            </a:r>
            <a:r>
              <a:rPr sz="1200" spc="-5" dirty="0">
                <a:latin typeface="Times New Roman"/>
                <a:cs typeface="Times New Roman"/>
              </a:rPr>
              <a:t>Più volte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Semiti arabi penetrarono </a:t>
            </a:r>
            <a:r>
              <a:rPr sz="1200" dirty="0">
                <a:latin typeface="Times New Roman"/>
                <a:cs typeface="Times New Roman"/>
              </a:rPr>
              <a:t>nel nord </a:t>
            </a:r>
            <a:r>
              <a:rPr sz="1200" spc="-5" dirty="0">
                <a:latin typeface="Times New Roman"/>
                <a:cs typeface="Times New Roman"/>
              </a:rPr>
              <a:t>della Terra Promessa,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paese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“scorre </a:t>
            </a:r>
            <a:r>
              <a:rPr sz="1200" dirty="0">
                <a:latin typeface="Times New Roman"/>
                <a:cs typeface="Times New Roman"/>
              </a:rPr>
              <a:t>latte e </a:t>
            </a:r>
            <a:r>
              <a:rPr sz="1200" spc="-5" dirty="0">
                <a:latin typeface="Times New Roman"/>
                <a:cs typeface="Times New Roman"/>
              </a:rPr>
              <a:t>miele”,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volta  </a:t>
            </a:r>
            <a:r>
              <a:rPr sz="1200" spc="-5" dirty="0">
                <a:latin typeface="Times New Roman"/>
                <a:cs typeface="Times New Roman"/>
              </a:rPr>
              <a:t>furono scacciati </a:t>
            </a:r>
            <a:r>
              <a:rPr sz="1200" dirty="0">
                <a:latin typeface="Times New Roman"/>
                <a:cs typeface="Times New Roman"/>
              </a:rPr>
              <a:t>dai Semiti e </a:t>
            </a:r>
            <a:r>
              <a:rPr sz="1200" spc="-5" dirty="0">
                <a:latin typeface="Times New Roman"/>
                <a:cs typeface="Times New Roman"/>
              </a:rPr>
              <a:t>dagli Ittiti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 meglio </a:t>
            </a:r>
            <a:r>
              <a:rPr sz="1200" dirty="0">
                <a:latin typeface="Times New Roman"/>
                <a:cs typeface="Times New Roman"/>
              </a:rPr>
              <a:t>organizzati e più </a:t>
            </a:r>
            <a:r>
              <a:rPr sz="1200" spc="-5" dirty="0">
                <a:latin typeface="Times New Roman"/>
                <a:cs typeface="Times New Roman"/>
              </a:rPr>
              <a:t>altamente </a:t>
            </a:r>
            <a:r>
              <a:rPr sz="1200" dirty="0">
                <a:latin typeface="Times New Roman"/>
                <a:cs typeface="Times New Roman"/>
              </a:rPr>
              <a:t>civilizzati. </a:t>
            </a:r>
            <a:r>
              <a:rPr sz="1200" spc="-5" dirty="0">
                <a:latin typeface="Times New Roman"/>
                <a:cs typeface="Times New Roman"/>
              </a:rPr>
              <a:t>Più tardi, 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carestia  </a:t>
            </a:r>
            <a:r>
              <a:rPr sz="1200" spc="-5" dirty="0">
                <a:latin typeface="Times New Roman"/>
                <a:cs typeface="Times New Roman"/>
              </a:rPr>
              <a:t>eccezionalmente grave,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Beduini erranti entrarono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in </a:t>
            </a:r>
            <a:r>
              <a:rPr sz="1200" spc="-5" dirty="0">
                <a:latin typeface="Times New Roman"/>
                <a:cs typeface="Times New Roman"/>
              </a:rPr>
              <a:t>Egitto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operai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contratto per opere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pubbliche</a:t>
            </a:r>
            <a:endParaRPr sz="1200">
              <a:latin typeface="Times New Roman"/>
              <a:cs typeface="Times New Roman"/>
            </a:endParaRPr>
          </a:p>
          <a:p>
            <a:pPr marL="76200" marR="8064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egiziane, solo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trovarsi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subire l’amara </a:t>
            </a:r>
            <a:r>
              <a:rPr sz="1200" dirty="0">
                <a:latin typeface="Times New Roman"/>
                <a:cs typeface="Times New Roman"/>
              </a:rPr>
              <a:t>esperienza </a:t>
            </a:r>
            <a:r>
              <a:rPr sz="1200" spc="-5" dirty="0">
                <a:latin typeface="Times New Roman"/>
                <a:cs typeface="Times New Roman"/>
              </a:rPr>
              <a:t>della schiavitù al </a:t>
            </a:r>
            <a:r>
              <a:rPr sz="1200" dirty="0">
                <a:latin typeface="Times New Roman"/>
                <a:cs typeface="Times New Roman"/>
              </a:rPr>
              <a:t>duro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quotidiano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comuni </a:t>
            </a:r>
            <a:r>
              <a:rPr sz="1200" spc="-5" dirty="0">
                <a:latin typeface="Times New Roman"/>
                <a:cs typeface="Times New Roman"/>
              </a:rPr>
              <a:t>ed oppressi </a:t>
            </a:r>
            <a:r>
              <a:rPr sz="1200" dirty="0">
                <a:latin typeface="Times New Roman"/>
                <a:cs typeface="Times New Roman"/>
              </a:rPr>
              <a:t>operai </a:t>
            </a:r>
            <a:r>
              <a:rPr sz="1200" spc="-5" dirty="0">
                <a:latin typeface="Times New Roman"/>
                <a:cs typeface="Times New Roman"/>
              </a:rPr>
              <a:t>della  valle del </a:t>
            </a:r>
            <a:r>
              <a:rPr sz="1200" dirty="0">
                <a:latin typeface="Times New Roman"/>
                <a:cs typeface="Times New Roman"/>
              </a:rPr>
              <a:t>Nilo.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01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(1055.1) 96:2.3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solo dopo l’epoca </a:t>
            </a:r>
            <a:r>
              <a:rPr sz="1200" dirty="0">
                <a:latin typeface="Times New Roman"/>
                <a:cs typeface="Times New Roman"/>
              </a:rPr>
              <a:t>di Machiventa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e di Abramo che alcune tribù di </a:t>
            </a:r>
            <a:r>
              <a:rPr sz="1200" spc="-5" dirty="0">
                <a:latin typeface="Times New Roman"/>
                <a:cs typeface="Times New Roman"/>
              </a:rPr>
              <a:t>Semiti,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delle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particolari credenze </a:t>
            </a:r>
            <a:r>
              <a:rPr sz="1200" dirty="0">
                <a:latin typeface="Times New Roman"/>
                <a:cs typeface="Times New Roman"/>
              </a:rPr>
              <a:t>religiose,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chiamate figli </a:t>
            </a:r>
            <a:r>
              <a:rPr sz="1200" spc="-5" dirty="0">
                <a:latin typeface="Times New Roman"/>
                <a:cs typeface="Times New Roman"/>
              </a:rPr>
              <a:t>d’Israele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Ebrei, Giudei,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“popolo eletto”. Abramo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razziale di tutti </a:t>
            </a:r>
            <a:r>
              <a:rPr sz="1200" spc="-5" dirty="0">
                <a:latin typeface="Times New Roman"/>
                <a:cs typeface="Times New Roman"/>
              </a:rPr>
              <a:t>gli Ebrei;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nemmeno il </a:t>
            </a:r>
            <a:r>
              <a:rPr sz="1200" spc="-5" dirty="0">
                <a:latin typeface="Times New Roman"/>
                <a:cs typeface="Times New Roman"/>
              </a:rPr>
              <a:t>progenitore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Semiti beduini che furono </a:t>
            </a:r>
            <a:r>
              <a:rPr sz="1200" dirty="0">
                <a:latin typeface="Times New Roman"/>
                <a:cs typeface="Times New Roman"/>
              </a:rPr>
              <a:t>tenuti </a:t>
            </a:r>
            <a:r>
              <a:rPr sz="1200" spc="-5" dirty="0">
                <a:latin typeface="Times New Roman"/>
                <a:cs typeface="Times New Roman"/>
              </a:rPr>
              <a:t>prigionieri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Egitto.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discendenza </a:t>
            </a:r>
            <a:r>
              <a:rPr sz="1200" spc="-5" dirty="0">
                <a:latin typeface="Times New Roman"/>
                <a:cs typeface="Times New Roman"/>
              </a:rPr>
              <a:t>all’uscita dall’Egitto </a:t>
            </a:r>
            <a:r>
              <a:rPr sz="1200" dirty="0">
                <a:latin typeface="Times New Roman"/>
                <a:cs typeface="Times New Roman"/>
              </a:rPr>
              <a:t>formò il </a:t>
            </a:r>
            <a:r>
              <a:rPr sz="1200" spc="-5" dirty="0">
                <a:latin typeface="Times New Roman"/>
                <a:cs typeface="Times New Roman"/>
              </a:rPr>
              <a:t>nucleo del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ebreo successivo,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grande maggioranza degli 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che furono incorporati nei </a:t>
            </a:r>
            <a:r>
              <a:rPr sz="1200" dirty="0">
                <a:latin typeface="Times New Roman"/>
                <a:cs typeface="Times New Roman"/>
              </a:rPr>
              <a:t>clan </a:t>
            </a:r>
            <a:r>
              <a:rPr sz="1200" spc="-5" dirty="0">
                <a:latin typeface="Times New Roman"/>
                <a:cs typeface="Times New Roman"/>
              </a:rPr>
              <a:t>d’Israele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soggiornato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Egitto.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erano semplicemente dei  </a:t>
            </a:r>
            <a:r>
              <a:rPr sz="1200" dirty="0">
                <a:latin typeface="Times New Roman"/>
                <a:cs typeface="Times New Roman"/>
              </a:rPr>
              <a:t>nomadi </a:t>
            </a:r>
            <a:r>
              <a:rPr sz="1200" spc="-5" dirty="0">
                <a:latin typeface="Times New Roman"/>
                <a:cs typeface="Times New Roman"/>
              </a:rPr>
              <a:t>che scelsero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mentre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loro associati semiti dell’Egitto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attraversavano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l’Arabia settentrionale.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(1055.2) 96:2.4 </a:t>
            </a:r>
            <a:r>
              <a:rPr sz="1200" spc="-5" dirty="0">
                <a:latin typeface="Times New Roman"/>
                <a:cs typeface="Times New Roman"/>
              </a:rPr>
              <a:t>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concernente El Elyon, l’Altissimo, </a:t>
            </a:r>
            <a:r>
              <a:rPr sz="1200" dirty="0">
                <a:latin typeface="Times New Roman"/>
                <a:cs typeface="Times New Roman"/>
              </a:rPr>
              <a:t>ed il patto del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fede,  erano stati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dimenticati all’epoca dell’asservimento egiziano </a:t>
            </a:r>
            <a:r>
              <a:rPr sz="1200" dirty="0">
                <a:latin typeface="Times New Roman"/>
                <a:cs typeface="Times New Roman"/>
              </a:rPr>
              <a:t>dei popoli </a:t>
            </a:r>
            <a:r>
              <a:rPr sz="1200" spc="-5" dirty="0">
                <a:latin typeface="Times New Roman"/>
                <a:cs typeface="Times New Roman"/>
              </a:rPr>
              <a:t>semiti che avrebbero presto </a:t>
            </a:r>
            <a:r>
              <a:rPr sz="1200" dirty="0">
                <a:latin typeface="Times New Roman"/>
                <a:cs typeface="Times New Roman"/>
              </a:rPr>
              <a:t>formato </a:t>
            </a:r>
            <a:r>
              <a:rPr sz="1200" spc="2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nazione  </a:t>
            </a:r>
            <a:r>
              <a:rPr sz="1200" spc="-5" dirty="0">
                <a:latin typeface="Times New Roman"/>
                <a:cs typeface="Times New Roman"/>
              </a:rPr>
              <a:t>ebraica. Ma </a:t>
            </a:r>
            <a:r>
              <a:rPr sz="1200" dirty="0">
                <a:latin typeface="Times New Roman"/>
                <a:cs typeface="Times New Roman"/>
              </a:rPr>
              <a:t>per tutto 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cattività questi </a:t>
            </a:r>
            <a:r>
              <a:rPr sz="1200" dirty="0">
                <a:latin typeface="Times New Roman"/>
                <a:cs typeface="Times New Roman"/>
              </a:rPr>
              <a:t>nomadi </a:t>
            </a:r>
            <a:r>
              <a:rPr sz="1200" spc="-5" dirty="0">
                <a:latin typeface="Times New Roman"/>
                <a:cs typeface="Times New Roman"/>
              </a:rPr>
              <a:t>arabi </a:t>
            </a:r>
            <a:r>
              <a:rPr sz="1200" dirty="0">
                <a:latin typeface="Times New Roman"/>
                <a:cs typeface="Times New Roman"/>
              </a:rPr>
              <a:t>conservarono una </a:t>
            </a:r>
            <a:r>
              <a:rPr sz="1200" spc="-5" dirty="0">
                <a:latin typeface="Times New Roman"/>
                <a:cs typeface="Times New Roman"/>
              </a:rPr>
              <a:t>vaga credenza </a:t>
            </a:r>
            <a:r>
              <a:rPr sz="1200" dirty="0">
                <a:latin typeface="Times New Roman"/>
                <a:cs typeface="Times New Roman"/>
              </a:rPr>
              <a:t>tradizionale in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quale loro  </a:t>
            </a:r>
            <a:r>
              <a:rPr sz="1200" spc="-5" dirty="0">
                <a:latin typeface="Times New Roman"/>
                <a:cs typeface="Times New Roman"/>
              </a:rPr>
              <a:t>deità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razziale.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84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(1055.3) 96:2.5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adorato </a:t>
            </a:r>
            <a:r>
              <a:rPr sz="1200" dirty="0">
                <a:latin typeface="Times New Roman"/>
                <a:cs typeface="Times New Roman"/>
              </a:rPr>
              <a:t>da più 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arabe distinte, ed </a:t>
            </a:r>
            <a:r>
              <a:rPr sz="1200" dirty="0">
                <a:latin typeface="Times New Roman"/>
                <a:cs typeface="Times New Roman"/>
              </a:rPr>
              <a:t>eccetto </a:t>
            </a:r>
            <a:r>
              <a:rPr sz="1200" spc="-5" dirty="0">
                <a:latin typeface="Times New Roman"/>
                <a:cs typeface="Times New Roman"/>
              </a:rPr>
              <a:t>che per </a:t>
            </a:r>
            <a:r>
              <a:rPr sz="1200" dirty="0">
                <a:latin typeface="Times New Roman"/>
                <a:cs typeface="Times New Roman"/>
              </a:rPr>
              <a:t>una traccia del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El </a:t>
            </a:r>
            <a:r>
              <a:rPr sz="1200" spc="-5" dirty="0">
                <a:latin typeface="Times New Roman"/>
                <a:cs typeface="Times New Roman"/>
              </a:rPr>
              <a:t>Elyon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Melchizedek che </a:t>
            </a:r>
            <a:r>
              <a:rPr sz="1200" dirty="0">
                <a:latin typeface="Times New Roman"/>
                <a:cs typeface="Times New Roman"/>
              </a:rPr>
              <a:t>persisté tra le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più istruite </a:t>
            </a:r>
            <a:r>
              <a:rPr sz="1200" spc="-5" dirty="0">
                <a:latin typeface="Times New Roman"/>
                <a:cs typeface="Times New Roman"/>
              </a:rPr>
              <a:t>dell’Egitto, incluse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stirpi </a:t>
            </a:r>
            <a:r>
              <a:rPr sz="1200" dirty="0">
                <a:latin typeface="Times New Roman"/>
                <a:cs typeface="Times New Roman"/>
              </a:rPr>
              <a:t>miste </a:t>
            </a:r>
            <a:r>
              <a:rPr sz="1200" spc="-5" dirty="0">
                <a:latin typeface="Times New Roman"/>
                <a:cs typeface="Times New Roman"/>
              </a:rPr>
              <a:t>ebree ed egiziane,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massa degli  schiavi ebrei </a:t>
            </a:r>
            <a:r>
              <a:rPr sz="1200" dirty="0">
                <a:latin typeface="Times New Roman"/>
                <a:cs typeface="Times New Roman"/>
              </a:rPr>
              <a:t>prigionieri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versione </a:t>
            </a:r>
            <a:r>
              <a:rPr sz="1200" spc="-5" dirty="0">
                <a:latin typeface="Times New Roman"/>
                <a:cs typeface="Times New Roman"/>
              </a:rPr>
              <a:t>modificata dell’antico </a:t>
            </a:r>
            <a:r>
              <a:rPr sz="1200" dirty="0">
                <a:latin typeface="Times New Roman"/>
                <a:cs typeface="Times New Roman"/>
              </a:rPr>
              <a:t>rituale di </a:t>
            </a:r>
            <a:r>
              <a:rPr sz="1200" spc="-5" dirty="0">
                <a:latin typeface="Times New Roman"/>
                <a:cs typeface="Times New Roman"/>
              </a:rPr>
              <a:t>magia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Yahweh.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L’incomparabile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Mosè</a:t>
            </a:r>
            <a:endParaRPr sz="1600">
              <a:latin typeface="Times New Roman"/>
              <a:cs typeface="Times New Roman"/>
            </a:endParaRPr>
          </a:p>
          <a:p>
            <a:pPr marL="76200" algn="just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(1055.4) 96:3.1 </a:t>
            </a:r>
            <a:r>
              <a:rPr sz="1200" spc="-5" dirty="0">
                <a:latin typeface="Times New Roman"/>
                <a:cs typeface="Times New Roman"/>
              </a:rPr>
              <a:t>L’inizio dell’evoluzione dei concetti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ideali </a:t>
            </a:r>
            <a:r>
              <a:rPr sz="1200" spc="-5" dirty="0">
                <a:latin typeface="Times New Roman"/>
                <a:cs typeface="Times New Roman"/>
              </a:rPr>
              <a:t>ebraici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Supremo data dalla </a:t>
            </a:r>
            <a:r>
              <a:rPr sz="1200" spc="-5" dirty="0">
                <a:latin typeface="Times New Roman"/>
                <a:cs typeface="Times New Roman"/>
              </a:rPr>
              <a:t>partenza dei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Semiti</a:t>
            </a:r>
            <a:endParaRPr sz="1200">
              <a:latin typeface="Times New Roman"/>
              <a:cs typeface="Times New Roman"/>
            </a:endParaRPr>
          </a:p>
          <a:p>
            <a:pPr marL="76200" marR="180975" algn="just">
              <a:lnSpc>
                <a:spcPts val="13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dall’Egitto sotto </a:t>
            </a:r>
            <a:r>
              <a:rPr sz="1200" dirty="0">
                <a:latin typeface="Times New Roman"/>
                <a:cs typeface="Times New Roman"/>
              </a:rPr>
              <a:t>quel grande </a:t>
            </a:r>
            <a:r>
              <a:rPr sz="1200" spc="-5" dirty="0">
                <a:latin typeface="Times New Roman"/>
                <a:cs typeface="Times New Roman"/>
              </a:rPr>
              <a:t>capo, maestro ed </a:t>
            </a:r>
            <a:r>
              <a:rPr sz="1200" dirty="0">
                <a:latin typeface="Times New Roman"/>
                <a:cs typeface="Times New Roman"/>
              </a:rPr>
              <a:t>organizzatore </a:t>
            </a:r>
            <a:r>
              <a:rPr sz="1200" spc="-5" dirty="0">
                <a:latin typeface="Times New Roman"/>
                <a:cs typeface="Times New Roman"/>
              </a:rPr>
              <a:t>che fu Mosè. </a:t>
            </a:r>
            <a:r>
              <a:rPr sz="1200" spc="5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madre apparteneva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famiglia reale d’Egitto; suo  padre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ufficiale </a:t>
            </a:r>
            <a:r>
              <a:rPr sz="1200" dirty="0">
                <a:latin typeface="Times New Roman"/>
                <a:cs typeface="Times New Roman"/>
              </a:rPr>
              <a:t>semita di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governo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prigionieri </a:t>
            </a:r>
            <a:r>
              <a:rPr sz="1200" dirty="0">
                <a:latin typeface="Times New Roman"/>
                <a:cs typeface="Times New Roman"/>
              </a:rPr>
              <a:t>beduini.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possedeva </a:t>
            </a:r>
            <a:r>
              <a:rPr sz="1200" spc="-5" dirty="0">
                <a:latin typeface="Times New Roman"/>
                <a:cs typeface="Times New Roman"/>
              </a:rPr>
              <a:t>così qualità derivate </a:t>
            </a:r>
            <a:r>
              <a:rPr sz="1200" spc="1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fonti  razziali </a:t>
            </a:r>
            <a:r>
              <a:rPr sz="1200" spc="-5" dirty="0">
                <a:latin typeface="Times New Roman"/>
                <a:cs typeface="Times New Roman"/>
              </a:rPr>
              <a:t>superiori;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antenati erano </a:t>
            </a:r>
            <a:r>
              <a:rPr sz="1200" dirty="0">
                <a:latin typeface="Times New Roman"/>
                <a:cs typeface="Times New Roman"/>
              </a:rPr>
              <a:t>di sangue talmente misto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impossibile </a:t>
            </a:r>
            <a:r>
              <a:rPr sz="1200" spc="-5" dirty="0">
                <a:latin typeface="Times New Roman"/>
                <a:cs typeface="Times New Roman"/>
              </a:rPr>
              <a:t>classificarlo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determinato gruppo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razziale.</a:t>
            </a:r>
            <a:endParaRPr sz="1200">
              <a:latin typeface="Times New Roman"/>
              <a:cs typeface="Times New Roman"/>
            </a:endParaRPr>
          </a:p>
          <a:p>
            <a:pPr marL="76200" marR="2260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stato di questo tipo misto,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mostrato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straordinaria versatilità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adattabilità che </a:t>
            </a:r>
            <a:r>
              <a:rPr sz="1200" spc="5" dirty="0">
                <a:latin typeface="Times New Roman"/>
                <a:cs typeface="Times New Roman"/>
              </a:rPr>
              <a:t>gli  </a:t>
            </a:r>
            <a:r>
              <a:rPr sz="1200" spc="-5" dirty="0">
                <a:latin typeface="Times New Roman"/>
                <a:cs typeface="Times New Roman"/>
              </a:rPr>
              <a:t>consentirono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guidare </a:t>
            </a:r>
            <a:r>
              <a:rPr sz="1200" dirty="0">
                <a:latin typeface="Times New Roman"/>
                <a:cs typeface="Times New Roman"/>
              </a:rPr>
              <a:t>l’orda </a:t>
            </a:r>
            <a:r>
              <a:rPr sz="1200" spc="-5" dirty="0">
                <a:latin typeface="Times New Roman"/>
                <a:cs typeface="Times New Roman"/>
              </a:rPr>
              <a:t>eterogenea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alla fine si </a:t>
            </a:r>
            <a:r>
              <a:rPr sz="1200" dirty="0">
                <a:latin typeface="Times New Roman"/>
                <a:cs typeface="Times New Roman"/>
              </a:rPr>
              <a:t>unì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Semiti </a:t>
            </a:r>
            <a:r>
              <a:rPr sz="1200" spc="-5" dirty="0">
                <a:latin typeface="Times New Roman"/>
                <a:cs typeface="Times New Roman"/>
              </a:rPr>
              <a:t>beduini che fuggirono dall’Egitto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Deserto Arabico  </a:t>
            </a:r>
            <a:r>
              <a:rPr sz="1200" dirty="0">
                <a:latin typeface="Times New Roman"/>
                <a:cs typeface="Times New Roman"/>
              </a:rPr>
              <a:t>sotto il </a:t>
            </a:r>
            <a:r>
              <a:rPr sz="1200" spc="-5" dirty="0">
                <a:latin typeface="Times New Roman"/>
                <a:cs typeface="Times New Roman"/>
              </a:rPr>
              <a:t>suo comando.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(1055.5) 96:3.2 </a:t>
            </a:r>
            <a:r>
              <a:rPr sz="1200" spc="-5" dirty="0">
                <a:latin typeface="Times New Roman"/>
                <a:cs typeface="Times New Roman"/>
              </a:rPr>
              <a:t>Malgrado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fascino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del </a:t>
            </a:r>
            <a:r>
              <a:rPr sz="1200" dirty="0">
                <a:latin typeface="Times New Roman"/>
                <a:cs typeface="Times New Roman"/>
              </a:rPr>
              <a:t>Nilo,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scelse di </a:t>
            </a:r>
            <a:r>
              <a:rPr sz="1200" spc="-5" dirty="0">
                <a:latin typeface="Times New Roman"/>
                <a:cs typeface="Times New Roman"/>
              </a:rPr>
              <a:t>condividere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popolo di </a:t>
            </a:r>
            <a:r>
              <a:rPr sz="1200" spc="-5" dirty="0">
                <a:latin typeface="Times New Roman"/>
                <a:cs typeface="Times New Roman"/>
              </a:rPr>
              <a:t>suo padre.  Al </a:t>
            </a:r>
            <a:r>
              <a:rPr sz="1200" dirty="0">
                <a:latin typeface="Times New Roman"/>
                <a:cs typeface="Times New Roman"/>
              </a:rPr>
              <a:t>tempo in cui </a:t>
            </a:r>
            <a:r>
              <a:rPr sz="1200" spc="-5" dirty="0">
                <a:latin typeface="Times New Roman"/>
                <a:cs typeface="Times New Roman"/>
              </a:rPr>
              <a:t>questo grande organizzatore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formulando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per la liberazione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del popolo di </a:t>
            </a:r>
            <a:r>
              <a:rPr sz="1200" spc="-5" dirty="0">
                <a:latin typeface="Times New Roman"/>
                <a:cs typeface="Times New Roman"/>
              </a:rPr>
              <a:t>suo padre,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prigionieri </a:t>
            </a:r>
            <a:r>
              <a:rPr sz="1200" dirty="0">
                <a:latin typeface="Times New Roman"/>
                <a:cs typeface="Times New Roman"/>
              </a:rPr>
              <a:t>beduini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appena degna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 nome; essi erano praticamente privi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vero 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 senza </a:t>
            </a:r>
            <a:r>
              <a:rPr sz="1200" spc="-5" dirty="0">
                <a:latin typeface="Times New Roman"/>
                <a:cs typeface="Times New Roman"/>
              </a:rPr>
              <a:t>speranza nel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3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(1055.6) 96:3.3 </a:t>
            </a:r>
            <a:r>
              <a:rPr sz="1200" spc="-5" dirty="0">
                <a:latin typeface="Times New Roman"/>
                <a:cs typeface="Times New Roman"/>
              </a:rPr>
              <a:t>Nessun capo </a:t>
            </a:r>
            <a:r>
              <a:rPr sz="1200" dirty="0">
                <a:latin typeface="Times New Roman"/>
                <a:cs typeface="Times New Roman"/>
              </a:rPr>
              <a:t>ha mai </a:t>
            </a:r>
            <a:r>
              <a:rPr sz="1200" spc="-5" dirty="0">
                <a:latin typeface="Times New Roman"/>
                <a:cs typeface="Times New Roman"/>
              </a:rPr>
              <a:t>intrapreso </a:t>
            </a:r>
            <a:r>
              <a:rPr sz="1200" dirty="0">
                <a:latin typeface="Times New Roman"/>
                <a:cs typeface="Times New Roman"/>
              </a:rPr>
              <a:t>la riforma e </a:t>
            </a:r>
            <a:r>
              <a:rPr sz="1200" spc="-5" dirty="0">
                <a:latin typeface="Times New Roman"/>
                <a:cs typeface="Times New Roman"/>
              </a:rPr>
              <a:t>l’elevazione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derelitto, depresso, scoraggiato ed ignorante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esseri umani.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schiavi </a:t>
            </a:r>
            <a:r>
              <a:rPr sz="1200" spc="-5" dirty="0">
                <a:latin typeface="Times New Roman"/>
                <a:cs typeface="Times New Roman"/>
              </a:rPr>
              <a:t>portavano </a:t>
            </a:r>
            <a:r>
              <a:rPr sz="1200" dirty="0">
                <a:latin typeface="Times New Roman"/>
                <a:cs typeface="Times New Roman"/>
              </a:rPr>
              <a:t>delle possibilità </a:t>
            </a:r>
            <a:r>
              <a:rPr sz="1200" spc="-5" dirty="0">
                <a:latin typeface="Times New Roman"/>
                <a:cs typeface="Times New Roman"/>
              </a:rPr>
              <a:t>latenti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sviluppo 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linee ereditarie,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numero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di capi </a:t>
            </a:r>
            <a:r>
              <a:rPr sz="1200" spc="-5" dirty="0">
                <a:latin typeface="Times New Roman"/>
                <a:cs typeface="Times New Roman"/>
              </a:rPr>
              <a:t>istruiti,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stati preparati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previsione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rivolta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dell’attacco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libertà,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82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117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costituire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efficienti organizzatori. Questi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superiori erano stati impiegati come </a:t>
            </a:r>
            <a:r>
              <a:rPr sz="1200" dirty="0">
                <a:latin typeface="Times New Roman"/>
                <a:cs typeface="Times New Roman"/>
              </a:rPr>
              <a:t>sorveglianti </a:t>
            </a:r>
            <a:r>
              <a:rPr sz="1200" spc="-5" dirty="0">
                <a:latin typeface="Times New Roman"/>
                <a:cs typeface="Times New Roman"/>
              </a:rPr>
              <a:t>indigeni </a:t>
            </a:r>
            <a:r>
              <a:rPr sz="1200" dirty="0">
                <a:latin typeface="Times New Roman"/>
                <a:cs typeface="Times New Roman"/>
              </a:rPr>
              <a:t>della loro  </a:t>
            </a:r>
            <a:r>
              <a:rPr sz="1200" spc="-5" dirty="0">
                <a:latin typeface="Times New Roman"/>
                <a:cs typeface="Times New Roman"/>
              </a:rPr>
              <a:t>gente;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avevano ricevuto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educazione </a:t>
            </a:r>
            <a:r>
              <a:rPr sz="1200" spc="-5" dirty="0">
                <a:latin typeface="Times New Roman"/>
                <a:cs typeface="Times New Roman"/>
              </a:rPr>
              <a:t>grazie all’influenza </a:t>
            </a:r>
            <a:r>
              <a:rPr sz="1200" dirty="0">
                <a:latin typeface="Times New Roman"/>
                <a:cs typeface="Times New Roman"/>
              </a:rPr>
              <a:t>di Mosè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egiziani.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(1056.1) 96:3.4 </a:t>
            </a:r>
            <a:r>
              <a:rPr sz="1200" spc="-5" dirty="0">
                <a:latin typeface="Times New Roman"/>
                <a:cs typeface="Times New Roman"/>
              </a:rPr>
              <a:t>Mosè cercò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negoziare diplomaticamente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semiti. </a:t>
            </a:r>
            <a:r>
              <a:rPr sz="1200" spc="-5" dirty="0">
                <a:latin typeface="Times New Roman"/>
                <a:cs typeface="Times New Roman"/>
              </a:rPr>
              <a:t>Lui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suo fratello </a:t>
            </a:r>
            <a:r>
              <a:rPr sz="1200" dirty="0">
                <a:latin typeface="Times New Roman"/>
                <a:cs typeface="Times New Roman"/>
              </a:rPr>
              <a:t>fecero un </a:t>
            </a:r>
            <a:r>
              <a:rPr sz="1200" spc="5" dirty="0">
                <a:latin typeface="Times New Roman"/>
                <a:cs typeface="Times New Roman"/>
              </a:rPr>
              <a:t>patto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re  dell’Egitto secondo </a:t>
            </a:r>
            <a:r>
              <a:rPr sz="1200" dirty="0">
                <a:latin typeface="Times New Roman"/>
                <a:cs typeface="Times New Roman"/>
              </a:rPr>
              <a:t>il quale </a:t>
            </a:r>
            <a:r>
              <a:rPr sz="1200" spc="-5" dirty="0">
                <a:latin typeface="Times New Roman"/>
                <a:cs typeface="Times New Roman"/>
              </a:rPr>
              <a:t>veniva accordato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pacificamente la </a:t>
            </a:r>
            <a:r>
              <a:rPr sz="1200" spc="-5" dirty="0">
                <a:latin typeface="Times New Roman"/>
                <a:cs typeface="Times New Roman"/>
              </a:rPr>
              <a:t>valle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Nilo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Deserto Arabico. </a:t>
            </a:r>
            <a:r>
              <a:rPr sz="1200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dovevano ricevere </a:t>
            </a:r>
            <a:r>
              <a:rPr sz="1200" dirty="0">
                <a:latin typeface="Times New Roman"/>
                <a:cs typeface="Times New Roman"/>
              </a:rPr>
              <a:t>un modesto </a:t>
            </a:r>
            <a:r>
              <a:rPr sz="1200" spc="-5" dirty="0">
                <a:latin typeface="Times New Roman"/>
                <a:cs typeface="Times New Roman"/>
              </a:rPr>
              <a:t>pagamento </a:t>
            </a:r>
            <a:r>
              <a:rPr sz="1200" dirty="0">
                <a:latin typeface="Times New Roman"/>
                <a:cs typeface="Times New Roman"/>
              </a:rPr>
              <a:t>in denaro e </a:t>
            </a:r>
            <a:r>
              <a:rPr sz="1200" spc="-5" dirty="0">
                <a:latin typeface="Times New Roman"/>
                <a:cs typeface="Times New Roman"/>
              </a:rPr>
              <a:t>merci </a:t>
            </a:r>
            <a:r>
              <a:rPr sz="1200" dirty="0">
                <a:latin typeface="Times New Roman"/>
                <a:cs typeface="Times New Roman"/>
              </a:rPr>
              <a:t>come ricompensa </a:t>
            </a:r>
            <a:r>
              <a:rPr sz="1200" spc="-5" dirty="0">
                <a:latin typeface="Times New Roman"/>
                <a:cs typeface="Times New Roman"/>
              </a:rPr>
              <a:t>del loro lungo </a:t>
            </a:r>
            <a:r>
              <a:rPr sz="1200" dirty="0">
                <a:latin typeface="Times New Roman"/>
                <a:cs typeface="Times New Roman"/>
              </a:rPr>
              <a:t>servizio in </a:t>
            </a:r>
            <a:r>
              <a:rPr sz="1200" spc="-5" dirty="0">
                <a:latin typeface="Times New Roman"/>
                <a:cs typeface="Times New Roman"/>
              </a:rPr>
              <a:t>Egitto. Da </a:t>
            </a:r>
            <a:r>
              <a:rPr sz="1200" spc="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loro,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endParaRPr sz="1200">
              <a:latin typeface="Times New Roman"/>
              <a:cs typeface="Times New Roman"/>
            </a:endParaRPr>
          </a:p>
          <a:p>
            <a:pPr marL="76200" marR="8255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Ebrei s’impegnavano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mantenere relazioni amichevoli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Faraoni </a:t>
            </a:r>
            <a:r>
              <a:rPr sz="1200" dirty="0">
                <a:latin typeface="Times New Roman"/>
                <a:cs typeface="Times New Roman"/>
              </a:rPr>
              <a:t>e a non unirsi in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alleanza </a:t>
            </a:r>
            <a:r>
              <a:rPr sz="1200" spc="-5" dirty="0">
                <a:latin typeface="Times New Roman"/>
                <a:cs typeface="Times New Roman"/>
              </a:rPr>
              <a:t>contro l’Egitto. </a:t>
            </a:r>
            <a:r>
              <a:rPr sz="1200" dirty="0">
                <a:latin typeface="Times New Roman"/>
                <a:cs typeface="Times New Roman"/>
              </a:rPr>
              <a:t>Ma in seguito  il </a:t>
            </a:r>
            <a:r>
              <a:rPr sz="1200" spc="-5" dirty="0">
                <a:latin typeface="Times New Roman"/>
                <a:cs typeface="Times New Roman"/>
              </a:rPr>
              <a:t>re </a:t>
            </a:r>
            <a:r>
              <a:rPr sz="1200" dirty="0">
                <a:latin typeface="Times New Roman"/>
                <a:cs typeface="Times New Roman"/>
              </a:rPr>
              <a:t>stimò opportuno </a:t>
            </a:r>
            <a:r>
              <a:rPr sz="1200" spc="-5" dirty="0">
                <a:latin typeface="Times New Roman"/>
                <a:cs typeface="Times New Roman"/>
              </a:rPr>
              <a:t>ripudiare questo trattato giustificandosi con </a:t>
            </a:r>
            <a:r>
              <a:rPr sz="1200" dirty="0">
                <a:latin typeface="Times New Roman"/>
                <a:cs typeface="Times New Roman"/>
              </a:rPr>
              <a:t>il pretesto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spie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scoperto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slealtà tra </a:t>
            </a:r>
            <a:r>
              <a:rPr sz="1200" spc="-5" dirty="0">
                <a:latin typeface="Times New Roman"/>
                <a:cs typeface="Times New Roman"/>
              </a:rPr>
              <a:t>gli  schiavi beduini. Egli </a:t>
            </a:r>
            <a:r>
              <a:rPr sz="1200" dirty="0">
                <a:latin typeface="Times New Roman"/>
                <a:cs typeface="Times New Roman"/>
              </a:rPr>
              <a:t>affermò </a:t>
            </a:r>
            <a:r>
              <a:rPr sz="1200" spc="-5" dirty="0">
                <a:latin typeface="Times New Roman"/>
                <a:cs typeface="Times New Roman"/>
              </a:rPr>
              <a:t>che essi cercavano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allo scopo </a:t>
            </a:r>
            <a:r>
              <a:rPr sz="1200" dirty="0">
                <a:latin typeface="Times New Roman"/>
                <a:cs typeface="Times New Roman"/>
              </a:rPr>
              <a:t>di recarsi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deserto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organizzare i </a:t>
            </a:r>
            <a:r>
              <a:rPr sz="1200" spc="-5" dirty="0">
                <a:latin typeface="Times New Roman"/>
                <a:cs typeface="Times New Roman"/>
              </a:rPr>
              <a:t>nomadi contro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l’Egitto.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04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(1056.2) 96:3.5 </a:t>
            </a:r>
            <a:r>
              <a:rPr sz="1200" spc="-5" dirty="0">
                <a:latin typeface="Times New Roman"/>
                <a:cs typeface="Times New Roman"/>
              </a:rPr>
              <a:t>Ma Mosè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scoraggiò; attese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propizio, e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di un anno più tardi,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forze militari egiziane  erano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occupate </a:t>
            </a:r>
            <a:r>
              <a:rPr sz="1200" dirty="0">
                <a:latin typeface="Times New Roman"/>
                <a:cs typeface="Times New Roman"/>
              </a:rPr>
              <a:t>a resistere </a:t>
            </a:r>
            <a:r>
              <a:rPr sz="1200" spc="-5" dirty="0">
                <a:latin typeface="Times New Roman"/>
                <a:cs typeface="Times New Roman"/>
              </a:rPr>
              <a:t>agli assalti simultanei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forte spinta </a:t>
            </a:r>
            <a:r>
              <a:rPr sz="1200" dirty="0">
                <a:latin typeface="Times New Roman"/>
                <a:cs typeface="Times New Roman"/>
              </a:rPr>
              <a:t>libica proveniente da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un’invasione </a:t>
            </a:r>
            <a:r>
              <a:rPr sz="1200" dirty="0">
                <a:latin typeface="Times New Roman"/>
                <a:cs typeface="Times New Roman"/>
              </a:rPr>
              <a:t>navale </a:t>
            </a:r>
            <a:r>
              <a:rPr sz="1200" spc="-5" dirty="0">
                <a:latin typeface="Times New Roman"/>
                <a:cs typeface="Times New Roman"/>
              </a:rPr>
              <a:t>greca  proveniente </a:t>
            </a:r>
            <a:r>
              <a:rPr sz="1200" dirty="0">
                <a:latin typeface="Times New Roman"/>
                <a:cs typeface="Times New Roman"/>
              </a:rPr>
              <a:t>da nord, questo </a:t>
            </a:r>
            <a:r>
              <a:rPr sz="1200" spc="-5" dirty="0">
                <a:latin typeface="Times New Roman"/>
                <a:cs typeface="Times New Roman"/>
              </a:rPr>
              <a:t>intrepido organizzatore condusse </a:t>
            </a:r>
            <a:r>
              <a:rPr sz="1200" dirty="0">
                <a:latin typeface="Times New Roman"/>
                <a:cs typeface="Times New Roman"/>
              </a:rPr>
              <a:t>i suoi compatrioti fuori </a:t>
            </a:r>
            <a:r>
              <a:rPr sz="1200" spc="-5" dirty="0">
                <a:latin typeface="Times New Roman"/>
                <a:cs typeface="Times New Roman"/>
              </a:rPr>
              <a:t>dall’Egitto </a:t>
            </a:r>
            <a:r>
              <a:rPr sz="1200" dirty="0">
                <a:latin typeface="Times New Roman"/>
                <a:cs typeface="Times New Roman"/>
              </a:rPr>
              <a:t>con una </a:t>
            </a:r>
            <a:r>
              <a:rPr sz="1200" spc="-5" dirty="0">
                <a:latin typeface="Times New Roman"/>
                <a:cs typeface="Times New Roman"/>
              </a:rPr>
              <a:t>spettacolare </a:t>
            </a:r>
            <a:r>
              <a:rPr sz="1200" dirty="0">
                <a:latin typeface="Times New Roman"/>
                <a:cs typeface="Times New Roman"/>
              </a:rPr>
              <a:t>fuga notturna.  </a:t>
            </a:r>
            <a:r>
              <a:rPr sz="1200" spc="-5" dirty="0">
                <a:latin typeface="Times New Roman"/>
                <a:cs typeface="Times New Roman"/>
              </a:rPr>
              <a:t>Questa corsa 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fu accuratamente preparata ed abilmente </a:t>
            </a:r>
            <a:r>
              <a:rPr sz="1200" dirty="0">
                <a:latin typeface="Times New Roman"/>
                <a:cs typeface="Times New Roman"/>
              </a:rPr>
              <a:t>eseguita. Ed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riuscirono, nonostante fossero  accanitamente inseguiti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Faraone </a:t>
            </a:r>
            <a:r>
              <a:rPr sz="1200" dirty="0">
                <a:latin typeface="Times New Roman"/>
                <a:cs typeface="Times New Roman"/>
              </a:rPr>
              <a:t>e da una piccola </a:t>
            </a:r>
            <a:r>
              <a:rPr sz="1200" spc="-5" dirty="0">
                <a:latin typeface="Times New Roman"/>
                <a:cs typeface="Times New Roman"/>
              </a:rPr>
              <a:t>truppa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egiziani, </a:t>
            </a:r>
            <a:r>
              <a:rPr sz="1200" dirty="0">
                <a:latin typeface="Times New Roman"/>
                <a:cs typeface="Times New Roman"/>
              </a:rPr>
              <a:t>i quali caddero tutti di </a:t>
            </a:r>
            <a:r>
              <a:rPr sz="1200" spc="-5" dirty="0">
                <a:latin typeface="Times New Roman"/>
                <a:cs typeface="Times New Roman"/>
              </a:rPr>
              <a:t>fronte alla difesa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fuggitivi,  abbandonando </a:t>
            </a:r>
            <a:r>
              <a:rPr sz="1200" dirty="0">
                <a:latin typeface="Times New Roman"/>
                <a:cs typeface="Times New Roman"/>
              </a:rPr>
              <a:t>molto bottino, </a:t>
            </a:r>
            <a:r>
              <a:rPr sz="1200" spc="-5" dirty="0">
                <a:latin typeface="Times New Roman"/>
                <a:cs typeface="Times New Roman"/>
              </a:rPr>
              <a:t>che fu </a:t>
            </a:r>
            <a:r>
              <a:rPr sz="1200" dirty="0">
                <a:latin typeface="Times New Roman"/>
                <a:cs typeface="Times New Roman"/>
              </a:rPr>
              <a:t>ancor più </a:t>
            </a:r>
            <a:r>
              <a:rPr sz="1200" spc="-5" dirty="0">
                <a:latin typeface="Times New Roman"/>
                <a:cs typeface="Times New Roman"/>
              </a:rPr>
              <a:t>accresciuto dal saccheggio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moltitudini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schiavi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fuga che avanzavano </a:t>
            </a:r>
            <a:r>
              <a:rPr sz="1200" spc="5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marcia </a:t>
            </a:r>
            <a:r>
              <a:rPr sz="1200" dirty="0">
                <a:latin typeface="Times New Roman"/>
                <a:cs typeface="Times New Roman"/>
              </a:rPr>
              <a:t>verso la loro dimora </a:t>
            </a:r>
            <a:r>
              <a:rPr sz="1200" spc="-5" dirty="0">
                <a:latin typeface="Times New Roman"/>
                <a:cs typeface="Times New Roman"/>
              </a:rPr>
              <a:t>ancestrale </a:t>
            </a:r>
            <a:r>
              <a:rPr sz="1200" dirty="0">
                <a:latin typeface="Times New Roman"/>
                <a:cs typeface="Times New Roman"/>
              </a:rPr>
              <a:t>nel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deserto.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proclamazione di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Yahweh</a:t>
            </a:r>
            <a:endParaRPr sz="1600">
              <a:latin typeface="Times New Roman"/>
              <a:cs typeface="Times New Roman"/>
            </a:endParaRPr>
          </a:p>
          <a:p>
            <a:pPr marL="76200" marR="12382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(1056.3) 96:4.1 </a:t>
            </a:r>
            <a:r>
              <a:rPr sz="1200" spc="-5" dirty="0">
                <a:latin typeface="Times New Roman"/>
                <a:cs typeface="Times New Roman"/>
              </a:rPr>
              <a:t>L’evoluzione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l’elevazione dell’insegnamento </a:t>
            </a:r>
            <a:r>
              <a:rPr sz="1200" dirty="0">
                <a:latin typeface="Times New Roman"/>
                <a:cs typeface="Times New Roman"/>
              </a:rPr>
              <a:t>di Mosè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influenzato quasi la metà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e </a:t>
            </a:r>
            <a:r>
              <a:rPr sz="1200" spc="-5" dirty="0">
                <a:latin typeface="Times New Roman"/>
                <a:cs typeface="Times New Roman"/>
              </a:rPr>
              <a:t>continuano ancora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farlo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ventesimo </a:t>
            </a:r>
            <a:r>
              <a:rPr sz="1200" dirty="0">
                <a:latin typeface="Times New Roman"/>
                <a:cs typeface="Times New Roman"/>
              </a:rPr>
              <a:t>secolo. </a:t>
            </a:r>
            <a:r>
              <a:rPr sz="1200" spc="-5" dirty="0">
                <a:latin typeface="Times New Roman"/>
                <a:cs typeface="Times New Roman"/>
              </a:rPr>
              <a:t>Mentre Mosè comprendeva </a:t>
            </a:r>
            <a:r>
              <a:rPr sz="1200" dirty="0">
                <a:latin typeface="Times New Roman"/>
                <a:cs typeface="Times New Roman"/>
              </a:rPr>
              <a:t>la filosofia religiosa </a:t>
            </a:r>
            <a:r>
              <a:rPr sz="1200" spc="-5" dirty="0">
                <a:latin typeface="Times New Roman"/>
                <a:cs typeface="Times New Roman"/>
              </a:rPr>
              <a:t>egiziana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avanzata, gli schiavi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beduini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67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41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conoscevano poco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insegnamenti,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dimenticato </a:t>
            </a:r>
            <a:r>
              <a:rPr sz="1200" dirty="0">
                <a:latin typeface="Times New Roman"/>
                <a:cs typeface="Times New Roman"/>
              </a:rPr>
              <a:t>del tutto il dio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Horeb,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antenati  </a:t>
            </a:r>
            <a:r>
              <a:rPr sz="1200" spc="-5" dirty="0">
                <a:latin typeface="Times New Roman"/>
                <a:cs typeface="Times New Roman"/>
              </a:rPr>
              <a:t>avevano chiamato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Yahweh.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774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(1056.4) 96:4.2 </a:t>
            </a:r>
            <a:r>
              <a:rPr sz="1200" spc="-5" dirty="0">
                <a:latin typeface="Times New Roman"/>
                <a:cs typeface="Times New Roman"/>
              </a:rPr>
              <a:t>Mosè aveva </a:t>
            </a:r>
            <a:r>
              <a:rPr sz="1200" dirty="0">
                <a:latin typeface="Times New Roman"/>
                <a:cs typeface="Times New Roman"/>
              </a:rPr>
              <a:t>sentito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Machiventa Melchizedek sia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che da sua </a:t>
            </a:r>
            <a:r>
              <a:rPr sz="1200" spc="-5" dirty="0">
                <a:latin typeface="Times New Roman"/>
                <a:cs typeface="Times New Roman"/>
              </a:rPr>
              <a:t>madre; </a:t>
            </a:r>
            <a:r>
              <a:rPr sz="1200" dirty="0">
                <a:latin typeface="Times New Roman"/>
                <a:cs typeface="Times New Roman"/>
              </a:rPr>
              <a:t>la loro  </a:t>
            </a:r>
            <a:r>
              <a:rPr sz="1200" spc="-5" dirty="0">
                <a:latin typeface="Times New Roman"/>
                <a:cs typeface="Times New Roman"/>
              </a:rPr>
              <a:t>comunione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credenza religiosa spiega </a:t>
            </a:r>
            <a:r>
              <a:rPr sz="1200" dirty="0">
                <a:latin typeface="Times New Roman"/>
                <a:cs typeface="Times New Roman"/>
              </a:rPr>
              <a:t>l’unione insolita tra una donna di sangue </a:t>
            </a:r>
            <a:r>
              <a:rPr sz="1200" spc="-5" dirty="0">
                <a:latin typeface="Times New Roman"/>
                <a:cs typeface="Times New Roman"/>
              </a:rPr>
              <a:t>reale ed </a:t>
            </a:r>
            <a:r>
              <a:rPr sz="1200" dirty="0">
                <a:latin typeface="Times New Roman"/>
                <a:cs typeface="Times New Roman"/>
              </a:rPr>
              <a:t>un uomo di una </a:t>
            </a:r>
            <a:r>
              <a:rPr sz="1200" spc="-5" dirty="0">
                <a:latin typeface="Times New Roman"/>
                <a:cs typeface="Times New Roman"/>
              </a:rPr>
              <a:t>razza prigioniera.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suocero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Kenita adoratore </a:t>
            </a:r>
            <a:r>
              <a:rPr sz="1200" dirty="0">
                <a:latin typeface="Times New Roman"/>
                <a:cs typeface="Times New Roman"/>
              </a:rPr>
              <a:t>di El </a:t>
            </a:r>
            <a:r>
              <a:rPr sz="1200" spc="-5" dirty="0">
                <a:latin typeface="Times New Roman"/>
                <a:cs typeface="Times New Roman"/>
              </a:rPr>
              <a:t>Elyon,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genitori dell’emancipatore credevano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El </a:t>
            </a:r>
            <a:r>
              <a:rPr sz="1200" spc="-5" dirty="0">
                <a:latin typeface="Times New Roman"/>
                <a:cs typeface="Times New Roman"/>
              </a:rPr>
              <a:t>Shaddai. Mosè fu </a:t>
            </a:r>
            <a:r>
              <a:rPr sz="1200" dirty="0">
                <a:latin typeface="Times New Roman"/>
                <a:cs typeface="Times New Roman"/>
              </a:rPr>
              <a:t>dunque  </a:t>
            </a:r>
            <a:r>
              <a:rPr sz="1200" spc="-5" dirty="0">
                <a:latin typeface="Times New Roman"/>
                <a:cs typeface="Times New Roman"/>
              </a:rPr>
              <a:t>allevato </a:t>
            </a:r>
            <a:r>
              <a:rPr sz="1200" dirty="0">
                <a:latin typeface="Times New Roman"/>
                <a:cs typeface="Times New Roman"/>
              </a:rPr>
              <a:t>come un El Shaddaista; </a:t>
            </a:r>
            <a:r>
              <a:rPr sz="1200" spc="-5" dirty="0">
                <a:latin typeface="Times New Roman"/>
                <a:cs typeface="Times New Roman"/>
              </a:rPr>
              <a:t>sotto l’influenza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suocero egli </a:t>
            </a:r>
            <a:r>
              <a:rPr sz="1200" dirty="0">
                <a:latin typeface="Times New Roman"/>
                <a:cs typeface="Times New Roman"/>
              </a:rPr>
              <a:t>divenne un El </a:t>
            </a:r>
            <a:r>
              <a:rPr sz="1200" spc="-5" dirty="0">
                <a:latin typeface="Times New Roman"/>
                <a:cs typeface="Times New Roman"/>
              </a:rPr>
              <a:t>Elyonista;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tempo in </a:t>
            </a:r>
            <a:r>
              <a:rPr sz="1200" spc="-5" dirty="0">
                <a:latin typeface="Times New Roman"/>
                <a:cs typeface="Times New Roman"/>
              </a:rPr>
              <a:t>cui gli Ebrei si  accamparono presso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Monte Sinai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fuga dall’Egitto, egli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formulato </a:t>
            </a:r>
            <a:r>
              <a:rPr sz="1200" dirty="0">
                <a:latin typeface="Times New Roman"/>
                <a:cs typeface="Times New Roman"/>
              </a:rPr>
              <a:t>un nuovo e più </a:t>
            </a:r>
            <a:r>
              <a:rPr sz="1200" spc="-5" dirty="0">
                <a:latin typeface="Times New Roman"/>
                <a:cs typeface="Times New Roman"/>
              </a:rPr>
              <a:t>ampio concetto della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Deità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(derivato </a:t>
            </a:r>
            <a:r>
              <a:rPr sz="1200" dirty="0">
                <a:latin typeface="Times New Roman"/>
                <a:cs typeface="Times New Roman"/>
              </a:rPr>
              <a:t>da tutte le sue </a:t>
            </a:r>
            <a:r>
              <a:rPr sz="1200" spc="-5" dirty="0">
                <a:latin typeface="Times New Roman"/>
                <a:cs typeface="Times New Roman"/>
              </a:rPr>
              <a:t>credenze antecedenti), che decise saggiamente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proclamare al suo </a:t>
            </a:r>
            <a:r>
              <a:rPr sz="1200" dirty="0">
                <a:latin typeface="Times New Roman"/>
                <a:cs typeface="Times New Roman"/>
              </a:rPr>
              <a:t>popolo come </a:t>
            </a:r>
            <a:r>
              <a:rPr sz="1200" spc="-5" dirty="0">
                <a:latin typeface="Times New Roman"/>
                <a:cs typeface="Times New Roman"/>
              </a:rPr>
              <a:t>concetto ampliato </a:t>
            </a:r>
            <a:r>
              <a:rPr sz="1200" spc="1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 antico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tribale,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Yahweh.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048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(1056.5) 96:4.3 </a:t>
            </a:r>
            <a:r>
              <a:rPr sz="1200" spc="-5" dirty="0">
                <a:latin typeface="Times New Roman"/>
                <a:cs typeface="Times New Roman"/>
              </a:rPr>
              <a:t>Mosè si era sforzato d’insegnare </a:t>
            </a:r>
            <a:r>
              <a:rPr sz="1200" dirty="0">
                <a:latin typeface="Times New Roman"/>
                <a:cs typeface="Times New Roman"/>
              </a:rPr>
              <a:t>a questi </a:t>
            </a:r>
            <a:r>
              <a:rPr sz="1200" spc="-5" dirty="0">
                <a:latin typeface="Times New Roman"/>
                <a:cs typeface="Times New Roman"/>
              </a:rPr>
              <a:t>Beduini l’idea </a:t>
            </a:r>
            <a:r>
              <a:rPr sz="1200" dirty="0">
                <a:latin typeface="Times New Roman"/>
                <a:cs typeface="Times New Roman"/>
              </a:rPr>
              <a:t>di El </a:t>
            </a:r>
            <a:r>
              <a:rPr sz="1200" spc="-5" dirty="0">
                <a:latin typeface="Times New Roman"/>
                <a:cs typeface="Times New Roman"/>
              </a:rPr>
              <a:t>Elyon, </a:t>
            </a:r>
            <a:r>
              <a:rPr sz="1200" dirty="0">
                <a:latin typeface="Times New Roman"/>
                <a:cs typeface="Times New Roman"/>
              </a:rPr>
              <a:t>ma prima di </a:t>
            </a:r>
            <a:r>
              <a:rPr sz="1200" spc="-5" dirty="0">
                <a:latin typeface="Times New Roman"/>
                <a:cs typeface="Times New Roman"/>
              </a:rPr>
              <a:t>lasciare l’Egitto si era convinto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avrebbero mai compreso pienamente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dottrina. Perciò </a:t>
            </a:r>
            <a:r>
              <a:rPr sz="1200" dirty="0">
                <a:latin typeface="Times New Roman"/>
                <a:cs typeface="Times New Roman"/>
              </a:rPr>
              <a:t>decise intenzionalmente di </a:t>
            </a:r>
            <a:r>
              <a:rPr sz="1200" spc="-5" dirty="0">
                <a:latin typeface="Times New Roman"/>
                <a:cs typeface="Times New Roman"/>
              </a:rPr>
              <a:t>adottare come </a:t>
            </a:r>
            <a:r>
              <a:rPr sz="1200" dirty="0">
                <a:latin typeface="Times New Roman"/>
                <a:cs typeface="Times New Roman"/>
              </a:rPr>
              <a:t>compromesso il </a:t>
            </a:r>
            <a:r>
              <a:rPr sz="1200" spc="5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tribale del deserto </a:t>
            </a:r>
            <a:r>
              <a:rPr sz="1200" dirty="0">
                <a:latin typeface="Times New Roman"/>
                <a:cs typeface="Times New Roman"/>
              </a:rPr>
              <a:t>quale solo ed unico dio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seguaci. </a:t>
            </a:r>
            <a:r>
              <a:rPr sz="1200" dirty="0">
                <a:latin typeface="Times New Roman"/>
                <a:cs typeface="Times New Roman"/>
              </a:rPr>
              <a:t>Mosè </a:t>
            </a:r>
            <a:r>
              <a:rPr sz="1200" spc="-5" dirty="0">
                <a:latin typeface="Times New Roman"/>
                <a:cs typeface="Times New Roman"/>
              </a:rPr>
              <a:t>non insegnò </a:t>
            </a:r>
            <a:r>
              <a:rPr sz="1200" dirty="0">
                <a:latin typeface="Times New Roman"/>
                <a:cs typeface="Times New Roman"/>
              </a:rPr>
              <a:t>specificamente che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popoli e nazioni non  </a:t>
            </a:r>
            <a:r>
              <a:rPr sz="1200" spc="-5" dirty="0">
                <a:latin typeface="Times New Roman"/>
                <a:cs typeface="Times New Roman"/>
              </a:rPr>
              <a:t>potevano </a:t>
            </a:r>
            <a:r>
              <a:rPr sz="1200" dirty="0">
                <a:latin typeface="Times New Roman"/>
                <a:cs typeface="Times New Roman"/>
              </a:rPr>
              <a:t>avere </a:t>
            </a:r>
            <a:r>
              <a:rPr sz="1200" spc="-5" dirty="0">
                <a:latin typeface="Times New Roman"/>
                <a:cs typeface="Times New Roman"/>
              </a:rPr>
              <a:t>altri dei, </a:t>
            </a:r>
            <a:r>
              <a:rPr sz="1200" dirty="0">
                <a:latin typeface="Times New Roman"/>
                <a:cs typeface="Times New Roman"/>
              </a:rPr>
              <a:t>ma sostenne risolutamente </a:t>
            </a:r>
            <a:r>
              <a:rPr sz="1200" spc="-5" dirty="0">
                <a:latin typeface="Times New Roman"/>
                <a:cs typeface="Times New Roman"/>
              </a:rPr>
              <a:t>che Yahweh era al </a:t>
            </a:r>
            <a:r>
              <a:rPr sz="1200" dirty="0">
                <a:latin typeface="Times New Roman"/>
                <a:cs typeface="Times New Roman"/>
              </a:rPr>
              <a:t>di sopra di tutti, </a:t>
            </a:r>
            <a:r>
              <a:rPr sz="1200" spc="-5" dirty="0">
                <a:latin typeface="Times New Roman"/>
                <a:cs typeface="Times New Roman"/>
              </a:rPr>
              <a:t>specialmente per gli Ebrei.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fu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afflitto </a:t>
            </a:r>
            <a:r>
              <a:rPr sz="1200" spc="-5" dirty="0">
                <a:latin typeface="Times New Roman"/>
                <a:cs typeface="Times New Roman"/>
              </a:rPr>
              <a:t>dalla imbarazzante </a:t>
            </a:r>
            <a:r>
              <a:rPr sz="1200" dirty="0">
                <a:latin typeface="Times New Roman"/>
                <a:cs typeface="Times New Roman"/>
              </a:rPr>
              <a:t>situazione di </a:t>
            </a:r>
            <a:r>
              <a:rPr sz="1200" spc="-5" dirty="0">
                <a:latin typeface="Times New Roman"/>
                <a:cs typeface="Times New Roman"/>
              </a:rPr>
              <a:t>dover presentare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nuova idea superiore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schiavi </a:t>
            </a:r>
            <a:r>
              <a:rPr sz="1200" dirty="0">
                <a:latin typeface="Times New Roman"/>
                <a:cs typeface="Times New Roman"/>
              </a:rPr>
              <a:t>ignoranti  </a:t>
            </a:r>
            <a:r>
              <a:rPr sz="1200" spc="-5" dirty="0">
                <a:latin typeface="Times New Roman"/>
                <a:cs typeface="Times New Roman"/>
              </a:rPr>
              <a:t>sotto l’apparenza dell’antico termine Yahweh,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sempre stato </a:t>
            </a:r>
            <a:r>
              <a:rPr sz="1200" dirty="0">
                <a:latin typeface="Times New Roman"/>
                <a:cs typeface="Times New Roman"/>
              </a:rPr>
              <a:t>simbolizzato dal </a:t>
            </a:r>
            <a:r>
              <a:rPr sz="1200" spc="-5" dirty="0">
                <a:latin typeface="Times New Roman"/>
                <a:cs typeface="Times New Roman"/>
              </a:rPr>
              <a:t>vitello d’oro delle </a:t>
            </a:r>
            <a:r>
              <a:rPr sz="1200" dirty="0">
                <a:latin typeface="Times New Roman"/>
                <a:cs typeface="Times New Roman"/>
              </a:rPr>
              <a:t>tribù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beduine.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00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(1056.6) 96:4.4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Yahweh fosse </a:t>
            </a:r>
            <a:r>
              <a:rPr sz="1200" dirty="0">
                <a:latin typeface="Times New Roman"/>
                <a:cs typeface="Times New Roman"/>
              </a:rPr>
              <a:t>il dio </a:t>
            </a:r>
            <a:r>
              <a:rPr sz="1200" spc="-5" dirty="0">
                <a:latin typeface="Times New Roman"/>
                <a:cs typeface="Times New Roman"/>
              </a:rPr>
              <a:t>degli Ebrei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fuga </a:t>
            </a:r>
            <a:r>
              <a:rPr sz="1200" dirty="0">
                <a:latin typeface="Times New Roman"/>
                <a:cs typeface="Times New Roman"/>
              </a:rPr>
              <a:t>spiega perché </a:t>
            </a:r>
            <a:r>
              <a:rPr sz="1200" spc="-5" dirty="0">
                <a:latin typeface="Times New Roman"/>
                <a:cs typeface="Times New Roman"/>
              </a:rPr>
              <a:t>essi si fermarono così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alla montagna  sacra </a:t>
            </a:r>
            <a:r>
              <a:rPr sz="1200" dirty="0">
                <a:latin typeface="Times New Roman"/>
                <a:cs typeface="Times New Roman"/>
              </a:rPr>
              <a:t>del Sinai e </a:t>
            </a:r>
            <a:r>
              <a:rPr sz="1200" spc="-5" dirty="0">
                <a:latin typeface="Times New Roman"/>
                <a:cs typeface="Times New Roman"/>
              </a:rPr>
              <a:t>perché ricevettero </a:t>
            </a:r>
            <a:r>
              <a:rPr sz="1200" dirty="0">
                <a:latin typeface="Times New Roman"/>
                <a:cs typeface="Times New Roman"/>
              </a:rPr>
              <a:t>là i </a:t>
            </a:r>
            <a:r>
              <a:rPr sz="1200" spc="-5" dirty="0">
                <a:latin typeface="Times New Roman"/>
                <a:cs typeface="Times New Roman"/>
              </a:rPr>
              <a:t>Dieci Comandamenti </a:t>
            </a:r>
            <a:r>
              <a:rPr sz="1200" dirty="0">
                <a:latin typeface="Times New Roman"/>
                <a:cs typeface="Times New Roman"/>
              </a:rPr>
              <a:t>che Mosè </a:t>
            </a:r>
            <a:r>
              <a:rPr sz="1200" spc="-5" dirty="0">
                <a:latin typeface="Times New Roman"/>
                <a:cs typeface="Times New Roman"/>
              </a:rPr>
              <a:t>promulgò nel </a:t>
            </a:r>
            <a:r>
              <a:rPr sz="1200" dirty="0">
                <a:latin typeface="Times New Roman"/>
                <a:cs typeface="Times New Roman"/>
              </a:rPr>
              <a:t>nome di Yahweh, il dio </a:t>
            </a:r>
            <a:r>
              <a:rPr sz="1200" spc="-5" dirty="0">
                <a:latin typeface="Times New Roman"/>
                <a:cs typeface="Times New Roman"/>
              </a:rPr>
              <a:t>dell’Horeb. Durante  questo lungo soggiorno davanti al </a:t>
            </a:r>
            <a:r>
              <a:rPr sz="1200" dirty="0">
                <a:latin typeface="Times New Roman"/>
                <a:cs typeface="Times New Roman"/>
              </a:rPr>
              <a:t>Sinai i </a:t>
            </a:r>
            <a:r>
              <a:rPr sz="1200" spc="-5" dirty="0">
                <a:latin typeface="Times New Roman"/>
                <a:cs typeface="Times New Roman"/>
              </a:rPr>
              <a:t>cerimoniali religiosi del </a:t>
            </a:r>
            <a:r>
              <a:rPr sz="1200" dirty="0">
                <a:latin typeface="Times New Roman"/>
                <a:cs typeface="Times New Roman"/>
              </a:rPr>
              <a:t>nuovo culto </a:t>
            </a:r>
            <a:r>
              <a:rPr sz="1200" spc="-5" dirty="0">
                <a:latin typeface="Times New Roman"/>
                <a:cs typeface="Times New Roman"/>
              </a:rPr>
              <a:t>ebraico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furono ulteriormente  perfezionati.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34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89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(1057.1) 96:4.5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sembra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Mosè sarebbe </a:t>
            </a:r>
            <a:r>
              <a:rPr sz="1200" dirty="0">
                <a:latin typeface="Times New Roman"/>
                <a:cs typeface="Times New Roman"/>
              </a:rPr>
              <a:t>mai riuscito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istituire il </a:t>
            </a:r>
            <a:r>
              <a:rPr sz="1200" spc="-5" dirty="0">
                <a:latin typeface="Times New Roman"/>
                <a:cs typeface="Times New Roman"/>
              </a:rPr>
              <a:t>suo culto cerimoniale </a:t>
            </a:r>
            <a:r>
              <a:rPr sz="1200" dirty="0">
                <a:latin typeface="Times New Roman"/>
                <a:cs typeface="Times New Roman"/>
              </a:rPr>
              <a:t>relativamente </a:t>
            </a:r>
            <a:r>
              <a:rPr sz="1200" spc="-5" dirty="0">
                <a:latin typeface="Times New Roman"/>
                <a:cs typeface="Times New Roman"/>
              </a:rPr>
              <a:t>evoluto ed </a:t>
            </a:r>
            <a:r>
              <a:rPr sz="1200" dirty="0">
                <a:latin typeface="Times New Roman"/>
                <a:cs typeface="Times New Roman"/>
              </a:rPr>
              <a:t>a tenere uniti i  suoi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per un quarto di </a:t>
            </a:r>
            <a:r>
              <a:rPr sz="1200" spc="-5" dirty="0">
                <a:latin typeface="Times New Roman"/>
                <a:cs typeface="Times New Roman"/>
              </a:rPr>
              <a:t>secolo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violenta </a:t>
            </a:r>
            <a:r>
              <a:rPr sz="1200" dirty="0">
                <a:latin typeface="Times New Roman"/>
                <a:cs typeface="Times New Roman"/>
              </a:rPr>
              <a:t>eruzione </a:t>
            </a:r>
            <a:r>
              <a:rPr sz="1200" spc="-5" dirty="0">
                <a:latin typeface="Times New Roman"/>
                <a:cs typeface="Times New Roman"/>
              </a:rPr>
              <a:t>dell’Horeb durante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settimana del loro  soggiorno </a:t>
            </a:r>
            <a:r>
              <a:rPr sz="1200" dirty="0">
                <a:latin typeface="Times New Roman"/>
                <a:cs typeface="Times New Roman"/>
              </a:rPr>
              <a:t>di adorazione </a:t>
            </a:r>
            <a:r>
              <a:rPr sz="1200" spc="-5" dirty="0">
                <a:latin typeface="Times New Roman"/>
                <a:cs typeface="Times New Roman"/>
              </a:rPr>
              <a:t>alla sua base. “La montagna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fu consumata </a:t>
            </a:r>
            <a:r>
              <a:rPr sz="1200" spc="-5" dirty="0">
                <a:latin typeface="Times New Roman"/>
                <a:cs typeface="Times New Roman"/>
              </a:rPr>
              <a:t>nel fuoco,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fumo saliva come </a:t>
            </a:r>
            <a:r>
              <a:rPr sz="1200" dirty="0">
                <a:latin typeface="Times New Roman"/>
                <a:cs typeface="Times New Roman"/>
              </a:rPr>
              <a:t>il fumo di una  </a:t>
            </a:r>
            <a:r>
              <a:rPr sz="1200" spc="-5" dirty="0">
                <a:latin typeface="Times New Roman"/>
                <a:cs typeface="Times New Roman"/>
              </a:rPr>
              <a:t>fornace, </a:t>
            </a:r>
            <a:r>
              <a:rPr sz="1200" dirty="0">
                <a:latin typeface="Times New Roman"/>
                <a:cs typeface="Times New Roman"/>
              </a:rPr>
              <a:t>e tutta la montagna </a:t>
            </a:r>
            <a:r>
              <a:rPr sz="1200" spc="-5" dirty="0">
                <a:latin typeface="Times New Roman"/>
                <a:cs typeface="Times New Roman"/>
              </a:rPr>
              <a:t>tremava </a:t>
            </a:r>
            <a:r>
              <a:rPr sz="1200" dirty="0">
                <a:latin typeface="Times New Roman"/>
                <a:cs typeface="Times New Roman"/>
              </a:rPr>
              <a:t>grandemente.”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cataclisma, </a:t>
            </a:r>
            <a:r>
              <a:rPr sz="1200" dirty="0">
                <a:latin typeface="Times New Roman"/>
                <a:cs typeface="Times New Roman"/>
              </a:rPr>
              <a:t>non è sorprendente </a:t>
            </a:r>
            <a:r>
              <a:rPr sz="1200" spc="-5" dirty="0">
                <a:latin typeface="Times New Roman"/>
                <a:cs typeface="Times New Roman"/>
              </a:rPr>
              <a:t>che Mosè abbia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potuto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imprimere nei suoi fratelli l’insegnamento </a:t>
            </a:r>
            <a:r>
              <a:rPr sz="1200" dirty="0">
                <a:latin typeface="Times New Roman"/>
                <a:cs typeface="Times New Roman"/>
              </a:rPr>
              <a:t>che il loro </a:t>
            </a:r>
            <a:r>
              <a:rPr sz="1200" spc="-5" dirty="0">
                <a:latin typeface="Times New Roman"/>
                <a:cs typeface="Times New Roman"/>
              </a:rPr>
              <a:t>Dio era “potente, </a:t>
            </a:r>
            <a:r>
              <a:rPr sz="1200" dirty="0">
                <a:latin typeface="Times New Roman"/>
                <a:cs typeface="Times New Roman"/>
              </a:rPr>
              <a:t>terribile, un </a:t>
            </a:r>
            <a:r>
              <a:rPr sz="1200" spc="-5" dirty="0">
                <a:latin typeface="Times New Roman"/>
                <a:cs typeface="Times New Roman"/>
              </a:rPr>
              <a:t>fuoco divoratore, spaventoso ed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onnipotente”.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(1057.2) 96:4.6 </a:t>
            </a:r>
            <a:r>
              <a:rPr sz="1200" spc="-5" dirty="0">
                <a:latin typeface="Times New Roman"/>
                <a:cs typeface="Times New Roman"/>
              </a:rPr>
              <a:t>Mosè proclamò che Yahweh </a:t>
            </a:r>
            <a:r>
              <a:rPr sz="1200" dirty="0">
                <a:latin typeface="Times New Roman"/>
                <a:cs typeface="Times New Roman"/>
              </a:rPr>
              <a:t>era il Signore </a:t>
            </a:r>
            <a:r>
              <a:rPr sz="1200" spc="-5" dirty="0">
                <a:latin typeface="Times New Roman"/>
                <a:cs typeface="Times New Roman"/>
              </a:rPr>
              <a:t>Dio d’Israele,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scelto gli Ebrei come suo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eletto. Egli stava  costruendo </a:t>
            </a:r>
            <a:r>
              <a:rPr sz="1200" dirty="0">
                <a:latin typeface="Times New Roman"/>
                <a:cs typeface="Times New Roman"/>
              </a:rPr>
              <a:t>una nuova nazione e nazionalizzò </a:t>
            </a:r>
            <a:r>
              <a:rPr sz="1200" spc="-5" dirty="0">
                <a:latin typeface="Times New Roman"/>
                <a:cs typeface="Times New Roman"/>
              </a:rPr>
              <a:t>saggiamente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insegnamenti religiosi, dicendo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Yahweh era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tiranno crudele,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“Dio geloso”.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cercò </a:t>
            </a:r>
            <a:r>
              <a:rPr sz="1200" dirty="0">
                <a:latin typeface="Times New Roman"/>
                <a:cs typeface="Times New Roman"/>
              </a:rPr>
              <a:t>nondimeno di </a:t>
            </a:r>
            <a:r>
              <a:rPr sz="1200" spc="-5" dirty="0">
                <a:latin typeface="Times New Roman"/>
                <a:cs typeface="Times New Roman"/>
              </a:rPr>
              <a:t>ampliare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divinità </a:t>
            </a:r>
            <a:r>
              <a:rPr sz="1200" spc="-5" dirty="0">
                <a:latin typeface="Times New Roman"/>
                <a:cs typeface="Times New Roman"/>
              </a:rPr>
              <a:t>insegnando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che Yahweh </a:t>
            </a:r>
            <a:r>
              <a:rPr sz="1200" dirty="0">
                <a:latin typeface="Times New Roman"/>
                <a:cs typeface="Times New Roman"/>
              </a:rPr>
              <a:t>era il  </a:t>
            </a:r>
            <a:r>
              <a:rPr sz="1200" spc="-5" dirty="0">
                <a:latin typeface="Times New Roman"/>
                <a:cs typeface="Times New Roman"/>
              </a:rPr>
              <a:t>“Dio degli spiriti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l’umanità” </a:t>
            </a:r>
            <a:r>
              <a:rPr sz="1200" dirty="0">
                <a:latin typeface="Times New Roman"/>
                <a:cs typeface="Times New Roman"/>
              </a:rPr>
              <a:t>e dicendo loro: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Dio eterno </a:t>
            </a:r>
            <a:r>
              <a:rPr sz="1200" dirty="0">
                <a:latin typeface="Times New Roman"/>
                <a:cs typeface="Times New Roman"/>
              </a:rPr>
              <a:t>è il tuo </a:t>
            </a:r>
            <a:r>
              <a:rPr sz="1200" spc="-5" dirty="0">
                <a:latin typeface="Times New Roman"/>
                <a:cs typeface="Times New Roman"/>
              </a:rPr>
              <a:t>rifugio,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10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braccia </a:t>
            </a:r>
            <a:r>
              <a:rPr sz="1200" dirty="0">
                <a:latin typeface="Times New Roman"/>
                <a:cs typeface="Times New Roman"/>
              </a:rPr>
              <a:t>eterne.” Mosè  </a:t>
            </a:r>
            <a:r>
              <a:rPr sz="1200" spc="-5" dirty="0">
                <a:latin typeface="Times New Roman"/>
                <a:cs typeface="Times New Roman"/>
              </a:rPr>
              <a:t>insegnò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Yahweh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che </a:t>
            </a:r>
            <a:r>
              <a:rPr sz="1200" dirty="0">
                <a:latin typeface="Times New Roman"/>
                <a:cs typeface="Times New Roman"/>
              </a:rPr>
              <a:t>rispettava i patti; che </a:t>
            </a:r>
            <a:r>
              <a:rPr sz="1200" spc="-5" dirty="0">
                <a:latin typeface="Times New Roman"/>
                <a:cs typeface="Times New Roman"/>
              </a:rPr>
              <a:t>egli “non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abbandonerà,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distruggerà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dimenticherà </a:t>
            </a:r>
            <a:r>
              <a:rPr sz="1200" dirty="0">
                <a:latin typeface="Times New Roman"/>
                <a:cs typeface="Times New Roman"/>
              </a:rPr>
              <a:t>il patto dei  vostri </a:t>
            </a:r>
            <a:r>
              <a:rPr sz="1200" spc="-5" dirty="0">
                <a:latin typeface="Times New Roman"/>
                <a:cs typeface="Times New Roman"/>
              </a:rPr>
              <a:t>padri, perché </a:t>
            </a:r>
            <a:r>
              <a:rPr sz="1200" dirty="0">
                <a:latin typeface="Times New Roman"/>
                <a:cs typeface="Times New Roman"/>
              </a:rPr>
              <a:t>il Signore vi ama e non </a:t>
            </a:r>
            <a:r>
              <a:rPr sz="1200" spc="-5" dirty="0">
                <a:latin typeface="Times New Roman"/>
                <a:cs typeface="Times New Roman"/>
              </a:rPr>
              <a:t>dimenticherà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giuramento che fece ai </a:t>
            </a:r>
            <a:r>
              <a:rPr sz="1200" dirty="0">
                <a:latin typeface="Times New Roman"/>
                <a:cs typeface="Times New Roman"/>
              </a:rPr>
              <a:t>vostri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padri".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454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(1057.3) 96:4.7 </a:t>
            </a:r>
            <a:r>
              <a:rPr sz="1200" spc="-5" dirty="0">
                <a:latin typeface="Times New Roman"/>
                <a:cs typeface="Times New Roman"/>
              </a:rPr>
              <a:t>Mosè fece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sforzo eroico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elevare Yahweh alla dignità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Deità suprema </a:t>
            </a:r>
            <a:r>
              <a:rPr sz="1200" dirty="0">
                <a:latin typeface="Times New Roman"/>
                <a:cs typeface="Times New Roman"/>
              </a:rPr>
              <a:t>quando lo </a:t>
            </a:r>
            <a:r>
              <a:rPr sz="1200" spc="-5" dirty="0">
                <a:latin typeface="Times New Roman"/>
                <a:cs typeface="Times New Roman"/>
              </a:rPr>
              <a:t>presentò </a:t>
            </a:r>
            <a:r>
              <a:rPr sz="1200" dirty="0">
                <a:latin typeface="Times New Roman"/>
                <a:cs typeface="Times New Roman"/>
              </a:rPr>
              <a:t>come il “Dio 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e senza </a:t>
            </a:r>
            <a:r>
              <a:rPr sz="1200" spc="-5" dirty="0">
                <a:latin typeface="Times New Roman"/>
                <a:cs typeface="Times New Roman"/>
              </a:rPr>
              <a:t>iniquità, giusto </a:t>
            </a:r>
            <a:r>
              <a:rPr sz="1200" dirty="0">
                <a:latin typeface="Times New Roman"/>
                <a:cs typeface="Times New Roman"/>
              </a:rPr>
              <a:t>e retto in tutte le </a:t>
            </a:r>
            <a:r>
              <a:rPr sz="1200" spc="-5" dirty="0">
                <a:latin typeface="Times New Roman"/>
                <a:cs typeface="Times New Roman"/>
              </a:rPr>
              <a:t>sue vie”. Eppure, malgrado questo insegnamento elevato,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comprensione</a:t>
            </a:r>
            <a:endParaRPr sz="1200">
              <a:latin typeface="Times New Roman"/>
              <a:cs typeface="Times New Roman"/>
            </a:endParaRPr>
          </a:p>
          <a:p>
            <a:pPr marL="76200" marR="5715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limitata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compagni rese necessario </a:t>
            </a:r>
            <a:r>
              <a:rPr sz="1200" dirty="0">
                <a:latin typeface="Times New Roman"/>
                <a:cs typeface="Times New Roman"/>
              </a:rPr>
              <a:t>parlare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fosse ad </a:t>
            </a:r>
            <a:r>
              <a:rPr sz="1200" dirty="0">
                <a:latin typeface="Times New Roman"/>
                <a:cs typeface="Times New Roman"/>
              </a:rPr>
              <a:t>immagine dell’uomo,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soggetto </a:t>
            </a:r>
            <a:r>
              <a:rPr sz="1200" dirty="0">
                <a:latin typeface="Times New Roman"/>
                <a:cs typeface="Times New Roman"/>
              </a:rPr>
              <a:t>a crisi di </a:t>
            </a:r>
            <a:r>
              <a:rPr sz="1200" spc="-5" dirty="0">
                <a:latin typeface="Times New Roman"/>
                <a:cs typeface="Times New Roman"/>
              </a:rPr>
              <a:t>collera,  d’indignazione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severità,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vendicativo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facilmente influenzabile dalla </a:t>
            </a:r>
            <a:r>
              <a:rPr sz="1200" dirty="0">
                <a:latin typeface="Times New Roman"/>
                <a:cs typeface="Times New Roman"/>
              </a:rPr>
              <a:t>condotta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(1057.4) 96:4.8 </a:t>
            </a:r>
            <a:r>
              <a:rPr sz="1200" spc="-5" dirty="0">
                <a:latin typeface="Times New Roman"/>
                <a:cs typeface="Times New Roman"/>
              </a:rPr>
              <a:t>Grazie </a:t>
            </a:r>
            <a:r>
              <a:rPr sz="1200" spc="-1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questo dio tribale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natura, </a:t>
            </a:r>
            <a:r>
              <a:rPr sz="1200" spc="-5" dirty="0">
                <a:latin typeface="Times New Roman"/>
                <a:cs typeface="Times New Roman"/>
              </a:rPr>
              <a:t>Yahweh, </a:t>
            </a:r>
            <a:r>
              <a:rPr sz="1200" dirty="0">
                <a:latin typeface="Times New Roman"/>
                <a:cs typeface="Times New Roman"/>
              </a:rPr>
              <a:t>divenne il Signore </a:t>
            </a:r>
            <a:r>
              <a:rPr sz="1200" spc="-5" dirty="0">
                <a:latin typeface="Times New Roman"/>
                <a:cs typeface="Times New Roman"/>
              </a:rPr>
              <a:t>Dio d’Israele 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seguì  attraverso </a:t>
            </a:r>
            <a:r>
              <a:rPr sz="1200" dirty="0">
                <a:latin typeface="Times New Roman"/>
                <a:cs typeface="Times New Roman"/>
              </a:rPr>
              <a:t>il deserto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in esilio, dove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concepito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popoli.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cattività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che asservì </a:t>
            </a:r>
            <a:r>
              <a:rPr sz="1200" spc="-5" dirty="0">
                <a:latin typeface="Times New Roman"/>
                <a:cs typeface="Times New Roman"/>
              </a:rPr>
              <a:t>gli  Ebrei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Babilonia liberò </a:t>
            </a:r>
            <a:r>
              <a:rPr sz="1200" dirty="0">
                <a:latin typeface="Times New Roman"/>
                <a:cs typeface="Times New Roman"/>
              </a:rPr>
              <a:t>infine 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in evoluzione di </a:t>
            </a:r>
            <a:r>
              <a:rPr sz="1200" spc="-5" dirty="0">
                <a:latin typeface="Times New Roman"/>
                <a:cs typeface="Times New Roman"/>
              </a:rPr>
              <a:t>Yahweh per fargli assumere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ruolo </a:t>
            </a:r>
            <a:r>
              <a:rPr sz="1200" dirty="0">
                <a:latin typeface="Times New Roman"/>
                <a:cs typeface="Times New Roman"/>
              </a:rPr>
              <a:t>monoteista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tutte 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nazioni.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419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35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(1057.5) 96:4.9 </a:t>
            </a:r>
            <a:r>
              <a:rPr sz="1200" spc="-10" dirty="0">
                <a:latin typeface="Times New Roman"/>
                <a:cs typeface="Times New Roman"/>
              </a:rPr>
              <a:t>L’aspetto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e rimarchevole </a:t>
            </a:r>
            <a:r>
              <a:rPr sz="1200" spc="-5" dirty="0">
                <a:latin typeface="Times New Roman"/>
                <a:cs typeface="Times New Roman"/>
              </a:rPr>
              <a:t>della storia religiosa degli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continua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del  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dal dio primitivo </a:t>
            </a:r>
            <a:r>
              <a:rPr sz="1200" spc="-5" dirty="0">
                <a:latin typeface="Times New Roman"/>
                <a:cs typeface="Times New Roman"/>
              </a:rPr>
              <a:t>del Monte Horeb, attraverso gli </a:t>
            </a:r>
            <a:r>
              <a:rPr sz="1200" dirty="0">
                <a:latin typeface="Times New Roman"/>
                <a:cs typeface="Times New Roman"/>
              </a:rPr>
              <a:t>insegnamenti dei loro </a:t>
            </a:r>
            <a:r>
              <a:rPr sz="1200" spc="-5" dirty="0">
                <a:latin typeface="Times New Roman"/>
                <a:cs typeface="Times New Roman"/>
              </a:rPr>
              <a:t>capi spirituali successivi,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all’alto  livello </a:t>
            </a:r>
            <a:r>
              <a:rPr sz="1200" dirty="0">
                <a:latin typeface="Times New Roman"/>
                <a:cs typeface="Times New Roman"/>
              </a:rPr>
              <a:t>di sviluppo </a:t>
            </a:r>
            <a:r>
              <a:rPr sz="1200" spc="-5" dirty="0">
                <a:latin typeface="Times New Roman"/>
                <a:cs typeface="Times New Roman"/>
              </a:rPr>
              <a:t>descritto </a:t>
            </a:r>
            <a:r>
              <a:rPr sz="1200" dirty="0">
                <a:latin typeface="Times New Roman"/>
                <a:cs typeface="Times New Roman"/>
              </a:rPr>
              <a:t>nelle dottrine sulla </a:t>
            </a:r>
            <a:r>
              <a:rPr sz="1200" spc="-5" dirty="0">
                <a:latin typeface="Times New Roman"/>
                <a:cs typeface="Times New Roman"/>
              </a:rPr>
              <a:t>Deità degli Isaia,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proclamarono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magnifico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Creatore  </a:t>
            </a:r>
            <a:r>
              <a:rPr sz="1200" spc="-5" dirty="0">
                <a:latin typeface="Times New Roman"/>
                <a:cs typeface="Times New Roman"/>
              </a:rPr>
              <a:t>amorevole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misericordioso.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5.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insegnamenti di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Mosè</a:t>
            </a:r>
            <a:endParaRPr sz="1600">
              <a:latin typeface="Times New Roman"/>
              <a:cs typeface="Times New Roman"/>
            </a:endParaRPr>
          </a:p>
          <a:p>
            <a:pPr marL="76200" marR="155575" algn="just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(1057.6) 96:5.1 </a:t>
            </a:r>
            <a:r>
              <a:rPr sz="1200" spc="-5" dirty="0">
                <a:latin typeface="Times New Roman"/>
                <a:cs typeface="Times New Roman"/>
              </a:rPr>
              <a:t>Mosè 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straordinaria combinazione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capo militare,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organizzatore sociale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maestro religioso. Egli fu </a:t>
            </a:r>
            <a:r>
              <a:rPr sz="1200" dirty="0">
                <a:latin typeface="Times New Roman"/>
                <a:cs typeface="Times New Roman"/>
              </a:rPr>
              <a:t>il più  </a:t>
            </a:r>
            <a:r>
              <a:rPr sz="1200" spc="-5" dirty="0">
                <a:latin typeface="Times New Roman"/>
                <a:cs typeface="Times New Roman"/>
              </a:rPr>
              <a:t>importante singolo </a:t>
            </a:r>
            <a:r>
              <a:rPr sz="1200" dirty="0">
                <a:latin typeface="Times New Roman"/>
                <a:cs typeface="Times New Roman"/>
              </a:rPr>
              <a:t>insegnante e capo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mondo tra </a:t>
            </a:r>
            <a:r>
              <a:rPr sz="1200" spc="-5" dirty="0">
                <a:latin typeface="Times New Roman"/>
                <a:cs typeface="Times New Roman"/>
              </a:rPr>
              <a:t>l’epoca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Machiventa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spc="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tentò </a:t>
            </a:r>
            <a:r>
              <a:rPr sz="1200" spc="-5" dirty="0">
                <a:latin typeface="Times New Roman"/>
                <a:cs typeface="Times New Roman"/>
              </a:rPr>
              <a:t>d’introdurre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Israele</a:t>
            </a:r>
            <a:endParaRPr sz="1200">
              <a:latin typeface="Times New Roman"/>
              <a:cs typeface="Times New Roman"/>
            </a:endParaRPr>
          </a:p>
          <a:p>
            <a:pPr marL="76200" marR="23876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riforme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resta alcuna traccia scritta. Nello spazio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vita umana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portò l’orda </a:t>
            </a:r>
            <a:r>
              <a:rPr sz="1200" spc="-5" dirty="0">
                <a:latin typeface="Times New Roman"/>
                <a:cs typeface="Times New Roman"/>
              </a:rPr>
              <a:t>poliglotta </a:t>
            </a:r>
            <a:r>
              <a:rPr sz="1200" dirty="0">
                <a:latin typeface="Times New Roman"/>
                <a:cs typeface="Times New Roman"/>
              </a:rPr>
              <a:t>di cosiddetti  </a:t>
            </a:r>
            <a:r>
              <a:rPr sz="1200" spc="-5" dirty="0">
                <a:latin typeface="Times New Roman"/>
                <a:cs typeface="Times New Roman"/>
              </a:rPr>
              <a:t>Ebrei fuori </a:t>
            </a:r>
            <a:r>
              <a:rPr sz="1200" dirty="0">
                <a:latin typeface="Times New Roman"/>
                <a:cs typeface="Times New Roman"/>
              </a:rPr>
              <a:t>dalla schiavitù e da un </a:t>
            </a:r>
            <a:r>
              <a:rPr sz="1200" spc="-5" dirty="0">
                <a:latin typeface="Times New Roman"/>
                <a:cs typeface="Times New Roman"/>
              </a:rPr>
              <a:t>vagabondaggio </a:t>
            </a:r>
            <a:r>
              <a:rPr sz="1200" dirty="0">
                <a:latin typeface="Times New Roman"/>
                <a:cs typeface="Times New Roman"/>
              </a:rPr>
              <a:t>incivile </a:t>
            </a:r>
            <a:r>
              <a:rPr sz="1200" spc="-5" dirty="0">
                <a:latin typeface="Times New Roman"/>
                <a:cs typeface="Times New Roman"/>
              </a:rPr>
              <a:t>ponendo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fondamenta della </a:t>
            </a:r>
            <a:r>
              <a:rPr sz="1200" dirty="0">
                <a:latin typeface="Times New Roman"/>
                <a:cs typeface="Times New Roman"/>
              </a:rPr>
              <a:t>nascita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nazione </a:t>
            </a:r>
            <a:r>
              <a:rPr sz="1200" dirty="0">
                <a:latin typeface="Times New Roman"/>
                <a:cs typeface="Times New Roman"/>
              </a:rPr>
              <a:t>e della  </a:t>
            </a:r>
            <a:r>
              <a:rPr sz="1200" spc="-5" dirty="0">
                <a:latin typeface="Times New Roman"/>
                <a:cs typeface="Times New Roman"/>
              </a:rPr>
              <a:t>perpetuazione </a:t>
            </a:r>
            <a:r>
              <a:rPr sz="1200" dirty="0">
                <a:latin typeface="Times New Roman"/>
                <a:cs typeface="Times New Roman"/>
              </a:rPr>
              <a:t>di una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(1057.7) 96:5.2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così poco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registrato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grande opera </a:t>
            </a:r>
            <a:r>
              <a:rPr sz="1200" dirty="0">
                <a:latin typeface="Times New Roman"/>
                <a:cs typeface="Times New Roman"/>
              </a:rPr>
              <a:t>di Mosè perché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una lingua scritta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dell’esodo.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testimonianze </a:t>
            </a:r>
            <a:r>
              <a:rPr sz="1200" spc="-5" dirty="0">
                <a:latin typeface="Times New Roman"/>
                <a:cs typeface="Times New Roman"/>
              </a:rPr>
              <a:t>dei tempi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 furono derivate dalle tradizioni ancora </a:t>
            </a:r>
            <a:r>
              <a:rPr sz="1200" dirty="0">
                <a:latin typeface="Times New Roman"/>
                <a:cs typeface="Times New Roman"/>
              </a:rPr>
              <a:t>esistenti più di </a:t>
            </a:r>
            <a:r>
              <a:rPr sz="1200" spc="-5" dirty="0">
                <a:latin typeface="Times New Roman"/>
                <a:cs typeface="Times New Roman"/>
              </a:rPr>
              <a:t>mille anni </a:t>
            </a:r>
            <a:r>
              <a:rPr sz="1200" dirty="0">
                <a:latin typeface="Times New Roman"/>
                <a:cs typeface="Times New Roman"/>
              </a:rPr>
              <a:t>dopo la  morte di questo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capo.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953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(1058.1) 96:5.3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progressi che </a:t>
            </a:r>
            <a:r>
              <a:rPr sz="1200" dirty="0">
                <a:latin typeface="Times New Roman"/>
                <a:cs typeface="Times New Roman"/>
              </a:rPr>
              <a:t>apportò </a:t>
            </a:r>
            <a:r>
              <a:rPr sz="1200" spc="-5" dirty="0">
                <a:latin typeface="Times New Roman"/>
                <a:cs typeface="Times New Roman"/>
              </a:rPr>
              <a:t>Mosè alla religione degli Egiziani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levantine circostanti furono </a:t>
            </a:r>
            <a:r>
              <a:rPr sz="1200" dirty="0">
                <a:latin typeface="Times New Roman"/>
                <a:cs typeface="Times New Roman"/>
              </a:rPr>
              <a:t>dovuti </a:t>
            </a:r>
            <a:r>
              <a:rPr sz="1200" spc="-5" dirty="0">
                <a:latin typeface="Times New Roman"/>
                <a:cs typeface="Times New Roman"/>
              </a:rPr>
              <a:t>alle  tradizioni </a:t>
            </a:r>
            <a:r>
              <a:rPr sz="1200" dirty="0">
                <a:latin typeface="Times New Roman"/>
                <a:cs typeface="Times New Roman"/>
              </a:rPr>
              <a:t>kenite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Melchizedek.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l’insegnamento </a:t>
            </a:r>
            <a:r>
              <a:rPr sz="1200" dirty="0">
                <a:latin typeface="Times New Roman"/>
                <a:cs typeface="Times New Roman"/>
              </a:rPr>
              <a:t>di Machiventa </a:t>
            </a:r>
            <a:r>
              <a:rPr sz="1200" spc="-5" dirty="0">
                <a:latin typeface="Times New Roman"/>
                <a:cs typeface="Times New Roman"/>
              </a:rPr>
              <a:t>ad Abramo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ai suoi contemporanei, gli Ebrei  sarebbero usciti dall’Egitto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un’ignoranza sconfortante. Mosè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suocero, Jetro, </a:t>
            </a:r>
            <a:r>
              <a:rPr sz="1200" spc="-5" dirty="0">
                <a:latin typeface="Times New Roman"/>
                <a:cs typeface="Times New Roman"/>
              </a:rPr>
              <a:t>riunirono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residui delle tradizioni </a:t>
            </a:r>
            <a:r>
              <a:rPr sz="1200" spc="1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insegnamenti, </a:t>
            </a:r>
            <a:r>
              <a:rPr sz="1200" dirty="0">
                <a:latin typeface="Times New Roman"/>
                <a:cs typeface="Times New Roman"/>
              </a:rPr>
              <a:t>uniti </a:t>
            </a:r>
            <a:r>
              <a:rPr sz="1200" spc="-5" dirty="0">
                <a:latin typeface="Times New Roman"/>
                <a:cs typeface="Times New Roman"/>
              </a:rPr>
              <a:t>alla cultura degli Egiziani, guidarono Mosè nella creazione della religione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rituale  </a:t>
            </a:r>
            <a:r>
              <a:rPr sz="1200" spc="-5" dirty="0">
                <a:latin typeface="Times New Roman"/>
                <a:cs typeface="Times New Roman"/>
              </a:rPr>
              <a:t>perfezionati degli Israeliti. Mosè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organizzatore; egli scelse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meglio della religione </a:t>
            </a:r>
            <a:r>
              <a:rPr sz="1200" dirty="0">
                <a:latin typeface="Times New Roman"/>
                <a:cs typeface="Times New Roman"/>
              </a:rPr>
              <a:t>e dei costumi </a:t>
            </a:r>
            <a:r>
              <a:rPr sz="1200" spc="-5" dirty="0">
                <a:latin typeface="Times New Roman"/>
                <a:cs typeface="Times New Roman"/>
              </a:rPr>
              <a:t>dell’Egitto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93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57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Palestina,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associando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pratiche alle tradizioni degli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Melchizedek, organizzò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cerimoniale </a:t>
            </a:r>
            <a:r>
              <a:rPr sz="1200" dirty="0">
                <a:latin typeface="Times New Roman"/>
                <a:cs typeface="Times New Roman"/>
              </a:rPr>
              <a:t>ebraico  di</a:t>
            </a:r>
            <a:r>
              <a:rPr sz="1200" spc="-5" dirty="0">
                <a:latin typeface="Times New Roman"/>
                <a:cs typeface="Times New Roman"/>
              </a:rPr>
              <a:t> adorazione.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(1058.2) 96:5.4 </a:t>
            </a:r>
            <a:r>
              <a:rPr sz="1200" spc="-5" dirty="0">
                <a:latin typeface="Times New Roman"/>
                <a:cs typeface="Times New Roman"/>
              </a:rPr>
              <a:t>Mosè credeva nella Provvidenza;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stato completamente contagiato </a:t>
            </a:r>
            <a:r>
              <a:rPr sz="1200" dirty="0">
                <a:latin typeface="Times New Roman"/>
                <a:cs typeface="Times New Roman"/>
              </a:rPr>
              <a:t>dalle dottrine dell’Egitto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controllo soprannaturale del </a:t>
            </a:r>
            <a:r>
              <a:rPr sz="1200" dirty="0">
                <a:latin typeface="Times New Roman"/>
                <a:cs typeface="Times New Roman"/>
              </a:rPr>
              <a:t>Nilo e </a:t>
            </a:r>
            <a:r>
              <a:rPr sz="1200" spc="-5" dirty="0">
                <a:latin typeface="Times New Roman"/>
                <a:cs typeface="Times New Roman"/>
              </a:rPr>
              <a:t>degli altri elementi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natura. Egli </a:t>
            </a:r>
            <a:r>
              <a:rPr sz="1200" dirty="0">
                <a:latin typeface="Times New Roman"/>
                <a:cs typeface="Times New Roman"/>
              </a:rPr>
              <a:t>aveva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visione di Dio, ma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sincero  quando insegnava agli Ebrei che,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accettavano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obbedire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Dio, “Egli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amerà, </a:t>
            </a:r>
            <a:r>
              <a:rPr sz="1200" dirty="0">
                <a:latin typeface="Times New Roman"/>
                <a:cs typeface="Times New Roman"/>
              </a:rPr>
              <a:t>vi benedirà e vi moltiplicherà. </a:t>
            </a:r>
            <a:r>
              <a:rPr sz="1200" spc="-5" dirty="0">
                <a:latin typeface="Times New Roman"/>
                <a:cs typeface="Times New Roman"/>
              </a:rPr>
              <a:t>Moltiplicherà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frutto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ventre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frutto della </a:t>
            </a:r>
            <a:r>
              <a:rPr sz="1200" dirty="0">
                <a:latin typeface="Times New Roman"/>
                <a:cs typeface="Times New Roman"/>
              </a:rPr>
              <a:t>vostra terra — il </a:t>
            </a:r>
            <a:r>
              <a:rPr sz="1200" spc="-5" dirty="0">
                <a:latin typeface="Times New Roman"/>
                <a:cs typeface="Times New Roman"/>
              </a:rPr>
              <a:t>frumento, </a:t>
            </a:r>
            <a:r>
              <a:rPr sz="1200" dirty="0">
                <a:latin typeface="Times New Roman"/>
                <a:cs typeface="Times New Roman"/>
              </a:rPr>
              <a:t>il vino, l’olio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armenti. Prospererete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</a:t>
            </a:r>
            <a:r>
              <a:rPr sz="1200" dirty="0">
                <a:latin typeface="Times New Roman"/>
                <a:cs typeface="Times New Roman"/>
              </a:rPr>
              <a:t>di tutti  i popoli, ed il </a:t>
            </a:r>
            <a:r>
              <a:rPr sz="1200" spc="-5" dirty="0">
                <a:latin typeface="Times New Roman"/>
                <a:cs typeface="Times New Roman"/>
              </a:rPr>
              <a:t>Signore Dio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allontanerà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ogni malattia </a:t>
            </a:r>
            <a:r>
              <a:rPr sz="1200" dirty="0">
                <a:latin typeface="Times New Roman"/>
                <a:cs typeface="Times New Roman"/>
              </a:rPr>
              <a:t>e non v’infliggerà alcuna </a:t>
            </a:r>
            <a:r>
              <a:rPr sz="1200" spc="-5" dirty="0">
                <a:latin typeface="Times New Roman"/>
                <a:cs typeface="Times New Roman"/>
              </a:rPr>
              <a:t>delle piaghe </a:t>
            </a:r>
            <a:r>
              <a:rPr sz="1200" dirty="0">
                <a:latin typeface="Times New Roman"/>
                <a:cs typeface="Times New Roman"/>
              </a:rPr>
              <a:t>maligne </a:t>
            </a:r>
            <a:r>
              <a:rPr sz="1200" spc="-5" dirty="0">
                <a:latin typeface="Times New Roman"/>
                <a:cs typeface="Times New Roman"/>
              </a:rPr>
              <a:t>dell’Egitto”. Egli 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-5" dirty="0">
                <a:latin typeface="Times New Roman"/>
                <a:cs typeface="Times New Roman"/>
              </a:rPr>
              <a:t>anche: “Ricordatevi del Signore Dio </a:t>
            </a:r>
            <a:r>
              <a:rPr sz="1200" dirty="0">
                <a:latin typeface="Times New Roman"/>
                <a:cs typeface="Times New Roman"/>
              </a:rPr>
              <a:t>vostro,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è 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dà il potere di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la ricchezza.” </a:t>
            </a:r>
            <a:r>
              <a:rPr sz="1200" spc="-5" dirty="0">
                <a:latin typeface="Times New Roman"/>
                <a:cs typeface="Times New Roman"/>
              </a:rPr>
              <a:t>“Voi presterete </a:t>
            </a:r>
            <a:r>
              <a:rPr sz="1200" dirty="0">
                <a:latin typeface="Times New Roman"/>
                <a:cs typeface="Times New Roman"/>
              </a:rPr>
              <a:t>a molte  nazioni, ma non </a:t>
            </a:r>
            <a:r>
              <a:rPr sz="1200" spc="-5" dirty="0">
                <a:latin typeface="Times New Roman"/>
                <a:cs typeface="Times New Roman"/>
              </a:rPr>
              <a:t>prenderete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prestito. Regnerete </a:t>
            </a:r>
            <a:r>
              <a:rPr sz="1200" dirty="0">
                <a:latin typeface="Times New Roman"/>
                <a:cs typeface="Times New Roman"/>
              </a:rPr>
              <a:t>su molte </a:t>
            </a:r>
            <a:r>
              <a:rPr sz="1200" spc="-5" dirty="0">
                <a:latin typeface="Times New Roman"/>
                <a:cs typeface="Times New Roman"/>
              </a:rPr>
              <a:t>nazioni, </a:t>
            </a:r>
            <a:r>
              <a:rPr sz="1200" dirty="0">
                <a:latin typeface="Times New Roman"/>
                <a:cs typeface="Times New Roman"/>
              </a:rPr>
              <a:t>ma esse non </a:t>
            </a:r>
            <a:r>
              <a:rPr sz="1200" spc="-5" dirty="0">
                <a:latin typeface="Times New Roman"/>
                <a:cs typeface="Times New Roman"/>
              </a:rPr>
              <a:t>regneranno su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50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(1058.3) 96:5.5 </a:t>
            </a:r>
            <a:r>
              <a:rPr sz="1200" spc="-5" dirty="0">
                <a:latin typeface="Times New Roman"/>
                <a:cs typeface="Times New Roman"/>
              </a:rPr>
              <a:t>Ma era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penoso </a:t>
            </a:r>
            <a:r>
              <a:rPr sz="1200" dirty="0">
                <a:latin typeface="Times New Roman"/>
                <a:cs typeface="Times New Roman"/>
              </a:rPr>
              <a:t>osservare questa grande mente di Mosè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adattare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concetto </a:t>
            </a:r>
            <a:r>
              <a:rPr sz="1200" dirty="0">
                <a:latin typeface="Times New Roman"/>
                <a:cs typeface="Times New Roman"/>
              </a:rPr>
              <a:t>sublime di El </a:t>
            </a:r>
            <a:r>
              <a:rPr sz="1200" spc="-5" dirty="0">
                <a:latin typeface="Times New Roman"/>
                <a:cs typeface="Times New Roman"/>
              </a:rPr>
              <a:t>Elyon,  l’Altissimo,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comprensione degli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ignoranti ed illetterati. Ai suoi capi </a:t>
            </a:r>
            <a:r>
              <a:rPr sz="1200" dirty="0">
                <a:latin typeface="Times New Roman"/>
                <a:cs typeface="Times New Roman"/>
              </a:rPr>
              <a:t>riuniti </a:t>
            </a:r>
            <a:r>
              <a:rPr sz="1200" spc="-5" dirty="0">
                <a:latin typeface="Times New Roman"/>
                <a:cs typeface="Times New Roman"/>
              </a:rPr>
              <a:t>egli tuonava: “Il Signore Dio </a:t>
            </a:r>
            <a:r>
              <a:rPr sz="1200" dirty="0">
                <a:latin typeface="Times New Roman"/>
                <a:cs typeface="Times New Roman"/>
              </a:rPr>
              <a:t>vostro è un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unico; non ve ne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all’infuori </a:t>
            </a:r>
            <a:r>
              <a:rPr sz="1200" dirty="0">
                <a:latin typeface="Times New Roman"/>
                <a:cs typeface="Times New Roman"/>
              </a:rPr>
              <a:t>di lui”; </a:t>
            </a:r>
            <a:r>
              <a:rPr sz="1200" spc="-5" dirty="0">
                <a:latin typeface="Times New Roman"/>
                <a:cs typeface="Times New Roman"/>
              </a:rPr>
              <a:t>mentre alla </a:t>
            </a:r>
            <a:r>
              <a:rPr sz="1200" dirty="0">
                <a:latin typeface="Times New Roman"/>
                <a:cs typeface="Times New Roman"/>
              </a:rPr>
              <a:t>moltitudine </a:t>
            </a:r>
            <a:r>
              <a:rPr sz="1200" spc="-5" dirty="0">
                <a:latin typeface="Times New Roman"/>
                <a:cs typeface="Times New Roman"/>
              </a:rPr>
              <a:t>mista domandava: </a:t>
            </a:r>
            <a:r>
              <a:rPr sz="1200" dirty="0">
                <a:latin typeface="Times New Roman"/>
                <a:cs typeface="Times New Roman"/>
              </a:rPr>
              <a:t>“Chi è </a:t>
            </a:r>
            <a:r>
              <a:rPr sz="1200" spc="-5" dirty="0">
                <a:latin typeface="Times New Roman"/>
                <a:cs typeface="Times New Roman"/>
              </a:rPr>
              <a:t>simile 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tutti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endParaRPr sz="1200">
              <a:latin typeface="Times New Roman"/>
              <a:cs typeface="Times New Roman"/>
            </a:endParaRPr>
          </a:p>
          <a:p>
            <a:pPr marL="76200" marR="13081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dei?”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oppose una </a:t>
            </a:r>
            <a:r>
              <a:rPr sz="1200" spc="-5" dirty="0">
                <a:latin typeface="Times New Roman"/>
                <a:cs typeface="Times New Roman"/>
              </a:rPr>
              <a:t>resistenza coraggiosa </a:t>
            </a:r>
            <a:r>
              <a:rPr sz="1200" dirty="0">
                <a:latin typeface="Times New Roman"/>
                <a:cs typeface="Times New Roman"/>
              </a:rPr>
              <a:t>e parzialmente </a:t>
            </a:r>
            <a:r>
              <a:rPr sz="1200" spc="-5" dirty="0">
                <a:latin typeface="Times New Roman"/>
                <a:cs typeface="Times New Roman"/>
              </a:rPr>
              <a:t>riuscita contro </a:t>
            </a:r>
            <a:r>
              <a:rPr sz="1200" dirty="0">
                <a:latin typeface="Times New Roman"/>
                <a:cs typeface="Times New Roman"/>
              </a:rPr>
              <a:t>i feticci e </a:t>
            </a:r>
            <a:r>
              <a:rPr sz="1200" spc="-5" dirty="0">
                <a:latin typeface="Times New Roman"/>
                <a:cs typeface="Times New Roman"/>
              </a:rPr>
              <a:t>l’idolatria, </a:t>
            </a:r>
            <a:r>
              <a:rPr sz="1200" dirty="0">
                <a:latin typeface="Times New Roman"/>
                <a:cs typeface="Times New Roman"/>
              </a:rPr>
              <a:t>dichiarando: </a:t>
            </a:r>
            <a:r>
              <a:rPr sz="1200" spc="-5" dirty="0">
                <a:latin typeface="Times New Roman"/>
                <a:cs typeface="Times New Roman"/>
              </a:rPr>
              <a:t>“Voi </a:t>
            </a:r>
            <a:r>
              <a:rPr sz="1200" dirty="0">
                <a:latin typeface="Times New Roman"/>
                <a:cs typeface="Times New Roman"/>
              </a:rPr>
              <a:t>non avete visto  </a:t>
            </a:r>
            <a:r>
              <a:rPr sz="1200" spc="-5" dirty="0">
                <a:latin typeface="Times New Roman"/>
                <a:cs typeface="Times New Roman"/>
              </a:rPr>
              <a:t>alcuna figura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parlò ad Horeb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al fuoco.” Egli </a:t>
            </a:r>
            <a:r>
              <a:rPr sz="1200" dirty="0">
                <a:latin typeface="Times New Roman"/>
                <a:cs typeface="Times New Roman"/>
              </a:rPr>
              <a:t>proibì anche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immagini </a:t>
            </a:r>
            <a:r>
              <a:rPr sz="1200" dirty="0">
                <a:latin typeface="Times New Roman"/>
                <a:cs typeface="Times New Roman"/>
              </a:rPr>
              <a:t>di qualunque  tipo.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827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(1058.4) 96:5.6 </a:t>
            </a:r>
            <a:r>
              <a:rPr sz="1200" spc="-5" dirty="0">
                <a:latin typeface="Times New Roman"/>
                <a:cs typeface="Times New Roman"/>
              </a:rPr>
              <a:t>Mosè aveva </a:t>
            </a:r>
            <a:r>
              <a:rPr sz="1200" dirty="0">
                <a:latin typeface="Times New Roman"/>
                <a:cs typeface="Times New Roman"/>
              </a:rPr>
              <a:t>paura di proclamare 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Yahweh, preferendo </a:t>
            </a:r>
            <a:r>
              <a:rPr sz="1200" dirty="0">
                <a:latin typeface="Times New Roman"/>
                <a:cs typeface="Times New Roman"/>
              </a:rPr>
              <a:t>ispirare soggezione </a:t>
            </a:r>
            <a:r>
              <a:rPr sz="1200" spc="-5" dirty="0">
                <a:latin typeface="Times New Roman"/>
                <a:cs typeface="Times New Roman"/>
              </a:rPr>
              <a:t>al suo </a:t>
            </a:r>
            <a:r>
              <a:rPr sz="1200" dirty="0">
                <a:latin typeface="Times New Roman"/>
                <a:cs typeface="Times New Roman"/>
              </a:rPr>
              <a:t>popolo con il </a:t>
            </a:r>
            <a:r>
              <a:rPr sz="1200" spc="-5" dirty="0">
                <a:latin typeface="Times New Roman"/>
                <a:cs typeface="Times New Roman"/>
              </a:rPr>
              <a:t>timore  della giustizia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dicendo: “Il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Dio vostro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Dio degli </a:t>
            </a:r>
            <a:r>
              <a:rPr sz="1200" dirty="0">
                <a:latin typeface="Times New Roman"/>
                <a:cs typeface="Times New Roman"/>
              </a:rPr>
              <a:t>Dei, 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Signori,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Dio,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spc="5" dirty="0">
                <a:latin typeface="Times New Roman"/>
                <a:cs typeface="Times New Roman"/>
              </a:rPr>
              <a:t>potente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635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terribile,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riguardi per gli </a:t>
            </a:r>
            <a:r>
              <a:rPr sz="1200" dirty="0">
                <a:latin typeface="Times New Roman"/>
                <a:cs typeface="Times New Roman"/>
              </a:rPr>
              <a:t>uomini.”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egli cercò </a:t>
            </a:r>
            <a:r>
              <a:rPr sz="1200" dirty="0">
                <a:latin typeface="Times New Roman"/>
                <a:cs typeface="Times New Roman"/>
              </a:rPr>
              <a:t>di controllare i </a:t>
            </a:r>
            <a:r>
              <a:rPr sz="1200" spc="-5" dirty="0">
                <a:latin typeface="Times New Roman"/>
                <a:cs typeface="Times New Roman"/>
              </a:rPr>
              <a:t>clan turbolenti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dichiarò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Dio  uccide quando gli </a:t>
            </a:r>
            <a:r>
              <a:rPr sz="1200" dirty="0">
                <a:latin typeface="Times New Roman"/>
                <a:cs typeface="Times New Roman"/>
              </a:rPr>
              <a:t>disobbedite; </a:t>
            </a:r>
            <a:r>
              <a:rPr sz="1200" spc="-5" dirty="0">
                <a:latin typeface="Times New Roman"/>
                <a:cs typeface="Times New Roman"/>
              </a:rPr>
              <a:t>guarisce </a:t>
            </a:r>
            <a:r>
              <a:rPr sz="1200" dirty="0">
                <a:latin typeface="Times New Roman"/>
                <a:cs typeface="Times New Roman"/>
              </a:rPr>
              <a:t>e dona la vita </a:t>
            </a:r>
            <a:r>
              <a:rPr sz="1200" spc="-5" dirty="0">
                <a:latin typeface="Times New Roman"/>
                <a:cs typeface="Times New Roman"/>
              </a:rPr>
              <a:t>quando gli </a:t>
            </a:r>
            <a:r>
              <a:rPr sz="1200" dirty="0">
                <a:latin typeface="Times New Roman"/>
                <a:cs typeface="Times New Roman"/>
              </a:rPr>
              <a:t>obbedite”. </a:t>
            </a:r>
            <a:r>
              <a:rPr sz="1200" spc="-5" dirty="0">
                <a:latin typeface="Times New Roman"/>
                <a:cs typeface="Times New Roman"/>
              </a:rPr>
              <a:t>Ma Mosè insegnò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che sarebbero </a:t>
            </a:r>
            <a:r>
              <a:rPr sz="1200" dirty="0">
                <a:latin typeface="Times New Roman"/>
                <a:cs typeface="Times New Roman"/>
              </a:rPr>
              <a:t>divenute  il popolo </a:t>
            </a:r>
            <a:r>
              <a:rPr sz="1200" spc="-5" dirty="0">
                <a:latin typeface="Times New Roman"/>
                <a:cs typeface="Times New Roman"/>
              </a:rPr>
              <a:t>eletto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solo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condizione che “osservassero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suoi comandamenti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obbedissero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sue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leggi”.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6420" cy="395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(1058.5) 96:5.7 </a:t>
            </a:r>
            <a:r>
              <a:rPr sz="1200" spc="-5" dirty="0">
                <a:latin typeface="Times New Roman"/>
                <a:cs typeface="Times New Roman"/>
              </a:rPr>
              <a:t>Durante questi </a:t>
            </a:r>
            <a:r>
              <a:rPr sz="1200" dirty="0">
                <a:latin typeface="Times New Roman"/>
                <a:cs typeface="Times New Roman"/>
              </a:rPr>
              <a:t>primi tempi fu </a:t>
            </a:r>
            <a:r>
              <a:rPr sz="1200" spc="-5" dirty="0">
                <a:latin typeface="Times New Roman"/>
                <a:cs typeface="Times New Roman"/>
              </a:rPr>
              <a:t>insegnato poco agli Ebrei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Essi appresero che Dio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“l’Onnipotente;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guerriero, </a:t>
            </a:r>
            <a:r>
              <a:rPr sz="1200" dirty="0">
                <a:latin typeface="Times New Roman"/>
                <a:cs typeface="Times New Roman"/>
              </a:rPr>
              <a:t>il Dio delle </a:t>
            </a:r>
            <a:r>
              <a:rPr sz="1200" spc="-5" dirty="0">
                <a:latin typeface="Times New Roman"/>
                <a:cs typeface="Times New Roman"/>
              </a:rPr>
              <a:t>battaglie, glorioso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a pezzi i </a:t>
            </a:r>
            <a:r>
              <a:rPr sz="1200" spc="-5" dirty="0">
                <a:latin typeface="Times New Roman"/>
                <a:cs typeface="Times New Roman"/>
              </a:rPr>
              <a:t>suoi nemici”. “Il </a:t>
            </a:r>
            <a:r>
              <a:rPr sz="1200" dirty="0">
                <a:latin typeface="Times New Roman"/>
                <a:cs typeface="Times New Roman"/>
              </a:rPr>
              <a:t>Signore Dio  vostro </a:t>
            </a:r>
            <a:r>
              <a:rPr sz="1200" spc="-5" dirty="0">
                <a:latin typeface="Times New Roman"/>
                <a:cs typeface="Times New Roman"/>
              </a:rPr>
              <a:t>cammina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mezzo al campo </a:t>
            </a:r>
            <a:r>
              <a:rPr sz="1200" dirty="0">
                <a:latin typeface="Times New Roman"/>
                <a:cs typeface="Times New Roman"/>
              </a:rPr>
              <a:t>per liberarvi.” </a:t>
            </a:r>
            <a:r>
              <a:rPr sz="1200" spc="-5" dirty="0">
                <a:latin typeface="Times New Roman"/>
                <a:cs typeface="Times New Roman"/>
              </a:rPr>
              <a:t>Gli Israeliti credevano che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amasse,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che “avesse </a:t>
            </a:r>
            <a:r>
              <a:rPr sz="1200" dirty="0">
                <a:latin typeface="Times New Roman"/>
                <a:cs typeface="Times New Roman"/>
              </a:rPr>
              <a:t>indurito il  </a:t>
            </a:r>
            <a:r>
              <a:rPr sz="1200" spc="-5" dirty="0">
                <a:latin typeface="Times New Roman"/>
                <a:cs typeface="Times New Roman"/>
              </a:rPr>
              <a:t>cuore del Faraone”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“maledetto </a:t>
            </a:r>
            <a:r>
              <a:rPr sz="1200" dirty="0">
                <a:latin typeface="Times New Roman"/>
                <a:cs typeface="Times New Roman"/>
              </a:rPr>
              <a:t>i loro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nemici”.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318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(1058.6) 96:5.8 </a:t>
            </a:r>
            <a:r>
              <a:rPr sz="1200" spc="-5" dirty="0">
                <a:latin typeface="Times New Roman"/>
                <a:cs typeface="Times New Roman"/>
              </a:rPr>
              <a:t>Anche se Mosè presentò fugaci </a:t>
            </a:r>
            <a:r>
              <a:rPr sz="1200" dirty="0">
                <a:latin typeface="Times New Roman"/>
                <a:cs typeface="Times New Roman"/>
              </a:rPr>
              <a:t>barlumi di una </a:t>
            </a:r>
            <a:r>
              <a:rPr sz="1200" spc="-5" dirty="0">
                <a:latin typeface="Times New Roman"/>
                <a:cs typeface="Times New Roman"/>
              </a:rPr>
              <a:t>Deità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benevolente ai figli d’Israele, nel complesso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 concetto corrente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dei tribali dei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circostanti.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era  primitivo, rozzo ed antropomorfico; quando Mosè </a:t>
            </a:r>
            <a:r>
              <a:rPr sz="1200" dirty="0">
                <a:latin typeface="Times New Roman"/>
                <a:cs typeface="Times New Roman"/>
              </a:rPr>
              <a:t>morì,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beduine tornarono </a:t>
            </a:r>
            <a:r>
              <a:rPr sz="1200" dirty="0">
                <a:latin typeface="Times New Roman"/>
                <a:cs typeface="Times New Roman"/>
              </a:rPr>
              <a:t>rapidamente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idee semibarbare dei </a:t>
            </a:r>
            <a:r>
              <a:rPr sz="1200" spc="5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antichi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dell’Horeb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deserto.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visione più </a:t>
            </a:r>
            <a:r>
              <a:rPr sz="1200" spc="-5" dirty="0">
                <a:latin typeface="Times New Roman"/>
                <a:cs typeface="Times New Roman"/>
              </a:rPr>
              <a:t>ampia </a:t>
            </a:r>
            <a:r>
              <a:rPr sz="1200" dirty="0">
                <a:latin typeface="Times New Roman"/>
                <a:cs typeface="Times New Roman"/>
              </a:rPr>
              <a:t>e più sublime di </a:t>
            </a:r>
            <a:r>
              <a:rPr sz="1200" spc="-5" dirty="0">
                <a:latin typeface="Times New Roman"/>
                <a:cs typeface="Times New Roman"/>
              </a:rPr>
              <a:t>Dio che Mosè presentò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ai suoi  </a:t>
            </a:r>
            <a:r>
              <a:rPr sz="1200" spc="-5" dirty="0">
                <a:latin typeface="Times New Roman"/>
                <a:cs typeface="Times New Roman"/>
              </a:rPr>
              <a:t>comandanti fu presto </a:t>
            </a:r>
            <a:r>
              <a:rPr sz="1200" dirty="0">
                <a:latin typeface="Times New Roman"/>
                <a:cs typeface="Times New Roman"/>
              </a:rPr>
              <a:t>persa di </a:t>
            </a:r>
            <a:r>
              <a:rPr sz="1200" spc="-5" dirty="0">
                <a:latin typeface="Times New Roman"/>
                <a:cs typeface="Times New Roman"/>
              </a:rPr>
              <a:t>vista, 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maggioranza </a:t>
            </a:r>
            <a:r>
              <a:rPr sz="1200" dirty="0">
                <a:latin typeface="Times New Roman"/>
                <a:cs typeface="Times New Roman"/>
              </a:rPr>
              <a:t>del popolo tornò </a:t>
            </a:r>
            <a:r>
              <a:rPr sz="1200" spc="-5" dirty="0">
                <a:latin typeface="Times New Roman"/>
                <a:cs typeface="Times New Roman"/>
              </a:rPr>
              <a:t>all’adorazione dei suoi vitelli d’oro feticci, </a:t>
            </a:r>
            <a:r>
              <a:rPr sz="1200" dirty="0">
                <a:latin typeface="Times New Roman"/>
                <a:cs typeface="Times New Roman"/>
              </a:rPr>
              <a:t>simbolo di 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mandriani</a:t>
            </a:r>
            <a:r>
              <a:rPr sz="1200" dirty="0">
                <a:latin typeface="Times New Roman"/>
                <a:cs typeface="Times New Roman"/>
              </a:rPr>
              <a:t> palestinesi.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0014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(1059.1) 96:5.9 </a:t>
            </a:r>
            <a:r>
              <a:rPr sz="1200" spc="-5" dirty="0">
                <a:latin typeface="Times New Roman"/>
                <a:cs typeface="Times New Roman"/>
              </a:rPr>
              <a:t>Quando Mosè passò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comando degli Ebrei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Giosuè,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già riunito 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discendenti collaterali </a:t>
            </a:r>
            <a:r>
              <a:rPr sz="1200" dirty="0">
                <a:latin typeface="Times New Roman"/>
                <a:cs typeface="Times New Roman"/>
              </a:rPr>
              <a:t>di Abramo, di  </a:t>
            </a:r>
            <a:r>
              <a:rPr sz="1200" spc="-5" dirty="0">
                <a:latin typeface="Times New Roman"/>
                <a:cs typeface="Times New Roman"/>
              </a:rPr>
              <a:t>Nahor, di Lot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imparentate </a:t>
            </a:r>
            <a:r>
              <a:rPr sz="1200" dirty="0">
                <a:latin typeface="Times New Roman"/>
                <a:cs typeface="Times New Roman"/>
              </a:rPr>
              <a:t>e li aveva </a:t>
            </a:r>
            <a:r>
              <a:rPr sz="1200" spc="-5" dirty="0">
                <a:latin typeface="Times New Roman"/>
                <a:cs typeface="Times New Roman"/>
              </a:rPr>
              <a:t>radunati </a:t>
            </a:r>
            <a:r>
              <a:rPr sz="1200" dirty="0">
                <a:latin typeface="Times New Roman"/>
                <a:cs typeface="Times New Roman"/>
              </a:rPr>
              <a:t>in una nazione di </a:t>
            </a:r>
            <a:r>
              <a:rPr sz="1200" spc="-5" dirty="0">
                <a:latin typeface="Times New Roman"/>
                <a:cs typeface="Times New Roman"/>
              </a:rPr>
              <a:t>guerrieri pastorali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mantenersi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regolarsi </a:t>
            </a:r>
            <a:r>
              <a:rPr sz="1200" dirty="0">
                <a:latin typeface="Times New Roman"/>
                <a:cs typeface="Times New Roman"/>
              </a:rPr>
              <a:t>da soli.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concetto di Dio dopo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morte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6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Mosè</a:t>
            </a:r>
            <a:endParaRPr sz="1600">
              <a:latin typeface="Times New Roman"/>
              <a:cs typeface="Times New Roman"/>
            </a:endParaRPr>
          </a:p>
          <a:p>
            <a:pPr marL="76200" marR="220979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(1059.2) 96:6.1 </a:t>
            </a:r>
            <a:r>
              <a:rPr sz="1200" spc="-5" dirty="0">
                <a:latin typeface="Times New Roman"/>
                <a:cs typeface="Times New Roman"/>
              </a:rPr>
              <a:t>Alla morte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concetto sublime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 degenerò rapidamente. </a:t>
            </a:r>
            <a:r>
              <a:rPr sz="1200" dirty="0">
                <a:latin typeface="Times New Roman"/>
                <a:cs typeface="Times New Roman"/>
              </a:rPr>
              <a:t>Giosuè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d’Israele continuarono  ad osservare </a:t>
            </a:r>
            <a:r>
              <a:rPr sz="1200" dirty="0">
                <a:latin typeface="Times New Roman"/>
                <a:cs typeface="Times New Roman"/>
              </a:rPr>
              <a:t>le tradizioni di </a:t>
            </a:r>
            <a:r>
              <a:rPr sz="1200" spc="-5" dirty="0">
                <a:latin typeface="Times New Roman"/>
                <a:cs typeface="Times New Roman"/>
              </a:rPr>
              <a:t>Mosè 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infinitamente saggio, </a:t>
            </a:r>
            <a:r>
              <a:rPr sz="1200" dirty="0">
                <a:latin typeface="Times New Roman"/>
                <a:cs typeface="Times New Roman"/>
              </a:rPr>
              <a:t>benevolente </a:t>
            </a:r>
            <a:r>
              <a:rPr sz="1200" spc="-5" dirty="0">
                <a:latin typeface="Times New Roman"/>
                <a:cs typeface="Times New Roman"/>
              </a:rPr>
              <a:t>ed onnipotente, </a:t>
            </a:r>
            <a:r>
              <a:rPr sz="1200" dirty="0">
                <a:latin typeface="Times New Roman"/>
                <a:cs typeface="Times New Roman"/>
              </a:rPr>
              <a:t>ma il popolo comune </a:t>
            </a:r>
            <a:r>
              <a:rPr sz="1200" spc="5" dirty="0">
                <a:latin typeface="Times New Roman"/>
                <a:cs typeface="Times New Roman"/>
              </a:rPr>
              <a:t>tornò </a:t>
            </a:r>
            <a:r>
              <a:rPr sz="1200" dirty="0">
                <a:latin typeface="Times New Roman"/>
                <a:cs typeface="Times New Roman"/>
              </a:rPr>
              <a:t>ben  </a:t>
            </a:r>
            <a:r>
              <a:rPr sz="1200" spc="-5" dirty="0">
                <a:latin typeface="Times New Roman"/>
                <a:cs typeface="Times New Roman"/>
              </a:rPr>
              <a:t>presto all’antica </a:t>
            </a:r>
            <a:r>
              <a:rPr sz="1200" dirty="0">
                <a:latin typeface="Times New Roman"/>
                <a:cs typeface="Times New Roman"/>
              </a:rPr>
              <a:t>idea di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deserto.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retrocessione del concetto della Deità continuò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spc="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regno successivo dei vari sceicchi tribali, </a:t>
            </a:r>
            <a:r>
              <a:rPr sz="1200" dirty="0">
                <a:latin typeface="Times New Roman"/>
                <a:cs typeface="Times New Roman"/>
              </a:rPr>
              <a:t>i cosiddetti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Giudici.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54365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3619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(687.4) 60:2.3 </a:t>
            </a:r>
            <a:r>
              <a:rPr sz="1200" spc="-5" dirty="0">
                <a:latin typeface="Times New Roman"/>
                <a:cs typeface="Times New Roman"/>
              </a:rPr>
              <a:t>Tali massicce creature </a:t>
            </a:r>
            <a:r>
              <a:rPr sz="1200" dirty="0">
                <a:latin typeface="Times New Roman"/>
                <a:cs typeface="Times New Roman"/>
              </a:rPr>
              <a:t>divennero </a:t>
            </a:r>
            <a:r>
              <a:rPr sz="1200" spc="-5" dirty="0">
                <a:latin typeface="Times New Roman"/>
                <a:cs typeface="Times New Roman"/>
              </a:rPr>
              <a:t>meno attive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forti </a:t>
            </a:r>
            <a:r>
              <a:rPr sz="1200" dirty="0">
                <a:latin typeface="Times New Roman"/>
                <a:cs typeface="Times New Roman"/>
              </a:rPr>
              <a:t>via via che </a:t>
            </a:r>
            <a:r>
              <a:rPr sz="1200" spc="-5" dirty="0">
                <a:latin typeface="Times New Roman"/>
                <a:cs typeface="Times New Roman"/>
              </a:rPr>
              <a:t>aumentavano </a:t>
            </a:r>
            <a:r>
              <a:rPr sz="1200" dirty="0">
                <a:latin typeface="Times New Roman"/>
                <a:cs typeface="Times New Roman"/>
              </a:rPr>
              <a:t>di dimensioni; ma </a:t>
            </a:r>
            <a:r>
              <a:rPr sz="1200" spc="-5" dirty="0">
                <a:latin typeface="Times New Roman"/>
                <a:cs typeface="Times New Roman"/>
              </a:rPr>
              <a:t>necessitavano </a:t>
            </a:r>
            <a:r>
              <a:rPr sz="1200" dirty="0">
                <a:latin typeface="Times New Roman"/>
                <a:cs typeface="Times New Roman"/>
              </a:rPr>
              <a:t>di una  </a:t>
            </a:r>
            <a:r>
              <a:rPr sz="1200" spc="-5" dirty="0">
                <a:latin typeface="Times New Roman"/>
                <a:cs typeface="Times New Roman"/>
              </a:rPr>
              <a:t>quantità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cibo talmente enorme </a:t>
            </a:r>
            <a:r>
              <a:rPr sz="1200" dirty="0">
                <a:latin typeface="Times New Roman"/>
                <a:cs typeface="Times New Roman"/>
              </a:rPr>
              <a:t>e la terra era da loro invasa a tal punto, che morirono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estinsero: essi  </a:t>
            </a:r>
            <a:r>
              <a:rPr sz="1200" spc="-5" dirty="0">
                <a:latin typeface="Times New Roman"/>
                <a:cs typeface="Times New Roman"/>
              </a:rPr>
              <a:t>mancavano </a:t>
            </a:r>
            <a:r>
              <a:rPr sz="1200" dirty="0">
                <a:latin typeface="Times New Roman"/>
                <a:cs typeface="Times New Roman"/>
              </a:rPr>
              <a:t>dell’intelligenza </a:t>
            </a:r>
            <a:r>
              <a:rPr sz="1200" spc="-5" dirty="0">
                <a:latin typeface="Times New Roman"/>
                <a:cs typeface="Times New Roman"/>
              </a:rPr>
              <a:t>necessaria per far </a:t>
            </a:r>
            <a:r>
              <a:rPr sz="1200" dirty="0">
                <a:latin typeface="Times New Roman"/>
                <a:cs typeface="Times New Roman"/>
              </a:rPr>
              <a:t>fronte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situazione.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2647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(687.5) 60:2.4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dell’est dell’America del Nord,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rimasta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emersa, fu livellata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trascinata  nell’Oceano Atlantico, cosicché </a:t>
            </a:r>
            <a:r>
              <a:rPr sz="1200" dirty="0">
                <a:latin typeface="Times New Roman"/>
                <a:cs typeface="Times New Roman"/>
              </a:rPr>
              <a:t>la costa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estese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parecchie </a:t>
            </a:r>
            <a:r>
              <a:rPr sz="1200" spc="-5" dirty="0">
                <a:latin typeface="Times New Roman"/>
                <a:cs typeface="Times New Roman"/>
              </a:rPr>
              <a:t>centinaia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chilometri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ad est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oggi.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parte occidentale </a:t>
            </a:r>
            <a:r>
              <a:rPr sz="1200" spc="-5" dirty="0">
                <a:latin typeface="Times New Roman"/>
                <a:cs typeface="Times New Roman"/>
              </a:rPr>
              <a:t>del  continente era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emersa,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regioni furono successivamente invase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mare </a:t>
            </a:r>
            <a:r>
              <a:rPr sz="1200" spc="-5" dirty="0">
                <a:latin typeface="Times New Roman"/>
                <a:cs typeface="Times New Roman"/>
              </a:rPr>
              <a:t>settentrionale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dal  Pacifico, che si estese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est </a:t>
            </a:r>
            <a:r>
              <a:rPr sz="1200" dirty="0">
                <a:latin typeface="Times New Roman"/>
                <a:cs typeface="Times New Roman"/>
              </a:rPr>
              <a:t>fino alla </a:t>
            </a:r>
            <a:r>
              <a:rPr sz="1200" spc="-5" dirty="0">
                <a:latin typeface="Times New Roman"/>
                <a:cs typeface="Times New Roman"/>
              </a:rPr>
              <a:t>regione </a:t>
            </a:r>
            <a:r>
              <a:rPr sz="1200" dirty="0">
                <a:latin typeface="Times New Roman"/>
                <a:cs typeface="Times New Roman"/>
              </a:rPr>
              <a:t>delle Montagne </a:t>
            </a:r>
            <a:r>
              <a:rPr sz="1200" spc="-5" dirty="0">
                <a:latin typeface="Times New Roman"/>
                <a:cs typeface="Times New Roman"/>
              </a:rPr>
              <a:t>Nere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Dakota.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812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(687.6) 60:2.5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un’era </a:t>
            </a:r>
            <a:r>
              <a:rPr sz="1200" spc="-5" dirty="0">
                <a:latin typeface="Times New Roman"/>
                <a:cs typeface="Times New Roman"/>
              </a:rPr>
              <a:t>d’acqua </a:t>
            </a:r>
            <a:r>
              <a:rPr sz="1200" dirty="0">
                <a:latin typeface="Times New Roman"/>
                <a:cs typeface="Times New Roman"/>
              </a:rPr>
              <a:t>dolce </a:t>
            </a:r>
            <a:r>
              <a:rPr sz="1200" spc="-5" dirty="0">
                <a:latin typeface="Times New Roman"/>
                <a:cs typeface="Times New Roman"/>
              </a:rPr>
              <a:t>caratterizzata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numerosi laghi </a:t>
            </a:r>
            <a:r>
              <a:rPr sz="1200" dirty="0">
                <a:latin typeface="Times New Roman"/>
                <a:cs typeface="Times New Roman"/>
              </a:rPr>
              <a:t>interni, come testimonia </a:t>
            </a:r>
            <a:r>
              <a:rPr sz="1200" spc="-5" dirty="0">
                <a:latin typeface="Times New Roman"/>
                <a:cs typeface="Times New Roman"/>
              </a:rPr>
              <a:t>l’abbondanza dei </a:t>
            </a:r>
            <a:r>
              <a:rPr sz="1200" dirty="0">
                <a:latin typeface="Times New Roman"/>
                <a:cs typeface="Times New Roman"/>
              </a:rPr>
              <a:t>fossili </a:t>
            </a:r>
            <a:r>
              <a:rPr sz="1200" spc="-5" dirty="0">
                <a:latin typeface="Times New Roman"/>
                <a:cs typeface="Times New Roman"/>
              </a:rPr>
              <a:t>d’acqua  </a:t>
            </a:r>
            <a:r>
              <a:rPr sz="1200" dirty="0">
                <a:latin typeface="Times New Roman"/>
                <a:cs typeface="Times New Roman"/>
              </a:rPr>
              <a:t>dolce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cosiddetti </a:t>
            </a:r>
            <a:r>
              <a:rPr sz="1200" spc="-5" dirty="0">
                <a:latin typeface="Times New Roman"/>
                <a:cs typeface="Times New Roman"/>
              </a:rPr>
              <a:t>giacimenti Morrison del Colorado, del </a:t>
            </a:r>
            <a:r>
              <a:rPr sz="1200" dirty="0">
                <a:latin typeface="Times New Roman"/>
                <a:cs typeface="Times New Roman"/>
              </a:rPr>
              <a:t>Montana e </a:t>
            </a:r>
            <a:r>
              <a:rPr sz="1200" spc="-5" dirty="0">
                <a:latin typeface="Times New Roman"/>
                <a:cs typeface="Times New Roman"/>
              </a:rPr>
              <a:t>del Wyoming.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spessore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tali depositi </a:t>
            </a:r>
            <a:r>
              <a:rPr sz="1200" spc="-5" dirty="0">
                <a:latin typeface="Times New Roman"/>
                <a:cs typeface="Times New Roman"/>
              </a:rPr>
              <a:t>misti d’acqua </a:t>
            </a:r>
            <a:r>
              <a:rPr sz="1200" dirty="0">
                <a:latin typeface="Times New Roman"/>
                <a:cs typeface="Times New Roman"/>
              </a:rPr>
              <a:t>dolce  e </a:t>
            </a:r>
            <a:r>
              <a:rPr sz="1200" spc="-5" dirty="0">
                <a:latin typeface="Times New Roman"/>
                <a:cs typeface="Times New Roman"/>
              </a:rPr>
              <a:t>d’acqua salata varia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600 a 1.500 </a:t>
            </a:r>
            <a:r>
              <a:rPr sz="1200" spc="-5" dirty="0">
                <a:latin typeface="Times New Roman"/>
                <a:cs typeface="Times New Roman"/>
              </a:rPr>
              <a:t>metri;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pochissimo calcare </a:t>
            </a:r>
            <a:r>
              <a:rPr sz="1200" dirty="0">
                <a:latin typeface="Times New Roman"/>
                <a:cs typeface="Times New Roman"/>
              </a:rPr>
              <a:t>è presente in </a:t>
            </a:r>
            <a:r>
              <a:rPr sz="1200" spc="-5" dirty="0">
                <a:latin typeface="Times New Roman"/>
                <a:cs typeface="Times New Roman"/>
              </a:rPr>
              <a:t>questi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strati.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(687.7) 60:2.6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mare </a:t>
            </a:r>
            <a:r>
              <a:rPr sz="1200" spc="-5" dirty="0">
                <a:latin typeface="Times New Roman"/>
                <a:cs typeface="Times New Roman"/>
              </a:rPr>
              <a:t>polare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estese </a:t>
            </a:r>
            <a:r>
              <a:rPr sz="1200" spc="-5" dirty="0">
                <a:latin typeface="Times New Roman"/>
                <a:cs typeface="Times New Roman"/>
              </a:rPr>
              <a:t>così largamente sull’America del Nord coprì anche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l’America del </a:t>
            </a:r>
            <a:r>
              <a:rPr sz="1200" dirty="0">
                <a:latin typeface="Times New Roman"/>
                <a:cs typeface="Times New Roman"/>
              </a:rPr>
              <a:t>Sud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endParaRPr sz="1200">
              <a:latin typeface="Times New Roman"/>
              <a:cs typeface="Times New Roman"/>
            </a:endParaRPr>
          </a:p>
          <a:p>
            <a:pPr marL="101600" marR="14287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eccezione della nascente cordigliera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Ande.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della </a:t>
            </a:r>
            <a:r>
              <a:rPr sz="1200" dirty="0">
                <a:latin typeface="Times New Roman"/>
                <a:cs typeface="Times New Roman"/>
              </a:rPr>
              <a:t>Cina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Russia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inondata, ma </a:t>
            </a:r>
            <a:r>
              <a:rPr sz="1200" spc="-5" dirty="0">
                <a:latin typeface="Times New Roman"/>
                <a:cs typeface="Times New Roman"/>
              </a:rPr>
              <a:t>l’invasione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acque  </a:t>
            </a:r>
            <a:r>
              <a:rPr sz="1200" dirty="0">
                <a:latin typeface="Times New Roman"/>
                <a:cs typeface="Times New Roman"/>
              </a:rPr>
              <a:t>fu più </a:t>
            </a:r>
            <a:r>
              <a:rPr sz="1200" spc="-5" dirty="0">
                <a:latin typeface="Times New Roman"/>
                <a:cs typeface="Times New Roman"/>
              </a:rPr>
              <a:t>estesa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Europa.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durante questa </a:t>
            </a:r>
            <a:r>
              <a:rPr sz="1200" dirty="0">
                <a:latin typeface="Times New Roman"/>
                <a:cs typeface="Times New Roman"/>
              </a:rPr>
              <a:t>sommersione </a:t>
            </a:r>
            <a:r>
              <a:rPr sz="1200" spc="-5" dirty="0">
                <a:latin typeface="Times New Roman"/>
                <a:cs typeface="Times New Roman"/>
              </a:rPr>
              <a:t>che fu </a:t>
            </a:r>
            <a:r>
              <a:rPr sz="1200" dirty="0">
                <a:latin typeface="Times New Roman"/>
                <a:cs typeface="Times New Roman"/>
              </a:rPr>
              <a:t>depositata la </a:t>
            </a:r>
            <a:r>
              <a:rPr sz="1200" spc="-5" dirty="0">
                <a:latin typeface="Times New Roman"/>
                <a:cs typeface="Times New Roman"/>
              </a:rPr>
              <a:t>meravigliosa pietra </a:t>
            </a:r>
            <a:r>
              <a:rPr sz="1200" dirty="0">
                <a:latin typeface="Times New Roman"/>
                <a:cs typeface="Times New Roman"/>
              </a:rPr>
              <a:t>litografica </a:t>
            </a:r>
            <a:r>
              <a:rPr sz="1200" spc="-5" dirty="0">
                <a:latin typeface="Times New Roman"/>
                <a:cs typeface="Times New Roman"/>
              </a:rPr>
              <a:t>della Germania  meridionale, quegli strati </a:t>
            </a:r>
            <a:r>
              <a:rPr sz="1200" dirty="0">
                <a:latin typeface="Times New Roman"/>
                <a:cs typeface="Times New Roman"/>
              </a:rPr>
              <a:t>in cui i fossili, come le </a:t>
            </a:r>
            <a:r>
              <a:rPr sz="1200" spc="-5" dirty="0">
                <a:latin typeface="Times New Roman"/>
                <a:cs typeface="Times New Roman"/>
              </a:rPr>
              <a:t>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delicate degli </a:t>
            </a:r>
            <a:r>
              <a:rPr sz="1200" dirty="0">
                <a:latin typeface="Times New Roman"/>
                <a:cs typeface="Times New Roman"/>
              </a:rPr>
              <a:t>antichi insetti, sono </a:t>
            </a:r>
            <a:r>
              <a:rPr sz="1200" spc="-5" dirty="0">
                <a:latin typeface="Times New Roman"/>
                <a:cs typeface="Times New Roman"/>
              </a:rPr>
              <a:t>conservati come fosse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216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(687.8) 60:2.7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flora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quest’era assomigliava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quella dell’era </a:t>
            </a:r>
            <a:r>
              <a:rPr sz="1200" dirty="0">
                <a:latin typeface="Times New Roman"/>
                <a:cs typeface="Times New Roman"/>
              </a:rPr>
              <a:t>precedente.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felci persistevano, </a:t>
            </a:r>
            <a:r>
              <a:rPr sz="1200" spc="-5" dirty="0">
                <a:latin typeface="Times New Roman"/>
                <a:cs typeface="Times New Roman"/>
              </a:rPr>
              <a:t>mentre conifere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pini  </a:t>
            </a:r>
            <a:r>
              <a:rPr sz="1200" spc="-5" dirty="0">
                <a:latin typeface="Times New Roman"/>
                <a:cs typeface="Times New Roman"/>
              </a:rPr>
              <a:t>divenivano sempre </a:t>
            </a:r>
            <a:r>
              <a:rPr sz="1200" dirty="0">
                <a:latin typeface="Times New Roman"/>
                <a:cs typeface="Times New Roman"/>
              </a:rPr>
              <a:t>più simili </a:t>
            </a:r>
            <a:r>
              <a:rPr sz="1200" spc="-5" dirty="0">
                <a:latin typeface="Times New Roman"/>
                <a:cs typeface="Times New Roman"/>
              </a:rPr>
              <a:t>alle varietà attuali.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carbone si </a:t>
            </a:r>
            <a:r>
              <a:rPr sz="1200" dirty="0">
                <a:latin typeface="Times New Roman"/>
                <a:cs typeface="Times New Roman"/>
              </a:rPr>
              <a:t>stava ancora formando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le rive </a:t>
            </a:r>
            <a:r>
              <a:rPr sz="1200" spc="-5" dirty="0">
                <a:latin typeface="Times New Roman"/>
                <a:cs typeface="Times New Roman"/>
              </a:rPr>
              <a:t>settentrionali del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Mediterraneo.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482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(687.9) 60:2.8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mari migliorò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clima.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coralli si diffusero nelle </a:t>
            </a:r>
            <a:r>
              <a:rPr sz="1200" dirty="0">
                <a:latin typeface="Times New Roman"/>
                <a:cs typeface="Times New Roman"/>
              </a:rPr>
              <a:t>acque </a:t>
            </a:r>
            <a:r>
              <a:rPr sz="1200" spc="-5" dirty="0">
                <a:latin typeface="Times New Roman"/>
                <a:cs typeface="Times New Roman"/>
              </a:rPr>
              <a:t>dell’Europa, </a:t>
            </a:r>
            <a:r>
              <a:rPr sz="1200" dirty="0">
                <a:latin typeface="Times New Roman"/>
                <a:cs typeface="Times New Roman"/>
              </a:rPr>
              <a:t>a riprova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clima era </a:t>
            </a:r>
            <a:r>
              <a:rPr sz="1200" dirty="0">
                <a:latin typeface="Times New Roman"/>
                <a:cs typeface="Times New Roman"/>
              </a:rPr>
              <a:t>ancora mite  </a:t>
            </a:r>
            <a:r>
              <a:rPr sz="1200" spc="-5" dirty="0">
                <a:latin typeface="Times New Roman"/>
                <a:cs typeface="Times New Roman"/>
              </a:rPr>
              <a:t>ed uniforme,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apparvero </a:t>
            </a:r>
            <a:r>
              <a:rPr sz="1200" dirty="0">
                <a:latin typeface="Times New Roman"/>
                <a:cs typeface="Times New Roman"/>
              </a:rPr>
              <a:t>mai più </a:t>
            </a:r>
            <a:r>
              <a:rPr sz="1200" spc="-5" dirty="0">
                <a:latin typeface="Times New Roman"/>
                <a:cs typeface="Times New Roman"/>
              </a:rPr>
              <a:t>nei mari polari </a:t>
            </a:r>
            <a:r>
              <a:rPr sz="1200" dirty="0">
                <a:latin typeface="Times New Roman"/>
                <a:cs typeface="Times New Roman"/>
              </a:rPr>
              <a:t>in lento </a:t>
            </a:r>
            <a:r>
              <a:rPr sz="1200" spc="-5" dirty="0">
                <a:latin typeface="Times New Roman"/>
                <a:cs typeface="Times New Roman"/>
              </a:rPr>
              <a:t>raffreddamento.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marina </a:t>
            </a:r>
            <a:r>
              <a:rPr sz="1200" dirty="0">
                <a:latin typeface="Times New Roman"/>
                <a:cs typeface="Times New Roman"/>
              </a:rPr>
              <a:t>di questi tempi </a:t>
            </a:r>
            <a:r>
              <a:rPr sz="1200" spc="-5" dirty="0">
                <a:latin typeface="Times New Roman"/>
                <a:cs typeface="Times New Roman"/>
              </a:rPr>
              <a:t>migliorò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9595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3144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(1059.3) 96:6.2 </a:t>
            </a:r>
            <a:r>
              <a:rPr sz="1200" spc="-5" dirty="0">
                <a:latin typeface="Times New Roman"/>
                <a:cs typeface="Times New Roman"/>
              </a:rPr>
              <a:t>L’incanto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straordinaria </a:t>
            </a:r>
            <a:r>
              <a:rPr sz="1200" dirty="0">
                <a:latin typeface="Times New Roman"/>
                <a:cs typeface="Times New Roman"/>
              </a:rPr>
              <a:t>personalità di </a:t>
            </a:r>
            <a:r>
              <a:rPr sz="1200" spc="-5" dirty="0">
                <a:latin typeface="Times New Roman"/>
                <a:cs typeface="Times New Roman"/>
              </a:rPr>
              <a:t>Mosè aveva </a:t>
            </a:r>
            <a:r>
              <a:rPr sz="1200" dirty="0">
                <a:latin typeface="Times New Roman"/>
                <a:cs typeface="Times New Roman"/>
              </a:rPr>
              <a:t>conservato viva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cuore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seguaci l’ispirazione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sempre più ampio di Dio; ma una volta </a:t>
            </a:r>
            <a:r>
              <a:rPr sz="1200" spc="-5" dirty="0">
                <a:latin typeface="Times New Roman"/>
                <a:cs typeface="Times New Roman"/>
              </a:rPr>
              <a:t>che ebbero raggiunto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fertili </a:t>
            </a:r>
            <a:r>
              <a:rPr sz="1200" spc="-5" dirty="0">
                <a:latin typeface="Times New Roman"/>
                <a:cs typeface="Times New Roman"/>
              </a:rPr>
              <a:t>della Palestina, essi si trasformarono  rapidamente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pastori </a:t>
            </a:r>
            <a:r>
              <a:rPr sz="1200" dirty="0">
                <a:latin typeface="Times New Roman"/>
                <a:cs typeface="Times New Roman"/>
              </a:rPr>
              <a:t>nomadi in </a:t>
            </a:r>
            <a:r>
              <a:rPr sz="1200" spc="-5" dirty="0">
                <a:latin typeface="Times New Roman"/>
                <a:cs typeface="Times New Roman"/>
              </a:rPr>
              <a:t>agricoltori </a:t>
            </a:r>
            <a:r>
              <a:rPr sz="1200" dirty="0">
                <a:latin typeface="Times New Roman"/>
                <a:cs typeface="Times New Roman"/>
              </a:rPr>
              <a:t>stabili ed </a:t>
            </a:r>
            <a:r>
              <a:rPr sz="1200" spc="-5" dirty="0">
                <a:latin typeface="Times New Roman"/>
                <a:cs typeface="Times New Roman"/>
              </a:rPr>
              <a:t>abbastanza tranquilli. Questa evoluzione delle abitudini </a:t>
            </a:r>
            <a:r>
              <a:rPr sz="1200" dirty="0">
                <a:latin typeface="Times New Roman"/>
                <a:cs typeface="Times New Roman"/>
              </a:rPr>
              <a:t>di vita e </a:t>
            </a:r>
            <a:r>
              <a:rPr sz="1200" spc="-5" dirty="0">
                <a:latin typeface="Times New Roman"/>
                <a:cs typeface="Times New Roman"/>
              </a:rPr>
              <a:t>questo  cambiamento del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vista </a:t>
            </a:r>
            <a:r>
              <a:rPr sz="1200" spc="-5" dirty="0">
                <a:latin typeface="Times New Roman"/>
                <a:cs typeface="Times New Roman"/>
              </a:rPr>
              <a:t>religioso </a:t>
            </a:r>
            <a:r>
              <a:rPr sz="1200" dirty="0">
                <a:latin typeface="Times New Roman"/>
                <a:cs typeface="Times New Roman"/>
              </a:rPr>
              <a:t>richiesero una </a:t>
            </a:r>
            <a:r>
              <a:rPr sz="1200" spc="-5" dirty="0">
                <a:latin typeface="Times New Roman"/>
                <a:cs typeface="Times New Roman"/>
              </a:rPr>
              <a:t>trasformazione </a:t>
            </a:r>
            <a:r>
              <a:rPr sz="1200" dirty="0">
                <a:latin typeface="Times New Roman"/>
                <a:cs typeface="Times New Roman"/>
              </a:rPr>
              <a:t>più o meno </a:t>
            </a:r>
            <a:r>
              <a:rPr sz="1200" spc="-5" dirty="0">
                <a:latin typeface="Times New Roman"/>
                <a:cs typeface="Times New Roman"/>
              </a:rPr>
              <a:t>completa del carattere della </a:t>
            </a:r>
            <a:r>
              <a:rPr sz="1200" dirty="0">
                <a:latin typeface="Times New Roman"/>
                <a:cs typeface="Times New Roman"/>
              </a:rPr>
              <a:t>loro concezione 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Dio, </a:t>
            </a:r>
            <a:r>
              <a:rPr sz="1200" spc="-5" dirty="0">
                <a:latin typeface="Times New Roman"/>
                <a:cs typeface="Times New Roman"/>
              </a:rPr>
              <a:t>Yahweh. Agli </a:t>
            </a:r>
            <a:r>
              <a:rPr sz="1200" dirty="0">
                <a:latin typeface="Times New Roman"/>
                <a:cs typeface="Times New Roman"/>
              </a:rPr>
              <a:t>inizi della </a:t>
            </a:r>
            <a:r>
              <a:rPr sz="1200" spc="-5" dirty="0">
                <a:latin typeface="Times New Roman"/>
                <a:cs typeface="Times New Roman"/>
              </a:rPr>
              <a:t>trasmutazione dell’austero, rude, esigente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minaccioso </a:t>
            </a:r>
            <a:r>
              <a:rPr sz="1200" dirty="0">
                <a:latin typeface="Times New Roman"/>
                <a:cs typeface="Times New Roman"/>
              </a:rPr>
              <a:t>dio del </a:t>
            </a:r>
            <a:r>
              <a:rPr sz="1200" spc="-5" dirty="0">
                <a:latin typeface="Times New Roman"/>
                <a:cs typeface="Times New Roman"/>
              </a:rPr>
              <a:t>deserto </a:t>
            </a:r>
            <a:r>
              <a:rPr sz="1200" dirty="0">
                <a:latin typeface="Times New Roman"/>
                <a:cs typeface="Times New Roman"/>
              </a:rPr>
              <a:t>del Sinai  </a:t>
            </a:r>
            <a:r>
              <a:rPr sz="1200" spc="-5" dirty="0">
                <a:latin typeface="Times New Roman"/>
                <a:cs typeface="Times New Roman"/>
              </a:rPr>
              <a:t>nel concetto </a:t>
            </a:r>
            <a:r>
              <a:rPr sz="1200" dirty="0">
                <a:latin typeface="Times New Roman"/>
                <a:cs typeface="Times New Roman"/>
              </a:rPr>
              <a:t>apparso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d’amore, </a:t>
            </a:r>
            <a:r>
              <a:rPr sz="1200" dirty="0">
                <a:latin typeface="Times New Roman"/>
                <a:cs typeface="Times New Roman"/>
              </a:rPr>
              <a:t>di giustizia e di </a:t>
            </a:r>
            <a:r>
              <a:rPr sz="1200" spc="-5" dirty="0">
                <a:latin typeface="Times New Roman"/>
                <a:cs typeface="Times New Roman"/>
              </a:rPr>
              <a:t>misericordia, 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persero quasi completamente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vista </a:t>
            </a:r>
            <a:r>
              <a:rPr sz="1200" dirty="0">
                <a:latin typeface="Times New Roman"/>
                <a:cs typeface="Times New Roman"/>
              </a:rPr>
              <a:t>i  sublimi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Mosè. Essi giunsero </a:t>
            </a:r>
            <a:r>
              <a:rPr sz="1200" dirty="0">
                <a:latin typeface="Times New Roman"/>
                <a:cs typeface="Times New Roman"/>
              </a:rPr>
              <a:t>vicini a </a:t>
            </a:r>
            <a:r>
              <a:rPr sz="1200" spc="-5" dirty="0">
                <a:latin typeface="Times New Roman"/>
                <a:cs typeface="Times New Roman"/>
              </a:rPr>
              <a:t>perdere ogni </a:t>
            </a:r>
            <a:r>
              <a:rPr sz="1200" dirty="0">
                <a:latin typeface="Times New Roman"/>
                <a:cs typeface="Times New Roman"/>
              </a:rPr>
              <a:t>concetto di monoteismo; </a:t>
            </a:r>
            <a:r>
              <a:rPr sz="1200" spc="-5" dirty="0">
                <a:latin typeface="Times New Roman"/>
                <a:cs typeface="Times New Roman"/>
              </a:rPr>
              <a:t>persero quasi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opportunità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il popolo che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servito da anello </a:t>
            </a:r>
            <a:r>
              <a:rPr sz="1200" spc="-5" dirty="0">
                <a:latin typeface="Times New Roman"/>
                <a:cs typeface="Times New Roman"/>
              </a:rPr>
              <a:t>vitale nell’evoluzione spirituale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che avrebbe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conservato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 un Dio unico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tempo </a:t>
            </a:r>
            <a:r>
              <a:rPr sz="1200" spc="-5" dirty="0">
                <a:latin typeface="Times New Roman"/>
                <a:cs typeface="Times New Roman"/>
              </a:rPr>
              <a:t>dell’incarnazione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conferimento di </a:t>
            </a:r>
            <a:r>
              <a:rPr sz="1200" spc="-5" dirty="0">
                <a:latin typeface="Times New Roman"/>
                <a:cs typeface="Times New Roman"/>
              </a:rPr>
              <a:t>quel Padre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794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(1059.4) 96:6.3 </a:t>
            </a:r>
            <a:r>
              <a:rPr sz="1200" spc="-5" dirty="0">
                <a:latin typeface="Times New Roman"/>
                <a:cs typeface="Times New Roman"/>
              </a:rPr>
              <a:t>Giosuè cercò disperatamente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supremo nella mente </a:t>
            </a:r>
            <a:r>
              <a:rPr sz="1200" spc="-5" dirty="0">
                <a:latin typeface="Times New Roman"/>
                <a:cs typeface="Times New Roman"/>
              </a:rPr>
              <a:t>dei membri delle </a:t>
            </a:r>
            <a:r>
              <a:rPr sz="1200" dirty="0">
                <a:latin typeface="Times New Roman"/>
                <a:cs typeface="Times New Roman"/>
              </a:rPr>
              <a:t>tribù, in  modo che </a:t>
            </a:r>
            <a:r>
              <a:rPr sz="1200" spc="-5" dirty="0">
                <a:latin typeface="Times New Roman"/>
                <a:cs typeface="Times New Roman"/>
              </a:rPr>
              <a:t>proclamasse: </a:t>
            </a:r>
            <a:r>
              <a:rPr sz="1200" dirty="0">
                <a:latin typeface="Times New Roman"/>
                <a:cs typeface="Times New Roman"/>
              </a:rPr>
              <a:t>“Come </a:t>
            </a:r>
            <a:r>
              <a:rPr sz="1200" spc="-5" dirty="0">
                <a:latin typeface="Times New Roman"/>
                <a:cs typeface="Times New Roman"/>
              </a:rPr>
              <a:t>sono stato con Mosè, così sarò con </a:t>
            </a:r>
            <a:r>
              <a:rPr sz="1200" dirty="0">
                <a:latin typeface="Times New Roman"/>
                <a:cs typeface="Times New Roman"/>
              </a:rPr>
              <a:t>voi; non </a:t>
            </a:r>
            <a:r>
              <a:rPr sz="1200" spc="-5" dirty="0">
                <a:latin typeface="Times New Roman"/>
                <a:cs typeface="Times New Roman"/>
              </a:rPr>
              <a:t>verrò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impegni </a:t>
            </a:r>
            <a:r>
              <a:rPr sz="1200" dirty="0">
                <a:latin typeface="Times New Roman"/>
                <a:cs typeface="Times New Roman"/>
              </a:rPr>
              <a:t>né vi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abbandonerò.”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Giosuè </a:t>
            </a:r>
            <a:r>
              <a:rPr sz="1200" dirty="0">
                <a:latin typeface="Times New Roman"/>
                <a:cs typeface="Times New Roman"/>
              </a:rPr>
              <a:t>trovò </a:t>
            </a:r>
            <a:r>
              <a:rPr sz="1200" spc="-5" dirty="0">
                <a:latin typeface="Times New Roman"/>
                <a:cs typeface="Times New Roman"/>
              </a:rPr>
              <a:t>necessario predicare </a:t>
            </a:r>
            <a:r>
              <a:rPr sz="1200" dirty="0">
                <a:latin typeface="Times New Roman"/>
                <a:cs typeface="Times New Roman"/>
              </a:rPr>
              <a:t>un vangelo severo </a:t>
            </a:r>
            <a:r>
              <a:rPr sz="1200" spc="-5" dirty="0">
                <a:latin typeface="Times New Roman"/>
                <a:cs typeface="Times New Roman"/>
              </a:rPr>
              <a:t>al suo </a:t>
            </a:r>
            <a:r>
              <a:rPr sz="1200" dirty="0">
                <a:latin typeface="Times New Roman"/>
                <a:cs typeface="Times New Roman"/>
              </a:rPr>
              <a:t>popolo non credente, un popolo troppo disposto a </a:t>
            </a:r>
            <a:r>
              <a:rPr sz="1200" spc="-5" dirty="0">
                <a:latin typeface="Times New Roman"/>
                <a:cs typeface="Times New Roman"/>
              </a:rPr>
              <a:t>credere 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antica  religione indigena, </a:t>
            </a:r>
            <a:r>
              <a:rPr sz="1200" dirty="0">
                <a:latin typeface="Times New Roman"/>
                <a:cs typeface="Times New Roman"/>
              </a:rPr>
              <a:t>ma poco </a:t>
            </a:r>
            <a:r>
              <a:rPr sz="1200" spc="-5" dirty="0">
                <a:latin typeface="Times New Roman"/>
                <a:cs typeface="Times New Roman"/>
              </a:rPr>
              <a:t>propenso </a:t>
            </a:r>
            <a:r>
              <a:rPr sz="1200" dirty="0">
                <a:latin typeface="Times New Roman"/>
                <a:cs typeface="Times New Roman"/>
              </a:rPr>
              <a:t>a progredire in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fede e di </a:t>
            </a:r>
            <a:r>
              <a:rPr sz="1200" spc="-5" dirty="0">
                <a:latin typeface="Times New Roman"/>
                <a:cs typeface="Times New Roman"/>
              </a:rPr>
              <a:t>rettitudine.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tema principale dell’insegnamento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8064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Giosuè divenne: </a:t>
            </a:r>
            <a:r>
              <a:rPr sz="1200" dirty="0">
                <a:latin typeface="Times New Roman"/>
                <a:cs typeface="Times New Roman"/>
              </a:rPr>
              <a:t>“Yahweh è un </a:t>
            </a:r>
            <a:r>
              <a:rPr sz="1200" spc="-5" dirty="0">
                <a:latin typeface="Times New Roman"/>
                <a:cs typeface="Times New Roman"/>
              </a:rPr>
              <a:t>Dio santo; </a:t>
            </a:r>
            <a:r>
              <a:rPr sz="1200" dirty="0">
                <a:latin typeface="Times New Roman"/>
                <a:cs typeface="Times New Roman"/>
              </a:rPr>
              <a:t>è un Dio </a:t>
            </a:r>
            <a:r>
              <a:rPr sz="1200" spc="-5" dirty="0">
                <a:latin typeface="Times New Roman"/>
                <a:cs typeface="Times New Roman"/>
              </a:rPr>
              <a:t>geloso; </a:t>
            </a:r>
            <a:r>
              <a:rPr sz="1200" dirty="0">
                <a:latin typeface="Times New Roman"/>
                <a:cs typeface="Times New Roman"/>
              </a:rPr>
              <a:t>non perdonerà le vostre </a:t>
            </a:r>
            <a:r>
              <a:rPr sz="1200" spc="-5" dirty="0">
                <a:latin typeface="Times New Roman"/>
                <a:cs typeface="Times New Roman"/>
              </a:rPr>
              <a:t>trasgressioni </a:t>
            </a:r>
            <a:r>
              <a:rPr sz="1200" dirty="0">
                <a:latin typeface="Times New Roman"/>
                <a:cs typeface="Times New Roman"/>
              </a:rPr>
              <a:t>né i vostri </a:t>
            </a:r>
            <a:r>
              <a:rPr sz="1200" spc="-5" dirty="0">
                <a:latin typeface="Times New Roman"/>
                <a:cs typeface="Times New Roman"/>
              </a:rPr>
              <a:t>peccati.”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concetto più 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descriveva </a:t>
            </a:r>
            <a:r>
              <a:rPr sz="1200" spc="-5" dirty="0">
                <a:latin typeface="Times New Roman"/>
                <a:cs typeface="Times New Roman"/>
              </a:rPr>
              <a:t>Yahweh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giustizia”.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371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(1059.5) 96:6.4 </a:t>
            </a:r>
            <a:r>
              <a:rPr sz="1200" spc="-5" dirty="0">
                <a:latin typeface="Times New Roman"/>
                <a:cs typeface="Times New Roman"/>
              </a:rPr>
              <a:t>Ma 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oscura,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insegnante solitario </a:t>
            </a:r>
            <a:r>
              <a:rPr sz="1200" dirty="0">
                <a:latin typeface="Times New Roman"/>
                <a:cs typeface="Times New Roman"/>
              </a:rPr>
              <a:t>appariva 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</a:t>
            </a:r>
            <a:r>
              <a:rPr sz="1200" spc="-5" dirty="0">
                <a:latin typeface="Times New Roman"/>
                <a:cs typeface="Times New Roman"/>
              </a:rPr>
              <a:t>proclamando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divinità di  </a:t>
            </a:r>
            <a:r>
              <a:rPr sz="1200" spc="-5" dirty="0">
                <a:latin typeface="Times New Roman"/>
                <a:cs typeface="Times New Roman"/>
              </a:rPr>
              <a:t>Mosè: “Voi figli perversi </a:t>
            </a:r>
            <a:r>
              <a:rPr sz="1200" dirty="0">
                <a:latin typeface="Times New Roman"/>
                <a:cs typeface="Times New Roman"/>
              </a:rPr>
              <a:t>non potete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il Signore, </a:t>
            </a:r>
            <a:r>
              <a:rPr sz="1200" spc="-5" dirty="0">
                <a:latin typeface="Times New Roman"/>
                <a:cs typeface="Times New Roman"/>
              </a:rPr>
              <a:t>perché egli </a:t>
            </a:r>
            <a:r>
              <a:rPr sz="1200" dirty="0">
                <a:latin typeface="Times New Roman"/>
                <a:cs typeface="Times New Roman"/>
              </a:rPr>
              <a:t>è un Dio </a:t>
            </a:r>
            <a:r>
              <a:rPr sz="1200" spc="-5" dirty="0">
                <a:latin typeface="Times New Roman"/>
                <a:cs typeface="Times New Roman"/>
              </a:rPr>
              <a:t>santo.” “L’uomo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Dio? Un 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più puro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Artefice?” “Potete </a:t>
            </a:r>
            <a:r>
              <a:rPr sz="1200" dirty="0">
                <a:latin typeface="Times New Roman"/>
                <a:cs typeface="Times New Roman"/>
              </a:rPr>
              <a:t>voi, </a:t>
            </a:r>
            <a:r>
              <a:rPr sz="1200" spc="-5" dirty="0">
                <a:latin typeface="Times New Roman"/>
                <a:cs typeface="Times New Roman"/>
              </a:rPr>
              <a:t>cercandolo, trovare </a:t>
            </a:r>
            <a:r>
              <a:rPr sz="1200" dirty="0">
                <a:latin typeface="Times New Roman"/>
                <a:cs typeface="Times New Roman"/>
              </a:rPr>
              <a:t>Dio? Potete </a:t>
            </a:r>
            <a:r>
              <a:rPr sz="1200" spc="-5" dirty="0">
                <a:latin typeface="Times New Roman"/>
                <a:cs typeface="Times New Roman"/>
              </a:rPr>
              <a:t>scoprire perfettamente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l’Onnipotente?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Osservate,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noi non lo </a:t>
            </a:r>
            <a:r>
              <a:rPr sz="1200" spc="-5" dirty="0">
                <a:latin typeface="Times New Roman"/>
                <a:cs typeface="Times New Roman"/>
              </a:rPr>
              <a:t>conosciamo. Quanto all’Onnipotente, </a:t>
            </a:r>
            <a:r>
              <a:rPr sz="1200" dirty="0">
                <a:latin typeface="Times New Roman"/>
                <a:cs typeface="Times New Roman"/>
              </a:rPr>
              <a:t>noi non possiamo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scoprirlo.”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62290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 salmi ed il libro di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Giobbe</a:t>
            </a:r>
            <a:endParaRPr sz="1600">
              <a:latin typeface="Times New Roman"/>
              <a:cs typeface="Times New Roman"/>
            </a:endParaRPr>
          </a:p>
          <a:p>
            <a:pPr marL="76200" marR="18796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(1060.1) 96:7.1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guida dei loro sceicchi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sacerdoti 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stabilirono in tutta la </a:t>
            </a:r>
            <a:r>
              <a:rPr sz="1200" spc="-5" dirty="0">
                <a:latin typeface="Times New Roman"/>
                <a:cs typeface="Times New Roman"/>
              </a:rPr>
              <a:t>Palestina. Ma essi ritornarono ben  presto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credenze arretrate del </a:t>
            </a:r>
            <a:r>
              <a:rPr sz="1200" dirty="0">
                <a:latin typeface="Times New Roman"/>
                <a:cs typeface="Times New Roman"/>
              </a:rPr>
              <a:t>deserto e vennero </a:t>
            </a:r>
            <a:r>
              <a:rPr sz="1200" spc="-5" dirty="0">
                <a:latin typeface="Times New Roman"/>
                <a:cs typeface="Times New Roman"/>
              </a:rPr>
              <a:t>contaminati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pratiche religiose meno </a:t>
            </a:r>
            <a:r>
              <a:rPr sz="1200" dirty="0">
                <a:latin typeface="Times New Roman"/>
                <a:cs typeface="Times New Roman"/>
              </a:rPr>
              <a:t>evolute </a:t>
            </a:r>
            <a:r>
              <a:rPr sz="1200" spc="-5" dirty="0">
                <a:latin typeface="Times New Roman"/>
                <a:cs typeface="Times New Roman"/>
              </a:rPr>
              <a:t>dei Cananei. </a:t>
            </a:r>
            <a:r>
              <a:rPr sz="1200" dirty="0">
                <a:latin typeface="Times New Roman"/>
                <a:cs typeface="Times New Roman"/>
              </a:rPr>
              <a:t>Divennero  </a:t>
            </a:r>
            <a:r>
              <a:rPr sz="1200" spc="-5" dirty="0">
                <a:latin typeface="Times New Roman"/>
                <a:cs typeface="Times New Roman"/>
              </a:rPr>
              <a:t>idolatri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licenziosi,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idea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Deità cadde molto al disotto </a:t>
            </a:r>
            <a:r>
              <a:rPr sz="1200" spc="-5" dirty="0">
                <a:latin typeface="Times New Roman"/>
                <a:cs typeface="Times New Roman"/>
              </a:rPr>
              <a:t>dei concetti egiziani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mesopotamici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che </a:t>
            </a:r>
            <a:r>
              <a:rPr sz="1200" dirty="0">
                <a:latin typeface="Times New Roman"/>
                <a:cs typeface="Times New Roman"/>
              </a:rPr>
              <a:t>erano  </a:t>
            </a:r>
            <a:r>
              <a:rPr sz="1200" spc="-5" dirty="0">
                <a:latin typeface="Times New Roman"/>
                <a:cs typeface="Times New Roman"/>
              </a:rPr>
              <a:t>mantenuti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certi gruppi salemiti </a:t>
            </a:r>
            <a:r>
              <a:rPr sz="1200" dirty="0">
                <a:latin typeface="Times New Roman"/>
                <a:cs typeface="Times New Roman"/>
              </a:rPr>
              <a:t>sopravviventi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contenuti </a:t>
            </a:r>
            <a:r>
              <a:rPr sz="1200" dirty="0">
                <a:latin typeface="Times New Roman"/>
                <a:cs typeface="Times New Roman"/>
              </a:rPr>
              <a:t>in alcuni Salmi 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cosiddetto </a:t>
            </a:r>
            <a:r>
              <a:rPr sz="1200" spc="-10" dirty="0">
                <a:latin typeface="Times New Roman"/>
                <a:cs typeface="Times New Roman"/>
              </a:rPr>
              <a:t>Libro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Giobbe.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50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(1060.2) 96:7.2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Salmi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di una ventina o più di </a:t>
            </a:r>
            <a:r>
              <a:rPr sz="1200" spc="-5" dirty="0">
                <a:latin typeface="Times New Roman"/>
                <a:cs typeface="Times New Roman"/>
              </a:rPr>
              <a:t>autori;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furono scritti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insegnanti egiziani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mesopotamici. </a:t>
            </a:r>
            <a:r>
              <a:rPr sz="1200" dirty="0">
                <a:latin typeface="Times New Roman"/>
                <a:cs typeface="Times New Roman"/>
              </a:rPr>
              <a:t>Durante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tempi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Levante adorava gli dei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natura, </a:t>
            </a:r>
            <a:r>
              <a:rPr sz="1200" dirty="0">
                <a:latin typeface="Times New Roman"/>
                <a:cs typeface="Times New Roman"/>
              </a:rPr>
              <a:t>c’era ancora un buon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credeva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supremazia </a:t>
            </a:r>
            <a:r>
              <a:rPr sz="1200" dirty="0">
                <a:latin typeface="Times New Roman"/>
                <a:cs typeface="Times New Roman"/>
              </a:rPr>
              <a:t>di  El </a:t>
            </a:r>
            <a:r>
              <a:rPr sz="1200" spc="-5" dirty="0">
                <a:latin typeface="Times New Roman"/>
                <a:cs typeface="Times New Roman"/>
              </a:rPr>
              <a:t>Elyon, l’Altissimo.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911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(1060.3) 96:7.3 </a:t>
            </a:r>
            <a:r>
              <a:rPr sz="1200" spc="-5" dirty="0">
                <a:latin typeface="Times New Roman"/>
                <a:cs typeface="Times New Roman"/>
              </a:rPr>
              <a:t>Nessuna raccolta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scritti religiosi </a:t>
            </a:r>
            <a:r>
              <a:rPr sz="1200" dirty="0">
                <a:latin typeface="Times New Roman"/>
                <a:cs typeface="Times New Roman"/>
              </a:rPr>
              <a:t>esprime una ricchezza di devozione e </a:t>
            </a:r>
            <a:r>
              <a:rPr sz="1200" spc="-5" dirty="0">
                <a:latin typeface="Times New Roman"/>
                <a:cs typeface="Times New Roman"/>
              </a:rPr>
              <a:t>d’idee ispiranti su Dio </a:t>
            </a:r>
            <a:r>
              <a:rPr sz="1200" dirty="0">
                <a:latin typeface="Times New Roman"/>
                <a:cs typeface="Times New Roman"/>
              </a:rPr>
              <a:t>quanto il </a:t>
            </a:r>
            <a:r>
              <a:rPr sz="1200" spc="-5" dirty="0">
                <a:latin typeface="Times New Roman"/>
                <a:cs typeface="Times New Roman"/>
              </a:rPr>
              <a:t>Libro </a:t>
            </a:r>
            <a:r>
              <a:rPr sz="1200" dirty="0">
                <a:latin typeface="Times New Roman"/>
                <a:cs typeface="Times New Roman"/>
              </a:rPr>
              <a:t>dei  Salmi. 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molto utile </a:t>
            </a:r>
            <a:r>
              <a:rPr sz="1200" spc="-5" dirty="0">
                <a:latin typeface="Times New Roman"/>
                <a:cs typeface="Times New Roman"/>
              </a:rPr>
              <a:t>se, nell’attenta lettura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meravigliosa raccolta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letteratura venerabile, </a:t>
            </a:r>
            <a:r>
              <a:rPr sz="1200" dirty="0">
                <a:latin typeface="Times New Roman"/>
                <a:cs typeface="Times New Roman"/>
              </a:rPr>
              <a:t>fosse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prestata</a:t>
            </a:r>
            <a:endParaRPr sz="1200">
              <a:latin typeface="Times New Roman"/>
              <a:cs typeface="Times New Roman"/>
            </a:endParaRPr>
          </a:p>
          <a:p>
            <a:pPr marL="76200" marR="17526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attenzione alla fonte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cronologia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</a:t>
            </a:r>
            <a:r>
              <a:rPr sz="1200" dirty="0">
                <a:latin typeface="Times New Roman"/>
                <a:cs typeface="Times New Roman"/>
              </a:rPr>
              <a:t>distinto inno di lode e di </a:t>
            </a:r>
            <a:r>
              <a:rPr sz="1200" spc="-5" dirty="0">
                <a:latin typeface="Times New Roman"/>
                <a:cs typeface="Times New Roman"/>
              </a:rPr>
              <a:t>adorazione, tenendo </a:t>
            </a:r>
            <a:r>
              <a:rPr sz="1200" dirty="0">
                <a:latin typeface="Times New Roman"/>
                <a:cs typeface="Times New Roman"/>
              </a:rPr>
              <a:t>presente </a:t>
            </a:r>
            <a:r>
              <a:rPr sz="1200" spc="-5" dirty="0">
                <a:latin typeface="Times New Roman"/>
                <a:cs typeface="Times New Roman"/>
              </a:rPr>
              <a:t>che nessun’altra </a:t>
            </a:r>
            <a:r>
              <a:rPr sz="1200" spc="5" dirty="0">
                <a:latin typeface="Times New Roman"/>
                <a:cs typeface="Times New Roman"/>
              </a:rPr>
              <a:t>singola  </a:t>
            </a:r>
            <a:r>
              <a:rPr sz="1200" spc="-5" dirty="0">
                <a:latin typeface="Times New Roman"/>
                <a:cs typeface="Times New Roman"/>
              </a:rPr>
              <a:t>raccolta </a:t>
            </a:r>
            <a:r>
              <a:rPr sz="1200" dirty="0">
                <a:latin typeface="Times New Roman"/>
                <a:cs typeface="Times New Roman"/>
              </a:rPr>
              <a:t>copre un </a:t>
            </a:r>
            <a:r>
              <a:rPr sz="1200" spc="-5" dirty="0">
                <a:latin typeface="Times New Roman"/>
                <a:cs typeface="Times New Roman"/>
              </a:rPr>
              <a:t>periodo così lungo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tempo.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10" dirty="0">
                <a:latin typeface="Times New Roman"/>
                <a:cs typeface="Times New Roman"/>
              </a:rPr>
              <a:t>Libro </a:t>
            </a:r>
            <a:r>
              <a:rPr sz="1200" dirty="0">
                <a:latin typeface="Times New Roman"/>
                <a:cs typeface="Times New Roman"/>
              </a:rPr>
              <a:t>dei Salmi è la </a:t>
            </a:r>
            <a:r>
              <a:rPr sz="1200" spc="-5" dirty="0">
                <a:latin typeface="Times New Roman"/>
                <a:cs typeface="Times New Roman"/>
              </a:rPr>
              <a:t>registrazione dei vari </a:t>
            </a:r>
            <a:r>
              <a:rPr sz="1200" dirty="0">
                <a:latin typeface="Times New Roman"/>
                <a:cs typeface="Times New Roman"/>
              </a:rPr>
              <a:t>concetti di </a:t>
            </a:r>
            <a:r>
              <a:rPr sz="1200" spc="-5" dirty="0">
                <a:latin typeface="Times New Roman"/>
                <a:cs typeface="Times New Roman"/>
              </a:rPr>
              <a:t>Dio intrattenuti dai  credenti della religione </a:t>
            </a:r>
            <a:r>
              <a:rPr sz="1200" dirty="0">
                <a:latin typeface="Times New Roman"/>
                <a:cs typeface="Times New Roman"/>
              </a:rPr>
              <a:t>di Salem in tutto </a:t>
            </a:r>
            <a:r>
              <a:rPr sz="1200" spc="-5" dirty="0">
                <a:latin typeface="Times New Roman"/>
                <a:cs typeface="Times New Roman"/>
              </a:rPr>
              <a:t>il Levante ed abbraccia l’intero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Amenemope ad Isaia. Nei </a:t>
            </a:r>
            <a:r>
              <a:rPr sz="1200" dirty="0">
                <a:latin typeface="Times New Roman"/>
                <a:cs typeface="Times New Roman"/>
              </a:rPr>
              <a:t>Salmi </a:t>
            </a:r>
            <a:r>
              <a:rPr sz="1200" spc="10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descritto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concezione, dalla </a:t>
            </a:r>
            <a:r>
              <a:rPr sz="1200" dirty="0">
                <a:latin typeface="Times New Roman"/>
                <a:cs typeface="Times New Roman"/>
              </a:rPr>
              <a:t>rozza idea di una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tribale fino </a:t>
            </a:r>
            <a:r>
              <a:rPr sz="1200" spc="-5" dirty="0">
                <a:latin typeface="Times New Roman"/>
                <a:cs typeface="Times New Roman"/>
              </a:rPr>
              <a:t>all’ideale </a:t>
            </a:r>
            <a:r>
              <a:rPr sz="1200" dirty="0">
                <a:latin typeface="Times New Roman"/>
                <a:cs typeface="Times New Roman"/>
              </a:rPr>
              <a:t>notevolmente </a:t>
            </a:r>
            <a:r>
              <a:rPr sz="1200" spc="-5" dirty="0">
                <a:latin typeface="Times New Roman"/>
                <a:cs typeface="Times New Roman"/>
              </a:rPr>
              <a:t>ampliato dei </a:t>
            </a:r>
            <a:r>
              <a:rPr sz="1200" dirty="0">
                <a:latin typeface="Times New Roman"/>
                <a:cs typeface="Times New Roman"/>
              </a:rPr>
              <a:t>successivi  </a:t>
            </a:r>
            <a:r>
              <a:rPr sz="1200" spc="-5" dirty="0">
                <a:latin typeface="Times New Roman"/>
                <a:cs typeface="Times New Roman"/>
              </a:rPr>
              <a:t>Ebrei,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Yahweh </a:t>
            </a:r>
            <a:r>
              <a:rPr sz="1200" dirty="0">
                <a:latin typeface="Times New Roman"/>
                <a:cs typeface="Times New Roman"/>
              </a:rPr>
              <a:t>è descritto come un capo </a:t>
            </a:r>
            <a:r>
              <a:rPr sz="1200" spc="-5" dirty="0">
                <a:latin typeface="Times New Roman"/>
                <a:cs typeface="Times New Roman"/>
              </a:rPr>
              <a:t>amorevole ed </a:t>
            </a:r>
            <a:r>
              <a:rPr sz="1200" dirty="0">
                <a:latin typeface="Times New Roman"/>
                <a:cs typeface="Times New Roman"/>
              </a:rPr>
              <a:t>un Padre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misericordioso.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(1060.4) 96:7.4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considerata </a:t>
            </a:r>
            <a:r>
              <a:rPr sz="1200" dirty="0">
                <a:latin typeface="Times New Roman"/>
                <a:cs typeface="Times New Roman"/>
              </a:rPr>
              <a:t>in tal modo, questa </a:t>
            </a:r>
            <a:r>
              <a:rPr sz="1200" spc="-5" dirty="0">
                <a:latin typeface="Times New Roman"/>
                <a:cs typeface="Times New Roman"/>
              </a:rPr>
              <a:t>raccolta </a:t>
            </a:r>
            <a:r>
              <a:rPr sz="1200" dirty="0">
                <a:latin typeface="Times New Roman"/>
                <a:cs typeface="Times New Roman"/>
              </a:rPr>
              <a:t>di Salmi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prezioso </a:t>
            </a:r>
            <a:r>
              <a:rPr sz="1200" dirty="0">
                <a:latin typeface="Times New Roman"/>
                <a:cs typeface="Times New Roman"/>
              </a:rPr>
              <a:t>ed utile </a:t>
            </a:r>
            <a:r>
              <a:rPr sz="1200" spc="-5" dirty="0">
                <a:latin typeface="Times New Roman"/>
                <a:cs typeface="Times New Roman"/>
              </a:rPr>
              <a:t>assortimento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sentimenti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religiosi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riuniti dall’uomo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ventesimo secolo.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dell’adorazione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raccolta </a:t>
            </a:r>
            <a:r>
              <a:rPr sz="1200" dirty="0">
                <a:latin typeface="Times New Roman"/>
                <a:cs typeface="Times New Roman"/>
              </a:rPr>
              <a:t>di inni </a:t>
            </a:r>
            <a:r>
              <a:rPr sz="1200" spc="-5" dirty="0">
                <a:latin typeface="Times New Roman"/>
                <a:cs typeface="Times New Roman"/>
              </a:rPr>
              <a:t>trascende </a:t>
            </a:r>
            <a:r>
              <a:rPr sz="1200" dirty="0">
                <a:latin typeface="Times New Roman"/>
                <a:cs typeface="Times New Roman"/>
              </a:rPr>
              <a:t>quello di tutti  </a:t>
            </a:r>
            <a:r>
              <a:rPr sz="1200" spc="-5" dirty="0">
                <a:latin typeface="Times New Roman"/>
                <a:cs typeface="Times New Roman"/>
              </a:rPr>
              <a:t>gli altri libri </a:t>
            </a:r>
            <a:r>
              <a:rPr sz="1200" dirty="0">
                <a:latin typeface="Times New Roman"/>
                <a:cs typeface="Times New Roman"/>
              </a:rPr>
              <a:t>sacri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8800" cy="301815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20979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(1060.5) 96:7.5 </a:t>
            </a:r>
            <a:r>
              <a:rPr sz="1200" spc="-5" dirty="0">
                <a:latin typeface="Times New Roman"/>
                <a:cs typeface="Times New Roman"/>
              </a:rPr>
              <a:t>L’immagine diversificata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presentata nel Libro </a:t>
            </a:r>
            <a:r>
              <a:rPr sz="1200" dirty="0">
                <a:latin typeface="Times New Roman"/>
                <a:cs typeface="Times New Roman"/>
              </a:rPr>
              <a:t>di Giobbe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prodotto </a:t>
            </a:r>
            <a:r>
              <a:rPr sz="1200" dirty="0">
                <a:latin typeface="Times New Roman"/>
                <a:cs typeface="Times New Roman"/>
              </a:rPr>
              <a:t>di più di venti </a:t>
            </a:r>
            <a:r>
              <a:rPr sz="1200" spc="-5" dirty="0">
                <a:latin typeface="Times New Roman"/>
                <a:cs typeface="Times New Roman"/>
              </a:rPr>
              <a:t>insegnanti religiosi  </a:t>
            </a:r>
            <a:r>
              <a:rPr sz="1200" dirty="0">
                <a:latin typeface="Times New Roman"/>
                <a:cs typeface="Times New Roman"/>
              </a:rPr>
              <a:t>mesopotamici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quasi </a:t>
            </a:r>
            <a:r>
              <a:rPr sz="1200" spc="-5" dirty="0">
                <a:latin typeface="Times New Roman"/>
                <a:cs typeface="Times New Roman"/>
              </a:rPr>
              <a:t>trecento </a:t>
            </a:r>
            <a:r>
              <a:rPr sz="1200" dirty="0">
                <a:latin typeface="Times New Roman"/>
                <a:cs typeface="Times New Roman"/>
              </a:rPr>
              <a:t>anni. E </a:t>
            </a:r>
            <a:r>
              <a:rPr sz="1200" spc="-5" dirty="0">
                <a:latin typeface="Times New Roman"/>
                <a:cs typeface="Times New Roman"/>
              </a:rPr>
              <a:t>quando leggete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sublime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trova in questa  </a:t>
            </a:r>
            <a:r>
              <a:rPr sz="1200" spc="-5" dirty="0">
                <a:latin typeface="Times New Roman"/>
                <a:cs typeface="Times New Roman"/>
              </a:rPr>
              <a:t>raccolta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credenze mesopotamiche, riconoscerete che era </a:t>
            </a:r>
            <a:r>
              <a:rPr sz="1200" dirty="0">
                <a:latin typeface="Times New Roman"/>
                <a:cs typeface="Times New Roman"/>
              </a:rPr>
              <a:t>nelle vicinanze di </a:t>
            </a:r>
            <a:r>
              <a:rPr sz="1200" spc="-5" dirty="0">
                <a:latin typeface="Times New Roman"/>
                <a:cs typeface="Times New Roman"/>
              </a:rPr>
              <a:t>Ur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Caldea </a:t>
            </a:r>
            <a:r>
              <a:rPr sz="1200" dirty="0">
                <a:latin typeface="Times New Roman"/>
                <a:cs typeface="Times New Roman"/>
              </a:rPr>
              <a:t>che l’idea di un </a:t>
            </a:r>
            <a:r>
              <a:rPr sz="1200" spc="-5" dirty="0">
                <a:latin typeface="Times New Roman"/>
                <a:cs typeface="Times New Roman"/>
              </a:rPr>
              <a:t>Dio reale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meglio  </a:t>
            </a:r>
            <a:r>
              <a:rPr sz="1200" spc="-5" dirty="0">
                <a:latin typeface="Times New Roman"/>
                <a:cs typeface="Times New Roman"/>
              </a:rPr>
              <a:t>preservata 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giorni oscuri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Palestina.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2286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(1060.6) 96:7.6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Palestina </a:t>
            </a:r>
            <a:r>
              <a:rPr sz="1200" dirty="0">
                <a:latin typeface="Times New Roman"/>
                <a:cs typeface="Times New Roman"/>
              </a:rPr>
              <a:t>la saggezza e la totale </a:t>
            </a:r>
            <a:r>
              <a:rPr sz="1200" spc="-5" dirty="0">
                <a:latin typeface="Times New Roman"/>
                <a:cs typeface="Times New Roman"/>
              </a:rPr>
              <a:t>permeazione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erano </a:t>
            </a:r>
            <a:r>
              <a:rPr sz="1200" dirty="0">
                <a:latin typeface="Times New Roman"/>
                <a:cs typeface="Times New Roman"/>
              </a:rPr>
              <a:t>spesso colte, ma raramente lo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amore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 misericordia.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di questi tempi </a:t>
            </a:r>
            <a:r>
              <a:rPr sz="1200" spc="-5" dirty="0">
                <a:latin typeface="Times New Roman"/>
                <a:cs typeface="Times New Roman"/>
              </a:rPr>
              <a:t>“manda spiriti cattivi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dominare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anime dei suoi nemici”; fa prosperare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propri </a:t>
            </a:r>
            <a:r>
              <a:rPr sz="1200" spc="5" dirty="0">
                <a:latin typeface="Times New Roman"/>
                <a:cs typeface="Times New Roman"/>
              </a:rPr>
              <a:t>figli  </a:t>
            </a:r>
            <a:r>
              <a:rPr sz="1200" spc="-5" dirty="0">
                <a:latin typeface="Times New Roman"/>
                <a:cs typeface="Times New Roman"/>
              </a:rPr>
              <a:t>obbedienti, mentre </a:t>
            </a:r>
            <a:r>
              <a:rPr sz="1200" dirty="0">
                <a:latin typeface="Times New Roman"/>
                <a:cs typeface="Times New Roman"/>
              </a:rPr>
              <a:t>maledice </a:t>
            </a:r>
            <a:r>
              <a:rPr sz="1200" spc="-5" dirty="0">
                <a:latin typeface="Times New Roman"/>
                <a:cs typeface="Times New Roman"/>
              </a:rPr>
              <a:t>ed infligge </a:t>
            </a:r>
            <a:r>
              <a:rPr sz="1200" dirty="0">
                <a:latin typeface="Times New Roman"/>
                <a:cs typeface="Times New Roman"/>
              </a:rPr>
              <a:t>punizioni a tutti </a:t>
            </a:r>
            <a:r>
              <a:rPr sz="1200" spc="-5" dirty="0">
                <a:latin typeface="Times New Roman"/>
                <a:cs typeface="Times New Roman"/>
              </a:rPr>
              <a:t>gli altri. “Egli </a:t>
            </a:r>
            <a:r>
              <a:rPr sz="1200" dirty="0">
                <a:latin typeface="Times New Roman"/>
                <a:cs typeface="Times New Roman"/>
              </a:rPr>
              <a:t>rende </a:t>
            </a:r>
            <a:r>
              <a:rPr sz="1200" spc="-5" dirty="0">
                <a:latin typeface="Times New Roman"/>
                <a:cs typeface="Times New Roman"/>
              </a:rPr>
              <a:t>vani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progetti degli astuti; prende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furbi </a:t>
            </a:r>
            <a:r>
              <a:rPr sz="1200" dirty="0">
                <a:latin typeface="Times New Roman"/>
                <a:cs typeface="Times New Roman"/>
              </a:rPr>
              <a:t>nei loro  </a:t>
            </a:r>
            <a:r>
              <a:rPr sz="1200" spc="-5" dirty="0">
                <a:latin typeface="Times New Roman"/>
                <a:cs typeface="Times New Roman"/>
              </a:rPr>
              <a:t>stessi inganni.”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225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(1060.7) 96:7.7 </a:t>
            </a:r>
            <a:r>
              <a:rPr sz="1200" dirty="0">
                <a:latin typeface="Times New Roman"/>
                <a:cs typeface="Times New Roman"/>
              </a:rPr>
              <a:t>Solo ad </a:t>
            </a:r>
            <a:r>
              <a:rPr sz="1200" spc="-5" dirty="0">
                <a:latin typeface="Times New Roman"/>
                <a:cs typeface="Times New Roman"/>
              </a:rPr>
              <a:t>Ur si elevò </a:t>
            </a:r>
            <a:r>
              <a:rPr sz="1200" dirty="0">
                <a:latin typeface="Times New Roman"/>
                <a:cs typeface="Times New Roman"/>
              </a:rPr>
              <a:t>una voce </a:t>
            </a:r>
            <a:r>
              <a:rPr sz="1200" spc="-5" dirty="0">
                <a:latin typeface="Times New Roman"/>
                <a:cs typeface="Times New Roman"/>
              </a:rPr>
              <a:t>per proclamare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dicendo: “Egli pregherà Dio </a:t>
            </a:r>
            <a:r>
              <a:rPr sz="1200" dirty="0">
                <a:latin typeface="Times New Roman"/>
                <a:cs typeface="Times New Roman"/>
              </a:rPr>
              <a:t>e troverà favore </a:t>
            </a:r>
            <a:r>
              <a:rPr sz="1200" spc="-5" dirty="0">
                <a:latin typeface="Times New Roman"/>
                <a:cs typeface="Times New Roman"/>
              </a:rPr>
              <a:t>presso  </a:t>
            </a:r>
            <a:r>
              <a:rPr sz="1200" dirty="0">
                <a:latin typeface="Times New Roman"/>
                <a:cs typeface="Times New Roman"/>
              </a:rPr>
              <a:t>di lui e </a:t>
            </a:r>
            <a:r>
              <a:rPr sz="1200" spc="-5" dirty="0">
                <a:latin typeface="Times New Roman"/>
                <a:cs typeface="Times New Roman"/>
              </a:rPr>
              <a:t>vedrà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viso con gioia,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darà </a:t>
            </a:r>
            <a:r>
              <a:rPr sz="1200" spc="-5" dirty="0">
                <a:latin typeface="Times New Roman"/>
                <a:cs typeface="Times New Roman"/>
              </a:rPr>
              <a:t>all’uomo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rettitudine divina.” Da </a:t>
            </a:r>
            <a:r>
              <a:rPr sz="1200" dirty="0">
                <a:latin typeface="Times New Roman"/>
                <a:cs typeface="Times New Roman"/>
              </a:rPr>
              <a:t>Ur 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predicata in </a:t>
            </a:r>
            <a:r>
              <a:rPr sz="1200" spc="-5" dirty="0">
                <a:latin typeface="Times New Roman"/>
                <a:cs typeface="Times New Roman"/>
              </a:rPr>
              <a:t>questi termini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salvezza,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divino,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fede: “Egli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indulgente </a:t>
            </a:r>
            <a:r>
              <a:rPr sz="1200" dirty="0">
                <a:latin typeface="Times New Roman"/>
                <a:cs typeface="Times New Roman"/>
              </a:rPr>
              <a:t>verso chi </a:t>
            </a:r>
            <a:r>
              <a:rPr sz="1200" spc="-5" dirty="0">
                <a:latin typeface="Times New Roman"/>
                <a:cs typeface="Times New Roman"/>
              </a:rPr>
              <a:t>si pente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dice: ‘Non lasciarlo </a:t>
            </a:r>
            <a:r>
              <a:rPr sz="1200" dirty="0">
                <a:latin typeface="Times New Roman"/>
                <a:cs typeface="Times New Roman"/>
              </a:rPr>
              <a:t>cadere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nell’abisso,</a:t>
            </a:r>
            <a:endParaRPr sz="1200">
              <a:latin typeface="Times New Roman"/>
              <a:cs typeface="Times New Roman"/>
            </a:endParaRPr>
          </a:p>
          <a:p>
            <a:pPr marL="63500" marR="3987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ho trovato un </a:t>
            </a:r>
            <a:r>
              <a:rPr sz="1200" spc="-5" dirty="0">
                <a:latin typeface="Times New Roman"/>
                <a:cs typeface="Times New Roman"/>
              </a:rPr>
              <a:t>riscatto’.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qualcuno dice: </a:t>
            </a:r>
            <a:r>
              <a:rPr sz="1200" dirty="0">
                <a:latin typeface="Times New Roman"/>
                <a:cs typeface="Times New Roman"/>
              </a:rPr>
              <a:t>‘Ho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pervertito </a:t>
            </a:r>
            <a:r>
              <a:rPr sz="1200" dirty="0">
                <a:latin typeface="Times New Roman"/>
                <a:cs typeface="Times New Roman"/>
              </a:rPr>
              <a:t>ciò che era </a:t>
            </a:r>
            <a:r>
              <a:rPr sz="1200" spc="-5" dirty="0">
                <a:latin typeface="Times New Roman"/>
                <a:cs typeface="Times New Roman"/>
              </a:rPr>
              <a:t>retto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tratto profitto’, Dio </a:t>
            </a:r>
            <a:r>
              <a:rPr sz="1200" spc="5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lascerà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anima cada nell’abisso, ed egli vedrà </a:t>
            </a:r>
            <a:r>
              <a:rPr sz="1200" dirty="0">
                <a:latin typeface="Times New Roman"/>
                <a:cs typeface="Times New Roman"/>
              </a:rPr>
              <a:t>la luce.” Dai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levantino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mai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ascoltato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salvezza umana </a:t>
            </a:r>
            <a:r>
              <a:rPr sz="1200" spc="-5" dirty="0">
                <a:latin typeface="Times New Roman"/>
                <a:cs typeface="Times New Roman"/>
              </a:rPr>
              <a:t>così vibrante ed incoraggiante </a:t>
            </a:r>
            <a:r>
              <a:rPr sz="1200" dirty="0">
                <a:latin typeface="Times New Roman"/>
                <a:cs typeface="Times New Roman"/>
              </a:rPr>
              <a:t>quanto questo </a:t>
            </a:r>
            <a:r>
              <a:rPr sz="1200" spc="-5" dirty="0">
                <a:latin typeface="Times New Roman"/>
                <a:cs typeface="Times New Roman"/>
              </a:rPr>
              <a:t>straordinario insegnamento </a:t>
            </a:r>
            <a:r>
              <a:rPr sz="1200" dirty="0">
                <a:latin typeface="Times New Roman"/>
                <a:cs typeface="Times New Roman"/>
              </a:rPr>
              <a:t>di Elihu, profeta  di </a:t>
            </a:r>
            <a:r>
              <a:rPr sz="1200" spc="-5" dirty="0">
                <a:latin typeface="Times New Roman"/>
                <a:cs typeface="Times New Roman"/>
              </a:rPr>
              <a:t>Ur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sacerdote </a:t>
            </a:r>
            <a:r>
              <a:rPr sz="1200" dirty="0">
                <a:latin typeface="Times New Roman"/>
                <a:cs typeface="Times New Roman"/>
              </a:rPr>
              <a:t>dei credenti </a:t>
            </a:r>
            <a:r>
              <a:rPr sz="1200" spc="-5" dirty="0">
                <a:latin typeface="Times New Roman"/>
                <a:cs typeface="Times New Roman"/>
              </a:rPr>
              <a:t>salemiti, cioè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quanto rimaneva dell’antica colonia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Mesopotamia.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29905" cy="10864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(1061.1) 96:7.8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i </a:t>
            </a:r>
            <a:r>
              <a:rPr sz="1200" spc="-5" dirty="0">
                <a:latin typeface="Times New Roman"/>
                <a:cs typeface="Times New Roman"/>
              </a:rPr>
              <a:t>superstiti 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Mesopotamia mantennero </a:t>
            </a:r>
            <a:r>
              <a:rPr sz="1200" dirty="0">
                <a:latin typeface="Times New Roman"/>
                <a:cs typeface="Times New Roman"/>
              </a:rPr>
              <a:t>la luce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disorganizzazione dei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ebraici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all’apparizione del </a:t>
            </a:r>
            <a:r>
              <a:rPr sz="1200" dirty="0">
                <a:latin typeface="Times New Roman"/>
                <a:cs typeface="Times New Roman"/>
              </a:rPr>
              <a:t>primo di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lunga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d’insegnanti </a:t>
            </a:r>
            <a:r>
              <a:rPr sz="1200" spc="-5" dirty="0">
                <a:latin typeface="Times New Roman"/>
                <a:cs typeface="Times New Roman"/>
              </a:rPr>
              <a:t>d’Israele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fermarono  mai di </a:t>
            </a:r>
            <a:r>
              <a:rPr sz="1200" spc="-5" dirty="0">
                <a:latin typeface="Times New Roman"/>
                <a:cs typeface="Times New Roman"/>
              </a:rPr>
              <a:t>formare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l’altro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giungere alla realizzazione dell’ideale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cose, l’apice dell’evoluzione del concetto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Yahweh.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(1061.2) 96:7.9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7350759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97: </a:t>
            </a:r>
            <a:r>
              <a:rPr spc="-20" dirty="0"/>
              <a:t>L’evoluzione </a:t>
            </a:r>
            <a:r>
              <a:rPr spc="-5" dirty="0"/>
              <a:t>del concetto di </a:t>
            </a:r>
            <a:r>
              <a:rPr spc="-10" dirty="0"/>
              <a:t>Dio </a:t>
            </a:r>
            <a:r>
              <a:rPr spc="-15" dirty="0"/>
              <a:t>presso </a:t>
            </a:r>
            <a:r>
              <a:rPr spc="-5" dirty="0"/>
              <a:t>gli</a:t>
            </a:r>
            <a:r>
              <a:rPr spc="50" dirty="0"/>
              <a:t> </a:t>
            </a:r>
            <a:r>
              <a:rPr spc="-10" dirty="0"/>
              <a:t>Ebrei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216265" cy="360807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1701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(1062.1) 97:0.1 </a:t>
            </a:r>
            <a:r>
              <a:rPr sz="1200" dirty="0">
                <a:latin typeface="Times New Roman"/>
                <a:cs typeface="Times New Roman"/>
              </a:rPr>
              <a:t>I CAPI spirituali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nessun </a:t>
            </a:r>
            <a:r>
              <a:rPr sz="1200" dirty="0">
                <a:latin typeface="Times New Roman"/>
                <a:cs typeface="Times New Roman"/>
              </a:rPr>
              <a:t>altro prima di </a:t>
            </a:r>
            <a:r>
              <a:rPr sz="1200" spc="-5" dirty="0">
                <a:latin typeface="Times New Roman"/>
                <a:cs typeface="Times New Roman"/>
              </a:rPr>
              <a:t>loro era </a:t>
            </a:r>
            <a:r>
              <a:rPr sz="1200" dirty="0">
                <a:latin typeface="Times New Roman"/>
                <a:cs typeface="Times New Roman"/>
              </a:rPr>
              <a:t>mai riuscito 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essi  disantropomorfizzarono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trasformarlo </a:t>
            </a:r>
            <a:r>
              <a:rPr sz="1200" dirty="0">
                <a:latin typeface="Times New Roman"/>
                <a:cs typeface="Times New Roman"/>
              </a:rPr>
              <a:t>in un’astrazione </a:t>
            </a:r>
            <a:r>
              <a:rPr sz="1200" spc="-5" dirty="0">
                <a:latin typeface="Times New Roman"/>
                <a:cs typeface="Times New Roman"/>
              </a:rPr>
              <a:t>della Deità comprensibile soltanto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filosofi.  Anche </a:t>
            </a:r>
            <a:r>
              <a:rPr sz="1200" dirty="0">
                <a:latin typeface="Times New Roman"/>
                <a:cs typeface="Times New Roman"/>
              </a:rPr>
              <a:t>il popolo comune fu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considerare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maturato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 come Padre, se non dell’individuo, almeno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razza.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(1062.2) 97:0.2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della personalità </a:t>
            </a:r>
            <a:r>
              <a:rPr sz="1200" dirty="0">
                <a:latin typeface="Times New Roman"/>
                <a:cs typeface="Times New Roman"/>
              </a:rPr>
              <a:t>di Dio, 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chiaramente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Salem all’epoca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Melchizedek, era </a:t>
            </a:r>
            <a:r>
              <a:rPr sz="1200" dirty="0">
                <a:latin typeface="Times New Roman"/>
                <a:cs typeface="Times New Roman"/>
              </a:rPr>
              <a:t>vago e  </a:t>
            </a:r>
            <a:r>
              <a:rPr sz="1200" spc="-5" dirty="0">
                <a:latin typeface="Times New Roman"/>
                <a:cs typeface="Times New Roman"/>
              </a:rPr>
              <a:t>confuso al tempo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fuga dall’Egitto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evolvé solo gradualmente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ebraica,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generazione, </a:t>
            </a:r>
            <a:r>
              <a:rPr sz="1200" dirty="0">
                <a:latin typeface="Times New Roman"/>
                <a:cs typeface="Times New Roman"/>
              </a:rPr>
              <a:t>in risposta  </a:t>
            </a:r>
            <a:r>
              <a:rPr sz="1200" spc="-5" dirty="0">
                <a:latin typeface="Times New Roman"/>
                <a:cs typeface="Times New Roman"/>
              </a:rPr>
              <a:t>all’insegnamento dei </a:t>
            </a:r>
            <a:r>
              <a:rPr sz="1200" dirty="0">
                <a:latin typeface="Times New Roman"/>
                <a:cs typeface="Times New Roman"/>
              </a:rPr>
              <a:t>capi </a:t>
            </a:r>
            <a:r>
              <a:rPr sz="1200" spc="-5" dirty="0">
                <a:latin typeface="Times New Roman"/>
                <a:cs typeface="Times New Roman"/>
              </a:rPr>
              <a:t>spirituali.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percezione della 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 ebbe </a:t>
            </a:r>
            <a:r>
              <a:rPr sz="1200" dirty="0">
                <a:latin typeface="Times New Roman"/>
                <a:cs typeface="Times New Roman"/>
              </a:rPr>
              <a:t>un’evoluzione </a:t>
            </a:r>
            <a:r>
              <a:rPr sz="1200" spc="-5" dirty="0">
                <a:latin typeface="Times New Roman"/>
                <a:cs typeface="Times New Roman"/>
              </a:rPr>
              <a:t>progressiva </a:t>
            </a:r>
            <a:r>
              <a:rPr sz="1200" dirty="0">
                <a:latin typeface="Times New Roman"/>
                <a:cs typeface="Times New Roman"/>
              </a:rPr>
              <a:t>molto più continua  di quella di molti </a:t>
            </a:r>
            <a:r>
              <a:rPr sz="1200" spc="-5" dirty="0">
                <a:latin typeface="Times New Roman"/>
                <a:cs typeface="Times New Roman"/>
              </a:rPr>
              <a:t>altri attributi della Deità. Da </a:t>
            </a:r>
            <a:r>
              <a:rPr sz="1200" dirty="0">
                <a:latin typeface="Times New Roman"/>
                <a:cs typeface="Times New Roman"/>
              </a:rPr>
              <a:t>Mosè a </a:t>
            </a:r>
            <a:r>
              <a:rPr sz="1200" spc="-5" dirty="0">
                <a:latin typeface="Times New Roman"/>
                <a:cs typeface="Times New Roman"/>
              </a:rPr>
              <a:t>Malachia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ideatoria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personalità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spc="5" dirty="0">
                <a:latin typeface="Times New Roman"/>
                <a:cs typeface="Times New Roman"/>
              </a:rPr>
              <a:t>quasi  </a:t>
            </a:r>
            <a:r>
              <a:rPr sz="1200" spc="-5" dirty="0">
                <a:latin typeface="Times New Roman"/>
                <a:cs typeface="Times New Roman"/>
              </a:rPr>
              <a:t>ininterrotta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ebraica,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concetto </a:t>
            </a:r>
            <a:r>
              <a:rPr sz="1200" dirty="0">
                <a:latin typeface="Times New Roman"/>
                <a:cs typeface="Times New Roman"/>
              </a:rPr>
              <a:t>fu alla </a:t>
            </a:r>
            <a:r>
              <a:rPr sz="1200" spc="-5" dirty="0">
                <a:latin typeface="Times New Roman"/>
                <a:cs typeface="Times New Roman"/>
              </a:rPr>
              <a:t>fine esaltato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glorificato dagli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sul Padre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nei  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Samuele — il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primo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dei profeti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ebrei</a:t>
            </a:r>
            <a:endParaRPr sz="1600">
              <a:latin typeface="Times New Roman"/>
              <a:cs typeface="Times New Roman"/>
            </a:endParaRPr>
          </a:p>
          <a:p>
            <a:pPr marL="76200" marR="233679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(1062.3) 97:1.1 </a:t>
            </a:r>
            <a:r>
              <a:rPr sz="1200" spc="-5" dirty="0">
                <a:latin typeface="Times New Roman"/>
                <a:cs typeface="Times New Roman"/>
              </a:rPr>
              <a:t>L’ostile pressione dei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circostanti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Palestina insegnò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presto agli sceicchi </a:t>
            </a:r>
            <a:r>
              <a:rPr sz="1200" dirty="0">
                <a:latin typeface="Times New Roman"/>
                <a:cs typeface="Times New Roman"/>
              </a:rPr>
              <a:t>ebrei che non </a:t>
            </a:r>
            <a:r>
              <a:rPr sz="1200" spc="-5" dirty="0">
                <a:latin typeface="Times New Roman"/>
                <a:cs typeface="Times New Roman"/>
              </a:rPr>
              <a:t>potevano </a:t>
            </a:r>
            <a:r>
              <a:rPr sz="1200" dirty="0">
                <a:latin typeface="Times New Roman"/>
                <a:cs typeface="Times New Roman"/>
              </a:rPr>
              <a:t>sperare di  </a:t>
            </a:r>
            <a:r>
              <a:rPr sz="1200" spc="-5" dirty="0">
                <a:latin typeface="Times New Roman"/>
                <a:cs typeface="Times New Roman"/>
              </a:rPr>
              <a:t>sopravvivere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confederare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organizzazioni </a:t>
            </a:r>
            <a:r>
              <a:rPr sz="1200" spc="-5" dirty="0">
                <a:latin typeface="Times New Roman"/>
                <a:cs typeface="Times New Roman"/>
              </a:rPr>
              <a:t>tribali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governo centralizzato. Questa centralizzazione </a:t>
            </a:r>
            <a:r>
              <a:rPr sz="1200" dirty="0">
                <a:latin typeface="Times New Roman"/>
                <a:cs typeface="Times New Roman"/>
              </a:rPr>
              <a:t>dell’autorità  </a:t>
            </a:r>
            <a:r>
              <a:rPr sz="1200" spc="-5" dirty="0">
                <a:latin typeface="Times New Roman"/>
                <a:cs typeface="Times New Roman"/>
              </a:rPr>
              <a:t>amministrativa fornì </a:t>
            </a:r>
            <a:r>
              <a:rPr sz="1200" dirty="0">
                <a:latin typeface="Times New Roman"/>
                <a:cs typeface="Times New Roman"/>
              </a:rPr>
              <a:t>a Samuele una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opportunità di </a:t>
            </a:r>
            <a:r>
              <a:rPr sz="1200" spc="-5" dirty="0">
                <a:latin typeface="Times New Roman"/>
                <a:cs typeface="Times New Roman"/>
              </a:rPr>
              <a:t>operare come maestro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riformatore.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470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(1062.4) 97:1.2 </a:t>
            </a:r>
            <a:r>
              <a:rPr sz="1200" spc="-5" dirty="0">
                <a:latin typeface="Times New Roman"/>
                <a:cs typeface="Times New Roman"/>
              </a:rPr>
              <a:t>Samuele proveniva </a:t>
            </a:r>
            <a:r>
              <a:rPr sz="1200" dirty="0">
                <a:latin typeface="Times New Roman"/>
                <a:cs typeface="Times New Roman"/>
              </a:rPr>
              <a:t>da una lunga </a:t>
            </a:r>
            <a:r>
              <a:rPr sz="1200" spc="-5" dirty="0">
                <a:latin typeface="Times New Roman"/>
                <a:cs typeface="Times New Roman"/>
              </a:rPr>
              <a:t>stirpe d’insegnanti </a:t>
            </a:r>
            <a:r>
              <a:rPr sz="1200" dirty="0">
                <a:latin typeface="Times New Roman"/>
                <a:cs typeface="Times New Roman"/>
              </a:rPr>
              <a:t>di Salem che </a:t>
            </a:r>
            <a:r>
              <a:rPr sz="1200" spc="-5" dirty="0">
                <a:latin typeface="Times New Roman"/>
                <a:cs typeface="Times New Roman"/>
              </a:rPr>
              <a:t>avevano persistito nel mantenere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verità di  Melchizedek come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culto. Questo insegnante </a:t>
            </a:r>
            <a:r>
              <a:rPr sz="1200" dirty="0">
                <a:latin typeface="Times New Roman"/>
                <a:cs typeface="Times New Roman"/>
              </a:rPr>
              <a:t>era un uomo virile e </a:t>
            </a:r>
            <a:r>
              <a:rPr sz="1200" spc="-5" dirty="0">
                <a:latin typeface="Times New Roman"/>
                <a:cs typeface="Times New Roman"/>
              </a:rPr>
              <a:t>risoluto. Solo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grande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devozione,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292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04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unita </a:t>
            </a:r>
            <a:r>
              <a:rPr sz="1200" spc="-5" dirty="0">
                <a:latin typeface="Times New Roman"/>
                <a:cs typeface="Times New Roman"/>
              </a:rPr>
              <a:t>alla sua </a:t>
            </a:r>
            <a:r>
              <a:rPr sz="1200" dirty="0">
                <a:latin typeface="Times New Roman"/>
                <a:cs typeface="Times New Roman"/>
              </a:rPr>
              <a:t>straordinaria </a:t>
            </a:r>
            <a:r>
              <a:rPr sz="1200" spc="-5" dirty="0">
                <a:latin typeface="Times New Roman"/>
                <a:cs typeface="Times New Roman"/>
              </a:rPr>
              <a:t>determinazione, gli permise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resistere all’opposizione quasi universale che incontrò quando si accinse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ricondurre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Israele all’adorazione del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Yahweh dei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Mosè.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ottenne soltanto </a:t>
            </a:r>
            <a:r>
              <a:rPr sz="1200" dirty="0">
                <a:latin typeface="Times New Roman"/>
                <a:cs typeface="Times New Roman"/>
              </a:rPr>
              <a:t>un successo  </a:t>
            </a:r>
            <a:r>
              <a:rPr sz="1200" spc="-5" dirty="0">
                <a:latin typeface="Times New Roman"/>
                <a:cs typeface="Times New Roman"/>
              </a:rPr>
              <a:t>parziale; egli riconquistò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superiore di </a:t>
            </a:r>
            <a:r>
              <a:rPr sz="1200" spc="-5" dirty="0">
                <a:latin typeface="Times New Roman"/>
                <a:cs typeface="Times New Roman"/>
              </a:rPr>
              <a:t>Yahweh solo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metà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intelligente degli </a:t>
            </a:r>
            <a:r>
              <a:rPr sz="1200" dirty="0">
                <a:latin typeface="Times New Roman"/>
                <a:cs typeface="Times New Roman"/>
              </a:rPr>
              <a:t>Ebrei; </a:t>
            </a:r>
            <a:r>
              <a:rPr sz="1200" spc="-5" dirty="0">
                <a:latin typeface="Times New Roman"/>
                <a:cs typeface="Times New Roman"/>
              </a:rPr>
              <a:t>l’altra </a:t>
            </a:r>
            <a:r>
              <a:rPr sz="1200" dirty="0">
                <a:latin typeface="Times New Roman"/>
                <a:cs typeface="Times New Roman"/>
              </a:rPr>
              <a:t>metà continuò  </a:t>
            </a:r>
            <a:r>
              <a:rPr sz="1200" spc="-5" dirty="0">
                <a:latin typeface="Times New Roman"/>
                <a:cs typeface="Times New Roman"/>
              </a:rPr>
              <a:t>nell’adorazione degli dei </a:t>
            </a:r>
            <a:r>
              <a:rPr sz="1200" dirty="0">
                <a:latin typeface="Times New Roman"/>
                <a:cs typeface="Times New Roman"/>
              </a:rPr>
              <a:t>tribali del </a:t>
            </a:r>
            <a:r>
              <a:rPr sz="1200" spc="-5" dirty="0">
                <a:latin typeface="Times New Roman"/>
                <a:cs typeface="Times New Roman"/>
              </a:rPr>
              <a:t>paese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concezioni più basse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Yahweh.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825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(1062.5) 97:1.3 </a:t>
            </a:r>
            <a:r>
              <a:rPr sz="1200" spc="-5" dirty="0">
                <a:latin typeface="Times New Roman"/>
                <a:cs typeface="Times New Roman"/>
              </a:rPr>
              <a:t>Samuele era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d’uomo sbrigativo,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riformatore pratico </a:t>
            </a:r>
            <a:r>
              <a:rPr sz="1200" dirty="0">
                <a:latin typeface="Times New Roman"/>
                <a:cs typeface="Times New Roman"/>
              </a:rPr>
              <a:t>capace di uscire un </a:t>
            </a:r>
            <a:r>
              <a:rPr sz="1200" spc="-5" dirty="0">
                <a:latin typeface="Times New Roman"/>
                <a:cs typeface="Times New Roman"/>
              </a:rPr>
              <a:t>giorno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una ventina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luoghi dedicati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Baal.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fece avvenne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della </a:t>
            </a:r>
            <a:r>
              <a:rPr sz="1200" dirty="0">
                <a:latin typeface="Times New Roman"/>
                <a:cs typeface="Times New Roman"/>
              </a:rPr>
              <a:t>costrizione; </a:t>
            </a:r>
            <a:r>
              <a:rPr sz="1200" spc="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predicò  </a:t>
            </a:r>
            <a:r>
              <a:rPr sz="1200" spc="-5" dirty="0">
                <a:latin typeface="Times New Roman"/>
                <a:cs typeface="Times New Roman"/>
              </a:rPr>
              <a:t>poco, insegnò </a:t>
            </a:r>
            <a:r>
              <a:rPr sz="1200" dirty="0">
                <a:latin typeface="Times New Roman"/>
                <a:cs typeface="Times New Roman"/>
              </a:rPr>
              <a:t>ancora meno, ma </a:t>
            </a:r>
            <a:r>
              <a:rPr sz="1200" spc="-5" dirty="0">
                <a:latin typeface="Times New Roman"/>
                <a:cs typeface="Times New Roman"/>
              </a:rPr>
              <a:t>agì. Un giorno prendeva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Baal; l’indomani </a:t>
            </a:r>
            <a:r>
              <a:rPr sz="1200" dirty="0">
                <a:latin typeface="Times New Roman"/>
                <a:cs typeface="Times New Roman"/>
              </a:rPr>
              <a:t>faceva a pezzi un re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prigioniero.</a:t>
            </a:r>
            <a:endParaRPr sz="1200">
              <a:latin typeface="Times New Roman"/>
              <a:cs typeface="Times New Roman"/>
            </a:endParaRPr>
          </a:p>
          <a:p>
            <a:pPr marL="63500" marR="38862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credeva devotamente </a:t>
            </a:r>
            <a:r>
              <a:rPr sz="1200" spc="-5" dirty="0">
                <a:latin typeface="Times New Roman"/>
                <a:cs typeface="Times New Roman"/>
              </a:rPr>
              <a:t>nel Dio unico ed aveva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chiaro di quel </a:t>
            </a:r>
            <a:r>
              <a:rPr sz="1200" spc="-5" dirty="0">
                <a:latin typeface="Times New Roman"/>
                <a:cs typeface="Times New Roman"/>
              </a:rPr>
              <a:t>Dio unico come creatore del cielo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terra: </a:t>
            </a:r>
            <a:r>
              <a:rPr sz="1200" spc="20" dirty="0">
                <a:latin typeface="Times New Roman"/>
                <a:cs typeface="Times New Roman"/>
              </a:rPr>
              <a:t>“I  </a:t>
            </a:r>
            <a:r>
              <a:rPr sz="1200" spc="-5" dirty="0">
                <a:latin typeface="Times New Roman"/>
                <a:cs typeface="Times New Roman"/>
              </a:rPr>
              <a:t>pilastri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sono del </a:t>
            </a:r>
            <a:r>
              <a:rPr sz="1200" spc="-5" dirty="0">
                <a:latin typeface="Times New Roman"/>
                <a:cs typeface="Times New Roman"/>
              </a:rPr>
              <a:t>Signore, ed </a:t>
            </a:r>
            <a:r>
              <a:rPr sz="1200" dirty="0">
                <a:latin typeface="Times New Roman"/>
                <a:cs typeface="Times New Roman"/>
              </a:rPr>
              <a:t>egli ha posato il mondo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683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(1063.1) 97:1.4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contributo che Samuele </a:t>
            </a:r>
            <a:r>
              <a:rPr sz="1200" dirty="0">
                <a:latin typeface="Times New Roman"/>
                <a:cs typeface="Times New Roman"/>
              </a:rPr>
              <a:t>portò allo sviluppo </a:t>
            </a:r>
            <a:r>
              <a:rPr sz="1200" spc="-5" dirty="0">
                <a:latin typeface="Times New Roman"/>
                <a:cs typeface="Times New Roman"/>
              </a:rPr>
              <a:t>del 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fu </a:t>
            </a:r>
            <a:r>
              <a:rPr sz="1200" dirty="0">
                <a:latin typeface="Times New Roman"/>
                <a:cs typeface="Times New Roman"/>
              </a:rPr>
              <a:t>la sua risonante </a:t>
            </a:r>
            <a:r>
              <a:rPr sz="1200" spc="-5" dirty="0">
                <a:latin typeface="Times New Roman"/>
                <a:cs typeface="Times New Roman"/>
              </a:rPr>
              <a:t>dichiarazione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Yahweh era </a:t>
            </a:r>
            <a:r>
              <a:rPr sz="1200" i="1" dirty="0">
                <a:latin typeface="Times New Roman"/>
                <a:cs typeface="Times New Roman"/>
              </a:rPr>
              <a:t>immutabile,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personificazione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e di divinità infallibile.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Yahweh  era concepito come </a:t>
            </a:r>
            <a:r>
              <a:rPr sz="1200" dirty="0">
                <a:latin typeface="Times New Roman"/>
                <a:cs typeface="Times New Roman"/>
              </a:rPr>
              <a:t>un Dio </a:t>
            </a:r>
            <a:r>
              <a:rPr sz="1200" spc="-5" dirty="0">
                <a:latin typeface="Times New Roman"/>
                <a:cs typeface="Times New Roman"/>
              </a:rPr>
              <a:t>incostante, con accessi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gelosia,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rammaricato </a:t>
            </a:r>
            <a:r>
              <a:rPr sz="1200" dirty="0">
                <a:latin typeface="Times New Roman"/>
                <a:cs typeface="Times New Roman"/>
              </a:rPr>
              <a:t>di aver </a:t>
            </a:r>
            <a:r>
              <a:rPr sz="1200" spc="-5" dirty="0">
                <a:latin typeface="Times New Roman"/>
                <a:cs typeface="Times New Roman"/>
              </a:rPr>
              <a:t>fatto questo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quello;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ora, per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2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72390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da </a:t>
            </a:r>
            <a:r>
              <a:rPr sz="1200" spc="-5" dirty="0">
                <a:latin typeface="Times New Roman"/>
                <a:cs typeface="Times New Roman"/>
              </a:rPr>
              <a:t>quando gli Ebrei erano </a:t>
            </a:r>
            <a:r>
              <a:rPr sz="1200" dirty="0">
                <a:latin typeface="Times New Roman"/>
                <a:cs typeface="Times New Roman"/>
              </a:rPr>
              <a:t>usciti </a:t>
            </a:r>
            <a:r>
              <a:rPr sz="1200" spc="-5" dirty="0">
                <a:latin typeface="Times New Roman"/>
                <a:cs typeface="Times New Roman"/>
              </a:rPr>
              <a:t>dall’Egitto, ascoltarono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sorprendenti: </a:t>
            </a:r>
            <a:r>
              <a:rPr sz="1200" spc="-5" dirty="0">
                <a:latin typeface="Times New Roman"/>
                <a:cs typeface="Times New Roman"/>
              </a:rPr>
              <a:t>“La Forza d’Israele </a:t>
            </a:r>
            <a:r>
              <a:rPr sz="1200" dirty="0">
                <a:latin typeface="Times New Roman"/>
                <a:cs typeface="Times New Roman"/>
              </a:rPr>
              <a:t>non mente e  non </a:t>
            </a:r>
            <a:r>
              <a:rPr sz="1200" spc="-5" dirty="0">
                <a:latin typeface="Times New Roman"/>
                <a:cs typeface="Times New Roman"/>
              </a:rPr>
              <a:t>si pente, perché </a:t>
            </a:r>
            <a:r>
              <a:rPr sz="1200" dirty="0">
                <a:latin typeface="Times New Roman"/>
                <a:cs typeface="Times New Roman"/>
              </a:rPr>
              <a:t>non è un uomo, che può pentirsi.” </a:t>
            </a:r>
            <a:r>
              <a:rPr sz="1200" spc="-5" dirty="0">
                <a:latin typeface="Times New Roman"/>
                <a:cs typeface="Times New Roman"/>
              </a:rPr>
              <a:t>Fu proclamata </a:t>
            </a:r>
            <a:r>
              <a:rPr sz="1200" dirty="0">
                <a:latin typeface="Times New Roman"/>
                <a:cs typeface="Times New Roman"/>
              </a:rPr>
              <a:t>la stabilità </a:t>
            </a:r>
            <a:r>
              <a:rPr sz="1200" spc="-5" dirty="0">
                <a:latin typeface="Times New Roman"/>
                <a:cs typeface="Times New Roman"/>
              </a:rPr>
              <a:t>nella relazione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Divinità. Samuele </a:t>
            </a:r>
            <a:r>
              <a:rPr sz="1200" dirty="0">
                <a:latin typeface="Times New Roman"/>
                <a:cs typeface="Times New Roman"/>
              </a:rPr>
              <a:t>rinnovò il  </a:t>
            </a:r>
            <a:r>
              <a:rPr sz="1200" spc="-5" dirty="0">
                <a:latin typeface="Times New Roman"/>
                <a:cs typeface="Times New Roman"/>
              </a:rPr>
              <a:t>patto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con Abramo </a:t>
            </a:r>
            <a:r>
              <a:rPr sz="1200" dirty="0">
                <a:latin typeface="Times New Roman"/>
                <a:cs typeface="Times New Roman"/>
              </a:rPr>
              <a:t>e dichiarò che il </a:t>
            </a:r>
            <a:r>
              <a:rPr sz="1200" spc="-5" dirty="0">
                <a:latin typeface="Times New Roman"/>
                <a:cs typeface="Times New Roman"/>
              </a:rPr>
              <a:t>Signore Dio d’Israele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verità, </a:t>
            </a:r>
            <a:r>
              <a:rPr sz="1200" spc="-5" dirty="0">
                <a:latin typeface="Times New Roman"/>
                <a:cs typeface="Times New Roman"/>
              </a:rPr>
              <a:t>stabilità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costanza. </a:t>
            </a:r>
            <a:r>
              <a:rPr sz="1200" dirty="0">
                <a:latin typeface="Times New Roman"/>
                <a:cs typeface="Times New Roman"/>
              </a:rPr>
              <a:t>Gli  </a:t>
            </a:r>
            <a:r>
              <a:rPr sz="1200" spc="-5" dirty="0">
                <a:latin typeface="Times New Roman"/>
                <a:cs typeface="Times New Roman"/>
              </a:rPr>
              <a:t>Ebrei avevano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Dio come </a:t>
            </a:r>
            <a:r>
              <a:rPr sz="1200" dirty="0">
                <a:latin typeface="Times New Roman"/>
                <a:cs typeface="Times New Roman"/>
              </a:rPr>
              <a:t>un uomo, un superuomo, uno spirito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sconosciuta; </a:t>
            </a:r>
            <a:r>
              <a:rPr sz="1200" dirty="0">
                <a:latin typeface="Times New Roman"/>
                <a:cs typeface="Times New Roman"/>
              </a:rPr>
              <a:t>ma ora </a:t>
            </a:r>
            <a:r>
              <a:rPr sz="1200" spc="5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sentivano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dell’Horeb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tempo esaltato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immutabile </a:t>
            </a:r>
            <a:r>
              <a:rPr sz="1200" spc="-5" dirty="0">
                <a:latin typeface="Times New Roman"/>
                <a:cs typeface="Times New Roman"/>
              </a:rPr>
              <a:t>nella sua perfezione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creatore. Samuele </a:t>
            </a:r>
            <a:r>
              <a:rPr sz="1200" dirty="0">
                <a:latin typeface="Times New Roman"/>
                <a:cs typeface="Times New Roman"/>
              </a:rPr>
              <a:t>aiutava il 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in evoluzione di </a:t>
            </a:r>
            <a:r>
              <a:rPr sz="1200" spc="-5" dirty="0">
                <a:latin typeface="Times New Roman"/>
                <a:cs typeface="Times New Roman"/>
              </a:rPr>
              <a:t>Dio ad elevarsi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dello stato </a:t>
            </a:r>
            <a:r>
              <a:rPr sz="1200" dirty="0">
                <a:latin typeface="Times New Roman"/>
                <a:cs typeface="Times New Roman"/>
              </a:rPr>
              <a:t>mutevole della mente umana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vicissitudini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dell’esistenza</a:t>
            </a:r>
            <a:endParaRPr sz="1200">
              <a:latin typeface="Times New Roman"/>
              <a:cs typeface="Times New Roman"/>
            </a:endParaRPr>
          </a:p>
          <a:p>
            <a:pPr marL="63500" marR="15240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mortale. 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insegnamento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degli Ebrei cominciava </a:t>
            </a:r>
            <a:r>
              <a:rPr sz="1200" dirty="0">
                <a:latin typeface="Times New Roman"/>
                <a:cs typeface="Times New Roman"/>
              </a:rPr>
              <a:t>l’ascensione da un’idea </a:t>
            </a:r>
            <a:r>
              <a:rPr sz="1200" spc="-5" dirty="0">
                <a:latin typeface="Times New Roman"/>
                <a:cs typeface="Times New Roman"/>
              </a:rPr>
              <a:t>riguardante gli dei tribali all’ideale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Creatore onnipotente ed </a:t>
            </a:r>
            <a:r>
              <a:rPr sz="1200" dirty="0">
                <a:latin typeface="Times New Roman"/>
                <a:cs typeface="Times New Roman"/>
              </a:rPr>
              <a:t>immutabile e </a:t>
            </a:r>
            <a:r>
              <a:rPr sz="1200" i="1" spc="-5" dirty="0">
                <a:latin typeface="Times New Roman"/>
                <a:cs typeface="Times New Roman"/>
              </a:rPr>
              <a:t>Supervisore </a:t>
            </a:r>
            <a:r>
              <a:rPr sz="1200" dirty="0">
                <a:latin typeface="Times New Roman"/>
                <a:cs typeface="Times New Roman"/>
              </a:rPr>
              <a:t>di tutta 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9915" cy="3721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(1063.2) 97:1.5 </a:t>
            </a:r>
            <a:r>
              <a:rPr sz="1200" spc="-5" dirty="0">
                <a:latin typeface="Times New Roman"/>
                <a:cs typeface="Times New Roman"/>
              </a:rPr>
              <a:t>Egli predicò </a:t>
            </a:r>
            <a:r>
              <a:rPr sz="1200" dirty="0">
                <a:latin typeface="Times New Roman"/>
                <a:cs typeface="Times New Roman"/>
              </a:rPr>
              <a:t>nuovamente la storia della </a:t>
            </a:r>
            <a:r>
              <a:rPr sz="1200" spc="-5" dirty="0">
                <a:latin typeface="Times New Roman"/>
                <a:cs typeface="Times New Roman"/>
              </a:rPr>
              <a:t>sincerità di </a:t>
            </a:r>
            <a:r>
              <a:rPr sz="1200" dirty="0">
                <a:latin typeface="Times New Roman"/>
                <a:cs typeface="Times New Roman"/>
              </a:rPr>
              <a:t>Dio,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attendibilità </a:t>
            </a:r>
            <a:r>
              <a:rPr sz="1200" spc="-5" dirty="0">
                <a:latin typeface="Times New Roman"/>
                <a:cs typeface="Times New Roman"/>
              </a:rPr>
              <a:t>nel rispettare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patto. Disse </a:t>
            </a:r>
            <a:r>
              <a:rPr sz="1200" spc="-5" dirty="0">
                <a:latin typeface="Times New Roman"/>
                <a:cs typeface="Times New Roman"/>
              </a:rPr>
              <a:t>Samuele: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“Il</a:t>
            </a:r>
            <a:endParaRPr sz="1200">
              <a:latin typeface="Times New Roman"/>
              <a:cs typeface="Times New Roman"/>
            </a:endParaRPr>
          </a:p>
          <a:p>
            <a:pPr marL="76200" marR="16383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abbandonerà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popolo.” </a:t>
            </a:r>
            <a:r>
              <a:rPr sz="1200" spc="-5" dirty="0">
                <a:latin typeface="Times New Roman"/>
                <a:cs typeface="Times New Roman"/>
              </a:rPr>
              <a:t>“Egli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fatto con </a:t>
            </a:r>
            <a:r>
              <a:rPr sz="1200" dirty="0">
                <a:latin typeface="Times New Roman"/>
                <a:cs typeface="Times New Roman"/>
              </a:rPr>
              <a:t>noi un patto eterno, </a:t>
            </a:r>
            <a:r>
              <a:rPr sz="1200" spc="-5" dirty="0">
                <a:latin typeface="Times New Roman"/>
                <a:cs typeface="Times New Roman"/>
              </a:rPr>
              <a:t>regolato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aspetto e </a:t>
            </a:r>
            <a:r>
              <a:rPr sz="1200" spc="-5" dirty="0">
                <a:latin typeface="Times New Roman"/>
                <a:cs typeface="Times New Roman"/>
              </a:rPr>
              <a:t>sicuro.”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in tutta la  </a:t>
            </a:r>
            <a:r>
              <a:rPr sz="1200" spc="-5" dirty="0">
                <a:latin typeface="Times New Roman"/>
                <a:cs typeface="Times New Roman"/>
              </a:rPr>
              <a:t>Palestina risuonava l’appello al ritorno all’adorazione del supremo </a:t>
            </a:r>
            <a:r>
              <a:rPr sz="1200" dirty="0">
                <a:latin typeface="Times New Roman"/>
                <a:cs typeface="Times New Roman"/>
              </a:rPr>
              <a:t>Yahweh. </a:t>
            </a:r>
            <a:r>
              <a:rPr sz="1200" spc="-5" dirty="0">
                <a:latin typeface="Times New Roman"/>
                <a:cs typeface="Times New Roman"/>
              </a:rPr>
              <a:t>Questo energico insegnante proclamava sempre: “Tu  sei grande,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Signore Dio, perché </a:t>
            </a:r>
            <a:r>
              <a:rPr sz="1200" dirty="0">
                <a:latin typeface="Times New Roman"/>
                <a:cs typeface="Times New Roman"/>
              </a:rPr>
              <a:t>non c’è </a:t>
            </a:r>
            <a:r>
              <a:rPr sz="1200" spc="-5" dirty="0">
                <a:latin typeface="Times New Roman"/>
                <a:cs typeface="Times New Roman"/>
              </a:rPr>
              <a:t>nessuno simile </a:t>
            </a:r>
            <a:r>
              <a:rPr sz="1200" dirty="0">
                <a:latin typeface="Times New Roman"/>
                <a:cs typeface="Times New Roman"/>
              </a:rPr>
              <a:t>a te, né </a:t>
            </a:r>
            <a:r>
              <a:rPr sz="1200" spc="-5" dirty="0">
                <a:latin typeface="Times New Roman"/>
                <a:cs typeface="Times New Roman"/>
              </a:rPr>
              <a:t>c’è alcun Dio all’infuori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(1063.3) 97:1.6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allora gli Ebrei avevano considerato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 principalmente </a:t>
            </a:r>
            <a:r>
              <a:rPr sz="1200" dirty="0">
                <a:latin typeface="Times New Roman"/>
                <a:cs typeface="Times New Roman"/>
              </a:rPr>
              <a:t>in termini di </a:t>
            </a:r>
            <a:r>
              <a:rPr sz="1200" spc="-5" dirty="0">
                <a:latin typeface="Times New Roman"/>
                <a:cs typeface="Times New Roman"/>
              </a:rPr>
              <a:t>prosperità materiale. </a:t>
            </a:r>
            <a:r>
              <a:rPr sz="1200" spc="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grande colpo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Israele,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costò la vita a Samuele, </a:t>
            </a:r>
            <a:r>
              <a:rPr sz="1200" spc="-5" dirty="0">
                <a:latin typeface="Times New Roman"/>
                <a:cs typeface="Times New Roman"/>
              </a:rPr>
              <a:t>quando egli </a:t>
            </a:r>
            <a:r>
              <a:rPr sz="1200" dirty="0">
                <a:latin typeface="Times New Roman"/>
                <a:cs typeface="Times New Roman"/>
              </a:rPr>
              <a:t>osò </a:t>
            </a:r>
            <a:r>
              <a:rPr sz="1200" spc="-5" dirty="0">
                <a:latin typeface="Times New Roman"/>
                <a:cs typeface="Times New Roman"/>
              </a:rPr>
              <a:t>proclamare: “Il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arricchisce ed </a:t>
            </a:r>
            <a:r>
              <a:rPr sz="1200" dirty="0">
                <a:latin typeface="Times New Roman"/>
                <a:cs typeface="Times New Roman"/>
              </a:rPr>
              <a:t>impoverisce; </a:t>
            </a:r>
            <a:r>
              <a:rPr sz="1200" spc="-5" dirty="0">
                <a:latin typeface="Times New Roman"/>
                <a:cs typeface="Times New Roman"/>
              </a:rPr>
              <a:t>egli  abbassa ed esalta. </a:t>
            </a:r>
            <a:r>
              <a:rPr sz="1200" dirty="0">
                <a:latin typeface="Times New Roman"/>
                <a:cs typeface="Times New Roman"/>
              </a:rPr>
              <a:t>Solleva il </a:t>
            </a:r>
            <a:r>
              <a:rPr sz="1200" spc="-5" dirty="0">
                <a:latin typeface="Times New Roman"/>
                <a:cs typeface="Times New Roman"/>
              </a:rPr>
              <a:t>povero dalla </a:t>
            </a:r>
            <a:r>
              <a:rPr sz="1200" dirty="0">
                <a:latin typeface="Times New Roman"/>
                <a:cs typeface="Times New Roman"/>
              </a:rPr>
              <a:t>polvere </a:t>
            </a:r>
            <a:r>
              <a:rPr sz="1200" spc="-5" dirty="0">
                <a:latin typeface="Times New Roman"/>
                <a:cs typeface="Times New Roman"/>
              </a:rPr>
              <a:t>ed eleva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mendicanti al rango </a:t>
            </a:r>
            <a:r>
              <a:rPr sz="1200" dirty="0">
                <a:latin typeface="Times New Roman"/>
                <a:cs typeface="Times New Roman"/>
              </a:rPr>
              <a:t>di principi </a:t>
            </a:r>
            <a:r>
              <a:rPr sz="1200" spc="-5" dirty="0">
                <a:latin typeface="Times New Roman"/>
                <a:cs typeface="Times New Roman"/>
              </a:rPr>
              <a:t>per far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ereditare </a:t>
            </a:r>
            <a:r>
              <a:rPr sz="1200" dirty="0">
                <a:latin typeface="Times New Roman"/>
                <a:cs typeface="Times New Roman"/>
              </a:rPr>
              <a:t>il trono di </a:t>
            </a:r>
            <a:r>
              <a:rPr sz="1200" spc="-5" dirty="0">
                <a:latin typeface="Times New Roman"/>
                <a:cs typeface="Times New Roman"/>
              </a:rPr>
              <a:t>gloria.”  Dal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state </a:t>
            </a:r>
            <a:r>
              <a:rPr sz="1200" dirty="0">
                <a:latin typeface="Times New Roman"/>
                <a:cs typeface="Times New Roman"/>
              </a:rPr>
              <a:t>proclamate </a:t>
            </a:r>
            <a:r>
              <a:rPr sz="1200" spc="-5" dirty="0">
                <a:latin typeface="Times New Roman"/>
                <a:cs typeface="Times New Roman"/>
              </a:rPr>
              <a:t>promesse così confortanti per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umili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meno fortunati,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disperati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poveri cominciarono </a:t>
            </a:r>
            <a:r>
              <a:rPr sz="1200" dirty="0">
                <a:latin typeface="Times New Roman"/>
                <a:cs typeface="Times New Roman"/>
              </a:rPr>
              <a:t>a sperare di </a:t>
            </a:r>
            <a:r>
              <a:rPr sz="1200" spc="-5" dirty="0">
                <a:latin typeface="Times New Roman"/>
                <a:cs typeface="Times New Roman"/>
              </a:rPr>
              <a:t>poter migliorare </a:t>
            </a:r>
            <a:r>
              <a:rPr sz="1200" dirty="0">
                <a:latin typeface="Times New Roman"/>
                <a:cs typeface="Times New Roman"/>
              </a:rPr>
              <a:t>la loro condizione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74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(1063.4) 97:1.7 </a:t>
            </a:r>
            <a:r>
              <a:rPr sz="1200" spc="-5" dirty="0">
                <a:latin typeface="Times New Roman"/>
                <a:cs typeface="Times New Roman"/>
              </a:rPr>
              <a:t>Ma Samuele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progredì </a:t>
            </a:r>
            <a:r>
              <a:rPr sz="1200" dirty="0">
                <a:latin typeface="Times New Roman"/>
                <a:cs typeface="Times New Roman"/>
              </a:rPr>
              <a:t>molto oltre 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un dio </a:t>
            </a:r>
            <a:r>
              <a:rPr sz="1200" spc="-5" dirty="0">
                <a:latin typeface="Times New Roman"/>
                <a:cs typeface="Times New Roman"/>
              </a:rPr>
              <a:t>tribale. Egli </a:t>
            </a:r>
            <a:r>
              <a:rPr sz="1200" dirty="0">
                <a:latin typeface="Times New Roman"/>
                <a:cs typeface="Times New Roman"/>
              </a:rPr>
              <a:t>proclamò uno </a:t>
            </a:r>
            <a:r>
              <a:rPr sz="1200" spc="-5" dirty="0">
                <a:latin typeface="Times New Roman"/>
                <a:cs typeface="Times New Roman"/>
              </a:rPr>
              <a:t>Yahweh creatore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uomini, ma </a:t>
            </a:r>
            <a:r>
              <a:rPr sz="1200" spc="-5" dirty="0">
                <a:latin typeface="Times New Roman"/>
                <a:cs typeface="Times New Roman"/>
              </a:rPr>
              <a:t>che s’interessava </a:t>
            </a:r>
            <a:r>
              <a:rPr sz="1200" dirty="0">
                <a:latin typeface="Times New Roman"/>
                <a:cs typeface="Times New Roman"/>
              </a:rPr>
              <a:t>principalmente </a:t>
            </a:r>
            <a:r>
              <a:rPr sz="1200" spc="-5" dirty="0">
                <a:latin typeface="Times New Roman"/>
                <a:cs typeface="Times New Roman"/>
              </a:rPr>
              <a:t>degli Ebrei,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eletto.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Mosè, ancora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5" dirty="0">
                <a:latin typeface="Times New Roman"/>
                <a:cs typeface="Times New Roman"/>
              </a:rPr>
              <a:t>volta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dipingeva una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santa e </a:t>
            </a:r>
            <a:r>
              <a:rPr sz="1200" spc="-5" dirty="0">
                <a:latin typeface="Times New Roman"/>
                <a:cs typeface="Times New Roman"/>
              </a:rPr>
              <a:t>giusta: “Non c’è nessuno santo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Signore. </a:t>
            </a:r>
            <a:r>
              <a:rPr sz="1200" dirty="0">
                <a:latin typeface="Times New Roman"/>
                <a:cs typeface="Times New Roman"/>
              </a:rPr>
              <a:t>Chi può </a:t>
            </a:r>
            <a:r>
              <a:rPr sz="1200" spc="-5" dirty="0">
                <a:latin typeface="Times New Roman"/>
                <a:cs typeface="Times New Roman"/>
              </a:rPr>
              <a:t>essere paragonato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 santo Signore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Iddio?”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76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(1063.5) 97:1.8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passare degli anni,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dai capelli grigi progredì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Dio,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dichiarò: “Il 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conoscenza e le </a:t>
            </a:r>
            <a:r>
              <a:rPr sz="1200" spc="-5" dirty="0">
                <a:latin typeface="Times New Roman"/>
                <a:cs typeface="Times New Roman"/>
              </a:rPr>
              <a:t>azioni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pesate </a:t>
            </a:r>
            <a:r>
              <a:rPr sz="1200" dirty="0">
                <a:latin typeface="Times New Roman"/>
                <a:cs typeface="Times New Roman"/>
              </a:rPr>
              <a:t>da lui.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giudicherà </a:t>
            </a:r>
            <a:r>
              <a:rPr sz="1200" dirty="0">
                <a:latin typeface="Times New Roman"/>
                <a:cs typeface="Times New Roman"/>
              </a:rPr>
              <a:t>i confini </a:t>
            </a:r>
            <a:r>
              <a:rPr sz="1200" spc="-5" dirty="0">
                <a:latin typeface="Times New Roman"/>
                <a:cs typeface="Times New Roman"/>
              </a:rPr>
              <a:t>della terra, mostrando </a:t>
            </a:r>
            <a:r>
              <a:rPr sz="1200" dirty="0">
                <a:latin typeface="Times New Roman"/>
                <a:cs typeface="Times New Roman"/>
              </a:rPr>
              <a:t>misericordia </a:t>
            </a:r>
            <a:r>
              <a:rPr sz="1200" spc="-5" dirty="0">
                <a:latin typeface="Times New Roman"/>
                <a:cs typeface="Times New Roman"/>
              </a:rPr>
              <a:t>al  misericordioso, ed anch’egli </a:t>
            </a:r>
            <a:r>
              <a:rPr sz="1200" dirty="0">
                <a:latin typeface="Times New Roman"/>
                <a:cs typeface="Times New Roman"/>
              </a:rPr>
              <a:t>sarà retto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retto.” </a:t>
            </a:r>
            <a:r>
              <a:rPr sz="1200" dirty="0">
                <a:latin typeface="Times New Roman"/>
                <a:cs typeface="Times New Roman"/>
              </a:rPr>
              <a:t>E qui ci </a:t>
            </a:r>
            <a:r>
              <a:rPr sz="1200" spc="-5" dirty="0">
                <a:latin typeface="Times New Roman"/>
                <a:cs typeface="Times New Roman"/>
              </a:rPr>
              <a:t>sono gli albori della misericordia,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limitata a coloro  </a:t>
            </a:r>
            <a:r>
              <a:rPr sz="1200" spc="-5" dirty="0">
                <a:latin typeface="Times New Roman"/>
                <a:cs typeface="Times New Roman"/>
              </a:rPr>
              <a:t>che sono misericordiosi.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un ulteriore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avanti quando </a:t>
            </a:r>
            <a:r>
              <a:rPr sz="1200" spc="-5" dirty="0">
                <a:latin typeface="Times New Roman"/>
                <a:cs typeface="Times New Roman"/>
              </a:rPr>
              <a:t>esortò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nell’avversità: </a:t>
            </a:r>
            <a:r>
              <a:rPr sz="1200" dirty="0">
                <a:latin typeface="Times New Roman"/>
                <a:cs typeface="Times New Roman"/>
              </a:rPr>
              <a:t>“Abbandoniamoci  </a:t>
            </a:r>
            <a:r>
              <a:rPr sz="1200" spc="-5" dirty="0">
                <a:latin typeface="Times New Roman"/>
                <a:cs typeface="Times New Roman"/>
              </a:rPr>
              <a:t>ora alle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Signore,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misericordie </a:t>
            </a:r>
            <a:r>
              <a:rPr sz="1200" spc="-5" dirty="0">
                <a:latin typeface="Times New Roman"/>
                <a:cs typeface="Times New Roman"/>
              </a:rPr>
              <a:t>sono grandi.” “Niente impedisce al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salvare </a:t>
            </a:r>
            <a:r>
              <a:rPr sz="1200" dirty="0">
                <a:latin typeface="Times New Roman"/>
                <a:cs typeface="Times New Roman"/>
              </a:rPr>
              <a:t>molti 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pochi.”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0384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317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(1063.6) 97:1.9 </a:t>
            </a:r>
            <a:r>
              <a:rPr sz="1200" spc="-5" dirty="0">
                <a:latin typeface="Times New Roman"/>
                <a:cs typeface="Times New Roman"/>
              </a:rPr>
              <a:t>Questo graduale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del concetto del carattere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 proseguì </a:t>
            </a:r>
            <a:r>
              <a:rPr sz="1200" dirty="0">
                <a:latin typeface="Times New Roman"/>
                <a:cs typeface="Times New Roman"/>
              </a:rPr>
              <a:t>sotto il </a:t>
            </a:r>
            <a:r>
              <a:rPr sz="1200" spc="-5" dirty="0">
                <a:latin typeface="Times New Roman"/>
                <a:cs typeface="Times New Roman"/>
              </a:rPr>
              <a:t>ministero dei successori </a:t>
            </a:r>
            <a:r>
              <a:rPr sz="1200" dirty="0">
                <a:latin typeface="Times New Roman"/>
                <a:cs typeface="Times New Roman"/>
              </a:rPr>
              <a:t>di Samuele.  </a:t>
            </a:r>
            <a:r>
              <a:rPr sz="1200" spc="-5" dirty="0">
                <a:latin typeface="Times New Roman"/>
                <a:cs typeface="Times New Roman"/>
              </a:rPr>
              <a:t>Essi tentarono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presentare Yahweh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che rispetta </a:t>
            </a:r>
            <a:r>
              <a:rPr sz="1200" dirty="0">
                <a:latin typeface="Times New Roman"/>
                <a:cs typeface="Times New Roman"/>
              </a:rPr>
              <a:t>i patti, ma non </a:t>
            </a:r>
            <a:r>
              <a:rPr sz="1200" spc="-5" dirty="0">
                <a:latin typeface="Times New Roman"/>
                <a:cs typeface="Times New Roman"/>
              </a:rPr>
              <a:t>mantennero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tenuto da </a:t>
            </a:r>
            <a:r>
              <a:rPr sz="1200" spc="-5" dirty="0">
                <a:latin typeface="Times New Roman"/>
                <a:cs typeface="Times New Roman"/>
              </a:rPr>
              <a:t>Samuele; essi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sviluppare </a:t>
            </a:r>
            <a:r>
              <a:rPr sz="1200" dirty="0">
                <a:latin typeface="Times New Roman"/>
                <a:cs typeface="Times New Roman"/>
              </a:rPr>
              <a:t>l’idea </a:t>
            </a:r>
            <a:r>
              <a:rPr sz="1200" spc="-5" dirty="0">
                <a:latin typeface="Times New Roman"/>
                <a:cs typeface="Times New Roman"/>
              </a:rPr>
              <a:t>della misericordia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quale Samuele </a:t>
            </a:r>
            <a:r>
              <a:rPr sz="1200" dirty="0">
                <a:latin typeface="Times New Roman"/>
                <a:cs typeface="Times New Roman"/>
              </a:rPr>
              <a:t>l’aveva </a:t>
            </a:r>
            <a:r>
              <a:rPr sz="1200" spc="-5" dirty="0">
                <a:latin typeface="Times New Roman"/>
                <a:cs typeface="Times New Roman"/>
              </a:rPr>
              <a:t>concepita ultimamente. Vi 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costante </a:t>
            </a:r>
            <a:r>
              <a:rPr sz="1200" dirty="0">
                <a:latin typeface="Times New Roman"/>
                <a:cs typeface="Times New Roman"/>
              </a:rPr>
              <a:t>regresso 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altri dei, nonostante il </a:t>
            </a:r>
            <a:r>
              <a:rPr sz="1200" spc="-5" dirty="0">
                <a:latin typeface="Times New Roman"/>
                <a:cs typeface="Times New Roman"/>
              </a:rPr>
              <a:t>mantenimento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</a:t>
            </a:r>
            <a:r>
              <a:rPr sz="1200" dirty="0">
                <a:latin typeface="Times New Roman"/>
                <a:cs typeface="Times New Roman"/>
              </a:rPr>
              <a:t>di tutti. “Tuo è il </a:t>
            </a:r>
            <a:r>
              <a:rPr sz="1200" spc="-5" dirty="0">
                <a:latin typeface="Times New Roman"/>
                <a:cs typeface="Times New Roman"/>
              </a:rPr>
              <a:t>regno,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Signore, </a:t>
            </a:r>
            <a:r>
              <a:rPr sz="1200" dirty="0">
                <a:latin typeface="Times New Roman"/>
                <a:cs typeface="Times New Roman"/>
              </a:rPr>
              <a:t>e tu </a:t>
            </a:r>
            <a:r>
              <a:rPr sz="1200" spc="-5" dirty="0">
                <a:latin typeface="Times New Roman"/>
                <a:cs typeface="Times New Roman"/>
              </a:rPr>
              <a:t>sei  esaltato </a:t>
            </a:r>
            <a:r>
              <a:rPr sz="1200" dirty="0">
                <a:latin typeface="Times New Roman"/>
                <a:cs typeface="Times New Roman"/>
              </a:rPr>
              <a:t>come capo 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631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(1064.1) 97:1.10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nota dominante di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divino; i </a:t>
            </a:r>
            <a:r>
              <a:rPr sz="1200" spc="-5" dirty="0">
                <a:latin typeface="Times New Roman"/>
                <a:cs typeface="Times New Roman"/>
              </a:rPr>
              <a:t>profeti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predicavano una </a:t>
            </a:r>
            <a:r>
              <a:rPr sz="1200" spc="-5" dirty="0">
                <a:latin typeface="Times New Roman"/>
                <a:cs typeface="Times New Roman"/>
              </a:rPr>
              <a:t>religione destinata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il re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trono </a:t>
            </a:r>
            <a:r>
              <a:rPr sz="1200" spc="-5" dirty="0">
                <a:latin typeface="Times New Roman"/>
                <a:cs typeface="Times New Roman"/>
              </a:rPr>
              <a:t>ebraico: </a:t>
            </a:r>
            <a:r>
              <a:rPr sz="1200" dirty="0">
                <a:latin typeface="Times New Roman"/>
                <a:cs typeface="Times New Roman"/>
              </a:rPr>
              <a:t>“A </a:t>
            </a:r>
            <a:r>
              <a:rPr sz="1200" spc="-5" dirty="0">
                <a:latin typeface="Times New Roman"/>
                <a:cs typeface="Times New Roman"/>
              </a:rPr>
              <a:t>te,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Signore, appartengono </a:t>
            </a:r>
            <a:r>
              <a:rPr sz="1200" dirty="0">
                <a:latin typeface="Times New Roman"/>
                <a:cs typeface="Times New Roman"/>
              </a:rPr>
              <a:t>la grandezza, il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gloria, </a:t>
            </a:r>
            <a:r>
              <a:rPr sz="1200" dirty="0">
                <a:latin typeface="Times New Roman"/>
                <a:cs typeface="Times New Roman"/>
              </a:rPr>
              <a:t>la vittoria e la </a:t>
            </a:r>
            <a:r>
              <a:rPr sz="1200" spc="-5" dirty="0">
                <a:latin typeface="Times New Roman"/>
                <a:cs typeface="Times New Roman"/>
              </a:rPr>
              <a:t>maestà. </a:t>
            </a:r>
            <a:r>
              <a:rPr sz="1200" dirty="0">
                <a:latin typeface="Times New Roman"/>
                <a:cs typeface="Times New Roman"/>
              </a:rPr>
              <a:t>Nella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tua</a:t>
            </a:r>
            <a:endParaRPr sz="1200">
              <a:latin typeface="Times New Roman"/>
              <a:cs typeface="Times New Roman"/>
            </a:endParaRPr>
          </a:p>
          <a:p>
            <a:pPr marL="63500" marR="8318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mano </a:t>
            </a:r>
            <a:r>
              <a:rPr sz="1200" spc="-5" dirty="0">
                <a:latin typeface="Times New Roman"/>
                <a:cs typeface="Times New Roman"/>
              </a:rPr>
              <a:t>stanno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forza, </a:t>
            </a:r>
            <a:r>
              <a:rPr sz="1200" dirty="0">
                <a:latin typeface="Times New Roman"/>
                <a:cs typeface="Times New Roman"/>
              </a:rPr>
              <a:t>e tu puoi fare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rafforzare </a:t>
            </a:r>
            <a:r>
              <a:rPr sz="1200" dirty="0">
                <a:latin typeface="Times New Roman"/>
                <a:cs typeface="Times New Roman"/>
              </a:rPr>
              <a:t>tutte le cose.” 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era lo status </a:t>
            </a:r>
            <a:r>
              <a:rPr sz="1200" spc="-5" dirty="0">
                <a:latin typeface="Times New Roman"/>
                <a:cs typeface="Times New Roman"/>
              </a:rPr>
              <a:t>del 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durante il  tempo di Samuele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successori immediati.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Elia ed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Eliseo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(1064.2) 97:2.1 </a:t>
            </a:r>
            <a:r>
              <a:rPr sz="1200" spc="-5" dirty="0">
                <a:latin typeface="Times New Roman"/>
                <a:cs typeface="Times New Roman"/>
              </a:rPr>
              <a:t>Nel decimo secolo avanti </a:t>
            </a:r>
            <a:r>
              <a:rPr sz="1200" dirty="0">
                <a:latin typeface="Times New Roman"/>
                <a:cs typeface="Times New Roman"/>
              </a:rPr>
              <a:t>Cristo la nazione </a:t>
            </a:r>
            <a:r>
              <a:rPr sz="1200" spc="-5" dirty="0">
                <a:latin typeface="Times New Roman"/>
                <a:cs typeface="Times New Roman"/>
              </a:rPr>
              <a:t>ebraica fu </a:t>
            </a:r>
            <a:r>
              <a:rPr sz="1200" dirty="0">
                <a:latin typeface="Times New Roman"/>
                <a:cs typeface="Times New Roman"/>
              </a:rPr>
              <a:t>divisa in due </a:t>
            </a:r>
            <a:r>
              <a:rPr sz="1200" spc="-5" dirty="0">
                <a:latin typeface="Times New Roman"/>
                <a:cs typeface="Times New Roman"/>
              </a:rPr>
              <a:t>regni.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entrambe </a:t>
            </a:r>
            <a:r>
              <a:rPr sz="1200" dirty="0">
                <a:latin typeface="Times New Roman"/>
                <a:cs typeface="Times New Roman"/>
              </a:rPr>
              <a:t>queste divisioni </a:t>
            </a:r>
            <a:r>
              <a:rPr sz="1200" spc="-5" dirty="0">
                <a:latin typeface="Times New Roman"/>
                <a:cs typeface="Times New Roman"/>
              </a:rPr>
              <a:t>politiche molti  insegnanti 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si sforzarono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arginare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corrente reazionaria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decadenza </a:t>
            </a:r>
            <a:r>
              <a:rPr sz="1200" dirty="0">
                <a:latin typeface="Times New Roman"/>
                <a:cs typeface="Times New Roman"/>
              </a:rPr>
              <a:t>spirituale che </a:t>
            </a:r>
            <a:r>
              <a:rPr sz="1200" spc="-5" dirty="0">
                <a:latin typeface="Times New Roman"/>
                <a:cs typeface="Times New Roman"/>
              </a:rPr>
              <a:t>si era </a:t>
            </a:r>
            <a:r>
              <a:rPr sz="1200" dirty="0">
                <a:latin typeface="Times New Roman"/>
                <a:cs typeface="Times New Roman"/>
              </a:rPr>
              <a:t>verificata e che continuò  </a:t>
            </a:r>
            <a:r>
              <a:rPr sz="1200" spc="-5" dirty="0">
                <a:latin typeface="Times New Roman"/>
                <a:cs typeface="Times New Roman"/>
              </a:rPr>
              <a:t>disastrosamente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secessione.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questi 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 progredire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ebraica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ebbero successo </a:t>
            </a:r>
            <a:r>
              <a:rPr sz="1200" spc="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un risoluto </a:t>
            </a:r>
            <a:r>
              <a:rPr sz="1200" spc="-5" dirty="0">
                <a:latin typeface="Times New Roman"/>
                <a:cs typeface="Times New Roman"/>
              </a:rPr>
              <a:t>ed impavido guerriero </a:t>
            </a:r>
            <a:r>
              <a:rPr sz="1200" dirty="0">
                <a:latin typeface="Times New Roman"/>
                <a:cs typeface="Times New Roman"/>
              </a:rPr>
              <a:t>della rettitudine, </a:t>
            </a:r>
            <a:r>
              <a:rPr sz="1200" spc="-5" dirty="0">
                <a:latin typeface="Times New Roman"/>
                <a:cs typeface="Times New Roman"/>
              </a:rPr>
              <a:t>Elia,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insegnamento. </a:t>
            </a:r>
            <a:r>
              <a:rPr sz="1200" dirty="0">
                <a:latin typeface="Times New Roman"/>
                <a:cs typeface="Times New Roman"/>
              </a:rPr>
              <a:t>Elia </a:t>
            </a:r>
            <a:r>
              <a:rPr sz="1200" spc="-5" dirty="0">
                <a:latin typeface="Times New Roman"/>
                <a:cs typeface="Times New Roman"/>
              </a:rPr>
              <a:t>ripristinò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regno settentrionale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comparabile </a:t>
            </a:r>
            <a:r>
              <a:rPr sz="1200" dirty="0">
                <a:latin typeface="Times New Roman"/>
                <a:cs typeface="Times New Roman"/>
              </a:rPr>
              <a:t>a quello </a:t>
            </a:r>
            <a:r>
              <a:rPr sz="1200" spc="-5" dirty="0">
                <a:latin typeface="Times New Roman"/>
                <a:cs typeface="Times New Roman"/>
              </a:rPr>
              <a:t>che esisteva al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Samuele. </a:t>
            </a:r>
            <a:r>
              <a:rPr sz="1200" dirty="0">
                <a:latin typeface="Times New Roman"/>
                <a:cs typeface="Times New Roman"/>
              </a:rPr>
              <a:t>Elia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poche opportunità di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un concetto  </a:t>
            </a:r>
            <a:r>
              <a:rPr sz="1200" spc="-5" dirty="0">
                <a:latin typeface="Times New Roman"/>
                <a:cs typeface="Times New Roman"/>
              </a:rPr>
              <a:t>avanzato </a:t>
            </a:r>
            <a:r>
              <a:rPr sz="1200" dirty="0">
                <a:latin typeface="Times New Roman"/>
                <a:cs typeface="Times New Roman"/>
              </a:rPr>
              <a:t>di Dio;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occupato,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Samuele </a:t>
            </a:r>
            <a:r>
              <a:rPr sz="1200" dirty="0">
                <a:latin typeface="Times New Roman"/>
                <a:cs typeface="Times New Roman"/>
              </a:rPr>
              <a:t>prima di lui, a </a:t>
            </a:r>
            <a:r>
              <a:rPr sz="1200" spc="-5" dirty="0">
                <a:latin typeface="Times New Roman"/>
                <a:cs typeface="Times New Roman"/>
              </a:rPr>
              <a:t>rovesciare gli altari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Baal </a:t>
            </a:r>
            <a:r>
              <a:rPr sz="1200" dirty="0">
                <a:latin typeface="Times New Roman"/>
                <a:cs typeface="Times New Roman"/>
              </a:rPr>
              <a:t>e a demolire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idoli di </a:t>
            </a:r>
            <a:r>
              <a:rPr sz="1200" spc="-5" dirty="0">
                <a:latin typeface="Times New Roman"/>
                <a:cs typeface="Times New Roman"/>
              </a:rPr>
              <a:t>falsi dei.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egli effettuò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riforme </a:t>
            </a:r>
            <a:r>
              <a:rPr sz="1200" spc="-5" dirty="0">
                <a:latin typeface="Times New Roman"/>
                <a:cs typeface="Times New Roman"/>
              </a:rPr>
              <a:t>fronteggiando </a:t>
            </a:r>
            <a:r>
              <a:rPr sz="1200" dirty="0">
                <a:latin typeface="Times New Roman"/>
                <a:cs typeface="Times New Roman"/>
              </a:rPr>
              <a:t>l’opposizione di un </a:t>
            </a:r>
            <a:r>
              <a:rPr sz="1200" spc="-5" dirty="0">
                <a:latin typeface="Times New Roman"/>
                <a:cs typeface="Times New Roman"/>
              </a:rPr>
              <a:t>monarca idolatra;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compito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ancor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gigantesco </a:t>
            </a:r>
            <a:r>
              <a:rPr sz="1200" dirty="0">
                <a:latin typeface="Times New Roman"/>
                <a:cs typeface="Times New Roman"/>
              </a:rPr>
              <a:t>e difficile di  </a:t>
            </a:r>
            <a:r>
              <a:rPr sz="1200" spc="-5" dirty="0">
                <a:latin typeface="Times New Roman"/>
                <a:cs typeface="Times New Roman"/>
              </a:rPr>
              <a:t>quello affrontato </a:t>
            </a:r>
            <a:r>
              <a:rPr sz="1200" spc="5" dirty="0">
                <a:latin typeface="Times New Roman"/>
                <a:cs typeface="Times New Roman"/>
              </a:rPr>
              <a:t>da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Samuele.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1659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03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(1064.3) 97:2.2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Elia </a:t>
            </a:r>
            <a:r>
              <a:rPr sz="1200" spc="-5" dirty="0">
                <a:latin typeface="Times New Roman"/>
                <a:cs typeface="Times New Roman"/>
              </a:rPr>
              <a:t>fu chiamato via, Eliseo,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fedele compagno, riprese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opera,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l’aiuto inestimabile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poco noto  </a:t>
            </a:r>
            <a:r>
              <a:rPr sz="1200" spc="-5" dirty="0">
                <a:latin typeface="Times New Roman"/>
                <a:cs typeface="Times New Roman"/>
              </a:rPr>
              <a:t>Michea </a:t>
            </a:r>
            <a:r>
              <a:rPr sz="1200" dirty="0">
                <a:latin typeface="Times New Roman"/>
                <a:cs typeface="Times New Roman"/>
              </a:rPr>
              <a:t>mantenne viva la luce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in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Palestina.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(1064.4) 97:2.3 </a:t>
            </a:r>
            <a:r>
              <a:rPr sz="1200" spc="-5" dirty="0">
                <a:latin typeface="Times New Roman"/>
                <a:cs typeface="Times New Roman"/>
              </a:rPr>
              <a:t>Ma questi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tempi di </a:t>
            </a:r>
            <a:r>
              <a:rPr sz="1200" spc="-5" dirty="0">
                <a:latin typeface="Times New Roman"/>
                <a:cs typeface="Times New Roman"/>
              </a:rPr>
              <a:t>progresso nel concetto della Deità. Gli Ebrei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ancora ascesi nemmeno all’ideale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Mosè. L’epoca </a:t>
            </a:r>
            <a:r>
              <a:rPr sz="1200" dirty="0">
                <a:latin typeface="Times New Roman"/>
                <a:cs typeface="Times New Roman"/>
              </a:rPr>
              <a:t>di Elia e di Eliseo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chiuse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ritorno delle classi </a:t>
            </a:r>
            <a:r>
              <a:rPr sz="1200" dirty="0">
                <a:latin typeface="Times New Roman"/>
                <a:cs typeface="Times New Roman"/>
              </a:rPr>
              <a:t>migliori </a:t>
            </a:r>
            <a:r>
              <a:rPr sz="1200" spc="-5" dirty="0">
                <a:latin typeface="Times New Roman"/>
                <a:cs typeface="Times New Roman"/>
              </a:rPr>
              <a:t>all’adorazione del supremo Yahweh </a:t>
            </a:r>
            <a:r>
              <a:rPr sz="1200" dirty="0">
                <a:latin typeface="Times New Roman"/>
                <a:cs typeface="Times New Roman"/>
              </a:rPr>
              <a:t>e vide la  </a:t>
            </a:r>
            <a:r>
              <a:rPr sz="1200" spc="-5" dirty="0">
                <a:latin typeface="Times New Roman"/>
                <a:cs typeface="Times New Roman"/>
              </a:rPr>
              <a:t>restaurazione dell’idea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Creatore Universale </a:t>
            </a:r>
            <a:r>
              <a:rPr sz="1200" dirty="0">
                <a:latin typeface="Times New Roman"/>
                <a:cs typeface="Times New Roman"/>
              </a:rPr>
              <a:t>quasi al punto in cui </a:t>
            </a:r>
            <a:r>
              <a:rPr sz="1200" spc="-5" dirty="0">
                <a:latin typeface="Times New Roman"/>
                <a:cs typeface="Times New Roman"/>
              </a:rPr>
              <a:t>Samuele </a:t>
            </a:r>
            <a:r>
              <a:rPr sz="1200" dirty="0">
                <a:latin typeface="Times New Roman"/>
                <a:cs typeface="Times New Roman"/>
              </a:rPr>
              <a:t>l’aveva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lasciata.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Yahweh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</a:t>
            </a:r>
            <a:r>
              <a:rPr sz="1600" b="1" spc="-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Baal</a:t>
            </a:r>
            <a:endParaRPr sz="1600">
              <a:latin typeface="Times New Roman"/>
              <a:cs typeface="Times New Roman"/>
            </a:endParaRPr>
          </a:p>
          <a:p>
            <a:pPr marL="88900" marR="3987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(1064.5) 97:3.1 </a:t>
            </a:r>
            <a:r>
              <a:rPr sz="1200" spc="-5" dirty="0">
                <a:latin typeface="Times New Roman"/>
                <a:cs typeface="Times New Roman"/>
              </a:rPr>
              <a:t>L’interminabile controversia </a:t>
            </a:r>
            <a:r>
              <a:rPr sz="1200" dirty="0">
                <a:latin typeface="Times New Roman"/>
                <a:cs typeface="Times New Roman"/>
              </a:rPr>
              <a:t>tra i fedeli di </a:t>
            </a:r>
            <a:r>
              <a:rPr sz="1200" spc="-5" dirty="0">
                <a:latin typeface="Times New Roman"/>
                <a:cs typeface="Times New Roman"/>
              </a:rPr>
              <a:t>Yahweh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Baal </a:t>
            </a:r>
            <a:r>
              <a:rPr sz="1200" dirty="0">
                <a:latin typeface="Times New Roman"/>
                <a:cs typeface="Times New Roman"/>
              </a:rPr>
              <a:t>fu uno scontro </a:t>
            </a:r>
            <a:r>
              <a:rPr sz="1200" spc="-5" dirty="0">
                <a:latin typeface="Times New Roman"/>
                <a:cs typeface="Times New Roman"/>
              </a:rPr>
              <a:t>socioeconomico d’ideologie 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differenza di </a:t>
            </a:r>
            <a:r>
              <a:rPr sz="1200" spc="-5" dirty="0">
                <a:latin typeface="Times New Roman"/>
                <a:cs typeface="Times New Roman"/>
              </a:rPr>
              <a:t>credenze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4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(1064.6) 97:3.2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abitanti </a:t>
            </a:r>
            <a:r>
              <a:rPr sz="1200" spc="-5" dirty="0">
                <a:latin typeface="Times New Roman"/>
                <a:cs typeface="Times New Roman"/>
              </a:rPr>
              <a:t>della Palestina differivano nel loro atteggiamento </a:t>
            </a:r>
            <a:r>
              <a:rPr sz="1200" dirty="0">
                <a:latin typeface="Times New Roman"/>
                <a:cs typeface="Times New Roman"/>
              </a:rPr>
              <a:t>verso la </a:t>
            </a:r>
            <a:r>
              <a:rPr sz="1200" spc="-5" dirty="0">
                <a:latin typeface="Times New Roman"/>
                <a:cs typeface="Times New Roman"/>
              </a:rPr>
              <a:t>proprietà privata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tribù meridionali o  nomadi </a:t>
            </a:r>
            <a:r>
              <a:rPr sz="1200" spc="-5" dirty="0">
                <a:latin typeface="Times New Roman"/>
                <a:cs typeface="Times New Roman"/>
              </a:rPr>
              <a:t>dell’Arabia (gli Yahwehisti) consideravano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come inalienabile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dono della </a:t>
            </a:r>
            <a:r>
              <a:rPr sz="1200" spc="-5" dirty="0">
                <a:latin typeface="Times New Roman"/>
                <a:cs typeface="Times New Roman"/>
              </a:rPr>
              <a:t>Deità al clan. Essi ritenevano  che </a:t>
            </a:r>
            <a:r>
              <a:rPr sz="1200" dirty="0">
                <a:latin typeface="Times New Roman"/>
                <a:cs typeface="Times New Roman"/>
              </a:rPr>
              <a:t>la terra non doveva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né venduta né </a:t>
            </a:r>
            <a:r>
              <a:rPr sz="1200" spc="-5" dirty="0">
                <a:latin typeface="Times New Roman"/>
                <a:cs typeface="Times New Roman"/>
              </a:rPr>
              <a:t>ipotecata. “Yahweh parlò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disse: ‘la terra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venduta,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la terra è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mia.’”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90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(1064.7) 97:3.3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Cananei </a:t>
            </a:r>
            <a:r>
              <a:rPr sz="1200" dirty="0">
                <a:latin typeface="Times New Roman"/>
                <a:cs typeface="Times New Roman"/>
              </a:rPr>
              <a:t>del nord più </a:t>
            </a:r>
            <a:r>
              <a:rPr sz="1200" spc="-5" dirty="0">
                <a:latin typeface="Times New Roman"/>
                <a:cs typeface="Times New Roman"/>
              </a:rPr>
              <a:t>stabili </a:t>
            </a:r>
            <a:r>
              <a:rPr sz="1200" dirty="0">
                <a:latin typeface="Times New Roman"/>
                <a:cs typeface="Times New Roman"/>
              </a:rPr>
              <a:t>(i </a:t>
            </a:r>
            <a:r>
              <a:rPr sz="1200" spc="-5" dirty="0">
                <a:latin typeface="Times New Roman"/>
                <a:cs typeface="Times New Roman"/>
              </a:rPr>
              <a:t>Baaliti) acquistavano, </a:t>
            </a:r>
            <a:r>
              <a:rPr sz="1200" dirty="0">
                <a:latin typeface="Times New Roman"/>
                <a:cs typeface="Times New Roman"/>
              </a:rPr>
              <a:t>vendevano </a:t>
            </a:r>
            <a:r>
              <a:rPr sz="1200" spc="-5" dirty="0">
                <a:latin typeface="Times New Roman"/>
                <a:cs typeface="Times New Roman"/>
              </a:rPr>
              <a:t>ed ipotecavano liberamente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terre.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parola  </a:t>
            </a:r>
            <a:r>
              <a:rPr sz="1200" spc="-5" dirty="0">
                <a:latin typeface="Times New Roman"/>
                <a:cs typeface="Times New Roman"/>
              </a:rPr>
              <a:t>Baal </a:t>
            </a:r>
            <a:r>
              <a:rPr sz="1200" dirty="0">
                <a:latin typeface="Times New Roman"/>
                <a:cs typeface="Times New Roman"/>
              </a:rPr>
              <a:t>significava proprietario.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culto di </a:t>
            </a:r>
            <a:r>
              <a:rPr sz="1200" spc="-5" dirty="0">
                <a:latin typeface="Times New Roman"/>
                <a:cs typeface="Times New Roman"/>
              </a:rPr>
              <a:t>Baal </a:t>
            </a:r>
            <a:r>
              <a:rPr sz="1200" dirty="0">
                <a:latin typeface="Times New Roman"/>
                <a:cs typeface="Times New Roman"/>
              </a:rPr>
              <a:t>era fondato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due dottrine principali: primo, la </a:t>
            </a:r>
            <a:r>
              <a:rPr sz="1200" spc="-5" dirty="0">
                <a:latin typeface="Times New Roman"/>
                <a:cs typeface="Times New Roman"/>
              </a:rPr>
              <a:t>validità degli scambi </a:t>
            </a:r>
            <a:r>
              <a:rPr sz="1200" dirty="0">
                <a:latin typeface="Times New Roman"/>
                <a:cs typeface="Times New Roman"/>
              </a:rPr>
              <a:t>di proprietà, </a:t>
            </a:r>
            <a:r>
              <a:rPr sz="1200" spc="-5" dirty="0">
                <a:latin typeface="Times New Roman"/>
                <a:cs typeface="Times New Roman"/>
              </a:rPr>
              <a:t>dei  contratti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patti — il diritto di </a:t>
            </a:r>
            <a:r>
              <a:rPr sz="1200" spc="-5" dirty="0">
                <a:latin typeface="Times New Roman"/>
                <a:cs typeface="Times New Roman"/>
              </a:rPr>
              <a:t>acquistare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vendere </a:t>
            </a:r>
            <a:r>
              <a:rPr sz="1200" dirty="0">
                <a:latin typeface="Times New Roman"/>
                <a:cs typeface="Times New Roman"/>
              </a:rPr>
              <a:t>terre. </a:t>
            </a:r>
            <a:r>
              <a:rPr sz="1200" spc="-5" dirty="0">
                <a:latin typeface="Times New Roman"/>
                <a:cs typeface="Times New Roman"/>
              </a:rPr>
              <a:t>Secondo, Baal si riteneva </a:t>
            </a:r>
            <a:r>
              <a:rPr sz="1200" dirty="0">
                <a:latin typeface="Times New Roman"/>
                <a:cs typeface="Times New Roman"/>
              </a:rPr>
              <a:t>mandasse la pioggia — era il dio della  </a:t>
            </a:r>
            <a:r>
              <a:rPr sz="1200" spc="-5" dirty="0">
                <a:latin typeface="Times New Roman"/>
                <a:cs typeface="Times New Roman"/>
              </a:rPr>
              <a:t>fertilità del </a:t>
            </a:r>
            <a:r>
              <a:rPr sz="1200" dirty="0">
                <a:latin typeface="Times New Roman"/>
                <a:cs typeface="Times New Roman"/>
              </a:rPr>
              <a:t>suolo. I buoni </a:t>
            </a:r>
            <a:r>
              <a:rPr sz="1200" spc="-5" dirty="0">
                <a:latin typeface="Times New Roman"/>
                <a:cs typeface="Times New Roman"/>
              </a:rPr>
              <a:t>raccolti dipendevano dal favore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Baal.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concerneva </a:t>
            </a:r>
            <a:r>
              <a:rPr sz="1200" dirty="0">
                <a:latin typeface="Times New Roman"/>
                <a:cs typeface="Times New Roman"/>
              </a:rPr>
              <a:t>in larga misura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i="1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possesso </a:t>
            </a:r>
            <a:r>
              <a:rPr sz="1200" dirty="0">
                <a:latin typeface="Times New Roman"/>
                <a:cs typeface="Times New Roman"/>
              </a:rPr>
              <a:t>e  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fertilità.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3559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19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(1065.1) 97:3.4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Baaliti possedevano </a:t>
            </a:r>
            <a:r>
              <a:rPr sz="1200" dirty="0">
                <a:latin typeface="Times New Roman"/>
                <a:cs typeface="Times New Roman"/>
              </a:rPr>
              <a:t>case,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schiavi. Essi </a:t>
            </a:r>
            <a:r>
              <a:rPr sz="1200" dirty="0">
                <a:latin typeface="Times New Roman"/>
                <a:cs typeface="Times New Roman"/>
              </a:rPr>
              <a:t>erano i </a:t>
            </a:r>
            <a:r>
              <a:rPr sz="1200" spc="-5" dirty="0">
                <a:latin typeface="Times New Roman"/>
                <a:cs typeface="Times New Roman"/>
              </a:rPr>
              <a:t>proprietari </a:t>
            </a:r>
            <a:r>
              <a:rPr sz="1200" dirty="0">
                <a:latin typeface="Times New Roman"/>
                <a:cs typeface="Times New Roman"/>
              </a:rPr>
              <a:t>aristocratici e </a:t>
            </a:r>
            <a:r>
              <a:rPr sz="1200" spc="-5" dirty="0">
                <a:latin typeface="Times New Roman"/>
                <a:cs typeface="Times New Roman"/>
              </a:rPr>
              <a:t>vivevano nelle città. Ogni  Baal aveva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sacro, il </a:t>
            </a:r>
            <a:r>
              <a:rPr sz="1200" spc="-5" dirty="0">
                <a:latin typeface="Times New Roman"/>
                <a:cs typeface="Times New Roman"/>
              </a:rPr>
              <a:t>suo clero </a:t>
            </a:r>
            <a:r>
              <a:rPr sz="1200" dirty="0">
                <a:latin typeface="Times New Roman"/>
                <a:cs typeface="Times New Roman"/>
              </a:rPr>
              <a:t>e le “donne </a:t>
            </a:r>
            <a:r>
              <a:rPr sz="1200" spc="-5" dirty="0">
                <a:latin typeface="Times New Roman"/>
                <a:cs typeface="Times New Roman"/>
              </a:rPr>
              <a:t>sacre”, </a:t>
            </a:r>
            <a:r>
              <a:rPr sz="1200" dirty="0">
                <a:latin typeface="Times New Roman"/>
                <a:cs typeface="Times New Roman"/>
              </a:rPr>
              <a:t>le prostitute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92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(1065.2) 97:3.5 </a:t>
            </a:r>
            <a:r>
              <a:rPr sz="1200" spc="-5" dirty="0">
                <a:latin typeface="Times New Roman"/>
                <a:cs typeface="Times New Roman"/>
              </a:rPr>
              <a:t>Da questa divergenza basilare riguardo alla terra si svilupparono gli aspri antagonismi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comportamento sociale,  economico, morale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religioso manifestati dai Cananei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Ebrei. Questa </a:t>
            </a:r>
            <a:r>
              <a:rPr sz="1200" spc="-5" dirty="0">
                <a:latin typeface="Times New Roman"/>
                <a:cs typeface="Times New Roman"/>
              </a:rPr>
              <a:t>controversia </a:t>
            </a:r>
            <a:r>
              <a:rPr sz="1200" dirty="0">
                <a:latin typeface="Times New Roman"/>
                <a:cs typeface="Times New Roman"/>
              </a:rPr>
              <a:t>socioeconomica non divenne una  </a:t>
            </a:r>
            <a:r>
              <a:rPr sz="1200" spc="-5" dirty="0">
                <a:latin typeface="Times New Roman"/>
                <a:cs typeface="Times New Roman"/>
              </a:rPr>
              <a:t>specifica </a:t>
            </a:r>
            <a:r>
              <a:rPr sz="1200" dirty="0">
                <a:latin typeface="Times New Roman"/>
                <a:cs typeface="Times New Roman"/>
              </a:rPr>
              <a:t>questione religiosa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ai tempi di </a:t>
            </a:r>
            <a:r>
              <a:rPr sz="1200" spc="-5" dirty="0">
                <a:latin typeface="Times New Roman"/>
                <a:cs typeface="Times New Roman"/>
              </a:rPr>
              <a:t>Elia. A partire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profeta aggressivo </a:t>
            </a:r>
            <a:r>
              <a:rPr sz="1200" dirty="0">
                <a:latin typeface="Times New Roman"/>
                <a:cs typeface="Times New Roman"/>
              </a:rPr>
              <a:t>il tema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dibattuto </a:t>
            </a:r>
            <a:r>
              <a:rPr sz="1200" spc="10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piano  più </a:t>
            </a:r>
            <a:r>
              <a:rPr sz="1200" spc="-5" dirty="0">
                <a:latin typeface="Times New Roman"/>
                <a:cs typeface="Times New Roman"/>
              </a:rPr>
              <a:t>strettamente religioso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i="1" spc="-5" dirty="0">
                <a:latin typeface="Times New Roman"/>
                <a:cs typeface="Times New Roman"/>
              </a:rPr>
              <a:t>contro </a:t>
            </a:r>
            <a:r>
              <a:rPr sz="1200" spc="-5" dirty="0">
                <a:latin typeface="Times New Roman"/>
                <a:cs typeface="Times New Roman"/>
              </a:rPr>
              <a:t>Baal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terminò con </a:t>
            </a:r>
            <a:r>
              <a:rPr sz="1200" dirty="0">
                <a:latin typeface="Times New Roman"/>
                <a:cs typeface="Times New Roman"/>
              </a:rPr>
              <a:t>la completa vittoria di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conseguente </a:t>
            </a:r>
            <a:r>
              <a:rPr sz="1200" dirty="0">
                <a:latin typeface="Times New Roman"/>
                <a:cs typeface="Times New Roman"/>
              </a:rPr>
              <a:t>spinta 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monoteismo.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57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(1065.3) 97:3.6 </a:t>
            </a:r>
            <a:r>
              <a:rPr sz="1200" dirty="0">
                <a:latin typeface="Times New Roman"/>
                <a:cs typeface="Times New Roman"/>
              </a:rPr>
              <a:t>Elia </a:t>
            </a:r>
            <a:r>
              <a:rPr sz="1200" spc="-5" dirty="0">
                <a:latin typeface="Times New Roman"/>
                <a:cs typeface="Times New Roman"/>
              </a:rPr>
              <a:t>spostò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controversia Yahweh-Baal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problema della </a:t>
            </a:r>
            <a:r>
              <a:rPr sz="1200" dirty="0">
                <a:latin typeface="Times New Roman"/>
                <a:cs typeface="Times New Roman"/>
              </a:rPr>
              <a:t>terra </a:t>
            </a:r>
            <a:r>
              <a:rPr sz="1200" spc="-5" dirty="0">
                <a:latin typeface="Times New Roman"/>
                <a:cs typeface="Times New Roman"/>
              </a:rPr>
              <a:t>all’aspetto religioso </a:t>
            </a:r>
            <a:r>
              <a:rPr sz="1200" dirty="0">
                <a:latin typeface="Times New Roman"/>
                <a:cs typeface="Times New Roman"/>
              </a:rPr>
              <a:t>delle ideologie </a:t>
            </a:r>
            <a:r>
              <a:rPr sz="1200" spc="-5" dirty="0">
                <a:latin typeface="Times New Roman"/>
                <a:cs typeface="Times New Roman"/>
              </a:rPr>
              <a:t>ebraiche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cananee. Quando Acab fece assassinare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Nabot nell’intrigo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impadronirsi </a:t>
            </a:r>
            <a:r>
              <a:rPr sz="1200" dirty="0">
                <a:latin typeface="Times New Roman"/>
                <a:cs typeface="Times New Roman"/>
              </a:rPr>
              <a:t>delle loro </a:t>
            </a:r>
            <a:r>
              <a:rPr sz="1200" spc="-5" dirty="0">
                <a:latin typeface="Times New Roman"/>
                <a:cs typeface="Times New Roman"/>
              </a:rPr>
              <a:t>terre, </a:t>
            </a:r>
            <a:r>
              <a:rPr sz="1200" dirty="0">
                <a:latin typeface="Times New Roman"/>
                <a:cs typeface="Times New Roman"/>
              </a:rPr>
              <a:t>Elia ne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spc="5" dirty="0">
                <a:latin typeface="Times New Roman"/>
                <a:cs typeface="Times New Roman"/>
              </a:rPr>
              <a:t>morale  </a:t>
            </a:r>
            <a:r>
              <a:rPr sz="1200" spc="-5" dirty="0">
                <a:latin typeface="Times New Roman"/>
                <a:cs typeface="Times New Roman"/>
              </a:rPr>
              <a:t>originata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antichi </a:t>
            </a:r>
            <a:r>
              <a:rPr sz="1200" dirty="0">
                <a:latin typeface="Times New Roman"/>
                <a:cs typeface="Times New Roman"/>
              </a:rPr>
              <a:t>costumi </a:t>
            </a:r>
            <a:r>
              <a:rPr sz="1200" spc="-5" dirty="0">
                <a:latin typeface="Times New Roman"/>
                <a:cs typeface="Times New Roman"/>
              </a:rPr>
              <a:t>terrieri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lanciò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vigorosa campagna </a:t>
            </a:r>
            <a:r>
              <a:rPr sz="1200" dirty="0">
                <a:latin typeface="Times New Roman"/>
                <a:cs typeface="Times New Roman"/>
              </a:rPr>
              <a:t>contro i </a:t>
            </a:r>
            <a:r>
              <a:rPr sz="1200" spc="-5" dirty="0">
                <a:latin typeface="Times New Roman"/>
                <a:cs typeface="Times New Roman"/>
              </a:rPr>
              <a:t>Baaliti. Questa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una lotta </a:t>
            </a:r>
            <a:r>
              <a:rPr sz="1200" spc="-5" dirty="0">
                <a:latin typeface="Times New Roman"/>
                <a:cs typeface="Times New Roman"/>
              </a:rPr>
              <a:t>della gente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campagna contro </a:t>
            </a:r>
            <a:r>
              <a:rPr sz="1200" dirty="0">
                <a:latin typeface="Times New Roman"/>
                <a:cs typeface="Times New Roman"/>
              </a:rPr>
              <a:t>la dominazione </a:t>
            </a:r>
            <a:r>
              <a:rPr sz="1200" spc="-5" dirty="0">
                <a:latin typeface="Times New Roman"/>
                <a:cs typeface="Times New Roman"/>
              </a:rPr>
              <a:t>delle città.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principalmente sotto Elia che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divenne Elohim.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profeta iniziò come  </a:t>
            </a:r>
            <a:r>
              <a:rPr sz="1200" spc="-5" dirty="0">
                <a:latin typeface="Times New Roman"/>
                <a:cs typeface="Times New Roman"/>
              </a:rPr>
              <a:t>riformatore agrario </a:t>
            </a:r>
            <a:r>
              <a:rPr sz="1200" dirty="0">
                <a:latin typeface="Times New Roman"/>
                <a:cs typeface="Times New Roman"/>
              </a:rPr>
              <a:t>e terminò </a:t>
            </a:r>
            <a:r>
              <a:rPr sz="1200" spc="-5" dirty="0">
                <a:latin typeface="Times New Roman"/>
                <a:cs typeface="Times New Roman"/>
              </a:rPr>
              <a:t>esaltando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Baal erano </a:t>
            </a:r>
            <a:r>
              <a:rPr sz="1200" dirty="0">
                <a:latin typeface="Times New Roman"/>
                <a:cs typeface="Times New Roman"/>
              </a:rPr>
              <a:t>molti, </a:t>
            </a:r>
            <a:r>
              <a:rPr sz="1200" spc="-5" dirty="0">
                <a:latin typeface="Times New Roman"/>
                <a:cs typeface="Times New Roman"/>
              </a:rPr>
              <a:t>Yahweh era </a:t>
            </a:r>
            <a:r>
              <a:rPr sz="1200" dirty="0">
                <a:latin typeface="Times New Roman"/>
                <a:cs typeface="Times New Roman"/>
              </a:rPr>
              <a:t>unico — il </a:t>
            </a:r>
            <a:r>
              <a:rPr sz="1200" spc="-5" dirty="0">
                <a:latin typeface="Times New Roman"/>
                <a:cs typeface="Times New Roman"/>
              </a:rPr>
              <a:t>monoteismo </a:t>
            </a:r>
            <a:r>
              <a:rPr sz="1200" dirty="0">
                <a:latin typeface="Times New Roman"/>
                <a:cs typeface="Times New Roman"/>
              </a:rPr>
              <a:t>trionfò </a:t>
            </a:r>
            <a:r>
              <a:rPr sz="1200" spc="-5" dirty="0">
                <a:latin typeface="Times New Roman"/>
                <a:cs typeface="Times New Roman"/>
              </a:rPr>
              <a:t>sul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politeismo.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Amos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ed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Osea</a:t>
            </a:r>
            <a:endParaRPr sz="1600">
              <a:latin typeface="Times New Roman"/>
              <a:cs typeface="Times New Roman"/>
            </a:endParaRPr>
          </a:p>
          <a:p>
            <a:pPr marL="76200" marR="43180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(1065.4) 97:4.1 </a:t>
            </a:r>
            <a:r>
              <a:rPr sz="1200" spc="-5" dirty="0">
                <a:latin typeface="Times New Roman"/>
                <a:cs typeface="Times New Roman"/>
              </a:rPr>
              <a:t>Un grande </a:t>
            </a:r>
            <a:r>
              <a:rPr sz="1200" dirty="0">
                <a:latin typeface="Times New Roman"/>
                <a:cs typeface="Times New Roman"/>
              </a:rPr>
              <a:t>passo </a:t>
            </a:r>
            <a:r>
              <a:rPr sz="1200" spc="-5" dirty="0">
                <a:latin typeface="Times New Roman"/>
                <a:cs typeface="Times New Roman"/>
              </a:rPr>
              <a:t>avanti nella transizione dal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tribale </a:t>
            </a:r>
            <a:r>
              <a:rPr sz="1200" dirty="0">
                <a:latin typeface="Times New Roman"/>
                <a:cs typeface="Times New Roman"/>
              </a:rPr>
              <a:t>— il dio che era stato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servito </a:t>
            </a:r>
            <a:r>
              <a:rPr sz="1200" spc="-5" dirty="0">
                <a:latin typeface="Times New Roman"/>
                <a:cs typeface="Times New Roman"/>
              </a:rPr>
              <a:t>con sacrifici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cerimonie,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dei primi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— un </a:t>
            </a:r>
            <a:r>
              <a:rPr sz="1200" spc="-5" dirty="0">
                <a:latin typeface="Times New Roman"/>
                <a:cs typeface="Times New Roman"/>
              </a:rPr>
              <a:t>Dio che avrebbe </a:t>
            </a:r>
            <a:r>
              <a:rPr sz="1200" dirty="0">
                <a:latin typeface="Times New Roman"/>
                <a:cs typeface="Times New Roman"/>
              </a:rPr>
              <a:t>punito il </a:t>
            </a:r>
            <a:r>
              <a:rPr sz="1200" spc="-5" dirty="0">
                <a:latin typeface="Times New Roman"/>
                <a:cs typeface="Times New Roman"/>
              </a:rPr>
              <a:t>crimine </a:t>
            </a:r>
            <a:r>
              <a:rPr sz="1200" dirty="0">
                <a:latin typeface="Times New Roman"/>
                <a:cs typeface="Times New Roman"/>
              </a:rPr>
              <a:t>e l’immoralità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suo stesso </a:t>
            </a:r>
            <a:r>
              <a:rPr sz="1200" dirty="0">
                <a:latin typeface="Times New Roman"/>
                <a:cs typeface="Times New Roman"/>
              </a:rPr>
              <a:t>popolo, fu </a:t>
            </a:r>
            <a:r>
              <a:rPr sz="1200" spc="-5" dirty="0">
                <a:latin typeface="Times New Roman"/>
                <a:cs typeface="Times New Roman"/>
              </a:rPr>
              <a:t>fatto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Amos, </a:t>
            </a:r>
            <a:r>
              <a:rPr sz="1200" dirty="0">
                <a:latin typeface="Times New Roman"/>
                <a:cs typeface="Times New Roman"/>
              </a:rPr>
              <a:t>il quale apparve </a:t>
            </a:r>
            <a:r>
              <a:rPr sz="1200" spc="-5" dirty="0">
                <a:latin typeface="Times New Roman"/>
                <a:cs typeface="Times New Roman"/>
              </a:rPr>
              <a:t>provenendo dalle </a:t>
            </a:r>
            <a:r>
              <a:rPr sz="1200" dirty="0">
                <a:latin typeface="Times New Roman"/>
                <a:cs typeface="Times New Roman"/>
              </a:rPr>
              <a:t>colline </a:t>
            </a:r>
            <a:r>
              <a:rPr sz="1200" spc="-5" dirty="0">
                <a:latin typeface="Times New Roman"/>
                <a:cs typeface="Times New Roman"/>
              </a:rPr>
              <a:t>meridionali per denunciare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criminalità, l’ubriachezza, l’oppressione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l’immoralità delle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settentrionali. Mai, </a:t>
            </a:r>
            <a:r>
              <a:rPr sz="1200" dirty="0">
                <a:latin typeface="Times New Roman"/>
                <a:cs typeface="Times New Roman"/>
              </a:rPr>
              <a:t>dai tempi di Mosè, </a:t>
            </a:r>
            <a:r>
              <a:rPr sz="1200" spc="-5" dirty="0">
                <a:latin typeface="Times New Roman"/>
                <a:cs typeface="Times New Roman"/>
              </a:rPr>
              <a:t>verità così risonanti erano state </a:t>
            </a:r>
            <a:r>
              <a:rPr sz="1200" dirty="0">
                <a:latin typeface="Times New Roman"/>
                <a:cs typeface="Times New Roman"/>
              </a:rPr>
              <a:t>proclamate in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Palestina.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642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985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sviluppò </a:t>
            </a:r>
            <a:r>
              <a:rPr sz="1200" spc="-5" dirty="0">
                <a:latin typeface="Times New Roman"/>
                <a:cs typeface="Times New Roman"/>
              </a:rPr>
              <a:t>grandemente,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special </a:t>
            </a:r>
            <a:r>
              <a:rPr sz="1200" dirty="0">
                <a:latin typeface="Times New Roman"/>
                <a:cs typeface="Times New Roman"/>
              </a:rPr>
              <a:t>modo nelle acque </a:t>
            </a:r>
            <a:r>
              <a:rPr sz="1200" spc="-5" dirty="0">
                <a:latin typeface="Times New Roman"/>
                <a:cs typeface="Times New Roman"/>
              </a:rPr>
              <a:t>europee. Coralli </a:t>
            </a:r>
            <a:r>
              <a:rPr sz="1200" dirty="0">
                <a:latin typeface="Times New Roman"/>
                <a:cs typeface="Times New Roman"/>
              </a:rPr>
              <a:t>e crinoidi </a:t>
            </a:r>
            <a:r>
              <a:rPr sz="1200" spc="-5" dirty="0">
                <a:latin typeface="Times New Roman"/>
                <a:cs typeface="Times New Roman"/>
              </a:rPr>
              <a:t>apparvero </a:t>
            </a:r>
            <a:r>
              <a:rPr sz="1200" dirty="0">
                <a:latin typeface="Times New Roman"/>
                <a:cs typeface="Times New Roman"/>
              </a:rPr>
              <a:t>temporaneamente in numero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prima,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furono gli </a:t>
            </a:r>
            <a:r>
              <a:rPr sz="1200" dirty="0">
                <a:latin typeface="Times New Roman"/>
                <a:cs typeface="Times New Roman"/>
              </a:rPr>
              <a:t>ammoniti </a:t>
            </a:r>
            <a:r>
              <a:rPr sz="1200" spc="-5" dirty="0">
                <a:latin typeface="Times New Roman"/>
                <a:cs typeface="Times New Roman"/>
              </a:rPr>
              <a:t>che dominarono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invertebrata degli oceani,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taglia </a:t>
            </a:r>
            <a:r>
              <a:rPr sz="1200" dirty="0">
                <a:latin typeface="Times New Roman"/>
                <a:cs typeface="Times New Roman"/>
              </a:rPr>
              <a:t>media da sette a dieci centimetri, 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specie avesse raggiunto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diametro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metri </a:t>
            </a:r>
            <a:r>
              <a:rPr sz="1200" dirty="0">
                <a:latin typeface="Times New Roman"/>
                <a:cs typeface="Times New Roman"/>
              </a:rPr>
              <a:t>e mezzo.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spugne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ovunque, e le seppie e le ostriche  </a:t>
            </a:r>
            <a:r>
              <a:rPr sz="1200" spc="-5" dirty="0">
                <a:latin typeface="Times New Roman"/>
                <a:cs typeface="Times New Roman"/>
              </a:rPr>
              <a:t>continuavano 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771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(688.1) 60:2.9 </a:t>
            </a:r>
            <a:r>
              <a:rPr sz="1200" i="1" dirty="0">
                <a:latin typeface="Times New Roman"/>
                <a:cs typeface="Times New Roman"/>
              </a:rPr>
              <a:t>110.000.000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i potenziali della vita </a:t>
            </a:r>
            <a:r>
              <a:rPr sz="1200" spc="-5" dirty="0">
                <a:latin typeface="Times New Roman"/>
                <a:cs typeface="Times New Roman"/>
              </a:rPr>
              <a:t>marina continuavano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svilupparsi.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riccio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mare fu </a:t>
            </a:r>
            <a:r>
              <a:rPr sz="1200" dirty="0">
                <a:latin typeface="Times New Roman"/>
                <a:cs typeface="Times New Roman"/>
              </a:rPr>
              <a:t>una delle mutazioni  più </a:t>
            </a:r>
            <a:r>
              <a:rPr sz="1200" spc="-5" dirty="0">
                <a:latin typeface="Times New Roman"/>
                <a:cs typeface="Times New Roman"/>
              </a:rPr>
              <a:t>rimarchevoli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quest’epoca.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granchi, </a:t>
            </a:r>
            <a:r>
              <a:rPr sz="1200" dirty="0">
                <a:latin typeface="Times New Roman"/>
                <a:cs typeface="Times New Roman"/>
              </a:rPr>
              <a:t>le aragoste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tipi moderni di </a:t>
            </a:r>
            <a:r>
              <a:rPr sz="1200" spc="-5" dirty="0">
                <a:latin typeface="Times New Roman"/>
                <a:cs typeface="Times New Roman"/>
              </a:rPr>
              <a:t>crostacei raggiunsero </a:t>
            </a:r>
            <a:r>
              <a:rPr sz="1200" dirty="0">
                <a:latin typeface="Times New Roman"/>
                <a:cs typeface="Times New Roman"/>
              </a:rPr>
              <a:t>il loro pieno sviluppo. </a:t>
            </a:r>
            <a:r>
              <a:rPr sz="1200" spc="-5" dirty="0">
                <a:latin typeface="Times New Roman"/>
                <a:cs typeface="Times New Roman"/>
              </a:rPr>
              <a:t>Marcati  cambiamenti avvennero nella famiglia dei pesci. Apparve </a:t>
            </a:r>
            <a:r>
              <a:rPr sz="1200" dirty="0">
                <a:latin typeface="Times New Roman"/>
                <a:cs typeface="Times New Roman"/>
              </a:rPr>
              <a:t>per la prima volta un tipo di storione, ma i </a:t>
            </a:r>
            <a:r>
              <a:rPr sz="1200" spc="-5" dirty="0">
                <a:latin typeface="Times New Roman"/>
                <a:cs typeface="Times New Roman"/>
              </a:rPr>
              <a:t>feroci serpenti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mare,  derivati dai rettili terrestri, infestavano ancora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mari </a:t>
            </a:r>
            <a:r>
              <a:rPr sz="1200" dirty="0">
                <a:latin typeface="Times New Roman"/>
                <a:cs typeface="Times New Roman"/>
              </a:rPr>
              <a:t>e minacciavano di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l’intera </a:t>
            </a:r>
            <a:r>
              <a:rPr sz="1200" spc="-5" dirty="0">
                <a:latin typeface="Times New Roman"/>
                <a:cs typeface="Times New Roman"/>
              </a:rPr>
              <a:t>famiglia dei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pesci.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(688.2) 60:2.10 </a:t>
            </a:r>
            <a:r>
              <a:rPr sz="1200" spc="-5" dirty="0">
                <a:latin typeface="Times New Roman"/>
                <a:cs typeface="Times New Roman"/>
              </a:rPr>
              <a:t>Questa continuò ad essere </a:t>
            </a:r>
            <a:r>
              <a:rPr sz="1200" dirty="0">
                <a:latin typeface="Times New Roman"/>
                <a:cs typeface="Times New Roman"/>
              </a:rPr>
              <a:t>preminentemente </a:t>
            </a:r>
            <a:r>
              <a:rPr sz="1200" spc="-5" dirty="0">
                <a:latin typeface="Times New Roman"/>
                <a:cs typeface="Times New Roman"/>
              </a:rPr>
              <a:t>l’era dei dinosauri. Questi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invasero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a tal punto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durante il  </a:t>
            </a:r>
            <a:r>
              <a:rPr sz="1200" spc="-5" dirty="0">
                <a:latin typeface="Times New Roman"/>
                <a:cs typeface="Times New Roman"/>
              </a:rPr>
              <a:t>precedente </a:t>
            </a:r>
            <a:r>
              <a:rPr sz="1200" dirty="0">
                <a:latin typeface="Times New Roman"/>
                <a:cs typeface="Times New Roman"/>
              </a:rPr>
              <a:t>periodo d’intrusione </a:t>
            </a:r>
            <a:r>
              <a:rPr sz="1200" spc="-5" dirty="0">
                <a:latin typeface="Times New Roman"/>
                <a:cs typeface="Times New Roman"/>
              </a:rPr>
              <a:t>del mare,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specie si erano </a:t>
            </a:r>
            <a:r>
              <a:rPr sz="1200" dirty="0">
                <a:latin typeface="Times New Roman"/>
                <a:cs typeface="Times New Roman"/>
              </a:rPr>
              <a:t>rifugiate </a:t>
            </a:r>
            <a:r>
              <a:rPr sz="1200" spc="-5" dirty="0">
                <a:latin typeface="Times New Roman"/>
                <a:cs typeface="Times New Roman"/>
              </a:rPr>
              <a:t>nell’acqua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sopravvivere.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serpenti </a:t>
            </a:r>
            <a:r>
              <a:rPr sz="1200" dirty="0">
                <a:latin typeface="Times New Roman"/>
                <a:cs typeface="Times New Roman"/>
              </a:rPr>
              <a:t>di mare </a:t>
            </a:r>
            <a:r>
              <a:rPr sz="1200" spc="-5" dirty="0">
                <a:latin typeface="Times New Roman"/>
                <a:cs typeface="Times New Roman"/>
              </a:rPr>
              <a:t>rappresentano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passo indietro </a:t>
            </a:r>
            <a:r>
              <a:rPr sz="1200" dirty="0">
                <a:latin typeface="Times New Roman"/>
                <a:cs typeface="Times New Roman"/>
              </a:rPr>
              <a:t>nell’evoluzione. </a:t>
            </a:r>
            <a:r>
              <a:rPr sz="1200" spc="-5" dirty="0">
                <a:latin typeface="Times New Roman"/>
                <a:cs typeface="Times New Roman"/>
              </a:rPr>
              <a:t>Mentre alcune specie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progredivano, certe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rimanevano stazionarie ed altre </a:t>
            </a:r>
            <a:r>
              <a:rPr sz="1200" dirty="0">
                <a:latin typeface="Times New Roman"/>
                <a:cs typeface="Times New Roman"/>
              </a:rPr>
              <a:t>tendevano  a </a:t>
            </a:r>
            <a:r>
              <a:rPr sz="1200" spc="-5" dirty="0">
                <a:latin typeface="Times New Roman"/>
                <a:cs typeface="Times New Roman"/>
              </a:rPr>
              <a:t>regredire, ritornando 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stato precedente. Ecco </a:t>
            </a:r>
            <a:r>
              <a:rPr sz="1200" dirty="0">
                <a:latin typeface="Times New Roman"/>
                <a:cs typeface="Times New Roman"/>
              </a:rPr>
              <a:t>quanto avvenne quando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tipi di </a:t>
            </a:r>
            <a:r>
              <a:rPr sz="1200" spc="-5" dirty="0">
                <a:latin typeface="Times New Roman"/>
                <a:cs typeface="Times New Roman"/>
              </a:rPr>
              <a:t>rettili abbandonarono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terraferma.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20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(688.3) 60:2.11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passare del tempo,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serpenti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mare raggiunsero </a:t>
            </a:r>
            <a:r>
              <a:rPr sz="1200" dirty="0">
                <a:latin typeface="Times New Roman"/>
                <a:cs typeface="Times New Roman"/>
              </a:rPr>
              <a:t>una tale dimensione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divennero molto </a:t>
            </a:r>
            <a:r>
              <a:rPr sz="1200" spc="-5" dirty="0">
                <a:latin typeface="Times New Roman"/>
                <a:cs typeface="Times New Roman"/>
              </a:rPr>
              <a:t>indolenti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finirono  per estinguersi </a:t>
            </a:r>
            <a:r>
              <a:rPr sz="1200" dirty="0">
                <a:latin typeface="Times New Roman"/>
                <a:cs typeface="Times New Roman"/>
              </a:rPr>
              <a:t>non avendo </a:t>
            </a:r>
            <a:r>
              <a:rPr sz="1200" spc="-5" dirty="0">
                <a:latin typeface="Times New Roman"/>
                <a:cs typeface="Times New Roman"/>
              </a:rPr>
              <a:t>cervelli </a:t>
            </a:r>
            <a:r>
              <a:rPr sz="1200" dirty="0">
                <a:latin typeface="Times New Roman"/>
                <a:cs typeface="Times New Roman"/>
              </a:rPr>
              <a:t>abbastanza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assicurare </a:t>
            </a:r>
            <a:r>
              <a:rPr sz="1200" dirty="0">
                <a:latin typeface="Times New Roman"/>
                <a:cs typeface="Times New Roman"/>
              </a:rPr>
              <a:t>protezione </a:t>
            </a:r>
            <a:r>
              <a:rPr sz="1200" spc="-5" dirty="0">
                <a:latin typeface="Times New Roman"/>
                <a:cs typeface="Times New Roman"/>
              </a:rPr>
              <a:t>ai loro corpi enormi.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cervelli pesavano </a:t>
            </a:r>
            <a:r>
              <a:rPr sz="1200" dirty="0">
                <a:latin typeface="Times New Roman"/>
                <a:cs typeface="Times New Roman"/>
              </a:rPr>
              <a:t>meno  di </a:t>
            </a:r>
            <a:r>
              <a:rPr sz="1200" spc="-5" dirty="0">
                <a:latin typeface="Times New Roman"/>
                <a:cs typeface="Times New Roman"/>
              </a:rPr>
              <a:t>sessanta grammi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che questi </a:t>
            </a:r>
            <a:r>
              <a:rPr sz="1200" dirty="0">
                <a:latin typeface="Times New Roman"/>
                <a:cs typeface="Times New Roman"/>
              </a:rPr>
              <a:t>enormi </a:t>
            </a:r>
            <a:r>
              <a:rPr sz="1200" spc="-5" dirty="0">
                <a:latin typeface="Times New Roman"/>
                <a:cs typeface="Times New Roman"/>
              </a:rPr>
              <a:t>ittiosauri raggiungessero </a:t>
            </a:r>
            <a:r>
              <a:rPr sz="1200" dirty="0">
                <a:latin typeface="Times New Roman"/>
                <a:cs typeface="Times New Roman"/>
              </a:rPr>
              <a:t>talvolta i </a:t>
            </a:r>
            <a:r>
              <a:rPr sz="1200" spc="-5" dirty="0">
                <a:latin typeface="Times New Roman"/>
                <a:cs typeface="Times New Roman"/>
              </a:rPr>
              <a:t>quindici metri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lunghezza, </a:t>
            </a:r>
            <a:r>
              <a:rPr sz="1200" dirty="0">
                <a:latin typeface="Times New Roman"/>
                <a:cs typeface="Times New Roman"/>
              </a:rPr>
              <a:t>e la maggior </a:t>
            </a:r>
            <a:r>
              <a:rPr sz="1200" spc="-5" dirty="0">
                <a:latin typeface="Times New Roman"/>
                <a:cs typeface="Times New Roman"/>
              </a:rPr>
              <a:t>parte  superasse </a:t>
            </a:r>
            <a:r>
              <a:rPr sz="1200" dirty="0">
                <a:latin typeface="Times New Roman"/>
                <a:cs typeface="Times New Roman"/>
              </a:rPr>
              <a:t>i dieci </a:t>
            </a:r>
            <a:r>
              <a:rPr sz="1200" spc="-5" dirty="0">
                <a:latin typeface="Times New Roman"/>
                <a:cs typeface="Times New Roman"/>
              </a:rPr>
              <a:t>metri. </a:t>
            </a:r>
            <a:r>
              <a:rPr sz="1200" dirty="0">
                <a:latin typeface="Times New Roman"/>
                <a:cs typeface="Times New Roman"/>
              </a:rPr>
              <a:t>Anche i coccodrilli </a:t>
            </a:r>
            <a:r>
              <a:rPr sz="1200" spc="-5" dirty="0">
                <a:latin typeface="Times New Roman"/>
                <a:cs typeface="Times New Roman"/>
              </a:rPr>
              <a:t>marini furono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regresso </a:t>
            </a:r>
            <a:r>
              <a:rPr sz="1200" dirty="0">
                <a:latin typeface="Times New Roman"/>
                <a:cs typeface="Times New Roman"/>
              </a:rPr>
              <a:t>del tipo di </a:t>
            </a:r>
            <a:r>
              <a:rPr sz="1200" spc="-5" dirty="0">
                <a:latin typeface="Times New Roman"/>
                <a:cs typeface="Times New Roman"/>
              </a:rPr>
              <a:t>rettile terrestre, </a:t>
            </a:r>
            <a:r>
              <a:rPr sz="1200" dirty="0">
                <a:latin typeface="Times New Roman"/>
                <a:cs typeface="Times New Roman"/>
              </a:rPr>
              <a:t>ma a </a:t>
            </a:r>
            <a:r>
              <a:rPr sz="1200" spc="-5" dirty="0">
                <a:latin typeface="Times New Roman"/>
                <a:cs typeface="Times New Roman"/>
              </a:rPr>
              <a:t>differenza dei </a:t>
            </a:r>
            <a:r>
              <a:rPr sz="1200" dirty="0">
                <a:latin typeface="Times New Roman"/>
                <a:cs typeface="Times New Roman"/>
              </a:rPr>
              <a:t>serpenti di  </a:t>
            </a:r>
            <a:r>
              <a:rPr sz="1200" spc="-5" dirty="0">
                <a:latin typeface="Times New Roman"/>
                <a:cs typeface="Times New Roman"/>
              </a:rPr>
              <a:t>mare questi animali ritornavano </a:t>
            </a:r>
            <a:r>
              <a:rPr sz="1200" dirty="0">
                <a:latin typeface="Times New Roman"/>
                <a:cs typeface="Times New Roman"/>
              </a:rPr>
              <a:t>sempre sulla </a:t>
            </a:r>
            <a:r>
              <a:rPr sz="1200" spc="-5" dirty="0">
                <a:latin typeface="Times New Roman"/>
                <a:cs typeface="Times New Roman"/>
              </a:rPr>
              <a:t>terra per deporre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895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(688.4) 60:2.12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due specie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dinosauri emigrarono nell’acqua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vano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autopreservazione ed altri </a:t>
            </a:r>
            <a:r>
              <a:rPr sz="1200" dirty="0">
                <a:latin typeface="Times New Roman"/>
                <a:cs typeface="Times New Roman"/>
              </a:rPr>
              <a:t>due tipi  </a:t>
            </a:r>
            <a:r>
              <a:rPr sz="1200" spc="-5" dirty="0">
                <a:latin typeface="Times New Roman"/>
                <a:cs typeface="Times New Roman"/>
              </a:rPr>
              <a:t>furono spinti nell’aria dall’aspra </a:t>
            </a:r>
            <a:r>
              <a:rPr sz="1200" dirty="0">
                <a:latin typeface="Times New Roman"/>
                <a:cs typeface="Times New Roman"/>
              </a:rPr>
              <a:t>competizione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sulla terra.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questi pterosauri volanti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gli antenati dei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7055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(1065.5) 97:4.2 </a:t>
            </a:r>
            <a:r>
              <a:rPr sz="1200" spc="-5" dirty="0">
                <a:latin typeface="Times New Roman"/>
                <a:cs typeface="Times New Roman"/>
              </a:rPr>
              <a:t>Amos </a:t>
            </a:r>
            <a:r>
              <a:rPr sz="1200" dirty="0">
                <a:latin typeface="Times New Roman"/>
                <a:cs typeface="Times New Roman"/>
              </a:rPr>
              <a:t>non fu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un restauratore o un </a:t>
            </a:r>
            <a:r>
              <a:rPr sz="1200" spc="-5" dirty="0">
                <a:latin typeface="Times New Roman"/>
                <a:cs typeface="Times New Roman"/>
              </a:rPr>
              <a:t>riformatore; </a:t>
            </a:r>
            <a:r>
              <a:rPr sz="1200" dirty="0">
                <a:latin typeface="Times New Roman"/>
                <a:cs typeface="Times New Roman"/>
              </a:rPr>
              <a:t>fu uno </a:t>
            </a:r>
            <a:r>
              <a:rPr sz="1200" spc="-5" dirty="0">
                <a:latin typeface="Times New Roman"/>
                <a:cs typeface="Times New Roman"/>
              </a:rPr>
              <a:t>scopritore </a:t>
            </a:r>
            <a:r>
              <a:rPr sz="1200" dirty="0">
                <a:latin typeface="Times New Roman"/>
                <a:cs typeface="Times New Roman"/>
              </a:rPr>
              <a:t>di nuovi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Deità. Egli  proclamò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su Dio che erano state </a:t>
            </a:r>
            <a:r>
              <a:rPr sz="1200" dirty="0">
                <a:latin typeface="Times New Roman"/>
                <a:cs typeface="Times New Roman"/>
              </a:rPr>
              <a:t>annunciate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predecessori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attaccò </a:t>
            </a:r>
            <a:r>
              <a:rPr sz="1200" dirty="0">
                <a:latin typeface="Times New Roman"/>
                <a:cs typeface="Times New Roman"/>
              </a:rPr>
              <a:t>coraggiosamente la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Essere  Divino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approvava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cosiddetto popolo </a:t>
            </a:r>
            <a:r>
              <a:rPr sz="1200" spc="-5" dirty="0">
                <a:latin typeface="Times New Roman"/>
                <a:cs typeface="Times New Roman"/>
              </a:rPr>
              <a:t>eletto. Per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-5" dirty="0">
                <a:latin typeface="Times New Roman"/>
                <a:cs typeface="Times New Roman"/>
              </a:rPr>
              <a:t>dai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l’udito </a:t>
            </a:r>
            <a:r>
              <a:rPr sz="1200" spc="5" dirty="0">
                <a:latin typeface="Times New Roman"/>
                <a:cs typeface="Times New Roman"/>
              </a:rPr>
              <a:t>umano  </a:t>
            </a:r>
            <a:r>
              <a:rPr sz="1200" spc="-5" dirty="0">
                <a:latin typeface="Times New Roman"/>
                <a:cs typeface="Times New Roman"/>
              </a:rPr>
              <a:t>ascoltò denunciare </a:t>
            </a:r>
            <a:r>
              <a:rPr sz="1200" dirty="0">
                <a:latin typeface="Times New Roman"/>
                <a:cs typeface="Times New Roman"/>
              </a:rPr>
              <a:t>il doppio </a:t>
            </a:r>
            <a:r>
              <a:rPr sz="1200" spc="-5" dirty="0">
                <a:latin typeface="Times New Roman"/>
                <a:cs typeface="Times New Roman"/>
              </a:rPr>
              <a:t>criterio della giustizia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moralità </a:t>
            </a:r>
            <a:r>
              <a:rPr sz="1200" spc="-5" dirty="0">
                <a:latin typeface="Times New Roman"/>
                <a:cs typeface="Times New Roman"/>
              </a:rPr>
              <a:t>nazionali.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nella </a:t>
            </a:r>
            <a:r>
              <a:rPr sz="1200" spc="-5" dirty="0">
                <a:latin typeface="Times New Roman"/>
                <a:cs typeface="Times New Roman"/>
              </a:rPr>
              <a:t>loro storia l’udito ebreo sentì  che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Dio, Yahweh,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tollerato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crimine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qualunque </a:t>
            </a:r>
            <a:r>
              <a:rPr sz="1200" spc="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popolo.  </a:t>
            </a:r>
            <a:r>
              <a:rPr sz="1200" spc="-5" dirty="0">
                <a:latin typeface="Times New Roman"/>
                <a:cs typeface="Times New Roman"/>
              </a:rPr>
              <a:t>Amos immaginò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severo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di Samuele e di Elia, ma vide </a:t>
            </a:r>
            <a:r>
              <a:rPr sz="1200" spc="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faceva alcuna </a:t>
            </a:r>
            <a:r>
              <a:rPr sz="1200" dirty="0">
                <a:latin typeface="Times New Roman"/>
                <a:cs typeface="Times New Roman"/>
              </a:rPr>
              <a:t>distinzione </a:t>
            </a:r>
            <a:r>
              <a:rPr sz="1200" spc="-5" dirty="0">
                <a:latin typeface="Times New Roman"/>
                <a:cs typeface="Times New Roman"/>
              </a:rPr>
              <a:t>tra gli Ebrei  ed ogni altra </a:t>
            </a:r>
            <a:r>
              <a:rPr sz="1200" dirty="0">
                <a:latin typeface="Times New Roman"/>
                <a:cs typeface="Times New Roman"/>
              </a:rPr>
              <a:t>nazione quando </a:t>
            </a:r>
            <a:r>
              <a:rPr sz="1200" spc="-5" dirty="0">
                <a:latin typeface="Times New Roman"/>
                <a:cs typeface="Times New Roman"/>
              </a:rPr>
              <a:t>si doveva </a:t>
            </a:r>
            <a:r>
              <a:rPr sz="1200" dirty="0">
                <a:latin typeface="Times New Roman"/>
                <a:cs typeface="Times New Roman"/>
              </a:rPr>
              <a:t>punire il </a:t>
            </a:r>
            <a:r>
              <a:rPr sz="1200" spc="-5" dirty="0">
                <a:latin typeface="Times New Roman"/>
                <a:cs typeface="Times New Roman"/>
              </a:rPr>
              <a:t>male. Questo </a:t>
            </a:r>
            <a:r>
              <a:rPr sz="1200" dirty="0">
                <a:latin typeface="Times New Roman"/>
                <a:cs typeface="Times New Roman"/>
              </a:rPr>
              <a:t>era un attacco </a:t>
            </a:r>
            <a:r>
              <a:rPr sz="1200" spc="-5" dirty="0">
                <a:latin typeface="Times New Roman"/>
                <a:cs typeface="Times New Roman"/>
              </a:rPr>
              <a:t>diretto alla </a:t>
            </a:r>
            <a:r>
              <a:rPr sz="1200" dirty="0">
                <a:latin typeface="Times New Roman"/>
                <a:cs typeface="Times New Roman"/>
              </a:rPr>
              <a:t>dottrina egoistica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“popolo eletto” e  molti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 tempo rimasero amaramente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risentiti.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301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(1065.6) 97:4.3 </a:t>
            </a:r>
            <a:r>
              <a:rPr sz="1200" spc="-5" dirty="0">
                <a:latin typeface="Times New Roman"/>
                <a:cs typeface="Times New Roman"/>
              </a:rPr>
              <a:t>Disse Amos: “Cercate colui 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formato le </a:t>
            </a:r>
            <a:r>
              <a:rPr sz="1200" spc="-5" dirty="0">
                <a:latin typeface="Times New Roman"/>
                <a:cs typeface="Times New Roman"/>
              </a:rPr>
              <a:t>montagne </a:t>
            </a:r>
            <a:r>
              <a:rPr sz="1200" dirty="0">
                <a:latin typeface="Times New Roman"/>
                <a:cs typeface="Times New Roman"/>
              </a:rPr>
              <a:t>e creato il </a:t>
            </a:r>
            <a:r>
              <a:rPr sz="1200" spc="-5" dirty="0">
                <a:latin typeface="Times New Roman"/>
                <a:cs typeface="Times New Roman"/>
              </a:rPr>
              <a:t>vento, cerca colui </a:t>
            </a:r>
            <a:r>
              <a:rPr sz="1200" dirty="0">
                <a:latin typeface="Times New Roman"/>
                <a:cs typeface="Times New Roman"/>
              </a:rPr>
              <a:t>che ha </a:t>
            </a:r>
            <a:r>
              <a:rPr sz="1200" spc="-5" dirty="0">
                <a:latin typeface="Times New Roman"/>
                <a:cs typeface="Times New Roman"/>
              </a:rPr>
              <a:t>formato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sette stelle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Orione, che cambia </a:t>
            </a:r>
            <a:r>
              <a:rPr sz="1200" dirty="0">
                <a:latin typeface="Times New Roman"/>
                <a:cs typeface="Times New Roman"/>
              </a:rPr>
              <a:t>l’ombra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in mattino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rende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buio come la notte.” E </a:t>
            </a:r>
            <a:r>
              <a:rPr sz="1200" spc="-5" dirty="0">
                <a:latin typeface="Times New Roman"/>
                <a:cs typeface="Times New Roman"/>
              </a:rPr>
              <a:t>denunciando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contemporanei  </a:t>
            </a:r>
            <a:r>
              <a:rPr sz="1200" spc="-5" dirty="0">
                <a:latin typeface="Times New Roman"/>
                <a:cs typeface="Times New Roman"/>
              </a:rPr>
              <a:t>scarsamente religiosi, opportunisti </a:t>
            </a:r>
            <a:r>
              <a:rPr sz="1200" dirty="0">
                <a:latin typeface="Times New Roman"/>
                <a:cs typeface="Times New Roman"/>
              </a:rPr>
              <a:t>e talvolta </a:t>
            </a:r>
            <a:r>
              <a:rPr sz="1200" spc="-5" dirty="0">
                <a:latin typeface="Times New Roman"/>
                <a:cs typeface="Times New Roman"/>
              </a:rPr>
              <a:t>immorali, egli cercò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inesorabile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immutabile  </a:t>
            </a:r>
            <a:r>
              <a:rPr sz="1200" spc="-5" dirty="0">
                <a:latin typeface="Times New Roman"/>
                <a:cs typeface="Times New Roman"/>
              </a:rPr>
              <a:t>quando disse dei malfattori: “Anche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sprofondano nell’inferno,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toglierò </a:t>
            </a:r>
            <a:r>
              <a:rPr sz="1200" dirty="0">
                <a:latin typeface="Times New Roman"/>
                <a:cs typeface="Times New Roman"/>
              </a:rPr>
              <a:t>da là; anche </a:t>
            </a:r>
            <a:r>
              <a:rPr sz="1200" spc="-5" dirty="0">
                <a:latin typeface="Times New Roman"/>
                <a:cs typeface="Times New Roman"/>
              </a:rPr>
              <a:t>se salgono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cielo,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farò </a:t>
            </a:r>
            <a:r>
              <a:rPr sz="1200" dirty="0">
                <a:latin typeface="Times New Roman"/>
                <a:cs typeface="Times New Roman"/>
              </a:rPr>
              <a:t>scendere da là.”  </a:t>
            </a:r>
            <a:r>
              <a:rPr sz="1200" spc="-5" dirty="0">
                <a:latin typeface="Times New Roman"/>
                <a:cs typeface="Times New Roman"/>
              </a:rPr>
              <a:t>“Ed anche se sono prigionieri </a:t>
            </a:r>
            <a:r>
              <a:rPr sz="1200" dirty="0">
                <a:latin typeface="Times New Roman"/>
                <a:cs typeface="Times New Roman"/>
              </a:rPr>
              <a:t>dei loro </a:t>
            </a:r>
            <a:r>
              <a:rPr sz="1200" spc="-5" dirty="0">
                <a:latin typeface="Times New Roman"/>
                <a:cs typeface="Times New Roman"/>
              </a:rPr>
              <a:t>nemici, </a:t>
            </a:r>
            <a:r>
              <a:rPr sz="1200" dirty="0">
                <a:latin typeface="Times New Roman"/>
                <a:cs typeface="Times New Roman"/>
              </a:rPr>
              <a:t>là dirigerò la </a:t>
            </a:r>
            <a:r>
              <a:rPr sz="1200" spc="-5" dirty="0">
                <a:latin typeface="Times New Roman"/>
                <a:cs typeface="Times New Roman"/>
              </a:rPr>
              <a:t>spada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giustizia, ed essa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ucciderà.” Amos spaventò </a:t>
            </a:r>
            <a:r>
              <a:rPr sz="1200" spc="5" dirty="0">
                <a:latin typeface="Times New Roman"/>
                <a:cs typeface="Times New Roman"/>
              </a:rPr>
              <a:t>ancor </a:t>
            </a:r>
            <a:r>
              <a:rPr sz="1200" dirty="0">
                <a:latin typeface="Times New Roman"/>
                <a:cs typeface="Times New Roman"/>
              </a:rPr>
              <a:t>più i  </a:t>
            </a:r>
            <a:r>
              <a:rPr sz="1200" spc="-5" dirty="0">
                <a:latin typeface="Times New Roman"/>
                <a:cs typeface="Times New Roman"/>
              </a:rPr>
              <a:t>suoi ascoltatori quando, </a:t>
            </a:r>
            <a:r>
              <a:rPr sz="1200" dirty="0">
                <a:latin typeface="Times New Roman"/>
                <a:cs typeface="Times New Roman"/>
              </a:rPr>
              <a:t>puntando un dito di </a:t>
            </a:r>
            <a:r>
              <a:rPr sz="1200" spc="-5" dirty="0">
                <a:latin typeface="Times New Roman"/>
                <a:cs typeface="Times New Roman"/>
              </a:rPr>
              <a:t>rimprovero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accusa 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loro, dichiarò nel </a:t>
            </a:r>
            <a:r>
              <a:rPr sz="1200" dirty="0">
                <a:latin typeface="Times New Roman"/>
                <a:cs typeface="Times New Roman"/>
              </a:rPr>
              <a:t>nome di </a:t>
            </a:r>
            <a:r>
              <a:rPr sz="1200" spc="-5" dirty="0">
                <a:latin typeface="Times New Roman"/>
                <a:cs typeface="Times New Roman"/>
              </a:rPr>
              <a:t>Yahweh: </a:t>
            </a:r>
            <a:r>
              <a:rPr sz="1200" dirty="0">
                <a:latin typeface="Times New Roman"/>
                <a:cs typeface="Times New Roman"/>
              </a:rPr>
              <a:t>“Sicuramente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63500" marR="12128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dimenticherò nessuna </a:t>
            </a:r>
            <a:r>
              <a:rPr sz="1200" dirty="0">
                <a:latin typeface="Times New Roman"/>
                <a:cs typeface="Times New Roman"/>
              </a:rPr>
              <a:t>delle vostre </a:t>
            </a:r>
            <a:r>
              <a:rPr sz="1200" spc="-5" dirty="0">
                <a:latin typeface="Times New Roman"/>
                <a:cs typeface="Times New Roman"/>
              </a:rPr>
              <a:t>opere.” “Passerò al vaglio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casa d’Israele </a:t>
            </a:r>
            <a:r>
              <a:rPr sz="1200" dirty="0">
                <a:latin typeface="Times New Roman"/>
                <a:cs typeface="Times New Roman"/>
              </a:rPr>
              <a:t>tra tutte la nazioni </a:t>
            </a:r>
            <a:r>
              <a:rPr sz="1200" spc="-5" dirty="0">
                <a:latin typeface="Times New Roman"/>
                <a:cs typeface="Times New Roman"/>
              </a:rPr>
              <a:t>come viene vagliato </a:t>
            </a:r>
            <a:r>
              <a:rPr sz="1200" dirty="0">
                <a:latin typeface="Times New Roman"/>
                <a:cs typeface="Times New Roman"/>
              </a:rPr>
              <a:t>il frumento in  uno</a:t>
            </a:r>
            <a:r>
              <a:rPr sz="1200" spc="-5" dirty="0">
                <a:latin typeface="Times New Roman"/>
                <a:cs typeface="Times New Roman"/>
              </a:rPr>
              <a:t> staccio.”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123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(1066.1) 97:4.4 </a:t>
            </a:r>
            <a:r>
              <a:rPr sz="1200" spc="-5" dirty="0">
                <a:latin typeface="Times New Roman"/>
                <a:cs typeface="Times New Roman"/>
              </a:rPr>
              <a:t>Amos proclamò Yahweh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nazioni” ed </a:t>
            </a:r>
            <a:r>
              <a:rPr sz="1200" dirty="0">
                <a:latin typeface="Times New Roman"/>
                <a:cs typeface="Times New Roman"/>
              </a:rPr>
              <a:t>avvertì </a:t>
            </a:r>
            <a:r>
              <a:rPr sz="1200" spc="-5" dirty="0">
                <a:latin typeface="Times New Roman"/>
                <a:cs typeface="Times New Roman"/>
              </a:rPr>
              <a:t>gli Israeliti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rituale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doveva </a:t>
            </a:r>
            <a:r>
              <a:rPr sz="1200" dirty="0">
                <a:latin typeface="Times New Roman"/>
                <a:cs typeface="Times New Roman"/>
              </a:rPr>
              <a:t>prendere il posto  </a:t>
            </a:r>
            <a:r>
              <a:rPr sz="1200" spc="-5" dirty="0">
                <a:latin typeface="Times New Roman"/>
                <a:cs typeface="Times New Roman"/>
              </a:rPr>
              <a:t>della rettitudine. </a:t>
            </a:r>
            <a:r>
              <a:rPr sz="1200" dirty="0">
                <a:latin typeface="Times New Roman"/>
                <a:cs typeface="Times New Roman"/>
              </a:rPr>
              <a:t>E prima </a:t>
            </a:r>
            <a:r>
              <a:rPr sz="1200" spc="-5" dirty="0">
                <a:latin typeface="Times New Roman"/>
                <a:cs typeface="Times New Roman"/>
              </a:rPr>
              <a:t>che questo coraggioso maestro fosse </a:t>
            </a:r>
            <a:r>
              <a:rPr sz="1200" dirty="0">
                <a:latin typeface="Times New Roman"/>
                <a:cs typeface="Times New Roman"/>
              </a:rPr>
              <a:t>lapidato a morte, </a:t>
            </a:r>
            <a:r>
              <a:rPr sz="1200" spc="-5" dirty="0">
                <a:latin typeface="Times New Roman"/>
                <a:cs typeface="Times New Roman"/>
              </a:rPr>
              <a:t>aveva sparso </a:t>
            </a:r>
            <a:r>
              <a:rPr sz="1200" dirty="0">
                <a:latin typeface="Times New Roman"/>
                <a:cs typeface="Times New Roman"/>
              </a:rPr>
              <a:t>abbastanza </a:t>
            </a:r>
            <a:r>
              <a:rPr sz="1200" spc="-5" dirty="0">
                <a:latin typeface="Times New Roman"/>
                <a:cs typeface="Times New Roman"/>
              </a:rPr>
              <a:t>lievito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salvare  </a:t>
            </a:r>
            <a:r>
              <a:rPr sz="1200" dirty="0">
                <a:latin typeface="Times New Roman"/>
                <a:cs typeface="Times New Roman"/>
              </a:rPr>
              <a:t>la dottrina </a:t>
            </a:r>
            <a:r>
              <a:rPr sz="1200" spc="-5" dirty="0">
                <a:latin typeface="Times New Roman"/>
                <a:cs typeface="Times New Roman"/>
              </a:rPr>
              <a:t>del supremo Yahweh;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assicurato l’evoluzione ulteriore </a:t>
            </a:r>
            <a:r>
              <a:rPr sz="1200" dirty="0">
                <a:latin typeface="Times New Roman"/>
                <a:cs typeface="Times New Roman"/>
              </a:rPr>
              <a:t>della rivelazione 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3400" cy="395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(1066.2) 97:4.5 </a:t>
            </a:r>
            <a:r>
              <a:rPr sz="1200" spc="-5" dirty="0">
                <a:latin typeface="Times New Roman"/>
                <a:cs typeface="Times New Roman"/>
              </a:rPr>
              <a:t>Osea seguì </a:t>
            </a:r>
            <a:r>
              <a:rPr sz="1200" dirty="0">
                <a:latin typeface="Times New Roman"/>
                <a:cs typeface="Times New Roman"/>
              </a:rPr>
              <a:t>Amos e la </a:t>
            </a:r>
            <a:r>
              <a:rPr sz="1200" spc="-5" dirty="0">
                <a:latin typeface="Times New Roman"/>
                <a:cs typeface="Times New Roman"/>
              </a:rPr>
              <a:t>sua dottrina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universale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giustizia risuscitando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Mosè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d’amore.</a:t>
            </a:r>
            <a:endParaRPr sz="1200">
              <a:latin typeface="Times New Roman"/>
              <a:cs typeface="Times New Roman"/>
            </a:endParaRPr>
          </a:p>
          <a:p>
            <a:pPr marL="76200" marR="243204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Osea </a:t>
            </a:r>
            <a:r>
              <a:rPr sz="1200" dirty="0">
                <a:latin typeface="Times New Roman"/>
                <a:cs typeface="Times New Roman"/>
              </a:rPr>
              <a:t>predicò il </a:t>
            </a:r>
            <a:r>
              <a:rPr sz="1200" spc="-5" dirty="0">
                <a:latin typeface="Times New Roman"/>
                <a:cs typeface="Times New Roman"/>
              </a:rPr>
              <a:t>perdono grazie al pentimento, </a:t>
            </a:r>
            <a:r>
              <a:rPr sz="1200" dirty="0">
                <a:latin typeface="Times New Roman"/>
                <a:cs typeface="Times New Roman"/>
              </a:rPr>
              <a:t>non per mezzo </a:t>
            </a:r>
            <a:r>
              <a:rPr sz="1200" spc="-5" dirty="0">
                <a:latin typeface="Times New Roman"/>
                <a:cs typeface="Times New Roman"/>
              </a:rPr>
              <a:t>dei sacrifici. Proclamò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benevolenza amorevole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divina dicendo: </a:t>
            </a:r>
            <a:r>
              <a:rPr sz="1200" spc="-10" dirty="0">
                <a:latin typeface="Times New Roman"/>
                <a:cs typeface="Times New Roman"/>
              </a:rPr>
              <a:t>“Io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fidanzerò </a:t>
            </a:r>
            <a:r>
              <a:rPr sz="1200" dirty="0">
                <a:latin typeface="Times New Roman"/>
                <a:cs typeface="Times New Roman"/>
              </a:rPr>
              <a:t>a me </a:t>
            </a:r>
            <a:r>
              <a:rPr sz="1200" spc="-5" dirty="0">
                <a:latin typeface="Times New Roman"/>
                <a:cs typeface="Times New Roman"/>
              </a:rPr>
              <a:t>per sempre; sì, </a:t>
            </a:r>
            <a:r>
              <a:rPr sz="1200" dirty="0">
                <a:latin typeface="Times New Roman"/>
                <a:cs typeface="Times New Roman"/>
              </a:rPr>
              <a:t>vi fidanzerò a me in rettitudine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ed in amorevole  </a:t>
            </a:r>
            <a:r>
              <a:rPr sz="1200" spc="-5" dirty="0">
                <a:latin typeface="Times New Roman"/>
                <a:cs typeface="Times New Roman"/>
              </a:rPr>
              <a:t>benevolenza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misericordia. Vi fidanzerò </a:t>
            </a:r>
            <a:r>
              <a:rPr sz="1200" dirty="0">
                <a:latin typeface="Times New Roman"/>
                <a:cs typeface="Times New Roman"/>
              </a:rPr>
              <a:t>a me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fedeltà.” “Io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amerò generosamente perché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collera si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allontanata.”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14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(1066.3) 97:4.6 </a:t>
            </a:r>
            <a:r>
              <a:rPr sz="1200" spc="-5" dirty="0">
                <a:latin typeface="Times New Roman"/>
                <a:cs typeface="Times New Roman"/>
              </a:rPr>
              <a:t>Osea continuò fedelmente gli </a:t>
            </a:r>
            <a:r>
              <a:rPr sz="1200" dirty="0">
                <a:latin typeface="Times New Roman"/>
                <a:cs typeface="Times New Roman"/>
              </a:rPr>
              <a:t>avvertimenti </a:t>
            </a:r>
            <a:r>
              <a:rPr sz="1200" spc="-5" dirty="0">
                <a:latin typeface="Times New Roman"/>
                <a:cs typeface="Times New Roman"/>
              </a:rPr>
              <a:t>morali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Amos dicendo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Dio: “È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desiderio castigarli.”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Israeliti  considerarono </a:t>
            </a:r>
            <a:r>
              <a:rPr sz="1200" dirty="0">
                <a:latin typeface="Times New Roman"/>
                <a:cs typeface="Times New Roman"/>
              </a:rPr>
              <a:t>una crudeltà </a:t>
            </a:r>
            <a:r>
              <a:rPr sz="1200" spc="-5" dirty="0">
                <a:latin typeface="Times New Roman"/>
                <a:cs typeface="Times New Roman"/>
              </a:rPr>
              <a:t>rasentante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tradimento </a:t>
            </a:r>
            <a:r>
              <a:rPr sz="1200" dirty="0">
                <a:latin typeface="Times New Roman"/>
                <a:cs typeface="Times New Roman"/>
              </a:rPr>
              <a:t>quando disse: </a:t>
            </a:r>
            <a:r>
              <a:rPr sz="1200" spc="-5" dirty="0">
                <a:latin typeface="Times New Roman"/>
                <a:cs typeface="Times New Roman"/>
              </a:rPr>
              <a:t>“Dirò </a:t>
            </a:r>
            <a:r>
              <a:rPr sz="1200" dirty="0">
                <a:latin typeface="Times New Roman"/>
                <a:cs typeface="Times New Roman"/>
              </a:rPr>
              <a:t>a quelli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mio popolo: </a:t>
            </a:r>
            <a:r>
              <a:rPr sz="1200" spc="-5" dirty="0">
                <a:latin typeface="Times New Roman"/>
                <a:cs typeface="Times New Roman"/>
              </a:rPr>
              <a:t>‘voi siete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popolo’;  ed essi diranno: </a:t>
            </a:r>
            <a:r>
              <a:rPr sz="1200" dirty="0">
                <a:latin typeface="Times New Roman"/>
                <a:cs typeface="Times New Roman"/>
              </a:rPr>
              <a:t>‘tu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Dio’.” Egli continuò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il pentimento ed il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“Sanerò </a:t>
            </a:r>
            <a:r>
              <a:rPr sz="1200" dirty="0">
                <a:latin typeface="Times New Roman"/>
                <a:cs typeface="Times New Roman"/>
              </a:rPr>
              <a:t>la loro ricaduta; li  </a:t>
            </a:r>
            <a:r>
              <a:rPr sz="1200" spc="-5" dirty="0">
                <a:latin typeface="Times New Roman"/>
                <a:cs typeface="Times New Roman"/>
              </a:rPr>
              <a:t>amerò abbondantemente, 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collera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allontanata.” Osea </a:t>
            </a:r>
            <a:r>
              <a:rPr sz="1200" dirty="0">
                <a:latin typeface="Times New Roman"/>
                <a:cs typeface="Times New Roman"/>
              </a:rPr>
              <a:t>proclamò sempre la </a:t>
            </a:r>
            <a:r>
              <a:rPr sz="1200" spc="-5" dirty="0">
                <a:latin typeface="Times New Roman"/>
                <a:cs typeface="Times New Roman"/>
              </a:rPr>
              <a:t>speranza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perdono.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tema  dominante del suo messaggio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sempre: </a:t>
            </a:r>
            <a:r>
              <a:rPr sz="1200" dirty="0">
                <a:latin typeface="Times New Roman"/>
                <a:cs typeface="Times New Roman"/>
              </a:rPr>
              <a:t>“Avrò </a:t>
            </a:r>
            <a:r>
              <a:rPr sz="1200" spc="-5" dirty="0">
                <a:latin typeface="Times New Roman"/>
                <a:cs typeface="Times New Roman"/>
              </a:rPr>
              <a:t>misericordia del </a:t>
            </a:r>
            <a:r>
              <a:rPr sz="1200" dirty="0">
                <a:latin typeface="Times New Roman"/>
                <a:cs typeface="Times New Roman"/>
              </a:rPr>
              <a:t>mio popolo. Essi non </a:t>
            </a:r>
            <a:r>
              <a:rPr sz="1200" spc="-5" dirty="0">
                <a:latin typeface="Times New Roman"/>
                <a:cs typeface="Times New Roman"/>
              </a:rPr>
              <a:t>conosceranno altro Dio all’infuori </a:t>
            </a:r>
            <a:r>
              <a:rPr sz="1200" dirty="0">
                <a:latin typeface="Times New Roman"/>
                <a:cs typeface="Times New Roman"/>
              </a:rPr>
              <a:t>di me,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c’è </a:t>
            </a:r>
            <a:r>
              <a:rPr sz="1200" spc="-5" dirty="0">
                <a:latin typeface="Times New Roman"/>
                <a:cs typeface="Times New Roman"/>
              </a:rPr>
              <a:t>alcun salvatore </a:t>
            </a:r>
            <a:r>
              <a:rPr sz="1200" dirty="0">
                <a:latin typeface="Times New Roman"/>
                <a:cs typeface="Times New Roman"/>
              </a:rPr>
              <a:t>oltre 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(1066.4) 97:4.7 </a:t>
            </a:r>
            <a:r>
              <a:rPr sz="1200" spc="-5" dirty="0">
                <a:latin typeface="Times New Roman"/>
                <a:cs typeface="Times New Roman"/>
              </a:rPr>
              <a:t>Amos stimolò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nazionale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Ebrei al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non avrebbe </a:t>
            </a:r>
            <a:r>
              <a:rPr sz="1200" spc="-5" dirty="0">
                <a:latin typeface="Times New Roman"/>
                <a:cs typeface="Times New Roman"/>
              </a:rPr>
              <a:t>perdonato </a:t>
            </a:r>
            <a:r>
              <a:rPr sz="1200" dirty="0">
                <a:latin typeface="Times New Roman"/>
                <a:cs typeface="Times New Roman"/>
              </a:rPr>
              <a:t>il crimine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 perché erano </a:t>
            </a:r>
            <a:r>
              <a:rPr sz="1200" dirty="0">
                <a:latin typeface="Times New Roman"/>
                <a:cs typeface="Times New Roman"/>
              </a:rPr>
              <a:t>ritenuti il popolo eletto, </a:t>
            </a:r>
            <a:r>
              <a:rPr sz="1200" spc="-5" dirty="0">
                <a:latin typeface="Times New Roman"/>
                <a:cs typeface="Times New Roman"/>
              </a:rPr>
              <a:t>mentre Osea fece </a:t>
            </a:r>
            <a:r>
              <a:rPr sz="1200" dirty="0">
                <a:latin typeface="Times New Roman"/>
                <a:cs typeface="Times New Roman"/>
              </a:rPr>
              <a:t>risuonare le </a:t>
            </a:r>
            <a:r>
              <a:rPr sz="1200" spc="-5" dirty="0">
                <a:latin typeface="Times New Roman"/>
                <a:cs typeface="Times New Roman"/>
              </a:rPr>
              <a:t>prime </a:t>
            </a:r>
            <a:r>
              <a:rPr sz="1200" dirty="0">
                <a:latin typeface="Times New Roman"/>
                <a:cs typeface="Times New Roman"/>
              </a:rPr>
              <a:t>note </a:t>
            </a:r>
            <a:r>
              <a:rPr sz="1200" spc="-5" dirty="0">
                <a:latin typeface="Times New Roman"/>
                <a:cs typeface="Times New Roman"/>
              </a:rPr>
              <a:t>dei successivi cori </a:t>
            </a:r>
            <a:r>
              <a:rPr sz="1200" dirty="0">
                <a:latin typeface="Times New Roman"/>
                <a:cs typeface="Times New Roman"/>
              </a:rPr>
              <a:t>misericordiosi  di </a:t>
            </a:r>
            <a:r>
              <a:rPr sz="1200" spc="-5" dirty="0">
                <a:latin typeface="Times New Roman"/>
                <a:cs typeface="Times New Roman"/>
              </a:rPr>
              <a:t>compassione </a:t>
            </a:r>
            <a:r>
              <a:rPr sz="1200" dirty="0">
                <a:latin typeface="Times New Roman"/>
                <a:cs typeface="Times New Roman"/>
              </a:rPr>
              <a:t>divina e di </a:t>
            </a:r>
            <a:r>
              <a:rPr sz="1200" spc="-5" dirty="0">
                <a:latin typeface="Times New Roman"/>
                <a:cs typeface="Times New Roman"/>
              </a:rPr>
              <a:t>benevolenza amorevole che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deliziosamente </a:t>
            </a:r>
            <a:r>
              <a:rPr sz="1200" spc="-5" dirty="0">
                <a:latin typeface="Times New Roman"/>
                <a:cs typeface="Times New Roman"/>
              </a:rPr>
              <a:t>cantati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Isaia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primo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Isaia</a:t>
            </a:r>
            <a:endParaRPr sz="1600">
              <a:latin typeface="Times New Roman"/>
              <a:cs typeface="Times New Roman"/>
            </a:endParaRPr>
          </a:p>
          <a:p>
            <a:pPr marL="76200" marR="96520">
              <a:lnSpc>
                <a:spcPct val="95400"/>
              </a:lnSpc>
              <a:spcBef>
                <a:spcPts val="13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(1066.5) 97:5.1 </a:t>
            </a:r>
            <a:r>
              <a:rPr sz="1200" spc="-5" dirty="0">
                <a:latin typeface="Times New Roman"/>
                <a:cs typeface="Times New Roman"/>
              </a:rPr>
              <a:t>Questa fu l’epoca </a:t>
            </a:r>
            <a:r>
              <a:rPr sz="1200" dirty="0">
                <a:latin typeface="Times New Roman"/>
                <a:cs typeface="Times New Roman"/>
              </a:rPr>
              <a:t>in cui certuni </a:t>
            </a:r>
            <a:r>
              <a:rPr sz="1200" spc="-5" dirty="0">
                <a:latin typeface="Times New Roman"/>
                <a:cs typeface="Times New Roman"/>
              </a:rPr>
              <a:t>proclamavano minacce </a:t>
            </a:r>
            <a:r>
              <a:rPr sz="1200" dirty="0">
                <a:latin typeface="Times New Roman"/>
                <a:cs typeface="Times New Roman"/>
              </a:rPr>
              <a:t>di punizione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peccati personali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crimini nazionali dei  clan settentrionali,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altri predicavano </a:t>
            </a:r>
            <a:r>
              <a:rPr sz="1200" dirty="0">
                <a:latin typeface="Times New Roman"/>
                <a:cs typeface="Times New Roman"/>
              </a:rPr>
              <a:t>calamità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punizione </a:t>
            </a:r>
            <a:r>
              <a:rPr sz="1200" spc="-5" dirty="0">
                <a:latin typeface="Times New Roman"/>
                <a:cs typeface="Times New Roman"/>
              </a:rPr>
              <a:t>delle trasgressioni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meridionale.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sulla scia di  </a:t>
            </a:r>
            <a:r>
              <a:rPr sz="1200" spc="-5" dirty="0">
                <a:latin typeface="Times New Roman"/>
                <a:cs typeface="Times New Roman"/>
              </a:rPr>
              <a:t>questo risveglio </a:t>
            </a:r>
            <a:r>
              <a:rPr sz="1200" dirty="0">
                <a:latin typeface="Times New Roman"/>
                <a:cs typeface="Times New Roman"/>
              </a:rPr>
              <a:t>di coscienza e di </a:t>
            </a:r>
            <a:r>
              <a:rPr sz="1200" spc="-5" dirty="0">
                <a:latin typeface="Times New Roman"/>
                <a:cs typeface="Times New Roman"/>
              </a:rPr>
              <a:t>consapevolezza nelle </a:t>
            </a:r>
            <a:r>
              <a:rPr sz="1200" dirty="0">
                <a:latin typeface="Times New Roman"/>
                <a:cs typeface="Times New Roman"/>
              </a:rPr>
              <a:t>nazioni </a:t>
            </a:r>
            <a:r>
              <a:rPr sz="1200" spc="-5" dirty="0">
                <a:latin typeface="Times New Roman"/>
                <a:cs typeface="Times New Roman"/>
              </a:rPr>
              <a:t>ebraiche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apparizione </a:t>
            </a:r>
            <a:r>
              <a:rPr sz="1200" dirty="0">
                <a:latin typeface="Times New Roman"/>
                <a:cs typeface="Times New Roman"/>
              </a:rPr>
              <a:t>il primo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Isaia.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77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303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(1066.6) 97:5.2 </a:t>
            </a:r>
            <a:r>
              <a:rPr sz="1200" spc="-10" dirty="0">
                <a:latin typeface="Times New Roman"/>
                <a:cs typeface="Times New Roman"/>
              </a:rPr>
              <a:t>Isaia </a:t>
            </a:r>
            <a:r>
              <a:rPr sz="1200" spc="-5" dirty="0">
                <a:latin typeface="Times New Roman"/>
                <a:cs typeface="Times New Roman"/>
              </a:rPr>
              <a:t>continuò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eterna </a:t>
            </a:r>
            <a:r>
              <a:rPr sz="1200" dirty="0">
                <a:latin typeface="Times New Roman"/>
                <a:cs typeface="Times New Roman"/>
              </a:rPr>
              <a:t>di Dio, la </a:t>
            </a:r>
            <a:r>
              <a:rPr sz="1200" spc="-5" dirty="0">
                <a:latin typeface="Times New Roman"/>
                <a:cs typeface="Times New Roman"/>
              </a:rPr>
              <a:t>sua saggezza </a:t>
            </a:r>
            <a:r>
              <a:rPr sz="1200" dirty="0">
                <a:latin typeface="Times New Roman"/>
                <a:cs typeface="Times New Roman"/>
              </a:rPr>
              <a:t>infinita, la </a:t>
            </a:r>
            <a:r>
              <a:rPr sz="1200" spc="-5" dirty="0">
                <a:latin typeface="Times New Roman"/>
                <a:cs typeface="Times New Roman"/>
              </a:rPr>
              <a:t>sua perfezione </a:t>
            </a:r>
            <a:r>
              <a:rPr sz="1200" dirty="0">
                <a:latin typeface="Times New Roman"/>
                <a:cs typeface="Times New Roman"/>
              </a:rPr>
              <a:t>immutabile di </a:t>
            </a:r>
            <a:r>
              <a:rPr sz="1200" spc="-5" dirty="0">
                <a:latin typeface="Times New Roman"/>
                <a:cs typeface="Times New Roman"/>
              </a:rPr>
              <a:t>affidabilità.  Egli presentò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d’Israele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diceva: “Metterò </a:t>
            </a:r>
            <a:r>
              <a:rPr sz="1200" dirty="0">
                <a:latin typeface="Times New Roman"/>
                <a:cs typeface="Times New Roman"/>
              </a:rPr>
              <a:t>in linea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metterò </a:t>
            </a:r>
            <a:r>
              <a:rPr sz="1200" dirty="0">
                <a:latin typeface="Times New Roman"/>
                <a:cs typeface="Times New Roman"/>
              </a:rPr>
              <a:t>a piombo la </a:t>
            </a:r>
            <a:r>
              <a:rPr sz="1200" spc="-5" dirty="0">
                <a:latin typeface="Times New Roman"/>
                <a:cs typeface="Times New Roman"/>
              </a:rPr>
              <a:t>rettitudine.” “Il </a:t>
            </a:r>
            <a:r>
              <a:rPr sz="1200" spc="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farà  riposare dai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dispiaceri, dalla </a:t>
            </a:r>
            <a:r>
              <a:rPr sz="1200" dirty="0">
                <a:latin typeface="Times New Roman"/>
                <a:cs typeface="Times New Roman"/>
              </a:rPr>
              <a:t>vostra paura 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dura servitù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l’uomo è </a:t>
            </a:r>
            <a:r>
              <a:rPr sz="1200" spc="-5" dirty="0">
                <a:latin typeface="Times New Roman"/>
                <a:cs typeface="Times New Roman"/>
              </a:rPr>
              <a:t>stato portato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servire.” “E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5" dirty="0">
                <a:latin typeface="Times New Roman"/>
                <a:cs typeface="Times New Roman"/>
              </a:rPr>
              <a:t>vostre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orecchie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udranno </a:t>
            </a:r>
            <a:r>
              <a:rPr sz="1200" dirty="0">
                <a:latin typeface="Times New Roman"/>
                <a:cs typeface="Times New Roman"/>
              </a:rPr>
              <a:t>una parola dietro a voi che dice </a:t>
            </a:r>
            <a:r>
              <a:rPr sz="1200" spc="-5" dirty="0">
                <a:latin typeface="Times New Roman"/>
                <a:cs typeface="Times New Roman"/>
              </a:rPr>
              <a:t>‘questa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via, camminate </a:t>
            </a:r>
            <a:r>
              <a:rPr sz="1200" dirty="0">
                <a:latin typeface="Times New Roman"/>
                <a:cs typeface="Times New Roman"/>
              </a:rPr>
              <a:t>in essa’.” </a:t>
            </a:r>
            <a:r>
              <a:rPr sz="1200" spc="-5" dirty="0">
                <a:latin typeface="Times New Roman"/>
                <a:cs typeface="Times New Roman"/>
              </a:rPr>
              <a:t>“Ecco, Dio </a:t>
            </a:r>
            <a:r>
              <a:rPr sz="1200" dirty="0">
                <a:latin typeface="Times New Roman"/>
                <a:cs typeface="Times New Roman"/>
              </a:rPr>
              <a:t>è la mia salvezza; </a:t>
            </a:r>
            <a:r>
              <a:rPr sz="1200" spc="-5" dirty="0">
                <a:latin typeface="Times New Roman"/>
                <a:cs typeface="Times New Roman"/>
              </a:rPr>
              <a:t>avrò fiducia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avrò  paura, </a:t>
            </a:r>
            <a:r>
              <a:rPr sz="1200" dirty="0">
                <a:latin typeface="Times New Roman"/>
                <a:cs typeface="Times New Roman"/>
              </a:rPr>
              <a:t>perché 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è la mia </a:t>
            </a:r>
            <a:r>
              <a:rPr sz="1200" spc="-5" dirty="0">
                <a:latin typeface="Times New Roman"/>
                <a:cs typeface="Times New Roman"/>
              </a:rPr>
              <a:t>forza ed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cantico.” </a:t>
            </a:r>
            <a:r>
              <a:rPr sz="1200" dirty="0">
                <a:latin typeface="Times New Roman"/>
                <a:cs typeface="Times New Roman"/>
              </a:rPr>
              <a:t>“ </a:t>
            </a:r>
            <a:r>
              <a:rPr sz="1200" spc="-5" dirty="0">
                <a:latin typeface="Times New Roman"/>
                <a:cs typeface="Times New Roman"/>
              </a:rPr>
              <a:t>‘Venite </a:t>
            </a:r>
            <a:r>
              <a:rPr sz="1200" dirty="0">
                <a:latin typeface="Times New Roman"/>
                <a:cs typeface="Times New Roman"/>
              </a:rPr>
              <a:t>ora e </a:t>
            </a:r>
            <a:r>
              <a:rPr sz="1200" spc="-5" dirty="0">
                <a:latin typeface="Times New Roman"/>
                <a:cs typeface="Times New Roman"/>
              </a:rPr>
              <a:t>ragioniamo </a:t>
            </a:r>
            <a:r>
              <a:rPr sz="1200" dirty="0">
                <a:latin typeface="Times New Roman"/>
                <a:cs typeface="Times New Roman"/>
              </a:rPr>
              <a:t>insieme’, </a:t>
            </a:r>
            <a:r>
              <a:rPr sz="1200" spc="-5" dirty="0">
                <a:latin typeface="Times New Roman"/>
                <a:cs typeface="Times New Roman"/>
              </a:rPr>
              <a:t>dice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Signore, ‘anche se </a:t>
            </a:r>
            <a:r>
              <a:rPr sz="1200" dirty="0">
                <a:latin typeface="Times New Roman"/>
                <a:cs typeface="Times New Roman"/>
              </a:rPr>
              <a:t>i vostri  </a:t>
            </a:r>
            <a:r>
              <a:rPr sz="1200" spc="-5" dirty="0">
                <a:latin typeface="Times New Roman"/>
                <a:cs typeface="Times New Roman"/>
              </a:rPr>
              <a:t>peccati </a:t>
            </a:r>
            <a:r>
              <a:rPr sz="1200" dirty="0">
                <a:latin typeface="Times New Roman"/>
                <a:cs typeface="Times New Roman"/>
              </a:rPr>
              <a:t>sono di </a:t>
            </a:r>
            <a:r>
              <a:rPr sz="1200" spc="-5" dirty="0">
                <a:latin typeface="Times New Roman"/>
                <a:cs typeface="Times New Roman"/>
              </a:rPr>
              <a:t>colore scarlatto, diverranno </a:t>
            </a:r>
            <a:r>
              <a:rPr sz="1200" dirty="0">
                <a:latin typeface="Times New Roman"/>
                <a:cs typeface="Times New Roman"/>
              </a:rPr>
              <a:t>bianchi come la </a:t>
            </a:r>
            <a:r>
              <a:rPr sz="1200" spc="-5" dirty="0">
                <a:latin typeface="Times New Roman"/>
                <a:cs typeface="Times New Roman"/>
              </a:rPr>
              <a:t>neve; </a:t>
            </a:r>
            <a:r>
              <a:rPr sz="1200" dirty="0">
                <a:latin typeface="Times New Roman"/>
                <a:cs typeface="Times New Roman"/>
              </a:rPr>
              <a:t>anche se sono </a:t>
            </a:r>
            <a:r>
              <a:rPr sz="1200" spc="-5" dirty="0">
                <a:latin typeface="Times New Roman"/>
                <a:cs typeface="Times New Roman"/>
              </a:rPr>
              <a:t>rossi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cremisi, saranno come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lana’.”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3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(1066.7) 97:5.3 </a:t>
            </a:r>
            <a:r>
              <a:rPr sz="1200" spc="-5" dirty="0">
                <a:latin typeface="Times New Roman"/>
                <a:cs typeface="Times New Roman"/>
              </a:rPr>
              <a:t>Parlando agli Ebrei tormentati dalla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ed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anime affamate, questo </a:t>
            </a:r>
            <a:r>
              <a:rPr sz="1200" dirty="0">
                <a:latin typeface="Times New Roman"/>
                <a:cs typeface="Times New Roman"/>
              </a:rPr>
              <a:t>profeta disse: </a:t>
            </a:r>
            <a:r>
              <a:rPr sz="1200" spc="-5" dirty="0">
                <a:latin typeface="Times New Roman"/>
                <a:cs typeface="Times New Roman"/>
              </a:rPr>
              <a:t>“Alzati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risplendi, perché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gloria del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levata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te.” </a:t>
            </a:r>
            <a:r>
              <a:rPr sz="1200" spc="-5" dirty="0">
                <a:latin typeface="Times New Roman"/>
                <a:cs typeface="Times New Roman"/>
              </a:rPr>
              <a:t>“Lo spirito del Signore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me </a:t>
            </a:r>
            <a:r>
              <a:rPr sz="1200" spc="-5" dirty="0">
                <a:latin typeface="Times New Roman"/>
                <a:cs typeface="Times New Roman"/>
              </a:rPr>
              <a:t>perché egli </a:t>
            </a:r>
            <a:r>
              <a:rPr sz="1200" dirty="0">
                <a:latin typeface="Times New Roman"/>
                <a:cs typeface="Times New Roman"/>
              </a:rPr>
              <a:t>mi ha unto per predicare  buone </a:t>
            </a:r>
            <a:r>
              <a:rPr sz="1200" spc="-5" dirty="0">
                <a:latin typeface="Times New Roman"/>
                <a:cs typeface="Times New Roman"/>
              </a:rPr>
              <a:t>novelle ai </a:t>
            </a:r>
            <a:r>
              <a:rPr sz="1200" dirty="0">
                <a:latin typeface="Times New Roman"/>
                <a:cs typeface="Times New Roman"/>
              </a:rPr>
              <a:t>mansueti; mi ha </a:t>
            </a:r>
            <a:r>
              <a:rPr sz="1200" spc="-5" dirty="0">
                <a:latin typeface="Times New Roman"/>
                <a:cs typeface="Times New Roman"/>
              </a:rPr>
              <a:t>inviato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sanare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cuore spezzato,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ai prigionieri </a:t>
            </a:r>
            <a:r>
              <a:rPr sz="1200" dirty="0">
                <a:latin typeface="Times New Roman"/>
                <a:cs typeface="Times New Roman"/>
              </a:rPr>
              <a:t>e l’apertura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prigione  a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incatenati.” “Mi rallegrerò grandemente nel Signore,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gioiosa nel </a:t>
            </a:r>
            <a:r>
              <a:rPr sz="1200" dirty="0">
                <a:latin typeface="Times New Roman"/>
                <a:cs typeface="Times New Roman"/>
              </a:rPr>
              <a:t>mio Dio, </a:t>
            </a:r>
            <a:r>
              <a:rPr sz="1200" spc="-5" dirty="0">
                <a:latin typeface="Times New Roman"/>
                <a:cs typeface="Times New Roman"/>
              </a:rPr>
              <a:t>perché egli </a:t>
            </a:r>
            <a:r>
              <a:rPr sz="1200" dirty="0">
                <a:latin typeface="Times New Roman"/>
                <a:cs typeface="Times New Roman"/>
              </a:rPr>
              <a:t>mi ha  </a:t>
            </a:r>
            <a:r>
              <a:rPr sz="1200" spc="-5" dirty="0">
                <a:latin typeface="Times New Roman"/>
                <a:cs typeface="Times New Roman"/>
              </a:rPr>
              <a:t>vestito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abiti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salvezza </a:t>
            </a:r>
            <a:r>
              <a:rPr sz="1200" dirty="0">
                <a:latin typeface="Times New Roman"/>
                <a:cs typeface="Times New Roman"/>
              </a:rPr>
              <a:t>e mi ha </a:t>
            </a:r>
            <a:r>
              <a:rPr sz="1200" spc="-5" dirty="0">
                <a:latin typeface="Times New Roman"/>
                <a:cs typeface="Times New Roman"/>
              </a:rPr>
              <a:t>coperto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veste </a:t>
            </a:r>
            <a:r>
              <a:rPr sz="1200" dirty="0">
                <a:latin typeface="Times New Roman"/>
                <a:cs typeface="Times New Roman"/>
              </a:rPr>
              <a:t>di rettitudine.” </a:t>
            </a:r>
            <a:r>
              <a:rPr sz="1200" spc="-5" dirty="0">
                <a:latin typeface="Times New Roman"/>
                <a:cs typeface="Times New Roman"/>
              </a:rPr>
              <a:t>“In </a:t>
            </a:r>
            <a:r>
              <a:rPr sz="1200" dirty="0">
                <a:latin typeface="Times New Roman"/>
                <a:cs typeface="Times New Roman"/>
              </a:rPr>
              <a:t>tutte le loro afflizioni </a:t>
            </a:r>
            <a:r>
              <a:rPr sz="1200" spc="-5" dirty="0">
                <a:latin typeface="Times New Roman"/>
                <a:cs typeface="Times New Roman"/>
              </a:rPr>
              <a:t>egli era </a:t>
            </a:r>
            <a:r>
              <a:rPr sz="1200" dirty="0">
                <a:latin typeface="Times New Roman"/>
                <a:cs typeface="Times New Roman"/>
              </a:rPr>
              <a:t>afflitto,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l’angelo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presenza li ha </a:t>
            </a:r>
            <a:r>
              <a:rPr sz="1200" spc="-5" dirty="0">
                <a:latin typeface="Times New Roman"/>
                <a:cs typeface="Times New Roman"/>
              </a:rPr>
              <a:t>salvati. Nel suo </a:t>
            </a:r>
            <a:r>
              <a:rPr sz="1200" dirty="0">
                <a:latin typeface="Times New Roman"/>
                <a:cs typeface="Times New Roman"/>
              </a:rPr>
              <a:t>amore 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sua pietà li ha</a:t>
            </a:r>
            <a:r>
              <a:rPr sz="1200" spc="-5" dirty="0">
                <a:latin typeface="Times New Roman"/>
                <a:cs typeface="Times New Roman"/>
              </a:rPr>
              <a:t> redenti.”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(1067.1) 97:5.4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spc="-10" dirty="0">
                <a:latin typeface="Times New Roman"/>
                <a:cs typeface="Times New Roman"/>
              </a:rPr>
              <a:t>Isaia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da Michea e da </a:t>
            </a:r>
            <a:r>
              <a:rPr sz="1200" spc="-5" dirty="0">
                <a:latin typeface="Times New Roman"/>
                <a:cs typeface="Times New Roman"/>
              </a:rPr>
              <a:t>Abdia, che confermarono ed abbellirono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vangelo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soddisfazione</a:t>
            </a:r>
            <a:endParaRPr sz="1200">
              <a:latin typeface="Times New Roman"/>
              <a:cs typeface="Times New Roman"/>
            </a:endParaRPr>
          </a:p>
          <a:p>
            <a:pPr marL="76200" marR="16129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dell’anima. Questi </a:t>
            </a:r>
            <a:r>
              <a:rPr sz="1200" dirty="0">
                <a:latin typeface="Times New Roman"/>
                <a:cs typeface="Times New Roman"/>
              </a:rPr>
              <a:t>due valorosi </a:t>
            </a:r>
            <a:r>
              <a:rPr sz="1200" spc="-5" dirty="0">
                <a:latin typeface="Times New Roman"/>
                <a:cs typeface="Times New Roman"/>
              </a:rPr>
              <a:t>messaggeri denunciarono audacemente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rituale degli Ebrei </a:t>
            </a:r>
            <a:r>
              <a:rPr sz="1200" dirty="0">
                <a:latin typeface="Times New Roman"/>
                <a:cs typeface="Times New Roman"/>
              </a:rPr>
              <a:t>dominato </a:t>
            </a:r>
            <a:r>
              <a:rPr sz="1200" spc="-5" dirty="0">
                <a:latin typeface="Times New Roman"/>
                <a:cs typeface="Times New Roman"/>
              </a:rPr>
              <a:t>dai sacerdoti ed attaccarono  intrepidamente l’intero sistema dei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sacrifici.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476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(1067.2) 97:5.5 </a:t>
            </a:r>
            <a:r>
              <a:rPr sz="1200" spc="-5" dirty="0">
                <a:latin typeface="Times New Roman"/>
                <a:cs typeface="Times New Roman"/>
              </a:rPr>
              <a:t>Michea </a:t>
            </a:r>
            <a:r>
              <a:rPr sz="1200" dirty="0">
                <a:latin typeface="Times New Roman"/>
                <a:cs typeface="Times New Roman"/>
              </a:rPr>
              <a:t>denunciò “i </a:t>
            </a:r>
            <a:r>
              <a:rPr sz="1200" spc="-5" dirty="0">
                <a:latin typeface="Times New Roman"/>
                <a:cs typeface="Times New Roman"/>
              </a:rPr>
              <a:t>governanti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giudicano per ricompensa,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insegnano per mercede ed </a:t>
            </a:r>
            <a:r>
              <a:rPr sz="1200" dirty="0">
                <a:latin typeface="Times New Roman"/>
                <a:cs typeface="Times New Roman"/>
              </a:rPr>
              <a:t>i profeti </a:t>
            </a:r>
            <a:r>
              <a:rPr sz="1200" spc="-5" dirty="0">
                <a:latin typeface="Times New Roman"/>
                <a:cs typeface="Times New Roman"/>
              </a:rPr>
              <a:t>che  divinano per denaro”. </a:t>
            </a:r>
            <a:r>
              <a:rPr sz="120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insegnò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ci si libererà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superstizione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clericalismo dicendo: “Ed ogni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sederà 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sua vigna </a:t>
            </a:r>
            <a:r>
              <a:rPr sz="1200" dirty="0">
                <a:latin typeface="Times New Roman"/>
                <a:cs typeface="Times New Roman"/>
              </a:rPr>
              <a:t>e nessuno lo </a:t>
            </a:r>
            <a:r>
              <a:rPr sz="1200" spc="-5" dirty="0">
                <a:latin typeface="Times New Roman"/>
                <a:cs typeface="Times New Roman"/>
              </a:rPr>
              <a:t>spaventerà, </a:t>
            </a:r>
            <a:r>
              <a:rPr sz="1200" dirty="0">
                <a:latin typeface="Times New Roman"/>
                <a:cs typeface="Times New Roman"/>
              </a:rPr>
              <a:t>perché tutto il popolo </a:t>
            </a:r>
            <a:r>
              <a:rPr sz="1200" spc="-5" dirty="0">
                <a:latin typeface="Times New Roman"/>
                <a:cs typeface="Times New Roman"/>
              </a:rPr>
              <a:t>vivrà, ciascuno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accordo con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Dio.”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(1067.3) 97:5.6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motivo </a:t>
            </a:r>
            <a:r>
              <a:rPr sz="1200" spc="-5" dirty="0">
                <a:latin typeface="Times New Roman"/>
                <a:cs typeface="Times New Roman"/>
              </a:rPr>
              <a:t>dominante del 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Michea fu sempre: </a:t>
            </a:r>
            <a:r>
              <a:rPr sz="1200" dirty="0">
                <a:latin typeface="Times New Roman"/>
                <a:cs typeface="Times New Roman"/>
              </a:rPr>
              <a:t>“Verrò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con </a:t>
            </a:r>
            <a:r>
              <a:rPr sz="1200" dirty="0">
                <a:latin typeface="Times New Roman"/>
                <a:cs typeface="Times New Roman"/>
              </a:rPr>
              <a:t>offerte </a:t>
            </a:r>
            <a:r>
              <a:rPr sz="1200" spc="-5" dirty="0">
                <a:latin typeface="Times New Roman"/>
                <a:cs typeface="Times New Roman"/>
              </a:rPr>
              <a:t>bruciate?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Signore sarà  </a:t>
            </a:r>
            <a:r>
              <a:rPr sz="1200" spc="-5" dirty="0">
                <a:latin typeface="Times New Roman"/>
                <a:cs typeface="Times New Roman"/>
              </a:rPr>
              <a:t>soddisfatto con </a:t>
            </a:r>
            <a:r>
              <a:rPr sz="1200" dirty="0">
                <a:latin typeface="Times New Roman"/>
                <a:cs typeface="Times New Roman"/>
              </a:rPr>
              <a:t>mille </a:t>
            </a:r>
            <a:r>
              <a:rPr sz="1200" spc="-5" dirty="0">
                <a:latin typeface="Times New Roman"/>
                <a:cs typeface="Times New Roman"/>
              </a:rPr>
              <a:t>arieti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diecimila fiumi d’olio? Donerò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primogenito per </a:t>
            </a:r>
            <a:r>
              <a:rPr sz="1200" dirty="0">
                <a:latin typeface="Times New Roman"/>
                <a:cs typeface="Times New Roman"/>
              </a:rPr>
              <a:t>la mia </a:t>
            </a:r>
            <a:r>
              <a:rPr sz="1200" spc="-5" dirty="0">
                <a:latin typeface="Times New Roman"/>
                <a:cs typeface="Times New Roman"/>
              </a:rPr>
              <a:t>trasgressione,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frutto del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corpo per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della mia </a:t>
            </a:r>
            <a:r>
              <a:rPr sz="1200" spc="-5" dirty="0">
                <a:latin typeface="Times New Roman"/>
                <a:cs typeface="Times New Roman"/>
              </a:rPr>
              <a:t>anima? Egli </a:t>
            </a:r>
            <a:r>
              <a:rPr sz="1200" dirty="0">
                <a:latin typeface="Times New Roman"/>
                <a:cs typeface="Times New Roman"/>
              </a:rPr>
              <a:t>mi ha </a:t>
            </a:r>
            <a:r>
              <a:rPr sz="1200" spc="-5" dirty="0">
                <a:latin typeface="Times New Roman"/>
                <a:cs typeface="Times New Roman"/>
              </a:rPr>
              <a:t>mostrato, </a:t>
            </a:r>
            <a:r>
              <a:rPr sz="1200" dirty="0">
                <a:latin typeface="Times New Roman"/>
                <a:cs typeface="Times New Roman"/>
              </a:rPr>
              <a:t>o uomo,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buono.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esige </a:t>
            </a:r>
            <a:r>
              <a:rPr sz="1200" dirty="0">
                <a:latin typeface="Times New Roman"/>
                <a:cs typeface="Times New Roman"/>
              </a:rPr>
              <a:t>il Signore da te se non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agisca con  giustizia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ami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cammini umilmente con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Dio.” Questa 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epoca;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verità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stimolanti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l’uomo mortale ascoltò,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parte anche </a:t>
            </a:r>
            <a:r>
              <a:rPr sz="1200" dirty="0">
                <a:latin typeface="Times New Roman"/>
                <a:cs typeface="Times New Roman"/>
              </a:rPr>
              <a:t>vi credette, </a:t>
            </a:r>
            <a:r>
              <a:rPr sz="1200" spc="-5" dirty="0">
                <a:latin typeface="Times New Roman"/>
                <a:cs typeface="Times New Roman"/>
              </a:rPr>
              <a:t>questi messaggi emancipatori </a:t>
            </a:r>
            <a:r>
              <a:rPr sz="1200" dirty="0">
                <a:latin typeface="Times New Roman"/>
                <a:cs typeface="Times New Roman"/>
              </a:rPr>
              <a:t>di più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110489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duemilacinquecento anni fa.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resistenza </a:t>
            </a:r>
            <a:r>
              <a:rPr sz="1200" dirty="0">
                <a:latin typeface="Times New Roman"/>
                <a:cs typeface="Times New Roman"/>
              </a:rPr>
              <a:t>ostinata </a:t>
            </a:r>
            <a:r>
              <a:rPr sz="1200" spc="-5" dirty="0">
                <a:latin typeface="Times New Roman"/>
                <a:cs typeface="Times New Roman"/>
              </a:rPr>
              <a:t>dei sacerdoti, questi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avrebbero </a:t>
            </a:r>
            <a:r>
              <a:rPr sz="1200" dirty="0">
                <a:latin typeface="Times New Roman"/>
                <a:cs typeface="Times New Roman"/>
              </a:rPr>
              <a:t>abbattuto </a:t>
            </a:r>
            <a:r>
              <a:rPr sz="1200" spc="-5" dirty="0">
                <a:latin typeface="Times New Roman"/>
                <a:cs typeface="Times New Roman"/>
              </a:rPr>
              <a:t>l’intero </a:t>
            </a:r>
            <a:r>
              <a:rPr sz="1200" dirty="0">
                <a:latin typeface="Times New Roman"/>
                <a:cs typeface="Times New Roman"/>
              </a:rPr>
              <a:t>cerimoniale di  </a:t>
            </a:r>
            <a:r>
              <a:rPr sz="1200" spc="-5" dirty="0">
                <a:latin typeface="Times New Roman"/>
                <a:cs typeface="Times New Roman"/>
              </a:rPr>
              <a:t>sangue del rituale </a:t>
            </a:r>
            <a:r>
              <a:rPr sz="1200" dirty="0">
                <a:latin typeface="Times New Roman"/>
                <a:cs typeface="Times New Roman"/>
              </a:rPr>
              <a:t>ebraico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adorazione.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Geremia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l’Intrepido</a:t>
            </a:r>
            <a:endParaRPr sz="1600">
              <a:latin typeface="Times New Roman"/>
              <a:cs typeface="Times New Roman"/>
            </a:endParaRPr>
          </a:p>
          <a:p>
            <a:pPr marL="76200" marR="101600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(1067.4) 97:6.1 </a:t>
            </a:r>
            <a:r>
              <a:rPr sz="1200" spc="-5" dirty="0">
                <a:latin typeface="Times New Roman"/>
                <a:cs typeface="Times New Roman"/>
              </a:rPr>
              <a:t>Mentre parecchi insegnanti </a:t>
            </a:r>
            <a:r>
              <a:rPr sz="1200" dirty="0">
                <a:latin typeface="Times New Roman"/>
                <a:cs typeface="Times New Roman"/>
              </a:rPr>
              <a:t>continuarono </a:t>
            </a:r>
            <a:r>
              <a:rPr sz="1200" spc="-5" dirty="0">
                <a:latin typeface="Times New Roman"/>
                <a:cs typeface="Times New Roman"/>
              </a:rPr>
              <a:t>ad esporre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Isaia, spettò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Geremia </a:t>
            </a:r>
            <a:r>
              <a:rPr sz="1200" dirty="0">
                <a:latin typeface="Times New Roman"/>
                <a:cs typeface="Times New Roman"/>
              </a:rPr>
              <a:t>fare il </a:t>
            </a:r>
            <a:r>
              <a:rPr sz="1200" spc="-5" dirty="0">
                <a:latin typeface="Times New Roman"/>
                <a:cs typeface="Times New Roman"/>
              </a:rPr>
              <a:t>successivo audace passo  nell’internazionalizzazione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Yahweh, Dio degli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77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(1067.5) 97:6.2 </a:t>
            </a:r>
            <a:r>
              <a:rPr sz="1200" spc="-5" dirty="0">
                <a:latin typeface="Times New Roman"/>
                <a:cs typeface="Times New Roman"/>
              </a:rPr>
              <a:t>Geremia </a:t>
            </a:r>
            <a:r>
              <a:rPr sz="1200" dirty="0">
                <a:latin typeface="Times New Roman"/>
                <a:cs typeface="Times New Roman"/>
              </a:rPr>
              <a:t>dichiarò </a:t>
            </a:r>
            <a:r>
              <a:rPr sz="1200" spc="-5" dirty="0">
                <a:latin typeface="Times New Roman"/>
                <a:cs typeface="Times New Roman"/>
              </a:rPr>
              <a:t>intrepidamente che Yahweh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al fianco degli </a:t>
            </a:r>
            <a:r>
              <a:rPr sz="1200" dirty="0">
                <a:latin typeface="Times New Roman"/>
                <a:cs typeface="Times New Roman"/>
              </a:rPr>
              <a:t>Ebrei nelle </a:t>
            </a:r>
            <a:r>
              <a:rPr sz="1200" spc="-5" dirty="0">
                <a:latin typeface="Times New Roman"/>
                <a:cs typeface="Times New Roman"/>
              </a:rPr>
              <a:t>loro guerre militari contro </a:t>
            </a:r>
            <a:r>
              <a:rPr sz="1200" dirty="0">
                <a:latin typeface="Times New Roman"/>
                <a:cs typeface="Times New Roman"/>
              </a:rPr>
              <a:t>altre nazioni.  </a:t>
            </a:r>
            <a:r>
              <a:rPr sz="1200" spc="-5" dirty="0">
                <a:latin typeface="Times New Roman"/>
                <a:cs typeface="Times New Roman"/>
              </a:rPr>
              <a:t>Affermò che Yahweh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nazioni </a:t>
            </a:r>
            <a:r>
              <a:rPr sz="1200" dirty="0">
                <a:latin typeface="Times New Roman"/>
                <a:cs typeface="Times New Roman"/>
              </a:rPr>
              <a:t>e di tutti i popoli. </a:t>
            </a:r>
            <a:r>
              <a:rPr sz="1200" spc="-5" dirty="0">
                <a:latin typeface="Times New Roman"/>
                <a:cs typeface="Times New Roman"/>
              </a:rPr>
              <a:t>L’insegnamento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Geremia 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crescendo  </a:t>
            </a:r>
            <a:r>
              <a:rPr sz="1200" spc="-5" dirty="0">
                <a:latin typeface="Times New Roman"/>
                <a:cs typeface="Times New Roman"/>
              </a:rPr>
              <a:t>della marea </a:t>
            </a:r>
            <a:r>
              <a:rPr sz="1200" dirty="0">
                <a:latin typeface="Times New Roman"/>
                <a:cs typeface="Times New Roman"/>
              </a:rPr>
              <a:t>montante </a:t>
            </a:r>
            <a:r>
              <a:rPr sz="1200" spc="-5" dirty="0">
                <a:latin typeface="Times New Roman"/>
                <a:cs typeface="Times New Roman"/>
              </a:rPr>
              <a:t>dell’internazionalizzazione del Dio d’Israele. Questo intrepido predicatore </a:t>
            </a:r>
            <a:r>
              <a:rPr sz="1200" dirty="0">
                <a:latin typeface="Times New Roman"/>
                <a:cs typeface="Times New Roman"/>
              </a:rPr>
              <a:t>proclamò una volta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che  Yahweh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nazioni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esisteva alcun Osiride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Egiziani, Bel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Babilonesi, Assur per gli </a:t>
            </a:r>
            <a:r>
              <a:rPr sz="1200" dirty="0">
                <a:latin typeface="Times New Roman"/>
                <a:cs typeface="Times New Roman"/>
              </a:rPr>
              <a:t>Assiri o  </a:t>
            </a:r>
            <a:r>
              <a:rPr sz="1200" spc="-5" dirty="0">
                <a:latin typeface="Times New Roman"/>
                <a:cs typeface="Times New Roman"/>
              </a:rPr>
              <a:t>Dagon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Filistei.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la </a:t>
            </a:r>
            <a:r>
              <a:rPr sz="1200" spc="-5" dirty="0">
                <a:latin typeface="Times New Roman"/>
                <a:cs typeface="Times New Roman"/>
              </a:rPr>
              <a:t>religione degli Ebrei partecipò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rinascita del </a:t>
            </a:r>
            <a:r>
              <a:rPr sz="1200" dirty="0">
                <a:latin typeface="Times New Roman"/>
                <a:cs typeface="Times New Roman"/>
              </a:rPr>
              <a:t>monoteismo in tutto il mondo in </a:t>
            </a:r>
            <a:r>
              <a:rPr sz="1200" spc="-5" dirty="0">
                <a:latin typeface="Times New Roman"/>
                <a:cs typeface="Times New Roman"/>
              </a:rPr>
              <a:t>quel tempo ed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seguito.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ad un livello di Deità di </a:t>
            </a:r>
            <a:r>
              <a:rPr sz="1200" spc="-5" dirty="0">
                <a:latin typeface="Times New Roman"/>
                <a:cs typeface="Times New Roman"/>
              </a:rPr>
              <a:t>dignità planetaria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cosmica. Ma </a:t>
            </a:r>
            <a:r>
              <a:rPr sz="1200" dirty="0">
                <a:latin typeface="Times New Roman"/>
                <a:cs typeface="Times New Roman"/>
              </a:rPr>
              <a:t>molti 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Geremia </a:t>
            </a:r>
            <a:r>
              <a:rPr sz="1200" dirty="0">
                <a:latin typeface="Times New Roman"/>
                <a:cs typeface="Times New Roman"/>
              </a:rPr>
              <a:t>trovarono </a:t>
            </a:r>
            <a:r>
              <a:rPr sz="1200" spc="-5" dirty="0">
                <a:latin typeface="Times New Roman"/>
                <a:cs typeface="Times New Roman"/>
              </a:rPr>
              <a:t>difficile concepire Yahweh separatamente </a:t>
            </a:r>
            <a:r>
              <a:rPr sz="1200" dirty="0">
                <a:latin typeface="Times New Roman"/>
                <a:cs typeface="Times New Roman"/>
              </a:rPr>
              <a:t>dalla nazione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ebraica.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87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(1067.6) 97:6.3 </a:t>
            </a:r>
            <a:r>
              <a:rPr sz="1200" spc="-5" dirty="0">
                <a:latin typeface="Times New Roman"/>
                <a:cs typeface="Times New Roman"/>
              </a:rPr>
              <a:t>Geremia predicò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riguardo al Dio giusto ed amorevole </a:t>
            </a:r>
            <a:r>
              <a:rPr sz="1200" dirty="0">
                <a:latin typeface="Times New Roman"/>
                <a:cs typeface="Times New Roman"/>
              </a:rPr>
              <a:t>descritto da </a:t>
            </a:r>
            <a:r>
              <a:rPr sz="1200" spc="-5" dirty="0">
                <a:latin typeface="Times New Roman"/>
                <a:cs typeface="Times New Roman"/>
              </a:rPr>
              <a:t>Isaia </a:t>
            </a:r>
            <a:r>
              <a:rPr sz="1200" dirty="0">
                <a:latin typeface="Times New Roman"/>
                <a:cs typeface="Times New Roman"/>
              </a:rPr>
              <a:t>dichiarando: “Sì, io vi ho </a:t>
            </a:r>
            <a:r>
              <a:rPr sz="1200" spc="-5" dirty="0">
                <a:latin typeface="Times New Roman"/>
                <a:cs typeface="Times New Roman"/>
              </a:rPr>
              <a:t>amati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eterno;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vi ho </a:t>
            </a:r>
            <a:r>
              <a:rPr sz="1200" spc="-5" dirty="0">
                <a:latin typeface="Times New Roman"/>
                <a:cs typeface="Times New Roman"/>
              </a:rPr>
              <a:t>attirati con </a:t>
            </a:r>
            <a:r>
              <a:rPr sz="1200" dirty="0">
                <a:latin typeface="Times New Roman"/>
                <a:cs typeface="Times New Roman"/>
              </a:rPr>
              <a:t>una benevolenza </a:t>
            </a:r>
            <a:r>
              <a:rPr sz="1200" spc="-5" dirty="0">
                <a:latin typeface="Times New Roman"/>
                <a:cs typeface="Times New Roman"/>
              </a:rPr>
              <a:t>amorevole.” </a:t>
            </a:r>
            <a:r>
              <a:rPr sz="1200" dirty="0">
                <a:latin typeface="Times New Roman"/>
                <a:cs typeface="Times New Roman"/>
              </a:rPr>
              <a:t>“Perché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affligge </a:t>
            </a:r>
            <a:r>
              <a:rPr sz="1200" dirty="0">
                <a:latin typeface="Times New Roman"/>
                <a:cs typeface="Times New Roman"/>
              </a:rPr>
              <a:t>volontariamente i </a:t>
            </a:r>
            <a:r>
              <a:rPr sz="1200" spc="-5" dirty="0">
                <a:latin typeface="Times New Roman"/>
                <a:cs typeface="Times New Roman"/>
              </a:rPr>
              <a:t>figli degli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64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74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(1067.7) 97:6.4 </a:t>
            </a:r>
            <a:r>
              <a:rPr sz="1200" spc="-5" dirty="0">
                <a:latin typeface="Times New Roman"/>
                <a:cs typeface="Times New Roman"/>
              </a:rPr>
              <a:t>Disse l’intrepido profeta: “Il </a:t>
            </a:r>
            <a:r>
              <a:rPr sz="1200" dirty="0">
                <a:latin typeface="Times New Roman"/>
                <a:cs typeface="Times New Roman"/>
              </a:rPr>
              <a:t>nostro Signore è retto,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consigli </a:t>
            </a:r>
            <a:r>
              <a:rPr sz="1200" dirty="0">
                <a:latin typeface="Times New Roman"/>
                <a:cs typeface="Times New Roman"/>
              </a:rPr>
              <a:t>e potente </a:t>
            </a:r>
            <a:r>
              <a:rPr sz="1200" spc="-5" dirty="0">
                <a:latin typeface="Times New Roman"/>
                <a:cs typeface="Times New Roman"/>
              </a:rPr>
              <a:t>nelle opere.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occhi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aperti </a:t>
            </a:r>
            <a:r>
              <a:rPr sz="1200" spc="-5" dirty="0">
                <a:latin typeface="Times New Roman"/>
                <a:cs typeface="Times New Roman"/>
              </a:rPr>
              <a:t>su  </a:t>
            </a:r>
            <a:r>
              <a:rPr sz="1200" dirty="0">
                <a:latin typeface="Times New Roman"/>
                <a:cs typeface="Times New Roman"/>
              </a:rPr>
              <a:t>tutte le vie di tutti i </a:t>
            </a:r>
            <a:r>
              <a:rPr sz="1200" spc="-5" dirty="0">
                <a:latin typeface="Times New Roman"/>
                <a:cs typeface="Times New Roman"/>
              </a:rPr>
              <a:t>figli degli </a:t>
            </a:r>
            <a:r>
              <a:rPr sz="1200" dirty="0">
                <a:latin typeface="Times New Roman"/>
                <a:cs typeface="Times New Roman"/>
              </a:rPr>
              <a:t>uomini per dare a </a:t>
            </a:r>
            <a:r>
              <a:rPr sz="1200" spc="-5" dirty="0">
                <a:latin typeface="Times New Roman"/>
                <a:cs typeface="Times New Roman"/>
              </a:rPr>
              <a:t>ciascuno secondo </a:t>
            </a:r>
            <a:r>
              <a:rPr sz="1200" dirty="0">
                <a:latin typeface="Times New Roman"/>
                <a:cs typeface="Times New Roman"/>
              </a:rPr>
              <a:t>le sue vie e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il frutto </a:t>
            </a:r>
            <a:r>
              <a:rPr sz="1200" spc="-5" dirty="0">
                <a:latin typeface="Times New Roman"/>
                <a:cs typeface="Times New Roman"/>
              </a:rPr>
              <a:t>delle sue azioni.” Ma fu considerato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tradimento blasfemo quando, durante l’assedio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Gerusalemme, egli disse: “Ed </a:t>
            </a:r>
            <a:r>
              <a:rPr sz="1200" dirty="0">
                <a:latin typeface="Times New Roman"/>
                <a:cs typeface="Times New Roman"/>
              </a:rPr>
              <a:t>ora ho posto </a:t>
            </a:r>
            <a:r>
              <a:rPr sz="1200" spc="-5" dirty="0">
                <a:latin typeface="Times New Roman"/>
                <a:cs typeface="Times New Roman"/>
              </a:rPr>
              <a:t>queste terre nelle </a:t>
            </a:r>
            <a:r>
              <a:rPr sz="1200" dirty="0">
                <a:latin typeface="Times New Roman"/>
                <a:cs typeface="Times New Roman"/>
              </a:rPr>
              <a:t>mani di  </a:t>
            </a:r>
            <a:r>
              <a:rPr sz="1200" spc="-5" dirty="0">
                <a:latin typeface="Times New Roman"/>
                <a:cs typeface="Times New Roman"/>
              </a:rPr>
              <a:t>Nabucodonosor, </a:t>
            </a:r>
            <a:r>
              <a:rPr sz="1200" dirty="0">
                <a:latin typeface="Times New Roman"/>
                <a:cs typeface="Times New Roman"/>
              </a:rPr>
              <a:t>re di Babilonia, mio </a:t>
            </a:r>
            <a:r>
              <a:rPr sz="1200" spc="-5" dirty="0">
                <a:latin typeface="Times New Roman"/>
                <a:cs typeface="Times New Roman"/>
              </a:rPr>
              <a:t>servitore.”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Geremia </a:t>
            </a:r>
            <a:r>
              <a:rPr sz="1200" dirty="0">
                <a:latin typeface="Times New Roman"/>
                <a:cs typeface="Times New Roman"/>
              </a:rPr>
              <a:t>consigliò la </a:t>
            </a:r>
            <a:r>
              <a:rPr sz="1200" spc="-5" dirty="0">
                <a:latin typeface="Times New Roman"/>
                <a:cs typeface="Times New Roman"/>
              </a:rPr>
              <a:t>resa della città,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governanti civili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gettarono nel </a:t>
            </a:r>
            <a:r>
              <a:rPr sz="1200" dirty="0">
                <a:latin typeface="Times New Roman"/>
                <a:cs typeface="Times New Roman"/>
              </a:rPr>
              <a:t>fondo melmoso di una </a:t>
            </a:r>
            <a:r>
              <a:rPr sz="1200" spc="-5" dirty="0">
                <a:latin typeface="Times New Roman"/>
                <a:cs typeface="Times New Roman"/>
              </a:rPr>
              <a:t>tetra prigione.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secondo Isaia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(1068.1) 97:7.1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distruzione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ebraica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cattività in </a:t>
            </a:r>
            <a:r>
              <a:rPr sz="1200" spc="-5" dirty="0">
                <a:latin typeface="Times New Roman"/>
                <a:cs typeface="Times New Roman"/>
              </a:rPr>
              <a:t>Mesopotamia si sarebbero rivelate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utilità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teologia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espansione degli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stato per </a:t>
            </a:r>
            <a:r>
              <a:rPr sz="1200" dirty="0">
                <a:latin typeface="Times New Roman"/>
                <a:cs typeface="Times New Roman"/>
              </a:rPr>
              <a:t>l’azione </a:t>
            </a:r>
            <a:r>
              <a:rPr sz="1200" spc="-5" dirty="0">
                <a:latin typeface="Times New Roman"/>
                <a:cs typeface="Times New Roman"/>
              </a:rPr>
              <a:t>risoluta dei loro sacerdoti.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nazione </a:t>
            </a:r>
            <a:r>
              <a:rPr sz="1200" spc="-5" dirty="0">
                <a:latin typeface="Times New Roman"/>
                <a:cs typeface="Times New Roman"/>
              </a:rPr>
              <a:t>era crollata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spc="5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eserciti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Babilonia 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nazionalistico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subito le </a:t>
            </a:r>
            <a:r>
              <a:rPr sz="1200" spc="-5" dirty="0">
                <a:latin typeface="Times New Roman"/>
                <a:cs typeface="Times New Roman"/>
              </a:rPr>
              <a:t>predicazioni internazionalistiche dei capi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risentimento  per </a:t>
            </a:r>
            <a:r>
              <a:rPr sz="1200" dirty="0">
                <a:latin typeface="Times New Roman"/>
                <a:cs typeface="Times New Roman"/>
              </a:rPr>
              <a:t>la perdita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dio nazionale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portò i sacerdoti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spingersi </a:t>
            </a:r>
            <a:r>
              <a:rPr sz="1200" dirty="0">
                <a:latin typeface="Times New Roman"/>
                <a:cs typeface="Times New Roman"/>
              </a:rPr>
              <a:t>così lontano </a:t>
            </a:r>
            <a:r>
              <a:rPr sz="1200" spc="-5" dirty="0">
                <a:latin typeface="Times New Roman"/>
                <a:cs typeface="Times New Roman"/>
              </a:rPr>
              <a:t>nell’invenzione delle </a:t>
            </a:r>
            <a:r>
              <a:rPr sz="1200" dirty="0">
                <a:latin typeface="Times New Roman"/>
                <a:cs typeface="Times New Roman"/>
              </a:rPr>
              <a:t>favole e </a:t>
            </a:r>
            <a:r>
              <a:rPr sz="1200" spc="5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moltiplicazione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avvenimenti apparentemente miracolosi nella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ebraica, nello 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ristabilire gli </a:t>
            </a:r>
            <a:r>
              <a:rPr sz="1200" dirty="0">
                <a:latin typeface="Times New Roman"/>
                <a:cs typeface="Times New Roman"/>
              </a:rPr>
              <a:t>Ebrei come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popolo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eletto anche nell’ambito dell’idea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ed ampliata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internazionalizzato </a:t>
            </a:r>
            <a:r>
              <a:rPr sz="1200" dirty="0">
                <a:latin typeface="Times New Roman"/>
                <a:cs typeface="Times New Roman"/>
              </a:rPr>
              <a:t>di tutte le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679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(1068.2) 97:7.2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cattività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furono molto </a:t>
            </a:r>
            <a:r>
              <a:rPr sz="1200" spc="-5" dirty="0">
                <a:latin typeface="Times New Roman"/>
                <a:cs typeface="Times New Roman"/>
              </a:rPr>
              <a:t>influenzati dalle tradizioni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leggende </a:t>
            </a:r>
            <a:r>
              <a:rPr sz="1200" dirty="0">
                <a:latin typeface="Times New Roman"/>
                <a:cs typeface="Times New Roman"/>
              </a:rPr>
              <a:t>babilonesi, </a:t>
            </a:r>
            <a:r>
              <a:rPr sz="1200" spc="-5" dirty="0">
                <a:latin typeface="Times New Roman"/>
                <a:cs typeface="Times New Roman"/>
              </a:rPr>
              <a:t>benché si </a:t>
            </a:r>
            <a:r>
              <a:rPr sz="1200" dirty="0">
                <a:latin typeface="Times New Roman"/>
                <a:cs typeface="Times New Roman"/>
              </a:rPr>
              <a:t>debba  </a:t>
            </a:r>
            <a:r>
              <a:rPr sz="1200" spc="-5" dirty="0">
                <a:latin typeface="Times New Roman"/>
                <a:cs typeface="Times New Roman"/>
              </a:rPr>
              <a:t>rimarcare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migliorarono immancabilmente </a:t>
            </a:r>
            <a:r>
              <a:rPr sz="1200" dirty="0">
                <a:latin typeface="Times New Roman"/>
                <a:cs typeface="Times New Roman"/>
              </a:rPr>
              <a:t>il tono </a:t>
            </a:r>
            <a:r>
              <a:rPr sz="1200" spc="-5" dirty="0">
                <a:latin typeface="Times New Roman"/>
                <a:cs typeface="Times New Roman"/>
              </a:rPr>
              <a:t>morale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storie </a:t>
            </a:r>
            <a:r>
              <a:rPr sz="1200" spc="-5" dirty="0">
                <a:latin typeface="Times New Roman"/>
                <a:cs typeface="Times New Roman"/>
              </a:rPr>
              <a:t>caldee che </a:t>
            </a:r>
            <a:r>
              <a:rPr sz="1200" dirty="0">
                <a:latin typeface="Times New Roman"/>
                <a:cs typeface="Times New Roman"/>
              </a:rPr>
              <a:t>adottarono, </a:t>
            </a:r>
            <a:r>
              <a:rPr sz="1200" spc="-5" dirty="0">
                <a:latin typeface="Times New Roman"/>
                <a:cs typeface="Times New Roman"/>
              </a:rPr>
              <a:t>anche  se deformarono invariabilmente queste </a:t>
            </a:r>
            <a:r>
              <a:rPr sz="1200" dirty="0">
                <a:latin typeface="Times New Roman"/>
                <a:cs typeface="Times New Roman"/>
              </a:rPr>
              <a:t>leggende per </a:t>
            </a:r>
            <a:r>
              <a:rPr sz="1200" spc="-5" dirty="0">
                <a:latin typeface="Times New Roman"/>
                <a:cs typeface="Times New Roman"/>
              </a:rPr>
              <a:t>riflettere </a:t>
            </a:r>
            <a:r>
              <a:rPr sz="1200" dirty="0">
                <a:latin typeface="Times New Roman"/>
                <a:cs typeface="Times New Roman"/>
              </a:rPr>
              <a:t>onore e </a:t>
            </a:r>
            <a:r>
              <a:rPr sz="1200" spc="-5" dirty="0">
                <a:latin typeface="Times New Roman"/>
                <a:cs typeface="Times New Roman"/>
              </a:rPr>
              <a:t>gloria sull’ascendenza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sulla storia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d’Israele.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413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(1068.3) 97:7.3 </a:t>
            </a:r>
            <a:r>
              <a:rPr sz="1200" spc="-5" dirty="0">
                <a:latin typeface="Times New Roman"/>
                <a:cs typeface="Times New Roman"/>
              </a:rPr>
              <a:t>Questi sacerdoti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Scribi ebrei avevano </a:t>
            </a:r>
            <a:r>
              <a:rPr sz="1200" dirty="0">
                <a:latin typeface="Times New Roman"/>
                <a:cs typeface="Times New Roman"/>
              </a:rPr>
              <a:t>una sola idea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mente, ed </a:t>
            </a:r>
            <a:r>
              <a:rPr sz="1200" dirty="0">
                <a:latin typeface="Times New Roman"/>
                <a:cs typeface="Times New Roman"/>
              </a:rPr>
              <a:t>era la </a:t>
            </a:r>
            <a:r>
              <a:rPr sz="1200" spc="-5" dirty="0">
                <a:latin typeface="Times New Roman"/>
                <a:cs typeface="Times New Roman"/>
              </a:rPr>
              <a:t>riabilitazione della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ebraica,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glorificazione delle </a:t>
            </a:r>
            <a:r>
              <a:rPr sz="1200" dirty="0">
                <a:latin typeface="Times New Roman"/>
                <a:cs typeface="Times New Roman"/>
              </a:rPr>
              <a:t>tradizioni </a:t>
            </a:r>
            <a:r>
              <a:rPr sz="1200" spc="-5" dirty="0">
                <a:latin typeface="Times New Roman"/>
                <a:cs typeface="Times New Roman"/>
              </a:rPr>
              <a:t>ebraiche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l’esaltazione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storia razziale. </a:t>
            </a:r>
            <a:r>
              <a:rPr sz="1200" dirty="0">
                <a:latin typeface="Times New Roman"/>
                <a:cs typeface="Times New Roman"/>
              </a:rPr>
              <a:t>A fronte </a:t>
            </a:r>
            <a:r>
              <a:rPr sz="1200" spc="-5" dirty="0">
                <a:latin typeface="Times New Roman"/>
                <a:cs typeface="Times New Roman"/>
              </a:rPr>
              <a:t>dello sdegno perché questi sacerdoti hanno  </a:t>
            </a:r>
            <a:r>
              <a:rPr sz="1200" dirty="0">
                <a:latin typeface="Times New Roman"/>
                <a:cs typeface="Times New Roman"/>
              </a:rPr>
              <a:t>infuso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errate 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così 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occidentale, bisognerebbe </a:t>
            </a:r>
            <a:r>
              <a:rPr sz="1200" dirty="0">
                <a:latin typeface="Times New Roman"/>
                <a:cs typeface="Times New Roman"/>
              </a:rPr>
              <a:t>tenere </a:t>
            </a:r>
            <a:r>
              <a:rPr sz="1200" spc="-5" dirty="0">
                <a:latin typeface="Times New Roman"/>
                <a:cs typeface="Times New Roman"/>
              </a:rPr>
              <a:t>presente che </a:t>
            </a:r>
            <a:r>
              <a:rPr sz="1200" dirty="0">
                <a:latin typeface="Times New Roman"/>
                <a:cs typeface="Times New Roman"/>
              </a:rPr>
              <a:t>non fecero </a:t>
            </a:r>
            <a:r>
              <a:rPr sz="1200" spc="-5" dirty="0">
                <a:latin typeface="Times New Roman"/>
                <a:cs typeface="Times New Roman"/>
              </a:rPr>
              <a:t>questo  intenzionalmente. Essi non sostenevano </a:t>
            </a:r>
            <a:r>
              <a:rPr sz="1200" dirty="0">
                <a:latin typeface="Times New Roman"/>
                <a:cs typeface="Times New Roman"/>
              </a:rPr>
              <a:t>di scrivere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ispirazione; non </a:t>
            </a:r>
            <a:r>
              <a:rPr sz="1200" spc="-5" dirty="0">
                <a:latin typeface="Times New Roman"/>
                <a:cs typeface="Times New Roman"/>
              </a:rPr>
              <a:t>asserivano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redigere </a:t>
            </a:r>
            <a:r>
              <a:rPr sz="1200" dirty="0">
                <a:latin typeface="Times New Roman"/>
                <a:cs typeface="Times New Roman"/>
              </a:rPr>
              <a:t>un libro </a:t>
            </a:r>
            <a:r>
              <a:rPr sz="1200" spc="-5" dirty="0">
                <a:latin typeface="Times New Roman"/>
                <a:cs typeface="Times New Roman"/>
              </a:rPr>
              <a:t>sacro. Essi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stavano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134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635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preparando un </a:t>
            </a:r>
            <a:r>
              <a:rPr sz="1200" spc="-5" dirty="0">
                <a:latin typeface="Times New Roman"/>
                <a:cs typeface="Times New Roman"/>
              </a:rPr>
              <a:t>manuale 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sostenere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declinante coraggio </a:t>
            </a:r>
            <a:r>
              <a:rPr sz="1200" dirty="0">
                <a:latin typeface="Times New Roman"/>
                <a:cs typeface="Times New Roman"/>
              </a:rPr>
              <a:t>dei loro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prigionia. Miravano  precisamente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migliorare </a:t>
            </a:r>
            <a:r>
              <a:rPr sz="1200" dirty="0">
                <a:latin typeface="Times New Roman"/>
                <a:cs typeface="Times New Roman"/>
              </a:rPr>
              <a:t>lo spirito nazionale e </a:t>
            </a:r>
            <a:r>
              <a:rPr sz="1200" spc="-5" dirty="0">
                <a:latin typeface="Times New Roman"/>
                <a:cs typeface="Times New Roman"/>
              </a:rPr>
              <a:t>morale dei loro compatrioti. </a:t>
            </a:r>
            <a:r>
              <a:rPr sz="1200" dirty="0">
                <a:latin typeface="Times New Roman"/>
                <a:cs typeface="Times New Roman"/>
              </a:rPr>
              <a:t>Spettò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uomini di </a:t>
            </a:r>
            <a:r>
              <a:rPr sz="1200" spc="-5" dirty="0">
                <a:latin typeface="Times New Roman"/>
                <a:cs typeface="Times New Roman"/>
              </a:rPr>
              <a:t>data posteriore </a:t>
            </a:r>
            <a:r>
              <a:rPr sz="1200" dirty="0">
                <a:latin typeface="Times New Roman"/>
                <a:cs typeface="Times New Roman"/>
              </a:rPr>
              <a:t>riunire questi ed  </a:t>
            </a:r>
            <a:r>
              <a:rPr sz="1200" spc="-5" dirty="0">
                <a:latin typeface="Times New Roman"/>
                <a:cs typeface="Times New Roman"/>
              </a:rPr>
              <a:t>altri scritti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libro-guida d’insegnamenti </a:t>
            </a:r>
            <a:r>
              <a:rPr sz="1200" dirty="0">
                <a:latin typeface="Times New Roman"/>
                <a:cs typeface="Times New Roman"/>
              </a:rPr>
              <a:t>ritenuti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infallibili.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(1068.4) 97:7.4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ebrei fecero libero uso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scritti successivamente alla </a:t>
            </a:r>
            <a:r>
              <a:rPr sz="1200" dirty="0">
                <a:latin typeface="Times New Roman"/>
                <a:cs typeface="Times New Roman"/>
              </a:rPr>
              <a:t>cattività, ma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notevolmente ostacolati nella  loro influenza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di cattività </a:t>
            </a:r>
            <a:r>
              <a:rPr sz="1200" spc="-5" dirty="0">
                <a:latin typeface="Times New Roman"/>
                <a:cs typeface="Times New Roman"/>
              </a:rPr>
              <a:t>dalla presenza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indomabile profeta, Isaia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secondo, che </a:t>
            </a:r>
            <a:r>
              <a:rPr sz="1200" dirty="0">
                <a:latin typeface="Times New Roman"/>
                <a:cs typeface="Times New Roman"/>
              </a:rPr>
              <a:t>era totalmente  </a:t>
            </a:r>
            <a:r>
              <a:rPr sz="1200" spc="-5" dirty="0">
                <a:latin typeface="Times New Roman"/>
                <a:cs typeface="Times New Roman"/>
              </a:rPr>
              <a:t>convertito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giustizia, </a:t>
            </a:r>
            <a:r>
              <a:rPr sz="1200" spc="-5" dirty="0">
                <a:latin typeface="Times New Roman"/>
                <a:cs typeface="Times New Roman"/>
              </a:rPr>
              <a:t>d’amore,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rettitudine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del precedente </a:t>
            </a:r>
            <a:r>
              <a:rPr sz="1200" spc="-5" dirty="0">
                <a:latin typeface="Times New Roman"/>
                <a:cs typeface="Times New Roman"/>
              </a:rPr>
              <a:t>Isaia. Anch’egli,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Geremia, </a:t>
            </a:r>
            <a:r>
              <a:rPr sz="1200" dirty="0">
                <a:latin typeface="Times New Roman"/>
                <a:cs typeface="Times New Roman"/>
              </a:rPr>
              <a:t>credeva </a:t>
            </a:r>
            <a:r>
              <a:rPr sz="1200" spc="-5" dirty="0">
                <a:latin typeface="Times New Roman"/>
                <a:cs typeface="Times New Roman"/>
              </a:rPr>
              <a:t>che  Yahweh fosse </a:t>
            </a:r>
            <a:r>
              <a:rPr sz="1200" dirty="0">
                <a:latin typeface="Times New Roman"/>
                <a:cs typeface="Times New Roman"/>
              </a:rPr>
              <a:t>divenuto 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nazioni.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spc="-5" dirty="0">
                <a:latin typeface="Times New Roman"/>
                <a:cs typeface="Times New Roman"/>
              </a:rPr>
              <a:t>predicò </a:t>
            </a:r>
            <a:r>
              <a:rPr sz="1200" dirty="0">
                <a:latin typeface="Times New Roman"/>
                <a:cs typeface="Times New Roman"/>
              </a:rPr>
              <a:t>queste teorie sulla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con tale </a:t>
            </a:r>
            <a:r>
              <a:rPr sz="1200" spc="-5" dirty="0">
                <a:latin typeface="Times New Roman"/>
                <a:cs typeface="Times New Roman"/>
              </a:rPr>
              <a:t>efficacia che </a:t>
            </a:r>
            <a:r>
              <a:rPr sz="1200" dirty="0">
                <a:latin typeface="Times New Roman"/>
                <a:cs typeface="Times New Roman"/>
              </a:rPr>
              <a:t>fece tanti  </a:t>
            </a:r>
            <a:r>
              <a:rPr sz="1200" spc="-5" dirty="0">
                <a:latin typeface="Times New Roman"/>
                <a:cs typeface="Times New Roman"/>
              </a:rPr>
              <a:t>convertiti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quanti tra i </a:t>
            </a:r>
            <a:r>
              <a:rPr sz="1200" spc="-5" dirty="0">
                <a:latin typeface="Times New Roman"/>
                <a:cs typeface="Times New Roman"/>
              </a:rPr>
              <a:t>loro deportatori. Questo giovane predicatore lasciò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iscritto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insegnamenti,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ostili  </a:t>
            </a:r>
            <a:r>
              <a:rPr sz="1200" spc="-5" dirty="0">
                <a:latin typeface="Times New Roman"/>
                <a:cs typeface="Times New Roman"/>
              </a:rPr>
              <a:t>ed implacabili sacerdoti cercarono </a:t>
            </a:r>
            <a:r>
              <a:rPr sz="1200" dirty="0">
                <a:latin typeface="Times New Roman"/>
                <a:cs typeface="Times New Roman"/>
              </a:rPr>
              <a:t>di separare 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associazione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lui,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il puro e semplice </a:t>
            </a:r>
            <a:r>
              <a:rPr sz="1200" spc="-5" dirty="0">
                <a:latin typeface="Times New Roman"/>
                <a:cs typeface="Times New Roman"/>
              </a:rPr>
              <a:t>rispetto per </a:t>
            </a:r>
            <a:r>
              <a:rPr sz="1200" dirty="0">
                <a:latin typeface="Times New Roman"/>
                <a:cs typeface="Times New Roman"/>
              </a:rPr>
              <a:t>la loro bellezza  e </a:t>
            </a:r>
            <a:r>
              <a:rPr sz="1200" spc="-5" dirty="0">
                <a:latin typeface="Times New Roman"/>
                <a:cs typeface="Times New Roman"/>
              </a:rPr>
              <a:t>grandiosità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incorporazione negli </a:t>
            </a:r>
            <a:r>
              <a:rPr sz="1200" dirty="0">
                <a:latin typeface="Times New Roman"/>
                <a:cs typeface="Times New Roman"/>
              </a:rPr>
              <a:t>scritti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Isaia. </a:t>
            </a:r>
            <a:r>
              <a:rPr sz="1200" dirty="0">
                <a:latin typeface="Times New Roman"/>
                <a:cs typeface="Times New Roman"/>
              </a:rPr>
              <a:t>E così </a:t>
            </a:r>
            <a:r>
              <a:rPr sz="1200" spc="-5" dirty="0">
                <a:latin typeface="Times New Roman"/>
                <a:cs typeface="Times New Roman"/>
              </a:rPr>
              <a:t>si possono trovare gli scritti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secondo Isaia  nel </a:t>
            </a:r>
            <a:r>
              <a:rPr sz="1200" dirty="0">
                <a:latin typeface="Times New Roman"/>
                <a:cs typeface="Times New Roman"/>
              </a:rPr>
              <a:t>libro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porta questo nome, </a:t>
            </a:r>
            <a:r>
              <a:rPr sz="1200" spc="-5" dirty="0">
                <a:latin typeface="Times New Roman"/>
                <a:cs typeface="Times New Roman"/>
              </a:rPr>
              <a:t>dal capitolo </a:t>
            </a:r>
            <a:r>
              <a:rPr sz="1200" dirty="0">
                <a:latin typeface="Times New Roman"/>
                <a:cs typeface="Times New Roman"/>
              </a:rPr>
              <a:t>quaranta </a:t>
            </a:r>
            <a:r>
              <a:rPr sz="1200" spc="-5" dirty="0">
                <a:latin typeface="Times New Roman"/>
                <a:cs typeface="Times New Roman"/>
              </a:rPr>
              <a:t>al cinquantacinque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282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(1068.5) 97:7.5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profeta o </a:t>
            </a:r>
            <a:r>
              <a:rPr sz="1200" spc="-5" dirty="0">
                <a:latin typeface="Times New Roman"/>
                <a:cs typeface="Times New Roman"/>
              </a:rPr>
              <a:t>maestro religioso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Machiventa fino al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raggiunse l’alto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il secondo  </a:t>
            </a:r>
            <a:r>
              <a:rPr sz="1200" spc="-5" dirty="0">
                <a:latin typeface="Times New Roman"/>
                <a:cs typeface="Times New Roman"/>
              </a:rPr>
              <a:t>Isaia proclamò durante questo 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cattività. Non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meschino, </a:t>
            </a:r>
            <a:r>
              <a:rPr sz="1200" spc="-5" dirty="0">
                <a:latin typeface="Times New Roman"/>
                <a:cs typeface="Times New Roman"/>
              </a:rPr>
              <a:t>antropomorfico, creato </a:t>
            </a:r>
            <a:r>
              <a:rPr sz="1200" dirty="0">
                <a:latin typeface="Times New Roman"/>
                <a:cs typeface="Times New Roman"/>
              </a:rPr>
              <a:t>dall’uomo </a:t>
            </a:r>
            <a:r>
              <a:rPr sz="1200" spc="-5" dirty="0">
                <a:latin typeface="Times New Roman"/>
                <a:cs typeface="Times New Roman"/>
              </a:rPr>
              <a:t>che questo </a:t>
            </a:r>
            <a:r>
              <a:rPr sz="1200" dirty="0">
                <a:latin typeface="Times New Roman"/>
                <a:cs typeface="Times New Roman"/>
              </a:rPr>
              <a:t>capo  </a:t>
            </a:r>
            <a:r>
              <a:rPr sz="1200" spc="-5" dirty="0">
                <a:latin typeface="Times New Roman"/>
                <a:cs typeface="Times New Roman"/>
              </a:rPr>
              <a:t>spirituale proclamò </a:t>
            </a:r>
            <a:r>
              <a:rPr sz="1200" dirty="0">
                <a:latin typeface="Times New Roman"/>
                <a:cs typeface="Times New Roman"/>
              </a:rPr>
              <a:t>“Ecco, </a:t>
            </a:r>
            <a:r>
              <a:rPr sz="1200" spc="-5" dirty="0">
                <a:latin typeface="Times New Roman"/>
                <a:cs typeface="Times New Roman"/>
              </a:rPr>
              <a:t>egli solleva </a:t>
            </a:r>
            <a:r>
              <a:rPr sz="1200" dirty="0">
                <a:latin typeface="Times New Roman"/>
                <a:cs typeface="Times New Roman"/>
              </a:rPr>
              <a:t>le isole come un </a:t>
            </a:r>
            <a:r>
              <a:rPr sz="1200" spc="-5" dirty="0">
                <a:latin typeface="Times New Roman"/>
                <a:cs typeface="Times New Roman"/>
              </a:rPr>
              <a:t>oggetto piccolissimo.” “E come </a:t>
            </a:r>
            <a:r>
              <a:rPr sz="1200" dirty="0">
                <a:latin typeface="Times New Roman"/>
                <a:cs typeface="Times New Roman"/>
              </a:rPr>
              <a:t>i cieli sono più </a:t>
            </a:r>
            <a:r>
              <a:rPr sz="1200" spc="-5" dirty="0">
                <a:latin typeface="Times New Roman"/>
                <a:cs typeface="Times New Roman"/>
              </a:rPr>
              <a:t>alti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terra, così </a:t>
            </a:r>
            <a:r>
              <a:rPr sz="1200" dirty="0">
                <a:latin typeface="Times New Roman"/>
                <a:cs typeface="Times New Roman"/>
              </a:rPr>
              <a:t>le mie  vie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elevate delle </a:t>
            </a:r>
            <a:r>
              <a:rPr sz="1200" dirty="0">
                <a:latin typeface="Times New Roman"/>
                <a:cs typeface="Times New Roman"/>
              </a:rPr>
              <a:t>vostre vie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miei </a:t>
            </a:r>
            <a:r>
              <a:rPr sz="1200" spc="-5" dirty="0">
                <a:latin typeface="Times New Roman"/>
                <a:cs typeface="Times New Roman"/>
              </a:rPr>
              <a:t>pensieri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dei </a:t>
            </a:r>
            <a:r>
              <a:rPr sz="1200" dirty="0">
                <a:latin typeface="Times New Roman"/>
                <a:cs typeface="Times New Roman"/>
              </a:rPr>
              <a:t>vostri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pensieri.”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(1069.1) 97:7.6 </a:t>
            </a:r>
            <a:r>
              <a:rPr sz="1200" spc="-5" dirty="0">
                <a:latin typeface="Times New Roman"/>
                <a:cs typeface="Times New Roman"/>
              </a:rPr>
              <a:t>Machiventa Melchizedek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finalmente vedere degli </a:t>
            </a:r>
            <a:r>
              <a:rPr sz="1200" dirty="0">
                <a:latin typeface="Times New Roman"/>
                <a:cs typeface="Times New Roman"/>
              </a:rPr>
              <a:t>insegnanti umani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vero Dio </a:t>
            </a:r>
            <a:r>
              <a:rPr sz="1200" dirty="0">
                <a:latin typeface="Times New Roman"/>
                <a:cs typeface="Times New Roman"/>
              </a:rPr>
              <a:t>all’uomo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Come il primo </a:t>
            </a:r>
            <a:r>
              <a:rPr sz="1200" spc="-10" dirty="0">
                <a:latin typeface="Times New Roman"/>
                <a:cs typeface="Times New Roman"/>
              </a:rPr>
              <a:t>Isaia,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capo predicò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l’universo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sosteneva. “Io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la terra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posto</a:t>
            </a:r>
            <a:endParaRPr sz="1200">
              <a:latin typeface="Times New Roman"/>
              <a:cs typeface="Times New Roman"/>
            </a:endParaRPr>
          </a:p>
          <a:p>
            <a:pPr marL="76200" marR="4508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essa. Non </a:t>
            </a:r>
            <a:r>
              <a:rPr sz="1200" dirty="0">
                <a:latin typeface="Times New Roman"/>
                <a:cs typeface="Times New Roman"/>
              </a:rPr>
              <a:t>l’ho </a:t>
            </a:r>
            <a:r>
              <a:rPr sz="1200" spc="-5" dirty="0">
                <a:latin typeface="Times New Roman"/>
                <a:cs typeface="Times New Roman"/>
              </a:rPr>
              <a:t>creata </a:t>
            </a:r>
            <a:r>
              <a:rPr sz="1200" dirty="0">
                <a:latin typeface="Times New Roman"/>
                <a:cs typeface="Times New Roman"/>
              </a:rPr>
              <a:t>invano; l’ho formata </a:t>
            </a:r>
            <a:r>
              <a:rPr sz="1200" spc="-5" dirty="0">
                <a:latin typeface="Times New Roman"/>
                <a:cs typeface="Times New Roman"/>
              </a:rPr>
              <a:t>per essere abitata.” “Io sono </a:t>
            </a:r>
            <a:r>
              <a:rPr sz="1200" dirty="0">
                <a:latin typeface="Times New Roman"/>
                <a:cs typeface="Times New Roman"/>
              </a:rPr>
              <a:t>il primo e l’ultimo; non </a:t>
            </a:r>
            <a:r>
              <a:rPr sz="1200" spc="-5" dirty="0">
                <a:latin typeface="Times New Roman"/>
                <a:cs typeface="Times New Roman"/>
              </a:rPr>
              <a:t>c’è altro Dio </a:t>
            </a:r>
            <a:r>
              <a:rPr sz="1200" dirty="0">
                <a:latin typeface="Times New Roman"/>
                <a:cs typeface="Times New Roman"/>
              </a:rPr>
              <a:t>all’infuori  di </a:t>
            </a:r>
            <a:r>
              <a:rPr sz="1200" spc="-5" dirty="0">
                <a:latin typeface="Times New Roman"/>
                <a:cs typeface="Times New Roman"/>
              </a:rPr>
              <a:t>me.” Parlando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Signore Dio d’Israele, </a:t>
            </a:r>
            <a:r>
              <a:rPr sz="1200" dirty="0">
                <a:latin typeface="Times New Roman"/>
                <a:cs typeface="Times New Roman"/>
              </a:rPr>
              <a:t>questo nuovo </a:t>
            </a:r>
            <a:r>
              <a:rPr sz="1200" spc="-5" dirty="0">
                <a:latin typeface="Times New Roman"/>
                <a:cs typeface="Times New Roman"/>
              </a:rPr>
              <a:t>profeta </a:t>
            </a:r>
            <a:r>
              <a:rPr sz="1200" dirty="0">
                <a:latin typeface="Times New Roman"/>
                <a:cs typeface="Times New Roman"/>
              </a:rPr>
              <a:t>disse: “I </a:t>
            </a:r>
            <a:r>
              <a:rPr sz="1200" spc="-5" dirty="0">
                <a:latin typeface="Times New Roman"/>
                <a:cs typeface="Times New Roman"/>
              </a:rPr>
              <a:t>cieli possono scomparire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terra divenire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vecchia,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483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588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ma la mia </a:t>
            </a:r>
            <a:r>
              <a:rPr sz="1200" spc="-5" dirty="0">
                <a:latin typeface="Times New Roman"/>
                <a:cs typeface="Times New Roman"/>
              </a:rPr>
              <a:t>rettitudine durerà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e la mia salvezza di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generazione.” “Non </a:t>
            </a:r>
            <a:r>
              <a:rPr sz="1200" dirty="0">
                <a:latin typeface="Times New Roman"/>
                <a:cs typeface="Times New Roman"/>
              </a:rPr>
              <a:t>temete,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io sono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voi; non  </a:t>
            </a:r>
            <a:r>
              <a:rPr sz="1200" spc="-5" dirty="0">
                <a:latin typeface="Times New Roman"/>
                <a:cs typeface="Times New Roman"/>
              </a:rPr>
              <a:t>siate sgomenti, perché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Dio.” “Non c’è altro Dio all’infuori </a:t>
            </a:r>
            <a:r>
              <a:rPr sz="1200" dirty="0">
                <a:latin typeface="Times New Roman"/>
                <a:cs typeface="Times New Roman"/>
              </a:rPr>
              <a:t>di me — un </a:t>
            </a:r>
            <a:r>
              <a:rPr sz="1200" spc="-5" dirty="0">
                <a:latin typeface="Times New Roman"/>
                <a:cs typeface="Times New Roman"/>
              </a:rPr>
              <a:t>Dio giusto </a:t>
            </a:r>
            <a:r>
              <a:rPr sz="1200" dirty="0">
                <a:latin typeface="Times New Roman"/>
                <a:cs typeface="Times New Roman"/>
              </a:rPr>
              <a:t>ed un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Salvatore.”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34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(1069.2) 97:7.7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confortò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prigionieri ebrei,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altre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allora, </a:t>
            </a:r>
            <a:r>
              <a:rPr sz="1200" dirty="0">
                <a:latin typeface="Times New Roman"/>
                <a:cs typeface="Times New Roman"/>
              </a:rPr>
              <a:t>ascoltare parole </a:t>
            </a:r>
            <a:r>
              <a:rPr sz="1200" spc="-5" dirty="0">
                <a:latin typeface="Times New Roman"/>
                <a:cs typeface="Times New Roman"/>
              </a:rPr>
              <a:t>quali: </a:t>
            </a:r>
            <a:r>
              <a:rPr sz="1200" dirty="0">
                <a:latin typeface="Times New Roman"/>
                <a:cs typeface="Times New Roman"/>
              </a:rPr>
              <a:t>“Così dice il  </a:t>
            </a:r>
            <a:r>
              <a:rPr sz="1200" spc="-5" dirty="0">
                <a:latin typeface="Times New Roman"/>
                <a:cs typeface="Times New Roman"/>
              </a:rPr>
              <a:t>Signore: </a:t>
            </a:r>
            <a:r>
              <a:rPr sz="1200" dirty="0">
                <a:latin typeface="Times New Roman"/>
                <a:cs typeface="Times New Roman"/>
              </a:rPr>
              <a:t>‘io vi ho </a:t>
            </a:r>
            <a:r>
              <a:rPr sz="1200" spc="-5" dirty="0">
                <a:latin typeface="Times New Roman"/>
                <a:cs typeface="Times New Roman"/>
              </a:rPr>
              <a:t>creati, </a:t>
            </a:r>
            <a:r>
              <a:rPr sz="1200" dirty="0">
                <a:latin typeface="Times New Roman"/>
                <a:cs typeface="Times New Roman"/>
              </a:rPr>
              <a:t>io vi ho </a:t>
            </a:r>
            <a:r>
              <a:rPr sz="1200" spc="-5" dirty="0">
                <a:latin typeface="Times New Roman"/>
                <a:cs typeface="Times New Roman"/>
              </a:rPr>
              <a:t>redenti, </a:t>
            </a:r>
            <a:r>
              <a:rPr sz="1200" dirty="0">
                <a:latin typeface="Times New Roman"/>
                <a:cs typeface="Times New Roman"/>
              </a:rPr>
              <a:t>io vi ho </a:t>
            </a:r>
            <a:r>
              <a:rPr sz="1200" spc="-5" dirty="0">
                <a:latin typeface="Times New Roman"/>
                <a:cs typeface="Times New Roman"/>
              </a:rPr>
              <a:t>chiamati con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nome; </a:t>
            </a:r>
            <a:r>
              <a:rPr sz="1200" dirty="0">
                <a:latin typeface="Times New Roman"/>
                <a:cs typeface="Times New Roman"/>
              </a:rPr>
              <a:t>voi siete </a:t>
            </a:r>
            <a:r>
              <a:rPr sz="1200" spc="-5" dirty="0">
                <a:latin typeface="Times New Roman"/>
                <a:cs typeface="Times New Roman"/>
              </a:rPr>
              <a:t>miei’.” “Quando passerete </a:t>
            </a:r>
            <a:r>
              <a:rPr sz="1200" dirty="0">
                <a:latin typeface="Times New Roman"/>
                <a:cs typeface="Times New Roman"/>
              </a:rPr>
              <a:t>attraverso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acque, </a:t>
            </a:r>
            <a:r>
              <a:rPr sz="1200" dirty="0">
                <a:latin typeface="Times New Roman"/>
                <a:cs typeface="Times New Roman"/>
              </a:rPr>
              <a:t>io sarò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voi siete preziosi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miei </a:t>
            </a:r>
            <a:r>
              <a:rPr sz="1200" spc="-5" dirty="0">
                <a:latin typeface="Times New Roman"/>
                <a:cs typeface="Times New Roman"/>
              </a:rPr>
              <a:t>occhi.” “Può </a:t>
            </a:r>
            <a:r>
              <a:rPr sz="1200" dirty="0">
                <a:latin typeface="Times New Roman"/>
                <a:cs typeface="Times New Roman"/>
              </a:rPr>
              <a:t>una donna dimenticare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bambino lattante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da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avere compassione </a:t>
            </a:r>
            <a:r>
              <a:rPr sz="1200" dirty="0">
                <a:latin typeface="Times New Roman"/>
                <a:cs typeface="Times New Roman"/>
              </a:rPr>
              <a:t>di suo </a:t>
            </a:r>
            <a:r>
              <a:rPr sz="1200" spc="-5" dirty="0">
                <a:latin typeface="Times New Roman"/>
                <a:cs typeface="Times New Roman"/>
              </a:rPr>
              <a:t>figlio? Sì, essa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dimenticare,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io non </a:t>
            </a:r>
            <a:r>
              <a:rPr sz="1200" spc="-5" dirty="0">
                <a:latin typeface="Times New Roman"/>
                <a:cs typeface="Times New Roman"/>
              </a:rPr>
              <a:t>dimenticherò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miei figli,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ecco </a:t>
            </a:r>
            <a:r>
              <a:rPr sz="1200" dirty="0">
                <a:latin typeface="Times New Roman"/>
                <a:cs typeface="Times New Roman"/>
              </a:rPr>
              <a:t>ho inciso i loro nomi </a:t>
            </a:r>
            <a:r>
              <a:rPr sz="1200" spc="-5" dirty="0">
                <a:latin typeface="Times New Roman"/>
                <a:cs typeface="Times New Roman"/>
              </a:rPr>
              <a:t>sul  palmo delle </a:t>
            </a:r>
            <a:r>
              <a:rPr sz="1200" dirty="0">
                <a:latin typeface="Times New Roman"/>
                <a:cs typeface="Times New Roman"/>
              </a:rPr>
              <a:t>mie mani; li ho </a:t>
            </a:r>
            <a:r>
              <a:rPr sz="1200" spc="-5" dirty="0">
                <a:latin typeface="Times New Roman"/>
                <a:cs typeface="Times New Roman"/>
              </a:rPr>
              <a:t>anche coperti con </a:t>
            </a:r>
            <a:r>
              <a:rPr sz="1200" dirty="0">
                <a:latin typeface="Times New Roman"/>
                <a:cs typeface="Times New Roman"/>
              </a:rPr>
              <a:t>l’ombra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mie mani.” “Che il </a:t>
            </a:r>
            <a:r>
              <a:rPr sz="1200" spc="-5" dirty="0">
                <a:latin typeface="Times New Roman"/>
                <a:cs typeface="Times New Roman"/>
              </a:rPr>
              <a:t>malvagio </a:t>
            </a:r>
            <a:r>
              <a:rPr sz="1200" dirty="0">
                <a:latin typeface="Times New Roman"/>
                <a:cs typeface="Times New Roman"/>
              </a:rPr>
              <a:t>abbandoni le </a:t>
            </a:r>
            <a:r>
              <a:rPr sz="1200" spc="-5" dirty="0">
                <a:latin typeface="Times New Roman"/>
                <a:cs typeface="Times New Roman"/>
              </a:rPr>
              <a:t>sue vie </a:t>
            </a:r>
            <a:r>
              <a:rPr sz="1200" dirty="0">
                <a:latin typeface="Times New Roman"/>
                <a:cs typeface="Times New Roman"/>
              </a:rPr>
              <a:t>e l’uomo iniquo i  suoi </a:t>
            </a:r>
            <a:r>
              <a:rPr sz="1200" spc="-5" dirty="0">
                <a:latin typeface="Times New Roman"/>
                <a:cs typeface="Times New Roman"/>
              </a:rPr>
              <a:t>pensieri,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ritorni al </a:t>
            </a:r>
            <a:r>
              <a:rPr sz="1200" spc="-5" dirty="0">
                <a:latin typeface="Times New Roman"/>
                <a:cs typeface="Times New Roman"/>
              </a:rPr>
              <a:t>Signore,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riceverà misericordia su </a:t>
            </a:r>
            <a:r>
              <a:rPr sz="1200" dirty="0">
                <a:latin typeface="Times New Roman"/>
                <a:cs typeface="Times New Roman"/>
              </a:rPr>
              <a:t>di lui, e ritorni al nostro </a:t>
            </a:r>
            <a:r>
              <a:rPr sz="1200" spc="-5" dirty="0">
                <a:latin typeface="Times New Roman"/>
                <a:cs typeface="Times New Roman"/>
              </a:rPr>
              <a:t>Dio, perché egli perdonerà  abbondantemente.”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152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(1069.3) 97:7.8 </a:t>
            </a:r>
            <a:r>
              <a:rPr sz="1200" spc="-5" dirty="0">
                <a:latin typeface="Times New Roman"/>
                <a:cs typeface="Times New Roman"/>
              </a:rPr>
              <a:t>Ascoltate </a:t>
            </a:r>
            <a:r>
              <a:rPr sz="1200" dirty="0">
                <a:latin typeface="Times New Roman"/>
                <a:cs typeface="Times New Roman"/>
              </a:rPr>
              <a:t>di nuovo 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nuova rivelazione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Dio di Salem: </a:t>
            </a:r>
            <a:r>
              <a:rPr sz="1200" spc="-5" dirty="0">
                <a:latin typeface="Times New Roman"/>
                <a:cs typeface="Times New Roman"/>
              </a:rPr>
              <a:t>“Egli pascolerà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gregge come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pastore; </a:t>
            </a:r>
            <a:r>
              <a:rPr sz="1200" dirty="0">
                <a:latin typeface="Times New Roman"/>
                <a:cs typeface="Times New Roman"/>
              </a:rPr>
              <a:t>riunirà </a:t>
            </a:r>
            <a:r>
              <a:rPr sz="1200" spc="-5" dirty="0">
                <a:latin typeface="Times New Roman"/>
                <a:cs typeface="Times New Roman"/>
              </a:rPr>
              <a:t>gli agnelli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sue braccia </a:t>
            </a:r>
            <a:r>
              <a:rPr sz="1200" dirty="0">
                <a:latin typeface="Times New Roman"/>
                <a:cs typeface="Times New Roman"/>
              </a:rPr>
              <a:t>e li porterà </a:t>
            </a:r>
            <a:r>
              <a:rPr sz="1200" spc="-5" dirty="0">
                <a:latin typeface="Times New Roman"/>
                <a:cs typeface="Times New Roman"/>
              </a:rPr>
              <a:t>sul suo </a:t>
            </a:r>
            <a:r>
              <a:rPr sz="1200" dirty="0">
                <a:latin typeface="Times New Roman"/>
                <a:cs typeface="Times New Roman"/>
              </a:rPr>
              <a:t>seno.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dona </a:t>
            </a:r>
            <a:r>
              <a:rPr sz="1200" spc="-5" dirty="0">
                <a:latin typeface="Times New Roman"/>
                <a:cs typeface="Times New Roman"/>
              </a:rPr>
              <a:t>vigore ai </a:t>
            </a:r>
            <a:r>
              <a:rPr sz="1200" dirty="0">
                <a:latin typeface="Times New Roman"/>
                <a:cs typeface="Times New Roman"/>
              </a:rPr>
              <a:t>deboli ed </a:t>
            </a:r>
            <a:r>
              <a:rPr sz="1200" spc="-5" dirty="0">
                <a:latin typeface="Times New Roman"/>
                <a:cs typeface="Times New Roman"/>
              </a:rPr>
              <a:t>accresce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 </a:t>
            </a:r>
            <a:r>
              <a:rPr sz="1200" dirty="0">
                <a:latin typeface="Times New Roman"/>
                <a:cs typeface="Times New Roman"/>
              </a:rPr>
              <a:t>non ne </a:t>
            </a:r>
            <a:r>
              <a:rPr sz="1200" spc="-5" dirty="0">
                <a:latin typeface="Times New Roman"/>
                <a:cs typeface="Times New Roman"/>
              </a:rPr>
              <a:t>hanno.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attendono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rinnoveranno il loro </a:t>
            </a:r>
            <a:r>
              <a:rPr sz="1200" spc="-5" dirty="0">
                <a:latin typeface="Times New Roman"/>
                <a:cs typeface="Times New Roman"/>
              </a:rPr>
              <a:t>vigore;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alzeranno con ali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aquile; correranno </a:t>
            </a:r>
            <a:r>
              <a:rPr sz="1200" dirty="0">
                <a:latin typeface="Times New Roman"/>
                <a:cs typeface="Times New Roman"/>
              </a:rPr>
              <a:t>e non  </a:t>
            </a:r>
            <a:r>
              <a:rPr sz="1200" spc="-5" dirty="0">
                <a:latin typeface="Times New Roman"/>
                <a:cs typeface="Times New Roman"/>
              </a:rPr>
              <a:t>saranno affaticati; cammineranno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saranno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stanchi.”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12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(1069.4) 97:7.9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spc="-10" dirty="0">
                <a:latin typeface="Times New Roman"/>
                <a:cs typeface="Times New Roman"/>
              </a:rPr>
              <a:t>Isaia </a:t>
            </a:r>
            <a:r>
              <a:rPr sz="1200" dirty="0">
                <a:latin typeface="Times New Roman"/>
                <a:cs typeface="Times New Roman"/>
              </a:rPr>
              <a:t>condusse una </a:t>
            </a:r>
            <a:r>
              <a:rPr sz="1200" spc="-5" dirty="0">
                <a:latin typeface="Times New Roman"/>
                <a:cs typeface="Times New Roman"/>
              </a:rPr>
              <a:t>vasta </a:t>
            </a:r>
            <a:r>
              <a:rPr sz="1200" dirty="0">
                <a:latin typeface="Times New Roman"/>
                <a:cs typeface="Times New Roman"/>
              </a:rPr>
              <a:t>propaganda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vangelo </a:t>
            </a:r>
            <a:r>
              <a:rPr sz="1200" spc="-5" dirty="0">
                <a:latin typeface="Times New Roman"/>
                <a:cs typeface="Times New Roman"/>
              </a:rPr>
              <a:t>sul concetto ampliato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supremo.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rivaleggiò  </a:t>
            </a:r>
            <a:r>
              <a:rPr sz="1200" spc="-5" dirty="0">
                <a:latin typeface="Times New Roman"/>
                <a:cs typeface="Times New Roman"/>
              </a:rPr>
              <a:t>con Mosè nell’eloquenza con cui </a:t>
            </a:r>
            <a:r>
              <a:rPr sz="1200" dirty="0">
                <a:latin typeface="Times New Roman"/>
                <a:cs typeface="Times New Roman"/>
              </a:rPr>
              <a:t>descrisse il </a:t>
            </a:r>
            <a:r>
              <a:rPr sz="1200" spc="-5" dirty="0">
                <a:latin typeface="Times New Roman"/>
                <a:cs typeface="Times New Roman"/>
              </a:rPr>
              <a:t>Signore Dio d’Israele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Universale. Fu poetico nella descrizione degli  attributi </a:t>
            </a:r>
            <a:r>
              <a:rPr sz="1200" dirty="0">
                <a:latin typeface="Times New Roman"/>
                <a:cs typeface="Times New Roman"/>
              </a:rPr>
              <a:t>infiniti </a:t>
            </a:r>
            <a:r>
              <a:rPr sz="1200" spc="-5" dirty="0">
                <a:latin typeface="Times New Roman"/>
                <a:cs typeface="Times New Roman"/>
              </a:rPr>
              <a:t>del Padre Universale. Non </a:t>
            </a:r>
            <a:r>
              <a:rPr sz="1200" dirty="0">
                <a:latin typeface="Times New Roman"/>
                <a:cs typeface="Times New Roman"/>
              </a:rPr>
              <a:t>sono mai </a:t>
            </a:r>
            <a:r>
              <a:rPr sz="1200" spc="-5" dirty="0">
                <a:latin typeface="Times New Roman"/>
                <a:cs typeface="Times New Roman"/>
              </a:rPr>
              <a:t>state fatte </a:t>
            </a:r>
            <a:r>
              <a:rPr sz="1200" dirty="0">
                <a:latin typeface="Times New Roman"/>
                <a:cs typeface="Times New Roman"/>
              </a:rPr>
              <a:t>dichiarazioni più belle </a:t>
            </a:r>
            <a:r>
              <a:rPr sz="1200" spc="-5" dirty="0">
                <a:latin typeface="Times New Roman"/>
                <a:cs typeface="Times New Roman"/>
              </a:rPr>
              <a:t>sul Padre celeste. </a:t>
            </a:r>
            <a:r>
              <a:rPr sz="1200" dirty="0">
                <a:latin typeface="Times New Roman"/>
                <a:cs typeface="Times New Roman"/>
              </a:rPr>
              <a:t>Come i </a:t>
            </a:r>
            <a:r>
              <a:rPr sz="1200" spc="5" dirty="0">
                <a:latin typeface="Times New Roman"/>
                <a:cs typeface="Times New Roman"/>
              </a:rPr>
              <a:t>Salmi, </a:t>
            </a:r>
            <a:r>
              <a:rPr sz="1200" spc="-5" dirty="0">
                <a:latin typeface="Times New Roman"/>
                <a:cs typeface="Times New Roman"/>
              </a:rPr>
              <a:t>gli scritti  d’Isaia sono </a:t>
            </a:r>
            <a:r>
              <a:rPr sz="1200" dirty="0">
                <a:latin typeface="Times New Roman"/>
                <a:cs typeface="Times New Roman"/>
              </a:rPr>
              <a:t>tra le presentazioni più </a:t>
            </a:r>
            <a:r>
              <a:rPr sz="1200" spc="-5" dirty="0">
                <a:latin typeface="Times New Roman"/>
                <a:cs typeface="Times New Roman"/>
              </a:rPr>
              <a:t>sublimi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vere del concetto spirituale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che abbiano </a:t>
            </a:r>
            <a:r>
              <a:rPr sz="1200" spc="5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l’udito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mortali  </a:t>
            </a:r>
            <a:r>
              <a:rPr sz="1200" spc="-5" dirty="0">
                <a:latin typeface="Times New Roman"/>
                <a:cs typeface="Times New Roman"/>
              </a:rPr>
              <a:t>prima dell’arrivo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su Urantia. Ascoltate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descrizione della Deità: “Io sono l’alto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sublime che abita </a:t>
            </a:r>
            <a:r>
              <a:rPr sz="1200" dirty="0">
                <a:latin typeface="Times New Roman"/>
                <a:cs typeface="Times New Roman"/>
              </a:rPr>
              <a:t>l’eternità.”  </a:t>
            </a:r>
            <a:r>
              <a:rPr sz="1200" spc="-5" dirty="0">
                <a:latin typeface="Times New Roman"/>
                <a:cs typeface="Times New Roman"/>
              </a:rPr>
              <a:t>“Io sono </a:t>
            </a:r>
            <a:r>
              <a:rPr sz="1200" dirty="0">
                <a:latin typeface="Times New Roman"/>
                <a:cs typeface="Times New Roman"/>
              </a:rPr>
              <a:t>il primo e l’ultimo, e non </a:t>
            </a:r>
            <a:r>
              <a:rPr sz="1200" spc="-5" dirty="0">
                <a:latin typeface="Times New Roman"/>
                <a:cs typeface="Times New Roman"/>
              </a:rPr>
              <a:t>c’è altro Dio </a:t>
            </a:r>
            <a:r>
              <a:rPr sz="1200" dirty="0">
                <a:latin typeface="Times New Roman"/>
                <a:cs typeface="Times New Roman"/>
              </a:rPr>
              <a:t>all’infuori di </a:t>
            </a:r>
            <a:r>
              <a:rPr sz="1200" spc="-5" dirty="0">
                <a:latin typeface="Times New Roman"/>
                <a:cs typeface="Times New Roman"/>
              </a:rPr>
              <a:t>me.” “E </a:t>
            </a:r>
            <a:r>
              <a:rPr sz="1200" dirty="0">
                <a:latin typeface="Times New Roman"/>
                <a:cs typeface="Times New Roman"/>
              </a:rPr>
              <a:t>la mano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Signore non è così </a:t>
            </a:r>
            <a:r>
              <a:rPr sz="1200" spc="-5" dirty="0">
                <a:latin typeface="Times New Roman"/>
                <a:cs typeface="Times New Roman"/>
              </a:rPr>
              <a:t>corta che </a:t>
            </a:r>
            <a:r>
              <a:rPr sz="1200" dirty="0">
                <a:latin typeface="Times New Roman"/>
                <a:cs typeface="Times New Roman"/>
              </a:rPr>
              <a:t>non possa salvare,  né il </a:t>
            </a:r>
            <a:r>
              <a:rPr sz="1200" spc="-5" dirty="0">
                <a:latin typeface="Times New Roman"/>
                <a:cs typeface="Times New Roman"/>
              </a:rPr>
              <a:t>suo orecchio così serrato </a:t>
            </a:r>
            <a:r>
              <a:rPr sz="1200" dirty="0">
                <a:latin typeface="Times New Roman"/>
                <a:cs typeface="Times New Roman"/>
              </a:rPr>
              <a:t>che non possa udire.”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nuova dottrina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popolazioni </a:t>
            </a:r>
            <a:r>
              <a:rPr sz="1200" spc="-5" dirty="0">
                <a:latin typeface="Times New Roman"/>
                <a:cs typeface="Times New Roman"/>
              </a:rPr>
              <a:t>ebree sentire questo </a:t>
            </a:r>
            <a:r>
              <a:rPr sz="1200" dirty="0">
                <a:latin typeface="Times New Roman"/>
                <a:cs typeface="Times New Roman"/>
              </a:rPr>
              <a:t>profeta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benevolo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086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3370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autoritario persistere nella sua predicazione sulla costanza divina, sulla fedeltà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Egli dichiarò che “Dio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avrebbe  </a:t>
            </a:r>
            <a:r>
              <a:rPr sz="1200" spc="-5" dirty="0">
                <a:latin typeface="Times New Roman"/>
                <a:cs typeface="Times New Roman"/>
              </a:rPr>
              <a:t>dimenticato,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abbandonato”.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12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(1069.5) 97:7.10 </a:t>
            </a:r>
            <a:r>
              <a:rPr sz="1200" spc="-5" dirty="0">
                <a:latin typeface="Times New Roman"/>
                <a:cs typeface="Times New Roman"/>
              </a:rPr>
              <a:t>Questo coraggioso istruttore </a:t>
            </a:r>
            <a:r>
              <a:rPr sz="1200" dirty="0">
                <a:latin typeface="Times New Roman"/>
                <a:cs typeface="Times New Roman"/>
              </a:rPr>
              <a:t>proclamò che l’uomo era </a:t>
            </a:r>
            <a:r>
              <a:rPr sz="1200" spc="-5" dirty="0">
                <a:latin typeface="Times New Roman"/>
                <a:cs typeface="Times New Roman"/>
              </a:rPr>
              <a:t>strettamente legato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“Ciascuno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si  appellano al </a:t>
            </a:r>
            <a:r>
              <a:rPr sz="1200" dirty="0">
                <a:latin typeface="Times New Roman"/>
                <a:cs typeface="Times New Roman"/>
              </a:rPr>
              <a:t>mio nome io l’ho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per la mia </a:t>
            </a:r>
            <a:r>
              <a:rPr sz="1200" spc="-5" dirty="0">
                <a:latin typeface="Times New Roman"/>
                <a:cs typeface="Times New Roman"/>
              </a:rPr>
              <a:t>gloria, ed essi </a:t>
            </a:r>
            <a:r>
              <a:rPr sz="1200" dirty="0">
                <a:latin typeface="Times New Roman"/>
                <a:cs typeface="Times New Roman"/>
              </a:rPr>
              <a:t>proclameranno la mia </a:t>
            </a:r>
            <a:r>
              <a:rPr sz="1200" spc="-5" dirty="0">
                <a:latin typeface="Times New Roman"/>
                <a:cs typeface="Times New Roman"/>
              </a:rPr>
              <a:t>lode. </a:t>
            </a:r>
            <a:r>
              <a:rPr sz="1200" dirty="0">
                <a:latin typeface="Times New Roman"/>
                <a:cs typeface="Times New Roman"/>
              </a:rPr>
              <a:t>Sono io,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io,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cancello le </a:t>
            </a:r>
            <a:r>
              <a:rPr sz="1200" spc="-5" dirty="0">
                <a:latin typeface="Times New Roman"/>
                <a:cs typeface="Times New Roman"/>
              </a:rPr>
              <a:t>loro  trasgressioni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riguardo </a:t>
            </a:r>
            <a:r>
              <a:rPr sz="1200" dirty="0">
                <a:latin typeface="Times New Roman"/>
                <a:cs typeface="Times New Roman"/>
              </a:rPr>
              <a:t>a me stesso, e non mi </a:t>
            </a:r>
            <a:r>
              <a:rPr sz="1200" spc="-5" dirty="0">
                <a:latin typeface="Times New Roman"/>
                <a:cs typeface="Times New Roman"/>
              </a:rPr>
              <a:t>ricorderò </a:t>
            </a:r>
            <a:r>
              <a:rPr sz="1200" dirty="0">
                <a:latin typeface="Times New Roman"/>
                <a:cs typeface="Times New Roman"/>
              </a:rPr>
              <a:t>i loro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peccati.”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(1069.6) 97:7.11 </a:t>
            </a:r>
            <a:r>
              <a:rPr sz="1200" spc="-5" dirty="0">
                <a:latin typeface="Times New Roman"/>
                <a:cs typeface="Times New Roman"/>
              </a:rPr>
              <a:t>Ascoltate questo grande Ebreo </a:t>
            </a:r>
            <a:r>
              <a:rPr sz="1200" dirty="0">
                <a:latin typeface="Times New Roman"/>
                <a:cs typeface="Times New Roman"/>
              </a:rPr>
              <a:t>demolire 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nazionale, mentre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gloria proclama </a:t>
            </a:r>
            <a:r>
              <a:rPr sz="1200" dirty="0">
                <a:latin typeface="Times New Roman"/>
                <a:cs typeface="Times New Roman"/>
              </a:rPr>
              <a:t>la divinità del </a:t>
            </a:r>
            <a:r>
              <a:rPr sz="1200" spc="-5" dirty="0">
                <a:latin typeface="Times New Roman"/>
                <a:cs typeface="Times New Roman"/>
              </a:rPr>
              <a:t>Padre  Universale,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dice: “I </a:t>
            </a:r>
            <a:r>
              <a:rPr sz="1200" spc="-5" dirty="0">
                <a:latin typeface="Times New Roman"/>
                <a:cs typeface="Times New Roman"/>
              </a:rPr>
              <a:t>cieli sono </a:t>
            </a:r>
            <a:r>
              <a:rPr sz="1200" dirty="0">
                <a:latin typeface="Times New Roman"/>
                <a:cs typeface="Times New Roman"/>
              </a:rPr>
              <a:t>il mio trono, e 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è il mio poggiapiedi.” E il </a:t>
            </a:r>
            <a:r>
              <a:rPr sz="1200" spc="-5" dirty="0">
                <a:latin typeface="Times New Roman"/>
                <a:cs typeface="Times New Roman"/>
              </a:rPr>
              <a:t>Dio d’Isaia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meno santo, </a:t>
            </a:r>
            <a:r>
              <a:rPr sz="1200" spc="-5" dirty="0">
                <a:latin typeface="Times New Roman"/>
                <a:cs typeface="Times New Roman"/>
              </a:rPr>
              <a:t>maestoso,  giusto ed insondabile.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 collerico, vendicativo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geloso Yahweh dei Beduini del deserto era quasi scomparso. </a:t>
            </a:r>
            <a:r>
              <a:rPr sz="1200" dirty="0">
                <a:latin typeface="Times New Roman"/>
                <a:cs typeface="Times New Roman"/>
              </a:rPr>
              <a:t>Un  nuovo </a:t>
            </a:r>
            <a:r>
              <a:rPr sz="1200" spc="-5" dirty="0">
                <a:latin typeface="Times New Roman"/>
                <a:cs typeface="Times New Roman"/>
              </a:rPr>
              <a:t>concetto del </a:t>
            </a:r>
            <a:r>
              <a:rPr sz="1200" dirty="0">
                <a:latin typeface="Times New Roman"/>
                <a:cs typeface="Times New Roman"/>
              </a:rPr>
              <a:t>supremo ed </a:t>
            </a:r>
            <a:r>
              <a:rPr sz="1200" spc="-5" dirty="0">
                <a:latin typeface="Times New Roman"/>
                <a:cs typeface="Times New Roman"/>
              </a:rPr>
              <a:t>universale Yahweh era </a:t>
            </a:r>
            <a:r>
              <a:rPr sz="1200" dirty="0">
                <a:latin typeface="Times New Roman"/>
                <a:cs typeface="Times New Roman"/>
              </a:rPr>
              <a:t>apparso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dell’uomo </a:t>
            </a:r>
            <a:r>
              <a:rPr sz="1200" spc="-5" dirty="0">
                <a:latin typeface="Times New Roman"/>
                <a:cs typeface="Times New Roman"/>
              </a:rPr>
              <a:t>mortale per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mai più perso di </a:t>
            </a:r>
            <a:r>
              <a:rPr sz="1200" spc="-5" dirty="0">
                <a:latin typeface="Times New Roman"/>
                <a:cs typeface="Times New Roman"/>
              </a:rPr>
              <a:t>vista  dall’umanità.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comprensione </a:t>
            </a:r>
            <a:r>
              <a:rPr sz="1200" spc="-5" dirty="0">
                <a:latin typeface="Times New Roman"/>
                <a:cs typeface="Times New Roman"/>
              </a:rPr>
              <a:t>della giustizia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aveva 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la magia primitiva e la </a:t>
            </a:r>
            <a:r>
              <a:rPr sz="1200" spc="-5" dirty="0">
                <a:latin typeface="Times New Roman"/>
                <a:cs typeface="Times New Roman"/>
              </a:rPr>
              <a:t>paura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biologica.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Finalmente all’uomo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presentato </a:t>
            </a:r>
            <a:r>
              <a:rPr sz="1200" dirty="0">
                <a:latin typeface="Times New Roman"/>
                <a:cs typeface="Times New Roman"/>
              </a:rPr>
              <a:t>un universo di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e d’ordine e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universale </a:t>
            </a:r>
            <a:r>
              <a:rPr sz="1200" spc="-5" dirty="0">
                <a:latin typeface="Times New Roman"/>
                <a:cs typeface="Times New Roman"/>
              </a:rPr>
              <a:t>con attributi affidabili ed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ultimi.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476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(1070.1) 97:7.12 </a:t>
            </a:r>
            <a:r>
              <a:rPr sz="1200" spc="-5" dirty="0">
                <a:latin typeface="Times New Roman"/>
                <a:cs typeface="Times New Roman"/>
              </a:rPr>
              <a:t>Questo predicatore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superno non </a:t>
            </a:r>
            <a:r>
              <a:rPr sz="1200" spc="-5" dirty="0">
                <a:latin typeface="Times New Roman"/>
                <a:cs typeface="Times New Roman"/>
              </a:rPr>
              <a:t>cessò mai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proclamare questo </a:t>
            </a:r>
            <a:r>
              <a:rPr sz="1200" i="1" spc="-5" dirty="0">
                <a:latin typeface="Times New Roman"/>
                <a:cs typeface="Times New Roman"/>
              </a:rPr>
              <a:t>Dio </a:t>
            </a:r>
            <a:r>
              <a:rPr sz="1200" i="1" dirty="0">
                <a:latin typeface="Times New Roman"/>
                <a:cs typeface="Times New Roman"/>
              </a:rPr>
              <a:t>d’amore. </a:t>
            </a:r>
            <a:r>
              <a:rPr sz="1200" spc="-5" dirty="0">
                <a:latin typeface="Times New Roman"/>
                <a:cs typeface="Times New Roman"/>
              </a:rPr>
              <a:t>“Io dimoro nel luogo elevato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santo,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con colui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spirito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contrito ed </a:t>
            </a:r>
            <a:r>
              <a:rPr sz="1200" dirty="0">
                <a:latin typeface="Times New Roman"/>
                <a:cs typeface="Times New Roman"/>
              </a:rPr>
              <a:t>umile.” 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maestro disse ancora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conforto </a:t>
            </a:r>
            <a:r>
              <a:rPr sz="1200" dirty="0">
                <a:latin typeface="Times New Roman"/>
                <a:cs typeface="Times New Roman"/>
              </a:rPr>
              <a:t>ai suoi  </a:t>
            </a:r>
            <a:r>
              <a:rPr sz="1200" spc="-5" dirty="0">
                <a:latin typeface="Times New Roman"/>
                <a:cs typeface="Times New Roman"/>
              </a:rPr>
              <a:t>contemporanei: </a:t>
            </a:r>
            <a:r>
              <a:rPr sz="1200" dirty="0">
                <a:latin typeface="Times New Roman"/>
                <a:cs typeface="Times New Roman"/>
              </a:rPr>
              <a:t>“Ed il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ti </a:t>
            </a:r>
            <a:r>
              <a:rPr sz="1200" spc="-5" dirty="0">
                <a:latin typeface="Times New Roman"/>
                <a:cs typeface="Times New Roman"/>
              </a:rPr>
              <a:t>guiderà </a:t>
            </a:r>
            <a:r>
              <a:rPr sz="1200" dirty="0">
                <a:latin typeface="Times New Roman"/>
                <a:cs typeface="Times New Roman"/>
              </a:rPr>
              <a:t>continuamente e </a:t>
            </a:r>
            <a:r>
              <a:rPr sz="1200" spc="-5" dirty="0">
                <a:latin typeface="Times New Roman"/>
                <a:cs typeface="Times New Roman"/>
              </a:rPr>
              <a:t>soddisferà </a:t>
            </a:r>
            <a:r>
              <a:rPr sz="1200" dirty="0">
                <a:latin typeface="Times New Roman"/>
                <a:cs typeface="Times New Roman"/>
              </a:rPr>
              <a:t>la tua </a:t>
            </a:r>
            <a:r>
              <a:rPr sz="1200" spc="-5" dirty="0">
                <a:latin typeface="Times New Roman"/>
                <a:cs typeface="Times New Roman"/>
              </a:rPr>
              <a:t>anima.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sarai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giardino annaffiato </a:t>
            </a:r>
            <a:r>
              <a:rPr sz="1200" dirty="0">
                <a:latin typeface="Times New Roman"/>
                <a:cs typeface="Times New Roman"/>
              </a:rPr>
              <a:t>e come una 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l’acqua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manca.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nemico arriverà come </a:t>
            </a:r>
            <a:r>
              <a:rPr sz="1200" dirty="0">
                <a:latin typeface="Times New Roman"/>
                <a:cs typeface="Times New Roman"/>
              </a:rPr>
              <a:t>un fiume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piena,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eleverà </a:t>
            </a:r>
            <a:r>
              <a:rPr sz="1200" dirty="0">
                <a:latin typeface="Times New Roman"/>
                <a:cs typeface="Times New Roman"/>
              </a:rPr>
              <a:t>una difesa contro  di lui.” </a:t>
            </a:r>
            <a:r>
              <a:rPr sz="1200" spc="-5" dirty="0">
                <a:latin typeface="Times New Roman"/>
                <a:cs typeface="Times New Roman"/>
              </a:rPr>
              <a:t>Ed ancora </a:t>
            </a:r>
            <a:r>
              <a:rPr sz="1200" dirty="0">
                <a:latin typeface="Times New Roman"/>
                <a:cs typeface="Times New Roman"/>
              </a:rPr>
              <a:t>una volta 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distruttore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paura e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generatrice </a:t>
            </a:r>
            <a:r>
              <a:rPr sz="1200" dirty="0">
                <a:latin typeface="Times New Roman"/>
                <a:cs typeface="Times New Roman"/>
              </a:rPr>
              <a:t>di fiducia  </a:t>
            </a:r>
            <a:r>
              <a:rPr sz="1200" spc="-5" dirty="0">
                <a:latin typeface="Times New Roman"/>
                <a:cs typeface="Times New Roman"/>
              </a:rPr>
              <a:t>risplendettero </a:t>
            </a:r>
            <a:r>
              <a:rPr sz="1200" dirty="0">
                <a:latin typeface="Times New Roman"/>
                <a:cs typeface="Times New Roman"/>
              </a:rPr>
              <a:t>per la benedizione</a:t>
            </a:r>
            <a:r>
              <a:rPr sz="1200" spc="-5" dirty="0">
                <a:latin typeface="Times New Roman"/>
                <a:cs typeface="Times New Roman"/>
              </a:rPr>
              <a:t> dell’umanità.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485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(1070.2) 97:7.13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lungimirante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coraggioso Isaia </a:t>
            </a:r>
            <a:r>
              <a:rPr sz="1200" dirty="0">
                <a:latin typeface="Times New Roman"/>
                <a:cs typeface="Times New Roman"/>
              </a:rPr>
              <a:t>eclissò </a:t>
            </a:r>
            <a:r>
              <a:rPr sz="1200" spc="-5" dirty="0">
                <a:latin typeface="Times New Roman"/>
                <a:cs typeface="Times New Roman"/>
              </a:rPr>
              <a:t>efficacemente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Yahweh nazionalistico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sublime </a:t>
            </a:r>
            <a:r>
              <a:rPr sz="1200" spc="-5" dirty="0">
                <a:latin typeface="Times New Roman"/>
                <a:cs typeface="Times New Roman"/>
              </a:rPr>
              <a:t>descrizione della  maestà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dell’universale </a:t>
            </a:r>
            <a:r>
              <a:rPr sz="1200" dirty="0">
                <a:latin typeface="Times New Roman"/>
                <a:cs typeface="Times New Roman"/>
              </a:rPr>
              <a:t>onnipotenza </a:t>
            </a:r>
            <a:r>
              <a:rPr sz="1200" spc="-5" dirty="0">
                <a:latin typeface="Times New Roman"/>
                <a:cs typeface="Times New Roman"/>
              </a:rPr>
              <a:t>del supremo Yahweh, Dio d’amore, </a:t>
            </a:r>
            <a:r>
              <a:rPr sz="1200" dirty="0">
                <a:latin typeface="Times New Roman"/>
                <a:cs typeface="Times New Roman"/>
              </a:rPr>
              <a:t>sovrano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Padre affettuoso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134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546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l’umanità. Da quei giorni memorabili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nell’Occidente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inglobato la </a:t>
            </a:r>
            <a:r>
              <a:rPr sz="1200" spc="-5" dirty="0">
                <a:latin typeface="Times New Roman"/>
                <a:cs typeface="Times New Roman"/>
              </a:rPr>
              <a:t>giustizia universale,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divina e la rettitudine </a:t>
            </a:r>
            <a:r>
              <a:rPr sz="1200" spc="-5" dirty="0">
                <a:latin typeface="Times New Roman"/>
                <a:cs typeface="Times New Roman"/>
              </a:rPr>
              <a:t>eterna.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linguaggio stupendo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grazia incomparabile questo grande </a:t>
            </a:r>
            <a:r>
              <a:rPr sz="1200" dirty="0">
                <a:latin typeface="Times New Roman"/>
                <a:cs typeface="Times New Roman"/>
              </a:rPr>
              <a:t>maestro  </a:t>
            </a:r>
            <a:r>
              <a:rPr sz="1200" spc="-5" dirty="0">
                <a:latin typeface="Times New Roman"/>
                <a:cs typeface="Times New Roman"/>
              </a:rPr>
              <a:t>descrisse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onnipotente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ama </a:t>
            </a:r>
            <a:r>
              <a:rPr sz="1200" dirty="0">
                <a:latin typeface="Times New Roman"/>
                <a:cs typeface="Times New Roman"/>
              </a:rPr>
              <a:t>tutta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(1070.3) 97:7.14 </a:t>
            </a:r>
            <a:r>
              <a:rPr sz="1200" spc="-5" dirty="0">
                <a:latin typeface="Times New Roman"/>
                <a:cs typeface="Times New Roman"/>
              </a:rPr>
              <a:t>Questo profeta della cattività predicò al suo </a:t>
            </a:r>
            <a:r>
              <a:rPr sz="1200" dirty="0">
                <a:latin typeface="Times New Roman"/>
                <a:cs typeface="Times New Roman"/>
              </a:rPr>
              <a:t>popolo e 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di molte </a:t>
            </a:r>
            <a:r>
              <a:rPr sz="1200" spc="-5" dirty="0">
                <a:latin typeface="Times New Roman"/>
                <a:cs typeface="Times New Roman"/>
              </a:rPr>
              <a:t>nazioni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ascoltavano presso </a:t>
            </a:r>
            <a:r>
              <a:rPr sz="1200" dirty="0">
                <a:latin typeface="Times New Roman"/>
                <a:cs typeface="Times New Roman"/>
              </a:rPr>
              <a:t>il fiume a  </a:t>
            </a:r>
            <a:r>
              <a:rPr sz="1200" spc="-5" dirty="0">
                <a:latin typeface="Times New Roman"/>
                <a:cs typeface="Times New Roman"/>
              </a:rPr>
              <a:t>Babilonia.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Isaia fece </a:t>
            </a:r>
            <a:r>
              <a:rPr sz="1200" dirty="0">
                <a:latin typeface="Times New Roman"/>
                <a:cs typeface="Times New Roman"/>
              </a:rPr>
              <a:t>molto per </a:t>
            </a:r>
            <a:r>
              <a:rPr sz="1200" spc="-5" dirty="0">
                <a:latin typeface="Times New Roman"/>
                <a:cs typeface="Times New Roman"/>
              </a:rPr>
              <a:t>contrastare </a:t>
            </a:r>
            <a:r>
              <a:rPr sz="1200" dirty="0">
                <a:latin typeface="Times New Roman"/>
                <a:cs typeface="Times New Roman"/>
              </a:rPr>
              <a:t>le numerose concezioni </a:t>
            </a:r>
            <a:r>
              <a:rPr sz="1200" spc="-5" dirty="0">
                <a:latin typeface="Times New Roman"/>
                <a:cs typeface="Times New Roman"/>
              </a:rPr>
              <a:t>errate </a:t>
            </a:r>
            <a:r>
              <a:rPr sz="1200" dirty="0">
                <a:latin typeface="Times New Roman"/>
                <a:cs typeface="Times New Roman"/>
              </a:rPr>
              <a:t>e razzialmente </a:t>
            </a:r>
            <a:r>
              <a:rPr sz="1200" spc="-5" dirty="0">
                <a:latin typeface="Times New Roman"/>
                <a:cs typeface="Times New Roman"/>
              </a:rPr>
              <a:t>egoistiche della </a:t>
            </a:r>
            <a:r>
              <a:rPr sz="1200" dirty="0">
                <a:latin typeface="Times New Roman"/>
                <a:cs typeface="Times New Roman"/>
              </a:rPr>
              <a:t>missione  </a:t>
            </a:r>
            <a:r>
              <a:rPr sz="1200" spc="-5" dirty="0">
                <a:latin typeface="Times New Roman"/>
                <a:cs typeface="Times New Roman"/>
              </a:rPr>
              <a:t>del Messia promesso. 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riuscì pienamente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sforzo. 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fossero dedicati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costruire </a:t>
            </a:r>
            <a:r>
              <a:rPr sz="1200" dirty="0">
                <a:latin typeface="Times New Roman"/>
                <a:cs typeface="Times New Roman"/>
              </a:rPr>
              <a:t>un malinteso  nazionalismo,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dei due </a:t>
            </a:r>
            <a:r>
              <a:rPr sz="1200" spc="-5" dirty="0">
                <a:latin typeface="Times New Roman"/>
                <a:cs typeface="Times New Roman"/>
              </a:rPr>
              <a:t>Isaia avrebbero preparato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al riconoscimento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all’accoglimento del Messia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promesso.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Storia sacra 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storia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profana</a:t>
            </a:r>
            <a:endParaRPr sz="1600">
              <a:latin typeface="Times New Roman"/>
              <a:cs typeface="Times New Roman"/>
            </a:endParaRPr>
          </a:p>
          <a:p>
            <a:pPr marL="76200" marR="78105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(1070.4) 97:8.1 </a:t>
            </a:r>
            <a:r>
              <a:rPr sz="1200" spc="-5" dirty="0">
                <a:latin typeface="Times New Roman"/>
                <a:cs typeface="Times New Roman"/>
              </a:rPr>
              <a:t>L’abitudine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esperienze degli </a:t>
            </a:r>
            <a:r>
              <a:rPr sz="1200" dirty="0">
                <a:latin typeface="Times New Roman"/>
                <a:cs typeface="Times New Roman"/>
              </a:rPr>
              <a:t>Ebrei come </a:t>
            </a:r>
            <a:r>
              <a:rPr sz="1200" spc="-5" dirty="0">
                <a:latin typeface="Times New Roman"/>
                <a:cs typeface="Times New Roman"/>
              </a:rPr>
              <a:t>storia sacra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attività del resto </a:t>
            </a:r>
            <a:r>
              <a:rPr sz="1200" dirty="0">
                <a:latin typeface="Times New Roman"/>
                <a:cs typeface="Times New Roman"/>
              </a:rPr>
              <a:t>del mondo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profana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responsabile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della </a:t>
            </a:r>
            <a:r>
              <a:rPr sz="1200" spc="-5" dirty="0">
                <a:latin typeface="Times New Roman"/>
                <a:cs typeface="Times New Roman"/>
              </a:rPr>
              <a:t>confusione esistente nella </a:t>
            </a:r>
            <a:r>
              <a:rPr sz="1200" dirty="0">
                <a:latin typeface="Times New Roman"/>
                <a:cs typeface="Times New Roman"/>
              </a:rPr>
              <a:t>mente umana </a:t>
            </a:r>
            <a:r>
              <a:rPr sz="1200" spc="-5" dirty="0">
                <a:latin typeface="Times New Roman"/>
                <a:cs typeface="Times New Roman"/>
              </a:rPr>
              <a:t>riguardo all’interpretazione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storia. Questa difficoltà sorse perché </a:t>
            </a:r>
            <a:r>
              <a:rPr sz="1200" dirty="0">
                <a:latin typeface="Times New Roman"/>
                <a:cs typeface="Times New Roman"/>
              </a:rPr>
              <a:t>non c’è una storia </a:t>
            </a:r>
            <a:r>
              <a:rPr sz="1200" spc="-5" dirty="0">
                <a:latin typeface="Times New Roman"/>
                <a:cs typeface="Times New Roman"/>
              </a:rPr>
              <a:t>laica degli </a:t>
            </a:r>
            <a:r>
              <a:rPr sz="1200" dirty="0">
                <a:latin typeface="Times New Roman"/>
                <a:cs typeface="Times New Roman"/>
              </a:rPr>
              <a:t>Ebrei.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dell’esilio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Babilonia </a:t>
            </a:r>
            <a:r>
              <a:rPr sz="1200" dirty="0">
                <a:latin typeface="Times New Roman"/>
                <a:cs typeface="Times New Roman"/>
              </a:rPr>
              <a:t>avevano  </a:t>
            </a:r>
            <a:r>
              <a:rPr sz="1200" spc="-5" dirty="0">
                <a:latin typeface="Times New Roman"/>
                <a:cs typeface="Times New Roman"/>
              </a:rPr>
              <a:t>preparato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presunti </a:t>
            </a:r>
            <a:r>
              <a:rPr sz="1200" dirty="0">
                <a:latin typeface="Times New Roman"/>
                <a:cs typeface="Times New Roman"/>
              </a:rPr>
              <a:t>accordi </a:t>
            </a:r>
            <a:r>
              <a:rPr sz="1200" spc="-5" dirty="0">
                <a:latin typeface="Times New Roman"/>
                <a:cs typeface="Times New Roman"/>
              </a:rPr>
              <a:t>miracolosi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Ebrei,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sacra d’Israele descritta nell’Antico  Testamento, essi distrussero accuratamente </a:t>
            </a:r>
            <a:r>
              <a:rPr sz="1200" dirty="0">
                <a:latin typeface="Times New Roman"/>
                <a:cs typeface="Times New Roman"/>
              </a:rPr>
              <a:t>e completamente i </a:t>
            </a:r>
            <a:r>
              <a:rPr sz="1200" spc="-5" dirty="0">
                <a:latin typeface="Times New Roman"/>
                <a:cs typeface="Times New Roman"/>
              </a:rPr>
              <a:t>documenti </a:t>
            </a:r>
            <a:r>
              <a:rPr sz="1200" dirty="0">
                <a:latin typeface="Times New Roman"/>
                <a:cs typeface="Times New Roman"/>
              </a:rPr>
              <a:t>esistenti </a:t>
            </a:r>
            <a:r>
              <a:rPr sz="1200" spc="-5" dirty="0">
                <a:latin typeface="Times New Roman"/>
                <a:cs typeface="Times New Roman"/>
              </a:rPr>
              <a:t>degli affari ebraici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libri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“Gli Atti </a:t>
            </a:r>
            <a:r>
              <a:rPr sz="1200" dirty="0">
                <a:latin typeface="Times New Roman"/>
                <a:cs typeface="Times New Roman"/>
              </a:rPr>
              <a:t>dei Re  </a:t>
            </a:r>
            <a:r>
              <a:rPr sz="1200" spc="-5" dirty="0">
                <a:latin typeface="Times New Roman"/>
                <a:cs typeface="Times New Roman"/>
              </a:rPr>
              <a:t>d’Israele” </a:t>
            </a:r>
            <a:r>
              <a:rPr sz="1200" dirty="0">
                <a:latin typeface="Times New Roman"/>
                <a:cs typeface="Times New Roman"/>
              </a:rPr>
              <a:t>e “ </a:t>
            </a:r>
            <a:r>
              <a:rPr sz="1200" spc="-5" dirty="0">
                <a:latin typeface="Times New Roman"/>
                <a:cs typeface="Times New Roman"/>
              </a:rPr>
              <a:t>Gli Atti </a:t>
            </a:r>
            <a:r>
              <a:rPr sz="1200" dirty="0">
                <a:latin typeface="Times New Roman"/>
                <a:cs typeface="Times New Roman"/>
              </a:rPr>
              <a:t>dei Re di </a:t>
            </a:r>
            <a:r>
              <a:rPr sz="1200" spc="-5" dirty="0">
                <a:latin typeface="Times New Roman"/>
                <a:cs typeface="Times New Roman"/>
              </a:rPr>
              <a:t>Giuda”, 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parecchi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documenti </a:t>
            </a:r>
            <a:r>
              <a:rPr sz="1200" dirty="0">
                <a:latin typeface="Times New Roman"/>
                <a:cs typeface="Times New Roman"/>
              </a:rPr>
              <a:t>più o </a:t>
            </a:r>
            <a:r>
              <a:rPr sz="1200" spc="-5" dirty="0">
                <a:latin typeface="Times New Roman"/>
                <a:cs typeface="Times New Roman"/>
              </a:rPr>
              <a:t>meno esatti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storia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ebraica.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22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(1070.5) 97:8.2 </a:t>
            </a:r>
            <a:r>
              <a:rPr sz="1200" spc="-5" dirty="0">
                <a:latin typeface="Times New Roman"/>
                <a:cs typeface="Times New Roman"/>
              </a:rPr>
              <a:t>Per comprendere </a:t>
            </a:r>
            <a:r>
              <a:rPr sz="1200" dirty="0">
                <a:latin typeface="Times New Roman"/>
                <a:cs typeface="Times New Roman"/>
              </a:rPr>
              <a:t>come la </a:t>
            </a:r>
            <a:r>
              <a:rPr sz="1200" spc="-5" dirty="0">
                <a:latin typeface="Times New Roman"/>
                <a:cs typeface="Times New Roman"/>
              </a:rPr>
              <a:t>pressione </a:t>
            </a:r>
            <a:r>
              <a:rPr sz="1200" dirty="0">
                <a:latin typeface="Times New Roman"/>
                <a:cs typeface="Times New Roman"/>
              </a:rPr>
              <a:t>opprimente e la </a:t>
            </a:r>
            <a:r>
              <a:rPr sz="1200" spc="-5" dirty="0">
                <a:latin typeface="Times New Roman"/>
                <a:cs typeface="Times New Roman"/>
              </a:rPr>
              <a:t>coercizione inesorabile della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secolare terrorizzavano gli Ebrei  prigionieri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governati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stranieri </a:t>
            </a:r>
            <a:r>
              <a:rPr sz="1200" dirty="0">
                <a:latin typeface="Times New Roman"/>
                <a:cs typeface="Times New Roman"/>
              </a:rPr>
              <a:t>al punto da tentare la </a:t>
            </a:r>
            <a:r>
              <a:rPr sz="1200" spc="-5" dirty="0">
                <a:latin typeface="Times New Roman"/>
                <a:cs typeface="Times New Roman"/>
              </a:rPr>
              <a:t>riscrizione </a:t>
            </a:r>
            <a:r>
              <a:rPr sz="1200" dirty="0">
                <a:latin typeface="Times New Roman"/>
                <a:cs typeface="Times New Roman"/>
              </a:rPr>
              <a:t>e ricomposizione </a:t>
            </a:r>
            <a:r>
              <a:rPr sz="1200" spc="-5" dirty="0">
                <a:latin typeface="Times New Roman"/>
                <a:cs typeface="Times New Roman"/>
              </a:rPr>
              <a:t>completa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storia, si dovrebbe  esaminare </a:t>
            </a:r>
            <a:r>
              <a:rPr sz="1200" dirty="0">
                <a:latin typeface="Times New Roman"/>
                <a:cs typeface="Times New Roman"/>
              </a:rPr>
              <a:t>brevemente il </a:t>
            </a:r>
            <a:r>
              <a:rPr sz="1200" spc="-5" dirty="0">
                <a:latin typeface="Times New Roman"/>
                <a:cs typeface="Times New Roman"/>
              </a:rPr>
              <a:t>resoconto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complessa esperienza nazionale. Si </a:t>
            </a:r>
            <a:r>
              <a:rPr sz="1200" dirty="0">
                <a:latin typeface="Times New Roman"/>
                <a:cs typeface="Times New Roman"/>
              </a:rPr>
              <a:t>deve tenere presente </a:t>
            </a:r>
            <a:r>
              <a:rPr sz="1200" spc="-5" dirty="0">
                <a:latin typeface="Times New Roman"/>
                <a:cs typeface="Times New Roman"/>
              </a:rPr>
              <a:t>che gli Ebrei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sviluppare un’adeguata </a:t>
            </a:r>
            <a:r>
              <a:rPr sz="1200" dirty="0">
                <a:latin typeface="Times New Roman"/>
                <a:cs typeface="Times New Roman"/>
              </a:rPr>
              <a:t>filosofia non </a:t>
            </a:r>
            <a:r>
              <a:rPr sz="1200" spc="-5" dirty="0">
                <a:latin typeface="Times New Roman"/>
                <a:cs typeface="Times New Roman"/>
              </a:rPr>
              <a:t>teologica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lottarono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concezione originale egiziana della </a:t>
            </a:r>
            <a:r>
              <a:rPr sz="1200" dirty="0">
                <a:latin typeface="Times New Roman"/>
                <a:cs typeface="Times New Roman"/>
              </a:rPr>
              <a:t>ricompensa  divina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rettitudine unita a </a:t>
            </a:r>
            <a:r>
              <a:rPr sz="1200" spc="-5" dirty="0">
                <a:latin typeface="Times New Roman"/>
                <a:cs typeface="Times New Roman"/>
              </a:rPr>
              <a:t>severe </a:t>
            </a:r>
            <a:r>
              <a:rPr sz="1200" dirty="0">
                <a:latin typeface="Times New Roman"/>
                <a:cs typeface="Times New Roman"/>
              </a:rPr>
              <a:t>punizioni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dramma di </a:t>
            </a:r>
            <a:r>
              <a:rPr sz="1200" spc="-5" dirty="0">
                <a:latin typeface="Times New Roman"/>
                <a:cs typeface="Times New Roman"/>
              </a:rPr>
              <a:t>Giobbe fu </a:t>
            </a:r>
            <a:r>
              <a:rPr sz="1200" dirty="0">
                <a:latin typeface="Times New Roman"/>
                <a:cs typeface="Times New Roman"/>
              </a:rPr>
              <a:t>un po’ una protesta </a:t>
            </a:r>
            <a:r>
              <a:rPr sz="1200" spc="-5" dirty="0">
                <a:latin typeface="Times New Roman"/>
                <a:cs typeface="Times New Roman"/>
              </a:rPr>
              <a:t>contro questa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filosofia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848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907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erronea. L’aperto pessimismo dell’Ecclesiaste 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saggia reazione </a:t>
            </a:r>
            <a:r>
              <a:rPr sz="1200" dirty="0">
                <a:latin typeface="Times New Roman"/>
                <a:cs typeface="Times New Roman"/>
              </a:rPr>
              <a:t>terrena </a:t>
            </a:r>
            <a:r>
              <a:rPr sz="1200" spc="-5" dirty="0">
                <a:latin typeface="Times New Roman"/>
                <a:cs typeface="Times New Roman"/>
              </a:rPr>
              <a:t>contro queste credenze eccessivamente </a:t>
            </a:r>
            <a:r>
              <a:rPr sz="1200" dirty="0">
                <a:latin typeface="Times New Roman"/>
                <a:cs typeface="Times New Roman"/>
              </a:rPr>
              <a:t>ottimistiche 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Provvidenza.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(1071.1) 97:8.3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cinquecento </a:t>
            </a:r>
            <a:r>
              <a:rPr sz="1200" dirty="0">
                <a:latin typeface="Times New Roman"/>
                <a:cs typeface="Times New Roman"/>
              </a:rPr>
              <a:t>anni di dominazione </a:t>
            </a:r>
            <a:r>
              <a:rPr sz="1200" spc="-5" dirty="0">
                <a:latin typeface="Times New Roman"/>
                <a:cs typeface="Times New Roman"/>
              </a:rPr>
              <a:t>ad opera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governanti stranieri furono </a:t>
            </a:r>
            <a:r>
              <a:rPr sz="1200" dirty="0">
                <a:latin typeface="Times New Roman"/>
                <a:cs typeface="Times New Roman"/>
              </a:rPr>
              <a:t>troppi anche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pazienti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tolleranti</a:t>
            </a:r>
            <a:endParaRPr sz="1200">
              <a:latin typeface="Times New Roman"/>
              <a:cs typeface="Times New Roman"/>
            </a:endParaRPr>
          </a:p>
          <a:p>
            <a:pPr marL="76200" marR="114300" algn="just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Ebrei.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sacerdoti 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gridare: “Fino </a:t>
            </a:r>
            <a:r>
              <a:rPr sz="1200" dirty="0">
                <a:latin typeface="Times New Roman"/>
                <a:cs typeface="Times New Roman"/>
              </a:rPr>
              <a:t>a quando, o </a:t>
            </a:r>
            <a:r>
              <a:rPr sz="1200" spc="-5" dirty="0">
                <a:latin typeface="Times New Roman"/>
                <a:cs typeface="Times New Roman"/>
              </a:rPr>
              <a:t>Signore, fino </a:t>
            </a:r>
            <a:r>
              <a:rPr sz="1200" dirty="0">
                <a:latin typeface="Times New Roman"/>
                <a:cs typeface="Times New Roman"/>
              </a:rPr>
              <a:t>a quando?”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Ebreo onesto </a:t>
            </a:r>
            <a:r>
              <a:rPr sz="1200" dirty="0">
                <a:latin typeface="Times New Roman"/>
                <a:cs typeface="Times New Roman"/>
              </a:rPr>
              <a:t>cercava  </a:t>
            </a:r>
            <a:r>
              <a:rPr sz="1200" spc="-5" dirty="0">
                <a:latin typeface="Times New Roman"/>
                <a:cs typeface="Times New Roman"/>
              </a:rPr>
              <a:t>nelle Scritture,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confusione aumentava ancora di più. </a:t>
            </a:r>
            <a:r>
              <a:rPr sz="1200" spc="-5" dirty="0">
                <a:latin typeface="Times New Roman"/>
                <a:cs typeface="Times New Roman"/>
              </a:rPr>
              <a:t>Un antico veggente aveva </a:t>
            </a:r>
            <a:r>
              <a:rPr sz="1200" dirty="0">
                <a:latin typeface="Times New Roman"/>
                <a:cs typeface="Times New Roman"/>
              </a:rPr>
              <a:t>promesso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avrebbe </a:t>
            </a:r>
            <a:r>
              <a:rPr sz="1200" dirty="0">
                <a:latin typeface="Times New Roman"/>
                <a:cs typeface="Times New Roman"/>
              </a:rPr>
              <a:t>protetto e liberato  il </a:t>
            </a:r>
            <a:r>
              <a:rPr sz="1200" spc="-5" dirty="0">
                <a:latin typeface="Times New Roman"/>
                <a:cs typeface="Times New Roman"/>
              </a:rPr>
              <a:t>suo “popolo eletto”. Amos aveva minacciato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avrebbe </a:t>
            </a:r>
            <a:r>
              <a:rPr sz="1200" dirty="0">
                <a:latin typeface="Times New Roman"/>
                <a:cs typeface="Times New Roman"/>
              </a:rPr>
              <a:t>abbandonato </a:t>
            </a:r>
            <a:r>
              <a:rPr sz="1200" spc="-10" dirty="0">
                <a:latin typeface="Times New Roman"/>
                <a:cs typeface="Times New Roman"/>
              </a:rPr>
              <a:t>Israele </a:t>
            </a:r>
            <a:r>
              <a:rPr sz="1200" dirty="0">
                <a:latin typeface="Times New Roman"/>
                <a:cs typeface="Times New Roman"/>
              </a:rPr>
              <a:t>se non </a:t>
            </a:r>
            <a:r>
              <a:rPr sz="1200" spc="-5" dirty="0">
                <a:latin typeface="Times New Roman"/>
                <a:cs typeface="Times New Roman"/>
              </a:rPr>
              <a:t>avesse </a:t>
            </a:r>
            <a:r>
              <a:rPr sz="1200" dirty="0">
                <a:latin typeface="Times New Roman"/>
                <a:cs typeface="Times New Roman"/>
              </a:rPr>
              <a:t>ristabilito i </a:t>
            </a:r>
            <a:r>
              <a:rPr sz="1200" spc="-5" dirty="0">
                <a:latin typeface="Times New Roman"/>
                <a:cs typeface="Times New Roman"/>
              </a:rPr>
              <a:t>suoi criteri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75565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rettitudine nazionale. L’autore del Deuteronomio aveva descritto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Scelta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tra il bene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male, </a:t>
            </a:r>
            <a:r>
              <a:rPr sz="1200" dirty="0">
                <a:latin typeface="Times New Roman"/>
                <a:cs typeface="Times New Roman"/>
              </a:rPr>
              <a:t>tra la benedizione  e la maledizione.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Isaia aveva predicato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benevolo </a:t>
            </a:r>
            <a:r>
              <a:rPr sz="1200" dirty="0">
                <a:latin typeface="Times New Roman"/>
                <a:cs typeface="Times New Roman"/>
              </a:rPr>
              <a:t>re-liberatore. </a:t>
            </a:r>
            <a:r>
              <a:rPr sz="1200" spc="-5" dirty="0">
                <a:latin typeface="Times New Roman"/>
                <a:cs typeface="Times New Roman"/>
              </a:rPr>
              <a:t>Geremia aveva </a:t>
            </a:r>
            <a:r>
              <a:rPr sz="1200" dirty="0">
                <a:latin typeface="Times New Roman"/>
                <a:cs typeface="Times New Roman"/>
              </a:rPr>
              <a:t>proclamato </a:t>
            </a:r>
            <a:r>
              <a:rPr sz="1200" spc="-5" dirty="0">
                <a:latin typeface="Times New Roman"/>
                <a:cs typeface="Times New Roman"/>
              </a:rPr>
              <a:t>un’era </a:t>
            </a:r>
            <a:r>
              <a:rPr sz="1200" dirty="0">
                <a:latin typeface="Times New Roman"/>
                <a:cs typeface="Times New Roman"/>
              </a:rPr>
              <a:t>di rettitudine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interiore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patto scritto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tavolette del cuore.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Isaia aveva parlato </a:t>
            </a:r>
            <a:r>
              <a:rPr sz="1200" dirty="0">
                <a:latin typeface="Times New Roman"/>
                <a:cs typeface="Times New Roman"/>
              </a:rPr>
              <a:t>della salvezza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sacrificio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redenzione.</a:t>
            </a:r>
            <a:endParaRPr sz="1200">
              <a:latin typeface="Times New Roman"/>
              <a:cs typeface="Times New Roman"/>
            </a:endParaRPr>
          </a:p>
          <a:p>
            <a:pPr marL="76200" marR="45847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Ezechiele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proclamato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liberazione attraverso </a:t>
            </a:r>
            <a:r>
              <a:rPr sz="1200" dirty="0">
                <a:latin typeface="Times New Roman"/>
                <a:cs typeface="Times New Roman"/>
              </a:rPr>
              <a:t>il servizio di </a:t>
            </a:r>
            <a:r>
              <a:rPr sz="1200" spc="-5" dirty="0">
                <a:latin typeface="Times New Roman"/>
                <a:cs typeface="Times New Roman"/>
              </a:rPr>
              <a:t>devozione, ed </a:t>
            </a:r>
            <a:r>
              <a:rPr sz="1200" dirty="0">
                <a:latin typeface="Times New Roman"/>
                <a:cs typeface="Times New Roman"/>
              </a:rPr>
              <a:t>Ezra aveva promesso la </a:t>
            </a:r>
            <a:r>
              <a:rPr sz="1200" spc="-5" dirty="0">
                <a:latin typeface="Times New Roman"/>
                <a:cs typeface="Times New Roman"/>
              </a:rPr>
              <a:t>prosperità </a:t>
            </a:r>
            <a:r>
              <a:rPr sz="1200" dirty="0">
                <a:latin typeface="Times New Roman"/>
                <a:cs typeface="Times New Roman"/>
              </a:rPr>
              <a:t>mediante  </a:t>
            </a:r>
            <a:r>
              <a:rPr sz="1200" spc="-5" dirty="0">
                <a:latin typeface="Times New Roman"/>
                <a:cs typeface="Times New Roman"/>
              </a:rPr>
              <a:t>l’adesione alla </a:t>
            </a:r>
            <a:r>
              <a:rPr sz="1200" dirty="0">
                <a:latin typeface="Times New Roman"/>
                <a:cs typeface="Times New Roman"/>
              </a:rPr>
              <a:t>legge. </a:t>
            </a:r>
            <a:r>
              <a:rPr sz="1200" spc="-5" dirty="0">
                <a:latin typeface="Times New Roman"/>
                <a:cs typeface="Times New Roman"/>
              </a:rPr>
              <a:t>Ma nonostante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permanevano nella schiavitù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liberazione era </a:t>
            </a:r>
            <a:r>
              <a:rPr sz="1200" dirty="0">
                <a:latin typeface="Times New Roman"/>
                <a:cs typeface="Times New Roman"/>
              </a:rPr>
              <a:t>differita. </a:t>
            </a:r>
            <a:r>
              <a:rPr sz="1200" spc="-5" dirty="0">
                <a:latin typeface="Times New Roman"/>
                <a:cs typeface="Times New Roman"/>
              </a:rPr>
              <a:t>Allora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Daniele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presentò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dramma della “crisi” </a:t>
            </a:r>
            <a:r>
              <a:rPr sz="1200" dirty="0">
                <a:latin typeface="Times New Roman"/>
                <a:cs typeface="Times New Roman"/>
              </a:rPr>
              <a:t>imminente — la sconfitta </a:t>
            </a:r>
            <a:r>
              <a:rPr sz="1200" spc="-5" dirty="0">
                <a:latin typeface="Times New Roman"/>
                <a:cs typeface="Times New Roman"/>
              </a:rPr>
              <a:t>della grande effigie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l’instaurazione immediata del regno perpetuo della  rettitudine,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</a:t>
            </a:r>
            <a:r>
              <a:rPr sz="1200" dirty="0">
                <a:latin typeface="Times New Roman"/>
                <a:cs typeface="Times New Roman"/>
              </a:rPr>
              <a:t> messianico.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57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(1071.2) 97:8.4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false speranze </a:t>
            </a:r>
            <a:r>
              <a:rPr sz="1200" dirty="0">
                <a:latin typeface="Times New Roman"/>
                <a:cs typeface="Times New Roman"/>
              </a:rPr>
              <a:t>portarono ad un tale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delusione e di frustrazione </a:t>
            </a:r>
            <a:r>
              <a:rPr sz="1200" spc="-5" dirty="0">
                <a:latin typeface="Times New Roman"/>
                <a:cs typeface="Times New Roman"/>
              </a:rPr>
              <a:t>razziale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degli Ebrei  furono così confusi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spc="5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venne 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sembianze della carne </a:t>
            </a:r>
            <a:r>
              <a:rPr sz="1200" dirty="0">
                <a:latin typeface="Times New Roman"/>
                <a:cs typeface="Times New Roman"/>
              </a:rPr>
              <a:t>mortale — </a:t>
            </a:r>
            <a:r>
              <a:rPr sz="1200" spc="-5" dirty="0">
                <a:latin typeface="Times New Roman"/>
                <a:cs typeface="Times New Roman"/>
              </a:rPr>
              <a:t>incarnato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2729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(1071.3) 97:8.5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religioni moderne hanno </a:t>
            </a:r>
            <a:r>
              <a:rPr sz="1200" dirty="0">
                <a:latin typeface="Times New Roman"/>
                <a:cs typeface="Times New Roman"/>
              </a:rPr>
              <a:t>seriamente </a:t>
            </a:r>
            <a:r>
              <a:rPr sz="1200" spc="-5" dirty="0">
                <a:latin typeface="Times New Roman"/>
                <a:cs typeface="Times New Roman"/>
              </a:rPr>
              <a:t>sbagliato tentando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un’interpretazione </a:t>
            </a:r>
            <a:r>
              <a:rPr sz="1200" spc="-5" dirty="0">
                <a:latin typeface="Times New Roman"/>
                <a:cs typeface="Times New Roman"/>
              </a:rPr>
              <a:t>miracolosa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 epoche </a:t>
            </a:r>
            <a:r>
              <a:rPr sz="1200" dirty="0">
                <a:latin typeface="Times New Roman"/>
                <a:cs typeface="Times New Roman"/>
              </a:rPr>
              <a:t>della storia umana.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che Dio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teso molte volte una mano </a:t>
            </a:r>
            <a:r>
              <a:rPr sz="1200" spc="-5" dirty="0">
                <a:latin typeface="Times New Roman"/>
                <a:cs typeface="Times New Roman"/>
              </a:rPr>
              <a:t>paterna intervenendo </a:t>
            </a:r>
            <a:r>
              <a:rPr sz="1200" dirty="0">
                <a:latin typeface="Times New Roman"/>
                <a:cs typeface="Times New Roman"/>
              </a:rPr>
              <a:t>provvidenzialmente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corso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umani,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falso considerare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dogmi teologici </a:t>
            </a:r>
            <a:r>
              <a:rPr sz="1200" dirty="0">
                <a:latin typeface="Times New Roman"/>
                <a:cs typeface="Times New Roman"/>
              </a:rPr>
              <a:t>e le superstizioni </a:t>
            </a:r>
            <a:r>
              <a:rPr sz="1200" spc="-5" dirty="0">
                <a:latin typeface="Times New Roman"/>
                <a:cs typeface="Times New Roman"/>
              </a:rPr>
              <a:t>religiose </a:t>
            </a:r>
            <a:r>
              <a:rPr sz="1200" dirty="0">
                <a:latin typeface="Times New Roman"/>
                <a:cs typeface="Times New Roman"/>
              </a:rPr>
              <a:t>come una sedimentazione </a:t>
            </a:r>
            <a:r>
              <a:rPr sz="1200" spc="-5" dirty="0">
                <a:latin typeface="Times New Roman"/>
                <a:cs typeface="Times New Roman"/>
              </a:rPr>
              <a:t>soprannaturale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7209" cy="30194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uccelli </a:t>
            </a:r>
            <a:r>
              <a:rPr sz="1200" dirty="0">
                <a:latin typeface="Times New Roman"/>
                <a:cs typeface="Times New Roman"/>
              </a:rPr>
              <a:t>delle ere successive. </a:t>
            </a:r>
            <a:r>
              <a:rPr sz="1200" spc="-5" dirty="0">
                <a:latin typeface="Times New Roman"/>
                <a:cs typeface="Times New Roman"/>
              </a:rPr>
              <a:t>Essi si svilupparono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dai </a:t>
            </a:r>
            <a:r>
              <a:rPr sz="1200" dirty="0">
                <a:latin typeface="Times New Roman"/>
                <a:cs typeface="Times New Roman"/>
              </a:rPr>
              <a:t>dinosauri </a:t>
            </a:r>
            <a:r>
              <a:rPr sz="1200" spc="-5" dirty="0">
                <a:latin typeface="Times New Roman"/>
                <a:cs typeface="Times New Roman"/>
              </a:rPr>
              <a:t>saltatori dalle ossa cave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ali erano </a:t>
            </a:r>
            <a:r>
              <a:rPr sz="1200" dirty="0">
                <a:latin typeface="Times New Roman"/>
                <a:cs typeface="Times New Roman"/>
              </a:rPr>
              <a:t>simili a </a:t>
            </a:r>
            <a:r>
              <a:rPr sz="1200" spc="-5" dirty="0">
                <a:latin typeface="Times New Roman"/>
                <a:cs typeface="Times New Roman"/>
              </a:rPr>
              <a:t>quelle dei  pipistrelli,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un’apertura dai sei agli </a:t>
            </a:r>
            <a:r>
              <a:rPr sz="1200" dirty="0">
                <a:latin typeface="Times New Roman"/>
                <a:cs typeface="Times New Roman"/>
              </a:rPr>
              <a:t>otto </a:t>
            </a:r>
            <a:r>
              <a:rPr sz="1200" spc="-5" dirty="0">
                <a:latin typeface="Times New Roman"/>
                <a:cs typeface="Times New Roman"/>
              </a:rPr>
              <a:t>metri. Questi antichi rettili volanti raggiunsero </a:t>
            </a:r>
            <a:r>
              <a:rPr sz="1200" dirty="0">
                <a:latin typeface="Times New Roman"/>
                <a:cs typeface="Times New Roman"/>
              </a:rPr>
              <a:t>più di tre metri di lunghezza </a:t>
            </a:r>
            <a:r>
              <a:rPr sz="1200" spc="-5" dirty="0">
                <a:latin typeface="Times New Roman"/>
                <a:cs typeface="Times New Roman"/>
              </a:rPr>
              <a:t>ed avevano  mascelle separabili </a:t>
            </a:r>
            <a:r>
              <a:rPr sz="1200" dirty="0">
                <a:latin typeface="Times New Roman"/>
                <a:cs typeface="Times New Roman"/>
              </a:rPr>
              <a:t>molto simili a </a:t>
            </a:r>
            <a:r>
              <a:rPr sz="1200" spc="-5" dirty="0">
                <a:latin typeface="Times New Roman"/>
                <a:cs typeface="Times New Roman"/>
              </a:rPr>
              <a:t>quelle dei </a:t>
            </a:r>
            <a:r>
              <a:rPr sz="1200" dirty="0">
                <a:latin typeface="Times New Roman"/>
                <a:cs typeface="Times New Roman"/>
              </a:rPr>
              <a:t>serpenti </a:t>
            </a:r>
            <a:r>
              <a:rPr sz="1200" spc="-5" dirty="0">
                <a:latin typeface="Times New Roman"/>
                <a:cs typeface="Times New Roman"/>
              </a:rPr>
              <a:t>moderni.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tempo tali </a:t>
            </a:r>
            <a:r>
              <a:rPr sz="1200" spc="-5" dirty="0">
                <a:latin typeface="Times New Roman"/>
                <a:cs typeface="Times New Roman"/>
              </a:rPr>
              <a:t>rettili volanti sembrarono 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successo, 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riuscirono ad evolversi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poter sopravvivere come </a:t>
            </a:r>
            <a:r>
              <a:rPr sz="1200" dirty="0">
                <a:latin typeface="Times New Roman"/>
                <a:cs typeface="Times New Roman"/>
              </a:rPr>
              <a:t>navigatori </a:t>
            </a:r>
            <a:r>
              <a:rPr sz="1200" spc="-5" dirty="0">
                <a:latin typeface="Times New Roman"/>
                <a:cs typeface="Times New Roman"/>
              </a:rPr>
              <a:t>aerei. Essi rappresentano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linee estinte dei  precursori degli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uccelli.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731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(688.5) 60:2.13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tartarughe si moltiplicarono durante questo periodo, facendo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prima apparizione </a:t>
            </a:r>
            <a:r>
              <a:rPr sz="1200" spc="-5" dirty="0">
                <a:latin typeface="Times New Roman"/>
                <a:cs typeface="Times New Roman"/>
              </a:rPr>
              <a:t>nell’America del Nord.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 antenati erano venuti dall’Asia passando </a:t>
            </a:r>
            <a:r>
              <a:rPr sz="1200" dirty="0">
                <a:latin typeface="Times New Roman"/>
                <a:cs typeface="Times New Roman"/>
              </a:rPr>
              <a:t>per il ponte </a:t>
            </a:r>
            <a:r>
              <a:rPr sz="1200" spc="-5" dirty="0">
                <a:latin typeface="Times New Roman"/>
                <a:cs typeface="Times New Roman"/>
              </a:rPr>
              <a:t>terrestre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settentrionale.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636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(688.6) 60:2.14 </a:t>
            </a:r>
            <a:r>
              <a:rPr sz="1200" spc="-5" dirty="0">
                <a:latin typeface="Times New Roman"/>
                <a:cs typeface="Times New Roman"/>
              </a:rPr>
              <a:t>Cento milioni </a:t>
            </a:r>
            <a:r>
              <a:rPr sz="1200" dirty="0">
                <a:latin typeface="Times New Roman"/>
                <a:cs typeface="Times New Roman"/>
              </a:rPr>
              <a:t>di anni </a:t>
            </a:r>
            <a:r>
              <a:rPr sz="1200" spc="-5" dirty="0">
                <a:latin typeface="Times New Roman"/>
                <a:cs typeface="Times New Roman"/>
              </a:rPr>
              <a:t>fa l’era dei </a:t>
            </a:r>
            <a:r>
              <a:rPr sz="1200" dirty="0">
                <a:latin typeface="Times New Roman"/>
                <a:cs typeface="Times New Roman"/>
              </a:rPr>
              <a:t>rettili </a:t>
            </a:r>
            <a:r>
              <a:rPr sz="1200" spc="-5" dirty="0">
                <a:latin typeface="Times New Roman"/>
                <a:cs typeface="Times New Roman"/>
              </a:rPr>
              <a:t>volgeva al termine.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dinosauri, malgrado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massa enorme, erano </a:t>
            </a:r>
            <a:r>
              <a:rPr sz="1200" dirty="0">
                <a:latin typeface="Times New Roman"/>
                <a:cs typeface="Times New Roman"/>
              </a:rPr>
              <a:t>animali 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cervello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mancavano dell’intelligenza sufficiente </a:t>
            </a:r>
            <a:r>
              <a:rPr sz="1200" dirty="0">
                <a:latin typeface="Times New Roman"/>
                <a:cs typeface="Times New Roman"/>
              </a:rPr>
              <a:t>a provvedere il </a:t>
            </a:r>
            <a:r>
              <a:rPr sz="1200" spc="-5" dirty="0">
                <a:latin typeface="Times New Roman"/>
                <a:cs typeface="Times New Roman"/>
              </a:rPr>
              <a:t>cibo necessario </a:t>
            </a:r>
            <a:r>
              <a:rPr sz="1200" dirty="0">
                <a:latin typeface="Times New Roman"/>
                <a:cs typeface="Times New Roman"/>
              </a:rPr>
              <a:t>a nutrire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così giganteschi. E  </a:t>
            </a:r>
            <a:r>
              <a:rPr sz="1200" spc="-5" dirty="0">
                <a:latin typeface="Times New Roman"/>
                <a:cs typeface="Times New Roman"/>
              </a:rPr>
              <a:t>così questi rettili terrestri indolenti </a:t>
            </a:r>
            <a:r>
              <a:rPr sz="1200" dirty="0">
                <a:latin typeface="Times New Roman"/>
                <a:cs typeface="Times New Roman"/>
              </a:rPr>
              <a:t>perirono in </a:t>
            </a:r>
            <a:r>
              <a:rPr sz="1200" spc="-5" dirty="0">
                <a:latin typeface="Times New Roman"/>
                <a:cs typeface="Times New Roman"/>
              </a:rPr>
              <a:t>numero sempre crescente. D’ora </a:t>
            </a:r>
            <a:r>
              <a:rPr sz="1200" dirty="0">
                <a:latin typeface="Times New Roman"/>
                <a:cs typeface="Times New Roman"/>
              </a:rPr>
              <a:t>in poi </a:t>
            </a:r>
            <a:r>
              <a:rPr sz="1200" spc="-5" dirty="0">
                <a:latin typeface="Times New Roman"/>
                <a:cs typeface="Times New Roman"/>
              </a:rPr>
              <a:t>l’evoluzione seguirà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cervello,  </a:t>
            </a:r>
            <a:r>
              <a:rPr sz="1200" dirty="0">
                <a:latin typeface="Times New Roman"/>
                <a:cs typeface="Times New Roman"/>
              </a:rPr>
              <a:t>non la </a:t>
            </a:r>
            <a:r>
              <a:rPr sz="1200" spc="-5" dirty="0">
                <a:latin typeface="Times New Roman"/>
                <a:cs typeface="Times New Roman"/>
              </a:rPr>
              <a:t>massa del corpo,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sviluppo del cervello caratterizzerà ogni epoca successiva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e del progresso  </a:t>
            </a:r>
            <a:r>
              <a:rPr sz="1200" spc="-5" dirty="0">
                <a:latin typeface="Times New Roman"/>
                <a:cs typeface="Times New Roman"/>
              </a:rPr>
              <a:t>planetario.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00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(688.7) 60:2.15 </a:t>
            </a:r>
            <a:r>
              <a:rPr sz="1200" spc="-5" dirty="0">
                <a:latin typeface="Times New Roman"/>
                <a:cs typeface="Times New Roman"/>
              </a:rPr>
              <a:t>Questo periodo,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comprende </a:t>
            </a:r>
            <a:r>
              <a:rPr sz="1200" dirty="0">
                <a:latin typeface="Times New Roman"/>
                <a:cs typeface="Times New Roman"/>
              </a:rPr>
              <a:t>il punto </a:t>
            </a:r>
            <a:r>
              <a:rPr sz="1200" spc="-5" dirty="0">
                <a:latin typeface="Times New Roman"/>
                <a:cs typeface="Times New Roman"/>
              </a:rPr>
              <a:t>culminante dei rettili </a:t>
            </a:r>
            <a:r>
              <a:rPr sz="1200" dirty="0">
                <a:latin typeface="Times New Roman"/>
                <a:cs typeface="Times New Roman"/>
              </a:rPr>
              <a:t>e l’inizio del loro </a:t>
            </a:r>
            <a:r>
              <a:rPr sz="1200" spc="-5" dirty="0">
                <a:latin typeface="Times New Roman"/>
                <a:cs typeface="Times New Roman"/>
              </a:rPr>
              <a:t>declino, si </a:t>
            </a:r>
            <a:r>
              <a:rPr sz="1200" dirty="0">
                <a:latin typeface="Times New Roman"/>
                <a:cs typeface="Times New Roman"/>
              </a:rPr>
              <a:t>estese </a:t>
            </a:r>
            <a:r>
              <a:rPr sz="1200" spc="-5" dirty="0">
                <a:latin typeface="Times New Roman"/>
                <a:cs typeface="Times New Roman"/>
              </a:rPr>
              <a:t>su quasi </a:t>
            </a:r>
            <a:r>
              <a:rPr sz="1200" dirty="0">
                <a:latin typeface="Times New Roman"/>
                <a:cs typeface="Times New Roman"/>
              </a:rPr>
              <a:t>venticinque  milioni 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conosciuto </a:t>
            </a:r>
            <a:r>
              <a:rPr sz="1200" dirty="0">
                <a:latin typeface="Times New Roman"/>
                <a:cs typeface="Times New Roman"/>
              </a:rPr>
              <a:t>sotto il nome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Giurassico.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74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727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appare grazie ad </a:t>
            </a:r>
            <a:r>
              <a:rPr sz="1200" dirty="0">
                <a:latin typeface="Times New Roman"/>
                <a:cs typeface="Times New Roman"/>
              </a:rPr>
              <a:t>un’azione </a:t>
            </a:r>
            <a:r>
              <a:rPr sz="1200" spc="-5" dirty="0">
                <a:latin typeface="Times New Roman"/>
                <a:cs typeface="Times New Roman"/>
              </a:rPr>
              <a:t>miracolosa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storia umana.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gli “Altissimi governano nei regni degli  </a:t>
            </a:r>
            <a:r>
              <a:rPr sz="1200" dirty="0">
                <a:latin typeface="Times New Roman"/>
                <a:cs typeface="Times New Roman"/>
              </a:rPr>
              <a:t>uomini” non </a:t>
            </a:r>
            <a:r>
              <a:rPr sz="1200" spc="-5" dirty="0">
                <a:latin typeface="Times New Roman"/>
                <a:cs typeface="Times New Roman"/>
              </a:rPr>
              <a:t>trasforma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secolare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cosiddetta storia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sacra.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(1071.4) 97:8.6 </a:t>
            </a:r>
            <a:r>
              <a:rPr sz="1200" spc="-5" dirty="0">
                <a:latin typeface="Times New Roman"/>
                <a:cs typeface="Times New Roman"/>
              </a:rPr>
              <a:t>Gli autori </a:t>
            </a:r>
            <a:r>
              <a:rPr sz="1200" dirty="0">
                <a:latin typeface="Times New Roman"/>
                <a:cs typeface="Times New Roman"/>
              </a:rPr>
              <a:t>del Nuovo </a:t>
            </a:r>
            <a:r>
              <a:rPr sz="1200" spc="-5" dirty="0">
                <a:latin typeface="Times New Roman"/>
                <a:cs typeface="Times New Roman"/>
              </a:rPr>
              <a:t>Testamento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scrittori cristiani successivi complicarono </a:t>
            </a:r>
            <a:r>
              <a:rPr sz="1200" dirty="0">
                <a:latin typeface="Times New Roman"/>
                <a:cs typeface="Times New Roman"/>
              </a:rPr>
              <a:t>ulteriormente la </a:t>
            </a:r>
            <a:r>
              <a:rPr sz="1200" spc="-5" dirty="0">
                <a:latin typeface="Times New Roman"/>
                <a:cs typeface="Times New Roman"/>
              </a:rPr>
              <a:t>distorsione della </a:t>
            </a:r>
            <a:r>
              <a:rPr sz="1200" dirty="0">
                <a:latin typeface="Times New Roman"/>
                <a:cs typeface="Times New Roman"/>
              </a:rPr>
              <a:t>storia  </a:t>
            </a:r>
            <a:r>
              <a:rPr sz="1200" spc="-5" dirty="0">
                <a:latin typeface="Times New Roman"/>
                <a:cs typeface="Times New Roman"/>
              </a:rPr>
              <a:t>ebraica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tentativi bene intenzionati di </a:t>
            </a:r>
            <a:r>
              <a:rPr sz="1200" spc="-5" dirty="0">
                <a:latin typeface="Times New Roman"/>
                <a:cs typeface="Times New Roman"/>
              </a:rPr>
              <a:t>rendere trascendentali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 ebrei.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la storia </a:t>
            </a:r>
            <a:r>
              <a:rPr sz="1200" spc="-5" dirty="0">
                <a:latin typeface="Times New Roman"/>
                <a:cs typeface="Times New Roman"/>
              </a:rPr>
              <a:t>ebraica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gestita  disastrosamente sia dagli scrittori ebrei </a:t>
            </a:r>
            <a:r>
              <a:rPr sz="1200" dirty="0">
                <a:latin typeface="Times New Roman"/>
                <a:cs typeface="Times New Roman"/>
              </a:rPr>
              <a:t>che cristiani.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storia secolare ebraica è stata completamente </a:t>
            </a:r>
            <a:r>
              <a:rPr sz="1200" spc="-5" dirty="0">
                <a:latin typeface="Times New Roman"/>
                <a:cs typeface="Times New Roman"/>
              </a:rPr>
              <a:t>dogmatizzata. Essa </a:t>
            </a:r>
            <a:r>
              <a:rPr sz="1200" dirty="0">
                <a:latin typeface="Times New Roman"/>
                <a:cs typeface="Times New Roman"/>
              </a:rPr>
              <a:t>è stata  </a:t>
            </a:r>
            <a:r>
              <a:rPr sz="1200" spc="-5" dirty="0">
                <a:latin typeface="Times New Roman"/>
                <a:cs typeface="Times New Roman"/>
              </a:rPr>
              <a:t>tramutata </a:t>
            </a:r>
            <a:r>
              <a:rPr sz="1200" dirty="0">
                <a:latin typeface="Times New Roman"/>
                <a:cs typeface="Times New Roman"/>
              </a:rPr>
              <a:t>in una finzione di </a:t>
            </a:r>
            <a:r>
              <a:rPr sz="1200" spc="-5" dirty="0">
                <a:latin typeface="Times New Roman"/>
                <a:cs typeface="Times New Roman"/>
              </a:rPr>
              <a:t>storia sacra ed </a:t>
            </a:r>
            <a:r>
              <a:rPr sz="1200" dirty="0">
                <a:latin typeface="Times New Roman"/>
                <a:cs typeface="Times New Roman"/>
              </a:rPr>
              <a:t>è divenuta </a:t>
            </a:r>
            <a:r>
              <a:rPr sz="1200" spc="-5" dirty="0">
                <a:latin typeface="Times New Roman"/>
                <a:cs typeface="Times New Roman"/>
              </a:rPr>
              <a:t>inestricabilmente </a:t>
            </a:r>
            <a:r>
              <a:rPr sz="1200" dirty="0">
                <a:latin typeface="Times New Roman"/>
                <a:cs typeface="Times New Roman"/>
              </a:rPr>
              <a:t>legata </a:t>
            </a:r>
            <a:r>
              <a:rPr sz="1200" spc="-5" dirty="0">
                <a:latin typeface="Times New Roman"/>
                <a:cs typeface="Times New Roman"/>
              </a:rPr>
              <a:t>ai concetti morali ed agli insegnamenti </a:t>
            </a:r>
            <a:r>
              <a:rPr sz="1200" dirty="0">
                <a:latin typeface="Times New Roman"/>
                <a:cs typeface="Times New Roman"/>
              </a:rPr>
              <a:t>religiosi delle  nazioni </a:t>
            </a:r>
            <a:r>
              <a:rPr sz="1200" spc="-5" dirty="0">
                <a:latin typeface="Times New Roman"/>
                <a:cs typeface="Times New Roman"/>
              </a:rPr>
              <a:t>cosiddette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cristiane.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676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(1071.5) 97:8.7 </a:t>
            </a:r>
            <a:r>
              <a:rPr sz="1200" spc="-5" dirty="0">
                <a:latin typeface="Times New Roman"/>
                <a:cs typeface="Times New Roman"/>
              </a:rPr>
              <a:t>Una breve </a:t>
            </a:r>
            <a:r>
              <a:rPr sz="1200" dirty="0">
                <a:latin typeface="Times New Roman"/>
                <a:cs typeface="Times New Roman"/>
              </a:rPr>
              <a:t>esposizione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punti </a:t>
            </a:r>
            <a:r>
              <a:rPr sz="1200" spc="-5" dirty="0">
                <a:latin typeface="Times New Roman"/>
                <a:cs typeface="Times New Roman"/>
              </a:rPr>
              <a:t>salienti </a:t>
            </a:r>
            <a:r>
              <a:rPr sz="1200" dirty="0">
                <a:latin typeface="Times New Roman"/>
                <a:cs typeface="Times New Roman"/>
              </a:rPr>
              <a:t>della storia </a:t>
            </a:r>
            <a:r>
              <a:rPr sz="1200" spc="-5" dirty="0">
                <a:latin typeface="Times New Roman"/>
                <a:cs typeface="Times New Roman"/>
              </a:rPr>
              <a:t>ebraica illustrerà 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contenuti </a:t>
            </a:r>
            <a:r>
              <a:rPr sz="1200" spc="-5" dirty="0">
                <a:latin typeface="Times New Roman"/>
                <a:cs typeface="Times New Roman"/>
              </a:rPr>
              <a:t>nei documenti furono 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alterati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Babilonia dai sacerdoti ebrei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dirty="0">
                <a:latin typeface="Times New Roman"/>
                <a:cs typeface="Times New Roman"/>
              </a:rPr>
              <a:t>la storia secolare quotidiana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popolo in una </a:t>
            </a:r>
            <a:r>
              <a:rPr sz="1200" spc="5" dirty="0">
                <a:latin typeface="Times New Roman"/>
                <a:cs typeface="Times New Roman"/>
              </a:rPr>
              <a:t>fittizia </a:t>
            </a:r>
            <a:r>
              <a:rPr sz="1200" spc="-5" dirty="0">
                <a:latin typeface="Times New Roman"/>
                <a:cs typeface="Times New Roman"/>
              </a:rPr>
              <a:t>storia  sacra.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La storia degli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Ebrei</a:t>
            </a:r>
            <a:endParaRPr sz="1600">
              <a:latin typeface="Times New Roman"/>
              <a:cs typeface="Times New Roman"/>
            </a:endParaRPr>
          </a:p>
          <a:p>
            <a:pPr marL="88900" marR="7620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(1071.6) 97:9.1 </a:t>
            </a:r>
            <a:r>
              <a:rPr sz="1200" spc="-5" dirty="0">
                <a:latin typeface="Times New Roman"/>
                <a:cs typeface="Times New Roman"/>
              </a:rPr>
              <a:t>Non ci furono </a:t>
            </a:r>
            <a:r>
              <a:rPr sz="1200" dirty="0">
                <a:latin typeface="Times New Roman"/>
                <a:cs typeface="Times New Roman"/>
              </a:rPr>
              <a:t>mai dodici tribù </a:t>
            </a:r>
            <a:r>
              <a:rPr sz="1200" spc="-5" dirty="0">
                <a:latin typeface="Times New Roman"/>
                <a:cs typeface="Times New Roman"/>
              </a:rPr>
              <a:t>d’Israeliti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tre o </a:t>
            </a:r>
            <a:r>
              <a:rPr sz="1200" spc="-5" dirty="0">
                <a:latin typeface="Times New Roman"/>
                <a:cs typeface="Times New Roman"/>
              </a:rPr>
              <a:t>quattro tribù stabilite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Palestina.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ebraica </a:t>
            </a:r>
            <a:r>
              <a:rPr sz="1200" dirty="0">
                <a:latin typeface="Times New Roman"/>
                <a:cs typeface="Times New Roman"/>
              </a:rPr>
              <a:t>prese 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dell’unione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cosiddetti </a:t>
            </a:r>
            <a:r>
              <a:rPr sz="1200" spc="-5" dirty="0">
                <a:latin typeface="Times New Roman"/>
                <a:cs typeface="Times New Roman"/>
              </a:rPr>
              <a:t>Israeliti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Cananei. </a:t>
            </a:r>
            <a:r>
              <a:rPr sz="1200" dirty="0">
                <a:latin typeface="Times New Roman"/>
                <a:cs typeface="Times New Roman"/>
              </a:rPr>
              <a:t>“Ed i </a:t>
            </a:r>
            <a:r>
              <a:rPr sz="1200" spc="-5" dirty="0">
                <a:latin typeface="Times New Roman"/>
                <a:cs typeface="Times New Roman"/>
              </a:rPr>
              <a:t>figli d’Israele abitarono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Cananei.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presero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figlie  per mogli </a:t>
            </a:r>
            <a:r>
              <a:rPr sz="1200" dirty="0">
                <a:latin typeface="Times New Roman"/>
                <a:cs typeface="Times New Roman"/>
              </a:rPr>
              <a:t>e diedero le loro </a:t>
            </a:r>
            <a:r>
              <a:rPr sz="1200" spc="-5" dirty="0">
                <a:latin typeface="Times New Roman"/>
                <a:cs typeface="Times New Roman"/>
              </a:rPr>
              <a:t>figlie ai figli dei </a:t>
            </a:r>
            <a:r>
              <a:rPr sz="1200" dirty="0">
                <a:latin typeface="Times New Roman"/>
                <a:cs typeface="Times New Roman"/>
              </a:rPr>
              <a:t>Cananei.”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non cacciarono mai i </a:t>
            </a:r>
            <a:r>
              <a:rPr sz="1200" spc="-5" dirty="0">
                <a:latin typeface="Times New Roman"/>
                <a:cs typeface="Times New Roman"/>
              </a:rPr>
              <a:t>Cananei fuori della Palestina,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cronache dei </a:t>
            </a:r>
            <a:r>
              <a:rPr sz="1200" dirty="0">
                <a:latin typeface="Times New Roman"/>
                <a:cs typeface="Times New Roman"/>
              </a:rPr>
              <a:t>sacerdoti di </a:t>
            </a:r>
            <a:r>
              <a:rPr sz="1200" spc="-5" dirty="0">
                <a:latin typeface="Times New Roman"/>
                <a:cs typeface="Times New Roman"/>
              </a:rPr>
              <a:t>questi avvenimenti affermino decisamente che </a:t>
            </a:r>
            <a:r>
              <a:rPr sz="1200" spc="5" dirty="0">
                <a:latin typeface="Times New Roman"/>
                <a:cs typeface="Times New Roman"/>
              </a:rPr>
              <a:t>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fecero.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054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(1071.7) 97:9.2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israelitica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contrada </a:t>
            </a:r>
            <a:r>
              <a:rPr sz="1200" dirty="0">
                <a:latin typeface="Times New Roman"/>
                <a:cs typeface="Times New Roman"/>
              </a:rPr>
              <a:t>montuosa di </a:t>
            </a:r>
            <a:r>
              <a:rPr sz="1200" spc="-5" dirty="0">
                <a:latin typeface="Times New Roman"/>
                <a:cs typeface="Times New Roman"/>
              </a:rPr>
              <a:t>Efraim;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ebraica successiva </a:t>
            </a:r>
            <a:r>
              <a:rPr sz="1200" dirty="0">
                <a:latin typeface="Times New Roman"/>
                <a:cs typeface="Times New Roman"/>
              </a:rPr>
              <a:t>nacque </a:t>
            </a:r>
            <a:r>
              <a:rPr sz="1200" spc="-5" dirty="0">
                <a:latin typeface="Times New Roman"/>
                <a:cs typeface="Times New Roman"/>
              </a:rPr>
              <a:t>nel clan  meridionale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Giuda.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(i Giudei) cercarono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diffamare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denigrare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storia degli </a:t>
            </a:r>
            <a:r>
              <a:rPr sz="1200" spc="-5" dirty="0">
                <a:latin typeface="Times New Roman"/>
                <a:cs typeface="Times New Roman"/>
              </a:rPr>
              <a:t>Israeliti del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5" dirty="0">
                <a:latin typeface="Times New Roman"/>
                <a:cs typeface="Times New Roman"/>
              </a:rPr>
              <a:t>(gli  </a:t>
            </a:r>
            <a:r>
              <a:rPr sz="1200" spc="-5" dirty="0">
                <a:latin typeface="Times New Roman"/>
                <a:cs typeface="Times New Roman"/>
              </a:rPr>
              <a:t>Efraimiti).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659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778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(1072.1) 97:9.3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pretenziosa degli </a:t>
            </a:r>
            <a:r>
              <a:rPr sz="1200" dirty="0">
                <a:latin typeface="Times New Roman"/>
                <a:cs typeface="Times New Roman"/>
              </a:rPr>
              <a:t>Ebrei comincia </a:t>
            </a:r>
            <a:r>
              <a:rPr sz="1200" spc="-5" dirty="0">
                <a:latin typeface="Times New Roman"/>
                <a:cs typeface="Times New Roman"/>
              </a:rPr>
              <a:t>con Saul </a:t>
            </a:r>
            <a:r>
              <a:rPr sz="1200" dirty="0">
                <a:latin typeface="Times New Roman"/>
                <a:cs typeface="Times New Roman"/>
              </a:rPr>
              <a:t>che raduna i </a:t>
            </a:r>
            <a:r>
              <a:rPr sz="1200" spc="-5" dirty="0">
                <a:latin typeface="Times New Roman"/>
                <a:cs typeface="Times New Roman"/>
              </a:rPr>
              <a:t>clan del </a:t>
            </a:r>
            <a:r>
              <a:rPr sz="1200" dirty="0">
                <a:latin typeface="Times New Roman"/>
                <a:cs typeface="Times New Roman"/>
              </a:rPr>
              <a:t>nord per </a:t>
            </a:r>
            <a:r>
              <a:rPr sz="1200" spc="-5" dirty="0">
                <a:latin typeface="Times New Roman"/>
                <a:cs typeface="Times New Roman"/>
              </a:rPr>
              <a:t>resistere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attacco portato dagli  </a:t>
            </a:r>
            <a:r>
              <a:rPr sz="1200" dirty="0">
                <a:latin typeface="Times New Roman"/>
                <a:cs typeface="Times New Roman"/>
              </a:rPr>
              <a:t>Ammoniti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di una tribù simile — i </a:t>
            </a:r>
            <a:r>
              <a:rPr sz="1200" spc="-5" dirty="0">
                <a:latin typeface="Times New Roman"/>
                <a:cs typeface="Times New Roman"/>
              </a:rPr>
              <a:t>Galaaditi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ad est </a:t>
            </a:r>
            <a:r>
              <a:rPr sz="1200" dirty="0">
                <a:latin typeface="Times New Roman"/>
                <a:cs typeface="Times New Roman"/>
              </a:rPr>
              <a:t>del Giordano. Con un </a:t>
            </a:r>
            <a:r>
              <a:rPr sz="1200" spc="-5" dirty="0">
                <a:latin typeface="Times New Roman"/>
                <a:cs typeface="Times New Roman"/>
              </a:rPr>
              <a:t>esercito </a:t>
            </a:r>
            <a:r>
              <a:rPr sz="1200" dirty="0">
                <a:latin typeface="Times New Roman"/>
                <a:cs typeface="Times New Roman"/>
              </a:rPr>
              <a:t>di poco più di tremila uomini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sconfisse il </a:t>
            </a:r>
            <a:r>
              <a:rPr sz="1200" spc="-5" dirty="0">
                <a:latin typeface="Times New Roman"/>
                <a:cs typeface="Times New Roman"/>
              </a:rPr>
              <a:t>nemico,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questo risultato </a:t>
            </a:r>
            <a:r>
              <a:rPr sz="1200" dirty="0">
                <a:latin typeface="Times New Roman"/>
                <a:cs typeface="Times New Roman"/>
              </a:rPr>
              <a:t>che portò le </a:t>
            </a:r>
            <a:r>
              <a:rPr sz="1200" spc="-5" dirty="0">
                <a:latin typeface="Times New Roman"/>
                <a:cs typeface="Times New Roman"/>
              </a:rPr>
              <a:t>tribù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colline </a:t>
            </a:r>
            <a:r>
              <a:rPr sz="1200" dirty="0">
                <a:latin typeface="Times New Roman"/>
                <a:cs typeface="Times New Roman"/>
              </a:rPr>
              <a:t>a farlo </a:t>
            </a:r>
            <a:r>
              <a:rPr sz="1200" spc="-5" dirty="0">
                <a:latin typeface="Times New Roman"/>
                <a:cs typeface="Times New Roman"/>
              </a:rPr>
              <a:t>re. </a:t>
            </a:r>
            <a:r>
              <a:rPr sz="1200" dirty="0">
                <a:latin typeface="Times New Roman"/>
                <a:cs typeface="Times New Roman"/>
              </a:rPr>
              <a:t>Quando i </a:t>
            </a:r>
            <a:r>
              <a:rPr sz="1200" spc="-5" dirty="0">
                <a:latin typeface="Times New Roman"/>
                <a:cs typeface="Times New Roman"/>
              </a:rPr>
              <a:t>sacerdoti esiliati </a:t>
            </a:r>
            <a:r>
              <a:rPr sz="1200" dirty="0">
                <a:latin typeface="Times New Roman"/>
                <a:cs typeface="Times New Roman"/>
              </a:rPr>
              <a:t>riscrissero </a:t>
            </a:r>
            <a:r>
              <a:rPr sz="1200" spc="-5" dirty="0">
                <a:latin typeface="Times New Roman"/>
                <a:cs typeface="Times New Roman"/>
              </a:rPr>
              <a:t>questa  storia, elevarono </a:t>
            </a:r>
            <a:r>
              <a:rPr sz="1200" dirty="0">
                <a:latin typeface="Times New Roman"/>
                <a:cs typeface="Times New Roman"/>
              </a:rPr>
              <a:t>l’esercito di Saul a 330.000 uomini </a:t>
            </a:r>
            <a:r>
              <a:rPr sz="1200" spc="-5" dirty="0">
                <a:latin typeface="Times New Roman"/>
                <a:cs typeface="Times New Roman"/>
              </a:rPr>
              <a:t>ed aggiunsero “Giuda” alla lista delle </a:t>
            </a:r>
            <a:r>
              <a:rPr sz="1200" dirty="0">
                <a:latin typeface="Times New Roman"/>
                <a:cs typeface="Times New Roman"/>
              </a:rPr>
              <a:t>tribù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parteciparono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battaglia.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(1072.2) 97:9.4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sconfitta degli </a:t>
            </a:r>
            <a:r>
              <a:rPr sz="1200" dirty="0">
                <a:latin typeface="Times New Roman"/>
                <a:cs typeface="Times New Roman"/>
              </a:rPr>
              <a:t>Ammoniti, Saul fu </a:t>
            </a:r>
            <a:r>
              <a:rPr sz="1200" spc="-5" dirty="0">
                <a:latin typeface="Times New Roman"/>
                <a:cs typeface="Times New Roman"/>
              </a:rPr>
              <a:t>fatto re dalle sue </a:t>
            </a:r>
            <a:r>
              <a:rPr sz="1200" dirty="0">
                <a:latin typeface="Times New Roman"/>
                <a:cs typeface="Times New Roman"/>
              </a:rPr>
              <a:t>truppe per elezione </a:t>
            </a:r>
            <a:r>
              <a:rPr sz="1200" spc="-5" dirty="0">
                <a:latin typeface="Times New Roman"/>
                <a:cs typeface="Times New Roman"/>
              </a:rPr>
              <a:t>popolare. Nessun  sacerdote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profeta partecipò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avvenimento. 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inserirono più </a:t>
            </a:r>
            <a:r>
              <a:rPr sz="1200" spc="-5" dirty="0">
                <a:latin typeface="Times New Roman"/>
                <a:cs typeface="Times New Roman"/>
              </a:rPr>
              <a:t>tardi nelle </a:t>
            </a:r>
            <a:r>
              <a:rPr sz="1200" dirty="0">
                <a:latin typeface="Times New Roman"/>
                <a:cs typeface="Times New Roman"/>
              </a:rPr>
              <a:t>cronache </a:t>
            </a:r>
            <a:r>
              <a:rPr sz="1200" spc="-5" dirty="0">
                <a:latin typeface="Times New Roman"/>
                <a:cs typeface="Times New Roman"/>
              </a:rPr>
              <a:t>che Saul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incoronato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dal  profeta Samuele conformemente agli </a:t>
            </a:r>
            <a:r>
              <a:rPr sz="1200" dirty="0">
                <a:latin typeface="Times New Roman"/>
                <a:cs typeface="Times New Roman"/>
              </a:rPr>
              <a:t>ordini divini. Essi </a:t>
            </a:r>
            <a:r>
              <a:rPr sz="1200" spc="-5" dirty="0">
                <a:latin typeface="Times New Roman"/>
                <a:cs typeface="Times New Roman"/>
              </a:rPr>
              <a:t>fecero questo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di stabilire una “linea divina di discendenza”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regalità giudaica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Davide.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43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(1072.3) 97:9.5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distorsioni della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ebraica </a:t>
            </a:r>
            <a:r>
              <a:rPr sz="1200" dirty="0">
                <a:latin typeface="Times New Roman"/>
                <a:cs typeface="Times New Roman"/>
              </a:rPr>
              <a:t>concerne </a:t>
            </a:r>
            <a:r>
              <a:rPr sz="1200" spc="-5" dirty="0">
                <a:latin typeface="Times New Roman"/>
                <a:cs typeface="Times New Roman"/>
              </a:rPr>
              <a:t>Davide. Dopo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vittoria </a:t>
            </a:r>
            <a:r>
              <a:rPr sz="1200" dirty="0">
                <a:latin typeface="Times New Roman"/>
                <a:cs typeface="Times New Roman"/>
              </a:rPr>
              <a:t>di Saul </a:t>
            </a:r>
            <a:r>
              <a:rPr sz="1200" spc="-5" dirty="0">
                <a:latin typeface="Times New Roman"/>
                <a:cs typeface="Times New Roman"/>
              </a:rPr>
              <a:t>sugli </a:t>
            </a:r>
            <a:r>
              <a:rPr sz="1200" dirty="0">
                <a:latin typeface="Times New Roman"/>
                <a:cs typeface="Times New Roman"/>
              </a:rPr>
              <a:t>Ammoniti </a:t>
            </a:r>
            <a:r>
              <a:rPr sz="1200" spc="-5" dirty="0">
                <a:latin typeface="Times New Roman"/>
                <a:cs typeface="Times New Roman"/>
              </a:rPr>
              <a:t>(che  egli attribuì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Yahweh)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Filistei si allarmarono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cominciarono ad attaccare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clan del </a:t>
            </a:r>
            <a:r>
              <a:rPr sz="1200" dirty="0">
                <a:latin typeface="Times New Roman"/>
                <a:cs typeface="Times New Roman"/>
              </a:rPr>
              <a:t>nord. Davide e </a:t>
            </a:r>
            <a:r>
              <a:rPr sz="1200" spc="-5" dirty="0">
                <a:latin typeface="Times New Roman"/>
                <a:cs typeface="Times New Roman"/>
              </a:rPr>
              <a:t>Saul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andarono </a:t>
            </a:r>
            <a:r>
              <a:rPr sz="1200" dirty="0">
                <a:latin typeface="Times New Roman"/>
                <a:cs typeface="Times New Roman"/>
              </a:rPr>
              <a:t>mai  </a:t>
            </a:r>
            <a:r>
              <a:rPr sz="1200" spc="-5" dirty="0">
                <a:latin typeface="Times New Roman"/>
                <a:cs typeface="Times New Roman"/>
              </a:rPr>
              <a:t>d’accordo. Davide, con seicento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concluse un’alleanza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Filistei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risalì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 fino ad Esdraelon. A Gat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Filistei  ordinarono </a:t>
            </a:r>
            <a:r>
              <a:rPr sz="1200" dirty="0">
                <a:latin typeface="Times New Roman"/>
                <a:cs typeface="Times New Roman"/>
              </a:rPr>
              <a:t>a Davide 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il campo; </a:t>
            </a:r>
            <a:r>
              <a:rPr sz="1200" spc="-5" dirty="0">
                <a:latin typeface="Times New Roman"/>
                <a:cs typeface="Times New Roman"/>
              </a:rPr>
              <a:t>essi temevano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potesse </a:t>
            </a:r>
            <a:r>
              <a:rPr sz="1200" dirty="0">
                <a:latin typeface="Times New Roman"/>
                <a:cs typeface="Times New Roman"/>
              </a:rPr>
              <a:t>passare </a:t>
            </a:r>
            <a:r>
              <a:rPr sz="1200" spc="-5" dirty="0">
                <a:latin typeface="Times New Roman"/>
                <a:cs typeface="Times New Roman"/>
              </a:rPr>
              <a:t>con Saul. Davide si </a:t>
            </a:r>
            <a:r>
              <a:rPr sz="1200" dirty="0">
                <a:latin typeface="Times New Roman"/>
                <a:cs typeface="Times New Roman"/>
              </a:rPr>
              <a:t>ritirò; i </a:t>
            </a:r>
            <a:r>
              <a:rPr sz="1200" spc="-5" dirty="0">
                <a:latin typeface="Times New Roman"/>
                <a:cs typeface="Times New Roman"/>
              </a:rPr>
              <a:t>Filistei </a:t>
            </a:r>
            <a:r>
              <a:rPr sz="1200" dirty="0">
                <a:latin typeface="Times New Roman"/>
                <a:cs typeface="Times New Roman"/>
              </a:rPr>
              <a:t>attaccarono e  </a:t>
            </a:r>
            <a:r>
              <a:rPr sz="1200" spc="-5" dirty="0">
                <a:latin typeface="Times New Roman"/>
                <a:cs typeface="Times New Roman"/>
              </a:rPr>
              <a:t>sconfissero Saul.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avrebbero potuto fare </a:t>
            </a:r>
            <a:r>
              <a:rPr sz="1200" dirty="0">
                <a:latin typeface="Times New Roman"/>
                <a:cs typeface="Times New Roman"/>
              </a:rPr>
              <a:t>questo se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fosse rimasto </a:t>
            </a:r>
            <a:r>
              <a:rPr sz="1200" spc="-5" dirty="0">
                <a:latin typeface="Times New Roman"/>
                <a:cs typeface="Times New Roman"/>
              </a:rPr>
              <a:t>fedele ad Israele. L’esercito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era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poliglotta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scontenti, </a:t>
            </a:r>
            <a:r>
              <a:rPr sz="1200" dirty="0">
                <a:latin typeface="Times New Roman"/>
                <a:cs typeface="Times New Roman"/>
              </a:rPr>
              <a:t>composto in </a:t>
            </a:r>
            <a:r>
              <a:rPr sz="1200" spc="-5" dirty="0">
                <a:latin typeface="Times New Roman"/>
                <a:cs typeface="Times New Roman"/>
              </a:rPr>
              <a:t>maggior 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disadattati </a:t>
            </a:r>
            <a:r>
              <a:rPr sz="1200" dirty="0">
                <a:latin typeface="Times New Roman"/>
                <a:cs typeface="Times New Roman"/>
              </a:rPr>
              <a:t>sociali e </a:t>
            </a:r>
            <a:r>
              <a:rPr sz="1200" spc="-5" dirty="0">
                <a:latin typeface="Times New Roman"/>
                <a:cs typeface="Times New Roman"/>
              </a:rPr>
              <a:t>d’individui che sfuggivano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giustizia.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0640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(1072.4) 97:9.6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tragica </a:t>
            </a:r>
            <a:r>
              <a:rPr sz="1200" dirty="0">
                <a:latin typeface="Times New Roman"/>
                <a:cs typeface="Times New Roman"/>
              </a:rPr>
              <a:t>sconfitta di </a:t>
            </a:r>
            <a:r>
              <a:rPr sz="1200" spc="-5" dirty="0">
                <a:latin typeface="Times New Roman"/>
                <a:cs typeface="Times New Roman"/>
              </a:rPr>
              <a:t>Saul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Gelboe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dei Filistei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Yahweh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basso tra </a:t>
            </a:r>
            <a:r>
              <a:rPr sz="1200" spc="-5" dirty="0">
                <a:latin typeface="Times New Roman"/>
                <a:cs typeface="Times New Roman"/>
              </a:rPr>
              <a:t>gli dei agli occhi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Cananei </a:t>
            </a:r>
            <a:r>
              <a:rPr sz="1200" dirty="0">
                <a:latin typeface="Times New Roman"/>
                <a:cs typeface="Times New Roman"/>
              </a:rPr>
              <a:t>circostanti. </a:t>
            </a:r>
            <a:r>
              <a:rPr sz="1200" spc="-5" dirty="0">
                <a:latin typeface="Times New Roman"/>
                <a:cs typeface="Times New Roman"/>
              </a:rPr>
              <a:t>Ordinariamente </a:t>
            </a:r>
            <a:r>
              <a:rPr sz="1200" dirty="0">
                <a:latin typeface="Times New Roman"/>
                <a:cs typeface="Times New Roman"/>
              </a:rPr>
              <a:t>la sconfitta di </a:t>
            </a:r>
            <a:r>
              <a:rPr sz="1200" spc="-5" dirty="0">
                <a:latin typeface="Times New Roman"/>
                <a:cs typeface="Times New Roman"/>
              </a:rPr>
              <a:t>Saul sarebbe stata </a:t>
            </a:r>
            <a:r>
              <a:rPr sz="1200" dirty="0">
                <a:latin typeface="Times New Roman"/>
                <a:cs typeface="Times New Roman"/>
              </a:rPr>
              <a:t>attribuita </a:t>
            </a:r>
            <a:r>
              <a:rPr sz="1200" spc="-5" dirty="0">
                <a:latin typeface="Times New Roman"/>
                <a:cs typeface="Times New Roman"/>
              </a:rPr>
              <a:t>ad un’apostasia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volta gli  </a:t>
            </a:r>
            <a:r>
              <a:rPr sz="1200" spc="-5" dirty="0">
                <a:latin typeface="Times New Roman"/>
                <a:cs typeface="Times New Roman"/>
              </a:rPr>
              <a:t>editori giudaiti l’attribuirono ad errori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rituale.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avevano bisogno del tradimento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Saul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Samuele come sfondo </a:t>
            </a:r>
            <a:r>
              <a:rPr sz="1200" dirty="0">
                <a:latin typeface="Times New Roman"/>
                <a:cs typeface="Times New Roman"/>
              </a:rPr>
              <a:t>per il 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3117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244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(1072.5) 97:9.7 </a:t>
            </a:r>
            <a:r>
              <a:rPr sz="1200" spc="-5" dirty="0">
                <a:latin typeface="Times New Roman"/>
                <a:cs typeface="Times New Roman"/>
              </a:rPr>
              <a:t>Davide,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piccolo esercito, stabilì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quartier generale nella città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ebrea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Hebron. </a:t>
            </a:r>
            <a:r>
              <a:rPr sz="1200" dirty="0">
                <a:latin typeface="Times New Roman"/>
                <a:cs typeface="Times New Roman"/>
              </a:rPr>
              <a:t>I suoi compatrioti lo  </a:t>
            </a:r>
            <a:r>
              <a:rPr sz="1200" spc="-5" dirty="0">
                <a:latin typeface="Times New Roman"/>
                <a:cs typeface="Times New Roman"/>
              </a:rPr>
              <a:t>proclamarono </a:t>
            </a:r>
            <a:r>
              <a:rPr sz="1200" dirty="0">
                <a:latin typeface="Times New Roman"/>
                <a:cs typeface="Times New Roman"/>
              </a:rPr>
              <a:t>subito re del nuovo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Giuda. Giuda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principalmente </a:t>
            </a:r>
            <a:r>
              <a:rPr sz="1200" spc="-5" dirty="0">
                <a:latin typeface="Times New Roman"/>
                <a:cs typeface="Times New Roman"/>
              </a:rPr>
              <a:t>composto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elementi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— Keniti, </a:t>
            </a:r>
            <a:r>
              <a:rPr sz="1200" spc="-5" dirty="0">
                <a:latin typeface="Times New Roman"/>
                <a:cs typeface="Times New Roman"/>
              </a:rPr>
              <a:t>Calebiti,  </a:t>
            </a:r>
            <a:r>
              <a:rPr sz="1200" dirty="0">
                <a:latin typeface="Times New Roman"/>
                <a:cs typeface="Times New Roman"/>
              </a:rPr>
              <a:t>Jebusiti </a:t>
            </a:r>
            <a:r>
              <a:rPr sz="1200" spc="-5" dirty="0">
                <a:latin typeface="Times New Roman"/>
                <a:cs typeface="Times New Roman"/>
              </a:rPr>
              <a:t>ed altri Cananei. Essi erano dei nomadi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pastori — e quindi </a:t>
            </a:r>
            <a:r>
              <a:rPr sz="1200" spc="-5" dirty="0">
                <a:latin typeface="Times New Roman"/>
                <a:cs typeface="Times New Roman"/>
              </a:rPr>
              <a:t>fedeli all’idea ebraica sulla proprietà della terra. </a:t>
            </a:r>
            <a:r>
              <a:rPr sz="1200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appoggiavano </a:t>
            </a:r>
            <a:r>
              <a:rPr sz="1200" dirty="0">
                <a:latin typeface="Times New Roman"/>
                <a:cs typeface="Times New Roman"/>
              </a:rPr>
              <a:t>le ideologie </a:t>
            </a:r>
            <a:r>
              <a:rPr sz="1200" spc="-5" dirty="0">
                <a:latin typeface="Times New Roman"/>
                <a:cs typeface="Times New Roman"/>
              </a:rPr>
              <a:t>dei clan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deserto.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(1072.6) 97:9.8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storia sacra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quella profana </a:t>
            </a:r>
            <a:r>
              <a:rPr sz="1200" dirty="0">
                <a:latin typeface="Times New Roman"/>
                <a:cs typeface="Times New Roman"/>
              </a:rPr>
              <a:t>è bene </a:t>
            </a:r>
            <a:r>
              <a:rPr sz="1200" spc="-5" dirty="0">
                <a:latin typeface="Times New Roman"/>
                <a:cs typeface="Times New Roman"/>
              </a:rPr>
              <a:t>illustrata dai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racconti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l’incoronazione  di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a re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trovano </a:t>
            </a:r>
            <a:r>
              <a:rPr sz="1200" spc="-5" dirty="0">
                <a:latin typeface="Times New Roman"/>
                <a:cs typeface="Times New Roman"/>
              </a:rPr>
              <a:t>nell’Antico Testamento. Una parte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profana </a:t>
            </a:r>
            <a:r>
              <a:rPr sz="1200" spc="-5" dirty="0">
                <a:latin typeface="Times New Roman"/>
                <a:cs typeface="Times New Roman"/>
              </a:rPr>
              <a:t>su come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diretti seguaci </a:t>
            </a:r>
            <a:r>
              <a:rPr sz="1200" dirty="0">
                <a:latin typeface="Times New Roman"/>
                <a:cs typeface="Times New Roman"/>
              </a:rPr>
              <a:t>(il </a:t>
            </a:r>
            <a:r>
              <a:rPr sz="1200" spc="-5" dirty="0">
                <a:latin typeface="Times New Roman"/>
                <a:cs typeface="Times New Roman"/>
              </a:rPr>
              <a:t>suo esercito) 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fecero re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lasciata inavvertitamente </a:t>
            </a:r>
            <a:r>
              <a:rPr sz="1200" dirty="0">
                <a:latin typeface="Times New Roman"/>
                <a:cs typeface="Times New Roman"/>
              </a:rPr>
              <a:t>nei documenti dai </a:t>
            </a:r>
            <a:r>
              <a:rPr sz="1200" spc="-5" dirty="0">
                <a:latin typeface="Times New Roman"/>
                <a:cs typeface="Times New Roman"/>
              </a:rPr>
              <a:t>sacerdoti, </a:t>
            </a:r>
            <a:r>
              <a:rPr sz="1200" dirty="0">
                <a:latin typeface="Times New Roman"/>
                <a:cs typeface="Times New Roman"/>
              </a:rPr>
              <a:t>i quali </a:t>
            </a:r>
            <a:r>
              <a:rPr sz="1200" spc="-5" dirty="0">
                <a:latin typeface="Times New Roman"/>
                <a:cs typeface="Times New Roman"/>
              </a:rPr>
              <a:t>prepararono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prosaica </a:t>
            </a:r>
            <a:r>
              <a:rPr sz="1200" dirty="0">
                <a:latin typeface="Times New Roman"/>
                <a:cs typeface="Times New Roman"/>
              </a:rPr>
              <a:t>versione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sacra </a:t>
            </a:r>
            <a:r>
              <a:rPr sz="1200" dirty="0">
                <a:latin typeface="Times New Roman"/>
                <a:cs typeface="Times New Roman"/>
              </a:rPr>
              <a:t>in cui è </a:t>
            </a:r>
            <a:r>
              <a:rPr sz="1200" spc="-5" dirty="0">
                <a:latin typeface="Times New Roman"/>
                <a:cs typeface="Times New Roman"/>
              </a:rPr>
              <a:t>descritto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profeta Samuele, per </a:t>
            </a:r>
            <a:r>
              <a:rPr sz="1200" dirty="0">
                <a:latin typeface="Times New Roman"/>
                <a:cs typeface="Times New Roman"/>
              </a:rPr>
              <a:t>ordine divino, </a:t>
            </a:r>
            <a:r>
              <a:rPr sz="1200" spc="-5" dirty="0">
                <a:latin typeface="Times New Roman"/>
                <a:cs typeface="Times New Roman"/>
              </a:rPr>
              <a:t>scelse </a:t>
            </a:r>
            <a:r>
              <a:rPr sz="1200" dirty="0">
                <a:latin typeface="Times New Roman"/>
                <a:cs typeface="Times New Roman"/>
              </a:rPr>
              <a:t>Davide tra i suoi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procedette  ufficialmente, con elaborate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solenni cerimonie,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ungerlo 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Ebrei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proclamarlo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successore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Saul.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102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(1072.7) 97:9.9 </a:t>
            </a:r>
            <a:r>
              <a:rPr sz="1200" dirty="0">
                <a:latin typeface="Times New Roman"/>
                <a:cs typeface="Times New Roman"/>
              </a:rPr>
              <a:t>Così molte </a:t>
            </a:r>
            <a:r>
              <a:rPr sz="1200" spc="-5" dirty="0">
                <a:latin typeface="Times New Roman"/>
                <a:cs typeface="Times New Roman"/>
              </a:rPr>
              <a:t>volte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sacerdoti, </a:t>
            </a:r>
            <a:r>
              <a:rPr sz="1200" dirty="0">
                <a:latin typeface="Times New Roman"/>
                <a:cs typeface="Times New Roman"/>
              </a:rPr>
              <a:t>dopo aver </a:t>
            </a:r>
            <a:r>
              <a:rPr sz="1200" spc="-5" dirty="0">
                <a:latin typeface="Times New Roman"/>
                <a:cs typeface="Times New Roman"/>
              </a:rPr>
              <a:t>preparato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falsi </a:t>
            </a:r>
            <a:r>
              <a:rPr sz="1200" dirty="0">
                <a:latin typeface="Times New Roman"/>
                <a:cs typeface="Times New Roman"/>
              </a:rPr>
              <a:t>racconti </a:t>
            </a:r>
            <a:r>
              <a:rPr sz="1200" spc="-5" dirty="0">
                <a:latin typeface="Times New Roman"/>
                <a:cs typeface="Times New Roman"/>
              </a:rPr>
              <a:t>sui rapporti miracolosi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Israele,  dimenticarono </a:t>
            </a:r>
            <a:r>
              <a:rPr sz="1200" dirty="0">
                <a:latin typeface="Times New Roman"/>
                <a:cs typeface="Times New Roman"/>
              </a:rPr>
              <a:t>di cancellare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resoconti chiari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realistici </a:t>
            </a:r>
            <a:r>
              <a:rPr sz="1200" dirty="0">
                <a:latin typeface="Times New Roman"/>
                <a:cs typeface="Times New Roman"/>
              </a:rPr>
              <a:t>già inclusi </a:t>
            </a:r>
            <a:r>
              <a:rPr sz="1200" spc="-5" dirty="0">
                <a:latin typeface="Times New Roman"/>
                <a:cs typeface="Times New Roman"/>
              </a:rPr>
              <a:t>nei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documenti.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(1072.8) 97:9.10 </a:t>
            </a:r>
            <a:r>
              <a:rPr sz="1200" spc="-5" dirty="0">
                <a:latin typeface="Times New Roman"/>
                <a:cs typeface="Times New Roman"/>
              </a:rPr>
              <a:t>Davide cercò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rafforzarsi politicamente sposando prima </a:t>
            </a:r>
            <a:r>
              <a:rPr sz="1200" dirty="0">
                <a:latin typeface="Times New Roman"/>
                <a:cs typeface="Times New Roman"/>
              </a:rPr>
              <a:t>la figlia di Saul, poi la vedova di </a:t>
            </a:r>
            <a:r>
              <a:rPr sz="1200" spc="-5" dirty="0">
                <a:latin typeface="Times New Roman"/>
                <a:cs typeface="Times New Roman"/>
              </a:rPr>
              <a:t>Nabal,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Edomita,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di Talmai, </a:t>
            </a:r>
            <a:r>
              <a:rPr sz="1200" spc="-5" dirty="0">
                <a:latin typeface="Times New Roman"/>
                <a:cs typeface="Times New Roman"/>
              </a:rPr>
              <a:t>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Gesur. Egli </a:t>
            </a:r>
            <a:r>
              <a:rPr sz="1200" dirty="0">
                <a:latin typeface="Times New Roman"/>
                <a:cs typeface="Times New Roman"/>
              </a:rPr>
              <a:t>prese </a:t>
            </a:r>
            <a:r>
              <a:rPr sz="1200" spc="-5" dirty="0">
                <a:latin typeface="Times New Roman"/>
                <a:cs typeface="Times New Roman"/>
              </a:rPr>
              <a:t>sei mogli </a:t>
            </a:r>
            <a:r>
              <a:rPr sz="1200" dirty="0">
                <a:latin typeface="Times New Roman"/>
                <a:cs typeface="Times New Roman"/>
              </a:rPr>
              <a:t>tra le donne di Jebus, senza </a:t>
            </a:r>
            <a:r>
              <a:rPr sz="1200" spc="-5" dirty="0">
                <a:latin typeface="Times New Roman"/>
                <a:cs typeface="Times New Roman"/>
              </a:rPr>
              <a:t>contare Betsabea,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moglie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dell’Hittita.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63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(1073.1) 97:9.11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con </a:t>
            </a:r>
            <a:r>
              <a:rPr sz="1200" dirty="0">
                <a:latin typeface="Times New Roman"/>
                <a:cs typeface="Times New Roman"/>
              </a:rPr>
              <a:t>tali metodi e </a:t>
            </a:r>
            <a:r>
              <a:rPr sz="1200" spc="-5" dirty="0">
                <a:latin typeface="Times New Roman"/>
                <a:cs typeface="Times New Roman"/>
              </a:rPr>
              <a:t>su questi personaggi che </a:t>
            </a:r>
            <a:r>
              <a:rPr sz="1200" dirty="0">
                <a:latin typeface="Times New Roman"/>
                <a:cs typeface="Times New Roman"/>
              </a:rPr>
              <a:t>Davide </a:t>
            </a:r>
            <a:r>
              <a:rPr sz="1200" spc="-5" dirty="0">
                <a:latin typeface="Times New Roman"/>
                <a:cs typeface="Times New Roman"/>
              </a:rPr>
              <a:t>costruì </a:t>
            </a:r>
            <a:r>
              <a:rPr sz="1200" dirty="0">
                <a:latin typeface="Times New Roman"/>
                <a:cs typeface="Times New Roman"/>
              </a:rPr>
              <a:t>l’invenzione di un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divino di Giuda, </a:t>
            </a:r>
            <a:r>
              <a:rPr sz="1200" spc="-5" dirty="0">
                <a:latin typeface="Times New Roman"/>
                <a:cs typeface="Times New Roman"/>
              </a:rPr>
              <a:t>quale  successore dell’eredità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tradizioni del regno settentrionale efraimita d’Israele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stava scomparendo.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cosmopolita </a:t>
            </a:r>
            <a:r>
              <a:rPr sz="1200" dirty="0">
                <a:latin typeface="Times New Roman"/>
                <a:cs typeface="Times New Roman"/>
              </a:rPr>
              <a:t>tribù  </a:t>
            </a:r>
            <a:r>
              <a:rPr sz="1200" spc="-5" dirty="0">
                <a:latin typeface="Times New Roman"/>
                <a:cs typeface="Times New Roman"/>
              </a:rPr>
              <a:t>giudea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 era </a:t>
            </a:r>
            <a:r>
              <a:rPr sz="1200" dirty="0">
                <a:latin typeface="Times New Roman"/>
                <a:cs typeface="Times New Roman"/>
              </a:rPr>
              <a:t>composta più da </a:t>
            </a:r>
            <a:r>
              <a:rPr sz="1200" spc="-5" dirty="0">
                <a:latin typeface="Times New Roman"/>
                <a:cs typeface="Times New Roman"/>
              </a:rPr>
              <a:t>Gentili che </a:t>
            </a:r>
            <a:r>
              <a:rPr sz="1200" dirty="0">
                <a:latin typeface="Times New Roman"/>
                <a:cs typeface="Times New Roman"/>
              </a:rPr>
              <a:t>da Ebrei;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anziani </a:t>
            </a:r>
            <a:r>
              <a:rPr sz="1200" spc="-5" dirty="0">
                <a:latin typeface="Times New Roman"/>
                <a:cs typeface="Times New Roman"/>
              </a:rPr>
              <a:t>oppressi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Efraim scesero dalle </a:t>
            </a:r>
            <a:r>
              <a:rPr sz="1200" dirty="0">
                <a:latin typeface="Times New Roman"/>
                <a:cs typeface="Times New Roman"/>
              </a:rPr>
              <a:t>montagne e  </a:t>
            </a:r>
            <a:r>
              <a:rPr sz="1200" spc="-5" dirty="0">
                <a:latin typeface="Times New Roman"/>
                <a:cs typeface="Times New Roman"/>
              </a:rPr>
              <a:t>“lo unsero re d’Israele”. Dopo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minaccia militare, </a:t>
            </a:r>
            <a:r>
              <a:rPr sz="1200" dirty="0">
                <a:latin typeface="Times New Roman"/>
                <a:cs typeface="Times New Roman"/>
              </a:rPr>
              <a:t>Davide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un patto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Jebusiti e </a:t>
            </a:r>
            <a:r>
              <a:rPr sz="1200" spc="-5" dirty="0">
                <a:latin typeface="Times New Roman"/>
                <a:cs typeface="Times New Roman"/>
              </a:rPr>
              <a:t>stabilì la sua capitale del </a:t>
            </a:r>
            <a:r>
              <a:rPr sz="1200" spc="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unito a  Jebus </a:t>
            </a:r>
            <a:r>
              <a:rPr sz="1200" spc="-5" dirty="0">
                <a:latin typeface="Times New Roman"/>
                <a:cs typeface="Times New Roman"/>
              </a:rPr>
              <a:t>(Gerusalemme),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città ben fortificata </a:t>
            </a:r>
            <a:r>
              <a:rPr sz="1200" dirty="0">
                <a:latin typeface="Times New Roman"/>
                <a:cs typeface="Times New Roman"/>
              </a:rPr>
              <a:t>a metà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spc="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Giuda e </a:t>
            </a:r>
            <a:r>
              <a:rPr sz="1200" spc="-5" dirty="0">
                <a:latin typeface="Times New Roman"/>
                <a:cs typeface="Times New Roman"/>
              </a:rPr>
              <a:t>Israele.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Filistei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furono irritati ed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attaccarono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087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251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subito Davide. Dopo un’aspra battaglia essi </a:t>
            </a:r>
            <a:r>
              <a:rPr sz="1200" dirty="0">
                <a:latin typeface="Times New Roman"/>
                <a:cs typeface="Times New Roman"/>
              </a:rPr>
              <a:t>furono vinti, ed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stabilito come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Dio degli  Eserciti”.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711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(1073.2) 97:9.12 </a:t>
            </a:r>
            <a:r>
              <a:rPr sz="1200" spc="-5" dirty="0">
                <a:latin typeface="Times New Roman"/>
                <a:cs typeface="Times New Roman"/>
              </a:rPr>
              <a:t>Ma Yahweh doveva necessariamente condividere </a:t>
            </a:r>
            <a:r>
              <a:rPr sz="1200" dirty="0">
                <a:latin typeface="Times New Roman"/>
                <a:cs typeface="Times New Roman"/>
              </a:rPr>
              <a:t>parte di questa </a:t>
            </a:r>
            <a:r>
              <a:rPr sz="1200" spc="-5" dirty="0">
                <a:latin typeface="Times New Roman"/>
                <a:cs typeface="Times New Roman"/>
              </a:rPr>
              <a:t>gloria con gli dei </a:t>
            </a:r>
            <a:r>
              <a:rPr sz="1200" dirty="0">
                <a:latin typeface="Times New Roman"/>
                <a:cs typeface="Times New Roman"/>
              </a:rPr>
              <a:t>cananei,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grosso  dell’esercito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ebreo.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appare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scritti (non rilevata dagli editori giudaiti) questa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espressione</a:t>
            </a:r>
            <a:endParaRPr sz="1200">
              <a:latin typeface="Times New Roman"/>
              <a:cs typeface="Times New Roman"/>
            </a:endParaRPr>
          </a:p>
          <a:p>
            <a:pPr marL="88900" marR="2133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rivelatrice: “Yahweh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sbaragliato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miei </a:t>
            </a:r>
            <a:r>
              <a:rPr sz="1200" dirty="0">
                <a:latin typeface="Times New Roman"/>
                <a:cs typeface="Times New Roman"/>
              </a:rPr>
              <a:t>nemici </a:t>
            </a:r>
            <a:r>
              <a:rPr sz="1200" spc="-5" dirty="0">
                <a:latin typeface="Times New Roman"/>
                <a:cs typeface="Times New Roman"/>
              </a:rPr>
              <a:t>davanti </a:t>
            </a:r>
            <a:r>
              <a:rPr sz="1200" dirty="0">
                <a:latin typeface="Times New Roman"/>
                <a:cs typeface="Times New Roman"/>
              </a:rPr>
              <a:t>a me. </a:t>
            </a:r>
            <a:r>
              <a:rPr sz="1200" spc="-5" dirty="0">
                <a:latin typeface="Times New Roman"/>
                <a:cs typeface="Times New Roman"/>
              </a:rPr>
              <a:t>Per questo diede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luogo il nome di </a:t>
            </a:r>
            <a:r>
              <a:rPr sz="1200" spc="-5" dirty="0">
                <a:latin typeface="Times New Roman"/>
                <a:cs typeface="Times New Roman"/>
              </a:rPr>
              <a:t>Baal </a:t>
            </a:r>
            <a:r>
              <a:rPr sz="1200" dirty="0">
                <a:latin typeface="Times New Roman"/>
                <a:cs typeface="Times New Roman"/>
              </a:rPr>
              <a:t>Perazim.” Ed </a:t>
            </a:r>
            <a:r>
              <a:rPr sz="1200" spc="-10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fecero questo perché </a:t>
            </a:r>
            <a:r>
              <a:rPr sz="1200" dirty="0">
                <a:latin typeface="Times New Roman"/>
                <a:cs typeface="Times New Roman"/>
              </a:rPr>
              <a:t>l’ottanta </a:t>
            </a:r>
            <a:r>
              <a:rPr sz="1200" spc="-5" dirty="0">
                <a:latin typeface="Times New Roman"/>
                <a:cs typeface="Times New Roman"/>
              </a:rPr>
              <a:t>per cento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soldati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 erano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Baaliti.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(1073.3) 97:9.13 </a:t>
            </a:r>
            <a:r>
              <a:rPr sz="1200" spc="-5" dirty="0">
                <a:latin typeface="Times New Roman"/>
                <a:cs typeface="Times New Roman"/>
              </a:rPr>
              <a:t>Davide spiegò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sconfitta </a:t>
            </a:r>
            <a:r>
              <a:rPr sz="1200" dirty="0">
                <a:latin typeface="Times New Roman"/>
                <a:cs typeface="Times New Roman"/>
              </a:rPr>
              <a:t>di Saul a Gelboe </a:t>
            </a:r>
            <a:r>
              <a:rPr sz="1200" spc="-5" dirty="0">
                <a:latin typeface="Times New Roman"/>
                <a:cs typeface="Times New Roman"/>
              </a:rPr>
              <a:t>facendo rimarcare che Saul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attaccato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città cananea, </a:t>
            </a:r>
            <a:r>
              <a:rPr sz="1200" dirty="0">
                <a:latin typeface="Times New Roman"/>
                <a:cs typeface="Times New Roman"/>
              </a:rPr>
              <a:t>Gibeon, la </a:t>
            </a:r>
            <a:r>
              <a:rPr sz="1200" spc="-5" dirty="0">
                <a:latin typeface="Times New Roman"/>
                <a:cs typeface="Times New Roman"/>
              </a:rPr>
              <a:t>cui  </a:t>
            </a:r>
            <a:r>
              <a:rPr sz="1200" dirty="0">
                <a:latin typeface="Times New Roman"/>
                <a:cs typeface="Times New Roman"/>
              </a:rPr>
              <a:t>popolazione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un trattato di </a:t>
            </a:r>
            <a:r>
              <a:rPr sz="1200" spc="-5" dirty="0">
                <a:latin typeface="Times New Roman"/>
                <a:cs typeface="Times New Roman"/>
              </a:rPr>
              <a:t>pace con gli </a:t>
            </a:r>
            <a:r>
              <a:rPr sz="1200" dirty="0">
                <a:latin typeface="Times New Roman"/>
                <a:cs typeface="Times New Roman"/>
              </a:rPr>
              <a:t>Efraimiti. A </a:t>
            </a:r>
            <a:r>
              <a:rPr sz="1200" spc="-5" dirty="0">
                <a:latin typeface="Times New Roman"/>
                <a:cs typeface="Times New Roman"/>
              </a:rPr>
              <a:t>causa di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Yahweh l’aveva </a:t>
            </a:r>
            <a:r>
              <a:rPr sz="1200" dirty="0">
                <a:latin typeface="Times New Roman"/>
                <a:cs typeface="Times New Roman"/>
              </a:rPr>
              <a:t>abbandonato. </a:t>
            </a:r>
            <a:r>
              <a:rPr sz="1200" spc="-5" dirty="0">
                <a:latin typeface="Times New Roman"/>
                <a:cs typeface="Times New Roman"/>
              </a:rPr>
              <a:t>Anche al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Saul,  Davide aveva difeso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città </a:t>
            </a:r>
            <a:r>
              <a:rPr sz="1200" spc="-5" dirty="0">
                <a:latin typeface="Times New Roman"/>
                <a:cs typeface="Times New Roman"/>
              </a:rPr>
              <a:t>cananea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Keila </a:t>
            </a:r>
            <a:r>
              <a:rPr sz="1200" dirty="0">
                <a:latin typeface="Times New Roman"/>
                <a:cs typeface="Times New Roman"/>
              </a:rPr>
              <a:t>contro i </a:t>
            </a:r>
            <a:r>
              <a:rPr sz="1200" spc="-5" dirty="0">
                <a:latin typeface="Times New Roman"/>
                <a:cs typeface="Times New Roman"/>
              </a:rPr>
              <a:t>Filistei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posto la </a:t>
            </a:r>
            <a:r>
              <a:rPr sz="1200" spc="-5" dirty="0">
                <a:latin typeface="Times New Roman"/>
                <a:cs typeface="Times New Roman"/>
              </a:rPr>
              <a:t>sua capitale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1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città cananea. Fedele alla sua  politica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compromesso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Cananei, </a:t>
            </a:r>
            <a:r>
              <a:rPr sz="1200" dirty="0">
                <a:latin typeface="Times New Roman"/>
                <a:cs typeface="Times New Roman"/>
              </a:rPr>
              <a:t>Davide inviò sette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Saul ai </a:t>
            </a:r>
            <a:r>
              <a:rPr sz="1200" spc="-5" dirty="0">
                <a:latin typeface="Times New Roman"/>
                <a:cs typeface="Times New Roman"/>
              </a:rPr>
              <a:t>Gibeoniti </a:t>
            </a:r>
            <a:r>
              <a:rPr sz="1200" dirty="0">
                <a:latin typeface="Times New Roman"/>
                <a:cs typeface="Times New Roman"/>
              </a:rPr>
              <a:t>per essere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impiccati.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(1073.4) 97:9.14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sconfitta dei Filistei, Davide prese </a:t>
            </a:r>
            <a:r>
              <a:rPr sz="1200" dirty="0">
                <a:latin typeface="Times New Roman"/>
                <a:cs typeface="Times New Roman"/>
              </a:rPr>
              <a:t>possesso </a:t>
            </a:r>
            <a:r>
              <a:rPr sz="1200" spc="-5" dirty="0">
                <a:latin typeface="Times New Roman"/>
                <a:cs typeface="Times New Roman"/>
              </a:rPr>
              <a:t>dell’ </a:t>
            </a:r>
            <a:r>
              <a:rPr sz="1200" dirty="0">
                <a:latin typeface="Times New Roman"/>
                <a:cs typeface="Times New Roman"/>
              </a:rPr>
              <a:t>“arca di </a:t>
            </a:r>
            <a:r>
              <a:rPr sz="1200" spc="-5" dirty="0">
                <a:latin typeface="Times New Roman"/>
                <a:cs typeface="Times New Roman"/>
              </a:rPr>
              <a:t>Yahweh”,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portò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e rese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ufficiale</a:t>
            </a:r>
            <a:endParaRPr sz="1200">
              <a:latin typeface="Times New Roman"/>
              <a:cs typeface="Times New Roman"/>
            </a:endParaRPr>
          </a:p>
          <a:p>
            <a:pPr marL="88900" marR="104139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 nel suo regno. Impose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pesanti </a:t>
            </a:r>
            <a:r>
              <a:rPr sz="1200" dirty="0">
                <a:latin typeface="Times New Roman"/>
                <a:cs typeface="Times New Roman"/>
              </a:rPr>
              <a:t>tributi alle popolazioni vicine —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Edomiti, i </a:t>
            </a:r>
            <a:r>
              <a:rPr sz="1200" spc="-5" dirty="0">
                <a:latin typeface="Times New Roman"/>
                <a:cs typeface="Times New Roman"/>
              </a:rPr>
              <a:t>Moabiti, gli Ammoniti </a:t>
            </a:r>
            <a:r>
              <a:rPr sz="1200" dirty="0">
                <a:latin typeface="Times New Roman"/>
                <a:cs typeface="Times New Roman"/>
              </a:rPr>
              <a:t>ed  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Siriani.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485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(1073.5) 97:9.15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corrotto </a:t>
            </a:r>
            <a:r>
              <a:rPr sz="1200" spc="-5" dirty="0">
                <a:latin typeface="Times New Roman"/>
                <a:cs typeface="Times New Roman"/>
              </a:rPr>
              <a:t>apparato </a:t>
            </a:r>
            <a:r>
              <a:rPr sz="1200" dirty="0">
                <a:latin typeface="Times New Roman"/>
                <a:cs typeface="Times New Roman"/>
              </a:rPr>
              <a:t>politico di </a:t>
            </a:r>
            <a:r>
              <a:rPr sz="1200" spc="-5" dirty="0">
                <a:latin typeface="Times New Roman"/>
                <a:cs typeface="Times New Roman"/>
              </a:rPr>
              <a:t>Davide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personale possesso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terre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nord in violazione </a:t>
            </a:r>
            <a:r>
              <a:rPr sz="1200" spc="-5" dirty="0">
                <a:latin typeface="Times New Roman"/>
                <a:cs typeface="Times New Roman"/>
              </a:rPr>
              <a:t>dei  costumi ebraici ed </a:t>
            </a:r>
            <a:r>
              <a:rPr sz="1200" dirty="0">
                <a:latin typeface="Times New Roman"/>
                <a:cs typeface="Times New Roman"/>
              </a:rPr>
              <a:t>acquisì ben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controllo delle tasse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carovane, precedentemente riscosse dai Filistei. Avvenne </a:t>
            </a:r>
            <a:r>
              <a:rPr sz="1200" dirty="0">
                <a:latin typeface="Times New Roman"/>
                <a:cs typeface="Times New Roman"/>
              </a:rPr>
              <a:t>poi una 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atrocità culminate nell’assassinio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Uria.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cause </a:t>
            </a:r>
            <a:r>
              <a:rPr sz="1200" dirty="0">
                <a:latin typeface="Times New Roman"/>
                <a:cs typeface="Times New Roman"/>
              </a:rPr>
              <a:t>giudiziarie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risolte a </a:t>
            </a:r>
            <a:r>
              <a:rPr sz="1200" spc="-5" dirty="0">
                <a:latin typeface="Times New Roman"/>
                <a:cs typeface="Times New Roman"/>
              </a:rPr>
              <a:t>Gerusalemme; “gli </a:t>
            </a:r>
            <a:r>
              <a:rPr sz="1200" dirty="0">
                <a:latin typeface="Times New Roman"/>
                <a:cs typeface="Times New Roman"/>
              </a:rPr>
              <a:t>anziani” non  </a:t>
            </a:r>
            <a:r>
              <a:rPr sz="1200" spc="-5" dirty="0">
                <a:latin typeface="Times New Roman"/>
                <a:cs typeface="Times New Roman"/>
              </a:rPr>
              <a:t>poterono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giudicare. Naturalmente </a:t>
            </a:r>
            <a:r>
              <a:rPr sz="1200" dirty="0">
                <a:latin typeface="Times New Roman"/>
                <a:cs typeface="Times New Roman"/>
              </a:rPr>
              <a:t>scoppiò la </a:t>
            </a:r>
            <a:r>
              <a:rPr sz="1200" spc="-5" dirty="0">
                <a:latin typeface="Times New Roman"/>
                <a:cs typeface="Times New Roman"/>
              </a:rPr>
              <a:t>ribellione. Oggi </a:t>
            </a:r>
            <a:r>
              <a:rPr sz="1200" dirty="0">
                <a:latin typeface="Times New Roman"/>
                <a:cs typeface="Times New Roman"/>
              </a:rPr>
              <a:t>Absalom </a:t>
            </a:r>
            <a:r>
              <a:rPr sz="1200" spc="-5" dirty="0">
                <a:latin typeface="Times New Roman"/>
                <a:cs typeface="Times New Roman"/>
              </a:rPr>
              <a:t>potrebbe essere </a:t>
            </a:r>
            <a:r>
              <a:rPr sz="1200" dirty="0">
                <a:latin typeface="Times New Roman"/>
                <a:cs typeface="Times New Roman"/>
              </a:rPr>
              <a:t>definito un </a:t>
            </a:r>
            <a:r>
              <a:rPr sz="1200" spc="-5" dirty="0">
                <a:latin typeface="Times New Roman"/>
                <a:cs typeface="Times New Roman"/>
              </a:rPr>
              <a:t>demagogo; sua </a:t>
            </a:r>
            <a:r>
              <a:rPr sz="1200" dirty="0">
                <a:latin typeface="Times New Roman"/>
                <a:cs typeface="Times New Roman"/>
              </a:rPr>
              <a:t>madre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Cananea. C’erano </a:t>
            </a:r>
            <a:r>
              <a:rPr sz="1200" dirty="0">
                <a:latin typeface="Times New Roman"/>
                <a:cs typeface="Times New Roman"/>
              </a:rPr>
              <a:t>una mezza dozzina di </a:t>
            </a:r>
            <a:r>
              <a:rPr sz="1200" spc="-5" dirty="0">
                <a:latin typeface="Times New Roman"/>
                <a:cs typeface="Times New Roman"/>
              </a:rPr>
              <a:t>pretendenti al </a:t>
            </a:r>
            <a:r>
              <a:rPr sz="1200" dirty="0">
                <a:latin typeface="Times New Roman"/>
                <a:cs typeface="Times New Roman"/>
              </a:rPr>
              <a:t>trono oltre </a:t>
            </a:r>
            <a:r>
              <a:rPr sz="1200" spc="-5" dirty="0">
                <a:latin typeface="Times New Roman"/>
                <a:cs typeface="Times New Roman"/>
              </a:rPr>
              <a:t>al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Betsabea,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Salomone.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642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90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(1073.6) 97:9.16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Davide, Salomone </a:t>
            </a:r>
            <a:r>
              <a:rPr sz="1200" dirty="0">
                <a:latin typeface="Times New Roman"/>
                <a:cs typeface="Times New Roman"/>
              </a:rPr>
              <a:t>depurò </a:t>
            </a:r>
            <a:r>
              <a:rPr sz="1200" spc="-5" dirty="0">
                <a:latin typeface="Times New Roman"/>
                <a:cs typeface="Times New Roman"/>
              </a:rPr>
              <a:t>l’apparato </a:t>
            </a:r>
            <a:r>
              <a:rPr sz="1200" dirty="0">
                <a:latin typeface="Times New Roman"/>
                <a:cs typeface="Times New Roman"/>
              </a:rPr>
              <a:t>politico da </a:t>
            </a:r>
            <a:r>
              <a:rPr sz="1200" spc="-5" dirty="0">
                <a:latin typeface="Times New Roman"/>
                <a:cs typeface="Times New Roman"/>
              </a:rPr>
              <a:t>ogni influenza </a:t>
            </a:r>
            <a:r>
              <a:rPr sz="1200" dirty="0">
                <a:latin typeface="Times New Roman"/>
                <a:cs typeface="Times New Roman"/>
              </a:rPr>
              <a:t>del nord, ma </a:t>
            </a:r>
            <a:r>
              <a:rPr sz="1200" spc="-5" dirty="0">
                <a:latin typeface="Times New Roman"/>
                <a:cs typeface="Times New Roman"/>
              </a:rPr>
              <a:t>proseguì </a:t>
            </a:r>
            <a:r>
              <a:rPr sz="1200" dirty="0">
                <a:latin typeface="Times New Roman"/>
                <a:cs typeface="Times New Roman"/>
              </a:rPr>
              <a:t>totalmente la  </a:t>
            </a:r>
            <a:r>
              <a:rPr sz="1200" spc="-5" dirty="0">
                <a:latin typeface="Times New Roman"/>
                <a:cs typeface="Times New Roman"/>
              </a:rPr>
              <a:t>tirannia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tassazione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regime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padre. Salomone </a:t>
            </a:r>
            <a:r>
              <a:rPr sz="1200" dirty="0">
                <a:latin typeface="Times New Roman"/>
                <a:cs typeface="Times New Roman"/>
              </a:rPr>
              <a:t>mandò in </a:t>
            </a:r>
            <a:r>
              <a:rPr sz="1200" spc="-5" dirty="0">
                <a:latin typeface="Times New Roman"/>
                <a:cs typeface="Times New Roman"/>
              </a:rPr>
              <a:t>rovina </a:t>
            </a:r>
            <a:r>
              <a:rPr sz="1200" dirty="0">
                <a:latin typeface="Times New Roman"/>
                <a:cs typeface="Times New Roman"/>
              </a:rPr>
              <a:t>la nazione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munifica corte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elaborato  programma </a:t>
            </a:r>
            <a:r>
              <a:rPr sz="1200" dirty="0">
                <a:latin typeface="Times New Roman"/>
                <a:cs typeface="Times New Roman"/>
              </a:rPr>
              <a:t>di costruzioni, </a:t>
            </a:r>
            <a:r>
              <a:rPr sz="1200" spc="-5" dirty="0">
                <a:latin typeface="Times New Roman"/>
                <a:cs typeface="Times New Roman"/>
              </a:rPr>
              <a:t>comprendente </a:t>
            </a:r>
            <a:r>
              <a:rPr sz="1200" dirty="0">
                <a:latin typeface="Times New Roman"/>
                <a:cs typeface="Times New Roman"/>
              </a:rPr>
              <a:t>la dimora </a:t>
            </a:r>
            <a:r>
              <a:rPr sz="1200" spc="-5" dirty="0">
                <a:latin typeface="Times New Roman"/>
                <a:cs typeface="Times New Roman"/>
              </a:rPr>
              <a:t>del Libano, </a:t>
            </a:r>
            <a:r>
              <a:rPr sz="1200" dirty="0">
                <a:latin typeface="Times New Roman"/>
                <a:cs typeface="Times New Roman"/>
              </a:rPr>
              <a:t>il palazzo </a:t>
            </a:r>
            <a:r>
              <a:rPr sz="1200" spc="-5" dirty="0">
                <a:latin typeface="Times New Roman"/>
                <a:cs typeface="Times New Roman"/>
              </a:rPr>
              <a:t>della figlia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Faraone, </a:t>
            </a:r>
            <a:r>
              <a:rPr sz="1200" dirty="0">
                <a:latin typeface="Times New Roman"/>
                <a:cs typeface="Times New Roman"/>
              </a:rPr>
              <a:t>il tempio di </a:t>
            </a:r>
            <a:r>
              <a:rPr sz="1200" spc="-5" dirty="0">
                <a:latin typeface="Times New Roman"/>
                <a:cs typeface="Times New Roman"/>
              </a:rPr>
              <a:t>Yahweh,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palazzo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re e la </a:t>
            </a:r>
            <a:r>
              <a:rPr sz="1200" spc="-5" dirty="0">
                <a:latin typeface="Times New Roman"/>
                <a:cs typeface="Times New Roman"/>
              </a:rPr>
              <a:t>restaurazione delle </a:t>
            </a:r>
            <a:r>
              <a:rPr sz="1200" dirty="0">
                <a:latin typeface="Times New Roman"/>
                <a:cs typeface="Times New Roman"/>
              </a:rPr>
              <a:t>mura di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città. Salomone </a:t>
            </a:r>
            <a:r>
              <a:rPr sz="1200" spc="-5" dirty="0">
                <a:latin typeface="Times New Roman"/>
                <a:cs typeface="Times New Roman"/>
              </a:rPr>
              <a:t>creò </a:t>
            </a:r>
            <a:r>
              <a:rPr sz="1200" dirty="0">
                <a:latin typeface="Times New Roman"/>
                <a:cs typeface="Times New Roman"/>
              </a:rPr>
              <a:t>una vasta </a:t>
            </a:r>
            <a:r>
              <a:rPr sz="1200" spc="-5" dirty="0">
                <a:latin typeface="Times New Roman"/>
                <a:cs typeface="Times New Roman"/>
              </a:rPr>
              <a:t>flotta ebraica, </a:t>
            </a:r>
            <a:r>
              <a:rPr sz="1200" dirty="0">
                <a:latin typeface="Times New Roman"/>
                <a:cs typeface="Times New Roman"/>
              </a:rPr>
              <a:t>condotta da </a:t>
            </a:r>
            <a:r>
              <a:rPr sz="1200" spc="-5" dirty="0">
                <a:latin typeface="Times New Roman"/>
                <a:cs typeface="Times New Roman"/>
              </a:rPr>
              <a:t>marinai siriani,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commerciava con </a:t>
            </a:r>
            <a:r>
              <a:rPr sz="1200" dirty="0">
                <a:latin typeface="Times New Roman"/>
                <a:cs typeface="Times New Roman"/>
              </a:rPr>
              <a:t>tutto il mondo.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harem </a:t>
            </a:r>
            <a:r>
              <a:rPr sz="1200" dirty="0">
                <a:latin typeface="Times New Roman"/>
                <a:cs typeface="Times New Roman"/>
              </a:rPr>
              <a:t>contava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mille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mogli.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(1073.7) 97:9.17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il tempio di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a Siloe </a:t>
            </a:r>
            <a:r>
              <a:rPr sz="1200" spc="-5" dirty="0">
                <a:latin typeface="Times New Roman"/>
                <a:cs typeface="Times New Roman"/>
              </a:rPr>
              <a:t>cadde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discredito </a:t>
            </a:r>
            <a:r>
              <a:rPr sz="1200" dirty="0">
                <a:latin typeface="Times New Roman"/>
                <a:cs typeface="Times New Roman"/>
              </a:rPr>
              <a:t>e tutto il culto della </a:t>
            </a:r>
            <a:r>
              <a:rPr sz="1200" spc="-5" dirty="0">
                <a:latin typeface="Times New Roman"/>
                <a:cs typeface="Times New Roman"/>
              </a:rPr>
              <a:t>nazione fu concentrato </a:t>
            </a:r>
            <a:r>
              <a:rPr sz="1200" dirty="0">
                <a:latin typeface="Times New Roman"/>
                <a:cs typeface="Times New Roman"/>
              </a:rPr>
              <a:t>a Jebus </a:t>
            </a:r>
            <a:r>
              <a:rPr sz="1200" spc="-5" dirty="0">
                <a:latin typeface="Times New Roman"/>
                <a:cs typeface="Times New Roman"/>
              </a:rPr>
              <a:t>nella  fastosa cappella reale.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del </a:t>
            </a:r>
            <a:r>
              <a:rPr sz="1200" dirty="0">
                <a:latin typeface="Times New Roman"/>
                <a:cs typeface="Times New Roman"/>
              </a:rPr>
              <a:t>nord ritornò in </a:t>
            </a:r>
            <a:r>
              <a:rPr sz="1200" spc="-5" dirty="0">
                <a:latin typeface="Times New Roman"/>
                <a:cs typeface="Times New Roman"/>
              </a:rPr>
              <a:t>misura maggiore </a:t>
            </a:r>
            <a:r>
              <a:rPr sz="1200" dirty="0">
                <a:latin typeface="Times New Roman"/>
                <a:cs typeface="Times New Roman"/>
              </a:rPr>
              <a:t>all’adorazione di Elohim. Esso </a:t>
            </a:r>
            <a:r>
              <a:rPr sz="1200" spc="-5" dirty="0">
                <a:latin typeface="Times New Roman"/>
                <a:cs typeface="Times New Roman"/>
              </a:rPr>
              <a:t>godeva del </a:t>
            </a:r>
            <a:r>
              <a:rPr sz="1200" dirty="0">
                <a:latin typeface="Times New Roman"/>
                <a:cs typeface="Times New Roman"/>
              </a:rPr>
              <a:t>favore del </a:t>
            </a:r>
            <a:r>
              <a:rPr sz="1200" spc="-5" dirty="0">
                <a:latin typeface="Times New Roman"/>
                <a:cs typeface="Times New Roman"/>
              </a:rPr>
              <a:t>Faraone,  che successivamente ridusse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schiavitù Giuda, </a:t>
            </a:r>
            <a:r>
              <a:rPr sz="1200" dirty="0">
                <a:latin typeface="Times New Roman"/>
                <a:cs typeface="Times New Roman"/>
              </a:rPr>
              <a:t>sottoponendo 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sud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tributo.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(1073.8) 97:9.18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furono alti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bassi </a:t>
            </a:r>
            <a:r>
              <a:rPr sz="1200" dirty="0">
                <a:latin typeface="Times New Roman"/>
                <a:cs typeface="Times New Roman"/>
              </a:rPr>
              <a:t>— delle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Israele </a:t>
            </a:r>
            <a:r>
              <a:rPr sz="1200" dirty="0">
                <a:latin typeface="Times New Roman"/>
                <a:cs typeface="Times New Roman"/>
              </a:rPr>
              <a:t>e Giuda. Dopo quattro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guerra civile </a:t>
            </a:r>
            <a:r>
              <a:rPr sz="1200" dirty="0">
                <a:latin typeface="Times New Roman"/>
                <a:cs typeface="Times New Roman"/>
              </a:rPr>
              <a:t>e tre </a:t>
            </a:r>
            <a:r>
              <a:rPr sz="1200" spc="-5" dirty="0">
                <a:latin typeface="Times New Roman"/>
                <a:cs typeface="Times New Roman"/>
              </a:rPr>
              <a:t>dinastie, Israele </a:t>
            </a:r>
            <a:r>
              <a:rPr sz="1200" dirty="0">
                <a:latin typeface="Times New Roman"/>
                <a:cs typeface="Times New Roman"/>
              </a:rPr>
              <a:t>cadde  sotto il </a:t>
            </a:r>
            <a:r>
              <a:rPr sz="1200" spc="-5" dirty="0">
                <a:latin typeface="Times New Roman"/>
                <a:cs typeface="Times New Roman"/>
              </a:rPr>
              <a:t>governo di </a:t>
            </a:r>
            <a:r>
              <a:rPr sz="1200" dirty="0">
                <a:latin typeface="Times New Roman"/>
                <a:cs typeface="Times New Roman"/>
              </a:rPr>
              <a:t>despoti </a:t>
            </a:r>
            <a:r>
              <a:rPr sz="1200" spc="-5" dirty="0">
                <a:latin typeface="Times New Roman"/>
                <a:cs typeface="Times New Roman"/>
              </a:rPr>
              <a:t>cittadini che 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commercio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terre.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re </a:t>
            </a:r>
            <a:r>
              <a:rPr sz="1200" dirty="0">
                <a:latin typeface="Times New Roman"/>
                <a:cs typeface="Times New Roman"/>
              </a:rPr>
              <a:t>Omri tentò di </a:t>
            </a:r>
            <a:r>
              <a:rPr sz="1200" spc="-5" dirty="0">
                <a:latin typeface="Times New Roman"/>
                <a:cs typeface="Times New Roman"/>
              </a:rPr>
              <a:t>acquistare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Shemer.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si </a:t>
            </a:r>
            <a:r>
              <a:rPr sz="1200" dirty="0">
                <a:latin typeface="Times New Roman"/>
                <a:cs typeface="Times New Roman"/>
              </a:rPr>
              <a:t>avvicinò </a:t>
            </a:r>
            <a:r>
              <a:rPr sz="1200" spc="-5" dirty="0">
                <a:latin typeface="Times New Roman"/>
                <a:cs typeface="Times New Roman"/>
              </a:rPr>
              <a:t>rapidamente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Salmanassar III </a:t>
            </a:r>
            <a:r>
              <a:rPr sz="1200" dirty="0">
                <a:latin typeface="Times New Roman"/>
                <a:cs typeface="Times New Roman"/>
              </a:rPr>
              <a:t>decise di </a:t>
            </a:r>
            <a:r>
              <a:rPr sz="1200" spc="-5" dirty="0">
                <a:latin typeface="Times New Roman"/>
                <a:cs typeface="Times New Roman"/>
              </a:rPr>
              <a:t>controllare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 mediterranea.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Acab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Efraim  </a:t>
            </a:r>
            <a:r>
              <a:rPr sz="1200" dirty="0">
                <a:latin typeface="Times New Roman"/>
                <a:cs typeface="Times New Roman"/>
              </a:rPr>
              <a:t>riunì </a:t>
            </a:r>
            <a:r>
              <a:rPr sz="1200" spc="-5" dirty="0">
                <a:latin typeface="Times New Roman"/>
                <a:cs typeface="Times New Roman"/>
              </a:rPr>
              <a:t>altri dieci </a:t>
            </a:r>
            <a:r>
              <a:rPr sz="1200" dirty="0">
                <a:latin typeface="Times New Roman"/>
                <a:cs typeface="Times New Roman"/>
              </a:rPr>
              <a:t>gruppi e </a:t>
            </a:r>
            <a:r>
              <a:rPr sz="1200" spc="-5" dirty="0">
                <a:latin typeface="Times New Roman"/>
                <a:cs typeface="Times New Roman"/>
              </a:rPr>
              <a:t>resisté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Karkar;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battaglia finì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parità. L’Assiro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fermato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alleati furono decimati. Questa  grande battaglia </a:t>
            </a:r>
            <a:r>
              <a:rPr sz="1200" dirty="0">
                <a:latin typeface="Times New Roman"/>
                <a:cs typeface="Times New Roman"/>
              </a:rPr>
              <a:t>non è nemmeno menzionata </a:t>
            </a:r>
            <a:r>
              <a:rPr sz="1200" spc="-5" dirty="0">
                <a:latin typeface="Times New Roman"/>
                <a:cs typeface="Times New Roman"/>
              </a:rPr>
              <a:t>nell’Antico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Testamento.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09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(1074.1) 97:9.19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difficoltà sorsero quando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Acab </a:t>
            </a:r>
            <a:r>
              <a:rPr sz="1200" dirty="0">
                <a:latin typeface="Times New Roman"/>
                <a:cs typeface="Times New Roman"/>
              </a:rPr>
              <a:t>tentò di </a:t>
            </a:r>
            <a:r>
              <a:rPr sz="1200" spc="-5" dirty="0">
                <a:latin typeface="Times New Roman"/>
                <a:cs typeface="Times New Roman"/>
              </a:rPr>
              <a:t>acquistare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Nabot.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moglie </a:t>
            </a:r>
            <a:r>
              <a:rPr sz="1200" dirty="0">
                <a:latin typeface="Times New Roman"/>
                <a:cs typeface="Times New Roman"/>
              </a:rPr>
              <a:t>fenicia </a:t>
            </a:r>
            <a:r>
              <a:rPr sz="1200" spc="-5" dirty="0">
                <a:latin typeface="Times New Roman"/>
                <a:cs typeface="Times New Roman"/>
              </a:rPr>
              <a:t>falsificò </a:t>
            </a:r>
            <a:r>
              <a:rPr sz="1200" dirty="0">
                <a:latin typeface="Times New Roman"/>
                <a:cs typeface="Times New Roman"/>
              </a:rPr>
              <a:t>la firma di  </a:t>
            </a:r>
            <a:r>
              <a:rPr sz="1200" spc="-5" dirty="0">
                <a:latin typeface="Times New Roman"/>
                <a:cs typeface="Times New Roman"/>
              </a:rPr>
              <a:t>Acab sui documenti </a:t>
            </a:r>
            <a:r>
              <a:rPr sz="1200" dirty="0">
                <a:latin typeface="Times New Roman"/>
                <a:cs typeface="Times New Roman"/>
              </a:rPr>
              <a:t>ordinando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terre di Nabot </a:t>
            </a:r>
            <a:r>
              <a:rPr sz="1200" spc="-5" dirty="0">
                <a:latin typeface="Times New Roman"/>
                <a:cs typeface="Times New Roman"/>
              </a:rPr>
              <a:t>fossero confiscate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accusato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 bestemmiato </a:t>
            </a:r>
            <a:r>
              <a:rPr sz="1200" dirty="0">
                <a:latin typeface="Times New Roman"/>
                <a:cs typeface="Times New Roman"/>
              </a:rPr>
              <a:t>i nomi “di </a:t>
            </a:r>
            <a:r>
              <a:rPr sz="1200" spc="-5" dirty="0">
                <a:latin typeface="Times New Roman"/>
                <a:cs typeface="Times New Roman"/>
              </a:rPr>
              <a:t>Elohim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 re”. Lui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figli furono immediatamente </a:t>
            </a:r>
            <a:r>
              <a:rPr sz="1200" dirty="0">
                <a:latin typeface="Times New Roman"/>
                <a:cs typeface="Times New Roman"/>
              </a:rPr>
              <a:t>messi a </a:t>
            </a:r>
            <a:r>
              <a:rPr sz="1200" spc="-5" dirty="0">
                <a:latin typeface="Times New Roman"/>
                <a:cs typeface="Times New Roman"/>
              </a:rPr>
              <a:t>morte.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vigoroso Elia </a:t>
            </a:r>
            <a:r>
              <a:rPr sz="1200" spc="-5" dirty="0">
                <a:latin typeface="Times New Roman"/>
                <a:cs typeface="Times New Roman"/>
              </a:rPr>
              <a:t>apparve sulla scena accusando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Acab</a:t>
            </a:r>
            <a:endParaRPr sz="1200">
              <a:latin typeface="Times New Roman"/>
              <a:cs typeface="Times New Roman"/>
            </a:endParaRPr>
          </a:p>
          <a:p>
            <a:pPr marL="76200" marR="211454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dell’assassinio dei </a:t>
            </a:r>
            <a:r>
              <a:rPr sz="1200" dirty="0">
                <a:latin typeface="Times New Roman"/>
                <a:cs typeface="Times New Roman"/>
              </a:rPr>
              <a:t>Nabot.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Elia, uno dei più </a:t>
            </a:r>
            <a:r>
              <a:rPr sz="1200" spc="-5" dirty="0">
                <a:latin typeface="Times New Roman"/>
                <a:cs typeface="Times New Roman"/>
              </a:rPr>
              <a:t>grandi profeti, </a:t>
            </a:r>
            <a:r>
              <a:rPr sz="1200" dirty="0">
                <a:latin typeface="Times New Roman"/>
                <a:cs typeface="Times New Roman"/>
              </a:rPr>
              <a:t>cominciò il </a:t>
            </a:r>
            <a:r>
              <a:rPr sz="1200" spc="-5" dirty="0">
                <a:latin typeface="Times New Roman"/>
                <a:cs typeface="Times New Roman"/>
              </a:rPr>
              <a:t>suo insegnamento come difensore degli </a:t>
            </a:r>
            <a:r>
              <a:rPr sz="1200" dirty="0">
                <a:latin typeface="Times New Roman"/>
                <a:cs typeface="Times New Roman"/>
              </a:rPr>
              <a:t>antichi  </a:t>
            </a:r>
            <a:r>
              <a:rPr sz="1200" spc="-5" dirty="0">
                <a:latin typeface="Times New Roman"/>
                <a:cs typeface="Times New Roman"/>
              </a:rPr>
              <a:t>costumi terrieri </a:t>
            </a:r>
            <a:r>
              <a:rPr sz="1200" dirty="0">
                <a:latin typeface="Times New Roman"/>
                <a:cs typeface="Times New Roman"/>
              </a:rPr>
              <a:t>in opposizione </a:t>
            </a:r>
            <a:r>
              <a:rPr sz="1200" spc="-5" dirty="0">
                <a:latin typeface="Times New Roman"/>
                <a:cs typeface="Times New Roman"/>
              </a:rPr>
              <a:t>al comportamento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venditori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Baalim,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tentativo delle città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dominare </a:t>
            </a:r>
            <a:r>
              <a:rPr sz="1200" spc="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paese. 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riforma </a:t>
            </a:r>
            <a:r>
              <a:rPr sz="1200" dirty="0">
                <a:latin typeface="Times New Roman"/>
                <a:cs typeface="Times New Roman"/>
              </a:rPr>
              <a:t>non avvenne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che il </a:t>
            </a:r>
            <a:r>
              <a:rPr sz="1200" spc="-5" dirty="0">
                <a:latin typeface="Times New Roman"/>
                <a:cs typeface="Times New Roman"/>
              </a:rPr>
              <a:t>proprietario terriero </a:t>
            </a:r>
            <a:r>
              <a:rPr sz="1200" dirty="0">
                <a:latin typeface="Times New Roman"/>
                <a:cs typeface="Times New Roman"/>
              </a:rPr>
              <a:t>Jeu non </a:t>
            </a:r>
            <a:r>
              <a:rPr sz="1200" spc="5" dirty="0">
                <a:latin typeface="Times New Roman"/>
                <a:cs typeface="Times New Roman"/>
              </a:rPr>
              <a:t>unì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forze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del capo nomade Jonadab </a:t>
            </a:r>
            <a:r>
              <a:rPr sz="1200" spc="-5" dirty="0">
                <a:latin typeface="Times New Roman"/>
                <a:cs typeface="Times New Roman"/>
              </a:rPr>
              <a:t>per  distruggere </a:t>
            </a:r>
            <a:r>
              <a:rPr sz="1200" dirty="0">
                <a:latin typeface="Times New Roman"/>
                <a:cs typeface="Times New Roman"/>
              </a:rPr>
              <a:t>i profeti </a:t>
            </a:r>
            <a:r>
              <a:rPr sz="1200" spc="-5" dirty="0">
                <a:latin typeface="Times New Roman"/>
                <a:cs typeface="Times New Roman"/>
              </a:rPr>
              <a:t>(agenti </a:t>
            </a:r>
            <a:r>
              <a:rPr sz="1200" dirty="0">
                <a:latin typeface="Times New Roman"/>
                <a:cs typeface="Times New Roman"/>
              </a:rPr>
              <a:t>di beni </a:t>
            </a:r>
            <a:r>
              <a:rPr sz="1200" spc="-5" dirty="0">
                <a:latin typeface="Times New Roman"/>
                <a:cs typeface="Times New Roman"/>
              </a:rPr>
              <a:t>immobili)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Baal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Samaria.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419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00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(1074.2) 97:9.20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vita apparve quando </a:t>
            </a:r>
            <a:r>
              <a:rPr sz="1200" dirty="0">
                <a:latin typeface="Times New Roman"/>
                <a:cs typeface="Times New Roman"/>
              </a:rPr>
              <a:t>Joas e </a:t>
            </a:r>
            <a:r>
              <a:rPr sz="1200" spc="-5" dirty="0">
                <a:latin typeface="Times New Roman"/>
                <a:cs typeface="Times New Roman"/>
              </a:rPr>
              <a:t>suo figlio Geroboamo liberarono Israele dai suoi nemici. 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quest’epoca  governava </a:t>
            </a:r>
            <a:r>
              <a:rPr sz="1200" dirty="0">
                <a:latin typeface="Times New Roman"/>
                <a:cs typeface="Times New Roman"/>
              </a:rPr>
              <a:t>in Samaria una nobiltà di </a:t>
            </a:r>
            <a:r>
              <a:rPr sz="1200" spc="-5" dirty="0">
                <a:latin typeface="Times New Roman"/>
                <a:cs typeface="Times New Roman"/>
              </a:rPr>
              <a:t>briganti </a:t>
            </a:r>
            <a:r>
              <a:rPr sz="1200" dirty="0">
                <a:latin typeface="Times New Roman"/>
                <a:cs typeface="Times New Roman"/>
              </a:rPr>
              <a:t>le cui </a:t>
            </a:r>
            <a:r>
              <a:rPr sz="1200" spc="-5" dirty="0">
                <a:latin typeface="Times New Roman"/>
                <a:cs typeface="Times New Roman"/>
              </a:rPr>
              <a:t>spoliazioni rivaleggiavano con quelle dell’antica </a:t>
            </a:r>
            <a:r>
              <a:rPr sz="1200" dirty="0">
                <a:latin typeface="Times New Roman"/>
                <a:cs typeface="Times New Roman"/>
              </a:rPr>
              <a:t>dinastia di </a:t>
            </a:r>
            <a:r>
              <a:rPr sz="1200" spc="-5" dirty="0">
                <a:latin typeface="Times New Roman"/>
                <a:cs typeface="Times New Roman"/>
              </a:rPr>
              <a:t>Davide. Stato </a:t>
            </a:r>
            <a:r>
              <a:rPr sz="1200" dirty="0">
                <a:latin typeface="Times New Roman"/>
                <a:cs typeface="Times New Roman"/>
              </a:rPr>
              <a:t>e  Chiesa </a:t>
            </a:r>
            <a:r>
              <a:rPr sz="1200" spc="-5" dirty="0">
                <a:latin typeface="Times New Roman"/>
                <a:cs typeface="Times New Roman"/>
              </a:rPr>
              <a:t>collaboravano strettamente.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sopprimere </a:t>
            </a:r>
            <a:r>
              <a:rPr sz="1200" dirty="0">
                <a:latin typeface="Times New Roman"/>
                <a:cs typeface="Times New Roman"/>
              </a:rPr>
              <a:t>la libertà di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indusse </a:t>
            </a:r>
            <a:r>
              <a:rPr sz="1200" spc="-5" dirty="0">
                <a:latin typeface="Times New Roman"/>
                <a:cs typeface="Times New Roman"/>
              </a:rPr>
              <a:t>Elia, Amos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Osea ad iniziare </a:t>
            </a:r>
            <a:r>
              <a:rPr sz="1200" dirty="0">
                <a:latin typeface="Times New Roman"/>
                <a:cs typeface="Times New Roman"/>
              </a:rPr>
              <a:t>a scrivere in  </a:t>
            </a:r>
            <a:r>
              <a:rPr sz="1200" spc="-5" dirty="0">
                <a:latin typeface="Times New Roman"/>
                <a:cs typeface="Times New Roman"/>
              </a:rPr>
              <a:t>segreto, </a:t>
            </a:r>
            <a:r>
              <a:rPr sz="1200" dirty="0">
                <a:latin typeface="Times New Roman"/>
                <a:cs typeface="Times New Roman"/>
              </a:rPr>
              <a:t>e questo fu il vero inizio delle </a:t>
            </a:r>
            <a:r>
              <a:rPr sz="1200" spc="-5" dirty="0">
                <a:latin typeface="Times New Roman"/>
                <a:cs typeface="Times New Roman"/>
              </a:rPr>
              <a:t>Bibbie ebrea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cristiana.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41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(1074.3) 97:9.21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del </a:t>
            </a:r>
            <a:r>
              <a:rPr sz="1200" dirty="0">
                <a:latin typeface="Times New Roman"/>
                <a:cs typeface="Times New Roman"/>
              </a:rPr>
              <a:t>nord non </a:t>
            </a:r>
            <a:r>
              <a:rPr sz="1200" spc="-5" dirty="0">
                <a:latin typeface="Times New Roman"/>
                <a:cs typeface="Times New Roman"/>
              </a:rPr>
              <a:t>scomparve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storia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d’Israele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cospirò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 d’Egitto </a:t>
            </a:r>
            <a:r>
              <a:rPr sz="1200" dirty="0">
                <a:latin typeface="Times New Roman"/>
                <a:cs typeface="Times New Roman"/>
              </a:rPr>
              <a:t>e rifiutò di  </a:t>
            </a:r>
            <a:r>
              <a:rPr sz="1200" spc="-5" dirty="0">
                <a:latin typeface="Times New Roman"/>
                <a:cs typeface="Times New Roman"/>
              </a:rPr>
              <a:t>pagare </a:t>
            </a:r>
            <a:r>
              <a:rPr sz="1200" dirty="0">
                <a:latin typeface="Times New Roman"/>
                <a:cs typeface="Times New Roman"/>
              </a:rPr>
              <a:t>ulteriori tributi </a:t>
            </a:r>
            <a:r>
              <a:rPr sz="1200" spc="-5" dirty="0">
                <a:latin typeface="Times New Roman"/>
                <a:cs typeface="Times New Roman"/>
              </a:rPr>
              <a:t>all’Assiria. Allora </a:t>
            </a:r>
            <a:r>
              <a:rPr sz="1200" dirty="0">
                <a:latin typeface="Times New Roman"/>
                <a:cs typeface="Times New Roman"/>
              </a:rPr>
              <a:t>cominciò </a:t>
            </a:r>
            <a:r>
              <a:rPr sz="1200" spc="-5" dirty="0">
                <a:latin typeface="Times New Roman"/>
                <a:cs typeface="Times New Roman"/>
              </a:rPr>
              <a:t>l’assedio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5" dirty="0">
                <a:latin typeface="Times New Roman"/>
                <a:cs typeface="Times New Roman"/>
              </a:rPr>
              <a:t>anni seguito dalla dispersione totale del regno </a:t>
            </a:r>
            <a:r>
              <a:rPr sz="1200" dirty="0">
                <a:latin typeface="Times New Roman"/>
                <a:cs typeface="Times New Roman"/>
              </a:rPr>
              <a:t>del nord. Efraim  </a:t>
            </a:r>
            <a:r>
              <a:rPr sz="1200" spc="-5" dirty="0">
                <a:latin typeface="Times New Roman"/>
                <a:cs typeface="Times New Roman"/>
              </a:rPr>
              <a:t>(Israele)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scomparve. </a:t>
            </a:r>
            <a:r>
              <a:rPr sz="1200" dirty="0">
                <a:latin typeface="Times New Roman"/>
                <a:cs typeface="Times New Roman"/>
              </a:rPr>
              <a:t>Giuda —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Ebrei, il </a:t>
            </a:r>
            <a:r>
              <a:rPr sz="1200" spc="-5" dirty="0">
                <a:latin typeface="Times New Roman"/>
                <a:cs typeface="Times New Roman"/>
              </a:rPr>
              <a:t>“resto d’Israele”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aveva cominciato </a:t>
            </a:r>
            <a:r>
              <a:rPr sz="1200" dirty="0">
                <a:latin typeface="Times New Roman"/>
                <a:cs typeface="Times New Roman"/>
              </a:rPr>
              <a:t>a concentrare le terre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mani di  </a:t>
            </a:r>
            <a:r>
              <a:rPr sz="1200" spc="-5" dirty="0">
                <a:latin typeface="Times New Roman"/>
                <a:cs typeface="Times New Roman"/>
              </a:rPr>
              <a:t>pochi, </a:t>
            </a:r>
            <a:r>
              <a:rPr sz="1200" dirty="0">
                <a:latin typeface="Times New Roman"/>
                <a:cs typeface="Times New Roman"/>
              </a:rPr>
              <a:t>come disse </a:t>
            </a:r>
            <a:r>
              <a:rPr sz="1200" spc="-5" dirty="0">
                <a:latin typeface="Times New Roman"/>
                <a:cs typeface="Times New Roman"/>
              </a:rPr>
              <a:t>Isaia, “accumulando casa su </a:t>
            </a:r>
            <a:r>
              <a:rPr sz="1200" dirty="0">
                <a:latin typeface="Times New Roman"/>
                <a:cs typeface="Times New Roman"/>
              </a:rPr>
              <a:t>casa e campo su </a:t>
            </a:r>
            <a:r>
              <a:rPr sz="1200" spc="-5" dirty="0">
                <a:latin typeface="Times New Roman"/>
                <a:cs typeface="Times New Roman"/>
              </a:rPr>
              <a:t>campo.” Vi fu ben presto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un tempio di </a:t>
            </a:r>
            <a:r>
              <a:rPr sz="1200" spc="-5" dirty="0">
                <a:latin typeface="Times New Roman"/>
                <a:cs typeface="Times New Roman"/>
              </a:rPr>
              <a:t>Baal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fianco del tempio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Yahweh. Questo </a:t>
            </a:r>
            <a:r>
              <a:rPr sz="1200" dirty="0">
                <a:latin typeface="Times New Roman"/>
                <a:cs typeface="Times New Roman"/>
              </a:rPr>
              <a:t>regno di </a:t>
            </a:r>
            <a:r>
              <a:rPr sz="1200" spc="-5" dirty="0">
                <a:latin typeface="Times New Roman"/>
                <a:cs typeface="Times New Roman"/>
              </a:rPr>
              <a:t>terrore terminò 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rivolta </a:t>
            </a:r>
            <a:r>
              <a:rPr sz="1200" dirty="0">
                <a:latin typeface="Times New Roman"/>
                <a:cs typeface="Times New Roman"/>
              </a:rPr>
              <a:t>monoteista </a:t>
            </a:r>
            <a:r>
              <a:rPr sz="1200" spc="-5" dirty="0">
                <a:latin typeface="Times New Roman"/>
                <a:cs typeface="Times New Roman"/>
              </a:rPr>
              <a:t>condotta dal giovanissimo </a:t>
            </a:r>
            <a:r>
              <a:rPr sz="1200" dirty="0">
                <a:latin typeface="Times New Roman"/>
                <a:cs typeface="Times New Roman"/>
              </a:rPr>
              <a:t>re Joas, </a:t>
            </a:r>
            <a:r>
              <a:rPr sz="1200" spc="5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bandì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crociata </a:t>
            </a:r>
            <a:r>
              <a:rPr sz="1200" dirty="0">
                <a:latin typeface="Times New Roman"/>
                <a:cs typeface="Times New Roman"/>
              </a:rPr>
              <a:t>a favore di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durata </a:t>
            </a:r>
            <a:r>
              <a:rPr sz="1200" spc="-5" dirty="0">
                <a:latin typeface="Times New Roman"/>
                <a:cs typeface="Times New Roman"/>
              </a:rPr>
              <a:t>trentacinque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(1074.4) 97:9.22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successivo re, </a:t>
            </a:r>
            <a:r>
              <a:rPr sz="1200" dirty="0">
                <a:latin typeface="Times New Roman"/>
                <a:cs typeface="Times New Roman"/>
              </a:rPr>
              <a:t>Amazia,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delle difficoltà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contribuenti Edomiti in rivolta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vicini. Dopo una  </a:t>
            </a:r>
            <a:r>
              <a:rPr sz="1200" spc="-5" dirty="0">
                <a:latin typeface="Times New Roman"/>
                <a:cs typeface="Times New Roman"/>
              </a:rPr>
              <a:t>significativa </a:t>
            </a:r>
            <a:r>
              <a:rPr sz="1200" dirty="0">
                <a:latin typeface="Times New Roman"/>
                <a:cs typeface="Times New Roman"/>
              </a:rPr>
              <a:t>vittoria </a:t>
            </a:r>
            <a:r>
              <a:rPr sz="1200" spc="-5" dirty="0">
                <a:latin typeface="Times New Roman"/>
                <a:cs typeface="Times New Roman"/>
              </a:rPr>
              <a:t>egli diresse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attacco </a:t>
            </a:r>
            <a:r>
              <a:rPr sz="1200" dirty="0">
                <a:latin typeface="Times New Roman"/>
                <a:cs typeface="Times New Roman"/>
              </a:rPr>
              <a:t>verso i suoi </a:t>
            </a:r>
            <a:r>
              <a:rPr sz="1200" spc="-5" dirty="0">
                <a:latin typeface="Times New Roman"/>
                <a:cs typeface="Times New Roman"/>
              </a:rPr>
              <a:t>vicini del </a:t>
            </a:r>
            <a:r>
              <a:rPr sz="1200" dirty="0">
                <a:latin typeface="Times New Roman"/>
                <a:cs typeface="Times New Roman"/>
              </a:rPr>
              <a:t>nord e </a:t>
            </a:r>
            <a:r>
              <a:rPr sz="1200" spc="-5" dirty="0">
                <a:latin typeface="Times New Roman"/>
                <a:cs typeface="Times New Roman"/>
              </a:rPr>
              <a:t>fu altrettanto </a:t>
            </a:r>
            <a:r>
              <a:rPr sz="1200" dirty="0">
                <a:latin typeface="Times New Roman"/>
                <a:cs typeface="Times New Roman"/>
              </a:rPr>
              <a:t>pesantemente </a:t>
            </a:r>
            <a:r>
              <a:rPr sz="1200" spc="-5" dirty="0">
                <a:latin typeface="Times New Roman"/>
                <a:cs typeface="Times New Roman"/>
              </a:rPr>
              <a:t>sconfitto. </a:t>
            </a:r>
            <a:r>
              <a:rPr sz="1200" dirty="0">
                <a:latin typeface="Times New Roman"/>
                <a:cs typeface="Times New Roman"/>
              </a:rPr>
              <a:t>Allora i contadini  </a:t>
            </a:r>
            <a:r>
              <a:rPr sz="1200" spc="-5" dirty="0">
                <a:latin typeface="Times New Roman"/>
                <a:cs typeface="Times New Roman"/>
              </a:rPr>
              <a:t>si rivoltarono; assassinarono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misero sul </a:t>
            </a:r>
            <a:r>
              <a:rPr sz="1200" dirty="0">
                <a:latin typeface="Times New Roman"/>
                <a:cs typeface="Times New Roman"/>
              </a:rPr>
              <a:t>trono </a:t>
            </a:r>
            <a:r>
              <a:rPr sz="1200" spc="-5" dirty="0">
                <a:latin typeface="Times New Roman"/>
                <a:cs typeface="Times New Roman"/>
              </a:rPr>
              <a:t>suo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sedici </a:t>
            </a:r>
            <a:r>
              <a:rPr sz="1200" dirty="0">
                <a:latin typeface="Times New Roman"/>
                <a:cs typeface="Times New Roman"/>
              </a:rPr>
              <a:t>anni. </a:t>
            </a:r>
            <a:r>
              <a:rPr sz="1200" spc="-5" dirty="0">
                <a:latin typeface="Times New Roman"/>
                <a:cs typeface="Times New Roman"/>
              </a:rPr>
              <a:t>Questi era Azaria, </a:t>
            </a:r>
            <a:r>
              <a:rPr sz="1200" dirty="0">
                <a:latin typeface="Times New Roman"/>
                <a:cs typeface="Times New Roman"/>
              </a:rPr>
              <a:t>chiamato Uzza da </a:t>
            </a:r>
            <a:r>
              <a:rPr sz="1200" spc="-5" dirty="0">
                <a:latin typeface="Times New Roman"/>
                <a:cs typeface="Times New Roman"/>
              </a:rPr>
              <a:t>Isaia. </a:t>
            </a:r>
            <a:r>
              <a:rPr sz="1200" dirty="0">
                <a:latin typeface="Times New Roman"/>
                <a:cs typeface="Times New Roman"/>
              </a:rPr>
              <a:t>Dopo Uzza  le </a:t>
            </a:r>
            <a:r>
              <a:rPr sz="1200" spc="-5" dirty="0">
                <a:latin typeface="Times New Roman"/>
                <a:cs typeface="Times New Roman"/>
              </a:rPr>
              <a:t>cose andarono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peggio </a:t>
            </a:r>
            <a:r>
              <a:rPr sz="1200" dirty="0">
                <a:latin typeface="Times New Roman"/>
                <a:cs typeface="Times New Roman"/>
              </a:rPr>
              <a:t>e Giuda </a:t>
            </a:r>
            <a:r>
              <a:rPr sz="1200" spc="-5" dirty="0">
                <a:latin typeface="Times New Roman"/>
                <a:cs typeface="Times New Roman"/>
              </a:rPr>
              <a:t>visse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cento anni pagando </a:t>
            </a:r>
            <a:r>
              <a:rPr sz="1200" dirty="0">
                <a:latin typeface="Times New Roman"/>
                <a:cs typeface="Times New Roman"/>
              </a:rPr>
              <a:t>tributi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re </a:t>
            </a:r>
            <a:r>
              <a:rPr sz="1200" spc="-5" dirty="0">
                <a:latin typeface="Times New Roman"/>
                <a:cs typeface="Times New Roman"/>
              </a:rPr>
              <a:t>dell’Assiria.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primo </a:t>
            </a:r>
            <a:r>
              <a:rPr sz="1200" spc="-10" dirty="0">
                <a:latin typeface="Times New Roman"/>
                <a:cs typeface="Times New Roman"/>
              </a:rPr>
              <a:t>Isaia </a:t>
            </a:r>
            <a:r>
              <a:rPr sz="1200" dirty="0">
                <a:latin typeface="Times New Roman"/>
                <a:cs typeface="Times New Roman"/>
              </a:rPr>
              <a:t>disse loro che  </a:t>
            </a:r>
            <a:r>
              <a:rPr sz="1200" spc="-5" dirty="0">
                <a:latin typeface="Times New Roman"/>
                <a:cs typeface="Times New Roman"/>
              </a:rPr>
              <a:t>Gerusalemme, essendo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Yahweh, </a:t>
            </a:r>
            <a:r>
              <a:rPr sz="1200" dirty="0">
                <a:latin typeface="Times New Roman"/>
                <a:cs typeface="Times New Roman"/>
              </a:rPr>
              <a:t>non sarebbe mai caduta.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Geremia non </a:t>
            </a:r>
            <a:r>
              <a:rPr sz="1200" spc="-5" dirty="0">
                <a:latin typeface="Times New Roman"/>
                <a:cs typeface="Times New Roman"/>
              </a:rPr>
              <a:t>esitò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la sua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caduta.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90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(1074.5) 97:9.23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rovina di Giuda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causata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cricca </a:t>
            </a:r>
            <a:r>
              <a:rPr sz="1200" dirty="0">
                <a:latin typeface="Times New Roman"/>
                <a:cs typeface="Times New Roman"/>
              </a:rPr>
              <a:t>di politici </a:t>
            </a:r>
            <a:r>
              <a:rPr sz="1200" spc="-5" dirty="0">
                <a:latin typeface="Times New Roman"/>
                <a:cs typeface="Times New Roman"/>
              </a:rPr>
              <a:t>ricchi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corrotti </a:t>
            </a:r>
            <a:r>
              <a:rPr sz="1200" dirty="0">
                <a:latin typeface="Times New Roman"/>
                <a:cs typeface="Times New Roman"/>
              </a:rPr>
              <a:t>operanti sotto il </a:t>
            </a:r>
            <a:r>
              <a:rPr sz="1200" spc="-5" dirty="0">
                <a:latin typeface="Times New Roman"/>
                <a:cs typeface="Times New Roman"/>
              </a:rPr>
              <a:t>governo di </a:t>
            </a:r>
            <a:r>
              <a:rPr sz="1200" dirty="0">
                <a:latin typeface="Times New Roman"/>
                <a:cs typeface="Times New Roman"/>
              </a:rPr>
              <a:t>un re fanciullo,  </a:t>
            </a:r>
            <a:r>
              <a:rPr sz="1200" spc="-5" dirty="0">
                <a:latin typeface="Times New Roman"/>
                <a:cs typeface="Times New Roman"/>
              </a:rPr>
              <a:t>Manasse. L’economia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trasformazione favorì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ritorno all’adorazione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Baal, </a:t>
            </a:r>
            <a:r>
              <a:rPr sz="1200" dirty="0">
                <a:latin typeface="Times New Roman"/>
                <a:cs typeface="Times New Roman"/>
              </a:rPr>
              <a:t>il cui atteggiamento </a:t>
            </a:r>
            <a:r>
              <a:rPr sz="1200" spc="-5" dirty="0">
                <a:latin typeface="Times New Roman"/>
                <a:cs typeface="Times New Roman"/>
              </a:rPr>
              <a:t>sulle terre </a:t>
            </a:r>
            <a:r>
              <a:rPr sz="1200" dirty="0">
                <a:latin typeface="Times New Roman"/>
                <a:cs typeface="Times New Roman"/>
              </a:rPr>
              <a:t>private </a:t>
            </a:r>
            <a:r>
              <a:rPr sz="1200" spc="-5" dirty="0">
                <a:latin typeface="Times New Roman"/>
                <a:cs typeface="Times New Roman"/>
              </a:rPr>
              <a:t>era contrario  all’ideologia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caduta dell’Assiria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l’ascesa dell’Egitto </a:t>
            </a:r>
            <a:r>
              <a:rPr sz="1200" dirty="0">
                <a:latin typeface="Times New Roman"/>
                <a:cs typeface="Times New Roman"/>
              </a:rPr>
              <a:t>portarono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tempo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liberazione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Giuda,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campagna </a:t>
            </a:r>
            <a:r>
              <a:rPr sz="1200" dirty="0">
                <a:latin typeface="Times New Roman"/>
                <a:cs typeface="Times New Roman"/>
              </a:rPr>
              <a:t>prese il </a:t>
            </a:r>
            <a:r>
              <a:rPr sz="1200" spc="-5" dirty="0">
                <a:latin typeface="Times New Roman"/>
                <a:cs typeface="Times New Roman"/>
              </a:rPr>
              <a:t>potere.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Giosia essi distrussero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cricca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politici corrotti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Gerusalemme.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4230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5082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(1074.6) 97:9.24 </a:t>
            </a:r>
            <a:r>
              <a:rPr sz="1200" spc="-5" dirty="0">
                <a:latin typeface="Times New Roman"/>
                <a:cs typeface="Times New Roman"/>
              </a:rPr>
              <a:t>Ma quest’era finì tragicamente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Giosia pretese </a:t>
            </a:r>
            <a:r>
              <a:rPr sz="1200" dirty="0">
                <a:latin typeface="Times New Roman"/>
                <a:cs typeface="Times New Roman"/>
              </a:rPr>
              <a:t>di uscire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intercettare il potente </a:t>
            </a:r>
            <a:r>
              <a:rPr sz="1200" spc="-5" dirty="0">
                <a:latin typeface="Times New Roman"/>
                <a:cs typeface="Times New Roman"/>
              </a:rPr>
              <a:t>esercito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Necao </a:t>
            </a:r>
            <a:r>
              <a:rPr sz="1200" dirty="0">
                <a:latin typeface="Times New Roman"/>
                <a:cs typeface="Times New Roman"/>
              </a:rPr>
              <a:t>mentre  </a:t>
            </a:r>
            <a:r>
              <a:rPr sz="1200" spc="-5" dirty="0">
                <a:latin typeface="Times New Roman"/>
                <a:cs typeface="Times New Roman"/>
              </a:rPr>
              <a:t>risaliva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 </a:t>
            </a:r>
            <a:r>
              <a:rPr sz="1200" dirty="0">
                <a:latin typeface="Times New Roman"/>
                <a:cs typeface="Times New Roman"/>
              </a:rPr>
              <a:t>proveniente </a:t>
            </a:r>
            <a:r>
              <a:rPr sz="1200" spc="-5" dirty="0">
                <a:latin typeface="Times New Roman"/>
                <a:cs typeface="Times New Roman"/>
              </a:rPr>
              <a:t>dall’Egitto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aiutare l’Assiria contro Babilonia. Egli fu annientato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Giuda fu assoggettato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tributo</a:t>
            </a:r>
            <a:endParaRPr sz="1200">
              <a:latin typeface="Times New Roman"/>
              <a:cs typeface="Times New Roman"/>
            </a:endParaRPr>
          </a:p>
          <a:p>
            <a:pPr marL="88900" marR="12065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dall’Egitto.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partito </a:t>
            </a:r>
            <a:r>
              <a:rPr sz="1200" spc="-5" dirty="0">
                <a:latin typeface="Times New Roman"/>
                <a:cs typeface="Times New Roman"/>
              </a:rPr>
              <a:t>politico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Baal ritornò al potere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Gerusalemme ed </a:t>
            </a:r>
            <a:r>
              <a:rPr sz="1200" dirty="0">
                <a:latin typeface="Times New Roman"/>
                <a:cs typeface="Times New Roman"/>
              </a:rPr>
              <a:t>in tal modo cominciò la </a:t>
            </a:r>
            <a:r>
              <a:rPr sz="1200" i="1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schiavitù egiziana. </a:t>
            </a:r>
            <a:r>
              <a:rPr sz="1200" dirty="0">
                <a:latin typeface="Times New Roman"/>
                <a:cs typeface="Times New Roman"/>
              </a:rPr>
              <a:t>Seguì poi 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politici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Baal </a:t>
            </a:r>
            <a:r>
              <a:rPr sz="1200" dirty="0">
                <a:latin typeface="Times New Roman"/>
                <a:cs typeface="Times New Roman"/>
              </a:rPr>
              <a:t>controllarono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tribunali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clero. L’adorazione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Baal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economico e sociale  </a:t>
            </a:r>
            <a:r>
              <a:rPr sz="1200" spc="-5" dirty="0">
                <a:latin typeface="Times New Roman"/>
                <a:cs typeface="Times New Roman"/>
              </a:rPr>
              <a:t>concernente </a:t>
            </a:r>
            <a:r>
              <a:rPr sz="1200" dirty="0">
                <a:latin typeface="Times New Roman"/>
                <a:cs typeface="Times New Roman"/>
              </a:rPr>
              <a:t>i diritti di </a:t>
            </a:r>
            <a:r>
              <a:rPr sz="1200" spc="-5" dirty="0">
                <a:latin typeface="Times New Roman"/>
                <a:cs typeface="Times New Roman"/>
              </a:rPr>
              <a:t>proprietà come </a:t>
            </a:r>
            <a:r>
              <a:rPr sz="1200" dirty="0">
                <a:latin typeface="Times New Roman"/>
                <a:cs typeface="Times New Roman"/>
              </a:rPr>
              <a:t>pure la fertilità del suolo.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(1075.1) 97:9.25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rovesciamento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Necao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parte di </a:t>
            </a:r>
            <a:r>
              <a:rPr sz="1200" spc="-5" dirty="0">
                <a:latin typeface="Times New Roman"/>
                <a:cs typeface="Times New Roman"/>
              </a:rPr>
              <a:t>Nabucodonosor, </a:t>
            </a:r>
            <a:r>
              <a:rPr sz="1200" dirty="0">
                <a:latin typeface="Times New Roman"/>
                <a:cs typeface="Times New Roman"/>
              </a:rPr>
              <a:t>Giuda cadde sotto il dominio di </a:t>
            </a:r>
            <a:r>
              <a:rPr sz="1200" spc="-5" dirty="0">
                <a:latin typeface="Times New Roman"/>
                <a:cs typeface="Times New Roman"/>
              </a:rPr>
              <a:t>Babilonia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godette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dieci  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grazia, </a:t>
            </a:r>
            <a:r>
              <a:rPr sz="1200" dirty="0">
                <a:latin typeface="Times New Roman"/>
                <a:cs typeface="Times New Roman"/>
              </a:rPr>
              <a:t>ma non tardò a </a:t>
            </a:r>
            <a:r>
              <a:rPr sz="1200" spc="-5" dirty="0">
                <a:latin typeface="Times New Roman"/>
                <a:cs typeface="Times New Roman"/>
              </a:rPr>
              <a:t>ribellarsi. Quando Nabucodonosor </a:t>
            </a:r>
            <a:r>
              <a:rPr sz="1200" dirty="0">
                <a:latin typeface="Times New Roman"/>
                <a:cs typeface="Times New Roman"/>
              </a:rPr>
              <a:t>venne contro di loro, i </a:t>
            </a:r>
            <a:r>
              <a:rPr sz="1200" spc="-5" dirty="0">
                <a:latin typeface="Times New Roman"/>
                <a:cs typeface="Times New Roman"/>
              </a:rPr>
              <a:t>Giudaiti cominciarono </a:t>
            </a:r>
            <a:r>
              <a:rPr sz="1200" dirty="0">
                <a:latin typeface="Times New Roman"/>
                <a:cs typeface="Times New Roman"/>
              </a:rPr>
              <a:t>delle riforme sociali,  </a:t>
            </a:r>
            <a:r>
              <a:rPr sz="1200" spc="-5" dirty="0">
                <a:latin typeface="Times New Roman"/>
                <a:cs typeface="Times New Roman"/>
              </a:rPr>
              <a:t>quali l’affrancamento degli schiavi,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influenzare Yahweh. Quando l’esercito babilonese si </a:t>
            </a:r>
            <a:r>
              <a:rPr sz="1200" dirty="0">
                <a:latin typeface="Times New Roman"/>
                <a:cs typeface="Times New Roman"/>
              </a:rPr>
              <a:t>ritirò </a:t>
            </a:r>
            <a:r>
              <a:rPr sz="1200" spc="-5" dirty="0">
                <a:latin typeface="Times New Roman"/>
                <a:cs typeface="Times New Roman"/>
              </a:rPr>
              <a:t>temporaneamente, gli </a:t>
            </a:r>
            <a:r>
              <a:rPr sz="1200" spc="5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si  rallegrarono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magia della riforma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avesse liberati.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durante questo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che Geremia annunciò loro la </a:t>
            </a:r>
            <a:r>
              <a:rPr sz="1200" spc="-5" dirty="0">
                <a:latin typeface="Times New Roman"/>
                <a:cs typeface="Times New Roman"/>
              </a:rPr>
              <a:t>rovina  incombente,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presto </a:t>
            </a:r>
            <a:r>
              <a:rPr sz="1200" spc="-5" dirty="0">
                <a:latin typeface="Times New Roman"/>
                <a:cs typeface="Times New Roman"/>
              </a:rPr>
              <a:t>Nabucodonosor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ritornò.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905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(1075.2) 97:9.26 </a:t>
            </a:r>
            <a:r>
              <a:rPr sz="1200" dirty="0">
                <a:latin typeface="Times New Roman"/>
                <a:cs typeface="Times New Roman"/>
              </a:rPr>
              <a:t>Così 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Giuda </a:t>
            </a:r>
            <a:r>
              <a:rPr sz="1200" spc="-5" dirty="0">
                <a:latin typeface="Times New Roman"/>
                <a:cs typeface="Times New Roman"/>
              </a:rPr>
              <a:t>giunse improvvisamente.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 fu </a:t>
            </a:r>
            <a:r>
              <a:rPr sz="1200" dirty="0">
                <a:latin typeface="Times New Roman"/>
                <a:cs typeface="Times New Roman"/>
              </a:rPr>
              <a:t>distrutta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popolo fu </a:t>
            </a:r>
            <a:r>
              <a:rPr sz="1200" spc="-5" dirty="0">
                <a:latin typeface="Times New Roman"/>
                <a:cs typeface="Times New Roman"/>
              </a:rPr>
              <a:t>condotto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Babilonia.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lotta tra  </a:t>
            </a:r>
            <a:r>
              <a:rPr sz="1200" spc="-5" dirty="0">
                <a:latin typeface="Times New Roman"/>
                <a:cs typeface="Times New Roman"/>
              </a:rPr>
              <a:t>Yahweh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Baal terminò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cattività.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cattività spinse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d’Israele 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monoteismo.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334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(1075.3) 97:9.27 </a:t>
            </a:r>
            <a:r>
              <a:rPr sz="1200" spc="-5" dirty="0">
                <a:latin typeface="Times New Roman"/>
                <a:cs typeface="Times New Roman"/>
              </a:rPr>
              <a:t>A Babilonia gli Ebrei giunsero alla </a:t>
            </a:r>
            <a:r>
              <a:rPr sz="1200" dirty="0">
                <a:latin typeface="Times New Roman"/>
                <a:cs typeface="Times New Roman"/>
              </a:rPr>
              <a:t>conclusione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potevano </a:t>
            </a:r>
            <a:r>
              <a:rPr sz="1200" spc="-5" dirty="0">
                <a:latin typeface="Times New Roman"/>
                <a:cs typeface="Times New Roman"/>
              </a:rPr>
              <a:t>sussistere come </a:t>
            </a:r>
            <a:r>
              <a:rPr sz="1200" dirty="0">
                <a:latin typeface="Times New Roman"/>
                <a:cs typeface="Times New Roman"/>
              </a:rPr>
              <a:t>piccolo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in Palestina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 peculiari costumi </a:t>
            </a:r>
            <a:r>
              <a:rPr sz="1200" dirty="0">
                <a:latin typeface="Times New Roman"/>
                <a:cs typeface="Times New Roman"/>
              </a:rPr>
              <a:t>sociali </a:t>
            </a:r>
            <a:r>
              <a:rPr sz="1200" spc="-5" dirty="0">
                <a:latin typeface="Times New Roman"/>
                <a:cs typeface="Times New Roman"/>
              </a:rPr>
              <a:t>ed economici,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che, se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ideologie </a:t>
            </a:r>
            <a:r>
              <a:rPr sz="1200" dirty="0">
                <a:latin typeface="Times New Roman"/>
                <a:cs typeface="Times New Roman"/>
              </a:rPr>
              <a:t>dovevano prevalere,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dovevano </a:t>
            </a:r>
            <a:r>
              <a:rPr sz="1200" spc="-5" dirty="0">
                <a:latin typeface="Times New Roman"/>
                <a:cs typeface="Times New Roman"/>
              </a:rPr>
              <a:t>convertire </a:t>
            </a:r>
            <a:r>
              <a:rPr sz="1200" dirty="0">
                <a:latin typeface="Times New Roman"/>
                <a:cs typeface="Times New Roman"/>
              </a:rPr>
              <a:t>i Gentili. Così ebbe 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concetto del </a:t>
            </a:r>
            <a:r>
              <a:rPr sz="1200" dirty="0">
                <a:latin typeface="Times New Roman"/>
                <a:cs typeface="Times New Roman"/>
              </a:rPr>
              <a:t>destino — l’idea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Ebrei </a:t>
            </a:r>
            <a:r>
              <a:rPr sz="1200" spc="-5" dirty="0">
                <a:latin typeface="Times New Roman"/>
                <a:cs typeface="Times New Roman"/>
              </a:rPr>
              <a:t>dovevano diventare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servitori eletti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Yahweh. </a:t>
            </a:r>
            <a:r>
              <a:rPr sz="1200" spc="-1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religione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ebraica dell’Antico Testamento si sviluppò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Babilonia durante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cattività.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600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(1075.4) 97:9.28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dottrina dell’immortalità </a:t>
            </a:r>
            <a:r>
              <a:rPr sz="1200" spc="-5" dirty="0">
                <a:latin typeface="Times New Roman"/>
                <a:cs typeface="Times New Roman"/>
              </a:rPr>
              <a:t>prese egualmente forma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Babilonia. Gli Ebrei avevano </a:t>
            </a:r>
            <a:r>
              <a:rPr sz="1200" dirty="0">
                <a:latin typeface="Times New Roman"/>
                <a:cs typeface="Times New Roman"/>
              </a:rPr>
              <a:t>creduto che </a:t>
            </a:r>
            <a:r>
              <a:rPr sz="1200" spc="-5" dirty="0">
                <a:latin typeface="Times New Roman"/>
                <a:cs typeface="Times New Roman"/>
              </a:rPr>
              <a:t>l’idea </a:t>
            </a:r>
            <a:r>
              <a:rPr sz="1200" dirty="0">
                <a:latin typeface="Times New Roman"/>
                <a:cs typeface="Times New Roman"/>
              </a:rPr>
              <a:t>della vita futura  </a:t>
            </a:r>
            <a:r>
              <a:rPr sz="1200" spc="-5" dirty="0">
                <a:latin typeface="Times New Roman"/>
                <a:cs typeface="Times New Roman"/>
              </a:rPr>
              <a:t>avrebbe sminuito </a:t>
            </a:r>
            <a:r>
              <a:rPr sz="1200" dirty="0">
                <a:latin typeface="Times New Roman"/>
                <a:cs typeface="Times New Roman"/>
              </a:rPr>
              <a:t>l’importanza </a:t>
            </a:r>
            <a:r>
              <a:rPr sz="1200" spc="-5" dirty="0">
                <a:latin typeface="Times New Roman"/>
                <a:cs typeface="Times New Roman"/>
              </a:rPr>
              <a:t>del loro 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giustizia sociale. Ora,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prima volta, </a:t>
            </a:r>
            <a:r>
              <a:rPr sz="1200" dirty="0">
                <a:latin typeface="Times New Roman"/>
                <a:cs typeface="Times New Roman"/>
              </a:rPr>
              <a:t>la teologia </a:t>
            </a:r>
            <a:r>
              <a:rPr sz="1200" spc="-5" dirty="0">
                <a:latin typeface="Times New Roman"/>
                <a:cs typeface="Times New Roman"/>
              </a:rPr>
              <a:t>rimpiazzava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sociologia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74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260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l’economia.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stava prendendo forma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di condotta </a:t>
            </a:r>
            <a:r>
              <a:rPr sz="1200" spc="-5" dirty="0">
                <a:latin typeface="Times New Roman"/>
                <a:cs typeface="Times New Roman"/>
              </a:rPr>
              <a:t>umani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separato </a:t>
            </a:r>
            <a:r>
              <a:rPr sz="1200" dirty="0">
                <a:latin typeface="Times New Roman"/>
                <a:cs typeface="Times New Roman"/>
              </a:rPr>
              <a:t>dalla politica,  </a:t>
            </a:r>
            <a:r>
              <a:rPr sz="1200" spc="-5" dirty="0">
                <a:latin typeface="Times New Roman"/>
                <a:cs typeface="Times New Roman"/>
              </a:rPr>
              <a:t>dalla sociologia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dall’economia.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57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(1075.5) 97:9.29 </a:t>
            </a:r>
            <a:r>
              <a:rPr sz="1200" dirty="0">
                <a:latin typeface="Times New Roman"/>
                <a:cs typeface="Times New Roman"/>
              </a:rPr>
              <a:t>Così la </a:t>
            </a:r>
            <a:r>
              <a:rPr sz="1200" spc="-5" dirty="0">
                <a:latin typeface="Times New Roman"/>
                <a:cs typeface="Times New Roman"/>
              </a:rPr>
              <a:t>verità sul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ebreo rivela </a:t>
            </a:r>
            <a:r>
              <a:rPr sz="1200" dirty="0">
                <a:latin typeface="Times New Roman"/>
                <a:cs typeface="Times New Roman"/>
              </a:rPr>
              <a:t>che molti </a:t>
            </a:r>
            <a:r>
              <a:rPr sz="1200" spc="-5" dirty="0">
                <a:latin typeface="Times New Roman"/>
                <a:cs typeface="Times New Roman"/>
              </a:rPr>
              <a:t>avvenimenti considerati come </a:t>
            </a:r>
            <a:r>
              <a:rPr sz="1200" dirty="0">
                <a:latin typeface="Times New Roman"/>
                <a:cs typeface="Times New Roman"/>
              </a:rPr>
              <a:t>storia sacra </a:t>
            </a:r>
            <a:r>
              <a:rPr sz="1200" spc="-5" dirty="0">
                <a:latin typeface="Times New Roman"/>
                <a:cs typeface="Times New Roman"/>
              </a:rPr>
              <a:t>risultano essere </a:t>
            </a:r>
            <a:r>
              <a:rPr sz="1200" dirty="0">
                <a:latin typeface="Times New Roman"/>
                <a:cs typeface="Times New Roman"/>
              </a:rPr>
              <a:t>poco più che  la </a:t>
            </a:r>
            <a:r>
              <a:rPr sz="1200" spc="-5" dirty="0">
                <a:latin typeface="Times New Roman"/>
                <a:cs typeface="Times New Roman"/>
              </a:rPr>
              <a:t>cronaca </a:t>
            </a:r>
            <a:r>
              <a:rPr sz="1200" dirty="0">
                <a:latin typeface="Times New Roman"/>
                <a:cs typeface="Times New Roman"/>
              </a:rPr>
              <a:t>di un’ordinaria </a:t>
            </a:r>
            <a:r>
              <a:rPr sz="1200" spc="-5" dirty="0">
                <a:latin typeface="Times New Roman"/>
                <a:cs typeface="Times New Roman"/>
              </a:rPr>
              <a:t>storia profana.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Giudaismo </a:t>
            </a:r>
            <a:r>
              <a:rPr sz="1200" dirty="0">
                <a:latin typeface="Times New Roman"/>
                <a:cs typeface="Times New Roman"/>
              </a:rPr>
              <a:t>fu il </a:t>
            </a:r>
            <a:r>
              <a:rPr sz="1200" spc="-5" dirty="0">
                <a:latin typeface="Times New Roman"/>
                <a:cs typeface="Times New Roman"/>
              </a:rPr>
              <a:t>terreno nel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crebbe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Ebrei non </a:t>
            </a:r>
            <a:r>
              <a:rPr sz="1200" spc="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un  popolo</a:t>
            </a:r>
            <a:r>
              <a:rPr sz="1200" spc="-5" dirty="0">
                <a:latin typeface="Times New Roman"/>
                <a:cs typeface="Times New Roman"/>
              </a:rPr>
              <a:t> miracoloso.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La religione ebraica</a:t>
            </a:r>
            <a:endParaRPr sz="1600">
              <a:latin typeface="Times New Roman"/>
              <a:cs typeface="Times New Roman"/>
            </a:endParaRPr>
          </a:p>
          <a:p>
            <a:pPr marL="88900" marR="14097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(1075.6) 97:10.1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capi avevano insegnato agli Israeliti che erano </a:t>
            </a:r>
            <a:r>
              <a:rPr sz="1200" dirty="0">
                <a:latin typeface="Times New Roman"/>
                <a:cs typeface="Times New Roman"/>
              </a:rPr>
              <a:t>un popolo </a:t>
            </a:r>
            <a:r>
              <a:rPr sz="1200" spc="-5" dirty="0">
                <a:latin typeface="Times New Roman"/>
                <a:cs typeface="Times New Roman"/>
              </a:rPr>
              <a:t>eletto, </a:t>
            </a:r>
            <a:r>
              <a:rPr sz="1200" dirty="0">
                <a:latin typeface="Times New Roman"/>
                <a:cs typeface="Times New Roman"/>
              </a:rPr>
              <a:t>non per concessione e monopolio </a:t>
            </a:r>
            <a:r>
              <a:rPr sz="1200" spc="-5" dirty="0">
                <a:latin typeface="Times New Roman"/>
                <a:cs typeface="Times New Roman"/>
              </a:rPr>
              <a:t>speciali del  favore </a:t>
            </a:r>
            <a:r>
              <a:rPr sz="1200" dirty="0">
                <a:latin typeface="Times New Roman"/>
                <a:cs typeface="Times New Roman"/>
              </a:rPr>
              <a:t>divino, ma a causa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di portare la verità </a:t>
            </a:r>
            <a:r>
              <a:rPr sz="1200" spc="-5" dirty="0">
                <a:latin typeface="Times New Roman"/>
                <a:cs typeface="Times New Roman"/>
              </a:rPr>
              <a:t>del Dio </a:t>
            </a:r>
            <a:r>
              <a:rPr sz="1200" dirty="0">
                <a:latin typeface="Times New Roman"/>
                <a:cs typeface="Times New Roman"/>
              </a:rPr>
              <a:t>unico e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nazioni.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avevano  promesso agli Ebrei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se avessero adempiuto </a:t>
            </a:r>
            <a:r>
              <a:rPr sz="1200" dirty="0">
                <a:latin typeface="Times New Roman"/>
                <a:cs typeface="Times New Roman"/>
              </a:rPr>
              <a:t>questo destino, </a:t>
            </a:r>
            <a:r>
              <a:rPr sz="1200" spc="-5" dirty="0">
                <a:latin typeface="Times New Roman"/>
                <a:cs typeface="Times New Roman"/>
              </a:rPr>
              <a:t>sarebbero </a:t>
            </a:r>
            <a:r>
              <a:rPr sz="1200" dirty="0">
                <a:latin typeface="Times New Roman"/>
                <a:cs typeface="Times New Roman"/>
              </a:rPr>
              <a:t>divenuti 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spirituali di tutti i </a:t>
            </a:r>
            <a:r>
              <a:rPr sz="1200" spc="-5" dirty="0">
                <a:latin typeface="Times New Roman"/>
                <a:cs typeface="Times New Roman"/>
              </a:rPr>
              <a:t>popoli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Messia  atteso avrebbe regnato 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intero come Principe della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(1075.7) 97:10.2 </a:t>
            </a:r>
            <a:r>
              <a:rPr sz="1200" spc="-5" dirty="0">
                <a:latin typeface="Times New Roman"/>
                <a:cs typeface="Times New Roman"/>
              </a:rPr>
              <a:t>Quando gli Ebrei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liberati dai Persiani, ritornarono </a:t>
            </a:r>
            <a:r>
              <a:rPr sz="1200" dirty="0">
                <a:latin typeface="Times New Roman"/>
                <a:cs typeface="Times New Roman"/>
              </a:rPr>
              <a:t>in Palestina solo </a:t>
            </a:r>
            <a:r>
              <a:rPr sz="1200" spc="-5" dirty="0">
                <a:latin typeface="Times New Roman"/>
                <a:cs typeface="Times New Roman"/>
              </a:rPr>
              <a:t>per cadere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schiavitù dei loro stessi  codici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leggi, </a:t>
            </a:r>
            <a:r>
              <a:rPr sz="1200" dirty="0">
                <a:latin typeface="Times New Roman"/>
                <a:cs typeface="Times New Roman"/>
              </a:rPr>
              <a:t>di sacrifici e di </a:t>
            </a:r>
            <a:r>
              <a:rPr sz="1200" spc="-5" dirty="0">
                <a:latin typeface="Times New Roman"/>
                <a:cs typeface="Times New Roman"/>
              </a:rPr>
              <a:t>rituali dominati dai sacerdoti. </a:t>
            </a:r>
            <a:r>
              <a:rPr sz="1200" dirty="0">
                <a:latin typeface="Times New Roman"/>
                <a:cs typeface="Times New Roman"/>
              </a:rPr>
              <a:t>E come i </a:t>
            </a:r>
            <a:r>
              <a:rPr sz="1200" spc="-5" dirty="0">
                <a:latin typeface="Times New Roman"/>
                <a:cs typeface="Times New Roman"/>
              </a:rPr>
              <a:t>clan ebrei respinsero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meravigliosa storia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presentata  nel discorso </a:t>
            </a:r>
            <a:r>
              <a:rPr sz="1200" dirty="0">
                <a:latin typeface="Times New Roman"/>
                <a:cs typeface="Times New Roman"/>
              </a:rPr>
              <a:t>di addio di </a:t>
            </a:r>
            <a:r>
              <a:rPr sz="1200" spc="-5" dirty="0">
                <a:latin typeface="Times New Roman"/>
                <a:cs typeface="Times New Roman"/>
              </a:rPr>
              <a:t>Mosè circa </a:t>
            </a:r>
            <a:r>
              <a:rPr sz="1200" dirty="0">
                <a:latin typeface="Times New Roman"/>
                <a:cs typeface="Times New Roman"/>
              </a:rPr>
              <a:t>i rituali di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penitenza, </a:t>
            </a:r>
            <a:r>
              <a:rPr sz="1200" dirty="0">
                <a:latin typeface="Times New Roman"/>
                <a:cs typeface="Times New Roman"/>
              </a:rPr>
              <a:t>così questi </a:t>
            </a:r>
            <a:r>
              <a:rPr sz="1200" spc="-5" dirty="0">
                <a:latin typeface="Times New Roman"/>
                <a:cs typeface="Times New Roman"/>
              </a:rPr>
              <a:t>resti della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ebraica respinsero </a:t>
            </a:r>
            <a:r>
              <a:rPr sz="1200" dirty="0">
                <a:latin typeface="Times New Roman"/>
                <a:cs typeface="Times New Roman"/>
              </a:rPr>
              <a:t>il magnifico  </a:t>
            </a:r>
            <a:r>
              <a:rPr sz="1200" spc="-5" dirty="0">
                <a:latin typeface="Times New Roman"/>
                <a:cs typeface="Times New Roman"/>
              </a:rPr>
              <a:t>concetto del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Isaia riguardante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leggi, </a:t>
            </a:r>
            <a:r>
              <a:rPr sz="1200" dirty="0">
                <a:latin typeface="Times New Roman"/>
                <a:cs typeface="Times New Roman"/>
              </a:rPr>
              <a:t>le norme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rituali del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clero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sviluppo.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25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(1075.8) 97:10.3 </a:t>
            </a:r>
            <a:r>
              <a:rPr sz="1200" spc="-5" dirty="0">
                <a:latin typeface="Times New Roman"/>
                <a:cs typeface="Times New Roman"/>
              </a:rPr>
              <a:t>L’egotismo </a:t>
            </a:r>
            <a:r>
              <a:rPr sz="1200" dirty="0">
                <a:latin typeface="Times New Roman"/>
                <a:cs typeface="Times New Roman"/>
              </a:rPr>
              <a:t>nazionale, la </a:t>
            </a:r>
            <a:r>
              <a:rPr sz="1200" spc="-5" dirty="0">
                <a:latin typeface="Times New Roman"/>
                <a:cs typeface="Times New Roman"/>
              </a:rPr>
              <a:t>falsa </a:t>
            </a:r>
            <a:r>
              <a:rPr sz="1200" dirty="0">
                <a:latin typeface="Times New Roman"/>
                <a:cs typeface="Times New Roman"/>
              </a:rPr>
              <a:t>fede in un </a:t>
            </a:r>
            <a:r>
              <a:rPr sz="1200" spc="-5" dirty="0">
                <a:latin typeface="Times New Roman"/>
                <a:cs typeface="Times New Roman"/>
              </a:rPr>
              <a:t>malinteso Messia promesso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crescenti </a:t>
            </a:r>
            <a:r>
              <a:rPr sz="1200" dirty="0">
                <a:latin typeface="Times New Roman"/>
                <a:cs typeface="Times New Roman"/>
              </a:rPr>
              <a:t>schiavitù e </a:t>
            </a:r>
            <a:r>
              <a:rPr sz="1200" spc="-5" dirty="0">
                <a:latin typeface="Times New Roman"/>
                <a:cs typeface="Times New Roman"/>
              </a:rPr>
              <a:t>tirannia del </a:t>
            </a:r>
            <a:r>
              <a:rPr sz="1200" dirty="0">
                <a:latin typeface="Times New Roman"/>
                <a:cs typeface="Times New Roman"/>
              </a:rPr>
              <a:t>clero  </a:t>
            </a:r>
            <a:r>
              <a:rPr sz="1200" spc="-5" dirty="0">
                <a:latin typeface="Times New Roman"/>
                <a:cs typeface="Times New Roman"/>
              </a:rPr>
              <a:t>ridussero per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al silenzio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voci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capi spirituali (eccetto Daniele, Ezechiele, Aggeo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Malachia);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 </a:t>
            </a:r>
            <a:r>
              <a:rPr sz="1200" dirty="0">
                <a:latin typeface="Times New Roman"/>
                <a:cs typeface="Times New Roman"/>
              </a:rPr>
              <a:t>tempo di Giovanni il </a:t>
            </a:r>
            <a:r>
              <a:rPr sz="1200" spc="-5" dirty="0">
                <a:latin typeface="Times New Roman"/>
                <a:cs typeface="Times New Roman"/>
              </a:rPr>
              <a:t>Battista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Israele </a:t>
            </a:r>
            <a:r>
              <a:rPr sz="1200" dirty="0">
                <a:latin typeface="Times New Roman"/>
                <a:cs typeface="Times New Roman"/>
              </a:rPr>
              <a:t>subì un </a:t>
            </a:r>
            <a:r>
              <a:rPr sz="1200" spc="-5" dirty="0">
                <a:latin typeface="Times New Roman"/>
                <a:cs typeface="Times New Roman"/>
              </a:rPr>
              <a:t>costante regresso </a:t>
            </a:r>
            <a:r>
              <a:rPr sz="1200" dirty="0">
                <a:latin typeface="Times New Roman"/>
                <a:cs typeface="Times New Roman"/>
              </a:rPr>
              <a:t>spirituale. </a:t>
            </a:r>
            <a:r>
              <a:rPr sz="1200" spc="-5" dirty="0">
                <a:latin typeface="Times New Roman"/>
                <a:cs typeface="Times New Roman"/>
              </a:rPr>
              <a:t>Ma gli </a:t>
            </a:r>
            <a:r>
              <a:rPr sz="1200" dirty="0">
                <a:latin typeface="Times New Roman"/>
                <a:cs typeface="Times New Roman"/>
              </a:rPr>
              <a:t>Ebrei non </a:t>
            </a:r>
            <a:r>
              <a:rPr sz="1200" spc="-5" dirty="0">
                <a:latin typeface="Times New Roman"/>
                <a:cs typeface="Times New Roman"/>
              </a:rPr>
              <a:t>persero mai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 </a:t>
            </a:r>
            <a:r>
              <a:rPr sz="1200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Universale;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fino al ventesimo secolo </a:t>
            </a:r>
            <a:r>
              <a:rPr sz="1200" dirty="0">
                <a:latin typeface="Times New Roman"/>
                <a:cs typeface="Times New Roman"/>
              </a:rPr>
              <a:t>dopo Cristo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continuato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mantenere questa </a:t>
            </a:r>
            <a:r>
              <a:rPr sz="1200" dirty="0">
                <a:latin typeface="Times New Roman"/>
                <a:cs typeface="Times New Roman"/>
              </a:rPr>
              <a:t>concezione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149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98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(1076.1) 97:10.4 </a:t>
            </a:r>
            <a:r>
              <a:rPr sz="1200" spc="-5" dirty="0">
                <a:latin typeface="Times New Roman"/>
                <a:cs typeface="Times New Roman"/>
              </a:rPr>
              <a:t>Da Mosè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Battista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stesa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linea ininterrotta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fedeli maestri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trasmisero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fiaccola della </a:t>
            </a:r>
            <a:r>
              <a:rPr sz="1200" dirty="0">
                <a:latin typeface="Times New Roman"/>
                <a:cs typeface="Times New Roman"/>
              </a:rPr>
              <a:t>luce  monoteistica da una </a:t>
            </a:r>
            <a:r>
              <a:rPr sz="1200" spc="-5" dirty="0">
                <a:latin typeface="Times New Roman"/>
                <a:cs typeface="Times New Roman"/>
              </a:rPr>
              <a:t>generazione all’altra,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rimproveravano incessantemente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governanti senza scrupoli, denunciavano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che facevano </a:t>
            </a:r>
            <a:r>
              <a:rPr sz="1200" spc="-5" dirty="0">
                <a:latin typeface="Times New Roman"/>
                <a:cs typeface="Times New Roman"/>
              </a:rPr>
              <a:t>commercio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esortavano sempre </a:t>
            </a:r>
            <a:r>
              <a:rPr sz="1200" dirty="0">
                <a:latin typeface="Times New Roman"/>
                <a:cs typeface="Times New Roman"/>
              </a:rPr>
              <a:t>il popolo ad </a:t>
            </a:r>
            <a:r>
              <a:rPr sz="1200" spc="-5" dirty="0">
                <a:latin typeface="Times New Roman"/>
                <a:cs typeface="Times New Roman"/>
              </a:rPr>
              <a:t>aderire all’adorazione del supremo Yahweh, </a:t>
            </a:r>
            <a:r>
              <a:rPr sz="1200" dirty="0">
                <a:latin typeface="Times New Roman"/>
                <a:cs typeface="Times New Roman"/>
              </a:rPr>
              <a:t>il Signore </a:t>
            </a:r>
            <a:r>
              <a:rPr sz="1200" spc="-5" dirty="0">
                <a:latin typeface="Times New Roman"/>
                <a:cs typeface="Times New Roman"/>
              </a:rPr>
              <a:t>Dio  d’Israele.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30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(1076.2) 97:10.5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finirono per </a:t>
            </a:r>
            <a:r>
              <a:rPr sz="1200" spc="-5" dirty="0">
                <a:latin typeface="Times New Roman"/>
                <a:cs typeface="Times New Roman"/>
              </a:rPr>
              <a:t>perdere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identità </a:t>
            </a:r>
            <a:r>
              <a:rPr sz="1200" spc="-5" dirty="0">
                <a:latin typeface="Times New Roman"/>
                <a:cs typeface="Times New Roman"/>
              </a:rPr>
              <a:t>politica,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religione ebraica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sincera in 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unico </a:t>
            </a:r>
            <a:r>
              <a:rPr sz="1200" spc="-5" dirty="0">
                <a:latin typeface="Times New Roman"/>
                <a:cs typeface="Times New Roman"/>
              </a:rPr>
              <a:t>ed universale continua </a:t>
            </a:r>
            <a:r>
              <a:rPr sz="1200" dirty="0">
                <a:latin typeface="Times New Roman"/>
                <a:cs typeface="Times New Roman"/>
              </a:rPr>
              <a:t>a vivere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cuore </a:t>
            </a:r>
            <a:r>
              <a:rPr sz="1200" spc="-5" dirty="0">
                <a:latin typeface="Times New Roman"/>
                <a:cs typeface="Times New Roman"/>
              </a:rPr>
              <a:t>degli esuli dispersi.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religione </a:t>
            </a:r>
            <a:r>
              <a:rPr sz="1200" dirty="0">
                <a:latin typeface="Times New Roman"/>
                <a:cs typeface="Times New Roman"/>
              </a:rPr>
              <a:t>sopravvive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ha efficacemente  </a:t>
            </a:r>
            <a:r>
              <a:rPr sz="1200" spc="-5" dirty="0">
                <a:latin typeface="Times New Roman"/>
                <a:cs typeface="Times New Roman"/>
              </a:rPr>
              <a:t>operato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alti valori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seguaci.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ebraica </a:t>
            </a:r>
            <a:r>
              <a:rPr sz="1200" spc="-5" dirty="0">
                <a:latin typeface="Times New Roman"/>
                <a:cs typeface="Times New Roman"/>
              </a:rPr>
              <a:t>preservò gli ideali </a:t>
            </a:r>
            <a:r>
              <a:rPr sz="1200" dirty="0">
                <a:latin typeface="Times New Roman"/>
                <a:cs typeface="Times New Roman"/>
              </a:rPr>
              <a:t>di un popolo, ma non </a:t>
            </a:r>
            <a:r>
              <a:rPr sz="1200" spc="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incoraggiare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scoperta filosofica creativa nei </a:t>
            </a:r>
            <a:r>
              <a:rPr sz="1200" dirty="0">
                <a:latin typeface="Times New Roman"/>
                <a:cs typeface="Times New Roman"/>
              </a:rPr>
              <a:t>regni della </a:t>
            </a: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ebraica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5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difetti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carente in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priva di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estetiche — ma </a:t>
            </a:r>
            <a:r>
              <a:rPr sz="1200" spc="-5" dirty="0">
                <a:latin typeface="Times New Roman"/>
                <a:cs typeface="Times New Roman"/>
              </a:rPr>
              <a:t>conservò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morali;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persisté.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Yahweh,  </a:t>
            </a:r>
            <a:r>
              <a:rPr sz="1200" spc="-5" dirty="0">
                <a:latin typeface="Times New Roman"/>
                <a:cs typeface="Times New Roman"/>
              </a:rPr>
              <a:t>comparato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altri concetti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Deità, era ben </a:t>
            </a:r>
            <a:r>
              <a:rPr sz="1200" dirty="0">
                <a:latin typeface="Times New Roman"/>
                <a:cs typeface="Times New Roman"/>
              </a:rPr>
              <a:t>delineato, vivido,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620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(1076.3) 97:10.6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Ebrei amavano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rettitudine come pochi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hanno fatto,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hanno  contribuito meno </a:t>
            </a:r>
            <a:r>
              <a:rPr sz="1200" dirty="0">
                <a:latin typeface="Times New Roman"/>
                <a:cs typeface="Times New Roman"/>
              </a:rPr>
              <a:t>di tutti i popoli alla </a:t>
            </a:r>
            <a:r>
              <a:rPr sz="1200" spc="-5" dirty="0">
                <a:latin typeface="Times New Roman"/>
                <a:cs typeface="Times New Roman"/>
              </a:rPr>
              <a:t>comprensione intellettuale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all’intendimento spirituale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divine. 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teologia ebraica rifiutò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ampliarsi, svolse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ruolo importante nello </a:t>
            </a:r>
            <a:r>
              <a:rPr sz="1200" dirty="0">
                <a:latin typeface="Times New Roman"/>
                <a:cs typeface="Times New Roman"/>
              </a:rPr>
              <a:t>sviluppo delle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religioni mondiali, </a:t>
            </a:r>
            <a:r>
              <a:rPr sz="1200" dirty="0">
                <a:latin typeface="Times New Roman"/>
                <a:cs typeface="Times New Roman"/>
              </a:rPr>
              <a:t>il Cristianesimo e  </a:t>
            </a:r>
            <a:r>
              <a:rPr sz="1200" spc="-5" dirty="0">
                <a:latin typeface="Times New Roman"/>
                <a:cs typeface="Times New Roman"/>
              </a:rPr>
              <a:t>l’Islamismo.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28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(1076.4) 97:10.7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ebraica persisté anche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delle sue </a:t>
            </a:r>
            <a:r>
              <a:rPr sz="1200" dirty="0">
                <a:latin typeface="Times New Roman"/>
                <a:cs typeface="Times New Roman"/>
              </a:rPr>
              <a:t>istituzioni. È </a:t>
            </a:r>
            <a:r>
              <a:rPr sz="1200" spc="-5" dirty="0">
                <a:latin typeface="Times New Roman"/>
                <a:cs typeface="Times New Roman"/>
              </a:rPr>
              <a:t>difficile per </a:t>
            </a:r>
            <a:r>
              <a:rPr sz="1200" dirty="0">
                <a:latin typeface="Times New Roman"/>
                <a:cs typeface="Times New Roman"/>
              </a:rPr>
              <a:t>una religione </a:t>
            </a:r>
            <a:r>
              <a:rPr sz="1200" spc="-5" dirty="0">
                <a:latin typeface="Times New Roman"/>
                <a:cs typeface="Times New Roman"/>
              </a:rPr>
              <a:t>sopravvivere come pratica 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singoli </a:t>
            </a:r>
            <a:r>
              <a:rPr sz="1200" dirty="0">
                <a:latin typeface="Times New Roman"/>
                <a:cs typeface="Times New Roman"/>
              </a:rPr>
              <a:t>individui. </a:t>
            </a:r>
            <a:r>
              <a:rPr sz="1200" spc="-5" dirty="0">
                <a:latin typeface="Times New Roman"/>
                <a:cs typeface="Times New Roman"/>
              </a:rPr>
              <a:t>L’errore dei </a:t>
            </a:r>
            <a:r>
              <a:rPr sz="1200" dirty="0">
                <a:latin typeface="Times New Roman"/>
                <a:cs typeface="Times New Roman"/>
              </a:rPr>
              <a:t>capi </a:t>
            </a:r>
            <a:r>
              <a:rPr sz="1200" spc="-5" dirty="0">
                <a:latin typeface="Times New Roman"/>
                <a:cs typeface="Times New Roman"/>
              </a:rPr>
              <a:t>religiosi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questo: vedendo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mali della </a:t>
            </a:r>
            <a:r>
              <a:rPr sz="1200" dirty="0">
                <a:latin typeface="Times New Roman"/>
                <a:cs typeface="Times New Roman"/>
              </a:rPr>
              <a:t>religione istituzionalizzata </a:t>
            </a:r>
            <a:r>
              <a:rPr sz="1200" spc="-5" dirty="0">
                <a:latin typeface="Times New Roman"/>
                <a:cs typeface="Times New Roman"/>
              </a:rPr>
              <a:t>essi  cercano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funzionamento collettivo. Invece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l’intero </a:t>
            </a:r>
            <a:r>
              <a:rPr sz="1200" spc="-5" dirty="0">
                <a:latin typeface="Times New Roman"/>
                <a:cs typeface="Times New Roman"/>
              </a:rPr>
              <a:t>rituale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farebbero meglio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riformarlo.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questo aspetto Ezechiele fu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contemporanei; sebbene si sia </a:t>
            </a:r>
            <a:r>
              <a:rPr sz="1200" spc="5" dirty="0">
                <a:latin typeface="Times New Roman"/>
                <a:cs typeface="Times New Roman"/>
              </a:rPr>
              <a:t>unito </a:t>
            </a:r>
            <a:r>
              <a:rPr sz="1200" dirty="0">
                <a:latin typeface="Times New Roman"/>
                <a:cs typeface="Times New Roman"/>
              </a:rPr>
              <a:t>a loro </a:t>
            </a:r>
            <a:r>
              <a:rPr sz="1200" spc="-5" dirty="0">
                <a:latin typeface="Times New Roman"/>
                <a:cs typeface="Times New Roman"/>
              </a:rPr>
              <a:t>nell’insistere sulla  responsabilità morale personale, </a:t>
            </a:r>
            <a:r>
              <a:rPr sz="1200" dirty="0">
                <a:latin typeface="Times New Roman"/>
                <a:cs typeface="Times New Roman"/>
              </a:rPr>
              <a:t>ha anche </a:t>
            </a:r>
            <a:r>
              <a:rPr sz="1200" spc="-5" dirty="0">
                <a:latin typeface="Times New Roman"/>
                <a:cs typeface="Times New Roman"/>
              </a:rPr>
              <a:t>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l’osservanza </a:t>
            </a:r>
            <a:r>
              <a:rPr sz="1200" spc="-5" dirty="0">
                <a:latin typeface="Times New Roman"/>
                <a:cs typeface="Times New Roman"/>
              </a:rPr>
              <a:t>fedele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rituale superiore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purificato.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09584" cy="143700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(1076.5) 97:10.8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10" dirty="0">
                <a:latin typeface="Times New Roman"/>
                <a:cs typeface="Times New Roman"/>
              </a:rPr>
              <a:t>successivi </a:t>
            </a:r>
            <a:r>
              <a:rPr sz="1200" spc="-5" dirty="0">
                <a:latin typeface="Times New Roman"/>
                <a:cs typeface="Times New Roman"/>
              </a:rPr>
              <a:t>maestri d’Israele </a:t>
            </a:r>
            <a:r>
              <a:rPr sz="1200" dirty="0">
                <a:latin typeface="Times New Roman"/>
                <a:cs typeface="Times New Roman"/>
              </a:rPr>
              <a:t>compirono la più </a:t>
            </a:r>
            <a:r>
              <a:rPr sz="1200" spc="-5" dirty="0">
                <a:latin typeface="Times New Roman"/>
                <a:cs typeface="Times New Roman"/>
              </a:rPr>
              <a:t>grande impresa nell’evoluzione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mai effettuata su  Urantia: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trasformazione graduale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continua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concetto barbaro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demone </a:t>
            </a:r>
            <a:r>
              <a:rPr sz="1200" spc="-5" dirty="0">
                <a:latin typeface="Times New Roman"/>
                <a:cs typeface="Times New Roman"/>
              </a:rPr>
              <a:t>Yahweh,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geloso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crudele </a:t>
            </a:r>
            <a:r>
              <a:rPr sz="1200" dirty="0">
                <a:latin typeface="Times New Roman"/>
                <a:cs typeface="Times New Roman"/>
              </a:rPr>
              <a:t>dio-spirito  </a:t>
            </a:r>
            <a:r>
              <a:rPr sz="1200" spc="-5" dirty="0">
                <a:latin typeface="Times New Roman"/>
                <a:cs typeface="Times New Roman"/>
              </a:rPr>
              <a:t>del tuonante vulcano </a:t>
            </a:r>
            <a:r>
              <a:rPr sz="1200" dirty="0">
                <a:latin typeface="Times New Roman"/>
                <a:cs typeface="Times New Roman"/>
              </a:rPr>
              <a:t>Sinai, nel </a:t>
            </a:r>
            <a:r>
              <a:rPr sz="1200" spc="-5" dirty="0">
                <a:latin typeface="Times New Roman"/>
                <a:cs typeface="Times New Roman"/>
              </a:rPr>
              <a:t>successivo </a:t>
            </a:r>
            <a:r>
              <a:rPr sz="1200" dirty="0">
                <a:latin typeface="Times New Roman"/>
                <a:cs typeface="Times New Roman"/>
              </a:rPr>
              <a:t>concetto </a:t>
            </a:r>
            <a:r>
              <a:rPr sz="1200" spc="-5" dirty="0">
                <a:latin typeface="Times New Roman"/>
                <a:cs typeface="Times New Roman"/>
              </a:rPr>
              <a:t>esaltato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celeste del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Yahweh, </a:t>
            </a:r>
            <a:r>
              <a:rPr sz="1200" dirty="0">
                <a:latin typeface="Times New Roman"/>
                <a:cs typeface="Times New Roman"/>
              </a:rPr>
              <a:t>creatore di 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endParaRPr sz="1200">
              <a:latin typeface="Times New Roman"/>
              <a:cs typeface="Times New Roman"/>
            </a:endParaRPr>
          </a:p>
          <a:p>
            <a:pPr marL="50800" marR="1568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amorevole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misericordioso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l’umanità. Questo concetto ebraico </a:t>
            </a:r>
            <a:r>
              <a:rPr sz="1200" dirty="0">
                <a:latin typeface="Times New Roman"/>
                <a:cs typeface="Times New Roman"/>
              </a:rPr>
              <a:t>di Dio fu la </a:t>
            </a:r>
            <a:r>
              <a:rPr sz="1200" spc="-5" dirty="0">
                <a:latin typeface="Times New Roman"/>
                <a:cs typeface="Times New Roman"/>
              </a:rPr>
              <a:t>rappresentazione </a:t>
            </a:r>
            <a:r>
              <a:rPr sz="1200" dirty="0">
                <a:latin typeface="Times New Roman"/>
                <a:cs typeface="Times New Roman"/>
              </a:rPr>
              <a:t>umana più </a:t>
            </a:r>
            <a:r>
              <a:rPr sz="1200" spc="-5" dirty="0">
                <a:latin typeface="Times New Roman"/>
                <a:cs typeface="Times New Roman"/>
              </a:rPr>
              <a:t>elevata del </a:t>
            </a:r>
            <a:r>
              <a:rPr sz="1200" spc="5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Universale fino al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fu ulteriormente ampliato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squisitamente amplificato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insegnamenti personali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dall’esempio </a:t>
            </a:r>
            <a:r>
              <a:rPr sz="1200" dirty="0">
                <a:latin typeface="Times New Roman"/>
                <a:cs typeface="Times New Roman"/>
              </a:rPr>
              <a:t>di vita di </a:t>
            </a:r>
            <a:r>
              <a:rPr sz="1200" spc="-5" dirty="0">
                <a:latin typeface="Times New Roman"/>
                <a:cs typeface="Times New Roman"/>
              </a:rPr>
              <a:t>suo Figlio, Micael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(1076.6) 97:10.9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4200" cy="40728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ts val="188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Lo stadio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cretaceo</a:t>
            </a:r>
            <a:endParaRPr sz="1600">
              <a:latin typeface="Times New Roman"/>
              <a:cs typeface="Times New Roman"/>
            </a:endParaRPr>
          </a:p>
          <a:p>
            <a:pPr marL="76200" marR="5498465">
              <a:lnSpc>
                <a:spcPts val="1839"/>
              </a:lnSpc>
              <a:spcBef>
                <a:spcPts val="8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Il periodo delle piante da fiore  L’era degli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uccelli</a:t>
            </a:r>
            <a:endParaRPr sz="1600">
              <a:latin typeface="Times New Roman"/>
              <a:cs typeface="Times New Roman"/>
            </a:endParaRPr>
          </a:p>
          <a:p>
            <a:pPr marL="76200" marR="120014">
              <a:lnSpc>
                <a:spcPct val="956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(688.8) 60:3.1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cretaceo </a:t>
            </a:r>
            <a:r>
              <a:rPr sz="1200" dirty="0">
                <a:latin typeface="Times New Roman"/>
                <a:cs typeface="Times New Roman"/>
              </a:rPr>
              <a:t>trae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dal predominio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mari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prolifici foraminiferi produttori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gesso.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periodo porta Urantia </a:t>
            </a:r>
            <a:r>
              <a:rPr sz="1200" dirty="0">
                <a:latin typeface="Times New Roman"/>
                <a:cs typeface="Times New Roman"/>
              </a:rPr>
              <a:t>quasi alla </a:t>
            </a:r>
            <a:r>
              <a:rPr sz="1200" spc="-5" dirty="0">
                <a:latin typeface="Times New Roman"/>
                <a:cs typeface="Times New Roman"/>
              </a:rPr>
              <a:t>fine del lungo </a:t>
            </a:r>
            <a:r>
              <a:rPr sz="1200" dirty="0">
                <a:latin typeface="Times New Roman"/>
                <a:cs typeface="Times New Roman"/>
              </a:rPr>
              <a:t>dominio dei </a:t>
            </a:r>
            <a:r>
              <a:rPr sz="1200" spc="-5" dirty="0">
                <a:latin typeface="Times New Roman"/>
                <a:cs typeface="Times New Roman"/>
              </a:rPr>
              <a:t>rettili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vede apparire sulla terra </a:t>
            </a:r>
            <a:r>
              <a:rPr sz="1200" dirty="0">
                <a:latin typeface="Times New Roman"/>
                <a:cs typeface="Times New Roman"/>
              </a:rPr>
              <a:t>le piante da </a:t>
            </a:r>
            <a:r>
              <a:rPr sz="1200" spc="-5" dirty="0">
                <a:latin typeface="Times New Roman"/>
                <a:cs typeface="Times New Roman"/>
              </a:rPr>
              <a:t>fiore </a:t>
            </a:r>
            <a:r>
              <a:rPr sz="1200" dirty="0">
                <a:latin typeface="Times New Roman"/>
                <a:cs typeface="Times New Roman"/>
              </a:rPr>
              <a:t>e l’avifauna.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anche l’epoca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termina la </a:t>
            </a:r>
            <a:r>
              <a:rPr sz="1200" spc="-5" dirty="0">
                <a:latin typeface="Times New Roman"/>
                <a:cs typeface="Times New Roman"/>
              </a:rPr>
              <a:t>deriva </a:t>
            </a:r>
            <a:r>
              <a:rPr sz="1200" dirty="0">
                <a:latin typeface="Times New Roman"/>
                <a:cs typeface="Times New Roman"/>
              </a:rPr>
              <a:t>dei continenti </a:t>
            </a:r>
            <a:r>
              <a:rPr sz="1200" spc="-5" dirty="0">
                <a:latin typeface="Times New Roman"/>
                <a:cs typeface="Times New Roman"/>
              </a:rPr>
              <a:t>verso ovest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verso sud, accompagnata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gigantesche deformazioni della  crosta terrestre </a:t>
            </a:r>
            <a:r>
              <a:rPr sz="1200" dirty="0">
                <a:latin typeface="Times New Roman"/>
                <a:cs typeface="Times New Roman"/>
              </a:rPr>
              <a:t>e da concomitanti </a:t>
            </a:r>
            <a:r>
              <a:rPr sz="1200" spc="-5" dirty="0">
                <a:latin typeface="Times New Roman"/>
                <a:cs typeface="Times New Roman"/>
              </a:rPr>
              <a:t>enormi colate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attività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vulcaniche.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(689.1) 60:3.2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del periodo geologico precedente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delle </a:t>
            </a:r>
            <a:r>
              <a:rPr sz="1200" spc="-5" dirty="0">
                <a:latin typeface="Times New Roman"/>
                <a:cs typeface="Times New Roman"/>
              </a:rPr>
              <a:t>masse continentali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nettamente al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sopra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dell’acqua, </a:t>
            </a:r>
            <a:r>
              <a:rPr sz="1200" dirty="0">
                <a:latin typeface="Times New Roman"/>
                <a:cs typeface="Times New Roman"/>
              </a:rPr>
              <a:t>benché non </a:t>
            </a:r>
            <a:r>
              <a:rPr sz="1200" spc="5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fossero ancora </a:t>
            </a:r>
            <a:r>
              <a:rPr sz="1200" dirty="0">
                <a:latin typeface="Times New Roman"/>
                <a:cs typeface="Times New Roman"/>
              </a:rPr>
              <a:t>picchi montuosi. </a:t>
            </a:r>
            <a:r>
              <a:rPr sz="1200" spc="-5" dirty="0">
                <a:latin typeface="Times New Roman"/>
                <a:cs typeface="Times New Roman"/>
              </a:rPr>
              <a:t>Ma mentre </a:t>
            </a:r>
            <a:r>
              <a:rPr sz="1200" dirty="0">
                <a:latin typeface="Times New Roman"/>
                <a:cs typeface="Times New Roman"/>
              </a:rPr>
              <a:t>la deriva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continenti proseguiva, </a:t>
            </a:r>
            <a:r>
              <a:rPr sz="1200" spc="-5" dirty="0">
                <a:latin typeface="Times New Roman"/>
                <a:cs typeface="Times New Roman"/>
              </a:rPr>
              <a:t>essa incontrò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prima  grande </a:t>
            </a:r>
            <a:r>
              <a:rPr sz="1200" dirty="0">
                <a:latin typeface="Times New Roman"/>
                <a:cs typeface="Times New Roman"/>
              </a:rPr>
              <a:t>ostruzione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profondo letto del </a:t>
            </a:r>
            <a:r>
              <a:rPr sz="1200" spc="-5" dirty="0">
                <a:latin typeface="Times New Roman"/>
                <a:cs typeface="Times New Roman"/>
              </a:rPr>
              <a:t>Pacifico. Tale conflitto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forze geologiche </a:t>
            </a:r>
            <a:r>
              <a:rPr sz="1200" dirty="0">
                <a:latin typeface="Times New Roman"/>
                <a:cs typeface="Times New Roman"/>
              </a:rPr>
              <a:t>diede inizio alla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di tutta 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vasta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catena </a:t>
            </a:r>
            <a:r>
              <a:rPr sz="1200" dirty="0">
                <a:latin typeface="Times New Roman"/>
                <a:cs typeface="Times New Roman"/>
              </a:rPr>
              <a:t>montuosa </a:t>
            </a:r>
            <a:r>
              <a:rPr sz="1200" spc="-5" dirty="0">
                <a:latin typeface="Times New Roman"/>
                <a:cs typeface="Times New Roman"/>
              </a:rPr>
              <a:t>che si estende </a:t>
            </a:r>
            <a:r>
              <a:rPr sz="1200" dirty="0">
                <a:latin typeface="Times New Roman"/>
                <a:cs typeface="Times New Roman"/>
              </a:rPr>
              <a:t>da nord a </a:t>
            </a:r>
            <a:r>
              <a:rPr sz="1200" spc="-5" dirty="0">
                <a:latin typeface="Times New Roman"/>
                <a:cs typeface="Times New Roman"/>
              </a:rPr>
              <a:t>sud, dall’Alaska giù 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Messico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Capo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Horn.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49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(689.2) 60:3.3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diviene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i="1" dirty="0">
                <a:latin typeface="Times New Roman"/>
                <a:cs typeface="Times New Roman"/>
              </a:rPr>
              <a:t>lo stadio di </a:t>
            </a:r>
            <a:r>
              <a:rPr sz="1200" i="1" spc="-5" dirty="0">
                <a:latin typeface="Times New Roman"/>
                <a:cs typeface="Times New Roman"/>
              </a:rPr>
              <a:t>formazione delle </a:t>
            </a:r>
            <a:r>
              <a:rPr sz="1200" i="1" dirty="0">
                <a:latin typeface="Times New Roman"/>
                <a:cs typeface="Times New Roman"/>
              </a:rPr>
              <a:t>montagne </a:t>
            </a:r>
            <a:r>
              <a:rPr sz="1200" i="1" spc="-5" dirty="0">
                <a:latin typeface="Times New Roman"/>
                <a:cs typeface="Times New Roman"/>
              </a:rPr>
              <a:t>moderne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storia geologica.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quest’epoca  c’erano pochi </a:t>
            </a:r>
            <a:r>
              <a:rPr sz="1200" dirty="0">
                <a:latin typeface="Times New Roman"/>
                <a:cs typeface="Times New Roman"/>
              </a:rPr>
              <a:t>picchi montuosi; </a:t>
            </a:r>
            <a:r>
              <a:rPr sz="1200" spc="-5" dirty="0">
                <a:latin typeface="Times New Roman"/>
                <a:cs typeface="Times New Roman"/>
              </a:rPr>
              <a:t>esistevano soltanto alte creste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larghezza.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catena </a:t>
            </a:r>
            <a:r>
              <a:rPr sz="1200" dirty="0">
                <a:latin typeface="Times New Roman"/>
                <a:cs typeface="Times New Roman"/>
              </a:rPr>
              <a:t>costiera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Pacifico cominciava </a:t>
            </a:r>
            <a:r>
              <a:rPr sz="1200" spc="-5" dirty="0">
                <a:latin typeface="Times New Roman"/>
                <a:cs typeface="Times New Roman"/>
              </a:rPr>
              <a:t>ad  elevarsi,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era situata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millecento chilometri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ovest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litorale attuale.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Sierras cominciavano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formarsi;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strati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quarzo aurifero sono </a:t>
            </a:r>
            <a:r>
              <a:rPr sz="1200" dirty="0">
                <a:latin typeface="Times New Roman"/>
                <a:cs typeface="Times New Roman"/>
              </a:rPr>
              <a:t>il prodotto </a:t>
            </a:r>
            <a:r>
              <a:rPr sz="1200" spc="-5" dirty="0">
                <a:latin typeface="Times New Roman"/>
                <a:cs typeface="Times New Roman"/>
              </a:rPr>
              <a:t>delle colate </a:t>
            </a:r>
            <a:r>
              <a:rPr sz="1200" dirty="0">
                <a:latin typeface="Times New Roman"/>
                <a:cs typeface="Times New Roman"/>
              </a:rPr>
              <a:t>di lava di </a:t>
            </a:r>
            <a:r>
              <a:rPr sz="1200" spc="-5" dirty="0">
                <a:latin typeface="Times New Roman"/>
                <a:cs typeface="Times New Roman"/>
              </a:rPr>
              <a:t>quest’epoca. Nella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orientale dell’America del Nord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pressione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dell’Atlantico lavorava anch’essa </a:t>
            </a:r>
            <a:r>
              <a:rPr sz="1200" dirty="0">
                <a:latin typeface="Times New Roman"/>
                <a:cs typeface="Times New Roman"/>
              </a:rPr>
              <a:t>a favore dell’elevazione </a:t>
            </a:r>
            <a:r>
              <a:rPr sz="1200" spc="-5" dirty="0">
                <a:latin typeface="Times New Roman"/>
                <a:cs typeface="Times New Roman"/>
              </a:rPr>
              <a:t>delle terre.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746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(689.3) 60:3.4 </a:t>
            </a:r>
            <a:r>
              <a:rPr sz="1200" i="1" dirty="0">
                <a:latin typeface="Times New Roman"/>
                <a:cs typeface="Times New Roman"/>
              </a:rPr>
              <a:t>100.000.000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continente nordamericano ed </a:t>
            </a:r>
            <a:r>
              <a:rPr sz="1200" dirty="0">
                <a:latin typeface="Times New Roman"/>
                <a:cs typeface="Times New Roman"/>
              </a:rPr>
              <a:t>una parte </a:t>
            </a:r>
            <a:r>
              <a:rPr sz="1200" spc="-5" dirty="0">
                <a:latin typeface="Times New Roman"/>
                <a:cs typeface="Times New Roman"/>
              </a:rPr>
              <a:t>dell’Europa erano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dell’acqua.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deformazione dei </a:t>
            </a:r>
            <a:r>
              <a:rPr sz="1200" dirty="0">
                <a:latin typeface="Times New Roman"/>
                <a:cs typeface="Times New Roman"/>
              </a:rPr>
              <a:t>continenti </a:t>
            </a:r>
            <a:r>
              <a:rPr sz="1200" spc="-5" dirty="0">
                <a:latin typeface="Times New Roman"/>
                <a:cs typeface="Times New Roman"/>
              </a:rPr>
              <a:t>americani </a:t>
            </a:r>
            <a:r>
              <a:rPr sz="1200" dirty="0">
                <a:latin typeface="Times New Roman"/>
                <a:cs typeface="Times New Roman"/>
              </a:rPr>
              <a:t>continuava, </a:t>
            </a:r>
            <a:r>
              <a:rPr sz="1200" spc="-5" dirty="0">
                <a:latin typeface="Times New Roman"/>
                <a:cs typeface="Times New Roman"/>
              </a:rPr>
              <a:t>producendo </a:t>
            </a:r>
            <a:r>
              <a:rPr sz="1200" dirty="0">
                <a:latin typeface="Times New Roman"/>
                <a:cs typeface="Times New Roman"/>
              </a:rPr>
              <a:t>la metamorfosi delle Ande </a:t>
            </a:r>
            <a:r>
              <a:rPr sz="1200" spc="-5" dirty="0">
                <a:latin typeface="Times New Roman"/>
                <a:cs typeface="Times New Roman"/>
              </a:rPr>
              <a:t>sudamericane </a:t>
            </a:r>
            <a:r>
              <a:rPr sz="1200" dirty="0">
                <a:latin typeface="Times New Roman"/>
                <a:cs typeface="Times New Roman"/>
              </a:rPr>
              <a:t>e 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progressiva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92134" cy="33483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98: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Gli insegnamenti di Melchizedek in</a:t>
            </a:r>
            <a:r>
              <a:rPr sz="2200" b="1" spc="3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Occidente</a:t>
            </a:r>
            <a:endParaRPr sz="2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(1077.1) 98:0.1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Melchizedek penetrarono in Europa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molte vie, ma </a:t>
            </a:r>
            <a:r>
              <a:rPr sz="1200" spc="-5" dirty="0">
                <a:latin typeface="Times New Roman"/>
                <a:cs typeface="Times New Roman"/>
              </a:rPr>
              <a:t>principalmente vennero dall’Egitto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furono incor-porati nella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occidentale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completamente ellenizzati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 cristianizzati.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ideali del 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occidentale erano essenzialmente socratici,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successiva filosofia religiosa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con </a:t>
            </a:r>
            <a:r>
              <a:rPr sz="1200" dirty="0">
                <a:latin typeface="Times New Roman"/>
                <a:cs typeface="Times New Roman"/>
              </a:rPr>
              <a:t>le modificazioni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compromessi </a:t>
            </a:r>
            <a:r>
              <a:rPr sz="1200" dirty="0">
                <a:latin typeface="Times New Roman"/>
                <a:cs typeface="Times New Roman"/>
              </a:rPr>
              <a:t>dovuti al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religione occidentale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evoluzione, il cui </a:t>
            </a:r>
            <a:r>
              <a:rPr sz="1200" spc="-5" dirty="0">
                <a:latin typeface="Times New Roman"/>
                <a:cs typeface="Times New Roman"/>
              </a:rPr>
              <a:t>insieme culminò </a:t>
            </a:r>
            <a:r>
              <a:rPr sz="1200" dirty="0">
                <a:latin typeface="Times New Roman"/>
                <a:cs typeface="Times New Roman"/>
              </a:rPr>
              <a:t>nella Chiesa  </a:t>
            </a:r>
            <a:r>
              <a:rPr sz="1200" spc="-5" dirty="0">
                <a:latin typeface="Times New Roman"/>
                <a:cs typeface="Times New Roman"/>
              </a:rPr>
              <a:t>cristiana.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619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(1077.2) 98:0.2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Europa </a:t>
            </a:r>
            <a:r>
              <a:rPr sz="1200" dirty="0">
                <a:latin typeface="Times New Roman"/>
                <a:cs typeface="Times New Roman"/>
              </a:rPr>
              <a:t>i missionari di </a:t>
            </a:r>
            <a:r>
              <a:rPr sz="1200" spc="-5" dirty="0">
                <a:latin typeface="Times New Roman"/>
                <a:cs typeface="Times New Roman"/>
              </a:rPr>
              <a:t>Salem proseguirono per lungo </a:t>
            </a:r>
            <a:r>
              <a:rPr sz="1200" dirty="0">
                <a:latin typeface="Times New Roman"/>
                <a:cs typeface="Times New Roman"/>
              </a:rPr>
              <a:t>tempo le </a:t>
            </a:r>
            <a:r>
              <a:rPr sz="1200" spc="-5" dirty="0">
                <a:latin typeface="Times New Roman"/>
                <a:cs typeface="Times New Roman"/>
              </a:rPr>
              <a:t>loro attività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gradualmente assorbiti </a:t>
            </a:r>
            <a:r>
              <a:rPr sz="1200" dirty="0">
                <a:latin typeface="Times New Roman"/>
                <a:cs typeface="Times New Roman"/>
              </a:rPr>
              <a:t>dai 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gruppi di </a:t>
            </a:r>
            <a:r>
              <a:rPr sz="1200" spc="-5" dirty="0">
                <a:latin typeface="Times New Roman"/>
                <a:cs typeface="Times New Roman"/>
              </a:rPr>
              <a:t>culto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rituali che sorgevano periodicamente. </a:t>
            </a:r>
            <a:r>
              <a:rPr sz="1200" dirty="0">
                <a:latin typeface="Times New Roman"/>
                <a:cs typeface="Times New Roman"/>
              </a:rPr>
              <a:t>Tra quelli che mantennero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Salem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spc="5" dirty="0">
                <a:latin typeface="Times New Roman"/>
                <a:cs typeface="Times New Roman"/>
              </a:rPr>
              <a:t>forma  </a:t>
            </a:r>
            <a:r>
              <a:rPr sz="1200" dirty="0">
                <a:latin typeface="Times New Roman"/>
                <a:cs typeface="Times New Roman"/>
              </a:rPr>
              <a:t>più pura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devono menzionare i </a:t>
            </a:r>
            <a:r>
              <a:rPr sz="1200" spc="-5" dirty="0">
                <a:latin typeface="Times New Roman"/>
                <a:cs typeface="Times New Roman"/>
              </a:rPr>
              <a:t>Cinici. Questi predicatori della </a:t>
            </a:r>
            <a:r>
              <a:rPr sz="1200" dirty="0">
                <a:latin typeface="Times New Roman"/>
                <a:cs typeface="Times New Roman"/>
              </a:rPr>
              <a:t>fede e della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ancora operanti nell’Europa  romana del </a:t>
            </a:r>
            <a:r>
              <a:rPr sz="1200" dirty="0">
                <a:latin typeface="Times New Roman"/>
                <a:cs typeface="Times New Roman"/>
              </a:rPr>
              <a:t>primo secolo dopo Cristo e </a:t>
            </a:r>
            <a:r>
              <a:rPr sz="1200" spc="-5" dirty="0">
                <a:latin typeface="Times New Roman"/>
                <a:cs typeface="Times New Roman"/>
              </a:rPr>
              <a:t>furono incorporati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nella religione cristiana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1655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(1077.3) 98:0.3 </a:t>
            </a:r>
            <a:r>
              <a:rPr sz="1200" spc="-5" dirty="0">
                <a:latin typeface="Times New Roman"/>
                <a:cs typeface="Times New Roman"/>
              </a:rPr>
              <a:t>Gran parte </a:t>
            </a:r>
            <a:r>
              <a:rPr sz="1200" dirty="0">
                <a:latin typeface="Times New Roman"/>
                <a:cs typeface="Times New Roman"/>
              </a:rPr>
              <a:t>della dottrina di Salem fu </a:t>
            </a:r>
            <a:r>
              <a:rPr sz="1200" spc="-5" dirty="0">
                <a:latin typeface="Times New Roman"/>
                <a:cs typeface="Times New Roman"/>
              </a:rPr>
              <a:t>diffusa </a:t>
            </a:r>
            <a:r>
              <a:rPr sz="1200" dirty="0">
                <a:latin typeface="Times New Roman"/>
                <a:cs typeface="Times New Roman"/>
              </a:rPr>
              <a:t>in Europa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soldati </a:t>
            </a:r>
            <a:r>
              <a:rPr sz="1200" spc="-5" dirty="0">
                <a:latin typeface="Times New Roman"/>
                <a:cs typeface="Times New Roman"/>
              </a:rPr>
              <a:t>mercenari ebrei che combatterono </a:t>
            </a:r>
            <a:r>
              <a:rPr sz="1200" dirty="0">
                <a:latin typeface="Times New Roman"/>
                <a:cs typeface="Times New Roman"/>
              </a:rPr>
              <a:t>tante battaglie  </a:t>
            </a:r>
            <a:r>
              <a:rPr sz="1200" spc="-5" dirty="0">
                <a:latin typeface="Times New Roman"/>
                <a:cs typeface="Times New Roman"/>
              </a:rPr>
              <a:t>militari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occidente. Nei </a:t>
            </a:r>
            <a:r>
              <a:rPr sz="1200" dirty="0">
                <a:latin typeface="Times New Roman"/>
                <a:cs typeface="Times New Roman"/>
              </a:rPr>
              <a:t>tempi antichi </a:t>
            </a:r>
            <a:r>
              <a:rPr sz="1200" spc="-5" dirty="0">
                <a:latin typeface="Times New Roman"/>
                <a:cs typeface="Times New Roman"/>
              </a:rPr>
              <a:t>gli Ebrei erano rinomati sia per </a:t>
            </a:r>
            <a:r>
              <a:rPr sz="1200" dirty="0">
                <a:latin typeface="Times New Roman"/>
                <a:cs typeface="Times New Roman"/>
              </a:rPr>
              <a:t>il valore </a:t>
            </a:r>
            <a:r>
              <a:rPr sz="1200" spc="-5" dirty="0">
                <a:latin typeface="Times New Roman"/>
                <a:cs typeface="Times New Roman"/>
              </a:rPr>
              <a:t>militare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peculiarità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teologiche.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60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(1077.4) 98:0.4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dottrine basilari </a:t>
            </a:r>
            <a:r>
              <a:rPr sz="1200" spc="-5" dirty="0">
                <a:latin typeface="Times New Roman"/>
                <a:cs typeface="Times New Roman"/>
              </a:rPr>
              <a:t>della filosofia greca, della teologia ebraica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dell’etica </a:t>
            </a:r>
            <a:r>
              <a:rPr sz="1200" dirty="0">
                <a:latin typeface="Times New Roman"/>
                <a:cs typeface="Times New Roman"/>
              </a:rPr>
              <a:t>cristiana furono </a:t>
            </a:r>
            <a:r>
              <a:rPr sz="1200" spc="-5" dirty="0">
                <a:latin typeface="Times New Roman"/>
                <a:cs typeface="Times New Roman"/>
              </a:rPr>
              <a:t>essenzialmente ripercussioni  dei precedente </a:t>
            </a:r>
            <a:r>
              <a:rPr sz="1200" dirty="0">
                <a:latin typeface="Times New Roman"/>
                <a:cs typeface="Times New Roman"/>
              </a:rPr>
              <a:t>insegnamenti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88959" cy="3954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religione di Salem tra 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Greci</a:t>
            </a:r>
            <a:endParaRPr sz="1600">
              <a:latin typeface="Times New Roman"/>
              <a:cs typeface="Times New Roman"/>
            </a:endParaRPr>
          </a:p>
          <a:p>
            <a:pPr marL="63500" marR="13462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(1077.5) 98:1.1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avrebbero potuto edificare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struttura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Greci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rigida  interpretazione del loro giuramento </a:t>
            </a:r>
            <a:r>
              <a:rPr sz="1200" dirty="0">
                <a:latin typeface="Times New Roman"/>
                <a:cs typeface="Times New Roman"/>
              </a:rPr>
              <a:t>di ordinazione, un </a:t>
            </a:r>
            <a:r>
              <a:rPr sz="1200" spc="-5" dirty="0">
                <a:latin typeface="Times New Roman"/>
                <a:cs typeface="Times New Roman"/>
              </a:rPr>
              <a:t>pegno </a:t>
            </a:r>
            <a:r>
              <a:rPr sz="1200" dirty="0">
                <a:latin typeface="Times New Roman"/>
                <a:cs typeface="Times New Roman"/>
              </a:rPr>
              <a:t>imposto da Machiventa </a:t>
            </a:r>
            <a:r>
              <a:rPr sz="1200" spc="-5" dirty="0">
                <a:latin typeface="Times New Roman"/>
                <a:cs typeface="Times New Roman"/>
              </a:rPr>
              <a:t>che impediva </a:t>
            </a:r>
            <a:r>
              <a:rPr sz="1200" dirty="0">
                <a:latin typeface="Times New Roman"/>
                <a:cs typeface="Times New Roman"/>
              </a:rPr>
              <a:t>l’organizzazione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673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congregazioni esclusive per l’adorazione, </a:t>
            </a:r>
            <a:r>
              <a:rPr sz="1200" dirty="0">
                <a:latin typeface="Times New Roman"/>
                <a:cs typeface="Times New Roman"/>
              </a:rPr>
              <a:t>e che esigeva la </a:t>
            </a:r>
            <a:r>
              <a:rPr sz="1200" spc="-5" dirty="0">
                <a:latin typeface="Times New Roman"/>
                <a:cs typeface="Times New Roman"/>
              </a:rPr>
              <a:t>promessa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insegnante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mai come </a:t>
            </a:r>
            <a:r>
              <a:rPr sz="1200" spc="-5" dirty="0">
                <a:latin typeface="Times New Roman"/>
                <a:cs typeface="Times New Roman"/>
              </a:rPr>
              <a:t>sacerdote </a:t>
            </a:r>
            <a:r>
              <a:rPr sz="1200" dirty="0">
                <a:latin typeface="Times New Roman"/>
                <a:cs typeface="Times New Roman"/>
              </a:rPr>
              <a:t>né di 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compensi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servizio religioso, soltanto </a:t>
            </a:r>
            <a:r>
              <a:rPr sz="1200" dirty="0">
                <a:latin typeface="Times New Roman"/>
                <a:cs typeface="Times New Roman"/>
              </a:rPr>
              <a:t>cibo, </a:t>
            </a:r>
            <a:r>
              <a:rPr sz="1200" spc="-5" dirty="0">
                <a:latin typeface="Times New Roman"/>
                <a:cs typeface="Times New Roman"/>
              </a:rPr>
              <a:t>vestiario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rifugio.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gli insegnanti Melchizedek </a:t>
            </a:r>
            <a:r>
              <a:rPr sz="1200" dirty="0">
                <a:latin typeface="Times New Roman"/>
                <a:cs typeface="Times New Roman"/>
              </a:rPr>
              <a:t>entrarono</a:t>
            </a:r>
            <a:endParaRPr sz="1200">
              <a:latin typeface="Times New Roman"/>
              <a:cs typeface="Times New Roman"/>
            </a:endParaRPr>
          </a:p>
          <a:p>
            <a:pPr marL="63500" marR="2355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nella Grecia preellenica, trovarono </a:t>
            </a:r>
            <a:r>
              <a:rPr sz="1200" dirty="0">
                <a:latin typeface="Times New Roman"/>
                <a:cs typeface="Times New Roman"/>
              </a:rPr>
              <a:t>un popolo che </a:t>
            </a:r>
            <a:r>
              <a:rPr sz="1200" spc="-5" dirty="0">
                <a:latin typeface="Times New Roman"/>
                <a:cs typeface="Times New Roman"/>
              </a:rPr>
              <a:t>alimentava </a:t>
            </a:r>
            <a:r>
              <a:rPr sz="1200" dirty="0">
                <a:latin typeface="Times New Roman"/>
                <a:cs typeface="Times New Roman"/>
              </a:rPr>
              <a:t>ancora le tradizioni di </a:t>
            </a:r>
            <a:r>
              <a:rPr sz="1200" spc="-5" dirty="0">
                <a:latin typeface="Times New Roman"/>
                <a:cs typeface="Times New Roman"/>
              </a:rPr>
              <a:t>Adamson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tempi degli </a:t>
            </a:r>
            <a:r>
              <a:rPr sz="1200" dirty="0">
                <a:latin typeface="Times New Roman"/>
                <a:cs typeface="Times New Roman"/>
              </a:rPr>
              <a:t>Anditi, ma questi  </a:t>
            </a:r>
            <a:r>
              <a:rPr sz="1200" spc="-5" dirty="0">
                <a:latin typeface="Times New Roman"/>
                <a:cs typeface="Times New Roman"/>
              </a:rPr>
              <a:t>insegnamenti erano stati fortemente adulterati </a:t>
            </a:r>
            <a:r>
              <a:rPr sz="1200" dirty="0">
                <a:latin typeface="Times New Roman"/>
                <a:cs typeface="Times New Roman"/>
              </a:rPr>
              <a:t>dalle nozioni e </a:t>
            </a:r>
            <a:r>
              <a:rPr sz="1200" spc="-5" dirty="0">
                <a:latin typeface="Times New Roman"/>
                <a:cs typeface="Times New Roman"/>
              </a:rPr>
              <a:t>credenze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masse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schiavi inferiori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state </a:t>
            </a:r>
            <a:r>
              <a:rPr sz="1200" spc="5" dirty="0">
                <a:latin typeface="Times New Roman"/>
                <a:cs typeface="Times New Roman"/>
              </a:rPr>
              <a:t>portate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quantità crescente </a:t>
            </a:r>
            <a:r>
              <a:rPr sz="1200" dirty="0">
                <a:latin typeface="Times New Roman"/>
                <a:cs typeface="Times New Roman"/>
              </a:rPr>
              <a:t>sulle rive </a:t>
            </a:r>
            <a:r>
              <a:rPr sz="1200" spc="-5" dirty="0">
                <a:latin typeface="Times New Roman"/>
                <a:cs typeface="Times New Roman"/>
              </a:rPr>
              <a:t>greche. Questa </a:t>
            </a:r>
            <a:r>
              <a:rPr sz="1200" dirty="0">
                <a:latin typeface="Times New Roman"/>
                <a:cs typeface="Times New Roman"/>
              </a:rPr>
              <a:t>adulterazione </a:t>
            </a:r>
            <a:r>
              <a:rPr sz="1200" spc="-5" dirty="0">
                <a:latin typeface="Times New Roman"/>
                <a:cs typeface="Times New Roman"/>
              </a:rPr>
              <a:t>produsse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ritorno ad </a:t>
            </a:r>
            <a:r>
              <a:rPr sz="1200" dirty="0">
                <a:latin typeface="Times New Roman"/>
                <a:cs typeface="Times New Roman"/>
              </a:rPr>
              <a:t>un rozzo </a:t>
            </a:r>
            <a:r>
              <a:rPr sz="1200" spc="-5" dirty="0">
                <a:latin typeface="Times New Roman"/>
                <a:cs typeface="Times New Roman"/>
              </a:rPr>
              <a:t>animismo </a:t>
            </a:r>
            <a:r>
              <a:rPr sz="1200" spc="-10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riti di </a:t>
            </a:r>
            <a:r>
              <a:rPr sz="1200" spc="-5" dirty="0">
                <a:latin typeface="Times New Roman"/>
                <a:cs typeface="Times New Roman"/>
              </a:rPr>
              <a:t>sangue cui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classi  inferiori univano </a:t>
            </a:r>
            <a:r>
              <a:rPr sz="1200" dirty="0">
                <a:latin typeface="Times New Roman"/>
                <a:cs typeface="Times New Roman"/>
              </a:rPr>
              <a:t>anche il </a:t>
            </a:r>
            <a:r>
              <a:rPr sz="1200" spc="-5" dirty="0">
                <a:latin typeface="Times New Roman"/>
                <a:cs typeface="Times New Roman"/>
              </a:rPr>
              <a:t>cerimoniale dell’esecuzione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criminali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condannati.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(1077.6) 98:1.2 </a:t>
            </a:r>
            <a:r>
              <a:rPr sz="1200" spc="-5" dirty="0">
                <a:latin typeface="Times New Roman"/>
                <a:cs typeface="Times New Roman"/>
              </a:rPr>
              <a:t>L’influenza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degli insegnanti </a:t>
            </a:r>
            <a:r>
              <a:rPr sz="1200" dirty="0">
                <a:latin typeface="Times New Roman"/>
                <a:cs typeface="Times New Roman"/>
              </a:rPr>
              <a:t>di Salem </a:t>
            </a:r>
            <a:r>
              <a:rPr sz="1200" spc="-5" dirty="0">
                <a:latin typeface="Times New Roman"/>
                <a:cs typeface="Times New Roman"/>
              </a:rPr>
              <a:t>fu quasi distrutta dalla cosiddetta </a:t>
            </a:r>
            <a:r>
              <a:rPr sz="1200" dirty="0">
                <a:latin typeface="Times New Roman"/>
                <a:cs typeface="Times New Roman"/>
              </a:rPr>
              <a:t>invasione </a:t>
            </a:r>
            <a:r>
              <a:rPr sz="1200" spc="-5" dirty="0">
                <a:latin typeface="Times New Roman"/>
                <a:cs typeface="Times New Roman"/>
              </a:rPr>
              <a:t>ariana </a:t>
            </a:r>
            <a:r>
              <a:rPr sz="1200" dirty="0">
                <a:latin typeface="Times New Roman"/>
                <a:cs typeface="Times New Roman"/>
              </a:rPr>
              <a:t>proveniente dall’Europa  </a:t>
            </a:r>
            <a:r>
              <a:rPr sz="1200" spc="-5" dirty="0">
                <a:latin typeface="Times New Roman"/>
                <a:cs typeface="Times New Roman"/>
              </a:rPr>
              <a:t>meridionale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dall’est. Questi invasori ellenici portarono 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dei concetti antropomorfici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simili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i loro  </a:t>
            </a:r>
            <a:r>
              <a:rPr sz="1200" spc="-5" dirty="0">
                <a:latin typeface="Times New Roman"/>
                <a:cs typeface="Times New Roman"/>
              </a:rPr>
              <a:t>compagni ariani avevano </a:t>
            </a:r>
            <a:r>
              <a:rPr sz="1200" dirty="0">
                <a:latin typeface="Times New Roman"/>
                <a:cs typeface="Times New Roman"/>
              </a:rPr>
              <a:t>introdotto in </a:t>
            </a:r>
            <a:r>
              <a:rPr sz="1200" spc="-5" dirty="0">
                <a:latin typeface="Times New Roman"/>
                <a:cs typeface="Times New Roman"/>
              </a:rPr>
              <a:t>India. </a:t>
            </a:r>
            <a:r>
              <a:rPr sz="1200" dirty="0">
                <a:latin typeface="Times New Roman"/>
                <a:cs typeface="Times New Roman"/>
              </a:rPr>
              <a:t>Questa importazione </a:t>
            </a:r>
            <a:r>
              <a:rPr sz="1200" spc="-5" dirty="0">
                <a:latin typeface="Times New Roman"/>
                <a:cs typeface="Times New Roman"/>
              </a:rPr>
              <a:t>inaugurò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della famiglia greca </a:t>
            </a:r>
            <a:r>
              <a:rPr sz="1200" dirty="0">
                <a:latin typeface="Times New Roman"/>
                <a:cs typeface="Times New Roman"/>
              </a:rPr>
              <a:t>di dei e di </a:t>
            </a:r>
            <a:r>
              <a:rPr sz="1200" spc="-5" dirty="0">
                <a:latin typeface="Times New Roman"/>
                <a:cs typeface="Times New Roman"/>
              </a:rPr>
              <a:t>dee. Questa 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era parzialmente </a:t>
            </a:r>
            <a:r>
              <a:rPr sz="1200" spc="-5" dirty="0">
                <a:latin typeface="Times New Roman"/>
                <a:cs typeface="Times New Roman"/>
              </a:rPr>
              <a:t>basata sui culti degli invasori </a:t>
            </a:r>
            <a:r>
              <a:rPr sz="1200" dirty="0">
                <a:latin typeface="Times New Roman"/>
                <a:cs typeface="Times New Roman"/>
              </a:rPr>
              <a:t>barbari </a:t>
            </a:r>
            <a:r>
              <a:rPr sz="1200" spc="-5" dirty="0">
                <a:latin typeface="Times New Roman"/>
                <a:cs typeface="Times New Roman"/>
              </a:rPr>
              <a:t>ellenici,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comprendeva </a:t>
            </a:r>
            <a:r>
              <a:rPr sz="1200" dirty="0">
                <a:latin typeface="Times New Roman"/>
                <a:cs typeface="Times New Roman"/>
              </a:rPr>
              <a:t>anche i miti </a:t>
            </a:r>
            <a:r>
              <a:rPr sz="1200" spc="-5" dirty="0">
                <a:latin typeface="Times New Roman"/>
                <a:cs typeface="Times New Roman"/>
              </a:rPr>
              <a:t>degli antichi </a:t>
            </a:r>
            <a:r>
              <a:rPr sz="1200" dirty="0">
                <a:latin typeface="Times New Roman"/>
                <a:cs typeface="Times New Roman"/>
              </a:rPr>
              <a:t>abitanti 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Grecia.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190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(1078.1) 98:1.3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ellenici </a:t>
            </a:r>
            <a:r>
              <a:rPr sz="1200" spc="-5" dirty="0">
                <a:latin typeface="Times New Roman"/>
                <a:cs typeface="Times New Roman"/>
              </a:rPr>
              <a:t>trovarono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mediterraneo </a:t>
            </a:r>
            <a:r>
              <a:rPr sz="1200" dirty="0">
                <a:latin typeface="Times New Roman"/>
                <a:cs typeface="Times New Roman"/>
              </a:rPr>
              <a:t>largamente dominato dal </a:t>
            </a:r>
            <a:r>
              <a:rPr sz="1200" spc="-5" dirty="0">
                <a:latin typeface="Times New Roman"/>
                <a:cs typeface="Times New Roman"/>
              </a:rPr>
              <a:t>culto della madre, ed essi imposero </a:t>
            </a:r>
            <a:r>
              <a:rPr sz="1200" dirty="0">
                <a:latin typeface="Times New Roman"/>
                <a:cs typeface="Times New Roman"/>
              </a:rPr>
              <a:t>a questi  popoli il loro dio-uomo, </a:t>
            </a:r>
            <a:r>
              <a:rPr sz="1200" spc="-5" dirty="0">
                <a:latin typeface="Times New Roman"/>
                <a:cs typeface="Times New Roman"/>
              </a:rPr>
              <a:t>Dyaus-Zeus, </a:t>
            </a:r>
            <a:r>
              <a:rPr sz="1200" dirty="0">
                <a:latin typeface="Times New Roman"/>
                <a:cs typeface="Times New Roman"/>
              </a:rPr>
              <a:t>il quale </a:t>
            </a:r>
            <a:r>
              <a:rPr sz="1200" spc="-5" dirty="0">
                <a:latin typeface="Times New Roman"/>
                <a:cs typeface="Times New Roman"/>
              </a:rPr>
              <a:t>era già divenuto, come Yahweh </a:t>
            </a:r>
            <a:r>
              <a:rPr sz="1200" dirty="0">
                <a:latin typeface="Times New Roman"/>
                <a:cs typeface="Times New Roman"/>
              </a:rPr>
              <a:t>tra i Semiti </a:t>
            </a:r>
            <a:r>
              <a:rPr sz="1200" spc="-5" dirty="0">
                <a:latin typeface="Times New Roman"/>
                <a:cs typeface="Times New Roman"/>
              </a:rPr>
              <a:t>enoteisti,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dell’intero pantheon  greco </a:t>
            </a:r>
            <a:r>
              <a:rPr sz="1200" dirty="0">
                <a:latin typeface="Times New Roman"/>
                <a:cs typeface="Times New Roman"/>
              </a:rPr>
              <a:t>di dei </a:t>
            </a:r>
            <a:r>
              <a:rPr sz="1200" spc="-5" dirty="0">
                <a:latin typeface="Times New Roman"/>
                <a:cs typeface="Times New Roman"/>
              </a:rPr>
              <a:t>subordinati.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avrebbero finito </a:t>
            </a:r>
            <a:r>
              <a:rPr sz="1200" spc="-5" dirty="0">
                <a:latin typeface="Times New Roman"/>
                <a:cs typeface="Times New Roman"/>
              </a:rPr>
              <a:t>per raggiungere </a:t>
            </a:r>
            <a:r>
              <a:rPr sz="1200" dirty="0">
                <a:latin typeface="Times New Roman"/>
                <a:cs typeface="Times New Roman"/>
              </a:rPr>
              <a:t>un vero </a:t>
            </a:r>
            <a:r>
              <a:rPr sz="1200" spc="-5" dirty="0">
                <a:latin typeface="Times New Roman"/>
                <a:cs typeface="Times New Roman"/>
              </a:rPr>
              <a:t>monoteismo nel 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Zeus se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avessero</a:t>
            </a:r>
            <a:endParaRPr sz="1200">
              <a:latin typeface="Times New Roman"/>
              <a:cs typeface="Times New Roman"/>
            </a:endParaRPr>
          </a:p>
          <a:p>
            <a:pPr marL="63500" marR="5511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trattenuto l’idea del supercontrollo del </a:t>
            </a:r>
            <a:r>
              <a:rPr sz="1200" dirty="0">
                <a:latin typeface="Times New Roman"/>
                <a:cs typeface="Times New Roman"/>
              </a:rPr>
              <a:t>Fato.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Dio di </a:t>
            </a:r>
            <a:r>
              <a:rPr sz="1200" spc="-5" dirty="0">
                <a:latin typeface="Times New Roman"/>
                <a:cs typeface="Times New Roman"/>
              </a:rPr>
              <a:t>valore finale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stesso l’arbitro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fato </a:t>
            </a:r>
            <a:r>
              <a:rPr sz="1200" dirty="0">
                <a:latin typeface="Times New Roman"/>
                <a:cs typeface="Times New Roman"/>
              </a:rPr>
              <a:t>ed il creatore </a:t>
            </a:r>
            <a:r>
              <a:rPr sz="1200" spc="-5" dirty="0">
                <a:latin typeface="Times New Roman"/>
                <a:cs typeface="Times New Roman"/>
              </a:rPr>
              <a:t>del  destino.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54034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752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(1078.2) 98:1.4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fattori nell’evoluzione religiosa si sviluppò ben presto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popolare </a:t>
            </a:r>
            <a:r>
              <a:rPr sz="1200" dirty="0">
                <a:latin typeface="Times New Roman"/>
                <a:cs typeface="Times New Roman"/>
              </a:rPr>
              <a:t>negli  </a:t>
            </a:r>
            <a:r>
              <a:rPr sz="1200" spc="-5" dirty="0">
                <a:latin typeface="Times New Roman"/>
                <a:cs typeface="Times New Roman"/>
              </a:rPr>
              <a:t>spensierati dei </a:t>
            </a:r>
            <a:r>
              <a:rPr sz="1200" dirty="0">
                <a:latin typeface="Times New Roman"/>
                <a:cs typeface="Times New Roman"/>
              </a:rPr>
              <a:t>del Monte Olimpo,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più umani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divini, che i </a:t>
            </a:r>
            <a:r>
              <a:rPr sz="1200" spc="-5" dirty="0">
                <a:latin typeface="Times New Roman"/>
                <a:cs typeface="Times New Roman"/>
              </a:rPr>
              <a:t>Greci intelligenti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presero mai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sul serio. Essi </a:t>
            </a:r>
            <a:r>
              <a:rPr sz="1200" spc="1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amavano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temevano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divinità create da loro </a:t>
            </a:r>
            <a:r>
              <a:rPr sz="1200" spc="-5" dirty="0">
                <a:latin typeface="Times New Roman"/>
                <a:cs typeface="Times New Roman"/>
              </a:rPr>
              <a:t>stessi. </a:t>
            </a:r>
            <a:r>
              <a:rPr sz="1200" dirty="0">
                <a:latin typeface="Times New Roman"/>
                <a:cs typeface="Times New Roman"/>
              </a:rPr>
              <a:t>Provavano un </a:t>
            </a:r>
            <a:r>
              <a:rPr sz="1200" spc="-5" dirty="0">
                <a:latin typeface="Times New Roman"/>
                <a:cs typeface="Times New Roman"/>
              </a:rPr>
              <a:t>sentimento patriottico </a:t>
            </a:r>
            <a:r>
              <a:rPr sz="1200" dirty="0">
                <a:latin typeface="Times New Roman"/>
                <a:cs typeface="Times New Roman"/>
              </a:rPr>
              <a:t>e razziale </a:t>
            </a:r>
            <a:r>
              <a:rPr sz="1200" spc="-5" dirty="0">
                <a:latin typeface="Times New Roman"/>
                <a:cs typeface="Times New Roman"/>
              </a:rPr>
              <a:t>per Zeus </a:t>
            </a:r>
            <a:r>
              <a:rPr sz="1200" dirty="0">
                <a:latin typeface="Times New Roman"/>
                <a:cs typeface="Times New Roman"/>
              </a:rPr>
              <a:t>e per la  </a:t>
            </a:r>
            <a:r>
              <a:rPr sz="1200" spc="-5" dirty="0">
                <a:latin typeface="Times New Roman"/>
                <a:cs typeface="Times New Roman"/>
              </a:rPr>
              <a:t>sua famiglia </a:t>
            </a:r>
            <a:r>
              <a:rPr sz="1200" dirty="0">
                <a:latin typeface="Times New Roman"/>
                <a:cs typeface="Times New Roman"/>
              </a:rPr>
              <a:t>di mezzi </a:t>
            </a:r>
            <a:r>
              <a:rPr sz="1200" spc="-5" dirty="0">
                <a:latin typeface="Times New Roman"/>
                <a:cs typeface="Times New Roman"/>
              </a:rPr>
              <a:t>uomini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mezzi </a:t>
            </a:r>
            <a:r>
              <a:rPr sz="1200" dirty="0">
                <a:latin typeface="Times New Roman"/>
                <a:cs typeface="Times New Roman"/>
              </a:rPr>
              <a:t>dei, ma non li </a:t>
            </a:r>
            <a:r>
              <a:rPr sz="1200" spc="-5" dirty="0">
                <a:latin typeface="Times New Roman"/>
                <a:cs typeface="Times New Roman"/>
              </a:rPr>
              <a:t>riverivano </a:t>
            </a:r>
            <a:r>
              <a:rPr sz="1200" dirty="0">
                <a:latin typeface="Times New Roman"/>
                <a:cs typeface="Times New Roman"/>
              </a:rPr>
              <a:t>né 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adoravano.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(1078.3) 98:1.5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Elleni </a:t>
            </a:r>
            <a:r>
              <a:rPr sz="1200" spc="-5" dirty="0">
                <a:latin typeface="Times New Roman"/>
                <a:cs typeface="Times New Roman"/>
              </a:rPr>
              <a:t>divennero così </a:t>
            </a:r>
            <a:r>
              <a:rPr sz="1200" dirty="0">
                <a:latin typeface="Times New Roman"/>
                <a:cs typeface="Times New Roman"/>
              </a:rPr>
              <a:t>imbevuti delle dottrine </a:t>
            </a:r>
            <a:r>
              <a:rPr sz="1200" spc="-5" dirty="0">
                <a:latin typeface="Times New Roman"/>
                <a:cs typeface="Times New Roman"/>
              </a:rPr>
              <a:t>anticlericali </a:t>
            </a:r>
            <a:r>
              <a:rPr sz="1200" dirty="0">
                <a:latin typeface="Times New Roman"/>
                <a:cs typeface="Times New Roman"/>
              </a:rPr>
              <a:t>dei primi istruttori di </a:t>
            </a:r>
            <a:r>
              <a:rPr sz="1200" spc="-5" dirty="0">
                <a:latin typeface="Times New Roman"/>
                <a:cs typeface="Times New Roman"/>
              </a:rPr>
              <a:t>Salem che nessun </a:t>
            </a:r>
            <a:r>
              <a:rPr sz="1200" dirty="0">
                <a:latin typeface="Times New Roman"/>
                <a:cs typeface="Times New Roman"/>
              </a:rPr>
              <a:t>clero di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qualche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importanza sorse </a:t>
            </a:r>
            <a:r>
              <a:rPr sz="1200" dirty="0">
                <a:latin typeface="Times New Roman"/>
                <a:cs typeface="Times New Roman"/>
              </a:rPr>
              <a:t>mai in </a:t>
            </a:r>
            <a:r>
              <a:rPr sz="1200" spc="-5" dirty="0">
                <a:latin typeface="Times New Roman"/>
                <a:cs typeface="Times New Roman"/>
              </a:rPr>
              <a:t>Grecia. Anche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d’immagini degli dei </a:t>
            </a:r>
            <a:r>
              <a:rPr sz="1200" dirty="0">
                <a:latin typeface="Times New Roman"/>
                <a:cs typeface="Times New Roman"/>
              </a:rPr>
              <a:t>divenne più </a:t>
            </a:r>
            <a:r>
              <a:rPr sz="1200" spc="-5" dirty="0">
                <a:latin typeface="Times New Roman"/>
                <a:cs typeface="Times New Roman"/>
              </a:rPr>
              <a:t>un’opera artistica che </a:t>
            </a:r>
            <a:r>
              <a:rPr sz="1200" dirty="0">
                <a:latin typeface="Times New Roman"/>
                <a:cs typeface="Times New Roman"/>
              </a:rPr>
              <a:t>materia di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adorazione.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403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(1078.4) 98:1.6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dell’Olimpo illustrano l’antropomorfismo </a:t>
            </a:r>
            <a:r>
              <a:rPr sz="1200" dirty="0">
                <a:latin typeface="Times New Roman"/>
                <a:cs typeface="Times New Roman"/>
              </a:rPr>
              <a:t>tipico dell’uomo.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mitologia greca era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estetica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etica.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religione greca fu </a:t>
            </a:r>
            <a:r>
              <a:rPr sz="1200" dirty="0">
                <a:latin typeface="Times New Roman"/>
                <a:cs typeface="Times New Roman"/>
              </a:rPr>
              <a:t>utile </a:t>
            </a:r>
            <a:r>
              <a:rPr sz="1200" spc="-5" dirty="0">
                <a:latin typeface="Times New Roman"/>
                <a:cs typeface="Times New Roman"/>
              </a:rPr>
              <a:t>perché descrisse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governato </a:t>
            </a:r>
            <a:r>
              <a:rPr sz="1200" dirty="0">
                <a:latin typeface="Times New Roman"/>
                <a:cs typeface="Times New Roman"/>
              </a:rPr>
              <a:t>da un gruppo di deità.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morale, l’etica </a:t>
            </a:r>
            <a:r>
              <a:rPr sz="1200" dirty="0">
                <a:latin typeface="Times New Roman"/>
                <a:cs typeface="Times New Roman"/>
              </a:rPr>
              <a:t>e la filosofia greche  </a:t>
            </a:r>
            <a:r>
              <a:rPr sz="1200" spc="-5" dirty="0">
                <a:latin typeface="Times New Roman"/>
                <a:cs typeface="Times New Roman"/>
              </a:rPr>
              <a:t>progredirono </a:t>
            </a:r>
            <a:r>
              <a:rPr sz="1200" dirty="0">
                <a:latin typeface="Times New Roman"/>
                <a:cs typeface="Times New Roman"/>
              </a:rPr>
              <a:t>presto molto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 concetto </a:t>
            </a:r>
            <a:r>
              <a:rPr sz="1200" dirty="0">
                <a:latin typeface="Times New Roman"/>
                <a:cs typeface="Times New Roman"/>
              </a:rPr>
              <a:t>di dio, 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squilibrio tra la </a:t>
            </a:r>
            <a:r>
              <a:rPr sz="1200" spc="-5" dirty="0">
                <a:latin typeface="Times New Roman"/>
                <a:cs typeface="Times New Roman"/>
              </a:rPr>
              <a:t>crescita intellettuale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dannoso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Grecia </a:t>
            </a:r>
            <a:r>
              <a:rPr sz="1200" dirty="0">
                <a:latin typeface="Times New Roman"/>
                <a:cs typeface="Times New Roman"/>
              </a:rPr>
              <a:t>quanto lo era </a:t>
            </a:r>
            <a:r>
              <a:rPr sz="1200" spc="-5" dirty="0">
                <a:latin typeface="Times New Roman"/>
                <a:cs typeface="Times New Roman"/>
              </a:rPr>
              <a:t>stato per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l’India.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pensiero filosofico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greco</a:t>
            </a:r>
            <a:endParaRPr sz="1600">
              <a:latin typeface="Times New Roman"/>
              <a:cs typeface="Times New Roman"/>
            </a:endParaRPr>
          </a:p>
          <a:p>
            <a:pPr marL="88900" marR="16891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(1078.5) 98:2.1 </a:t>
            </a:r>
            <a:r>
              <a:rPr sz="1200" spc="-5" dirty="0">
                <a:latin typeface="Times New Roman"/>
                <a:cs typeface="Times New Roman"/>
              </a:rPr>
              <a:t>Una religione superficiale </a:t>
            </a:r>
            <a:r>
              <a:rPr sz="1200" dirty="0">
                <a:latin typeface="Times New Roman"/>
                <a:cs typeface="Times New Roman"/>
              </a:rPr>
              <a:t>e presa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leggera non può </a:t>
            </a:r>
            <a:r>
              <a:rPr sz="1200" spc="-5" dirty="0">
                <a:latin typeface="Times New Roman"/>
                <a:cs typeface="Times New Roman"/>
              </a:rPr>
              <a:t>durare, </a:t>
            </a:r>
            <a:r>
              <a:rPr sz="1200" dirty="0">
                <a:latin typeface="Times New Roman"/>
                <a:cs typeface="Times New Roman"/>
              </a:rPr>
              <a:t>specialmente quando non ha un </a:t>
            </a:r>
            <a:r>
              <a:rPr sz="1200" spc="-5" dirty="0">
                <a:latin typeface="Times New Roman"/>
                <a:cs typeface="Times New Roman"/>
              </a:rPr>
              <a:t>clero </a:t>
            </a:r>
            <a:r>
              <a:rPr sz="1200" dirty="0">
                <a:latin typeface="Times New Roman"/>
                <a:cs typeface="Times New Roman"/>
              </a:rPr>
              <a:t>per alimentare le  </a:t>
            </a:r>
            <a:r>
              <a:rPr sz="1200" spc="-5" dirty="0">
                <a:latin typeface="Times New Roman"/>
                <a:cs typeface="Times New Roman"/>
              </a:rPr>
              <a:t>sue forme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riempire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cuore dei fedeli </a:t>
            </a:r>
            <a:r>
              <a:rPr sz="1200" dirty="0">
                <a:latin typeface="Times New Roman"/>
                <a:cs typeface="Times New Roman"/>
              </a:rPr>
              <a:t>di paura e di rispetto.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olimpica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prometteva salvezza, </a:t>
            </a:r>
            <a:r>
              <a:rPr sz="1200" dirty="0">
                <a:latin typeface="Times New Roman"/>
                <a:cs typeface="Times New Roman"/>
              </a:rPr>
              <a:t>né soddisfava la  </a:t>
            </a:r>
            <a:r>
              <a:rPr sz="1200" spc="-5" dirty="0">
                <a:latin typeface="Times New Roman"/>
                <a:cs typeface="Times New Roman"/>
              </a:rPr>
              <a:t>sete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credenti; perciò </a:t>
            </a:r>
            <a:r>
              <a:rPr sz="1200" dirty="0">
                <a:latin typeface="Times New Roman"/>
                <a:cs typeface="Times New Roman"/>
              </a:rPr>
              <a:t>era condannata a </a:t>
            </a:r>
            <a:r>
              <a:rPr sz="1200" spc="-5" dirty="0">
                <a:latin typeface="Times New Roman"/>
                <a:cs typeface="Times New Roman"/>
              </a:rPr>
              <a:t>perire. </a:t>
            </a:r>
            <a:r>
              <a:rPr sz="1200" dirty="0">
                <a:latin typeface="Times New Roman"/>
                <a:cs typeface="Times New Roman"/>
              </a:rPr>
              <a:t>Entro un millennio dal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spc="5" dirty="0">
                <a:latin typeface="Times New Roman"/>
                <a:cs typeface="Times New Roman"/>
              </a:rPr>
              <a:t>inizio </a:t>
            </a:r>
            <a:r>
              <a:rPr sz="1200" spc="-5" dirty="0">
                <a:latin typeface="Times New Roman"/>
                <a:cs typeface="Times New Roman"/>
              </a:rPr>
              <a:t>essa era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scomparsa ed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Greci si </a:t>
            </a:r>
            <a:r>
              <a:rPr sz="1200" dirty="0">
                <a:latin typeface="Times New Roman"/>
                <a:cs typeface="Times New Roman"/>
              </a:rPr>
              <a:t>trovarono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nazionale,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gli dei </a:t>
            </a:r>
            <a:r>
              <a:rPr sz="1200" dirty="0">
                <a:latin typeface="Times New Roman"/>
                <a:cs typeface="Times New Roman"/>
              </a:rPr>
              <a:t>dell’Olimpo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perduto la </a:t>
            </a:r>
            <a:r>
              <a:rPr sz="1200" spc="-5" dirty="0">
                <a:latin typeface="Times New Roman"/>
                <a:cs typeface="Times New Roman"/>
              </a:rPr>
              <a:t>loro presa sulle menti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migliori.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(1078.6) 98:2.2 </a:t>
            </a:r>
            <a:r>
              <a:rPr sz="1200" spc="-5" dirty="0">
                <a:latin typeface="Times New Roman"/>
                <a:cs typeface="Times New Roman"/>
              </a:rPr>
              <a:t>Questa 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situazione quando, </a:t>
            </a:r>
            <a:r>
              <a:rPr sz="1200" dirty="0">
                <a:latin typeface="Times New Roman"/>
                <a:cs typeface="Times New Roman"/>
              </a:rPr>
              <a:t>durante il </a:t>
            </a:r>
            <a:r>
              <a:rPr sz="1200" spc="-5" dirty="0">
                <a:latin typeface="Times New Roman"/>
                <a:cs typeface="Times New Roman"/>
              </a:rPr>
              <a:t>sesto secolo avanti </a:t>
            </a:r>
            <a:r>
              <a:rPr sz="1200" dirty="0">
                <a:latin typeface="Times New Roman"/>
                <a:cs typeface="Times New Roman"/>
              </a:rPr>
              <a:t>Cristo, l’Oriente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Levante conobbero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rinascita  della coscienza spirituale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rinnovato </a:t>
            </a:r>
            <a:r>
              <a:rPr sz="1200" dirty="0">
                <a:latin typeface="Times New Roman"/>
                <a:cs typeface="Times New Roman"/>
              </a:rPr>
              <a:t>risveglio </a:t>
            </a:r>
            <a:r>
              <a:rPr sz="1200" spc="-5" dirty="0">
                <a:latin typeface="Times New Roman"/>
                <a:cs typeface="Times New Roman"/>
              </a:rPr>
              <a:t>del riconoscimento del </a:t>
            </a:r>
            <a:r>
              <a:rPr sz="1200" dirty="0">
                <a:latin typeface="Times New Roman"/>
                <a:cs typeface="Times New Roman"/>
              </a:rPr>
              <a:t>monoteismo. </a:t>
            </a:r>
            <a:r>
              <a:rPr sz="1200" spc="-5" dirty="0">
                <a:latin typeface="Times New Roman"/>
                <a:cs typeface="Times New Roman"/>
              </a:rPr>
              <a:t>Ma l’Occidente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partecipò </a:t>
            </a:r>
            <a:r>
              <a:rPr sz="1200" dirty="0">
                <a:latin typeface="Times New Roman"/>
                <a:cs typeface="Times New Roman"/>
              </a:rPr>
              <a:t>a questo  nuovo </a:t>
            </a:r>
            <a:r>
              <a:rPr sz="1200" spc="-5" dirty="0">
                <a:latin typeface="Times New Roman"/>
                <a:cs typeface="Times New Roman"/>
              </a:rPr>
              <a:t>sviluppo;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l’Europa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l’Africa settentrionale parteciparono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rilevante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rinascita religiosa.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tuttavia,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5784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768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s’impegnarono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magnifico progresso </a:t>
            </a:r>
            <a:r>
              <a:rPr sz="1200" dirty="0">
                <a:latin typeface="Times New Roman"/>
                <a:cs typeface="Times New Roman"/>
              </a:rPr>
              <a:t>intellettuale. Essi </a:t>
            </a:r>
            <a:r>
              <a:rPr sz="1200" spc="-5" dirty="0">
                <a:latin typeface="Times New Roman"/>
                <a:cs typeface="Times New Roman"/>
              </a:rPr>
              <a:t>avevano 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dominare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paura e non </a:t>
            </a:r>
            <a:r>
              <a:rPr sz="1200" spc="-5" dirty="0">
                <a:latin typeface="Times New Roman"/>
                <a:cs typeface="Times New Roman"/>
              </a:rPr>
              <a:t>cercavano </a:t>
            </a:r>
            <a:r>
              <a:rPr sz="1200" dirty="0">
                <a:latin typeface="Times New Roman"/>
                <a:cs typeface="Times New Roman"/>
              </a:rPr>
              <a:t>più la  </a:t>
            </a:r>
            <a:r>
              <a:rPr sz="1200" spc="-5" dirty="0">
                <a:latin typeface="Times New Roman"/>
                <a:cs typeface="Times New Roman"/>
              </a:rPr>
              <a:t>religione come suo </a:t>
            </a:r>
            <a:r>
              <a:rPr sz="1200" dirty="0">
                <a:latin typeface="Times New Roman"/>
                <a:cs typeface="Times New Roman"/>
              </a:rPr>
              <a:t>antidoto, ma non </a:t>
            </a:r>
            <a:r>
              <a:rPr sz="1200" spc="-5" dirty="0">
                <a:latin typeface="Times New Roman"/>
                <a:cs typeface="Times New Roman"/>
              </a:rPr>
              <a:t>percepivano che </a:t>
            </a:r>
            <a:r>
              <a:rPr sz="1200" dirty="0">
                <a:latin typeface="Times New Roman"/>
                <a:cs typeface="Times New Roman"/>
              </a:rPr>
              <a:t>la vera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il rimedio dell’anima </a:t>
            </a:r>
            <a:r>
              <a:rPr sz="1200" spc="-5" dirty="0">
                <a:latin typeface="Times New Roman"/>
                <a:cs typeface="Times New Roman"/>
              </a:rPr>
              <a:t>affamata, dell’inquietudine spirituale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disperazione </a:t>
            </a:r>
            <a:r>
              <a:rPr sz="1200" spc="-5" dirty="0">
                <a:latin typeface="Times New Roman"/>
                <a:cs typeface="Times New Roman"/>
              </a:rPr>
              <a:t>morale.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cercarono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conforto dell’anima nel </a:t>
            </a:r>
            <a:r>
              <a:rPr sz="1200" dirty="0">
                <a:latin typeface="Times New Roman"/>
                <a:cs typeface="Times New Roman"/>
              </a:rPr>
              <a:t>pensiero </a:t>
            </a:r>
            <a:r>
              <a:rPr sz="1200" spc="-5" dirty="0">
                <a:latin typeface="Times New Roman"/>
                <a:cs typeface="Times New Roman"/>
              </a:rPr>
              <a:t>profondo </a:t>
            </a:r>
            <a:r>
              <a:rPr sz="1200" dirty="0">
                <a:latin typeface="Times New Roman"/>
                <a:cs typeface="Times New Roman"/>
              </a:rPr>
              <a:t>— nella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metafisica. Si  volsero dalla </a:t>
            </a:r>
            <a:r>
              <a:rPr sz="1200" dirty="0">
                <a:latin typeface="Times New Roman"/>
                <a:cs typeface="Times New Roman"/>
              </a:rPr>
              <a:t>meditazione </a:t>
            </a:r>
            <a:r>
              <a:rPr sz="1200" spc="-5" dirty="0">
                <a:latin typeface="Times New Roman"/>
                <a:cs typeface="Times New Roman"/>
              </a:rPr>
              <a:t>sull’autopreservazione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salvezza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realizzazione 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conoscenza di </a:t>
            </a:r>
            <a:r>
              <a:rPr sz="1200" spc="-5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65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(1078.7) 98:2.3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rigorosa riflessione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tentarono di </a:t>
            </a:r>
            <a:r>
              <a:rPr sz="1200" spc="-5" dirty="0">
                <a:latin typeface="Times New Roman"/>
                <a:cs typeface="Times New Roman"/>
              </a:rPr>
              <a:t>raggiungere quella coscienza </a:t>
            </a:r>
            <a:r>
              <a:rPr sz="1200" dirty="0">
                <a:latin typeface="Times New Roman"/>
                <a:cs typeface="Times New Roman"/>
              </a:rPr>
              <a:t>della sicurezza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servisse da  sostituto alla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sopravvivenza,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fallirono completamente.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individui più </a:t>
            </a:r>
            <a:r>
              <a:rPr sz="1200" spc="-5" dirty="0">
                <a:latin typeface="Times New Roman"/>
                <a:cs typeface="Times New Roman"/>
              </a:rPr>
              <a:t>intelligenti delle classi </a:t>
            </a:r>
            <a:r>
              <a:rPr sz="1200" dirty="0">
                <a:latin typeface="Times New Roman"/>
                <a:cs typeface="Times New Roman"/>
              </a:rPr>
              <a:t>superiori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ellenici </a:t>
            </a:r>
            <a:r>
              <a:rPr sz="1200" dirty="0">
                <a:latin typeface="Times New Roman"/>
                <a:cs typeface="Times New Roman"/>
              </a:rPr>
              <a:t>potevano </a:t>
            </a:r>
            <a:r>
              <a:rPr sz="1200" spc="-5" dirty="0">
                <a:latin typeface="Times New Roman"/>
                <a:cs typeface="Times New Roman"/>
              </a:rPr>
              <a:t>afferrare 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insegnamento;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massa dei discendenti degli </a:t>
            </a:r>
            <a:r>
              <a:rPr sz="1200" dirty="0">
                <a:latin typeface="Times New Roman"/>
                <a:cs typeface="Times New Roman"/>
              </a:rPr>
              <a:t>schiavi </a:t>
            </a:r>
            <a:r>
              <a:rPr sz="1200" spc="-5" dirty="0">
                <a:latin typeface="Times New Roman"/>
                <a:cs typeface="Times New Roman"/>
              </a:rPr>
              <a:t>delle generazioni  precedenti </a:t>
            </a:r>
            <a:r>
              <a:rPr sz="1200" dirty="0">
                <a:latin typeface="Times New Roman"/>
                <a:cs typeface="Times New Roman"/>
              </a:rPr>
              <a:t>non aveva alcuna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ricevere questo nuovo sostituto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93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(1079.1) 98:2.4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filosofi disdegnarono ogni </a:t>
            </a:r>
            <a:r>
              <a:rPr sz="1200" dirty="0">
                <a:latin typeface="Times New Roman"/>
                <a:cs typeface="Times New Roman"/>
              </a:rPr>
              <a:t>forma di adorazione, nonostante che in </a:t>
            </a:r>
            <a:r>
              <a:rPr sz="1200" spc="-5" dirty="0">
                <a:latin typeface="Times New Roman"/>
                <a:cs typeface="Times New Roman"/>
              </a:rPr>
              <a:t>pratica fossero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vagamente </a:t>
            </a:r>
            <a:r>
              <a:rPr sz="1200" dirty="0">
                <a:latin typeface="Times New Roman"/>
                <a:cs typeface="Times New Roman"/>
              </a:rPr>
              <a:t>legati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fondo di 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nelle dottrine di Salem </a:t>
            </a:r>
            <a:r>
              <a:rPr sz="1200" spc="-5" dirty="0">
                <a:latin typeface="Times New Roman"/>
                <a:cs typeface="Times New Roman"/>
              </a:rPr>
              <a:t>su “l’Intelligenza dell’universo”, “l’idea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“Grande Sorgente”.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che i filosofi  </a:t>
            </a:r>
            <a:r>
              <a:rPr sz="1200" spc="-5" dirty="0">
                <a:latin typeface="Times New Roman"/>
                <a:cs typeface="Times New Roman"/>
              </a:rPr>
              <a:t>greci riconoscevano </a:t>
            </a:r>
            <a:r>
              <a:rPr sz="1200" dirty="0">
                <a:latin typeface="Times New Roman"/>
                <a:cs typeface="Times New Roman"/>
              </a:rPr>
              <a:t>del divino e </a:t>
            </a:r>
            <a:r>
              <a:rPr sz="1200" spc="-5" dirty="0">
                <a:latin typeface="Times New Roman"/>
                <a:cs typeface="Times New Roman"/>
              </a:rPr>
              <a:t>del superfinito erano francamente </a:t>
            </a:r>
            <a:r>
              <a:rPr sz="1200" dirty="0">
                <a:latin typeface="Times New Roman"/>
                <a:cs typeface="Times New Roman"/>
              </a:rPr>
              <a:t>monoteisti; </a:t>
            </a:r>
            <a:r>
              <a:rPr sz="1200" spc="-5" dirty="0">
                <a:latin typeface="Times New Roman"/>
                <a:cs typeface="Times New Roman"/>
              </a:rPr>
              <a:t>essi accordavano </a:t>
            </a:r>
            <a:r>
              <a:rPr sz="1200" dirty="0">
                <a:latin typeface="Times New Roman"/>
                <a:cs typeface="Times New Roman"/>
              </a:rPr>
              <a:t>un modesto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riconoscimento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all’intera galassia </a:t>
            </a:r>
            <a:r>
              <a:rPr sz="1200" dirty="0">
                <a:latin typeface="Times New Roman"/>
                <a:cs typeface="Times New Roman"/>
              </a:rPr>
              <a:t>di dei e </a:t>
            </a:r>
            <a:r>
              <a:rPr sz="1200" spc="-5" dirty="0">
                <a:latin typeface="Times New Roman"/>
                <a:cs typeface="Times New Roman"/>
              </a:rPr>
              <a:t>dee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dell’Olimpo.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(1079.2) 98:2.5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poeti greci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quinto secolo a.C., in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Pindaro, </a:t>
            </a:r>
            <a:r>
              <a:rPr sz="1200" spc="-5" dirty="0">
                <a:latin typeface="Times New Roman"/>
                <a:cs typeface="Times New Roman"/>
              </a:rPr>
              <a:t>tentarono </a:t>
            </a:r>
            <a:r>
              <a:rPr sz="1200" dirty="0">
                <a:latin typeface="Times New Roman"/>
                <a:cs typeface="Times New Roman"/>
              </a:rPr>
              <a:t>di riformare la </a:t>
            </a:r>
            <a:r>
              <a:rPr sz="1200" spc="-5" dirty="0">
                <a:latin typeface="Times New Roman"/>
                <a:cs typeface="Times New Roman"/>
              </a:rPr>
              <a:t>religione greca. </a:t>
            </a:r>
            <a:r>
              <a:rPr sz="1200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elevarono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ideali,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più artisti che </a:t>
            </a:r>
            <a:r>
              <a:rPr sz="1200" spc="-5" dirty="0">
                <a:latin typeface="Times New Roman"/>
                <a:cs typeface="Times New Roman"/>
              </a:rPr>
              <a:t>religiosi.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sviluppare </a:t>
            </a:r>
            <a:r>
              <a:rPr sz="1200" dirty="0">
                <a:latin typeface="Times New Roman"/>
                <a:cs typeface="Times New Roman"/>
              </a:rPr>
              <a:t>una tecnica </a:t>
            </a:r>
            <a:r>
              <a:rPr sz="1200" spc="-5" dirty="0">
                <a:latin typeface="Times New Roman"/>
                <a:cs typeface="Times New Roman"/>
              </a:rPr>
              <a:t>per promuovere </a:t>
            </a:r>
            <a:r>
              <a:rPr sz="1200" dirty="0">
                <a:latin typeface="Times New Roman"/>
                <a:cs typeface="Times New Roman"/>
              </a:rPr>
              <a:t>e conservare  </a:t>
            </a:r>
            <a:r>
              <a:rPr sz="1200" spc="-5" dirty="0">
                <a:latin typeface="Times New Roman"/>
                <a:cs typeface="Times New Roman"/>
              </a:rPr>
              <a:t>dei valori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73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(1079.3) 98:2.6 </a:t>
            </a:r>
            <a:r>
              <a:rPr sz="1200" spc="-5" dirty="0">
                <a:latin typeface="Times New Roman"/>
                <a:cs typeface="Times New Roman"/>
              </a:rPr>
              <a:t>Senofane insegnò </a:t>
            </a:r>
            <a:r>
              <a:rPr sz="1200" dirty="0">
                <a:latin typeface="Times New Roman"/>
                <a:cs typeface="Times New Roman"/>
              </a:rPr>
              <a:t>la dottrina di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unico, ma il </a:t>
            </a:r>
            <a:r>
              <a:rPr sz="1200" spc="-5" dirty="0">
                <a:latin typeface="Times New Roman"/>
                <a:cs typeface="Times New Roman"/>
              </a:rPr>
              <a:t>suo concetto </a:t>
            </a:r>
            <a:r>
              <a:rPr sz="1200" dirty="0">
                <a:latin typeface="Times New Roman"/>
                <a:cs typeface="Times New Roman"/>
              </a:rPr>
              <a:t>di deità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troppo panteistico </a:t>
            </a:r>
            <a:r>
              <a:rPr sz="1200" spc="-5" dirty="0">
                <a:latin typeface="Times New Roman"/>
                <a:cs typeface="Times New Roman"/>
              </a:rPr>
              <a:t>per rappresentare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Padre personale all’uomo mortale. Anassagora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meccanicista, eccetto che riconosceva </a:t>
            </a:r>
            <a:r>
              <a:rPr sz="1200" dirty="0">
                <a:latin typeface="Times New Roman"/>
                <a:cs typeface="Times New Roman"/>
              </a:rPr>
              <a:t>una Causa Prima, una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Iniziale.  </a:t>
            </a:r>
            <a:r>
              <a:rPr sz="1200" spc="-5" dirty="0">
                <a:latin typeface="Times New Roman"/>
                <a:cs typeface="Times New Roman"/>
              </a:rPr>
              <a:t>Socrate ed </a:t>
            </a:r>
            <a:r>
              <a:rPr sz="1200" dirty="0">
                <a:latin typeface="Times New Roman"/>
                <a:cs typeface="Times New Roman"/>
              </a:rPr>
              <a:t>i suoi successori, Platone e </a:t>
            </a:r>
            <a:r>
              <a:rPr sz="1200" spc="-5" dirty="0">
                <a:latin typeface="Times New Roman"/>
                <a:cs typeface="Times New Roman"/>
              </a:rPr>
              <a:t>Aristotele, insegnarono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virtù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conoscenza, che </a:t>
            </a:r>
            <a:r>
              <a:rPr sz="1200" dirty="0">
                <a:latin typeface="Times New Roman"/>
                <a:cs typeface="Times New Roman"/>
              </a:rPr>
              <a:t>la bontà è la </a:t>
            </a:r>
            <a:r>
              <a:rPr sz="1200" spc="-5" dirty="0">
                <a:latin typeface="Times New Roman"/>
                <a:cs typeface="Times New Roman"/>
              </a:rPr>
              <a:t>salute dell’anima,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007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70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meglio subire </a:t>
            </a:r>
            <a:r>
              <a:rPr sz="1200" dirty="0">
                <a:latin typeface="Times New Roman"/>
                <a:cs typeface="Times New Roman"/>
              </a:rPr>
              <a:t>un’ingiustizia </a:t>
            </a:r>
            <a:r>
              <a:rPr sz="1200" spc="-5" dirty="0">
                <a:latin typeface="Times New Roman"/>
                <a:cs typeface="Times New Roman"/>
              </a:rPr>
              <a:t>che esserne colpevoli, che </a:t>
            </a:r>
            <a:r>
              <a:rPr sz="1200" dirty="0">
                <a:latin typeface="Times New Roman"/>
                <a:cs typeface="Times New Roman"/>
              </a:rPr>
              <a:t>non è bene rendere male </a:t>
            </a:r>
            <a:r>
              <a:rPr sz="1200" spc="-5" dirty="0">
                <a:latin typeface="Times New Roman"/>
                <a:cs typeface="Times New Roman"/>
              </a:rPr>
              <a:t>per male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gli dei sono </a:t>
            </a:r>
            <a:r>
              <a:rPr sz="1200" spc="-10" dirty="0">
                <a:latin typeface="Times New Roman"/>
                <a:cs typeface="Times New Roman"/>
              </a:rPr>
              <a:t>saggi </a:t>
            </a:r>
            <a:r>
              <a:rPr sz="1200" dirty="0">
                <a:latin typeface="Times New Roman"/>
                <a:cs typeface="Times New Roman"/>
              </a:rPr>
              <a:t>e buoni.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 virtù </a:t>
            </a:r>
            <a:r>
              <a:rPr sz="1200" spc="-5" dirty="0">
                <a:latin typeface="Times New Roman"/>
                <a:cs typeface="Times New Roman"/>
              </a:rPr>
              <a:t>cardinali erano: saggezza, coraggio, temperanza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giustizia.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52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(1079.4) 98:2.7 </a:t>
            </a:r>
            <a:r>
              <a:rPr sz="1200" spc="-5" dirty="0">
                <a:latin typeface="Times New Roman"/>
                <a:cs typeface="Times New Roman"/>
              </a:rPr>
              <a:t>L’evoluzione della filosofia religiosa presso </a:t>
            </a:r>
            <a:r>
              <a:rPr sz="1200" dirty="0">
                <a:latin typeface="Times New Roman"/>
                <a:cs typeface="Times New Roman"/>
              </a:rPr>
              <a:t>i popoli </a:t>
            </a:r>
            <a:r>
              <a:rPr sz="1200" spc="-5" dirty="0">
                <a:latin typeface="Times New Roman"/>
                <a:cs typeface="Times New Roman"/>
              </a:rPr>
              <a:t>ellenici ed ebrei </a:t>
            </a:r>
            <a:r>
              <a:rPr sz="1200" dirty="0">
                <a:latin typeface="Times New Roman"/>
                <a:cs typeface="Times New Roman"/>
              </a:rPr>
              <a:t>mostra un esempio di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della funzione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Chiesa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istituzione </a:t>
            </a:r>
            <a:r>
              <a:rPr sz="1200" spc="-5" dirty="0">
                <a:latin typeface="Times New Roman"/>
                <a:cs typeface="Times New Roman"/>
              </a:rPr>
              <a:t>per plasmare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culturale.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Palestina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umano era talmente </a:t>
            </a:r>
            <a:r>
              <a:rPr sz="1200" spc="-5" dirty="0">
                <a:latin typeface="Times New Roman"/>
                <a:cs typeface="Times New Roman"/>
              </a:rPr>
              <a:t>controllato </a:t>
            </a:r>
            <a:r>
              <a:rPr sz="1200" dirty="0">
                <a:latin typeface="Times New Roman"/>
                <a:cs typeface="Times New Roman"/>
              </a:rPr>
              <a:t>dai 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guidato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Scritture che </a:t>
            </a:r>
            <a:r>
              <a:rPr sz="1200" dirty="0">
                <a:latin typeface="Times New Roman"/>
                <a:cs typeface="Times New Roman"/>
              </a:rPr>
              <a:t>la filosofia e </a:t>
            </a:r>
            <a:r>
              <a:rPr sz="1200" spc="-5" dirty="0">
                <a:latin typeface="Times New Roman"/>
                <a:cs typeface="Times New Roman"/>
              </a:rPr>
              <a:t>l’estetica erano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sommerse nella religione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moralità.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Grecia  l’assenza quasi completa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e di “sacre Scritture” lasciò la mente umana </a:t>
            </a:r>
            <a:r>
              <a:rPr sz="1200" spc="-5" dirty="0">
                <a:latin typeface="Times New Roman"/>
                <a:cs typeface="Times New Roman"/>
              </a:rPr>
              <a:t>libera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ostacoli,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risultato di un  </a:t>
            </a:r>
            <a:r>
              <a:rPr sz="1200" spc="-5" dirty="0">
                <a:latin typeface="Times New Roman"/>
                <a:cs typeface="Times New Roman"/>
              </a:rPr>
              <a:t>sorprendente </a:t>
            </a:r>
            <a:r>
              <a:rPr sz="1200" dirty="0">
                <a:latin typeface="Times New Roman"/>
                <a:cs typeface="Times New Roman"/>
              </a:rPr>
              <a:t>sviluppo nella </a:t>
            </a:r>
            <a:r>
              <a:rPr sz="1200" spc="-5" dirty="0">
                <a:latin typeface="Times New Roman"/>
                <a:cs typeface="Times New Roman"/>
              </a:rPr>
              <a:t>profondità </a:t>
            </a:r>
            <a:r>
              <a:rPr sz="1200" dirty="0">
                <a:latin typeface="Times New Roman"/>
                <a:cs typeface="Times New Roman"/>
              </a:rPr>
              <a:t>di pensiero.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esperienza personale </a:t>
            </a:r>
            <a:r>
              <a:rPr sz="1200" dirty="0">
                <a:latin typeface="Times New Roman"/>
                <a:cs typeface="Times New Roman"/>
              </a:rPr>
              <a:t>non riuscì a </a:t>
            </a:r>
            <a:r>
              <a:rPr sz="1200" spc="-5" dirty="0">
                <a:latin typeface="Times New Roman"/>
                <a:cs typeface="Times New Roman"/>
              </a:rPr>
              <a:t>tenere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investigazioni intellettuali nella natura </a:t>
            </a:r>
            <a:r>
              <a:rPr sz="1200" dirty="0">
                <a:latin typeface="Times New Roman"/>
                <a:cs typeface="Times New Roman"/>
              </a:rPr>
              <a:t>e nella realtà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dirty="0">
                <a:latin typeface="Times New Roman"/>
                <a:cs typeface="Times New Roman"/>
              </a:rPr>
              <a:t> cosmo.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066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(1079.5) 98:2.8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Grecia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subordinato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pensare;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Palestina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pensare </a:t>
            </a:r>
            <a:r>
              <a:rPr sz="1200" dirty="0">
                <a:latin typeface="Times New Roman"/>
                <a:cs typeface="Times New Roman"/>
              </a:rPr>
              <a:t>era asservito </a:t>
            </a:r>
            <a:r>
              <a:rPr sz="1200" spc="-5" dirty="0">
                <a:latin typeface="Times New Roman"/>
                <a:cs typeface="Times New Roman"/>
              </a:rPr>
              <a:t>al credere. 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forza </a:t>
            </a:r>
            <a:r>
              <a:rPr sz="1200" spc="-5" dirty="0">
                <a:latin typeface="Times New Roman"/>
                <a:cs typeface="Times New Roman"/>
              </a:rPr>
              <a:t>del  Cristianesimo </a:t>
            </a:r>
            <a:r>
              <a:rPr sz="1200" dirty="0">
                <a:latin typeface="Times New Roman"/>
                <a:cs typeface="Times New Roman"/>
              </a:rPr>
              <a:t>è dovuta </a:t>
            </a:r>
            <a:r>
              <a:rPr sz="1200" spc="-5" dirty="0">
                <a:latin typeface="Times New Roman"/>
                <a:cs typeface="Times New Roman"/>
              </a:rPr>
              <a:t>all’aver </a:t>
            </a:r>
            <a:r>
              <a:rPr sz="1200" dirty="0">
                <a:latin typeface="Times New Roman"/>
                <a:cs typeface="Times New Roman"/>
              </a:rPr>
              <a:t>mutuato molto dalla </a:t>
            </a:r>
            <a:r>
              <a:rPr sz="1200" spc="-5" dirty="0">
                <a:latin typeface="Times New Roman"/>
                <a:cs typeface="Times New Roman"/>
              </a:rPr>
              <a:t>moralità ebraica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pensiero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greco.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(1079.6) 98:2.9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Palestina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dogma religioso </a:t>
            </a:r>
            <a:r>
              <a:rPr sz="1200" dirty="0">
                <a:latin typeface="Times New Roman"/>
                <a:cs typeface="Times New Roman"/>
              </a:rPr>
              <a:t>divenne talmente cristallizzato da </a:t>
            </a:r>
            <a:r>
              <a:rPr sz="1200" spc="-5" dirty="0">
                <a:latin typeface="Times New Roman"/>
                <a:cs typeface="Times New Roman"/>
              </a:rPr>
              <a:t>compromettere </a:t>
            </a:r>
            <a:r>
              <a:rPr sz="1200" dirty="0">
                <a:latin typeface="Times New Roman"/>
                <a:cs typeface="Times New Roman"/>
              </a:rPr>
              <a:t>un’ulteriore </a:t>
            </a:r>
            <a:r>
              <a:rPr sz="1200" spc="-5" dirty="0">
                <a:latin typeface="Times New Roman"/>
                <a:cs typeface="Times New Roman"/>
              </a:rPr>
              <a:t>crescita;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Grecia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umano divenne </a:t>
            </a:r>
            <a:r>
              <a:rPr sz="1200" spc="-5" dirty="0">
                <a:latin typeface="Times New Roman"/>
                <a:cs typeface="Times New Roman"/>
              </a:rPr>
              <a:t>così astratto che </a:t>
            </a:r>
            <a:r>
              <a:rPr sz="1200" dirty="0">
                <a:latin typeface="Times New Roman"/>
                <a:cs typeface="Times New Roman"/>
              </a:rPr>
              <a:t>il concetto di </a:t>
            </a:r>
            <a:r>
              <a:rPr sz="1200" spc="-5" dirty="0">
                <a:latin typeface="Times New Roman"/>
                <a:cs typeface="Times New Roman"/>
              </a:rPr>
              <a:t>Dio si risolse </a:t>
            </a:r>
            <a:r>
              <a:rPr sz="1200" dirty="0">
                <a:latin typeface="Times New Roman"/>
                <a:cs typeface="Times New Roman"/>
              </a:rPr>
              <a:t>in una visione </a:t>
            </a:r>
            <a:r>
              <a:rPr sz="1200" spc="-5" dirty="0">
                <a:latin typeface="Times New Roman"/>
                <a:cs typeface="Times New Roman"/>
              </a:rPr>
              <a:t>nebbiosa </a:t>
            </a:r>
            <a:r>
              <a:rPr sz="1200" dirty="0">
                <a:latin typeface="Times New Roman"/>
                <a:cs typeface="Times New Roman"/>
              </a:rPr>
              <a:t>di speculazioni </a:t>
            </a:r>
            <a:r>
              <a:rPr sz="1200" spc="-5" dirty="0">
                <a:latin typeface="Times New Roman"/>
                <a:cs typeface="Times New Roman"/>
              </a:rPr>
              <a:t>panteistiche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niente  </a:t>
            </a:r>
            <a:r>
              <a:rPr sz="1200" dirty="0">
                <a:latin typeface="Times New Roman"/>
                <a:cs typeface="Times New Roman"/>
              </a:rPr>
              <a:t>dissimili </a:t>
            </a:r>
            <a:r>
              <a:rPr sz="1200" spc="-5" dirty="0">
                <a:latin typeface="Times New Roman"/>
                <a:cs typeface="Times New Roman"/>
              </a:rPr>
              <a:t>dall’Infinità impersonale </a:t>
            </a:r>
            <a:r>
              <a:rPr sz="1200" dirty="0">
                <a:latin typeface="Times New Roman"/>
                <a:cs typeface="Times New Roman"/>
              </a:rPr>
              <a:t>dei filosofi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bramani.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43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(1079.7) 98:2.10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uomini </a:t>
            </a:r>
            <a:r>
              <a:rPr sz="1200" dirty="0">
                <a:latin typeface="Times New Roman"/>
                <a:cs typeface="Times New Roman"/>
              </a:rPr>
              <a:t>comuni di </a:t>
            </a:r>
            <a:r>
              <a:rPr sz="1200" spc="-5" dirty="0">
                <a:latin typeface="Times New Roman"/>
                <a:cs typeface="Times New Roman"/>
              </a:rPr>
              <a:t>quel tempo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poterono cogliere </a:t>
            </a:r>
            <a:r>
              <a:rPr sz="1200" dirty="0">
                <a:latin typeface="Times New Roman"/>
                <a:cs typeface="Times New Roman"/>
              </a:rPr>
              <a:t>la filosofia </a:t>
            </a:r>
            <a:r>
              <a:rPr sz="1200" spc="-5" dirty="0">
                <a:latin typeface="Times New Roman"/>
                <a:cs typeface="Times New Roman"/>
              </a:rPr>
              <a:t>greca della </a:t>
            </a:r>
            <a:r>
              <a:rPr sz="1200" dirty="0">
                <a:latin typeface="Times New Roman"/>
                <a:cs typeface="Times New Roman"/>
              </a:rPr>
              <a:t>realizzazione 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e di una Deità  </a:t>
            </a:r>
            <a:r>
              <a:rPr sz="1200" spc="-5" dirty="0">
                <a:latin typeface="Times New Roman"/>
                <a:cs typeface="Times New Roman"/>
              </a:rPr>
              <a:t>astratta, </a:t>
            </a:r>
            <a:r>
              <a:rPr sz="1200" dirty="0">
                <a:latin typeface="Times New Roman"/>
                <a:cs typeface="Times New Roman"/>
              </a:rPr>
              <a:t>né vi furono </a:t>
            </a:r>
            <a:r>
              <a:rPr sz="1200" spc="-5" dirty="0">
                <a:latin typeface="Times New Roman"/>
                <a:cs typeface="Times New Roman"/>
              </a:rPr>
              <a:t>interessati. Essi anelavano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alle promesse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salvezza, unitamente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personale che </a:t>
            </a:r>
            <a:r>
              <a:rPr sz="1200" dirty="0">
                <a:latin typeface="Times New Roman"/>
                <a:cs typeface="Times New Roman"/>
              </a:rPr>
              <a:t>ascoltasse  le </a:t>
            </a:r>
            <a:r>
              <a:rPr sz="1200" spc="-5" dirty="0">
                <a:latin typeface="Times New Roman"/>
                <a:cs typeface="Times New Roman"/>
              </a:rPr>
              <a:t>loro preghiere. Essi </a:t>
            </a:r>
            <a:r>
              <a:rPr sz="1200" dirty="0">
                <a:latin typeface="Times New Roman"/>
                <a:cs typeface="Times New Roman"/>
              </a:rPr>
              <a:t>esiliarono i filosofi e </a:t>
            </a:r>
            <a:r>
              <a:rPr sz="1200" spc="-5" dirty="0">
                <a:latin typeface="Times New Roman"/>
                <a:cs typeface="Times New Roman"/>
              </a:rPr>
              <a:t>perseguitarono 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fedeli del </a:t>
            </a:r>
            <a:r>
              <a:rPr sz="1200" dirty="0">
                <a:latin typeface="Times New Roman"/>
                <a:cs typeface="Times New Roman"/>
              </a:rPr>
              <a:t>culto di </a:t>
            </a:r>
            <a:r>
              <a:rPr sz="1200" spc="-5" dirty="0">
                <a:latin typeface="Times New Roman"/>
                <a:cs typeface="Times New Roman"/>
              </a:rPr>
              <a:t>Salem, essendosi </a:t>
            </a:r>
            <a:r>
              <a:rPr sz="1200" dirty="0">
                <a:latin typeface="Times New Roman"/>
                <a:cs typeface="Times New Roman"/>
              </a:rPr>
              <a:t>le due dottrine molto  </a:t>
            </a:r>
            <a:r>
              <a:rPr sz="1200" spc="-5" dirty="0">
                <a:latin typeface="Times New Roman"/>
                <a:cs typeface="Times New Roman"/>
              </a:rPr>
              <a:t>mescolate,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prepararono a </a:t>
            </a:r>
            <a:r>
              <a:rPr sz="1200" spc="-5" dirty="0">
                <a:latin typeface="Times New Roman"/>
                <a:cs typeface="Times New Roman"/>
              </a:rPr>
              <a:t>quel terribile </a:t>
            </a:r>
            <a:r>
              <a:rPr sz="1200" dirty="0">
                <a:latin typeface="Times New Roman"/>
                <a:cs typeface="Times New Roman"/>
              </a:rPr>
              <a:t>tuffo </a:t>
            </a:r>
            <a:r>
              <a:rPr sz="1200" spc="-5" dirty="0">
                <a:latin typeface="Times New Roman"/>
                <a:cs typeface="Times New Roman"/>
              </a:rPr>
              <a:t>orgiastico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follie dei </a:t>
            </a:r>
            <a:r>
              <a:rPr sz="1200" dirty="0">
                <a:latin typeface="Times New Roman"/>
                <a:cs typeface="Times New Roman"/>
              </a:rPr>
              <a:t>culti dei </a:t>
            </a:r>
            <a:r>
              <a:rPr sz="1200" spc="-5" dirty="0">
                <a:latin typeface="Times New Roman"/>
                <a:cs typeface="Times New Roman"/>
              </a:rPr>
              <a:t>misteri </a:t>
            </a:r>
            <a:r>
              <a:rPr sz="1200" dirty="0">
                <a:latin typeface="Times New Roman"/>
                <a:cs typeface="Times New Roman"/>
              </a:rPr>
              <a:t>che stavano </a:t>
            </a:r>
            <a:r>
              <a:rPr sz="1200" spc="-5" dirty="0">
                <a:latin typeface="Times New Roman"/>
                <a:cs typeface="Times New Roman"/>
              </a:rPr>
              <a:t>allora invadendo </a:t>
            </a:r>
            <a:r>
              <a:rPr sz="1200" dirty="0">
                <a:latin typeface="Times New Roman"/>
                <a:cs typeface="Times New Roman"/>
              </a:rPr>
              <a:t>i paesi del  </a:t>
            </a:r>
            <a:r>
              <a:rPr sz="1200" spc="-5" dirty="0">
                <a:latin typeface="Times New Roman"/>
                <a:cs typeface="Times New Roman"/>
              </a:rPr>
              <a:t>Mediterraneo.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misteri </a:t>
            </a:r>
            <a:r>
              <a:rPr sz="1200" dirty="0">
                <a:latin typeface="Times New Roman"/>
                <a:cs typeface="Times New Roman"/>
              </a:rPr>
              <a:t>eleusini </a:t>
            </a:r>
            <a:r>
              <a:rPr sz="1200" spc="-5" dirty="0">
                <a:latin typeface="Times New Roman"/>
                <a:cs typeface="Times New Roman"/>
              </a:rPr>
              <a:t>sorsero all’interno del pantheon olimpico,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versione greca del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della fertilità; </a:t>
            </a:r>
            <a:r>
              <a:rPr sz="1200" spc="5" dirty="0">
                <a:latin typeface="Times New Roman"/>
                <a:cs typeface="Times New Roman"/>
              </a:rPr>
              <a:t>fiorì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055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162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dionisiaco della natura.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migliore dei </a:t>
            </a:r>
            <a:r>
              <a:rPr sz="1200" dirty="0">
                <a:latin typeface="Times New Roman"/>
                <a:cs typeface="Times New Roman"/>
              </a:rPr>
              <a:t>culti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fraternità orfica,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cui predicazioni morali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promesse di salvezza </a:t>
            </a:r>
            <a:r>
              <a:rPr sz="1200" spc="-5" dirty="0">
                <a:latin typeface="Times New Roman"/>
                <a:cs typeface="Times New Roman"/>
              </a:rPr>
              <a:t>attrassero  </a:t>
            </a:r>
            <a:r>
              <a:rPr sz="1200" dirty="0">
                <a:latin typeface="Times New Roman"/>
                <a:cs typeface="Times New Roman"/>
              </a:rPr>
              <a:t>molte</a:t>
            </a:r>
            <a:r>
              <a:rPr sz="1200" spc="-5" dirty="0">
                <a:latin typeface="Times New Roman"/>
                <a:cs typeface="Times New Roman"/>
              </a:rPr>
              <a:t> persone.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(1080.1) 98:2.11 </a:t>
            </a:r>
            <a:r>
              <a:rPr sz="1200" spc="-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Grecia fu coinvolta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metodi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raggiungimento della salvezza,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cerimoniali </a:t>
            </a:r>
            <a:r>
              <a:rPr sz="1200" dirty="0">
                <a:latin typeface="Times New Roman"/>
                <a:cs typeface="Times New Roman"/>
              </a:rPr>
              <a:t>emozionali e  </a:t>
            </a:r>
            <a:r>
              <a:rPr sz="1200" spc="-5" dirty="0">
                <a:latin typeface="Times New Roman"/>
                <a:cs typeface="Times New Roman"/>
              </a:rPr>
              <a:t>ardenti. Nessuna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altezze </a:t>
            </a:r>
            <a:r>
              <a:rPr sz="1200" dirty="0">
                <a:latin typeface="Times New Roman"/>
                <a:cs typeface="Times New Roman"/>
              </a:rPr>
              <a:t>di filosofia </a:t>
            </a:r>
            <a:r>
              <a:rPr sz="1200" spc="-5" dirty="0">
                <a:latin typeface="Times New Roman"/>
                <a:cs typeface="Times New Roman"/>
              </a:rPr>
              <a:t>artistica </a:t>
            </a:r>
            <a:r>
              <a:rPr sz="1200" dirty="0">
                <a:latin typeface="Times New Roman"/>
                <a:cs typeface="Times New Roman"/>
              </a:rPr>
              <a:t>in così poco </a:t>
            </a:r>
            <a:r>
              <a:rPr sz="1200" spc="-5" dirty="0">
                <a:latin typeface="Times New Roman"/>
                <a:cs typeface="Times New Roman"/>
              </a:rPr>
              <a:t>tempo, </a:t>
            </a:r>
            <a:r>
              <a:rPr sz="1200" dirty="0">
                <a:latin typeface="Times New Roman"/>
                <a:cs typeface="Times New Roman"/>
              </a:rPr>
              <a:t>né aveva mai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un tale  </a:t>
            </a:r>
            <a:r>
              <a:rPr sz="1200" spc="-5" dirty="0">
                <a:latin typeface="Times New Roman"/>
                <a:cs typeface="Times New Roman"/>
              </a:rPr>
              <a:t>sistema avanzato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etica praticamente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e senza la minima </a:t>
            </a:r>
            <a:r>
              <a:rPr sz="1200" spc="-5" dirty="0">
                <a:latin typeface="Times New Roman"/>
                <a:cs typeface="Times New Roman"/>
              </a:rPr>
              <a:t>promessa </a:t>
            </a:r>
            <a:r>
              <a:rPr sz="1200" dirty="0">
                <a:latin typeface="Times New Roman"/>
                <a:cs typeface="Times New Roman"/>
              </a:rPr>
              <a:t>di salvezza </a:t>
            </a:r>
            <a:r>
              <a:rPr sz="1200" spc="-5" dirty="0">
                <a:latin typeface="Times New Roman"/>
                <a:cs typeface="Times New Roman"/>
              </a:rPr>
              <a:t>umana. Nessuna nazione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10" dirty="0">
                <a:latin typeface="Times New Roman"/>
                <a:cs typeface="Times New Roman"/>
              </a:rPr>
              <a:t>mai  </a:t>
            </a:r>
            <a:r>
              <a:rPr sz="1200" spc="-5" dirty="0">
                <a:latin typeface="Times New Roman"/>
                <a:cs typeface="Times New Roman"/>
              </a:rPr>
              <a:t>precipitata così </a:t>
            </a:r>
            <a:r>
              <a:rPr sz="1200" dirty="0">
                <a:latin typeface="Times New Roman"/>
                <a:cs typeface="Times New Roman"/>
              </a:rPr>
              <a:t>rapidamente, </a:t>
            </a:r>
            <a:r>
              <a:rPr sz="1200" spc="-5" dirty="0">
                <a:latin typeface="Times New Roman"/>
                <a:cs typeface="Times New Roman"/>
              </a:rPr>
              <a:t>profondamente </a:t>
            </a:r>
            <a:r>
              <a:rPr sz="1200" dirty="0">
                <a:latin typeface="Times New Roman"/>
                <a:cs typeface="Times New Roman"/>
              </a:rPr>
              <a:t>e violentemente in un </a:t>
            </a:r>
            <a:r>
              <a:rPr sz="1200" spc="-5" dirty="0">
                <a:latin typeface="Times New Roman"/>
                <a:cs typeface="Times New Roman"/>
              </a:rPr>
              <a:t>tale abisso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stagnazione intellettuale,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depravazione </a:t>
            </a:r>
            <a:r>
              <a:rPr sz="1200" dirty="0">
                <a:latin typeface="Times New Roman"/>
                <a:cs typeface="Times New Roman"/>
              </a:rPr>
              <a:t>morale e  di </a:t>
            </a:r>
            <a:r>
              <a:rPr sz="1200" spc="-5" dirty="0">
                <a:latin typeface="Times New Roman"/>
                <a:cs typeface="Times New Roman"/>
              </a:rPr>
              <a:t>povertà </a:t>
            </a:r>
            <a:r>
              <a:rPr sz="1200" dirty="0">
                <a:latin typeface="Times New Roman"/>
                <a:cs typeface="Times New Roman"/>
              </a:rPr>
              <a:t>spirituale come </a:t>
            </a:r>
            <a:r>
              <a:rPr sz="1200" spc="-5" dirty="0">
                <a:latin typeface="Times New Roman"/>
                <a:cs typeface="Times New Roman"/>
              </a:rPr>
              <a:t>questi stessi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si lanciarono </a:t>
            </a:r>
            <a:r>
              <a:rPr sz="1200" dirty="0">
                <a:latin typeface="Times New Roman"/>
                <a:cs typeface="Times New Roman"/>
              </a:rPr>
              <a:t>nel folle </a:t>
            </a:r>
            <a:r>
              <a:rPr sz="1200" spc="-5" dirty="0">
                <a:latin typeface="Times New Roman"/>
                <a:cs typeface="Times New Roman"/>
              </a:rPr>
              <a:t>vortice dei culti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misteri.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3685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(1080.2) 98:2.12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durate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senza supporto </a:t>
            </a:r>
            <a:r>
              <a:rPr sz="1200" spc="-5" dirty="0">
                <a:latin typeface="Times New Roman"/>
                <a:cs typeface="Times New Roman"/>
              </a:rPr>
              <a:t>filosofico,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poche filosofie, </a:t>
            </a:r>
            <a:r>
              <a:rPr sz="1200" dirty="0">
                <a:latin typeface="Times New Roman"/>
                <a:cs typeface="Times New Roman"/>
              </a:rPr>
              <a:t>in quanto tali, sono </a:t>
            </a:r>
            <a:r>
              <a:rPr sz="1200" spc="-5" dirty="0">
                <a:latin typeface="Times New Roman"/>
                <a:cs typeface="Times New Roman"/>
              </a:rPr>
              <a:t>persistite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 senza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identificazione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filosofia è per la religione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la concezione 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l’azione.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 condizione </a:t>
            </a:r>
            <a:r>
              <a:rPr sz="1200" spc="-5" dirty="0">
                <a:latin typeface="Times New Roman"/>
                <a:cs typeface="Times New Roman"/>
              </a:rPr>
              <a:t>umana ideale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in cui la </a:t>
            </a:r>
            <a:r>
              <a:rPr sz="1200" spc="-5" dirty="0">
                <a:latin typeface="Times New Roman"/>
                <a:cs typeface="Times New Roman"/>
              </a:rPr>
              <a:t>filosofia,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 la scienza </a:t>
            </a:r>
            <a:r>
              <a:rPr sz="1200" spc="-5" dirty="0">
                <a:latin typeface="Times New Roman"/>
                <a:cs typeface="Times New Roman"/>
              </a:rPr>
              <a:t>si saldano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un’unità significativa mediante </a:t>
            </a:r>
            <a:r>
              <a:rPr sz="1200" dirty="0">
                <a:latin typeface="Times New Roman"/>
                <a:cs typeface="Times New Roman"/>
              </a:rPr>
              <a:t>l’azione  </a:t>
            </a:r>
            <a:r>
              <a:rPr sz="1200" spc="-5" dirty="0">
                <a:latin typeface="Times New Roman"/>
                <a:cs typeface="Times New Roman"/>
              </a:rPr>
              <a:t>congiunta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saggezza, della fede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dell’esperienza.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insegnamenti di Melchizedek 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Roma</a:t>
            </a:r>
            <a:endParaRPr sz="1600">
              <a:latin typeface="Times New Roman"/>
              <a:cs typeface="Times New Roman"/>
            </a:endParaRPr>
          </a:p>
          <a:p>
            <a:pPr marL="88900" marR="102235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(1080.3) 98:3.1 </a:t>
            </a:r>
            <a:r>
              <a:rPr sz="1200" spc="-5" dirty="0">
                <a:latin typeface="Times New Roman"/>
                <a:cs typeface="Times New Roman"/>
              </a:rPr>
              <a:t>Essendosi evoluta dalle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forme religiose </a:t>
            </a:r>
            <a:r>
              <a:rPr sz="1200" dirty="0">
                <a:latin typeface="Times New Roman"/>
                <a:cs typeface="Times New Roman"/>
              </a:rPr>
              <a:t>di adorazione </a:t>
            </a:r>
            <a:r>
              <a:rPr sz="1200" spc="-5" dirty="0">
                <a:latin typeface="Times New Roman"/>
                <a:cs typeface="Times New Roman"/>
              </a:rPr>
              <a:t>degli dei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a quella </a:t>
            </a:r>
            <a:r>
              <a:rPr sz="1200" spc="-5" dirty="0">
                <a:latin typeface="Times New Roman"/>
                <a:cs typeface="Times New Roman"/>
              </a:rPr>
              <a:t>della venerazione </a:t>
            </a:r>
            <a:r>
              <a:rPr sz="1200" dirty="0">
                <a:latin typeface="Times New Roman"/>
                <a:cs typeface="Times New Roman"/>
              </a:rPr>
              <a:t>tribale di  </a:t>
            </a:r>
            <a:r>
              <a:rPr sz="1200" spc="-5" dirty="0">
                <a:latin typeface="Times New Roman"/>
                <a:cs typeface="Times New Roman"/>
              </a:rPr>
              <a:t>Marte,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della guerra,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religione successiva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Latini assomigliasse </a:t>
            </a:r>
            <a:r>
              <a:rPr sz="1200" dirty="0">
                <a:latin typeface="Times New Roman"/>
                <a:cs typeface="Times New Roman"/>
              </a:rPr>
              <a:t>di più ad </a:t>
            </a:r>
            <a:r>
              <a:rPr sz="1200" spc="-5" dirty="0">
                <a:latin typeface="Times New Roman"/>
                <a:cs typeface="Times New Roman"/>
              </a:rPr>
              <a:t>un’osservanza politica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ai  </a:t>
            </a:r>
            <a:r>
              <a:rPr sz="1200" spc="-5" dirty="0">
                <a:latin typeface="Times New Roman"/>
                <a:cs typeface="Times New Roman"/>
              </a:rPr>
              <a:t>sistemi intellettuali dei </a:t>
            </a:r>
            <a:r>
              <a:rPr sz="1200" spc="-10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Bramani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alle religioni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diversi altri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905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(1080.4) 98:3.2 </a:t>
            </a:r>
            <a:r>
              <a:rPr sz="1200" spc="-5" dirty="0">
                <a:latin typeface="Times New Roman"/>
                <a:cs typeface="Times New Roman"/>
              </a:rPr>
              <a:t>Nel corso della grande rinascita </a:t>
            </a:r>
            <a:r>
              <a:rPr sz="1200" dirty="0">
                <a:latin typeface="Times New Roman"/>
                <a:cs typeface="Times New Roman"/>
              </a:rPr>
              <a:t>monoteistica </a:t>
            </a:r>
            <a:r>
              <a:rPr sz="1200" spc="-5" dirty="0">
                <a:latin typeface="Times New Roman"/>
                <a:cs typeface="Times New Roman"/>
              </a:rPr>
              <a:t>del vangelo </a:t>
            </a:r>
            <a:r>
              <a:rPr sz="1200" dirty="0">
                <a:latin typeface="Times New Roman"/>
                <a:cs typeface="Times New Roman"/>
              </a:rPr>
              <a:t>di Melchizedek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sesto secolo avanti </a:t>
            </a:r>
            <a:r>
              <a:rPr sz="1200" dirty="0">
                <a:latin typeface="Times New Roman"/>
                <a:cs typeface="Times New Roman"/>
              </a:rPr>
              <a:t>Cristo, troppo  </a:t>
            </a:r>
            <a:r>
              <a:rPr sz="1200" spc="-5" dirty="0">
                <a:latin typeface="Times New Roman"/>
                <a:cs typeface="Times New Roman"/>
              </a:rPr>
              <a:t>pochi 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penetrarono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Italia,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incapaci </a:t>
            </a:r>
            <a:r>
              <a:rPr sz="1200" dirty="0">
                <a:latin typeface="Times New Roman"/>
                <a:cs typeface="Times New Roman"/>
              </a:rPr>
              <a:t>di vincere l’influenza </a:t>
            </a:r>
            <a:r>
              <a:rPr sz="1200" spc="-5" dirty="0">
                <a:latin typeface="Times New Roman"/>
                <a:cs typeface="Times New Roman"/>
              </a:rPr>
              <a:t>del clero </a:t>
            </a:r>
            <a:r>
              <a:rPr sz="1200" dirty="0">
                <a:latin typeface="Times New Roman"/>
                <a:cs typeface="Times New Roman"/>
              </a:rPr>
              <a:t>etrusco in  </a:t>
            </a:r>
            <a:r>
              <a:rPr sz="1200" spc="-5" dirty="0">
                <a:latin typeface="Times New Roman"/>
                <a:cs typeface="Times New Roman"/>
              </a:rPr>
              <a:t>rapida espansione,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nuova galassia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templi,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organizzati nella religione </a:t>
            </a:r>
            <a:r>
              <a:rPr sz="1200" dirty="0">
                <a:latin typeface="Times New Roman"/>
                <a:cs typeface="Times New Roman"/>
              </a:rPr>
              <a:t>di Stato romana.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214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641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delle tribù </a:t>
            </a:r>
            <a:r>
              <a:rPr sz="1200" spc="-5" dirty="0">
                <a:latin typeface="Times New Roman"/>
                <a:cs typeface="Times New Roman"/>
              </a:rPr>
              <a:t>latine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triviale e venale </a:t>
            </a:r>
            <a:r>
              <a:rPr sz="1200" spc="-5" dirty="0">
                <a:latin typeface="Times New Roman"/>
                <a:cs typeface="Times New Roman"/>
              </a:rPr>
              <a:t>come quella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Greci,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austera e </a:t>
            </a:r>
            <a:r>
              <a:rPr sz="1200" spc="-5" dirty="0">
                <a:latin typeface="Times New Roman"/>
                <a:cs typeface="Times New Roman"/>
              </a:rPr>
              <a:t>tirannica come quella degli </a:t>
            </a:r>
            <a:r>
              <a:rPr sz="1200" dirty="0">
                <a:latin typeface="Times New Roman"/>
                <a:cs typeface="Times New Roman"/>
              </a:rPr>
              <a:t>Ebrei; </a:t>
            </a:r>
            <a:r>
              <a:rPr sz="1200" spc="-5" dirty="0">
                <a:latin typeface="Times New Roman"/>
                <a:cs typeface="Times New Roman"/>
              </a:rPr>
              <a:t>essa  consisteva prevalentemente nell’osservanza </a:t>
            </a:r>
            <a:r>
              <a:rPr sz="1200" dirty="0">
                <a:latin typeface="Times New Roman"/>
                <a:cs typeface="Times New Roman"/>
              </a:rPr>
              <a:t>di forme, voti e </a:t>
            </a:r>
            <a:r>
              <a:rPr sz="1200" spc="-5" dirty="0">
                <a:latin typeface="Times New Roman"/>
                <a:cs typeface="Times New Roman"/>
              </a:rPr>
              <a:t>tabù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semplici.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(1080.5) 98:3.3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romana </a:t>
            </a:r>
            <a:r>
              <a:rPr sz="1200" spc="-5" dirty="0">
                <a:latin typeface="Times New Roman"/>
                <a:cs typeface="Times New Roman"/>
              </a:rPr>
              <a:t>fu grandemente </a:t>
            </a:r>
            <a:r>
              <a:rPr sz="1200" dirty="0">
                <a:latin typeface="Times New Roman"/>
                <a:cs typeface="Times New Roman"/>
              </a:rPr>
              <a:t>influenzata da estese importazioni </a:t>
            </a:r>
            <a:r>
              <a:rPr sz="1200" spc="-5" dirty="0">
                <a:latin typeface="Times New Roman"/>
                <a:cs typeface="Times New Roman"/>
              </a:rPr>
              <a:t>culturali dalla Grecia. Alla </a:t>
            </a:r>
            <a:r>
              <a:rPr sz="1200" dirty="0">
                <a:latin typeface="Times New Roman"/>
                <a:cs typeface="Times New Roman"/>
              </a:rPr>
              <a:t>fine la </a:t>
            </a:r>
            <a:r>
              <a:rPr sz="1200" spc="-5" dirty="0">
                <a:latin typeface="Times New Roman"/>
                <a:cs typeface="Times New Roman"/>
              </a:rPr>
              <a:t>maggior parte  degli dei dell’Olimpo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trapiantata ed incorporata nel pantheon </a:t>
            </a:r>
            <a:r>
              <a:rPr sz="1200" dirty="0">
                <a:latin typeface="Times New Roman"/>
                <a:cs typeface="Times New Roman"/>
              </a:rPr>
              <a:t>latino. I </a:t>
            </a:r>
            <a:r>
              <a:rPr sz="1200" spc="-5" dirty="0">
                <a:latin typeface="Times New Roman"/>
                <a:cs typeface="Times New Roman"/>
              </a:rPr>
              <a:t>Greci </a:t>
            </a:r>
            <a:r>
              <a:rPr sz="1200" dirty="0">
                <a:latin typeface="Times New Roman"/>
                <a:cs typeface="Times New Roman"/>
              </a:rPr>
              <a:t>adorarono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il fuoco </a:t>
            </a:r>
            <a:r>
              <a:rPr sz="1200" spc="-5" dirty="0">
                <a:latin typeface="Times New Roman"/>
                <a:cs typeface="Times New Roman"/>
              </a:rPr>
              <a:t>del focolare </a:t>
            </a:r>
            <a:r>
              <a:rPr sz="1200" dirty="0">
                <a:latin typeface="Times New Roman"/>
                <a:cs typeface="Times New Roman"/>
              </a:rPr>
              <a:t>domestico —  </a:t>
            </a:r>
            <a:r>
              <a:rPr sz="1200" spc="-5" dirty="0">
                <a:latin typeface="Times New Roman"/>
                <a:cs typeface="Times New Roman"/>
              </a:rPr>
              <a:t>Hestia </a:t>
            </a:r>
            <a:r>
              <a:rPr sz="1200" dirty="0">
                <a:latin typeface="Times New Roman"/>
                <a:cs typeface="Times New Roman"/>
              </a:rPr>
              <a:t>era la dea </a:t>
            </a:r>
            <a:r>
              <a:rPr sz="1200" spc="-5" dirty="0">
                <a:latin typeface="Times New Roman"/>
                <a:cs typeface="Times New Roman"/>
              </a:rPr>
              <a:t>vergine del focolare; </a:t>
            </a:r>
            <a:r>
              <a:rPr sz="1200" dirty="0">
                <a:latin typeface="Times New Roman"/>
                <a:cs typeface="Times New Roman"/>
              </a:rPr>
              <a:t>Vesta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dea </a:t>
            </a:r>
            <a:r>
              <a:rPr sz="1200" dirty="0">
                <a:latin typeface="Times New Roman"/>
                <a:cs typeface="Times New Roman"/>
              </a:rPr>
              <a:t>romana </a:t>
            </a:r>
            <a:r>
              <a:rPr sz="1200" spc="-5" dirty="0">
                <a:latin typeface="Times New Roman"/>
                <a:cs typeface="Times New Roman"/>
              </a:rPr>
              <a:t>del focolare. Zeus </a:t>
            </a:r>
            <a:r>
              <a:rPr sz="1200" dirty="0">
                <a:latin typeface="Times New Roman"/>
                <a:cs typeface="Times New Roman"/>
              </a:rPr>
              <a:t>divenne Jupiter; </a:t>
            </a:r>
            <a:r>
              <a:rPr sz="1200" spc="-5" dirty="0">
                <a:latin typeface="Times New Roman"/>
                <a:cs typeface="Times New Roman"/>
              </a:rPr>
              <a:t>Afrodite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Venus; </a:t>
            </a:r>
            <a:r>
              <a:rPr sz="1200" dirty="0">
                <a:latin typeface="Times New Roman"/>
                <a:cs typeface="Times New Roman"/>
              </a:rPr>
              <a:t>e così  via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numerose </a:t>
            </a:r>
            <a:r>
              <a:rPr sz="1200" spc="-5" dirty="0">
                <a:latin typeface="Times New Roman"/>
                <a:cs typeface="Times New Roman"/>
              </a:rPr>
              <a:t>deità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dell’Olimpo.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996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(1080.6) 98:3.4 </a:t>
            </a:r>
            <a:r>
              <a:rPr sz="1200" spc="-5" dirty="0">
                <a:latin typeface="Times New Roman"/>
                <a:cs typeface="Times New Roman"/>
              </a:rPr>
              <a:t>L’iniziazione religiosa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Romani </a:t>
            </a:r>
            <a:r>
              <a:rPr sz="1200" spc="-5" dirty="0">
                <a:latin typeface="Times New Roman"/>
                <a:cs typeface="Times New Roman"/>
              </a:rPr>
              <a:t>era l’occasione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-5" dirty="0">
                <a:latin typeface="Times New Roman"/>
                <a:cs typeface="Times New Roman"/>
              </a:rPr>
              <a:t>consacrazione solenne al servizio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5" dirty="0">
                <a:latin typeface="Times New Roman"/>
                <a:cs typeface="Times New Roman"/>
              </a:rPr>
              <a:t>Stato.  </a:t>
            </a:r>
            <a:r>
              <a:rPr sz="1200" spc="-5" dirty="0">
                <a:latin typeface="Times New Roman"/>
                <a:cs typeface="Times New Roman"/>
              </a:rPr>
              <a:t>Giuramenti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ammissioni alla cittadinanza 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delle cerimonie religiose. </a:t>
            </a:r>
            <a:r>
              <a:rPr sz="1200" dirty="0">
                <a:latin typeface="Times New Roman"/>
                <a:cs typeface="Times New Roman"/>
              </a:rPr>
              <a:t>I popoli latini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templi, </a:t>
            </a:r>
            <a:r>
              <a:rPr sz="1200" spc="-5" dirty="0">
                <a:latin typeface="Times New Roman"/>
                <a:cs typeface="Times New Roman"/>
              </a:rPr>
              <a:t>altari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santuari,  </a:t>
            </a:r>
            <a:r>
              <a:rPr sz="1200" dirty="0">
                <a:latin typeface="Times New Roman"/>
                <a:cs typeface="Times New Roman"/>
              </a:rPr>
              <a:t>e 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crisi </a:t>
            </a:r>
            <a:r>
              <a:rPr sz="1200" dirty="0">
                <a:latin typeface="Times New Roman"/>
                <a:cs typeface="Times New Roman"/>
              </a:rPr>
              <a:t>consultavano </a:t>
            </a:r>
            <a:r>
              <a:rPr sz="1200" spc="-5" dirty="0">
                <a:latin typeface="Times New Roman"/>
                <a:cs typeface="Times New Roman"/>
              </a:rPr>
              <a:t>gli oracoli. Essi conservavano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ossa degli </a:t>
            </a:r>
            <a:r>
              <a:rPr sz="1200" dirty="0">
                <a:latin typeface="Times New Roman"/>
                <a:cs typeface="Times New Roman"/>
              </a:rPr>
              <a:t>eroi e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per quelle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santi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cristiani.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(1080.7) 98:3.5 </a:t>
            </a:r>
            <a:r>
              <a:rPr sz="1200" spc="-5" dirty="0">
                <a:latin typeface="Times New Roman"/>
                <a:cs typeface="Times New Roman"/>
              </a:rPr>
              <a:t>Questa forma ufficiale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fredda </a:t>
            </a:r>
            <a:r>
              <a:rPr sz="1200" dirty="0">
                <a:latin typeface="Times New Roman"/>
                <a:cs typeface="Times New Roman"/>
              </a:rPr>
              <a:t>di patriottismo </a:t>
            </a:r>
            <a:r>
              <a:rPr sz="1200" spc="-5" dirty="0">
                <a:latin typeface="Times New Roman"/>
                <a:cs typeface="Times New Roman"/>
              </a:rPr>
              <a:t>pseudoreligioso era condannata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scomparire, come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l’adorazione</a:t>
            </a:r>
            <a:endParaRPr sz="1200">
              <a:latin typeface="Times New Roman"/>
              <a:cs typeface="Times New Roman"/>
            </a:endParaRPr>
          </a:p>
          <a:p>
            <a:pPr marL="88900" marR="35814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altamente intellettuale ed artistica dei Greci </a:t>
            </a:r>
            <a:r>
              <a:rPr sz="1200" dirty="0">
                <a:latin typeface="Times New Roman"/>
                <a:cs typeface="Times New Roman"/>
              </a:rPr>
              <a:t>era crollata </a:t>
            </a:r>
            <a:r>
              <a:rPr sz="1200" spc="-5" dirty="0">
                <a:latin typeface="Times New Roman"/>
                <a:cs typeface="Times New Roman"/>
              </a:rPr>
              <a:t>davanti all’adorazione fervente </a:t>
            </a:r>
            <a:r>
              <a:rPr sz="1200" dirty="0">
                <a:latin typeface="Times New Roman"/>
                <a:cs typeface="Times New Roman"/>
              </a:rPr>
              <a:t>e profondamente </a:t>
            </a:r>
            <a:r>
              <a:rPr sz="1200" spc="-5" dirty="0">
                <a:latin typeface="Times New Roman"/>
                <a:cs typeface="Times New Roman"/>
              </a:rPr>
              <a:t>emotiva dei </a:t>
            </a:r>
            <a:r>
              <a:rPr sz="1200" dirty="0">
                <a:latin typeface="Times New Roman"/>
                <a:cs typeface="Times New Roman"/>
              </a:rPr>
              <a:t>culti </a:t>
            </a:r>
            <a:r>
              <a:rPr sz="1200" spc="-5" dirty="0">
                <a:latin typeface="Times New Roman"/>
                <a:cs typeface="Times New Roman"/>
              </a:rPr>
              <a:t>dei  misteri.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culti devastanti era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del mistero </a:t>
            </a:r>
            <a:r>
              <a:rPr sz="1200" dirty="0">
                <a:latin typeface="Times New Roman"/>
                <a:cs typeface="Times New Roman"/>
              </a:rPr>
              <a:t>della setta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Madre di Dio, che aveva </a:t>
            </a:r>
            <a:r>
              <a:rPr sz="1200" spc="5" dirty="0">
                <a:latin typeface="Times New Roman"/>
                <a:cs typeface="Times New Roman"/>
              </a:rPr>
              <a:t>allora la </a:t>
            </a:r>
            <a:r>
              <a:rPr sz="1200" dirty="0">
                <a:latin typeface="Times New Roman"/>
                <a:cs typeface="Times New Roman"/>
              </a:rPr>
              <a:t>sua  </a:t>
            </a:r>
            <a:r>
              <a:rPr sz="1200" spc="-5" dirty="0">
                <a:latin typeface="Times New Roman"/>
                <a:cs typeface="Times New Roman"/>
              </a:rPr>
              <a:t>sede sull’esatto luogo dell’attuale chiesa </a:t>
            </a:r>
            <a:r>
              <a:rPr sz="1200" dirty="0">
                <a:latin typeface="Times New Roman"/>
                <a:cs typeface="Times New Roman"/>
              </a:rPr>
              <a:t>di San Pietro a Roma.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14629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(1080.8) 98:3.6 </a:t>
            </a:r>
            <a:r>
              <a:rPr sz="1200" spc="-5" dirty="0">
                <a:latin typeface="Times New Roman"/>
                <a:cs typeface="Times New Roman"/>
              </a:rPr>
              <a:t>L’emergente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romano </a:t>
            </a:r>
            <a:r>
              <a:rPr sz="1200" dirty="0">
                <a:latin typeface="Times New Roman"/>
                <a:cs typeface="Times New Roman"/>
              </a:rPr>
              <a:t>trionfò </a:t>
            </a:r>
            <a:r>
              <a:rPr sz="1200" spc="-5" dirty="0">
                <a:latin typeface="Times New Roman"/>
                <a:cs typeface="Times New Roman"/>
              </a:rPr>
              <a:t>politicamente,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conquistato dai </a:t>
            </a:r>
            <a:r>
              <a:rPr sz="1200" dirty="0">
                <a:latin typeface="Times New Roman"/>
                <a:cs typeface="Times New Roman"/>
              </a:rPr>
              <a:t>culti, </a:t>
            </a:r>
            <a:r>
              <a:rPr sz="1200" spc="-5" dirty="0">
                <a:latin typeface="Times New Roman"/>
                <a:cs typeface="Times New Roman"/>
              </a:rPr>
              <a:t>dai rituali, dai misteri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 concetti </a:t>
            </a:r>
            <a:r>
              <a:rPr sz="1200" dirty="0">
                <a:latin typeface="Times New Roman"/>
                <a:cs typeface="Times New Roman"/>
              </a:rPr>
              <a:t>di dio </a:t>
            </a:r>
            <a:r>
              <a:rPr sz="1200" spc="-5" dirty="0">
                <a:latin typeface="Times New Roman"/>
                <a:cs typeface="Times New Roman"/>
              </a:rPr>
              <a:t>dell’Egitto, della Grecia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Levante. Questi culti importati continuarono </a:t>
            </a:r>
            <a:r>
              <a:rPr sz="1200" dirty="0">
                <a:latin typeface="Times New Roman"/>
                <a:cs typeface="Times New Roman"/>
              </a:rPr>
              <a:t>a fiorire in tutto lo Stato romano </a:t>
            </a:r>
            <a:r>
              <a:rPr sz="1200" spc="-5" dirty="0">
                <a:latin typeface="Times New Roman"/>
                <a:cs typeface="Times New Roman"/>
              </a:rPr>
              <a:t>fino al  </a:t>
            </a:r>
            <a:r>
              <a:rPr sz="1200" dirty="0">
                <a:latin typeface="Times New Roman"/>
                <a:cs typeface="Times New Roman"/>
              </a:rPr>
              <a:t>tempo di </a:t>
            </a:r>
            <a:r>
              <a:rPr sz="1200" spc="-5" dirty="0">
                <a:latin typeface="Times New Roman"/>
                <a:cs typeface="Times New Roman"/>
              </a:rPr>
              <a:t>Augusto,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quale, per ragioni puramente politiche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civili, fece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sforzo eroico ed </a:t>
            </a:r>
            <a:r>
              <a:rPr sz="1200" dirty="0">
                <a:latin typeface="Times New Roman"/>
                <a:cs typeface="Times New Roman"/>
              </a:rPr>
              <a:t>abbastanza </a:t>
            </a:r>
            <a:r>
              <a:rPr sz="1200" spc="-5" dirty="0">
                <a:latin typeface="Times New Roman"/>
                <a:cs typeface="Times New Roman"/>
              </a:rPr>
              <a:t>riuscito per </a:t>
            </a:r>
            <a:r>
              <a:rPr sz="1200" dirty="0">
                <a:latin typeface="Times New Roman"/>
                <a:cs typeface="Times New Roman"/>
              </a:rPr>
              <a:t>distruggere i  </a:t>
            </a:r>
            <a:r>
              <a:rPr sz="1200" spc="-5" dirty="0">
                <a:latin typeface="Times New Roman"/>
                <a:cs typeface="Times New Roman"/>
              </a:rPr>
              <a:t>misteri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ravvivare </a:t>
            </a:r>
            <a:r>
              <a:rPr sz="1200" dirty="0">
                <a:latin typeface="Times New Roman"/>
                <a:cs typeface="Times New Roman"/>
              </a:rPr>
              <a:t>l’antica </a:t>
            </a:r>
            <a:r>
              <a:rPr sz="1200" spc="-5" dirty="0">
                <a:latin typeface="Times New Roman"/>
                <a:cs typeface="Times New Roman"/>
              </a:rPr>
              <a:t>religione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politica.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2609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(1081.1) 98:3.7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sacerdoti della religione </a:t>
            </a:r>
            <a:r>
              <a:rPr sz="1200" dirty="0">
                <a:latin typeface="Times New Roman"/>
                <a:cs typeface="Times New Roman"/>
              </a:rPr>
              <a:t>di Stato </a:t>
            </a:r>
            <a:r>
              <a:rPr sz="1200" spc="-5" dirty="0">
                <a:latin typeface="Times New Roman"/>
                <a:cs typeface="Times New Roman"/>
              </a:rPr>
              <a:t>raccontò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Augusto dei </a:t>
            </a:r>
            <a:r>
              <a:rPr sz="1200" dirty="0">
                <a:latin typeface="Times New Roman"/>
                <a:cs typeface="Times New Roman"/>
              </a:rPr>
              <a:t>precedenti </a:t>
            </a:r>
            <a:r>
              <a:rPr sz="1200" spc="-5" dirty="0">
                <a:latin typeface="Times New Roman"/>
                <a:cs typeface="Times New Roman"/>
              </a:rPr>
              <a:t>tentativi degli insegnanti </a:t>
            </a:r>
            <a:r>
              <a:rPr sz="1200" dirty="0">
                <a:latin typeface="Times New Roman"/>
                <a:cs typeface="Times New Roman"/>
              </a:rPr>
              <a:t>di Salem </a:t>
            </a:r>
            <a:r>
              <a:rPr sz="1200" spc="-5" dirty="0">
                <a:latin typeface="Times New Roman"/>
                <a:cs typeface="Times New Roman"/>
              </a:rPr>
              <a:t>per  diffondere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dottrina di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unico, di una Deità ultima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sopra di tutti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soprannaturali; e </a:t>
            </a:r>
            <a:r>
              <a:rPr sz="1200" spc="-5" dirty="0">
                <a:latin typeface="Times New Roman"/>
                <a:cs typeface="Times New Roman"/>
              </a:rPr>
              <a:t>questa idea si fissò </a:t>
            </a:r>
            <a:r>
              <a:rPr sz="1200" dirty="0">
                <a:latin typeface="Times New Roman"/>
                <a:cs typeface="Times New Roman"/>
              </a:rPr>
              <a:t>così  </a:t>
            </a:r>
            <a:r>
              <a:rPr sz="1200" spc="-5" dirty="0">
                <a:latin typeface="Times New Roman"/>
                <a:cs typeface="Times New Roman"/>
              </a:rPr>
              <a:t>fermamente nell’imperatore che costruì numerosi </a:t>
            </a:r>
            <a:r>
              <a:rPr sz="1200" dirty="0">
                <a:latin typeface="Times New Roman"/>
                <a:cs typeface="Times New Roman"/>
              </a:rPr>
              <a:t>templi, li </a:t>
            </a:r>
            <a:r>
              <a:rPr sz="1200" spc="-5" dirty="0">
                <a:latin typeface="Times New Roman"/>
                <a:cs typeface="Times New Roman"/>
              </a:rPr>
              <a:t>fornì </a:t>
            </a:r>
            <a:r>
              <a:rPr sz="1200" dirty="0">
                <a:latin typeface="Times New Roman"/>
                <a:cs typeface="Times New Roman"/>
              </a:rPr>
              <a:t>abbondantemente di </a:t>
            </a:r>
            <a:r>
              <a:rPr sz="1200" spc="-5" dirty="0">
                <a:latin typeface="Times New Roman"/>
                <a:cs typeface="Times New Roman"/>
              </a:rPr>
              <a:t>magnifiche </a:t>
            </a:r>
            <a:r>
              <a:rPr sz="1200" dirty="0">
                <a:latin typeface="Times New Roman"/>
                <a:cs typeface="Times New Roman"/>
              </a:rPr>
              <a:t>immagini, riorganizzò il </a:t>
            </a:r>
            <a:r>
              <a:rPr sz="1200" spc="-5" dirty="0">
                <a:latin typeface="Times New Roman"/>
                <a:cs typeface="Times New Roman"/>
              </a:rPr>
              <a:t>clero </a:t>
            </a:r>
            <a:r>
              <a:rPr sz="1200" dirty="0">
                <a:latin typeface="Times New Roman"/>
                <a:cs typeface="Times New Roman"/>
              </a:rPr>
              <a:t>di  Stato, </a:t>
            </a:r>
            <a:r>
              <a:rPr sz="1200" spc="-5" dirty="0">
                <a:latin typeface="Times New Roman"/>
                <a:cs typeface="Times New Roman"/>
              </a:rPr>
              <a:t>ristabilì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Stato, nominò </a:t>
            </a:r>
            <a:r>
              <a:rPr sz="1200" spc="-5" dirty="0">
                <a:latin typeface="Times New Roman"/>
                <a:cs typeface="Times New Roman"/>
              </a:rPr>
              <a:t>se stesso nella </a:t>
            </a:r>
            <a:r>
              <a:rPr sz="1200" dirty="0">
                <a:latin typeface="Times New Roman"/>
                <a:cs typeface="Times New Roman"/>
              </a:rPr>
              <a:t>funzione di sommo </a:t>
            </a:r>
            <a:r>
              <a:rPr sz="1200" spc="-5" dirty="0">
                <a:latin typeface="Times New Roman"/>
                <a:cs typeface="Times New Roman"/>
              </a:rPr>
              <a:t>sacerdote,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imperatore non </a:t>
            </a:r>
            <a:r>
              <a:rPr sz="1200" spc="-5" dirty="0">
                <a:latin typeface="Times New Roman"/>
                <a:cs typeface="Times New Roman"/>
              </a:rPr>
              <a:t>esitò </a:t>
            </a:r>
            <a:r>
              <a:rPr sz="1200" dirty="0">
                <a:latin typeface="Times New Roman"/>
                <a:cs typeface="Times New Roman"/>
              </a:rPr>
              <a:t>a proclamarsi  dio</a:t>
            </a:r>
            <a:r>
              <a:rPr sz="1200" spc="-5" dirty="0">
                <a:latin typeface="Times New Roman"/>
                <a:cs typeface="Times New Roman"/>
              </a:rPr>
              <a:t> 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38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(1081.2) 98:3.8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del culto di Augusto prosperò 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osservata in tutto </a:t>
            </a:r>
            <a:r>
              <a:rPr sz="1200" spc="-5" dirty="0">
                <a:latin typeface="Times New Roman"/>
                <a:cs typeface="Times New Roman"/>
              </a:rPr>
              <a:t>l’impero 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vita, salvo che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Palestina, patria degli Ebrei. Quest’epoca </a:t>
            </a:r>
            <a:r>
              <a:rPr sz="1200" dirty="0">
                <a:latin typeface="Times New Roman"/>
                <a:cs typeface="Times New Roman"/>
              </a:rPr>
              <a:t>degli dei </a:t>
            </a:r>
            <a:r>
              <a:rPr sz="1200" spc="-5" dirty="0">
                <a:latin typeface="Times New Roman"/>
                <a:cs typeface="Times New Roman"/>
              </a:rPr>
              <a:t>umani </a:t>
            </a:r>
            <a:r>
              <a:rPr sz="1200" dirty="0">
                <a:latin typeface="Times New Roman"/>
                <a:cs typeface="Times New Roman"/>
              </a:rPr>
              <a:t>continuò fino a che il </a:t>
            </a:r>
            <a:r>
              <a:rPr sz="1200" spc="-5" dirty="0">
                <a:latin typeface="Times New Roman"/>
                <a:cs typeface="Times New Roman"/>
              </a:rPr>
              <a:t>culto ufficiale </a:t>
            </a:r>
            <a:r>
              <a:rPr sz="1200" dirty="0">
                <a:latin typeface="Times New Roman"/>
                <a:cs typeface="Times New Roman"/>
              </a:rPr>
              <a:t>romano </a:t>
            </a:r>
            <a:r>
              <a:rPr sz="1200" spc="-5" dirty="0">
                <a:latin typeface="Times New Roman"/>
                <a:cs typeface="Times New Roman"/>
              </a:rPr>
              <a:t>ebbe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elenco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oltre  </a:t>
            </a:r>
            <a:r>
              <a:rPr sz="1200" spc="-5" dirty="0">
                <a:latin typeface="Times New Roman"/>
                <a:cs typeface="Times New Roman"/>
              </a:rPr>
              <a:t>quaranta </a:t>
            </a:r>
            <a:r>
              <a:rPr sz="1200" dirty="0">
                <a:latin typeface="Times New Roman"/>
                <a:cs typeface="Times New Roman"/>
              </a:rPr>
              <a:t>deità umane </a:t>
            </a:r>
            <a:r>
              <a:rPr sz="1200" spc="-5" dirty="0">
                <a:latin typeface="Times New Roman"/>
                <a:cs typeface="Times New Roman"/>
              </a:rPr>
              <a:t>elevatesi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stesse </a:t>
            </a:r>
            <a:r>
              <a:rPr sz="1200" dirty="0">
                <a:latin typeface="Times New Roman"/>
                <a:cs typeface="Times New Roman"/>
              </a:rPr>
              <a:t>a tale </a:t>
            </a:r>
            <a:r>
              <a:rPr sz="1200" spc="-5" dirty="0">
                <a:latin typeface="Times New Roman"/>
                <a:cs typeface="Times New Roman"/>
              </a:rPr>
              <a:t>dignità,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vantavano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delle nascite miracolose ed altri attributi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superumani.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60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(1081.3) 98:3.9 </a:t>
            </a:r>
            <a:r>
              <a:rPr sz="1200" spc="-5" dirty="0">
                <a:latin typeface="Times New Roman"/>
                <a:cs typeface="Times New Roman"/>
              </a:rPr>
              <a:t>L’ultima resistenza del decrescente </a:t>
            </a:r>
            <a:r>
              <a:rPr sz="1200" dirty="0">
                <a:latin typeface="Times New Roman"/>
                <a:cs typeface="Times New Roman"/>
              </a:rPr>
              <a:t>gruppo di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di Salem fu </a:t>
            </a:r>
            <a:r>
              <a:rPr sz="1200" spc="-5" dirty="0">
                <a:latin typeface="Times New Roman"/>
                <a:cs typeface="Times New Roman"/>
              </a:rPr>
              <a:t>fatta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fervente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predicatori,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Cinici,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quali esortarono </a:t>
            </a:r>
            <a:r>
              <a:rPr sz="1200" dirty="0">
                <a:latin typeface="Times New Roman"/>
                <a:cs typeface="Times New Roman"/>
              </a:rPr>
              <a:t>i Romani ad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barbari ed insensati rituali religiosi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ritornare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culto incorporante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Melchizedek, quale era </a:t>
            </a:r>
            <a:r>
              <a:rPr sz="1200" dirty="0">
                <a:latin typeface="Times New Roman"/>
                <a:cs typeface="Times New Roman"/>
              </a:rPr>
              <a:t>stato modificato e </a:t>
            </a:r>
            <a:r>
              <a:rPr sz="1200" spc="-5" dirty="0">
                <a:latin typeface="Times New Roman"/>
                <a:cs typeface="Times New Roman"/>
              </a:rPr>
              <a:t>contaminato dal </a:t>
            </a:r>
            <a:r>
              <a:rPr sz="1200" dirty="0">
                <a:latin typeface="Times New Roman"/>
                <a:cs typeface="Times New Roman"/>
              </a:rPr>
              <a:t>contatto con la </a:t>
            </a:r>
            <a:r>
              <a:rPr sz="1200" spc="-5" dirty="0">
                <a:latin typeface="Times New Roman"/>
                <a:cs typeface="Times New Roman"/>
              </a:rPr>
              <a:t>filosofia dei Greci. Ma </a:t>
            </a:r>
            <a:r>
              <a:rPr sz="1200" dirty="0">
                <a:latin typeface="Times New Roman"/>
                <a:cs typeface="Times New Roman"/>
              </a:rPr>
              <a:t>il popolo in </a:t>
            </a:r>
            <a:r>
              <a:rPr sz="1200" spc="-5" dirty="0">
                <a:latin typeface="Times New Roman"/>
                <a:cs typeface="Times New Roman"/>
              </a:rPr>
              <a:t>generale  respinse </a:t>
            </a:r>
            <a:r>
              <a:rPr sz="1200" dirty="0">
                <a:latin typeface="Times New Roman"/>
                <a:cs typeface="Times New Roman"/>
              </a:rPr>
              <a:t>i Cinici; </a:t>
            </a:r>
            <a:r>
              <a:rPr sz="1200" spc="-5" dirty="0">
                <a:latin typeface="Times New Roman"/>
                <a:cs typeface="Times New Roman"/>
              </a:rPr>
              <a:t>preferì gettarsi nei rituali dei misteri, che </a:t>
            </a:r>
            <a:r>
              <a:rPr sz="1200" dirty="0">
                <a:latin typeface="Times New Roman"/>
                <a:cs typeface="Times New Roman"/>
              </a:rPr>
              <a:t>non solo offrivano </a:t>
            </a:r>
            <a:r>
              <a:rPr sz="1200" spc="-5" dirty="0">
                <a:latin typeface="Times New Roman"/>
                <a:cs typeface="Times New Roman"/>
              </a:rPr>
              <a:t>speranze </a:t>
            </a:r>
            <a:r>
              <a:rPr sz="1200" dirty="0">
                <a:latin typeface="Times New Roman"/>
                <a:cs typeface="Times New Roman"/>
              </a:rPr>
              <a:t>di salvezza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ma soddisfavano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desiderio di svago, di </a:t>
            </a:r>
            <a:r>
              <a:rPr sz="1200" spc="-5" dirty="0">
                <a:latin typeface="Times New Roman"/>
                <a:cs typeface="Times New Roman"/>
              </a:rPr>
              <a:t>eccitazione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divertimento.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culti dei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misteri</a:t>
            </a:r>
            <a:endParaRPr sz="1600">
              <a:latin typeface="Times New Roman"/>
              <a:cs typeface="Times New Roman"/>
            </a:endParaRPr>
          </a:p>
          <a:p>
            <a:pPr marL="76200" marR="10350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(1081.4) 98:4.1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degli abitanti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greco-romano, </a:t>
            </a:r>
            <a:r>
              <a:rPr sz="1200" dirty="0">
                <a:latin typeface="Times New Roman"/>
                <a:cs typeface="Times New Roman"/>
              </a:rPr>
              <a:t>avendo </a:t>
            </a:r>
            <a:r>
              <a:rPr sz="1200" spc="-5" dirty="0">
                <a:latin typeface="Times New Roman"/>
                <a:cs typeface="Times New Roman"/>
              </a:rPr>
              <a:t>perduto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religioni primitive 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e di  Stato e non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desiderosi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della filosofia </a:t>
            </a:r>
            <a:r>
              <a:rPr sz="1200" spc="-5" dirty="0">
                <a:latin typeface="Times New Roman"/>
                <a:cs typeface="Times New Roman"/>
              </a:rPr>
              <a:t>greca, volsero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attenzione ai </a:t>
            </a:r>
            <a:r>
              <a:rPr sz="1200" spc="5" dirty="0">
                <a:latin typeface="Times New Roman"/>
                <a:cs typeface="Times New Roman"/>
              </a:rPr>
              <a:t>culti  </a:t>
            </a:r>
            <a:r>
              <a:rPr sz="1200" spc="-5" dirty="0">
                <a:latin typeface="Times New Roman"/>
                <a:cs typeface="Times New Roman"/>
              </a:rPr>
              <a:t>spettacolari </a:t>
            </a:r>
            <a:r>
              <a:rPr sz="1200" dirty="0">
                <a:latin typeface="Times New Roman"/>
                <a:cs typeface="Times New Roman"/>
              </a:rPr>
              <a:t>ed emozionali dei </a:t>
            </a:r>
            <a:r>
              <a:rPr sz="1200" spc="-5" dirty="0">
                <a:latin typeface="Times New Roman"/>
                <a:cs typeface="Times New Roman"/>
              </a:rPr>
              <a:t>misteri </a:t>
            </a:r>
            <a:r>
              <a:rPr sz="1200" dirty="0">
                <a:latin typeface="Times New Roman"/>
                <a:cs typeface="Times New Roman"/>
              </a:rPr>
              <a:t>provenienti </a:t>
            </a:r>
            <a:r>
              <a:rPr sz="1200" spc="-5" dirty="0">
                <a:latin typeface="Times New Roman"/>
                <a:cs typeface="Times New Roman"/>
              </a:rPr>
              <a:t>dall’Egitto </a:t>
            </a:r>
            <a:r>
              <a:rPr sz="1200" dirty="0">
                <a:latin typeface="Times New Roman"/>
                <a:cs typeface="Times New Roman"/>
              </a:rPr>
              <a:t>e dal </a:t>
            </a:r>
            <a:r>
              <a:rPr sz="1200" spc="-5" dirty="0">
                <a:latin typeface="Times New Roman"/>
                <a:cs typeface="Times New Roman"/>
              </a:rPr>
              <a:t>Levante.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comune anelava alle promesse </a:t>
            </a:r>
            <a:r>
              <a:rPr sz="1200" dirty="0">
                <a:latin typeface="Times New Roman"/>
                <a:cs typeface="Times New Roman"/>
              </a:rPr>
              <a:t>di salvezza —  la </a:t>
            </a:r>
            <a:r>
              <a:rPr sz="1200" spc="-5" dirty="0">
                <a:latin typeface="Times New Roman"/>
                <a:cs typeface="Times New Roman"/>
              </a:rPr>
              <a:t>consolazione religiosa per oggi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assicurazioni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speranza per </a:t>
            </a:r>
            <a:r>
              <a:rPr sz="1200" dirty="0">
                <a:latin typeface="Times New Roman"/>
                <a:cs typeface="Times New Roman"/>
              </a:rPr>
              <a:t>l’immortalità dopo 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1495" cy="407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(1081.5) 98:4.2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culti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misteri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divennero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popolari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furono: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(1081.6) 98:4.3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culto frigio di Cibele e di </a:t>
            </a:r>
            <a:r>
              <a:rPr sz="1200" spc="-5" dirty="0">
                <a:latin typeface="Times New Roman"/>
                <a:cs typeface="Times New Roman"/>
              </a:rPr>
              <a:t>suo figlio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Attis.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(1081.7) 98:4.4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culto egiziano di </a:t>
            </a:r>
            <a:r>
              <a:rPr sz="1200" spc="-5" dirty="0">
                <a:latin typeface="Times New Roman"/>
                <a:cs typeface="Times New Roman"/>
              </a:rPr>
              <a:t>Osiride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sua madre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Iside.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(1081.8) 98:4.5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culto iraniano </a:t>
            </a:r>
            <a:r>
              <a:rPr sz="1200" spc="-5" dirty="0">
                <a:latin typeface="Times New Roman"/>
                <a:cs typeface="Times New Roman"/>
              </a:rPr>
              <a:t>dell’adorazione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Mitra come salvatore </a:t>
            </a:r>
            <a:r>
              <a:rPr sz="1200" dirty="0">
                <a:latin typeface="Times New Roman"/>
                <a:cs typeface="Times New Roman"/>
              </a:rPr>
              <a:t>e redentore </a:t>
            </a:r>
            <a:r>
              <a:rPr sz="1200" spc="-5" dirty="0">
                <a:latin typeface="Times New Roman"/>
                <a:cs typeface="Times New Roman"/>
              </a:rPr>
              <a:t>dell’umanità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peccatrice.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924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(1081.9) 98:4.6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misteri frigi ed egiziani insegnavano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(rispettivamente Attis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Osiride) era passato per l’esperienza  della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era stato risuscitato </a:t>
            </a:r>
            <a:r>
              <a:rPr sz="1200" spc="-5" dirty="0">
                <a:latin typeface="Times New Roman"/>
                <a:cs typeface="Times New Roman"/>
              </a:rPr>
              <a:t>dal potere </a:t>
            </a:r>
            <a:r>
              <a:rPr sz="1200" dirty="0">
                <a:latin typeface="Times New Roman"/>
                <a:cs typeface="Times New Roman"/>
              </a:rPr>
              <a:t>divino,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quelli che </a:t>
            </a:r>
            <a:r>
              <a:rPr sz="1200" spc="-5" dirty="0">
                <a:latin typeface="Times New Roman"/>
                <a:cs typeface="Times New Roman"/>
              </a:rPr>
              <a:t>venivano opportunamente </a:t>
            </a:r>
            <a:r>
              <a:rPr sz="1200" dirty="0">
                <a:latin typeface="Times New Roman"/>
                <a:cs typeface="Times New Roman"/>
              </a:rPr>
              <a:t>iniziati al </a:t>
            </a:r>
            <a:r>
              <a:rPr sz="1200" spc="-5" dirty="0">
                <a:latin typeface="Times New Roman"/>
                <a:cs typeface="Times New Roman"/>
              </a:rPr>
              <a:t>mistero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che celebravano </a:t>
            </a:r>
            <a:r>
              <a:rPr sz="1200" dirty="0">
                <a:latin typeface="Times New Roman"/>
                <a:cs typeface="Times New Roman"/>
              </a:rPr>
              <a:t>rispettosamente </a:t>
            </a:r>
            <a:r>
              <a:rPr sz="1200" spc="-5" dirty="0">
                <a:latin typeface="Times New Roman"/>
                <a:cs typeface="Times New Roman"/>
              </a:rPr>
              <a:t>l’anniversario </a:t>
            </a:r>
            <a:r>
              <a:rPr sz="1200" dirty="0">
                <a:latin typeface="Times New Roman"/>
                <a:cs typeface="Times New Roman"/>
              </a:rPr>
              <a:t>della morte e </a:t>
            </a:r>
            <a:r>
              <a:rPr sz="1200" spc="-5" dirty="0">
                <a:latin typeface="Times New Roman"/>
                <a:cs typeface="Times New Roman"/>
              </a:rPr>
              <a:t>della risurrezione del </a:t>
            </a:r>
            <a:r>
              <a:rPr sz="1200" dirty="0">
                <a:latin typeface="Times New Roman"/>
                <a:cs typeface="Times New Roman"/>
              </a:rPr>
              <a:t>dio, </a:t>
            </a:r>
            <a:r>
              <a:rPr sz="1200" spc="-5" dirty="0">
                <a:latin typeface="Times New Roman"/>
                <a:cs typeface="Times New Roman"/>
              </a:rPr>
              <a:t>sarebbero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ciò divenuti partecipi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sua natura </a:t>
            </a:r>
            <a:r>
              <a:rPr sz="1200" dirty="0">
                <a:latin typeface="Times New Roman"/>
                <a:cs typeface="Times New Roman"/>
              </a:rPr>
              <a:t>divina e </a:t>
            </a:r>
            <a:r>
              <a:rPr sz="1200" spc="-5" dirty="0">
                <a:latin typeface="Times New Roman"/>
                <a:cs typeface="Times New Roman"/>
              </a:rPr>
              <a:t>della sua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immortalità.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866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(1081.10) 98:4.7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cerimonie </a:t>
            </a:r>
            <a:r>
              <a:rPr sz="1200" spc="-5" dirty="0">
                <a:latin typeface="Times New Roman"/>
                <a:cs typeface="Times New Roman"/>
              </a:rPr>
              <a:t>frigie erano imponenti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degradanti;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celebrazioni sanguinose </a:t>
            </a:r>
            <a:r>
              <a:rPr sz="1200" dirty="0">
                <a:latin typeface="Times New Roman"/>
                <a:cs typeface="Times New Roman"/>
              </a:rPr>
              <a:t>denotano </a:t>
            </a:r>
            <a:r>
              <a:rPr sz="1200" spc="-5" dirty="0">
                <a:latin typeface="Times New Roman"/>
                <a:cs typeface="Times New Roman"/>
              </a:rPr>
              <a:t>quanto fossero </a:t>
            </a:r>
            <a:r>
              <a:rPr sz="1200" dirty="0">
                <a:latin typeface="Times New Roman"/>
                <a:cs typeface="Times New Roman"/>
              </a:rPr>
              <a:t>divenuti  </a:t>
            </a:r>
            <a:r>
              <a:rPr sz="1200" spc="-5" dirty="0">
                <a:latin typeface="Times New Roman"/>
                <a:cs typeface="Times New Roman"/>
              </a:rPr>
              <a:t>degradati </a:t>
            </a:r>
            <a:r>
              <a:rPr sz="1200" dirty="0">
                <a:latin typeface="Times New Roman"/>
                <a:cs typeface="Times New Roman"/>
              </a:rPr>
              <a:t>e primitivi questi </a:t>
            </a:r>
            <a:r>
              <a:rPr sz="1200" spc="-5" dirty="0">
                <a:latin typeface="Times New Roman"/>
                <a:cs typeface="Times New Roman"/>
              </a:rPr>
              <a:t>misteri levantini.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sacro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Venerdì Nero,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“giorno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sangue”, </a:t>
            </a:r>
            <a:r>
              <a:rPr sz="1200" dirty="0">
                <a:latin typeface="Times New Roman"/>
                <a:cs typeface="Times New Roman"/>
              </a:rPr>
              <a:t>che commemorava la  morte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Attis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autoinflisse.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celebrazione del </a:t>
            </a:r>
            <a:r>
              <a:rPr sz="1200" dirty="0">
                <a:latin typeface="Times New Roman"/>
                <a:cs typeface="Times New Roman"/>
              </a:rPr>
              <a:t>sacrificio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di </a:t>
            </a:r>
            <a:r>
              <a:rPr sz="1200" spc="-5" dirty="0">
                <a:latin typeface="Times New Roman"/>
                <a:cs typeface="Times New Roman"/>
              </a:rPr>
              <a:t>Attis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festa si volgeva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in  onore </a:t>
            </a:r>
            <a:r>
              <a:rPr sz="1200" spc="-5" dirty="0">
                <a:latin typeface="Times New Roman"/>
                <a:cs typeface="Times New Roman"/>
              </a:rPr>
              <a:t>della sua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risurrezione.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(1082.1) 98:4.8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rituali dell’adorazione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Iside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Osiride erano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raffinati ed impressionanti </a:t>
            </a:r>
            <a:r>
              <a:rPr sz="1200" dirty="0">
                <a:latin typeface="Times New Roman"/>
                <a:cs typeface="Times New Roman"/>
              </a:rPr>
              <a:t>di quelli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frigio. Questo </a:t>
            </a:r>
            <a:r>
              <a:rPr sz="1200" dirty="0">
                <a:latin typeface="Times New Roman"/>
                <a:cs typeface="Times New Roman"/>
              </a:rPr>
              <a:t>rituale  </a:t>
            </a:r>
            <a:r>
              <a:rPr sz="1200" spc="-5" dirty="0">
                <a:latin typeface="Times New Roman"/>
                <a:cs typeface="Times New Roman"/>
              </a:rPr>
              <a:t>egiziano era costruito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alla leggenda dell’antico </a:t>
            </a:r>
            <a:r>
              <a:rPr sz="1200" dirty="0">
                <a:latin typeface="Times New Roman"/>
                <a:cs typeface="Times New Roman"/>
              </a:rPr>
              <a:t>dio del </a:t>
            </a:r>
            <a:r>
              <a:rPr sz="1200" spc="-5" dirty="0">
                <a:latin typeface="Times New Roman"/>
                <a:cs typeface="Times New Roman"/>
              </a:rPr>
              <a:t>Nilo, </a:t>
            </a:r>
            <a:r>
              <a:rPr sz="1200" dirty="0">
                <a:latin typeface="Times New Roman"/>
                <a:cs typeface="Times New Roman"/>
              </a:rPr>
              <a:t>un dio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morì e </a:t>
            </a:r>
            <a:r>
              <a:rPr sz="1200" spc="-5" dirty="0">
                <a:latin typeface="Times New Roman"/>
                <a:cs typeface="Times New Roman"/>
              </a:rPr>
              <a:t>fu risuscitato, </a:t>
            </a:r>
            <a:r>
              <a:rPr sz="1200" dirty="0">
                <a:latin typeface="Times New Roman"/>
                <a:cs typeface="Times New Roman"/>
              </a:rPr>
              <a:t>il cui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fu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derivato</a:t>
            </a:r>
            <a:endParaRPr sz="1200">
              <a:latin typeface="Times New Roman"/>
              <a:cs typeface="Times New Roman"/>
            </a:endParaRPr>
          </a:p>
          <a:p>
            <a:pPr marL="63500" marR="901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dall’osservazione del ricorrente arresto annuale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crescita della </a:t>
            </a:r>
            <a:r>
              <a:rPr sz="1200" dirty="0">
                <a:latin typeface="Times New Roman"/>
                <a:cs typeface="Times New Roman"/>
              </a:rPr>
              <a:t>vegetazione </a:t>
            </a:r>
            <a:r>
              <a:rPr sz="1200" spc="-5" dirty="0">
                <a:latin typeface="Times New Roman"/>
                <a:cs typeface="Times New Roman"/>
              </a:rPr>
              <a:t>seguito dalla rigenerazione </a:t>
            </a:r>
            <a:r>
              <a:rPr sz="1200" dirty="0">
                <a:latin typeface="Times New Roman"/>
                <a:cs typeface="Times New Roman"/>
              </a:rPr>
              <a:t>di tutte le piante viventi  in </a:t>
            </a:r>
            <a:r>
              <a:rPr sz="1200" spc="-5" dirty="0">
                <a:latin typeface="Times New Roman"/>
                <a:cs typeface="Times New Roman"/>
              </a:rPr>
              <a:t>primavera.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parossismo </a:t>
            </a:r>
            <a:r>
              <a:rPr sz="1200" spc="-5" dirty="0">
                <a:latin typeface="Times New Roman"/>
                <a:cs typeface="Times New Roman"/>
              </a:rPr>
              <a:t>dell’osservanza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culti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misteri </a:t>
            </a:r>
            <a:r>
              <a:rPr sz="1200" dirty="0">
                <a:latin typeface="Times New Roman"/>
                <a:cs typeface="Times New Roman"/>
              </a:rPr>
              <a:t>e le orge </a:t>
            </a:r>
            <a:r>
              <a:rPr sz="1200" spc="-5" dirty="0">
                <a:latin typeface="Times New Roman"/>
                <a:cs typeface="Times New Roman"/>
              </a:rPr>
              <a:t>dei loro cerimoniali, che si </a:t>
            </a:r>
            <a:r>
              <a:rPr sz="1200" dirty="0">
                <a:latin typeface="Times New Roman"/>
                <a:cs typeface="Times New Roman"/>
              </a:rPr>
              <a:t>riteneva portassero </a:t>
            </a:r>
            <a:r>
              <a:rPr sz="1200" spc="-5" dirty="0">
                <a:latin typeface="Times New Roman"/>
                <a:cs typeface="Times New Roman"/>
              </a:rPr>
              <a:t>all’  “entusiasmo” della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della divinità, erano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assai</a:t>
            </a:r>
            <a:r>
              <a:rPr sz="1200" dirty="0">
                <a:latin typeface="Times New Roman"/>
                <a:cs typeface="Times New Roman"/>
              </a:rPr>
              <a:t> rivoltanti.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832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culto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Mitra</a:t>
            </a:r>
            <a:endParaRPr sz="1600">
              <a:latin typeface="Times New Roman"/>
              <a:cs typeface="Times New Roman"/>
            </a:endParaRPr>
          </a:p>
          <a:p>
            <a:pPr marL="76200" marR="33020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(1082.2) 98:5.1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misteri frigi ed egiziani cedettero alla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fronte al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culti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misteri, l’adorazione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Mitra.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culto mitraico si rivolgeva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largo ventaglio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nature </a:t>
            </a:r>
            <a:r>
              <a:rPr sz="1200" dirty="0">
                <a:latin typeface="Times New Roman"/>
                <a:cs typeface="Times New Roman"/>
              </a:rPr>
              <a:t>umane e soppiantò </a:t>
            </a:r>
            <a:r>
              <a:rPr sz="1200" spc="-5" dirty="0">
                <a:latin typeface="Times New Roman"/>
                <a:cs typeface="Times New Roman"/>
              </a:rPr>
              <a:t>gradualmente 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predecessori.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Mitraismo si diffuse nell’Impero </a:t>
            </a:r>
            <a:r>
              <a:rPr sz="1200" dirty="0">
                <a:latin typeface="Times New Roman"/>
                <a:cs typeface="Times New Roman"/>
              </a:rPr>
              <a:t>Romano mediante la </a:t>
            </a:r>
            <a:r>
              <a:rPr sz="1200" spc="-5" dirty="0">
                <a:latin typeface="Times New Roman"/>
                <a:cs typeface="Times New Roman"/>
              </a:rPr>
              <a:t>propaganda delle </a:t>
            </a:r>
            <a:r>
              <a:rPr sz="1200" dirty="0">
                <a:latin typeface="Times New Roman"/>
                <a:cs typeface="Times New Roman"/>
              </a:rPr>
              <a:t>legioni </a:t>
            </a:r>
            <a:r>
              <a:rPr sz="1200" spc="-5" dirty="0">
                <a:latin typeface="Times New Roman"/>
                <a:cs typeface="Times New Roman"/>
              </a:rPr>
              <a:t>romane reclutate nel Levante,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religione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voga,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essi portavano queste credenze </a:t>
            </a:r>
            <a:r>
              <a:rPr sz="1200" dirty="0">
                <a:latin typeface="Times New Roman"/>
                <a:cs typeface="Times New Roman"/>
              </a:rPr>
              <a:t>ovunque </a:t>
            </a:r>
            <a:r>
              <a:rPr sz="1200" spc="-5" dirty="0">
                <a:latin typeface="Times New Roman"/>
                <a:cs typeface="Times New Roman"/>
              </a:rPr>
              <a:t>andavano. </a:t>
            </a:r>
            <a:r>
              <a:rPr sz="1200" dirty="0">
                <a:latin typeface="Times New Roman"/>
                <a:cs typeface="Times New Roman"/>
              </a:rPr>
              <a:t>E questo nuovo </a:t>
            </a:r>
            <a:r>
              <a:rPr sz="1200" spc="-5" dirty="0">
                <a:latin typeface="Times New Roman"/>
                <a:cs typeface="Times New Roman"/>
              </a:rPr>
              <a:t>rituale religioso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miglioramento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rispetto ai precedenti </a:t>
            </a:r>
            <a:r>
              <a:rPr sz="1200" dirty="0">
                <a:latin typeface="Times New Roman"/>
                <a:cs typeface="Times New Roman"/>
              </a:rPr>
              <a:t>culti dei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misteri.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105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(1082.3) 98:5.2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culto di </a:t>
            </a:r>
            <a:r>
              <a:rPr sz="1200" spc="-5" dirty="0">
                <a:latin typeface="Times New Roman"/>
                <a:cs typeface="Times New Roman"/>
              </a:rPr>
              <a:t>Mitra ebbe </a:t>
            </a:r>
            <a:r>
              <a:rPr sz="1200" dirty="0">
                <a:latin typeface="Times New Roman"/>
                <a:cs typeface="Times New Roman"/>
              </a:rPr>
              <a:t>origine in </a:t>
            </a:r>
            <a:r>
              <a:rPr sz="1200" spc="-5" dirty="0">
                <a:latin typeface="Times New Roman"/>
                <a:cs typeface="Times New Roman"/>
              </a:rPr>
              <a:t>Iran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persisté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nel suo paese </a:t>
            </a:r>
            <a:r>
              <a:rPr sz="1200" dirty="0">
                <a:latin typeface="Times New Roman"/>
                <a:cs typeface="Times New Roman"/>
              </a:rPr>
              <a:t>d’origine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fiera </a:t>
            </a:r>
            <a:r>
              <a:rPr sz="1200" dirty="0">
                <a:latin typeface="Times New Roman"/>
                <a:cs typeface="Times New Roman"/>
              </a:rPr>
              <a:t>opposizione </a:t>
            </a:r>
            <a:r>
              <a:rPr sz="1200" spc="-5" dirty="0">
                <a:latin typeface="Times New Roman"/>
                <a:cs typeface="Times New Roman"/>
              </a:rPr>
              <a:t>dei  seguaci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Zoroastro.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all’epoca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Mitraismo raggiunse </a:t>
            </a:r>
            <a:r>
              <a:rPr sz="1200" dirty="0">
                <a:latin typeface="Times New Roman"/>
                <a:cs typeface="Times New Roman"/>
              </a:rPr>
              <a:t>Roma, </a:t>
            </a:r>
            <a:r>
              <a:rPr sz="1200" spc="-5" dirty="0">
                <a:latin typeface="Times New Roman"/>
                <a:cs typeface="Times New Roman"/>
              </a:rPr>
              <a:t>era stato assai migliorato dall’assorbimento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molti</a:t>
            </a:r>
            <a:endParaRPr sz="1200">
              <a:latin typeface="Times New Roman"/>
              <a:cs typeface="Times New Roman"/>
            </a:endParaRPr>
          </a:p>
          <a:p>
            <a:pPr marL="76200" marR="3606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Zoroastro. Fu principalmente attraverso </a:t>
            </a:r>
            <a:r>
              <a:rPr sz="1200" dirty="0">
                <a:latin typeface="Times New Roman"/>
                <a:cs typeface="Times New Roman"/>
              </a:rPr>
              <a:t>il culto </a:t>
            </a:r>
            <a:r>
              <a:rPr sz="1200" spc="-5" dirty="0">
                <a:latin typeface="Times New Roman"/>
                <a:cs typeface="Times New Roman"/>
              </a:rPr>
              <a:t>mitraico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Zoroastro esercitò un’influenza </a:t>
            </a:r>
            <a:r>
              <a:rPr sz="1200" dirty="0">
                <a:latin typeface="Times New Roman"/>
                <a:cs typeface="Times New Roman"/>
              </a:rPr>
              <a:t>sul  </a:t>
            </a:r>
            <a:r>
              <a:rPr sz="1200" spc="-5" dirty="0">
                <a:latin typeface="Times New Roman"/>
                <a:cs typeface="Times New Roman"/>
              </a:rPr>
              <a:t>Cristianesimo apparso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tardi.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759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(1082.4) 98:5.3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mitraico presentava </a:t>
            </a:r>
            <a:r>
              <a:rPr sz="1200" dirty="0">
                <a:latin typeface="Times New Roman"/>
                <a:cs typeface="Times New Roman"/>
              </a:rPr>
              <a:t>un dio bellicoso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avuto origine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roccia, </a:t>
            </a:r>
            <a:r>
              <a:rPr sz="1200" spc="-5" dirty="0">
                <a:latin typeface="Times New Roman"/>
                <a:cs typeface="Times New Roman"/>
              </a:rPr>
              <a:t>impegnato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coraggiose  imprese </a:t>
            </a:r>
            <a:r>
              <a:rPr sz="1200" dirty="0">
                <a:latin typeface="Times New Roman"/>
                <a:cs typeface="Times New Roman"/>
              </a:rPr>
              <a:t>e che faceva </a:t>
            </a:r>
            <a:r>
              <a:rPr sz="1200" spc="-5" dirty="0">
                <a:latin typeface="Times New Roman"/>
                <a:cs typeface="Times New Roman"/>
              </a:rPr>
              <a:t>sgorgare </a:t>
            </a:r>
            <a:r>
              <a:rPr sz="1200" dirty="0">
                <a:latin typeface="Times New Roman"/>
                <a:cs typeface="Times New Roman"/>
              </a:rPr>
              <a:t>l’acqua da una roccia </a:t>
            </a:r>
            <a:r>
              <a:rPr sz="1200" spc="-5" dirty="0">
                <a:latin typeface="Times New Roman"/>
                <a:cs typeface="Times New Roman"/>
              </a:rPr>
              <a:t>colpita dalle sue frecce. C’era </a:t>
            </a:r>
            <a:r>
              <a:rPr sz="1200" dirty="0">
                <a:latin typeface="Times New Roman"/>
                <a:cs typeface="Times New Roman"/>
              </a:rPr>
              <a:t>un’inondazione </a:t>
            </a:r>
            <a:r>
              <a:rPr sz="1200" spc="-5" dirty="0">
                <a:latin typeface="Times New Roman"/>
                <a:cs typeface="Times New Roman"/>
              </a:rPr>
              <a:t>alla quale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uomo</a:t>
            </a:r>
            <a:endParaRPr sz="1200">
              <a:latin typeface="Times New Roman"/>
              <a:cs typeface="Times New Roman"/>
            </a:endParaRPr>
          </a:p>
          <a:p>
            <a:pPr marL="76200" marR="1758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sfuggiva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battello </a:t>
            </a:r>
            <a:r>
              <a:rPr sz="1200" dirty="0">
                <a:latin typeface="Times New Roman"/>
                <a:cs typeface="Times New Roman"/>
              </a:rPr>
              <a:t>appositamente </a:t>
            </a:r>
            <a:r>
              <a:rPr sz="1200" spc="-5" dirty="0">
                <a:latin typeface="Times New Roman"/>
                <a:cs typeface="Times New Roman"/>
              </a:rPr>
              <a:t>costruito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un’ultima cena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Mitra celebrava con </a:t>
            </a:r>
            <a:r>
              <a:rPr sz="1200" dirty="0">
                <a:latin typeface="Times New Roman"/>
                <a:cs typeface="Times New Roman"/>
              </a:rPr>
              <a:t>il dio sole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ascendere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cielo.  Questo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sole,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Sol Invictus, era </a:t>
            </a:r>
            <a:r>
              <a:rPr sz="1200" dirty="0">
                <a:latin typeface="Times New Roman"/>
                <a:cs typeface="Times New Roman"/>
              </a:rPr>
              <a:t>una degenerazione </a:t>
            </a:r>
            <a:r>
              <a:rPr sz="1200" spc="-5" dirty="0">
                <a:latin typeface="Times New Roman"/>
                <a:cs typeface="Times New Roman"/>
              </a:rPr>
              <a:t>del concetto </a:t>
            </a:r>
            <a:r>
              <a:rPr sz="1200" dirty="0">
                <a:latin typeface="Times New Roman"/>
                <a:cs typeface="Times New Roman"/>
              </a:rPr>
              <a:t>di deità Ahura-Mazda </a:t>
            </a:r>
            <a:r>
              <a:rPr sz="1200" spc="-5" dirty="0">
                <a:latin typeface="Times New Roman"/>
                <a:cs typeface="Times New Roman"/>
              </a:rPr>
              <a:t>dello Zoroastrismo. </a:t>
            </a:r>
            <a:r>
              <a:rPr sz="1200" dirty="0">
                <a:latin typeface="Times New Roman"/>
                <a:cs typeface="Times New Roman"/>
              </a:rPr>
              <a:t>Mitra </a:t>
            </a:r>
            <a:r>
              <a:rPr sz="1200" spc="-5" dirty="0">
                <a:latin typeface="Times New Roman"/>
                <a:cs typeface="Times New Roman"/>
              </a:rPr>
              <a:t>era concepito 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campione </a:t>
            </a:r>
            <a:r>
              <a:rPr sz="1200" dirty="0">
                <a:latin typeface="Times New Roman"/>
                <a:cs typeface="Times New Roman"/>
              </a:rPr>
              <a:t>sopravvivente del dio sole </a:t>
            </a:r>
            <a:r>
              <a:rPr sz="1200" spc="-5" dirty="0">
                <a:latin typeface="Times New Roman"/>
                <a:cs typeface="Times New Roman"/>
              </a:rPr>
              <a:t>nella sua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dio delle </a:t>
            </a:r>
            <a:r>
              <a:rPr sz="1200" spc="-5" dirty="0">
                <a:latin typeface="Times New Roman"/>
                <a:cs typeface="Times New Roman"/>
              </a:rPr>
              <a:t>tenebre. </a:t>
            </a:r>
            <a:r>
              <a:rPr sz="1200" dirty="0">
                <a:latin typeface="Times New Roman"/>
                <a:cs typeface="Times New Roman"/>
              </a:rPr>
              <a:t>Ed in riconoscimento </a:t>
            </a:r>
            <a:r>
              <a:rPr sz="1200" spc="-5" dirty="0">
                <a:latin typeface="Times New Roman"/>
                <a:cs typeface="Times New Roman"/>
              </a:rPr>
              <a:t>per aver ucciso </a:t>
            </a:r>
            <a:r>
              <a:rPr sz="1200" dirty="0">
                <a:latin typeface="Times New Roman"/>
                <a:cs typeface="Times New Roman"/>
              </a:rPr>
              <a:t>il mitico  toro </a:t>
            </a:r>
            <a:r>
              <a:rPr sz="1200" spc="-5" dirty="0">
                <a:latin typeface="Times New Roman"/>
                <a:cs typeface="Times New Roman"/>
              </a:rPr>
              <a:t>sacro, Mitra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reso </a:t>
            </a:r>
            <a:r>
              <a:rPr sz="1200" dirty="0">
                <a:latin typeface="Times New Roman"/>
                <a:cs typeface="Times New Roman"/>
              </a:rPr>
              <a:t>immortale e </a:t>
            </a:r>
            <a:r>
              <a:rPr sz="1200" spc="-5" dirty="0">
                <a:latin typeface="Times New Roman"/>
                <a:cs typeface="Times New Roman"/>
              </a:rPr>
              <a:t>fu elevato </a:t>
            </a:r>
            <a:r>
              <a:rPr sz="1200" dirty="0">
                <a:latin typeface="Times New Roman"/>
                <a:cs typeface="Times New Roman"/>
              </a:rPr>
              <a:t>alla posizione </a:t>
            </a:r>
            <a:r>
              <a:rPr sz="1200" spc="-5" dirty="0">
                <a:latin typeface="Times New Roman"/>
                <a:cs typeface="Times New Roman"/>
              </a:rPr>
              <a:t>d’intercessore per </a:t>
            </a:r>
            <a:r>
              <a:rPr sz="1200" dirty="0">
                <a:latin typeface="Times New Roman"/>
                <a:cs typeface="Times New Roman"/>
              </a:rPr>
              <a:t>la razza umana tra </a:t>
            </a:r>
            <a:r>
              <a:rPr sz="1200" spc="-5" dirty="0">
                <a:latin typeface="Times New Roman"/>
                <a:cs typeface="Times New Roman"/>
              </a:rPr>
              <a:t>gli dei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162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(1082.5) 98:5.4 </a:t>
            </a:r>
            <a:r>
              <a:rPr sz="1200" spc="-5" dirty="0">
                <a:latin typeface="Times New Roman"/>
                <a:cs typeface="Times New Roman"/>
              </a:rPr>
              <a:t>Gli aderenti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culto </a:t>
            </a:r>
            <a:r>
              <a:rPr sz="1200" spc="-5" dirty="0">
                <a:latin typeface="Times New Roman"/>
                <a:cs typeface="Times New Roman"/>
              </a:rPr>
              <a:t>adoravano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grotte ed </a:t>
            </a:r>
            <a:r>
              <a:rPr sz="1200" dirty="0">
                <a:latin typeface="Times New Roman"/>
                <a:cs typeface="Times New Roman"/>
              </a:rPr>
              <a:t>in altri </a:t>
            </a:r>
            <a:r>
              <a:rPr sz="1200" spc="-5" dirty="0">
                <a:latin typeface="Times New Roman"/>
                <a:cs typeface="Times New Roman"/>
              </a:rPr>
              <a:t>luoghi segreti, cantando </a:t>
            </a:r>
            <a:r>
              <a:rPr sz="1200" dirty="0">
                <a:latin typeface="Times New Roman"/>
                <a:cs typeface="Times New Roman"/>
              </a:rPr>
              <a:t>inni, </a:t>
            </a:r>
            <a:r>
              <a:rPr sz="1200" spc="-5" dirty="0">
                <a:latin typeface="Times New Roman"/>
                <a:cs typeface="Times New Roman"/>
              </a:rPr>
              <a:t>mormorando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-5" dirty="0">
                <a:latin typeface="Times New Roman"/>
                <a:cs typeface="Times New Roman"/>
              </a:rPr>
              <a:t>magiche,  mangiando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carne </a:t>
            </a:r>
            <a:r>
              <a:rPr sz="1200" spc="-5" dirty="0">
                <a:latin typeface="Times New Roman"/>
                <a:cs typeface="Times New Roman"/>
              </a:rPr>
              <a:t>degli animali sacrificali </a:t>
            </a:r>
            <a:r>
              <a:rPr sz="1200" dirty="0">
                <a:latin typeface="Times New Roman"/>
                <a:cs typeface="Times New Roman"/>
              </a:rPr>
              <a:t>e bevendo il loro </a:t>
            </a:r>
            <a:r>
              <a:rPr sz="1200" spc="-5" dirty="0">
                <a:latin typeface="Times New Roman"/>
                <a:cs typeface="Times New Roman"/>
              </a:rPr>
              <a:t>sangue. Essi adoravano </a:t>
            </a:r>
            <a:r>
              <a:rPr sz="1200" dirty="0">
                <a:latin typeface="Times New Roman"/>
                <a:cs typeface="Times New Roman"/>
              </a:rPr>
              <a:t>tre volte </a:t>
            </a:r>
            <a:r>
              <a:rPr sz="1200" spc="-5" dirty="0">
                <a:latin typeface="Times New Roman"/>
                <a:cs typeface="Times New Roman"/>
              </a:rPr>
              <a:t>al giorno, con speciali </a:t>
            </a:r>
            <a:r>
              <a:rPr sz="1200" dirty="0">
                <a:latin typeface="Times New Roman"/>
                <a:cs typeface="Times New Roman"/>
              </a:rPr>
              <a:t>cerimonie  </a:t>
            </a:r>
            <a:r>
              <a:rPr sz="1200" spc="-5" dirty="0">
                <a:latin typeface="Times New Roman"/>
                <a:cs typeface="Times New Roman"/>
              </a:rPr>
              <a:t>settimanali nel giorno del </a:t>
            </a:r>
            <a:r>
              <a:rPr sz="1200" dirty="0">
                <a:latin typeface="Times New Roman"/>
                <a:cs typeface="Times New Roman"/>
              </a:rPr>
              <a:t>dio sole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celebrazione più </a:t>
            </a:r>
            <a:r>
              <a:rPr sz="1200" spc="-5" dirty="0">
                <a:latin typeface="Times New Roman"/>
                <a:cs typeface="Times New Roman"/>
              </a:rPr>
              <a:t>elaborata nella festa annuale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Mitra, </a:t>
            </a:r>
            <a:r>
              <a:rPr sz="1200" dirty="0">
                <a:latin typeface="Times New Roman"/>
                <a:cs typeface="Times New Roman"/>
              </a:rPr>
              <a:t>il 25 </a:t>
            </a:r>
            <a:r>
              <a:rPr sz="1200" spc="-5" dirty="0">
                <a:latin typeface="Times New Roman"/>
                <a:cs typeface="Times New Roman"/>
              </a:rPr>
              <a:t>dicembre. Si credeva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5790" cy="3898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elevazione delle </a:t>
            </a:r>
            <a:r>
              <a:rPr sz="1200" dirty="0">
                <a:latin typeface="Times New Roman"/>
                <a:cs typeface="Times New Roman"/>
              </a:rPr>
              <a:t>pianure </a:t>
            </a:r>
            <a:r>
              <a:rPr sz="1200" spc="-5" dirty="0">
                <a:latin typeface="Times New Roman"/>
                <a:cs typeface="Times New Roman"/>
              </a:rPr>
              <a:t>occidentali dell’America del Nord.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Messico </a:t>
            </a:r>
            <a:r>
              <a:rPr sz="1200" dirty="0">
                <a:latin typeface="Times New Roman"/>
                <a:cs typeface="Times New Roman"/>
              </a:rPr>
              <a:t>affondò sotto il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l’Atlantico</a:t>
            </a:r>
            <a:endParaRPr sz="1200">
              <a:latin typeface="Times New Roman"/>
              <a:cs typeface="Times New Roman"/>
            </a:endParaRPr>
          </a:p>
          <a:p>
            <a:pPr marL="88900" marR="844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meridionale invase </a:t>
            </a:r>
            <a:r>
              <a:rPr sz="1200" dirty="0">
                <a:latin typeface="Times New Roman"/>
                <a:cs typeface="Times New Roman"/>
              </a:rPr>
              <a:t>la costa </a:t>
            </a:r>
            <a:r>
              <a:rPr sz="1200" spc="-5" dirty="0">
                <a:latin typeface="Times New Roman"/>
                <a:cs typeface="Times New Roman"/>
              </a:rPr>
              <a:t>orientale dell’America del </a:t>
            </a:r>
            <a:r>
              <a:rPr sz="1200" dirty="0">
                <a:latin typeface="Times New Roman"/>
                <a:cs typeface="Times New Roman"/>
              </a:rPr>
              <a:t>Sud, </a:t>
            </a:r>
            <a:r>
              <a:rPr sz="1200" spc="-5" dirty="0">
                <a:latin typeface="Times New Roman"/>
                <a:cs typeface="Times New Roman"/>
              </a:rPr>
              <a:t>raggiungendo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litorale attuale. L’Oceano Atlantico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l’Oceano  Indiano erano allora </a:t>
            </a:r>
            <a:r>
              <a:rPr sz="1200" dirty="0">
                <a:latin typeface="Times New Roman"/>
                <a:cs typeface="Times New Roman"/>
              </a:rPr>
              <a:t>quasi come sono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oggi.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(689.4) 60:3.5 </a:t>
            </a:r>
            <a:r>
              <a:rPr sz="1200" i="1" dirty="0">
                <a:latin typeface="Times New Roman"/>
                <a:cs typeface="Times New Roman"/>
              </a:rPr>
              <a:t>95.000.000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masse </a:t>
            </a:r>
            <a:r>
              <a:rPr sz="1200" dirty="0">
                <a:latin typeface="Times New Roman"/>
                <a:cs typeface="Times New Roman"/>
              </a:rPr>
              <a:t>continentali </a:t>
            </a:r>
            <a:r>
              <a:rPr sz="1200" spc="-5" dirty="0">
                <a:latin typeface="Times New Roman"/>
                <a:cs typeface="Times New Roman"/>
              </a:rPr>
              <a:t>dell’America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dell’Europa </a:t>
            </a:r>
            <a:r>
              <a:rPr sz="1200" dirty="0">
                <a:latin typeface="Times New Roman"/>
                <a:cs typeface="Times New Roman"/>
              </a:rPr>
              <a:t>ricominciarono ad </a:t>
            </a:r>
            <a:r>
              <a:rPr sz="1200" spc="-5" dirty="0">
                <a:latin typeface="Times New Roman"/>
                <a:cs typeface="Times New Roman"/>
              </a:rPr>
              <a:t>affondare. </a:t>
            </a:r>
            <a:r>
              <a:rPr sz="1200" dirty="0">
                <a:latin typeface="Times New Roman"/>
                <a:cs typeface="Times New Roman"/>
              </a:rPr>
              <a:t>I mari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sud</a:t>
            </a:r>
            <a:endParaRPr sz="1200">
              <a:latin typeface="Times New Roman"/>
              <a:cs typeface="Times New Roman"/>
            </a:endParaRPr>
          </a:p>
          <a:p>
            <a:pPr marL="88900" marR="8953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iniziarono ad invadere 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estesero gradualmente </a:t>
            </a:r>
            <a:r>
              <a:rPr sz="1200" dirty="0">
                <a:latin typeface="Times New Roman"/>
                <a:cs typeface="Times New Roman"/>
              </a:rPr>
              <a:t>verso nord </a:t>
            </a:r>
            <a:r>
              <a:rPr sz="1200" spc="-5" dirty="0">
                <a:latin typeface="Times New Roman"/>
                <a:cs typeface="Times New Roman"/>
              </a:rPr>
              <a:t>per congiungersi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l’Oceano Artico, </a:t>
            </a:r>
            <a:r>
              <a:rPr sz="1200" dirty="0">
                <a:latin typeface="Times New Roman"/>
                <a:cs typeface="Times New Roman"/>
              </a:rPr>
              <a:t>costituendo  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maggiore </a:t>
            </a:r>
            <a:r>
              <a:rPr sz="1200" spc="-5" dirty="0">
                <a:latin typeface="Times New Roman"/>
                <a:cs typeface="Times New Roman"/>
              </a:rPr>
              <a:t>sommersione del continente. Quando questo </a:t>
            </a:r>
            <a:r>
              <a:rPr sz="1200" dirty="0">
                <a:latin typeface="Times New Roman"/>
                <a:cs typeface="Times New Roman"/>
              </a:rPr>
              <a:t>mare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ritirò, </a:t>
            </a:r>
            <a:r>
              <a:rPr sz="1200" spc="-5" dirty="0">
                <a:latin typeface="Times New Roman"/>
                <a:cs typeface="Times New Roman"/>
              </a:rPr>
              <a:t>lasciò </a:t>
            </a:r>
            <a:r>
              <a:rPr sz="1200" dirty="0">
                <a:latin typeface="Times New Roman"/>
                <a:cs typeface="Times New Roman"/>
              </a:rPr>
              <a:t>il continente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com’è ora. Prima  dell’inizio di </a:t>
            </a:r>
            <a:r>
              <a:rPr sz="1200" spc="-5" dirty="0">
                <a:latin typeface="Times New Roman"/>
                <a:cs typeface="Times New Roman"/>
              </a:rPr>
              <a:t>questa grande sommersione, </a:t>
            </a:r>
            <a:r>
              <a:rPr sz="1200" dirty="0">
                <a:latin typeface="Times New Roman"/>
                <a:cs typeface="Times New Roman"/>
              </a:rPr>
              <a:t>le terre </a:t>
            </a:r>
            <a:r>
              <a:rPr sz="1200" spc="-5" dirty="0">
                <a:latin typeface="Times New Roman"/>
                <a:cs typeface="Times New Roman"/>
              </a:rPr>
              <a:t>alte orientali degli Appalachi erano state quasi completamente erose fino </a:t>
            </a:r>
            <a:r>
              <a:rPr sz="1200" dirty="0">
                <a:latin typeface="Times New Roman"/>
                <a:cs typeface="Times New Roman"/>
              </a:rPr>
              <a:t>al  </a:t>
            </a:r>
            <a:r>
              <a:rPr sz="1200" spc="-5" dirty="0">
                <a:latin typeface="Times New Roman"/>
                <a:cs typeface="Times New Roman"/>
              </a:rPr>
              <a:t>livello del mare. </a:t>
            </a:r>
            <a:r>
              <a:rPr sz="1200" dirty="0">
                <a:latin typeface="Times New Roman"/>
                <a:cs typeface="Times New Roman"/>
              </a:rPr>
              <a:t>I numerosi </a:t>
            </a:r>
            <a:r>
              <a:rPr sz="1200" spc="-5" dirty="0">
                <a:latin typeface="Times New Roman"/>
                <a:cs typeface="Times New Roman"/>
              </a:rPr>
              <a:t>strati colorati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argilla pura, </a:t>
            </a:r>
            <a:r>
              <a:rPr sz="1200" dirty="0">
                <a:latin typeface="Times New Roman"/>
                <a:cs typeface="Times New Roman"/>
              </a:rPr>
              <a:t>ora utilizzati </a:t>
            </a:r>
            <a:r>
              <a:rPr sz="1200" spc="-5" dirty="0">
                <a:latin typeface="Times New Roman"/>
                <a:cs typeface="Times New Roman"/>
              </a:rPr>
              <a:t>per fabbricare ceramiche si depositarono </a:t>
            </a:r>
            <a:r>
              <a:rPr sz="1200" dirty="0">
                <a:latin typeface="Times New Roman"/>
                <a:cs typeface="Times New Roman"/>
              </a:rPr>
              <a:t>sulle regioni  </a:t>
            </a:r>
            <a:r>
              <a:rPr sz="1200" spc="-5" dirty="0">
                <a:latin typeface="Times New Roman"/>
                <a:cs typeface="Times New Roman"/>
              </a:rPr>
              <a:t>costiere dell’Atlantico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quest’era;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spessore </a:t>
            </a:r>
            <a:r>
              <a:rPr sz="1200" dirty="0">
                <a:latin typeface="Times New Roman"/>
                <a:cs typeface="Times New Roman"/>
              </a:rPr>
              <a:t>medio è di circa 600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(689.5) 60:3.6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attività </a:t>
            </a:r>
            <a:r>
              <a:rPr sz="1200" spc="-5" dirty="0">
                <a:latin typeface="Times New Roman"/>
                <a:cs typeface="Times New Roman"/>
              </a:rPr>
              <a:t>vulcaniche si </a:t>
            </a:r>
            <a:r>
              <a:rPr sz="1200" dirty="0">
                <a:latin typeface="Times New Roman"/>
                <a:cs typeface="Times New Roman"/>
              </a:rPr>
              <a:t>verificarono a </a:t>
            </a:r>
            <a:r>
              <a:rPr sz="1200" spc="-5" dirty="0">
                <a:latin typeface="Times New Roman"/>
                <a:cs typeface="Times New Roman"/>
              </a:rPr>
              <a:t>sud delle Alpi </a:t>
            </a:r>
            <a:r>
              <a:rPr sz="1200" dirty="0">
                <a:latin typeface="Times New Roman"/>
                <a:cs typeface="Times New Roman"/>
              </a:rPr>
              <a:t>e lungo la </a:t>
            </a:r>
            <a:r>
              <a:rPr sz="1200" spc="-5" dirty="0">
                <a:latin typeface="Times New Roman"/>
                <a:cs typeface="Times New Roman"/>
              </a:rPr>
              <a:t>catena </a:t>
            </a:r>
            <a:r>
              <a:rPr sz="1200" dirty="0">
                <a:latin typeface="Times New Roman"/>
                <a:cs typeface="Times New Roman"/>
              </a:rPr>
              <a:t>montuosa costiera </a:t>
            </a:r>
            <a:r>
              <a:rPr sz="1200" spc="-5" dirty="0">
                <a:latin typeface="Times New Roman"/>
                <a:cs typeface="Times New Roman"/>
              </a:rPr>
              <a:t>dell’attuale </a:t>
            </a:r>
            <a:r>
              <a:rPr sz="1200" dirty="0">
                <a:latin typeface="Times New Roman"/>
                <a:cs typeface="Times New Roman"/>
              </a:rPr>
              <a:t>California.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deformazioni della crosta </a:t>
            </a:r>
            <a:r>
              <a:rPr sz="1200" dirty="0">
                <a:latin typeface="Times New Roman"/>
                <a:cs typeface="Times New Roman"/>
              </a:rPr>
              <a:t>terrestre da milioni e milioni di anni </a:t>
            </a:r>
            <a:r>
              <a:rPr sz="1200" spc="-5" dirty="0">
                <a:latin typeface="Times New Roman"/>
                <a:cs typeface="Times New Roman"/>
              </a:rPr>
              <a:t>si produssero nel </a:t>
            </a:r>
            <a:r>
              <a:rPr sz="1200" dirty="0">
                <a:latin typeface="Times New Roman"/>
                <a:cs typeface="Times New Roman"/>
              </a:rPr>
              <a:t>Messico. </a:t>
            </a:r>
            <a:r>
              <a:rPr sz="1200" spc="-5" dirty="0">
                <a:latin typeface="Times New Roman"/>
                <a:cs typeface="Times New Roman"/>
              </a:rPr>
              <a:t>Grandi cambiamenti avvennero  anche </a:t>
            </a:r>
            <a:r>
              <a:rPr sz="1200" dirty="0">
                <a:latin typeface="Times New Roman"/>
                <a:cs typeface="Times New Roman"/>
              </a:rPr>
              <a:t>in Europa, in </a:t>
            </a:r>
            <a:r>
              <a:rPr sz="1200" spc="-5" dirty="0">
                <a:latin typeface="Times New Roman"/>
                <a:cs typeface="Times New Roman"/>
              </a:rPr>
              <a:t>Russia,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Giappone </a:t>
            </a:r>
            <a:r>
              <a:rPr sz="1200" dirty="0">
                <a:latin typeface="Times New Roman"/>
                <a:cs typeface="Times New Roman"/>
              </a:rPr>
              <a:t>e nella parte </a:t>
            </a:r>
            <a:r>
              <a:rPr sz="1200" spc="-5" dirty="0">
                <a:latin typeface="Times New Roman"/>
                <a:cs typeface="Times New Roman"/>
              </a:rPr>
              <a:t>meridionale dell’America del </a:t>
            </a:r>
            <a:r>
              <a:rPr sz="1200" dirty="0">
                <a:latin typeface="Times New Roman"/>
                <a:cs typeface="Times New Roman"/>
              </a:rPr>
              <a:t>Sud.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clima divenne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35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(689.6) 60:3.7 </a:t>
            </a:r>
            <a:r>
              <a:rPr sz="1200" i="1" dirty="0">
                <a:latin typeface="Times New Roman"/>
                <a:cs typeface="Times New Roman"/>
              </a:rPr>
              <a:t>90.000.000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angiosperme emersero </a:t>
            </a:r>
            <a:r>
              <a:rPr sz="1200" dirty="0">
                <a:latin typeface="Times New Roman"/>
                <a:cs typeface="Times New Roman"/>
              </a:rPr>
              <a:t>da questi </a:t>
            </a:r>
            <a:r>
              <a:rPr sz="1200" spc="-5" dirty="0">
                <a:latin typeface="Times New Roman"/>
                <a:cs typeface="Times New Roman"/>
              </a:rPr>
              <a:t>mari cretacei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invasero </a:t>
            </a:r>
            <a:r>
              <a:rPr sz="1200" spc="-5" dirty="0">
                <a:latin typeface="Times New Roman"/>
                <a:cs typeface="Times New Roman"/>
              </a:rPr>
              <a:t>ben presto </a:t>
            </a:r>
            <a:r>
              <a:rPr sz="1200" dirty="0">
                <a:latin typeface="Times New Roman"/>
                <a:cs typeface="Times New Roman"/>
              </a:rPr>
              <a:t>i continenti. 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piante </a:t>
            </a:r>
            <a:r>
              <a:rPr sz="1200" spc="-5" dirty="0">
                <a:latin typeface="Times New Roman"/>
                <a:cs typeface="Times New Roman"/>
              </a:rPr>
              <a:t>terrestri apparvero </a:t>
            </a:r>
            <a:r>
              <a:rPr sz="1200" i="1" dirty="0">
                <a:latin typeface="Times New Roman"/>
                <a:cs typeface="Times New Roman"/>
              </a:rPr>
              <a:t>improvvisamente </a:t>
            </a:r>
            <a:r>
              <a:rPr sz="1200" spc="-5" dirty="0">
                <a:latin typeface="Times New Roman"/>
                <a:cs typeface="Times New Roman"/>
              </a:rPr>
              <a:t>assieme ai fichi, </a:t>
            </a:r>
            <a:r>
              <a:rPr sz="1200" dirty="0">
                <a:latin typeface="Times New Roman"/>
                <a:cs typeface="Times New Roman"/>
              </a:rPr>
              <a:t>alle magnolie e </a:t>
            </a:r>
            <a:r>
              <a:rPr sz="1200" spc="-5" dirty="0">
                <a:latin typeface="Times New Roman"/>
                <a:cs typeface="Times New Roman"/>
              </a:rPr>
              <a:t>ai tulipani. </a:t>
            </a:r>
            <a:r>
              <a:rPr sz="1200" dirty="0">
                <a:latin typeface="Times New Roman"/>
                <a:cs typeface="Times New Roman"/>
              </a:rPr>
              <a:t>Poco dopo </a:t>
            </a:r>
            <a:r>
              <a:rPr sz="1200" spc="-5" dirty="0">
                <a:latin typeface="Times New Roman"/>
                <a:cs typeface="Times New Roman"/>
              </a:rPr>
              <a:t>alberi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fico, alberi del  pane </a:t>
            </a:r>
            <a:r>
              <a:rPr sz="1200" dirty="0">
                <a:latin typeface="Times New Roman"/>
                <a:cs typeface="Times New Roman"/>
              </a:rPr>
              <a:t>e palme </a:t>
            </a:r>
            <a:r>
              <a:rPr sz="1200" spc="-5" dirty="0">
                <a:latin typeface="Times New Roman"/>
                <a:cs typeface="Times New Roman"/>
              </a:rPr>
              <a:t>ricoprirono l’Europa </a:t>
            </a:r>
            <a:r>
              <a:rPr sz="1200" dirty="0">
                <a:latin typeface="Times New Roman"/>
                <a:cs typeface="Times New Roman"/>
              </a:rPr>
              <a:t>e le pianure occidentali </a:t>
            </a:r>
            <a:r>
              <a:rPr sz="1200" spc="-5" dirty="0">
                <a:latin typeface="Times New Roman"/>
                <a:cs typeface="Times New Roman"/>
              </a:rPr>
              <a:t>dell’America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Nord. Non apparve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animale terrestre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nuovo.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06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(689.7) 60:3.8 </a:t>
            </a:r>
            <a:r>
              <a:rPr sz="1200" i="1" dirty="0">
                <a:latin typeface="Times New Roman"/>
                <a:cs typeface="Times New Roman"/>
              </a:rPr>
              <a:t>85.000.000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si </a:t>
            </a:r>
            <a:r>
              <a:rPr sz="1200" dirty="0">
                <a:latin typeface="Times New Roman"/>
                <a:cs typeface="Times New Roman"/>
              </a:rPr>
              <a:t>chiuse lo Stretto di </a:t>
            </a:r>
            <a:r>
              <a:rPr sz="1200" spc="-5" dirty="0">
                <a:latin typeface="Times New Roman"/>
                <a:cs typeface="Times New Roman"/>
              </a:rPr>
              <a:t>Bering, isolando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acque dei mari settentrionali che si stavano raffreddando.  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marina </a:t>
            </a:r>
            <a:r>
              <a:rPr sz="1200" spc="-5" dirty="0">
                <a:latin typeface="Times New Roman"/>
                <a:cs typeface="Times New Roman"/>
              </a:rPr>
              <a:t>delle acque del Golfo del Messico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dell’Atlantico 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differenziata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dell’Oceano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Pacifico </a:t>
            </a:r>
            <a:r>
              <a:rPr sz="1200" dirty="0">
                <a:latin typeface="Times New Roman"/>
                <a:cs typeface="Times New Roman"/>
              </a:rPr>
              <a:t>a causa delle variazioni di </a:t>
            </a:r>
            <a:r>
              <a:rPr sz="1200" spc="-5" dirty="0">
                <a:latin typeface="Times New Roman"/>
                <a:cs typeface="Times New Roman"/>
              </a:rPr>
              <a:t>temperatura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due masse d’acqua,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ora divennero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uniformi.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451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92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condividere </a:t>
            </a:r>
            <a:r>
              <a:rPr sz="1200" dirty="0">
                <a:latin typeface="Times New Roman"/>
                <a:cs typeface="Times New Roman"/>
              </a:rPr>
              <a:t>il sacramento </a:t>
            </a:r>
            <a:r>
              <a:rPr sz="1200" spc="-5" dirty="0">
                <a:latin typeface="Times New Roman"/>
                <a:cs typeface="Times New Roman"/>
              </a:rPr>
              <a:t>assicurasse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eterna,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passaggio immediato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 nel </a:t>
            </a:r>
            <a:r>
              <a:rPr sz="1200" dirty="0">
                <a:latin typeface="Times New Roman"/>
                <a:cs typeface="Times New Roman"/>
              </a:rPr>
              <a:t>seno di Mitra </a:t>
            </a:r>
            <a:r>
              <a:rPr sz="1200" spc="-5" dirty="0">
                <a:latin typeface="Times New Roman"/>
                <a:cs typeface="Times New Roman"/>
              </a:rPr>
              <a:t>per restarvi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beatitudine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giorno del giudizio. Nel giorno del giudizio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chiavi mitraiche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avrebbero </a:t>
            </a:r>
            <a:r>
              <a:rPr sz="1200" spc="-5" dirty="0">
                <a:latin typeface="Times New Roman"/>
                <a:cs typeface="Times New Roman"/>
              </a:rPr>
              <a:t>aperto </a:t>
            </a:r>
            <a:r>
              <a:rPr sz="1200" dirty="0">
                <a:latin typeface="Times New Roman"/>
                <a:cs typeface="Times New Roman"/>
              </a:rPr>
              <a:t>le porte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 </a:t>
            </a:r>
            <a:r>
              <a:rPr sz="1200" spc="-5" dirty="0">
                <a:latin typeface="Times New Roman"/>
                <a:cs typeface="Times New Roman"/>
              </a:rPr>
              <a:t>per ricevervi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fedeli; </a:t>
            </a:r>
            <a:r>
              <a:rPr sz="1200" dirty="0">
                <a:latin typeface="Times New Roman"/>
                <a:cs typeface="Times New Roman"/>
              </a:rPr>
              <a:t>dopo di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i non </a:t>
            </a:r>
            <a:r>
              <a:rPr sz="1200" spc="-5" dirty="0">
                <a:latin typeface="Times New Roman"/>
                <a:cs typeface="Times New Roman"/>
              </a:rPr>
              <a:t>battezzati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viventi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morti sarebbero </a:t>
            </a:r>
            <a:r>
              <a:rPr sz="1200" dirty="0">
                <a:latin typeface="Times New Roman"/>
                <a:cs typeface="Times New Roman"/>
              </a:rPr>
              <a:t>stati annientati </a:t>
            </a:r>
            <a:r>
              <a:rPr sz="1200" spc="-5" dirty="0">
                <a:latin typeface="Times New Roman"/>
                <a:cs typeface="Times New Roman"/>
              </a:rPr>
              <a:t>al ritorno </a:t>
            </a:r>
            <a:r>
              <a:rPr sz="1200" dirty="0">
                <a:latin typeface="Times New Roman"/>
                <a:cs typeface="Times New Roman"/>
              </a:rPr>
              <a:t>di Mitra sulla </a:t>
            </a:r>
            <a:r>
              <a:rPr sz="1200" spc="-5" dirty="0">
                <a:latin typeface="Times New Roman"/>
                <a:cs typeface="Times New Roman"/>
              </a:rPr>
              <a:t>terra.  S’insegnava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moriva andava davanti </a:t>
            </a:r>
            <a:r>
              <a:rPr sz="1200" dirty="0">
                <a:latin typeface="Times New Roman"/>
                <a:cs typeface="Times New Roman"/>
              </a:rPr>
              <a:t>a Mitra per </a:t>
            </a:r>
            <a:r>
              <a:rPr sz="1200" spc="-5" dirty="0">
                <a:latin typeface="Times New Roman"/>
                <a:cs typeface="Times New Roman"/>
              </a:rPr>
              <a:t>essere giudicato,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Mitra avrebbe  </a:t>
            </a:r>
            <a:r>
              <a:rPr sz="1200" spc="-5" dirty="0">
                <a:latin typeface="Times New Roman"/>
                <a:cs typeface="Times New Roman"/>
              </a:rPr>
              <a:t>radunato </a:t>
            </a:r>
            <a:r>
              <a:rPr sz="1200" dirty="0">
                <a:latin typeface="Times New Roman"/>
                <a:cs typeface="Times New Roman"/>
              </a:rPr>
              <a:t>tutti i morti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loro tombe </a:t>
            </a:r>
            <a:r>
              <a:rPr sz="1200" spc="-5" dirty="0">
                <a:latin typeface="Times New Roman"/>
                <a:cs typeface="Times New Roman"/>
              </a:rPr>
              <a:t>perché affrontassero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finale. I malvagi </a:t>
            </a:r>
            <a:r>
              <a:rPr sz="1200" spc="-5" dirty="0">
                <a:latin typeface="Times New Roman"/>
                <a:cs typeface="Times New Roman"/>
              </a:rPr>
              <a:t>sarebbero </a:t>
            </a:r>
            <a:r>
              <a:rPr sz="1200" dirty="0">
                <a:latin typeface="Times New Roman"/>
                <a:cs typeface="Times New Roman"/>
              </a:rPr>
              <a:t>stati distrutti con il </a:t>
            </a:r>
            <a:r>
              <a:rPr sz="1200" spc="5" dirty="0">
                <a:latin typeface="Times New Roman"/>
                <a:cs typeface="Times New Roman"/>
              </a:rPr>
              <a:t>fuoco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 buoni </a:t>
            </a:r>
            <a:r>
              <a:rPr sz="1200" spc="-5" dirty="0">
                <a:latin typeface="Times New Roman"/>
                <a:cs typeface="Times New Roman"/>
              </a:rPr>
              <a:t>avrebbero regnato </a:t>
            </a:r>
            <a:r>
              <a:rPr sz="1200" dirty="0">
                <a:latin typeface="Times New Roman"/>
                <a:cs typeface="Times New Roman"/>
              </a:rPr>
              <a:t>con Mitra </a:t>
            </a:r>
            <a:r>
              <a:rPr sz="1200" spc="-5" dirty="0">
                <a:latin typeface="Times New Roman"/>
                <a:cs typeface="Times New Roman"/>
              </a:rPr>
              <a:t>per sempre.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60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(1082.6) 98:5.5 </a:t>
            </a:r>
            <a:r>
              <a:rPr sz="1200" spc="-5" dirty="0">
                <a:latin typeface="Times New Roman"/>
                <a:cs typeface="Times New Roman"/>
              </a:rPr>
              <a:t>All’inizio 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solo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uomini, e </a:t>
            </a:r>
            <a:r>
              <a:rPr sz="1200" spc="-5" dirty="0">
                <a:latin typeface="Times New Roman"/>
                <a:cs typeface="Times New Roman"/>
              </a:rPr>
              <a:t>c’erano sette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differenti cui </a:t>
            </a:r>
            <a:r>
              <a:rPr sz="1200" dirty="0">
                <a:latin typeface="Times New Roman"/>
                <a:cs typeface="Times New Roman"/>
              </a:rPr>
              <a:t>i credenti </a:t>
            </a:r>
            <a:r>
              <a:rPr sz="1200" spc="-5" dirty="0">
                <a:latin typeface="Times New Roman"/>
                <a:cs typeface="Times New Roman"/>
              </a:rPr>
              <a:t>potevano essere </a:t>
            </a:r>
            <a:r>
              <a:rPr sz="1200" dirty="0">
                <a:latin typeface="Times New Roman"/>
                <a:cs typeface="Times New Roman"/>
              </a:rPr>
              <a:t>iniziati </a:t>
            </a:r>
            <a:r>
              <a:rPr sz="1200" spc="2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successione. Più tardi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mogli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figlie dei credenti furono </a:t>
            </a:r>
            <a:r>
              <a:rPr sz="1200" dirty="0">
                <a:latin typeface="Times New Roman"/>
                <a:cs typeface="Times New Roman"/>
              </a:rPr>
              <a:t>ammesse </a:t>
            </a:r>
            <a:r>
              <a:rPr sz="1200" spc="-5" dirty="0">
                <a:latin typeface="Times New Roman"/>
                <a:cs typeface="Times New Roman"/>
              </a:rPr>
              <a:t>ai templi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Madre, </a:t>
            </a:r>
            <a:r>
              <a:rPr sz="1200" spc="-5" dirty="0">
                <a:latin typeface="Times New Roman"/>
                <a:cs typeface="Times New Roman"/>
              </a:rPr>
              <a:t>che erano contigui </a:t>
            </a:r>
            <a:r>
              <a:rPr sz="1200" dirty="0">
                <a:latin typeface="Times New Roman"/>
                <a:cs typeface="Times New Roman"/>
              </a:rPr>
              <a:t>ai templi  </a:t>
            </a:r>
            <a:r>
              <a:rPr sz="1200" spc="-5" dirty="0">
                <a:latin typeface="Times New Roman"/>
                <a:cs typeface="Times New Roman"/>
              </a:rPr>
              <a:t>mitraici.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culto delle donne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una mescolanza </a:t>
            </a:r>
            <a:r>
              <a:rPr sz="1200" spc="-5" dirty="0">
                <a:latin typeface="Times New Roman"/>
                <a:cs typeface="Times New Roman"/>
              </a:rPr>
              <a:t>del rituale mitraico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cerimonie </a:t>
            </a:r>
            <a:r>
              <a:rPr sz="1200" dirty="0">
                <a:latin typeface="Times New Roman"/>
                <a:cs typeface="Times New Roman"/>
              </a:rPr>
              <a:t>del culto frigio di </a:t>
            </a:r>
            <a:r>
              <a:rPr sz="1200" spc="-5" dirty="0">
                <a:latin typeface="Times New Roman"/>
                <a:cs typeface="Times New Roman"/>
              </a:rPr>
              <a:t>Cibele,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Attis.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mitraismo ed il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Cristianesimo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(1083.1) 98:6.1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dell’apparizione dei </a:t>
            </a:r>
            <a:r>
              <a:rPr sz="1200" dirty="0">
                <a:latin typeface="Times New Roman"/>
                <a:cs typeface="Times New Roman"/>
              </a:rPr>
              <a:t>culti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misteri e </a:t>
            </a:r>
            <a:r>
              <a:rPr sz="1200" spc="-5" dirty="0">
                <a:latin typeface="Times New Roman"/>
                <a:cs typeface="Times New Roman"/>
              </a:rPr>
              <a:t>del Cristianesimo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personale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poco sviluppata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istituzione indipendente nei paesi </a:t>
            </a:r>
            <a:r>
              <a:rPr sz="1200" dirty="0">
                <a:latin typeface="Times New Roman"/>
                <a:cs typeface="Times New Roman"/>
              </a:rPr>
              <a:t>civilizzati </a:t>
            </a:r>
            <a:r>
              <a:rPr sz="1200" spc="-5" dirty="0">
                <a:latin typeface="Times New Roman"/>
                <a:cs typeface="Times New Roman"/>
              </a:rPr>
              <a:t>dell’Africa </a:t>
            </a:r>
            <a:r>
              <a:rPr sz="1200" dirty="0">
                <a:latin typeface="Times New Roman"/>
                <a:cs typeface="Times New Roman"/>
              </a:rPr>
              <a:t>del nord e dell’Europa; essa era più un affare di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di città-Stato, di  politica e </a:t>
            </a:r>
            <a:r>
              <a:rPr sz="1200" spc="-5" dirty="0">
                <a:latin typeface="Times New Roman"/>
                <a:cs typeface="Times New Roman"/>
              </a:rPr>
              <a:t>d’impero. </a:t>
            </a:r>
            <a:r>
              <a:rPr sz="1200" dirty="0">
                <a:latin typeface="Times New Roman"/>
                <a:cs typeface="Times New Roman"/>
              </a:rPr>
              <a:t>I Greci </a:t>
            </a:r>
            <a:r>
              <a:rPr sz="1200" spc="-5" dirty="0">
                <a:latin typeface="Times New Roman"/>
                <a:cs typeface="Times New Roman"/>
              </a:rPr>
              <a:t>ellenici </a:t>
            </a:r>
            <a:r>
              <a:rPr sz="1200" dirty="0">
                <a:latin typeface="Times New Roman"/>
                <a:cs typeface="Times New Roman"/>
              </a:rPr>
              <a:t>non svilupparono mai 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culto </a:t>
            </a:r>
            <a:r>
              <a:rPr sz="1200" spc="-5" dirty="0">
                <a:latin typeface="Times New Roman"/>
                <a:cs typeface="Times New Roman"/>
              </a:rPr>
              <a:t>centralizzato;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rituale era </a:t>
            </a:r>
            <a:r>
              <a:rPr sz="1200" dirty="0">
                <a:latin typeface="Times New Roman"/>
                <a:cs typeface="Times New Roman"/>
              </a:rPr>
              <a:t>locale;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né  </a:t>
            </a:r>
            <a:r>
              <a:rPr sz="1200" spc="-5" dirty="0">
                <a:latin typeface="Times New Roman"/>
                <a:cs typeface="Times New Roman"/>
              </a:rPr>
              <a:t>clero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“libro sacro”. </a:t>
            </a:r>
            <a:r>
              <a:rPr sz="1200" dirty="0">
                <a:latin typeface="Times New Roman"/>
                <a:cs typeface="Times New Roman"/>
              </a:rPr>
              <a:t>Come i Romani,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istituzioni </a:t>
            </a:r>
            <a:r>
              <a:rPr sz="1200" spc="-5" dirty="0">
                <a:latin typeface="Times New Roman"/>
                <a:cs typeface="Times New Roman"/>
              </a:rPr>
              <a:t>religiose mancavano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potente agente motore per </a:t>
            </a:r>
            <a:r>
              <a:rPr sz="1200" dirty="0">
                <a:latin typeface="Times New Roman"/>
                <a:cs typeface="Times New Roman"/>
              </a:rPr>
              <a:t>la preservazione di  </a:t>
            </a:r>
            <a:r>
              <a:rPr sz="1200" spc="-5" dirty="0">
                <a:latin typeface="Times New Roman"/>
                <a:cs typeface="Times New Roman"/>
              </a:rPr>
              <a:t>valori morali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spirituali superiori.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che l’istituzionalizzazione della religione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generalmente sminuito </a:t>
            </a:r>
            <a:r>
              <a:rPr sz="1200" spc="15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endParaRPr sz="1200">
              <a:latin typeface="Times New Roman"/>
              <a:cs typeface="Times New Roman"/>
            </a:endParaRPr>
          </a:p>
          <a:p>
            <a:pPr marL="76200" marR="3594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qualità spirituale, </a:t>
            </a:r>
            <a:r>
              <a:rPr sz="1200" dirty="0">
                <a:latin typeface="Times New Roman"/>
                <a:cs typeface="Times New Roman"/>
              </a:rPr>
              <a:t>è anche un </a:t>
            </a:r>
            <a:r>
              <a:rPr sz="1200" spc="-5" dirty="0">
                <a:latin typeface="Times New Roman"/>
                <a:cs typeface="Times New Roman"/>
              </a:rPr>
              <a:t>fatto che nessuna religione </a:t>
            </a:r>
            <a:r>
              <a:rPr sz="1200" dirty="0">
                <a:latin typeface="Times New Roman"/>
                <a:cs typeface="Times New Roman"/>
              </a:rPr>
              <a:t>è mai </a:t>
            </a:r>
            <a:r>
              <a:rPr sz="1200" spc="-5" dirty="0">
                <a:latin typeface="Times New Roman"/>
                <a:cs typeface="Times New Roman"/>
              </a:rPr>
              <a:t>riuscita </a:t>
            </a:r>
            <a:r>
              <a:rPr sz="1200" dirty="0">
                <a:latin typeface="Times New Roman"/>
                <a:cs typeface="Times New Roman"/>
              </a:rPr>
              <a:t>finora a </a:t>
            </a:r>
            <a:r>
              <a:rPr sz="1200" spc="-5" dirty="0">
                <a:latin typeface="Times New Roman"/>
                <a:cs typeface="Times New Roman"/>
              </a:rPr>
              <a:t>sopravvivere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l’aiuto </a:t>
            </a:r>
            <a:r>
              <a:rPr sz="1200" dirty="0">
                <a:latin typeface="Times New Roman"/>
                <a:cs typeface="Times New Roman"/>
              </a:rPr>
              <a:t>di un’organizzazione  </a:t>
            </a:r>
            <a:r>
              <a:rPr sz="1200" spc="-5" dirty="0">
                <a:latin typeface="Times New Roman"/>
                <a:cs typeface="Times New Roman"/>
              </a:rPr>
              <a:t>istituzionale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grado maggiore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829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(1083.2) 98:6.2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occidentale languì così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all’epoca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Scettici, dei Cinici, degli </a:t>
            </a:r>
            <a:r>
              <a:rPr sz="1200" dirty="0">
                <a:latin typeface="Times New Roman"/>
                <a:cs typeface="Times New Roman"/>
              </a:rPr>
              <a:t>Epicurei e </a:t>
            </a:r>
            <a:r>
              <a:rPr sz="1200" spc="-5" dirty="0">
                <a:latin typeface="Times New Roman"/>
                <a:cs typeface="Times New Roman"/>
              </a:rPr>
              <a:t>degli Stoici, </a:t>
            </a:r>
            <a:r>
              <a:rPr sz="1200" dirty="0">
                <a:latin typeface="Times New Roman"/>
                <a:cs typeface="Times New Roman"/>
              </a:rPr>
              <a:t>ma più  </a:t>
            </a:r>
            <a:r>
              <a:rPr sz="1200" spc="-5" dirty="0">
                <a:latin typeface="Times New Roman"/>
                <a:cs typeface="Times New Roman"/>
              </a:rPr>
              <a:t>importante ancora, fino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tempi del grande </a:t>
            </a:r>
            <a:r>
              <a:rPr sz="1200" dirty="0">
                <a:latin typeface="Times New Roman"/>
                <a:cs typeface="Times New Roman"/>
              </a:rPr>
              <a:t>conflitto tra il Mitraismo e la nuova </a:t>
            </a:r>
            <a:r>
              <a:rPr sz="1200" spc="-5" dirty="0">
                <a:latin typeface="Times New Roman"/>
                <a:cs typeface="Times New Roman"/>
              </a:rPr>
              <a:t>religione cristiana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Paolo.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67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46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(1083.3) 98:6.3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secolo </a:t>
            </a:r>
            <a:r>
              <a:rPr sz="1200" dirty="0">
                <a:latin typeface="Times New Roman"/>
                <a:cs typeface="Times New Roman"/>
              </a:rPr>
              <a:t>dopo Cristo le </a:t>
            </a:r>
            <a:r>
              <a:rPr sz="1200" spc="-5" dirty="0">
                <a:latin typeface="Times New Roman"/>
                <a:cs typeface="Times New Roman"/>
              </a:rPr>
              <a:t>chiese mitraiche </a:t>
            </a:r>
            <a:r>
              <a:rPr sz="1200" dirty="0">
                <a:latin typeface="Times New Roman"/>
                <a:cs typeface="Times New Roman"/>
              </a:rPr>
              <a:t>e cristiane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simili nell’aspetto esteriore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carattere  del loro rituale. Tutti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 erano per </a:t>
            </a:r>
            <a:r>
              <a:rPr sz="1200" dirty="0">
                <a:latin typeface="Times New Roman"/>
                <a:cs typeface="Times New Roman"/>
              </a:rPr>
              <a:t>la maggior parte </a:t>
            </a:r>
            <a:r>
              <a:rPr sz="1200" spc="-5" dirty="0">
                <a:latin typeface="Times New Roman"/>
                <a:cs typeface="Times New Roman"/>
              </a:rPr>
              <a:t>sotterranei </a:t>
            </a:r>
            <a:r>
              <a:rPr sz="1200" dirty="0">
                <a:latin typeface="Times New Roman"/>
                <a:cs typeface="Times New Roman"/>
              </a:rPr>
              <a:t>e contenevano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altari 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sfondi  </a:t>
            </a:r>
            <a:r>
              <a:rPr sz="1200" spc="-5" dirty="0">
                <a:latin typeface="Times New Roman"/>
                <a:cs typeface="Times New Roman"/>
              </a:rPr>
              <a:t>descrivevano </a:t>
            </a:r>
            <a:r>
              <a:rPr sz="1200" dirty="0">
                <a:latin typeface="Times New Roman"/>
                <a:cs typeface="Times New Roman"/>
              </a:rPr>
              <a:t>diversamente le </a:t>
            </a:r>
            <a:r>
              <a:rPr sz="1200" spc="-5" dirty="0">
                <a:latin typeface="Times New Roman"/>
                <a:cs typeface="Times New Roman"/>
              </a:rPr>
              <a:t>sofferenze del </a:t>
            </a:r>
            <a:r>
              <a:rPr sz="1200" dirty="0">
                <a:latin typeface="Times New Roman"/>
                <a:cs typeface="Times New Roman"/>
              </a:rPr>
              <a:t>salvatore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la salvezza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razza umana </a:t>
            </a:r>
            <a:r>
              <a:rPr sz="1200" spc="-5" dirty="0">
                <a:latin typeface="Times New Roman"/>
                <a:cs typeface="Times New Roman"/>
              </a:rPr>
              <a:t>maledetta dal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peccato.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55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(1083.4) 98:6.4 </a:t>
            </a:r>
            <a:r>
              <a:rPr sz="1200" spc="-5" dirty="0">
                <a:latin typeface="Times New Roman"/>
                <a:cs typeface="Times New Roman"/>
              </a:rPr>
              <a:t>Era sempre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abitudine degli </a:t>
            </a:r>
            <a:r>
              <a:rPr sz="1200" dirty="0">
                <a:latin typeface="Times New Roman"/>
                <a:cs typeface="Times New Roman"/>
              </a:rPr>
              <a:t>adoratori </a:t>
            </a:r>
            <a:r>
              <a:rPr sz="1200" spc="-5" dirty="0">
                <a:latin typeface="Times New Roman"/>
                <a:cs typeface="Times New Roman"/>
              </a:rPr>
              <a:t>mitraici, entrando nel </a:t>
            </a:r>
            <a:r>
              <a:rPr sz="1200" dirty="0">
                <a:latin typeface="Times New Roman"/>
                <a:cs typeface="Times New Roman"/>
              </a:rPr>
              <a:t>tempio, </a:t>
            </a:r>
            <a:r>
              <a:rPr sz="1200" spc="-5" dirty="0">
                <a:latin typeface="Times New Roman"/>
                <a:cs typeface="Times New Roman"/>
              </a:rPr>
              <a:t>d’intingere </a:t>
            </a:r>
            <a:r>
              <a:rPr sz="1200" dirty="0">
                <a:latin typeface="Times New Roman"/>
                <a:cs typeface="Times New Roman"/>
              </a:rPr>
              <a:t>le loro dita </a:t>
            </a:r>
            <a:r>
              <a:rPr sz="1200" spc="-5" dirty="0">
                <a:latin typeface="Times New Roman"/>
                <a:cs typeface="Times New Roman"/>
              </a:rPr>
              <a:t>nell’acqua </a:t>
            </a:r>
            <a:r>
              <a:rPr sz="1200" dirty="0">
                <a:latin typeface="Times New Roman"/>
                <a:cs typeface="Times New Roman"/>
              </a:rPr>
              <a:t>benedetta. E  poiché in </a:t>
            </a:r>
            <a:r>
              <a:rPr sz="1200" spc="-5" dirty="0">
                <a:latin typeface="Times New Roman"/>
                <a:cs typeface="Times New Roman"/>
              </a:rPr>
              <a:t>certi distretti c’erano delle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che appartenevano contemporaneamente alle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religioni, introdussero questo  costume nella 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delle chiese </a:t>
            </a:r>
            <a:r>
              <a:rPr sz="1200" dirty="0">
                <a:latin typeface="Times New Roman"/>
                <a:cs typeface="Times New Roman"/>
              </a:rPr>
              <a:t>cristiane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vicinanze di Roma. </a:t>
            </a:r>
            <a:r>
              <a:rPr sz="1200" spc="-5" dirty="0">
                <a:latin typeface="Times New Roman"/>
                <a:cs typeface="Times New Roman"/>
              </a:rPr>
              <a:t>Entrambe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impiegavano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battesimo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distribuivano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sacramento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pane </a:t>
            </a:r>
            <a:r>
              <a:rPr sz="1200" dirty="0">
                <a:latin typeface="Times New Roman"/>
                <a:cs typeface="Times New Roman"/>
              </a:rPr>
              <a:t>e del vino. </a:t>
            </a:r>
            <a:r>
              <a:rPr sz="1200" spc="-5" dirty="0">
                <a:latin typeface="Times New Roman"/>
                <a:cs typeface="Times New Roman"/>
              </a:rPr>
              <a:t>L’unica grande differenza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Mitraismo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personalità  di </a:t>
            </a:r>
            <a:r>
              <a:rPr sz="1200" spc="-5" dirty="0">
                <a:latin typeface="Times New Roman"/>
                <a:cs typeface="Times New Roman"/>
              </a:rPr>
              <a:t>Mitra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era che l’una </a:t>
            </a:r>
            <a:r>
              <a:rPr sz="1200" spc="-5" dirty="0">
                <a:latin typeface="Times New Roman"/>
                <a:cs typeface="Times New Roman"/>
              </a:rPr>
              <a:t>incoraggiava </a:t>
            </a:r>
            <a:r>
              <a:rPr sz="1200" dirty="0">
                <a:latin typeface="Times New Roman"/>
                <a:cs typeface="Times New Roman"/>
              </a:rPr>
              <a:t>il militarismo </a:t>
            </a:r>
            <a:r>
              <a:rPr sz="1200" spc="-5" dirty="0">
                <a:latin typeface="Times New Roman"/>
                <a:cs typeface="Times New Roman"/>
              </a:rPr>
              <a:t>mentre l’altra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ultrapacifista.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tolleranza </a:t>
            </a:r>
            <a:r>
              <a:rPr sz="1200" spc="-5" dirty="0">
                <a:latin typeface="Times New Roman"/>
                <a:cs typeface="Times New Roman"/>
              </a:rPr>
              <a:t>del Mitraismo verso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altre religioni (salvo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recente Cristianesimo) </a:t>
            </a:r>
            <a:r>
              <a:rPr sz="1200" dirty="0">
                <a:latin typeface="Times New Roman"/>
                <a:cs typeface="Times New Roman"/>
              </a:rPr>
              <a:t>portò </a:t>
            </a:r>
            <a:r>
              <a:rPr sz="1200" spc="-5" dirty="0">
                <a:latin typeface="Times New Roman"/>
                <a:cs typeface="Times New Roman"/>
              </a:rPr>
              <a:t>alla sua rovina </a:t>
            </a:r>
            <a:r>
              <a:rPr sz="1200" dirty="0">
                <a:latin typeface="Times New Roman"/>
                <a:cs typeface="Times New Roman"/>
              </a:rPr>
              <a:t>finale.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decisivo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lotta tra le due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l’ammissione delle </a:t>
            </a:r>
            <a:r>
              <a:rPr sz="1200" dirty="0">
                <a:latin typeface="Times New Roman"/>
                <a:cs typeface="Times New Roman"/>
              </a:rPr>
              <a:t>donne a pieno titolo alla comunità </a:t>
            </a:r>
            <a:r>
              <a:rPr sz="1200" spc="-5" dirty="0">
                <a:latin typeface="Times New Roman"/>
                <a:cs typeface="Times New Roman"/>
              </a:rPr>
              <a:t>della fede cristiana.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(1083.5) 98:6.5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la fede </a:t>
            </a:r>
            <a:r>
              <a:rPr sz="1200" spc="-5" dirty="0">
                <a:latin typeface="Times New Roman"/>
                <a:cs typeface="Times New Roman"/>
              </a:rPr>
              <a:t>denominata cristiana </a:t>
            </a:r>
            <a:r>
              <a:rPr sz="1200" dirty="0">
                <a:latin typeface="Times New Roman"/>
                <a:cs typeface="Times New Roman"/>
              </a:rPr>
              <a:t>dominò </a:t>
            </a:r>
            <a:r>
              <a:rPr sz="1200" spc="-5" dirty="0">
                <a:latin typeface="Times New Roman"/>
                <a:cs typeface="Times New Roman"/>
              </a:rPr>
              <a:t>l’Occidente.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greca fornì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valore etico;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Mitraismo  fornì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rituali </a:t>
            </a:r>
            <a:r>
              <a:rPr sz="1200" dirty="0">
                <a:latin typeface="Times New Roman"/>
                <a:cs typeface="Times New Roman"/>
              </a:rPr>
              <a:t>di osservanza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culto;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Cristianesimo, come tale, fornì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tecnica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conservazione </a:t>
            </a:r>
            <a:r>
              <a:rPr sz="1200" spc="-5" dirty="0">
                <a:latin typeface="Times New Roman"/>
                <a:cs typeface="Times New Roman"/>
              </a:rPr>
              <a:t>dei valori morali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religione cristiana</a:t>
            </a:r>
            <a:endParaRPr sz="1600">
              <a:latin typeface="Times New Roman"/>
              <a:cs typeface="Times New Roman"/>
            </a:endParaRPr>
          </a:p>
          <a:p>
            <a:pPr marL="76200" marR="12128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(1083.6) 98:7.1 </a:t>
            </a:r>
            <a:r>
              <a:rPr sz="1200" spc="-5" dirty="0">
                <a:latin typeface="Times New Roman"/>
                <a:cs typeface="Times New Roman"/>
              </a:rPr>
              <a:t>Un Figlio </a:t>
            </a:r>
            <a:r>
              <a:rPr sz="1200" dirty="0">
                <a:latin typeface="Times New Roman"/>
                <a:cs typeface="Times New Roman"/>
              </a:rPr>
              <a:t>Creatore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incarnato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sembianze della </a:t>
            </a:r>
            <a:r>
              <a:rPr sz="1200" dirty="0">
                <a:latin typeface="Times New Roman"/>
                <a:cs typeface="Times New Roman"/>
              </a:rPr>
              <a:t>carne mortale 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conferito all’umanità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per  riconciliare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collera,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per conquistare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al </a:t>
            </a:r>
            <a:r>
              <a:rPr sz="1200" spc="-5" dirty="0">
                <a:latin typeface="Times New Roman"/>
                <a:cs typeface="Times New Roman"/>
              </a:rPr>
              <a:t>riconoscimento dell’amore del </a:t>
            </a:r>
            <a:r>
              <a:rPr sz="1200" dirty="0">
                <a:latin typeface="Times New Roman"/>
                <a:cs typeface="Times New Roman"/>
              </a:rPr>
              <a:t>Padre 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endParaRPr sz="1200">
              <a:latin typeface="Times New Roman"/>
              <a:cs typeface="Times New Roman"/>
            </a:endParaRPr>
          </a:p>
          <a:p>
            <a:pPr marL="76200" marR="449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realizzazione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filiazione con Dio. Dopotutto, 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fautore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dottrina </a:t>
            </a:r>
            <a:r>
              <a:rPr sz="1200" spc="-5" dirty="0">
                <a:latin typeface="Times New Roman"/>
                <a:cs typeface="Times New Roman"/>
              </a:rPr>
              <a:t>dell’espiazione comprese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parte  </a:t>
            </a:r>
            <a:r>
              <a:rPr sz="1200" spc="-5" dirty="0">
                <a:latin typeface="Times New Roman"/>
                <a:cs typeface="Times New Roman"/>
              </a:rPr>
              <a:t>questa verità,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dichiarò che “Dio riconciliava </a:t>
            </a:r>
            <a:r>
              <a:rPr sz="1200" dirty="0">
                <a:latin typeface="Times New Roman"/>
                <a:cs typeface="Times New Roman"/>
              </a:rPr>
              <a:t>in Cristo il mondo </a:t>
            </a:r>
            <a:r>
              <a:rPr sz="1200" spc="-5" dirty="0">
                <a:latin typeface="Times New Roman"/>
                <a:cs typeface="Times New Roman"/>
              </a:rPr>
              <a:t>con 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stesso”.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56270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939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(1084.1) 98:7.2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competenza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fascicolo occuparsi dell’origine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diffusione della religione cristiana.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sufficiente dire  che 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costruita attorno alla persona </a:t>
            </a:r>
            <a:r>
              <a:rPr sz="1200" dirty="0">
                <a:latin typeface="Times New Roman"/>
                <a:cs typeface="Times New Roman"/>
              </a:rPr>
              <a:t>di Gesù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il Figlio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umanamente </a:t>
            </a:r>
            <a:r>
              <a:rPr sz="1200" spc="-5" dirty="0">
                <a:latin typeface="Times New Roman"/>
                <a:cs typeface="Times New Roman"/>
              </a:rPr>
              <a:t>incarnato, conosciuto </a:t>
            </a:r>
            <a:r>
              <a:rPr sz="1200" dirty="0">
                <a:latin typeface="Times New Roman"/>
                <a:cs typeface="Times New Roman"/>
              </a:rPr>
              <a:t>su  </a:t>
            </a:r>
            <a:r>
              <a:rPr sz="1200" spc="-5" dirty="0">
                <a:latin typeface="Times New Roman"/>
                <a:cs typeface="Times New Roman"/>
              </a:rPr>
              <a:t>Urantia come </a:t>
            </a:r>
            <a:r>
              <a:rPr sz="1200" dirty="0">
                <a:latin typeface="Times New Roman"/>
                <a:cs typeface="Times New Roman"/>
              </a:rPr>
              <a:t>il Cristo, l’unto del </a:t>
            </a:r>
            <a:r>
              <a:rPr sz="1200" spc="-5" dirty="0">
                <a:latin typeface="Times New Roman"/>
                <a:cs typeface="Times New Roman"/>
              </a:rPr>
              <a:t>Signore.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diffuso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Levante </a:t>
            </a:r>
            <a:r>
              <a:rPr sz="1200" dirty="0">
                <a:latin typeface="Times New Roman"/>
                <a:cs typeface="Times New Roman"/>
              </a:rPr>
              <a:t>e l’Occidente </a:t>
            </a:r>
            <a:r>
              <a:rPr sz="1200" spc="-5" dirty="0">
                <a:latin typeface="Times New Roman"/>
                <a:cs typeface="Times New Roman"/>
              </a:rPr>
              <a:t>dai discepoli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galileo, 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zelo missionario eguagliò quello dei loro </a:t>
            </a:r>
            <a:r>
              <a:rPr sz="1200" dirty="0">
                <a:latin typeface="Times New Roman"/>
                <a:cs typeface="Times New Roman"/>
              </a:rPr>
              <a:t>illustri </a:t>
            </a:r>
            <a:r>
              <a:rPr sz="1200" spc="-5" dirty="0">
                <a:latin typeface="Times New Roman"/>
                <a:cs typeface="Times New Roman"/>
              </a:rPr>
              <a:t>predecessori, </a:t>
            </a:r>
            <a:r>
              <a:rPr sz="1200" dirty="0">
                <a:latin typeface="Times New Roman"/>
                <a:cs typeface="Times New Roman"/>
              </a:rPr>
              <a:t>i Setiti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Salemiti, 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quello dei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ferventi contemporanei </a:t>
            </a:r>
            <a:r>
              <a:rPr sz="1200" dirty="0">
                <a:latin typeface="Times New Roman"/>
                <a:cs typeface="Times New Roman"/>
              </a:rPr>
              <a:t>asiatici, </a:t>
            </a:r>
            <a:r>
              <a:rPr sz="1200" spc="-5" dirty="0">
                <a:latin typeface="Times New Roman"/>
                <a:cs typeface="Times New Roman"/>
              </a:rPr>
              <a:t>gli insegnanti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buddisti.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5575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(1084.2) 98:7.3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cristiana, come 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credenza urantiano, </a:t>
            </a:r>
            <a:r>
              <a:rPr sz="1200" dirty="0">
                <a:latin typeface="Times New Roman"/>
                <a:cs typeface="Times New Roman"/>
              </a:rPr>
              <a:t>è sorta </a:t>
            </a:r>
            <a:r>
              <a:rPr sz="1200" spc="-5" dirty="0">
                <a:latin typeface="Times New Roman"/>
                <a:cs typeface="Times New Roman"/>
              </a:rPr>
              <a:t>dalla combinazione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seguenti insegnamenti,  influenze, credenze, culti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comportamenti personali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10325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(1084.3) 98:7.4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Melchizedek, che sono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fattore basilare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religioni dell’Oriente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dell’Occidente sorte </a:t>
            </a:r>
            <a:r>
              <a:rPr sz="1200" dirty="0">
                <a:latin typeface="Times New Roman"/>
                <a:cs typeface="Times New Roman"/>
              </a:rPr>
              <a:t>negli ultimi </a:t>
            </a:r>
            <a:r>
              <a:rPr sz="1200" spc="-5" dirty="0">
                <a:latin typeface="Times New Roman"/>
                <a:cs typeface="Times New Roman"/>
              </a:rPr>
              <a:t>quattromila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968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(1084.4) 98:7.5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ebraico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moralità,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etica,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teologia </a:t>
            </a:r>
            <a:r>
              <a:rPr sz="1200" dirty="0">
                <a:latin typeface="Times New Roman"/>
                <a:cs typeface="Times New Roman"/>
              </a:rPr>
              <a:t>e di credenza </a:t>
            </a:r>
            <a:r>
              <a:rPr sz="1200" spc="-5" dirty="0">
                <a:latin typeface="Times New Roman"/>
                <a:cs typeface="Times New Roman"/>
              </a:rPr>
              <a:t>nella Provvidenza </a:t>
            </a:r>
            <a:r>
              <a:rPr sz="1200" dirty="0">
                <a:latin typeface="Times New Roman"/>
                <a:cs typeface="Times New Roman"/>
              </a:rPr>
              <a:t>e nel </a:t>
            </a:r>
            <a:r>
              <a:rPr sz="1200" spc="-5" dirty="0">
                <a:latin typeface="Times New Roman"/>
                <a:cs typeface="Times New Roman"/>
              </a:rPr>
              <a:t>supremo  Yahweh.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9518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(1084.5) 98:7.6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concezione </a:t>
            </a:r>
            <a:r>
              <a:rPr sz="1200" spc="-5" dirty="0">
                <a:latin typeface="Times New Roman"/>
                <a:cs typeface="Times New Roman"/>
              </a:rPr>
              <a:t>zoroastriana della </a:t>
            </a:r>
            <a:r>
              <a:rPr sz="1200" dirty="0">
                <a:latin typeface="Times New Roman"/>
                <a:cs typeface="Times New Roman"/>
              </a:rPr>
              <a:t>lotta tra il </a:t>
            </a:r>
            <a:r>
              <a:rPr sz="1200" spc="-5" dirty="0">
                <a:latin typeface="Times New Roman"/>
                <a:cs typeface="Times New Roman"/>
              </a:rPr>
              <a:t>bene ed </a:t>
            </a:r>
            <a:r>
              <a:rPr sz="1200" dirty="0">
                <a:latin typeface="Times New Roman"/>
                <a:cs typeface="Times New Roman"/>
              </a:rPr>
              <a:t>il male cosmici, che aveva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lasciato la </a:t>
            </a:r>
            <a:r>
              <a:rPr sz="1200" spc="-5" dirty="0">
                <a:latin typeface="Times New Roman"/>
                <a:cs typeface="Times New Roman"/>
              </a:rPr>
              <a:t>sua  impronta sul </a:t>
            </a:r>
            <a:r>
              <a:rPr sz="1200" dirty="0">
                <a:latin typeface="Times New Roman"/>
                <a:cs typeface="Times New Roman"/>
              </a:rPr>
              <a:t>Giudaismo e </a:t>
            </a:r>
            <a:r>
              <a:rPr sz="1200" spc="-5" dirty="0">
                <a:latin typeface="Times New Roman"/>
                <a:cs typeface="Times New Roman"/>
              </a:rPr>
              <a:t>sul Mitraismo. A seguito del prolungato contatto che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dirty="0">
                <a:latin typeface="Times New Roman"/>
                <a:cs typeface="Times New Roman"/>
              </a:rPr>
              <a:t>le lotte tra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558800" marR="6419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Mitraismo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Cristianesimo, </a:t>
            </a:r>
            <a:r>
              <a:rPr sz="1200" dirty="0">
                <a:latin typeface="Times New Roman"/>
                <a:cs typeface="Times New Roman"/>
              </a:rPr>
              <a:t>le dottrine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profeta </a:t>
            </a:r>
            <a:r>
              <a:rPr sz="1200" spc="-5" dirty="0">
                <a:latin typeface="Times New Roman"/>
                <a:cs typeface="Times New Roman"/>
              </a:rPr>
              <a:t>iraniano </a:t>
            </a:r>
            <a:r>
              <a:rPr sz="1200" dirty="0">
                <a:latin typeface="Times New Roman"/>
                <a:cs typeface="Times New Roman"/>
              </a:rPr>
              <a:t>divennero un potente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determinare l’assetto  teologico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filosofico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struttura dei dogmi, dei </a:t>
            </a:r>
            <a:r>
              <a:rPr sz="1200" dirty="0">
                <a:latin typeface="Times New Roman"/>
                <a:cs typeface="Times New Roman"/>
              </a:rPr>
              <a:t>princìpi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cosmologia </a:t>
            </a:r>
            <a:r>
              <a:rPr sz="1200" spc="-5" dirty="0">
                <a:latin typeface="Times New Roman"/>
                <a:cs typeface="Times New Roman"/>
              </a:rPr>
              <a:t>delle versioni </a:t>
            </a:r>
            <a:r>
              <a:rPr sz="1200" dirty="0">
                <a:latin typeface="Times New Roman"/>
                <a:cs typeface="Times New Roman"/>
              </a:rPr>
              <a:t>ellenizzata 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latinizzata</a:t>
            </a:r>
            <a:endParaRPr sz="1200">
              <a:latin typeface="Times New Roman"/>
              <a:cs typeface="Times New Roman"/>
            </a:endParaRPr>
          </a:p>
          <a:p>
            <a:pPr marL="5588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degli insegnamenti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58800" marR="7467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(1084.6) 98:7.7 </a:t>
            </a:r>
            <a:r>
              <a:rPr sz="1200" dirty="0">
                <a:latin typeface="Times New Roman"/>
                <a:cs typeface="Times New Roman"/>
              </a:rPr>
              <a:t>4. I </a:t>
            </a:r>
            <a:r>
              <a:rPr sz="1200" spc="-5" dirty="0">
                <a:latin typeface="Times New Roman"/>
                <a:cs typeface="Times New Roman"/>
              </a:rPr>
              <a:t>culti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misteri, specialmente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Mitraismo,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l’adorazione </a:t>
            </a:r>
            <a:r>
              <a:rPr sz="1200" spc="-5" dirty="0">
                <a:latin typeface="Times New Roman"/>
                <a:cs typeface="Times New Roman"/>
              </a:rPr>
              <a:t>della Grande Madre nel culto  frigio. </a:t>
            </a:r>
            <a:r>
              <a:rPr sz="1200" dirty="0">
                <a:latin typeface="Times New Roman"/>
                <a:cs typeface="Times New Roman"/>
              </a:rPr>
              <a:t>Anche le </a:t>
            </a:r>
            <a:r>
              <a:rPr sz="1200" spc="-5" dirty="0">
                <a:latin typeface="Times New Roman"/>
                <a:cs typeface="Times New Roman"/>
              </a:rPr>
              <a:t>leggende riguardo alla </a:t>
            </a:r>
            <a:r>
              <a:rPr sz="1200" dirty="0">
                <a:latin typeface="Times New Roman"/>
                <a:cs typeface="Times New Roman"/>
              </a:rPr>
              <a:t>nascita di </a:t>
            </a:r>
            <a:r>
              <a:rPr sz="1200" spc="-5" dirty="0">
                <a:latin typeface="Times New Roman"/>
                <a:cs typeface="Times New Roman"/>
              </a:rPr>
              <a:t>Gesù su Urantia furono </a:t>
            </a:r>
            <a:r>
              <a:rPr sz="1200" dirty="0">
                <a:latin typeface="Times New Roman"/>
                <a:cs typeface="Times New Roman"/>
              </a:rPr>
              <a:t>contaminate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versione </a:t>
            </a:r>
            <a:r>
              <a:rPr sz="1200" spc="-5" dirty="0">
                <a:latin typeface="Times New Roman"/>
                <a:cs typeface="Times New Roman"/>
              </a:rPr>
              <a:t>romana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514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6578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nascita miracolosa </a:t>
            </a:r>
            <a:r>
              <a:rPr sz="1200" dirty="0">
                <a:latin typeface="Times New Roman"/>
                <a:cs typeface="Times New Roman"/>
              </a:rPr>
              <a:t>del salvatore eroe </a:t>
            </a:r>
            <a:r>
              <a:rPr sz="1200" spc="-5" dirty="0">
                <a:latin typeface="Times New Roman"/>
                <a:cs typeface="Times New Roman"/>
              </a:rPr>
              <a:t>iraniano </a:t>
            </a:r>
            <a:r>
              <a:rPr sz="1200" dirty="0">
                <a:latin typeface="Times New Roman"/>
                <a:cs typeface="Times New Roman"/>
              </a:rPr>
              <a:t>Mitra, 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venuta sulla </a:t>
            </a:r>
            <a:r>
              <a:rPr sz="1200" spc="-5" dirty="0">
                <a:latin typeface="Times New Roman"/>
                <a:cs typeface="Times New Roman"/>
              </a:rPr>
              <a:t>terra si riteneva avesse avuto </a:t>
            </a:r>
            <a:r>
              <a:rPr sz="1200" dirty="0">
                <a:latin typeface="Times New Roman"/>
                <a:cs typeface="Times New Roman"/>
              </a:rPr>
              <a:t>per testimoni 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piccolo gruppo </a:t>
            </a:r>
            <a:r>
              <a:rPr sz="1200" dirty="0">
                <a:latin typeface="Times New Roman"/>
                <a:cs typeface="Times New Roman"/>
              </a:rPr>
              <a:t>di pastori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portavano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doni, i quali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informati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avvenimento  imminente dagli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angeli.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9277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(1084.7) 98:7.8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storico della </a:t>
            </a:r>
            <a:r>
              <a:rPr sz="1200" dirty="0">
                <a:latin typeface="Times New Roman"/>
                <a:cs typeface="Times New Roman"/>
              </a:rPr>
              <a:t>vita umana di Joshua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Joseph,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come il Cristo  </a:t>
            </a:r>
            <a:r>
              <a:rPr sz="1200" spc="-5" dirty="0">
                <a:latin typeface="Times New Roman"/>
                <a:cs typeface="Times New Roman"/>
              </a:rPr>
              <a:t>glorificato,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6286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(1084.8) 98:7.9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L’opinione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Tarso. Bisogna </a:t>
            </a:r>
            <a:r>
              <a:rPr sz="1200" dirty="0">
                <a:latin typeface="Times New Roman"/>
                <a:cs typeface="Times New Roman"/>
              </a:rPr>
              <a:t>tenere presente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Mitraismo 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 dominante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Tarso </a:t>
            </a:r>
            <a:r>
              <a:rPr sz="1200" dirty="0">
                <a:latin typeface="Times New Roman"/>
                <a:cs typeface="Times New Roman"/>
              </a:rPr>
              <a:t>durante la </a:t>
            </a:r>
            <a:r>
              <a:rPr sz="1200" spc="-5" dirty="0">
                <a:latin typeface="Times New Roman"/>
                <a:cs typeface="Times New Roman"/>
              </a:rPr>
              <a:t>sua adolescenza. </a:t>
            </a:r>
            <a:r>
              <a:rPr sz="1200" dirty="0">
                <a:latin typeface="Times New Roman"/>
                <a:cs typeface="Times New Roman"/>
              </a:rPr>
              <a:t>Paolo non </a:t>
            </a:r>
            <a:r>
              <a:rPr sz="1200" spc="-5" dirty="0">
                <a:latin typeface="Times New Roman"/>
                <a:cs typeface="Times New Roman"/>
              </a:rPr>
              <a:t>immaginava </a:t>
            </a:r>
            <a:r>
              <a:rPr sz="1200" dirty="0">
                <a:latin typeface="Times New Roman"/>
                <a:cs typeface="Times New Roman"/>
              </a:rPr>
              <a:t>affatto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lettere </a:t>
            </a:r>
            <a:r>
              <a:rPr sz="1200" dirty="0">
                <a:latin typeface="Times New Roman"/>
                <a:cs typeface="Times New Roman"/>
              </a:rPr>
              <a:t>indirizzate a </a:t>
            </a:r>
            <a:r>
              <a:rPr sz="1200" spc="-5" dirty="0">
                <a:latin typeface="Times New Roman"/>
                <a:cs typeface="Times New Roman"/>
              </a:rPr>
              <a:t>fin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bene 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convertiti </a:t>
            </a:r>
            <a:r>
              <a:rPr sz="1200" dirty="0">
                <a:latin typeface="Times New Roman"/>
                <a:cs typeface="Times New Roman"/>
              </a:rPr>
              <a:t>sarebbero </a:t>
            </a:r>
            <a:r>
              <a:rPr sz="1200" spc="-5" dirty="0">
                <a:latin typeface="Times New Roman"/>
                <a:cs typeface="Times New Roman"/>
              </a:rPr>
              <a:t>state considerate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Cristiani successivi 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“parola </a:t>
            </a:r>
            <a:r>
              <a:rPr sz="1200" dirty="0">
                <a:latin typeface="Times New Roman"/>
                <a:cs typeface="Times New Roman"/>
              </a:rPr>
              <a:t>di Dio”.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Tali</a:t>
            </a:r>
            <a:endParaRPr sz="1200">
              <a:latin typeface="Times New Roman"/>
              <a:cs typeface="Times New Roman"/>
            </a:endParaRPr>
          </a:p>
          <a:p>
            <a:pPr marL="508000" marR="6915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insegnanti ben </a:t>
            </a:r>
            <a:r>
              <a:rPr sz="1200" dirty="0">
                <a:latin typeface="Times New Roman"/>
                <a:cs typeface="Times New Roman"/>
              </a:rPr>
              <a:t>intenzionati non </a:t>
            </a:r>
            <a:r>
              <a:rPr sz="1200" spc="-5" dirty="0">
                <a:latin typeface="Times New Roman"/>
                <a:cs typeface="Times New Roman"/>
              </a:rPr>
              <a:t>devono essere </a:t>
            </a:r>
            <a:r>
              <a:rPr sz="1200" dirty="0">
                <a:latin typeface="Times New Roman"/>
                <a:cs typeface="Times New Roman"/>
              </a:rPr>
              <a:t>ritenuti </a:t>
            </a:r>
            <a:r>
              <a:rPr sz="1200" spc="-5" dirty="0">
                <a:latin typeface="Times New Roman"/>
                <a:cs typeface="Times New Roman"/>
              </a:rPr>
              <a:t>responsabili dell’uso dei loro scritti fatto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dai loro  successori.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6203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(1084.9) 98:7.10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pensiero </a:t>
            </a:r>
            <a:r>
              <a:rPr sz="1200" spc="-5" dirty="0">
                <a:latin typeface="Times New Roman"/>
                <a:cs typeface="Times New Roman"/>
              </a:rPr>
              <a:t>filosofico dei </a:t>
            </a:r>
            <a:r>
              <a:rPr sz="1200" dirty="0">
                <a:latin typeface="Times New Roman"/>
                <a:cs typeface="Times New Roman"/>
              </a:rPr>
              <a:t>popoli ellenisti, da </a:t>
            </a:r>
            <a:r>
              <a:rPr sz="1200" spc="-5" dirty="0">
                <a:latin typeface="Times New Roman"/>
                <a:cs typeface="Times New Roman"/>
              </a:rPr>
              <a:t>Alessandria ad Antiochia, passando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Grecia, fino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Siracusa </a:t>
            </a:r>
            <a:r>
              <a:rPr sz="1200" dirty="0">
                <a:latin typeface="Times New Roman"/>
                <a:cs typeface="Times New Roman"/>
              </a:rPr>
              <a:t>e a Roma.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dei Greci </a:t>
            </a:r>
            <a:r>
              <a:rPr sz="1200" dirty="0">
                <a:latin typeface="Times New Roman"/>
                <a:cs typeface="Times New Roman"/>
              </a:rPr>
              <a:t>era più in </a:t>
            </a:r>
            <a:r>
              <a:rPr sz="1200" spc="-5" dirty="0">
                <a:latin typeface="Times New Roman"/>
                <a:cs typeface="Times New Roman"/>
              </a:rPr>
              <a:t>armonia con </a:t>
            </a:r>
            <a:r>
              <a:rPr sz="1200" dirty="0">
                <a:latin typeface="Times New Roman"/>
                <a:cs typeface="Times New Roman"/>
              </a:rPr>
              <a:t>la versione </a:t>
            </a:r>
            <a:r>
              <a:rPr sz="1200" spc="-5" dirty="0">
                <a:latin typeface="Times New Roman"/>
                <a:cs typeface="Times New Roman"/>
              </a:rPr>
              <a:t>paolina del </a:t>
            </a:r>
            <a:r>
              <a:rPr sz="1200" dirty="0">
                <a:latin typeface="Times New Roman"/>
                <a:cs typeface="Times New Roman"/>
              </a:rPr>
              <a:t>Cristianesimo che </a:t>
            </a:r>
            <a:r>
              <a:rPr sz="1200" spc="-5" dirty="0">
                <a:latin typeface="Times New Roman"/>
                <a:cs typeface="Times New Roman"/>
              </a:rPr>
              <a:t>con  qualsiasi </a:t>
            </a:r>
            <a:r>
              <a:rPr sz="1200" dirty="0">
                <a:latin typeface="Times New Roman"/>
                <a:cs typeface="Times New Roman"/>
              </a:rPr>
              <a:t>altro </a:t>
            </a:r>
            <a:r>
              <a:rPr sz="1200" spc="-5" dirty="0">
                <a:latin typeface="Times New Roman"/>
                <a:cs typeface="Times New Roman"/>
              </a:rPr>
              <a:t>sistema religioso corrente </a:t>
            </a:r>
            <a:r>
              <a:rPr sz="1200" dirty="0">
                <a:latin typeface="Times New Roman"/>
                <a:cs typeface="Times New Roman"/>
              </a:rPr>
              <a:t>e divenne un </a:t>
            </a:r>
            <a:r>
              <a:rPr sz="1200" spc="-5" dirty="0">
                <a:latin typeface="Times New Roman"/>
                <a:cs typeface="Times New Roman"/>
              </a:rPr>
              <a:t>fattore importante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successo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Cristianesimo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Occidente.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greca, assieme alla </a:t>
            </a:r>
            <a:r>
              <a:rPr sz="1200" dirty="0">
                <a:latin typeface="Times New Roman"/>
                <a:cs typeface="Times New Roman"/>
              </a:rPr>
              <a:t>teologia di Paolo, </a:t>
            </a:r>
            <a:r>
              <a:rPr sz="1200" spc="-5" dirty="0">
                <a:latin typeface="Times New Roman"/>
                <a:cs typeface="Times New Roman"/>
              </a:rPr>
              <a:t>forma ancora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base dell’etica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europea.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(1084.10) 98:7.11 </a:t>
            </a:r>
            <a:r>
              <a:rPr sz="1200" spc="-5" dirty="0">
                <a:latin typeface="Times New Roman"/>
                <a:cs typeface="Times New Roman"/>
              </a:rPr>
              <a:t>A mano </a:t>
            </a:r>
            <a:r>
              <a:rPr sz="1200" dirty="0">
                <a:latin typeface="Times New Roman"/>
                <a:cs typeface="Times New Roman"/>
              </a:rPr>
              <a:t>a mano </a:t>
            </a:r>
            <a:r>
              <a:rPr sz="1200" spc="-5" dirty="0">
                <a:latin typeface="Times New Roman"/>
                <a:cs typeface="Times New Roman"/>
              </a:rPr>
              <a:t>che gli insegnamenti originali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penetrarono in </a:t>
            </a:r>
            <a:r>
              <a:rPr sz="1200" spc="-5" dirty="0">
                <a:latin typeface="Times New Roman"/>
                <a:cs typeface="Times New Roman"/>
              </a:rPr>
              <a:t>Occidente furono occidentalizzati, </a:t>
            </a:r>
            <a:r>
              <a:rPr sz="1200" dirty="0">
                <a:latin typeface="Times New Roman"/>
                <a:cs typeface="Times New Roman"/>
              </a:rPr>
              <a:t>e via via </a:t>
            </a:r>
            <a:r>
              <a:rPr sz="1200" spc="5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occidentalizzati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perdere la loro </a:t>
            </a:r>
            <a:r>
              <a:rPr sz="1200" spc="-5" dirty="0">
                <a:latin typeface="Times New Roman"/>
                <a:cs typeface="Times New Roman"/>
              </a:rPr>
              <a:t>attrazione </a:t>
            </a:r>
            <a:r>
              <a:rPr sz="1200" dirty="0">
                <a:latin typeface="Times New Roman"/>
                <a:cs typeface="Times New Roman"/>
              </a:rPr>
              <a:t>potenzialmente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per tutte le razze e tipi di uomini.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Cristianesimo oggi </a:t>
            </a:r>
            <a:r>
              <a:rPr sz="1200" dirty="0">
                <a:latin typeface="Times New Roman"/>
                <a:cs typeface="Times New Roman"/>
              </a:rPr>
              <a:t>è divenuto 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adattata ai </a:t>
            </a:r>
            <a:r>
              <a:rPr sz="1200" dirty="0">
                <a:latin typeface="Times New Roman"/>
                <a:cs typeface="Times New Roman"/>
              </a:rPr>
              <a:t>costumi sociali, </a:t>
            </a:r>
            <a:r>
              <a:rPr sz="1200" spc="-5" dirty="0">
                <a:latin typeface="Times New Roman"/>
                <a:cs typeface="Times New Roman"/>
              </a:rPr>
              <a:t>economici </a:t>
            </a:r>
            <a:r>
              <a:rPr sz="1200" dirty="0">
                <a:latin typeface="Times New Roman"/>
                <a:cs typeface="Times New Roman"/>
              </a:rPr>
              <a:t>e politici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bianche. </a:t>
            </a:r>
            <a:r>
              <a:rPr sz="1200" spc="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cessato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benché rappresenti ancora validamente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magnifica religione </a:t>
            </a:r>
            <a:r>
              <a:rPr sz="1200" dirty="0">
                <a:latin typeface="Times New Roman"/>
                <a:cs typeface="Times New Roman"/>
              </a:rPr>
              <a:t>a proposito di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che cercano sinceramente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del suo insegnamento. Esso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glorificato Gesù come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Cristo,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5305" cy="19659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6987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l’unto </a:t>
            </a:r>
            <a:r>
              <a:rPr sz="1200" spc="-5" dirty="0">
                <a:latin typeface="Times New Roman"/>
                <a:cs typeface="Times New Roman"/>
              </a:rPr>
              <a:t>messianico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ma ha </a:t>
            </a:r>
            <a:r>
              <a:rPr sz="1200" spc="-5" dirty="0">
                <a:latin typeface="Times New Roman"/>
                <a:cs typeface="Times New Roman"/>
              </a:rPr>
              <a:t>dimenticato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misura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personale del Maestro: </a:t>
            </a:r>
            <a:r>
              <a:rPr sz="1200" dirty="0">
                <a:latin typeface="Times New Roman"/>
                <a:cs typeface="Times New Roman"/>
              </a:rPr>
              <a:t>la Paternità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la fratellanza 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dirty="0">
                <a:latin typeface="Times New Roman"/>
                <a:cs typeface="Times New Roman"/>
              </a:rPr>
              <a:t> 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(1085.1) 98:7.12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degli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Machiventa </a:t>
            </a:r>
            <a:r>
              <a:rPr sz="1200" dirty="0">
                <a:latin typeface="Times New Roman"/>
                <a:cs typeface="Times New Roman"/>
              </a:rPr>
              <a:t>Melchizedek </a:t>
            </a:r>
            <a:r>
              <a:rPr sz="1200" spc="-5" dirty="0">
                <a:latin typeface="Times New Roman"/>
                <a:cs typeface="Times New Roman"/>
              </a:rPr>
              <a:t>su Urantia.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trascorsi </a:t>
            </a:r>
            <a:r>
              <a:rPr sz="1200" dirty="0">
                <a:latin typeface="Times New Roman"/>
                <a:cs typeface="Times New Roman"/>
              </a:rPr>
              <a:t>quasi quattromila 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quando questo Figlio d’emergenza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si conferì ad Urantia, </a:t>
            </a:r>
            <a:r>
              <a:rPr sz="1200" dirty="0">
                <a:latin typeface="Times New Roman"/>
                <a:cs typeface="Times New Roman"/>
              </a:rPr>
              <a:t>e durante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“sacerdote </a:t>
            </a:r>
            <a:r>
              <a:rPr sz="1200" dirty="0">
                <a:latin typeface="Times New Roman"/>
                <a:cs typeface="Times New Roman"/>
              </a:rPr>
              <a:t>di El </a:t>
            </a:r>
            <a:r>
              <a:rPr sz="1200" spc="-5" dirty="0">
                <a:latin typeface="Times New Roman"/>
                <a:cs typeface="Times New Roman"/>
              </a:rPr>
              <a:t>Elyon, l’Altissimo Dio”, sono penetrati presso </a:t>
            </a:r>
            <a:r>
              <a:rPr sz="1200" dirty="0">
                <a:latin typeface="Times New Roman"/>
                <a:cs typeface="Times New Roman"/>
              </a:rPr>
              <a:t>tutte le razze e tutti i popoli. </a:t>
            </a:r>
            <a:r>
              <a:rPr sz="1200" spc="-5" dirty="0">
                <a:latin typeface="Times New Roman"/>
                <a:cs typeface="Times New Roman"/>
              </a:rPr>
              <a:t>Machiventa era riuscito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  </a:t>
            </a:r>
            <a:r>
              <a:rPr sz="1200" dirty="0">
                <a:latin typeface="Times New Roman"/>
                <a:cs typeface="Times New Roman"/>
              </a:rPr>
              <a:t>lo scopo </a:t>
            </a:r>
            <a:r>
              <a:rPr sz="1200" spc="-5" dirty="0">
                <a:latin typeface="Times New Roman"/>
                <a:cs typeface="Times New Roman"/>
              </a:rPr>
              <a:t>del suo eccezionale conferimento.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Micael si preparò ad apparire su Urantia,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esisteva nel </a:t>
            </a:r>
            <a:r>
              <a:rPr sz="1200" spc="5" dirty="0">
                <a:latin typeface="Times New Roman"/>
                <a:cs typeface="Times New Roman"/>
              </a:rPr>
              <a:t>cuore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donne, lo </a:t>
            </a:r>
            <a:r>
              <a:rPr sz="1200" spc="-5" dirty="0">
                <a:latin typeface="Times New Roman"/>
                <a:cs typeface="Times New Roman"/>
              </a:rPr>
              <a:t>stesso concetto </a:t>
            </a:r>
            <a:r>
              <a:rPr sz="1200" dirty="0">
                <a:latin typeface="Times New Roman"/>
                <a:cs typeface="Times New Roman"/>
              </a:rPr>
              <a:t>di Dio che arde ancora nell’esperienza spirituale vivente </a:t>
            </a:r>
            <a:r>
              <a:rPr sz="1200" spc="-5" dirty="0">
                <a:latin typeface="Times New Roman"/>
                <a:cs typeface="Times New Roman"/>
              </a:rPr>
              <a:t>dei molteplici figli del Padre  Universale </a:t>
            </a:r>
            <a:r>
              <a:rPr sz="1200" dirty="0">
                <a:latin typeface="Times New Roman"/>
                <a:cs typeface="Times New Roman"/>
              </a:rPr>
              <a:t>mentre vivono la </a:t>
            </a:r>
            <a:r>
              <a:rPr sz="1200" spc="-5" dirty="0">
                <a:latin typeface="Times New Roman"/>
                <a:cs typeface="Times New Roman"/>
              </a:rPr>
              <a:t>loro affascinante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temporale sui pianeti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ruotano nello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(1085.2) 98:7.13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46354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99: </a:t>
            </a:r>
            <a:r>
              <a:rPr spc="-5" dirty="0"/>
              <a:t>I </a:t>
            </a:r>
            <a:r>
              <a:rPr spc="-10" dirty="0"/>
              <a:t>problemi </a:t>
            </a:r>
            <a:r>
              <a:rPr dirty="0"/>
              <a:t>sociali della</a:t>
            </a:r>
            <a:r>
              <a:rPr spc="-20" dirty="0"/>
              <a:t> </a:t>
            </a:r>
            <a:r>
              <a:rPr spc="-10" dirty="0"/>
              <a:t>religione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19109" cy="360807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12890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(1086.1) 99:0.1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raggiunge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massimo </a:t>
            </a:r>
            <a:r>
              <a:rPr sz="1200" spc="-5" dirty="0">
                <a:latin typeface="Times New Roman"/>
                <a:cs typeface="Times New Roman"/>
              </a:rPr>
              <a:t>ministero sociale quando </a:t>
            </a:r>
            <a:r>
              <a:rPr sz="1200" dirty="0">
                <a:latin typeface="Times New Roman"/>
                <a:cs typeface="Times New Roman"/>
              </a:rPr>
              <a:t>ha la minima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le istituzioni  </a:t>
            </a:r>
            <a:r>
              <a:rPr sz="1200" spc="-5" dirty="0">
                <a:latin typeface="Times New Roman"/>
                <a:cs typeface="Times New Roman"/>
              </a:rPr>
              <a:t>secolari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società.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epoche </a:t>
            </a:r>
            <a:r>
              <a:rPr sz="1200" dirty="0">
                <a:latin typeface="Times New Roman"/>
                <a:cs typeface="Times New Roman"/>
              </a:rPr>
              <a:t>passate, poiché le </a:t>
            </a:r>
            <a:r>
              <a:rPr sz="1200" spc="-5" dirty="0">
                <a:latin typeface="Times New Roman"/>
                <a:cs typeface="Times New Roman"/>
              </a:rPr>
              <a:t>riforme </a:t>
            </a:r>
            <a:r>
              <a:rPr sz="1200" dirty="0">
                <a:latin typeface="Times New Roman"/>
                <a:cs typeface="Times New Roman"/>
              </a:rPr>
              <a:t>sociali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limitate 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al campo morale, </a:t>
            </a:r>
            <a:r>
              <a:rPr sz="1200" spc="2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 non </a:t>
            </a:r>
            <a:r>
              <a:rPr sz="1200" spc="-5" dirty="0">
                <a:latin typeface="Times New Roman"/>
                <a:cs typeface="Times New Roman"/>
              </a:rPr>
              <a:t>doveva adattare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atteggiamento agli estesi cambiamenti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sistemi economico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politico.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problema </a:t>
            </a:r>
            <a:r>
              <a:rPr sz="1200" spc="-5" dirty="0">
                <a:latin typeface="Times New Roman"/>
                <a:cs typeface="Times New Roman"/>
              </a:rPr>
              <a:t>principale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era di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sostituire </a:t>
            </a:r>
            <a:r>
              <a:rPr sz="1200" dirty="0">
                <a:latin typeface="Times New Roman"/>
                <a:cs typeface="Times New Roman"/>
              </a:rPr>
              <a:t>il male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 all’interno </a:t>
            </a:r>
            <a:r>
              <a:rPr sz="1200" dirty="0">
                <a:latin typeface="Times New Roman"/>
                <a:cs typeface="Times New Roman"/>
              </a:rPr>
              <a:t>dell’ordine </a:t>
            </a:r>
            <a:r>
              <a:rPr sz="1200" spc="-5" dirty="0">
                <a:latin typeface="Times New Roman"/>
                <a:cs typeface="Times New Roman"/>
              </a:rPr>
              <a:t>sociale esistente </a:t>
            </a:r>
            <a:r>
              <a:rPr sz="1200" dirty="0">
                <a:latin typeface="Times New Roman"/>
                <a:cs typeface="Times New Roman"/>
              </a:rPr>
              <a:t>della cultura politica </a:t>
            </a:r>
            <a:r>
              <a:rPr sz="1200" spc="-5" dirty="0">
                <a:latin typeface="Times New Roman"/>
                <a:cs typeface="Times New Roman"/>
              </a:rPr>
              <a:t>ed economica.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così teso indirettamente </a:t>
            </a:r>
            <a:r>
              <a:rPr sz="1200" dirty="0">
                <a:latin typeface="Times New Roman"/>
                <a:cs typeface="Times New Roman"/>
              </a:rPr>
              <a:t>a perpetuare </a:t>
            </a:r>
            <a:r>
              <a:rPr sz="1200" spc="-5" dirty="0">
                <a:latin typeface="Times New Roman"/>
                <a:cs typeface="Times New Roman"/>
              </a:rPr>
              <a:t>l’ordine stabilito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società, </a:t>
            </a:r>
            <a:r>
              <a:rPr sz="1200" dirty="0">
                <a:latin typeface="Times New Roman"/>
                <a:cs typeface="Times New Roman"/>
              </a:rPr>
              <a:t>a favorire il </a:t>
            </a:r>
            <a:r>
              <a:rPr sz="1200" spc="-5" dirty="0">
                <a:latin typeface="Times New Roman"/>
                <a:cs typeface="Times New Roman"/>
              </a:rPr>
              <a:t>mantenimento </a:t>
            </a:r>
            <a:r>
              <a:rPr sz="1200" dirty="0">
                <a:latin typeface="Times New Roman"/>
                <a:cs typeface="Times New Roman"/>
              </a:rPr>
              <a:t>del tipo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civiltà  esistente.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77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(1086.2) 99:0.2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dovrebbe occuparsi </a:t>
            </a:r>
            <a:r>
              <a:rPr sz="1200" spc="-5" dirty="0">
                <a:latin typeface="Times New Roman"/>
                <a:cs typeface="Times New Roman"/>
              </a:rPr>
              <a:t>direttamente della </a:t>
            </a:r>
            <a:r>
              <a:rPr sz="1200" dirty="0">
                <a:latin typeface="Times New Roman"/>
                <a:cs typeface="Times New Roman"/>
              </a:rPr>
              <a:t>creazione di nuovi ordini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della conservazione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vecchi.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 si </a:t>
            </a:r>
            <a:r>
              <a:rPr sz="1200" dirty="0">
                <a:latin typeface="Times New Roman"/>
                <a:cs typeface="Times New Roman"/>
              </a:rPr>
              <a:t>oppone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violenza come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evoluzione </a:t>
            </a:r>
            <a:r>
              <a:rPr sz="1200" spc="-5" dirty="0">
                <a:latin typeface="Times New Roman"/>
                <a:cs typeface="Times New Roman"/>
              </a:rPr>
              <a:t>sociale,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oppone </a:t>
            </a:r>
            <a:r>
              <a:rPr sz="1200" spc="-5" dirty="0">
                <a:latin typeface="Times New Roman"/>
                <a:cs typeface="Times New Roman"/>
              </a:rPr>
              <a:t>agli sforzi </a:t>
            </a:r>
            <a:r>
              <a:rPr sz="1200" dirty="0">
                <a:latin typeface="Times New Roman"/>
                <a:cs typeface="Times New Roman"/>
              </a:rPr>
              <a:t>intelligenti </a:t>
            </a:r>
            <a:r>
              <a:rPr sz="1200" spc="-5" dirty="0">
                <a:latin typeface="Times New Roman"/>
                <a:cs typeface="Times New Roman"/>
              </a:rPr>
              <a:t>della  società per adattare </a:t>
            </a:r>
            <a:r>
              <a:rPr sz="1200" dirty="0">
                <a:latin typeface="Times New Roman"/>
                <a:cs typeface="Times New Roman"/>
              </a:rPr>
              <a:t>le sue usanze </a:t>
            </a:r>
            <a:r>
              <a:rPr sz="1200" spc="-5" dirty="0">
                <a:latin typeface="Times New Roman"/>
                <a:cs typeface="Times New Roman"/>
              </a:rPr>
              <a:t>ed aggiustare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istituzioni </a:t>
            </a:r>
            <a:r>
              <a:rPr sz="1200" dirty="0">
                <a:latin typeface="Times New Roman"/>
                <a:cs typeface="Times New Roman"/>
              </a:rPr>
              <a:t>a nuove condizioni </a:t>
            </a:r>
            <a:r>
              <a:rPr sz="1200" spc="-5" dirty="0">
                <a:latin typeface="Times New Roman"/>
                <a:cs typeface="Times New Roman"/>
              </a:rPr>
              <a:t>economiche </a:t>
            </a:r>
            <a:r>
              <a:rPr sz="1200" dirty="0">
                <a:latin typeface="Times New Roman"/>
                <a:cs typeface="Times New Roman"/>
              </a:rPr>
              <a:t>e a nuove </a:t>
            </a:r>
            <a:r>
              <a:rPr sz="1200" spc="-5" dirty="0">
                <a:latin typeface="Times New Roman"/>
                <a:cs typeface="Times New Roman"/>
              </a:rPr>
              <a:t>esigenze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culturali.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24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(1086.3) 99:0.3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approvò le </a:t>
            </a:r>
            <a:r>
              <a:rPr sz="1200" spc="-5" dirty="0">
                <a:latin typeface="Times New Roman"/>
                <a:cs typeface="Times New Roman"/>
              </a:rPr>
              <a:t>occasionali riforme sociali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secoli </a:t>
            </a:r>
            <a:r>
              <a:rPr sz="1200" dirty="0">
                <a:latin typeface="Times New Roman"/>
                <a:cs typeface="Times New Roman"/>
              </a:rPr>
              <a:t>passati, ma </a:t>
            </a:r>
            <a:r>
              <a:rPr sz="1200" spc="-5" dirty="0">
                <a:latin typeface="Times New Roman"/>
                <a:cs typeface="Times New Roman"/>
              </a:rPr>
              <a:t>nel ventesimo secolo 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necessariamente  chiamata ad affrontare </a:t>
            </a:r>
            <a:r>
              <a:rPr sz="1200" dirty="0">
                <a:latin typeface="Times New Roman"/>
                <a:cs typeface="Times New Roman"/>
              </a:rPr>
              <a:t>l’adattamento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ricostruzione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estesa e </a:t>
            </a:r>
            <a:r>
              <a:rPr sz="1200" spc="-5" dirty="0">
                <a:latin typeface="Times New Roman"/>
                <a:cs typeface="Times New Roman"/>
              </a:rPr>
              <a:t>continua.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condizioni di vita </a:t>
            </a:r>
            <a:r>
              <a:rPr sz="1200" spc="-5" dirty="0">
                <a:latin typeface="Times New Roman"/>
                <a:cs typeface="Times New Roman"/>
              </a:rPr>
              <a:t>cambiano così  rapidamente che </a:t>
            </a:r>
            <a:r>
              <a:rPr sz="1200" dirty="0">
                <a:latin typeface="Times New Roman"/>
                <a:cs typeface="Times New Roman"/>
              </a:rPr>
              <a:t>le modificazioni </a:t>
            </a:r>
            <a:r>
              <a:rPr sz="1200" spc="-5" dirty="0">
                <a:latin typeface="Times New Roman"/>
                <a:cs typeface="Times New Roman"/>
              </a:rPr>
              <a:t>istituzionali devono essere grandemente accelerate,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religione deve conseguentemente  accelerare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adattamento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quest’ordine </a:t>
            </a:r>
            <a:r>
              <a:rPr sz="1200" dirty="0">
                <a:latin typeface="Times New Roman"/>
                <a:cs typeface="Times New Roman"/>
              </a:rPr>
              <a:t>sociale nuovo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continuo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religione 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ricostruzione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sociale</a:t>
            </a:r>
            <a:endParaRPr sz="16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(1086.4) 99:1.1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invenzioni </a:t>
            </a:r>
            <a:r>
              <a:rPr sz="1200" spc="-5" dirty="0">
                <a:latin typeface="Times New Roman"/>
                <a:cs typeface="Times New Roman"/>
              </a:rPr>
              <a:t>meccaniche </a:t>
            </a:r>
            <a:r>
              <a:rPr sz="1200" dirty="0">
                <a:latin typeface="Times New Roman"/>
                <a:cs typeface="Times New Roman"/>
              </a:rPr>
              <a:t>e la diffusione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conoscenza stanno </a:t>
            </a:r>
            <a:r>
              <a:rPr sz="1200" spc="-5" dirty="0">
                <a:latin typeface="Times New Roman"/>
                <a:cs typeface="Times New Roman"/>
              </a:rPr>
              <a:t>modificando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civiltà; certi aggiustamenti economici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cambiamenti sociali s’impongono se si </a:t>
            </a:r>
            <a:r>
              <a:rPr sz="1200" dirty="0">
                <a:latin typeface="Times New Roman"/>
                <a:cs typeface="Times New Roman"/>
              </a:rPr>
              <a:t>vuole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disastro </a:t>
            </a:r>
            <a:r>
              <a:rPr sz="1200" dirty="0">
                <a:latin typeface="Times New Roman"/>
                <a:cs typeface="Times New Roman"/>
              </a:rPr>
              <a:t>culturale.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sociale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avvicina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150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295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stabilizzerà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soddisfacente </a:t>
            </a:r>
            <a:r>
              <a:rPr sz="1200" dirty="0">
                <a:latin typeface="Times New Roman"/>
                <a:cs typeface="Times New Roman"/>
              </a:rPr>
              <a:t>solo per un </a:t>
            </a:r>
            <a:r>
              <a:rPr sz="1200" spc="-5" dirty="0">
                <a:latin typeface="Times New Roman"/>
                <a:cs typeface="Times New Roman"/>
              </a:rPr>
              <a:t>millennio.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umana </a:t>
            </a:r>
            <a:r>
              <a:rPr sz="1200" spc="-5" dirty="0">
                <a:latin typeface="Times New Roman"/>
                <a:cs typeface="Times New Roman"/>
              </a:rPr>
              <a:t>deve rassegnarsi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cambiamenti,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aggiustamenti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riaggiustamenti. L’umanità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cammino verso </a:t>
            </a:r>
            <a:r>
              <a:rPr sz="1200" dirty="0">
                <a:latin typeface="Times New Roman"/>
                <a:cs typeface="Times New Roman"/>
              </a:rPr>
              <a:t>un nuovo destino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(1086.5) 99:1.2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deve diventare una </a:t>
            </a:r>
            <a:r>
              <a:rPr sz="1200" spc="-5" dirty="0">
                <a:latin typeface="Times New Roman"/>
                <a:cs typeface="Times New Roman"/>
              </a:rPr>
              <a:t>forte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stabilità morale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spirituale, operando </a:t>
            </a:r>
            <a:r>
              <a:rPr sz="1200" dirty="0">
                <a:latin typeface="Times New Roman"/>
                <a:cs typeface="Times New Roman"/>
              </a:rPr>
              <a:t>dinamicamente  in mezzo a </a:t>
            </a:r>
            <a:r>
              <a:rPr sz="1200" spc="-5" dirty="0">
                <a:latin typeface="Times New Roman"/>
                <a:cs typeface="Times New Roman"/>
              </a:rPr>
              <a:t>queste condizioni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continuo cambiamento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questi aggiustamenti economici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incessanti.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54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(1086.6) 99:1.3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non può assolutamente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rimanere </a:t>
            </a:r>
            <a:r>
              <a:rPr sz="1200" spc="-5" dirty="0">
                <a:latin typeface="Times New Roman"/>
                <a:cs typeface="Times New Roman"/>
              </a:rPr>
              <a:t>ferma come </a:t>
            </a:r>
            <a:r>
              <a:rPr sz="1200" dirty="0">
                <a:latin typeface="Times New Roman"/>
                <a:cs typeface="Times New Roman"/>
              </a:rPr>
              <a:t>nelle ere passate.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nave sociale è </a:t>
            </a:r>
            <a:r>
              <a:rPr sz="1200" spc="-5" dirty="0">
                <a:latin typeface="Times New Roman"/>
                <a:cs typeface="Times New Roman"/>
              </a:rPr>
              <a:t>salpata  dalle baie riparate </a:t>
            </a:r>
            <a:r>
              <a:rPr sz="1200" dirty="0">
                <a:latin typeface="Times New Roman"/>
                <a:cs typeface="Times New Roman"/>
              </a:rPr>
              <a:t>della tradizione stabilita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ha cominciato la </a:t>
            </a:r>
            <a:r>
              <a:rPr sz="1200" spc="-5" dirty="0">
                <a:latin typeface="Times New Roman"/>
                <a:cs typeface="Times New Roman"/>
              </a:rPr>
              <a:t>sua crociera nei mari aperti del </a:t>
            </a:r>
            <a:r>
              <a:rPr sz="1200" dirty="0">
                <a:latin typeface="Times New Roman"/>
                <a:cs typeface="Times New Roman"/>
              </a:rPr>
              <a:t>destino evoluzionario. E </a:t>
            </a:r>
            <a:r>
              <a:rPr sz="1200" spc="-5" dirty="0">
                <a:latin typeface="Times New Roman"/>
                <a:cs typeface="Times New Roman"/>
              </a:rPr>
              <a:t>l’anima  dell’uomo, come mai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nella storia del </a:t>
            </a:r>
            <a:r>
              <a:rPr sz="1200" dirty="0">
                <a:latin typeface="Times New Roman"/>
                <a:cs typeface="Times New Roman"/>
              </a:rPr>
              <a:t>mondo, ha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scrutare attentamente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carte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moralità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osservare  accuratamente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bussola della guida religiosa.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suprema della religione come influenza sociale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stabilizzare</a:t>
            </a:r>
            <a:endParaRPr sz="1200">
              <a:latin typeface="Times New Roman"/>
              <a:cs typeface="Times New Roman"/>
            </a:endParaRPr>
          </a:p>
          <a:p>
            <a:pPr marL="88900" marR="971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gli ideali dell’umanità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questi periodi </a:t>
            </a:r>
            <a:r>
              <a:rPr sz="1200" dirty="0">
                <a:latin typeface="Times New Roman"/>
                <a:cs typeface="Times New Roman"/>
              </a:rPr>
              <a:t>pericolosi di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una fase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civiltà ad un’altra,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 ad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altro.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38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(1087.1) 99:1.4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ha nuovi </a:t>
            </a:r>
            <a:r>
              <a:rPr sz="1200" spc="-5" dirty="0">
                <a:latin typeface="Times New Roman"/>
                <a:cs typeface="Times New Roman"/>
              </a:rPr>
              <a:t>doveri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compiere,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chiamata urgentemente ad </a:t>
            </a:r>
            <a:r>
              <a:rPr sz="1200" dirty="0">
                <a:latin typeface="Times New Roman"/>
                <a:cs typeface="Times New Roman"/>
              </a:rPr>
              <a:t>operare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saggia guida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esperta  </a:t>
            </a:r>
            <a:r>
              <a:rPr sz="1200" spc="-5" dirty="0">
                <a:latin typeface="Times New Roman"/>
                <a:cs typeface="Times New Roman"/>
              </a:rPr>
              <a:t>consigliera </a:t>
            </a:r>
            <a:r>
              <a:rPr sz="1200" dirty="0">
                <a:latin typeface="Times New Roman"/>
                <a:cs typeface="Times New Roman"/>
              </a:rPr>
              <a:t>in 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nuove situazioni umane in </a:t>
            </a:r>
            <a:r>
              <a:rPr sz="1200" spc="-5" dirty="0">
                <a:latin typeface="Times New Roman"/>
                <a:cs typeface="Times New Roman"/>
              </a:rPr>
              <a:t>rapido mutamento.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sta diventando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meccanica, </a:t>
            </a:r>
            <a:r>
              <a:rPr sz="1200" dirty="0">
                <a:latin typeface="Times New Roman"/>
                <a:cs typeface="Times New Roman"/>
              </a:rPr>
              <a:t>più compatta, più  </a:t>
            </a:r>
            <a:r>
              <a:rPr sz="1200" spc="-5" dirty="0">
                <a:latin typeface="Times New Roman"/>
                <a:cs typeface="Times New Roman"/>
              </a:rPr>
              <a:t>complessa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pericolosamente interdipendente.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deve operare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impedire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queste nuove e </a:t>
            </a:r>
            <a:r>
              <a:rPr sz="1200" spc="-5" dirty="0">
                <a:latin typeface="Times New Roman"/>
                <a:cs typeface="Times New Roman"/>
              </a:rPr>
              <a:t>strette  interassociazioni </a:t>
            </a:r>
            <a:r>
              <a:rPr sz="1200" dirty="0">
                <a:latin typeface="Times New Roman"/>
                <a:cs typeface="Times New Roman"/>
              </a:rPr>
              <a:t>divengano </a:t>
            </a:r>
            <a:r>
              <a:rPr sz="1200" spc="-5" dirty="0">
                <a:latin typeface="Times New Roman"/>
                <a:cs typeface="Times New Roman"/>
              </a:rPr>
              <a:t>reciprocamente degenerative </a:t>
            </a:r>
            <a:r>
              <a:rPr sz="1200" dirty="0">
                <a:latin typeface="Times New Roman"/>
                <a:cs typeface="Times New Roman"/>
              </a:rPr>
              <a:t>o anche </a:t>
            </a:r>
            <a:r>
              <a:rPr sz="1200" spc="-5" dirty="0">
                <a:latin typeface="Times New Roman"/>
                <a:cs typeface="Times New Roman"/>
              </a:rPr>
              <a:t>distruttive.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deve agire da sale </a:t>
            </a:r>
            <a:r>
              <a:rPr sz="1200" spc="-5" dirty="0">
                <a:latin typeface="Times New Roman"/>
                <a:cs typeface="Times New Roman"/>
              </a:rPr>
              <a:t>cosmico che </a:t>
            </a:r>
            <a:r>
              <a:rPr sz="1200" spc="5" dirty="0">
                <a:latin typeface="Times New Roman"/>
                <a:cs typeface="Times New Roman"/>
              </a:rPr>
              <a:t>impedisce  </a:t>
            </a:r>
            <a:r>
              <a:rPr sz="1200" spc="-5" dirty="0">
                <a:latin typeface="Times New Roman"/>
                <a:cs typeface="Times New Roman"/>
              </a:rPr>
              <a:t>ai fermenti del progresso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sapore culturale della civiltà. Queste </a:t>
            </a:r>
            <a:r>
              <a:rPr sz="1200" dirty="0">
                <a:latin typeface="Times New Roman"/>
                <a:cs typeface="Times New Roman"/>
              </a:rPr>
              <a:t>nuove relazioni sociali 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mutamenti  economici possono </a:t>
            </a:r>
            <a:r>
              <a:rPr sz="1200" dirty="0">
                <a:latin typeface="Times New Roman"/>
                <a:cs typeface="Times New Roman"/>
              </a:rPr>
              <a:t>portare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duratura solo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della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3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(1087.2) 99:1.5 </a:t>
            </a:r>
            <a:r>
              <a:rPr sz="1200" spc="-5" dirty="0">
                <a:latin typeface="Times New Roman"/>
                <a:cs typeface="Times New Roman"/>
              </a:rPr>
              <a:t>Un umanitarismo ateo è, umanamente parlando, </a:t>
            </a:r>
            <a:r>
              <a:rPr sz="1200" dirty="0">
                <a:latin typeface="Times New Roman"/>
                <a:cs typeface="Times New Roman"/>
              </a:rPr>
              <a:t>un nobile </a:t>
            </a:r>
            <a:r>
              <a:rPr sz="1200" spc="-5" dirty="0">
                <a:latin typeface="Times New Roman"/>
                <a:cs typeface="Times New Roman"/>
              </a:rPr>
              <a:t>gesto,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vera religione </a:t>
            </a:r>
            <a:r>
              <a:rPr sz="1200" dirty="0">
                <a:latin typeface="Times New Roman"/>
                <a:cs typeface="Times New Roman"/>
              </a:rPr>
              <a:t>è la sola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accrescere 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duraturo </a:t>
            </a:r>
            <a:r>
              <a:rPr sz="1200" dirty="0">
                <a:latin typeface="Times New Roman"/>
                <a:cs typeface="Times New Roman"/>
              </a:rPr>
              <a:t>la risposta di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sociale ai </a:t>
            </a:r>
            <a:r>
              <a:rPr sz="1200" spc="-5" dirty="0">
                <a:latin typeface="Times New Roman"/>
                <a:cs typeface="Times New Roman"/>
              </a:rPr>
              <a:t>bisogni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sofferenze di altri gruppi.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passato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istituzionale  poteva </a:t>
            </a:r>
            <a:r>
              <a:rPr sz="1200" spc="-5" dirty="0">
                <a:latin typeface="Times New Roman"/>
                <a:cs typeface="Times New Roman"/>
              </a:rPr>
              <a:t>rimanere passiva mentre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superiori </a:t>
            </a:r>
            <a:r>
              <a:rPr sz="1200" spc="-5" dirty="0">
                <a:latin typeface="Times New Roman"/>
                <a:cs typeface="Times New Roman"/>
              </a:rPr>
              <a:t>della società facevano orecchie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mercante alle </a:t>
            </a:r>
            <a:r>
              <a:rPr sz="1200" dirty="0">
                <a:latin typeface="Times New Roman"/>
                <a:cs typeface="Times New Roman"/>
              </a:rPr>
              <a:t>sofferenze 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all’oppressione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3409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959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delle classi inferiori indifese, </a:t>
            </a:r>
            <a:r>
              <a:rPr sz="1200" dirty="0">
                <a:latin typeface="Times New Roman"/>
                <a:cs typeface="Times New Roman"/>
              </a:rPr>
              <a:t>ma in tempi </a:t>
            </a:r>
            <a:r>
              <a:rPr sz="1200" spc="-5" dirty="0">
                <a:latin typeface="Times New Roman"/>
                <a:cs typeface="Times New Roman"/>
              </a:rPr>
              <a:t>moderni questi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sociali inferiori </a:t>
            </a:r>
            <a:r>
              <a:rPr sz="1200" dirty="0">
                <a:latin typeface="Times New Roman"/>
                <a:cs typeface="Times New Roman"/>
              </a:rPr>
              <a:t>non sono più così </a:t>
            </a:r>
            <a:r>
              <a:rPr sz="1200" spc="-5" dirty="0">
                <a:latin typeface="Times New Roman"/>
                <a:cs typeface="Times New Roman"/>
              </a:rPr>
              <a:t>miseramente ignoranti </a:t>
            </a:r>
            <a:r>
              <a:rPr sz="1200" dirty="0">
                <a:latin typeface="Times New Roman"/>
                <a:cs typeface="Times New Roman"/>
              </a:rPr>
              <a:t>né così  </a:t>
            </a:r>
            <a:r>
              <a:rPr sz="1200" spc="-5" dirty="0">
                <a:latin typeface="Times New Roman"/>
                <a:cs typeface="Times New Roman"/>
              </a:rPr>
              <a:t>politicamente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impotenti.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(1087.3) 99:1.6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farsi </a:t>
            </a:r>
            <a:r>
              <a:rPr sz="1200" spc="-5" dirty="0">
                <a:latin typeface="Times New Roman"/>
                <a:cs typeface="Times New Roman"/>
              </a:rPr>
              <a:t>coinvolgere organicamente </a:t>
            </a:r>
            <a:r>
              <a:rPr sz="1200" dirty="0">
                <a:latin typeface="Times New Roman"/>
                <a:cs typeface="Times New Roman"/>
              </a:rPr>
              <a:t>nel lavoro </a:t>
            </a:r>
            <a:r>
              <a:rPr sz="1200" spc="-5" dirty="0">
                <a:latin typeface="Times New Roman"/>
                <a:cs typeface="Times New Roman"/>
              </a:rPr>
              <a:t>laico </a:t>
            </a:r>
            <a:r>
              <a:rPr sz="1200" dirty="0">
                <a:latin typeface="Times New Roman"/>
                <a:cs typeface="Times New Roman"/>
              </a:rPr>
              <a:t>di ricostruzione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e di riorganizzazione  </a:t>
            </a:r>
            <a:r>
              <a:rPr sz="1200" spc="-5" dirty="0">
                <a:latin typeface="Times New Roman"/>
                <a:cs typeface="Times New Roman"/>
              </a:rPr>
              <a:t>economica, </a:t>
            </a:r>
            <a:r>
              <a:rPr sz="1200" dirty="0">
                <a:latin typeface="Times New Roman"/>
                <a:cs typeface="Times New Roman"/>
              </a:rPr>
              <a:t>ma deve attivamente </a:t>
            </a:r>
            <a:r>
              <a:rPr sz="1200" spc="-5" dirty="0">
                <a:latin typeface="Times New Roman"/>
                <a:cs typeface="Times New Roman"/>
              </a:rPr>
              <a:t>restare al passo </a:t>
            </a:r>
            <a:r>
              <a:rPr sz="1200" dirty="0">
                <a:latin typeface="Times New Roman"/>
                <a:cs typeface="Times New Roman"/>
              </a:rPr>
              <a:t>con tutti </a:t>
            </a:r>
            <a:r>
              <a:rPr sz="1200" spc="-5" dirty="0">
                <a:latin typeface="Times New Roman"/>
                <a:cs typeface="Times New Roman"/>
              </a:rPr>
              <a:t>questi progressi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 facendo </a:t>
            </a:r>
            <a:r>
              <a:rPr sz="1200" dirty="0">
                <a:latin typeface="Times New Roman"/>
                <a:cs typeface="Times New Roman"/>
              </a:rPr>
              <a:t>precise e vigorose riaffermazioni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comandamenti </a:t>
            </a:r>
            <a:r>
              <a:rPr sz="1200" dirty="0">
                <a:latin typeface="Times New Roman"/>
                <a:cs typeface="Times New Roman"/>
              </a:rPr>
              <a:t>morali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precetti </a:t>
            </a:r>
            <a:r>
              <a:rPr sz="1200" dirty="0">
                <a:latin typeface="Times New Roman"/>
                <a:cs typeface="Times New Roman"/>
              </a:rPr>
              <a:t>spirituali, la </a:t>
            </a:r>
            <a:r>
              <a:rPr sz="1200" spc="-5" dirty="0">
                <a:latin typeface="Times New Roman"/>
                <a:cs typeface="Times New Roman"/>
              </a:rPr>
              <a:t>sua filosofia progressiva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sopravvivenza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trascendente.</a:t>
            </a:r>
            <a:endParaRPr sz="1200">
              <a:latin typeface="Times New Roman"/>
              <a:cs typeface="Times New Roman"/>
            </a:endParaRPr>
          </a:p>
          <a:p>
            <a:pPr marL="88900" marR="333375">
              <a:lnSpc>
                <a:spcPts val="1380"/>
              </a:lnSpc>
              <a:spcBef>
                <a:spcPts val="5"/>
              </a:spcBef>
            </a:pP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eterno,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espressione deve essere rimessa </a:t>
            </a:r>
            <a:r>
              <a:rPr sz="1200" dirty="0">
                <a:latin typeface="Times New Roman"/>
                <a:cs typeface="Times New Roman"/>
              </a:rPr>
              <a:t>a punto ogni 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dizionario del  </a:t>
            </a:r>
            <a:r>
              <a:rPr sz="1200" spc="-5" dirty="0">
                <a:latin typeface="Times New Roman"/>
                <a:cs typeface="Times New Roman"/>
              </a:rPr>
              <a:t>linguaggio umano </a:t>
            </a:r>
            <a:r>
              <a:rPr sz="1200" dirty="0">
                <a:latin typeface="Times New Roman"/>
                <a:cs typeface="Times New Roman"/>
              </a:rPr>
              <a:t>viene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riveduto.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debolezza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religione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istituzionale</a:t>
            </a:r>
            <a:endParaRPr sz="1600">
              <a:latin typeface="Times New Roman"/>
              <a:cs typeface="Times New Roman"/>
            </a:endParaRPr>
          </a:p>
          <a:p>
            <a:pPr marL="88900" marR="40132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(1087.4) 99:2.1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istituzionale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offrire l’ispirazione ed essere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ricostruzione </a:t>
            </a:r>
            <a:r>
              <a:rPr sz="1200" spc="-5" dirty="0">
                <a:latin typeface="Times New Roman"/>
                <a:cs typeface="Times New Roman"/>
              </a:rPr>
              <a:t>sociale ed </a:t>
            </a:r>
            <a:r>
              <a:rPr sz="1200" dirty="0">
                <a:latin typeface="Times New Roman"/>
                <a:cs typeface="Times New Roman"/>
              </a:rPr>
              <a:t>in questa  riorganizzazione </a:t>
            </a:r>
            <a:r>
              <a:rPr sz="1200" spc="-5" dirty="0">
                <a:latin typeface="Times New Roman"/>
                <a:cs typeface="Times New Roman"/>
              </a:rPr>
              <a:t>economica imminenti su scala mondiale, perché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disgraziatamente </a:t>
            </a:r>
            <a:r>
              <a:rPr sz="1200" dirty="0">
                <a:latin typeface="Times New Roman"/>
                <a:cs typeface="Times New Roman"/>
              </a:rPr>
              <a:t>divenuta una parte più o </a:t>
            </a:r>
            <a:r>
              <a:rPr sz="1200" spc="-5" dirty="0">
                <a:latin typeface="Times New Roman"/>
                <a:cs typeface="Times New Roman"/>
              </a:rPr>
              <a:t>meno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organica</a:t>
            </a:r>
            <a:endParaRPr sz="1200">
              <a:latin typeface="Times New Roman"/>
              <a:cs typeface="Times New Roman"/>
            </a:endParaRPr>
          </a:p>
          <a:p>
            <a:pPr marL="88900" marR="170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dell’ordine 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sistema </a:t>
            </a:r>
            <a:r>
              <a:rPr sz="1200" spc="-5" dirty="0">
                <a:latin typeface="Times New Roman"/>
                <a:cs typeface="Times New Roman"/>
              </a:rPr>
              <a:t>economico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destinati ad essere </a:t>
            </a:r>
            <a:r>
              <a:rPr sz="1200" dirty="0">
                <a:latin typeface="Times New Roman"/>
                <a:cs typeface="Times New Roman"/>
              </a:rPr>
              <a:t>ricostruiti. Solo la </a:t>
            </a:r>
            <a:r>
              <a:rPr sz="1200" spc="-5" dirty="0">
                <a:latin typeface="Times New Roman"/>
                <a:cs typeface="Times New Roman"/>
              </a:rPr>
              <a:t>vera religione dell’esperienza spirituale  personale </a:t>
            </a:r>
            <a:r>
              <a:rPr sz="1200" dirty="0">
                <a:latin typeface="Times New Roman"/>
                <a:cs typeface="Times New Roman"/>
              </a:rPr>
              <a:t>può operare utilmente e </a:t>
            </a:r>
            <a:r>
              <a:rPr sz="1200" spc="-5" dirty="0">
                <a:latin typeface="Times New Roman"/>
                <a:cs typeface="Times New Roman"/>
              </a:rPr>
              <a:t>creativamente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crisi </a:t>
            </a:r>
            <a:r>
              <a:rPr sz="1200" dirty="0">
                <a:latin typeface="Times New Roman"/>
                <a:cs typeface="Times New Roman"/>
              </a:rPr>
              <a:t>attuale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4450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(1087.5) 99:2.2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istituzionale è ora trattenuta </a:t>
            </a:r>
            <a:r>
              <a:rPr sz="1200" spc="-5" dirty="0">
                <a:latin typeface="Times New Roman"/>
                <a:cs typeface="Times New Roman"/>
              </a:rPr>
              <a:t>nello stallo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circolo </a:t>
            </a:r>
            <a:r>
              <a:rPr sz="1200" dirty="0">
                <a:latin typeface="Times New Roman"/>
                <a:cs typeface="Times New Roman"/>
              </a:rPr>
              <a:t>vizioso.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ricostruire </a:t>
            </a:r>
            <a:r>
              <a:rPr sz="1200" dirty="0">
                <a:latin typeface="Times New Roman"/>
                <a:cs typeface="Times New Roman"/>
              </a:rPr>
              <a:t>la società senza  </a:t>
            </a:r>
            <a:r>
              <a:rPr sz="1200" spc="-5" dirty="0">
                <a:latin typeface="Times New Roman"/>
                <a:cs typeface="Times New Roman"/>
              </a:rPr>
              <a:t>prima ricostruire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stessa;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integrante dell’ordine stabilito,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ricostruire se stessa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radicalmente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ricostruita.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683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(1087.6) 99:2.3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religiose devono </a:t>
            </a:r>
            <a:r>
              <a:rPr sz="1200" dirty="0">
                <a:latin typeface="Times New Roman"/>
                <a:cs typeface="Times New Roman"/>
              </a:rPr>
              <a:t>operare nella </a:t>
            </a:r>
            <a:r>
              <a:rPr sz="1200" spc="-5" dirty="0">
                <a:latin typeface="Times New Roman"/>
                <a:cs typeface="Times New Roman"/>
              </a:rPr>
              <a:t>società, nell’industria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politica come </a:t>
            </a:r>
            <a:r>
              <a:rPr sz="1200" dirty="0">
                <a:latin typeface="Times New Roman"/>
                <a:cs typeface="Times New Roman"/>
              </a:rPr>
              <a:t>individui, non </a:t>
            </a:r>
            <a:r>
              <a:rPr sz="1200" spc="-5" dirty="0">
                <a:latin typeface="Times New Roman"/>
                <a:cs typeface="Times New Roman"/>
              </a:rPr>
              <a:t>come gruppi, partiti 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istituzioni. Un gruppo religioso </a:t>
            </a:r>
            <a:r>
              <a:rPr sz="1200" dirty="0">
                <a:latin typeface="Times New Roman"/>
                <a:cs typeface="Times New Roman"/>
              </a:rPr>
              <a:t>che presume di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come tale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delle sue attività religiose diventa </a:t>
            </a:r>
            <a:r>
              <a:rPr sz="1200" dirty="0">
                <a:latin typeface="Times New Roman"/>
                <a:cs typeface="Times New Roman"/>
              </a:rPr>
              <a:t>immediatamente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959" cy="31946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302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partito politico, un’organizzazione economica </a:t>
            </a:r>
            <a:r>
              <a:rPr sz="1200" dirty="0">
                <a:latin typeface="Times New Roman"/>
                <a:cs typeface="Times New Roman"/>
              </a:rPr>
              <a:t>o un’istituzione </a:t>
            </a:r>
            <a:r>
              <a:rPr sz="1200" spc="-5" dirty="0">
                <a:latin typeface="Times New Roman"/>
                <a:cs typeface="Times New Roman"/>
              </a:rPr>
              <a:t>sociale.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collettivismo religioso deve limitare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sforzi al  </a:t>
            </a:r>
            <a:r>
              <a:rPr sz="1200" spc="-5" dirty="0">
                <a:latin typeface="Times New Roman"/>
                <a:cs typeface="Times New Roman"/>
              </a:rPr>
              <a:t>sostegno delle cause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(1087.7) 99:2.4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persone religiose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maggior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nei compiti di </a:t>
            </a:r>
            <a:r>
              <a:rPr sz="1200" spc="-5" dirty="0">
                <a:latin typeface="Times New Roman"/>
                <a:cs typeface="Times New Roman"/>
              </a:rPr>
              <a:t>ricostruzione sociale </a:t>
            </a:r>
            <a:r>
              <a:rPr sz="1200" dirty="0">
                <a:latin typeface="Times New Roman"/>
                <a:cs typeface="Times New Roman"/>
              </a:rPr>
              <a:t>di quelle non </a:t>
            </a:r>
            <a:r>
              <a:rPr sz="1200" spc="-5" dirty="0">
                <a:latin typeface="Times New Roman"/>
                <a:cs typeface="Times New Roman"/>
              </a:rPr>
              <a:t>religiose, </a:t>
            </a:r>
            <a:r>
              <a:rPr sz="1200" dirty="0">
                <a:latin typeface="Times New Roman"/>
                <a:cs typeface="Times New Roman"/>
              </a:rPr>
              <a:t>salvo nella  misura in cui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religione ha </a:t>
            </a:r>
            <a:r>
              <a:rPr sz="1200" spc="-5" dirty="0">
                <a:latin typeface="Times New Roman"/>
                <a:cs typeface="Times New Roman"/>
              </a:rPr>
              <a:t>conferito loro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percezione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e le ha dotate di quella </a:t>
            </a:r>
            <a:r>
              <a:rPr sz="1200" spc="-5" dirty="0">
                <a:latin typeface="Times New Roman"/>
                <a:cs typeface="Times New Roman"/>
              </a:rPr>
              <a:t>saggezza sociale </a:t>
            </a:r>
            <a:r>
              <a:rPr sz="1200" dirty="0">
                <a:latin typeface="Times New Roman"/>
                <a:cs typeface="Times New Roman"/>
              </a:rPr>
              <a:t>superiore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nata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desiderio </a:t>
            </a:r>
            <a:r>
              <a:rPr sz="1200" spc="-5" dirty="0">
                <a:latin typeface="Times New Roman"/>
                <a:cs typeface="Times New Roman"/>
              </a:rPr>
              <a:t>sincero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amare Dio supremamente </a:t>
            </a:r>
            <a:r>
              <a:rPr sz="1200" dirty="0">
                <a:latin typeface="Times New Roman"/>
                <a:cs typeface="Times New Roman"/>
              </a:rPr>
              <a:t>e di amare ogni uomo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fratello nel regno dei </a:t>
            </a:r>
            <a:r>
              <a:rPr sz="1200" dirty="0">
                <a:latin typeface="Times New Roman"/>
                <a:cs typeface="Times New Roman"/>
              </a:rPr>
              <a:t>cieli. </a:t>
            </a:r>
            <a:r>
              <a:rPr sz="1200" spc="-5" dirty="0">
                <a:latin typeface="Times New Roman"/>
                <a:cs typeface="Times New Roman"/>
              </a:rPr>
              <a:t>L’ordine  sociale ideale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ogni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ama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prossimo </a:t>
            </a:r>
            <a:r>
              <a:rPr sz="1200" spc="-5" dirty="0">
                <a:latin typeface="Times New Roman"/>
                <a:cs typeface="Times New Roman"/>
              </a:rPr>
              <a:t>come ama 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80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(1087.8) 99:2.5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Chiesa istituzionalizzata può </a:t>
            </a:r>
            <a:r>
              <a:rPr sz="1200" spc="-5" dirty="0">
                <a:latin typeface="Times New Roman"/>
                <a:cs typeface="Times New Roman"/>
              </a:rPr>
              <a:t>sembrare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abbia </a:t>
            </a:r>
            <a:r>
              <a:rPr sz="1200" dirty="0">
                <a:latin typeface="Times New Roman"/>
                <a:cs typeface="Times New Roman"/>
              </a:rPr>
              <a:t>servito la società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passato </a:t>
            </a:r>
            <a:r>
              <a:rPr sz="1200" spc="-5" dirty="0">
                <a:latin typeface="Times New Roman"/>
                <a:cs typeface="Times New Roman"/>
              </a:rPr>
              <a:t>glorificando l’ordine </a:t>
            </a:r>
            <a:r>
              <a:rPr sz="1200" dirty="0">
                <a:latin typeface="Times New Roman"/>
                <a:cs typeface="Times New Roman"/>
              </a:rPr>
              <a:t>politico ed  </a:t>
            </a:r>
            <a:r>
              <a:rPr sz="1200" spc="-5" dirty="0">
                <a:latin typeface="Times New Roman"/>
                <a:cs typeface="Times New Roman"/>
              </a:rPr>
              <a:t>economico stabilito,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essa deve cessare </a:t>
            </a:r>
            <a:r>
              <a:rPr sz="1200" dirty="0">
                <a:latin typeface="Times New Roman"/>
                <a:cs typeface="Times New Roman"/>
              </a:rPr>
              <a:t>rapidamente una tale azione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vuole </a:t>
            </a:r>
            <a:r>
              <a:rPr sz="1200" spc="-5" dirty="0">
                <a:latin typeface="Times New Roman"/>
                <a:cs typeface="Times New Roman"/>
              </a:rPr>
              <a:t>sopravvivere.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suo solo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appropriato  </a:t>
            </a:r>
            <a:r>
              <a:rPr sz="1200" spc="-5" dirty="0">
                <a:latin typeface="Times New Roman"/>
                <a:cs typeface="Times New Roman"/>
              </a:rPr>
              <a:t>consiste nell’insegnamento </a:t>
            </a:r>
            <a:r>
              <a:rPr sz="1200" dirty="0">
                <a:latin typeface="Times New Roman"/>
                <a:cs typeface="Times New Roman"/>
              </a:rPr>
              <a:t>della non </a:t>
            </a:r>
            <a:r>
              <a:rPr sz="1200" spc="-5" dirty="0">
                <a:latin typeface="Times New Roman"/>
                <a:cs typeface="Times New Roman"/>
              </a:rPr>
              <a:t>violenza, </a:t>
            </a:r>
            <a:r>
              <a:rPr sz="1200" dirty="0">
                <a:latin typeface="Times New Roman"/>
                <a:cs typeface="Times New Roman"/>
              </a:rPr>
              <a:t>la dottrina </a:t>
            </a:r>
            <a:r>
              <a:rPr sz="1200" spc="-5" dirty="0">
                <a:latin typeface="Times New Roman"/>
                <a:cs typeface="Times New Roman"/>
              </a:rPr>
              <a:t>dell’evoluzione pacifica,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luogo della </a:t>
            </a:r>
            <a:r>
              <a:rPr sz="1200" dirty="0">
                <a:latin typeface="Times New Roman"/>
                <a:cs typeface="Times New Roman"/>
              </a:rPr>
              <a:t>rivoluzione violenta —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buona volontà tra tutti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66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(1088.1) 99:2.6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moderna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difficoltà ad adattare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atteggiamento ai rapidi cambiamenti sociali </a:t>
            </a:r>
            <a:r>
              <a:rPr sz="1200" dirty="0">
                <a:latin typeface="Times New Roman"/>
                <a:cs typeface="Times New Roman"/>
              </a:rPr>
              <a:t>solo perché </a:t>
            </a:r>
            <a:r>
              <a:rPr sz="1200" spc="5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consentito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 stessa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diventare così completamente </a:t>
            </a:r>
            <a:r>
              <a:rPr sz="1200" dirty="0">
                <a:latin typeface="Times New Roman"/>
                <a:cs typeface="Times New Roman"/>
              </a:rPr>
              <a:t>tradizionalizzata, </a:t>
            </a:r>
            <a:r>
              <a:rPr sz="1200" spc="-5" dirty="0">
                <a:latin typeface="Times New Roman"/>
                <a:cs typeface="Times New Roman"/>
              </a:rPr>
              <a:t>dogmatizzata ed istituzionalizzata. </a:t>
            </a:r>
            <a:r>
              <a:rPr sz="1200" spc="-1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religione</a:t>
            </a:r>
            <a:endParaRPr sz="1200">
              <a:latin typeface="Times New Roman"/>
              <a:cs typeface="Times New Roman"/>
            </a:endParaRPr>
          </a:p>
          <a:p>
            <a:pPr marL="76200" marR="1885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vivente non trova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difficoltà a </a:t>
            </a:r>
            <a:r>
              <a:rPr sz="1200" spc="-5" dirty="0">
                <a:latin typeface="Times New Roman"/>
                <a:cs typeface="Times New Roman"/>
              </a:rPr>
              <a:t>tenere </a:t>
            </a:r>
            <a:r>
              <a:rPr sz="1200" dirty="0">
                <a:latin typeface="Times New Roman"/>
                <a:cs typeface="Times New Roman"/>
              </a:rPr>
              <a:t>testa a tutti questi </a:t>
            </a:r>
            <a:r>
              <a:rPr sz="1200" spc="-5" dirty="0">
                <a:latin typeface="Times New Roman"/>
                <a:cs typeface="Times New Roman"/>
              </a:rPr>
              <a:t>sviluppi sociali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cambiamenti economici, </a:t>
            </a:r>
            <a:r>
              <a:rPr sz="1200" spc="10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 essa opera sempre come stabilizzatrice morale, guida sociale </a:t>
            </a:r>
            <a:r>
              <a:rPr sz="1200" dirty="0">
                <a:latin typeface="Times New Roman"/>
                <a:cs typeface="Times New Roman"/>
              </a:rPr>
              <a:t>e pilota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 trasporta </a:t>
            </a:r>
            <a:r>
              <a:rPr sz="1200" dirty="0">
                <a:latin typeface="Times New Roman"/>
                <a:cs typeface="Times New Roman"/>
              </a:rPr>
              <a:t>da un’era all’altra la 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quella saggezza che </a:t>
            </a:r>
            <a:r>
              <a:rPr sz="1200" dirty="0">
                <a:latin typeface="Times New Roman"/>
                <a:cs typeface="Times New Roman"/>
              </a:rPr>
              <a:t>è nata </a:t>
            </a:r>
            <a:r>
              <a:rPr sz="1200" spc="-5" dirty="0">
                <a:latin typeface="Times New Roman"/>
                <a:cs typeface="Times New Roman"/>
              </a:rPr>
              <a:t>dall’esperienza </a:t>
            </a:r>
            <a:r>
              <a:rPr sz="1200" dirty="0">
                <a:latin typeface="Times New Roman"/>
                <a:cs typeface="Times New Roman"/>
              </a:rPr>
              <a:t>di conoscere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sforzarsi </a:t>
            </a:r>
            <a:r>
              <a:rPr sz="1200" dirty="0">
                <a:latin typeface="Times New Roman"/>
                <a:cs typeface="Times New Roman"/>
              </a:rPr>
              <a:t>di essere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528319" y="4322775"/>
            <a:ext cx="3109595" cy="2692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religione 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le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persone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religiose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0550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(1088.2) 99:3.1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Cristianesimo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era completamente libero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implicazione </a:t>
            </a:r>
            <a:r>
              <a:rPr sz="1200" spc="-5" dirty="0">
                <a:latin typeface="Times New Roman"/>
                <a:cs typeface="Times New Roman"/>
              </a:rPr>
              <a:t>civile, impegno sociale ed </a:t>
            </a:r>
            <a:r>
              <a:rPr sz="1200" dirty="0">
                <a:latin typeface="Times New Roman"/>
                <a:cs typeface="Times New Roman"/>
              </a:rPr>
              <a:t>alleanza  </a:t>
            </a:r>
            <a:r>
              <a:rPr sz="1200" spc="-5" dirty="0">
                <a:latin typeface="Times New Roman"/>
                <a:cs typeface="Times New Roman"/>
              </a:rPr>
              <a:t>economica. </a:t>
            </a:r>
            <a:r>
              <a:rPr sz="1200" dirty="0">
                <a:latin typeface="Times New Roman"/>
                <a:cs typeface="Times New Roman"/>
              </a:rPr>
              <a:t>Solo più tardi il </a:t>
            </a:r>
            <a:r>
              <a:rPr sz="1200" spc="-5" dirty="0">
                <a:latin typeface="Times New Roman"/>
                <a:cs typeface="Times New Roman"/>
              </a:rPr>
              <a:t>Cristianesimo istituzionalizzato divenne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organica della </a:t>
            </a:r>
            <a:r>
              <a:rPr sz="1200" spc="-5" dirty="0">
                <a:latin typeface="Times New Roman"/>
                <a:cs typeface="Times New Roman"/>
              </a:rPr>
              <a:t>struttura politica </a:t>
            </a:r>
            <a:r>
              <a:rPr sz="1200" dirty="0">
                <a:latin typeface="Times New Roman"/>
                <a:cs typeface="Times New Roman"/>
              </a:rPr>
              <a:t>e sociale </a:t>
            </a:r>
            <a:r>
              <a:rPr sz="1200" spc="-5" dirty="0">
                <a:latin typeface="Times New Roman"/>
                <a:cs typeface="Times New Roman"/>
              </a:rPr>
              <a:t>della civiltà  occidentale.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1592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(1088.3) 99:3.2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non è né un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sociale né un ordine </a:t>
            </a:r>
            <a:r>
              <a:rPr sz="1200" spc="-5" dirty="0">
                <a:latin typeface="Times New Roman"/>
                <a:cs typeface="Times New Roman"/>
              </a:rPr>
              <a:t>economico; esso </a:t>
            </a:r>
            <a:r>
              <a:rPr sz="1200" dirty="0">
                <a:latin typeface="Times New Roman"/>
                <a:cs typeface="Times New Roman"/>
              </a:rPr>
              <a:t>è una fraternità </a:t>
            </a:r>
            <a:r>
              <a:rPr sz="1200" spc="-5" dirty="0">
                <a:latin typeface="Times New Roman"/>
                <a:cs typeface="Times New Roman"/>
              </a:rPr>
              <a:t>esclusivamente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d’individui che </a:t>
            </a:r>
            <a:r>
              <a:rPr sz="1200" dirty="0">
                <a:latin typeface="Times New Roman"/>
                <a:cs typeface="Times New Roman"/>
              </a:rPr>
              <a:t>conoscono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È tuttavia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che una tale fraternità è in se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un nuovo e sorprendente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sociale 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stupefacenti ripercussioni politiche ed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economiche.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46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(1088.4) 99:3.3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indifferente alla sofferenza sociale,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incurante </a:t>
            </a:r>
            <a:r>
              <a:rPr sz="1200" dirty="0">
                <a:latin typeface="Times New Roman"/>
                <a:cs typeface="Times New Roman"/>
              </a:rPr>
              <a:t>dell’ingiustizia civile, né </a:t>
            </a:r>
            <a:r>
              <a:rPr sz="1200" spc="-5" dirty="0">
                <a:latin typeface="Times New Roman"/>
                <a:cs typeface="Times New Roman"/>
              </a:rPr>
              <a:t>isolata dal  pensiero economico, </a:t>
            </a:r>
            <a:r>
              <a:rPr sz="1200" dirty="0">
                <a:latin typeface="Times New Roman"/>
                <a:cs typeface="Times New Roman"/>
              </a:rPr>
              <a:t>né insensibile </a:t>
            </a:r>
            <a:r>
              <a:rPr sz="1200" spc="-5" dirty="0">
                <a:latin typeface="Times New Roman"/>
                <a:cs typeface="Times New Roman"/>
              </a:rPr>
              <a:t>alla tirannia politica.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la ricostruzione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spc="5" dirty="0">
                <a:latin typeface="Times New Roman"/>
                <a:cs typeface="Times New Roman"/>
              </a:rPr>
              <a:t>perché  </a:t>
            </a:r>
            <a:r>
              <a:rPr sz="1200" spc="-5" dirty="0">
                <a:latin typeface="Times New Roman"/>
                <a:cs typeface="Times New Roman"/>
              </a:rPr>
              <a:t>spiritualizza </a:t>
            </a:r>
            <a:r>
              <a:rPr sz="1200" dirty="0">
                <a:latin typeface="Times New Roman"/>
                <a:cs typeface="Times New Roman"/>
              </a:rPr>
              <a:t>e idealizza il </a:t>
            </a:r>
            <a:r>
              <a:rPr sz="1200" spc="-5" dirty="0">
                <a:latin typeface="Times New Roman"/>
                <a:cs typeface="Times New Roman"/>
              </a:rPr>
              <a:t>singolo cittadino. Indirettamente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culturale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influenzata dal </a:t>
            </a:r>
            <a:r>
              <a:rPr sz="1200" dirty="0">
                <a:latin typeface="Times New Roman"/>
                <a:cs typeface="Times New Roman"/>
              </a:rPr>
              <a:t>comportamento di questi singoli 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essi divengono membri attivi ed </a:t>
            </a:r>
            <a:r>
              <a:rPr sz="1200" dirty="0">
                <a:latin typeface="Times New Roman"/>
                <a:cs typeface="Times New Roman"/>
              </a:rPr>
              <a:t>influenti dei </a:t>
            </a:r>
            <a:r>
              <a:rPr sz="1200" spc="-5" dirty="0">
                <a:latin typeface="Times New Roman"/>
                <a:cs typeface="Times New Roman"/>
              </a:rPr>
              <a:t>vari gruppi sociali, morali, economici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politici.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2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(1088.5) 99:3.4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un’elevata civiltà culturale richiede </a:t>
            </a:r>
            <a:r>
              <a:rPr sz="1200" dirty="0">
                <a:latin typeface="Times New Roman"/>
                <a:cs typeface="Times New Roman"/>
              </a:rPr>
              <a:t>in primo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il tipo </a:t>
            </a:r>
            <a:r>
              <a:rPr sz="1200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di cittadino, e poi dei </a:t>
            </a:r>
            <a:r>
              <a:rPr sz="1200" spc="-5" dirty="0">
                <a:latin typeface="Times New Roman"/>
                <a:cs typeface="Times New Roman"/>
              </a:rPr>
              <a:t>meccanismi  sociali ideali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adeguati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cittadinanza </a:t>
            </a:r>
            <a:r>
              <a:rPr sz="1200" spc="-5" dirty="0">
                <a:latin typeface="Times New Roman"/>
                <a:cs typeface="Times New Roman"/>
              </a:rPr>
              <a:t>possa controllare </a:t>
            </a:r>
            <a:r>
              <a:rPr sz="1200" dirty="0">
                <a:latin typeface="Times New Roman"/>
                <a:cs typeface="Times New Roman"/>
              </a:rPr>
              <a:t>le istituzioni </a:t>
            </a:r>
            <a:r>
              <a:rPr sz="1200" spc="-5" dirty="0">
                <a:latin typeface="Times New Roman"/>
                <a:cs typeface="Times New Roman"/>
              </a:rPr>
              <a:t>economiche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politiche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umana  </a:t>
            </a:r>
            <a:r>
              <a:rPr sz="1200" spc="-5" dirty="0">
                <a:latin typeface="Times New Roman"/>
                <a:cs typeface="Times New Roman"/>
              </a:rPr>
              <a:t>evoluta.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2669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(1088.6) 99:3.5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Chiesa,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eccesso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falso </a:t>
            </a:r>
            <a:r>
              <a:rPr sz="1200" dirty="0">
                <a:latin typeface="Times New Roman"/>
                <a:cs typeface="Times New Roman"/>
              </a:rPr>
              <a:t>sentimento, ha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a lungo il </a:t>
            </a:r>
            <a:r>
              <a:rPr sz="1200" spc="-5" dirty="0">
                <a:latin typeface="Times New Roman"/>
                <a:cs typeface="Times New Roman"/>
              </a:rPr>
              <a:t>suo ministero ai derelitti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disgraziati, </a:t>
            </a:r>
            <a:r>
              <a:rPr sz="1200" dirty="0">
                <a:latin typeface="Times New Roman"/>
                <a:cs typeface="Times New Roman"/>
              </a:rPr>
              <a:t>e questa è 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buona, ma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sentimento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all’insensata </a:t>
            </a:r>
            <a:r>
              <a:rPr sz="1200" spc="-5" dirty="0">
                <a:latin typeface="Times New Roman"/>
                <a:cs typeface="Times New Roman"/>
              </a:rPr>
              <a:t>perpetuazione delle </a:t>
            </a:r>
            <a:r>
              <a:rPr sz="1200" dirty="0">
                <a:latin typeface="Times New Roman"/>
                <a:cs typeface="Times New Roman"/>
              </a:rPr>
              <a:t>linee razzialmente </a:t>
            </a:r>
            <a:r>
              <a:rPr sz="1200" spc="-5" dirty="0">
                <a:latin typeface="Times New Roman"/>
                <a:cs typeface="Times New Roman"/>
              </a:rPr>
              <a:t>degenerate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hanno enormemente ritardato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5784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28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(689.8) 60:3.9 </a:t>
            </a:r>
            <a:r>
              <a:rPr sz="1200" dirty="0">
                <a:latin typeface="Times New Roman"/>
                <a:cs typeface="Times New Roman"/>
              </a:rPr>
              <a:t>I depositi di </a:t>
            </a:r>
            <a:r>
              <a:rPr sz="1200" spc="-5" dirty="0">
                <a:latin typeface="Times New Roman"/>
                <a:cs typeface="Times New Roman"/>
              </a:rPr>
              <a:t>gesso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marna </a:t>
            </a:r>
            <a:r>
              <a:rPr sz="1200" dirty="0">
                <a:latin typeface="Times New Roman"/>
                <a:cs typeface="Times New Roman"/>
              </a:rPr>
              <a:t>arenaria verde </a:t>
            </a:r>
            <a:r>
              <a:rPr sz="1200" spc="-5" dirty="0">
                <a:latin typeface="Times New Roman"/>
                <a:cs typeface="Times New Roman"/>
              </a:rPr>
              <a:t>danno </a:t>
            </a:r>
            <a:r>
              <a:rPr sz="1200" dirty="0">
                <a:latin typeface="Times New Roman"/>
                <a:cs typeface="Times New Roman"/>
              </a:rPr>
              <a:t>il nome a </a:t>
            </a:r>
            <a:r>
              <a:rPr sz="1200" spc="-5" dirty="0">
                <a:latin typeface="Times New Roman"/>
                <a:cs typeface="Times New Roman"/>
              </a:rPr>
              <a:t>questo periodo.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sedimentazioni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variegate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costituite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gesso,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scisto,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arenaria </a:t>
            </a:r>
            <a:r>
              <a:rPr sz="1200" dirty="0">
                <a:latin typeface="Times New Roman"/>
                <a:cs typeface="Times New Roman"/>
              </a:rPr>
              <a:t>e da piccole quantità di </a:t>
            </a:r>
            <a:r>
              <a:rPr sz="1200" spc="-5" dirty="0">
                <a:latin typeface="Times New Roman"/>
                <a:cs typeface="Times New Roman"/>
              </a:rPr>
              <a:t>calcare, insieme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carbone </a:t>
            </a:r>
            <a:r>
              <a:rPr sz="1200" dirty="0">
                <a:latin typeface="Times New Roman"/>
                <a:cs typeface="Times New Roman"/>
              </a:rPr>
              <a:t>inferiore o </a:t>
            </a:r>
            <a:r>
              <a:rPr sz="1200" spc="-5" dirty="0">
                <a:latin typeface="Times New Roman"/>
                <a:cs typeface="Times New Roman"/>
              </a:rPr>
              <a:t>lignite,  ed </a:t>
            </a:r>
            <a:r>
              <a:rPr sz="1200" dirty="0">
                <a:latin typeface="Times New Roman"/>
                <a:cs typeface="Times New Roman"/>
              </a:rPr>
              <a:t>in molte </a:t>
            </a:r>
            <a:r>
              <a:rPr sz="1200" spc="-5" dirty="0">
                <a:latin typeface="Times New Roman"/>
                <a:cs typeface="Times New Roman"/>
              </a:rPr>
              <a:t>regioni esse contengono </a:t>
            </a:r>
            <a:r>
              <a:rPr sz="1200" dirty="0">
                <a:latin typeface="Times New Roman"/>
                <a:cs typeface="Times New Roman"/>
              </a:rPr>
              <a:t>petrolio.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spessore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strati </a:t>
            </a:r>
            <a:r>
              <a:rPr sz="1200" dirty="0">
                <a:latin typeface="Times New Roman"/>
                <a:cs typeface="Times New Roman"/>
              </a:rPr>
              <a:t>varia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60 </a:t>
            </a:r>
            <a:r>
              <a:rPr sz="1200" spc="-5" dirty="0">
                <a:latin typeface="Times New Roman"/>
                <a:cs typeface="Times New Roman"/>
              </a:rPr>
              <a:t>metri </a:t>
            </a:r>
            <a:r>
              <a:rPr sz="1200" dirty="0">
                <a:latin typeface="Times New Roman"/>
                <a:cs typeface="Times New Roman"/>
              </a:rPr>
              <a:t>in certi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ai 3.000 </a:t>
            </a:r>
            <a:r>
              <a:rPr sz="1200" spc="-5" dirty="0">
                <a:latin typeface="Times New Roman"/>
                <a:cs typeface="Times New Roman"/>
              </a:rPr>
              <a:t>metri nell’ovest  dell’America del Nord </a:t>
            </a:r>
            <a:r>
              <a:rPr sz="1200" dirty="0">
                <a:latin typeface="Times New Roman"/>
                <a:cs typeface="Times New Roman"/>
              </a:rPr>
              <a:t>e in molte </a:t>
            </a:r>
            <a:r>
              <a:rPr sz="1200" spc="-5" dirty="0">
                <a:latin typeface="Times New Roman"/>
                <a:cs typeface="Times New Roman"/>
              </a:rPr>
              <a:t>località dell’Europa. </a:t>
            </a:r>
            <a:r>
              <a:rPr sz="1200" dirty="0">
                <a:latin typeface="Times New Roman"/>
                <a:cs typeface="Times New Roman"/>
              </a:rPr>
              <a:t>Si possono </a:t>
            </a:r>
            <a:r>
              <a:rPr sz="1200" spc="-5" dirty="0">
                <a:latin typeface="Times New Roman"/>
                <a:cs typeface="Times New Roman"/>
              </a:rPr>
              <a:t>osservare questi depositi nei contrafforti deformati lungo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confine orientale delle </a:t>
            </a:r>
            <a:r>
              <a:rPr sz="1200" dirty="0">
                <a:latin typeface="Times New Roman"/>
                <a:cs typeface="Times New Roman"/>
              </a:rPr>
              <a:t>Montagne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Rocciose.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226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(690.1) 60:3.10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mondo questi strati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permeati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gesso, </a:t>
            </a:r>
            <a:r>
              <a:rPr sz="1200" dirty="0">
                <a:latin typeface="Times New Roman"/>
                <a:cs typeface="Times New Roman"/>
              </a:rPr>
              <a:t>e tali </a:t>
            </a:r>
            <a:r>
              <a:rPr sz="1200" spc="-5" dirty="0">
                <a:latin typeface="Times New Roman"/>
                <a:cs typeface="Times New Roman"/>
              </a:rPr>
              <a:t>strati porosi semirocciosi raccolgono acqua ai loro  affioramenti sinclinali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convogliano verso </a:t>
            </a:r>
            <a:r>
              <a:rPr sz="1200" dirty="0">
                <a:latin typeface="Times New Roman"/>
                <a:cs typeface="Times New Roman"/>
              </a:rPr>
              <a:t>il basso per </a:t>
            </a:r>
            <a:r>
              <a:rPr sz="1200" spc="-5" dirty="0">
                <a:latin typeface="Times New Roman"/>
                <a:cs typeface="Times New Roman"/>
              </a:rPr>
              <a:t>alimentare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delle attuali regioni </a:t>
            </a:r>
            <a:r>
              <a:rPr sz="1200" dirty="0">
                <a:latin typeface="Times New Roman"/>
                <a:cs typeface="Times New Roman"/>
              </a:rPr>
              <a:t>aride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08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(690.2) 60:3.11 </a:t>
            </a:r>
            <a:r>
              <a:rPr sz="1200" i="1" dirty="0">
                <a:latin typeface="Times New Roman"/>
                <a:cs typeface="Times New Roman"/>
              </a:rPr>
              <a:t>80.000.000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si produssero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crosta terrestre grandi sconvolgimenti. L’avanzata verso ovest </a:t>
            </a:r>
            <a:r>
              <a:rPr sz="1200" dirty="0">
                <a:latin typeface="Times New Roman"/>
                <a:cs typeface="Times New Roman"/>
              </a:rPr>
              <a:t>della deriva </a:t>
            </a:r>
            <a:r>
              <a:rPr sz="1200" spc="-5" dirty="0">
                <a:latin typeface="Times New Roman"/>
                <a:cs typeface="Times New Roman"/>
              </a:rPr>
              <a:t>dei  continenti stava </a:t>
            </a:r>
            <a:r>
              <a:rPr sz="1200" dirty="0">
                <a:latin typeface="Times New Roman"/>
                <a:cs typeface="Times New Roman"/>
              </a:rPr>
              <a:t>giungendo </a:t>
            </a:r>
            <a:r>
              <a:rPr sz="1200" spc="-5" dirty="0">
                <a:latin typeface="Times New Roman"/>
                <a:cs typeface="Times New Roman"/>
              </a:rPr>
              <a:t>alla fine, </a:t>
            </a:r>
            <a:r>
              <a:rPr sz="1200" dirty="0">
                <a:latin typeface="Times New Roman"/>
                <a:cs typeface="Times New Roman"/>
              </a:rPr>
              <a:t>e l’enorme </a:t>
            </a:r>
            <a:r>
              <a:rPr sz="1200" spc="-5" dirty="0">
                <a:latin typeface="Times New Roman"/>
                <a:cs typeface="Times New Roman"/>
              </a:rPr>
              <a:t>energia del lento impulso </a:t>
            </a:r>
            <a:r>
              <a:rPr sz="1200" dirty="0">
                <a:latin typeface="Times New Roman"/>
                <a:cs typeface="Times New Roman"/>
              </a:rPr>
              <a:t>insito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masse continentali sconvolse il </a:t>
            </a:r>
            <a:r>
              <a:rPr sz="1200" spc="-5" dirty="0">
                <a:latin typeface="Times New Roman"/>
                <a:cs typeface="Times New Roman"/>
              </a:rPr>
              <a:t>litorale del  Pacifico delle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Americhe </a:t>
            </a:r>
            <a:r>
              <a:rPr sz="1200" dirty="0">
                <a:latin typeface="Times New Roman"/>
                <a:cs typeface="Times New Roman"/>
              </a:rPr>
              <a:t>e diede </a:t>
            </a:r>
            <a:r>
              <a:rPr sz="1200" spc="-5" dirty="0">
                <a:latin typeface="Times New Roman"/>
                <a:cs typeface="Times New Roman"/>
              </a:rPr>
              <a:t>avvio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contraccolpo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profondi cambiamenti lungo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rive asiatiche del </a:t>
            </a:r>
            <a:r>
              <a:rPr sz="1200" dirty="0">
                <a:latin typeface="Times New Roman"/>
                <a:cs typeface="Times New Roman"/>
              </a:rPr>
              <a:t>Pacifico. </a:t>
            </a:r>
            <a:r>
              <a:rPr sz="1200" spc="5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elevazione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 Pacifico,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culminò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catene </a:t>
            </a:r>
            <a:r>
              <a:rPr sz="1200" dirty="0">
                <a:latin typeface="Times New Roman"/>
                <a:cs typeface="Times New Roman"/>
              </a:rPr>
              <a:t>montuose </a:t>
            </a:r>
            <a:r>
              <a:rPr sz="1200" spc="-5" dirty="0">
                <a:latin typeface="Times New Roman"/>
                <a:cs typeface="Times New Roman"/>
              </a:rPr>
              <a:t>attuali, </a:t>
            </a:r>
            <a:r>
              <a:rPr sz="1200" dirty="0">
                <a:latin typeface="Times New Roman"/>
                <a:cs typeface="Times New Roman"/>
              </a:rPr>
              <a:t>è lunga più di quarantamila </a:t>
            </a:r>
            <a:r>
              <a:rPr sz="1200" spc="-5" dirty="0">
                <a:latin typeface="Times New Roman"/>
                <a:cs typeface="Times New Roman"/>
              </a:rPr>
              <a:t>chilometri.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sollevamenti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accompagnarono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furono le 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deformazioni </a:t>
            </a:r>
            <a:r>
              <a:rPr sz="1200" spc="-5" dirty="0">
                <a:latin typeface="Times New Roman"/>
                <a:cs typeface="Times New Roman"/>
              </a:rPr>
              <a:t>della superficie che abbiano avuto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luogo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dall’apparizione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 Urantia.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colate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lava, sia sotterranee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superficie, </a:t>
            </a:r>
            <a:r>
              <a:rPr sz="1200" dirty="0">
                <a:latin typeface="Times New Roman"/>
                <a:cs typeface="Times New Roman"/>
              </a:rPr>
              <a:t>furono notevoli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(690.3) 60:3.12 </a:t>
            </a:r>
            <a:r>
              <a:rPr sz="1200" i="1" dirty="0">
                <a:latin typeface="Times New Roman"/>
                <a:cs typeface="Times New Roman"/>
              </a:rPr>
              <a:t>75.000.000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terminò </a:t>
            </a:r>
            <a:r>
              <a:rPr sz="1200" dirty="0">
                <a:latin typeface="Times New Roman"/>
                <a:cs typeface="Times New Roman"/>
              </a:rPr>
              <a:t>la deriva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continenti. </a:t>
            </a:r>
            <a:r>
              <a:rPr sz="1200" spc="-5" dirty="0">
                <a:latin typeface="Times New Roman"/>
                <a:cs typeface="Times New Roman"/>
              </a:rPr>
              <a:t>Dall’Alaska al Capo Horn </a:t>
            </a:r>
            <a:r>
              <a:rPr sz="1200" dirty="0">
                <a:latin typeface="Times New Roman"/>
                <a:cs typeface="Times New Roman"/>
              </a:rPr>
              <a:t>le lunghe </a:t>
            </a:r>
            <a:r>
              <a:rPr sz="1200" spc="-5" dirty="0">
                <a:latin typeface="Times New Roman"/>
                <a:cs typeface="Times New Roman"/>
              </a:rPr>
              <a:t>catene </a:t>
            </a:r>
            <a:r>
              <a:rPr sz="1200" dirty="0">
                <a:latin typeface="Times New Roman"/>
                <a:cs typeface="Times New Roman"/>
              </a:rPr>
              <a:t>montuose costiere </a:t>
            </a:r>
            <a:r>
              <a:rPr sz="1200" spc="-5" dirty="0">
                <a:latin typeface="Times New Roman"/>
                <a:cs typeface="Times New Roman"/>
              </a:rPr>
              <a:t>del  Pacifico erano completate,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c’erano sino ad allora poche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08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(690.4) 60:3.13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contraccolpo </a:t>
            </a:r>
            <a:r>
              <a:rPr sz="1200" spc="-5" dirty="0">
                <a:latin typeface="Times New Roman"/>
                <a:cs typeface="Times New Roman"/>
              </a:rPr>
              <a:t>dell’arresto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deriva dei </a:t>
            </a:r>
            <a:r>
              <a:rPr sz="1200" dirty="0">
                <a:latin typeface="Times New Roman"/>
                <a:cs typeface="Times New Roman"/>
              </a:rPr>
              <a:t>continenti </a:t>
            </a:r>
            <a:r>
              <a:rPr sz="1200" spc="-5" dirty="0">
                <a:latin typeface="Times New Roman"/>
                <a:cs typeface="Times New Roman"/>
              </a:rPr>
              <a:t>accentuò l’elevazione delle </a:t>
            </a:r>
            <a:r>
              <a:rPr sz="1200" dirty="0">
                <a:latin typeface="Times New Roman"/>
                <a:cs typeface="Times New Roman"/>
              </a:rPr>
              <a:t>pianure </a:t>
            </a:r>
            <a:r>
              <a:rPr sz="1200" spc="-5" dirty="0">
                <a:latin typeface="Times New Roman"/>
                <a:cs typeface="Times New Roman"/>
              </a:rPr>
              <a:t>occidentali dell’America del  Nord, mentre ad est gli Appalachi erosi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regione costiera dell’Atlantico erano proiettati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verticale con </a:t>
            </a:r>
            <a:r>
              <a:rPr sz="1200" dirty="0">
                <a:latin typeface="Times New Roman"/>
                <a:cs typeface="Times New Roman"/>
              </a:rPr>
              <a:t>poca o nessuna  </a:t>
            </a:r>
            <a:r>
              <a:rPr sz="1200" spc="-5" dirty="0">
                <a:latin typeface="Times New Roman"/>
                <a:cs typeface="Times New Roman"/>
              </a:rPr>
              <a:t>pendenza.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02600" cy="40817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048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(1088.7) 99:3.6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singoli ricostruttori sociali, </a:t>
            </a:r>
            <a:r>
              <a:rPr sz="1200" dirty="0">
                <a:latin typeface="Times New Roman"/>
                <a:cs typeface="Times New Roman"/>
              </a:rPr>
              <a:t>pur ripudiando </a:t>
            </a:r>
            <a:r>
              <a:rPr sz="1200" spc="-5" dirty="0">
                <a:latin typeface="Times New Roman"/>
                <a:cs typeface="Times New Roman"/>
              </a:rPr>
              <a:t>con veemenza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istituzionalizzata </a:t>
            </a:r>
            <a:r>
              <a:rPr sz="1200" dirty="0">
                <a:latin typeface="Times New Roman"/>
                <a:cs typeface="Times New Roman"/>
              </a:rPr>
              <a:t>sono, dopotutto, degli  zelanti </a:t>
            </a:r>
            <a:r>
              <a:rPr sz="1200" spc="-5" dirty="0">
                <a:latin typeface="Times New Roman"/>
                <a:cs typeface="Times New Roman"/>
              </a:rPr>
              <a:t>religiosi nella </a:t>
            </a:r>
            <a:r>
              <a:rPr sz="1200" dirty="0">
                <a:latin typeface="Times New Roman"/>
                <a:cs typeface="Times New Roman"/>
              </a:rPr>
              <a:t>propagazione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riforme </a:t>
            </a:r>
            <a:r>
              <a:rPr sz="1200" spc="-5" dirty="0">
                <a:latin typeface="Times New Roman"/>
                <a:cs typeface="Times New Roman"/>
              </a:rPr>
              <a:t>sociali.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che la motivazione </a:t>
            </a:r>
            <a:r>
              <a:rPr sz="1200" spc="-5" dirty="0">
                <a:latin typeface="Times New Roman"/>
                <a:cs typeface="Times New Roman"/>
              </a:rPr>
              <a:t>religiosa, personale </a:t>
            </a:r>
            <a:r>
              <a:rPr sz="1200" dirty="0">
                <a:latin typeface="Times New Roman"/>
                <a:cs typeface="Times New Roman"/>
              </a:rPr>
              <a:t>e più o </a:t>
            </a:r>
            <a:r>
              <a:rPr sz="1200" spc="5" dirty="0">
                <a:latin typeface="Times New Roman"/>
                <a:cs typeface="Times New Roman"/>
              </a:rPr>
              <a:t>meno  </a:t>
            </a:r>
            <a:r>
              <a:rPr sz="1200" spc="-5" dirty="0">
                <a:latin typeface="Times New Roman"/>
                <a:cs typeface="Times New Roman"/>
              </a:rPr>
              <a:t>sconosciuta, sta svolgendo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ruolo importante nell’attuale programma </a:t>
            </a:r>
            <a:r>
              <a:rPr sz="1200" dirty="0">
                <a:latin typeface="Times New Roman"/>
                <a:cs typeface="Times New Roman"/>
              </a:rPr>
              <a:t>di ricostruzione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19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(1088.8) 99:3.7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debolezza di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tipo </a:t>
            </a:r>
            <a:r>
              <a:rPr sz="1200" dirty="0">
                <a:latin typeface="Times New Roman"/>
                <a:cs typeface="Times New Roman"/>
              </a:rPr>
              <a:t>di attività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sconosciuta </a:t>
            </a:r>
            <a:r>
              <a:rPr sz="1200" spc="-5" dirty="0">
                <a:latin typeface="Times New Roman"/>
                <a:cs typeface="Times New Roman"/>
              </a:rPr>
              <a:t>ed inconscia </a:t>
            </a:r>
            <a:r>
              <a:rPr sz="1200" dirty="0">
                <a:latin typeface="Times New Roman"/>
                <a:cs typeface="Times New Roman"/>
              </a:rPr>
              <a:t>è che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non è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beneficiare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un’aperta </a:t>
            </a:r>
            <a:r>
              <a:rPr sz="1200" dirty="0">
                <a:latin typeface="Times New Roman"/>
                <a:cs typeface="Times New Roman"/>
              </a:rPr>
              <a:t>critica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livelli proficui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autocorrezione.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religione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cresce se non </a:t>
            </a:r>
            <a:r>
              <a:rPr sz="1200" dirty="0">
                <a:latin typeface="Times New Roman"/>
                <a:cs typeface="Times New Roman"/>
              </a:rPr>
              <a:t>è disciplinata da una critica costruttiva, </a:t>
            </a:r>
            <a:r>
              <a:rPr sz="1200" spc="-5" dirty="0">
                <a:latin typeface="Times New Roman"/>
                <a:cs typeface="Times New Roman"/>
              </a:rPr>
              <a:t>ampliata dalla </a:t>
            </a:r>
            <a:r>
              <a:rPr sz="1200" dirty="0">
                <a:latin typeface="Times New Roman"/>
                <a:cs typeface="Times New Roman"/>
              </a:rPr>
              <a:t>filosofia, </a:t>
            </a:r>
            <a:r>
              <a:rPr sz="1200" spc="-5" dirty="0">
                <a:latin typeface="Times New Roman"/>
                <a:cs typeface="Times New Roman"/>
              </a:rPr>
              <a:t>purificata dalla </a:t>
            </a:r>
            <a:r>
              <a:rPr sz="1200" dirty="0">
                <a:latin typeface="Times New Roman"/>
                <a:cs typeface="Times New Roman"/>
              </a:rPr>
              <a:t>scienza e nutrita da una leale  </a:t>
            </a:r>
            <a:r>
              <a:rPr sz="1200" spc="-5" dirty="0">
                <a:latin typeface="Times New Roman"/>
                <a:cs typeface="Times New Roman"/>
              </a:rPr>
              <a:t>comunione.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(1088.9) 99:3.8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pericolo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religione sia deformata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pervertita nel perseguimento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scopi sbagliati, come  quando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guerra ogni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contendente prostituisce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religione </a:t>
            </a:r>
            <a:r>
              <a:rPr sz="1200" spc="-5" dirty="0">
                <a:latin typeface="Times New Roman"/>
                <a:cs typeface="Times New Roman"/>
              </a:rPr>
              <a:t>nella propaganda </a:t>
            </a:r>
            <a:r>
              <a:rPr sz="1200" dirty="0">
                <a:latin typeface="Times New Roman"/>
                <a:cs typeface="Times New Roman"/>
              </a:rPr>
              <a:t>militare.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zelo senza </a:t>
            </a:r>
            <a:r>
              <a:rPr sz="1200" spc="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sempre dannoso alla religione, </a:t>
            </a:r>
            <a:r>
              <a:rPr sz="1200" dirty="0">
                <a:latin typeface="Times New Roman"/>
                <a:cs typeface="Times New Roman"/>
              </a:rPr>
              <a:t>mentre la persecuzione </a:t>
            </a:r>
            <a:r>
              <a:rPr sz="1200" spc="-5" dirty="0">
                <a:latin typeface="Times New Roman"/>
                <a:cs typeface="Times New Roman"/>
              </a:rPr>
              <a:t>devia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religiose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conseguimento </a:t>
            </a:r>
            <a:r>
              <a:rPr sz="1200" dirty="0">
                <a:latin typeface="Times New Roman"/>
                <a:cs typeface="Times New Roman"/>
              </a:rPr>
              <a:t>di una spinta sociologica o  </a:t>
            </a:r>
            <a:r>
              <a:rPr sz="1200" spc="-5" dirty="0">
                <a:latin typeface="Times New Roman"/>
                <a:cs typeface="Times New Roman"/>
              </a:rPr>
              <a:t>teologica.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(1089.1) 99:3.9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mantenuta libera da </a:t>
            </a:r>
            <a:r>
              <a:rPr sz="1200" spc="-5" dirty="0">
                <a:latin typeface="Times New Roman"/>
                <a:cs typeface="Times New Roman"/>
              </a:rPr>
              <a:t>dannose alleanze </a:t>
            </a:r>
            <a:r>
              <a:rPr sz="1200" dirty="0">
                <a:latin typeface="Times New Roman"/>
                <a:cs typeface="Times New Roman"/>
              </a:rPr>
              <a:t>secolari soltanto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con: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(1089.2) 99:3.10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Una filosofia criticamente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correttiva.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(1089.3) 99:3.11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L’indipendenza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alleanza sociale, economica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politica.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(1089.4) 99:3.12 </a:t>
            </a:r>
            <a:r>
              <a:rPr sz="1200" dirty="0">
                <a:latin typeface="Times New Roman"/>
                <a:cs typeface="Times New Roman"/>
              </a:rPr>
              <a:t>3. Comunità </a:t>
            </a:r>
            <a:r>
              <a:rPr sz="1200" spc="-5" dirty="0">
                <a:latin typeface="Times New Roman"/>
                <a:cs typeface="Times New Roman"/>
              </a:rPr>
              <a:t>creative, confortanti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sviluppano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l’amore.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(1089.5) 99:3.13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Un accrescimento progressivo </a:t>
            </a:r>
            <a:r>
              <a:rPr sz="1200" dirty="0">
                <a:latin typeface="Times New Roman"/>
                <a:cs typeface="Times New Roman"/>
              </a:rPr>
              <a:t>dell’intuizione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dell’apprezzamento dei </a:t>
            </a:r>
            <a:r>
              <a:rPr sz="1200" dirty="0">
                <a:latin typeface="Times New Roman"/>
                <a:cs typeface="Times New Roman"/>
              </a:rPr>
              <a:t>valori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4670" cy="3959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(1089.6) 99:3.14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prevenzione </a:t>
            </a:r>
            <a:r>
              <a:rPr sz="1200" spc="-5" dirty="0">
                <a:latin typeface="Times New Roman"/>
                <a:cs typeface="Times New Roman"/>
              </a:rPr>
              <a:t>del fanatismo 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compensazione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mentale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scientifico.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98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(1089.7) 99:3.15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religiose,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devono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occuparsi d’altro </a:t>
            </a:r>
            <a:r>
              <a:rPr sz="1200" dirty="0">
                <a:latin typeface="Times New Roman"/>
                <a:cs typeface="Times New Roman"/>
              </a:rPr>
              <a:t>che di </a:t>
            </a:r>
            <a:r>
              <a:rPr sz="1200" i="1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di tali  </a:t>
            </a:r>
            <a:r>
              <a:rPr sz="1200" spc="-5" dirty="0">
                <a:latin typeface="Times New Roman"/>
                <a:cs typeface="Times New Roman"/>
              </a:rPr>
              <a:t>persone,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singolo </a:t>
            </a:r>
            <a:r>
              <a:rPr sz="1200" dirty="0">
                <a:latin typeface="Times New Roman"/>
                <a:cs typeface="Times New Roman"/>
              </a:rPr>
              <a:t>cittadino, </a:t>
            </a:r>
            <a:r>
              <a:rPr sz="1200" spc="-5" dirty="0">
                <a:latin typeface="Times New Roman"/>
                <a:cs typeface="Times New Roman"/>
              </a:rPr>
              <a:t>possa diventare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eminente </a:t>
            </a:r>
            <a:r>
              <a:rPr sz="1200" dirty="0">
                <a:latin typeface="Times New Roman"/>
                <a:cs typeface="Times New Roman"/>
              </a:rPr>
              <a:t>di un movimento di </a:t>
            </a:r>
            <a:r>
              <a:rPr sz="1200" spc="-5" dirty="0">
                <a:latin typeface="Times New Roman"/>
                <a:cs typeface="Times New Roman"/>
              </a:rPr>
              <a:t>ricostruzione sociale, economica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politica.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73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(1089.8) 99:3.16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compito 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creare, </a:t>
            </a:r>
            <a:r>
              <a:rPr sz="1200" dirty="0">
                <a:latin typeface="Times New Roman"/>
                <a:cs typeface="Times New Roman"/>
              </a:rPr>
              <a:t>sostenere </a:t>
            </a:r>
            <a:r>
              <a:rPr sz="1200" spc="-5" dirty="0">
                <a:latin typeface="Times New Roman"/>
                <a:cs typeface="Times New Roman"/>
              </a:rPr>
              <a:t>ed ispirare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lealtà </a:t>
            </a:r>
            <a:r>
              <a:rPr sz="1200" dirty="0">
                <a:latin typeface="Times New Roman"/>
                <a:cs typeface="Times New Roman"/>
              </a:rPr>
              <a:t>cosmica </a:t>
            </a:r>
            <a:r>
              <a:rPr sz="1200" spc="-5" dirty="0">
                <a:latin typeface="Times New Roman"/>
                <a:cs typeface="Times New Roman"/>
              </a:rPr>
              <a:t>nel singolo cittadino </a:t>
            </a:r>
            <a:r>
              <a:rPr sz="1200" dirty="0">
                <a:latin typeface="Times New Roman"/>
                <a:cs typeface="Times New Roman"/>
              </a:rPr>
              <a:t>in modo da  </a:t>
            </a:r>
            <a:r>
              <a:rPr sz="1200" spc="-5" dirty="0">
                <a:latin typeface="Times New Roman"/>
                <a:cs typeface="Times New Roman"/>
              </a:rPr>
              <a:t>orientarlo al raggiungimento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successo </a:t>
            </a:r>
            <a:r>
              <a:rPr sz="1200" dirty="0">
                <a:latin typeface="Times New Roman"/>
                <a:cs typeface="Times New Roman"/>
              </a:rPr>
              <a:t>nella promozione di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difficili,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desiderabili, </a:t>
            </a:r>
            <a:r>
              <a:rPr sz="1200" dirty="0">
                <a:latin typeface="Times New Roman"/>
                <a:cs typeface="Times New Roman"/>
              </a:rPr>
              <a:t>servizi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Le difficoltà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transizione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7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(1089.9) 99:4.1 </a:t>
            </a:r>
            <a:r>
              <a:rPr sz="1200" spc="-5" dirty="0">
                <a:latin typeface="Times New Roman"/>
                <a:cs typeface="Times New Roman"/>
              </a:rPr>
              <a:t>Una religione autentica </a:t>
            </a:r>
            <a:r>
              <a:rPr sz="1200" dirty="0">
                <a:latin typeface="Times New Roman"/>
                <a:cs typeface="Times New Roman"/>
              </a:rPr>
              <a:t>rende la persona </a:t>
            </a:r>
            <a:r>
              <a:rPr sz="1200" spc="-5" dirty="0">
                <a:latin typeface="Times New Roman"/>
                <a:cs typeface="Times New Roman"/>
              </a:rPr>
              <a:t>religiosa socialmente fragrante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crea </a:t>
            </a:r>
            <a:r>
              <a:rPr sz="1200" dirty="0">
                <a:latin typeface="Times New Roman"/>
                <a:cs typeface="Times New Roman"/>
              </a:rPr>
              <a:t>discernimento nella </a:t>
            </a:r>
            <a:r>
              <a:rPr sz="1200" spc="-5" dirty="0">
                <a:latin typeface="Times New Roman"/>
                <a:cs typeface="Times New Roman"/>
              </a:rPr>
              <a:t>comunità umana. Ma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formalizzazione dei gruppi religiosi </a:t>
            </a:r>
            <a:r>
              <a:rPr sz="1200" dirty="0">
                <a:latin typeface="Times New Roman"/>
                <a:cs typeface="Times New Roman"/>
              </a:rPr>
              <a:t>distrugge molte volte i </a:t>
            </a:r>
            <a:r>
              <a:rPr sz="1200" spc="-5" dirty="0">
                <a:latin typeface="Times New Roman"/>
                <a:cs typeface="Times New Roman"/>
              </a:rPr>
              <a:t>valori stessi per </a:t>
            </a:r>
            <a:r>
              <a:rPr sz="1200" dirty="0">
                <a:latin typeface="Times New Roman"/>
                <a:cs typeface="Times New Roman"/>
              </a:rPr>
              <a:t>la promozione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quali i </a:t>
            </a:r>
            <a:r>
              <a:rPr sz="1200" spc="-5" dirty="0">
                <a:latin typeface="Times New Roman"/>
                <a:cs typeface="Times New Roman"/>
              </a:rPr>
              <a:t>gruppi erano </a:t>
            </a:r>
            <a:r>
              <a:rPr sz="1200" spc="5" dirty="0">
                <a:latin typeface="Times New Roman"/>
                <a:cs typeface="Times New Roman"/>
              </a:rPr>
              <a:t>stati  </a:t>
            </a:r>
            <a:r>
              <a:rPr sz="1200" spc="-5" dirty="0">
                <a:latin typeface="Times New Roman"/>
                <a:cs typeface="Times New Roman"/>
              </a:rPr>
              <a:t>organizzati. L’amicizia </a:t>
            </a:r>
            <a:r>
              <a:rPr sz="1200" dirty="0">
                <a:latin typeface="Times New Roman"/>
                <a:cs typeface="Times New Roman"/>
              </a:rPr>
              <a:t>umana e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divina sono </a:t>
            </a:r>
            <a:r>
              <a:rPr sz="1200" spc="-5" dirty="0">
                <a:latin typeface="Times New Roman"/>
                <a:cs typeface="Times New Roman"/>
              </a:rPr>
              <a:t>vicendevolmente </a:t>
            </a:r>
            <a:r>
              <a:rPr sz="1200" dirty="0">
                <a:latin typeface="Times New Roman"/>
                <a:cs typeface="Times New Roman"/>
              </a:rPr>
              <a:t>utili e </a:t>
            </a:r>
            <a:r>
              <a:rPr sz="1200" spc="-5" dirty="0">
                <a:latin typeface="Times New Roman"/>
                <a:cs typeface="Times New Roman"/>
              </a:rPr>
              <a:t>significativamente </a:t>
            </a:r>
            <a:r>
              <a:rPr sz="1200" dirty="0">
                <a:latin typeface="Times New Roman"/>
                <a:cs typeface="Times New Roman"/>
              </a:rPr>
              <a:t>illuminanti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equilibrata ed </a:t>
            </a:r>
            <a:r>
              <a:rPr sz="1200" dirty="0">
                <a:latin typeface="Times New Roman"/>
                <a:cs typeface="Times New Roman"/>
              </a:rPr>
              <a:t>armonizzata.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introduce significati </a:t>
            </a:r>
            <a:r>
              <a:rPr sz="1200" dirty="0">
                <a:latin typeface="Times New Roman"/>
                <a:cs typeface="Times New Roman"/>
              </a:rPr>
              <a:t>nuovi in tutte le </a:t>
            </a:r>
            <a:r>
              <a:rPr sz="1200" spc="-5" dirty="0">
                <a:latin typeface="Times New Roman"/>
                <a:cs typeface="Times New Roman"/>
              </a:rPr>
              <a:t>associazioni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famiglie, </a:t>
            </a:r>
            <a:r>
              <a:rPr sz="1200" dirty="0">
                <a:latin typeface="Times New Roman"/>
                <a:cs typeface="Times New Roman"/>
              </a:rPr>
              <a:t>scuole  e </a:t>
            </a:r>
            <a:r>
              <a:rPr sz="1200" spc="-5" dirty="0">
                <a:latin typeface="Times New Roman"/>
                <a:cs typeface="Times New Roman"/>
              </a:rPr>
              <a:t>circoli. Essa assegna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gioco ed </a:t>
            </a:r>
            <a:r>
              <a:rPr sz="1200" dirty="0">
                <a:latin typeface="Times New Roman"/>
                <a:cs typeface="Times New Roman"/>
              </a:rPr>
              <a:t>esalta tutto il </a:t>
            </a:r>
            <a:r>
              <a:rPr sz="1200" spc="-5" dirty="0">
                <a:latin typeface="Times New Roman"/>
                <a:cs typeface="Times New Roman"/>
              </a:rPr>
              <a:t>vero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umorismo.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63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(1089.10) 99:4.2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sociale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trasformato </a:t>
            </a:r>
            <a:r>
              <a:rPr sz="1200" dirty="0">
                <a:latin typeface="Times New Roman"/>
                <a:cs typeface="Times New Roman"/>
              </a:rPr>
              <a:t>dall’intuizione </a:t>
            </a:r>
            <a:r>
              <a:rPr sz="1200" spc="-5" dirty="0">
                <a:latin typeface="Times New Roman"/>
                <a:cs typeface="Times New Roman"/>
              </a:rPr>
              <a:t>spirituale; la religione </a:t>
            </a:r>
            <a:r>
              <a:rPr sz="1200" dirty="0">
                <a:latin typeface="Times New Roman"/>
                <a:cs typeface="Times New Roman"/>
              </a:rPr>
              <a:t>impedisce a tutti i </a:t>
            </a:r>
            <a:r>
              <a:rPr sz="1200" spc="-5" dirty="0">
                <a:latin typeface="Times New Roman"/>
                <a:cs typeface="Times New Roman"/>
              </a:rPr>
              <a:t>movimenti collettivi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perdere </a:t>
            </a:r>
            <a:r>
              <a:rPr sz="1200" dirty="0">
                <a:latin typeface="Times New Roman"/>
                <a:cs typeface="Times New Roman"/>
              </a:rPr>
              <a:t>di vista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veri </a:t>
            </a:r>
            <a:r>
              <a:rPr sz="1200" spc="-5" dirty="0">
                <a:latin typeface="Times New Roman"/>
                <a:cs typeface="Times New Roman"/>
              </a:rPr>
              <a:t>obbiettivi. Insieme ai figli,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grande elemento unificatore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familiare, </a:t>
            </a:r>
            <a:r>
              <a:rPr sz="1200" dirty="0">
                <a:latin typeface="Times New Roman"/>
                <a:cs typeface="Times New Roman"/>
              </a:rPr>
              <a:t>purché </a:t>
            </a:r>
            <a:r>
              <a:rPr sz="1200" spc="-5" dirty="0">
                <a:latin typeface="Times New Roman"/>
                <a:cs typeface="Times New Roman"/>
              </a:rPr>
              <a:t>essa  sia </a:t>
            </a:r>
            <a:r>
              <a:rPr sz="1200" dirty="0">
                <a:latin typeface="Times New Roman"/>
                <a:cs typeface="Times New Roman"/>
              </a:rPr>
              <a:t>una fede vivente e </a:t>
            </a:r>
            <a:r>
              <a:rPr sz="1200" spc="-5" dirty="0">
                <a:latin typeface="Times New Roman"/>
                <a:cs typeface="Times New Roman"/>
              </a:rPr>
              <a:t>crescente. Non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esservi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senza figli;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vissuta senza religione,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10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tale  </a:t>
            </a:r>
            <a:r>
              <a:rPr sz="1200" spc="-5" dirty="0">
                <a:latin typeface="Times New Roman"/>
                <a:cs typeface="Times New Roman"/>
              </a:rPr>
              <a:t>mancanza moltiplica enormemente </a:t>
            </a:r>
            <a:r>
              <a:rPr sz="1200" dirty="0">
                <a:latin typeface="Times New Roman"/>
                <a:cs typeface="Times New Roman"/>
              </a:rPr>
              <a:t>le difficoltà di questa intima </a:t>
            </a:r>
            <a:r>
              <a:rPr sz="1200" spc="-5" dirty="0">
                <a:latin typeface="Times New Roman"/>
                <a:cs typeface="Times New Roman"/>
              </a:rPr>
              <a:t>associazione umana. 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primi decenni </a:t>
            </a:r>
            <a:r>
              <a:rPr sz="1200" dirty="0">
                <a:latin typeface="Times New Roman"/>
                <a:cs typeface="Times New Roman"/>
              </a:rPr>
              <a:t>del ventesimo </a:t>
            </a:r>
            <a:r>
              <a:rPr sz="1200" spc="-5" dirty="0">
                <a:latin typeface="Times New Roman"/>
                <a:cs typeface="Times New Roman"/>
              </a:rPr>
              <a:t>secolo  </a:t>
            </a:r>
            <a:r>
              <a:rPr sz="1200" dirty="0">
                <a:latin typeface="Times New Roman"/>
                <a:cs typeface="Times New Roman"/>
              </a:rPr>
              <a:t>la vita di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l’esperienza religiosa personale,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quella che </a:t>
            </a:r>
            <a:r>
              <a:rPr sz="1200" dirty="0">
                <a:latin typeface="Times New Roman"/>
                <a:cs typeface="Times New Roman"/>
              </a:rPr>
              <a:t>ha sofferto </a:t>
            </a:r>
            <a:r>
              <a:rPr sz="1200" spc="-5" dirty="0">
                <a:latin typeface="Times New Roman"/>
                <a:cs typeface="Times New Roman"/>
              </a:rPr>
              <a:t>maggiormente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decadenza conseguente alla  transizione dalle vecchie </a:t>
            </a:r>
            <a:r>
              <a:rPr sz="1200" dirty="0">
                <a:latin typeface="Times New Roman"/>
                <a:cs typeface="Times New Roman"/>
              </a:rPr>
              <a:t>devozioni </a:t>
            </a:r>
            <a:r>
              <a:rPr sz="1200" spc="-5" dirty="0">
                <a:latin typeface="Times New Roman"/>
                <a:cs typeface="Times New Roman"/>
              </a:rPr>
              <a:t>religiose ai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e valori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emergenti.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753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(1089.11) 99:4.3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un modo significativo di </a:t>
            </a:r>
            <a:r>
              <a:rPr sz="1200" spc="-5" dirty="0">
                <a:latin typeface="Times New Roman"/>
                <a:cs typeface="Times New Roman"/>
              </a:rPr>
              <a:t>vivere dinamicamente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alle realtà ordinarie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quotidiana.  Ma 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deve stimolare lo sviluppo </a:t>
            </a:r>
            <a:r>
              <a:rPr sz="1200" spc="-5" dirty="0">
                <a:latin typeface="Times New Roman"/>
                <a:cs typeface="Times New Roman"/>
              </a:rPr>
              <a:t>individuale del </a:t>
            </a:r>
            <a:r>
              <a:rPr sz="1200" dirty="0">
                <a:latin typeface="Times New Roman"/>
                <a:cs typeface="Times New Roman"/>
              </a:rPr>
              <a:t>carattere </a:t>
            </a:r>
            <a:r>
              <a:rPr sz="1200" spc="-5" dirty="0">
                <a:latin typeface="Times New Roman"/>
                <a:cs typeface="Times New Roman"/>
              </a:rPr>
              <a:t>ed accrescere l’integrazione della personalità, </a:t>
            </a:r>
            <a:r>
              <a:rPr sz="1200" dirty="0">
                <a:latin typeface="Times New Roman"/>
                <a:cs typeface="Times New Roman"/>
              </a:rPr>
              <a:t>non deve  </a:t>
            </a:r>
            <a:r>
              <a:rPr sz="1200" spc="-5" dirty="0">
                <a:latin typeface="Times New Roman"/>
                <a:cs typeface="Times New Roman"/>
              </a:rPr>
              <a:t>essere standardizzata. Se deve stimolare </a:t>
            </a:r>
            <a:r>
              <a:rPr sz="1200" dirty="0">
                <a:latin typeface="Times New Roman"/>
                <a:cs typeface="Times New Roman"/>
              </a:rPr>
              <a:t>la valutazione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valido richiamo, </a:t>
            </a:r>
            <a:r>
              <a:rPr sz="1200" dirty="0">
                <a:latin typeface="Times New Roman"/>
                <a:cs typeface="Times New Roman"/>
              </a:rPr>
              <a:t>non 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stereotipata. </a:t>
            </a:r>
            <a:r>
              <a:rPr sz="1200" spc="-5" dirty="0">
                <a:latin typeface="Times New Roman"/>
                <a:cs typeface="Times New Roman"/>
              </a:rPr>
              <a:t>Se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deve </a:t>
            </a:r>
            <a:r>
              <a:rPr sz="1200" dirty="0">
                <a:latin typeface="Times New Roman"/>
                <a:cs typeface="Times New Roman"/>
              </a:rPr>
              <a:t>promuovere devozioni </a:t>
            </a:r>
            <a:r>
              <a:rPr sz="1200" spc="-5" dirty="0">
                <a:latin typeface="Times New Roman"/>
                <a:cs typeface="Times New Roman"/>
              </a:rPr>
              <a:t>supreme,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deve essere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formalizzata.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498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(1089.12) 99:4.4 </a:t>
            </a:r>
            <a:r>
              <a:rPr sz="1200" spc="-5" dirty="0">
                <a:latin typeface="Times New Roman"/>
                <a:cs typeface="Times New Roman"/>
              </a:rPr>
              <a:t>Indipendentemente dagli sconvolgimenti 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accompagnare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sociale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economica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autentica e valida </a:t>
            </a:r>
            <a:r>
              <a:rPr sz="1200" spc="-5" dirty="0">
                <a:latin typeface="Times New Roman"/>
                <a:cs typeface="Times New Roman"/>
              </a:rPr>
              <a:t>se favorisce </a:t>
            </a:r>
            <a:r>
              <a:rPr sz="1200" dirty="0">
                <a:latin typeface="Times New Roman"/>
                <a:cs typeface="Times New Roman"/>
              </a:rPr>
              <a:t>nell’individuo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quale prevale </a:t>
            </a:r>
            <a:r>
              <a:rPr sz="1200" dirty="0">
                <a:latin typeface="Times New Roman"/>
                <a:cs typeface="Times New Roman"/>
              </a:rPr>
              <a:t>la sovranità </a:t>
            </a:r>
            <a:r>
              <a:rPr sz="1200" spc="-5" dirty="0">
                <a:latin typeface="Times New Roman"/>
                <a:cs typeface="Times New Roman"/>
              </a:rPr>
              <a:t>della verità, </a:t>
            </a:r>
            <a:r>
              <a:rPr sz="1200" dirty="0">
                <a:latin typeface="Times New Roman"/>
                <a:cs typeface="Times New Roman"/>
              </a:rPr>
              <a:t>della bellezza e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questo è il </a:t>
            </a:r>
            <a:r>
              <a:rPr sz="1200" spc="-5" dirty="0">
                <a:latin typeface="Times New Roman"/>
                <a:cs typeface="Times New Roman"/>
              </a:rPr>
              <a:t>vero concetto spirituale della realtà suprema.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dell’amore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dell’adorazione essa </a:t>
            </a:r>
            <a:r>
              <a:rPr sz="1200" dirty="0">
                <a:latin typeface="Times New Roman"/>
                <a:cs typeface="Times New Roman"/>
              </a:rPr>
              <a:t>diventa  </a:t>
            </a:r>
            <a:r>
              <a:rPr sz="1200" spc="-5" dirty="0">
                <a:latin typeface="Times New Roman"/>
                <a:cs typeface="Times New Roman"/>
              </a:rPr>
              <a:t>significativa </a:t>
            </a:r>
            <a:r>
              <a:rPr sz="1200" dirty="0">
                <a:latin typeface="Times New Roman"/>
                <a:cs typeface="Times New Roman"/>
              </a:rPr>
              <a:t>in quanto comunione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l’uomo e filiazione </a:t>
            </a:r>
            <a:r>
              <a:rPr sz="1200" spc="-5" dirty="0">
                <a:latin typeface="Times New Roman"/>
                <a:cs typeface="Times New Roman"/>
              </a:rPr>
              <a:t>con 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49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(1090.1) 99:4.5 </a:t>
            </a:r>
            <a:r>
              <a:rPr sz="1200" spc="-5" dirty="0">
                <a:latin typeface="Times New Roman"/>
                <a:cs typeface="Times New Roman"/>
              </a:rPr>
              <a:t>Dopotutto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ciò che si </a:t>
            </a:r>
            <a:r>
              <a:rPr sz="1200" dirty="0">
                <a:latin typeface="Times New Roman"/>
                <a:cs typeface="Times New Roman"/>
              </a:rPr>
              <a:t>crede piuttosto </a:t>
            </a:r>
            <a:r>
              <a:rPr sz="1200" spc="-5" dirty="0">
                <a:latin typeface="Times New Roman"/>
                <a:cs typeface="Times New Roman"/>
              </a:rPr>
              <a:t>che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conosce </a:t>
            </a:r>
            <a:r>
              <a:rPr sz="1200" spc="-5" dirty="0">
                <a:latin typeface="Times New Roman"/>
                <a:cs typeface="Times New Roman"/>
              </a:rPr>
              <a:t>che determina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e domina le </a:t>
            </a:r>
            <a:r>
              <a:rPr sz="1200" spc="-5" dirty="0">
                <a:latin typeface="Times New Roman"/>
                <a:cs typeface="Times New Roman"/>
              </a:rPr>
              <a:t>prestazioni </a:t>
            </a:r>
            <a:r>
              <a:rPr sz="1200" dirty="0">
                <a:latin typeface="Times New Roman"/>
                <a:cs typeface="Times New Roman"/>
              </a:rPr>
              <a:t>personali.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conoscenza puramente </a:t>
            </a:r>
            <a:r>
              <a:rPr sz="1200" spc="-5" dirty="0">
                <a:latin typeface="Times New Roman"/>
                <a:cs typeface="Times New Roman"/>
              </a:rPr>
              <a:t>pratica esercita assai </a:t>
            </a:r>
            <a:r>
              <a:rPr sz="1200" dirty="0">
                <a:latin typeface="Times New Roman"/>
                <a:cs typeface="Times New Roman"/>
              </a:rPr>
              <a:t>poca influenza </a:t>
            </a:r>
            <a:r>
              <a:rPr sz="1200" spc="-5" dirty="0">
                <a:latin typeface="Times New Roman"/>
                <a:cs typeface="Times New Roman"/>
              </a:rPr>
              <a:t>sull’uomo medio se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attivata emotivamente. Ma </a:t>
            </a:r>
            <a:r>
              <a:rPr sz="1200" dirty="0">
                <a:latin typeface="Times New Roman"/>
                <a:cs typeface="Times New Roman"/>
              </a:rPr>
              <a:t>l’attivazione  </a:t>
            </a:r>
            <a:r>
              <a:rPr sz="1200" spc="-5" dirty="0">
                <a:latin typeface="Times New Roman"/>
                <a:cs typeface="Times New Roman"/>
              </a:rPr>
              <a:t>della 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superemozionale; </a:t>
            </a:r>
            <a:r>
              <a:rPr sz="1200" dirty="0">
                <a:latin typeface="Times New Roman"/>
                <a:cs typeface="Times New Roman"/>
              </a:rPr>
              <a:t>essa unifica l’intera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5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livelli trascendenti </a:t>
            </a:r>
            <a:r>
              <a:rPr sz="1200" dirty="0">
                <a:latin typeface="Times New Roman"/>
                <a:cs typeface="Times New Roman"/>
              </a:rPr>
              <a:t>grazie </a:t>
            </a:r>
            <a:r>
              <a:rPr sz="1200" spc="-5" dirty="0">
                <a:latin typeface="Times New Roman"/>
                <a:cs typeface="Times New Roman"/>
              </a:rPr>
              <a:t>al contatto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energie  spirituali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liberazione.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03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(1090.2) 99:4.6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tempi </a:t>
            </a:r>
            <a:r>
              <a:rPr sz="1200" spc="-5" dirty="0">
                <a:latin typeface="Times New Roman"/>
                <a:cs typeface="Times New Roman"/>
              </a:rPr>
              <a:t>psicologicamente instabili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ventesimo </a:t>
            </a:r>
            <a:r>
              <a:rPr sz="1200" dirty="0">
                <a:latin typeface="Times New Roman"/>
                <a:cs typeface="Times New Roman"/>
              </a:rPr>
              <a:t>secolo, tra </a:t>
            </a:r>
            <a:r>
              <a:rPr sz="1200" spc="-5" dirty="0">
                <a:latin typeface="Times New Roman"/>
                <a:cs typeface="Times New Roman"/>
              </a:rPr>
              <a:t>gli sconvolgimenti economici,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tendenze morali  controcorrente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tumultuose </a:t>
            </a:r>
            <a:r>
              <a:rPr sz="1200" spc="-5" dirty="0">
                <a:latin typeface="Times New Roman"/>
                <a:cs typeface="Times New Roman"/>
              </a:rPr>
              <a:t>correnti sociologiche delle </a:t>
            </a:r>
            <a:r>
              <a:rPr sz="1200" dirty="0">
                <a:latin typeface="Times New Roman"/>
                <a:cs typeface="Times New Roman"/>
              </a:rPr>
              <a:t>cicloniche transizioni di </a:t>
            </a:r>
            <a:r>
              <a:rPr sz="1200" spc="-5" dirty="0">
                <a:latin typeface="Times New Roman"/>
                <a:cs typeface="Times New Roman"/>
              </a:rPr>
              <a:t>un’era scientifica, migliaia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uomini e  di donne sono </a:t>
            </a:r>
            <a:r>
              <a:rPr sz="1200" spc="-5" dirty="0">
                <a:latin typeface="Times New Roman"/>
                <a:cs typeface="Times New Roman"/>
              </a:rPr>
              <a:t>divenuti umanamente disorientati;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ansiosi, agitati, </a:t>
            </a:r>
            <a:r>
              <a:rPr sz="1200" dirty="0">
                <a:latin typeface="Times New Roman"/>
                <a:cs typeface="Times New Roman"/>
              </a:rPr>
              <a:t>timorosi, </a:t>
            </a:r>
            <a:r>
              <a:rPr sz="1200" spc="-5" dirty="0">
                <a:latin typeface="Times New Roman"/>
                <a:cs typeface="Times New Roman"/>
              </a:rPr>
              <a:t>incerti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instabili.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bisogno della consolazione </a:t>
            </a:r>
            <a:r>
              <a:rPr sz="1200" dirty="0">
                <a:latin typeface="Times New Roman"/>
                <a:cs typeface="Times New Roman"/>
              </a:rPr>
              <a:t>e della stabilizzazione di una </a:t>
            </a:r>
            <a:r>
              <a:rPr sz="1200" spc="-5" dirty="0">
                <a:latin typeface="Times New Roman"/>
                <a:cs typeface="Times New Roman"/>
              </a:rPr>
              <a:t>sana religione. A fronte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realizzazioni </a:t>
            </a:r>
            <a:r>
              <a:rPr sz="1200" dirty="0">
                <a:latin typeface="Times New Roman"/>
                <a:cs typeface="Times New Roman"/>
              </a:rPr>
              <a:t>scientifiche e di  </a:t>
            </a:r>
            <a:r>
              <a:rPr sz="1200" spc="-5" dirty="0">
                <a:latin typeface="Times New Roman"/>
                <a:cs typeface="Times New Roman"/>
              </a:rPr>
              <a:t>sviluppi meccanici senza precedenti </a:t>
            </a:r>
            <a:r>
              <a:rPr sz="1200" dirty="0">
                <a:latin typeface="Times New Roman"/>
                <a:cs typeface="Times New Roman"/>
              </a:rPr>
              <a:t>c’è una stagnazione spirituale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caos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filosofico.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79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(1090.3) 99:4.7 </a:t>
            </a:r>
            <a:r>
              <a:rPr sz="1200" spc="-5" dirty="0">
                <a:latin typeface="Times New Roman"/>
                <a:cs typeface="Times New Roman"/>
              </a:rPr>
              <a:t>Non c’è alcun pericolo </a:t>
            </a:r>
            <a:r>
              <a:rPr sz="1200" dirty="0">
                <a:latin typeface="Times New Roman"/>
                <a:cs typeface="Times New Roman"/>
              </a:rPr>
              <a:t>nel 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divenga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una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privata — </a:t>
            </a:r>
            <a:r>
              <a:rPr sz="1200" spc="-5" dirty="0">
                <a:latin typeface="Times New Roman"/>
                <a:cs typeface="Times New Roman"/>
              </a:rPr>
              <a:t>un’esperienza personale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purché </a:t>
            </a:r>
            <a:r>
              <a:rPr sz="1200" dirty="0">
                <a:latin typeface="Times New Roman"/>
                <a:cs typeface="Times New Roman"/>
              </a:rPr>
              <a:t>non perda la sua motivazione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servizio sociale disinteressato ed </a:t>
            </a:r>
            <a:r>
              <a:rPr sz="1200" dirty="0">
                <a:latin typeface="Times New Roman"/>
                <a:cs typeface="Times New Roman"/>
              </a:rPr>
              <a:t>amorevole.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ha subìto molte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influenze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0225" cy="35534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63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secondarie: mescolanze </a:t>
            </a:r>
            <a:r>
              <a:rPr sz="1200" dirty="0">
                <a:latin typeface="Times New Roman"/>
                <a:cs typeface="Times New Roman"/>
              </a:rPr>
              <a:t>improvvise di </a:t>
            </a:r>
            <a:r>
              <a:rPr sz="1200" spc="-5" dirty="0">
                <a:latin typeface="Times New Roman"/>
                <a:cs typeface="Times New Roman"/>
              </a:rPr>
              <a:t>culture, </a:t>
            </a:r>
            <a:r>
              <a:rPr sz="1200" dirty="0">
                <a:latin typeface="Times New Roman"/>
                <a:cs typeface="Times New Roman"/>
              </a:rPr>
              <a:t>fusioni di </a:t>
            </a:r>
            <a:r>
              <a:rPr sz="1200" spc="-5" dirty="0">
                <a:latin typeface="Times New Roman"/>
                <a:cs typeface="Times New Roman"/>
              </a:rPr>
              <a:t>credenze, </a:t>
            </a:r>
            <a:r>
              <a:rPr sz="1200" dirty="0">
                <a:latin typeface="Times New Roman"/>
                <a:cs typeface="Times New Roman"/>
              </a:rPr>
              <a:t>diminuzione di </a:t>
            </a:r>
            <a:r>
              <a:rPr sz="1200" spc="-5" dirty="0">
                <a:latin typeface="Times New Roman"/>
                <a:cs typeface="Times New Roman"/>
              </a:rPr>
              <a:t>autorità ecclesiastica, mutamento </a:t>
            </a:r>
            <a:r>
              <a:rPr sz="1200" dirty="0">
                <a:latin typeface="Times New Roman"/>
                <a:cs typeface="Times New Roman"/>
              </a:rPr>
              <a:t>di vita  </a:t>
            </a:r>
            <a:r>
              <a:rPr sz="1200" spc="-5" dirty="0">
                <a:latin typeface="Times New Roman"/>
                <a:cs typeface="Times New Roman"/>
              </a:rPr>
              <a:t>familiare, così </a:t>
            </a:r>
            <a:r>
              <a:rPr sz="1200" dirty="0">
                <a:latin typeface="Times New Roman"/>
                <a:cs typeface="Times New Roman"/>
              </a:rPr>
              <a:t>come l’urbanizzazione e la</a:t>
            </a:r>
            <a:r>
              <a:rPr sz="1200" spc="-5" dirty="0">
                <a:latin typeface="Times New Roman"/>
                <a:cs typeface="Times New Roman"/>
              </a:rPr>
              <a:t> meccanizzazione.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16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(1090.4) 99:4.8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pericolo spirituale </a:t>
            </a:r>
            <a:r>
              <a:rPr sz="1200" dirty="0">
                <a:latin typeface="Times New Roman"/>
                <a:cs typeface="Times New Roman"/>
              </a:rPr>
              <a:t>per l’uomo consiste </a:t>
            </a:r>
            <a:r>
              <a:rPr sz="1200" spc="-5" dirty="0">
                <a:latin typeface="Times New Roman"/>
                <a:cs typeface="Times New Roman"/>
              </a:rPr>
              <a:t>nel progresso parziale, nella situazione spiacevole </a:t>
            </a:r>
            <a:r>
              <a:rPr sz="1200" dirty="0">
                <a:latin typeface="Times New Roman"/>
                <a:cs typeface="Times New Roman"/>
              </a:rPr>
              <a:t>di una crescita  </a:t>
            </a:r>
            <a:r>
              <a:rPr sz="1200" spc="-5" dirty="0">
                <a:latin typeface="Times New Roman"/>
                <a:cs typeface="Times New Roman"/>
              </a:rPr>
              <a:t>incompleta: abbandonare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evoluzionarie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paura senza </a:t>
            </a:r>
            <a:r>
              <a:rPr sz="1200" spc="-5" dirty="0">
                <a:latin typeface="Times New Roman"/>
                <a:cs typeface="Times New Roman"/>
              </a:rPr>
              <a:t>comprendere immediatamente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rivelatrice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dell’amore.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moderna,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psicologia, </a:t>
            </a:r>
            <a:r>
              <a:rPr sz="1200" dirty="0">
                <a:latin typeface="Times New Roman"/>
                <a:cs typeface="Times New Roman"/>
              </a:rPr>
              <a:t>ha indebolito solo </a:t>
            </a:r>
            <a:r>
              <a:rPr sz="1200" spc="-5" dirty="0">
                <a:latin typeface="Times New Roman"/>
                <a:cs typeface="Times New Roman"/>
              </a:rPr>
              <a:t>quelle religioni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fondano essenzialmente </a:t>
            </a:r>
            <a:r>
              <a:rPr sz="1200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paura, sulla superstizione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sull’emozione.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50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(1090.5) 99:4.9 </a:t>
            </a:r>
            <a:r>
              <a:rPr sz="1200" spc="-5" dirty="0">
                <a:latin typeface="Times New Roman"/>
                <a:cs typeface="Times New Roman"/>
              </a:rPr>
              <a:t>Una transizione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accompagnata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confusione,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ci sarà tranquillità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religioso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grande battaglia </a:t>
            </a:r>
            <a:r>
              <a:rPr sz="1200" dirty="0">
                <a:latin typeface="Times New Roman"/>
                <a:cs typeface="Times New Roman"/>
              </a:rPr>
              <a:t>tra le tre </a:t>
            </a:r>
            <a:r>
              <a:rPr sz="1200" spc="-5" dirty="0">
                <a:latin typeface="Times New Roman"/>
                <a:cs typeface="Times New Roman"/>
              </a:rPr>
              <a:t>filosofie contendenti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finita: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(1090.6) 99:4.10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spiritistica (in </a:t>
            </a:r>
            <a:r>
              <a:rPr sz="1200" dirty="0">
                <a:latin typeface="Times New Roman"/>
                <a:cs typeface="Times New Roman"/>
              </a:rPr>
              <a:t>una Deità </a:t>
            </a:r>
            <a:r>
              <a:rPr sz="1200" spc="-5" dirty="0">
                <a:latin typeface="Times New Roman"/>
                <a:cs typeface="Times New Roman"/>
              </a:rPr>
              <a:t>provvidenziale) </a:t>
            </a:r>
            <a:r>
              <a:rPr sz="1200" dirty="0">
                <a:latin typeface="Times New Roman"/>
                <a:cs typeface="Times New Roman"/>
              </a:rPr>
              <a:t>di molte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religioni.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(1090.7) 99:4.11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umanistica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idealistica di molte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filosofie.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(1090.8) 99:4.12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concezioni meccanicistiche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naturalistiche </a:t>
            </a:r>
            <a:r>
              <a:rPr sz="1200" dirty="0">
                <a:latin typeface="Times New Roman"/>
                <a:cs typeface="Times New Roman"/>
              </a:rPr>
              <a:t>di molte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scienze.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65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(1090.9) 99:4.13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approcci </a:t>
            </a:r>
            <a:r>
              <a:rPr sz="1200" dirty="0">
                <a:latin typeface="Times New Roman"/>
                <a:cs typeface="Times New Roman"/>
              </a:rPr>
              <a:t>parziali alla </a:t>
            </a:r>
            <a:r>
              <a:rPr sz="1200" spc="-5" dirty="0">
                <a:latin typeface="Times New Roman"/>
                <a:cs typeface="Times New Roman"/>
              </a:rPr>
              <a:t>realtà del </a:t>
            </a:r>
            <a:r>
              <a:rPr sz="1200" dirty="0">
                <a:latin typeface="Times New Roman"/>
                <a:cs typeface="Times New Roman"/>
              </a:rPr>
              <a:t>cosmo </a:t>
            </a:r>
            <a:r>
              <a:rPr sz="1200" spc="-5" dirty="0">
                <a:latin typeface="Times New Roman"/>
                <a:cs typeface="Times New Roman"/>
              </a:rPr>
              <a:t>devono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armonizzati </a:t>
            </a:r>
            <a:r>
              <a:rPr sz="1200" spc="-5" dirty="0">
                <a:latin typeface="Times New Roman"/>
                <a:cs typeface="Times New Roman"/>
              </a:rPr>
              <a:t>dalla presentazione rivelatrice  della religione, della </a:t>
            </a:r>
            <a:r>
              <a:rPr sz="1200" dirty="0">
                <a:latin typeface="Times New Roman"/>
                <a:cs typeface="Times New Roman"/>
              </a:rPr>
              <a:t>filosofia e </a:t>
            </a:r>
            <a:r>
              <a:rPr sz="1200" spc="-5" dirty="0">
                <a:latin typeface="Times New Roman"/>
                <a:cs typeface="Times New Roman"/>
              </a:rPr>
              <a:t>della cosmologia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descrive l’esistenza </a:t>
            </a:r>
            <a:r>
              <a:rPr sz="1200" dirty="0">
                <a:latin typeface="Times New Roman"/>
                <a:cs typeface="Times New Roman"/>
              </a:rPr>
              <a:t>trina </a:t>
            </a:r>
            <a:r>
              <a:rPr sz="1200" spc="-5" dirty="0">
                <a:latin typeface="Times New Roman"/>
                <a:cs typeface="Times New Roman"/>
              </a:rPr>
              <a:t>dello spirito, della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dell’energia </a:t>
            </a:r>
            <a:r>
              <a:rPr sz="1200" dirty="0">
                <a:latin typeface="Times New Roman"/>
                <a:cs typeface="Times New Roman"/>
              </a:rPr>
              <a:t>provenienti  </a:t>
            </a:r>
            <a:r>
              <a:rPr sz="1200" spc="-5" dirty="0">
                <a:latin typeface="Times New Roman"/>
                <a:cs typeface="Times New Roman"/>
              </a:rPr>
              <a:t>dalla Trinità del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raggiungono </a:t>
            </a:r>
            <a:r>
              <a:rPr sz="1200" dirty="0">
                <a:latin typeface="Times New Roman"/>
                <a:cs typeface="Times New Roman"/>
              </a:rPr>
              <a:t>l’unificazione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tempo-spazio nella </a:t>
            </a:r>
            <a:r>
              <a:rPr sz="1200" spc="-5" dirty="0">
                <a:latin typeface="Times New Roman"/>
                <a:cs typeface="Times New Roman"/>
              </a:rPr>
              <a:t>Deità 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08950" cy="36048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aspetti sociali della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religione</a:t>
            </a:r>
            <a:endParaRPr sz="1600">
              <a:latin typeface="Times New Roman"/>
              <a:cs typeface="Times New Roman"/>
            </a:endParaRPr>
          </a:p>
          <a:p>
            <a:pPr marL="76200" marR="17335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(1090.10) 99:5.1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esclusivamente un’esperienza spirituale personale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conoscere Dio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— il  </a:t>
            </a:r>
            <a:r>
              <a:rPr sz="1200" spc="-5" dirty="0">
                <a:latin typeface="Times New Roman"/>
                <a:cs typeface="Times New Roman"/>
              </a:rPr>
              <a:t>corollario </a:t>
            </a:r>
            <a:r>
              <a:rPr sz="1200" dirty="0">
                <a:latin typeface="Times New Roman"/>
                <a:cs typeface="Times New Roman"/>
              </a:rPr>
              <a:t>di questa esperienza —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l’uomo come un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— comporta </a:t>
            </a:r>
            <a:r>
              <a:rPr sz="1200" spc="-5" dirty="0">
                <a:latin typeface="Times New Roman"/>
                <a:cs typeface="Times New Roman"/>
              </a:rPr>
              <a:t>l’adattamento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sé ad altri </a:t>
            </a:r>
            <a:r>
              <a:rPr sz="1200" dirty="0">
                <a:latin typeface="Times New Roman"/>
                <a:cs typeface="Times New Roman"/>
              </a:rPr>
              <a:t>sé, 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implica  </a:t>
            </a:r>
            <a:r>
              <a:rPr sz="1200" spc="-5" dirty="0">
                <a:latin typeface="Times New Roman"/>
                <a:cs typeface="Times New Roman"/>
              </a:rPr>
              <a:t>l’aspetto sociale </a:t>
            </a:r>
            <a:r>
              <a:rPr sz="1200" dirty="0">
                <a:latin typeface="Times New Roman"/>
                <a:cs typeface="Times New Roman"/>
              </a:rPr>
              <a:t>o collettivo della vita </a:t>
            </a:r>
            <a:r>
              <a:rPr sz="1200" spc="-5" dirty="0">
                <a:latin typeface="Times New Roman"/>
                <a:cs typeface="Times New Roman"/>
              </a:rPr>
              <a:t>religiosa.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prima un </a:t>
            </a:r>
            <a:r>
              <a:rPr sz="1200" spc="-5" dirty="0">
                <a:latin typeface="Times New Roman"/>
                <a:cs typeface="Times New Roman"/>
              </a:rPr>
              <a:t>aggiustamento </a:t>
            </a:r>
            <a:r>
              <a:rPr sz="1200" dirty="0">
                <a:latin typeface="Times New Roman"/>
                <a:cs typeface="Times New Roman"/>
              </a:rPr>
              <a:t>interiore o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e poi diviene una 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sociale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aggiustamento </a:t>
            </a:r>
            <a:r>
              <a:rPr sz="1200" dirty="0">
                <a:latin typeface="Times New Roman"/>
                <a:cs typeface="Times New Roman"/>
              </a:rPr>
              <a:t>collettivo.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del </a:t>
            </a:r>
            <a:r>
              <a:rPr sz="1200" dirty="0">
                <a:latin typeface="Times New Roman"/>
                <a:cs typeface="Times New Roman"/>
              </a:rPr>
              <a:t>carattere </a:t>
            </a:r>
            <a:r>
              <a:rPr sz="1200" spc="-5" dirty="0">
                <a:latin typeface="Times New Roman"/>
                <a:cs typeface="Times New Roman"/>
              </a:rPr>
              <a:t>gregario </a:t>
            </a:r>
            <a:r>
              <a:rPr sz="1200" dirty="0">
                <a:latin typeface="Times New Roman"/>
                <a:cs typeface="Times New Roman"/>
              </a:rPr>
              <a:t>dell’uomo determina necessariamente la 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di gruppi </a:t>
            </a:r>
            <a:r>
              <a:rPr sz="1200" spc="-5" dirty="0">
                <a:latin typeface="Times New Roman"/>
                <a:cs typeface="Times New Roman"/>
              </a:rPr>
              <a:t>religiosi.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sorte di questi </a:t>
            </a:r>
            <a:r>
              <a:rPr sz="1200" spc="-5" dirty="0">
                <a:latin typeface="Times New Roman"/>
                <a:cs typeface="Times New Roman"/>
              </a:rPr>
              <a:t>gruppi religiosi </a:t>
            </a:r>
            <a:r>
              <a:rPr sz="1200" dirty="0">
                <a:latin typeface="Times New Roman"/>
                <a:cs typeface="Times New Roman"/>
              </a:rPr>
              <a:t>dipende molto da una </a:t>
            </a:r>
            <a:r>
              <a:rPr sz="1200" spc="-5" dirty="0">
                <a:latin typeface="Times New Roman"/>
                <a:cs typeface="Times New Roman"/>
              </a:rPr>
              <a:t>guida intelligente. Nella società </a:t>
            </a:r>
            <a:r>
              <a:rPr sz="1200" spc="5" dirty="0">
                <a:latin typeface="Times New Roman"/>
                <a:cs typeface="Times New Roman"/>
              </a:rPr>
              <a:t>primitiva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gruppo religioso </a:t>
            </a:r>
            <a:r>
              <a:rPr sz="1200" dirty="0">
                <a:latin typeface="Times New Roman"/>
                <a:cs typeface="Times New Roman"/>
              </a:rPr>
              <a:t>non è sempre molto </a:t>
            </a:r>
            <a:r>
              <a:rPr sz="1200" spc="-5" dirty="0">
                <a:latin typeface="Times New Roman"/>
                <a:cs typeface="Times New Roman"/>
              </a:rPr>
              <a:t>differente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gruppi economici </a:t>
            </a:r>
            <a:r>
              <a:rPr sz="1200" dirty="0">
                <a:latin typeface="Times New Roman"/>
                <a:cs typeface="Times New Roman"/>
              </a:rPr>
              <a:t>o politici.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stata una </a:t>
            </a:r>
            <a:r>
              <a:rPr sz="1200" spc="-5" dirty="0">
                <a:latin typeface="Times New Roman"/>
                <a:cs typeface="Times New Roman"/>
              </a:rPr>
              <a:t>conservatrice della  morale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stabilizzatrice della società.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vero, nonostante </a:t>
            </a:r>
            <a:r>
              <a:rPr sz="1200" spc="-5" dirty="0">
                <a:latin typeface="Times New Roman"/>
                <a:cs typeface="Times New Roman"/>
              </a:rPr>
              <a:t>l’insegnamento contrario </a:t>
            </a:r>
            <a:r>
              <a:rPr sz="1200" dirty="0">
                <a:latin typeface="Times New Roman"/>
                <a:cs typeface="Times New Roman"/>
              </a:rPr>
              <a:t>di molti </a:t>
            </a:r>
            <a:r>
              <a:rPr sz="1200" spc="-5" dirty="0">
                <a:latin typeface="Times New Roman"/>
                <a:cs typeface="Times New Roman"/>
              </a:rPr>
              <a:t>socialisti ed  </a:t>
            </a:r>
            <a:r>
              <a:rPr sz="1200" dirty="0">
                <a:latin typeface="Times New Roman"/>
                <a:cs typeface="Times New Roman"/>
              </a:rPr>
              <a:t>umanisti</a:t>
            </a:r>
            <a:r>
              <a:rPr sz="1200" spc="-5" dirty="0">
                <a:latin typeface="Times New Roman"/>
                <a:cs typeface="Times New Roman"/>
              </a:rPr>
              <a:t> moderni.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25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(1091.1) 99:5.2 </a:t>
            </a:r>
            <a:r>
              <a:rPr sz="1200" spc="-5" dirty="0">
                <a:latin typeface="Times New Roman"/>
                <a:cs typeface="Times New Roman"/>
              </a:rPr>
              <a:t>Tenete sempre presente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 consiste nel </a:t>
            </a:r>
            <a:r>
              <a:rPr sz="1200" dirty="0">
                <a:latin typeface="Times New Roman"/>
                <a:cs typeface="Times New Roman"/>
              </a:rPr>
              <a:t>conoscere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come vostro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l’uomo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vostro  </a:t>
            </a:r>
            <a:r>
              <a:rPr sz="1200" spc="-5" dirty="0">
                <a:latin typeface="Times New Roman"/>
                <a:cs typeface="Times New Roman"/>
              </a:rPr>
              <a:t>fratello.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è una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servile in </a:t>
            </a:r>
            <a:r>
              <a:rPr sz="1200" spc="-5" dirty="0">
                <a:latin typeface="Times New Roman"/>
                <a:cs typeface="Times New Roman"/>
              </a:rPr>
              <a:t>minacce </a:t>
            </a:r>
            <a:r>
              <a:rPr sz="1200" dirty="0">
                <a:latin typeface="Times New Roman"/>
                <a:cs typeface="Times New Roman"/>
              </a:rPr>
              <a:t>di punizione o in </a:t>
            </a:r>
            <a:r>
              <a:rPr sz="1200" spc="-5" dirty="0">
                <a:latin typeface="Times New Roman"/>
                <a:cs typeface="Times New Roman"/>
              </a:rPr>
              <a:t>promesse magiche </a:t>
            </a:r>
            <a:r>
              <a:rPr sz="1200" dirty="0">
                <a:latin typeface="Times New Roman"/>
                <a:cs typeface="Times New Roman"/>
              </a:rPr>
              <a:t>di future </a:t>
            </a:r>
            <a:r>
              <a:rPr sz="1200" spc="-5" dirty="0">
                <a:latin typeface="Times New Roman"/>
                <a:cs typeface="Times New Roman"/>
              </a:rPr>
              <a:t>ricompense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mistiche.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(1091.2) 99:5.3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l’influenza </a:t>
            </a:r>
            <a:r>
              <a:rPr sz="1200" dirty="0">
                <a:latin typeface="Times New Roman"/>
                <a:cs typeface="Times New Roman"/>
              </a:rPr>
              <a:t>più dinamica </a:t>
            </a:r>
            <a:r>
              <a:rPr sz="1200" spc="-5" dirty="0">
                <a:latin typeface="Times New Roman"/>
                <a:cs typeface="Times New Roman"/>
              </a:rPr>
              <a:t>che abbia mai stimolato </a:t>
            </a:r>
            <a:r>
              <a:rPr sz="1200" dirty="0">
                <a:latin typeface="Times New Roman"/>
                <a:cs typeface="Times New Roman"/>
              </a:rPr>
              <a:t>la razza </a:t>
            </a:r>
            <a:r>
              <a:rPr sz="1200" spc="-5" dirty="0">
                <a:latin typeface="Times New Roman"/>
                <a:cs typeface="Times New Roman"/>
              </a:rPr>
              <a:t>umana. Gesù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frantumato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  <a:p>
            <a:pPr marL="76200" marR="13462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tradizioni, </a:t>
            </a:r>
            <a:r>
              <a:rPr sz="1200" dirty="0">
                <a:latin typeface="Times New Roman"/>
                <a:cs typeface="Times New Roman"/>
              </a:rPr>
              <a:t>distrutto i </a:t>
            </a:r>
            <a:r>
              <a:rPr sz="1200" spc="-5" dirty="0">
                <a:latin typeface="Times New Roman"/>
                <a:cs typeface="Times New Roman"/>
              </a:rPr>
              <a:t>dogmi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chiamato l’umanità alla realizzazione dei suoi ideali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nel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nell’eternità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l’essere  perfetta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cieli è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3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(1091.3) 99:5.4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poche </a:t>
            </a:r>
            <a:r>
              <a:rPr sz="1200" dirty="0">
                <a:latin typeface="Times New Roman"/>
                <a:cs typeface="Times New Roman"/>
              </a:rPr>
              <a:t>possibilità di </a:t>
            </a:r>
            <a:r>
              <a:rPr sz="1200" spc="-5" dirty="0">
                <a:latin typeface="Times New Roman"/>
                <a:cs typeface="Times New Roman"/>
              </a:rPr>
              <a:t>svolgere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ruolo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religioso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separa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 gruppi </a:t>
            </a:r>
            <a:r>
              <a:rPr sz="1200" dirty="0">
                <a:latin typeface="Times New Roman"/>
                <a:cs typeface="Times New Roman"/>
              </a:rPr>
              <a:t>— non forma </a:t>
            </a:r>
            <a:r>
              <a:rPr sz="1200" spc="-5" dirty="0">
                <a:latin typeface="Times New Roman"/>
                <a:cs typeface="Times New Roman"/>
              </a:rPr>
              <a:t>l’associazione sociale dei </a:t>
            </a:r>
            <a:r>
              <a:rPr sz="1200" dirty="0">
                <a:latin typeface="Times New Roman"/>
                <a:cs typeface="Times New Roman"/>
              </a:rPr>
              <a:t>membri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dei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722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(1091.4) 99:5.5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dottrina della </a:t>
            </a:r>
            <a:r>
              <a:rPr sz="1200" spc="-5" dirty="0">
                <a:latin typeface="Times New Roman"/>
                <a:cs typeface="Times New Roman"/>
              </a:rPr>
              <a:t>depravazione </a:t>
            </a:r>
            <a:r>
              <a:rPr sz="1200" dirty="0">
                <a:latin typeface="Times New Roman"/>
                <a:cs typeface="Times New Roman"/>
              </a:rPr>
              <a:t>totale dell’uomo ha distrutto </a:t>
            </a:r>
            <a:r>
              <a:rPr sz="1200" spc="-5" dirty="0">
                <a:latin typeface="Times New Roman"/>
                <a:cs typeface="Times New Roman"/>
              </a:rPr>
              <a:t>gran parte del </a:t>
            </a:r>
            <a:r>
              <a:rPr sz="1200" dirty="0">
                <a:latin typeface="Times New Roman"/>
                <a:cs typeface="Times New Roman"/>
              </a:rPr>
              <a:t>potenziale della </a:t>
            </a:r>
            <a:r>
              <a:rPr sz="1200" spc="-5" dirty="0">
                <a:latin typeface="Times New Roman"/>
                <a:cs typeface="Times New Roman"/>
              </a:rPr>
              <a:t>religione per </a:t>
            </a:r>
            <a:r>
              <a:rPr sz="1200" dirty="0">
                <a:latin typeface="Times New Roman"/>
                <a:cs typeface="Times New Roman"/>
              </a:rPr>
              <a:t>produrre  </a:t>
            </a:r>
            <a:r>
              <a:rPr sz="1200" spc="-5" dirty="0">
                <a:latin typeface="Times New Roman"/>
                <a:cs typeface="Times New Roman"/>
              </a:rPr>
              <a:t>ripercussioni sociali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elevatrice </a:t>
            </a:r>
            <a:r>
              <a:rPr sz="1200" dirty="0">
                <a:latin typeface="Times New Roman"/>
                <a:cs typeface="Times New Roman"/>
              </a:rPr>
              <a:t>e di valore </a:t>
            </a:r>
            <a:r>
              <a:rPr sz="1200" spc="-5" dirty="0">
                <a:latin typeface="Times New Roman"/>
                <a:cs typeface="Times New Roman"/>
              </a:rPr>
              <a:t>ispirante. Gesù cercò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ripristinare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dignità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dichiarando </a:t>
            </a:r>
            <a:r>
              <a:rPr sz="1200" dirty="0">
                <a:latin typeface="Times New Roman"/>
                <a:cs typeface="Times New Roman"/>
              </a:rPr>
              <a:t>che tutti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sono figli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18159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(1091.5) 99:5.6 </a:t>
            </a:r>
            <a:r>
              <a:rPr sz="1200" spc="-5" dirty="0">
                <a:latin typeface="Times New Roman"/>
                <a:cs typeface="Times New Roman"/>
              </a:rPr>
              <a:t>Ogni credenza religiosa </a:t>
            </a:r>
            <a:r>
              <a:rPr sz="1200" dirty="0">
                <a:latin typeface="Times New Roman"/>
                <a:cs typeface="Times New Roman"/>
              </a:rPr>
              <a:t>che spiritualizza </a:t>
            </a:r>
            <a:r>
              <a:rPr sz="1200" spc="-5" dirty="0">
                <a:latin typeface="Times New Roman"/>
                <a:cs typeface="Times New Roman"/>
              </a:rPr>
              <a:t>efficacemente </a:t>
            </a:r>
            <a:r>
              <a:rPr sz="1200" dirty="0">
                <a:latin typeface="Times New Roman"/>
                <a:cs typeface="Times New Roman"/>
              </a:rPr>
              <a:t>il credente </a:t>
            </a:r>
            <a:r>
              <a:rPr sz="1200" spc="-5" dirty="0">
                <a:latin typeface="Times New Roman"/>
                <a:cs typeface="Times New Roman"/>
              </a:rPr>
              <a:t>avrà certamente </a:t>
            </a:r>
            <a:r>
              <a:rPr sz="1200" dirty="0">
                <a:latin typeface="Times New Roman"/>
                <a:cs typeface="Times New Roman"/>
              </a:rPr>
              <a:t>potenti </a:t>
            </a:r>
            <a:r>
              <a:rPr sz="1200" spc="-5" dirty="0">
                <a:latin typeface="Times New Roman"/>
                <a:cs typeface="Times New Roman"/>
              </a:rPr>
              <a:t>ripercussioni </a:t>
            </a:r>
            <a:r>
              <a:rPr sz="1200" dirty="0">
                <a:latin typeface="Times New Roman"/>
                <a:cs typeface="Times New Roman"/>
              </a:rPr>
              <a:t>nella vita 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di tale </a:t>
            </a:r>
            <a:r>
              <a:rPr sz="1200" spc="-5" dirty="0">
                <a:latin typeface="Times New Roman"/>
                <a:cs typeface="Times New Roman"/>
              </a:rPr>
              <a:t>credente. L’esperienza religiosa </a:t>
            </a:r>
            <a:r>
              <a:rPr sz="1200" dirty="0">
                <a:latin typeface="Times New Roman"/>
                <a:cs typeface="Times New Roman"/>
              </a:rPr>
              <a:t>produce </a:t>
            </a:r>
            <a:r>
              <a:rPr sz="1200" spc="-5" dirty="0">
                <a:latin typeface="Times New Roman"/>
                <a:cs typeface="Times New Roman"/>
              </a:rPr>
              <a:t>infallibilmente </a:t>
            </a:r>
            <a:r>
              <a:rPr sz="1200" dirty="0">
                <a:latin typeface="Times New Roman"/>
                <a:cs typeface="Times New Roman"/>
              </a:rPr>
              <a:t>i “frutti </a:t>
            </a:r>
            <a:r>
              <a:rPr sz="1200" spc="-5" dirty="0">
                <a:latin typeface="Times New Roman"/>
                <a:cs typeface="Times New Roman"/>
              </a:rPr>
              <a:t>dello spirito” nella </a:t>
            </a:r>
            <a:r>
              <a:rPr sz="1200" dirty="0">
                <a:latin typeface="Times New Roman"/>
                <a:cs typeface="Times New Roman"/>
              </a:rPr>
              <a:t>vita quotidiana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mortale  </a:t>
            </a:r>
            <a:r>
              <a:rPr sz="1200" spc="-5" dirty="0">
                <a:latin typeface="Times New Roman"/>
                <a:cs typeface="Times New Roman"/>
              </a:rPr>
              <a:t>guidato dallo</a:t>
            </a:r>
            <a:r>
              <a:rPr sz="1200" dirty="0">
                <a:latin typeface="Times New Roman"/>
                <a:cs typeface="Times New Roman"/>
              </a:rPr>
              <a:t> 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00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(1091.6) 99:5.7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condividono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credenze religiose, così essi creano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religioso </a:t>
            </a:r>
            <a:r>
              <a:rPr sz="1200" dirty="0">
                <a:latin typeface="Times New Roman"/>
                <a:cs typeface="Times New Roman"/>
              </a:rPr>
              <a:t>di qualche sorta  </a:t>
            </a:r>
            <a:r>
              <a:rPr sz="1200" spc="-5" dirty="0">
                <a:latin typeface="Times New Roman"/>
                <a:cs typeface="Times New Roman"/>
              </a:rPr>
              <a:t>che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crea scopi </a:t>
            </a:r>
            <a:r>
              <a:rPr sz="1200" dirty="0">
                <a:latin typeface="Times New Roman"/>
                <a:cs typeface="Times New Roman"/>
              </a:rPr>
              <a:t>comuni. </a:t>
            </a:r>
            <a:r>
              <a:rPr sz="1200" spc="-5" dirty="0">
                <a:latin typeface="Times New Roman"/>
                <a:cs typeface="Times New Roman"/>
              </a:rPr>
              <a:t>Un giorno </a:t>
            </a:r>
            <a:r>
              <a:rPr sz="1200" dirty="0">
                <a:latin typeface="Times New Roman"/>
                <a:cs typeface="Times New Roman"/>
              </a:rPr>
              <a:t>le persone </a:t>
            </a:r>
            <a:r>
              <a:rPr sz="1200" spc="-5" dirty="0">
                <a:latin typeface="Times New Roman"/>
                <a:cs typeface="Times New Roman"/>
              </a:rPr>
              <a:t>religiose si </a:t>
            </a:r>
            <a:r>
              <a:rPr sz="1200" dirty="0">
                <a:latin typeface="Times New Roman"/>
                <a:cs typeface="Times New Roman"/>
              </a:rPr>
              <a:t>assoceranno e </a:t>
            </a:r>
            <a:r>
              <a:rPr sz="1200" spc="-5" dirty="0">
                <a:latin typeface="Times New Roman"/>
                <a:cs typeface="Times New Roman"/>
              </a:rPr>
              <a:t>collaboreranno effettivamente sulla base </a:t>
            </a:r>
            <a:r>
              <a:rPr sz="1200" dirty="0">
                <a:latin typeface="Times New Roman"/>
                <a:cs typeface="Times New Roman"/>
              </a:rPr>
              <a:t>dell’unità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ideali e </a:t>
            </a:r>
            <a:r>
              <a:rPr sz="1200" spc="-5" dirty="0">
                <a:latin typeface="Times New Roman"/>
                <a:cs typeface="Times New Roman"/>
              </a:rPr>
              <a:t>degli scopi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che tentare </a:t>
            </a:r>
            <a:r>
              <a:rPr sz="1200" dirty="0">
                <a:latin typeface="Times New Roman"/>
                <a:cs typeface="Times New Roman"/>
              </a:rPr>
              <a:t>di fare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di opinioni </a:t>
            </a:r>
            <a:r>
              <a:rPr sz="1200" spc="-5" dirty="0">
                <a:latin typeface="Times New Roman"/>
                <a:cs typeface="Times New Roman"/>
              </a:rPr>
              <a:t>psicologiche </a:t>
            </a:r>
            <a:r>
              <a:rPr sz="1200" dirty="0">
                <a:latin typeface="Times New Roman"/>
                <a:cs typeface="Times New Roman"/>
              </a:rPr>
              <a:t>e di credenze </a:t>
            </a:r>
            <a:r>
              <a:rPr sz="1200" spc="-5" dirty="0">
                <a:latin typeface="Times New Roman"/>
                <a:cs typeface="Times New Roman"/>
              </a:rPr>
              <a:t>teologiche. </a:t>
            </a:r>
            <a:r>
              <a:rPr sz="1200" spc="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scopi  piuttosto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credo dovrebbero </a:t>
            </a:r>
            <a:r>
              <a:rPr sz="1200" dirty="0">
                <a:latin typeface="Times New Roman"/>
                <a:cs typeface="Times New Roman"/>
              </a:rPr>
              <a:t>unire le </a:t>
            </a:r>
            <a:r>
              <a:rPr sz="1200" spc="-5" dirty="0">
                <a:latin typeface="Times New Roman"/>
                <a:cs typeface="Times New Roman"/>
              </a:rPr>
              <a:t>persone religiose. </a:t>
            </a:r>
            <a:r>
              <a:rPr sz="1200" dirty="0">
                <a:latin typeface="Times New Roman"/>
                <a:cs typeface="Times New Roman"/>
              </a:rPr>
              <a:t>Poiché la vera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è inevitabile che </a:t>
            </a:r>
            <a:r>
              <a:rPr sz="1200" spc="-5" dirty="0">
                <a:latin typeface="Times New Roman"/>
                <a:cs typeface="Times New Roman"/>
              </a:rPr>
              <a:t>ogni singolo credente debba </a:t>
            </a:r>
            <a:r>
              <a:rPr sz="1200" dirty="0">
                <a:latin typeface="Times New Roman"/>
                <a:cs typeface="Times New Roman"/>
              </a:rPr>
              <a:t>avere 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interpretazione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di questa  </a:t>
            </a:r>
            <a:r>
              <a:rPr sz="1200" spc="-5" dirty="0">
                <a:latin typeface="Times New Roman"/>
                <a:cs typeface="Times New Roman"/>
              </a:rPr>
              <a:t>esperienza spirituale.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termine “fede” dovrebbe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dell’individuo </a:t>
            </a:r>
            <a:r>
              <a:rPr sz="1200" spc="-5" dirty="0">
                <a:latin typeface="Times New Roman"/>
                <a:cs typeface="Times New Roman"/>
              </a:rPr>
              <a:t>con Dio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formulazione  dottrinale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riuscito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concordare come comportamento religioso comune. “Avete fede? </a:t>
            </a:r>
            <a:r>
              <a:rPr sz="1200" dirty="0">
                <a:latin typeface="Times New Roman"/>
                <a:cs typeface="Times New Roman"/>
              </a:rPr>
              <a:t>Allora  </a:t>
            </a:r>
            <a:r>
              <a:rPr sz="1200" spc="-5" dirty="0">
                <a:latin typeface="Times New Roman"/>
                <a:cs typeface="Times New Roman"/>
              </a:rPr>
              <a:t>abbiatela </a:t>
            </a:r>
            <a:r>
              <a:rPr sz="1200" dirty="0">
                <a:latin typeface="Times New Roman"/>
                <a:cs typeface="Times New Roman"/>
              </a:rPr>
              <a:t>per voi </a:t>
            </a:r>
            <a:r>
              <a:rPr sz="1200" spc="-5" dirty="0">
                <a:latin typeface="Times New Roman"/>
                <a:cs typeface="Times New Roman"/>
              </a:rPr>
              <a:t>stessi.”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7370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(1091.7) 99:5.8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fede s’interessi soltanto </a:t>
            </a:r>
            <a:r>
              <a:rPr sz="1200" dirty="0">
                <a:latin typeface="Times New Roman"/>
                <a:cs typeface="Times New Roman"/>
              </a:rPr>
              <a:t>di cogliere 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ideali è evidenziato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definizione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Testamento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dichiara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sostanza </a:t>
            </a:r>
            <a:r>
              <a:rPr sz="1200" spc="-5" dirty="0">
                <a:latin typeface="Times New Roman"/>
                <a:cs typeface="Times New Roman"/>
              </a:rPr>
              <a:t>delle cose </a:t>
            </a:r>
            <a:r>
              <a:rPr sz="1200" dirty="0">
                <a:latin typeface="Times New Roman"/>
                <a:cs typeface="Times New Roman"/>
              </a:rPr>
              <a:t>sperate e la </a:t>
            </a:r>
            <a:r>
              <a:rPr sz="1200" spc="-5" dirty="0">
                <a:latin typeface="Times New Roman"/>
                <a:cs typeface="Times New Roman"/>
              </a:rPr>
              <a:t>dimostrazione delle cose non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(1091.8) 99:5.9 </a:t>
            </a:r>
            <a:r>
              <a:rPr sz="1200" spc="-5" dirty="0">
                <a:latin typeface="Times New Roman"/>
                <a:cs typeface="Times New Roman"/>
              </a:rPr>
              <a:t>L’uomo primitivo faceva </a:t>
            </a:r>
            <a:r>
              <a:rPr sz="1200" dirty="0">
                <a:latin typeface="Times New Roman"/>
                <a:cs typeface="Times New Roman"/>
              </a:rPr>
              <a:t>pochi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esprimere con </a:t>
            </a:r>
            <a:r>
              <a:rPr sz="1200" dirty="0">
                <a:latin typeface="Times New Roman"/>
                <a:cs typeface="Times New Roman"/>
              </a:rPr>
              <a:t>parole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sue convinzioni </a:t>
            </a:r>
            <a:r>
              <a:rPr sz="1200" spc="-5" dirty="0">
                <a:latin typeface="Times New Roman"/>
                <a:cs typeface="Times New Roman"/>
              </a:rPr>
              <a:t>religiose.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religione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espressa 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danza </a:t>
            </a:r>
            <a:r>
              <a:rPr sz="1200" dirty="0">
                <a:latin typeface="Times New Roman"/>
                <a:cs typeface="Times New Roman"/>
              </a:rPr>
              <a:t>più che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pensiero.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moderni hanno ideato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credenze ed hanno </a:t>
            </a:r>
            <a:r>
              <a:rPr sz="1200" dirty="0">
                <a:latin typeface="Times New Roman"/>
                <a:cs typeface="Times New Roman"/>
              </a:rPr>
              <a:t>creato molte norme di </a:t>
            </a:r>
            <a:r>
              <a:rPr sz="1200" spc="-5" dirty="0">
                <a:latin typeface="Times New Roman"/>
                <a:cs typeface="Times New Roman"/>
              </a:rPr>
              <a:t>fede  religiosa.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future persone </a:t>
            </a:r>
            <a:r>
              <a:rPr sz="1200" spc="-5" dirty="0">
                <a:latin typeface="Times New Roman"/>
                <a:cs typeface="Times New Roman"/>
              </a:rPr>
              <a:t>religiose devono </a:t>
            </a:r>
            <a:r>
              <a:rPr sz="1200" dirty="0">
                <a:latin typeface="Times New Roman"/>
                <a:cs typeface="Times New Roman"/>
              </a:rPr>
              <a:t>vivere </a:t>
            </a:r>
            <a:r>
              <a:rPr sz="1200" spc="-5" dirty="0">
                <a:latin typeface="Times New Roman"/>
                <a:cs typeface="Times New Roman"/>
              </a:rPr>
              <a:t>esteriormente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religione, </a:t>
            </a:r>
            <a:r>
              <a:rPr sz="1200" spc="-5" dirty="0">
                <a:latin typeface="Times New Roman"/>
                <a:cs typeface="Times New Roman"/>
              </a:rPr>
              <a:t>devono </a:t>
            </a:r>
            <a:r>
              <a:rPr sz="1200" dirty="0">
                <a:latin typeface="Times New Roman"/>
                <a:cs typeface="Times New Roman"/>
              </a:rPr>
              <a:t>dedicare </a:t>
            </a:r>
            <a:r>
              <a:rPr sz="1200" spc="-5" dirty="0">
                <a:latin typeface="Times New Roman"/>
                <a:cs typeface="Times New Roman"/>
              </a:rPr>
              <a:t>se stessi al </a:t>
            </a:r>
            <a:r>
              <a:rPr sz="1200" dirty="0">
                <a:latin typeface="Times New Roman"/>
                <a:cs typeface="Times New Roman"/>
              </a:rPr>
              <a:t>servizio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generoso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499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190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della fratellanza </a:t>
            </a:r>
            <a:r>
              <a:rPr sz="1200" dirty="0">
                <a:latin typeface="Times New Roman"/>
                <a:cs typeface="Times New Roman"/>
              </a:rPr>
              <a:t>dell’uomo. È </a:t>
            </a:r>
            <a:r>
              <a:rPr sz="1200" spc="-5" dirty="0">
                <a:latin typeface="Times New Roman"/>
                <a:cs typeface="Times New Roman"/>
              </a:rPr>
              <a:t>giunta </a:t>
            </a:r>
            <a:r>
              <a:rPr sz="1200" dirty="0">
                <a:latin typeface="Times New Roman"/>
                <a:cs typeface="Times New Roman"/>
              </a:rPr>
              <a:t>l’ora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abbia </a:t>
            </a:r>
            <a:r>
              <a:rPr sz="1200" spc="-5" dirty="0">
                <a:latin typeface="Times New Roman"/>
                <a:cs typeface="Times New Roman"/>
              </a:rPr>
              <a:t>un’esperienza religiosa così 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sublime da poter essere  </a:t>
            </a:r>
            <a:r>
              <a:rPr sz="1200" spc="-5" dirty="0">
                <a:latin typeface="Times New Roman"/>
                <a:cs typeface="Times New Roman"/>
              </a:rPr>
              <a:t>realizzata ed espressa solo con “sentimenti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profondi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espressi con delle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parole”.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46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(1091.9) 99:5.10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chiedeva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</a:t>
            </a:r>
            <a:r>
              <a:rPr sz="1200" dirty="0">
                <a:latin typeface="Times New Roman"/>
                <a:cs typeface="Times New Roman"/>
              </a:rPr>
              <a:t>di riunirsi </a:t>
            </a:r>
            <a:r>
              <a:rPr sz="1200" spc="-5" dirty="0">
                <a:latin typeface="Times New Roman"/>
                <a:cs typeface="Times New Roman"/>
              </a:rPr>
              <a:t>periodicamente per recitare </a:t>
            </a:r>
            <a:r>
              <a:rPr sz="1200" dirty="0">
                <a:latin typeface="Times New Roman"/>
                <a:cs typeface="Times New Roman"/>
              </a:rPr>
              <a:t>un insieme di </a:t>
            </a:r>
            <a:r>
              <a:rPr sz="1200" spc="-5" dirty="0">
                <a:latin typeface="Times New Roman"/>
                <a:cs typeface="Times New Roman"/>
              </a:rPr>
              <a:t>parole indicative </a:t>
            </a:r>
            <a:r>
              <a:rPr sz="1200" dirty="0">
                <a:latin typeface="Times New Roman"/>
                <a:cs typeface="Times New Roman"/>
              </a:rPr>
              <a:t>delle loro  </a:t>
            </a:r>
            <a:r>
              <a:rPr sz="1200" spc="-5" dirty="0">
                <a:latin typeface="Times New Roman"/>
                <a:cs typeface="Times New Roman"/>
              </a:rPr>
              <a:t>credenze comuni. Egli </a:t>
            </a:r>
            <a:r>
              <a:rPr sz="1200" dirty="0">
                <a:latin typeface="Times New Roman"/>
                <a:cs typeface="Times New Roman"/>
              </a:rPr>
              <a:t>ordinò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riunissero per </a:t>
            </a:r>
            <a:r>
              <a:rPr sz="1200" i="1" dirty="0">
                <a:latin typeface="Times New Roman"/>
                <a:cs typeface="Times New Roman"/>
              </a:rPr>
              <a:t>fare qualcosa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— consumare </a:t>
            </a:r>
            <a:r>
              <a:rPr sz="1200" spc="-5" dirty="0">
                <a:latin typeface="Times New Roman"/>
                <a:cs typeface="Times New Roman"/>
              </a:rPr>
              <a:t>insieme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cena </a:t>
            </a:r>
            <a:r>
              <a:rPr sz="1200" dirty="0">
                <a:latin typeface="Times New Roman"/>
                <a:cs typeface="Times New Roman"/>
              </a:rPr>
              <a:t>del ricordo  </a:t>
            </a:r>
            <a:r>
              <a:rPr sz="1200" spc="-5" dirty="0">
                <a:latin typeface="Times New Roman"/>
                <a:cs typeface="Times New Roman"/>
              </a:rPr>
              <a:t>della sua vita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su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47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(1091.10) 99:5.11 </a:t>
            </a:r>
            <a:r>
              <a:rPr sz="1200" spc="-5" dirty="0">
                <a:latin typeface="Times New Roman"/>
                <a:cs typeface="Times New Roman"/>
              </a:rPr>
              <a:t>Quale errore commettono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Cristiani quando, presentando </a:t>
            </a:r>
            <a:r>
              <a:rPr sz="1200" dirty="0">
                <a:latin typeface="Times New Roman"/>
                <a:cs typeface="Times New Roman"/>
              </a:rPr>
              <a:t>il Cristo come </a:t>
            </a:r>
            <a:r>
              <a:rPr sz="1200" spc="-5" dirty="0">
                <a:latin typeface="Times New Roman"/>
                <a:cs typeface="Times New Roman"/>
              </a:rPr>
              <a:t>l’ideale supremo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guida spirituale, </a:t>
            </a:r>
            <a:r>
              <a:rPr sz="1200" dirty="0">
                <a:latin typeface="Times New Roman"/>
                <a:cs typeface="Times New Roman"/>
              </a:rPr>
              <a:t>osano  </a:t>
            </a:r>
            <a:r>
              <a:rPr sz="1200" spc="-5" dirty="0">
                <a:latin typeface="Times New Roman"/>
                <a:cs typeface="Times New Roman"/>
              </a:rPr>
              <a:t>esigere che gli </a:t>
            </a:r>
            <a:r>
              <a:rPr sz="1200" dirty="0">
                <a:latin typeface="Times New Roman"/>
                <a:cs typeface="Times New Roman"/>
              </a:rPr>
              <a:t>uomini e le donne </a:t>
            </a:r>
            <a:r>
              <a:rPr sz="1200" spc="-5" dirty="0">
                <a:latin typeface="Times New Roman"/>
                <a:cs typeface="Times New Roman"/>
              </a:rPr>
              <a:t>coscienti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respingano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storica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conoscenti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hanno contribuito  ad illuminare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nazione o </a:t>
            </a:r>
            <a:r>
              <a:rPr sz="1200" spc="-5" dirty="0">
                <a:latin typeface="Times New Roman"/>
                <a:cs typeface="Times New Roman"/>
              </a:rPr>
              <a:t>razza particolare </a:t>
            </a:r>
            <a:r>
              <a:rPr sz="1200" dirty="0">
                <a:latin typeface="Times New Roman"/>
                <a:cs typeface="Times New Roman"/>
              </a:rPr>
              <a:t>durante le ere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passate.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religione istituzionale</a:t>
            </a:r>
            <a:endParaRPr sz="1600">
              <a:latin typeface="Times New Roman"/>
              <a:cs typeface="Times New Roman"/>
            </a:endParaRPr>
          </a:p>
          <a:p>
            <a:pPr marL="88900" marR="81915" algn="just">
              <a:lnSpc>
                <a:spcPct val="95400"/>
              </a:lnSpc>
              <a:spcBef>
                <a:spcPts val="138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(1092.1) 99:6.1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settarismo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malattia della </a:t>
            </a:r>
            <a:r>
              <a:rPr sz="1200" dirty="0">
                <a:latin typeface="Times New Roman"/>
                <a:cs typeface="Times New Roman"/>
              </a:rPr>
              <a:t>religione istituzionale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dogmatismo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schiavitù della natura spirituale. </a:t>
            </a:r>
            <a:r>
              <a:rPr sz="1200" dirty="0">
                <a:latin typeface="Times New Roman"/>
                <a:cs typeface="Times New Roman"/>
              </a:rPr>
              <a:t>È molto 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avere una religione senza una Chiesa che una Chiesa senza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disordine </a:t>
            </a:r>
            <a:r>
              <a:rPr sz="1200" spc="-5" dirty="0">
                <a:latin typeface="Times New Roman"/>
                <a:cs typeface="Times New Roman"/>
              </a:rPr>
              <a:t>religioso del ventesimo secolo </a:t>
            </a:r>
            <a:r>
              <a:rPr sz="1200" dirty="0">
                <a:latin typeface="Times New Roman"/>
                <a:cs typeface="Times New Roman"/>
              </a:rPr>
              <a:t>non è in </a:t>
            </a:r>
            <a:r>
              <a:rPr sz="1200" spc="-5" dirty="0">
                <a:latin typeface="Times New Roman"/>
                <a:cs typeface="Times New Roman"/>
              </a:rPr>
              <a:t>se  stesso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se stesso </a:t>
            </a:r>
            <a:r>
              <a:rPr sz="1200" dirty="0">
                <a:latin typeface="Times New Roman"/>
                <a:cs typeface="Times New Roman"/>
              </a:rPr>
              <a:t>indice di decadenza 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confusione precede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sia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(1092.2) 99:6.2 </a:t>
            </a:r>
            <a:r>
              <a:rPr sz="1200" dirty="0">
                <a:latin typeface="Times New Roman"/>
                <a:cs typeface="Times New Roman"/>
              </a:rPr>
              <a:t>C’è uno </a:t>
            </a:r>
            <a:r>
              <a:rPr sz="1200" spc="-5" dirty="0">
                <a:latin typeface="Times New Roman"/>
                <a:cs typeface="Times New Roman"/>
              </a:rPr>
              <a:t>scopo reale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socializzazione della religione.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attività </a:t>
            </a:r>
            <a:r>
              <a:rPr sz="1200" spc="-5" dirty="0">
                <a:latin typeface="Times New Roman"/>
                <a:cs typeface="Times New Roman"/>
              </a:rPr>
              <a:t>religiose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hanno per scopo </a:t>
            </a:r>
            <a:r>
              <a:rPr sz="1200" dirty="0">
                <a:latin typeface="Times New Roman"/>
                <a:cs typeface="Times New Roman"/>
              </a:rPr>
              <a:t>di mettere in 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le devozioni </a:t>
            </a:r>
            <a:r>
              <a:rPr sz="1200" spc="-5" dirty="0">
                <a:latin typeface="Times New Roman"/>
                <a:cs typeface="Times New Roman"/>
              </a:rPr>
              <a:t>della religione; </a:t>
            </a:r>
            <a:r>
              <a:rPr sz="1200" dirty="0">
                <a:latin typeface="Times New Roman"/>
                <a:cs typeface="Times New Roman"/>
              </a:rPr>
              <a:t>di magnificare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attrattive della </a:t>
            </a:r>
            <a:r>
              <a:rPr sz="1200" dirty="0">
                <a:latin typeface="Times New Roman"/>
                <a:cs typeface="Times New Roman"/>
              </a:rPr>
              <a:t>verità, della bellezza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bontà; di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dirty="0">
                <a:latin typeface="Times New Roman"/>
                <a:cs typeface="Times New Roman"/>
              </a:rPr>
              <a:t>il richiamo </a:t>
            </a:r>
            <a:r>
              <a:rPr sz="1200" spc="-5" dirty="0">
                <a:latin typeface="Times New Roman"/>
                <a:cs typeface="Times New Roman"/>
              </a:rPr>
              <a:t>dei  valori supremi;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il servizio di una </a:t>
            </a:r>
            <a:r>
              <a:rPr sz="1200" spc="-5" dirty="0">
                <a:latin typeface="Times New Roman"/>
                <a:cs typeface="Times New Roman"/>
              </a:rPr>
              <a:t>fraternità disinteressata;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glorificare </a:t>
            </a:r>
            <a:r>
              <a:rPr sz="1200" dirty="0">
                <a:latin typeface="Times New Roman"/>
                <a:cs typeface="Times New Roman"/>
              </a:rPr>
              <a:t>i potenziali della vita di famiglia; di  </a:t>
            </a:r>
            <a:r>
              <a:rPr sz="1200" spc="-5" dirty="0">
                <a:latin typeface="Times New Roman"/>
                <a:cs typeface="Times New Roman"/>
              </a:rPr>
              <a:t>promuovere </a:t>
            </a:r>
            <a:r>
              <a:rPr sz="1200" dirty="0">
                <a:latin typeface="Times New Roman"/>
                <a:cs typeface="Times New Roman"/>
              </a:rPr>
              <a:t>l’istruzione </a:t>
            </a:r>
            <a:r>
              <a:rPr sz="1200" spc="-5" dirty="0">
                <a:latin typeface="Times New Roman"/>
                <a:cs typeface="Times New Roman"/>
              </a:rPr>
              <a:t>religiosa;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fornire saggi consigli </a:t>
            </a:r>
            <a:r>
              <a:rPr sz="1200" dirty="0">
                <a:latin typeface="Times New Roman"/>
                <a:cs typeface="Times New Roman"/>
              </a:rPr>
              <a:t>e direttive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d’incoraggiare </a:t>
            </a:r>
            <a:r>
              <a:rPr sz="1200" dirty="0">
                <a:latin typeface="Times New Roman"/>
                <a:cs typeface="Times New Roman"/>
              </a:rPr>
              <a:t>il culto </a:t>
            </a:r>
            <a:r>
              <a:rPr sz="1200" spc="-5" dirty="0">
                <a:latin typeface="Times New Roman"/>
                <a:cs typeface="Times New Roman"/>
              </a:rPr>
              <a:t>collettivo.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religioni 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incoraggiano </a:t>
            </a:r>
            <a:r>
              <a:rPr sz="1200" dirty="0">
                <a:latin typeface="Times New Roman"/>
                <a:cs typeface="Times New Roman"/>
              </a:rPr>
              <a:t>l’amicizia </a:t>
            </a:r>
            <a:r>
              <a:rPr sz="1200" spc="-5" dirty="0">
                <a:latin typeface="Times New Roman"/>
                <a:cs typeface="Times New Roman"/>
              </a:rPr>
              <a:t>umana, preservano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moralità, </a:t>
            </a:r>
            <a:r>
              <a:rPr sz="1200" dirty="0">
                <a:latin typeface="Times New Roman"/>
                <a:cs typeface="Times New Roman"/>
              </a:rPr>
              <a:t>promuovono 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-5" dirty="0">
                <a:latin typeface="Times New Roman"/>
                <a:cs typeface="Times New Roman"/>
              </a:rPr>
              <a:t>regione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facilitano </a:t>
            </a:r>
            <a:r>
              <a:rPr sz="1200" dirty="0">
                <a:latin typeface="Times New Roman"/>
                <a:cs typeface="Times New Roman"/>
              </a:rPr>
              <a:t>la diffusione  </a:t>
            </a:r>
            <a:r>
              <a:rPr sz="1200" spc="-5" dirty="0">
                <a:latin typeface="Times New Roman"/>
                <a:cs typeface="Times New Roman"/>
              </a:rPr>
              <a:t>del vangelo </a:t>
            </a:r>
            <a:r>
              <a:rPr sz="1200" dirty="0">
                <a:latin typeface="Times New Roman"/>
                <a:cs typeface="Times New Roman"/>
              </a:rPr>
              <a:t>essenziale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rispettivi messaggi </a:t>
            </a:r>
            <a:r>
              <a:rPr sz="1200" dirty="0">
                <a:latin typeface="Times New Roman"/>
                <a:cs typeface="Times New Roman"/>
              </a:rPr>
              <a:t>di salvezza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6734" cy="4132579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97155">
              <a:lnSpc>
                <a:spcPct val="958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(1092.3) 99:6.3 </a:t>
            </a:r>
            <a:r>
              <a:rPr sz="1200" spc="-5" dirty="0">
                <a:latin typeface="Times New Roman"/>
                <a:cs typeface="Times New Roman"/>
              </a:rPr>
              <a:t>Ma 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diviene istituzionalizzata, il </a:t>
            </a:r>
            <a:r>
              <a:rPr sz="1200" spc="-5" dirty="0">
                <a:latin typeface="Times New Roman"/>
                <a:cs typeface="Times New Roman"/>
              </a:rPr>
              <a:t>suo 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del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diminuisce, mentre </a:t>
            </a:r>
            <a:r>
              <a:rPr sz="1200" dirty="0">
                <a:latin typeface="Times New Roman"/>
                <a:cs typeface="Times New Roman"/>
              </a:rPr>
              <a:t>le possibilità di 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male si </a:t>
            </a:r>
            <a:r>
              <a:rPr sz="1200" dirty="0">
                <a:latin typeface="Times New Roman"/>
                <a:cs typeface="Times New Roman"/>
              </a:rPr>
              <a:t>accrescono </a:t>
            </a:r>
            <a:r>
              <a:rPr sz="1200" spc="-5" dirty="0">
                <a:latin typeface="Times New Roman"/>
                <a:cs typeface="Times New Roman"/>
              </a:rPr>
              <a:t>considerevolmente.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pericoli della religione </a:t>
            </a:r>
            <a:r>
              <a:rPr sz="1200" dirty="0">
                <a:latin typeface="Times New Roman"/>
                <a:cs typeface="Times New Roman"/>
              </a:rPr>
              <a:t>formalizzata sono: </a:t>
            </a:r>
            <a:r>
              <a:rPr sz="1200" spc="-5" dirty="0">
                <a:latin typeface="Times New Roman"/>
                <a:cs typeface="Times New Roman"/>
              </a:rPr>
              <a:t>fissazione delle credenze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cristallizzazione dei </a:t>
            </a:r>
            <a:r>
              <a:rPr sz="1200" dirty="0">
                <a:latin typeface="Times New Roman"/>
                <a:cs typeface="Times New Roman"/>
              </a:rPr>
              <a:t>sentimenti; </a:t>
            </a:r>
            <a:r>
              <a:rPr sz="1200" spc="-5" dirty="0">
                <a:latin typeface="Times New Roman"/>
                <a:cs typeface="Times New Roman"/>
              </a:rPr>
              <a:t>accumulazione degli interessi </a:t>
            </a:r>
            <a:r>
              <a:rPr sz="1200" dirty="0">
                <a:latin typeface="Times New Roman"/>
                <a:cs typeface="Times New Roman"/>
              </a:rPr>
              <a:t>acquisiti </a:t>
            </a:r>
            <a:r>
              <a:rPr sz="1200" spc="-5" dirty="0">
                <a:latin typeface="Times New Roman"/>
                <a:cs typeface="Times New Roman"/>
              </a:rPr>
              <a:t>con accrescimento </a:t>
            </a:r>
            <a:r>
              <a:rPr sz="1200" dirty="0">
                <a:latin typeface="Times New Roman"/>
                <a:cs typeface="Times New Roman"/>
              </a:rPr>
              <a:t>della secolarizzazione;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standardizzare </a:t>
            </a:r>
            <a:r>
              <a:rPr sz="1200" dirty="0">
                <a:latin typeface="Times New Roman"/>
                <a:cs typeface="Times New Roman"/>
              </a:rPr>
              <a:t>e a fossilizzare la </a:t>
            </a:r>
            <a:r>
              <a:rPr sz="1200" spc="-5" dirty="0">
                <a:latin typeface="Times New Roman"/>
                <a:cs typeface="Times New Roman"/>
              </a:rPr>
              <a:t>verità; deviazione della </a:t>
            </a:r>
            <a:r>
              <a:rPr sz="1200" dirty="0">
                <a:latin typeface="Times New Roman"/>
                <a:cs typeface="Times New Roman"/>
              </a:rPr>
              <a:t>religione dal servizio di </a:t>
            </a:r>
            <a:r>
              <a:rPr sz="1200" spc="-5" dirty="0">
                <a:latin typeface="Times New Roman"/>
                <a:cs typeface="Times New Roman"/>
              </a:rPr>
              <a:t>Dio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della Chiesa; inclinazione dei capi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diventare amministratori invece </a:t>
            </a:r>
            <a:r>
              <a:rPr sz="1200" dirty="0">
                <a:latin typeface="Times New Roman"/>
                <a:cs typeface="Times New Roman"/>
              </a:rPr>
              <a:t>che ministri;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formare delle </a:t>
            </a:r>
            <a:r>
              <a:rPr sz="1200" dirty="0">
                <a:latin typeface="Times New Roman"/>
                <a:cs typeface="Times New Roman"/>
              </a:rPr>
              <a:t>sette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divisioni in </a:t>
            </a:r>
            <a:r>
              <a:rPr sz="1200" spc="-5" dirty="0">
                <a:latin typeface="Times New Roman"/>
                <a:cs typeface="Times New Roman"/>
              </a:rPr>
              <a:t>concorrenza; </a:t>
            </a:r>
            <a:r>
              <a:rPr sz="1200" dirty="0">
                <a:latin typeface="Times New Roman"/>
                <a:cs typeface="Times New Roman"/>
              </a:rPr>
              <a:t>istituzione di  </a:t>
            </a:r>
            <a:r>
              <a:rPr sz="1200" spc="-5" dirty="0">
                <a:latin typeface="Times New Roman"/>
                <a:cs typeface="Times New Roman"/>
              </a:rPr>
              <a:t>un’autorità ecclesiastica oppressiva; </a:t>
            </a:r>
            <a:r>
              <a:rPr sz="1200" dirty="0">
                <a:latin typeface="Times New Roman"/>
                <a:cs typeface="Times New Roman"/>
              </a:rPr>
              <a:t>creazione </a:t>
            </a:r>
            <a:r>
              <a:rPr sz="1200" spc="-5" dirty="0">
                <a:latin typeface="Times New Roman"/>
                <a:cs typeface="Times New Roman"/>
              </a:rPr>
              <a:t>dell’atteggiamento aristocratico </a:t>
            </a:r>
            <a:r>
              <a:rPr sz="1200" dirty="0">
                <a:latin typeface="Times New Roman"/>
                <a:cs typeface="Times New Roman"/>
              </a:rPr>
              <a:t>di “popolo </a:t>
            </a:r>
            <a:r>
              <a:rPr sz="1200" spc="-5" dirty="0">
                <a:latin typeface="Times New Roman"/>
                <a:cs typeface="Times New Roman"/>
              </a:rPr>
              <a:t>eletto”; insorgenza d’idee false ed  esagerate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sacralità; abitudinarietà della religione </a:t>
            </a:r>
            <a:r>
              <a:rPr sz="1200" dirty="0">
                <a:latin typeface="Times New Roman"/>
                <a:cs typeface="Times New Roman"/>
              </a:rPr>
              <a:t>e pietrificazione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culto;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venerare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passato </a:t>
            </a:r>
            <a:r>
              <a:rPr sz="1200" dirty="0">
                <a:latin typeface="Times New Roman"/>
                <a:cs typeface="Times New Roman"/>
              </a:rPr>
              <a:t>ignorando i bisogni  </a:t>
            </a:r>
            <a:r>
              <a:rPr sz="1200" spc="-5" dirty="0">
                <a:latin typeface="Times New Roman"/>
                <a:cs typeface="Times New Roman"/>
              </a:rPr>
              <a:t>del presente; incapacità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dare delle </a:t>
            </a:r>
            <a:r>
              <a:rPr sz="1200" dirty="0">
                <a:latin typeface="Times New Roman"/>
                <a:cs typeface="Times New Roman"/>
              </a:rPr>
              <a:t>interpretazioni </a:t>
            </a:r>
            <a:r>
              <a:rPr sz="1200" spc="-5" dirty="0">
                <a:latin typeface="Times New Roman"/>
                <a:cs typeface="Times New Roman"/>
              </a:rPr>
              <a:t>moderne della religione; mescolanza con </a:t>
            </a:r>
            <a:r>
              <a:rPr sz="1200" dirty="0">
                <a:latin typeface="Times New Roman"/>
                <a:cs typeface="Times New Roman"/>
              </a:rPr>
              <a:t>funzioni di </a:t>
            </a:r>
            <a:r>
              <a:rPr sz="1200" spc="-5" dirty="0">
                <a:latin typeface="Times New Roman"/>
                <a:cs typeface="Times New Roman"/>
              </a:rPr>
              <a:t>istituzioni secolari. Essa  crea </a:t>
            </a:r>
            <a:r>
              <a:rPr sz="1200" dirty="0">
                <a:latin typeface="Times New Roman"/>
                <a:cs typeface="Times New Roman"/>
              </a:rPr>
              <a:t>inoltre la </a:t>
            </a:r>
            <a:r>
              <a:rPr sz="1200" spc="-5" dirty="0">
                <a:latin typeface="Times New Roman"/>
                <a:cs typeface="Times New Roman"/>
              </a:rPr>
              <a:t>dannosa </a:t>
            </a:r>
            <a:r>
              <a:rPr sz="1200" dirty="0">
                <a:latin typeface="Times New Roman"/>
                <a:cs typeface="Times New Roman"/>
              </a:rPr>
              <a:t>discriminazione </a:t>
            </a:r>
            <a:r>
              <a:rPr sz="1200" spc="-5" dirty="0">
                <a:latin typeface="Times New Roman"/>
                <a:cs typeface="Times New Roman"/>
              </a:rPr>
              <a:t>delle caste religiose; </a:t>
            </a:r>
            <a:r>
              <a:rPr sz="1200" dirty="0">
                <a:latin typeface="Times New Roman"/>
                <a:cs typeface="Times New Roman"/>
              </a:rPr>
              <a:t>diventa un </a:t>
            </a:r>
            <a:r>
              <a:rPr sz="1200" spc="-5" dirty="0">
                <a:latin typeface="Times New Roman"/>
                <a:cs typeface="Times New Roman"/>
              </a:rPr>
              <a:t>giudice intollerante dell’ortodossia;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riesce </a:t>
            </a:r>
            <a:r>
              <a:rPr sz="1200" dirty="0">
                <a:latin typeface="Times New Roman"/>
                <a:cs typeface="Times New Roman"/>
              </a:rPr>
              <a:t>a tenere  </a:t>
            </a:r>
            <a:r>
              <a:rPr sz="1200" spc="-5" dirty="0">
                <a:latin typeface="Times New Roman"/>
                <a:cs typeface="Times New Roman"/>
              </a:rPr>
              <a:t>avvinto l’interesse della gioventù </a:t>
            </a:r>
            <a:r>
              <a:rPr sz="1200" dirty="0">
                <a:latin typeface="Times New Roman"/>
                <a:cs typeface="Times New Roman"/>
              </a:rPr>
              <a:t>avventurosa e perde </a:t>
            </a:r>
            <a:r>
              <a:rPr sz="1200" spc="-5" dirty="0">
                <a:latin typeface="Times New Roman"/>
                <a:cs typeface="Times New Roman"/>
              </a:rPr>
              <a:t>gradualmente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messaggio salvifico </a:t>
            </a:r>
            <a:r>
              <a:rPr sz="1200" dirty="0">
                <a:latin typeface="Times New Roman"/>
                <a:cs typeface="Times New Roman"/>
              </a:rPr>
              <a:t>del vangelo della </a:t>
            </a:r>
            <a:r>
              <a:rPr sz="1200" spc="-5" dirty="0">
                <a:latin typeface="Times New Roman"/>
                <a:cs typeface="Times New Roman"/>
              </a:rPr>
              <a:t>salvezza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714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(1092.4) 99:6.4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formale </a:t>
            </a:r>
            <a:r>
              <a:rPr sz="1200" spc="-5" dirty="0">
                <a:latin typeface="Times New Roman"/>
                <a:cs typeface="Times New Roman"/>
              </a:rPr>
              <a:t>frena gli </a:t>
            </a:r>
            <a:r>
              <a:rPr sz="1200" dirty="0">
                <a:latin typeface="Times New Roman"/>
                <a:cs typeface="Times New Roman"/>
              </a:rPr>
              <a:t>uomini nelle </a:t>
            </a:r>
            <a:r>
              <a:rPr sz="1200" spc="-5" dirty="0">
                <a:latin typeface="Times New Roman"/>
                <a:cs typeface="Times New Roman"/>
              </a:rPr>
              <a:t>loro attività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invece di </a:t>
            </a:r>
            <a:r>
              <a:rPr sz="1200" spc="-5" dirty="0">
                <a:latin typeface="Times New Roman"/>
                <a:cs typeface="Times New Roman"/>
              </a:rPr>
              <a:t>liberarli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più elevato  di costruttori del</a:t>
            </a:r>
            <a:r>
              <a:rPr sz="1200" spc="-5" dirty="0">
                <a:latin typeface="Times New Roman"/>
                <a:cs typeface="Times New Roman"/>
              </a:rPr>
              <a:t> 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contributo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religione</a:t>
            </a:r>
            <a:endParaRPr sz="1600">
              <a:latin typeface="Times New Roman"/>
              <a:cs typeface="Times New Roman"/>
            </a:endParaRPr>
          </a:p>
          <a:p>
            <a:pPr marL="76200" marR="15303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(1092.5) 99:7.1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gli altri gruppi religiosi debbano </a:t>
            </a:r>
            <a:r>
              <a:rPr sz="1200" dirty="0">
                <a:latin typeface="Times New Roman"/>
                <a:cs typeface="Times New Roman"/>
              </a:rPr>
              <a:t>tenersi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attività </a:t>
            </a:r>
            <a:r>
              <a:rPr sz="1200" spc="-5" dirty="0">
                <a:latin typeface="Times New Roman"/>
                <a:cs typeface="Times New Roman"/>
              </a:rPr>
              <a:t>secolare, allo stesso tempo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deve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niente </a:t>
            </a:r>
            <a:r>
              <a:rPr sz="1200" spc="-5" dirty="0">
                <a:latin typeface="Times New Roman"/>
                <a:cs typeface="Times New Roman"/>
              </a:rPr>
              <a:t>per ostacolare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ritardare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coordinazione </a:t>
            </a:r>
            <a:r>
              <a:rPr sz="1200" dirty="0">
                <a:latin typeface="Times New Roman"/>
                <a:cs typeface="Times New Roman"/>
              </a:rPr>
              <a:t>sociale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istituzioni </a:t>
            </a:r>
            <a:r>
              <a:rPr sz="1200" spc="-5" dirty="0">
                <a:latin typeface="Times New Roman"/>
                <a:cs typeface="Times New Roman"/>
              </a:rPr>
              <a:t>umane.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deve continuare a  </a:t>
            </a:r>
            <a:r>
              <a:rPr sz="1200" spc="-5" dirty="0">
                <a:latin typeface="Times New Roman"/>
                <a:cs typeface="Times New Roman"/>
              </a:rPr>
              <a:t>crescere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significati;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deve proseguire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riforma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chiarificazione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(1092.6) 99:7.2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politica </a:t>
            </a:r>
            <a:r>
              <a:rPr sz="1200" spc="-5" dirty="0">
                <a:latin typeface="Times New Roman"/>
                <a:cs typeface="Times New Roman"/>
              </a:rPr>
              <a:t>deve effettuare </a:t>
            </a:r>
            <a:r>
              <a:rPr sz="1200" dirty="0">
                <a:latin typeface="Times New Roman"/>
                <a:cs typeface="Times New Roman"/>
              </a:rPr>
              <a:t>la ricostruzione </a:t>
            </a:r>
            <a:r>
              <a:rPr sz="1200" spc="-5" dirty="0">
                <a:latin typeface="Times New Roman"/>
                <a:cs typeface="Times New Roman"/>
              </a:rPr>
              <a:t>dell’economia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dell’industria </a:t>
            </a:r>
            <a:r>
              <a:rPr sz="1200" dirty="0">
                <a:latin typeface="Times New Roman"/>
                <a:cs typeface="Times New Roman"/>
              </a:rPr>
              <a:t>mediante le </a:t>
            </a:r>
            <a:r>
              <a:rPr sz="1200" spc="-5" dirty="0">
                <a:latin typeface="Times New Roman"/>
                <a:cs typeface="Times New Roman"/>
              </a:rPr>
              <a:t>tecniche che </a:t>
            </a:r>
            <a:r>
              <a:rPr sz="1200" dirty="0">
                <a:latin typeface="Times New Roman"/>
                <a:cs typeface="Times New Roman"/>
              </a:rPr>
              <a:t>apprende  </a:t>
            </a:r>
            <a:r>
              <a:rPr sz="1200" spc="-5" dirty="0">
                <a:latin typeface="Times New Roman"/>
                <a:cs typeface="Times New Roman"/>
              </a:rPr>
              <a:t>dalle scienze sociali </a:t>
            </a:r>
            <a:r>
              <a:rPr sz="1200" dirty="0">
                <a:latin typeface="Times New Roman"/>
                <a:cs typeface="Times New Roman"/>
              </a:rPr>
              <a:t>e con la </a:t>
            </a:r>
            <a:r>
              <a:rPr sz="1200" spc="-5" dirty="0">
                <a:latin typeface="Times New Roman"/>
                <a:cs typeface="Times New Roman"/>
              </a:rPr>
              <a:t>percezione ed </a:t>
            </a:r>
            <a:r>
              <a:rPr sz="1200" dirty="0">
                <a:latin typeface="Times New Roman"/>
                <a:cs typeface="Times New Roman"/>
              </a:rPr>
              <a:t>i motivi </a:t>
            </a:r>
            <a:r>
              <a:rPr sz="1200" spc="-5" dirty="0">
                <a:latin typeface="Times New Roman"/>
                <a:cs typeface="Times New Roman"/>
              </a:rPr>
              <a:t>forniti </a:t>
            </a:r>
            <a:r>
              <a:rPr sz="1200" dirty="0">
                <a:latin typeface="Times New Roman"/>
                <a:cs typeface="Times New Roman"/>
              </a:rPr>
              <a:t>dalla vita </a:t>
            </a:r>
            <a:r>
              <a:rPr sz="1200" spc="-5" dirty="0">
                <a:latin typeface="Times New Roman"/>
                <a:cs typeface="Times New Roman"/>
              </a:rPr>
              <a:t>religiosa.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ricostruzione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la religione apporta una  devozione </a:t>
            </a:r>
            <a:r>
              <a:rPr sz="1200" spc="-5" dirty="0">
                <a:latin typeface="Times New Roman"/>
                <a:cs typeface="Times New Roman"/>
              </a:rPr>
              <a:t>stabilizzante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oggetto trascendente, 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scopo consolidante situato </a:t>
            </a:r>
            <a:r>
              <a:rPr sz="1200" dirty="0">
                <a:latin typeface="Times New Roman"/>
                <a:cs typeface="Times New Roman"/>
              </a:rPr>
              <a:t>al di là 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dell’obbiettivo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temporale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3720" cy="26720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159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immediato.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alle confusioni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ambiente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rapido cambiamento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ha bisogno </a:t>
            </a:r>
            <a:r>
              <a:rPr sz="1200" spc="-5" dirty="0">
                <a:latin typeface="Times New Roman"/>
                <a:cs typeface="Times New Roman"/>
              </a:rPr>
              <a:t>del sostegno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vasta  prospettiva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33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(1093.1) 99:7.3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ispira </a:t>
            </a:r>
            <a:r>
              <a:rPr sz="1200" dirty="0">
                <a:latin typeface="Times New Roman"/>
                <a:cs typeface="Times New Roman"/>
              </a:rPr>
              <a:t>l’uomo a vivere </a:t>
            </a:r>
            <a:r>
              <a:rPr sz="1200" spc="-5" dirty="0">
                <a:latin typeface="Times New Roman"/>
                <a:cs typeface="Times New Roman"/>
              </a:rPr>
              <a:t>coraggiosamente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gioiosamente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faccia della </a:t>
            </a:r>
            <a:r>
              <a:rPr sz="1200" dirty="0">
                <a:latin typeface="Times New Roman"/>
                <a:cs typeface="Times New Roman"/>
              </a:rPr>
              <a:t>terra;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unisce la </a:t>
            </a:r>
            <a:r>
              <a:rPr sz="1200" spc="-5" dirty="0">
                <a:latin typeface="Times New Roman"/>
                <a:cs typeface="Times New Roman"/>
              </a:rPr>
              <a:t>pazienza alla  passione, </a:t>
            </a:r>
            <a:r>
              <a:rPr sz="1200" dirty="0">
                <a:latin typeface="Times New Roman"/>
                <a:cs typeface="Times New Roman"/>
              </a:rPr>
              <a:t>l’intuizione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zelo, la </a:t>
            </a:r>
            <a:r>
              <a:rPr sz="1200" spc="-5" dirty="0">
                <a:latin typeface="Times New Roman"/>
                <a:cs typeface="Times New Roman"/>
              </a:rPr>
              <a:t>simpatia al potere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ideali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all’energia.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(1093.2) 99:7.4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uomo non può mai </a:t>
            </a:r>
            <a:r>
              <a:rPr sz="1200" spc="-5" dirty="0">
                <a:latin typeface="Times New Roman"/>
                <a:cs typeface="Times New Roman"/>
              </a:rPr>
              <a:t>decidere saggiamente su questioni </a:t>
            </a:r>
            <a:r>
              <a:rPr sz="1200" dirty="0">
                <a:latin typeface="Times New Roman"/>
                <a:cs typeface="Times New Roman"/>
              </a:rPr>
              <a:t>temporali né </a:t>
            </a:r>
            <a:r>
              <a:rPr sz="1200" spc="-5" dirty="0">
                <a:latin typeface="Times New Roman"/>
                <a:cs typeface="Times New Roman"/>
              </a:rPr>
              <a:t>trascendere </a:t>
            </a:r>
            <a:r>
              <a:rPr sz="1200" dirty="0">
                <a:latin typeface="Times New Roman"/>
                <a:cs typeface="Times New Roman"/>
              </a:rPr>
              <a:t>l’egoismo </a:t>
            </a:r>
            <a:r>
              <a:rPr sz="1200" spc="-5" dirty="0">
                <a:latin typeface="Times New Roman"/>
                <a:cs typeface="Times New Roman"/>
              </a:rPr>
              <a:t>degli interessi personali se  </a:t>
            </a:r>
            <a:r>
              <a:rPr sz="1200" dirty="0">
                <a:latin typeface="Times New Roman"/>
                <a:cs typeface="Times New Roman"/>
              </a:rPr>
              <a:t>non medita in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tiene conto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realtà dei significati </a:t>
            </a:r>
            <a:r>
              <a:rPr sz="1200" dirty="0">
                <a:latin typeface="Times New Roman"/>
                <a:cs typeface="Times New Roman"/>
              </a:rPr>
              <a:t>divini e </a:t>
            </a:r>
            <a:r>
              <a:rPr sz="1200" spc="-5" dirty="0">
                <a:latin typeface="Times New Roman"/>
                <a:cs typeface="Times New Roman"/>
              </a:rPr>
              <a:t>dei valori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05104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(1093.3) 99:7.5 </a:t>
            </a:r>
            <a:r>
              <a:rPr sz="1200" spc="-5" dirty="0">
                <a:latin typeface="Times New Roman"/>
                <a:cs typeface="Times New Roman"/>
              </a:rPr>
              <a:t>L’interdipendenza economica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fraternità sociale </a:t>
            </a:r>
            <a:r>
              <a:rPr sz="1200" dirty="0">
                <a:latin typeface="Times New Roman"/>
                <a:cs typeface="Times New Roman"/>
              </a:rPr>
              <a:t>condurranno </a:t>
            </a:r>
            <a:r>
              <a:rPr sz="1200" spc="-5" dirty="0">
                <a:latin typeface="Times New Roman"/>
                <a:cs typeface="Times New Roman"/>
              </a:rPr>
              <a:t>alla fine alla fratellanza. 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natura un  </a:t>
            </a:r>
            <a:r>
              <a:rPr sz="1200" spc="-5" dirty="0">
                <a:latin typeface="Times New Roman"/>
                <a:cs typeface="Times New Roman"/>
              </a:rPr>
              <a:t>sognatore, </a:t>
            </a:r>
            <a:r>
              <a:rPr sz="1200" dirty="0">
                <a:latin typeface="Times New Roman"/>
                <a:cs typeface="Times New Roman"/>
              </a:rPr>
              <a:t>ma la scienza lo </a:t>
            </a:r>
            <a:r>
              <a:rPr sz="1200" spc="-5" dirty="0">
                <a:latin typeface="Times New Roman"/>
                <a:cs typeface="Times New Roman"/>
              </a:rPr>
              <a:t>sta attualmente rinsavendo, cosicché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attivarlo </a:t>
            </a:r>
            <a:r>
              <a:rPr sz="1200" dirty="0">
                <a:latin typeface="Times New Roman"/>
                <a:cs typeface="Times New Roman"/>
              </a:rPr>
              <a:t>con molto minor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di provocare  </a:t>
            </a:r>
            <a:r>
              <a:rPr sz="1200" spc="-5" dirty="0">
                <a:latin typeface="Times New Roman"/>
                <a:cs typeface="Times New Roman"/>
              </a:rPr>
              <a:t>delle reazioni fanatiche.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necessità economiche legano </a:t>
            </a:r>
            <a:r>
              <a:rPr sz="1200" dirty="0">
                <a:latin typeface="Times New Roman"/>
                <a:cs typeface="Times New Roman"/>
              </a:rPr>
              <a:t>l’uomo alla realtà, e </a:t>
            </a:r>
            <a:r>
              <a:rPr sz="1200" spc="-5" dirty="0">
                <a:latin typeface="Times New Roman"/>
                <a:cs typeface="Times New Roman"/>
              </a:rPr>
              <a:t>l’esperienza religiosa personale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stesso  uomo </a:t>
            </a:r>
            <a:r>
              <a:rPr sz="1200" spc="-5" dirty="0">
                <a:latin typeface="Times New Roman"/>
                <a:cs typeface="Times New Roman"/>
              </a:rPr>
              <a:t>faccia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faccia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eterne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cittadinanza cosmica </a:t>
            </a:r>
            <a:r>
              <a:rPr sz="1200" dirty="0">
                <a:latin typeface="Times New Roman"/>
                <a:cs typeface="Times New Roman"/>
              </a:rPr>
              <a:t>in continua </a:t>
            </a:r>
            <a:r>
              <a:rPr sz="1200" spc="-5" dirty="0">
                <a:latin typeface="Times New Roman"/>
                <a:cs typeface="Times New Roman"/>
              </a:rPr>
              <a:t>espansione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costante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(1093.4) 99:7.6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95376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100: </a:t>
            </a:r>
            <a:r>
              <a:rPr spc="-5" dirty="0"/>
              <a:t>La </a:t>
            </a:r>
            <a:r>
              <a:rPr spc="-10" dirty="0"/>
              <a:t>religione </a:t>
            </a:r>
            <a:r>
              <a:rPr spc="-5" dirty="0"/>
              <a:t>nell’esperienza</a:t>
            </a:r>
            <a:r>
              <a:rPr spc="20" dirty="0"/>
              <a:t> </a:t>
            </a:r>
            <a:r>
              <a:rPr spc="-10" dirty="0"/>
              <a:t>umana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203565" cy="325755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489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(1094.1) 100:0.1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una vita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dinamica </a:t>
            </a:r>
            <a:r>
              <a:rPr sz="1200" spc="-5" dirty="0">
                <a:latin typeface="Times New Roman"/>
                <a:cs typeface="Times New Roman"/>
              </a:rPr>
              <a:t>trasforma </a:t>
            </a:r>
            <a:r>
              <a:rPr sz="1200" dirty="0">
                <a:latin typeface="Times New Roman"/>
                <a:cs typeface="Times New Roman"/>
              </a:rPr>
              <a:t>l’individuo </a:t>
            </a:r>
            <a:r>
              <a:rPr sz="1200" spc="-5" dirty="0">
                <a:latin typeface="Times New Roman"/>
                <a:cs typeface="Times New Roman"/>
              </a:rPr>
              <a:t>mediocre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personalità dotata </a:t>
            </a:r>
            <a:r>
              <a:rPr sz="1200" dirty="0">
                <a:latin typeface="Times New Roman"/>
                <a:cs typeface="Times New Roman"/>
              </a:rPr>
              <a:t>di un potere  </a:t>
            </a:r>
            <a:r>
              <a:rPr sz="1200" spc="-5" dirty="0">
                <a:latin typeface="Times New Roman"/>
                <a:cs typeface="Times New Roman"/>
              </a:rPr>
              <a:t>idealistico.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contribuisce al progresso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favorendo 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</a:t>
            </a:r>
            <a:r>
              <a:rPr sz="1200" dirty="0">
                <a:latin typeface="Times New Roman"/>
                <a:cs typeface="Times New Roman"/>
              </a:rPr>
              <a:t>individuo, ed 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accresciuto dal </a:t>
            </a:r>
            <a:r>
              <a:rPr sz="1200" dirty="0">
                <a:latin typeface="Times New Roman"/>
                <a:cs typeface="Times New Roman"/>
              </a:rPr>
              <a:t>compimento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97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(1094.2) 100:0.2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spirituale è vicendevolmente </a:t>
            </a:r>
            <a:r>
              <a:rPr sz="1200" spc="-5" dirty="0">
                <a:latin typeface="Times New Roman"/>
                <a:cs typeface="Times New Roman"/>
              </a:rPr>
              <a:t>stimolata dall’associazione </a:t>
            </a:r>
            <a:r>
              <a:rPr sz="1200" dirty="0">
                <a:latin typeface="Times New Roman"/>
                <a:cs typeface="Times New Roman"/>
              </a:rPr>
              <a:t>intima </a:t>
            </a:r>
            <a:r>
              <a:rPr sz="1200" spc="-5" dirty="0">
                <a:latin typeface="Times New Roman"/>
                <a:cs typeface="Times New Roman"/>
              </a:rPr>
              <a:t>con altre persone religiose. L’amore  fornisce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terreno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crescita religiosa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un’attrazione oggettiva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gratificazione soggettiva </a:t>
            </a:r>
            <a:r>
              <a:rPr sz="1200" dirty="0">
                <a:latin typeface="Times New Roman"/>
                <a:cs typeface="Times New Roman"/>
              </a:rPr>
              <a:t>— e tuttavia dona la  </a:t>
            </a:r>
            <a:r>
              <a:rPr sz="1200" spc="-5" dirty="0">
                <a:latin typeface="Times New Roman"/>
                <a:cs typeface="Times New Roman"/>
              </a:rPr>
              <a:t>soddisfazione soggettiva suprema.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nobilita i </a:t>
            </a:r>
            <a:r>
              <a:rPr sz="1200" spc="-5" dirty="0">
                <a:latin typeface="Times New Roman"/>
                <a:cs typeface="Times New Roman"/>
              </a:rPr>
              <a:t>lavori ordinari </a:t>
            </a:r>
            <a:r>
              <a:rPr sz="1200" dirty="0">
                <a:latin typeface="Times New Roman"/>
                <a:cs typeface="Times New Roman"/>
              </a:rPr>
              <a:t>della vita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quotidiana.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crescita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religiosa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(1094.3) 100:1.1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produce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dei significati </a:t>
            </a:r>
            <a:r>
              <a:rPr sz="1200" dirty="0">
                <a:latin typeface="Times New Roman"/>
                <a:cs typeface="Times New Roman"/>
              </a:rPr>
              <a:t>e l’elevazione </a:t>
            </a:r>
            <a:r>
              <a:rPr sz="1200" spc="-5" dirty="0">
                <a:latin typeface="Times New Roman"/>
                <a:cs typeface="Times New Roman"/>
              </a:rPr>
              <a:t>dei valori,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delle valutazioni puramente  personali sono elevate </a:t>
            </a:r>
            <a:r>
              <a:rPr sz="1200" dirty="0">
                <a:latin typeface="Times New Roman"/>
                <a:cs typeface="Times New Roman"/>
              </a:rPr>
              <a:t>a livelli </a:t>
            </a:r>
            <a:r>
              <a:rPr sz="1200" spc="-5" dirty="0">
                <a:latin typeface="Times New Roman"/>
                <a:cs typeface="Times New Roman"/>
              </a:rPr>
              <a:t>assoluti </a:t>
            </a:r>
            <a:r>
              <a:rPr sz="1200" dirty="0">
                <a:latin typeface="Times New Roman"/>
                <a:cs typeface="Times New Roman"/>
              </a:rPr>
              <a:t>ne risulta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male. Un </a:t>
            </a:r>
            <a:r>
              <a:rPr sz="1200" dirty="0">
                <a:latin typeface="Times New Roman"/>
                <a:cs typeface="Times New Roman"/>
              </a:rPr>
              <a:t>bambino valuta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secondo il </a:t>
            </a:r>
            <a:r>
              <a:rPr sz="1200" spc="-5" dirty="0">
                <a:latin typeface="Times New Roman"/>
                <a:cs typeface="Times New Roman"/>
              </a:rPr>
              <a:t>piacere che </a:t>
            </a:r>
            <a:r>
              <a:rPr sz="1200" dirty="0">
                <a:latin typeface="Times New Roman"/>
                <a:cs typeface="Times New Roman"/>
              </a:rPr>
              <a:t>procura; la  </a:t>
            </a:r>
            <a:r>
              <a:rPr sz="1200" spc="-5" dirty="0">
                <a:latin typeface="Times New Roman"/>
                <a:cs typeface="Times New Roman"/>
              </a:rPr>
              <a:t>maturità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proporzionale alla </a:t>
            </a:r>
            <a:r>
              <a:rPr sz="1200" dirty="0">
                <a:latin typeface="Times New Roman"/>
                <a:cs typeface="Times New Roman"/>
              </a:rPr>
              <a:t>sostituzione di </a:t>
            </a:r>
            <a:r>
              <a:rPr sz="1200" spc="-5" dirty="0">
                <a:latin typeface="Times New Roman"/>
                <a:cs typeface="Times New Roman"/>
              </a:rPr>
              <a:t>significati superiori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piacere personale, cioè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fedeltà ai concetti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 situazioni di </a:t>
            </a:r>
            <a:r>
              <a:rPr sz="1200" spc="-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e di relazioni </a:t>
            </a:r>
            <a:r>
              <a:rPr sz="1200" spc="-5" dirty="0">
                <a:latin typeface="Times New Roman"/>
                <a:cs typeface="Times New Roman"/>
              </a:rPr>
              <a:t>cosmiche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diversificate.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414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(1094.4) 100:1.2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persone sono troppo </a:t>
            </a:r>
            <a:r>
              <a:rPr sz="1200" spc="-5" dirty="0">
                <a:latin typeface="Times New Roman"/>
                <a:cs typeface="Times New Roman"/>
              </a:rPr>
              <a:t>occupate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crescere </a:t>
            </a:r>
            <a:r>
              <a:rPr sz="1200" dirty="0">
                <a:latin typeface="Times New Roman"/>
                <a:cs typeface="Times New Roman"/>
              </a:rPr>
              <a:t>e sono quindi in </a:t>
            </a:r>
            <a:r>
              <a:rPr sz="1200" spc="-5" dirty="0">
                <a:latin typeface="Times New Roman"/>
                <a:cs typeface="Times New Roman"/>
              </a:rPr>
              <a:t>serio pericolo </a:t>
            </a:r>
            <a:r>
              <a:rPr sz="1200" dirty="0">
                <a:latin typeface="Times New Roman"/>
                <a:cs typeface="Times New Roman"/>
              </a:rPr>
              <a:t>d’immobilismo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devono  prendere dei </a:t>
            </a:r>
            <a:r>
              <a:rPr sz="1200" dirty="0">
                <a:latin typeface="Times New Roman"/>
                <a:cs typeface="Times New Roman"/>
              </a:rPr>
              <a:t>provvedimenti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dei </a:t>
            </a:r>
            <a:r>
              <a:rPr sz="1200" dirty="0">
                <a:latin typeface="Times New Roman"/>
                <a:cs typeface="Times New Roman"/>
              </a:rPr>
              <a:t>significati </a:t>
            </a:r>
            <a:r>
              <a:rPr sz="1200" spc="-5" dirty="0">
                <a:latin typeface="Times New Roman"/>
                <a:cs typeface="Times New Roman"/>
              </a:rPr>
              <a:t>alle differenti età, </a:t>
            </a:r>
            <a:r>
              <a:rPr sz="1200" dirty="0">
                <a:latin typeface="Times New Roman"/>
                <a:cs typeface="Times New Roman"/>
              </a:rPr>
              <a:t>in culture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e durante 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stadi di una </a:t>
            </a:r>
            <a:r>
              <a:rPr sz="1200" spc="-5" dirty="0">
                <a:latin typeface="Times New Roman"/>
                <a:cs typeface="Times New Roman"/>
              </a:rPr>
              <a:t>civiltà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principali inibitori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sono il </a:t>
            </a:r>
            <a:r>
              <a:rPr sz="1200" spc="-5" dirty="0">
                <a:latin typeface="Times New Roman"/>
                <a:cs typeface="Times New Roman"/>
              </a:rPr>
              <a:t>pregiudizio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l’ignoranza.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8319" y="513333"/>
            <a:ext cx="5272405" cy="406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8770" indent="-306705">
              <a:lnSpc>
                <a:spcPts val="1410"/>
              </a:lnSpc>
              <a:spcBef>
                <a:spcPts val="100"/>
              </a:spcBef>
              <a:buAutoNum type="arabicPeriod" startAt="97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L’evoluzione del 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presso gli Ebrei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97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in Occidente 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97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problemi </a:t>
            </a:r>
            <a:r>
              <a:rPr sz="1200" spc="-5" dirty="0">
                <a:latin typeface="Times New Roman"/>
                <a:cs typeface="Times New Roman"/>
              </a:rPr>
              <a:t>sociali della religione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0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nell’esperienza </a:t>
            </a:r>
            <a:r>
              <a:rPr sz="1200" dirty="0">
                <a:latin typeface="Times New Roman"/>
                <a:cs typeface="Times New Roman"/>
              </a:rPr>
              <a:t>umana 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0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reale della religione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00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fondamenti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fede religiosa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0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dell’esperienza religiosa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00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Crescita del </a:t>
            </a:r>
            <a:r>
              <a:rPr sz="1200" dirty="0">
                <a:latin typeface="Times New Roman"/>
                <a:cs typeface="Times New Roman"/>
              </a:rPr>
              <a:t>concetto di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75"/>
              </a:lnSpc>
              <a:buAutoNum type="arabicPeriod" startAt="10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75"/>
              </a:lnSpc>
              <a:buAutoNum type="arabicPeriod" startAt="100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dell’universo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00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e natura degli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Pensiero . </a:t>
            </a:r>
            <a:r>
              <a:rPr sz="1200" spc="-5" dirty="0">
                <a:latin typeface="Times New Roman"/>
                <a:cs typeface="Times New Roman"/>
              </a:rPr>
              <a:t>Messaggero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Solitario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00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ministero 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. Messaggero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Solitario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00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Relazione degli </a:t>
            </a:r>
            <a:r>
              <a:rPr sz="1200" dirty="0">
                <a:latin typeface="Times New Roman"/>
                <a:cs typeface="Times New Roman"/>
              </a:rPr>
              <a:t>Aggiustatori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dell’universo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Messaggero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Solitario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00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Relazione degli </a:t>
            </a:r>
            <a:r>
              <a:rPr sz="1200" dirty="0">
                <a:latin typeface="Times New Roman"/>
                <a:cs typeface="Times New Roman"/>
              </a:rPr>
              <a:t>Aggiustatori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singoli </a:t>
            </a:r>
            <a:r>
              <a:rPr sz="1200" dirty="0">
                <a:latin typeface="Times New Roman"/>
                <a:cs typeface="Times New Roman"/>
              </a:rPr>
              <a:t>mortali . </a:t>
            </a:r>
            <a:r>
              <a:rPr sz="1200" spc="-5" dirty="0">
                <a:latin typeface="Times New Roman"/>
                <a:cs typeface="Times New Roman"/>
              </a:rPr>
              <a:t>Messaggero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Solitario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00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e l’anima . </a:t>
            </a:r>
            <a:r>
              <a:rPr sz="1200" spc="-5" dirty="0">
                <a:latin typeface="Times New Roman"/>
                <a:cs typeface="Times New Roman"/>
              </a:rPr>
              <a:t>Messaggero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Solitario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0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sopravvivenza 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Messaggero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Solitario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00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guardiani serafici del </a:t>
            </a:r>
            <a:r>
              <a:rPr sz="1200" dirty="0">
                <a:latin typeface="Times New Roman"/>
                <a:cs typeface="Times New Roman"/>
              </a:rPr>
              <a:t>destino 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Serafini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0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planetario dei serafini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spc="5" dirty="0">
                <a:latin typeface="Times New Roman"/>
                <a:cs typeface="Times New Roman"/>
              </a:rPr>
              <a:t>dei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Serafini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00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Supremo . </a:t>
            </a:r>
            <a:r>
              <a:rPr sz="1200" spc="-5" dirty="0">
                <a:latin typeface="Times New Roman"/>
                <a:cs typeface="Times New Roman"/>
              </a:rPr>
              <a:t>Un Possente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Messaggero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00"/>
              <a:tabLst>
                <a:tab pos="319405" algn="l"/>
              </a:tabLst>
            </a:pPr>
            <a:r>
              <a:rPr sz="1200" spc="-10" dirty="0">
                <a:latin typeface="Times New Roman"/>
                <a:cs typeface="Times New Roman"/>
              </a:rPr>
              <a:t>L’Onnipotente </a:t>
            </a:r>
            <a:r>
              <a:rPr sz="1200" dirty="0">
                <a:latin typeface="Times New Roman"/>
                <a:cs typeface="Times New Roman"/>
              </a:rPr>
              <a:t>Supremo 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Possente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Messaggero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100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Possente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Messaggero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100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l’Ultimo </a:t>
            </a:r>
            <a:r>
              <a:rPr sz="1200" dirty="0">
                <a:latin typeface="Times New Roman"/>
                <a:cs typeface="Times New Roman"/>
              </a:rPr>
              <a:t>— tempo e spazio . </a:t>
            </a:r>
            <a:r>
              <a:rPr sz="1200" spc="-5" dirty="0">
                <a:latin typeface="Times New Roman"/>
                <a:cs typeface="Times New Roman"/>
              </a:rPr>
              <a:t>Un Possente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Messaggero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410"/>
              </a:lnSpc>
              <a:buAutoNum type="arabicPeriod" startAt="100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conferimenti </a:t>
            </a:r>
            <a:r>
              <a:rPr sz="1200" dirty="0">
                <a:latin typeface="Times New Roman"/>
                <a:cs typeface="Times New Roman"/>
              </a:rPr>
              <a:t>di Cristo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Astri della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41030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155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(690.5) 60:3.14 </a:t>
            </a:r>
            <a:r>
              <a:rPr sz="1200" i="1" dirty="0">
                <a:latin typeface="Times New Roman"/>
                <a:cs typeface="Times New Roman"/>
              </a:rPr>
              <a:t>70.000.000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si produssero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deformazioni della crosta collegate con </a:t>
            </a:r>
            <a:r>
              <a:rPr sz="1200" dirty="0">
                <a:latin typeface="Times New Roman"/>
                <a:cs typeface="Times New Roman"/>
              </a:rPr>
              <a:t>la massima </a:t>
            </a:r>
            <a:r>
              <a:rPr sz="1200" spc="-5" dirty="0">
                <a:latin typeface="Times New Roman"/>
                <a:cs typeface="Times New Roman"/>
              </a:rPr>
              <a:t>elevazione della regione delle  Montagne Rocciose. Un vasto segmento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roccia si accavallò per circa </a:t>
            </a:r>
            <a:r>
              <a:rPr sz="1200" dirty="0">
                <a:latin typeface="Times New Roman"/>
                <a:cs typeface="Times New Roman"/>
              </a:rPr>
              <a:t>venticinque </a:t>
            </a:r>
            <a:r>
              <a:rPr sz="1200" spc="-5" dirty="0">
                <a:latin typeface="Times New Roman"/>
                <a:cs typeface="Times New Roman"/>
              </a:rPr>
              <a:t>chilometri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della Colombia  </a:t>
            </a:r>
            <a:r>
              <a:rPr sz="1200" spc="-5" dirty="0">
                <a:latin typeface="Times New Roman"/>
                <a:cs typeface="Times New Roman"/>
              </a:rPr>
              <a:t>Britannica;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luogo </a:t>
            </a:r>
            <a:r>
              <a:rPr sz="1200" dirty="0">
                <a:latin typeface="Times New Roman"/>
                <a:cs typeface="Times New Roman"/>
              </a:rPr>
              <a:t>le rocce </a:t>
            </a:r>
            <a:r>
              <a:rPr sz="1200" spc="-5" dirty="0">
                <a:latin typeface="Times New Roman"/>
                <a:cs typeface="Times New Roman"/>
              </a:rPr>
              <a:t>cambriane </a:t>
            </a:r>
            <a:r>
              <a:rPr sz="1200" dirty="0">
                <a:latin typeface="Times New Roman"/>
                <a:cs typeface="Times New Roman"/>
              </a:rPr>
              <a:t>ricoprono </a:t>
            </a:r>
            <a:r>
              <a:rPr sz="1200" spc="-5" dirty="0">
                <a:latin typeface="Times New Roman"/>
                <a:cs typeface="Times New Roman"/>
              </a:rPr>
              <a:t>obliquamente gli strati cretacei. </a:t>
            </a:r>
            <a:r>
              <a:rPr sz="120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versante orientale delle </a:t>
            </a:r>
            <a:r>
              <a:rPr sz="1200" dirty="0">
                <a:latin typeface="Times New Roman"/>
                <a:cs typeface="Times New Roman"/>
              </a:rPr>
              <a:t>Montagne  </a:t>
            </a:r>
            <a:r>
              <a:rPr sz="1200" spc="-5" dirty="0">
                <a:latin typeface="Times New Roman"/>
                <a:cs typeface="Times New Roman"/>
              </a:rPr>
              <a:t>Rocciose,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frontiera </a:t>
            </a:r>
            <a:r>
              <a:rPr sz="1200" spc="-5" dirty="0">
                <a:latin typeface="Times New Roman"/>
                <a:cs typeface="Times New Roman"/>
              </a:rPr>
              <a:t>canadese, si </a:t>
            </a:r>
            <a:r>
              <a:rPr sz="1200" dirty="0">
                <a:latin typeface="Times New Roman"/>
                <a:cs typeface="Times New Roman"/>
              </a:rPr>
              <a:t>produsse un </a:t>
            </a:r>
            <a:r>
              <a:rPr sz="1200" spc="-5" dirty="0">
                <a:latin typeface="Times New Roman"/>
                <a:cs typeface="Times New Roman"/>
              </a:rPr>
              <a:t>altro carreggiamento spettacolare;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trovano </a:t>
            </a:r>
            <a:r>
              <a:rPr sz="1200" spc="-5" dirty="0">
                <a:latin typeface="Times New Roman"/>
                <a:cs typeface="Times New Roman"/>
              </a:rPr>
              <a:t>gli strati </a:t>
            </a:r>
            <a:r>
              <a:rPr sz="1200" spc="5" dirty="0">
                <a:latin typeface="Times New Roman"/>
                <a:cs typeface="Times New Roman"/>
              </a:rPr>
              <a:t>rocciosi </a:t>
            </a:r>
            <a:r>
              <a:rPr sz="1200" spc="-5" dirty="0">
                <a:latin typeface="Times New Roman"/>
                <a:cs typeface="Times New Roman"/>
              </a:rPr>
              <a:t>anteriori  alla </a:t>
            </a:r>
            <a:r>
              <a:rPr sz="1200" dirty="0">
                <a:latin typeface="Times New Roman"/>
                <a:cs typeface="Times New Roman"/>
              </a:rPr>
              <a:t>vita proiettati sopra i </a:t>
            </a:r>
            <a:r>
              <a:rPr sz="1200" spc="-5" dirty="0">
                <a:latin typeface="Times New Roman"/>
                <a:cs typeface="Times New Roman"/>
              </a:rPr>
              <a:t>depositi cretacei </a:t>
            </a:r>
            <a:r>
              <a:rPr sz="1200" dirty="0">
                <a:latin typeface="Times New Roman"/>
                <a:cs typeface="Times New Roman"/>
              </a:rPr>
              <a:t>allora</a:t>
            </a:r>
            <a:r>
              <a:rPr sz="1200" spc="-5" dirty="0">
                <a:latin typeface="Times New Roman"/>
                <a:cs typeface="Times New Roman"/>
              </a:rPr>
              <a:t> recenti.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(690.6) 60:3.15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un’era di attività </a:t>
            </a:r>
            <a:r>
              <a:rPr sz="1200" spc="-5" dirty="0">
                <a:latin typeface="Times New Roman"/>
                <a:cs typeface="Times New Roman"/>
              </a:rPr>
              <a:t>vulcanica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il mondo, </a:t>
            </a:r>
            <a:r>
              <a:rPr sz="1200" spc="-5" dirty="0">
                <a:latin typeface="Times New Roman"/>
                <a:cs typeface="Times New Roman"/>
              </a:rPr>
              <a:t>che fece sorgere </a:t>
            </a:r>
            <a:r>
              <a:rPr sz="1200" dirty="0">
                <a:latin typeface="Times New Roman"/>
                <a:cs typeface="Times New Roman"/>
              </a:rPr>
              <a:t>numerosi </a:t>
            </a:r>
            <a:r>
              <a:rPr sz="1200" spc="-5" dirty="0">
                <a:latin typeface="Times New Roman"/>
                <a:cs typeface="Times New Roman"/>
              </a:rPr>
              <a:t>piccoli coni vulcanici </a:t>
            </a:r>
            <a:r>
              <a:rPr sz="1200" dirty="0">
                <a:latin typeface="Times New Roman"/>
                <a:cs typeface="Times New Roman"/>
              </a:rPr>
              <a:t>isolati. I vulcani  </a:t>
            </a:r>
            <a:r>
              <a:rPr sz="1200" spc="-5" dirty="0">
                <a:latin typeface="Times New Roman"/>
                <a:cs typeface="Times New Roman"/>
              </a:rPr>
              <a:t>sottomarini entrarono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attività nella regione sommersa </a:t>
            </a:r>
            <a:r>
              <a:rPr sz="1200" dirty="0">
                <a:latin typeface="Times New Roman"/>
                <a:cs typeface="Times New Roman"/>
              </a:rPr>
              <a:t>dell’Himalaia. Gran </a:t>
            </a:r>
            <a:r>
              <a:rPr sz="1200" spc="-5" dirty="0">
                <a:latin typeface="Times New Roman"/>
                <a:cs typeface="Times New Roman"/>
              </a:rPr>
              <a:t>parte del resto dell’Asia, </a:t>
            </a:r>
            <a:r>
              <a:rPr sz="1200" dirty="0">
                <a:latin typeface="Times New Roman"/>
                <a:cs typeface="Times New Roman"/>
              </a:rPr>
              <a:t>inclusa la </a:t>
            </a:r>
            <a:r>
              <a:rPr sz="1200" spc="-5" dirty="0">
                <a:latin typeface="Times New Roman"/>
                <a:cs typeface="Times New Roman"/>
              </a:rPr>
              <a:t>Siberia, si </a:t>
            </a:r>
            <a:r>
              <a:rPr sz="1200" dirty="0">
                <a:latin typeface="Times New Roman"/>
                <a:cs typeface="Times New Roman"/>
              </a:rPr>
              <a:t>trovava  </a:t>
            </a:r>
            <a:r>
              <a:rPr sz="1200" spc="-5" dirty="0">
                <a:latin typeface="Times New Roman"/>
                <a:cs typeface="Times New Roman"/>
              </a:rPr>
              <a:t>anch’essa </a:t>
            </a:r>
            <a:r>
              <a:rPr sz="1200" dirty="0">
                <a:latin typeface="Times New Roman"/>
                <a:cs typeface="Times New Roman"/>
              </a:rPr>
              <a:t>ancora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sott’acqua.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4226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(690.7) 60:3.16 </a:t>
            </a:r>
            <a:r>
              <a:rPr sz="1200" i="1" dirty="0">
                <a:latin typeface="Times New Roman"/>
                <a:cs typeface="Times New Roman"/>
              </a:rPr>
              <a:t>65.000.000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avvenne una delle più </a:t>
            </a:r>
            <a:r>
              <a:rPr sz="1200" spc="-5" dirty="0">
                <a:latin typeface="Times New Roman"/>
                <a:cs typeface="Times New Roman"/>
              </a:rPr>
              <a:t>grandi colate </a:t>
            </a:r>
            <a:r>
              <a:rPr sz="1200" dirty="0">
                <a:latin typeface="Times New Roman"/>
                <a:cs typeface="Times New Roman"/>
              </a:rPr>
              <a:t>di lava di tutti i tempi. </a:t>
            </a:r>
            <a:r>
              <a:rPr sz="1200" spc="-5" dirty="0">
                <a:latin typeface="Times New Roman"/>
                <a:cs typeface="Times New Roman"/>
              </a:rPr>
              <a:t>Gli strati accumulati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e da  </a:t>
            </a:r>
            <a:r>
              <a:rPr sz="1200" spc="-5" dirty="0">
                <a:latin typeface="Times New Roman"/>
                <a:cs typeface="Times New Roman"/>
              </a:rPr>
              <a:t>precedenti colate </a:t>
            </a:r>
            <a:r>
              <a:rPr sz="1200" dirty="0">
                <a:latin typeface="Times New Roman"/>
                <a:cs typeface="Times New Roman"/>
              </a:rPr>
              <a:t>di lava </a:t>
            </a:r>
            <a:r>
              <a:rPr sz="1200" spc="-5" dirty="0">
                <a:latin typeface="Times New Roman"/>
                <a:cs typeface="Times New Roman"/>
              </a:rPr>
              <a:t>si possono trovare </a:t>
            </a:r>
            <a:r>
              <a:rPr sz="1200" dirty="0">
                <a:latin typeface="Times New Roman"/>
                <a:cs typeface="Times New Roman"/>
              </a:rPr>
              <a:t>in entrambe le </a:t>
            </a:r>
            <a:r>
              <a:rPr sz="1200" spc="-5" dirty="0">
                <a:latin typeface="Times New Roman"/>
                <a:cs typeface="Times New Roman"/>
              </a:rPr>
              <a:t>Americhe, nell’America </a:t>
            </a:r>
            <a:r>
              <a:rPr sz="1200" dirty="0">
                <a:latin typeface="Times New Roman"/>
                <a:cs typeface="Times New Roman"/>
              </a:rPr>
              <a:t>del nord e del </a:t>
            </a:r>
            <a:r>
              <a:rPr sz="1200" spc="-5" dirty="0">
                <a:latin typeface="Times New Roman"/>
                <a:cs typeface="Times New Roman"/>
              </a:rPr>
              <a:t>sud,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Australia ed </a:t>
            </a:r>
            <a:r>
              <a:rPr sz="1200" dirty="0">
                <a:latin typeface="Times New Roman"/>
                <a:cs typeface="Times New Roman"/>
              </a:rPr>
              <a:t>in alcune  </a:t>
            </a:r>
            <a:r>
              <a:rPr sz="1200" spc="-5" dirty="0">
                <a:latin typeface="Times New Roman"/>
                <a:cs typeface="Times New Roman"/>
              </a:rPr>
              <a:t>parti dell’Europa.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(690.8) 60:3.17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animali </a:t>
            </a:r>
            <a:r>
              <a:rPr sz="1200" spc="-5" dirty="0">
                <a:latin typeface="Times New Roman"/>
                <a:cs typeface="Times New Roman"/>
              </a:rPr>
              <a:t>terrestri erano cambiati poco, </a:t>
            </a:r>
            <a:r>
              <a:rPr sz="1200" dirty="0">
                <a:latin typeface="Times New Roman"/>
                <a:cs typeface="Times New Roman"/>
              </a:rPr>
              <a:t>ma a motivo di una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emersione </a:t>
            </a:r>
            <a:r>
              <a:rPr sz="1200" spc="-5" dirty="0">
                <a:latin typeface="Times New Roman"/>
                <a:cs typeface="Times New Roman"/>
              </a:rPr>
              <a:t>continentale,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specialmente</a:t>
            </a:r>
            <a:endParaRPr sz="1200">
              <a:latin typeface="Times New Roman"/>
              <a:cs typeface="Times New Roman"/>
            </a:endParaRPr>
          </a:p>
          <a:p>
            <a:pPr marL="101600" marR="375285" algn="just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nell’America del Nord, essi si moltiplicarono rapidamente. 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fu il grande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di evoluzione </a:t>
            </a:r>
            <a:r>
              <a:rPr sz="1200" spc="-5" dirty="0">
                <a:latin typeface="Times New Roman"/>
                <a:cs typeface="Times New Roman"/>
              </a:rPr>
              <a:t>degli animali  terrestri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tempi, 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dell’Europa </a:t>
            </a:r>
            <a:r>
              <a:rPr sz="1200" dirty="0">
                <a:latin typeface="Times New Roman"/>
                <a:cs typeface="Times New Roman"/>
              </a:rPr>
              <a:t>era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sommersa.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1783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(690.9) 60:3.18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clima era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caldo ed uniforme.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artiche </a:t>
            </a:r>
            <a:r>
              <a:rPr sz="1200" spc="-5" dirty="0">
                <a:latin typeface="Times New Roman"/>
                <a:cs typeface="Times New Roman"/>
              </a:rPr>
              <a:t>beneficiavano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molto simile a </a:t>
            </a:r>
            <a:r>
              <a:rPr sz="1200" spc="-5" dirty="0">
                <a:latin typeface="Times New Roman"/>
                <a:cs typeface="Times New Roman"/>
              </a:rPr>
              <a:t>quello del </a:t>
            </a:r>
            <a:r>
              <a:rPr sz="1200" dirty="0">
                <a:latin typeface="Times New Roman"/>
                <a:cs typeface="Times New Roman"/>
              </a:rPr>
              <a:t>clima  </a:t>
            </a:r>
            <a:r>
              <a:rPr sz="1200" spc="-5" dirty="0">
                <a:latin typeface="Times New Roman"/>
                <a:cs typeface="Times New Roman"/>
              </a:rPr>
              <a:t>attuale dell’America del Nord centrale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meridionale.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409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(690.10) 60:3.19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avvenendo </a:t>
            </a:r>
            <a:r>
              <a:rPr sz="1200" dirty="0">
                <a:latin typeface="Times New Roman"/>
                <a:cs typeface="Times New Roman"/>
              </a:rPr>
              <a:t>una grande evoluzione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vegetale.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piante terrestri </a:t>
            </a:r>
            <a:r>
              <a:rPr sz="1200" dirty="0">
                <a:latin typeface="Times New Roman"/>
                <a:cs typeface="Times New Roman"/>
              </a:rPr>
              <a:t>predominavano le angiosperme, e 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apparizione molti </a:t>
            </a:r>
            <a:r>
              <a:rPr sz="1200" spc="-5" dirty="0">
                <a:latin typeface="Times New Roman"/>
                <a:cs typeface="Times New Roman"/>
              </a:rPr>
              <a:t>degli alberi </a:t>
            </a:r>
            <a:r>
              <a:rPr sz="1200" dirty="0">
                <a:latin typeface="Times New Roman"/>
                <a:cs typeface="Times New Roman"/>
              </a:rPr>
              <a:t>attuali, </a:t>
            </a:r>
            <a:r>
              <a:rPr sz="1200" spc="-5" dirty="0">
                <a:latin typeface="Times New Roman"/>
                <a:cs typeface="Times New Roman"/>
              </a:rPr>
              <a:t>inclusi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faggi,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betulle,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querce, </a:t>
            </a:r>
            <a:r>
              <a:rPr sz="1200" dirty="0">
                <a:latin typeface="Times New Roman"/>
                <a:cs typeface="Times New Roman"/>
              </a:rPr>
              <a:t>i noci, i </a:t>
            </a:r>
            <a:r>
              <a:rPr sz="1200" spc="-5" dirty="0">
                <a:latin typeface="Times New Roman"/>
                <a:cs typeface="Times New Roman"/>
              </a:rPr>
              <a:t>sicomori, gli aceri </a:t>
            </a:r>
            <a:r>
              <a:rPr sz="1200" dirty="0">
                <a:latin typeface="Times New Roman"/>
                <a:cs typeface="Times New Roman"/>
              </a:rPr>
              <a:t>e le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palme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82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(1094.5) 100:1.3 </a:t>
            </a:r>
            <a:r>
              <a:rPr sz="1200" spc="-5" dirty="0">
                <a:latin typeface="Times New Roman"/>
                <a:cs typeface="Times New Roman"/>
              </a:rPr>
              <a:t>Date ad ogni bambino </a:t>
            </a:r>
            <a:r>
              <a:rPr sz="1200" dirty="0">
                <a:latin typeface="Times New Roman"/>
                <a:cs typeface="Times New Roman"/>
              </a:rPr>
              <a:t>in sviluppo </a:t>
            </a:r>
            <a:r>
              <a:rPr sz="1200" spc="-5" dirty="0">
                <a:latin typeface="Times New Roman"/>
                <a:cs typeface="Times New Roman"/>
              </a:rPr>
              <a:t>un’occasione </a:t>
            </a:r>
            <a:r>
              <a:rPr sz="1200" dirty="0">
                <a:latin typeface="Times New Roman"/>
                <a:cs typeface="Times New Roman"/>
              </a:rPr>
              <a:t>di 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propria </a:t>
            </a:r>
            <a:r>
              <a:rPr sz="1200" spc="-5" dirty="0">
                <a:latin typeface="Times New Roman"/>
                <a:cs typeface="Times New Roman"/>
              </a:rPr>
              <a:t>esperienza religiosa;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imponetegli un’esperienza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adulto già confezionata. Ricordatevi che </a:t>
            </a:r>
            <a:r>
              <a:rPr sz="1200" dirty="0">
                <a:latin typeface="Times New Roman"/>
                <a:cs typeface="Times New Roman"/>
              </a:rPr>
              <a:t>il progresso anno dopo </a:t>
            </a:r>
            <a:r>
              <a:rPr sz="1200" spc="-5" dirty="0">
                <a:latin typeface="Times New Roman"/>
                <a:cs typeface="Times New Roman"/>
              </a:rPr>
              <a:t>anno per </a:t>
            </a:r>
            <a:r>
              <a:rPr sz="1200" dirty="0">
                <a:latin typeface="Times New Roman"/>
                <a:cs typeface="Times New Roman"/>
              </a:rPr>
              <a:t>mezzo di un </a:t>
            </a:r>
            <a:r>
              <a:rPr sz="1200" spc="-5" dirty="0">
                <a:latin typeface="Times New Roman"/>
                <a:cs typeface="Times New Roman"/>
              </a:rPr>
              <a:t>regime educativo stabilito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significa  necessariamente progresso intellettuale, ed </a:t>
            </a:r>
            <a:r>
              <a:rPr sz="1200" dirty="0">
                <a:latin typeface="Times New Roman"/>
                <a:cs typeface="Times New Roman"/>
              </a:rPr>
              <a:t>ancor meno </a:t>
            </a:r>
            <a:r>
              <a:rPr sz="1200" spc="-5" dirty="0">
                <a:latin typeface="Times New Roman"/>
                <a:cs typeface="Times New Roman"/>
              </a:rPr>
              <a:t>crescita spirituale. L’ampliamento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vocabolario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significa </a:t>
            </a:r>
            <a:r>
              <a:rPr sz="1200" dirty="0">
                <a:latin typeface="Times New Roman"/>
                <a:cs typeface="Times New Roman"/>
              </a:rPr>
              <a:t>sviluppo  </a:t>
            </a:r>
            <a:r>
              <a:rPr sz="1200" spc="-5" dirty="0">
                <a:latin typeface="Times New Roman"/>
                <a:cs typeface="Times New Roman"/>
              </a:rPr>
              <a:t>del carattere.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non è in </a:t>
            </a:r>
            <a:r>
              <a:rPr sz="1200" spc="-5" dirty="0">
                <a:latin typeface="Times New Roman"/>
                <a:cs typeface="Times New Roman"/>
              </a:rPr>
              <a:t>verità indicata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meri risultati,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dai progressi. Una reale </a:t>
            </a:r>
            <a:r>
              <a:rPr sz="1200" dirty="0">
                <a:latin typeface="Times New Roman"/>
                <a:cs typeface="Times New Roman"/>
              </a:rPr>
              <a:t>crescita </a:t>
            </a:r>
            <a:r>
              <a:rPr sz="1200" spc="-5" dirty="0">
                <a:latin typeface="Times New Roman"/>
                <a:cs typeface="Times New Roman"/>
              </a:rPr>
              <a:t>educativa </a:t>
            </a:r>
            <a:r>
              <a:rPr sz="1200" dirty="0">
                <a:latin typeface="Times New Roman"/>
                <a:cs typeface="Times New Roman"/>
              </a:rPr>
              <a:t>è indicata  </a:t>
            </a:r>
            <a:r>
              <a:rPr sz="1200" spc="-5" dirty="0">
                <a:latin typeface="Times New Roman"/>
                <a:cs typeface="Times New Roman"/>
              </a:rPr>
              <a:t>dall’elevazione degli </a:t>
            </a:r>
            <a:r>
              <a:rPr sz="1200" dirty="0">
                <a:latin typeface="Times New Roman"/>
                <a:cs typeface="Times New Roman"/>
              </a:rPr>
              <a:t>ideali, </a:t>
            </a:r>
            <a:r>
              <a:rPr sz="1200" spc="-5" dirty="0">
                <a:latin typeface="Times New Roman"/>
                <a:cs typeface="Times New Roman"/>
              </a:rPr>
              <a:t>dall’accresciuto </a:t>
            </a:r>
            <a:r>
              <a:rPr sz="1200" dirty="0">
                <a:latin typeface="Times New Roman"/>
                <a:cs typeface="Times New Roman"/>
              </a:rPr>
              <a:t>apprezzamento </a:t>
            </a:r>
            <a:r>
              <a:rPr sz="1200" spc="-5" dirty="0">
                <a:latin typeface="Times New Roman"/>
                <a:cs typeface="Times New Roman"/>
              </a:rPr>
              <a:t>dei valori, </a:t>
            </a:r>
            <a:r>
              <a:rPr sz="1200" dirty="0">
                <a:latin typeface="Times New Roman"/>
                <a:cs typeface="Times New Roman"/>
              </a:rPr>
              <a:t>dai nuovi </a:t>
            </a:r>
            <a:r>
              <a:rPr sz="1200" spc="-5" dirty="0">
                <a:latin typeface="Times New Roman"/>
                <a:cs typeface="Times New Roman"/>
              </a:rPr>
              <a:t>significati attribuiti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e da una maggiore  </a:t>
            </a:r>
            <a:r>
              <a:rPr sz="1200" spc="-5" dirty="0">
                <a:latin typeface="Times New Roman"/>
                <a:cs typeface="Times New Roman"/>
              </a:rPr>
              <a:t>fedeltà ai </a:t>
            </a:r>
            <a:r>
              <a:rPr sz="1200" dirty="0">
                <a:latin typeface="Times New Roman"/>
                <a:cs typeface="Times New Roman"/>
              </a:rPr>
              <a:t>valori </a:t>
            </a:r>
            <a:r>
              <a:rPr sz="1200" spc="-5" dirty="0">
                <a:latin typeface="Times New Roman"/>
                <a:cs typeface="Times New Roman"/>
              </a:rPr>
              <a:t>supremi.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55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(1094.6) 100:1.4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bambini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permanentemente </a:t>
            </a:r>
            <a:r>
              <a:rPr sz="1200" dirty="0">
                <a:latin typeface="Times New Roman"/>
                <a:cs typeface="Times New Roman"/>
              </a:rPr>
              <a:t>influenzati solo dalla </a:t>
            </a:r>
            <a:r>
              <a:rPr sz="1200" spc="-5" dirty="0">
                <a:latin typeface="Times New Roman"/>
                <a:cs typeface="Times New Roman"/>
              </a:rPr>
              <a:t>lealtà dei loro compagni </a:t>
            </a:r>
            <a:r>
              <a:rPr sz="1200" dirty="0">
                <a:latin typeface="Times New Roman"/>
                <a:cs typeface="Times New Roman"/>
              </a:rPr>
              <a:t>adulti; il </a:t>
            </a:r>
            <a:r>
              <a:rPr sz="1200" spc="-5" dirty="0">
                <a:latin typeface="Times New Roman"/>
                <a:cs typeface="Times New Roman"/>
              </a:rPr>
              <a:t>precetto </a:t>
            </a:r>
            <a:r>
              <a:rPr sz="1200" dirty="0">
                <a:latin typeface="Times New Roman"/>
                <a:cs typeface="Times New Roman"/>
              </a:rPr>
              <a:t>o anche l’esempio  non </a:t>
            </a:r>
            <a:r>
              <a:rPr sz="1200" spc="-5" dirty="0">
                <a:latin typeface="Times New Roman"/>
                <a:cs typeface="Times New Roman"/>
              </a:rPr>
              <a:t>hanno un’influenza duratura.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leali sono persone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stanno crescendo,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realtà che </a:t>
            </a:r>
            <a:r>
              <a:rPr sz="1200" dirty="0">
                <a:latin typeface="Times New Roman"/>
                <a:cs typeface="Times New Roman"/>
              </a:rPr>
              <a:t>impressiona </a:t>
            </a:r>
            <a:r>
              <a:rPr sz="1200" spc="-5" dirty="0">
                <a:latin typeface="Times New Roman"/>
                <a:cs typeface="Times New Roman"/>
              </a:rPr>
              <a:t>ed  ispira. Vivete lealmente oggi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crescete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domani </a:t>
            </a:r>
            <a:r>
              <a:rPr sz="1200" spc="-5" dirty="0">
                <a:latin typeface="Times New Roman"/>
                <a:cs typeface="Times New Roman"/>
              </a:rPr>
              <a:t>baderà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modo più </a:t>
            </a:r>
            <a:r>
              <a:rPr sz="1200" spc="-5" dirty="0">
                <a:latin typeface="Times New Roman"/>
                <a:cs typeface="Times New Roman"/>
              </a:rPr>
              <a:t>rapido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girino </a:t>
            </a:r>
            <a:r>
              <a:rPr sz="1200" dirty="0">
                <a:latin typeface="Times New Roman"/>
                <a:cs typeface="Times New Roman"/>
              </a:rPr>
              <a:t>di diventare una </a:t>
            </a:r>
            <a:r>
              <a:rPr sz="1200" spc="-5" dirty="0">
                <a:latin typeface="Times New Roman"/>
                <a:cs typeface="Times New Roman"/>
              </a:rPr>
              <a:t>rana </a:t>
            </a:r>
            <a:r>
              <a:rPr sz="1200" dirty="0">
                <a:latin typeface="Times New Roman"/>
                <a:cs typeface="Times New Roman"/>
              </a:rPr>
              <a:t>è  di </a:t>
            </a:r>
            <a:r>
              <a:rPr sz="1200" spc="-5" dirty="0">
                <a:latin typeface="Times New Roman"/>
                <a:cs typeface="Times New Roman"/>
              </a:rPr>
              <a:t>vivere fedelmente </a:t>
            </a:r>
            <a:r>
              <a:rPr sz="1200" dirty="0">
                <a:latin typeface="Times New Roman"/>
                <a:cs typeface="Times New Roman"/>
              </a:rPr>
              <a:t>ogni istante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girino.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(1094.7) 100:1.5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terreno </a:t>
            </a:r>
            <a:r>
              <a:rPr sz="1200" dirty="0">
                <a:latin typeface="Times New Roman"/>
                <a:cs typeface="Times New Roman"/>
              </a:rPr>
              <a:t>essenziale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religiosa </a:t>
            </a:r>
            <a:r>
              <a:rPr sz="1200" dirty="0">
                <a:latin typeface="Times New Roman"/>
                <a:cs typeface="Times New Roman"/>
              </a:rPr>
              <a:t>presuppone una vita </a:t>
            </a:r>
            <a:r>
              <a:rPr sz="1200" spc="-5" dirty="0">
                <a:latin typeface="Times New Roman"/>
                <a:cs typeface="Times New Roman"/>
              </a:rPr>
              <a:t>progressiva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autorealizzazione,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coordinazione</a:t>
            </a:r>
            <a:endParaRPr sz="1200">
              <a:latin typeface="Times New Roman"/>
              <a:cs typeface="Times New Roman"/>
            </a:endParaRPr>
          </a:p>
          <a:p>
            <a:pPr marL="76200" marR="8636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delle tendenze naturali, l’esercizio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curiosità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godimento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avventure ragionevoli,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provare sentimenti </a:t>
            </a:r>
            <a:r>
              <a:rPr sz="1200" dirty="0">
                <a:latin typeface="Times New Roman"/>
                <a:cs typeface="Times New Roman"/>
              </a:rPr>
              <a:t>di soddisfazione, il  </a:t>
            </a:r>
            <a:r>
              <a:rPr sz="1200" spc="-5" dirty="0">
                <a:latin typeface="Times New Roman"/>
                <a:cs typeface="Times New Roman"/>
              </a:rPr>
              <a:t>funzionamento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paura come stimolo per </a:t>
            </a:r>
            <a:r>
              <a:rPr sz="1200" dirty="0">
                <a:latin typeface="Times New Roman"/>
                <a:cs typeface="Times New Roman"/>
              </a:rPr>
              <a:t>l’attenzione e la </a:t>
            </a:r>
            <a:r>
              <a:rPr sz="1200" spc="-5" dirty="0">
                <a:latin typeface="Times New Roman"/>
                <a:cs typeface="Times New Roman"/>
              </a:rPr>
              <a:t>consapevolezza, l’attrazione del meraviglioso ed </a:t>
            </a:r>
            <a:r>
              <a:rPr sz="1200" dirty="0">
                <a:latin typeface="Times New Roman"/>
                <a:cs typeface="Times New Roman"/>
              </a:rPr>
              <a:t>una normale  </a:t>
            </a:r>
            <a:r>
              <a:rPr sz="1200" spc="-5" dirty="0">
                <a:latin typeface="Times New Roman"/>
                <a:cs typeface="Times New Roman"/>
              </a:rPr>
              <a:t>coscienza della </a:t>
            </a:r>
            <a:r>
              <a:rPr sz="1200" dirty="0">
                <a:latin typeface="Times New Roman"/>
                <a:cs typeface="Times New Roman"/>
              </a:rPr>
              <a:t>propria piccolezza, </a:t>
            </a:r>
            <a:r>
              <a:rPr sz="1200" spc="-5" dirty="0">
                <a:latin typeface="Times New Roman"/>
                <a:cs typeface="Times New Roman"/>
              </a:rPr>
              <a:t>l’umiltà.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è anche </a:t>
            </a:r>
            <a:r>
              <a:rPr sz="1200" spc="-5" dirty="0">
                <a:latin typeface="Times New Roman"/>
                <a:cs typeface="Times New Roman"/>
              </a:rPr>
              <a:t>basata sulla scoperta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accompagnata </a:t>
            </a:r>
            <a:r>
              <a:rPr sz="1200" dirty="0">
                <a:latin typeface="Times New Roman"/>
                <a:cs typeface="Times New Roman"/>
              </a:rPr>
              <a:t>da autocritica — dalla  </a:t>
            </a:r>
            <a:r>
              <a:rPr sz="1200" spc="-5" dirty="0">
                <a:latin typeface="Times New Roman"/>
                <a:cs typeface="Times New Roman"/>
              </a:rPr>
              <a:t>coscienza, perché </a:t>
            </a:r>
            <a:r>
              <a:rPr sz="1200" dirty="0">
                <a:latin typeface="Times New Roman"/>
                <a:cs typeface="Times New Roman"/>
              </a:rPr>
              <a:t>la coscienza è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critica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stessi mediante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scala di </a:t>
            </a:r>
            <a:r>
              <a:rPr sz="1200" spc="-5" dirty="0">
                <a:latin typeface="Times New Roman"/>
                <a:cs typeface="Times New Roman"/>
              </a:rPr>
              <a:t>valori,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propri </a:t>
            </a:r>
            <a:r>
              <a:rPr sz="1200" dirty="0">
                <a:latin typeface="Times New Roman"/>
                <a:cs typeface="Times New Roman"/>
              </a:rPr>
              <a:t>ideali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216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(1095.1) 100:1.6 </a:t>
            </a:r>
            <a:r>
              <a:rPr sz="1200" spc="-5" dirty="0">
                <a:latin typeface="Times New Roman"/>
                <a:cs typeface="Times New Roman"/>
              </a:rPr>
              <a:t>L’esperienza religiosa </a:t>
            </a:r>
            <a:r>
              <a:rPr sz="1200" dirty="0">
                <a:latin typeface="Times New Roman"/>
                <a:cs typeface="Times New Roman"/>
              </a:rPr>
              <a:t>è notevolmente </a:t>
            </a:r>
            <a:r>
              <a:rPr sz="1200" spc="-5" dirty="0">
                <a:latin typeface="Times New Roman"/>
                <a:cs typeface="Times New Roman"/>
              </a:rPr>
              <a:t>influenzata dalla salute fisica, dal temperamento ereditato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dall’ambiente  sociale. Ma queste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temporali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impediscono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spirituale interiore </a:t>
            </a:r>
            <a:r>
              <a:rPr sz="1200" dirty="0">
                <a:latin typeface="Times New Roman"/>
                <a:cs typeface="Times New Roman"/>
              </a:rPr>
              <a:t>di un’anima </a:t>
            </a:r>
            <a:r>
              <a:rPr sz="1200" spc="-5" dirty="0">
                <a:latin typeface="Times New Roman"/>
                <a:cs typeface="Times New Roman"/>
              </a:rPr>
              <a:t>consacrata </a:t>
            </a:r>
            <a:r>
              <a:rPr sz="1200" dirty="0">
                <a:latin typeface="Times New Roman"/>
                <a:cs typeface="Times New Roman"/>
              </a:rPr>
              <a:t>a fare la volontà 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nei cieli.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presenti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mortali normali certe </a:t>
            </a:r>
            <a:r>
              <a:rPr sz="1200" dirty="0">
                <a:latin typeface="Times New Roman"/>
                <a:cs typeface="Times New Roman"/>
              </a:rPr>
              <a:t>tendenze innate </a:t>
            </a:r>
            <a:r>
              <a:rPr sz="1200" spc="-5" dirty="0">
                <a:latin typeface="Times New Roman"/>
                <a:cs typeface="Times New Roman"/>
              </a:rPr>
              <a:t>alla crescita </a:t>
            </a:r>
            <a:r>
              <a:rPr sz="1200" dirty="0">
                <a:latin typeface="Times New Roman"/>
                <a:cs typeface="Times New Roman"/>
              </a:rPr>
              <a:t>e all’autorealizzazione </a:t>
            </a:r>
            <a:r>
              <a:rPr sz="1200" spc="-5" dirty="0">
                <a:latin typeface="Times New Roman"/>
                <a:cs typeface="Times New Roman"/>
              </a:rPr>
              <a:t>che  agiscono </a:t>
            </a:r>
            <a:r>
              <a:rPr sz="1200" dirty="0">
                <a:latin typeface="Times New Roman"/>
                <a:cs typeface="Times New Roman"/>
              </a:rPr>
              <a:t>se non sono </a:t>
            </a:r>
            <a:r>
              <a:rPr sz="1200" spc="-5" dirty="0">
                <a:latin typeface="Times New Roman"/>
                <a:cs typeface="Times New Roman"/>
              </a:rPr>
              <a:t>specificamente inibite.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tecnica certa per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dirty="0">
                <a:latin typeface="Times New Roman"/>
                <a:cs typeface="Times New Roman"/>
              </a:rPr>
              <a:t>questa dotazione </a:t>
            </a:r>
            <a:r>
              <a:rPr sz="1200" spc="-5" dirty="0">
                <a:latin typeface="Times New Roman"/>
                <a:cs typeface="Times New Roman"/>
              </a:rPr>
              <a:t>costitutiva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potenziale di </a:t>
            </a:r>
            <a:r>
              <a:rPr sz="1200" spc="-5" dirty="0">
                <a:latin typeface="Times New Roman"/>
                <a:cs typeface="Times New Roman"/>
              </a:rPr>
              <a:t>crescita  spirituale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di devozione </a:t>
            </a:r>
            <a:r>
              <a:rPr sz="1200" spc="-5" dirty="0">
                <a:latin typeface="Times New Roman"/>
                <a:cs typeface="Times New Roman"/>
              </a:rPr>
              <a:t>sincera ai valori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16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33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(1095.2) 100:1.7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donata, </a:t>
            </a:r>
            <a:r>
              <a:rPr sz="1200" spc="-5" dirty="0">
                <a:latin typeface="Times New Roman"/>
                <a:cs typeface="Times New Roman"/>
              </a:rPr>
              <a:t>ricevuta, prestata, appresa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perduta. </a:t>
            </a:r>
            <a:r>
              <a:rPr sz="1200" dirty="0">
                <a:latin typeface="Times New Roman"/>
                <a:cs typeface="Times New Roman"/>
              </a:rPr>
              <a:t>Essa è </a:t>
            </a:r>
            <a:r>
              <a:rPr sz="1200" spc="-5" dirty="0">
                <a:latin typeface="Times New Roman"/>
                <a:cs typeface="Times New Roman"/>
              </a:rPr>
              <a:t>un’esperienza personale che cresce  proporzionalmente alla ricerca crescente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valori finali.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cosmica </a:t>
            </a:r>
            <a:r>
              <a:rPr sz="1200" spc="-5" dirty="0">
                <a:latin typeface="Times New Roman"/>
                <a:cs typeface="Times New Roman"/>
              </a:rPr>
              <a:t>accompagna </a:t>
            </a:r>
            <a:r>
              <a:rPr sz="1200" dirty="0">
                <a:latin typeface="Times New Roman"/>
                <a:cs typeface="Times New Roman"/>
              </a:rPr>
              <a:t>dunque </a:t>
            </a:r>
            <a:r>
              <a:rPr sz="1200" spc="-5" dirty="0">
                <a:latin typeface="Times New Roman"/>
                <a:cs typeface="Times New Roman"/>
              </a:rPr>
              <a:t>l’accumulazione dei significati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l’elevazione sempre </a:t>
            </a:r>
            <a:r>
              <a:rPr sz="1200" dirty="0">
                <a:latin typeface="Times New Roman"/>
                <a:cs typeface="Times New Roman"/>
              </a:rPr>
              <a:t>maggiore dei </a:t>
            </a:r>
            <a:r>
              <a:rPr sz="1200" spc="-5" dirty="0">
                <a:latin typeface="Times New Roman"/>
                <a:cs typeface="Times New Roman"/>
              </a:rPr>
              <a:t>valori. Ma </a:t>
            </a:r>
            <a:r>
              <a:rPr sz="1200" dirty="0">
                <a:latin typeface="Times New Roman"/>
                <a:cs typeface="Times New Roman"/>
              </a:rPr>
              <a:t>la nobiltà in </a:t>
            </a:r>
            <a:r>
              <a:rPr sz="1200" spc="-5" dirty="0">
                <a:latin typeface="Times New Roman"/>
                <a:cs typeface="Times New Roman"/>
              </a:rPr>
              <a:t>se stessa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crescita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inconscia.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(1095.3) 100:1.8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abitudini religiose </a:t>
            </a:r>
            <a:r>
              <a:rPr sz="1200" dirty="0">
                <a:latin typeface="Times New Roman"/>
                <a:cs typeface="Times New Roman"/>
              </a:rPr>
              <a:t>di pensare e di </a:t>
            </a:r>
            <a:r>
              <a:rPr sz="1200" spc="-5" dirty="0">
                <a:latin typeface="Times New Roman"/>
                <a:cs typeface="Times New Roman"/>
              </a:rPr>
              <a:t>agire contribuiscono </a:t>
            </a:r>
            <a:r>
              <a:rPr sz="1200" dirty="0">
                <a:latin typeface="Times New Roman"/>
                <a:cs typeface="Times New Roman"/>
              </a:rPr>
              <a:t>all’economia </a:t>
            </a:r>
            <a:r>
              <a:rPr sz="1200" spc="-5" dirty="0">
                <a:latin typeface="Times New Roman"/>
                <a:cs typeface="Times New Roman"/>
              </a:rPr>
              <a:t>della crescita spirituale. </a:t>
            </a:r>
            <a:r>
              <a:rPr sz="1200" dirty="0">
                <a:latin typeface="Times New Roman"/>
                <a:cs typeface="Times New Roman"/>
              </a:rPr>
              <a:t>Si possono </a:t>
            </a:r>
            <a:r>
              <a:rPr sz="1200" spc="-5" dirty="0">
                <a:latin typeface="Times New Roman"/>
                <a:cs typeface="Times New Roman"/>
              </a:rPr>
              <a:t>sviluppare  delle predisposizioni religiose </a:t>
            </a:r>
            <a:r>
              <a:rPr sz="1200" dirty="0">
                <a:latin typeface="Times New Roman"/>
                <a:cs typeface="Times New Roman"/>
              </a:rPr>
              <a:t>verso una reazione </a:t>
            </a:r>
            <a:r>
              <a:rPr sz="1200" spc="-5" dirty="0">
                <a:latin typeface="Times New Roman"/>
                <a:cs typeface="Times New Roman"/>
              </a:rPr>
              <a:t>favorevole agli </a:t>
            </a:r>
            <a:r>
              <a:rPr sz="1200" dirty="0">
                <a:latin typeface="Times New Roman"/>
                <a:cs typeface="Times New Roman"/>
              </a:rPr>
              <a:t>stimoli </a:t>
            </a:r>
            <a:r>
              <a:rPr sz="1200" spc="-5" dirty="0">
                <a:latin typeface="Times New Roman"/>
                <a:cs typeface="Times New Roman"/>
              </a:rPr>
              <a:t>spirituali, </a:t>
            </a:r>
            <a:r>
              <a:rPr sz="1200" dirty="0">
                <a:latin typeface="Times New Roman"/>
                <a:cs typeface="Times New Roman"/>
              </a:rPr>
              <a:t>una sorta di riflesso condizionato spirituale.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abitudini che favoriscono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religiosa comprendono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della sensibilità ai valori divini,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della vita  </a:t>
            </a:r>
            <a:r>
              <a:rPr sz="1200" spc="-5" dirty="0">
                <a:latin typeface="Times New Roman"/>
                <a:cs typeface="Times New Roman"/>
              </a:rPr>
              <a:t>religiosa negli altri, </a:t>
            </a:r>
            <a:r>
              <a:rPr sz="1200" dirty="0">
                <a:latin typeface="Times New Roman"/>
                <a:cs typeface="Times New Roman"/>
              </a:rPr>
              <a:t>la meditazione </a:t>
            </a:r>
            <a:r>
              <a:rPr sz="1200" spc="-5" dirty="0">
                <a:latin typeface="Times New Roman"/>
                <a:cs typeface="Times New Roman"/>
              </a:rPr>
              <a:t>riflessiva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significati cosmici, </a:t>
            </a:r>
            <a:r>
              <a:rPr sz="1200" dirty="0">
                <a:latin typeface="Times New Roman"/>
                <a:cs typeface="Times New Roman"/>
              </a:rPr>
              <a:t>la soluzione </a:t>
            </a:r>
            <a:r>
              <a:rPr sz="1200" spc="-5" dirty="0">
                <a:latin typeface="Times New Roman"/>
                <a:cs typeface="Times New Roman"/>
              </a:rPr>
              <a:t>onorevole dei </a:t>
            </a:r>
            <a:r>
              <a:rPr sz="1200" dirty="0">
                <a:latin typeface="Times New Roman"/>
                <a:cs typeface="Times New Roman"/>
              </a:rPr>
              <a:t>problemi, la condivisione </a:t>
            </a:r>
            <a:r>
              <a:rPr sz="1200" spc="-5" dirty="0">
                <a:latin typeface="Times New Roman"/>
                <a:cs typeface="Times New Roman"/>
              </a:rPr>
              <a:t>della  propria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quella dei propri simili, l’assenza d’egoismo, </a:t>
            </a:r>
            <a:r>
              <a:rPr sz="1200" dirty="0">
                <a:latin typeface="Times New Roman"/>
                <a:cs typeface="Times New Roman"/>
              </a:rPr>
              <a:t>il rifiuto di </a:t>
            </a:r>
            <a:r>
              <a:rPr sz="1200" spc="-5" dirty="0">
                <a:latin typeface="Times New Roman"/>
                <a:cs typeface="Times New Roman"/>
              </a:rPr>
              <a:t>affidarsi alla misericordia </a:t>
            </a:r>
            <a:r>
              <a:rPr sz="1200" dirty="0">
                <a:latin typeface="Times New Roman"/>
                <a:cs typeface="Times New Roman"/>
              </a:rPr>
              <a:t>divina, il </a:t>
            </a:r>
            <a:r>
              <a:rPr sz="1200" spc="5" dirty="0">
                <a:latin typeface="Times New Roman"/>
                <a:cs typeface="Times New Roman"/>
              </a:rPr>
              <a:t>vivere </a:t>
            </a:r>
            <a:r>
              <a:rPr sz="1200" spc="-5" dirty="0">
                <a:latin typeface="Times New Roman"/>
                <a:cs typeface="Times New Roman"/>
              </a:rPr>
              <a:t>come  se ci si trovasse alla </a:t>
            </a:r>
            <a:r>
              <a:rPr sz="1200" dirty="0">
                <a:latin typeface="Times New Roman"/>
                <a:cs typeface="Times New Roman"/>
              </a:rPr>
              <a:t>presenza di Dio. 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crescita religiosa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intenzionali, ma 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spc="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invariabilmente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inconscia.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4476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(1095.4) 100:1.9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inconscia </a:t>
            </a:r>
            <a:r>
              <a:rPr sz="1200" spc="-5" dirty="0">
                <a:latin typeface="Times New Roman"/>
                <a:cs typeface="Times New Roman"/>
              </a:rPr>
              <a:t>della crescita </a:t>
            </a:r>
            <a:r>
              <a:rPr sz="1200" dirty="0">
                <a:latin typeface="Times New Roman"/>
                <a:cs typeface="Times New Roman"/>
              </a:rPr>
              <a:t>religiosa non </a:t>
            </a:r>
            <a:r>
              <a:rPr sz="1200" spc="-5" dirty="0">
                <a:latin typeface="Times New Roman"/>
                <a:cs typeface="Times New Roman"/>
              </a:rPr>
              <a:t>significa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che sia un’attività funzionante nei supposti regni  subconsci dell’intelletto </a:t>
            </a:r>
            <a:r>
              <a:rPr sz="1200" dirty="0">
                <a:latin typeface="Times New Roman"/>
                <a:cs typeface="Times New Roman"/>
              </a:rPr>
              <a:t>umano; </a:t>
            </a:r>
            <a:r>
              <a:rPr sz="1200" spc="-5" dirty="0">
                <a:latin typeface="Times New Roman"/>
                <a:cs typeface="Times New Roman"/>
              </a:rPr>
              <a:t>essa denota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delle attività creative nei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superconsci </a:t>
            </a:r>
            <a:r>
              <a:rPr sz="1200" dirty="0">
                <a:latin typeface="Times New Roman"/>
                <a:cs typeface="Times New Roman"/>
              </a:rPr>
              <a:t>della mente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 marL="76200" marR="787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L’esperienza della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della realtà nella crescita religiosa inconscia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prova positiva </a:t>
            </a:r>
            <a:r>
              <a:rPr sz="1200" spc="-5" dirty="0">
                <a:latin typeface="Times New Roman"/>
                <a:cs typeface="Times New Roman"/>
              </a:rPr>
              <a:t>dell’esistenza </a:t>
            </a:r>
            <a:r>
              <a:rPr sz="1200" dirty="0">
                <a:latin typeface="Times New Roman"/>
                <a:cs typeface="Times New Roman"/>
              </a:rPr>
              <a:t>funzionale </a:t>
            </a:r>
            <a:r>
              <a:rPr sz="1200" spc="-5" dirty="0">
                <a:latin typeface="Times New Roman"/>
                <a:cs typeface="Times New Roman"/>
              </a:rPr>
              <a:t>della  supercoscienza.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crescita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spirituale</a:t>
            </a:r>
            <a:endParaRPr sz="1600">
              <a:latin typeface="Times New Roman"/>
              <a:cs typeface="Times New Roman"/>
            </a:endParaRPr>
          </a:p>
          <a:p>
            <a:pPr marL="76200" marR="320675">
              <a:lnSpc>
                <a:spcPct val="95400"/>
              </a:lnSpc>
              <a:spcBef>
                <a:spcPts val="13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(1095.5) 100:2.1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spirituale dipende, </a:t>
            </a:r>
            <a:r>
              <a:rPr sz="1200" dirty="0">
                <a:latin typeface="Times New Roman"/>
                <a:cs typeface="Times New Roman"/>
              </a:rPr>
              <a:t>in primo </a:t>
            </a:r>
            <a:r>
              <a:rPr sz="1200" spc="-5" dirty="0">
                <a:latin typeface="Times New Roman"/>
                <a:cs typeface="Times New Roman"/>
              </a:rPr>
              <a:t>luogo dal </a:t>
            </a:r>
            <a:r>
              <a:rPr sz="1200" dirty="0">
                <a:latin typeface="Times New Roman"/>
                <a:cs typeface="Times New Roman"/>
              </a:rPr>
              <a:t>mantenimento di un </a:t>
            </a:r>
            <a:r>
              <a:rPr sz="1200" spc="-5" dirty="0">
                <a:latin typeface="Times New Roman"/>
                <a:cs typeface="Times New Roman"/>
              </a:rPr>
              <a:t>legame </a:t>
            </a:r>
            <a:r>
              <a:rPr sz="1200" dirty="0">
                <a:latin typeface="Times New Roman"/>
                <a:cs typeface="Times New Roman"/>
              </a:rPr>
              <a:t>spirituale vivente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vere </a:t>
            </a:r>
            <a:r>
              <a:rPr sz="1200" spc="-5" dirty="0">
                <a:latin typeface="Times New Roman"/>
                <a:cs typeface="Times New Roman"/>
              </a:rPr>
              <a:t>forze  spirituali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secondo luogo dalla </a:t>
            </a:r>
            <a:r>
              <a:rPr sz="1200" dirty="0">
                <a:latin typeface="Times New Roman"/>
                <a:cs typeface="Times New Roman"/>
              </a:rPr>
              <a:t>produzione continua di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spirituali, </a:t>
            </a:r>
            <a:r>
              <a:rPr sz="1200" spc="-5" dirty="0">
                <a:latin typeface="Times New Roman"/>
                <a:cs typeface="Times New Roman"/>
              </a:rPr>
              <a:t>cioè trasmettendo ai </a:t>
            </a:r>
            <a:r>
              <a:rPr sz="1200" dirty="0">
                <a:latin typeface="Times New Roman"/>
                <a:cs typeface="Times New Roman"/>
              </a:rPr>
              <a:t>propri simili quello che è stato 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propri benefattori spirituali.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progresso spirituale è </a:t>
            </a:r>
            <a:r>
              <a:rPr sz="1200" spc="-5" dirty="0">
                <a:latin typeface="Times New Roman"/>
                <a:cs typeface="Times New Roman"/>
              </a:rPr>
              <a:t>basato sul riconoscimento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povertà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04834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685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unita </a:t>
            </a:r>
            <a:r>
              <a:rPr sz="1200" spc="-5" dirty="0">
                <a:latin typeface="Times New Roman"/>
                <a:cs typeface="Times New Roman"/>
              </a:rPr>
              <a:t>all’autocoscienza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perfezione, al 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Dio e di </a:t>
            </a:r>
            <a:r>
              <a:rPr sz="1200" spc="-5" dirty="0">
                <a:latin typeface="Times New Roman"/>
                <a:cs typeface="Times New Roman"/>
              </a:rPr>
              <a:t>essere simili </a:t>
            </a:r>
            <a:r>
              <a:rPr sz="1200" dirty="0">
                <a:latin typeface="Times New Roman"/>
                <a:cs typeface="Times New Roman"/>
              </a:rPr>
              <a:t>a lui, all’intenzione sincera di fare la 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è nei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968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(1095.6) 100:2.2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spirituale è prima un </a:t>
            </a:r>
            <a:r>
              <a:rPr sz="1200" spc="-5" dirty="0">
                <a:latin typeface="Times New Roman"/>
                <a:cs typeface="Times New Roman"/>
              </a:rPr>
              <a:t>risveglio ai bisogni, </a:t>
            </a:r>
            <a:r>
              <a:rPr sz="1200" dirty="0">
                <a:latin typeface="Times New Roman"/>
                <a:cs typeface="Times New Roman"/>
              </a:rPr>
              <a:t>poi un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significati ed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scoperta dei  </a:t>
            </a:r>
            <a:r>
              <a:rPr sz="1200" spc="-5" dirty="0">
                <a:latin typeface="Times New Roman"/>
                <a:cs typeface="Times New Roman"/>
              </a:rPr>
              <a:t>valori.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sviluppo spirituale </a:t>
            </a:r>
            <a:r>
              <a:rPr sz="1200" spc="-5" dirty="0">
                <a:latin typeface="Times New Roman"/>
                <a:cs typeface="Times New Roman"/>
              </a:rPr>
              <a:t>consiste nella manifestazione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spc="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motivata </a:t>
            </a:r>
            <a:r>
              <a:rPr sz="1200" spc="-5" dirty="0">
                <a:latin typeface="Times New Roman"/>
                <a:cs typeface="Times New Roman"/>
              </a:rPr>
              <a:t>dall’amore, </a:t>
            </a:r>
            <a:r>
              <a:rPr sz="1200" dirty="0">
                <a:latin typeface="Times New Roman"/>
                <a:cs typeface="Times New Roman"/>
              </a:rPr>
              <a:t>animata  da uno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disinteressato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dominata dall’adorazione sincera degli </a:t>
            </a:r>
            <a:r>
              <a:rPr sz="1200" dirty="0">
                <a:latin typeface="Times New Roman"/>
                <a:cs typeface="Times New Roman"/>
              </a:rPr>
              <a:t>ideali di </a:t>
            </a:r>
            <a:r>
              <a:rPr sz="1200" spc="-5" dirty="0">
                <a:latin typeface="Times New Roman"/>
                <a:cs typeface="Times New Roman"/>
              </a:rPr>
              <a:t>perfezione della divinità.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questa  esperienza 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della religione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semplici credenze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teologiche.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1092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(1095.7) 100:2.3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progredire fino </a:t>
            </a:r>
            <a:r>
              <a:rPr sz="1200" dirty="0">
                <a:latin typeface="Times New Roman"/>
                <a:cs typeface="Times New Roman"/>
              </a:rPr>
              <a:t>a quel livello </a:t>
            </a:r>
            <a:r>
              <a:rPr sz="1200" spc="-5" dirty="0">
                <a:latin typeface="Times New Roman"/>
                <a:cs typeface="Times New Roman"/>
              </a:rPr>
              <a:t>d’esperienza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diventa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tecnica saggia ed </a:t>
            </a:r>
            <a:r>
              <a:rPr sz="1200" dirty="0">
                <a:latin typeface="Times New Roman"/>
                <a:cs typeface="Times New Roman"/>
              </a:rPr>
              <a:t>illuminata di </a:t>
            </a:r>
            <a:r>
              <a:rPr sz="1200" spc="-5" dirty="0">
                <a:latin typeface="Times New Roman"/>
                <a:cs typeface="Times New Roman"/>
              </a:rPr>
              <a:t>reazione  spirituale all’universo.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religione glorificata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operare su </a:t>
            </a:r>
            <a:r>
              <a:rPr sz="1200" dirty="0">
                <a:latin typeface="Times New Roman"/>
                <a:cs typeface="Times New Roman"/>
              </a:rPr>
              <a:t>tre livelli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umana: il </a:t>
            </a:r>
            <a:r>
              <a:rPr sz="1200" spc="-5" dirty="0">
                <a:latin typeface="Times New Roman"/>
                <a:cs typeface="Times New Roman"/>
              </a:rPr>
              <a:t>livello intellettuale, quello  morontiale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quello spirituale; sulla mente, nell’anima </a:t>
            </a:r>
            <a:r>
              <a:rPr sz="1200" dirty="0">
                <a:latin typeface="Times New Roman"/>
                <a:cs typeface="Times New Roman"/>
              </a:rPr>
              <a:t>in evoluzione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3460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(1096.1) 100:2.4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spiritualità </a:t>
            </a:r>
            <a:r>
              <a:rPr sz="1200" dirty="0">
                <a:latin typeface="Times New Roman"/>
                <a:cs typeface="Times New Roman"/>
              </a:rPr>
              <a:t>diventa </a:t>
            </a:r>
            <a:r>
              <a:rPr sz="1200" spc="-5" dirty="0">
                <a:latin typeface="Times New Roman"/>
                <a:cs typeface="Times New Roman"/>
              </a:rPr>
              <a:t>subito l’indicatore della </a:t>
            </a:r>
            <a:r>
              <a:rPr sz="1200" dirty="0">
                <a:latin typeface="Times New Roman"/>
                <a:cs typeface="Times New Roman"/>
              </a:rPr>
              <a:t>propria vicinanza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misura </a:t>
            </a:r>
            <a:r>
              <a:rPr sz="1200" dirty="0">
                <a:latin typeface="Times New Roman"/>
                <a:cs typeface="Times New Roman"/>
              </a:rPr>
              <a:t>dell’utilità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propri simili.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spiritualità accresce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scoprire la bellezza </a:t>
            </a:r>
            <a:r>
              <a:rPr sz="1200" spc="-5" dirty="0">
                <a:latin typeface="Times New Roman"/>
                <a:cs typeface="Times New Roman"/>
              </a:rPr>
              <a:t>nelle cose, di riconoscere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spc="2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bontà nei  </a:t>
            </a:r>
            <a:r>
              <a:rPr sz="1200" spc="-5" dirty="0">
                <a:latin typeface="Times New Roman"/>
                <a:cs typeface="Times New Roman"/>
              </a:rPr>
              <a:t>valori.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sviluppo spirituale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determinato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questa capacità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direttamente proporzionale </a:t>
            </a:r>
            <a:r>
              <a:rPr sz="1200" dirty="0">
                <a:latin typeface="Times New Roman"/>
                <a:cs typeface="Times New Roman"/>
              </a:rPr>
              <a:t>all’eliminazione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aspetti  </a:t>
            </a:r>
            <a:r>
              <a:rPr sz="1200" spc="-5" dirty="0">
                <a:latin typeface="Times New Roman"/>
                <a:cs typeface="Times New Roman"/>
              </a:rPr>
              <a:t>egoistici dell’amore.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46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(1096.2) 100:2.5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effettivo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misura del 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Deità, della sintonia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l’Aggiustatore.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conseguimento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finalità della </a:t>
            </a:r>
            <a:r>
              <a:rPr sz="1200" dirty="0">
                <a:latin typeface="Times New Roman"/>
                <a:cs typeface="Times New Roman"/>
              </a:rPr>
              <a:t>spiritualità </a:t>
            </a:r>
            <a:r>
              <a:rPr sz="1200" spc="-5" dirty="0">
                <a:latin typeface="Times New Roman"/>
                <a:cs typeface="Times New Roman"/>
              </a:rPr>
              <a:t>equivale al raggiungimento </a:t>
            </a:r>
            <a:r>
              <a:rPr sz="1200" dirty="0">
                <a:latin typeface="Times New Roman"/>
                <a:cs typeface="Times New Roman"/>
              </a:rPr>
              <a:t>del massimo della </a:t>
            </a:r>
            <a:r>
              <a:rPr sz="1200" spc="-5" dirty="0">
                <a:latin typeface="Times New Roman"/>
                <a:cs typeface="Times New Roman"/>
              </a:rPr>
              <a:t>realtà,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massimo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somiglianza con  </a:t>
            </a:r>
            <a:r>
              <a:rPr sz="1200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ricerca perpetua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valori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infiniti.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939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(1096.3) 100:2.6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scopo dell’autorealizzazione umana dovrebbe essere spirituale,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materiale.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sole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valga la pena di  </a:t>
            </a:r>
            <a:r>
              <a:rPr sz="1200" spc="-5" dirty="0">
                <a:latin typeface="Times New Roman"/>
                <a:cs typeface="Times New Roman"/>
              </a:rPr>
              <a:t>lottare sono </a:t>
            </a:r>
            <a:r>
              <a:rPr sz="1200" dirty="0">
                <a:latin typeface="Times New Roman"/>
                <a:cs typeface="Times New Roman"/>
              </a:rPr>
              <a:t>divine,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eterne. L’uomo </a:t>
            </a:r>
            <a:r>
              <a:rPr sz="1200" dirty="0">
                <a:latin typeface="Times New Roman"/>
                <a:cs typeface="Times New Roman"/>
              </a:rPr>
              <a:t>mortale ha diritto </a:t>
            </a:r>
            <a:r>
              <a:rPr sz="1200" spc="-5" dirty="0">
                <a:latin typeface="Times New Roman"/>
                <a:cs typeface="Times New Roman"/>
              </a:rPr>
              <a:t>al godimento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piaceri fisici </a:t>
            </a:r>
            <a:r>
              <a:rPr sz="1200" dirty="0">
                <a:latin typeface="Times New Roman"/>
                <a:cs typeface="Times New Roman"/>
              </a:rPr>
              <a:t>e alla </a:t>
            </a:r>
            <a:r>
              <a:rPr sz="1200" spc="-5" dirty="0">
                <a:latin typeface="Times New Roman"/>
                <a:cs typeface="Times New Roman"/>
              </a:rPr>
              <a:t>soddisfazione degli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affetti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244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umani;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trae beneficio </a:t>
            </a:r>
            <a:r>
              <a:rPr sz="1200" spc="-5" dirty="0">
                <a:latin typeface="Times New Roman"/>
                <a:cs typeface="Times New Roman"/>
              </a:rPr>
              <a:t>dalla fedeltà alle </a:t>
            </a:r>
            <a:r>
              <a:rPr sz="1200" dirty="0">
                <a:latin typeface="Times New Roman"/>
                <a:cs typeface="Times New Roman"/>
              </a:rPr>
              <a:t>associazioni umane 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istituzioni </a:t>
            </a:r>
            <a:r>
              <a:rPr sz="1200" spc="-5" dirty="0">
                <a:latin typeface="Times New Roman"/>
                <a:cs typeface="Times New Roman"/>
              </a:rPr>
              <a:t>temporali;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non sono le fondamenta  </a:t>
            </a:r>
            <a:r>
              <a:rPr sz="1200" spc="-5" dirty="0">
                <a:latin typeface="Times New Roman"/>
                <a:cs typeface="Times New Roman"/>
              </a:rPr>
              <a:t>eterne </a:t>
            </a:r>
            <a:r>
              <a:rPr sz="1200" dirty="0">
                <a:latin typeface="Times New Roman"/>
                <a:cs typeface="Times New Roman"/>
              </a:rPr>
              <a:t>sulle quali costruire la </a:t>
            </a:r>
            <a:r>
              <a:rPr sz="1200" spc="-5" dirty="0">
                <a:latin typeface="Times New Roman"/>
                <a:cs typeface="Times New Roman"/>
              </a:rPr>
              <a:t>personalità immortale che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trascendere </a:t>
            </a:r>
            <a:r>
              <a:rPr sz="1200" dirty="0">
                <a:latin typeface="Times New Roman"/>
                <a:cs typeface="Times New Roman"/>
              </a:rPr>
              <a:t>lo spazio, </a:t>
            </a:r>
            <a:r>
              <a:rPr sz="1200" spc="-5" dirty="0">
                <a:latin typeface="Times New Roman"/>
                <a:cs typeface="Times New Roman"/>
              </a:rPr>
              <a:t>vincere </a:t>
            </a:r>
            <a:r>
              <a:rPr sz="1200" dirty="0">
                <a:latin typeface="Times New Roman"/>
                <a:cs typeface="Times New Roman"/>
              </a:rPr>
              <a:t>il tempo e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eterno di 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divina e di servizio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77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(1096.4) 100:2.7 </a:t>
            </a:r>
            <a:r>
              <a:rPr sz="1200" spc="-5" dirty="0">
                <a:latin typeface="Times New Roman"/>
                <a:cs typeface="Times New Roman"/>
              </a:rPr>
              <a:t>Gesù descrisse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certezza profonda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mortale che </a:t>
            </a:r>
            <a:r>
              <a:rPr sz="1200" dirty="0">
                <a:latin typeface="Times New Roman"/>
                <a:cs typeface="Times New Roman"/>
              </a:rPr>
              <a:t>conosce Dio </a:t>
            </a:r>
            <a:r>
              <a:rPr sz="1200" spc="-5" dirty="0">
                <a:latin typeface="Times New Roman"/>
                <a:cs typeface="Times New Roman"/>
              </a:rPr>
              <a:t>dicendo: </a:t>
            </a:r>
            <a:r>
              <a:rPr sz="1200" dirty="0">
                <a:latin typeface="Times New Roman"/>
                <a:cs typeface="Times New Roman"/>
              </a:rPr>
              <a:t>“Per un credente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che conosce </a:t>
            </a:r>
            <a:r>
              <a:rPr sz="1200" spc="-5" dirty="0">
                <a:latin typeface="Times New Roman"/>
                <a:cs typeface="Times New Roman"/>
              </a:rPr>
              <a:t>Dio  che cosa </a:t>
            </a:r>
            <a:r>
              <a:rPr sz="1200" dirty="0">
                <a:latin typeface="Times New Roman"/>
                <a:cs typeface="Times New Roman"/>
              </a:rPr>
              <a:t>importa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terrene </a:t>
            </a:r>
            <a:r>
              <a:rPr sz="1200" dirty="0">
                <a:latin typeface="Times New Roman"/>
                <a:cs typeface="Times New Roman"/>
              </a:rPr>
              <a:t>vanno in rovina?”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sicurezze </a:t>
            </a:r>
            <a:r>
              <a:rPr sz="1200" spc="-5" dirty="0">
                <a:latin typeface="Times New Roman"/>
                <a:cs typeface="Times New Roman"/>
              </a:rPr>
              <a:t>temporali sono vulnerabili, </a:t>
            </a:r>
            <a:r>
              <a:rPr sz="1200" dirty="0">
                <a:latin typeface="Times New Roman"/>
                <a:cs typeface="Times New Roman"/>
              </a:rPr>
              <a:t>ma le </a:t>
            </a:r>
            <a:r>
              <a:rPr sz="1200" spc="-5" dirty="0">
                <a:latin typeface="Times New Roman"/>
                <a:cs typeface="Times New Roman"/>
              </a:rPr>
              <a:t>certezze </a:t>
            </a:r>
            <a:r>
              <a:rPr sz="1200" dirty="0">
                <a:latin typeface="Times New Roman"/>
                <a:cs typeface="Times New Roman"/>
              </a:rPr>
              <a:t>spirituali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76200" marR="61912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incrollabili. 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maree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dell’avversità, </a:t>
            </a:r>
            <a:r>
              <a:rPr sz="1200" dirty="0">
                <a:latin typeface="Times New Roman"/>
                <a:cs typeface="Times New Roman"/>
              </a:rPr>
              <a:t>dell’egoismo,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crudeltà, </a:t>
            </a:r>
            <a:r>
              <a:rPr sz="1200" spc="-5" dirty="0">
                <a:latin typeface="Times New Roman"/>
                <a:cs typeface="Times New Roman"/>
              </a:rPr>
              <a:t>dell’odio, della cattiveria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gelosia  </a:t>
            </a:r>
            <a:r>
              <a:rPr sz="1200" spc="-5" dirty="0">
                <a:latin typeface="Times New Roman"/>
                <a:cs typeface="Times New Roman"/>
              </a:rPr>
              <a:t>lambiscono l’anima </a:t>
            </a:r>
            <a:r>
              <a:rPr sz="1200" dirty="0">
                <a:latin typeface="Times New Roman"/>
                <a:cs typeface="Times New Roman"/>
              </a:rPr>
              <a:t>umana,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star certi che esiste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bastione interiore,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cittadella dello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assolutamente</a:t>
            </a:r>
            <a:endParaRPr sz="1200">
              <a:latin typeface="Times New Roman"/>
              <a:cs typeface="Times New Roman"/>
            </a:endParaRPr>
          </a:p>
          <a:p>
            <a:pPr marL="76200" marR="2660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inespugnabile; </a:t>
            </a:r>
            <a:r>
              <a:rPr sz="1200" dirty="0">
                <a:latin typeface="Times New Roman"/>
                <a:cs typeface="Times New Roman"/>
              </a:rPr>
              <a:t>ciò è almeno </a:t>
            </a:r>
            <a:r>
              <a:rPr sz="1200" spc="-5" dirty="0">
                <a:latin typeface="Times New Roman"/>
                <a:cs typeface="Times New Roman"/>
              </a:rPr>
              <a:t>vero per ogni 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affidato la custodia </a:t>
            </a:r>
            <a:r>
              <a:rPr sz="1200" spc="-5" dirty="0">
                <a:latin typeface="Times New Roman"/>
                <a:cs typeface="Times New Roman"/>
              </a:rPr>
              <a:t>della sua anima </a:t>
            </a:r>
            <a:r>
              <a:rPr sz="1200" dirty="0">
                <a:latin typeface="Times New Roman"/>
                <a:cs typeface="Times New Roman"/>
              </a:rPr>
              <a:t>allo spirito </a:t>
            </a:r>
            <a:r>
              <a:rPr sz="1200" spc="-5" dirty="0">
                <a:latin typeface="Times New Roman"/>
                <a:cs typeface="Times New Roman"/>
              </a:rPr>
              <a:t>interiore del Dio  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35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(1096.5) 100:2.8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questo conseguimento </a:t>
            </a:r>
            <a:r>
              <a:rPr sz="1200" dirty="0">
                <a:latin typeface="Times New Roman"/>
                <a:cs typeface="Times New Roman"/>
              </a:rPr>
              <a:t>spirituale, </a:t>
            </a:r>
            <a:r>
              <a:rPr sz="1200" spc="-5" dirty="0">
                <a:latin typeface="Times New Roman"/>
                <a:cs typeface="Times New Roman"/>
              </a:rPr>
              <a:t>assicurato </a:t>
            </a:r>
            <a:r>
              <a:rPr sz="1200" dirty="0">
                <a:latin typeface="Times New Roman"/>
                <a:cs typeface="Times New Roman"/>
              </a:rPr>
              <a:t>da una crescita </a:t>
            </a:r>
            <a:r>
              <a:rPr sz="1200" spc="-5" dirty="0">
                <a:latin typeface="Times New Roman"/>
                <a:cs typeface="Times New Roman"/>
              </a:rPr>
              <a:t>graduale </a:t>
            </a:r>
            <a:r>
              <a:rPr sz="1200" dirty="0">
                <a:latin typeface="Times New Roman"/>
                <a:cs typeface="Times New Roman"/>
              </a:rPr>
              <a:t>oppure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crisi specifica, si </a:t>
            </a:r>
            <a:r>
              <a:rPr sz="1200" dirty="0">
                <a:latin typeface="Times New Roman"/>
                <a:cs typeface="Times New Roman"/>
              </a:rPr>
              <a:t>produce un  nuovo </a:t>
            </a:r>
            <a:r>
              <a:rPr sz="1200" spc="-5" dirty="0">
                <a:latin typeface="Times New Roman"/>
                <a:cs typeface="Times New Roman"/>
              </a:rPr>
              <a:t>orientamento della personalità così </a:t>
            </a:r>
            <a:r>
              <a:rPr sz="1200" dirty="0">
                <a:latin typeface="Times New Roman"/>
                <a:cs typeface="Times New Roman"/>
              </a:rPr>
              <a:t>come lo sviluppo di una nuova </a:t>
            </a:r>
            <a:r>
              <a:rPr sz="1200" spc="-5" dirty="0">
                <a:latin typeface="Times New Roman"/>
                <a:cs typeface="Times New Roman"/>
              </a:rPr>
              <a:t>scala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valori. Tali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nati dallo </a:t>
            </a:r>
            <a:r>
              <a:rPr sz="1200" dirty="0">
                <a:latin typeface="Times New Roman"/>
                <a:cs typeface="Times New Roman"/>
              </a:rPr>
              <a:t>spirito sono  talmente </a:t>
            </a:r>
            <a:r>
              <a:rPr sz="1200" spc="-5" dirty="0">
                <a:latin typeface="Times New Roman"/>
                <a:cs typeface="Times New Roman"/>
              </a:rPr>
              <a:t>rimotivati nella </a:t>
            </a:r>
            <a:r>
              <a:rPr sz="1200" dirty="0">
                <a:latin typeface="Times New Roman"/>
                <a:cs typeface="Times New Roman"/>
              </a:rPr>
              <a:t>vita da poter </a:t>
            </a:r>
            <a:r>
              <a:rPr sz="1200" spc="-5" dirty="0">
                <a:latin typeface="Times New Roman"/>
                <a:cs typeface="Times New Roman"/>
              </a:rPr>
              <a:t>tranquillamente stare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guardare </a:t>
            </a:r>
            <a:r>
              <a:rPr sz="1200" dirty="0">
                <a:latin typeface="Times New Roman"/>
                <a:cs typeface="Times New Roman"/>
              </a:rPr>
              <a:t>mentre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ambizioni più vive </a:t>
            </a:r>
            <a:r>
              <a:rPr sz="1200" spc="-5" dirty="0">
                <a:latin typeface="Times New Roman"/>
                <a:cs typeface="Times New Roman"/>
              </a:rPr>
              <a:t>periscono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loro  </a:t>
            </a:r>
            <a:r>
              <a:rPr sz="1200" spc="-5" dirty="0">
                <a:latin typeface="Times New Roman"/>
                <a:cs typeface="Times New Roman"/>
              </a:rPr>
              <a:t>speranze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ardenti </a:t>
            </a:r>
            <a:r>
              <a:rPr sz="1200" dirty="0">
                <a:latin typeface="Times New Roman"/>
                <a:cs typeface="Times New Roman"/>
              </a:rPr>
              <a:t>crollano. </a:t>
            </a:r>
            <a:r>
              <a:rPr sz="1200" spc="-5" dirty="0">
                <a:latin typeface="Times New Roman"/>
                <a:cs typeface="Times New Roman"/>
              </a:rPr>
              <a:t>Essi sanno con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che queste catastrofi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cataclismi rettificatori che  distruggono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creazioni </a:t>
            </a:r>
            <a:r>
              <a:rPr sz="1200" spc="-5" dirty="0">
                <a:latin typeface="Times New Roman"/>
                <a:cs typeface="Times New Roman"/>
              </a:rPr>
              <a:t>temporali preliminarmente alla </a:t>
            </a:r>
            <a:r>
              <a:rPr sz="1200" dirty="0">
                <a:latin typeface="Times New Roman"/>
                <a:cs typeface="Times New Roman"/>
              </a:rPr>
              <a:t>costruzione delle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più nobili e durature di un livello </a:t>
            </a:r>
            <a:r>
              <a:rPr sz="1200" spc="5" dirty="0">
                <a:latin typeface="Times New Roman"/>
                <a:cs typeface="Times New Roman"/>
              </a:rPr>
              <a:t>nuovo </a:t>
            </a:r>
            <a:r>
              <a:rPr sz="1200" dirty="0">
                <a:latin typeface="Times New Roman"/>
                <a:cs typeface="Times New Roman"/>
              </a:rPr>
              <a:t>e più  sublime di </a:t>
            </a:r>
            <a:r>
              <a:rPr sz="1200" spc="-5" dirty="0">
                <a:latin typeface="Times New Roman"/>
                <a:cs typeface="Times New Roman"/>
              </a:rPr>
              <a:t>conseguimento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 concetti di valore supremo</a:t>
            </a:r>
            <a:endParaRPr sz="1600">
              <a:latin typeface="Times New Roman"/>
              <a:cs typeface="Times New Roman"/>
            </a:endParaRPr>
          </a:p>
          <a:p>
            <a:pPr marL="76200" marR="43180">
              <a:lnSpc>
                <a:spcPct val="95400"/>
              </a:lnSpc>
              <a:spcBef>
                <a:spcPts val="13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(1096.6) 100:3.1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è una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una pace mentale </a:t>
            </a:r>
            <a:r>
              <a:rPr sz="1200" spc="-5" dirty="0">
                <a:latin typeface="Times New Roman"/>
                <a:cs typeface="Times New Roman"/>
              </a:rPr>
              <a:t>appagante </a:t>
            </a:r>
            <a:r>
              <a:rPr sz="1200" dirty="0">
                <a:latin typeface="Times New Roman"/>
                <a:cs typeface="Times New Roman"/>
              </a:rPr>
              <a:t>e statica; è un impulso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ad organizzare  </a:t>
            </a:r>
            <a:r>
              <a:rPr sz="1200" spc="-5" dirty="0">
                <a:latin typeface="Times New Roman"/>
                <a:cs typeface="Times New Roman"/>
              </a:rPr>
              <a:t>l’anima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servizio dinamico.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l’arruolamento della totalità della personalità nel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fedele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amare Dio </a:t>
            </a:r>
            <a:r>
              <a:rPr sz="1200" dirty="0">
                <a:latin typeface="Times New Roman"/>
                <a:cs typeface="Times New Roman"/>
              </a:rPr>
              <a:t>e di servire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paga </a:t>
            </a:r>
            <a:r>
              <a:rPr sz="1200" spc="-5" dirty="0">
                <a:latin typeface="Times New Roman"/>
                <a:cs typeface="Times New Roman"/>
              </a:rPr>
              <a:t>qualunque </a:t>
            </a:r>
            <a:r>
              <a:rPr sz="1200" dirty="0">
                <a:latin typeface="Times New Roman"/>
                <a:cs typeface="Times New Roman"/>
              </a:rPr>
              <a:t>prezzo </a:t>
            </a:r>
            <a:r>
              <a:rPr sz="1200" spc="-5" dirty="0">
                <a:latin typeface="Times New Roman"/>
                <a:cs typeface="Times New Roman"/>
              </a:rPr>
              <a:t>essenziale al raggiungimento </a:t>
            </a:r>
            <a:r>
              <a:rPr sz="1200" dirty="0">
                <a:latin typeface="Times New Roman"/>
                <a:cs typeface="Times New Roman"/>
              </a:rPr>
              <a:t>della meta </a:t>
            </a:r>
            <a:r>
              <a:rPr sz="1200" spc="-5" dirty="0">
                <a:latin typeface="Times New Roman"/>
                <a:cs typeface="Times New Roman"/>
              </a:rPr>
              <a:t>suprema,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ricompensa eterna. </a:t>
            </a:r>
            <a:r>
              <a:rPr sz="1200" dirty="0">
                <a:latin typeface="Times New Roman"/>
                <a:cs typeface="Times New Roman"/>
              </a:rPr>
              <a:t>C’è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41030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57721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pienezza di </a:t>
            </a:r>
            <a:r>
              <a:rPr sz="1200" spc="-5" dirty="0">
                <a:latin typeface="Times New Roman"/>
                <a:cs typeface="Times New Roman"/>
              </a:rPr>
              <a:t>consacrazione nella fedeltà religiosa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splendidamente </a:t>
            </a:r>
            <a:r>
              <a:rPr sz="1200" dirty="0">
                <a:latin typeface="Times New Roman"/>
                <a:cs typeface="Times New Roman"/>
              </a:rPr>
              <a:t>sublime. 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fedeltà sono </a:t>
            </a:r>
            <a:r>
              <a:rPr sz="1200" spc="-5" dirty="0">
                <a:latin typeface="Times New Roman"/>
                <a:cs typeface="Times New Roman"/>
              </a:rPr>
              <a:t>socialmente efficaci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spiritualmente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597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(1096.7) 100:3.2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persona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la parola Dio diventa un </a:t>
            </a:r>
            <a:r>
              <a:rPr sz="1200" spc="-5" dirty="0">
                <a:latin typeface="Times New Roman"/>
                <a:cs typeface="Times New Roman"/>
              </a:rPr>
              <a:t>simbolo indicante l’avvicinamento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realtà suprema 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 valore divino.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preferenze e le </a:t>
            </a:r>
            <a:r>
              <a:rPr sz="1200" spc="-5" dirty="0">
                <a:latin typeface="Times New Roman"/>
                <a:cs typeface="Times New Roman"/>
              </a:rPr>
              <a:t>avversioni umane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determinano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morali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derivano dall’esaurimento dei desideri </a:t>
            </a:r>
            <a:r>
              <a:rPr sz="1200" dirty="0">
                <a:latin typeface="Times New Roman"/>
                <a:cs typeface="Times New Roman"/>
              </a:rPr>
              <a:t>o dalla frustrazione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emotiva.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(1096.8) 100:3.3 </a:t>
            </a:r>
            <a:r>
              <a:rPr sz="1200" spc="-5" dirty="0">
                <a:latin typeface="Times New Roman"/>
                <a:cs typeface="Times New Roman"/>
              </a:rPr>
              <a:t>Nella contemplazione dei valori si deve distinguere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i="1" dirty="0">
                <a:latin typeface="Times New Roman"/>
                <a:cs typeface="Times New Roman"/>
              </a:rPr>
              <a:t>è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i="1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valore. Si </a:t>
            </a:r>
            <a:r>
              <a:rPr sz="1200" dirty="0">
                <a:latin typeface="Times New Roman"/>
                <a:cs typeface="Times New Roman"/>
              </a:rPr>
              <a:t>deve riconoscere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relazione 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piacevoli,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integrazione significativa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loro realizzazione accresciuta su </a:t>
            </a:r>
            <a:r>
              <a:rPr sz="1200" dirty="0">
                <a:latin typeface="Times New Roman"/>
                <a:cs typeface="Times New Roman"/>
              </a:rPr>
              <a:t>livelli progressivamente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elevati di </a:t>
            </a:r>
            <a:r>
              <a:rPr sz="1200" spc="-5" dirty="0">
                <a:latin typeface="Times New Roman"/>
                <a:cs typeface="Times New Roman"/>
              </a:rPr>
              <a:t>esperienza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51765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(1097.1) 100:3.4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qualcosa che l’esperienza aggiunge </a:t>
            </a:r>
            <a:r>
              <a:rPr sz="1200" spc="5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valore;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l’apprezzamento cosciente dei valori. Un </a:t>
            </a:r>
            <a:r>
              <a:rPr sz="1200" dirty="0">
                <a:latin typeface="Times New Roman"/>
                <a:cs typeface="Times New Roman"/>
              </a:rPr>
              <a:t>piacere </a:t>
            </a:r>
            <a:r>
              <a:rPr sz="1200" spc="-5" dirty="0">
                <a:latin typeface="Times New Roman"/>
                <a:cs typeface="Times New Roman"/>
              </a:rPr>
              <a:t>isolato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puramente egoista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connotare </a:t>
            </a:r>
            <a:r>
              <a:rPr sz="1200" dirty="0">
                <a:latin typeface="Times New Roman"/>
                <a:cs typeface="Times New Roman"/>
              </a:rPr>
              <a:t>una svalutazione </a:t>
            </a:r>
            <a:r>
              <a:rPr sz="1200" spc="-5" dirty="0">
                <a:latin typeface="Times New Roman"/>
                <a:cs typeface="Times New Roman"/>
              </a:rPr>
              <a:t>virtuale dei significati,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godimento </a:t>
            </a:r>
            <a:r>
              <a:rPr sz="1200" dirty="0">
                <a:latin typeface="Times New Roman"/>
                <a:cs typeface="Times New Roman"/>
              </a:rPr>
              <a:t>privo di senso </a:t>
            </a:r>
            <a:r>
              <a:rPr sz="1200" spc="-5" dirty="0">
                <a:latin typeface="Times New Roman"/>
                <a:cs typeface="Times New Roman"/>
              </a:rPr>
              <a:t>che rasenta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 relativo.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esperienziali </a:t>
            </a:r>
            <a:r>
              <a:rPr sz="1200" dirty="0">
                <a:latin typeface="Times New Roman"/>
                <a:cs typeface="Times New Roman"/>
              </a:rPr>
              <a:t>quando 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sono significative e mentalmente </a:t>
            </a:r>
            <a:r>
              <a:rPr sz="1200" spc="-5" dirty="0">
                <a:latin typeface="Times New Roman"/>
                <a:cs typeface="Times New Roman"/>
              </a:rPr>
              <a:t>associate, </a:t>
            </a:r>
            <a:r>
              <a:rPr sz="1200" dirty="0">
                <a:latin typeface="Times New Roman"/>
                <a:cs typeface="Times New Roman"/>
              </a:rPr>
              <a:t>quando tali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riconosciute ed apprezzate dalla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368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(1097.2) 100:3.5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mai essere </a:t>
            </a:r>
            <a:r>
              <a:rPr sz="1200" dirty="0">
                <a:latin typeface="Times New Roman"/>
                <a:cs typeface="Times New Roman"/>
              </a:rPr>
              <a:t>statici; </a:t>
            </a:r>
            <a:r>
              <a:rPr sz="1200" spc="-5" dirty="0">
                <a:latin typeface="Times New Roman"/>
                <a:cs typeface="Times New Roman"/>
              </a:rPr>
              <a:t>realtà significa cambiamento, crescita.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cambiamento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crescita, </a:t>
            </a:r>
            <a:r>
              <a:rPr sz="1200" dirty="0">
                <a:latin typeface="Times New Roman"/>
                <a:cs typeface="Times New Roman"/>
              </a:rPr>
              <a:t>senza  </a:t>
            </a:r>
            <a:r>
              <a:rPr sz="1200" spc="-5" dirty="0">
                <a:latin typeface="Times New Roman"/>
                <a:cs typeface="Times New Roman"/>
              </a:rPr>
              <a:t>espansione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significati ed esaltazione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valori, </a:t>
            </a:r>
            <a:r>
              <a:rPr sz="1200" dirty="0">
                <a:latin typeface="Times New Roman"/>
                <a:cs typeface="Times New Roman"/>
              </a:rPr>
              <a:t>è privo di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— è un male </a:t>
            </a:r>
            <a:r>
              <a:rPr sz="1200" spc="-5" dirty="0">
                <a:latin typeface="Times New Roman"/>
                <a:cs typeface="Times New Roman"/>
              </a:rPr>
              <a:t>potenziale. Più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qualità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101600" marR="1250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adattamento cosmico,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possiede </a:t>
            </a:r>
            <a:r>
              <a:rPr sz="1200" spc="-5" dirty="0">
                <a:latin typeface="Times New Roman"/>
                <a:cs typeface="Times New Roman"/>
              </a:rPr>
              <a:t>significato. </a:t>
            </a:r>
            <a:r>
              <a:rPr sz="1200" dirty="0">
                <a:latin typeface="Times New Roman"/>
                <a:cs typeface="Times New Roman"/>
              </a:rPr>
              <a:t>I valori non </a:t>
            </a:r>
            <a:r>
              <a:rPr sz="1200" spc="-5" dirty="0">
                <a:latin typeface="Times New Roman"/>
                <a:cs typeface="Times New Roman"/>
              </a:rPr>
              <a:t>sono delle </a:t>
            </a:r>
            <a:r>
              <a:rPr sz="1200" dirty="0">
                <a:latin typeface="Times New Roman"/>
                <a:cs typeface="Times New Roman"/>
              </a:rPr>
              <a:t>illusioni </a:t>
            </a:r>
            <a:r>
              <a:rPr sz="1200" spc="-5" dirty="0">
                <a:latin typeface="Times New Roman"/>
                <a:cs typeface="Times New Roman"/>
              </a:rPr>
              <a:t>concettuali; sono reali, </a:t>
            </a:r>
            <a:r>
              <a:rPr sz="1200" dirty="0">
                <a:latin typeface="Times New Roman"/>
                <a:cs typeface="Times New Roman"/>
              </a:rPr>
              <a:t>ma dipendono  </a:t>
            </a:r>
            <a:r>
              <a:rPr sz="1200" spc="-5" dirty="0">
                <a:latin typeface="Times New Roman"/>
                <a:cs typeface="Times New Roman"/>
              </a:rPr>
              <a:t>sempre dall’esistenza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relazioni. </a:t>
            </a:r>
            <a:r>
              <a:rPr sz="1200" dirty="0">
                <a:latin typeface="Times New Roman"/>
                <a:cs typeface="Times New Roman"/>
              </a:rPr>
              <a:t>I valori sono </a:t>
            </a:r>
            <a:r>
              <a:rPr sz="1200" spc="-5" dirty="0">
                <a:latin typeface="Times New Roman"/>
                <a:cs typeface="Times New Roman"/>
              </a:rPr>
              <a:t>sempre attuali </a:t>
            </a:r>
            <a:r>
              <a:rPr sz="1200" dirty="0">
                <a:latin typeface="Times New Roman"/>
                <a:cs typeface="Times New Roman"/>
              </a:rPr>
              <a:t>e potenziali — non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e che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sarà.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429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(1097.3) 100:3.6 </a:t>
            </a:r>
            <a:r>
              <a:rPr sz="1200" spc="-5" dirty="0">
                <a:latin typeface="Times New Roman"/>
                <a:cs typeface="Times New Roman"/>
              </a:rPr>
              <a:t>L’associazione degli attuali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equivale alla crescita, alla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esperienziale dei valori. Ma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mero </a:t>
            </a:r>
            <a:r>
              <a:rPr sz="1200" dirty="0">
                <a:latin typeface="Times New Roman"/>
                <a:cs typeface="Times New Roman"/>
              </a:rPr>
              <a:t>progresso.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significativo,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dirty="0">
                <a:latin typeface="Times New Roman"/>
                <a:cs typeface="Times New Roman"/>
              </a:rPr>
              <a:t>privo di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senza la </a:t>
            </a:r>
            <a:r>
              <a:rPr sz="1200" spc="-5" dirty="0">
                <a:latin typeface="Times New Roman"/>
                <a:cs typeface="Times New Roman"/>
              </a:rPr>
              <a:t>crescita. </a:t>
            </a:r>
            <a:r>
              <a:rPr sz="1200" spc="-10" dirty="0">
                <a:latin typeface="Times New Roman"/>
                <a:cs typeface="Times New Roman"/>
              </a:rPr>
              <a:t>Il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309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06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della vita umana </a:t>
            </a:r>
            <a:r>
              <a:rPr sz="1200" spc="-5" dirty="0">
                <a:latin typeface="Times New Roman"/>
                <a:cs typeface="Times New Roman"/>
              </a:rPr>
              <a:t>consiste nella crescita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valori,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realizzazione dell’interrelazione 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esperienze. </a:t>
            </a:r>
            <a:r>
              <a:rPr sz="1200" dirty="0">
                <a:latin typeface="Times New Roman"/>
                <a:cs typeface="Times New Roman"/>
              </a:rPr>
              <a:t>Ed una tale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l’equivalente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è  </a:t>
            </a:r>
            <a:r>
              <a:rPr sz="1200" spc="-5" dirty="0">
                <a:latin typeface="Times New Roman"/>
                <a:cs typeface="Times New Roman"/>
              </a:rPr>
              <a:t>soprannaturale, sta </a:t>
            </a:r>
            <a:r>
              <a:rPr sz="1200" dirty="0">
                <a:latin typeface="Times New Roman"/>
                <a:cs typeface="Times New Roman"/>
              </a:rPr>
              <a:t>divenendo </a:t>
            </a:r>
            <a:r>
              <a:rPr sz="1200" spc="-5" dirty="0">
                <a:latin typeface="Times New Roman"/>
                <a:cs typeface="Times New Roman"/>
              </a:rPr>
              <a:t>veramente superumano; un’anima immortale si </a:t>
            </a:r>
            <a:r>
              <a:rPr sz="1200" dirty="0">
                <a:latin typeface="Times New Roman"/>
                <a:cs typeface="Times New Roman"/>
              </a:rPr>
              <a:t>sta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evolvendo.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(1097.4) 100:3.7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provocare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crescita, </a:t>
            </a:r>
            <a:r>
              <a:rPr sz="1200" dirty="0">
                <a:latin typeface="Times New Roman"/>
                <a:cs typeface="Times New Roman"/>
              </a:rPr>
              <a:t>ma può </a:t>
            </a:r>
            <a:r>
              <a:rPr sz="1200" spc="-5" dirty="0">
                <a:latin typeface="Times New Roman"/>
                <a:cs typeface="Times New Roman"/>
              </a:rPr>
              <a:t>fornire </a:t>
            </a:r>
            <a:r>
              <a:rPr sz="1200" dirty="0">
                <a:latin typeface="Times New Roman"/>
                <a:cs typeface="Times New Roman"/>
              </a:rPr>
              <a:t>delle condizioni </a:t>
            </a:r>
            <a:r>
              <a:rPr sz="1200" spc="-5" dirty="0">
                <a:latin typeface="Times New Roman"/>
                <a:cs typeface="Times New Roman"/>
              </a:rPr>
              <a:t>favorevoli.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è sempre inconscia, </a:t>
            </a:r>
            <a:r>
              <a:rPr sz="1200" spc="-5" dirty="0">
                <a:latin typeface="Times New Roman"/>
                <a:cs typeface="Times New Roman"/>
              </a:rPr>
              <a:t>sia  essa fisica, intellettuale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spirituale. L’amore cresce </a:t>
            </a:r>
            <a:r>
              <a:rPr sz="1200" dirty="0">
                <a:latin typeface="Times New Roman"/>
                <a:cs typeface="Times New Roman"/>
              </a:rPr>
              <a:t>in questo modo; non può </a:t>
            </a:r>
            <a:r>
              <a:rPr sz="1200" spc="-5" dirty="0">
                <a:latin typeface="Times New Roman"/>
                <a:cs typeface="Times New Roman"/>
              </a:rPr>
              <a:t>essere creato, fabbricato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acquistato; deve crescere.  L’evoluzione </a:t>
            </a:r>
            <a:r>
              <a:rPr sz="1200" dirty="0">
                <a:latin typeface="Times New Roman"/>
                <a:cs typeface="Times New Roman"/>
              </a:rPr>
              <a:t>è una tecnica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sociale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ottenuta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legislazione, </a:t>
            </a:r>
            <a:r>
              <a:rPr sz="1200" dirty="0">
                <a:latin typeface="Times New Roman"/>
                <a:cs typeface="Times New Roman"/>
              </a:rPr>
              <a:t>né la </a:t>
            </a:r>
            <a:r>
              <a:rPr sz="1200" spc="-5" dirty="0">
                <a:latin typeface="Times New Roman"/>
                <a:cs typeface="Times New Roman"/>
              </a:rPr>
              <a:t>crescita morale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un’amministrazione migliore. L’uomo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costruire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macchina,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valore reale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derivare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umana e  </a:t>
            </a:r>
            <a:r>
              <a:rPr sz="1200" spc="-5" dirty="0">
                <a:latin typeface="Times New Roman"/>
                <a:cs typeface="Times New Roman"/>
              </a:rPr>
              <a:t>dall’apprezzamento personale.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solo contributo dell’uomo alla crescita </a:t>
            </a:r>
            <a:r>
              <a:rPr sz="1200" dirty="0">
                <a:latin typeface="Times New Roman"/>
                <a:cs typeface="Times New Roman"/>
              </a:rPr>
              <a:t>è la mobilitazione di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personalità — la  </a:t>
            </a:r>
            <a:r>
              <a:rPr sz="1200" spc="-5" dirty="0">
                <a:latin typeface="Times New Roman"/>
                <a:cs typeface="Times New Roman"/>
              </a:rPr>
              <a:t>fede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problemi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crescita</a:t>
            </a:r>
            <a:endParaRPr sz="1600">
              <a:latin typeface="Times New Roman"/>
              <a:cs typeface="Times New Roman"/>
            </a:endParaRPr>
          </a:p>
          <a:p>
            <a:pPr marL="76200" marR="8255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(1097.5) 100:4.1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è una vita consacrata,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vita </a:t>
            </a:r>
            <a:r>
              <a:rPr sz="1200" spc="-5" dirty="0">
                <a:latin typeface="Times New Roman"/>
                <a:cs typeface="Times New Roman"/>
              </a:rPr>
              <a:t>consacrata </a:t>
            </a:r>
            <a:r>
              <a:rPr sz="1200" dirty="0">
                <a:latin typeface="Times New Roman"/>
                <a:cs typeface="Times New Roman"/>
              </a:rPr>
              <a:t>è una vita </a:t>
            </a:r>
            <a:r>
              <a:rPr sz="1200" spc="-5" dirty="0">
                <a:latin typeface="Times New Roman"/>
                <a:cs typeface="Times New Roman"/>
              </a:rPr>
              <a:t>creativa, originale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spontanea. </a:t>
            </a:r>
            <a:r>
              <a:rPr sz="1200" dirty="0">
                <a:latin typeface="Times New Roman"/>
                <a:cs typeface="Times New Roman"/>
              </a:rPr>
              <a:t>Nuove visioni  </a:t>
            </a:r>
            <a:r>
              <a:rPr sz="1200" spc="-5" dirty="0">
                <a:latin typeface="Times New Roman"/>
                <a:cs typeface="Times New Roman"/>
              </a:rPr>
              <a:t>religiose </a:t>
            </a:r>
            <a:r>
              <a:rPr sz="1200" dirty="0">
                <a:latin typeface="Times New Roman"/>
                <a:cs typeface="Times New Roman"/>
              </a:rPr>
              <a:t>sorgono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conflitti che </a:t>
            </a:r>
            <a:r>
              <a:rPr sz="1200" spc="-5" dirty="0">
                <a:latin typeface="Times New Roman"/>
                <a:cs typeface="Times New Roman"/>
              </a:rPr>
              <a:t>avviano </a:t>
            </a:r>
            <a:r>
              <a:rPr sz="1200" dirty="0">
                <a:latin typeface="Times New Roman"/>
                <a:cs typeface="Times New Roman"/>
              </a:rPr>
              <a:t>la scelta di nuove e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abitudini di </a:t>
            </a:r>
            <a:r>
              <a:rPr sz="1200" spc="-5" dirty="0">
                <a:latin typeface="Times New Roman"/>
                <a:cs typeface="Times New Roman"/>
              </a:rPr>
              <a:t>reazione al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degli antichi </a:t>
            </a:r>
            <a:r>
              <a:rPr sz="1200" spc="5" dirty="0">
                <a:latin typeface="Times New Roman"/>
                <a:cs typeface="Times New Roman"/>
              </a:rPr>
              <a:t>modelli </a:t>
            </a:r>
            <a:r>
              <a:rPr sz="1200" spc="-5" dirty="0">
                <a:latin typeface="Times New Roman"/>
                <a:cs typeface="Times New Roman"/>
              </a:rPr>
              <a:t>inferiori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reazione. Nuovi significati emergono </a:t>
            </a:r>
            <a:r>
              <a:rPr sz="1200" dirty="0">
                <a:latin typeface="Times New Roman"/>
                <a:cs typeface="Times New Roman"/>
              </a:rPr>
              <a:t>solo in mezzo </a:t>
            </a:r>
            <a:r>
              <a:rPr sz="1200" spc="-5" dirty="0">
                <a:latin typeface="Times New Roman"/>
                <a:cs typeface="Times New Roman"/>
              </a:rPr>
              <a:t>ai conflitti;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1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conflitto persiste </a:t>
            </a:r>
            <a:r>
              <a:rPr sz="1200" dirty="0">
                <a:latin typeface="Times New Roman"/>
                <a:cs typeface="Times New Roman"/>
              </a:rPr>
              <a:t>solo di </a:t>
            </a:r>
            <a:r>
              <a:rPr sz="1200" spc="-5" dirty="0">
                <a:latin typeface="Times New Roman"/>
                <a:cs typeface="Times New Roman"/>
              </a:rPr>
              <a:t>fronte al </a:t>
            </a:r>
            <a:r>
              <a:rPr sz="1200" dirty="0">
                <a:latin typeface="Times New Roman"/>
                <a:cs typeface="Times New Roman"/>
              </a:rPr>
              <a:t>rifiuto di </a:t>
            </a:r>
            <a:r>
              <a:rPr sz="1200" spc="-5" dirty="0">
                <a:latin typeface="Times New Roman"/>
                <a:cs typeface="Times New Roman"/>
              </a:rPr>
              <a:t>adottare </a:t>
            </a:r>
            <a:r>
              <a:rPr sz="1200" dirty="0">
                <a:latin typeface="Times New Roman"/>
                <a:cs typeface="Times New Roman"/>
              </a:rPr>
              <a:t>i valori  più </a:t>
            </a:r>
            <a:r>
              <a:rPr sz="1200" spc="-5" dirty="0">
                <a:latin typeface="Times New Roman"/>
                <a:cs typeface="Times New Roman"/>
              </a:rPr>
              <a:t>elevati racchiusi nei significati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311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(1097.6) 100:4.2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perplessità religiose </a:t>
            </a:r>
            <a:r>
              <a:rPr sz="1200" dirty="0">
                <a:latin typeface="Times New Roman"/>
                <a:cs typeface="Times New Roman"/>
              </a:rPr>
              <a:t>sono inevitabili; non può </a:t>
            </a:r>
            <a:r>
              <a:rPr sz="1200" spc="-5" dirty="0">
                <a:latin typeface="Times New Roman"/>
                <a:cs typeface="Times New Roman"/>
              </a:rPr>
              <a:t>esserci alcuna crescita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conflitto </a:t>
            </a:r>
            <a:r>
              <a:rPr sz="1200" dirty="0">
                <a:latin typeface="Times New Roman"/>
                <a:cs typeface="Times New Roman"/>
              </a:rPr>
              <a:t>fisico e </a:t>
            </a:r>
            <a:r>
              <a:rPr sz="1200" spc="-5" dirty="0">
                <a:latin typeface="Times New Roman"/>
                <a:cs typeface="Times New Roman"/>
              </a:rPr>
              <a:t>turbamento spirituale.  L’organizzazione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criterio filosofico </a:t>
            </a:r>
            <a:r>
              <a:rPr sz="1200" dirty="0">
                <a:latin typeface="Times New Roman"/>
                <a:cs typeface="Times New Roman"/>
              </a:rPr>
              <a:t>di vita comporta una perturbazione </a:t>
            </a:r>
            <a:r>
              <a:rPr sz="1200" spc="-5" dirty="0">
                <a:latin typeface="Times New Roman"/>
                <a:cs typeface="Times New Roman"/>
              </a:rPr>
              <a:t>considerevole nei </a:t>
            </a:r>
            <a:r>
              <a:rPr sz="1200" dirty="0">
                <a:latin typeface="Times New Roman"/>
                <a:cs typeface="Times New Roman"/>
              </a:rPr>
              <a:t>regni </a:t>
            </a:r>
            <a:r>
              <a:rPr sz="1200" spc="-5" dirty="0">
                <a:latin typeface="Times New Roman"/>
                <a:cs typeface="Times New Roman"/>
              </a:rPr>
              <a:t>filosofici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dirty="0">
                <a:latin typeface="Times New Roman"/>
                <a:cs typeface="Times New Roman"/>
              </a:rPr>
              <a:t>devozioni non sono </a:t>
            </a:r>
            <a:r>
              <a:rPr sz="1200" spc="-5" dirty="0">
                <a:latin typeface="Times New Roman"/>
                <a:cs typeface="Times New Roman"/>
              </a:rPr>
              <a:t>esercitate </a:t>
            </a:r>
            <a:r>
              <a:rPr sz="1200" dirty="0">
                <a:latin typeface="Times New Roman"/>
                <a:cs typeface="Times New Roman"/>
              </a:rPr>
              <a:t>a favore </a:t>
            </a:r>
            <a:r>
              <a:rPr sz="1200" spc="-5" dirty="0">
                <a:latin typeface="Times New Roman"/>
                <a:cs typeface="Times New Roman"/>
              </a:rPr>
              <a:t>del grande, del </a:t>
            </a:r>
            <a:r>
              <a:rPr sz="1200" dirty="0">
                <a:latin typeface="Times New Roman"/>
                <a:cs typeface="Times New Roman"/>
              </a:rPr>
              <a:t>buono, del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e del nobile senza lotta.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sforzo </a:t>
            </a:r>
            <a:r>
              <a:rPr sz="1200" spc="-5" dirty="0">
                <a:latin typeface="Times New Roman"/>
                <a:cs typeface="Times New Roman"/>
              </a:rPr>
              <a:t>accompagna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chiarificazione della </a:t>
            </a:r>
            <a:r>
              <a:rPr sz="1200" dirty="0">
                <a:latin typeface="Times New Roman"/>
                <a:cs typeface="Times New Roman"/>
              </a:rPr>
              <a:t>visione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l’accrescimento </a:t>
            </a:r>
            <a:r>
              <a:rPr sz="1200" dirty="0">
                <a:latin typeface="Times New Roman"/>
                <a:cs typeface="Times New Roman"/>
              </a:rPr>
              <a:t>dell’intuizione </a:t>
            </a:r>
            <a:r>
              <a:rPr sz="1200" spc="-5" dirty="0">
                <a:latin typeface="Times New Roman"/>
                <a:cs typeface="Times New Roman"/>
              </a:rPr>
              <a:t>cosmica. </a:t>
            </a:r>
            <a:r>
              <a:rPr sz="1200" dirty="0">
                <a:latin typeface="Times New Roman"/>
                <a:cs typeface="Times New Roman"/>
              </a:rPr>
              <a:t>E l’intelletto </a:t>
            </a:r>
            <a:r>
              <a:rPr sz="1200" spc="-5" dirty="0">
                <a:latin typeface="Times New Roman"/>
                <a:cs typeface="Times New Roman"/>
              </a:rPr>
              <a:t>umano protesta quando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allontanato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05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343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dal sostentamento delle energie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spirituali dell’esistenza temporale.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indolente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ribella </a:t>
            </a:r>
            <a:r>
              <a:rPr sz="1200" spc="-5" dirty="0">
                <a:latin typeface="Times New Roman"/>
                <a:cs typeface="Times New Roman"/>
              </a:rPr>
              <a:t>allo sforzo </a:t>
            </a:r>
            <a:r>
              <a:rPr sz="1200" dirty="0">
                <a:latin typeface="Times New Roman"/>
                <a:cs typeface="Times New Roman"/>
              </a:rPr>
              <a:t>richiesto  </a:t>
            </a:r>
            <a:r>
              <a:rPr sz="1200" spc="-5" dirty="0">
                <a:latin typeface="Times New Roman"/>
                <a:cs typeface="Times New Roman"/>
              </a:rPr>
              <a:t>per affrontare </a:t>
            </a:r>
            <a:r>
              <a:rPr sz="1200" dirty="0">
                <a:latin typeface="Times New Roman"/>
                <a:cs typeface="Times New Roman"/>
              </a:rPr>
              <a:t>i problemi </a:t>
            </a:r>
            <a:r>
              <a:rPr sz="1200" spc="-5" dirty="0">
                <a:latin typeface="Times New Roman"/>
                <a:cs typeface="Times New Roman"/>
              </a:rPr>
              <a:t>cosmici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risolvere.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89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(1097.7) 100:4.3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problema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religiosa consiste nel </a:t>
            </a:r>
            <a:r>
              <a:rPr sz="1200" dirty="0">
                <a:latin typeface="Times New Roman"/>
                <a:cs typeface="Times New Roman"/>
              </a:rPr>
              <a:t>compito di </a:t>
            </a:r>
            <a:r>
              <a:rPr sz="1200" spc="-5" dirty="0">
                <a:latin typeface="Times New Roman"/>
                <a:cs typeface="Times New Roman"/>
              </a:rPr>
              <a:t>unificare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dell’anima insiti </a:t>
            </a:r>
            <a:r>
              <a:rPr sz="1200" spc="-5" dirty="0">
                <a:latin typeface="Times New Roman"/>
                <a:cs typeface="Times New Roman"/>
              </a:rPr>
              <a:t>nella personalità  mediante </a:t>
            </a:r>
            <a:r>
              <a:rPr sz="1200" dirty="0">
                <a:latin typeface="Times New Roman"/>
                <a:cs typeface="Times New Roman"/>
              </a:rPr>
              <a:t>il dominio </a:t>
            </a:r>
            <a:r>
              <a:rPr sz="1200" spc="-5" dirty="0">
                <a:latin typeface="Times New Roman"/>
                <a:cs typeface="Times New Roman"/>
              </a:rPr>
              <a:t>dell’amore.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salute, </a:t>
            </a:r>
            <a:r>
              <a:rPr sz="1200" spc="-5" dirty="0">
                <a:latin typeface="Times New Roman"/>
                <a:cs typeface="Times New Roman"/>
              </a:rPr>
              <a:t>l’efficienza </a:t>
            </a:r>
            <a:r>
              <a:rPr sz="1200" dirty="0">
                <a:latin typeface="Times New Roman"/>
                <a:cs typeface="Times New Roman"/>
              </a:rPr>
              <a:t>mentale e la </a:t>
            </a:r>
            <a:r>
              <a:rPr sz="1200" spc="-5" dirty="0">
                <a:latin typeface="Times New Roman"/>
                <a:cs typeface="Times New Roman"/>
              </a:rPr>
              <a:t>felicità risultano dall’unificazione dei sistemi fisici,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sistemi  mentali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sistemi spirituali. Della salute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sanità mentale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comprende </a:t>
            </a:r>
            <a:r>
              <a:rPr sz="1200" dirty="0">
                <a:latin typeface="Times New Roman"/>
                <a:cs typeface="Times New Roman"/>
              </a:rPr>
              <a:t>molto, ma </a:t>
            </a:r>
            <a:r>
              <a:rPr sz="1200" spc="-5" dirty="0">
                <a:latin typeface="Times New Roman"/>
                <a:cs typeface="Times New Roman"/>
              </a:rPr>
              <a:t>della felicità </a:t>
            </a:r>
            <a:r>
              <a:rPr sz="1200" dirty="0">
                <a:latin typeface="Times New Roman"/>
                <a:cs typeface="Times New Roman"/>
              </a:rPr>
              <a:t>ha veramente  </a:t>
            </a:r>
            <a:r>
              <a:rPr sz="1200" spc="-5" dirty="0">
                <a:latin typeface="Times New Roman"/>
                <a:cs typeface="Times New Roman"/>
              </a:rPr>
              <a:t>compreso assai </a:t>
            </a:r>
            <a:r>
              <a:rPr sz="1200" dirty="0">
                <a:latin typeface="Times New Roman"/>
                <a:cs typeface="Times New Roman"/>
              </a:rPr>
              <a:t>poco.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felicità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è indissolubilmente </a:t>
            </a:r>
            <a:r>
              <a:rPr sz="1200" spc="-5" dirty="0">
                <a:latin typeface="Times New Roman"/>
                <a:cs typeface="Times New Roman"/>
              </a:rPr>
              <a:t>legata al progresso 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procura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gioia duratura, </a:t>
            </a:r>
            <a:r>
              <a:rPr sz="1200" dirty="0">
                <a:latin typeface="Times New Roman"/>
                <a:cs typeface="Times New Roman"/>
              </a:rPr>
              <a:t>una pace </a:t>
            </a:r>
            <a:r>
              <a:rPr sz="1200" spc="-5" dirty="0">
                <a:latin typeface="Times New Roman"/>
                <a:cs typeface="Times New Roman"/>
              </a:rPr>
              <a:t>che oltrepassa ogni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comprensione.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(1098.1) 100:4.4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sensi testimoniano l’esistenza delle cose;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scopre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dei </a:t>
            </a:r>
            <a:r>
              <a:rPr sz="1200" dirty="0">
                <a:latin typeface="Times New Roman"/>
                <a:cs typeface="Times New Roman"/>
              </a:rPr>
              <a:t>significati; ma </a:t>
            </a:r>
            <a:r>
              <a:rPr sz="1200" spc="-5" dirty="0">
                <a:latin typeface="Times New Roman"/>
                <a:cs typeface="Times New Roman"/>
              </a:rPr>
              <a:t>l’esperienza  spirituale rivela all’individuo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veri valori </a:t>
            </a:r>
            <a:r>
              <a:rPr sz="1200" dirty="0">
                <a:latin typeface="Times New Roman"/>
                <a:cs typeface="Times New Roman"/>
              </a:rPr>
              <a:t>della vita. </a:t>
            </a:r>
            <a:r>
              <a:rPr sz="1200" spc="-5" dirty="0">
                <a:latin typeface="Times New Roman"/>
                <a:cs typeface="Times New Roman"/>
              </a:rPr>
              <a:t>Questi livelli elevati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umana si raggiungono nell’amore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nell’amore disinteressato dell’uomo.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amate </a:t>
            </a:r>
            <a:r>
              <a:rPr sz="1200" dirty="0">
                <a:latin typeface="Times New Roman"/>
                <a:cs typeface="Times New Roman"/>
              </a:rPr>
              <a:t>i vostri simili dovete </a:t>
            </a:r>
            <a:r>
              <a:rPr sz="1200" spc="-5" dirty="0">
                <a:latin typeface="Times New Roman"/>
                <a:cs typeface="Times New Roman"/>
              </a:rPr>
              <a:t>avere scoperto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valore. Gesù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amato così tanto </a:t>
            </a:r>
            <a:r>
              <a:rPr sz="1200" dirty="0">
                <a:latin typeface="Times New Roman"/>
                <a:cs typeface="Times New Roman"/>
              </a:rPr>
              <a:t>gli  uomini </a:t>
            </a:r>
            <a:r>
              <a:rPr sz="1200" spc="-5" dirty="0">
                <a:latin typeface="Times New Roman"/>
                <a:cs typeface="Times New Roman"/>
              </a:rPr>
              <a:t>perché attribuiva </a:t>
            </a:r>
            <a:r>
              <a:rPr sz="1200" dirty="0">
                <a:latin typeface="Times New Roman"/>
                <a:cs typeface="Times New Roman"/>
              </a:rPr>
              <a:t>loro un </a:t>
            </a:r>
            <a:r>
              <a:rPr sz="1200" spc="-5" dirty="0">
                <a:latin typeface="Times New Roman"/>
                <a:cs typeface="Times New Roman"/>
              </a:rPr>
              <a:t>alto valore. Voi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meglio il </a:t>
            </a:r>
            <a:r>
              <a:rPr sz="1200" spc="-5" dirty="0">
                <a:latin typeface="Times New Roman"/>
                <a:cs typeface="Times New Roman"/>
              </a:rPr>
              <a:t>valore nei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associati scoprendo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motivazione.  </a:t>
            </a:r>
            <a:r>
              <a:rPr sz="1200" spc="-5" dirty="0">
                <a:latin typeface="Times New Roman"/>
                <a:cs typeface="Times New Roman"/>
              </a:rPr>
              <a:t>Se qualcuno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irrita </a:t>
            </a:r>
            <a:r>
              <a:rPr sz="1200" dirty="0">
                <a:latin typeface="Times New Roman"/>
                <a:cs typeface="Times New Roman"/>
              </a:rPr>
              <a:t>e suscita in voi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sentimenti di </a:t>
            </a:r>
            <a:r>
              <a:rPr sz="1200" spc="-5" dirty="0">
                <a:latin typeface="Times New Roman"/>
                <a:cs typeface="Times New Roman"/>
              </a:rPr>
              <a:t>rancore, </a:t>
            </a:r>
            <a:r>
              <a:rPr sz="1200" dirty="0">
                <a:latin typeface="Times New Roman"/>
                <a:cs typeface="Times New Roman"/>
              </a:rPr>
              <a:t>dovreste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per affinità di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punto di vista, le </a:t>
            </a:r>
            <a:r>
              <a:rPr sz="1200" spc="-5" dirty="0">
                <a:latin typeface="Times New Roman"/>
                <a:cs typeface="Times New Roman"/>
              </a:rPr>
              <a:t>sue  ragioni per tale condotta deplorevole. Non appena comprenderete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prossimo, diverrete tolleranti,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tolleranza </a:t>
            </a:r>
            <a:r>
              <a:rPr sz="1200" dirty="0">
                <a:latin typeface="Times New Roman"/>
                <a:cs typeface="Times New Roman"/>
              </a:rPr>
              <a:t>si  </a:t>
            </a:r>
            <a:r>
              <a:rPr sz="1200" spc="-5" dirty="0">
                <a:latin typeface="Times New Roman"/>
                <a:cs typeface="Times New Roman"/>
              </a:rPr>
              <a:t>trasformerà </a:t>
            </a:r>
            <a:r>
              <a:rPr sz="1200" dirty="0">
                <a:latin typeface="Times New Roman"/>
                <a:cs typeface="Times New Roman"/>
              </a:rPr>
              <a:t>in amicizia e </a:t>
            </a:r>
            <a:r>
              <a:rPr sz="1200" spc="-5" dirty="0">
                <a:latin typeface="Times New Roman"/>
                <a:cs typeface="Times New Roman"/>
              </a:rPr>
              <a:t>maturerà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(1098.2) 100:4.5 </a:t>
            </a:r>
            <a:r>
              <a:rPr sz="1200" spc="-5" dirty="0">
                <a:latin typeface="Times New Roman"/>
                <a:cs typeface="Times New Roman"/>
              </a:rPr>
              <a:t>Rievocate nell’occhio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l’immagine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antenati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dell’epoca degli abitatori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caverne</a:t>
            </a:r>
            <a:endParaRPr sz="1200">
              <a:latin typeface="Times New Roman"/>
              <a:cs typeface="Times New Roman"/>
            </a:endParaRPr>
          </a:p>
          <a:p>
            <a:pPr marL="76200" marR="50800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— una </a:t>
            </a:r>
            <a:r>
              <a:rPr sz="1200" spc="-5" dirty="0">
                <a:latin typeface="Times New Roman"/>
                <a:cs typeface="Times New Roman"/>
              </a:rPr>
              <a:t>piccola, malfatta, sudicia, ringhiosa </a:t>
            </a:r>
            <a:r>
              <a:rPr sz="1200" dirty="0">
                <a:latin typeface="Times New Roman"/>
                <a:cs typeface="Times New Roman"/>
              </a:rPr>
              <a:t>tozza </a:t>
            </a:r>
            <a:r>
              <a:rPr sz="1200" spc="-5" dirty="0">
                <a:latin typeface="Times New Roman"/>
                <a:cs typeface="Times New Roman"/>
              </a:rPr>
              <a:t>figura </a:t>
            </a:r>
            <a:r>
              <a:rPr sz="1200" dirty="0">
                <a:latin typeface="Times New Roman"/>
                <a:cs typeface="Times New Roman"/>
              </a:rPr>
              <a:t>d’uomo, in </a:t>
            </a:r>
            <a:r>
              <a:rPr sz="1200" spc="-5" dirty="0">
                <a:latin typeface="Times New Roman"/>
                <a:cs typeface="Times New Roman"/>
              </a:rPr>
              <a:t>piedi,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gambe divaricate,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clava alzata, che </a:t>
            </a:r>
            <a:r>
              <a:rPr sz="1200" dirty="0">
                <a:latin typeface="Times New Roman"/>
                <a:cs typeface="Times New Roman"/>
              </a:rPr>
              <a:t>respira odio e  </a:t>
            </a:r>
            <a:r>
              <a:rPr sz="1200" spc="-5" dirty="0">
                <a:latin typeface="Times New Roman"/>
                <a:cs typeface="Times New Roman"/>
              </a:rPr>
              <a:t>animosità mentre guarda ferocemente </a:t>
            </a:r>
            <a:r>
              <a:rPr sz="1200" dirty="0">
                <a:latin typeface="Times New Roman"/>
                <a:cs typeface="Times New Roman"/>
              </a:rPr>
              <a:t>dritto davanti a lui.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immagine difficilmente descrive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dignità </a:t>
            </a:r>
            <a:r>
              <a:rPr sz="1200" dirty="0">
                <a:latin typeface="Times New Roman"/>
                <a:cs typeface="Times New Roman"/>
              </a:rPr>
              <a:t>divina dell’uomo. </a:t>
            </a:r>
            <a:r>
              <a:rPr sz="1200" spc="-5" dirty="0">
                <a:latin typeface="Times New Roman"/>
                <a:cs typeface="Times New Roman"/>
              </a:rPr>
              <a:t>Ma  permetteteci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allargare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quadro. Di fronte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quest’uomo agitato sta </a:t>
            </a:r>
            <a:r>
              <a:rPr sz="1200" dirty="0">
                <a:latin typeface="Times New Roman"/>
                <a:cs typeface="Times New Roman"/>
              </a:rPr>
              <a:t>acquattata una </a:t>
            </a:r>
            <a:r>
              <a:rPr sz="1200" spc="-5" dirty="0">
                <a:latin typeface="Times New Roman"/>
                <a:cs typeface="Times New Roman"/>
              </a:rPr>
              <a:t>tigre dai </a:t>
            </a:r>
            <a:r>
              <a:rPr sz="1200" dirty="0">
                <a:latin typeface="Times New Roman"/>
                <a:cs typeface="Times New Roman"/>
              </a:rPr>
              <a:t>denti a </a:t>
            </a:r>
            <a:r>
              <a:rPr sz="1200" spc="-5" dirty="0">
                <a:latin typeface="Times New Roman"/>
                <a:cs typeface="Times New Roman"/>
              </a:rPr>
              <a:t>sciabola. Dietro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1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stanno  </a:t>
            </a:r>
            <a:r>
              <a:rPr sz="1200" dirty="0">
                <a:latin typeface="Times New Roman"/>
                <a:cs typeface="Times New Roman"/>
              </a:rPr>
              <a:t>una donna e due </a:t>
            </a:r>
            <a:r>
              <a:rPr sz="1200" spc="-5" dirty="0">
                <a:latin typeface="Times New Roman"/>
                <a:cs typeface="Times New Roman"/>
              </a:rPr>
              <a:t>bambini. Voi riconoscete immediatamente </a:t>
            </a:r>
            <a:r>
              <a:rPr sz="1200" dirty="0">
                <a:latin typeface="Times New Roman"/>
                <a:cs typeface="Times New Roman"/>
              </a:rPr>
              <a:t>che una tale immagine </a:t>
            </a:r>
            <a:r>
              <a:rPr sz="1200" spc="-5" dirty="0">
                <a:latin typeface="Times New Roman"/>
                <a:cs typeface="Times New Roman"/>
              </a:rPr>
              <a:t>rappresenta gli </a:t>
            </a:r>
            <a:r>
              <a:rPr sz="1200" dirty="0">
                <a:latin typeface="Times New Roman"/>
                <a:cs typeface="Times New Roman"/>
              </a:rPr>
              <a:t>inizi di </a:t>
            </a:r>
            <a:r>
              <a:rPr sz="1200" spc="-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belli e </a:t>
            </a:r>
            <a:r>
              <a:rPr sz="1200" spc="-5" dirty="0">
                <a:latin typeface="Times New Roman"/>
                <a:cs typeface="Times New Roman"/>
              </a:rPr>
              <a:t>nobili aspetti  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ma l’uomo è 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quadri. </a:t>
            </a:r>
            <a:r>
              <a:rPr sz="1200" dirty="0">
                <a:latin typeface="Times New Roman"/>
                <a:cs typeface="Times New Roman"/>
              </a:rPr>
              <a:t>Soltanto che </a:t>
            </a:r>
            <a:r>
              <a:rPr sz="1200" spc="-5" dirty="0">
                <a:latin typeface="Times New Roman"/>
                <a:cs typeface="Times New Roman"/>
              </a:rPr>
              <a:t>nella seconda scenetta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favoriti </a:t>
            </a:r>
            <a:r>
              <a:rPr sz="1200" dirty="0">
                <a:latin typeface="Times New Roman"/>
                <a:cs typeface="Times New Roman"/>
              </a:rPr>
              <a:t>da un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allargamento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324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d’orizzonte.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discernete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motivazione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mortale in evoluzione.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atteggiamento diventa encomiabile perché 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comprendete. Se </a:t>
            </a:r>
            <a:r>
              <a:rPr sz="1200" dirty="0">
                <a:latin typeface="Times New Roman"/>
                <a:cs typeface="Times New Roman"/>
              </a:rPr>
              <a:t>voi poteste soltanto </a:t>
            </a:r>
            <a:r>
              <a:rPr sz="1200" spc="-5" dirty="0">
                <a:latin typeface="Times New Roman"/>
                <a:cs typeface="Times New Roman"/>
              </a:rPr>
              <a:t>approfondire </a:t>
            </a:r>
            <a:r>
              <a:rPr sz="1200" dirty="0">
                <a:latin typeface="Times New Roman"/>
                <a:cs typeface="Times New Roman"/>
              </a:rPr>
              <a:t>i motivi dei vostri </a:t>
            </a:r>
            <a:r>
              <a:rPr sz="1200" spc="-5" dirty="0">
                <a:latin typeface="Times New Roman"/>
                <a:cs typeface="Times New Roman"/>
              </a:rPr>
              <a:t>compagni,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comprendereste. Se </a:t>
            </a:r>
            <a:r>
              <a:rPr sz="1200" spc="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poteste 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i vostri simili </a:t>
            </a:r>
            <a:r>
              <a:rPr sz="1200" spc="-5" dirty="0">
                <a:latin typeface="Times New Roman"/>
                <a:cs typeface="Times New Roman"/>
              </a:rPr>
              <a:t>finireste per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amarli.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63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(1098.3) 100:4.6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potete amare </a:t>
            </a:r>
            <a:r>
              <a:rPr sz="1200" dirty="0">
                <a:latin typeface="Times New Roman"/>
                <a:cs typeface="Times New Roman"/>
              </a:rPr>
              <a:t>veramente i vostri </a:t>
            </a:r>
            <a:r>
              <a:rPr sz="1200" spc="-5" dirty="0">
                <a:latin typeface="Times New Roman"/>
                <a:cs typeface="Times New Roman"/>
              </a:rPr>
              <a:t>simili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semplice atto </a:t>
            </a:r>
            <a:r>
              <a:rPr sz="1200" dirty="0">
                <a:latin typeface="Times New Roman"/>
                <a:cs typeface="Times New Roman"/>
              </a:rPr>
              <a:t>di volontà. </a:t>
            </a:r>
            <a:r>
              <a:rPr sz="1200" spc="-5" dirty="0">
                <a:latin typeface="Times New Roman"/>
                <a:cs typeface="Times New Roman"/>
              </a:rPr>
              <a:t>L’amore nasce solo dalla </a:t>
            </a:r>
            <a:r>
              <a:rPr sz="1200" dirty="0">
                <a:latin typeface="Times New Roman"/>
                <a:cs typeface="Times New Roman"/>
              </a:rPr>
              <a:t>profonda  </a:t>
            </a:r>
            <a:r>
              <a:rPr sz="1200" spc="-5" dirty="0">
                <a:latin typeface="Times New Roman"/>
                <a:cs typeface="Times New Roman"/>
              </a:rPr>
              <a:t>comprensione dei </a:t>
            </a:r>
            <a:r>
              <a:rPr sz="1200" dirty="0">
                <a:latin typeface="Times New Roman"/>
                <a:cs typeface="Times New Roman"/>
              </a:rPr>
              <a:t>motivi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sentimenti del vostro </a:t>
            </a:r>
            <a:r>
              <a:rPr sz="1200" spc="-5" dirty="0">
                <a:latin typeface="Times New Roman"/>
                <a:cs typeface="Times New Roman"/>
              </a:rPr>
              <a:t>prossimo.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così importante amare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10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imparare  ogni giorno ad amarne </a:t>
            </a:r>
            <a:r>
              <a:rPr sz="1200" dirty="0">
                <a:latin typeface="Times New Roman"/>
                <a:cs typeface="Times New Roman"/>
              </a:rPr>
              <a:t>uno di più. </a:t>
            </a:r>
            <a:r>
              <a:rPr sz="1200" spc="-5" dirty="0">
                <a:latin typeface="Times New Roman"/>
                <a:cs typeface="Times New Roman"/>
              </a:rPr>
              <a:t>Se ogni </a:t>
            </a:r>
            <a:r>
              <a:rPr sz="1200" dirty="0">
                <a:latin typeface="Times New Roman"/>
                <a:cs typeface="Times New Roman"/>
              </a:rPr>
              <a:t>giorno od </a:t>
            </a:r>
            <a:r>
              <a:rPr sz="1200" spc="-5" dirty="0">
                <a:latin typeface="Times New Roman"/>
                <a:cs typeface="Times New Roman"/>
              </a:rPr>
              <a:t>ogni settimana </a:t>
            </a:r>
            <a:r>
              <a:rPr sz="1200" dirty="0">
                <a:latin typeface="Times New Roman"/>
                <a:cs typeface="Times New Roman"/>
              </a:rPr>
              <a:t>voi riuscite 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uno in più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simili,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 questo </a:t>
            </a:r>
            <a:r>
              <a:rPr sz="1200" dirty="0">
                <a:latin typeface="Times New Roman"/>
                <a:cs typeface="Times New Roman"/>
              </a:rPr>
              <a:t>è il limite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capacità, </a:t>
            </a:r>
            <a:r>
              <a:rPr sz="1200" dirty="0">
                <a:latin typeface="Times New Roman"/>
                <a:cs typeface="Times New Roman"/>
              </a:rPr>
              <a:t>allora state </a:t>
            </a:r>
            <a:r>
              <a:rPr sz="1200" spc="-5" dirty="0">
                <a:latin typeface="Times New Roman"/>
                <a:cs typeface="Times New Roman"/>
              </a:rPr>
              <a:t>certamente rendendo 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personalità. L’amore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contagioso,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devozione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intelligente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saggia, </a:t>
            </a:r>
            <a:r>
              <a:rPr sz="1200" dirty="0">
                <a:latin typeface="Times New Roman"/>
                <a:cs typeface="Times New Roman"/>
              </a:rPr>
              <a:t>l’amore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presa </a:t>
            </a:r>
            <a:r>
              <a:rPr sz="1200" dirty="0">
                <a:latin typeface="Times New Roman"/>
                <a:cs typeface="Times New Roman"/>
              </a:rPr>
              <a:t>dell’odio. </a:t>
            </a:r>
            <a:r>
              <a:rPr sz="1200" spc="-5" dirty="0">
                <a:latin typeface="Times New Roman"/>
                <a:cs typeface="Times New Roman"/>
              </a:rPr>
              <a:t>Ma solo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amore autentico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disinteressato </a:t>
            </a:r>
            <a:r>
              <a:rPr sz="1200" dirty="0">
                <a:latin typeface="Times New Roman"/>
                <a:cs typeface="Times New Roman"/>
              </a:rPr>
              <a:t>è veramente </a:t>
            </a:r>
            <a:r>
              <a:rPr sz="1200" spc="-5" dirty="0">
                <a:latin typeface="Times New Roman"/>
                <a:cs typeface="Times New Roman"/>
              </a:rPr>
              <a:t>contagioso. Se ogni mortale potesse </a:t>
            </a:r>
            <a:r>
              <a:rPr sz="1200" dirty="0">
                <a:latin typeface="Times New Roman"/>
                <a:cs typeface="Times New Roman"/>
              </a:rPr>
              <a:t>solo diventare un centro di </a:t>
            </a:r>
            <a:r>
              <a:rPr sz="1200" spc="-5" dirty="0">
                <a:latin typeface="Times New Roman"/>
                <a:cs typeface="Times New Roman"/>
              </a:rPr>
              <a:t>affetto </a:t>
            </a:r>
            <a:r>
              <a:rPr sz="1200" dirty="0">
                <a:latin typeface="Times New Roman"/>
                <a:cs typeface="Times New Roman"/>
              </a:rPr>
              <a:t>dinamico,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virus </a:t>
            </a:r>
            <a:r>
              <a:rPr sz="1200" spc="-5" dirty="0">
                <a:latin typeface="Times New Roman"/>
                <a:cs typeface="Times New Roman"/>
              </a:rPr>
              <a:t>benigno  dell’amore </a:t>
            </a:r>
            <a:r>
              <a:rPr sz="1200" dirty="0">
                <a:latin typeface="Times New Roman"/>
                <a:cs typeface="Times New Roman"/>
              </a:rPr>
              <a:t>pervaderebbe </a:t>
            </a:r>
            <a:r>
              <a:rPr sz="1200" spc="-5" dirty="0">
                <a:latin typeface="Times New Roman"/>
                <a:cs typeface="Times New Roman"/>
              </a:rPr>
              <a:t>ben presto </a:t>
            </a:r>
            <a:r>
              <a:rPr sz="1200" dirty="0">
                <a:latin typeface="Times New Roman"/>
                <a:cs typeface="Times New Roman"/>
              </a:rPr>
              <a:t>la corrente emotiva </a:t>
            </a:r>
            <a:r>
              <a:rPr sz="1200" spc="-5" dirty="0">
                <a:latin typeface="Times New Roman"/>
                <a:cs typeface="Times New Roman"/>
              </a:rPr>
              <a:t>sentimentale </a:t>
            </a:r>
            <a:r>
              <a:rPr sz="1200" dirty="0">
                <a:latin typeface="Times New Roman"/>
                <a:cs typeface="Times New Roman"/>
              </a:rPr>
              <a:t>dell’umanità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civiltà sarebbe </a:t>
            </a:r>
            <a:r>
              <a:rPr sz="1200" dirty="0">
                <a:latin typeface="Times New Roman"/>
                <a:cs typeface="Times New Roman"/>
              </a:rPr>
              <a:t>avviluppata  </a:t>
            </a:r>
            <a:r>
              <a:rPr sz="1200" spc="-5" dirty="0">
                <a:latin typeface="Times New Roman"/>
                <a:cs typeface="Times New Roman"/>
              </a:rPr>
              <a:t>dall’amore,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sarebbe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della fratellanza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Conversione e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misticismo</a:t>
            </a:r>
            <a:endParaRPr sz="1600">
              <a:latin typeface="Times New Roman"/>
              <a:cs typeface="Times New Roman"/>
            </a:endParaRPr>
          </a:p>
          <a:p>
            <a:pPr marL="76200" marR="165735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(1098.4) 100:5.1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è pieno di anime </a:t>
            </a:r>
            <a:r>
              <a:rPr sz="1200" spc="-5" dirty="0">
                <a:latin typeface="Times New Roman"/>
                <a:cs typeface="Times New Roman"/>
              </a:rPr>
              <a:t>perdute,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perdute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teologico, ma </a:t>
            </a:r>
            <a:r>
              <a:rPr sz="1200" spc="-5" dirty="0">
                <a:latin typeface="Times New Roman"/>
                <a:cs typeface="Times New Roman"/>
              </a:rPr>
              <a:t>perdute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direzionale, erranti nella  confusione </a:t>
            </a:r>
            <a:r>
              <a:rPr sz="1200" dirty="0">
                <a:latin typeface="Times New Roman"/>
                <a:cs typeface="Times New Roman"/>
              </a:rPr>
              <a:t>tra le dottrine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culti di </a:t>
            </a:r>
            <a:r>
              <a:rPr sz="1200" spc="-5" dirty="0">
                <a:latin typeface="Times New Roman"/>
                <a:cs typeface="Times New Roman"/>
              </a:rPr>
              <a:t>un’era filosofica frustrata. Troppo </a:t>
            </a:r>
            <a:r>
              <a:rPr sz="1200" dirty="0">
                <a:latin typeface="Times New Roman"/>
                <a:cs typeface="Times New Roman"/>
              </a:rPr>
              <a:t>poche hanno </a:t>
            </a:r>
            <a:r>
              <a:rPr sz="1200" spc="-5" dirty="0">
                <a:latin typeface="Times New Roman"/>
                <a:cs typeface="Times New Roman"/>
              </a:rPr>
              <a:t>imparato </a:t>
            </a:r>
            <a:r>
              <a:rPr sz="1200" dirty="0">
                <a:latin typeface="Times New Roman"/>
                <a:cs typeface="Times New Roman"/>
              </a:rPr>
              <a:t>a stabilire una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al 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dell’autorità religiosa. </a:t>
            </a:r>
            <a:r>
              <a:rPr sz="1200" dirty="0">
                <a:latin typeface="Times New Roman"/>
                <a:cs typeface="Times New Roman"/>
              </a:rPr>
              <a:t>(I </a:t>
            </a:r>
            <a:r>
              <a:rPr sz="1200" spc="-5" dirty="0">
                <a:latin typeface="Times New Roman"/>
                <a:cs typeface="Times New Roman"/>
              </a:rPr>
              <a:t>simboli della religione socializzata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devono essere </a:t>
            </a:r>
            <a:r>
              <a:rPr sz="1200" dirty="0">
                <a:latin typeface="Times New Roman"/>
                <a:cs typeface="Times New Roman"/>
              </a:rPr>
              <a:t>disprezzati </a:t>
            </a:r>
            <a:r>
              <a:rPr sz="1200" spc="-5" dirty="0">
                <a:latin typeface="Times New Roman"/>
                <a:cs typeface="Times New Roman"/>
              </a:rPr>
              <a:t>come canali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crescita, </a:t>
            </a:r>
            <a:r>
              <a:rPr sz="1200" dirty="0">
                <a:latin typeface="Times New Roman"/>
                <a:cs typeface="Times New Roman"/>
              </a:rPr>
              <a:t>benché il  letto del </a:t>
            </a:r>
            <a:r>
              <a:rPr sz="1200" spc="-5" dirty="0">
                <a:latin typeface="Times New Roman"/>
                <a:cs typeface="Times New Roman"/>
              </a:rPr>
              <a:t>fiume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5" dirty="0">
                <a:latin typeface="Times New Roman"/>
                <a:cs typeface="Times New Roman"/>
              </a:rPr>
              <a:t> fiume.)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(1098.5) 100:5.2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progressione della </a:t>
            </a:r>
            <a:r>
              <a:rPr sz="1200" spc="-5" dirty="0">
                <a:latin typeface="Times New Roman"/>
                <a:cs typeface="Times New Roman"/>
              </a:rPr>
              <a:t>crescita religiosa conduce, attraverso </a:t>
            </a:r>
            <a:r>
              <a:rPr sz="1200" dirty="0">
                <a:latin typeface="Times New Roman"/>
                <a:cs typeface="Times New Roman"/>
              </a:rPr>
              <a:t>il conflitto, dalla </a:t>
            </a:r>
            <a:r>
              <a:rPr sz="1200" spc="-5" dirty="0">
                <a:latin typeface="Times New Roman"/>
                <a:cs typeface="Times New Roman"/>
              </a:rPr>
              <a:t>stagnazione alla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coordinazione,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dall’insicurezza ad </a:t>
            </a:r>
            <a:r>
              <a:rPr sz="1200" dirty="0">
                <a:latin typeface="Times New Roman"/>
                <a:cs typeface="Times New Roman"/>
              </a:rPr>
              <a:t>una fede </a:t>
            </a:r>
            <a:r>
              <a:rPr sz="1200" spc="-5" dirty="0">
                <a:latin typeface="Times New Roman"/>
                <a:cs typeface="Times New Roman"/>
              </a:rPr>
              <a:t>incrollabile, </a:t>
            </a:r>
            <a:r>
              <a:rPr sz="1200" dirty="0">
                <a:latin typeface="Times New Roman"/>
                <a:cs typeface="Times New Roman"/>
              </a:rPr>
              <a:t>dalla confusione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cosmica all’unificazione della personalità,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dall’obiet-tivo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3669"/>
            <a:ext cx="533844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temporale </a:t>
            </a:r>
            <a:r>
              <a:rPr sz="1200" dirty="0">
                <a:latin typeface="Times New Roman"/>
                <a:cs typeface="Times New Roman"/>
              </a:rPr>
              <a:t>a quello </a:t>
            </a:r>
            <a:r>
              <a:rPr sz="1200" spc="-5" dirty="0">
                <a:latin typeface="Times New Roman"/>
                <a:cs typeface="Times New Roman"/>
              </a:rPr>
              <a:t>eterno, dalla schiavitù della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alla libertà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filiazione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34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08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(1099.1) 100:5.3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chiarire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professioni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fedeltà agli ideali supremi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consapevolezza psichica, emotiva </a:t>
            </a:r>
            <a:r>
              <a:rPr sz="1200" dirty="0">
                <a:latin typeface="Times New Roman"/>
                <a:cs typeface="Times New Roman"/>
              </a:rPr>
              <a:t>e spirituale di  </a:t>
            </a:r>
            <a:r>
              <a:rPr sz="1200" spc="-5" dirty="0">
                <a:latin typeface="Times New Roman"/>
                <a:cs typeface="Times New Roman"/>
              </a:rPr>
              <a:t>avere 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crescita naturale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graduale </a:t>
            </a:r>
            <a:r>
              <a:rPr sz="1200" dirty="0">
                <a:latin typeface="Times New Roman"/>
                <a:cs typeface="Times New Roman"/>
              </a:rPr>
              <a:t>o possono </a:t>
            </a:r>
            <a:r>
              <a:rPr sz="1200" spc="-5" dirty="0">
                <a:latin typeface="Times New Roman"/>
                <a:cs typeface="Times New Roman"/>
              </a:rPr>
              <a:t>talvolta essere sperimentate,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certe</a:t>
            </a:r>
            <a:endParaRPr sz="1200">
              <a:latin typeface="Times New Roman"/>
              <a:cs typeface="Times New Roman"/>
            </a:endParaRPr>
          </a:p>
          <a:p>
            <a:pPr marL="76200" marR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congiunture, come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crisi. L’apostolo </a:t>
            </a:r>
            <a:r>
              <a:rPr sz="1200" dirty="0">
                <a:latin typeface="Times New Roman"/>
                <a:cs typeface="Times New Roman"/>
              </a:rPr>
              <a:t>Paolo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proprio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tale conversione </a:t>
            </a:r>
            <a:r>
              <a:rPr sz="1200" dirty="0">
                <a:latin typeface="Times New Roman"/>
                <a:cs typeface="Times New Roman"/>
              </a:rPr>
              <a:t>improvvisa e </a:t>
            </a:r>
            <a:r>
              <a:rPr sz="1200" spc="-5" dirty="0">
                <a:latin typeface="Times New Roman"/>
                <a:cs typeface="Times New Roman"/>
              </a:rPr>
              <a:t>spettacolare quel  giorno </a:t>
            </a:r>
            <a:r>
              <a:rPr sz="1200" dirty="0">
                <a:latin typeface="Times New Roman"/>
                <a:cs typeface="Times New Roman"/>
              </a:rPr>
              <a:t>memorabile sulla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Damasco. Gautama </a:t>
            </a:r>
            <a:r>
              <a:rPr sz="1200" dirty="0">
                <a:latin typeface="Times New Roman"/>
                <a:cs typeface="Times New Roman"/>
              </a:rPr>
              <a:t>Siddharta ebbe </a:t>
            </a:r>
            <a:r>
              <a:rPr sz="1200" spc="-5" dirty="0">
                <a:latin typeface="Times New Roman"/>
                <a:cs typeface="Times New Roman"/>
              </a:rPr>
              <a:t>un’esperienza simile </a:t>
            </a:r>
            <a:r>
              <a:rPr sz="1200" dirty="0">
                <a:latin typeface="Times New Roman"/>
                <a:cs typeface="Times New Roman"/>
              </a:rPr>
              <a:t>la notte in </a:t>
            </a:r>
            <a:r>
              <a:rPr sz="1200" spc="-5" dirty="0">
                <a:latin typeface="Times New Roman"/>
                <a:cs typeface="Times New Roman"/>
              </a:rPr>
              <a:t>cui sedeva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cercava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penetrare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mistero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ultima.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altre persone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avuto esperienze </a:t>
            </a:r>
            <a:r>
              <a:rPr sz="1200" dirty="0">
                <a:latin typeface="Times New Roman"/>
                <a:cs typeface="Times New Roman"/>
              </a:rPr>
              <a:t>simili e molti </a:t>
            </a:r>
            <a:r>
              <a:rPr sz="1200" spc="-5" dirty="0">
                <a:latin typeface="Times New Roman"/>
                <a:cs typeface="Times New Roman"/>
              </a:rPr>
              <a:t>credenti </a:t>
            </a:r>
            <a:r>
              <a:rPr sz="1200" dirty="0">
                <a:latin typeface="Times New Roman"/>
                <a:cs typeface="Times New Roman"/>
              </a:rPr>
              <a:t>sinceri sono </a:t>
            </a:r>
            <a:r>
              <a:rPr sz="1200" spc="-5" dirty="0">
                <a:latin typeface="Times New Roman"/>
                <a:cs typeface="Times New Roman"/>
              </a:rPr>
              <a:t>progrediti  </a:t>
            </a:r>
            <a:r>
              <a:rPr sz="1200" dirty="0">
                <a:latin typeface="Times New Roman"/>
                <a:cs typeface="Times New Roman"/>
              </a:rPr>
              <a:t>in spirito senza una </a:t>
            </a:r>
            <a:r>
              <a:rPr sz="1200" spc="-5" dirty="0">
                <a:latin typeface="Times New Roman"/>
                <a:cs typeface="Times New Roman"/>
              </a:rPr>
              <a:t>conversione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improvvisa.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(1099.2) 100:5.4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degli spettacolari </a:t>
            </a:r>
            <a:r>
              <a:rPr sz="1200" dirty="0">
                <a:latin typeface="Times New Roman"/>
                <a:cs typeface="Times New Roman"/>
              </a:rPr>
              <a:t>fenomeni </a:t>
            </a:r>
            <a:r>
              <a:rPr sz="1200" spc="-5" dirty="0">
                <a:latin typeface="Times New Roman"/>
                <a:cs typeface="Times New Roman"/>
              </a:rPr>
              <a:t>associati alle </a:t>
            </a:r>
            <a:r>
              <a:rPr sz="1200" dirty="0">
                <a:latin typeface="Times New Roman"/>
                <a:cs typeface="Times New Roman"/>
              </a:rPr>
              <a:t>cosiddette </a:t>
            </a:r>
            <a:r>
              <a:rPr sz="1200" spc="-5" dirty="0">
                <a:latin typeface="Times New Roman"/>
                <a:cs typeface="Times New Roman"/>
              </a:rPr>
              <a:t>conversioni religiose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di natura  </a:t>
            </a:r>
            <a:r>
              <a:rPr sz="1200" spc="-5" dirty="0">
                <a:latin typeface="Times New Roman"/>
                <a:cs typeface="Times New Roman"/>
              </a:rPr>
              <a:t>psicologica,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</a:t>
            </a:r>
            <a:r>
              <a:rPr sz="1200" spc="-5" dirty="0">
                <a:latin typeface="Times New Roman"/>
                <a:cs typeface="Times New Roman"/>
              </a:rPr>
              <a:t>avvengono delle esperienze </a:t>
            </a:r>
            <a:r>
              <a:rPr sz="1200" dirty="0">
                <a:latin typeface="Times New Roman"/>
                <a:cs typeface="Times New Roman"/>
              </a:rPr>
              <a:t>che sono anche 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spirituale. Quando la mobilitazione </a:t>
            </a:r>
            <a:r>
              <a:rPr sz="1200" spc="-5" dirty="0">
                <a:latin typeface="Times New Roman"/>
                <a:cs typeface="Times New Roman"/>
              </a:rPr>
              <a:t>mentale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assolutamente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qualunque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dell’espansione </a:t>
            </a:r>
            <a:r>
              <a:rPr sz="1200" dirty="0">
                <a:latin typeface="Times New Roman"/>
                <a:cs typeface="Times New Roman"/>
              </a:rPr>
              <a:t>psichica verso la </a:t>
            </a:r>
            <a:r>
              <a:rPr sz="1200" spc="-5" dirty="0">
                <a:latin typeface="Times New Roman"/>
                <a:cs typeface="Times New Roman"/>
              </a:rPr>
              <a:t>realizzazione spirituale, quando esiste </a:t>
            </a:r>
            <a:r>
              <a:rPr sz="1200" dirty="0">
                <a:latin typeface="Times New Roman"/>
                <a:cs typeface="Times New Roman"/>
              </a:rPr>
              <a:t>la perfezione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motivazione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fedeltà all’idea </a:t>
            </a:r>
            <a:r>
              <a:rPr sz="1200" dirty="0">
                <a:latin typeface="Times New Roman"/>
                <a:cs typeface="Times New Roman"/>
              </a:rPr>
              <a:t>divina, </a:t>
            </a:r>
            <a:r>
              <a:rPr sz="1200" spc="-5" dirty="0">
                <a:latin typeface="Times New Roman"/>
                <a:cs typeface="Times New Roman"/>
              </a:rPr>
              <a:t>allora si </a:t>
            </a:r>
            <a:r>
              <a:rPr sz="1200" dirty="0">
                <a:latin typeface="Times New Roman"/>
                <a:cs typeface="Times New Roman"/>
              </a:rPr>
              <a:t>verifica molto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un’improvvisa </a:t>
            </a:r>
            <a:r>
              <a:rPr sz="1200" spc="-5" dirty="0">
                <a:latin typeface="Times New Roman"/>
                <a:cs typeface="Times New Roman"/>
              </a:rPr>
              <a:t>discesa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interiore per  cogliere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proposito concentrato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consacrato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supercosciente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mortale credente </a:t>
            </a:r>
            <a:r>
              <a:rPr sz="1200" dirty="0">
                <a:latin typeface="Times New Roman"/>
                <a:cs typeface="Times New Roman"/>
              </a:rPr>
              <a:t>e per sincronizzarsi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lui. </a:t>
            </a:r>
            <a:r>
              <a:rPr sz="1200" spc="-5" dirty="0">
                <a:latin typeface="Times New Roman"/>
                <a:cs typeface="Times New Roman"/>
              </a:rPr>
              <a:t>Sono  queste esperienze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unificazione dei fenomeni </a:t>
            </a:r>
            <a:r>
              <a:rPr sz="1200" dirty="0">
                <a:latin typeface="Times New Roman"/>
                <a:cs typeface="Times New Roman"/>
              </a:rPr>
              <a:t>intellettuali e spirituali che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la conversione, la </a:t>
            </a:r>
            <a:r>
              <a:rPr sz="1200" spc="-5" dirty="0">
                <a:latin typeface="Times New Roman"/>
                <a:cs typeface="Times New Roman"/>
              </a:rPr>
              <a:t>quale consiste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fattori  che oltrepassano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implicazioni puramente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psicologiche.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3384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(1099.3) 100:5.5 </a:t>
            </a:r>
            <a:r>
              <a:rPr sz="1200" spc="-5" dirty="0">
                <a:latin typeface="Times New Roman"/>
                <a:cs typeface="Times New Roman"/>
              </a:rPr>
              <a:t>Ma l’emozione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falsa conversione; si deve </a:t>
            </a:r>
            <a:r>
              <a:rPr sz="1200" dirty="0">
                <a:latin typeface="Times New Roman"/>
                <a:cs typeface="Times New Roman"/>
              </a:rPr>
              <a:t>avere fede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sentimento. Nella misura </a:t>
            </a:r>
            <a:r>
              <a:rPr sz="1200" dirty="0">
                <a:latin typeface="Times New Roman"/>
                <a:cs typeface="Times New Roman"/>
              </a:rPr>
              <a:t>in cui tale  mobilitazione </a:t>
            </a:r>
            <a:r>
              <a:rPr sz="1200" spc="-5" dirty="0">
                <a:latin typeface="Times New Roman"/>
                <a:cs typeface="Times New Roman"/>
              </a:rPr>
              <a:t>psichica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parziale ed </a:t>
            </a:r>
            <a:r>
              <a:rPr sz="1200" dirty="0">
                <a:latin typeface="Times New Roman"/>
                <a:cs typeface="Times New Roman"/>
              </a:rPr>
              <a:t>in cui la motivazione </a:t>
            </a:r>
            <a:r>
              <a:rPr sz="1200" spc="-5" dirty="0">
                <a:latin typeface="Times New Roman"/>
                <a:cs typeface="Times New Roman"/>
              </a:rPr>
              <a:t>della fedeltà </a:t>
            </a:r>
            <a:r>
              <a:rPr sz="1200" dirty="0">
                <a:latin typeface="Times New Roman"/>
                <a:cs typeface="Times New Roman"/>
              </a:rPr>
              <a:t>umana è </a:t>
            </a:r>
            <a:r>
              <a:rPr sz="1200" spc="-5" dirty="0">
                <a:latin typeface="Times New Roman"/>
                <a:cs typeface="Times New Roman"/>
              </a:rPr>
              <a:t>incompleta, </a:t>
            </a:r>
            <a:r>
              <a:rPr sz="1200" dirty="0">
                <a:latin typeface="Times New Roman"/>
                <a:cs typeface="Times New Roman"/>
              </a:rPr>
              <a:t>l’esperienza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conversione </a:t>
            </a:r>
            <a:r>
              <a:rPr sz="1200" spc="-5" dirty="0">
                <a:latin typeface="Times New Roman"/>
                <a:cs typeface="Times New Roman"/>
              </a:rPr>
              <a:t>sarà  altrettanto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mista </a:t>
            </a:r>
            <a:r>
              <a:rPr sz="1200" spc="-5" dirty="0">
                <a:latin typeface="Times New Roman"/>
                <a:cs typeface="Times New Roman"/>
              </a:rPr>
              <a:t>intellettuale, emotiva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(1099.4) 100:5.6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disposti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riconoscere, come </a:t>
            </a:r>
            <a:r>
              <a:rPr sz="1200" dirty="0">
                <a:latin typeface="Times New Roman"/>
                <a:cs typeface="Times New Roman"/>
              </a:rPr>
              <a:t>ipotesi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lavoro, l’esistenza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mente teorica </a:t>
            </a:r>
            <a:r>
              <a:rPr sz="1200" spc="-5" dirty="0">
                <a:latin typeface="Times New Roman"/>
                <a:cs typeface="Times New Roman"/>
              </a:rPr>
              <a:t>subcosciente nella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</a:t>
            </a:r>
            <a:endParaRPr sz="1200">
              <a:latin typeface="Times New Roman"/>
              <a:cs typeface="Times New Roman"/>
            </a:endParaRPr>
          </a:p>
          <a:p>
            <a:pPr marL="76200" marR="9017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intellettuale altrimenti unificata, allora,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coerenti, si </a:t>
            </a:r>
            <a:r>
              <a:rPr sz="1200" dirty="0">
                <a:latin typeface="Times New Roman"/>
                <a:cs typeface="Times New Roman"/>
              </a:rPr>
              <a:t>dovrebbe ipotizzare </a:t>
            </a:r>
            <a:r>
              <a:rPr sz="1200" spc="-5" dirty="0">
                <a:latin typeface="Times New Roman"/>
                <a:cs typeface="Times New Roman"/>
              </a:rPr>
              <a:t>l’esistenza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regno simile </a:t>
            </a:r>
            <a:r>
              <a:rPr sz="1200" dirty="0">
                <a:latin typeface="Times New Roman"/>
                <a:cs typeface="Times New Roman"/>
              </a:rPr>
              <a:t>e corrispondente di 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ascendente quale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supercosciente, </a:t>
            </a:r>
            <a:r>
              <a:rPr sz="1200" dirty="0">
                <a:latin typeface="Times New Roman"/>
                <a:cs typeface="Times New Roman"/>
              </a:rPr>
              <a:t>la zona di contatto </a:t>
            </a:r>
            <a:r>
              <a:rPr sz="1200" spc="-5" dirty="0">
                <a:latin typeface="Times New Roman"/>
                <a:cs typeface="Times New Roman"/>
              </a:rPr>
              <a:t>diretto con l’entità </a:t>
            </a:r>
            <a:r>
              <a:rPr sz="1200" dirty="0">
                <a:latin typeface="Times New Roman"/>
                <a:cs typeface="Times New Roman"/>
              </a:rPr>
              <a:t>spirituale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interiore,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392709"/>
            <a:ext cx="787780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 Pensiero.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pericolo </a:t>
            </a:r>
            <a:r>
              <a:rPr sz="1200" dirty="0">
                <a:latin typeface="Times New Roman"/>
                <a:cs typeface="Times New Roman"/>
              </a:rPr>
              <a:t>in tutte </a:t>
            </a:r>
            <a:r>
              <a:rPr sz="1200" spc="-5" dirty="0">
                <a:latin typeface="Times New Roman"/>
                <a:cs typeface="Times New Roman"/>
              </a:rPr>
              <a:t>queste speculazioni psichiche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visioni ed </a:t>
            </a:r>
            <a:r>
              <a:rPr sz="1200" spc="-5" dirty="0">
                <a:latin typeface="Times New Roman"/>
                <a:cs typeface="Times New Roman"/>
              </a:rPr>
              <a:t>altre cosiddette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esperienze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0234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002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mistiche, assieme ai </a:t>
            </a:r>
            <a:r>
              <a:rPr sz="1200" dirty="0">
                <a:latin typeface="Times New Roman"/>
                <a:cs typeface="Times New Roman"/>
              </a:rPr>
              <a:t>sogni </a:t>
            </a:r>
            <a:r>
              <a:rPr sz="1200" spc="-5" dirty="0">
                <a:latin typeface="Times New Roman"/>
                <a:cs typeface="Times New Roman"/>
              </a:rPr>
              <a:t>straordinari, possano essere considerate </a:t>
            </a:r>
            <a:r>
              <a:rPr sz="1200" dirty="0">
                <a:latin typeface="Times New Roman"/>
                <a:cs typeface="Times New Roman"/>
              </a:rPr>
              <a:t>comunicazioni divine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passato degli esseri 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rivelati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persone che conoscevano Dio, non a causa delle loro </a:t>
            </a:r>
            <a:r>
              <a:rPr sz="1200" spc="-5" dirty="0">
                <a:latin typeface="Times New Roman"/>
                <a:cs typeface="Times New Roman"/>
              </a:rPr>
              <a:t>estasi </a:t>
            </a:r>
            <a:r>
              <a:rPr sz="1200" dirty="0">
                <a:latin typeface="Times New Roman"/>
                <a:cs typeface="Times New Roman"/>
              </a:rPr>
              <a:t>mistiche 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visioni morbose, ma  in </a:t>
            </a:r>
            <a:r>
              <a:rPr sz="1200" spc="-5" dirty="0">
                <a:latin typeface="Times New Roman"/>
                <a:cs typeface="Times New Roman"/>
              </a:rPr>
              <a:t>assenza </a:t>
            </a:r>
            <a:r>
              <a:rPr sz="1200" dirty="0">
                <a:latin typeface="Times New Roman"/>
                <a:cs typeface="Times New Roman"/>
              </a:rPr>
              <a:t>di tutti questi</a:t>
            </a:r>
            <a:r>
              <a:rPr sz="1200" spc="-5" dirty="0">
                <a:latin typeface="Times New Roman"/>
                <a:cs typeface="Times New Roman"/>
              </a:rPr>
              <a:t> fenomeni.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(1099.5) 100:5.7 </a:t>
            </a:r>
            <a:r>
              <a:rPr sz="1200" spc="-5" dirty="0">
                <a:latin typeface="Times New Roman"/>
                <a:cs typeface="Times New Roman"/>
              </a:rPr>
              <a:t>Contrariamente alla ricerca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conversione,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migliore approccio </a:t>
            </a:r>
            <a:r>
              <a:rPr sz="1200" dirty="0">
                <a:latin typeface="Times New Roman"/>
                <a:cs typeface="Times New Roman"/>
              </a:rPr>
              <a:t>alle zone morontiali di possibile </a:t>
            </a:r>
            <a:r>
              <a:rPr sz="1200" spc="-5" dirty="0">
                <a:latin typeface="Times New Roman"/>
                <a:cs typeface="Times New Roman"/>
              </a:rPr>
              <a:t>contatto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 Pensiero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vivente e dell’adorazione </a:t>
            </a:r>
            <a:r>
              <a:rPr sz="1200" spc="-5" dirty="0">
                <a:latin typeface="Times New Roman"/>
                <a:cs typeface="Times New Roman"/>
              </a:rPr>
              <a:t>sincera,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fervente </a:t>
            </a:r>
            <a:r>
              <a:rPr sz="1200" dirty="0">
                <a:latin typeface="Times New Roman"/>
                <a:cs typeface="Times New Roman"/>
              </a:rPr>
              <a:t>e disinteressata. </a:t>
            </a:r>
            <a:r>
              <a:rPr sz="1200" spc="-5" dirty="0">
                <a:latin typeface="Times New Roman"/>
                <a:cs typeface="Times New Roman"/>
              </a:rPr>
              <a:t>Nel  complesso,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parte eccessiva dell’affiorare dei ricordi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livelli inconsci della </a:t>
            </a:r>
            <a:r>
              <a:rPr sz="1200" dirty="0">
                <a:latin typeface="Times New Roman"/>
                <a:cs typeface="Times New Roman"/>
              </a:rPr>
              <a:t>mente umana è </a:t>
            </a:r>
            <a:r>
              <a:rPr sz="1200" spc="-5" dirty="0">
                <a:latin typeface="Times New Roman"/>
                <a:cs typeface="Times New Roman"/>
              </a:rPr>
              <a:t>stata considerata </a:t>
            </a:r>
            <a:r>
              <a:rPr sz="1200" dirty="0">
                <a:latin typeface="Times New Roman"/>
                <a:cs typeface="Times New Roman"/>
              </a:rPr>
              <a:t>a torto come 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divina e come </a:t>
            </a:r>
            <a:r>
              <a:rPr sz="1200" spc="-5" dirty="0">
                <a:latin typeface="Times New Roman"/>
                <a:cs typeface="Times New Roman"/>
              </a:rPr>
              <a:t>direttiva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383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(1099.6) 100:5.8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pericolo </a:t>
            </a:r>
            <a:r>
              <a:rPr sz="1200" dirty="0">
                <a:latin typeface="Times New Roman"/>
                <a:cs typeface="Times New Roman"/>
              </a:rPr>
              <a:t>associato alla </a:t>
            </a:r>
            <a:r>
              <a:rPr sz="1200" spc="-5" dirty="0">
                <a:latin typeface="Times New Roman"/>
                <a:cs typeface="Times New Roman"/>
              </a:rPr>
              <a:t>pratica abituale del </a:t>
            </a:r>
            <a:r>
              <a:rPr sz="1200" dirty="0">
                <a:latin typeface="Times New Roman"/>
                <a:cs typeface="Times New Roman"/>
              </a:rPr>
              <a:t>sognare religioso ad </a:t>
            </a:r>
            <a:r>
              <a:rPr sz="1200" spc="-5" dirty="0">
                <a:latin typeface="Times New Roman"/>
                <a:cs typeface="Times New Roman"/>
              </a:rPr>
              <a:t>occhi </a:t>
            </a:r>
            <a:r>
              <a:rPr sz="1200" dirty="0">
                <a:latin typeface="Times New Roman"/>
                <a:cs typeface="Times New Roman"/>
              </a:rPr>
              <a:t>aperti; il </a:t>
            </a:r>
            <a:r>
              <a:rPr sz="1200" spc="-5" dirty="0">
                <a:latin typeface="Times New Roman"/>
                <a:cs typeface="Times New Roman"/>
              </a:rPr>
              <a:t>misticismo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una tecnica </a:t>
            </a:r>
            <a:r>
              <a:rPr sz="1200" spc="-5" dirty="0">
                <a:latin typeface="Times New Roman"/>
                <a:cs typeface="Times New Roman"/>
              </a:rPr>
              <a:t>per sfuggire alla realtà, </a:t>
            </a:r>
            <a:r>
              <a:rPr sz="1200" dirty="0">
                <a:latin typeface="Times New Roman"/>
                <a:cs typeface="Times New Roman"/>
              </a:rPr>
              <a:t>benché talvolta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stato un mezzo di comunione </a:t>
            </a:r>
            <a:r>
              <a:rPr sz="1200" spc="-5" dirty="0">
                <a:latin typeface="Times New Roman"/>
                <a:cs typeface="Times New Roman"/>
              </a:rPr>
              <a:t>spirituale autentica. Brevi </a:t>
            </a:r>
            <a:r>
              <a:rPr sz="1200" spc="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di  ritiro </a:t>
            </a:r>
            <a:r>
              <a:rPr sz="1200" spc="-5" dirty="0">
                <a:latin typeface="Times New Roman"/>
                <a:cs typeface="Times New Roman"/>
              </a:rPr>
              <a:t>dalla scena attiva </a:t>
            </a:r>
            <a:r>
              <a:rPr sz="1200" dirty="0">
                <a:latin typeface="Times New Roman"/>
                <a:cs typeface="Times New Roman"/>
              </a:rPr>
              <a:t>della vita possono non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seri </a:t>
            </a:r>
            <a:r>
              <a:rPr sz="1200" spc="-5" dirty="0">
                <a:latin typeface="Times New Roman"/>
                <a:cs typeface="Times New Roman"/>
              </a:rPr>
              <a:t>pericoli, </a:t>
            </a:r>
            <a:r>
              <a:rPr sz="1200" dirty="0">
                <a:latin typeface="Times New Roman"/>
                <a:cs typeface="Times New Roman"/>
              </a:rPr>
              <a:t>ma l’isolamento </a:t>
            </a:r>
            <a:r>
              <a:rPr sz="1200" spc="-5" dirty="0">
                <a:latin typeface="Times New Roman"/>
                <a:cs typeface="Times New Roman"/>
              </a:rPr>
              <a:t>prolungato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molto  </a:t>
            </a:r>
            <a:r>
              <a:rPr sz="1200" spc="-5" dirty="0">
                <a:latin typeface="Times New Roman"/>
                <a:cs typeface="Times New Roman"/>
              </a:rPr>
              <a:t>sconsigliabile.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nessuna </a:t>
            </a:r>
            <a:r>
              <a:rPr sz="1200" spc="-5" dirty="0">
                <a:latin typeface="Times New Roman"/>
                <a:cs typeface="Times New Roman"/>
              </a:rPr>
              <a:t>circostanza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essere coltivato </a:t>
            </a:r>
            <a:r>
              <a:rPr sz="1200" dirty="0">
                <a:latin typeface="Times New Roman"/>
                <a:cs typeface="Times New Roman"/>
              </a:rPr>
              <a:t>lo stato di </a:t>
            </a:r>
            <a:r>
              <a:rPr sz="1200" spc="-5" dirty="0">
                <a:latin typeface="Times New Roman"/>
                <a:cs typeface="Times New Roman"/>
              </a:rPr>
              <a:t>coscienza visionaria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estasi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esperienza  religiosa.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0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(1099.7) 100:5.9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caratteristiche dello stato </a:t>
            </a:r>
            <a:r>
              <a:rPr sz="1200" dirty="0">
                <a:latin typeface="Times New Roman"/>
                <a:cs typeface="Times New Roman"/>
              </a:rPr>
              <a:t>mistico sono una propagazione </a:t>
            </a:r>
            <a:r>
              <a:rPr sz="1200" spc="-5" dirty="0">
                <a:latin typeface="Times New Roman"/>
                <a:cs typeface="Times New Roman"/>
              </a:rPr>
              <a:t>della coscienza con </a:t>
            </a:r>
            <a:r>
              <a:rPr sz="1200" dirty="0">
                <a:latin typeface="Times New Roman"/>
                <a:cs typeface="Times New Roman"/>
              </a:rPr>
              <a:t>vivide isole di attenzione </a:t>
            </a:r>
            <a:r>
              <a:rPr sz="1200" spc="-5" dirty="0">
                <a:latin typeface="Times New Roman"/>
                <a:cs typeface="Times New Roman"/>
              </a:rPr>
              <a:t>focale  operante su </a:t>
            </a:r>
            <a:r>
              <a:rPr sz="1200" dirty="0">
                <a:latin typeface="Times New Roman"/>
                <a:cs typeface="Times New Roman"/>
              </a:rPr>
              <a:t>di un intelletto </a:t>
            </a: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dirty="0">
                <a:latin typeface="Times New Roman"/>
                <a:cs typeface="Times New Roman"/>
              </a:rPr>
              <a:t>passivo.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gravitare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verso </a:t>
            </a:r>
            <a:r>
              <a:rPr sz="1200" dirty="0">
                <a:latin typeface="Times New Roman"/>
                <a:cs typeface="Times New Roman"/>
              </a:rPr>
              <a:t>il subconscio piuttosto che in </a:t>
            </a:r>
            <a:r>
              <a:rPr sz="1200" spc="-5" dirty="0">
                <a:latin typeface="Times New Roman"/>
                <a:cs typeface="Times New Roman"/>
              </a:rPr>
              <a:t>direzione  della </a:t>
            </a:r>
            <a:r>
              <a:rPr sz="1200" dirty="0">
                <a:latin typeface="Times New Roman"/>
                <a:cs typeface="Times New Roman"/>
              </a:rPr>
              <a:t>zona di </a:t>
            </a:r>
            <a:r>
              <a:rPr sz="1200" spc="-5" dirty="0">
                <a:latin typeface="Times New Roman"/>
                <a:cs typeface="Times New Roman"/>
              </a:rPr>
              <a:t>contatto spirituale,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superconscio. </a:t>
            </a:r>
            <a:r>
              <a:rPr sz="1200" dirty="0">
                <a:latin typeface="Times New Roman"/>
                <a:cs typeface="Times New Roman"/>
              </a:rPr>
              <a:t>Molti mistici </a:t>
            </a:r>
            <a:r>
              <a:rPr sz="1200" spc="-5" dirty="0">
                <a:latin typeface="Times New Roman"/>
                <a:cs typeface="Times New Roman"/>
              </a:rPr>
              <a:t>hanno spinto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dissociazione mentale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manifestazioni mentali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anormali.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7467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(1100.1) 100:5.10 </a:t>
            </a:r>
            <a:r>
              <a:rPr sz="1200" spc="-5" dirty="0">
                <a:latin typeface="Times New Roman"/>
                <a:cs typeface="Times New Roman"/>
              </a:rPr>
              <a:t>L’atteggiamento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sano della </a:t>
            </a:r>
            <a:r>
              <a:rPr sz="1200" dirty="0">
                <a:latin typeface="Times New Roman"/>
                <a:cs typeface="Times New Roman"/>
              </a:rPr>
              <a:t>meditazione </a:t>
            </a:r>
            <a:r>
              <a:rPr sz="1200" spc="-5" dirty="0">
                <a:latin typeface="Times New Roman"/>
                <a:cs typeface="Times New Roman"/>
              </a:rPr>
              <a:t>spirituale 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nell’adorazione </a:t>
            </a:r>
            <a:r>
              <a:rPr sz="1200" dirty="0">
                <a:latin typeface="Times New Roman"/>
                <a:cs typeface="Times New Roman"/>
              </a:rPr>
              <a:t>riflessiva e </a:t>
            </a:r>
            <a:r>
              <a:rPr sz="1200" spc="-5" dirty="0">
                <a:latin typeface="Times New Roman"/>
                <a:cs typeface="Times New Roman"/>
              </a:rPr>
              <a:t>nella preghiera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ringraziamento.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comunione </a:t>
            </a:r>
            <a:r>
              <a:rPr sz="1200" spc="-5" dirty="0">
                <a:latin typeface="Times New Roman"/>
                <a:cs typeface="Times New Roman"/>
              </a:rPr>
              <a:t>diretta con </a:t>
            </a:r>
            <a:r>
              <a:rPr sz="1200" dirty="0">
                <a:latin typeface="Times New Roman"/>
                <a:cs typeface="Times New Roman"/>
              </a:rPr>
              <a:t>il proprio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Pensiero, </a:t>
            </a:r>
            <a:r>
              <a:rPr sz="1200" spc="-5" dirty="0">
                <a:latin typeface="Times New Roman"/>
                <a:cs typeface="Times New Roman"/>
              </a:rPr>
              <a:t>quale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prodotta </a:t>
            </a:r>
            <a:r>
              <a:rPr sz="1200" dirty="0">
                <a:latin typeface="Times New Roman"/>
                <a:cs typeface="Times New Roman"/>
              </a:rPr>
              <a:t>negli ultimi anni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395757"/>
            <a:ext cx="787780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incarnata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non 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confusa </a:t>
            </a:r>
            <a:r>
              <a:rPr sz="1200" spc="-5" dirty="0">
                <a:latin typeface="Times New Roman"/>
                <a:cs typeface="Times New Roman"/>
              </a:rPr>
              <a:t>con queste cosiddette </a:t>
            </a:r>
            <a:r>
              <a:rPr sz="1200" dirty="0">
                <a:latin typeface="Times New Roman"/>
                <a:cs typeface="Times New Roman"/>
              </a:rPr>
              <a:t>esperienze </a:t>
            </a:r>
            <a:r>
              <a:rPr sz="1200" spc="-5" dirty="0">
                <a:latin typeface="Times New Roman"/>
                <a:cs typeface="Times New Roman"/>
              </a:rPr>
              <a:t>mistiche.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contribuiscono </a:t>
            </a:r>
            <a:r>
              <a:rPr sz="1200" dirty="0">
                <a:latin typeface="Times New Roman"/>
                <a:cs typeface="Times New Roman"/>
              </a:rPr>
              <a:t>all’inizio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118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409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moderne. Frutti, erbe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cereali erano abbondanti,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erbe e questi </a:t>
            </a:r>
            <a:r>
              <a:rPr sz="1200" spc="-5" dirty="0">
                <a:latin typeface="Times New Roman"/>
                <a:cs typeface="Times New Roman"/>
              </a:rPr>
              <a:t>alberi portatori </a:t>
            </a:r>
            <a:r>
              <a:rPr sz="1200" dirty="0">
                <a:latin typeface="Times New Roman"/>
                <a:cs typeface="Times New Roman"/>
              </a:rPr>
              <a:t>di semi furono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piante  </a:t>
            </a:r>
            <a:r>
              <a:rPr sz="1200" spc="-5" dirty="0">
                <a:latin typeface="Times New Roman"/>
                <a:cs typeface="Times New Roman"/>
              </a:rPr>
              <a:t>quello che gli antenati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furono per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secondi </a:t>
            </a:r>
            <a:r>
              <a:rPr sz="1200" dirty="0">
                <a:latin typeface="Times New Roman"/>
                <a:cs typeface="Times New Roman"/>
              </a:rPr>
              <a:t>per importanza </a:t>
            </a:r>
            <a:r>
              <a:rPr sz="1200" spc="-5" dirty="0">
                <a:latin typeface="Times New Roman"/>
                <a:cs typeface="Times New Roman"/>
              </a:rPr>
              <a:t>evoluzionaria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endParaRPr sz="1200">
              <a:latin typeface="Times New Roman"/>
              <a:cs typeface="Times New Roman"/>
            </a:endParaRPr>
          </a:p>
          <a:p>
            <a:pPr marL="76200" marR="2978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all’apparizione dell’uomo stesso. </a:t>
            </a:r>
            <a:r>
              <a:rPr sz="1200" i="1" spc="-5" dirty="0">
                <a:latin typeface="Times New Roman"/>
                <a:cs typeface="Times New Roman"/>
              </a:rPr>
              <a:t>Improvvisamente </a:t>
            </a:r>
            <a:r>
              <a:rPr sz="1200" dirty="0">
                <a:latin typeface="Times New Roman"/>
                <a:cs typeface="Times New Roman"/>
              </a:rPr>
              <a:t>e senza un </a:t>
            </a:r>
            <a:r>
              <a:rPr sz="1200" spc="-5" dirty="0">
                <a:latin typeface="Times New Roman"/>
                <a:cs typeface="Times New Roman"/>
              </a:rPr>
              <a:t>passaggio graduale preliminare, </a:t>
            </a:r>
            <a:r>
              <a:rPr sz="1200" dirty="0">
                <a:latin typeface="Times New Roman"/>
                <a:cs typeface="Times New Roman"/>
              </a:rPr>
              <a:t>apparve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mutazione la </a:t>
            </a:r>
            <a:r>
              <a:rPr sz="1200" spc="-5" dirty="0">
                <a:latin typeface="Times New Roman"/>
                <a:cs typeface="Times New Roman"/>
              </a:rPr>
              <a:t>grande  famiglia </a:t>
            </a:r>
            <a:r>
              <a:rPr sz="1200" dirty="0">
                <a:latin typeface="Times New Roman"/>
                <a:cs typeface="Times New Roman"/>
              </a:rPr>
              <a:t>delle piante da </a:t>
            </a:r>
            <a:r>
              <a:rPr sz="1200" spc="-5" dirty="0">
                <a:latin typeface="Times New Roman"/>
                <a:cs typeface="Times New Roman"/>
              </a:rPr>
              <a:t>fiore.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nuova flora </a:t>
            </a:r>
            <a:r>
              <a:rPr sz="1200" spc="-5" dirty="0">
                <a:latin typeface="Times New Roman"/>
                <a:cs typeface="Times New Roman"/>
              </a:rPr>
              <a:t>si diffuse ben </a:t>
            </a:r>
            <a:r>
              <a:rPr sz="1200" dirty="0">
                <a:latin typeface="Times New Roman"/>
                <a:cs typeface="Times New Roman"/>
              </a:rPr>
              <a:t>presto nel mondo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49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(691.1) 60:3.20 </a:t>
            </a:r>
            <a:r>
              <a:rPr sz="1200" i="1" dirty="0">
                <a:latin typeface="Times New Roman"/>
                <a:cs typeface="Times New Roman"/>
              </a:rPr>
              <a:t>60.000.000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benché i rettili </a:t>
            </a:r>
            <a:r>
              <a:rPr sz="1200" spc="-5" dirty="0">
                <a:latin typeface="Times New Roman"/>
                <a:cs typeface="Times New Roman"/>
              </a:rPr>
              <a:t>terrestri </a:t>
            </a:r>
            <a:r>
              <a:rPr sz="1200" dirty="0">
                <a:latin typeface="Times New Roman"/>
                <a:cs typeface="Times New Roman"/>
              </a:rPr>
              <a:t>fossero in </a:t>
            </a:r>
            <a:r>
              <a:rPr sz="1200" spc="-5" dirty="0">
                <a:latin typeface="Times New Roman"/>
                <a:cs typeface="Times New Roman"/>
              </a:rPr>
              <a:t>declino,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dinosauri continuavano ad essere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monarchi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terra; </a:t>
            </a:r>
            <a:r>
              <a:rPr sz="1200" dirty="0">
                <a:latin typeface="Times New Roman"/>
                <a:cs typeface="Times New Roman"/>
              </a:rPr>
              <a:t>il primo posto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preso </a:t>
            </a:r>
            <a:r>
              <a:rPr sz="1200" dirty="0">
                <a:latin typeface="Times New Roman"/>
                <a:cs typeface="Times New Roman"/>
              </a:rPr>
              <a:t>dai tipi più </a:t>
            </a:r>
            <a:r>
              <a:rPr sz="1200" spc="-5" dirty="0">
                <a:latin typeface="Times New Roman"/>
                <a:cs typeface="Times New Roman"/>
              </a:rPr>
              <a:t>agili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attivi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dinosauri carnivori appartenenti alle varietà saltatrici </a:t>
            </a:r>
            <a:r>
              <a:rPr sz="1200" dirty="0">
                <a:latin typeface="Times New Roman"/>
                <a:cs typeface="Times New Roman"/>
              </a:rPr>
              <a:t>più piccole </a:t>
            </a:r>
            <a:r>
              <a:rPr sz="1200" spc="-5" dirty="0">
                <a:latin typeface="Times New Roman"/>
                <a:cs typeface="Times New Roman"/>
              </a:rPr>
              <a:t>del  genere canguro. Ma </a:t>
            </a:r>
            <a:r>
              <a:rPr sz="1200" dirty="0">
                <a:latin typeface="Times New Roman"/>
                <a:cs typeface="Times New Roman"/>
              </a:rPr>
              <a:t>qualche tempo </a:t>
            </a:r>
            <a:r>
              <a:rPr sz="1200" spc="-5" dirty="0">
                <a:latin typeface="Times New Roman"/>
                <a:cs typeface="Times New Roman"/>
              </a:rPr>
              <a:t>prima erano </a:t>
            </a:r>
            <a:r>
              <a:rPr sz="1200" dirty="0">
                <a:latin typeface="Times New Roman"/>
                <a:cs typeface="Times New Roman"/>
              </a:rPr>
              <a:t>apparsi nuovi tipi di </a:t>
            </a:r>
            <a:r>
              <a:rPr sz="1200" spc="-5" dirty="0">
                <a:latin typeface="Times New Roman"/>
                <a:cs typeface="Times New Roman"/>
              </a:rPr>
              <a:t>dinosauri erbivori,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rapida </a:t>
            </a:r>
            <a:r>
              <a:rPr sz="1200" spc="-5" dirty="0">
                <a:latin typeface="Times New Roman"/>
                <a:cs typeface="Times New Roman"/>
              </a:rPr>
              <a:t>diffusione fu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dovuta</a:t>
            </a:r>
            <a:endParaRPr sz="1200">
              <a:latin typeface="Times New Roman"/>
              <a:cs typeface="Times New Roman"/>
            </a:endParaRPr>
          </a:p>
          <a:p>
            <a:pPr marL="76200" marR="19685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all’apparizione delle </a:t>
            </a:r>
            <a:r>
              <a:rPr sz="1200" dirty="0">
                <a:latin typeface="Times New Roman"/>
                <a:cs typeface="Times New Roman"/>
              </a:rPr>
              <a:t>piante </a:t>
            </a:r>
            <a:r>
              <a:rPr sz="1200" spc="-5" dirty="0">
                <a:latin typeface="Times New Roman"/>
                <a:cs typeface="Times New Roman"/>
              </a:rPr>
              <a:t>terrestri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 delle erbacee. </a:t>
            </a:r>
            <a:r>
              <a:rPr sz="1200" dirty="0">
                <a:latin typeface="Times New Roman"/>
                <a:cs typeface="Times New Roman"/>
              </a:rPr>
              <a:t>Uno di questi nuovi </a:t>
            </a:r>
            <a:r>
              <a:rPr sz="1200" spc="-5" dirty="0">
                <a:latin typeface="Times New Roman"/>
                <a:cs typeface="Times New Roman"/>
              </a:rPr>
              <a:t>dinosauri erbivori era </a:t>
            </a:r>
            <a:r>
              <a:rPr sz="1200" dirty="0">
                <a:latin typeface="Times New Roman"/>
                <a:cs typeface="Times New Roman"/>
              </a:rPr>
              <a:t>un vero quadrupede  munito di due </a:t>
            </a:r>
            <a:r>
              <a:rPr sz="1200" spc="-5" dirty="0">
                <a:latin typeface="Times New Roman"/>
                <a:cs typeface="Times New Roman"/>
              </a:rPr>
              <a:t>corna </a:t>
            </a:r>
            <a:r>
              <a:rPr sz="1200" dirty="0">
                <a:latin typeface="Times New Roman"/>
                <a:cs typeface="Times New Roman"/>
              </a:rPr>
              <a:t>e di un </a:t>
            </a:r>
            <a:r>
              <a:rPr sz="1200" spc="-5" dirty="0">
                <a:latin typeface="Times New Roman"/>
                <a:cs typeface="Times New Roman"/>
              </a:rPr>
              <a:t>cuscinetto </a:t>
            </a:r>
            <a:r>
              <a:rPr sz="1200" dirty="0">
                <a:latin typeface="Times New Roman"/>
                <a:cs typeface="Times New Roman"/>
              </a:rPr>
              <a:t>simile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cappa sulle </a:t>
            </a:r>
            <a:r>
              <a:rPr sz="1200" spc="-5" dirty="0">
                <a:latin typeface="Times New Roman"/>
                <a:cs typeface="Times New Roman"/>
              </a:rPr>
              <a:t>spalle. </a:t>
            </a:r>
            <a:r>
              <a:rPr sz="1200" dirty="0">
                <a:latin typeface="Times New Roman"/>
                <a:cs typeface="Times New Roman"/>
              </a:rPr>
              <a:t>Apparve il tipo di </a:t>
            </a:r>
            <a:r>
              <a:rPr sz="1200" spc="-5" dirty="0">
                <a:latin typeface="Times New Roman"/>
                <a:cs typeface="Times New Roman"/>
              </a:rPr>
              <a:t>tartaruga </a:t>
            </a:r>
            <a:r>
              <a:rPr sz="1200" dirty="0">
                <a:latin typeface="Times New Roman"/>
                <a:cs typeface="Times New Roman"/>
              </a:rPr>
              <a:t>terrestre di circa </a:t>
            </a:r>
            <a:r>
              <a:rPr sz="1200" spc="-5" dirty="0">
                <a:latin typeface="Times New Roman"/>
                <a:cs typeface="Times New Roman"/>
              </a:rPr>
              <a:t>sei metri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diametro, come </a:t>
            </a:r>
            <a:r>
              <a:rPr sz="1200" dirty="0">
                <a:latin typeface="Times New Roman"/>
                <a:cs typeface="Times New Roman"/>
              </a:rPr>
              <a:t>pure il </a:t>
            </a:r>
            <a:r>
              <a:rPr sz="1200" spc="-5" dirty="0">
                <a:latin typeface="Times New Roman"/>
                <a:cs typeface="Times New Roman"/>
              </a:rPr>
              <a:t>coccodrillo moderno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veri serpenti del </a:t>
            </a:r>
            <a:r>
              <a:rPr sz="1200" dirty="0">
                <a:latin typeface="Times New Roman"/>
                <a:cs typeface="Times New Roman"/>
              </a:rPr>
              <a:t>tipo attuale. </a:t>
            </a:r>
            <a:r>
              <a:rPr sz="1200" spc="-5" dirty="0">
                <a:latin typeface="Times New Roman"/>
                <a:cs typeface="Times New Roman"/>
              </a:rPr>
              <a:t>Grandi cambiamenti avvennero </a:t>
            </a:r>
            <a:r>
              <a:rPr sz="1200" dirty="0">
                <a:latin typeface="Times New Roman"/>
                <a:cs typeface="Times New Roman"/>
              </a:rPr>
              <a:t>anche tra i </a:t>
            </a:r>
            <a:r>
              <a:rPr sz="1200" spc="5" dirty="0">
                <a:latin typeface="Times New Roman"/>
                <a:cs typeface="Times New Roman"/>
              </a:rPr>
              <a:t>pesci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altre forme </a:t>
            </a:r>
            <a:r>
              <a:rPr sz="1200" dirty="0">
                <a:latin typeface="Times New Roman"/>
                <a:cs typeface="Times New Roman"/>
              </a:rPr>
              <a:t>di vita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19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(691.2) 60:3.21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preuccelli trampolieri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acquatici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ere anteriori </a:t>
            </a:r>
            <a:r>
              <a:rPr sz="1200" dirty="0">
                <a:latin typeface="Times New Roman"/>
                <a:cs typeface="Times New Roman"/>
              </a:rPr>
              <a:t>non erano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successo nell’aria, </a:t>
            </a:r>
            <a:r>
              <a:rPr sz="1200" dirty="0">
                <a:latin typeface="Times New Roman"/>
                <a:cs typeface="Times New Roman"/>
              </a:rPr>
              <a:t>non più dei </a:t>
            </a:r>
            <a:r>
              <a:rPr sz="1200" spc="-5" dirty="0">
                <a:latin typeface="Times New Roman"/>
                <a:cs typeface="Times New Roman"/>
              </a:rPr>
              <a:t>dinosauri  </a:t>
            </a:r>
            <a:r>
              <a:rPr sz="1200" dirty="0">
                <a:latin typeface="Times New Roman"/>
                <a:cs typeface="Times New Roman"/>
              </a:rPr>
              <a:t>volanti. </a:t>
            </a:r>
            <a:r>
              <a:rPr sz="1200" spc="-5" dirty="0">
                <a:latin typeface="Times New Roman"/>
                <a:cs typeface="Times New Roman"/>
              </a:rPr>
              <a:t>Furono specie </a:t>
            </a:r>
            <a:r>
              <a:rPr sz="1200" dirty="0">
                <a:latin typeface="Times New Roman"/>
                <a:cs typeface="Times New Roman"/>
              </a:rPr>
              <a:t>dalla vita </a:t>
            </a:r>
            <a:r>
              <a:rPr sz="1200" spc="-5" dirty="0">
                <a:latin typeface="Times New Roman"/>
                <a:cs typeface="Times New Roman"/>
              </a:rPr>
              <a:t>breve,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estinsero rapidamente. Anch’essi subirono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dei dinosauri, </a:t>
            </a:r>
            <a:r>
              <a:rPr sz="1200" dirty="0">
                <a:latin typeface="Times New Roman"/>
                <a:cs typeface="Times New Roman"/>
              </a:rPr>
              <a:t>la distruzione,  </a:t>
            </a:r>
            <a:r>
              <a:rPr sz="1200" spc="-5" dirty="0">
                <a:latin typeface="Times New Roman"/>
                <a:cs typeface="Times New Roman"/>
              </a:rPr>
              <a:t>perché avevano </a:t>
            </a:r>
            <a:r>
              <a:rPr sz="1200" dirty="0">
                <a:latin typeface="Times New Roman"/>
                <a:cs typeface="Times New Roman"/>
              </a:rPr>
              <a:t>troppa poca sostanza </a:t>
            </a:r>
            <a:r>
              <a:rPr sz="1200" spc="-5" dirty="0">
                <a:latin typeface="Times New Roman"/>
                <a:cs typeface="Times New Roman"/>
              </a:rPr>
              <a:t>cerebrale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rapporto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taglia. Questo secondo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creare animali capaci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navigare nell’aria fallì,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tentativo abortito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produrre dei </a:t>
            </a:r>
            <a:r>
              <a:rPr sz="1200" dirty="0">
                <a:latin typeface="Times New Roman"/>
                <a:cs typeface="Times New Roman"/>
              </a:rPr>
              <a:t>mammiferi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dell’era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precedente.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(691.3) 60:3.22 </a:t>
            </a:r>
            <a:r>
              <a:rPr sz="1200" i="1" dirty="0">
                <a:latin typeface="Times New Roman"/>
                <a:cs typeface="Times New Roman"/>
              </a:rPr>
              <a:t>55.000.000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marcia </a:t>
            </a:r>
            <a:r>
              <a:rPr sz="1200" dirty="0">
                <a:latin typeface="Times New Roman"/>
                <a:cs typeface="Times New Roman"/>
              </a:rPr>
              <a:t>evoluzionaria </a:t>
            </a:r>
            <a:r>
              <a:rPr sz="1200" spc="-5" dirty="0">
                <a:latin typeface="Times New Roman"/>
                <a:cs typeface="Times New Roman"/>
              </a:rPr>
              <a:t>fu contrassegnata dall’apparizione </a:t>
            </a:r>
            <a:r>
              <a:rPr sz="1200" i="1" spc="-5" dirty="0">
                <a:latin typeface="Times New Roman"/>
                <a:cs typeface="Times New Roman"/>
              </a:rPr>
              <a:t>improvvisa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i="1" spc="-5" dirty="0">
                <a:latin typeface="Times New Roman"/>
                <a:cs typeface="Times New Roman"/>
              </a:rPr>
              <a:t>vero </a:t>
            </a:r>
            <a:r>
              <a:rPr sz="1200" i="1" dirty="0">
                <a:latin typeface="Times New Roman"/>
                <a:cs typeface="Times New Roman"/>
              </a:rPr>
              <a:t>uccello,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piccola creatura simile al piccione,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l’antenato di tutta </a:t>
            </a:r>
            <a:r>
              <a:rPr sz="1200" spc="-5" dirty="0">
                <a:latin typeface="Times New Roman"/>
                <a:cs typeface="Times New Roman"/>
              </a:rPr>
              <a:t>l’avifauna. Questo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volante </a:t>
            </a:r>
            <a:r>
              <a:rPr sz="1200" spc="-5" dirty="0">
                <a:latin typeface="Times New Roman"/>
                <a:cs typeface="Times New Roman"/>
              </a:rPr>
              <a:t>che appariva 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e discendeva </a:t>
            </a:r>
            <a:r>
              <a:rPr sz="1200" spc="-5" dirty="0">
                <a:latin typeface="Times New Roman"/>
                <a:cs typeface="Times New Roman"/>
              </a:rPr>
              <a:t>direttamente dal gruppo </a:t>
            </a:r>
            <a:r>
              <a:rPr sz="1200" dirty="0">
                <a:latin typeface="Times New Roman"/>
                <a:cs typeface="Times New Roman"/>
              </a:rPr>
              <a:t>rettiliano, non </a:t>
            </a:r>
            <a:r>
              <a:rPr sz="1200" spc="-5" dirty="0">
                <a:latin typeface="Times New Roman"/>
                <a:cs typeface="Times New Roman"/>
              </a:rPr>
              <a:t>dai dinosauri volanti contemporanei,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precedenti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uccelli  terrestri </a:t>
            </a:r>
            <a:r>
              <a:rPr sz="1200" dirty="0">
                <a:latin typeface="Times New Roman"/>
                <a:cs typeface="Times New Roman"/>
              </a:rPr>
              <a:t>dentati. E </a:t>
            </a:r>
            <a:r>
              <a:rPr sz="1200" spc="-5" dirty="0">
                <a:latin typeface="Times New Roman"/>
                <a:cs typeface="Times New Roman"/>
              </a:rPr>
              <a:t>così questa </a:t>
            </a:r>
            <a:r>
              <a:rPr sz="1200" dirty="0">
                <a:latin typeface="Times New Roman"/>
                <a:cs typeface="Times New Roman"/>
              </a:rPr>
              <a:t>è conosciuta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l’</a:t>
            </a:r>
            <a:r>
              <a:rPr sz="1200" i="1" dirty="0">
                <a:latin typeface="Times New Roman"/>
                <a:cs typeface="Times New Roman"/>
              </a:rPr>
              <a:t>era </a:t>
            </a:r>
            <a:r>
              <a:rPr sz="1200" i="1" spc="-5" dirty="0">
                <a:latin typeface="Times New Roman"/>
                <a:cs typeface="Times New Roman"/>
              </a:rPr>
              <a:t>degli uccelli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l’era del declino dei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rettili.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198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14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comunione mistica </a:t>
            </a:r>
            <a:r>
              <a:rPr sz="1200" dirty="0">
                <a:latin typeface="Times New Roman"/>
                <a:cs typeface="Times New Roman"/>
              </a:rPr>
              <a:t>sono indicativi del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di tali stati </a:t>
            </a:r>
            <a:r>
              <a:rPr sz="1200" spc="-5" dirty="0">
                <a:latin typeface="Times New Roman"/>
                <a:cs typeface="Times New Roman"/>
              </a:rPr>
              <a:t>psichici.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mistico è </a:t>
            </a:r>
            <a:r>
              <a:rPr sz="1200" spc="-5" dirty="0">
                <a:latin typeface="Times New Roman"/>
                <a:cs typeface="Times New Roman"/>
              </a:rPr>
              <a:t>favorito </a:t>
            </a:r>
            <a:r>
              <a:rPr sz="1200" dirty="0">
                <a:latin typeface="Times New Roman"/>
                <a:cs typeface="Times New Roman"/>
              </a:rPr>
              <a:t>da fattori quali: </a:t>
            </a:r>
            <a:r>
              <a:rPr sz="1200" spc="-5" dirty="0">
                <a:latin typeface="Times New Roman"/>
                <a:cs typeface="Times New Roman"/>
              </a:rPr>
              <a:t>fatica fisica, </a:t>
            </a:r>
            <a:r>
              <a:rPr sz="1200" dirty="0">
                <a:latin typeface="Times New Roman"/>
                <a:cs typeface="Times New Roman"/>
              </a:rPr>
              <a:t>digiuno,  </a:t>
            </a:r>
            <a:r>
              <a:rPr sz="1200" spc="-5" dirty="0">
                <a:latin typeface="Times New Roman"/>
                <a:cs typeface="Times New Roman"/>
              </a:rPr>
              <a:t>dissociazione psichica, intense esperienze estetiche, </a:t>
            </a:r>
            <a:r>
              <a:rPr sz="1200" dirty="0">
                <a:latin typeface="Times New Roman"/>
                <a:cs typeface="Times New Roman"/>
              </a:rPr>
              <a:t>vividi impulsi </a:t>
            </a:r>
            <a:r>
              <a:rPr sz="1200" spc="-5" dirty="0">
                <a:latin typeface="Times New Roman"/>
                <a:cs typeface="Times New Roman"/>
              </a:rPr>
              <a:t>sessuali, paura, </a:t>
            </a:r>
            <a:r>
              <a:rPr sz="1200" dirty="0">
                <a:latin typeface="Times New Roman"/>
                <a:cs typeface="Times New Roman"/>
              </a:rPr>
              <a:t>ansietà, </a:t>
            </a:r>
            <a:r>
              <a:rPr sz="1200" spc="-5" dirty="0">
                <a:latin typeface="Times New Roman"/>
                <a:cs typeface="Times New Roman"/>
              </a:rPr>
              <a:t>furore </a:t>
            </a:r>
            <a:r>
              <a:rPr sz="1200" dirty="0">
                <a:latin typeface="Times New Roman"/>
                <a:cs typeface="Times New Roman"/>
              </a:rPr>
              <a:t>e danze </a:t>
            </a:r>
            <a:r>
              <a:rPr sz="1200" spc="-5" dirty="0">
                <a:latin typeface="Times New Roman"/>
                <a:cs typeface="Times New Roman"/>
              </a:rPr>
              <a:t>sfrenate. </a:t>
            </a:r>
            <a:r>
              <a:rPr sz="1200" dirty="0">
                <a:latin typeface="Times New Roman"/>
                <a:cs typeface="Times New Roman"/>
              </a:rPr>
              <a:t>Molti fenomeni  </a:t>
            </a:r>
            <a:r>
              <a:rPr sz="1200" spc="-5" dirty="0">
                <a:latin typeface="Times New Roman"/>
                <a:cs typeface="Times New Roman"/>
              </a:rPr>
              <a:t>risultanti </a:t>
            </a:r>
            <a:r>
              <a:rPr sz="1200" dirty="0">
                <a:latin typeface="Times New Roman"/>
                <a:cs typeface="Times New Roman"/>
              </a:rPr>
              <a:t>da tale </a:t>
            </a:r>
            <a:r>
              <a:rPr sz="1200" spc="-5" dirty="0">
                <a:latin typeface="Times New Roman"/>
                <a:cs typeface="Times New Roman"/>
              </a:rPr>
              <a:t>preparazione preliminare </a:t>
            </a:r>
            <a:r>
              <a:rPr sz="1200" dirty="0">
                <a:latin typeface="Times New Roman"/>
                <a:cs typeface="Times New Roman"/>
              </a:rPr>
              <a:t>hanno la </a:t>
            </a:r>
            <a:r>
              <a:rPr sz="1200" spc="-5" dirty="0">
                <a:latin typeface="Times New Roman"/>
                <a:cs typeface="Times New Roman"/>
              </a:rPr>
              <a:t>loro origine nella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subcosciente.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038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(1100.2) 100:5.11 </a:t>
            </a:r>
            <a:r>
              <a:rPr sz="1200" spc="-5" dirty="0">
                <a:latin typeface="Times New Roman"/>
                <a:cs typeface="Times New Roman"/>
              </a:rPr>
              <a:t>Per quanto favorevoli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state le </a:t>
            </a:r>
            <a:r>
              <a:rPr sz="1200" spc="-5" dirty="0">
                <a:latin typeface="Times New Roman"/>
                <a:cs typeface="Times New Roman"/>
              </a:rPr>
              <a:t>condizioni per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fenomeni mistici, si deve comprendere con </a:t>
            </a:r>
            <a:r>
              <a:rPr sz="1200" dirty="0">
                <a:latin typeface="Times New Roman"/>
                <a:cs typeface="Times New Roman"/>
              </a:rPr>
              <a:t>chiarezza  </a:t>
            </a:r>
            <a:r>
              <a:rPr sz="1200" spc="-5" dirty="0">
                <a:latin typeface="Times New Roman"/>
                <a:cs typeface="Times New Roman"/>
              </a:rPr>
              <a:t>che 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ricorse </a:t>
            </a:r>
            <a:r>
              <a:rPr sz="1200" dirty="0">
                <a:latin typeface="Times New Roman"/>
                <a:cs typeface="Times New Roman"/>
              </a:rPr>
              <a:t>mai a tali metodi per </a:t>
            </a:r>
            <a:r>
              <a:rPr sz="1200" spc="-5" dirty="0">
                <a:latin typeface="Times New Roman"/>
                <a:cs typeface="Times New Roman"/>
              </a:rPr>
              <a:t>comunicare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allucinazioni  subcoscienti </a:t>
            </a:r>
            <a:r>
              <a:rPr sz="1200" dirty="0">
                <a:latin typeface="Times New Roman"/>
                <a:cs typeface="Times New Roman"/>
              </a:rPr>
              <a:t>né illusioni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supercoscienti.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 segni di una vita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religiosa</a:t>
            </a:r>
            <a:endParaRPr sz="16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(1100.3) 100:6.1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evoluzionarie e le </a:t>
            </a:r>
            <a:r>
              <a:rPr sz="1200" spc="-5" dirty="0">
                <a:latin typeface="Times New Roman"/>
                <a:cs typeface="Times New Roman"/>
              </a:rPr>
              <a:t>religioni rivelate </a:t>
            </a:r>
            <a:r>
              <a:rPr sz="1200" dirty="0">
                <a:latin typeface="Times New Roman"/>
                <a:cs typeface="Times New Roman"/>
              </a:rPr>
              <a:t>possono differire notevolmente </a:t>
            </a:r>
            <a:r>
              <a:rPr sz="1200" spc="-5" dirty="0">
                <a:latin typeface="Times New Roman"/>
                <a:cs typeface="Times New Roman"/>
              </a:rPr>
              <a:t>nei loro </a:t>
            </a:r>
            <a:r>
              <a:rPr sz="1200" dirty="0">
                <a:latin typeface="Times New Roman"/>
                <a:cs typeface="Times New Roman"/>
              </a:rPr>
              <a:t>metodi, ma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loro intenzioni  sono molto </a:t>
            </a:r>
            <a:r>
              <a:rPr sz="1200" spc="-5" dirty="0">
                <a:latin typeface="Times New Roman"/>
                <a:cs typeface="Times New Roman"/>
              </a:rPr>
              <a:t>simili.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è una funzione </a:t>
            </a:r>
            <a:r>
              <a:rPr sz="1200" spc="-5" dirty="0">
                <a:latin typeface="Times New Roman"/>
                <a:cs typeface="Times New Roman"/>
              </a:rPr>
              <a:t>specifica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vita; </a:t>
            </a:r>
            <a:r>
              <a:rPr sz="1200" dirty="0">
                <a:latin typeface="Times New Roman"/>
                <a:cs typeface="Times New Roman"/>
              </a:rPr>
              <a:t>è piuttosto un modo di </a:t>
            </a:r>
            <a:r>
              <a:rPr sz="1200" spc="-5" dirty="0">
                <a:latin typeface="Times New Roman"/>
                <a:cs typeface="Times New Roman"/>
              </a:rPr>
              <a:t>vivere.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1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sincera </a:t>
            </a: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che la persona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stima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valore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per lui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l’umanità.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caratteristiche preminenti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sono: una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devozione </a:t>
            </a:r>
            <a:r>
              <a:rPr sz="1200" spc="-5" dirty="0">
                <a:latin typeface="Times New Roman"/>
                <a:cs typeface="Times New Roman"/>
              </a:rPr>
              <a:t>sincera ai </a:t>
            </a:r>
            <a:r>
              <a:rPr sz="1200" dirty="0">
                <a:latin typeface="Times New Roman"/>
                <a:cs typeface="Times New Roman"/>
              </a:rPr>
              <a:t>valori </a:t>
            </a:r>
            <a:r>
              <a:rPr sz="1200" spc="-5" dirty="0">
                <a:latin typeface="Times New Roman"/>
                <a:cs typeface="Times New Roman"/>
              </a:rPr>
              <a:t>supremi. Questa </a:t>
            </a:r>
            <a:r>
              <a:rPr sz="1200" dirty="0">
                <a:latin typeface="Times New Roman"/>
                <a:cs typeface="Times New Roman"/>
              </a:rPr>
              <a:t>devozione  </a:t>
            </a:r>
            <a:r>
              <a:rPr sz="1200" spc="-5" dirty="0">
                <a:latin typeface="Times New Roman"/>
                <a:cs typeface="Times New Roman"/>
              </a:rPr>
              <a:t>religiosa ai valori </a:t>
            </a:r>
            <a:r>
              <a:rPr sz="1200" dirty="0">
                <a:latin typeface="Times New Roman"/>
                <a:cs typeface="Times New Roman"/>
              </a:rPr>
              <a:t>supremi è </a:t>
            </a:r>
            <a:r>
              <a:rPr sz="1200" spc="-5" dirty="0">
                <a:latin typeface="Times New Roman"/>
                <a:cs typeface="Times New Roman"/>
              </a:rPr>
              <a:t>mostrata nella </a:t>
            </a:r>
            <a:r>
              <a:rPr sz="1200" dirty="0">
                <a:latin typeface="Times New Roman"/>
                <a:cs typeface="Times New Roman"/>
              </a:rPr>
              <a:t>relazione di una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apparentemente non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suo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fervente  </a:t>
            </a:r>
            <a:r>
              <a:rPr sz="1200" spc="-5" dirty="0">
                <a:latin typeface="Times New Roman"/>
                <a:cs typeface="Times New Roman"/>
              </a:rPr>
              <a:t>lealtà </a:t>
            </a:r>
            <a:r>
              <a:rPr sz="1200" dirty="0">
                <a:latin typeface="Times New Roman"/>
                <a:cs typeface="Times New Roman"/>
              </a:rPr>
              <a:t>di un non </a:t>
            </a:r>
            <a:r>
              <a:rPr sz="1200" spc="-5" dirty="0">
                <a:latin typeface="Times New Roman"/>
                <a:cs typeface="Times New Roman"/>
              </a:rPr>
              <a:t>religioso verso </a:t>
            </a:r>
            <a:r>
              <a:rPr sz="1200" dirty="0">
                <a:latin typeface="Times New Roman"/>
                <a:cs typeface="Times New Roman"/>
              </a:rPr>
              <a:t>una causa che ha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sposato.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68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(1100.4) 100:6.2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valore supremo </a:t>
            </a:r>
            <a:r>
              <a:rPr sz="1200" spc="-5" dirty="0">
                <a:latin typeface="Times New Roman"/>
                <a:cs typeface="Times New Roman"/>
              </a:rPr>
              <a:t>accettato </a:t>
            </a:r>
            <a:r>
              <a:rPr sz="1200" dirty="0">
                <a:latin typeface="Times New Roman"/>
                <a:cs typeface="Times New Roman"/>
              </a:rPr>
              <a:t>delle persone </a:t>
            </a:r>
            <a:r>
              <a:rPr sz="1200" spc="-5" dirty="0">
                <a:latin typeface="Times New Roman"/>
                <a:cs typeface="Times New Roman"/>
              </a:rPr>
              <a:t>religiose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meschino o anche </a:t>
            </a:r>
            <a:r>
              <a:rPr sz="1200" spc="-5" dirty="0">
                <a:latin typeface="Times New Roman"/>
                <a:cs typeface="Times New Roman"/>
              </a:rPr>
              <a:t>falso,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nondimeno religioso. Una  religione </a:t>
            </a:r>
            <a:r>
              <a:rPr sz="1200" dirty="0">
                <a:latin typeface="Times New Roman"/>
                <a:cs typeface="Times New Roman"/>
              </a:rPr>
              <a:t>è autentica </a:t>
            </a:r>
            <a:r>
              <a:rPr sz="1200" spc="-5" dirty="0">
                <a:latin typeface="Times New Roman"/>
                <a:cs typeface="Times New Roman"/>
              </a:rPr>
              <a:t>nell’esatta misura </a:t>
            </a:r>
            <a:r>
              <a:rPr sz="1200" dirty="0">
                <a:latin typeface="Times New Roman"/>
                <a:cs typeface="Times New Roman"/>
              </a:rPr>
              <a:t>in cui il valore </a:t>
            </a:r>
            <a:r>
              <a:rPr sz="1200" spc="-5" dirty="0">
                <a:latin typeface="Times New Roman"/>
                <a:cs typeface="Times New Roman"/>
              </a:rPr>
              <a:t>che essa considera 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realtà cosmica </a:t>
            </a:r>
            <a:r>
              <a:rPr sz="1200" dirty="0">
                <a:latin typeface="Times New Roman"/>
                <a:cs typeface="Times New Roman"/>
              </a:rPr>
              <a:t>di valore  </a:t>
            </a:r>
            <a:r>
              <a:rPr sz="1200" spc="-5" dirty="0">
                <a:latin typeface="Times New Roman"/>
                <a:cs typeface="Times New Roman"/>
              </a:rPr>
              <a:t>spirituale autentico.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6476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(1100.5) 100:6.3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segni </a:t>
            </a:r>
            <a:r>
              <a:rPr sz="1200" dirty="0">
                <a:latin typeface="Times New Roman"/>
                <a:cs typeface="Times New Roman"/>
              </a:rPr>
              <a:t>della risposta umana </a:t>
            </a:r>
            <a:r>
              <a:rPr sz="1200" spc="-5" dirty="0">
                <a:latin typeface="Times New Roman"/>
                <a:cs typeface="Times New Roman"/>
              </a:rPr>
              <a:t>all’impulso religioso </a:t>
            </a:r>
            <a:r>
              <a:rPr sz="1200" dirty="0">
                <a:latin typeface="Times New Roman"/>
                <a:cs typeface="Times New Roman"/>
              </a:rPr>
              <a:t>comprendono le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 nobiltà e di grandezza.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religiosa  sincera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cosciente </a:t>
            </a:r>
            <a:r>
              <a:rPr sz="1200" dirty="0">
                <a:latin typeface="Times New Roman"/>
                <a:cs typeface="Times New Roman"/>
              </a:rPr>
              <a:t>di essere un </a:t>
            </a:r>
            <a:r>
              <a:rPr sz="1200" spc="-5" dirty="0">
                <a:latin typeface="Times New Roman"/>
                <a:cs typeface="Times New Roman"/>
              </a:rPr>
              <a:t>cittadino dell’universo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rende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delle </a:t>
            </a:r>
            <a:r>
              <a:rPr sz="1200" spc="-5" dirty="0">
                <a:latin typeface="Times New Roman"/>
                <a:cs typeface="Times New Roman"/>
              </a:rPr>
              <a:t>fonti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superumano.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452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3116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galvanizzata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stimolata dalla </a:t>
            </a:r>
            <a:r>
              <a:rPr sz="1200" dirty="0">
                <a:latin typeface="Times New Roman"/>
                <a:cs typeface="Times New Roman"/>
              </a:rPr>
              <a:t>certezza di </a:t>
            </a:r>
            <a:r>
              <a:rPr sz="1200" spc="-5" dirty="0">
                <a:latin typeface="Times New Roman"/>
                <a:cs typeface="Times New Roman"/>
              </a:rPr>
              <a:t>appartenere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fraternità </a:t>
            </a:r>
            <a:r>
              <a:rPr sz="1200" dirty="0">
                <a:latin typeface="Times New Roman"/>
                <a:cs typeface="Times New Roman"/>
              </a:rPr>
              <a:t>superiore e nobilitata 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del  proprio valore </a:t>
            </a:r>
            <a:r>
              <a:rPr sz="1200" dirty="0">
                <a:latin typeface="Times New Roman"/>
                <a:cs typeface="Times New Roman"/>
              </a:rPr>
              <a:t>è stata </a:t>
            </a:r>
            <a:r>
              <a:rPr sz="1200" spc="-5" dirty="0">
                <a:latin typeface="Times New Roman"/>
                <a:cs typeface="Times New Roman"/>
              </a:rPr>
              <a:t>accresciuta dallo </a:t>
            </a:r>
            <a:r>
              <a:rPr sz="1200" dirty="0">
                <a:latin typeface="Times New Roman"/>
                <a:cs typeface="Times New Roman"/>
              </a:rPr>
              <a:t>stimolo della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degli obiettivi </a:t>
            </a:r>
            <a:r>
              <a:rPr sz="1200" spc="-5" dirty="0">
                <a:latin typeface="Times New Roman"/>
                <a:cs typeface="Times New Roman"/>
              </a:rPr>
              <a:t>universali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degli scopi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(1100.6) 100:6.4 </a:t>
            </a:r>
            <a:r>
              <a:rPr sz="1200" spc="-10" dirty="0">
                <a:latin typeface="Times New Roman"/>
                <a:cs typeface="Times New Roman"/>
              </a:rPr>
              <a:t>L’io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abbandonato </a:t>
            </a:r>
            <a:r>
              <a:rPr sz="1200" dirty="0">
                <a:latin typeface="Times New Roman"/>
                <a:cs typeface="Times New Roman"/>
              </a:rPr>
              <a:t>all’impulso </a:t>
            </a:r>
            <a:r>
              <a:rPr sz="1200" spc="-5" dirty="0">
                <a:latin typeface="Times New Roman"/>
                <a:cs typeface="Times New Roman"/>
              </a:rPr>
              <a:t>affascinante </a:t>
            </a:r>
            <a:r>
              <a:rPr sz="1200" dirty="0">
                <a:latin typeface="Times New Roman"/>
                <a:cs typeface="Times New Roman"/>
              </a:rPr>
              <a:t>di una motivazione onnicomprensiva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impone </a:t>
            </a:r>
            <a:r>
              <a:rPr sz="1200" spc="-5" dirty="0">
                <a:latin typeface="Times New Roman"/>
                <a:cs typeface="Times New Roman"/>
              </a:rPr>
              <a:t>un’accresciuta  autodisciplina, attenua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conflitto </a:t>
            </a:r>
            <a:r>
              <a:rPr sz="1200" dirty="0">
                <a:latin typeface="Times New Roman"/>
                <a:cs typeface="Times New Roman"/>
              </a:rPr>
              <a:t>emotivo e </a:t>
            </a:r>
            <a:r>
              <a:rPr sz="1200" spc="-5" dirty="0">
                <a:latin typeface="Times New Roman"/>
                <a:cs typeface="Times New Roman"/>
              </a:rPr>
              <a:t>rende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umana veramente degna </a:t>
            </a:r>
            <a:r>
              <a:rPr sz="1200" dirty="0">
                <a:latin typeface="Times New Roman"/>
                <a:cs typeface="Times New Roman"/>
              </a:rPr>
              <a:t>di essere vissuta. 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morboso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limiti umani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trasforma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coscienza naturale delle imperfezioni umane, associata alla </a:t>
            </a:r>
            <a:r>
              <a:rPr sz="1200" dirty="0">
                <a:latin typeface="Times New Roman"/>
                <a:cs typeface="Times New Roman"/>
              </a:rPr>
              <a:t>determinazione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all’aspirazione  spirituale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mete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elevate dell’universo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superuniverso. Questo sforzo intenso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d’ideali  supermortali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caratterizzato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pazienza, indulgenza, </a:t>
            </a:r>
            <a:r>
              <a:rPr sz="1200" dirty="0">
                <a:latin typeface="Times New Roman"/>
                <a:cs typeface="Times New Roman"/>
              </a:rPr>
              <a:t>forza d’animo e tolleranza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crescenti.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(1100.7) 100:6.5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vera religione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vivente, una vita di servizio.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distacco della </a:t>
            </a:r>
            <a:r>
              <a:rPr sz="1200" dirty="0">
                <a:latin typeface="Times New Roman"/>
                <a:cs typeface="Times New Roman"/>
              </a:rPr>
              <a:t>persona religiosa da molte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cose</a:t>
            </a:r>
            <a:endParaRPr sz="1200">
              <a:latin typeface="Times New Roman"/>
              <a:cs typeface="Times New Roman"/>
            </a:endParaRPr>
          </a:p>
          <a:p>
            <a:pPr marL="88900" marR="7683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temporali </a:t>
            </a:r>
            <a:r>
              <a:rPr sz="1200" spc="-5" dirty="0">
                <a:latin typeface="Times New Roman"/>
                <a:cs typeface="Times New Roman"/>
              </a:rPr>
              <a:t>ed insignificanti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porta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all’isolamento sociale, </a:t>
            </a:r>
            <a:r>
              <a:rPr sz="1200" dirty="0">
                <a:latin typeface="Times New Roman"/>
                <a:cs typeface="Times New Roman"/>
              </a:rPr>
              <a:t>e non dovrebbe distruggere il senso </a:t>
            </a:r>
            <a:r>
              <a:rPr sz="1200" spc="-5" dirty="0">
                <a:latin typeface="Times New Roman"/>
                <a:cs typeface="Times New Roman"/>
              </a:rPr>
              <a:t>dell’umorismo. Una  religione autentica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toglie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all’esistenza umana,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aggiunge </a:t>
            </a:r>
            <a:r>
              <a:rPr sz="1200" dirty="0">
                <a:latin typeface="Times New Roman"/>
                <a:cs typeface="Times New Roman"/>
              </a:rPr>
              <a:t>invece nuovi </a:t>
            </a:r>
            <a:r>
              <a:rPr sz="1200" spc="-5" dirty="0">
                <a:latin typeface="Times New Roman"/>
                <a:cs typeface="Times New Roman"/>
              </a:rPr>
              <a:t>significati all’insieme della vita;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5" dirty="0">
                <a:latin typeface="Times New Roman"/>
                <a:cs typeface="Times New Roman"/>
              </a:rPr>
              <a:t>genera  </a:t>
            </a:r>
            <a:r>
              <a:rPr sz="1200" dirty="0">
                <a:latin typeface="Times New Roman"/>
                <a:cs typeface="Times New Roman"/>
              </a:rPr>
              <a:t>nuovi tipi </a:t>
            </a:r>
            <a:r>
              <a:rPr sz="1200" spc="-5" dirty="0">
                <a:latin typeface="Times New Roman"/>
                <a:cs typeface="Times New Roman"/>
              </a:rPr>
              <a:t>d’entusiasmo, </a:t>
            </a:r>
            <a:r>
              <a:rPr sz="1200" dirty="0">
                <a:latin typeface="Times New Roman"/>
                <a:cs typeface="Times New Roman"/>
              </a:rPr>
              <a:t>di zelo e di </a:t>
            </a:r>
            <a:r>
              <a:rPr sz="1200" spc="-5" dirty="0">
                <a:latin typeface="Times New Roman"/>
                <a:cs typeface="Times New Roman"/>
              </a:rPr>
              <a:t>coraggio.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anche ingenerare </a:t>
            </a:r>
            <a:r>
              <a:rPr sz="1200" dirty="0">
                <a:latin typeface="Times New Roman"/>
                <a:cs typeface="Times New Roman"/>
              </a:rPr>
              <a:t>lo spirito di </a:t>
            </a:r>
            <a:r>
              <a:rPr sz="1200" spc="-5" dirty="0">
                <a:latin typeface="Times New Roman"/>
                <a:cs typeface="Times New Roman"/>
              </a:rPr>
              <a:t>crociata, </a:t>
            </a:r>
            <a:r>
              <a:rPr sz="1200" dirty="0">
                <a:latin typeface="Times New Roman"/>
                <a:cs typeface="Times New Roman"/>
              </a:rPr>
              <a:t>che è più che </a:t>
            </a:r>
            <a:r>
              <a:rPr sz="1200" spc="-5" dirty="0">
                <a:latin typeface="Times New Roman"/>
                <a:cs typeface="Times New Roman"/>
              </a:rPr>
              <a:t>pericoloso se non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controllato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chiara </a:t>
            </a:r>
            <a:r>
              <a:rPr sz="1200" dirty="0">
                <a:latin typeface="Times New Roman"/>
                <a:cs typeface="Times New Roman"/>
              </a:rPr>
              <a:t>visione spirituale 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sincera agli obblighi sociali ordinari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fedeltà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54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(1101.1) 100:6.6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segni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rimarchevoli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pace dinamica e </a:t>
            </a:r>
            <a:r>
              <a:rPr sz="1200" spc="-5" dirty="0">
                <a:latin typeface="Times New Roman"/>
                <a:cs typeface="Times New Roman"/>
              </a:rPr>
              <a:t>sublime,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pace che </a:t>
            </a:r>
            <a:r>
              <a:rPr sz="1200" dirty="0">
                <a:latin typeface="Times New Roman"/>
                <a:cs typeface="Times New Roman"/>
              </a:rPr>
              <a:t>supera </a:t>
            </a:r>
            <a:r>
              <a:rPr sz="1200" spc="-5" dirty="0">
                <a:latin typeface="Times New Roman"/>
                <a:cs typeface="Times New Roman"/>
              </a:rPr>
              <a:t>ogni  comprensione </a:t>
            </a:r>
            <a:r>
              <a:rPr sz="1200" dirty="0">
                <a:latin typeface="Times New Roman"/>
                <a:cs typeface="Times New Roman"/>
              </a:rPr>
              <a:t>umana, </a:t>
            </a:r>
            <a:r>
              <a:rPr sz="1200" spc="-5" dirty="0">
                <a:latin typeface="Times New Roman"/>
                <a:cs typeface="Times New Roman"/>
              </a:rPr>
              <a:t>quell’equilibrio cosmico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denota l’assenza </a:t>
            </a:r>
            <a:r>
              <a:rPr sz="1200" dirty="0">
                <a:latin typeface="Times New Roman"/>
                <a:cs typeface="Times New Roman"/>
              </a:rPr>
              <a:t>di ogni dubbio e </a:t>
            </a:r>
            <a:r>
              <a:rPr sz="1200" spc="-5" dirty="0">
                <a:latin typeface="Times New Roman"/>
                <a:cs typeface="Times New Roman"/>
              </a:rPr>
              <a:t>turbamento.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stabilità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immuni da </a:t>
            </a:r>
            <a:r>
              <a:rPr sz="1200" spc="-5" dirty="0">
                <a:latin typeface="Times New Roman"/>
                <a:cs typeface="Times New Roman"/>
              </a:rPr>
              <a:t>delusioni. Queste persone religiose sono simili all’apostolo Paolo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“Sono persuaso che né morte, né </a:t>
            </a:r>
            <a:r>
              <a:rPr sz="1200" spc="-5" dirty="0">
                <a:latin typeface="Times New Roman"/>
                <a:cs typeface="Times New Roman"/>
              </a:rPr>
              <a:t>vita, 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angeli, </a:t>
            </a:r>
            <a:r>
              <a:rPr sz="1200" dirty="0">
                <a:latin typeface="Times New Roman"/>
                <a:cs typeface="Times New Roman"/>
              </a:rPr>
              <a:t>né principati, né </a:t>
            </a:r>
            <a:r>
              <a:rPr sz="1200" spc="-5" dirty="0">
                <a:latin typeface="Times New Roman"/>
                <a:cs typeface="Times New Roman"/>
              </a:rPr>
              <a:t>poteri, </a:t>
            </a:r>
            <a:r>
              <a:rPr sz="1200" dirty="0">
                <a:latin typeface="Times New Roman"/>
                <a:cs typeface="Times New Roman"/>
              </a:rPr>
              <a:t>né cose </a:t>
            </a:r>
            <a:r>
              <a:rPr sz="1200" spc="-5" dirty="0">
                <a:latin typeface="Times New Roman"/>
                <a:cs typeface="Times New Roman"/>
              </a:rPr>
              <a:t>presenti,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cose future,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altezze,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profondità,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qualunque </a:t>
            </a:r>
            <a:r>
              <a:rPr sz="1200" spc="-5" dirty="0">
                <a:latin typeface="Times New Roman"/>
                <a:cs typeface="Times New Roman"/>
              </a:rPr>
              <a:t>altra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5" dirty="0">
                <a:latin typeface="Times New Roman"/>
                <a:cs typeface="Times New Roman"/>
              </a:rPr>
              <a:t>potrà </a:t>
            </a:r>
            <a:r>
              <a:rPr sz="1200" dirty="0">
                <a:latin typeface="Times New Roman"/>
                <a:cs typeface="Times New Roman"/>
              </a:rPr>
              <a:t>mai  </a:t>
            </a:r>
            <a:r>
              <a:rPr sz="1200" spc="-5" dirty="0">
                <a:latin typeface="Times New Roman"/>
                <a:cs typeface="Times New Roman"/>
              </a:rPr>
              <a:t>separarci </a:t>
            </a:r>
            <a:r>
              <a:rPr sz="1200" dirty="0">
                <a:latin typeface="Times New Roman"/>
                <a:cs typeface="Times New Roman"/>
              </a:rPr>
              <a:t>dall’amore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695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(1101.2) 100:6.7 </a:t>
            </a:r>
            <a:r>
              <a:rPr sz="1200" dirty="0">
                <a:latin typeface="Times New Roman"/>
                <a:cs typeface="Times New Roman"/>
              </a:rPr>
              <a:t>C’è un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sicurezza associato </a:t>
            </a:r>
            <a:r>
              <a:rPr sz="1200" dirty="0">
                <a:latin typeface="Times New Roman"/>
                <a:cs typeface="Times New Roman"/>
              </a:rPr>
              <a:t>alla realizzazione di una </a:t>
            </a:r>
            <a:r>
              <a:rPr sz="1200" spc="-5" dirty="0">
                <a:latin typeface="Times New Roman"/>
                <a:cs typeface="Times New Roman"/>
              </a:rPr>
              <a:t>gloria trionfante, che </a:t>
            </a:r>
            <a:r>
              <a:rPr sz="1200" dirty="0">
                <a:latin typeface="Times New Roman"/>
                <a:cs typeface="Times New Roman"/>
              </a:rPr>
              <a:t>risiede </a:t>
            </a:r>
            <a:r>
              <a:rPr sz="1200" spc="-5" dirty="0">
                <a:latin typeface="Times New Roman"/>
                <a:cs typeface="Times New Roman"/>
              </a:rPr>
              <a:t>nella coscienza della </a:t>
            </a:r>
            <a:r>
              <a:rPr sz="1200" dirty="0">
                <a:latin typeface="Times New Roman"/>
                <a:cs typeface="Times New Roman"/>
              </a:rPr>
              <a:t>persona  </a:t>
            </a:r>
            <a:r>
              <a:rPr sz="1200" spc="-5" dirty="0">
                <a:latin typeface="Times New Roman"/>
                <a:cs typeface="Times New Roman"/>
              </a:rPr>
              <a:t>religiosa 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colto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del 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persegue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dell’Ultimo.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451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247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(1101.3) 100:6.8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evoluzionaria </a:t>
            </a:r>
            <a:r>
              <a:rPr sz="1200" dirty="0">
                <a:latin typeface="Times New Roman"/>
                <a:cs typeface="Times New Roman"/>
              </a:rPr>
              <a:t>è tutto ciò in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e grandezza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è un’esperienza </a:t>
            </a:r>
            <a:r>
              <a:rPr sz="1200" spc="-5" dirty="0">
                <a:latin typeface="Times New Roman"/>
                <a:cs typeface="Times New Roman"/>
              </a:rPr>
              <a:t>autentica.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religione  rivelata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i="1" spc="-5" dirty="0">
                <a:latin typeface="Times New Roman"/>
                <a:cs typeface="Times New Roman"/>
              </a:rPr>
              <a:t>eccellente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autentica.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nuove lealtà dovute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visione </a:t>
            </a:r>
            <a:r>
              <a:rPr sz="1200" spc="-5" dirty="0">
                <a:latin typeface="Times New Roman"/>
                <a:cs typeface="Times New Roman"/>
              </a:rPr>
              <a:t>spirituale ampliata </a:t>
            </a:r>
            <a:r>
              <a:rPr sz="1200" dirty="0">
                <a:latin typeface="Times New Roman"/>
                <a:cs typeface="Times New Roman"/>
              </a:rPr>
              <a:t>creano nuovi livelli </a:t>
            </a:r>
            <a:r>
              <a:rPr sz="1200" spc="-5" dirty="0">
                <a:latin typeface="Times New Roman"/>
                <a:cs typeface="Times New Roman"/>
              </a:rPr>
              <a:t>d’amore </a:t>
            </a:r>
            <a:r>
              <a:rPr sz="1200" dirty="0">
                <a:latin typeface="Times New Roman"/>
                <a:cs typeface="Times New Roman"/>
              </a:rPr>
              <a:t>e di  devozione, 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solidarietà;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accresciuta </a:t>
            </a:r>
            <a:r>
              <a:rPr sz="1200" dirty="0">
                <a:latin typeface="Times New Roman"/>
                <a:cs typeface="Times New Roman"/>
              </a:rPr>
              <a:t>prospettiva </a:t>
            </a:r>
            <a:r>
              <a:rPr sz="1200" spc="-5" dirty="0">
                <a:latin typeface="Times New Roman"/>
                <a:cs typeface="Times New Roman"/>
              </a:rPr>
              <a:t>sociale produce </a:t>
            </a:r>
            <a:r>
              <a:rPr sz="1200" dirty="0">
                <a:latin typeface="Times New Roman"/>
                <a:cs typeface="Times New Roman"/>
              </a:rPr>
              <a:t>una coscienza più ampia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Paternità di 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fratellanza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298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(1101.4) 100:6.9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differenza </a:t>
            </a:r>
            <a:r>
              <a:rPr sz="1200" spc="-5" dirty="0">
                <a:latin typeface="Times New Roman"/>
                <a:cs typeface="Times New Roman"/>
              </a:rPr>
              <a:t>caratteristica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evoluzione e la </a:t>
            </a:r>
            <a:r>
              <a:rPr sz="1200" spc="-5" dirty="0">
                <a:latin typeface="Times New Roman"/>
                <a:cs typeface="Times New Roman"/>
              </a:rPr>
              <a:t>religione rivelata </a:t>
            </a:r>
            <a:r>
              <a:rPr sz="1200" dirty="0">
                <a:latin typeface="Times New Roman"/>
                <a:cs typeface="Times New Roman"/>
              </a:rPr>
              <a:t>è una nuova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divina  </a:t>
            </a:r>
            <a:r>
              <a:rPr sz="1200" spc="-5" dirty="0">
                <a:latin typeface="Times New Roman"/>
                <a:cs typeface="Times New Roman"/>
              </a:rPr>
              <a:t>che si aggiunge alla </a:t>
            </a:r>
            <a:r>
              <a:rPr sz="1200" dirty="0">
                <a:latin typeface="Times New Roman"/>
                <a:cs typeface="Times New Roman"/>
              </a:rPr>
              <a:t>saggezza umana puramente </a:t>
            </a:r>
            <a:r>
              <a:rPr sz="1200" spc="-5" dirty="0">
                <a:latin typeface="Times New Roman"/>
                <a:cs typeface="Times New Roman"/>
              </a:rPr>
              <a:t>esperienziale. 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l’esperienza nelle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religioni umane </a:t>
            </a:r>
            <a:r>
              <a:rPr sz="1200" spc="-5" dirty="0">
                <a:latin typeface="Times New Roman"/>
                <a:cs typeface="Times New Roman"/>
              </a:rPr>
              <a:t>che sviluppa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successivamente gli elevati </a:t>
            </a:r>
            <a:r>
              <a:rPr sz="1200" dirty="0">
                <a:latin typeface="Times New Roman"/>
                <a:cs typeface="Times New Roman"/>
              </a:rPr>
              <a:t>doni della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divina e dell’intuizione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L’apice della vita religiosa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(1101.5) 100:7.1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un comune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non possa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l’alta </a:t>
            </a:r>
            <a:r>
              <a:rPr sz="1200" dirty="0">
                <a:latin typeface="Times New Roman"/>
                <a:cs typeface="Times New Roman"/>
              </a:rPr>
              <a:t>perfezione di </a:t>
            </a:r>
            <a:r>
              <a:rPr sz="1200" spc="-5" dirty="0">
                <a:latin typeface="Times New Roman"/>
                <a:cs typeface="Times New Roman"/>
              </a:rPr>
              <a:t>carattere che Gesù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acquisì </a:t>
            </a:r>
            <a:r>
              <a:rPr sz="1200" spc="-5" dirty="0">
                <a:latin typeface="Times New Roman"/>
                <a:cs typeface="Times New Roman"/>
              </a:rPr>
              <a:t>mentre soggiornava nella carne,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possibile </a:t>
            </a:r>
            <a:r>
              <a:rPr sz="1200" spc="-5" dirty="0">
                <a:latin typeface="Times New Roman"/>
                <a:cs typeface="Times New Roman"/>
              </a:rPr>
              <a:t>per ogni credente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sviluppare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forte </a:t>
            </a:r>
            <a:r>
              <a:rPr sz="1200" dirty="0">
                <a:latin typeface="Times New Roman"/>
                <a:cs typeface="Times New Roman"/>
              </a:rPr>
              <a:t>personalità  </a:t>
            </a:r>
            <a:r>
              <a:rPr sz="1200" spc="-5" dirty="0">
                <a:latin typeface="Times New Roman"/>
                <a:cs typeface="Times New Roman"/>
              </a:rPr>
              <a:t>unificata secondo </a:t>
            </a:r>
            <a:r>
              <a:rPr sz="1200" dirty="0">
                <a:latin typeface="Times New Roman"/>
                <a:cs typeface="Times New Roman"/>
              </a:rPr>
              <a:t>le linee </a:t>
            </a:r>
            <a:r>
              <a:rPr sz="1200" spc="-5" dirty="0">
                <a:latin typeface="Times New Roman"/>
                <a:cs typeface="Times New Roman"/>
              </a:rPr>
              <a:t>perfezionate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caratteristica straordinaria della personalità del Maestro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tanto la </a:t>
            </a:r>
            <a:r>
              <a:rPr sz="1200" spc="-5" dirty="0">
                <a:latin typeface="Times New Roman"/>
                <a:cs typeface="Times New Roman"/>
              </a:rPr>
              <a:t>sua perfezione quanto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simmetria,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squisita </a:t>
            </a:r>
            <a:r>
              <a:rPr sz="1200" spc="-5" dirty="0">
                <a:latin typeface="Times New Roman"/>
                <a:cs typeface="Times New Roman"/>
              </a:rPr>
              <a:t>ed equilibrata unificazione.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presentazione più </a:t>
            </a: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 consiste nel seguire </a:t>
            </a:r>
            <a:r>
              <a:rPr sz="1200" dirty="0">
                <a:latin typeface="Times New Roman"/>
                <a:cs typeface="Times New Roman"/>
              </a:rPr>
              <a:t>l’esempio di colui che </a:t>
            </a:r>
            <a:r>
              <a:rPr sz="1200" spc="-5" dirty="0">
                <a:latin typeface="Times New Roman"/>
                <a:cs typeface="Times New Roman"/>
              </a:rPr>
              <a:t>disse, indicando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piedi davanti ai suoi </a:t>
            </a:r>
            <a:r>
              <a:rPr sz="1200" dirty="0">
                <a:latin typeface="Times New Roman"/>
                <a:cs typeface="Times New Roman"/>
              </a:rPr>
              <a:t>accusatori: </a:t>
            </a:r>
            <a:r>
              <a:rPr sz="1200" spc="-5" dirty="0">
                <a:latin typeface="Times New Roman"/>
                <a:cs typeface="Times New Roman"/>
              </a:rPr>
              <a:t>“Ecco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l’uomo!”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24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(1101.6) 100:7.2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benevolenza </a:t>
            </a:r>
            <a:r>
              <a:rPr sz="1200" spc="-5" dirty="0">
                <a:latin typeface="Times New Roman"/>
                <a:cs typeface="Times New Roman"/>
              </a:rPr>
              <a:t>inesauribile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toccava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degli uomini, ma la </a:t>
            </a:r>
            <a:r>
              <a:rPr sz="1200" spc="-5" dirty="0">
                <a:latin typeface="Times New Roman"/>
                <a:cs typeface="Times New Roman"/>
              </a:rPr>
              <a:t>sua risoluta forza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stupiva i suoi  </a:t>
            </a:r>
            <a:r>
              <a:rPr sz="1200" spc="-5" dirty="0">
                <a:latin typeface="Times New Roman"/>
                <a:cs typeface="Times New Roman"/>
              </a:rPr>
              <a:t>seguaci. Egli </a:t>
            </a:r>
            <a:r>
              <a:rPr sz="1200" dirty="0">
                <a:latin typeface="Times New Roman"/>
                <a:cs typeface="Times New Roman"/>
              </a:rPr>
              <a:t>era veramente </a:t>
            </a:r>
            <a:r>
              <a:rPr sz="1200" spc="-5" dirty="0">
                <a:latin typeface="Times New Roman"/>
                <a:cs typeface="Times New Roman"/>
              </a:rPr>
              <a:t>sincero;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d’ipocrita </a:t>
            </a:r>
            <a:r>
              <a:rPr sz="1200" dirty="0">
                <a:latin typeface="Times New Roman"/>
                <a:cs typeface="Times New Roman"/>
              </a:rPr>
              <a:t>in lui.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privo di finzione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ostentazione; </a:t>
            </a:r>
            <a:r>
              <a:rPr sz="1200" spc="-5" dirty="0">
                <a:latin typeface="Times New Roman"/>
                <a:cs typeface="Times New Roman"/>
              </a:rPr>
              <a:t>era sempre così  piacevolmente franco.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abbassava </a:t>
            </a:r>
            <a:r>
              <a:rPr sz="1200" dirty="0">
                <a:latin typeface="Times New Roman"/>
                <a:cs typeface="Times New Roman"/>
              </a:rPr>
              <a:t>mai a pretendere e non faceva mai </a:t>
            </a:r>
            <a:r>
              <a:rPr sz="1200" spc="-5" dirty="0">
                <a:latin typeface="Times New Roman"/>
                <a:cs typeface="Times New Roman"/>
              </a:rPr>
              <a:t>ricorso </a:t>
            </a:r>
            <a:r>
              <a:rPr sz="1200" dirty="0">
                <a:latin typeface="Times New Roman"/>
                <a:cs typeface="Times New Roman"/>
              </a:rPr>
              <a:t>alla simulazione.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viveva la verità 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l’insegnava. Egli </a:t>
            </a:r>
            <a:r>
              <a:rPr sz="1200" dirty="0">
                <a:latin typeface="Times New Roman"/>
                <a:cs typeface="Times New Roman"/>
              </a:rPr>
              <a:t>era la </a:t>
            </a: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costretto </a:t>
            </a:r>
            <a:r>
              <a:rPr sz="1200" dirty="0">
                <a:latin typeface="Times New Roman"/>
                <a:cs typeface="Times New Roman"/>
              </a:rPr>
              <a:t>a proclamare la </a:t>
            </a:r>
            <a:r>
              <a:rPr sz="1200" spc="-5" dirty="0">
                <a:latin typeface="Times New Roman"/>
                <a:cs typeface="Times New Roman"/>
              </a:rPr>
              <a:t>verità salvifica alla sua generazione, anche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tale  </a:t>
            </a:r>
            <a:r>
              <a:rPr sz="1200" spc="-5" dirty="0">
                <a:latin typeface="Times New Roman"/>
                <a:cs typeface="Times New Roman"/>
              </a:rPr>
              <a:t>sincerità causava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dolore. Egli era </a:t>
            </a:r>
            <a:r>
              <a:rPr sz="1200" dirty="0">
                <a:latin typeface="Times New Roman"/>
                <a:cs typeface="Times New Roman"/>
              </a:rPr>
              <a:t>indiscutibilmente </a:t>
            </a:r>
            <a:r>
              <a:rPr sz="1200" spc="-5" dirty="0">
                <a:latin typeface="Times New Roman"/>
                <a:cs typeface="Times New Roman"/>
              </a:rPr>
              <a:t>fedele </a:t>
            </a:r>
            <a:r>
              <a:rPr sz="1200" dirty="0">
                <a:latin typeface="Times New Roman"/>
                <a:cs typeface="Times New Roman"/>
              </a:rPr>
              <a:t>a tutta 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721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225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(1101.7) 100:7.3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era così </a:t>
            </a:r>
            <a:r>
              <a:rPr sz="1200" dirty="0">
                <a:latin typeface="Times New Roman"/>
                <a:cs typeface="Times New Roman"/>
              </a:rPr>
              <a:t>ragionevole, così </a:t>
            </a:r>
            <a:r>
              <a:rPr sz="1200" spc="-5" dirty="0">
                <a:latin typeface="Times New Roman"/>
                <a:cs typeface="Times New Roman"/>
              </a:rPr>
              <a:t>accessibile.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così pratico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suo ministero, mentre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piani  </a:t>
            </a:r>
            <a:r>
              <a:rPr sz="1200" spc="-5" dirty="0">
                <a:latin typeface="Times New Roman"/>
                <a:cs typeface="Times New Roman"/>
              </a:rPr>
              <a:t>erano caratterizzati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così santificato </a:t>
            </a:r>
            <a:r>
              <a:rPr sz="1200" dirty="0">
                <a:latin typeface="Times New Roman"/>
                <a:cs typeface="Times New Roman"/>
              </a:rPr>
              <a:t>buon senso.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scevro 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tendenza </a:t>
            </a:r>
            <a:r>
              <a:rPr sz="1200" spc="-5" dirty="0">
                <a:latin typeface="Times New Roman"/>
                <a:cs typeface="Times New Roman"/>
              </a:rPr>
              <a:t>bizzarra, stramba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eccentrica.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capriccioso, </a:t>
            </a:r>
            <a:r>
              <a:rPr sz="1200" dirty="0">
                <a:latin typeface="Times New Roman"/>
                <a:cs typeface="Times New Roman"/>
              </a:rPr>
              <a:t>stravagante o </a:t>
            </a:r>
            <a:r>
              <a:rPr sz="1200" spc="-5" dirty="0">
                <a:latin typeface="Times New Roman"/>
                <a:cs typeface="Times New Roman"/>
              </a:rPr>
              <a:t>isterico.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suo insegnamento ed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faceva c’era </a:t>
            </a:r>
            <a:r>
              <a:rPr sz="1200" dirty="0">
                <a:latin typeface="Times New Roman"/>
                <a:cs typeface="Times New Roman"/>
              </a:rPr>
              <a:t>sempre una </a:t>
            </a:r>
            <a:r>
              <a:rPr sz="1200" spc="-5" dirty="0">
                <a:latin typeface="Times New Roman"/>
                <a:cs typeface="Times New Roman"/>
              </a:rPr>
              <a:t>squisita  discriminazione associata 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senso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opportunità.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68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(1102.1) 100:7.4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era sempre </a:t>
            </a:r>
            <a:r>
              <a:rPr sz="1200" dirty="0">
                <a:latin typeface="Times New Roman"/>
                <a:cs typeface="Times New Roman"/>
              </a:rPr>
              <a:t>una personalità </a:t>
            </a:r>
            <a:r>
              <a:rPr sz="1200" spc="-5" dirty="0">
                <a:latin typeface="Times New Roman"/>
                <a:cs typeface="Times New Roman"/>
              </a:rPr>
              <a:t>ben equilibrata.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stessi </a:t>
            </a:r>
            <a:r>
              <a:rPr sz="1200" dirty="0">
                <a:latin typeface="Times New Roman"/>
                <a:cs typeface="Times New Roman"/>
              </a:rPr>
              <a:t>nemici </a:t>
            </a:r>
            <a:r>
              <a:rPr sz="1200" spc="-5" dirty="0">
                <a:latin typeface="Times New Roman"/>
                <a:cs typeface="Times New Roman"/>
              </a:rPr>
              <a:t>gli portavano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totale </a:t>
            </a:r>
            <a:r>
              <a:rPr sz="1200" dirty="0">
                <a:latin typeface="Times New Roman"/>
                <a:cs typeface="Times New Roman"/>
              </a:rPr>
              <a:t>rispetto;  </a:t>
            </a:r>
            <a:r>
              <a:rPr sz="1200" spc="-5" dirty="0">
                <a:latin typeface="Times New Roman"/>
                <a:cs typeface="Times New Roman"/>
              </a:rPr>
              <a:t>temevano addirittura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presenza. Gesù </a:t>
            </a:r>
            <a:r>
              <a:rPr sz="1200" dirty="0">
                <a:latin typeface="Times New Roman"/>
                <a:cs typeface="Times New Roman"/>
              </a:rPr>
              <a:t>era senza </a:t>
            </a:r>
            <a:r>
              <a:rPr sz="1200" spc="-5" dirty="0">
                <a:latin typeface="Times New Roman"/>
                <a:cs typeface="Times New Roman"/>
              </a:rPr>
              <a:t>paura. </a:t>
            </a:r>
            <a:r>
              <a:rPr sz="1200" dirty="0">
                <a:latin typeface="Times New Roman"/>
                <a:cs typeface="Times New Roman"/>
              </a:rPr>
              <a:t>Era pieno </a:t>
            </a:r>
            <a:r>
              <a:rPr sz="1200" spc="-5" dirty="0">
                <a:latin typeface="Times New Roman"/>
                <a:cs typeface="Times New Roman"/>
              </a:rPr>
              <a:t>d’entusiasmo </a:t>
            </a:r>
            <a:r>
              <a:rPr sz="1200" dirty="0">
                <a:latin typeface="Times New Roman"/>
                <a:cs typeface="Times New Roman"/>
              </a:rPr>
              <a:t>divino, ma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divenne mai </a:t>
            </a:r>
            <a:r>
              <a:rPr sz="1200" spc="-5" dirty="0">
                <a:latin typeface="Times New Roman"/>
                <a:cs typeface="Times New Roman"/>
              </a:rPr>
              <a:t>fanatico.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emotivamente attivo </a:t>
            </a:r>
            <a:r>
              <a:rPr sz="1200" dirty="0">
                <a:latin typeface="Times New Roman"/>
                <a:cs typeface="Times New Roman"/>
              </a:rPr>
              <a:t>ma mai volubile. </a:t>
            </a:r>
            <a:r>
              <a:rPr sz="1200" spc="-5" dirty="0">
                <a:latin typeface="Times New Roman"/>
                <a:cs typeface="Times New Roman"/>
              </a:rPr>
              <a:t>Era immaginativo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pratico. </a:t>
            </a:r>
            <a:r>
              <a:rPr sz="1200" spc="-5" dirty="0">
                <a:latin typeface="Times New Roman"/>
                <a:cs typeface="Times New Roman"/>
              </a:rPr>
              <a:t>Affrontava </a:t>
            </a:r>
            <a:r>
              <a:rPr sz="1200" dirty="0">
                <a:latin typeface="Times New Roman"/>
                <a:cs typeface="Times New Roman"/>
              </a:rPr>
              <a:t>apertamente 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era  </a:t>
            </a:r>
            <a:r>
              <a:rPr sz="1200" dirty="0">
                <a:latin typeface="Times New Roman"/>
                <a:cs typeface="Times New Roman"/>
              </a:rPr>
              <a:t>mai monotono o </a:t>
            </a:r>
            <a:r>
              <a:rPr sz="1200" spc="-5" dirty="0">
                <a:latin typeface="Times New Roman"/>
                <a:cs typeface="Times New Roman"/>
              </a:rPr>
              <a:t>prosaico. Era coraggioso,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mai temerario; </a:t>
            </a:r>
            <a:r>
              <a:rPr sz="1200" dirty="0">
                <a:latin typeface="Times New Roman"/>
                <a:cs typeface="Times New Roman"/>
              </a:rPr>
              <a:t>prudente, ma mai </a:t>
            </a:r>
            <a:r>
              <a:rPr sz="1200" spc="-5" dirty="0">
                <a:latin typeface="Times New Roman"/>
                <a:cs typeface="Times New Roman"/>
              </a:rPr>
              <a:t>codardo.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compassionevole, </a:t>
            </a:r>
            <a:r>
              <a:rPr sz="1200" dirty="0">
                <a:latin typeface="Times New Roman"/>
                <a:cs typeface="Times New Roman"/>
              </a:rPr>
              <a:t>ma non  </a:t>
            </a:r>
            <a:r>
              <a:rPr sz="1200" spc="-5" dirty="0">
                <a:latin typeface="Times New Roman"/>
                <a:cs typeface="Times New Roman"/>
              </a:rPr>
              <a:t>sentimentale; eccezionale,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eccentrico. Era </a:t>
            </a:r>
            <a:r>
              <a:rPr sz="1200" dirty="0">
                <a:latin typeface="Times New Roman"/>
                <a:cs typeface="Times New Roman"/>
              </a:rPr>
              <a:t>pio, ma non </a:t>
            </a:r>
            <a:r>
              <a:rPr sz="1200" spc="-5" dirty="0">
                <a:latin typeface="Times New Roman"/>
                <a:cs typeface="Times New Roman"/>
              </a:rPr>
              <a:t>bigotto.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era così equilibrato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era così perfettamente  unificato.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841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(1102.2) 100:7.5 </a:t>
            </a:r>
            <a:r>
              <a:rPr sz="1200" spc="-5" dirty="0">
                <a:latin typeface="Times New Roman"/>
                <a:cs typeface="Times New Roman"/>
              </a:rPr>
              <a:t>L’originalità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repressa. Egli </a:t>
            </a:r>
            <a:r>
              <a:rPr sz="1200" dirty="0">
                <a:latin typeface="Times New Roman"/>
                <a:cs typeface="Times New Roman"/>
              </a:rPr>
              <a:t>non era </a:t>
            </a:r>
            <a:r>
              <a:rPr sz="1200" spc="-5" dirty="0">
                <a:latin typeface="Times New Roman"/>
                <a:cs typeface="Times New Roman"/>
              </a:rPr>
              <a:t>legato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tradizione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ostacolato dall’asservimento </a:t>
            </a:r>
            <a:r>
              <a:rPr sz="1200" dirty="0">
                <a:latin typeface="Times New Roman"/>
                <a:cs typeface="Times New Roman"/>
              </a:rPr>
              <a:t>a grette  </a:t>
            </a:r>
            <a:r>
              <a:rPr sz="1200" spc="-5" dirty="0">
                <a:latin typeface="Times New Roman"/>
                <a:cs typeface="Times New Roman"/>
              </a:rPr>
              <a:t>convenzionalità. Egli </a:t>
            </a:r>
            <a:r>
              <a:rPr sz="1200" dirty="0">
                <a:latin typeface="Times New Roman"/>
                <a:cs typeface="Times New Roman"/>
              </a:rPr>
              <a:t>parlava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indubbia sicurezza </a:t>
            </a:r>
            <a:r>
              <a:rPr sz="1200" spc="-5" dirty="0">
                <a:latin typeface="Times New Roman"/>
                <a:cs typeface="Times New Roman"/>
              </a:rPr>
              <a:t>ed insegnava con </a:t>
            </a:r>
            <a:r>
              <a:rPr sz="1200" dirty="0">
                <a:latin typeface="Times New Roman"/>
                <a:cs typeface="Times New Roman"/>
              </a:rPr>
              <a:t>assoluta </a:t>
            </a:r>
            <a:r>
              <a:rPr sz="1200" spc="-5" dirty="0">
                <a:latin typeface="Times New Roman"/>
                <a:cs typeface="Times New Roman"/>
              </a:rPr>
              <a:t>autorità.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stupenda </a:t>
            </a:r>
            <a:r>
              <a:rPr sz="1200" spc="-5" dirty="0">
                <a:latin typeface="Times New Roman"/>
                <a:cs typeface="Times New Roman"/>
              </a:rPr>
              <a:t>originalità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gli  faceva trascurare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gemme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 contenute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predecessori </a:t>
            </a:r>
            <a:r>
              <a:rPr sz="1200" dirty="0">
                <a:latin typeface="Times New Roman"/>
                <a:cs typeface="Times New Roman"/>
              </a:rPr>
              <a:t>e dei suoi </a:t>
            </a:r>
            <a:r>
              <a:rPr sz="1200" spc="-5" dirty="0">
                <a:latin typeface="Times New Roman"/>
                <a:cs typeface="Times New Roman"/>
              </a:rPr>
              <a:t>contemporanei. </a:t>
            </a:r>
            <a:r>
              <a:rPr sz="1200" dirty="0">
                <a:latin typeface="Times New Roman"/>
                <a:cs typeface="Times New Roman"/>
              </a:rPr>
              <a:t>Ed il più  </a:t>
            </a:r>
            <a:r>
              <a:rPr sz="1200" spc="-5" dirty="0">
                <a:latin typeface="Times New Roman"/>
                <a:cs typeface="Times New Roman"/>
              </a:rPr>
              <a:t>originale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insegnamenti era l’esaltazione dell’amore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misericordia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paura 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sacrificio.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0924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(1102.3) 100:7.6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di vedute molto ampie. </a:t>
            </a:r>
            <a:r>
              <a:rPr sz="1200" spc="-5" dirty="0">
                <a:latin typeface="Times New Roman"/>
                <a:cs typeface="Times New Roman"/>
              </a:rPr>
              <a:t>Egli esortava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seguaci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predicare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a tutti i popoli.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privo di ogni  </a:t>
            </a:r>
            <a:r>
              <a:rPr sz="1200" spc="-5" dirty="0">
                <a:latin typeface="Times New Roman"/>
                <a:cs typeface="Times New Roman"/>
              </a:rPr>
              <a:t>ristrettezza mentale.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cuore compassionevole abbracciava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l’umanità, addirittura </a:t>
            </a:r>
            <a:r>
              <a:rPr sz="1200" spc="10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universo.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invito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sempre:  </a:t>
            </a:r>
            <a:r>
              <a:rPr sz="1200" spc="-5" dirty="0">
                <a:latin typeface="Times New Roman"/>
                <a:cs typeface="Times New Roman"/>
              </a:rPr>
              <a:t>“Chiunque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voglia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segua.”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879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(1102.4) 100:7.7 </a:t>
            </a:r>
            <a:r>
              <a:rPr sz="1200" spc="-5" dirty="0">
                <a:latin typeface="Times New Roman"/>
                <a:cs typeface="Times New Roman"/>
              </a:rPr>
              <a:t>Fu detto giustamente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“Egli aveva </a:t>
            </a:r>
            <a:r>
              <a:rPr sz="1200" dirty="0">
                <a:latin typeface="Times New Roman"/>
                <a:cs typeface="Times New Roman"/>
              </a:rPr>
              <a:t>fiducia in </a:t>
            </a:r>
            <a:r>
              <a:rPr sz="1200" spc="-5" dirty="0">
                <a:latin typeface="Times New Roman"/>
                <a:cs typeface="Times New Roman"/>
              </a:rPr>
              <a:t>Dio.” </a:t>
            </a:r>
            <a:r>
              <a:rPr sz="1200" dirty="0">
                <a:latin typeface="Times New Roman"/>
                <a:cs typeface="Times New Roman"/>
              </a:rPr>
              <a:t>Come uomo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egli manifestò </a:t>
            </a:r>
            <a:r>
              <a:rPr sz="1200" dirty="0">
                <a:latin typeface="Times New Roman"/>
                <a:cs typeface="Times New Roman"/>
              </a:rPr>
              <a:t>la fiducia più  sublime </a:t>
            </a:r>
            <a:r>
              <a:rPr sz="1200" spc="-5" dirty="0">
                <a:latin typeface="Times New Roman"/>
                <a:cs typeface="Times New Roman"/>
              </a:rPr>
              <a:t>nel Padre </a:t>
            </a:r>
            <a:r>
              <a:rPr sz="1200" dirty="0">
                <a:latin typeface="Times New Roman"/>
                <a:cs typeface="Times New Roman"/>
              </a:rPr>
              <a:t>celeste.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fiducia in </a:t>
            </a:r>
            <a:r>
              <a:rPr sz="1200" spc="-5" dirty="0">
                <a:latin typeface="Times New Roman"/>
                <a:cs typeface="Times New Roman"/>
              </a:rPr>
              <a:t>suo Padre come </a:t>
            </a:r>
            <a:r>
              <a:rPr sz="1200" dirty="0">
                <a:latin typeface="Times New Roman"/>
                <a:cs typeface="Times New Roman"/>
              </a:rPr>
              <a:t>un bambino ha </a:t>
            </a:r>
            <a:r>
              <a:rPr sz="1200" spc="-5" dirty="0">
                <a:latin typeface="Times New Roman"/>
                <a:cs typeface="Times New Roman"/>
              </a:rPr>
              <a:t>fiducia 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genitori terreni.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fede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23250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876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mai presuntuosa. </a:t>
            </a:r>
            <a:r>
              <a:rPr sz="1200" spc="-5" dirty="0">
                <a:latin typeface="Times New Roman"/>
                <a:cs typeface="Times New Roman"/>
              </a:rPr>
              <a:t>Per quanto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potesse </a:t>
            </a:r>
            <a:r>
              <a:rPr sz="1200" dirty="0">
                <a:latin typeface="Times New Roman"/>
                <a:cs typeface="Times New Roman"/>
              </a:rPr>
              <a:t>sembrare </a:t>
            </a:r>
            <a:r>
              <a:rPr sz="1200" spc="-5" dirty="0">
                <a:latin typeface="Times New Roman"/>
                <a:cs typeface="Times New Roman"/>
              </a:rPr>
              <a:t>crudele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indifferente al </a:t>
            </a:r>
            <a:r>
              <a:rPr sz="1200" dirty="0">
                <a:latin typeface="Times New Roman"/>
                <a:cs typeface="Times New Roman"/>
              </a:rPr>
              <a:t>benessere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sulla </a:t>
            </a:r>
            <a:r>
              <a:rPr sz="1200" spc="5" dirty="0">
                <a:latin typeface="Times New Roman"/>
                <a:cs typeface="Times New Roman"/>
              </a:rPr>
              <a:t>terra,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vacillò mai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fede. Egli era </a:t>
            </a:r>
            <a:r>
              <a:rPr sz="1200" dirty="0">
                <a:latin typeface="Times New Roman"/>
                <a:cs typeface="Times New Roman"/>
              </a:rPr>
              <a:t>immune da </a:t>
            </a:r>
            <a:r>
              <a:rPr sz="1200" spc="-5" dirty="0">
                <a:latin typeface="Times New Roman"/>
                <a:cs typeface="Times New Roman"/>
              </a:rPr>
              <a:t>delusioni </a:t>
            </a:r>
            <a:r>
              <a:rPr sz="1200" dirty="0">
                <a:latin typeface="Times New Roman"/>
                <a:cs typeface="Times New Roman"/>
              </a:rPr>
              <a:t>ed insensibile </a:t>
            </a:r>
            <a:r>
              <a:rPr sz="1200" spc="-5" dirty="0">
                <a:latin typeface="Times New Roman"/>
                <a:cs typeface="Times New Roman"/>
              </a:rPr>
              <a:t>alle persecuzioni.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toccato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apparente  fallimento.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(1102.5) 100:7.8 </a:t>
            </a:r>
            <a:r>
              <a:rPr sz="1200" spc="-5" dirty="0">
                <a:latin typeface="Times New Roman"/>
                <a:cs typeface="Times New Roman"/>
              </a:rPr>
              <a:t>Egli amava </a:t>
            </a:r>
            <a:r>
              <a:rPr sz="1200" dirty="0">
                <a:latin typeface="Times New Roman"/>
                <a:cs typeface="Times New Roman"/>
              </a:rPr>
              <a:t>gli uomini come </a:t>
            </a:r>
            <a:r>
              <a:rPr sz="1200" spc="-5" dirty="0">
                <a:latin typeface="Times New Roman"/>
                <a:cs typeface="Times New Roman"/>
              </a:rPr>
              <a:t>fratelli, riconoscendo allo stesso </a:t>
            </a:r>
            <a:r>
              <a:rPr sz="1200" dirty="0">
                <a:latin typeface="Times New Roman"/>
                <a:cs typeface="Times New Roman"/>
              </a:rPr>
              <a:t>tempo quanto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differenti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doti </a:t>
            </a:r>
            <a:r>
              <a:rPr sz="1200" spc="-5" dirty="0">
                <a:latin typeface="Times New Roman"/>
                <a:cs typeface="Times New Roman"/>
              </a:rPr>
              <a:t>innate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qualità  </a:t>
            </a:r>
            <a:r>
              <a:rPr sz="1200" spc="-5" dirty="0">
                <a:latin typeface="Times New Roman"/>
                <a:cs typeface="Times New Roman"/>
              </a:rPr>
              <a:t>acquisite. “Egli </a:t>
            </a:r>
            <a:r>
              <a:rPr sz="1200" dirty="0">
                <a:latin typeface="Times New Roman"/>
                <a:cs typeface="Times New Roman"/>
              </a:rPr>
              <a:t>andava in </a:t>
            </a:r>
            <a:r>
              <a:rPr sz="1200" spc="-5" dirty="0">
                <a:latin typeface="Times New Roman"/>
                <a:cs typeface="Times New Roman"/>
              </a:rPr>
              <a:t>giro </a:t>
            </a:r>
            <a:r>
              <a:rPr sz="1200" dirty="0">
                <a:latin typeface="Times New Roman"/>
                <a:cs typeface="Times New Roman"/>
              </a:rPr>
              <a:t>facendo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155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(1102.6) 100:7.9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straordinariamente </a:t>
            </a:r>
            <a:r>
              <a:rPr sz="1200" spc="-5" dirty="0">
                <a:latin typeface="Times New Roman"/>
                <a:cs typeface="Times New Roman"/>
              </a:rPr>
              <a:t>gaia, </a:t>
            </a:r>
            <a:r>
              <a:rPr sz="1200" dirty="0">
                <a:latin typeface="Times New Roman"/>
                <a:cs typeface="Times New Roman"/>
              </a:rPr>
              <a:t>ma non era un ottimista </a:t>
            </a:r>
            <a:r>
              <a:rPr sz="1200" spc="-5" dirty="0">
                <a:latin typeface="Times New Roman"/>
                <a:cs typeface="Times New Roman"/>
              </a:rPr>
              <a:t>cieco ed irragionevole.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costanti </a:t>
            </a:r>
            <a:r>
              <a:rPr sz="1200" dirty="0">
                <a:latin typeface="Times New Roman"/>
                <a:cs typeface="Times New Roman"/>
              </a:rPr>
              <a:t>parole  </a:t>
            </a:r>
            <a:r>
              <a:rPr sz="1200" spc="-5" dirty="0">
                <a:latin typeface="Times New Roman"/>
                <a:cs typeface="Times New Roman"/>
              </a:rPr>
              <a:t>d’esortazione erano: “Fatevi coraggio.” Egli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mantenere questo atteggiamento </a:t>
            </a:r>
            <a:r>
              <a:rPr sz="1200" dirty="0">
                <a:latin typeface="Times New Roman"/>
                <a:cs typeface="Times New Roman"/>
              </a:rPr>
              <a:t>fiducioso a causa </a:t>
            </a:r>
            <a:r>
              <a:rPr sz="1200" spc="-5" dirty="0">
                <a:latin typeface="Times New Roman"/>
                <a:cs typeface="Times New Roman"/>
              </a:rPr>
              <a:t>della sua salda </a:t>
            </a:r>
            <a:r>
              <a:rPr sz="1200" dirty="0">
                <a:latin typeface="Times New Roman"/>
                <a:cs typeface="Times New Roman"/>
              </a:rPr>
              <a:t>fede 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della sua fiducia </a:t>
            </a:r>
            <a:r>
              <a:rPr sz="1200" dirty="0">
                <a:latin typeface="Times New Roman"/>
                <a:cs typeface="Times New Roman"/>
              </a:rPr>
              <a:t>incrollabile </a:t>
            </a:r>
            <a:r>
              <a:rPr sz="1200" spc="-5" dirty="0">
                <a:latin typeface="Times New Roman"/>
                <a:cs typeface="Times New Roman"/>
              </a:rPr>
              <a:t>nell’uomo. Egli </a:t>
            </a:r>
            <a:r>
              <a:rPr sz="1200" dirty="0">
                <a:latin typeface="Times New Roman"/>
                <a:cs typeface="Times New Roman"/>
              </a:rPr>
              <a:t>era sempre premuroso in modo </a:t>
            </a:r>
            <a:r>
              <a:rPr sz="1200" spc="-5" dirty="0">
                <a:latin typeface="Times New Roman"/>
                <a:cs typeface="Times New Roman"/>
              </a:rPr>
              <a:t>toccante </a:t>
            </a:r>
            <a:r>
              <a:rPr sz="1200" dirty="0">
                <a:latin typeface="Times New Roman"/>
                <a:cs typeface="Times New Roman"/>
              </a:rPr>
              <a:t>verso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amava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credeva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loro. Tuttavia era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fedele alle sue convinzioni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stupendamente fermo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devozione 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suo  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90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(1102.7) 100:7.10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generoso. </a:t>
            </a:r>
            <a:r>
              <a:rPr sz="1200" spc="-5" dirty="0">
                <a:latin typeface="Times New Roman"/>
                <a:cs typeface="Times New Roman"/>
              </a:rPr>
              <a:t>Non si stancava </a:t>
            </a:r>
            <a:r>
              <a:rPr sz="1200" dirty="0">
                <a:latin typeface="Times New Roman"/>
                <a:cs typeface="Times New Roman"/>
              </a:rPr>
              <a:t>mai di dire che </a:t>
            </a:r>
            <a:r>
              <a:rPr sz="1200" spc="-5" dirty="0">
                <a:latin typeface="Times New Roman"/>
                <a:cs typeface="Times New Roman"/>
              </a:rPr>
              <a:t>“è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benedetto </a:t>
            </a:r>
            <a:r>
              <a:rPr sz="1200" dirty="0">
                <a:latin typeface="Times New Roman"/>
                <a:cs typeface="Times New Roman"/>
              </a:rPr>
              <a:t>dare </a:t>
            </a:r>
            <a:r>
              <a:rPr sz="1200" spc="-5" dirty="0">
                <a:latin typeface="Times New Roman"/>
                <a:cs typeface="Times New Roman"/>
              </a:rPr>
              <a:t>che ricevere.” Egli diceva: “Voi  avete ricevuto gratuitamente, date gratuitamente”. Eppure, con </a:t>
            </a:r>
            <a:r>
              <a:rPr sz="1200" dirty="0">
                <a:latin typeface="Times New Roman"/>
                <a:cs typeface="Times New Roman"/>
              </a:rPr>
              <a:t>tutta la sua smisurata </a:t>
            </a:r>
            <a:r>
              <a:rPr sz="1200" spc="-5" dirty="0">
                <a:latin typeface="Times New Roman"/>
                <a:cs typeface="Times New Roman"/>
              </a:rPr>
              <a:t>generosità,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sprecone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stravagante. Egli </a:t>
            </a:r>
            <a:r>
              <a:rPr sz="1200" dirty="0">
                <a:latin typeface="Times New Roman"/>
                <a:cs typeface="Times New Roman"/>
              </a:rPr>
              <a:t>insegnava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bisognava </a:t>
            </a:r>
            <a:r>
              <a:rPr sz="1200" spc="-5" dirty="0">
                <a:latin typeface="Times New Roman"/>
                <a:cs typeface="Times New Roman"/>
              </a:rPr>
              <a:t>credere per ricevere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salvezza. “Perché chiunque cerca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riceverà.”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7462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(1102.8) 100:7.11 </a:t>
            </a:r>
            <a:r>
              <a:rPr sz="1200" spc="-5" dirty="0">
                <a:latin typeface="Times New Roman"/>
                <a:cs typeface="Times New Roman"/>
              </a:rPr>
              <a:t>Egli era schietto,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sempre gentile. Diceva: </a:t>
            </a:r>
            <a:r>
              <a:rPr sz="1200" dirty="0">
                <a:latin typeface="Times New Roman"/>
                <a:cs typeface="Times New Roman"/>
              </a:rPr>
              <a:t>“Se non fosse così ve </a:t>
            </a:r>
            <a:r>
              <a:rPr sz="1200" spc="-5" dirty="0">
                <a:latin typeface="Times New Roman"/>
                <a:cs typeface="Times New Roman"/>
              </a:rPr>
              <a:t>l’avrei </a:t>
            </a:r>
            <a:r>
              <a:rPr sz="1200" dirty="0">
                <a:latin typeface="Times New Roman"/>
                <a:cs typeface="Times New Roman"/>
              </a:rPr>
              <a:t>detto.” </a:t>
            </a:r>
            <a:r>
              <a:rPr sz="1200" spc="-5" dirty="0">
                <a:latin typeface="Times New Roman"/>
                <a:cs typeface="Times New Roman"/>
              </a:rPr>
              <a:t>Era franco,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amichevole.  </a:t>
            </a:r>
            <a:r>
              <a:rPr sz="1200" spc="-5" dirty="0">
                <a:latin typeface="Times New Roman"/>
                <a:cs typeface="Times New Roman"/>
              </a:rPr>
              <a:t>Era esplicito nel suo </a:t>
            </a:r>
            <a:r>
              <a:rPr sz="1200" dirty="0">
                <a:latin typeface="Times New Roman"/>
                <a:cs typeface="Times New Roman"/>
              </a:rPr>
              <a:t>amore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peccatore e nella </a:t>
            </a:r>
            <a:r>
              <a:rPr sz="1200" spc="-5" dirty="0">
                <a:latin typeface="Times New Roman"/>
                <a:cs typeface="Times New Roman"/>
              </a:rPr>
              <a:t>sua avversione per </a:t>
            </a:r>
            <a:r>
              <a:rPr sz="1200" dirty="0">
                <a:latin typeface="Times New Roman"/>
                <a:cs typeface="Times New Roman"/>
              </a:rPr>
              <a:t>il peccato.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questa stupefacente </a:t>
            </a:r>
            <a:r>
              <a:rPr sz="1200" dirty="0">
                <a:latin typeface="Times New Roman"/>
                <a:cs typeface="Times New Roman"/>
              </a:rPr>
              <a:t>franchezza </a:t>
            </a:r>
            <a:r>
              <a:rPr sz="1200" spc="-5" dirty="0">
                <a:latin typeface="Times New Roman"/>
                <a:cs typeface="Times New Roman"/>
              </a:rPr>
              <a:t>era  infallibilmente </a:t>
            </a:r>
            <a:r>
              <a:rPr sz="1200" i="1" spc="-5" dirty="0">
                <a:latin typeface="Times New Roman"/>
                <a:cs typeface="Times New Roman"/>
              </a:rPr>
              <a:t>equo.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1130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(1102.9) 100:7.12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sempre di buon </a:t>
            </a:r>
            <a:r>
              <a:rPr sz="1200" spc="-5" dirty="0">
                <a:latin typeface="Times New Roman"/>
                <a:cs typeface="Times New Roman"/>
              </a:rPr>
              <a:t>umore,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talvolta avesse </a:t>
            </a:r>
            <a:r>
              <a:rPr sz="1200" spc="-5" dirty="0">
                <a:latin typeface="Times New Roman"/>
                <a:cs typeface="Times New Roman"/>
              </a:rPr>
              <a:t>bevuto </a:t>
            </a:r>
            <a:r>
              <a:rPr sz="1200" dirty="0">
                <a:latin typeface="Times New Roman"/>
                <a:cs typeface="Times New Roman"/>
              </a:rPr>
              <a:t>abbondantemente </a:t>
            </a:r>
            <a:r>
              <a:rPr sz="1200" spc="-5" dirty="0">
                <a:latin typeface="Times New Roman"/>
                <a:cs typeface="Times New Roman"/>
              </a:rPr>
              <a:t>dalla coppa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dolore 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5" dirty="0">
                <a:latin typeface="Times New Roman"/>
                <a:cs typeface="Times New Roman"/>
              </a:rPr>
              <a:t>Egli affrontava intrepidamente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dell’esistenza ed </a:t>
            </a:r>
            <a:r>
              <a:rPr sz="1200" dirty="0">
                <a:latin typeface="Times New Roman"/>
                <a:cs typeface="Times New Roman"/>
              </a:rPr>
              <a:t>era pieno </a:t>
            </a:r>
            <a:r>
              <a:rPr sz="1200" spc="-5" dirty="0">
                <a:latin typeface="Times New Roman"/>
                <a:cs typeface="Times New Roman"/>
              </a:rPr>
              <a:t>d’entusiasmo per </a:t>
            </a:r>
            <a:r>
              <a:rPr sz="1200" dirty="0">
                <a:latin typeface="Times New Roman"/>
                <a:cs typeface="Times New Roman"/>
              </a:rPr>
              <a:t>il vangelo del </a:t>
            </a:r>
            <a:r>
              <a:rPr sz="1200" spc="-5" dirty="0">
                <a:latin typeface="Times New Roman"/>
                <a:cs typeface="Times New Roman"/>
              </a:rPr>
              <a:t>regno. Ma </a:t>
            </a:r>
            <a:r>
              <a:rPr sz="1200" dirty="0">
                <a:latin typeface="Times New Roman"/>
                <a:cs typeface="Times New Roman"/>
              </a:rPr>
              <a:t>controllava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245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739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suo entusiasmo;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faceva </a:t>
            </a:r>
            <a:r>
              <a:rPr sz="1200" dirty="0">
                <a:latin typeface="Times New Roman"/>
                <a:cs typeface="Times New Roman"/>
              </a:rPr>
              <a:t>mai trasportare da esso.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consacrato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riserve “agli affari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Padre”. Questo entusiasmo 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portava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fratelli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che </a:t>
            </a:r>
            <a:r>
              <a:rPr sz="1200" dirty="0">
                <a:latin typeface="Times New Roman"/>
                <a:cs typeface="Times New Roman"/>
              </a:rPr>
              <a:t>fosse fuori di </a:t>
            </a:r>
            <a:r>
              <a:rPr sz="1200" spc="-5" dirty="0">
                <a:latin typeface="Times New Roman"/>
                <a:cs typeface="Times New Roman"/>
              </a:rPr>
              <a:t>sé,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l’universo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osservava </a:t>
            </a:r>
            <a:r>
              <a:rPr sz="1200" dirty="0">
                <a:latin typeface="Times New Roman"/>
                <a:cs typeface="Times New Roman"/>
              </a:rPr>
              <a:t>lo valutava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 modello della </a:t>
            </a:r>
            <a:r>
              <a:rPr sz="1200" spc="-5" dirty="0">
                <a:latin typeface="Times New Roman"/>
                <a:cs typeface="Times New Roman"/>
              </a:rPr>
              <a:t>sanità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 ed </a:t>
            </a:r>
            <a:r>
              <a:rPr sz="1200" dirty="0">
                <a:latin typeface="Times New Roman"/>
                <a:cs typeface="Times New Roman"/>
              </a:rPr>
              <a:t>il modello della devozione umana </a:t>
            </a:r>
            <a:r>
              <a:rPr sz="1200" spc="-5" dirty="0">
                <a:latin typeface="Times New Roman"/>
                <a:cs typeface="Times New Roman"/>
              </a:rPr>
              <a:t>suprema ai criteri elevati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entusiasmo  controllato era contagioso;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compagni erano </a:t>
            </a:r>
            <a:r>
              <a:rPr sz="1200" dirty="0">
                <a:latin typeface="Times New Roman"/>
                <a:cs typeface="Times New Roman"/>
              </a:rPr>
              <a:t>indotti a </a:t>
            </a:r>
            <a:r>
              <a:rPr sz="1200" spc="-5" dirty="0">
                <a:latin typeface="Times New Roman"/>
                <a:cs typeface="Times New Roman"/>
              </a:rPr>
              <a:t>condividere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ottimismo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2669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(1103.1) 100:7.13 </a:t>
            </a:r>
            <a:r>
              <a:rPr sz="1200" spc="-5" dirty="0">
                <a:latin typeface="Times New Roman"/>
                <a:cs typeface="Times New Roman"/>
              </a:rPr>
              <a:t>Quest’uomo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Galilea </a:t>
            </a:r>
            <a:r>
              <a:rPr sz="1200" dirty="0">
                <a:latin typeface="Times New Roman"/>
                <a:cs typeface="Times New Roman"/>
              </a:rPr>
              <a:t>non era un uomo di </a:t>
            </a:r>
            <a:r>
              <a:rPr sz="1200" spc="-5" dirty="0">
                <a:latin typeface="Times New Roman"/>
                <a:cs typeface="Times New Roman"/>
              </a:rPr>
              <a:t>dolore; era </a:t>
            </a:r>
            <a:r>
              <a:rPr sz="1200" dirty="0">
                <a:latin typeface="Times New Roman"/>
                <a:cs typeface="Times New Roman"/>
              </a:rPr>
              <a:t>un’anima di </a:t>
            </a:r>
            <a:r>
              <a:rPr sz="1200" spc="-5" dirty="0">
                <a:latin typeface="Times New Roman"/>
                <a:cs typeface="Times New Roman"/>
              </a:rPr>
              <a:t>felicità. Egli </a:t>
            </a:r>
            <a:r>
              <a:rPr sz="1200" dirty="0">
                <a:latin typeface="Times New Roman"/>
                <a:cs typeface="Times New Roman"/>
              </a:rPr>
              <a:t>diceva </a:t>
            </a:r>
            <a:r>
              <a:rPr sz="1200" spc="-5" dirty="0">
                <a:latin typeface="Times New Roman"/>
                <a:cs typeface="Times New Roman"/>
              </a:rPr>
              <a:t>sempre: “Rallegratevi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siate  estremamente felici.” Ma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dovere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richiese, egli accettò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camminare coraggiosamente 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“valle </a:t>
            </a:r>
            <a:r>
              <a:rPr sz="1200" dirty="0">
                <a:latin typeface="Times New Roman"/>
                <a:cs typeface="Times New Roman"/>
              </a:rPr>
              <a:t>dell’ombra  </a:t>
            </a:r>
            <a:r>
              <a:rPr sz="1200" spc="-5" dirty="0">
                <a:latin typeface="Times New Roman"/>
                <a:cs typeface="Times New Roman"/>
              </a:rPr>
              <a:t>della morte”. Egli </a:t>
            </a:r>
            <a:r>
              <a:rPr sz="1200" dirty="0">
                <a:latin typeface="Times New Roman"/>
                <a:cs typeface="Times New Roman"/>
              </a:rPr>
              <a:t>era felice ma </a:t>
            </a:r>
            <a:r>
              <a:rPr sz="1200" spc="-5" dirty="0">
                <a:latin typeface="Times New Roman"/>
                <a:cs typeface="Times New Roman"/>
              </a:rPr>
              <a:t>allo stesso tempo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(1103.2) 100:7.14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coraggio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uguagliato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dalla sua pazienza.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era sollecitato ad </a:t>
            </a:r>
            <a:r>
              <a:rPr sz="1200" dirty="0">
                <a:latin typeface="Times New Roman"/>
                <a:cs typeface="Times New Roman"/>
              </a:rPr>
              <a:t>agire </a:t>
            </a:r>
            <a:r>
              <a:rPr sz="1200" spc="-5" dirty="0">
                <a:latin typeface="Times New Roman"/>
                <a:cs typeface="Times New Roman"/>
              </a:rPr>
              <a:t>prematuramente, egli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limitava a </a:t>
            </a:r>
            <a:r>
              <a:rPr sz="1200" spc="-5" dirty="0">
                <a:latin typeface="Times New Roman"/>
                <a:cs typeface="Times New Roman"/>
              </a:rPr>
              <a:t>rispondere: </a:t>
            </a:r>
            <a:r>
              <a:rPr sz="1200" dirty="0">
                <a:latin typeface="Times New Roman"/>
                <a:cs typeface="Times New Roman"/>
              </a:rPr>
              <a:t>“La mia ora non è ancora </a:t>
            </a:r>
            <a:r>
              <a:rPr sz="1200" spc="-5" dirty="0">
                <a:latin typeface="Times New Roman"/>
                <a:cs typeface="Times New Roman"/>
              </a:rPr>
              <a:t>giunta.”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spc="5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fretta;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compostezza </a:t>
            </a:r>
            <a:r>
              <a:rPr sz="1200" spc="-5" dirty="0">
                <a:latin typeface="Times New Roman"/>
                <a:cs typeface="Times New Roman"/>
              </a:rPr>
              <a:t>era sublime. Ma </a:t>
            </a:r>
            <a:r>
              <a:rPr sz="1200" dirty="0">
                <a:latin typeface="Times New Roman"/>
                <a:cs typeface="Times New Roman"/>
              </a:rPr>
              <a:t>s’indignava  </a:t>
            </a:r>
            <a:r>
              <a:rPr sz="1200" spc="-5" dirty="0">
                <a:latin typeface="Times New Roman"/>
                <a:cs typeface="Times New Roman"/>
              </a:rPr>
              <a:t>spesso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tollerava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peccato. Fu spesso </a:t>
            </a:r>
            <a:r>
              <a:rPr sz="1200" dirty="0">
                <a:latin typeface="Times New Roman"/>
                <a:cs typeface="Times New Roman"/>
              </a:rPr>
              <a:t>spinto </a:t>
            </a:r>
            <a:r>
              <a:rPr sz="1200" spc="-5" dirty="0">
                <a:latin typeface="Times New Roman"/>
                <a:cs typeface="Times New Roman"/>
              </a:rPr>
              <a:t>energicamente ad opporsi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contrario al </a:t>
            </a:r>
            <a:r>
              <a:rPr sz="1200" dirty="0">
                <a:latin typeface="Times New Roman"/>
                <a:cs typeface="Times New Roman"/>
              </a:rPr>
              <a:t>benessere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terreni. Ma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indignazione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portò mai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adirarsi contro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peccatore.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79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(1103.3) 100:7.15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coraggio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splendido, </a:t>
            </a:r>
            <a:r>
              <a:rPr sz="1200" dirty="0">
                <a:latin typeface="Times New Roman"/>
                <a:cs typeface="Times New Roman"/>
              </a:rPr>
              <a:t>ma egli non fu </a:t>
            </a:r>
            <a:r>
              <a:rPr sz="1200" spc="-5" dirty="0">
                <a:latin typeface="Times New Roman"/>
                <a:cs typeface="Times New Roman"/>
              </a:rPr>
              <a:t>mai temerario.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motto </a:t>
            </a:r>
            <a:r>
              <a:rPr sz="1200" spc="-5" dirty="0">
                <a:latin typeface="Times New Roman"/>
                <a:cs typeface="Times New Roman"/>
              </a:rPr>
              <a:t>era “non </a:t>
            </a:r>
            <a:r>
              <a:rPr sz="1200" dirty="0">
                <a:latin typeface="Times New Roman"/>
                <a:cs typeface="Times New Roman"/>
              </a:rPr>
              <a:t>temete.”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audacia era </a:t>
            </a:r>
            <a:r>
              <a:rPr sz="1200" dirty="0">
                <a:latin typeface="Times New Roman"/>
                <a:cs typeface="Times New Roman"/>
              </a:rPr>
              <a:t>sublime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coraggio spesso eroico.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coraggio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unito </a:t>
            </a:r>
            <a:r>
              <a:rPr sz="1200" spc="-5" dirty="0">
                <a:latin typeface="Times New Roman"/>
                <a:cs typeface="Times New Roman"/>
              </a:rPr>
              <a:t>al discernimento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controllato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ragione.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nato  </a:t>
            </a:r>
            <a:r>
              <a:rPr sz="1200" spc="-5" dirty="0">
                <a:latin typeface="Times New Roman"/>
                <a:cs typeface="Times New Roman"/>
              </a:rPr>
              <a:t>dalla fede, </a:t>
            </a:r>
            <a:r>
              <a:rPr sz="1200" dirty="0">
                <a:latin typeface="Times New Roman"/>
                <a:cs typeface="Times New Roman"/>
              </a:rPr>
              <a:t>non l’avventatezza di una </a:t>
            </a:r>
            <a:r>
              <a:rPr sz="1200" spc="-5" dirty="0">
                <a:latin typeface="Times New Roman"/>
                <a:cs typeface="Times New Roman"/>
              </a:rPr>
              <a:t>cieca presunzione. 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veramente coraggioso,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mai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temerario.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704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(1103.4) 100:7.16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era un modello di </a:t>
            </a:r>
            <a:r>
              <a:rPr sz="1200" spc="-5" dirty="0">
                <a:latin typeface="Times New Roman"/>
                <a:cs typeface="Times New Roman"/>
              </a:rPr>
              <a:t>riverenza.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giovinezza cominciava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“Padre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che sei nei  cieli, sia santificato </a:t>
            </a:r>
            <a:r>
              <a:rPr sz="1200" dirty="0">
                <a:latin typeface="Times New Roman"/>
                <a:cs typeface="Times New Roman"/>
              </a:rPr>
              <a:t>il tuo nome.” </a:t>
            </a:r>
            <a:r>
              <a:rPr sz="1200" spc="-5" dirty="0">
                <a:latin typeface="Times New Roman"/>
                <a:cs typeface="Times New Roman"/>
              </a:rPr>
              <a:t>Egli era anche rispettoso dell’errato culto dei suoi simili. Ma questo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gli impediva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attaccare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tradizioni religiose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combattere gli errori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credenza umana. Egli riveriva </a:t>
            </a:r>
            <a:r>
              <a:rPr sz="1200" dirty="0">
                <a:latin typeface="Times New Roman"/>
                <a:cs typeface="Times New Roman"/>
              </a:rPr>
              <a:t>la vera </a:t>
            </a:r>
            <a:r>
              <a:rPr sz="1200" spc="-5" dirty="0">
                <a:latin typeface="Times New Roman"/>
                <a:cs typeface="Times New Roman"/>
              </a:rPr>
              <a:t>santità,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giustamente rivolgersi  ai </a:t>
            </a:r>
            <a:r>
              <a:rPr sz="1200" dirty="0">
                <a:latin typeface="Times New Roman"/>
                <a:cs typeface="Times New Roman"/>
              </a:rPr>
              <a:t>suoi simili </a:t>
            </a:r>
            <a:r>
              <a:rPr sz="1200" spc="-5" dirty="0">
                <a:latin typeface="Times New Roman"/>
                <a:cs typeface="Times New Roman"/>
              </a:rPr>
              <a:t>dicendo “Chi </a:t>
            </a:r>
            <a:r>
              <a:rPr sz="1200" dirty="0">
                <a:latin typeface="Times New Roman"/>
                <a:cs typeface="Times New Roman"/>
              </a:rPr>
              <a:t>tra di voi mi </a:t>
            </a:r>
            <a:r>
              <a:rPr sz="1200" spc="-5" dirty="0">
                <a:latin typeface="Times New Roman"/>
                <a:cs typeface="Times New Roman"/>
              </a:rPr>
              <a:t>convincerà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peccare?”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7525" cy="16154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(1103.5) 100:7.17 </a:t>
            </a:r>
            <a:r>
              <a:rPr sz="1200" spc="-5" dirty="0">
                <a:latin typeface="Times New Roman"/>
                <a:cs typeface="Times New Roman"/>
              </a:rPr>
              <a:t>Gesù era grande perché </a:t>
            </a:r>
            <a:r>
              <a:rPr sz="1200" dirty="0">
                <a:latin typeface="Times New Roman"/>
                <a:cs typeface="Times New Roman"/>
              </a:rPr>
              <a:t>era buono e </a:t>
            </a:r>
            <a:r>
              <a:rPr sz="1200" spc="-5" dirty="0">
                <a:latin typeface="Times New Roman"/>
                <a:cs typeface="Times New Roman"/>
              </a:rPr>
              <a:t>fraternizzava anche con </a:t>
            </a:r>
            <a:r>
              <a:rPr sz="1200" dirty="0">
                <a:latin typeface="Times New Roman"/>
                <a:cs typeface="Times New Roman"/>
              </a:rPr>
              <a:t>i bambini. Era </a:t>
            </a:r>
            <a:r>
              <a:rPr sz="1200" spc="-5" dirty="0">
                <a:latin typeface="Times New Roman"/>
                <a:cs typeface="Times New Roman"/>
              </a:rPr>
              <a:t>garbato </a:t>
            </a:r>
            <a:r>
              <a:rPr sz="1200" dirty="0">
                <a:latin typeface="Times New Roman"/>
                <a:cs typeface="Times New Roman"/>
              </a:rPr>
              <a:t>e modesto nella </a:t>
            </a:r>
            <a:r>
              <a:rPr sz="1200" spc="-5" dirty="0">
                <a:latin typeface="Times New Roman"/>
                <a:cs typeface="Times New Roman"/>
              </a:rPr>
              <a:t>sua vita personale, 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essendo l’uomo </a:t>
            </a:r>
            <a:r>
              <a:rPr sz="1200" dirty="0">
                <a:latin typeface="Times New Roman"/>
                <a:cs typeface="Times New Roman"/>
              </a:rPr>
              <a:t>divenuto </a:t>
            </a:r>
            <a:r>
              <a:rPr sz="1200" spc="-5" dirty="0">
                <a:latin typeface="Times New Roman"/>
                <a:cs typeface="Times New Roman"/>
              </a:rPr>
              <a:t>perfetto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compagni lo </a:t>
            </a:r>
            <a:r>
              <a:rPr sz="1200" spc="-5" dirty="0">
                <a:latin typeface="Times New Roman"/>
                <a:cs typeface="Times New Roman"/>
              </a:rPr>
              <a:t>chiamavano </a:t>
            </a:r>
            <a:r>
              <a:rPr sz="1200" dirty="0">
                <a:latin typeface="Times New Roman"/>
                <a:cs typeface="Times New Roman"/>
              </a:rPr>
              <a:t>spontaneamente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(1103.6) 100:7.18 </a:t>
            </a:r>
            <a:r>
              <a:rPr sz="1200" spc="-5" dirty="0">
                <a:latin typeface="Times New Roman"/>
                <a:cs typeface="Times New Roman"/>
              </a:rPr>
              <a:t>Gesù 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umana perfettamente unificata. </a:t>
            </a:r>
            <a:r>
              <a:rPr sz="1200" dirty="0">
                <a:latin typeface="Times New Roman"/>
                <a:cs typeface="Times New Roman"/>
              </a:rPr>
              <a:t>Ed oggi, come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Galilea, egli continua ad </a:t>
            </a:r>
            <a:r>
              <a:rPr sz="1200" dirty="0">
                <a:latin typeface="Times New Roman"/>
                <a:cs typeface="Times New Roman"/>
              </a:rPr>
              <a:t>unificare</a:t>
            </a:r>
            <a:endParaRPr sz="1200">
              <a:latin typeface="Times New Roman"/>
              <a:cs typeface="Times New Roman"/>
            </a:endParaRPr>
          </a:p>
          <a:p>
            <a:pPr marL="63500" marR="87630" algn="just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mortale e a </a:t>
            </a:r>
            <a:r>
              <a:rPr sz="1200" spc="-5" dirty="0">
                <a:latin typeface="Times New Roman"/>
                <a:cs typeface="Times New Roman"/>
              </a:rPr>
              <a:t>coordinare gli sforzi </a:t>
            </a:r>
            <a:r>
              <a:rPr sz="1200" dirty="0">
                <a:latin typeface="Times New Roman"/>
                <a:cs typeface="Times New Roman"/>
              </a:rPr>
              <a:t>umani.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unifica la vita, nobilita 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semplifica l’esperienza. Egli </a:t>
            </a:r>
            <a:r>
              <a:rPr sz="1200" dirty="0">
                <a:latin typeface="Times New Roman"/>
                <a:cs typeface="Times New Roman"/>
              </a:rPr>
              <a:t>penetra  la </a:t>
            </a:r>
            <a:r>
              <a:rPr sz="1200" spc="-5" dirty="0">
                <a:latin typeface="Times New Roman"/>
                <a:cs typeface="Times New Roman"/>
              </a:rPr>
              <a:t>mente umana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elevarla, trasformarla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trasfigurarla.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che: </a:t>
            </a:r>
            <a:r>
              <a:rPr sz="1200" dirty="0">
                <a:latin typeface="Times New Roman"/>
                <a:cs typeface="Times New Roman"/>
              </a:rPr>
              <a:t>“Se un uomo ha Cristo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in lui, è una nuova  </a:t>
            </a:r>
            <a:r>
              <a:rPr sz="1200" spc="-5" dirty="0">
                <a:latin typeface="Times New Roman"/>
                <a:cs typeface="Times New Roman"/>
              </a:rPr>
              <a:t>creatura;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vecchie cose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scomparendo; </a:t>
            </a:r>
            <a:r>
              <a:rPr sz="1200" dirty="0">
                <a:latin typeface="Times New Roman"/>
                <a:cs typeface="Times New Roman"/>
              </a:rPr>
              <a:t>ecco, 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divengono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nuove.”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(1103.7) 100:7.19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38480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101: </a:t>
            </a:r>
            <a:r>
              <a:rPr spc="-5" dirty="0"/>
              <a:t>La natura </a:t>
            </a:r>
            <a:r>
              <a:rPr spc="-15" dirty="0"/>
              <a:t>reale </a:t>
            </a:r>
            <a:r>
              <a:rPr spc="-5" dirty="0"/>
              <a:t>della</a:t>
            </a:r>
            <a:r>
              <a:rPr spc="50" dirty="0"/>
              <a:t> </a:t>
            </a:r>
            <a:r>
              <a:rPr spc="-10" dirty="0"/>
              <a:t>religione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57845" cy="36080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137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(1104.1) 101:0.1 </a:t>
            </a:r>
            <a:r>
              <a:rPr sz="1200" spc="-2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esperienza </a:t>
            </a:r>
            <a:r>
              <a:rPr sz="1200" spc="-5" dirty="0">
                <a:latin typeface="Times New Roman"/>
                <a:cs typeface="Times New Roman"/>
              </a:rPr>
              <a:t>umana, si </a:t>
            </a:r>
            <a:r>
              <a:rPr sz="1200" dirty="0">
                <a:latin typeface="Times New Roman"/>
                <a:cs typeface="Times New Roman"/>
              </a:rPr>
              <a:t>estende dalla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della paura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selvaggio </a:t>
            </a:r>
            <a:r>
              <a:rPr sz="1200" dirty="0">
                <a:latin typeface="Times New Roman"/>
                <a:cs typeface="Times New Roman"/>
              </a:rPr>
              <a:t>in  evoluzione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alla sublime e </a:t>
            </a:r>
            <a:r>
              <a:rPr sz="1200" spc="-5" dirty="0">
                <a:latin typeface="Times New Roman"/>
                <a:cs typeface="Times New Roman"/>
              </a:rPr>
              <a:t>magnifica </a:t>
            </a:r>
            <a:r>
              <a:rPr sz="1200" dirty="0">
                <a:latin typeface="Times New Roman"/>
                <a:cs typeface="Times New Roman"/>
              </a:rPr>
              <a:t>libertà della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di quei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civilizzati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stupendamente coscienti della  </a:t>
            </a:r>
            <a:r>
              <a:rPr sz="1200" dirty="0">
                <a:latin typeface="Times New Roman"/>
                <a:cs typeface="Times New Roman"/>
              </a:rPr>
              <a:t>filiazione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9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(1104.2) 101:0.2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l’antenata dell’etica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morale superiori dell’evoluzione sociale progressiva.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tale,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movimento </a:t>
            </a:r>
            <a:r>
              <a:rPr sz="1200" spc="-5" dirty="0">
                <a:latin typeface="Times New Roman"/>
                <a:cs typeface="Times New Roman"/>
              </a:rPr>
              <a:t>morale, benché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manifestazioni esteriori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sociali della religione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fortemente </a:t>
            </a:r>
            <a:r>
              <a:rPr sz="1200" dirty="0">
                <a:latin typeface="Times New Roman"/>
                <a:cs typeface="Times New Roman"/>
              </a:rPr>
              <a:t>influenzate  </a:t>
            </a:r>
            <a:r>
              <a:rPr sz="1200" spc="-5" dirty="0">
                <a:latin typeface="Times New Roman"/>
                <a:cs typeface="Times New Roman"/>
              </a:rPr>
              <a:t>dall’impulso </a:t>
            </a:r>
            <a:r>
              <a:rPr sz="1200" dirty="0">
                <a:latin typeface="Times New Roman"/>
                <a:cs typeface="Times New Roman"/>
              </a:rPr>
              <a:t>etico e </a:t>
            </a:r>
            <a:r>
              <a:rPr sz="1200" spc="-5" dirty="0">
                <a:latin typeface="Times New Roman"/>
                <a:cs typeface="Times New Roman"/>
              </a:rPr>
              <a:t>morale della società umana.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sempre l’ispiratrice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umana in evoluzione, ma non è il 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23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(1104.3) 101:0.3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fede-convinzione della personalità,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sempre trionfare </a:t>
            </a:r>
            <a:r>
              <a:rPr sz="1200" dirty="0">
                <a:latin typeface="Times New Roman"/>
                <a:cs typeface="Times New Roman"/>
              </a:rPr>
              <a:t>sulla logica </a:t>
            </a:r>
            <a:r>
              <a:rPr sz="1200" spc="-5" dirty="0">
                <a:latin typeface="Times New Roman"/>
                <a:cs typeface="Times New Roman"/>
              </a:rPr>
              <a:t>superficiale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contraddittoria della  disperazione nata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non credente. C’è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una vera </a:t>
            </a:r>
            <a:r>
              <a:rPr sz="1200" spc="-5" dirty="0">
                <a:latin typeface="Times New Roman"/>
                <a:cs typeface="Times New Roman"/>
              </a:rPr>
              <a:t>ed autentica </a:t>
            </a:r>
            <a:r>
              <a:rPr sz="1200" dirty="0">
                <a:latin typeface="Times New Roman"/>
                <a:cs typeface="Times New Roman"/>
              </a:rPr>
              <a:t>voce </a:t>
            </a:r>
            <a:r>
              <a:rPr sz="1200" spc="-5" dirty="0">
                <a:latin typeface="Times New Roman"/>
                <a:cs typeface="Times New Roman"/>
              </a:rPr>
              <a:t>interiore, quella “vera </a:t>
            </a:r>
            <a:r>
              <a:rPr sz="1200" dirty="0">
                <a:latin typeface="Times New Roman"/>
                <a:cs typeface="Times New Roman"/>
              </a:rPr>
              <a:t>luce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7747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illumina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al mondo”.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guida spirituale </a:t>
            </a:r>
            <a:r>
              <a:rPr sz="1200" dirty="0">
                <a:latin typeface="Times New Roman"/>
                <a:cs typeface="Times New Roman"/>
              </a:rPr>
              <a:t>è distinta </a:t>
            </a:r>
            <a:r>
              <a:rPr sz="1200" spc="-5" dirty="0">
                <a:latin typeface="Times New Roman"/>
                <a:cs typeface="Times New Roman"/>
              </a:rPr>
              <a:t>dal suggerimento </a:t>
            </a:r>
            <a:r>
              <a:rPr sz="1200" dirty="0">
                <a:latin typeface="Times New Roman"/>
                <a:cs typeface="Times New Roman"/>
              </a:rPr>
              <a:t>etico </a:t>
            </a:r>
            <a:r>
              <a:rPr sz="1200" spc="-5" dirty="0">
                <a:latin typeface="Times New Roman"/>
                <a:cs typeface="Times New Roman"/>
              </a:rPr>
              <a:t>della coscienza </a:t>
            </a:r>
            <a:r>
              <a:rPr sz="1200" dirty="0">
                <a:latin typeface="Times New Roman"/>
                <a:cs typeface="Times New Roman"/>
              </a:rPr>
              <a:t>umana. Il  </a:t>
            </a:r>
            <a:r>
              <a:rPr sz="1200" spc="-5" dirty="0">
                <a:latin typeface="Times New Roman"/>
                <a:cs typeface="Times New Roman"/>
              </a:rPr>
              <a:t>sentimento della certezza religiosa </a:t>
            </a:r>
            <a:r>
              <a:rPr sz="1200" dirty="0">
                <a:latin typeface="Times New Roman"/>
                <a:cs typeface="Times New Roman"/>
              </a:rPr>
              <a:t>è più che un sentimento </a:t>
            </a:r>
            <a:r>
              <a:rPr sz="1200" spc="-5" dirty="0">
                <a:latin typeface="Times New Roman"/>
                <a:cs typeface="Times New Roman"/>
              </a:rPr>
              <a:t>emotivo.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della religione </a:t>
            </a:r>
            <a:r>
              <a:rPr sz="1200" dirty="0">
                <a:latin typeface="Times New Roman"/>
                <a:cs typeface="Times New Roman"/>
              </a:rPr>
              <a:t>trascende la </a:t>
            </a:r>
            <a:r>
              <a:rPr sz="1200" spc="-5" dirty="0">
                <a:latin typeface="Times New Roman"/>
                <a:cs typeface="Times New Roman"/>
              </a:rPr>
              <a:t>ragione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ed  anche </a:t>
            </a:r>
            <a:r>
              <a:rPr sz="1200" dirty="0">
                <a:latin typeface="Times New Roman"/>
                <a:cs typeface="Times New Roman"/>
              </a:rPr>
              <a:t>la logica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filosofia.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fede, fiducia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certezza.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vera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religione</a:t>
            </a:r>
            <a:endParaRPr sz="1600">
              <a:latin typeface="Times New Roman"/>
              <a:cs typeface="Times New Roman"/>
            </a:endParaRPr>
          </a:p>
          <a:p>
            <a:pPr marL="76200" marR="129539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(1104.4) 101:1.1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credenze </a:t>
            </a:r>
            <a:r>
              <a:rPr sz="1200" dirty="0">
                <a:latin typeface="Times New Roman"/>
                <a:cs typeface="Times New Roman"/>
              </a:rPr>
              <a:t>filosofiche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essere discusso </a:t>
            </a:r>
            <a:r>
              <a:rPr sz="1200" dirty="0">
                <a:latin typeface="Times New Roman"/>
                <a:cs typeface="Times New Roman"/>
              </a:rPr>
              <a:t>a fondo e </a:t>
            </a:r>
            <a:r>
              <a:rPr sz="1200" spc="-5" dirty="0">
                <a:latin typeface="Times New Roman"/>
                <a:cs typeface="Times New Roman"/>
              </a:rPr>
              <a:t>convalidato </a:t>
            </a:r>
            <a:r>
              <a:rPr sz="1200" dirty="0">
                <a:latin typeface="Times New Roman"/>
                <a:cs typeface="Times New Roman"/>
              </a:rPr>
              <a:t>da prove  </a:t>
            </a:r>
            <a:r>
              <a:rPr sz="1200" spc="-5" dirty="0">
                <a:latin typeface="Times New Roman"/>
                <a:cs typeface="Times New Roman"/>
              </a:rPr>
              <a:t>naturali, </a:t>
            </a:r>
            <a:r>
              <a:rPr sz="1200" dirty="0">
                <a:latin typeface="Times New Roman"/>
                <a:cs typeface="Times New Roman"/>
              </a:rPr>
              <a:t>né è un’esperienza </a:t>
            </a:r>
            <a:r>
              <a:rPr sz="1200" spc="-5" dirty="0">
                <a:latin typeface="Times New Roman"/>
                <a:cs typeface="Times New Roman"/>
              </a:rPr>
              <a:t>fantastica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mistica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estasi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descrivibili </a:t>
            </a:r>
            <a:r>
              <a:rPr sz="1200" dirty="0">
                <a:latin typeface="Times New Roman"/>
                <a:cs typeface="Times New Roman"/>
              </a:rPr>
              <a:t>di cui possano </a:t>
            </a:r>
            <a:r>
              <a:rPr sz="1200" spc="-5" dirty="0">
                <a:latin typeface="Times New Roman"/>
                <a:cs typeface="Times New Roman"/>
              </a:rPr>
              <a:t>gioire solo </a:t>
            </a:r>
            <a:r>
              <a:rPr sz="1200" dirty="0">
                <a:latin typeface="Times New Roman"/>
                <a:cs typeface="Times New Roman"/>
              </a:rPr>
              <a:t>i romantici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fedeli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 misticismo.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non è il </a:t>
            </a:r>
            <a:r>
              <a:rPr sz="1200" spc="-5" dirty="0">
                <a:latin typeface="Times New Roman"/>
                <a:cs typeface="Times New Roman"/>
              </a:rPr>
              <a:t>prodotto della </a:t>
            </a:r>
            <a:r>
              <a:rPr sz="1200" dirty="0">
                <a:latin typeface="Times New Roman"/>
                <a:cs typeface="Times New Roman"/>
              </a:rPr>
              <a:t>ragione, ma vista dall’interno 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conforme alla ragione.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93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444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deriva dalla </a:t>
            </a:r>
            <a:r>
              <a:rPr sz="1200" dirty="0">
                <a:latin typeface="Times New Roman"/>
                <a:cs typeface="Times New Roman"/>
              </a:rPr>
              <a:t>logica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come esperienza </a:t>
            </a:r>
            <a:r>
              <a:rPr sz="1200" dirty="0">
                <a:latin typeface="Times New Roman"/>
                <a:cs typeface="Times New Roman"/>
              </a:rPr>
              <a:t>mortale è </a:t>
            </a:r>
            <a:r>
              <a:rPr sz="1200" spc="-5" dirty="0">
                <a:latin typeface="Times New Roman"/>
                <a:cs typeface="Times New Roman"/>
              </a:rPr>
              <a:t>interamente logica.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fare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nella coscienza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morale di origine </a:t>
            </a:r>
            <a:r>
              <a:rPr sz="1200" spc="-5" dirty="0">
                <a:latin typeface="Times New Roman"/>
                <a:cs typeface="Times New Roman"/>
              </a:rPr>
              <a:t>evoluzionaria; essa rappresenta </a:t>
            </a:r>
            <a:r>
              <a:rPr sz="1200" dirty="0">
                <a:latin typeface="Times New Roman"/>
                <a:cs typeface="Times New Roman"/>
              </a:rPr>
              <a:t>una vera </a:t>
            </a:r>
            <a:r>
              <a:rPr sz="1200" spc="-5" dirty="0">
                <a:latin typeface="Times New Roman"/>
                <a:cs typeface="Times New Roman"/>
              </a:rPr>
              <a:t>esperienza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eterne </a:t>
            </a:r>
            <a:r>
              <a:rPr sz="1200" spc="-5" dirty="0">
                <a:latin typeface="Times New Roman"/>
                <a:cs typeface="Times New Roman"/>
              </a:rPr>
              <a:t>nel  </a:t>
            </a:r>
            <a:r>
              <a:rPr sz="1200" dirty="0">
                <a:latin typeface="Times New Roman"/>
                <a:cs typeface="Times New Roman"/>
              </a:rPr>
              <a:t>tempo, la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soddisfazioni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mentre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nella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(1104.5) 101:1.2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non ha un </a:t>
            </a:r>
            <a:r>
              <a:rPr sz="1200" spc="-5" dirty="0">
                <a:latin typeface="Times New Roman"/>
                <a:cs typeface="Times New Roman"/>
              </a:rPr>
              <a:t>meccanismo speciale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potersi autoesprimere; </a:t>
            </a:r>
            <a:r>
              <a:rPr sz="1200" dirty="0">
                <a:latin typeface="Times New Roman"/>
                <a:cs typeface="Times New Roman"/>
              </a:rPr>
              <a:t>non c’è alcuna facoltà  </a:t>
            </a:r>
            <a:r>
              <a:rPr sz="1200" spc="-5" dirty="0">
                <a:latin typeface="Times New Roman"/>
                <a:cs typeface="Times New Roman"/>
              </a:rPr>
              <a:t>religiosa mistica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esprimere </a:t>
            </a:r>
            <a:r>
              <a:rPr sz="1200" dirty="0">
                <a:latin typeface="Times New Roman"/>
                <a:cs typeface="Times New Roman"/>
              </a:rPr>
              <a:t>delle emozioni </a:t>
            </a:r>
            <a:r>
              <a:rPr sz="1200" spc="-5" dirty="0">
                <a:latin typeface="Times New Roman"/>
                <a:cs typeface="Times New Roman"/>
              </a:rPr>
              <a:t>religiose. Queste esperienze sono rese </a:t>
            </a:r>
            <a:r>
              <a:rPr sz="1200" dirty="0">
                <a:latin typeface="Times New Roman"/>
                <a:cs typeface="Times New Roman"/>
              </a:rPr>
              <a:t>possibili </a:t>
            </a:r>
            <a:r>
              <a:rPr sz="1200" spc="-5" dirty="0">
                <a:latin typeface="Times New Roman"/>
                <a:cs typeface="Times New Roman"/>
              </a:rPr>
              <a:t>grazie </a:t>
            </a:r>
            <a:r>
              <a:rPr sz="1200" dirty="0">
                <a:latin typeface="Times New Roman"/>
                <a:cs typeface="Times New Roman"/>
              </a:rPr>
              <a:t>all’appropriato  </a:t>
            </a:r>
            <a:r>
              <a:rPr sz="1200" spc="-5" dirty="0">
                <a:latin typeface="Times New Roman"/>
                <a:cs typeface="Times New Roman"/>
              </a:rPr>
              <a:t>meccanismo naturale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mortale. </a:t>
            </a:r>
            <a:r>
              <a:rPr sz="1200" dirty="0">
                <a:latin typeface="Times New Roman"/>
                <a:cs typeface="Times New Roman"/>
              </a:rPr>
              <a:t>Ed in ciò </a:t>
            </a:r>
            <a:r>
              <a:rPr sz="1200" spc="-5" dirty="0">
                <a:latin typeface="Times New Roman"/>
                <a:cs typeface="Times New Roman"/>
              </a:rPr>
              <a:t>sta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spiegazione della </a:t>
            </a:r>
            <a:r>
              <a:rPr sz="1200" dirty="0">
                <a:latin typeface="Times New Roman"/>
                <a:cs typeface="Times New Roman"/>
              </a:rPr>
              <a:t>difficoltà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di entrare in comunicazione  </a:t>
            </a:r>
            <a:r>
              <a:rPr sz="1200" spc="-5" dirty="0">
                <a:latin typeface="Times New Roman"/>
                <a:cs typeface="Times New Roman"/>
              </a:rPr>
              <a:t>diretta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materiale dove risiede</a:t>
            </a:r>
            <a:r>
              <a:rPr sz="1200" spc="-5" dirty="0">
                <a:latin typeface="Times New Roman"/>
                <a:cs typeface="Times New Roman"/>
              </a:rPr>
              <a:t> costantemente.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79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(1104.6) 101:1.3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stabilisce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tramite sentimenti </a:t>
            </a:r>
            <a:r>
              <a:rPr sz="1200" dirty="0">
                <a:latin typeface="Times New Roman"/>
                <a:cs typeface="Times New Roman"/>
              </a:rPr>
              <a:t>od emozioni, ma </a:t>
            </a:r>
            <a:r>
              <a:rPr sz="1200" spc="-5" dirty="0">
                <a:latin typeface="Times New Roman"/>
                <a:cs typeface="Times New Roman"/>
              </a:rPr>
              <a:t>nel regno del  pensiero </a:t>
            </a:r>
            <a:r>
              <a:rPr sz="1200" dirty="0">
                <a:latin typeface="Times New Roman"/>
                <a:cs typeface="Times New Roman"/>
              </a:rPr>
              <a:t>più elevato e più </a:t>
            </a:r>
            <a:r>
              <a:rPr sz="1200" spc="-5" dirty="0">
                <a:latin typeface="Times New Roman"/>
                <a:cs typeface="Times New Roman"/>
              </a:rPr>
              <a:t>spiritualizzato. </a:t>
            </a:r>
            <a:r>
              <a:rPr sz="1200" dirty="0">
                <a:latin typeface="Times New Roman"/>
                <a:cs typeface="Times New Roman"/>
              </a:rPr>
              <a:t>Sono i vostri </a:t>
            </a:r>
            <a:r>
              <a:rPr sz="1200" i="1" spc="-5" dirty="0">
                <a:latin typeface="Times New Roman"/>
                <a:cs typeface="Times New Roman"/>
              </a:rPr>
              <a:t>pensieri, </a:t>
            </a:r>
            <a:r>
              <a:rPr sz="1200" dirty="0">
                <a:latin typeface="Times New Roman"/>
                <a:cs typeface="Times New Roman"/>
              </a:rPr>
              <a:t>non i vostri </a:t>
            </a:r>
            <a:r>
              <a:rPr sz="1200" spc="-5" dirty="0">
                <a:latin typeface="Times New Roman"/>
                <a:cs typeface="Times New Roman"/>
              </a:rPr>
              <a:t>sentimenti, che </a:t>
            </a:r>
            <a:r>
              <a:rPr sz="1200" dirty="0">
                <a:latin typeface="Times New Roman"/>
                <a:cs typeface="Times New Roman"/>
              </a:rPr>
              <a:t>vi conducono </a:t>
            </a:r>
            <a:r>
              <a:rPr sz="1200" spc="-5" dirty="0">
                <a:latin typeface="Times New Roman"/>
                <a:cs typeface="Times New Roman"/>
              </a:rPr>
              <a:t>verso Dio.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 divina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percepita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occhi della </a:t>
            </a:r>
            <a:r>
              <a:rPr sz="1200" spc="-5" dirty="0">
                <a:latin typeface="Times New Roman"/>
                <a:cs typeface="Times New Roman"/>
              </a:rPr>
              <a:t>mente. Ma </a:t>
            </a:r>
            <a:r>
              <a:rPr sz="1200" dirty="0">
                <a:latin typeface="Times New Roman"/>
                <a:cs typeface="Times New Roman"/>
              </a:rPr>
              <a:t>la mente che </a:t>
            </a:r>
            <a:r>
              <a:rPr sz="1200" spc="-5" dirty="0">
                <a:latin typeface="Times New Roman"/>
                <a:cs typeface="Times New Roman"/>
              </a:rPr>
              <a:t>discerne realmente Dio, che </a:t>
            </a:r>
            <a:r>
              <a:rPr sz="1200" dirty="0">
                <a:latin typeface="Times New Roman"/>
                <a:cs typeface="Times New Roman"/>
              </a:rPr>
              <a:t>ode </a:t>
            </a:r>
            <a:r>
              <a:rPr sz="1200" spc="-5" dirty="0">
                <a:latin typeface="Times New Roman"/>
                <a:cs typeface="Times New Roman"/>
              </a:rPr>
              <a:t>l’Aggiustatore  interiore, </a:t>
            </a:r>
            <a:r>
              <a:rPr sz="1200" dirty="0">
                <a:latin typeface="Times New Roman"/>
                <a:cs typeface="Times New Roman"/>
              </a:rPr>
              <a:t>è la mente pura. </a:t>
            </a:r>
            <a:r>
              <a:rPr sz="1200" spc="-5" dirty="0">
                <a:latin typeface="Times New Roman"/>
                <a:cs typeface="Times New Roman"/>
              </a:rPr>
              <a:t>“Senza santità nessuno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il Signore.”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comunione interiore 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di questo tipo è  </a:t>
            </a:r>
            <a:r>
              <a:rPr sz="1200" spc="-5" dirty="0">
                <a:latin typeface="Times New Roman"/>
                <a:cs typeface="Times New Roman"/>
              </a:rPr>
              <a:t>denominata </a:t>
            </a:r>
            <a:r>
              <a:rPr sz="1200" dirty="0">
                <a:latin typeface="Times New Roman"/>
                <a:cs typeface="Times New Roman"/>
              </a:rPr>
              <a:t>intuizione </a:t>
            </a:r>
            <a:r>
              <a:rPr sz="1200" spc="-5" dirty="0">
                <a:latin typeface="Times New Roman"/>
                <a:cs typeface="Times New Roman"/>
              </a:rPr>
              <a:t>spirituale. Tali esperienze religiose </a:t>
            </a:r>
            <a:r>
              <a:rPr sz="1200" dirty="0">
                <a:latin typeface="Times New Roman"/>
                <a:cs typeface="Times New Roman"/>
              </a:rPr>
              <a:t>risultano </a:t>
            </a:r>
            <a:r>
              <a:rPr sz="1200" spc="-5" dirty="0">
                <a:latin typeface="Times New Roman"/>
                <a:cs typeface="Times New Roman"/>
              </a:rPr>
              <a:t>dall’impronta lasciata sulla </a:t>
            </a:r>
            <a:r>
              <a:rPr sz="1200" dirty="0">
                <a:latin typeface="Times New Roman"/>
                <a:cs typeface="Times New Roman"/>
              </a:rPr>
              <a:t>mente umana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operazioni  </a:t>
            </a:r>
            <a:r>
              <a:rPr sz="1200" spc="-5" dirty="0">
                <a:latin typeface="Times New Roman"/>
                <a:cs typeface="Times New Roman"/>
              </a:rPr>
              <a:t>congiunte </a:t>
            </a:r>
            <a:r>
              <a:rPr sz="1200" dirty="0">
                <a:latin typeface="Times New Roman"/>
                <a:cs typeface="Times New Roman"/>
              </a:rPr>
              <a:t>dell’Aggiustatore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mentre agiscono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mezzo e </a:t>
            </a:r>
            <a:r>
              <a:rPr sz="1200" spc="-5" dirty="0">
                <a:latin typeface="Times New Roman"/>
                <a:cs typeface="Times New Roman"/>
              </a:rPr>
              <a:t>sulle idee, sugli ideali, sulle intuizioni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sugli  sforzi </a:t>
            </a:r>
            <a:r>
              <a:rPr sz="1200" dirty="0">
                <a:latin typeface="Times New Roman"/>
                <a:cs typeface="Times New Roman"/>
              </a:rPr>
              <a:t>spirituali 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44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(1105.1) 101:1.4 </a:t>
            </a:r>
            <a:r>
              <a:rPr sz="1200" spc="-5" dirty="0">
                <a:latin typeface="Times New Roman"/>
                <a:cs typeface="Times New Roman"/>
              </a:rPr>
              <a:t>Quindi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vive e prospera non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vista e </a:t>
            </a:r>
            <a:r>
              <a:rPr sz="1200" spc="-5" dirty="0">
                <a:latin typeface="Times New Roman"/>
                <a:cs typeface="Times New Roman"/>
              </a:rPr>
              <a:t>dei sentimenti,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piuttosto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e  dell’intuizione.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consiste nella scoperta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nuovi 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risultato di </a:t>
            </a:r>
            <a:r>
              <a:rPr sz="1200" spc="-5" dirty="0">
                <a:latin typeface="Times New Roman"/>
                <a:cs typeface="Times New Roman"/>
              </a:rPr>
              <a:t>un’esperienza straordinaria,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nella  scoperta </a:t>
            </a:r>
            <a:r>
              <a:rPr sz="1200" dirty="0">
                <a:latin typeface="Times New Roman"/>
                <a:cs typeface="Times New Roman"/>
              </a:rPr>
              <a:t>di nuovi </a:t>
            </a:r>
            <a:r>
              <a:rPr sz="1200" i="1" spc="-5" dirty="0">
                <a:latin typeface="Times New Roman"/>
                <a:cs typeface="Times New Roman"/>
              </a:rPr>
              <a:t>significati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fatti già ben conosciuti </a:t>
            </a:r>
            <a:r>
              <a:rPr sz="1200" dirty="0">
                <a:latin typeface="Times New Roman"/>
                <a:cs typeface="Times New Roman"/>
              </a:rPr>
              <a:t>dall’umanità. </a:t>
            </a:r>
            <a:r>
              <a:rPr sz="1200" spc="-5" dirty="0">
                <a:latin typeface="Times New Roman"/>
                <a:cs typeface="Times New Roman"/>
              </a:rPr>
              <a:t>L’esperienza religiosa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non deriva da  </a:t>
            </a:r>
            <a:r>
              <a:rPr sz="1200" spc="-5" dirty="0">
                <a:latin typeface="Times New Roman"/>
                <a:cs typeface="Times New Roman"/>
              </a:rPr>
              <a:t>precedenti 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credenza,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tradizione </a:t>
            </a:r>
            <a:r>
              <a:rPr sz="1200" dirty="0">
                <a:latin typeface="Times New Roman"/>
                <a:cs typeface="Times New Roman"/>
              </a:rPr>
              <a:t>e d’autorità; né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il prodotto di </a:t>
            </a:r>
            <a:r>
              <a:rPr sz="1200" spc="-5" dirty="0">
                <a:latin typeface="Times New Roman"/>
                <a:cs typeface="Times New Roman"/>
              </a:rPr>
              <a:t>sentimenti sublimi </a:t>
            </a:r>
            <a:r>
              <a:rPr sz="1200" dirty="0">
                <a:latin typeface="Times New Roman"/>
                <a:cs typeface="Times New Roman"/>
              </a:rPr>
              <a:t>e di emozioni puramente  </a:t>
            </a:r>
            <a:r>
              <a:rPr sz="1200" spc="-5" dirty="0">
                <a:latin typeface="Times New Roman"/>
                <a:cs typeface="Times New Roman"/>
              </a:rPr>
              <a:t>mistiche. </a:t>
            </a:r>
            <a:r>
              <a:rPr sz="1200" dirty="0">
                <a:latin typeface="Times New Roman"/>
                <a:cs typeface="Times New Roman"/>
              </a:rPr>
              <a:t>Essa è piuttosto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profondamente </a:t>
            </a:r>
            <a:r>
              <a:rPr sz="1200" spc="-5" dirty="0">
                <a:latin typeface="Times New Roman"/>
                <a:cs typeface="Times New Roman"/>
              </a:rPr>
              <a:t>intensa </a:t>
            </a:r>
            <a:r>
              <a:rPr sz="1200" dirty="0">
                <a:latin typeface="Times New Roman"/>
                <a:cs typeface="Times New Roman"/>
              </a:rPr>
              <a:t>e reale di comunione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influenze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784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92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residenti nella </a:t>
            </a:r>
            <a:r>
              <a:rPr sz="1200" dirty="0">
                <a:latin typeface="Times New Roman"/>
                <a:cs typeface="Times New Roman"/>
              </a:rPr>
              <a:t>mente umana. 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misura in </a:t>
            </a:r>
            <a:r>
              <a:rPr sz="1200" spc="-5" dirty="0">
                <a:latin typeface="Times New Roman"/>
                <a:cs typeface="Times New Roman"/>
              </a:rPr>
              <a:t>cui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definire questa esperienza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termini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psicologia, essa </a:t>
            </a:r>
            <a:r>
              <a:rPr sz="1200" dirty="0">
                <a:latin typeface="Times New Roman"/>
                <a:cs typeface="Times New Roman"/>
              </a:rPr>
              <a:t>è semplicemente 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sperimentare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credere in </a:t>
            </a:r>
            <a:r>
              <a:rPr sz="1200" spc="-5" dirty="0">
                <a:latin typeface="Times New Roman"/>
                <a:cs typeface="Times New Roman"/>
              </a:rPr>
              <a:t>Dio 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esperienza </a:t>
            </a:r>
            <a:r>
              <a:rPr sz="1200" dirty="0">
                <a:latin typeface="Times New Roman"/>
                <a:cs typeface="Times New Roman"/>
              </a:rPr>
              <a:t>puramente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38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(1105.2) 101:1.5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il prodotto delle </a:t>
            </a:r>
            <a:r>
              <a:rPr sz="1200" spc="-5" dirty="0">
                <a:latin typeface="Times New Roman"/>
                <a:cs typeface="Times New Roman"/>
              </a:rPr>
              <a:t>speculazioni razionalistiche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cosmologia materiale, essa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nondimeno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razionale originato dall’esperienza </a:t>
            </a:r>
            <a:r>
              <a:rPr sz="1200" dirty="0">
                <a:latin typeface="Times New Roman"/>
                <a:cs typeface="Times New Roman"/>
              </a:rPr>
              <a:t>mentale </a:t>
            </a:r>
            <a:r>
              <a:rPr sz="1200" spc="-5" dirty="0">
                <a:latin typeface="Times New Roman"/>
                <a:cs typeface="Times New Roman"/>
              </a:rPr>
              <a:t>dell’uomo.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nasce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meditazioni </a:t>
            </a:r>
            <a:r>
              <a:rPr sz="1200" spc="-5" dirty="0">
                <a:latin typeface="Times New Roman"/>
                <a:cs typeface="Times New Roman"/>
              </a:rPr>
              <a:t>mistiche </a:t>
            </a:r>
            <a:r>
              <a:rPr sz="1200" dirty="0">
                <a:latin typeface="Times New Roman"/>
                <a:cs typeface="Times New Roman"/>
              </a:rPr>
              <a:t>né da contemplazioni </a:t>
            </a:r>
            <a:r>
              <a:rPr sz="1200" spc="-5" dirty="0">
                <a:latin typeface="Times New Roman"/>
                <a:cs typeface="Times New Roman"/>
              </a:rPr>
              <a:t>solitarie, benché sia sempre </a:t>
            </a:r>
            <a:r>
              <a:rPr sz="1200" dirty="0">
                <a:latin typeface="Times New Roman"/>
                <a:cs typeface="Times New Roman"/>
              </a:rPr>
              <a:t>più o </a:t>
            </a:r>
            <a:r>
              <a:rPr sz="1200" spc="-5" dirty="0">
                <a:latin typeface="Times New Roman"/>
                <a:cs typeface="Times New Roman"/>
              </a:rPr>
              <a:t>meno misteriosa </a:t>
            </a:r>
            <a:r>
              <a:rPr sz="1200" dirty="0">
                <a:latin typeface="Times New Roman"/>
                <a:cs typeface="Times New Roman"/>
              </a:rPr>
              <a:t>e sempre indefinibile </a:t>
            </a:r>
            <a:r>
              <a:rPr sz="1200" spc="-5" dirty="0">
                <a:latin typeface="Times New Roman"/>
                <a:cs typeface="Times New Roman"/>
              </a:rPr>
              <a:t>ed  inesplicabile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termini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ragione puramente </a:t>
            </a:r>
            <a:r>
              <a:rPr sz="1200" dirty="0">
                <a:latin typeface="Times New Roman"/>
                <a:cs typeface="Times New Roman"/>
              </a:rPr>
              <a:t>intellettuale e di </a:t>
            </a:r>
            <a:r>
              <a:rPr sz="1200" spc="-5" dirty="0">
                <a:latin typeface="Times New Roman"/>
                <a:cs typeface="Times New Roman"/>
              </a:rPr>
              <a:t>logica </a:t>
            </a:r>
            <a:r>
              <a:rPr sz="1200" dirty="0">
                <a:latin typeface="Times New Roman"/>
                <a:cs typeface="Times New Roman"/>
              </a:rPr>
              <a:t>filosofica. I </a:t>
            </a:r>
            <a:r>
              <a:rPr sz="1200" spc="-5" dirty="0">
                <a:latin typeface="Times New Roman"/>
                <a:cs typeface="Times New Roman"/>
              </a:rPr>
              <a:t>germi della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 hanno </a:t>
            </a:r>
            <a:r>
              <a:rPr sz="1200" dirty="0">
                <a:latin typeface="Times New Roman"/>
                <a:cs typeface="Times New Roman"/>
              </a:rPr>
              <a:t>origine </a:t>
            </a:r>
            <a:r>
              <a:rPr sz="1200" spc="-5" dirty="0">
                <a:latin typeface="Times New Roman"/>
                <a:cs typeface="Times New Roman"/>
              </a:rPr>
              <a:t>nel  </a:t>
            </a:r>
            <a:r>
              <a:rPr sz="1200" dirty="0">
                <a:latin typeface="Times New Roman"/>
                <a:cs typeface="Times New Roman"/>
              </a:rPr>
              <a:t>dominio della </a:t>
            </a:r>
            <a:r>
              <a:rPr sz="1200" spc="-5" dirty="0">
                <a:latin typeface="Times New Roman"/>
                <a:cs typeface="Times New Roman"/>
              </a:rPr>
              <a:t>coscienza morale dell’uomo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rivelati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dell’intuizione </a:t>
            </a:r>
            <a:r>
              <a:rPr sz="1200" spc="-5" dirty="0">
                <a:latin typeface="Times New Roman"/>
                <a:cs typeface="Times New Roman"/>
              </a:rPr>
              <a:t>spirituale dell’uomo, quella facoltà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personalità umana che cresce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conseguenza della presenza </a:t>
            </a:r>
            <a:r>
              <a:rPr sz="1200" dirty="0">
                <a:latin typeface="Times New Roman"/>
                <a:cs typeface="Times New Roman"/>
              </a:rPr>
              <a:t>dell’Aggiustatore di </a:t>
            </a:r>
            <a:r>
              <a:rPr sz="1200" spc="-5" dirty="0">
                <a:latin typeface="Times New Roman"/>
                <a:cs typeface="Times New Roman"/>
              </a:rPr>
              <a:t>Pensiero rivelatore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mente mortale  assetata </a:t>
            </a:r>
            <a:r>
              <a:rPr sz="1200" dirty="0">
                <a:latin typeface="Times New Roman"/>
                <a:cs typeface="Times New Roman"/>
              </a:rPr>
              <a:t>di 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13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(1105.3) 101:1.6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unisce il </a:t>
            </a:r>
            <a:r>
              <a:rPr sz="1200" spc="-5" dirty="0">
                <a:latin typeface="Times New Roman"/>
                <a:cs typeface="Times New Roman"/>
              </a:rPr>
              <a:t>discernimento morale alla discriminazione coscienziosa dei valori,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senso evoluzionario  preesistente del </a:t>
            </a:r>
            <a:r>
              <a:rPr sz="1200" dirty="0">
                <a:latin typeface="Times New Roman"/>
                <a:cs typeface="Times New Roman"/>
              </a:rPr>
              <a:t>dovere completa il </a:t>
            </a:r>
            <a:r>
              <a:rPr sz="1200" spc="-5" dirty="0">
                <a:latin typeface="Times New Roman"/>
                <a:cs typeface="Times New Roman"/>
              </a:rPr>
              <a:t>lignaggio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vera religione. L’esperienza della religione si traduce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nella  consapevolezza </a:t>
            </a:r>
            <a:r>
              <a:rPr sz="1200" dirty="0">
                <a:latin typeface="Times New Roman"/>
                <a:cs typeface="Times New Roman"/>
              </a:rPr>
              <a:t>certa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certezza indubitabile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sopravvivenza </a:t>
            </a:r>
            <a:r>
              <a:rPr sz="1200" spc="-5" dirty="0">
                <a:latin typeface="Times New Roman"/>
                <a:cs typeface="Times New Roman"/>
              </a:rPr>
              <a:t>della personalità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(1105.4) 101:1.7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vedere così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aspirazioni religiose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impulsi spirituali non sono 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tale da portare semplicemente 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a </a:t>
            </a:r>
            <a:r>
              <a:rPr sz="1200" i="1" spc="-5" dirty="0">
                <a:latin typeface="Times New Roman"/>
                <a:cs typeface="Times New Roman"/>
              </a:rPr>
              <a:t>desiderare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in Dio, ma piuttosto 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di potenza tali da </a:t>
            </a:r>
            <a:r>
              <a:rPr sz="1200" spc="-5" dirty="0">
                <a:latin typeface="Times New Roman"/>
                <a:cs typeface="Times New Roman"/>
              </a:rPr>
              <a:t>imprimere </a:t>
            </a:r>
            <a:r>
              <a:rPr sz="1200" dirty="0">
                <a:latin typeface="Times New Roman"/>
                <a:cs typeface="Times New Roman"/>
              </a:rPr>
              <a:t>profondamente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uomini la  convinzione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i="1" spc="-5" dirty="0">
                <a:latin typeface="Times New Roman"/>
                <a:cs typeface="Times New Roman"/>
              </a:rPr>
              <a:t>dovrebbero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in Dio.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senso </a:t>
            </a:r>
            <a:r>
              <a:rPr sz="1200" spc="-5" dirty="0">
                <a:latin typeface="Times New Roman"/>
                <a:cs typeface="Times New Roman"/>
              </a:rPr>
              <a:t>del dovere </a:t>
            </a:r>
            <a:r>
              <a:rPr sz="1200" dirty="0">
                <a:latin typeface="Times New Roman"/>
                <a:cs typeface="Times New Roman"/>
              </a:rPr>
              <a:t>evoluzionario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obblighi </a:t>
            </a:r>
            <a:r>
              <a:rPr sz="1200" spc="-5" dirty="0">
                <a:latin typeface="Times New Roman"/>
                <a:cs typeface="Times New Roman"/>
              </a:rPr>
              <a:t>conseguenti all’illuminazione della  rivelazione s’imprimono così profondamente sulla natura </a:t>
            </a:r>
            <a:r>
              <a:rPr sz="1200" dirty="0">
                <a:latin typeface="Times New Roman"/>
                <a:cs typeface="Times New Roman"/>
              </a:rPr>
              <a:t>morale </a:t>
            </a:r>
            <a:r>
              <a:rPr sz="1200" spc="-5" dirty="0">
                <a:latin typeface="Times New Roman"/>
                <a:cs typeface="Times New Roman"/>
              </a:rPr>
              <a:t>dell’uomo che egli finisce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raggiungere quella </a:t>
            </a:r>
            <a:r>
              <a:rPr sz="1200" dirty="0">
                <a:latin typeface="Times New Roman"/>
                <a:cs typeface="Times New Roman"/>
              </a:rPr>
              <a:t>condizione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quell’atteggiamento dell’anima </a:t>
            </a:r>
            <a:r>
              <a:rPr sz="1200" dirty="0">
                <a:latin typeface="Times New Roman"/>
                <a:cs typeface="Times New Roman"/>
              </a:rPr>
              <a:t>in cui conclude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i="1" dirty="0">
                <a:latin typeface="Times New Roman"/>
                <a:cs typeface="Times New Roman"/>
              </a:rPr>
              <a:t>non ha alcun diritto di non </a:t>
            </a:r>
            <a:r>
              <a:rPr sz="1200" i="1" spc="-5" dirty="0">
                <a:latin typeface="Times New Roman"/>
                <a:cs typeface="Times New Roman"/>
              </a:rPr>
              <a:t>credere </a:t>
            </a:r>
            <a:r>
              <a:rPr sz="1200" i="1" dirty="0">
                <a:latin typeface="Times New Roman"/>
                <a:cs typeface="Times New Roman"/>
              </a:rPr>
              <a:t>in Dio.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superfilosofica </a:t>
            </a:r>
            <a:r>
              <a:rPr sz="1200" dirty="0">
                <a:latin typeface="Times New Roman"/>
                <a:cs typeface="Times New Roman"/>
              </a:rPr>
              <a:t>di questi individui </a:t>
            </a:r>
            <a:r>
              <a:rPr sz="1200" spc="-5" dirty="0">
                <a:latin typeface="Times New Roman"/>
                <a:cs typeface="Times New Roman"/>
              </a:rPr>
              <a:t>illuminati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disciplinati insegna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dubitare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o non </a:t>
            </a:r>
            <a:r>
              <a:rPr sz="1200" spc="-5" dirty="0">
                <a:latin typeface="Times New Roman"/>
                <a:cs typeface="Times New Roman"/>
              </a:rPr>
              <a:t>aver fiducia </a:t>
            </a:r>
            <a:r>
              <a:rPr sz="1200" spc="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sua  bontà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dimostrarsi </a:t>
            </a:r>
            <a:r>
              <a:rPr sz="1200" spc="-5" dirty="0">
                <a:latin typeface="Times New Roman"/>
                <a:cs typeface="Times New Roman"/>
              </a:rPr>
              <a:t>sleali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i="1" dirty="0">
                <a:latin typeface="Times New Roman"/>
                <a:cs typeface="Times New Roman"/>
              </a:rPr>
              <a:t>più reale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dirty="0">
                <a:latin typeface="Times New Roman"/>
                <a:cs typeface="Times New Roman"/>
              </a:rPr>
              <a:t>più profonda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nell’anima </a:t>
            </a:r>
            <a:r>
              <a:rPr sz="1200" dirty="0">
                <a:latin typeface="Times New Roman"/>
                <a:cs typeface="Times New Roman"/>
              </a:rPr>
              <a:t>umana — </a:t>
            </a:r>
            <a:r>
              <a:rPr sz="1200" spc="-5" dirty="0">
                <a:latin typeface="Times New Roman"/>
                <a:cs typeface="Times New Roman"/>
              </a:rPr>
              <a:t>l’Aggiustatore 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87055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fine del periodo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calcareo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(691.4) 60:4.1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Cretaceo giungeva </a:t>
            </a:r>
            <a:r>
              <a:rPr sz="1200" dirty="0">
                <a:latin typeface="Times New Roman"/>
                <a:cs typeface="Times New Roman"/>
              </a:rPr>
              <a:t>al termine e la sua conclusione </a:t>
            </a:r>
            <a:r>
              <a:rPr sz="1200" spc="-5" dirty="0">
                <a:latin typeface="Times New Roman"/>
                <a:cs typeface="Times New Roman"/>
              </a:rPr>
              <a:t>segna </a:t>
            </a:r>
            <a:r>
              <a:rPr sz="1200" dirty="0">
                <a:latin typeface="Times New Roman"/>
                <a:cs typeface="Times New Roman"/>
              </a:rPr>
              <a:t>la fine </a:t>
            </a:r>
            <a:r>
              <a:rPr sz="1200" spc="-5" dirty="0">
                <a:latin typeface="Times New Roman"/>
                <a:cs typeface="Times New Roman"/>
              </a:rPr>
              <a:t>delle grandi invasioni dei </a:t>
            </a:r>
            <a:r>
              <a:rPr sz="1200" dirty="0">
                <a:latin typeface="Times New Roman"/>
                <a:cs typeface="Times New Roman"/>
              </a:rPr>
              <a:t>continenti da  </a:t>
            </a:r>
            <a:r>
              <a:rPr sz="1200" spc="-5" dirty="0">
                <a:latin typeface="Times New Roman"/>
                <a:cs typeface="Times New Roman"/>
              </a:rPr>
              <a:t>parte dei </a:t>
            </a:r>
            <a:r>
              <a:rPr sz="1200" dirty="0">
                <a:latin typeface="Times New Roman"/>
                <a:cs typeface="Times New Roman"/>
              </a:rPr>
              <a:t>mari. Ciò è </a:t>
            </a:r>
            <a:r>
              <a:rPr sz="1200" spc="-5" dirty="0">
                <a:latin typeface="Times New Roman"/>
                <a:cs typeface="Times New Roman"/>
              </a:rPr>
              <a:t>particolarmente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l’America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Nord, </a:t>
            </a:r>
            <a:r>
              <a:rPr sz="1200" spc="-5" dirty="0">
                <a:latin typeface="Times New Roman"/>
                <a:cs typeface="Times New Roman"/>
              </a:rPr>
              <a:t>dove c’erano state </a:t>
            </a:r>
            <a:r>
              <a:rPr sz="1200" dirty="0">
                <a:latin typeface="Times New Roman"/>
                <a:cs typeface="Times New Roman"/>
              </a:rPr>
              <a:t>ben ventiquattro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inondazioni. Ed </a:t>
            </a:r>
            <a:r>
              <a:rPr sz="1200" spc="-5" dirty="0">
                <a:latin typeface="Times New Roman"/>
                <a:cs typeface="Times New Roman"/>
              </a:rPr>
              <a:t>anche  se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furono delle </a:t>
            </a:r>
            <a:r>
              <a:rPr sz="1200" dirty="0">
                <a:latin typeface="Times New Roman"/>
                <a:cs typeface="Times New Roman"/>
              </a:rPr>
              <a:t>sommersioni minori </a:t>
            </a:r>
            <a:r>
              <a:rPr sz="1200" spc="-5" dirty="0">
                <a:latin typeface="Times New Roman"/>
                <a:cs typeface="Times New Roman"/>
              </a:rPr>
              <a:t>successive, nessuna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paragonata alle </a:t>
            </a:r>
            <a:r>
              <a:rPr sz="1200" dirty="0">
                <a:latin typeface="Times New Roman"/>
                <a:cs typeface="Times New Roman"/>
              </a:rPr>
              <a:t>vaste e lunghe invasioni marine di  </a:t>
            </a:r>
            <a:r>
              <a:rPr sz="1200" spc="-5" dirty="0">
                <a:latin typeface="Times New Roman"/>
                <a:cs typeface="Times New Roman"/>
              </a:rPr>
              <a:t>quest’era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ere precedenti. Tali periodi alternati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predominio terrestre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marino si verificarono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cicli </a:t>
            </a:r>
            <a:r>
              <a:rPr sz="1200" dirty="0">
                <a:latin typeface="Times New Roman"/>
                <a:cs typeface="Times New Roman"/>
              </a:rPr>
              <a:t>di milioni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anni. </a:t>
            </a:r>
            <a:r>
              <a:rPr sz="1200" spc="-5" dirty="0">
                <a:latin typeface="Times New Roman"/>
                <a:cs typeface="Times New Roman"/>
              </a:rPr>
              <a:t>Un  </a:t>
            </a:r>
            <a:r>
              <a:rPr sz="1200" dirty="0">
                <a:latin typeface="Times New Roman"/>
                <a:cs typeface="Times New Roman"/>
              </a:rPr>
              <a:t>ritmo </a:t>
            </a:r>
            <a:r>
              <a:rPr sz="1200" spc="-5" dirty="0">
                <a:latin typeface="Times New Roman"/>
                <a:cs typeface="Times New Roman"/>
              </a:rPr>
              <a:t>plurimillenario accompagnò </a:t>
            </a:r>
            <a:r>
              <a:rPr sz="1200" dirty="0">
                <a:latin typeface="Times New Roman"/>
                <a:cs typeface="Times New Roman"/>
              </a:rPr>
              <a:t>questi innalzamenti ed </a:t>
            </a:r>
            <a:r>
              <a:rPr sz="1200" spc="-5" dirty="0">
                <a:latin typeface="Times New Roman"/>
                <a:cs typeface="Times New Roman"/>
              </a:rPr>
              <a:t>abbassamenti </a:t>
            </a:r>
            <a:r>
              <a:rPr sz="1200" dirty="0">
                <a:latin typeface="Times New Roman"/>
                <a:cs typeface="Times New Roman"/>
              </a:rPr>
              <a:t>del livello dei </a:t>
            </a:r>
            <a:r>
              <a:rPr sz="1200" spc="-5" dirty="0">
                <a:latin typeface="Times New Roman"/>
                <a:cs typeface="Times New Roman"/>
              </a:rPr>
              <a:t>fondi oceanici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masse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continentali.</a:t>
            </a:r>
            <a:endParaRPr sz="1200">
              <a:latin typeface="Times New Roman"/>
              <a:cs typeface="Times New Roman"/>
            </a:endParaRPr>
          </a:p>
          <a:p>
            <a:pPr marL="63500" marR="22669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Questi stessi </a:t>
            </a:r>
            <a:r>
              <a:rPr sz="1200" dirty="0">
                <a:latin typeface="Times New Roman"/>
                <a:cs typeface="Times New Roman"/>
              </a:rPr>
              <a:t>movimenti </a:t>
            </a:r>
            <a:r>
              <a:rPr sz="1200" spc="-5" dirty="0">
                <a:latin typeface="Times New Roman"/>
                <a:cs typeface="Times New Roman"/>
              </a:rPr>
              <a:t>ritmici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crosta terrestre continueranno </a:t>
            </a:r>
            <a:r>
              <a:rPr sz="1200" dirty="0">
                <a:latin typeface="Times New Roman"/>
                <a:cs typeface="Times New Roman"/>
              </a:rPr>
              <a:t>a partire 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lungo tutta la storia </a:t>
            </a:r>
            <a:r>
              <a:rPr sz="1200" spc="-5" dirty="0">
                <a:latin typeface="Times New Roman"/>
                <a:cs typeface="Times New Roman"/>
              </a:rPr>
              <a:t>della terra,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frequenza </a:t>
            </a:r>
            <a:r>
              <a:rPr sz="1200" dirty="0">
                <a:latin typeface="Times New Roman"/>
                <a:cs typeface="Times New Roman"/>
              </a:rPr>
              <a:t>ed un’ampiezza in costante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diminuzione.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22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(691.5) 60:4.2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vede anche la fine </a:t>
            </a:r>
            <a:r>
              <a:rPr sz="1200" spc="-5" dirty="0">
                <a:latin typeface="Times New Roman"/>
                <a:cs typeface="Times New Roman"/>
              </a:rPr>
              <a:t>della deriva dei </a:t>
            </a:r>
            <a:r>
              <a:rPr sz="1200" dirty="0">
                <a:latin typeface="Times New Roman"/>
                <a:cs typeface="Times New Roman"/>
              </a:rPr>
              <a:t>continenti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formazione delle montagne </a:t>
            </a:r>
            <a:r>
              <a:rPr sz="1200" dirty="0">
                <a:latin typeface="Times New Roman"/>
                <a:cs typeface="Times New Roman"/>
              </a:rPr>
              <a:t>moderne di </a:t>
            </a:r>
            <a:r>
              <a:rPr sz="1200" spc="-5" dirty="0">
                <a:latin typeface="Times New Roman"/>
                <a:cs typeface="Times New Roman"/>
              </a:rPr>
              <a:t>Urantia. Ma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pressione delle </a:t>
            </a:r>
            <a:r>
              <a:rPr sz="1200" dirty="0">
                <a:latin typeface="Times New Roman"/>
                <a:cs typeface="Times New Roman"/>
              </a:rPr>
              <a:t>masse continentali e l’opposizione </a:t>
            </a:r>
            <a:r>
              <a:rPr sz="1200" spc="-5" dirty="0">
                <a:latin typeface="Times New Roman"/>
                <a:cs typeface="Times New Roman"/>
              </a:rPr>
              <a:t>all’impulso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deriva </a:t>
            </a:r>
            <a:r>
              <a:rPr sz="1200" dirty="0">
                <a:latin typeface="Times New Roman"/>
                <a:cs typeface="Times New Roman"/>
              </a:rPr>
              <a:t>secolare non sono le sole influenze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formazione  </a:t>
            </a:r>
            <a:r>
              <a:rPr sz="1200" spc="-5" dirty="0">
                <a:latin typeface="Times New Roman"/>
                <a:cs typeface="Times New Roman"/>
              </a:rPr>
              <a:t>delle montagne.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fattore principale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sottostante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determina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costituzione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catena </a:t>
            </a:r>
            <a:r>
              <a:rPr sz="1200" dirty="0">
                <a:latin typeface="Times New Roman"/>
                <a:cs typeface="Times New Roman"/>
              </a:rPr>
              <a:t>montuosa è la </a:t>
            </a:r>
            <a:r>
              <a:rPr sz="1200" spc="-5" dirty="0">
                <a:latin typeface="Times New Roman"/>
                <a:cs typeface="Times New Roman"/>
              </a:rPr>
              <a:t>preesistenza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bassopiano,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depressione, che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riempito </a:t>
            </a:r>
            <a:r>
              <a:rPr sz="1200" dirty="0">
                <a:latin typeface="Times New Roman"/>
                <a:cs typeface="Times New Roman"/>
              </a:rPr>
              <a:t>dai depositi </a:t>
            </a: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leggeri dell’erosione terrestre </a:t>
            </a:r>
            <a:r>
              <a:rPr sz="1200" dirty="0">
                <a:latin typeface="Times New Roman"/>
                <a:cs typeface="Times New Roman"/>
              </a:rPr>
              <a:t>e dai </a:t>
            </a:r>
            <a:r>
              <a:rPr sz="1200" spc="-5" dirty="0">
                <a:latin typeface="Times New Roman"/>
                <a:cs typeface="Times New Roman"/>
              </a:rPr>
              <a:t>sedimenti marini  delle ere precedenti. Queste aree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terreno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leggere raggiungono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4.500 ai 6.000 metri di </a:t>
            </a:r>
            <a:r>
              <a:rPr sz="1200" spc="-5" dirty="0">
                <a:latin typeface="Times New Roman"/>
                <a:cs typeface="Times New Roman"/>
              </a:rPr>
              <a:t>spessore; perciò, </a:t>
            </a:r>
            <a:r>
              <a:rPr sz="1200" spc="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crosta terrestre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sottoposta ad </a:t>
            </a:r>
            <a:r>
              <a:rPr sz="1200" dirty="0">
                <a:latin typeface="Times New Roman"/>
                <a:cs typeface="Times New Roman"/>
              </a:rPr>
              <a:t>una pressione di qualunque origine,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zone più </a:t>
            </a:r>
            <a:r>
              <a:rPr sz="1200" spc="-5" dirty="0">
                <a:latin typeface="Times New Roman"/>
                <a:cs typeface="Times New Roman"/>
              </a:rPr>
              <a:t>leggere </a:t>
            </a:r>
            <a:r>
              <a:rPr sz="1200" dirty="0">
                <a:latin typeface="Times New Roman"/>
                <a:cs typeface="Times New Roman"/>
              </a:rPr>
              <a:t>sono le prime a </a:t>
            </a:r>
            <a:r>
              <a:rPr sz="1200" spc="-5" dirty="0">
                <a:latin typeface="Times New Roman"/>
                <a:cs typeface="Times New Roman"/>
              </a:rPr>
              <a:t>piegarsi,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corrugarsi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 elevarsi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fornire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aggiustamento </a:t>
            </a:r>
            <a:r>
              <a:rPr sz="1200" dirty="0">
                <a:latin typeface="Times New Roman"/>
                <a:cs typeface="Times New Roman"/>
              </a:rPr>
              <a:t>compensatorio </a:t>
            </a:r>
            <a:r>
              <a:rPr sz="1200" spc="-5" dirty="0">
                <a:latin typeface="Times New Roman"/>
                <a:cs typeface="Times New Roman"/>
              </a:rPr>
              <a:t>alle forze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pressioni </a:t>
            </a:r>
            <a:r>
              <a:rPr sz="1200" spc="-5" dirty="0">
                <a:latin typeface="Times New Roman"/>
                <a:cs typeface="Times New Roman"/>
              </a:rPr>
              <a:t>contendenti </a:t>
            </a:r>
            <a:r>
              <a:rPr sz="1200" dirty="0">
                <a:latin typeface="Times New Roman"/>
                <a:cs typeface="Times New Roman"/>
              </a:rPr>
              <a:t>e contrastanti in </a:t>
            </a:r>
            <a:r>
              <a:rPr sz="1200" spc="-5" dirty="0">
                <a:latin typeface="Times New Roman"/>
                <a:cs typeface="Times New Roman"/>
              </a:rPr>
              <a:t>atto nella </a:t>
            </a:r>
            <a:r>
              <a:rPr sz="1200" spc="5" dirty="0">
                <a:latin typeface="Times New Roman"/>
                <a:cs typeface="Times New Roman"/>
              </a:rPr>
              <a:t>crosta  </a:t>
            </a:r>
            <a:r>
              <a:rPr sz="1200" spc="-5" dirty="0">
                <a:latin typeface="Times New Roman"/>
                <a:cs typeface="Times New Roman"/>
              </a:rPr>
              <a:t>terrestre </a:t>
            </a:r>
            <a:r>
              <a:rPr sz="1200" dirty="0">
                <a:latin typeface="Times New Roman"/>
                <a:cs typeface="Times New Roman"/>
              </a:rPr>
              <a:t>o sotto di </a:t>
            </a:r>
            <a:r>
              <a:rPr sz="1200" spc="-5" dirty="0">
                <a:latin typeface="Times New Roman"/>
                <a:cs typeface="Times New Roman"/>
              </a:rPr>
              <a:t>essa. Talvolta questi sollevamenti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terreno </a:t>
            </a:r>
            <a:r>
              <a:rPr sz="1200" dirty="0">
                <a:latin typeface="Times New Roman"/>
                <a:cs typeface="Times New Roman"/>
              </a:rPr>
              <a:t>avvengono </a:t>
            </a:r>
            <a:r>
              <a:rPr sz="1200" spc="-5" dirty="0">
                <a:latin typeface="Times New Roman"/>
                <a:cs typeface="Times New Roman"/>
              </a:rPr>
              <a:t>senza corrugamenti. 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l’elevazione  </a:t>
            </a:r>
            <a:r>
              <a:rPr sz="1200" spc="-5" dirty="0">
                <a:latin typeface="Times New Roman"/>
                <a:cs typeface="Times New Roman"/>
              </a:rPr>
              <a:t>delle Montagne Rocciose si produssero dei grandi corrugamenti </a:t>
            </a:r>
            <a:r>
              <a:rPr sz="1200" dirty="0">
                <a:latin typeface="Times New Roman"/>
                <a:cs typeface="Times New Roman"/>
              </a:rPr>
              <a:t>e ribaltamenti, uniti ad </a:t>
            </a:r>
            <a:r>
              <a:rPr sz="1200" spc="-5" dirty="0">
                <a:latin typeface="Times New Roman"/>
                <a:cs typeface="Times New Roman"/>
              </a:rPr>
              <a:t>enormi accavallamenti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strati </a:t>
            </a:r>
            <a:r>
              <a:rPr sz="1200" dirty="0">
                <a:latin typeface="Times New Roman"/>
                <a:cs typeface="Times New Roman"/>
              </a:rPr>
              <a:t>differenti,  </a:t>
            </a:r>
            <a:r>
              <a:rPr sz="1200" spc="-5" dirty="0">
                <a:latin typeface="Times New Roman"/>
                <a:cs typeface="Times New Roman"/>
              </a:rPr>
              <a:t>sia sotterranei che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superficie.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2768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(692.1) 60:4.3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montagne più antiche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sono situate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Asia,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Groenlandia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nell’Europa settentrionale, </a:t>
            </a:r>
            <a:r>
              <a:rPr sz="1200" dirty="0">
                <a:latin typeface="Times New Roman"/>
                <a:cs typeface="Times New Roman"/>
              </a:rPr>
              <a:t>tra quelle </a:t>
            </a:r>
            <a:r>
              <a:rPr sz="1200" spc="-5" dirty="0">
                <a:latin typeface="Times New Roman"/>
                <a:cs typeface="Times New Roman"/>
              </a:rPr>
              <a:t>dei  vecchi sistemi est-ovest.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montagne di età media sono </a:t>
            </a:r>
            <a:r>
              <a:rPr sz="1200" spc="-5" dirty="0">
                <a:latin typeface="Times New Roman"/>
                <a:cs typeface="Times New Roman"/>
              </a:rPr>
              <a:t>nel gruppo circumpacifico </a:t>
            </a:r>
            <a:r>
              <a:rPr sz="1200" dirty="0">
                <a:latin typeface="Times New Roman"/>
                <a:cs typeface="Times New Roman"/>
              </a:rPr>
              <a:t>e nel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sistema </a:t>
            </a:r>
            <a:r>
              <a:rPr sz="1200" spc="-5" dirty="0">
                <a:latin typeface="Times New Roman"/>
                <a:cs typeface="Times New Roman"/>
              </a:rPr>
              <a:t>europeo </a:t>
            </a:r>
            <a:r>
              <a:rPr sz="1200" dirty="0">
                <a:latin typeface="Times New Roman"/>
                <a:cs typeface="Times New Roman"/>
              </a:rPr>
              <a:t>est-ovest,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11820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fatto della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religione</a:t>
            </a:r>
            <a:endParaRPr sz="1600">
              <a:latin typeface="Times New Roman"/>
              <a:cs typeface="Times New Roman"/>
            </a:endParaRPr>
          </a:p>
          <a:p>
            <a:pPr marL="76200" marR="7429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(1105.5) 101:2.1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della religione consiste interamente nell’esperienza religiosa </a:t>
            </a:r>
            <a:r>
              <a:rPr sz="1200" dirty="0">
                <a:latin typeface="Times New Roman"/>
                <a:cs typeface="Times New Roman"/>
              </a:rPr>
              <a:t>di esseri </a:t>
            </a:r>
            <a:r>
              <a:rPr sz="1200" spc="-5" dirty="0">
                <a:latin typeface="Times New Roman"/>
                <a:cs typeface="Times New Roman"/>
              </a:rPr>
              <a:t>umani razionali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ordinari. 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5" dirty="0">
                <a:latin typeface="Times New Roman"/>
                <a:cs typeface="Times New Roman"/>
              </a:rPr>
              <a:t>solo 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può mai </a:t>
            </a:r>
            <a:r>
              <a:rPr sz="1200" spc="-5" dirty="0">
                <a:latin typeface="Times New Roman"/>
                <a:cs typeface="Times New Roman"/>
              </a:rPr>
              <a:t>essere considerata come scientifica </a:t>
            </a:r>
            <a:r>
              <a:rPr sz="1200" dirty="0">
                <a:latin typeface="Times New Roman"/>
                <a:cs typeface="Times New Roman"/>
              </a:rPr>
              <a:t>od anche </a:t>
            </a:r>
            <a:r>
              <a:rPr sz="1200" spc="-5" dirty="0">
                <a:latin typeface="Times New Roman"/>
                <a:cs typeface="Times New Roman"/>
              </a:rPr>
              <a:t>psicologica.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fatto dell’esperienza </a:t>
            </a:r>
            <a:r>
              <a:rPr sz="1200" dirty="0">
                <a:latin typeface="Times New Roman"/>
                <a:cs typeface="Times New Roman"/>
              </a:rPr>
              <a:t>umana: 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sintetizza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scienze della 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teologia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religione apparentemente divergenti </a:t>
            </a:r>
            <a:r>
              <a:rPr sz="1200" dirty="0">
                <a:latin typeface="Times New Roman"/>
                <a:cs typeface="Times New Roman"/>
              </a:rPr>
              <a:t>in una filosofia </a:t>
            </a:r>
            <a:r>
              <a:rPr sz="1200" spc="-5" dirty="0">
                <a:latin typeface="Times New Roman"/>
                <a:cs typeface="Times New Roman"/>
              </a:rPr>
              <a:t>dell’universo coerente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logica,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spiegazione coordinata ed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ininterrotta</a:t>
            </a:r>
            <a:endParaRPr sz="1200">
              <a:latin typeface="Times New Roman"/>
              <a:cs typeface="Times New Roman"/>
            </a:endParaRPr>
          </a:p>
          <a:p>
            <a:pPr marL="76200" marR="977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della scienza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religione, </a:t>
            </a:r>
            <a:r>
              <a:rPr sz="1200" spc="-5" dirty="0">
                <a:latin typeface="Times New Roman"/>
                <a:cs typeface="Times New Roman"/>
              </a:rPr>
              <a:t>producendo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un’armonia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soddisfazione dello spirito che </a:t>
            </a:r>
            <a:r>
              <a:rPr sz="1200" dirty="0">
                <a:latin typeface="Times New Roman"/>
                <a:cs typeface="Times New Roman"/>
              </a:rPr>
              <a:t>rispondono 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umana a </a:t>
            </a:r>
            <a:r>
              <a:rPr sz="1200" spc="-5" dirty="0">
                <a:latin typeface="Times New Roman"/>
                <a:cs typeface="Times New Roman"/>
              </a:rPr>
              <a:t>quegli interrogativi </a:t>
            </a:r>
            <a:r>
              <a:rPr sz="1200" dirty="0">
                <a:latin typeface="Times New Roman"/>
                <a:cs typeface="Times New Roman"/>
              </a:rPr>
              <a:t>della mente mortale che anela a </a:t>
            </a:r>
            <a:r>
              <a:rPr sz="1200" spc="-5" dirty="0">
                <a:latin typeface="Times New Roman"/>
                <a:cs typeface="Times New Roman"/>
              </a:rPr>
              <a:t>sapere </a:t>
            </a:r>
            <a:r>
              <a:rPr sz="1200" i="1" spc="-5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l’Infinito </a:t>
            </a:r>
            <a:r>
              <a:rPr sz="1200" dirty="0">
                <a:latin typeface="Times New Roman"/>
                <a:cs typeface="Times New Roman"/>
              </a:rPr>
              <a:t>compie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volontà e fa i </a:t>
            </a:r>
            <a:r>
              <a:rPr sz="1200" spc="-5" dirty="0">
                <a:latin typeface="Times New Roman"/>
                <a:cs typeface="Times New Roman"/>
              </a:rPr>
              <a:t>suoi  </a:t>
            </a:r>
            <a:r>
              <a:rPr sz="1200" dirty="0">
                <a:latin typeface="Times New Roman"/>
                <a:cs typeface="Times New Roman"/>
              </a:rPr>
              <a:t>piani </a:t>
            </a:r>
            <a:r>
              <a:rPr sz="1200" spc="-5" dirty="0">
                <a:latin typeface="Times New Roman"/>
                <a:cs typeface="Times New Roman"/>
              </a:rPr>
              <a:t>nella materia,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sullo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429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(1106.1) 101:2.2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è il metodo </a:t>
            </a:r>
            <a:r>
              <a:rPr sz="1200" spc="-5" dirty="0">
                <a:latin typeface="Times New Roman"/>
                <a:cs typeface="Times New Roman"/>
              </a:rPr>
              <a:t>della scienza;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è il metodo </a:t>
            </a:r>
            <a:r>
              <a:rPr sz="1200" spc="-5" dirty="0">
                <a:latin typeface="Times New Roman"/>
                <a:cs typeface="Times New Roman"/>
              </a:rPr>
              <a:t>della religione;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logica </a:t>
            </a:r>
            <a:r>
              <a:rPr sz="1200" dirty="0">
                <a:latin typeface="Times New Roman"/>
                <a:cs typeface="Times New Roman"/>
              </a:rPr>
              <a:t>è la tentata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della filosofia.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rivelazione compensa l’assenza della </a:t>
            </a:r>
            <a:r>
              <a:rPr sz="1200" dirty="0">
                <a:latin typeface="Times New Roman"/>
                <a:cs typeface="Times New Roman"/>
              </a:rPr>
              <a:t>visione </a:t>
            </a:r>
            <a:r>
              <a:rPr sz="1200" spc="-5" dirty="0">
                <a:latin typeface="Times New Roman"/>
                <a:cs typeface="Times New Roman"/>
              </a:rPr>
              <a:t>morontiale fornendo </a:t>
            </a:r>
            <a:r>
              <a:rPr sz="1200" dirty="0">
                <a:latin typeface="Times New Roman"/>
                <a:cs typeface="Times New Roman"/>
              </a:rPr>
              <a:t>una tecnica </a:t>
            </a:r>
            <a:r>
              <a:rPr sz="1200" spc="-5" dirty="0">
                <a:latin typeface="Times New Roman"/>
                <a:cs typeface="Times New Roman"/>
              </a:rPr>
              <a:t>per conseguire </a:t>
            </a:r>
            <a:r>
              <a:rPr sz="1200" dirty="0">
                <a:latin typeface="Times New Roman"/>
                <a:cs typeface="Times New Roman"/>
              </a:rPr>
              <a:t>l’unità </a:t>
            </a:r>
            <a:r>
              <a:rPr sz="1200" spc="-5" dirty="0">
                <a:latin typeface="Times New Roman"/>
                <a:cs typeface="Times New Roman"/>
              </a:rPr>
              <a:t>nella comprensione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relazioni tra materia e spirito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mediazione </a:t>
            </a:r>
            <a:r>
              <a:rPr sz="1200" spc="-5" dirty="0">
                <a:latin typeface="Times New Roman"/>
                <a:cs typeface="Times New Roman"/>
              </a:rPr>
              <a:t>della mente.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rende </a:t>
            </a:r>
            <a:r>
              <a:rPr sz="1200" dirty="0">
                <a:latin typeface="Times New Roman"/>
                <a:cs typeface="Times New Roman"/>
              </a:rPr>
              <a:t>mai 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innaturale,  la </a:t>
            </a:r>
            <a:r>
              <a:rPr sz="1200" spc="-5" dirty="0">
                <a:latin typeface="Times New Roman"/>
                <a:cs typeface="Times New Roman"/>
              </a:rPr>
              <a:t>religione irragionevole </a:t>
            </a:r>
            <a:r>
              <a:rPr sz="1200" dirty="0">
                <a:latin typeface="Times New Roman"/>
                <a:cs typeface="Times New Roman"/>
              </a:rPr>
              <a:t>o la </a:t>
            </a:r>
            <a:r>
              <a:rPr sz="1200" spc="-5" dirty="0">
                <a:latin typeface="Times New Roman"/>
                <a:cs typeface="Times New Roman"/>
              </a:rPr>
              <a:t>filosofia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illogica.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666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(1106.2) 101:2.3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ragione, </a:t>
            </a:r>
            <a:r>
              <a:rPr sz="1200" dirty="0">
                <a:latin typeface="Times New Roman"/>
                <a:cs typeface="Times New Roman"/>
              </a:rPr>
              <a:t>con lo studio </a:t>
            </a:r>
            <a:r>
              <a:rPr sz="1200" spc="-5" dirty="0">
                <a:latin typeface="Times New Roman"/>
                <a:cs typeface="Times New Roman"/>
              </a:rPr>
              <a:t>della scienza,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ricondurre tramite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Prima, ma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spc="5" dirty="0">
                <a:latin typeface="Times New Roman"/>
                <a:cs typeface="Times New Roman"/>
              </a:rPr>
              <a:t>vuole </a:t>
            </a:r>
            <a:r>
              <a:rPr sz="1200" dirty="0">
                <a:latin typeface="Times New Roman"/>
                <a:cs typeface="Times New Roman"/>
              </a:rPr>
              <a:t>una fede 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scienza in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salvezza;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è inoltre </a:t>
            </a:r>
            <a:r>
              <a:rPr sz="1200" spc="-5" dirty="0">
                <a:latin typeface="Times New Roman"/>
                <a:cs typeface="Times New Roman"/>
              </a:rPr>
              <a:t>necessaria </a:t>
            </a:r>
            <a:r>
              <a:rPr sz="1200" dirty="0">
                <a:latin typeface="Times New Roman"/>
                <a:cs typeface="Times New Roman"/>
              </a:rPr>
              <a:t>per convalidare tale 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tale intuizione</a:t>
            </a:r>
            <a:r>
              <a:rPr sz="1200" spc="-5" dirty="0">
                <a:latin typeface="Times New Roman"/>
                <a:cs typeface="Times New Roman"/>
              </a:rPr>
              <a:t> 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(1106.3) 101:2.4 </a:t>
            </a:r>
            <a:r>
              <a:rPr sz="1200" dirty="0">
                <a:latin typeface="Times New Roman"/>
                <a:cs typeface="Times New Roman"/>
              </a:rPr>
              <a:t>Ci sono due </a:t>
            </a:r>
            <a:r>
              <a:rPr sz="1200" spc="-5" dirty="0">
                <a:latin typeface="Times New Roman"/>
                <a:cs typeface="Times New Roman"/>
              </a:rPr>
              <a:t>ragioni fondamentali per credere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favorisce </a:t>
            </a:r>
            <a:r>
              <a:rPr sz="1200" dirty="0">
                <a:latin typeface="Times New Roman"/>
                <a:cs typeface="Times New Roman"/>
              </a:rPr>
              <a:t>la sopravvivenza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33400" marR="9417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(1106.4) 101:2.5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L’esperienza umana,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certezza personale,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registrate </a:t>
            </a:r>
            <a:r>
              <a:rPr sz="1200" dirty="0">
                <a:latin typeface="Times New Roman"/>
                <a:cs typeface="Times New Roman"/>
              </a:rPr>
              <a:t>in un modo o in un </a:t>
            </a:r>
            <a:r>
              <a:rPr sz="1200" spc="-5" dirty="0">
                <a:latin typeface="Times New Roman"/>
                <a:cs typeface="Times New Roman"/>
              </a:rPr>
              <a:t>altro,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fiducia suscitate dall’Aggiustatore </a:t>
            </a:r>
            <a:r>
              <a:rPr sz="1200" dirty="0">
                <a:latin typeface="Times New Roman"/>
                <a:cs typeface="Times New Roman"/>
              </a:rPr>
              <a:t>di Pensiero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interiore.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5594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46100" marR="52133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(1106.5) 101:2.6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verità, sia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ministero personale diretto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Verità, sia  mediante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divini al mondo, </a:t>
            </a:r>
            <a:r>
              <a:rPr sz="1200" spc="-5" dirty="0">
                <a:latin typeface="Times New Roman"/>
                <a:cs typeface="Times New Roman"/>
              </a:rPr>
              <a:t>sia attraverso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rivelazioni della parola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scritta.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(1106.6) 101:2.7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scienza conclude la </a:t>
            </a:r>
            <a:r>
              <a:rPr sz="1200" spc="-5" dirty="0">
                <a:latin typeface="Times New Roman"/>
                <a:cs typeface="Times New Roman"/>
              </a:rPr>
              <a:t>sua ricerca </a:t>
            </a:r>
            <a:r>
              <a:rPr sz="1200" dirty="0">
                <a:latin typeface="Times New Roman"/>
                <a:cs typeface="Times New Roman"/>
              </a:rPr>
              <a:t>mediante la </a:t>
            </a:r>
            <a:r>
              <a:rPr sz="1200" spc="-5" dirty="0">
                <a:latin typeface="Times New Roman"/>
                <a:cs typeface="Times New Roman"/>
              </a:rPr>
              <a:t>ragione nell’ipotesi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Causa Prima.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interrompe il 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volo di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sino a quando non è sicura di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salvezza. Gli </a:t>
            </a:r>
            <a:r>
              <a:rPr sz="1200" dirty="0">
                <a:latin typeface="Times New Roman"/>
                <a:cs typeface="Times New Roman"/>
              </a:rPr>
              <a:t>studi </a:t>
            </a:r>
            <a:r>
              <a:rPr sz="1200" spc="-5" dirty="0">
                <a:latin typeface="Times New Roman"/>
                <a:cs typeface="Times New Roman"/>
              </a:rPr>
              <a:t>approfonditi </a:t>
            </a:r>
            <a:r>
              <a:rPr sz="1200" dirty="0">
                <a:latin typeface="Times New Roman"/>
                <a:cs typeface="Times New Roman"/>
              </a:rPr>
              <a:t>della scienza </a:t>
            </a:r>
            <a:r>
              <a:rPr sz="1200" spc="-5" dirty="0">
                <a:latin typeface="Times New Roman"/>
                <a:cs typeface="Times New Roman"/>
              </a:rPr>
              <a:t>suggeriscono </a:t>
            </a:r>
            <a:r>
              <a:rPr sz="1200" dirty="0">
                <a:latin typeface="Times New Roman"/>
                <a:cs typeface="Times New Roman"/>
              </a:rPr>
              <a:t>logicamente la 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l’esistenza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Assoluto.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crede senza </a:t>
            </a:r>
            <a:r>
              <a:rPr sz="1200" dirty="0">
                <a:latin typeface="Times New Roman"/>
                <a:cs typeface="Times New Roman"/>
              </a:rPr>
              <a:t>riserve </a:t>
            </a:r>
            <a:r>
              <a:rPr sz="1200" spc="-5" dirty="0">
                <a:latin typeface="Times New Roman"/>
                <a:cs typeface="Times New Roman"/>
              </a:rPr>
              <a:t>nell’esistenza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realtà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favorisce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sopravvivenza della </a:t>
            </a:r>
            <a:r>
              <a:rPr sz="1200" dirty="0">
                <a:latin typeface="Times New Roman"/>
                <a:cs typeface="Times New Roman"/>
              </a:rPr>
              <a:t>personalità.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metafisica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riesce </a:t>
            </a:r>
            <a:r>
              <a:rPr sz="1200" dirty="0">
                <a:latin typeface="Times New Roman"/>
                <a:cs typeface="Times New Roman"/>
              </a:rPr>
              <a:t>assolutamente a </a:t>
            </a:r>
            <a:r>
              <a:rPr sz="1200" spc="-5" dirty="0">
                <a:latin typeface="Times New Roman"/>
                <a:cs typeface="Times New Roman"/>
              </a:rPr>
              <a:t>fare,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filosofia stessa </a:t>
            </a:r>
            <a:r>
              <a:rPr sz="1200" spc="1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riesce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fare, </a:t>
            </a:r>
            <a:r>
              <a:rPr sz="1200" dirty="0">
                <a:latin typeface="Times New Roman"/>
                <a:cs typeface="Times New Roman"/>
              </a:rPr>
              <a:t>lo fa la </a:t>
            </a:r>
            <a:r>
              <a:rPr sz="1200" spc="-5" dirty="0">
                <a:latin typeface="Times New Roman"/>
                <a:cs typeface="Times New Roman"/>
              </a:rPr>
              <a:t>rivelazione; cioè, essa </a:t>
            </a:r>
            <a:r>
              <a:rPr sz="1200" dirty="0">
                <a:latin typeface="Times New Roman"/>
                <a:cs typeface="Times New Roman"/>
              </a:rPr>
              <a:t>afferma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Causa Prima </a:t>
            </a:r>
            <a:r>
              <a:rPr sz="1200" spc="-5" dirty="0">
                <a:latin typeface="Times New Roman"/>
                <a:cs typeface="Times New Roman"/>
              </a:rPr>
              <a:t>della scienza </a:t>
            </a:r>
            <a:r>
              <a:rPr sz="1200" dirty="0">
                <a:latin typeface="Times New Roman"/>
                <a:cs typeface="Times New Roman"/>
              </a:rPr>
              <a:t>e 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salvezza </a:t>
            </a:r>
            <a:r>
              <a:rPr sz="1200" spc="-5" dirty="0">
                <a:latin typeface="Times New Roman"/>
                <a:cs typeface="Times New Roman"/>
              </a:rPr>
              <a:t>della religione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i="1" dirty="0">
                <a:latin typeface="Times New Roman"/>
                <a:cs typeface="Times New Roman"/>
              </a:rPr>
              <a:t>una  sola e </a:t>
            </a:r>
            <a:r>
              <a:rPr sz="1200" i="1" spc="-5" dirty="0">
                <a:latin typeface="Times New Roman"/>
                <a:cs typeface="Times New Roman"/>
              </a:rPr>
              <a:t>stessa 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174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(1106.7) 101:2.8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prova della </a:t>
            </a:r>
            <a:r>
              <a:rPr sz="1200" dirty="0">
                <a:latin typeface="Times New Roman"/>
                <a:cs typeface="Times New Roman"/>
              </a:rPr>
              <a:t>scienza, 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della religione, la </a:t>
            </a:r>
            <a:r>
              <a:rPr sz="1200" spc="-5" dirty="0">
                <a:latin typeface="Times New Roman"/>
                <a:cs typeface="Times New Roman"/>
              </a:rPr>
              <a:t>logica </a:t>
            </a:r>
            <a:r>
              <a:rPr sz="1200" dirty="0">
                <a:latin typeface="Times New Roman"/>
                <a:cs typeface="Times New Roman"/>
              </a:rPr>
              <a:t>è la prova </a:t>
            </a:r>
            <a:r>
              <a:rPr sz="1200" spc="-5" dirty="0">
                <a:latin typeface="Times New Roman"/>
                <a:cs typeface="Times New Roman"/>
              </a:rPr>
              <a:t>della filosofia, </a:t>
            </a:r>
            <a:r>
              <a:rPr sz="1200" dirty="0">
                <a:latin typeface="Times New Roman"/>
                <a:cs typeface="Times New Roman"/>
              </a:rPr>
              <a:t>ma la 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convalidata soltanto dall’</a:t>
            </a:r>
            <a:r>
              <a:rPr sz="1200" i="1" spc="-5" dirty="0">
                <a:latin typeface="Times New Roman"/>
                <a:cs typeface="Times New Roman"/>
              </a:rPr>
              <a:t>esperienza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scienza porta </a:t>
            </a:r>
            <a:r>
              <a:rPr sz="1200" spc="-5" dirty="0">
                <a:latin typeface="Times New Roman"/>
                <a:cs typeface="Times New Roman"/>
              </a:rPr>
              <a:t>conoscenza;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felicità;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porta  </a:t>
            </a:r>
            <a:r>
              <a:rPr sz="1200" spc="-5" dirty="0">
                <a:latin typeface="Times New Roman"/>
                <a:cs typeface="Times New Roman"/>
              </a:rPr>
              <a:t>unità;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conferma </a:t>
            </a:r>
            <a:r>
              <a:rPr sz="1200" dirty="0">
                <a:latin typeface="Times New Roman"/>
                <a:cs typeface="Times New Roman"/>
              </a:rPr>
              <a:t>l’armonia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approccio </a:t>
            </a:r>
            <a:r>
              <a:rPr sz="1200" dirty="0">
                <a:latin typeface="Times New Roman"/>
                <a:cs typeface="Times New Roman"/>
              </a:rPr>
              <a:t>trino </a:t>
            </a:r>
            <a:r>
              <a:rPr sz="1200" spc="-5" dirty="0">
                <a:latin typeface="Times New Roman"/>
                <a:cs typeface="Times New Roman"/>
              </a:rPr>
              <a:t>alla realtà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636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(1106.8) 101:2.9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contemplazione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può solo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movimento.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mostra soltanto  la </a:t>
            </a:r>
            <a:r>
              <a:rPr sz="1200" spc="-5" dirty="0">
                <a:latin typeface="Times New Roman"/>
                <a:cs typeface="Times New Roman"/>
              </a:rPr>
              <a:t>materia,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movimento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l’animazione </a:t>
            </a:r>
            <a:r>
              <a:rPr sz="1200" dirty="0">
                <a:latin typeface="Times New Roman"/>
                <a:cs typeface="Times New Roman"/>
              </a:rPr>
              <a:t>— la vita.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condizioni la </a:t>
            </a:r>
            <a:r>
              <a:rPr sz="1200" spc="-5" dirty="0">
                <a:latin typeface="Times New Roman"/>
                <a:cs typeface="Times New Roman"/>
              </a:rPr>
              <a:t>materia con l’aggiunta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 si manifesta </a:t>
            </a:r>
            <a:r>
              <a:rPr sz="1200" dirty="0">
                <a:latin typeface="Times New Roman"/>
                <a:cs typeface="Times New Roman"/>
              </a:rPr>
              <a:t>in forme  viventi, ma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perciò relativamente continua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fenomeno,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transitoria per gli </a:t>
            </a:r>
            <a:r>
              <a:rPr sz="1200" dirty="0">
                <a:latin typeface="Times New Roman"/>
                <a:cs typeface="Times New Roman"/>
              </a:rPr>
              <a:t>individui.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88900" marR="590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non offre la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per una credenza </a:t>
            </a:r>
            <a:r>
              <a:rPr sz="1200" spc="-5" dirty="0">
                <a:latin typeface="Times New Roman"/>
                <a:cs typeface="Times New Roman"/>
              </a:rPr>
              <a:t>logica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sopravvivenza della personalità umana.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religioso </a:t>
            </a:r>
            <a:r>
              <a:rPr sz="1200" dirty="0">
                <a:latin typeface="Times New Roman"/>
                <a:cs typeface="Times New Roman"/>
              </a:rPr>
              <a:t>che trova </a:t>
            </a:r>
            <a:r>
              <a:rPr sz="1200" spc="-5" dirty="0">
                <a:latin typeface="Times New Roman"/>
                <a:cs typeface="Times New Roman"/>
              </a:rPr>
              <a:t>Dio nella  natura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trovato prima </a:t>
            </a:r>
            <a:r>
              <a:rPr sz="1200" spc="-5" dirty="0">
                <a:latin typeface="Times New Roman"/>
                <a:cs typeface="Times New Roman"/>
              </a:rPr>
              <a:t>questo stesso Dio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propria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(1106.9) 101:2.10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rivela </a:t>
            </a:r>
            <a:r>
              <a:rPr sz="1200" spc="-5" dirty="0">
                <a:latin typeface="Times New Roman"/>
                <a:cs typeface="Times New Roman"/>
              </a:rPr>
              <a:t>Dio nell’anima.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rivelazione, </a:t>
            </a:r>
            <a:r>
              <a:rPr sz="1200" dirty="0">
                <a:latin typeface="Times New Roman"/>
                <a:cs typeface="Times New Roman"/>
              </a:rPr>
              <a:t>il sostituto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visione </a:t>
            </a:r>
            <a:r>
              <a:rPr sz="1200" spc="-5" dirty="0">
                <a:latin typeface="Times New Roman"/>
                <a:cs typeface="Times New Roman"/>
              </a:rPr>
              <a:t>morontiale su </a:t>
            </a:r>
            <a:r>
              <a:rPr sz="1200" dirty="0">
                <a:latin typeface="Times New Roman"/>
                <a:cs typeface="Times New Roman"/>
              </a:rPr>
              <a:t>un mondo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evoluzionario,</a:t>
            </a:r>
            <a:endParaRPr sz="1200">
              <a:latin typeface="Times New Roman"/>
              <a:cs typeface="Times New Roman"/>
            </a:endParaRPr>
          </a:p>
          <a:p>
            <a:pPr marL="88900" marR="958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permette all’uomo </a:t>
            </a:r>
            <a:r>
              <a:rPr sz="1200" dirty="0">
                <a:latin typeface="Times New Roman"/>
                <a:cs typeface="Times New Roman"/>
              </a:rPr>
              <a:t>di vedere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natura lo </a:t>
            </a:r>
            <a:r>
              <a:rPr sz="1200" spc="-5" dirty="0">
                <a:latin typeface="Times New Roman"/>
                <a:cs typeface="Times New Roman"/>
              </a:rPr>
              <a:t>stesso Dio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rivela nella </a:t>
            </a:r>
            <a:r>
              <a:rPr sz="1200" spc="-5" dirty="0">
                <a:latin typeface="Times New Roman"/>
                <a:cs typeface="Times New Roman"/>
              </a:rPr>
              <a:t>sua anima.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la </a:t>
            </a:r>
            <a:r>
              <a:rPr sz="1200" spc="-5" dirty="0">
                <a:latin typeface="Times New Roman"/>
                <a:cs typeface="Times New Roman"/>
              </a:rPr>
              <a:t>rivelazione riesce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gettare  </a:t>
            </a:r>
            <a:r>
              <a:rPr sz="1200" dirty="0">
                <a:latin typeface="Times New Roman"/>
                <a:cs typeface="Times New Roman"/>
              </a:rPr>
              <a:t>un ponte </a:t>
            </a:r>
            <a:r>
              <a:rPr sz="1200" spc="-5" dirty="0">
                <a:latin typeface="Times New Roman"/>
                <a:cs typeface="Times New Roman"/>
              </a:rPr>
              <a:t>sull’abisso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creatura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Creatore, </a:t>
            </a:r>
            <a:r>
              <a:rPr sz="1200" dirty="0">
                <a:latin typeface="Times New Roman"/>
                <a:cs typeface="Times New Roman"/>
              </a:rPr>
              <a:t>tra l’uomo 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705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394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(1107.1) 101:2.11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contemplazione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conduce </a:t>
            </a:r>
            <a:r>
              <a:rPr sz="1200" spc="-5" dirty="0">
                <a:latin typeface="Times New Roman"/>
                <a:cs typeface="Times New Roman"/>
              </a:rPr>
              <a:t>logicamente </a:t>
            </a:r>
            <a:r>
              <a:rPr sz="1200" dirty="0">
                <a:latin typeface="Times New Roman"/>
                <a:cs typeface="Times New Roman"/>
              </a:rPr>
              <a:t>verso l’esistenza di una </a:t>
            </a:r>
            <a:r>
              <a:rPr sz="1200" spc="-5" dirty="0">
                <a:latin typeface="Times New Roman"/>
                <a:cs typeface="Times New Roman"/>
              </a:rPr>
              <a:t>guida intelligente, cioè </a:t>
            </a:r>
            <a:r>
              <a:rPr sz="1200" dirty="0">
                <a:latin typeface="Times New Roman"/>
                <a:cs typeface="Times New Roman"/>
              </a:rPr>
              <a:t>di una  </a:t>
            </a:r>
            <a:r>
              <a:rPr sz="1200" spc="-5" dirty="0">
                <a:latin typeface="Times New Roman"/>
                <a:cs typeface="Times New Roman"/>
              </a:rPr>
              <a:t>supervisione vivente,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rivela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soddisfacente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personale. D’altra </a:t>
            </a:r>
            <a:r>
              <a:rPr sz="1200" dirty="0">
                <a:latin typeface="Times New Roman"/>
                <a:cs typeface="Times New Roman"/>
              </a:rPr>
              <a:t>parte la natura non rivela nulla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88900" marR="1422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impedisca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considerare l’universo come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trovare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tramite la sola </a:t>
            </a:r>
            <a:r>
              <a:rPr sz="1200" spc="-5" dirty="0">
                <a:latin typeface="Times New Roman"/>
                <a:cs typeface="Times New Roman"/>
              </a:rPr>
              <a:t>natura, </a:t>
            </a:r>
            <a:r>
              <a:rPr sz="1200" dirty="0">
                <a:latin typeface="Times New Roman"/>
                <a:cs typeface="Times New Roman"/>
              </a:rPr>
              <a:t>ma una volta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l’ha trovato in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modo, lo </a:t>
            </a:r>
            <a:r>
              <a:rPr sz="1200" spc="-5" dirty="0">
                <a:latin typeface="Times New Roman"/>
                <a:cs typeface="Times New Roman"/>
              </a:rPr>
              <a:t>studio della natura </a:t>
            </a:r>
            <a:r>
              <a:rPr sz="1200" dirty="0">
                <a:latin typeface="Times New Roman"/>
                <a:cs typeface="Times New Roman"/>
              </a:rPr>
              <a:t>diventa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compatibile con un’interpretazione </a:t>
            </a:r>
            <a:r>
              <a:rPr sz="1200" dirty="0">
                <a:latin typeface="Times New Roman"/>
                <a:cs typeface="Times New Roman"/>
              </a:rPr>
              <a:t>più elevata e più  </a:t>
            </a:r>
            <a:r>
              <a:rPr sz="1200" spc="-5" dirty="0">
                <a:latin typeface="Times New Roman"/>
                <a:cs typeface="Times New Roman"/>
              </a:rPr>
              <a:t>spirituale 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(1107.2) 101:2.12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fenomeno epocale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periodica;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continua.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divinità  funziona </a:t>
            </a:r>
            <a:r>
              <a:rPr sz="1200" spc="-5" dirty="0">
                <a:latin typeface="Times New Roman"/>
                <a:cs typeface="Times New Roman"/>
              </a:rPr>
              <a:t>nella personalità </a:t>
            </a:r>
            <a:r>
              <a:rPr sz="1200" dirty="0">
                <a:latin typeface="Times New Roman"/>
                <a:cs typeface="Times New Roman"/>
              </a:rPr>
              <a:t>umana come il dono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del Padre,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 del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lo Spirito  </a:t>
            </a: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d’Universo, </a:t>
            </a:r>
            <a:r>
              <a:rPr sz="1200" dirty="0">
                <a:latin typeface="Times New Roman"/>
                <a:cs typeface="Times New Roman"/>
              </a:rPr>
              <a:t>e queste tre dotazioni </a:t>
            </a:r>
            <a:r>
              <a:rPr sz="1200" spc="-5" dirty="0">
                <a:latin typeface="Times New Roman"/>
                <a:cs typeface="Times New Roman"/>
              </a:rPr>
              <a:t>supermortali sono unificate nell’evoluzione esperienziale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come  ministero del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9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(1107.3) 101:2.13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penetrazione nella realtà,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figlia per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della coscienza </a:t>
            </a:r>
            <a:r>
              <a:rPr sz="1200" dirty="0">
                <a:latin typeface="Times New Roman"/>
                <a:cs typeface="Times New Roman"/>
              </a:rPr>
              <a:t>morale, e non un </a:t>
            </a:r>
            <a:r>
              <a:rPr sz="1200" spc="-5" dirty="0">
                <a:latin typeface="Times New Roman"/>
                <a:cs typeface="Times New Roman"/>
              </a:rPr>
              <a:t>semplice assenso  intellettuale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dottrine </a:t>
            </a:r>
            <a:r>
              <a:rPr sz="1200" spc="-5" dirty="0">
                <a:latin typeface="Times New Roman"/>
                <a:cs typeface="Times New Roman"/>
              </a:rPr>
              <a:t>dogmatiche.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vera religione consiste nell’esperienza che “lo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stesso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rende</a:t>
            </a:r>
            <a:endParaRPr sz="1200">
              <a:latin typeface="Times New Roman"/>
              <a:cs typeface="Times New Roman"/>
            </a:endParaRPr>
          </a:p>
          <a:p>
            <a:pPr marL="88900" marR="902969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testimonianza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spirito che </a:t>
            </a:r>
            <a:r>
              <a:rPr sz="1200" dirty="0">
                <a:latin typeface="Times New Roman"/>
                <a:cs typeface="Times New Roman"/>
              </a:rPr>
              <a:t>noi siamo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consiste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proposizioni teologiche, </a:t>
            </a:r>
            <a:r>
              <a:rPr sz="1200" dirty="0">
                <a:latin typeface="Times New Roman"/>
                <a:cs typeface="Times New Roman"/>
              </a:rPr>
              <a:t>bensì  nell’intuizione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sublimità della fiducia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dell’anima.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303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(1107.4) 101:2.14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natura più </a:t>
            </a:r>
            <a:r>
              <a:rPr sz="1200" spc="-5" dirty="0">
                <a:latin typeface="Times New Roman"/>
                <a:cs typeface="Times New Roman"/>
              </a:rPr>
              <a:t>profonda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divino — crea in voi </a:t>
            </a:r>
            <a:r>
              <a:rPr sz="1200" spc="-5" dirty="0">
                <a:latin typeface="Times New Roman"/>
                <a:cs typeface="Times New Roman"/>
              </a:rPr>
              <a:t>fame </a:t>
            </a:r>
            <a:r>
              <a:rPr sz="1200" dirty="0">
                <a:latin typeface="Times New Roman"/>
                <a:cs typeface="Times New Roman"/>
              </a:rPr>
              <a:t>e sete di </a:t>
            </a:r>
            <a:r>
              <a:rPr sz="1200" spc="-5" dirty="0">
                <a:latin typeface="Times New Roman"/>
                <a:cs typeface="Times New Roman"/>
              </a:rPr>
              <a:t>rettitudine,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intenso di 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divina.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l’atto </a:t>
            </a:r>
            <a:r>
              <a:rPr sz="1200" dirty="0">
                <a:latin typeface="Times New Roman"/>
                <a:cs typeface="Times New Roman"/>
              </a:rPr>
              <a:t>di fede mediante il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riconosce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impulso </a:t>
            </a:r>
            <a:r>
              <a:rPr sz="1200" spc="-5" dirty="0">
                <a:latin typeface="Times New Roman"/>
                <a:cs typeface="Times New Roman"/>
              </a:rPr>
              <a:t>interiore al compimento </a:t>
            </a:r>
            <a:r>
              <a:rPr sz="1200" dirty="0">
                <a:latin typeface="Times New Roman"/>
                <a:cs typeface="Times New Roman"/>
              </a:rPr>
              <a:t>divino; e </a:t>
            </a:r>
            <a:r>
              <a:rPr sz="1200" spc="-5" dirty="0">
                <a:latin typeface="Times New Roman"/>
                <a:cs typeface="Times New Roman"/>
              </a:rPr>
              <a:t>così  nascono quella </a:t>
            </a:r>
            <a:r>
              <a:rPr sz="1200" dirty="0">
                <a:latin typeface="Times New Roman"/>
                <a:cs typeface="Times New Roman"/>
              </a:rPr>
              <a:t>fiducia 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prendete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della salvezza,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della  sopravvivenza della </a:t>
            </a:r>
            <a:r>
              <a:rPr sz="1200" dirty="0">
                <a:latin typeface="Times New Roman"/>
                <a:cs typeface="Times New Roman"/>
              </a:rPr>
              <a:t>personalità e tutti </a:t>
            </a:r>
            <a:r>
              <a:rPr sz="1200" spc="-5" dirty="0">
                <a:latin typeface="Times New Roman"/>
                <a:cs typeface="Times New Roman"/>
              </a:rPr>
              <a:t>quei valori </a:t>
            </a:r>
            <a:r>
              <a:rPr sz="1200" dirty="0">
                <a:latin typeface="Times New Roman"/>
                <a:cs typeface="Times New Roman"/>
              </a:rPr>
              <a:t>che siete giunti a </a:t>
            </a:r>
            <a:r>
              <a:rPr sz="1200" spc="-5" dirty="0">
                <a:latin typeface="Times New Roman"/>
                <a:cs typeface="Times New Roman"/>
              </a:rPr>
              <a:t>considerare come </a:t>
            </a:r>
            <a:r>
              <a:rPr sz="1200" dirty="0">
                <a:latin typeface="Times New Roman"/>
                <a:cs typeface="Times New Roman"/>
              </a:rPr>
              <a:t>veri 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82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(1107.5) 101:2.15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della religione </a:t>
            </a:r>
            <a:r>
              <a:rPr sz="1200" dirty="0">
                <a:latin typeface="Times New Roman"/>
                <a:cs typeface="Times New Roman"/>
              </a:rPr>
              <a:t>non è mai dipesa e non dipenderà mai da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erudizione o da </a:t>
            </a:r>
            <a:r>
              <a:rPr sz="1200" spc="-5" dirty="0">
                <a:latin typeface="Times New Roman"/>
                <a:cs typeface="Times New Roman"/>
              </a:rPr>
              <a:t>un’abile logica.  Essa </a:t>
            </a:r>
            <a:r>
              <a:rPr sz="1200" dirty="0">
                <a:latin typeface="Times New Roman"/>
                <a:cs typeface="Times New Roman"/>
              </a:rPr>
              <a:t>è intuizione </a:t>
            </a:r>
            <a:r>
              <a:rPr sz="1200" spc="-5" dirty="0">
                <a:latin typeface="Times New Roman"/>
                <a:cs typeface="Times New Roman"/>
              </a:rPr>
              <a:t>spirituale, ed </a:t>
            </a:r>
            <a:r>
              <a:rPr sz="1200" dirty="0">
                <a:latin typeface="Times New Roman"/>
                <a:cs typeface="Times New Roman"/>
              </a:rPr>
              <a:t>è proprio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cui alcuni </a:t>
            </a:r>
            <a:r>
              <a:rPr sz="1200" dirty="0">
                <a:latin typeface="Times New Roman"/>
                <a:cs typeface="Times New Roman"/>
              </a:rPr>
              <a:t>dei più grandi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religiosi del mondo, e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stessi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705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597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profeti, hanno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posseduto così poco della </a:t>
            </a:r>
            <a:r>
              <a:rPr sz="1200" dirty="0">
                <a:latin typeface="Times New Roman"/>
                <a:cs typeface="Times New Roman"/>
              </a:rPr>
              <a:t>sapienza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accessibile sia all’istruito che  all’ignorante.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57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(1107.6) 101:2.16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deve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critica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stesso giudice; essa </a:t>
            </a:r>
            <a:r>
              <a:rPr sz="1200" dirty="0">
                <a:latin typeface="Times New Roman"/>
                <a:cs typeface="Times New Roman"/>
              </a:rPr>
              <a:t>non può mai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valutata </a:t>
            </a:r>
            <a:r>
              <a:rPr sz="1200" spc="-5" dirty="0">
                <a:latin typeface="Times New Roman"/>
                <a:cs typeface="Times New Roman"/>
              </a:rPr>
              <a:t>ed ancor 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compresa dall’esterno.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sola assicurazione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personale consiste 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stesso discernimento </a:t>
            </a:r>
            <a:r>
              <a:rPr sz="1200" dirty="0">
                <a:latin typeface="Times New Roman"/>
                <a:cs typeface="Times New Roman"/>
              </a:rPr>
              <a:t>circa </a:t>
            </a:r>
            <a:r>
              <a:rPr sz="1200" spc="1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credenza nelle </a:t>
            </a:r>
            <a:r>
              <a:rPr sz="1200" dirty="0">
                <a:latin typeface="Times New Roman"/>
                <a:cs typeface="Times New Roman"/>
              </a:rPr>
              <a:t>cose spirituali e la vostra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esse. Per </a:t>
            </a:r>
            <a:r>
              <a:rPr sz="1200" dirty="0">
                <a:latin typeface="Times New Roman"/>
                <a:cs typeface="Times New Roman"/>
              </a:rPr>
              <a:t>tutti i vostri simili </a:t>
            </a:r>
            <a:r>
              <a:rPr sz="1200" spc="-5" dirty="0">
                <a:latin typeface="Times New Roman"/>
                <a:cs typeface="Times New Roman"/>
              </a:rPr>
              <a:t>che hanno avuto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tale esperienza </a:t>
            </a:r>
            <a:r>
              <a:rPr sz="1200" dirty="0">
                <a:latin typeface="Times New Roman"/>
                <a:cs typeface="Times New Roman"/>
              </a:rPr>
              <a:t>non è  </a:t>
            </a:r>
            <a:r>
              <a:rPr sz="1200" spc="-5" dirty="0">
                <a:latin typeface="Times New Roman"/>
                <a:cs typeface="Times New Roman"/>
              </a:rPr>
              <a:t>necessario alcun argomento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o sulla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Dio, mentre per 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uomini che non sono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certi di </a:t>
            </a:r>
            <a:r>
              <a:rPr sz="1200" spc="-5" dirty="0">
                <a:latin typeface="Times New Roman"/>
                <a:cs typeface="Times New Roman"/>
              </a:rPr>
              <a:t>Dio  nessun argomento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potrebbe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essere veramente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convincente.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(1107.7) 101:2.17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psicologia può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tentare di </a:t>
            </a:r>
            <a:r>
              <a:rPr sz="1200" spc="-5" dirty="0">
                <a:latin typeface="Times New Roman"/>
                <a:cs typeface="Times New Roman"/>
              </a:rPr>
              <a:t>studiare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reazioni religiose all’ambiente sociale, </a:t>
            </a:r>
            <a:r>
              <a:rPr sz="1200" dirty="0">
                <a:latin typeface="Times New Roman"/>
                <a:cs typeface="Times New Roman"/>
              </a:rPr>
              <a:t>ma non può  mai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penetrare </a:t>
            </a:r>
            <a:r>
              <a:rPr sz="1200" dirty="0">
                <a:latin typeface="Times New Roman"/>
                <a:cs typeface="Times New Roman"/>
              </a:rPr>
              <a:t>i motivi </a:t>
            </a:r>
            <a:r>
              <a:rPr sz="1200" spc="-5" dirty="0">
                <a:latin typeface="Times New Roman"/>
                <a:cs typeface="Times New Roman"/>
              </a:rPr>
              <a:t>reali ed interiori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lavorio della religione. </a:t>
            </a:r>
            <a:r>
              <a:rPr sz="1200" dirty="0">
                <a:latin typeface="Times New Roman"/>
                <a:cs typeface="Times New Roman"/>
              </a:rPr>
              <a:t>Solo la teologia, il campo della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tecnica della  rivelazione,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offrire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qualche argomentazione intelligente sulla </a:t>
            </a:r>
            <a:r>
              <a:rPr sz="1200" dirty="0">
                <a:latin typeface="Times New Roman"/>
                <a:cs typeface="Times New Roman"/>
              </a:rPr>
              <a:t>natura e </a:t>
            </a:r>
            <a:r>
              <a:rPr sz="1200" spc="-5" dirty="0">
                <a:latin typeface="Times New Roman"/>
                <a:cs typeface="Times New Roman"/>
              </a:rPr>
              <a:t>sul contenuto dell’esperienza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Le caratteristiche della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religione</a:t>
            </a:r>
            <a:endParaRPr sz="1600">
              <a:latin typeface="Times New Roman"/>
              <a:cs typeface="Times New Roman"/>
            </a:endParaRPr>
          </a:p>
          <a:p>
            <a:pPr marL="88900" marR="25019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(1107.8) 101:3.1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talmente </a:t>
            </a:r>
            <a:r>
              <a:rPr sz="1200" spc="-5" dirty="0">
                <a:latin typeface="Times New Roman"/>
                <a:cs typeface="Times New Roman"/>
              </a:rPr>
              <a:t>vitale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persiste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cultura. Essa </a:t>
            </a:r>
            <a:r>
              <a:rPr sz="1200" dirty="0">
                <a:latin typeface="Times New Roman"/>
                <a:cs typeface="Times New Roman"/>
              </a:rPr>
              <a:t>vive nonostante la </a:t>
            </a:r>
            <a:r>
              <a:rPr sz="1200" spc="-5" dirty="0">
                <a:latin typeface="Times New Roman"/>
                <a:cs typeface="Times New Roman"/>
              </a:rPr>
              <a:t>sua contaminazione con  cosmologie erronee </a:t>
            </a:r>
            <a:r>
              <a:rPr sz="1200" dirty="0">
                <a:latin typeface="Times New Roman"/>
                <a:cs typeface="Times New Roman"/>
              </a:rPr>
              <a:t>e con </a:t>
            </a:r>
            <a:r>
              <a:rPr sz="1200" spc="-5" dirty="0">
                <a:latin typeface="Times New Roman"/>
                <a:cs typeface="Times New Roman"/>
              </a:rPr>
              <a:t>false filosofie; </a:t>
            </a:r>
            <a:r>
              <a:rPr sz="1200" dirty="0">
                <a:latin typeface="Times New Roman"/>
                <a:cs typeface="Times New Roman"/>
              </a:rPr>
              <a:t>sopravvive anche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confusione </a:t>
            </a:r>
            <a:r>
              <a:rPr sz="1200" spc="-5" dirty="0">
                <a:latin typeface="Times New Roman"/>
                <a:cs typeface="Times New Roman"/>
              </a:rPr>
              <a:t>della metafisica.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vicissitudini storiche </a:t>
            </a:r>
            <a:r>
              <a:rPr sz="1200" spc="-5" dirty="0">
                <a:latin typeface="Times New Roman"/>
                <a:cs typeface="Times New Roman"/>
              </a:rPr>
              <a:t>della  religione, ed attraverso </a:t>
            </a:r>
            <a:r>
              <a:rPr sz="1200" dirty="0">
                <a:latin typeface="Times New Roman"/>
                <a:cs typeface="Times New Roman"/>
              </a:rPr>
              <a:t>esse, </a:t>
            </a:r>
            <a:r>
              <a:rPr sz="1200" spc="-5" dirty="0">
                <a:latin typeface="Times New Roman"/>
                <a:cs typeface="Times New Roman"/>
              </a:rPr>
              <a:t>persiste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indispensabile al progresso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sopravvivenza </a:t>
            </a:r>
            <a:r>
              <a:rPr sz="1200" spc="-5" dirty="0">
                <a:latin typeface="Times New Roman"/>
                <a:cs typeface="Times New Roman"/>
              </a:rPr>
              <a:t>dell’uomo: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 etica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coscienza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1557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(1108.1) 101:3.2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percezione </a:t>
            </a:r>
            <a:r>
              <a:rPr sz="1200" spc="-5" dirty="0">
                <a:latin typeface="Times New Roman"/>
                <a:cs typeface="Times New Roman"/>
              </a:rPr>
              <a:t>della fede, </a:t>
            </a:r>
            <a:r>
              <a:rPr sz="1200" dirty="0">
                <a:latin typeface="Times New Roman"/>
                <a:cs typeface="Times New Roman"/>
              </a:rPr>
              <a:t>o intuizione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è la dotazione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con l’Aggiustatore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Pensiero, che </a:t>
            </a:r>
            <a:r>
              <a:rPr sz="1200" dirty="0">
                <a:latin typeface="Times New Roman"/>
                <a:cs typeface="Times New Roman"/>
              </a:rPr>
              <a:t>è il dono </a:t>
            </a:r>
            <a:r>
              <a:rPr sz="1200" spc="-5" dirty="0">
                <a:latin typeface="Times New Roman"/>
                <a:cs typeface="Times New Roman"/>
              </a:rPr>
              <a:t>del Padre all’uomo.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spirituale, l’intelligenza dell’anima, </a:t>
            </a:r>
            <a:r>
              <a:rPr sz="1200" dirty="0">
                <a:latin typeface="Times New Roman"/>
                <a:cs typeface="Times New Roman"/>
              </a:rPr>
              <a:t>è la dotazione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Santo, </a:t>
            </a:r>
            <a:r>
              <a:rPr sz="1200" dirty="0">
                <a:latin typeface="Times New Roman"/>
                <a:cs typeface="Times New Roman"/>
              </a:rPr>
              <a:t>il  dono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Creativo all’uomo.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spirituale,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delle realtà spirituali, </a:t>
            </a:r>
            <a:r>
              <a:rPr sz="1200" dirty="0">
                <a:latin typeface="Times New Roman"/>
                <a:cs typeface="Times New Roman"/>
              </a:rPr>
              <a:t>è la dotazione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5630" cy="39039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00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il dono </a:t>
            </a:r>
            <a:r>
              <a:rPr sz="1200" spc="-5" dirty="0">
                <a:latin typeface="Times New Roman"/>
                <a:cs typeface="Times New Roman"/>
              </a:rPr>
              <a:t>congiunto dei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ai figli degli </a:t>
            </a:r>
            <a:r>
              <a:rPr sz="1200" dirty="0">
                <a:latin typeface="Times New Roman"/>
                <a:cs typeface="Times New Roman"/>
              </a:rPr>
              <a:t>uomini. E la </a:t>
            </a:r>
            <a:r>
              <a:rPr sz="1200" spc="-5" dirty="0">
                <a:latin typeface="Times New Roman"/>
                <a:cs typeface="Times New Roman"/>
              </a:rPr>
              <a:t>coordinazione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l’interassociazione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dotazioni  </a:t>
            </a:r>
            <a:r>
              <a:rPr sz="1200" spc="-5" dirty="0">
                <a:latin typeface="Times New Roman"/>
                <a:cs typeface="Times New Roman"/>
              </a:rPr>
              <a:t>spirituali fanno dell’uomo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spirituale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destino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potenziale.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101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(1108.2) 101:3.3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spc="-1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personalità spirituale,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 primitiva ed embrionale,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possesso dell’Aggiustatore sopravvive  alla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naturale nella carne. Questa entità </a:t>
            </a:r>
            <a:r>
              <a:rPr sz="1200" dirty="0">
                <a:latin typeface="Times New Roman"/>
                <a:cs typeface="Times New Roman"/>
              </a:rPr>
              <a:t>composita di </a:t>
            </a:r>
            <a:r>
              <a:rPr sz="1200" spc="-5" dirty="0">
                <a:latin typeface="Times New Roman"/>
                <a:cs typeface="Times New Roman"/>
              </a:rPr>
              <a:t>origine spirituale associata all’esperienza </a:t>
            </a:r>
            <a:r>
              <a:rPr sz="1200" dirty="0">
                <a:latin typeface="Times New Roman"/>
                <a:cs typeface="Times New Roman"/>
              </a:rPr>
              <a:t>umana è </a:t>
            </a:r>
            <a:r>
              <a:rPr sz="1200" spc="-5" dirty="0">
                <a:latin typeface="Times New Roman"/>
                <a:cs typeface="Times New Roman"/>
              </a:rPr>
              <a:t>resa capace, </a:t>
            </a:r>
            <a:r>
              <a:rPr sz="1200" dirty="0">
                <a:latin typeface="Times New Roman"/>
                <a:cs typeface="Times New Roman"/>
              </a:rPr>
              <a:t>per  mezzo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via vivente </a:t>
            </a:r>
            <a:r>
              <a:rPr sz="1200" spc="-5" dirty="0">
                <a:latin typeface="Times New Roman"/>
                <a:cs typeface="Times New Roman"/>
              </a:rPr>
              <a:t>fornita dai Figli </a:t>
            </a:r>
            <a:r>
              <a:rPr sz="1200" dirty="0">
                <a:latin typeface="Times New Roman"/>
                <a:cs typeface="Times New Roman"/>
              </a:rPr>
              <a:t>divini, di </a:t>
            </a:r>
            <a:r>
              <a:rPr sz="1200" spc="-5" dirty="0">
                <a:latin typeface="Times New Roman"/>
                <a:cs typeface="Times New Roman"/>
              </a:rPr>
              <a:t>sopravvivere </a:t>
            </a:r>
            <a:r>
              <a:rPr sz="1200" dirty="0">
                <a:latin typeface="Times New Roman"/>
                <a:cs typeface="Times New Roman"/>
              </a:rPr>
              <a:t>(in </a:t>
            </a:r>
            <a:r>
              <a:rPr sz="1200" spc="-5" dirty="0">
                <a:latin typeface="Times New Roman"/>
                <a:cs typeface="Times New Roman"/>
              </a:rPr>
              <a:t>custodia dell’Aggiustatore) alla </a:t>
            </a:r>
            <a:r>
              <a:rPr sz="1200" dirty="0">
                <a:latin typeface="Times New Roman"/>
                <a:cs typeface="Times New Roman"/>
              </a:rPr>
              <a:t>dissoluzione </a:t>
            </a:r>
            <a:r>
              <a:rPr sz="1200" spc="-5" dirty="0">
                <a:latin typeface="Times New Roman"/>
                <a:cs typeface="Times New Roman"/>
              </a:rPr>
              <a:t>dell’io mentale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materiale, quando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associazione temporanea del 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spirituale viene </a:t>
            </a:r>
            <a:r>
              <a:rPr sz="1200" spc="-5" dirty="0">
                <a:latin typeface="Times New Roman"/>
                <a:cs typeface="Times New Roman"/>
              </a:rPr>
              <a:t>disgiunta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cessazione del </a:t>
            </a:r>
            <a:r>
              <a:rPr sz="1200" dirty="0">
                <a:latin typeface="Times New Roman"/>
                <a:cs typeface="Times New Roman"/>
              </a:rPr>
              <a:t>movimento  </a:t>
            </a:r>
            <a:r>
              <a:rPr sz="1200" spc="-5" dirty="0">
                <a:latin typeface="Times New Roman"/>
                <a:cs typeface="Times New Roman"/>
              </a:rPr>
              <a:t>vitale.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(1108.3) 101:3.4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religiosa </a:t>
            </a:r>
            <a:r>
              <a:rPr sz="1200" dirty="0">
                <a:latin typeface="Times New Roman"/>
                <a:cs typeface="Times New Roman"/>
              </a:rPr>
              <a:t>l’anima dell’uomo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rivela e dimostra la potenziale divinità </a:t>
            </a:r>
            <a:r>
              <a:rPr sz="1200" spc="-5" dirty="0">
                <a:latin typeface="Times New Roman"/>
                <a:cs typeface="Times New Roman"/>
              </a:rPr>
              <a:t>della sua natura emergente con </a:t>
            </a:r>
            <a:r>
              <a:rPr sz="1200" dirty="0">
                <a:latin typeface="Times New Roman"/>
                <a:cs typeface="Times New Roman"/>
              </a:rPr>
              <a:t>il  modo </a:t>
            </a:r>
            <a:r>
              <a:rPr sz="1200" spc="-5" dirty="0">
                <a:latin typeface="Times New Roman"/>
                <a:cs typeface="Times New Roman"/>
              </a:rPr>
              <a:t>caratteristico con </a:t>
            </a:r>
            <a:r>
              <a:rPr sz="1200" dirty="0">
                <a:latin typeface="Times New Roman"/>
                <a:cs typeface="Times New Roman"/>
              </a:rPr>
              <a:t>cui </a:t>
            </a:r>
            <a:r>
              <a:rPr sz="1200" spc="-5" dirty="0">
                <a:latin typeface="Times New Roman"/>
                <a:cs typeface="Times New Roman"/>
              </a:rPr>
              <a:t>induce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mortale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reagire </a:t>
            </a:r>
            <a:r>
              <a:rPr sz="1200" dirty="0">
                <a:latin typeface="Times New Roman"/>
                <a:cs typeface="Times New Roman"/>
              </a:rPr>
              <a:t>a certe situazioni </a:t>
            </a:r>
            <a:r>
              <a:rPr sz="1200" spc="-5" dirty="0">
                <a:latin typeface="Times New Roman"/>
                <a:cs typeface="Times New Roman"/>
              </a:rPr>
              <a:t>intellettualmente difficili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socialmente  probanti.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spirituale </a:t>
            </a:r>
            <a:r>
              <a:rPr sz="1200" spc="-5" dirty="0">
                <a:latin typeface="Times New Roman"/>
                <a:cs typeface="Times New Roman"/>
              </a:rPr>
              <a:t>autentica </a:t>
            </a:r>
            <a:r>
              <a:rPr sz="1200" dirty="0">
                <a:latin typeface="Times New Roman"/>
                <a:cs typeface="Times New Roman"/>
              </a:rPr>
              <a:t>(la vera coscienza </a:t>
            </a:r>
            <a:r>
              <a:rPr sz="1200" spc="-5" dirty="0">
                <a:latin typeface="Times New Roman"/>
                <a:cs typeface="Times New Roman"/>
              </a:rPr>
              <a:t>morale)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rivelata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fatto che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(1108.4) 101:3.5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Fa progredire l’etica </a:t>
            </a:r>
            <a:r>
              <a:rPr sz="1200" dirty="0">
                <a:latin typeface="Times New Roman"/>
                <a:cs typeface="Times New Roman"/>
              </a:rPr>
              <a:t>e la morale nonostante le </a:t>
            </a:r>
            <a:r>
              <a:rPr sz="1200" spc="-5" dirty="0">
                <a:latin typeface="Times New Roman"/>
                <a:cs typeface="Times New Roman"/>
              </a:rPr>
              <a:t>tendenze </a:t>
            </a:r>
            <a:r>
              <a:rPr sz="1200" dirty="0">
                <a:latin typeface="Times New Roman"/>
                <a:cs typeface="Times New Roman"/>
              </a:rPr>
              <a:t>animalistiche innate 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contrarie.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7194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(1108.5) 101:3.6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Produce </a:t>
            </a:r>
            <a:r>
              <a:rPr sz="1200" dirty="0">
                <a:latin typeface="Times New Roman"/>
                <a:cs typeface="Times New Roman"/>
              </a:rPr>
              <a:t>una sublime </a:t>
            </a:r>
            <a:r>
              <a:rPr sz="1200" spc="-5" dirty="0">
                <a:latin typeface="Times New Roman"/>
                <a:cs typeface="Times New Roman"/>
              </a:rPr>
              <a:t>fiducia nella </a:t>
            </a:r>
            <a:r>
              <a:rPr sz="1200" dirty="0">
                <a:latin typeface="Times New Roman"/>
                <a:cs typeface="Times New Roman"/>
              </a:rPr>
              <a:t>bontà di </a:t>
            </a:r>
            <a:r>
              <a:rPr sz="1200" spc="-5" dirty="0">
                <a:latin typeface="Times New Roman"/>
                <a:cs typeface="Times New Roman"/>
              </a:rPr>
              <a:t>Dio anche </a:t>
            </a:r>
            <a:r>
              <a:rPr sz="1200" dirty="0">
                <a:latin typeface="Times New Roman"/>
                <a:cs typeface="Times New Roman"/>
              </a:rPr>
              <a:t>di fronte </a:t>
            </a:r>
            <a:r>
              <a:rPr sz="1200" spc="-5" dirty="0">
                <a:latin typeface="Times New Roman"/>
                <a:cs typeface="Times New Roman"/>
              </a:rPr>
              <a:t>ad amare delusioni </a:t>
            </a:r>
            <a:r>
              <a:rPr sz="1200" dirty="0">
                <a:latin typeface="Times New Roman"/>
                <a:cs typeface="Times New Roman"/>
              </a:rPr>
              <a:t>ed a </a:t>
            </a:r>
            <a:r>
              <a:rPr sz="1200" spc="-5" dirty="0">
                <a:latin typeface="Times New Roman"/>
                <a:cs typeface="Times New Roman"/>
              </a:rPr>
              <a:t>schiaccianti  insuccessi.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(1108.6) 101:3.7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Genera coraggio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profondi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le avversità </a:t>
            </a:r>
            <a:r>
              <a:rPr sz="1200" spc="-5" dirty="0">
                <a:latin typeface="Times New Roman"/>
                <a:cs typeface="Times New Roman"/>
              </a:rPr>
              <a:t>naturali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calamità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943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(1108.7) 101:3.8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Mostra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equilibrio inspiegabile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tranquillità confortante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malattie frustranti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sofferenze fisiche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871524" y="513333"/>
            <a:ext cx="7319009" cy="40817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0" marR="23050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(1108.8) 101:3.9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Conserva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misterioso </a:t>
            </a:r>
            <a:r>
              <a:rPr sz="1200" dirty="0">
                <a:latin typeface="Times New Roman"/>
                <a:cs typeface="Times New Roman"/>
              </a:rPr>
              <a:t>equilibrio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compostezza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maltrattamenti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flagranti </a:t>
            </a:r>
            <a:r>
              <a:rPr sz="1200" dirty="0">
                <a:latin typeface="Times New Roman"/>
                <a:cs typeface="Times New Roman"/>
              </a:rPr>
              <a:t>ingiustizie.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0" marR="1358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(1108.9) 101:3.10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Mantiene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vittoria </a:t>
            </a:r>
            <a:r>
              <a:rPr sz="1200" spc="-5" dirty="0">
                <a:latin typeface="Times New Roman"/>
                <a:cs typeface="Times New Roman"/>
              </a:rPr>
              <a:t>finale nonostante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crudeltà </a:t>
            </a:r>
            <a:r>
              <a:rPr sz="1200" dirty="0">
                <a:latin typeface="Times New Roman"/>
                <a:cs typeface="Times New Roman"/>
              </a:rPr>
              <a:t>di un destino </a:t>
            </a:r>
            <a:r>
              <a:rPr sz="1200" spc="-5" dirty="0">
                <a:latin typeface="Times New Roman"/>
                <a:cs typeface="Times New Roman"/>
              </a:rPr>
              <a:t>apparentemente  cieco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l’apparente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indifferenza delle forze naturali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benessere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0" marR="1066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(1108.10) 101:3.11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Persiste nella ferma credenza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nonostante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dimostrazioni contrarie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logica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resiste  con successo </a:t>
            </a:r>
            <a:r>
              <a:rPr sz="1200" dirty="0">
                <a:latin typeface="Times New Roman"/>
                <a:cs typeface="Times New Roman"/>
              </a:rPr>
              <a:t>a tutte le altre </a:t>
            </a:r>
            <a:r>
              <a:rPr sz="1200" spc="-5" dirty="0">
                <a:latin typeface="Times New Roman"/>
                <a:cs typeface="Times New Roman"/>
              </a:rPr>
              <a:t>sofisticherie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intellettuali.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0" marR="7734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(1108.11) 101:3.12 </a:t>
            </a:r>
            <a:r>
              <a:rPr sz="1200" dirty="0">
                <a:latin typeface="Times New Roman"/>
                <a:cs typeface="Times New Roman"/>
              </a:rPr>
              <a:t>8. Continua a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una fede indomabile </a:t>
            </a:r>
            <a:r>
              <a:rPr sz="1200" spc="-5" dirty="0">
                <a:latin typeface="Times New Roman"/>
                <a:cs typeface="Times New Roman"/>
              </a:rPr>
              <a:t>nella sopravvivenza dell’anima </a:t>
            </a:r>
            <a:r>
              <a:rPr sz="1200" dirty="0">
                <a:latin typeface="Times New Roman"/>
                <a:cs typeface="Times New Roman"/>
              </a:rPr>
              <a:t>a dispetto </a:t>
            </a:r>
            <a:r>
              <a:rPr sz="1200" spc="-5" dirty="0">
                <a:latin typeface="Times New Roman"/>
                <a:cs typeface="Times New Roman"/>
              </a:rPr>
              <a:t>degli  insegnamenti </a:t>
            </a:r>
            <a:r>
              <a:rPr sz="1200" dirty="0">
                <a:latin typeface="Times New Roman"/>
                <a:cs typeface="Times New Roman"/>
              </a:rPr>
              <a:t>ingannevoli di una </a:t>
            </a:r>
            <a:r>
              <a:rPr sz="1200" spc="-5" dirty="0">
                <a:latin typeface="Times New Roman"/>
                <a:cs typeface="Times New Roman"/>
              </a:rPr>
              <a:t>falsa scienza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persuasive </a:t>
            </a:r>
            <a:r>
              <a:rPr sz="1200" dirty="0">
                <a:latin typeface="Times New Roman"/>
                <a:cs typeface="Times New Roman"/>
              </a:rPr>
              <a:t>illusioni di una </a:t>
            </a:r>
            <a:r>
              <a:rPr sz="1200" spc="-5" dirty="0">
                <a:latin typeface="Times New Roman"/>
                <a:cs typeface="Times New Roman"/>
              </a:rPr>
              <a:t>filosofia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erronea.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0" marR="1085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(1108.12) 101:3.13 </a:t>
            </a:r>
            <a:r>
              <a:rPr sz="1200" dirty="0">
                <a:latin typeface="Times New Roman"/>
                <a:cs typeface="Times New Roman"/>
              </a:rPr>
              <a:t>9. Vive e trionfa a </a:t>
            </a:r>
            <a:r>
              <a:rPr sz="1200" spc="-5" dirty="0">
                <a:latin typeface="Times New Roman"/>
                <a:cs typeface="Times New Roman"/>
              </a:rPr>
              <a:t>prescindere dal </a:t>
            </a:r>
            <a:r>
              <a:rPr sz="1200" dirty="0">
                <a:latin typeface="Times New Roman"/>
                <a:cs typeface="Times New Roman"/>
              </a:rPr>
              <a:t>fardello </a:t>
            </a:r>
            <a:r>
              <a:rPr sz="1200" spc="-5" dirty="0">
                <a:latin typeface="Times New Roman"/>
                <a:cs typeface="Times New Roman"/>
              </a:rPr>
              <a:t>opprimente delle </a:t>
            </a:r>
            <a:r>
              <a:rPr sz="1200" dirty="0">
                <a:latin typeface="Times New Roman"/>
                <a:cs typeface="Times New Roman"/>
              </a:rPr>
              <a:t>civiltà </a:t>
            </a:r>
            <a:r>
              <a:rPr sz="1200" spc="-5" dirty="0">
                <a:latin typeface="Times New Roman"/>
                <a:cs typeface="Times New Roman"/>
              </a:rPr>
              <a:t>complesse ed </a:t>
            </a:r>
            <a:r>
              <a:rPr sz="1200" dirty="0">
                <a:latin typeface="Times New Roman"/>
                <a:cs typeface="Times New Roman"/>
              </a:rPr>
              <a:t>incomplete </a:t>
            </a:r>
            <a:r>
              <a:rPr sz="1200" spc="-5" dirty="0">
                <a:latin typeface="Times New Roman"/>
                <a:cs typeface="Times New Roman"/>
              </a:rPr>
              <a:t>dei tempi  moderni.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0" marR="3435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(1108.13) 101:3.14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5" dirty="0">
                <a:latin typeface="Times New Roman"/>
                <a:cs typeface="Times New Roman"/>
              </a:rPr>
              <a:t>Contribuisce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continuità della sopravvivenza dell’altruismo </a:t>
            </a:r>
            <a:r>
              <a:rPr sz="1200" dirty="0">
                <a:latin typeface="Times New Roman"/>
                <a:cs typeface="Times New Roman"/>
              </a:rPr>
              <a:t>a dispetto </a:t>
            </a:r>
            <a:r>
              <a:rPr sz="1200" spc="-5" dirty="0">
                <a:latin typeface="Times New Roman"/>
                <a:cs typeface="Times New Roman"/>
              </a:rPr>
              <a:t>dell’egoismo umano,  degli antagonismi sociali, dell’avidità industriale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disaccordi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politici.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0" marR="24002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(1108.14) 101:3.15 </a:t>
            </a:r>
            <a:r>
              <a:rPr sz="1200" dirty="0">
                <a:latin typeface="Times New Roman"/>
                <a:cs typeface="Times New Roman"/>
              </a:rPr>
              <a:t>11. </a:t>
            </a:r>
            <a:r>
              <a:rPr sz="1200" spc="-5" dirty="0">
                <a:latin typeface="Times New Roman"/>
                <a:cs typeface="Times New Roman"/>
              </a:rPr>
              <a:t>Aderisce saldamente ad </a:t>
            </a:r>
            <a:r>
              <a:rPr sz="1200" dirty="0">
                <a:latin typeface="Times New Roman"/>
                <a:cs typeface="Times New Roman"/>
              </a:rPr>
              <a:t>una credenza </a:t>
            </a:r>
            <a:r>
              <a:rPr sz="1200" spc="-5" dirty="0">
                <a:latin typeface="Times New Roman"/>
                <a:cs typeface="Times New Roman"/>
              </a:rPr>
              <a:t>sublime nell’unità dell’universo </a:t>
            </a:r>
            <a:r>
              <a:rPr sz="1200" dirty="0">
                <a:latin typeface="Times New Roman"/>
                <a:cs typeface="Times New Roman"/>
              </a:rPr>
              <a:t>e nella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divina senza  </a:t>
            </a:r>
            <a:r>
              <a:rPr sz="1200" spc="-5" dirty="0">
                <a:latin typeface="Times New Roman"/>
                <a:cs typeface="Times New Roman"/>
              </a:rPr>
              <a:t>curarsi della </a:t>
            </a:r>
            <a:r>
              <a:rPr sz="1200" dirty="0">
                <a:latin typeface="Times New Roman"/>
                <a:cs typeface="Times New Roman"/>
              </a:rPr>
              <a:t>presenza perturbatrice del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peccato.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0" marR="3562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(1108.15) 101:3.16 </a:t>
            </a:r>
            <a:r>
              <a:rPr sz="1200" dirty="0">
                <a:latin typeface="Times New Roman"/>
                <a:cs typeface="Times New Roman"/>
              </a:rPr>
              <a:t>12. </a:t>
            </a:r>
            <a:r>
              <a:rPr sz="1200" spc="-5" dirty="0">
                <a:latin typeface="Times New Roman"/>
                <a:cs typeface="Times New Roman"/>
              </a:rPr>
              <a:t>Prosegue imperturbata </a:t>
            </a:r>
            <a:r>
              <a:rPr sz="1200" dirty="0">
                <a:latin typeface="Times New Roman"/>
                <a:cs typeface="Times New Roman"/>
              </a:rPr>
              <a:t>nell’adorazione di </a:t>
            </a:r>
            <a:r>
              <a:rPr sz="1200" spc="-5" dirty="0">
                <a:latin typeface="Times New Roman"/>
                <a:cs typeface="Times New Roman"/>
              </a:rPr>
              <a:t>Dio indipendentemente </a:t>
            </a:r>
            <a:r>
              <a:rPr sz="1200" dirty="0">
                <a:latin typeface="Times New Roman"/>
                <a:cs typeface="Times New Roman"/>
              </a:rPr>
              <a:t>da tutto. Essa osa </a:t>
            </a:r>
            <a:r>
              <a:rPr sz="1200" spc="-5" dirty="0">
                <a:latin typeface="Times New Roman"/>
                <a:cs typeface="Times New Roman"/>
              </a:rPr>
              <a:t>dichiarare:  “Anche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uccidesse, continuerei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servirlo.”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05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03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(1108.16) 101:3.17 </a:t>
            </a:r>
            <a:r>
              <a:rPr sz="1200" spc="-5" dirty="0">
                <a:latin typeface="Times New Roman"/>
                <a:cs typeface="Times New Roman"/>
              </a:rPr>
              <a:t>Noi sappiamo dunque, per </a:t>
            </a:r>
            <a:r>
              <a:rPr sz="1200" dirty="0">
                <a:latin typeface="Times New Roman"/>
                <a:cs typeface="Times New Roman"/>
              </a:rPr>
              <a:t>mezzo di tre </a:t>
            </a:r>
            <a:r>
              <a:rPr sz="1200" spc="-5" dirty="0">
                <a:latin typeface="Times New Roman"/>
                <a:cs typeface="Times New Roman"/>
              </a:rPr>
              <a:t>fenomeni, che </a:t>
            </a:r>
            <a:r>
              <a:rPr sz="1200" dirty="0">
                <a:latin typeface="Times New Roman"/>
                <a:cs typeface="Times New Roman"/>
              </a:rPr>
              <a:t>l’uomo ha uno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divini che </a:t>
            </a:r>
            <a:r>
              <a:rPr sz="1200" spc="-5" dirty="0">
                <a:latin typeface="Times New Roman"/>
                <a:cs typeface="Times New Roman"/>
              </a:rPr>
              <a:t>dimorano </a:t>
            </a:r>
            <a:r>
              <a:rPr sz="1200" dirty="0">
                <a:latin typeface="Times New Roman"/>
                <a:cs typeface="Times New Roman"/>
              </a:rPr>
              <a:t>in lui:  </a:t>
            </a:r>
            <a:r>
              <a:rPr sz="1200" spc="-5" dirty="0">
                <a:latin typeface="Times New Roman"/>
                <a:cs typeface="Times New Roman"/>
              </a:rPr>
              <a:t>primo, per esperienza </a:t>
            </a:r>
            <a:r>
              <a:rPr sz="1200" dirty="0">
                <a:latin typeface="Times New Roman"/>
                <a:cs typeface="Times New Roman"/>
              </a:rPr>
              <a:t>personale — </a:t>
            </a:r>
            <a:r>
              <a:rPr sz="1200" spc="-5" dirty="0">
                <a:latin typeface="Times New Roman"/>
                <a:cs typeface="Times New Roman"/>
              </a:rPr>
              <a:t>per fede religiosa; secondo,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razziale;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terzo, mediante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stupefacente manifestazione </a:t>
            </a:r>
            <a:r>
              <a:rPr sz="1200" dirty="0">
                <a:latin typeface="Times New Roman"/>
                <a:cs typeface="Times New Roman"/>
              </a:rPr>
              <a:t>di quelle </a:t>
            </a:r>
            <a:r>
              <a:rPr sz="1200" spc="-5" dirty="0">
                <a:latin typeface="Times New Roman"/>
                <a:cs typeface="Times New Roman"/>
              </a:rPr>
              <a:t>straordinarie ed innaturali </a:t>
            </a:r>
            <a:r>
              <a:rPr sz="1200" dirty="0">
                <a:latin typeface="Times New Roman"/>
                <a:cs typeface="Times New Roman"/>
              </a:rPr>
              <a:t>reazioni </a:t>
            </a:r>
            <a:r>
              <a:rPr sz="1200" spc="-5" dirty="0">
                <a:latin typeface="Times New Roman"/>
                <a:cs typeface="Times New Roman"/>
              </a:rPr>
              <a:t>al suo ambiente fisico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illustrate nella </a:t>
            </a:r>
            <a:r>
              <a:rPr sz="1200" dirty="0">
                <a:latin typeface="Times New Roman"/>
                <a:cs typeface="Times New Roman"/>
              </a:rPr>
              <a:t>precedente  </a:t>
            </a:r>
            <a:r>
              <a:rPr sz="1200" spc="-5" dirty="0">
                <a:latin typeface="Times New Roman"/>
                <a:cs typeface="Times New Roman"/>
              </a:rPr>
              <a:t>elencazione </a:t>
            </a:r>
            <a:r>
              <a:rPr sz="1200" dirty="0">
                <a:latin typeface="Times New Roman"/>
                <a:cs typeface="Times New Roman"/>
              </a:rPr>
              <a:t>di dodici compimenti di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spirituale in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situazioni effettive </a:t>
            </a:r>
            <a:r>
              <a:rPr sz="1200" dirty="0">
                <a:latin typeface="Times New Roman"/>
                <a:cs typeface="Times New Roman"/>
              </a:rPr>
              <a:t>e probanti </a:t>
            </a:r>
            <a:r>
              <a:rPr sz="1200" spc="-5" dirty="0">
                <a:latin typeface="Times New Roman"/>
                <a:cs typeface="Times New Roman"/>
              </a:rPr>
              <a:t>dell’esistenza </a:t>
            </a:r>
            <a:r>
              <a:rPr sz="1200" spc="5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reale. </a:t>
            </a:r>
            <a:r>
              <a:rPr sz="1200" dirty="0">
                <a:latin typeface="Times New Roman"/>
                <a:cs typeface="Times New Roman"/>
              </a:rPr>
              <a:t>E  ve ne sono </a:t>
            </a:r>
            <a:r>
              <a:rPr sz="1200" spc="-5" dirty="0">
                <a:latin typeface="Times New Roman"/>
                <a:cs typeface="Times New Roman"/>
              </a:rPr>
              <a:t>altre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ancora.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969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(1109.1) 101:3.18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proprio una </a:t>
            </a:r>
            <a:r>
              <a:rPr sz="1200" dirty="0">
                <a:latin typeface="Times New Roman"/>
                <a:cs typeface="Times New Roman"/>
              </a:rPr>
              <a:t>tale dimostrazione vitale e </a:t>
            </a:r>
            <a:r>
              <a:rPr sz="1200" spc="-5" dirty="0">
                <a:latin typeface="Times New Roman"/>
                <a:cs typeface="Times New Roman"/>
              </a:rPr>
              <a:t>vigorosa di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campo 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che dà diritto </a:t>
            </a:r>
            <a:r>
              <a:rPr sz="1200" spc="-5" dirty="0">
                <a:latin typeface="Times New Roman"/>
                <a:cs typeface="Times New Roman"/>
              </a:rPr>
              <a:t>ai mortali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affermare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personale e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spirituale di quella dotazione </a:t>
            </a:r>
            <a:r>
              <a:rPr sz="1200" spc="-5" dirty="0">
                <a:latin typeface="Times New Roman"/>
                <a:cs typeface="Times New Roman"/>
              </a:rPr>
              <a:t>suprema </a:t>
            </a:r>
            <a:r>
              <a:rPr sz="1200" dirty="0">
                <a:latin typeface="Times New Roman"/>
                <a:cs typeface="Times New Roman"/>
              </a:rPr>
              <a:t>della natura umana, </a:t>
            </a:r>
            <a:r>
              <a:rPr sz="1200" spc="-5" dirty="0">
                <a:latin typeface="Times New Roman"/>
                <a:cs typeface="Times New Roman"/>
              </a:rPr>
              <a:t>l’esperienza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limiti della rivelazione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(1109.2) 101:4.1 </a:t>
            </a:r>
            <a:r>
              <a:rPr sz="1200" dirty="0">
                <a:latin typeface="Times New Roman"/>
                <a:cs typeface="Times New Roman"/>
              </a:rPr>
              <a:t>Poiché il </a:t>
            </a:r>
            <a:r>
              <a:rPr sz="1200" spc="-5" dirty="0">
                <a:latin typeface="Times New Roman"/>
                <a:cs typeface="Times New Roman"/>
              </a:rPr>
              <a:t>vostro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ignora </a:t>
            </a:r>
            <a:r>
              <a:rPr sz="1200" dirty="0">
                <a:latin typeface="Times New Roman"/>
                <a:cs typeface="Times New Roman"/>
              </a:rPr>
              <a:t>generalmente le </a:t>
            </a:r>
            <a:r>
              <a:rPr sz="1200" spc="-5" dirty="0">
                <a:latin typeface="Times New Roman"/>
                <a:cs typeface="Times New Roman"/>
              </a:rPr>
              <a:t>origini, anche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origini fisiche,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parso saggio fornirgli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nozioni di </a:t>
            </a:r>
            <a:r>
              <a:rPr sz="1200" spc="-5" dirty="0">
                <a:latin typeface="Times New Roman"/>
                <a:cs typeface="Times New Roman"/>
              </a:rPr>
              <a:t>cosmologia.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sempre causato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per il futuro.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regolano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ci </a:t>
            </a:r>
            <a:r>
              <a:rPr sz="1200" dirty="0">
                <a:latin typeface="Times New Roman"/>
                <a:cs typeface="Times New Roman"/>
              </a:rPr>
              <a:t>ostacolano  </a:t>
            </a:r>
            <a:r>
              <a:rPr sz="1200" spc="-5" dirty="0">
                <a:latin typeface="Times New Roman"/>
                <a:cs typeface="Times New Roman"/>
              </a:rPr>
              <a:t>grandemente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proibizione </a:t>
            </a:r>
            <a:r>
              <a:rPr sz="1200" spc="-5" dirty="0">
                <a:latin typeface="Times New Roman"/>
                <a:cs typeface="Times New Roman"/>
              </a:rPr>
              <a:t>d’impartire </a:t>
            </a:r>
            <a:r>
              <a:rPr sz="1200" dirty="0">
                <a:latin typeface="Times New Roman"/>
                <a:cs typeface="Times New Roman"/>
              </a:rPr>
              <a:t>conoscenze </a:t>
            </a:r>
            <a:r>
              <a:rPr sz="1200" spc="-5" dirty="0">
                <a:latin typeface="Times New Roman"/>
                <a:cs typeface="Times New Roman"/>
              </a:rPr>
              <a:t>immeritate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premature. Ogni cosmologia presentata come </a:t>
            </a:r>
            <a:r>
              <a:rPr sz="1200" dirty="0">
                <a:latin typeface="Times New Roman"/>
                <a:cs typeface="Times New Roman"/>
              </a:rPr>
              <a:t>parte di </a:t>
            </a:r>
            <a:r>
              <a:rPr sz="1200" spc="1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religione rivelata </a:t>
            </a:r>
            <a:r>
              <a:rPr sz="1200" dirty="0">
                <a:latin typeface="Times New Roman"/>
                <a:cs typeface="Times New Roman"/>
              </a:rPr>
              <a:t>è destinata </a:t>
            </a:r>
            <a:r>
              <a:rPr sz="1200" spc="-5" dirty="0">
                <a:latin typeface="Times New Roman"/>
                <a:cs typeface="Times New Roman"/>
              </a:rPr>
              <a:t>ad essere superata </a:t>
            </a:r>
            <a:r>
              <a:rPr sz="1200" dirty="0">
                <a:latin typeface="Times New Roman"/>
                <a:cs typeface="Times New Roman"/>
              </a:rPr>
              <a:t>in un tempo molto </a:t>
            </a:r>
            <a:r>
              <a:rPr sz="1200" spc="-5" dirty="0">
                <a:latin typeface="Times New Roman"/>
                <a:cs typeface="Times New Roman"/>
              </a:rPr>
              <a:t>breve.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conseguenza,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successivi studenti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tale  rivelazione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tentati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scartare ogni elemento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 religiosa autentica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contenere perché scoprono degli errori  nelle cosmologie </a:t>
            </a:r>
            <a:r>
              <a:rPr sz="1200" dirty="0">
                <a:latin typeface="Times New Roman"/>
                <a:cs typeface="Times New Roman"/>
              </a:rPr>
              <a:t>associate in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presentate.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20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(1109.3) 101:4.2 </a:t>
            </a:r>
            <a:r>
              <a:rPr sz="1200" spc="-5" dirty="0">
                <a:latin typeface="Times New Roman"/>
                <a:cs typeface="Times New Roman"/>
              </a:rPr>
              <a:t>L’umanità </a:t>
            </a:r>
            <a:r>
              <a:rPr sz="1200" dirty="0">
                <a:latin typeface="Times New Roman"/>
                <a:cs typeface="Times New Roman"/>
              </a:rPr>
              <a:t>dovrebbe comprendere che noi che </a:t>
            </a:r>
            <a:r>
              <a:rPr sz="1200" spc="-5" dirty="0">
                <a:latin typeface="Times New Roman"/>
                <a:cs typeface="Times New Roman"/>
              </a:rPr>
              <a:t>partecipiamo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rivelazione della verità </a:t>
            </a:r>
            <a:r>
              <a:rPr sz="1200" dirty="0">
                <a:latin typeface="Times New Roman"/>
                <a:cs typeface="Times New Roman"/>
              </a:rPr>
              <a:t>siamo limitati </a:t>
            </a:r>
            <a:r>
              <a:rPr sz="1200" spc="-5" dirty="0">
                <a:latin typeface="Times New Roman"/>
                <a:cs typeface="Times New Roman"/>
              </a:rPr>
              <a:t>molto  rigorosamente dalle </a:t>
            </a:r>
            <a:r>
              <a:rPr sz="1200" dirty="0">
                <a:latin typeface="Times New Roman"/>
                <a:cs typeface="Times New Roman"/>
              </a:rPr>
              <a:t>disposizioni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superiori. 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siamo liberi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anticipare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scoperte </a:t>
            </a:r>
            <a:r>
              <a:rPr sz="1200" dirty="0">
                <a:latin typeface="Times New Roman"/>
                <a:cs typeface="Times New Roman"/>
              </a:rPr>
              <a:t>scientifiche di un millennio. I  </a:t>
            </a:r>
            <a:r>
              <a:rPr sz="1200" spc="-5" dirty="0">
                <a:latin typeface="Times New Roman"/>
                <a:cs typeface="Times New Roman"/>
              </a:rPr>
              <a:t>rivelatori devono agire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alle </a:t>
            </a:r>
            <a:r>
              <a:rPr sz="1200" dirty="0">
                <a:latin typeface="Times New Roman"/>
                <a:cs typeface="Times New Roman"/>
              </a:rPr>
              <a:t>istruzioni </a:t>
            </a:r>
            <a:r>
              <a:rPr sz="1200" spc="-5" dirty="0">
                <a:latin typeface="Times New Roman"/>
                <a:cs typeface="Times New Roman"/>
              </a:rPr>
              <a:t>che fanno </a:t>
            </a:r>
            <a:r>
              <a:rPr sz="1200" dirty="0">
                <a:latin typeface="Times New Roman"/>
                <a:cs typeface="Times New Roman"/>
              </a:rPr>
              <a:t>parte del mandato della </a:t>
            </a:r>
            <a:r>
              <a:rPr sz="1200" spc="-5" dirty="0">
                <a:latin typeface="Times New Roman"/>
                <a:cs typeface="Times New Roman"/>
              </a:rPr>
              <a:t>rivelazione.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vediamo 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superare questa </a:t>
            </a:r>
            <a:r>
              <a:rPr sz="1200" dirty="0">
                <a:latin typeface="Times New Roman"/>
                <a:cs typeface="Times New Roman"/>
              </a:rPr>
              <a:t>difficoltà, né ora né in </a:t>
            </a:r>
            <a:r>
              <a:rPr sz="1200" spc="-5" dirty="0">
                <a:latin typeface="Times New Roman"/>
                <a:cs typeface="Times New Roman"/>
              </a:rPr>
              <a:t>futuro. Noi sappiamo benissimo che, 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fatti storici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religiose di questa </a:t>
            </a:r>
            <a:r>
              <a:rPr sz="1200" spc="-5" dirty="0">
                <a:latin typeface="Times New Roman"/>
                <a:cs typeface="Times New Roman"/>
              </a:rPr>
              <a:t>serie  </a:t>
            </a:r>
            <a:r>
              <a:rPr sz="1200" dirty="0">
                <a:latin typeface="Times New Roman"/>
                <a:cs typeface="Times New Roman"/>
              </a:rPr>
              <a:t>di esposizioni </a:t>
            </a:r>
            <a:r>
              <a:rPr sz="1200" spc="-5" dirty="0">
                <a:latin typeface="Times New Roman"/>
                <a:cs typeface="Times New Roman"/>
              </a:rPr>
              <a:t>rivelatorie sussisteranno negli archivi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ere future, nel giro </a:t>
            </a:r>
            <a:r>
              <a:rPr sz="1200" dirty="0">
                <a:latin typeface="Times New Roman"/>
                <a:cs typeface="Times New Roman"/>
              </a:rPr>
              <a:t>di pochi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nostre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affermazioni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8005" cy="39039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790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riguardanti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scienze </a:t>
            </a:r>
            <a:r>
              <a:rPr sz="1200" dirty="0">
                <a:latin typeface="Times New Roman"/>
                <a:cs typeface="Times New Roman"/>
              </a:rPr>
              <a:t>fisiche </a:t>
            </a:r>
            <a:r>
              <a:rPr sz="1200" spc="-5" dirty="0">
                <a:latin typeface="Times New Roman"/>
                <a:cs typeface="Times New Roman"/>
              </a:rPr>
              <a:t>avranno bisogno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revisione </a:t>
            </a:r>
            <a:r>
              <a:rPr sz="1200" dirty="0">
                <a:latin typeface="Times New Roman"/>
                <a:cs typeface="Times New Roman"/>
              </a:rPr>
              <a:t>in conseguenza di </a:t>
            </a:r>
            <a:r>
              <a:rPr sz="1200" spc="-5" dirty="0">
                <a:latin typeface="Times New Roman"/>
                <a:cs typeface="Times New Roman"/>
              </a:rPr>
              <a:t>ulteriori </a:t>
            </a:r>
            <a:r>
              <a:rPr sz="1200" dirty="0">
                <a:latin typeface="Times New Roman"/>
                <a:cs typeface="Times New Roman"/>
              </a:rPr>
              <a:t>sviluppi scientifici e di nuove </a:t>
            </a:r>
            <a:r>
              <a:rPr sz="1200" spc="-5" dirty="0">
                <a:latin typeface="Times New Roman"/>
                <a:cs typeface="Times New Roman"/>
              </a:rPr>
              <a:t>scoperte.  Questi </a:t>
            </a:r>
            <a:r>
              <a:rPr sz="1200" dirty="0">
                <a:latin typeface="Times New Roman"/>
                <a:cs typeface="Times New Roman"/>
              </a:rPr>
              <a:t>nuovi sviluppi noi li </a:t>
            </a:r>
            <a:r>
              <a:rPr sz="1200" spc="-5" dirty="0">
                <a:latin typeface="Times New Roman"/>
                <a:cs typeface="Times New Roman"/>
              </a:rPr>
              <a:t>prevediamo già adesso,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proibito </a:t>
            </a:r>
            <a:r>
              <a:rPr sz="1200" dirty="0">
                <a:latin typeface="Times New Roman"/>
                <a:cs typeface="Times New Roman"/>
              </a:rPr>
              <a:t>includere tali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non ancora scoperti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5" dirty="0">
                <a:latin typeface="Times New Roman"/>
                <a:cs typeface="Times New Roman"/>
              </a:rPr>
              <a:t>nelle  </a:t>
            </a:r>
            <a:r>
              <a:rPr sz="1200" dirty="0">
                <a:latin typeface="Times New Roman"/>
                <a:cs typeface="Times New Roman"/>
              </a:rPr>
              <a:t>esposizioni </a:t>
            </a:r>
            <a:r>
              <a:rPr sz="1200" spc="-5" dirty="0">
                <a:latin typeface="Times New Roman"/>
                <a:cs typeface="Times New Roman"/>
              </a:rPr>
              <a:t>della rivelazione. Sia chiaro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rivelazioni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necessariamente ispirate.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cosmologia 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rivelazioni  </a:t>
            </a:r>
            <a:r>
              <a:rPr sz="1200" i="1" dirty="0">
                <a:latin typeface="Times New Roman"/>
                <a:cs typeface="Times New Roman"/>
              </a:rPr>
              <a:t>non è ispirata. </a:t>
            </a:r>
            <a:r>
              <a:rPr sz="1200" dirty="0">
                <a:latin typeface="Times New Roman"/>
                <a:cs typeface="Times New Roman"/>
              </a:rPr>
              <a:t>Essa è limitata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nostra autorizzazione a </a:t>
            </a:r>
            <a:r>
              <a:rPr sz="1200" spc="-5" dirty="0">
                <a:latin typeface="Times New Roman"/>
                <a:cs typeface="Times New Roman"/>
              </a:rPr>
              <a:t>coordinare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selezionare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conoscenze </a:t>
            </a:r>
            <a:r>
              <a:rPr sz="1200" dirty="0">
                <a:latin typeface="Times New Roman"/>
                <a:cs typeface="Times New Roman"/>
              </a:rPr>
              <a:t>attuali.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l’intuizione  divina o spirituale è un dono, </a:t>
            </a:r>
            <a:r>
              <a:rPr sz="1200" i="1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saggezza </a:t>
            </a:r>
            <a:r>
              <a:rPr sz="1200" i="1" dirty="0">
                <a:latin typeface="Times New Roman"/>
                <a:cs typeface="Times New Roman"/>
              </a:rPr>
              <a:t>umana </a:t>
            </a:r>
            <a:r>
              <a:rPr sz="1200" i="1" spc="-5" dirty="0">
                <a:latin typeface="Times New Roman"/>
                <a:cs typeface="Times New Roman"/>
              </a:rPr>
              <a:t>deve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evolversi.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3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(1109.4) 101:4.3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è sempre una rivelazione: </a:t>
            </a:r>
            <a:r>
              <a:rPr sz="1200" spc="-5" dirty="0">
                <a:latin typeface="Times New Roman"/>
                <a:cs typeface="Times New Roman"/>
              </a:rPr>
              <a:t>un’autorivelazione quando emerge come risultato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lavoro dell’Aggiustatore  interiore, </a:t>
            </a:r>
            <a:r>
              <a:rPr sz="1200" dirty="0">
                <a:latin typeface="Times New Roman"/>
                <a:cs typeface="Times New Roman"/>
              </a:rPr>
              <a:t>una rivelazione </a:t>
            </a:r>
            <a:r>
              <a:rPr sz="1200" spc="-5" dirty="0">
                <a:latin typeface="Times New Roman"/>
                <a:cs typeface="Times New Roman"/>
              </a:rPr>
              <a:t>epocale </a:t>
            </a:r>
            <a:r>
              <a:rPr sz="1200" dirty="0">
                <a:latin typeface="Times New Roman"/>
                <a:cs typeface="Times New Roman"/>
              </a:rPr>
              <a:t>quando è presentata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funzione di </a:t>
            </a:r>
            <a:r>
              <a:rPr sz="1200" spc="-5" dirty="0">
                <a:latin typeface="Times New Roman"/>
                <a:cs typeface="Times New Roman"/>
              </a:rPr>
              <a:t>qualche altra agenzia, gruppo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celeste.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(1109.5) 101:4.4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ultima </a:t>
            </a:r>
            <a:r>
              <a:rPr sz="1200" spc="-5" dirty="0">
                <a:latin typeface="Times New Roman"/>
                <a:cs typeface="Times New Roman"/>
              </a:rPr>
              <a:t>analisi,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giudicata dai suoi </a:t>
            </a:r>
            <a:r>
              <a:rPr sz="1200" dirty="0">
                <a:latin typeface="Times New Roman"/>
                <a:cs typeface="Times New Roman"/>
              </a:rPr>
              <a:t>frutti,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l’estensione con cui </a:t>
            </a:r>
            <a:r>
              <a:rPr sz="1200" dirty="0">
                <a:latin typeface="Times New Roman"/>
                <a:cs typeface="Times New Roman"/>
              </a:rPr>
              <a:t>dimostra la  </a:t>
            </a:r>
            <a:r>
              <a:rPr sz="1200" spc="-5" dirty="0">
                <a:latin typeface="Times New Roman"/>
                <a:cs typeface="Times New Roman"/>
              </a:rPr>
              <a:t>sua stessa intrinseca </a:t>
            </a:r>
            <a:r>
              <a:rPr sz="1200" dirty="0">
                <a:latin typeface="Times New Roman"/>
                <a:cs typeface="Times New Roman"/>
              </a:rPr>
              <a:t>e divina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eccellenza.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717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(1109.6) 101:4.5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può essere </a:t>
            </a:r>
            <a:r>
              <a:rPr sz="1200" dirty="0">
                <a:latin typeface="Times New Roman"/>
                <a:cs typeface="Times New Roman"/>
              </a:rPr>
              <a:t>solo relativamente </a:t>
            </a:r>
            <a:r>
              <a:rPr sz="1200" spc="-5" dirty="0">
                <a:latin typeface="Times New Roman"/>
                <a:cs typeface="Times New Roman"/>
              </a:rPr>
              <a:t>ispirata, anche se </a:t>
            </a:r>
            <a:r>
              <a:rPr sz="1200" dirty="0">
                <a:latin typeface="Times New Roman"/>
                <a:cs typeface="Times New Roman"/>
              </a:rPr>
              <a:t>la rivelazione è invariabilmente un </a:t>
            </a:r>
            <a:r>
              <a:rPr sz="1200" spc="-5" dirty="0">
                <a:latin typeface="Times New Roman"/>
                <a:cs typeface="Times New Roman"/>
              </a:rPr>
              <a:t>fenomeno spirituale.  Anche 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affermazioni che si riferiscono alla cosmologia </a:t>
            </a:r>
            <a:r>
              <a:rPr sz="1200" dirty="0">
                <a:latin typeface="Times New Roman"/>
                <a:cs typeface="Times New Roman"/>
              </a:rPr>
              <a:t>non sono mai </a:t>
            </a:r>
            <a:r>
              <a:rPr sz="1200" spc="-5" dirty="0">
                <a:latin typeface="Times New Roman"/>
                <a:cs typeface="Times New Roman"/>
              </a:rPr>
              <a:t>ispirate, tali rivelazioni hanno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immenso, </a:t>
            </a:r>
            <a:r>
              <a:rPr sz="1200" spc="-5" dirty="0">
                <a:latin typeface="Times New Roman"/>
                <a:cs typeface="Times New Roman"/>
              </a:rPr>
              <a:t>nel  senso che chiariscono </a:t>
            </a:r>
            <a:r>
              <a:rPr sz="1200" dirty="0">
                <a:latin typeface="Times New Roman"/>
                <a:cs typeface="Times New Roman"/>
              </a:rPr>
              <a:t>almeno </a:t>
            </a:r>
            <a:r>
              <a:rPr sz="1200" spc="-5" dirty="0">
                <a:latin typeface="Times New Roman"/>
                <a:cs typeface="Times New Roman"/>
              </a:rPr>
              <a:t>provvisoriamente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conoscenza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(1109.7) 101:4.6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riduzione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confusione </a:t>
            </a:r>
            <a:r>
              <a:rPr sz="1200" spc="-5" dirty="0">
                <a:latin typeface="Times New Roman"/>
                <a:cs typeface="Times New Roman"/>
              </a:rPr>
              <a:t>eliminando d’autorità gli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errori.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(1109.8) 101:4.7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coordinazione </a:t>
            </a:r>
            <a:r>
              <a:rPr sz="1200" spc="-5" dirty="0">
                <a:latin typeface="Times New Roman"/>
                <a:cs typeface="Times New Roman"/>
              </a:rPr>
              <a:t>dei fatti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osservazioni </a:t>
            </a:r>
            <a:r>
              <a:rPr sz="1200" spc="-5" dirty="0">
                <a:latin typeface="Times New Roman"/>
                <a:cs typeface="Times New Roman"/>
              </a:rPr>
              <a:t>conosciute </a:t>
            </a:r>
            <a:r>
              <a:rPr sz="1200" dirty="0">
                <a:latin typeface="Times New Roman"/>
                <a:cs typeface="Times New Roman"/>
              </a:rPr>
              <a:t>o che stanno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7880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(1110.1) 101:4.8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recupero di </a:t>
            </a:r>
            <a:r>
              <a:rPr sz="1200" spc="-5" dirty="0">
                <a:latin typeface="Times New Roman"/>
                <a:cs typeface="Times New Roman"/>
              </a:rPr>
              <a:t>parti importanti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conoscenze perdute concernenti </a:t>
            </a:r>
            <a:r>
              <a:rPr sz="1200" dirty="0">
                <a:latin typeface="Times New Roman"/>
                <a:cs typeface="Times New Roman"/>
              </a:rPr>
              <a:t>avvenimenti </a:t>
            </a:r>
            <a:r>
              <a:rPr sz="1200" spc="-5" dirty="0">
                <a:latin typeface="Times New Roman"/>
                <a:cs typeface="Times New Roman"/>
              </a:rPr>
              <a:t>epocali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lontano  passato.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2920" cy="39630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7124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(1110.2) 101:4.9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divulgazione </a:t>
            </a:r>
            <a:r>
              <a:rPr sz="1200" spc="-5" dirty="0">
                <a:latin typeface="Times New Roman"/>
                <a:cs typeface="Times New Roman"/>
              </a:rPr>
              <a:t>d’informazioni che colmano </a:t>
            </a:r>
            <a:r>
              <a:rPr sz="1200" dirty="0">
                <a:latin typeface="Times New Roman"/>
                <a:cs typeface="Times New Roman"/>
              </a:rPr>
              <a:t>le lacune </a:t>
            </a:r>
            <a:r>
              <a:rPr sz="1200" spc="-5" dirty="0">
                <a:latin typeface="Times New Roman"/>
                <a:cs typeface="Times New Roman"/>
              </a:rPr>
              <a:t>fondamentali nelle conoscenze acquisite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modo.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7175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(1110.3) 101:4.10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presentazione di </a:t>
            </a:r>
            <a:r>
              <a:rPr sz="1200" spc="-5" dirty="0">
                <a:latin typeface="Times New Roman"/>
                <a:cs typeface="Times New Roman"/>
              </a:rPr>
              <a:t>dati cosmici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illuminare gli </a:t>
            </a:r>
            <a:r>
              <a:rPr sz="1200" dirty="0">
                <a:latin typeface="Times New Roman"/>
                <a:cs typeface="Times New Roman"/>
              </a:rPr>
              <a:t>insegnamenti spirituali </a:t>
            </a:r>
            <a:r>
              <a:rPr sz="1200" spc="-5" dirty="0">
                <a:latin typeface="Times New Roman"/>
                <a:cs typeface="Times New Roman"/>
              </a:rPr>
              <a:t>contenuti </a:t>
            </a:r>
            <a:r>
              <a:rPr sz="1200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rivelazione 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accompagna.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L’espansione della religione mediante la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rivelazione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(1110.4) 101:5.1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rivelazione è una tecnica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permette di </a:t>
            </a:r>
            <a:r>
              <a:rPr sz="1200" spc="-5" dirty="0">
                <a:latin typeface="Times New Roman"/>
                <a:cs typeface="Times New Roman"/>
              </a:rPr>
              <a:t>economizzare ere ed 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nel lavoro </a:t>
            </a:r>
            <a:r>
              <a:rPr sz="1200" spc="-5" dirty="0">
                <a:latin typeface="Times New Roman"/>
                <a:cs typeface="Times New Roman"/>
              </a:rPr>
              <a:t>indispensabile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cernere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vagliare gli errori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rispetto alle verità di acquisizione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38125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(1110.5) 101:5.2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scienza </a:t>
            </a:r>
            <a:r>
              <a:rPr sz="1200" spc="-5" dirty="0">
                <a:latin typeface="Times New Roman"/>
                <a:cs typeface="Times New Roman"/>
              </a:rPr>
              <a:t>si occupa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i="1" dirty="0">
                <a:latin typeface="Times New Roman"/>
                <a:cs typeface="Times New Roman"/>
              </a:rPr>
              <a:t>fatti;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s’interessa solo dei </a:t>
            </a:r>
            <a:r>
              <a:rPr sz="1200" i="1" dirty="0">
                <a:latin typeface="Times New Roman"/>
                <a:cs typeface="Times New Roman"/>
              </a:rPr>
              <a:t>valori.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illuminata la </a:t>
            </a:r>
            <a:r>
              <a:rPr sz="1200" spc="-5" dirty="0">
                <a:latin typeface="Times New Roman"/>
                <a:cs typeface="Times New Roman"/>
              </a:rPr>
              <a:t>mente si  sforza </a:t>
            </a:r>
            <a:r>
              <a:rPr sz="1200" dirty="0">
                <a:latin typeface="Times New Roman"/>
                <a:cs typeface="Times New Roman"/>
              </a:rPr>
              <a:t>di unire i </a:t>
            </a:r>
            <a:r>
              <a:rPr sz="1200" spc="-5" dirty="0">
                <a:latin typeface="Times New Roman"/>
                <a:cs typeface="Times New Roman"/>
              </a:rPr>
              <a:t>significati dei fatti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valori, pervenendo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completa. </a:t>
            </a:r>
            <a:r>
              <a:rPr sz="1200" spc="-5" dirty="0">
                <a:latin typeface="Times New Roman"/>
                <a:cs typeface="Times New Roman"/>
              </a:rPr>
              <a:t>Ricordatevi che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è il dominio della </a:t>
            </a:r>
            <a:r>
              <a:rPr sz="1200" spc="-5" dirty="0">
                <a:latin typeface="Times New Roman"/>
                <a:cs typeface="Times New Roman"/>
              </a:rPr>
              <a:t>conoscenza,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della saggezza e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sfera dell’esperienza della </a:t>
            </a:r>
            <a:r>
              <a:rPr sz="1200" spc="5" dirty="0">
                <a:latin typeface="Times New Roman"/>
                <a:cs typeface="Times New Roman"/>
              </a:rPr>
              <a:t>fede.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religione, tuttavia, </a:t>
            </a:r>
            <a:r>
              <a:rPr sz="1200" dirty="0">
                <a:latin typeface="Times New Roman"/>
                <a:cs typeface="Times New Roman"/>
              </a:rPr>
              <a:t>presenta due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di manifestazione: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(1110.6) 101:5.3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evoluzionaria. L’esperienza dei </a:t>
            </a:r>
            <a:r>
              <a:rPr sz="1200" dirty="0">
                <a:latin typeface="Times New Roman"/>
                <a:cs typeface="Times New Roman"/>
              </a:rPr>
              <a:t>culti primitivi, </a:t>
            </a:r>
            <a:r>
              <a:rPr sz="1200" spc="-5" dirty="0">
                <a:latin typeface="Times New Roman"/>
                <a:cs typeface="Times New Roman"/>
              </a:rPr>
              <a:t>la religione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deriva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5943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(1110.7) 101:5.4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rivelata. L’atteggiamento universale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deriva dallo spirito; </a:t>
            </a:r>
            <a:r>
              <a:rPr sz="1200" dirty="0">
                <a:latin typeface="Times New Roman"/>
                <a:cs typeface="Times New Roman"/>
              </a:rPr>
              <a:t>la certezza </a:t>
            </a:r>
            <a:r>
              <a:rPr sz="1200" spc="-5" dirty="0">
                <a:latin typeface="Times New Roman"/>
                <a:cs typeface="Times New Roman"/>
              </a:rPr>
              <a:t>della  conservazione delle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eterne, della </a:t>
            </a:r>
            <a:r>
              <a:rPr sz="1200" dirty="0">
                <a:latin typeface="Times New Roman"/>
                <a:cs typeface="Times New Roman"/>
              </a:rPr>
              <a:t>sopravvivenza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finale della </a:t>
            </a:r>
            <a:r>
              <a:rPr sz="1200" spc="-5" dirty="0">
                <a:latin typeface="Times New Roman"/>
                <a:cs typeface="Times New Roman"/>
              </a:rPr>
              <a:t>Deità  cosmica,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disegno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reso </a:t>
            </a:r>
            <a:r>
              <a:rPr sz="1200" dirty="0">
                <a:latin typeface="Times New Roman"/>
                <a:cs typeface="Times New Roman"/>
              </a:rPr>
              <a:t>possibile tutto ciò, e la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in questi compimenti. </a:t>
            </a:r>
            <a:r>
              <a:rPr sz="1200" spc="-5" dirty="0">
                <a:latin typeface="Times New Roman"/>
                <a:cs typeface="Times New Roman"/>
              </a:rPr>
              <a:t>Fa parte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piano universale  che presto </a:t>
            </a:r>
            <a:r>
              <a:rPr sz="1200" dirty="0">
                <a:latin typeface="Times New Roman"/>
                <a:cs typeface="Times New Roman"/>
              </a:rPr>
              <a:t>o tardi la religione </a:t>
            </a:r>
            <a:r>
              <a:rPr sz="1200" spc="-5" dirty="0">
                <a:latin typeface="Times New Roman"/>
                <a:cs typeface="Times New Roman"/>
              </a:rPr>
              <a:t>evoluzionaria sia destinata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ricevere l’espansione spirituale della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rivelazione.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9909" cy="35515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600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(1110.8) 101:5.5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cominciano col supporre certe </a:t>
            </a:r>
            <a:r>
              <a:rPr sz="1200" dirty="0">
                <a:latin typeface="Times New Roman"/>
                <a:cs typeface="Times New Roman"/>
              </a:rPr>
              <a:t>basi </a:t>
            </a:r>
            <a:r>
              <a:rPr sz="1200" spc="-5" dirty="0">
                <a:latin typeface="Times New Roman"/>
                <a:cs typeface="Times New Roman"/>
              </a:rPr>
              <a:t>generalmente accettate per </a:t>
            </a:r>
            <a:r>
              <a:rPr sz="1200" dirty="0">
                <a:latin typeface="Times New Roman"/>
                <a:cs typeface="Times New Roman"/>
              </a:rPr>
              <a:t>trarne delle deduzioni  </a:t>
            </a:r>
            <a:r>
              <a:rPr sz="1200" spc="-5" dirty="0">
                <a:latin typeface="Times New Roman"/>
                <a:cs typeface="Times New Roman"/>
              </a:rPr>
              <a:t>logiche.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filosofia </a:t>
            </a:r>
            <a:r>
              <a:rPr sz="1200" spc="-5" dirty="0">
                <a:latin typeface="Times New Roman"/>
                <a:cs typeface="Times New Roman"/>
              </a:rPr>
              <a:t>deve iniziare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corso </a:t>
            </a:r>
            <a:r>
              <a:rPr sz="1200" dirty="0">
                <a:latin typeface="Times New Roman"/>
                <a:cs typeface="Times New Roman"/>
              </a:rPr>
              <a:t>supponendo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tre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(1110.9) 101:5.6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(1110.10) 101:5.7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fase supermateriale dell’essere </a:t>
            </a:r>
            <a:r>
              <a:rPr sz="1200" dirty="0">
                <a:latin typeface="Times New Roman"/>
                <a:cs typeface="Times New Roman"/>
              </a:rPr>
              <a:t>umano, </a:t>
            </a:r>
            <a:r>
              <a:rPr sz="1200" spc="-5" dirty="0">
                <a:latin typeface="Times New Roman"/>
                <a:cs typeface="Times New Roman"/>
              </a:rPr>
              <a:t>l’anima oppure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33400" marR="830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(1110.11) 101:5.8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meccanismo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l’intercomunicazione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l’interassociazione tra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materia,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(1110.12) 101:5.9 </a:t>
            </a:r>
            <a:r>
              <a:rPr sz="1200" spc="-5" dirty="0">
                <a:latin typeface="Times New Roman"/>
                <a:cs typeface="Times New Roman"/>
              </a:rPr>
              <a:t>Gli scienziati assemblano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filosofi coordinano </a:t>
            </a:r>
            <a:r>
              <a:rPr sz="1200" dirty="0">
                <a:latin typeface="Times New Roman"/>
                <a:cs typeface="Times New Roman"/>
              </a:rPr>
              <a:t>le idee,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 esaltano gli ideali.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sentimento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l’emozione sono elementi concomitanti immancabili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sentimento  </a:t>
            </a:r>
            <a:r>
              <a:rPr sz="1200" spc="-5" dirty="0">
                <a:latin typeface="Times New Roman"/>
                <a:cs typeface="Times New Roman"/>
              </a:rPr>
              <a:t>dell’esperienza, </a:t>
            </a:r>
            <a:r>
              <a:rPr sz="1200" dirty="0">
                <a:latin typeface="Times New Roman"/>
                <a:cs typeface="Times New Roman"/>
              </a:rPr>
              <a:t>ma non è </a:t>
            </a:r>
            <a:r>
              <a:rPr sz="1200" spc="-5" dirty="0">
                <a:latin typeface="Times New Roman"/>
                <a:cs typeface="Times New Roman"/>
              </a:rPr>
              <a:t>l’esperienza del </a:t>
            </a:r>
            <a:r>
              <a:rPr sz="1200" dirty="0">
                <a:latin typeface="Times New Roman"/>
                <a:cs typeface="Times New Roman"/>
              </a:rPr>
              <a:t>sentimento. </a:t>
            </a:r>
            <a:r>
              <a:rPr sz="1200" spc="-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logica (la razionalizzazione)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l’emozione (il </a:t>
            </a:r>
            <a:r>
              <a:rPr sz="1200" dirty="0">
                <a:latin typeface="Times New Roman"/>
                <a:cs typeface="Times New Roman"/>
              </a:rPr>
              <a:t>sentimento) sono </a:t>
            </a:r>
            <a:r>
              <a:rPr sz="1200" spc="-5" dirty="0">
                <a:latin typeface="Times New Roman"/>
                <a:cs typeface="Times New Roman"/>
              </a:rPr>
              <a:t>parti  essenziali dell’esperienza religiosa,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entrambe possano essere </a:t>
            </a:r>
            <a:r>
              <a:rPr sz="1200" dirty="0">
                <a:latin typeface="Times New Roman"/>
                <a:cs typeface="Times New Roman"/>
              </a:rPr>
              <a:t>variamente </a:t>
            </a:r>
            <a:r>
              <a:rPr sz="1200" spc="-5" dirty="0">
                <a:latin typeface="Times New Roman"/>
                <a:cs typeface="Times New Roman"/>
              </a:rPr>
              <a:t>associate all’esercizio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fede nel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progresso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dell’intuizione </a:t>
            </a:r>
            <a:r>
              <a:rPr sz="1200" spc="-5" dirty="0">
                <a:latin typeface="Times New Roman"/>
                <a:cs typeface="Times New Roman"/>
              </a:rPr>
              <a:t>spirituale della realtà, </a:t>
            </a:r>
            <a:r>
              <a:rPr sz="1200" dirty="0">
                <a:latin typeface="Times New Roman"/>
                <a:cs typeface="Times New Roman"/>
              </a:rPr>
              <a:t>il tutto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lo status e la </a:t>
            </a:r>
            <a:r>
              <a:rPr sz="1200" spc="-5" dirty="0">
                <a:latin typeface="Times New Roman"/>
                <a:cs typeface="Times New Roman"/>
              </a:rPr>
              <a:t>tendenza connaturata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singola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11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(1110.13) 101:5.10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</a:t>
            </a:r>
            <a:r>
              <a:rPr sz="1200" spc="-5" dirty="0">
                <a:latin typeface="Times New Roman"/>
                <a:cs typeface="Times New Roman"/>
              </a:rPr>
              <a:t>evoluzionaria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manifestazione del </a:t>
            </a:r>
            <a:r>
              <a:rPr sz="1200" dirty="0">
                <a:latin typeface="Times New Roman"/>
                <a:cs typeface="Times New Roman"/>
              </a:rPr>
              <a:t>dono </a:t>
            </a:r>
            <a:r>
              <a:rPr sz="1200" spc="-5" dirty="0">
                <a:latin typeface="Times New Roman"/>
                <a:cs typeface="Times New Roman"/>
              </a:rPr>
              <a:t>dell’aiutante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dell’universo locale incaricato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dirty="0">
                <a:latin typeface="Times New Roman"/>
                <a:cs typeface="Times New Roman"/>
              </a:rPr>
              <a:t>la peculiarità </a:t>
            </a:r>
            <a:r>
              <a:rPr sz="1200" spc="-5" dirty="0">
                <a:latin typeface="Times New Roman"/>
                <a:cs typeface="Times New Roman"/>
              </a:rPr>
              <a:t>dell’adorazione nell’uomo </a:t>
            </a:r>
            <a:r>
              <a:rPr sz="1200" dirty="0">
                <a:latin typeface="Times New Roman"/>
                <a:cs typeface="Times New Roman"/>
              </a:rPr>
              <a:t>in evoluzione. </a:t>
            </a:r>
            <a:r>
              <a:rPr sz="1200" spc="-5" dirty="0">
                <a:latin typeface="Times New Roman"/>
                <a:cs typeface="Times New Roman"/>
              </a:rPr>
              <a:t>Queste religioni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s’interessano direttamente  dell’etica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morale, del senso del </a:t>
            </a:r>
            <a:r>
              <a:rPr sz="1200" i="1" dirty="0">
                <a:latin typeface="Times New Roman"/>
                <a:cs typeface="Times New Roman"/>
              </a:rPr>
              <a:t>dovere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5" dirty="0">
                <a:latin typeface="Times New Roman"/>
                <a:cs typeface="Times New Roman"/>
              </a:rPr>
              <a:t>Tali religioni sono </a:t>
            </a:r>
            <a:r>
              <a:rPr sz="1200" dirty="0">
                <a:latin typeface="Times New Roman"/>
                <a:cs typeface="Times New Roman"/>
              </a:rPr>
              <a:t>fondate </a:t>
            </a:r>
            <a:r>
              <a:rPr sz="1200" spc="-5" dirty="0">
                <a:latin typeface="Times New Roman"/>
                <a:cs typeface="Times New Roman"/>
              </a:rPr>
              <a:t>sull’assicurazione della coscienza </a:t>
            </a:r>
            <a:r>
              <a:rPr sz="1200" dirty="0">
                <a:latin typeface="Times New Roman"/>
                <a:cs typeface="Times New Roman"/>
              </a:rPr>
              <a:t>e portano </a:t>
            </a:r>
            <a:r>
              <a:rPr sz="1200" spc="-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stabilizzazione di </a:t>
            </a:r>
            <a:r>
              <a:rPr sz="1200" spc="-5" dirty="0">
                <a:latin typeface="Times New Roman"/>
                <a:cs typeface="Times New Roman"/>
              </a:rPr>
              <a:t>civiltà relativamente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etiche.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1815" cy="3193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556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nacquero entrambi quasi nella stessa epoca. Questo gigantesco </a:t>
            </a:r>
            <a:r>
              <a:rPr sz="1200" dirty="0">
                <a:latin typeface="Times New Roman"/>
                <a:cs typeface="Times New Roman"/>
              </a:rPr>
              <a:t>innalzamento è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sedicimila chilometri,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estende  dall’Europa fino alle </a:t>
            </a:r>
            <a:r>
              <a:rPr sz="1200" dirty="0">
                <a:latin typeface="Times New Roman"/>
                <a:cs typeface="Times New Roman"/>
              </a:rPr>
              <a:t>elevazioni di </a:t>
            </a:r>
            <a:r>
              <a:rPr sz="1200" spc="-5" dirty="0">
                <a:latin typeface="Times New Roman"/>
                <a:cs typeface="Times New Roman"/>
              </a:rPr>
              <a:t>terre delle Antille.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montagne </a:t>
            </a:r>
            <a:r>
              <a:rPr sz="1200" dirty="0">
                <a:latin typeface="Times New Roman"/>
                <a:cs typeface="Times New Roman"/>
              </a:rPr>
              <a:t>più recenti </a:t>
            </a:r>
            <a:r>
              <a:rPr sz="1200" spc="-5" dirty="0">
                <a:latin typeface="Times New Roman"/>
                <a:cs typeface="Times New Roman"/>
              </a:rPr>
              <a:t>si trovano nel sistema delle Montagne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Rocciose,</a:t>
            </a:r>
            <a:endParaRPr sz="1200">
              <a:latin typeface="Times New Roman"/>
              <a:cs typeface="Times New Roman"/>
            </a:endParaRPr>
          </a:p>
          <a:p>
            <a:pPr marL="63500" marR="7302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si erano </a:t>
            </a:r>
            <a:r>
              <a:rPr sz="1200" dirty="0">
                <a:latin typeface="Times New Roman"/>
                <a:cs typeface="Times New Roman"/>
              </a:rPr>
              <a:t>prodotte </a:t>
            </a:r>
            <a:r>
              <a:rPr sz="1200" spc="-5" dirty="0">
                <a:latin typeface="Times New Roman"/>
                <a:cs typeface="Times New Roman"/>
              </a:rPr>
              <a:t>elevazioni terrestri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per essere successivamente ricoperte dal </a:t>
            </a:r>
            <a:r>
              <a:rPr sz="1200" dirty="0">
                <a:latin typeface="Times New Roman"/>
                <a:cs typeface="Times New Roman"/>
              </a:rPr>
              <a:t>mare, benché alcune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terre più  </a:t>
            </a:r>
            <a:r>
              <a:rPr sz="1200" spc="-5" dirty="0">
                <a:latin typeface="Times New Roman"/>
                <a:cs typeface="Times New Roman"/>
              </a:rPr>
              <a:t>alte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persistite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isole. </a:t>
            </a:r>
            <a:r>
              <a:rPr sz="1200" spc="-5" dirty="0">
                <a:latin typeface="Times New Roman"/>
                <a:cs typeface="Times New Roman"/>
              </a:rPr>
              <a:t>Successivamente alla </a:t>
            </a:r>
            <a:r>
              <a:rPr sz="1200" dirty="0">
                <a:latin typeface="Times New Roman"/>
                <a:cs typeface="Times New Roman"/>
              </a:rPr>
              <a:t>formazione </a:t>
            </a:r>
            <a:r>
              <a:rPr sz="1200" spc="-5" dirty="0">
                <a:latin typeface="Times New Roman"/>
                <a:cs typeface="Times New Roman"/>
              </a:rPr>
              <a:t>delle montagne </a:t>
            </a:r>
            <a:r>
              <a:rPr sz="1200" dirty="0">
                <a:latin typeface="Times New Roman"/>
                <a:cs typeface="Times New Roman"/>
              </a:rPr>
              <a:t>di età media, </a:t>
            </a:r>
            <a:r>
              <a:rPr sz="1200" spc="-5" dirty="0">
                <a:latin typeface="Times New Roman"/>
                <a:cs typeface="Times New Roman"/>
              </a:rPr>
              <a:t>si elevò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altopiano  montuoso </a:t>
            </a:r>
            <a:r>
              <a:rPr sz="1200" spc="-5" dirty="0">
                <a:latin typeface="Times New Roman"/>
                <a:cs typeface="Times New Roman"/>
              </a:rPr>
              <a:t>che fu destinato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ad essere </a:t>
            </a:r>
            <a:r>
              <a:rPr sz="1200" dirty="0">
                <a:latin typeface="Times New Roman"/>
                <a:cs typeface="Times New Roman"/>
              </a:rPr>
              <a:t>scolpito nelle </a:t>
            </a:r>
            <a:r>
              <a:rPr sz="1200" spc="-5" dirty="0">
                <a:latin typeface="Times New Roman"/>
                <a:cs typeface="Times New Roman"/>
              </a:rPr>
              <a:t>attuali Montagne Rocciose dall’arte </a:t>
            </a:r>
            <a:r>
              <a:rPr sz="1200" dirty="0">
                <a:latin typeface="Times New Roman"/>
                <a:cs typeface="Times New Roman"/>
              </a:rPr>
              <a:t>combinata </a:t>
            </a:r>
            <a:r>
              <a:rPr sz="1200" spc="-5" dirty="0">
                <a:latin typeface="Times New Roman"/>
                <a:cs typeface="Times New Roman"/>
              </a:rPr>
              <a:t>degli elementi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(692.2) 60:4.4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regione attuale delle Montagne </a:t>
            </a:r>
            <a:r>
              <a:rPr sz="1200" dirty="0">
                <a:latin typeface="Times New Roman"/>
                <a:cs typeface="Times New Roman"/>
              </a:rPr>
              <a:t>Rocciose </a:t>
            </a:r>
            <a:r>
              <a:rPr sz="1200" spc="-5" dirty="0">
                <a:latin typeface="Times New Roman"/>
                <a:cs typeface="Times New Roman"/>
              </a:rPr>
              <a:t>dell’America del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l’elevazione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originale;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quella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elevazione era stata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livellata dall’erosione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sollevata </a:t>
            </a:r>
            <a:r>
              <a:rPr sz="1200" dirty="0">
                <a:latin typeface="Times New Roman"/>
                <a:cs typeface="Times New Roman"/>
              </a:rPr>
              <a:t>di nuovo. </a:t>
            </a:r>
            <a:r>
              <a:rPr sz="1200" spc="-5" dirty="0">
                <a:latin typeface="Times New Roman"/>
                <a:cs typeface="Times New Roman"/>
              </a:rPr>
              <a:t>L’attuale catena frontale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montagne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 che </a:t>
            </a:r>
            <a:r>
              <a:rPr sz="1200" dirty="0">
                <a:latin typeface="Times New Roman"/>
                <a:cs typeface="Times New Roman"/>
              </a:rPr>
              <a:t>resta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catena </a:t>
            </a:r>
            <a:r>
              <a:rPr sz="1200" spc="-5" dirty="0">
                <a:latin typeface="Times New Roman"/>
                <a:cs typeface="Times New Roman"/>
              </a:rPr>
              <a:t>originale che fu </a:t>
            </a:r>
            <a:r>
              <a:rPr sz="1200" dirty="0">
                <a:latin typeface="Times New Roman"/>
                <a:cs typeface="Times New Roman"/>
              </a:rPr>
              <a:t>nuovamente </a:t>
            </a:r>
            <a:r>
              <a:rPr sz="1200" spc="-5" dirty="0">
                <a:latin typeface="Times New Roman"/>
                <a:cs typeface="Times New Roman"/>
              </a:rPr>
              <a:t>elevata. Picco Pikes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Picco Longs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esempi significativi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attività  montuosa, </a:t>
            </a:r>
            <a:r>
              <a:rPr sz="1200" spc="-5" dirty="0">
                <a:latin typeface="Times New Roman"/>
                <a:cs typeface="Times New Roman"/>
              </a:rPr>
              <a:t>che si estese </a:t>
            </a:r>
            <a:r>
              <a:rPr sz="1200" dirty="0">
                <a:latin typeface="Times New Roman"/>
                <a:cs typeface="Times New Roman"/>
              </a:rPr>
              <a:t>su due o più </a:t>
            </a:r>
            <a:r>
              <a:rPr sz="1200" spc="-5" dirty="0">
                <a:latin typeface="Times New Roman"/>
                <a:cs typeface="Times New Roman"/>
              </a:rPr>
              <a:t>generazioni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montagne. Questi </a:t>
            </a:r>
            <a:r>
              <a:rPr sz="1200" dirty="0">
                <a:latin typeface="Times New Roman"/>
                <a:cs typeface="Times New Roman"/>
              </a:rPr>
              <a:t>due picchi </a:t>
            </a:r>
            <a:r>
              <a:rPr sz="1200" spc="-5" dirty="0">
                <a:latin typeface="Times New Roman"/>
                <a:cs typeface="Times New Roman"/>
              </a:rPr>
              <a:t>avevano conservato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cime al </a:t>
            </a:r>
            <a:r>
              <a:rPr sz="1200" dirty="0">
                <a:latin typeface="Times New Roman"/>
                <a:cs typeface="Times New Roman"/>
              </a:rPr>
              <a:t>di sopra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acque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parecchie </a:t>
            </a:r>
            <a:r>
              <a:rPr sz="1200" dirty="0">
                <a:latin typeface="Times New Roman"/>
                <a:cs typeface="Times New Roman"/>
              </a:rPr>
              <a:t>inondazioni </a:t>
            </a:r>
            <a:r>
              <a:rPr sz="1200" spc="-5" dirty="0">
                <a:latin typeface="Times New Roman"/>
                <a:cs typeface="Times New Roman"/>
              </a:rPr>
              <a:t>precedenti.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727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(692.3) 60:4.5 </a:t>
            </a:r>
            <a:r>
              <a:rPr sz="1200" spc="-5" dirty="0">
                <a:latin typeface="Times New Roman"/>
                <a:cs typeface="Times New Roman"/>
              </a:rPr>
              <a:t>Sia sul piano biologico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 quello geologico questa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un’era attiva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movimentata sulla 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nell’acqua. </a:t>
            </a:r>
            <a:r>
              <a:rPr sz="1200" dirty="0">
                <a:latin typeface="Times New Roman"/>
                <a:cs typeface="Times New Roman"/>
              </a:rPr>
              <a:t>I ricci di  </a:t>
            </a:r>
            <a:r>
              <a:rPr sz="1200" spc="-5" dirty="0">
                <a:latin typeface="Times New Roman"/>
                <a:cs typeface="Times New Roman"/>
              </a:rPr>
              <a:t>mare si moltiplicarono, mentre </a:t>
            </a:r>
            <a:r>
              <a:rPr sz="1200" dirty="0">
                <a:latin typeface="Times New Roman"/>
                <a:cs typeface="Times New Roman"/>
              </a:rPr>
              <a:t>i coralli ed i crinoidi diminuirono.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ammoniti,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preponderante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un’era  </a:t>
            </a:r>
            <a:r>
              <a:rPr sz="1200" spc="-5" dirty="0">
                <a:latin typeface="Times New Roman"/>
                <a:cs typeface="Times New Roman"/>
              </a:rPr>
              <a:t>precedente, declinarono anch’esse rapidamente.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le foreste di felci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rimpiazzate da pini e da </a:t>
            </a:r>
            <a:r>
              <a:rPr sz="1200" spc="-5" dirty="0">
                <a:latin typeface="Times New Roman"/>
                <a:cs typeface="Times New Roman"/>
              </a:rPr>
              <a:t>altri  alberi moderni, incluse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gigantesche </a:t>
            </a:r>
            <a:r>
              <a:rPr sz="1200" dirty="0">
                <a:latin typeface="Times New Roman"/>
                <a:cs typeface="Times New Roman"/>
              </a:rPr>
              <a:t>sequoie.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mammiferi placentali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ancora  </a:t>
            </a:r>
            <a:r>
              <a:rPr sz="1200" spc="-5" dirty="0">
                <a:latin typeface="Times New Roman"/>
                <a:cs typeface="Times New Roman"/>
              </a:rPr>
              <a:t>evoluti,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quadro biologico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perfettamente </a:t>
            </a:r>
            <a:r>
              <a:rPr sz="1200" dirty="0">
                <a:latin typeface="Times New Roman"/>
                <a:cs typeface="Times New Roman"/>
              </a:rPr>
              <a:t>pronto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l’apparizione, in </a:t>
            </a:r>
            <a:r>
              <a:rPr sz="1200" spc="-5" dirty="0">
                <a:latin typeface="Times New Roman"/>
                <a:cs typeface="Times New Roman"/>
              </a:rPr>
              <a:t>un’era successiva,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antenati </a:t>
            </a:r>
            <a:r>
              <a:rPr sz="1200" dirty="0">
                <a:latin typeface="Times New Roman"/>
                <a:cs typeface="Times New Roman"/>
              </a:rPr>
              <a:t>primitivi dei </a:t>
            </a:r>
            <a:r>
              <a:rPr sz="1200" spc="-5" dirty="0">
                <a:latin typeface="Times New Roman"/>
                <a:cs typeface="Times New Roman"/>
              </a:rPr>
              <a:t>futuri </a:t>
            </a:r>
            <a:r>
              <a:rPr sz="1200" dirty="0">
                <a:latin typeface="Times New Roman"/>
                <a:cs typeface="Times New Roman"/>
              </a:rPr>
              <a:t>tipi di  </a:t>
            </a:r>
            <a:r>
              <a:rPr sz="1200" spc="-5" dirty="0">
                <a:latin typeface="Times New Roman"/>
                <a:cs typeface="Times New Roman"/>
              </a:rPr>
              <a:t>mammiferi.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1970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603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(1111.1) 101:5.11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rivelate personalmente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patrocinate </a:t>
            </a:r>
            <a:r>
              <a:rPr sz="1200" dirty="0">
                <a:latin typeface="Times New Roman"/>
                <a:cs typeface="Times New Roman"/>
              </a:rPr>
              <a:t>dagli spiriti di </a:t>
            </a:r>
            <a:r>
              <a:rPr sz="1200" spc="-5" dirty="0">
                <a:latin typeface="Times New Roman"/>
                <a:cs typeface="Times New Roman"/>
              </a:rPr>
              <a:t>conferimento rappresentanti </a:t>
            </a:r>
            <a:r>
              <a:rPr sz="1200" dirty="0">
                <a:latin typeface="Times New Roman"/>
                <a:cs typeface="Times New Roman"/>
              </a:rPr>
              <a:t>le tre persone della  </a:t>
            </a:r>
            <a:r>
              <a:rPr sz="1200" spc="-5" dirty="0">
                <a:latin typeface="Times New Roman"/>
                <a:cs typeface="Times New Roman"/>
              </a:rPr>
              <a:t>Trinità del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occupano </a:t>
            </a:r>
            <a:r>
              <a:rPr sz="1200" dirty="0">
                <a:latin typeface="Times New Roman"/>
                <a:cs typeface="Times New Roman"/>
              </a:rPr>
              <a:t>in special modo </a:t>
            </a:r>
            <a:r>
              <a:rPr sz="1200" spc="-5" dirty="0">
                <a:latin typeface="Times New Roman"/>
                <a:cs typeface="Times New Roman"/>
              </a:rPr>
              <a:t>dell’espansione della </a:t>
            </a:r>
            <a:r>
              <a:rPr sz="1200" i="1" dirty="0">
                <a:latin typeface="Times New Roman"/>
                <a:cs typeface="Times New Roman"/>
              </a:rPr>
              <a:t>verità.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evoluzionaria fa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apprezzare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all’individuo l’importanza del </a:t>
            </a:r>
            <a:r>
              <a:rPr sz="1200" dirty="0">
                <a:latin typeface="Times New Roman"/>
                <a:cs typeface="Times New Roman"/>
              </a:rPr>
              <a:t>dovere </a:t>
            </a:r>
            <a:r>
              <a:rPr sz="1200" spc="-5" dirty="0">
                <a:latin typeface="Times New Roman"/>
                <a:cs typeface="Times New Roman"/>
              </a:rPr>
              <a:t>personale;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rivelata </a:t>
            </a:r>
            <a:r>
              <a:rPr sz="1200" dirty="0">
                <a:latin typeface="Times New Roman"/>
                <a:cs typeface="Times New Roman"/>
              </a:rPr>
              <a:t>pone sempre più </a:t>
            </a:r>
            <a:r>
              <a:rPr sz="1200" spc="-5" dirty="0">
                <a:latin typeface="Times New Roman"/>
                <a:cs typeface="Times New Roman"/>
              </a:rPr>
              <a:t>l’accento sull’amore, sulla regola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d’oro.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(1111.2) 101:5.12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evoluta si appoggia interamente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fede.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rivelazione possiede la certezza addizionale </a:t>
            </a:r>
            <a:r>
              <a:rPr sz="1200" spc="-5" dirty="0">
                <a:latin typeface="Times New Roman"/>
                <a:cs typeface="Times New Roman"/>
              </a:rPr>
              <a:t>della sua  presentazione ampliata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verità concernenti </a:t>
            </a:r>
            <a:r>
              <a:rPr sz="1200" dirty="0">
                <a:latin typeface="Times New Roman"/>
                <a:cs typeface="Times New Roman"/>
              </a:rPr>
              <a:t>la divinità e la </a:t>
            </a:r>
            <a:r>
              <a:rPr sz="1200" spc="-5" dirty="0">
                <a:latin typeface="Times New Roman"/>
                <a:cs typeface="Times New Roman"/>
              </a:rPr>
              <a:t>realtà,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testimonianza ancor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preziosa dell’esperienza </a:t>
            </a:r>
            <a:r>
              <a:rPr sz="1200" dirty="0">
                <a:latin typeface="Times New Roman"/>
                <a:cs typeface="Times New Roman"/>
              </a:rPr>
              <a:t>effettiva 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accumula in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unione </a:t>
            </a:r>
            <a:r>
              <a:rPr sz="1200" spc="-5" dirty="0">
                <a:latin typeface="Times New Roman"/>
                <a:cs typeface="Times New Roman"/>
              </a:rPr>
              <a:t>operativa </a:t>
            </a:r>
            <a:r>
              <a:rPr sz="1200" dirty="0">
                <a:latin typeface="Times New Roman"/>
                <a:cs typeface="Times New Roman"/>
              </a:rPr>
              <a:t>della fede dell’evoluzione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della rivelazione. </a:t>
            </a:r>
            <a:r>
              <a:rPr sz="1200" spc="5" dirty="0">
                <a:latin typeface="Times New Roman"/>
                <a:cs typeface="Times New Roman"/>
              </a:rPr>
              <a:t>Tale  </a:t>
            </a:r>
            <a:r>
              <a:rPr sz="1200" dirty="0">
                <a:latin typeface="Times New Roman"/>
                <a:cs typeface="Times New Roman"/>
              </a:rPr>
              <a:t>unione </a:t>
            </a:r>
            <a:r>
              <a:rPr sz="1200" spc="-5" dirty="0">
                <a:latin typeface="Times New Roman"/>
                <a:cs typeface="Times New Roman"/>
              </a:rPr>
              <a:t>operativa </a:t>
            </a:r>
            <a:r>
              <a:rPr sz="1200" dirty="0">
                <a:latin typeface="Times New Roman"/>
                <a:cs typeface="Times New Roman"/>
              </a:rPr>
              <a:t>della fede umana e della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il possesso di un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bene avviato </a:t>
            </a:r>
            <a:r>
              <a:rPr sz="1200" spc="-5" dirty="0">
                <a:latin typeface="Times New Roman"/>
                <a:cs typeface="Times New Roman"/>
              </a:rPr>
              <a:t>all’effettiva </a:t>
            </a:r>
            <a:r>
              <a:rPr sz="1200" dirty="0">
                <a:latin typeface="Times New Roman"/>
                <a:cs typeface="Times New Roman"/>
              </a:rPr>
              <a:t>acquisizione  di 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44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(1111.3) 101:5.13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evoluzionaria fornisce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l’assicurazione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conferma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coscienza; </a:t>
            </a:r>
            <a:r>
              <a:rPr sz="1200" dirty="0">
                <a:latin typeface="Times New Roman"/>
                <a:cs typeface="Times New Roman"/>
              </a:rPr>
              <a:t>la religione  </a:t>
            </a:r>
            <a:r>
              <a:rPr sz="1200" spc="-5" dirty="0">
                <a:latin typeface="Times New Roman"/>
                <a:cs typeface="Times New Roman"/>
              </a:rPr>
              <a:t>rivelatoria </a:t>
            </a:r>
            <a:r>
              <a:rPr sz="1200" dirty="0">
                <a:latin typeface="Times New Roman"/>
                <a:cs typeface="Times New Roman"/>
              </a:rPr>
              <a:t>fornisce </a:t>
            </a:r>
            <a:r>
              <a:rPr sz="1200" spc="-5" dirty="0">
                <a:latin typeface="Times New Roman"/>
                <a:cs typeface="Times New Roman"/>
              </a:rPr>
              <a:t>l’assicurazione della </a:t>
            </a:r>
            <a:r>
              <a:rPr sz="1200" dirty="0">
                <a:latin typeface="Times New Roman"/>
                <a:cs typeface="Times New Roman"/>
              </a:rPr>
              <a:t>fede più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di un’esperienza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delle realtà della rivelazione.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terzo </a:t>
            </a:r>
            <a:r>
              <a:rPr sz="1200" spc="-5" dirty="0">
                <a:latin typeface="Times New Roman"/>
                <a:cs typeface="Times New Roman"/>
              </a:rPr>
              <a:t>gradino  della religione,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fase </a:t>
            </a:r>
            <a:r>
              <a:rPr sz="1200" spc="-5" dirty="0">
                <a:latin typeface="Times New Roman"/>
                <a:cs typeface="Times New Roman"/>
              </a:rPr>
              <a:t>dell’esperienza religiosa, concerne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morontiale, la </a:t>
            </a:r>
            <a:r>
              <a:rPr sz="1200" spc="-5" dirty="0">
                <a:latin typeface="Times New Roman"/>
                <a:cs typeface="Times New Roman"/>
              </a:rPr>
              <a:t>presa </a:t>
            </a:r>
            <a:r>
              <a:rPr sz="1200" dirty="0">
                <a:latin typeface="Times New Roman"/>
                <a:cs typeface="Times New Roman"/>
              </a:rPr>
              <a:t>più salda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mota.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progressione morontiale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verità della religione rivelata vengono ampliate;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conoscerete sempre </a:t>
            </a:r>
            <a:r>
              <a:rPr sz="1200" dirty="0">
                <a:latin typeface="Times New Roman"/>
                <a:cs typeface="Times New Roman"/>
              </a:rPr>
              <a:t>di più la </a:t>
            </a:r>
            <a:r>
              <a:rPr sz="1200" spc="-5" dirty="0">
                <a:latin typeface="Times New Roman"/>
                <a:cs typeface="Times New Roman"/>
              </a:rPr>
              <a:t>verità dei </a:t>
            </a:r>
            <a:r>
              <a:rPr sz="1200" spc="5" dirty="0">
                <a:latin typeface="Times New Roman"/>
                <a:cs typeface="Times New Roman"/>
              </a:rPr>
              <a:t>valori  </a:t>
            </a:r>
            <a:r>
              <a:rPr sz="1200" spc="-5" dirty="0">
                <a:latin typeface="Times New Roman"/>
                <a:cs typeface="Times New Roman"/>
              </a:rPr>
              <a:t>supremi, delle </a:t>
            </a:r>
            <a:r>
              <a:rPr sz="1200" dirty="0">
                <a:latin typeface="Times New Roman"/>
                <a:cs typeface="Times New Roman"/>
              </a:rPr>
              <a:t>bontà divine,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universali, delle realtà eterne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destini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ultimi.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55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(1111.4) 101:5.14 </a:t>
            </a:r>
            <a:r>
              <a:rPr sz="1200" spc="-5" dirty="0">
                <a:latin typeface="Times New Roman"/>
                <a:cs typeface="Times New Roman"/>
              </a:rPr>
              <a:t>Durante l’intera progressione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l’assicurazione della verità sostituisce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l’assicurazione della fede.  Quando alla fine </a:t>
            </a:r>
            <a:r>
              <a:rPr sz="1200" dirty="0">
                <a:latin typeface="Times New Roman"/>
                <a:cs typeface="Times New Roman"/>
              </a:rPr>
              <a:t>sarete </a:t>
            </a:r>
            <a:r>
              <a:rPr sz="1200" spc="-5" dirty="0">
                <a:latin typeface="Times New Roman"/>
                <a:cs typeface="Times New Roman"/>
              </a:rPr>
              <a:t>arruolati </a:t>
            </a:r>
            <a:r>
              <a:rPr sz="1200" dirty="0">
                <a:latin typeface="Times New Roman"/>
                <a:cs typeface="Times New Roman"/>
              </a:rPr>
              <a:t>nel mondo spirituale </a:t>
            </a:r>
            <a:r>
              <a:rPr sz="1200" spc="-5" dirty="0">
                <a:latin typeface="Times New Roman"/>
                <a:cs typeface="Times New Roman"/>
              </a:rPr>
              <a:t>reale, allora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assicurazioni della </a:t>
            </a:r>
            <a:r>
              <a:rPr sz="1200" dirty="0">
                <a:latin typeface="Times New Roman"/>
                <a:cs typeface="Times New Roman"/>
              </a:rPr>
              <a:t>pura intuizione spirituale opereranno </a:t>
            </a:r>
            <a:r>
              <a:rPr sz="1200" spc="-5" dirty="0">
                <a:latin typeface="Times New Roman"/>
                <a:cs typeface="Times New Roman"/>
              </a:rPr>
              <a:t>al 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verità, o piuttosto in congiunzione </a:t>
            </a:r>
            <a:r>
              <a:rPr sz="1200" spc="-5" dirty="0">
                <a:latin typeface="Times New Roman"/>
                <a:cs typeface="Times New Roman"/>
              </a:rPr>
              <a:t>con queste tecniche precedenti </a:t>
            </a:r>
            <a:r>
              <a:rPr sz="1200" dirty="0">
                <a:latin typeface="Times New Roman"/>
                <a:cs typeface="Times New Roman"/>
              </a:rPr>
              <a:t>di assicurazione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personalità, e  </a:t>
            </a:r>
            <a:r>
              <a:rPr sz="1200" spc="-5" dirty="0">
                <a:latin typeface="Times New Roman"/>
                <a:cs typeface="Times New Roman"/>
              </a:rPr>
              <a:t>sovrapposte 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8959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L’esperienza religiosa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progressiva</a:t>
            </a:r>
            <a:endParaRPr sz="1600">
              <a:latin typeface="Times New Roman"/>
              <a:cs typeface="Times New Roman"/>
            </a:endParaRPr>
          </a:p>
          <a:p>
            <a:pPr marL="76200" marR="12509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(1111.5) 101:6.1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fase morontiale </a:t>
            </a:r>
            <a:r>
              <a:rPr sz="1200" spc="-5" dirty="0">
                <a:latin typeface="Times New Roman"/>
                <a:cs typeface="Times New Roman"/>
              </a:rPr>
              <a:t>della religione </a:t>
            </a:r>
            <a:r>
              <a:rPr sz="1200" dirty="0">
                <a:latin typeface="Times New Roman"/>
                <a:cs typeface="Times New Roman"/>
              </a:rPr>
              <a:t>rivelata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l’</a:t>
            </a:r>
            <a:r>
              <a:rPr sz="1200" i="1" dirty="0">
                <a:latin typeface="Times New Roman"/>
                <a:cs typeface="Times New Roman"/>
              </a:rPr>
              <a:t>esperienza </a:t>
            </a:r>
            <a:r>
              <a:rPr sz="1200" i="1" spc="-5" dirty="0">
                <a:latin typeface="Times New Roman"/>
                <a:cs typeface="Times New Roman"/>
              </a:rPr>
              <a:t>della sopravvivenza,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grande </a:t>
            </a:r>
            <a:r>
              <a:rPr sz="1200" dirty="0">
                <a:latin typeface="Times New Roman"/>
                <a:cs typeface="Times New Roman"/>
              </a:rPr>
              <a:t>stimolo è il 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perfezione spirituale.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anche presente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spinta superiore all’adorazione, associata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richiamo che </a:t>
            </a:r>
            <a:r>
              <a:rPr sz="1200" dirty="0">
                <a:latin typeface="Times New Roman"/>
                <a:cs typeface="Times New Roman"/>
              </a:rPr>
              <a:t>incita 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etico </a:t>
            </a:r>
            <a:r>
              <a:rPr sz="1200" spc="-5" dirty="0">
                <a:latin typeface="Times New Roman"/>
                <a:cs typeface="Times New Roman"/>
              </a:rPr>
              <a:t>accresciuto.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visione morontiale </a:t>
            </a:r>
            <a:r>
              <a:rPr sz="1200" spc="-5" dirty="0">
                <a:latin typeface="Times New Roman"/>
                <a:cs typeface="Times New Roman"/>
              </a:rPr>
              <a:t>implica </a:t>
            </a:r>
            <a:r>
              <a:rPr sz="1200" dirty="0">
                <a:latin typeface="Times New Roman"/>
                <a:cs typeface="Times New Roman"/>
              </a:rPr>
              <a:t>una coscienza in </a:t>
            </a:r>
            <a:r>
              <a:rPr sz="1200" spc="-5" dirty="0">
                <a:latin typeface="Times New Roman"/>
                <a:cs typeface="Times New Roman"/>
              </a:rPr>
              <a:t>crescente espansione del </a:t>
            </a:r>
            <a:r>
              <a:rPr sz="1200" dirty="0">
                <a:latin typeface="Times New Roman"/>
                <a:cs typeface="Times New Roman"/>
              </a:rPr>
              <a:t>Settuplo, del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anche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dell’Ultimo.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(1111.6) 101:6.2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esperienza </a:t>
            </a:r>
            <a:r>
              <a:rPr sz="1200" spc="-5" dirty="0">
                <a:latin typeface="Times New Roman"/>
                <a:cs typeface="Times New Roman"/>
              </a:rPr>
              <a:t>religiosa, dai suoi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inizi sul livello materiale fino </a:t>
            </a:r>
            <a:r>
              <a:rPr sz="1200" dirty="0">
                <a:latin typeface="Times New Roman"/>
                <a:cs typeface="Times New Roman"/>
              </a:rPr>
              <a:t>all’ottenimento </a:t>
            </a:r>
            <a:r>
              <a:rPr sz="1200" spc="-5" dirty="0">
                <a:latin typeface="Times New Roman"/>
                <a:cs typeface="Times New Roman"/>
              </a:rPr>
              <a:t>del pieno status  spirituale, l’Aggiustatore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permette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personale della realtà dell’esistenza del Supremo;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stesso  </a:t>
            </a:r>
            <a:r>
              <a:rPr sz="1200" spc="-5" dirty="0">
                <a:latin typeface="Times New Roman"/>
                <a:cs typeface="Times New Roman"/>
              </a:rPr>
              <a:t>Aggiustatore detiene </a:t>
            </a:r>
            <a:r>
              <a:rPr sz="1200" dirty="0">
                <a:latin typeface="Times New Roman"/>
                <a:cs typeface="Times New Roman"/>
              </a:rPr>
              <a:t>anche i </a:t>
            </a:r>
            <a:r>
              <a:rPr sz="1200" spc="-5" dirty="0">
                <a:latin typeface="Times New Roman"/>
                <a:cs typeface="Times New Roman"/>
              </a:rPr>
              <a:t>segreti della </a:t>
            </a:r>
            <a:r>
              <a:rPr sz="1200" dirty="0">
                <a:latin typeface="Times New Roman"/>
                <a:cs typeface="Times New Roman"/>
              </a:rPr>
              <a:t>vostra fede </a:t>
            </a:r>
            <a:r>
              <a:rPr sz="1200" spc="-5" dirty="0">
                <a:latin typeface="Times New Roman"/>
                <a:cs typeface="Times New Roman"/>
              </a:rPr>
              <a:t>nel raggiungimento trascendentale dell’Ultimo.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esperienziale  dell’uomo in evoluzione, unita </a:t>
            </a:r>
            <a:r>
              <a:rPr sz="1200" spc="-5" dirty="0">
                <a:latin typeface="Times New Roman"/>
                <a:cs typeface="Times New Roman"/>
              </a:rPr>
              <a:t>all’essenza dell’Aggiustatore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esistenziale,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potenziale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dell’esistenza suprema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natura la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l’eventuarsi superfinito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trascendentale.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1683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(1111.7) 101:6.3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morale </a:t>
            </a:r>
            <a:r>
              <a:rPr sz="1200" spc="-5" dirty="0">
                <a:latin typeface="Times New Roman"/>
                <a:cs typeface="Times New Roman"/>
              </a:rPr>
              <a:t>comprende </a:t>
            </a:r>
            <a:r>
              <a:rPr sz="1200" dirty="0">
                <a:latin typeface="Times New Roman"/>
                <a:cs typeface="Times New Roman"/>
              </a:rPr>
              <a:t>decisioni </a:t>
            </a:r>
            <a:r>
              <a:rPr sz="1200" spc="-5" dirty="0">
                <a:latin typeface="Times New Roman"/>
                <a:cs typeface="Times New Roman"/>
              </a:rPr>
              <a:t>basate su </a:t>
            </a:r>
            <a:r>
              <a:rPr sz="1200" dirty="0">
                <a:latin typeface="Times New Roman"/>
                <a:cs typeface="Times New Roman"/>
              </a:rPr>
              <a:t>una conoscenza </a:t>
            </a:r>
            <a:r>
              <a:rPr sz="1200" spc="-5" dirty="0">
                <a:latin typeface="Times New Roman"/>
                <a:cs typeface="Times New Roman"/>
              </a:rPr>
              <a:t>ragionata, </a:t>
            </a:r>
            <a:r>
              <a:rPr sz="1200" dirty="0">
                <a:latin typeface="Times New Roman"/>
                <a:cs typeface="Times New Roman"/>
              </a:rPr>
              <a:t>accresciute </a:t>
            </a:r>
            <a:r>
              <a:rPr sz="1200" spc="-5" dirty="0">
                <a:latin typeface="Times New Roman"/>
                <a:cs typeface="Times New Roman"/>
              </a:rPr>
              <a:t>dalla saggezza </a:t>
            </a:r>
            <a:r>
              <a:rPr sz="1200" dirty="0">
                <a:latin typeface="Times New Roman"/>
                <a:cs typeface="Times New Roman"/>
              </a:rPr>
              <a:t>e sanzionate da  una </a:t>
            </a:r>
            <a:r>
              <a:rPr sz="1200" spc="-5" dirty="0">
                <a:latin typeface="Times New Roman"/>
                <a:cs typeface="Times New Roman"/>
              </a:rPr>
              <a:t>fede religiosa. Tali </a:t>
            </a:r>
            <a:r>
              <a:rPr sz="1200" dirty="0">
                <a:latin typeface="Times New Roman"/>
                <a:cs typeface="Times New Roman"/>
              </a:rPr>
              <a:t>scelte </a:t>
            </a:r>
            <a:r>
              <a:rPr sz="1200" spc="-5" dirty="0">
                <a:latin typeface="Times New Roman"/>
                <a:cs typeface="Times New Roman"/>
              </a:rPr>
              <a:t>sono degli atti </a:t>
            </a:r>
            <a:r>
              <a:rPr sz="1200" dirty="0">
                <a:latin typeface="Times New Roman"/>
                <a:cs typeface="Times New Roman"/>
              </a:rPr>
              <a:t>di natura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provano </a:t>
            </a:r>
            <a:r>
              <a:rPr sz="1200" dirty="0">
                <a:latin typeface="Times New Roman"/>
                <a:cs typeface="Times New Roman"/>
              </a:rPr>
              <a:t>l’esistenza di una </a:t>
            </a:r>
            <a:r>
              <a:rPr sz="1200" spc="-5" dirty="0">
                <a:latin typeface="Times New Roman"/>
                <a:cs typeface="Times New Roman"/>
              </a:rPr>
              <a:t>personalità morale, </a:t>
            </a:r>
            <a:r>
              <a:rPr sz="1200" dirty="0">
                <a:latin typeface="Times New Roman"/>
                <a:cs typeface="Times New Roman"/>
              </a:rPr>
              <a:t>che prelude alla  </a:t>
            </a:r>
            <a:r>
              <a:rPr sz="1200" spc="-5" dirty="0">
                <a:latin typeface="Times New Roman"/>
                <a:cs typeface="Times New Roman"/>
              </a:rPr>
              <a:t>personalità morontiale ed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al vero status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11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(1111.8) 101:6.4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è solo </a:t>
            </a:r>
            <a:r>
              <a:rPr sz="1200" spc="-5" dirty="0">
                <a:latin typeface="Times New Roman"/>
                <a:cs typeface="Times New Roman"/>
              </a:rPr>
              <a:t>l’accumulazione del materiale protoplasmico della memoria; 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primitiva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coscienza della creatura.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ingloba </a:t>
            </a:r>
            <a:r>
              <a:rPr sz="1200" dirty="0">
                <a:latin typeface="Times New Roman"/>
                <a:cs typeface="Times New Roman"/>
              </a:rPr>
              <a:t>le idee formulate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memoria protoplasmica in un </a:t>
            </a:r>
            <a:r>
              <a:rPr sz="1200" spc="-5" dirty="0">
                <a:latin typeface="Times New Roman"/>
                <a:cs typeface="Times New Roman"/>
              </a:rPr>
              <a:t>processo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associazione </a:t>
            </a:r>
            <a:r>
              <a:rPr sz="1200" dirty="0">
                <a:latin typeface="Times New Roman"/>
                <a:cs typeface="Times New Roman"/>
              </a:rPr>
              <a:t>e di ricombinazione, 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fenomeno </a:t>
            </a:r>
            <a:r>
              <a:rPr sz="1200" spc="-5" dirty="0">
                <a:latin typeface="Times New Roman"/>
                <a:cs typeface="Times New Roman"/>
              </a:rPr>
              <a:t>differenzia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umana dalla </a:t>
            </a:r>
            <a:r>
              <a:rPr sz="1200" dirty="0">
                <a:latin typeface="Times New Roman"/>
                <a:cs typeface="Times New Roman"/>
              </a:rPr>
              <a:t>semplice mente </a:t>
            </a:r>
            <a:r>
              <a:rPr sz="1200" spc="-5" dirty="0">
                <a:latin typeface="Times New Roman"/>
                <a:cs typeface="Times New Roman"/>
              </a:rPr>
              <a:t>animale. Gli </a:t>
            </a:r>
            <a:r>
              <a:rPr sz="1200" dirty="0">
                <a:latin typeface="Times New Roman"/>
                <a:cs typeface="Times New Roman"/>
              </a:rPr>
              <a:t>animali  </a:t>
            </a:r>
            <a:r>
              <a:rPr sz="1200" spc="-5" dirty="0">
                <a:latin typeface="Times New Roman"/>
                <a:cs typeface="Times New Roman"/>
              </a:rPr>
              <a:t>hanno delle conoscenze,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possiede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della </a:t>
            </a:r>
            <a:r>
              <a:rPr sz="1200" dirty="0">
                <a:latin typeface="Times New Roman"/>
                <a:cs typeface="Times New Roman"/>
              </a:rPr>
              <a:t>saggezza.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resa accessibile all’individuo </a:t>
            </a:r>
            <a:r>
              <a:rPr sz="1200" dirty="0">
                <a:latin typeface="Times New Roman"/>
                <a:cs typeface="Times New Roman"/>
              </a:rPr>
              <a:t>dotato di  </a:t>
            </a:r>
            <a:r>
              <a:rPr sz="1200" spc="-5" dirty="0">
                <a:latin typeface="Times New Roman"/>
                <a:cs typeface="Times New Roman"/>
              </a:rPr>
              <a:t>saggezza dal conferimento ad </a:t>
            </a:r>
            <a:r>
              <a:rPr sz="1200" dirty="0">
                <a:latin typeface="Times New Roman"/>
                <a:cs typeface="Times New Roman"/>
              </a:rPr>
              <a:t>una tale mente </a:t>
            </a:r>
            <a:r>
              <a:rPr sz="1200" spc="-5" dirty="0">
                <a:latin typeface="Times New Roman"/>
                <a:cs typeface="Times New Roman"/>
              </a:rPr>
              <a:t>degli spiriti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Figlio, l’Aggiustatore </a:t>
            </a:r>
            <a:r>
              <a:rPr sz="1200" dirty="0">
                <a:latin typeface="Times New Roman"/>
                <a:cs typeface="Times New Roman"/>
              </a:rPr>
              <a:t>di Pensiero e lo Spirito </a:t>
            </a:r>
            <a:r>
              <a:rPr sz="1200" spc="5" dirty="0">
                <a:latin typeface="Times New Roman"/>
                <a:cs typeface="Times New Roman"/>
              </a:rPr>
              <a:t>della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97520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16839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(1112.1) 101:6.5 </a:t>
            </a:r>
            <a:r>
              <a:rPr sz="1200" dirty="0">
                <a:latin typeface="Times New Roman"/>
                <a:cs typeface="Times New Roman"/>
              </a:rPr>
              <a:t>Cristo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si conferì ad Urantia, visse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della religione evoluzionaria fino </a:t>
            </a:r>
            <a:r>
              <a:rPr sz="1200" dirty="0">
                <a:latin typeface="Times New Roman"/>
                <a:cs typeface="Times New Roman"/>
              </a:rPr>
              <a:t>al tempo del </a:t>
            </a:r>
            <a:r>
              <a:rPr sz="1200" spc="-5" dirty="0">
                <a:latin typeface="Times New Roman"/>
                <a:cs typeface="Times New Roman"/>
              </a:rPr>
              <a:t>suo  battesimo. Da quel </a:t>
            </a:r>
            <a:r>
              <a:rPr sz="1200" dirty="0">
                <a:latin typeface="Times New Roman"/>
                <a:cs typeface="Times New Roman"/>
              </a:rPr>
              <a:t>momento in poi, </a:t>
            </a:r>
            <a:r>
              <a:rPr sz="1200" spc="-5" dirty="0">
                <a:latin typeface="Times New Roman"/>
                <a:cs typeface="Times New Roman"/>
              </a:rPr>
              <a:t>fino all’evento della sua crocifissione </a:t>
            </a:r>
            <a:r>
              <a:rPr sz="1200" dirty="0">
                <a:latin typeface="Times New Roman"/>
                <a:cs typeface="Times New Roman"/>
              </a:rPr>
              <a:t>incluso, </a:t>
            </a:r>
            <a:r>
              <a:rPr sz="1200" spc="-5" dirty="0">
                <a:latin typeface="Times New Roman"/>
                <a:cs typeface="Times New Roman"/>
              </a:rPr>
              <a:t>egli proseguì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opera 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guida  congiunta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evoluzionaria </a:t>
            </a:r>
            <a:r>
              <a:rPr sz="1200" dirty="0">
                <a:latin typeface="Times New Roman"/>
                <a:cs typeface="Times New Roman"/>
              </a:rPr>
              <a:t>e di quella </a:t>
            </a:r>
            <a:r>
              <a:rPr sz="1200" spc="-5" dirty="0">
                <a:latin typeface="Times New Roman"/>
                <a:cs typeface="Times New Roman"/>
              </a:rPr>
              <a:t>rivelata. Dal </a:t>
            </a:r>
            <a:r>
              <a:rPr sz="1200" dirty="0">
                <a:latin typeface="Times New Roman"/>
                <a:cs typeface="Times New Roman"/>
              </a:rPr>
              <a:t>mattino della </a:t>
            </a:r>
            <a:r>
              <a:rPr sz="1200" spc="-5" dirty="0">
                <a:latin typeface="Times New Roman"/>
                <a:cs typeface="Times New Roman"/>
              </a:rPr>
              <a:t>sua risurrezione 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ascensione egli  attraversò </a:t>
            </a:r>
            <a:r>
              <a:rPr sz="1200" dirty="0">
                <a:latin typeface="Times New Roman"/>
                <a:cs typeface="Times New Roman"/>
              </a:rPr>
              <a:t>le molteplici fasi della vita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umana dal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della materia </a:t>
            </a:r>
            <a:r>
              <a:rPr sz="1200" dirty="0">
                <a:latin typeface="Times New Roman"/>
                <a:cs typeface="Times New Roman"/>
              </a:rPr>
              <a:t>a quello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spirito. Dopo la </a:t>
            </a:r>
            <a:r>
              <a:rPr sz="1200" spc="-5" dirty="0">
                <a:latin typeface="Times New Roman"/>
                <a:cs typeface="Times New Roman"/>
              </a:rPr>
              <a:t>sua  ascensione Micael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padrone dell’esperienza della </a:t>
            </a:r>
            <a:r>
              <a:rPr sz="1200" dirty="0">
                <a:latin typeface="Times New Roman"/>
                <a:cs typeface="Times New Roman"/>
              </a:rPr>
              <a:t>Supremazia, la realizzazione </a:t>
            </a:r>
            <a:r>
              <a:rPr sz="1200" spc="-5" dirty="0">
                <a:latin typeface="Times New Roman"/>
                <a:cs typeface="Times New Roman"/>
              </a:rPr>
              <a:t>del Supremo;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la sola persona di 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a possedere 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illimitata di </a:t>
            </a:r>
            <a:r>
              <a:rPr sz="1200" spc="-5" dirty="0">
                <a:latin typeface="Times New Roman"/>
                <a:cs typeface="Times New Roman"/>
              </a:rPr>
              <a:t>sperimentare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Supremo, egli raggiunse istantaneamente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supremazia nel suo universo locale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(1112.2) 101:6.6 </a:t>
            </a:r>
            <a:r>
              <a:rPr sz="1200" spc="-5" dirty="0">
                <a:latin typeface="Times New Roman"/>
                <a:cs typeface="Times New Roman"/>
              </a:rPr>
              <a:t>Nell’uomo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fusione finale </a:t>
            </a:r>
            <a:r>
              <a:rPr sz="1200" dirty="0">
                <a:latin typeface="Times New Roman"/>
                <a:cs typeface="Times New Roman"/>
              </a:rPr>
              <a:t>e l’unità </a:t>
            </a:r>
            <a:r>
              <a:rPr sz="1200" spc="-5" dirty="0">
                <a:latin typeface="Times New Roman"/>
                <a:cs typeface="Times New Roman"/>
              </a:rPr>
              <a:t>risultante con l’Aggiustatore interiore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sintesi </a:t>
            </a:r>
            <a:r>
              <a:rPr sz="1200" dirty="0">
                <a:latin typeface="Times New Roman"/>
                <a:cs typeface="Times New Roman"/>
              </a:rPr>
              <a:t>in una sola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endParaRPr sz="1200">
              <a:latin typeface="Times New Roman"/>
              <a:cs typeface="Times New Roman"/>
            </a:endParaRPr>
          </a:p>
          <a:p>
            <a:pPr marL="63500" marR="224154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dell’essenza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di lui, in </a:t>
            </a:r>
            <a:r>
              <a:rPr sz="1200" spc="-5" dirty="0">
                <a:latin typeface="Times New Roman"/>
                <a:cs typeface="Times New Roman"/>
              </a:rPr>
              <a:t>potenziale,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del Supremo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assicurano ad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essere, </a:t>
            </a:r>
            <a:r>
              <a:rPr sz="1200" spc="10" dirty="0">
                <a:latin typeface="Times New Roman"/>
                <a:cs typeface="Times New Roman"/>
              </a:rPr>
              <a:t>un 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il diritto di </a:t>
            </a:r>
            <a:r>
              <a:rPr sz="1200" spc="-5" dirty="0">
                <a:latin typeface="Times New Roman"/>
                <a:cs typeface="Times New Roman"/>
              </a:rPr>
              <a:t>nascita eterno </a:t>
            </a:r>
            <a:r>
              <a:rPr sz="1200" dirty="0">
                <a:latin typeface="Times New Roman"/>
                <a:cs typeface="Times New Roman"/>
              </a:rPr>
              <a:t>a proseguire </a:t>
            </a:r>
            <a:r>
              <a:rPr sz="1200" spc="-5" dirty="0">
                <a:latin typeface="Times New Roman"/>
                <a:cs typeface="Times New Roman"/>
              </a:rPr>
              <a:t>infinitamente </a:t>
            </a:r>
            <a:r>
              <a:rPr sz="1200" dirty="0">
                <a:latin typeface="Times New Roman"/>
                <a:cs typeface="Times New Roman"/>
              </a:rPr>
              <a:t>la finalità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universale per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70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(1112.3) 101:6.7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insegna all’uomo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iniziare questa avventura magnifica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affascinante </a:t>
            </a:r>
            <a:r>
              <a:rPr sz="1200" dirty="0">
                <a:latin typeface="Times New Roman"/>
                <a:cs typeface="Times New Roman"/>
              </a:rPr>
              <a:t>attraverso lo 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progressione del tempo,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cominciare con </a:t>
            </a:r>
            <a:r>
              <a:rPr sz="1200" dirty="0">
                <a:latin typeface="Times New Roman"/>
                <a:cs typeface="Times New Roman"/>
              </a:rPr>
              <a:t>l’organizzare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conoscenza in idee-decisioni. Poi  </a:t>
            </a:r>
            <a:r>
              <a:rPr sz="1200" spc="-5" dirty="0">
                <a:latin typeface="Times New Roman"/>
                <a:cs typeface="Times New Roman"/>
              </a:rPr>
              <a:t>dovrebbe </a:t>
            </a:r>
            <a:r>
              <a:rPr sz="1200" dirty="0">
                <a:latin typeface="Times New Roman"/>
                <a:cs typeface="Times New Roman"/>
              </a:rPr>
              <a:t>ordinare </a:t>
            </a:r>
            <a:r>
              <a:rPr sz="1200" spc="-5" dirty="0">
                <a:latin typeface="Times New Roman"/>
                <a:cs typeface="Times New Roman"/>
              </a:rPr>
              <a:t>alla saggezza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lavorare incessantemente al suo </a:t>
            </a:r>
            <a:r>
              <a:rPr sz="1200" dirty="0">
                <a:latin typeface="Times New Roman"/>
                <a:cs typeface="Times New Roman"/>
              </a:rPr>
              <a:t>nobile compito di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dirty="0">
                <a:latin typeface="Times New Roman"/>
                <a:cs typeface="Times New Roman"/>
              </a:rPr>
              <a:t>le idee basate  </a:t>
            </a:r>
            <a:r>
              <a:rPr sz="1200" spc="-5" dirty="0">
                <a:latin typeface="Times New Roman"/>
                <a:cs typeface="Times New Roman"/>
              </a:rPr>
              <a:t>sull’autoconvinzione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ideali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pratici, </a:t>
            </a:r>
            <a:r>
              <a:rPr sz="1200" dirty="0">
                <a:latin typeface="Times New Roman"/>
                <a:cs typeface="Times New Roman"/>
              </a:rPr>
              <a:t>ma tuttavia </a:t>
            </a:r>
            <a:r>
              <a:rPr sz="1200" spc="-5" dirty="0">
                <a:latin typeface="Times New Roman"/>
                <a:cs typeface="Times New Roman"/>
              </a:rPr>
              <a:t>superni, cioè </a:t>
            </a:r>
            <a:r>
              <a:rPr sz="1200" dirty="0">
                <a:latin typeface="Times New Roman"/>
                <a:cs typeface="Times New Roman"/>
              </a:rPr>
              <a:t>in quei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così ragionevoli </a:t>
            </a:r>
            <a:r>
              <a:rPr sz="1200" dirty="0">
                <a:latin typeface="Times New Roman"/>
                <a:cs typeface="Times New Roman"/>
              </a:rPr>
              <a:t>come idee e  </a:t>
            </a:r>
            <a:r>
              <a:rPr sz="1200" spc="-5" dirty="0">
                <a:latin typeface="Times New Roman"/>
                <a:cs typeface="Times New Roman"/>
              </a:rPr>
              <a:t>così logici come </a:t>
            </a:r>
            <a:r>
              <a:rPr sz="1200" dirty="0">
                <a:latin typeface="Times New Roman"/>
                <a:cs typeface="Times New Roman"/>
              </a:rPr>
              <a:t>ideali che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osa perciò </a:t>
            </a:r>
            <a:r>
              <a:rPr sz="1200" spc="-5" dirty="0">
                <a:latin typeface="Times New Roman"/>
                <a:cs typeface="Times New Roman"/>
              </a:rPr>
              <a:t>congiungerli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spiritualizzarli,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renderli disponibili </a:t>
            </a:r>
            <a:r>
              <a:rPr sz="1200" dirty="0">
                <a:latin typeface="Times New Roman"/>
                <a:cs typeface="Times New Roman"/>
              </a:rPr>
              <a:t>per questa  </a:t>
            </a:r>
            <a:r>
              <a:rPr sz="1200" spc="-5" dirty="0">
                <a:latin typeface="Times New Roman"/>
                <a:cs typeface="Times New Roman"/>
              </a:rPr>
              <a:t>associazione nella </a:t>
            </a:r>
            <a:r>
              <a:rPr sz="1200" dirty="0">
                <a:latin typeface="Times New Roman"/>
                <a:cs typeface="Times New Roman"/>
              </a:rPr>
              <a:t>mente finita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farà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complemento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effettivo, preparato </a:t>
            </a:r>
            <a:r>
              <a:rPr sz="1200" dirty="0">
                <a:latin typeface="Times New Roman"/>
                <a:cs typeface="Times New Roman"/>
              </a:rPr>
              <a:t>in tal modo per </a:t>
            </a:r>
            <a:r>
              <a:rPr sz="1200" spc="-5" dirty="0">
                <a:latin typeface="Times New Roman"/>
                <a:cs typeface="Times New Roman"/>
              </a:rPr>
              <a:t>l’azione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 Verità dei Figli,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manifestazioni nel tempo-spazio della verità del </a:t>
            </a:r>
            <a:r>
              <a:rPr sz="1200" dirty="0">
                <a:latin typeface="Times New Roman"/>
                <a:cs typeface="Times New Roman"/>
              </a:rPr>
              <a:t>Paradiso — la </a:t>
            </a:r>
            <a:r>
              <a:rPr sz="1200" spc="-5" dirty="0">
                <a:latin typeface="Times New Roman"/>
                <a:cs typeface="Times New Roman"/>
              </a:rPr>
              <a:t>verità universale.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coordinazione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idee-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decisioni, d’ideali logici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verità divina rappresenta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retto, </a:t>
            </a:r>
            <a:r>
              <a:rPr sz="1200" spc="-5" dirty="0">
                <a:latin typeface="Times New Roman"/>
                <a:cs typeface="Times New Roman"/>
              </a:rPr>
              <a:t>requisito preliminare </a:t>
            </a:r>
            <a:r>
              <a:rPr sz="1200" dirty="0">
                <a:latin typeface="Times New Roman"/>
                <a:cs typeface="Times New Roman"/>
              </a:rPr>
              <a:t>per l’ammissione di  un </a:t>
            </a:r>
            <a:r>
              <a:rPr sz="1200" spc="-5" dirty="0">
                <a:latin typeface="Times New Roman"/>
                <a:cs typeface="Times New Roman"/>
              </a:rPr>
              <a:t>mortale alle realtà </a:t>
            </a:r>
            <a:r>
              <a:rPr sz="1200" dirty="0">
                <a:latin typeface="Times New Roman"/>
                <a:cs typeface="Times New Roman"/>
              </a:rPr>
              <a:t>in continua </a:t>
            </a:r>
            <a:r>
              <a:rPr sz="1200" spc="-5" dirty="0">
                <a:latin typeface="Times New Roman"/>
                <a:cs typeface="Times New Roman"/>
              </a:rPr>
              <a:t>espansione </a:t>
            </a:r>
            <a:r>
              <a:rPr sz="1200" dirty="0">
                <a:latin typeface="Times New Roman"/>
                <a:cs typeface="Times New Roman"/>
              </a:rPr>
              <a:t>e sempre più </a:t>
            </a:r>
            <a:r>
              <a:rPr sz="1200" spc="-5" dirty="0">
                <a:latin typeface="Times New Roman"/>
                <a:cs typeface="Times New Roman"/>
              </a:rPr>
              <a:t>spirituali dei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9909" cy="39039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(1112.4) 101:6.8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costituirono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religione </a:t>
            </a:r>
            <a:r>
              <a:rPr sz="1200" dirty="0">
                <a:latin typeface="Times New Roman"/>
                <a:cs typeface="Times New Roman"/>
              </a:rPr>
              <a:t>di Urantia </a:t>
            </a:r>
            <a:r>
              <a:rPr sz="1200" spc="-5" dirty="0">
                <a:latin typeface="Times New Roman"/>
                <a:cs typeface="Times New Roman"/>
              </a:rPr>
              <a:t>che inglobava così pienamente </a:t>
            </a:r>
            <a:r>
              <a:rPr sz="1200" dirty="0">
                <a:latin typeface="Times New Roman"/>
                <a:cs typeface="Times New Roman"/>
              </a:rPr>
              <a:t>una coordinazione  </a:t>
            </a:r>
            <a:r>
              <a:rPr sz="1200" spc="-5" dirty="0">
                <a:latin typeface="Times New Roman"/>
                <a:cs typeface="Times New Roman"/>
              </a:rPr>
              <a:t>armoniosa della </a:t>
            </a:r>
            <a:r>
              <a:rPr sz="1200" dirty="0">
                <a:latin typeface="Times New Roman"/>
                <a:cs typeface="Times New Roman"/>
              </a:rPr>
              <a:t>conoscenza, </a:t>
            </a:r>
            <a:r>
              <a:rPr sz="1200" spc="-5" dirty="0">
                <a:latin typeface="Times New Roman"/>
                <a:cs typeface="Times New Roman"/>
              </a:rPr>
              <a:t>della saggezza, della fede, della </a:t>
            </a:r>
            <a:r>
              <a:rPr sz="1200" dirty="0">
                <a:latin typeface="Times New Roman"/>
                <a:cs typeface="Times New Roman"/>
              </a:rPr>
              <a:t>verità e dell’amore </a:t>
            </a:r>
            <a:r>
              <a:rPr sz="1200" spc="-5" dirty="0">
                <a:latin typeface="Times New Roman"/>
                <a:cs typeface="Times New Roman"/>
              </a:rPr>
              <a:t>per fornire completamente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simultaneamente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tranquillità temporale,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certezza intellettuale, </a:t>
            </a:r>
            <a:r>
              <a:rPr sz="1200" dirty="0">
                <a:latin typeface="Times New Roman"/>
                <a:cs typeface="Times New Roman"/>
              </a:rPr>
              <a:t>l’illuminazione </a:t>
            </a:r>
            <a:r>
              <a:rPr sz="1200" spc="-5" dirty="0">
                <a:latin typeface="Times New Roman"/>
                <a:cs typeface="Times New Roman"/>
              </a:rPr>
              <a:t>morale,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stabilità filosofica,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sensibilità etica,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l’assicurazione formale della sopravvivenza </a:t>
            </a:r>
            <a:r>
              <a:rPr sz="1200" dirty="0">
                <a:latin typeface="Times New Roman"/>
                <a:cs typeface="Times New Roman"/>
              </a:rPr>
              <a:t>personale.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di Gesù indicò la via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finalità della salvezza </a:t>
            </a:r>
            <a:r>
              <a:rPr sz="1200" dirty="0">
                <a:latin typeface="Times New Roman"/>
                <a:cs typeface="Times New Roman"/>
              </a:rPr>
              <a:t>umana, verso  </a:t>
            </a:r>
            <a:r>
              <a:rPr sz="1200" spc="-5" dirty="0">
                <a:latin typeface="Times New Roman"/>
                <a:cs typeface="Times New Roman"/>
              </a:rPr>
              <a:t>l’ultimità del compimento universale dei mortali, </a:t>
            </a:r>
            <a:r>
              <a:rPr sz="1200" dirty="0">
                <a:latin typeface="Times New Roman"/>
                <a:cs typeface="Times New Roman"/>
              </a:rPr>
              <a:t>poiché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procurava: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(1112.5) 101:6.9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catene </a:t>
            </a:r>
            <a:r>
              <a:rPr sz="1200" spc="-5" dirty="0">
                <a:latin typeface="Times New Roman"/>
                <a:cs typeface="Times New Roman"/>
              </a:rPr>
              <a:t>materiali nella realizzazione personale della filiazione con </a:t>
            </a:r>
            <a:r>
              <a:rPr sz="1200" dirty="0">
                <a:latin typeface="Times New Roman"/>
                <a:cs typeface="Times New Roman"/>
              </a:rPr>
              <a:t>Dio, che è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(1112.6) 101:6.10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dalla schiavitù intellettuale: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conoscerà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lo renderà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libero.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54355">
              <a:lnSpc>
                <a:spcPct val="954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(1112.7) 101:6.11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dalla cecità spirituale,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umana della fratellanza degli esseri mortali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coscienza morontiale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dell’universo; la scoperta 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rivelazione della </a:t>
            </a:r>
            <a:r>
              <a:rPr sz="1200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dei valori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ministero.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5702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(1113.1) 101:6.12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dall’incompletezza dell’io mediante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dei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dell’universo 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realizzazione </a:t>
            </a:r>
            <a:r>
              <a:rPr sz="1200" spc="-5" dirty="0">
                <a:latin typeface="Times New Roman"/>
                <a:cs typeface="Times New Roman"/>
              </a:rPr>
              <a:t>finale dell’armonia </a:t>
            </a:r>
            <a:r>
              <a:rPr sz="1200" dirty="0">
                <a:latin typeface="Times New Roman"/>
                <a:cs typeface="Times New Roman"/>
              </a:rPr>
              <a:t>di Havona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perfezione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889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(1113.2) 101:6.13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dall’io,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liberazione dai </a:t>
            </a:r>
            <a:r>
              <a:rPr sz="1200" dirty="0">
                <a:latin typeface="Times New Roman"/>
                <a:cs typeface="Times New Roman"/>
              </a:rPr>
              <a:t>limiti </a:t>
            </a:r>
            <a:r>
              <a:rPr sz="1200" spc="-5" dirty="0">
                <a:latin typeface="Times New Roman"/>
                <a:cs typeface="Times New Roman"/>
              </a:rPr>
              <a:t>dell’autocoscienza grazie al raggiungimento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livelli  cosmici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Suprema e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coordinazione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compimenti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altri esseri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autocoscienti.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12642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(1113.3) 101:6.14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dal tempo,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conseguimento </a:t>
            </a:r>
            <a:r>
              <a:rPr sz="1200" dirty="0">
                <a:latin typeface="Times New Roman"/>
                <a:cs typeface="Times New Roman"/>
              </a:rPr>
              <a:t>di una vita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senza fine </a:t>
            </a:r>
            <a:r>
              <a:rPr sz="1200" spc="-5" dirty="0">
                <a:latin typeface="Times New Roman"/>
                <a:cs typeface="Times New Roman"/>
              </a:rPr>
              <a:t>nel  riconoscimento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servizio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3084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5505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(1113.4) 101:6.15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salvezza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finito, l’unione </a:t>
            </a:r>
            <a:r>
              <a:rPr sz="1200" spc="-5" dirty="0">
                <a:latin typeface="Times New Roman"/>
                <a:cs typeface="Times New Roman"/>
              </a:rPr>
              <a:t>perfezionata con </a:t>
            </a:r>
            <a:r>
              <a:rPr sz="1200" dirty="0">
                <a:latin typeface="Times New Roman"/>
                <a:cs typeface="Times New Roman"/>
              </a:rPr>
              <a:t>la Deità </a:t>
            </a:r>
            <a:r>
              <a:rPr sz="1200" spc="-5" dirty="0">
                <a:latin typeface="Times New Roman"/>
                <a:cs typeface="Times New Roman"/>
              </a:rPr>
              <a:t>nel Supremo,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suo </a:t>
            </a:r>
            <a:r>
              <a:rPr sz="1200" dirty="0">
                <a:latin typeface="Times New Roman"/>
                <a:cs typeface="Times New Roman"/>
              </a:rPr>
              <a:t>tramite,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tenta la </a:t>
            </a:r>
            <a:r>
              <a:rPr sz="1200" spc="-5" dirty="0">
                <a:latin typeface="Times New Roman"/>
                <a:cs typeface="Times New Roman"/>
              </a:rPr>
              <a:t>scoperta trascendentale dell’Ultimo sui livelli postfinalitari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dell’absonito.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298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(1113.5) 101:6.16 </a:t>
            </a:r>
            <a:r>
              <a:rPr sz="1200" spc="-5" dirty="0">
                <a:latin typeface="Times New Roman"/>
                <a:cs typeface="Times New Roman"/>
              </a:rPr>
              <a:t>Questa settupla salvezza equivale alla realizzazione completa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definitiva esperienza del </a:t>
            </a:r>
            <a:r>
              <a:rPr sz="1200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Universale. </a:t>
            </a:r>
            <a:r>
              <a:rPr sz="1200" dirty="0">
                <a:latin typeface="Times New Roman"/>
                <a:cs typeface="Times New Roman"/>
              </a:rPr>
              <a:t>E tutto ciò,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potenziale,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contenuto nella realtà </a:t>
            </a:r>
            <a:r>
              <a:rPr sz="1200" dirty="0">
                <a:latin typeface="Times New Roman"/>
                <a:cs typeface="Times New Roman"/>
              </a:rPr>
              <a:t>della fede </a:t>
            </a:r>
            <a:r>
              <a:rPr sz="1200" spc="-5" dirty="0">
                <a:latin typeface="Times New Roman"/>
                <a:cs typeface="Times New Roman"/>
              </a:rPr>
              <a:t>dell’esperienza religiosa umana, </a:t>
            </a:r>
            <a:r>
              <a:rPr sz="1200" dirty="0">
                <a:latin typeface="Times New Roman"/>
                <a:cs typeface="Times New Roman"/>
              </a:rPr>
              <a:t>e può </a:t>
            </a:r>
            <a:r>
              <a:rPr sz="1200" spc="-5" dirty="0">
                <a:latin typeface="Times New Roman"/>
                <a:cs typeface="Times New Roman"/>
              </a:rPr>
              <a:t>esservi  effettivamente contenuto 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nutrita anche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dell’ultimo,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rivelava.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di Gesù </a:t>
            </a:r>
            <a:r>
              <a:rPr sz="1200" spc="-5" dirty="0">
                <a:latin typeface="Times New Roman"/>
                <a:cs typeface="Times New Roman"/>
              </a:rPr>
              <a:t>si  avvicinava allo status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assoluto universale </a:t>
            </a:r>
            <a:r>
              <a:rPr sz="1200" dirty="0">
                <a:latin typeface="Times New Roman"/>
                <a:cs typeface="Times New Roman"/>
              </a:rPr>
              <a:t>nella misura in cui tale </a:t>
            </a: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è possibile nel cosmo in evoluzione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(1113.6) 101:6.17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l’appropriazione della fede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pregustare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dell’eternità. Gesù, nel  corso della sua </a:t>
            </a:r>
            <a:r>
              <a:rPr sz="1200" dirty="0">
                <a:latin typeface="Times New Roman"/>
                <a:cs typeface="Times New Roman"/>
              </a:rPr>
              <a:t>esperienza </a:t>
            </a:r>
            <a:r>
              <a:rPr sz="1200" spc="-5" dirty="0">
                <a:latin typeface="Times New Roman"/>
                <a:cs typeface="Times New Roman"/>
              </a:rPr>
              <a:t>umana, fece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scoperta </a:t>
            </a:r>
            <a:r>
              <a:rPr sz="1200" spc="-5" dirty="0">
                <a:latin typeface="Times New Roman"/>
                <a:cs typeface="Times New Roman"/>
              </a:rPr>
              <a:t>del Padre Finale,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fratelli nella </a:t>
            </a:r>
            <a:r>
              <a:rPr sz="1200" dirty="0">
                <a:latin typeface="Times New Roman"/>
                <a:cs typeface="Times New Roman"/>
              </a:rPr>
              <a:t>carne della vita mortale </a:t>
            </a:r>
            <a:r>
              <a:rPr sz="1200" spc="5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seguirlo 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stessa 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scoperta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Padre. Anch’essi, così </a:t>
            </a:r>
            <a:r>
              <a:rPr sz="1200" dirty="0">
                <a:latin typeface="Times New Roman"/>
                <a:cs typeface="Times New Roman"/>
              </a:rPr>
              <a:t>come sono, possono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esperienza con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soddisfazione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così com’egli era. Nuovi </a:t>
            </a: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divennero attuali nell’universo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a seguito </a:t>
            </a:r>
            <a:r>
              <a:rPr sz="1200" spc="-5" dirty="0">
                <a:latin typeface="Times New Roman"/>
                <a:cs typeface="Times New Roman"/>
              </a:rPr>
              <a:t>del  conferimento </a:t>
            </a:r>
            <a:r>
              <a:rPr sz="1200" dirty="0">
                <a:latin typeface="Times New Roman"/>
                <a:cs typeface="Times New Roman"/>
              </a:rPr>
              <a:t>terminale di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ed uno di </a:t>
            </a:r>
            <a:r>
              <a:rPr sz="1200" spc="-5" dirty="0">
                <a:latin typeface="Times New Roman"/>
                <a:cs typeface="Times New Roman"/>
              </a:rPr>
              <a:t>questi fu </a:t>
            </a:r>
            <a:r>
              <a:rPr sz="1200" dirty="0">
                <a:latin typeface="Times New Roman"/>
                <a:cs typeface="Times New Roman"/>
              </a:rPr>
              <a:t>la nuova </a:t>
            </a:r>
            <a:r>
              <a:rPr sz="1200" spc="-5" dirty="0">
                <a:latin typeface="Times New Roman"/>
                <a:cs typeface="Times New Roman"/>
              </a:rPr>
              <a:t>illuminazione del sentiero dell’eternità che conduce al Padre </a:t>
            </a:r>
            <a:r>
              <a:rPr sz="1200" dirty="0">
                <a:latin typeface="Times New Roman"/>
                <a:cs typeface="Times New Roman"/>
              </a:rPr>
              <a:t>di tutti 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percorso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sangue materiali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della </a:t>
            </a:r>
            <a:r>
              <a:rPr sz="1200" dirty="0">
                <a:latin typeface="Times New Roman"/>
                <a:cs typeface="Times New Roman"/>
              </a:rPr>
              <a:t>loro vita iniziale </a:t>
            </a:r>
            <a:r>
              <a:rPr sz="1200" spc="-5" dirty="0">
                <a:latin typeface="Times New Roman"/>
                <a:cs typeface="Times New Roman"/>
              </a:rPr>
              <a:t>sui pianeti </a:t>
            </a:r>
            <a:r>
              <a:rPr sz="1200" spc="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nuova via vivente </a:t>
            </a:r>
            <a:r>
              <a:rPr sz="1200" spc="-5" dirty="0">
                <a:latin typeface="Times New Roman"/>
                <a:cs typeface="Times New Roman"/>
              </a:rPr>
              <a:t>grazie alla </a:t>
            </a:r>
            <a:r>
              <a:rPr sz="1200" dirty="0">
                <a:latin typeface="Times New Roman"/>
                <a:cs typeface="Times New Roman"/>
              </a:rPr>
              <a:t>quale l’uomo può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l’eredità divina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Padre ha </a:t>
            </a:r>
            <a:r>
              <a:rPr sz="1200" spc="-5" dirty="0">
                <a:latin typeface="Times New Roman"/>
                <a:cs typeface="Times New Roman"/>
              </a:rPr>
              <a:t>decretato sarà sua </a:t>
            </a:r>
            <a:r>
              <a:rPr sz="1200" spc="5" dirty="0">
                <a:latin typeface="Times New Roman"/>
                <a:cs typeface="Times New Roman"/>
              </a:rPr>
              <a:t>purché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chieda.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Gesù sono abbondantemente dimostrati </a:t>
            </a:r>
            <a:r>
              <a:rPr sz="1200" dirty="0">
                <a:latin typeface="Times New Roman"/>
                <a:cs typeface="Times New Roman"/>
              </a:rPr>
              <a:t>l’inizio e la </a:t>
            </a:r>
            <a:r>
              <a:rPr sz="1200" spc="-5" dirty="0">
                <a:latin typeface="Times New Roman"/>
                <a:cs typeface="Times New Roman"/>
              </a:rPr>
              <a:t>fine dell’esperienza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 dell’umanità, anche dell’umanità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Una filosofia personale della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religione</a:t>
            </a:r>
            <a:endParaRPr sz="1600">
              <a:latin typeface="Times New Roman"/>
              <a:cs typeface="Times New Roman"/>
            </a:endParaRPr>
          </a:p>
          <a:p>
            <a:pPr marL="76200" marR="23876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(1113.7) 101:7.1 </a:t>
            </a:r>
            <a:r>
              <a:rPr sz="1200" spc="-5" dirty="0">
                <a:latin typeface="Times New Roman"/>
                <a:cs typeface="Times New Roman"/>
              </a:rPr>
              <a:t>Un’idea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un piano </a:t>
            </a:r>
            <a:r>
              <a:rPr sz="1200" spc="-5" dirty="0">
                <a:latin typeface="Times New Roman"/>
                <a:cs typeface="Times New Roman"/>
              </a:rPr>
              <a:t>d’azione teorico, </a:t>
            </a:r>
            <a:r>
              <a:rPr sz="1200" dirty="0">
                <a:latin typeface="Times New Roman"/>
                <a:cs typeface="Times New Roman"/>
              </a:rPr>
              <a:t>mentre una decisione </a:t>
            </a:r>
            <a:r>
              <a:rPr sz="1200" spc="-5" dirty="0">
                <a:latin typeface="Times New Roman"/>
                <a:cs typeface="Times New Roman"/>
              </a:rPr>
              <a:t>precisa </a:t>
            </a:r>
            <a:r>
              <a:rPr sz="1200" dirty="0">
                <a:latin typeface="Times New Roman"/>
                <a:cs typeface="Times New Roman"/>
              </a:rPr>
              <a:t>è un piano d’azione </a:t>
            </a:r>
            <a:r>
              <a:rPr sz="1200" spc="-5" dirty="0">
                <a:latin typeface="Times New Roman"/>
                <a:cs typeface="Times New Roman"/>
              </a:rPr>
              <a:t>convalidato. Uno  stereotipo </a:t>
            </a:r>
            <a:r>
              <a:rPr sz="1200" dirty="0">
                <a:latin typeface="Times New Roman"/>
                <a:cs typeface="Times New Roman"/>
              </a:rPr>
              <a:t>è un piano d’azione </a:t>
            </a:r>
            <a:r>
              <a:rPr sz="1200" spc="-5" dirty="0">
                <a:latin typeface="Times New Roman"/>
                <a:cs typeface="Times New Roman"/>
              </a:rPr>
              <a:t>accettato senza convalida.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materiali con </a:t>
            </a:r>
            <a:r>
              <a:rPr sz="1200" spc="5" dirty="0">
                <a:latin typeface="Times New Roman"/>
                <a:cs typeface="Times New Roman"/>
              </a:rPr>
              <a:t>cui </a:t>
            </a:r>
            <a:r>
              <a:rPr sz="1200" spc="-5" dirty="0">
                <a:latin typeface="Times New Roman"/>
                <a:cs typeface="Times New Roman"/>
              </a:rPr>
              <a:t>costruire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filosofia personale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derivati sia dall’esperienza interiore che dall’esperienza dell’individuo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ambiente.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status </a:t>
            </a:r>
            <a:r>
              <a:rPr sz="1200" spc="-5" dirty="0">
                <a:latin typeface="Times New Roman"/>
                <a:cs typeface="Times New Roman"/>
              </a:rPr>
              <a:t>sociale,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condizioni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054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63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economiche, </a:t>
            </a:r>
            <a:r>
              <a:rPr sz="1200" dirty="0">
                <a:latin typeface="Times New Roman"/>
                <a:cs typeface="Times New Roman"/>
              </a:rPr>
              <a:t>la possibilità </a:t>
            </a:r>
            <a:r>
              <a:rPr sz="1200" spc="-5" dirty="0">
                <a:latin typeface="Times New Roman"/>
                <a:cs typeface="Times New Roman"/>
              </a:rPr>
              <a:t>d’istruirsi, gli orientamenti morali, </a:t>
            </a:r>
            <a:r>
              <a:rPr sz="1200" dirty="0">
                <a:latin typeface="Times New Roman"/>
                <a:cs typeface="Times New Roman"/>
              </a:rPr>
              <a:t>le influenze </a:t>
            </a:r>
            <a:r>
              <a:rPr sz="1200" spc="-5" dirty="0">
                <a:latin typeface="Times New Roman"/>
                <a:cs typeface="Times New Roman"/>
              </a:rPr>
              <a:t>delle istituzioni, gli sviluppi </a:t>
            </a:r>
            <a:r>
              <a:rPr sz="1200" dirty="0">
                <a:latin typeface="Times New Roman"/>
                <a:cs typeface="Times New Roman"/>
              </a:rPr>
              <a:t>politici, le </a:t>
            </a:r>
            <a:r>
              <a:rPr sz="1200" spc="-5" dirty="0">
                <a:latin typeface="Times New Roman"/>
                <a:cs typeface="Times New Roman"/>
              </a:rPr>
              <a:t>tendenze </a:t>
            </a:r>
            <a:r>
              <a:rPr sz="1200" dirty="0">
                <a:latin typeface="Times New Roman"/>
                <a:cs typeface="Times New Roman"/>
              </a:rPr>
              <a:t>razziali  e </a:t>
            </a:r>
            <a:r>
              <a:rPr sz="1200" spc="-5" dirty="0">
                <a:latin typeface="Times New Roman"/>
                <a:cs typeface="Times New Roman"/>
              </a:rPr>
              <a:t>gli insegnamenti religiosi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proprio tempo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proprio luogo diventano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dei fattori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formulazione </a:t>
            </a:r>
            <a:r>
              <a:rPr sz="1200" dirty="0">
                <a:latin typeface="Times New Roman"/>
                <a:cs typeface="Times New Roman"/>
              </a:rPr>
              <a:t>di una filosofia 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religione. 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temperamento </a:t>
            </a:r>
            <a:r>
              <a:rPr sz="1200" dirty="0">
                <a:latin typeface="Times New Roman"/>
                <a:cs typeface="Times New Roman"/>
              </a:rPr>
              <a:t>innato e </a:t>
            </a:r>
            <a:r>
              <a:rPr sz="1200" spc="-5" dirty="0">
                <a:latin typeface="Times New Roman"/>
                <a:cs typeface="Times New Roman"/>
              </a:rPr>
              <a:t>l’inclinazione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determinano marcatamente </a:t>
            </a:r>
            <a:r>
              <a:rPr sz="1200" dirty="0">
                <a:latin typeface="Times New Roman"/>
                <a:cs typeface="Times New Roman"/>
              </a:rPr>
              <a:t>il modello della  filosofia </a:t>
            </a:r>
            <a:r>
              <a:rPr sz="1200" spc="-5" dirty="0">
                <a:latin typeface="Times New Roman"/>
                <a:cs typeface="Times New Roman"/>
              </a:rPr>
              <a:t>religiosa. L’occupazione,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parentela </a:t>
            </a:r>
            <a:r>
              <a:rPr sz="1200" dirty="0">
                <a:latin typeface="Times New Roman"/>
                <a:cs typeface="Times New Roman"/>
              </a:rPr>
              <a:t>influenzano tutti </a:t>
            </a:r>
            <a:r>
              <a:rPr sz="1200" spc="-5" dirty="0">
                <a:latin typeface="Times New Roman"/>
                <a:cs typeface="Times New Roman"/>
              </a:rPr>
              <a:t>l’evoluzione dei propri livelli personali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38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(1113.8) 101:7.2 </a:t>
            </a:r>
            <a:r>
              <a:rPr sz="1200" spc="-5" dirty="0">
                <a:latin typeface="Times New Roman"/>
                <a:cs typeface="Times New Roman"/>
              </a:rPr>
              <a:t>Una filosofia della religione si </a:t>
            </a:r>
            <a:r>
              <a:rPr sz="1200" dirty="0">
                <a:latin typeface="Times New Roman"/>
                <a:cs typeface="Times New Roman"/>
              </a:rPr>
              <a:t>evolve da una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basilare delle </a:t>
            </a:r>
            <a:r>
              <a:rPr sz="1200" spc="-5" dirty="0">
                <a:latin typeface="Times New Roman"/>
                <a:cs typeface="Times New Roman"/>
              </a:rPr>
              <a:t>idee, accresciuta </a:t>
            </a:r>
            <a:r>
              <a:rPr sz="1200" dirty="0">
                <a:latin typeface="Times New Roman"/>
                <a:cs typeface="Times New Roman"/>
              </a:rPr>
              <a:t>dalla vita </a:t>
            </a:r>
            <a:r>
              <a:rPr sz="1200" spc="-5" dirty="0">
                <a:latin typeface="Times New Roman"/>
                <a:cs typeface="Times New Roman"/>
              </a:rPr>
              <a:t>sperimentale, entrambe  modificate dalla </a:t>
            </a:r>
            <a:r>
              <a:rPr sz="1200" dirty="0">
                <a:latin typeface="Times New Roman"/>
                <a:cs typeface="Times New Roman"/>
              </a:rPr>
              <a:t>tendenza </a:t>
            </a:r>
            <a:r>
              <a:rPr sz="1200" spc="-5" dirty="0">
                <a:latin typeface="Times New Roman"/>
                <a:cs typeface="Times New Roman"/>
              </a:rPr>
              <a:t>ad imitare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propri associati. L’efficacia delle </a:t>
            </a:r>
            <a:r>
              <a:rPr sz="1200" dirty="0">
                <a:latin typeface="Times New Roman"/>
                <a:cs typeface="Times New Roman"/>
              </a:rPr>
              <a:t>conclusioni </a:t>
            </a:r>
            <a:r>
              <a:rPr sz="1200" spc="-5" dirty="0">
                <a:latin typeface="Times New Roman"/>
                <a:cs typeface="Times New Roman"/>
              </a:rPr>
              <a:t>filosofiche </a:t>
            </a:r>
            <a:r>
              <a:rPr sz="1200" dirty="0">
                <a:latin typeface="Times New Roman"/>
                <a:cs typeface="Times New Roman"/>
              </a:rPr>
              <a:t>dipende </a:t>
            </a:r>
            <a:r>
              <a:rPr sz="1200" spc="-5" dirty="0">
                <a:latin typeface="Times New Roman"/>
                <a:cs typeface="Times New Roman"/>
              </a:rPr>
              <a:t>dall’acuto, onesto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discriminante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pensare </a:t>
            </a:r>
            <a:r>
              <a:rPr sz="1200" dirty="0">
                <a:latin typeface="Times New Roman"/>
                <a:cs typeface="Times New Roman"/>
              </a:rPr>
              <a:t>in connessione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sensibilità ai significati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l’esattezza della valutazione.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codardi </a:t>
            </a:r>
            <a:r>
              <a:rPr sz="1200" dirty="0">
                <a:latin typeface="Times New Roman"/>
                <a:cs typeface="Times New Roman"/>
              </a:rPr>
              <a:t>morali non  </a:t>
            </a:r>
            <a:r>
              <a:rPr sz="1200" spc="-5" dirty="0">
                <a:latin typeface="Times New Roman"/>
                <a:cs typeface="Times New Roman"/>
              </a:rPr>
              <a:t>raggiungono mai piani </a:t>
            </a:r>
            <a:r>
              <a:rPr sz="1200" dirty="0">
                <a:latin typeface="Times New Roman"/>
                <a:cs typeface="Times New Roman"/>
              </a:rPr>
              <a:t>elevati 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filosofico; ci vuole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penetrare </a:t>
            </a:r>
            <a:r>
              <a:rPr sz="1200" dirty="0">
                <a:latin typeface="Times New Roman"/>
                <a:cs typeface="Times New Roman"/>
              </a:rPr>
              <a:t>nuovi livelli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e per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tentare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l’esplorazione dei regni </a:t>
            </a:r>
            <a:r>
              <a:rPr sz="1200" dirty="0">
                <a:latin typeface="Times New Roman"/>
                <a:cs typeface="Times New Roman"/>
              </a:rPr>
              <a:t>sconosciuti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intellettuale.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(1114.1) 101:7.3 </a:t>
            </a:r>
            <a:r>
              <a:rPr sz="1200" spc="-5" dirty="0">
                <a:latin typeface="Times New Roman"/>
                <a:cs typeface="Times New Roman"/>
              </a:rPr>
              <a:t>Attualmente hanno origine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valori; vengono </a:t>
            </a:r>
            <a:r>
              <a:rPr sz="1200" dirty="0">
                <a:latin typeface="Times New Roman"/>
                <a:cs typeface="Times New Roman"/>
              </a:rPr>
              <a:t>fatte nuove </a:t>
            </a:r>
            <a:r>
              <a:rPr sz="1200" spc="-5" dirty="0">
                <a:latin typeface="Times New Roman"/>
                <a:cs typeface="Times New Roman"/>
              </a:rPr>
              <a:t>formulazioni dei principi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criteri; vengono  rinnovati abitudini ed ideali;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raggiunta </a:t>
            </a:r>
            <a:r>
              <a:rPr sz="1200" dirty="0">
                <a:latin typeface="Times New Roman"/>
                <a:cs typeface="Times New Roman"/>
              </a:rPr>
              <a:t>una certa </a:t>
            </a:r>
            <a:r>
              <a:rPr sz="1200" spc="-5" dirty="0">
                <a:latin typeface="Times New Roman"/>
                <a:cs typeface="Times New Roman"/>
              </a:rPr>
              <a:t>idea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personale, seguita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ampliati </a:t>
            </a:r>
            <a:r>
              <a:rPr sz="1200" spc="-5" dirty="0">
                <a:latin typeface="Times New Roman"/>
                <a:cs typeface="Times New Roman"/>
              </a:rPr>
              <a:t>della relazione con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71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(1114.2) 101:7.4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differenza </a:t>
            </a:r>
            <a:r>
              <a:rPr sz="1200" dirty="0">
                <a:latin typeface="Times New Roman"/>
                <a:cs typeface="Times New Roman"/>
              </a:rPr>
              <a:t>tra una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religiosa ed </a:t>
            </a:r>
            <a:r>
              <a:rPr sz="1200" dirty="0">
                <a:latin typeface="Times New Roman"/>
                <a:cs typeface="Times New Roman"/>
              </a:rPr>
              <a:t>una non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risiede </a:t>
            </a:r>
            <a:r>
              <a:rPr sz="1200" spc="-5" dirty="0">
                <a:latin typeface="Times New Roman"/>
                <a:cs typeface="Times New Roman"/>
              </a:rPr>
              <a:t>nella natura </a:t>
            </a:r>
            <a:r>
              <a:rPr sz="1200" dirty="0">
                <a:latin typeface="Times New Roman"/>
                <a:cs typeface="Times New Roman"/>
              </a:rPr>
              <a:t>e nel livello dei valori  </a:t>
            </a:r>
            <a:r>
              <a:rPr sz="1200" spc="-5" dirty="0">
                <a:latin typeface="Times New Roman"/>
                <a:cs typeface="Times New Roman"/>
              </a:rPr>
              <a:t>riconosciuti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nell’oggetto delle </a:t>
            </a:r>
            <a:r>
              <a:rPr sz="1200" dirty="0">
                <a:latin typeface="Times New Roman"/>
                <a:cs typeface="Times New Roman"/>
              </a:rPr>
              <a:t>devozioni. Ci </a:t>
            </a:r>
            <a:r>
              <a:rPr sz="1200" spc="-1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quattro fasi </a:t>
            </a:r>
            <a:r>
              <a:rPr sz="1200" dirty="0">
                <a:latin typeface="Times New Roman"/>
                <a:cs typeface="Times New Roman"/>
              </a:rPr>
              <a:t>nell’evoluzione </a:t>
            </a:r>
            <a:r>
              <a:rPr sz="1200" spc="-5" dirty="0">
                <a:latin typeface="Times New Roman"/>
                <a:cs typeface="Times New Roman"/>
              </a:rPr>
              <a:t>della filosofia religiosa. Una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divenire semplicemente conformista, rassegnata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sottomissione alla tradizione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all’autorità. Oppure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soddisfatta </a:t>
            </a:r>
            <a:r>
              <a:rPr sz="1200" spc="-5" dirty="0">
                <a:latin typeface="Times New Roman"/>
                <a:cs typeface="Times New Roman"/>
              </a:rPr>
              <a:t>con  dei compimenti </a:t>
            </a:r>
            <a:r>
              <a:rPr sz="1200" dirty="0">
                <a:latin typeface="Times New Roman"/>
                <a:cs typeface="Times New Roman"/>
              </a:rPr>
              <a:t>modesti, </a:t>
            </a:r>
            <a:r>
              <a:rPr sz="1200" spc="-5" dirty="0">
                <a:latin typeface="Times New Roman"/>
                <a:cs typeface="Times New Roman"/>
              </a:rPr>
              <a:t>giusto abbastanza </a:t>
            </a:r>
            <a:r>
              <a:rPr sz="1200" dirty="0">
                <a:latin typeface="Times New Roman"/>
                <a:cs typeface="Times New Roman"/>
              </a:rPr>
              <a:t>per stabilizzare la vita </a:t>
            </a:r>
            <a:r>
              <a:rPr sz="1200" spc="-5" dirty="0">
                <a:latin typeface="Times New Roman"/>
                <a:cs typeface="Times New Roman"/>
              </a:rPr>
              <a:t>quotidiana,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viene </a:t>
            </a:r>
            <a:r>
              <a:rPr sz="1200" dirty="0">
                <a:latin typeface="Times New Roman"/>
                <a:cs typeface="Times New Roman"/>
              </a:rPr>
              <a:t>presto </a:t>
            </a:r>
            <a:r>
              <a:rPr sz="1200" spc="-5" dirty="0">
                <a:latin typeface="Times New Roman"/>
                <a:cs typeface="Times New Roman"/>
              </a:rPr>
              <a:t>arrestata su </a:t>
            </a:r>
            <a:r>
              <a:rPr sz="1200" dirty="0">
                <a:latin typeface="Times New Roman"/>
                <a:cs typeface="Times New Roman"/>
              </a:rPr>
              <a:t>questo livello  </a:t>
            </a:r>
            <a:r>
              <a:rPr sz="1200" spc="-5" dirty="0">
                <a:latin typeface="Times New Roman"/>
                <a:cs typeface="Times New Roman"/>
              </a:rPr>
              <a:t>provvisorio. Questi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credono sia meglio lasciare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come </a:t>
            </a:r>
            <a:r>
              <a:rPr sz="1200" dirty="0">
                <a:latin typeface="Times New Roman"/>
                <a:cs typeface="Times New Roman"/>
              </a:rPr>
              <a:t>sono. </a:t>
            </a:r>
            <a:r>
              <a:rPr sz="1200" spc="-5" dirty="0">
                <a:latin typeface="Times New Roman"/>
                <a:cs typeface="Times New Roman"/>
              </a:rPr>
              <a:t>Un terzo gruppo progredisce fino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livello</a:t>
            </a:r>
            <a:endParaRPr sz="1200">
              <a:latin typeface="Times New Roman"/>
              <a:cs typeface="Times New Roman"/>
            </a:endParaRPr>
          </a:p>
          <a:p>
            <a:pPr marL="76200" marR="806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dell’intellettualità logica, </a:t>
            </a:r>
            <a:r>
              <a:rPr sz="1200" dirty="0">
                <a:latin typeface="Times New Roman"/>
                <a:cs typeface="Times New Roman"/>
              </a:rPr>
              <a:t>ma vi </a:t>
            </a:r>
            <a:r>
              <a:rPr sz="1200" spc="-5" dirty="0">
                <a:latin typeface="Times New Roman"/>
                <a:cs typeface="Times New Roman"/>
              </a:rPr>
              <a:t>ristagna </a:t>
            </a:r>
            <a:r>
              <a:rPr sz="1200" dirty="0">
                <a:latin typeface="Times New Roman"/>
                <a:cs typeface="Times New Roman"/>
              </a:rPr>
              <a:t>in conseguenza della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culturale. È davvero </a:t>
            </a:r>
            <a:r>
              <a:rPr sz="1200" spc="-5" dirty="0">
                <a:latin typeface="Times New Roman"/>
                <a:cs typeface="Times New Roman"/>
              </a:rPr>
              <a:t>penoso vedere intelletti giganteschi  mantenuti così saldamente nella </a:t>
            </a:r>
            <a:r>
              <a:rPr sz="1200" dirty="0">
                <a:latin typeface="Times New Roman"/>
                <a:cs typeface="Times New Roman"/>
              </a:rPr>
              <a:t>presa </a:t>
            </a:r>
            <a:r>
              <a:rPr sz="1200" spc="-5" dirty="0">
                <a:latin typeface="Times New Roman"/>
                <a:cs typeface="Times New Roman"/>
              </a:rPr>
              <a:t>crudele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schiavitù culturale.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altrettanto patetico </a:t>
            </a:r>
            <a:r>
              <a:rPr sz="1200" dirty="0">
                <a:latin typeface="Times New Roman"/>
                <a:cs typeface="Times New Roman"/>
              </a:rPr>
              <a:t>osservare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barattano la loro  </a:t>
            </a:r>
            <a:r>
              <a:rPr sz="1200" spc="-5" dirty="0">
                <a:latin typeface="Times New Roman"/>
                <a:cs typeface="Times New Roman"/>
              </a:rPr>
              <a:t>servitù culturale con </a:t>
            </a:r>
            <a:r>
              <a:rPr sz="1200" dirty="0">
                <a:latin typeface="Times New Roman"/>
                <a:cs typeface="Times New Roman"/>
              </a:rPr>
              <a:t>i vincoli </a:t>
            </a:r>
            <a:r>
              <a:rPr sz="1200" spc="-5" dirty="0">
                <a:latin typeface="Times New Roman"/>
                <a:cs typeface="Times New Roman"/>
              </a:rPr>
              <a:t>materialistici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scienza falsamente </a:t>
            </a:r>
            <a:r>
              <a:rPr sz="1200" dirty="0">
                <a:latin typeface="Times New Roman"/>
                <a:cs typeface="Times New Roman"/>
              </a:rPr>
              <a:t>definita </a:t>
            </a:r>
            <a:r>
              <a:rPr sz="1200" spc="-5" dirty="0">
                <a:latin typeface="Times New Roman"/>
                <a:cs typeface="Times New Roman"/>
              </a:rPr>
              <a:t>tale.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quarto </a:t>
            </a:r>
            <a:r>
              <a:rPr sz="1200" dirty="0">
                <a:latin typeface="Times New Roman"/>
                <a:cs typeface="Times New Roman"/>
              </a:rPr>
              <a:t>livello della </a:t>
            </a:r>
            <a:r>
              <a:rPr sz="1200" spc="-5" dirty="0">
                <a:latin typeface="Times New Roman"/>
                <a:cs typeface="Times New Roman"/>
              </a:rPr>
              <a:t>filosofia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raggiunge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800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534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l’affrancamento </a:t>
            </a:r>
            <a:r>
              <a:rPr sz="1200" dirty="0">
                <a:latin typeface="Times New Roman"/>
                <a:cs typeface="Times New Roman"/>
              </a:rPr>
              <a:t>da tutti gli </a:t>
            </a:r>
            <a:r>
              <a:rPr sz="1200" spc="-5" dirty="0">
                <a:latin typeface="Times New Roman"/>
                <a:cs typeface="Times New Roman"/>
              </a:rPr>
              <a:t>ostacoli convenzionali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tradizionali </a:t>
            </a:r>
            <a:r>
              <a:rPr sz="1200" dirty="0">
                <a:latin typeface="Times New Roman"/>
                <a:cs typeface="Times New Roman"/>
              </a:rPr>
              <a:t>ed osa </a:t>
            </a:r>
            <a:r>
              <a:rPr sz="1200" spc="-5" dirty="0">
                <a:latin typeface="Times New Roman"/>
                <a:cs typeface="Times New Roman"/>
              </a:rPr>
              <a:t>pensare, </a:t>
            </a:r>
            <a:r>
              <a:rPr sz="1200" dirty="0">
                <a:latin typeface="Times New Roman"/>
                <a:cs typeface="Times New Roman"/>
              </a:rPr>
              <a:t>agire e vivere </a:t>
            </a:r>
            <a:r>
              <a:rPr sz="1200" spc="-5" dirty="0">
                <a:latin typeface="Times New Roman"/>
                <a:cs typeface="Times New Roman"/>
              </a:rPr>
              <a:t>onestamente, lealmente,  intrepidamente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 sinceramente.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238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(1114.3) 101:7.5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del fuoco per ogni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religiosa consiste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fatto che essa distingua </a:t>
            </a:r>
            <a:r>
              <a:rPr sz="1200" dirty="0">
                <a:latin typeface="Times New Roman"/>
                <a:cs typeface="Times New Roman"/>
              </a:rPr>
              <a:t>o meno tra la </a:t>
            </a:r>
            <a:r>
              <a:rPr sz="1200" spc="-5" dirty="0">
                <a:latin typeface="Times New Roman"/>
                <a:cs typeface="Times New Roman"/>
              </a:rPr>
              <a:t>realtà del </a:t>
            </a:r>
            <a:r>
              <a:rPr sz="1200" dirty="0">
                <a:latin typeface="Times New Roman"/>
                <a:cs typeface="Times New Roman"/>
              </a:rPr>
              <a:t>mondo 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quella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spirituale, riconoscendo allo stesso tempo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unificazione nello </a:t>
            </a:r>
            <a:r>
              <a:rPr sz="1200" dirty="0">
                <a:latin typeface="Times New Roman"/>
                <a:cs typeface="Times New Roman"/>
              </a:rPr>
              <a:t>sforzo </a:t>
            </a:r>
            <a:r>
              <a:rPr sz="1200" spc="-5" dirty="0">
                <a:latin typeface="Times New Roman"/>
                <a:cs typeface="Times New Roman"/>
              </a:rPr>
              <a:t>intellettuale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servizio  </a:t>
            </a:r>
            <a:r>
              <a:rPr sz="1200" spc="-5" dirty="0">
                <a:latin typeface="Times New Roman"/>
                <a:cs typeface="Times New Roman"/>
              </a:rPr>
              <a:t>sociale. Una </a:t>
            </a:r>
            <a:r>
              <a:rPr sz="1200" dirty="0">
                <a:latin typeface="Times New Roman"/>
                <a:cs typeface="Times New Roman"/>
              </a:rPr>
              <a:t>sana filosofia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confonde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di Dio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Cesare. Né riconosce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estetico </a:t>
            </a:r>
            <a:r>
              <a:rPr sz="1200" dirty="0">
                <a:latin typeface="Times New Roman"/>
                <a:cs typeface="Times New Roman"/>
              </a:rPr>
              <a:t>di pura  </a:t>
            </a:r>
            <a:r>
              <a:rPr sz="1200" spc="-5" dirty="0">
                <a:latin typeface="Times New Roman"/>
                <a:cs typeface="Times New Roman"/>
              </a:rPr>
              <a:t>ammirazione come </a:t>
            </a:r>
            <a:r>
              <a:rPr sz="1200" dirty="0">
                <a:latin typeface="Times New Roman"/>
                <a:cs typeface="Times New Roman"/>
              </a:rPr>
              <a:t>sostituto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908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(1114.4) 101:7.6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trasforma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primitiva, che 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una fiaba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coscienza, in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vivente  </a:t>
            </a:r>
            <a:r>
              <a:rPr sz="1200" spc="-5" dirty="0">
                <a:latin typeface="Times New Roman"/>
                <a:cs typeface="Times New Roman"/>
              </a:rPr>
              <a:t>nei valori ascendenti della realtà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Fede e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credenza</a:t>
            </a:r>
            <a:endParaRPr sz="1600">
              <a:latin typeface="Times New Roman"/>
              <a:cs typeface="Times New Roman"/>
            </a:endParaRPr>
          </a:p>
          <a:p>
            <a:pPr marL="88900" marR="60325">
              <a:lnSpc>
                <a:spcPct val="95600"/>
              </a:lnSpc>
              <a:spcBef>
                <a:spcPts val="138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(1114.5) 101:8.1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credenza 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della fede </a:t>
            </a:r>
            <a:r>
              <a:rPr sz="1200" dirty="0">
                <a:latin typeface="Times New Roman"/>
                <a:cs typeface="Times New Roman"/>
              </a:rPr>
              <a:t>quando motiva la vita e </a:t>
            </a:r>
            <a:r>
              <a:rPr sz="1200" spc="-5" dirty="0">
                <a:latin typeface="Times New Roman"/>
                <a:cs typeface="Times New Roman"/>
              </a:rPr>
              <a:t>foggia </a:t>
            </a:r>
            <a:r>
              <a:rPr sz="1200" dirty="0">
                <a:latin typeface="Times New Roman"/>
                <a:cs typeface="Times New Roman"/>
              </a:rPr>
              <a:t>il modo di </a:t>
            </a:r>
            <a:r>
              <a:rPr sz="1200" spc="-5" dirty="0">
                <a:latin typeface="Times New Roman"/>
                <a:cs typeface="Times New Roman"/>
              </a:rPr>
              <a:t>vivere. L’accettazione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come vero non è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semplice credenza. Né </a:t>
            </a:r>
            <a:r>
              <a:rPr sz="1200" dirty="0">
                <a:latin typeface="Times New Roman"/>
                <a:cs typeface="Times New Roman"/>
              </a:rPr>
              <a:t>sono fede la certezza e la </a:t>
            </a:r>
            <a:r>
              <a:rPr sz="1200" spc="-5" dirty="0">
                <a:latin typeface="Times New Roman"/>
                <a:cs typeface="Times New Roman"/>
              </a:rPr>
              <a:t>convinzione. Uno stato mentale raggiunge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fede solo </a:t>
            </a:r>
            <a:r>
              <a:rPr sz="1200" dirty="0">
                <a:latin typeface="Times New Roman"/>
                <a:cs typeface="Times New Roman"/>
              </a:rPr>
              <a:t>quando domina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il modo di </a:t>
            </a:r>
            <a:r>
              <a:rPr sz="1200" spc="-5" dirty="0">
                <a:latin typeface="Times New Roman"/>
                <a:cs typeface="Times New Roman"/>
              </a:rPr>
              <a:t>vivere.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è un </a:t>
            </a:r>
            <a:r>
              <a:rPr sz="1200" spc="-5" dirty="0">
                <a:latin typeface="Times New Roman"/>
                <a:cs typeface="Times New Roman"/>
              </a:rPr>
              <a:t>attributo vivente dell’esperienza </a:t>
            </a:r>
            <a:r>
              <a:rPr sz="1200" dirty="0">
                <a:latin typeface="Times New Roman"/>
                <a:cs typeface="Times New Roman"/>
              </a:rPr>
              <a:t>religiosa  </a:t>
            </a:r>
            <a:r>
              <a:rPr sz="1200" spc="-5" dirty="0">
                <a:latin typeface="Times New Roman"/>
                <a:cs typeface="Times New Roman"/>
              </a:rPr>
              <a:t>personale autentica. Si crede </a:t>
            </a:r>
            <a:r>
              <a:rPr sz="1200" dirty="0">
                <a:latin typeface="Times New Roman"/>
                <a:cs typeface="Times New Roman"/>
              </a:rPr>
              <a:t>la verità, </a:t>
            </a:r>
            <a:r>
              <a:rPr sz="1200" spc="-5" dirty="0">
                <a:latin typeface="Times New Roman"/>
                <a:cs typeface="Times New Roman"/>
              </a:rPr>
              <a:t>si ammira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bellezza e </a:t>
            </a:r>
            <a:r>
              <a:rPr sz="1200" spc="-5" dirty="0">
                <a:latin typeface="Times New Roman"/>
                <a:cs typeface="Times New Roman"/>
              </a:rPr>
              <a:t>si onora </a:t>
            </a:r>
            <a:r>
              <a:rPr sz="1200" dirty="0">
                <a:latin typeface="Times New Roman"/>
                <a:cs typeface="Times New Roman"/>
              </a:rPr>
              <a:t>la bontà, ma non le </a:t>
            </a:r>
            <a:r>
              <a:rPr sz="1200" spc="-5" dirty="0">
                <a:latin typeface="Times New Roman"/>
                <a:cs typeface="Times New Roman"/>
              </a:rPr>
              <a:t>si adora;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di fede  </a:t>
            </a:r>
            <a:r>
              <a:rPr sz="1200" spc="-5" dirty="0">
                <a:latin typeface="Times New Roman"/>
                <a:cs typeface="Times New Roman"/>
              </a:rPr>
              <a:t>salvifica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incentrato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Dio, il quale è tutto ciò </a:t>
            </a:r>
            <a:r>
              <a:rPr sz="1200" spc="-5" dirty="0">
                <a:latin typeface="Times New Roman"/>
                <a:cs typeface="Times New Roman"/>
              </a:rPr>
              <a:t>personificato ed </a:t>
            </a:r>
            <a:r>
              <a:rPr sz="1200" dirty="0">
                <a:latin typeface="Times New Roman"/>
                <a:cs typeface="Times New Roman"/>
              </a:rPr>
              <a:t>infinitamente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(1114.6) 101:8.2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credenza limita e vincola </a:t>
            </a:r>
            <a:r>
              <a:rPr sz="1200" spc="-5" dirty="0">
                <a:latin typeface="Times New Roman"/>
                <a:cs typeface="Times New Roman"/>
              </a:rPr>
              <a:t>sempre;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amplia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svincola.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fissa,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libera.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religiosa  </a:t>
            </a:r>
            <a:r>
              <a:rPr sz="1200" dirty="0">
                <a:latin typeface="Times New Roman"/>
                <a:cs typeface="Times New Roman"/>
              </a:rPr>
              <a:t>vivente è più che </a:t>
            </a:r>
            <a:r>
              <a:rPr sz="1200" spc="-5" dirty="0">
                <a:latin typeface="Times New Roman"/>
                <a:cs typeface="Times New Roman"/>
              </a:rPr>
              <a:t>un’associazione </a:t>
            </a:r>
            <a:r>
              <a:rPr sz="1200" dirty="0">
                <a:latin typeface="Times New Roman"/>
                <a:cs typeface="Times New Roman"/>
              </a:rPr>
              <a:t>di nobili </a:t>
            </a:r>
            <a:r>
              <a:rPr sz="1200" spc="-5" dirty="0">
                <a:latin typeface="Times New Roman"/>
                <a:cs typeface="Times New Roman"/>
              </a:rPr>
              <a:t>credenze, </a:t>
            </a:r>
            <a:r>
              <a:rPr sz="1200" dirty="0">
                <a:latin typeface="Times New Roman"/>
                <a:cs typeface="Times New Roman"/>
              </a:rPr>
              <a:t>è più che un </a:t>
            </a:r>
            <a:r>
              <a:rPr sz="1200" spc="-5" dirty="0">
                <a:latin typeface="Times New Roman"/>
                <a:cs typeface="Times New Roman"/>
              </a:rPr>
              <a:t>sistema elevato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filosofia;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vivente che </a:t>
            </a:r>
            <a:r>
              <a:rPr sz="1200" spc="-5" dirty="0">
                <a:latin typeface="Times New Roman"/>
                <a:cs typeface="Times New Roman"/>
              </a:rPr>
              <a:t>concerne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spirituali, </a:t>
            </a:r>
            <a:r>
              <a:rPr sz="1200" spc="-5" dirty="0">
                <a:latin typeface="Times New Roman"/>
                <a:cs typeface="Times New Roman"/>
              </a:rPr>
              <a:t>gli ideali </a:t>
            </a:r>
            <a:r>
              <a:rPr sz="1200" dirty="0">
                <a:latin typeface="Times New Roman"/>
                <a:cs typeface="Times New Roman"/>
              </a:rPr>
              <a:t>divini ed i </a:t>
            </a:r>
            <a:r>
              <a:rPr sz="1200" spc="-5" dirty="0">
                <a:latin typeface="Times New Roman"/>
                <a:cs typeface="Times New Roman"/>
              </a:rPr>
              <a:t>valori supremi; </a:t>
            </a:r>
            <a:r>
              <a:rPr sz="1200" dirty="0">
                <a:latin typeface="Times New Roman"/>
                <a:cs typeface="Times New Roman"/>
              </a:rPr>
              <a:t>essa conosce Dio e </a:t>
            </a:r>
            <a:r>
              <a:rPr sz="1200" spc="-5" dirty="0">
                <a:latin typeface="Times New Roman"/>
                <a:cs typeface="Times New Roman"/>
              </a:rPr>
              <a:t>serve </a:t>
            </a:r>
            <a:r>
              <a:rPr sz="1200" dirty="0">
                <a:latin typeface="Times New Roman"/>
                <a:cs typeface="Times New Roman"/>
              </a:rPr>
              <a:t>l’uomo.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credenze possono </a:t>
            </a:r>
            <a:r>
              <a:rPr sz="1200" spc="-5" dirty="0">
                <a:latin typeface="Times New Roman"/>
                <a:cs typeface="Times New Roman"/>
              </a:rPr>
              <a:t>divenire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proprietà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896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3116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ma la fede </a:t>
            </a:r>
            <a:r>
              <a:rPr sz="1200" spc="-5" dirty="0">
                <a:latin typeface="Times New Roman"/>
                <a:cs typeface="Times New Roman"/>
              </a:rPr>
              <a:t>deve essere personale.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credenze </a:t>
            </a:r>
            <a:r>
              <a:rPr sz="1200" dirty="0">
                <a:latin typeface="Times New Roman"/>
                <a:cs typeface="Times New Roman"/>
              </a:rPr>
              <a:t>teologiche 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suggerite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sorgere </a:t>
            </a:r>
            <a:r>
              <a:rPr sz="1200" dirty="0">
                <a:latin typeface="Times New Roman"/>
                <a:cs typeface="Times New Roman"/>
              </a:rPr>
              <a:t>soltanto nel cuore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singola persona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(1114.7) 101:8.3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falsa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missione di </a:t>
            </a:r>
            <a:r>
              <a:rPr sz="1200" spc="-5" dirty="0">
                <a:latin typeface="Times New Roman"/>
                <a:cs typeface="Times New Roman"/>
              </a:rPr>
              <a:t>fiducia quando pretende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negare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 di conferire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adepti </a:t>
            </a:r>
            <a:r>
              <a:rPr sz="1200" dirty="0">
                <a:latin typeface="Times New Roman"/>
                <a:cs typeface="Times New Roman"/>
              </a:rPr>
              <a:t>una conoscenza  </a:t>
            </a:r>
            <a:r>
              <a:rPr sz="1200" spc="-5" dirty="0">
                <a:latin typeface="Times New Roman"/>
                <a:cs typeface="Times New Roman"/>
              </a:rPr>
              <a:t>presunta.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traditrice quando </a:t>
            </a:r>
            <a:r>
              <a:rPr sz="1200" dirty="0">
                <a:latin typeface="Times New Roman"/>
                <a:cs typeface="Times New Roman"/>
              </a:rPr>
              <a:t>induce a tradire </a:t>
            </a:r>
            <a:r>
              <a:rPr sz="1200" spc="-5" dirty="0">
                <a:latin typeface="Times New Roman"/>
                <a:cs typeface="Times New Roman"/>
              </a:rPr>
              <a:t>l’integrità </a:t>
            </a:r>
            <a:r>
              <a:rPr sz="1200" dirty="0">
                <a:latin typeface="Times New Roman"/>
                <a:cs typeface="Times New Roman"/>
              </a:rPr>
              <a:t>intellettuale e </a:t>
            </a:r>
            <a:r>
              <a:rPr sz="1200" spc="-5" dirty="0">
                <a:latin typeface="Times New Roman"/>
                <a:cs typeface="Times New Roman"/>
              </a:rPr>
              <a:t>sminuisce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fedeltà ai valori supremi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ideali  divini.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non </a:t>
            </a:r>
            <a:r>
              <a:rPr sz="1200" spc="-5" dirty="0">
                <a:latin typeface="Times New Roman"/>
                <a:cs typeface="Times New Roman"/>
              </a:rPr>
              <a:t>si sottrae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dovere di risolvere i problemi del vivere </a:t>
            </a:r>
            <a:r>
              <a:rPr sz="1200" spc="-5" dirty="0">
                <a:latin typeface="Times New Roman"/>
                <a:cs typeface="Times New Roman"/>
              </a:rPr>
              <a:t>dei mortali.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vivente non </a:t>
            </a:r>
            <a:r>
              <a:rPr sz="1200" spc="-5" dirty="0">
                <a:latin typeface="Times New Roman"/>
                <a:cs typeface="Times New Roman"/>
              </a:rPr>
              <a:t>favorisce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bigotteria,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persecuzione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l’intolleranza.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009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(1115.1) 101:8.4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non incatena </a:t>
            </a:r>
            <a:r>
              <a:rPr sz="1200" spc="-5" dirty="0">
                <a:latin typeface="Times New Roman"/>
                <a:cs typeface="Times New Roman"/>
              </a:rPr>
              <a:t>l’immaginazione creativa,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mantiene un </a:t>
            </a:r>
            <a:r>
              <a:rPr sz="1200" spc="-5" dirty="0">
                <a:latin typeface="Times New Roman"/>
                <a:cs typeface="Times New Roman"/>
              </a:rPr>
              <a:t>pregiudizio irragionevole 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scoperte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ricerca  scientifica.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vivifica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 costringe la </a:t>
            </a:r>
            <a:r>
              <a:rPr sz="1200" spc="-5" dirty="0">
                <a:latin typeface="Times New Roman"/>
                <a:cs typeface="Times New Roman"/>
              </a:rPr>
              <a:t>persona religiosa </a:t>
            </a:r>
            <a:r>
              <a:rPr sz="1200" dirty="0">
                <a:latin typeface="Times New Roman"/>
                <a:cs typeface="Times New Roman"/>
              </a:rPr>
              <a:t>a vivere </a:t>
            </a:r>
            <a:r>
              <a:rPr sz="1200" spc="-5" dirty="0">
                <a:latin typeface="Times New Roman"/>
                <a:cs typeface="Times New Roman"/>
              </a:rPr>
              <a:t>eroicamente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regola d’oro.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zelo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fede è  </a:t>
            </a:r>
            <a:r>
              <a:rPr sz="1200" spc="-5" dirty="0">
                <a:latin typeface="Times New Roman"/>
                <a:cs typeface="Times New Roman"/>
              </a:rPr>
              <a:t>proporzionato alla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sforzi sono il </a:t>
            </a:r>
            <a:r>
              <a:rPr sz="1200" spc="-5" dirty="0">
                <a:latin typeface="Times New Roman"/>
                <a:cs typeface="Times New Roman"/>
              </a:rPr>
              <a:t>preludio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pace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sublime.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Religione 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moralità</a:t>
            </a:r>
            <a:endParaRPr sz="1600">
              <a:latin typeface="Times New Roman"/>
              <a:cs typeface="Times New Roman"/>
            </a:endParaRPr>
          </a:p>
          <a:p>
            <a:pPr marL="88900" marR="14478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(1115.2) 101:9.1 </a:t>
            </a:r>
            <a:r>
              <a:rPr sz="1200" spc="-5" dirty="0">
                <a:latin typeface="Times New Roman"/>
                <a:cs typeface="Times New Roman"/>
              </a:rPr>
              <a:t>Nessuna pretesa rivelazione della religione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considerata come autentica </a:t>
            </a:r>
            <a:r>
              <a:rPr sz="1200" dirty="0">
                <a:latin typeface="Times New Roman"/>
                <a:cs typeface="Times New Roman"/>
              </a:rPr>
              <a:t>se non </a:t>
            </a:r>
            <a:r>
              <a:rPr sz="1200" spc="-5" dirty="0">
                <a:latin typeface="Times New Roman"/>
                <a:cs typeface="Times New Roman"/>
              </a:rPr>
              <a:t>riconosce </a:t>
            </a:r>
            <a:r>
              <a:rPr sz="1200" dirty="0">
                <a:latin typeface="Times New Roman"/>
                <a:cs typeface="Times New Roman"/>
              </a:rPr>
              <a:t>le sollecitazioni </a:t>
            </a:r>
            <a:r>
              <a:rPr sz="1200" spc="-5" dirty="0">
                <a:latin typeface="Times New Roman"/>
                <a:cs typeface="Times New Roman"/>
              </a:rPr>
              <a:t>del  dovere </a:t>
            </a:r>
            <a:r>
              <a:rPr sz="1200" dirty="0">
                <a:latin typeface="Times New Roman"/>
                <a:cs typeface="Times New Roman"/>
              </a:rPr>
              <a:t>derivate </a:t>
            </a:r>
            <a:r>
              <a:rPr sz="1200" spc="-5" dirty="0">
                <a:latin typeface="Times New Roman"/>
                <a:cs typeface="Times New Roman"/>
              </a:rPr>
              <a:t>dagli obblighi </a:t>
            </a:r>
            <a:r>
              <a:rPr sz="1200" dirty="0">
                <a:latin typeface="Times New Roman"/>
                <a:cs typeface="Times New Roman"/>
              </a:rPr>
              <a:t>etici </a:t>
            </a:r>
            <a:r>
              <a:rPr sz="1200" spc="-5" dirty="0">
                <a:latin typeface="Times New Roman"/>
                <a:cs typeface="Times New Roman"/>
              </a:rPr>
              <a:t>che erano stati creati </a:t>
            </a:r>
            <a:r>
              <a:rPr sz="1200" dirty="0">
                <a:latin typeface="Times New Roman"/>
                <a:cs typeface="Times New Roman"/>
              </a:rPr>
              <a:t>e mantenuti dalla </a:t>
            </a:r>
            <a:r>
              <a:rPr sz="1200" spc="-5" dirty="0">
                <a:latin typeface="Times New Roman"/>
                <a:cs typeface="Times New Roman"/>
              </a:rPr>
              <a:t>religione evoluzionaria precedente. </a:t>
            </a:r>
            <a:r>
              <a:rPr sz="1200" spc="-1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rivelazione</a:t>
            </a:r>
            <a:endParaRPr sz="1200">
              <a:latin typeface="Times New Roman"/>
              <a:cs typeface="Times New Roman"/>
            </a:endParaRPr>
          </a:p>
          <a:p>
            <a:pPr marL="88900" marR="386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allarga infallibilmente </a:t>
            </a:r>
            <a:r>
              <a:rPr sz="1200" dirty="0">
                <a:latin typeface="Times New Roman"/>
                <a:cs typeface="Times New Roman"/>
              </a:rPr>
              <a:t>l’orizzonte </a:t>
            </a:r>
            <a:r>
              <a:rPr sz="1200" spc="-5" dirty="0">
                <a:latin typeface="Times New Roman"/>
                <a:cs typeface="Times New Roman"/>
              </a:rPr>
              <a:t>etico della religione evoluta, mentre espande simultaneamente ed infallibilmente gli </a:t>
            </a:r>
            <a:r>
              <a:rPr sz="1200" spc="5" dirty="0">
                <a:latin typeface="Times New Roman"/>
                <a:cs typeface="Times New Roman"/>
              </a:rPr>
              <a:t>obblighi  </a:t>
            </a:r>
            <a:r>
              <a:rPr sz="1200" spc="-5" dirty="0">
                <a:latin typeface="Times New Roman"/>
                <a:cs typeface="Times New Roman"/>
              </a:rPr>
              <a:t>morali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precedenti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57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(1115.3) 101:9.2 </a:t>
            </a:r>
            <a:r>
              <a:rPr sz="1200" spc="-5" dirty="0">
                <a:latin typeface="Times New Roman"/>
                <a:cs typeface="Times New Roman"/>
              </a:rPr>
              <a:t>Quando pretendete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giudizio critico sulla religione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dell’uomo (o sulla religione </a:t>
            </a:r>
            <a:r>
              <a:rPr sz="1200" dirty="0">
                <a:latin typeface="Times New Roman"/>
                <a:cs typeface="Times New Roman"/>
              </a:rPr>
              <a:t>dell’uomo  </a:t>
            </a:r>
            <a:r>
              <a:rPr sz="1200" spc="-5" dirty="0">
                <a:latin typeface="Times New Roman"/>
                <a:cs typeface="Times New Roman"/>
              </a:rPr>
              <a:t>primitivo), dovreste ricordarvi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selvaggi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valutare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religiosa secondo la </a:t>
            </a:r>
            <a:r>
              <a:rPr sz="1200" spc="-5" dirty="0">
                <a:latin typeface="Times New Roman"/>
                <a:cs typeface="Times New Roman"/>
              </a:rPr>
              <a:t>loro illuminazione ed </a:t>
            </a:r>
            <a:r>
              <a:rPr sz="1200" dirty="0">
                <a:latin typeface="Times New Roman"/>
                <a:cs typeface="Times New Roman"/>
              </a:rPr>
              <a:t>il  loro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coscienza.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commettete l’errore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un’altra </a:t>
            </a:r>
            <a:r>
              <a:rPr sz="1200" spc="-5" dirty="0">
                <a:latin typeface="Times New Roman"/>
                <a:cs typeface="Times New Roman"/>
              </a:rPr>
              <a:t>religione secondo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criteri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5155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35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(1115.4) 101:9.3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convinzione sublime e </a:t>
            </a:r>
            <a:r>
              <a:rPr sz="1200" spc="-5" dirty="0">
                <a:latin typeface="Times New Roman"/>
                <a:cs typeface="Times New Roman"/>
              </a:rPr>
              <a:t>profonda </a:t>
            </a:r>
            <a:r>
              <a:rPr sz="1200" dirty="0">
                <a:latin typeface="Times New Roman"/>
                <a:cs typeface="Times New Roman"/>
              </a:rPr>
              <a:t>dell’anima </a:t>
            </a:r>
            <a:r>
              <a:rPr sz="1200" spc="-5" dirty="0">
                <a:latin typeface="Times New Roman"/>
                <a:cs typeface="Times New Roman"/>
              </a:rPr>
              <a:t>che ammonisce obbligatoriamente </a:t>
            </a:r>
            <a:r>
              <a:rPr sz="1200" dirty="0">
                <a:latin typeface="Times New Roman"/>
                <a:cs typeface="Times New Roman"/>
              </a:rPr>
              <a:t>l’uomo che 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lui non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in quelle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morontiali </a:t>
            </a:r>
            <a:r>
              <a:rPr sz="1200" spc="-5" dirty="0">
                <a:latin typeface="Times New Roman"/>
                <a:cs typeface="Times New Roman"/>
              </a:rPr>
              <a:t>che costituiscono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etici e </a:t>
            </a:r>
            <a:r>
              <a:rPr sz="1200" spc="-5" dirty="0">
                <a:latin typeface="Times New Roman"/>
                <a:cs typeface="Times New Roman"/>
              </a:rPr>
              <a:t>morali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alta  interpretazione dei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valori </a:t>
            </a:r>
            <a:r>
              <a:rPr sz="1200" dirty="0">
                <a:latin typeface="Times New Roman"/>
                <a:cs typeface="Times New Roman"/>
              </a:rPr>
              <a:t>della vita e delle più profonde </a:t>
            </a:r>
            <a:r>
              <a:rPr sz="1200" spc="-5" dirty="0">
                <a:latin typeface="Times New Roman"/>
                <a:cs typeface="Times New Roman"/>
              </a:rPr>
              <a:t>realtà dell’universo. Ed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semplicemente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dare </a:t>
            </a:r>
            <a:r>
              <a:rPr sz="1200" spc="-5" dirty="0">
                <a:latin typeface="Times New Roman"/>
                <a:cs typeface="Times New Roman"/>
              </a:rPr>
              <a:t>l’assenso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dettati più </a:t>
            </a:r>
            <a:r>
              <a:rPr sz="1200" spc="-5" dirty="0">
                <a:latin typeface="Times New Roman"/>
                <a:cs typeface="Times New Roman"/>
              </a:rPr>
              <a:t>elevati della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731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(1115.5) 101:9.4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della bellezza </a:t>
            </a:r>
            <a:r>
              <a:rPr sz="1200" spc="-5" dirty="0">
                <a:latin typeface="Times New Roman"/>
                <a:cs typeface="Times New Roman"/>
              </a:rPr>
              <a:t>fa parte della religione </a:t>
            </a:r>
            <a:r>
              <a:rPr sz="1200" dirty="0">
                <a:latin typeface="Times New Roman"/>
                <a:cs typeface="Times New Roman"/>
              </a:rPr>
              <a:t>solo per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etica </a:t>
            </a:r>
            <a:r>
              <a:rPr sz="1200" dirty="0">
                <a:latin typeface="Times New Roman"/>
                <a:cs typeface="Times New Roman"/>
              </a:rPr>
              <a:t>e nella misura in </a:t>
            </a:r>
            <a:r>
              <a:rPr sz="1200" spc="-5" dirty="0">
                <a:latin typeface="Times New Roman"/>
                <a:cs typeface="Times New Roman"/>
              </a:rPr>
              <a:t>cui arricchisce </a:t>
            </a:r>
            <a:r>
              <a:rPr sz="1200" dirty="0">
                <a:latin typeface="Times New Roman"/>
                <a:cs typeface="Times New Roman"/>
              </a:rPr>
              <a:t>il concetto </a:t>
            </a:r>
            <a:r>
              <a:rPr sz="1200" spc="-5" dirty="0">
                <a:latin typeface="Times New Roman"/>
                <a:cs typeface="Times New Roman"/>
              </a:rPr>
              <a:t>della  morale. L’arte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religiosa solo se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diffusa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proposito derivato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un’elevata </a:t>
            </a:r>
            <a:r>
              <a:rPr sz="1200" dirty="0">
                <a:latin typeface="Times New Roman"/>
                <a:cs typeface="Times New Roman"/>
              </a:rPr>
              <a:t>motivazione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(1115.6) 101:9.5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illuminata </a:t>
            </a:r>
            <a:r>
              <a:rPr sz="1200" spc="-5" dirty="0">
                <a:latin typeface="Times New Roman"/>
                <a:cs typeface="Times New Roman"/>
              </a:rPr>
              <a:t>dell’uomo civilizzato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s’interessa tanto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credenza intellettuale specifica </a:t>
            </a:r>
            <a:r>
              <a:rPr sz="1200" dirty="0">
                <a:latin typeface="Times New Roman"/>
                <a:cs typeface="Times New Roman"/>
              </a:rPr>
              <a:t>o di  un modo di </a:t>
            </a:r>
            <a:r>
              <a:rPr sz="1200" spc="-5" dirty="0">
                <a:latin typeface="Times New Roman"/>
                <a:cs typeface="Times New Roman"/>
              </a:rPr>
              <a:t>vivere particolare quanto </a:t>
            </a:r>
            <a:r>
              <a:rPr sz="1200" dirty="0">
                <a:latin typeface="Times New Roman"/>
                <a:cs typeface="Times New Roman"/>
              </a:rPr>
              <a:t>di scoprire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della vita,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buona e </a:t>
            </a:r>
            <a:r>
              <a:rPr sz="1200" spc="-5" dirty="0">
                <a:latin typeface="Times New Roman"/>
                <a:cs typeface="Times New Roman"/>
              </a:rPr>
              <a:t>giusta tecnica per reagire alle </a:t>
            </a:r>
            <a:r>
              <a:rPr sz="1200" dirty="0">
                <a:latin typeface="Times New Roman"/>
                <a:cs typeface="Times New Roman"/>
              </a:rPr>
              <a:t>situazioni </a:t>
            </a:r>
            <a:r>
              <a:rPr sz="1200" spc="-5" dirty="0">
                <a:latin typeface="Times New Roman"/>
                <a:cs typeface="Times New Roman"/>
              </a:rPr>
              <a:t>sempre  ricorrenti dell’esistenza mortale.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un nome </a:t>
            </a:r>
            <a:r>
              <a:rPr sz="1200" spc="-5" dirty="0">
                <a:latin typeface="Times New Roman"/>
                <a:cs typeface="Times New Roman"/>
              </a:rPr>
              <a:t>applicato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coscienza umani  di quei </a:t>
            </a:r>
            <a:r>
              <a:rPr sz="1200" spc="-5" dirty="0">
                <a:latin typeface="Times New Roman"/>
                <a:cs typeface="Times New Roman"/>
              </a:rPr>
              <a:t>valori morontiali etici emergenti ai </a:t>
            </a:r>
            <a:r>
              <a:rPr sz="1200" dirty="0">
                <a:latin typeface="Times New Roman"/>
                <a:cs typeface="Times New Roman"/>
              </a:rPr>
              <a:t>quali il </a:t>
            </a:r>
            <a:r>
              <a:rPr sz="1200" spc="-5" dirty="0">
                <a:latin typeface="Times New Roman"/>
                <a:cs typeface="Times New Roman"/>
              </a:rPr>
              <a:t>dovere </a:t>
            </a:r>
            <a:r>
              <a:rPr sz="1200" dirty="0">
                <a:latin typeface="Times New Roman"/>
                <a:cs typeface="Times New Roman"/>
              </a:rPr>
              <a:t>esige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si attenga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guida </a:t>
            </a:r>
            <a:r>
              <a:rPr sz="1200" dirty="0">
                <a:latin typeface="Times New Roman"/>
                <a:cs typeface="Times New Roman"/>
              </a:rPr>
              <a:t>quotidiani della </a:t>
            </a:r>
            <a:r>
              <a:rPr sz="1200" spc="-5" dirty="0">
                <a:latin typeface="Times New Roman"/>
                <a:cs typeface="Times New Roman"/>
              </a:rPr>
              <a:t>sua  condotta.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(1115.7) 101:9.6 </a:t>
            </a:r>
            <a:r>
              <a:rPr sz="1200" spc="-5" dirty="0">
                <a:latin typeface="Times New Roman"/>
                <a:cs typeface="Times New Roman"/>
              </a:rPr>
              <a:t>Pur riconoscendo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imperfetta, ci </a:t>
            </a:r>
            <a:r>
              <a:rPr sz="1200" dirty="0">
                <a:latin typeface="Times New Roman"/>
                <a:cs typeface="Times New Roman"/>
              </a:rPr>
              <a:t>sono almeno due </a:t>
            </a:r>
            <a:r>
              <a:rPr sz="1200" spc="-5" dirty="0">
                <a:latin typeface="Times New Roman"/>
                <a:cs typeface="Times New Roman"/>
              </a:rPr>
              <a:t>manifestazioni </a:t>
            </a:r>
            <a:r>
              <a:rPr sz="1200" dirty="0">
                <a:latin typeface="Times New Roman"/>
                <a:cs typeface="Times New Roman"/>
              </a:rPr>
              <a:t>pratiche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natura 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funzione: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6578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(1115.8) 101:9.7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stimolo spirituale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pressione filosofica della religione </a:t>
            </a:r>
            <a:r>
              <a:rPr sz="1200" dirty="0">
                <a:latin typeface="Times New Roman"/>
                <a:cs typeface="Times New Roman"/>
              </a:rPr>
              <a:t>tendono a </a:t>
            </a:r>
            <a:r>
              <a:rPr sz="1200" spc="-5" dirty="0">
                <a:latin typeface="Times New Roman"/>
                <a:cs typeface="Times New Roman"/>
              </a:rPr>
              <a:t>indurre </a:t>
            </a:r>
            <a:r>
              <a:rPr sz="1200" dirty="0">
                <a:latin typeface="Times New Roman"/>
                <a:cs typeface="Times New Roman"/>
              </a:rPr>
              <a:t>l’uomo a </a:t>
            </a:r>
            <a:r>
              <a:rPr sz="1200" spc="-5" dirty="0">
                <a:latin typeface="Times New Roman"/>
                <a:cs typeface="Times New Roman"/>
              </a:rPr>
              <a:t>proiettare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valutazione dei </a:t>
            </a:r>
            <a:r>
              <a:rPr sz="1200" dirty="0">
                <a:latin typeface="Times New Roman"/>
                <a:cs typeface="Times New Roman"/>
              </a:rPr>
              <a:t>valori </a:t>
            </a:r>
            <a:r>
              <a:rPr sz="1200" spc="-5" dirty="0">
                <a:latin typeface="Times New Roman"/>
                <a:cs typeface="Times New Roman"/>
              </a:rPr>
              <a:t>morali direttamente </a:t>
            </a:r>
            <a:r>
              <a:rPr sz="1200" dirty="0">
                <a:latin typeface="Times New Roman"/>
                <a:cs typeface="Times New Roman"/>
              </a:rPr>
              <a:t>all’esterno </a:t>
            </a:r>
            <a:r>
              <a:rPr sz="1200" spc="-5" dirty="0">
                <a:latin typeface="Times New Roman"/>
                <a:cs typeface="Times New Roman"/>
              </a:rPr>
              <a:t>negli affari </a:t>
            </a:r>
            <a:r>
              <a:rPr sz="1200" dirty="0">
                <a:latin typeface="Times New Roman"/>
                <a:cs typeface="Times New Roman"/>
              </a:rPr>
              <a:t>dei suoi simili — la </a:t>
            </a:r>
            <a:r>
              <a:rPr sz="1200" spc="-5" dirty="0">
                <a:latin typeface="Times New Roman"/>
                <a:cs typeface="Times New Roman"/>
              </a:rPr>
              <a:t>reazione </a:t>
            </a:r>
            <a:r>
              <a:rPr sz="1200" dirty="0">
                <a:latin typeface="Times New Roman"/>
                <a:cs typeface="Times New Roman"/>
              </a:rPr>
              <a:t>etica </a:t>
            </a:r>
            <a:r>
              <a:rPr sz="1200" spc="-5" dirty="0">
                <a:latin typeface="Times New Roman"/>
                <a:cs typeface="Times New Roman"/>
              </a:rPr>
              <a:t>della  religione.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957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(1115.9) 101:9.8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crea </a:t>
            </a:r>
            <a:r>
              <a:rPr sz="1200" dirty="0">
                <a:latin typeface="Times New Roman"/>
                <a:cs typeface="Times New Roman"/>
              </a:rPr>
              <a:t>per la mente umana una coscienza spiritualizzata </a:t>
            </a:r>
            <a:r>
              <a:rPr sz="1200" spc="-5" dirty="0">
                <a:latin typeface="Times New Roman"/>
                <a:cs typeface="Times New Roman"/>
              </a:rPr>
              <a:t>della realtà </a:t>
            </a:r>
            <a:r>
              <a:rPr sz="1200" dirty="0">
                <a:latin typeface="Times New Roman"/>
                <a:cs typeface="Times New Roman"/>
              </a:rPr>
              <a:t>divina basata </a:t>
            </a:r>
            <a:r>
              <a:rPr sz="1200" spc="-5" dirty="0">
                <a:latin typeface="Times New Roman"/>
                <a:cs typeface="Times New Roman"/>
              </a:rPr>
              <a:t>su  concetti antecedenti </a:t>
            </a:r>
            <a:r>
              <a:rPr sz="1200" dirty="0">
                <a:latin typeface="Times New Roman"/>
                <a:cs typeface="Times New Roman"/>
              </a:rPr>
              <a:t>di valori </a:t>
            </a:r>
            <a:r>
              <a:rPr sz="1200" spc="-5" dirty="0">
                <a:latin typeface="Times New Roman"/>
                <a:cs typeface="Times New Roman"/>
              </a:rPr>
              <a:t>morali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derivata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essi per fede,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coordinata con concetti </a:t>
            </a:r>
            <a:r>
              <a:rPr sz="1200" dirty="0">
                <a:latin typeface="Times New Roman"/>
                <a:cs typeface="Times New Roman"/>
              </a:rPr>
              <a:t>sovrapposti di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valori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468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46100" marR="7461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spirituali. </a:t>
            </a:r>
            <a:r>
              <a:rPr sz="1200" spc="-2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diviene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un censore </a:t>
            </a:r>
            <a:r>
              <a:rPr sz="1200" spc="-5" dirty="0">
                <a:latin typeface="Times New Roman"/>
                <a:cs typeface="Times New Roman"/>
              </a:rPr>
              <a:t>degli affari dei </a:t>
            </a:r>
            <a:r>
              <a:rPr sz="1200" dirty="0">
                <a:latin typeface="Times New Roman"/>
                <a:cs typeface="Times New Roman"/>
              </a:rPr>
              <a:t>mortali, 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dovere </a:t>
            </a:r>
            <a:r>
              <a:rPr sz="1200" spc="-5" dirty="0">
                <a:latin typeface="Times New Roman"/>
                <a:cs typeface="Times New Roman"/>
              </a:rPr>
              <a:t>morale glorificato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fiducia nella realtà,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elevate del tempo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più durature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(1116.1) 101:9.9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diventa la </a:t>
            </a:r>
            <a:r>
              <a:rPr sz="1200" spc="-5" dirty="0">
                <a:latin typeface="Times New Roman"/>
                <a:cs typeface="Times New Roman"/>
              </a:rPr>
              <a:t>connessione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coscienza morale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duratura.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 </a:t>
            </a:r>
            <a:r>
              <a:rPr sz="1200" dirty="0">
                <a:latin typeface="Times New Roman"/>
                <a:cs typeface="Times New Roman"/>
              </a:rPr>
              <a:t>diventa la via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quale l’uomo sfugge ai </a:t>
            </a:r>
            <a:r>
              <a:rPr sz="1200" dirty="0">
                <a:latin typeface="Times New Roman"/>
                <a:cs typeface="Times New Roman"/>
              </a:rPr>
              <a:t>limiti </a:t>
            </a:r>
            <a:r>
              <a:rPr sz="1200" spc="-5" dirty="0">
                <a:latin typeface="Times New Roman"/>
                <a:cs typeface="Times New Roman"/>
              </a:rPr>
              <a:t>materiali del mondo temporale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verso 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superne del mondo 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spirituale, utilizzando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della </a:t>
            </a:r>
            <a:r>
              <a:rPr sz="1200" dirty="0">
                <a:latin typeface="Times New Roman"/>
                <a:cs typeface="Times New Roman"/>
              </a:rPr>
              <a:t>salvezza, la </a:t>
            </a:r>
            <a:r>
              <a:rPr sz="1200" spc="-5" dirty="0">
                <a:latin typeface="Times New Roman"/>
                <a:cs typeface="Times New Roman"/>
              </a:rPr>
              <a:t>trasformazione morontiale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La religione quale liberatrice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dell’uomo</a:t>
            </a:r>
            <a:endParaRPr sz="1600">
              <a:latin typeface="Times New Roman"/>
              <a:cs typeface="Times New Roman"/>
            </a:endParaRPr>
          </a:p>
          <a:p>
            <a:pPr marL="88900" marR="24765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(1116.2) 101:10.1 </a:t>
            </a:r>
            <a:r>
              <a:rPr sz="1200" spc="-5" dirty="0">
                <a:latin typeface="Times New Roman"/>
                <a:cs typeface="Times New Roman"/>
              </a:rPr>
              <a:t>L’uomo intelligente sa che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figlio della natura,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parte dell’universo </a:t>
            </a:r>
            <a:r>
              <a:rPr sz="1200" dirty="0">
                <a:latin typeface="Times New Roman"/>
                <a:cs typeface="Times New Roman"/>
              </a:rPr>
              <a:t>materiale. </a:t>
            </a:r>
            <a:r>
              <a:rPr sz="1200" spc="-5" dirty="0">
                <a:latin typeface="Times New Roman"/>
                <a:cs typeface="Times New Roman"/>
              </a:rPr>
              <a:t>Similmente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discerne  alcuna sopravvivenza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individuale nei movimenti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tensioni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matematico dell’universo </a:t>
            </a:r>
            <a:r>
              <a:rPr sz="1200" dirty="0">
                <a:latin typeface="Times New Roman"/>
                <a:cs typeface="Times New Roman"/>
              </a:rPr>
              <a:t>di energia.  </a:t>
            </a:r>
            <a:r>
              <a:rPr sz="1200" spc="-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l’uomo potrà mai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spirituale mediante l’esame della </a:t>
            </a:r>
            <a:r>
              <a:rPr sz="1200" dirty="0">
                <a:latin typeface="Times New Roman"/>
                <a:cs typeface="Times New Roman"/>
              </a:rPr>
              <a:t>cause e degli </a:t>
            </a:r>
            <a:r>
              <a:rPr sz="1200" spc="-5" dirty="0">
                <a:latin typeface="Times New Roman"/>
                <a:cs typeface="Times New Roman"/>
              </a:rPr>
              <a:t>effetti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52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(1116.3) 101:10.2 </a:t>
            </a:r>
            <a:r>
              <a:rPr sz="1200" spc="-5" dirty="0">
                <a:latin typeface="Times New Roman"/>
                <a:cs typeface="Times New Roman"/>
              </a:rPr>
              <a:t>Un essere </a:t>
            </a:r>
            <a:r>
              <a:rPr sz="1200" dirty="0">
                <a:latin typeface="Times New Roman"/>
                <a:cs typeface="Times New Roman"/>
              </a:rPr>
              <a:t>umano è anche consapevole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una parte </a:t>
            </a:r>
            <a:r>
              <a:rPr sz="1200" spc="-5" dirty="0">
                <a:latin typeface="Times New Roman"/>
                <a:cs typeface="Times New Roman"/>
              </a:rPr>
              <a:t>del cosmo ideazionale </a:t>
            </a:r>
            <a:r>
              <a:rPr sz="1200" dirty="0">
                <a:latin typeface="Times New Roman"/>
                <a:cs typeface="Times New Roman"/>
              </a:rPr>
              <a:t>ma,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possa  persistere </a:t>
            </a:r>
            <a:r>
              <a:rPr sz="1200" dirty="0">
                <a:latin typeface="Times New Roman"/>
                <a:cs typeface="Times New Roman"/>
              </a:rPr>
              <a:t>oltre il periodo di vita di un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niente d’insito </a:t>
            </a:r>
            <a:r>
              <a:rPr sz="1200" spc="-5" dirty="0">
                <a:latin typeface="Times New Roman"/>
                <a:cs typeface="Times New Roman"/>
              </a:rPr>
              <a:t>nel concetto che indica </a:t>
            </a:r>
            <a:r>
              <a:rPr sz="1200" dirty="0">
                <a:latin typeface="Times New Roman"/>
                <a:cs typeface="Times New Roman"/>
              </a:rPr>
              <a:t>la sopravvivenza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che lo </a:t>
            </a:r>
            <a:r>
              <a:rPr sz="1200" spc="-5" dirty="0">
                <a:latin typeface="Times New Roman"/>
                <a:cs typeface="Times New Roman"/>
              </a:rPr>
              <a:t>concepisce. Né l’esaurimento </a:t>
            </a:r>
            <a:r>
              <a:rPr sz="1200" dirty="0">
                <a:latin typeface="Times New Roman"/>
                <a:cs typeface="Times New Roman"/>
              </a:rPr>
              <a:t>delle possibilità </a:t>
            </a:r>
            <a:r>
              <a:rPr sz="1200" spc="-5" dirty="0">
                <a:latin typeface="Times New Roman"/>
                <a:cs typeface="Times New Roman"/>
              </a:rPr>
              <a:t>della logica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ragione rivelerà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al logico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ragionatore  la </a:t>
            </a:r>
            <a:r>
              <a:rPr sz="1200" spc="-5" dirty="0">
                <a:latin typeface="Times New Roman"/>
                <a:cs typeface="Times New Roman"/>
              </a:rPr>
              <a:t>verità eterna della </a:t>
            </a:r>
            <a:r>
              <a:rPr sz="1200" dirty="0">
                <a:latin typeface="Times New Roman"/>
                <a:cs typeface="Times New Roman"/>
              </a:rPr>
              <a:t>sopravvivenza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7622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(1116.4) 101:10.3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materiale della </a:t>
            </a:r>
            <a:r>
              <a:rPr sz="1200" dirty="0">
                <a:latin typeface="Times New Roman"/>
                <a:cs typeface="Times New Roman"/>
              </a:rPr>
              <a:t>legge </a:t>
            </a:r>
            <a:r>
              <a:rPr sz="1200" spc="-5" dirty="0">
                <a:latin typeface="Times New Roman"/>
                <a:cs typeface="Times New Roman"/>
              </a:rPr>
              <a:t>assicura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continuità della </a:t>
            </a:r>
            <a:r>
              <a:rPr sz="1200" dirty="0">
                <a:latin typeface="Times New Roman"/>
                <a:cs typeface="Times New Roman"/>
              </a:rPr>
              <a:t>causalità, </a:t>
            </a:r>
            <a:r>
              <a:rPr sz="1200" spc="-5" dirty="0">
                <a:latin typeface="Times New Roman"/>
                <a:cs typeface="Times New Roman"/>
              </a:rPr>
              <a:t>l’eterna </a:t>
            </a:r>
            <a:r>
              <a:rPr sz="1200" dirty="0">
                <a:latin typeface="Times New Roman"/>
                <a:cs typeface="Times New Roman"/>
              </a:rPr>
              <a:t>risposta </a:t>
            </a:r>
            <a:r>
              <a:rPr sz="1200" spc="-5" dirty="0">
                <a:latin typeface="Times New Roman"/>
                <a:cs typeface="Times New Roman"/>
              </a:rPr>
              <a:t>dell’effetto ad </a:t>
            </a:r>
            <a:r>
              <a:rPr sz="1200" dirty="0">
                <a:latin typeface="Times New Roman"/>
                <a:cs typeface="Times New Roman"/>
              </a:rPr>
              <a:t>un’azione  </a:t>
            </a:r>
            <a:r>
              <a:rPr sz="1200" spc="-5" dirty="0">
                <a:latin typeface="Times New Roman"/>
                <a:cs typeface="Times New Roman"/>
              </a:rPr>
              <a:t>antecedente;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mentale suggerisce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perpetuazione </a:t>
            </a:r>
            <a:r>
              <a:rPr sz="1200" spc="-5" dirty="0">
                <a:latin typeface="Times New Roman"/>
                <a:cs typeface="Times New Roman"/>
              </a:rPr>
              <a:t>della continuità ideazionale,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flusso </a:t>
            </a:r>
            <a:r>
              <a:rPr sz="1200" dirty="0">
                <a:latin typeface="Times New Roman"/>
                <a:cs typeface="Times New Roman"/>
              </a:rPr>
              <a:t>incessante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potenzialità  </a:t>
            </a:r>
            <a:r>
              <a:rPr sz="1200" spc="-5" dirty="0">
                <a:latin typeface="Times New Roman"/>
                <a:cs typeface="Times New Roman"/>
              </a:rPr>
              <a:t>concettuale derivante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concezioni preesistenti. Ma nessuno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livelli dell’universo rivela al cercatore </a:t>
            </a:r>
            <a:r>
              <a:rPr sz="1200" dirty="0">
                <a:latin typeface="Times New Roman"/>
                <a:cs typeface="Times New Roman"/>
              </a:rPr>
              <a:t>mortale una via </a:t>
            </a:r>
            <a:r>
              <a:rPr sz="1200" spc="-5" dirty="0">
                <a:latin typeface="Times New Roman"/>
                <a:cs typeface="Times New Roman"/>
              </a:rPr>
              <a:t>per  uscire dalla </a:t>
            </a:r>
            <a:r>
              <a:rPr sz="1200" dirty="0">
                <a:latin typeface="Times New Roman"/>
                <a:cs typeface="Times New Roman"/>
              </a:rPr>
              <a:t>parzialità </a:t>
            </a:r>
            <a:r>
              <a:rPr sz="1200" spc="-5" dirty="0">
                <a:latin typeface="Times New Roman"/>
                <a:cs typeface="Times New Roman"/>
              </a:rPr>
              <a:t>del suo status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dall’intollerabile incertezza </a:t>
            </a:r>
            <a:r>
              <a:rPr sz="1200" dirty="0">
                <a:latin typeface="Times New Roman"/>
                <a:cs typeface="Times New Roman"/>
              </a:rPr>
              <a:t>di essere una </a:t>
            </a:r>
            <a:r>
              <a:rPr sz="1200" spc="-5" dirty="0">
                <a:latin typeface="Times New Roman"/>
                <a:cs typeface="Times New Roman"/>
              </a:rPr>
              <a:t>realtà transitoria nell’universo, </a:t>
            </a:r>
            <a:r>
              <a:rPr sz="1200" dirty="0">
                <a:latin typeface="Times New Roman"/>
                <a:cs typeface="Times New Roman"/>
              </a:rPr>
              <a:t>una personalità  </a:t>
            </a:r>
            <a:r>
              <a:rPr sz="1200" spc="-5" dirty="0">
                <a:latin typeface="Times New Roman"/>
                <a:cs typeface="Times New Roman"/>
              </a:rPr>
              <a:t>temporale condannata ad estinguersi con l’esaurimento delle sue limitate energie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986395" cy="10864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(692.4) 60:4.6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termina </a:t>
            </a:r>
            <a:r>
              <a:rPr sz="1200" dirty="0">
                <a:latin typeface="Times New Roman"/>
                <a:cs typeface="Times New Roman"/>
              </a:rPr>
              <a:t>una lunga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di evoluzione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prima apparizione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terrestre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 </a:t>
            </a:r>
            <a:r>
              <a:rPr sz="1200" dirty="0">
                <a:latin typeface="Times New Roman"/>
                <a:cs typeface="Times New Roman"/>
              </a:rPr>
              <a:t>tempi più </a:t>
            </a:r>
            <a:r>
              <a:rPr sz="1200" spc="-5" dirty="0">
                <a:latin typeface="Times New Roman"/>
                <a:cs typeface="Times New Roman"/>
              </a:rPr>
              <a:t>recenti degli </a:t>
            </a:r>
            <a:r>
              <a:rPr sz="1200" dirty="0">
                <a:latin typeface="Times New Roman"/>
                <a:cs typeface="Times New Roman"/>
              </a:rPr>
              <a:t>antenati </a:t>
            </a:r>
            <a:r>
              <a:rPr sz="1200" spc="-5" dirty="0">
                <a:latin typeface="Times New Roman"/>
                <a:cs typeface="Times New Roman"/>
              </a:rPr>
              <a:t>diretti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umana e </a:t>
            </a:r>
            <a:r>
              <a:rPr sz="1200" spc="-5" dirty="0">
                <a:latin typeface="Times New Roman"/>
                <a:cs typeface="Times New Roman"/>
              </a:rPr>
              <a:t>dei suoi </a:t>
            </a:r>
            <a:r>
              <a:rPr sz="1200" dirty="0">
                <a:latin typeface="Times New Roman"/>
                <a:cs typeface="Times New Roman"/>
              </a:rPr>
              <a:t>rami </a:t>
            </a:r>
            <a:r>
              <a:rPr sz="1200" spc="-5" dirty="0">
                <a:latin typeface="Times New Roman"/>
                <a:cs typeface="Times New Roman"/>
              </a:rPr>
              <a:t>collaterali. Quest’era, </a:t>
            </a:r>
            <a:r>
              <a:rPr sz="1200" dirty="0">
                <a:latin typeface="Times New Roman"/>
                <a:cs typeface="Times New Roman"/>
              </a:rPr>
              <a:t>l’era </a:t>
            </a:r>
            <a:r>
              <a:rPr sz="1200" spc="-5" dirty="0">
                <a:latin typeface="Times New Roman"/>
                <a:cs typeface="Times New Roman"/>
              </a:rPr>
              <a:t>Cretacea, </a:t>
            </a:r>
            <a:r>
              <a:rPr sz="1200" dirty="0">
                <a:latin typeface="Times New Roman"/>
                <a:cs typeface="Times New Roman"/>
              </a:rPr>
              <a:t>copre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cinquanta</a:t>
            </a:r>
            <a:endParaRPr sz="1200">
              <a:latin typeface="Times New Roman"/>
              <a:cs typeface="Times New Roman"/>
            </a:endParaRPr>
          </a:p>
          <a:p>
            <a:pPr marL="50800" marR="55181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milioni 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chiude l’era </a:t>
            </a:r>
            <a:r>
              <a:rPr sz="1200" dirty="0">
                <a:latin typeface="Times New Roman"/>
                <a:cs typeface="Times New Roman"/>
              </a:rPr>
              <a:t>premammifera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terrestre, che 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milioni 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ed è  </a:t>
            </a:r>
            <a:r>
              <a:rPr sz="1200" spc="-5" dirty="0">
                <a:latin typeface="Times New Roman"/>
                <a:cs typeface="Times New Roman"/>
              </a:rPr>
              <a:t>conosciuta </a:t>
            </a:r>
            <a:r>
              <a:rPr sz="1200" dirty="0">
                <a:latin typeface="Times New Roman"/>
                <a:cs typeface="Times New Roman"/>
              </a:rPr>
              <a:t>sotto il nome di </a:t>
            </a:r>
            <a:r>
              <a:rPr sz="1200" i="1" spc="-5" dirty="0">
                <a:latin typeface="Times New Roman"/>
                <a:cs typeface="Times New Roman"/>
              </a:rPr>
              <a:t>Mesozoica.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(692.5) 60:4.7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Portatore </a:t>
            </a:r>
            <a:r>
              <a:rPr sz="1200" dirty="0">
                <a:latin typeface="Times New Roman"/>
                <a:cs typeface="Times New Roman"/>
              </a:rPr>
              <a:t>di Vita di Nebadon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 Satania </a:t>
            </a:r>
            <a:r>
              <a:rPr sz="1200" spc="-5" dirty="0">
                <a:latin typeface="Times New Roman"/>
                <a:cs typeface="Times New Roman"/>
              </a:rPr>
              <a:t>ed attualmente </a:t>
            </a:r>
            <a:r>
              <a:rPr sz="1200" dirty="0">
                <a:latin typeface="Times New Roman"/>
                <a:cs typeface="Times New Roman"/>
              </a:rPr>
              <a:t>in funzione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1970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9652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(1116.5) 101:10.4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solo attraverso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che conduce all’intuizione </a:t>
            </a:r>
            <a:r>
              <a:rPr sz="1200" spc="-5" dirty="0">
                <a:latin typeface="Times New Roman"/>
                <a:cs typeface="Times New Roman"/>
              </a:rPr>
              <a:t>spirituale che </a:t>
            </a:r>
            <a:r>
              <a:rPr sz="1200" dirty="0">
                <a:latin typeface="Times New Roman"/>
                <a:cs typeface="Times New Roman"/>
              </a:rPr>
              <a:t>l’uomo può </a:t>
            </a:r>
            <a:r>
              <a:rPr sz="1200" spc="-5" dirty="0">
                <a:latin typeface="Times New Roman"/>
                <a:cs typeface="Times New Roman"/>
              </a:rPr>
              <a:t>spezzare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catene </a:t>
            </a:r>
            <a:r>
              <a:rPr sz="1200" dirty="0">
                <a:latin typeface="Times New Roman"/>
                <a:cs typeface="Times New Roman"/>
              </a:rPr>
              <a:t>inerenti </a:t>
            </a:r>
            <a:r>
              <a:rPr sz="1200" spc="-5" dirty="0">
                <a:latin typeface="Times New Roman"/>
                <a:cs typeface="Times New Roman"/>
              </a:rPr>
              <a:t>al  suo status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nell’universo. L’energia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riconducono al </a:t>
            </a:r>
            <a:r>
              <a:rPr sz="1200" dirty="0">
                <a:latin typeface="Times New Roman"/>
                <a:cs typeface="Times New Roman"/>
              </a:rPr>
              <a:t>Paradiso e </a:t>
            </a:r>
            <a:r>
              <a:rPr sz="1200" spc="-5" dirty="0">
                <a:latin typeface="Times New Roman"/>
                <a:cs typeface="Times New Roman"/>
              </a:rPr>
              <a:t>alla Deità, </a:t>
            </a:r>
            <a:r>
              <a:rPr sz="1200" dirty="0">
                <a:latin typeface="Times New Roman"/>
                <a:cs typeface="Times New Roman"/>
              </a:rPr>
              <a:t>ma né la dotazione 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né la  dotazione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provengono direttamente dalla Deità </a:t>
            </a:r>
            <a:r>
              <a:rPr sz="1200" dirty="0">
                <a:latin typeface="Times New Roman"/>
                <a:cs typeface="Times New Roman"/>
              </a:rPr>
              <a:t>del Paradiso.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spirituale l’uomo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 Dio. 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perché è solo in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è attualmente </a:t>
            </a:r>
            <a:r>
              <a:rPr sz="1200" spc="-5" dirty="0">
                <a:latin typeface="Times New Roman"/>
                <a:cs typeface="Times New Roman"/>
              </a:rPr>
              <a:t>dotato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abitato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L’umanità  </a:t>
            </a:r>
            <a:r>
              <a:rPr sz="1200" dirty="0">
                <a:latin typeface="Times New Roman"/>
                <a:cs typeface="Times New Roman"/>
              </a:rPr>
              <a:t>non può mai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la divinità </a:t>
            </a:r>
            <a:r>
              <a:rPr sz="1200" spc="-5" dirty="0">
                <a:latin typeface="Times New Roman"/>
                <a:cs typeface="Times New Roman"/>
              </a:rPr>
              <a:t>se non attraverso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dell’esperienza religiosa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l’esercizio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fede autentica. </a:t>
            </a:r>
            <a:r>
              <a:rPr sz="1200" dirty="0">
                <a:latin typeface="Times New Roman"/>
                <a:cs typeface="Times New Roman"/>
              </a:rPr>
              <a:t>L’accettazione  </a:t>
            </a:r>
            <a:r>
              <a:rPr sz="1200" spc="-5" dirty="0">
                <a:latin typeface="Times New Roman"/>
                <a:cs typeface="Times New Roman"/>
              </a:rPr>
              <a:t>per fede 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consente </a:t>
            </a:r>
            <a:r>
              <a:rPr sz="1200" dirty="0">
                <a:latin typeface="Times New Roman"/>
                <a:cs typeface="Times New Roman"/>
              </a:rPr>
              <a:t>all’uomo di </a:t>
            </a:r>
            <a:r>
              <a:rPr sz="1200" spc="-5" dirty="0">
                <a:latin typeface="Times New Roman"/>
                <a:cs typeface="Times New Roman"/>
              </a:rPr>
              <a:t>sfuggire ai </a:t>
            </a:r>
            <a:r>
              <a:rPr sz="1200" dirty="0">
                <a:latin typeface="Times New Roman"/>
                <a:cs typeface="Times New Roman"/>
              </a:rPr>
              <a:t>confini </a:t>
            </a:r>
            <a:r>
              <a:rPr sz="1200" spc="-5" dirty="0">
                <a:latin typeface="Times New Roman"/>
                <a:cs typeface="Times New Roman"/>
              </a:rPr>
              <a:t>circoscritti delle limitazioni 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fornisce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speranza razionale </a:t>
            </a:r>
            <a:r>
              <a:rPr sz="1200" dirty="0">
                <a:latin typeface="Times New Roman"/>
                <a:cs typeface="Times New Roman"/>
              </a:rPr>
              <a:t>di ottenere un </a:t>
            </a:r>
            <a:r>
              <a:rPr sz="1200" spc="-5" dirty="0">
                <a:latin typeface="Times New Roman"/>
                <a:cs typeface="Times New Roman"/>
              </a:rPr>
              <a:t>salvacondotto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regno materiale, </a:t>
            </a:r>
            <a:r>
              <a:rPr sz="1200" dirty="0">
                <a:latin typeface="Times New Roman"/>
                <a:cs typeface="Times New Roman"/>
              </a:rPr>
              <a:t>dove c’è morte, </a:t>
            </a:r>
            <a:r>
              <a:rPr sz="1200" spc="-5" dirty="0">
                <a:latin typeface="Times New Roman"/>
                <a:cs typeface="Times New Roman"/>
              </a:rPr>
              <a:t>al regno spirituale, </a:t>
            </a:r>
            <a:r>
              <a:rPr sz="1200" dirty="0">
                <a:latin typeface="Times New Roman"/>
                <a:cs typeface="Times New Roman"/>
              </a:rPr>
              <a:t>dove c’è vita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057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(1116.6) 101:10.5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della religione </a:t>
            </a:r>
            <a:r>
              <a:rPr sz="1200" dirty="0">
                <a:latin typeface="Times New Roman"/>
                <a:cs typeface="Times New Roman"/>
              </a:rPr>
              <a:t>non è di </a:t>
            </a:r>
            <a:r>
              <a:rPr sz="1200" spc="-5" dirty="0">
                <a:latin typeface="Times New Roman"/>
                <a:cs typeface="Times New Roman"/>
              </a:rPr>
              <a:t>soddisfare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curiosità riguardo </a:t>
            </a:r>
            <a:r>
              <a:rPr sz="1200" dirty="0">
                <a:latin typeface="Times New Roman"/>
                <a:cs typeface="Times New Roman"/>
              </a:rPr>
              <a:t>a Dio,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piuttosto di </a:t>
            </a:r>
            <a:r>
              <a:rPr sz="1200" spc="-5" dirty="0">
                <a:latin typeface="Times New Roman"/>
                <a:cs typeface="Times New Roman"/>
              </a:rPr>
              <a:t>offrire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costanza  intellettuale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sicurezza filosofica, </a:t>
            </a:r>
            <a:r>
              <a:rPr sz="1200" dirty="0">
                <a:latin typeface="Times New Roman"/>
                <a:cs typeface="Times New Roman"/>
              </a:rPr>
              <a:t>di stabilizzare </a:t>
            </a:r>
            <a:r>
              <a:rPr sz="1200" spc="-5" dirty="0">
                <a:latin typeface="Times New Roman"/>
                <a:cs typeface="Times New Roman"/>
              </a:rPr>
              <a:t>ed arricchire </a:t>
            </a:r>
            <a:r>
              <a:rPr sz="1200" dirty="0">
                <a:latin typeface="Times New Roman"/>
                <a:cs typeface="Times New Roman"/>
              </a:rPr>
              <a:t>la vita umana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fusione del </a:t>
            </a:r>
            <a:r>
              <a:rPr sz="1200" spc="-5" dirty="0">
                <a:latin typeface="Times New Roman"/>
                <a:cs typeface="Times New Roman"/>
              </a:rPr>
              <a:t>mortale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divino, </a:t>
            </a:r>
            <a:r>
              <a:rPr sz="1200" spc="-5" dirty="0">
                <a:latin typeface="Times New Roman"/>
                <a:cs typeface="Times New Roman"/>
              </a:rPr>
              <a:t>del  parziale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perfetto, dell’uomo con Dio.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dell’esperienza religiosa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concetti umani dell’idealità sono </a:t>
            </a:r>
            <a:r>
              <a:rPr sz="1200" dirty="0">
                <a:latin typeface="Times New Roman"/>
                <a:cs typeface="Times New Roman"/>
              </a:rPr>
              <a:t>dotati di  </a:t>
            </a:r>
            <a:r>
              <a:rPr sz="1200" spc="-5" dirty="0">
                <a:latin typeface="Times New Roman"/>
                <a:cs typeface="Times New Roman"/>
              </a:rPr>
              <a:t>realtà.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520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(1116.7) 101:10.6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potranno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esserci </a:t>
            </a:r>
            <a:r>
              <a:rPr sz="1200" dirty="0">
                <a:latin typeface="Times New Roman"/>
                <a:cs typeface="Times New Roman"/>
              </a:rPr>
              <a:t>prove </a:t>
            </a:r>
            <a:r>
              <a:rPr sz="1200" spc="-5" dirty="0">
                <a:latin typeface="Times New Roman"/>
                <a:cs typeface="Times New Roman"/>
              </a:rPr>
              <a:t>scientifiche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logiche della </a:t>
            </a:r>
            <a:r>
              <a:rPr sz="1200" dirty="0">
                <a:latin typeface="Times New Roman"/>
                <a:cs typeface="Times New Roman"/>
              </a:rPr>
              <a:t>divinità.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da sola non potrà mai convalidare i  </a:t>
            </a:r>
            <a:r>
              <a:rPr sz="1200" spc="-5" dirty="0">
                <a:latin typeface="Times New Roman"/>
                <a:cs typeface="Times New Roman"/>
              </a:rPr>
              <a:t>valori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benefici dell’esperienza religiosa. Ma resterà sempre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chiunque vuole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di </a:t>
            </a:r>
            <a:r>
              <a:rPr sz="1200" spc="-5" dirty="0">
                <a:latin typeface="Times New Roman"/>
                <a:cs typeface="Times New Roman"/>
              </a:rPr>
              <a:t>Dio comprenderà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validità dei valori spirituali. 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l’approccio </a:t>
            </a:r>
            <a:r>
              <a:rPr sz="1200" dirty="0">
                <a:latin typeface="Times New Roman"/>
                <a:cs typeface="Times New Roman"/>
              </a:rPr>
              <a:t>più prossimo che </a:t>
            </a:r>
            <a:r>
              <a:rPr sz="1200" spc="-5" dirty="0">
                <a:latin typeface="Times New Roman"/>
                <a:cs typeface="Times New Roman"/>
              </a:rPr>
              <a:t>si possa fare sul livello mortale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prove presentate della realtà  dell’esperienza religiosa. Tale fede fornisce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modo per </a:t>
            </a:r>
            <a:r>
              <a:rPr sz="1200" spc="-5" dirty="0">
                <a:latin typeface="Times New Roman"/>
                <a:cs typeface="Times New Roman"/>
              </a:rPr>
              <a:t>sfuggire alla stretta meccanica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distorsione  </a:t>
            </a:r>
            <a:r>
              <a:rPr sz="1200" spc="-5" dirty="0">
                <a:latin typeface="Times New Roman"/>
                <a:cs typeface="Times New Roman"/>
              </a:rPr>
              <a:t>erronea </a:t>
            </a:r>
            <a:r>
              <a:rPr sz="1200" dirty="0">
                <a:latin typeface="Times New Roman"/>
                <a:cs typeface="Times New Roman"/>
              </a:rPr>
              <a:t>dell’incompletezza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intellettuale; </a:t>
            </a:r>
            <a:r>
              <a:rPr sz="1200" dirty="0">
                <a:latin typeface="Times New Roman"/>
                <a:cs typeface="Times New Roman"/>
              </a:rPr>
              <a:t>questa è l’unica </a:t>
            </a:r>
            <a:r>
              <a:rPr sz="1200" spc="-5" dirty="0">
                <a:latin typeface="Times New Roman"/>
                <a:cs typeface="Times New Roman"/>
              </a:rPr>
              <a:t>soluzione che si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scoperta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uscire </a:t>
            </a:r>
            <a:r>
              <a:rPr sz="1200" dirty="0">
                <a:latin typeface="Times New Roman"/>
                <a:cs typeface="Times New Roman"/>
              </a:rPr>
              <a:t>dall’impasse in cui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trova la </a:t>
            </a:r>
            <a:r>
              <a:rPr sz="1200" spc="-5" dirty="0">
                <a:latin typeface="Times New Roman"/>
                <a:cs typeface="Times New Roman"/>
              </a:rPr>
              <a:t>mente dei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riguardo alla </a:t>
            </a:r>
            <a:r>
              <a:rPr sz="1200" dirty="0">
                <a:latin typeface="Times New Roman"/>
                <a:cs typeface="Times New Roman"/>
              </a:rPr>
              <a:t>sopravvivenza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della personalità </a:t>
            </a:r>
            <a:r>
              <a:rPr sz="1200" spc="-5" dirty="0">
                <a:latin typeface="Times New Roman"/>
                <a:cs typeface="Times New Roman"/>
              </a:rPr>
              <a:t>individuale. Questo </a:t>
            </a:r>
            <a:r>
              <a:rPr sz="1200" dirty="0">
                <a:latin typeface="Times New Roman"/>
                <a:cs typeface="Times New Roman"/>
              </a:rPr>
              <a:t>è il solo </a:t>
            </a:r>
            <a:r>
              <a:rPr sz="1200" spc="-5" dirty="0">
                <a:latin typeface="Times New Roman"/>
                <a:cs typeface="Times New Roman"/>
              </a:rPr>
              <a:t>passaporto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  <a:p>
            <a:pPr marL="63500" marR="40068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della realtà e </a:t>
            </a:r>
            <a:r>
              <a:rPr sz="1200" spc="-5" dirty="0">
                <a:latin typeface="Times New Roman"/>
                <a:cs typeface="Times New Roman"/>
              </a:rPr>
              <a:t>all’eternità della </a:t>
            </a:r>
            <a:r>
              <a:rPr sz="1200" dirty="0">
                <a:latin typeface="Times New Roman"/>
                <a:cs typeface="Times New Roman"/>
              </a:rPr>
              <a:t>vita in una </a:t>
            </a:r>
            <a:r>
              <a:rPr sz="1200" spc="-5" dirty="0">
                <a:latin typeface="Times New Roman"/>
                <a:cs typeface="Times New Roman"/>
              </a:rPr>
              <a:t>creazione universale d’amore, </a:t>
            </a:r>
            <a:r>
              <a:rPr sz="1200" dirty="0">
                <a:latin typeface="Times New Roman"/>
                <a:cs typeface="Times New Roman"/>
              </a:rPr>
              <a:t>di legge, di unità e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raggiungimento  progressivo della Deità.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46084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(1117.1) 101:10.7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pone </a:t>
            </a:r>
            <a:r>
              <a:rPr sz="1200" spc="-5" dirty="0">
                <a:latin typeface="Times New Roman"/>
                <a:cs typeface="Times New Roman"/>
              </a:rPr>
              <a:t>rimedio efficacemente al senso d’isolamento idealistico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solitudine spirituale dell’uomo; essa  affranca </a:t>
            </a:r>
            <a:r>
              <a:rPr sz="1200" dirty="0">
                <a:latin typeface="Times New Roman"/>
                <a:cs typeface="Times New Roman"/>
              </a:rPr>
              <a:t>il credente </a:t>
            </a:r>
            <a:r>
              <a:rPr sz="1200" spc="-5" dirty="0">
                <a:latin typeface="Times New Roman"/>
                <a:cs typeface="Times New Roman"/>
              </a:rPr>
              <a:t>come figlio </a:t>
            </a:r>
            <a:r>
              <a:rPr sz="1200" dirty="0">
                <a:latin typeface="Times New Roman"/>
                <a:cs typeface="Times New Roman"/>
              </a:rPr>
              <a:t>di Dio, come cittadino 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nuovo e </a:t>
            </a:r>
            <a:r>
              <a:rPr sz="1200" spc="-5" dirty="0">
                <a:latin typeface="Times New Roman"/>
                <a:cs typeface="Times New Roman"/>
              </a:rPr>
              <a:t>significativo.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</a:t>
            </a:r>
            <a:r>
              <a:rPr sz="1200" spc="-5" dirty="0">
                <a:latin typeface="Times New Roman"/>
                <a:cs typeface="Times New Roman"/>
              </a:rPr>
              <a:t>assicura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che, se  segue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bagliore della </a:t>
            </a:r>
            <a:r>
              <a:rPr sz="1200" dirty="0">
                <a:latin typeface="Times New Roman"/>
                <a:cs typeface="Times New Roman"/>
              </a:rPr>
              <a:t>rettitudine </a:t>
            </a:r>
            <a:r>
              <a:rPr sz="1200" spc="-5" dirty="0">
                <a:latin typeface="Times New Roman"/>
                <a:cs typeface="Times New Roman"/>
              </a:rPr>
              <a:t>discernibile nella sua anima, con ciò </a:t>
            </a:r>
            <a:r>
              <a:rPr sz="1200" dirty="0">
                <a:latin typeface="Times New Roman"/>
                <a:cs typeface="Times New Roman"/>
              </a:rPr>
              <a:t>identifica </a:t>
            </a:r>
            <a:r>
              <a:rPr sz="1200" spc="-5" dirty="0">
                <a:latin typeface="Times New Roman"/>
                <a:cs typeface="Times New Roman"/>
              </a:rPr>
              <a:t>se stesso con </a:t>
            </a:r>
            <a:r>
              <a:rPr sz="1200" dirty="0">
                <a:latin typeface="Times New Roman"/>
                <a:cs typeface="Times New Roman"/>
              </a:rPr>
              <a:t>il piano </a:t>
            </a:r>
            <a:r>
              <a:rPr sz="1200" spc="-5" dirty="0">
                <a:latin typeface="Times New Roman"/>
                <a:cs typeface="Times New Roman"/>
              </a:rPr>
              <a:t>dell’Infinito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proposito  dell’Eterno. Una </a:t>
            </a:r>
            <a:r>
              <a:rPr sz="1200" dirty="0">
                <a:latin typeface="Times New Roman"/>
                <a:cs typeface="Times New Roman"/>
              </a:rPr>
              <a:t>tale anima </a:t>
            </a:r>
            <a:r>
              <a:rPr sz="1200" spc="-5" dirty="0">
                <a:latin typeface="Times New Roman"/>
                <a:cs typeface="Times New Roman"/>
              </a:rPr>
              <a:t>liberata comincia immediatamente </a:t>
            </a:r>
            <a:r>
              <a:rPr sz="1200" dirty="0">
                <a:latin typeface="Times New Roman"/>
                <a:cs typeface="Times New Roman"/>
              </a:rPr>
              <a:t>a sentirsi 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propria in questo nuovo </a:t>
            </a:r>
            <a:r>
              <a:rPr sz="1200" spc="-5" dirty="0">
                <a:latin typeface="Times New Roman"/>
                <a:cs typeface="Times New Roman"/>
              </a:rPr>
              <a:t>universo,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39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(1117.2) 101:10.8 </a:t>
            </a:r>
            <a:r>
              <a:rPr sz="1200" spc="-5" dirty="0">
                <a:latin typeface="Times New Roman"/>
                <a:cs typeface="Times New Roman"/>
              </a:rPr>
              <a:t>Quando sperimentate questa </a:t>
            </a:r>
            <a:r>
              <a:rPr sz="1200" dirty="0">
                <a:latin typeface="Times New Roman"/>
                <a:cs typeface="Times New Roman"/>
              </a:rPr>
              <a:t>trasformazione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fede, </a:t>
            </a:r>
            <a:r>
              <a:rPr sz="1200" dirty="0">
                <a:latin typeface="Times New Roman"/>
                <a:cs typeface="Times New Roman"/>
              </a:rPr>
              <a:t>voi non siete più una </a:t>
            </a:r>
            <a:r>
              <a:rPr sz="1200" spc="-5" dirty="0">
                <a:latin typeface="Times New Roman"/>
                <a:cs typeface="Times New Roman"/>
              </a:rPr>
              <a:t>parte servile </a:t>
            </a:r>
            <a:r>
              <a:rPr sz="1200" dirty="0">
                <a:latin typeface="Times New Roman"/>
                <a:cs typeface="Times New Roman"/>
              </a:rPr>
              <a:t>del cosmo  </a:t>
            </a:r>
            <a:r>
              <a:rPr sz="1200" spc="-5" dirty="0">
                <a:latin typeface="Times New Roman"/>
                <a:cs typeface="Times New Roman"/>
              </a:rPr>
              <a:t>matematico, </a:t>
            </a:r>
            <a:r>
              <a:rPr sz="1200" dirty="0">
                <a:latin typeface="Times New Roman"/>
                <a:cs typeface="Times New Roman"/>
              </a:rPr>
              <a:t>ma piuttosto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dotato di volontà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affrancato del Padre </a:t>
            </a:r>
            <a:r>
              <a:rPr sz="1200" spc="-5" dirty="0">
                <a:latin typeface="Times New Roman"/>
                <a:cs typeface="Times New Roman"/>
              </a:rPr>
              <a:t>Universale. Questo figlio liberato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lotterà </a:t>
            </a:r>
            <a:r>
              <a:rPr sz="1200" dirty="0">
                <a:latin typeface="Times New Roman"/>
                <a:cs typeface="Times New Roman"/>
              </a:rPr>
              <a:t>più da 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contro il destino </a:t>
            </a:r>
            <a:r>
              <a:rPr sz="1200" spc="-5" dirty="0">
                <a:latin typeface="Times New Roman"/>
                <a:cs typeface="Times New Roman"/>
              </a:rPr>
              <a:t>inesorabile della fine </a:t>
            </a:r>
            <a:r>
              <a:rPr sz="1200" dirty="0">
                <a:latin typeface="Times New Roman"/>
                <a:cs typeface="Times New Roman"/>
              </a:rPr>
              <a:t>dell’esistenza </a:t>
            </a:r>
            <a:r>
              <a:rPr sz="1200" spc="-5" dirty="0">
                <a:latin typeface="Times New Roman"/>
                <a:cs typeface="Times New Roman"/>
              </a:rPr>
              <a:t>temporale,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combatterà </a:t>
            </a:r>
            <a:r>
              <a:rPr sz="1200" dirty="0">
                <a:latin typeface="Times New Roman"/>
                <a:cs typeface="Times New Roman"/>
              </a:rPr>
              <a:t>più tutta la natura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prospettive a lui  </a:t>
            </a:r>
            <a:r>
              <a:rPr sz="1200" spc="-5" dirty="0">
                <a:latin typeface="Times New Roman"/>
                <a:cs typeface="Times New Roman"/>
              </a:rPr>
              <a:t>irrimediabilmente avverse,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vacillerà </a:t>
            </a:r>
            <a:r>
              <a:rPr sz="1200" dirty="0">
                <a:latin typeface="Times New Roman"/>
                <a:cs typeface="Times New Roman"/>
              </a:rPr>
              <a:t>più sotto la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paralizzante 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forse </a:t>
            </a:r>
            <a:r>
              <a:rPr sz="1200" spc="-5" dirty="0">
                <a:latin typeface="Times New Roman"/>
                <a:cs typeface="Times New Roman"/>
              </a:rPr>
              <a:t>riposto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fiducia in una </a:t>
            </a:r>
            <a:r>
              <a:rPr sz="1200" spc="-5" dirty="0">
                <a:latin typeface="Times New Roman"/>
                <a:cs typeface="Times New Roman"/>
              </a:rPr>
              <a:t>chimera </a:t>
            </a:r>
            <a:r>
              <a:rPr sz="1200" dirty="0">
                <a:latin typeface="Times New Roman"/>
                <a:cs typeface="Times New Roman"/>
              </a:rPr>
              <a:t>senza 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o di avere vincolato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errore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dell’immaginazione.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90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(1117.3) 101:10.9 </a:t>
            </a:r>
            <a:r>
              <a:rPr sz="1200" spc="-5" dirty="0">
                <a:latin typeface="Times New Roman"/>
                <a:cs typeface="Times New Roman"/>
              </a:rPr>
              <a:t>Ora, piuttosto,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arruolati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per combattere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battaglia del </a:t>
            </a:r>
            <a:r>
              <a:rPr sz="1200" dirty="0">
                <a:latin typeface="Times New Roman"/>
                <a:cs typeface="Times New Roman"/>
              </a:rPr>
              <a:t>trionfo </a:t>
            </a:r>
            <a:r>
              <a:rPr sz="1200" spc="-5" dirty="0">
                <a:latin typeface="Times New Roman"/>
                <a:cs typeface="Times New Roman"/>
              </a:rPr>
              <a:t>della realtà </a:t>
            </a:r>
            <a:r>
              <a:rPr sz="1200" dirty="0">
                <a:latin typeface="Times New Roman"/>
                <a:cs typeface="Times New Roman"/>
              </a:rPr>
              <a:t>sulle ombre  </a:t>
            </a:r>
            <a:r>
              <a:rPr sz="1200" spc="-5" dirty="0">
                <a:latin typeface="Times New Roman"/>
                <a:cs typeface="Times New Roman"/>
              </a:rPr>
              <a:t>parziali dell’esistenza. Finalmente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creature divengono coscienti del fatto che Dio </a:t>
            </a:r>
            <a:r>
              <a:rPr sz="1200" dirty="0">
                <a:latin typeface="Times New Roman"/>
                <a:cs typeface="Times New Roman"/>
              </a:rPr>
              <a:t>e tutte le schiere divine di un universo 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infinito </a:t>
            </a:r>
            <a:r>
              <a:rPr sz="1200" spc="-5" dirty="0">
                <a:latin typeface="Times New Roman"/>
                <a:cs typeface="Times New Roman"/>
              </a:rPr>
              <a:t>sono al loro fianco nella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superna per raggiungere </a:t>
            </a:r>
            <a:r>
              <a:rPr sz="1200" dirty="0">
                <a:latin typeface="Times New Roman"/>
                <a:cs typeface="Times New Roman"/>
              </a:rPr>
              <a:t>l’eternità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e la divinità di </a:t>
            </a:r>
            <a:r>
              <a:rPr sz="1200" spc="-5" dirty="0">
                <a:latin typeface="Times New Roman"/>
                <a:cs typeface="Times New Roman"/>
              </a:rPr>
              <a:t>status. Questi figli liberati  dalla fede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certamente impegnati nelle </a:t>
            </a:r>
            <a:r>
              <a:rPr sz="1200" dirty="0">
                <a:latin typeface="Times New Roman"/>
                <a:cs typeface="Times New Roman"/>
              </a:rPr>
              <a:t>lotte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forze supreme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personalità </a:t>
            </a:r>
            <a:r>
              <a:rPr sz="1200" dirty="0">
                <a:latin typeface="Times New Roman"/>
                <a:cs typeface="Times New Roman"/>
              </a:rPr>
              <a:t>divine dell’eternità;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stelle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corso </a:t>
            </a:r>
            <a:r>
              <a:rPr sz="1200" spc="-5" dirty="0">
                <a:latin typeface="Times New Roman"/>
                <a:cs typeface="Times New Roman"/>
              </a:rPr>
              <a:t>combattono </a:t>
            </a:r>
            <a:r>
              <a:rPr sz="1200" dirty="0">
                <a:latin typeface="Times New Roman"/>
                <a:cs typeface="Times New Roman"/>
              </a:rPr>
              <a:t>ora per loro. </a:t>
            </a:r>
            <a:r>
              <a:rPr sz="1200" spc="-5" dirty="0">
                <a:latin typeface="Times New Roman"/>
                <a:cs typeface="Times New Roman"/>
              </a:rPr>
              <a:t>Finalmente essi </a:t>
            </a:r>
            <a:r>
              <a:rPr sz="1200" dirty="0">
                <a:latin typeface="Times New Roman"/>
                <a:cs typeface="Times New Roman"/>
              </a:rPr>
              <a:t>contemplano </a:t>
            </a:r>
            <a:r>
              <a:rPr sz="1200" spc="-5" dirty="0">
                <a:latin typeface="Times New Roman"/>
                <a:cs typeface="Times New Roman"/>
              </a:rPr>
              <a:t>l’universo dall’interno, dal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vista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e tutto è </a:t>
            </a:r>
            <a:r>
              <a:rPr sz="1200" spc="-5" dirty="0">
                <a:latin typeface="Times New Roman"/>
                <a:cs typeface="Times New Roman"/>
              </a:rPr>
              <a:t>trasformato dalle incertezze dell’isolamento materiale </a:t>
            </a:r>
            <a:r>
              <a:rPr sz="1200" dirty="0">
                <a:latin typeface="Times New Roman"/>
                <a:cs typeface="Times New Roman"/>
              </a:rPr>
              <a:t>nelle certezze </a:t>
            </a:r>
            <a:r>
              <a:rPr sz="1200" spc="-5" dirty="0">
                <a:latin typeface="Times New Roman"/>
                <a:cs typeface="Times New Roman"/>
              </a:rPr>
              <a:t>della progressione spirituale eterna.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tempo 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non diviene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l’ombra </a:t>
            </a:r>
            <a:r>
              <a:rPr sz="1200" spc="-5" dirty="0">
                <a:latin typeface="Times New Roman"/>
                <a:cs typeface="Times New Roman"/>
              </a:rPr>
              <a:t>dell’eternità </a:t>
            </a:r>
            <a:r>
              <a:rPr sz="1200" dirty="0">
                <a:latin typeface="Times New Roman"/>
                <a:cs typeface="Times New Roman"/>
              </a:rPr>
              <a:t>proiettata </a:t>
            </a:r>
            <a:r>
              <a:rPr sz="1200" spc="-5" dirty="0">
                <a:latin typeface="Times New Roman"/>
                <a:cs typeface="Times New Roman"/>
              </a:rPr>
              <a:t>dalle realtà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sulla </a:t>
            </a:r>
            <a:r>
              <a:rPr sz="1200" spc="-5" dirty="0">
                <a:latin typeface="Times New Roman"/>
                <a:cs typeface="Times New Roman"/>
              </a:rPr>
              <a:t>panoplia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movimento </a:t>
            </a:r>
            <a:r>
              <a:rPr sz="1200" dirty="0">
                <a:latin typeface="Times New Roman"/>
                <a:cs typeface="Times New Roman"/>
              </a:rPr>
              <a:t>dello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(1117.4) 101:10.10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59750" cy="35210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102: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 fondamenti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della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fede</a:t>
            </a:r>
            <a:r>
              <a:rPr sz="2200" b="1" spc="2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religiosa</a:t>
            </a:r>
            <a:endParaRPr sz="2200">
              <a:latin typeface="Times New Roman"/>
              <a:cs typeface="Times New Roman"/>
            </a:endParaRPr>
          </a:p>
          <a:p>
            <a:pPr marL="63500" marR="66675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(1118.1) 102:0.1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materialista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credente </a:t>
            </a:r>
            <a:r>
              <a:rPr sz="1200" dirty="0">
                <a:latin typeface="Times New Roman"/>
                <a:cs typeface="Times New Roman"/>
              </a:rPr>
              <a:t>l’uomo è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accidente </a:t>
            </a:r>
            <a:r>
              <a:rPr sz="1200" dirty="0">
                <a:latin typeface="Times New Roman"/>
                <a:cs typeface="Times New Roman"/>
              </a:rPr>
              <a:t>evoluzionario.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speranze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sopravvivenza sono legate ad un’invenzione dell’immaginazione umana;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paure,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amori,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desideri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credenze  sono soltanto la </a:t>
            </a:r>
            <a:r>
              <a:rPr sz="1200" spc="-5" dirty="0">
                <a:latin typeface="Times New Roman"/>
                <a:cs typeface="Times New Roman"/>
              </a:rPr>
              <a:t>reazione della giustapposizione accidentale </a:t>
            </a:r>
            <a:r>
              <a:rPr sz="1200" dirty="0">
                <a:latin typeface="Times New Roman"/>
                <a:cs typeface="Times New Roman"/>
              </a:rPr>
              <a:t>di certi atomi di </a:t>
            </a:r>
            <a:r>
              <a:rPr sz="1200" spc="-5" dirty="0">
                <a:latin typeface="Times New Roman"/>
                <a:cs typeface="Times New Roman"/>
              </a:rPr>
              <a:t>materia priva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Nessun </a:t>
            </a:r>
            <a:r>
              <a:rPr sz="1200" spc="-5" dirty="0">
                <a:latin typeface="Times New Roman"/>
                <a:cs typeface="Times New Roman"/>
              </a:rPr>
              <a:t>dispiegamento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 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espressione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portarlo </a:t>
            </a:r>
            <a:r>
              <a:rPr sz="1200" dirty="0">
                <a:latin typeface="Times New Roman"/>
                <a:cs typeface="Times New Roman"/>
              </a:rPr>
              <a:t>oltre la </a:t>
            </a:r>
            <a:r>
              <a:rPr sz="1200" spc="-5" dirty="0">
                <a:latin typeface="Times New Roman"/>
                <a:cs typeface="Times New Roman"/>
              </a:rPr>
              <a:t>tomba.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opere di devozione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genio ispirante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condannati ad essere estinti dalla </a:t>
            </a:r>
            <a:r>
              <a:rPr sz="1200" dirty="0">
                <a:latin typeface="Times New Roman"/>
                <a:cs typeface="Times New Roman"/>
              </a:rPr>
              <a:t>morte, la lunga notte </a:t>
            </a:r>
            <a:r>
              <a:rPr sz="1200" spc="-5" dirty="0">
                <a:latin typeface="Times New Roman"/>
                <a:cs typeface="Times New Roman"/>
              </a:rPr>
              <a:t>solitaria dell’eterno </a:t>
            </a:r>
            <a:r>
              <a:rPr sz="1200" dirty="0">
                <a:latin typeface="Times New Roman"/>
                <a:cs typeface="Times New Roman"/>
              </a:rPr>
              <a:t>oblio e </a:t>
            </a:r>
            <a:r>
              <a:rPr sz="1200" spc="-5" dirty="0">
                <a:latin typeface="Times New Roman"/>
                <a:cs typeface="Times New Roman"/>
              </a:rPr>
              <a:t>dell’estinzione dell’anima. Una </a:t>
            </a:r>
            <a:r>
              <a:rPr sz="1200" dirty="0">
                <a:latin typeface="Times New Roman"/>
                <a:cs typeface="Times New Roman"/>
              </a:rPr>
              <a:t>disperazione  </a:t>
            </a:r>
            <a:r>
              <a:rPr sz="1200" spc="-5" dirty="0">
                <a:latin typeface="Times New Roman"/>
                <a:cs typeface="Times New Roman"/>
              </a:rPr>
              <a:t>anonima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sola ricompensa dell’uomo per </a:t>
            </a:r>
            <a:r>
              <a:rPr sz="1200" dirty="0">
                <a:latin typeface="Times New Roman"/>
                <a:cs typeface="Times New Roman"/>
              </a:rPr>
              <a:t>aver vissuto e </a:t>
            </a:r>
            <a:r>
              <a:rPr sz="1200" spc="-5" dirty="0">
                <a:latin typeface="Times New Roman"/>
                <a:cs typeface="Times New Roman"/>
              </a:rPr>
              <a:t>lavorato 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sole temporale dell’esistenza umana. Ogni giorno della 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stringe </a:t>
            </a:r>
            <a:r>
              <a:rPr sz="1200" dirty="0">
                <a:latin typeface="Times New Roman"/>
                <a:cs typeface="Times New Roman"/>
              </a:rPr>
              <a:t>lentamente e </a:t>
            </a:r>
            <a:r>
              <a:rPr sz="1200" spc="-5" dirty="0">
                <a:latin typeface="Times New Roman"/>
                <a:cs typeface="Times New Roman"/>
              </a:rPr>
              <a:t>sicuramente </a:t>
            </a:r>
            <a:r>
              <a:rPr sz="1200" dirty="0">
                <a:latin typeface="Times New Roman"/>
                <a:cs typeface="Times New Roman"/>
              </a:rPr>
              <a:t>la morsa di un </a:t>
            </a:r>
            <a:r>
              <a:rPr sz="1200" spc="-5" dirty="0">
                <a:latin typeface="Times New Roman"/>
                <a:cs typeface="Times New Roman"/>
              </a:rPr>
              <a:t>destino crudele che </a:t>
            </a:r>
            <a:r>
              <a:rPr sz="1200" dirty="0">
                <a:latin typeface="Times New Roman"/>
                <a:cs typeface="Times New Roman"/>
              </a:rPr>
              <a:t>un universo ostile </a:t>
            </a:r>
            <a:r>
              <a:rPr sz="1200" spc="-5" dirty="0">
                <a:latin typeface="Times New Roman"/>
                <a:cs typeface="Times New Roman"/>
              </a:rPr>
              <a:t>ed implacabile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ha decretato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insulto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a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bello, nobile, elevato </a:t>
            </a:r>
            <a:r>
              <a:rPr sz="1200" dirty="0">
                <a:latin typeface="Times New Roman"/>
                <a:cs typeface="Times New Roman"/>
              </a:rPr>
              <a:t>e buono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desiderio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(1118.2) 102:0.2 </a:t>
            </a:r>
            <a:r>
              <a:rPr sz="1200" spc="-5" dirty="0">
                <a:latin typeface="Times New Roman"/>
                <a:cs typeface="Times New Roman"/>
              </a:rPr>
              <a:t>Ma non sono questi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eterno dell’uomo; </a:t>
            </a:r>
            <a:r>
              <a:rPr sz="1200" dirty="0">
                <a:latin typeface="Times New Roman"/>
                <a:cs typeface="Times New Roman"/>
              </a:rPr>
              <a:t>una tale visione è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il grido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disperazione lanciato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un’anima errante che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smarrita nelle tenebre </a:t>
            </a:r>
            <a:r>
              <a:rPr sz="1200" dirty="0">
                <a:latin typeface="Times New Roman"/>
                <a:cs typeface="Times New Roman"/>
              </a:rPr>
              <a:t>spirituali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coraggiosamente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alle </a:t>
            </a:r>
            <a:r>
              <a:rPr sz="1200" dirty="0">
                <a:latin typeface="Times New Roman"/>
                <a:cs typeface="Times New Roman"/>
              </a:rPr>
              <a:t>sofisticherie meccanicistiche di  una </a:t>
            </a:r>
            <a:r>
              <a:rPr sz="1200" spc="-5" dirty="0">
                <a:latin typeface="Times New Roman"/>
                <a:cs typeface="Times New Roman"/>
              </a:rPr>
              <a:t>filosofia materiale, resa cieca dalla </a:t>
            </a:r>
            <a:r>
              <a:rPr sz="1200" dirty="0">
                <a:latin typeface="Times New Roman"/>
                <a:cs typeface="Times New Roman"/>
              </a:rPr>
              <a:t>confusione e </a:t>
            </a:r>
            <a:r>
              <a:rPr sz="1200" spc="-5" dirty="0">
                <a:latin typeface="Times New Roman"/>
                <a:cs typeface="Times New Roman"/>
              </a:rPr>
              <a:t>dalla deformazione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complessa. Tutta </a:t>
            </a:r>
            <a:r>
              <a:rPr sz="1200" spc="-5" dirty="0">
                <a:latin typeface="Times New Roman"/>
                <a:cs typeface="Times New Roman"/>
              </a:rPr>
              <a:t>questa condanna </a:t>
            </a:r>
            <a:r>
              <a:rPr sz="1200" dirty="0">
                <a:latin typeface="Times New Roman"/>
                <a:cs typeface="Times New Roman"/>
              </a:rPr>
              <a:t>alle  </a:t>
            </a:r>
            <a:r>
              <a:rPr sz="1200" spc="-5" dirty="0">
                <a:latin typeface="Times New Roman"/>
                <a:cs typeface="Times New Roman"/>
              </a:rPr>
              <a:t>tenebre </a:t>
            </a:r>
            <a:r>
              <a:rPr sz="1200" dirty="0">
                <a:latin typeface="Times New Roman"/>
                <a:cs typeface="Times New Roman"/>
              </a:rPr>
              <a:t>e tutto questo destino di </a:t>
            </a:r>
            <a:r>
              <a:rPr sz="1200" spc="-5" dirty="0">
                <a:latin typeface="Times New Roman"/>
                <a:cs typeface="Times New Roman"/>
              </a:rPr>
              <a:t>disperazione </a:t>
            </a:r>
            <a:r>
              <a:rPr sz="1200" dirty="0">
                <a:latin typeface="Times New Roman"/>
                <a:cs typeface="Times New Roman"/>
              </a:rPr>
              <a:t>sono dissipati 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coraggioso spiegamento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1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più  umile </a:t>
            </a:r>
            <a:r>
              <a:rPr sz="1200" spc="-5" dirty="0">
                <a:latin typeface="Times New Roman"/>
                <a:cs typeface="Times New Roman"/>
              </a:rPr>
              <a:t>ed ignorante dei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sulla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257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(1118.3) 102:0.3 </a:t>
            </a:r>
            <a:r>
              <a:rPr sz="1200" spc="-5" dirty="0">
                <a:latin typeface="Times New Roman"/>
                <a:cs typeface="Times New Roman"/>
              </a:rPr>
              <a:t>Questa fede salvifica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origine nel </a:t>
            </a:r>
            <a:r>
              <a:rPr sz="1200" dirty="0">
                <a:latin typeface="Times New Roman"/>
                <a:cs typeface="Times New Roman"/>
              </a:rPr>
              <a:t>cuore umano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coscienza </a:t>
            </a:r>
            <a:r>
              <a:rPr sz="1200" spc="-5" dirty="0">
                <a:latin typeface="Times New Roman"/>
                <a:cs typeface="Times New Roman"/>
              </a:rPr>
              <a:t>morale dell’uomo comprende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umani  possono </a:t>
            </a:r>
            <a:r>
              <a:rPr sz="1200" spc="-5" dirty="0">
                <a:latin typeface="Times New Roman"/>
                <a:cs typeface="Times New Roman"/>
              </a:rPr>
              <a:t>essere trasferiti nell’esperienza </a:t>
            </a:r>
            <a:r>
              <a:rPr sz="1200" dirty="0">
                <a:latin typeface="Times New Roman"/>
                <a:cs typeface="Times New Roman"/>
              </a:rPr>
              <a:t>mortale dal </a:t>
            </a:r>
            <a:r>
              <a:rPr sz="1200" spc="-5" dirty="0">
                <a:latin typeface="Times New Roman"/>
                <a:cs typeface="Times New Roman"/>
              </a:rPr>
              <a:t>materiale allo spirituale, dall’umano al </a:t>
            </a:r>
            <a:r>
              <a:rPr sz="1200" dirty="0">
                <a:latin typeface="Times New Roman"/>
                <a:cs typeface="Times New Roman"/>
              </a:rPr>
              <a:t>divino, </a:t>
            </a:r>
            <a:r>
              <a:rPr sz="1200" spc="-5" dirty="0">
                <a:latin typeface="Times New Roman"/>
                <a:cs typeface="Times New Roman"/>
              </a:rPr>
              <a:t>dal tempo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all’eternità.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34350" cy="3603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Le assicurazioni della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fede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(1118.4) 102:1.1 </a:t>
            </a:r>
            <a:r>
              <a:rPr sz="1200" spc="-5" dirty="0">
                <a:latin typeface="Times New Roman"/>
                <a:cs typeface="Times New Roman"/>
              </a:rPr>
              <a:t>L’opera dell’Aggiustatore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spiegazione della traduzione del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ed evoluzionario senso 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del dovere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superiore e più </a:t>
            </a:r>
            <a:r>
              <a:rPr sz="1200" spc="-5" dirty="0">
                <a:latin typeface="Times New Roman"/>
                <a:cs typeface="Times New Roman"/>
              </a:rPr>
              <a:t>certa nelle realtà eterne della </a:t>
            </a:r>
            <a:r>
              <a:rPr sz="1200" dirty="0">
                <a:latin typeface="Times New Roman"/>
                <a:cs typeface="Times New Roman"/>
              </a:rPr>
              <a:t>rivelazione. Ci 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sete 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cuore  </a:t>
            </a:r>
            <a:r>
              <a:rPr sz="1200" spc="-5" dirty="0">
                <a:latin typeface="Times New Roman"/>
                <a:cs typeface="Times New Roman"/>
              </a:rPr>
              <a:t>dell’uomo per assicurargli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sentieri </a:t>
            </a:r>
            <a:r>
              <a:rPr sz="1200" dirty="0">
                <a:latin typeface="Times New Roman"/>
                <a:cs typeface="Times New Roman"/>
              </a:rPr>
              <a:t>della fede che </a:t>
            </a:r>
            <a:r>
              <a:rPr sz="1200" spc="-5" dirty="0">
                <a:latin typeface="Times New Roman"/>
                <a:cs typeface="Times New Roman"/>
              </a:rPr>
              <a:t>conducono alla realizzazione suprema. 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10" dirty="0">
                <a:latin typeface="Times New Roman"/>
                <a:cs typeface="Times New Roman"/>
              </a:rPr>
              <a:t>uomo  </a:t>
            </a:r>
            <a:r>
              <a:rPr sz="1200" spc="-5" dirty="0">
                <a:latin typeface="Times New Roman"/>
                <a:cs typeface="Times New Roman"/>
              </a:rPr>
              <a:t>sceglie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divina </a:t>
            </a:r>
            <a:r>
              <a:rPr sz="1200" spc="-5" dirty="0">
                <a:latin typeface="Times New Roman"/>
                <a:cs typeface="Times New Roman"/>
              </a:rPr>
              <a:t>conoscerà </a:t>
            </a:r>
            <a:r>
              <a:rPr sz="1200" dirty="0">
                <a:latin typeface="Times New Roman"/>
                <a:cs typeface="Times New Roman"/>
              </a:rPr>
              <a:t>la via della </a:t>
            </a: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dirty="0">
                <a:latin typeface="Times New Roman"/>
                <a:cs typeface="Times New Roman"/>
              </a:rPr>
              <a:t>È letteralmente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“le cose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devono essere </a:t>
            </a:r>
            <a:r>
              <a:rPr sz="1200" dirty="0">
                <a:latin typeface="Times New Roman"/>
                <a:cs typeface="Times New Roman"/>
              </a:rPr>
              <a:t>conosciute </a:t>
            </a:r>
            <a:r>
              <a:rPr sz="1200" spc="-5" dirty="0">
                <a:latin typeface="Times New Roman"/>
                <a:cs typeface="Times New Roman"/>
              </a:rPr>
              <a:t>per  essere amate, </a:t>
            </a:r>
            <a:r>
              <a:rPr sz="1200" dirty="0">
                <a:latin typeface="Times New Roman"/>
                <a:cs typeface="Times New Roman"/>
              </a:rPr>
              <a:t>ma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divine </a:t>
            </a:r>
            <a:r>
              <a:rPr sz="1200" spc="-5" dirty="0">
                <a:latin typeface="Times New Roman"/>
                <a:cs typeface="Times New Roman"/>
              </a:rPr>
              <a:t>devono essere </a:t>
            </a:r>
            <a:r>
              <a:rPr sz="1200" dirty="0">
                <a:latin typeface="Times New Roman"/>
                <a:cs typeface="Times New Roman"/>
              </a:rPr>
              <a:t>amate </a:t>
            </a:r>
            <a:r>
              <a:rPr sz="1200" spc="-5" dirty="0">
                <a:latin typeface="Times New Roman"/>
                <a:cs typeface="Times New Roman"/>
              </a:rPr>
              <a:t>per essere conosciute.” Ma </a:t>
            </a:r>
            <a:r>
              <a:rPr sz="1200" dirty="0">
                <a:latin typeface="Times New Roman"/>
                <a:cs typeface="Times New Roman"/>
              </a:rPr>
              <a:t>i dubbi onesti e </a:t>
            </a:r>
            <a:r>
              <a:rPr sz="1200" spc="-5" dirty="0">
                <a:latin typeface="Times New Roman"/>
                <a:cs typeface="Times New Roman"/>
              </a:rPr>
              <a:t>gli interrogativi sinceri </a:t>
            </a:r>
            <a:r>
              <a:rPr sz="1200" dirty="0">
                <a:latin typeface="Times New Roman"/>
                <a:cs typeface="Times New Roman"/>
              </a:rPr>
              <a:t>non sono  </a:t>
            </a:r>
            <a:r>
              <a:rPr sz="1200" spc="-5" dirty="0">
                <a:latin typeface="Times New Roman"/>
                <a:cs typeface="Times New Roman"/>
              </a:rPr>
              <a:t>peccati; tali atteggiamenti ritardano semplicemente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cammino progressivo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perfezione.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fiducia  </a:t>
            </a:r>
            <a:r>
              <a:rPr sz="1200" spc="-5" dirty="0">
                <a:latin typeface="Times New Roman"/>
                <a:cs typeface="Times New Roman"/>
              </a:rPr>
              <a:t>come quella </a:t>
            </a:r>
            <a:r>
              <a:rPr sz="1200" dirty="0">
                <a:latin typeface="Times New Roman"/>
                <a:cs typeface="Times New Roman"/>
              </a:rPr>
              <a:t>di un bambino </a:t>
            </a:r>
            <a:r>
              <a:rPr sz="1200" spc="-5" dirty="0">
                <a:latin typeface="Times New Roman"/>
                <a:cs typeface="Times New Roman"/>
              </a:rPr>
              <a:t>assicura l’entrata </a:t>
            </a:r>
            <a:r>
              <a:rPr sz="1200" dirty="0">
                <a:latin typeface="Times New Roman"/>
                <a:cs typeface="Times New Roman"/>
              </a:rPr>
              <a:t>dell’uomo nel </a:t>
            </a:r>
            <a:r>
              <a:rPr sz="1200" spc="-5" dirty="0">
                <a:latin typeface="Times New Roman"/>
                <a:cs typeface="Times New Roman"/>
              </a:rPr>
              <a:t>regno dell’ascensione al cielo,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progresso dipende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interamente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dall’esercizio vigoroso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fede forte </a:t>
            </a:r>
            <a:r>
              <a:rPr sz="1200" dirty="0">
                <a:latin typeface="Times New Roman"/>
                <a:cs typeface="Times New Roman"/>
              </a:rPr>
              <a:t>e fiduciosa </a:t>
            </a:r>
            <a:r>
              <a:rPr sz="1200" spc="-5" dirty="0">
                <a:latin typeface="Times New Roman"/>
                <a:cs typeface="Times New Roman"/>
              </a:rPr>
              <a:t>dell’uomo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19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(1119.1) 102:1.2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della scienza è basata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fatti </a:t>
            </a:r>
            <a:r>
              <a:rPr sz="1200" spc="-5" dirty="0">
                <a:latin typeface="Times New Roman"/>
                <a:cs typeface="Times New Roman"/>
              </a:rPr>
              <a:t>osservabili </a:t>
            </a:r>
            <a:r>
              <a:rPr sz="1200" dirty="0">
                <a:latin typeface="Times New Roman"/>
                <a:cs typeface="Times New Roman"/>
              </a:rPr>
              <a:t>del tempo; la </a:t>
            </a:r>
            <a:r>
              <a:rPr sz="1200" spc="-5" dirty="0">
                <a:latin typeface="Times New Roman"/>
                <a:cs typeface="Times New Roman"/>
              </a:rPr>
              <a:t>fede della religione </a:t>
            </a:r>
            <a:r>
              <a:rPr sz="1200" dirty="0">
                <a:latin typeface="Times New Roman"/>
                <a:cs typeface="Times New Roman"/>
              </a:rPr>
              <a:t>trae </a:t>
            </a:r>
            <a:r>
              <a:rPr sz="1200" spc="-5" dirty="0">
                <a:latin typeface="Times New Roman"/>
                <a:cs typeface="Times New Roman"/>
              </a:rPr>
              <a:t>ragione dal programma  spirituale dell’eternità.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non possono fare per noi, la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ci esorta </a:t>
            </a:r>
            <a:r>
              <a:rPr sz="1200" dirty="0">
                <a:latin typeface="Times New Roman"/>
                <a:cs typeface="Times New Roman"/>
              </a:rPr>
              <a:t>a permettere </a:t>
            </a:r>
            <a:r>
              <a:rPr sz="1200" spc="-5" dirty="0">
                <a:latin typeface="Times New Roman"/>
                <a:cs typeface="Times New Roman"/>
              </a:rPr>
              <a:t>alla  fede </a:t>
            </a:r>
            <a:r>
              <a:rPr sz="1200" dirty="0">
                <a:latin typeface="Times New Roman"/>
                <a:cs typeface="Times New Roman"/>
              </a:rPr>
              <a:t>di compierlo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dell’intuizione religiosa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trasformazione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206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(1119.2) 102:1.3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dell’isolamento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alla ribellione,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della verità su Urantia </a:t>
            </a:r>
            <a:r>
              <a:rPr sz="1200" dirty="0">
                <a:latin typeface="Times New Roman"/>
                <a:cs typeface="Times New Roman"/>
              </a:rPr>
              <a:t>è stata troppo </a:t>
            </a:r>
            <a:r>
              <a:rPr sz="1200" spc="-5" dirty="0">
                <a:latin typeface="Times New Roman"/>
                <a:cs typeface="Times New Roman"/>
              </a:rPr>
              <a:t>spesso mescolata  con formulazioni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cosmologie parziali </a:t>
            </a:r>
            <a:r>
              <a:rPr sz="1200" dirty="0">
                <a:latin typeface="Times New Roman"/>
                <a:cs typeface="Times New Roman"/>
              </a:rPr>
              <a:t>e transitorie.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resta </a:t>
            </a:r>
            <a:r>
              <a:rPr sz="1200" dirty="0">
                <a:latin typeface="Times New Roman"/>
                <a:cs typeface="Times New Roman"/>
              </a:rPr>
              <a:t>immutata di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generazione,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insegnamenti  associati concernenti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fisico variano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e di anno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dovrebbe essere </a:t>
            </a:r>
            <a:r>
              <a:rPr sz="1200" dirty="0">
                <a:latin typeface="Times New Roman"/>
                <a:cs typeface="Times New Roman"/>
              </a:rPr>
              <a:t>disdegnata  </a:t>
            </a:r>
            <a:r>
              <a:rPr sz="1200" spc="-5" dirty="0">
                <a:latin typeface="Times New Roman"/>
                <a:cs typeface="Times New Roman"/>
              </a:rPr>
              <a:t>perché capita d’incontrarla assieme ad </a:t>
            </a:r>
            <a:r>
              <a:rPr sz="1200" dirty="0">
                <a:latin typeface="Times New Roman"/>
                <a:cs typeface="Times New Roman"/>
              </a:rPr>
              <a:t>idee superate </a:t>
            </a:r>
            <a:r>
              <a:rPr sz="1200" spc="-5" dirty="0">
                <a:latin typeface="Times New Roman"/>
                <a:cs typeface="Times New Roman"/>
              </a:rPr>
              <a:t>riguardo 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materiale. Più conoscete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scienza, </a:t>
            </a:r>
            <a:r>
              <a:rPr sz="1200" dirty="0">
                <a:latin typeface="Times New Roman"/>
                <a:cs typeface="Times New Roman"/>
              </a:rPr>
              <a:t>meno vi </a:t>
            </a:r>
            <a:r>
              <a:rPr sz="1200" spc="-5" dirty="0">
                <a:latin typeface="Times New Roman"/>
                <a:cs typeface="Times New Roman"/>
              </a:rPr>
              <a:t>sentite  sicuri;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i="1" spc="-5" dirty="0">
                <a:latin typeface="Times New Roman"/>
                <a:cs typeface="Times New Roman"/>
              </a:rPr>
              <a:t>possedete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siete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055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39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(1119.3) 102:1.4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certezze della </a:t>
            </a:r>
            <a:r>
              <a:rPr sz="1200" spc="-5" dirty="0">
                <a:latin typeface="Times New Roman"/>
                <a:cs typeface="Times New Roman"/>
              </a:rPr>
              <a:t>scienza provengono interamente dall’intelletto;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certezze della </a:t>
            </a:r>
            <a:r>
              <a:rPr sz="1200" dirty="0">
                <a:latin typeface="Times New Roman"/>
                <a:cs typeface="Times New Roman"/>
              </a:rPr>
              <a:t>religione scaturiscono dai fondamenti  </a:t>
            </a:r>
            <a:r>
              <a:rPr sz="1200" spc="-5" dirty="0">
                <a:latin typeface="Times New Roman"/>
                <a:cs typeface="Times New Roman"/>
              </a:rPr>
              <a:t>stessi dell’</a:t>
            </a:r>
            <a:r>
              <a:rPr sz="1200" i="1" spc="-5" dirty="0">
                <a:latin typeface="Times New Roman"/>
                <a:cs typeface="Times New Roman"/>
              </a:rPr>
              <a:t>intera personalità.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fa appello </a:t>
            </a:r>
            <a:r>
              <a:rPr sz="1200" spc="-5" dirty="0">
                <a:latin typeface="Times New Roman"/>
                <a:cs typeface="Times New Roman"/>
              </a:rPr>
              <a:t>alla comprensione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fa appello </a:t>
            </a:r>
            <a:r>
              <a:rPr sz="1200" spc="-5" dirty="0">
                <a:latin typeface="Times New Roman"/>
                <a:cs typeface="Times New Roman"/>
              </a:rPr>
              <a:t>alla fedeltà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devozione </a:t>
            </a:r>
            <a:r>
              <a:rPr sz="1200" spc="-5" dirty="0">
                <a:latin typeface="Times New Roman"/>
                <a:cs typeface="Times New Roman"/>
              </a:rPr>
              <a:t>del corpo, </a:t>
            </a:r>
            <a:r>
              <a:rPr sz="1200" dirty="0">
                <a:latin typeface="Times New Roman"/>
                <a:cs typeface="Times New Roman"/>
              </a:rPr>
              <a:t>della mente e dello </a:t>
            </a:r>
            <a:r>
              <a:rPr sz="1200" spc="-5" dirty="0">
                <a:latin typeface="Times New Roman"/>
                <a:cs typeface="Times New Roman"/>
              </a:rPr>
              <a:t>spirito, cioè dell’intera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(1119.4) 102:1.5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talmente reale ed assoluto </a:t>
            </a:r>
            <a:r>
              <a:rPr sz="1200" dirty="0">
                <a:latin typeface="Times New Roman"/>
                <a:cs typeface="Times New Roman"/>
              </a:rPr>
              <a:t>che nessun </a:t>
            </a:r>
            <a:r>
              <a:rPr sz="1200" spc="-5" dirty="0">
                <a:latin typeface="Times New Roman"/>
                <a:cs typeface="Times New Roman"/>
              </a:rPr>
              <a:t>segno materiale </a:t>
            </a:r>
            <a:r>
              <a:rPr sz="1200" dirty="0">
                <a:latin typeface="Times New Roman"/>
                <a:cs typeface="Times New Roman"/>
              </a:rPr>
              <a:t>di prova o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dimostrazione di </a:t>
            </a:r>
            <a:r>
              <a:rPr sz="1200" spc="-5" dirty="0">
                <a:latin typeface="Times New Roman"/>
                <a:cs typeface="Times New Roman"/>
              </a:rPr>
              <a:t>cosiddetti miracoli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offerta a testimonianza </a:t>
            </a:r>
            <a:r>
              <a:rPr sz="1200" spc="-5" dirty="0">
                <a:latin typeface="Times New Roman"/>
                <a:cs typeface="Times New Roman"/>
              </a:rPr>
              <a:t>della sua realtà. Noi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conosceremo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perché abbiamo </a:t>
            </a:r>
            <a:r>
              <a:rPr sz="1200" dirty="0">
                <a:latin typeface="Times New Roman"/>
                <a:cs typeface="Times New Roman"/>
              </a:rPr>
              <a:t>fiducia in lui, e la nostra credenza in lui  è </a:t>
            </a:r>
            <a:r>
              <a:rPr sz="1200" spc="-5" dirty="0">
                <a:latin typeface="Times New Roman"/>
                <a:cs typeface="Times New Roman"/>
              </a:rPr>
              <a:t>interamente basata </a:t>
            </a:r>
            <a:r>
              <a:rPr sz="1200" dirty="0">
                <a:latin typeface="Times New Roman"/>
                <a:cs typeface="Times New Roman"/>
              </a:rPr>
              <a:t>sulla nostra </a:t>
            </a:r>
            <a:r>
              <a:rPr sz="1200" spc="-5" dirty="0">
                <a:latin typeface="Times New Roman"/>
                <a:cs typeface="Times New Roman"/>
              </a:rPr>
              <a:t>partecipazione personale alle manifestazioni </a:t>
            </a:r>
            <a:r>
              <a:rPr sz="1200" dirty="0">
                <a:latin typeface="Times New Roman"/>
                <a:cs typeface="Times New Roman"/>
              </a:rPr>
              <a:t>divine </a:t>
            </a:r>
            <a:r>
              <a:rPr sz="1200" spc="-5" dirty="0">
                <a:latin typeface="Times New Roman"/>
                <a:cs typeface="Times New Roman"/>
              </a:rPr>
              <a:t>della sua realtà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infinita.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358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(1119.5) 102:1.6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interiore suscita </a:t>
            </a:r>
            <a:r>
              <a:rPr sz="1200" spc="-5" dirty="0">
                <a:latin typeface="Times New Roman"/>
                <a:cs typeface="Times New Roman"/>
              </a:rPr>
              <a:t>infallibilmente nell’anima </a:t>
            </a:r>
            <a:r>
              <a:rPr sz="1200" dirty="0">
                <a:latin typeface="Times New Roman"/>
                <a:cs typeface="Times New Roman"/>
              </a:rPr>
              <a:t>umana una vera e </a:t>
            </a:r>
            <a:r>
              <a:rPr sz="1200" spc="-5" dirty="0">
                <a:latin typeface="Times New Roman"/>
                <a:cs typeface="Times New Roman"/>
              </a:rPr>
              <a:t>penetrante </a:t>
            </a:r>
            <a:r>
              <a:rPr sz="1200" dirty="0">
                <a:latin typeface="Times New Roman"/>
                <a:cs typeface="Times New Roman"/>
              </a:rPr>
              <a:t>sete di </a:t>
            </a:r>
            <a:r>
              <a:rPr sz="1200" spc="-5" dirty="0">
                <a:latin typeface="Times New Roman"/>
                <a:cs typeface="Times New Roman"/>
              </a:rPr>
              <a:t>perfezione  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una grandissima curiosità, 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adeguatamente </a:t>
            </a:r>
            <a:r>
              <a:rPr sz="1200" dirty="0">
                <a:latin typeface="Times New Roman"/>
                <a:cs typeface="Times New Roman"/>
              </a:rPr>
              <a:t>soddisfatte solo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comunione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Dio,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divina  di questo </a:t>
            </a:r>
            <a:r>
              <a:rPr sz="1200" spc="-5" dirty="0">
                <a:latin typeface="Times New Roman"/>
                <a:cs typeface="Times New Roman"/>
              </a:rPr>
              <a:t>Aggiustatore. L’anima assetata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rifiuta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soddisfatta con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personale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vivente. </a:t>
            </a:r>
            <a:r>
              <a:rPr sz="1200" dirty="0">
                <a:latin typeface="Times New Roman"/>
                <a:cs typeface="Times New Roman"/>
              </a:rPr>
              <a:t>Qualunque </a:t>
            </a:r>
            <a:r>
              <a:rPr sz="1200" spc="-5" dirty="0">
                <a:latin typeface="Times New Roman"/>
                <a:cs typeface="Times New Roman"/>
              </a:rPr>
              <a:t>cosa Dio possa essere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morale superiore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perfetta,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nulla di  meno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concetto bramoso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religione 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la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realtà</a:t>
            </a:r>
            <a:endParaRPr sz="1600">
              <a:latin typeface="Times New Roman"/>
              <a:cs typeface="Times New Roman"/>
            </a:endParaRPr>
          </a:p>
          <a:p>
            <a:pPr marL="76200" marR="26352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(1119.6) 102:2.1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menti attente e le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perspicaci </a:t>
            </a:r>
            <a:r>
              <a:rPr sz="1200" spc="-5" dirty="0">
                <a:latin typeface="Times New Roman"/>
                <a:cs typeface="Times New Roman"/>
              </a:rPr>
              <a:t>riconoscono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incontrano </a:t>
            </a:r>
            <a:r>
              <a:rPr sz="1200" dirty="0">
                <a:latin typeface="Times New Roman"/>
                <a:cs typeface="Times New Roman"/>
              </a:rPr>
              <a:t>nella vita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simili.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necessita di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definizione; noi </a:t>
            </a:r>
            <a:r>
              <a:rPr sz="1200" spc="-5" dirty="0">
                <a:latin typeface="Times New Roman"/>
                <a:cs typeface="Times New Roman"/>
              </a:rPr>
              <a:t>tutti conosciamo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sociali, intellettuali, </a:t>
            </a:r>
            <a:r>
              <a:rPr sz="1200" spc="-5" dirty="0">
                <a:latin typeface="Times New Roman"/>
                <a:cs typeface="Times New Roman"/>
              </a:rPr>
              <a:t>morali </a:t>
            </a:r>
            <a:r>
              <a:rPr sz="1200" dirty="0">
                <a:latin typeface="Times New Roman"/>
                <a:cs typeface="Times New Roman"/>
              </a:rPr>
              <a:t>e spirituali. E tutto ciò  </a:t>
            </a:r>
            <a:r>
              <a:rPr sz="1200" spc="-5" dirty="0">
                <a:latin typeface="Times New Roman"/>
                <a:cs typeface="Times New Roman"/>
              </a:rPr>
              <a:t>deriva dal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proprietà della </a:t>
            </a:r>
            <a:r>
              <a:rPr sz="1200" spc="5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umana;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figlia della cultura. </a:t>
            </a:r>
            <a:r>
              <a:rPr sz="1200" dirty="0">
                <a:latin typeface="Times New Roman"/>
                <a:cs typeface="Times New Roman"/>
              </a:rPr>
              <a:t>È vero, la </a:t>
            </a:r>
            <a:r>
              <a:rPr sz="1200" spc="-5" dirty="0">
                <a:latin typeface="Times New Roman"/>
                <a:cs typeface="Times New Roman"/>
              </a:rPr>
              <a:t>percezione della religione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umana e perciò </a:t>
            </a:r>
            <a:r>
              <a:rPr sz="1200" spc="-5" dirty="0">
                <a:latin typeface="Times New Roman"/>
                <a:cs typeface="Times New Roman"/>
              </a:rPr>
              <a:t>soggetta alla schiavitù dell’ignoranza, alla schiavitù della superstizione, alle </a:t>
            </a:r>
            <a:r>
              <a:rPr sz="1200" dirty="0">
                <a:latin typeface="Times New Roman"/>
                <a:cs typeface="Times New Roman"/>
              </a:rPr>
              <a:t>delusioni della sofisticheria e 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illusioni della </a:t>
            </a:r>
            <a:r>
              <a:rPr sz="1200" spc="-5" dirty="0">
                <a:latin typeface="Times New Roman"/>
                <a:cs typeface="Times New Roman"/>
              </a:rPr>
              <a:t>falsa filosofia.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245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71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(1119.7) 102:2.2 </a:t>
            </a:r>
            <a:r>
              <a:rPr sz="1200" spc="-5" dirty="0">
                <a:latin typeface="Times New Roman"/>
                <a:cs typeface="Times New Roman"/>
              </a:rPr>
              <a:t>Una delle peculiarità caratteristiche dell’assicurazione religiosa autentica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l’assolutezza delle sue  affermazioni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fermezza del suo </a:t>
            </a:r>
            <a:r>
              <a:rPr sz="1200" dirty="0">
                <a:latin typeface="Times New Roman"/>
                <a:cs typeface="Times New Roman"/>
              </a:rPr>
              <a:t>comportamento, lo spirito </a:t>
            </a:r>
            <a:r>
              <a:rPr sz="1200" spc="-5" dirty="0">
                <a:latin typeface="Times New Roman"/>
                <a:cs typeface="Times New Roman"/>
              </a:rPr>
              <a:t>della sua espressione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equilibrato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temperato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15" dirty="0">
                <a:latin typeface="Times New Roman"/>
                <a:cs typeface="Times New Roman"/>
              </a:rPr>
              <a:t>dà </a:t>
            </a:r>
            <a:r>
              <a:rPr sz="1200" dirty="0">
                <a:latin typeface="Times New Roman"/>
                <a:cs typeface="Times New Roman"/>
              </a:rPr>
              <a:t>mai la  più </a:t>
            </a:r>
            <a:r>
              <a:rPr sz="1200" spc="-5" dirty="0">
                <a:latin typeface="Times New Roman"/>
                <a:cs typeface="Times New Roman"/>
              </a:rPr>
              <a:t>piccola impressione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arroganza </a:t>
            </a:r>
            <a:r>
              <a:rPr sz="1200" dirty="0">
                <a:latin typeface="Times New Roman"/>
                <a:cs typeface="Times New Roman"/>
              </a:rPr>
              <a:t>o di esaltazione </a:t>
            </a:r>
            <a:r>
              <a:rPr sz="1200" spc="-5" dirty="0">
                <a:latin typeface="Times New Roman"/>
                <a:cs typeface="Times New Roman"/>
              </a:rPr>
              <a:t>dell’ego.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dell’esperienza </a:t>
            </a:r>
            <a:r>
              <a:rPr sz="1200" dirty="0">
                <a:latin typeface="Times New Roman"/>
                <a:cs typeface="Times New Roman"/>
              </a:rPr>
              <a:t>religiosa è un po’ paradossale, </a:t>
            </a:r>
            <a:r>
              <a:rPr sz="1200" spc="1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senso  che </a:t>
            </a:r>
            <a:r>
              <a:rPr sz="1200" dirty="0">
                <a:latin typeface="Times New Roman"/>
                <a:cs typeface="Times New Roman"/>
              </a:rPr>
              <a:t>è originata dall’uomo e </a:t>
            </a:r>
            <a:r>
              <a:rPr sz="1200" spc="-5" dirty="0">
                <a:latin typeface="Times New Roman"/>
                <a:cs typeface="Times New Roman"/>
              </a:rPr>
              <a:t>derivata dall’Aggiustatore.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religiosa </a:t>
            </a:r>
            <a:r>
              <a:rPr sz="1200" dirty="0">
                <a:latin typeface="Times New Roman"/>
                <a:cs typeface="Times New Roman"/>
              </a:rPr>
              <a:t>non è il </a:t>
            </a:r>
            <a:r>
              <a:rPr sz="1200" spc="-5" dirty="0">
                <a:latin typeface="Times New Roman"/>
                <a:cs typeface="Times New Roman"/>
              </a:rPr>
              <a:t>prodotto delle prerogative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</a:t>
            </a:r>
            <a:endParaRPr sz="1200">
              <a:latin typeface="Times New Roman"/>
              <a:cs typeface="Times New Roman"/>
            </a:endParaRPr>
          </a:p>
          <a:p>
            <a:pPr marL="63500" marR="2565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dell’individuo,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piuttosto </a:t>
            </a:r>
            <a:r>
              <a:rPr sz="1200" dirty="0">
                <a:latin typeface="Times New Roman"/>
                <a:cs typeface="Times New Roman"/>
              </a:rPr>
              <a:t>il risultato </a:t>
            </a:r>
            <a:r>
              <a:rPr sz="1200" spc="-5" dirty="0">
                <a:latin typeface="Times New Roman"/>
                <a:cs typeface="Times New Roman"/>
              </a:rPr>
              <a:t>dell’associazione sublime tra </a:t>
            </a:r>
            <a:r>
              <a:rPr sz="1200" dirty="0">
                <a:latin typeface="Times New Roman"/>
                <a:cs typeface="Times New Roman"/>
              </a:rPr>
              <a:t>l’uomo e la </a:t>
            </a:r>
            <a:r>
              <a:rPr sz="1200" spc="-5" dirty="0">
                <a:latin typeface="Times New Roman"/>
                <a:cs typeface="Times New Roman"/>
              </a:rPr>
              <a:t>sorgente eterna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saggezza.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le 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vera e pura divengono </a:t>
            </a:r>
            <a:r>
              <a:rPr sz="1200" spc="-5" dirty="0">
                <a:latin typeface="Times New Roman"/>
                <a:cs typeface="Times New Roman"/>
              </a:rPr>
              <a:t>necessariamente autorevoli per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mortali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illuminati.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1811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(1119.8) 102:2.3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difficile identificare ed </a:t>
            </a:r>
            <a:r>
              <a:rPr sz="1200" dirty="0">
                <a:latin typeface="Times New Roman"/>
                <a:cs typeface="Times New Roman"/>
              </a:rPr>
              <a:t>analizzare 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un’esperienza religiosa,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è difficile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dirty="0">
                <a:latin typeface="Times New Roman"/>
                <a:cs typeface="Times New Roman"/>
              </a:rPr>
              <a:t>che tali </a:t>
            </a:r>
            <a:r>
              <a:rPr sz="1200" spc="-5" dirty="0">
                <a:latin typeface="Times New Roman"/>
                <a:cs typeface="Times New Roman"/>
              </a:rPr>
              <a:t>praticanti  religiosi </a:t>
            </a:r>
            <a:r>
              <a:rPr sz="1200" dirty="0">
                <a:latin typeface="Times New Roman"/>
                <a:cs typeface="Times New Roman"/>
              </a:rPr>
              <a:t>vivono e </a:t>
            </a:r>
            <a:r>
              <a:rPr sz="1200" spc="-5" dirty="0">
                <a:latin typeface="Times New Roman"/>
                <a:cs typeface="Times New Roman"/>
              </a:rPr>
              <a:t>vanno avanti come se fossero già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presenza dell’Eterno.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credenti reagiscono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temporale come se  </a:t>
            </a:r>
            <a:r>
              <a:rPr sz="1200" dirty="0">
                <a:latin typeface="Times New Roman"/>
                <a:cs typeface="Times New Roman"/>
              </a:rPr>
              <a:t>l’immortalità </a:t>
            </a:r>
            <a:r>
              <a:rPr sz="1200" spc="-5" dirty="0">
                <a:latin typeface="Times New Roman"/>
                <a:cs typeface="Times New Roman"/>
              </a:rPr>
              <a:t>fosse già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portata </a:t>
            </a:r>
            <a:r>
              <a:rPr sz="1200" dirty="0">
                <a:latin typeface="Times New Roman"/>
                <a:cs typeface="Times New Roman"/>
              </a:rPr>
              <a:t>di mano.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c’è un’originalità valida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spontaneità </a:t>
            </a:r>
            <a:r>
              <a:rPr sz="1200" dirty="0">
                <a:latin typeface="Times New Roman"/>
                <a:cs typeface="Times New Roman"/>
              </a:rPr>
              <a:t>d’espressione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63500" marR="5588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distingue per sempre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che hanno assorbito </a:t>
            </a:r>
            <a:r>
              <a:rPr sz="1200" dirty="0">
                <a:latin typeface="Times New Roman"/>
                <a:cs typeface="Times New Roman"/>
              </a:rPr>
              <a:t>soltanto la saggezza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religiose sembrano  vivere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un’emancipazione effettiva dal tormento della fretta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penosa tensione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vicissitudini </a:t>
            </a:r>
            <a:r>
              <a:rPr sz="1200" spc="-5" dirty="0">
                <a:latin typeface="Times New Roman"/>
                <a:cs typeface="Times New Roman"/>
              </a:rPr>
              <a:t>inerenti alle </a:t>
            </a:r>
            <a:r>
              <a:rPr sz="1200" dirty="0">
                <a:latin typeface="Times New Roman"/>
                <a:cs typeface="Times New Roman"/>
              </a:rPr>
              <a:t>correnti </a:t>
            </a:r>
            <a:r>
              <a:rPr sz="1200" spc="-5" dirty="0">
                <a:latin typeface="Times New Roman"/>
                <a:cs typeface="Times New Roman"/>
              </a:rPr>
              <a:t>terrene  del tempo; essi mostrano </a:t>
            </a:r>
            <a:r>
              <a:rPr sz="1200" dirty="0">
                <a:latin typeface="Times New Roman"/>
                <a:cs typeface="Times New Roman"/>
              </a:rPr>
              <a:t>una stabilità di </a:t>
            </a:r>
            <a:r>
              <a:rPr sz="1200" spc="-5" dirty="0">
                <a:latin typeface="Times New Roman"/>
                <a:cs typeface="Times New Roman"/>
              </a:rPr>
              <a:t>personalità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serenità </a:t>
            </a:r>
            <a:r>
              <a:rPr sz="1200" dirty="0">
                <a:latin typeface="Times New Roman"/>
                <a:cs typeface="Times New Roman"/>
              </a:rPr>
              <a:t>di carattere non spiegate </a:t>
            </a:r>
            <a:r>
              <a:rPr sz="1200" spc="-5" dirty="0">
                <a:latin typeface="Times New Roman"/>
                <a:cs typeface="Times New Roman"/>
              </a:rPr>
              <a:t>dalle leggi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fisiologia,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psicologia </a:t>
            </a:r>
            <a:r>
              <a:rPr sz="1200" dirty="0">
                <a:latin typeface="Times New Roman"/>
                <a:cs typeface="Times New Roman"/>
              </a:rPr>
              <a:t>e della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sociologia.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334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(1120.1) 102:2.4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elemento invariabile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conoscenza;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rende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doni </a:t>
            </a:r>
            <a:r>
              <a:rPr sz="1200" spc="-5" dirty="0">
                <a:latin typeface="Times New Roman"/>
                <a:cs typeface="Times New Roman"/>
              </a:rPr>
              <a:t>immediatamente  accessibili, benché sussista l’importante </a:t>
            </a:r>
            <a:r>
              <a:rPr sz="1200" dirty="0">
                <a:latin typeface="Times New Roman"/>
                <a:cs typeface="Times New Roman"/>
              </a:rPr>
              <a:t>fattore della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grazia,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ben definito in tutte le </a:t>
            </a:r>
            <a:r>
              <a:rPr sz="1200" spc="-5" dirty="0">
                <a:latin typeface="Times New Roman"/>
                <a:cs typeface="Times New Roman"/>
              </a:rPr>
              <a:t>fasi dell’esperienza  religiosa.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conoscenza è una </a:t>
            </a:r>
            <a:r>
              <a:rPr sz="1200" spc="-5" dirty="0">
                <a:latin typeface="Times New Roman"/>
                <a:cs typeface="Times New Roman"/>
              </a:rPr>
              <a:t>ricerca eterna;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continuate ad imparare,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siete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giungere alla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5" dirty="0">
                <a:latin typeface="Times New Roman"/>
                <a:cs typeface="Times New Roman"/>
              </a:rPr>
              <a:t>conoscenza  </a:t>
            </a:r>
            <a:r>
              <a:rPr sz="1200" spc="-5" dirty="0">
                <a:latin typeface="Times New Roman"/>
                <a:cs typeface="Times New Roman"/>
              </a:rPr>
              <a:t>della verità assoluta. </a:t>
            </a:r>
            <a:r>
              <a:rPr sz="1200" dirty="0">
                <a:latin typeface="Times New Roman"/>
                <a:cs typeface="Times New Roman"/>
              </a:rPr>
              <a:t>Nella sola conoscenza 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può mai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assoluta, </a:t>
            </a:r>
            <a:r>
              <a:rPr sz="1200" dirty="0">
                <a:latin typeface="Times New Roman"/>
                <a:cs typeface="Times New Roman"/>
              </a:rPr>
              <a:t>ma soltanto una </a:t>
            </a:r>
            <a:r>
              <a:rPr sz="1200" spc="-5" dirty="0">
                <a:latin typeface="Times New Roman"/>
                <a:cs typeface="Times New Roman"/>
              </a:rPr>
              <a:t>crescente probabilità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approssimazione; </a:t>
            </a:r>
            <a:r>
              <a:rPr sz="1200" dirty="0">
                <a:latin typeface="Times New Roman"/>
                <a:cs typeface="Times New Roman"/>
              </a:rPr>
              <a:t>ma l’anima </a:t>
            </a:r>
            <a:r>
              <a:rPr sz="1200" spc="-5" dirty="0">
                <a:latin typeface="Times New Roman"/>
                <a:cs typeface="Times New Roman"/>
              </a:rPr>
              <a:t>religiosa spiritualmente illuminata </a:t>
            </a:r>
            <a:r>
              <a:rPr sz="1200" i="1" spc="-5" dirty="0">
                <a:latin typeface="Times New Roman"/>
                <a:cs typeface="Times New Roman"/>
              </a:rPr>
              <a:t>sa,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 </a:t>
            </a:r>
            <a:r>
              <a:rPr sz="1200" i="1" dirty="0">
                <a:latin typeface="Times New Roman"/>
                <a:cs typeface="Times New Roman"/>
              </a:rPr>
              <a:t>ora. </a:t>
            </a:r>
            <a:r>
              <a:rPr sz="1200" dirty="0">
                <a:latin typeface="Times New Roman"/>
                <a:cs typeface="Times New Roman"/>
              </a:rPr>
              <a:t>E tuttavia </a:t>
            </a:r>
            <a:r>
              <a:rPr sz="1200" spc="-5" dirty="0">
                <a:latin typeface="Times New Roman"/>
                <a:cs typeface="Times New Roman"/>
              </a:rPr>
              <a:t>questa certezza profonda </a:t>
            </a:r>
            <a:r>
              <a:rPr sz="1200" dirty="0">
                <a:latin typeface="Times New Roman"/>
                <a:cs typeface="Times New Roman"/>
              </a:rPr>
              <a:t>e positiva non  porta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dotata di buon senso </a:t>
            </a:r>
            <a:r>
              <a:rPr sz="1200" spc="-5" dirty="0">
                <a:latin typeface="Times New Roman"/>
                <a:cs typeface="Times New Roman"/>
              </a:rPr>
              <a:t>ad avere </a:t>
            </a:r>
            <a:r>
              <a:rPr sz="1200" dirty="0">
                <a:latin typeface="Times New Roman"/>
                <a:cs typeface="Times New Roman"/>
              </a:rPr>
              <a:t>meno interesse </a:t>
            </a:r>
            <a:r>
              <a:rPr sz="1200" spc="-5" dirty="0">
                <a:latin typeface="Times New Roman"/>
                <a:cs typeface="Times New Roman"/>
              </a:rPr>
              <a:t>negli alti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bassi del progresso </a:t>
            </a:r>
            <a:r>
              <a:rPr sz="1200" dirty="0">
                <a:latin typeface="Times New Roman"/>
                <a:cs typeface="Times New Roman"/>
              </a:rPr>
              <a:t>della saggezza </a:t>
            </a:r>
            <a:r>
              <a:rPr sz="1200" spc="-5" dirty="0">
                <a:latin typeface="Times New Roman"/>
                <a:cs typeface="Times New Roman"/>
              </a:rPr>
              <a:t>umana, 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costretta nei </a:t>
            </a:r>
            <a:r>
              <a:rPr sz="1200" dirty="0">
                <a:latin typeface="Times New Roman"/>
                <a:cs typeface="Times New Roman"/>
              </a:rPr>
              <a:t>suoi confini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dai lenti sviluppi 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scienza.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451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(1120.2) 102:2.5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scoperte della </a:t>
            </a:r>
            <a:r>
              <a:rPr sz="1200" dirty="0">
                <a:latin typeface="Times New Roman"/>
                <a:cs typeface="Times New Roman"/>
              </a:rPr>
              <a:t>scienza non sono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i="1" dirty="0">
                <a:latin typeface="Times New Roman"/>
                <a:cs typeface="Times New Roman"/>
              </a:rPr>
              <a:t>reali </a:t>
            </a:r>
            <a:r>
              <a:rPr sz="1200" spc="-5" dirty="0">
                <a:latin typeface="Times New Roman"/>
                <a:cs typeface="Times New Roman"/>
              </a:rPr>
              <a:t>nella coscienza dell’esperienza </a:t>
            </a:r>
            <a:r>
              <a:rPr sz="1200" dirty="0">
                <a:latin typeface="Times New Roman"/>
                <a:cs typeface="Times New Roman"/>
              </a:rPr>
              <a:t>umana prima di essere </a:t>
            </a:r>
            <a:r>
              <a:rPr sz="1200" spc="-5" dirty="0">
                <a:latin typeface="Times New Roman"/>
                <a:cs typeface="Times New Roman"/>
              </a:rPr>
              <a:t>chiarite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correlazione, prima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fatti </a:t>
            </a:r>
            <a:r>
              <a:rPr sz="1200" spc="-5" dirty="0">
                <a:latin typeface="Times New Roman"/>
                <a:cs typeface="Times New Roman"/>
              </a:rPr>
              <a:t>pertinenti </a:t>
            </a:r>
            <a:r>
              <a:rPr sz="1200" dirty="0">
                <a:latin typeface="Times New Roman"/>
                <a:cs typeface="Times New Roman"/>
              </a:rPr>
              <a:t>non diventino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i="1" spc="-5" dirty="0">
                <a:latin typeface="Times New Roman"/>
                <a:cs typeface="Times New Roman"/>
              </a:rPr>
              <a:t>significato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messa </a:t>
            </a:r>
            <a:r>
              <a:rPr sz="1200" dirty="0">
                <a:latin typeface="Times New Roman"/>
                <a:cs typeface="Times New Roman"/>
              </a:rPr>
              <a:t>in circuito  </a:t>
            </a:r>
            <a:r>
              <a:rPr sz="1200" spc="-5" dirty="0">
                <a:latin typeface="Times New Roman"/>
                <a:cs typeface="Times New Roman"/>
              </a:rPr>
              <a:t>nelle correnti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della mente. L’uomo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considera </a:t>
            </a:r>
            <a:r>
              <a:rPr sz="1200" dirty="0">
                <a:latin typeface="Times New Roman"/>
                <a:cs typeface="Times New Roman"/>
              </a:rPr>
              <a:t>anche il </a:t>
            </a:r>
            <a:r>
              <a:rPr sz="1200" spc="-5" dirty="0">
                <a:latin typeface="Times New Roman"/>
                <a:cs typeface="Times New Roman"/>
              </a:rPr>
              <a:t>suo ambiente fisico </a:t>
            </a:r>
            <a:r>
              <a:rPr sz="1200" dirty="0">
                <a:latin typeface="Times New Roman"/>
                <a:cs typeface="Times New Roman"/>
              </a:rPr>
              <a:t>secondo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mentale,  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prospettiva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registrazioni psicologiche. Non ci si deve stupire, </a:t>
            </a:r>
            <a:r>
              <a:rPr sz="1200" dirty="0">
                <a:latin typeface="Times New Roman"/>
                <a:cs typeface="Times New Roman"/>
              </a:rPr>
              <a:t>quindi,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dia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un’interpretazione</a:t>
            </a:r>
            <a:endParaRPr sz="1200">
              <a:latin typeface="Times New Roman"/>
              <a:cs typeface="Times New Roman"/>
            </a:endParaRPr>
          </a:p>
          <a:p>
            <a:pPr marL="63500" marR="1797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altamente </a:t>
            </a:r>
            <a:r>
              <a:rPr sz="1200" dirty="0">
                <a:latin typeface="Times New Roman"/>
                <a:cs typeface="Times New Roman"/>
              </a:rPr>
              <a:t>unificata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d’identificare </a:t>
            </a:r>
            <a:r>
              <a:rPr sz="1200" dirty="0">
                <a:latin typeface="Times New Roman"/>
                <a:cs typeface="Times New Roman"/>
              </a:rPr>
              <a:t>questa unità </a:t>
            </a:r>
            <a:r>
              <a:rPr sz="1200" spc="-5" dirty="0">
                <a:latin typeface="Times New Roman"/>
                <a:cs typeface="Times New Roman"/>
              </a:rPr>
              <a:t>d’energia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con l’unità </a:t>
            </a:r>
            <a:r>
              <a:rPr sz="1200" spc="-5" dirty="0">
                <a:latin typeface="Times New Roman"/>
                <a:cs typeface="Times New Roman"/>
              </a:rPr>
              <a:t>spirituale della sua  esperienza religiosa.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è </a:t>
            </a:r>
            <a:r>
              <a:rPr sz="1200" spc="-5" dirty="0">
                <a:latin typeface="Times New Roman"/>
                <a:cs typeface="Times New Roman"/>
              </a:rPr>
              <a:t>unità; </a:t>
            </a:r>
            <a:r>
              <a:rPr sz="1200" dirty="0">
                <a:latin typeface="Times New Roman"/>
                <a:cs typeface="Times New Roman"/>
              </a:rPr>
              <a:t>la coscienza mortale vive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percepisce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universali con </a:t>
            </a:r>
            <a:r>
              <a:rPr sz="1200" spc="10" dirty="0">
                <a:latin typeface="Times New Roman"/>
                <a:cs typeface="Times New Roman"/>
              </a:rPr>
              <a:t>gli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occhi</a:t>
            </a:r>
            <a:endParaRPr sz="1200">
              <a:latin typeface="Times New Roman"/>
              <a:cs typeface="Times New Roman"/>
            </a:endParaRPr>
          </a:p>
          <a:p>
            <a:pPr marL="63500" marR="17843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della sua dotazione mentale.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prospettiva mentale non </a:t>
            </a:r>
            <a:r>
              <a:rPr sz="1200" spc="-5" dirty="0">
                <a:latin typeface="Times New Roman"/>
                <a:cs typeface="Times New Roman"/>
              </a:rPr>
              <a:t>rivela l’unità esistenziale della sorgente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Sorgente e  </a:t>
            </a:r>
            <a:r>
              <a:rPr sz="1200" spc="-5" dirty="0">
                <a:latin typeface="Times New Roman"/>
                <a:cs typeface="Times New Roman"/>
              </a:rPr>
              <a:t>Centro,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può presentare all’uomo, </a:t>
            </a:r>
            <a:r>
              <a:rPr sz="1200" dirty="0">
                <a:latin typeface="Times New Roman"/>
                <a:cs typeface="Times New Roman"/>
              </a:rPr>
              <a:t>e talvolta lo fa, la </a:t>
            </a:r>
            <a:r>
              <a:rPr sz="1200" spc="-5" dirty="0">
                <a:latin typeface="Times New Roman"/>
                <a:cs typeface="Times New Roman"/>
              </a:rPr>
              <a:t>sintesi esperienziale dell’energia, della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dello spirito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nell’Essere</a:t>
            </a:r>
            <a:endParaRPr sz="1200">
              <a:latin typeface="Times New Roman"/>
              <a:cs typeface="Times New Roman"/>
            </a:endParaRPr>
          </a:p>
          <a:p>
            <a:pPr marL="63500" marR="97790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Essere Supremo.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non può mai </a:t>
            </a:r>
            <a:r>
              <a:rPr sz="1200" spc="-5" dirty="0">
                <a:latin typeface="Times New Roman"/>
                <a:cs typeface="Times New Roman"/>
              </a:rPr>
              <a:t>riuscire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unificazione della </a:t>
            </a:r>
            <a:r>
              <a:rPr sz="1200" dirty="0">
                <a:latin typeface="Times New Roman"/>
                <a:cs typeface="Times New Roman"/>
              </a:rPr>
              <a:t>diversità </a:t>
            </a:r>
            <a:r>
              <a:rPr sz="1200" spc="-5" dirty="0">
                <a:latin typeface="Times New Roman"/>
                <a:cs typeface="Times New Roman"/>
              </a:rPr>
              <a:t>della realtà, </a:t>
            </a:r>
            <a:r>
              <a:rPr sz="1200" dirty="0">
                <a:latin typeface="Times New Roman"/>
                <a:cs typeface="Times New Roman"/>
              </a:rPr>
              <a:t>a meno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tale mente 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solidamente </a:t>
            </a:r>
            <a:r>
              <a:rPr sz="1200" spc="-5" dirty="0">
                <a:latin typeface="Times New Roman"/>
                <a:cs typeface="Times New Roman"/>
              </a:rPr>
              <a:t>consapevole delle cose materiali, dei significati intellettuali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valori spirituali. Solo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nell’armonia</a:t>
            </a:r>
            <a:endParaRPr sz="1200">
              <a:latin typeface="Times New Roman"/>
              <a:cs typeface="Times New Roman"/>
            </a:endParaRPr>
          </a:p>
          <a:p>
            <a:pPr marL="63500" marR="1720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triunità </a:t>
            </a:r>
            <a:r>
              <a:rPr sz="1200" spc="-5" dirty="0">
                <a:latin typeface="Times New Roman"/>
                <a:cs typeface="Times New Roman"/>
              </a:rPr>
              <a:t>della realtà </a:t>
            </a:r>
            <a:r>
              <a:rPr sz="1200" dirty="0">
                <a:latin typeface="Times New Roman"/>
                <a:cs typeface="Times New Roman"/>
              </a:rPr>
              <a:t>funzionale </a:t>
            </a:r>
            <a:r>
              <a:rPr sz="1200" spc="-5" dirty="0">
                <a:latin typeface="Times New Roman"/>
                <a:cs typeface="Times New Roman"/>
              </a:rPr>
              <a:t>c’è unità,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solo nell’unità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si </a:t>
            </a:r>
            <a:r>
              <a:rPr sz="1200" dirty="0">
                <a:latin typeface="Times New Roman"/>
                <a:cs typeface="Times New Roman"/>
              </a:rPr>
              <a:t>soddisfa </a:t>
            </a:r>
            <a:r>
              <a:rPr sz="1200" spc="-5" dirty="0">
                <a:latin typeface="Times New Roman"/>
                <a:cs typeface="Times New Roman"/>
              </a:rPr>
              <a:t>nella realizzazione della costanza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della coerenza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247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(1120.3) 102:2.6 </a:t>
            </a:r>
            <a:r>
              <a:rPr sz="1200" spc="-5" dirty="0">
                <a:latin typeface="Times New Roman"/>
                <a:cs typeface="Times New Roman"/>
              </a:rPr>
              <a:t>L’unità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facilmente nell’esperienza </a:t>
            </a:r>
            <a:r>
              <a:rPr sz="1200" dirty="0">
                <a:latin typeface="Times New Roman"/>
                <a:cs typeface="Times New Roman"/>
              </a:rPr>
              <a:t>umana tramite la </a:t>
            </a:r>
            <a:r>
              <a:rPr sz="1200" spc="-5" dirty="0">
                <a:latin typeface="Times New Roman"/>
                <a:cs typeface="Times New Roman"/>
              </a:rPr>
              <a:t>filosofia. </a:t>
            </a:r>
            <a:r>
              <a:rPr sz="1200" dirty="0">
                <a:latin typeface="Times New Roman"/>
                <a:cs typeface="Times New Roman"/>
              </a:rPr>
              <a:t>E mentre il </a:t>
            </a:r>
            <a:r>
              <a:rPr sz="1200" spc="-5" dirty="0">
                <a:latin typeface="Times New Roman"/>
                <a:cs typeface="Times New Roman"/>
              </a:rPr>
              <a:t>corpo del </a:t>
            </a:r>
            <a:r>
              <a:rPr sz="1200" dirty="0">
                <a:latin typeface="Times New Roman"/>
                <a:cs typeface="Times New Roman"/>
              </a:rPr>
              <a:t>pensiero  </a:t>
            </a:r>
            <a:r>
              <a:rPr sz="1200" spc="-5" dirty="0">
                <a:latin typeface="Times New Roman"/>
                <a:cs typeface="Times New Roman"/>
              </a:rPr>
              <a:t>filosofico deve sempre essere </a:t>
            </a:r>
            <a:r>
              <a:rPr sz="1200" dirty="0">
                <a:latin typeface="Times New Roman"/>
                <a:cs typeface="Times New Roman"/>
              </a:rPr>
              <a:t>fondato </a:t>
            </a:r>
            <a:r>
              <a:rPr sz="1200" spc="-5" dirty="0">
                <a:latin typeface="Times New Roman"/>
                <a:cs typeface="Times New Roman"/>
              </a:rPr>
              <a:t>su fatti materiali, l’anima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l’energia del vero </a:t>
            </a:r>
            <a:r>
              <a:rPr sz="1200" dirty="0">
                <a:latin typeface="Times New Roman"/>
                <a:cs typeface="Times New Roman"/>
              </a:rPr>
              <a:t>dinamismo </a:t>
            </a:r>
            <a:r>
              <a:rPr sz="1200" spc="-5" dirty="0">
                <a:latin typeface="Times New Roman"/>
                <a:cs typeface="Times New Roman"/>
              </a:rPr>
              <a:t>filosofico </a:t>
            </a:r>
            <a:r>
              <a:rPr sz="1200" dirty="0">
                <a:latin typeface="Times New Roman"/>
                <a:cs typeface="Times New Roman"/>
              </a:rPr>
              <a:t>è l’intuizione spirituale  </a:t>
            </a:r>
            <a:r>
              <a:rPr sz="1200" spc="-5" dirty="0">
                <a:latin typeface="Times New Roman"/>
                <a:cs typeface="Times New Roman"/>
              </a:rPr>
              <a:t>del 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441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(1120.4) 102:2.7 </a:t>
            </a:r>
            <a:r>
              <a:rPr sz="1200" spc="-5" dirty="0">
                <a:latin typeface="Times New Roman"/>
                <a:cs typeface="Times New Roman"/>
              </a:rPr>
              <a:t>L’uomo evoluzionario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gradisce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natura il </a:t>
            </a:r>
            <a:r>
              <a:rPr sz="1200" spc="-5" dirty="0">
                <a:latin typeface="Times New Roman"/>
                <a:cs typeface="Times New Roman"/>
              </a:rPr>
              <a:t>lavoro faticoso. Tenere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spc="5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esperienza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esigenze </a:t>
            </a:r>
            <a:r>
              <a:rPr sz="1200" dirty="0">
                <a:latin typeface="Times New Roman"/>
                <a:cs typeface="Times New Roman"/>
              </a:rPr>
              <a:t>incalzanti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bisogni pressanti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un’esperienza religiosa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sviluppo richiede </a:t>
            </a:r>
            <a:r>
              <a:rPr sz="1200" dirty="0">
                <a:latin typeface="Times New Roman"/>
                <a:cs typeface="Times New Roman"/>
              </a:rPr>
              <a:t>un’attività </a:t>
            </a:r>
            <a:r>
              <a:rPr sz="1200" spc="-5" dirty="0">
                <a:latin typeface="Times New Roman"/>
                <a:cs typeface="Times New Roman"/>
              </a:rPr>
              <a:t>incessante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spirituale,  di </a:t>
            </a:r>
            <a:r>
              <a:rPr sz="1200" spc="-5" dirty="0">
                <a:latin typeface="Times New Roman"/>
                <a:cs typeface="Times New Roman"/>
              </a:rPr>
              <a:t>espansione intellettuale,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ampliamento effettivo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servizio sociale. Non c’è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senza una </a:t>
            </a:r>
            <a:r>
              <a:rPr sz="1200" spc="-5" dirty="0">
                <a:latin typeface="Times New Roman"/>
                <a:cs typeface="Times New Roman"/>
              </a:rPr>
              <a:t>personalità  estremamente attiva. Per questo gli </a:t>
            </a:r>
            <a:r>
              <a:rPr sz="1200" dirty="0">
                <a:latin typeface="Times New Roman"/>
                <a:cs typeface="Times New Roman"/>
              </a:rPr>
              <a:t>uomini più </a:t>
            </a:r>
            <a:r>
              <a:rPr sz="1200" spc="-5" dirty="0">
                <a:latin typeface="Times New Roman"/>
                <a:cs typeface="Times New Roman"/>
              </a:rPr>
              <a:t>indolenti cercano spesso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sfuggire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rigori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attività veramente </a:t>
            </a:r>
            <a:r>
              <a:rPr sz="1200" dirty="0">
                <a:latin typeface="Times New Roman"/>
                <a:cs typeface="Times New Roman"/>
              </a:rPr>
              <a:t>religiose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63500" marR="121285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mezzo di una </a:t>
            </a:r>
            <a:r>
              <a:rPr sz="1200" spc="-5" dirty="0">
                <a:latin typeface="Times New Roman"/>
                <a:cs typeface="Times New Roman"/>
              </a:rPr>
              <a:t>specie d’ingegnosa autoillusione, </a:t>
            </a:r>
            <a:r>
              <a:rPr sz="1200" dirty="0">
                <a:latin typeface="Times New Roman"/>
                <a:cs typeface="Times New Roman"/>
              </a:rPr>
              <a:t>andando a </a:t>
            </a:r>
            <a:r>
              <a:rPr sz="1200" spc="-5" dirty="0">
                <a:latin typeface="Times New Roman"/>
                <a:cs typeface="Times New Roman"/>
              </a:rPr>
              <a:t>mettersi </a:t>
            </a:r>
            <a:r>
              <a:rPr sz="1200" dirty="0">
                <a:latin typeface="Times New Roman"/>
                <a:cs typeface="Times New Roman"/>
              </a:rPr>
              <a:t>al falso </a:t>
            </a:r>
            <a:r>
              <a:rPr sz="1200" spc="-5" dirty="0">
                <a:latin typeface="Times New Roman"/>
                <a:cs typeface="Times New Roman"/>
              </a:rPr>
              <a:t>riparo </a:t>
            </a:r>
            <a:r>
              <a:rPr sz="1200" dirty="0">
                <a:latin typeface="Times New Roman"/>
                <a:cs typeface="Times New Roman"/>
              </a:rPr>
              <a:t>di dottrine e di </a:t>
            </a:r>
            <a:r>
              <a:rPr sz="1200" spc="-5" dirty="0">
                <a:latin typeface="Times New Roman"/>
                <a:cs typeface="Times New Roman"/>
              </a:rPr>
              <a:t>dogmi religiosi stereotipati. Ma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vera religione </a:t>
            </a:r>
            <a:r>
              <a:rPr sz="1200" dirty="0">
                <a:latin typeface="Times New Roman"/>
                <a:cs typeface="Times New Roman"/>
              </a:rPr>
              <a:t>è viva.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cristallizzazione intellettuale dei concetti religiosi equivale alla </a:t>
            </a:r>
            <a:r>
              <a:rPr sz="1200" dirty="0">
                <a:latin typeface="Times New Roman"/>
                <a:cs typeface="Times New Roman"/>
              </a:rPr>
              <a:t>morte spirituale.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potete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concepire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82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971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senza </a:t>
            </a:r>
            <a:r>
              <a:rPr sz="1200" dirty="0">
                <a:latin typeface="Times New Roman"/>
                <a:cs typeface="Times New Roman"/>
              </a:rPr>
              <a:t>idee, ma una 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viene </a:t>
            </a:r>
            <a:r>
              <a:rPr sz="1200" spc="-5" dirty="0">
                <a:latin typeface="Times New Roman"/>
                <a:cs typeface="Times New Roman"/>
              </a:rPr>
              <a:t>ridotta soltanto ad </a:t>
            </a:r>
            <a:r>
              <a:rPr sz="1200" dirty="0">
                <a:latin typeface="Times New Roman"/>
                <a:cs typeface="Times New Roman"/>
              </a:rPr>
              <a:t>un’</a:t>
            </a:r>
            <a:r>
              <a:rPr sz="1200" i="1" dirty="0">
                <a:latin typeface="Times New Roman"/>
                <a:cs typeface="Times New Roman"/>
              </a:rPr>
              <a:t>idea </a:t>
            </a:r>
            <a:r>
              <a:rPr sz="1200" spc="-5" dirty="0">
                <a:latin typeface="Times New Roman"/>
                <a:cs typeface="Times New Roman"/>
              </a:rPr>
              <a:t>cessa </a:t>
            </a:r>
            <a:r>
              <a:rPr sz="1200" dirty="0">
                <a:latin typeface="Times New Roman"/>
                <a:cs typeface="Times New Roman"/>
              </a:rPr>
              <a:t>di essere una </a:t>
            </a:r>
            <a:r>
              <a:rPr sz="1200" spc="-5" dirty="0">
                <a:latin typeface="Times New Roman"/>
                <a:cs typeface="Times New Roman"/>
              </a:rPr>
              <a:t>religione; </a:t>
            </a:r>
            <a:r>
              <a:rPr sz="1200" dirty="0">
                <a:latin typeface="Times New Roman"/>
                <a:cs typeface="Times New Roman"/>
              </a:rPr>
              <a:t>essa diventa 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una specie di filosofia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657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(1121.1) 102:2.8 </a:t>
            </a:r>
            <a:r>
              <a:rPr sz="1200" spc="-5" dirty="0">
                <a:latin typeface="Times New Roman"/>
                <a:cs typeface="Times New Roman"/>
              </a:rPr>
              <a:t>Inoltre 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anime instabili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disciplinate che </a:t>
            </a:r>
            <a:r>
              <a:rPr sz="1200" spc="-5" dirty="0">
                <a:latin typeface="Times New Roman"/>
                <a:cs typeface="Times New Roman"/>
              </a:rPr>
              <a:t>vorrebbero </a:t>
            </a:r>
            <a:r>
              <a:rPr sz="1200" dirty="0">
                <a:latin typeface="Times New Roman"/>
                <a:cs typeface="Times New Roman"/>
              </a:rPr>
              <a:t>utilizzare le </a:t>
            </a:r>
            <a:r>
              <a:rPr sz="1200" spc="-5" dirty="0">
                <a:latin typeface="Times New Roman"/>
                <a:cs typeface="Times New Roman"/>
              </a:rPr>
              <a:t>idee sentimentali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sfuggire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esigenze irritanti della vita. Quando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mortali vacillanti </a:t>
            </a:r>
            <a:r>
              <a:rPr sz="1200" dirty="0">
                <a:latin typeface="Times New Roman"/>
                <a:cs typeface="Times New Roman"/>
              </a:rPr>
              <a:t>e timidi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sfuggire alla </a:t>
            </a:r>
            <a:r>
              <a:rPr sz="1200" dirty="0">
                <a:latin typeface="Times New Roman"/>
                <a:cs typeface="Times New Roman"/>
              </a:rPr>
              <a:t>pressione  </a:t>
            </a:r>
            <a:r>
              <a:rPr sz="1200" spc="-5" dirty="0">
                <a:latin typeface="Times New Roman"/>
                <a:cs typeface="Times New Roman"/>
              </a:rPr>
              <a:t>incessante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evoluzionaria,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concepiscono, sembra offrire </a:t>
            </a:r>
            <a:r>
              <a:rPr sz="1200" dirty="0">
                <a:latin typeface="Times New Roman"/>
                <a:cs typeface="Times New Roman"/>
              </a:rPr>
              <a:t>loro il </a:t>
            </a:r>
            <a:r>
              <a:rPr sz="1200" spc="-5" dirty="0">
                <a:latin typeface="Times New Roman"/>
                <a:cs typeface="Times New Roman"/>
              </a:rPr>
              <a:t>rifugio </a:t>
            </a:r>
            <a:r>
              <a:rPr sz="1200" dirty="0">
                <a:latin typeface="Times New Roman"/>
                <a:cs typeface="Times New Roman"/>
              </a:rPr>
              <a:t>più vicino, la migliore  </a:t>
            </a:r>
            <a:r>
              <a:rPr sz="1200" spc="-5" dirty="0">
                <a:latin typeface="Times New Roman"/>
                <a:cs typeface="Times New Roman"/>
              </a:rPr>
              <a:t>scappatoia. 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missione della religione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ad affrontare coraggiosamente, </a:t>
            </a:r>
            <a:r>
              <a:rPr sz="1200" dirty="0">
                <a:latin typeface="Times New Roman"/>
                <a:cs typeface="Times New Roman"/>
              </a:rPr>
              <a:t>e persino </a:t>
            </a:r>
            <a:r>
              <a:rPr sz="1200" spc="-5" dirty="0">
                <a:latin typeface="Times New Roman"/>
                <a:cs typeface="Times New Roman"/>
              </a:rPr>
              <a:t>eroicamente,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vicissitudini della vita.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la dotazione </a:t>
            </a:r>
            <a:r>
              <a:rPr sz="1200" spc="-5" dirty="0">
                <a:latin typeface="Times New Roman"/>
                <a:cs typeface="Times New Roman"/>
              </a:rPr>
              <a:t>suprema dell’uomo evoluzionario,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sola cosa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consente di andare avanti e  </a:t>
            </a:r>
            <a:r>
              <a:rPr sz="1200" spc="-5" dirty="0">
                <a:latin typeface="Times New Roman"/>
                <a:cs typeface="Times New Roman"/>
              </a:rPr>
              <a:t>“di sopportare come se vedesse </a:t>
            </a:r>
            <a:r>
              <a:rPr sz="1200" dirty="0">
                <a:latin typeface="Times New Roman"/>
                <a:cs typeface="Times New Roman"/>
              </a:rPr>
              <a:t>Colui che è </a:t>
            </a:r>
            <a:r>
              <a:rPr sz="1200" spc="-5" dirty="0">
                <a:latin typeface="Times New Roman"/>
                <a:cs typeface="Times New Roman"/>
              </a:rPr>
              <a:t>invisibile”.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misticismo,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piuttosto un </a:t>
            </a:r>
            <a:r>
              <a:rPr sz="1200" spc="-5" dirty="0">
                <a:latin typeface="Times New Roman"/>
                <a:cs typeface="Times New Roman"/>
              </a:rPr>
              <a:t>ritiro dalla </a:t>
            </a:r>
            <a:r>
              <a:rPr sz="1200" dirty="0">
                <a:latin typeface="Times New Roman"/>
                <a:cs typeface="Times New Roman"/>
              </a:rPr>
              <a:t>vita abbracciato 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umani che non </a:t>
            </a:r>
            <a:r>
              <a:rPr sz="1200" spc="-5" dirty="0">
                <a:latin typeface="Times New Roman"/>
                <a:cs typeface="Times New Roman"/>
              </a:rPr>
              <a:t>gradiscono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faticose di </a:t>
            </a:r>
            <a:r>
              <a:rPr sz="1200" dirty="0">
                <a:latin typeface="Times New Roman"/>
                <a:cs typeface="Times New Roman"/>
              </a:rPr>
              <a:t>una vita </a:t>
            </a:r>
            <a:r>
              <a:rPr sz="1200" spc="-5" dirty="0">
                <a:latin typeface="Times New Roman"/>
                <a:cs typeface="Times New Roman"/>
              </a:rPr>
              <a:t>religiosa vissuta nelle arene </a:t>
            </a:r>
            <a:r>
              <a:rPr sz="1200" dirty="0">
                <a:latin typeface="Times New Roman"/>
                <a:cs typeface="Times New Roman"/>
              </a:rPr>
              <a:t>aperte </a:t>
            </a:r>
            <a:r>
              <a:rPr sz="1200" spc="-5" dirty="0">
                <a:latin typeface="Times New Roman"/>
                <a:cs typeface="Times New Roman"/>
              </a:rPr>
              <a:t>della società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commercio  </a:t>
            </a:r>
            <a:r>
              <a:rPr sz="1200" dirty="0">
                <a:latin typeface="Times New Roman"/>
                <a:cs typeface="Times New Roman"/>
              </a:rPr>
              <a:t>umani.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 deve </a:t>
            </a:r>
            <a:r>
              <a:rPr sz="1200" i="1" dirty="0">
                <a:latin typeface="Times New Roman"/>
                <a:cs typeface="Times New Roman"/>
              </a:rPr>
              <a:t>agire.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sarà il risultato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religione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l’uomo effettivamente </a:t>
            </a:r>
            <a:r>
              <a:rPr sz="1200" spc="-5" dirty="0">
                <a:latin typeface="Times New Roman"/>
                <a:cs typeface="Times New Roman"/>
              </a:rPr>
              <a:t>l’ha, </a:t>
            </a:r>
            <a:r>
              <a:rPr sz="1200" dirty="0">
                <a:latin typeface="Times New Roman"/>
                <a:cs typeface="Times New Roman"/>
              </a:rPr>
              <a:t>o piuttosto  </a:t>
            </a:r>
            <a:r>
              <a:rPr sz="1200" spc="-5" dirty="0">
                <a:latin typeface="Times New Roman"/>
                <a:cs typeface="Times New Roman"/>
              </a:rPr>
              <a:t>quando alla 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permesso veramente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possedere </a:t>
            </a:r>
            <a:r>
              <a:rPr sz="1200" dirty="0">
                <a:latin typeface="Times New Roman"/>
                <a:cs typeface="Times New Roman"/>
              </a:rPr>
              <a:t>l’uomo.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non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soddisfatta con </a:t>
            </a:r>
            <a:r>
              <a:rPr sz="1200" dirty="0">
                <a:latin typeface="Times New Roman"/>
                <a:cs typeface="Times New Roman"/>
              </a:rPr>
              <a:t>semplici </a:t>
            </a:r>
            <a:r>
              <a:rPr sz="1200" spc="-5" dirty="0">
                <a:latin typeface="Times New Roman"/>
                <a:cs typeface="Times New Roman"/>
              </a:rPr>
              <a:t>pensieri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  sentimenti passivi.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13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(1121.2) 102:2.9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ignoriamo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agisce </a:t>
            </a:r>
            <a:r>
              <a:rPr sz="1200" dirty="0">
                <a:latin typeface="Times New Roman"/>
                <a:cs typeface="Times New Roman"/>
              </a:rPr>
              <a:t>spesso in </a:t>
            </a:r>
            <a:r>
              <a:rPr sz="1200" spc="-5" dirty="0">
                <a:latin typeface="Times New Roman"/>
                <a:cs typeface="Times New Roman"/>
              </a:rPr>
              <a:t>maniera poco </a:t>
            </a:r>
            <a:r>
              <a:rPr sz="1200" dirty="0">
                <a:latin typeface="Times New Roman"/>
                <a:cs typeface="Times New Roman"/>
              </a:rPr>
              <a:t>saggia,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irreligiosa,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i="1" dirty="0">
                <a:latin typeface="Times New Roman"/>
                <a:cs typeface="Times New Roman"/>
              </a:rPr>
              <a:t>agisce.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aberrazioni delle </a:t>
            </a:r>
            <a:r>
              <a:rPr sz="1200" dirty="0">
                <a:latin typeface="Times New Roman"/>
                <a:cs typeface="Times New Roman"/>
              </a:rPr>
              <a:t>convinzioni </a:t>
            </a:r>
            <a:r>
              <a:rPr sz="1200" spc="-5" dirty="0">
                <a:latin typeface="Times New Roman"/>
                <a:cs typeface="Times New Roman"/>
              </a:rPr>
              <a:t>religiose hanno </a:t>
            </a:r>
            <a:r>
              <a:rPr sz="1200" dirty="0">
                <a:latin typeface="Times New Roman"/>
                <a:cs typeface="Times New Roman"/>
              </a:rPr>
              <a:t>portato a </a:t>
            </a:r>
            <a:r>
              <a:rPr sz="1200" spc="-5" dirty="0">
                <a:latin typeface="Times New Roman"/>
                <a:cs typeface="Times New Roman"/>
              </a:rPr>
              <a:t>sanguinose </a:t>
            </a:r>
            <a:r>
              <a:rPr sz="1200" dirty="0">
                <a:latin typeface="Times New Roman"/>
                <a:cs typeface="Times New Roman"/>
              </a:rPr>
              <a:t>persecuzioni, ma la </a:t>
            </a:r>
            <a:r>
              <a:rPr sz="1200" spc="-5" dirty="0">
                <a:latin typeface="Times New Roman"/>
                <a:cs typeface="Times New Roman"/>
              </a:rPr>
              <a:t>religione fa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qualcosa; essa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dinamica!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Conoscenza, saggezza e perspicacia</a:t>
            </a:r>
            <a:endParaRPr sz="1600">
              <a:latin typeface="Times New Roman"/>
              <a:cs typeface="Times New Roman"/>
            </a:endParaRPr>
          </a:p>
          <a:p>
            <a:pPr marL="76200" marR="81915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(1121.3) 102:3.1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carenza </a:t>
            </a:r>
            <a:r>
              <a:rPr sz="1200" spc="-5" dirty="0">
                <a:latin typeface="Times New Roman"/>
                <a:cs typeface="Times New Roman"/>
              </a:rPr>
              <a:t>intellettuale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scarsità d’istruzione ostacolano inevitabilmente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livello religioso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elevato, perché </a:t>
            </a:r>
            <a:r>
              <a:rPr sz="1200" dirty="0">
                <a:latin typeface="Times New Roman"/>
                <a:cs typeface="Times New Roman"/>
              </a:rPr>
              <a:t>un ambiente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così impoverito </a:t>
            </a:r>
            <a:r>
              <a:rPr sz="1200" dirty="0">
                <a:latin typeface="Times New Roman"/>
                <a:cs typeface="Times New Roman"/>
              </a:rPr>
              <a:t>priva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principale </a:t>
            </a:r>
            <a:r>
              <a:rPr sz="1200" spc="-5" dirty="0">
                <a:latin typeface="Times New Roman"/>
                <a:cs typeface="Times New Roman"/>
              </a:rPr>
              <a:t>canale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contatto filosofico  con </a:t>
            </a:r>
            <a:r>
              <a:rPr sz="1200" dirty="0">
                <a:latin typeface="Times New Roman"/>
                <a:cs typeface="Times New Roman"/>
              </a:rPr>
              <a:t>il mondo della </a:t>
            </a:r>
            <a:r>
              <a:rPr sz="1200" spc="-5" dirty="0">
                <a:latin typeface="Times New Roman"/>
                <a:cs typeface="Times New Roman"/>
              </a:rPr>
              <a:t>conoscenza scientifica.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fattori intellettuali della religione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importanti,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sviluppo eccessivo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74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talvolta di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ostacolo </a:t>
            </a:r>
            <a:r>
              <a:rPr sz="1200" spc="-5" dirty="0">
                <a:latin typeface="Times New Roman"/>
                <a:cs typeface="Times New Roman"/>
              </a:rPr>
              <a:t>ed imbarazzante.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continuamente operare </a:t>
            </a:r>
            <a:r>
              <a:rPr sz="1200" dirty="0">
                <a:latin typeface="Times New Roman"/>
                <a:cs typeface="Times New Roman"/>
              </a:rPr>
              <a:t>sotto la pressione di una </a:t>
            </a:r>
            <a:r>
              <a:rPr sz="1200" spc="-5" dirty="0">
                <a:latin typeface="Times New Roman"/>
                <a:cs typeface="Times New Roman"/>
              </a:rPr>
              <a:t>necessità  paradossale: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un uso </a:t>
            </a: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pensiero, sminuendo allo stesso tempo </a:t>
            </a:r>
            <a:r>
              <a:rPr sz="1200" dirty="0">
                <a:latin typeface="Times New Roman"/>
                <a:cs typeface="Times New Roman"/>
              </a:rPr>
              <a:t>l’importanza </a:t>
            </a:r>
            <a:r>
              <a:rPr sz="1200" spc="-5" dirty="0">
                <a:latin typeface="Times New Roman"/>
                <a:cs typeface="Times New Roman"/>
              </a:rPr>
              <a:t>dell’utilità </a:t>
            </a:r>
            <a:r>
              <a:rPr sz="1200" dirty="0">
                <a:latin typeface="Times New Roman"/>
                <a:cs typeface="Times New Roman"/>
              </a:rPr>
              <a:t>spirituale di </a:t>
            </a:r>
            <a:r>
              <a:rPr sz="1200" spc="-5" dirty="0">
                <a:latin typeface="Times New Roman"/>
                <a:cs typeface="Times New Roman"/>
              </a:rPr>
              <a:t>ogni  pensiero.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85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(1121.4) 102:3.2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speculazione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è inevitabile ma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nociva; la </a:t>
            </a:r>
            <a:r>
              <a:rPr sz="1200" spc="-5" dirty="0">
                <a:latin typeface="Times New Roman"/>
                <a:cs typeface="Times New Roman"/>
              </a:rPr>
              <a:t>speculazione snatura </a:t>
            </a:r>
            <a:r>
              <a:rPr sz="1200" dirty="0">
                <a:latin typeface="Times New Roman"/>
                <a:cs typeface="Times New Roman"/>
              </a:rPr>
              <a:t>invariabilmente il </a:t>
            </a:r>
            <a:r>
              <a:rPr sz="1200" spc="-5" dirty="0">
                <a:latin typeface="Times New Roman"/>
                <a:cs typeface="Times New Roman"/>
              </a:rPr>
              <a:t>suo oggetto.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speculazione tende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in qualcosa di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umanistico,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interferendo </a:t>
            </a:r>
            <a:r>
              <a:rPr sz="1200" dirty="0">
                <a:latin typeface="Times New Roman"/>
                <a:cs typeface="Times New Roman"/>
              </a:rPr>
              <a:t>direttamente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chiarezza del pensiero logico,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apparire </a:t>
            </a:r>
            <a:r>
              <a:rPr sz="1200" dirty="0">
                <a:latin typeface="Times New Roman"/>
                <a:cs typeface="Times New Roman"/>
              </a:rPr>
              <a:t>indirettamente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come una funzione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temporale,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essa dovrebbe essere </a:t>
            </a:r>
            <a:r>
              <a:rPr sz="1200" dirty="0">
                <a:latin typeface="Times New Roman"/>
                <a:cs typeface="Times New Roman"/>
              </a:rPr>
              <a:t>eternamente in contrasto.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sarà sempre </a:t>
            </a:r>
            <a:r>
              <a:rPr sz="1200" spc="-5" dirty="0">
                <a:latin typeface="Times New Roman"/>
                <a:cs typeface="Times New Roman"/>
              </a:rPr>
              <a:t>caratterizzata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paradossi,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paradossi  risultanti dall’assenza della connessione esperienziale </a:t>
            </a:r>
            <a:r>
              <a:rPr sz="1200" dirty="0">
                <a:latin typeface="Times New Roman"/>
                <a:cs typeface="Times New Roman"/>
              </a:rPr>
              <a:t>tra i livelli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spirituali dell’universo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mota morontiale, la  </a:t>
            </a:r>
            <a:r>
              <a:rPr sz="1200" spc="-5" dirty="0">
                <a:latin typeface="Times New Roman"/>
                <a:cs typeface="Times New Roman"/>
              </a:rPr>
              <a:t>sensibilità superfilosofica che permette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la verità e di percepire</a:t>
            </a:r>
            <a:r>
              <a:rPr sz="1200" spc="-5" dirty="0">
                <a:latin typeface="Times New Roman"/>
                <a:cs typeface="Times New Roman"/>
              </a:rPr>
              <a:t> l’unità.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92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(1121.5) 102:3.3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sentimenti materiali,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emozioni umane, portano </a:t>
            </a:r>
            <a:r>
              <a:rPr sz="1200" dirty="0">
                <a:latin typeface="Times New Roman"/>
                <a:cs typeface="Times New Roman"/>
              </a:rPr>
              <a:t>direttamente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azioni </a:t>
            </a:r>
            <a:r>
              <a:rPr sz="1200" spc="-5" dirty="0">
                <a:latin typeface="Times New Roman"/>
                <a:cs typeface="Times New Roman"/>
              </a:rPr>
              <a:t>materiali,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atti egoistici.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percezioni  </a:t>
            </a:r>
            <a:r>
              <a:rPr sz="1200" spc="-5" dirty="0">
                <a:latin typeface="Times New Roman"/>
                <a:cs typeface="Times New Roman"/>
              </a:rPr>
              <a:t>religiose,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motivazioni </a:t>
            </a:r>
            <a:r>
              <a:rPr sz="1200" spc="-5" dirty="0">
                <a:latin typeface="Times New Roman"/>
                <a:cs typeface="Times New Roman"/>
              </a:rPr>
              <a:t>spirituali, portano direttamente ad </a:t>
            </a:r>
            <a:r>
              <a:rPr sz="1200" dirty="0">
                <a:latin typeface="Times New Roman"/>
                <a:cs typeface="Times New Roman"/>
              </a:rPr>
              <a:t>azioni </a:t>
            </a:r>
            <a:r>
              <a:rPr sz="1200" spc="-5" dirty="0">
                <a:latin typeface="Times New Roman"/>
                <a:cs typeface="Times New Roman"/>
              </a:rPr>
              <a:t>religiose, ad atti disinteressati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sociale </a:t>
            </a:r>
            <a:r>
              <a:rPr sz="1200" dirty="0">
                <a:latin typeface="Times New Roman"/>
                <a:cs typeface="Times New Roman"/>
              </a:rPr>
              <a:t>e di benevolenza  </a:t>
            </a:r>
            <a:r>
              <a:rPr sz="1200" spc="-5" dirty="0">
                <a:latin typeface="Times New Roman"/>
                <a:cs typeface="Times New Roman"/>
              </a:rPr>
              <a:t>altruistica.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49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(1121.6) 102:3.4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desiderio </a:t>
            </a:r>
            <a:r>
              <a:rPr sz="1200" spc="-5" dirty="0">
                <a:latin typeface="Times New Roman"/>
                <a:cs typeface="Times New Roman"/>
              </a:rPr>
              <a:t>religioso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ricerca ardente della realtà divina. L’esperienza religiosa </a:t>
            </a:r>
            <a:r>
              <a:rPr sz="1200" dirty="0">
                <a:latin typeface="Times New Roman"/>
                <a:cs typeface="Times New Roman"/>
              </a:rPr>
              <a:t>è la realizzazione </a:t>
            </a:r>
            <a:r>
              <a:rPr sz="1200" spc="-5" dirty="0">
                <a:latin typeface="Times New Roman"/>
                <a:cs typeface="Times New Roman"/>
              </a:rPr>
              <a:t>della coscienza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trovato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E quando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trova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il trionfo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scoperta </a:t>
            </a:r>
            <a:r>
              <a:rPr sz="1200" dirty="0">
                <a:latin typeface="Times New Roman"/>
                <a:cs typeface="Times New Roman"/>
              </a:rPr>
              <a:t>fa provare nell’anima di </a:t>
            </a:r>
            <a:r>
              <a:rPr sz="1200" spc="-5" dirty="0">
                <a:latin typeface="Times New Roman"/>
                <a:cs typeface="Times New Roman"/>
              </a:rPr>
              <a:t>quell’essere </a:t>
            </a:r>
            <a:r>
              <a:rPr sz="1200" dirty="0">
                <a:latin typeface="Times New Roman"/>
                <a:cs typeface="Times New Roman"/>
              </a:rPr>
              <a:t>una tale  </a:t>
            </a:r>
            <a:r>
              <a:rPr sz="1200" spc="-5" dirty="0">
                <a:latin typeface="Times New Roman"/>
                <a:cs typeface="Times New Roman"/>
              </a:rPr>
              <a:t>indescrivibile effervescenza che </a:t>
            </a:r>
            <a:r>
              <a:rPr sz="1200" dirty="0">
                <a:latin typeface="Times New Roman"/>
                <a:cs typeface="Times New Roman"/>
              </a:rPr>
              <a:t>è spinto 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amorevole con </a:t>
            </a:r>
            <a:r>
              <a:rPr sz="1200" dirty="0">
                <a:latin typeface="Times New Roman"/>
                <a:cs typeface="Times New Roman"/>
              </a:rPr>
              <a:t>i suoi simili meno </a:t>
            </a:r>
            <a:r>
              <a:rPr sz="1200" spc="-5" dirty="0">
                <a:latin typeface="Times New Roman"/>
                <a:cs typeface="Times New Roman"/>
              </a:rPr>
              <a:t>illuminati,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1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rivelare che egli </a:t>
            </a:r>
            <a:r>
              <a:rPr sz="1200" dirty="0">
                <a:latin typeface="Times New Roman"/>
                <a:cs typeface="Times New Roman"/>
              </a:rPr>
              <a:t>ha trovato Dio, ma piuttosto </a:t>
            </a:r>
            <a:r>
              <a:rPr sz="1200" spc="-5" dirty="0">
                <a:latin typeface="Times New Roman"/>
                <a:cs typeface="Times New Roman"/>
              </a:rPr>
              <a:t>per consentire al </a:t>
            </a:r>
            <a:r>
              <a:rPr sz="1200" dirty="0">
                <a:latin typeface="Times New Roman"/>
                <a:cs typeface="Times New Roman"/>
              </a:rPr>
              <a:t>traboccamento della bontà eterna </a:t>
            </a:r>
            <a:r>
              <a:rPr sz="1200" spc="-5" dirty="0">
                <a:latin typeface="Times New Roman"/>
                <a:cs typeface="Times New Roman"/>
              </a:rPr>
              <a:t>che sgorga dalla sua anima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confortare </a:t>
            </a:r>
            <a:r>
              <a:rPr sz="1200" dirty="0">
                <a:latin typeface="Times New Roman"/>
                <a:cs typeface="Times New Roman"/>
              </a:rPr>
              <a:t>e di elevare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simili.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conduce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accresciuto </a:t>
            </a:r>
            <a:r>
              <a:rPr sz="1200" spc="-5" dirty="0">
                <a:latin typeface="Times New Roman"/>
                <a:cs typeface="Times New Roman"/>
              </a:rPr>
              <a:t>servizio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07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(1122.1) 102:3.5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scienza, la </a:t>
            </a:r>
            <a:r>
              <a:rPr sz="1200" spc="-5" dirty="0">
                <a:latin typeface="Times New Roman"/>
                <a:cs typeface="Times New Roman"/>
              </a:rPr>
              <a:t>conoscenza,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alla coscienza dei </a:t>
            </a:r>
            <a:r>
              <a:rPr sz="1200" i="1" dirty="0">
                <a:latin typeface="Times New Roman"/>
                <a:cs typeface="Times New Roman"/>
              </a:rPr>
              <a:t>fatti;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religione, l’esperienza,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i="1" spc="-5" dirty="0">
                <a:latin typeface="Times New Roman"/>
                <a:cs typeface="Times New Roman"/>
              </a:rPr>
              <a:t>valori;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filosofia,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saggezza, </a:t>
            </a:r>
            <a:r>
              <a:rPr sz="1200" dirty="0">
                <a:latin typeface="Times New Roman"/>
                <a:cs typeface="Times New Roman"/>
              </a:rPr>
              <a:t>porta a </a:t>
            </a:r>
            <a:r>
              <a:rPr sz="1200" i="1" spc="-5" dirty="0">
                <a:latin typeface="Times New Roman"/>
                <a:cs typeface="Times New Roman"/>
              </a:rPr>
              <a:t>coordinare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(il </a:t>
            </a:r>
            <a:r>
              <a:rPr sz="1200" dirty="0">
                <a:latin typeface="Times New Roman"/>
                <a:cs typeface="Times New Roman"/>
              </a:rPr>
              <a:t>sostituto della mota </a:t>
            </a:r>
            <a:r>
              <a:rPr sz="1200" spc="-5" dirty="0">
                <a:latin typeface="Times New Roman"/>
                <a:cs typeface="Times New Roman"/>
              </a:rPr>
              <a:t>morontiale)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coscienza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10550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16205">
              <a:lnSpc>
                <a:spcPts val="1380"/>
              </a:lnSpc>
              <a:spcBef>
                <a:spcPts val="195"/>
              </a:spcBef>
            </a:pPr>
            <a:r>
              <a:rPr sz="1200" i="1" spc="-5" dirty="0">
                <a:latin typeface="Times New Roman"/>
                <a:cs typeface="Times New Roman"/>
              </a:rPr>
              <a:t>vera </a:t>
            </a:r>
            <a:r>
              <a:rPr sz="1200" i="1" dirty="0">
                <a:latin typeface="Times New Roman"/>
                <a:cs typeface="Times New Roman"/>
              </a:rPr>
              <a:t>realtà; </a:t>
            </a:r>
            <a:r>
              <a:rPr sz="1200" dirty="0">
                <a:latin typeface="Times New Roman"/>
                <a:cs typeface="Times New Roman"/>
              </a:rPr>
              <a:t>mentre la </a:t>
            </a:r>
            <a:r>
              <a:rPr sz="1200" spc="-5" dirty="0">
                <a:latin typeface="Times New Roman"/>
                <a:cs typeface="Times New Roman"/>
              </a:rPr>
              <a:t>coordinazione della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dei fatti,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vera realtà </a:t>
            </a:r>
            <a:r>
              <a:rPr sz="1200" dirty="0">
                <a:latin typeface="Times New Roman"/>
                <a:cs typeface="Times New Roman"/>
              </a:rPr>
              <a:t>costituisce 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della  personalità,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massimo dell’essere, come </a:t>
            </a:r>
            <a:r>
              <a:rPr sz="1200" dirty="0">
                <a:latin typeface="Times New Roman"/>
                <a:cs typeface="Times New Roman"/>
              </a:rPr>
              <a:t>pure la </a:t>
            </a:r>
            <a:r>
              <a:rPr sz="1200" spc="-5" dirty="0">
                <a:latin typeface="Times New Roman"/>
                <a:cs typeface="Times New Roman"/>
              </a:rPr>
              <a:t>credenza nella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della sopravvivenza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stessa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(1122.2) 102:3.6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conoscenza porta a dare un posto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uomini, a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origine a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e caste </a:t>
            </a:r>
            <a:r>
              <a:rPr sz="1200" spc="-5" dirty="0">
                <a:latin typeface="Times New Roman"/>
                <a:cs typeface="Times New Roman"/>
              </a:rPr>
              <a:t>sociali.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porta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servire gli 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creando così </a:t>
            </a:r>
            <a:r>
              <a:rPr sz="1200" dirty="0">
                <a:latin typeface="Times New Roman"/>
                <a:cs typeface="Times New Roman"/>
              </a:rPr>
              <a:t>l’etica e l’altruismo.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saggezza porta </a:t>
            </a:r>
            <a:r>
              <a:rPr sz="1200" spc="-5" dirty="0">
                <a:latin typeface="Times New Roman"/>
                <a:cs typeface="Times New Roman"/>
              </a:rPr>
              <a:t>alla comunione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delle idee e dei </a:t>
            </a:r>
            <a:r>
              <a:rPr sz="1200" spc="-5" dirty="0">
                <a:latin typeface="Times New Roman"/>
                <a:cs typeface="Times New Roman"/>
              </a:rPr>
              <a:t>propri </a:t>
            </a:r>
            <a:r>
              <a:rPr sz="1200" spc="5" dirty="0">
                <a:latin typeface="Times New Roman"/>
                <a:cs typeface="Times New Roman"/>
              </a:rPr>
              <a:t>simili.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rivelazione libera gli </a:t>
            </a:r>
            <a:r>
              <a:rPr sz="1200" dirty="0">
                <a:latin typeface="Times New Roman"/>
                <a:cs typeface="Times New Roman"/>
              </a:rPr>
              <a:t>uomini e li </a:t>
            </a:r>
            <a:r>
              <a:rPr sz="1200" spc="-5" dirty="0">
                <a:latin typeface="Times New Roman"/>
                <a:cs typeface="Times New Roman"/>
              </a:rPr>
              <a:t>lancia nell’avventura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08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(1122.3) 102:3.7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scienza seleziona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uomini; la </a:t>
            </a:r>
            <a:r>
              <a:rPr sz="1200" spc="-5" dirty="0">
                <a:latin typeface="Times New Roman"/>
                <a:cs typeface="Times New Roman"/>
              </a:rPr>
              <a:t>religione ama gli </a:t>
            </a:r>
            <a:r>
              <a:rPr sz="1200" dirty="0">
                <a:latin typeface="Times New Roman"/>
                <a:cs typeface="Times New Roman"/>
              </a:rPr>
              <a:t>uomini, così </a:t>
            </a:r>
            <a:r>
              <a:rPr sz="1200" spc="-5" dirty="0">
                <a:latin typeface="Times New Roman"/>
                <a:cs typeface="Times New Roman"/>
              </a:rPr>
              <a:t>come siete;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rende giustizia alla differenza 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uomini; ma la rivelazione </a:t>
            </a:r>
            <a:r>
              <a:rPr sz="1200" spc="-5" dirty="0">
                <a:latin typeface="Times New Roman"/>
                <a:cs typeface="Times New Roman"/>
              </a:rPr>
              <a:t>glorifica </a:t>
            </a:r>
            <a:r>
              <a:rPr sz="1200" dirty="0">
                <a:latin typeface="Times New Roman"/>
                <a:cs typeface="Times New Roman"/>
              </a:rPr>
              <a:t>l’uomo e </a:t>
            </a:r>
            <a:r>
              <a:rPr sz="1200" spc="-5" dirty="0">
                <a:latin typeface="Times New Roman"/>
                <a:cs typeface="Times New Roman"/>
              </a:rPr>
              <a:t>rivela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associarsi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200025">
              <a:lnSpc>
                <a:spcPct val="954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(1122.4) 102:3.8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scienza </a:t>
            </a:r>
            <a:r>
              <a:rPr sz="1200" spc="-5" dirty="0">
                <a:latin typeface="Times New Roman"/>
                <a:cs typeface="Times New Roman"/>
              </a:rPr>
              <a:t>si sforza vanamente </a:t>
            </a:r>
            <a:r>
              <a:rPr sz="1200" dirty="0">
                <a:latin typeface="Times New Roman"/>
                <a:cs typeface="Times New Roman"/>
              </a:rPr>
              <a:t>di creare la </a:t>
            </a:r>
            <a:r>
              <a:rPr sz="1200" spc="-5" dirty="0">
                <a:latin typeface="Times New Roman"/>
                <a:cs typeface="Times New Roman"/>
              </a:rPr>
              <a:t>fratellanza della cultura;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all’esistenza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dello  spirito.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si </a:t>
            </a:r>
            <a:r>
              <a:rPr sz="1200" dirty="0">
                <a:latin typeface="Times New Roman"/>
                <a:cs typeface="Times New Roman"/>
              </a:rPr>
              <a:t>sforza di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la fratellanza </a:t>
            </a:r>
            <a:r>
              <a:rPr sz="1200" spc="-5" dirty="0">
                <a:latin typeface="Times New Roman"/>
                <a:cs typeface="Times New Roman"/>
              </a:rPr>
              <a:t>della saggezza;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descrive </a:t>
            </a:r>
            <a:r>
              <a:rPr sz="1200" dirty="0">
                <a:latin typeface="Times New Roman"/>
                <a:cs typeface="Times New Roman"/>
              </a:rPr>
              <a:t>la fratellanza </a:t>
            </a:r>
            <a:r>
              <a:rPr sz="1200" spc="-5" dirty="0">
                <a:latin typeface="Times New Roman"/>
                <a:cs typeface="Times New Roman"/>
              </a:rPr>
              <a:t>eterna,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Finalità del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895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(1122.5) 102:3.9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genera orgoglio nel </a:t>
            </a:r>
            <a:r>
              <a:rPr sz="1200" dirty="0">
                <a:latin typeface="Times New Roman"/>
                <a:cs typeface="Times New Roman"/>
              </a:rPr>
              <a:t>fatto della </a:t>
            </a:r>
            <a:r>
              <a:rPr sz="1200" spc="-5" dirty="0">
                <a:latin typeface="Times New Roman"/>
                <a:cs typeface="Times New Roman"/>
              </a:rPr>
              <a:t>personalità;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coscienza del significato </a:t>
            </a:r>
            <a:r>
              <a:rPr sz="1200" dirty="0">
                <a:latin typeface="Times New Roman"/>
                <a:cs typeface="Times New Roman"/>
              </a:rPr>
              <a:t>della personalità; 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del valore </a:t>
            </a:r>
            <a:r>
              <a:rPr sz="1200" spc="-5" dirty="0">
                <a:latin typeface="Times New Roman"/>
                <a:cs typeface="Times New Roman"/>
              </a:rPr>
              <a:t>della personalità;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è l’assicurazione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sopravvivenza della 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2597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(1122.6) 102:3.10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scienza </a:t>
            </a:r>
            <a:r>
              <a:rPr sz="1200" spc="-5" dirty="0">
                <a:latin typeface="Times New Roman"/>
                <a:cs typeface="Times New Roman"/>
              </a:rPr>
              <a:t>cerca d’identificare, </a:t>
            </a:r>
            <a:r>
              <a:rPr sz="1200" dirty="0">
                <a:latin typeface="Times New Roman"/>
                <a:cs typeface="Times New Roman"/>
              </a:rPr>
              <a:t>di analizzare e di </a:t>
            </a:r>
            <a:r>
              <a:rPr sz="1200" spc="-5" dirty="0">
                <a:latin typeface="Times New Roman"/>
                <a:cs typeface="Times New Roman"/>
              </a:rPr>
              <a:t>classificare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parti frazionate del cosmo </a:t>
            </a:r>
            <a:r>
              <a:rPr sz="1200" dirty="0">
                <a:latin typeface="Times New Roman"/>
                <a:cs typeface="Times New Roman"/>
              </a:rPr>
              <a:t>illimitato.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 coglie l’idea-del-tutto, </a:t>
            </a:r>
            <a:r>
              <a:rPr sz="1200" dirty="0">
                <a:latin typeface="Times New Roman"/>
                <a:cs typeface="Times New Roman"/>
              </a:rPr>
              <a:t>il cosmo </a:t>
            </a:r>
            <a:r>
              <a:rPr sz="1200" spc="-5" dirty="0">
                <a:latin typeface="Times New Roman"/>
                <a:cs typeface="Times New Roman"/>
              </a:rPr>
              <a:t>intero.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filosofia tenta </a:t>
            </a:r>
            <a:r>
              <a:rPr sz="1200" spc="-5" dirty="0">
                <a:latin typeface="Times New Roman"/>
                <a:cs typeface="Times New Roman"/>
              </a:rPr>
              <a:t>l’identificazione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segmenti materiali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scienza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  discernimento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tutto. Dove la </a:t>
            </a:r>
            <a:r>
              <a:rPr sz="1200" spc="-5" dirty="0">
                <a:latin typeface="Times New Roman"/>
                <a:cs typeface="Times New Roman"/>
              </a:rPr>
              <a:t>filosofia fallisce </a:t>
            </a:r>
            <a:r>
              <a:rPr sz="1200" dirty="0">
                <a:latin typeface="Times New Roman"/>
                <a:cs typeface="Times New Roman"/>
              </a:rPr>
              <a:t>in questo tentativo, </a:t>
            </a:r>
            <a:r>
              <a:rPr sz="1200" spc="-5" dirty="0">
                <a:latin typeface="Times New Roman"/>
                <a:cs typeface="Times New Roman"/>
              </a:rPr>
              <a:t>riesce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rivelazione, affermando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cerchio  cosmico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eterno, </a:t>
            </a:r>
            <a:r>
              <a:rPr sz="1200" spc="-5" dirty="0">
                <a:latin typeface="Times New Roman"/>
                <a:cs typeface="Times New Roman"/>
              </a:rPr>
              <a:t>assoluto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infinito. Questo cosmo dell’Infinito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è quindi senza </a:t>
            </a:r>
            <a:r>
              <a:rPr sz="1200" spc="-5" dirty="0">
                <a:latin typeface="Times New Roman"/>
                <a:cs typeface="Times New Roman"/>
              </a:rPr>
              <a:t>fine, senza </a:t>
            </a:r>
            <a:r>
              <a:rPr sz="1200" dirty="0">
                <a:latin typeface="Times New Roman"/>
                <a:cs typeface="Times New Roman"/>
              </a:rPr>
              <a:t>limiti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44449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61: </a:t>
            </a:r>
            <a:r>
              <a:rPr spc="-45" dirty="0"/>
              <a:t>L’era </a:t>
            </a:r>
            <a:r>
              <a:rPr spc="-5" dirty="0"/>
              <a:t>dei mammiferi su</a:t>
            </a:r>
            <a:r>
              <a:rPr spc="55" dirty="0"/>
              <a:t> </a:t>
            </a:r>
            <a:r>
              <a:rPr spc="-10" dirty="0"/>
              <a:t>Urantia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41970" cy="3140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36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(693.1) 61:0.1 </a:t>
            </a:r>
            <a:r>
              <a:rPr sz="1200" spc="-10" dirty="0">
                <a:latin typeface="Times New Roman"/>
                <a:cs typeface="Times New Roman"/>
              </a:rPr>
              <a:t>L’ERA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mammiferi si estende dai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dell’origine </a:t>
            </a:r>
            <a:r>
              <a:rPr sz="1200" dirty="0">
                <a:latin typeface="Times New Roman"/>
                <a:cs typeface="Times New Roman"/>
              </a:rPr>
              <a:t>dei mammiferi </a:t>
            </a:r>
            <a:r>
              <a:rPr sz="1200" spc="-5" dirty="0">
                <a:latin typeface="Times New Roman"/>
                <a:cs typeface="Times New Roman"/>
              </a:rPr>
              <a:t>placentali </a:t>
            </a:r>
            <a:r>
              <a:rPr sz="1200" dirty="0">
                <a:latin typeface="Times New Roman"/>
                <a:cs typeface="Times New Roman"/>
              </a:rPr>
              <a:t>sino alla </a:t>
            </a:r>
            <a:r>
              <a:rPr sz="1200" spc="-5" dirty="0">
                <a:latin typeface="Times New Roman"/>
                <a:cs typeface="Times New Roman"/>
              </a:rPr>
              <a:t>fine dell’era glaciale </a:t>
            </a:r>
            <a:r>
              <a:rPr sz="1200" dirty="0">
                <a:latin typeface="Times New Roman"/>
                <a:cs typeface="Times New Roman"/>
              </a:rPr>
              <a:t>e copre 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meno di </a:t>
            </a:r>
            <a:r>
              <a:rPr sz="1200" spc="-5" dirty="0">
                <a:latin typeface="Times New Roman"/>
                <a:cs typeface="Times New Roman"/>
              </a:rPr>
              <a:t>cinquanta </a:t>
            </a:r>
            <a:r>
              <a:rPr sz="1200" dirty="0">
                <a:latin typeface="Times New Roman"/>
                <a:cs typeface="Times New Roman"/>
              </a:rPr>
              <a:t>milioni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62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(693.2) 61:0.2 </a:t>
            </a:r>
            <a:r>
              <a:rPr sz="1200" spc="-5" dirty="0">
                <a:latin typeface="Times New Roman"/>
                <a:cs typeface="Times New Roman"/>
              </a:rPr>
              <a:t>Durante quest’era </a:t>
            </a:r>
            <a:r>
              <a:rPr sz="1200" dirty="0">
                <a:latin typeface="Times New Roman"/>
                <a:cs typeface="Times New Roman"/>
              </a:rPr>
              <a:t>Cenozoica il panorama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presentava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spettacolo seducente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colline ondulate, </a:t>
            </a:r>
            <a:r>
              <a:rPr sz="1200" dirty="0">
                <a:latin typeface="Times New Roman"/>
                <a:cs typeface="Times New Roman"/>
              </a:rPr>
              <a:t>ampie  </a:t>
            </a:r>
            <a:r>
              <a:rPr sz="1200" spc="-5" dirty="0">
                <a:latin typeface="Times New Roman"/>
                <a:cs typeface="Times New Roman"/>
              </a:rPr>
              <a:t>vallate, grandi </a:t>
            </a:r>
            <a:r>
              <a:rPr sz="1200" dirty="0">
                <a:latin typeface="Times New Roman"/>
                <a:cs typeface="Times New Roman"/>
              </a:rPr>
              <a:t>fiumi e vaste </a:t>
            </a:r>
            <a:r>
              <a:rPr sz="1200" spc="-5" dirty="0">
                <a:latin typeface="Times New Roman"/>
                <a:cs typeface="Times New Roman"/>
              </a:rPr>
              <a:t>foreste.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periodo l’Istmo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Panama si </a:t>
            </a:r>
            <a:r>
              <a:rPr sz="1200" dirty="0">
                <a:latin typeface="Times New Roman"/>
                <a:cs typeface="Times New Roman"/>
              </a:rPr>
              <a:t>alzò e </a:t>
            </a:r>
            <a:r>
              <a:rPr sz="1200" spc="-5" dirty="0">
                <a:latin typeface="Times New Roman"/>
                <a:cs typeface="Times New Roman"/>
              </a:rPr>
              <a:t>si abbassò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volte; </a:t>
            </a:r>
            <a:r>
              <a:rPr sz="1200" dirty="0">
                <a:latin typeface="Times New Roman"/>
                <a:cs typeface="Times New Roman"/>
              </a:rPr>
              <a:t>il ponte </a:t>
            </a:r>
            <a:r>
              <a:rPr sz="1200" spc="-5" dirty="0">
                <a:latin typeface="Times New Roman"/>
                <a:cs typeface="Times New Roman"/>
              </a:rPr>
              <a:t>terrestre  dello Stretto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Bering fece </a:t>
            </a:r>
            <a:r>
              <a:rPr sz="1200" dirty="0">
                <a:latin typeface="Times New Roman"/>
                <a:cs typeface="Times New Roman"/>
              </a:rPr>
              <a:t>tre volte la stessa cosa. I tipi di </a:t>
            </a:r>
            <a:r>
              <a:rPr sz="1200" spc="-5" dirty="0">
                <a:latin typeface="Times New Roman"/>
                <a:cs typeface="Times New Roman"/>
              </a:rPr>
              <a:t>animali erano </a:t>
            </a:r>
            <a:r>
              <a:rPr sz="1200" dirty="0">
                <a:latin typeface="Times New Roman"/>
                <a:cs typeface="Times New Roman"/>
              </a:rPr>
              <a:t>numerosi e </a:t>
            </a:r>
            <a:r>
              <a:rPr sz="1200" spc="-5" dirty="0">
                <a:latin typeface="Times New Roman"/>
                <a:cs typeface="Times New Roman"/>
              </a:rPr>
              <a:t>variati. Gli </a:t>
            </a:r>
            <a:r>
              <a:rPr sz="1200" dirty="0">
                <a:latin typeface="Times New Roman"/>
                <a:cs typeface="Times New Roman"/>
              </a:rPr>
              <a:t>alberi </a:t>
            </a:r>
            <a:r>
              <a:rPr sz="1200" spc="-5" dirty="0">
                <a:latin typeface="Times New Roman"/>
                <a:cs typeface="Times New Roman"/>
              </a:rPr>
              <a:t>brulicavano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uccelli </a:t>
            </a:r>
            <a:r>
              <a:rPr sz="1200" dirty="0">
                <a:latin typeface="Times New Roman"/>
                <a:cs typeface="Times New Roman"/>
              </a:rPr>
              <a:t>e il  mondo </a:t>
            </a:r>
            <a:r>
              <a:rPr sz="1200" spc="-5" dirty="0">
                <a:latin typeface="Times New Roman"/>
                <a:cs typeface="Times New Roman"/>
              </a:rPr>
              <a:t>intero era </a:t>
            </a:r>
            <a:r>
              <a:rPr sz="1200" dirty="0">
                <a:latin typeface="Times New Roman"/>
                <a:cs typeface="Times New Roman"/>
              </a:rPr>
              <a:t>un paradiso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animali,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l’incessante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supremazia delle </a:t>
            </a:r>
            <a:r>
              <a:rPr sz="1200" dirty="0">
                <a:latin typeface="Times New Roman"/>
                <a:cs typeface="Times New Roman"/>
              </a:rPr>
              <a:t>specie </a:t>
            </a:r>
            <a:r>
              <a:rPr sz="1200" spc="-5" dirty="0">
                <a:latin typeface="Times New Roman"/>
                <a:cs typeface="Times New Roman"/>
              </a:rPr>
              <a:t>animali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(693.3) 61:0.3 </a:t>
            </a:r>
            <a:r>
              <a:rPr sz="1200" dirty="0">
                <a:latin typeface="Times New Roman"/>
                <a:cs typeface="Times New Roman"/>
              </a:rPr>
              <a:t>I depositi </a:t>
            </a:r>
            <a:r>
              <a:rPr sz="1200" spc="-5" dirty="0">
                <a:latin typeface="Times New Roman"/>
                <a:cs typeface="Times New Roman"/>
              </a:rPr>
              <a:t>accumulati nel corso dei </a:t>
            </a:r>
            <a:r>
              <a:rPr sz="1200" dirty="0">
                <a:latin typeface="Times New Roman"/>
                <a:cs typeface="Times New Roman"/>
              </a:rPr>
              <a:t>cinque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quest’era, </a:t>
            </a:r>
            <a:r>
              <a:rPr sz="1200" dirty="0">
                <a:latin typeface="Times New Roman"/>
                <a:cs typeface="Times New Roman"/>
              </a:rPr>
              <a:t>che dura cinquanta milioni di anni, </a:t>
            </a:r>
            <a:r>
              <a:rPr sz="1200" spc="-5" dirty="0">
                <a:latin typeface="Times New Roman"/>
                <a:cs typeface="Times New Roman"/>
              </a:rPr>
              <a:t>contengono gli </a:t>
            </a:r>
            <a:r>
              <a:rPr sz="1200" dirty="0">
                <a:latin typeface="Times New Roman"/>
                <a:cs typeface="Times New Roman"/>
              </a:rPr>
              <a:t>archivi  fossili delle </a:t>
            </a:r>
            <a:r>
              <a:rPr sz="1200" spc="-5" dirty="0">
                <a:latin typeface="Times New Roman"/>
                <a:cs typeface="Times New Roman"/>
              </a:rPr>
              <a:t>dinastie successive dei mammiferi </a:t>
            </a:r>
            <a:r>
              <a:rPr sz="1200" dirty="0">
                <a:latin typeface="Times New Roman"/>
                <a:cs typeface="Times New Roman"/>
              </a:rPr>
              <a:t>e portano </a:t>
            </a:r>
            <a:r>
              <a:rPr sz="1200" spc="-5" dirty="0">
                <a:latin typeface="Times New Roman"/>
                <a:cs typeface="Times New Roman"/>
              </a:rPr>
              <a:t>direttamente ai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dell’effettiva apparizione dell’uomo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4466590">
              <a:lnSpc>
                <a:spcPts val="1839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Lo stadio delle nuove terre continentali  L’era dei primi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mammiferi</a:t>
            </a:r>
            <a:endParaRPr sz="1600">
              <a:latin typeface="Times New Roman"/>
              <a:cs typeface="Times New Roman"/>
            </a:endParaRPr>
          </a:p>
          <a:p>
            <a:pPr marL="76200" marR="304800">
              <a:lnSpc>
                <a:spcPct val="955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(693.4) 61:1.1 </a:t>
            </a:r>
            <a:r>
              <a:rPr sz="1200" i="1" dirty="0">
                <a:latin typeface="Times New Roman"/>
                <a:cs typeface="Times New Roman"/>
              </a:rPr>
              <a:t>50.000.000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le aree </a:t>
            </a:r>
            <a:r>
              <a:rPr sz="1200" spc="-5" dirty="0">
                <a:latin typeface="Times New Roman"/>
                <a:cs typeface="Times New Roman"/>
              </a:rPr>
              <a:t>continentali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 maggioranza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</a:t>
            </a:r>
            <a:r>
              <a:rPr sz="1200" dirty="0">
                <a:latin typeface="Times New Roman"/>
                <a:cs typeface="Times New Roman"/>
              </a:rPr>
              <a:t>dell’acqua o </a:t>
            </a:r>
            <a:r>
              <a:rPr sz="1200" spc="-5" dirty="0">
                <a:latin typeface="Times New Roman"/>
                <a:cs typeface="Times New Roman"/>
              </a:rPr>
              <a:t>solo leggermente  sommerse.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formazioni e i depositi di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sia terrestri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marini,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principalmente terrestri.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tempo  </a:t>
            </a:r>
            <a:r>
              <a:rPr sz="1200" spc="-5" dirty="0">
                <a:latin typeface="Times New Roman"/>
                <a:cs typeface="Times New Roman"/>
              </a:rPr>
              <a:t>considerevole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si </a:t>
            </a:r>
            <a:r>
              <a:rPr sz="1200" dirty="0">
                <a:latin typeface="Times New Roman"/>
                <a:cs typeface="Times New Roman"/>
              </a:rPr>
              <a:t>elevò </a:t>
            </a:r>
            <a:r>
              <a:rPr sz="1200" spc="-5" dirty="0">
                <a:latin typeface="Times New Roman"/>
                <a:cs typeface="Times New Roman"/>
              </a:rPr>
              <a:t>gradualmente,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contemporaneamente erosa e </a:t>
            </a:r>
            <a:r>
              <a:rPr sz="1200" spc="-5" dirty="0">
                <a:latin typeface="Times New Roman"/>
                <a:cs typeface="Times New Roman"/>
              </a:rPr>
              <a:t>trascinata 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e verso 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mari.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11820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441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onnicomprensivo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tempo, </a:t>
            </a:r>
            <a:r>
              <a:rPr sz="1200" spc="-5" dirty="0">
                <a:latin typeface="Times New Roman"/>
                <a:cs typeface="Times New Roman"/>
              </a:rPr>
              <a:t>senza spazio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qualificato. </a:t>
            </a:r>
            <a:r>
              <a:rPr sz="1200" dirty="0">
                <a:latin typeface="Times New Roman"/>
                <a:cs typeface="Times New Roman"/>
              </a:rPr>
              <a:t>E noi rendiamo testimonianza </a:t>
            </a:r>
            <a:r>
              <a:rPr sz="1200" spc="-5" dirty="0">
                <a:latin typeface="Times New Roman"/>
                <a:cs typeface="Times New Roman"/>
              </a:rPr>
              <a:t>che l’Infinito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è anche il 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di Nebadon e il </a:t>
            </a:r>
            <a:r>
              <a:rPr sz="1200" spc="-5" dirty="0">
                <a:latin typeface="Times New Roman"/>
                <a:cs typeface="Times New Roman"/>
              </a:rPr>
              <a:t>Dio della </a:t>
            </a:r>
            <a:r>
              <a:rPr sz="1200" dirty="0">
                <a:latin typeface="Times New Roman"/>
                <a:cs typeface="Times New Roman"/>
              </a:rPr>
              <a:t>salvezza</a:t>
            </a:r>
            <a:r>
              <a:rPr sz="1200" spc="-5" dirty="0">
                <a:latin typeface="Times New Roman"/>
                <a:cs typeface="Times New Roman"/>
              </a:rPr>
              <a:t> 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619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(1122.7) 102:3.11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scienza mostra 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i="1" dirty="0">
                <a:latin typeface="Times New Roman"/>
                <a:cs typeface="Times New Roman"/>
              </a:rPr>
              <a:t>fatto;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presenta </a:t>
            </a:r>
            <a:r>
              <a:rPr sz="1200" dirty="0">
                <a:latin typeface="Times New Roman"/>
                <a:cs typeface="Times New Roman"/>
              </a:rPr>
              <a:t>l’</a:t>
            </a:r>
            <a:r>
              <a:rPr sz="1200" i="1" dirty="0">
                <a:latin typeface="Times New Roman"/>
                <a:cs typeface="Times New Roman"/>
              </a:rPr>
              <a:t>idea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Assoluto;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immagina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come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i="1" spc="-5" dirty="0">
                <a:latin typeface="Times New Roman"/>
                <a:cs typeface="Times New Roman"/>
              </a:rPr>
              <a:t>personalità spirituale </a:t>
            </a:r>
            <a:r>
              <a:rPr sz="1200" spc="-5" dirty="0">
                <a:latin typeface="Times New Roman"/>
                <a:cs typeface="Times New Roman"/>
              </a:rPr>
              <a:t>amorevole.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afferma </a:t>
            </a:r>
            <a:r>
              <a:rPr sz="1200" dirty="0">
                <a:latin typeface="Times New Roman"/>
                <a:cs typeface="Times New Roman"/>
              </a:rPr>
              <a:t>l’</a:t>
            </a:r>
            <a:r>
              <a:rPr sz="1200" i="1" dirty="0">
                <a:latin typeface="Times New Roman"/>
                <a:cs typeface="Times New Roman"/>
              </a:rPr>
              <a:t>unità </a:t>
            </a:r>
            <a:r>
              <a:rPr sz="1200" dirty="0">
                <a:latin typeface="Times New Roman"/>
                <a:cs typeface="Times New Roman"/>
              </a:rPr>
              <a:t>tra il fatto </a:t>
            </a:r>
            <a:r>
              <a:rPr sz="1200" spc="-5" dirty="0">
                <a:latin typeface="Times New Roman"/>
                <a:cs typeface="Times New Roman"/>
              </a:rPr>
              <a:t>della Deità, </a:t>
            </a:r>
            <a:r>
              <a:rPr sz="1200" dirty="0">
                <a:latin typeface="Times New Roman"/>
                <a:cs typeface="Times New Roman"/>
              </a:rPr>
              <a:t>l’idea </a:t>
            </a:r>
            <a:r>
              <a:rPr sz="1200" spc="-5" dirty="0">
                <a:latin typeface="Times New Roman"/>
                <a:cs typeface="Times New Roman"/>
              </a:rPr>
              <a:t>dell’Assoluto </a:t>
            </a:r>
            <a:r>
              <a:rPr sz="1200" dirty="0">
                <a:latin typeface="Times New Roman"/>
                <a:cs typeface="Times New Roman"/>
              </a:rPr>
              <a:t>e la personalità 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presenta questo </a:t>
            </a:r>
            <a:r>
              <a:rPr sz="1200" dirty="0">
                <a:latin typeface="Times New Roman"/>
                <a:cs typeface="Times New Roman"/>
              </a:rPr>
              <a:t>concetto come nostro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fatto universale dell’esistenza, l’idea eterna della  </a:t>
            </a:r>
            <a:r>
              <a:rPr sz="1200" dirty="0">
                <a:latin typeface="Times New Roman"/>
                <a:cs typeface="Times New Roman"/>
              </a:rPr>
              <a:t>mente e 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64452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(1122.8) 102:3.12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conoscenza 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scienza; </a:t>
            </a:r>
            <a:r>
              <a:rPr sz="1200" dirty="0">
                <a:latin typeface="Times New Roman"/>
                <a:cs typeface="Times New Roman"/>
              </a:rPr>
              <a:t>la ricerca della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filosofia; l’amore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la  </a:t>
            </a:r>
            <a:r>
              <a:rPr sz="1200" spc="-5" dirty="0">
                <a:latin typeface="Times New Roman"/>
                <a:cs typeface="Times New Roman"/>
              </a:rPr>
              <a:t>religione; </a:t>
            </a:r>
            <a:r>
              <a:rPr sz="1200" dirty="0">
                <a:latin typeface="Times New Roman"/>
                <a:cs typeface="Times New Roman"/>
              </a:rPr>
              <a:t>la sete di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rivelazione. 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interiore </a:t>
            </a:r>
            <a:r>
              <a:rPr sz="1200" dirty="0">
                <a:latin typeface="Times New Roman"/>
                <a:cs typeface="Times New Roman"/>
              </a:rPr>
              <a:t>che unisce il sentimento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realtà  </a:t>
            </a:r>
            <a:r>
              <a:rPr sz="1200" spc="-5" dirty="0">
                <a:latin typeface="Times New Roman"/>
                <a:cs typeface="Times New Roman"/>
              </a:rPr>
              <a:t>all’ispezione spirituale del </a:t>
            </a:r>
            <a:r>
              <a:rPr sz="1200" dirty="0">
                <a:latin typeface="Times New Roman"/>
                <a:cs typeface="Times New Roman"/>
              </a:rPr>
              <a:t>cosmo da parte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50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(1122.9) 102:3.13 </a:t>
            </a:r>
            <a:r>
              <a:rPr sz="1200" spc="-5" dirty="0">
                <a:latin typeface="Times New Roman"/>
                <a:cs typeface="Times New Roman"/>
              </a:rPr>
              <a:t>Nella scienza l’idea </a:t>
            </a:r>
            <a:r>
              <a:rPr sz="1200" dirty="0">
                <a:latin typeface="Times New Roman"/>
                <a:cs typeface="Times New Roman"/>
              </a:rPr>
              <a:t>precede </a:t>
            </a:r>
            <a:r>
              <a:rPr sz="1200" spc="-5" dirty="0">
                <a:latin typeface="Times New Roman"/>
                <a:cs typeface="Times New Roman"/>
              </a:rPr>
              <a:t>l’espressione della sua realizzazione;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religione l’esperienza della realizzazione  precede l’espressione dell’idea. </a:t>
            </a:r>
            <a:r>
              <a:rPr sz="1200" dirty="0">
                <a:latin typeface="Times New Roman"/>
                <a:cs typeface="Times New Roman"/>
              </a:rPr>
              <a:t>C’è una grande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tra la volontà di </a:t>
            </a:r>
            <a:r>
              <a:rPr sz="1200" spc="-5" dirty="0">
                <a:latin typeface="Times New Roman"/>
                <a:cs typeface="Times New Roman"/>
              </a:rPr>
              <a:t>credere evoluzionaria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prodotto della </a:t>
            </a:r>
            <a:r>
              <a:rPr sz="1200" dirty="0">
                <a:latin typeface="Times New Roman"/>
                <a:cs typeface="Times New Roman"/>
              </a:rPr>
              <a:t>ragione  </a:t>
            </a:r>
            <a:r>
              <a:rPr sz="1200" spc="-5" dirty="0">
                <a:latin typeface="Times New Roman"/>
                <a:cs typeface="Times New Roman"/>
              </a:rPr>
              <a:t>illuminata, dell’intuizione religiosa </a:t>
            </a:r>
            <a:r>
              <a:rPr sz="1200" dirty="0">
                <a:latin typeface="Times New Roman"/>
                <a:cs typeface="Times New Roman"/>
              </a:rPr>
              <a:t>e della rivelazione — la </a:t>
            </a:r>
            <a:r>
              <a:rPr sz="1200" i="1" spc="-5" dirty="0">
                <a:latin typeface="Times New Roman"/>
                <a:cs typeface="Times New Roman"/>
              </a:rPr>
              <a:t>volontà che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crede.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6700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(1122.10) 102:3.14 </a:t>
            </a:r>
            <a:r>
              <a:rPr sz="1200" spc="-5" dirty="0">
                <a:latin typeface="Times New Roman"/>
                <a:cs typeface="Times New Roman"/>
              </a:rPr>
              <a:t>Nell’evoluzione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porta spesso </a:t>
            </a:r>
            <a:r>
              <a:rPr sz="1200" dirty="0">
                <a:latin typeface="Times New Roman"/>
                <a:cs typeface="Times New Roman"/>
              </a:rPr>
              <a:t>l’uomo a </a:t>
            </a:r>
            <a:r>
              <a:rPr sz="1200" spc="-5" dirty="0">
                <a:latin typeface="Times New Roman"/>
                <a:cs typeface="Times New Roman"/>
              </a:rPr>
              <a:t>creare suoi concetti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Dio; </a:t>
            </a:r>
            <a:r>
              <a:rPr sz="1200" dirty="0">
                <a:latin typeface="Times New Roman"/>
                <a:cs typeface="Times New Roman"/>
              </a:rPr>
              <a:t>la rivelazione </a:t>
            </a:r>
            <a:r>
              <a:rPr sz="1200" spc="-5" dirty="0">
                <a:latin typeface="Times New Roman"/>
                <a:cs typeface="Times New Roman"/>
              </a:rPr>
              <a:t>presenta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Dio che fa evolvere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stesso, mentre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di Cristo </a:t>
            </a:r>
            <a:r>
              <a:rPr sz="1200" spc="-5" dirty="0">
                <a:latin typeface="Times New Roman"/>
                <a:cs typeface="Times New Roman"/>
              </a:rPr>
              <a:t>Micael osserviamo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rivela </a:t>
            </a:r>
            <a:r>
              <a:rPr sz="1200" dirty="0">
                <a:latin typeface="Times New Roman"/>
                <a:cs typeface="Times New Roman"/>
              </a:rPr>
              <a:t>se stesso  </a:t>
            </a:r>
            <a:r>
              <a:rPr sz="1200" spc="-5" dirty="0">
                <a:latin typeface="Times New Roman"/>
                <a:cs typeface="Times New Roman"/>
              </a:rPr>
              <a:t>all’uomo. L’evoluzione tende </a:t>
            </a:r>
            <a:r>
              <a:rPr sz="1200" dirty="0">
                <a:latin typeface="Times New Roman"/>
                <a:cs typeface="Times New Roman"/>
              </a:rPr>
              <a:t>a far </a:t>
            </a:r>
            <a:r>
              <a:rPr sz="1200" spc="-5" dirty="0">
                <a:latin typeface="Times New Roman"/>
                <a:cs typeface="Times New Roman"/>
              </a:rPr>
              <a:t>assomigliare </a:t>
            </a:r>
            <a:r>
              <a:rPr sz="1200" dirty="0">
                <a:latin typeface="Times New Roman"/>
                <a:cs typeface="Times New Roman"/>
              </a:rPr>
              <a:t>Dio all’uomo; la </a:t>
            </a:r>
            <a:r>
              <a:rPr sz="1200" spc="-5" dirty="0">
                <a:latin typeface="Times New Roman"/>
                <a:cs typeface="Times New Roman"/>
              </a:rPr>
              <a:t>rivelazione tende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 assomigliare </a:t>
            </a:r>
            <a:r>
              <a:rPr sz="1200" dirty="0">
                <a:latin typeface="Times New Roman"/>
                <a:cs typeface="Times New Roman"/>
              </a:rPr>
              <a:t>l’uomo 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(1122.11) 102:3.15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soddisfatta </a:t>
            </a:r>
            <a:r>
              <a:rPr sz="1200" dirty="0">
                <a:latin typeface="Times New Roman"/>
                <a:cs typeface="Times New Roman"/>
              </a:rPr>
              <a:t>solo da cause </a:t>
            </a:r>
            <a:r>
              <a:rPr sz="1200" spc="-5" dirty="0">
                <a:latin typeface="Times New Roman"/>
                <a:cs typeface="Times New Roman"/>
              </a:rPr>
              <a:t>prime,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personalità suprema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dall’unità.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101600" marR="431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rivelazione afferma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cosa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buone. </a:t>
            </a:r>
            <a:r>
              <a:rPr sz="1200" spc="-5" dirty="0">
                <a:latin typeface="Times New Roman"/>
                <a:cs typeface="Times New Roman"/>
              </a:rPr>
              <a:t>L’</a:t>
            </a:r>
            <a:r>
              <a:rPr sz="1200" i="1" spc="-5" dirty="0">
                <a:latin typeface="Times New Roman"/>
                <a:cs typeface="Times New Roman"/>
              </a:rPr>
              <a:t>eterno </a:t>
            </a:r>
            <a:r>
              <a:rPr sz="1200" i="1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è il bene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illusioni  </a:t>
            </a:r>
            <a:r>
              <a:rPr sz="1200" spc="-5" dirty="0">
                <a:latin typeface="Times New Roman"/>
                <a:cs typeface="Times New Roman"/>
              </a:rPr>
              <a:t>temporali del male spaziale. Nell’esperienza </a:t>
            </a:r>
            <a:r>
              <a:rPr sz="1200" dirty="0">
                <a:latin typeface="Times New Roman"/>
                <a:cs typeface="Times New Roman"/>
              </a:rPr>
              <a:t>spirituale di 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vero che </a:t>
            </a:r>
            <a:r>
              <a:rPr sz="1200" dirty="0">
                <a:latin typeface="Times New Roman"/>
                <a:cs typeface="Times New Roman"/>
              </a:rPr>
              <a:t>il reale è il </a:t>
            </a:r>
            <a:r>
              <a:rPr sz="1200" spc="-5" dirty="0">
                <a:latin typeface="Times New Roman"/>
                <a:cs typeface="Times New Roman"/>
              </a:rPr>
              <a:t>bene ed </a:t>
            </a:r>
            <a:r>
              <a:rPr sz="1200" dirty="0">
                <a:latin typeface="Times New Roman"/>
                <a:cs typeface="Times New Roman"/>
              </a:rPr>
              <a:t>il bene è il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547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fatto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dell’esperienza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(1123.1) 102:4.1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della presenza dell’Aggiustatore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nella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non è più misterioso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la  mente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sicuri di </a:t>
            </a:r>
            <a:r>
              <a:rPr sz="1200" spc="-5" dirty="0">
                <a:latin typeface="Times New Roman"/>
                <a:cs typeface="Times New Roman"/>
              </a:rPr>
              <a:t>essere coscienti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ogni </a:t>
            </a:r>
            <a:r>
              <a:rPr sz="1200" dirty="0">
                <a:latin typeface="Times New Roman"/>
                <a:cs typeface="Times New Roman"/>
              </a:rPr>
              <a:t>altra mente,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o superumana.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 la coscienza  </a:t>
            </a:r>
            <a:r>
              <a:rPr sz="1200" spc="-5" dirty="0">
                <a:latin typeface="Times New Roman"/>
                <a:cs typeface="Times New Roman"/>
              </a:rPr>
              <a:t>sociale hanno questo </a:t>
            </a:r>
            <a:r>
              <a:rPr sz="1200" dirty="0">
                <a:latin typeface="Times New Roman"/>
                <a:cs typeface="Times New Roman"/>
              </a:rPr>
              <a:t>in comune: sono </a:t>
            </a:r>
            <a:r>
              <a:rPr sz="1200" spc="-5" dirty="0">
                <a:latin typeface="Times New Roman"/>
                <a:cs typeface="Times New Roman"/>
              </a:rPr>
              <a:t>entrambe fondate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menti altrui.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tecnica con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voi potete accettare </a:t>
            </a:r>
            <a:r>
              <a:rPr sz="1200" spc="-5" dirty="0">
                <a:latin typeface="Times New Roman"/>
                <a:cs typeface="Times New Roman"/>
              </a:rPr>
              <a:t>come 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l’idea </a:t>
            </a:r>
            <a:r>
              <a:rPr sz="1200" dirty="0">
                <a:latin typeface="Times New Roman"/>
                <a:cs typeface="Times New Roman"/>
              </a:rPr>
              <a:t>di un altro è la </a:t>
            </a:r>
            <a:r>
              <a:rPr sz="1200" spc="-5" dirty="0">
                <a:latin typeface="Times New Roman"/>
                <a:cs typeface="Times New Roman"/>
              </a:rPr>
              <a:t>stessa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permette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“lasciare che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in Cristo sia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20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(1123.2) 102:4.2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cos’è l’esperienza umana?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semplicemente qualsiasi </a:t>
            </a:r>
            <a:r>
              <a:rPr sz="1200" dirty="0">
                <a:latin typeface="Times New Roman"/>
                <a:cs typeface="Times New Roman"/>
              </a:rPr>
              <a:t>interazione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ego attivo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indagatore ed ogni altra </a:t>
            </a:r>
            <a:r>
              <a:rPr sz="1200" dirty="0">
                <a:latin typeface="Times New Roman"/>
                <a:cs typeface="Times New Roman"/>
              </a:rPr>
              <a:t>realtà  </a:t>
            </a:r>
            <a:r>
              <a:rPr sz="1200" spc="-5" dirty="0">
                <a:latin typeface="Times New Roman"/>
                <a:cs typeface="Times New Roman"/>
              </a:rPr>
              <a:t>attiva ed esteriore.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massa dell’esperienza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determinata dalla profondità del concetto </a:t>
            </a:r>
            <a:r>
              <a:rPr sz="1200" dirty="0">
                <a:latin typeface="Times New Roman"/>
                <a:cs typeface="Times New Roman"/>
              </a:rPr>
              <a:t>più la </a:t>
            </a:r>
            <a:r>
              <a:rPr sz="1200" spc="-5" dirty="0">
                <a:latin typeface="Times New Roman"/>
                <a:cs typeface="Times New Roman"/>
              </a:rPr>
              <a:t>totalità del riconoscimento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 marR="1435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ciò che è </a:t>
            </a:r>
            <a:r>
              <a:rPr sz="1200" spc="-5" dirty="0">
                <a:latin typeface="Times New Roman"/>
                <a:cs typeface="Times New Roman"/>
              </a:rPr>
              <a:t>esteriore.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movimento dell’esperienza </a:t>
            </a:r>
            <a:r>
              <a:rPr sz="1200" dirty="0">
                <a:latin typeface="Times New Roman"/>
                <a:cs typeface="Times New Roman"/>
              </a:rPr>
              <a:t>è uguale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forza </a:t>
            </a:r>
            <a:r>
              <a:rPr sz="1200" spc="-5" dirty="0">
                <a:latin typeface="Times New Roman"/>
                <a:cs typeface="Times New Roman"/>
              </a:rPr>
              <a:t>dell’immaginazione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aspettativa </a:t>
            </a:r>
            <a:r>
              <a:rPr sz="1200" dirty="0">
                <a:latin typeface="Times New Roman"/>
                <a:cs typeface="Times New Roman"/>
              </a:rPr>
              <a:t>più l’intensità </a:t>
            </a:r>
            <a:r>
              <a:rPr sz="1200" spc="-5" dirty="0">
                <a:latin typeface="Times New Roman"/>
                <a:cs typeface="Times New Roman"/>
              </a:rPr>
              <a:t>della  scoperta sensoriale delle qualità esterne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contattata.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dell’esperienza si </a:t>
            </a:r>
            <a:r>
              <a:rPr sz="1200" dirty="0">
                <a:latin typeface="Times New Roman"/>
                <a:cs typeface="Times New Roman"/>
              </a:rPr>
              <a:t>trova nella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e di altre  </a:t>
            </a:r>
            <a:r>
              <a:rPr sz="1200" spc="-5" dirty="0">
                <a:latin typeface="Times New Roman"/>
                <a:cs typeface="Times New Roman"/>
              </a:rPr>
              <a:t>esistenze </a:t>
            </a:r>
            <a:r>
              <a:rPr sz="1200" dirty="0">
                <a:latin typeface="Times New Roman"/>
                <a:cs typeface="Times New Roman"/>
              </a:rPr>
              <a:t>— di cose altrui, di menti altrui, di </a:t>
            </a:r>
            <a:r>
              <a:rPr sz="1200" spc="-5" dirty="0">
                <a:latin typeface="Times New Roman"/>
                <a:cs typeface="Times New Roman"/>
              </a:rPr>
              <a:t>spiritualità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367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(1123.3) 102:4.3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diventa </a:t>
            </a:r>
            <a:r>
              <a:rPr sz="1200" spc="-5" dirty="0">
                <a:latin typeface="Times New Roman"/>
                <a:cs typeface="Times New Roman"/>
              </a:rPr>
              <a:t>cosciente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essere solo nel </a:t>
            </a:r>
            <a:r>
              <a:rPr sz="1200" dirty="0">
                <a:latin typeface="Times New Roman"/>
                <a:cs typeface="Times New Roman"/>
              </a:rPr>
              <a:t>mondo o </a:t>
            </a:r>
            <a:r>
              <a:rPr sz="1200" spc="-5" dirty="0">
                <a:latin typeface="Times New Roman"/>
                <a:cs typeface="Times New Roman"/>
              </a:rPr>
              <a:t>nell’universo.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sviluppa un’autocoscienza  naturale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spontanea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altre mentalità nell’ambiente dell’individuo.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trasforma questa esperienza naturale </a:t>
            </a:r>
            <a:r>
              <a:rPr sz="1200" dirty="0">
                <a:latin typeface="Times New Roman"/>
                <a:cs typeface="Times New Roman"/>
              </a:rPr>
              <a:t>in religione, </a:t>
            </a:r>
            <a:r>
              <a:rPr sz="1200" spc="-5" dirty="0">
                <a:latin typeface="Times New Roman"/>
                <a:cs typeface="Times New Roman"/>
              </a:rPr>
              <a:t>nel  riconoscimento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— sorgente, natura e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— di </a:t>
            </a:r>
            <a:r>
              <a:rPr sz="1200" i="1" dirty="0">
                <a:latin typeface="Times New Roman"/>
                <a:cs typeface="Times New Roman"/>
              </a:rPr>
              <a:t>altre </a:t>
            </a:r>
            <a:r>
              <a:rPr sz="1200" i="1" spc="-5" dirty="0">
                <a:latin typeface="Times New Roman"/>
                <a:cs typeface="Times New Roman"/>
              </a:rPr>
              <a:t>menti. </a:t>
            </a:r>
            <a:r>
              <a:rPr sz="1200" spc="-5" dirty="0">
                <a:latin typeface="Times New Roman"/>
                <a:cs typeface="Times New Roman"/>
              </a:rPr>
              <a:t>Ma questa </a:t>
            </a:r>
            <a:r>
              <a:rPr sz="1200" dirty="0">
                <a:latin typeface="Times New Roman"/>
                <a:cs typeface="Times New Roman"/>
              </a:rPr>
              <a:t>conoscenza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comunque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realtà dell’esperienza personale. Se Dio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una personalità non </a:t>
            </a:r>
            <a:r>
              <a:rPr sz="1200" spc="-5" dirty="0">
                <a:latin typeface="Times New Roman"/>
                <a:cs typeface="Times New Roman"/>
              </a:rPr>
              <a:t>potrebbe </a:t>
            </a:r>
            <a:r>
              <a:rPr sz="1200" dirty="0">
                <a:latin typeface="Times New Roman"/>
                <a:cs typeface="Times New Roman"/>
              </a:rPr>
              <a:t>divenire una parte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dell’esperienza religiosa reale </a:t>
            </a:r>
            <a:r>
              <a:rPr sz="1200" dirty="0">
                <a:latin typeface="Times New Roman"/>
                <a:cs typeface="Times New Roman"/>
              </a:rPr>
              <a:t>di una personalità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(1123.4) 102:4.4 </a:t>
            </a:r>
            <a:r>
              <a:rPr sz="1200" spc="-5" dirty="0">
                <a:latin typeface="Times New Roman"/>
                <a:cs typeface="Times New Roman"/>
              </a:rPr>
              <a:t>L’elemento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errore </a:t>
            </a:r>
            <a:r>
              <a:rPr sz="1200" dirty="0">
                <a:latin typeface="Times New Roman"/>
                <a:cs typeface="Times New Roman"/>
              </a:rPr>
              <a:t>presente </a:t>
            </a:r>
            <a:r>
              <a:rPr sz="1200" spc="-5" dirty="0">
                <a:latin typeface="Times New Roman"/>
                <a:cs typeface="Times New Roman"/>
              </a:rPr>
              <a:t>nell’esperienza religiosa </a:t>
            </a:r>
            <a:r>
              <a:rPr sz="1200" dirty="0">
                <a:latin typeface="Times New Roman"/>
                <a:cs typeface="Times New Roman"/>
              </a:rPr>
              <a:t>umana è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proporzionale </a:t>
            </a:r>
            <a:r>
              <a:rPr sz="1200" spc="-5" dirty="0">
                <a:latin typeface="Times New Roman"/>
                <a:cs typeface="Times New Roman"/>
              </a:rPr>
              <a:t>al contenuto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21590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materialismo </a:t>
            </a:r>
            <a:r>
              <a:rPr sz="1200" dirty="0">
                <a:latin typeface="Times New Roman"/>
                <a:cs typeface="Times New Roman"/>
              </a:rPr>
              <a:t>che contamina il </a:t>
            </a:r>
            <a:r>
              <a:rPr sz="1200" spc="-5" dirty="0">
                <a:latin typeface="Times New Roman"/>
                <a:cs typeface="Times New Roman"/>
              </a:rPr>
              <a:t>concetto spirituale del Padre Universale.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progressione prespirituale dell’uomo </a:t>
            </a:r>
            <a:r>
              <a:rPr sz="1200" dirty="0">
                <a:latin typeface="Times New Roman"/>
                <a:cs typeface="Times New Roman"/>
              </a:rPr>
              <a:t>nell’universo  </a:t>
            </a:r>
            <a:r>
              <a:rPr sz="1200" spc="-5" dirty="0">
                <a:latin typeface="Times New Roman"/>
                <a:cs typeface="Times New Roman"/>
              </a:rPr>
              <a:t>consiste nell’esperienza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liberarsi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idee sbagliate sulla </a:t>
            </a:r>
            <a:r>
              <a:rPr sz="1200" dirty="0">
                <a:latin typeface="Times New Roman"/>
                <a:cs typeface="Times New Roman"/>
              </a:rPr>
              <a:t>natura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sulla realtà </a:t>
            </a:r>
            <a:r>
              <a:rPr sz="1200" dirty="0">
                <a:latin typeface="Times New Roman"/>
                <a:cs typeface="Times New Roman"/>
              </a:rPr>
              <a:t>del puro e </a:t>
            </a:r>
            <a:r>
              <a:rPr sz="1200" spc="-5" dirty="0">
                <a:latin typeface="Times New Roman"/>
                <a:cs typeface="Times New Roman"/>
              </a:rPr>
              <a:t>vero spirito.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Deità è più  </a:t>
            </a:r>
            <a:r>
              <a:rPr sz="1200" spc="-5" dirty="0">
                <a:latin typeface="Times New Roman"/>
                <a:cs typeface="Times New Roman"/>
              </a:rPr>
              <a:t>che spirito,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l’approccio spirituale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solo possibile per l’uomo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ascendente.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404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57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(1123.5) 102:4.5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preghiera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sicuramente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dell’esperienza religiosa,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erroneamente enfatizzata dalle religioni moderne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detrimento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più essenziale </a:t>
            </a:r>
            <a:r>
              <a:rPr sz="1200" spc="-5" dirty="0">
                <a:latin typeface="Times New Roman"/>
                <a:cs typeface="Times New Roman"/>
              </a:rPr>
              <a:t>comunione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adorazione. </a:t>
            </a:r>
            <a:r>
              <a:rPr sz="1200" dirty="0">
                <a:latin typeface="Times New Roman"/>
                <a:cs typeface="Times New Roman"/>
              </a:rPr>
              <a:t>I poteri riflessivi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sono </a:t>
            </a:r>
            <a:r>
              <a:rPr sz="1200" spc="-5" dirty="0">
                <a:latin typeface="Times New Roman"/>
                <a:cs typeface="Times New Roman"/>
              </a:rPr>
              <a:t>approfonditi </a:t>
            </a:r>
            <a:r>
              <a:rPr sz="1200" dirty="0">
                <a:latin typeface="Times New Roman"/>
                <a:cs typeface="Times New Roman"/>
              </a:rPr>
              <a:t>ed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ampliati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dall’adorazione.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preghiera può </a:t>
            </a:r>
            <a:r>
              <a:rPr sz="1200" spc="-5" dirty="0">
                <a:latin typeface="Times New Roman"/>
                <a:cs typeface="Times New Roman"/>
              </a:rPr>
              <a:t>arricchire </a:t>
            </a:r>
            <a:r>
              <a:rPr sz="1200" dirty="0">
                <a:latin typeface="Times New Roman"/>
                <a:cs typeface="Times New Roman"/>
              </a:rPr>
              <a:t>la vita, ma </a:t>
            </a:r>
            <a:r>
              <a:rPr sz="1200" spc="-5" dirty="0">
                <a:latin typeface="Times New Roman"/>
                <a:cs typeface="Times New Roman"/>
              </a:rPr>
              <a:t>l’adorazione illumina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destino.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(1123.6) 102:4.6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rivelata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l’elemento unificante dell’esistenza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unifica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storia, coordina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geologia,  l’astronomia,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fisica,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chimica,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biologia,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sociologia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psicologia. L’esperienza spirituale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l’anima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cosmo 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supremazia del potenziale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finalizzato</a:t>
            </a:r>
            <a:endParaRPr sz="1600">
              <a:latin typeface="Times New Roman"/>
              <a:cs typeface="Times New Roman"/>
            </a:endParaRPr>
          </a:p>
          <a:p>
            <a:pPr marL="88900" marR="10350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(1123.7) 102:5.1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della </a:t>
            </a:r>
            <a:r>
              <a:rPr sz="1200" dirty="0">
                <a:latin typeface="Times New Roman"/>
                <a:cs typeface="Times New Roman"/>
              </a:rPr>
              <a:t>credenza non </a:t>
            </a:r>
            <a:r>
              <a:rPr sz="1200" spc="-5" dirty="0">
                <a:latin typeface="Times New Roman"/>
                <a:cs typeface="Times New Roman"/>
              </a:rPr>
              <a:t>equivalga allo </a:t>
            </a:r>
            <a:r>
              <a:rPr sz="1200" dirty="0">
                <a:latin typeface="Times New Roman"/>
                <a:cs typeface="Times New Roman"/>
              </a:rPr>
              <a:t>stabilire 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creduto,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nonostante,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evoluzionaria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allo 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dimostra, </a:t>
            </a:r>
            <a:r>
              <a:rPr sz="1200" dirty="0">
                <a:latin typeface="Times New Roman"/>
                <a:cs typeface="Times New Roman"/>
              </a:rPr>
              <a:t>in primo luogo, 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dell’esistenza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personalità. E </a:t>
            </a:r>
            <a:r>
              <a:rPr sz="1200" spc="-5" dirty="0">
                <a:latin typeface="Times New Roman"/>
                <a:cs typeface="Times New Roman"/>
              </a:rPr>
              <a:t>negli universi </a:t>
            </a:r>
            <a:r>
              <a:rPr sz="1200" dirty="0">
                <a:latin typeface="Times New Roman"/>
                <a:cs typeface="Times New Roman"/>
              </a:rPr>
              <a:t>del tempo il potenziale ha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la supremazia </a:t>
            </a:r>
            <a:r>
              <a:rPr sz="1200" spc="-5" dirty="0">
                <a:latin typeface="Times New Roman"/>
                <a:cs typeface="Times New Roman"/>
              </a:rPr>
              <a:t>sull’attuale. Nel </a:t>
            </a:r>
            <a:r>
              <a:rPr sz="1200" dirty="0">
                <a:latin typeface="Times New Roman"/>
                <a:cs typeface="Times New Roman"/>
              </a:rPr>
              <a:t>cosmo in evoluzione  il potenziale è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sarà è lo sviluppo </a:t>
            </a:r>
            <a:r>
              <a:rPr sz="1200" spc="-5" dirty="0">
                <a:latin typeface="Times New Roman"/>
                <a:cs typeface="Times New Roman"/>
              </a:rPr>
              <a:t>delle decisioni </a:t>
            </a:r>
            <a:r>
              <a:rPr sz="1200" dirty="0">
                <a:latin typeface="Times New Roman"/>
                <a:cs typeface="Times New Roman"/>
              </a:rPr>
              <a:t>intenzionali della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(1124.1) 102:5.2 </a:t>
            </a:r>
            <a:r>
              <a:rPr sz="1200" spc="-5" dirty="0">
                <a:latin typeface="Times New Roman"/>
                <a:cs typeface="Times New Roman"/>
              </a:rPr>
              <a:t>Questa stessa supremazia delle </a:t>
            </a:r>
            <a:r>
              <a:rPr sz="1200" dirty="0">
                <a:latin typeface="Times New Roman"/>
                <a:cs typeface="Times New Roman"/>
              </a:rPr>
              <a:t>intenzioni </a:t>
            </a:r>
            <a:r>
              <a:rPr sz="1200" spc="-5" dirty="0">
                <a:latin typeface="Times New Roman"/>
                <a:cs typeface="Times New Roman"/>
              </a:rPr>
              <a:t>appare </a:t>
            </a:r>
            <a:r>
              <a:rPr sz="1200" dirty="0">
                <a:latin typeface="Times New Roman"/>
                <a:cs typeface="Times New Roman"/>
              </a:rPr>
              <a:t>nell’evoluzione </a:t>
            </a:r>
            <a:r>
              <a:rPr sz="1200" spc="-5" dirty="0">
                <a:latin typeface="Times New Roman"/>
                <a:cs typeface="Times New Roman"/>
              </a:rPr>
              <a:t>dell’ideazione mentale quando </a:t>
            </a:r>
            <a:r>
              <a:rPr sz="1200" dirty="0">
                <a:latin typeface="Times New Roman"/>
                <a:cs typeface="Times New Roman"/>
              </a:rPr>
              <a:t>la paura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animale</a:t>
            </a:r>
            <a:endParaRPr sz="1200">
              <a:latin typeface="Times New Roman"/>
              <a:cs typeface="Times New Roman"/>
            </a:endParaRPr>
          </a:p>
          <a:p>
            <a:pPr marL="88900" marR="220979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primitiva si tramuta </a:t>
            </a:r>
            <a:r>
              <a:rPr sz="1200" dirty="0">
                <a:latin typeface="Times New Roman"/>
                <a:cs typeface="Times New Roman"/>
              </a:rPr>
              <a:t>in rispetto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profondo </a:t>
            </a:r>
            <a:r>
              <a:rPr sz="1200" spc="-5" dirty="0">
                <a:latin typeface="Times New Roman"/>
                <a:cs typeface="Times New Roman"/>
              </a:rPr>
              <a:t>per Dio </a:t>
            </a:r>
            <a:r>
              <a:rPr sz="1200" dirty="0">
                <a:latin typeface="Times New Roman"/>
                <a:cs typeface="Times New Roman"/>
              </a:rPr>
              <a:t>ed in un crescente </a:t>
            </a:r>
            <a:r>
              <a:rPr sz="1200" spc="-5" dirty="0">
                <a:latin typeface="Times New Roman"/>
                <a:cs typeface="Times New Roman"/>
              </a:rPr>
              <a:t>timore dell’universo. 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paura religiosa che fede,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supremazia dei </a:t>
            </a:r>
            <a:r>
              <a:rPr sz="1200" dirty="0">
                <a:latin typeface="Times New Roman"/>
                <a:cs typeface="Times New Roman"/>
              </a:rPr>
              <a:t>potenziali spirituali </a:t>
            </a:r>
            <a:r>
              <a:rPr sz="1200" spc="-5" dirty="0">
                <a:latin typeface="Times New Roman"/>
                <a:cs typeface="Times New Roman"/>
              </a:rPr>
              <a:t>sugli attuali mentali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dimostrata quando </a:t>
            </a:r>
            <a:r>
              <a:rPr sz="1200" dirty="0">
                <a:latin typeface="Times New Roman"/>
                <a:cs typeface="Times New Roman"/>
              </a:rPr>
              <a:t>questa vile paura è  </a:t>
            </a:r>
            <a:r>
              <a:rPr sz="1200" spc="-5" dirty="0">
                <a:latin typeface="Times New Roman"/>
                <a:cs typeface="Times New Roman"/>
              </a:rPr>
              <a:t>tramutata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nelle realtà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12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(1124.2) 102:5.3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analizzare psicologicamente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evoluzionaria, </a:t>
            </a:r>
            <a:r>
              <a:rPr sz="1200" dirty="0">
                <a:latin typeface="Times New Roman"/>
                <a:cs typeface="Times New Roman"/>
              </a:rPr>
              <a:t>ma non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spirituale sperimentata  </a:t>
            </a:r>
            <a:r>
              <a:rPr sz="1200" spc="-5" dirty="0">
                <a:latin typeface="Times New Roman"/>
                <a:cs typeface="Times New Roman"/>
              </a:rPr>
              <a:t>personalmente.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moralità umana può </a:t>
            </a:r>
            <a:r>
              <a:rPr sz="1200" spc="-5" dirty="0">
                <a:latin typeface="Times New Roman"/>
                <a:cs typeface="Times New Roman"/>
              </a:rPr>
              <a:t>riconoscere dei </a:t>
            </a:r>
            <a:r>
              <a:rPr sz="1200" dirty="0">
                <a:latin typeface="Times New Roman"/>
                <a:cs typeface="Times New Roman"/>
              </a:rPr>
              <a:t>valori, ma solo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conservare, esaltare </a:t>
            </a:r>
            <a:r>
              <a:rPr sz="1200" dirty="0">
                <a:latin typeface="Times New Roman"/>
                <a:cs typeface="Times New Roman"/>
              </a:rPr>
              <a:t>e spiritualizzare tali  </a:t>
            </a:r>
            <a:r>
              <a:rPr sz="1200" spc="-5" dirty="0">
                <a:latin typeface="Times New Roman"/>
                <a:cs typeface="Times New Roman"/>
              </a:rPr>
              <a:t>valori. Ma </a:t>
            </a:r>
            <a:r>
              <a:rPr sz="1200" dirty="0">
                <a:latin typeface="Times New Roman"/>
                <a:cs typeface="Times New Roman"/>
              </a:rPr>
              <a:t>nonostante queste </a:t>
            </a:r>
            <a:r>
              <a:rPr sz="1200" spc="-5" dirty="0">
                <a:latin typeface="Times New Roman"/>
                <a:cs typeface="Times New Roman"/>
              </a:rPr>
              <a:t>azioni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di più di una </a:t>
            </a:r>
            <a:r>
              <a:rPr sz="1200" spc="-5" dirty="0">
                <a:latin typeface="Times New Roman"/>
                <a:cs typeface="Times New Roman"/>
              </a:rPr>
              <a:t>moralità resa emotiva.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sta alla </a:t>
            </a:r>
            <a:r>
              <a:rPr sz="1200" dirty="0">
                <a:latin typeface="Times New Roman"/>
                <a:cs typeface="Times New Roman"/>
              </a:rPr>
              <a:t>moralità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7720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889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l’amore sta al dovere, </a:t>
            </a:r>
            <a:r>
              <a:rPr sz="1200" dirty="0">
                <a:latin typeface="Times New Roman"/>
                <a:cs typeface="Times New Roman"/>
              </a:rPr>
              <a:t>come la </a:t>
            </a:r>
            <a:r>
              <a:rPr sz="1200" spc="-5" dirty="0">
                <a:latin typeface="Times New Roman"/>
                <a:cs typeface="Times New Roman"/>
              </a:rPr>
              <a:t>filiazione sta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servitù, come l’essenza sta alla sostanza.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moralità </a:t>
            </a:r>
            <a:r>
              <a:rPr sz="1200" spc="-5" dirty="0">
                <a:latin typeface="Times New Roman"/>
                <a:cs typeface="Times New Roman"/>
              </a:rPr>
              <a:t>rivela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Controllore  onnipotente,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servire;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rivela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Padre amorevolissimo,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adorare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amare.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avviene 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potenzialità spirituale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religione domina </a:t>
            </a:r>
            <a:r>
              <a:rPr sz="1200" spc="-5" dirty="0">
                <a:latin typeface="Times New Roman"/>
                <a:cs typeface="Times New Roman"/>
              </a:rPr>
              <a:t>l’attualità del dovere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moralità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certezza della fede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religiosa</a:t>
            </a:r>
            <a:endParaRPr sz="1600">
              <a:latin typeface="Times New Roman"/>
              <a:cs typeface="Times New Roman"/>
            </a:endParaRPr>
          </a:p>
          <a:p>
            <a:pPr marL="76200" marR="7747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(1124.3) 102:6.1 </a:t>
            </a:r>
            <a:r>
              <a:rPr sz="1200" spc="-5" dirty="0">
                <a:latin typeface="Times New Roman"/>
                <a:cs typeface="Times New Roman"/>
              </a:rPr>
              <a:t>L’eliminazione filosofica della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religiosa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continuo </a:t>
            </a:r>
            <a:r>
              <a:rPr sz="1200" spc="-5" dirty="0">
                <a:latin typeface="Times New Roman"/>
                <a:cs typeface="Times New Roman"/>
              </a:rPr>
              <a:t>della scienza contribuiscono grandemente alla  mortalità dei falsi dei; ed anche se queste </a:t>
            </a:r>
            <a:r>
              <a:rPr sz="1200" dirty="0">
                <a:latin typeface="Times New Roman"/>
                <a:cs typeface="Times New Roman"/>
              </a:rPr>
              <a:t>perdite di deità </a:t>
            </a:r>
            <a:r>
              <a:rPr sz="1200" spc="-5" dirty="0">
                <a:latin typeface="Times New Roman"/>
                <a:cs typeface="Times New Roman"/>
              </a:rPr>
              <a:t>create dall’uomo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momentaneamente offuscare </a:t>
            </a:r>
            <a:r>
              <a:rPr sz="1200" dirty="0">
                <a:latin typeface="Times New Roman"/>
                <a:cs typeface="Times New Roman"/>
              </a:rPr>
              <a:t>la visione  </a:t>
            </a:r>
            <a:r>
              <a:rPr sz="1200" spc="-5" dirty="0">
                <a:latin typeface="Times New Roman"/>
                <a:cs typeface="Times New Roman"/>
              </a:rPr>
              <a:t>spirituale, alla fine esse distruggono l’ignoranza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superstizione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nascosto </a:t>
            </a:r>
            <a:r>
              <a:rPr sz="1200" dirty="0">
                <a:latin typeface="Times New Roman"/>
                <a:cs typeface="Times New Roman"/>
              </a:rPr>
              <a:t>così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d’amore </a:t>
            </a:r>
            <a:r>
              <a:rPr sz="1200" dirty="0">
                <a:latin typeface="Times New Roman"/>
                <a:cs typeface="Times New Roman"/>
              </a:rPr>
              <a:t>eterno.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creatura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un’esperienza vivente,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fede religiosa dinamica, </a:t>
            </a:r>
            <a:r>
              <a:rPr sz="1200" dirty="0">
                <a:latin typeface="Times New Roman"/>
                <a:cs typeface="Times New Roman"/>
              </a:rPr>
              <a:t>che non è </a:t>
            </a:r>
            <a:r>
              <a:rPr sz="1200" spc="-5" dirty="0">
                <a:latin typeface="Times New Roman"/>
                <a:cs typeface="Times New Roman"/>
              </a:rPr>
              <a:t>soggetta ad </a:t>
            </a:r>
            <a:r>
              <a:rPr sz="1200" dirty="0">
                <a:latin typeface="Times New Roman"/>
                <a:cs typeface="Times New Roman"/>
              </a:rPr>
              <a:t>una  definizione </a:t>
            </a:r>
            <a:r>
              <a:rPr sz="1200" spc="-5" dirty="0">
                <a:latin typeface="Times New Roman"/>
                <a:cs typeface="Times New Roman"/>
              </a:rPr>
              <a:t>precisa. Isolare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chiamarla 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disintegrare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deformare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religione. Questo </a:t>
            </a:r>
            <a:r>
              <a:rPr sz="1200" dirty="0">
                <a:latin typeface="Times New Roman"/>
                <a:cs typeface="Times New Roman"/>
              </a:rPr>
              <a:t>è proprio il  motivo per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adorare esige </a:t>
            </a:r>
            <a:r>
              <a:rPr sz="1200" dirty="0">
                <a:latin typeface="Times New Roman"/>
                <a:cs typeface="Times New Roman"/>
              </a:rPr>
              <a:t>una devozione totale o</a:t>
            </a:r>
            <a:r>
              <a:rPr sz="1200" spc="-5" dirty="0">
                <a:latin typeface="Times New Roman"/>
                <a:cs typeface="Times New Roman"/>
              </a:rPr>
              <a:t> niente.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514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(1124.4) 102:6.2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primitivi possono essere </a:t>
            </a:r>
            <a:r>
              <a:rPr sz="1200" dirty="0">
                <a:latin typeface="Times New Roman"/>
                <a:cs typeface="Times New Roman"/>
              </a:rPr>
              <a:t>stati non più che le </a:t>
            </a:r>
            <a:r>
              <a:rPr sz="1200" spc="-5" dirty="0">
                <a:latin typeface="Times New Roman"/>
                <a:cs typeface="Times New Roman"/>
              </a:rPr>
              <a:t>ombre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stessi;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vivente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luce  </a:t>
            </a:r>
            <a:r>
              <a:rPr sz="1200" dirty="0">
                <a:latin typeface="Times New Roman"/>
                <a:cs typeface="Times New Roman"/>
              </a:rPr>
              <a:t>divina le </a:t>
            </a:r>
            <a:r>
              <a:rPr sz="1200" spc="-5" dirty="0">
                <a:latin typeface="Times New Roman"/>
                <a:cs typeface="Times New Roman"/>
              </a:rPr>
              <a:t>cui interruzioni costituiscono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ombre della </a:t>
            </a:r>
            <a:r>
              <a:rPr sz="1200" dirty="0">
                <a:latin typeface="Times New Roman"/>
                <a:cs typeface="Times New Roman"/>
              </a:rPr>
              <a:t>creazione di tutto lo 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1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(1124.5) 102:6.3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dirty="0">
                <a:latin typeface="Times New Roman"/>
                <a:cs typeface="Times New Roman"/>
              </a:rPr>
              <a:t>la filosofia ha fede in un Dio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di salvezza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in qualcosa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più di  una </a:t>
            </a:r>
            <a:r>
              <a:rPr sz="1200" spc="-5" dirty="0">
                <a:latin typeface="Times New Roman"/>
                <a:cs typeface="Times New Roman"/>
              </a:rPr>
              <a:t>realtà,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valore, </a:t>
            </a:r>
            <a:r>
              <a:rPr sz="1200" dirty="0">
                <a:latin typeface="Times New Roman"/>
                <a:cs typeface="Times New Roman"/>
              </a:rPr>
              <a:t>un livello di </a:t>
            </a:r>
            <a:r>
              <a:rPr sz="1200" spc="-5" dirty="0">
                <a:latin typeface="Times New Roman"/>
                <a:cs typeface="Times New Roman"/>
              </a:rPr>
              <a:t>compimento,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elevato, una </a:t>
            </a:r>
            <a:r>
              <a:rPr sz="1200" spc="-5" dirty="0">
                <a:latin typeface="Times New Roman"/>
                <a:cs typeface="Times New Roman"/>
              </a:rPr>
              <a:t>trasmutazione, </a:t>
            </a:r>
            <a:r>
              <a:rPr sz="1200" dirty="0">
                <a:latin typeface="Times New Roman"/>
                <a:cs typeface="Times New Roman"/>
              </a:rPr>
              <a:t>l’ultimità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tempo-spazio,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un’idealizzazione,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personalizzazione dell’energia, l’entità della gravità,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proiezione umana, </a:t>
            </a:r>
            <a:r>
              <a:rPr sz="1200" dirty="0">
                <a:latin typeface="Times New Roman"/>
                <a:cs typeface="Times New Roman"/>
              </a:rPr>
              <a:t>l’idealizzazione </a:t>
            </a:r>
            <a:r>
              <a:rPr sz="1200" spc="-5" dirty="0">
                <a:latin typeface="Times New Roman"/>
                <a:cs typeface="Times New Roman"/>
              </a:rPr>
              <a:t>dell’io,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spinta</a:t>
            </a:r>
            <a:endParaRPr sz="1200">
              <a:latin typeface="Times New Roman"/>
              <a:cs typeface="Times New Roman"/>
            </a:endParaRPr>
          </a:p>
          <a:p>
            <a:pPr marL="76200" marR="8382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verso l’alto della natura, </a:t>
            </a:r>
            <a:r>
              <a:rPr sz="1200" dirty="0">
                <a:latin typeface="Times New Roman"/>
                <a:cs typeface="Times New Roman"/>
              </a:rPr>
              <a:t>l’inclinazione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bontà, la </a:t>
            </a:r>
            <a:r>
              <a:rPr sz="1200" spc="-5" dirty="0">
                <a:latin typeface="Times New Roman"/>
                <a:cs typeface="Times New Roman"/>
              </a:rPr>
              <a:t>spinta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avanti </a:t>
            </a:r>
            <a:r>
              <a:rPr sz="1200" dirty="0">
                <a:latin typeface="Times New Roman"/>
                <a:cs typeface="Times New Roman"/>
              </a:rPr>
              <a:t>dell’evoluzione o un’ipotesi </a:t>
            </a:r>
            <a:r>
              <a:rPr sz="1200" spc="-5" dirty="0">
                <a:latin typeface="Times New Roman"/>
                <a:cs typeface="Times New Roman"/>
              </a:rPr>
              <a:t>sublime.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Dio d’amore. L’amore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l’essenza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 la fonte di una </a:t>
            </a:r>
            <a:r>
              <a:rPr sz="1200" spc="-5" dirty="0">
                <a:latin typeface="Times New Roman"/>
                <a:cs typeface="Times New Roman"/>
              </a:rPr>
              <a:t>civiltà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499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(1124.6) 102:6.4 </a:t>
            </a:r>
            <a:r>
              <a:rPr sz="1200" spc="-5" dirty="0">
                <a:latin typeface="Times New Roman"/>
                <a:cs typeface="Times New Roman"/>
              </a:rPr>
              <a:t>Nell’esperienza religiosa personale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trasforma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filosofico della </a:t>
            </a:r>
            <a:r>
              <a:rPr sz="1200" dirty="0">
                <a:latin typeface="Times New Roman"/>
                <a:cs typeface="Times New Roman"/>
              </a:rPr>
              <a:t>probabilità </a:t>
            </a:r>
            <a:r>
              <a:rPr sz="1200" spc="-5" dirty="0">
                <a:latin typeface="Times New Roman"/>
                <a:cs typeface="Times New Roman"/>
              </a:rPr>
              <a:t>nel Dio </a:t>
            </a:r>
            <a:r>
              <a:rPr sz="1200" dirty="0">
                <a:latin typeface="Times New Roman"/>
                <a:cs typeface="Times New Roman"/>
              </a:rPr>
              <a:t>salvifico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certezza. 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scetticismo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sfidare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teorie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teologia,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fiducia nell’affidabilità dell’esperienza personale afferma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di </a:t>
            </a:r>
            <a:r>
              <a:rPr sz="1200" spc="-5" dirty="0">
                <a:latin typeface="Times New Roman"/>
                <a:cs typeface="Times New Roman"/>
              </a:rPr>
              <a:t>quella  credenza che si </a:t>
            </a:r>
            <a:r>
              <a:rPr sz="1200" dirty="0">
                <a:latin typeface="Times New Roman"/>
                <a:cs typeface="Times New Roman"/>
              </a:rPr>
              <a:t>è trasformata in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1462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(1124.7) 102:6.5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convinzioni </a:t>
            </a:r>
            <a:r>
              <a:rPr sz="1200" spc="-5" dirty="0">
                <a:latin typeface="Times New Roman"/>
                <a:cs typeface="Times New Roman"/>
              </a:rPr>
              <a:t>su Dio 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raggiungere mediante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saggio ragionamento, </a:t>
            </a:r>
            <a:r>
              <a:rPr sz="1200" dirty="0">
                <a:latin typeface="Times New Roman"/>
                <a:cs typeface="Times New Roman"/>
              </a:rPr>
              <a:t>ma l’individuo </a:t>
            </a:r>
            <a:r>
              <a:rPr sz="1200" spc="-5" dirty="0">
                <a:latin typeface="Times New Roman"/>
                <a:cs typeface="Times New Roman"/>
              </a:rPr>
              <a:t>giunge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conoscere  Dio solo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fede, grazie all’esperienza personale.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molti fatti </a:t>
            </a:r>
            <a:r>
              <a:rPr sz="1200" spc="-5" dirty="0">
                <a:latin typeface="Times New Roman"/>
                <a:cs typeface="Times New Roman"/>
              </a:rPr>
              <a:t>che concernono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bisogna </a:t>
            </a:r>
            <a:r>
              <a:rPr sz="1200" dirty="0">
                <a:latin typeface="Times New Roman"/>
                <a:cs typeface="Times New Roman"/>
              </a:rPr>
              <a:t>tenere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spc="1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probabilità,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contatto con la </a:t>
            </a:r>
            <a:r>
              <a:rPr sz="1200" spc="-5" dirty="0">
                <a:latin typeface="Times New Roman"/>
                <a:cs typeface="Times New Roman"/>
              </a:rPr>
              <a:t>realtà cosmica </a:t>
            </a:r>
            <a:r>
              <a:rPr sz="1200" spc="10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sperimentare </a:t>
            </a:r>
            <a:r>
              <a:rPr sz="1200" dirty="0">
                <a:latin typeface="Times New Roman"/>
                <a:cs typeface="Times New Roman"/>
              </a:rPr>
              <a:t>la certezza </a:t>
            </a:r>
            <a:r>
              <a:rPr sz="1200" spc="-5" dirty="0">
                <a:latin typeface="Times New Roman"/>
                <a:cs typeface="Times New Roman"/>
              </a:rPr>
              <a:t>quando ci si accosta </a:t>
            </a:r>
            <a:r>
              <a:rPr sz="1200" dirty="0">
                <a:latin typeface="Times New Roman"/>
                <a:cs typeface="Times New Roman"/>
              </a:rPr>
              <a:t>a tali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valori con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vivente. </a:t>
            </a:r>
            <a:r>
              <a:rPr sz="1200" spc="-5" dirty="0">
                <a:latin typeface="Times New Roman"/>
                <a:cs typeface="Times New Roman"/>
              </a:rPr>
              <a:t>L’anima che conosce Dio </a:t>
            </a:r>
            <a:r>
              <a:rPr sz="1200" dirty="0">
                <a:latin typeface="Times New Roman"/>
                <a:cs typeface="Times New Roman"/>
              </a:rPr>
              <a:t>osa dire </a:t>
            </a:r>
            <a:r>
              <a:rPr sz="1200" spc="-5" dirty="0">
                <a:latin typeface="Times New Roman"/>
                <a:cs typeface="Times New Roman"/>
              </a:rPr>
              <a:t>“io so” anche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questa conoscenza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messa </a:t>
            </a:r>
            <a:r>
              <a:rPr sz="1200" dirty="0">
                <a:latin typeface="Times New Roman"/>
                <a:cs typeface="Times New Roman"/>
              </a:rPr>
              <a:t>in dubbio da un non  </a:t>
            </a:r>
            <a:r>
              <a:rPr sz="1200" spc="-5" dirty="0">
                <a:latin typeface="Times New Roman"/>
                <a:cs typeface="Times New Roman"/>
              </a:rPr>
              <a:t>credente che </a:t>
            </a:r>
            <a:r>
              <a:rPr sz="1200" dirty="0">
                <a:latin typeface="Times New Roman"/>
                <a:cs typeface="Times New Roman"/>
              </a:rPr>
              <a:t>nega tale certezza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è totalmente </a:t>
            </a:r>
            <a:r>
              <a:rPr sz="1200" spc="-5" dirty="0">
                <a:latin typeface="Times New Roman"/>
                <a:cs typeface="Times New Roman"/>
              </a:rPr>
              <a:t>supportata dalla </a:t>
            </a:r>
            <a:r>
              <a:rPr sz="1200" dirty="0">
                <a:latin typeface="Times New Roman"/>
                <a:cs typeface="Times New Roman"/>
              </a:rPr>
              <a:t>logica </a:t>
            </a:r>
            <a:r>
              <a:rPr sz="1200" spc="-5" dirty="0">
                <a:latin typeface="Times New Roman"/>
                <a:cs typeface="Times New Roman"/>
              </a:rPr>
              <a:t>intellettuale. Ad </a:t>
            </a:r>
            <a:r>
              <a:rPr sz="1200" dirty="0">
                <a:latin typeface="Times New Roman"/>
                <a:cs typeface="Times New Roman"/>
              </a:rPr>
              <a:t>ogni dubitatore di </a:t>
            </a:r>
            <a:r>
              <a:rPr sz="1200" spc="-5" dirty="0">
                <a:latin typeface="Times New Roman"/>
                <a:cs typeface="Times New Roman"/>
              </a:rPr>
              <a:t>tal genere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credente si </a:t>
            </a:r>
            <a:r>
              <a:rPr sz="1200" dirty="0">
                <a:latin typeface="Times New Roman"/>
                <a:cs typeface="Times New Roman"/>
              </a:rPr>
              <a:t>limita a </a:t>
            </a:r>
            <a:r>
              <a:rPr sz="1200" spc="-5" dirty="0">
                <a:latin typeface="Times New Roman"/>
                <a:cs typeface="Times New Roman"/>
              </a:rPr>
              <a:t>rispondere: </a:t>
            </a:r>
            <a:r>
              <a:rPr sz="1200" dirty="0">
                <a:latin typeface="Times New Roman"/>
                <a:cs typeface="Times New Roman"/>
              </a:rPr>
              <a:t>“Come </a:t>
            </a:r>
            <a:r>
              <a:rPr sz="1200" spc="-5" dirty="0">
                <a:latin typeface="Times New Roman"/>
                <a:cs typeface="Times New Roman"/>
              </a:rPr>
              <a:t>sai che </a:t>
            </a:r>
            <a:r>
              <a:rPr sz="1200" dirty="0">
                <a:latin typeface="Times New Roman"/>
                <a:cs typeface="Times New Roman"/>
              </a:rPr>
              <a:t>io non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so?”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451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(1125.1) 102:6.6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possa </a:t>
            </a:r>
            <a:r>
              <a:rPr sz="1200" dirty="0">
                <a:latin typeface="Times New Roman"/>
                <a:cs typeface="Times New Roman"/>
              </a:rPr>
              <a:t>sempre dubitare </a:t>
            </a:r>
            <a:r>
              <a:rPr sz="1200" spc="-5" dirty="0">
                <a:latin typeface="Times New Roman"/>
                <a:cs typeface="Times New Roman"/>
              </a:rPr>
              <a:t>della fede,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sempre completare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logica.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ragione  </a:t>
            </a:r>
            <a:r>
              <a:rPr sz="1200" spc="-5" dirty="0">
                <a:latin typeface="Times New Roman"/>
                <a:cs typeface="Times New Roman"/>
              </a:rPr>
              <a:t>crea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probabilità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dirty="0">
                <a:latin typeface="Times New Roman"/>
                <a:cs typeface="Times New Roman"/>
              </a:rPr>
              <a:t>in una certezza </a:t>
            </a:r>
            <a:r>
              <a:rPr sz="1200" spc="-5" dirty="0">
                <a:latin typeface="Times New Roman"/>
                <a:cs typeface="Times New Roman"/>
              </a:rPr>
              <a:t>morale ed </a:t>
            </a:r>
            <a:r>
              <a:rPr sz="1200" dirty="0">
                <a:latin typeface="Times New Roman"/>
                <a:cs typeface="Times New Roman"/>
              </a:rPr>
              <a:t>anche in </a:t>
            </a:r>
            <a:r>
              <a:rPr sz="1200" spc="-5" dirty="0">
                <a:latin typeface="Times New Roman"/>
                <a:cs typeface="Times New Roman"/>
              </a:rPr>
              <a:t>un’esperienza spirituale. Dio </a:t>
            </a:r>
            <a:r>
              <a:rPr sz="1200" dirty="0">
                <a:latin typeface="Times New Roman"/>
                <a:cs typeface="Times New Roman"/>
              </a:rPr>
              <a:t>è la prima </a:t>
            </a:r>
            <a:r>
              <a:rPr sz="1200" spc="5" dirty="0">
                <a:latin typeface="Times New Roman"/>
                <a:cs typeface="Times New Roman"/>
              </a:rPr>
              <a:t>verità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15684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fatto; perciò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in lui, </a:t>
            </a:r>
            <a:r>
              <a:rPr sz="1200" spc="-5" dirty="0">
                <a:latin typeface="Times New Roman"/>
                <a:cs typeface="Times New Roman"/>
              </a:rPr>
              <a:t>mentre ogni fatto esiste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a lui.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verità </a:t>
            </a:r>
            <a:r>
              <a:rPr sz="1200" spc="-5" dirty="0">
                <a:latin typeface="Times New Roman"/>
                <a:cs typeface="Times New Roman"/>
              </a:rPr>
              <a:t>assoluta.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conoscere  Dio come verità, </a:t>
            </a:r>
            <a:r>
              <a:rPr sz="1200" dirty="0">
                <a:latin typeface="Times New Roman"/>
                <a:cs typeface="Times New Roman"/>
              </a:rPr>
              <a:t>ma per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— per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Dio si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esplorare </a:t>
            </a:r>
            <a:r>
              <a:rPr sz="1200" dirty="0">
                <a:latin typeface="Times New Roman"/>
                <a:cs typeface="Times New Roman"/>
              </a:rPr>
              <a:t>il fatto </a:t>
            </a:r>
            <a:r>
              <a:rPr sz="1200" spc="-5" dirty="0">
                <a:latin typeface="Times New Roman"/>
                <a:cs typeface="Times New Roman"/>
              </a:rPr>
              <a:t>dell’universo degli universi. L’immenso  abisso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di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l’ignoranza sul 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superato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dalla fede vivente.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raggiungere l’armonia tra </a:t>
            </a:r>
            <a:r>
              <a:rPr sz="1200" dirty="0">
                <a:latin typeface="Times New Roman"/>
                <a:cs typeface="Times New Roman"/>
              </a:rPr>
              <a:t>la verità infinita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57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(1125.2) 102:6.7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credenza può non </a:t>
            </a:r>
            <a:r>
              <a:rPr sz="1200" spc="-5" dirty="0">
                <a:latin typeface="Times New Roman"/>
                <a:cs typeface="Times New Roman"/>
              </a:rPr>
              <a:t>essere 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resistere al </a:t>
            </a:r>
            <a:r>
              <a:rPr sz="1200" dirty="0">
                <a:latin typeface="Times New Roman"/>
                <a:cs typeface="Times New Roman"/>
              </a:rPr>
              <a:t>dubbio e di opporsi alla </a:t>
            </a:r>
            <a:r>
              <a:rPr sz="1200" spc="-5" dirty="0">
                <a:latin typeface="Times New Roman"/>
                <a:cs typeface="Times New Roman"/>
              </a:rPr>
              <a:t>paura,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trionfa sempre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spc="5" dirty="0">
                <a:latin typeface="Times New Roman"/>
                <a:cs typeface="Times New Roman"/>
              </a:rPr>
              <a:t>dubbio,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è positiva e </a:t>
            </a:r>
            <a:r>
              <a:rPr sz="1200" spc="-5" dirty="0">
                <a:latin typeface="Times New Roman"/>
                <a:cs typeface="Times New Roman"/>
              </a:rPr>
              <a:t>vivente.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positivo ha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vantaggio sul negativo,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sull’errore, l’esperienza </a:t>
            </a:r>
            <a:r>
              <a:rPr sz="1200" spc="5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teoria,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sui fatti </a:t>
            </a:r>
            <a:r>
              <a:rPr sz="1200" dirty="0">
                <a:latin typeface="Times New Roman"/>
                <a:cs typeface="Times New Roman"/>
              </a:rPr>
              <a:t>isolati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prova convincente di </a:t>
            </a:r>
            <a:r>
              <a:rPr sz="1200" spc="-5" dirty="0">
                <a:latin typeface="Times New Roman"/>
                <a:cs typeface="Times New Roman"/>
              </a:rPr>
              <a:t>questa certezza </a:t>
            </a:r>
            <a:r>
              <a:rPr sz="1200" dirty="0">
                <a:latin typeface="Times New Roman"/>
                <a:cs typeface="Times New Roman"/>
              </a:rPr>
              <a:t>spirituale consiste </a:t>
            </a:r>
            <a:r>
              <a:rPr sz="1200" spc="-5" dirty="0">
                <a:latin typeface="Times New Roman"/>
                <a:cs typeface="Times New Roman"/>
              </a:rPr>
              <a:t>nei frutti </a:t>
            </a:r>
            <a:r>
              <a:rPr sz="1200" dirty="0">
                <a:latin typeface="Times New Roman"/>
                <a:cs typeface="Times New Roman"/>
              </a:rPr>
              <a:t>sociali 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credenti, </a:t>
            </a:r>
            <a:r>
              <a:rPr sz="1200" dirty="0">
                <a:latin typeface="Times New Roman"/>
                <a:cs typeface="Times New Roman"/>
              </a:rPr>
              <a:t>uomini di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producono </a:t>
            </a:r>
            <a:r>
              <a:rPr sz="1200" spc="-5" dirty="0">
                <a:latin typeface="Times New Roman"/>
                <a:cs typeface="Times New Roman"/>
              </a:rPr>
              <a:t>come risultato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autentica. Disse </a:t>
            </a:r>
            <a:r>
              <a:rPr sz="1200" dirty="0">
                <a:latin typeface="Times New Roman"/>
                <a:cs typeface="Times New Roman"/>
              </a:rPr>
              <a:t>Gesù: </a:t>
            </a:r>
            <a:r>
              <a:rPr sz="1200" spc="-5" dirty="0">
                <a:latin typeface="Times New Roman"/>
                <a:cs typeface="Times New Roman"/>
              </a:rPr>
              <a:t>“Se  amate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prossimo </a:t>
            </a:r>
            <a:r>
              <a:rPr sz="1200" dirty="0">
                <a:latin typeface="Times New Roman"/>
                <a:cs typeface="Times New Roman"/>
              </a:rPr>
              <a:t>come io ho </a:t>
            </a:r>
            <a:r>
              <a:rPr sz="1200" spc="-5" dirty="0">
                <a:latin typeface="Times New Roman"/>
                <a:cs typeface="Times New Roman"/>
              </a:rPr>
              <a:t>amato </a:t>
            </a:r>
            <a:r>
              <a:rPr sz="1200" dirty="0">
                <a:latin typeface="Times New Roman"/>
                <a:cs typeface="Times New Roman"/>
              </a:rPr>
              <a:t>voi,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sapranno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miei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discepoli.”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14030" cy="35439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(1125.3) 102:6.8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Dio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possibilità,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psicologia </a:t>
            </a:r>
            <a:r>
              <a:rPr sz="1200" dirty="0">
                <a:latin typeface="Times New Roman"/>
                <a:cs typeface="Times New Roman"/>
              </a:rPr>
              <a:t>è una cosa </a:t>
            </a:r>
            <a:r>
              <a:rPr sz="1200" spc="-5" dirty="0">
                <a:latin typeface="Times New Roman"/>
                <a:cs typeface="Times New Roman"/>
              </a:rPr>
              <a:t>desiderabile, per </a:t>
            </a:r>
            <a:r>
              <a:rPr sz="1200" dirty="0">
                <a:latin typeface="Times New Roman"/>
                <a:cs typeface="Times New Roman"/>
              </a:rPr>
              <a:t>la filosofia è una </a:t>
            </a:r>
            <a:r>
              <a:rPr sz="1200" spc="-5" dirty="0">
                <a:latin typeface="Times New Roman"/>
                <a:cs typeface="Times New Roman"/>
              </a:rPr>
              <a:t>probabilità, 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certezza,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realtà dell’esperienza religiosa.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esige 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1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della  probabilità sia </a:t>
            </a:r>
            <a:r>
              <a:rPr sz="1200" dirty="0">
                <a:latin typeface="Times New Roman"/>
                <a:cs typeface="Times New Roman"/>
              </a:rPr>
              <a:t>molto rispettosa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religiosa che </a:t>
            </a:r>
            <a:r>
              <a:rPr sz="1200" dirty="0">
                <a:latin typeface="Times New Roman"/>
                <a:cs typeface="Times New Roman"/>
              </a:rPr>
              <a:t>può trovare e trova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certezza. </a:t>
            </a:r>
            <a:r>
              <a:rPr sz="1200" dirty="0">
                <a:latin typeface="Times New Roman"/>
                <a:cs typeface="Times New Roman"/>
              </a:rPr>
              <a:t>Nemmeno 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dovrebbe  </a:t>
            </a:r>
            <a:r>
              <a:rPr sz="1200" spc="-5" dirty="0">
                <a:latin typeface="Times New Roman"/>
                <a:cs typeface="Times New Roman"/>
              </a:rPr>
              <a:t>sminuire l’esperienza religiosa sulla </a:t>
            </a:r>
            <a:r>
              <a:rPr sz="1200" dirty="0">
                <a:latin typeface="Times New Roman"/>
                <a:cs typeface="Times New Roman"/>
              </a:rPr>
              <a:t>base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credulità,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 essa persiste </a:t>
            </a:r>
            <a:r>
              <a:rPr sz="1200" dirty="0">
                <a:latin typeface="Times New Roman"/>
                <a:cs typeface="Times New Roman"/>
              </a:rPr>
              <a:t>a supporre che le doti intellettuali e  </a:t>
            </a:r>
            <a:r>
              <a:rPr sz="1200" spc="-5" dirty="0">
                <a:latin typeface="Times New Roman"/>
                <a:cs typeface="Times New Roman"/>
              </a:rPr>
              <a:t>filosofiche dell’uomo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emerse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intelligenze sempre </a:t>
            </a:r>
            <a:r>
              <a:rPr sz="1200" dirty="0">
                <a:latin typeface="Times New Roman"/>
                <a:cs typeface="Times New Roman"/>
              </a:rPr>
              <a:t>minori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ci si allontana nel </a:t>
            </a:r>
            <a:r>
              <a:rPr sz="1200" dirty="0">
                <a:latin typeface="Times New Roman"/>
                <a:cs typeface="Times New Roman"/>
              </a:rPr>
              <a:t>passato, </a:t>
            </a:r>
            <a:r>
              <a:rPr sz="1200" spc="-5" dirty="0">
                <a:latin typeface="Times New Roman"/>
                <a:cs typeface="Times New Roman"/>
              </a:rPr>
              <a:t>prendendo </a:t>
            </a:r>
            <a:r>
              <a:rPr sz="1200" dirty="0">
                <a:latin typeface="Times New Roman"/>
                <a:cs typeface="Times New Roman"/>
              </a:rPr>
              <a:t>infine origine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primitiva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totalmente priva </a:t>
            </a:r>
            <a:r>
              <a:rPr sz="1200" dirty="0">
                <a:latin typeface="Times New Roman"/>
                <a:cs typeface="Times New Roman"/>
              </a:rPr>
              <a:t>di ogni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sentimento.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9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(1125.4) 102:6.9 </a:t>
            </a:r>
            <a:r>
              <a:rPr sz="1200" dirty="0">
                <a:latin typeface="Times New Roman"/>
                <a:cs typeface="Times New Roman"/>
              </a:rPr>
              <a:t>I fatti dell’evoluzione non </a:t>
            </a:r>
            <a:r>
              <a:rPr sz="1200" spc="-5" dirty="0">
                <a:latin typeface="Times New Roman"/>
                <a:cs typeface="Times New Roman"/>
              </a:rPr>
              <a:t>devono essere </a:t>
            </a:r>
            <a:r>
              <a:rPr sz="1200" dirty="0">
                <a:latin typeface="Times New Roman"/>
                <a:cs typeface="Times New Roman"/>
              </a:rPr>
              <a:t>posti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che l’esperienza spirituale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mortale che conosce Dio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realtà certa.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intelligenti dovrebbero cessare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ragionare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bambini e dovrebbero  </a:t>
            </a:r>
            <a:r>
              <a:rPr sz="1200" spc="-5" dirty="0">
                <a:latin typeface="Times New Roman"/>
                <a:cs typeface="Times New Roman"/>
              </a:rPr>
              <a:t>tentare d’impiegare </a:t>
            </a:r>
            <a:r>
              <a:rPr sz="1200" dirty="0">
                <a:latin typeface="Times New Roman"/>
                <a:cs typeface="Times New Roman"/>
              </a:rPr>
              <a:t>la logica </a:t>
            </a:r>
            <a:r>
              <a:rPr sz="1200" spc="-5" dirty="0">
                <a:latin typeface="Times New Roman"/>
                <a:cs typeface="Times New Roman"/>
              </a:rPr>
              <a:t>coerente degli adulti, logica che </a:t>
            </a:r>
            <a:r>
              <a:rPr sz="1200" dirty="0">
                <a:latin typeface="Times New Roman"/>
                <a:cs typeface="Times New Roman"/>
              </a:rPr>
              <a:t>tollera il </a:t>
            </a:r>
            <a:r>
              <a:rPr sz="1200" spc="-5" dirty="0">
                <a:latin typeface="Times New Roman"/>
                <a:cs typeface="Times New Roman"/>
              </a:rPr>
              <a:t>concetto della verità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fianco dell’osservazione dei </a:t>
            </a:r>
            <a:r>
              <a:rPr sz="1200" dirty="0">
                <a:latin typeface="Times New Roman"/>
                <a:cs typeface="Times New Roman"/>
              </a:rPr>
              <a:t>fatti.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materialismo scientifico </a:t>
            </a:r>
            <a:r>
              <a:rPr sz="1200" dirty="0">
                <a:latin typeface="Times New Roman"/>
                <a:cs typeface="Times New Roman"/>
              </a:rPr>
              <a:t>fallisce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persiste, di </a:t>
            </a:r>
            <a:r>
              <a:rPr sz="1200" spc="-5" dirty="0">
                <a:latin typeface="Times New Roman"/>
                <a:cs typeface="Times New Roman"/>
              </a:rPr>
              <a:t>fronte ad ogni </a:t>
            </a:r>
            <a:r>
              <a:rPr sz="1200" dirty="0">
                <a:latin typeface="Times New Roman"/>
                <a:cs typeface="Times New Roman"/>
              </a:rPr>
              <a:t>fenomeno </a:t>
            </a:r>
            <a:r>
              <a:rPr sz="1200" spc="-5" dirty="0">
                <a:latin typeface="Times New Roman"/>
                <a:cs typeface="Times New Roman"/>
              </a:rPr>
              <a:t>universale ricorrente,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obiezioni  </a:t>
            </a:r>
            <a:r>
              <a:rPr sz="1200" spc="-5" dirty="0">
                <a:latin typeface="Times New Roman"/>
                <a:cs typeface="Times New Roman"/>
              </a:rPr>
              <a:t>correnti ascrivendo ciò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riconosciuto </a:t>
            </a:r>
            <a:r>
              <a:rPr sz="1200" dirty="0">
                <a:latin typeface="Times New Roman"/>
                <a:cs typeface="Times New Roman"/>
              </a:rPr>
              <a:t>superiore a </a:t>
            </a:r>
            <a:r>
              <a:rPr sz="1200" spc="-5" dirty="0">
                <a:latin typeface="Times New Roman"/>
                <a:cs typeface="Times New Roman"/>
              </a:rPr>
              <a:t>ciò che </a:t>
            </a:r>
            <a:r>
              <a:rPr sz="1200" dirty="0">
                <a:latin typeface="Times New Roman"/>
                <a:cs typeface="Times New Roman"/>
              </a:rPr>
              <a:t>è riconosciuto </a:t>
            </a:r>
            <a:r>
              <a:rPr sz="1200" spc="-5" dirty="0">
                <a:latin typeface="Times New Roman"/>
                <a:cs typeface="Times New Roman"/>
              </a:rPr>
              <a:t>come inferiore.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coerenza esige </a:t>
            </a:r>
            <a:r>
              <a:rPr sz="1200" dirty="0">
                <a:latin typeface="Times New Roman"/>
                <a:cs typeface="Times New Roman"/>
              </a:rPr>
              <a:t>il riconoscimento  </a:t>
            </a:r>
            <a:r>
              <a:rPr sz="1200" spc="-5" dirty="0">
                <a:latin typeface="Times New Roman"/>
                <a:cs typeface="Times New Roman"/>
              </a:rPr>
              <a:t>delle attività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Creatore 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proposito.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0416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(1125.5) 102:6.10 </a:t>
            </a:r>
            <a:r>
              <a:rPr sz="1200" spc="-5" dirty="0">
                <a:latin typeface="Times New Roman"/>
                <a:cs typeface="Times New Roman"/>
              </a:rPr>
              <a:t>L’evoluzione organica </a:t>
            </a:r>
            <a:r>
              <a:rPr sz="1200" dirty="0">
                <a:latin typeface="Times New Roman"/>
                <a:cs typeface="Times New Roman"/>
              </a:rPr>
              <a:t>è un fatto; l’evoluzione </a:t>
            </a:r>
            <a:r>
              <a:rPr sz="1200" spc="-5" dirty="0">
                <a:latin typeface="Times New Roman"/>
                <a:cs typeface="Times New Roman"/>
              </a:rPr>
              <a:t>finalizzata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progressiva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rende coerenti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fenomeni  altrimenti contraddittori dei compimenti sempre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ascesa </a:t>
            </a:r>
            <a:r>
              <a:rPr sz="1200" dirty="0">
                <a:latin typeface="Times New Roman"/>
                <a:cs typeface="Times New Roman"/>
              </a:rPr>
              <a:t>dell’evoluzione. </a:t>
            </a:r>
            <a:r>
              <a:rPr sz="1200" spc="-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scienziato progredisce nella </a:t>
            </a:r>
            <a:r>
              <a:rPr sz="1200" dirty="0">
                <a:latin typeface="Times New Roman"/>
                <a:cs typeface="Times New Roman"/>
              </a:rPr>
              <a:t>scienza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1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scelto,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abbandona </a:t>
            </a:r>
            <a:r>
              <a:rPr sz="1200" dirty="0">
                <a:latin typeface="Times New Roman"/>
                <a:cs typeface="Times New Roman"/>
              </a:rPr>
              <a:t>le teorie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materialistico </a:t>
            </a:r>
            <a:r>
              <a:rPr sz="1200" dirty="0">
                <a:latin typeface="Times New Roman"/>
                <a:cs typeface="Times New Roman"/>
              </a:rPr>
              <a:t>a favore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cosmica del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della Mente Suprema.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63500" marR="23114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materialismo </a:t>
            </a:r>
            <a:r>
              <a:rPr sz="1200" dirty="0">
                <a:latin typeface="Times New Roman"/>
                <a:cs typeface="Times New Roman"/>
              </a:rPr>
              <a:t>sminuisce la vita </a:t>
            </a:r>
            <a:r>
              <a:rPr sz="1200" spc="-5" dirty="0">
                <a:latin typeface="Times New Roman"/>
                <a:cs typeface="Times New Roman"/>
              </a:rPr>
              <a:t>umana;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eleva enormemente ed esalta </a:t>
            </a:r>
            <a:r>
              <a:rPr sz="1200" dirty="0">
                <a:latin typeface="Times New Roman"/>
                <a:cs typeface="Times New Roman"/>
              </a:rPr>
              <a:t>divinamente </a:t>
            </a:r>
            <a:r>
              <a:rPr sz="1200" spc="-5" dirty="0">
                <a:latin typeface="Times New Roman"/>
                <a:cs typeface="Times New Roman"/>
              </a:rPr>
              <a:t>ogni mortale. L’esistenza 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deve essere </a:t>
            </a:r>
            <a:r>
              <a:rPr sz="1200" dirty="0">
                <a:latin typeface="Times New Roman"/>
                <a:cs typeface="Times New Roman"/>
              </a:rPr>
              <a:t>vista </a:t>
            </a:r>
            <a:r>
              <a:rPr sz="1200" spc="-5" dirty="0">
                <a:latin typeface="Times New Roman"/>
                <a:cs typeface="Times New Roman"/>
              </a:rPr>
              <a:t>come l’esperienza misteriosa ed affascinante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della realtà dell’incontro </a:t>
            </a:r>
            <a:r>
              <a:rPr sz="1200" dirty="0">
                <a:latin typeface="Times New Roman"/>
                <a:cs typeface="Times New Roman"/>
              </a:rPr>
              <a:t>tra il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protendersi</a:t>
            </a:r>
            <a:endParaRPr sz="1200">
              <a:latin typeface="Times New Roman"/>
              <a:cs typeface="Times New Roman"/>
            </a:endParaRPr>
          </a:p>
          <a:p>
            <a:pPr marL="63500" algn="just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verso l’alto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protendersi </a:t>
            </a:r>
            <a:r>
              <a:rPr sz="1200" dirty="0">
                <a:latin typeface="Times New Roman"/>
                <a:cs typeface="Times New Roman"/>
              </a:rPr>
              <a:t>divino e </a:t>
            </a:r>
            <a:r>
              <a:rPr sz="1200" spc="-5" dirty="0">
                <a:latin typeface="Times New Roman"/>
                <a:cs typeface="Times New Roman"/>
              </a:rPr>
              <a:t>salvifico verso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404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certezza del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divino</a:t>
            </a:r>
            <a:endParaRPr sz="1600">
              <a:latin typeface="Times New Roman"/>
              <a:cs typeface="Times New Roman"/>
            </a:endParaRPr>
          </a:p>
          <a:p>
            <a:pPr marL="76200" marR="227329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(1126.1) 102:7.1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Universale, essendo autoesistente, </a:t>
            </a:r>
            <a:r>
              <a:rPr sz="1200" dirty="0">
                <a:latin typeface="Times New Roman"/>
                <a:cs typeface="Times New Roman"/>
              </a:rPr>
              <a:t>è anche </a:t>
            </a:r>
            <a:r>
              <a:rPr sz="1200" spc="-5" dirty="0">
                <a:latin typeface="Times New Roman"/>
                <a:cs typeface="Times New Roman"/>
              </a:rPr>
              <a:t>autoesplicativo; egli </a:t>
            </a:r>
            <a:r>
              <a:rPr sz="1200" dirty="0">
                <a:latin typeface="Times New Roman"/>
                <a:cs typeface="Times New Roman"/>
              </a:rPr>
              <a:t>vive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mortale razionale. Ma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certi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 meno di conoscerlo; la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sola esperienza che rende </a:t>
            </a:r>
            <a:r>
              <a:rPr sz="1200" dirty="0">
                <a:latin typeface="Times New Roman"/>
                <a:cs typeface="Times New Roman"/>
              </a:rPr>
              <a:t>certa la </a:t>
            </a:r>
            <a:r>
              <a:rPr sz="1200" spc="-5" dirty="0">
                <a:latin typeface="Times New Roman"/>
                <a:cs typeface="Times New Roman"/>
              </a:rPr>
              <a:t>paternità.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sta  subendo dei cambiamenti ovunque. Un universo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cambia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universo dipendente; </a:t>
            </a:r>
            <a:r>
              <a:rPr sz="1200" dirty="0">
                <a:latin typeface="Times New Roman"/>
                <a:cs typeface="Times New Roman"/>
              </a:rPr>
              <a:t>una tale creazione 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finale o  </a:t>
            </a:r>
            <a:r>
              <a:rPr sz="1200" spc="-5" dirty="0">
                <a:latin typeface="Times New Roman"/>
                <a:cs typeface="Times New Roman"/>
              </a:rPr>
              <a:t>assoluta. Un universo </a:t>
            </a:r>
            <a:r>
              <a:rPr sz="1200" dirty="0">
                <a:latin typeface="Times New Roman"/>
                <a:cs typeface="Times New Roman"/>
              </a:rPr>
              <a:t>finito dipende </a:t>
            </a:r>
            <a:r>
              <a:rPr sz="1200" spc="-5" dirty="0">
                <a:latin typeface="Times New Roman"/>
                <a:cs typeface="Times New Roman"/>
              </a:rPr>
              <a:t>totalmente dall’Ultimo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dall’Assoluto. L’universo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sono identici; l’uno è la causa,  </a:t>
            </a:r>
            <a:r>
              <a:rPr sz="1200" spc="-5" dirty="0">
                <a:latin typeface="Times New Roman"/>
                <a:cs typeface="Times New Roman"/>
              </a:rPr>
              <a:t>l’altro l’effetto.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causa è </a:t>
            </a:r>
            <a:r>
              <a:rPr sz="1200" spc="-5" dirty="0">
                <a:latin typeface="Times New Roman"/>
                <a:cs typeface="Times New Roman"/>
              </a:rPr>
              <a:t>assoluta, infinita, eterna ed immutabile; l’effetto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tempo-spaziale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trascendentale, </a:t>
            </a:r>
            <a:r>
              <a:rPr sz="1200" dirty="0">
                <a:latin typeface="Times New Roman"/>
                <a:cs typeface="Times New Roman"/>
              </a:rPr>
              <a:t>ma sempre  </a:t>
            </a:r>
            <a:r>
              <a:rPr sz="1200" spc="-5" dirty="0">
                <a:latin typeface="Times New Roman"/>
                <a:cs typeface="Times New Roman"/>
              </a:rPr>
              <a:t>mutevole, sempre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crescita.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(1126.2) 102:7.2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l’unico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solo fatto autocausato nell’universo. 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dell’ordine,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piano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proposito dell’intera 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cose e di esseri.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ovunque </a:t>
            </a:r>
            <a:r>
              <a:rPr sz="1200" spc="-5" dirty="0">
                <a:latin typeface="Times New Roman"/>
                <a:cs typeface="Times New Roman"/>
              </a:rPr>
              <a:t>mutevole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regolato </a:t>
            </a:r>
            <a:r>
              <a:rPr sz="1200" dirty="0">
                <a:latin typeface="Times New Roman"/>
                <a:cs typeface="Times New Roman"/>
              </a:rPr>
              <a:t>e stabilizzato da </a:t>
            </a:r>
            <a:r>
              <a:rPr sz="1200" spc="-5" dirty="0">
                <a:latin typeface="Times New Roman"/>
                <a:cs typeface="Times New Roman"/>
              </a:rPr>
              <a:t>leggi assolutamente immutabili,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abitudini 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immutabile.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la legge </a:t>
            </a:r>
            <a:r>
              <a:rPr sz="1200" spc="-5" dirty="0">
                <a:latin typeface="Times New Roman"/>
                <a:cs typeface="Times New Roman"/>
              </a:rPr>
              <a:t>divina,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cambia; </a:t>
            </a:r>
            <a:r>
              <a:rPr sz="1200" dirty="0">
                <a:latin typeface="Times New Roman"/>
                <a:cs typeface="Times New Roman"/>
              </a:rPr>
              <a:t>la verità 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relazione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l’universo, </a:t>
            </a:r>
            <a:r>
              <a:rPr sz="1200" dirty="0">
                <a:latin typeface="Times New Roman"/>
                <a:cs typeface="Times New Roman"/>
              </a:rPr>
              <a:t>è una rivelazione  </a:t>
            </a:r>
            <a:r>
              <a:rPr sz="1200" spc="-5" dirty="0">
                <a:latin typeface="Times New Roman"/>
                <a:cs typeface="Times New Roman"/>
              </a:rPr>
              <a:t>relativa </a:t>
            </a:r>
            <a:r>
              <a:rPr sz="1200" dirty="0">
                <a:latin typeface="Times New Roman"/>
                <a:cs typeface="Times New Roman"/>
              </a:rPr>
              <a:t>che è sempre adattabile </a:t>
            </a:r>
            <a:r>
              <a:rPr sz="1200" spc="-5" dirty="0">
                <a:latin typeface="Times New Roman"/>
                <a:cs typeface="Times New Roman"/>
              </a:rPr>
              <a:t>all’universo </a:t>
            </a:r>
            <a:r>
              <a:rPr sz="1200" dirty="0">
                <a:latin typeface="Times New Roman"/>
                <a:cs typeface="Times New Roman"/>
              </a:rPr>
              <a:t>in continua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4320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(1126.3) 102:7.3 </a:t>
            </a:r>
            <a:r>
              <a:rPr sz="1200" dirty="0">
                <a:latin typeface="Times New Roman"/>
                <a:cs typeface="Times New Roman"/>
              </a:rPr>
              <a:t>Chiunque </a:t>
            </a:r>
            <a:r>
              <a:rPr sz="1200" spc="-5" dirty="0">
                <a:latin typeface="Times New Roman"/>
                <a:cs typeface="Times New Roman"/>
              </a:rPr>
              <a:t>volesse inventare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quelli che </a:t>
            </a:r>
            <a:r>
              <a:rPr sz="1200" spc="-5" dirty="0">
                <a:latin typeface="Times New Roman"/>
                <a:cs typeface="Times New Roman"/>
              </a:rPr>
              <a:t>vorrebbero raccogliere dei frutti </a:t>
            </a:r>
            <a:r>
              <a:rPr sz="1200" dirty="0">
                <a:latin typeface="Times New Roman"/>
                <a:cs typeface="Times New Roman"/>
              </a:rPr>
              <a:t>senza alberi o 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senza genitori. Non </a:t>
            </a:r>
            <a:r>
              <a:rPr sz="1200" spc="-5" dirty="0">
                <a:latin typeface="Times New Roman"/>
                <a:cs typeface="Times New Roman"/>
              </a:rPr>
              <a:t>si possono avere degli effetti </a:t>
            </a:r>
            <a:r>
              <a:rPr sz="1200" dirty="0">
                <a:latin typeface="Times New Roman"/>
                <a:cs typeface="Times New Roman"/>
              </a:rPr>
              <a:t>senza cause;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spc="-10" dirty="0">
                <a:latin typeface="Times New Roman"/>
                <a:cs typeface="Times New Roman"/>
              </a:rPr>
              <a:t>l’IO </a:t>
            </a:r>
            <a:r>
              <a:rPr sz="1200" dirty="0">
                <a:latin typeface="Times New Roman"/>
                <a:cs typeface="Times New Roman"/>
              </a:rPr>
              <a:t>SONO è </a:t>
            </a:r>
            <a:r>
              <a:rPr sz="1200" spc="-5" dirty="0">
                <a:latin typeface="Times New Roman"/>
                <a:cs typeface="Times New Roman"/>
              </a:rPr>
              <a:t>senza causa. </a:t>
            </a:r>
            <a:r>
              <a:rPr sz="1200" spc="-10" dirty="0">
                <a:latin typeface="Times New Roman"/>
                <a:cs typeface="Times New Roman"/>
              </a:rPr>
              <a:t>Il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fatto</a:t>
            </a:r>
            <a:endParaRPr sz="1200">
              <a:latin typeface="Times New Roman"/>
              <a:cs typeface="Times New Roman"/>
            </a:endParaRPr>
          </a:p>
          <a:p>
            <a:pPr marL="76200" marR="755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dell’esperienza religiosa implica Dio, ed </a:t>
            </a:r>
            <a:r>
              <a:rPr sz="1200" dirty="0">
                <a:latin typeface="Times New Roman"/>
                <a:cs typeface="Times New Roman"/>
              </a:rPr>
              <a:t>un tale Dio </a:t>
            </a:r>
            <a:r>
              <a:rPr sz="1200" spc="-5" dirty="0">
                <a:latin typeface="Times New Roman"/>
                <a:cs typeface="Times New Roman"/>
              </a:rPr>
              <a:t>d’esperienza personale deve essere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Deità personale. Non si </a:t>
            </a:r>
            <a:r>
              <a:rPr sz="1200" dirty="0">
                <a:latin typeface="Times New Roman"/>
                <a:cs typeface="Times New Roman"/>
              </a:rPr>
              <a:t>può indirizzare  una </a:t>
            </a:r>
            <a:r>
              <a:rPr sz="1200" spc="-5" dirty="0">
                <a:latin typeface="Times New Roman"/>
                <a:cs typeface="Times New Roman"/>
              </a:rPr>
              <a:t>preghiera ad </a:t>
            </a:r>
            <a:r>
              <a:rPr sz="1200" dirty="0">
                <a:latin typeface="Times New Roman"/>
                <a:cs typeface="Times New Roman"/>
              </a:rPr>
              <a:t>una formula </a:t>
            </a:r>
            <a:r>
              <a:rPr sz="1200" spc="-5" dirty="0">
                <a:latin typeface="Times New Roman"/>
                <a:cs typeface="Times New Roman"/>
              </a:rPr>
              <a:t>chimica, supplicare un’equazione matematica, adorare </a:t>
            </a:r>
            <a:r>
              <a:rPr sz="1200" dirty="0">
                <a:latin typeface="Times New Roman"/>
                <a:cs typeface="Times New Roman"/>
              </a:rPr>
              <a:t>un’ipotesi, </a:t>
            </a:r>
            <a:r>
              <a:rPr sz="1200" spc="-5" dirty="0">
                <a:latin typeface="Times New Roman"/>
                <a:cs typeface="Times New Roman"/>
              </a:rPr>
              <a:t>confidare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postulato,  comunicare con </a:t>
            </a:r>
            <a:r>
              <a:rPr sz="1200" dirty="0">
                <a:latin typeface="Times New Roman"/>
                <a:cs typeface="Times New Roman"/>
              </a:rPr>
              <a:t>un procedimento, </a:t>
            </a:r>
            <a:r>
              <a:rPr sz="1200" spc="-5" dirty="0">
                <a:latin typeface="Times New Roman"/>
                <a:cs typeface="Times New Roman"/>
              </a:rPr>
              <a:t>servire un’astrazione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intrattenere </a:t>
            </a:r>
            <a:r>
              <a:rPr sz="1200" dirty="0">
                <a:latin typeface="Times New Roman"/>
                <a:cs typeface="Times New Roman"/>
              </a:rPr>
              <a:t>un rapporto </a:t>
            </a:r>
            <a:r>
              <a:rPr sz="1200" spc="-5" dirty="0">
                <a:latin typeface="Times New Roman"/>
                <a:cs typeface="Times New Roman"/>
              </a:rPr>
              <a:t>affettuoso con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legge.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(1126.4) 102:7.4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tratti apparentemente religiosi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provenire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fonti </a:t>
            </a:r>
            <a:r>
              <a:rPr sz="1200" dirty="0">
                <a:latin typeface="Times New Roman"/>
                <a:cs typeface="Times New Roman"/>
              </a:rPr>
              <a:t>non religiose. Un uomo può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negare</a:t>
            </a:r>
            <a:endParaRPr sz="1200">
              <a:latin typeface="Times New Roman"/>
              <a:cs typeface="Times New Roman"/>
            </a:endParaRPr>
          </a:p>
          <a:p>
            <a:pPr marL="76200" marR="1320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intellettualmente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tuttavia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moralmente </a:t>
            </a:r>
            <a:r>
              <a:rPr sz="1200" dirty="0">
                <a:latin typeface="Times New Roman"/>
                <a:cs typeface="Times New Roman"/>
              </a:rPr>
              <a:t>buono, </a:t>
            </a:r>
            <a:r>
              <a:rPr sz="1200" spc="-5" dirty="0">
                <a:latin typeface="Times New Roman"/>
                <a:cs typeface="Times New Roman"/>
              </a:rPr>
              <a:t>leale, filiale, </a:t>
            </a:r>
            <a:r>
              <a:rPr sz="1200" dirty="0">
                <a:latin typeface="Times New Roman"/>
                <a:cs typeface="Times New Roman"/>
              </a:rPr>
              <a:t>onesto ed </a:t>
            </a:r>
            <a:r>
              <a:rPr sz="1200" spc="-5" dirty="0">
                <a:latin typeface="Times New Roman"/>
                <a:cs typeface="Times New Roman"/>
              </a:rPr>
              <a:t>anche idealista. L’uomo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innestare </a:t>
            </a:r>
            <a:r>
              <a:rPr sz="1200" spc="5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rami  puramente </a:t>
            </a:r>
            <a:r>
              <a:rPr sz="1200" dirty="0">
                <a:latin typeface="Times New Roman"/>
                <a:cs typeface="Times New Roman"/>
              </a:rPr>
              <a:t>umanistici sulla </a:t>
            </a:r>
            <a:r>
              <a:rPr sz="1200" spc="-5" dirty="0">
                <a:latin typeface="Times New Roman"/>
                <a:cs typeface="Times New Roman"/>
              </a:rPr>
              <a:t>sua natura </a:t>
            </a:r>
            <a:r>
              <a:rPr sz="1200" dirty="0">
                <a:latin typeface="Times New Roman"/>
                <a:cs typeface="Times New Roman"/>
              </a:rPr>
              <a:t>spirituale basilare e dimostrare </a:t>
            </a:r>
            <a:r>
              <a:rPr sz="1200" spc="-5" dirty="0">
                <a:latin typeface="Times New Roman"/>
                <a:cs typeface="Times New Roman"/>
              </a:rPr>
              <a:t>così apparentemente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assunti a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 una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religione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12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03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atea, </a:t>
            </a:r>
            <a:r>
              <a:rPr sz="1200" dirty="0">
                <a:latin typeface="Times New Roman"/>
                <a:cs typeface="Times New Roman"/>
              </a:rPr>
              <a:t>ma una tale esperienza è priva di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sopravvivenza, </a:t>
            </a:r>
            <a:r>
              <a:rPr sz="1200" dirty="0">
                <a:latin typeface="Times New Roman"/>
                <a:cs typeface="Times New Roman"/>
              </a:rPr>
              <a:t>di conoscenza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ascensione verso Dio.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esperienza  </a:t>
            </a:r>
            <a:r>
              <a:rPr sz="1200" spc="-5" dirty="0">
                <a:latin typeface="Times New Roman"/>
                <a:cs typeface="Times New Roman"/>
              </a:rPr>
              <a:t>mortale vengono prodotti solo dei frutti sociali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spirituali. L’innesto determina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frutto, </a:t>
            </a:r>
            <a:r>
              <a:rPr sz="1200" spc="-5" dirty="0">
                <a:latin typeface="Times New Roman"/>
                <a:cs typeface="Times New Roman"/>
              </a:rPr>
              <a:t>nonostante che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sostentamento vivente sia tratto dalle radici </a:t>
            </a:r>
            <a:r>
              <a:rPr sz="1200" dirty="0">
                <a:latin typeface="Times New Roman"/>
                <a:cs typeface="Times New Roman"/>
              </a:rPr>
              <a:t>della dotazione divina </a:t>
            </a:r>
            <a:r>
              <a:rPr sz="1200" spc="-5" dirty="0">
                <a:latin typeface="Times New Roman"/>
                <a:cs typeface="Times New Roman"/>
              </a:rPr>
              <a:t>originale della </a:t>
            </a:r>
            <a:r>
              <a:rPr sz="1200" dirty="0">
                <a:latin typeface="Times New Roman"/>
                <a:cs typeface="Times New Roman"/>
              </a:rPr>
              <a:t>mente e dello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90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(1126.5) 102:7.5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marchio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della religione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certezza;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caratteristica filosofica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coerenza; i </a:t>
            </a:r>
            <a:r>
              <a:rPr sz="1200" spc="-5" dirty="0">
                <a:latin typeface="Times New Roman"/>
                <a:cs typeface="Times New Roman"/>
              </a:rPr>
              <a:t>frutti sociali sono l’amore 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(1126.6) 102:7.6 </a:t>
            </a:r>
            <a:r>
              <a:rPr sz="1200" spc="-5" dirty="0">
                <a:latin typeface="Times New Roman"/>
                <a:cs typeface="Times New Roman"/>
              </a:rPr>
              <a:t>L’individuo che </a:t>
            </a:r>
            <a:r>
              <a:rPr sz="1200" dirty="0">
                <a:latin typeface="Times New Roman"/>
                <a:cs typeface="Times New Roman"/>
              </a:rPr>
              <a:t>conosce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è 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cieco alle </a:t>
            </a:r>
            <a:r>
              <a:rPr sz="1200" dirty="0">
                <a:latin typeface="Times New Roman"/>
                <a:cs typeface="Times New Roman"/>
              </a:rPr>
              <a:t>difficoltà o </a:t>
            </a:r>
            <a:r>
              <a:rPr sz="1200" spc="-5" dirty="0">
                <a:latin typeface="Times New Roman"/>
                <a:cs typeface="Times New Roman"/>
              </a:rPr>
              <a:t>dimentico degli ostacoli che sbarrano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per  trovare Dio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dedalo </a:t>
            </a:r>
            <a:r>
              <a:rPr sz="1200" dirty="0">
                <a:latin typeface="Times New Roman"/>
                <a:cs typeface="Times New Roman"/>
              </a:rPr>
              <a:t>delle superstizioni, </a:t>
            </a:r>
            <a:r>
              <a:rPr sz="1200" spc="-5" dirty="0">
                <a:latin typeface="Times New Roman"/>
                <a:cs typeface="Times New Roman"/>
              </a:rPr>
              <a:t>delle tradizioni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tendenze materialistiche dei tempi moderni. Egli </a:t>
            </a:r>
            <a:r>
              <a:rPr sz="1200" dirty="0">
                <a:latin typeface="Times New Roman"/>
                <a:cs typeface="Times New Roman"/>
              </a:rPr>
              <a:t>ha incontrato  tutti </a:t>
            </a:r>
            <a:r>
              <a:rPr sz="1200" spc="-5" dirty="0">
                <a:latin typeface="Times New Roman"/>
                <a:cs typeface="Times New Roman"/>
              </a:rPr>
              <a:t>questi impedimenti ed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trionfato 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essi, </a:t>
            </a:r>
            <a:r>
              <a:rPr sz="1200" dirty="0">
                <a:latin typeface="Times New Roman"/>
                <a:cs typeface="Times New Roman"/>
              </a:rPr>
              <a:t>li ha </a:t>
            </a:r>
            <a:r>
              <a:rPr sz="1200" spc="-5" dirty="0">
                <a:latin typeface="Times New Roman"/>
                <a:cs typeface="Times New Roman"/>
              </a:rPr>
              <a:t>superati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raggiunto, malgrado </a:t>
            </a:r>
            <a:r>
              <a:rPr sz="1200" spc="5" dirty="0">
                <a:latin typeface="Times New Roman"/>
                <a:cs typeface="Times New Roman"/>
              </a:rPr>
              <a:t>loro,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terre  elevate dell’esperienza spirituale. </a:t>
            </a:r>
            <a:r>
              <a:rPr sz="1200" dirty="0">
                <a:latin typeface="Times New Roman"/>
                <a:cs typeface="Times New Roman"/>
              </a:rPr>
              <a:t>È tuttavia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che molte </a:t>
            </a:r>
            <a:r>
              <a:rPr sz="1200" spc="-5" dirty="0">
                <a:latin typeface="Times New Roman"/>
                <a:cs typeface="Times New Roman"/>
              </a:rPr>
              <a:t>persone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intimamente sicure dell’esistenza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paura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affermare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certezza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della </a:t>
            </a:r>
            <a:r>
              <a:rPr sz="1200" dirty="0">
                <a:latin typeface="Times New Roman"/>
                <a:cs typeface="Times New Roman"/>
              </a:rPr>
              <a:t>molteplicità e </a:t>
            </a:r>
            <a:r>
              <a:rPr sz="1200" spc="-5" dirty="0">
                <a:latin typeface="Times New Roman"/>
                <a:cs typeface="Times New Roman"/>
              </a:rPr>
              <a:t>dalla furbizia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assemblano </a:t>
            </a:r>
            <a:r>
              <a:rPr sz="1200" dirty="0">
                <a:latin typeface="Times New Roman"/>
                <a:cs typeface="Times New Roman"/>
              </a:rPr>
              <a:t>le obiezioni </a:t>
            </a:r>
            <a:r>
              <a:rPr sz="1200" spc="-5" dirty="0">
                <a:latin typeface="Times New Roman"/>
                <a:cs typeface="Times New Roman"/>
              </a:rPr>
              <a:t>ed  esagerano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difficoltà riguardo alla </a:t>
            </a:r>
            <a:r>
              <a:rPr sz="1200" dirty="0">
                <a:latin typeface="Times New Roman"/>
                <a:cs typeface="Times New Roman"/>
              </a:rPr>
              <a:t>credenza in </a:t>
            </a:r>
            <a:r>
              <a:rPr sz="1200" spc="-5" dirty="0">
                <a:latin typeface="Times New Roman"/>
                <a:cs typeface="Times New Roman"/>
              </a:rPr>
              <a:t>Dio. Non ci </a:t>
            </a:r>
            <a:r>
              <a:rPr sz="1200" dirty="0">
                <a:latin typeface="Times New Roman"/>
                <a:cs typeface="Times New Roman"/>
              </a:rPr>
              <a:t>vuole una </a:t>
            </a:r>
            <a:r>
              <a:rPr sz="1200" spc="-5" dirty="0">
                <a:latin typeface="Times New Roman"/>
                <a:cs typeface="Times New Roman"/>
              </a:rPr>
              <a:t>grande profondità </a:t>
            </a:r>
            <a:r>
              <a:rPr sz="1200" dirty="0">
                <a:latin typeface="Times New Roman"/>
                <a:cs typeface="Times New Roman"/>
              </a:rPr>
              <a:t>d’intelletto </a:t>
            </a:r>
            <a:r>
              <a:rPr sz="1200" spc="-5" dirty="0">
                <a:latin typeface="Times New Roman"/>
                <a:cs typeface="Times New Roman"/>
              </a:rPr>
              <a:t>per trovare dei difetti, porre  delle </a:t>
            </a:r>
            <a:r>
              <a:rPr sz="1200" dirty="0">
                <a:latin typeface="Times New Roman"/>
                <a:cs typeface="Times New Roman"/>
              </a:rPr>
              <a:t>domande o sollevare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obiezioni. </a:t>
            </a:r>
            <a:r>
              <a:rPr sz="1200" spc="-5" dirty="0">
                <a:latin typeface="Times New Roman"/>
                <a:cs typeface="Times New Roman"/>
              </a:rPr>
              <a:t>Ma ci </a:t>
            </a:r>
            <a:r>
              <a:rPr sz="1200" dirty="0">
                <a:latin typeface="Times New Roman"/>
                <a:cs typeface="Times New Roman"/>
              </a:rPr>
              <a:t>vuole una mente </a:t>
            </a:r>
            <a:r>
              <a:rPr sz="1200" spc="-5" dirty="0">
                <a:latin typeface="Times New Roman"/>
                <a:cs typeface="Times New Roman"/>
              </a:rPr>
              <a:t>brillante per rispondere </a:t>
            </a:r>
            <a:r>
              <a:rPr sz="1200" dirty="0">
                <a:latin typeface="Times New Roman"/>
                <a:cs typeface="Times New Roman"/>
              </a:rPr>
              <a:t>a queste domande e </a:t>
            </a:r>
            <a:r>
              <a:rPr sz="1200" spc="-5" dirty="0">
                <a:latin typeface="Times New Roman"/>
                <a:cs typeface="Times New Roman"/>
              </a:rPr>
              <a:t>risolvere </a:t>
            </a:r>
            <a:r>
              <a:rPr sz="1200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difficoltà;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certezza della fede </a:t>
            </a:r>
            <a:r>
              <a:rPr sz="1200" dirty="0">
                <a:latin typeface="Times New Roman"/>
                <a:cs typeface="Times New Roman"/>
              </a:rPr>
              <a:t>è la tecnica </a:t>
            </a:r>
            <a:r>
              <a:rPr sz="1200" spc="-5" dirty="0">
                <a:latin typeface="Times New Roman"/>
                <a:cs typeface="Times New Roman"/>
              </a:rPr>
              <a:t>migliore per affrontare </a:t>
            </a:r>
            <a:r>
              <a:rPr sz="1200" dirty="0">
                <a:latin typeface="Times New Roman"/>
                <a:cs typeface="Times New Roman"/>
              </a:rPr>
              <a:t>tutte queste </a:t>
            </a:r>
            <a:r>
              <a:rPr sz="1200" spc="-5" dirty="0">
                <a:latin typeface="Times New Roman"/>
                <a:cs typeface="Times New Roman"/>
              </a:rPr>
              <a:t>controversie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superficiali.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76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(1127.1) 102:7.7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o la </a:t>
            </a:r>
            <a:r>
              <a:rPr sz="1200" spc="-5" dirty="0">
                <a:latin typeface="Times New Roman"/>
                <a:cs typeface="Times New Roman"/>
              </a:rPr>
              <a:t>sociologia osano divenire dogmatiche nel </a:t>
            </a:r>
            <a:r>
              <a:rPr sz="1200" dirty="0">
                <a:latin typeface="Times New Roman"/>
                <a:cs typeface="Times New Roman"/>
              </a:rPr>
              <a:t>contrastare i profeti </a:t>
            </a:r>
            <a:r>
              <a:rPr sz="1200" spc="-5" dirty="0">
                <a:latin typeface="Times New Roman"/>
                <a:cs typeface="Times New Roman"/>
              </a:rPr>
              <a:t>della vera religione, </a:t>
            </a:r>
            <a:r>
              <a:rPr sz="1200" dirty="0">
                <a:latin typeface="Times New Roman"/>
                <a:cs typeface="Times New Roman"/>
              </a:rPr>
              <a:t>allora 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che conoscono </a:t>
            </a:r>
            <a:r>
              <a:rPr sz="1200" spc="-5" dirty="0">
                <a:latin typeface="Times New Roman"/>
                <a:cs typeface="Times New Roman"/>
              </a:rPr>
              <a:t>Dio dovrebbero </a:t>
            </a:r>
            <a:r>
              <a:rPr sz="1200" dirty="0">
                <a:latin typeface="Times New Roman"/>
                <a:cs typeface="Times New Roman"/>
              </a:rPr>
              <a:t>replicare a </a:t>
            </a:r>
            <a:r>
              <a:rPr sz="1200" spc="-5" dirty="0">
                <a:latin typeface="Times New Roman"/>
                <a:cs typeface="Times New Roman"/>
              </a:rPr>
              <a:t>questo dogmatismo ingiustificato </a:t>
            </a:r>
            <a:r>
              <a:rPr sz="1200" dirty="0">
                <a:latin typeface="Times New Roman"/>
                <a:cs typeface="Times New Roman"/>
              </a:rPr>
              <a:t>con il dogmatismo più </a:t>
            </a:r>
            <a:r>
              <a:rPr sz="1200" spc="-5" dirty="0">
                <a:latin typeface="Times New Roman"/>
                <a:cs typeface="Times New Roman"/>
              </a:rPr>
              <a:t>lungimirante della  certezza dell’esperienza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personale: “Io </a:t>
            </a:r>
            <a:r>
              <a:rPr sz="1200" dirty="0">
                <a:latin typeface="Times New Roman"/>
                <a:cs typeface="Times New Roman"/>
              </a:rPr>
              <a:t>conosco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fatto l’esperienza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dell’IO </a:t>
            </a:r>
            <a:r>
              <a:rPr sz="1200" spc="5" dirty="0">
                <a:latin typeface="Times New Roman"/>
                <a:cs typeface="Times New Roman"/>
              </a:rPr>
              <a:t>SONO.” </a:t>
            </a:r>
            <a:r>
              <a:rPr sz="1200" dirty="0">
                <a:latin typeface="Times New Roman"/>
                <a:cs typeface="Times New Roman"/>
              </a:rPr>
              <a:t>Se  </a:t>
            </a:r>
            <a:r>
              <a:rPr sz="1200" spc="-5" dirty="0">
                <a:latin typeface="Times New Roman"/>
                <a:cs typeface="Times New Roman"/>
              </a:rPr>
              <a:t>l’esperienza personale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fedele dovesse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contestata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dogma, allora questo figlio nato della fede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fare l’esperienza, potrebbe </a:t>
            </a:r>
            <a:r>
              <a:rPr sz="1200" dirty="0">
                <a:latin typeface="Times New Roman"/>
                <a:cs typeface="Times New Roman"/>
              </a:rPr>
              <a:t>rispondere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dogma incontestabile che afferma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filiazione </a:t>
            </a:r>
            <a:r>
              <a:rPr sz="1200" spc="-5" dirty="0">
                <a:latin typeface="Times New Roman"/>
                <a:cs typeface="Times New Roman"/>
              </a:rPr>
              <a:t>effettiva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 Universale.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356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16839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(1127.2) 102:7.8 </a:t>
            </a:r>
            <a:r>
              <a:rPr sz="1200" dirty="0">
                <a:latin typeface="Times New Roman"/>
                <a:cs typeface="Times New Roman"/>
              </a:rPr>
              <a:t>Solo una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assoluto,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permettersi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coerentemente dogmatico. </a:t>
            </a:r>
            <a:r>
              <a:rPr sz="1200" dirty="0">
                <a:latin typeface="Times New Roman"/>
                <a:cs typeface="Times New Roman"/>
              </a:rPr>
              <a:t>Quelli che pretendono  di </a:t>
            </a:r>
            <a:r>
              <a:rPr sz="1200" spc="-5" dirty="0">
                <a:latin typeface="Times New Roman"/>
                <a:cs typeface="Times New Roman"/>
              </a:rPr>
              <a:t>essere dogmatici </a:t>
            </a:r>
            <a:r>
              <a:rPr sz="1200" dirty="0">
                <a:latin typeface="Times New Roman"/>
                <a:cs typeface="Times New Roman"/>
              </a:rPr>
              <a:t>devono, </a:t>
            </a:r>
            <a:r>
              <a:rPr sz="1200" spc="-5" dirty="0">
                <a:latin typeface="Times New Roman"/>
                <a:cs typeface="Times New Roman"/>
              </a:rPr>
              <a:t>se sono coerenti, essere sospinti presto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tardi nelle braccia dell’Assoluto dell’energia, </a:t>
            </a:r>
            <a:r>
              <a:rPr sz="1200" dirty="0">
                <a:latin typeface="Times New Roman"/>
                <a:cs typeface="Times New Roman"/>
              </a:rPr>
              <a:t>dell’Universale 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e dell’Infinito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686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(1127.3) 102:7.9 </a:t>
            </a:r>
            <a:r>
              <a:rPr sz="1200" spc="-5" dirty="0">
                <a:latin typeface="Times New Roman"/>
                <a:cs typeface="Times New Roman"/>
              </a:rPr>
              <a:t>Se chi si approccia </a:t>
            </a:r>
            <a:r>
              <a:rPr sz="1200" dirty="0">
                <a:latin typeface="Times New Roman"/>
                <a:cs typeface="Times New Roman"/>
              </a:rPr>
              <a:t>in maniera non </a:t>
            </a:r>
            <a:r>
              <a:rPr sz="1200" spc="-5" dirty="0">
                <a:latin typeface="Times New Roman"/>
                <a:cs typeface="Times New Roman"/>
              </a:rPr>
              <a:t>religiosa alla realtà cosmica pretende </a:t>
            </a:r>
            <a:r>
              <a:rPr sz="1200" dirty="0">
                <a:latin typeface="Times New Roman"/>
                <a:cs typeface="Times New Roman"/>
              </a:rPr>
              <a:t>di contestare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certezza della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pretesto del suo status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provato,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colui </a:t>
            </a:r>
            <a:r>
              <a:rPr sz="1200" dirty="0">
                <a:latin typeface="Times New Roman"/>
                <a:cs typeface="Times New Roman"/>
              </a:rPr>
              <a:t>che ha </a:t>
            </a:r>
            <a:r>
              <a:rPr sz="1200" spc="-5" dirty="0">
                <a:latin typeface="Times New Roman"/>
                <a:cs typeface="Times New Roman"/>
              </a:rPr>
              <a:t>fatto l’esperienza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può parimenti </a:t>
            </a:r>
            <a:r>
              <a:rPr sz="1200" spc="-5" dirty="0">
                <a:latin typeface="Times New Roman"/>
                <a:cs typeface="Times New Roman"/>
              </a:rPr>
              <a:t>ricorrere alla contestazione  dogmatica dei fatti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credenze della filosofia sostenendo che nemmeno essi sono provati; sono anch’essi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esperienze nella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dello scienziato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filosofo.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(1127.4) 102:7.10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Dio, la </a:t>
            </a:r>
            <a:r>
              <a:rPr sz="1200" spc="-5" dirty="0">
                <a:latin typeface="Times New Roman"/>
                <a:cs typeface="Times New Roman"/>
              </a:rPr>
              <a:t>più ineluttabile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presenze,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fatti,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vivente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amorevole 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amici </a:t>
            </a:r>
            <a:r>
              <a:rPr sz="1200" dirty="0">
                <a:latin typeface="Times New Roman"/>
                <a:cs typeface="Times New Roman"/>
              </a:rPr>
              <a:t>ed il più divino di tutti i </a:t>
            </a:r>
            <a:r>
              <a:rPr sz="1200" spc="-5" dirty="0">
                <a:latin typeface="Times New Roman"/>
                <a:cs typeface="Times New Roman"/>
              </a:rPr>
              <a:t>valori,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il diritto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la più certa di tutte le </a:t>
            </a:r>
            <a:r>
              <a:rPr sz="1200" spc="-5" dirty="0">
                <a:latin typeface="Times New Roman"/>
                <a:cs typeface="Times New Roman"/>
              </a:rPr>
              <a:t>esperienze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Le prove della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religione</a:t>
            </a:r>
            <a:endParaRPr sz="1600">
              <a:latin typeface="Times New Roman"/>
              <a:cs typeface="Times New Roman"/>
            </a:endParaRPr>
          </a:p>
          <a:p>
            <a:pPr marL="88900" marR="10033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(1127.5) 102:8.1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migliore della realtà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dell’efficacia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consiste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i="1" dirty="0">
                <a:latin typeface="Times New Roman"/>
                <a:cs typeface="Times New Roman"/>
              </a:rPr>
              <a:t>fatto </a:t>
            </a:r>
            <a:r>
              <a:rPr sz="1200" i="1" spc="-5" dirty="0">
                <a:latin typeface="Times New Roman"/>
                <a:cs typeface="Times New Roman"/>
              </a:rPr>
              <a:t>dell’esperienza </a:t>
            </a:r>
            <a:r>
              <a:rPr sz="1200" i="1" dirty="0">
                <a:latin typeface="Times New Roman"/>
                <a:cs typeface="Times New Roman"/>
              </a:rPr>
              <a:t>umana; </a:t>
            </a:r>
            <a:r>
              <a:rPr sz="1200" spc="-5" dirty="0">
                <a:latin typeface="Times New Roman"/>
                <a:cs typeface="Times New Roman"/>
              </a:rPr>
              <a:t>cioè che </a:t>
            </a:r>
            <a:r>
              <a:rPr sz="1200" dirty="0">
                <a:latin typeface="Times New Roman"/>
                <a:cs typeface="Times New Roman"/>
              </a:rPr>
              <a:t>l’uomo,  timoroso e </a:t>
            </a:r>
            <a:r>
              <a:rPr sz="1200" spc="-5" dirty="0">
                <a:latin typeface="Times New Roman"/>
                <a:cs typeface="Times New Roman"/>
              </a:rPr>
              <a:t>sospettoso per natura, </a:t>
            </a:r>
            <a:r>
              <a:rPr sz="1200" dirty="0">
                <a:latin typeface="Times New Roman"/>
                <a:cs typeface="Times New Roman"/>
              </a:rPr>
              <a:t>dotato per nascita di un </a:t>
            </a:r>
            <a:r>
              <a:rPr sz="1200" spc="-5" dirty="0">
                <a:latin typeface="Times New Roman"/>
                <a:cs typeface="Times New Roman"/>
              </a:rPr>
              <a:t>forte </a:t>
            </a:r>
            <a:r>
              <a:rPr sz="1200" dirty="0">
                <a:latin typeface="Times New Roman"/>
                <a:cs typeface="Times New Roman"/>
              </a:rPr>
              <a:t>istinto di autoconservazione e ardentemente </a:t>
            </a:r>
            <a:r>
              <a:rPr sz="1200" spc="-5" dirty="0">
                <a:latin typeface="Times New Roman"/>
                <a:cs typeface="Times New Roman"/>
              </a:rPr>
              <a:t>desideroso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sopravvivere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totalmente </a:t>
            </a:r>
            <a:r>
              <a:rPr sz="1200" dirty="0">
                <a:latin typeface="Times New Roman"/>
                <a:cs typeface="Times New Roman"/>
              </a:rPr>
              <a:t>disposto </a:t>
            </a:r>
            <a:r>
              <a:rPr sz="1200" spc="-5" dirty="0">
                <a:latin typeface="Times New Roman"/>
                <a:cs typeface="Times New Roman"/>
              </a:rPr>
              <a:t>ad affidare gli interessi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profondi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presente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suo futuro </a:t>
            </a:r>
            <a:r>
              <a:rPr sz="1200" spc="5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custodia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direzione </a:t>
            </a:r>
            <a:r>
              <a:rPr sz="1200" spc="-5" dirty="0">
                <a:latin typeface="Times New Roman"/>
                <a:cs typeface="Times New Roman"/>
              </a:rPr>
              <a:t>del potere </a:t>
            </a:r>
            <a:r>
              <a:rPr sz="1200" dirty="0">
                <a:latin typeface="Times New Roman"/>
                <a:cs typeface="Times New Roman"/>
              </a:rPr>
              <a:t>e della persona </a:t>
            </a:r>
            <a:r>
              <a:rPr sz="1200" spc="-5" dirty="0">
                <a:latin typeface="Times New Roman"/>
                <a:cs typeface="Times New Roman"/>
              </a:rPr>
              <a:t>designata dalla sua fede come Dio. </a:t>
            </a:r>
            <a:r>
              <a:rPr sz="1200" dirty="0">
                <a:latin typeface="Times New Roman"/>
                <a:cs typeface="Times New Roman"/>
              </a:rPr>
              <a:t>Questa è la sola </a:t>
            </a:r>
            <a:r>
              <a:rPr sz="1200" spc="-5" dirty="0">
                <a:latin typeface="Times New Roman"/>
                <a:cs typeface="Times New Roman"/>
              </a:rPr>
              <a:t>verità centrale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ogni</a:t>
            </a:r>
            <a:endParaRPr sz="1200">
              <a:latin typeface="Times New Roman"/>
              <a:cs typeface="Times New Roman"/>
            </a:endParaRPr>
          </a:p>
          <a:p>
            <a:pPr marL="88900" marR="58610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religione. Quanto </a:t>
            </a:r>
            <a:r>
              <a:rPr sz="1200" dirty="0">
                <a:latin typeface="Times New Roman"/>
                <a:cs typeface="Times New Roman"/>
              </a:rPr>
              <a:t>a quello </a:t>
            </a:r>
            <a:r>
              <a:rPr sz="1200" spc="-5" dirty="0">
                <a:latin typeface="Times New Roman"/>
                <a:cs typeface="Times New Roman"/>
              </a:rPr>
              <a:t>che questo </a:t>
            </a:r>
            <a:r>
              <a:rPr sz="1200" dirty="0">
                <a:latin typeface="Times New Roman"/>
                <a:cs typeface="Times New Roman"/>
              </a:rPr>
              <a:t>potere o </a:t>
            </a:r>
            <a:r>
              <a:rPr sz="1200" spc="-5" dirty="0">
                <a:latin typeface="Times New Roman"/>
                <a:cs typeface="Times New Roman"/>
              </a:rPr>
              <a:t>questa persona esigono </a:t>
            </a:r>
            <a:r>
              <a:rPr sz="1200" dirty="0">
                <a:latin typeface="Times New Roman"/>
                <a:cs typeface="Times New Roman"/>
              </a:rPr>
              <a:t>dall’uomo in </a:t>
            </a:r>
            <a:r>
              <a:rPr sz="1200" spc="-5" dirty="0">
                <a:latin typeface="Times New Roman"/>
                <a:cs typeface="Times New Roman"/>
              </a:rPr>
              <a:t>cambio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protezione </a:t>
            </a:r>
            <a:r>
              <a:rPr sz="1200" dirty="0">
                <a:latin typeface="Times New Roman"/>
                <a:cs typeface="Times New Roman"/>
              </a:rPr>
              <a:t>e di questa  </a:t>
            </a:r>
            <a:r>
              <a:rPr sz="1200" spc="-5" dirty="0">
                <a:latin typeface="Times New Roman"/>
                <a:cs typeface="Times New Roman"/>
              </a:rPr>
              <a:t>salvezza finale, </a:t>
            </a:r>
            <a:r>
              <a:rPr sz="1200" dirty="0">
                <a:latin typeface="Times New Roman"/>
                <a:cs typeface="Times New Roman"/>
              </a:rPr>
              <a:t>non vi sono due </a:t>
            </a:r>
            <a:r>
              <a:rPr sz="1200" spc="-5" dirty="0">
                <a:latin typeface="Times New Roman"/>
                <a:cs typeface="Times New Roman"/>
              </a:rPr>
              <a:t>religioni che siano d’accordo;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 </a:t>
            </a:r>
            <a:r>
              <a:rPr sz="1200" dirty="0">
                <a:latin typeface="Times New Roman"/>
                <a:cs typeface="Times New Roman"/>
              </a:rPr>
              <a:t>esse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tutte più o meno in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disaccordo.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89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(1127.6) 102:8.2 </a:t>
            </a:r>
            <a:r>
              <a:rPr sz="1200" spc="-5" dirty="0">
                <a:latin typeface="Times New Roman"/>
                <a:cs typeface="Times New Roman"/>
              </a:rPr>
              <a:t>Riguardo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religione nella scala evoluzionaria, essa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meglio giudicata secondo </a:t>
            </a:r>
            <a:r>
              <a:rPr sz="1200" dirty="0">
                <a:latin typeface="Times New Roman"/>
                <a:cs typeface="Times New Roman"/>
              </a:rPr>
              <a:t>i suoi giudizi  </a:t>
            </a:r>
            <a:r>
              <a:rPr sz="1200" spc="-5" dirty="0">
                <a:latin typeface="Times New Roman"/>
                <a:cs typeface="Times New Roman"/>
              </a:rPr>
              <a:t>morali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norme </a:t>
            </a:r>
            <a:r>
              <a:rPr sz="1200" spc="-5" dirty="0">
                <a:latin typeface="Times New Roman"/>
                <a:cs typeface="Times New Roman"/>
              </a:rPr>
              <a:t>etiche. Più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la qualità di una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incoraggia ed </a:t>
            </a:r>
            <a:r>
              <a:rPr sz="1200" dirty="0">
                <a:latin typeface="Times New Roman"/>
                <a:cs typeface="Times New Roman"/>
              </a:rPr>
              <a:t>è incoraggiata da una moralità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0705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8224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etica in costante </a:t>
            </a:r>
            <a:r>
              <a:rPr sz="1200" spc="-5" dirty="0">
                <a:latin typeface="Times New Roman"/>
                <a:cs typeface="Times New Roman"/>
              </a:rPr>
              <a:t>progresso. Non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dallo status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 che l’accompagna; </a:t>
            </a:r>
            <a:r>
              <a:rPr sz="1200" spc="5" dirty="0">
                <a:latin typeface="Times New Roman"/>
                <a:cs typeface="Times New Roman"/>
              </a:rPr>
              <a:t>sarebbe  </a:t>
            </a:r>
            <a:r>
              <a:rPr sz="1200" spc="-5" dirty="0">
                <a:latin typeface="Times New Roman"/>
                <a:cs typeface="Times New Roman"/>
              </a:rPr>
              <a:t>meglio valutare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reale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secondo la </a:t>
            </a:r>
            <a:r>
              <a:rPr sz="1200" spc="-5" dirty="0">
                <a:latin typeface="Times New Roman"/>
                <a:cs typeface="Times New Roman"/>
              </a:rPr>
              <a:t>purezza </a:t>
            </a:r>
            <a:r>
              <a:rPr sz="1200" dirty="0">
                <a:latin typeface="Times New Roman"/>
                <a:cs typeface="Times New Roman"/>
              </a:rPr>
              <a:t>e la nobiltà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religiosi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rimarchevoli del </a:t>
            </a:r>
            <a:r>
              <a:rPr sz="1200" dirty="0">
                <a:latin typeface="Times New Roman"/>
                <a:cs typeface="Times New Roman"/>
              </a:rPr>
              <a:t>mondo sono </a:t>
            </a:r>
            <a:r>
              <a:rPr sz="1200" spc="-5" dirty="0">
                <a:latin typeface="Times New Roman"/>
                <a:cs typeface="Times New Roman"/>
              </a:rPr>
              <a:t>stati praticamente degli illetterati.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sapienza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non è necessaria </a:t>
            </a:r>
            <a:r>
              <a:rPr sz="1200" spc="-5" dirty="0">
                <a:latin typeface="Times New Roman"/>
                <a:cs typeface="Times New Roman"/>
              </a:rPr>
              <a:t>per manifestare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fede  salvifica nelle realtà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(1127.7) 102:8.3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differenza tra 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delle diverse epoche dipende interamente </a:t>
            </a:r>
            <a:r>
              <a:rPr sz="1200" spc="-5" dirty="0">
                <a:latin typeface="Times New Roman"/>
                <a:cs typeface="Times New Roman"/>
              </a:rPr>
              <a:t>dalla differenza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della  realtà </a:t>
            </a:r>
            <a:r>
              <a:rPr sz="1200" dirty="0">
                <a:latin typeface="Times New Roman"/>
                <a:cs typeface="Times New Roman"/>
              </a:rPr>
              <a:t>e dal </a:t>
            </a:r>
            <a:r>
              <a:rPr sz="1200" spc="-5" dirty="0">
                <a:latin typeface="Times New Roman"/>
                <a:cs typeface="Times New Roman"/>
              </a:rPr>
              <a:t>suo diverso riconoscimento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valori morali, delle relazioni etiche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09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(1127.8) 102:8.4 </a:t>
            </a:r>
            <a:r>
              <a:rPr sz="1200" spc="-5" dirty="0">
                <a:latin typeface="Times New Roman"/>
                <a:cs typeface="Times New Roman"/>
              </a:rPr>
              <a:t>L’etica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l’eterno specchio sociale </a:t>
            </a:r>
            <a:r>
              <a:rPr sz="1200" dirty="0">
                <a:latin typeface="Times New Roman"/>
                <a:cs typeface="Times New Roman"/>
              </a:rPr>
              <a:t>o razziale </a:t>
            </a:r>
            <a:r>
              <a:rPr sz="1200" spc="-5" dirty="0">
                <a:latin typeface="Times New Roman"/>
                <a:cs typeface="Times New Roman"/>
              </a:rPr>
              <a:t>che riflette </a:t>
            </a:r>
            <a:r>
              <a:rPr sz="1200" dirty="0">
                <a:latin typeface="Times New Roman"/>
                <a:cs typeface="Times New Roman"/>
              </a:rPr>
              <a:t>fedelmente 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altrimenti non </a:t>
            </a:r>
            <a:r>
              <a:rPr sz="1200" spc="-5" dirty="0">
                <a:latin typeface="Times New Roman"/>
                <a:cs typeface="Times New Roman"/>
              </a:rPr>
              <a:t>osservabile </a:t>
            </a:r>
            <a:r>
              <a:rPr sz="1200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sviluppi spirituali religiosi interiori. L’uomo </a:t>
            </a:r>
            <a:r>
              <a:rPr sz="1200" dirty="0">
                <a:latin typeface="Times New Roman"/>
                <a:cs typeface="Times New Roman"/>
              </a:rPr>
              <a:t>ha sempre </a:t>
            </a:r>
            <a:r>
              <a:rPr sz="1200" spc="-5" dirty="0">
                <a:latin typeface="Times New Roman"/>
                <a:cs typeface="Times New Roman"/>
              </a:rPr>
              <a:t>pensato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nei termini </a:t>
            </a:r>
            <a:r>
              <a:rPr sz="1200" dirty="0">
                <a:latin typeface="Times New Roman"/>
                <a:cs typeface="Times New Roman"/>
              </a:rPr>
              <a:t>di quanto </a:t>
            </a:r>
            <a:r>
              <a:rPr sz="1200" spc="-5" dirty="0">
                <a:latin typeface="Times New Roman"/>
                <a:cs typeface="Times New Roman"/>
              </a:rPr>
              <a:t>conosceva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meglio, delle </a:t>
            </a:r>
            <a:r>
              <a:rPr sz="1200" dirty="0">
                <a:latin typeface="Times New Roman"/>
                <a:cs typeface="Times New Roman"/>
              </a:rPr>
              <a:t>sue idee più  </a:t>
            </a:r>
            <a:r>
              <a:rPr sz="1200" spc="-5" dirty="0">
                <a:latin typeface="Times New Roman"/>
                <a:cs typeface="Times New Roman"/>
              </a:rPr>
              <a:t>profonde </a:t>
            </a:r>
            <a:r>
              <a:rPr sz="1200" dirty="0">
                <a:latin typeface="Times New Roman"/>
                <a:cs typeface="Times New Roman"/>
              </a:rPr>
              <a:t>e dei suoi </a:t>
            </a:r>
            <a:r>
              <a:rPr sz="1200" spc="-5" dirty="0">
                <a:latin typeface="Times New Roman"/>
                <a:cs typeface="Times New Roman"/>
              </a:rPr>
              <a:t>ideali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storica ha sempre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concezioni </a:t>
            </a:r>
            <a:r>
              <a:rPr sz="1200" spc="-1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Dio partendo dai </a:t>
            </a:r>
            <a:r>
              <a:rPr sz="1200" dirty="0">
                <a:latin typeface="Times New Roman"/>
                <a:cs typeface="Times New Roman"/>
              </a:rPr>
              <a:t>suoi valori  </a:t>
            </a:r>
            <a:r>
              <a:rPr sz="1200" spc="-5" dirty="0">
                <a:latin typeface="Times New Roman"/>
                <a:cs typeface="Times New Roman"/>
              </a:rPr>
              <a:t>riconosciuti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elevati. Ogni </a:t>
            </a:r>
            <a:r>
              <a:rPr sz="1200" dirty="0">
                <a:latin typeface="Times New Roman"/>
                <a:cs typeface="Times New Roman"/>
              </a:rPr>
              <a:t>creatura </a:t>
            </a:r>
            <a:r>
              <a:rPr sz="1200" spc="-5" dirty="0">
                <a:latin typeface="Times New Roman"/>
                <a:cs typeface="Times New Roman"/>
              </a:rPr>
              <a:t>intelligente </a:t>
            </a:r>
            <a:r>
              <a:rPr sz="1200" dirty="0">
                <a:latin typeface="Times New Roman"/>
                <a:cs typeface="Times New Roman"/>
              </a:rPr>
              <a:t>dà il nome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conosce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e di più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elevato.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159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(1128.1) 102:8.5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religione, quando </a:t>
            </a:r>
            <a:r>
              <a:rPr sz="1200" dirty="0">
                <a:latin typeface="Times New Roman"/>
                <a:cs typeface="Times New Roman"/>
              </a:rPr>
              <a:t>è ridotta in termini di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d’espressione intellettuale,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osato </a:t>
            </a:r>
            <a:r>
              <a:rPr sz="1200" spc="-5" dirty="0">
                <a:latin typeface="Times New Roman"/>
                <a:cs typeface="Times New Roman"/>
              </a:rPr>
              <a:t>criticare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progresso evoluzionario giudicandoli </a:t>
            </a:r>
            <a:r>
              <a:rPr sz="1200" dirty="0">
                <a:latin typeface="Times New Roman"/>
                <a:cs typeface="Times New Roman"/>
              </a:rPr>
              <a:t>secondo i suoi </a:t>
            </a:r>
            <a:r>
              <a:rPr sz="1200" spc="-5" dirty="0">
                <a:latin typeface="Times New Roman"/>
                <a:cs typeface="Times New Roman"/>
              </a:rPr>
              <a:t>criteri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etica e di </a:t>
            </a:r>
            <a:r>
              <a:rPr sz="1200" spc="-5" dirty="0">
                <a:latin typeface="Times New Roman"/>
                <a:cs typeface="Times New Roman"/>
              </a:rPr>
              <a:t>progresso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953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(1128.2) 102:8.6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personale precede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della morale umana, si </a:t>
            </a:r>
            <a:r>
              <a:rPr sz="1200" dirty="0">
                <a:latin typeface="Times New Roman"/>
                <a:cs typeface="Times New Roman"/>
              </a:rPr>
              <a:t>constata </a:t>
            </a:r>
            <a:r>
              <a:rPr sz="1200" spc="-5" dirty="0">
                <a:latin typeface="Times New Roman"/>
                <a:cs typeface="Times New Roman"/>
              </a:rPr>
              <a:t>con rammarico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religione  istituzionale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invariabilmente rimasta al traino </a:t>
            </a:r>
            <a:r>
              <a:rPr sz="1200" dirty="0">
                <a:latin typeface="Times New Roman"/>
                <a:cs typeface="Times New Roman"/>
              </a:rPr>
              <a:t>dei costumi in lento </a:t>
            </a:r>
            <a:r>
              <a:rPr sz="1200" spc="-5" dirty="0">
                <a:latin typeface="Times New Roman"/>
                <a:cs typeface="Times New Roman"/>
              </a:rPr>
              <a:t>cambiamento delle </a:t>
            </a:r>
            <a:r>
              <a:rPr sz="1200" dirty="0">
                <a:latin typeface="Times New Roman"/>
                <a:cs typeface="Times New Roman"/>
              </a:rPr>
              <a:t>razze umane.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organizzata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dimostrata essere </a:t>
            </a:r>
            <a:r>
              <a:rPr sz="1200" dirty="0">
                <a:latin typeface="Times New Roman"/>
                <a:cs typeface="Times New Roman"/>
              </a:rPr>
              <a:t>in ritardo </a:t>
            </a:r>
            <a:r>
              <a:rPr sz="1200" spc="-5" dirty="0">
                <a:latin typeface="Times New Roman"/>
                <a:cs typeface="Times New Roman"/>
              </a:rPr>
              <a:t>per conservatorismo.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profeti hanno generalmente guidato </a:t>
            </a:r>
            <a:r>
              <a:rPr sz="1200" dirty="0">
                <a:latin typeface="Times New Roman"/>
                <a:cs typeface="Times New Roman"/>
              </a:rPr>
              <a:t>il popolo nello sviluppo </a:t>
            </a:r>
            <a:r>
              <a:rPr sz="1200" spc="-5" dirty="0">
                <a:latin typeface="Times New Roman"/>
                <a:cs typeface="Times New Roman"/>
              </a:rPr>
              <a:t>religioso;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teologi </a:t>
            </a:r>
            <a:r>
              <a:rPr sz="1200" dirty="0">
                <a:latin typeface="Times New Roman"/>
                <a:cs typeface="Times New Roman"/>
              </a:rPr>
              <a:t>li  </a:t>
            </a:r>
            <a:r>
              <a:rPr sz="1200" spc="-5" dirty="0">
                <a:latin typeface="Times New Roman"/>
                <a:cs typeface="Times New Roman"/>
              </a:rPr>
              <a:t>hanno generalmente </a:t>
            </a:r>
            <a:r>
              <a:rPr sz="1200" dirty="0">
                <a:latin typeface="Times New Roman"/>
                <a:cs typeface="Times New Roman"/>
              </a:rPr>
              <a:t>tenuti a </a:t>
            </a:r>
            <a:r>
              <a:rPr sz="1200" spc="-5" dirty="0">
                <a:latin typeface="Times New Roman"/>
                <a:cs typeface="Times New Roman"/>
              </a:rPr>
              <a:t>freno.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religione, essendo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esperienza interiore </a:t>
            </a:r>
            <a:r>
              <a:rPr sz="1200" dirty="0">
                <a:latin typeface="Times New Roman"/>
                <a:cs typeface="Times New Roman"/>
              </a:rPr>
              <a:t>o personale, non può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svilupparsi  molto in </a:t>
            </a:r>
            <a:r>
              <a:rPr sz="1200" spc="-5" dirty="0">
                <a:latin typeface="Times New Roman"/>
                <a:cs typeface="Times New Roman"/>
              </a:rPr>
              <a:t>anticipo sull’evoluzione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razze.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6575" cy="40817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689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(693.5) 61:1.2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periodo apparvero </a:t>
            </a:r>
            <a:r>
              <a:rPr sz="1200" i="1" spc="-5" dirty="0">
                <a:latin typeface="Times New Roman"/>
                <a:cs typeface="Times New Roman"/>
              </a:rPr>
              <a:t>improvvisamente </a:t>
            </a:r>
            <a:r>
              <a:rPr sz="1200" spc="-5" dirty="0">
                <a:latin typeface="Times New Roman"/>
                <a:cs typeface="Times New Roman"/>
              </a:rPr>
              <a:t>nell’America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mammiferi del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placentale,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costituivano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importante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quest’epoca. </a:t>
            </a:r>
            <a:r>
              <a:rPr sz="1200" dirty="0">
                <a:latin typeface="Times New Roman"/>
                <a:cs typeface="Times New Roman"/>
              </a:rPr>
              <a:t>Certi ordini di </a:t>
            </a:r>
            <a:r>
              <a:rPr sz="1200" spc="-5" dirty="0">
                <a:latin typeface="Times New Roman"/>
                <a:cs typeface="Times New Roman"/>
              </a:rPr>
              <a:t>mammiferi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placentali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esistiti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precedenza,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nuovo tipo </a:t>
            </a:r>
            <a:r>
              <a:rPr sz="1200" spc="-5" dirty="0">
                <a:latin typeface="Times New Roman"/>
                <a:cs typeface="Times New Roman"/>
              </a:rPr>
              <a:t>scaturì direttamente ed </a:t>
            </a:r>
            <a:r>
              <a:rPr sz="1200" i="1" dirty="0">
                <a:latin typeface="Times New Roman"/>
                <a:cs typeface="Times New Roman"/>
              </a:rPr>
              <a:t>improvvisamente </a:t>
            </a:r>
            <a:r>
              <a:rPr sz="1200" spc="-5" dirty="0">
                <a:latin typeface="Times New Roman"/>
                <a:cs typeface="Times New Roman"/>
              </a:rPr>
              <a:t>dal preesistente antenato rettiliano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discendenza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persistita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 tempi del </a:t>
            </a:r>
            <a:r>
              <a:rPr sz="1200" spc="-5" dirty="0">
                <a:latin typeface="Times New Roman"/>
                <a:cs typeface="Times New Roman"/>
              </a:rPr>
              <a:t>declino dei </a:t>
            </a:r>
            <a:r>
              <a:rPr sz="1200" dirty="0">
                <a:latin typeface="Times New Roman"/>
                <a:cs typeface="Times New Roman"/>
              </a:rPr>
              <a:t>dinosauri.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dei </a:t>
            </a:r>
            <a:r>
              <a:rPr sz="1200" spc="-5" dirty="0">
                <a:latin typeface="Times New Roman"/>
                <a:cs typeface="Times New Roman"/>
              </a:rPr>
              <a:t>mammiferi placentali fu </a:t>
            </a:r>
            <a:r>
              <a:rPr sz="1200" dirty="0">
                <a:latin typeface="Times New Roman"/>
                <a:cs typeface="Times New Roman"/>
              </a:rPr>
              <a:t>un piccolo </a:t>
            </a:r>
            <a:r>
              <a:rPr sz="1200" spc="-5" dirty="0">
                <a:latin typeface="Times New Roman"/>
                <a:cs typeface="Times New Roman"/>
              </a:rPr>
              <a:t>dinosauro carnivoro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attivo </a:t>
            </a:r>
            <a:r>
              <a:rPr sz="1200" dirty="0">
                <a:latin typeface="Times New Roman"/>
                <a:cs typeface="Times New Roman"/>
              </a:rPr>
              <a:t>del tipo </a:t>
            </a:r>
            <a:r>
              <a:rPr sz="1200" spc="-5" dirty="0">
                <a:latin typeface="Times New Roman"/>
                <a:cs typeface="Times New Roman"/>
              </a:rPr>
              <a:t>saltatore.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451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(693.6) 61:1.3 </a:t>
            </a:r>
            <a:r>
              <a:rPr sz="1200" spc="-5" dirty="0">
                <a:latin typeface="Times New Roman"/>
                <a:cs typeface="Times New Roman"/>
              </a:rPr>
              <a:t>Gli istinti fondamentali dei mammiferi cominciarono </a:t>
            </a:r>
            <a:r>
              <a:rPr sz="1200" dirty="0">
                <a:latin typeface="Times New Roman"/>
                <a:cs typeface="Times New Roman"/>
              </a:rPr>
              <a:t>a manifestarsi in questi tipi </a:t>
            </a:r>
            <a:r>
              <a:rPr sz="1200" spc="-5" dirty="0">
                <a:latin typeface="Times New Roman"/>
                <a:cs typeface="Times New Roman"/>
              </a:rPr>
              <a:t>primitivi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mammiferi. </a:t>
            </a:r>
            <a:r>
              <a:rPr sz="1200" dirty="0">
                <a:latin typeface="Times New Roman"/>
                <a:cs typeface="Times New Roman"/>
              </a:rPr>
              <a:t>I mammiferi  </a:t>
            </a:r>
            <a:r>
              <a:rPr sz="1200" spc="-5" dirty="0">
                <a:latin typeface="Times New Roman"/>
                <a:cs typeface="Times New Roman"/>
              </a:rPr>
              <a:t>posseggono </a:t>
            </a:r>
            <a:r>
              <a:rPr sz="1200" dirty="0">
                <a:latin typeface="Times New Roman"/>
                <a:cs typeface="Times New Roman"/>
              </a:rPr>
              <a:t>un immenso </a:t>
            </a:r>
            <a:r>
              <a:rPr sz="1200" spc="-5" dirty="0">
                <a:latin typeface="Times New Roman"/>
                <a:cs typeface="Times New Roman"/>
              </a:rPr>
              <a:t>vantaggio </a:t>
            </a:r>
            <a:r>
              <a:rPr sz="1200" dirty="0">
                <a:latin typeface="Times New Roman"/>
                <a:cs typeface="Times New Roman"/>
              </a:rPr>
              <a:t>per sopravvivere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altre forme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possono: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(693.7) 61:1.4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Generare </a:t>
            </a:r>
            <a:r>
              <a:rPr sz="1200" dirty="0">
                <a:latin typeface="Times New Roman"/>
                <a:cs typeface="Times New Roman"/>
              </a:rPr>
              <a:t>una prole </a:t>
            </a: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dirty="0">
                <a:latin typeface="Times New Roman"/>
                <a:cs typeface="Times New Roman"/>
              </a:rPr>
              <a:t>matura e </a:t>
            </a:r>
            <a:r>
              <a:rPr sz="1200" spc="-5" dirty="0">
                <a:latin typeface="Times New Roman"/>
                <a:cs typeface="Times New Roman"/>
              </a:rPr>
              <a:t>ben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sviluppata.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(693.8) 61:1.5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Nutrire, allevare </a:t>
            </a:r>
            <a:r>
              <a:rPr sz="1200" dirty="0">
                <a:latin typeface="Times New Roman"/>
                <a:cs typeface="Times New Roman"/>
              </a:rPr>
              <a:t>e proteggere la </a:t>
            </a:r>
            <a:r>
              <a:rPr sz="1200" spc="-5" dirty="0">
                <a:latin typeface="Times New Roman"/>
                <a:cs typeface="Times New Roman"/>
              </a:rPr>
              <a:t>loro prole con attenzione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affettuosa.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(693.9) 61:1.6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Impiegare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potere cerebrale superiore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perpetuarsi.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(693.10) 61:1.7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Utilizzare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maggiore agilità per sfuggire ai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nemici.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(693.11) 61:1.8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Applicare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intelligenza superiore per uniformarsi ed adattarsi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all’ambiente.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(694.1) 61:1.9 </a:t>
            </a:r>
            <a:r>
              <a:rPr sz="1200" i="1" dirty="0">
                <a:latin typeface="Times New Roman"/>
                <a:cs typeface="Times New Roman"/>
              </a:rPr>
              <a:t>45.000.000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dorsali </a:t>
            </a:r>
            <a:r>
              <a:rPr sz="1200" dirty="0">
                <a:latin typeface="Times New Roman"/>
                <a:cs typeface="Times New Roman"/>
              </a:rPr>
              <a:t>continentali </a:t>
            </a:r>
            <a:r>
              <a:rPr sz="1200" spc="-5" dirty="0">
                <a:latin typeface="Times New Roman"/>
                <a:cs typeface="Times New Roman"/>
              </a:rPr>
              <a:t>si erano elevate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correlazione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affondamento generalizzato </a:t>
            </a:r>
            <a:r>
              <a:rPr sz="1200" dirty="0">
                <a:latin typeface="Times New Roman"/>
                <a:cs typeface="Times New Roman"/>
              </a:rPr>
              <a:t>delle  zone </a:t>
            </a:r>
            <a:r>
              <a:rPr sz="1200" spc="-5" dirty="0">
                <a:latin typeface="Times New Roman"/>
                <a:cs typeface="Times New Roman"/>
              </a:rPr>
              <a:t>costiere.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dei mammiferi si </a:t>
            </a:r>
            <a:r>
              <a:rPr sz="1200" dirty="0">
                <a:latin typeface="Times New Roman"/>
                <a:cs typeface="Times New Roman"/>
              </a:rPr>
              <a:t>evolvevano </a:t>
            </a:r>
            <a:r>
              <a:rPr sz="1200" spc="-5" dirty="0">
                <a:latin typeface="Times New Roman"/>
                <a:cs typeface="Times New Roman"/>
              </a:rPr>
              <a:t>rapidamente. Un </a:t>
            </a:r>
            <a:r>
              <a:rPr sz="1200" dirty="0">
                <a:latin typeface="Times New Roman"/>
                <a:cs typeface="Times New Roman"/>
              </a:rPr>
              <a:t>piccolo </a:t>
            </a:r>
            <a:r>
              <a:rPr sz="1200" spc="-5" dirty="0">
                <a:latin typeface="Times New Roman"/>
                <a:cs typeface="Times New Roman"/>
              </a:rPr>
              <a:t>rettile del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oviparo </a:t>
            </a:r>
            <a:r>
              <a:rPr sz="1200" dirty="0">
                <a:latin typeface="Times New Roman"/>
                <a:cs typeface="Times New Roman"/>
              </a:rPr>
              <a:t>di mammiferi </a:t>
            </a:r>
            <a:r>
              <a:rPr sz="1200" spc="-5" dirty="0">
                <a:latin typeface="Times New Roman"/>
                <a:cs typeface="Times New Roman"/>
              </a:rPr>
              <a:t>prosperava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 antenati dei </a:t>
            </a:r>
            <a:r>
              <a:rPr sz="1200" dirty="0">
                <a:latin typeface="Times New Roman"/>
                <a:cs typeface="Times New Roman"/>
              </a:rPr>
              <a:t>futuri canguri </a:t>
            </a:r>
            <a:r>
              <a:rPr sz="1200" spc="-5" dirty="0">
                <a:latin typeface="Times New Roman"/>
                <a:cs typeface="Times New Roman"/>
              </a:rPr>
              <a:t>vagavano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l’Australia. Vi furono ben presto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piccoli cavalli, agili </a:t>
            </a:r>
            <a:r>
              <a:rPr sz="1200" dirty="0">
                <a:latin typeface="Times New Roman"/>
                <a:cs typeface="Times New Roman"/>
              </a:rPr>
              <a:t>rinoceronti, </a:t>
            </a:r>
            <a:r>
              <a:rPr sz="1200" spc="-5" dirty="0">
                <a:latin typeface="Times New Roman"/>
                <a:cs typeface="Times New Roman"/>
              </a:rPr>
              <a:t>tapiri con proboscide,  porci </a:t>
            </a:r>
            <a:r>
              <a:rPr sz="1200" dirty="0">
                <a:latin typeface="Times New Roman"/>
                <a:cs typeface="Times New Roman"/>
              </a:rPr>
              <a:t>primitivi, </a:t>
            </a:r>
            <a:r>
              <a:rPr sz="1200" spc="-5" dirty="0">
                <a:latin typeface="Times New Roman"/>
                <a:cs typeface="Times New Roman"/>
              </a:rPr>
              <a:t>scoiattoli, lemuri, </a:t>
            </a:r>
            <a:r>
              <a:rPr sz="1200" dirty="0">
                <a:latin typeface="Times New Roman"/>
                <a:cs typeface="Times New Roman"/>
              </a:rPr>
              <a:t>opossum e </a:t>
            </a:r>
            <a:r>
              <a:rPr sz="1200" spc="-5" dirty="0">
                <a:latin typeface="Times New Roman"/>
                <a:cs typeface="Times New Roman"/>
              </a:rPr>
              <a:t>parecchie tribù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animali </a:t>
            </a:r>
            <a:r>
              <a:rPr sz="1200" dirty="0">
                <a:latin typeface="Times New Roman"/>
                <a:cs typeface="Times New Roman"/>
              </a:rPr>
              <a:t>scimmie. </a:t>
            </a:r>
            <a:r>
              <a:rPr sz="1200" spc="-5" dirty="0">
                <a:latin typeface="Times New Roman"/>
                <a:cs typeface="Times New Roman"/>
              </a:rPr>
              <a:t>Essi erano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piccoli, </a:t>
            </a:r>
            <a:r>
              <a:rPr sz="1200" dirty="0">
                <a:latin typeface="Times New Roman"/>
                <a:cs typeface="Times New Roman"/>
              </a:rPr>
              <a:t>primitivi e </a:t>
            </a:r>
            <a:r>
              <a:rPr sz="1200" spc="-5" dirty="0">
                <a:latin typeface="Times New Roman"/>
                <a:cs typeface="Times New Roman"/>
              </a:rPr>
              <a:t>meglio adatti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57845" cy="161226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(1128.3) 102:8.7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è mai </a:t>
            </a:r>
            <a:r>
              <a:rPr sz="1200" spc="-5" dirty="0">
                <a:latin typeface="Times New Roman"/>
                <a:cs typeface="Times New Roman"/>
              </a:rPr>
              <a:t>elevata dal ricorso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cosiddetti miracoli.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miracoli </a:t>
            </a:r>
            <a:r>
              <a:rPr sz="1200" dirty="0">
                <a:latin typeface="Times New Roman"/>
                <a:cs typeface="Times New Roman"/>
              </a:rPr>
              <a:t>è un ritorno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religioni  </a:t>
            </a:r>
            <a:r>
              <a:rPr sz="1200" spc="-5" dirty="0">
                <a:latin typeface="Times New Roman"/>
                <a:cs typeface="Times New Roman"/>
              </a:rPr>
              <a:t>primitive della magia.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vera religione </a:t>
            </a:r>
            <a:r>
              <a:rPr sz="1200" dirty="0">
                <a:latin typeface="Times New Roman"/>
                <a:cs typeface="Times New Roman"/>
              </a:rPr>
              <a:t>non ha niente a </a:t>
            </a:r>
            <a:r>
              <a:rPr sz="1200" spc="-5" dirty="0">
                <a:latin typeface="Times New Roman"/>
                <a:cs typeface="Times New Roman"/>
              </a:rPr>
              <a:t>che fare con </a:t>
            </a:r>
            <a:r>
              <a:rPr sz="1200" dirty="0">
                <a:latin typeface="Times New Roman"/>
                <a:cs typeface="Times New Roman"/>
              </a:rPr>
              <a:t>pretesi </a:t>
            </a:r>
            <a:r>
              <a:rPr sz="1200" spc="-5" dirty="0">
                <a:latin typeface="Times New Roman"/>
                <a:cs typeface="Times New Roman"/>
              </a:rPr>
              <a:t>miracoli </a:t>
            </a:r>
            <a:r>
              <a:rPr sz="1200" dirty="0">
                <a:latin typeface="Times New Roman"/>
                <a:cs typeface="Times New Roman"/>
              </a:rPr>
              <a:t>e la religione </a:t>
            </a:r>
            <a:r>
              <a:rPr sz="1200" spc="-5" dirty="0">
                <a:latin typeface="Times New Roman"/>
                <a:cs typeface="Times New Roman"/>
              </a:rPr>
              <a:t>rivelata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indica </a:t>
            </a:r>
            <a:r>
              <a:rPr sz="1200" dirty="0">
                <a:latin typeface="Times New Roman"/>
                <a:cs typeface="Times New Roman"/>
              </a:rPr>
              <a:t>mai i </a:t>
            </a:r>
            <a:r>
              <a:rPr sz="1200" spc="-5" dirty="0">
                <a:latin typeface="Times New Roman"/>
                <a:cs typeface="Times New Roman"/>
              </a:rPr>
              <a:t>miracoli  come prova </a:t>
            </a:r>
            <a:r>
              <a:rPr sz="1200" dirty="0">
                <a:latin typeface="Times New Roman"/>
                <a:cs typeface="Times New Roman"/>
              </a:rPr>
              <a:t>di autorità.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sempre radicata e </a:t>
            </a:r>
            <a:r>
              <a:rPr sz="1200" spc="-5" dirty="0">
                <a:latin typeface="Times New Roman"/>
                <a:cs typeface="Times New Roman"/>
              </a:rPr>
              <a:t>fondata sull’esperienza personale.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più elevata,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 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esperienza personale: </a:t>
            </a:r>
            <a:r>
              <a:rPr sz="1200" dirty="0">
                <a:latin typeface="Times New Roman"/>
                <a:cs typeface="Times New Roman"/>
              </a:rPr>
              <a:t>l’uomo, l’uomo </a:t>
            </a:r>
            <a:r>
              <a:rPr sz="1200" spc="-5" dirty="0">
                <a:latin typeface="Times New Roman"/>
                <a:cs typeface="Times New Roman"/>
              </a:rPr>
              <a:t>mortale, che </a:t>
            </a:r>
            <a:r>
              <a:rPr sz="1200" dirty="0">
                <a:latin typeface="Times New Roman"/>
                <a:cs typeface="Times New Roman"/>
              </a:rPr>
              <a:t>cerca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lo trova in pienezza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una 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nella carne,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nella stessa esperienza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apparve 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cercò </a:t>
            </a:r>
            <a:r>
              <a:rPr sz="1200" dirty="0">
                <a:latin typeface="Times New Roman"/>
                <a:cs typeface="Times New Roman"/>
              </a:rPr>
              <a:t>l’uomo e lo trovò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piena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soddisfazione</a:t>
            </a:r>
            <a:endParaRPr sz="1200">
              <a:latin typeface="Times New Roman"/>
              <a:cs typeface="Times New Roman"/>
            </a:endParaRPr>
          </a:p>
          <a:p>
            <a:pPr marL="50800" marR="1371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dell’anima perfetta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supremazia infinita. </a:t>
            </a:r>
            <a:r>
              <a:rPr sz="1200" dirty="0">
                <a:latin typeface="Times New Roman"/>
                <a:cs typeface="Times New Roman"/>
              </a:rPr>
              <a:t>E questa è la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la più elevata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ad ora rivelata </a:t>
            </a:r>
            <a:r>
              <a:rPr sz="1200" spc="-5" dirty="0">
                <a:latin typeface="Times New Roman"/>
                <a:cs typeface="Times New Roman"/>
              </a:rPr>
              <a:t>nell’universo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— la  vita </a:t>
            </a: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Nazaret.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(1128.4) 102:8.8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36255" cy="40532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103: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realtà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dell’esperienza</a:t>
            </a:r>
            <a:r>
              <a:rPr sz="2200" b="1" spc="2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religiosa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(1129.1) 103:0.1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reazioni veramente </a:t>
            </a:r>
            <a:r>
              <a:rPr sz="1200" dirty="0">
                <a:latin typeface="Times New Roman"/>
                <a:cs typeface="Times New Roman"/>
              </a:rPr>
              <a:t>religiose dell’uomo </a:t>
            </a:r>
            <a:r>
              <a:rPr sz="1200" spc="-5" dirty="0">
                <a:latin typeface="Times New Roman"/>
                <a:cs typeface="Times New Roman"/>
              </a:rPr>
              <a:t>sono promosse dal ministero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dell’aiutante dell’adorazione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sono censurate dall’aiutante della saggezza.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dotazione </a:t>
            </a:r>
            <a:r>
              <a:rPr sz="1200" spc="-5" dirty="0">
                <a:latin typeface="Times New Roman"/>
                <a:cs typeface="Times New Roman"/>
              </a:rPr>
              <a:t>supermentale dell’uomo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messa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circuito della sua </a:t>
            </a:r>
            <a:r>
              <a:rPr sz="1200" dirty="0">
                <a:latin typeface="Times New Roman"/>
                <a:cs typeface="Times New Roman"/>
              </a:rPr>
              <a:t>personalità 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Creativo d’Universo; </a:t>
            </a:r>
            <a:r>
              <a:rPr sz="1200" dirty="0">
                <a:latin typeface="Times New Roman"/>
                <a:cs typeface="Times New Roman"/>
              </a:rPr>
              <a:t>e molto prima </a:t>
            </a:r>
            <a:r>
              <a:rPr sz="1200" spc="-5" dirty="0">
                <a:latin typeface="Times New Roman"/>
                <a:cs typeface="Times New Roman"/>
              </a:rPr>
              <a:t>dei conferimenti dei Figli </a:t>
            </a:r>
            <a:r>
              <a:rPr sz="1200" dirty="0">
                <a:latin typeface="Times New Roman"/>
                <a:cs typeface="Times New Roman"/>
              </a:rPr>
              <a:t>divini e </a:t>
            </a:r>
            <a:r>
              <a:rPr sz="1200" spc="-5" dirty="0">
                <a:latin typeface="Times New Roman"/>
                <a:cs typeface="Times New Roman"/>
              </a:rPr>
              <a:t>del conferimento universale  degli Aggiustatori questa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agisce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ampliare </a:t>
            </a:r>
            <a:r>
              <a:rPr sz="1200" dirty="0">
                <a:latin typeface="Times New Roman"/>
                <a:cs typeface="Times New Roman"/>
              </a:rPr>
              <a:t>il punto di vista </a:t>
            </a:r>
            <a:r>
              <a:rPr sz="1200" spc="-5" dirty="0">
                <a:latin typeface="Times New Roman"/>
                <a:cs typeface="Times New Roman"/>
              </a:rPr>
              <a:t>dell’uomo sull’etica, sulla religione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sulla </a:t>
            </a:r>
            <a:r>
              <a:rPr sz="1200" dirty="0">
                <a:latin typeface="Times New Roman"/>
                <a:cs typeface="Times New Roman"/>
              </a:rPr>
              <a:t>spiritualità. </a:t>
            </a:r>
            <a:r>
              <a:rPr sz="1200" spc="-5" dirty="0">
                <a:latin typeface="Times New Roman"/>
                <a:cs typeface="Times New Roman"/>
              </a:rPr>
              <a:t>A  seguito dei conferimenti dei Figli Paradisiaci,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 liberato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enormi contributi all’accrescimento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63500" marR="13398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umana di percepire le </a:t>
            </a:r>
            <a:r>
              <a:rPr sz="1200" spc="-5" dirty="0">
                <a:latin typeface="Times New Roman"/>
                <a:cs typeface="Times New Roman"/>
              </a:rPr>
              <a:t>verità religiose. 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l’evoluzione su </a:t>
            </a:r>
            <a:r>
              <a:rPr sz="1200" dirty="0">
                <a:latin typeface="Times New Roman"/>
                <a:cs typeface="Times New Roman"/>
              </a:rPr>
              <a:t>un mondo abitato </a:t>
            </a:r>
            <a:r>
              <a:rPr sz="1200" spc="-5" dirty="0">
                <a:latin typeface="Times New Roman"/>
                <a:cs typeface="Times New Roman"/>
              </a:rPr>
              <a:t>progredisce, gli Aggiustatori </a:t>
            </a:r>
            <a:r>
              <a:rPr sz="1200" spc="1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Pensiero partecipano sempre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allo sviluppo </a:t>
            </a:r>
            <a:r>
              <a:rPr sz="1200" dirty="0">
                <a:latin typeface="Times New Roman"/>
                <a:cs typeface="Times New Roman"/>
              </a:rPr>
              <a:t>dei tipi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discernimento religioso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è  la </a:t>
            </a:r>
            <a:r>
              <a:rPr sz="1200" spc="-5" dirty="0">
                <a:latin typeface="Times New Roman"/>
                <a:cs typeface="Times New Roman"/>
              </a:rPr>
              <a:t>finestra </a:t>
            </a:r>
            <a:r>
              <a:rPr sz="1200" dirty="0">
                <a:latin typeface="Times New Roman"/>
                <a:cs typeface="Times New Roman"/>
              </a:rPr>
              <a:t>cosmica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finita può </a:t>
            </a:r>
            <a:r>
              <a:rPr sz="1200" spc="-5" dirty="0">
                <a:latin typeface="Times New Roman"/>
                <a:cs typeface="Times New Roman"/>
              </a:rPr>
              <a:t>intravedere per fede </a:t>
            </a:r>
            <a:r>
              <a:rPr sz="1200" dirty="0">
                <a:latin typeface="Times New Roman"/>
                <a:cs typeface="Times New Roman"/>
              </a:rPr>
              <a:t>le certezze e le divinità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illimitata, il 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270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(1129.2) 103:0.2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tendenze </a:t>
            </a:r>
            <a:r>
              <a:rPr sz="1200" spc="-5" dirty="0">
                <a:latin typeface="Times New Roman"/>
                <a:cs typeface="Times New Roman"/>
              </a:rPr>
              <a:t>religiose </a:t>
            </a:r>
            <a:r>
              <a:rPr sz="1200" dirty="0">
                <a:latin typeface="Times New Roman"/>
                <a:cs typeface="Times New Roman"/>
              </a:rPr>
              <a:t>delle razze umane </a:t>
            </a:r>
            <a:r>
              <a:rPr sz="1200" spc="-5" dirty="0">
                <a:latin typeface="Times New Roman"/>
                <a:cs typeface="Times New Roman"/>
              </a:rPr>
              <a:t>sono innate; esse si manifestano </a:t>
            </a:r>
            <a:r>
              <a:rPr sz="1200" dirty="0">
                <a:latin typeface="Times New Roman"/>
                <a:cs typeface="Times New Roman"/>
              </a:rPr>
              <a:t>universalmente </a:t>
            </a:r>
            <a:r>
              <a:rPr sz="1200" spc="-5" dirty="0">
                <a:latin typeface="Times New Roman"/>
                <a:cs typeface="Times New Roman"/>
              </a:rPr>
              <a:t>ed hanno un’origine  apparentemente naturale;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primitive sono </a:t>
            </a:r>
            <a:r>
              <a:rPr sz="1200" spc="-5" dirty="0">
                <a:latin typeface="Times New Roman"/>
                <a:cs typeface="Times New Roman"/>
              </a:rPr>
              <a:t>sempre evoluzionarie </a:t>
            </a:r>
            <a:r>
              <a:rPr sz="1200" dirty="0">
                <a:latin typeface="Times New Roman"/>
                <a:cs typeface="Times New Roman"/>
              </a:rPr>
              <a:t>nella loro </a:t>
            </a:r>
            <a:r>
              <a:rPr sz="1200" spc="-5" dirty="0">
                <a:latin typeface="Times New Roman"/>
                <a:cs typeface="Times New Roman"/>
              </a:rPr>
              <a:t>genesi.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l’esperienza religiosa </a:t>
            </a:r>
            <a:r>
              <a:rPr sz="1200" dirty="0">
                <a:latin typeface="Times New Roman"/>
                <a:cs typeface="Times New Roman"/>
              </a:rPr>
              <a:t>naturale  </a:t>
            </a:r>
            <a:r>
              <a:rPr sz="1200" spc="-5" dirty="0">
                <a:latin typeface="Times New Roman"/>
                <a:cs typeface="Times New Roman"/>
              </a:rPr>
              <a:t>continua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progredire, rivelazioni periodiche della verità punteggiano </a:t>
            </a:r>
            <a:r>
              <a:rPr sz="1200" dirty="0">
                <a:latin typeface="Times New Roman"/>
                <a:cs typeface="Times New Roman"/>
              </a:rPr>
              <a:t>il corso </a:t>
            </a:r>
            <a:r>
              <a:rPr sz="1200" spc="-5" dirty="0">
                <a:latin typeface="Times New Roman"/>
                <a:cs typeface="Times New Roman"/>
              </a:rPr>
              <a:t>dell’evoluzione planetaria che altrimenti  progredirebbe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lentamente.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R="4398645" algn="r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(1129.3) 103:0.3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quattro tipi di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religione:</a:t>
            </a:r>
            <a:endParaRPr sz="1200">
              <a:latin typeface="Times New Roman"/>
              <a:cs typeface="Times New Roman"/>
            </a:endParaRPr>
          </a:p>
          <a:p>
            <a:pPr marR="4434840" algn="r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(1129.4) 103:0.4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naturale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(1129.5) 103:0.5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soprannaturale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rivelatoria.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610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7804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(1129.6) 103:0.6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pratica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corrente,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comporta vari gradi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mescolanza della religione naturale con  quella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soprannaturale.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5060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(1129.7) 103:0.7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filosofiche, </a:t>
            </a:r>
            <a:r>
              <a:rPr sz="1200" dirty="0">
                <a:latin typeface="Times New Roman"/>
                <a:cs typeface="Times New Roman"/>
              </a:rPr>
              <a:t>dottrine </a:t>
            </a:r>
            <a:r>
              <a:rPr sz="1200" spc="-5" dirty="0">
                <a:latin typeface="Times New Roman"/>
                <a:cs typeface="Times New Roman"/>
              </a:rPr>
              <a:t>teologiche elaborate dagli </a:t>
            </a:r>
            <a:r>
              <a:rPr sz="1200" dirty="0">
                <a:latin typeface="Times New Roman"/>
                <a:cs typeface="Times New Roman"/>
              </a:rPr>
              <a:t>uomini o </a:t>
            </a:r>
            <a:r>
              <a:rPr sz="1200" spc="-5" dirty="0">
                <a:latin typeface="Times New Roman"/>
                <a:cs typeface="Times New Roman"/>
              </a:rPr>
              <a:t>ragionate </a:t>
            </a:r>
            <a:r>
              <a:rPr sz="1200" dirty="0">
                <a:latin typeface="Times New Roman"/>
                <a:cs typeface="Times New Roman"/>
              </a:rPr>
              <a:t>filosoficamente e </a:t>
            </a:r>
            <a:r>
              <a:rPr sz="1200" spc="-5" dirty="0">
                <a:latin typeface="Times New Roman"/>
                <a:cs typeface="Times New Roman"/>
              </a:rPr>
              <a:t>create  dalla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filosofia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religione</a:t>
            </a:r>
            <a:endParaRPr sz="1600">
              <a:latin typeface="Times New Roman"/>
              <a:cs typeface="Times New Roman"/>
            </a:endParaRPr>
          </a:p>
          <a:p>
            <a:pPr marL="63500" marR="10541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(1129.8) 103:1.1 </a:t>
            </a:r>
            <a:r>
              <a:rPr sz="1200" spc="-5" dirty="0">
                <a:latin typeface="Times New Roman"/>
                <a:cs typeface="Times New Roman"/>
              </a:rPr>
              <a:t>L’unità dell’esperienza religiosa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gruppo sociale </a:t>
            </a:r>
            <a:r>
              <a:rPr sz="1200" dirty="0">
                <a:latin typeface="Times New Roman"/>
                <a:cs typeface="Times New Roman"/>
              </a:rPr>
              <a:t>o razziale </a:t>
            </a:r>
            <a:r>
              <a:rPr sz="1200" spc="-5" dirty="0">
                <a:latin typeface="Times New Roman"/>
                <a:cs typeface="Times New Roman"/>
              </a:rPr>
              <a:t>deriva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identica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frammenti 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dimorano </a:t>
            </a:r>
            <a:r>
              <a:rPr sz="1200" dirty="0">
                <a:latin typeface="Times New Roman"/>
                <a:cs typeface="Times New Roman"/>
              </a:rPr>
              <a:t>nell’individuo. È </a:t>
            </a:r>
            <a:r>
              <a:rPr sz="1200" spc="-5" dirty="0">
                <a:latin typeface="Times New Roman"/>
                <a:cs typeface="Times New Roman"/>
              </a:rPr>
              <a:t>questo divino nell’uomo che </a:t>
            </a:r>
            <a:r>
              <a:rPr sz="1200" dirty="0">
                <a:latin typeface="Times New Roman"/>
                <a:cs typeface="Times New Roman"/>
              </a:rPr>
              <a:t>dà origine </a:t>
            </a:r>
            <a:r>
              <a:rPr sz="1200" spc="-5" dirty="0">
                <a:latin typeface="Times New Roman"/>
                <a:cs typeface="Times New Roman"/>
              </a:rPr>
              <a:t>al suo interesse altruista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spc="5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altri 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poiché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unica — non esistono due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simili — ne </a:t>
            </a:r>
            <a:r>
              <a:rPr sz="1200" spc="-5" dirty="0">
                <a:latin typeface="Times New Roman"/>
                <a:cs typeface="Times New Roman"/>
              </a:rPr>
              <a:t>segue </a:t>
            </a:r>
            <a:r>
              <a:rPr sz="1200" dirty="0">
                <a:latin typeface="Times New Roman"/>
                <a:cs typeface="Times New Roman"/>
              </a:rPr>
              <a:t>inevitabilmente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esseri umani </a:t>
            </a:r>
            <a:r>
              <a:rPr sz="1200" dirty="0">
                <a:latin typeface="Times New Roman"/>
                <a:cs typeface="Times New Roman"/>
              </a:rPr>
              <a:t>non  possono </a:t>
            </a:r>
            <a:r>
              <a:rPr sz="1200" spc="-5" dirty="0">
                <a:latin typeface="Times New Roman"/>
                <a:cs typeface="Times New Roman"/>
              </a:rPr>
              <a:t>mai interpretare allo stesso </a:t>
            </a:r>
            <a:r>
              <a:rPr sz="1200" dirty="0">
                <a:latin typeface="Times New Roman"/>
                <a:cs typeface="Times New Roman"/>
              </a:rPr>
              <a:t>modo le </a:t>
            </a:r>
            <a:r>
              <a:rPr sz="1200" spc="-5" dirty="0">
                <a:latin typeface="Times New Roman"/>
                <a:cs typeface="Times New Roman"/>
              </a:rPr>
              <a:t>direttive </a:t>
            </a:r>
            <a:r>
              <a:rPr sz="1200" dirty="0">
                <a:latin typeface="Times New Roman"/>
                <a:cs typeface="Times New Roman"/>
              </a:rPr>
              <a:t>e le esortazioni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divino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vive nella loro </a:t>
            </a:r>
            <a:r>
              <a:rPr sz="1200" spc="-5" dirty="0">
                <a:latin typeface="Times New Roman"/>
                <a:cs typeface="Times New Roman"/>
              </a:rPr>
              <a:t>mente. Un </a:t>
            </a:r>
            <a:r>
              <a:rPr sz="1200" dirty="0">
                <a:latin typeface="Times New Roman"/>
                <a:cs typeface="Times New Roman"/>
              </a:rPr>
              <a:t>gruppo di 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fare l’esperienza dell’unità spirituale, </a:t>
            </a:r>
            <a:r>
              <a:rPr sz="1200" dirty="0">
                <a:latin typeface="Times New Roman"/>
                <a:cs typeface="Times New Roman"/>
              </a:rPr>
              <a:t>ma non può </a:t>
            </a:r>
            <a:r>
              <a:rPr sz="1200" spc="-5" dirty="0">
                <a:latin typeface="Times New Roman"/>
                <a:cs typeface="Times New Roman"/>
              </a:rPr>
              <a:t>mai raggiungere </a:t>
            </a:r>
            <a:r>
              <a:rPr sz="1200" dirty="0">
                <a:latin typeface="Times New Roman"/>
                <a:cs typeface="Times New Roman"/>
              </a:rPr>
              <a:t>l’uniformità filosofica.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diversità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d’interpretazione del pensiero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dell’esperienza religiosa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dimostrata </a:t>
            </a:r>
            <a:r>
              <a:rPr sz="1200" dirty="0">
                <a:latin typeface="Times New Roman"/>
                <a:cs typeface="Times New Roman"/>
              </a:rPr>
              <a:t>dal 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teologi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filosofi del ventesimo </a:t>
            </a:r>
            <a:r>
              <a:rPr sz="1200" dirty="0">
                <a:latin typeface="Times New Roman"/>
                <a:cs typeface="Times New Roman"/>
              </a:rPr>
              <a:t>secolo </a:t>
            </a:r>
            <a:r>
              <a:rPr sz="1200" spc="-5" dirty="0">
                <a:latin typeface="Times New Roman"/>
                <a:cs typeface="Times New Roman"/>
              </a:rPr>
              <a:t>hanno  formulato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cinquecento definizioni differenti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ogni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5" dirty="0">
                <a:latin typeface="Times New Roman"/>
                <a:cs typeface="Times New Roman"/>
              </a:rPr>
              <a:t>umano </a:t>
            </a:r>
            <a:r>
              <a:rPr sz="1200" dirty="0">
                <a:latin typeface="Times New Roman"/>
                <a:cs typeface="Times New Roman"/>
              </a:rPr>
              <a:t>definisce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termini  della propria interpretazione esperienziale degli </a:t>
            </a:r>
            <a:r>
              <a:rPr sz="1200" dirty="0">
                <a:latin typeface="Times New Roman"/>
                <a:cs typeface="Times New Roman"/>
              </a:rPr>
              <a:t>impulsi divini che </a:t>
            </a:r>
            <a:r>
              <a:rPr sz="1200" spc="-5" dirty="0">
                <a:latin typeface="Times New Roman"/>
                <a:cs typeface="Times New Roman"/>
              </a:rPr>
              <a:t>emanano dallo </a:t>
            </a:r>
            <a:r>
              <a:rPr sz="1200" dirty="0">
                <a:latin typeface="Times New Roman"/>
                <a:cs typeface="Times New Roman"/>
              </a:rPr>
              <a:t>spirito di </a:t>
            </a:r>
            <a:r>
              <a:rPr sz="1200" spc="-5" dirty="0">
                <a:latin typeface="Times New Roman"/>
                <a:cs typeface="Times New Roman"/>
              </a:rPr>
              <a:t>Dio che dimora </a:t>
            </a:r>
            <a:r>
              <a:rPr sz="1200" dirty="0">
                <a:latin typeface="Times New Roman"/>
                <a:cs typeface="Times New Roman"/>
              </a:rPr>
              <a:t>in lui, 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tale  </a:t>
            </a:r>
            <a:r>
              <a:rPr sz="1200" spc="-5" dirty="0">
                <a:latin typeface="Times New Roman"/>
                <a:cs typeface="Times New Roman"/>
              </a:rPr>
              <a:t>interpretazione deve essere </a:t>
            </a:r>
            <a:r>
              <a:rPr sz="1200" dirty="0">
                <a:latin typeface="Times New Roman"/>
                <a:cs typeface="Times New Roman"/>
              </a:rPr>
              <a:t>unica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differente dalla filosofia religiosa di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esseri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651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(1130.1) 103:1.2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pienamente d’accordo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religiosa </a:t>
            </a:r>
            <a:r>
              <a:rPr sz="1200" dirty="0">
                <a:latin typeface="Times New Roman"/>
                <a:cs typeface="Times New Roman"/>
              </a:rPr>
              <a:t>di un altro </a:t>
            </a:r>
            <a:r>
              <a:rPr sz="1200" spc="-5" dirty="0">
                <a:latin typeface="Times New Roman"/>
                <a:cs typeface="Times New Roman"/>
              </a:rPr>
              <a:t>mortale, quel fenomeno </a:t>
            </a:r>
            <a:r>
              <a:rPr sz="1200" dirty="0">
                <a:latin typeface="Times New Roman"/>
                <a:cs typeface="Times New Roman"/>
              </a:rPr>
              <a:t>indica </a:t>
            </a:r>
            <a:r>
              <a:rPr sz="1200" spc="-5" dirty="0">
                <a:latin typeface="Times New Roman"/>
                <a:cs typeface="Times New Roman"/>
              </a:rPr>
              <a:t>che  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hanno avuto </a:t>
            </a:r>
            <a:r>
              <a:rPr sz="1200" spc="-5" dirty="0">
                <a:latin typeface="Times New Roman"/>
                <a:cs typeface="Times New Roman"/>
              </a:rPr>
              <a:t>un’</a:t>
            </a:r>
            <a:r>
              <a:rPr sz="1200" i="1" spc="-5" dirty="0">
                <a:latin typeface="Times New Roman"/>
                <a:cs typeface="Times New Roman"/>
              </a:rPr>
              <a:t>esperienza </a:t>
            </a:r>
            <a:r>
              <a:rPr sz="1200" i="1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simile </a:t>
            </a:r>
            <a:r>
              <a:rPr sz="1200" spc="-5" dirty="0">
                <a:latin typeface="Times New Roman"/>
                <a:cs typeface="Times New Roman"/>
              </a:rPr>
              <a:t>relativamente alle materie </a:t>
            </a:r>
            <a:r>
              <a:rPr sz="1200" dirty="0">
                <a:latin typeface="Times New Roman"/>
                <a:cs typeface="Times New Roman"/>
              </a:rPr>
              <a:t>riguardanti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similarità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d’interpretazione filosofica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15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708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(1130.2) 103:1.3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una questione </a:t>
            </a:r>
            <a:r>
              <a:rPr sz="1200" spc="-5" dirty="0">
                <a:latin typeface="Times New Roman"/>
                <a:cs typeface="Times New Roman"/>
              </a:rPr>
              <a:t>d’esperienza </a:t>
            </a:r>
            <a:r>
              <a:rPr sz="1200" dirty="0">
                <a:latin typeface="Times New Roman"/>
                <a:cs typeface="Times New Roman"/>
              </a:rPr>
              <a:t>personale, è molto </a:t>
            </a:r>
            <a:r>
              <a:rPr sz="1200" spc="-5" dirty="0">
                <a:latin typeface="Times New Roman"/>
                <a:cs typeface="Times New Roman"/>
              </a:rPr>
              <a:t>importante </a:t>
            </a:r>
            <a:r>
              <a:rPr sz="1200" dirty="0">
                <a:latin typeface="Times New Roman"/>
                <a:cs typeface="Times New Roman"/>
              </a:rPr>
              <a:t>che voi siate </a:t>
            </a:r>
            <a:r>
              <a:rPr sz="1200" spc="-5" dirty="0">
                <a:latin typeface="Times New Roman"/>
                <a:cs typeface="Times New Roman"/>
              </a:rPr>
              <a:t>esposti </a:t>
            </a:r>
            <a:r>
              <a:rPr sz="1200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di un vasto numero di altre </a:t>
            </a:r>
            <a:r>
              <a:rPr sz="1200" spc="-5" dirty="0">
                <a:latin typeface="Times New Roman"/>
                <a:cs typeface="Times New Roman"/>
              </a:rPr>
              <a:t>esperienze religiose </a:t>
            </a:r>
            <a:r>
              <a:rPr sz="1200" dirty="0">
                <a:latin typeface="Times New Roman"/>
                <a:cs typeface="Times New Roman"/>
              </a:rPr>
              <a:t>(le </a:t>
            </a:r>
            <a:r>
              <a:rPr sz="1200" spc="-5" dirty="0">
                <a:latin typeface="Times New Roman"/>
                <a:cs typeface="Times New Roman"/>
              </a:rPr>
              <a:t>interpretazioni diverse </a:t>
            </a:r>
            <a:r>
              <a:rPr sz="1200" dirty="0">
                <a:latin typeface="Times New Roman"/>
                <a:cs typeface="Times New Roman"/>
              </a:rPr>
              <a:t>di altri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mortali)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d’impedire  che </a:t>
            </a:r>
            <a:r>
              <a:rPr sz="1200" dirty="0">
                <a:latin typeface="Times New Roman"/>
                <a:cs typeface="Times New Roman"/>
              </a:rPr>
              <a:t>la vostra vita </a:t>
            </a:r>
            <a:r>
              <a:rPr sz="1200" spc="-5" dirty="0">
                <a:latin typeface="Times New Roman"/>
                <a:cs typeface="Times New Roman"/>
              </a:rPr>
              <a:t>religiosa divenga egocentrica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circoscritta, egoistica ed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asociale.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(1130.3) 103:1.4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razionalismo sbaglia quando </a:t>
            </a:r>
            <a:r>
              <a:rPr sz="1200" dirty="0">
                <a:latin typeface="Times New Roman"/>
                <a:cs typeface="Times New Roman"/>
              </a:rPr>
              <a:t>presume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sia </a:t>
            </a:r>
            <a:r>
              <a:rPr sz="1200" dirty="0">
                <a:latin typeface="Times New Roman"/>
                <a:cs typeface="Times New Roman"/>
              </a:rPr>
              <a:t>innanzi tutto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credenza primitiva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qualcosa che </a:t>
            </a:r>
            <a:r>
              <a:rPr sz="1200" dirty="0">
                <a:latin typeface="Times New Roman"/>
                <a:cs typeface="Times New Roman"/>
              </a:rPr>
              <a:t>è poi  </a:t>
            </a:r>
            <a:r>
              <a:rPr sz="1200" spc="-5" dirty="0">
                <a:latin typeface="Times New Roman"/>
                <a:cs typeface="Times New Roman"/>
              </a:rPr>
              <a:t>seguito dalla ricerca </a:t>
            </a:r>
            <a:r>
              <a:rPr sz="1200" dirty="0">
                <a:latin typeface="Times New Roman"/>
                <a:cs typeface="Times New Roman"/>
              </a:rPr>
              <a:t>di valori.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principalmente una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valori,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formula 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credenze  </a:t>
            </a:r>
            <a:r>
              <a:rPr sz="1200" spc="-5" dirty="0">
                <a:latin typeface="Times New Roman"/>
                <a:cs typeface="Times New Roman"/>
              </a:rPr>
              <a:t>interpretative. </a:t>
            </a:r>
            <a:r>
              <a:rPr sz="1200" dirty="0">
                <a:latin typeface="Times New Roman"/>
                <a:cs typeface="Times New Roman"/>
              </a:rPr>
              <a:t>È molto più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accordarsi su </a:t>
            </a:r>
            <a:r>
              <a:rPr sz="1200" dirty="0">
                <a:latin typeface="Times New Roman"/>
                <a:cs typeface="Times New Roman"/>
              </a:rPr>
              <a:t>valori </a:t>
            </a:r>
            <a:r>
              <a:rPr sz="1200" spc="-5" dirty="0">
                <a:latin typeface="Times New Roman"/>
                <a:cs typeface="Times New Roman"/>
              </a:rPr>
              <a:t>religiosi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scopi — </a:t>
            </a:r>
            <a:r>
              <a:rPr sz="1200" spc="-5" dirty="0">
                <a:latin typeface="Times New Roman"/>
                <a:cs typeface="Times New Roman"/>
              </a:rPr>
              <a:t>che su credenze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su interpretazioni.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spiega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possa concordare su valori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scopi </a:t>
            </a:r>
            <a:r>
              <a:rPr sz="1200" dirty="0">
                <a:latin typeface="Times New Roman"/>
                <a:cs typeface="Times New Roman"/>
              </a:rPr>
              <a:t>pur presentando lo </a:t>
            </a:r>
            <a:r>
              <a:rPr sz="1200" spc="-5" dirty="0">
                <a:latin typeface="Times New Roman"/>
                <a:cs typeface="Times New Roman"/>
              </a:rPr>
              <a:t>sconcertante fenomeno </a:t>
            </a:r>
            <a:r>
              <a:rPr sz="1200" dirty="0">
                <a:latin typeface="Times New Roman"/>
                <a:cs typeface="Times New Roman"/>
              </a:rPr>
              <a:t>di continuare </a:t>
            </a:r>
            <a:r>
              <a:rPr sz="1200" spc="-5" dirty="0">
                <a:latin typeface="Times New Roman"/>
                <a:cs typeface="Times New Roman"/>
              </a:rPr>
              <a:t>ad  ammettere centinaia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credenze contraddittorie </a:t>
            </a:r>
            <a:r>
              <a:rPr sz="1200" dirty="0">
                <a:latin typeface="Times New Roman"/>
                <a:cs typeface="Times New Roman"/>
              </a:rPr>
              <a:t>— di </a:t>
            </a:r>
            <a:r>
              <a:rPr sz="1200" spc="-5" dirty="0">
                <a:latin typeface="Times New Roman"/>
                <a:cs typeface="Times New Roman"/>
              </a:rPr>
              <a:t>credi. Questo spiega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data </a:t>
            </a:r>
            <a:r>
              <a:rPr sz="1200" dirty="0">
                <a:latin typeface="Times New Roman"/>
                <a:cs typeface="Times New Roman"/>
              </a:rPr>
              <a:t>persona può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 </a:t>
            </a:r>
            <a:r>
              <a:rPr sz="1200" spc="-5" dirty="0">
                <a:latin typeface="Times New Roman"/>
                <a:cs typeface="Times New Roman"/>
              </a:rPr>
              <a:t>esperienza religiosa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abbandonando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modificando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sue </a:t>
            </a:r>
            <a:r>
              <a:rPr sz="1200" dirty="0">
                <a:latin typeface="Times New Roman"/>
                <a:cs typeface="Times New Roman"/>
              </a:rPr>
              <a:t>credenze </a:t>
            </a:r>
            <a:r>
              <a:rPr sz="1200" spc="-5" dirty="0">
                <a:latin typeface="Times New Roman"/>
                <a:cs typeface="Times New Roman"/>
              </a:rPr>
              <a:t>religiose.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</a:t>
            </a:r>
            <a:r>
              <a:rPr sz="1200" spc="-5" dirty="0">
                <a:latin typeface="Times New Roman"/>
                <a:cs typeface="Times New Roman"/>
              </a:rPr>
              <a:t>persiste nonostante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cambiamenti rivoluzionari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credenze religiose. </a:t>
            </a:r>
            <a:r>
              <a:rPr sz="1200" dirty="0">
                <a:latin typeface="Times New Roman"/>
                <a:cs typeface="Times New Roman"/>
              </a:rPr>
              <a:t>Non è la </a:t>
            </a:r>
            <a:r>
              <a:rPr sz="1200" spc="-5" dirty="0">
                <a:latin typeface="Times New Roman"/>
                <a:cs typeface="Times New Roman"/>
              </a:rPr>
              <a:t>teologia che </a:t>
            </a:r>
            <a:r>
              <a:rPr sz="1200" dirty="0">
                <a:latin typeface="Times New Roman"/>
                <a:cs typeface="Times New Roman"/>
              </a:rPr>
              <a:t>produce la </a:t>
            </a:r>
            <a:r>
              <a:rPr sz="1200" spc="-5" dirty="0">
                <a:latin typeface="Times New Roman"/>
                <a:cs typeface="Times New Roman"/>
              </a:rPr>
              <a:t>religione;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religione che </a:t>
            </a:r>
            <a:r>
              <a:rPr sz="1200" dirty="0">
                <a:latin typeface="Times New Roman"/>
                <a:cs typeface="Times New Roman"/>
              </a:rPr>
              <a:t>produce la  filosofia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teologica.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(1130.4) 103:1.5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persone religiose </a:t>
            </a:r>
            <a:r>
              <a:rPr sz="1200" dirty="0">
                <a:latin typeface="Times New Roman"/>
                <a:cs typeface="Times New Roman"/>
              </a:rPr>
              <a:t>abbiano </a:t>
            </a:r>
            <a:r>
              <a:rPr sz="1200" spc="-5" dirty="0">
                <a:latin typeface="Times New Roman"/>
                <a:cs typeface="Times New Roman"/>
              </a:rPr>
              <a:t>creduto </a:t>
            </a:r>
            <a:r>
              <a:rPr sz="1200" dirty="0">
                <a:latin typeface="Times New Roman"/>
                <a:cs typeface="Times New Roman"/>
              </a:rPr>
              <a:t>a molte cose false non infirma la </a:t>
            </a:r>
            <a:r>
              <a:rPr sz="1200" spc="-5" dirty="0">
                <a:latin typeface="Times New Roman"/>
                <a:cs typeface="Times New Roman"/>
              </a:rPr>
              <a:t>religione, perché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fondata  </a:t>
            </a:r>
            <a:r>
              <a:rPr sz="1200" spc="-5" dirty="0">
                <a:latin typeface="Times New Roman"/>
                <a:cs typeface="Times New Roman"/>
              </a:rPr>
              <a:t>sul riconoscimento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valori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convalidata dalla fede dell’esperienza religiosa personale.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quindi, è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basata</a:t>
            </a:r>
            <a:endParaRPr sz="1200">
              <a:latin typeface="Times New Roman"/>
              <a:cs typeface="Times New Roman"/>
            </a:endParaRPr>
          </a:p>
          <a:p>
            <a:pPr marL="76200" marR="7353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sull’esperienza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pensiero religioso; </a:t>
            </a:r>
            <a:r>
              <a:rPr sz="1200" dirty="0">
                <a:latin typeface="Times New Roman"/>
                <a:cs typeface="Times New Roman"/>
              </a:rPr>
              <a:t>la teologia, la </a:t>
            </a:r>
            <a:r>
              <a:rPr sz="1200" spc="-5" dirty="0">
                <a:latin typeface="Times New Roman"/>
                <a:cs typeface="Times New Roman"/>
              </a:rPr>
              <a:t>filosofia della religione,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tentativo onesto d’interpretare </a:t>
            </a:r>
            <a:r>
              <a:rPr sz="1200" spc="5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esperienza. Tali credenze interpretative </a:t>
            </a:r>
            <a:r>
              <a:rPr sz="1200" dirty="0">
                <a:latin typeface="Times New Roman"/>
                <a:cs typeface="Times New Roman"/>
              </a:rPr>
              <a:t>possono essere </a:t>
            </a:r>
            <a:r>
              <a:rPr sz="1200" spc="-5" dirty="0">
                <a:latin typeface="Times New Roman"/>
                <a:cs typeface="Times New Roman"/>
              </a:rPr>
              <a:t>giuste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sbagliate, </a:t>
            </a:r>
            <a:r>
              <a:rPr sz="1200" dirty="0">
                <a:latin typeface="Times New Roman"/>
                <a:cs typeface="Times New Roman"/>
              </a:rPr>
              <a:t>o una </a:t>
            </a:r>
            <a:r>
              <a:rPr sz="1200" spc="-5" dirty="0">
                <a:latin typeface="Times New Roman"/>
                <a:cs typeface="Times New Roman"/>
              </a:rPr>
              <a:t>mescolanza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 ed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errore.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08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(1130.5) 103:1.6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del riconoscimento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valori spirituali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un’esperienza che trascende </a:t>
            </a:r>
            <a:r>
              <a:rPr sz="1200" dirty="0">
                <a:latin typeface="Times New Roman"/>
                <a:cs typeface="Times New Roman"/>
              </a:rPr>
              <a:t>l’ideazione.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c’è alcuna </a:t>
            </a:r>
            <a:r>
              <a:rPr sz="1200" spc="-5" dirty="0">
                <a:latin typeface="Times New Roman"/>
                <a:cs typeface="Times New Roman"/>
              </a:rPr>
              <a:t>parola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nessun linguaggio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che possa essere impiegata per designare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“sensazione”, “sentimento”, </a:t>
            </a:r>
            <a:r>
              <a:rPr sz="1200" dirty="0">
                <a:latin typeface="Times New Roman"/>
                <a:cs typeface="Times New Roman"/>
              </a:rPr>
              <a:t>“intuizione” o  </a:t>
            </a:r>
            <a:r>
              <a:rPr sz="1200" spc="-5" dirty="0">
                <a:latin typeface="Times New Roman"/>
                <a:cs typeface="Times New Roman"/>
              </a:rPr>
              <a:t>“esperienza” </a:t>
            </a:r>
            <a:r>
              <a:rPr sz="1200" dirty="0">
                <a:latin typeface="Times New Roman"/>
                <a:cs typeface="Times New Roman"/>
              </a:rPr>
              <a:t>che abbiamo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di chiamare coscienza 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che dimora </a:t>
            </a:r>
            <a:r>
              <a:rPr sz="1200" dirty="0">
                <a:latin typeface="Times New Roman"/>
                <a:cs typeface="Times New Roman"/>
              </a:rPr>
              <a:t>nell’uomo è non </a:t>
            </a:r>
            <a:r>
              <a:rPr sz="1200" spc="-5" dirty="0">
                <a:latin typeface="Times New Roman"/>
                <a:cs typeface="Times New Roman"/>
              </a:rPr>
              <a:t>personale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—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prepersonale </a:t>
            </a:r>
            <a:r>
              <a:rPr sz="1200" dirty="0">
                <a:latin typeface="Times New Roman"/>
                <a:cs typeface="Times New Roman"/>
              </a:rPr>
              <a:t>— ma </a:t>
            </a:r>
            <a:r>
              <a:rPr sz="1200" spc="-5" dirty="0">
                <a:latin typeface="Times New Roman"/>
                <a:cs typeface="Times New Roman"/>
              </a:rPr>
              <a:t>questo Monitore presenta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valore, </a:t>
            </a:r>
            <a:r>
              <a:rPr sz="1200" dirty="0">
                <a:latin typeface="Times New Roman"/>
                <a:cs typeface="Times New Roman"/>
              </a:rPr>
              <a:t>esala un </a:t>
            </a:r>
            <a:r>
              <a:rPr sz="1200" spc="-5" dirty="0">
                <a:latin typeface="Times New Roman"/>
                <a:cs typeface="Times New Roman"/>
              </a:rPr>
              <a:t>profumo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divinità,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personale nel </a:t>
            </a:r>
            <a:r>
              <a:rPr sz="1200" dirty="0">
                <a:latin typeface="Times New Roman"/>
                <a:cs typeface="Times New Roman"/>
              </a:rPr>
              <a:t>senso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356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70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dirty="0">
                <a:latin typeface="Times New Roman"/>
                <a:cs typeface="Times New Roman"/>
              </a:rPr>
              <a:t>Se Dio non </a:t>
            </a:r>
            <a:r>
              <a:rPr sz="1200" spc="-5" dirty="0">
                <a:latin typeface="Times New Roman"/>
                <a:cs typeface="Times New Roman"/>
              </a:rPr>
              <a:t>fosse almeno </a:t>
            </a:r>
            <a:r>
              <a:rPr sz="1200" dirty="0">
                <a:latin typeface="Times New Roman"/>
                <a:cs typeface="Times New Roman"/>
              </a:rPr>
              <a:t>personale non </a:t>
            </a:r>
            <a:r>
              <a:rPr sz="1200" spc="-5" dirty="0">
                <a:latin typeface="Times New Roman"/>
                <a:cs typeface="Times New Roman"/>
              </a:rPr>
              <a:t>potrebbe essere cosciente, </a:t>
            </a:r>
            <a:r>
              <a:rPr sz="1200" dirty="0">
                <a:latin typeface="Times New Roman"/>
                <a:cs typeface="Times New Roman"/>
              </a:rPr>
              <a:t>e se non </a:t>
            </a:r>
            <a:r>
              <a:rPr sz="1200" spc="-5" dirty="0">
                <a:latin typeface="Times New Roman"/>
                <a:cs typeface="Times New Roman"/>
              </a:rPr>
              <a:t>fosse cosciente allora sarebbe al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sotto dell’umano.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religione e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l’individuo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(1130.6) 103:2.1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funzionale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umana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realizzata nell’esperienza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apparire </a:t>
            </a:r>
            <a:r>
              <a:rPr sz="1200" dirty="0">
                <a:latin typeface="Times New Roman"/>
                <a:cs typeface="Times New Roman"/>
              </a:rPr>
              <a:t>nella coscienza  </a:t>
            </a:r>
            <a:r>
              <a:rPr sz="1200" spc="-5" dirty="0">
                <a:latin typeface="Times New Roman"/>
                <a:cs typeface="Times New Roman"/>
              </a:rPr>
              <a:t>umana. Un bambino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vissuto circa </a:t>
            </a:r>
            <a:r>
              <a:rPr sz="1200" dirty="0">
                <a:latin typeface="Times New Roman"/>
                <a:cs typeface="Times New Roman"/>
              </a:rPr>
              <a:t>nove mesi prima di </a:t>
            </a:r>
            <a:r>
              <a:rPr sz="1200" spc="-5" dirty="0">
                <a:latin typeface="Times New Roman"/>
                <a:cs typeface="Times New Roman"/>
              </a:rPr>
              <a:t>fare l’esperienza della </a:t>
            </a:r>
            <a:r>
              <a:rPr sz="1200" i="1" dirty="0">
                <a:latin typeface="Times New Roman"/>
                <a:cs typeface="Times New Roman"/>
              </a:rPr>
              <a:t>nascita.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“nascita” </a:t>
            </a:r>
            <a:r>
              <a:rPr sz="1200" spc="-5" dirty="0">
                <a:latin typeface="Times New Roman"/>
                <a:cs typeface="Times New Roman"/>
              </a:rPr>
              <a:t>della religione </a:t>
            </a:r>
            <a:r>
              <a:rPr sz="1200" dirty="0">
                <a:latin typeface="Times New Roman"/>
                <a:cs typeface="Times New Roman"/>
              </a:rPr>
              <a:t>non è  </a:t>
            </a:r>
            <a:r>
              <a:rPr sz="1200" spc="-5" dirty="0">
                <a:latin typeface="Times New Roman"/>
                <a:cs typeface="Times New Roman"/>
              </a:rPr>
              <a:t>improvvisa;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piuttosto un’emersione graduale.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c’è un </a:t>
            </a:r>
            <a:r>
              <a:rPr sz="1200" spc="-5" dirty="0">
                <a:latin typeface="Times New Roman"/>
                <a:cs typeface="Times New Roman"/>
              </a:rPr>
              <a:t>“giorno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nascita”.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entra nel 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 senza essere “nati </a:t>
            </a:r>
            <a:r>
              <a:rPr sz="1200" dirty="0">
                <a:latin typeface="Times New Roman"/>
                <a:cs typeface="Times New Roman"/>
              </a:rPr>
              <a:t>di nuovo” — </a:t>
            </a:r>
            <a:r>
              <a:rPr sz="1200" spc="-5" dirty="0">
                <a:latin typeface="Times New Roman"/>
                <a:cs typeface="Times New Roman"/>
              </a:rPr>
              <a:t>nati dallo </a:t>
            </a:r>
            <a:r>
              <a:rPr sz="1200" dirty="0">
                <a:latin typeface="Times New Roman"/>
                <a:cs typeface="Times New Roman"/>
              </a:rPr>
              <a:t>Spirito. Molte </a:t>
            </a:r>
            <a:r>
              <a:rPr sz="1200" spc="-5" dirty="0">
                <a:latin typeface="Times New Roman"/>
                <a:cs typeface="Times New Roman"/>
              </a:rPr>
              <a:t>nascite </a:t>
            </a:r>
            <a:r>
              <a:rPr sz="1200" dirty="0">
                <a:latin typeface="Times New Roman"/>
                <a:cs typeface="Times New Roman"/>
              </a:rPr>
              <a:t>spirituali sono </a:t>
            </a:r>
            <a:r>
              <a:rPr sz="1200" spc="-5" dirty="0">
                <a:latin typeface="Times New Roman"/>
                <a:cs typeface="Times New Roman"/>
              </a:rPr>
              <a:t>accompagnate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grande angoscia </a:t>
            </a:r>
            <a:r>
              <a:rPr sz="1200" dirty="0">
                <a:latin typeface="Times New Roman"/>
                <a:cs typeface="Times New Roman"/>
              </a:rPr>
              <a:t>spirituale e da  </a:t>
            </a:r>
            <a:r>
              <a:rPr sz="1200" spc="-5" dirty="0">
                <a:latin typeface="Times New Roman"/>
                <a:cs typeface="Times New Roman"/>
              </a:rPr>
              <a:t>marcate </a:t>
            </a:r>
            <a:r>
              <a:rPr sz="1200" dirty="0">
                <a:latin typeface="Times New Roman"/>
                <a:cs typeface="Times New Roman"/>
              </a:rPr>
              <a:t>turbe </a:t>
            </a:r>
            <a:r>
              <a:rPr sz="1200" spc="-5" dirty="0">
                <a:latin typeface="Times New Roman"/>
                <a:cs typeface="Times New Roman"/>
              </a:rPr>
              <a:t>psicologiche, come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nascite </a:t>
            </a:r>
            <a:r>
              <a:rPr sz="1200" dirty="0">
                <a:latin typeface="Times New Roman"/>
                <a:cs typeface="Times New Roman"/>
              </a:rPr>
              <a:t>fisiche </a:t>
            </a:r>
            <a:r>
              <a:rPr sz="1200" spc="-5" dirty="0">
                <a:latin typeface="Times New Roman"/>
                <a:cs typeface="Times New Roman"/>
              </a:rPr>
              <a:t>sono caratterizzate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“travaglio laborioso”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altre anomalie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“parto”. Altre nascite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crescita naturale </a:t>
            </a:r>
            <a:r>
              <a:rPr sz="1200" dirty="0">
                <a:latin typeface="Times New Roman"/>
                <a:cs typeface="Times New Roman"/>
              </a:rPr>
              <a:t>e normale </a:t>
            </a:r>
            <a:r>
              <a:rPr sz="1200" spc="-5" dirty="0">
                <a:latin typeface="Times New Roman"/>
                <a:cs typeface="Times New Roman"/>
              </a:rPr>
              <a:t>del riconoscimento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valori supremi con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accrescimento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50"/>
              </a:lnSpc>
            </a:pP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spirituale,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nessun sviluppo </a:t>
            </a:r>
            <a:r>
              <a:rPr sz="1200" spc="-5" dirty="0">
                <a:latin typeface="Times New Roman"/>
                <a:cs typeface="Times New Roman"/>
              </a:rPr>
              <a:t>religioso avvenga </a:t>
            </a:r>
            <a:r>
              <a:rPr sz="1200" dirty="0">
                <a:latin typeface="Times New Roman"/>
                <a:cs typeface="Times New Roman"/>
              </a:rPr>
              <a:t>senza uno </a:t>
            </a:r>
            <a:r>
              <a:rPr sz="1200" spc="-5" dirty="0">
                <a:latin typeface="Times New Roman"/>
                <a:cs typeface="Times New Roman"/>
              </a:rPr>
              <a:t>sforzo cosciente </a:t>
            </a:r>
            <a:r>
              <a:rPr sz="1200" dirty="0">
                <a:latin typeface="Times New Roman"/>
                <a:cs typeface="Times New Roman"/>
              </a:rPr>
              <a:t>e delle risoluzioni </a:t>
            </a:r>
            <a:r>
              <a:rPr sz="1200" spc="-5" dirty="0">
                <a:latin typeface="Times New Roman"/>
                <a:cs typeface="Times New Roman"/>
              </a:rPr>
              <a:t>positive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23622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individuali.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è mai </a:t>
            </a:r>
            <a:r>
              <a:rPr sz="1200" spc="-5" dirty="0">
                <a:latin typeface="Times New Roman"/>
                <a:cs typeface="Times New Roman"/>
              </a:rPr>
              <a:t>un’esperienza passiva,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atteggiamento negativo. Quella </a:t>
            </a:r>
            <a:r>
              <a:rPr sz="1200" dirty="0">
                <a:latin typeface="Times New Roman"/>
                <a:cs typeface="Times New Roman"/>
              </a:rPr>
              <a:t>che viene chiamata la </a:t>
            </a:r>
            <a:r>
              <a:rPr sz="1200" spc="-5" dirty="0">
                <a:latin typeface="Times New Roman"/>
                <a:cs typeface="Times New Roman"/>
              </a:rPr>
              <a:t>“nascita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religione”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associata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cosiddette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conversione che caratterizzano abitualmente degli </a:t>
            </a:r>
            <a:r>
              <a:rPr sz="1200" dirty="0">
                <a:latin typeface="Times New Roman"/>
                <a:cs typeface="Times New Roman"/>
              </a:rPr>
              <a:t>episodi  </a:t>
            </a:r>
            <a:r>
              <a:rPr sz="1200" spc="-5" dirty="0">
                <a:latin typeface="Times New Roman"/>
                <a:cs typeface="Times New Roman"/>
              </a:rPr>
              <a:t>religiosi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producono più </a:t>
            </a:r>
            <a:r>
              <a:rPr sz="1200" spc="-5" dirty="0">
                <a:latin typeface="Times New Roman"/>
                <a:cs typeface="Times New Roman"/>
              </a:rPr>
              <a:t>tardi nella </a:t>
            </a:r>
            <a:r>
              <a:rPr sz="1200" dirty="0">
                <a:latin typeface="Times New Roman"/>
                <a:cs typeface="Times New Roman"/>
              </a:rPr>
              <a:t>vita 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conflitti mentali,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repressioni </a:t>
            </a:r>
            <a:r>
              <a:rPr sz="1200" dirty="0">
                <a:latin typeface="Times New Roman"/>
                <a:cs typeface="Times New Roman"/>
              </a:rPr>
              <a:t>emotive e di </a:t>
            </a:r>
            <a:r>
              <a:rPr sz="1200" spc="-5" dirty="0">
                <a:latin typeface="Times New Roman"/>
                <a:cs typeface="Times New Roman"/>
              </a:rPr>
              <a:t>sconvolgimenti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emotivi.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462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(1131.1) 103:2.2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persone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state allevate dai loro genitori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crescere con </a:t>
            </a:r>
            <a:r>
              <a:rPr sz="1200" dirty="0">
                <a:latin typeface="Times New Roman"/>
                <a:cs typeface="Times New Roman"/>
              </a:rPr>
              <a:t>la coscienza di </a:t>
            </a:r>
            <a:r>
              <a:rPr sz="1200" spc="-5" dirty="0">
                <a:latin typeface="Times New Roman"/>
                <a:cs typeface="Times New Roman"/>
              </a:rPr>
              <a:t>essere figli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Padre  celeste amorevole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dovrebbero guardare con </a:t>
            </a:r>
            <a:r>
              <a:rPr sz="1200" dirty="0">
                <a:latin typeface="Times New Roman"/>
                <a:cs typeface="Times New Roman"/>
              </a:rPr>
              <a:t>occhio </a:t>
            </a:r>
            <a:r>
              <a:rPr sz="1200" spc="-5" dirty="0">
                <a:latin typeface="Times New Roman"/>
                <a:cs typeface="Times New Roman"/>
              </a:rPr>
              <a:t>malevolo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compagni mortali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tale 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comunione </a:t>
            </a:r>
            <a:r>
              <a:rPr sz="1200" spc="-5" dirty="0">
                <a:latin typeface="Times New Roman"/>
                <a:cs typeface="Times New Roman"/>
              </a:rPr>
              <a:t>con Dio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passando </a:t>
            </a:r>
            <a:r>
              <a:rPr sz="1200" dirty="0">
                <a:latin typeface="Times New Roman"/>
                <a:cs typeface="Times New Roman"/>
              </a:rPr>
              <a:t>per una </a:t>
            </a:r>
            <a:r>
              <a:rPr sz="1200" spc="-5" dirty="0">
                <a:latin typeface="Times New Roman"/>
                <a:cs typeface="Times New Roman"/>
              </a:rPr>
              <a:t>crisi psicologica,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sconvolgimento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emotivo.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3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(1131.2) 103:2.3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terreno </a:t>
            </a:r>
            <a:r>
              <a:rPr sz="1200" dirty="0">
                <a:latin typeface="Times New Roman"/>
                <a:cs typeface="Times New Roman"/>
              </a:rPr>
              <a:t>evoluzionario della </a:t>
            </a:r>
            <a:r>
              <a:rPr sz="1200" spc="-5" dirty="0">
                <a:latin typeface="Times New Roman"/>
                <a:cs typeface="Times New Roman"/>
              </a:rPr>
              <a:t>mente umana nel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germina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seme </a:t>
            </a:r>
            <a:r>
              <a:rPr sz="1200" spc="-5" dirty="0">
                <a:latin typeface="Times New Roman"/>
                <a:cs typeface="Times New Roman"/>
              </a:rPr>
              <a:t>della religione rivelata </a:t>
            </a:r>
            <a:r>
              <a:rPr sz="1200" dirty="0">
                <a:latin typeface="Times New Roman"/>
                <a:cs typeface="Times New Roman"/>
              </a:rPr>
              <a:t>è la natura morale che dà 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ad una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sociale.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prime esortazioni della natura </a:t>
            </a:r>
            <a:r>
              <a:rPr sz="1200" dirty="0">
                <a:latin typeface="Times New Roman"/>
                <a:cs typeface="Times New Roman"/>
              </a:rPr>
              <a:t>morale di un bambino non </a:t>
            </a:r>
            <a:r>
              <a:rPr sz="1200" spc="-5" dirty="0">
                <a:latin typeface="Times New Roman"/>
                <a:cs typeface="Times New Roman"/>
              </a:rPr>
              <a:t>concernono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sesso,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colpa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l’orgoglio personale,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impulsi di giustizia, di </a:t>
            </a:r>
            <a:r>
              <a:rPr sz="1200" spc="-5" dirty="0">
                <a:latin typeface="Times New Roman"/>
                <a:cs typeface="Times New Roman"/>
              </a:rPr>
              <a:t>equità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stimoli </a:t>
            </a:r>
            <a:r>
              <a:rPr sz="1200" dirty="0">
                <a:latin typeface="Times New Roman"/>
                <a:cs typeface="Times New Roman"/>
              </a:rPr>
              <a:t>alla bontà — di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verso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46109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8610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propri </a:t>
            </a:r>
            <a:r>
              <a:rPr sz="1200" dirty="0">
                <a:latin typeface="Times New Roman"/>
                <a:cs typeface="Times New Roman"/>
              </a:rPr>
              <a:t>simili. 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tali iniziali </a:t>
            </a:r>
            <a:r>
              <a:rPr sz="1200" spc="-5" dirty="0">
                <a:latin typeface="Times New Roman"/>
                <a:cs typeface="Times New Roman"/>
              </a:rPr>
              <a:t>risvegli morali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alimentati, si produce </a:t>
            </a:r>
            <a:r>
              <a:rPr sz="1200" dirty="0">
                <a:latin typeface="Times New Roman"/>
                <a:cs typeface="Times New Roman"/>
              </a:rPr>
              <a:t>uno sviluppo </a:t>
            </a:r>
            <a:r>
              <a:rPr sz="1200" spc="-5" dirty="0">
                <a:latin typeface="Times New Roman"/>
                <a:cs typeface="Times New Roman"/>
              </a:rPr>
              <a:t>graduale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religiosa  relativamente libero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conflitti, da </a:t>
            </a:r>
            <a:r>
              <a:rPr sz="1200" spc="-5" dirty="0">
                <a:latin typeface="Times New Roman"/>
                <a:cs typeface="Times New Roman"/>
              </a:rPr>
              <a:t>sconvolgimenti </a:t>
            </a:r>
            <a:r>
              <a:rPr sz="1200" dirty="0">
                <a:latin typeface="Times New Roman"/>
                <a:cs typeface="Times New Roman"/>
              </a:rPr>
              <a:t>e 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crisi.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96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(1131.3) 103:2.4 </a:t>
            </a:r>
            <a:r>
              <a:rPr sz="1200" spc="-5" dirty="0">
                <a:latin typeface="Times New Roman"/>
                <a:cs typeface="Times New Roman"/>
              </a:rPr>
              <a:t>Ogni 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sperimenta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una sorta di conflitto tra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impulsi </a:t>
            </a:r>
            <a:r>
              <a:rPr sz="1200" spc="-5" dirty="0">
                <a:latin typeface="Times New Roman"/>
                <a:cs typeface="Times New Roman"/>
              </a:rPr>
              <a:t>egoistici ed </a:t>
            </a:r>
            <a:r>
              <a:rPr sz="1200" dirty="0">
                <a:latin typeface="Times New Roman"/>
                <a:cs typeface="Times New Roman"/>
              </a:rPr>
              <a:t>i suoi impulsi </a:t>
            </a:r>
            <a:r>
              <a:rPr sz="1200" spc="-5" dirty="0">
                <a:latin typeface="Times New Roman"/>
                <a:cs typeface="Times New Roman"/>
              </a:rPr>
              <a:t>altruistici,  </a:t>
            </a:r>
            <a:r>
              <a:rPr sz="1200" dirty="0">
                <a:latin typeface="Times New Roman"/>
                <a:cs typeface="Times New Roman"/>
              </a:rPr>
              <a:t>e molte volte la </a:t>
            </a:r>
            <a:r>
              <a:rPr sz="1200" spc="-5" dirty="0">
                <a:latin typeface="Times New Roman"/>
                <a:cs typeface="Times New Roman"/>
              </a:rPr>
              <a:t>sua prima 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risultare dalla ricerca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aiuto superumano per risolvere </a:t>
            </a:r>
            <a:r>
              <a:rPr sz="1200" spc="5" dirty="0">
                <a:latin typeface="Times New Roman"/>
                <a:cs typeface="Times New Roman"/>
              </a:rPr>
              <a:t>tali  </a:t>
            </a:r>
            <a:r>
              <a:rPr sz="1200" spc="-5" dirty="0">
                <a:latin typeface="Times New Roman"/>
                <a:cs typeface="Times New Roman"/>
              </a:rPr>
              <a:t>conflitti morali.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(1131.4) 103:2.5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psicologia </a:t>
            </a:r>
            <a:r>
              <a:rPr sz="1200" dirty="0">
                <a:latin typeface="Times New Roman"/>
                <a:cs typeface="Times New Roman"/>
              </a:rPr>
              <a:t>di un bambino 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positiva,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negativa. </a:t>
            </a:r>
            <a:r>
              <a:rPr sz="1200" dirty="0">
                <a:latin typeface="Times New Roman"/>
                <a:cs typeface="Times New Roman"/>
              </a:rPr>
              <a:t>Molti mortali sono </a:t>
            </a:r>
            <a:r>
              <a:rPr sz="1200" spc="-5" dirty="0">
                <a:latin typeface="Times New Roman"/>
                <a:cs typeface="Times New Roman"/>
              </a:rPr>
              <a:t>negativi perché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educati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modo. </a:t>
            </a:r>
            <a:r>
              <a:rPr sz="1200" spc="-5" dirty="0">
                <a:latin typeface="Times New Roman"/>
                <a:cs typeface="Times New Roman"/>
              </a:rPr>
              <a:t>Quando si </a:t>
            </a:r>
            <a:r>
              <a:rPr sz="1200" dirty="0">
                <a:latin typeface="Times New Roman"/>
                <a:cs typeface="Times New Roman"/>
              </a:rPr>
              <a:t>dice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bambino </a:t>
            </a:r>
            <a:r>
              <a:rPr sz="1200" dirty="0">
                <a:latin typeface="Times New Roman"/>
                <a:cs typeface="Times New Roman"/>
              </a:rPr>
              <a:t>è positivo, ci </a:t>
            </a:r>
            <a:r>
              <a:rPr sz="1200" spc="-5" dirty="0">
                <a:latin typeface="Times New Roman"/>
                <a:cs typeface="Times New Roman"/>
              </a:rPr>
              <a:t>si riferisce ai </a:t>
            </a:r>
            <a:r>
              <a:rPr sz="1200" dirty="0">
                <a:latin typeface="Times New Roman"/>
                <a:cs typeface="Times New Roman"/>
              </a:rPr>
              <a:t>suoi impulsi </a:t>
            </a:r>
            <a:r>
              <a:rPr sz="1200" spc="-5" dirty="0">
                <a:latin typeface="Times New Roman"/>
                <a:cs typeface="Times New Roman"/>
              </a:rPr>
              <a:t>morali,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quei poteri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cui  </a:t>
            </a:r>
            <a:r>
              <a:rPr sz="1200" spc="-5" dirty="0">
                <a:latin typeface="Times New Roman"/>
                <a:cs typeface="Times New Roman"/>
              </a:rPr>
              <a:t>apparizione segnala </a:t>
            </a:r>
            <a:r>
              <a:rPr sz="1200" dirty="0">
                <a:latin typeface="Times New Roman"/>
                <a:cs typeface="Times New Roman"/>
              </a:rPr>
              <a:t>l’arrivo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257175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(1131.5) 103:2.6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assenza di </a:t>
            </a:r>
            <a:r>
              <a:rPr sz="1200" spc="-5" dirty="0">
                <a:latin typeface="Times New Roman"/>
                <a:cs typeface="Times New Roman"/>
              </a:rPr>
              <a:t>cattivi insegnamenti, nell’emersione </a:t>
            </a:r>
            <a:r>
              <a:rPr sz="1200" dirty="0">
                <a:latin typeface="Times New Roman"/>
                <a:cs typeface="Times New Roman"/>
              </a:rPr>
              <a:t>della coscienza </a:t>
            </a:r>
            <a:r>
              <a:rPr sz="1200" spc="-5" dirty="0">
                <a:latin typeface="Times New Roman"/>
                <a:cs typeface="Times New Roman"/>
              </a:rPr>
              <a:t>religiosa, </a:t>
            </a:r>
            <a:r>
              <a:rPr sz="1200" dirty="0">
                <a:latin typeface="Times New Roman"/>
                <a:cs typeface="Times New Roman"/>
              </a:rPr>
              <a:t>la mente di un </a:t>
            </a:r>
            <a:r>
              <a:rPr sz="1200" spc="-5" dirty="0">
                <a:latin typeface="Times New Roman"/>
                <a:cs typeface="Times New Roman"/>
              </a:rPr>
              <a:t>bambino normale si dirige  positivamente verso </a:t>
            </a:r>
            <a:r>
              <a:rPr sz="1200" dirty="0">
                <a:latin typeface="Times New Roman"/>
                <a:cs typeface="Times New Roman"/>
              </a:rPr>
              <a:t>la rettitudine </a:t>
            </a:r>
            <a:r>
              <a:rPr sz="1200" spc="-5" dirty="0">
                <a:latin typeface="Times New Roman"/>
                <a:cs typeface="Times New Roman"/>
              </a:rPr>
              <a:t>morale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sociale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negativamente, </a:t>
            </a:r>
            <a:r>
              <a:rPr sz="1200" spc="-5" dirty="0">
                <a:latin typeface="Times New Roman"/>
                <a:cs typeface="Times New Roman"/>
              </a:rPr>
              <a:t>allontanandosi dal peccato </a:t>
            </a:r>
            <a:r>
              <a:rPr sz="1200" dirty="0">
                <a:latin typeface="Times New Roman"/>
                <a:cs typeface="Times New Roman"/>
              </a:rPr>
              <a:t>e dalla  </a:t>
            </a:r>
            <a:r>
              <a:rPr sz="1200" spc="-5" dirty="0">
                <a:latin typeface="Times New Roman"/>
                <a:cs typeface="Times New Roman"/>
              </a:rPr>
              <a:t>colpa. </a:t>
            </a:r>
            <a:r>
              <a:rPr sz="1200" dirty="0">
                <a:latin typeface="Times New Roman"/>
                <a:cs typeface="Times New Roman"/>
              </a:rPr>
              <a:t>Ci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o meno </a:t>
            </a:r>
            <a:r>
              <a:rPr sz="1200" spc="-5" dirty="0">
                <a:latin typeface="Times New Roman"/>
                <a:cs typeface="Times New Roman"/>
              </a:rPr>
              <a:t>conflitto </a:t>
            </a:r>
            <a:r>
              <a:rPr sz="1200" dirty="0">
                <a:latin typeface="Times New Roman"/>
                <a:cs typeface="Times New Roman"/>
              </a:rPr>
              <a:t>nello sviluppo </a:t>
            </a:r>
            <a:r>
              <a:rPr sz="1200" spc="-5" dirty="0">
                <a:latin typeface="Times New Roman"/>
                <a:cs typeface="Times New Roman"/>
              </a:rPr>
              <a:t>dell’esperienza religiosa,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sono sempre </a:t>
            </a:r>
            <a:r>
              <a:rPr sz="1200" dirty="0">
                <a:latin typeface="Times New Roman"/>
                <a:cs typeface="Times New Roman"/>
              </a:rPr>
              <a:t>presenti in esso le inevitabili  </a:t>
            </a:r>
            <a:r>
              <a:rPr sz="1200" spc="-5" dirty="0">
                <a:latin typeface="Times New Roman"/>
                <a:cs typeface="Times New Roman"/>
              </a:rPr>
              <a:t>decisioni, sforzi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funzioni della </a:t>
            </a:r>
            <a:r>
              <a:rPr sz="1200" dirty="0">
                <a:latin typeface="Times New Roman"/>
                <a:cs typeface="Times New Roman"/>
              </a:rPr>
              <a:t>volontà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(1131.6) 103:2.7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scelta morale è solitamente </a:t>
            </a:r>
            <a:r>
              <a:rPr sz="1200" spc="-5" dirty="0">
                <a:latin typeface="Times New Roman"/>
                <a:cs typeface="Times New Roman"/>
              </a:rPr>
              <a:t>accompagnata </a:t>
            </a:r>
            <a:r>
              <a:rPr sz="1200" dirty="0">
                <a:latin typeface="Times New Roman"/>
                <a:cs typeface="Times New Roman"/>
              </a:rPr>
              <a:t>da maggiore o minore </a:t>
            </a:r>
            <a:r>
              <a:rPr sz="1200" spc="-5" dirty="0">
                <a:latin typeface="Times New Roman"/>
                <a:cs typeface="Times New Roman"/>
              </a:rPr>
              <a:t>conflitto morale. Questo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conflitto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nella</a:t>
            </a:r>
            <a:endParaRPr sz="1200">
              <a:latin typeface="Times New Roman"/>
              <a:cs typeface="Times New Roman"/>
            </a:endParaRPr>
          </a:p>
          <a:p>
            <a:pPr marL="101600" marR="137160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bambino avviene tra le </a:t>
            </a:r>
            <a:r>
              <a:rPr sz="1200" spc="-5" dirty="0">
                <a:latin typeface="Times New Roman"/>
                <a:cs typeface="Times New Roman"/>
              </a:rPr>
              <a:t>sollecitazioni dell’egoismo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impulsi </a:t>
            </a:r>
            <a:r>
              <a:rPr sz="1200" spc="-5" dirty="0">
                <a:latin typeface="Times New Roman"/>
                <a:cs typeface="Times New Roman"/>
              </a:rPr>
              <a:t>dell’altruismo. 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non trascura i  </a:t>
            </a:r>
            <a:r>
              <a:rPr sz="1200" spc="-5" dirty="0">
                <a:latin typeface="Times New Roman"/>
                <a:cs typeface="Times New Roman"/>
              </a:rPr>
              <a:t>valori della </a:t>
            </a:r>
            <a:r>
              <a:rPr sz="1200" dirty="0">
                <a:latin typeface="Times New Roman"/>
                <a:cs typeface="Times New Roman"/>
              </a:rPr>
              <a:t>spinta </a:t>
            </a:r>
            <a:r>
              <a:rPr sz="1200" spc="-5" dirty="0">
                <a:latin typeface="Times New Roman"/>
                <a:cs typeface="Times New Roman"/>
              </a:rPr>
              <a:t>egoistica della personalità, </a:t>
            </a:r>
            <a:r>
              <a:rPr sz="1200" dirty="0">
                <a:latin typeface="Times New Roman"/>
                <a:cs typeface="Times New Roman"/>
              </a:rPr>
              <a:t>ma opera per </a:t>
            </a:r>
            <a:r>
              <a:rPr sz="1200" spc="-5" dirty="0">
                <a:latin typeface="Times New Roman"/>
                <a:cs typeface="Times New Roman"/>
              </a:rPr>
              <a:t>attribuire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leggera preferenza </a:t>
            </a:r>
            <a:r>
              <a:rPr sz="1200" dirty="0">
                <a:latin typeface="Times New Roman"/>
                <a:cs typeface="Times New Roman"/>
              </a:rPr>
              <a:t>all’impulso </a:t>
            </a:r>
            <a:r>
              <a:rPr sz="1200" spc="-5" dirty="0">
                <a:latin typeface="Times New Roman"/>
                <a:cs typeface="Times New Roman"/>
              </a:rPr>
              <a:t>altruistico che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meta </a:t>
            </a:r>
            <a:r>
              <a:rPr sz="1200" spc="-5" dirty="0">
                <a:latin typeface="Times New Roman"/>
                <a:cs typeface="Times New Roman"/>
              </a:rPr>
              <a:t>della felicità </a:t>
            </a:r>
            <a:r>
              <a:rPr sz="1200" dirty="0">
                <a:latin typeface="Times New Roman"/>
                <a:cs typeface="Times New Roman"/>
              </a:rPr>
              <a:t>umana e </a:t>
            </a:r>
            <a:r>
              <a:rPr sz="1200" spc="-5" dirty="0">
                <a:latin typeface="Times New Roman"/>
                <a:cs typeface="Times New Roman"/>
              </a:rPr>
              <a:t>alle gioie del regno dei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(1131.7) 103:2.8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morale </a:t>
            </a:r>
            <a:r>
              <a:rPr sz="1200" spc="-5" dirty="0">
                <a:latin typeface="Times New Roman"/>
                <a:cs typeface="Times New Roman"/>
              </a:rPr>
              <a:t>sceglie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altruista </a:t>
            </a:r>
            <a:r>
              <a:rPr sz="1200" dirty="0">
                <a:latin typeface="Times New Roman"/>
                <a:cs typeface="Times New Roman"/>
              </a:rPr>
              <a:t>di fronte allo stimolo di essere </a:t>
            </a:r>
            <a:r>
              <a:rPr sz="1200" spc="-5" dirty="0">
                <a:latin typeface="Times New Roman"/>
                <a:cs typeface="Times New Roman"/>
              </a:rPr>
              <a:t>egoista, fa </a:t>
            </a:r>
            <a:r>
              <a:rPr sz="1200" dirty="0">
                <a:latin typeface="Times New Roman"/>
                <a:cs typeface="Times New Roman"/>
              </a:rPr>
              <a:t>la sua prima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esperienza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398805"/>
            <a:ext cx="801243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religiosa. Nessun </a:t>
            </a:r>
            <a:r>
              <a:rPr sz="1200" dirty="0">
                <a:latin typeface="Times New Roman"/>
                <a:cs typeface="Times New Roman"/>
              </a:rPr>
              <a:t>animale può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scelta; questa decisione </a:t>
            </a:r>
            <a:r>
              <a:rPr sz="1200" dirty="0">
                <a:latin typeface="Times New Roman"/>
                <a:cs typeface="Times New Roman"/>
              </a:rPr>
              <a:t>è umana e </a:t>
            </a:r>
            <a:r>
              <a:rPr sz="1200" spc="-5" dirty="0">
                <a:latin typeface="Times New Roman"/>
                <a:cs typeface="Times New Roman"/>
              </a:rPr>
              <a:t>religiosa. Essa </a:t>
            </a:r>
            <a:r>
              <a:rPr sz="1200" dirty="0">
                <a:latin typeface="Times New Roman"/>
                <a:cs typeface="Times New Roman"/>
              </a:rPr>
              <a:t>include il </a:t>
            </a:r>
            <a:r>
              <a:rPr sz="1200" spc="-5" dirty="0">
                <a:latin typeface="Times New Roman"/>
                <a:cs typeface="Times New Roman"/>
              </a:rPr>
              <a:t>fatto della </a:t>
            </a:r>
            <a:r>
              <a:rPr sz="1200" dirty="0">
                <a:latin typeface="Times New Roman"/>
                <a:cs typeface="Times New Roman"/>
              </a:rPr>
              <a:t>coscienza di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784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922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e mostra l’impulso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sociale, base della fratellanza umana. </a:t>
            </a:r>
            <a:r>
              <a:rPr sz="1200" dirty="0">
                <a:latin typeface="Times New Roman"/>
                <a:cs typeface="Times New Roman"/>
              </a:rPr>
              <a:t>Quando la mente </a:t>
            </a:r>
            <a:r>
              <a:rPr sz="1200" spc="-5" dirty="0">
                <a:latin typeface="Times New Roman"/>
                <a:cs typeface="Times New Roman"/>
              </a:rPr>
              <a:t>sceglie </a:t>
            </a:r>
            <a:r>
              <a:rPr sz="1200" dirty="0">
                <a:latin typeface="Times New Roman"/>
                <a:cs typeface="Times New Roman"/>
              </a:rPr>
              <a:t>un giudizio </a:t>
            </a:r>
            <a:r>
              <a:rPr sz="1200" spc="-5" dirty="0">
                <a:latin typeface="Times New Roman"/>
                <a:cs typeface="Times New Roman"/>
              </a:rPr>
              <a:t>morale retto mediante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libero arbitrio,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decisione costituisce un’esperienza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31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(1131.8) 103:2.9 </a:t>
            </a:r>
            <a:r>
              <a:rPr sz="1200" spc="-5" dirty="0">
                <a:latin typeface="Times New Roman"/>
                <a:cs typeface="Times New Roman"/>
              </a:rPr>
              <a:t>Ma prima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bambino si sia sufficientemente </a:t>
            </a:r>
            <a:r>
              <a:rPr sz="1200" dirty="0">
                <a:latin typeface="Times New Roman"/>
                <a:cs typeface="Times New Roman"/>
              </a:rPr>
              <a:t>sviluppato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capacità morale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capace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altruistico, ha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sviluppato una </a:t>
            </a:r>
            <a:r>
              <a:rPr sz="1200" spc="-5" dirty="0">
                <a:latin typeface="Times New Roman"/>
                <a:cs typeface="Times New Roman"/>
              </a:rPr>
              <a:t>natura egoistica </a:t>
            </a:r>
            <a:r>
              <a:rPr sz="1200" dirty="0">
                <a:latin typeface="Times New Roman"/>
                <a:cs typeface="Times New Roman"/>
              </a:rPr>
              <a:t>forte e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unificata. È questa situazione di 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dà  </a:t>
            </a:r>
            <a:r>
              <a:rPr sz="1200" spc="-5" dirty="0">
                <a:latin typeface="Times New Roman"/>
                <a:cs typeface="Times New Roman"/>
              </a:rPr>
              <a:t>origine alla teoria </a:t>
            </a:r>
            <a:r>
              <a:rPr sz="1200" dirty="0">
                <a:latin typeface="Times New Roman"/>
                <a:cs typeface="Times New Roman"/>
              </a:rPr>
              <a:t>della lotta tra la </a:t>
            </a:r>
            <a:r>
              <a:rPr sz="1200" spc="-5" dirty="0">
                <a:latin typeface="Times New Roman"/>
                <a:cs typeface="Times New Roman"/>
              </a:rPr>
              <a:t>natura “superiore” </a:t>
            </a:r>
            <a:r>
              <a:rPr sz="1200" dirty="0">
                <a:latin typeface="Times New Roman"/>
                <a:cs typeface="Times New Roman"/>
              </a:rPr>
              <a:t>e quella </a:t>
            </a:r>
            <a:r>
              <a:rPr sz="1200" spc="-5" dirty="0">
                <a:latin typeface="Times New Roman"/>
                <a:cs typeface="Times New Roman"/>
              </a:rPr>
              <a:t>“inferiore”,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“vecchio </a:t>
            </a:r>
            <a:r>
              <a:rPr sz="1200" dirty="0">
                <a:latin typeface="Times New Roman"/>
                <a:cs typeface="Times New Roman"/>
              </a:rPr>
              <a:t>uomo di </a:t>
            </a:r>
            <a:r>
              <a:rPr sz="1200" spc="-5" dirty="0">
                <a:latin typeface="Times New Roman"/>
                <a:cs typeface="Times New Roman"/>
              </a:rPr>
              <a:t>peccato” </a:t>
            </a:r>
            <a:r>
              <a:rPr sz="1200" dirty="0">
                <a:latin typeface="Times New Roman"/>
                <a:cs typeface="Times New Roman"/>
              </a:rPr>
              <a:t>e la “nuova natura” di  </a:t>
            </a:r>
            <a:r>
              <a:rPr sz="1200" spc="-5" dirty="0">
                <a:latin typeface="Times New Roman"/>
                <a:cs typeface="Times New Roman"/>
              </a:rPr>
              <a:t>grazia.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bambino normale </a:t>
            </a:r>
            <a:r>
              <a:rPr sz="1200" spc="-5" dirty="0">
                <a:latin typeface="Times New Roman"/>
                <a:cs typeface="Times New Roman"/>
              </a:rPr>
              <a:t>comincia ad </a:t>
            </a:r>
            <a:r>
              <a:rPr sz="1200" dirty="0">
                <a:latin typeface="Times New Roman"/>
                <a:cs typeface="Times New Roman"/>
              </a:rPr>
              <a:t>apprendere 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“più benedetto dare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ricevere”.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(1131.9) 103:2.10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tende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identificare lo </a:t>
            </a:r>
            <a:r>
              <a:rPr sz="1200" spc="-5" dirty="0">
                <a:latin typeface="Times New Roman"/>
                <a:cs typeface="Times New Roman"/>
              </a:rPr>
              <a:t>stimolo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spc="-10" dirty="0">
                <a:latin typeface="Times New Roman"/>
                <a:cs typeface="Times New Roman"/>
              </a:rPr>
              <a:t>ego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se stesso. </a:t>
            </a:r>
            <a:r>
              <a:rPr sz="1200" spc="-5" dirty="0">
                <a:latin typeface="Times New Roman"/>
                <a:cs typeface="Times New Roman"/>
              </a:rPr>
              <a:t>Per contro </a:t>
            </a:r>
            <a:r>
              <a:rPr sz="1200" dirty="0">
                <a:latin typeface="Times New Roman"/>
                <a:cs typeface="Times New Roman"/>
              </a:rPr>
              <a:t>è incline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identificare </a:t>
            </a:r>
            <a:r>
              <a:rPr sz="1200" dirty="0">
                <a:latin typeface="Times New Roman"/>
                <a:cs typeface="Times New Roman"/>
              </a:rPr>
              <a:t>la volontà di </a:t>
            </a:r>
            <a:r>
              <a:rPr sz="1200" spc="-5" dirty="0">
                <a:latin typeface="Times New Roman"/>
                <a:cs typeface="Times New Roman"/>
              </a:rPr>
              <a:t>essere altruista con </a:t>
            </a:r>
            <a:r>
              <a:rPr sz="1200" dirty="0">
                <a:latin typeface="Times New Roman"/>
                <a:cs typeface="Times New Roman"/>
              </a:rPr>
              <a:t>un’influenza </a:t>
            </a:r>
            <a:r>
              <a:rPr sz="1200" spc="-5" dirty="0">
                <a:latin typeface="Times New Roman"/>
                <a:cs typeface="Times New Roman"/>
              </a:rPr>
              <a:t>esterna </a:t>
            </a:r>
            <a:r>
              <a:rPr sz="1200" dirty="0">
                <a:latin typeface="Times New Roman"/>
                <a:cs typeface="Times New Roman"/>
              </a:rPr>
              <a:t>a lui — con Dio. Ed 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giusto, </a:t>
            </a:r>
            <a:r>
              <a:rPr sz="1200" dirty="0">
                <a:latin typeface="Times New Roman"/>
                <a:cs typeface="Times New Roman"/>
              </a:rPr>
              <a:t>perché tutti  </a:t>
            </a:r>
            <a:r>
              <a:rPr sz="1200" spc="-5" dirty="0">
                <a:latin typeface="Times New Roman"/>
                <a:cs typeface="Times New Roman"/>
              </a:rPr>
              <a:t>questi desideri </a:t>
            </a:r>
            <a:r>
              <a:rPr sz="1200" dirty="0">
                <a:latin typeface="Times New Roman"/>
                <a:cs typeface="Times New Roman"/>
              </a:rPr>
              <a:t>altruistici </a:t>
            </a:r>
            <a:r>
              <a:rPr sz="1200" spc="-5" dirty="0">
                <a:latin typeface="Times New Roman"/>
                <a:cs typeface="Times New Roman"/>
              </a:rPr>
              <a:t>hanno effettivamente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origine nella guida dell’Aggiustatore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interiore,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  <a:p>
            <a:pPr marL="76200" marR="1562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è un frammento di </a:t>
            </a:r>
            <a:r>
              <a:rPr sz="1200" spc="-5" dirty="0">
                <a:latin typeface="Times New Roman"/>
                <a:cs typeface="Times New Roman"/>
              </a:rPr>
              <a:t>Dio. L’impulso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Monitore spirituale </a:t>
            </a:r>
            <a:r>
              <a:rPr sz="1200" dirty="0">
                <a:latin typeface="Times New Roman"/>
                <a:cs typeface="Times New Roman"/>
              </a:rPr>
              <a:t>è realizzato dalla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tendenza </a:t>
            </a:r>
            <a:r>
              <a:rPr sz="1200" spc="-5" dirty="0">
                <a:latin typeface="Times New Roman"/>
                <a:cs typeface="Times New Roman"/>
              </a:rPr>
              <a:t>ad  essere altruista, attento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propri </a:t>
            </a:r>
            <a:r>
              <a:rPr sz="1200" dirty="0">
                <a:latin typeface="Times New Roman"/>
                <a:cs typeface="Times New Roman"/>
              </a:rPr>
              <a:t>simili. E </a:t>
            </a:r>
            <a:r>
              <a:rPr sz="1200" spc="-5" dirty="0">
                <a:latin typeface="Times New Roman"/>
                <a:cs typeface="Times New Roman"/>
              </a:rPr>
              <a:t>questa almeno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fondamentale esperienza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bambino. Quando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 marR="1498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bambino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riesce ad </a:t>
            </a:r>
            <a:r>
              <a:rPr sz="1200" dirty="0">
                <a:latin typeface="Times New Roman"/>
                <a:cs typeface="Times New Roman"/>
              </a:rPr>
              <a:t>unificare la </a:t>
            </a:r>
            <a:r>
              <a:rPr sz="1200" spc="-5" dirty="0">
                <a:latin typeface="Times New Roman"/>
                <a:cs typeface="Times New Roman"/>
              </a:rPr>
              <a:t>sua personalità, </a:t>
            </a:r>
            <a:r>
              <a:rPr sz="1200" dirty="0">
                <a:latin typeface="Times New Roman"/>
                <a:cs typeface="Times New Roman"/>
              </a:rPr>
              <a:t>la spinta </a:t>
            </a:r>
            <a:r>
              <a:rPr sz="1200" spc="-5" dirty="0">
                <a:latin typeface="Times New Roman"/>
                <a:cs typeface="Times New Roman"/>
              </a:rPr>
              <a:t>altruistica </a:t>
            </a:r>
            <a:r>
              <a:rPr sz="1200" dirty="0">
                <a:latin typeface="Times New Roman"/>
                <a:cs typeface="Times New Roman"/>
              </a:rPr>
              <a:t>può divenire talmente </a:t>
            </a:r>
            <a:r>
              <a:rPr sz="1200" spc="-5" dirty="0">
                <a:latin typeface="Times New Roman"/>
                <a:cs typeface="Times New Roman"/>
              </a:rPr>
              <a:t>sovrasviluppata </a:t>
            </a:r>
            <a:r>
              <a:rPr sz="1200" spc="2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portare  seri danni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dell’io. </a:t>
            </a:r>
            <a:r>
              <a:rPr sz="1200" spc="-5" dirty="0">
                <a:latin typeface="Times New Roman"/>
                <a:cs typeface="Times New Roman"/>
              </a:rPr>
              <a:t>Una coscienza </a:t>
            </a:r>
            <a:r>
              <a:rPr sz="1200" dirty="0">
                <a:latin typeface="Times New Roman"/>
                <a:cs typeface="Times New Roman"/>
              </a:rPr>
              <a:t>fuorviata può divenire </a:t>
            </a:r>
            <a:r>
              <a:rPr sz="1200" spc="-5" dirty="0">
                <a:latin typeface="Times New Roman"/>
                <a:cs typeface="Times New Roman"/>
              </a:rPr>
              <a:t>responsabile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conflitti, preoccupazioni, </a:t>
            </a:r>
            <a:r>
              <a:rPr sz="1200" dirty="0">
                <a:latin typeface="Times New Roman"/>
                <a:cs typeface="Times New Roman"/>
              </a:rPr>
              <a:t>tristezze,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d’infelicità </a:t>
            </a:r>
            <a:r>
              <a:rPr sz="1200" dirty="0">
                <a:latin typeface="Times New Roman"/>
                <a:cs typeface="Times New Roman"/>
              </a:rPr>
              <a:t>umane senza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religione 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razza umana</a:t>
            </a:r>
            <a:endParaRPr sz="1600">
              <a:latin typeface="Times New Roman"/>
              <a:cs typeface="Times New Roman"/>
            </a:endParaRPr>
          </a:p>
          <a:p>
            <a:pPr marL="76200" marR="9715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(1132.1) 103:3.1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credenza negli spiriti, nei sogni </a:t>
            </a:r>
            <a:r>
              <a:rPr sz="1200" dirty="0">
                <a:latin typeface="Times New Roman"/>
                <a:cs typeface="Times New Roman"/>
              </a:rPr>
              <a:t>ed in diverse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superstizioni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svolto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ruolo nell’origine  evoluzionaria delle </a:t>
            </a:r>
            <a:r>
              <a:rPr sz="1200" dirty="0">
                <a:latin typeface="Times New Roman"/>
                <a:cs typeface="Times New Roman"/>
              </a:rPr>
              <a:t>religioni primitive, non </a:t>
            </a:r>
            <a:r>
              <a:rPr sz="1200" spc="-5" dirty="0">
                <a:latin typeface="Times New Roman"/>
                <a:cs typeface="Times New Roman"/>
              </a:rPr>
              <a:t>si dovrebbe trascurare </a:t>
            </a:r>
            <a:r>
              <a:rPr sz="1200" dirty="0">
                <a:latin typeface="Times New Roman"/>
                <a:cs typeface="Times New Roman"/>
              </a:rPr>
              <a:t>l’influenza </a:t>
            </a:r>
            <a:r>
              <a:rPr sz="1200" spc="-5" dirty="0">
                <a:latin typeface="Times New Roman"/>
                <a:cs typeface="Times New Roman"/>
              </a:rPr>
              <a:t>dello spirito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solidarietà del clan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tribù.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rappresentato l’esatta </a:t>
            </a:r>
            <a:r>
              <a:rPr sz="1200" dirty="0">
                <a:latin typeface="Times New Roman"/>
                <a:cs typeface="Times New Roman"/>
              </a:rPr>
              <a:t>situazione </a:t>
            </a:r>
            <a:r>
              <a:rPr sz="1200" spc="-5" dirty="0">
                <a:latin typeface="Times New Roman"/>
                <a:cs typeface="Times New Roman"/>
              </a:rPr>
              <a:t>sociale che </a:t>
            </a:r>
            <a:r>
              <a:rPr sz="1200" dirty="0">
                <a:latin typeface="Times New Roman"/>
                <a:cs typeface="Times New Roman"/>
              </a:rPr>
              <a:t>forniva la </a:t>
            </a:r>
            <a:r>
              <a:rPr sz="1200" spc="-5" dirty="0">
                <a:latin typeface="Times New Roman"/>
                <a:cs typeface="Times New Roman"/>
              </a:rPr>
              <a:t>sfida al </a:t>
            </a:r>
            <a:r>
              <a:rPr sz="1200" dirty="0">
                <a:latin typeface="Times New Roman"/>
                <a:cs typeface="Times New Roman"/>
              </a:rPr>
              <a:t>conflitto tra </a:t>
            </a:r>
            <a:r>
              <a:rPr sz="1200" spc="-5" dirty="0">
                <a:latin typeface="Times New Roman"/>
                <a:cs typeface="Times New Roman"/>
              </a:rPr>
              <a:t>l’egoismo </a:t>
            </a:r>
            <a:r>
              <a:rPr sz="1200" dirty="0">
                <a:latin typeface="Times New Roman"/>
                <a:cs typeface="Times New Roman"/>
              </a:rPr>
              <a:t>e l’altruismo </a:t>
            </a:r>
            <a:r>
              <a:rPr sz="1200" spc="-5" dirty="0">
                <a:latin typeface="Times New Roman"/>
                <a:cs typeface="Times New Roman"/>
              </a:rPr>
              <a:t>nella  natura </a:t>
            </a:r>
            <a:r>
              <a:rPr sz="1200" dirty="0">
                <a:latin typeface="Times New Roman"/>
                <a:cs typeface="Times New Roman"/>
              </a:rPr>
              <a:t>morale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umana </a:t>
            </a:r>
            <a:r>
              <a:rPr sz="1200" spc="-5" dirty="0">
                <a:latin typeface="Times New Roman"/>
                <a:cs typeface="Times New Roman"/>
              </a:rPr>
              <a:t>primitiva. </a:t>
            </a:r>
            <a:r>
              <a:rPr sz="1200" dirty="0">
                <a:latin typeface="Times New Roman"/>
                <a:cs typeface="Times New Roman"/>
              </a:rPr>
              <a:t>Nonostante la </a:t>
            </a:r>
            <a:r>
              <a:rPr sz="1200" spc="-5" dirty="0">
                <a:latin typeface="Times New Roman"/>
                <a:cs typeface="Times New Roman"/>
              </a:rPr>
              <a:t>loro credenza negli </a:t>
            </a:r>
            <a:r>
              <a:rPr sz="1200" dirty="0">
                <a:latin typeface="Times New Roman"/>
                <a:cs typeface="Times New Roman"/>
              </a:rPr>
              <a:t>spiriti, </a:t>
            </a:r>
            <a:r>
              <a:rPr sz="1200" spc="-5" dirty="0">
                <a:latin typeface="Times New Roman"/>
                <a:cs typeface="Times New Roman"/>
              </a:rPr>
              <a:t>gli aborigeni australiani focalizzano </a:t>
            </a:r>
            <a:r>
              <a:rPr sz="1200" spc="5" dirty="0">
                <a:latin typeface="Times New Roman"/>
                <a:cs typeface="Times New Roman"/>
              </a:rPr>
              <a:t>ancora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4641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religione sul clan. </a:t>
            </a:r>
            <a:r>
              <a:rPr sz="1200" dirty="0">
                <a:latin typeface="Times New Roman"/>
                <a:cs typeface="Times New Roman"/>
              </a:rPr>
              <a:t>Con il tempo </a:t>
            </a:r>
            <a:r>
              <a:rPr sz="1200" spc="-5" dirty="0">
                <a:latin typeface="Times New Roman"/>
                <a:cs typeface="Times New Roman"/>
              </a:rPr>
              <a:t>questi concetti religiosi </a:t>
            </a:r>
            <a:r>
              <a:rPr sz="1200" dirty="0">
                <a:latin typeface="Times New Roman"/>
                <a:cs typeface="Times New Roman"/>
              </a:rPr>
              <a:t>tendono a personalizzarsi, </a:t>
            </a:r>
            <a:r>
              <a:rPr sz="1200" spc="-5" dirty="0">
                <a:latin typeface="Times New Roman"/>
                <a:cs typeface="Times New Roman"/>
              </a:rPr>
              <a:t>prima come animali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5" dirty="0">
                <a:latin typeface="Times New Roman"/>
                <a:cs typeface="Times New Roman"/>
              </a:rPr>
              <a:t>tardi </a:t>
            </a:r>
            <a:r>
              <a:rPr sz="1200" spc="-5" dirty="0">
                <a:latin typeface="Times New Roman"/>
                <a:cs typeface="Times New Roman"/>
              </a:rPr>
              <a:t>come  superuomo </a:t>
            </a:r>
            <a:r>
              <a:rPr sz="1200" dirty="0">
                <a:latin typeface="Times New Roman"/>
                <a:cs typeface="Times New Roman"/>
              </a:rPr>
              <a:t>o come Dio.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le razze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come i </a:t>
            </a:r>
            <a:r>
              <a:rPr sz="1200" spc="-5" dirty="0">
                <a:latin typeface="Times New Roman"/>
                <a:cs typeface="Times New Roman"/>
              </a:rPr>
              <a:t>Boscimani africani,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credono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totem, </a:t>
            </a:r>
            <a:r>
              <a:rPr sz="1200" spc="-5" dirty="0">
                <a:latin typeface="Times New Roman"/>
                <a:cs typeface="Times New Roman"/>
              </a:rPr>
              <a:t>riconoscono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l’interesse 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l’interesse </a:t>
            </a:r>
            <a:r>
              <a:rPr sz="1200" dirty="0">
                <a:latin typeface="Times New Roman"/>
                <a:cs typeface="Times New Roman"/>
              </a:rPr>
              <a:t>collettivo, una </a:t>
            </a:r>
            <a:r>
              <a:rPr sz="1200" spc="-5" dirty="0">
                <a:latin typeface="Times New Roman"/>
                <a:cs typeface="Times New Roman"/>
              </a:rPr>
              <a:t>distinzione primitiva tra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secolare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sacro.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sociale non 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sorgente dell’esperienza religiosa. Indipendentemente dall’influenza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questi contributi </a:t>
            </a:r>
            <a:r>
              <a:rPr sz="1200" dirty="0">
                <a:latin typeface="Times New Roman"/>
                <a:cs typeface="Times New Roman"/>
              </a:rPr>
              <a:t>primitivi alla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rimane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impulso </a:t>
            </a:r>
            <a:r>
              <a:rPr sz="1200" spc="-5" dirty="0">
                <a:latin typeface="Times New Roman"/>
                <a:cs typeface="Times New Roman"/>
              </a:rPr>
              <a:t>religioso </a:t>
            </a:r>
            <a:r>
              <a:rPr sz="1200" dirty="0">
                <a:latin typeface="Times New Roman"/>
                <a:cs typeface="Times New Roman"/>
              </a:rPr>
              <a:t>ha 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origine nelle autentiche presenze spirituali  </a:t>
            </a:r>
            <a:r>
              <a:rPr sz="1200" spc="-5" dirty="0">
                <a:latin typeface="Times New Roman"/>
                <a:cs typeface="Times New Roman"/>
              </a:rPr>
              <a:t>che attivano </a:t>
            </a:r>
            <a:r>
              <a:rPr sz="1200" dirty="0">
                <a:latin typeface="Times New Roman"/>
                <a:cs typeface="Times New Roman"/>
              </a:rPr>
              <a:t>la volontà di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altruista.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1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(1132.2) 103:3.2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successiva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prefigurata nella credenza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-5" dirty="0">
                <a:latin typeface="Times New Roman"/>
                <a:cs typeface="Times New Roman"/>
              </a:rPr>
              <a:t>alle meraviglie ed ai misteri della natura, </a:t>
            </a:r>
            <a:r>
              <a:rPr sz="1200" dirty="0">
                <a:latin typeface="Times New Roman"/>
                <a:cs typeface="Times New Roman"/>
              </a:rPr>
              <a:t>il mana  </a:t>
            </a:r>
            <a:r>
              <a:rPr sz="1200" spc="-5" dirty="0">
                <a:latin typeface="Times New Roman"/>
                <a:cs typeface="Times New Roman"/>
              </a:rPr>
              <a:t>impersonale. Ma </a:t>
            </a:r>
            <a:r>
              <a:rPr sz="1200" dirty="0">
                <a:latin typeface="Times New Roman"/>
                <a:cs typeface="Times New Roman"/>
              </a:rPr>
              <a:t>presto o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10" dirty="0">
                <a:latin typeface="Times New Roman"/>
                <a:cs typeface="Times New Roman"/>
              </a:rPr>
              <a:t>esige </a:t>
            </a:r>
            <a:r>
              <a:rPr sz="1200" dirty="0">
                <a:latin typeface="Times New Roman"/>
                <a:cs typeface="Times New Roman"/>
              </a:rPr>
              <a:t>che l’individuo </a:t>
            </a:r>
            <a:r>
              <a:rPr sz="1200" spc="-5" dirty="0">
                <a:latin typeface="Times New Roman"/>
                <a:cs typeface="Times New Roman"/>
              </a:rPr>
              <a:t>faccia dei sacrifici personali per </a:t>
            </a:r>
            <a:r>
              <a:rPr sz="1200" dirty="0">
                <a:latin typeface="Times New Roman"/>
                <a:cs typeface="Times New Roman"/>
              </a:rPr>
              <a:t>il bene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suo 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sociale, che compia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felici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migliori.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destinata </a:t>
            </a:r>
            <a:r>
              <a:rPr sz="1200" dirty="0">
                <a:latin typeface="Times New Roman"/>
                <a:cs typeface="Times New Roman"/>
              </a:rPr>
              <a:t>a diventare il 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dirty="0">
                <a:latin typeface="Times New Roman"/>
                <a:cs typeface="Times New Roman"/>
              </a:rPr>
              <a:t> uomini.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74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(1132.3) 103:3.3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fatta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modificare </a:t>
            </a:r>
            <a:r>
              <a:rPr sz="1200" dirty="0">
                <a:latin typeface="Times New Roman"/>
                <a:cs typeface="Times New Roman"/>
              </a:rPr>
              <a:t>l’ambiente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religioni dei </a:t>
            </a:r>
            <a:r>
              <a:rPr sz="1200" dirty="0">
                <a:latin typeface="Times New Roman"/>
                <a:cs typeface="Times New Roman"/>
              </a:rPr>
              <a:t>mortali di </a:t>
            </a:r>
            <a:r>
              <a:rPr sz="1200" spc="-5" dirty="0">
                <a:latin typeface="Times New Roman"/>
                <a:cs typeface="Times New Roman"/>
              </a:rPr>
              <a:t>oggi sono </a:t>
            </a:r>
            <a:r>
              <a:rPr sz="1200" dirty="0">
                <a:latin typeface="Times New Roman"/>
                <a:cs typeface="Times New Roman"/>
              </a:rPr>
              <a:t>divenute  </a:t>
            </a:r>
            <a:r>
              <a:rPr sz="1200" spc="-5" dirty="0">
                <a:latin typeface="Times New Roman"/>
                <a:cs typeface="Times New Roman"/>
              </a:rPr>
              <a:t>incapaci </a:t>
            </a:r>
            <a:r>
              <a:rPr sz="1200" dirty="0">
                <a:latin typeface="Times New Roman"/>
                <a:cs typeface="Times New Roman"/>
              </a:rPr>
              <a:t>di fare </a:t>
            </a:r>
            <a:r>
              <a:rPr sz="1200" spc="-5" dirty="0">
                <a:latin typeface="Times New Roman"/>
                <a:cs typeface="Times New Roman"/>
              </a:rPr>
              <a:t>questo. L’ambiente </a:t>
            </a:r>
            <a:r>
              <a:rPr sz="1200" dirty="0">
                <a:latin typeface="Times New Roman"/>
                <a:cs typeface="Times New Roman"/>
              </a:rPr>
              <a:t>ha troppo spesso dominato la </a:t>
            </a:r>
            <a:r>
              <a:rPr sz="1200" spc="-5" dirty="0">
                <a:latin typeface="Times New Roman"/>
                <a:cs typeface="Times New Roman"/>
              </a:rPr>
              <a:t>religione.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159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(1132.4) 103:3.4 </a:t>
            </a:r>
            <a:r>
              <a:rPr sz="1200" spc="-5" dirty="0">
                <a:latin typeface="Times New Roman"/>
                <a:cs typeface="Times New Roman"/>
              </a:rPr>
              <a:t>Ricordatevi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nelle religioni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epoche l’esperienza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importante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sentimento concernente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morali 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 sociali, </a:t>
            </a:r>
            <a:r>
              <a:rPr sz="1200" dirty="0">
                <a:latin typeface="Times New Roman"/>
                <a:cs typeface="Times New Roman"/>
              </a:rPr>
              <a:t>non il </a:t>
            </a:r>
            <a:r>
              <a:rPr sz="1200" spc="-5" dirty="0">
                <a:latin typeface="Times New Roman"/>
                <a:cs typeface="Times New Roman"/>
              </a:rPr>
              <a:t>pensiero concernente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dogmi teologici </a:t>
            </a:r>
            <a:r>
              <a:rPr sz="1200" dirty="0">
                <a:latin typeface="Times New Roman"/>
                <a:cs typeface="Times New Roman"/>
              </a:rPr>
              <a:t>o le teorie </a:t>
            </a:r>
            <a:r>
              <a:rPr sz="1200" spc="-5" dirty="0">
                <a:latin typeface="Times New Roman"/>
                <a:cs typeface="Times New Roman"/>
              </a:rPr>
              <a:t>filosofiche.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evolve favorevolmente  via via </a:t>
            </a:r>
            <a:r>
              <a:rPr sz="1200" spc="-5" dirty="0">
                <a:latin typeface="Times New Roman"/>
                <a:cs typeface="Times New Roman"/>
              </a:rPr>
              <a:t>che l’elemento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magia </a:t>
            </a:r>
            <a:r>
              <a:rPr sz="1200" dirty="0">
                <a:latin typeface="Times New Roman"/>
                <a:cs typeface="Times New Roman"/>
              </a:rPr>
              <a:t>è sostituito dal </a:t>
            </a:r>
            <a:r>
              <a:rPr sz="1200" spc="-5" dirty="0">
                <a:latin typeface="Times New Roman"/>
                <a:cs typeface="Times New Roman"/>
              </a:rPr>
              <a:t>concetto della</a:t>
            </a:r>
            <a:r>
              <a:rPr sz="1200" dirty="0">
                <a:latin typeface="Times New Roman"/>
                <a:cs typeface="Times New Roman"/>
              </a:rPr>
              <a:t> morale.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93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(1132.5) 103:3.5 </a:t>
            </a:r>
            <a:r>
              <a:rPr sz="1200" spc="-5" dirty="0">
                <a:latin typeface="Times New Roman"/>
                <a:cs typeface="Times New Roman"/>
              </a:rPr>
              <a:t>L’uomo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evoluto attraverso </a:t>
            </a:r>
            <a:r>
              <a:rPr sz="1200" dirty="0">
                <a:latin typeface="Times New Roman"/>
                <a:cs typeface="Times New Roman"/>
              </a:rPr>
              <a:t>le superstizioni </a:t>
            </a:r>
            <a:r>
              <a:rPr sz="1200" spc="-5" dirty="0">
                <a:latin typeface="Times New Roman"/>
                <a:cs typeface="Times New Roman"/>
              </a:rPr>
              <a:t>del mana, della magia, dell’adorazione della natura, </a:t>
            </a:r>
            <a:r>
              <a:rPr sz="1200" dirty="0">
                <a:latin typeface="Times New Roman"/>
                <a:cs typeface="Times New Roman"/>
              </a:rPr>
              <a:t>della paura </a:t>
            </a:r>
            <a:r>
              <a:rPr sz="1200" spc="-5" dirty="0">
                <a:latin typeface="Times New Roman"/>
                <a:cs typeface="Times New Roman"/>
              </a:rPr>
              <a:t>degli  spiriti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dell’adorazione degli animali, fino </a:t>
            </a:r>
            <a:r>
              <a:rPr sz="1200" dirty="0">
                <a:latin typeface="Times New Roman"/>
                <a:cs typeface="Times New Roman"/>
              </a:rPr>
              <a:t>ai vari </a:t>
            </a:r>
            <a:r>
              <a:rPr sz="1200" spc="-5" dirty="0">
                <a:latin typeface="Times New Roman"/>
                <a:cs typeface="Times New Roman"/>
              </a:rPr>
              <a:t>cerimoniali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l’atteggiamento religioso dell’individuo si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trasformato </a:t>
            </a:r>
            <a:r>
              <a:rPr sz="1200" dirty="0">
                <a:latin typeface="Times New Roman"/>
                <a:cs typeface="Times New Roman"/>
              </a:rPr>
              <a:t>in reazioni </a:t>
            </a:r>
            <a:r>
              <a:rPr sz="1200" spc="-5" dirty="0">
                <a:latin typeface="Times New Roman"/>
                <a:cs typeface="Times New Roman"/>
              </a:rPr>
              <a:t>collettive del clan. Queste cerimonie si </a:t>
            </a:r>
            <a:r>
              <a:rPr sz="1200" dirty="0">
                <a:latin typeface="Times New Roman"/>
                <a:cs typeface="Times New Roman"/>
              </a:rPr>
              <a:t>sono poi focalizzate e </a:t>
            </a:r>
            <a:r>
              <a:rPr sz="1200" spc="-5" dirty="0">
                <a:latin typeface="Times New Roman"/>
                <a:cs typeface="Times New Roman"/>
              </a:rPr>
              <a:t>cristallizzate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credenze </a:t>
            </a:r>
            <a:r>
              <a:rPr sz="1200" dirty="0">
                <a:latin typeface="Times New Roman"/>
                <a:cs typeface="Times New Roman"/>
              </a:rPr>
              <a:t>tribali, 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fine  </a:t>
            </a:r>
            <a:r>
              <a:rPr sz="1200" spc="-5" dirty="0">
                <a:latin typeface="Times New Roman"/>
                <a:cs typeface="Times New Roman"/>
              </a:rPr>
              <a:t>queste paure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fedi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personalizzate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dei. Ma </a:t>
            </a:r>
            <a:r>
              <a:rPr sz="1200" dirty="0">
                <a:latin typeface="Times New Roman"/>
                <a:cs typeface="Times New Roman"/>
              </a:rPr>
              <a:t>in tutta questa evoluzione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l’elemento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non è mai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9434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62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totalmente assente. L’impulso del Dio </a:t>
            </a:r>
            <a:r>
              <a:rPr sz="1200" dirty="0">
                <a:latin typeface="Times New Roman"/>
                <a:cs typeface="Times New Roman"/>
              </a:rPr>
              <a:t>nell’uomo è </a:t>
            </a:r>
            <a:r>
              <a:rPr sz="1200" spc="-5" dirty="0">
                <a:latin typeface="Times New Roman"/>
                <a:cs typeface="Times New Roman"/>
              </a:rPr>
              <a:t>sempre stato forte.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potenti </a:t>
            </a:r>
            <a:r>
              <a:rPr sz="1200" spc="-5" dirty="0">
                <a:latin typeface="Times New Roman"/>
                <a:cs typeface="Times New Roman"/>
              </a:rPr>
              <a:t>influenze </a:t>
            </a:r>
            <a:r>
              <a:rPr sz="1200" dirty="0">
                <a:latin typeface="Times New Roman"/>
                <a:cs typeface="Times New Roman"/>
              </a:rPr>
              <a:t>— una umana e l’altra divina —  </a:t>
            </a:r>
            <a:r>
              <a:rPr sz="1200" spc="-5" dirty="0">
                <a:latin typeface="Times New Roman"/>
                <a:cs typeface="Times New Roman"/>
              </a:rPr>
              <a:t>hanno assicurato </a:t>
            </a:r>
            <a:r>
              <a:rPr sz="1200" dirty="0">
                <a:latin typeface="Times New Roman"/>
                <a:cs typeface="Times New Roman"/>
              </a:rPr>
              <a:t>la sopravvivenza </a:t>
            </a:r>
            <a:r>
              <a:rPr sz="1200" spc="-5" dirty="0">
                <a:latin typeface="Times New Roman"/>
                <a:cs typeface="Times New Roman"/>
              </a:rPr>
              <a:t>della religione attraverso </a:t>
            </a:r>
            <a:r>
              <a:rPr sz="1200" dirty="0">
                <a:latin typeface="Times New Roman"/>
                <a:cs typeface="Times New Roman"/>
              </a:rPr>
              <a:t>le vicissitudini </a:t>
            </a:r>
            <a:r>
              <a:rPr sz="1200" spc="-5" dirty="0">
                <a:latin typeface="Times New Roman"/>
                <a:cs typeface="Times New Roman"/>
              </a:rPr>
              <a:t>delle ere,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essa sia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così spesso  minacciata </a:t>
            </a:r>
            <a:r>
              <a:rPr sz="1200" dirty="0">
                <a:latin typeface="Times New Roman"/>
                <a:cs typeface="Times New Roman"/>
              </a:rPr>
              <a:t>di estinzione da mille </a:t>
            </a:r>
            <a:r>
              <a:rPr sz="1200" spc="-5" dirty="0">
                <a:latin typeface="Times New Roman"/>
                <a:cs typeface="Times New Roman"/>
              </a:rPr>
              <a:t>tendenze </a:t>
            </a:r>
            <a:r>
              <a:rPr sz="1200" dirty="0">
                <a:latin typeface="Times New Roman"/>
                <a:cs typeface="Times New Roman"/>
              </a:rPr>
              <a:t>sovversive </a:t>
            </a:r>
            <a:r>
              <a:rPr sz="1200" spc="-5" dirty="0">
                <a:latin typeface="Times New Roman"/>
                <a:cs typeface="Times New Roman"/>
              </a:rPr>
              <a:t>ed antagonismi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ostili.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comunione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spirituale</a:t>
            </a:r>
            <a:endParaRPr sz="1600">
              <a:latin typeface="Times New Roman"/>
              <a:cs typeface="Times New Roman"/>
            </a:endParaRPr>
          </a:p>
          <a:p>
            <a:pPr marL="76200" marR="8001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(1133.1) 103:4.1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differenza </a:t>
            </a:r>
            <a:r>
              <a:rPr sz="1200" spc="-5" dirty="0">
                <a:latin typeface="Times New Roman"/>
                <a:cs typeface="Times New Roman"/>
              </a:rPr>
              <a:t>caratteristica </a:t>
            </a:r>
            <a:r>
              <a:rPr sz="1200" dirty="0">
                <a:latin typeface="Times New Roman"/>
                <a:cs typeface="Times New Roman"/>
              </a:rPr>
              <a:t>tra una riunione </a:t>
            </a:r>
            <a:r>
              <a:rPr sz="1200" spc="-5" dirty="0">
                <a:latin typeface="Times New Roman"/>
                <a:cs typeface="Times New Roman"/>
              </a:rPr>
              <a:t>sociale ed un’assemblea </a:t>
            </a:r>
            <a:r>
              <a:rPr sz="1200" dirty="0">
                <a:latin typeface="Times New Roman"/>
                <a:cs typeface="Times New Roman"/>
              </a:rPr>
              <a:t>religiosa è </a:t>
            </a:r>
            <a:r>
              <a:rPr sz="1200" spc="-5" dirty="0">
                <a:latin typeface="Times New Roman"/>
                <a:cs typeface="Times New Roman"/>
              </a:rPr>
              <a:t>che, contrariamente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secolare,  quella religiosa </a:t>
            </a:r>
            <a:r>
              <a:rPr sz="1200" dirty="0">
                <a:latin typeface="Times New Roman"/>
                <a:cs typeface="Times New Roman"/>
              </a:rPr>
              <a:t>è pervasa da </a:t>
            </a:r>
            <a:r>
              <a:rPr sz="1200" spc="-5" dirty="0">
                <a:latin typeface="Times New Roman"/>
                <a:cs typeface="Times New Roman"/>
              </a:rPr>
              <a:t>un’atmosfera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dirty="0">
                <a:latin typeface="Times New Roman"/>
                <a:cs typeface="Times New Roman"/>
              </a:rPr>
              <a:t>comunione.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l’associazione umana genera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sentimento </a:t>
            </a:r>
            <a:r>
              <a:rPr sz="1200" dirty="0">
                <a:latin typeface="Times New Roman"/>
                <a:cs typeface="Times New Roman"/>
              </a:rPr>
              <a:t>di comunità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divino, 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l’inizio </a:t>
            </a:r>
            <a:r>
              <a:rPr sz="1200" spc="-5" dirty="0">
                <a:latin typeface="Times New Roman"/>
                <a:cs typeface="Times New Roman"/>
              </a:rPr>
              <a:t>dell’adorazione collettiva. Mangiare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pasto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comune </a:t>
            </a:r>
            <a:r>
              <a:rPr sz="1200" dirty="0">
                <a:latin typeface="Times New Roman"/>
                <a:cs typeface="Times New Roman"/>
              </a:rPr>
              <a:t>è stato il primo tipo di comunione </a:t>
            </a:r>
            <a:r>
              <a:rPr sz="1200" spc="-5" dirty="0">
                <a:latin typeface="Times New Roman"/>
                <a:cs typeface="Times New Roman"/>
              </a:rPr>
              <a:t>sociale,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provvidero </a:t>
            </a:r>
            <a:r>
              <a:rPr sz="1200" dirty="0">
                <a:latin typeface="Times New Roman"/>
                <a:cs typeface="Times New Roman"/>
              </a:rPr>
              <a:t>perché una </a:t>
            </a:r>
            <a:r>
              <a:rPr sz="1200" spc="-5" dirty="0">
                <a:latin typeface="Times New Roman"/>
                <a:cs typeface="Times New Roman"/>
              </a:rPr>
              <a:t>parte del sacrificio </a:t>
            </a:r>
            <a:r>
              <a:rPr sz="1200" dirty="0">
                <a:latin typeface="Times New Roman"/>
                <a:cs typeface="Times New Roman"/>
              </a:rPr>
              <a:t>cerimoniale </a:t>
            </a:r>
            <a:r>
              <a:rPr sz="1200" spc="-5" dirty="0">
                <a:latin typeface="Times New Roman"/>
                <a:cs typeface="Times New Roman"/>
              </a:rPr>
              <a:t>fosse mangiato dai fedeli.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nel  Cristianesimo </a:t>
            </a:r>
            <a:r>
              <a:rPr sz="1200" dirty="0">
                <a:latin typeface="Times New Roman"/>
                <a:cs typeface="Times New Roman"/>
              </a:rPr>
              <a:t>la Cena del </a:t>
            </a:r>
            <a:r>
              <a:rPr sz="1200" spc="-5" dirty="0">
                <a:latin typeface="Times New Roman"/>
                <a:cs typeface="Times New Roman"/>
              </a:rPr>
              <a:t>Signore </a:t>
            </a:r>
            <a:r>
              <a:rPr sz="1200" dirty="0">
                <a:latin typeface="Times New Roman"/>
                <a:cs typeface="Times New Roman"/>
              </a:rPr>
              <a:t>conserva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comunione. L’atmosfera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comunione procura </a:t>
            </a:r>
            <a:r>
              <a:rPr sz="1200" dirty="0">
                <a:latin typeface="Times New Roman"/>
                <a:cs typeface="Times New Roman"/>
              </a:rPr>
              <a:t>un periodo di </a:t>
            </a:r>
            <a:r>
              <a:rPr sz="1200" spc="-5" dirty="0">
                <a:latin typeface="Times New Roman"/>
                <a:cs typeface="Times New Roman"/>
              </a:rPr>
              <a:t>tregua  ristoratrice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confortante nel conflitto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l’egoistico </a:t>
            </a:r>
            <a:r>
              <a:rPr sz="1200" spc="-10" dirty="0">
                <a:latin typeface="Times New Roman"/>
                <a:cs typeface="Times New Roman"/>
              </a:rPr>
              <a:t>ego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stimolo altruistico del Monitore spirituale interiore. </a:t>
            </a:r>
            <a:r>
              <a:rPr sz="1200" dirty="0">
                <a:latin typeface="Times New Roman"/>
                <a:cs typeface="Times New Roman"/>
              </a:rPr>
              <a:t>Questo è il  </a:t>
            </a:r>
            <a:r>
              <a:rPr sz="1200" spc="-5" dirty="0">
                <a:latin typeface="Times New Roman"/>
                <a:cs typeface="Times New Roman"/>
              </a:rPr>
              <a:t>preludio della </a:t>
            </a:r>
            <a:r>
              <a:rPr sz="1200" dirty="0">
                <a:latin typeface="Times New Roman"/>
                <a:cs typeface="Times New Roman"/>
              </a:rPr>
              <a:t>vera adorazione — la </a:t>
            </a:r>
            <a:r>
              <a:rPr sz="1200" spc="-5" dirty="0">
                <a:latin typeface="Times New Roman"/>
                <a:cs typeface="Times New Roman"/>
              </a:rPr>
              <a:t>pratica della 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manifesta </a:t>
            </a:r>
            <a:r>
              <a:rPr sz="1200" spc="-5" dirty="0">
                <a:latin typeface="Times New Roman"/>
                <a:cs typeface="Times New Roman"/>
              </a:rPr>
              <a:t>nell’apparizione della fratellanza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(1133.2) 103:4.2 </a:t>
            </a:r>
            <a:r>
              <a:rPr sz="1200" spc="-5" dirty="0">
                <a:latin typeface="Times New Roman"/>
                <a:cs typeface="Times New Roman"/>
              </a:rPr>
              <a:t>Quando 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sentiva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comunione con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era stata interrotta, </a:t>
            </a:r>
            <a:r>
              <a:rPr sz="1200" dirty="0">
                <a:latin typeface="Times New Roman"/>
                <a:cs typeface="Times New Roman"/>
              </a:rPr>
              <a:t>faceva </a:t>
            </a:r>
            <a:r>
              <a:rPr sz="1200" spc="-5" dirty="0">
                <a:latin typeface="Times New Roman"/>
                <a:cs typeface="Times New Roman"/>
              </a:rPr>
              <a:t>ricorso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qualche  sacrificio nello </a:t>
            </a:r>
            <a:r>
              <a:rPr sz="1200" dirty="0">
                <a:latin typeface="Times New Roman"/>
                <a:cs typeface="Times New Roman"/>
              </a:rPr>
              <a:t>sforzo di </a:t>
            </a:r>
            <a:r>
              <a:rPr sz="1200" spc="-5" dirty="0">
                <a:latin typeface="Times New Roman"/>
                <a:cs typeface="Times New Roman"/>
              </a:rPr>
              <a:t>fare ammenda, </a:t>
            </a:r>
            <a:r>
              <a:rPr sz="1200" dirty="0">
                <a:latin typeface="Times New Roman"/>
                <a:cs typeface="Times New Roman"/>
              </a:rPr>
              <a:t>di ristabilire una relazione </a:t>
            </a:r>
            <a:r>
              <a:rPr sz="1200" spc="-5" dirty="0">
                <a:latin typeface="Times New Roman"/>
                <a:cs typeface="Times New Roman"/>
              </a:rPr>
              <a:t>amichevole.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fame e la sete di </a:t>
            </a:r>
            <a:r>
              <a:rPr sz="1200" spc="-5" dirty="0">
                <a:latin typeface="Times New Roman"/>
                <a:cs typeface="Times New Roman"/>
              </a:rPr>
              <a:t>rettitudine portano alla </a:t>
            </a:r>
            <a:r>
              <a:rPr sz="1200" dirty="0">
                <a:latin typeface="Times New Roman"/>
                <a:cs typeface="Times New Roman"/>
              </a:rPr>
              <a:t>scoperta  </a:t>
            </a:r>
            <a:r>
              <a:rPr sz="1200" spc="-5" dirty="0">
                <a:latin typeface="Times New Roman"/>
                <a:cs typeface="Times New Roman"/>
              </a:rPr>
              <a:t>della verità,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accresce gli ideali,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crea nuovi </a:t>
            </a:r>
            <a:r>
              <a:rPr sz="1200" spc="-5" dirty="0">
                <a:latin typeface="Times New Roman"/>
                <a:cs typeface="Times New Roman"/>
              </a:rPr>
              <a:t>problemi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singoli credenti, perché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ideali </a:t>
            </a:r>
            <a:r>
              <a:rPr sz="1200" spc="5" dirty="0">
                <a:latin typeface="Times New Roman"/>
                <a:cs typeface="Times New Roman"/>
              </a:rPr>
              <a:t>tendono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crescere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progressione geometrica, mentre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nostra capacità di vivere </a:t>
            </a:r>
            <a:r>
              <a:rPr sz="1200" spc="-5" dirty="0">
                <a:latin typeface="Times New Roman"/>
                <a:cs typeface="Times New Roman"/>
              </a:rPr>
              <a:t>al loro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aumenta </a:t>
            </a:r>
            <a:r>
              <a:rPr sz="1200" dirty="0">
                <a:latin typeface="Times New Roman"/>
                <a:cs typeface="Times New Roman"/>
              </a:rPr>
              <a:t>solo in </a:t>
            </a:r>
            <a:r>
              <a:rPr sz="1200" spc="-5" dirty="0">
                <a:latin typeface="Times New Roman"/>
                <a:cs typeface="Times New Roman"/>
              </a:rPr>
              <a:t>progressione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aritmetica.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016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(1133.3) 103:4.3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di colpa </a:t>
            </a:r>
            <a:r>
              <a:rPr sz="1200" spc="-5" dirty="0">
                <a:latin typeface="Times New Roman"/>
                <a:cs typeface="Times New Roman"/>
              </a:rPr>
              <a:t>(non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del peccato) deriva sia dell’interruzione della </a:t>
            </a:r>
            <a:r>
              <a:rPr sz="1200" dirty="0">
                <a:latin typeface="Times New Roman"/>
                <a:cs typeface="Times New Roman"/>
              </a:rPr>
              <a:t>comunione </a:t>
            </a:r>
            <a:r>
              <a:rPr sz="1200" spc="-5" dirty="0">
                <a:latin typeface="Times New Roman"/>
                <a:cs typeface="Times New Roman"/>
              </a:rPr>
              <a:t>spirituale che  dall’abbassamento </a:t>
            </a:r>
            <a:r>
              <a:rPr sz="1200" dirty="0">
                <a:latin typeface="Times New Roman"/>
                <a:cs typeface="Times New Roman"/>
              </a:rPr>
              <a:t>dei propri </a:t>
            </a:r>
            <a:r>
              <a:rPr sz="1200" spc="-5" dirty="0">
                <a:latin typeface="Times New Roman"/>
                <a:cs typeface="Times New Roman"/>
              </a:rPr>
              <a:t>ideali morali.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liberazione </a:t>
            </a:r>
            <a:r>
              <a:rPr sz="1200" dirty="0">
                <a:latin typeface="Times New Roman"/>
                <a:cs typeface="Times New Roman"/>
              </a:rPr>
              <a:t>da un tale difficile </a:t>
            </a:r>
            <a:r>
              <a:rPr sz="1200" spc="-5" dirty="0">
                <a:latin typeface="Times New Roman"/>
                <a:cs typeface="Times New Roman"/>
              </a:rPr>
              <a:t>frangente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avvenire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mediante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che i propri </a:t>
            </a:r>
            <a:r>
              <a:rPr sz="1200" spc="-5" dirty="0">
                <a:latin typeface="Times New Roman"/>
                <a:cs typeface="Times New Roman"/>
              </a:rPr>
              <a:t>ideali morali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necessariamente sinonimo </a:t>
            </a:r>
            <a:r>
              <a:rPr sz="1200" dirty="0">
                <a:latin typeface="Times New Roman"/>
                <a:cs typeface="Times New Roman"/>
              </a:rPr>
              <a:t>della volontà di </a:t>
            </a:r>
            <a:r>
              <a:rPr sz="1200" spc="-5" dirty="0">
                <a:latin typeface="Times New Roman"/>
                <a:cs typeface="Times New Roman"/>
              </a:rPr>
              <a:t>Dio. L’uomo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può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3884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123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 all’altezza dei suoi ideali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elevati, </a:t>
            </a:r>
            <a:r>
              <a:rPr sz="1200" dirty="0">
                <a:latin typeface="Times New Roman"/>
                <a:cs typeface="Times New Roman"/>
              </a:rPr>
              <a:t>ma può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fedele al suo proposito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trovare Dio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sempre più  simile 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(1133.4) 103:4.4 </a:t>
            </a:r>
            <a:r>
              <a:rPr sz="1200" spc="-5" dirty="0">
                <a:latin typeface="Times New Roman"/>
                <a:cs typeface="Times New Roman"/>
              </a:rPr>
              <a:t>Gesù spazzò </a:t>
            </a:r>
            <a:r>
              <a:rPr sz="1200" dirty="0">
                <a:latin typeface="Times New Roman"/>
                <a:cs typeface="Times New Roman"/>
              </a:rPr>
              <a:t>via tutti i </a:t>
            </a:r>
            <a:r>
              <a:rPr sz="1200" spc="-5" dirty="0">
                <a:latin typeface="Times New Roman"/>
                <a:cs typeface="Times New Roman"/>
              </a:rPr>
              <a:t>cerimoniali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sacrificio </a:t>
            </a:r>
            <a:r>
              <a:rPr sz="1200" dirty="0">
                <a:latin typeface="Times New Roman"/>
                <a:cs typeface="Times New Roman"/>
              </a:rPr>
              <a:t>e di espiazione. </a:t>
            </a:r>
            <a:r>
              <a:rPr sz="1200" spc="-5" dirty="0">
                <a:latin typeface="Times New Roman"/>
                <a:cs typeface="Times New Roman"/>
              </a:rPr>
              <a:t>Egli distrusse </a:t>
            </a:r>
            <a:r>
              <a:rPr sz="1200" dirty="0">
                <a:latin typeface="Times New Roman"/>
                <a:cs typeface="Times New Roman"/>
              </a:rPr>
              <a:t>la base di tutta </a:t>
            </a:r>
            <a:r>
              <a:rPr sz="1200" spc="-5" dirty="0">
                <a:latin typeface="Times New Roman"/>
                <a:cs typeface="Times New Roman"/>
              </a:rPr>
              <a:t>questa colpevolezza </a:t>
            </a:r>
            <a:r>
              <a:rPr sz="1200" dirty="0">
                <a:latin typeface="Times New Roman"/>
                <a:cs typeface="Times New Roman"/>
              </a:rPr>
              <a:t>fittizia  e di tutto </a:t>
            </a:r>
            <a:r>
              <a:rPr sz="1200" spc="-5" dirty="0">
                <a:latin typeface="Times New Roman"/>
                <a:cs typeface="Times New Roman"/>
              </a:rPr>
              <a:t>questo sentimento </a:t>
            </a:r>
            <a:r>
              <a:rPr sz="1200" dirty="0">
                <a:latin typeface="Times New Roman"/>
                <a:cs typeface="Times New Roman"/>
              </a:rPr>
              <a:t>d’isolamento </a:t>
            </a:r>
            <a:r>
              <a:rPr sz="1200" spc="-5" dirty="0">
                <a:latin typeface="Times New Roman"/>
                <a:cs typeface="Times New Roman"/>
              </a:rPr>
              <a:t>nell’universo proclamando che </a:t>
            </a:r>
            <a:r>
              <a:rPr sz="1200" dirty="0">
                <a:latin typeface="Times New Roman"/>
                <a:cs typeface="Times New Roman"/>
              </a:rPr>
              <a:t>l’uomo è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relazione creatura-Creatore fu  </a:t>
            </a:r>
            <a:r>
              <a:rPr sz="1200" dirty="0">
                <a:latin typeface="Times New Roman"/>
                <a:cs typeface="Times New Roman"/>
              </a:rPr>
              <a:t>posta sulla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figlio-genitore. Dio </a:t>
            </a:r>
            <a:r>
              <a:rPr sz="1200" dirty="0">
                <a:latin typeface="Times New Roman"/>
                <a:cs typeface="Times New Roman"/>
              </a:rPr>
              <a:t>divenne un </a:t>
            </a:r>
            <a:r>
              <a:rPr sz="1200" spc="-5" dirty="0">
                <a:latin typeface="Times New Roman"/>
                <a:cs typeface="Times New Roman"/>
              </a:rPr>
              <a:t>Padre amorevole per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figlie </a:t>
            </a:r>
            <a:r>
              <a:rPr sz="1200" dirty="0">
                <a:latin typeface="Times New Roman"/>
                <a:cs typeface="Times New Roman"/>
              </a:rPr>
              <a:t>mortali. Tutti i </a:t>
            </a:r>
            <a:r>
              <a:rPr sz="1200" spc="-5" dirty="0">
                <a:latin typeface="Times New Roman"/>
                <a:cs typeface="Times New Roman"/>
              </a:rPr>
              <a:t>cerimoniali che </a:t>
            </a:r>
            <a:r>
              <a:rPr sz="1200" dirty="0">
                <a:latin typeface="Times New Roman"/>
                <a:cs typeface="Times New Roman"/>
              </a:rPr>
              <a:t>non sono  </a:t>
            </a:r>
            <a:r>
              <a:rPr sz="1200" spc="-5" dirty="0">
                <a:latin typeface="Times New Roman"/>
                <a:cs typeface="Times New Roman"/>
              </a:rPr>
              <a:t>parte legittima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intima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abrogati per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sempre.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657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(1133.5) 103:4.5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tratta con </a:t>
            </a:r>
            <a:r>
              <a:rPr sz="1200" dirty="0">
                <a:latin typeface="Times New Roman"/>
                <a:cs typeface="Times New Roman"/>
              </a:rPr>
              <a:t>l’uomo,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suo, non </a:t>
            </a:r>
            <a:r>
              <a:rPr sz="1200" spc="-5" dirty="0">
                <a:latin typeface="Times New Roman"/>
                <a:cs typeface="Times New Roman"/>
              </a:rPr>
              <a:t>sulla base delle </a:t>
            </a:r>
            <a:r>
              <a:rPr sz="1200" dirty="0">
                <a:latin typeface="Times New Roman"/>
                <a:cs typeface="Times New Roman"/>
              </a:rPr>
              <a:t>sue virtù o </a:t>
            </a:r>
            <a:r>
              <a:rPr sz="1200" spc="-5" dirty="0">
                <a:latin typeface="Times New Roman"/>
                <a:cs typeface="Times New Roman"/>
              </a:rPr>
              <a:t>dei suoi meriti reali,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riconoscimento  delle </a:t>
            </a:r>
            <a:r>
              <a:rPr sz="1200" dirty="0">
                <a:latin typeface="Times New Roman"/>
                <a:cs typeface="Times New Roman"/>
              </a:rPr>
              <a:t>motivazioni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proposito e </a:t>
            </a:r>
            <a:r>
              <a:rPr sz="1200" spc="-5" dirty="0">
                <a:latin typeface="Times New Roman"/>
                <a:cs typeface="Times New Roman"/>
              </a:rPr>
              <a:t>dell’intenzione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creatura.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è quella </a:t>
            </a:r>
            <a:r>
              <a:rPr sz="1200" spc="-5" dirty="0">
                <a:latin typeface="Times New Roman"/>
                <a:cs typeface="Times New Roman"/>
              </a:rPr>
              <a:t>dell’associazione genitore-figlio 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animata dall’amore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L’origine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degli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ideali</a:t>
            </a:r>
            <a:endParaRPr sz="1600">
              <a:latin typeface="Times New Roman"/>
              <a:cs typeface="Times New Roman"/>
            </a:endParaRPr>
          </a:p>
          <a:p>
            <a:pPr marL="889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(1133.6) 103:5.1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evoluzionaria </a:t>
            </a:r>
            <a:r>
              <a:rPr sz="1200" spc="-5" dirty="0">
                <a:latin typeface="Times New Roman"/>
                <a:cs typeface="Times New Roman"/>
              </a:rPr>
              <a:t>primitiva </a:t>
            </a:r>
            <a:r>
              <a:rPr sz="1200" dirty="0">
                <a:latin typeface="Times New Roman"/>
                <a:cs typeface="Times New Roman"/>
              </a:rPr>
              <a:t>dà </a:t>
            </a:r>
            <a:r>
              <a:rPr sz="1200" spc="-5" dirty="0">
                <a:latin typeface="Times New Roman"/>
                <a:cs typeface="Times New Roman"/>
              </a:rPr>
              <a:t>origine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sentimento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dovere </a:t>
            </a:r>
            <a:r>
              <a:rPr sz="1200" dirty="0">
                <a:latin typeface="Times New Roman"/>
                <a:cs typeface="Times New Roman"/>
              </a:rPr>
              <a:t>sociale e di </a:t>
            </a:r>
            <a:r>
              <a:rPr sz="1200" spc="-5" dirty="0">
                <a:latin typeface="Times New Roman"/>
                <a:cs typeface="Times New Roman"/>
              </a:rPr>
              <a:t>obbligo morale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derivato</a:t>
            </a:r>
            <a:endParaRPr sz="1200">
              <a:latin typeface="Times New Roman"/>
              <a:cs typeface="Times New Roman"/>
            </a:endParaRPr>
          </a:p>
          <a:p>
            <a:pPr marL="88900" marR="232410">
              <a:lnSpc>
                <a:spcPts val="13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principalmente dalla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emotiva.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stimolo più </a:t>
            </a:r>
            <a:r>
              <a:rPr sz="1200" dirty="0">
                <a:latin typeface="Times New Roman"/>
                <a:cs typeface="Times New Roman"/>
              </a:rPr>
              <a:t>positivo </a:t>
            </a:r>
            <a:r>
              <a:rPr sz="1200" spc="-5" dirty="0">
                <a:latin typeface="Times New Roman"/>
                <a:cs typeface="Times New Roman"/>
              </a:rPr>
              <a:t>al servizio 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all’idealismo </a:t>
            </a:r>
            <a:r>
              <a:rPr sz="1200" dirty="0">
                <a:latin typeface="Times New Roman"/>
                <a:cs typeface="Times New Roman"/>
              </a:rPr>
              <a:t>altruista </a:t>
            </a:r>
            <a:r>
              <a:rPr sz="1200" spc="-5" dirty="0">
                <a:latin typeface="Times New Roman"/>
                <a:cs typeface="Times New Roman"/>
              </a:rPr>
              <a:t>sono derivati </a:t>
            </a:r>
            <a:r>
              <a:rPr sz="1200" dirty="0">
                <a:latin typeface="Times New Roman"/>
                <a:cs typeface="Times New Roman"/>
              </a:rPr>
              <a:t>dall’impulso  </a:t>
            </a:r>
            <a:r>
              <a:rPr sz="1200" spc="-5" dirty="0">
                <a:latin typeface="Times New Roman"/>
                <a:cs typeface="Times New Roman"/>
              </a:rPr>
              <a:t>diretto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divino che dimora nella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762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(1133.7) 103:5.2 </a:t>
            </a:r>
            <a:r>
              <a:rPr sz="1200" spc="-5" dirty="0">
                <a:latin typeface="Times New Roman"/>
                <a:cs typeface="Times New Roman"/>
              </a:rPr>
              <a:t>Questa idea-ideale </a:t>
            </a:r>
            <a:r>
              <a:rPr sz="1200" dirty="0">
                <a:latin typeface="Times New Roman"/>
                <a:cs typeface="Times New Roman"/>
              </a:rPr>
              <a:t>di fare del bene agli altri — l’impulso a </a:t>
            </a:r>
            <a:r>
              <a:rPr sz="1200" spc="-5" dirty="0">
                <a:latin typeface="Times New Roman"/>
                <a:cs typeface="Times New Roman"/>
              </a:rPr>
              <a:t>negare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proprio </a:t>
            </a:r>
            <a:r>
              <a:rPr sz="1200" spc="-5" dirty="0">
                <a:latin typeface="Times New Roman"/>
                <a:cs typeface="Times New Roman"/>
              </a:rPr>
              <a:t>ego </a:t>
            </a:r>
            <a:r>
              <a:rPr sz="1200" dirty="0">
                <a:latin typeface="Times New Roman"/>
                <a:cs typeface="Times New Roman"/>
              </a:rPr>
              <a:t>a beneficio del prossimo — è  inizialmente molto </a:t>
            </a:r>
            <a:r>
              <a:rPr sz="1200" spc="-5" dirty="0">
                <a:latin typeface="Times New Roman"/>
                <a:cs typeface="Times New Roman"/>
              </a:rPr>
              <a:t>circoscritta. L’uomo primitivo considera come suo prossimo solo coloro che sono </a:t>
            </a:r>
            <a:r>
              <a:rPr sz="1200" dirty="0">
                <a:latin typeface="Times New Roman"/>
                <a:cs typeface="Times New Roman"/>
              </a:rPr>
              <a:t>molto vicini a lui, coloro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trattano amichevolmente;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religiosa </a:t>
            </a:r>
            <a:r>
              <a:rPr sz="1200" spc="-5" dirty="0">
                <a:latin typeface="Times New Roman"/>
                <a:cs typeface="Times New Roman"/>
              </a:rPr>
              <a:t>progredisce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prossimo si espande per inglobare </a:t>
            </a:r>
            <a:r>
              <a:rPr sz="1200" dirty="0">
                <a:latin typeface="Times New Roman"/>
                <a:cs typeface="Times New Roman"/>
              </a:rPr>
              <a:t>il clan,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tribù, la nazione. </a:t>
            </a:r>
            <a:r>
              <a:rPr sz="1200" spc="-5" dirty="0">
                <a:latin typeface="Times New Roman"/>
                <a:cs typeface="Times New Roman"/>
              </a:rPr>
              <a:t>Poi Gesù </a:t>
            </a:r>
            <a:r>
              <a:rPr sz="1200" dirty="0">
                <a:latin typeface="Times New Roman"/>
                <a:cs typeface="Times New Roman"/>
              </a:rPr>
              <a:t>ampliò la nozione di </a:t>
            </a:r>
            <a:r>
              <a:rPr sz="1200" spc="-5" dirty="0">
                <a:latin typeface="Times New Roman"/>
                <a:cs typeface="Times New Roman"/>
              </a:rPr>
              <a:t>prossimo </a:t>
            </a:r>
            <a:r>
              <a:rPr sz="1200" dirty="0">
                <a:latin typeface="Times New Roman"/>
                <a:cs typeface="Times New Roman"/>
              </a:rPr>
              <a:t>fino ad </a:t>
            </a:r>
            <a:r>
              <a:rPr sz="1200" spc="-5" dirty="0">
                <a:latin typeface="Times New Roman"/>
                <a:cs typeface="Times New Roman"/>
              </a:rPr>
              <a:t>abbracciare l’intera </a:t>
            </a:r>
            <a:r>
              <a:rPr sz="1200" dirty="0">
                <a:latin typeface="Times New Roman"/>
                <a:cs typeface="Times New Roman"/>
              </a:rPr>
              <a:t>umanità,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dire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dovremmo amare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6420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27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foreste delle regioni </a:t>
            </a:r>
            <a:r>
              <a:rPr sz="1200" dirty="0">
                <a:latin typeface="Times New Roman"/>
                <a:cs typeface="Times New Roman"/>
              </a:rPr>
              <a:t>montuose. </a:t>
            </a:r>
            <a:r>
              <a:rPr sz="1200" spc="-5" dirty="0">
                <a:latin typeface="Times New Roman"/>
                <a:cs typeface="Times New Roman"/>
              </a:rPr>
              <a:t>Un grande uccello terrestre del genere </a:t>
            </a:r>
            <a:r>
              <a:rPr sz="1200" dirty="0">
                <a:latin typeface="Times New Roman"/>
                <a:cs typeface="Times New Roman"/>
              </a:rPr>
              <a:t>struzzo </a:t>
            </a:r>
            <a:r>
              <a:rPr sz="1200" spc="-5" dirty="0">
                <a:latin typeface="Times New Roman"/>
                <a:cs typeface="Times New Roman"/>
              </a:rPr>
              <a:t>si sviluppò </a:t>
            </a:r>
            <a:r>
              <a:rPr sz="1200" dirty="0">
                <a:latin typeface="Times New Roman"/>
                <a:cs typeface="Times New Roman"/>
              </a:rPr>
              <a:t>sino 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spc="15" dirty="0">
                <a:latin typeface="Times New Roman"/>
                <a:cs typeface="Times New Roman"/>
              </a:rPr>
              <a:t>tre </a:t>
            </a:r>
            <a:r>
              <a:rPr sz="1200" dirty="0">
                <a:latin typeface="Times New Roman"/>
                <a:cs typeface="Times New Roman"/>
              </a:rPr>
              <a:t>metri  di altezza: esso </a:t>
            </a:r>
            <a:r>
              <a:rPr sz="1200" spc="-5" dirty="0">
                <a:latin typeface="Times New Roman"/>
                <a:cs typeface="Times New Roman"/>
              </a:rPr>
              <a:t>deponeva </a:t>
            </a:r>
            <a:r>
              <a:rPr sz="1200" dirty="0">
                <a:latin typeface="Times New Roman"/>
                <a:cs typeface="Times New Roman"/>
              </a:rPr>
              <a:t>un uovo di ventitré centimetri </a:t>
            </a:r>
            <a:r>
              <a:rPr sz="1200" spc="-5" dirty="0">
                <a:latin typeface="Times New Roman"/>
                <a:cs typeface="Times New Roman"/>
              </a:rPr>
              <a:t>per trentatré </a:t>
            </a:r>
            <a:r>
              <a:rPr sz="1200" dirty="0">
                <a:latin typeface="Times New Roman"/>
                <a:cs typeface="Times New Roman"/>
              </a:rPr>
              <a:t>e fu l’antenato dei </a:t>
            </a:r>
            <a:r>
              <a:rPr sz="1200" spc="-5" dirty="0">
                <a:latin typeface="Times New Roman"/>
                <a:cs typeface="Times New Roman"/>
              </a:rPr>
              <a:t>giganteschi uccelli trasportatori successivi,  che erano così </a:t>
            </a:r>
            <a:r>
              <a:rPr sz="1200" dirty="0">
                <a:latin typeface="Times New Roman"/>
                <a:cs typeface="Times New Roman"/>
              </a:rPr>
              <a:t>altamente </a:t>
            </a:r>
            <a:r>
              <a:rPr sz="1200" spc="-5" dirty="0">
                <a:latin typeface="Times New Roman"/>
                <a:cs typeface="Times New Roman"/>
              </a:rPr>
              <a:t>intelligenti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trasportavano un tempo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5272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(694.2) 61:1.10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mammiferi degli </a:t>
            </a:r>
            <a:r>
              <a:rPr sz="1200" dirty="0">
                <a:latin typeface="Times New Roman"/>
                <a:cs typeface="Times New Roman"/>
              </a:rPr>
              <a:t>inizi </a:t>
            </a:r>
            <a:r>
              <a:rPr sz="1200" spc="-5" dirty="0">
                <a:latin typeface="Times New Roman"/>
                <a:cs typeface="Times New Roman"/>
              </a:rPr>
              <a:t>dell’era </a:t>
            </a:r>
            <a:r>
              <a:rPr sz="1200" dirty="0">
                <a:latin typeface="Times New Roman"/>
                <a:cs typeface="Times New Roman"/>
              </a:rPr>
              <a:t>Cenozoica </a:t>
            </a:r>
            <a:r>
              <a:rPr sz="1200" spc="-5" dirty="0">
                <a:latin typeface="Times New Roman"/>
                <a:cs typeface="Times New Roman"/>
              </a:rPr>
              <a:t>vivevano sulla terra, sotto l’acqua, nell’aria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sulle cime degli alberi. Essi  avevano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undici paia di </a:t>
            </a:r>
            <a:r>
              <a:rPr sz="1200" spc="-5" dirty="0">
                <a:latin typeface="Times New Roman"/>
                <a:cs typeface="Times New Roman"/>
              </a:rPr>
              <a:t>ghiandole mammarie ed erano </a:t>
            </a:r>
            <a:r>
              <a:rPr sz="1200" dirty="0">
                <a:latin typeface="Times New Roman"/>
                <a:cs typeface="Times New Roman"/>
              </a:rPr>
              <a:t>tutti ricoperti da uno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pelo. Alla </a:t>
            </a:r>
            <a:r>
              <a:rPr sz="1200" spc="-5" dirty="0">
                <a:latin typeface="Times New Roman"/>
                <a:cs typeface="Times New Roman"/>
              </a:rPr>
              <a:t>stregua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spc="1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sarebbero apparse </a:t>
            </a:r>
            <a:r>
              <a:rPr sz="1200" dirty="0">
                <a:latin typeface="Times New Roman"/>
                <a:cs typeface="Times New Roman"/>
              </a:rPr>
              <a:t>più tardi, </a:t>
            </a:r>
            <a:r>
              <a:rPr sz="1200" spc="-5" dirty="0">
                <a:latin typeface="Times New Roman"/>
                <a:cs typeface="Times New Roman"/>
              </a:rPr>
              <a:t>essi sviluppavano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serie successive </a:t>
            </a:r>
            <a:r>
              <a:rPr sz="1200" dirty="0">
                <a:latin typeface="Times New Roman"/>
                <a:cs typeface="Times New Roman"/>
              </a:rPr>
              <a:t>di denti e possedevano un </a:t>
            </a:r>
            <a:r>
              <a:rPr sz="1200" spc="-5" dirty="0">
                <a:latin typeface="Times New Roman"/>
                <a:cs typeface="Times New Roman"/>
              </a:rPr>
              <a:t>cervello grande </a:t>
            </a:r>
            <a:r>
              <a:rPr sz="1200" dirty="0">
                <a:latin typeface="Times New Roman"/>
                <a:cs typeface="Times New Roman"/>
              </a:rPr>
              <a:t>in proporzione </a:t>
            </a:r>
            <a:r>
              <a:rPr sz="1200" spc="-5" dirty="0">
                <a:latin typeface="Times New Roman"/>
                <a:cs typeface="Times New Roman"/>
              </a:rPr>
              <a:t>alle  dimensioni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corpo. Ma tra </a:t>
            </a:r>
            <a:r>
              <a:rPr sz="1200" dirty="0">
                <a:latin typeface="Times New Roman"/>
                <a:cs typeface="Times New Roman"/>
              </a:rPr>
              <a:t>loro non </a:t>
            </a:r>
            <a:r>
              <a:rPr sz="1200" spc="-5" dirty="0">
                <a:latin typeface="Times New Roman"/>
                <a:cs typeface="Times New Roman"/>
              </a:rPr>
              <a:t>esisteva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specie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(694.3) 61:1.11 </a:t>
            </a:r>
            <a:r>
              <a:rPr sz="1200" i="1" dirty="0">
                <a:latin typeface="Times New Roman"/>
                <a:cs typeface="Times New Roman"/>
              </a:rPr>
              <a:t>40.000.000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le aree </a:t>
            </a:r>
            <a:r>
              <a:rPr sz="1200" spc="-5" dirty="0">
                <a:latin typeface="Times New Roman"/>
                <a:cs typeface="Times New Roman"/>
              </a:rPr>
              <a:t>terrestri dell’emisfero settentrionale cominciarono ad elevarsi,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fenomeno fu 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da nuove </a:t>
            </a:r>
            <a:r>
              <a:rPr sz="1200" spc="-5" dirty="0">
                <a:latin typeface="Times New Roman"/>
                <a:cs typeface="Times New Roman"/>
              </a:rPr>
              <a:t>ed estese sedimentazioni </a:t>
            </a:r>
            <a:r>
              <a:rPr sz="1200" dirty="0">
                <a:latin typeface="Times New Roman"/>
                <a:cs typeface="Times New Roman"/>
              </a:rPr>
              <a:t>e da altre </a:t>
            </a:r>
            <a:r>
              <a:rPr sz="1200" spc="-5" dirty="0">
                <a:latin typeface="Times New Roman"/>
                <a:cs typeface="Times New Roman"/>
              </a:rPr>
              <a:t>attività terrestri, </a:t>
            </a:r>
            <a:r>
              <a:rPr sz="1200" dirty="0">
                <a:latin typeface="Times New Roman"/>
                <a:cs typeface="Times New Roman"/>
              </a:rPr>
              <a:t>comprendenti </a:t>
            </a:r>
            <a:r>
              <a:rPr sz="1200" spc="-5" dirty="0">
                <a:latin typeface="Times New Roman"/>
                <a:cs typeface="Times New Roman"/>
              </a:rPr>
              <a:t>colate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lava, </a:t>
            </a:r>
            <a:r>
              <a:rPr sz="1200" dirty="0">
                <a:latin typeface="Times New Roman"/>
                <a:cs typeface="Times New Roman"/>
              </a:rPr>
              <a:t>deformazioni, </a:t>
            </a:r>
            <a:r>
              <a:rPr sz="1200" spc="-5" dirty="0">
                <a:latin typeface="Times New Roman"/>
                <a:cs typeface="Times New Roman"/>
              </a:rPr>
              <a:t>formazioni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laghi  ed erosioni.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12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(694.4) 61:1.12 </a:t>
            </a:r>
            <a:r>
              <a:rPr sz="1200" spc="-5" dirty="0">
                <a:latin typeface="Times New Roman"/>
                <a:cs typeface="Times New Roman"/>
              </a:rPr>
              <a:t>Durante l’ultima fase </a:t>
            </a:r>
            <a:r>
              <a:rPr sz="1200" dirty="0">
                <a:latin typeface="Times New Roman"/>
                <a:cs typeface="Times New Roman"/>
              </a:rPr>
              <a:t>di quest’epoca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dell’Europa </a:t>
            </a:r>
            <a:r>
              <a:rPr sz="1200" spc="-5" dirty="0">
                <a:latin typeface="Times New Roman"/>
                <a:cs typeface="Times New Roman"/>
              </a:rPr>
              <a:t>fu sommersa.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leggero innalzamento  della terra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continente si coprì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laghi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baie. L’Oceano Artico, 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depressione degli Urali, fluì </a:t>
            </a:r>
            <a:r>
              <a:rPr sz="1200" dirty="0">
                <a:latin typeface="Times New Roman"/>
                <a:cs typeface="Times New Roman"/>
              </a:rPr>
              <a:t>in direzione </a:t>
            </a:r>
            <a:r>
              <a:rPr sz="1200" spc="-5" dirty="0">
                <a:latin typeface="Times New Roman"/>
                <a:cs typeface="Times New Roman"/>
              </a:rPr>
              <a:t>sud per  congiungersi con </a:t>
            </a:r>
            <a:r>
              <a:rPr sz="1200" dirty="0">
                <a:latin typeface="Times New Roman"/>
                <a:cs typeface="Times New Roman"/>
              </a:rPr>
              <a:t>il Mare </a:t>
            </a:r>
            <a:r>
              <a:rPr sz="1200" spc="-5" dirty="0">
                <a:latin typeface="Times New Roman"/>
                <a:cs typeface="Times New Roman"/>
              </a:rPr>
              <a:t>Mediterraneo che si estendeva allora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nord, con </a:t>
            </a:r>
            <a:r>
              <a:rPr sz="1200" dirty="0">
                <a:latin typeface="Times New Roman"/>
                <a:cs typeface="Times New Roman"/>
              </a:rPr>
              <a:t>le zone montuose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Alpi, dei Carpazi, degli  Appennini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Pirenei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emergevano </a:t>
            </a:r>
            <a:r>
              <a:rPr sz="1200" dirty="0">
                <a:latin typeface="Times New Roman"/>
                <a:cs typeface="Times New Roman"/>
              </a:rPr>
              <a:t>dall’acqua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isole in mezzo </a:t>
            </a:r>
            <a:r>
              <a:rPr sz="1200" spc="-5" dirty="0">
                <a:latin typeface="Times New Roman"/>
                <a:cs typeface="Times New Roman"/>
              </a:rPr>
              <a:t>al mare. </a:t>
            </a:r>
            <a:r>
              <a:rPr sz="1200" spc="-10" dirty="0">
                <a:latin typeface="Times New Roman"/>
                <a:cs typeface="Times New Roman"/>
              </a:rPr>
              <a:t>L’Istmo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Panama era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dell’acqua; gli  Oceani Atlantico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Pacifico erano </a:t>
            </a:r>
            <a:r>
              <a:rPr sz="1200" dirty="0">
                <a:latin typeface="Times New Roman"/>
                <a:cs typeface="Times New Roman"/>
              </a:rPr>
              <a:t>separati. </a:t>
            </a:r>
            <a:r>
              <a:rPr sz="1200" spc="-5" dirty="0">
                <a:latin typeface="Times New Roman"/>
                <a:cs typeface="Times New Roman"/>
              </a:rPr>
              <a:t>L’America del </a:t>
            </a:r>
            <a:r>
              <a:rPr sz="1200" dirty="0">
                <a:latin typeface="Times New Roman"/>
                <a:cs typeface="Times New Roman"/>
              </a:rPr>
              <a:t>Nord </a:t>
            </a:r>
            <a:r>
              <a:rPr sz="1200" spc="-5" dirty="0">
                <a:latin typeface="Times New Roman"/>
                <a:cs typeface="Times New Roman"/>
              </a:rPr>
              <a:t>era collegata all’Asia </a:t>
            </a:r>
            <a:r>
              <a:rPr sz="1200" dirty="0">
                <a:latin typeface="Times New Roman"/>
                <a:cs typeface="Times New Roman"/>
              </a:rPr>
              <a:t>mediante il </a:t>
            </a:r>
            <a:r>
              <a:rPr sz="1200" spc="5" dirty="0">
                <a:latin typeface="Times New Roman"/>
                <a:cs typeface="Times New Roman"/>
              </a:rPr>
              <a:t>ponte </a:t>
            </a:r>
            <a:r>
              <a:rPr sz="1200" spc="-5" dirty="0">
                <a:latin typeface="Times New Roman"/>
                <a:cs typeface="Times New Roman"/>
              </a:rPr>
              <a:t>terrestre dello Stretto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Bering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all’Europa </a:t>
            </a:r>
            <a:r>
              <a:rPr sz="1200" dirty="0">
                <a:latin typeface="Times New Roman"/>
                <a:cs typeface="Times New Roman"/>
              </a:rPr>
              <a:t>tramite la </a:t>
            </a:r>
            <a:r>
              <a:rPr sz="1200" spc="-5" dirty="0">
                <a:latin typeface="Times New Roman"/>
                <a:cs typeface="Times New Roman"/>
              </a:rPr>
              <a:t>Groenlandia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l’Islanda.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circuito terrestre </a:t>
            </a:r>
            <a:r>
              <a:rPr sz="1200" dirty="0">
                <a:latin typeface="Times New Roman"/>
                <a:cs typeface="Times New Roman"/>
              </a:rPr>
              <a:t>continentale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latitudini </a:t>
            </a:r>
            <a:r>
              <a:rPr sz="1200" spc="-5" dirty="0">
                <a:latin typeface="Times New Roman"/>
                <a:cs typeface="Times New Roman"/>
              </a:rPr>
              <a:t>settentrionali era </a:t>
            </a:r>
            <a:r>
              <a:rPr sz="1200" dirty="0">
                <a:latin typeface="Times New Roman"/>
                <a:cs typeface="Times New Roman"/>
              </a:rPr>
              <a:t>interrotto  solo </a:t>
            </a:r>
            <a:r>
              <a:rPr sz="1200" spc="-5" dirty="0">
                <a:latin typeface="Times New Roman"/>
                <a:cs typeface="Times New Roman"/>
              </a:rPr>
              <a:t>dallo Stretto degli Urali, che collegava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mari artici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Mediterraneo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ampliatosi.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800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8224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nemici.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all’interno di ogni 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normale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dice </a:t>
            </a:r>
            <a:r>
              <a:rPr sz="1200" spc="-5" dirty="0">
                <a:latin typeface="Times New Roman"/>
                <a:cs typeface="Times New Roman"/>
              </a:rPr>
              <a:t>che questo </a:t>
            </a:r>
            <a:r>
              <a:rPr sz="1200" dirty="0">
                <a:latin typeface="Times New Roman"/>
                <a:cs typeface="Times New Roman"/>
              </a:rPr>
              <a:t>insegnamento è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— è </a:t>
            </a:r>
            <a:r>
              <a:rPr sz="1200" spc="-5" dirty="0">
                <a:latin typeface="Times New Roman"/>
                <a:cs typeface="Times New Roman"/>
              </a:rPr>
              <a:t>giusto.  Anche coloro che </a:t>
            </a:r>
            <a:r>
              <a:rPr sz="1200" dirty="0">
                <a:latin typeface="Times New Roman"/>
                <a:cs typeface="Times New Roman"/>
              </a:rPr>
              <a:t>praticano di </a:t>
            </a:r>
            <a:r>
              <a:rPr sz="1200" spc="-5" dirty="0">
                <a:latin typeface="Times New Roman"/>
                <a:cs typeface="Times New Roman"/>
              </a:rPr>
              <a:t>meno questo ideale ammettono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teoria.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191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(1134.1) 103:5.3 </a:t>
            </a:r>
            <a:r>
              <a:rPr sz="1200" spc="-5" dirty="0">
                <a:latin typeface="Times New Roman"/>
                <a:cs typeface="Times New Roman"/>
              </a:rPr>
              <a:t>Tutti gli uomini riconoscono </a:t>
            </a:r>
            <a:r>
              <a:rPr sz="1200" dirty="0">
                <a:latin typeface="Times New Roman"/>
                <a:cs typeface="Times New Roman"/>
              </a:rPr>
              <a:t>la moralità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impulso </a:t>
            </a:r>
            <a:r>
              <a:rPr sz="1200" spc="-5" dirty="0">
                <a:latin typeface="Times New Roman"/>
                <a:cs typeface="Times New Roman"/>
              </a:rPr>
              <a:t>umano universale </a:t>
            </a:r>
            <a:r>
              <a:rPr sz="1200" spc="5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essere disinteressato ed altruista.  L’umanista attribuisce l’origine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impulso </a:t>
            </a:r>
            <a:r>
              <a:rPr sz="1200" spc="-5" dirty="0">
                <a:latin typeface="Times New Roman"/>
                <a:cs typeface="Times New Roman"/>
              </a:rPr>
              <a:t>all’azione naturale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materiale; </a:t>
            </a:r>
            <a:r>
              <a:rPr sz="1200" dirty="0">
                <a:latin typeface="Times New Roman"/>
                <a:cs typeface="Times New Roman"/>
              </a:rPr>
              <a:t>la persona </a:t>
            </a:r>
            <a:r>
              <a:rPr sz="1200" spc="-5" dirty="0">
                <a:latin typeface="Times New Roman"/>
                <a:cs typeface="Times New Roman"/>
              </a:rPr>
              <a:t>religiosa riconosce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correttamente che </a:t>
            </a:r>
            <a:r>
              <a:rPr sz="1200" dirty="0">
                <a:latin typeface="Times New Roman"/>
                <a:cs typeface="Times New Roman"/>
              </a:rPr>
              <a:t>lo slancio </a:t>
            </a:r>
            <a:r>
              <a:rPr sz="1200" spc="-5" dirty="0">
                <a:latin typeface="Times New Roman"/>
                <a:cs typeface="Times New Roman"/>
              </a:rPr>
              <a:t>veramente disinteressato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umana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direttive </a:t>
            </a:r>
            <a:r>
              <a:rPr sz="1200" dirty="0">
                <a:latin typeface="Times New Roman"/>
                <a:cs typeface="Times New Roman"/>
              </a:rPr>
              <a:t>spirituali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interiori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514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(1134.2) 103:5.4 </a:t>
            </a:r>
            <a:r>
              <a:rPr sz="1200" spc="-5" dirty="0">
                <a:latin typeface="Times New Roman"/>
                <a:cs typeface="Times New Roman"/>
              </a:rPr>
              <a:t>Ma l’interpretazione umana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conflitti primitivi </a:t>
            </a:r>
            <a:r>
              <a:rPr sz="1200" dirty="0">
                <a:latin typeface="Times New Roman"/>
                <a:cs typeface="Times New Roman"/>
              </a:rPr>
              <a:t>tra la volontà </a:t>
            </a:r>
            <a:r>
              <a:rPr sz="1200" spc="-5" dirty="0">
                <a:latin typeface="Times New Roman"/>
                <a:cs typeface="Times New Roman"/>
              </a:rPr>
              <a:t>egoistica </a:t>
            </a:r>
            <a:r>
              <a:rPr sz="1200" dirty="0">
                <a:latin typeface="Times New Roman"/>
                <a:cs typeface="Times New Roman"/>
              </a:rPr>
              <a:t>e la volontà </a:t>
            </a:r>
            <a:r>
              <a:rPr sz="1200" spc="-5" dirty="0">
                <a:latin typeface="Times New Roman"/>
                <a:cs typeface="Times New Roman"/>
              </a:rPr>
              <a:t>altruistica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sempre  affidabile. </a:t>
            </a:r>
            <a:r>
              <a:rPr sz="1200" dirty="0">
                <a:latin typeface="Times New Roman"/>
                <a:cs typeface="Times New Roman"/>
              </a:rPr>
              <a:t>Solo una personalità </a:t>
            </a:r>
            <a:r>
              <a:rPr sz="1200" spc="-5" dirty="0">
                <a:latin typeface="Times New Roman"/>
                <a:cs typeface="Times New Roman"/>
              </a:rPr>
              <a:t>abbastanza </a:t>
            </a:r>
            <a:r>
              <a:rPr sz="1200" dirty="0">
                <a:latin typeface="Times New Roman"/>
                <a:cs typeface="Times New Roman"/>
              </a:rPr>
              <a:t>bene unificata può </a:t>
            </a:r>
            <a:r>
              <a:rPr sz="1200" spc="-5" dirty="0">
                <a:latin typeface="Times New Roman"/>
                <a:cs typeface="Times New Roman"/>
              </a:rPr>
              <a:t>arbitrare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multiformi contese </a:t>
            </a:r>
            <a:r>
              <a:rPr sz="1200" dirty="0">
                <a:latin typeface="Times New Roman"/>
                <a:cs typeface="Times New Roman"/>
              </a:rPr>
              <a:t>tra i forti </a:t>
            </a:r>
            <a:r>
              <a:rPr sz="1200" spc="-5" dirty="0">
                <a:latin typeface="Times New Roman"/>
                <a:cs typeface="Times New Roman"/>
              </a:rPr>
              <a:t>desideri </a:t>
            </a:r>
            <a:r>
              <a:rPr sz="1200" dirty="0">
                <a:latin typeface="Times New Roman"/>
                <a:cs typeface="Times New Roman"/>
              </a:rPr>
              <a:t>dell’io e la  </a:t>
            </a:r>
            <a:r>
              <a:rPr sz="1200" spc="-5" dirty="0">
                <a:latin typeface="Times New Roman"/>
                <a:cs typeface="Times New Roman"/>
              </a:rPr>
              <a:t>coscienza sociale che sta germogliando.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io ha diritti </a:t>
            </a:r>
            <a:r>
              <a:rPr sz="1200" spc="-5" dirty="0">
                <a:latin typeface="Times New Roman"/>
                <a:cs typeface="Times New Roman"/>
              </a:rPr>
              <a:t>pari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prossimo.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diritti esclusivi  </a:t>
            </a:r>
            <a:r>
              <a:rPr sz="1200" spc="-5" dirty="0">
                <a:latin typeface="Times New Roman"/>
                <a:cs typeface="Times New Roman"/>
              </a:rPr>
              <a:t>sull’attenzione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servizio </a:t>
            </a:r>
            <a:r>
              <a:rPr sz="1200" dirty="0">
                <a:latin typeface="Times New Roman"/>
                <a:cs typeface="Times New Roman"/>
              </a:rPr>
              <a:t>dell’individuo. </a:t>
            </a:r>
            <a:r>
              <a:rPr sz="1200" spc="-5" dirty="0">
                <a:latin typeface="Times New Roman"/>
                <a:cs typeface="Times New Roman"/>
              </a:rPr>
              <a:t>L’incapacità </a:t>
            </a:r>
            <a:r>
              <a:rPr sz="1200" dirty="0">
                <a:latin typeface="Times New Roman"/>
                <a:cs typeface="Times New Roman"/>
              </a:rPr>
              <a:t>di risolvere questo </a:t>
            </a:r>
            <a:r>
              <a:rPr sz="1200" spc="-5" dirty="0">
                <a:latin typeface="Times New Roman"/>
                <a:cs typeface="Times New Roman"/>
              </a:rPr>
              <a:t>problema </a:t>
            </a:r>
            <a:r>
              <a:rPr sz="1200" dirty="0">
                <a:latin typeface="Times New Roman"/>
                <a:cs typeface="Times New Roman"/>
              </a:rPr>
              <a:t>dà </a:t>
            </a:r>
            <a:r>
              <a:rPr sz="1200" spc="-5" dirty="0">
                <a:latin typeface="Times New Roman"/>
                <a:cs typeface="Times New Roman"/>
              </a:rPr>
              <a:t>origine al </a:t>
            </a:r>
            <a:r>
              <a:rPr sz="1200" dirty="0">
                <a:latin typeface="Times New Roman"/>
                <a:cs typeface="Times New Roman"/>
              </a:rPr>
              <a:t>tipo più primitivo </a:t>
            </a:r>
            <a:r>
              <a:rPr sz="1200" spc="-5" dirty="0">
                <a:latin typeface="Times New Roman"/>
                <a:cs typeface="Times New Roman"/>
              </a:rPr>
              <a:t>di senso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colpa umano.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(1134.3) 103:5.5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felicità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si raggiunge solo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desiderio egoistico dell’io </a:t>
            </a:r>
            <a:r>
              <a:rPr sz="1200" dirty="0">
                <a:latin typeface="Times New Roman"/>
                <a:cs typeface="Times New Roman"/>
              </a:rPr>
              <a:t>e l’impulso </a:t>
            </a:r>
            <a:r>
              <a:rPr sz="1200" spc="-5" dirty="0">
                <a:latin typeface="Times New Roman"/>
                <a:cs typeface="Times New Roman"/>
              </a:rPr>
              <a:t>altruistico dell’io superiore (spirito  </a:t>
            </a:r>
            <a:r>
              <a:rPr sz="1200" dirty="0">
                <a:latin typeface="Times New Roman"/>
                <a:cs typeface="Times New Roman"/>
              </a:rPr>
              <a:t>divino) sono </a:t>
            </a:r>
            <a:r>
              <a:rPr sz="1200" spc="-5" dirty="0">
                <a:latin typeface="Times New Roman"/>
                <a:cs typeface="Times New Roman"/>
              </a:rPr>
              <a:t>coordinati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riconciliati </a:t>
            </a:r>
            <a:r>
              <a:rPr sz="1200" dirty="0">
                <a:latin typeface="Times New Roman"/>
                <a:cs typeface="Times New Roman"/>
              </a:rPr>
              <a:t>dalla volontà </a:t>
            </a:r>
            <a:r>
              <a:rPr sz="1200" spc="-5" dirty="0">
                <a:latin typeface="Times New Roman"/>
                <a:cs typeface="Times New Roman"/>
              </a:rPr>
              <a:t>unificata 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integra e che controlla.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dell’uomo 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confrontata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complesso problema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arbitrare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contese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l’espansione naturale degli </a:t>
            </a:r>
            <a:r>
              <a:rPr sz="1200" dirty="0">
                <a:latin typeface="Times New Roman"/>
                <a:cs typeface="Times New Roman"/>
              </a:rPr>
              <a:t>impulsi </a:t>
            </a:r>
            <a:r>
              <a:rPr sz="1200" spc="-5" dirty="0">
                <a:latin typeface="Times New Roman"/>
                <a:cs typeface="Times New Roman"/>
              </a:rPr>
              <a:t>emotivi 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morale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impulsi </a:t>
            </a:r>
            <a:r>
              <a:rPr sz="1200" spc="-5" dirty="0">
                <a:latin typeface="Times New Roman"/>
                <a:cs typeface="Times New Roman"/>
              </a:rPr>
              <a:t>altruistici fondati sull’intuizione </a:t>
            </a:r>
            <a:r>
              <a:rPr sz="1200" spc="-10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sull’autentica </a:t>
            </a:r>
            <a:r>
              <a:rPr sz="1200" dirty="0">
                <a:latin typeface="Times New Roman"/>
                <a:cs typeface="Times New Roman"/>
              </a:rPr>
              <a:t>riflessione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28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(1134.4) 103:5.6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assicurare </a:t>
            </a:r>
            <a:r>
              <a:rPr sz="1200" dirty="0">
                <a:latin typeface="Times New Roman"/>
                <a:cs typeface="Times New Roman"/>
              </a:rPr>
              <a:t>un bene uguale a </a:t>
            </a:r>
            <a:r>
              <a:rPr sz="1200" spc="-5" dirty="0">
                <a:latin typeface="Times New Roman"/>
                <a:cs typeface="Times New Roman"/>
              </a:rPr>
              <a:t>se stessi ed al maggior numero </a:t>
            </a:r>
            <a:r>
              <a:rPr sz="1200" dirty="0">
                <a:latin typeface="Times New Roman"/>
                <a:cs typeface="Times New Roman"/>
              </a:rPr>
              <a:t>di altri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presenta un </a:t>
            </a:r>
            <a:r>
              <a:rPr sz="1200" spc="-5" dirty="0">
                <a:latin typeface="Times New Roman"/>
                <a:cs typeface="Times New Roman"/>
              </a:rPr>
              <a:t>problema </a:t>
            </a:r>
            <a:r>
              <a:rPr sz="1200" dirty="0">
                <a:latin typeface="Times New Roman"/>
                <a:cs typeface="Times New Roman"/>
              </a:rPr>
              <a:t>che non può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risolto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soddisfacente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quadro </a:t>
            </a:r>
            <a:r>
              <a:rPr sz="1200" dirty="0">
                <a:latin typeface="Times New Roman"/>
                <a:cs typeface="Times New Roman"/>
              </a:rPr>
              <a:t>di tempo-spazio.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una vita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antagonismi possono  essere </a:t>
            </a:r>
            <a:r>
              <a:rPr sz="1200" dirty="0">
                <a:latin typeface="Times New Roman"/>
                <a:cs typeface="Times New Roman"/>
              </a:rPr>
              <a:t>risolti, ma in una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vita umana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trovano soluzione. Gesù si riferiva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paradosso quando disse: “Chiunque  </a:t>
            </a:r>
            <a:r>
              <a:rPr sz="1200" spc="-5" dirty="0">
                <a:latin typeface="Times New Roman"/>
                <a:cs typeface="Times New Roman"/>
              </a:rPr>
              <a:t>salverà </a:t>
            </a:r>
            <a:r>
              <a:rPr sz="1200" dirty="0">
                <a:latin typeface="Times New Roman"/>
                <a:cs typeface="Times New Roman"/>
              </a:rPr>
              <a:t>la sua vita la </a:t>
            </a:r>
            <a:r>
              <a:rPr sz="1200" spc="-5" dirty="0">
                <a:latin typeface="Times New Roman"/>
                <a:cs typeface="Times New Roman"/>
              </a:rPr>
              <a:t>perderà,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chiunque perderà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l’amore 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troverà.”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912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(1134.5) 103:5.7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perseguimento dell’ideale </a:t>
            </a:r>
            <a:r>
              <a:rPr sz="1200" dirty="0">
                <a:latin typeface="Times New Roman"/>
                <a:cs typeface="Times New Roman"/>
              </a:rPr>
              <a:t>— la lotta </a:t>
            </a:r>
            <a:r>
              <a:rPr sz="1200" spc="-5" dirty="0">
                <a:latin typeface="Times New Roman"/>
                <a:cs typeface="Times New Roman"/>
              </a:rPr>
              <a:t>per divenire </a:t>
            </a:r>
            <a:r>
              <a:rPr sz="1200" dirty="0">
                <a:latin typeface="Times New Roman"/>
                <a:cs typeface="Times New Roman"/>
              </a:rPr>
              <a:t>simili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è uno </a:t>
            </a:r>
            <a:r>
              <a:rPr sz="1200" spc="-5" dirty="0">
                <a:latin typeface="Times New Roman"/>
                <a:cs typeface="Times New Roman"/>
              </a:rPr>
              <a:t>sforzo continuo prima </a:t>
            </a:r>
            <a:r>
              <a:rPr sz="1200" dirty="0">
                <a:latin typeface="Times New Roman"/>
                <a:cs typeface="Times New Roman"/>
              </a:rPr>
              <a:t>e dopo la </a:t>
            </a:r>
            <a:r>
              <a:rPr sz="1200" spc="-5" dirty="0">
                <a:latin typeface="Times New Roman"/>
                <a:cs typeface="Times New Roman"/>
              </a:rPr>
              <a:t>morte.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 dopo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essenzialmente differente dall’esistenza mortale.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quello che facciamo </a:t>
            </a:r>
            <a:r>
              <a:rPr sz="1200" dirty="0">
                <a:latin typeface="Times New Roman"/>
                <a:cs typeface="Times New Roman"/>
              </a:rPr>
              <a:t>di buono in questa vita contribuisce  </a:t>
            </a:r>
            <a:r>
              <a:rPr sz="1200" spc="-5" dirty="0">
                <a:latin typeface="Times New Roman"/>
                <a:cs typeface="Times New Roman"/>
              </a:rPr>
              <a:t>direttamente all’elevazione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futura.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favorisce </a:t>
            </a:r>
            <a:r>
              <a:rPr sz="1200" dirty="0">
                <a:latin typeface="Times New Roman"/>
                <a:cs typeface="Times New Roman"/>
              </a:rPr>
              <a:t>l’indolenza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pigrizia spirituale  incoraggiando </a:t>
            </a:r>
            <a:r>
              <a:rPr sz="1200" dirty="0">
                <a:latin typeface="Times New Roman"/>
                <a:cs typeface="Times New Roman"/>
              </a:rPr>
              <a:t>la vana speranza di vedersi </a:t>
            </a:r>
            <a:r>
              <a:rPr sz="1200" spc="-5" dirty="0">
                <a:latin typeface="Times New Roman"/>
                <a:cs typeface="Times New Roman"/>
              </a:rPr>
              <a:t>attribuite </a:t>
            </a:r>
            <a:r>
              <a:rPr sz="1200" dirty="0">
                <a:latin typeface="Times New Roman"/>
                <a:cs typeface="Times New Roman"/>
              </a:rPr>
              <a:t>tutte le virtù di un nobile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passati attraverso i  </a:t>
            </a:r>
            <a:r>
              <a:rPr sz="1200" spc="-5" dirty="0">
                <a:latin typeface="Times New Roman"/>
                <a:cs typeface="Times New Roman"/>
              </a:rPr>
              <a:t>portali della </a:t>
            </a:r>
            <a:r>
              <a:rPr sz="1200" dirty="0">
                <a:latin typeface="Times New Roman"/>
                <a:cs typeface="Times New Roman"/>
              </a:rPr>
              <a:t>morte naturale.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sminuisce gli sforzi </a:t>
            </a:r>
            <a:r>
              <a:rPr sz="1200" dirty="0">
                <a:latin typeface="Times New Roman"/>
                <a:cs typeface="Times New Roman"/>
              </a:rPr>
              <a:t>dell’uomo per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durante 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vita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terrena.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Ogni conquista </a:t>
            </a:r>
            <a:r>
              <a:rPr sz="1200" dirty="0">
                <a:latin typeface="Times New Roman"/>
                <a:cs typeface="Times New Roman"/>
              </a:rPr>
              <a:t>umana è un </a:t>
            </a:r>
            <a:r>
              <a:rPr sz="1200" spc="-5" dirty="0">
                <a:latin typeface="Times New Roman"/>
                <a:cs typeface="Times New Roman"/>
              </a:rPr>
              <a:t>contributo diretto all’arricchimento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primi stadi dell’esperienza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sopravvivenza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7467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(1134.6) 103:5.8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fatale per l’idealismo dell’uomo quando gli s’insegna che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suoi impulsi altruistici sono semplicemente </a:t>
            </a:r>
            <a:r>
              <a:rPr sz="1200" dirty="0">
                <a:latin typeface="Times New Roman"/>
                <a:cs typeface="Times New Roman"/>
              </a:rPr>
              <a:t>lo  sviluppo 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istinto </a:t>
            </a:r>
            <a:r>
              <a:rPr sz="1200" spc="-5" dirty="0">
                <a:latin typeface="Times New Roman"/>
                <a:cs typeface="Times New Roman"/>
              </a:rPr>
              <a:t>gregario naturale.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nobilitato </a:t>
            </a:r>
            <a:r>
              <a:rPr sz="1200" dirty="0">
                <a:latin typeface="Times New Roman"/>
                <a:cs typeface="Times New Roman"/>
              </a:rPr>
              <a:t>e potentemente stimolato </a:t>
            </a:r>
            <a:r>
              <a:rPr sz="1200" spc="-5" dirty="0">
                <a:latin typeface="Times New Roman"/>
                <a:cs typeface="Times New Roman"/>
              </a:rPr>
              <a:t>quando apprende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impulsi  </a:t>
            </a:r>
            <a:r>
              <a:rPr sz="1200" spc="-5" dirty="0">
                <a:latin typeface="Times New Roman"/>
                <a:cs typeface="Times New Roman"/>
              </a:rPr>
              <a:t>superiori della sua anima emanano dalle forze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che abitano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4353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(1134.7) 103:5.9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elevato sopra se stesso ed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comprende </a:t>
            </a:r>
            <a:r>
              <a:rPr sz="1200" dirty="0">
                <a:latin typeface="Times New Roman"/>
                <a:cs typeface="Times New Roman"/>
              </a:rPr>
              <a:t>pienamente che vive e lotta in lui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e divino. Ed 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che una fede vivente </a:t>
            </a:r>
            <a:r>
              <a:rPr sz="1200" spc="-5" dirty="0">
                <a:latin typeface="Times New Roman"/>
                <a:cs typeface="Times New Roman"/>
              </a:rPr>
              <a:t>nell’origine superumana dei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ideali convalida </a:t>
            </a:r>
            <a:r>
              <a:rPr sz="1200" dirty="0">
                <a:latin typeface="Times New Roman"/>
                <a:cs typeface="Times New Roman"/>
              </a:rPr>
              <a:t>la nostra </a:t>
            </a:r>
            <a:r>
              <a:rPr sz="1200" spc="-5" dirty="0">
                <a:latin typeface="Times New Roman"/>
                <a:cs typeface="Times New Roman"/>
              </a:rPr>
              <a:t>credenza che </a:t>
            </a:r>
            <a:r>
              <a:rPr sz="1200" spc="5" dirty="0">
                <a:latin typeface="Times New Roman"/>
                <a:cs typeface="Times New Roman"/>
              </a:rPr>
              <a:t>siamo 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rende reali </a:t>
            </a:r>
            <a:r>
              <a:rPr sz="1200" dirty="0">
                <a:latin typeface="Times New Roman"/>
                <a:cs typeface="Times New Roman"/>
              </a:rPr>
              <a:t>le nostre convinzioni </a:t>
            </a:r>
            <a:r>
              <a:rPr sz="1200" spc="-5" dirty="0">
                <a:latin typeface="Times New Roman"/>
                <a:cs typeface="Times New Roman"/>
              </a:rPr>
              <a:t>altruistiche,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sentimento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fratellanza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20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(1134.8) 103:5.10 </a:t>
            </a:r>
            <a:r>
              <a:rPr sz="1200" spc="-5" dirty="0">
                <a:latin typeface="Times New Roman"/>
                <a:cs typeface="Times New Roman"/>
              </a:rPr>
              <a:t>Nel suo dominio spirituale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possiede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libero arbitrio. L’uomo </a:t>
            </a:r>
            <a:r>
              <a:rPr sz="1200" dirty="0">
                <a:latin typeface="Times New Roman"/>
                <a:cs typeface="Times New Roman"/>
              </a:rPr>
              <a:t>mortale non è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schiavo </a:t>
            </a:r>
            <a:r>
              <a:rPr sz="1200" dirty="0">
                <a:latin typeface="Times New Roman"/>
                <a:cs typeface="Times New Roman"/>
              </a:rPr>
              <a:t>inerme della  </a:t>
            </a:r>
            <a:r>
              <a:rPr sz="1200" spc="-5" dirty="0">
                <a:latin typeface="Times New Roman"/>
                <a:cs typeface="Times New Roman"/>
              </a:rPr>
              <a:t>sovranità inflessibile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onnipotente né la vittima </a:t>
            </a:r>
            <a:r>
              <a:rPr sz="1200" spc="-5" dirty="0">
                <a:latin typeface="Times New Roman"/>
                <a:cs typeface="Times New Roman"/>
              </a:rPr>
              <a:t>della fatalità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di un determinismo </a:t>
            </a:r>
            <a:r>
              <a:rPr sz="1200" spc="-5" dirty="0">
                <a:latin typeface="Times New Roman"/>
                <a:cs typeface="Times New Roman"/>
              </a:rPr>
              <a:t>cosmico meccanicistico.  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l’architetto del proprio </a:t>
            </a:r>
            <a:r>
              <a:rPr sz="1200" dirty="0">
                <a:latin typeface="Times New Roman"/>
                <a:cs typeface="Times New Roman"/>
              </a:rPr>
              <a:t>destino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130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(1135.1) 103:5.11 </a:t>
            </a:r>
            <a:r>
              <a:rPr sz="1200" spc="-5" dirty="0">
                <a:latin typeface="Times New Roman"/>
                <a:cs typeface="Times New Roman"/>
              </a:rPr>
              <a:t>Ma l’uomo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salvato </a:t>
            </a:r>
            <a:r>
              <a:rPr sz="1200" dirty="0">
                <a:latin typeface="Times New Roman"/>
                <a:cs typeface="Times New Roman"/>
              </a:rPr>
              <a:t>o nobilitato </a:t>
            </a:r>
            <a:r>
              <a:rPr sz="1200" spc="-5" dirty="0">
                <a:latin typeface="Times New Roman"/>
                <a:cs typeface="Times New Roman"/>
              </a:rPr>
              <a:t>dalla pressione.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spirituale emana dall’interno </a:t>
            </a:r>
            <a:r>
              <a:rPr sz="1200" dirty="0">
                <a:latin typeface="Times New Roman"/>
                <a:cs typeface="Times New Roman"/>
              </a:rPr>
              <a:t>dell’anima in  evoluzione.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pressione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deformare </a:t>
            </a:r>
            <a:r>
              <a:rPr sz="1200" dirty="0">
                <a:latin typeface="Times New Roman"/>
                <a:cs typeface="Times New Roman"/>
              </a:rPr>
              <a:t>la personalità, ma non </a:t>
            </a:r>
            <a:r>
              <a:rPr sz="1200" spc="-5" dirty="0">
                <a:latin typeface="Times New Roman"/>
                <a:cs typeface="Times New Roman"/>
              </a:rPr>
              <a:t>stimola mai la crescita. 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pressione dell’educazione </a:t>
            </a:r>
            <a:r>
              <a:rPr sz="1200" spc="5" dirty="0">
                <a:latin typeface="Times New Roman"/>
                <a:cs typeface="Times New Roman"/>
              </a:rPr>
              <a:t>porta  </a:t>
            </a:r>
            <a:r>
              <a:rPr sz="1200" dirty="0">
                <a:latin typeface="Times New Roman"/>
                <a:cs typeface="Times New Roman"/>
              </a:rPr>
              <a:t>solo un </a:t>
            </a:r>
            <a:r>
              <a:rPr sz="1200" spc="-5" dirty="0">
                <a:latin typeface="Times New Roman"/>
                <a:cs typeface="Times New Roman"/>
              </a:rPr>
              <a:t>aiuto negativo,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senso 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contribuire ad impedire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esperienze disastrose.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crescita spirituale è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maggiore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pressioni esterne sono </a:t>
            </a:r>
            <a:r>
              <a:rPr sz="1200" dirty="0">
                <a:latin typeface="Times New Roman"/>
                <a:cs typeface="Times New Roman"/>
              </a:rPr>
              <a:t>ridotte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minimo. </a:t>
            </a:r>
            <a:r>
              <a:rPr sz="1200" spc="-5" dirty="0">
                <a:latin typeface="Times New Roman"/>
                <a:cs typeface="Times New Roman"/>
              </a:rPr>
              <a:t>“Dove </a:t>
            </a:r>
            <a:r>
              <a:rPr sz="1200" dirty="0">
                <a:latin typeface="Times New Roman"/>
                <a:cs typeface="Times New Roman"/>
              </a:rPr>
              <a:t>c’è lo </a:t>
            </a:r>
            <a:r>
              <a:rPr sz="1200" spc="-5" dirty="0">
                <a:latin typeface="Times New Roman"/>
                <a:cs typeface="Times New Roman"/>
              </a:rPr>
              <a:t>spirito del Signore, </a:t>
            </a:r>
            <a:r>
              <a:rPr sz="1200" dirty="0">
                <a:latin typeface="Times New Roman"/>
                <a:cs typeface="Times New Roman"/>
              </a:rPr>
              <a:t>là c’è libertà.” </a:t>
            </a:r>
            <a:r>
              <a:rPr sz="1200" spc="-5" dirty="0">
                <a:latin typeface="Times New Roman"/>
                <a:cs typeface="Times New Roman"/>
              </a:rPr>
              <a:t>L’uomo si </a:t>
            </a:r>
            <a:r>
              <a:rPr sz="1200" dirty="0">
                <a:latin typeface="Times New Roman"/>
                <a:cs typeface="Times New Roman"/>
              </a:rPr>
              <a:t>sviluppa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meglio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00059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747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pressioni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comunità, della </a:t>
            </a:r>
            <a:r>
              <a:rPr sz="1200" dirty="0">
                <a:latin typeface="Times New Roman"/>
                <a:cs typeface="Times New Roman"/>
              </a:rPr>
              <a:t>Chiesa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Stato sono minori. </a:t>
            </a:r>
            <a:r>
              <a:rPr sz="1200" spc="-5" dirty="0">
                <a:latin typeface="Times New Roman"/>
                <a:cs typeface="Times New Roman"/>
              </a:rPr>
              <a:t>Ma questo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essere interpretato  </a:t>
            </a:r>
            <a:r>
              <a:rPr sz="1200" spc="-5" dirty="0">
                <a:latin typeface="Times New Roman"/>
                <a:cs typeface="Times New Roman"/>
              </a:rPr>
              <a:t>nel senso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alcun posto in una </a:t>
            </a:r>
            <a:r>
              <a:rPr sz="1200" spc="-5" dirty="0">
                <a:latin typeface="Times New Roman"/>
                <a:cs typeface="Times New Roman"/>
              </a:rPr>
              <a:t>società progressiva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istituzioni sociali, </a:t>
            </a:r>
            <a:r>
              <a:rPr sz="1200" dirty="0">
                <a:latin typeface="Times New Roman"/>
                <a:cs typeface="Times New Roman"/>
              </a:rPr>
              <a:t>la Chiesa e 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28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(1135.2) 103:5.12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membro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sociale </a:t>
            </a:r>
            <a:r>
              <a:rPr sz="1200" spc="-5" dirty="0">
                <a:latin typeface="Times New Roman"/>
                <a:cs typeface="Times New Roman"/>
              </a:rPr>
              <a:t>religioso si </a:t>
            </a:r>
            <a:r>
              <a:rPr sz="1200" dirty="0">
                <a:latin typeface="Times New Roman"/>
                <a:cs typeface="Times New Roman"/>
              </a:rPr>
              <a:t>è conformato </a:t>
            </a:r>
            <a:r>
              <a:rPr sz="1200" spc="-5" dirty="0">
                <a:latin typeface="Times New Roman"/>
                <a:cs typeface="Times New Roman"/>
              </a:rPr>
              <a:t>alle esigenze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gruppo,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essere  incoraggiato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libertà religiosa nella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espressione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interpretazione personale delle verità </a:t>
            </a:r>
            <a:r>
              <a:rPr sz="1200" dirty="0">
                <a:latin typeface="Times New Roman"/>
                <a:cs typeface="Times New Roman"/>
              </a:rPr>
              <a:t>della credenza 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fatti </a:t>
            </a:r>
            <a:r>
              <a:rPr sz="1200" spc="-5" dirty="0">
                <a:latin typeface="Times New Roman"/>
                <a:cs typeface="Times New Roman"/>
              </a:rPr>
              <a:t>dell’esperienza religiosa.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sicurezza di un </a:t>
            </a:r>
            <a:r>
              <a:rPr sz="1200" spc="-5" dirty="0">
                <a:latin typeface="Times New Roman"/>
                <a:cs typeface="Times New Roman"/>
              </a:rPr>
              <a:t>gruppo religioso </a:t>
            </a:r>
            <a:r>
              <a:rPr sz="1200" dirty="0">
                <a:latin typeface="Times New Roman"/>
                <a:cs typeface="Times New Roman"/>
              </a:rPr>
              <a:t>dipende dalla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dalla sua  uniformità teologica. </a:t>
            </a:r>
            <a:r>
              <a:rPr sz="1200" dirty="0">
                <a:latin typeface="Times New Roman"/>
                <a:cs typeface="Times New Roman"/>
              </a:rPr>
              <a:t>I membri di un </a:t>
            </a:r>
            <a:r>
              <a:rPr sz="1200" spc="-5" dirty="0">
                <a:latin typeface="Times New Roman"/>
                <a:cs typeface="Times New Roman"/>
              </a:rPr>
              <a:t>gruppo religioso dovrebbero </a:t>
            </a:r>
            <a:r>
              <a:rPr sz="1200" dirty="0">
                <a:latin typeface="Times New Roman"/>
                <a:cs typeface="Times New Roman"/>
              </a:rPr>
              <a:t>poter </a:t>
            </a:r>
            <a:r>
              <a:rPr sz="1200" spc="-5" dirty="0">
                <a:latin typeface="Times New Roman"/>
                <a:cs typeface="Times New Roman"/>
              </a:rPr>
              <a:t>godere della </a:t>
            </a:r>
            <a:r>
              <a:rPr sz="1200" dirty="0">
                <a:latin typeface="Times New Roman"/>
                <a:cs typeface="Times New Roman"/>
              </a:rPr>
              <a:t>libertà di pensare </a:t>
            </a:r>
            <a:r>
              <a:rPr sz="1200" spc="-5" dirty="0">
                <a:latin typeface="Times New Roman"/>
                <a:cs typeface="Times New Roman"/>
              </a:rPr>
              <a:t>liberamente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5" dirty="0">
                <a:latin typeface="Times New Roman"/>
                <a:cs typeface="Times New Roman"/>
              </a:rPr>
              <a:t>dover  </a:t>
            </a:r>
            <a:r>
              <a:rPr sz="1200" spc="-5" dirty="0">
                <a:latin typeface="Times New Roman"/>
                <a:cs typeface="Times New Roman"/>
              </a:rPr>
              <a:t>diventare dei “liberi pensatori”. </a:t>
            </a:r>
            <a:r>
              <a:rPr sz="1200" dirty="0">
                <a:latin typeface="Times New Roman"/>
                <a:cs typeface="Times New Roman"/>
              </a:rPr>
              <a:t>C’è una grande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Chiesa che </a:t>
            </a:r>
            <a:r>
              <a:rPr sz="1200" spc="-5" dirty="0">
                <a:latin typeface="Times New Roman"/>
                <a:cs typeface="Times New Roman"/>
              </a:rPr>
              <a:t>adora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vivente,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convalida </a:t>
            </a:r>
            <a:r>
              <a:rPr sz="1200" dirty="0">
                <a:latin typeface="Times New Roman"/>
                <a:cs typeface="Times New Roman"/>
              </a:rPr>
              <a:t>la fratellanza 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osa </a:t>
            </a:r>
            <a:r>
              <a:rPr sz="1200" spc="-5" dirty="0">
                <a:latin typeface="Times New Roman"/>
                <a:cs typeface="Times New Roman"/>
              </a:rPr>
              <a:t>rimuovere dai suoi membri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pressione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dogmatica.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coordinazione filosofica</a:t>
            </a:r>
            <a:endParaRPr sz="1600">
              <a:latin typeface="Times New Roman"/>
              <a:cs typeface="Times New Roman"/>
            </a:endParaRPr>
          </a:p>
          <a:p>
            <a:pPr marL="76200" marR="55880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(1135.3) 103:6.1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teologia </a:t>
            </a:r>
            <a:r>
              <a:rPr sz="1200" dirty="0">
                <a:latin typeface="Times New Roman"/>
                <a:cs typeface="Times New Roman"/>
              </a:rPr>
              <a:t>è lo studio delle </a:t>
            </a:r>
            <a:r>
              <a:rPr sz="1200" spc="-5" dirty="0">
                <a:latin typeface="Times New Roman"/>
                <a:cs typeface="Times New Roman"/>
              </a:rPr>
              <a:t>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reazioni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umano; essa </a:t>
            </a:r>
            <a:r>
              <a:rPr sz="1200" dirty="0">
                <a:latin typeface="Times New Roman"/>
                <a:cs typeface="Times New Roman"/>
              </a:rPr>
              <a:t>non può mai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5" dirty="0">
                <a:latin typeface="Times New Roman"/>
                <a:cs typeface="Times New Roman"/>
              </a:rPr>
              <a:t>scienza </a:t>
            </a:r>
            <a:r>
              <a:rPr sz="1200" spc="-5" dirty="0">
                <a:latin typeface="Times New Roman"/>
                <a:cs typeface="Times New Roman"/>
              </a:rPr>
              <a:t>perché  deve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più o meno </a:t>
            </a:r>
            <a:r>
              <a:rPr sz="1200" spc="-5" dirty="0">
                <a:latin typeface="Times New Roman"/>
                <a:cs typeface="Times New Roman"/>
              </a:rPr>
              <a:t>combinata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psicologia nella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espressione 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nella sua </a:t>
            </a:r>
            <a:r>
              <a:rPr sz="1200" dirty="0">
                <a:latin typeface="Times New Roman"/>
                <a:cs typeface="Times New Roman"/>
              </a:rPr>
              <a:t>descrizione  </a:t>
            </a:r>
            <a:r>
              <a:rPr sz="1200" spc="-5" dirty="0">
                <a:latin typeface="Times New Roman"/>
                <a:cs typeface="Times New Roman"/>
              </a:rPr>
              <a:t>sistematica.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teologia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lo studio della </a:t>
            </a:r>
            <a:r>
              <a:rPr sz="1200" i="1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religione; </a:t>
            </a:r>
            <a:r>
              <a:rPr sz="1200" dirty="0">
                <a:latin typeface="Times New Roman"/>
                <a:cs typeface="Times New Roman"/>
              </a:rPr>
              <a:t>lo studio di </a:t>
            </a:r>
            <a:r>
              <a:rPr sz="1200" spc="-5" dirty="0">
                <a:latin typeface="Times New Roman"/>
                <a:cs typeface="Times New Roman"/>
              </a:rPr>
              <a:t>un’altra religione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psicologia.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4544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(1135.4) 103:6.2 </a:t>
            </a:r>
            <a:r>
              <a:rPr sz="1200" spc="-5" dirty="0">
                <a:latin typeface="Times New Roman"/>
                <a:cs typeface="Times New Roman"/>
              </a:rPr>
              <a:t>Quando l’uomo si accosta allo studio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all’osservazione del suo universo </a:t>
            </a:r>
            <a:r>
              <a:rPr sz="1200" dirty="0">
                <a:latin typeface="Times New Roman"/>
                <a:cs typeface="Times New Roman"/>
              </a:rPr>
              <a:t>dall’</a:t>
            </a:r>
            <a:r>
              <a:rPr sz="1200" i="1" dirty="0">
                <a:latin typeface="Times New Roman"/>
                <a:cs typeface="Times New Roman"/>
              </a:rPr>
              <a:t>esterno </a:t>
            </a:r>
            <a:r>
              <a:rPr sz="1200" spc="5" dirty="0">
                <a:latin typeface="Times New Roman"/>
                <a:cs typeface="Times New Roman"/>
              </a:rPr>
              <a:t>dà </a:t>
            </a:r>
            <a:r>
              <a:rPr sz="1200" spc="-5" dirty="0">
                <a:latin typeface="Times New Roman"/>
                <a:cs typeface="Times New Roman"/>
              </a:rPr>
              <a:t>origine alle </a:t>
            </a:r>
            <a:r>
              <a:rPr sz="1200" dirty="0">
                <a:latin typeface="Times New Roman"/>
                <a:cs typeface="Times New Roman"/>
              </a:rPr>
              <a:t>varie scienze  </a:t>
            </a:r>
            <a:r>
              <a:rPr sz="1200" spc="-5" dirty="0">
                <a:latin typeface="Times New Roman"/>
                <a:cs typeface="Times New Roman"/>
              </a:rPr>
              <a:t>fisiche, quando si accosta alla 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dall’</a:t>
            </a:r>
            <a:r>
              <a:rPr sz="1200" i="1" dirty="0">
                <a:latin typeface="Times New Roman"/>
                <a:cs typeface="Times New Roman"/>
              </a:rPr>
              <a:t>interno </a:t>
            </a:r>
            <a:r>
              <a:rPr sz="1200" dirty="0">
                <a:latin typeface="Times New Roman"/>
                <a:cs typeface="Times New Roman"/>
              </a:rPr>
              <a:t>dà </a:t>
            </a:r>
            <a:r>
              <a:rPr sz="1200" spc="-5" dirty="0">
                <a:latin typeface="Times New Roman"/>
                <a:cs typeface="Times New Roman"/>
              </a:rPr>
              <a:t>origine alla teologia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metafisica.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successiva </a:t>
            </a:r>
            <a:r>
              <a:rPr sz="1200" dirty="0">
                <a:latin typeface="Times New Roman"/>
                <a:cs typeface="Times New Roman"/>
              </a:rPr>
              <a:t>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sviluppa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sforzo di </a:t>
            </a:r>
            <a:r>
              <a:rPr sz="1200" spc="-5" dirty="0">
                <a:latin typeface="Times New Roman"/>
                <a:cs typeface="Times New Roman"/>
              </a:rPr>
              <a:t>armonizzare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discrepanze che sono </a:t>
            </a:r>
            <a:r>
              <a:rPr sz="1200" spc="-5" dirty="0">
                <a:latin typeface="Times New Roman"/>
                <a:cs typeface="Times New Roman"/>
              </a:rPr>
              <a:t>destinate ad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apparire</a:t>
            </a:r>
            <a:endParaRPr sz="1200">
              <a:latin typeface="Times New Roman"/>
              <a:cs typeface="Times New Roman"/>
            </a:endParaRPr>
          </a:p>
          <a:p>
            <a:pPr marL="76200" marR="28384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inizialmente tra le </a:t>
            </a:r>
            <a:r>
              <a:rPr sz="1200" spc="-5" dirty="0">
                <a:latin typeface="Times New Roman"/>
                <a:cs typeface="Times New Roman"/>
              </a:rPr>
              <a:t>scoperte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modi </a:t>
            </a:r>
            <a:r>
              <a:rPr sz="1200" spc="-5" dirty="0">
                <a:latin typeface="Times New Roman"/>
                <a:cs typeface="Times New Roman"/>
              </a:rPr>
              <a:t>diametralmente </a:t>
            </a:r>
            <a:r>
              <a:rPr sz="1200" dirty="0">
                <a:latin typeface="Times New Roman"/>
                <a:cs typeface="Times New Roman"/>
              </a:rPr>
              <a:t>opposti di </a:t>
            </a:r>
            <a:r>
              <a:rPr sz="1200" spc="-5" dirty="0">
                <a:latin typeface="Times New Roman"/>
                <a:cs typeface="Times New Roman"/>
              </a:rPr>
              <a:t>accostarsi all’universo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cose e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esseri.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501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(1135.5) 103:6.3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s’interessa del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spirituale, della </a:t>
            </a:r>
            <a:r>
              <a:rPr sz="1200" dirty="0">
                <a:latin typeface="Times New Roman"/>
                <a:cs typeface="Times New Roman"/>
              </a:rPr>
              <a:t>coscienza dell’</a:t>
            </a:r>
            <a:r>
              <a:rPr sz="1200" i="1" dirty="0">
                <a:latin typeface="Times New Roman"/>
                <a:cs typeface="Times New Roman"/>
              </a:rPr>
              <a:t>interiorità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 </a:t>
            </a:r>
            <a:r>
              <a:rPr sz="1200" spc="-5" dirty="0">
                <a:latin typeface="Times New Roman"/>
                <a:cs typeface="Times New Roman"/>
              </a:rPr>
              <a:t>spirituale dell’uomo gli </a:t>
            </a:r>
            <a:r>
              <a:rPr sz="1200" dirty="0">
                <a:latin typeface="Times New Roman"/>
                <a:cs typeface="Times New Roman"/>
              </a:rPr>
              <a:t>offre l’opportunità di </a:t>
            </a:r>
            <a:r>
              <a:rPr sz="1200" spc="-5" dirty="0">
                <a:latin typeface="Times New Roman"/>
                <a:cs typeface="Times New Roman"/>
              </a:rPr>
              <a:t>rivolgere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dall’esterno verso </a:t>
            </a:r>
            <a:r>
              <a:rPr sz="1200" dirty="0">
                <a:latin typeface="Times New Roman"/>
                <a:cs typeface="Times New Roman"/>
              </a:rPr>
              <a:t>l’interno. È dunque </a:t>
            </a:r>
            <a:r>
              <a:rPr sz="1200" spc="-5" dirty="0">
                <a:latin typeface="Times New Roman"/>
                <a:cs typeface="Times New Roman"/>
              </a:rPr>
              <a:t>vero che,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esclusivamente dall’interno dell’esperienza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tutta la creazione </a:t>
            </a:r>
            <a:r>
              <a:rPr sz="1200" spc="-5" dirty="0">
                <a:latin typeface="Times New Roman"/>
                <a:cs typeface="Times New Roman"/>
              </a:rPr>
              <a:t>sembra essere </a:t>
            </a:r>
            <a:r>
              <a:rPr sz="1200" dirty="0">
                <a:latin typeface="Times New Roman"/>
                <a:cs typeface="Times New Roman"/>
              </a:rPr>
              <a:t>di natura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(1135.6) 103:6.4 </a:t>
            </a:r>
            <a:r>
              <a:rPr sz="1200" spc="-5" dirty="0">
                <a:latin typeface="Times New Roman"/>
                <a:cs typeface="Times New Roman"/>
              </a:rPr>
              <a:t>Quando l’uomo esamina analiticamente l’universo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delle facoltà materiali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sensi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 percezione </a:t>
            </a:r>
            <a:r>
              <a:rPr sz="1200" dirty="0">
                <a:latin typeface="Times New Roman"/>
                <a:cs typeface="Times New Roman"/>
              </a:rPr>
              <a:t>mentale </a:t>
            </a:r>
            <a:r>
              <a:rPr sz="1200" spc="-5" dirty="0">
                <a:latin typeface="Times New Roman"/>
                <a:cs typeface="Times New Roman"/>
              </a:rPr>
              <a:t>associata,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cosmo appare essere meccanico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energia materiale. Questa tecnica </a:t>
            </a:r>
            <a:r>
              <a:rPr sz="1200" dirty="0">
                <a:latin typeface="Times New Roman"/>
                <a:cs typeface="Times New Roman"/>
              </a:rPr>
              <a:t>di studio 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consiste  </a:t>
            </a:r>
            <a:r>
              <a:rPr sz="1200" spc="-5" dirty="0">
                <a:latin typeface="Times New Roman"/>
                <a:cs typeface="Times New Roman"/>
              </a:rPr>
              <a:t>nel rivolgere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dall’interno verso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l’esterno.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016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(1135.7) 103:6.5 </a:t>
            </a:r>
            <a:r>
              <a:rPr sz="1200" spc="-5" dirty="0">
                <a:latin typeface="Times New Roman"/>
                <a:cs typeface="Times New Roman"/>
              </a:rPr>
              <a:t>Un concetto filosofico logico </a:t>
            </a:r>
            <a:r>
              <a:rPr sz="1200" dirty="0">
                <a:latin typeface="Times New Roman"/>
                <a:cs typeface="Times New Roman"/>
              </a:rPr>
              <a:t>e coerente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costruito sui </a:t>
            </a:r>
            <a:r>
              <a:rPr sz="1200" dirty="0">
                <a:latin typeface="Times New Roman"/>
                <a:cs typeface="Times New Roman"/>
              </a:rPr>
              <a:t>postulati del </a:t>
            </a:r>
            <a:r>
              <a:rPr sz="1200" spc="-5" dirty="0">
                <a:latin typeface="Times New Roman"/>
                <a:cs typeface="Times New Roman"/>
              </a:rPr>
              <a:t>materialismo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dello  spiritualismo, perché entrambi questi sistemi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pensiero, quando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applicati universalmente, costringono </a:t>
            </a:r>
            <a:r>
              <a:rPr sz="1200" dirty="0">
                <a:latin typeface="Times New Roman"/>
                <a:cs typeface="Times New Roman"/>
              </a:rPr>
              <a:t>a vedere il </a:t>
            </a:r>
            <a:r>
              <a:rPr sz="1200" spc="5" dirty="0">
                <a:latin typeface="Times New Roman"/>
                <a:cs typeface="Times New Roman"/>
              </a:rPr>
              <a:t>cosmo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maniera distorta, avendo </a:t>
            </a:r>
            <a:r>
              <a:rPr sz="1200" dirty="0">
                <a:latin typeface="Times New Roman"/>
                <a:cs typeface="Times New Roman"/>
              </a:rPr>
              <a:t>il primo un contatto con un </a:t>
            </a:r>
            <a:r>
              <a:rPr sz="1200" spc="-5" dirty="0">
                <a:latin typeface="Times New Roman"/>
                <a:cs typeface="Times New Roman"/>
              </a:rPr>
              <a:t>universo rivolto dall’interno verso l’esterno,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riconoscendo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rivolto dall’esterno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l’interno. Né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stesse, da </a:t>
            </a:r>
            <a:r>
              <a:rPr sz="1200" spc="-5" dirty="0">
                <a:latin typeface="Times New Roman"/>
                <a:cs typeface="Times New Roman"/>
              </a:rPr>
              <a:t>sole, </a:t>
            </a:r>
            <a:r>
              <a:rPr sz="1200" dirty="0">
                <a:latin typeface="Times New Roman"/>
                <a:cs typeface="Times New Roman"/>
              </a:rPr>
              <a:t>possono allora  mai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comprensione adeguata delle </a:t>
            </a:r>
            <a:r>
              <a:rPr sz="1200" dirty="0">
                <a:latin typeface="Times New Roman"/>
                <a:cs typeface="Times New Roman"/>
              </a:rPr>
              <a:t>verità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universali </a:t>
            </a:r>
            <a:r>
              <a:rPr sz="1200" dirty="0">
                <a:latin typeface="Times New Roman"/>
                <a:cs typeface="Times New Roman"/>
              </a:rPr>
              <a:t>senza 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umana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l’illuminazione </a:t>
            </a:r>
            <a:r>
              <a:rPr sz="1200" spc="-5" dirty="0">
                <a:latin typeface="Times New Roman"/>
                <a:cs typeface="Times New Roman"/>
              </a:rPr>
              <a:t>della rivelazione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0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(1136.1) 103:6.6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interiore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dipendere, per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espressione </a:t>
            </a:r>
            <a:r>
              <a:rPr sz="1200" dirty="0">
                <a:latin typeface="Times New Roman"/>
                <a:cs typeface="Times New Roman"/>
              </a:rPr>
              <a:t>e la propria </a:t>
            </a:r>
            <a:r>
              <a:rPr sz="1200" spc="-5" dirty="0">
                <a:latin typeface="Times New Roman"/>
                <a:cs typeface="Times New Roman"/>
              </a:rPr>
              <a:t>realizzazione, dal meccanismo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tecnica della </a:t>
            </a:r>
            <a:r>
              <a:rPr sz="1200" dirty="0">
                <a:latin typeface="Times New Roman"/>
                <a:cs typeface="Times New Roman"/>
              </a:rPr>
              <a:t>mente.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stesso modo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esterna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materiale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basata sulla </a:t>
            </a:r>
            <a:r>
              <a:rPr sz="1200" spc="5" dirty="0">
                <a:latin typeface="Times New Roman"/>
                <a:cs typeface="Times New Roman"/>
              </a:rPr>
              <a:t>coscienza  </a:t>
            </a:r>
            <a:r>
              <a:rPr sz="1200" spc="-5" dirty="0">
                <a:latin typeface="Times New Roman"/>
                <a:cs typeface="Times New Roman"/>
              </a:rPr>
              <a:t>mentale della personalità che fa esperienza. Perciò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umane spirituali e materiali, interiori ed </a:t>
            </a:r>
            <a:r>
              <a:rPr sz="1200" spc="-5" dirty="0">
                <a:latin typeface="Times New Roman"/>
                <a:cs typeface="Times New Roman"/>
              </a:rPr>
              <a:t>esteriori, </a:t>
            </a:r>
            <a:r>
              <a:rPr sz="1200" dirty="0">
                <a:latin typeface="Times New Roman"/>
                <a:cs typeface="Times New Roman"/>
              </a:rPr>
              <a:t>sono sempre  </a:t>
            </a:r>
            <a:r>
              <a:rPr sz="1200" spc="-5" dirty="0">
                <a:latin typeface="Times New Roman"/>
                <a:cs typeface="Times New Roman"/>
              </a:rPr>
              <a:t>correlate con </a:t>
            </a:r>
            <a:r>
              <a:rPr sz="1200" dirty="0">
                <a:latin typeface="Times New Roman"/>
                <a:cs typeface="Times New Roman"/>
              </a:rPr>
              <a:t>la funzione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condizionate, </a:t>
            </a:r>
            <a:r>
              <a:rPr sz="1200" dirty="0">
                <a:latin typeface="Times New Roman"/>
                <a:cs typeface="Times New Roman"/>
              </a:rPr>
              <a:t>quanto alla </a:t>
            </a:r>
            <a:r>
              <a:rPr sz="1200" spc="-5" dirty="0">
                <a:latin typeface="Times New Roman"/>
                <a:cs typeface="Times New Roman"/>
              </a:rPr>
              <a:t>loro realizzazione cosciente, dall’attività della mente. L’uomo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</a:t>
            </a:r>
            <a:endParaRPr sz="1200">
              <a:latin typeface="Times New Roman"/>
              <a:cs typeface="Times New Roman"/>
            </a:endParaRPr>
          </a:p>
          <a:p>
            <a:pPr marL="76200" marR="34290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l’esperienza della </a:t>
            </a:r>
            <a:r>
              <a:rPr sz="1200" dirty="0">
                <a:latin typeface="Times New Roman"/>
                <a:cs typeface="Times New Roman"/>
              </a:rPr>
              <a:t>materia </a:t>
            </a:r>
            <a:r>
              <a:rPr sz="1200" spc="-5" dirty="0">
                <a:latin typeface="Times New Roman"/>
                <a:cs typeface="Times New Roman"/>
              </a:rPr>
              <a:t>nella sua mente;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l’esperienza della realtà spirituale nella sua anima,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diviene cosciente </a:t>
            </a:r>
            <a:r>
              <a:rPr sz="1200" dirty="0">
                <a:latin typeface="Times New Roman"/>
                <a:cs typeface="Times New Roman"/>
              </a:rPr>
              <a:t>di questa  </a:t>
            </a:r>
            <a:r>
              <a:rPr sz="1200" spc="-5" dirty="0">
                <a:latin typeface="Times New Roman"/>
                <a:cs typeface="Times New Roman"/>
              </a:rPr>
              <a:t>esperienza nella </a:t>
            </a:r>
            <a:r>
              <a:rPr sz="1200" dirty="0">
                <a:latin typeface="Times New Roman"/>
                <a:cs typeface="Times New Roman"/>
              </a:rPr>
              <a:t>sua mente. </a:t>
            </a:r>
            <a:r>
              <a:rPr sz="1200" spc="-5" dirty="0">
                <a:latin typeface="Times New Roman"/>
                <a:cs typeface="Times New Roman"/>
              </a:rPr>
              <a:t>L’intelletto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l’armonizzatore,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condizionatore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qualificatore sempre presente della somma </a:t>
            </a:r>
            <a:r>
              <a:rPr sz="1200" spc="5" dirty="0">
                <a:latin typeface="Times New Roman"/>
                <a:cs typeface="Times New Roman"/>
              </a:rPr>
              <a:t>totale 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umana. Sia le </a:t>
            </a:r>
            <a:r>
              <a:rPr sz="1200" spc="-5" dirty="0">
                <a:latin typeface="Times New Roman"/>
                <a:cs typeface="Times New Roman"/>
              </a:rPr>
              <a:t>cose-energie che </a:t>
            </a:r>
            <a:r>
              <a:rPr sz="1200" dirty="0">
                <a:latin typeface="Times New Roman"/>
                <a:cs typeface="Times New Roman"/>
              </a:rPr>
              <a:t>i valori spirituali sono </a:t>
            </a:r>
            <a:r>
              <a:rPr sz="1200" spc="-5" dirty="0">
                <a:latin typeface="Times New Roman"/>
                <a:cs typeface="Times New Roman"/>
              </a:rPr>
              <a:t>colorati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loro interpretazione fatta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dei  procedimenti mentali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coscienza.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9595" cy="38944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(1136.2) 103:6.7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difficoltà per giungere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coordinazione </a:t>
            </a:r>
            <a:r>
              <a:rPr sz="1200" dirty="0">
                <a:latin typeface="Times New Roman"/>
                <a:cs typeface="Times New Roman"/>
              </a:rPr>
              <a:t>più armoniosa tra 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dovuta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vostra  </a:t>
            </a:r>
            <a:r>
              <a:rPr sz="1200" spc="-5" dirty="0">
                <a:latin typeface="Times New Roman"/>
                <a:cs typeface="Times New Roman"/>
              </a:rPr>
              <a:t>completa ignoranza del </a:t>
            </a:r>
            <a:r>
              <a:rPr sz="1200" dirty="0">
                <a:latin typeface="Times New Roman"/>
                <a:cs typeface="Times New Roman"/>
              </a:rPr>
              <a:t>dominio intermedio del mondo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esseri. L’universo locale consiste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5" dirty="0">
                <a:latin typeface="Times New Roman"/>
                <a:cs typeface="Times New Roman"/>
              </a:rPr>
              <a:t>gradi,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stadi,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manifestazione della realtà: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materia, </a:t>
            </a:r>
            <a:r>
              <a:rPr sz="1200" dirty="0">
                <a:latin typeface="Times New Roman"/>
                <a:cs typeface="Times New Roman"/>
              </a:rPr>
              <a:t>la morontia e lo spirito.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prospettiva di </a:t>
            </a:r>
            <a:r>
              <a:rPr sz="1200" spc="-5" dirty="0">
                <a:latin typeface="Times New Roman"/>
                <a:cs typeface="Times New Roman"/>
              </a:rPr>
              <a:t>approccio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appiana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divergenze 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scoperte delle </a:t>
            </a:r>
            <a:r>
              <a:rPr sz="1200" dirty="0">
                <a:latin typeface="Times New Roman"/>
                <a:cs typeface="Times New Roman"/>
              </a:rPr>
              <a:t>scienze </a:t>
            </a:r>
            <a:r>
              <a:rPr sz="1200" spc="-5" dirty="0">
                <a:latin typeface="Times New Roman"/>
                <a:cs typeface="Times New Roman"/>
              </a:rPr>
              <a:t>fisiche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funzionamento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della religione.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comprensione </a:t>
            </a:r>
            <a:r>
              <a:rPr sz="1200" spc="-5" dirty="0">
                <a:latin typeface="Times New Roman"/>
                <a:cs typeface="Times New Roman"/>
              </a:rPr>
              <a:t>delle  scienze;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religione; </a:t>
            </a:r>
            <a:r>
              <a:rPr sz="1200" dirty="0">
                <a:latin typeface="Times New Roman"/>
                <a:cs typeface="Times New Roman"/>
              </a:rPr>
              <a:t>la mota è la tecnica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morontiale.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mota è una sensibilità  </a:t>
            </a:r>
            <a:r>
              <a:rPr sz="1200" spc="-5" dirty="0">
                <a:latin typeface="Times New Roman"/>
                <a:cs typeface="Times New Roman"/>
              </a:rPr>
              <a:t>alla realtà supermateriale che </a:t>
            </a:r>
            <a:r>
              <a:rPr sz="1200" dirty="0">
                <a:latin typeface="Times New Roman"/>
                <a:cs typeface="Times New Roman"/>
              </a:rPr>
              <a:t>inizia a </a:t>
            </a:r>
            <a:r>
              <a:rPr sz="1200" spc="-5" dirty="0">
                <a:latin typeface="Times New Roman"/>
                <a:cs typeface="Times New Roman"/>
              </a:rPr>
              <a:t>compensare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crescita incompleta, avendo per </a:t>
            </a:r>
            <a:r>
              <a:rPr sz="1200" dirty="0">
                <a:latin typeface="Times New Roman"/>
                <a:cs typeface="Times New Roman"/>
              </a:rPr>
              <a:t>sua sostanza la conoscenza-ragione e per </a:t>
            </a:r>
            <a:r>
              <a:rPr sz="1200" spc="-5" dirty="0">
                <a:latin typeface="Times New Roman"/>
                <a:cs typeface="Times New Roman"/>
              </a:rPr>
              <a:t>sua  essenza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fede-visione.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mota è una </a:t>
            </a:r>
            <a:r>
              <a:rPr sz="1200" spc="-5" dirty="0">
                <a:latin typeface="Times New Roman"/>
                <a:cs typeface="Times New Roman"/>
              </a:rPr>
              <a:t>riconciliazione superfilosofica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percezione divergente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che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63500" marR="121920">
              <a:lnSpc>
                <a:spcPct val="95600"/>
              </a:lnSpc>
            </a:pPr>
            <a:r>
              <a:rPr sz="1200" spc="-5" dirty="0">
                <a:latin typeface="Times New Roman"/>
                <a:cs typeface="Times New Roman"/>
              </a:rPr>
              <a:t>raggiungibile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personalità materiali; essa </a:t>
            </a:r>
            <a:r>
              <a:rPr sz="1200" dirty="0">
                <a:latin typeface="Times New Roman"/>
                <a:cs typeface="Times New Roman"/>
              </a:rPr>
              <a:t>è fondata, in </a:t>
            </a:r>
            <a:r>
              <a:rPr sz="1200" spc="-5" dirty="0">
                <a:latin typeface="Times New Roman"/>
                <a:cs typeface="Times New Roman"/>
              </a:rPr>
              <a:t>parte, sull’esperienza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sopravvissuti 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carne.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molti mortali </a:t>
            </a:r>
            <a:r>
              <a:rPr sz="1200" spc="-5" dirty="0">
                <a:latin typeface="Times New Roman"/>
                <a:cs typeface="Times New Roman"/>
              </a:rPr>
              <a:t>hanno riconosciuto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desiderabile </a:t>
            </a:r>
            <a:r>
              <a:rPr sz="1200" dirty="0">
                <a:latin typeface="Times New Roman"/>
                <a:cs typeface="Times New Roman"/>
              </a:rPr>
              <a:t>possedere un metodo </a:t>
            </a:r>
            <a:r>
              <a:rPr sz="1200" spc="-5" dirty="0">
                <a:latin typeface="Times New Roman"/>
                <a:cs typeface="Times New Roman"/>
              </a:rPr>
              <a:t>per conciliare l’interrelazione tra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domini  </a:t>
            </a:r>
            <a:r>
              <a:rPr sz="1200" spc="-5" dirty="0">
                <a:latin typeface="Times New Roman"/>
                <a:cs typeface="Times New Roman"/>
              </a:rPr>
              <a:t>assai separati della scienza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religione;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metafisica </a:t>
            </a:r>
            <a:r>
              <a:rPr sz="1200" dirty="0">
                <a:latin typeface="Times New Roman"/>
                <a:cs typeface="Times New Roman"/>
              </a:rPr>
              <a:t>è il risultato del vano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dell’uomo di </a:t>
            </a:r>
            <a:r>
              <a:rPr sz="1200" spc="-5" dirty="0">
                <a:latin typeface="Times New Roman"/>
                <a:cs typeface="Times New Roman"/>
              </a:rPr>
              <a:t>superare questo </a:t>
            </a:r>
            <a:r>
              <a:rPr sz="1200" dirty="0">
                <a:latin typeface="Times New Roman"/>
                <a:cs typeface="Times New Roman"/>
              </a:rPr>
              <a:t>abisso </a:t>
            </a:r>
            <a:r>
              <a:rPr sz="1200" spc="-5" dirty="0">
                <a:latin typeface="Times New Roman"/>
                <a:cs typeface="Times New Roman"/>
              </a:rPr>
              <a:t>ben  conosciuto.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metafisica </a:t>
            </a:r>
            <a:r>
              <a:rPr sz="1200" dirty="0">
                <a:latin typeface="Times New Roman"/>
                <a:cs typeface="Times New Roman"/>
              </a:rPr>
              <a:t>umana ha portato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confusione </a:t>
            </a:r>
            <a:r>
              <a:rPr sz="1200" dirty="0">
                <a:latin typeface="Times New Roman"/>
                <a:cs typeface="Times New Roman"/>
              </a:rPr>
              <a:t>che illuminazione.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metafisica rappresenta </a:t>
            </a:r>
            <a:r>
              <a:rPr sz="1200" dirty="0">
                <a:latin typeface="Times New Roman"/>
                <a:cs typeface="Times New Roman"/>
              </a:rPr>
              <a:t>lo sforzo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bene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intenzionato ma </a:t>
            </a:r>
            <a:r>
              <a:rPr sz="1200" spc="-5" dirty="0">
                <a:latin typeface="Times New Roman"/>
                <a:cs typeface="Times New Roman"/>
              </a:rPr>
              <a:t>futile dell’uomo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compensare l’assenza della </a:t>
            </a:r>
            <a:r>
              <a:rPr sz="1200" dirty="0">
                <a:latin typeface="Times New Roman"/>
                <a:cs typeface="Times New Roman"/>
              </a:rPr>
              <a:t>mota 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397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(1136.3) 103:6.8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metafisica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rivelata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fallimento; quanto </a:t>
            </a:r>
            <a:r>
              <a:rPr sz="1200" dirty="0">
                <a:latin typeface="Times New Roman"/>
                <a:cs typeface="Times New Roman"/>
              </a:rPr>
              <a:t>alla mota, non può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percepita dall’uomo.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sola  tecnica 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compensare l’assenza della </a:t>
            </a:r>
            <a:r>
              <a:rPr sz="1200" dirty="0">
                <a:latin typeface="Times New Roman"/>
                <a:cs typeface="Times New Roman"/>
              </a:rPr>
              <a:t>sensibilità </a:t>
            </a:r>
            <a:r>
              <a:rPr sz="1200" spc="-5" dirty="0">
                <a:latin typeface="Times New Roman"/>
                <a:cs typeface="Times New Roman"/>
              </a:rPr>
              <a:t>alla verità che </a:t>
            </a:r>
            <a:r>
              <a:rPr sz="1200" dirty="0">
                <a:latin typeface="Times New Roman"/>
                <a:cs typeface="Times New Roman"/>
              </a:rPr>
              <a:t>apporta la mota in un mondo </a:t>
            </a:r>
            <a:r>
              <a:rPr sz="1200" spc="-5" dirty="0">
                <a:latin typeface="Times New Roman"/>
                <a:cs typeface="Times New Roman"/>
              </a:rPr>
              <a:t>materiale.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 chiarisce </a:t>
            </a:r>
            <a:r>
              <a:rPr sz="1200" dirty="0">
                <a:latin typeface="Times New Roman"/>
                <a:cs typeface="Times New Roman"/>
              </a:rPr>
              <a:t>in modo autorevole la </a:t>
            </a:r>
            <a:r>
              <a:rPr sz="1200" spc="-5" dirty="0">
                <a:latin typeface="Times New Roman"/>
                <a:cs typeface="Times New Roman"/>
              </a:rPr>
              <a:t>confusione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metafisica </a:t>
            </a:r>
            <a:r>
              <a:rPr sz="1200" dirty="0">
                <a:latin typeface="Times New Roman"/>
                <a:cs typeface="Times New Roman"/>
              </a:rPr>
              <a:t>sviluppata dalla </a:t>
            </a:r>
            <a:r>
              <a:rPr sz="1200" spc="-5" dirty="0">
                <a:latin typeface="Times New Roman"/>
                <a:cs typeface="Times New Roman"/>
              </a:rPr>
              <a:t>ragione su </a:t>
            </a:r>
            <a:r>
              <a:rPr sz="1200" dirty="0">
                <a:latin typeface="Times New Roman"/>
                <a:cs typeface="Times New Roman"/>
              </a:rPr>
              <a:t>un pianeta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781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(1136.4) 103:6.9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tentativo dell’uomo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studiare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ambiente </a:t>
            </a:r>
            <a:r>
              <a:rPr sz="1200" dirty="0">
                <a:latin typeface="Times New Roman"/>
                <a:cs typeface="Times New Roman"/>
              </a:rPr>
              <a:t>fisico, il mondo </a:t>
            </a:r>
            <a:r>
              <a:rPr sz="1200" spc="-5" dirty="0">
                <a:latin typeface="Times New Roman"/>
                <a:cs typeface="Times New Roman"/>
              </a:rPr>
              <a:t>dell’energia-materia;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l’esperienza dell’uomo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cosmo dei valori spirituali;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sviluppata dallo sforzo mentale dell’uomo per  organizzare </a:t>
            </a:r>
            <a:r>
              <a:rPr sz="1200" dirty="0">
                <a:latin typeface="Times New Roman"/>
                <a:cs typeface="Times New Roman"/>
              </a:rPr>
              <a:t>e mettere in </a:t>
            </a:r>
            <a:r>
              <a:rPr sz="1200" spc="-5" dirty="0">
                <a:latin typeface="Times New Roman"/>
                <a:cs typeface="Times New Roman"/>
              </a:rPr>
              <a:t>correlazione </a:t>
            </a:r>
            <a:r>
              <a:rPr sz="1200" dirty="0">
                <a:latin typeface="Times New Roman"/>
                <a:cs typeface="Times New Roman"/>
              </a:rPr>
              <a:t>le scoperte di questi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separati </a:t>
            </a:r>
            <a:r>
              <a:rPr sz="1200" dirty="0">
                <a:latin typeface="Times New Roman"/>
                <a:cs typeface="Times New Roman"/>
              </a:rPr>
              <a:t>in qualcosa di simile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atteggiamento</a:t>
            </a:r>
            <a:endParaRPr sz="1200">
              <a:latin typeface="Times New Roman"/>
              <a:cs typeface="Times New Roman"/>
            </a:endParaRPr>
          </a:p>
          <a:p>
            <a:pPr marL="63500" marR="27813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ragionevole ed unificato verso </a:t>
            </a:r>
            <a:r>
              <a:rPr sz="1200" dirty="0">
                <a:latin typeface="Times New Roman"/>
                <a:cs typeface="Times New Roman"/>
              </a:rPr>
              <a:t>il cosmo.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filosofia, chiarificata </a:t>
            </a:r>
            <a:r>
              <a:rPr sz="1200" dirty="0">
                <a:latin typeface="Times New Roman"/>
                <a:cs typeface="Times New Roman"/>
              </a:rPr>
              <a:t>dalla rivelazione, </a:t>
            </a:r>
            <a:r>
              <a:rPr sz="1200" spc="-5" dirty="0">
                <a:latin typeface="Times New Roman"/>
                <a:cs typeface="Times New Roman"/>
              </a:rPr>
              <a:t>funziona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modo accettabile </a:t>
            </a:r>
            <a:r>
              <a:rPr sz="1200" dirty="0">
                <a:latin typeface="Times New Roman"/>
                <a:cs typeface="Times New Roman"/>
              </a:rPr>
              <a:t>in assenza della  mota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presenza del </a:t>
            </a:r>
            <a:r>
              <a:rPr sz="1200" dirty="0">
                <a:latin typeface="Times New Roman"/>
                <a:cs typeface="Times New Roman"/>
              </a:rPr>
              <a:t>crollo e </a:t>
            </a:r>
            <a:r>
              <a:rPr sz="1200" spc="-5" dirty="0">
                <a:latin typeface="Times New Roman"/>
                <a:cs typeface="Times New Roman"/>
              </a:rPr>
              <a:t>del fallimento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surrogato umano della ragione alla </a:t>
            </a:r>
            <a:r>
              <a:rPr sz="1200" dirty="0">
                <a:latin typeface="Times New Roman"/>
                <a:cs typeface="Times New Roman"/>
              </a:rPr>
              <a:t>mota — 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metafisica.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355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590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(1136.5) 103:6.10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primitivo non </a:t>
            </a:r>
            <a:r>
              <a:rPr sz="1200" spc="-5" dirty="0">
                <a:latin typeface="Times New Roman"/>
                <a:cs typeface="Times New Roman"/>
              </a:rPr>
              <a:t>faceva </a:t>
            </a:r>
            <a:r>
              <a:rPr sz="1200" dirty="0">
                <a:latin typeface="Times New Roman"/>
                <a:cs typeface="Times New Roman"/>
              </a:rPr>
              <a:t>distinzione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dell’energia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dello spirito. Furono gli </a:t>
            </a:r>
            <a:r>
              <a:rPr sz="1200" dirty="0">
                <a:latin typeface="Times New Roman"/>
                <a:cs typeface="Times New Roman"/>
              </a:rPr>
              <a:t>uomini della  razza viola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successori </a:t>
            </a:r>
            <a:r>
              <a:rPr sz="1200" dirty="0">
                <a:latin typeface="Times New Roman"/>
                <a:cs typeface="Times New Roman"/>
              </a:rPr>
              <a:t>Anditi che tentarono </a:t>
            </a:r>
            <a:r>
              <a:rPr sz="1200" spc="-5" dirty="0">
                <a:latin typeface="Times New Roman"/>
                <a:cs typeface="Times New Roman"/>
              </a:rPr>
              <a:t>per primi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separare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fattore matematico </a:t>
            </a:r>
            <a:r>
              <a:rPr sz="1200" dirty="0">
                <a:latin typeface="Times New Roman"/>
                <a:cs typeface="Times New Roman"/>
              </a:rPr>
              <a:t>da quello volitivo.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L’uomo</a:t>
            </a:r>
            <a:endParaRPr sz="1200">
              <a:latin typeface="Times New Roman"/>
              <a:cs typeface="Times New Roman"/>
            </a:endParaRPr>
          </a:p>
          <a:p>
            <a:pPr marL="76200" marR="9461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civilizzato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le orme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Greci primitivi e </a:t>
            </a:r>
            <a:r>
              <a:rPr sz="1200" spc="-5" dirty="0">
                <a:latin typeface="Times New Roman"/>
                <a:cs typeface="Times New Roman"/>
              </a:rPr>
              <a:t>dei Sumeri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distinguevano </a:t>
            </a:r>
            <a:r>
              <a:rPr sz="1200" dirty="0">
                <a:latin typeface="Times New Roman"/>
                <a:cs typeface="Times New Roman"/>
              </a:rPr>
              <a:t>tra l’animato e </a:t>
            </a:r>
            <a:r>
              <a:rPr sz="1200" spc="-5" dirty="0">
                <a:latin typeface="Times New Roman"/>
                <a:cs typeface="Times New Roman"/>
              </a:rPr>
              <a:t>l’inanimato.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0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progredisce,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dovrà </a:t>
            </a:r>
            <a:r>
              <a:rPr sz="1200" dirty="0">
                <a:latin typeface="Times New Roman"/>
                <a:cs typeface="Times New Roman"/>
              </a:rPr>
              <a:t>superare il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divario tra il </a:t>
            </a:r>
            <a:r>
              <a:rPr sz="1200" spc="-5" dirty="0">
                <a:latin typeface="Times New Roman"/>
                <a:cs typeface="Times New Roman"/>
              </a:rPr>
              <a:t>concetto dello spirito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dell’energia. Ma  nel tempo </a:t>
            </a:r>
            <a:r>
              <a:rPr sz="1200" dirty="0">
                <a:latin typeface="Times New Roman"/>
                <a:cs typeface="Times New Roman"/>
              </a:rPr>
              <a:t>dello spazio queste </a:t>
            </a:r>
            <a:r>
              <a:rPr sz="1200" spc="-5" dirty="0">
                <a:latin typeface="Times New Roman"/>
                <a:cs typeface="Times New Roman"/>
              </a:rPr>
              <a:t>divergenze </a:t>
            </a:r>
            <a:r>
              <a:rPr sz="1200" dirty="0">
                <a:latin typeface="Times New Roman"/>
                <a:cs typeface="Times New Roman"/>
              </a:rPr>
              <a:t>sono unificate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11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(1137.1) 103:6.11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scienza deve </a:t>
            </a:r>
            <a:r>
              <a:rPr sz="1200" spc="-5" dirty="0">
                <a:latin typeface="Times New Roman"/>
                <a:cs typeface="Times New Roman"/>
              </a:rPr>
              <a:t>sempre appoggiarsi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ragione, benché l’immaginazione </a:t>
            </a:r>
            <a:r>
              <a:rPr sz="1200" dirty="0">
                <a:latin typeface="Times New Roman"/>
                <a:cs typeface="Times New Roman"/>
              </a:rPr>
              <a:t>e l’ipotesi siano utili per </a:t>
            </a:r>
            <a:r>
              <a:rPr sz="1200" spc="-5" dirty="0">
                <a:latin typeface="Times New Roman"/>
                <a:cs typeface="Times New Roman"/>
              </a:rPr>
              <a:t>estendere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 confini.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dipende </a:t>
            </a:r>
            <a:r>
              <a:rPr sz="1200" spc="-5" dirty="0">
                <a:latin typeface="Times New Roman"/>
                <a:cs typeface="Times New Roman"/>
              </a:rPr>
              <a:t>eternamente dalla fede, sebbene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sia un’influenza stabilizzante </a:t>
            </a:r>
            <a:r>
              <a:rPr sz="1200" dirty="0">
                <a:latin typeface="Times New Roman"/>
                <a:cs typeface="Times New Roman"/>
              </a:rPr>
              <a:t>e di utile </a:t>
            </a:r>
            <a:r>
              <a:rPr sz="1200" spc="-5" dirty="0">
                <a:latin typeface="Times New Roman"/>
                <a:cs typeface="Times New Roman"/>
              </a:rPr>
              <a:t>servizio. </a:t>
            </a:r>
            <a:r>
              <a:rPr sz="1200" dirty="0">
                <a:latin typeface="Times New Roman"/>
                <a:cs typeface="Times New Roman"/>
              </a:rPr>
              <a:t>Ci sono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state e vi </a:t>
            </a:r>
            <a:r>
              <a:rPr sz="1200" spc="-5" dirty="0">
                <a:latin typeface="Times New Roman"/>
                <a:cs typeface="Times New Roman"/>
              </a:rPr>
              <a:t>saranno sempre delle interpretazioni erronee dei fenomeni </a:t>
            </a:r>
            <a:r>
              <a:rPr sz="1200" dirty="0">
                <a:latin typeface="Times New Roman"/>
                <a:cs typeface="Times New Roman"/>
              </a:rPr>
              <a:t>del mondo naturale e di </a:t>
            </a:r>
            <a:r>
              <a:rPr sz="1200" spc="-5" dirty="0">
                <a:latin typeface="Times New Roman"/>
                <a:cs typeface="Times New Roman"/>
              </a:rPr>
              <a:t>quello spirituale, falsamente  chiamati scienze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religioni.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(1137.2) 103:6.12 </a:t>
            </a:r>
            <a:r>
              <a:rPr sz="1200" spc="-5" dirty="0">
                <a:latin typeface="Times New Roman"/>
                <a:cs typeface="Times New Roman"/>
              </a:rPr>
              <a:t>Partendo dalla sua comprensione </a:t>
            </a:r>
            <a:r>
              <a:rPr sz="1200" dirty="0">
                <a:latin typeface="Times New Roman"/>
                <a:cs typeface="Times New Roman"/>
              </a:rPr>
              <a:t>incompleta </a:t>
            </a:r>
            <a:r>
              <a:rPr sz="1200" spc="-5" dirty="0">
                <a:latin typeface="Times New Roman"/>
                <a:cs typeface="Times New Roman"/>
              </a:rPr>
              <a:t>della scienza,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debole presa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tentativi  abortiti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metafisica, </a:t>
            </a:r>
            <a:r>
              <a:rPr sz="1200" dirty="0">
                <a:latin typeface="Times New Roman"/>
                <a:cs typeface="Times New Roman"/>
              </a:rPr>
              <a:t>l’uomo ha </a:t>
            </a:r>
            <a:r>
              <a:rPr sz="1200" spc="-5" dirty="0">
                <a:latin typeface="Times New Roman"/>
                <a:cs typeface="Times New Roman"/>
              </a:rPr>
              <a:t>tentato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costruire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formulazioni </a:t>
            </a:r>
            <a:r>
              <a:rPr sz="1200" spc="-5" dirty="0">
                <a:latin typeface="Times New Roman"/>
                <a:cs typeface="Times New Roman"/>
              </a:rPr>
              <a:t>filosofiche. </a:t>
            </a:r>
            <a:r>
              <a:rPr sz="1200" dirty="0">
                <a:latin typeface="Times New Roman"/>
                <a:cs typeface="Times New Roman"/>
              </a:rPr>
              <a:t>E l’uomo moderno </a:t>
            </a:r>
            <a:r>
              <a:rPr sz="1200" spc="-5" dirty="0">
                <a:latin typeface="Times New Roman"/>
                <a:cs typeface="Times New Roman"/>
              </a:rPr>
              <a:t>costruirebbe </a:t>
            </a:r>
            <a:r>
              <a:rPr sz="1200" dirty="0">
                <a:latin typeface="Times New Roman"/>
                <a:cs typeface="Times New Roman"/>
              </a:rPr>
              <a:t>davvero una  filosofia </a:t>
            </a:r>
            <a:r>
              <a:rPr sz="1200" spc="-5" dirty="0">
                <a:latin typeface="Times New Roman"/>
                <a:cs typeface="Times New Roman"/>
              </a:rPr>
              <a:t>valida ed </a:t>
            </a:r>
            <a:r>
              <a:rPr sz="1200" dirty="0">
                <a:latin typeface="Times New Roman"/>
                <a:cs typeface="Times New Roman"/>
              </a:rPr>
              <a:t>attraente di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interrotta la </a:t>
            </a:r>
            <a:r>
              <a:rPr sz="1200" spc="-5" dirty="0">
                <a:latin typeface="Times New Roman"/>
                <a:cs typeface="Times New Roman"/>
              </a:rPr>
              <a:t>sua importantissima ed </a:t>
            </a:r>
            <a:r>
              <a:rPr sz="1200" dirty="0">
                <a:latin typeface="Times New Roman"/>
                <a:cs typeface="Times New Roman"/>
              </a:rPr>
              <a:t>indispensabile  </a:t>
            </a:r>
            <a:r>
              <a:rPr sz="1200" spc="-5" dirty="0">
                <a:latin typeface="Times New Roman"/>
                <a:cs typeface="Times New Roman"/>
              </a:rPr>
              <a:t>connessione </a:t>
            </a:r>
            <a:r>
              <a:rPr sz="1200" dirty="0">
                <a:latin typeface="Times New Roman"/>
                <a:cs typeface="Times New Roman"/>
              </a:rPr>
              <a:t>metafisica tra i mondi della materia e </a:t>
            </a:r>
            <a:r>
              <a:rPr sz="1200" spc="-5" dirty="0">
                <a:latin typeface="Times New Roman"/>
                <a:cs typeface="Times New Roman"/>
              </a:rPr>
              <a:t>dello spirito, con l’incapacità della </a:t>
            </a:r>
            <a:r>
              <a:rPr sz="1200" dirty="0">
                <a:latin typeface="Times New Roman"/>
                <a:cs typeface="Times New Roman"/>
              </a:rPr>
              <a:t>metafisica di </a:t>
            </a:r>
            <a:r>
              <a:rPr sz="1200" spc="-5" dirty="0">
                <a:latin typeface="Times New Roman"/>
                <a:cs typeface="Times New Roman"/>
              </a:rPr>
              <a:t>superare l’abisso </a:t>
            </a:r>
            <a:r>
              <a:rPr sz="1200" dirty="0">
                <a:latin typeface="Times New Roman"/>
                <a:cs typeface="Times New Roman"/>
              </a:rPr>
              <a:t>morontiale tra  il </a:t>
            </a:r>
            <a:r>
              <a:rPr sz="1200" spc="-5" dirty="0">
                <a:latin typeface="Times New Roman"/>
                <a:cs typeface="Times New Roman"/>
              </a:rPr>
              <a:t>fisico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spirituale. L’uomo mortale manca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di materiale </a:t>
            </a:r>
            <a:r>
              <a:rPr sz="1200" spc="-5" dirty="0">
                <a:latin typeface="Times New Roman"/>
                <a:cs typeface="Times New Roman"/>
              </a:rPr>
              <a:t>morontiali,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i="1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è la sola tecnica </a:t>
            </a:r>
            <a:r>
              <a:rPr sz="1200" spc="-5" dirty="0">
                <a:latin typeface="Times New Roman"/>
                <a:cs typeface="Times New Roman"/>
              </a:rPr>
              <a:t>per  sopperire </a:t>
            </a:r>
            <a:r>
              <a:rPr sz="1200" dirty="0">
                <a:latin typeface="Times New Roman"/>
                <a:cs typeface="Times New Roman"/>
              </a:rPr>
              <a:t>a questa deficienza di dati </a:t>
            </a:r>
            <a:r>
              <a:rPr sz="1200" spc="-5" dirty="0">
                <a:latin typeface="Times New Roman"/>
                <a:cs typeface="Times New Roman"/>
              </a:rPr>
              <a:t>concettuali </a:t>
            </a:r>
            <a:r>
              <a:rPr sz="1200" dirty="0">
                <a:latin typeface="Times New Roman"/>
                <a:cs typeface="Times New Roman"/>
              </a:rPr>
              <a:t>di cui l’uomo ha </a:t>
            </a:r>
            <a:r>
              <a:rPr sz="1200" spc="-5" dirty="0">
                <a:latin typeface="Times New Roman"/>
                <a:cs typeface="Times New Roman"/>
              </a:rPr>
              <a:t>così pressante necessità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costruire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filosofia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logica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giungere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comprensione soddisfacente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stabile </a:t>
            </a:r>
            <a:r>
              <a:rPr sz="1200" dirty="0">
                <a:latin typeface="Times New Roman"/>
                <a:cs typeface="Times New Roman"/>
              </a:rPr>
              <a:t>in questo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90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(1137.3) 103:6.13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è la sola speranza dell’uomo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colmare </a:t>
            </a:r>
            <a:r>
              <a:rPr sz="1200" dirty="0">
                <a:latin typeface="Times New Roman"/>
                <a:cs typeface="Times New Roman"/>
              </a:rPr>
              <a:t>l’abisso </a:t>
            </a:r>
            <a:r>
              <a:rPr sz="1200" spc="-5" dirty="0">
                <a:latin typeface="Times New Roman"/>
                <a:cs typeface="Times New Roman"/>
              </a:rPr>
              <a:t>morontiale.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e la </a:t>
            </a:r>
            <a:r>
              <a:rPr sz="1200" spc="-5" dirty="0">
                <a:latin typeface="Times New Roman"/>
                <a:cs typeface="Times New Roman"/>
              </a:rPr>
              <a:t>ragione, senza  l’aiuto della mota,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concepire </a:t>
            </a:r>
            <a:r>
              <a:rPr sz="1200" dirty="0">
                <a:latin typeface="Times New Roman"/>
                <a:cs typeface="Times New Roman"/>
              </a:rPr>
              <a:t>e costruire un </a:t>
            </a:r>
            <a:r>
              <a:rPr sz="1200" spc="-5" dirty="0">
                <a:latin typeface="Times New Roman"/>
                <a:cs typeface="Times New Roman"/>
              </a:rPr>
              <a:t>universo logico. </a:t>
            </a:r>
            <a:r>
              <a:rPr sz="1200" dirty="0">
                <a:latin typeface="Times New Roman"/>
                <a:cs typeface="Times New Roman"/>
              </a:rPr>
              <a:t>Senza la visione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mota 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non può 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bontà, </a:t>
            </a:r>
            <a:r>
              <a:rPr sz="1200" dirty="0">
                <a:latin typeface="Times New Roman"/>
                <a:cs typeface="Times New Roman"/>
              </a:rPr>
              <a:t>l’amore e la verità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fenomeni del mondo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7684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(1137.4) 103:6.14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dell’uomo </a:t>
            </a:r>
            <a:r>
              <a:rPr sz="1200" dirty="0">
                <a:latin typeface="Times New Roman"/>
                <a:cs typeface="Times New Roman"/>
              </a:rPr>
              <a:t>propende </a:t>
            </a:r>
            <a:r>
              <a:rPr sz="1200" spc="-5" dirty="0">
                <a:latin typeface="Times New Roman"/>
                <a:cs typeface="Times New Roman"/>
              </a:rPr>
              <a:t>fortemente verso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della materia, essa </a:t>
            </a:r>
            <a:r>
              <a:rPr sz="1200" dirty="0">
                <a:latin typeface="Times New Roman"/>
                <a:cs typeface="Times New Roman"/>
              </a:rPr>
              <a:t>diventa </a:t>
            </a:r>
            <a:r>
              <a:rPr sz="1200" spc="-5" dirty="0">
                <a:latin typeface="Times New Roman"/>
                <a:cs typeface="Times New Roman"/>
              </a:rPr>
              <a:t>razionalistica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i="1" spc="-5" dirty="0">
                <a:latin typeface="Times New Roman"/>
                <a:cs typeface="Times New Roman"/>
              </a:rPr>
              <a:t>naturalistica.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propende </a:t>
            </a:r>
            <a:r>
              <a:rPr sz="1200" dirty="0">
                <a:latin typeface="Times New Roman"/>
                <a:cs typeface="Times New Roman"/>
              </a:rPr>
              <a:t>particolarmente verso il livello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diventa </a:t>
            </a:r>
            <a:r>
              <a:rPr sz="1200" i="1" spc="-5" dirty="0">
                <a:latin typeface="Times New Roman"/>
                <a:cs typeface="Times New Roman"/>
              </a:rPr>
              <a:t>idealistica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anche mistica. </a:t>
            </a:r>
            <a:r>
              <a:rPr sz="1200" dirty="0">
                <a:latin typeface="Times New Roman"/>
                <a:cs typeface="Times New Roman"/>
              </a:rPr>
              <a:t>Quando  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sfortunata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appoggiarsi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metafisica, </a:t>
            </a:r>
            <a:r>
              <a:rPr sz="1200" dirty="0">
                <a:latin typeface="Times New Roman"/>
                <a:cs typeface="Times New Roman"/>
              </a:rPr>
              <a:t>diventa </a:t>
            </a:r>
            <a:r>
              <a:rPr sz="1200" spc="-5" dirty="0">
                <a:latin typeface="Times New Roman"/>
                <a:cs typeface="Times New Roman"/>
              </a:rPr>
              <a:t>infallibilmente </a:t>
            </a:r>
            <a:r>
              <a:rPr sz="1200" i="1" spc="-5" dirty="0">
                <a:latin typeface="Times New Roman"/>
                <a:cs typeface="Times New Roman"/>
              </a:rPr>
              <a:t>scettica, </a:t>
            </a:r>
            <a:r>
              <a:rPr sz="1200" spc="-5" dirty="0">
                <a:latin typeface="Times New Roman"/>
                <a:cs typeface="Times New Roman"/>
              </a:rPr>
              <a:t>confusa.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passato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  della conoscenza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valutazioni intellettuali dell’uomo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caduta </a:t>
            </a:r>
            <a:r>
              <a:rPr sz="1200" dirty="0">
                <a:latin typeface="Times New Roman"/>
                <a:cs typeface="Times New Roman"/>
              </a:rPr>
              <a:t>in una 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deformazioni della percezione.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filosofia  non </a:t>
            </a:r>
            <a:r>
              <a:rPr sz="1200" spc="-5" dirty="0">
                <a:latin typeface="Times New Roman"/>
                <a:cs typeface="Times New Roman"/>
              </a:rPr>
              <a:t>osa formulare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interpretazioni della realtà nel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lineare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logica; essa </a:t>
            </a:r>
            <a:r>
              <a:rPr sz="1200" dirty="0">
                <a:latin typeface="Times New Roman"/>
                <a:cs typeface="Times New Roman"/>
              </a:rPr>
              <a:t>non deve mai </a:t>
            </a:r>
            <a:r>
              <a:rPr sz="1200" spc="-5" dirty="0">
                <a:latin typeface="Times New Roman"/>
                <a:cs typeface="Times New Roman"/>
              </a:rPr>
              <a:t>smettere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tener </a:t>
            </a:r>
            <a:r>
              <a:rPr sz="1200" spc="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della  simmetria </a:t>
            </a:r>
            <a:r>
              <a:rPr sz="1200" spc="-5" dirty="0">
                <a:latin typeface="Times New Roman"/>
                <a:cs typeface="Times New Roman"/>
              </a:rPr>
              <a:t>ellittica della realtà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curvatura </a:t>
            </a:r>
            <a:r>
              <a:rPr sz="1200" dirty="0">
                <a:latin typeface="Times New Roman"/>
                <a:cs typeface="Times New Roman"/>
              </a:rPr>
              <a:t>essenziale di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841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(1137.5) 103:6.15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filosofia più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che 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logicamente basata sulla ragione della  scienza,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 discernimento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fornita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rivelazione. </a:t>
            </a:r>
            <a:r>
              <a:rPr sz="1200" dirty="0">
                <a:latin typeface="Times New Roman"/>
                <a:cs typeface="Times New Roman"/>
              </a:rPr>
              <a:t>Grazie 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unione l’uomo può  </a:t>
            </a:r>
            <a:r>
              <a:rPr sz="1200" spc="-5" dirty="0">
                <a:latin typeface="Times New Roman"/>
                <a:cs typeface="Times New Roman"/>
              </a:rPr>
              <a:t>compensare </a:t>
            </a:r>
            <a:r>
              <a:rPr sz="1200" dirty="0">
                <a:latin typeface="Times New Roman"/>
                <a:cs typeface="Times New Roman"/>
              </a:rPr>
              <a:t>un po’ la </a:t>
            </a:r>
            <a:r>
              <a:rPr sz="1200" spc="-5" dirty="0">
                <a:latin typeface="Times New Roman"/>
                <a:cs typeface="Times New Roman"/>
              </a:rPr>
              <a:t>sua incapacità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sviluppare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metafisica adeguata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inettitudine 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la mota </a:t>
            </a:r>
            <a:r>
              <a:rPr sz="1200" spc="-5" dirty="0">
                <a:latin typeface="Times New Roman"/>
                <a:cs typeface="Times New Roman"/>
              </a:rPr>
              <a:t>della  morontia.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scienza e la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religione</a:t>
            </a:r>
            <a:endParaRPr sz="1600">
              <a:latin typeface="Times New Roman"/>
              <a:cs typeface="Times New Roman"/>
            </a:endParaRPr>
          </a:p>
          <a:p>
            <a:pPr marL="76200" marR="56515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(1137.6) 103:7.1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scienza è </a:t>
            </a:r>
            <a:r>
              <a:rPr sz="1200" spc="-5" dirty="0">
                <a:latin typeface="Times New Roman"/>
                <a:cs typeface="Times New Roman"/>
              </a:rPr>
              <a:t>sostenuta dalla ragione,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</a:t>
            </a:r>
            <a:r>
              <a:rPr sz="1200" spc="-5" dirty="0">
                <a:latin typeface="Times New Roman"/>
                <a:cs typeface="Times New Roman"/>
              </a:rPr>
              <a:t>dalla fede.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benché 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fondata sulla </a:t>
            </a:r>
            <a:r>
              <a:rPr sz="1200" spc="-5" dirty="0">
                <a:latin typeface="Times New Roman"/>
                <a:cs typeface="Times New Roman"/>
              </a:rPr>
              <a:t>ragione,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ragionevole; </a:t>
            </a:r>
            <a:r>
              <a:rPr sz="1200" dirty="0">
                <a:latin typeface="Times New Roman"/>
                <a:cs typeface="Times New Roman"/>
              </a:rPr>
              <a:t>benché indipendente </a:t>
            </a:r>
            <a:r>
              <a:rPr sz="1200" spc="-5" dirty="0">
                <a:latin typeface="Times New Roman"/>
                <a:cs typeface="Times New Roman"/>
              </a:rPr>
              <a:t>dalla logica, </a:t>
            </a:r>
            <a:r>
              <a:rPr sz="1200" dirty="0">
                <a:latin typeface="Times New Roman"/>
                <a:cs typeface="Times New Roman"/>
              </a:rPr>
              <a:t>è tuttavia </a:t>
            </a:r>
            <a:r>
              <a:rPr sz="1200" spc="-5" dirty="0">
                <a:latin typeface="Times New Roman"/>
                <a:cs typeface="Times New Roman"/>
              </a:rPr>
              <a:t>stimolata </a:t>
            </a:r>
            <a:r>
              <a:rPr sz="1200" dirty="0">
                <a:latin typeface="Times New Roman"/>
                <a:cs typeface="Times New Roman"/>
              </a:rPr>
              <a:t>da una sana </a:t>
            </a:r>
            <a:r>
              <a:rPr sz="1200" spc="-5" dirty="0">
                <a:latin typeface="Times New Roman"/>
                <a:cs typeface="Times New Roman"/>
              </a:rPr>
              <a:t>logica.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nutrita </a:t>
            </a:r>
            <a:r>
              <a:rPr sz="1200" spc="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da  una </a:t>
            </a:r>
            <a:r>
              <a:rPr sz="1200" spc="-5" dirty="0">
                <a:latin typeface="Times New Roman"/>
                <a:cs typeface="Times New Roman"/>
              </a:rPr>
              <a:t>filosofia ideale; </a:t>
            </a:r>
            <a:r>
              <a:rPr sz="1200" dirty="0">
                <a:latin typeface="Times New Roman"/>
                <a:cs typeface="Times New Roman"/>
              </a:rPr>
              <a:t>in verità </a:t>
            </a:r>
            <a:r>
              <a:rPr sz="1200" spc="-5" dirty="0">
                <a:latin typeface="Times New Roman"/>
                <a:cs typeface="Times New Roman"/>
              </a:rPr>
              <a:t>essa è,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sorgente stessa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filosofia.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discernimento religioso </a:t>
            </a:r>
            <a:r>
              <a:rPr sz="1200" dirty="0">
                <a:latin typeface="Times New Roman"/>
                <a:cs typeface="Times New Roman"/>
              </a:rPr>
              <a:t>umano,  può </a:t>
            </a:r>
            <a:r>
              <a:rPr sz="1200" spc="-5" dirty="0">
                <a:latin typeface="Times New Roman"/>
                <a:cs typeface="Times New Roman"/>
              </a:rPr>
              <a:t>essere insegnata con certezza solo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rivelazione,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elevata con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solo dall’esperienza </a:t>
            </a:r>
            <a:r>
              <a:rPr sz="1200" dirty="0">
                <a:latin typeface="Times New Roman"/>
                <a:cs typeface="Times New Roman"/>
              </a:rPr>
              <a:t>personale 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con la presenza </a:t>
            </a:r>
            <a:r>
              <a:rPr sz="1200" spc="-5" dirty="0">
                <a:latin typeface="Times New Roman"/>
                <a:cs typeface="Times New Roman"/>
              </a:rPr>
              <a:t>dell’Aggiustatore spirituale del Dio </a:t>
            </a:r>
            <a:r>
              <a:rPr sz="1200" dirty="0">
                <a:latin typeface="Times New Roman"/>
                <a:cs typeface="Times New Roman"/>
              </a:rPr>
              <a:t>che è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2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(1137.7) 103:7.2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salvezza è 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dell’evoluzione divina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mortale </a:t>
            </a:r>
            <a:r>
              <a:rPr sz="1200" spc="-5" dirty="0">
                <a:latin typeface="Times New Roman"/>
                <a:cs typeface="Times New Roman"/>
              </a:rPr>
              <a:t>dall’identificazione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materia, passando 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di collegamento </a:t>
            </a:r>
            <a:r>
              <a:rPr sz="1200" spc="-5" dirty="0">
                <a:latin typeface="Times New Roman"/>
                <a:cs typeface="Times New Roman"/>
              </a:rPr>
              <a:t>morontiale, fino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status universale superiore </a:t>
            </a:r>
            <a:r>
              <a:rPr sz="1200" dirty="0">
                <a:latin typeface="Times New Roman"/>
                <a:cs typeface="Times New Roman"/>
              </a:rPr>
              <a:t>di correlazione </a:t>
            </a:r>
            <a:r>
              <a:rPr sz="1200" spc="-5" dirty="0">
                <a:latin typeface="Times New Roman"/>
                <a:cs typeface="Times New Roman"/>
              </a:rPr>
              <a:t>spirituale. E come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nell’evoluzione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terrena </a:t>
            </a:r>
            <a:r>
              <a:rPr sz="1200" dirty="0">
                <a:latin typeface="Times New Roman"/>
                <a:cs typeface="Times New Roman"/>
              </a:rPr>
              <a:t>l’istinto intuitivo </a:t>
            </a:r>
            <a:r>
              <a:rPr sz="1200" spc="-5" dirty="0">
                <a:latin typeface="Times New Roman"/>
                <a:cs typeface="Times New Roman"/>
              </a:rPr>
              <a:t>materiale precede </a:t>
            </a:r>
            <a:r>
              <a:rPr sz="1200" dirty="0">
                <a:latin typeface="Times New Roman"/>
                <a:cs typeface="Times New Roman"/>
              </a:rPr>
              <a:t>l’apparizione </a:t>
            </a:r>
            <a:r>
              <a:rPr sz="1200" spc="-5" dirty="0">
                <a:latin typeface="Times New Roman"/>
                <a:cs typeface="Times New Roman"/>
              </a:rPr>
              <a:t>della conoscenza ragionata, così </a:t>
            </a:r>
            <a:r>
              <a:rPr sz="1200" dirty="0">
                <a:latin typeface="Times New Roman"/>
                <a:cs typeface="Times New Roman"/>
              </a:rPr>
              <a:t>nel programma divino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dell’evoluzione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356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510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celeste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manifestazione del discernimento spirituale </a:t>
            </a:r>
            <a:r>
              <a:rPr sz="1200" dirty="0">
                <a:latin typeface="Times New Roman"/>
                <a:cs typeface="Times New Roman"/>
              </a:rPr>
              <a:t>intuitivo </a:t>
            </a:r>
            <a:r>
              <a:rPr sz="1200" spc="-5" dirty="0">
                <a:latin typeface="Times New Roman"/>
                <a:cs typeface="Times New Roman"/>
              </a:rPr>
              <a:t>presagisce </a:t>
            </a:r>
            <a:r>
              <a:rPr sz="1200" dirty="0">
                <a:latin typeface="Times New Roman"/>
                <a:cs typeface="Times New Roman"/>
              </a:rPr>
              <a:t>l’apparizione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dell’esperienza  morontiale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trasmutare </a:t>
            </a:r>
            <a:r>
              <a:rPr sz="1200" dirty="0">
                <a:latin typeface="Times New Roman"/>
                <a:cs typeface="Times New Roman"/>
              </a:rPr>
              <a:t>i potenziali dell’uomo </a:t>
            </a:r>
            <a:r>
              <a:rPr sz="1200" spc="-5" dirty="0">
                <a:latin typeface="Times New Roman"/>
                <a:cs typeface="Times New Roman"/>
              </a:rPr>
              <a:t>temporale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attuali e divini </a:t>
            </a:r>
            <a:r>
              <a:rPr sz="1200" spc="-5" dirty="0">
                <a:latin typeface="Times New Roman"/>
                <a:cs typeface="Times New Roman"/>
              </a:rPr>
              <a:t>dell’uomo eterno,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finalitario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(1138.1) 103:7.3 </a:t>
            </a:r>
            <a:r>
              <a:rPr sz="1200" spc="-5" dirty="0">
                <a:latin typeface="Times New Roman"/>
                <a:cs typeface="Times New Roman"/>
              </a:rPr>
              <a:t>Ma 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avanza </a:t>
            </a:r>
            <a:r>
              <a:rPr sz="1200" spc="-5" dirty="0">
                <a:latin typeface="Times New Roman"/>
                <a:cs typeface="Times New Roman"/>
              </a:rPr>
              <a:t>verso l’interno </a:t>
            </a:r>
            <a:r>
              <a:rPr sz="1200" dirty="0">
                <a:latin typeface="Times New Roman"/>
                <a:cs typeface="Times New Roman"/>
              </a:rPr>
              <a:t>e verso il </a:t>
            </a:r>
            <a:r>
              <a:rPr sz="1200" spc="-5" dirty="0">
                <a:latin typeface="Times New Roman"/>
                <a:cs typeface="Times New Roman"/>
              </a:rPr>
              <a:t>Paradiso per fare 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avanzerà </a:t>
            </a:r>
            <a:r>
              <a:rPr sz="1200" dirty="0">
                <a:latin typeface="Times New Roman"/>
                <a:cs typeface="Times New Roman"/>
              </a:rPr>
              <a:t>parimenti  </a:t>
            </a:r>
            <a:r>
              <a:rPr sz="1200" spc="-5" dirty="0">
                <a:latin typeface="Times New Roman"/>
                <a:cs typeface="Times New Roman"/>
              </a:rPr>
              <a:t>verso l’esterno </a:t>
            </a:r>
            <a:r>
              <a:rPr sz="1200" dirty="0">
                <a:latin typeface="Times New Roman"/>
                <a:cs typeface="Times New Roman"/>
              </a:rPr>
              <a:t>e verso 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termini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cosmo materiale.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progressione della scienza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88900" marR="110489" algn="just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limitata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terrena dell’uomo;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esperienza dell’ascensione nell’universo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superuniverso sarà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parte lo </a:t>
            </a:r>
            <a:r>
              <a:rPr sz="1200" spc="-5" dirty="0">
                <a:latin typeface="Times New Roman"/>
                <a:cs typeface="Times New Roman"/>
              </a:rPr>
              <a:t>studio  della trasmutazione dell’energia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metamorfosi della </a:t>
            </a:r>
            <a:r>
              <a:rPr sz="1200" spc="-5" dirty="0">
                <a:latin typeface="Times New Roman"/>
                <a:cs typeface="Times New Roman"/>
              </a:rPr>
              <a:t>materia. Dio </a:t>
            </a:r>
            <a:r>
              <a:rPr sz="1200" dirty="0">
                <a:latin typeface="Times New Roman"/>
                <a:cs typeface="Times New Roman"/>
              </a:rPr>
              <a:t>è spirito, ma 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è unità, e l’unità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non solo  </a:t>
            </a:r>
            <a:r>
              <a:rPr sz="1200" spc="-5" dirty="0">
                <a:latin typeface="Times New Roman"/>
                <a:cs typeface="Times New Roman"/>
              </a:rPr>
              <a:t>comprende </a:t>
            </a:r>
            <a:r>
              <a:rPr sz="1200" dirty="0">
                <a:latin typeface="Times New Roman"/>
                <a:cs typeface="Times New Roman"/>
              </a:rPr>
              <a:t>i valori spirituali </a:t>
            </a:r>
            <a:r>
              <a:rPr sz="1200" spc="-5" dirty="0">
                <a:latin typeface="Times New Roman"/>
                <a:cs typeface="Times New Roman"/>
              </a:rPr>
              <a:t>del Padre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Figlio Eterno,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cognizione dei </a:t>
            </a:r>
            <a:r>
              <a:rPr sz="1200" dirty="0">
                <a:latin typeface="Times New Roman"/>
                <a:cs typeface="Times New Roman"/>
              </a:rPr>
              <a:t>fatti </a:t>
            </a:r>
            <a:r>
              <a:rPr sz="1200" spc="-5" dirty="0">
                <a:latin typeface="Times New Roman"/>
                <a:cs typeface="Times New Roman"/>
              </a:rPr>
              <a:t>dell’energia del </a:t>
            </a:r>
            <a:r>
              <a:rPr sz="1200" dirty="0">
                <a:latin typeface="Times New Roman"/>
                <a:cs typeface="Times New Roman"/>
              </a:rPr>
              <a:t>Controllore 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dell’Isola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mentre queste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universale sono perfettamente correlate nelle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relazioni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mentali dell’Attore </a:t>
            </a:r>
            <a:r>
              <a:rPr sz="1200" dirty="0">
                <a:latin typeface="Times New Roman"/>
                <a:cs typeface="Times New Roman"/>
              </a:rPr>
              <a:t>Congiunto </a:t>
            </a:r>
            <a:r>
              <a:rPr sz="1200" spc="-5" dirty="0">
                <a:latin typeface="Times New Roman"/>
                <a:cs typeface="Times New Roman"/>
              </a:rPr>
              <a:t>ed unificate sul </a:t>
            </a:r>
            <a:r>
              <a:rPr sz="1200" dirty="0">
                <a:latin typeface="Times New Roman"/>
                <a:cs typeface="Times New Roman"/>
              </a:rPr>
              <a:t>livello finito nella </a:t>
            </a:r>
            <a:r>
              <a:rPr sz="1200" spc="-5" dirty="0">
                <a:latin typeface="Times New Roman"/>
                <a:cs typeface="Times New Roman"/>
              </a:rPr>
              <a:t>Deità emergente dell’Essere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321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(1138.2) 103:7.4 </a:t>
            </a:r>
            <a:r>
              <a:rPr sz="1200" spc="-5" dirty="0">
                <a:latin typeface="Times New Roman"/>
                <a:cs typeface="Times New Roman"/>
              </a:rPr>
              <a:t>L’unione dell’atteggiamento scientifico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discernimento religioso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filosofia esperienziale fa </a:t>
            </a:r>
            <a:r>
              <a:rPr sz="1200" dirty="0">
                <a:latin typeface="Times New Roman"/>
                <a:cs typeface="Times New Roman"/>
              </a:rPr>
              <a:t>parte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lunga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dell’ascensione al Paradiso.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approssimazioni </a:t>
            </a:r>
            <a:r>
              <a:rPr sz="1200" spc="-5" dirty="0">
                <a:latin typeface="Times New Roman"/>
                <a:cs typeface="Times New Roman"/>
              </a:rPr>
              <a:t>della matematica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certezze del discernimento  richiederanno sempre </a:t>
            </a:r>
            <a:r>
              <a:rPr sz="1200" dirty="0">
                <a:latin typeface="Times New Roman"/>
                <a:cs typeface="Times New Roman"/>
              </a:rPr>
              <a:t>la funzione </a:t>
            </a:r>
            <a:r>
              <a:rPr sz="1200" spc="-5" dirty="0">
                <a:latin typeface="Times New Roman"/>
                <a:cs typeface="Times New Roman"/>
              </a:rPr>
              <a:t>armonizzante della logica </a:t>
            </a:r>
            <a:r>
              <a:rPr sz="1200" dirty="0">
                <a:latin typeface="Times New Roman"/>
                <a:cs typeface="Times New Roman"/>
              </a:rPr>
              <a:t>mentale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i livelli </a:t>
            </a:r>
            <a:r>
              <a:rPr sz="1200" spc="-5" dirty="0">
                <a:latin typeface="Times New Roman"/>
                <a:cs typeface="Times New Roman"/>
              </a:rPr>
              <a:t>dell’esperienza inferiori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compimento  </a:t>
            </a:r>
            <a:r>
              <a:rPr sz="1200" dirty="0">
                <a:latin typeface="Times New Roman"/>
                <a:cs typeface="Times New Roman"/>
              </a:rPr>
              <a:t>massimo </a:t>
            </a:r>
            <a:r>
              <a:rPr sz="1200" spc="-5" dirty="0">
                <a:latin typeface="Times New Roman"/>
                <a:cs typeface="Times New Roman"/>
              </a:rPr>
              <a:t>del 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63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(1138.3) 103:7.5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logica </a:t>
            </a:r>
            <a:r>
              <a:rPr sz="1200" dirty="0">
                <a:latin typeface="Times New Roman"/>
                <a:cs typeface="Times New Roman"/>
              </a:rPr>
              <a:t>non potrà mai </a:t>
            </a:r>
            <a:r>
              <a:rPr sz="1200" spc="-5" dirty="0">
                <a:latin typeface="Times New Roman"/>
                <a:cs typeface="Times New Roman"/>
              </a:rPr>
              <a:t>riuscire ad </a:t>
            </a:r>
            <a:r>
              <a:rPr sz="1200" dirty="0">
                <a:latin typeface="Times New Roman"/>
                <a:cs typeface="Times New Roman"/>
              </a:rPr>
              <a:t>armonizzare le </a:t>
            </a:r>
            <a:r>
              <a:rPr sz="1200" spc="-5" dirty="0">
                <a:latin typeface="Times New Roman"/>
                <a:cs typeface="Times New Roman"/>
              </a:rPr>
              <a:t>scoperte della scienza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approfondimenti </a:t>
            </a:r>
            <a:r>
              <a:rPr sz="1200" spc="-5" dirty="0">
                <a:latin typeface="Times New Roman"/>
                <a:cs typeface="Times New Roman"/>
              </a:rPr>
              <a:t>della religione </a:t>
            </a:r>
            <a:r>
              <a:rPr sz="1200" dirty="0">
                <a:latin typeface="Times New Roman"/>
                <a:cs typeface="Times New Roman"/>
              </a:rPr>
              <a:t>a  meno </a:t>
            </a:r>
            <a:r>
              <a:rPr sz="1200" spc="-5" dirty="0">
                <a:latin typeface="Times New Roman"/>
                <a:cs typeface="Times New Roman"/>
              </a:rPr>
              <a:t>che gli aspetti scientifico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religioso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dominati </a:t>
            </a:r>
            <a:r>
              <a:rPr sz="1200" spc="-5" dirty="0">
                <a:latin typeface="Times New Roman"/>
                <a:cs typeface="Times New Roman"/>
              </a:rPr>
              <a:t>dalla verità, sinceramente </a:t>
            </a:r>
            <a:r>
              <a:rPr sz="1200" dirty="0">
                <a:latin typeface="Times New Roman"/>
                <a:cs typeface="Times New Roman"/>
              </a:rPr>
              <a:t>desiderosi di </a:t>
            </a:r>
            <a:r>
              <a:rPr sz="1200" spc="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verità dovunque </a:t>
            </a:r>
            <a:r>
              <a:rPr sz="1200" dirty="0">
                <a:latin typeface="Times New Roman"/>
                <a:cs typeface="Times New Roman"/>
              </a:rPr>
              <a:t>essa li conduca e indipendentemente </a:t>
            </a:r>
            <a:r>
              <a:rPr sz="1200" spc="-5" dirty="0">
                <a:latin typeface="Times New Roman"/>
                <a:cs typeface="Times New Roman"/>
              </a:rPr>
              <a:t>dalle conclusioni </a:t>
            </a:r>
            <a:r>
              <a:rPr sz="1200" dirty="0">
                <a:latin typeface="Times New Roman"/>
                <a:cs typeface="Times New Roman"/>
              </a:rPr>
              <a:t>cui </a:t>
            </a:r>
            <a:r>
              <a:rPr sz="1200" spc="-5" dirty="0">
                <a:latin typeface="Times New Roman"/>
                <a:cs typeface="Times New Roman"/>
              </a:rPr>
              <a:t>possa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giungere.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012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(1138.4) 103:7.6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logica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filosofia,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metodo d’espressione. Nel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 sensibile alla logica </a:t>
            </a:r>
            <a:r>
              <a:rPr sz="1200" dirty="0">
                <a:latin typeface="Times New Roman"/>
                <a:cs typeface="Times New Roman"/>
              </a:rPr>
              <a:t>autentica; nel dominio della </a:t>
            </a:r>
            <a:r>
              <a:rPr sz="1200" spc="-5" dirty="0">
                <a:latin typeface="Times New Roman"/>
                <a:cs typeface="Times New Roman"/>
              </a:rPr>
              <a:t>vera religione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logica </a:t>
            </a:r>
            <a:r>
              <a:rPr sz="1200" dirty="0">
                <a:latin typeface="Times New Roman"/>
                <a:cs typeface="Times New Roman"/>
              </a:rPr>
              <a:t>da un punto di vista </a:t>
            </a:r>
            <a:r>
              <a:rPr sz="1200" spc="-5" dirty="0">
                <a:latin typeface="Times New Roman"/>
                <a:cs typeface="Times New Roman"/>
              </a:rPr>
              <a:t>interiore, </a:t>
            </a:r>
            <a:r>
              <a:rPr sz="1200" dirty="0">
                <a:latin typeface="Times New Roman"/>
                <a:cs typeface="Times New Roman"/>
              </a:rPr>
              <a:t>anche 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0859" cy="389636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227965">
              <a:lnSpc>
                <a:spcPct val="959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sembrare </a:t>
            </a:r>
            <a:r>
              <a:rPr sz="1200" dirty="0">
                <a:latin typeface="Times New Roman"/>
                <a:cs typeface="Times New Roman"/>
              </a:rPr>
              <a:t>completamente </a:t>
            </a:r>
            <a:r>
              <a:rPr sz="1200" spc="-5" dirty="0">
                <a:latin typeface="Times New Roman"/>
                <a:cs typeface="Times New Roman"/>
              </a:rPr>
              <a:t>priva </a:t>
            </a:r>
            <a:r>
              <a:rPr sz="1200" dirty="0">
                <a:latin typeface="Times New Roman"/>
                <a:cs typeface="Times New Roman"/>
              </a:rPr>
              <a:t>di fondamento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vista indagatore dell’approccio scientifico. Dall’esterno,  guardando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l’interno, l’universo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sembrare materiale; dall’interno, guardando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l’esterno, </a:t>
            </a:r>
            <a:r>
              <a:rPr sz="1200" dirty="0">
                <a:latin typeface="Times New Roman"/>
                <a:cs typeface="Times New Roman"/>
              </a:rPr>
              <a:t>lo stesso </a:t>
            </a:r>
            <a:r>
              <a:rPr sz="1200" spc="-5" dirty="0">
                <a:latin typeface="Times New Roman"/>
                <a:cs typeface="Times New Roman"/>
              </a:rPr>
              <a:t>universo sembra  essere interamente </a:t>
            </a:r>
            <a:r>
              <a:rPr sz="1200" dirty="0">
                <a:latin typeface="Times New Roman"/>
                <a:cs typeface="Times New Roman"/>
              </a:rPr>
              <a:t>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è originata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consapevolezza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proviene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consapevolezza 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mediazione di una </a:t>
            </a:r>
            <a:r>
              <a:rPr sz="1200" spc="-5" dirty="0">
                <a:latin typeface="Times New Roman"/>
                <a:cs typeface="Times New Roman"/>
              </a:rPr>
              <a:t>filosofia rafforzata dalla rivelazione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logica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confermare sia </a:t>
            </a:r>
            <a:r>
              <a:rPr sz="1200" dirty="0">
                <a:latin typeface="Times New Roman"/>
                <a:cs typeface="Times New Roman"/>
              </a:rPr>
              <a:t>il punto di vista </a:t>
            </a:r>
            <a:r>
              <a:rPr sz="1200" spc="-5" dirty="0">
                <a:latin typeface="Times New Roman"/>
                <a:cs typeface="Times New Roman"/>
              </a:rPr>
              <a:t>interno  che quello </a:t>
            </a:r>
            <a:r>
              <a:rPr sz="1200" dirty="0">
                <a:latin typeface="Times New Roman"/>
                <a:cs typeface="Times New Roman"/>
              </a:rPr>
              <a:t>esterno, </a:t>
            </a:r>
            <a:r>
              <a:rPr sz="1200" spc="-5" dirty="0">
                <a:latin typeface="Times New Roman"/>
                <a:cs typeface="Times New Roman"/>
              </a:rPr>
              <a:t>dando così luogo alla </a:t>
            </a:r>
            <a:r>
              <a:rPr sz="1200" dirty="0">
                <a:latin typeface="Times New Roman"/>
                <a:cs typeface="Times New Roman"/>
              </a:rPr>
              <a:t>stabilizzazione </a:t>
            </a:r>
            <a:r>
              <a:rPr sz="1200" spc="-5" dirty="0">
                <a:latin typeface="Times New Roman"/>
                <a:cs typeface="Times New Roman"/>
              </a:rPr>
              <a:t>sia della scienza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della religione.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modo,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il contatto  </a:t>
            </a:r>
            <a:r>
              <a:rPr sz="1200" spc="-5" dirty="0">
                <a:latin typeface="Times New Roman"/>
                <a:cs typeface="Times New Roman"/>
              </a:rPr>
              <a:t>comune con </a:t>
            </a:r>
            <a:r>
              <a:rPr sz="1200" dirty="0">
                <a:latin typeface="Times New Roman"/>
                <a:cs typeface="Times New Roman"/>
              </a:rPr>
              <a:t>la logica della </a:t>
            </a:r>
            <a:r>
              <a:rPr sz="1200" spc="-5" dirty="0">
                <a:latin typeface="Times New Roman"/>
                <a:cs typeface="Times New Roman"/>
              </a:rPr>
              <a:t>filosofia,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possono tollerarsi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più l’una con </a:t>
            </a:r>
            <a:r>
              <a:rPr sz="1200" spc="-5" dirty="0">
                <a:latin typeface="Times New Roman"/>
                <a:cs typeface="Times New Roman"/>
              </a:rPr>
              <a:t>l’altra, divenire </a:t>
            </a:r>
            <a:r>
              <a:rPr sz="1200" dirty="0">
                <a:latin typeface="Times New Roman"/>
                <a:cs typeface="Times New Roman"/>
              </a:rPr>
              <a:t>sempre  meno</a:t>
            </a:r>
            <a:r>
              <a:rPr sz="1200" spc="-5" dirty="0">
                <a:latin typeface="Times New Roman"/>
                <a:cs typeface="Times New Roman"/>
              </a:rPr>
              <a:t> scettiche.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84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(1138.5) 103:7.7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cui 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religione hanno bisogno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del loro sviluppo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un’autocritica </a:t>
            </a:r>
            <a:r>
              <a:rPr sz="1200" dirty="0">
                <a:latin typeface="Times New Roman"/>
                <a:cs typeface="Times New Roman"/>
              </a:rPr>
              <a:t>più approfondita e più  </a:t>
            </a:r>
            <a:r>
              <a:rPr sz="1200" spc="-5" dirty="0">
                <a:latin typeface="Times New Roman"/>
                <a:cs typeface="Times New Roman"/>
              </a:rPr>
              <a:t>intrepida,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dell’incompletezza del loro status evoluzionario. Gli insegnanti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religione  </a:t>
            </a:r>
            <a:r>
              <a:rPr sz="1200" spc="-5" dirty="0">
                <a:latin typeface="Times New Roman"/>
                <a:cs typeface="Times New Roman"/>
              </a:rPr>
              <a:t>sono spesso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sicuri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dogmatici.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solo fare l’autocritica dei loro </a:t>
            </a:r>
            <a:r>
              <a:rPr sz="1200" i="1" dirty="0">
                <a:latin typeface="Times New Roman"/>
                <a:cs typeface="Times New Roman"/>
              </a:rPr>
              <a:t>fatti. </a:t>
            </a:r>
            <a:r>
              <a:rPr sz="1200" spc="-5" dirty="0">
                <a:latin typeface="Times New Roman"/>
                <a:cs typeface="Times New Roman"/>
              </a:rPr>
              <a:t>Quando esse si  allontanano dallo stadio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fatti,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abdica </a:t>
            </a:r>
            <a:r>
              <a:rPr sz="1200" spc="-5" dirty="0">
                <a:latin typeface="Times New Roman"/>
                <a:cs typeface="Times New Roman"/>
              </a:rPr>
              <a:t>oppure </a:t>
            </a:r>
            <a:r>
              <a:rPr sz="1200" dirty="0">
                <a:latin typeface="Times New Roman"/>
                <a:cs typeface="Times New Roman"/>
              </a:rPr>
              <a:t>degenera rapidamente in un </a:t>
            </a:r>
            <a:r>
              <a:rPr sz="1200" spc="-5" dirty="0">
                <a:latin typeface="Times New Roman"/>
                <a:cs typeface="Times New Roman"/>
              </a:rPr>
              <a:t>accordo di </a:t>
            </a:r>
            <a:r>
              <a:rPr sz="1200" dirty="0">
                <a:latin typeface="Times New Roman"/>
                <a:cs typeface="Times New Roman"/>
              </a:rPr>
              <a:t>falsa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logica.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(1138.6) 103:7.8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— una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delle relazioni </a:t>
            </a:r>
            <a:r>
              <a:rPr sz="1200" spc="-5" dirty="0">
                <a:latin typeface="Times New Roman"/>
                <a:cs typeface="Times New Roman"/>
              </a:rPr>
              <a:t>cosmiche, dei </a:t>
            </a:r>
            <a:r>
              <a:rPr sz="1200" dirty="0">
                <a:latin typeface="Times New Roman"/>
                <a:cs typeface="Times New Roman"/>
              </a:rPr>
              <a:t>fatti </a:t>
            </a:r>
            <a:r>
              <a:rPr sz="1200" spc="-5" dirty="0">
                <a:latin typeface="Times New Roman"/>
                <a:cs typeface="Times New Roman"/>
              </a:rPr>
              <a:t>universali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valori </a:t>
            </a:r>
            <a:r>
              <a:rPr sz="1200" dirty="0">
                <a:latin typeface="Times New Roman"/>
                <a:cs typeface="Times New Roman"/>
              </a:rPr>
              <a:t>spirituali —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raggiungere  meglio grazie al </a:t>
            </a:r>
            <a:r>
              <a:rPr sz="1200" dirty="0">
                <a:latin typeface="Times New Roman"/>
                <a:cs typeface="Times New Roman"/>
              </a:rPr>
              <a:t>ministero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analizzare </a:t>
            </a:r>
            <a:r>
              <a:rPr sz="1200" dirty="0">
                <a:latin typeface="Times New Roman"/>
                <a:cs typeface="Times New Roman"/>
              </a:rPr>
              <a:t>meglio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i="1" spc="-5" dirty="0">
                <a:latin typeface="Times New Roman"/>
                <a:cs typeface="Times New Roman"/>
              </a:rPr>
              <a:t>rivelazione.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origina </a:t>
            </a:r>
            <a:r>
              <a:rPr sz="1200" dirty="0">
                <a:latin typeface="Times New Roman"/>
                <a:cs typeface="Times New Roman"/>
              </a:rPr>
              <a:t>né una scienza né una </a:t>
            </a:r>
            <a:r>
              <a:rPr sz="1200" spc="-5" dirty="0">
                <a:latin typeface="Times New Roman"/>
                <a:cs typeface="Times New Roman"/>
              </a:rPr>
              <a:t>religione;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funzione è di </a:t>
            </a:r>
            <a:r>
              <a:rPr sz="1200" spc="-5" dirty="0">
                <a:latin typeface="Times New Roman"/>
                <a:cs typeface="Times New Roman"/>
              </a:rPr>
              <a:t>coordinare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religione con </a:t>
            </a:r>
            <a:r>
              <a:rPr sz="1200" dirty="0">
                <a:latin typeface="Times New Roman"/>
                <a:cs typeface="Times New Roman"/>
              </a:rPr>
              <a:t>la verità </a:t>
            </a:r>
            <a:r>
              <a:rPr sz="1200" spc="-5" dirty="0">
                <a:latin typeface="Times New Roman"/>
                <a:cs typeface="Times New Roman"/>
              </a:rPr>
              <a:t>della realtà.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assenza  </a:t>
            </a:r>
            <a:r>
              <a:rPr sz="1200" spc="-5" dirty="0">
                <a:latin typeface="Times New Roman"/>
                <a:cs typeface="Times New Roman"/>
              </a:rPr>
              <a:t>della rivelazione </a:t>
            </a:r>
            <a:r>
              <a:rPr sz="1200" dirty="0">
                <a:latin typeface="Times New Roman"/>
                <a:cs typeface="Times New Roman"/>
              </a:rPr>
              <a:t>o non </a:t>
            </a:r>
            <a:r>
              <a:rPr sz="1200" spc="-5" dirty="0">
                <a:latin typeface="Times New Roman"/>
                <a:cs typeface="Times New Roman"/>
              </a:rPr>
              <a:t>riuscendo ad accettarla </a:t>
            </a:r>
            <a:r>
              <a:rPr sz="1200" dirty="0">
                <a:latin typeface="Times New Roman"/>
                <a:cs typeface="Times New Roman"/>
              </a:rPr>
              <a:t>od a </a:t>
            </a:r>
            <a:r>
              <a:rPr sz="1200" spc="-5" dirty="0">
                <a:latin typeface="Times New Roman"/>
                <a:cs typeface="Times New Roman"/>
              </a:rPr>
              <a:t>comprenderla,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ricorso al suo </a:t>
            </a:r>
            <a:r>
              <a:rPr sz="1200" dirty="0">
                <a:latin typeface="Times New Roman"/>
                <a:cs typeface="Times New Roman"/>
              </a:rPr>
              <a:t>futile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metafisica, essendo </a:t>
            </a:r>
            <a:r>
              <a:rPr sz="1200" dirty="0">
                <a:latin typeface="Times New Roman"/>
                <a:cs typeface="Times New Roman"/>
              </a:rPr>
              <a:t>questa il solo sostituto </a:t>
            </a:r>
            <a:r>
              <a:rPr sz="1200" spc="-5" dirty="0">
                <a:latin typeface="Times New Roman"/>
                <a:cs typeface="Times New Roman"/>
              </a:rPr>
              <a:t>umano alla rivelazione della </a:t>
            </a:r>
            <a:r>
              <a:rPr sz="1200" dirty="0">
                <a:latin typeface="Times New Roman"/>
                <a:cs typeface="Times New Roman"/>
              </a:rPr>
              <a:t>verità 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mota </a:t>
            </a:r>
            <a:r>
              <a:rPr sz="1200" spc="-5" dirty="0">
                <a:latin typeface="Times New Roman"/>
                <a:cs typeface="Times New Roman"/>
              </a:rPr>
              <a:t>della personalità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605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(1139.1) 103:7.9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materiale consente all’uomo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controllare, ed </a:t>
            </a:r>
            <a:r>
              <a:rPr sz="1200" dirty="0">
                <a:latin typeface="Times New Roman"/>
                <a:cs typeface="Times New Roman"/>
              </a:rPr>
              <a:t>in una certa </a:t>
            </a:r>
            <a:r>
              <a:rPr sz="1200" spc="-5" dirty="0">
                <a:latin typeface="Times New Roman"/>
                <a:cs typeface="Times New Roman"/>
              </a:rPr>
              <a:t>misura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dominare,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ambiente  fisico.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dell’esperienza spirituale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sorgente dell’impulso fraterno che consente </a:t>
            </a:r>
            <a:r>
              <a:rPr sz="1200" spc="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 di </a:t>
            </a:r>
            <a:r>
              <a:rPr sz="1200" spc="-5" dirty="0">
                <a:latin typeface="Times New Roman"/>
                <a:cs typeface="Times New Roman"/>
              </a:rPr>
              <a:t>vivere insieme nelle  complessità della civiltà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un’era scientifica.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metafisica, </a:t>
            </a:r>
            <a:r>
              <a:rPr sz="1200" dirty="0">
                <a:latin typeface="Times New Roman"/>
                <a:cs typeface="Times New Roman"/>
              </a:rPr>
              <a:t>ma più certamente la </a:t>
            </a:r>
            <a:r>
              <a:rPr sz="1200" spc="-5" dirty="0">
                <a:latin typeface="Times New Roman"/>
                <a:cs typeface="Times New Roman"/>
              </a:rPr>
              <a:t>rivelazione, </a:t>
            </a:r>
            <a:r>
              <a:rPr sz="1200" dirty="0">
                <a:latin typeface="Times New Roman"/>
                <a:cs typeface="Times New Roman"/>
              </a:rPr>
              <a:t>offrono un </a:t>
            </a:r>
            <a:r>
              <a:rPr sz="1200" spc="-5" dirty="0">
                <a:latin typeface="Times New Roman"/>
                <a:cs typeface="Times New Roman"/>
              </a:rPr>
              <a:t>terreno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comune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563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96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d’incontro alle scoperte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religione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rendono </a:t>
            </a:r>
            <a:r>
              <a:rPr sz="1200" dirty="0">
                <a:latin typeface="Times New Roman"/>
                <a:cs typeface="Times New Roman"/>
              </a:rPr>
              <a:t>possibile il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collegare logicamente questi </a:t>
            </a:r>
            <a:r>
              <a:rPr sz="1200" dirty="0">
                <a:latin typeface="Times New Roman"/>
                <a:cs typeface="Times New Roman"/>
              </a:rPr>
              <a:t>domini  di </a:t>
            </a:r>
            <a:r>
              <a:rPr sz="1200" spc="-5" dirty="0">
                <a:latin typeface="Times New Roman"/>
                <a:cs typeface="Times New Roman"/>
              </a:rPr>
              <a:t>pensiero separati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interdipendenti </a:t>
            </a:r>
            <a:r>
              <a:rPr sz="1200" dirty="0">
                <a:latin typeface="Times New Roman"/>
                <a:cs typeface="Times New Roman"/>
              </a:rPr>
              <a:t>in una filosofia </a:t>
            </a:r>
            <a:r>
              <a:rPr sz="1200" spc="-5" dirty="0">
                <a:latin typeface="Times New Roman"/>
                <a:cs typeface="Times New Roman"/>
              </a:rPr>
              <a:t>ben equilibrata </a:t>
            </a:r>
            <a:r>
              <a:rPr sz="1200" dirty="0">
                <a:latin typeface="Times New Roman"/>
                <a:cs typeface="Times New Roman"/>
              </a:rPr>
              <a:t>di stabilità </a:t>
            </a:r>
            <a:r>
              <a:rPr sz="1200" spc="-5" dirty="0">
                <a:latin typeface="Times New Roman"/>
                <a:cs typeface="Times New Roman"/>
              </a:rPr>
              <a:t>scientifica </a:t>
            </a:r>
            <a:r>
              <a:rPr sz="1200" dirty="0">
                <a:latin typeface="Times New Roman"/>
                <a:cs typeface="Times New Roman"/>
              </a:rPr>
              <a:t>e di certezza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667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(1139.2) 103:7.10 </a:t>
            </a:r>
            <a:r>
              <a:rPr sz="1200" spc="-5" dirty="0">
                <a:latin typeface="Times New Roman"/>
                <a:cs typeface="Times New Roman"/>
              </a:rPr>
              <a:t>Nello stato mortale niente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provato </a:t>
            </a:r>
            <a:r>
              <a:rPr sz="1200" dirty="0">
                <a:latin typeface="Times New Roman"/>
                <a:cs typeface="Times New Roman"/>
              </a:rPr>
              <a:t>in modo assoluto; 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entrambe fondate su  delle ipotesi. </a:t>
            </a:r>
            <a:r>
              <a:rPr sz="1200" dirty="0">
                <a:latin typeface="Times New Roman"/>
                <a:cs typeface="Times New Roman"/>
              </a:rPr>
              <a:t>Sul livello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i postulati della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religione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suscettibili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parzialmente </a:t>
            </a:r>
            <a:r>
              <a:rPr sz="1200" spc="5" dirty="0">
                <a:latin typeface="Times New Roman"/>
                <a:cs typeface="Times New Roman"/>
              </a:rPr>
              <a:t>provati </a:t>
            </a:r>
            <a:r>
              <a:rPr sz="1200" spc="-5" dirty="0">
                <a:latin typeface="Times New Roman"/>
                <a:cs typeface="Times New Roman"/>
              </a:rPr>
              <a:t>dalla  logica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mota. Sul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massimo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una prova </a:t>
            </a:r>
            <a:r>
              <a:rPr sz="1200" spc="-5" dirty="0">
                <a:latin typeface="Times New Roman"/>
                <a:cs typeface="Times New Roman"/>
              </a:rPr>
              <a:t>finita svanisce gradualmente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fronte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all’esperienza effettiva della realtà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allora </a:t>
            </a:r>
            <a:r>
              <a:rPr sz="1200" dirty="0">
                <a:latin typeface="Times New Roman"/>
                <a:cs typeface="Times New Roman"/>
              </a:rPr>
              <a:t>c’è molto oltre il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resta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provato.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108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(1139.3) 103:7.11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divisioni del pensiero </a:t>
            </a:r>
            <a:r>
              <a:rPr sz="1200" dirty="0">
                <a:latin typeface="Times New Roman"/>
                <a:cs typeface="Times New Roman"/>
              </a:rPr>
              <a:t>umano sono </a:t>
            </a:r>
            <a:r>
              <a:rPr sz="1200" spc="-5" dirty="0">
                <a:latin typeface="Times New Roman"/>
                <a:cs typeface="Times New Roman"/>
              </a:rPr>
              <a:t>basate su certe </a:t>
            </a:r>
            <a:r>
              <a:rPr sz="1200" dirty="0">
                <a:latin typeface="Times New Roman"/>
                <a:cs typeface="Times New Roman"/>
              </a:rPr>
              <a:t>ipotesi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sebbene non provate, sono </a:t>
            </a:r>
            <a:r>
              <a:rPr sz="1200" spc="-5" dirty="0">
                <a:latin typeface="Times New Roman"/>
                <a:cs typeface="Times New Roman"/>
              </a:rPr>
              <a:t>accettate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sensibilità alla realtà </a:t>
            </a:r>
            <a:r>
              <a:rPr sz="1200" dirty="0">
                <a:latin typeface="Times New Roman"/>
                <a:cs typeface="Times New Roman"/>
              </a:rPr>
              <a:t>costitutiva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mentale dell’uomo.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scienza inizia la </a:t>
            </a:r>
            <a:r>
              <a:rPr sz="1200" spc="-5" dirty="0">
                <a:latin typeface="Times New Roman"/>
                <a:cs typeface="Times New Roman"/>
              </a:rPr>
              <a:t>sua vantata carriera </a:t>
            </a:r>
            <a:r>
              <a:rPr sz="1200" dirty="0">
                <a:latin typeface="Times New Roman"/>
                <a:cs typeface="Times New Roman"/>
              </a:rPr>
              <a:t>di ragionamento  </a:t>
            </a:r>
            <a:r>
              <a:rPr sz="1200" i="1" spc="-5" dirty="0">
                <a:latin typeface="Times New Roman"/>
                <a:cs typeface="Times New Roman"/>
              </a:rPr>
              <a:t>presumendo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5" dirty="0">
                <a:latin typeface="Times New Roman"/>
                <a:cs typeface="Times New Roman"/>
              </a:rPr>
              <a:t>cose: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materia, </a:t>
            </a:r>
            <a:r>
              <a:rPr sz="1200" dirty="0">
                <a:latin typeface="Times New Roman"/>
                <a:cs typeface="Times New Roman"/>
              </a:rPr>
              <a:t>il movimento e la vita.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religione inizia </a:t>
            </a:r>
            <a:r>
              <a:rPr sz="1200" spc="-5" dirty="0">
                <a:latin typeface="Times New Roman"/>
                <a:cs typeface="Times New Roman"/>
              </a:rPr>
              <a:t>con l’ipotesi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validità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5" dirty="0">
                <a:latin typeface="Times New Roman"/>
                <a:cs typeface="Times New Roman"/>
              </a:rPr>
              <a:t>cose: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— l’Essere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(1139.4) 103:7.12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scienza diventa il dominio di </a:t>
            </a:r>
            <a:r>
              <a:rPr sz="1200" spc="-5" dirty="0">
                <a:latin typeface="Times New Roman"/>
                <a:cs typeface="Times New Roman"/>
              </a:rPr>
              <a:t>pensiero della matematica, dell’energia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materia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spazio.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pretende di occuparsi non </a:t>
            </a:r>
            <a:r>
              <a:rPr sz="1200" spc="-5" dirty="0">
                <a:latin typeface="Times New Roman"/>
                <a:cs typeface="Times New Roman"/>
              </a:rPr>
              <a:t>solo dello spirito </a:t>
            </a:r>
            <a:r>
              <a:rPr sz="1200" dirty="0">
                <a:latin typeface="Times New Roman"/>
                <a:cs typeface="Times New Roman"/>
              </a:rPr>
              <a:t>finito e </a:t>
            </a:r>
            <a:r>
              <a:rPr sz="1200" spc="-5" dirty="0">
                <a:latin typeface="Times New Roman"/>
                <a:cs typeface="Times New Roman"/>
              </a:rPr>
              <a:t>temporale,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 dell’eternità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supremazia.  Soltanto mediante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lunga esperienza nella </a:t>
            </a:r>
            <a:r>
              <a:rPr sz="1200" dirty="0">
                <a:latin typeface="Times New Roman"/>
                <a:cs typeface="Times New Roman"/>
              </a:rPr>
              <a:t>mota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estremi della percezione dell’universo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portati a </a:t>
            </a:r>
            <a:r>
              <a:rPr sz="1200" spc="-5" dirty="0">
                <a:latin typeface="Times New Roman"/>
                <a:cs typeface="Times New Roman"/>
              </a:rPr>
              <a:t>fornire  interpretazioni analoghe delle origini, delle </a:t>
            </a:r>
            <a:r>
              <a:rPr sz="1200" dirty="0">
                <a:latin typeface="Times New Roman"/>
                <a:cs typeface="Times New Roman"/>
              </a:rPr>
              <a:t>funzioni, </a:t>
            </a:r>
            <a:r>
              <a:rPr sz="1200" spc="-5" dirty="0">
                <a:latin typeface="Times New Roman"/>
                <a:cs typeface="Times New Roman"/>
              </a:rPr>
              <a:t>delle relazioni, delle realtà </a:t>
            </a:r>
            <a:r>
              <a:rPr sz="1200" dirty="0">
                <a:latin typeface="Times New Roman"/>
                <a:cs typeface="Times New Roman"/>
              </a:rPr>
              <a:t>e dei destini.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massima </a:t>
            </a:r>
            <a:r>
              <a:rPr sz="1200" spc="-5" dirty="0">
                <a:latin typeface="Times New Roman"/>
                <a:cs typeface="Times New Roman"/>
              </a:rPr>
              <a:t>armonizzazione della  divergenza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risiede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messa in </a:t>
            </a:r>
            <a:r>
              <a:rPr sz="1200" spc="-5" dirty="0">
                <a:latin typeface="Times New Roman"/>
                <a:cs typeface="Times New Roman"/>
              </a:rPr>
              <a:t>circuito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unificazione </a:t>
            </a:r>
            <a:r>
              <a:rPr sz="1200" dirty="0">
                <a:latin typeface="Times New Roman"/>
                <a:cs typeface="Times New Roman"/>
              </a:rPr>
              <a:t>nella Deità </a:t>
            </a:r>
            <a:r>
              <a:rPr sz="1200" spc="-5" dirty="0">
                <a:latin typeface="Times New Roman"/>
                <a:cs typeface="Times New Roman"/>
              </a:rPr>
              <a:t>del  Supremo,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unità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finalità nell’infinità </a:t>
            </a:r>
            <a:r>
              <a:rPr sz="1200" dirty="0">
                <a:latin typeface="Times New Roman"/>
                <a:cs typeface="Times New Roman"/>
              </a:rPr>
              <a:t>della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Centro, </a:t>
            </a:r>
            <a:r>
              <a:rPr sz="1200" spc="-5" dirty="0">
                <a:latin typeface="Times New Roman"/>
                <a:cs typeface="Times New Roman"/>
              </a:rPr>
              <a:t>l’IO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87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(1139.5) 103:7.13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conclusioni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coscienza riguardo all’esperienza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fisico dell’energia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della materia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esso.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è </a:t>
            </a:r>
            <a:r>
              <a:rPr sz="1200" spc="-5" dirty="0">
                <a:latin typeface="Times New Roman"/>
                <a:cs typeface="Times New Roman"/>
              </a:rPr>
              <a:t>l’atto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validità della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— qualcosa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richiede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5315" cy="40182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149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(694.5) 61:1.13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quantità di </a:t>
            </a:r>
            <a:r>
              <a:rPr sz="1200" spc="-5" dirty="0">
                <a:latin typeface="Times New Roman"/>
                <a:cs typeface="Times New Roman"/>
              </a:rPr>
              <a:t>calcare foraminifero furono depositate nelle </a:t>
            </a:r>
            <a:r>
              <a:rPr sz="1200" dirty="0">
                <a:latin typeface="Times New Roman"/>
                <a:cs typeface="Times New Roman"/>
              </a:rPr>
              <a:t>acque </a:t>
            </a:r>
            <a:r>
              <a:rPr sz="1200" spc="-5" dirty="0">
                <a:latin typeface="Times New Roman"/>
                <a:cs typeface="Times New Roman"/>
              </a:rPr>
              <a:t>dell’Europa. Oggi questa stessa roccia si </a:t>
            </a:r>
            <a:r>
              <a:rPr sz="1200" dirty="0">
                <a:latin typeface="Times New Roman"/>
                <a:cs typeface="Times New Roman"/>
              </a:rPr>
              <a:t>trova  </a:t>
            </a:r>
            <a:r>
              <a:rPr sz="1200" spc="-5" dirty="0">
                <a:latin typeface="Times New Roman"/>
                <a:cs typeface="Times New Roman"/>
              </a:rPr>
              <a:t>elevata ad un’altitudine </a:t>
            </a:r>
            <a:r>
              <a:rPr sz="1200" dirty="0">
                <a:latin typeface="Times New Roman"/>
                <a:cs typeface="Times New Roman"/>
              </a:rPr>
              <a:t>di 3.000 </a:t>
            </a:r>
            <a:r>
              <a:rPr sz="1200" spc="-5" dirty="0">
                <a:latin typeface="Times New Roman"/>
                <a:cs typeface="Times New Roman"/>
              </a:rPr>
              <a:t>metri nelle Alpi, </a:t>
            </a:r>
            <a:r>
              <a:rPr sz="1200" dirty="0">
                <a:latin typeface="Times New Roman"/>
                <a:cs typeface="Times New Roman"/>
              </a:rPr>
              <a:t>oltre 4.800 </a:t>
            </a:r>
            <a:r>
              <a:rPr sz="1200" spc="-5" dirty="0">
                <a:latin typeface="Times New Roman"/>
                <a:cs typeface="Times New Roman"/>
              </a:rPr>
              <a:t>nell’Himalaya </a:t>
            </a:r>
            <a:r>
              <a:rPr sz="1200" dirty="0">
                <a:latin typeface="Times New Roman"/>
                <a:cs typeface="Times New Roman"/>
              </a:rPr>
              <a:t>e 6.000 </a:t>
            </a:r>
            <a:r>
              <a:rPr sz="1200" spc="-5" dirty="0">
                <a:latin typeface="Times New Roman"/>
                <a:cs typeface="Times New Roman"/>
              </a:rPr>
              <a:t>metri </a:t>
            </a:r>
            <a:r>
              <a:rPr sz="1200" dirty="0">
                <a:latin typeface="Times New Roman"/>
                <a:cs typeface="Times New Roman"/>
              </a:rPr>
              <a:t>nel Tibet. I depositi di </a:t>
            </a:r>
            <a:r>
              <a:rPr sz="1200" spc="-5" dirty="0">
                <a:latin typeface="Times New Roman"/>
                <a:cs typeface="Times New Roman"/>
              </a:rPr>
              <a:t>gesso </a:t>
            </a:r>
            <a:r>
              <a:rPr sz="1200" dirty="0">
                <a:latin typeface="Times New Roman"/>
                <a:cs typeface="Times New Roman"/>
              </a:rPr>
              <a:t>di questo  </a:t>
            </a:r>
            <a:r>
              <a:rPr sz="1200" spc="-5" dirty="0">
                <a:latin typeface="Times New Roman"/>
                <a:cs typeface="Times New Roman"/>
              </a:rPr>
              <a:t>periodo si trovano lungo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coste dell’Africa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dell’Australia, sulle coste </a:t>
            </a:r>
            <a:r>
              <a:rPr sz="1200" dirty="0">
                <a:latin typeface="Times New Roman"/>
                <a:cs typeface="Times New Roman"/>
              </a:rPr>
              <a:t>occidentali </a:t>
            </a:r>
            <a:r>
              <a:rPr sz="1200" spc="-5" dirty="0">
                <a:latin typeface="Times New Roman"/>
                <a:cs typeface="Times New Roman"/>
              </a:rPr>
              <a:t>dell’America </a:t>
            </a:r>
            <a:r>
              <a:rPr sz="1200" dirty="0">
                <a:latin typeface="Times New Roman"/>
                <a:cs typeface="Times New Roman"/>
              </a:rPr>
              <a:t>del Sud e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Antille.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(694.6) 61:1.14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detto </a:t>
            </a:r>
            <a:r>
              <a:rPr sz="1200" i="1" spc="-5" dirty="0">
                <a:latin typeface="Times New Roman"/>
                <a:cs typeface="Times New Roman"/>
              </a:rPr>
              <a:t>Eocene, </a:t>
            </a:r>
            <a:r>
              <a:rPr sz="1200" spc="-5" dirty="0">
                <a:latin typeface="Times New Roman"/>
                <a:cs typeface="Times New Roman"/>
              </a:rPr>
              <a:t>l’evoluzione dei mammiferi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altre </a:t>
            </a:r>
            <a:r>
              <a:rPr sz="1200" dirty="0">
                <a:latin typeface="Times New Roman"/>
                <a:cs typeface="Times New Roman"/>
              </a:rPr>
              <a:t>forme di vita </a:t>
            </a:r>
            <a:r>
              <a:rPr sz="1200" spc="-5" dirty="0">
                <a:latin typeface="Times New Roman"/>
                <a:cs typeface="Times New Roman"/>
              </a:rPr>
              <a:t>collegate proseguì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poca 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nessuna interruzione. L’America del Nord era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collegata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con tutti i continenti </a:t>
            </a:r>
            <a:r>
              <a:rPr sz="1200" spc="-5" dirty="0">
                <a:latin typeface="Times New Roman"/>
                <a:cs typeface="Times New Roman"/>
              </a:rPr>
              <a:t>eccetto l’Australia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era  gradualmente invaso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diversi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fauna mammifera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primitiva.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5034915">
              <a:lnSpc>
                <a:spcPts val="1839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Lo stadio recente di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sommersione 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L’era dei mammiferi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evoluti</a:t>
            </a:r>
            <a:endParaRPr sz="1600">
              <a:latin typeface="Times New Roman"/>
              <a:cs typeface="Times New Roman"/>
            </a:endParaRPr>
          </a:p>
          <a:p>
            <a:pPr marL="88900" marR="349885">
              <a:lnSpc>
                <a:spcPts val="1380"/>
              </a:lnSpc>
              <a:spcBef>
                <a:spcPts val="135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(694.7) 61:2.1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caratterizzato </a:t>
            </a:r>
            <a:r>
              <a:rPr sz="1200" dirty="0">
                <a:latin typeface="Times New Roman"/>
                <a:cs typeface="Times New Roman"/>
              </a:rPr>
              <a:t>da una nuova e rapida evoluzione </a:t>
            </a:r>
            <a:r>
              <a:rPr sz="1200" spc="-5" dirty="0">
                <a:latin typeface="Times New Roman"/>
                <a:cs typeface="Times New Roman"/>
              </a:rPr>
              <a:t>dei mammiferi </a:t>
            </a:r>
            <a:r>
              <a:rPr sz="1200" dirty="0">
                <a:latin typeface="Times New Roman"/>
                <a:cs typeface="Times New Roman"/>
              </a:rPr>
              <a:t>placentali, 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più avanzate di  </a:t>
            </a:r>
            <a:r>
              <a:rPr sz="1200" spc="-5" dirty="0">
                <a:latin typeface="Times New Roman"/>
                <a:cs typeface="Times New Roman"/>
              </a:rPr>
              <a:t>mammiferi che si svilupparono nel </a:t>
            </a:r>
            <a:r>
              <a:rPr sz="1200" dirty="0">
                <a:latin typeface="Times New Roman"/>
                <a:cs typeface="Times New Roman"/>
              </a:rPr>
              <a:t>corso di </a:t>
            </a:r>
            <a:r>
              <a:rPr sz="1200" spc="-5" dirty="0">
                <a:latin typeface="Times New Roman"/>
                <a:cs typeface="Times New Roman"/>
              </a:rPr>
              <a:t>questi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5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(694.8) 61:2.2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 mammiferi </a:t>
            </a:r>
            <a:r>
              <a:rPr sz="1200" spc="-5" dirty="0">
                <a:latin typeface="Times New Roman"/>
                <a:cs typeface="Times New Roman"/>
              </a:rPr>
              <a:t>placentali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fossero derivati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antenati carnivori, si </a:t>
            </a:r>
            <a:r>
              <a:rPr sz="1200" dirty="0">
                <a:latin typeface="Times New Roman"/>
                <a:cs typeface="Times New Roman"/>
              </a:rPr>
              <a:t>svilupparono 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specie  erbivore,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sorsero anche </a:t>
            </a:r>
            <a:r>
              <a:rPr sz="1200" dirty="0">
                <a:latin typeface="Times New Roman"/>
                <a:cs typeface="Times New Roman"/>
              </a:rPr>
              <a:t>famiglie di </a:t>
            </a:r>
            <a:r>
              <a:rPr sz="1200" spc="-5" dirty="0">
                <a:latin typeface="Times New Roman"/>
                <a:cs typeface="Times New Roman"/>
              </a:rPr>
              <a:t>mammiferi </a:t>
            </a:r>
            <a:r>
              <a:rPr sz="1200" dirty="0">
                <a:latin typeface="Times New Roman"/>
                <a:cs typeface="Times New Roman"/>
              </a:rPr>
              <a:t>onnivori.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angiosperme costituivano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cibo principale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mammiferi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rapido </a:t>
            </a:r>
            <a:r>
              <a:rPr sz="1200" dirty="0">
                <a:latin typeface="Times New Roman"/>
                <a:cs typeface="Times New Roman"/>
              </a:rPr>
              <a:t>aumento; la </a:t>
            </a:r>
            <a:r>
              <a:rPr sz="1200" spc="-5" dirty="0">
                <a:latin typeface="Times New Roman"/>
                <a:cs typeface="Times New Roman"/>
              </a:rPr>
              <a:t>flora terrestre moderna, compresa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delle piante e </a:t>
            </a:r>
            <a:r>
              <a:rPr sz="1200" spc="-5" dirty="0">
                <a:latin typeface="Times New Roman"/>
                <a:cs typeface="Times New Roman"/>
              </a:rPr>
              <a:t>degli alberi </a:t>
            </a:r>
            <a:r>
              <a:rPr sz="1200" dirty="0">
                <a:latin typeface="Times New Roman"/>
                <a:cs typeface="Times New Roman"/>
              </a:rPr>
              <a:t>attuali, era </a:t>
            </a:r>
            <a:r>
              <a:rPr sz="1200" spc="-5" dirty="0">
                <a:latin typeface="Times New Roman"/>
                <a:cs typeface="Times New Roman"/>
              </a:rPr>
              <a:t>apparsa  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periodi</a:t>
            </a:r>
            <a:r>
              <a:rPr sz="1200" dirty="0">
                <a:latin typeface="Times New Roman"/>
                <a:cs typeface="Times New Roman"/>
              </a:rPr>
              <a:t> precedenti.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03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(695.1) 61:2.3 </a:t>
            </a:r>
            <a:r>
              <a:rPr sz="1200" i="1" dirty="0">
                <a:latin typeface="Times New Roman"/>
                <a:cs typeface="Times New Roman"/>
              </a:rPr>
              <a:t>35.000.000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l’era della dominazione </a:t>
            </a:r>
            <a:r>
              <a:rPr sz="1200" spc="-5" dirty="0">
                <a:latin typeface="Times New Roman"/>
                <a:cs typeface="Times New Roman"/>
              </a:rPr>
              <a:t>mondiale dei mammiferi </a:t>
            </a:r>
            <a:r>
              <a:rPr sz="1200" dirty="0">
                <a:latin typeface="Times New Roman"/>
                <a:cs typeface="Times New Roman"/>
              </a:rPr>
              <a:t>placentali.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ponte terrestre meridionale 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molto esteso e </a:t>
            </a:r>
            <a:r>
              <a:rPr sz="1200" spc="-5" dirty="0">
                <a:latin typeface="Times New Roman"/>
                <a:cs typeface="Times New Roman"/>
              </a:rPr>
              <a:t>ricollegava l’allora </a:t>
            </a:r>
            <a:r>
              <a:rPr sz="1200" dirty="0">
                <a:latin typeface="Times New Roman"/>
                <a:cs typeface="Times New Roman"/>
              </a:rPr>
              <a:t>immenso </a:t>
            </a:r>
            <a:r>
              <a:rPr sz="1200" spc="-5" dirty="0">
                <a:latin typeface="Times New Roman"/>
                <a:cs typeface="Times New Roman"/>
              </a:rPr>
              <a:t>continente antartico all’America </a:t>
            </a:r>
            <a:r>
              <a:rPr sz="1200" dirty="0">
                <a:latin typeface="Times New Roman"/>
                <a:cs typeface="Times New Roman"/>
              </a:rPr>
              <a:t>del Sud, </a:t>
            </a:r>
            <a:r>
              <a:rPr sz="1200" spc="-5" dirty="0">
                <a:latin typeface="Times New Roman"/>
                <a:cs typeface="Times New Roman"/>
              </a:rPr>
              <a:t>all’Africa del </a:t>
            </a:r>
            <a:r>
              <a:rPr sz="1200" dirty="0">
                <a:latin typeface="Times New Roman"/>
                <a:cs typeface="Times New Roman"/>
              </a:rPr>
              <a:t>Sud 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all’Australia.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Nonostante l’accumulo delle terre alle alte </a:t>
            </a:r>
            <a:r>
              <a:rPr sz="1200" dirty="0">
                <a:latin typeface="Times New Roman"/>
                <a:cs typeface="Times New Roman"/>
              </a:rPr>
              <a:t>latitudini, il clima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restava relativamente </a:t>
            </a:r>
            <a:r>
              <a:rPr sz="1200" dirty="0">
                <a:latin typeface="Times New Roman"/>
                <a:cs typeface="Times New Roman"/>
              </a:rPr>
              <a:t>mite 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dell’enorme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aumento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499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940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prova mortale.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logica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progressione sintetica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dell’unione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fede e della </a:t>
            </a:r>
            <a:r>
              <a:rPr sz="1200" spc="-5" dirty="0">
                <a:latin typeface="Times New Roman"/>
                <a:cs typeface="Times New Roman"/>
              </a:rPr>
              <a:t>ragione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basata </a:t>
            </a:r>
            <a:r>
              <a:rPr sz="1200" dirty="0">
                <a:latin typeface="Times New Roman"/>
                <a:cs typeface="Times New Roman"/>
              </a:rPr>
              <a:t>sulle  </a:t>
            </a:r>
            <a:r>
              <a:rPr sz="1200" spc="-5" dirty="0">
                <a:latin typeface="Times New Roman"/>
                <a:cs typeface="Times New Roman"/>
              </a:rPr>
              <a:t>facoltà mentali costitutive degli esseri mortali,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innato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cose, dei significati </a:t>
            </a:r>
            <a:r>
              <a:rPr sz="1200" dirty="0">
                <a:latin typeface="Times New Roman"/>
                <a:cs typeface="Times New Roman"/>
              </a:rPr>
              <a:t>e dei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valori.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(1139.6) 103:7.14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prova effettiva della realtà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Pensiero; tuttavia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validità </a:t>
            </a:r>
            <a:r>
              <a:rPr sz="1200" dirty="0">
                <a:latin typeface="Times New Roman"/>
                <a:cs typeface="Times New Roman"/>
              </a:rPr>
              <a:t>di questa 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non è dimostrabile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esterno,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l’esperienza del Dio interiore.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avere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88900" marR="4984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è basata sulla </a:t>
            </a:r>
            <a:r>
              <a:rPr sz="1200" spc="-5" dirty="0">
                <a:latin typeface="Times New Roman"/>
                <a:cs typeface="Times New Roman"/>
              </a:rPr>
              <a:t>ricezione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della verità, sulla </a:t>
            </a:r>
            <a:r>
              <a:rPr sz="1200" dirty="0">
                <a:latin typeface="Times New Roman"/>
                <a:cs typeface="Times New Roman"/>
              </a:rPr>
              <a:t>percezione </a:t>
            </a:r>
            <a:r>
              <a:rPr sz="1200" spc="-5" dirty="0">
                <a:latin typeface="Times New Roman"/>
                <a:cs typeface="Times New Roman"/>
              </a:rPr>
              <a:t>supermentale della </a:t>
            </a:r>
            <a:r>
              <a:rPr sz="1200" dirty="0">
                <a:latin typeface="Times New Roman"/>
                <a:cs typeface="Times New Roman"/>
              </a:rPr>
              <a:t>bontà e </a:t>
            </a:r>
            <a:r>
              <a:rPr sz="1200" spc="-5" dirty="0">
                <a:latin typeface="Times New Roman"/>
                <a:cs typeface="Times New Roman"/>
              </a:rPr>
              <a:t>sull’impulso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personalità 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09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(1139.7) 103:7.15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scienza scopre il mondo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lo valuta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tenta </a:t>
            </a:r>
            <a:r>
              <a:rPr sz="1200" spc="-5" dirty="0">
                <a:latin typeface="Times New Roman"/>
                <a:cs typeface="Times New Roman"/>
              </a:rPr>
              <a:t>d’interpretare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significati  coordinando </a:t>
            </a:r>
            <a:r>
              <a:rPr sz="1200" dirty="0">
                <a:latin typeface="Times New Roman"/>
                <a:cs typeface="Times New Roman"/>
              </a:rPr>
              <a:t>il punto di vista </a:t>
            </a:r>
            <a:r>
              <a:rPr sz="1200" spc="-5" dirty="0">
                <a:latin typeface="Times New Roman"/>
                <a:cs typeface="Times New Roman"/>
              </a:rPr>
              <a:t>materiale scientifico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religioso. Ma </a:t>
            </a:r>
            <a:r>
              <a:rPr sz="1200" dirty="0">
                <a:latin typeface="Times New Roman"/>
                <a:cs typeface="Times New Roman"/>
              </a:rPr>
              <a:t>la storia 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regno in cui 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potranno mai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pienamente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d’accordo.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La filosofia e la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religione</a:t>
            </a:r>
            <a:endParaRPr sz="1600">
              <a:latin typeface="Times New Roman"/>
              <a:cs typeface="Times New Roman"/>
            </a:endParaRPr>
          </a:p>
          <a:p>
            <a:pPr marL="88900" marR="15113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(1140.1) 103:8.1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la scienza e 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entrambe ammettere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probabilità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e della  loro </a:t>
            </a:r>
            <a:r>
              <a:rPr sz="1200" spc="-5" dirty="0">
                <a:latin typeface="Times New Roman"/>
                <a:cs typeface="Times New Roman"/>
              </a:rPr>
              <a:t>logica, solo l’esperienza religiosa personale </a:t>
            </a:r>
            <a:r>
              <a:rPr sz="1200" dirty="0">
                <a:latin typeface="Times New Roman"/>
                <a:cs typeface="Times New Roman"/>
              </a:rPr>
              <a:t>di un uomo </a:t>
            </a:r>
            <a:r>
              <a:rPr sz="1200" spc="-5" dirty="0">
                <a:latin typeface="Times New Roman"/>
                <a:cs typeface="Times New Roman"/>
              </a:rPr>
              <a:t>guidato dallo </a:t>
            </a:r>
            <a:r>
              <a:rPr sz="1200" dirty="0">
                <a:latin typeface="Times New Roman"/>
                <a:cs typeface="Times New Roman"/>
              </a:rPr>
              <a:t>spirito può </a:t>
            </a:r>
            <a:r>
              <a:rPr sz="1200" spc="-5" dirty="0">
                <a:latin typeface="Times New Roman"/>
                <a:cs typeface="Times New Roman"/>
              </a:rPr>
              <a:t>affermare </a:t>
            </a:r>
            <a:r>
              <a:rPr sz="1200" dirty="0">
                <a:latin typeface="Times New Roman"/>
                <a:cs typeface="Times New Roman"/>
              </a:rPr>
              <a:t>la certezza di una </a:t>
            </a:r>
            <a:r>
              <a:rPr sz="1200" spc="-5" dirty="0">
                <a:latin typeface="Times New Roman"/>
                <a:cs typeface="Times New Roman"/>
              </a:rPr>
              <a:t>tale Deità  suprema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personale. </a:t>
            </a:r>
            <a:r>
              <a:rPr sz="1200" dirty="0">
                <a:latin typeface="Times New Roman"/>
                <a:cs typeface="Times New Roman"/>
              </a:rPr>
              <a:t>Mediante 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una tale </a:t>
            </a:r>
            <a:r>
              <a:rPr sz="1200" spc="-5" dirty="0">
                <a:latin typeface="Times New Roman"/>
                <a:cs typeface="Times New Roman"/>
              </a:rPr>
              <a:t>incarnazione 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vivente l’ipotesi filosofica della </a:t>
            </a:r>
            <a:r>
              <a:rPr sz="1200" dirty="0">
                <a:latin typeface="Times New Roman"/>
                <a:cs typeface="Times New Roman"/>
              </a:rPr>
              <a:t>probabilità di </a:t>
            </a:r>
            <a:r>
              <a:rPr sz="1200" spc="-5" dirty="0">
                <a:latin typeface="Times New Roman"/>
                <a:cs typeface="Times New Roman"/>
              </a:rPr>
              <a:t>Dio  diviene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971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(1140.2) 103:8.2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confusione </a:t>
            </a:r>
            <a:r>
              <a:rPr sz="1200" spc="-5" dirty="0">
                <a:latin typeface="Times New Roman"/>
                <a:cs typeface="Times New Roman"/>
              </a:rPr>
              <a:t>sull’esperienza </a:t>
            </a:r>
            <a:r>
              <a:rPr sz="1200" dirty="0">
                <a:latin typeface="Times New Roman"/>
                <a:cs typeface="Times New Roman"/>
              </a:rPr>
              <a:t>della certezza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risulta </a:t>
            </a:r>
            <a:r>
              <a:rPr sz="1200" spc="-5" dirty="0">
                <a:latin typeface="Times New Roman"/>
                <a:cs typeface="Times New Roman"/>
              </a:rPr>
              <a:t>dalle interpretazioni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dissimili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da parte dei </a:t>
            </a:r>
            <a:r>
              <a:rPr sz="1200" spc="-5" dirty="0">
                <a:latin typeface="Times New Roman"/>
                <a:cs typeface="Times New Roman"/>
              </a:rPr>
              <a:t>singoli </a:t>
            </a:r>
            <a:r>
              <a:rPr sz="1200" dirty="0">
                <a:latin typeface="Times New Roman"/>
                <a:cs typeface="Times New Roman"/>
              </a:rPr>
              <a:t>individui e </a:t>
            </a:r>
            <a:r>
              <a:rPr sz="1200" spc="-5" dirty="0">
                <a:latin typeface="Times New Roman"/>
                <a:cs typeface="Times New Roman"/>
              </a:rPr>
              <a:t>delle differenti </a:t>
            </a:r>
            <a:r>
              <a:rPr sz="1200" dirty="0">
                <a:latin typeface="Times New Roman"/>
                <a:cs typeface="Times New Roman"/>
              </a:rPr>
              <a:t>razze di uomini.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interamente valida, </a:t>
            </a:r>
            <a:r>
              <a:rPr sz="1200" dirty="0">
                <a:latin typeface="Times New Roman"/>
                <a:cs typeface="Times New Roman"/>
              </a:rPr>
              <a:t>ma il  </a:t>
            </a:r>
            <a:r>
              <a:rPr sz="1200" spc="-5" dirty="0">
                <a:latin typeface="Times New Roman"/>
                <a:cs typeface="Times New Roman"/>
              </a:rPr>
              <a:t>discorso </a:t>
            </a:r>
            <a:r>
              <a:rPr sz="1200" i="1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Dio, </a:t>
            </a:r>
            <a:r>
              <a:rPr sz="1200" spc="-5" dirty="0">
                <a:latin typeface="Times New Roman"/>
                <a:cs typeface="Times New Roman"/>
              </a:rPr>
              <a:t>essendo intellettuale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filosofico,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divergente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spesse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fallace </a:t>
            </a:r>
            <a:r>
              <a:rPr sz="1200" dirty="0">
                <a:latin typeface="Times New Roman"/>
                <a:cs typeface="Times New Roman"/>
              </a:rPr>
              <a:t>in modo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sconcertante.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245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076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(1140.3) 103:8.3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buono </a:t>
            </a:r>
            <a:r>
              <a:rPr sz="1200" dirty="0">
                <a:latin typeface="Times New Roman"/>
                <a:cs typeface="Times New Roman"/>
              </a:rPr>
              <a:t>e nobile può </a:t>
            </a:r>
            <a:r>
              <a:rPr sz="1200" spc="-5" dirty="0">
                <a:latin typeface="Times New Roman"/>
                <a:cs typeface="Times New Roman"/>
              </a:rPr>
              <a:t>essere perfettamente innamorato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moglie, </a:t>
            </a:r>
            <a:r>
              <a:rPr sz="1200" dirty="0">
                <a:latin typeface="Times New Roman"/>
                <a:cs typeface="Times New Roman"/>
              </a:rPr>
              <a:t>ma totalmente </a:t>
            </a:r>
            <a:r>
              <a:rPr sz="1200" spc="-5" dirty="0">
                <a:latin typeface="Times New Roman"/>
                <a:cs typeface="Times New Roman"/>
              </a:rPr>
              <a:t>incapace </a:t>
            </a:r>
            <a:r>
              <a:rPr sz="1200" dirty="0">
                <a:latin typeface="Times New Roman"/>
                <a:cs typeface="Times New Roman"/>
              </a:rPr>
              <a:t>di passare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maniera soddisfacente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esame scritto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psicologia dell’amore </a:t>
            </a:r>
            <a:r>
              <a:rPr sz="1200" dirty="0">
                <a:latin typeface="Times New Roman"/>
                <a:cs typeface="Times New Roman"/>
              </a:rPr>
              <a:t>coniugale. </a:t>
            </a:r>
            <a:r>
              <a:rPr sz="1200" spc="-5" dirty="0">
                <a:latin typeface="Times New Roman"/>
                <a:cs typeface="Times New Roman"/>
              </a:rPr>
              <a:t>Un altro uomo, </a:t>
            </a:r>
            <a:r>
              <a:rPr sz="1200" dirty="0">
                <a:latin typeface="Times New Roman"/>
                <a:cs typeface="Times New Roman"/>
              </a:rPr>
              <a:t>che ama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nulla 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sua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sposa,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esame </a:t>
            </a:r>
            <a:r>
              <a:rPr sz="1200" dirty="0">
                <a:latin typeface="Times New Roman"/>
                <a:cs typeface="Times New Roman"/>
              </a:rPr>
              <a:t>in modo molto </a:t>
            </a:r>
            <a:r>
              <a:rPr sz="1200" spc="-5" dirty="0">
                <a:latin typeface="Times New Roman"/>
                <a:cs typeface="Times New Roman"/>
              </a:rPr>
              <a:t>accettabile. L’imperfezione della </a:t>
            </a:r>
            <a:r>
              <a:rPr sz="1200" dirty="0">
                <a:latin typeface="Times New Roman"/>
                <a:cs typeface="Times New Roman"/>
              </a:rPr>
              <a:t>visione di colui che </a:t>
            </a:r>
            <a:r>
              <a:rPr sz="1200" spc="-5" dirty="0">
                <a:latin typeface="Times New Roman"/>
                <a:cs typeface="Times New Roman"/>
              </a:rPr>
              <a:t>ama riguardo alla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natura  dell’oggetto amato </a:t>
            </a:r>
            <a:r>
              <a:rPr sz="1200" dirty="0">
                <a:latin typeface="Times New Roman"/>
                <a:cs typeface="Times New Roman"/>
              </a:rPr>
              <a:t>non invalida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o la </a:t>
            </a:r>
            <a:r>
              <a:rPr sz="1200" spc="-5" dirty="0">
                <a:latin typeface="Times New Roman"/>
                <a:cs typeface="Times New Roman"/>
              </a:rPr>
              <a:t>sincerità del </a:t>
            </a:r>
            <a:r>
              <a:rPr sz="1200" dirty="0">
                <a:latin typeface="Times New Roman"/>
                <a:cs typeface="Times New Roman"/>
              </a:rPr>
              <a:t>suo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1526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(1140.4) 103:8.4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credete veramente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conoscete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amate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— non </a:t>
            </a:r>
            <a:r>
              <a:rPr sz="1200" spc="-5" dirty="0">
                <a:latin typeface="Times New Roman"/>
                <a:cs typeface="Times New Roman"/>
              </a:rPr>
              <a:t>permettete </a:t>
            </a:r>
            <a:r>
              <a:rPr sz="1200" dirty="0">
                <a:latin typeface="Times New Roman"/>
                <a:cs typeface="Times New Roman"/>
              </a:rPr>
              <a:t>che la realtà di  una tale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venga 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sminuita o </a:t>
            </a:r>
            <a:r>
              <a:rPr sz="1200" spc="-5" dirty="0">
                <a:latin typeface="Times New Roman"/>
                <a:cs typeface="Times New Roman"/>
              </a:rPr>
              <a:t>screditata dalle </a:t>
            </a:r>
            <a:r>
              <a:rPr sz="1200" dirty="0">
                <a:latin typeface="Times New Roman"/>
                <a:cs typeface="Times New Roman"/>
              </a:rPr>
              <a:t>insinuazioni dubbiose </a:t>
            </a:r>
            <a:r>
              <a:rPr sz="1200" spc="-5" dirty="0">
                <a:latin typeface="Times New Roman"/>
                <a:cs typeface="Times New Roman"/>
              </a:rPr>
              <a:t>della scienza, dai cavilli della logica,  dai </a:t>
            </a:r>
            <a:r>
              <a:rPr sz="1200" dirty="0">
                <a:latin typeface="Times New Roman"/>
                <a:cs typeface="Times New Roman"/>
              </a:rPr>
              <a:t>postulati della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dalle abili suggestioni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anime bene </a:t>
            </a:r>
            <a:r>
              <a:rPr sz="1200" dirty="0">
                <a:latin typeface="Times New Roman"/>
                <a:cs typeface="Times New Roman"/>
              </a:rPr>
              <a:t>intenzionate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vorrebbero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senza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730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(1140.5) 103:8.5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certezza della </a:t>
            </a:r>
            <a:r>
              <a:rPr sz="1200" spc="-5" dirty="0">
                <a:latin typeface="Times New Roman"/>
                <a:cs typeface="Times New Roman"/>
              </a:rPr>
              <a:t>persona religiosa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conosce Dio </a:t>
            </a:r>
            <a:r>
              <a:rPr sz="1200" dirty="0">
                <a:latin typeface="Times New Roman"/>
                <a:cs typeface="Times New Roman"/>
              </a:rPr>
              <a:t>non dovrebbe </a:t>
            </a:r>
            <a:r>
              <a:rPr sz="1200" spc="-5" dirty="0">
                <a:latin typeface="Times New Roman"/>
                <a:cs typeface="Times New Roman"/>
              </a:rPr>
              <a:t>essere turbata dall’incertezza del materialista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dubita;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l’incertezza del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credente dovrebbe essere </a:t>
            </a:r>
            <a:r>
              <a:rPr sz="1200" dirty="0">
                <a:latin typeface="Times New Roman"/>
                <a:cs typeface="Times New Roman"/>
              </a:rPr>
              <a:t>potentemente </a:t>
            </a:r>
            <a:r>
              <a:rPr sz="1200" spc="-5" dirty="0">
                <a:latin typeface="Times New Roman"/>
                <a:cs typeface="Times New Roman"/>
              </a:rPr>
              <a:t>sfidata dalla fede </a:t>
            </a:r>
            <a:r>
              <a:rPr sz="1200" dirty="0">
                <a:latin typeface="Times New Roman"/>
                <a:cs typeface="Times New Roman"/>
              </a:rPr>
              <a:t>profonda e </a:t>
            </a:r>
            <a:r>
              <a:rPr sz="1200" spc="-5" dirty="0">
                <a:latin typeface="Times New Roman"/>
                <a:cs typeface="Times New Roman"/>
              </a:rPr>
              <a:t>dalla certezza incrollabile  del credente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5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(1140.6) 103:8.6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filosofia, per 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massimo </a:t>
            </a:r>
            <a:r>
              <a:rPr sz="1200" dirty="0">
                <a:latin typeface="Times New Roman"/>
                <a:cs typeface="Times New Roman"/>
              </a:rPr>
              <a:t>servizio alla </a:t>
            </a:r>
            <a:r>
              <a:rPr sz="1200" spc="-5" dirty="0">
                <a:latin typeface="Times New Roman"/>
                <a:cs typeface="Times New Roman"/>
              </a:rPr>
              <a:t>scienza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religione, dovrebbe evitare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estremi del  materialismo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panteismo. Solo una </a:t>
            </a:r>
            <a:r>
              <a:rPr sz="1200" spc="-5" dirty="0">
                <a:latin typeface="Times New Roman"/>
                <a:cs typeface="Times New Roman"/>
              </a:rPr>
              <a:t>filosofia che riconosce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della personalità — la permanenza in </a:t>
            </a:r>
            <a:r>
              <a:rPr sz="1200" spc="-5" dirty="0">
                <a:latin typeface="Times New Roman"/>
                <a:cs typeface="Times New Roman"/>
              </a:rPr>
              <a:t>presenza del  cambiamento </a:t>
            </a:r>
            <a:r>
              <a:rPr sz="1200" dirty="0">
                <a:latin typeface="Times New Roman"/>
                <a:cs typeface="Times New Roman"/>
              </a:rPr>
              <a:t>— può avere un valore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per l’uomo, può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tra le teorie della </a:t>
            </a:r>
            <a:r>
              <a:rPr sz="1200" spc="-5" dirty="0">
                <a:latin typeface="Times New Roman"/>
                <a:cs typeface="Times New Roman"/>
              </a:rPr>
              <a:t>scienza materiale </a:t>
            </a:r>
            <a:r>
              <a:rPr sz="1200" dirty="0">
                <a:latin typeface="Times New Roman"/>
                <a:cs typeface="Times New Roman"/>
              </a:rPr>
              <a:t>e quelle  </a:t>
            </a:r>
            <a:r>
              <a:rPr sz="1200" spc="-5" dirty="0">
                <a:latin typeface="Times New Roman"/>
                <a:cs typeface="Times New Roman"/>
              </a:rPr>
              <a:t>della religione 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è una compensazione </a:t>
            </a:r>
            <a:r>
              <a:rPr sz="1200" spc="-5" dirty="0">
                <a:latin typeface="Times New Roman"/>
                <a:cs typeface="Times New Roman"/>
              </a:rPr>
              <a:t>delle carenze della </a:t>
            </a:r>
            <a:r>
              <a:rPr sz="1200" dirty="0">
                <a:latin typeface="Times New Roman"/>
                <a:cs typeface="Times New Roman"/>
              </a:rPr>
              <a:t>filosofia in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L’essenza della religione</a:t>
            </a:r>
            <a:endParaRPr sz="1600">
              <a:latin typeface="Times New Roman"/>
              <a:cs typeface="Times New Roman"/>
            </a:endParaRPr>
          </a:p>
          <a:p>
            <a:pPr marL="88900" marR="10096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(1140.7) 103:9.1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teologia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occupa del contenuto intellettuale della religione,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metafisica </a:t>
            </a:r>
            <a:r>
              <a:rPr sz="1200" dirty="0">
                <a:latin typeface="Times New Roman"/>
                <a:cs typeface="Times New Roman"/>
              </a:rPr>
              <a:t>(la </a:t>
            </a:r>
            <a:r>
              <a:rPr sz="1200" spc="-5" dirty="0">
                <a:latin typeface="Times New Roman"/>
                <a:cs typeface="Times New Roman"/>
              </a:rPr>
              <a:t>rivelazione) s’interessa dei suoi </a:t>
            </a:r>
            <a:r>
              <a:rPr sz="1200" dirty="0">
                <a:latin typeface="Times New Roman"/>
                <a:cs typeface="Times New Roman"/>
              </a:rPr>
              <a:t>aspetti  </a:t>
            </a:r>
            <a:r>
              <a:rPr sz="1200" spc="-5" dirty="0">
                <a:latin typeface="Times New Roman"/>
                <a:cs typeface="Times New Roman"/>
              </a:rPr>
              <a:t>filosofici. L’esperienza religiosa </a:t>
            </a:r>
            <a:r>
              <a:rPr sz="1200" dirty="0">
                <a:latin typeface="Times New Roman"/>
                <a:cs typeface="Times New Roman"/>
              </a:rPr>
              <a:t>è il contenuto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religione. Nonostante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fantasie </a:t>
            </a:r>
            <a:r>
              <a:rPr sz="1200" dirty="0">
                <a:latin typeface="Times New Roman"/>
                <a:cs typeface="Times New Roman"/>
              </a:rPr>
              <a:t>mitologiche e le illusioni  </a:t>
            </a:r>
            <a:r>
              <a:rPr sz="1200" spc="-5" dirty="0">
                <a:latin typeface="Times New Roman"/>
                <a:cs typeface="Times New Roman"/>
              </a:rPr>
              <a:t>psicologiche </a:t>
            </a:r>
            <a:r>
              <a:rPr sz="1200" dirty="0">
                <a:latin typeface="Times New Roman"/>
                <a:cs typeface="Times New Roman"/>
              </a:rPr>
              <a:t>del contenuto </a:t>
            </a:r>
            <a:r>
              <a:rPr sz="1200" spc="-5" dirty="0">
                <a:latin typeface="Times New Roman"/>
                <a:cs typeface="Times New Roman"/>
              </a:rPr>
              <a:t>intellettuale della religione, </a:t>
            </a:r>
            <a:r>
              <a:rPr sz="1200" dirty="0">
                <a:latin typeface="Times New Roman"/>
                <a:cs typeface="Times New Roman"/>
              </a:rPr>
              <a:t>nonostante le ipotesi </a:t>
            </a:r>
            <a:r>
              <a:rPr sz="1200" spc="-5" dirty="0">
                <a:latin typeface="Times New Roman"/>
                <a:cs typeface="Times New Roman"/>
              </a:rPr>
              <a:t>errate della </a:t>
            </a:r>
            <a:r>
              <a:rPr sz="1200" dirty="0">
                <a:latin typeface="Times New Roman"/>
                <a:cs typeface="Times New Roman"/>
              </a:rPr>
              <a:t>metafisica e le </a:t>
            </a:r>
            <a:r>
              <a:rPr sz="1200" spc="-5" dirty="0">
                <a:latin typeface="Times New Roman"/>
                <a:cs typeface="Times New Roman"/>
              </a:rPr>
              <a:t>tecniche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autoillusione,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102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92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distorsioni politiche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pervertimenti socioeconomici </a:t>
            </a:r>
            <a:r>
              <a:rPr sz="1200" dirty="0">
                <a:latin typeface="Times New Roman"/>
                <a:cs typeface="Times New Roman"/>
              </a:rPr>
              <a:t>del contenuto </a:t>
            </a:r>
            <a:r>
              <a:rPr sz="1200" spc="-5" dirty="0">
                <a:latin typeface="Times New Roman"/>
                <a:cs typeface="Times New Roman"/>
              </a:rPr>
              <a:t>filosofico della religione, l’esperienza spirituale  della religione personale rimane </a:t>
            </a:r>
            <a:r>
              <a:rPr sz="1200" dirty="0">
                <a:latin typeface="Times New Roman"/>
                <a:cs typeface="Times New Roman"/>
              </a:rPr>
              <a:t>autentica 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74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(1140.8) 103:9.2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ha a che fare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sentire, l’agire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vivere,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solamente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pensare.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pensare è più </a:t>
            </a:r>
            <a:r>
              <a:rPr sz="1200" spc="-5" dirty="0">
                <a:latin typeface="Times New Roman"/>
                <a:cs typeface="Times New Roman"/>
              </a:rPr>
              <a:t>strettamente  collegato </a:t>
            </a:r>
            <a:r>
              <a:rPr sz="1200" dirty="0">
                <a:latin typeface="Times New Roman"/>
                <a:cs typeface="Times New Roman"/>
              </a:rPr>
              <a:t>alla vita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dovrebbe </a:t>
            </a:r>
            <a:r>
              <a:rPr sz="1200" spc="-5" dirty="0">
                <a:latin typeface="Times New Roman"/>
                <a:cs typeface="Times New Roman"/>
              </a:rPr>
              <a:t>essere principalmente,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completamente, </a:t>
            </a:r>
            <a:r>
              <a:rPr sz="1200" dirty="0">
                <a:latin typeface="Times New Roman"/>
                <a:cs typeface="Times New Roman"/>
              </a:rPr>
              <a:t>dominato </a:t>
            </a:r>
            <a:r>
              <a:rPr sz="1200" spc="-5" dirty="0">
                <a:latin typeface="Times New Roman"/>
                <a:cs typeface="Times New Roman"/>
              </a:rPr>
              <a:t>dalla ragione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fatti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scienza e, nelle sue </a:t>
            </a:r>
            <a:r>
              <a:rPr sz="1200" dirty="0">
                <a:latin typeface="Times New Roman"/>
                <a:cs typeface="Times New Roman"/>
              </a:rPr>
              <a:t>estensioni non </a:t>
            </a:r>
            <a:r>
              <a:rPr sz="1200" spc="-5" dirty="0">
                <a:latin typeface="Times New Roman"/>
                <a:cs typeface="Times New Roman"/>
              </a:rPr>
              <a:t>materiali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dello spirito, </a:t>
            </a:r>
            <a:r>
              <a:rPr sz="1200" spc="-5" dirty="0">
                <a:latin typeface="Times New Roman"/>
                <a:cs typeface="Times New Roman"/>
              </a:rPr>
              <a:t>dalla verità. Indipendentemente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illusoria </a:t>
            </a:r>
            <a:r>
              <a:rPr sz="1200" spc="-5" dirty="0">
                <a:latin typeface="Times New Roman"/>
                <a:cs typeface="Times New Roman"/>
              </a:rPr>
              <a:t>ed  erronea sia </a:t>
            </a:r>
            <a:r>
              <a:rPr sz="1200" dirty="0">
                <a:latin typeface="Times New Roman"/>
                <a:cs typeface="Times New Roman"/>
              </a:rPr>
              <a:t>la propria </a:t>
            </a:r>
            <a:r>
              <a:rPr sz="1200" spc="-5" dirty="0">
                <a:latin typeface="Times New Roman"/>
                <a:cs typeface="Times New Roman"/>
              </a:rPr>
              <a:t>teologia, </a:t>
            </a:r>
            <a:r>
              <a:rPr sz="1200" dirty="0">
                <a:latin typeface="Times New Roman"/>
                <a:cs typeface="Times New Roman"/>
              </a:rPr>
              <a:t>la propria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autentica ed eternamente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012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(1141.1) 103:9.3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Buddismo, nella sua forma </a:t>
            </a:r>
            <a:r>
              <a:rPr sz="1200" dirty="0">
                <a:latin typeface="Times New Roman"/>
                <a:cs typeface="Times New Roman"/>
              </a:rPr>
              <a:t>originale, è una </a:t>
            </a:r>
            <a:r>
              <a:rPr sz="1200" spc="-5" dirty="0">
                <a:latin typeface="Times New Roman"/>
                <a:cs typeface="Times New Roman"/>
              </a:rPr>
              <a:t>delle migliori religioni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Dio che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apparse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5" dirty="0">
                <a:latin typeface="Times New Roman"/>
                <a:cs typeface="Times New Roman"/>
              </a:rPr>
              <a:t>storia  </a:t>
            </a:r>
            <a:r>
              <a:rPr sz="1200" spc="-5" dirty="0">
                <a:latin typeface="Times New Roman"/>
                <a:cs typeface="Times New Roman"/>
              </a:rPr>
              <a:t>evoluzionaria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benché </a:t>
            </a:r>
            <a:r>
              <a:rPr sz="1200" dirty="0">
                <a:latin typeface="Times New Roman"/>
                <a:cs typeface="Times New Roman"/>
              </a:rPr>
              <a:t>questa fede non sia </a:t>
            </a:r>
            <a:r>
              <a:rPr sz="1200" spc="-5" dirty="0">
                <a:latin typeface="Times New Roman"/>
                <a:cs typeface="Times New Roman"/>
              </a:rPr>
              <a:t>rimasta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Dio nel corso del suo </a:t>
            </a:r>
            <a:r>
              <a:rPr sz="1200" dirty="0">
                <a:latin typeface="Times New Roman"/>
                <a:cs typeface="Times New Roman"/>
              </a:rPr>
              <a:t>sviluppo. </a:t>
            </a:r>
            <a:r>
              <a:rPr sz="1200" spc="-5" dirty="0">
                <a:latin typeface="Times New Roman"/>
                <a:cs typeface="Times New Roman"/>
              </a:rPr>
              <a:t>Una religione senza </a:t>
            </a:r>
            <a:r>
              <a:rPr sz="1200" dirty="0">
                <a:latin typeface="Times New Roman"/>
                <a:cs typeface="Times New Roman"/>
              </a:rPr>
              <a:t>fede è una  </a:t>
            </a:r>
            <a:r>
              <a:rPr sz="1200" spc="-5" dirty="0">
                <a:latin typeface="Times New Roman"/>
                <a:cs typeface="Times New Roman"/>
              </a:rPr>
              <a:t>contraddizione; senza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un’incongruenza filosofica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un’assurdità</a:t>
            </a:r>
            <a:r>
              <a:rPr sz="1200" dirty="0">
                <a:latin typeface="Times New Roman"/>
                <a:cs typeface="Times New Roman"/>
              </a:rPr>
              <a:t> intellettuale.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1145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(1141.2) 103:9.4 </a:t>
            </a:r>
            <a:r>
              <a:rPr sz="1200" spc="-5" dirty="0">
                <a:latin typeface="Times New Roman"/>
                <a:cs typeface="Times New Roman"/>
              </a:rPr>
              <a:t>L’origine magica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mitologica della religione naturale </a:t>
            </a:r>
            <a:r>
              <a:rPr sz="1200" dirty="0">
                <a:latin typeface="Times New Roman"/>
                <a:cs typeface="Times New Roman"/>
              </a:rPr>
              <a:t>non invalida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religioni successive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rivelazione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perfetto vangelo salvifico della religione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hanno </a:t>
            </a:r>
            <a:r>
              <a:rPr sz="1200" dirty="0">
                <a:latin typeface="Times New Roman"/>
                <a:cs typeface="Times New Roman"/>
              </a:rPr>
              <a:t>definitivamente  </a:t>
            </a:r>
            <a:r>
              <a:rPr sz="1200" spc="-5" dirty="0">
                <a:latin typeface="Times New Roman"/>
                <a:cs typeface="Times New Roman"/>
              </a:rPr>
              <a:t>spogliato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superstizioni della magia, delle </a:t>
            </a:r>
            <a:r>
              <a:rPr sz="1200" dirty="0">
                <a:latin typeface="Times New Roman"/>
                <a:cs typeface="Times New Roman"/>
              </a:rPr>
              <a:t>illusioni della </a:t>
            </a:r>
            <a:r>
              <a:rPr sz="1200" spc="-5" dirty="0">
                <a:latin typeface="Times New Roman"/>
                <a:cs typeface="Times New Roman"/>
              </a:rPr>
              <a:t>mitologia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schiavitù del dogmatismo tradizionale.  Ma questa magia </a:t>
            </a:r>
            <a:r>
              <a:rPr sz="1200" dirty="0">
                <a:latin typeface="Times New Roman"/>
                <a:cs typeface="Times New Roman"/>
              </a:rPr>
              <a:t>e questa </a:t>
            </a:r>
            <a:r>
              <a:rPr sz="1200" spc="-5" dirty="0">
                <a:latin typeface="Times New Roman"/>
                <a:cs typeface="Times New Roman"/>
              </a:rPr>
              <a:t>mitologia primitive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preparato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efficacemente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 successiva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superiore  </a:t>
            </a:r>
            <a:r>
              <a:rPr sz="1200" spc="-5" dirty="0">
                <a:latin typeface="Times New Roman"/>
                <a:cs typeface="Times New Roman"/>
              </a:rPr>
              <a:t>ammettendo l’esistenza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esseri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(1141.3) 103:9.5 </a:t>
            </a:r>
            <a:r>
              <a:rPr sz="1200" spc="-5" dirty="0">
                <a:latin typeface="Times New Roman"/>
                <a:cs typeface="Times New Roman"/>
              </a:rPr>
              <a:t>Sebbene l’esperienza religiosa sia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fenomeno soggettivo </a:t>
            </a:r>
            <a:r>
              <a:rPr sz="1200" dirty="0">
                <a:latin typeface="Times New Roman"/>
                <a:cs typeface="Times New Roman"/>
              </a:rPr>
              <a:t>puramente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ingloba un 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positiva e vivente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della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oggettiva universale. L’ideale della filosofia religiosa </a:t>
            </a:r>
            <a:r>
              <a:rPr sz="1200" dirty="0">
                <a:latin typeface="Times New Roman"/>
                <a:cs typeface="Times New Roman"/>
              </a:rPr>
              <a:t>è  una </a:t>
            </a:r>
            <a:r>
              <a:rPr sz="1200" spc="-5" dirty="0">
                <a:latin typeface="Times New Roman"/>
                <a:cs typeface="Times New Roman"/>
              </a:rPr>
              <a:t>fede-fiducia 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l’uomo a dipendere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riserve dall’amore </a:t>
            </a:r>
            <a:r>
              <a:rPr sz="1200" spc="-5" dirty="0">
                <a:latin typeface="Times New Roman"/>
                <a:cs typeface="Times New Roman"/>
              </a:rPr>
              <a:t>assoluto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infinito </a:t>
            </a:r>
            <a:r>
              <a:rPr sz="1200" spc="-5" dirty="0">
                <a:latin typeface="Times New Roman"/>
                <a:cs typeface="Times New Roman"/>
              </a:rPr>
              <a:t>dell’universo degli  universi. Questa </a:t>
            </a:r>
            <a:r>
              <a:rPr sz="1200" dirty="0">
                <a:latin typeface="Times New Roman"/>
                <a:cs typeface="Times New Roman"/>
              </a:rPr>
              <a:t>esperienza </a:t>
            </a:r>
            <a:r>
              <a:rPr sz="1200" spc="-5" dirty="0">
                <a:latin typeface="Times New Roman"/>
                <a:cs typeface="Times New Roman"/>
              </a:rPr>
              <a:t>religiosa autentica trascende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lunga l’oggettivazione </a:t>
            </a:r>
            <a:r>
              <a:rPr sz="1200" spc="-5" dirty="0">
                <a:latin typeface="Times New Roman"/>
                <a:cs typeface="Times New Roman"/>
              </a:rPr>
              <a:t>filosofica del desiderio idealistico; </a:t>
            </a:r>
            <a:r>
              <a:rPr sz="1200" dirty="0">
                <a:latin typeface="Times New Roman"/>
                <a:cs typeface="Times New Roman"/>
              </a:rPr>
              <a:t>essa  </a:t>
            </a:r>
            <a:r>
              <a:rPr sz="1200" spc="-5" dirty="0">
                <a:latin typeface="Times New Roman"/>
                <a:cs typeface="Times New Roman"/>
              </a:rPr>
              <a:t>considera effettivamente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salvezza come acquisita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preoccupa </a:t>
            </a:r>
            <a:r>
              <a:rPr sz="1200" dirty="0">
                <a:latin typeface="Times New Roman"/>
                <a:cs typeface="Times New Roman"/>
              </a:rPr>
              <a:t>unicamente </a:t>
            </a:r>
            <a:r>
              <a:rPr sz="1200" spc="-5" dirty="0">
                <a:latin typeface="Times New Roman"/>
                <a:cs typeface="Times New Roman"/>
              </a:rPr>
              <a:t>d’imparare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Padre del </a:t>
            </a:r>
            <a:r>
              <a:rPr sz="1200" spc="5" dirty="0">
                <a:latin typeface="Times New Roman"/>
                <a:cs typeface="Times New Roman"/>
              </a:rPr>
              <a:t>Paradiso.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74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457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segni </a:t>
            </a:r>
            <a:r>
              <a:rPr sz="1200" dirty="0">
                <a:latin typeface="Times New Roman"/>
                <a:cs typeface="Times New Roman"/>
              </a:rPr>
              <a:t>distintivi di una tale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sono: la fede </a:t>
            </a:r>
            <a:r>
              <a:rPr sz="1200" spc="5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Deità suprema, </a:t>
            </a:r>
            <a:r>
              <a:rPr sz="1200" dirty="0">
                <a:latin typeface="Times New Roman"/>
                <a:cs typeface="Times New Roman"/>
              </a:rPr>
              <a:t>la speranza di una </a:t>
            </a:r>
            <a:r>
              <a:rPr sz="1200" spc="-5" dirty="0">
                <a:latin typeface="Times New Roman"/>
                <a:cs typeface="Times New Roman"/>
              </a:rPr>
              <a:t>sopravvivenza eterna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l’amore,  specialmente </a:t>
            </a:r>
            <a:r>
              <a:rPr sz="1200" dirty="0">
                <a:latin typeface="Times New Roman"/>
                <a:cs typeface="Times New Roman"/>
              </a:rPr>
              <a:t>per il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prossimo.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52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(1141.4) 103:9.6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teologia </a:t>
            </a:r>
            <a:r>
              <a:rPr sz="1200" dirty="0">
                <a:latin typeface="Times New Roman"/>
                <a:cs typeface="Times New Roman"/>
              </a:rPr>
              <a:t>domina la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muore; </a:t>
            </a:r>
            <a:r>
              <a:rPr sz="1200" spc="-5" dirty="0">
                <a:latin typeface="Times New Roman"/>
                <a:cs typeface="Times New Roman"/>
              </a:rPr>
              <a:t>diventa </a:t>
            </a:r>
            <a:r>
              <a:rPr sz="1200" dirty="0">
                <a:latin typeface="Times New Roman"/>
                <a:cs typeface="Times New Roman"/>
              </a:rPr>
              <a:t>una dottrina invece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della  teologia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semplicemente 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facilitare </a:t>
            </a:r>
            <a:r>
              <a:rPr sz="1200" dirty="0">
                <a:latin typeface="Times New Roman"/>
                <a:cs typeface="Times New Roman"/>
              </a:rPr>
              <a:t>l’autocoscienza </a:t>
            </a:r>
            <a:r>
              <a:rPr sz="1200" spc="-5" dirty="0">
                <a:latin typeface="Times New Roman"/>
                <a:cs typeface="Times New Roman"/>
              </a:rPr>
              <a:t>dell’esperienza spirituale personale.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teologia costituisce </a:t>
            </a:r>
            <a:r>
              <a:rPr sz="1200" dirty="0">
                <a:latin typeface="Times New Roman"/>
                <a:cs typeface="Times New Roman"/>
              </a:rPr>
              <a:t>lo sforzo  </a:t>
            </a:r>
            <a:r>
              <a:rPr sz="1200" spc="-5" dirty="0">
                <a:latin typeface="Times New Roman"/>
                <a:cs typeface="Times New Roman"/>
              </a:rPr>
              <a:t>religioso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definire, chiarire, esporre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giustificare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richieste esperienziali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religione che, </a:t>
            </a:r>
            <a:r>
              <a:rPr sz="1200" dirty="0">
                <a:latin typeface="Times New Roman"/>
                <a:cs typeface="Times New Roman"/>
              </a:rPr>
              <a:t>in ultima </a:t>
            </a:r>
            <a:r>
              <a:rPr sz="1200" spc="-5" dirty="0">
                <a:latin typeface="Times New Roman"/>
                <a:cs typeface="Times New Roman"/>
              </a:rPr>
              <a:t>analisi, </a:t>
            </a:r>
            <a:r>
              <a:rPr sz="1200" spc="5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 convalidate solo </a:t>
            </a:r>
            <a:r>
              <a:rPr sz="1200" dirty="0">
                <a:latin typeface="Times New Roman"/>
                <a:cs typeface="Times New Roman"/>
              </a:rPr>
              <a:t>da una fede </a:t>
            </a:r>
            <a:r>
              <a:rPr sz="1200" spc="-5" dirty="0">
                <a:latin typeface="Times New Roman"/>
                <a:cs typeface="Times New Roman"/>
              </a:rPr>
              <a:t>vivente. </a:t>
            </a:r>
            <a:r>
              <a:rPr sz="1200" dirty="0">
                <a:latin typeface="Times New Roman"/>
                <a:cs typeface="Times New Roman"/>
              </a:rPr>
              <a:t>Nella filosofia </a:t>
            </a:r>
            <a:r>
              <a:rPr sz="1200" spc="-5" dirty="0">
                <a:latin typeface="Times New Roman"/>
                <a:cs typeface="Times New Roman"/>
              </a:rPr>
              <a:t>superiore dell’universo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saggezza, come </a:t>
            </a:r>
            <a:r>
              <a:rPr sz="1200" dirty="0">
                <a:latin typeface="Times New Roman"/>
                <a:cs typeface="Times New Roman"/>
              </a:rPr>
              <a:t>la ragione, </a:t>
            </a:r>
            <a:r>
              <a:rPr sz="1200" spc="-5" dirty="0">
                <a:latin typeface="Times New Roman"/>
                <a:cs typeface="Times New Roman"/>
              </a:rPr>
              <a:t>si alleano alla </a:t>
            </a:r>
            <a:r>
              <a:rPr sz="1200" spc="5" dirty="0">
                <a:latin typeface="Times New Roman"/>
                <a:cs typeface="Times New Roman"/>
              </a:rPr>
              <a:t>fede.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ragione, </a:t>
            </a:r>
            <a:r>
              <a:rPr sz="1200" dirty="0">
                <a:latin typeface="Times New Roman"/>
                <a:cs typeface="Times New Roman"/>
              </a:rPr>
              <a:t>la saggezza e la </a:t>
            </a:r>
            <a:r>
              <a:rPr sz="1200" spc="-5" dirty="0">
                <a:latin typeface="Times New Roman"/>
                <a:cs typeface="Times New Roman"/>
              </a:rPr>
              <a:t>fede sono </a:t>
            </a:r>
            <a:r>
              <a:rPr sz="1200" dirty="0">
                <a:latin typeface="Times New Roman"/>
                <a:cs typeface="Times New Roman"/>
              </a:rPr>
              <a:t>le realizzazioni più </a:t>
            </a:r>
            <a:r>
              <a:rPr sz="1200" spc="-5" dirty="0">
                <a:latin typeface="Times New Roman"/>
                <a:cs typeface="Times New Roman"/>
              </a:rPr>
              <a:t>elevate dell’uomo.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introduce l’uomo nel mondo dei </a:t>
            </a:r>
            <a:r>
              <a:rPr sz="1200" spc="-5" dirty="0">
                <a:latin typeface="Times New Roman"/>
                <a:cs typeface="Times New Roman"/>
              </a:rPr>
              <a:t>fatti, delle  cose;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introduce </a:t>
            </a:r>
            <a:r>
              <a:rPr sz="1200" dirty="0">
                <a:latin typeface="Times New Roman"/>
                <a:cs typeface="Times New Roman"/>
              </a:rPr>
              <a:t>in un mondo di verità, di </a:t>
            </a:r>
            <a:r>
              <a:rPr sz="1200" spc="-5" dirty="0">
                <a:latin typeface="Times New Roman"/>
                <a:cs typeface="Times New Roman"/>
              </a:rPr>
              <a:t>relazioni;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lo inizia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mondo di </a:t>
            </a:r>
            <a:r>
              <a:rPr sz="1200" spc="-5" dirty="0">
                <a:latin typeface="Times New Roman"/>
                <a:cs typeface="Times New Roman"/>
              </a:rPr>
              <a:t>divinità,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esperienza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07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(1141.5) 103:9.7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porta molto </a:t>
            </a:r>
            <a:r>
              <a:rPr sz="1200" spc="-5" dirty="0">
                <a:latin typeface="Times New Roman"/>
                <a:cs typeface="Times New Roman"/>
              </a:rPr>
              <a:t>volentieri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quanto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lontano possibile,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prosegue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cammino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saggezza  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completo limite </a:t>
            </a:r>
            <a:r>
              <a:rPr sz="1200" spc="-5" dirty="0">
                <a:latin typeface="Times New Roman"/>
                <a:cs typeface="Times New Roman"/>
              </a:rPr>
              <a:t>filosofico; </a:t>
            </a:r>
            <a:r>
              <a:rPr sz="1200" dirty="0">
                <a:latin typeface="Times New Roman"/>
                <a:cs typeface="Times New Roman"/>
              </a:rPr>
              <a:t>poi osa </a:t>
            </a:r>
            <a:r>
              <a:rPr sz="1200" spc="-5" dirty="0">
                <a:latin typeface="Times New Roman"/>
                <a:cs typeface="Times New Roman"/>
              </a:rPr>
              <a:t>lanciarsi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viaggio illimitato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interminabile nell’universo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sola compagnia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(1141.6) 103:9.8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scienza (la conoscenza) </a:t>
            </a:r>
            <a:r>
              <a:rPr sz="1200" dirty="0">
                <a:latin typeface="Times New Roman"/>
                <a:cs typeface="Times New Roman"/>
              </a:rPr>
              <a:t>è fondata </a:t>
            </a:r>
            <a:r>
              <a:rPr sz="1200" spc="-5" dirty="0">
                <a:latin typeface="Times New Roman"/>
                <a:cs typeface="Times New Roman"/>
              </a:rPr>
              <a:t>sull’ipotesi inerente (lo </a:t>
            </a:r>
            <a:r>
              <a:rPr sz="1200" dirty="0">
                <a:latin typeface="Times New Roman"/>
                <a:cs typeface="Times New Roman"/>
              </a:rPr>
              <a:t>spirito aiutante)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valida, che </a:t>
            </a:r>
            <a:r>
              <a:rPr sz="1200" dirty="0">
                <a:latin typeface="Times New Roman"/>
                <a:cs typeface="Times New Roman"/>
              </a:rPr>
              <a:t>l’universo può  </a:t>
            </a:r>
            <a:r>
              <a:rPr sz="1200" spc="-5" dirty="0">
                <a:latin typeface="Times New Roman"/>
                <a:cs typeface="Times New Roman"/>
              </a:rPr>
              <a:t>essere compreso.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(la comprensione coordinata)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fondata sull’ipotesi inerente (lo spirito della saggezza) che </a:t>
            </a:r>
            <a:r>
              <a:rPr sz="1200" dirty="0">
                <a:latin typeface="Times New Roman"/>
                <a:cs typeface="Times New Roman"/>
              </a:rPr>
              <a:t>la saggezza  è </a:t>
            </a:r>
            <a:r>
              <a:rPr sz="1200" spc="-5" dirty="0">
                <a:latin typeface="Times New Roman"/>
                <a:cs typeface="Times New Roman"/>
              </a:rPr>
              <a:t>valida,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l’universo materiale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coordinato </a:t>
            </a:r>
            <a:r>
              <a:rPr sz="1200" spc="-5" dirty="0">
                <a:latin typeface="Times New Roman"/>
                <a:cs typeface="Times New Roman"/>
              </a:rPr>
              <a:t>con quello </a:t>
            </a:r>
            <a:r>
              <a:rPr sz="1200" dirty="0">
                <a:latin typeface="Times New Roman"/>
                <a:cs typeface="Times New Roman"/>
              </a:rPr>
              <a:t>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(la </a:t>
            </a:r>
            <a:r>
              <a:rPr sz="1200" spc="-5" dirty="0">
                <a:latin typeface="Times New Roman"/>
                <a:cs typeface="Times New Roman"/>
              </a:rPr>
              <a:t>verità dell’esperienza spirituale  personale) </a:t>
            </a:r>
            <a:r>
              <a:rPr sz="1200" dirty="0">
                <a:latin typeface="Times New Roman"/>
                <a:cs typeface="Times New Roman"/>
              </a:rPr>
              <a:t>è basata </a:t>
            </a:r>
            <a:r>
              <a:rPr sz="1200" spc="-5" dirty="0">
                <a:latin typeface="Times New Roman"/>
                <a:cs typeface="Times New Roman"/>
              </a:rPr>
              <a:t>sull’ipotesi inerente (l’Aggiustatore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Pensiero)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è valida, 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conosciuto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raggiunto.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319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(1141.7) 103:9.9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piena realizzazione </a:t>
            </a:r>
            <a:r>
              <a:rPr sz="1200" spc="-5" dirty="0">
                <a:latin typeface="Times New Roman"/>
                <a:cs typeface="Times New Roman"/>
              </a:rPr>
              <a:t>della realtà </a:t>
            </a:r>
            <a:r>
              <a:rPr sz="1200" dirty="0">
                <a:latin typeface="Times New Roman"/>
                <a:cs typeface="Times New Roman"/>
              </a:rPr>
              <a:t>della vita umana </a:t>
            </a:r>
            <a:r>
              <a:rPr sz="1200" spc="-5" dirty="0">
                <a:latin typeface="Times New Roman"/>
                <a:cs typeface="Times New Roman"/>
              </a:rPr>
              <a:t>consiste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progressiva </a:t>
            </a:r>
            <a:r>
              <a:rPr sz="1200" dirty="0">
                <a:latin typeface="Times New Roman"/>
                <a:cs typeface="Times New Roman"/>
              </a:rPr>
              <a:t>propensione a credere in queste ipotesi  </a:t>
            </a:r>
            <a:r>
              <a:rPr sz="1200" spc="-5" dirty="0">
                <a:latin typeface="Times New Roman"/>
                <a:cs typeface="Times New Roman"/>
              </a:rPr>
              <a:t>della ragione, </a:t>
            </a:r>
            <a:r>
              <a:rPr sz="1200" dirty="0">
                <a:latin typeface="Times New Roman"/>
                <a:cs typeface="Times New Roman"/>
              </a:rPr>
              <a:t>della saggezza e </a:t>
            </a:r>
            <a:r>
              <a:rPr sz="1200" spc="-5" dirty="0">
                <a:latin typeface="Times New Roman"/>
                <a:cs typeface="Times New Roman"/>
              </a:rPr>
              <a:t>della fede. </a:t>
            </a:r>
            <a:r>
              <a:rPr sz="1200" dirty="0">
                <a:latin typeface="Times New Roman"/>
                <a:cs typeface="Times New Roman"/>
              </a:rPr>
              <a:t>Una tale vita è motivata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verità e </a:t>
            </a:r>
            <a:r>
              <a:rPr sz="1200" spc="-5" dirty="0">
                <a:latin typeface="Times New Roman"/>
                <a:cs typeface="Times New Roman"/>
              </a:rPr>
              <a:t>dominata dall’amore;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sono gli </a:t>
            </a:r>
            <a:r>
              <a:rPr sz="1200" spc="5" dirty="0">
                <a:latin typeface="Times New Roman"/>
                <a:cs typeface="Times New Roman"/>
              </a:rPr>
              <a:t>ideali </a:t>
            </a:r>
            <a:r>
              <a:rPr sz="1200" spc="-5" dirty="0">
                <a:latin typeface="Times New Roman"/>
                <a:cs typeface="Times New Roman"/>
              </a:rPr>
              <a:t>della  realtà </a:t>
            </a:r>
            <a:r>
              <a:rPr sz="1200" dirty="0">
                <a:latin typeface="Times New Roman"/>
                <a:cs typeface="Times New Roman"/>
              </a:rPr>
              <a:t>cosmica </a:t>
            </a:r>
            <a:r>
              <a:rPr sz="1200" spc="-5" dirty="0">
                <a:latin typeface="Times New Roman"/>
                <a:cs typeface="Times New Roman"/>
              </a:rPr>
              <a:t>oggettiva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esistenza non può </a:t>
            </a:r>
            <a:r>
              <a:rPr sz="1200" spc="-5" dirty="0">
                <a:latin typeface="Times New Roman"/>
                <a:cs typeface="Times New Roman"/>
              </a:rPr>
              <a:t>essere dimostrata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materialmente.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4995" cy="30194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(1142.1) 103:9.10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riconosce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falso </a:t>
            </a:r>
            <a:r>
              <a:rPr sz="1200" dirty="0">
                <a:latin typeface="Times New Roman"/>
                <a:cs typeface="Times New Roman"/>
              </a:rPr>
              <a:t>mostra saggezza; quando la saggezza </a:t>
            </a:r>
            <a:r>
              <a:rPr sz="1200" spc="-5" dirty="0">
                <a:latin typeface="Times New Roman"/>
                <a:cs typeface="Times New Roman"/>
              </a:rPr>
              <a:t>sceglie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vero ed </a:t>
            </a:r>
            <a:r>
              <a:rPr sz="1200" dirty="0">
                <a:latin typeface="Times New Roman"/>
                <a:cs typeface="Times New Roman"/>
              </a:rPr>
              <a:t>il falso, tra la 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l’errore, </a:t>
            </a:r>
            <a:r>
              <a:rPr sz="1200" dirty="0">
                <a:latin typeface="Times New Roman"/>
                <a:cs typeface="Times New Roman"/>
              </a:rPr>
              <a:t>dimostra una </a:t>
            </a:r>
            <a:r>
              <a:rPr sz="1200" spc="-5" dirty="0">
                <a:latin typeface="Times New Roman"/>
                <a:cs typeface="Times New Roman"/>
              </a:rPr>
              <a:t>guida spirituale.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le </a:t>
            </a:r>
            <a:r>
              <a:rPr sz="1200" spc="-5" dirty="0">
                <a:latin typeface="Times New Roman"/>
                <a:cs typeface="Times New Roman"/>
              </a:rPr>
              <a:t>funzioni della mente, dell’anima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spirito sono sempre  strettamente collegate </a:t>
            </a:r>
            <a:r>
              <a:rPr sz="1200" dirty="0">
                <a:latin typeface="Times New Roman"/>
                <a:cs typeface="Times New Roman"/>
              </a:rPr>
              <a:t>e funzionalmente </a:t>
            </a:r>
            <a:r>
              <a:rPr sz="1200" spc="-5" dirty="0">
                <a:latin typeface="Times New Roman"/>
                <a:cs typeface="Times New Roman"/>
              </a:rPr>
              <a:t>interassociate.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si </a:t>
            </a:r>
            <a:r>
              <a:rPr sz="1200" dirty="0">
                <a:latin typeface="Times New Roman"/>
                <a:cs typeface="Times New Roman"/>
              </a:rPr>
              <a:t>occupa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oggettiva; </a:t>
            </a:r>
            <a:r>
              <a:rPr sz="1200" dirty="0">
                <a:latin typeface="Times New Roman"/>
                <a:cs typeface="Times New Roman"/>
              </a:rPr>
              <a:t>la saggezza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spc="5" dirty="0">
                <a:latin typeface="Times New Roman"/>
                <a:cs typeface="Times New Roman"/>
              </a:rPr>
              <a:t>occupa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filosofia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rivelazione; la </a:t>
            </a:r>
            <a:r>
              <a:rPr sz="1200" spc="-5" dirty="0">
                <a:latin typeface="Times New Roman"/>
                <a:cs typeface="Times New Roman"/>
              </a:rPr>
              <a:t>fede si </a:t>
            </a:r>
            <a:r>
              <a:rPr sz="1200" dirty="0">
                <a:latin typeface="Times New Roman"/>
                <a:cs typeface="Times New Roman"/>
              </a:rPr>
              <a:t>occupa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spirituale vivente.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l’uomo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dirty="0">
                <a:latin typeface="Times New Roman"/>
                <a:cs typeface="Times New Roman"/>
              </a:rPr>
              <a:t>la bellezza 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dell’amore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si eleva alla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bontà.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46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(1142.2) 103:9.11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porta a conoscere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semplicemente ad </a:t>
            </a:r>
            <a:r>
              <a:rPr sz="1200" dirty="0">
                <a:latin typeface="Times New Roman"/>
                <a:cs typeface="Times New Roman"/>
              </a:rPr>
              <a:t>un sentimento </a:t>
            </a:r>
            <a:r>
              <a:rPr sz="1200" spc="-5" dirty="0">
                <a:latin typeface="Times New Roman"/>
                <a:cs typeface="Times New Roman"/>
              </a:rPr>
              <a:t>mistico della presenza divina.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non </a:t>
            </a:r>
            <a:r>
              <a:rPr sz="1200" spc="-5" dirty="0">
                <a:latin typeface="Times New Roman"/>
                <a:cs typeface="Times New Roman"/>
              </a:rPr>
              <a:t>deve  essere eccessivamente </a:t>
            </a:r>
            <a:r>
              <a:rPr sz="1200" dirty="0">
                <a:latin typeface="Times New Roman"/>
                <a:cs typeface="Times New Roman"/>
              </a:rPr>
              <a:t>influenzata </a:t>
            </a:r>
            <a:r>
              <a:rPr sz="1200" spc="-5" dirty="0">
                <a:latin typeface="Times New Roman"/>
                <a:cs typeface="Times New Roman"/>
              </a:rPr>
              <a:t>dalle sue conseguenze emotive.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e di conoscenza, 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soddisfazione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sentimenti.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860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(1142.3) 103:9.12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realtà nell’esperienza religiosa che </a:t>
            </a:r>
            <a:r>
              <a:rPr sz="1200" dirty="0">
                <a:latin typeface="Times New Roman"/>
                <a:cs typeface="Times New Roman"/>
              </a:rPr>
              <a:t>è proporzionale </a:t>
            </a:r>
            <a:r>
              <a:rPr sz="1200" spc="-5" dirty="0">
                <a:latin typeface="Times New Roman"/>
                <a:cs typeface="Times New Roman"/>
              </a:rPr>
              <a:t>al suo contenuto </a:t>
            </a:r>
            <a:r>
              <a:rPr sz="1200" dirty="0">
                <a:latin typeface="Times New Roman"/>
                <a:cs typeface="Times New Roman"/>
              </a:rPr>
              <a:t>spirituale e </a:t>
            </a:r>
            <a:r>
              <a:rPr sz="1200" spc="-5" dirty="0">
                <a:latin typeface="Times New Roman"/>
                <a:cs typeface="Times New Roman"/>
              </a:rPr>
              <a:t>questa realtà trascende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ragione, </a:t>
            </a:r>
            <a:r>
              <a:rPr sz="1200" dirty="0">
                <a:latin typeface="Times New Roman"/>
                <a:cs typeface="Times New Roman"/>
              </a:rPr>
              <a:t>la scienza, la </a:t>
            </a:r>
            <a:r>
              <a:rPr sz="1200" spc="-5" dirty="0">
                <a:latin typeface="Times New Roman"/>
                <a:cs typeface="Times New Roman"/>
              </a:rPr>
              <a:t>filosofia,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gli altri compimenti </a:t>
            </a:r>
            <a:r>
              <a:rPr sz="1200" dirty="0">
                <a:latin typeface="Times New Roman"/>
                <a:cs typeface="Times New Roman"/>
              </a:rPr>
              <a:t>umani.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convinzioni di una </a:t>
            </a:r>
            <a:r>
              <a:rPr sz="1200" spc="-5" dirty="0">
                <a:latin typeface="Times New Roman"/>
                <a:cs typeface="Times New Roman"/>
              </a:rPr>
              <a:t>tale esperienza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inoppugnabili;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logica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religiosa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incontrovertibile;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certezza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superumana; </a:t>
            </a:r>
            <a:r>
              <a:rPr sz="1200" dirty="0">
                <a:latin typeface="Times New Roman"/>
                <a:cs typeface="Times New Roman"/>
              </a:rPr>
              <a:t>le soddisfazioni  sono </a:t>
            </a:r>
            <a:r>
              <a:rPr sz="1200" spc="-5" dirty="0">
                <a:latin typeface="Times New Roman"/>
                <a:cs typeface="Times New Roman"/>
              </a:rPr>
              <a:t>splendidamente </a:t>
            </a:r>
            <a:r>
              <a:rPr sz="1200" dirty="0">
                <a:latin typeface="Times New Roman"/>
                <a:cs typeface="Times New Roman"/>
              </a:rPr>
              <a:t>divine, il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è indomabile, le </a:t>
            </a:r>
            <a:r>
              <a:rPr sz="1200" spc="-5" dirty="0">
                <a:latin typeface="Times New Roman"/>
                <a:cs typeface="Times New Roman"/>
              </a:rPr>
              <a:t>devozioni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assolute,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supreme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destini </a:t>
            </a:r>
            <a:r>
              <a:rPr sz="1200" spc="-5" dirty="0">
                <a:latin typeface="Times New Roman"/>
                <a:cs typeface="Times New Roman"/>
              </a:rPr>
              <a:t>sono finali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eterni,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(1142.4) 103:9.13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66734" cy="33458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104: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Crescita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del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concetto 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di</a:t>
            </a:r>
            <a:r>
              <a:rPr sz="2200" b="1" spc="-2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30" dirty="0">
                <a:solidFill>
                  <a:srgbClr val="933634"/>
                </a:solidFill>
                <a:latin typeface="Times New Roman"/>
                <a:cs typeface="Times New Roman"/>
              </a:rPr>
              <a:t>Trinità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(1143.1) 104:0.1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di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religione </a:t>
            </a:r>
            <a:r>
              <a:rPr sz="1200" spc="-5" dirty="0">
                <a:latin typeface="Times New Roman"/>
                <a:cs typeface="Times New Roman"/>
              </a:rPr>
              <a:t>rivelata </a:t>
            </a:r>
            <a:r>
              <a:rPr sz="1200" dirty="0">
                <a:latin typeface="Times New Roman"/>
                <a:cs typeface="Times New Roman"/>
              </a:rPr>
              <a:t>non 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confuso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credenze </a:t>
            </a:r>
            <a:r>
              <a:rPr sz="1200" spc="-5" dirty="0">
                <a:latin typeface="Times New Roman"/>
                <a:cs typeface="Times New Roman"/>
              </a:rPr>
              <a:t>nelle triadi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religioni  evoluzionarie.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idee di triadi sono </a:t>
            </a:r>
            <a:r>
              <a:rPr sz="1200" spc="-5" dirty="0">
                <a:latin typeface="Times New Roman"/>
                <a:cs typeface="Times New Roman"/>
              </a:rPr>
              <a:t>nate </a:t>
            </a:r>
            <a:r>
              <a:rPr sz="1200" dirty="0">
                <a:latin typeface="Times New Roman"/>
                <a:cs typeface="Times New Roman"/>
              </a:rPr>
              <a:t>da molte connessioni </a:t>
            </a:r>
            <a:r>
              <a:rPr sz="1200" spc="-5" dirty="0">
                <a:latin typeface="Times New Roman"/>
                <a:cs typeface="Times New Roman"/>
              </a:rPr>
              <a:t>suggestive,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principalmente </a:t>
            </a:r>
            <a:r>
              <a:rPr sz="1200" dirty="0">
                <a:latin typeface="Times New Roman"/>
                <a:cs typeface="Times New Roman"/>
              </a:rPr>
              <a:t>perché le dita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falangi,  perché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gambe erano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minimo </a:t>
            </a:r>
            <a:r>
              <a:rPr sz="1200" spc="-5" dirty="0">
                <a:latin typeface="Times New Roman"/>
                <a:cs typeface="Times New Roman"/>
              </a:rPr>
              <a:t>per rendere stabile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sgabello, perché </a:t>
            </a:r>
            <a:r>
              <a:rPr sz="1200" dirty="0">
                <a:latin typeface="Times New Roman"/>
                <a:cs typeface="Times New Roman"/>
              </a:rPr>
              <a:t>tre punti </a:t>
            </a:r>
            <a:r>
              <a:rPr sz="1200" spc="-5" dirty="0">
                <a:latin typeface="Times New Roman"/>
                <a:cs typeface="Times New Roman"/>
              </a:rPr>
              <a:t>d’appoggio permettevano </a:t>
            </a:r>
            <a:r>
              <a:rPr sz="1200" dirty="0">
                <a:latin typeface="Times New Roman"/>
                <a:cs typeface="Times New Roman"/>
              </a:rPr>
              <a:t>di rizzare una  </a:t>
            </a:r>
            <a:r>
              <a:rPr sz="1200" spc="-5" dirty="0">
                <a:latin typeface="Times New Roman"/>
                <a:cs typeface="Times New Roman"/>
              </a:rPr>
              <a:t>tenda; </a:t>
            </a:r>
            <a:r>
              <a:rPr sz="1200" dirty="0">
                <a:latin typeface="Times New Roman"/>
                <a:cs typeface="Times New Roman"/>
              </a:rPr>
              <a:t>inoltre l’uomo primitivo </a:t>
            </a:r>
            <a:r>
              <a:rPr sz="1200" spc="-5" dirty="0">
                <a:latin typeface="Times New Roman"/>
                <a:cs typeface="Times New Roman"/>
              </a:rPr>
              <a:t>per lungo </a:t>
            </a:r>
            <a:r>
              <a:rPr sz="1200" dirty="0">
                <a:latin typeface="Times New Roman"/>
                <a:cs typeface="Times New Roman"/>
              </a:rPr>
              <a:t>tempo non </a:t>
            </a:r>
            <a:r>
              <a:rPr sz="1200" spc="-5" dirty="0">
                <a:latin typeface="Times New Roman"/>
                <a:cs typeface="Times New Roman"/>
              </a:rPr>
              <a:t>seppe </a:t>
            </a:r>
            <a:r>
              <a:rPr sz="1200" dirty="0">
                <a:latin typeface="Times New Roman"/>
                <a:cs typeface="Times New Roman"/>
              </a:rPr>
              <a:t>contare oltre il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(1143.2) 104:0.2 </a:t>
            </a:r>
            <a:r>
              <a:rPr sz="1200" spc="-5" dirty="0">
                <a:latin typeface="Times New Roman"/>
                <a:cs typeface="Times New Roman"/>
              </a:rPr>
              <a:t>Fatta eccezione per certi </a:t>
            </a:r>
            <a:r>
              <a:rPr sz="1200" dirty="0">
                <a:latin typeface="Times New Roman"/>
                <a:cs typeface="Times New Roman"/>
              </a:rPr>
              <a:t>accoppiamenti </a:t>
            </a:r>
            <a:r>
              <a:rPr sz="1200" spc="-5" dirty="0">
                <a:latin typeface="Times New Roman"/>
                <a:cs typeface="Times New Roman"/>
              </a:rPr>
              <a:t>naturali, quali passato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presente, giorno </a:t>
            </a:r>
            <a:r>
              <a:rPr sz="1200" dirty="0">
                <a:latin typeface="Times New Roman"/>
                <a:cs typeface="Times New Roman"/>
              </a:rPr>
              <a:t>e notte, </a:t>
            </a:r>
            <a:r>
              <a:rPr sz="1200" spc="-5" dirty="0">
                <a:latin typeface="Times New Roman"/>
                <a:cs typeface="Times New Roman"/>
              </a:rPr>
              <a:t>caldo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freddo, maschio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 marR="8890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femmina, l’uomo tende generalmente </a:t>
            </a:r>
            <a:r>
              <a:rPr sz="1200" dirty="0">
                <a:latin typeface="Times New Roman"/>
                <a:cs typeface="Times New Roman"/>
              </a:rPr>
              <a:t>a pensare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triadi: ieri, oggi </a:t>
            </a:r>
            <a:r>
              <a:rPr sz="1200" dirty="0">
                <a:latin typeface="Times New Roman"/>
                <a:cs typeface="Times New Roman"/>
              </a:rPr>
              <a:t>e domani; </a:t>
            </a:r>
            <a:r>
              <a:rPr sz="1200" spc="-5" dirty="0">
                <a:latin typeface="Times New Roman"/>
                <a:cs typeface="Times New Roman"/>
              </a:rPr>
              <a:t>alba, mezzogiorno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tramonto; padre, </a:t>
            </a:r>
            <a:r>
              <a:rPr sz="1200" dirty="0">
                <a:latin typeface="Times New Roman"/>
                <a:cs typeface="Times New Roman"/>
              </a:rPr>
              <a:t>madre e </a:t>
            </a:r>
            <a:r>
              <a:rPr sz="1200" spc="-5" dirty="0">
                <a:latin typeface="Times New Roman"/>
                <a:cs typeface="Times New Roman"/>
              </a:rPr>
              <a:t>figlio.  Tre acclamazioni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accordate al vincitore. </a:t>
            </a:r>
            <a:r>
              <a:rPr sz="1200" dirty="0">
                <a:latin typeface="Times New Roman"/>
                <a:cs typeface="Times New Roman"/>
              </a:rPr>
              <a:t>I morti sono </a:t>
            </a:r>
            <a:r>
              <a:rPr sz="1200" spc="-5" dirty="0">
                <a:latin typeface="Times New Roman"/>
                <a:cs typeface="Times New Roman"/>
              </a:rPr>
              <a:t>seppelliti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giorno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fantasma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placato </a:t>
            </a:r>
            <a:r>
              <a:rPr sz="1200" dirty="0">
                <a:latin typeface="Times New Roman"/>
                <a:cs typeface="Times New Roman"/>
              </a:rPr>
              <a:t>con tre aspersioni  </a:t>
            </a:r>
            <a:r>
              <a:rPr sz="1200" spc="-5" dirty="0">
                <a:latin typeface="Times New Roman"/>
                <a:cs typeface="Times New Roman"/>
              </a:rPr>
              <a:t>d’acqua.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74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(1143.3) 104:0.3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associazioni naturali dell’esperienza umana,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triade </a:t>
            </a:r>
            <a:r>
              <a:rPr sz="1200" dirty="0">
                <a:latin typeface="Times New Roman"/>
                <a:cs typeface="Times New Roman"/>
              </a:rPr>
              <a:t>fece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apparizione </a:t>
            </a:r>
            <a:r>
              <a:rPr sz="1200" spc="-5" dirty="0">
                <a:latin typeface="Times New Roman"/>
                <a:cs typeface="Times New Roman"/>
              </a:rPr>
              <a:t>nella  religione,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molto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Trinità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del Paradiso, </a:t>
            </a:r>
            <a:r>
              <a:rPr sz="1200" dirty="0">
                <a:latin typeface="Times New Roman"/>
                <a:cs typeface="Times New Roman"/>
              </a:rPr>
              <a:t>o qualcuno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rappresentanti, fossero stati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rivelati</a:t>
            </a:r>
            <a:endParaRPr sz="1200">
              <a:latin typeface="Times New Roman"/>
              <a:cs typeface="Times New Roman"/>
            </a:endParaRPr>
          </a:p>
          <a:p>
            <a:pPr marL="63500" marR="469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all’umanità.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Persiani, gli </a:t>
            </a:r>
            <a:r>
              <a:rPr sz="1200" spc="-10" dirty="0">
                <a:latin typeface="Times New Roman"/>
                <a:cs typeface="Times New Roman"/>
              </a:rPr>
              <a:t>Indù, </a:t>
            </a:r>
            <a:r>
              <a:rPr sz="1200" dirty="0">
                <a:latin typeface="Times New Roman"/>
                <a:cs typeface="Times New Roman"/>
              </a:rPr>
              <a:t>i Greci, </a:t>
            </a:r>
            <a:r>
              <a:rPr sz="1200" spc="-5" dirty="0">
                <a:latin typeface="Times New Roman"/>
                <a:cs typeface="Times New Roman"/>
              </a:rPr>
              <a:t>gli Egiziani, </a:t>
            </a:r>
            <a:r>
              <a:rPr sz="1200" dirty="0">
                <a:latin typeface="Times New Roman"/>
                <a:cs typeface="Times New Roman"/>
              </a:rPr>
              <a:t>i Babilonesi, i Romani e </a:t>
            </a:r>
            <a:r>
              <a:rPr sz="1200" spc="-5" dirty="0">
                <a:latin typeface="Times New Roman"/>
                <a:cs typeface="Times New Roman"/>
              </a:rPr>
              <a:t>gli Scandinavi ebbero </a:t>
            </a:r>
            <a:r>
              <a:rPr sz="1200" dirty="0">
                <a:latin typeface="Times New Roman"/>
                <a:cs typeface="Times New Roman"/>
              </a:rPr>
              <a:t>tutti delle </a:t>
            </a:r>
            <a:r>
              <a:rPr sz="1200" spc="-5" dirty="0">
                <a:latin typeface="Times New Roman"/>
                <a:cs typeface="Times New Roman"/>
              </a:rPr>
              <a:t>triadi </a:t>
            </a:r>
            <a:r>
              <a:rPr sz="1200" dirty="0">
                <a:latin typeface="Times New Roman"/>
                <a:cs typeface="Times New Roman"/>
              </a:rPr>
              <a:t>di dei,  ma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ancora vere trinità.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triadi </a:t>
            </a:r>
            <a:r>
              <a:rPr sz="1200" dirty="0">
                <a:latin typeface="Times New Roman"/>
                <a:cs typeface="Times New Roman"/>
              </a:rPr>
              <a:t>di deità </a:t>
            </a:r>
            <a:r>
              <a:rPr sz="1200" spc="-5" dirty="0">
                <a:latin typeface="Times New Roman"/>
                <a:cs typeface="Times New Roman"/>
              </a:rPr>
              <a:t>ebbero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un’origine naturale ed </a:t>
            </a:r>
            <a:r>
              <a:rPr sz="1200" dirty="0">
                <a:latin typeface="Times New Roman"/>
                <a:cs typeface="Times New Roman"/>
              </a:rPr>
              <a:t>apparvero in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o in un </a:t>
            </a:r>
            <a:r>
              <a:rPr sz="1200" spc="-5" dirty="0">
                <a:latin typeface="Times New Roman"/>
                <a:cs typeface="Times New Roman"/>
              </a:rPr>
              <a:t>altro  presso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dei popoli </a:t>
            </a:r>
            <a:r>
              <a:rPr sz="1200" spc="-5" dirty="0">
                <a:latin typeface="Times New Roman"/>
                <a:cs typeface="Times New Roman"/>
              </a:rPr>
              <a:t>intelligenti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Talvolta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triade evoluzionaria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mischiato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Trinità rivelata;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casi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spesso impossibile distinguere </a:t>
            </a:r>
            <a:r>
              <a:rPr sz="1200" dirty="0">
                <a:latin typeface="Times New Roman"/>
                <a:cs typeface="Times New Roman"/>
              </a:rPr>
              <a:t>l’una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dall’altra.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6580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concetti Urantiani di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Trinità</a:t>
            </a:r>
            <a:endParaRPr sz="1600">
              <a:latin typeface="Times New Roman"/>
              <a:cs typeface="Times New Roman"/>
            </a:endParaRPr>
          </a:p>
          <a:p>
            <a:pPr marL="76200" marR="35242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(1143.4) 104:1.1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rivelazione urantiana </a:t>
            </a:r>
            <a:r>
              <a:rPr sz="1200" dirty="0">
                <a:latin typeface="Times New Roman"/>
                <a:cs typeface="Times New Roman"/>
              </a:rPr>
              <a:t>conducente </a:t>
            </a:r>
            <a:r>
              <a:rPr sz="1200" spc="-5" dirty="0">
                <a:latin typeface="Times New Roman"/>
                <a:cs typeface="Times New Roman"/>
              </a:rPr>
              <a:t>alla comprensione della Trinità del Paradiso fu fatta dal personale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Principe Caligastia circa cinquecentomila anni </a:t>
            </a:r>
            <a:r>
              <a:rPr sz="1200" dirty="0">
                <a:latin typeface="Times New Roman"/>
                <a:cs typeface="Times New Roman"/>
              </a:rPr>
              <a:t>fa.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Trinità fu perduto </a:t>
            </a:r>
            <a:r>
              <a:rPr sz="1200" dirty="0">
                <a:latin typeface="Times New Roman"/>
                <a:cs typeface="Times New Roman"/>
              </a:rPr>
              <a:t>per il mondo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perturbati  tempi che </a:t>
            </a:r>
            <a:r>
              <a:rPr sz="1200" spc="-5" dirty="0">
                <a:latin typeface="Times New Roman"/>
                <a:cs typeface="Times New Roman"/>
              </a:rPr>
              <a:t>seguirono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ribellione planetaria.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(1143.5) 104:1.2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seconda </a:t>
            </a:r>
            <a:r>
              <a:rPr sz="1200" spc="-5" dirty="0">
                <a:latin typeface="Times New Roman"/>
                <a:cs typeface="Times New Roman"/>
              </a:rPr>
              <a:t>presentazione della Trinità fu fatta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Eva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primo 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giardino. Questi insegnamenti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ancora stati </a:t>
            </a:r>
            <a:r>
              <a:rPr sz="1200" spc="-5" dirty="0">
                <a:latin typeface="Times New Roman"/>
                <a:cs typeface="Times New Roman"/>
              </a:rPr>
              <a:t>interamente cancellati ai </a:t>
            </a:r>
            <a:r>
              <a:rPr sz="1200" dirty="0">
                <a:latin typeface="Times New Roman"/>
                <a:cs typeface="Times New Roman"/>
              </a:rPr>
              <a:t>tempi di </a:t>
            </a:r>
            <a:r>
              <a:rPr sz="1200" spc="-5" dirty="0">
                <a:latin typeface="Times New Roman"/>
                <a:cs typeface="Times New Roman"/>
              </a:rPr>
              <a:t>Machiventa Melchizedek, circa trentacinquemila anni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tardi, perché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Trinità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Setiti </a:t>
            </a:r>
            <a:r>
              <a:rPr sz="1200" spc="-5" dirty="0">
                <a:latin typeface="Times New Roman"/>
                <a:cs typeface="Times New Roman"/>
              </a:rPr>
              <a:t>persisté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Mesopotamia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Egitto, </a:t>
            </a:r>
            <a:r>
              <a:rPr sz="1200" dirty="0">
                <a:latin typeface="Times New Roman"/>
                <a:cs typeface="Times New Roman"/>
              </a:rPr>
              <a:t>ma più </a:t>
            </a:r>
            <a:r>
              <a:rPr sz="1200" spc="-5" dirty="0">
                <a:latin typeface="Times New Roman"/>
                <a:cs typeface="Times New Roman"/>
              </a:rPr>
              <a:t>specialmente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perpetuato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Agni, </a:t>
            </a:r>
            <a:r>
              <a:rPr sz="1200" dirty="0">
                <a:latin typeface="Times New Roman"/>
                <a:cs typeface="Times New Roman"/>
              </a:rPr>
              <a:t>il dio </a:t>
            </a:r>
            <a:r>
              <a:rPr sz="1200" spc="-5" dirty="0">
                <a:latin typeface="Times New Roman"/>
                <a:cs typeface="Times New Roman"/>
              </a:rPr>
              <a:t>vedico tricefalo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fuoco.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71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(1143.6) 104:1.3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terza </a:t>
            </a:r>
            <a:r>
              <a:rPr sz="1200" spc="-5" dirty="0">
                <a:latin typeface="Times New Roman"/>
                <a:cs typeface="Times New Roman"/>
              </a:rPr>
              <a:t>presentazione della Trinità fu fatta </a:t>
            </a:r>
            <a:r>
              <a:rPr sz="1200" dirty="0">
                <a:latin typeface="Times New Roman"/>
                <a:cs typeface="Times New Roman"/>
              </a:rPr>
              <a:t>da Machiventa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dottrina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simbolizzata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cerchi  concentrici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di Salem </a:t>
            </a:r>
            <a:r>
              <a:rPr sz="1200" spc="-5" dirty="0">
                <a:latin typeface="Times New Roman"/>
                <a:cs typeface="Times New Roman"/>
              </a:rPr>
              <a:t>portava sul suo medaglione pettorale.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Machiventa ebbe </a:t>
            </a:r>
            <a:r>
              <a:rPr sz="1200" dirty="0">
                <a:latin typeface="Times New Roman"/>
                <a:cs typeface="Times New Roman"/>
              </a:rPr>
              <a:t>molta </a:t>
            </a:r>
            <a:r>
              <a:rPr sz="1200" spc="-5" dirty="0">
                <a:latin typeface="Times New Roman"/>
                <a:cs typeface="Times New Roman"/>
              </a:rPr>
              <a:t>difficoltà ad istruire </a:t>
            </a:r>
            <a:r>
              <a:rPr sz="1200" dirty="0">
                <a:latin typeface="Times New Roman"/>
                <a:cs typeface="Times New Roman"/>
              </a:rPr>
              <a:t>i Beduini  </a:t>
            </a:r>
            <a:r>
              <a:rPr sz="1200" spc="-5" dirty="0">
                <a:latin typeface="Times New Roman"/>
                <a:cs typeface="Times New Roman"/>
              </a:rPr>
              <a:t>della Palestina sul Padre Universale,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e lo 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discepoli credette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 consistesse nei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Altissimi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Norlatiadek; alcuni concepirono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composta dal </a:t>
            </a:r>
            <a:r>
              <a:rPr sz="1200" dirty="0">
                <a:latin typeface="Times New Roman"/>
                <a:cs typeface="Times New Roman"/>
              </a:rPr>
              <a:t>Sovrano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Sistema, </a:t>
            </a:r>
            <a:r>
              <a:rPr sz="1200" spc="-5" dirty="0">
                <a:latin typeface="Times New Roman"/>
                <a:cs typeface="Times New Roman"/>
              </a:rPr>
              <a:t>dal Padre della  </a:t>
            </a:r>
            <a:r>
              <a:rPr sz="1200" dirty="0">
                <a:latin typeface="Times New Roman"/>
                <a:cs typeface="Times New Roman"/>
              </a:rPr>
              <a:t>Costellazione e </a:t>
            </a:r>
            <a:r>
              <a:rPr sz="1200" spc="-5" dirty="0">
                <a:latin typeface="Times New Roman"/>
                <a:cs typeface="Times New Roman"/>
              </a:rPr>
              <a:t>dalla Deità Creatrice dell’universo locale;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ancora minore </a:t>
            </a:r>
            <a:r>
              <a:rPr sz="1200" spc="-5" dirty="0">
                <a:latin typeface="Times New Roman"/>
                <a:cs typeface="Times New Roman"/>
              </a:rPr>
              <a:t>colse </a:t>
            </a:r>
            <a:r>
              <a:rPr sz="1200" dirty="0">
                <a:latin typeface="Times New Roman"/>
                <a:cs typeface="Times New Roman"/>
              </a:rPr>
              <a:t>vagamente </a:t>
            </a:r>
            <a:r>
              <a:rPr sz="1200" spc="-5" dirty="0">
                <a:latin typeface="Times New Roman"/>
                <a:cs typeface="Times New Roman"/>
              </a:rPr>
              <a:t>l’idea dell’associazione  paradisiaca del </a:t>
            </a:r>
            <a:r>
              <a:rPr sz="1200" dirty="0">
                <a:latin typeface="Times New Roman"/>
                <a:cs typeface="Times New Roman"/>
              </a:rPr>
              <a:t>Padre,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 dello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780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(1144.1) 104:1.4 </a:t>
            </a:r>
            <a:r>
              <a:rPr sz="1200" spc="-5" dirty="0">
                <a:latin typeface="Times New Roman"/>
                <a:cs typeface="Times New Roman"/>
              </a:rPr>
              <a:t>Grazie alle attività dei 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Trinità si diffusero </a:t>
            </a:r>
            <a:r>
              <a:rPr sz="1200" dirty="0">
                <a:latin typeface="Times New Roman"/>
                <a:cs typeface="Times New Roman"/>
              </a:rPr>
              <a:t>gradualmente in 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dell’Eurasia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dell’Africa del Nord. Spesso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difficile distinguere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triadi </a:t>
            </a:r>
            <a:r>
              <a:rPr sz="1200" dirty="0">
                <a:latin typeface="Times New Roman"/>
                <a:cs typeface="Times New Roman"/>
              </a:rPr>
              <a:t>e le trinità </a:t>
            </a:r>
            <a:r>
              <a:rPr sz="1200" spc="-5" dirty="0">
                <a:latin typeface="Times New Roman"/>
                <a:cs typeface="Times New Roman"/>
              </a:rPr>
              <a:t>presso gli Anditi </a:t>
            </a:r>
            <a:r>
              <a:rPr sz="1200" spc="1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tardivi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epoche </a:t>
            </a:r>
            <a:r>
              <a:rPr sz="1200" spc="-5" dirty="0">
                <a:latin typeface="Times New Roman"/>
                <a:cs typeface="Times New Roman"/>
              </a:rPr>
              <a:t>posteriori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Melchizedek, quando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si mischiarono </a:t>
            </a:r>
            <a:r>
              <a:rPr sz="1200" dirty="0">
                <a:latin typeface="Times New Roman"/>
                <a:cs typeface="Times New Roman"/>
              </a:rPr>
              <a:t>e si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fusero.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74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962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(1144.2) 104:1.5 </a:t>
            </a:r>
            <a:r>
              <a:rPr sz="1200" spc="-5" dirty="0">
                <a:latin typeface="Times New Roman"/>
                <a:cs typeface="Times New Roman"/>
              </a:rPr>
              <a:t>Tra gli </a:t>
            </a:r>
            <a:r>
              <a:rPr sz="1200" spc="-10" dirty="0">
                <a:latin typeface="Times New Roman"/>
                <a:cs typeface="Times New Roman"/>
              </a:rPr>
              <a:t>Indù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trinitario si </a:t>
            </a:r>
            <a:r>
              <a:rPr sz="1200" dirty="0">
                <a:latin typeface="Times New Roman"/>
                <a:cs typeface="Times New Roman"/>
              </a:rPr>
              <a:t>radicò </a:t>
            </a:r>
            <a:r>
              <a:rPr sz="1200" spc="-5" dirty="0">
                <a:latin typeface="Times New Roman"/>
                <a:cs typeface="Times New Roman"/>
              </a:rPr>
              <a:t>come Essere, Intelligenza </a:t>
            </a:r>
            <a:r>
              <a:rPr sz="1200" dirty="0">
                <a:latin typeface="Times New Roman"/>
                <a:cs typeface="Times New Roman"/>
              </a:rPr>
              <a:t>e Gioia. </a:t>
            </a:r>
            <a:r>
              <a:rPr sz="1200" spc="-5" dirty="0">
                <a:latin typeface="Times New Roman"/>
                <a:cs typeface="Times New Roman"/>
              </a:rPr>
              <a:t>(Una </a:t>
            </a:r>
            <a:r>
              <a:rPr sz="1200" dirty="0">
                <a:latin typeface="Times New Roman"/>
                <a:cs typeface="Times New Roman"/>
              </a:rPr>
              <a:t>concezione indiana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fu 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Brahma, </a:t>
            </a:r>
            <a:r>
              <a:rPr sz="1200" dirty="0">
                <a:latin typeface="Times New Roman"/>
                <a:cs typeface="Times New Roman"/>
              </a:rPr>
              <a:t>Siva e Vishnu.)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le prime </a:t>
            </a:r>
            <a:r>
              <a:rPr sz="1200" spc="-5" dirty="0">
                <a:latin typeface="Times New Roman"/>
                <a:cs typeface="Times New Roman"/>
              </a:rPr>
              <a:t>descrizioni della Trinità furono portate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India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sacerdoti </a:t>
            </a:r>
            <a:r>
              <a:rPr sz="1200" dirty="0">
                <a:latin typeface="Times New Roman"/>
                <a:cs typeface="Times New Roman"/>
              </a:rPr>
              <a:t>setiti, le </a:t>
            </a:r>
            <a:r>
              <a:rPr sz="1200" spc="-5" dirty="0">
                <a:latin typeface="Times New Roman"/>
                <a:cs typeface="Times New Roman"/>
              </a:rPr>
              <a:t>idee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recenti sulla Trinità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importate dai missionari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sviluppate dagli intelletti </a:t>
            </a:r>
            <a:r>
              <a:rPr sz="1200" dirty="0">
                <a:latin typeface="Times New Roman"/>
                <a:cs typeface="Times New Roman"/>
              </a:rPr>
              <a:t>nativi </a:t>
            </a:r>
            <a:r>
              <a:rPr sz="1200" spc="-5" dirty="0">
                <a:latin typeface="Times New Roman"/>
                <a:cs typeface="Times New Roman"/>
              </a:rPr>
              <a:t>dell’India </a:t>
            </a:r>
            <a:r>
              <a:rPr sz="1200" dirty="0">
                <a:latin typeface="Times New Roman"/>
                <a:cs typeface="Times New Roman"/>
              </a:rPr>
              <a:t>mediante un compendio  di queste </a:t>
            </a:r>
            <a:r>
              <a:rPr sz="1200" spc="-5" dirty="0">
                <a:latin typeface="Times New Roman"/>
                <a:cs typeface="Times New Roman"/>
              </a:rPr>
              <a:t>dottrine con </a:t>
            </a:r>
            <a:r>
              <a:rPr sz="1200" dirty="0">
                <a:latin typeface="Times New Roman"/>
                <a:cs typeface="Times New Roman"/>
              </a:rPr>
              <a:t>concezioni di </a:t>
            </a:r>
            <a:r>
              <a:rPr sz="1200" spc="-5" dirty="0">
                <a:latin typeface="Times New Roman"/>
                <a:cs typeface="Times New Roman"/>
              </a:rPr>
              <a:t>triadi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(1144.3) 104:1.6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fede buddista sviluppò due dottrine di </a:t>
            </a:r>
            <a:r>
              <a:rPr sz="1200" spc="-5" dirty="0">
                <a:latin typeface="Times New Roman"/>
                <a:cs typeface="Times New Roman"/>
              </a:rPr>
              <a:t>natura trinitaria.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Fratellanza;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presentazione fatta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Gautama Siddharta. L’idea successiva,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sviluppò </a:t>
            </a:r>
            <a:r>
              <a:rPr sz="1200" spc="-5" dirty="0">
                <a:latin typeface="Times New Roman"/>
                <a:cs typeface="Times New Roman"/>
              </a:rPr>
              <a:t>nel ramo settentrionale dei seguaci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Budda,  comprendeva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Signore Supremo,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Santo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Salvatore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Incarnato.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790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(1144.4) 104:1.7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idee degli Indù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Buddisti erano dei </a:t>
            </a:r>
            <a:r>
              <a:rPr sz="1200" dirty="0">
                <a:latin typeface="Times New Roman"/>
                <a:cs typeface="Times New Roman"/>
              </a:rPr>
              <a:t>veri </a:t>
            </a:r>
            <a:r>
              <a:rPr sz="1200" spc="-5" dirty="0">
                <a:latin typeface="Times New Roman"/>
                <a:cs typeface="Times New Roman"/>
              </a:rPr>
              <a:t>postulati trinitari, </a:t>
            </a:r>
            <a:r>
              <a:rPr sz="1200" dirty="0">
                <a:latin typeface="Times New Roman"/>
                <a:cs typeface="Times New Roman"/>
              </a:rPr>
              <a:t>cioè </a:t>
            </a:r>
            <a:r>
              <a:rPr sz="1200" spc="-5" dirty="0">
                <a:latin typeface="Times New Roman"/>
                <a:cs typeface="Times New Roman"/>
              </a:rPr>
              <a:t>l’idea </a:t>
            </a:r>
            <a:r>
              <a:rPr sz="1200" dirty="0">
                <a:latin typeface="Times New Roman"/>
                <a:cs typeface="Times New Roman"/>
              </a:rPr>
              <a:t>di una triplice </a:t>
            </a: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Dio monoteistico. Un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trinità non </a:t>
            </a:r>
            <a:r>
              <a:rPr sz="1200" spc="-5" dirty="0">
                <a:latin typeface="Times New Roman"/>
                <a:cs typeface="Times New Roman"/>
              </a:rPr>
              <a:t>consiste soltanto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mettere insieme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separati.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327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(1144.5) 104:1.8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Ebrei vennero </a:t>
            </a:r>
            <a:r>
              <a:rPr sz="1200" dirty="0">
                <a:latin typeface="Times New Roman"/>
                <a:cs typeface="Times New Roman"/>
              </a:rPr>
              <a:t>a conoscenza </a:t>
            </a:r>
            <a:r>
              <a:rPr sz="1200" spc="-5" dirty="0">
                <a:latin typeface="Times New Roman"/>
                <a:cs typeface="Times New Roman"/>
              </a:rPr>
              <a:t>della Trinità dalle tradizioni kenite dei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zelo  </a:t>
            </a:r>
            <a:r>
              <a:rPr sz="1200" spc="-5" dirty="0">
                <a:latin typeface="Times New Roman"/>
                <a:cs typeface="Times New Roman"/>
              </a:rPr>
              <a:t>monoteistico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unico, Yahweh, eclissò </a:t>
            </a:r>
            <a:r>
              <a:rPr sz="1200" dirty="0">
                <a:latin typeface="Times New Roman"/>
                <a:cs typeface="Times New Roman"/>
              </a:rPr>
              <a:t>a tal punto tutti </a:t>
            </a:r>
            <a:r>
              <a:rPr sz="1200" spc="-5" dirty="0">
                <a:latin typeface="Times New Roman"/>
                <a:cs typeface="Times New Roman"/>
              </a:rPr>
              <a:t>questi insegnamenti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dell’apparizione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la  dottrina di Elohim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praticamente eliminata dalla teologia ebraica.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ebraica </a:t>
            </a:r>
            <a:r>
              <a:rPr sz="1200" dirty="0">
                <a:latin typeface="Times New Roman"/>
                <a:cs typeface="Times New Roman"/>
              </a:rPr>
              <a:t>non riusciva a </a:t>
            </a:r>
            <a:r>
              <a:rPr sz="1200" spc="-5" dirty="0">
                <a:latin typeface="Times New Roman"/>
                <a:cs typeface="Times New Roman"/>
              </a:rPr>
              <a:t>conciliare </a:t>
            </a:r>
            <a:r>
              <a:rPr sz="1200" dirty="0">
                <a:latin typeface="Times New Roman"/>
                <a:cs typeface="Times New Roman"/>
              </a:rPr>
              <a:t>il concetto  </a:t>
            </a:r>
            <a:r>
              <a:rPr sz="1200" spc="-5" dirty="0">
                <a:latin typeface="Times New Roman"/>
                <a:cs typeface="Times New Roman"/>
              </a:rPr>
              <a:t>trinitario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monoteistica </a:t>
            </a:r>
            <a:r>
              <a:rPr sz="1200" spc="-5" dirty="0">
                <a:latin typeface="Times New Roman"/>
                <a:cs typeface="Times New Roman"/>
              </a:rPr>
              <a:t>nel Signore Unico,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d’Israele.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(1144.6) 104:1.9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praticanti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 islamica </a:t>
            </a:r>
            <a:r>
              <a:rPr sz="1200" dirty="0">
                <a:latin typeface="Times New Roman"/>
                <a:cs typeface="Times New Roman"/>
              </a:rPr>
              <a:t>non riuscirono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loro a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l’idea </a:t>
            </a:r>
            <a:r>
              <a:rPr sz="1200" spc="-5" dirty="0">
                <a:latin typeface="Times New Roman"/>
                <a:cs typeface="Times New Roman"/>
              </a:rPr>
              <a:t>della Trinità.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difficile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88900" marR="30353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monoteismo </a:t>
            </a:r>
            <a:r>
              <a:rPr sz="1200" spc="-5" dirty="0">
                <a:latin typeface="Times New Roman"/>
                <a:cs typeface="Times New Roman"/>
              </a:rPr>
              <a:t>emergente tollerare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trinitarismo </a:t>
            </a:r>
            <a:r>
              <a:rPr sz="1200" dirty="0">
                <a:latin typeface="Times New Roman"/>
                <a:cs typeface="Times New Roman"/>
              </a:rPr>
              <a:t>quando è posto di </a:t>
            </a:r>
            <a:r>
              <a:rPr sz="1200" spc="-5" dirty="0">
                <a:latin typeface="Times New Roman"/>
                <a:cs typeface="Times New Roman"/>
              </a:rPr>
              <a:t>fronte al </a:t>
            </a:r>
            <a:r>
              <a:rPr sz="1200" dirty="0">
                <a:latin typeface="Times New Roman"/>
                <a:cs typeface="Times New Roman"/>
              </a:rPr>
              <a:t>politeismo. </a:t>
            </a:r>
            <a:r>
              <a:rPr sz="1200" spc="-5" dirty="0">
                <a:latin typeface="Times New Roman"/>
                <a:cs typeface="Times New Roman"/>
              </a:rPr>
              <a:t>L’idea </a:t>
            </a:r>
            <a:r>
              <a:rPr sz="1200" dirty="0">
                <a:latin typeface="Times New Roman"/>
                <a:cs typeface="Times New Roman"/>
              </a:rPr>
              <a:t>di trinità </a:t>
            </a:r>
            <a:r>
              <a:rPr sz="1200" spc="-5" dirty="0">
                <a:latin typeface="Times New Roman"/>
                <a:cs typeface="Times New Roman"/>
              </a:rPr>
              <a:t>si radica meglio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quelle  religioni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una solida </a:t>
            </a:r>
            <a:r>
              <a:rPr sz="1200" spc="-5" dirty="0">
                <a:latin typeface="Times New Roman"/>
                <a:cs typeface="Times New Roman"/>
              </a:rPr>
              <a:t>tradizione monoteistica </a:t>
            </a:r>
            <a:r>
              <a:rPr sz="1200" dirty="0">
                <a:latin typeface="Times New Roman"/>
                <a:cs typeface="Times New Roman"/>
              </a:rPr>
              <a:t>unita </a:t>
            </a:r>
            <a:r>
              <a:rPr sz="1200" spc="-5" dirty="0">
                <a:latin typeface="Times New Roman"/>
                <a:cs typeface="Times New Roman"/>
              </a:rPr>
              <a:t>ad un’elasticità dottrinale.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monoteisti, </a:t>
            </a:r>
            <a:r>
              <a:rPr sz="1200" spc="-5" dirty="0">
                <a:latin typeface="Times New Roman"/>
                <a:cs typeface="Times New Roman"/>
              </a:rPr>
              <a:t>gli Ebrei </a:t>
            </a:r>
            <a:r>
              <a:rPr sz="1200" dirty="0">
                <a:latin typeface="Times New Roman"/>
                <a:cs typeface="Times New Roman"/>
              </a:rPr>
              <a:t>ed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88900" marR="4572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Maomettani, ebbero </a:t>
            </a:r>
            <a:r>
              <a:rPr sz="1200" dirty="0">
                <a:latin typeface="Times New Roman"/>
                <a:cs typeface="Times New Roman"/>
              </a:rPr>
              <a:t>difficoltà a </a:t>
            </a:r>
            <a:r>
              <a:rPr sz="1200" spc="-5" dirty="0">
                <a:latin typeface="Times New Roman"/>
                <a:cs typeface="Times New Roman"/>
              </a:rPr>
              <a:t>distinguere </a:t>
            </a:r>
            <a:r>
              <a:rPr sz="1200" dirty="0">
                <a:latin typeface="Times New Roman"/>
                <a:cs typeface="Times New Roman"/>
              </a:rPr>
              <a:t>tra l’adorazione di tre </a:t>
            </a:r>
            <a:r>
              <a:rPr sz="1200" spc="-5" dirty="0">
                <a:latin typeface="Times New Roman"/>
                <a:cs typeface="Times New Roman"/>
              </a:rPr>
              <a:t>dei, </a:t>
            </a:r>
            <a:r>
              <a:rPr sz="1200" dirty="0">
                <a:latin typeface="Times New Roman"/>
                <a:cs typeface="Times New Roman"/>
              </a:rPr>
              <a:t>il politeismo,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trinitarismo, l’adorazione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sola </a:t>
            </a:r>
            <a:r>
              <a:rPr sz="1200" spc="-5" dirty="0">
                <a:latin typeface="Times New Roman"/>
                <a:cs typeface="Times New Roman"/>
              </a:rPr>
              <a:t>Deità  esistente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manifestazione trina </a:t>
            </a:r>
            <a:r>
              <a:rPr sz="1200" dirty="0">
                <a:latin typeface="Times New Roman"/>
                <a:cs typeface="Times New Roman"/>
              </a:rPr>
              <a:t>di divinità e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04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01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(1144.7) 104:1.10 </a:t>
            </a:r>
            <a:r>
              <a:rPr sz="1200" spc="-5" dirty="0">
                <a:latin typeface="Times New Roman"/>
                <a:cs typeface="Times New Roman"/>
              </a:rPr>
              <a:t>Gesù insegnò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apostoli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riguardante </a:t>
            </a:r>
            <a:r>
              <a:rPr sz="1200" dirty="0">
                <a:latin typeface="Times New Roman"/>
                <a:cs typeface="Times New Roman"/>
              </a:rPr>
              <a:t>le persone </a:t>
            </a:r>
            <a:r>
              <a:rPr sz="1200" spc="-5" dirty="0">
                <a:latin typeface="Times New Roman"/>
                <a:cs typeface="Times New Roman"/>
              </a:rPr>
              <a:t>della Trinità del </a:t>
            </a:r>
            <a:r>
              <a:rPr sz="1200" dirty="0">
                <a:latin typeface="Times New Roman"/>
                <a:cs typeface="Times New Roman"/>
              </a:rPr>
              <a:t>Paradiso, ma </a:t>
            </a:r>
            <a:r>
              <a:rPr sz="1200" spc="-5" dirty="0">
                <a:latin typeface="Times New Roman"/>
                <a:cs typeface="Times New Roman"/>
              </a:rPr>
              <a:t>essi credettero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parlasse  figuratamente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simbolicamente. Essendo stati </a:t>
            </a:r>
            <a:r>
              <a:rPr sz="1200" dirty="0">
                <a:latin typeface="Times New Roman"/>
                <a:cs typeface="Times New Roman"/>
              </a:rPr>
              <a:t>allevati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monoteismo </a:t>
            </a:r>
            <a:r>
              <a:rPr sz="1200" spc="-5" dirty="0">
                <a:latin typeface="Times New Roman"/>
                <a:cs typeface="Times New Roman"/>
              </a:rPr>
              <a:t>ebraico, essi trovarono </a:t>
            </a:r>
            <a:r>
              <a:rPr sz="1200" dirty="0">
                <a:latin typeface="Times New Roman"/>
                <a:cs typeface="Times New Roman"/>
              </a:rPr>
              <a:t>difficile </a:t>
            </a:r>
            <a:r>
              <a:rPr sz="1200" spc="-5" dirty="0">
                <a:latin typeface="Times New Roman"/>
                <a:cs typeface="Times New Roman"/>
              </a:rPr>
              <a:t>aderire ad </a:t>
            </a:r>
            <a:r>
              <a:rPr sz="1200" dirty="0">
                <a:latin typeface="Times New Roman"/>
                <a:cs typeface="Times New Roman"/>
              </a:rPr>
              <a:t>una credenza </a:t>
            </a:r>
            <a:r>
              <a:rPr sz="1200" spc="-5" dirty="0">
                <a:latin typeface="Times New Roman"/>
                <a:cs typeface="Times New Roman"/>
              </a:rPr>
              <a:t>che  sembrava </a:t>
            </a:r>
            <a:r>
              <a:rPr sz="1200" dirty="0">
                <a:latin typeface="Times New Roman"/>
                <a:cs typeface="Times New Roman"/>
              </a:rPr>
              <a:t>in conflitto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concetto dominante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Yahweh. </a:t>
            </a:r>
            <a:r>
              <a:rPr sz="1200" dirty="0">
                <a:latin typeface="Times New Roman"/>
                <a:cs typeface="Times New Roman"/>
              </a:rPr>
              <a:t>Ed i primi </a:t>
            </a:r>
            <a:r>
              <a:rPr sz="1200" spc="-5" dirty="0">
                <a:latin typeface="Times New Roman"/>
                <a:cs typeface="Times New Roman"/>
              </a:rPr>
              <a:t>Cristiani ereditarono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pregiudizio ebraico </a:t>
            </a:r>
            <a:r>
              <a:rPr sz="1200" dirty="0">
                <a:latin typeface="Times New Roman"/>
                <a:cs typeface="Times New Roman"/>
              </a:rPr>
              <a:t>verso il  </a:t>
            </a:r>
            <a:r>
              <a:rPr sz="1200" spc="-5" dirty="0">
                <a:latin typeface="Times New Roman"/>
                <a:cs typeface="Times New Roman"/>
              </a:rPr>
              <a:t>concetto della Trinità.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(1144.8) 104:1.11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Trinità </a:t>
            </a:r>
            <a:r>
              <a:rPr sz="1200" spc="-5" dirty="0">
                <a:latin typeface="Times New Roman"/>
                <a:cs typeface="Times New Roman"/>
              </a:rPr>
              <a:t>del Cristianesimo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proclamata ad </a:t>
            </a:r>
            <a:r>
              <a:rPr sz="1200" dirty="0">
                <a:latin typeface="Times New Roman"/>
                <a:cs typeface="Times New Roman"/>
              </a:rPr>
              <a:t>Antiochia e </a:t>
            </a:r>
            <a:r>
              <a:rPr sz="1200" spc="-5" dirty="0">
                <a:latin typeface="Times New Roman"/>
                <a:cs typeface="Times New Roman"/>
              </a:rPr>
              <a:t>consisteva </a:t>
            </a:r>
            <a:r>
              <a:rPr sz="1200" dirty="0">
                <a:latin typeface="Times New Roman"/>
                <a:cs typeface="Times New Roman"/>
              </a:rPr>
              <a:t>in Dio, la sua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dirty="0">
                <a:latin typeface="Times New Roman"/>
                <a:cs typeface="Times New Roman"/>
              </a:rPr>
              <a:t>e la sua Saggezza.  </a:t>
            </a:r>
            <a:r>
              <a:rPr sz="1200" spc="-5" dirty="0">
                <a:latin typeface="Times New Roman"/>
                <a:cs typeface="Times New Roman"/>
              </a:rPr>
              <a:t>Paolo era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Paradisiaca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Padre, del Figlio </a:t>
            </a:r>
            <a:r>
              <a:rPr sz="1200" dirty="0">
                <a:latin typeface="Times New Roman"/>
                <a:cs typeface="Times New Roman"/>
              </a:rPr>
              <a:t>e dello Spirito, ma </a:t>
            </a:r>
            <a:r>
              <a:rPr sz="1200" spc="-5" dirty="0">
                <a:latin typeface="Times New Roman"/>
                <a:cs typeface="Times New Roman"/>
              </a:rPr>
              <a:t>predicò raramente su questo tema </a:t>
            </a:r>
            <a:r>
              <a:rPr sz="1200" dirty="0">
                <a:latin typeface="Times New Roman"/>
                <a:cs typeface="Times New Roman"/>
              </a:rPr>
              <a:t>e ne </a:t>
            </a:r>
            <a:r>
              <a:rPr sz="1200" spc="-5" dirty="0">
                <a:latin typeface="Times New Roman"/>
                <a:cs typeface="Times New Roman"/>
              </a:rPr>
              <a:t>fece  </a:t>
            </a:r>
            <a:r>
              <a:rPr sz="1200" dirty="0">
                <a:latin typeface="Times New Roman"/>
                <a:cs typeface="Times New Roman"/>
              </a:rPr>
              <a:t>menzione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poche delle sue lettere alle </a:t>
            </a:r>
            <a:r>
              <a:rPr sz="1200" dirty="0">
                <a:latin typeface="Times New Roman"/>
                <a:cs typeface="Times New Roman"/>
              </a:rPr>
              <a:t>nuove Chiese in </a:t>
            </a:r>
            <a:r>
              <a:rPr sz="1200" spc="-5" dirty="0">
                <a:latin typeface="Times New Roman"/>
                <a:cs typeface="Times New Roman"/>
              </a:rPr>
              <a:t>formazione. Anche allora,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i suoi compagni apostoli,  </a:t>
            </a:r>
            <a:r>
              <a:rPr sz="1200" spc="-5" dirty="0">
                <a:latin typeface="Times New Roman"/>
                <a:cs typeface="Times New Roman"/>
              </a:rPr>
              <a:t>Paolo confuse Gesù,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 dell’universo locale,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Persona della Deità,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6305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(1144.9) 104:1.12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cristiano </a:t>
            </a:r>
            <a:r>
              <a:rPr sz="1200" spc="-5" dirty="0">
                <a:latin typeface="Times New Roman"/>
                <a:cs typeface="Times New Roman"/>
              </a:rPr>
              <a:t>della Trinità, che cominciò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accettato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del primo </a:t>
            </a: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dopo Cristo,  </a:t>
            </a:r>
            <a:r>
              <a:rPr sz="1200" spc="-5" dirty="0">
                <a:latin typeface="Times New Roman"/>
                <a:cs typeface="Times New Roman"/>
              </a:rPr>
              <a:t>comprendeva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Divina Ministra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— lo Spirito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Madre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locale </a:t>
            </a:r>
            <a:r>
              <a:rPr sz="1200" dirty="0">
                <a:latin typeface="Times New Roman"/>
                <a:cs typeface="Times New Roman"/>
              </a:rPr>
              <a:t>e consorte </a:t>
            </a:r>
            <a:r>
              <a:rPr sz="1200" spc="-5" dirty="0">
                <a:latin typeface="Times New Roman"/>
                <a:cs typeface="Times New Roman"/>
              </a:rPr>
              <a:t>creativa del Figlio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429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(1145.1) 104:1.13 </a:t>
            </a:r>
            <a:r>
              <a:rPr sz="1200" spc="-5" dirty="0">
                <a:latin typeface="Times New Roman"/>
                <a:cs typeface="Times New Roman"/>
              </a:rPr>
              <a:t>Dai tempi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reale identità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del Paradiso </a:t>
            </a:r>
            <a:r>
              <a:rPr sz="1200" dirty="0">
                <a:latin typeface="Times New Roman"/>
                <a:cs typeface="Times New Roman"/>
              </a:rPr>
              <a:t>non è stata </a:t>
            </a:r>
            <a:r>
              <a:rPr sz="1200" spc="-5" dirty="0">
                <a:latin typeface="Times New Roman"/>
                <a:cs typeface="Times New Roman"/>
              </a:rPr>
              <a:t>conosciuta su Urantia (eccetto che </a:t>
            </a:r>
            <a:r>
              <a:rPr sz="1200" dirty="0">
                <a:latin typeface="Times New Roman"/>
                <a:cs typeface="Times New Roman"/>
              </a:rPr>
              <a:t>da pochi  individui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quali è stata </a:t>
            </a:r>
            <a:r>
              <a:rPr sz="1200" spc="-5" dirty="0">
                <a:latin typeface="Times New Roman"/>
                <a:cs typeface="Times New Roman"/>
              </a:rPr>
              <a:t>specialmente </a:t>
            </a:r>
            <a:r>
              <a:rPr sz="1200" dirty="0">
                <a:latin typeface="Times New Roman"/>
                <a:cs typeface="Times New Roman"/>
              </a:rPr>
              <a:t>rivelata) fino </a:t>
            </a:r>
            <a:r>
              <a:rPr sz="1200" spc="-5" dirty="0">
                <a:latin typeface="Times New Roman"/>
                <a:cs typeface="Times New Roman"/>
              </a:rPr>
              <a:t>alla sua </a:t>
            </a:r>
            <a:r>
              <a:rPr sz="1200" dirty="0">
                <a:latin typeface="Times New Roman"/>
                <a:cs typeface="Times New Roman"/>
              </a:rPr>
              <a:t>presentazione in </a:t>
            </a:r>
            <a:r>
              <a:rPr sz="1200" spc="-5" dirty="0">
                <a:latin typeface="Times New Roman"/>
                <a:cs typeface="Times New Roman"/>
              </a:rPr>
              <a:t>queste divulgazioni rivelatorie. Ma </a:t>
            </a:r>
            <a:r>
              <a:rPr sz="1200" dirty="0">
                <a:latin typeface="Times New Roman"/>
                <a:cs typeface="Times New Roman"/>
              </a:rPr>
              <a:t>sebbene il </a:t>
            </a:r>
            <a:r>
              <a:rPr sz="1200" spc="-5" dirty="0">
                <a:latin typeface="Times New Roman"/>
                <a:cs typeface="Times New Roman"/>
              </a:rPr>
              <a:t>concetto  cristiano della Trinità fosse errato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fatti,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praticamente esatto sotto l’aspetto delle relazioni spirituali. Soltanto nelle sue  implicazioni filosofiche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sue conseguenze </a:t>
            </a:r>
            <a:r>
              <a:rPr sz="1200" dirty="0">
                <a:latin typeface="Times New Roman"/>
                <a:cs typeface="Times New Roman"/>
              </a:rPr>
              <a:t>cosmologiche </a:t>
            </a:r>
            <a:r>
              <a:rPr sz="1200" spc="-5" dirty="0">
                <a:latin typeface="Times New Roman"/>
                <a:cs typeface="Times New Roman"/>
              </a:rPr>
              <a:t>questo concetto provocava </a:t>
            </a:r>
            <a:r>
              <a:rPr sz="1200" dirty="0">
                <a:latin typeface="Times New Roman"/>
                <a:cs typeface="Times New Roman"/>
              </a:rPr>
              <a:t>delle perplessità. È stato </a:t>
            </a:r>
            <a:r>
              <a:rPr sz="1200" spc="-5" dirty="0">
                <a:latin typeface="Times New Roman"/>
                <a:cs typeface="Times New Roman"/>
              </a:rPr>
              <a:t>difficile per 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mentalità cosmica </a:t>
            </a:r>
            <a:r>
              <a:rPr sz="1200" dirty="0">
                <a:latin typeface="Times New Roman"/>
                <a:cs typeface="Times New Roman"/>
              </a:rPr>
              <a:t>credere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Persona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membro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Trinità infinita, </a:t>
            </a:r>
            <a:r>
              <a:rPr sz="1200" spc="5" dirty="0">
                <a:latin typeface="Times New Roman"/>
                <a:cs typeface="Times New Roman"/>
              </a:rPr>
              <a:t>avesse  </a:t>
            </a:r>
            <a:r>
              <a:rPr sz="1200" spc="-5" dirty="0">
                <a:latin typeface="Times New Roman"/>
                <a:cs typeface="Times New Roman"/>
              </a:rPr>
              <a:t>soggiornato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tempo su Urantia; </a:t>
            </a:r>
            <a:r>
              <a:rPr sz="1200" dirty="0">
                <a:latin typeface="Times New Roman"/>
                <a:cs typeface="Times New Roman"/>
              </a:rPr>
              <a:t>e quantunque ciò sia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in spirito,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fatto.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Micael Creatori incorporano  pienamente </a:t>
            </a:r>
            <a:r>
              <a:rPr sz="1200" dirty="0">
                <a:latin typeface="Times New Roman"/>
                <a:cs typeface="Times New Roman"/>
              </a:rPr>
              <a:t>la divinità del </a:t>
            </a:r>
            <a:r>
              <a:rPr sz="1200" spc="-5" dirty="0">
                <a:latin typeface="Times New Roman"/>
                <a:cs typeface="Times New Roman"/>
              </a:rPr>
              <a:t>Figlio Eterno, </a:t>
            </a:r>
            <a:r>
              <a:rPr sz="1200" dirty="0">
                <a:latin typeface="Times New Roman"/>
                <a:cs typeface="Times New Roman"/>
              </a:rPr>
              <a:t>ma non sono la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1659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Unità trinitaria e pluralità di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Deità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1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(1145.2) 104:2.1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monoteismo </a:t>
            </a:r>
            <a:r>
              <a:rPr sz="1200" spc="-5" dirty="0">
                <a:latin typeface="Times New Roman"/>
                <a:cs typeface="Times New Roman"/>
              </a:rPr>
              <a:t>sorse come protesta </a:t>
            </a:r>
            <a:r>
              <a:rPr sz="1200" dirty="0">
                <a:latin typeface="Times New Roman"/>
                <a:cs typeface="Times New Roman"/>
              </a:rPr>
              <a:t>filosofica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l’incongruenza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politeismo. Esso </a:t>
            </a:r>
            <a:r>
              <a:rPr sz="1200" spc="-5" dirty="0">
                <a:latin typeface="Times New Roman"/>
                <a:cs typeface="Times New Roman"/>
              </a:rPr>
              <a:t>si sviluppò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inizialmente</a:t>
            </a:r>
            <a:endParaRPr sz="1200">
              <a:latin typeface="Times New Roman"/>
              <a:cs typeface="Times New Roman"/>
            </a:endParaRPr>
          </a:p>
          <a:p>
            <a:pPr marL="76200" marR="33274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organizzazioni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pantheon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ripartizione delle attività soprannaturali, </a:t>
            </a:r>
            <a:r>
              <a:rPr sz="1200" dirty="0">
                <a:latin typeface="Times New Roman"/>
                <a:cs typeface="Times New Roman"/>
              </a:rPr>
              <a:t>poi con </a:t>
            </a:r>
            <a:r>
              <a:rPr sz="1200" spc="-5" dirty="0">
                <a:latin typeface="Times New Roman"/>
                <a:cs typeface="Times New Roman"/>
              </a:rPr>
              <a:t>l’esaltazione </a:t>
            </a:r>
            <a:r>
              <a:rPr sz="1200" dirty="0">
                <a:latin typeface="Times New Roman"/>
                <a:cs typeface="Times New Roman"/>
              </a:rPr>
              <a:t>enoteistica di un  solo dio al di sopra di molti altri, ed </a:t>
            </a:r>
            <a:r>
              <a:rPr sz="1200" spc="-5" dirty="0">
                <a:latin typeface="Times New Roman"/>
                <a:cs typeface="Times New Roman"/>
              </a:rPr>
              <a:t>infine con </a:t>
            </a:r>
            <a:r>
              <a:rPr sz="1200" dirty="0">
                <a:latin typeface="Times New Roman"/>
                <a:cs typeface="Times New Roman"/>
              </a:rPr>
              <a:t>l’esclusione di tutti </a:t>
            </a:r>
            <a:r>
              <a:rPr sz="1200" spc="-5" dirty="0">
                <a:latin typeface="Times New Roman"/>
                <a:cs typeface="Times New Roman"/>
              </a:rPr>
              <a:t>gli dei salvo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Unico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(1145.3) 104:2.2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trinitarismo </a:t>
            </a:r>
            <a:r>
              <a:rPr sz="1200" spc="-5" dirty="0">
                <a:latin typeface="Times New Roman"/>
                <a:cs typeface="Times New Roman"/>
              </a:rPr>
              <a:t>ebbe origine dalla </a:t>
            </a:r>
            <a:r>
              <a:rPr sz="1200" dirty="0">
                <a:latin typeface="Times New Roman"/>
                <a:cs typeface="Times New Roman"/>
              </a:rPr>
              <a:t>protesta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contro l’impossibilità di </a:t>
            </a:r>
            <a:r>
              <a:rPr sz="1200" spc="-5" dirty="0">
                <a:latin typeface="Times New Roman"/>
                <a:cs typeface="Times New Roman"/>
              </a:rPr>
              <a:t>concepire l’unicità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solitaria  </a:t>
            </a:r>
            <a:r>
              <a:rPr sz="1200" spc="-5" dirty="0">
                <a:latin typeface="Times New Roman"/>
                <a:cs typeface="Times New Roman"/>
              </a:rPr>
              <a:t>disantropomorfizzata priva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di significato </a:t>
            </a:r>
            <a:r>
              <a:rPr sz="1200" spc="-5" dirty="0">
                <a:latin typeface="Times New Roman"/>
                <a:cs typeface="Times New Roman"/>
              </a:rPr>
              <a:t>universale. Dopo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tempo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tende </a:t>
            </a:r>
            <a:r>
              <a:rPr sz="1200" spc="-5" dirty="0">
                <a:latin typeface="Times New Roman"/>
                <a:cs typeface="Times New Roman"/>
              </a:rPr>
              <a:t>ad astrarre </a:t>
            </a:r>
            <a:r>
              <a:rPr sz="1200" dirty="0">
                <a:latin typeface="Times New Roman"/>
                <a:cs typeface="Times New Roman"/>
              </a:rPr>
              <a:t>le qualità  </a:t>
            </a:r>
            <a:r>
              <a:rPr sz="1200" spc="-5" dirty="0">
                <a:latin typeface="Times New Roman"/>
                <a:cs typeface="Times New Roman"/>
              </a:rPr>
              <a:t>personali dal 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del </a:t>
            </a:r>
            <a:r>
              <a:rPr sz="1200" dirty="0">
                <a:latin typeface="Times New Roman"/>
                <a:cs typeface="Times New Roman"/>
              </a:rPr>
              <a:t>puro monoteismo, </a:t>
            </a:r>
            <a:r>
              <a:rPr sz="1200" spc="-5" dirty="0">
                <a:latin typeface="Times New Roman"/>
                <a:cs typeface="Times New Roman"/>
              </a:rPr>
              <a:t>riducendo così l’idea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senza relazioni allo status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Assoluto  panteistico.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difficile comprendere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personale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che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relazioni personali su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piano</a:t>
            </a:r>
            <a:endParaRPr sz="1200">
              <a:latin typeface="Times New Roman"/>
              <a:cs typeface="Times New Roman"/>
            </a:endParaRPr>
          </a:p>
          <a:p>
            <a:pPr marL="76200" marR="3333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d’uguaglianza con altri esseri personali coordinati.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Deità esige che questa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esista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spc="10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altre  </a:t>
            </a:r>
            <a:r>
              <a:rPr sz="1200" spc="-5" dirty="0">
                <a:latin typeface="Times New Roman"/>
                <a:cs typeface="Times New Roman"/>
              </a:rPr>
              <a:t>Deità personali uguali.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66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(1145.4) 104:2.3 </a:t>
            </a:r>
            <a:r>
              <a:rPr sz="1200" spc="-5" dirty="0">
                <a:latin typeface="Times New Roman"/>
                <a:cs typeface="Times New Roman"/>
              </a:rPr>
              <a:t>Grazie al riconoscimento del concetto </a:t>
            </a:r>
            <a:r>
              <a:rPr sz="1200" dirty="0">
                <a:latin typeface="Times New Roman"/>
                <a:cs typeface="Times New Roman"/>
              </a:rPr>
              <a:t>di Trinità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umana può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carpire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interrelazioni tra 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nelle creazioni del tempo-spazio.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fede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l’uomo riesce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fondo </a:t>
            </a:r>
            <a:r>
              <a:rPr sz="1200" dirty="0">
                <a:latin typeface="Times New Roman"/>
                <a:cs typeface="Times New Roman"/>
              </a:rPr>
              <a:t>nell’amore di  Dio, ma </a:t>
            </a:r>
            <a:r>
              <a:rPr sz="1200" spc="-5" dirty="0">
                <a:latin typeface="Times New Roman"/>
                <a:cs typeface="Times New Roman"/>
              </a:rPr>
              <a:t>scopre subito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sulle leggi stabilite dell’universo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 marL="76200" marR="5841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Indipendentemente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ferma credenza dell’uomo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suo Padre del Paradiso, gli orizzonti cosmici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espansione </a:t>
            </a:r>
            <a:r>
              <a:rPr sz="1200" dirty="0">
                <a:latin typeface="Times New Roman"/>
                <a:cs typeface="Times New Roman"/>
              </a:rPr>
              <a:t>esigono 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riconosca anche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come legge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riconosca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della Trinità,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 estende dal </a:t>
            </a:r>
            <a:r>
              <a:rPr sz="1200" dirty="0">
                <a:latin typeface="Times New Roman"/>
                <a:cs typeface="Times New Roman"/>
              </a:rPr>
              <a:t>Paradiso verso </a:t>
            </a:r>
            <a:r>
              <a:rPr sz="1200" spc="-5" dirty="0">
                <a:latin typeface="Times New Roman"/>
                <a:cs typeface="Times New Roman"/>
              </a:rPr>
              <a:t>l’esterno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domina </a:t>
            </a:r>
            <a:r>
              <a:rPr sz="1200" spc="-5" dirty="0">
                <a:latin typeface="Times New Roman"/>
                <a:cs typeface="Times New Roman"/>
              </a:rPr>
              <a:t>anche gli universi </a:t>
            </a:r>
            <a:r>
              <a:rPr sz="1200" dirty="0">
                <a:latin typeface="Times New Roman"/>
                <a:cs typeface="Times New Roman"/>
              </a:rPr>
              <a:t>locali in evoluzione </a:t>
            </a:r>
            <a:r>
              <a:rPr sz="1200" spc="-5" dirty="0">
                <a:latin typeface="Times New Roman"/>
                <a:cs typeface="Times New Roman"/>
              </a:rPr>
              <a:t>dei Figli Creatori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Figlie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tre persone </a:t>
            </a:r>
            <a:r>
              <a:rPr sz="1200" spc="-5" dirty="0">
                <a:latin typeface="Times New Roman"/>
                <a:cs typeface="Times New Roman"/>
              </a:rPr>
              <a:t>eterne,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unione di deità è il fatto,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l’eterna indivisibilità della Trinità 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001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(1145.5) 104:2.4 </a:t>
            </a:r>
            <a:r>
              <a:rPr sz="1200" spc="-5" dirty="0">
                <a:latin typeface="Times New Roman"/>
                <a:cs typeface="Times New Roman"/>
              </a:rPr>
              <a:t>Questa stessa Trinità del Paradiso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un’entità reale </a:t>
            </a:r>
            <a:r>
              <a:rPr sz="1200" dirty="0">
                <a:latin typeface="Times New Roman"/>
                <a:cs typeface="Times New Roman"/>
              </a:rPr>
              <a:t>— non una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ma tuttavia una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ed assoluta; </a:t>
            </a:r>
            <a:r>
              <a:rPr sz="1200" spc="5" dirty="0">
                <a:latin typeface="Times New Roman"/>
                <a:cs typeface="Times New Roman"/>
              </a:rPr>
              <a:t>non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ma tuttavia </a:t>
            </a:r>
            <a:r>
              <a:rPr sz="1200" spc="-5" dirty="0">
                <a:latin typeface="Times New Roman"/>
                <a:cs typeface="Times New Roman"/>
              </a:rPr>
              <a:t>compatibile con personalità coesistenti </a:t>
            </a:r>
            <a:r>
              <a:rPr sz="1200" dirty="0">
                <a:latin typeface="Times New Roman"/>
                <a:cs typeface="Times New Roman"/>
              </a:rPr>
              <a:t>— le </a:t>
            </a:r>
            <a:r>
              <a:rPr sz="1200" spc="-5" dirty="0">
                <a:latin typeface="Times New Roman"/>
                <a:cs typeface="Times New Roman"/>
              </a:rPr>
              <a:t>personalità del </a:t>
            </a:r>
            <a:r>
              <a:rPr sz="1200" dirty="0">
                <a:latin typeface="Times New Roman"/>
                <a:cs typeface="Times New Roman"/>
              </a:rPr>
              <a:t>Padre,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 dello Spirito. </a:t>
            </a:r>
            <a:r>
              <a:rPr sz="1200" spc="-15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340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111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della superficie dei mari tropicali, </a:t>
            </a:r>
            <a:r>
              <a:rPr sz="1200" dirty="0">
                <a:latin typeface="Times New Roman"/>
                <a:cs typeface="Times New Roman"/>
              </a:rPr>
              <a:t>e le terre non </a:t>
            </a:r>
            <a:r>
              <a:rPr sz="1200" spc="-5" dirty="0">
                <a:latin typeface="Times New Roman"/>
                <a:cs typeface="Times New Roman"/>
              </a:rPr>
              <a:t>erano ancora sufficientemente elevate </a:t>
            </a:r>
            <a:r>
              <a:rPr sz="1200" dirty="0">
                <a:latin typeface="Times New Roman"/>
                <a:cs typeface="Times New Roman"/>
              </a:rPr>
              <a:t>da produrre dei </a:t>
            </a:r>
            <a:r>
              <a:rPr sz="1200" spc="-5" dirty="0">
                <a:latin typeface="Times New Roman"/>
                <a:cs typeface="Times New Roman"/>
              </a:rPr>
              <a:t>ghiacciai. </a:t>
            </a:r>
            <a:r>
              <a:rPr sz="1200" dirty="0">
                <a:latin typeface="Times New Roman"/>
                <a:cs typeface="Times New Roman"/>
              </a:rPr>
              <a:t>Estese </a:t>
            </a:r>
            <a:r>
              <a:rPr sz="1200" spc="5" dirty="0">
                <a:latin typeface="Times New Roman"/>
                <a:cs typeface="Times New Roman"/>
              </a:rPr>
              <a:t>colate </a:t>
            </a:r>
            <a:r>
              <a:rPr sz="1200" dirty="0">
                <a:latin typeface="Times New Roman"/>
                <a:cs typeface="Times New Roman"/>
              </a:rPr>
              <a:t>di  lava </a:t>
            </a:r>
            <a:r>
              <a:rPr sz="1200" spc="-5" dirty="0">
                <a:latin typeface="Times New Roman"/>
                <a:cs typeface="Times New Roman"/>
              </a:rPr>
              <a:t>avvennero </a:t>
            </a:r>
            <a:r>
              <a:rPr sz="1200" dirty="0">
                <a:latin typeface="Times New Roman"/>
                <a:cs typeface="Times New Roman"/>
              </a:rPr>
              <a:t>in Groenlandia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Islanda,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certa quantità </a:t>
            </a:r>
            <a:r>
              <a:rPr sz="1200" dirty="0">
                <a:latin typeface="Times New Roman"/>
                <a:cs typeface="Times New Roman"/>
              </a:rPr>
              <a:t>di carbone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depositò tra </a:t>
            </a:r>
            <a:r>
              <a:rPr sz="1200" spc="-5" dirty="0">
                <a:latin typeface="Times New Roman"/>
                <a:cs typeface="Times New Roman"/>
              </a:rPr>
              <a:t>questi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strati.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(695.2) 61:2.4 </a:t>
            </a:r>
            <a:r>
              <a:rPr sz="1200" spc="-5" dirty="0">
                <a:latin typeface="Times New Roman"/>
                <a:cs typeface="Times New Roman"/>
              </a:rPr>
              <a:t>Notevoli cambiamenti si stavano producendo nella </a:t>
            </a:r>
            <a:r>
              <a:rPr sz="1200" dirty="0">
                <a:latin typeface="Times New Roman"/>
                <a:cs typeface="Times New Roman"/>
              </a:rPr>
              <a:t>fauna del pianeta.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marina stava </a:t>
            </a:r>
            <a:r>
              <a:rPr sz="1200" spc="-5" dirty="0">
                <a:latin typeface="Times New Roman"/>
                <a:cs typeface="Times New Roman"/>
              </a:rPr>
              <a:t>subendo </a:t>
            </a:r>
            <a:r>
              <a:rPr sz="1200" dirty="0">
                <a:latin typeface="Times New Roman"/>
                <a:cs typeface="Times New Roman"/>
              </a:rPr>
              <a:t>profonde  </a:t>
            </a:r>
            <a:r>
              <a:rPr sz="1200" spc="-5" dirty="0">
                <a:latin typeface="Times New Roman"/>
                <a:cs typeface="Times New Roman"/>
              </a:rPr>
              <a:t>modificazioni;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attuali di </a:t>
            </a:r>
            <a:r>
              <a:rPr sz="1200" spc="-5" dirty="0">
                <a:latin typeface="Times New Roman"/>
                <a:cs typeface="Times New Roman"/>
              </a:rPr>
              <a:t>animali marini esisteva già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foraminifere continuavano </a:t>
            </a:r>
            <a:r>
              <a:rPr sz="1200" dirty="0">
                <a:latin typeface="Times New Roman"/>
                <a:cs typeface="Times New Roman"/>
              </a:rPr>
              <a:t>a svolgere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ruolo  importante. Gli </a:t>
            </a:r>
            <a:r>
              <a:rPr sz="1200" dirty="0">
                <a:latin typeface="Times New Roman"/>
                <a:cs typeface="Times New Roman"/>
              </a:rPr>
              <a:t>insetti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quelli dell’era precedente. </a:t>
            </a:r>
            <a:r>
              <a:rPr sz="1200" dirty="0">
                <a:latin typeface="Times New Roman"/>
                <a:cs typeface="Times New Roman"/>
              </a:rPr>
              <a:t>I depositi fossili di </a:t>
            </a:r>
            <a:r>
              <a:rPr sz="1200" spc="-5" dirty="0">
                <a:latin typeface="Times New Roman"/>
                <a:cs typeface="Times New Roman"/>
              </a:rPr>
              <a:t>Florissant in Colorado datano dagli </a:t>
            </a:r>
            <a:r>
              <a:rPr sz="1200" dirty="0">
                <a:latin typeface="Times New Roman"/>
                <a:cs typeface="Times New Roman"/>
              </a:rPr>
              <a:t>ultimi 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tempi lontanissimi.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</a:t>
            </a:r>
            <a:r>
              <a:rPr sz="1200" spc="-5" dirty="0">
                <a:latin typeface="Times New Roman"/>
                <a:cs typeface="Times New Roman"/>
              </a:rPr>
              <a:t>parte delle famiglie d’insetti </a:t>
            </a:r>
            <a:r>
              <a:rPr sz="1200" dirty="0">
                <a:latin typeface="Times New Roman"/>
                <a:cs typeface="Times New Roman"/>
              </a:rPr>
              <a:t>viventi risale 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periodo, ma molte di </a:t>
            </a:r>
            <a:r>
              <a:rPr sz="1200" spc="-5" dirty="0">
                <a:latin typeface="Times New Roman"/>
                <a:cs typeface="Times New Roman"/>
              </a:rPr>
              <a:t>quelle  esistenti </a:t>
            </a:r>
            <a:r>
              <a:rPr sz="1200" dirty="0">
                <a:latin typeface="Times New Roman"/>
                <a:cs typeface="Times New Roman"/>
              </a:rPr>
              <a:t>allora sono </a:t>
            </a:r>
            <a:r>
              <a:rPr sz="1200" spc="-5" dirty="0">
                <a:latin typeface="Times New Roman"/>
                <a:cs typeface="Times New Roman"/>
              </a:rPr>
              <a:t>oggi estinte, benché </a:t>
            </a:r>
            <a:r>
              <a:rPr sz="1200" dirty="0">
                <a:latin typeface="Times New Roman"/>
                <a:cs typeface="Times New Roman"/>
              </a:rPr>
              <a:t>sussistano i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fossili.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84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(695.3) 61:2.5 </a:t>
            </a:r>
            <a:r>
              <a:rPr sz="1200" spc="-5" dirty="0">
                <a:latin typeface="Times New Roman"/>
                <a:cs typeface="Times New Roman"/>
              </a:rPr>
              <a:t>Sulla terra questa fu preminentemente l’era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rinnovamento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dell’espansione dei mammiferi. Tra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mammiferi anteriori  </a:t>
            </a:r>
            <a:r>
              <a:rPr sz="1200" dirty="0">
                <a:latin typeface="Times New Roman"/>
                <a:cs typeface="Times New Roman"/>
              </a:rPr>
              <a:t>e più primitivi oltre </a:t>
            </a:r>
            <a:r>
              <a:rPr sz="1200" spc="-5" dirty="0">
                <a:latin typeface="Times New Roman"/>
                <a:cs typeface="Times New Roman"/>
              </a:rPr>
              <a:t>cento specie si estinsero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mammiferi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grossa </a:t>
            </a:r>
            <a:r>
              <a:rPr sz="1200" dirty="0">
                <a:latin typeface="Times New Roman"/>
                <a:cs typeface="Times New Roman"/>
              </a:rPr>
              <a:t>taglia e di cervello  </a:t>
            </a:r>
            <a:r>
              <a:rPr sz="1200" spc="-5" dirty="0">
                <a:latin typeface="Times New Roman"/>
                <a:cs typeface="Times New Roman"/>
              </a:rPr>
              <a:t>piccolo perirono </a:t>
            </a:r>
            <a:r>
              <a:rPr sz="1200" dirty="0">
                <a:latin typeface="Times New Roman"/>
                <a:cs typeface="Times New Roman"/>
              </a:rPr>
              <a:t>presto. </a:t>
            </a:r>
            <a:r>
              <a:rPr sz="1200" spc="-5" dirty="0">
                <a:latin typeface="Times New Roman"/>
                <a:cs typeface="Times New Roman"/>
              </a:rPr>
              <a:t>Cervello ed agilità </a:t>
            </a:r>
            <a:r>
              <a:rPr sz="1200" dirty="0">
                <a:latin typeface="Times New Roman"/>
                <a:cs typeface="Times New Roman"/>
              </a:rPr>
              <a:t>avevano rimpiazzato </a:t>
            </a:r>
            <a:r>
              <a:rPr sz="1200" spc="-5" dirty="0">
                <a:latin typeface="Times New Roman"/>
                <a:cs typeface="Times New Roman"/>
              </a:rPr>
              <a:t>armatura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dimensione nel </a:t>
            </a:r>
            <a:r>
              <a:rPr sz="1200" dirty="0">
                <a:latin typeface="Times New Roman"/>
                <a:cs typeface="Times New Roman"/>
              </a:rPr>
              <a:t>progresso </a:t>
            </a:r>
            <a:r>
              <a:rPr sz="1200" spc="-5" dirty="0">
                <a:latin typeface="Times New Roman"/>
                <a:cs typeface="Times New Roman"/>
              </a:rPr>
              <a:t>della sopravvivenza </a:t>
            </a:r>
            <a:r>
              <a:rPr sz="1200" spc="5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animali.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dei dinosauri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declino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mammiferi assunsero lentamente </a:t>
            </a:r>
            <a:r>
              <a:rPr sz="1200" dirty="0">
                <a:latin typeface="Times New Roman"/>
                <a:cs typeface="Times New Roman"/>
              </a:rPr>
              <a:t>il dominio </a:t>
            </a:r>
            <a:r>
              <a:rPr sz="1200" spc="-5" dirty="0">
                <a:latin typeface="Times New Roman"/>
                <a:cs typeface="Times New Roman"/>
              </a:rPr>
              <a:t>della terra </a:t>
            </a:r>
            <a:r>
              <a:rPr sz="1200" dirty="0">
                <a:latin typeface="Times New Roman"/>
                <a:cs typeface="Times New Roman"/>
              </a:rPr>
              <a:t>distruggendo  </a:t>
            </a:r>
            <a:r>
              <a:rPr sz="1200" spc="-5" dirty="0">
                <a:latin typeface="Times New Roman"/>
                <a:cs typeface="Times New Roman"/>
              </a:rPr>
              <a:t>rapidamente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antenati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rettiliani.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71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(695.4) 61:2.6 </a:t>
            </a:r>
            <a:r>
              <a:rPr sz="1200" spc="-5" dirty="0">
                <a:latin typeface="Times New Roman"/>
                <a:cs typeface="Times New Roman"/>
              </a:rPr>
              <a:t>Contemporaneamente alla </a:t>
            </a:r>
            <a:r>
              <a:rPr sz="1200" dirty="0">
                <a:latin typeface="Times New Roman"/>
                <a:cs typeface="Times New Roman"/>
              </a:rPr>
              <a:t>scomparsa dei </a:t>
            </a:r>
            <a:r>
              <a:rPr sz="1200" spc="-5" dirty="0">
                <a:latin typeface="Times New Roman"/>
                <a:cs typeface="Times New Roman"/>
              </a:rPr>
              <a:t>dinosauri, altri grandi cambiamenti si </a:t>
            </a:r>
            <a:r>
              <a:rPr sz="1200" dirty="0">
                <a:latin typeface="Times New Roman"/>
                <a:cs typeface="Times New Roman"/>
              </a:rPr>
              <a:t>produssero </a:t>
            </a:r>
            <a:r>
              <a:rPr sz="1200" spc="-5" dirty="0">
                <a:latin typeface="Times New Roman"/>
                <a:cs typeface="Times New Roman"/>
              </a:rPr>
              <a:t>nelle varie </a:t>
            </a:r>
            <a:r>
              <a:rPr sz="1200" dirty="0">
                <a:latin typeface="Times New Roman"/>
                <a:cs typeface="Times New Roman"/>
              </a:rPr>
              <a:t>branche della 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sauri. </a:t>
            </a:r>
            <a:r>
              <a:rPr sz="1200" dirty="0">
                <a:latin typeface="Times New Roman"/>
                <a:cs typeface="Times New Roman"/>
              </a:rPr>
              <a:t>I membri </a:t>
            </a:r>
            <a:r>
              <a:rPr sz="1200" spc="-5" dirty="0">
                <a:latin typeface="Times New Roman"/>
                <a:cs typeface="Times New Roman"/>
              </a:rPr>
              <a:t>sopravviventi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dirty="0">
                <a:latin typeface="Times New Roman"/>
                <a:cs typeface="Times New Roman"/>
              </a:rPr>
              <a:t>primitive di </a:t>
            </a:r>
            <a:r>
              <a:rPr sz="1200" spc="-5" dirty="0">
                <a:latin typeface="Times New Roman"/>
                <a:cs typeface="Times New Roman"/>
              </a:rPr>
              <a:t>rettili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tartarughe, </a:t>
            </a:r>
            <a:r>
              <a:rPr sz="1200" dirty="0">
                <a:latin typeface="Times New Roman"/>
                <a:cs typeface="Times New Roman"/>
              </a:rPr>
              <a:t>i serpenti e i coccodrilli, </a:t>
            </a:r>
            <a:r>
              <a:rPr sz="1200" spc="-5" dirty="0">
                <a:latin typeface="Times New Roman"/>
                <a:cs typeface="Times New Roman"/>
              </a:rPr>
              <a:t>assieme alla  venerabile rana,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solo gruppo rimasto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lontani antenati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(695.5) 61:2.7 </a:t>
            </a:r>
            <a:r>
              <a:rPr sz="1200" spc="-5" dirty="0">
                <a:latin typeface="Times New Roman"/>
                <a:cs typeface="Times New Roman"/>
              </a:rPr>
              <a:t>Diversi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mammiferi trassero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da un unico </a:t>
            </a:r>
            <a:r>
              <a:rPr sz="1200" spc="-5" dirty="0">
                <a:latin typeface="Times New Roman"/>
                <a:cs typeface="Times New Roman"/>
              </a:rPr>
              <a:t>animale ora estinto. Questa creatura carnivora </a:t>
            </a:r>
            <a:r>
              <a:rPr sz="1200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  <a:p>
            <a:pPr marL="88900" marR="12382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qualcosa come l’incrocio </a:t>
            </a:r>
            <a:r>
              <a:rPr sz="1200" dirty="0">
                <a:latin typeface="Times New Roman"/>
                <a:cs typeface="Times New Roman"/>
              </a:rPr>
              <a:t>tra un </a:t>
            </a:r>
            <a:r>
              <a:rPr sz="1200" spc="-5" dirty="0">
                <a:latin typeface="Times New Roman"/>
                <a:cs typeface="Times New Roman"/>
              </a:rPr>
              <a:t>gatto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foca; essa poteva </a:t>
            </a:r>
            <a:r>
              <a:rPr sz="1200" dirty="0">
                <a:latin typeface="Times New Roman"/>
                <a:cs typeface="Times New Roman"/>
              </a:rPr>
              <a:t>vivere </a:t>
            </a:r>
            <a:r>
              <a:rPr sz="1200" spc="-5" dirty="0">
                <a:latin typeface="Times New Roman"/>
                <a:cs typeface="Times New Roman"/>
              </a:rPr>
              <a:t>sulla terra </a:t>
            </a:r>
            <a:r>
              <a:rPr sz="1200" dirty="0">
                <a:latin typeface="Times New Roman"/>
                <a:cs typeface="Times New Roman"/>
              </a:rPr>
              <a:t>o nell’acqua </a:t>
            </a:r>
            <a:r>
              <a:rPr sz="1200" spc="-5" dirty="0">
                <a:latin typeface="Times New Roman"/>
                <a:cs typeface="Times New Roman"/>
              </a:rPr>
              <a:t>ed era assai intelligente </a:t>
            </a:r>
            <a:r>
              <a:rPr sz="1200" dirty="0">
                <a:latin typeface="Times New Roman"/>
                <a:cs typeface="Times New Roman"/>
              </a:rPr>
              <a:t>e molto attiva.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Europa apparve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l’antenato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 canina, </a:t>
            </a:r>
            <a:r>
              <a:rPr sz="1200" dirty="0">
                <a:latin typeface="Times New Roman"/>
                <a:cs typeface="Times New Roman"/>
              </a:rPr>
              <a:t>dando </a:t>
            </a:r>
            <a:r>
              <a:rPr sz="1200" spc="-5" dirty="0">
                <a:latin typeface="Times New Roman"/>
                <a:cs typeface="Times New Roman"/>
              </a:rPr>
              <a:t>presto origine </a:t>
            </a:r>
            <a:r>
              <a:rPr sz="1200" dirty="0">
                <a:latin typeface="Times New Roman"/>
                <a:cs typeface="Times New Roman"/>
              </a:rPr>
              <a:t>a numerose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piccoli </a:t>
            </a:r>
            <a:r>
              <a:rPr sz="1200" dirty="0">
                <a:latin typeface="Times New Roman"/>
                <a:cs typeface="Times New Roman"/>
              </a:rPr>
              <a:t>cani. Attorno  </a:t>
            </a:r>
            <a:r>
              <a:rPr sz="1200" spc="-5" dirty="0">
                <a:latin typeface="Times New Roman"/>
                <a:cs typeface="Times New Roman"/>
              </a:rPr>
              <a:t>alla stessa </a:t>
            </a:r>
            <a:r>
              <a:rPr sz="1200" dirty="0">
                <a:latin typeface="Times New Roman"/>
                <a:cs typeface="Times New Roman"/>
              </a:rPr>
              <a:t>epoca apparvero i </a:t>
            </a:r>
            <a:r>
              <a:rPr sz="1200" spc="-5" dirty="0">
                <a:latin typeface="Times New Roman"/>
                <a:cs typeface="Times New Roman"/>
              </a:rPr>
              <a:t>roditori,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comprendevano </a:t>
            </a:r>
            <a:r>
              <a:rPr sz="1200" dirty="0">
                <a:latin typeface="Times New Roman"/>
                <a:cs typeface="Times New Roman"/>
              </a:rPr>
              <a:t>castori, </a:t>
            </a:r>
            <a:r>
              <a:rPr sz="1200" spc="-5" dirty="0">
                <a:latin typeface="Times New Roman"/>
                <a:cs typeface="Times New Roman"/>
              </a:rPr>
              <a:t>scoiattoli, tartarughe gopher, </a:t>
            </a:r>
            <a:r>
              <a:rPr sz="1200" dirty="0">
                <a:latin typeface="Times New Roman"/>
                <a:cs typeface="Times New Roman"/>
              </a:rPr>
              <a:t>topi e conigli, e </a:t>
            </a:r>
            <a:r>
              <a:rPr sz="1200" spc="-5" dirty="0">
                <a:latin typeface="Times New Roman"/>
                <a:cs typeface="Times New Roman"/>
              </a:rPr>
              <a:t>divennero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subito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7462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realtà della </a:t>
            </a:r>
            <a:r>
              <a:rPr sz="1200" dirty="0">
                <a:latin typeface="Times New Roman"/>
                <a:cs typeface="Times New Roman"/>
              </a:rPr>
              <a:t>Deità che </a:t>
            </a:r>
            <a:r>
              <a:rPr sz="1200" spc="-5" dirty="0">
                <a:latin typeface="Times New Roman"/>
                <a:cs typeface="Times New Roman"/>
              </a:rPr>
              <a:t>supera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somma </a:t>
            </a:r>
            <a:r>
              <a:rPr sz="1200" spc="-5" dirty="0">
                <a:latin typeface="Times New Roman"/>
                <a:cs typeface="Times New Roman"/>
              </a:rPr>
              <a:t>delle sue parti, </a:t>
            </a:r>
            <a:r>
              <a:rPr sz="1200" dirty="0">
                <a:latin typeface="Times New Roman"/>
                <a:cs typeface="Times New Roman"/>
              </a:rPr>
              <a:t>apparsa </a:t>
            </a:r>
            <a:r>
              <a:rPr sz="1200" spc="-5" dirty="0">
                <a:latin typeface="Times New Roman"/>
                <a:cs typeface="Times New Roman"/>
              </a:rPr>
              <a:t>dalla congiunzione delle </a:t>
            </a:r>
            <a:r>
              <a:rPr sz="1200" dirty="0">
                <a:latin typeface="Times New Roman"/>
                <a:cs typeface="Times New Roman"/>
              </a:rPr>
              <a:t>tre Deità </a:t>
            </a:r>
            <a:r>
              <a:rPr sz="1200" spc="-5" dirty="0">
                <a:latin typeface="Times New Roman"/>
                <a:cs typeface="Times New Roman"/>
              </a:rPr>
              <a:t>del Paradiso.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qualità, le  </a:t>
            </a:r>
            <a:r>
              <a:rPr sz="1200" spc="-5" dirty="0">
                <a:latin typeface="Times New Roman"/>
                <a:cs typeface="Times New Roman"/>
              </a:rPr>
              <a:t>caratteristiche </a:t>
            </a:r>
            <a:r>
              <a:rPr sz="1200" dirty="0">
                <a:latin typeface="Times New Roman"/>
                <a:cs typeface="Times New Roman"/>
              </a:rPr>
              <a:t>e le funzioni </a:t>
            </a:r>
            <a:r>
              <a:rPr sz="1200" spc="-5" dirty="0">
                <a:latin typeface="Times New Roman"/>
                <a:cs typeface="Times New Roman"/>
              </a:rPr>
              <a:t>della Trinità </a:t>
            </a:r>
            <a:r>
              <a:rPr sz="1200" dirty="0">
                <a:latin typeface="Times New Roman"/>
                <a:cs typeface="Times New Roman"/>
              </a:rPr>
              <a:t>non sono la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somma </a:t>
            </a:r>
            <a:r>
              <a:rPr sz="1200" spc="-5" dirty="0">
                <a:latin typeface="Times New Roman"/>
                <a:cs typeface="Times New Roman"/>
              </a:rPr>
              <a:t>degli attributi delle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Paradiso; </a:t>
            </a:r>
            <a:r>
              <a:rPr sz="1200" dirty="0">
                <a:latin typeface="Times New Roman"/>
                <a:cs typeface="Times New Roman"/>
              </a:rPr>
              <a:t>le funzioni della  </a:t>
            </a:r>
            <a:r>
              <a:rPr sz="1200" spc="-5" dirty="0">
                <a:latin typeface="Times New Roman"/>
                <a:cs typeface="Times New Roman"/>
              </a:rPr>
              <a:t>Trinità sono qualcosa </a:t>
            </a:r>
            <a:r>
              <a:rPr sz="1200" dirty="0">
                <a:latin typeface="Times New Roman"/>
                <a:cs typeface="Times New Roman"/>
              </a:rPr>
              <a:t>di unico, di </a:t>
            </a:r>
            <a:r>
              <a:rPr sz="1200" spc="-5" dirty="0">
                <a:latin typeface="Times New Roman"/>
                <a:cs typeface="Times New Roman"/>
              </a:rPr>
              <a:t>originale </a:t>
            </a:r>
            <a:r>
              <a:rPr sz="1200" dirty="0">
                <a:latin typeface="Times New Roman"/>
                <a:cs typeface="Times New Roman"/>
              </a:rPr>
              <a:t>e di non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prevedibile </a:t>
            </a:r>
            <a:r>
              <a:rPr sz="1200" spc="-5" dirty="0">
                <a:latin typeface="Times New Roman"/>
                <a:cs typeface="Times New Roman"/>
              </a:rPr>
              <a:t>dall’analisi degli </a:t>
            </a:r>
            <a:r>
              <a:rPr sz="1200" dirty="0">
                <a:latin typeface="Times New Roman"/>
                <a:cs typeface="Times New Roman"/>
              </a:rPr>
              <a:t>attributi del </a:t>
            </a:r>
            <a:r>
              <a:rPr sz="1200" spc="-5" dirty="0">
                <a:latin typeface="Times New Roman"/>
                <a:cs typeface="Times New Roman"/>
              </a:rPr>
              <a:t>Padre, del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(1146.1) 104:2.5 </a:t>
            </a:r>
            <a:r>
              <a:rPr sz="1200" spc="-5" dirty="0">
                <a:latin typeface="Times New Roman"/>
                <a:cs typeface="Times New Roman"/>
              </a:rPr>
              <a:t>Per esempio: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Maestro, mentre </a:t>
            </a:r>
            <a:r>
              <a:rPr sz="1200" dirty="0">
                <a:latin typeface="Times New Roman"/>
                <a:cs typeface="Times New Roman"/>
              </a:rPr>
              <a:t>era sulla </a:t>
            </a:r>
            <a:r>
              <a:rPr sz="1200" spc="-5" dirty="0">
                <a:latin typeface="Times New Roman"/>
                <a:cs typeface="Times New Roman"/>
              </a:rPr>
              <a:t>terra, avvertì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discepoli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non è mai un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i="1" dirty="0">
                <a:latin typeface="Times New Roman"/>
                <a:cs typeface="Times New Roman"/>
              </a:rPr>
              <a:t>personale; </a:t>
            </a:r>
            <a:r>
              <a:rPr sz="1200" spc="-5" dirty="0">
                <a:latin typeface="Times New Roman"/>
                <a:cs typeface="Times New Roman"/>
              </a:rPr>
              <a:t>essa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una funzione </a:t>
            </a:r>
            <a:r>
              <a:rPr sz="1200" i="1" dirty="0">
                <a:latin typeface="Times New Roman"/>
                <a:cs typeface="Times New Roman"/>
              </a:rPr>
              <a:t>collettiva. </a:t>
            </a:r>
            <a:r>
              <a:rPr sz="1200" spc="-5" dirty="0">
                <a:latin typeface="Times New Roman"/>
                <a:cs typeface="Times New Roman"/>
              </a:rPr>
              <a:t>Nemmeno gli </a:t>
            </a:r>
            <a:r>
              <a:rPr sz="1200" dirty="0">
                <a:latin typeface="Times New Roman"/>
                <a:cs typeface="Times New Roman"/>
              </a:rPr>
              <a:t>Dei, come </a:t>
            </a:r>
            <a:r>
              <a:rPr sz="1200" spc="-5" dirty="0">
                <a:latin typeface="Times New Roman"/>
                <a:cs typeface="Times New Roman"/>
              </a:rPr>
              <a:t>persone, amministrano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giustizia. Ma compiono questa stessa </a:t>
            </a:r>
            <a:r>
              <a:rPr sz="1200" dirty="0">
                <a:latin typeface="Times New Roman"/>
                <a:cs typeface="Times New Roman"/>
              </a:rPr>
              <a:t>funzione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insieme collettivo,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Trinità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06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(1146.2) 104:2.6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comprensione </a:t>
            </a:r>
            <a:r>
              <a:rPr sz="1200" spc="-5" dirty="0">
                <a:latin typeface="Times New Roman"/>
                <a:cs typeface="Times New Roman"/>
              </a:rPr>
              <a:t>concettuale dell’associazione trinitaria del Padre, del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prepara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umana 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presentazione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altre </a:t>
            </a:r>
            <a:r>
              <a:rPr sz="1200" dirty="0">
                <a:latin typeface="Times New Roman"/>
                <a:cs typeface="Times New Roman"/>
              </a:rPr>
              <a:t>relazioni triplici.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teologica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pienamente soddisfatta dal </a:t>
            </a:r>
            <a:r>
              <a:rPr sz="1200" dirty="0">
                <a:latin typeface="Times New Roman"/>
                <a:cs typeface="Times New Roman"/>
              </a:rPr>
              <a:t>concetto  </a:t>
            </a:r>
            <a:r>
              <a:rPr sz="1200" spc="-5" dirty="0">
                <a:latin typeface="Times New Roman"/>
                <a:cs typeface="Times New Roman"/>
              </a:rPr>
              <a:t>della Trinità del </a:t>
            </a:r>
            <a:r>
              <a:rPr sz="1200" dirty="0">
                <a:latin typeface="Times New Roman"/>
                <a:cs typeface="Times New Roman"/>
              </a:rPr>
              <a:t>Paradiso, ma la </a:t>
            </a:r>
            <a:r>
              <a:rPr sz="1200" spc="-5" dirty="0">
                <a:latin typeface="Times New Roman"/>
                <a:cs typeface="Times New Roman"/>
              </a:rPr>
              <a:t>ragione filosofica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cosmologica esige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associazioni trine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Prima 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Centro, quelle </a:t>
            </a:r>
            <a:r>
              <a:rPr sz="1200" dirty="0">
                <a:latin typeface="Times New Roman"/>
                <a:cs typeface="Times New Roman"/>
              </a:rPr>
              <a:t>triunità in </a:t>
            </a:r>
            <a:r>
              <a:rPr sz="1200" spc="-5" dirty="0">
                <a:latin typeface="Times New Roman"/>
                <a:cs typeface="Times New Roman"/>
              </a:rPr>
              <a:t>cui l’Infinito opera con </a:t>
            </a:r>
            <a:r>
              <a:rPr sz="1200" dirty="0">
                <a:latin typeface="Times New Roman"/>
                <a:cs typeface="Times New Roman"/>
              </a:rPr>
              <a:t>diverse funzioni non </a:t>
            </a:r>
            <a:r>
              <a:rPr sz="1200" spc="-5" dirty="0">
                <a:latin typeface="Times New Roman"/>
                <a:cs typeface="Times New Roman"/>
              </a:rPr>
              <a:t>paterne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manifestazione universale </a:t>
            </a:r>
            <a:r>
              <a:rPr sz="1200" dirty="0">
                <a:latin typeface="Times New Roman"/>
                <a:cs typeface="Times New Roman"/>
              </a:rPr>
              <a:t>— le  </a:t>
            </a:r>
            <a:r>
              <a:rPr sz="1200" spc="-5" dirty="0">
                <a:latin typeface="Times New Roman"/>
                <a:cs typeface="Times New Roman"/>
              </a:rPr>
              <a:t>relazioni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forza,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energia,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potere,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causalità,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reazione,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potenzialità,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attualità,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gravità,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tensione,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archetipo,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Le Trinità e le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Triunità</a:t>
            </a:r>
            <a:endParaRPr sz="1600">
              <a:latin typeface="Times New Roman"/>
              <a:cs typeface="Times New Roman"/>
            </a:endParaRPr>
          </a:p>
          <a:p>
            <a:pPr marL="76200" marR="8128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(1146.3) 104:3.1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l’umanità </a:t>
            </a:r>
            <a:r>
              <a:rPr sz="1200" spc="-5" dirty="0">
                <a:latin typeface="Times New Roman"/>
                <a:cs typeface="Times New Roman"/>
              </a:rPr>
              <a:t>abbia talvolta afferrato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della Trinità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tre persone della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coerenza esige che  l’intelletto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percepisca l’esistenza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relazioni tra i </a:t>
            </a:r>
            <a:r>
              <a:rPr sz="1200" spc="-5" dirty="0">
                <a:latin typeface="Times New Roman"/>
                <a:cs typeface="Times New Roman"/>
              </a:rPr>
              <a:t>sette Assoluti. Ma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vero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del </a:t>
            </a:r>
            <a:r>
              <a:rPr sz="1200" dirty="0">
                <a:latin typeface="Times New Roman"/>
                <a:cs typeface="Times New Roman"/>
              </a:rPr>
              <a:t>Paradiso non  è </a:t>
            </a:r>
            <a:r>
              <a:rPr sz="1200" spc="-5" dirty="0">
                <a:latin typeface="Times New Roman"/>
                <a:cs typeface="Times New Roman"/>
              </a:rPr>
              <a:t>necessariamente vero </a:t>
            </a:r>
            <a:r>
              <a:rPr sz="1200" dirty="0">
                <a:latin typeface="Times New Roman"/>
                <a:cs typeface="Times New Roman"/>
              </a:rPr>
              <a:t>per una </a:t>
            </a:r>
            <a:r>
              <a:rPr sz="1200" i="1" dirty="0">
                <a:latin typeface="Times New Roman"/>
                <a:cs typeface="Times New Roman"/>
              </a:rPr>
              <a:t>triunità,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una triunità è qualcosa di </a:t>
            </a:r>
            <a:r>
              <a:rPr sz="1200" spc="-5" dirty="0">
                <a:latin typeface="Times New Roman"/>
                <a:cs typeface="Times New Roman"/>
              </a:rPr>
              <a:t>diverso </a:t>
            </a:r>
            <a:r>
              <a:rPr sz="1200" dirty="0">
                <a:latin typeface="Times New Roman"/>
                <a:cs typeface="Times New Roman"/>
              </a:rPr>
              <a:t>da una trinità.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aspetti </a:t>
            </a:r>
            <a:r>
              <a:rPr sz="1200" dirty="0">
                <a:latin typeface="Times New Roman"/>
                <a:cs typeface="Times New Roman"/>
              </a:rPr>
              <a:t>funzionali una  triunità può </a:t>
            </a:r>
            <a:r>
              <a:rPr sz="1200" spc="-5" dirty="0">
                <a:latin typeface="Times New Roman"/>
                <a:cs typeface="Times New Roman"/>
              </a:rPr>
              <a:t>essere analoga ad </a:t>
            </a:r>
            <a:r>
              <a:rPr sz="1200" dirty="0">
                <a:latin typeface="Times New Roman"/>
                <a:cs typeface="Times New Roman"/>
              </a:rPr>
              <a:t>una trinità, ma non è mai </a:t>
            </a:r>
            <a:r>
              <a:rPr sz="1200" spc="-5" dirty="0">
                <a:latin typeface="Times New Roman"/>
                <a:cs typeface="Times New Roman"/>
              </a:rPr>
              <a:t>omologa </a:t>
            </a:r>
            <a:r>
              <a:rPr sz="1200" dirty="0">
                <a:latin typeface="Times New Roman"/>
                <a:cs typeface="Times New Roman"/>
              </a:rPr>
              <a:t>in natura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trinità.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2609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(1146.4) 104:3.2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sta passando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espansione degli </a:t>
            </a:r>
            <a:r>
              <a:rPr sz="1200" dirty="0">
                <a:latin typeface="Times New Roman"/>
                <a:cs typeface="Times New Roman"/>
              </a:rPr>
              <a:t>orizzonti e di </a:t>
            </a:r>
            <a:r>
              <a:rPr sz="1200" spc="-5" dirty="0">
                <a:latin typeface="Times New Roman"/>
                <a:cs typeface="Times New Roman"/>
              </a:rPr>
              <a:t>ampliamento dei concetti, 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filosofia cosmica deve accelerare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per stare al </a:t>
            </a:r>
            <a:r>
              <a:rPr sz="1200" dirty="0">
                <a:latin typeface="Times New Roman"/>
                <a:cs typeface="Times New Roman"/>
              </a:rPr>
              <a:t>passo </a:t>
            </a:r>
            <a:r>
              <a:rPr sz="1200" spc="-5" dirty="0">
                <a:latin typeface="Times New Roman"/>
                <a:cs typeface="Times New Roman"/>
              </a:rPr>
              <a:t>con l’espansione dell’arena intellettuale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pensiero 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che la </a:t>
            </a:r>
            <a:r>
              <a:rPr sz="1200" spc="-5" dirty="0">
                <a:latin typeface="Times New Roman"/>
                <a:cs typeface="Times New Roman"/>
              </a:rPr>
              <a:t>coscienza cosmica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mortale si espande, egli percepisce </a:t>
            </a:r>
            <a:r>
              <a:rPr sz="1200" dirty="0">
                <a:latin typeface="Times New Roman"/>
                <a:cs typeface="Times New Roman"/>
              </a:rPr>
              <a:t>le interrelazioni di </a:t>
            </a:r>
            <a:r>
              <a:rPr sz="1200" spc="-5" dirty="0">
                <a:latin typeface="Times New Roman"/>
                <a:cs typeface="Times New Roman"/>
              </a:rPr>
              <a:t>tutto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nella  sua scienza materiale,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sua filosofia intellettuale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sua </a:t>
            </a:r>
            <a:r>
              <a:rPr sz="1200" dirty="0">
                <a:latin typeface="Times New Roman"/>
                <a:cs typeface="Times New Roman"/>
              </a:rPr>
              <a:t>intuizione spirituale. </a:t>
            </a:r>
            <a:r>
              <a:rPr sz="1200" spc="-5" dirty="0">
                <a:latin typeface="Times New Roman"/>
                <a:cs typeface="Times New Roman"/>
              </a:rPr>
              <a:t>Inoltre, assieme </a:t>
            </a:r>
            <a:r>
              <a:rPr sz="1200" dirty="0">
                <a:latin typeface="Times New Roman"/>
                <a:cs typeface="Times New Roman"/>
              </a:rPr>
              <a:t>a tutta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credenza</a:t>
            </a:r>
            <a:endParaRPr sz="1200">
              <a:latin typeface="Times New Roman"/>
              <a:cs typeface="Times New Roman"/>
            </a:endParaRPr>
          </a:p>
          <a:p>
            <a:pPr marL="76200" marR="1492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nell’unità del </a:t>
            </a:r>
            <a:r>
              <a:rPr sz="1200" dirty="0">
                <a:latin typeface="Times New Roman"/>
                <a:cs typeface="Times New Roman"/>
              </a:rPr>
              <a:t>cosmo, l’uomo </a:t>
            </a:r>
            <a:r>
              <a:rPr sz="1200" spc="-5" dirty="0">
                <a:latin typeface="Times New Roman"/>
                <a:cs typeface="Times New Roman"/>
              </a:rPr>
              <a:t>percepisce </a:t>
            </a:r>
            <a:r>
              <a:rPr sz="1200" dirty="0">
                <a:latin typeface="Times New Roman"/>
                <a:cs typeface="Times New Roman"/>
              </a:rPr>
              <a:t>la diversità di tutta </a:t>
            </a:r>
            <a:r>
              <a:rPr sz="1200" spc="-5" dirty="0">
                <a:latin typeface="Times New Roman"/>
                <a:cs typeface="Times New Roman"/>
              </a:rPr>
              <a:t>l’esistenza. Nonostante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concetti concernenti </a:t>
            </a:r>
            <a:r>
              <a:rPr sz="1200" dirty="0">
                <a:latin typeface="Times New Roman"/>
                <a:cs typeface="Times New Roman"/>
              </a:rPr>
              <a:t>l’immutabilità </a:t>
            </a:r>
            <a:r>
              <a:rPr sz="1200" spc="-5" dirty="0">
                <a:latin typeface="Times New Roman"/>
                <a:cs typeface="Times New Roman"/>
              </a:rPr>
              <a:t>della  Deità,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percepisce che </a:t>
            </a:r>
            <a:r>
              <a:rPr sz="1200" dirty="0">
                <a:latin typeface="Times New Roman"/>
                <a:cs typeface="Times New Roman"/>
              </a:rPr>
              <a:t>vive in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costante </a:t>
            </a:r>
            <a:r>
              <a:rPr sz="1200" dirty="0">
                <a:latin typeface="Times New Roman"/>
                <a:cs typeface="Times New Roman"/>
              </a:rPr>
              <a:t>cambiamento ed in </a:t>
            </a:r>
            <a:r>
              <a:rPr sz="1200" spc="-5" dirty="0">
                <a:latin typeface="Times New Roman"/>
                <a:cs typeface="Times New Roman"/>
              </a:rPr>
              <a:t>crescita esperienziale. Indipendentemente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endParaRPr sz="1200">
              <a:latin typeface="Times New Roman"/>
              <a:cs typeface="Times New Roman"/>
            </a:endParaRPr>
          </a:p>
          <a:p>
            <a:pPr marL="76200" marR="15494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realizzazione della sopravvivenza dei valori spirituali,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deve sempre fare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conti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matematica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prematematica della  forza, dell’energia </a:t>
            </a:r>
            <a:r>
              <a:rPr sz="1200" dirty="0">
                <a:latin typeface="Times New Roman"/>
                <a:cs typeface="Times New Roman"/>
              </a:rPr>
              <a:t>e del</a:t>
            </a:r>
            <a:r>
              <a:rPr sz="1200" spc="-5" dirty="0">
                <a:latin typeface="Times New Roman"/>
                <a:cs typeface="Times New Roman"/>
              </a:rPr>
              <a:t> potere.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52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(1146.5) 104:3.3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completezza </a:t>
            </a:r>
            <a:r>
              <a:rPr sz="1200" spc="-5" dirty="0">
                <a:latin typeface="Times New Roman"/>
                <a:cs typeface="Times New Roman"/>
              </a:rPr>
              <a:t>eterna dell’infinità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conciliata </a:t>
            </a:r>
            <a:r>
              <a:rPr sz="1200" dirty="0">
                <a:latin typeface="Times New Roman"/>
                <a:cs typeface="Times New Roman"/>
              </a:rPr>
              <a:t>in qualche maniera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crescita </a:t>
            </a:r>
            <a:r>
              <a:rPr sz="1200" spc="-5" dirty="0">
                <a:latin typeface="Times New Roman"/>
                <a:cs typeface="Times New Roman"/>
              </a:rPr>
              <a:t>nel tempo degli universi </a:t>
            </a:r>
            <a:r>
              <a:rPr sz="1200" dirty="0">
                <a:latin typeface="Times New Roman"/>
                <a:cs typeface="Times New Roman"/>
              </a:rPr>
              <a:t>in  evoluzione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l’incompletezza </a:t>
            </a:r>
            <a:r>
              <a:rPr sz="1200" spc="-5" dirty="0">
                <a:latin typeface="Times New Roman"/>
                <a:cs typeface="Times New Roman"/>
              </a:rPr>
              <a:t>dei loro abitanti esperienziali.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qualche modo il </a:t>
            </a:r>
            <a:r>
              <a:rPr sz="1200" spc="-5" dirty="0">
                <a:latin typeface="Times New Roman"/>
                <a:cs typeface="Times New Roman"/>
              </a:rPr>
              <a:t>concetto d’infinità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deve essere  segmentato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che l’intelletto mortale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morontiale possano </a:t>
            </a:r>
            <a:r>
              <a:rPr sz="1200" spc="-5" dirty="0">
                <a:latin typeface="Times New Roman"/>
                <a:cs typeface="Times New Roman"/>
              </a:rPr>
              <a:t>afferrare questo concetto </a:t>
            </a:r>
            <a:r>
              <a:rPr sz="1200" dirty="0">
                <a:latin typeface="Times New Roman"/>
                <a:cs typeface="Times New Roman"/>
              </a:rPr>
              <a:t>di valore finale e  di </a:t>
            </a:r>
            <a:r>
              <a:rPr sz="1200" spc="-5" dirty="0">
                <a:latin typeface="Times New Roman"/>
                <a:cs typeface="Times New Roman"/>
              </a:rPr>
              <a:t>significato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spiritualizzante.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708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(1146.6) 104:3.4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richiede </a:t>
            </a:r>
            <a:r>
              <a:rPr sz="1200" dirty="0">
                <a:latin typeface="Times New Roman"/>
                <a:cs typeface="Times New Roman"/>
              </a:rPr>
              <a:t>un’unità monoteistica </a:t>
            </a:r>
            <a:r>
              <a:rPr sz="1200" spc="-5" dirty="0">
                <a:latin typeface="Times New Roman"/>
                <a:cs typeface="Times New Roman"/>
              </a:rPr>
              <a:t>della realtà cosmica, l’esperienza finita </a:t>
            </a:r>
            <a:r>
              <a:rPr sz="1200" spc="-10" dirty="0">
                <a:latin typeface="Times New Roman"/>
                <a:cs typeface="Times New Roman"/>
              </a:rPr>
              <a:t>esige </a:t>
            </a:r>
            <a:r>
              <a:rPr sz="1200" spc="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postulato di una  </a:t>
            </a:r>
            <a:r>
              <a:rPr sz="1200" spc="-5" dirty="0">
                <a:latin typeface="Times New Roman"/>
                <a:cs typeface="Times New Roman"/>
              </a:rPr>
              <a:t>pluralità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Assoluti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coordinazione </a:t>
            </a:r>
            <a:r>
              <a:rPr sz="1200" dirty="0">
                <a:latin typeface="Times New Roman"/>
                <a:cs typeface="Times New Roman"/>
              </a:rPr>
              <a:t>in relazioni </a:t>
            </a:r>
            <a:r>
              <a:rPr sz="1200" spc="-5" dirty="0">
                <a:latin typeface="Times New Roman"/>
                <a:cs typeface="Times New Roman"/>
              </a:rPr>
              <a:t>cosmiche.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esistenze coordinate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alcuna possibilità </a:t>
            </a:r>
            <a:r>
              <a:rPr sz="1200" spc="-5" dirty="0">
                <a:latin typeface="Times New Roman"/>
                <a:cs typeface="Times New Roman"/>
              </a:rPr>
              <a:t>per  l’apparizione </a:t>
            </a:r>
            <a:r>
              <a:rPr sz="1200" dirty="0">
                <a:latin typeface="Times New Roman"/>
                <a:cs typeface="Times New Roman"/>
              </a:rPr>
              <a:t>di una diversità </a:t>
            </a:r>
            <a:r>
              <a:rPr sz="1200" spc="-5" dirty="0">
                <a:latin typeface="Times New Roman"/>
                <a:cs typeface="Times New Roman"/>
              </a:rPr>
              <a:t>delle relazioni assolute, nessuna opportunità per l’operare </a:t>
            </a:r>
            <a:r>
              <a:rPr sz="1200" dirty="0">
                <a:latin typeface="Times New Roman"/>
                <a:cs typeface="Times New Roman"/>
              </a:rPr>
              <a:t>di differenziali, </a:t>
            </a:r>
            <a:r>
              <a:rPr sz="1200" spc="-5" dirty="0">
                <a:latin typeface="Times New Roman"/>
                <a:cs typeface="Times New Roman"/>
              </a:rPr>
              <a:t>variabili, modificatori,  attenuatori, qualificatori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riduttori.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(1146.7) 104:3.5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fascicoli la </a:t>
            </a:r>
            <a:r>
              <a:rPr sz="1200" spc="-5" dirty="0">
                <a:latin typeface="Times New Roman"/>
                <a:cs typeface="Times New Roman"/>
              </a:rPr>
              <a:t>realtà totale </a:t>
            </a:r>
            <a:r>
              <a:rPr sz="1200" dirty="0">
                <a:latin typeface="Times New Roman"/>
                <a:cs typeface="Times New Roman"/>
              </a:rPr>
              <a:t>(l’infinità) è </a:t>
            </a:r>
            <a:r>
              <a:rPr sz="1200" spc="-5" dirty="0">
                <a:latin typeface="Times New Roman"/>
                <a:cs typeface="Times New Roman"/>
              </a:rPr>
              <a:t>stata presentata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esiste nei sette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Assoluti: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(1146.8) 104:3.6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60384" cy="3906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(1146.9) 104:3.7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(1146.10) 104:3.8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(1147.1) 104:3.9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0" dirty="0">
                <a:latin typeface="Times New Roman"/>
                <a:cs typeface="Times New Roman"/>
              </a:rPr>
              <a:t>L’Isola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(1147.2) 104:3.10 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L’Assoluto della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(1147.3) 104:3.11 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L’Assoluto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(1147.4) 104:3.12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L’Assoluto Non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(1147.5) 104:3.13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Sorgente e </a:t>
            </a:r>
            <a:r>
              <a:rPr sz="1200" spc="-5" dirty="0">
                <a:latin typeface="Times New Roman"/>
                <a:cs typeface="Times New Roman"/>
              </a:rPr>
              <a:t>Centro, che </a:t>
            </a:r>
            <a:r>
              <a:rPr sz="1200" dirty="0">
                <a:latin typeface="Times New Roman"/>
                <a:cs typeface="Times New Roman"/>
              </a:rPr>
              <a:t>è Padre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Eterno, è </a:t>
            </a:r>
            <a:r>
              <a:rPr sz="1200" spc="-5" dirty="0">
                <a:latin typeface="Times New Roman"/>
                <a:cs typeface="Times New Roman"/>
              </a:rPr>
              <a:t>anche Archetipo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l’Isola del Paradiso. Egli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qualificata nel Figlio,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personalità potenzializzata nell’Assoluto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è </a:t>
            </a:r>
            <a:r>
              <a:rPr sz="1200" spc="-5" dirty="0">
                <a:latin typeface="Times New Roman"/>
                <a:cs typeface="Times New Roman"/>
              </a:rPr>
              <a:t>energia rivelata </a:t>
            </a:r>
            <a:r>
              <a:rPr sz="120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Paradiso-Havona ed allo stesso tempo energia celata nell’Assoluto Non Qualificato. L’Infinito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rivelato negli atti incessanti  dell’Attore Congiunto </a:t>
            </a:r>
            <a:r>
              <a:rPr sz="1200" dirty="0">
                <a:latin typeface="Times New Roman"/>
                <a:cs typeface="Times New Roman"/>
              </a:rPr>
              <a:t>mentre è </a:t>
            </a:r>
            <a:r>
              <a:rPr sz="1200" spc="-5" dirty="0">
                <a:latin typeface="Times New Roman"/>
                <a:cs typeface="Times New Roman"/>
              </a:rPr>
              <a:t>eternamente </a:t>
            </a:r>
            <a:r>
              <a:rPr sz="1200" dirty="0">
                <a:latin typeface="Times New Roman"/>
                <a:cs typeface="Times New Roman"/>
              </a:rPr>
              <a:t>funzionante </a:t>
            </a:r>
            <a:r>
              <a:rPr sz="1200" spc="-5" dirty="0">
                <a:latin typeface="Times New Roman"/>
                <a:cs typeface="Times New Roman"/>
              </a:rPr>
              <a:t>nelle attività compensatrici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nascoste dell’Assoluto Universale. </a:t>
            </a:r>
            <a:r>
              <a:rPr sz="1200" spc="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collegato ai </a:t>
            </a:r>
            <a:r>
              <a:rPr sz="1200" spc="-5" dirty="0">
                <a:latin typeface="Times New Roman"/>
                <a:cs typeface="Times New Roman"/>
              </a:rPr>
              <a:t>sei Assoluti coordinati,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tutti e </a:t>
            </a:r>
            <a:r>
              <a:rPr sz="1200" spc="-5" dirty="0">
                <a:latin typeface="Times New Roman"/>
                <a:cs typeface="Times New Roman"/>
              </a:rPr>
              <a:t>sette inglobano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dell’infinità in tutti i </a:t>
            </a:r>
            <a:r>
              <a:rPr sz="1200" spc="-5" dirty="0">
                <a:latin typeface="Times New Roman"/>
                <a:cs typeface="Times New Roman"/>
              </a:rPr>
              <a:t>cicli senza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fine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0800" marR="2990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(1147.6) 104:3.14 </a:t>
            </a:r>
            <a:r>
              <a:rPr sz="1200" spc="-5" dirty="0">
                <a:latin typeface="Times New Roman"/>
                <a:cs typeface="Times New Roman"/>
              </a:rPr>
              <a:t>Sembrerebbe che </a:t>
            </a:r>
            <a:r>
              <a:rPr sz="1200" dirty="0">
                <a:latin typeface="Times New Roman"/>
                <a:cs typeface="Times New Roman"/>
              </a:rPr>
              <a:t>la triunità delle relazioni </a:t>
            </a:r>
            <a:r>
              <a:rPr sz="1200" spc="-5" dirty="0">
                <a:latin typeface="Times New Roman"/>
                <a:cs typeface="Times New Roman"/>
              </a:rPr>
              <a:t>assolute sia inevitabile.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cerca </a:t>
            </a:r>
            <a:r>
              <a:rPr sz="1200" dirty="0">
                <a:latin typeface="Times New Roman"/>
                <a:cs typeface="Times New Roman"/>
              </a:rPr>
              <a:t>di associarsi ad </a:t>
            </a:r>
            <a:r>
              <a:rPr sz="1200" spc="-5" dirty="0">
                <a:latin typeface="Times New Roman"/>
                <a:cs typeface="Times New Roman"/>
              </a:rPr>
              <a:t>altre  personalità sui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assoluti 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livelli.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l’associazione delle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personalità del Paradiso </a:t>
            </a:r>
            <a:r>
              <a:rPr sz="1200" spc="5" dirty="0">
                <a:latin typeface="Times New Roman"/>
                <a:cs typeface="Times New Roman"/>
              </a:rPr>
              <a:t>rende </a:t>
            </a:r>
            <a:r>
              <a:rPr sz="1200" dirty="0">
                <a:latin typeface="Times New Roman"/>
                <a:cs typeface="Times New Roman"/>
              </a:rPr>
              <a:t>eterna la 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triunità, </a:t>
            </a:r>
            <a:r>
              <a:rPr sz="1200" spc="-5" dirty="0">
                <a:latin typeface="Times New Roman"/>
                <a:cs typeface="Times New Roman"/>
              </a:rPr>
              <a:t>l’unione delle personalità del </a:t>
            </a:r>
            <a:r>
              <a:rPr sz="1200" dirty="0">
                <a:latin typeface="Times New Roman"/>
                <a:cs typeface="Times New Roman"/>
              </a:rPr>
              <a:t>Padre,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quando queste tre </a:t>
            </a:r>
            <a:r>
              <a:rPr sz="1200" spc="-5" dirty="0">
                <a:latin typeface="Times New Roman"/>
                <a:cs typeface="Times New Roman"/>
              </a:rPr>
              <a:t>persone si </a:t>
            </a:r>
            <a:r>
              <a:rPr sz="1200" dirty="0">
                <a:latin typeface="Times New Roman"/>
                <a:cs typeface="Times New Roman"/>
              </a:rPr>
              <a:t>uniscono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2450" cy="35483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quanto </a:t>
            </a:r>
            <a:r>
              <a:rPr sz="1200" i="1" spc="-5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funzione unita, </a:t>
            </a:r>
            <a:r>
              <a:rPr sz="1200" spc="-5" dirty="0">
                <a:latin typeface="Times New Roman"/>
                <a:cs typeface="Times New Roman"/>
              </a:rPr>
              <a:t>costituiscono con ciò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triunità </a:t>
            </a:r>
            <a:r>
              <a:rPr sz="1200" dirty="0">
                <a:latin typeface="Times New Roman"/>
                <a:cs typeface="Times New Roman"/>
              </a:rPr>
              <a:t>di unità </a:t>
            </a:r>
            <a:r>
              <a:rPr sz="1200" spc="-5" dirty="0">
                <a:latin typeface="Times New Roman"/>
                <a:cs typeface="Times New Roman"/>
              </a:rPr>
              <a:t>funzionale, </a:t>
            </a:r>
            <a:r>
              <a:rPr sz="1200" dirty="0">
                <a:latin typeface="Times New Roman"/>
                <a:cs typeface="Times New Roman"/>
              </a:rPr>
              <a:t>non una trinità — </a:t>
            </a:r>
            <a:r>
              <a:rPr sz="1200" spc="-5" dirty="0">
                <a:latin typeface="Times New Roman"/>
                <a:cs typeface="Times New Roman"/>
              </a:rPr>
              <a:t>un’entità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organica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— ma nondimeno una triunità, una triplice unanimità </a:t>
            </a:r>
            <a:r>
              <a:rPr sz="1200" spc="-5" dirty="0">
                <a:latin typeface="Times New Roman"/>
                <a:cs typeface="Times New Roman"/>
              </a:rPr>
              <a:t>funzionale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aggregata.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85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(1147.7) 104:3.15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non è una triunità, non è </a:t>
            </a:r>
            <a:r>
              <a:rPr sz="1200" spc="-5" dirty="0">
                <a:latin typeface="Times New Roman"/>
                <a:cs typeface="Times New Roman"/>
              </a:rPr>
              <a:t>un’unanimità funzionale; </a:t>
            </a:r>
            <a:r>
              <a:rPr sz="1200" dirty="0">
                <a:latin typeface="Times New Roman"/>
                <a:cs typeface="Times New Roman"/>
              </a:rPr>
              <a:t>è piuttosto </a:t>
            </a:r>
            <a:r>
              <a:rPr sz="1200" spc="-5" dirty="0">
                <a:latin typeface="Times New Roman"/>
                <a:cs typeface="Times New Roman"/>
              </a:rPr>
              <a:t>una Deità </a:t>
            </a:r>
            <a:r>
              <a:rPr sz="1200" dirty="0">
                <a:latin typeface="Times New Roman"/>
                <a:cs typeface="Times New Roman"/>
              </a:rPr>
              <a:t>indivisa e </a:t>
            </a:r>
            <a:r>
              <a:rPr sz="1200" spc="-5" dirty="0">
                <a:latin typeface="Times New Roman"/>
                <a:cs typeface="Times New Roman"/>
              </a:rPr>
              <a:t>indivisibile.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Padre,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(come persone)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una relazione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del Paradiso,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la Trinità è la  loro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indivisa.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Padre,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 Spirito non </a:t>
            </a:r>
            <a:r>
              <a:rPr sz="1200" spc="-5" dirty="0">
                <a:latin typeface="Times New Roman"/>
                <a:cs typeface="Times New Roman"/>
              </a:rPr>
              <a:t>mantengono alcuna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di tal </a:t>
            </a:r>
            <a:r>
              <a:rPr sz="1200" spc="-5" dirty="0">
                <a:latin typeface="Times New Roman"/>
                <a:cs typeface="Times New Roman"/>
              </a:rPr>
              <a:t>genere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spc="5" dirty="0">
                <a:latin typeface="Times New Roman"/>
                <a:cs typeface="Times New Roman"/>
              </a:rPr>
              <a:t>triunità,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quella è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unione </a:t>
            </a:r>
            <a:r>
              <a:rPr sz="1200" spc="-5" dirty="0">
                <a:latin typeface="Times New Roman"/>
                <a:cs typeface="Times New Roman"/>
              </a:rPr>
              <a:t>funzionale </a:t>
            </a:r>
            <a:r>
              <a:rPr sz="1200" dirty="0">
                <a:latin typeface="Times New Roman"/>
                <a:cs typeface="Times New Roman"/>
              </a:rPr>
              <a:t>in quanto tre </a:t>
            </a:r>
            <a:r>
              <a:rPr sz="1200" spc="-5" dirty="0">
                <a:latin typeface="Times New Roman"/>
                <a:cs typeface="Times New Roman"/>
              </a:rPr>
              <a:t>persone. Soltanto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Deità indivisa — </a:t>
            </a:r>
            <a:r>
              <a:rPr sz="1200" spc="-5" dirty="0">
                <a:latin typeface="Times New Roman"/>
                <a:cs typeface="Times New Roman"/>
              </a:rPr>
              <a:t>essi mantengono  collettivamente </a:t>
            </a:r>
            <a:r>
              <a:rPr sz="1200" dirty="0">
                <a:latin typeface="Times New Roman"/>
                <a:cs typeface="Times New Roman"/>
              </a:rPr>
              <a:t>una relazione </a:t>
            </a:r>
            <a:r>
              <a:rPr sz="1200" spc="-5" dirty="0">
                <a:latin typeface="Times New Roman"/>
                <a:cs typeface="Times New Roman"/>
              </a:rPr>
              <a:t>esterna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triunità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aggregazione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38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(1147.8) 104:3.16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la </a:t>
            </a:r>
            <a:r>
              <a:rPr sz="1200" spc="-5" dirty="0">
                <a:latin typeface="Times New Roman"/>
                <a:cs typeface="Times New Roman"/>
              </a:rPr>
              <a:t>Trinità del Paradiso </a:t>
            </a:r>
            <a:r>
              <a:rPr sz="1200" dirty="0">
                <a:latin typeface="Times New Roman"/>
                <a:cs typeface="Times New Roman"/>
              </a:rPr>
              <a:t>resta unica tra le </a:t>
            </a:r>
            <a:r>
              <a:rPr sz="1200" spc="-5" dirty="0">
                <a:latin typeface="Times New Roman"/>
                <a:cs typeface="Times New Roman"/>
              </a:rPr>
              <a:t>relazioni assolute;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parecchie </a:t>
            </a:r>
            <a:r>
              <a:rPr sz="1200" dirty="0">
                <a:latin typeface="Times New Roman"/>
                <a:cs typeface="Times New Roman"/>
              </a:rPr>
              <a:t>triunità </a:t>
            </a:r>
            <a:r>
              <a:rPr sz="1200" spc="-5" dirty="0">
                <a:latin typeface="Times New Roman"/>
                <a:cs typeface="Times New Roman"/>
              </a:rPr>
              <a:t>esistenziali, ma  soltanto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Trinità esistenziale. Una </a:t>
            </a:r>
            <a:r>
              <a:rPr sz="1200" dirty="0">
                <a:latin typeface="Times New Roman"/>
                <a:cs typeface="Times New Roman"/>
              </a:rPr>
              <a:t>triunità </a:t>
            </a:r>
            <a:r>
              <a:rPr sz="1200" i="1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un’entità. </a:t>
            </a:r>
            <a:r>
              <a:rPr sz="1200" dirty="0">
                <a:latin typeface="Times New Roman"/>
                <a:cs typeface="Times New Roman"/>
              </a:rPr>
              <a:t>Essa è funzionale più che </a:t>
            </a:r>
            <a:r>
              <a:rPr sz="1200" spc="-5" dirty="0">
                <a:latin typeface="Times New Roman"/>
                <a:cs typeface="Times New Roman"/>
              </a:rPr>
              <a:t>organica.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membri sono associati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che corporativi. </a:t>
            </a:r>
            <a:r>
              <a:rPr sz="1200" dirty="0">
                <a:latin typeface="Times New Roman"/>
                <a:cs typeface="Times New Roman"/>
              </a:rPr>
              <a:t>I componenti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triunità 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entità, </a:t>
            </a:r>
            <a:r>
              <a:rPr sz="1200" dirty="0">
                <a:latin typeface="Times New Roman"/>
                <a:cs typeface="Times New Roman"/>
              </a:rPr>
              <a:t>ma una triunità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un’associazione.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(1147.9) 104:3.17 </a:t>
            </a:r>
            <a:r>
              <a:rPr sz="1200" spc="-5" dirty="0">
                <a:latin typeface="Times New Roman"/>
                <a:cs typeface="Times New Roman"/>
              </a:rPr>
              <a:t>Esiste tuttavia </a:t>
            </a:r>
            <a:r>
              <a:rPr sz="1200" dirty="0">
                <a:latin typeface="Times New Roman"/>
                <a:cs typeface="Times New Roman"/>
              </a:rPr>
              <a:t>un punto di </a:t>
            </a:r>
            <a:r>
              <a:rPr sz="1200" spc="-5" dirty="0">
                <a:latin typeface="Times New Roman"/>
                <a:cs typeface="Times New Roman"/>
              </a:rPr>
              <a:t>comparazione tra </a:t>
            </a:r>
            <a:r>
              <a:rPr sz="1200" dirty="0">
                <a:latin typeface="Times New Roman"/>
                <a:cs typeface="Times New Roman"/>
              </a:rPr>
              <a:t>trinità e triunità: </a:t>
            </a:r>
            <a:r>
              <a:rPr sz="1200" spc="-5" dirty="0">
                <a:latin typeface="Times New Roman"/>
                <a:cs typeface="Times New Roman"/>
              </a:rPr>
              <a:t>entrambe emanano </a:t>
            </a:r>
            <a:r>
              <a:rPr sz="1200" dirty="0">
                <a:latin typeface="Times New Roman"/>
                <a:cs typeface="Times New Roman"/>
              </a:rPr>
              <a:t>in funzioni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diverso dalla </a:t>
            </a:r>
            <a:r>
              <a:rPr sz="1200" dirty="0">
                <a:latin typeface="Times New Roman"/>
                <a:cs typeface="Times New Roman"/>
              </a:rPr>
              <a:t>somma discernibile </a:t>
            </a:r>
            <a:r>
              <a:rPr sz="1200" spc="-5" dirty="0">
                <a:latin typeface="Times New Roman"/>
                <a:cs typeface="Times New Roman"/>
              </a:rPr>
              <a:t>degli attributi dei membri che </a:t>
            </a:r>
            <a:r>
              <a:rPr sz="1200" dirty="0">
                <a:latin typeface="Times New Roman"/>
                <a:cs typeface="Times New Roman"/>
              </a:rPr>
              <a:t>le compongono. </a:t>
            </a:r>
            <a:r>
              <a:rPr sz="1200" spc="-5" dirty="0">
                <a:latin typeface="Times New Roman"/>
                <a:cs typeface="Times New Roman"/>
              </a:rPr>
              <a:t>Ma mentre </a:t>
            </a:r>
            <a:r>
              <a:rPr sz="1200" dirty="0">
                <a:latin typeface="Times New Roman"/>
                <a:cs typeface="Times New Roman"/>
              </a:rPr>
              <a:t>sono quindi </a:t>
            </a:r>
            <a:r>
              <a:rPr sz="1200" spc="-5" dirty="0">
                <a:latin typeface="Times New Roman"/>
                <a:cs typeface="Times New Roman"/>
              </a:rPr>
              <a:t>comparabili </a:t>
            </a:r>
            <a:r>
              <a:rPr sz="1200" dirty="0">
                <a:latin typeface="Times New Roman"/>
                <a:cs typeface="Times New Roman"/>
              </a:rPr>
              <a:t>da un punto di  vista </a:t>
            </a:r>
            <a:r>
              <a:rPr sz="1200" spc="-5" dirty="0">
                <a:latin typeface="Times New Roman"/>
                <a:cs typeface="Times New Roman"/>
              </a:rPr>
              <a:t>funzionale,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presentano però </a:t>
            </a:r>
            <a:r>
              <a:rPr sz="1200" dirty="0">
                <a:latin typeface="Times New Roman"/>
                <a:cs typeface="Times New Roman"/>
              </a:rPr>
              <a:t>delle relazioni di </a:t>
            </a:r>
            <a:r>
              <a:rPr sz="1200" spc="-5" dirty="0">
                <a:latin typeface="Times New Roman"/>
                <a:cs typeface="Times New Roman"/>
              </a:rPr>
              <a:t>categoria. Esse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grosso </a:t>
            </a:r>
            <a:r>
              <a:rPr sz="1200" dirty="0">
                <a:latin typeface="Times New Roman"/>
                <a:cs typeface="Times New Roman"/>
              </a:rPr>
              <a:t>modo collegate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relazione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funzione e  </a:t>
            </a:r>
            <a:r>
              <a:rPr sz="1200" spc="-5" dirty="0">
                <a:latin typeface="Times New Roman"/>
                <a:cs typeface="Times New Roman"/>
              </a:rPr>
              <a:t>struttura. 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funzione dell’associazione triunitaria </a:t>
            </a:r>
            <a:r>
              <a:rPr sz="1200" dirty="0">
                <a:latin typeface="Times New Roman"/>
                <a:cs typeface="Times New Roman"/>
              </a:rPr>
              <a:t>non è la </a:t>
            </a:r>
            <a:r>
              <a:rPr sz="1200" spc="-5" dirty="0">
                <a:latin typeface="Times New Roman"/>
                <a:cs typeface="Times New Roman"/>
              </a:rPr>
              <a:t>funzione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struttura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dell’entità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17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(1147.10) 104:3.18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triunità sono </a:t>
            </a:r>
            <a:r>
              <a:rPr sz="1200" spc="-5" dirty="0">
                <a:latin typeface="Times New Roman"/>
                <a:cs typeface="Times New Roman"/>
              </a:rPr>
              <a:t>nondimeno reali, </a:t>
            </a:r>
            <a:r>
              <a:rPr sz="1200" dirty="0">
                <a:latin typeface="Times New Roman"/>
                <a:cs typeface="Times New Roman"/>
              </a:rPr>
              <a:t>sono molto </a:t>
            </a:r>
            <a:r>
              <a:rPr sz="1200" spc="-5" dirty="0">
                <a:latin typeface="Times New Roman"/>
                <a:cs typeface="Times New Roman"/>
              </a:rPr>
              <a:t>reali.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totale </a:t>
            </a:r>
            <a:r>
              <a:rPr sz="1200" dirty="0">
                <a:latin typeface="Times New Roman"/>
                <a:cs typeface="Times New Roman"/>
              </a:rPr>
              <a:t>è resa </a:t>
            </a:r>
            <a:r>
              <a:rPr sz="1200" spc="-5" dirty="0">
                <a:latin typeface="Times New Roman"/>
                <a:cs typeface="Times New Roman"/>
              </a:rPr>
              <a:t>funzionale,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mezzo il </a:t>
            </a:r>
            <a:r>
              <a:rPr sz="1200" spc="-5" dirty="0">
                <a:latin typeface="Times New Roman"/>
                <a:cs typeface="Times New Roman"/>
              </a:rPr>
              <a:t>Padre  Universale esercita </a:t>
            </a:r>
            <a:r>
              <a:rPr sz="1200" dirty="0">
                <a:latin typeface="Times New Roman"/>
                <a:cs typeface="Times New Roman"/>
              </a:rPr>
              <a:t>un controllo </a:t>
            </a:r>
            <a:r>
              <a:rPr sz="1200" spc="-5" dirty="0">
                <a:latin typeface="Times New Roman"/>
                <a:cs typeface="Times New Roman"/>
              </a:rPr>
              <a:t>diretto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personale sulle funzioni principali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dell’infinità.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4858"/>
            <a:ext cx="8110855" cy="39630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Le Sette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Triunità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(1147.11) 104:4.1 </a:t>
            </a:r>
            <a:r>
              <a:rPr sz="1200" spc="-5" dirty="0">
                <a:latin typeface="Times New Roman"/>
                <a:cs typeface="Times New Roman"/>
              </a:rPr>
              <a:t>Nel 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triunità, </a:t>
            </a:r>
            <a:r>
              <a:rPr sz="1200" spc="-5" dirty="0">
                <a:latin typeface="Times New Roman"/>
                <a:cs typeface="Times New Roman"/>
              </a:rPr>
              <a:t>richiamiamo </a:t>
            </a:r>
            <a:r>
              <a:rPr sz="1200" dirty="0">
                <a:latin typeface="Times New Roman"/>
                <a:cs typeface="Times New Roman"/>
              </a:rPr>
              <a:t>l’attenzione </a:t>
            </a:r>
            <a:r>
              <a:rPr sz="1200" spc="-5" dirty="0">
                <a:latin typeface="Times New Roman"/>
                <a:cs typeface="Times New Roman"/>
              </a:rPr>
              <a:t>sul fatto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membro  primordiale </a:t>
            </a:r>
            <a:r>
              <a:rPr sz="1200" dirty="0">
                <a:latin typeface="Times New Roman"/>
                <a:cs typeface="Times New Roman"/>
              </a:rPr>
              <a:t>di ciascuna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esse. Egli è, </a:t>
            </a:r>
            <a:r>
              <a:rPr sz="1200" dirty="0">
                <a:latin typeface="Times New Roman"/>
                <a:cs typeface="Times New Roman"/>
              </a:rPr>
              <a:t>era e sarà sempre il Primo Padre-Sorgente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il Centro </a:t>
            </a:r>
            <a:r>
              <a:rPr sz="1200" spc="-5" dirty="0">
                <a:latin typeface="Times New Roman"/>
                <a:cs typeface="Times New Roman"/>
              </a:rPr>
              <a:t>Assoluto,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Prima, il  </a:t>
            </a:r>
            <a:r>
              <a:rPr sz="1200" spc="-5" dirty="0">
                <a:latin typeface="Times New Roman"/>
                <a:cs typeface="Times New Roman"/>
              </a:rPr>
              <a:t>Controllore Universale, </a:t>
            </a:r>
            <a:r>
              <a:rPr sz="1200" dirty="0">
                <a:latin typeface="Times New Roman"/>
                <a:cs typeface="Times New Roman"/>
              </a:rPr>
              <a:t>l’Energizzatore </a:t>
            </a:r>
            <a:r>
              <a:rPr sz="1200" spc="-5" dirty="0">
                <a:latin typeface="Times New Roman"/>
                <a:cs typeface="Times New Roman"/>
              </a:rPr>
              <a:t>Illimitato, l’Unità Originale,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Sostenitore Non Qualificato,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Persona della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Deità,</a:t>
            </a:r>
            <a:endParaRPr sz="1200">
              <a:latin typeface="Times New Roman"/>
              <a:cs typeface="Times New Roman"/>
            </a:endParaRPr>
          </a:p>
          <a:p>
            <a:pPr marL="50800" marR="774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l’Archetipo Cosmico Primordiale </a:t>
            </a:r>
            <a:r>
              <a:rPr sz="1200" dirty="0">
                <a:latin typeface="Times New Roman"/>
                <a:cs typeface="Times New Roman"/>
              </a:rPr>
              <a:t>e l’Essenza </a:t>
            </a:r>
            <a:r>
              <a:rPr sz="1200" spc="-5" dirty="0">
                <a:latin typeface="Times New Roman"/>
                <a:cs typeface="Times New Roman"/>
              </a:rPr>
              <a:t>dell’Infinità.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causa personale degli Assoluti; egli </a:t>
            </a:r>
            <a:r>
              <a:rPr sz="1200" dirty="0">
                <a:latin typeface="Times New Roman"/>
                <a:cs typeface="Times New Roman"/>
              </a:rPr>
              <a:t>è l’assoluto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Assoluti.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(1148.1) 104:4.2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triunità 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indicate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come: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(1148.2) 104:4.3 </a:t>
            </a:r>
            <a:r>
              <a:rPr sz="1200" i="1" spc="-5" dirty="0">
                <a:latin typeface="Times New Roman"/>
                <a:cs typeface="Times New Roman"/>
              </a:rPr>
              <a:t>La Prima Triunità </a:t>
            </a:r>
            <a:r>
              <a:rPr sz="1200" i="1" dirty="0">
                <a:latin typeface="Times New Roman"/>
                <a:cs typeface="Times New Roman"/>
              </a:rPr>
              <a:t>— la </a:t>
            </a:r>
            <a:r>
              <a:rPr sz="1200" i="1" spc="-5" dirty="0">
                <a:latin typeface="Times New Roman"/>
                <a:cs typeface="Times New Roman"/>
              </a:rPr>
              <a:t>triunità </a:t>
            </a:r>
            <a:r>
              <a:rPr sz="1200" i="1" dirty="0">
                <a:latin typeface="Times New Roman"/>
                <a:cs typeface="Times New Roman"/>
              </a:rPr>
              <a:t>personale </a:t>
            </a:r>
            <a:r>
              <a:rPr sz="1200" i="1" spc="-5" dirty="0">
                <a:latin typeface="Times New Roman"/>
                <a:cs typeface="Times New Roman"/>
              </a:rPr>
              <a:t>avente </a:t>
            </a:r>
            <a:r>
              <a:rPr sz="1200" i="1" dirty="0">
                <a:latin typeface="Times New Roman"/>
                <a:cs typeface="Times New Roman"/>
              </a:rPr>
              <a:t>un proposito.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gruppo delle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Deità: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(1148.3) 104:4.4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(1148.4) 104:4.5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(1148.5) 104:4.6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4781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(1148.6) 104:4.7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triplice </a:t>
            </a:r>
            <a:r>
              <a:rPr sz="1200" dirty="0">
                <a:latin typeface="Times New Roman"/>
                <a:cs typeface="Times New Roman"/>
              </a:rPr>
              <a:t>unione </a:t>
            </a:r>
            <a:r>
              <a:rPr sz="1200" spc="-5" dirty="0">
                <a:latin typeface="Times New Roman"/>
                <a:cs typeface="Times New Roman"/>
              </a:rPr>
              <a:t>dell’amore, della misericordia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ministero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l’associazione personale con  proposito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tre personalità eterne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l’associazione </a:t>
            </a:r>
            <a:r>
              <a:rPr sz="1200" dirty="0">
                <a:latin typeface="Times New Roman"/>
                <a:cs typeface="Times New Roman"/>
              </a:rPr>
              <a:t>divinamente </a:t>
            </a:r>
            <a:r>
              <a:rPr sz="1200" spc="-5" dirty="0">
                <a:latin typeface="Times New Roman"/>
                <a:cs typeface="Times New Roman"/>
              </a:rPr>
              <a:t>fraterna, che ama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creature,  che agisce paternamente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incoraggia l’ascensione.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divine di </a:t>
            </a:r>
            <a:r>
              <a:rPr sz="1200" spc="-5" dirty="0">
                <a:latin typeface="Times New Roman"/>
                <a:cs typeface="Times New Roman"/>
              </a:rPr>
              <a:t>questa prima </a:t>
            </a:r>
            <a:r>
              <a:rPr sz="1200" dirty="0">
                <a:latin typeface="Times New Roman"/>
                <a:cs typeface="Times New Roman"/>
              </a:rPr>
              <a:t>triunità </a:t>
            </a:r>
            <a:r>
              <a:rPr sz="1200" spc="-5" dirty="0">
                <a:latin typeface="Times New Roman"/>
                <a:cs typeface="Times New Roman"/>
              </a:rPr>
              <a:t>sono degli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che attribuiscono </a:t>
            </a:r>
            <a:r>
              <a:rPr sz="1200" dirty="0">
                <a:latin typeface="Times New Roman"/>
                <a:cs typeface="Times New Roman"/>
              </a:rPr>
              <a:t>la personalità, </a:t>
            </a:r>
            <a:r>
              <a:rPr sz="1200" spc="-5" dirty="0">
                <a:latin typeface="Times New Roman"/>
                <a:cs typeface="Times New Roman"/>
              </a:rPr>
              <a:t>che conferiscono </a:t>
            </a:r>
            <a:r>
              <a:rPr sz="1200" dirty="0">
                <a:latin typeface="Times New Roman"/>
                <a:cs typeface="Times New Roman"/>
              </a:rPr>
              <a:t>lo spirito e </a:t>
            </a:r>
            <a:r>
              <a:rPr sz="1200" spc="-5" dirty="0">
                <a:latin typeface="Times New Roman"/>
                <a:cs typeface="Times New Roman"/>
              </a:rPr>
              <a:t>che donano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06715" cy="40792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3689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(1148.7) 104:4.8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triunità di volizione </a:t>
            </a:r>
            <a:r>
              <a:rPr sz="1200" spc="-5" dirty="0">
                <a:latin typeface="Times New Roman"/>
                <a:cs typeface="Times New Roman"/>
              </a:rPr>
              <a:t>infinita;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agisce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l’eterno presente ed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fluire passato-  presente-futuro del </a:t>
            </a:r>
            <a:r>
              <a:rPr sz="1200" dirty="0">
                <a:latin typeface="Times New Roman"/>
                <a:cs typeface="Times New Roman"/>
              </a:rPr>
              <a:t>tempo. </a:t>
            </a:r>
            <a:r>
              <a:rPr sz="1200" spc="-5" dirty="0">
                <a:latin typeface="Times New Roman"/>
                <a:cs typeface="Times New Roman"/>
              </a:rPr>
              <a:t>Questa associazione produce </a:t>
            </a:r>
            <a:r>
              <a:rPr sz="1200" dirty="0">
                <a:latin typeface="Times New Roman"/>
                <a:cs typeface="Times New Roman"/>
              </a:rPr>
              <a:t>l’infinità volitiva e </a:t>
            </a:r>
            <a:r>
              <a:rPr sz="1200" spc="-5" dirty="0">
                <a:latin typeface="Times New Roman"/>
                <a:cs typeface="Times New Roman"/>
              </a:rPr>
              <a:t>fornisce </a:t>
            </a:r>
            <a:r>
              <a:rPr sz="1200" dirty="0">
                <a:latin typeface="Times New Roman"/>
                <a:cs typeface="Times New Roman"/>
              </a:rPr>
              <a:t>i meccanismi per mezzo </a:t>
            </a:r>
            <a:r>
              <a:rPr sz="1200" spc="-5" dirty="0">
                <a:latin typeface="Times New Roman"/>
                <a:cs typeface="Times New Roman"/>
              </a:rPr>
              <a:t>dei  quali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personale </a:t>
            </a:r>
            <a:r>
              <a:rPr sz="1200" dirty="0">
                <a:latin typeface="Times New Roman"/>
                <a:cs typeface="Times New Roman"/>
              </a:rPr>
              <a:t>rivela </a:t>
            </a:r>
            <a:r>
              <a:rPr sz="1200" spc="-5" dirty="0">
                <a:latin typeface="Times New Roman"/>
                <a:cs typeface="Times New Roman"/>
              </a:rPr>
              <a:t>se stessa alle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cosmo 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(1148.8) 104:4.9 </a:t>
            </a:r>
            <a:r>
              <a:rPr sz="1200" i="1" spc="-5" dirty="0">
                <a:latin typeface="Times New Roman"/>
                <a:cs typeface="Times New Roman"/>
              </a:rPr>
              <a:t>La Seconda Triunità — </a:t>
            </a:r>
            <a:r>
              <a:rPr sz="1200" i="1" dirty="0">
                <a:latin typeface="Times New Roman"/>
                <a:cs typeface="Times New Roman"/>
              </a:rPr>
              <a:t>la triunità </a:t>
            </a:r>
            <a:r>
              <a:rPr sz="1200" i="1" spc="-1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potere-archetipo. </a:t>
            </a:r>
            <a:r>
              <a:rPr sz="1200" spc="-5" dirty="0">
                <a:latin typeface="Times New Roman"/>
                <a:cs typeface="Times New Roman"/>
              </a:rPr>
              <a:t>Che si tratti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minuscolo ultimatone,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stella  fiammeggiante, </a:t>
            </a:r>
            <a:r>
              <a:rPr sz="1200" dirty="0">
                <a:latin typeface="Times New Roman"/>
                <a:cs typeface="Times New Roman"/>
              </a:rPr>
              <a:t>di una nebulosa in rotazione od </a:t>
            </a:r>
            <a:r>
              <a:rPr sz="1200" spc="-5" dirty="0">
                <a:latin typeface="Times New Roman"/>
                <a:cs typeface="Times New Roman"/>
              </a:rPr>
              <a:t>anche dell’universo centrale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dei superuniversi, </a:t>
            </a:r>
            <a:r>
              <a:rPr sz="1200" dirty="0">
                <a:latin typeface="Times New Roman"/>
                <a:cs typeface="Times New Roman"/>
              </a:rPr>
              <a:t>dalle più </a:t>
            </a:r>
            <a:r>
              <a:rPr sz="1200" spc="-5" dirty="0">
                <a:latin typeface="Times New Roman"/>
                <a:cs typeface="Times New Roman"/>
              </a:rPr>
              <a:t>piccole alle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 </a:t>
            </a:r>
            <a:r>
              <a:rPr sz="1200" dirty="0">
                <a:latin typeface="Times New Roman"/>
                <a:cs typeface="Times New Roman"/>
              </a:rPr>
              <a:t>organizzazioni </a:t>
            </a:r>
            <a:r>
              <a:rPr sz="1200" spc="-5" dirty="0">
                <a:latin typeface="Times New Roman"/>
                <a:cs typeface="Times New Roman"/>
              </a:rPr>
              <a:t>materiali, l’archetipo </a:t>
            </a:r>
            <a:r>
              <a:rPr sz="1200" dirty="0">
                <a:latin typeface="Times New Roman"/>
                <a:cs typeface="Times New Roman"/>
              </a:rPr>
              <a:t>fisico — la </a:t>
            </a:r>
            <a:r>
              <a:rPr sz="1200" spc="-5" dirty="0">
                <a:latin typeface="Times New Roman"/>
                <a:cs typeface="Times New Roman"/>
              </a:rPr>
              <a:t>configurazione cosmica </a:t>
            </a:r>
            <a:r>
              <a:rPr sz="1200" dirty="0">
                <a:latin typeface="Times New Roman"/>
                <a:cs typeface="Times New Roman"/>
              </a:rPr>
              <a:t>— è </a:t>
            </a:r>
            <a:r>
              <a:rPr sz="1200" spc="-5" dirty="0">
                <a:latin typeface="Times New Roman"/>
                <a:cs typeface="Times New Roman"/>
              </a:rPr>
              <a:t>sempre derivato </a:t>
            </a:r>
            <a:r>
              <a:rPr sz="1200" dirty="0">
                <a:latin typeface="Times New Roman"/>
                <a:cs typeface="Times New Roman"/>
              </a:rPr>
              <a:t>dalla funzione di </a:t>
            </a:r>
            <a:r>
              <a:rPr sz="1200" spc="-5" dirty="0">
                <a:latin typeface="Times New Roman"/>
                <a:cs typeface="Times New Roman"/>
              </a:rPr>
              <a:t>questa triunità.  Questa </a:t>
            </a:r>
            <a:r>
              <a:rPr sz="1200" dirty="0">
                <a:latin typeface="Times New Roman"/>
                <a:cs typeface="Times New Roman"/>
              </a:rPr>
              <a:t>associazione è composta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(1148.9) 104:4.10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Padre-Figlio.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(1148.10)  104:4.11 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L’Isola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(1148.11)  104:4.12 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L’Attore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Congiunto.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33400" marR="5391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(1148.12) 104:4.13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organizzata dagli </a:t>
            </a:r>
            <a:r>
              <a:rPr sz="1200" dirty="0">
                <a:latin typeface="Times New Roman"/>
                <a:cs typeface="Times New Roman"/>
              </a:rPr>
              <a:t>agenti </a:t>
            </a:r>
            <a:r>
              <a:rPr sz="1200" spc="-5" dirty="0">
                <a:latin typeface="Times New Roman"/>
                <a:cs typeface="Times New Roman"/>
              </a:rPr>
              <a:t>cosmici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Sorgente e </a:t>
            </a:r>
            <a:r>
              <a:rPr sz="1200" spc="-5" dirty="0">
                <a:latin typeface="Times New Roman"/>
                <a:cs typeface="Times New Roman"/>
              </a:rPr>
              <a:t>Centro; l’energia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formata  secondo l’archetipo del </a:t>
            </a:r>
            <a:r>
              <a:rPr sz="1200" dirty="0">
                <a:latin typeface="Times New Roman"/>
                <a:cs typeface="Times New Roman"/>
              </a:rPr>
              <a:t>Paradiso, la </a:t>
            </a:r>
            <a:r>
              <a:rPr sz="1200" spc="-5" dirty="0">
                <a:latin typeface="Times New Roman"/>
                <a:cs typeface="Times New Roman"/>
              </a:rPr>
              <a:t>materializzazione assoluta. Ma dietro </a:t>
            </a:r>
            <a:r>
              <a:rPr sz="1200" dirty="0">
                <a:latin typeface="Times New Roman"/>
                <a:cs typeface="Times New Roman"/>
              </a:rPr>
              <a:t>a tutta </a:t>
            </a:r>
            <a:r>
              <a:rPr sz="1200" spc="-5" dirty="0">
                <a:latin typeface="Times New Roman"/>
                <a:cs typeface="Times New Roman"/>
              </a:rPr>
              <a:t>questa manipolazione incessante  c’è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 Padre-Figlio,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unione ha inizialmente </a:t>
            </a:r>
            <a:r>
              <a:rPr sz="1200" spc="-5" dirty="0">
                <a:latin typeface="Times New Roman"/>
                <a:cs typeface="Times New Roman"/>
              </a:rPr>
              <a:t>attivato l’archetipo del Paradiso </a:t>
            </a:r>
            <a:r>
              <a:rPr sz="1200" dirty="0">
                <a:latin typeface="Times New Roman"/>
                <a:cs typeface="Times New Roman"/>
              </a:rPr>
              <a:t>facendo </a:t>
            </a:r>
            <a:r>
              <a:rPr sz="1200" spc="-5" dirty="0">
                <a:latin typeface="Times New Roman"/>
                <a:cs typeface="Times New Roman"/>
              </a:rPr>
              <a:t>apparire  Havona simultaneamente alla nascita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l’Attore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Congiunto.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4724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(1148.13) 104:4.14 </a:t>
            </a:r>
            <a:r>
              <a:rPr sz="1200" spc="-5" dirty="0">
                <a:latin typeface="Times New Roman"/>
                <a:cs typeface="Times New Roman"/>
              </a:rPr>
              <a:t>Nell’esperienza religiosa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prendono contatto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Dio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amore, </a:t>
            </a:r>
            <a:r>
              <a:rPr sz="1200" dirty="0">
                <a:latin typeface="Times New Roman"/>
                <a:cs typeface="Times New Roman"/>
              </a:rPr>
              <a:t>ma tale intuizione 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eclissare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intelligente del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dell’archetipo che è il </a:t>
            </a:r>
            <a:r>
              <a:rPr sz="1200" spc="-5" dirty="0">
                <a:latin typeface="Times New Roman"/>
                <a:cs typeface="Times New Roman"/>
              </a:rPr>
              <a:t>Paradiso. 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raccolgono </a:t>
            </a:r>
            <a:r>
              <a:rPr sz="1200" dirty="0">
                <a:latin typeface="Times New Roman"/>
                <a:cs typeface="Times New Roman"/>
              </a:rPr>
              <a:t>l’adorazione </a:t>
            </a:r>
            <a:r>
              <a:rPr sz="1200" spc="-5" dirty="0">
                <a:latin typeface="Times New Roman"/>
                <a:cs typeface="Times New Roman"/>
              </a:rPr>
              <a:t>spontanea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creature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potere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irresistibile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50530" cy="39039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50736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dell’amore </a:t>
            </a:r>
            <a:r>
              <a:rPr sz="1200" dirty="0">
                <a:latin typeface="Times New Roman"/>
                <a:cs typeface="Times New Roman"/>
              </a:rPr>
              <a:t>divino e portano tutte </a:t>
            </a:r>
            <a:r>
              <a:rPr sz="1200" spc="-5" dirty="0">
                <a:latin typeface="Times New Roman"/>
                <a:cs typeface="Times New Roman"/>
              </a:rPr>
              <a:t>queste personalità nate dallo spirito alle </a:t>
            </a:r>
            <a:r>
              <a:rPr sz="1200" dirty="0">
                <a:latin typeface="Times New Roman"/>
                <a:cs typeface="Times New Roman"/>
              </a:rPr>
              <a:t>delizie </a:t>
            </a:r>
            <a:r>
              <a:rPr sz="1200" spc="-5" dirty="0">
                <a:latin typeface="Times New Roman"/>
                <a:cs typeface="Times New Roman"/>
              </a:rPr>
              <a:t>celesti del servizio eterno dei figli  finalitari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triunità è </a:t>
            </a:r>
            <a:r>
              <a:rPr sz="1200" spc="-5" dirty="0">
                <a:latin typeface="Times New Roman"/>
                <a:cs typeface="Times New Roman"/>
              </a:rPr>
              <a:t>l’architetto dello scenario spaziale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si svolgono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operazioni;  essa determina gli </a:t>
            </a:r>
            <a:r>
              <a:rPr sz="1200" dirty="0">
                <a:latin typeface="Times New Roman"/>
                <a:cs typeface="Times New Roman"/>
              </a:rPr>
              <a:t>archetipi della </a:t>
            </a:r>
            <a:r>
              <a:rPr sz="1200" spc="-5" dirty="0">
                <a:latin typeface="Times New Roman"/>
                <a:cs typeface="Times New Roman"/>
              </a:rPr>
              <a:t>configurazione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 marR="4508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(1148.14) 104:4.15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caratterizzare </a:t>
            </a:r>
            <a:r>
              <a:rPr sz="1200" dirty="0">
                <a:latin typeface="Times New Roman"/>
                <a:cs typeface="Times New Roman"/>
              </a:rPr>
              <a:t>la divinità </a:t>
            </a:r>
            <a:r>
              <a:rPr sz="1200" spc="-5" dirty="0">
                <a:latin typeface="Times New Roman"/>
                <a:cs typeface="Times New Roman"/>
              </a:rPr>
              <a:t>della prima </a:t>
            </a:r>
            <a:r>
              <a:rPr sz="1200" dirty="0">
                <a:latin typeface="Times New Roman"/>
                <a:cs typeface="Times New Roman"/>
              </a:rPr>
              <a:t>triunità, ma </a:t>
            </a:r>
            <a:r>
              <a:rPr sz="1200" spc="-5" dirty="0">
                <a:latin typeface="Times New Roman"/>
                <a:cs typeface="Times New Roman"/>
              </a:rPr>
              <a:t>l’archetipo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manifestazione galattica  della seconda </a:t>
            </a:r>
            <a:r>
              <a:rPr sz="1200" dirty="0">
                <a:latin typeface="Times New Roman"/>
                <a:cs typeface="Times New Roman"/>
              </a:rPr>
              <a:t>triunità. 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triunità 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in evoluzione, 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triunità lo è </a:t>
            </a:r>
            <a:r>
              <a:rPr sz="1200" spc="-5" dirty="0">
                <a:latin typeface="Times New Roman"/>
                <a:cs typeface="Times New Roman"/>
              </a:rPr>
              <a:t>per gli  universi </a:t>
            </a:r>
            <a:r>
              <a:rPr sz="1200" dirty="0">
                <a:latin typeface="Times New Roman"/>
                <a:cs typeface="Times New Roman"/>
              </a:rPr>
              <a:t>in evoluzione. </a:t>
            </a:r>
            <a:r>
              <a:rPr sz="1200" spc="-5" dirty="0">
                <a:latin typeface="Times New Roman"/>
                <a:cs typeface="Times New Roman"/>
              </a:rPr>
              <a:t>L’archetipo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personalità sono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grandi </a:t>
            </a:r>
            <a:r>
              <a:rPr sz="1200" spc="-5" dirty="0">
                <a:latin typeface="Times New Roman"/>
                <a:cs typeface="Times New Roman"/>
              </a:rPr>
              <a:t>manifestazioni degli atti </a:t>
            </a:r>
            <a:r>
              <a:rPr sz="1200" dirty="0">
                <a:latin typeface="Times New Roman"/>
                <a:cs typeface="Times New Roman"/>
              </a:rPr>
              <a:t>della Prima 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quanto sia difficile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comprendere, </a:t>
            </a:r>
            <a:r>
              <a:rPr sz="1200" dirty="0">
                <a:latin typeface="Times New Roman"/>
                <a:cs typeface="Times New Roman"/>
              </a:rPr>
              <a:t>non è meno vero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potere-archetipo e la </a:t>
            </a:r>
            <a:r>
              <a:rPr sz="1200" spc="-5" dirty="0">
                <a:latin typeface="Times New Roman"/>
                <a:cs typeface="Times New Roman"/>
              </a:rPr>
              <a:t>persona  amorevole sono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stessa realtà universale. </a:t>
            </a:r>
            <a:r>
              <a:rPr sz="1200" spc="-10" dirty="0">
                <a:latin typeface="Times New Roman"/>
                <a:cs typeface="Times New Roman"/>
              </a:rPr>
              <a:t>L’Isola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ed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sono </a:t>
            </a:r>
            <a:r>
              <a:rPr sz="1200" dirty="0">
                <a:latin typeface="Times New Roman"/>
                <a:cs typeface="Times New Roman"/>
              </a:rPr>
              <a:t>rivelazioni  </a:t>
            </a:r>
            <a:r>
              <a:rPr sz="1200" spc="-5" dirty="0">
                <a:latin typeface="Times New Roman"/>
                <a:cs typeface="Times New Roman"/>
              </a:rPr>
              <a:t>coordinate,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agli antipodi,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insondabile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Padre-Forza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(1149.1) 104:4.16 </a:t>
            </a:r>
            <a:r>
              <a:rPr sz="1200" i="1" spc="-5" dirty="0">
                <a:latin typeface="Times New Roman"/>
                <a:cs typeface="Times New Roman"/>
              </a:rPr>
              <a:t>La Terza Triunità </a:t>
            </a:r>
            <a:r>
              <a:rPr sz="1200" i="1" dirty="0">
                <a:latin typeface="Times New Roman"/>
                <a:cs typeface="Times New Roman"/>
              </a:rPr>
              <a:t>— la </a:t>
            </a:r>
            <a:r>
              <a:rPr sz="1200" i="1" spc="-5" dirty="0">
                <a:latin typeface="Times New Roman"/>
                <a:cs typeface="Times New Roman"/>
              </a:rPr>
              <a:t>triunità evoluzionale dello </a:t>
            </a:r>
            <a:r>
              <a:rPr sz="1200" i="1" dirty="0">
                <a:latin typeface="Times New Roman"/>
                <a:cs typeface="Times New Roman"/>
              </a:rPr>
              <a:t>spirito.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totalità della manifestazione </a:t>
            </a:r>
            <a:r>
              <a:rPr sz="1200" dirty="0">
                <a:latin typeface="Times New Roman"/>
                <a:cs typeface="Times New Roman"/>
              </a:rPr>
              <a:t>spirituale ha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inizio e  la </a:t>
            </a:r>
            <a:r>
              <a:rPr sz="1200" spc="-5" dirty="0">
                <a:latin typeface="Times New Roman"/>
                <a:cs typeface="Times New Roman"/>
              </a:rPr>
              <a:t>sua fine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associazione, costituita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(1149.2) 104:4.17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(1149.3) 104:4.18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Figlio-Spirito.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(1149.4) 104:4.19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L’Assoluto della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6337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(1149.5) 104:4.20 </a:t>
            </a:r>
            <a:r>
              <a:rPr sz="1200" spc="-5" dirty="0">
                <a:latin typeface="Times New Roman"/>
                <a:cs typeface="Times New Roman"/>
              </a:rPr>
              <a:t>Dalla potenza spirituale fino </a:t>
            </a:r>
            <a:r>
              <a:rPr sz="1200" dirty="0">
                <a:latin typeface="Times New Roman"/>
                <a:cs typeface="Times New Roman"/>
              </a:rPr>
              <a:t>allo spirito </a:t>
            </a:r>
            <a:r>
              <a:rPr sz="1200" spc="-5" dirty="0">
                <a:latin typeface="Times New Roman"/>
                <a:cs typeface="Times New Roman"/>
              </a:rPr>
              <a:t>paradisiaco ogni </a:t>
            </a:r>
            <a:r>
              <a:rPr sz="1200" dirty="0">
                <a:latin typeface="Times New Roman"/>
                <a:cs typeface="Times New Roman"/>
              </a:rPr>
              <a:t>spirito trova </a:t>
            </a:r>
            <a:r>
              <a:rPr sz="1200" spc="-5" dirty="0">
                <a:latin typeface="Times New Roman"/>
                <a:cs typeface="Times New Roman"/>
              </a:rPr>
              <a:t>l’espressione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questa associazione trina della </a:t>
            </a:r>
            <a:r>
              <a:rPr sz="1200" dirty="0">
                <a:latin typeface="Times New Roman"/>
                <a:cs typeface="Times New Roman"/>
              </a:rPr>
              <a:t>pura essenza spirituale </a:t>
            </a:r>
            <a:r>
              <a:rPr sz="1200" spc="-5" dirty="0">
                <a:latin typeface="Times New Roman"/>
                <a:cs typeface="Times New Roman"/>
              </a:rPr>
              <a:t>del Padre,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attivi del </a:t>
            </a:r>
            <a:r>
              <a:rPr sz="1200" dirty="0">
                <a:latin typeface="Times New Roman"/>
                <a:cs typeface="Times New Roman"/>
              </a:rPr>
              <a:t>Figlio-Spirito 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3559" cy="40817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104076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spirituali illimitati </a:t>
            </a:r>
            <a:r>
              <a:rPr sz="1200" dirty="0">
                <a:latin typeface="Times New Roman"/>
                <a:cs typeface="Times New Roman"/>
              </a:rPr>
              <a:t>dell’Assoluto </a:t>
            </a:r>
            <a:r>
              <a:rPr sz="1200" spc="-5" dirty="0">
                <a:latin typeface="Times New Roman"/>
                <a:cs typeface="Times New Roman"/>
              </a:rPr>
              <a:t>della Deità.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esistenziali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genesi  </a:t>
            </a:r>
            <a:r>
              <a:rPr sz="1200" spc="-5" dirty="0">
                <a:latin typeface="Times New Roman"/>
                <a:cs typeface="Times New Roman"/>
              </a:rPr>
              <a:t>primordiale,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manifestazione </a:t>
            </a:r>
            <a:r>
              <a:rPr sz="1200" spc="-5" dirty="0">
                <a:latin typeface="Times New Roman"/>
                <a:cs typeface="Times New Roman"/>
              </a:rPr>
              <a:t>completa 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destino finale </a:t>
            </a:r>
            <a:r>
              <a:rPr sz="1200" dirty="0">
                <a:latin typeface="Times New Roman"/>
                <a:cs typeface="Times New Roman"/>
              </a:rPr>
              <a:t>in questa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triunità.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792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(1149.6) 104:4.21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esiste </a:t>
            </a:r>
            <a:r>
              <a:rPr sz="1200" spc="-5" dirty="0">
                <a:latin typeface="Times New Roman"/>
                <a:cs typeface="Times New Roman"/>
              </a:rPr>
              <a:t>prima dello </a:t>
            </a:r>
            <a:r>
              <a:rPr sz="1200" dirty="0">
                <a:latin typeface="Times New Roman"/>
                <a:cs typeface="Times New Roman"/>
              </a:rPr>
              <a:t>spirito; il </a:t>
            </a:r>
            <a:r>
              <a:rPr sz="1200" spc="-5" dirty="0">
                <a:latin typeface="Times New Roman"/>
                <a:cs typeface="Times New Roman"/>
              </a:rPr>
              <a:t>Figlio-Spirito </a:t>
            </a:r>
            <a:r>
              <a:rPr sz="1200" dirty="0">
                <a:latin typeface="Times New Roman"/>
                <a:cs typeface="Times New Roman"/>
              </a:rPr>
              <a:t>funziona come </a:t>
            </a:r>
            <a:r>
              <a:rPr sz="1200" spc="-5" dirty="0">
                <a:latin typeface="Times New Roman"/>
                <a:cs typeface="Times New Roman"/>
              </a:rPr>
              <a:t>spirito creatore attivo; l’Assoluto  della Deità esiste come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ingloba tutto, anche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oltre 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(1149.7) 104:4.22 </a:t>
            </a:r>
            <a:r>
              <a:rPr sz="1200" i="1" spc="-5" dirty="0">
                <a:latin typeface="Times New Roman"/>
                <a:cs typeface="Times New Roman"/>
              </a:rPr>
              <a:t>La Quarta Triunità — </a:t>
            </a:r>
            <a:r>
              <a:rPr sz="1200" i="1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triunità dell’infinità dell’energia. </a:t>
            </a:r>
            <a:r>
              <a:rPr sz="1200" spc="-5" dirty="0">
                <a:latin typeface="Times New Roman"/>
                <a:cs typeface="Times New Roman"/>
              </a:rPr>
              <a:t>All’interno di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triunità si eternano gli </a:t>
            </a:r>
            <a:r>
              <a:rPr sz="1200" dirty="0">
                <a:latin typeface="Times New Roman"/>
                <a:cs typeface="Times New Roman"/>
              </a:rPr>
              <a:t>inizi e le </a:t>
            </a:r>
            <a:r>
              <a:rPr sz="1200" spc="-5" dirty="0">
                <a:latin typeface="Times New Roman"/>
                <a:cs typeface="Times New Roman"/>
              </a:rPr>
              <a:t>fini </a:t>
            </a:r>
            <a:r>
              <a:rPr sz="1200" dirty="0">
                <a:latin typeface="Times New Roman"/>
                <a:cs typeface="Times New Roman"/>
              </a:rPr>
              <a:t>di  tutta la </a:t>
            </a:r>
            <a:r>
              <a:rPr sz="1200" spc="-5" dirty="0">
                <a:latin typeface="Times New Roman"/>
                <a:cs typeface="Times New Roman"/>
              </a:rPr>
              <a:t>realtà dell’energia, dalla </a:t>
            </a:r>
            <a:r>
              <a:rPr sz="1200" dirty="0">
                <a:latin typeface="Times New Roman"/>
                <a:cs typeface="Times New Roman"/>
              </a:rPr>
              <a:t>potenza </a:t>
            </a:r>
            <a:r>
              <a:rPr sz="1200" spc="-5" dirty="0">
                <a:latin typeface="Times New Roman"/>
                <a:cs typeface="Times New Roman"/>
              </a:rPr>
              <a:t>spaziale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monota. </a:t>
            </a:r>
            <a:r>
              <a:rPr sz="1200" spc="-5" dirty="0">
                <a:latin typeface="Times New Roman"/>
                <a:cs typeface="Times New Roman"/>
              </a:rPr>
              <a:t>Questo raggruppamento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comprende: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(1149.8) 104:4.23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Padre-Spirito.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(1149.9) 104:4.24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L’Isola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(1149.10) 104:4.25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L’Assoluto Non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4997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(1149.11) 104:4.26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centro dell’attivazione della forza-energia del cosmo </a:t>
            </a:r>
            <a:r>
              <a:rPr sz="1200" dirty="0">
                <a:latin typeface="Times New Roman"/>
                <a:cs typeface="Times New Roman"/>
              </a:rPr>
              <a:t>— la posizione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Prima 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nell’universo, </a:t>
            </a:r>
            <a:r>
              <a:rPr sz="1200" dirty="0">
                <a:latin typeface="Times New Roman"/>
                <a:cs typeface="Times New Roman"/>
              </a:rPr>
              <a:t>il punto </a:t>
            </a:r>
            <a:r>
              <a:rPr sz="1200" spc="-5" dirty="0">
                <a:latin typeface="Times New Roman"/>
                <a:cs typeface="Times New Roman"/>
              </a:rPr>
              <a:t>focale cosmico dell’Assoluto Non Qualificato </a:t>
            </a:r>
            <a:r>
              <a:rPr sz="1200" dirty="0">
                <a:latin typeface="Times New Roman"/>
                <a:cs typeface="Times New Roman"/>
              </a:rPr>
              <a:t>e la sorgente di </a:t>
            </a:r>
            <a:r>
              <a:rPr sz="1200" spc="-5" dirty="0">
                <a:latin typeface="Times New Roman"/>
                <a:cs typeface="Times New Roman"/>
              </a:rPr>
              <a:t>ogni energia.  </a:t>
            </a:r>
            <a:r>
              <a:rPr sz="1200" dirty="0">
                <a:latin typeface="Times New Roman"/>
                <a:cs typeface="Times New Roman"/>
              </a:rPr>
              <a:t>Esistenzialmente </a:t>
            </a:r>
            <a:r>
              <a:rPr sz="1200" spc="-5" dirty="0">
                <a:latin typeface="Times New Roman"/>
                <a:cs typeface="Times New Roman"/>
              </a:rPr>
              <a:t>presente dentro questa </a:t>
            </a:r>
            <a:r>
              <a:rPr sz="1200" dirty="0">
                <a:latin typeface="Times New Roman"/>
                <a:cs typeface="Times New Roman"/>
              </a:rPr>
              <a:t>triunità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il potenziale </a:t>
            </a:r>
            <a:r>
              <a:rPr sz="1200" spc="-5" dirty="0">
                <a:latin typeface="Times New Roman"/>
                <a:cs typeface="Times New Roman"/>
              </a:rPr>
              <a:t>energetico del </a:t>
            </a:r>
            <a:r>
              <a:rPr sz="1200" dirty="0">
                <a:latin typeface="Times New Roman"/>
                <a:cs typeface="Times New Roman"/>
              </a:rPr>
              <a:t>cosmo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e l’universo </a:t>
            </a:r>
            <a:r>
              <a:rPr sz="1200" spc="-5" dirty="0">
                <a:latin typeface="Times New Roman"/>
                <a:cs typeface="Times New Roman"/>
              </a:rPr>
              <a:t>maestro sono soltanto manifestazioni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parziali.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6438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(1149.12) 104:4.27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quarta triunità </a:t>
            </a:r>
            <a:r>
              <a:rPr sz="1200" spc="-5" dirty="0">
                <a:latin typeface="Times New Roman"/>
                <a:cs typeface="Times New Roman"/>
              </a:rPr>
              <a:t>controlla assolutamente </a:t>
            </a:r>
            <a:r>
              <a:rPr sz="1200" dirty="0">
                <a:latin typeface="Times New Roman"/>
                <a:cs typeface="Times New Roman"/>
              </a:rPr>
              <a:t>le unità </a:t>
            </a:r>
            <a:r>
              <a:rPr sz="1200" spc="-5" dirty="0">
                <a:latin typeface="Times New Roman"/>
                <a:cs typeface="Times New Roman"/>
              </a:rPr>
              <a:t>fondamentali dell’energia cosmica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libera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presa dell’Assoluto Non Qualificato </a:t>
            </a:r>
            <a:r>
              <a:rPr sz="1200" dirty="0">
                <a:latin typeface="Times New Roman"/>
                <a:cs typeface="Times New Roman"/>
              </a:rPr>
              <a:t>in proporzione </a:t>
            </a:r>
            <a:r>
              <a:rPr sz="1200" spc="-5" dirty="0">
                <a:latin typeface="Times New Roman"/>
                <a:cs typeface="Times New Roman"/>
              </a:rPr>
              <a:t>diretta all’apparizione nelle Deità esperienziali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capacità  subassoluta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controllare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stabilizzare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metamorfosi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7666990" cy="40849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(1149.13) 104:4.28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triunità è </a:t>
            </a:r>
            <a:r>
              <a:rPr sz="1200" spc="-5" dirty="0">
                <a:latin typeface="Times New Roman"/>
                <a:cs typeface="Times New Roman"/>
              </a:rPr>
              <a:t>forza ed energia. </a:t>
            </a:r>
            <a:r>
              <a:rPr sz="1200" dirty="0">
                <a:latin typeface="Times New Roman"/>
                <a:cs typeface="Times New Roman"/>
              </a:rPr>
              <a:t>Le possibilità </a:t>
            </a:r>
            <a:r>
              <a:rPr sz="1200" spc="-5" dirty="0">
                <a:latin typeface="Times New Roman"/>
                <a:cs typeface="Times New Roman"/>
              </a:rPr>
              <a:t>illimitate dell’Assoluto Non Qualificato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520700" marR="15240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incentrate attorno all’absolutum dell’Isola del </a:t>
            </a:r>
            <a:r>
              <a:rPr sz="1200" dirty="0">
                <a:latin typeface="Times New Roman"/>
                <a:cs typeface="Times New Roman"/>
              </a:rPr>
              <a:t>Paradiso, da dove </a:t>
            </a:r>
            <a:r>
              <a:rPr sz="1200" spc="-5" dirty="0">
                <a:latin typeface="Times New Roman"/>
                <a:cs typeface="Times New Roman"/>
              </a:rPr>
              <a:t>emanano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inimmaginabili agitazioni dell’inerzia  altrimenti </a:t>
            </a:r>
            <a:r>
              <a:rPr sz="1200" dirty="0">
                <a:latin typeface="Times New Roman"/>
                <a:cs typeface="Times New Roman"/>
              </a:rPr>
              <a:t>statica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Qualificato. </a:t>
            </a:r>
            <a:r>
              <a:rPr sz="1200" dirty="0">
                <a:latin typeface="Times New Roman"/>
                <a:cs typeface="Times New Roman"/>
              </a:rPr>
              <a:t>E le pulsazioni senza </a:t>
            </a:r>
            <a:r>
              <a:rPr sz="1200" spc="-5" dirty="0">
                <a:latin typeface="Times New Roman"/>
                <a:cs typeface="Times New Roman"/>
              </a:rPr>
              <a:t>fine del </a:t>
            </a:r>
            <a:r>
              <a:rPr sz="1200" dirty="0">
                <a:latin typeface="Times New Roman"/>
                <a:cs typeface="Times New Roman"/>
              </a:rPr>
              <a:t>cuore </a:t>
            </a:r>
            <a:r>
              <a:rPr sz="1200" spc="-5" dirty="0">
                <a:latin typeface="Times New Roman"/>
                <a:cs typeface="Times New Roman"/>
              </a:rPr>
              <a:t>materiale paradisiaco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cosmo </a:t>
            </a:r>
            <a:r>
              <a:rPr sz="1200" dirty="0">
                <a:latin typeface="Times New Roman"/>
                <a:cs typeface="Times New Roman"/>
              </a:rPr>
              <a:t>infinito  </a:t>
            </a:r>
            <a:r>
              <a:rPr sz="1200" spc="-5" dirty="0">
                <a:latin typeface="Times New Roman"/>
                <a:cs typeface="Times New Roman"/>
              </a:rPr>
              <a:t>battono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armonia con l’archetipo insondabile </a:t>
            </a:r>
            <a:r>
              <a:rPr sz="1200" dirty="0">
                <a:latin typeface="Times New Roman"/>
                <a:cs typeface="Times New Roman"/>
              </a:rPr>
              <a:t>e con il piano </a:t>
            </a:r>
            <a:r>
              <a:rPr sz="1200" spc="-5" dirty="0">
                <a:latin typeface="Times New Roman"/>
                <a:cs typeface="Times New Roman"/>
              </a:rPr>
              <a:t>impenetrabile dell’Energizzatore Infinito, </a:t>
            </a:r>
            <a:r>
              <a:rPr sz="1200" dirty="0">
                <a:latin typeface="Times New Roman"/>
                <a:cs typeface="Times New Roman"/>
              </a:rPr>
              <a:t>la Prima 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(1149.14) 104:4.29 </a:t>
            </a:r>
            <a:r>
              <a:rPr sz="1200" i="1" spc="-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Quinta </a:t>
            </a:r>
            <a:r>
              <a:rPr sz="1200" i="1" spc="-5" dirty="0">
                <a:latin typeface="Times New Roman"/>
                <a:cs typeface="Times New Roman"/>
              </a:rPr>
              <a:t>Triunità — </a:t>
            </a:r>
            <a:r>
              <a:rPr sz="1200" i="1" dirty="0">
                <a:latin typeface="Times New Roman"/>
                <a:cs typeface="Times New Roman"/>
              </a:rPr>
              <a:t>la triunità </a:t>
            </a:r>
            <a:r>
              <a:rPr sz="1200" i="1" spc="-5" dirty="0">
                <a:latin typeface="Times New Roman"/>
                <a:cs typeface="Times New Roman"/>
              </a:rPr>
              <a:t>dell’infinità reattiva. </a:t>
            </a:r>
            <a:r>
              <a:rPr sz="1200" spc="-5" dirty="0">
                <a:latin typeface="Times New Roman"/>
                <a:cs typeface="Times New Roman"/>
              </a:rPr>
              <a:t>Questa associazione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composta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da: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(1149.15) 104:4.30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(1149.16) 104:4.31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L’Assoluto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(1149.17) 104:4.32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L’Assoluto Non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207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(1149.18) 104:4.33 </a:t>
            </a:r>
            <a:r>
              <a:rPr sz="1200" spc="-5" dirty="0">
                <a:latin typeface="Times New Roman"/>
                <a:cs typeface="Times New Roman"/>
              </a:rPr>
              <a:t>Questo gruppo eterna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funzionale </a:t>
            </a:r>
            <a:r>
              <a:rPr sz="1200" spc="-5" dirty="0">
                <a:latin typeface="Times New Roman"/>
                <a:cs typeface="Times New Roman"/>
              </a:rPr>
              <a:t>dell’infinità </a:t>
            </a:r>
            <a:r>
              <a:rPr sz="1200" dirty="0">
                <a:latin typeface="Times New Roman"/>
                <a:cs typeface="Times New Roman"/>
              </a:rPr>
              <a:t>di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attuabile </a:t>
            </a:r>
            <a:r>
              <a:rPr sz="1200" spc="-5" dirty="0">
                <a:latin typeface="Times New Roman"/>
                <a:cs typeface="Times New Roman"/>
              </a:rPr>
              <a:t>all’interno dei  </a:t>
            </a:r>
            <a:r>
              <a:rPr sz="1200" dirty="0">
                <a:latin typeface="Times New Roman"/>
                <a:cs typeface="Times New Roman"/>
              </a:rPr>
              <a:t>domini 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deità. Questa </a:t>
            </a:r>
            <a:r>
              <a:rPr sz="1200" dirty="0">
                <a:latin typeface="Times New Roman"/>
                <a:cs typeface="Times New Roman"/>
              </a:rPr>
              <a:t>triunità </a:t>
            </a:r>
            <a:r>
              <a:rPr sz="1200" spc="-5" dirty="0">
                <a:latin typeface="Times New Roman"/>
                <a:cs typeface="Times New Roman"/>
              </a:rPr>
              <a:t>manifesta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reazione </a:t>
            </a:r>
            <a:r>
              <a:rPr sz="1200" spc="-5" dirty="0">
                <a:latin typeface="Times New Roman"/>
                <a:cs typeface="Times New Roman"/>
              </a:rPr>
              <a:t>illimitata all’azione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 presenze volitive, causative,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tensione </a:t>
            </a:r>
            <a:r>
              <a:rPr sz="1200" dirty="0">
                <a:latin typeface="Times New Roman"/>
                <a:cs typeface="Times New Roman"/>
              </a:rPr>
              <a:t>e di archetipo delle </a:t>
            </a:r>
            <a:r>
              <a:rPr sz="1200" spc="-5" dirty="0">
                <a:latin typeface="Times New Roman"/>
                <a:cs typeface="Times New Roman"/>
              </a:rPr>
              <a:t>altre</a:t>
            </a:r>
            <a:r>
              <a:rPr sz="1200" dirty="0">
                <a:latin typeface="Times New Roman"/>
                <a:cs typeface="Times New Roman"/>
              </a:rPr>
              <a:t> triunità.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(1150.1) 104:4.34 </a:t>
            </a:r>
            <a:r>
              <a:rPr sz="1200" i="1" spc="-5" dirty="0">
                <a:latin typeface="Times New Roman"/>
                <a:cs typeface="Times New Roman"/>
              </a:rPr>
              <a:t>La Sesta Triunità </a:t>
            </a:r>
            <a:r>
              <a:rPr sz="1200" i="1" dirty="0">
                <a:latin typeface="Times New Roman"/>
                <a:cs typeface="Times New Roman"/>
              </a:rPr>
              <a:t>— la </a:t>
            </a:r>
            <a:r>
              <a:rPr sz="1200" i="1" spc="-5" dirty="0">
                <a:latin typeface="Times New Roman"/>
                <a:cs typeface="Times New Roman"/>
              </a:rPr>
              <a:t>triunità </a:t>
            </a:r>
            <a:r>
              <a:rPr sz="1200" i="1" dirty="0">
                <a:latin typeface="Times New Roman"/>
                <a:cs typeface="Times New Roman"/>
              </a:rPr>
              <a:t>della </a:t>
            </a:r>
            <a:r>
              <a:rPr sz="1200" i="1" spc="-5" dirty="0">
                <a:latin typeface="Times New Roman"/>
                <a:cs typeface="Times New Roman"/>
              </a:rPr>
              <a:t>Deità </a:t>
            </a:r>
            <a:r>
              <a:rPr sz="1200" i="1" dirty="0">
                <a:latin typeface="Times New Roman"/>
                <a:cs typeface="Times New Roman"/>
              </a:rPr>
              <a:t>in associazione </a:t>
            </a:r>
            <a:r>
              <a:rPr sz="1200" i="1" spc="-5" dirty="0">
                <a:latin typeface="Times New Roman"/>
                <a:cs typeface="Times New Roman"/>
              </a:rPr>
              <a:t>cosmica.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è costituito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da: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(1150.2) 104:4.35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(1150.3) 104:4.36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L’Assoluto della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97520" cy="3553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(1150.4) 104:4.37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L’Assoluto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ts val="141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(1150.5) 104:4.38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l’associazione della Deità </a:t>
            </a:r>
            <a:r>
              <a:rPr sz="1200" dirty="0">
                <a:latin typeface="Times New Roman"/>
                <a:cs typeface="Times New Roman"/>
              </a:rPr>
              <a:t>nel cosmo, </a:t>
            </a:r>
            <a:r>
              <a:rPr sz="1200" spc="-5" dirty="0">
                <a:latin typeface="Times New Roman"/>
                <a:cs typeface="Times New Roman"/>
              </a:rPr>
              <a:t>l’immanenza della Deità </a:t>
            </a:r>
            <a:r>
              <a:rPr sz="1200" dirty="0">
                <a:latin typeface="Times New Roman"/>
                <a:cs typeface="Times New Roman"/>
              </a:rPr>
              <a:t>in congiunzione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520700" marR="53594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trascendenza della Deità. Questa </a:t>
            </a:r>
            <a:r>
              <a:rPr sz="1200" dirty="0">
                <a:latin typeface="Times New Roman"/>
                <a:cs typeface="Times New Roman"/>
              </a:rPr>
              <a:t>è l’ultima </a:t>
            </a:r>
            <a:r>
              <a:rPr sz="1200" spc="-5" dirty="0">
                <a:latin typeface="Times New Roman"/>
                <a:cs typeface="Times New Roman"/>
              </a:rPr>
              <a:t>estensione 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sui livelli </a:t>
            </a:r>
            <a:r>
              <a:rPr sz="1200" dirty="0">
                <a:latin typeface="Times New Roman"/>
                <a:cs typeface="Times New Roman"/>
              </a:rPr>
              <a:t>dell’infinità </a:t>
            </a:r>
            <a:r>
              <a:rPr sz="1200" spc="-5" dirty="0">
                <a:latin typeface="Times New Roman"/>
                <a:cs typeface="Times New Roman"/>
              </a:rPr>
              <a:t>verso quelle realtà che si  trovano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del </a:t>
            </a:r>
            <a:r>
              <a:rPr sz="1200" dirty="0">
                <a:latin typeface="Times New Roman"/>
                <a:cs typeface="Times New Roman"/>
              </a:rPr>
              <a:t>dominio della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deificata.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(1150.6) 104:4.39 </a:t>
            </a:r>
            <a:r>
              <a:rPr sz="1200" i="1" spc="-5" dirty="0">
                <a:latin typeface="Times New Roman"/>
                <a:cs typeface="Times New Roman"/>
              </a:rPr>
              <a:t>La Settima Triunità — </a:t>
            </a:r>
            <a:r>
              <a:rPr sz="1200" i="1" dirty="0">
                <a:latin typeface="Times New Roman"/>
                <a:cs typeface="Times New Roman"/>
              </a:rPr>
              <a:t>la triunità </a:t>
            </a:r>
            <a:r>
              <a:rPr sz="1200" i="1" spc="-5" dirty="0">
                <a:latin typeface="Times New Roman"/>
                <a:cs typeface="Times New Roman"/>
              </a:rPr>
              <a:t>dell’unità </a:t>
            </a:r>
            <a:r>
              <a:rPr sz="1200" i="1" dirty="0">
                <a:latin typeface="Times New Roman"/>
                <a:cs typeface="Times New Roman"/>
              </a:rPr>
              <a:t>infinita.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l’unità </a:t>
            </a:r>
            <a:r>
              <a:rPr sz="1200" spc="-5" dirty="0">
                <a:latin typeface="Times New Roman"/>
                <a:cs typeface="Times New Roman"/>
              </a:rPr>
              <a:t>dell’infinità funzionalmente manifesta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tempo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nell’eternità, l’unificazione coordinata degli attuali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potenziali.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composto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(1150.7) 104:4.40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(1150.8) 104:4.41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L’Attore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Congiunto.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(1150.9) 104:4.42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L’Assoluto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5264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(1150.10) 104:4.43 </a:t>
            </a:r>
            <a:r>
              <a:rPr sz="1200" spc="-5" dirty="0">
                <a:latin typeface="Times New Roman"/>
                <a:cs typeface="Times New Roman"/>
              </a:rPr>
              <a:t>L’Attore Congiunto integra </a:t>
            </a:r>
            <a:r>
              <a:rPr sz="1200" dirty="0">
                <a:latin typeface="Times New Roman"/>
                <a:cs typeface="Times New Roman"/>
              </a:rPr>
              <a:t>universalmente </a:t>
            </a:r>
            <a:r>
              <a:rPr sz="1200" spc="-5" dirty="0">
                <a:latin typeface="Times New Roman"/>
                <a:cs typeface="Times New Roman"/>
              </a:rPr>
              <a:t>gli aspetti </a:t>
            </a:r>
            <a:r>
              <a:rPr sz="1200" dirty="0">
                <a:latin typeface="Times New Roman"/>
                <a:cs typeface="Times New Roman"/>
              </a:rPr>
              <a:t>funzionali </a:t>
            </a:r>
            <a:r>
              <a:rPr sz="1200" spc="-5" dirty="0">
                <a:latin typeface="Times New Roman"/>
                <a:cs typeface="Times New Roman"/>
              </a:rPr>
              <a:t>variabili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realtà attualizzata  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manifestazione,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finiti,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quelli trascendentali 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assoluti. </a:t>
            </a:r>
            <a:r>
              <a:rPr sz="1200" spc="-5" dirty="0">
                <a:latin typeface="Times New Roman"/>
                <a:cs typeface="Times New Roman"/>
              </a:rPr>
              <a:t>L’Assoluto  Universale compensa perfettamente </a:t>
            </a:r>
            <a:r>
              <a:rPr sz="1200" dirty="0">
                <a:latin typeface="Times New Roman"/>
                <a:cs typeface="Times New Roman"/>
              </a:rPr>
              <a:t>le differenziazioni insite </a:t>
            </a:r>
            <a:r>
              <a:rPr sz="1200" spc="-5" dirty="0">
                <a:latin typeface="Times New Roman"/>
                <a:cs typeface="Times New Roman"/>
              </a:rPr>
              <a:t>nei diversi aspetti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incompleta, </a:t>
            </a:r>
            <a:r>
              <a:rPr sz="1200" spc="-5" dirty="0">
                <a:latin typeface="Times New Roman"/>
                <a:cs typeface="Times New Roman"/>
              </a:rPr>
              <a:t>dalle  </a:t>
            </a:r>
            <a:r>
              <a:rPr sz="1200" dirty="0">
                <a:latin typeface="Times New Roman"/>
                <a:cs typeface="Times New Roman"/>
              </a:rPr>
              <a:t>potenzialità </a:t>
            </a:r>
            <a:r>
              <a:rPr sz="1200" spc="-5" dirty="0">
                <a:latin typeface="Times New Roman"/>
                <a:cs typeface="Times New Roman"/>
              </a:rPr>
              <a:t>illimitate della realtà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attiva-volitiva e </a:t>
            </a:r>
            <a:r>
              <a:rPr sz="1200" spc="-5" dirty="0">
                <a:latin typeface="Times New Roman"/>
                <a:cs typeface="Times New Roman"/>
              </a:rPr>
              <a:t>causativa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sconfinate della realtà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deificata statica </a:t>
            </a:r>
            <a:r>
              <a:rPr sz="1200" dirty="0">
                <a:latin typeface="Times New Roman"/>
                <a:cs typeface="Times New Roman"/>
              </a:rPr>
              <a:t>e reattiva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incomprensibili dell’Assoluto Non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03352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57: </a:t>
            </a:r>
            <a:r>
              <a:rPr spc="-25" dirty="0"/>
              <a:t>L’origine </a:t>
            </a:r>
            <a:r>
              <a:rPr spc="-5" dirty="0"/>
              <a:t>di</a:t>
            </a:r>
            <a:r>
              <a:rPr spc="-15" dirty="0"/>
              <a:t> </a:t>
            </a:r>
            <a:r>
              <a:rPr spc="-10" dirty="0"/>
              <a:t>Urantia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88959" cy="325755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7620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(651.1) 57:0.1 </a:t>
            </a:r>
            <a:r>
              <a:rPr sz="1200" dirty="0">
                <a:latin typeface="Times New Roman"/>
                <a:cs typeface="Times New Roman"/>
              </a:rPr>
              <a:t>NEL presentare, </a:t>
            </a:r>
            <a:r>
              <a:rPr sz="1200" spc="-5" dirty="0">
                <a:latin typeface="Times New Roman"/>
                <a:cs typeface="Times New Roman"/>
              </a:rPr>
              <a:t>per gli annali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alcuni </a:t>
            </a:r>
            <a:r>
              <a:rPr sz="1200" dirty="0">
                <a:latin typeface="Times New Roman"/>
                <a:cs typeface="Times New Roman"/>
              </a:rPr>
              <a:t>estratti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archivi di </a:t>
            </a:r>
            <a:r>
              <a:rPr sz="1200" spc="-5" dirty="0">
                <a:latin typeface="Times New Roman"/>
                <a:cs typeface="Times New Roman"/>
              </a:rPr>
              <a:t>Jerusem concernenti gli antecedenti </a:t>
            </a:r>
            <a:r>
              <a:rPr sz="1200" dirty="0">
                <a:latin typeface="Times New Roman"/>
                <a:cs typeface="Times New Roman"/>
              </a:rPr>
              <a:t>e la storia  </a:t>
            </a:r>
            <a:r>
              <a:rPr sz="1200" spc="-5" dirty="0">
                <a:latin typeface="Times New Roman"/>
                <a:cs typeface="Times New Roman"/>
              </a:rPr>
              <a:t>primitiva del pianeta, </a:t>
            </a:r>
            <a:r>
              <a:rPr sz="1200" dirty="0">
                <a:latin typeface="Times New Roman"/>
                <a:cs typeface="Times New Roman"/>
              </a:rPr>
              <a:t>siamo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invitati a </a:t>
            </a:r>
            <a:r>
              <a:rPr sz="1200" spc="-5" dirty="0">
                <a:latin typeface="Times New Roman"/>
                <a:cs typeface="Times New Roman"/>
              </a:rPr>
              <a:t>calcolare </a:t>
            </a:r>
            <a:r>
              <a:rPr sz="1200" dirty="0">
                <a:latin typeface="Times New Roman"/>
                <a:cs typeface="Times New Roman"/>
              </a:rPr>
              <a:t>il tempo in </a:t>
            </a:r>
            <a:r>
              <a:rPr sz="1200" spc="-5" dirty="0">
                <a:latin typeface="Times New Roman"/>
                <a:cs typeface="Times New Roman"/>
              </a:rPr>
              <a:t>termini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uso corrente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secondo l’attuale calendario, con </a:t>
            </a:r>
            <a:r>
              <a:rPr sz="1200" dirty="0">
                <a:latin typeface="Times New Roman"/>
                <a:cs typeface="Times New Roman"/>
              </a:rPr>
              <a:t>anno  bisestile, di 365 </a:t>
            </a:r>
            <a:r>
              <a:rPr sz="1200" spc="-5" dirty="0">
                <a:latin typeface="Times New Roman"/>
                <a:cs typeface="Times New Roman"/>
              </a:rPr>
              <a:t>giorni ed </a:t>
            </a:r>
            <a:r>
              <a:rPr sz="1200" dirty="0">
                <a:latin typeface="Times New Roman"/>
                <a:cs typeface="Times New Roman"/>
              </a:rPr>
              <a:t>1/4 per </a:t>
            </a:r>
            <a:r>
              <a:rPr sz="1200" spc="-5" dirty="0">
                <a:latin typeface="Times New Roman"/>
                <a:cs typeface="Times New Roman"/>
              </a:rPr>
              <a:t>anno.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regola generale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faremo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presentare degli anni esatti,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essi 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registrati. Utilizzeremo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numeri interi </a:t>
            </a:r>
            <a:r>
              <a:rPr sz="1200" dirty="0">
                <a:latin typeface="Times New Roman"/>
                <a:cs typeface="Times New Roman"/>
              </a:rPr>
              <a:t>più vicini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metodo </a:t>
            </a:r>
            <a:r>
              <a:rPr sz="1200" spc="-5" dirty="0">
                <a:latin typeface="Times New Roman"/>
                <a:cs typeface="Times New Roman"/>
              </a:rPr>
              <a:t>migliore per presentare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fatti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storici.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92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(651.2) 57:0.2 </a:t>
            </a:r>
            <a:r>
              <a:rPr sz="1200" spc="-5" dirty="0">
                <a:latin typeface="Times New Roman"/>
                <a:cs typeface="Times New Roman"/>
              </a:rPr>
              <a:t>Quando ci riferiamo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avvenimento </a:t>
            </a:r>
            <a:r>
              <a:rPr sz="1200" dirty="0">
                <a:latin typeface="Times New Roman"/>
                <a:cs typeface="Times New Roman"/>
              </a:rPr>
              <a:t>di uno o due milioni di </a:t>
            </a:r>
            <a:r>
              <a:rPr sz="1200" spc="-5" dirty="0">
                <a:latin typeface="Times New Roman"/>
                <a:cs typeface="Times New Roman"/>
              </a:rPr>
              <a:t>anni fa, ci proponiamo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datare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evento </a:t>
            </a:r>
            <a:r>
              <a:rPr sz="1200" dirty="0">
                <a:latin typeface="Times New Roman"/>
                <a:cs typeface="Times New Roman"/>
              </a:rPr>
              <a:t>retrocedendo  </a:t>
            </a:r>
            <a:r>
              <a:rPr sz="1200" spc="-5" dirty="0">
                <a:latin typeface="Times New Roman"/>
                <a:cs typeface="Times New Roman"/>
              </a:rPr>
              <a:t>del 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indicato 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dai primi </a:t>
            </a:r>
            <a:r>
              <a:rPr sz="1200" spc="-5" dirty="0">
                <a:latin typeface="Times New Roman"/>
                <a:cs typeface="Times New Roman"/>
              </a:rPr>
              <a:t>decenni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ventesimo secolo dell’era cristiana. Descriveremo </a:t>
            </a:r>
            <a:r>
              <a:rPr sz="1200" dirty="0">
                <a:latin typeface="Times New Roman"/>
                <a:cs typeface="Times New Roman"/>
              </a:rPr>
              <a:t>quindi questi  </a:t>
            </a:r>
            <a:r>
              <a:rPr sz="1200" spc="-5" dirty="0">
                <a:latin typeface="Times New Roman"/>
                <a:cs typeface="Times New Roman"/>
              </a:rPr>
              <a:t>avvenimenti lontani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accaduti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interi di </a:t>
            </a:r>
            <a:r>
              <a:rPr sz="1200" spc="-5" dirty="0">
                <a:latin typeface="Times New Roman"/>
                <a:cs typeface="Times New Roman"/>
              </a:rPr>
              <a:t>migliaia, </a:t>
            </a:r>
            <a:r>
              <a:rPr sz="1200" dirty="0">
                <a:latin typeface="Times New Roman"/>
                <a:cs typeface="Times New Roman"/>
              </a:rPr>
              <a:t>milioni e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nebulosa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Andronover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(651.3) 57:1.1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ha avuto </a:t>
            </a:r>
            <a:r>
              <a:rPr sz="1200" spc="-5" dirty="0">
                <a:latin typeface="Times New Roman"/>
                <a:cs typeface="Times New Roman"/>
              </a:rPr>
              <a:t>origine nel </a:t>
            </a:r>
            <a:r>
              <a:rPr sz="1200" dirty="0">
                <a:latin typeface="Times New Roman"/>
                <a:cs typeface="Times New Roman"/>
              </a:rPr>
              <a:t>vostro sole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vostro sole </a:t>
            </a:r>
            <a:r>
              <a:rPr sz="1200" spc="-5" dirty="0">
                <a:latin typeface="Times New Roman"/>
                <a:cs typeface="Times New Roman"/>
              </a:rPr>
              <a:t>appartiene alla multiforme progenie della nebulosa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Andronover, che </a:t>
            </a:r>
            <a:r>
              <a:rPr sz="1200" dirty="0">
                <a:latin typeface="Times New Roman"/>
                <a:cs typeface="Times New Roman"/>
              </a:rPr>
              <a:t>fu un tempo </a:t>
            </a:r>
            <a:r>
              <a:rPr sz="1200" spc="-5" dirty="0">
                <a:latin typeface="Times New Roman"/>
                <a:cs typeface="Times New Roman"/>
              </a:rPr>
              <a:t>organizzata come parte </a:t>
            </a:r>
            <a:r>
              <a:rPr sz="1200" dirty="0">
                <a:latin typeface="Times New Roman"/>
                <a:cs typeface="Times New Roman"/>
              </a:rPr>
              <a:t>componente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fisico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sostanza materiale dell’universo locale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E questa </a:t>
            </a:r>
            <a:r>
              <a:rPr sz="1200" spc="-5" dirty="0">
                <a:latin typeface="Times New Roman"/>
                <a:cs typeface="Times New Roman"/>
              </a:rPr>
              <a:t>grande nebulosa stessa ebbe origine dal 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universale dello </a:t>
            </a:r>
            <a:r>
              <a:rPr sz="1200" dirty="0">
                <a:latin typeface="Times New Roman"/>
                <a:cs typeface="Times New Roman"/>
              </a:rPr>
              <a:t>spazio nel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Orvonton  </a:t>
            </a:r>
            <a:r>
              <a:rPr sz="1200" dirty="0">
                <a:latin typeface="Times New Roman"/>
                <a:cs typeface="Times New Roman"/>
              </a:rPr>
              <a:t>molto, molto tempo </a:t>
            </a:r>
            <a:r>
              <a:rPr sz="1200" spc="-5" dirty="0">
                <a:latin typeface="Times New Roman"/>
                <a:cs typeface="Times New Roman"/>
              </a:rPr>
              <a:t>fa.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334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(651.4) 57:1.2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in cui </a:t>
            </a:r>
            <a:r>
              <a:rPr sz="1200" dirty="0">
                <a:latin typeface="Times New Roman"/>
                <a:cs typeface="Times New Roman"/>
              </a:rPr>
              <a:t>inizia </a:t>
            </a:r>
            <a:r>
              <a:rPr sz="1200" spc="-5" dirty="0">
                <a:latin typeface="Times New Roman"/>
                <a:cs typeface="Times New Roman"/>
              </a:rPr>
              <a:t>questo racconto, gli Organizzatori </a:t>
            </a:r>
            <a:r>
              <a:rPr sz="1200" dirty="0">
                <a:latin typeface="Times New Roman"/>
                <a:cs typeface="Times New Roman"/>
              </a:rPr>
              <a:t>Maestri di </a:t>
            </a:r>
            <a:r>
              <a:rPr sz="1200" spc="-5" dirty="0">
                <a:latin typeface="Times New Roman"/>
                <a:cs typeface="Times New Roman"/>
              </a:rPr>
              <a:t>Forza Primari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avevano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 </a:t>
            </a:r>
            <a:r>
              <a:rPr sz="1200" dirty="0">
                <a:latin typeface="Times New Roman"/>
                <a:cs typeface="Times New Roman"/>
              </a:rPr>
              <a:t>tempo il </a:t>
            </a:r>
            <a:r>
              <a:rPr sz="1200" spc="-5" dirty="0">
                <a:latin typeface="Times New Roman"/>
                <a:cs typeface="Times New Roman"/>
              </a:rPr>
              <a:t>completo controllo delle energie </a:t>
            </a:r>
            <a:r>
              <a:rPr sz="1200" dirty="0">
                <a:latin typeface="Times New Roman"/>
                <a:cs typeface="Times New Roman"/>
              </a:rPr>
              <a:t>spaziali che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più tardi organizzate sotto </a:t>
            </a:r>
            <a:r>
              <a:rPr sz="1200" spc="-5" dirty="0">
                <a:latin typeface="Times New Roman"/>
                <a:cs typeface="Times New Roman"/>
              </a:rPr>
              <a:t>forma della nebulosa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Andronover.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975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0543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vita importante; </a:t>
            </a:r>
            <a:r>
              <a:rPr sz="1200" spc="-5" dirty="0">
                <a:latin typeface="Times New Roman"/>
                <a:cs typeface="Times New Roman"/>
              </a:rPr>
              <a:t>pochissime modificazioni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avvenute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famiglia. </a:t>
            </a:r>
            <a:r>
              <a:rPr sz="1200" dirty="0">
                <a:latin typeface="Times New Roman"/>
                <a:cs typeface="Times New Roman"/>
              </a:rPr>
              <a:t>Gli ultimi </a:t>
            </a:r>
            <a:r>
              <a:rPr sz="1200" spc="-5" dirty="0">
                <a:latin typeface="Times New Roman"/>
                <a:cs typeface="Times New Roman"/>
              </a:rPr>
              <a:t>depositi </a:t>
            </a:r>
            <a:r>
              <a:rPr sz="1200" dirty="0">
                <a:latin typeface="Times New Roman"/>
                <a:cs typeface="Times New Roman"/>
              </a:rPr>
              <a:t>di questo  </a:t>
            </a:r>
            <a:r>
              <a:rPr sz="1200" spc="-5" dirty="0">
                <a:latin typeface="Times New Roman"/>
                <a:cs typeface="Times New Roman"/>
              </a:rPr>
              <a:t>periodo contengono </a:t>
            </a:r>
            <a:r>
              <a:rPr sz="1200" dirty="0">
                <a:latin typeface="Times New Roman"/>
                <a:cs typeface="Times New Roman"/>
              </a:rPr>
              <a:t>i resti </a:t>
            </a:r>
            <a:r>
              <a:rPr sz="1200" spc="-5" dirty="0">
                <a:latin typeface="Times New Roman"/>
                <a:cs typeface="Times New Roman"/>
              </a:rPr>
              <a:t>fossili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cani, gatti, </a:t>
            </a:r>
            <a:r>
              <a:rPr sz="1200" dirty="0">
                <a:latin typeface="Times New Roman"/>
                <a:cs typeface="Times New Roman"/>
              </a:rPr>
              <a:t>procioni e donnole di </a:t>
            </a:r>
            <a:r>
              <a:rPr sz="1200" spc="-5" dirty="0">
                <a:latin typeface="Times New Roman"/>
                <a:cs typeface="Times New Roman"/>
              </a:rPr>
              <a:t>forma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ancestrale.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(695.6) 61:2.8 </a:t>
            </a:r>
            <a:r>
              <a:rPr sz="1200" i="1" dirty="0">
                <a:latin typeface="Times New Roman"/>
                <a:cs typeface="Times New Roman"/>
              </a:rPr>
              <a:t>30.000.000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fare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apparizione i tipi </a:t>
            </a:r>
            <a:r>
              <a:rPr sz="1200" spc="-5" dirty="0">
                <a:latin typeface="Times New Roman"/>
                <a:cs typeface="Times New Roman"/>
              </a:rPr>
              <a:t>moderni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mammiferi.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precedenza i </a:t>
            </a:r>
            <a:r>
              <a:rPr sz="1200" spc="-5" dirty="0">
                <a:latin typeface="Times New Roman"/>
                <a:cs typeface="Times New Roman"/>
              </a:rPr>
              <a:t>mammiferi  avevano vissuto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nelle </a:t>
            </a:r>
            <a:r>
              <a:rPr sz="1200" spc="-5" dirty="0">
                <a:latin typeface="Times New Roman"/>
                <a:cs typeface="Times New Roman"/>
              </a:rPr>
              <a:t>montagne,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appartenenti </a:t>
            </a:r>
            <a:r>
              <a:rPr sz="1200" dirty="0">
                <a:latin typeface="Times New Roman"/>
                <a:cs typeface="Times New Roman"/>
              </a:rPr>
              <a:t>a tipi </a:t>
            </a:r>
            <a:r>
              <a:rPr sz="1200" spc="-5" dirty="0">
                <a:latin typeface="Times New Roman"/>
                <a:cs typeface="Times New Roman"/>
              </a:rPr>
              <a:t>montanari. </a:t>
            </a:r>
            <a:r>
              <a:rPr sz="1200" i="1" spc="-5" dirty="0">
                <a:latin typeface="Times New Roman"/>
                <a:cs typeface="Times New Roman"/>
              </a:rPr>
              <a:t>Improvvisamente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l’evoluzione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delle pianure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ungulato,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da pascolo </a:t>
            </a:r>
            <a:r>
              <a:rPr sz="1200" spc="-5" dirty="0">
                <a:latin typeface="Times New Roman"/>
                <a:cs typeface="Times New Roman"/>
              </a:rPr>
              <a:t>differenziata dai carnivori dotati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artigli. Questi animali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pascolo  discendevano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antenato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differenziato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dirty="0">
                <a:latin typeface="Times New Roman"/>
                <a:cs typeface="Times New Roman"/>
              </a:rPr>
              <a:t>dita e </a:t>
            </a:r>
            <a:r>
              <a:rPr sz="1200" spc="-5" dirty="0">
                <a:latin typeface="Times New Roman"/>
                <a:cs typeface="Times New Roman"/>
              </a:rPr>
              <a:t>quarantaquattro </a:t>
            </a:r>
            <a:r>
              <a:rPr sz="1200" dirty="0">
                <a:latin typeface="Times New Roman"/>
                <a:cs typeface="Times New Roman"/>
              </a:rPr>
              <a:t>denti e </a:t>
            </a:r>
            <a:r>
              <a:rPr sz="1200" spc="-5" dirty="0">
                <a:latin typeface="Times New Roman"/>
                <a:cs typeface="Times New Roman"/>
              </a:rPr>
              <a:t>che scomparve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fine di  </a:t>
            </a:r>
            <a:r>
              <a:rPr sz="1200" spc="-5" dirty="0">
                <a:latin typeface="Times New Roman"/>
                <a:cs typeface="Times New Roman"/>
              </a:rPr>
              <a:t>quest’era. Durante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periodo, l’evoluzione delle </a:t>
            </a:r>
            <a:r>
              <a:rPr sz="1200" dirty="0">
                <a:latin typeface="Times New Roman"/>
                <a:cs typeface="Times New Roman"/>
              </a:rPr>
              <a:t>dita non </a:t>
            </a:r>
            <a:r>
              <a:rPr sz="1200" spc="-5" dirty="0">
                <a:latin typeface="Times New Roman"/>
                <a:cs typeface="Times New Roman"/>
              </a:rPr>
              <a:t>progredì </a:t>
            </a:r>
            <a:r>
              <a:rPr sz="1200" dirty="0">
                <a:latin typeface="Times New Roman"/>
                <a:cs typeface="Times New Roman"/>
              </a:rPr>
              <a:t>oltre lo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22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(695.7) 61:2.9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cavallo, </a:t>
            </a:r>
            <a:r>
              <a:rPr sz="1200" dirty="0">
                <a:latin typeface="Times New Roman"/>
                <a:cs typeface="Times New Roman"/>
              </a:rPr>
              <a:t>un notevole </a:t>
            </a:r>
            <a:r>
              <a:rPr sz="1200" spc="-5" dirty="0">
                <a:latin typeface="Times New Roman"/>
                <a:cs typeface="Times New Roman"/>
              </a:rPr>
              <a:t>esempio </a:t>
            </a:r>
            <a:r>
              <a:rPr sz="1200" dirty="0">
                <a:latin typeface="Times New Roman"/>
                <a:cs typeface="Times New Roman"/>
              </a:rPr>
              <a:t>di evoluzione, visse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questi tempi sia </a:t>
            </a:r>
            <a:r>
              <a:rPr sz="1200" spc="-5" dirty="0">
                <a:latin typeface="Times New Roman"/>
                <a:cs typeface="Times New Roman"/>
              </a:rPr>
              <a:t>nell’America del Nord che </a:t>
            </a:r>
            <a:r>
              <a:rPr sz="1200" dirty="0">
                <a:latin typeface="Times New Roman"/>
                <a:cs typeface="Times New Roman"/>
              </a:rPr>
              <a:t>in Europa, 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sviluppo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completato 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successiva </a:t>
            </a:r>
            <a:r>
              <a:rPr sz="1200" spc="-5" dirty="0">
                <a:latin typeface="Times New Roman"/>
                <a:cs typeface="Times New Roman"/>
              </a:rPr>
              <a:t>era glaciale.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dei </a:t>
            </a:r>
            <a:r>
              <a:rPr sz="1200" dirty="0">
                <a:latin typeface="Times New Roman"/>
                <a:cs typeface="Times New Roman"/>
              </a:rPr>
              <a:t>rinoceronti  </a:t>
            </a:r>
            <a:r>
              <a:rPr sz="1200" spc="-5" dirty="0">
                <a:latin typeface="Times New Roman"/>
                <a:cs typeface="Times New Roman"/>
              </a:rPr>
              <a:t>apparve alla fine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periodo, essa conobbe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più grande </a:t>
            </a:r>
            <a:r>
              <a:rPr sz="1200" dirty="0">
                <a:latin typeface="Times New Roman"/>
                <a:cs typeface="Times New Roman"/>
              </a:rPr>
              <a:t>espansione </a:t>
            </a:r>
            <a:r>
              <a:rPr sz="1200" spc="-5" dirty="0">
                <a:latin typeface="Times New Roman"/>
                <a:cs typeface="Times New Roman"/>
              </a:rPr>
              <a:t>successivamente. Si </a:t>
            </a:r>
            <a:r>
              <a:rPr sz="1200" dirty="0">
                <a:latin typeface="Times New Roman"/>
                <a:cs typeface="Times New Roman"/>
              </a:rPr>
              <a:t>sviluppò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una piccola 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simile </a:t>
            </a:r>
            <a:r>
              <a:rPr sz="1200" spc="-5" dirty="0">
                <a:latin typeface="Times New Roman"/>
                <a:cs typeface="Times New Roman"/>
              </a:rPr>
              <a:t>al maiale che </a:t>
            </a:r>
            <a:r>
              <a:rPr sz="1200" dirty="0">
                <a:latin typeface="Times New Roman"/>
                <a:cs typeface="Times New Roman"/>
              </a:rPr>
              <a:t>divenne l’antenata delle </a:t>
            </a:r>
            <a:r>
              <a:rPr sz="1200" spc="-5" dirty="0">
                <a:latin typeface="Times New Roman"/>
                <a:cs typeface="Times New Roman"/>
              </a:rPr>
              <a:t>numerose specie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suini,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pecari </a:t>
            </a:r>
            <a:r>
              <a:rPr sz="1200" dirty="0">
                <a:latin typeface="Times New Roman"/>
                <a:cs typeface="Times New Roman"/>
              </a:rPr>
              <a:t>e d’ippopotami. </a:t>
            </a:r>
            <a:r>
              <a:rPr sz="1200" spc="-5" dirty="0">
                <a:latin typeface="Times New Roman"/>
                <a:cs typeface="Times New Roman"/>
              </a:rPr>
              <a:t>Cammelli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lama ebbero  origine nell’America del Nord verso </a:t>
            </a:r>
            <a:r>
              <a:rPr sz="1200" dirty="0">
                <a:latin typeface="Times New Roman"/>
                <a:cs typeface="Times New Roman"/>
              </a:rPr>
              <a:t>la metà di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invasero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pianure occidentali.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lama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emigrarono</a:t>
            </a:r>
            <a:endParaRPr sz="1200">
              <a:latin typeface="Times New Roman"/>
              <a:cs typeface="Times New Roman"/>
            </a:endParaRPr>
          </a:p>
          <a:p>
            <a:pPr marL="76200" marR="217804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nell’America del </a:t>
            </a:r>
            <a:r>
              <a:rPr sz="1200" dirty="0">
                <a:latin typeface="Times New Roman"/>
                <a:cs typeface="Times New Roman"/>
              </a:rPr>
              <a:t>Sud, i cammelli in </a:t>
            </a:r>
            <a:r>
              <a:rPr sz="1200" spc="-5" dirty="0">
                <a:latin typeface="Times New Roman"/>
                <a:cs typeface="Times New Roman"/>
              </a:rPr>
              <a:t>Europa, ed entrambi si estinsero ben presto nell’America del </a:t>
            </a:r>
            <a:r>
              <a:rPr sz="1200" dirty="0">
                <a:latin typeface="Times New Roman"/>
                <a:cs typeface="Times New Roman"/>
              </a:rPr>
              <a:t>Nord,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cammelli  </a:t>
            </a:r>
            <a:r>
              <a:rPr sz="1200" spc="-5" dirty="0">
                <a:latin typeface="Times New Roman"/>
                <a:cs typeface="Times New Roman"/>
              </a:rPr>
              <a:t>sopravvissero fino </a:t>
            </a:r>
            <a:r>
              <a:rPr sz="1200" dirty="0">
                <a:latin typeface="Times New Roman"/>
                <a:cs typeface="Times New Roman"/>
              </a:rPr>
              <a:t>all’era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glaciale.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43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(696.1) 61:2.10 </a:t>
            </a:r>
            <a:r>
              <a:rPr sz="1200" spc="-5" dirty="0">
                <a:latin typeface="Times New Roman"/>
                <a:cs typeface="Times New Roman"/>
              </a:rPr>
              <a:t>Un evento importante si </a:t>
            </a:r>
            <a:r>
              <a:rPr sz="1200" dirty="0">
                <a:latin typeface="Times New Roman"/>
                <a:cs typeface="Times New Roman"/>
              </a:rPr>
              <a:t>produsse in </a:t>
            </a:r>
            <a:r>
              <a:rPr sz="1200" spc="-5" dirty="0">
                <a:latin typeface="Times New Roman"/>
                <a:cs typeface="Times New Roman"/>
              </a:rPr>
              <a:t>quest’epoca nell’ovest dell’America del Nord: </a:t>
            </a:r>
            <a:r>
              <a:rPr sz="1200" dirty="0">
                <a:latin typeface="Times New Roman"/>
                <a:cs typeface="Times New Roman"/>
              </a:rPr>
              <a:t>fecero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prima apparizione </a:t>
            </a:r>
            <a:r>
              <a:rPr sz="1200" spc="-5" dirty="0">
                <a:latin typeface="Times New Roman"/>
                <a:cs typeface="Times New Roman"/>
              </a:rPr>
              <a:t>gli  antenati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lemuri. Anche se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considerata come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dei veri lemuri, </a:t>
            </a:r>
            <a:r>
              <a:rPr sz="1200" dirty="0">
                <a:latin typeface="Times New Roman"/>
                <a:cs typeface="Times New Roman"/>
              </a:rPr>
              <a:t>la sua  </a:t>
            </a:r>
            <a:r>
              <a:rPr sz="1200" spc="-5" dirty="0">
                <a:latin typeface="Times New Roman"/>
                <a:cs typeface="Times New Roman"/>
              </a:rPr>
              <a:t>comparsa </a:t>
            </a:r>
            <a:r>
              <a:rPr sz="1200" dirty="0">
                <a:latin typeface="Times New Roman"/>
                <a:cs typeface="Times New Roman"/>
              </a:rPr>
              <a:t>segnò lo stabilirsi </a:t>
            </a:r>
            <a:r>
              <a:rPr sz="1200" spc="-5" dirty="0">
                <a:latin typeface="Times New Roman"/>
                <a:cs typeface="Times New Roman"/>
              </a:rPr>
              <a:t>della linea </a:t>
            </a:r>
            <a:r>
              <a:rPr sz="1200" dirty="0">
                <a:latin typeface="Times New Roman"/>
                <a:cs typeface="Times New Roman"/>
              </a:rPr>
              <a:t>da cui uscirono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i veri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lemuri.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0380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4819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(1150.11) 104:4.44 </a:t>
            </a:r>
            <a:r>
              <a:rPr sz="1200" spc="-5" dirty="0">
                <a:latin typeface="Times New Roman"/>
                <a:cs typeface="Times New Roman"/>
              </a:rPr>
              <a:t>Quando operano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triunità, l’Attore Congiunto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l’Assoluto Universale </a:t>
            </a:r>
            <a:r>
              <a:rPr sz="1200" dirty="0">
                <a:latin typeface="Times New Roman"/>
                <a:cs typeface="Times New Roman"/>
              </a:rPr>
              <a:t>rispondono </a:t>
            </a:r>
            <a:r>
              <a:rPr sz="1200" spc="-5" dirty="0">
                <a:latin typeface="Times New Roman"/>
                <a:cs typeface="Times New Roman"/>
              </a:rPr>
              <a:t>ugualmente  alle presenze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deità, come </a:t>
            </a:r>
            <a:r>
              <a:rPr sz="1200" dirty="0">
                <a:latin typeface="Times New Roman"/>
                <a:cs typeface="Times New Roman"/>
              </a:rPr>
              <a:t>lo è anche 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Centro, </a:t>
            </a:r>
            <a:r>
              <a:rPr sz="1200" dirty="0">
                <a:latin typeface="Times New Roman"/>
                <a:cs typeface="Times New Roman"/>
              </a:rPr>
              <a:t>che in questa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sotto ogni aspetto concettualmente indistinguibile dall’IO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62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(1150.12) 104:4.45 </a:t>
            </a:r>
            <a:r>
              <a:rPr sz="1200" spc="-5" dirty="0">
                <a:latin typeface="Times New Roman"/>
                <a:cs typeface="Times New Roman"/>
              </a:rPr>
              <a:t>Queste approssimazioni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sufficienti ad illustrare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delle triunità. </a:t>
            </a:r>
            <a:r>
              <a:rPr sz="1200" spc="-5" dirty="0">
                <a:latin typeface="Times New Roman"/>
                <a:cs typeface="Times New Roman"/>
              </a:rPr>
              <a:t>Non conoscendo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triunità, voi non potete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pienamente le </a:t>
            </a:r>
            <a:r>
              <a:rPr sz="1200" spc="-5" dirty="0">
                <a:latin typeface="Times New Roman"/>
                <a:cs typeface="Times New Roman"/>
              </a:rPr>
              <a:t>prime sette. </a:t>
            </a:r>
            <a:r>
              <a:rPr sz="1200" dirty="0">
                <a:latin typeface="Times New Roman"/>
                <a:cs typeface="Times New Roman"/>
              </a:rPr>
              <a:t>Sebbene non </a:t>
            </a:r>
            <a:r>
              <a:rPr sz="1200" spc="-5" dirty="0">
                <a:latin typeface="Times New Roman"/>
                <a:cs typeface="Times New Roman"/>
              </a:rPr>
              <a:t>ci sembri saggio </a:t>
            </a:r>
            <a:r>
              <a:rPr sz="1200" dirty="0">
                <a:latin typeface="Times New Roman"/>
                <a:cs typeface="Times New Roman"/>
              </a:rPr>
              <a:t>tentare </a:t>
            </a:r>
            <a:r>
              <a:rPr sz="1200" spc="-5" dirty="0">
                <a:latin typeface="Times New Roman"/>
                <a:cs typeface="Times New Roman"/>
              </a:rPr>
              <a:t>un’ulteriore </a:t>
            </a:r>
            <a:r>
              <a:rPr sz="1200" dirty="0">
                <a:latin typeface="Times New Roman"/>
                <a:cs typeface="Times New Roman"/>
              </a:rPr>
              <a:t>elaborazione,  </a:t>
            </a:r>
            <a:r>
              <a:rPr sz="1200" spc="-5" dirty="0">
                <a:latin typeface="Times New Roman"/>
                <a:cs typeface="Times New Roman"/>
              </a:rPr>
              <a:t>possiamo affermare che esistono </a:t>
            </a:r>
            <a:r>
              <a:rPr sz="1200" dirty="0">
                <a:latin typeface="Times New Roman"/>
                <a:cs typeface="Times New Roman"/>
              </a:rPr>
              <a:t>quindici </a:t>
            </a:r>
            <a:r>
              <a:rPr sz="1200" spc="-5" dirty="0">
                <a:latin typeface="Times New Roman"/>
                <a:cs typeface="Times New Roman"/>
              </a:rPr>
              <a:t>associazioni </a:t>
            </a:r>
            <a:r>
              <a:rPr sz="1200" dirty="0">
                <a:latin typeface="Times New Roman"/>
                <a:cs typeface="Times New Roman"/>
              </a:rPr>
              <a:t>trine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Prima Sorgente e </a:t>
            </a:r>
            <a:r>
              <a:rPr sz="1200" spc="-5" dirty="0">
                <a:latin typeface="Times New Roman"/>
                <a:cs typeface="Times New Roman"/>
              </a:rPr>
              <a:t>Centro, </a:t>
            </a:r>
            <a:r>
              <a:rPr sz="1200" dirty="0">
                <a:latin typeface="Times New Roman"/>
                <a:cs typeface="Times New Roman"/>
              </a:rPr>
              <a:t>otto delle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rivelate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questi fascicoli. Queste </a:t>
            </a:r>
            <a:r>
              <a:rPr sz="1200" dirty="0">
                <a:latin typeface="Times New Roman"/>
                <a:cs typeface="Times New Roman"/>
              </a:rPr>
              <a:t>associazioni non </a:t>
            </a:r>
            <a:r>
              <a:rPr sz="1200" spc="-5" dirty="0">
                <a:latin typeface="Times New Roman"/>
                <a:cs typeface="Times New Roman"/>
              </a:rPr>
              <a:t>rivelate si occupano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realtà, </a:t>
            </a:r>
            <a:r>
              <a:rPr sz="1200" dirty="0">
                <a:latin typeface="Times New Roman"/>
                <a:cs typeface="Times New Roman"/>
              </a:rPr>
              <a:t>attualità e potenzialità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oltre il </a:t>
            </a:r>
            <a:r>
              <a:rPr sz="1200" spc="-5" dirty="0">
                <a:latin typeface="Times New Roman"/>
                <a:cs typeface="Times New Roman"/>
              </a:rPr>
              <a:t>livello esperienziale  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supremazia.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(1150.13) 104:4.46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triunità sono il </a:t>
            </a:r>
            <a:r>
              <a:rPr sz="1200" spc="-5" dirty="0">
                <a:latin typeface="Times New Roman"/>
                <a:cs typeface="Times New Roman"/>
              </a:rPr>
              <a:t>bilanciere </a:t>
            </a:r>
            <a:r>
              <a:rPr sz="1200" dirty="0">
                <a:latin typeface="Times New Roman"/>
                <a:cs typeface="Times New Roman"/>
              </a:rPr>
              <a:t>funzionale </a:t>
            </a:r>
            <a:r>
              <a:rPr sz="1200" spc="-5" dirty="0">
                <a:latin typeface="Times New Roman"/>
                <a:cs typeface="Times New Roman"/>
              </a:rPr>
              <a:t>dell’infinità, </a:t>
            </a:r>
            <a:r>
              <a:rPr sz="1200" dirty="0">
                <a:latin typeface="Times New Roman"/>
                <a:cs typeface="Times New Roman"/>
              </a:rPr>
              <a:t>l’unificazione </a:t>
            </a:r>
            <a:r>
              <a:rPr sz="1200" spc="-5" dirty="0">
                <a:latin typeface="Times New Roman"/>
                <a:cs typeface="Times New Roman"/>
              </a:rPr>
              <a:t>dell’unicità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Assoluti dell’Infinità. </a:t>
            </a:r>
            <a:r>
              <a:rPr sz="1200" dirty="0">
                <a:latin typeface="Times New Roman"/>
                <a:cs typeface="Times New Roman"/>
              </a:rPr>
              <a:t>È la  </a:t>
            </a:r>
            <a:r>
              <a:rPr sz="1200" spc="-5" dirty="0">
                <a:latin typeface="Times New Roman"/>
                <a:cs typeface="Times New Roman"/>
              </a:rPr>
              <a:t>presenza esistenziale </a:t>
            </a:r>
            <a:r>
              <a:rPr sz="1200" dirty="0">
                <a:latin typeface="Times New Roman"/>
                <a:cs typeface="Times New Roman"/>
              </a:rPr>
              <a:t>delle triunità </a:t>
            </a:r>
            <a:r>
              <a:rPr sz="1200" spc="-5" dirty="0">
                <a:latin typeface="Times New Roman"/>
                <a:cs typeface="Times New Roman"/>
              </a:rPr>
              <a:t>che permette al Padre-IO SONO </a:t>
            </a:r>
            <a:r>
              <a:rPr sz="1200" dirty="0">
                <a:latin typeface="Times New Roman"/>
                <a:cs typeface="Times New Roman"/>
              </a:rPr>
              <a:t>di fare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dell’unità funzionale </a:t>
            </a:r>
            <a:r>
              <a:rPr sz="1200" spc="-5" dirty="0">
                <a:latin typeface="Times New Roman"/>
                <a:cs typeface="Times New Roman"/>
              </a:rPr>
              <a:t>dell’infinità  nonostante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diversificazione </a:t>
            </a:r>
            <a:r>
              <a:rPr sz="1200" dirty="0">
                <a:latin typeface="Times New Roman"/>
                <a:cs typeface="Times New Roman"/>
              </a:rPr>
              <a:t>dell’infinità in </a:t>
            </a:r>
            <a:r>
              <a:rPr sz="1200" spc="-5" dirty="0">
                <a:latin typeface="Times New Roman"/>
                <a:cs typeface="Times New Roman"/>
              </a:rPr>
              <a:t>sette Assoluti.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membro unificatore </a:t>
            </a:r>
            <a:r>
              <a:rPr sz="1200" dirty="0">
                <a:latin typeface="Times New Roman"/>
                <a:cs typeface="Times New Roman"/>
              </a:rPr>
              <a:t>di tutte le triunità;  in lui tutte le </a:t>
            </a:r>
            <a:r>
              <a:rPr sz="1200" spc="-5" dirty="0">
                <a:latin typeface="Times New Roman"/>
                <a:cs typeface="Times New Roman"/>
              </a:rPr>
              <a:t>cose hanno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inizi non </a:t>
            </a:r>
            <a:r>
              <a:rPr sz="1200" spc="-5" dirty="0">
                <a:latin typeface="Times New Roman"/>
                <a:cs typeface="Times New Roman"/>
              </a:rPr>
              <a:t>qualificati,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esistenze eterne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destini infiniti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“in </a:t>
            </a:r>
            <a:r>
              <a:rPr sz="1200" dirty="0">
                <a:latin typeface="Times New Roman"/>
                <a:cs typeface="Times New Roman"/>
              </a:rPr>
              <a:t>lui consistono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cose”.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93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(1150.14) 104:4.47 </a:t>
            </a:r>
            <a:r>
              <a:rPr sz="1200" spc="-5" dirty="0">
                <a:latin typeface="Times New Roman"/>
                <a:cs typeface="Times New Roman"/>
              </a:rPr>
              <a:t>Sebbene queste associazioni </a:t>
            </a:r>
            <a:r>
              <a:rPr sz="1200" dirty="0">
                <a:latin typeface="Times New Roman"/>
                <a:cs typeface="Times New Roman"/>
              </a:rPr>
              <a:t>non possano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l’infinità </a:t>
            </a:r>
            <a:r>
              <a:rPr sz="1200" spc="-5" dirty="0">
                <a:latin typeface="Times New Roman"/>
                <a:cs typeface="Times New Roman"/>
              </a:rPr>
              <a:t>del Padre-IO SONO, sembrano rendere </a:t>
            </a:r>
            <a:r>
              <a:rPr sz="1200" dirty="0">
                <a:latin typeface="Times New Roman"/>
                <a:cs typeface="Times New Roman"/>
              </a:rPr>
              <a:t>possibili le  </a:t>
            </a:r>
            <a:r>
              <a:rPr sz="1200" spc="-5" dirty="0">
                <a:latin typeface="Times New Roman"/>
                <a:cs typeface="Times New Roman"/>
              </a:rPr>
              <a:t>manifestazioni subinfinite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subassolute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realtà.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sette triunità </a:t>
            </a:r>
            <a:r>
              <a:rPr sz="1200" spc="-5" dirty="0">
                <a:latin typeface="Times New Roman"/>
                <a:cs typeface="Times New Roman"/>
              </a:rPr>
              <a:t>moltiplicano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versatilità, rendono </a:t>
            </a:r>
            <a:r>
              <a:rPr sz="1200" dirty="0">
                <a:latin typeface="Times New Roman"/>
                <a:cs typeface="Times New Roman"/>
              </a:rPr>
              <a:t>eterne </a:t>
            </a:r>
            <a:r>
              <a:rPr sz="1200" spc="5" dirty="0">
                <a:latin typeface="Times New Roman"/>
                <a:cs typeface="Times New Roman"/>
              </a:rPr>
              <a:t>nuove  </a:t>
            </a:r>
            <a:r>
              <a:rPr sz="1200" spc="-5" dirty="0">
                <a:latin typeface="Times New Roman"/>
                <a:cs typeface="Times New Roman"/>
              </a:rPr>
              <a:t>profondità, </a:t>
            </a:r>
            <a:r>
              <a:rPr sz="1200" dirty="0">
                <a:latin typeface="Times New Roman"/>
                <a:cs typeface="Times New Roman"/>
              </a:rPr>
              <a:t>deitizzano nuovi </a:t>
            </a:r>
            <a:r>
              <a:rPr sz="1200" spc="-5" dirty="0">
                <a:latin typeface="Times New Roman"/>
                <a:cs typeface="Times New Roman"/>
              </a:rPr>
              <a:t>valori, </a:t>
            </a:r>
            <a:r>
              <a:rPr sz="1200" dirty="0">
                <a:latin typeface="Times New Roman"/>
                <a:cs typeface="Times New Roman"/>
              </a:rPr>
              <a:t>schiudono nuove </a:t>
            </a:r>
            <a:r>
              <a:rPr sz="1200" spc="-5" dirty="0">
                <a:latin typeface="Times New Roman"/>
                <a:cs typeface="Times New Roman"/>
              </a:rPr>
              <a:t>potenzialità, rivelano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significati. </a:t>
            </a:r>
            <a:r>
              <a:rPr sz="1200" dirty="0">
                <a:latin typeface="Times New Roman"/>
                <a:cs typeface="Times New Roman"/>
              </a:rPr>
              <a:t>E tutte </a:t>
            </a:r>
            <a:r>
              <a:rPr sz="1200" spc="-5" dirty="0">
                <a:latin typeface="Times New Roman"/>
                <a:cs typeface="Times New Roman"/>
              </a:rPr>
              <a:t>queste manifestazioni  diversificate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nello spazio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cosmo </a:t>
            </a:r>
            <a:r>
              <a:rPr sz="1200" spc="-5" dirty="0">
                <a:latin typeface="Times New Roman"/>
                <a:cs typeface="Times New Roman"/>
              </a:rPr>
              <a:t>eterno sono esistenti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stasi </a:t>
            </a:r>
            <a:r>
              <a:rPr sz="1200" dirty="0">
                <a:latin typeface="Times New Roman"/>
                <a:cs typeface="Times New Roman"/>
              </a:rPr>
              <a:t>ipotetica dell’infinità </a:t>
            </a:r>
            <a:r>
              <a:rPr sz="1200" spc="-5" dirty="0">
                <a:latin typeface="Times New Roman"/>
                <a:cs typeface="Times New Roman"/>
              </a:rPr>
              <a:t>originale </a:t>
            </a:r>
            <a:r>
              <a:rPr sz="1200" dirty="0">
                <a:latin typeface="Times New Roman"/>
                <a:cs typeface="Times New Roman"/>
              </a:rPr>
              <a:t>dell’IO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68640" cy="39630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triodità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(1151.1) 104:5.1 </a:t>
            </a:r>
            <a:r>
              <a:rPr sz="1200" dirty="0">
                <a:latin typeface="Times New Roman"/>
                <a:cs typeface="Times New Roman"/>
              </a:rPr>
              <a:t>Ci sono </a:t>
            </a:r>
            <a:r>
              <a:rPr sz="1200" spc="-5" dirty="0">
                <a:latin typeface="Times New Roman"/>
                <a:cs typeface="Times New Roman"/>
              </a:rPr>
              <a:t>certe altre </a:t>
            </a:r>
            <a:r>
              <a:rPr sz="1200" dirty="0">
                <a:latin typeface="Times New Roman"/>
                <a:cs typeface="Times New Roman"/>
              </a:rPr>
              <a:t>relazioni trine </a:t>
            </a:r>
            <a:r>
              <a:rPr sz="1200" spc="-5" dirty="0">
                <a:latin typeface="Times New Roman"/>
                <a:cs typeface="Times New Roman"/>
              </a:rPr>
              <a:t>che per costituzione </a:t>
            </a:r>
            <a:r>
              <a:rPr sz="1200" dirty="0">
                <a:latin typeface="Times New Roman"/>
                <a:cs typeface="Times New Roman"/>
              </a:rPr>
              <a:t>sono senza 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non sono triunità </a:t>
            </a:r>
            <a:r>
              <a:rPr sz="1200" spc="-5" dirty="0">
                <a:latin typeface="Times New Roman"/>
                <a:cs typeface="Times New Roman"/>
              </a:rPr>
              <a:t>reali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sempre  </a:t>
            </a:r>
            <a:r>
              <a:rPr sz="1200" dirty="0">
                <a:latin typeface="Times New Roman"/>
                <a:cs typeface="Times New Roman"/>
              </a:rPr>
              <a:t>distinte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triunità </a:t>
            </a:r>
            <a:r>
              <a:rPr sz="1200" spc="-5" dirty="0">
                <a:latin typeface="Times New Roman"/>
                <a:cs typeface="Times New Roman"/>
              </a:rPr>
              <a:t>del Padre. Esse </a:t>
            </a:r>
            <a:r>
              <a:rPr sz="1200" dirty="0">
                <a:latin typeface="Times New Roman"/>
                <a:cs typeface="Times New Roman"/>
              </a:rPr>
              <a:t>sono variamente </a:t>
            </a:r>
            <a:r>
              <a:rPr sz="1200" spc="-5" dirty="0">
                <a:latin typeface="Times New Roman"/>
                <a:cs typeface="Times New Roman"/>
              </a:rPr>
              <a:t>denominate: </a:t>
            </a:r>
            <a:r>
              <a:rPr sz="1200" dirty="0">
                <a:latin typeface="Times New Roman"/>
                <a:cs typeface="Times New Roman"/>
              </a:rPr>
              <a:t>triunità </a:t>
            </a:r>
            <a:r>
              <a:rPr sz="1200" spc="-5" dirty="0">
                <a:latin typeface="Times New Roman"/>
                <a:cs typeface="Times New Roman"/>
              </a:rPr>
              <a:t>associate, </a:t>
            </a:r>
            <a:r>
              <a:rPr sz="1200" dirty="0">
                <a:latin typeface="Times New Roman"/>
                <a:cs typeface="Times New Roman"/>
              </a:rPr>
              <a:t>triunità coordinate e triodità.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consequenziali all’esistenza delle </a:t>
            </a:r>
            <a:r>
              <a:rPr sz="1200" dirty="0">
                <a:latin typeface="Times New Roman"/>
                <a:cs typeface="Times New Roman"/>
              </a:rPr>
              <a:t>triunità. </a:t>
            </a:r>
            <a:r>
              <a:rPr sz="1200" spc="-5" dirty="0">
                <a:latin typeface="Times New Roman"/>
                <a:cs typeface="Times New Roman"/>
              </a:rPr>
              <a:t>Due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associazioni sono costituite come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(1151.2) 104:5.2 </a:t>
            </a:r>
            <a:r>
              <a:rPr sz="1200" i="1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Triodità dell’Attualità.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triodità </a:t>
            </a:r>
            <a:r>
              <a:rPr sz="1200" spc="-5" dirty="0">
                <a:latin typeface="Times New Roman"/>
                <a:cs typeface="Times New Roman"/>
              </a:rPr>
              <a:t>consiste nelle interrelazioni dei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attuali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assoluti:</a:t>
            </a:r>
            <a:endParaRPr sz="1200">
              <a:latin typeface="Times New Roman"/>
              <a:cs typeface="Times New Roman"/>
            </a:endParaRPr>
          </a:p>
          <a:p>
            <a:pPr marL="9779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(1151.3) 104:5.3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 marL="9779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(1151.4)  104:5.4 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L’Isola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9779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(1151.5)  104:5.5 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L’Attore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Congiunto.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20700" marR="10890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(1151.6) 104:5.6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è </a:t>
            </a:r>
            <a:r>
              <a:rPr sz="1200" spc="-5" dirty="0">
                <a:latin typeface="Times New Roman"/>
                <a:cs typeface="Times New Roman"/>
              </a:rPr>
              <a:t>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spirituale,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assoluta. </a:t>
            </a:r>
            <a:r>
              <a:rPr sz="1200" spc="-10" dirty="0">
                <a:latin typeface="Times New Roman"/>
                <a:cs typeface="Times New Roman"/>
              </a:rPr>
              <a:t>L’Isola </a:t>
            </a:r>
            <a:r>
              <a:rPr sz="1200" dirty="0">
                <a:latin typeface="Times New Roman"/>
                <a:cs typeface="Times New Roman"/>
              </a:rPr>
              <a:t>del Paradiso è  </a:t>
            </a:r>
            <a:r>
              <a:rPr sz="1200" spc="-5" dirty="0">
                <a:latin typeface="Times New Roman"/>
                <a:cs typeface="Times New Roman"/>
              </a:rPr>
              <a:t>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cosmica, </a:t>
            </a:r>
            <a:r>
              <a:rPr sz="1200" spc="-5" dirty="0">
                <a:latin typeface="Times New Roman"/>
                <a:cs typeface="Times New Roman"/>
              </a:rPr>
              <a:t>l’archetipo assoluto. </a:t>
            </a:r>
            <a:r>
              <a:rPr sz="1200" spc="-10" dirty="0">
                <a:latin typeface="Times New Roman"/>
                <a:cs typeface="Times New Roman"/>
              </a:rPr>
              <a:t>L’Attore </a:t>
            </a:r>
            <a:r>
              <a:rPr sz="1200" spc="-5" dirty="0">
                <a:latin typeface="Times New Roman"/>
                <a:cs typeface="Times New Roman"/>
              </a:rPr>
              <a:t>Congiunto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mentale,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520700" marR="7327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coordinato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assoluta </a:t>
            </a:r>
            <a:r>
              <a:rPr sz="1200" dirty="0">
                <a:latin typeface="Times New Roman"/>
                <a:cs typeface="Times New Roman"/>
              </a:rPr>
              <a:t>e la sintesi 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potere della </a:t>
            </a:r>
            <a:r>
              <a:rPr sz="1200" dirty="0">
                <a:latin typeface="Times New Roman"/>
                <a:cs typeface="Times New Roman"/>
              </a:rPr>
              <a:t>Deità esistenziale. </a:t>
            </a:r>
            <a:r>
              <a:rPr sz="1200" spc="-5" dirty="0">
                <a:latin typeface="Times New Roman"/>
                <a:cs typeface="Times New Roman"/>
              </a:rPr>
              <a:t>Questa  associazione trina eventua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coordinazione della </a:t>
            </a:r>
            <a:r>
              <a:rPr sz="1200" dirty="0">
                <a:latin typeface="Times New Roman"/>
                <a:cs typeface="Times New Roman"/>
              </a:rPr>
              <a:t>somma </a:t>
            </a:r>
            <a:r>
              <a:rPr sz="1200" spc="-5" dirty="0">
                <a:latin typeface="Times New Roman"/>
                <a:cs typeface="Times New Roman"/>
              </a:rPr>
              <a:t>totale della realtà attualizzata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spirituale, cosmica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mentale. Essa </a:t>
            </a:r>
            <a:r>
              <a:rPr sz="1200" dirty="0">
                <a:latin typeface="Times New Roman"/>
                <a:cs typeface="Times New Roman"/>
              </a:rPr>
              <a:t>è incondizionata 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attualità.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10217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(1151.7) 104:5.7 </a:t>
            </a:r>
            <a:r>
              <a:rPr sz="1200" i="1" spc="-5" dirty="0">
                <a:latin typeface="Times New Roman"/>
                <a:cs typeface="Times New Roman"/>
              </a:rPr>
              <a:t>La Triodità della </a:t>
            </a:r>
            <a:r>
              <a:rPr sz="1200" i="1" dirty="0">
                <a:latin typeface="Times New Roman"/>
                <a:cs typeface="Times New Roman"/>
              </a:rPr>
              <a:t>Potenzialità.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triodità è </a:t>
            </a:r>
            <a:r>
              <a:rPr sz="1200" spc="-5" dirty="0">
                <a:latin typeface="Times New Roman"/>
                <a:cs typeface="Times New Roman"/>
              </a:rPr>
              <a:t>costituita dall’associazione dei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Assoluti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potenzialità: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51800" cy="30257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779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(1151.8)  104:5.8 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L’Assoluto della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 marL="9779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(1151.9) 104:5.9 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L’Assoluto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 marL="9779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(1151.10) 104:5.10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L’Assoluto Non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20700" marR="4718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(1151.11) 104:5.11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sono interassociate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riserve </a:t>
            </a:r>
            <a:r>
              <a:rPr sz="1200" dirty="0">
                <a:latin typeface="Times New Roman"/>
                <a:cs typeface="Times New Roman"/>
              </a:rPr>
              <a:t>dell’infinità di tutta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latente </a:t>
            </a:r>
            <a:r>
              <a:rPr sz="1200" spc="-5" dirty="0">
                <a:latin typeface="Times New Roman"/>
                <a:cs typeface="Times New Roman"/>
              </a:rPr>
              <a:t>dell’energia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spirituale, mentale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cosmica. Questa associazione produce l’integrazione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realtà latente dell’energia. </a:t>
            </a:r>
            <a:r>
              <a:rPr sz="1200" dirty="0">
                <a:latin typeface="Times New Roman"/>
                <a:cs typeface="Times New Roman"/>
              </a:rPr>
              <a:t>Essa  ha un potenziale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(1151.12) 104:5.12 </a:t>
            </a:r>
            <a:r>
              <a:rPr sz="1200" dirty="0">
                <a:latin typeface="Times New Roman"/>
                <a:cs typeface="Times New Roman"/>
              </a:rPr>
              <a:t>Come le </a:t>
            </a:r>
            <a:r>
              <a:rPr sz="1200" spc="-5" dirty="0">
                <a:latin typeface="Times New Roman"/>
                <a:cs typeface="Times New Roman"/>
              </a:rPr>
              <a:t>triunità si occupano principalmente dell’unificazione </a:t>
            </a:r>
            <a:r>
              <a:rPr sz="1200" dirty="0">
                <a:latin typeface="Times New Roman"/>
                <a:cs typeface="Times New Roman"/>
              </a:rPr>
              <a:t>funzionale </a:t>
            </a:r>
            <a:r>
              <a:rPr sz="1200" spc="-5" dirty="0">
                <a:latin typeface="Times New Roman"/>
                <a:cs typeface="Times New Roman"/>
              </a:rPr>
              <a:t>dell’infinità, così </a:t>
            </a:r>
            <a:r>
              <a:rPr sz="1200" dirty="0">
                <a:latin typeface="Times New Roman"/>
                <a:cs typeface="Times New Roman"/>
              </a:rPr>
              <a:t>le triodità sono </a:t>
            </a:r>
            <a:r>
              <a:rPr sz="1200" spc="-5" dirty="0">
                <a:latin typeface="Times New Roman"/>
                <a:cs typeface="Times New Roman"/>
              </a:rPr>
              <a:t>implicate  nell’apparizione cosmica delle Deità esperienziali.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triunità </a:t>
            </a:r>
            <a:r>
              <a:rPr sz="1200" spc="-5" dirty="0">
                <a:latin typeface="Times New Roman"/>
                <a:cs typeface="Times New Roman"/>
              </a:rPr>
              <a:t>sono indirettamente interessate alle Deità esperienziali </a:t>
            </a:r>
            <a:r>
              <a:rPr sz="1200" dirty="0">
                <a:latin typeface="Times New Roman"/>
                <a:cs typeface="Times New Roman"/>
              </a:rPr>
              <a:t>— Suprema,  Ultima </a:t>
            </a:r>
            <a:r>
              <a:rPr sz="1200" spc="-5" dirty="0">
                <a:latin typeface="Times New Roman"/>
                <a:cs typeface="Times New Roman"/>
              </a:rPr>
              <a:t>ed Assoluta; </a:t>
            </a:r>
            <a:r>
              <a:rPr sz="1200" dirty="0">
                <a:latin typeface="Times New Roman"/>
                <a:cs typeface="Times New Roman"/>
              </a:rPr>
              <a:t>ma le triodità vi sono </a:t>
            </a:r>
            <a:r>
              <a:rPr sz="1200" spc="-5" dirty="0">
                <a:latin typeface="Times New Roman"/>
                <a:cs typeface="Times New Roman"/>
              </a:rPr>
              <a:t>direttamente interessate. Esse </a:t>
            </a:r>
            <a:r>
              <a:rPr sz="1200" dirty="0">
                <a:latin typeface="Times New Roman"/>
                <a:cs typeface="Times New Roman"/>
              </a:rPr>
              <a:t>appaiono nella </a:t>
            </a:r>
            <a:r>
              <a:rPr sz="1200" spc="-5" dirty="0">
                <a:latin typeface="Times New Roman"/>
                <a:cs typeface="Times New Roman"/>
              </a:rPr>
              <a:t>sintesi emergente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potere-personalità  dell’Essere </a:t>
            </a:r>
            <a:r>
              <a:rPr sz="1200" dirty="0">
                <a:latin typeface="Times New Roman"/>
                <a:cs typeface="Times New Roman"/>
              </a:rPr>
              <a:t>Supremo.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temporali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spazio l’Essere Supremo </a:t>
            </a:r>
            <a:r>
              <a:rPr sz="1200" dirty="0">
                <a:latin typeface="Times New Roman"/>
                <a:cs typeface="Times New Roman"/>
              </a:rPr>
              <a:t>è una rivelazione dell’unità </a:t>
            </a:r>
            <a:r>
              <a:rPr sz="1200" spc="-5" dirty="0">
                <a:latin typeface="Times New Roman"/>
                <a:cs typeface="Times New Roman"/>
              </a:rPr>
              <a:t>dell’IO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198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(1151.13) 104:5.13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 Nebadon.]ntato da un </a:t>
            </a:r>
            <a:r>
              <a:rPr sz="1200" spc="-5" dirty="0">
                <a:latin typeface="Times New Roman"/>
                <a:cs typeface="Times New Roman"/>
              </a:rPr>
              <a:t>Perfettore </a:t>
            </a:r>
            <a:r>
              <a:rPr sz="1200" dirty="0">
                <a:latin typeface="Times New Roman"/>
                <a:cs typeface="Times New Roman"/>
              </a:rPr>
              <a:t>di Saggezza </a:t>
            </a:r>
            <a:r>
              <a:rPr sz="1200" spc="-5" dirty="0">
                <a:latin typeface="Times New Roman"/>
                <a:cs typeface="Times New Roman"/>
              </a:rPr>
              <a:t>incaricato </a:t>
            </a:r>
            <a:r>
              <a:rPr sz="1200" dirty="0">
                <a:latin typeface="Times New Roman"/>
                <a:cs typeface="Times New Roman"/>
              </a:rPr>
              <a:t>di questa missione </a:t>
            </a:r>
            <a:r>
              <a:rPr sz="1200" spc="-5" dirty="0">
                <a:latin typeface="Times New Roman"/>
                <a:cs typeface="Times New Roman"/>
              </a:rPr>
              <a:t>dagli 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di </a:t>
            </a:r>
            <a:r>
              <a:rPr sz="1200" spc="-5" dirty="0">
                <a:latin typeface="Times New Roman"/>
                <a:cs typeface="Times New Roman"/>
              </a:rPr>
              <a:t>Uversa.]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05447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105: </a:t>
            </a:r>
            <a:r>
              <a:rPr spc="-5" dirty="0"/>
              <a:t>La </a:t>
            </a:r>
            <a:r>
              <a:rPr spc="-10" dirty="0"/>
              <a:t>Deità </a:t>
            </a:r>
            <a:r>
              <a:rPr spc="-5" dirty="0"/>
              <a:t>e la </a:t>
            </a:r>
            <a:r>
              <a:rPr spc="-10" dirty="0"/>
              <a:t>realtà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42605" cy="343281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6731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(1152.1) 105:0.1 </a:t>
            </a:r>
            <a:r>
              <a:rPr sz="1200" spc="-5" dirty="0">
                <a:latin typeface="Times New Roman"/>
                <a:cs typeface="Times New Roman"/>
              </a:rPr>
              <a:t>ANCHE per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elevati delle </a:t>
            </a:r>
            <a:r>
              <a:rPr sz="1200" dirty="0">
                <a:latin typeface="Times New Roman"/>
                <a:cs typeface="Times New Roman"/>
              </a:rPr>
              <a:t>intelligenze </a:t>
            </a:r>
            <a:r>
              <a:rPr sz="1200" spc="-5" dirty="0">
                <a:latin typeface="Times New Roman"/>
                <a:cs typeface="Times New Roman"/>
              </a:rPr>
              <a:t>universali </a:t>
            </a:r>
            <a:r>
              <a:rPr sz="1200" dirty="0">
                <a:latin typeface="Times New Roman"/>
                <a:cs typeface="Times New Roman"/>
              </a:rPr>
              <a:t>l’infinità è </a:t>
            </a:r>
            <a:r>
              <a:rPr sz="1200" spc="-5" dirty="0">
                <a:latin typeface="Times New Roman"/>
                <a:cs typeface="Times New Roman"/>
              </a:rPr>
              <a:t>solo parzialmente intelligibile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finalità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è solo relativamente </a:t>
            </a:r>
            <a:r>
              <a:rPr sz="1200" spc="-5" dirty="0">
                <a:latin typeface="Times New Roman"/>
                <a:cs typeface="Times New Roman"/>
              </a:rPr>
              <a:t>comprensibile.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umana, quando 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penetrare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mistero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dell’origine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destino </a:t>
            </a:r>
            <a:r>
              <a:rPr sz="1200" dirty="0">
                <a:latin typeface="Times New Roman"/>
                <a:cs typeface="Times New Roman"/>
              </a:rPr>
              <a:t>di 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chiamato </a:t>
            </a:r>
            <a:r>
              <a:rPr sz="1200" i="1" dirty="0">
                <a:latin typeface="Times New Roman"/>
                <a:cs typeface="Times New Roman"/>
              </a:rPr>
              <a:t>reale,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utilmente affrontare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problema concependo l’eternità-infinità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un’ellissi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illimitata  prodotta </a:t>
            </a:r>
            <a:r>
              <a:rPr sz="1200" dirty="0">
                <a:latin typeface="Times New Roman"/>
                <a:cs typeface="Times New Roman"/>
              </a:rPr>
              <a:t>da un’unica causa </a:t>
            </a:r>
            <a:r>
              <a:rPr sz="1200" spc="-5" dirty="0">
                <a:latin typeface="Times New Roman"/>
                <a:cs typeface="Times New Roman"/>
              </a:rPr>
              <a:t>assoluta funzionante lungo questo ciclo universale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diversificazione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fine, cercando </a:t>
            </a:r>
            <a:r>
              <a:rPr sz="1200" dirty="0">
                <a:latin typeface="Times New Roman"/>
                <a:cs typeface="Times New Roman"/>
              </a:rPr>
              <a:t>sempre 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potenziale di destino </a:t>
            </a:r>
            <a:r>
              <a:rPr sz="1200" spc="-5" dirty="0">
                <a:latin typeface="Times New Roman"/>
                <a:cs typeface="Times New Roman"/>
              </a:rPr>
              <a:t>assoluto </a:t>
            </a:r>
            <a:r>
              <a:rPr sz="1200" dirty="0">
                <a:latin typeface="Times New Roman"/>
                <a:cs typeface="Times New Roman"/>
              </a:rPr>
              <a:t>ed</a:t>
            </a:r>
            <a:r>
              <a:rPr sz="1200" spc="-5" dirty="0">
                <a:latin typeface="Times New Roman"/>
                <a:cs typeface="Times New Roman"/>
              </a:rPr>
              <a:t> 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3911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(1152.2) 105:0.2 </a:t>
            </a:r>
            <a:r>
              <a:rPr sz="1200" spc="-5" dirty="0">
                <a:latin typeface="Times New Roman"/>
                <a:cs typeface="Times New Roman"/>
              </a:rPr>
              <a:t>Quando l’intelletto mortale tenta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afferrare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totalità </a:t>
            </a:r>
            <a:r>
              <a:rPr sz="1200" spc="-5" dirty="0">
                <a:latin typeface="Times New Roman"/>
                <a:cs typeface="Times New Roman"/>
              </a:rPr>
              <a:t>della realtà, </a:t>
            </a:r>
            <a:r>
              <a:rPr sz="1200" dirty="0">
                <a:latin typeface="Times New Roman"/>
                <a:cs typeface="Times New Roman"/>
              </a:rPr>
              <a:t>tale mente </a:t>
            </a:r>
            <a:r>
              <a:rPr sz="1200" spc="-5" dirty="0">
                <a:latin typeface="Times New Roman"/>
                <a:cs typeface="Times New Roman"/>
              </a:rPr>
              <a:t>finita si </a:t>
            </a:r>
            <a:r>
              <a:rPr sz="1200" dirty="0">
                <a:latin typeface="Times New Roman"/>
                <a:cs typeface="Times New Roman"/>
              </a:rPr>
              <a:t>trova di </a:t>
            </a:r>
            <a:r>
              <a:rPr sz="1200" spc="-5" dirty="0">
                <a:latin typeface="Times New Roman"/>
                <a:cs typeface="Times New Roman"/>
              </a:rPr>
              <a:t>fronte  all’infinità-realtà; </a:t>
            </a:r>
            <a:r>
              <a:rPr sz="1200" dirty="0">
                <a:latin typeface="Times New Roman"/>
                <a:cs typeface="Times New Roman"/>
              </a:rPr>
              <a:t>la totalità </a:t>
            </a:r>
            <a:r>
              <a:rPr sz="1200" spc="-5" dirty="0">
                <a:latin typeface="Times New Roman"/>
                <a:cs typeface="Times New Roman"/>
              </a:rPr>
              <a:t>della realtà </a:t>
            </a:r>
            <a:r>
              <a:rPr sz="1200" dirty="0">
                <a:latin typeface="Times New Roman"/>
                <a:cs typeface="Times New Roman"/>
              </a:rPr>
              <a:t>è l’infinità e </a:t>
            </a:r>
            <a:r>
              <a:rPr sz="1200" spc="-5" dirty="0">
                <a:latin typeface="Times New Roman"/>
                <a:cs typeface="Times New Roman"/>
              </a:rPr>
              <a:t>perciò essa </a:t>
            </a:r>
            <a:r>
              <a:rPr sz="1200" dirty="0">
                <a:latin typeface="Times New Roman"/>
                <a:cs typeface="Times New Roman"/>
              </a:rPr>
              <a:t>non può mai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compresa </a:t>
            </a:r>
            <a:r>
              <a:rPr sz="1200" dirty="0">
                <a:latin typeface="Times New Roman"/>
                <a:cs typeface="Times New Roman"/>
              </a:rPr>
              <a:t>da una mente che è  </a:t>
            </a:r>
            <a:r>
              <a:rPr sz="1200" spc="-5" dirty="0">
                <a:latin typeface="Times New Roman"/>
                <a:cs typeface="Times New Roman"/>
              </a:rPr>
              <a:t>subinfinita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capacità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concettuale.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(1152.3) 105:0.3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umana può </a:t>
            </a:r>
            <a:r>
              <a:rPr sz="1200" spc="-5" dirty="0">
                <a:latin typeface="Times New Roman"/>
                <a:cs typeface="Times New Roman"/>
              </a:rPr>
              <a:t>difficilmente formarsi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adeguato delle </a:t>
            </a:r>
            <a:r>
              <a:rPr sz="1200" spc="-5" dirty="0">
                <a:latin typeface="Times New Roman"/>
                <a:cs typeface="Times New Roman"/>
              </a:rPr>
              <a:t>esistenze eterne, </a:t>
            </a:r>
            <a:r>
              <a:rPr sz="1200" dirty="0">
                <a:latin typeface="Times New Roman"/>
                <a:cs typeface="Times New Roman"/>
              </a:rPr>
              <a:t>e senza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comprensione è  impossibile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anche i nostri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totalità della realtà. Tuttavia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possiamo tentare </a:t>
            </a:r>
            <a:r>
              <a:rPr sz="1200" dirty="0">
                <a:latin typeface="Times New Roman"/>
                <a:cs typeface="Times New Roman"/>
              </a:rPr>
              <a:t>una tale presentazione, anche </a:t>
            </a:r>
            <a:r>
              <a:rPr sz="1200" spc="-5" dirty="0">
                <a:latin typeface="Times New Roman"/>
                <a:cs typeface="Times New Roman"/>
              </a:rPr>
              <a:t>se  </a:t>
            </a:r>
            <a:r>
              <a:rPr sz="1200" dirty="0">
                <a:latin typeface="Times New Roman"/>
                <a:cs typeface="Times New Roman"/>
              </a:rPr>
              <a:t>siamo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consapevoli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concetti dovranno </a:t>
            </a:r>
            <a:r>
              <a:rPr sz="1200" dirty="0">
                <a:latin typeface="Times New Roman"/>
                <a:cs typeface="Times New Roman"/>
              </a:rPr>
              <a:t>subire una profonda </a:t>
            </a:r>
            <a:r>
              <a:rPr sz="1200" spc="-5" dirty="0">
                <a:latin typeface="Times New Roman"/>
                <a:cs typeface="Times New Roman"/>
              </a:rPr>
              <a:t>deformazione nel processo </a:t>
            </a:r>
            <a:r>
              <a:rPr sz="1200" dirty="0">
                <a:latin typeface="Times New Roman"/>
                <a:cs typeface="Times New Roman"/>
              </a:rPr>
              <a:t>di traduzione-  </a:t>
            </a:r>
            <a:r>
              <a:rPr sz="1200" spc="-5" dirty="0">
                <a:latin typeface="Times New Roman"/>
                <a:cs typeface="Times New Roman"/>
              </a:rPr>
              <a:t>modificazione per portarli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comprensione della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concetto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filosofico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dell’IO</a:t>
            </a:r>
            <a:r>
              <a:rPr sz="1600" b="1" spc="-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SONO</a:t>
            </a:r>
            <a:endParaRPr sz="1600">
              <a:latin typeface="Times New Roman"/>
              <a:cs typeface="Times New Roman"/>
            </a:endParaRPr>
          </a:p>
          <a:p>
            <a:pPr marL="76200" marR="13144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(1152.4) 105:1.1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causalità </a:t>
            </a:r>
            <a:r>
              <a:rPr sz="1200" spc="-5" dirty="0">
                <a:latin typeface="Times New Roman"/>
                <a:cs typeface="Times New Roman"/>
              </a:rPr>
              <a:t>primordiale assoluta </a:t>
            </a:r>
            <a:r>
              <a:rPr sz="1200" dirty="0">
                <a:latin typeface="Times New Roman"/>
                <a:cs typeface="Times New Roman"/>
              </a:rPr>
              <a:t>nell’infinità è </a:t>
            </a:r>
            <a:r>
              <a:rPr sz="1200" spc="-5" dirty="0">
                <a:latin typeface="Times New Roman"/>
                <a:cs typeface="Times New Roman"/>
              </a:rPr>
              <a:t>attribuita dai </a:t>
            </a:r>
            <a:r>
              <a:rPr sz="1200" dirty="0">
                <a:latin typeface="Times New Roman"/>
                <a:cs typeface="Times New Roman"/>
              </a:rPr>
              <a:t>filosofi </a:t>
            </a:r>
            <a:r>
              <a:rPr sz="1200" spc="-5" dirty="0">
                <a:latin typeface="Times New Roman"/>
                <a:cs typeface="Times New Roman"/>
              </a:rPr>
              <a:t>degli universi al Padre Universale operante come  l’IO SONO </a:t>
            </a:r>
            <a:r>
              <a:rPr sz="1200" dirty="0">
                <a:latin typeface="Times New Roman"/>
                <a:cs typeface="Times New Roman"/>
              </a:rPr>
              <a:t>infinito, eterno </a:t>
            </a:r>
            <a:r>
              <a:rPr sz="1200" spc="-5" dirty="0">
                <a:latin typeface="Times New Roman"/>
                <a:cs typeface="Times New Roman"/>
              </a:rPr>
              <a:t>ed assoluto.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1815" cy="40716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10096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(1152.5) 105:1.2 </a:t>
            </a:r>
            <a:r>
              <a:rPr sz="1200" spc="-5" dirty="0">
                <a:latin typeface="Times New Roman"/>
                <a:cs typeface="Times New Roman"/>
              </a:rPr>
              <a:t>Vi sono molti elementi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rischio connessi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presentazione all’intelletto dei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idea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un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 infinito </a:t>
            </a:r>
            <a:r>
              <a:rPr sz="1200" spc="-5" dirty="0">
                <a:latin typeface="Times New Roman"/>
                <a:cs typeface="Times New Roman"/>
              </a:rPr>
              <a:t>poiché questo concetto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lontano dalla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esperienziale umana </a:t>
            </a:r>
            <a:r>
              <a:rPr sz="1200" spc="-5" dirty="0">
                <a:latin typeface="Times New Roman"/>
                <a:cs typeface="Times New Roman"/>
              </a:rPr>
              <a:t>che implica </a:t>
            </a:r>
            <a:r>
              <a:rPr sz="1200" dirty="0">
                <a:latin typeface="Times New Roman"/>
                <a:cs typeface="Times New Roman"/>
              </a:rPr>
              <a:t>notevoli </a:t>
            </a:r>
            <a:r>
              <a:rPr sz="1200" spc="-5" dirty="0">
                <a:latin typeface="Times New Roman"/>
                <a:cs typeface="Times New Roman"/>
              </a:rPr>
              <a:t>deformazioni dei  significati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concezioni errate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valori. Nondimeno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filosofico dell’IO SONO </a:t>
            </a:r>
            <a:r>
              <a:rPr sz="1200" dirty="0">
                <a:latin typeface="Times New Roman"/>
                <a:cs typeface="Times New Roman"/>
              </a:rPr>
              <a:t>fornisce </a:t>
            </a:r>
            <a:r>
              <a:rPr sz="1200" spc="-5" dirty="0">
                <a:latin typeface="Times New Roman"/>
                <a:cs typeface="Times New Roman"/>
              </a:rPr>
              <a:t>agli esseri </a:t>
            </a:r>
            <a:r>
              <a:rPr sz="1200" dirty="0">
                <a:latin typeface="Times New Roman"/>
                <a:cs typeface="Times New Roman"/>
              </a:rPr>
              <a:t>finiti una </a:t>
            </a:r>
            <a:r>
              <a:rPr sz="1200" spc="-5" dirty="0">
                <a:latin typeface="Times New Roman"/>
                <a:cs typeface="Times New Roman"/>
              </a:rPr>
              <a:t>base per  tentare </a:t>
            </a:r>
            <a:r>
              <a:rPr sz="1200" dirty="0">
                <a:latin typeface="Times New Roman"/>
                <a:cs typeface="Times New Roman"/>
              </a:rPr>
              <a:t>di avvicinarsi </a:t>
            </a:r>
            <a:r>
              <a:rPr sz="1200" spc="-5" dirty="0">
                <a:latin typeface="Times New Roman"/>
                <a:cs typeface="Times New Roman"/>
              </a:rPr>
              <a:t>alla comprensione </a:t>
            </a:r>
            <a:r>
              <a:rPr sz="1200" dirty="0">
                <a:latin typeface="Times New Roman"/>
                <a:cs typeface="Times New Roman"/>
              </a:rPr>
              <a:t>parziale </a:t>
            </a:r>
            <a:r>
              <a:rPr sz="1200" spc="-5" dirty="0">
                <a:latin typeface="Times New Roman"/>
                <a:cs typeface="Times New Roman"/>
              </a:rPr>
              <a:t>delle origini assolute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destini infiniti. 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nostri tentativi per </a:t>
            </a:r>
            <a:r>
              <a:rPr sz="1200" spc="-5" dirty="0">
                <a:latin typeface="Times New Roman"/>
                <a:cs typeface="Times New Roman"/>
              </a:rPr>
              <a:t>spiegare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genesi </a:t>
            </a:r>
            <a:r>
              <a:rPr sz="1200" dirty="0">
                <a:latin typeface="Times New Roman"/>
                <a:cs typeface="Times New Roman"/>
              </a:rPr>
              <a:t>e la maturazione </a:t>
            </a:r>
            <a:r>
              <a:rPr sz="1200" spc="-5" dirty="0">
                <a:latin typeface="Times New Roman"/>
                <a:cs typeface="Times New Roman"/>
              </a:rPr>
              <a:t>della realtà, si </a:t>
            </a:r>
            <a:r>
              <a:rPr sz="1200" dirty="0">
                <a:latin typeface="Times New Roman"/>
                <a:cs typeface="Times New Roman"/>
              </a:rPr>
              <a:t>deve precisare </a:t>
            </a:r>
            <a:r>
              <a:rPr sz="1200" spc="-5" dirty="0">
                <a:latin typeface="Times New Roman"/>
                <a:cs typeface="Times New Roman"/>
              </a:rPr>
              <a:t>che questo </a:t>
            </a:r>
            <a:r>
              <a:rPr sz="1200" dirty="0">
                <a:latin typeface="Times New Roman"/>
                <a:cs typeface="Times New Roman"/>
              </a:rPr>
              <a:t>concetto </a:t>
            </a:r>
            <a:r>
              <a:rPr sz="1200" spc="-5" dirty="0">
                <a:latin typeface="Times New Roman"/>
                <a:cs typeface="Times New Roman"/>
              </a:rPr>
              <a:t>dell’IO SONO è,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significati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personalità, sinonimo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Prima Persona della Deità,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personalità. Ma questo postulato </a:t>
            </a:r>
            <a:r>
              <a:rPr sz="1200" spc="5" dirty="0">
                <a:latin typeface="Times New Roman"/>
                <a:cs typeface="Times New Roman"/>
              </a:rPr>
              <a:t>dell’IO 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chiaramente </a:t>
            </a:r>
            <a:r>
              <a:rPr sz="1200" spc="-5" dirty="0">
                <a:latin typeface="Times New Roman"/>
                <a:cs typeface="Times New Roman"/>
              </a:rPr>
              <a:t>identificabile nei regni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deificati della </a:t>
            </a:r>
            <a:r>
              <a:rPr sz="1200" dirty="0">
                <a:latin typeface="Times New Roman"/>
                <a:cs typeface="Times New Roman"/>
              </a:rPr>
              <a:t>realtà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(1152.6) 105:1.3 </a:t>
            </a:r>
            <a:r>
              <a:rPr sz="1200" i="1" spc="-5" dirty="0">
                <a:latin typeface="Times New Roman"/>
                <a:cs typeface="Times New Roman"/>
              </a:rPr>
              <a:t>L’IO SONO </a:t>
            </a:r>
            <a:r>
              <a:rPr sz="1200" i="1" dirty="0">
                <a:latin typeface="Times New Roman"/>
                <a:cs typeface="Times New Roman"/>
              </a:rPr>
              <a:t>è </a:t>
            </a:r>
            <a:r>
              <a:rPr sz="1200" i="1" spc="-5" dirty="0">
                <a:latin typeface="Times New Roman"/>
                <a:cs typeface="Times New Roman"/>
              </a:rPr>
              <a:t>l’Infinito; l’IO SONO </a:t>
            </a:r>
            <a:r>
              <a:rPr sz="1200" i="1" dirty="0">
                <a:latin typeface="Times New Roman"/>
                <a:cs typeface="Times New Roman"/>
              </a:rPr>
              <a:t>è </a:t>
            </a:r>
            <a:r>
              <a:rPr sz="1200" i="1" spc="-5" dirty="0">
                <a:latin typeface="Times New Roman"/>
                <a:cs typeface="Times New Roman"/>
              </a:rPr>
              <a:t>anche </a:t>
            </a:r>
            <a:r>
              <a:rPr sz="1200" i="1" dirty="0">
                <a:latin typeface="Times New Roman"/>
                <a:cs typeface="Times New Roman"/>
              </a:rPr>
              <a:t>infinità.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sequenziale del tempo ogni realtà </a:t>
            </a:r>
            <a:r>
              <a:rPr sz="1200" dirty="0">
                <a:latin typeface="Times New Roman"/>
                <a:cs typeface="Times New Roman"/>
              </a:rPr>
              <a:t>ha la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sua</a:t>
            </a:r>
            <a:endParaRPr sz="1200">
              <a:latin typeface="Times New Roman"/>
              <a:cs typeface="Times New Roman"/>
            </a:endParaRPr>
          </a:p>
          <a:p>
            <a:pPr marL="76200" marR="10795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origine nell’infinito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esistenza </a:t>
            </a:r>
            <a:r>
              <a:rPr sz="1200" spc="-5" dirty="0">
                <a:latin typeface="Times New Roman"/>
                <a:cs typeface="Times New Roman"/>
              </a:rPr>
              <a:t>solitaria nell’eternità </a:t>
            </a:r>
            <a:r>
              <a:rPr sz="1200" dirty="0">
                <a:latin typeface="Times New Roman"/>
                <a:cs typeface="Times New Roman"/>
              </a:rPr>
              <a:t>infinita </a:t>
            </a:r>
            <a:r>
              <a:rPr sz="1200" spc="-5" dirty="0">
                <a:latin typeface="Times New Roman"/>
                <a:cs typeface="Times New Roman"/>
              </a:rPr>
              <a:t>del passato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primo postulato filosofico di 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finita.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dell’IO SONO </a:t>
            </a:r>
            <a:r>
              <a:rPr sz="1200" dirty="0">
                <a:latin typeface="Times New Roman"/>
                <a:cs typeface="Times New Roman"/>
              </a:rPr>
              <a:t>implica </a:t>
            </a:r>
            <a:r>
              <a:rPr sz="1200" i="1" dirty="0">
                <a:latin typeface="Times New Roman"/>
                <a:cs typeface="Times New Roman"/>
              </a:rPr>
              <a:t>un’infinità non </a:t>
            </a:r>
            <a:r>
              <a:rPr sz="1200" i="1" spc="-5" dirty="0">
                <a:latin typeface="Times New Roman"/>
                <a:cs typeface="Times New Roman"/>
              </a:rPr>
              <a:t>qualificata,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indifferenziata 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potrebbe  essere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un’eternità </a:t>
            </a:r>
            <a:r>
              <a:rPr sz="1200" dirty="0">
                <a:latin typeface="Times New Roman"/>
                <a:cs typeface="Times New Roman"/>
              </a:rPr>
              <a:t>infinita.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(1153.1) 105:1.4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concetto esistenziale l’IO </a:t>
            </a:r>
            <a:r>
              <a:rPr sz="1200" dirty="0">
                <a:latin typeface="Times New Roman"/>
                <a:cs typeface="Times New Roman"/>
              </a:rPr>
              <a:t>SONO non è né deificato né non </a:t>
            </a:r>
            <a:r>
              <a:rPr sz="1200" spc="-5" dirty="0">
                <a:latin typeface="Times New Roman"/>
                <a:cs typeface="Times New Roman"/>
              </a:rPr>
              <a:t>deificato,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attuale né </a:t>
            </a:r>
            <a:r>
              <a:rPr sz="1200" spc="-5" dirty="0">
                <a:latin typeface="Times New Roman"/>
                <a:cs typeface="Times New Roman"/>
              </a:rPr>
              <a:t>potenziale, </a:t>
            </a:r>
            <a:r>
              <a:rPr sz="1200" dirty="0">
                <a:latin typeface="Times New Roman"/>
                <a:cs typeface="Times New Roman"/>
              </a:rPr>
              <a:t>né personale né  </a:t>
            </a:r>
            <a:r>
              <a:rPr sz="1200" spc="-5" dirty="0">
                <a:latin typeface="Times New Roman"/>
                <a:cs typeface="Times New Roman"/>
              </a:rPr>
              <a:t>impersonale,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statico </a:t>
            </a:r>
            <a:r>
              <a:rPr sz="1200" dirty="0">
                <a:latin typeface="Times New Roman"/>
                <a:cs typeface="Times New Roman"/>
              </a:rPr>
              <a:t>né dinamico.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qualificazione può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applicata all’Infinito, </a:t>
            </a:r>
            <a:r>
              <a:rPr sz="1200" dirty="0">
                <a:latin typeface="Times New Roman"/>
                <a:cs typeface="Times New Roman"/>
              </a:rPr>
              <a:t>eccetto </a:t>
            </a:r>
            <a:r>
              <a:rPr sz="1200" spc="-5" dirty="0">
                <a:latin typeface="Times New Roman"/>
                <a:cs typeface="Times New Roman"/>
              </a:rPr>
              <a:t>l’affermazione che </a:t>
            </a:r>
            <a:r>
              <a:rPr sz="1200" spc="5" dirty="0">
                <a:latin typeface="Times New Roman"/>
                <a:cs typeface="Times New Roman"/>
              </a:rPr>
              <a:t>l’IO  </a:t>
            </a:r>
            <a:r>
              <a:rPr sz="1200" spc="-5" dirty="0">
                <a:latin typeface="Times New Roman"/>
                <a:cs typeface="Times New Roman"/>
              </a:rPr>
              <a:t>SONO è.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postulato </a:t>
            </a:r>
            <a:r>
              <a:rPr sz="1200" spc="-5" dirty="0">
                <a:latin typeface="Times New Roman"/>
                <a:cs typeface="Times New Roman"/>
              </a:rPr>
              <a:t>filosofico dell’IO SONO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universale un po’ </a:t>
            </a:r>
            <a:r>
              <a:rPr sz="1200" spc="-5" dirty="0">
                <a:latin typeface="Times New Roman"/>
                <a:cs typeface="Times New Roman"/>
              </a:rPr>
              <a:t>più difficile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di quello </a:t>
            </a:r>
            <a:r>
              <a:rPr sz="1200" spc="-5" dirty="0">
                <a:latin typeface="Times New Roman"/>
                <a:cs typeface="Times New Roman"/>
              </a:rPr>
              <a:t>dell’Assoluto 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-5" dirty="0">
                <a:latin typeface="Times New Roman"/>
                <a:cs typeface="Times New Roman"/>
              </a:rPr>
              <a:t> 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597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(1153.2) 105:1.5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finita deve esserci </a:t>
            </a:r>
            <a:r>
              <a:rPr sz="1200" dirty="0">
                <a:latin typeface="Times New Roman"/>
                <a:cs typeface="Times New Roman"/>
              </a:rPr>
              <a:t>semplicemente un inizio, e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sia mai stato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inizio per la </a:t>
            </a:r>
            <a:r>
              <a:rPr sz="1200" spc="-5" dirty="0">
                <a:latin typeface="Times New Roman"/>
                <a:cs typeface="Times New Roman"/>
              </a:rPr>
              <a:t>realtà,  nondimeno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certe relazioni d’origine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manifesta verso </a:t>
            </a:r>
            <a:r>
              <a:rPr sz="1200" dirty="0">
                <a:latin typeface="Times New Roman"/>
                <a:cs typeface="Times New Roman"/>
              </a:rPr>
              <a:t>l’infinità.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situazione primordiale dell’eternità,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prerealtà,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immaginata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qualcosa di </a:t>
            </a: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questo: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momento infinitamente </a:t>
            </a:r>
            <a:r>
              <a:rPr sz="1200" dirty="0">
                <a:latin typeface="Times New Roman"/>
                <a:cs typeface="Times New Roman"/>
              </a:rPr>
              <a:t>lontano, ipotetico, dell’eternità  </a:t>
            </a:r>
            <a:r>
              <a:rPr sz="1200" spc="-5" dirty="0">
                <a:latin typeface="Times New Roman"/>
                <a:cs typeface="Times New Roman"/>
              </a:rPr>
              <a:t>passata, l’IO SONO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concepito </a:t>
            </a:r>
            <a:r>
              <a:rPr sz="1200" dirty="0">
                <a:latin typeface="Times New Roman"/>
                <a:cs typeface="Times New Roman"/>
              </a:rPr>
              <a:t>come cosa e non </a:t>
            </a:r>
            <a:r>
              <a:rPr sz="1200" spc="-5" dirty="0">
                <a:latin typeface="Times New Roman"/>
                <a:cs typeface="Times New Roman"/>
              </a:rPr>
              <a:t>cosa, come </a:t>
            </a:r>
            <a:r>
              <a:rPr sz="1200" dirty="0">
                <a:latin typeface="Times New Roman"/>
                <a:cs typeface="Times New Roman"/>
              </a:rPr>
              <a:t>causa </a:t>
            </a:r>
            <a:r>
              <a:rPr sz="1200" spc="-5" dirty="0">
                <a:latin typeface="Times New Roman"/>
                <a:cs typeface="Times New Roman"/>
              </a:rPr>
              <a:t>ed effetto, come </a:t>
            </a:r>
            <a:r>
              <a:rPr sz="1200" dirty="0">
                <a:latin typeface="Times New Roman"/>
                <a:cs typeface="Times New Roman"/>
              </a:rPr>
              <a:t>volizione e </a:t>
            </a:r>
            <a:r>
              <a:rPr sz="1200" spc="-5" dirty="0">
                <a:latin typeface="Times New Roman"/>
                <a:cs typeface="Times New Roman"/>
              </a:rPr>
              <a:t>risposta. </a:t>
            </a:r>
            <a:r>
              <a:rPr sz="1200" spc="-10" dirty="0">
                <a:latin typeface="Times New Roman"/>
                <a:cs typeface="Times New Roman"/>
              </a:rPr>
              <a:t>In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ipotetico </a:t>
            </a:r>
            <a:r>
              <a:rPr sz="1200" spc="-5" dirty="0">
                <a:latin typeface="Times New Roman"/>
                <a:cs typeface="Times New Roman"/>
              </a:rPr>
              <a:t>dell’eternità </a:t>
            </a:r>
            <a:r>
              <a:rPr sz="1200" dirty="0">
                <a:latin typeface="Times New Roman"/>
                <a:cs typeface="Times New Roman"/>
              </a:rPr>
              <a:t>non c’è </a:t>
            </a:r>
            <a:r>
              <a:rPr sz="1200" spc="-5" dirty="0">
                <a:latin typeface="Times New Roman"/>
                <a:cs typeface="Times New Roman"/>
              </a:rPr>
              <a:t>alcuna differenziazione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l’infinità. L’infinità </a:t>
            </a:r>
            <a:r>
              <a:rPr sz="1200" dirty="0">
                <a:latin typeface="Times New Roman"/>
                <a:cs typeface="Times New Roman"/>
              </a:rPr>
              <a:t>è riempita </a:t>
            </a:r>
            <a:r>
              <a:rPr sz="1200" spc="-5" dirty="0">
                <a:latin typeface="Times New Roman"/>
                <a:cs typeface="Times New Roman"/>
              </a:rPr>
              <a:t>dall’Infinito;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l’Infinito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30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0355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ingloba l’infinità. Questo </a:t>
            </a:r>
            <a:r>
              <a:rPr sz="1200" dirty="0">
                <a:latin typeface="Times New Roman"/>
                <a:cs typeface="Times New Roman"/>
              </a:rPr>
              <a:t>è il momento </a:t>
            </a:r>
            <a:r>
              <a:rPr sz="1200" spc="-5" dirty="0">
                <a:latin typeface="Times New Roman"/>
                <a:cs typeface="Times New Roman"/>
              </a:rPr>
              <a:t>statico ipotetico dell’eternità; gli </a:t>
            </a:r>
            <a:r>
              <a:rPr sz="1200" dirty="0">
                <a:latin typeface="Times New Roman"/>
                <a:cs typeface="Times New Roman"/>
              </a:rPr>
              <a:t>attuali </a:t>
            </a:r>
            <a:r>
              <a:rPr sz="1200" spc="-5" dirty="0">
                <a:latin typeface="Times New Roman"/>
                <a:cs typeface="Times New Roman"/>
              </a:rPr>
              <a:t>sono ancora </a:t>
            </a:r>
            <a:r>
              <a:rPr sz="1200" dirty="0">
                <a:latin typeface="Times New Roman"/>
                <a:cs typeface="Times New Roman"/>
              </a:rPr>
              <a:t>contenuti </a:t>
            </a:r>
            <a:r>
              <a:rPr sz="1200" spc="-5" dirty="0">
                <a:latin typeface="Times New Roman"/>
                <a:cs typeface="Times New Roman"/>
              </a:rPr>
              <a:t>nei loro </a:t>
            </a:r>
            <a:r>
              <a:rPr sz="1200" dirty="0">
                <a:latin typeface="Times New Roman"/>
                <a:cs typeface="Times New Roman"/>
              </a:rPr>
              <a:t>potenziali ed i  potenziali non sono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apparsi </a:t>
            </a:r>
            <a:r>
              <a:rPr sz="1200" spc="-5" dirty="0">
                <a:latin typeface="Times New Roman"/>
                <a:cs typeface="Times New Roman"/>
              </a:rPr>
              <a:t>nell’infinità dell’IO SONO. Ma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situazione </a:t>
            </a:r>
            <a:r>
              <a:rPr sz="1200" dirty="0">
                <a:latin typeface="Times New Roman"/>
                <a:cs typeface="Times New Roman"/>
              </a:rPr>
              <a:t>ipotetica dobbiamo </a:t>
            </a:r>
            <a:r>
              <a:rPr sz="1200" spc="-5" dirty="0">
                <a:latin typeface="Times New Roman"/>
                <a:cs typeface="Times New Roman"/>
              </a:rPr>
              <a:t>ammettere  l’esistenza della possibilità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un’autovolontà.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62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(1153.3) 105:1.6 </a:t>
            </a:r>
            <a:r>
              <a:rPr sz="1200" spc="-5" dirty="0">
                <a:latin typeface="Times New Roman"/>
                <a:cs typeface="Times New Roman"/>
              </a:rPr>
              <a:t>Ricordatevi sempre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comprensione del Padre Universale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dell’uomo è </a:t>
            </a:r>
            <a:r>
              <a:rPr sz="1200" spc="-5" dirty="0">
                <a:latin typeface="Times New Roman"/>
                <a:cs typeface="Times New Roman"/>
              </a:rPr>
              <a:t>un’esperienza personale. </a:t>
            </a:r>
            <a:r>
              <a:rPr sz="1200" dirty="0">
                <a:latin typeface="Times New Roman"/>
                <a:cs typeface="Times New Roman"/>
              </a:rPr>
              <a:t>Dio, in 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spirituale, è </a:t>
            </a:r>
            <a:r>
              <a:rPr sz="1200" spc="-5" dirty="0">
                <a:latin typeface="Times New Roman"/>
                <a:cs typeface="Times New Roman"/>
              </a:rPr>
              <a:t>comprensibile </a:t>
            </a:r>
            <a:r>
              <a:rPr sz="1200" dirty="0">
                <a:latin typeface="Times New Roman"/>
                <a:cs typeface="Times New Roman"/>
              </a:rPr>
              <a:t>da voi e da tutti </a:t>
            </a:r>
            <a:r>
              <a:rPr sz="1200" spc="-5" dirty="0">
                <a:latin typeface="Times New Roman"/>
                <a:cs typeface="Times New Roman"/>
              </a:rPr>
              <a:t>gli altri mortali;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vostro concetto esperienziale </a:t>
            </a:r>
            <a:r>
              <a:rPr sz="1200" i="1" dirty="0">
                <a:latin typeface="Times New Roman"/>
                <a:cs typeface="Times New Roman"/>
              </a:rPr>
              <a:t>di venerazione  </a:t>
            </a:r>
            <a:r>
              <a:rPr sz="1200" i="1" spc="-5" dirty="0">
                <a:latin typeface="Times New Roman"/>
                <a:cs typeface="Times New Roman"/>
              </a:rPr>
              <a:t>del </a:t>
            </a:r>
            <a:r>
              <a:rPr sz="1200" i="1" dirty="0">
                <a:latin typeface="Times New Roman"/>
                <a:cs typeface="Times New Roman"/>
              </a:rPr>
              <a:t>Padre </a:t>
            </a:r>
            <a:r>
              <a:rPr sz="1200" i="1" spc="-5" dirty="0">
                <a:latin typeface="Times New Roman"/>
                <a:cs typeface="Times New Roman"/>
              </a:rPr>
              <a:t>Universale </a:t>
            </a:r>
            <a:r>
              <a:rPr sz="1200" i="1" dirty="0">
                <a:latin typeface="Times New Roman"/>
                <a:cs typeface="Times New Roman"/>
              </a:rPr>
              <a:t>deve </a:t>
            </a:r>
            <a:r>
              <a:rPr sz="1200" i="1" spc="-5" dirty="0">
                <a:latin typeface="Times New Roman"/>
                <a:cs typeface="Times New Roman"/>
              </a:rPr>
              <a:t>sempre essere minore </a:t>
            </a:r>
            <a:r>
              <a:rPr sz="1200" i="1" dirty="0">
                <a:latin typeface="Times New Roman"/>
                <a:cs typeface="Times New Roman"/>
              </a:rPr>
              <a:t>del vostro postulato </a:t>
            </a:r>
            <a:r>
              <a:rPr sz="1200" i="1" spc="-5" dirty="0">
                <a:latin typeface="Times New Roman"/>
                <a:cs typeface="Times New Roman"/>
              </a:rPr>
              <a:t>filosofico dell’infinità della Prima Sorgente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Centro, </a:t>
            </a:r>
            <a:r>
              <a:rPr sz="1200" i="1" spc="5" dirty="0">
                <a:latin typeface="Times New Roman"/>
                <a:cs typeface="Times New Roman"/>
              </a:rPr>
              <a:t>l’IO  </a:t>
            </a:r>
            <a:r>
              <a:rPr sz="1200" i="1" spc="-5" dirty="0">
                <a:latin typeface="Times New Roman"/>
                <a:cs typeface="Times New Roman"/>
              </a:rPr>
              <a:t>SONO.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noi parliamo del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intendiamo </a:t>
            </a:r>
            <a:r>
              <a:rPr sz="1200" spc="-5" dirty="0">
                <a:latin typeface="Times New Roman"/>
                <a:cs typeface="Times New Roman"/>
              </a:rPr>
              <a:t>Dio 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comprensibile dalle sue creature sia elevate </a:t>
            </a:r>
            <a:r>
              <a:rPr sz="1200" dirty="0">
                <a:latin typeface="Times New Roman"/>
                <a:cs typeface="Times New Roman"/>
              </a:rPr>
              <a:t>che umili, ma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parte ben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che non è </a:t>
            </a:r>
            <a:r>
              <a:rPr sz="1200" spc="-5" dirty="0">
                <a:latin typeface="Times New Roman"/>
                <a:cs typeface="Times New Roman"/>
              </a:rPr>
              <a:t>comprensibile dalle creature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mio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fase  dell’Infinito </a:t>
            </a:r>
            <a:r>
              <a:rPr sz="1200" dirty="0">
                <a:latin typeface="Times New Roman"/>
                <a:cs typeface="Times New Roman"/>
              </a:rPr>
              <a:t>che noi percepiamo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nostra personalità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realtà esperienziale effettiva,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l’IO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rimane sempre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ipotesi </a:t>
            </a:r>
            <a:r>
              <a:rPr sz="1200" dirty="0">
                <a:latin typeface="Times New Roman"/>
                <a:cs typeface="Times New Roman"/>
              </a:rPr>
              <a:t>di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sentiamo non </a:t>
            </a:r>
            <a:r>
              <a:rPr sz="1200" spc="-5" dirty="0">
                <a:latin typeface="Times New Roman"/>
                <a:cs typeface="Times New Roman"/>
              </a:rPr>
              <a:t>conoscibile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questa ipotesi rimane  probabilmente </a:t>
            </a:r>
            <a:r>
              <a:rPr sz="1200" dirty="0">
                <a:latin typeface="Times New Roman"/>
                <a:cs typeface="Times New Roman"/>
              </a:rPr>
              <a:t>molto al di sotto </a:t>
            </a:r>
            <a:r>
              <a:rPr sz="1200" spc="-5" dirty="0">
                <a:latin typeface="Times New Roman"/>
                <a:cs typeface="Times New Roman"/>
              </a:rPr>
              <a:t>dell’infinità insondata della realtà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originale.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(1153.4) 105:1.7 </a:t>
            </a:r>
            <a:r>
              <a:rPr sz="1200" spc="-5" dirty="0">
                <a:latin typeface="Times New Roman"/>
                <a:cs typeface="Times New Roman"/>
              </a:rPr>
              <a:t>L’universo degli universi,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innumerevoli schiere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che vi abitano, è un </a:t>
            </a:r>
            <a:r>
              <a:rPr sz="1200" spc="-5" dirty="0">
                <a:latin typeface="Times New Roman"/>
                <a:cs typeface="Times New Roman"/>
              </a:rPr>
              <a:t>organismo </a:t>
            </a:r>
            <a:r>
              <a:rPr sz="1200" dirty="0">
                <a:latin typeface="Times New Roman"/>
                <a:cs typeface="Times New Roman"/>
              </a:rPr>
              <a:t>immenso e  </a:t>
            </a:r>
            <a:r>
              <a:rPr sz="1200" spc="-5" dirty="0">
                <a:latin typeface="Times New Roman"/>
                <a:cs typeface="Times New Roman"/>
              </a:rPr>
              <a:t>complesso, </a:t>
            </a:r>
            <a:r>
              <a:rPr sz="1200" dirty="0">
                <a:latin typeface="Times New Roman"/>
                <a:cs typeface="Times New Roman"/>
              </a:rPr>
              <a:t>ma 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è infinitamente più </a:t>
            </a:r>
            <a:r>
              <a:rPr sz="1200" spc="-5" dirty="0">
                <a:latin typeface="Times New Roman"/>
                <a:cs typeface="Times New Roman"/>
              </a:rPr>
              <a:t>complessa degli 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divenuti </a:t>
            </a:r>
            <a:r>
              <a:rPr sz="1200" spc="5" dirty="0">
                <a:latin typeface="Times New Roman"/>
                <a:cs typeface="Times New Roman"/>
              </a:rPr>
              <a:t>reali </a:t>
            </a:r>
            <a:r>
              <a:rPr sz="1200" dirty="0">
                <a:latin typeface="Times New Roman"/>
                <a:cs typeface="Times New Roman"/>
              </a:rPr>
              <a:t>in  risposta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mandati volontari. Quando </a:t>
            </a:r>
            <a:r>
              <a:rPr sz="1200" dirty="0">
                <a:latin typeface="Times New Roman"/>
                <a:cs typeface="Times New Roman"/>
              </a:rPr>
              <a:t>contemplate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timore </a:t>
            </a:r>
            <a:r>
              <a:rPr sz="1200" spc="-5" dirty="0">
                <a:latin typeface="Times New Roman"/>
                <a:cs typeface="Times New Roman"/>
              </a:rPr>
              <a:t>riverenziale </a:t>
            </a:r>
            <a:r>
              <a:rPr sz="1200" dirty="0">
                <a:latin typeface="Times New Roman"/>
                <a:cs typeface="Times New Roman"/>
              </a:rPr>
              <a:t>l’immensità </a:t>
            </a:r>
            <a:r>
              <a:rPr sz="1200" spc="-5" dirty="0">
                <a:latin typeface="Times New Roman"/>
                <a:cs typeface="Times New Roman"/>
              </a:rPr>
              <a:t>dell’universo maestro, soffermatevi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dirty="0">
                <a:latin typeface="Times New Roman"/>
                <a:cs typeface="Times New Roman"/>
              </a:rPr>
              <a:t>che anche </a:t>
            </a:r>
            <a:r>
              <a:rPr sz="1200" spc="-5" dirty="0">
                <a:latin typeface="Times New Roman"/>
                <a:cs typeface="Times New Roman"/>
              </a:rPr>
              <a:t>questa creazione inconcepibile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niente più che una </a:t>
            </a:r>
            <a:r>
              <a:rPr sz="1200" spc="-5" dirty="0">
                <a:latin typeface="Times New Roman"/>
                <a:cs typeface="Times New Roman"/>
              </a:rPr>
              <a:t>rivelazione parziale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797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(1153.5) 105:1.8 </a:t>
            </a:r>
            <a:r>
              <a:rPr sz="1200" spc="-5" dirty="0">
                <a:latin typeface="Times New Roman"/>
                <a:cs typeface="Times New Roman"/>
              </a:rPr>
              <a:t>L’infinità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molto lontana dal livello </a:t>
            </a:r>
            <a:r>
              <a:rPr sz="1200" spc="-5" dirty="0">
                <a:latin typeface="Times New Roman"/>
                <a:cs typeface="Times New Roman"/>
              </a:rPr>
              <a:t>d’esperienza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comprensione dei </a:t>
            </a:r>
            <a:r>
              <a:rPr sz="1200" dirty="0">
                <a:latin typeface="Times New Roman"/>
                <a:cs typeface="Times New Roman"/>
              </a:rPr>
              <a:t>mortali, ma </a:t>
            </a:r>
            <a:r>
              <a:rPr sz="1200" spc="-5" dirty="0">
                <a:latin typeface="Times New Roman"/>
                <a:cs typeface="Times New Roman"/>
              </a:rPr>
              <a:t>anche nella </a:t>
            </a:r>
            <a:r>
              <a:rPr sz="1200" dirty="0">
                <a:latin typeface="Times New Roman"/>
                <a:cs typeface="Times New Roman"/>
              </a:rPr>
              <a:t>presente  </a:t>
            </a:r>
            <a:r>
              <a:rPr sz="1200" spc="-5" dirty="0">
                <a:latin typeface="Times New Roman"/>
                <a:cs typeface="Times New Roman"/>
              </a:rPr>
              <a:t>era su Urantia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dell’infinità crescono e </a:t>
            </a:r>
            <a:r>
              <a:rPr sz="1200" spc="-5" dirty="0">
                <a:latin typeface="Times New Roman"/>
                <a:cs typeface="Times New Roman"/>
              </a:rPr>
              <a:t>continueranno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crescere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delle vostre </a:t>
            </a:r>
            <a:r>
              <a:rPr sz="1200" spc="-5" dirty="0">
                <a:latin typeface="Times New Roman"/>
                <a:cs typeface="Times New Roman"/>
              </a:rPr>
              <a:t>carriere senza fine che si  estenderanno nell’eternità futura. L’infinità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qualificata </a:t>
            </a:r>
            <a:r>
              <a:rPr sz="1200" dirty="0">
                <a:latin typeface="Times New Roman"/>
                <a:cs typeface="Times New Roman"/>
              </a:rPr>
              <a:t>è priva di </a:t>
            </a:r>
            <a:r>
              <a:rPr sz="1200" spc="-5" dirty="0">
                <a:latin typeface="Times New Roman"/>
                <a:cs typeface="Times New Roman"/>
              </a:rPr>
              <a:t>senso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finita, </a:t>
            </a:r>
            <a:r>
              <a:rPr sz="1200" dirty="0">
                <a:latin typeface="Times New Roman"/>
                <a:cs typeface="Times New Roman"/>
              </a:rPr>
              <a:t>ma l’infinità è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limitare  se stessa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suscettibile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esprimere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esistenze universali.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volto che </a:t>
            </a:r>
            <a:r>
              <a:rPr sz="1200" spc="-5" dirty="0">
                <a:latin typeface="Times New Roman"/>
                <a:cs typeface="Times New Roman"/>
              </a:rPr>
              <a:t>l’Infinito </a:t>
            </a:r>
            <a:r>
              <a:rPr sz="1200" dirty="0">
                <a:latin typeface="Times New Roman"/>
                <a:cs typeface="Times New Roman"/>
              </a:rPr>
              <a:t>rivolge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tutte le  </a:t>
            </a:r>
            <a:r>
              <a:rPr sz="1200" spc="-5" dirty="0">
                <a:latin typeface="Times New Roman"/>
                <a:cs typeface="Times New Roman"/>
              </a:rPr>
              <a:t>personalità dell’universo </a:t>
            </a:r>
            <a:r>
              <a:rPr sz="1200" dirty="0">
                <a:latin typeface="Times New Roman"/>
                <a:cs typeface="Times New Roman"/>
              </a:rPr>
              <a:t>è il volto di un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d’amore.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150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L’IO SONO come trino e come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settuplo</a:t>
            </a:r>
            <a:endParaRPr sz="1600">
              <a:latin typeface="Times New Roman"/>
              <a:cs typeface="Times New Roman"/>
            </a:endParaRPr>
          </a:p>
          <a:p>
            <a:pPr marL="76200" marR="12192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(1153.6) 105:2.1 </a:t>
            </a:r>
            <a:r>
              <a:rPr sz="1200" spc="-5" dirty="0">
                <a:latin typeface="Times New Roman"/>
                <a:cs typeface="Times New Roman"/>
              </a:rPr>
              <a:t>Nel considerare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genesi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tenete </a:t>
            </a:r>
            <a:r>
              <a:rPr sz="1200" spc="-5" dirty="0">
                <a:latin typeface="Times New Roman"/>
                <a:cs typeface="Times New Roman"/>
              </a:rPr>
              <a:t>sempre presente </a:t>
            </a:r>
            <a:r>
              <a:rPr sz="1200" dirty="0">
                <a:latin typeface="Times New Roman"/>
                <a:cs typeface="Times New Roman"/>
              </a:rPr>
              <a:t>che tutta la </a:t>
            </a:r>
            <a:r>
              <a:rPr sz="1200" spc="-5" dirty="0">
                <a:latin typeface="Times New Roman"/>
                <a:cs typeface="Times New Roman"/>
              </a:rPr>
              <a:t>realtà assoluta proviene </a:t>
            </a:r>
            <a:r>
              <a:rPr sz="1200" dirty="0">
                <a:latin typeface="Times New Roman"/>
                <a:cs typeface="Times New Roman"/>
              </a:rPr>
              <a:t>dall’eternità e che non  ha un inizio </a:t>
            </a:r>
            <a:r>
              <a:rPr sz="1200" spc="-5" dirty="0">
                <a:latin typeface="Times New Roman"/>
                <a:cs typeface="Times New Roman"/>
              </a:rPr>
              <a:t>d’esistenza. Per realtà assoluta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intendiamo </a:t>
            </a:r>
            <a:r>
              <a:rPr sz="1200" dirty="0">
                <a:latin typeface="Times New Roman"/>
                <a:cs typeface="Times New Roman"/>
              </a:rPr>
              <a:t>le tre persone esistenziali della </a:t>
            </a:r>
            <a:r>
              <a:rPr sz="1200" spc="-5" dirty="0">
                <a:latin typeface="Times New Roman"/>
                <a:cs typeface="Times New Roman"/>
              </a:rPr>
              <a:t>Deità, l’Isola del Paradiso </a:t>
            </a:r>
            <a:r>
              <a:rPr sz="1200" dirty="0">
                <a:latin typeface="Times New Roman"/>
                <a:cs typeface="Times New Roman"/>
              </a:rPr>
              <a:t>ed i tre  </a:t>
            </a:r>
            <a:r>
              <a:rPr sz="1200" spc="-5" dirty="0">
                <a:latin typeface="Times New Roman"/>
                <a:cs typeface="Times New Roman"/>
              </a:rPr>
              <a:t>Assoluti. Queste sette realtà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coordinatamente eterne, anche </a:t>
            </a:r>
            <a:r>
              <a:rPr sz="1200" dirty="0">
                <a:latin typeface="Times New Roman"/>
                <a:cs typeface="Times New Roman"/>
              </a:rPr>
              <a:t>se noi dobbiamo </a:t>
            </a:r>
            <a:r>
              <a:rPr sz="1200" spc="-5" dirty="0">
                <a:latin typeface="Times New Roman"/>
                <a:cs typeface="Times New Roman"/>
              </a:rPr>
              <a:t>ricorrere al linguaggio </a:t>
            </a:r>
            <a:r>
              <a:rPr sz="1200" dirty="0">
                <a:latin typeface="Times New Roman"/>
                <a:cs typeface="Times New Roman"/>
              </a:rPr>
              <a:t>del tempo-spazio per 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origine sequenziale agli esseri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62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(1154.1) 105:2.2 </a:t>
            </a:r>
            <a:r>
              <a:rPr sz="1200" spc="-5" dirty="0">
                <a:latin typeface="Times New Roman"/>
                <a:cs typeface="Times New Roman"/>
              </a:rPr>
              <a:t>Seguendo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descrizione cronologica delle origini della realtà deve essere </a:t>
            </a:r>
            <a:r>
              <a:rPr sz="1200" dirty="0">
                <a:latin typeface="Times New Roman"/>
                <a:cs typeface="Times New Roman"/>
              </a:rPr>
              <a:t>ipotizzato un </a:t>
            </a:r>
            <a:r>
              <a:rPr sz="1200" spc="-5" dirty="0">
                <a:latin typeface="Times New Roman"/>
                <a:cs typeface="Times New Roman"/>
              </a:rPr>
              <a:t>momento teorico </a:t>
            </a:r>
            <a:r>
              <a:rPr sz="1200" dirty="0">
                <a:latin typeface="Times New Roman"/>
                <a:cs typeface="Times New Roman"/>
              </a:rPr>
              <a:t>di “prima”  </a:t>
            </a:r>
            <a:r>
              <a:rPr sz="1200" spc="-5" dirty="0">
                <a:latin typeface="Times New Roman"/>
                <a:cs typeface="Times New Roman"/>
              </a:rPr>
              <a:t>espressione </a:t>
            </a:r>
            <a:r>
              <a:rPr sz="1200" dirty="0">
                <a:latin typeface="Times New Roman"/>
                <a:cs typeface="Times New Roman"/>
              </a:rPr>
              <a:t>volitiva e di </a:t>
            </a:r>
            <a:r>
              <a:rPr sz="1200" spc="-5" dirty="0">
                <a:latin typeface="Times New Roman"/>
                <a:cs typeface="Times New Roman"/>
              </a:rPr>
              <a:t>“prima” </a:t>
            </a:r>
            <a:r>
              <a:rPr sz="1200" dirty="0">
                <a:latin typeface="Times New Roman"/>
                <a:cs typeface="Times New Roman"/>
              </a:rPr>
              <a:t>reazione di ripercussione </a:t>
            </a:r>
            <a:r>
              <a:rPr sz="1200" spc="-5" dirty="0">
                <a:latin typeface="Times New Roman"/>
                <a:cs typeface="Times New Roman"/>
              </a:rPr>
              <a:t>all’interno dell’IO SONO. Nei </a:t>
            </a:r>
            <a:r>
              <a:rPr sz="1200" dirty="0">
                <a:latin typeface="Times New Roman"/>
                <a:cs typeface="Times New Roman"/>
              </a:rPr>
              <a:t>nostri tentativi di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genesi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generazione della realtà questo </a:t>
            </a:r>
            <a:r>
              <a:rPr sz="1200" dirty="0">
                <a:latin typeface="Times New Roman"/>
                <a:cs typeface="Times New Roman"/>
              </a:rPr>
              <a:t>stadio può </a:t>
            </a:r>
            <a:r>
              <a:rPr sz="1200" spc="-5" dirty="0">
                <a:latin typeface="Times New Roman"/>
                <a:cs typeface="Times New Roman"/>
              </a:rPr>
              <a:t>essere concepito come l’autodifferenziazione </a:t>
            </a:r>
            <a:r>
              <a:rPr sz="1200" dirty="0">
                <a:latin typeface="Times New Roman"/>
                <a:cs typeface="Times New Roman"/>
              </a:rPr>
              <a:t>dell’</a:t>
            </a:r>
            <a:r>
              <a:rPr sz="1200" i="1" dirty="0">
                <a:latin typeface="Times New Roman"/>
                <a:cs typeface="Times New Roman"/>
              </a:rPr>
              <a:t>Uno Infinito da </a:t>
            </a:r>
            <a:r>
              <a:rPr sz="1200" i="1" spc="-5" dirty="0">
                <a:latin typeface="Times New Roman"/>
                <a:cs typeface="Times New Roman"/>
              </a:rPr>
              <a:t>L’Infinitudine, </a:t>
            </a:r>
            <a:r>
              <a:rPr sz="1200" dirty="0">
                <a:latin typeface="Times New Roman"/>
                <a:cs typeface="Times New Roman"/>
              </a:rPr>
              <a:t>ma il  postulato di questa </a:t>
            </a:r>
            <a:r>
              <a:rPr sz="1200" spc="-5" dirty="0">
                <a:latin typeface="Times New Roman"/>
                <a:cs typeface="Times New Roman"/>
              </a:rPr>
              <a:t>relazione duale </a:t>
            </a:r>
            <a:r>
              <a:rPr sz="1200" dirty="0">
                <a:latin typeface="Times New Roman"/>
                <a:cs typeface="Times New Roman"/>
              </a:rPr>
              <a:t>deve sempre </a:t>
            </a:r>
            <a:r>
              <a:rPr sz="1200" spc="-5" dirty="0">
                <a:latin typeface="Times New Roman"/>
                <a:cs typeface="Times New Roman"/>
              </a:rPr>
              <a:t>essere esteso ad </a:t>
            </a:r>
            <a:r>
              <a:rPr sz="1200" dirty="0">
                <a:latin typeface="Times New Roman"/>
                <a:cs typeface="Times New Roman"/>
              </a:rPr>
              <a:t>una concezione </a:t>
            </a:r>
            <a:r>
              <a:rPr sz="1200" spc="-5" dirty="0">
                <a:latin typeface="Times New Roman"/>
                <a:cs typeface="Times New Roman"/>
              </a:rPr>
              <a:t>trina riconoscendo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continuum eterno de  </a:t>
            </a:r>
            <a:r>
              <a:rPr sz="1200" i="1" spc="-5" dirty="0">
                <a:latin typeface="Times New Roman"/>
                <a:cs typeface="Times New Roman"/>
              </a:rPr>
              <a:t>L’Infinità, </a:t>
            </a:r>
            <a:r>
              <a:rPr sz="1200" spc="-10" dirty="0">
                <a:latin typeface="Times New Roman"/>
                <a:cs typeface="Times New Roman"/>
              </a:rPr>
              <a:t>l’IO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(1154.2) 105:2.3 </a:t>
            </a:r>
            <a:r>
              <a:rPr sz="1200" spc="-5" dirty="0">
                <a:latin typeface="Times New Roman"/>
                <a:cs typeface="Times New Roman"/>
              </a:rPr>
              <a:t>Questa autometamorfosi dell’IO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culmina nella </a:t>
            </a:r>
            <a:r>
              <a:rPr sz="1200" dirty="0">
                <a:latin typeface="Times New Roman"/>
                <a:cs typeface="Times New Roman"/>
              </a:rPr>
              <a:t>molteplice </a:t>
            </a:r>
            <a:r>
              <a:rPr sz="1200" spc="-5" dirty="0">
                <a:latin typeface="Times New Roman"/>
                <a:cs typeface="Times New Roman"/>
              </a:rPr>
              <a:t>differenziazione della realtà </a:t>
            </a:r>
            <a:r>
              <a:rPr sz="1200" dirty="0">
                <a:latin typeface="Times New Roman"/>
                <a:cs typeface="Times New Roman"/>
              </a:rPr>
              <a:t>deificata e </a:t>
            </a:r>
            <a:r>
              <a:rPr sz="1200" spc="-5" dirty="0">
                <a:latin typeface="Times New Roman"/>
                <a:cs typeface="Times New Roman"/>
              </a:rPr>
              <a:t>della realtà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deificata,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potenziale e di quella </a:t>
            </a:r>
            <a:r>
              <a:rPr sz="1200" spc="-5" dirty="0">
                <a:latin typeface="Times New Roman"/>
                <a:cs typeface="Times New Roman"/>
              </a:rPr>
              <a:t>attuale, </a:t>
            </a:r>
            <a:r>
              <a:rPr sz="1200" dirty="0">
                <a:latin typeface="Times New Roman"/>
                <a:cs typeface="Times New Roman"/>
              </a:rPr>
              <a:t>e di certe altre </a:t>
            </a:r>
            <a:r>
              <a:rPr sz="1200" spc="-5" dirty="0">
                <a:latin typeface="Times New Roman"/>
                <a:cs typeface="Times New Roman"/>
              </a:rPr>
              <a:t>realtà che difficilmente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classificate allo </a:t>
            </a:r>
            <a:r>
              <a:rPr sz="1200" spc="5" dirty="0">
                <a:latin typeface="Times New Roman"/>
                <a:cs typeface="Times New Roman"/>
              </a:rPr>
              <a:t>stesso  </a:t>
            </a:r>
            <a:r>
              <a:rPr sz="1200" dirty="0">
                <a:latin typeface="Times New Roman"/>
                <a:cs typeface="Times New Roman"/>
              </a:rPr>
              <a:t>modo.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differenziazioni </a:t>
            </a:r>
            <a:r>
              <a:rPr sz="1200" spc="-5" dirty="0">
                <a:latin typeface="Times New Roman"/>
                <a:cs typeface="Times New Roman"/>
              </a:rPr>
              <a:t>dell’IO SONO teorico monistico sono eternamente integrate </a:t>
            </a:r>
            <a:r>
              <a:rPr sz="1200" dirty="0">
                <a:latin typeface="Times New Roman"/>
                <a:cs typeface="Times New Roman"/>
              </a:rPr>
              <a:t>da relazioni </a:t>
            </a:r>
            <a:r>
              <a:rPr sz="1200" spc="-5" dirty="0">
                <a:latin typeface="Times New Roman"/>
                <a:cs typeface="Times New Roman"/>
              </a:rPr>
              <a:t>simultanee che emergono  nello stesso </a:t>
            </a:r>
            <a:r>
              <a:rPr sz="1200" spc="-2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— la </a:t>
            </a:r>
            <a:r>
              <a:rPr sz="1200" spc="-5" dirty="0">
                <a:latin typeface="Times New Roman"/>
                <a:cs typeface="Times New Roman"/>
              </a:rPr>
              <a:t>prerealtà prepotenziale, preattuale, prepersonale, monotetica che, </a:t>
            </a:r>
            <a:r>
              <a:rPr sz="1200" dirty="0">
                <a:latin typeface="Times New Roman"/>
                <a:cs typeface="Times New Roman"/>
              </a:rPr>
              <a:t>sebbene infinita, è </a:t>
            </a:r>
            <a:r>
              <a:rPr sz="1200" spc="-5" dirty="0">
                <a:latin typeface="Times New Roman"/>
                <a:cs typeface="Times New Roman"/>
              </a:rPr>
              <a:t>rivelata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assoluto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della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Centro e </a:t>
            </a:r>
            <a:r>
              <a:rPr sz="1200" spc="-5" dirty="0">
                <a:latin typeface="Times New Roman"/>
                <a:cs typeface="Times New Roman"/>
              </a:rPr>
              <a:t>come personalità nell’amore </a:t>
            </a:r>
            <a:r>
              <a:rPr sz="1200" dirty="0">
                <a:latin typeface="Times New Roman"/>
                <a:cs typeface="Times New Roman"/>
              </a:rPr>
              <a:t>illimitato </a:t>
            </a:r>
            <a:r>
              <a:rPr sz="1200" spc="-5" dirty="0">
                <a:latin typeface="Times New Roman"/>
                <a:cs typeface="Times New Roman"/>
              </a:rPr>
              <a:t>del Padre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2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(1154.3) 105:2.4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spc="-5" dirty="0">
                <a:latin typeface="Times New Roman"/>
                <a:cs typeface="Times New Roman"/>
              </a:rPr>
              <a:t>queste metamorfosi </a:t>
            </a:r>
            <a:r>
              <a:rPr sz="1200" dirty="0">
                <a:latin typeface="Times New Roman"/>
                <a:cs typeface="Times New Roman"/>
              </a:rPr>
              <a:t>interne </a:t>
            </a:r>
            <a:r>
              <a:rPr sz="1200" spc="-5" dirty="0">
                <a:latin typeface="Times New Roman"/>
                <a:cs typeface="Times New Roman"/>
              </a:rPr>
              <a:t>l’IO SONO stabilisce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un’autorelazione settupla.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 filosofico (temporale) dell’IO SONO solitario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transitorio (temporale) dell’IO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trino possono ora  </a:t>
            </a:r>
            <a:r>
              <a:rPr sz="1200" spc="-5" dirty="0">
                <a:latin typeface="Times New Roman"/>
                <a:cs typeface="Times New Roman"/>
              </a:rPr>
              <a:t>essere ampliati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inglobare l’IO SONO </a:t>
            </a:r>
            <a:r>
              <a:rPr sz="1200" dirty="0">
                <a:latin typeface="Times New Roman"/>
                <a:cs typeface="Times New Roman"/>
              </a:rPr>
              <a:t>come settuplo. </a:t>
            </a:r>
            <a:r>
              <a:rPr sz="1200" spc="-5" dirty="0">
                <a:latin typeface="Times New Roman"/>
                <a:cs typeface="Times New Roman"/>
              </a:rPr>
              <a:t>Questa natura settupla </a:t>
            </a:r>
            <a:r>
              <a:rPr sz="1200" dirty="0">
                <a:latin typeface="Times New Roman"/>
                <a:cs typeface="Times New Roman"/>
              </a:rPr>
              <a:t>— o di </a:t>
            </a:r>
            <a:r>
              <a:rPr sz="1200" spc="-5" dirty="0">
                <a:latin typeface="Times New Roman"/>
                <a:cs typeface="Times New Roman"/>
              </a:rPr>
              <a:t>sette fasi </a:t>
            </a:r>
            <a:r>
              <a:rPr sz="1200" dirty="0">
                <a:latin typeface="Times New Roman"/>
                <a:cs typeface="Times New Roman"/>
              </a:rPr>
              <a:t>—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presentata in modo  </a:t>
            </a:r>
            <a:r>
              <a:rPr sz="1200" spc="-5" dirty="0">
                <a:latin typeface="Times New Roman"/>
                <a:cs typeface="Times New Roman"/>
              </a:rPr>
              <a:t>migliore rapportandola ai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Assoluti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dell’Infinità: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8345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(1154.4) 105:2.5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Il Padre </a:t>
            </a:r>
            <a:r>
              <a:rPr sz="1200" i="1" spc="-5" dirty="0">
                <a:latin typeface="Times New Roman"/>
                <a:cs typeface="Times New Roman"/>
              </a:rPr>
              <a:t>Universale.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del Figlio Eterno. </a:t>
            </a:r>
            <a:r>
              <a:rPr sz="1200" dirty="0">
                <a:latin typeface="Times New Roman"/>
                <a:cs typeface="Times New Roman"/>
              </a:rPr>
              <a:t>Questa è la relazione di </a:t>
            </a:r>
            <a:r>
              <a:rPr sz="1200" spc="-5" dirty="0">
                <a:latin typeface="Times New Roman"/>
                <a:cs typeface="Times New Roman"/>
              </a:rPr>
              <a:t>personalità  primordiale delle attualità.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assoluta del Figlio rende assoluto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della paternità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stabilisce  la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potenziale di tutte le </a:t>
            </a: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relazione stabilisce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dell’Infinito </a:t>
            </a:r>
            <a:r>
              <a:rPr sz="1200" dirty="0">
                <a:latin typeface="Times New Roman"/>
                <a:cs typeface="Times New Roman"/>
              </a:rPr>
              <a:t>e completa la </a:t>
            </a:r>
            <a:r>
              <a:rPr sz="1200" spc="-5" dirty="0">
                <a:latin typeface="Times New Roman"/>
                <a:cs typeface="Times New Roman"/>
              </a:rPr>
              <a:t>sua  rivelazione spirituale nella personalità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Originale. Di questa fase dell’IO SONO </a:t>
            </a:r>
            <a:r>
              <a:rPr sz="1200" dirty="0">
                <a:latin typeface="Times New Roman"/>
                <a:cs typeface="Times New Roman"/>
              </a:rPr>
              <a:t>possono fare una parziale  </a:t>
            </a:r>
            <a:r>
              <a:rPr sz="1200" spc="-5" dirty="0">
                <a:latin typeface="Times New Roman"/>
                <a:cs typeface="Times New Roman"/>
              </a:rPr>
              <a:t>esperienza su </a:t>
            </a:r>
            <a:r>
              <a:rPr sz="1200" dirty="0">
                <a:latin typeface="Times New Roman"/>
                <a:cs typeface="Times New Roman"/>
              </a:rPr>
              <a:t>livelli spirituali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che, mentre </a:t>
            </a:r>
            <a:r>
              <a:rPr sz="1200" dirty="0">
                <a:latin typeface="Times New Roman"/>
                <a:cs typeface="Times New Roman"/>
              </a:rPr>
              <a:t>sono ancora </a:t>
            </a:r>
            <a:r>
              <a:rPr sz="1200" spc="-5" dirty="0">
                <a:latin typeface="Times New Roman"/>
                <a:cs typeface="Times New Roman"/>
              </a:rPr>
              <a:t>nella carne,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adorare </a:t>
            </a:r>
            <a:r>
              <a:rPr sz="1200" dirty="0">
                <a:latin typeface="Times New Roman"/>
                <a:cs typeface="Times New Roman"/>
              </a:rPr>
              <a:t>nostro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524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(1154.5) 105:2.6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Controllore Universale.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relazione impersonale  primordiale delle attualità, l’associazione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spirituale originale.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Dio come amore;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Controllore 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Dio come archetipo. Questa relazione stabilisce </a:t>
            </a:r>
            <a:r>
              <a:rPr sz="1200" dirty="0">
                <a:latin typeface="Times New Roman"/>
                <a:cs typeface="Times New Roman"/>
              </a:rPr>
              <a:t>il potenziale </a:t>
            </a:r>
            <a:r>
              <a:rPr sz="1200" spc="-5" dirty="0">
                <a:latin typeface="Times New Roman"/>
                <a:cs typeface="Times New Roman"/>
              </a:rPr>
              <a:t>della forma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della  configurazione </a:t>
            </a:r>
            <a:r>
              <a:rPr sz="1200" dirty="0">
                <a:latin typeface="Times New Roman"/>
                <a:cs typeface="Times New Roman"/>
              </a:rPr>
              <a:t>— e determina </a:t>
            </a:r>
            <a:r>
              <a:rPr sz="1200" spc="-5" dirty="0">
                <a:latin typeface="Times New Roman"/>
                <a:cs typeface="Times New Roman"/>
              </a:rPr>
              <a:t>l’archetipo maestro della relazione impersonale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l’archetipo  maestro dal </a:t>
            </a:r>
            <a:r>
              <a:rPr sz="1200" dirty="0">
                <a:latin typeface="Times New Roman"/>
                <a:cs typeface="Times New Roman"/>
              </a:rPr>
              <a:t>quale sono fatte tutte le </a:t>
            </a:r>
            <a:r>
              <a:rPr sz="1200" spc="-5" dirty="0">
                <a:latin typeface="Times New Roman"/>
                <a:cs typeface="Times New Roman"/>
              </a:rPr>
              <a:t>copie.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604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(1154.6) 105:2.7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Creatore Universale.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unione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e </a:t>
            </a:r>
            <a:r>
              <a:rPr sz="1200" spc="-5" dirty="0">
                <a:latin typeface="Times New Roman"/>
                <a:cs typeface="Times New Roman"/>
              </a:rPr>
              <a:t>del Figlio (nella  presenza del </a:t>
            </a:r>
            <a:r>
              <a:rPr sz="1200" dirty="0">
                <a:latin typeface="Times New Roman"/>
                <a:cs typeface="Times New Roman"/>
              </a:rPr>
              <a:t>Paradiso) avvia il </a:t>
            </a:r>
            <a:r>
              <a:rPr sz="1200" spc="-5" dirty="0">
                <a:latin typeface="Times New Roman"/>
                <a:cs typeface="Times New Roman"/>
              </a:rPr>
              <a:t>ciclo creativo,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completato nell’apparizione della personalità congiunta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15176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eterno. Dal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finito </a:t>
            </a:r>
            <a:r>
              <a:rPr sz="1200" dirty="0">
                <a:latin typeface="Times New Roman"/>
                <a:cs typeface="Times New Roman"/>
              </a:rPr>
              <a:t>del mortale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ha i </a:t>
            </a:r>
            <a:r>
              <a:rPr sz="1200" spc="-5" dirty="0">
                <a:latin typeface="Times New Roman"/>
                <a:cs typeface="Times New Roman"/>
              </a:rPr>
              <a:t>suoi veri </a:t>
            </a:r>
            <a:r>
              <a:rPr sz="1200" dirty="0">
                <a:latin typeface="Times New Roman"/>
                <a:cs typeface="Times New Roman"/>
              </a:rPr>
              <a:t>inizi con </a:t>
            </a:r>
            <a:r>
              <a:rPr sz="1200" spc="-5" dirty="0">
                <a:latin typeface="Times New Roman"/>
                <a:cs typeface="Times New Roman"/>
              </a:rPr>
              <a:t>l’apparizione nell’eternità  della 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Questo </a:t>
            </a:r>
            <a:r>
              <a:rPr sz="1200" dirty="0">
                <a:latin typeface="Times New Roman"/>
                <a:cs typeface="Times New Roman"/>
              </a:rPr>
              <a:t>atto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avviene </a:t>
            </a:r>
            <a:r>
              <a:rPr sz="1200" dirty="0">
                <a:latin typeface="Times New Roman"/>
                <a:cs typeface="Times New Roman"/>
              </a:rPr>
              <a:t>da parte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Dio </a:t>
            </a:r>
            <a:r>
              <a:rPr sz="1200" dirty="0">
                <a:latin typeface="Times New Roman"/>
                <a:cs typeface="Times New Roman"/>
              </a:rPr>
              <a:t>d’Azione,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in  </a:t>
            </a:r>
            <a:r>
              <a:rPr sz="1200" spc="-5" dirty="0">
                <a:latin typeface="Times New Roman"/>
                <a:cs typeface="Times New Roman"/>
              </a:rPr>
              <a:t>essenza </a:t>
            </a:r>
            <a:r>
              <a:rPr sz="1200" dirty="0">
                <a:latin typeface="Times New Roman"/>
                <a:cs typeface="Times New Roman"/>
              </a:rPr>
              <a:t>l’unità </a:t>
            </a:r>
            <a:r>
              <a:rPr sz="1200" spc="-5" dirty="0">
                <a:latin typeface="Times New Roman"/>
                <a:cs typeface="Times New Roman"/>
              </a:rPr>
              <a:t>del Padre-Figlio manifestata su ed </a:t>
            </a:r>
            <a:r>
              <a:rPr sz="1200" dirty="0">
                <a:latin typeface="Times New Roman"/>
                <a:cs typeface="Times New Roman"/>
              </a:rPr>
              <a:t>a tutti i livelli </a:t>
            </a:r>
            <a:r>
              <a:rPr sz="1200" spc="-5" dirty="0">
                <a:latin typeface="Times New Roman"/>
                <a:cs typeface="Times New Roman"/>
              </a:rPr>
              <a:t>dell’attuale. Perciò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creatività </a:t>
            </a:r>
            <a:r>
              <a:rPr sz="1200" dirty="0">
                <a:latin typeface="Times New Roman"/>
                <a:cs typeface="Times New Roman"/>
              </a:rPr>
              <a:t>divina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76200" marR="236854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infallibilmente caratterizzata dall’unità,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unità è il </a:t>
            </a:r>
            <a:r>
              <a:rPr sz="1200" spc="-5" dirty="0">
                <a:latin typeface="Times New Roman"/>
                <a:cs typeface="Times New Roman"/>
              </a:rPr>
              <a:t>riflesso esterno dell’unicità assoluta della dualità </a:t>
            </a:r>
            <a:r>
              <a:rPr sz="1200" dirty="0">
                <a:latin typeface="Times New Roman"/>
                <a:cs typeface="Times New Roman"/>
              </a:rPr>
              <a:t>Padre-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Trinità Padre-Figlio-Spirito.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288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(1155.1) 105:2.8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Sostenitore Infinito. </a:t>
            </a:r>
            <a:r>
              <a:rPr sz="1200" spc="-2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autoassociativo. 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l’associazione primordiale della statica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potenziali della </a:t>
            </a:r>
            <a:r>
              <a:rPr sz="1200" spc="-5" dirty="0">
                <a:latin typeface="Times New Roman"/>
                <a:cs typeface="Times New Roman"/>
              </a:rPr>
              <a:t>realtà.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relazione tutti i </a:t>
            </a:r>
            <a:r>
              <a:rPr sz="1200" spc="-5" dirty="0">
                <a:latin typeface="Times New Roman"/>
                <a:cs typeface="Times New Roman"/>
              </a:rPr>
              <a:t>fattori qualificati </a:t>
            </a:r>
            <a:r>
              <a:rPr sz="1200" dirty="0">
                <a:latin typeface="Times New Roman"/>
                <a:cs typeface="Times New Roman"/>
              </a:rPr>
              <a:t>e quelli non </a:t>
            </a:r>
            <a:r>
              <a:rPr sz="1200" spc="-5" dirty="0">
                <a:latin typeface="Times New Roman"/>
                <a:cs typeface="Times New Roman"/>
              </a:rPr>
              <a:t>qualificati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compensati.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72020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41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fase </a:t>
            </a:r>
            <a:r>
              <a:rPr sz="1200" spc="-5" dirty="0">
                <a:latin typeface="Times New Roman"/>
                <a:cs typeface="Times New Roman"/>
              </a:rPr>
              <a:t>dell’IO </a:t>
            </a:r>
            <a:r>
              <a:rPr sz="1200" dirty="0">
                <a:latin typeface="Times New Roman"/>
                <a:cs typeface="Times New Roman"/>
              </a:rPr>
              <a:t>SONO è </a:t>
            </a:r>
            <a:r>
              <a:rPr sz="1200" spc="-5" dirty="0">
                <a:latin typeface="Times New Roman"/>
                <a:cs typeface="Times New Roman"/>
              </a:rPr>
              <a:t>meglio compresa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Assoluto Universale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l’unificatore </a:t>
            </a:r>
            <a:r>
              <a:rPr sz="1200" dirty="0">
                <a:latin typeface="Times New Roman"/>
                <a:cs typeface="Times New Roman"/>
              </a:rPr>
              <a:t>dell’Assoluto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dell’Assoluto Non 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(1155.2) 105:2.9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Potenziale Infinito.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autoqualificato. 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segno </a:t>
            </a:r>
            <a:r>
              <a:rPr sz="1200" dirty="0">
                <a:latin typeface="Times New Roman"/>
                <a:cs typeface="Times New Roman"/>
              </a:rPr>
              <a:t>dell’infinità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porta</a:t>
            </a:r>
            <a:endParaRPr sz="1200">
              <a:latin typeface="Times New Roman"/>
              <a:cs typeface="Times New Roman"/>
            </a:endParaRPr>
          </a:p>
          <a:p>
            <a:pPr marL="76200" marR="10223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testimonianza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dell’autolimitazione </a:t>
            </a:r>
            <a:r>
              <a:rPr sz="1200" spc="-5" dirty="0">
                <a:latin typeface="Times New Roman"/>
                <a:cs typeface="Times New Roman"/>
              </a:rPr>
              <a:t>volontaria dell’IO SONO, </a:t>
            </a:r>
            <a:r>
              <a:rPr sz="1200" dirty="0">
                <a:latin typeface="Times New Roman"/>
                <a:cs typeface="Times New Roman"/>
              </a:rPr>
              <a:t>in virtù </a:t>
            </a:r>
            <a:r>
              <a:rPr sz="1200" spc="-5" dirty="0">
                <a:latin typeface="Times New Roman"/>
                <a:cs typeface="Times New Roman"/>
              </a:rPr>
              <a:t>della quale fu raggiunta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triplice  autoespressione ed </a:t>
            </a:r>
            <a:r>
              <a:rPr sz="1200" dirty="0">
                <a:latin typeface="Times New Roman"/>
                <a:cs typeface="Times New Roman"/>
              </a:rPr>
              <a:t>autorivelazione. </a:t>
            </a:r>
            <a:r>
              <a:rPr sz="1200" spc="-5" dirty="0">
                <a:latin typeface="Times New Roman"/>
                <a:cs typeface="Times New Roman"/>
              </a:rPr>
              <a:t>Questa fase dell’IO SONO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solitamente compresa come l’Assoluto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(1155.3) 105:2.10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La Capacità </a:t>
            </a:r>
            <a:r>
              <a:rPr sz="1200" i="1" dirty="0">
                <a:latin typeface="Times New Roman"/>
                <a:cs typeface="Times New Roman"/>
              </a:rPr>
              <a:t>Infinita.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statico-reattivo. 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matrice </a:t>
            </a:r>
            <a:r>
              <a:rPr sz="1200" dirty="0">
                <a:latin typeface="Times New Roman"/>
                <a:cs typeface="Times New Roman"/>
              </a:rPr>
              <a:t>senza limiti, la possibilità di </a:t>
            </a:r>
            <a:r>
              <a:rPr sz="1200" spc="-5" dirty="0">
                <a:latin typeface="Times New Roman"/>
                <a:cs typeface="Times New Roman"/>
              </a:rPr>
              <a:t>ogni  espansione cosmica </a:t>
            </a:r>
            <a:r>
              <a:rPr sz="1200" dirty="0">
                <a:latin typeface="Times New Roman"/>
                <a:cs typeface="Times New Roman"/>
              </a:rPr>
              <a:t>futura. </a:t>
            </a:r>
            <a:r>
              <a:rPr sz="1200" spc="-5" dirty="0">
                <a:latin typeface="Times New Roman"/>
                <a:cs typeface="Times New Roman"/>
              </a:rPr>
              <a:t>Questa fase dell’IO </a:t>
            </a:r>
            <a:r>
              <a:rPr sz="1200" dirty="0">
                <a:latin typeface="Times New Roman"/>
                <a:cs typeface="Times New Roman"/>
              </a:rPr>
              <a:t>SONO è forse </a:t>
            </a:r>
            <a:r>
              <a:rPr sz="1200" spc="-5" dirty="0">
                <a:latin typeface="Times New Roman"/>
                <a:cs typeface="Times New Roman"/>
              </a:rPr>
              <a:t>meglio concepita come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presenza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supergravitazionale dell’Assoluto Non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1915">
              <a:lnSpc>
                <a:spcPct val="956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(1155.4) 105:2.11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L’Uno Universale dell’Infinità.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SONO.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stasi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l’autorelazione  dell’Infinità,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eterno della realtà </a:t>
            </a:r>
            <a:r>
              <a:rPr sz="1200" dirty="0">
                <a:latin typeface="Times New Roman"/>
                <a:cs typeface="Times New Roman"/>
              </a:rPr>
              <a:t>dell’infinità e la </a:t>
            </a:r>
            <a:r>
              <a:rPr sz="1200" spc="-5" dirty="0">
                <a:latin typeface="Times New Roman"/>
                <a:cs typeface="Times New Roman"/>
              </a:rPr>
              <a:t>verità universale dell’infinità della realtà. Nella misura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 questa relazione </a:t>
            </a:r>
            <a:r>
              <a:rPr sz="1200" dirty="0">
                <a:latin typeface="Times New Roman"/>
                <a:cs typeface="Times New Roman"/>
              </a:rPr>
              <a:t>è discernibile </a:t>
            </a:r>
            <a:r>
              <a:rPr sz="1200" spc="-5" dirty="0">
                <a:latin typeface="Times New Roman"/>
                <a:cs typeface="Times New Roman"/>
              </a:rPr>
              <a:t>come personalità,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rivelata agli universi </a:t>
            </a:r>
            <a:r>
              <a:rPr sz="1200" dirty="0">
                <a:latin typeface="Times New Roman"/>
                <a:cs typeface="Times New Roman"/>
              </a:rPr>
              <a:t>nel divino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assoluta.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misura in cui questa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è esprimibile </a:t>
            </a:r>
            <a:r>
              <a:rPr sz="1200" spc="-5" dirty="0">
                <a:latin typeface="Times New Roman"/>
                <a:cs typeface="Times New Roman"/>
              </a:rPr>
              <a:t>impersonalmente,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contattata</a:t>
            </a:r>
            <a:endParaRPr sz="1200">
              <a:latin typeface="Times New Roman"/>
              <a:cs typeface="Times New Roman"/>
            </a:endParaRPr>
          </a:p>
          <a:p>
            <a:pPr marL="76200" marR="141605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dall’universo come </a:t>
            </a:r>
            <a:r>
              <a:rPr sz="1200" dirty="0">
                <a:latin typeface="Times New Roman"/>
                <a:cs typeface="Times New Roman"/>
              </a:rPr>
              <a:t>coerenza </a:t>
            </a:r>
            <a:r>
              <a:rPr sz="1200" spc="-5" dirty="0">
                <a:latin typeface="Times New Roman"/>
                <a:cs typeface="Times New Roman"/>
              </a:rPr>
              <a:t>assoluta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pura energia </a:t>
            </a:r>
            <a:r>
              <a:rPr sz="1200" dirty="0">
                <a:latin typeface="Times New Roman"/>
                <a:cs typeface="Times New Roman"/>
              </a:rPr>
              <a:t>e di puro </a:t>
            </a:r>
            <a:r>
              <a:rPr sz="1200" spc="-5" dirty="0">
                <a:latin typeface="Times New Roman"/>
                <a:cs typeface="Times New Roman"/>
              </a:rPr>
              <a:t>spirito nella presenza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Universale. </a:t>
            </a:r>
            <a:r>
              <a:rPr sz="1200" dirty="0">
                <a:latin typeface="Times New Roman"/>
                <a:cs typeface="Times New Roman"/>
              </a:rPr>
              <a:t>Nella  misura in cui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relazione è </a:t>
            </a:r>
            <a:r>
              <a:rPr sz="1200" spc="-5" dirty="0">
                <a:latin typeface="Times New Roman"/>
                <a:cs typeface="Times New Roman"/>
              </a:rPr>
              <a:t>concepibile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assoluto,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rivelata nel primato </a:t>
            </a:r>
            <a:r>
              <a:rPr sz="1200" dirty="0">
                <a:latin typeface="Times New Roman"/>
                <a:cs typeface="Times New Roman"/>
              </a:rPr>
              <a:t>della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lui noi tutti viviamo,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muoviamo </a:t>
            </a:r>
            <a:r>
              <a:rPr sz="1200" spc="-5" dirty="0">
                <a:latin typeface="Times New Roman"/>
                <a:cs typeface="Times New Roman"/>
              </a:rPr>
              <a:t>ed abbiamo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essere, </a:t>
            </a:r>
            <a:r>
              <a:rPr sz="1200" dirty="0">
                <a:latin typeface="Times New Roman"/>
                <a:cs typeface="Times New Roman"/>
              </a:rPr>
              <a:t>dalle creature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fino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cittadini del  </a:t>
            </a:r>
            <a:r>
              <a:rPr sz="1200" spc="-5" dirty="0">
                <a:latin typeface="Times New Roman"/>
                <a:cs typeface="Times New Roman"/>
              </a:rPr>
              <a:t>Paradiso;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altrettanto vero per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maestro quanto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l’infinitesimale ultimatone, altrettanto vero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sarà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per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e </a:t>
            </a:r>
            <a:r>
              <a:rPr sz="1200" spc="-5" dirty="0">
                <a:latin typeface="Times New Roman"/>
                <a:cs typeface="Times New Roman"/>
              </a:rPr>
              <a:t>per ciò </a:t>
            </a:r>
            <a:r>
              <a:rPr sz="1200" dirty="0">
                <a:latin typeface="Times New Roman"/>
                <a:cs typeface="Times New Roman"/>
              </a:rPr>
              <a:t>che è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07656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 Sette Assoluti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dell’Infinità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(1155.5) 105:3.1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primordiali all’interno dell’IO SONO si </a:t>
            </a:r>
            <a:r>
              <a:rPr sz="1200" dirty="0">
                <a:latin typeface="Times New Roman"/>
                <a:cs typeface="Times New Roman"/>
              </a:rPr>
              <a:t>eternano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Assoluti dell’Infinità. Ma </a:t>
            </a:r>
            <a:r>
              <a:rPr sz="1200" dirty="0">
                <a:latin typeface="Times New Roman"/>
                <a:cs typeface="Times New Roman"/>
              </a:rPr>
              <a:t>benché noi  </a:t>
            </a:r>
            <a:r>
              <a:rPr sz="1200" spc="-5" dirty="0">
                <a:latin typeface="Times New Roman"/>
                <a:cs typeface="Times New Roman"/>
              </a:rPr>
              <a:t>descriviamo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origini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differenziazione dell’infinità mediante un’esposizione sequenziale,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effetti,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sette gli  Assoluti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eterni </a:t>
            </a:r>
            <a:r>
              <a:rPr sz="1200" dirty="0">
                <a:latin typeface="Times New Roman"/>
                <a:cs typeface="Times New Roman"/>
              </a:rPr>
              <a:t>in modo non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e coordinato.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necessario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menti </a:t>
            </a:r>
            <a:r>
              <a:rPr sz="1200" spc="-5" dirty="0">
                <a:latin typeface="Times New Roman"/>
                <a:cs typeface="Times New Roman"/>
              </a:rPr>
              <a:t>mortali concepire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inizi, </a:t>
            </a:r>
            <a:r>
              <a:rPr sz="1200" spc="-5" dirty="0">
                <a:latin typeface="Times New Roman"/>
                <a:cs typeface="Times New Roman"/>
              </a:rPr>
              <a:t>ma  questo concetto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sempre essere </a:t>
            </a:r>
            <a:r>
              <a:rPr sz="1200" dirty="0">
                <a:latin typeface="Times New Roman"/>
                <a:cs typeface="Times New Roman"/>
              </a:rPr>
              <a:t>subordinato alla </a:t>
            </a:r>
            <a:r>
              <a:rPr sz="1200" spc="-5" dirty="0">
                <a:latin typeface="Times New Roman"/>
                <a:cs typeface="Times New Roman"/>
              </a:rPr>
              <a:t>comprensione che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Assoluti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avuto </a:t>
            </a:r>
            <a:r>
              <a:rPr sz="1200" dirty="0">
                <a:latin typeface="Times New Roman"/>
                <a:cs typeface="Times New Roman"/>
              </a:rPr>
              <a:t>un inizio;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spc="5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eterni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sono sempre stati. I sette Assoluti sono la </a:t>
            </a:r>
            <a:r>
              <a:rPr sz="1200" spc="-5" dirty="0">
                <a:latin typeface="Times New Roman"/>
                <a:cs typeface="Times New Roman"/>
              </a:rPr>
              <a:t>premessa </a:t>
            </a:r>
            <a:r>
              <a:rPr sz="1200" dirty="0">
                <a:latin typeface="Times New Roman"/>
                <a:cs typeface="Times New Roman"/>
              </a:rPr>
              <a:t>della realtà.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descritti in questi fascicoli </a:t>
            </a:r>
            <a:r>
              <a:rPr sz="1200" dirty="0">
                <a:latin typeface="Times New Roman"/>
                <a:cs typeface="Times New Roman"/>
              </a:rPr>
              <a:t>nel modo  </a:t>
            </a:r>
            <a:r>
              <a:rPr sz="1200" spc="-5" dirty="0">
                <a:latin typeface="Times New Roman"/>
                <a:cs typeface="Times New Roman"/>
              </a:rPr>
              <a:t>seguente: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3886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(1155.6) 105:3.2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 Prima Sorgente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Centro.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Persona 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ed archetipo primordiale </a:t>
            </a:r>
            <a:r>
              <a:rPr sz="1200" dirty="0">
                <a:latin typeface="Times New Roman"/>
                <a:cs typeface="Times New Roman"/>
              </a:rPr>
              <a:t>della non </a:t>
            </a:r>
            <a:r>
              <a:rPr sz="1200" spc="-5" dirty="0">
                <a:latin typeface="Times New Roman"/>
                <a:cs typeface="Times New Roman"/>
              </a:rPr>
              <a:t>deità; </a:t>
            </a:r>
            <a:r>
              <a:rPr sz="1200" dirty="0">
                <a:latin typeface="Times New Roman"/>
                <a:cs typeface="Times New Roman"/>
              </a:rPr>
              <a:t>Dio,  il </a:t>
            </a:r>
            <a:r>
              <a:rPr sz="1200" spc="-5" dirty="0">
                <a:latin typeface="Times New Roman"/>
                <a:cs typeface="Times New Roman"/>
              </a:rPr>
              <a:t>Padre Universale, creatore, controllore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sostenitore; amore universale,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eterno ed energia </a:t>
            </a:r>
            <a:r>
              <a:rPr sz="1200" dirty="0">
                <a:latin typeface="Times New Roman"/>
                <a:cs typeface="Times New Roman"/>
              </a:rPr>
              <a:t>infinita; potenziale  di tutti i </a:t>
            </a:r>
            <a:r>
              <a:rPr sz="1200" spc="-5" dirty="0">
                <a:latin typeface="Times New Roman"/>
                <a:cs typeface="Times New Roman"/>
              </a:rPr>
              <a:t>potenziali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attuali; stabilità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statica </a:t>
            </a:r>
            <a:r>
              <a:rPr sz="1200" dirty="0">
                <a:latin typeface="Times New Roman"/>
                <a:cs typeface="Times New Roman"/>
              </a:rPr>
              <a:t>e dinamismo di </a:t>
            </a:r>
            <a:r>
              <a:rPr sz="1200" spc="-5" dirty="0">
                <a:latin typeface="Times New Roman"/>
                <a:cs typeface="Times New Roman"/>
              </a:rPr>
              <a:t>ogni cambiamento; sorgente  degli archetipi </a:t>
            </a:r>
            <a:r>
              <a:rPr sz="1200" dirty="0">
                <a:latin typeface="Times New Roman"/>
                <a:cs typeface="Times New Roman"/>
              </a:rPr>
              <a:t>e Padre delle </a:t>
            </a:r>
            <a:r>
              <a:rPr sz="1200" spc="-5" dirty="0">
                <a:latin typeface="Times New Roman"/>
                <a:cs typeface="Times New Roman"/>
              </a:rPr>
              <a:t>persone. </a:t>
            </a:r>
            <a:r>
              <a:rPr sz="1200" dirty="0">
                <a:latin typeface="Times New Roman"/>
                <a:cs typeface="Times New Roman"/>
              </a:rPr>
              <a:t>Collettivamente tutti e </a:t>
            </a:r>
            <a:r>
              <a:rPr sz="1200" spc="-5" dirty="0">
                <a:latin typeface="Times New Roman"/>
                <a:cs typeface="Times New Roman"/>
              </a:rPr>
              <a:t>sette gli Assoluti equivalgono all’infinità,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Padre  Universale stesso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effettivamente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4025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(1155.7) 105:3.3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La Seconda Sorgente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Centro. </a:t>
            </a:r>
            <a:r>
              <a:rPr sz="1200" dirty="0">
                <a:latin typeface="Times New Roman"/>
                <a:cs typeface="Times New Roman"/>
              </a:rPr>
              <a:t>Seconda </a:t>
            </a:r>
            <a:r>
              <a:rPr sz="1200" spc="-5" dirty="0">
                <a:latin typeface="Times New Roman"/>
                <a:cs typeface="Times New Roman"/>
              </a:rPr>
              <a:t>Persona della Deità,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ed Originale; l’assoluta  personalità delle realtà dell’IO SONO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per la realizzazione-rivelazione </a:t>
            </a:r>
            <a:r>
              <a:rPr sz="1200" spc="-5" dirty="0">
                <a:latin typeface="Times New Roman"/>
                <a:cs typeface="Times New Roman"/>
              </a:rPr>
              <a:t>del “IO SONO personalità”. </a:t>
            </a:r>
            <a:r>
              <a:rPr sz="1200" spc="-10" dirty="0">
                <a:latin typeface="Times New Roman"/>
                <a:cs typeface="Times New Roman"/>
              </a:rPr>
              <a:t>Nessuna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Universale se </a:t>
            </a:r>
            <a:r>
              <a:rPr sz="1200" dirty="0">
                <a:latin typeface="Times New Roman"/>
                <a:cs typeface="Times New Roman"/>
              </a:rPr>
              <a:t>non tramite </a:t>
            </a:r>
            <a:r>
              <a:rPr sz="1200" spc="-5" dirty="0">
                <a:latin typeface="Times New Roman"/>
                <a:cs typeface="Times New Roman"/>
              </a:rPr>
              <a:t>suo Figlio </a:t>
            </a:r>
            <a:r>
              <a:rPr sz="1200" dirty="0">
                <a:latin typeface="Times New Roman"/>
                <a:cs typeface="Times New Roman"/>
              </a:rPr>
              <a:t>Eterno; né la personalità può 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 livelli </a:t>
            </a:r>
            <a:r>
              <a:rPr sz="1200" spc="-5" dirty="0">
                <a:latin typeface="Times New Roman"/>
                <a:cs typeface="Times New Roman"/>
              </a:rPr>
              <a:t>spirituali dell’esistenza senza l’azione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l’aiuto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archetipo assoluto </a:t>
            </a:r>
            <a:r>
              <a:rPr sz="1200" dirty="0">
                <a:latin typeface="Times New Roman"/>
                <a:cs typeface="Times New Roman"/>
              </a:rPr>
              <a:t>di tutte le  </a:t>
            </a:r>
            <a:r>
              <a:rPr sz="1200" spc="-5" dirty="0">
                <a:latin typeface="Times New Roman"/>
                <a:cs typeface="Times New Roman"/>
              </a:rPr>
              <a:t>personalità. Nella </a:t>
            </a:r>
            <a:r>
              <a:rPr sz="1200" dirty="0">
                <a:latin typeface="Times New Roman"/>
                <a:cs typeface="Times New Roman"/>
              </a:rPr>
              <a:t>Seconda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lo spirito è non </a:t>
            </a:r>
            <a:r>
              <a:rPr sz="1200" spc="-5" dirty="0">
                <a:latin typeface="Times New Roman"/>
                <a:cs typeface="Times New Roman"/>
              </a:rPr>
              <a:t>qualificato, 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assoluta.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3994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(1156.1) 105:3.4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La Sorgente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Centro del </a:t>
            </a:r>
            <a:r>
              <a:rPr sz="1200" i="1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Secondo archetipo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deità, l’Isola eterna del </a:t>
            </a:r>
            <a:r>
              <a:rPr sz="1200" dirty="0">
                <a:latin typeface="Times New Roman"/>
                <a:cs typeface="Times New Roman"/>
              </a:rPr>
              <a:t>Paradiso; la </a:t>
            </a:r>
            <a:r>
              <a:rPr sz="1200" spc="-5" dirty="0">
                <a:latin typeface="Times New Roman"/>
                <a:cs typeface="Times New Roman"/>
              </a:rPr>
              <a:t>base 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realizzazione-rivelazione del “IO SONO </a:t>
            </a:r>
            <a:r>
              <a:rPr sz="1200" dirty="0">
                <a:latin typeface="Times New Roman"/>
                <a:cs typeface="Times New Roman"/>
              </a:rPr>
              <a:t>forza”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fondamento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l’istituzione del controllo della gravità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05140" cy="38430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905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(696.2) 61:2.11 </a:t>
            </a:r>
            <a:r>
              <a:rPr sz="1200" dirty="0">
                <a:latin typeface="Times New Roman"/>
                <a:cs typeface="Times New Roman"/>
              </a:rPr>
              <a:t>Come i </a:t>
            </a:r>
            <a:r>
              <a:rPr sz="1200" spc="-5" dirty="0">
                <a:latin typeface="Times New Roman"/>
                <a:cs typeface="Times New Roman"/>
              </a:rPr>
              <a:t>serpenti terrestri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un’era precedente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dati </a:t>
            </a:r>
            <a:r>
              <a:rPr sz="1200" dirty="0">
                <a:latin typeface="Times New Roman"/>
                <a:cs typeface="Times New Roman"/>
              </a:rPr>
              <a:t>alla vita </a:t>
            </a:r>
            <a:r>
              <a:rPr sz="1200" spc="-5" dirty="0">
                <a:latin typeface="Times New Roman"/>
                <a:cs typeface="Times New Roman"/>
              </a:rPr>
              <a:t>marina, ora </a:t>
            </a:r>
            <a:r>
              <a:rPr sz="1200" dirty="0">
                <a:latin typeface="Times New Roman"/>
                <a:cs typeface="Times New Roman"/>
              </a:rPr>
              <a:t>un’intera tribù di </a:t>
            </a:r>
            <a:r>
              <a:rPr sz="1200" spc="-5" dirty="0">
                <a:latin typeface="Times New Roman"/>
                <a:cs typeface="Times New Roman"/>
              </a:rPr>
              <a:t>mammiferi  placentali </a:t>
            </a:r>
            <a:r>
              <a:rPr sz="1200" dirty="0">
                <a:latin typeface="Times New Roman"/>
                <a:cs typeface="Times New Roman"/>
              </a:rPr>
              <a:t>abbandonò 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stabilì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residenza </a:t>
            </a:r>
            <a:r>
              <a:rPr sz="1200" spc="-5" dirty="0">
                <a:latin typeface="Times New Roman"/>
                <a:cs typeface="Times New Roman"/>
              </a:rPr>
              <a:t>negli oceani.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allora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rimasti nel </a:t>
            </a:r>
            <a:r>
              <a:rPr sz="1200" spc="-5" dirty="0">
                <a:latin typeface="Times New Roman"/>
                <a:cs typeface="Times New Roman"/>
              </a:rPr>
              <a:t>mare, dando </a:t>
            </a:r>
            <a:r>
              <a:rPr sz="1200" spc="5" dirty="0">
                <a:latin typeface="Times New Roman"/>
                <a:cs typeface="Times New Roman"/>
              </a:rPr>
              <a:t>origine  </a:t>
            </a:r>
            <a:r>
              <a:rPr sz="1200" spc="-5" dirty="0">
                <a:latin typeface="Times New Roman"/>
                <a:cs typeface="Times New Roman"/>
              </a:rPr>
              <a:t>alle balene, ai </a:t>
            </a:r>
            <a:r>
              <a:rPr sz="1200" dirty="0">
                <a:latin typeface="Times New Roman"/>
                <a:cs typeface="Times New Roman"/>
              </a:rPr>
              <a:t>delfini, </a:t>
            </a:r>
            <a:r>
              <a:rPr sz="1200" spc="-5" dirty="0">
                <a:latin typeface="Times New Roman"/>
                <a:cs typeface="Times New Roman"/>
              </a:rPr>
              <a:t>ai marsuini, alle foche </a:t>
            </a:r>
            <a:r>
              <a:rPr sz="1200" dirty="0">
                <a:latin typeface="Times New Roman"/>
                <a:cs typeface="Times New Roman"/>
              </a:rPr>
              <a:t>e alle </a:t>
            </a:r>
            <a:r>
              <a:rPr sz="1200" spc="-5" dirty="0">
                <a:latin typeface="Times New Roman"/>
                <a:cs typeface="Times New Roman"/>
              </a:rPr>
              <a:t>otarie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46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(696.3) 61:2.12 </a:t>
            </a:r>
            <a:r>
              <a:rPr sz="1200" spc="-5" dirty="0">
                <a:latin typeface="Times New Roman"/>
                <a:cs typeface="Times New Roman"/>
              </a:rPr>
              <a:t>L’avifauna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pianeta continuò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svilupparsi,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con pochi cambiamenti evoluzionari importanti.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parte  </a:t>
            </a:r>
            <a:r>
              <a:rPr sz="1200" spc="-5" dirty="0">
                <a:latin typeface="Times New Roman"/>
                <a:cs typeface="Times New Roman"/>
              </a:rPr>
              <a:t>degli uccelli moderni </a:t>
            </a:r>
            <a:r>
              <a:rPr sz="1200" dirty="0">
                <a:latin typeface="Times New Roman"/>
                <a:cs typeface="Times New Roman"/>
              </a:rPr>
              <a:t>esisteva </a:t>
            </a:r>
            <a:r>
              <a:rPr sz="1200" spc="-5" dirty="0">
                <a:latin typeface="Times New Roman"/>
                <a:cs typeface="Times New Roman"/>
              </a:rPr>
              <a:t>già, </a:t>
            </a:r>
            <a:r>
              <a:rPr sz="1200" dirty="0">
                <a:latin typeface="Times New Roman"/>
                <a:cs typeface="Times New Roman"/>
              </a:rPr>
              <a:t>e comprendeva </a:t>
            </a:r>
            <a:r>
              <a:rPr sz="1200" spc="-5" dirty="0">
                <a:latin typeface="Times New Roman"/>
                <a:cs typeface="Times New Roman"/>
              </a:rPr>
              <a:t>gabbiani, aironi, </a:t>
            </a:r>
            <a:r>
              <a:rPr sz="1200" dirty="0">
                <a:latin typeface="Times New Roman"/>
                <a:cs typeface="Times New Roman"/>
              </a:rPr>
              <a:t>fenicotteri, </a:t>
            </a:r>
            <a:r>
              <a:rPr sz="1200" spc="-5" dirty="0">
                <a:latin typeface="Times New Roman"/>
                <a:cs typeface="Times New Roman"/>
              </a:rPr>
              <a:t>poiane, </a:t>
            </a:r>
            <a:r>
              <a:rPr sz="1200" dirty="0">
                <a:latin typeface="Times New Roman"/>
                <a:cs typeface="Times New Roman"/>
              </a:rPr>
              <a:t>falchi, </a:t>
            </a:r>
            <a:r>
              <a:rPr sz="1200" spc="-5" dirty="0">
                <a:latin typeface="Times New Roman"/>
                <a:cs typeface="Times New Roman"/>
              </a:rPr>
              <a:t>aquile, gufi, quaglie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struzzi.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92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(696.4) 61:2.13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detto </a:t>
            </a:r>
            <a:r>
              <a:rPr sz="1200" i="1" spc="-5" dirty="0">
                <a:latin typeface="Times New Roman"/>
                <a:cs typeface="Times New Roman"/>
              </a:rPr>
              <a:t>Oligocene,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coprì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milioni di anni, la vita </a:t>
            </a:r>
            <a:r>
              <a:rPr sz="1200" spc="-5" dirty="0">
                <a:latin typeface="Times New Roman"/>
                <a:cs typeface="Times New Roman"/>
              </a:rPr>
              <a:t>vegetale, così </a:t>
            </a:r>
            <a:r>
              <a:rPr sz="1200" dirty="0">
                <a:latin typeface="Times New Roman"/>
                <a:cs typeface="Times New Roman"/>
              </a:rPr>
              <a:t>come la vita marina e  </a:t>
            </a:r>
            <a:r>
              <a:rPr sz="1200" spc="-5" dirty="0">
                <a:latin typeface="Times New Roman"/>
                <a:cs typeface="Times New Roman"/>
              </a:rPr>
              <a:t>gli animali terrestri, si erano </a:t>
            </a:r>
            <a:r>
              <a:rPr sz="1200" dirty="0">
                <a:latin typeface="Times New Roman"/>
                <a:cs typeface="Times New Roman"/>
              </a:rPr>
              <a:t>molto evoluti </a:t>
            </a:r>
            <a:r>
              <a:rPr sz="1200" spc="-5" dirty="0">
                <a:latin typeface="Times New Roman"/>
                <a:cs typeface="Times New Roman"/>
              </a:rPr>
              <a:t>ed erano </a:t>
            </a:r>
            <a:r>
              <a:rPr sz="1200" dirty="0">
                <a:latin typeface="Times New Roman"/>
                <a:cs typeface="Times New Roman"/>
              </a:rPr>
              <a:t>presenti </a:t>
            </a:r>
            <a:r>
              <a:rPr sz="1200" spc="-5" dirty="0">
                <a:latin typeface="Times New Roman"/>
                <a:cs typeface="Times New Roman"/>
              </a:rPr>
              <a:t>sul pianeta </a:t>
            </a:r>
            <a:r>
              <a:rPr sz="1200" dirty="0">
                <a:latin typeface="Times New Roman"/>
                <a:cs typeface="Times New Roman"/>
              </a:rPr>
              <a:t>quasi come lo sono </a:t>
            </a:r>
            <a:r>
              <a:rPr sz="1200" spc="-5" dirty="0">
                <a:latin typeface="Times New Roman"/>
                <a:cs typeface="Times New Roman"/>
              </a:rPr>
              <a:t>oggi.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sono apparse  </a:t>
            </a:r>
            <a:r>
              <a:rPr sz="1200" spc="-5" dirty="0">
                <a:latin typeface="Times New Roman"/>
                <a:cs typeface="Times New Roman"/>
              </a:rPr>
              <a:t>considerevoli specializzazioni, </a:t>
            </a:r>
            <a:r>
              <a:rPr sz="1200" dirty="0">
                <a:latin typeface="Times New Roman"/>
                <a:cs typeface="Times New Roman"/>
              </a:rPr>
              <a:t>ma le </a:t>
            </a:r>
            <a:r>
              <a:rPr sz="1200" spc="-5" dirty="0">
                <a:latin typeface="Times New Roman"/>
                <a:cs typeface="Times New Roman"/>
              </a:rPr>
              <a:t>forme ancestrali della maggior </a:t>
            </a:r>
            <a:r>
              <a:rPr sz="1200" dirty="0">
                <a:latin typeface="Times New Roman"/>
                <a:cs typeface="Times New Roman"/>
              </a:rPr>
              <a:t>parte delle </a:t>
            </a:r>
            <a:r>
              <a:rPr sz="1200" spc="-5" dirty="0">
                <a:latin typeface="Times New Roman"/>
                <a:cs typeface="Times New Roman"/>
              </a:rPr>
              <a:t>cose viventi già esistevano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allora.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815205">
              <a:lnSpc>
                <a:spcPts val="1839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Lo stadio delle montagne moderne  L’era dell’elefante e del cavallo</a:t>
            </a:r>
            <a:endParaRPr sz="16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13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(696.5) 61:3.1 </a:t>
            </a:r>
            <a:r>
              <a:rPr sz="1200" spc="-5" dirty="0">
                <a:latin typeface="Times New Roman"/>
                <a:cs typeface="Times New Roman"/>
              </a:rPr>
              <a:t>L’elevazione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separazione dei mari stavano </a:t>
            </a:r>
            <a:r>
              <a:rPr sz="1200" dirty="0">
                <a:latin typeface="Times New Roman"/>
                <a:cs typeface="Times New Roman"/>
              </a:rPr>
              <a:t>lentamente </a:t>
            </a:r>
            <a:r>
              <a:rPr sz="1200" spc="-5" dirty="0">
                <a:latin typeface="Times New Roman"/>
                <a:cs typeface="Times New Roman"/>
              </a:rPr>
              <a:t>cambiando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clima del </a:t>
            </a:r>
            <a:r>
              <a:rPr sz="1200" dirty="0">
                <a:latin typeface="Times New Roman"/>
                <a:cs typeface="Times New Roman"/>
              </a:rPr>
              <a:t>mondo; esso </a:t>
            </a:r>
            <a:r>
              <a:rPr sz="1200" spc="-5" dirty="0">
                <a:latin typeface="Times New Roman"/>
                <a:cs typeface="Times New Roman"/>
              </a:rPr>
              <a:t>si raffreddava  progressivamente,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mite. Sequoie e </a:t>
            </a:r>
            <a:r>
              <a:rPr sz="1200" spc="-5" dirty="0">
                <a:latin typeface="Times New Roman"/>
                <a:cs typeface="Times New Roman"/>
              </a:rPr>
              <a:t>magnolie crescevano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Groenlandia,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piante </a:t>
            </a:r>
            <a:r>
              <a:rPr sz="1200" spc="-5" dirty="0">
                <a:latin typeface="Times New Roman"/>
                <a:cs typeface="Times New Roman"/>
              </a:rPr>
              <a:t>subtropicali cominciavano ad  emigrare </a:t>
            </a:r>
            <a:r>
              <a:rPr sz="1200" dirty="0">
                <a:latin typeface="Times New Roman"/>
                <a:cs typeface="Times New Roman"/>
              </a:rPr>
              <a:t>verso sud.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fine di questo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queste piante e questi </a:t>
            </a:r>
            <a:r>
              <a:rPr sz="1200" spc="-5" dirty="0">
                <a:latin typeface="Times New Roman"/>
                <a:cs typeface="Times New Roman"/>
              </a:rPr>
              <a:t>alberi dei </a:t>
            </a:r>
            <a:r>
              <a:rPr sz="1200" dirty="0">
                <a:latin typeface="Times New Roman"/>
                <a:cs typeface="Times New Roman"/>
              </a:rPr>
              <a:t>climi </a:t>
            </a:r>
            <a:r>
              <a:rPr sz="1200" spc="-5" dirty="0">
                <a:latin typeface="Times New Roman"/>
                <a:cs typeface="Times New Roman"/>
              </a:rPr>
              <a:t>caldi erano largamente scomparsi </a:t>
            </a:r>
            <a:r>
              <a:rPr sz="1200" spc="5" dirty="0">
                <a:latin typeface="Times New Roman"/>
                <a:cs typeface="Times New Roman"/>
              </a:rPr>
              <a:t>dalle  </a:t>
            </a:r>
            <a:r>
              <a:rPr sz="1200" dirty="0">
                <a:latin typeface="Times New Roman"/>
                <a:cs typeface="Times New Roman"/>
              </a:rPr>
              <a:t>latitudini </a:t>
            </a:r>
            <a:r>
              <a:rPr sz="1200" spc="-5" dirty="0">
                <a:latin typeface="Times New Roman"/>
                <a:cs typeface="Times New Roman"/>
              </a:rPr>
              <a:t>settentrionali; </a:t>
            </a:r>
            <a:r>
              <a:rPr sz="1200" dirty="0">
                <a:latin typeface="Times New Roman"/>
                <a:cs typeface="Times New Roman"/>
              </a:rPr>
              <a:t>il loro posto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preso da piante più </a:t>
            </a:r>
            <a:r>
              <a:rPr sz="1200" spc="-5" dirty="0">
                <a:latin typeface="Times New Roman"/>
                <a:cs typeface="Times New Roman"/>
              </a:rPr>
              <a:t>resistenti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dagli alberi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foglie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caduche.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44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(696.6) 61:3.2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fu un </a:t>
            </a:r>
            <a:r>
              <a:rPr sz="1200" spc="-5" dirty="0">
                <a:latin typeface="Times New Roman"/>
                <a:cs typeface="Times New Roman"/>
              </a:rPr>
              <a:t>grande aumento delle varietà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erbe, </a:t>
            </a:r>
            <a:r>
              <a:rPr sz="1200" dirty="0">
                <a:latin typeface="Times New Roman"/>
                <a:cs typeface="Times New Roman"/>
              </a:rPr>
              <a:t>e i denti di molte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mammiferi si </a:t>
            </a:r>
            <a:r>
              <a:rPr sz="1200" dirty="0">
                <a:latin typeface="Times New Roman"/>
                <a:cs typeface="Times New Roman"/>
              </a:rPr>
              <a:t>modificarono </a:t>
            </a:r>
            <a:r>
              <a:rPr sz="1200" spc="-5" dirty="0">
                <a:latin typeface="Times New Roman"/>
                <a:cs typeface="Times New Roman"/>
              </a:rPr>
              <a:t>gradualmente per  conformarsi al </a:t>
            </a:r>
            <a:r>
              <a:rPr sz="1200" dirty="0">
                <a:latin typeface="Times New Roman"/>
                <a:cs typeface="Times New Roman"/>
              </a:rPr>
              <a:t>tipo di dentizione </a:t>
            </a:r>
            <a:r>
              <a:rPr sz="1200" spc="-5" dirty="0">
                <a:latin typeface="Times New Roman"/>
                <a:cs typeface="Times New Roman"/>
              </a:rPr>
              <a:t>attuale degli </a:t>
            </a:r>
            <a:r>
              <a:rPr sz="1200" dirty="0">
                <a:latin typeface="Times New Roman"/>
                <a:cs typeface="Times New Roman"/>
              </a:rPr>
              <a:t>animali da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pascolo.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35024" y="513333"/>
            <a:ext cx="7259955" cy="4069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universi.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a tutta la </a:t>
            </a:r>
            <a:r>
              <a:rPr sz="1200" spc="-5" dirty="0">
                <a:latin typeface="Times New Roman"/>
                <a:cs typeface="Times New Roman"/>
              </a:rPr>
              <a:t>realtà attualizzata,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impersonale e non </a:t>
            </a:r>
            <a:r>
              <a:rPr sz="1200" spc="-5" dirty="0">
                <a:latin typeface="Times New Roman"/>
                <a:cs typeface="Times New Roman"/>
              </a:rPr>
              <a:t>volitiva,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63500" marR="5651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l’assoluto degli archetipi.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l’energia spirituale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collegata al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tramite </a:t>
            </a:r>
            <a:r>
              <a:rPr sz="1200" dirty="0">
                <a:latin typeface="Times New Roman"/>
                <a:cs typeface="Times New Roman"/>
              </a:rPr>
              <a:t>la personalità </a:t>
            </a:r>
            <a:r>
              <a:rPr sz="1200" spc="-5" dirty="0">
                <a:latin typeface="Times New Roman"/>
                <a:cs typeface="Times New Roman"/>
              </a:rPr>
              <a:t>assoluta del  Figlio-Madre, così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l’energia cosmica </a:t>
            </a:r>
            <a:r>
              <a:rPr sz="1200" dirty="0">
                <a:latin typeface="Times New Roman"/>
                <a:cs typeface="Times New Roman"/>
              </a:rPr>
              <a:t>è mantenuta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controllo della gravità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 tramite l’archetipo assoluto dell’Isola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 non è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spazio; lo </a:t>
            </a:r>
            <a:r>
              <a:rPr sz="1200" spc="-5" dirty="0">
                <a:latin typeface="Times New Roman"/>
                <a:cs typeface="Times New Roman"/>
              </a:rPr>
              <a:t>spazio esiste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relazione al  Paradiso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cronicità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movimento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determinata dalla sua relazione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spc="-10" dirty="0">
                <a:latin typeface="Times New Roman"/>
                <a:cs typeface="Times New Roman"/>
              </a:rPr>
              <a:t>L’Isola </a:t>
            </a:r>
            <a:r>
              <a:rPr sz="1200" dirty="0">
                <a:latin typeface="Times New Roman"/>
                <a:cs typeface="Times New Roman"/>
              </a:rPr>
              <a:t>eterna è  </a:t>
            </a:r>
            <a:r>
              <a:rPr sz="1200" spc="-5" dirty="0">
                <a:latin typeface="Times New Roman"/>
                <a:cs typeface="Times New Roman"/>
              </a:rPr>
              <a:t>assolutamente statica; </a:t>
            </a:r>
            <a:r>
              <a:rPr sz="1200" dirty="0">
                <a:latin typeface="Times New Roman"/>
                <a:cs typeface="Times New Roman"/>
              </a:rPr>
              <a:t>ogni altra </a:t>
            </a:r>
            <a:r>
              <a:rPr sz="1200" spc="-5" dirty="0">
                <a:latin typeface="Times New Roman"/>
                <a:cs typeface="Times New Roman"/>
              </a:rPr>
              <a:t>energia organizzata </a:t>
            </a:r>
            <a:r>
              <a:rPr sz="1200" dirty="0">
                <a:latin typeface="Times New Roman"/>
                <a:cs typeface="Times New Roman"/>
              </a:rPr>
              <a:t>o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organizzazione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eterno movimento.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lo  </a:t>
            </a:r>
            <a:r>
              <a:rPr sz="1200" spc="-5" dirty="0">
                <a:latin typeface="Times New Roman"/>
                <a:cs typeface="Times New Roman"/>
              </a:rPr>
              <a:t>spazio solo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dell’Assoluto Non Qualificato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quieta,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Non Qualificato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coordinato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Paradiso esiste al </a:t>
            </a:r>
            <a:r>
              <a:rPr sz="1200" dirty="0">
                <a:latin typeface="Times New Roman"/>
                <a:cs typeface="Times New Roman"/>
              </a:rPr>
              <a:t>centro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il Non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pervade ed ogni esistenza relativa ad esso </a:t>
            </a:r>
            <a:r>
              <a:rPr sz="1200" dirty="0">
                <a:latin typeface="Times New Roman"/>
                <a:cs typeface="Times New Roman"/>
              </a:rPr>
              <a:t>ha la </a:t>
            </a:r>
            <a:r>
              <a:rPr sz="1200" spc="-5" dirty="0">
                <a:latin typeface="Times New Roman"/>
                <a:cs typeface="Times New Roman"/>
              </a:rPr>
              <a:t>sua  origine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dirty="0">
                <a:latin typeface="Times New Roman"/>
                <a:cs typeface="Times New Roman"/>
              </a:rPr>
              <a:t> dominio.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(1156.2) 105:3.5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La Terza Sorgente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Centro. </a:t>
            </a:r>
            <a:r>
              <a:rPr sz="1200" spc="-5" dirty="0">
                <a:latin typeface="Times New Roman"/>
                <a:cs typeface="Times New Roman"/>
              </a:rPr>
              <a:t>Terza Persona della Deità, l’Attore Congiunto; l’integratore </a:t>
            </a:r>
            <a:r>
              <a:rPr sz="1200" dirty="0">
                <a:latin typeface="Times New Roman"/>
                <a:cs typeface="Times New Roman"/>
              </a:rPr>
              <a:t>infinito delle  </a:t>
            </a:r>
            <a:r>
              <a:rPr sz="1200" spc="-5" dirty="0">
                <a:latin typeface="Times New Roman"/>
                <a:cs typeface="Times New Roman"/>
              </a:rPr>
              <a:t>energie cosmiche del </a:t>
            </a:r>
            <a:r>
              <a:rPr sz="1200" dirty="0">
                <a:latin typeface="Times New Roman"/>
                <a:cs typeface="Times New Roman"/>
              </a:rPr>
              <a:t>Paradiso con le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spirituali del </a:t>
            </a:r>
            <a:r>
              <a:rPr sz="1200" spc="-5" dirty="0">
                <a:latin typeface="Times New Roman"/>
                <a:cs typeface="Times New Roman"/>
              </a:rPr>
              <a:t>Figlio Eterno;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coordinatore </a:t>
            </a:r>
            <a:r>
              <a:rPr sz="1200" dirty="0">
                <a:latin typeface="Times New Roman"/>
                <a:cs typeface="Times New Roman"/>
              </a:rPr>
              <a:t>perfetto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motivazioni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meccanismi della </a:t>
            </a:r>
            <a:r>
              <a:rPr sz="1200" spc="-5" dirty="0">
                <a:latin typeface="Times New Roman"/>
                <a:cs typeface="Times New Roman"/>
              </a:rPr>
              <a:t>forza; l’unificatore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attuale o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d’attuazione.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ministero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molteplici figli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rivela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Eterno, mentre allo stesso tempo  opera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manipolatore </a:t>
            </a:r>
            <a:r>
              <a:rPr sz="1200" dirty="0">
                <a:latin typeface="Times New Roman"/>
                <a:cs typeface="Times New Roman"/>
              </a:rPr>
              <a:t>infinito, </a:t>
            </a:r>
            <a:r>
              <a:rPr sz="1200" spc="-5" dirty="0">
                <a:latin typeface="Times New Roman"/>
                <a:cs typeface="Times New Roman"/>
              </a:rPr>
              <a:t>tessendo eternamente l’archetipo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nelle energie dello spazio. Questo  stesso Attore Congiunto, questo Dio d’Azione,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l’espressione perfetta </a:t>
            </a:r>
            <a:r>
              <a:rPr sz="1200" dirty="0">
                <a:latin typeface="Times New Roman"/>
                <a:cs typeface="Times New Roman"/>
              </a:rPr>
              <a:t>dei piani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propositi </a:t>
            </a:r>
            <a:r>
              <a:rPr sz="1200" spc="-5" dirty="0">
                <a:latin typeface="Times New Roman"/>
                <a:cs typeface="Times New Roman"/>
              </a:rPr>
              <a:t>illimitati del </a:t>
            </a:r>
            <a:r>
              <a:rPr sz="1200" dirty="0">
                <a:latin typeface="Times New Roman"/>
                <a:cs typeface="Times New Roman"/>
              </a:rPr>
              <a:t>Padre- 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mentre lui </a:t>
            </a:r>
            <a:r>
              <a:rPr sz="1200" spc="-5" dirty="0">
                <a:latin typeface="Times New Roman"/>
                <a:cs typeface="Times New Roman"/>
              </a:rPr>
              <a:t>stesso opera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della mente e </a:t>
            </a:r>
            <a:r>
              <a:rPr sz="1200" spc="-5" dirty="0">
                <a:latin typeface="Times New Roman"/>
                <a:cs typeface="Times New Roman"/>
              </a:rPr>
              <a:t>conferitore </a:t>
            </a:r>
            <a:r>
              <a:rPr sz="1200" dirty="0">
                <a:latin typeface="Times New Roman"/>
                <a:cs typeface="Times New Roman"/>
              </a:rPr>
              <a:t>dell’intelletto </a:t>
            </a:r>
            <a:r>
              <a:rPr sz="1200" spc="-5" dirty="0">
                <a:latin typeface="Times New Roman"/>
                <a:cs typeface="Times New Roman"/>
              </a:rPr>
              <a:t>alle creature </a:t>
            </a:r>
            <a:r>
              <a:rPr sz="1200" dirty="0">
                <a:latin typeface="Times New Roman"/>
                <a:cs typeface="Times New Roman"/>
              </a:rPr>
              <a:t>di un immenso  </a:t>
            </a:r>
            <a:r>
              <a:rPr sz="1200" spc="-5" dirty="0">
                <a:latin typeface="Times New Roman"/>
                <a:cs typeface="Times New Roman"/>
              </a:rPr>
              <a:t>cosmo.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(1156.3) 105:3.6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L’Assoluto della Deità.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possibilità causative </a:t>
            </a:r>
            <a:r>
              <a:rPr sz="1200" dirty="0">
                <a:latin typeface="Times New Roman"/>
                <a:cs typeface="Times New Roman"/>
              </a:rPr>
              <a:t>potenzialmente </a:t>
            </a:r>
            <a:r>
              <a:rPr sz="1200" spc="-5" dirty="0">
                <a:latin typeface="Times New Roman"/>
                <a:cs typeface="Times New Roman"/>
              </a:rPr>
              <a:t>personali della realtà universale,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952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totalità dell’intero potenziale della Deità. 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qualifica </a:t>
            </a:r>
            <a:r>
              <a:rPr sz="1200" dirty="0">
                <a:latin typeface="Times New Roman"/>
                <a:cs typeface="Times New Roman"/>
              </a:rPr>
              <a:t>intenzionalmente 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qualificate,  assolute </a:t>
            </a:r>
            <a:r>
              <a:rPr sz="1200" dirty="0">
                <a:latin typeface="Times New Roman"/>
                <a:cs typeface="Times New Roman"/>
              </a:rPr>
              <a:t>e di non deità. </a:t>
            </a:r>
            <a:r>
              <a:rPr sz="1200" spc="-5" dirty="0">
                <a:latin typeface="Times New Roman"/>
                <a:cs typeface="Times New Roman"/>
              </a:rPr>
              <a:t>L’Assoluto della Deità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qualificatore dell’assoluto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l’assolutizzatore del qualificato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l’iniziatore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destino.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4825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4591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(1156.4) 105:3.7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L’Assoluto </a:t>
            </a:r>
            <a:r>
              <a:rPr sz="1200" i="1" dirty="0">
                <a:latin typeface="Times New Roman"/>
                <a:cs typeface="Times New Roman"/>
              </a:rPr>
              <a:t>Non </a:t>
            </a:r>
            <a:r>
              <a:rPr sz="1200" i="1" spc="-5" dirty="0">
                <a:latin typeface="Times New Roman"/>
                <a:cs typeface="Times New Roman"/>
              </a:rPr>
              <a:t>Qualificato. </a:t>
            </a:r>
            <a:r>
              <a:rPr sz="1200" spc="-5" dirty="0">
                <a:latin typeface="Times New Roman"/>
                <a:cs typeface="Times New Roman"/>
              </a:rPr>
              <a:t>Statico, reattivo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sospeso; l’infinità cosmica </a:t>
            </a:r>
            <a:r>
              <a:rPr sz="1200" dirty="0">
                <a:latin typeface="Times New Roman"/>
                <a:cs typeface="Times New Roman"/>
              </a:rPr>
              <a:t>non rivelata </a:t>
            </a:r>
            <a:r>
              <a:rPr sz="1200" spc="-5" dirty="0">
                <a:latin typeface="Times New Roman"/>
                <a:cs typeface="Times New Roman"/>
              </a:rPr>
              <a:t>dell’IO  SONO; </a:t>
            </a:r>
            <a:r>
              <a:rPr sz="1200" dirty="0">
                <a:latin typeface="Times New Roman"/>
                <a:cs typeface="Times New Roman"/>
              </a:rPr>
              <a:t>la totalità </a:t>
            </a:r>
            <a:r>
              <a:rPr sz="1200" spc="-5" dirty="0">
                <a:latin typeface="Times New Roman"/>
                <a:cs typeface="Times New Roman"/>
              </a:rPr>
              <a:t>della realtà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deificata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finalità </a:t>
            </a:r>
            <a:r>
              <a:rPr sz="1200" dirty="0">
                <a:latin typeface="Times New Roman"/>
                <a:cs typeface="Times New Roman"/>
              </a:rPr>
              <a:t>di ogni potenziale non </a:t>
            </a:r>
            <a:r>
              <a:rPr sz="1200" spc="-5" dirty="0">
                <a:latin typeface="Times New Roman"/>
                <a:cs typeface="Times New Roman"/>
              </a:rPr>
              <a:t>personale.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spazio limita la </a:t>
            </a:r>
            <a:r>
              <a:rPr sz="1200" spc="-5" dirty="0">
                <a:latin typeface="Times New Roman"/>
                <a:cs typeface="Times New Roman"/>
              </a:rPr>
              <a:t>funzione  del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del Non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limiti, infinita.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periferia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520700" marR="5422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l’universo maestro,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presenza del Non Qualificato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illimitata; nemmeno </a:t>
            </a:r>
            <a:r>
              <a:rPr sz="1200" dirty="0">
                <a:latin typeface="Times New Roman"/>
                <a:cs typeface="Times New Roman"/>
              </a:rPr>
              <a:t>l’eternità può </a:t>
            </a:r>
            <a:r>
              <a:rPr sz="1200" spc="-5" dirty="0">
                <a:latin typeface="Times New Roman"/>
                <a:cs typeface="Times New Roman"/>
              </a:rPr>
              <a:t>esaurire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quiete senza  confini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Assoluto </a:t>
            </a:r>
            <a:r>
              <a:rPr sz="1200" dirty="0">
                <a:latin typeface="Times New Roman"/>
                <a:cs typeface="Times New Roman"/>
              </a:rPr>
              <a:t>della non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7251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(1156.5) 105:3.8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L’Assoluto Universale. </a:t>
            </a:r>
            <a:r>
              <a:rPr sz="1200" spc="-5" dirty="0">
                <a:latin typeface="Times New Roman"/>
                <a:cs typeface="Times New Roman"/>
              </a:rPr>
              <a:t>Unificatore del deificato </a:t>
            </a:r>
            <a:r>
              <a:rPr sz="1200" dirty="0">
                <a:latin typeface="Times New Roman"/>
                <a:cs typeface="Times New Roman"/>
              </a:rPr>
              <a:t>e del non </a:t>
            </a:r>
            <a:r>
              <a:rPr sz="1200" spc="-5" dirty="0">
                <a:latin typeface="Times New Roman"/>
                <a:cs typeface="Times New Roman"/>
              </a:rPr>
              <a:t>deificato; correlatore dell’assoluto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 relativo. L’Assoluto Universale (essendo statico,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associativo) </a:t>
            </a:r>
            <a:r>
              <a:rPr sz="1200" spc="-5" dirty="0">
                <a:latin typeface="Times New Roman"/>
                <a:cs typeface="Times New Roman"/>
              </a:rPr>
              <a:t>compensa </a:t>
            </a:r>
            <a:r>
              <a:rPr sz="1200" dirty="0">
                <a:latin typeface="Times New Roman"/>
                <a:cs typeface="Times New Roman"/>
              </a:rPr>
              <a:t>la tensione tra il </a:t>
            </a:r>
            <a:r>
              <a:rPr sz="1200" spc="-5" dirty="0">
                <a:latin typeface="Times New Roman"/>
                <a:cs typeface="Times New Roman"/>
              </a:rPr>
              <a:t>sempre  esistente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l’incompiuto.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717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(1156.6) 105:3.9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Assoluti dell’Infinità costituiscono gli </a:t>
            </a:r>
            <a:r>
              <a:rPr sz="1200" dirty="0">
                <a:latin typeface="Times New Roman"/>
                <a:cs typeface="Times New Roman"/>
              </a:rPr>
              <a:t>inizi della </a:t>
            </a:r>
            <a:r>
              <a:rPr sz="1200" spc="-5" dirty="0">
                <a:latin typeface="Times New Roman"/>
                <a:cs typeface="Times New Roman"/>
              </a:rPr>
              <a:t>realtà. Nel </a:t>
            </a:r>
            <a:r>
              <a:rPr sz="1200" dirty="0">
                <a:latin typeface="Times New Roman"/>
                <a:cs typeface="Times New Roman"/>
              </a:rPr>
              <a:t>modo in cui è </a:t>
            </a:r>
            <a:r>
              <a:rPr sz="1200" spc="-5" dirty="0">
                <a:latin typeface="Times New Roman"/>
                <a:cs typeface="Times New Roman"/>
              </a:rPr>
              <a:t>considerata </a:t>
            </a:r>
            <a:r>
              <a:rPr sz="1200" dirty="0">
                <a:latin typeface="Times New Roman"/>
                <a:cs typeface="Times New Roman"/>
              </a:rPr>
              <a:t>dalle menti </a:t>
            </a:r>
            <a:r>
              <a:rPr sz="1200" spc="-5" dirty="0">
                <a:latin typeface="Times New Roman"/>
                <a:cs typeface="Times New Roman"/>
              </a:rPr>
              <a:t>mortali, </a:t>
            </a:r>
            <a:r>
              <a:rPr sz="1200" dirty="0">
                <a:latin typeface="Times New Roman"/>
                <a:cs typeface="Times New Roman"/>
              </a:rPr>
              <a:t>la 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pare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antecedente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assoluti. Ma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tale postulato,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utile, è invalidato </a:t>
            </a:r>
            <a:r>
              <a:rPr sz="1200" spc="-5" dirty="0">
                <a:latin typeface="Times New Roman"/>
                <a:cs typeface="Times New Roman"/>
              </a:rPr>
              <a:t>dalla  coesistenza nell’eternità del Figlio, dello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Assoluti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dell’Isola 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781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(1157.1) 105:3.10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i="1" spc="-5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che gli Assoluti </a:t>
            </a:r>
            <a:r>
              <a:rPr sz="1200" dirty="0">
                <a:latin typeface="Times New Roman"/>
                <a:cs typeface="Times New Roman"/>
              </a:rPr>
              <a:t>sono manifestazioni </a:t>
            </a:r>
            <a:r>
              <a:rPr sz="1200" spc="-5" dirty="0">
                <a:latin typeface="Times New Roman"/>
                <a:cs typeface="Times New Roman"/>
              </a:rPr>
              <a:t>dell’IO SONO-Prima Sorgente </a:t>
            </a:r>
            <a:r>
              <a:rPr sz="1200" dirty="0">
                <a:latin typeface="Times New Roman"/>
                <a:cs typeface="Times New Roman"/>
              </a:rPr>
              <a:t>e Centro; è un </a:t>
            </a:r>
            <a:r>
              <a:rPr sz="1200" i="1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questi  Assoluti </a:t>
            </a:r>
            <a:r>
              <a:rPr sz="1200" dirty="0">
                <a:latin typeface="Times New Roman"/>
                <a:cs typeface="Times New Roman"/>
              </a:rPr>
              <a:t>non hanno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avuto un inizio, ma sono </a:t>
            </a:r>
            <a:r>
              <a:rPr sz="1200" spc="-5" dirty="0">
                <a:latin typeface="Times New Roman"/>
                <a:cs typeface="Times New Roman"/>
              </a:rPr>
              <a:t>eterni coordinati </a:t>
            </a:r>
            <a:r>
              <a:rPr sz="1200" dirty="0">
                <a:latin typeface="Times New Roman"/>
                <a:cs typeface="Times New Roman"/>
              </a:rPr>
              <a:t>della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degli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assoluti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nell’eternità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presentate senza </a:t>
            </a:r>
            <a:r>
              <a:rPr sz="1200" dirty="0">
                <a:latin typeface="Times New Roman"/>
                <a:cs typeface="Times New Roman"/>
              </a:rPr>
              <a:t>implicare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paradossi </a:t>
            </a:r>
            <a:r>
              <a:rPr sz="1200" spc="-5" dirty="0">
                <a:latin typeface="Times New Roman"/>
                <a:cs typeface="Times New Roman"/>
              </a:rPr>
              <a:t>nel linguaggio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nei modelli concettuali  dello spazio.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indipendentemente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confusione </a:t>
            </a:r>
            <a:r>
              <a:rPr sz="1200" spc="-5" dirty="0">
                <a:latin typeface="Times New Roman"/>
                <a:cs typeface="Times New Roman"/>
              </a:rPr>
              <a:t>concernente </a:t>
            </a:r>
            <a:r>
              <a:rPr sz="1200" dirty="0">
                <a:latin typeface="Times New Roman"/>
                <a:cs typeface="Times New Roman"/>
              </a:rPr>
              <a:t>l’origine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Assoluti dell’Infinità, </a:t>
            </a:r>
            <a:r>
              <a:rPr sz="1200" dirty="0">
                <a:latin typeface="Times New Roman"/>
                <a:cs typeface="Times New Roman"/>
              </a:rPr>
              <a:t>è un fatto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spc="15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verità che ogni realtà </a:t>
            </a:r>
            <a:r>
              <a:rPr sz="1200" dirty="0">
                <a:latin typeface="Times New Roman"/>
                <a:cs typeface="Times New Roman"/>
              </a:rPr>
              <a:t>è fondata sulla loro </a:t>
            </a:r>
            <a:r>
              <a:rPr sz="1200" spc="-5" dirty="0">
                <a:latin typeface="Times New Roman"/>
                <a:cs typeface="Times New Roman"/>
              </a:rPr>
              <a:t>eternale </a:t>
            </a:r>
            <a:r>
              <a:rPr sz="1200" dirty="0">
                <a:latin typeface="Times New Roman"/>
                <a:cs typeface="Times New Roman"/>
              </a:rPr>
              <a:t>esistenza e </a:t>
            </a:r>
            <a:r>
              <a:rPr sz="1200" spc="-5" dirty="0">
                <a:latin typeface="Times New Roman"/>
                <a:cs typeface="Times New Roman"/>
              </a:rPr>
              <a:t>sulle loro </a:t>
            </a:r>
            <a:r>
              <a:rPr sz="1200" dirty="0">
                <a:latin typeface="Times New Roman"/>
                <a:cs typeface="Times New Roman"/>
              </a:rPr>
              <a:t>relazioni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d’infinità.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234045" cy="37865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Unità, dualità e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triunità</a:t>
            </a:r>
            <a:endParaRPr sz="1600">
              <a:latin typeface="Times New Roman"/>
              <a:cs typeface="Times New Roman"/>
            </a:endParaRPr>
          </a:p>
          <a:p>
            <a:pPr marL="88900" marR="21526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(1157.2) 105:4.1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filosofi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postulano l’esistenza eterna dell’IO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come sorgente primordiale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realtà. </a:t>
            </a:r>
            <a:r>
              <a:rPr sz="1200" spc="-1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concomitanza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essi postulano </a:t>
            </a:r>
            <a:r>
              <a:rPr sz="1200" spc="-5" dirty="0">
                <a:latin typeface="Times New Roman"/>
                <a:cs typeface="Times New Roman"/>
              </a:rPr>
              <a:t>l’autosegmentazione dell’IO SONO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autorelazioni primarie </a:t>
            </a:r>
            <a:r>
              <a:rPr sz="1200" dirty="0">
                <a:latin typeface="Times New Roman"/>
                <a:cs typeface="Times New Roman"/>
              </a:rPr>
              <a:t>— le </a:t>
            </a:r>
            <a:r>
              <a:rPr sz="1200" spc="-5" dirty="0">
                <a:latin typeface="Times New Roman"/>
                <a:cs typeface="Times New Roman"/>
              </a:rPr>
              <a:t>sette fasi </a:t>
            </a:r>
            <a:r>
              <a:rPr sz="1200" dirty="0">
                <a:latin typeface="Times New Roman"/>
                <a:cs typeface="Times New Roman"/>
              </a:rPr>
              <a:t>dell’infinità. E  </a:t>
            </a:r>
            <a:r>
              <a:rPr sz="1200" spc="-5" dirty="0">
                <a:latin typeface="Times New Roman"/>
                <a:cs typeface="Times New Roman"/>
              </a:rPr>
              <a:t>simultaneamente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ipotesi c’è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</a:t>
            </a:r>
            <a:r>
              <a:rPr sz="1200" dirty="0">
                <a:latin typeface="Times New Roman"/>
                <a:cs typeface="Times New Roman"/>
              </a:rPr>
              <a:t>postulato — </a:t>
            </a:r>
            <a:r>
              <a:rPr sz="1200" spc="-5" dirty="0">
                <a:latin typeface="Times New Roman"/>
                <a:cs typeface="Times New Roman"/>
              </a:rPr>
              <a:t>l’apparizione nell’eternità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Assoluti dell’Infinità </a:t>
            </a:r>
            <a:r>
              <a:rPr sz="1200" dirty="0">
                <a:latin typeface="Times New Roman"/>
                <a:cs typeface="Times New Roman"/>
              </a:rPr>
              <a:t>e l’eternazione  </a:t>
            </a:r>
            <a:r>
              <a:rPr sz="1200" spc="-5" dirty="0">
                <a:latin typeface="Times New Roman"/>
                <a:cs typeface="Times New Roman"/>
              </a:rPr>
              <a:t>dell’associazione duale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sette fasi dell’IO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 questi </a:t>
            </a:r>
            <a:r>
              <a:rPr sz="1200" dirty="0">
                <a:latin typeface="Times New Roman"/>
                <a:cs typeface="Times New Roman"/>
              </a:rPr>
              <a:t>sette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Assoluti.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(1157.3) 105:4.2 </a:t>
            </a:r>
            <a:r>
              <a:rPr sz="1200" spc="-5" dirty="0">
                <a:latin typeface="Times New Roman"/>
                <a:cs typeface="Times New Roman"/>
              </a:rPr>
              <a:t>L’autorivelazione dell’IO SONO </a:t>
            </a:r>
            <a:r>
              <a:rPr sz="1200" dirty="0">
                <a:latin typeface="Times New Roman"/>
                <a:cs typeface="Times New Roman"/>
              </a:rPr>
              <a:t>procede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dall’io </a:t>
            </a:r>
            <a:r>
              <a:rPr sz="1200" spc="-5" dirty="0">
                <a:latin typeface="Times New Roman"/>
                <a:cs typeface="Times New Roman"/>
              </a:rPr>
              <a:t>statico, passando per l’autosegmentazione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l’autorelazione, fino  alle relazioni assolute,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con Assoluti derivati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stesso.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dualità diviene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esistente </a:t>
            </a:r>
            <a:r>
              <a:rPr sz="1200" spc="-5" dirty="0">
                <a:latin typeface="Times New Roman"/>
                <a:cs typeface="Times New Roman"/>
              </a:rPr>
              <a:t>nell’associazione </a:t>
            </a:r>
            <a:r>
              <a:rPr sz="1200" dirty="0">
                <a:latin typeface="Times New Roman"/>
                <a:cs typeface="Times New Roman"/>
              </a:rPr>
              <a:t>eterna </a:t>
            </a:r>
            <a:r>
              <a:rPr sz="1200" spc="-5" dirty="0">
                <a:latin typeface="Times New Roman"/>
                <a:cs typeface="Times New Roman"/>
              </a:rPr>
              <a:t>dei  Sette Assoluti dell’Infinità con </a:t>
            </a:r>
            <a:r>
              <a:rPr sz="1200" dirty="0">
                <a:latin typeface="Times New Roman"/>
                <a:cs typeface="Times New Roman"/>
              </a:rPr>
              <a:t>l’infinità </a:t>
            </a:r>
            <a:r>
              <a:rPr sz="1200" spc="-5" dirty="0">
                <a:latin typeface="Times New Roman"/>
                <a:cs typeface="Times New Roman"/>
              </a:rPr>
              <a:t>settupla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fasi autosegmentate dell’IO SONO autorivelatore. Queste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duali, che  si eternano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universi come i sette </a:t>
            </a:r>
            <a:r>
              <a:rPr sz="1200" spc="-5" dirty="0">
                <a:latin typeface="Times New Roman"/>
                <a:cs typeface="Times New Roman"/>
              </a:rPr>
              <a:t>Assoluti, rendono eterne </a:t>
            </a:r>
            <a:r>
              <a:rPr sz="1200" dirty="0">
                <a:latin typeface="Times New Roman"/>
                <a:cs typeface="Times New Roman"/>
              </a:rPr>
              <a:t>le basi </a:t>
            </a:r>
            <a:r>
              <a:rPr sz="1200" spc="-5" dirty="0">
                <a:latin typeface="Times New Roman"/>
                <a:cs typeface="Times New Roman"/>
              </a:rPr>
              <a:t>fondamentali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476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(1157.4) 105:4.3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talvolta affermato </a:t>
            </a:r>
            <a:r>
              <a:rPr sz="1200" dirty="0">
                <a:latin typeface="Times New Roman"/>
                <a:cs typeface="Times New Roman"/>
              </a:rPr>
              <a:t>che l’unità </a:t>
            </a:r>
            <a:r>
              <a:rPr sz="1200" spc="-5" dirty="0">
                <a:latin typeface="Times New Roman"/>
                <a:cs typeface="Times New Roman"/>
              </a:rPr>
              <a:t>genera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dualità, </a:t>
            </a:r>
            <a:r>
              <a:rPr sz="1200" dirty="0">
                <a:latin typeface="Times New Roman"/>
                <a:cs typeface="Times New Roman"/>
              </a:rPr>
              <a:t>che la dualità </a:t>
            </a:r>
            <a:r>
              <a:rPr sz="1200" spc="-5" dirty="0">
                <a:latin typeface="Times New Roman"/>
                <a:cs typeface="Times New Roman"/>
              </a:rPr>
              <a:t>genera </a:t>
            </a:r>
            <a:r>
              <a:rPr sz="1200" dirty="0">
                <a:latin typeface="Times New Roman"/>
                <a:cs typeface="Times New Roman"/>
              </a:rPr>
              <a:t>la triunità e che la triunità è </a:t>
            </a:r>
            <a:r>
              <a:rPr sz="1200" spc="-5" dirty="0">
                <a:latin typeface="Times New Roman"/>
                <a:cs typeface="Times New Roman"/>
              </a:rPr>
              <a:t>l’antenata  eterna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cose. </a:t>
            </a:r>
            <a:r>
              <a:rPr sz="1200" dirty="0">
                <a:latin typeface="Times New Roman"/>
                <a:cs typeface="Times New Roman"/>
              </a:rPr>
              <a:t>Ci sono, in </a:t>
            </a:r>
            <a:r>
              <a:rPr sz="1200" spc="-5" dirty="0">
                <a:latin typeface="Times New Roman"/>
                <a:cs typeface="Times New Roman"/>
              </a:rPr>
              <a:t>verità, tre grandi classi </a:t>
            </a:r>
            <a:r>
              <a:rPr sz="1200" dirty="0">
                <a:latin typeface="Times New Roman"/>
                <a:cs typeface="Times New Roman"/>
              </a:rPr>
              <a:t>di relazioni </a:t>
            </a:r>
            <a:r>
              <a:rPr sz="1200" spc="-5" dirty="0">
                <a:latin typeface="Times New Roman"/>
                <a:cs typeface="Times New Roman"/>
              </a:rPr>
              <a:t>primordiali,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350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(1157.5) 105:4.4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Relazioni </a:t>
            </a:r>
            <a:r>
              <a:rPr sz="1200" i="1" dirty="0">
                <a:latin typeface="Times New Roman"/>
                <a:cs typeface="Times New Roman"/>
              </a:rPr>
              <a:t>di unità. </a:t>
            </a:r>
            <a:r>
              <a:rPr sz="1200" spc="-5" dirty="0">
                <a:latin typeface="Times New Roman"/>
                <a:cs typeface="Times New Roman"/>
              </a:rPr>
              <a:t>Relazioni esistenti all’interno dell’IO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l’unità è </a:t>
            </a:r>
            <a:r>
              <a:rPr sz="1200" spc="-5" dirty="0">
                <a:latin typeface="Times New Roman"/>
                <a:cs typeface="Times New Roman"/>
              </a:rPr>
              <a:t>concepita come </a:t>
            </a:r>
            <a:r>
              <a:rPr sz="1200" dirty="0">
                <a:latin typeface="Times New Roman"/>
                <a:cs typeface="Times New Roman"/>
              </a:rPr>
              <a:t>una  triplice e poi come una settupla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autodifferenziazione.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(1157.6) 105:4.5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Relazioni </a:t>
            </a:r>
            <a:r>
              <a:rPr sz="1200" i="1" dirty="0">
                <a:latin typeface="Times New Roman"/>
                <a:cs typeface="Times New Roman"/>
              </a:rPr>
              <a:t>di dualità. </a:t>
            </a:r>
            <a:r>
              <a:rPr sz="1200" spc="-5" dirty="0">
                <a:latin typeface="Times New Roman"/>
                <a:cs typeface="Times New Roman"/>
              </a:rPr>
              <a:t>Relazioni esistenti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l’IO SONO come settuplo ed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Assoluti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dell’Infinità.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(1157.7) 105:4.6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Relazioni </a:t>
            </a:r>
            <a:r>
              <a:rPr sz="1200" i="1" dirty="0">
                <a:latin typeface="Times New Roman"/>
                <a:cs typeface="Times New Roman"/>
              </a:rPr>
              <a:t>di triunità. </a:t>
            </a:r>
            <a:r>
              <a:rPr sz="1200" spc="-5" dirty="0">
                <a:latin typeface="Times New Roman"/>
                <a:cs typeface="Times New Roman"/>
              </a:rPr>
              <a:t>Queste sono le associazioni </a:t>
            </a:r>
            <a:r>
              <a:rPr sz="1200" dirty="0">
                <a:latin typeface="Times New Roman"/>
                <a:cs typeface="Times New Roman"/>
              </a:rPr>
              <a:t>funzionali dei </a:t>
            </a:r>
            <a:r>
              <a:rPr sz="1200" spc="-5" dirty="0">
                <a:latin typeface="Times New Roman"/>
                <a:cs typeface="Times New Roman"/>
              </a:rPr>
              <a:t>Sette Assoluti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dell’Infinità.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325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(1157.8) 105:4.7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relazioni di triunità </a:t>
            </a:r>
            <a:r>
              <a:rPr sz="1200" spc="-5" dirty="0">
                <a:latin typeface="Times New Roman"/>
                <a:cs typeface="Times New Roman"/>
              </a:rPr>
              <a:t>sorgono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fondamenta </a:t>
            </a:r>
            <a:r>
              <a:rPr sz="1200" dirty="0">
                <a:latin typeface="Times New Roman"/>
                <a:cs typeface="Times New Roman"/>
              </a:rPr>
              <a:t>della dualità a </a:t>
            </a:r>
            <a:r>
              <a:rPr sz="1200" spc="-5" dirty="0">
                <a:latin typeface="Times New Roman"/>
                <a:cs typeface="Times New Roman"/>
              </a:rPr>
              <a:t>causa dell’inevitabilità dell’interassociazione degli  Assoluti.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associazioni triunitarie eternano </a:t>
            </a:r>
            <a:r>
              <a:rPr sz="1200" dirty="0">
                <a:latin typeface="Times New Roman"/>
                <a:cs typeface="Times New Roman"/>
              </a:rPr>
              <a:t>il potenziale di tutta la </a:t>
            </a:r>
            <a:r>
              <a:rPr sz="1200" spc="-5" dirty="0">
                <a:latin typeface="Times New Roman"/>
                <a:cs typeface="Times New Roman"/>
              </a:rPr>
              <a:t>realtà; esse inglobano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deificata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deificata.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676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(1157.9) 105:4.8 </a:t>
            </a:r>
            <a:r>
              <a:rPr sz="1200" spc="-10" dirty="0">
                <a:latin typeface="Times New Roman"/>
                <a:cs typeface="Times New Roman"/>
              </a:rPr>
              <a:t>L’IO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è l’infinità non </a:t>
            </a:r>
            <a:r>
              <a:rPr sz="1200" spc="-5" dirty="0">
                <a:latin typeface="Times New Roman"/>
                <a:cs typeface="Times New Roman"/>
              </a:rPr>
              <a:t>qualificata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i="1" dirty="0">
                <a:latin typeface="Times New Roman"/>
                <a:cs typeface="Times New Roman"/>
              </a:rPr>
              <a:t>unità.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dualità </a:t>
            </a:r>
            <a:r>
              <a:rPr sz="1200" spc="-5" dirty="0">
                <a:latin typeface="Times New Roman"/>
                <a:cs typeface="Times New Roman"/>
              </a:rPr>
              <a:t>eternano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i="1" dirty="0">
                <a:latin typeface="Times New Roman"/>
                <a:cs typeface="Times New Roman"/>
              </a:rPr>
              <a:t>fondamenti </a:t>
            </a:r>
            <a:r>
              <a:rPr sz="1200" spc="-5" dirty="0">
                <a:latin typeface="Times New Roman"/>
                <a:cs typeface="Times New Roman"/>
              </a:rPr>
              <a:t>della realtà.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triunità  </a:t>
            </a:r>
            <a:r>
              <a:rPr sz="1200" spc="-5" dirty="0">
                <a:latin typeface="Times New Roman"/>
                <a:cs typeface="Times New Roman"/>
              </a:rPr>
              <a:t>eventuano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dell’infinità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i="1" dirty="0">
                <a:latin typeface="Times New Roman"/>
                <a:cs typeface="Times New Roman"/>
              </a:rPr>
              <a:t>funzione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(1157.10) 105:4.9 </a:t>
            </a:r>
            <a:r>
              <a:rPr sz="1200" dirty="0">
                <a:latin typeface="Times New Roman"/>
                <a:cs typeface="Times New Roman"/>
              </a:rPr>
              <a:t>I preesistenziali </a:t>
            </a:r>
            <a:r>
              <a:rPr sz="1200" spc="-5" dirty="0">
                <a:latin typeface="Times New Roman"/>
                <a:cs typeface="Times New Roman"/>
              </a:rPr>
              <a:t>diventano esistenziali nei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Assoluti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esistenziali </a:t>
            </a:r>
            <a:r>
              <a:rPr sz="1200" spc="-5" dirty="0">
                <a:latin typeface="Times New Roman"/>
                <a:cs typeface="Times New Roman"/>
              </a:rPr>
              <a:t>diventano funzionali nelle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triunità,</a:t>
            </a:r>
            <a:endParaRPr sz="1200">
              <a:latin typeface="Times New Roman"/>
              <a:cs typeface="Times New Roman"/>
            </a:endParaRPr>
          </a:p>
          <a:p>
            <a:pPr marL="88900" marR="20066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l’associazione basilare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Assoluti.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 stesso tempo </a:t>
            </a:r>
            <a:r>
              <a:rPr sz="1200" dirty="0">
                <a:latin typeface="Times New Roman"/>
                <a:cs typeface="Times New Roman"/>
              </a:rPr>
              <a:t>che le triunità </a:t>
            </a:r>
            <a:r>
              <a:rPr sz="1200" spc="-5" dirty="0">
                <a:latin typeface="Times New Roman"/>
                <a:cs typeface="Times New Roman"/>
              </a:rPr>
              <a:t>si eternano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scenario dell’universo </a:t>
            </a:r>
            <a:r>
              <a:rPr sz="1200" dirty="0">
                <a:latin typeface="Times New Roman"/>
                <a:cs typeface="Times New Roman"/>
              </a:rPr>
              <a:t>è stabilito — i  potenziali sono </a:t>
            </a:r>
            <a:r>
              <a:rPr sz="1200" spc="-5" dirty="0">
                <a:latin typeface="Times New Roman"/>
                <a:cs typeface="Times New Roman"/>
              </a:rPr>
              <a:t>esistenti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attuali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presenti </a:t>
            </a:r>
            <a:r>
              <a:rPr sz="1200" dirty="0">
                <a:latin typeface="Times New Roman"/>
                <a:cs typeface="Times New Roman"/>
              </a:rPr>
              <a:t>— e la pienezza </a:t>
            </a:r>
            <a:r>
              <a:rPr sz="1200" spc="-5" dirty="0">
                <a:latin typeface="Times New Roman"/>
                <a:cs typeface="Times New Roman"/>
              </a:rPr>
              <a:t>dell’eternità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testimone della diversificazione dell’energia  cosmica, del diffondersi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insieme con </a:t>
            </a:r>
            <a:r>
              <a:rPr sz="1200" dirty="0">
                <a:latin typeface="Times New Roman"/>
                <a:cs typeface="Times New Roman"/>
              </a:rPr>
              <a:t>il conferimento della personalità, in  virtù </a:t>
            </a:r>
            <a:r>
              <a:rPr sz="1200" spc="-5" dirty="0">
                <a:latin typeface="Times New Roman"/>
                <a:cs typeface="Times New Roman"/>
              </a:rPr>
              <a:t>della quale </a:t>
            </a:r>
            <a:r>
              <a:rPr sz="1200" dirty="0">
                <a:latin typeface="Times New Roman"/>
                <a:cs typeface="Times New Roman"/>
              </a:rPr>
              <a:t>tutti questi </a:t>
            </a:r>
            <a:r>
              <a:rPr sz="1200" spc="-5" dirty="0">
                <a:latin typeface="Times New Roman"/>
                <a:cs typeface="Times New Roman"/>
              </a:rPr>
              <a:t>derivati della Deità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sono unificati </a:t>
            </a:r>
            <a:r>
              <a:rPr sz="1200" spc="-5" dirty="0">
                <a:latin typeface="Times New Roman"/>
                <a:cs typeface="Times New Roman"/>
              </a:rPr>
              <a:t>nell’esperienza sul livello delle creature e, </a:t>
            </a:r>
            <a:r>
              <a:rPr sz="1200" dirty="0">
                <a:latin typeface="Times New Roman"/>
                <a:cs typeface="Times New Roman"/>
              </a:rPr>
              <a:t>per mezzo  di altre </a:t>
            </a:r>
            <a:r>
              <a:rPr sz="1200" spc="-5" dirty="0">
                <a:latin typeface="Times New Roman"/>
                <a:cs typeface="Times New Roman"/>
              </a:rPr>
              <a:t>tecniche, sul livello delle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supercreature.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promulgazione della realtà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finita</a:t>
            </a:r>
            <a:endParaRPr sz="1600">
              <a:latin typeface="Times New Roman"/>
              <a:cs typeface="Times New Roman"/>
            </a:endParaRPr>
          </a:p>
          <a:p>
            <a:pPr marL="88900" marR="153035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(1158.1) 105:5.1 </a:t>
            </a:r>
            <a:r>
              <a:rPr sz="1200" dirty="0">
                <a:latin typeface="Times New Roman"/>
                <a:cs typeface="Times New Roman"/>
              </a:rPr>
              <a:t>Come la </a:t>
            </a:r>
            <a:r>
              <a:rPr sz="1200" spc="-5" dirty="0">
                <a:latin typeface="Times New Roman"/>
                <a:cs typeface="Times New Roman"/>
              </a:rPr>
              <a:t>diversificazione originale dell’IO SONO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attribuita alla </a:t>
            </a:r>
            <a:r>
              <a:rPr sz="1200" dirty="0">
                <a:latin typeface="Times New Roman"/>
                <a:cs typeface="Times New Roman"/>
              </a:rPr>
              <a:t>volizione inerente e </a:t>
            </a:r>
            <a:r>
              <a:rPr sz="1200" spc="-5" dirty="0">
                <a:latin typeface="Times New Roman"/>
                <a:cs typeface="Times New Roman"/>
              </a:rPr>
              <a:t>contenuta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stessa, 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promulgazione della </a:t>
            </a:r>
            <a:r>
              <a:rPr sz="1200" spc="-5" dirty="0">
                <a:latin typeface="Times New Roman"/>
                <a:cs typeface="Times New Roman"/>
              </a:rPr>
              <a:t>realtà finita </a:t>
            </a:r>
            <a:r>
              <a:rPr sz="1200" dirty="0">
                <a:latin typeface="Times New Roman"/>
                <a:cs typeface="Times New Roman"/>
              </a:rPr>
              <a:t>deve essere </a:t>
            </a:r>
            <a:r>
              <a:rPr sz="1200" spc="-5" dirty="0">
                <a:latin typeface="Times New Roman"/>
                <a:cs typeface="Times New Roman"/>
              </a:rPr>
              <a:t>ascritta agli atti </a:t>
            </a:r>
            <a:r>
              <a:rPr sz="1200" dirty="0">
                <a:latin typeface="Times New Roman"/>
                <a:cs typeface="Times New Roman"/>
              </a:rPr>
              <a:t>volitivi </a:t>
            </a:r>
            <a:r>
              <a:rPr sz="1200" spc="-5" dirty="0">
                <a:latin typeface="Times New Roman"/>
                <a:cs typeface="Times New Roman"/>
              </a:rPr>
              <a:t>della Deità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ed agli </a:t>
            </a:r>
            <a:r>
              <a:rPr sz="1200" dirty="0">
                <a:latin typeface="Times New Roman"/>
                <a:cs typeface="Times New Roman"/>
              </a:rPr>
              <a:t>aggiustamenti della  </a:t>
            </a:r>
            <a:r>
              <a:rPr sz="1200" spc="-5" dirty="0">
                <a:latin typeface="Times New Roman"/>
                <a:cs typeface="Times New Roman"/>
              </a:rPr>
              <a:t>ripercussione </a:t>
            </a:r>
            <a:r>
              <a:rPr sz="1200" dirty="0">
                <a:latin typeface="Times New Roman"/>
                <a:cs typeface="Times New Roman"/>
              </a:rPr>
              <a:t>delle triunità</a:t>
            </a:r>
            <a:r>
              <a:rPr sz="1200" spc="-5" dirty="0">
                <a:latin typeface="Times New Roman"/>
                <a:cs typeface="Times New Roman"/>
              </a:rPr>
              <a:t> funzionali.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921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(1158.2) 105:5.2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deitizzazione del </a:t>
            </a:r>
            <a:r>
              <a:rPr sz="1200" dirty="0">
                <a:latin typeface="Times New Roman"/>
                <a:cs typeface="Times New Roman"/>
              </a:rPr>
              <a:t>finito, </a:t>
            </a:r>
            <a:r>
              <a:rPr sz="1200" spc="-5" dirty="0">
                <a:latin typeface="Times New Roman"/>
                <a:cs typeface="Times New Roman"/>
              </a:rPr>
              <a:t>sembrerebbe che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diversificazioni della realtà abbiano avuto origine su livelli  assoluti;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l’atto volitivo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promulgazione della realtà finita </a:t>
            </a:r>
            <a:r>
              <a:rPr sz="1200" dirty="0">
                <a:latin typeface="Times New Roman"/>
                <a:cs typeface="Times New Roman"/>
              </a:rPr>
              <a:t>connota una </a:t>
            </a:r>
            <a:r>
              <a:rPr sz="1200" spc="-5" dirty="0">
                <a:latin typeface="Times New Roman"/>
                <a:cs typeface="Times New Roman"/>
              </a:rPr>
              <a:t>qualificazione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assolutezza ed implica </a:t>
            </a:r>
            <a:r>
              <a:rPr sz="1200" dirty="0">
                <a:latin typeface="Times New Roman"/>
                <a:cs typeface="Times New Roman"/>
              </a:rPr>
              <a:t>l’apparizione di  </a:t>
            </a:r>
            <a:r>
              <a:rPr sz="1200" spc="-5" dirty="0">
                <a:latin typeface="Times New Roman"/>
                <a:cs typeface="Times New Roman"/>
              </a:rPr>
              <a:t>relatività.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3245" cy="37268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857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(1158.3) 105:5.3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presentiamo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esposizione 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sequenza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descriviamo l’apparizione storica del </a:t>
            </a:r>
            <a:r>
              <a:rPr sz="1200" dirty="0">
                <a:latin typeface="Times New Roman"/>
                <a:cs typeface="Times New Roman"/>
              </a:rPr>
              <a:t>finito come  </a:t>
            </a:r>
            <a:r>
              <a:rPr sz="1200" spc="-5" dirty="0">
                <a:latin typeface="Times New Roman"/>
                <a:cs typeface="Times New Roman"/>
              </a:rPr>
              <a:t>derivante direttamente dall’assoluto,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si dovrebbe ricordare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trascendentali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sia preceduto che seguito </a:t>
            </a:r>
            <a:r>
              <a:rPr sz="1200" dirty="0">
                <a:latin typeface="Times New Roman"/>
                <a:cs typeface="Times New Roman"/>
              </a:rPr>
              <a:t>tutto ciò che è  finito. </a:t>
            </a:r>
            <a:r>
              <a:rPr sz="1200" spc="-5" dirty="0">
                <a:latin typeface="Times New Roman"/>
                <a:cs typeface="Times New Roman"/>
              </a:rPr>
              <a:t>Gli ultimi trascendentali </a:t>
            </a:r>
            <a:r>
              <a:rPr sz="1200" dirty="0">
                <a:latin typeface="Times New Roman"/>
                <a:cs typeface="Times New Roman"/>
              </a:rPr>
              <a:t>sono, in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al finito, </a:t>
            </a:r>
            <a:r>
              <a:rPr sz="1200" spc="-5" dirty="0">
                <a:latin typeface="Times New Roman"/>
                <a:cs typeface="Times New Roman"/>
              </a:rPr>
              <a:t>sia delle cause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completamenti.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371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(1158.4) 105:5.4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finita </a:t>
            </a:r>
            <a:r>
              <a:rPr sz="1200" dirty="0">
                <a:latin typeface="Times New Roman"/>
                <a:cs typeface="Times New Roman"/>
              </a:rPr>
              <a:t>è insita </a:t>
            </a:r>
            <a:r>
              <a:rPr sz="1200" spc="-5" dirty="0">
                <a:latin typeface="Times New Roman"/>
                <a:cs typeface="Times New Roman"/>
              </a:rPr>
              <a:t>nell’Infinito,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trasmutazione della </a:t>
            </a:r>
            <a:r>
              <a:rPr sz="1200" dirty="0">
                <a:latin typeface="Times New Roman"/>
                <a:cs typeface="Times New Roman"/>
              </a:rPr>
              <a:t>possibilità in </a:t>
            </a:r>
            <a:r>
              <a:rPr sz="1200" spc="-5" dirty="0">
                <a:latin typeface="Times New Roman"/>
                <a:cs typeface="Times New Roman"/>
              </a:rPr>
              <a:t>probabilità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inevitabilità deve  essere attribuita al libero arbitrio autoesistente </a:t>
            </a:r>
            <a:r>
              <a:rPr sz="1200" dirty="0">
                <a:latin typeface="Times New Roman"/>
                <a:cs typeface="Times New Roman"/>
              </a:rPr>
              <a:t>della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Centro, </a:t>
            </a:r>
            <a:r>
              <a:rPr sz="1200" spc="-5" dirty="0">
                <a:latin typeface="Times New Roman"/>
                <a:cs typeface="Times New Roman"/>
              </a:rPr>
              <a:t>che attiva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associazioni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triunità.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endParaRPr sz="1200">
              <a:latin typeface="Times New Roman"/>
              <a:cs typeface="Times New Roman"/>
            </a:endParaRPr>
          </a:p>
          <a:p>
            <a:pPr marL="88900" marR="14541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l’infinità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può avere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il livello assoluto </a:t>
            </a:r>
            <a:r>
              <a:rPr sz="1200" spc="-5" dirty="0">
                <a:latin typeface="Times New Roman"/>
                <a:cs typeface="Times New Roman"/>
              </a:rPr>
              <a:t>dell’esistenza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eventuare </a:t>
            </a:r>
            <a:r>
              <a:rPr sz="1200" dirty="0">
                <a:latin typeface="Times New Roman"/>
                <a:cs typeface="Times New Roman"/>
              </a:rPr>
              <a:t>un ultimo o da </a:t>
            </a:r>
            <a:r>
              <a:rPr sz="1200" spc="-5" dirty="0">
                <a:latin typeface="Times New Roman"/>
                <a:cs typeface="Times New Roman"/>
              </a:rPr>
              <a:t>creare 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(1158.5) 105:5.5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l’apparizione della realtà </a:t>
            </a:r>
            <a:r>
              <a:rPr sz="1200" dirty="0">
                <a:latin typeface="Times New Roman"/>
                <a:cs typeface="Times New Roman"/>
              </a:rPr>
              <a:t>relativa e </a:t>
            </a:r>
            <a:r>
              <a:rPr sz="1200" spc="-5" dirty="0">
                <a:latin typeface="Times New Roman"/>
                <a:cs typeface="Times New Roman"/>
              </a:rPr>
              <a:t>qualificata </a:t>
            </a:r>
            <a:r>
              <a:rPr sz="1200" dirty="0">
                <a:latin typeface="Times New Roman"/>
                <a:cs typeface="Times New Roman"/>
              </a:rPr>
              <a:t>inizia un nuovo </a:t>
            </a:r>
            <a:r>
              <a:rPr sz="1200" spc="-5" dirty="0">
                <a:latin typeface="Times New Roman"/>
                <a:cs typeface="Times New Roman"/>
              </a:rPr>
              <a:t>ciclo della realtà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ciclo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—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maestoso </a:t>
            </a:r>
            <a:r>
              <a:rPr sz="1200" dirty="0">
                <a:latin typeface="Times New Roman"/>
                <a:cs typeface="Times New Roman"/>
              </a:rPr>
              <a:t>fluire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altezze </a:t>
            </a:r>
            <a:r>
              <a:rPr sz="1200" spc="-5" dirty="0">
                <a:latin typeface="Times New Roman"/>
                <a:cs typeface="Times New Roman"/>
              </a:rPr>
              <a:t>dell’infinità verso </a:t>
            </a:r>
            <a:r>
              <a:rPr sz="1200" dirty="0">
                <a:latin typeface="Times New Roman"/>
                <a:cs typeface="Times New Roman"/>
              </a:rPr>
              <a:t>il dominio del </a:t>
            </a:r>
            <a:r>
              <a:rPr sz="1200" spc="-5" dirty="0">
                <a:latin typeface="Times New Roman"/>
                <a:cs typeface="Times New Roman"/>
              </a:rPr>
              <a:t>finito, eternamente convergente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sempre  alla ricerca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alti </a:t>
            </a:r>
            <a:r>
              <a:rPr sz="1200" dirty="0">
                <a:latin typeface="Times New Roman"/>
                <a:cs typeface="Times New Roman"/>
              </a:rPr>
              <a:t>destini </a:t>
            </a:r>
            <a:r>
              <a:rPr sz="1200" spc="-5" dirty="0">
                <a:latin typeface="Times New Roman"/>
                <a:cs typeface="Times New Roman"/>
              </a:rPr>
              <a:t>commisurati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sorgente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(1158.6) 105:5.6 </a:t>
            </a:r>
            <a:r>
              <a:rPr sz="1200" spc="-5" dirty="0">
                <a:latin typeface="Times New Roman"/>
                <a:cs typeface="Times New Roman"/>
              </a:rPr>
              <a:t>Queste inconcepibili operazioni segnano </a:t>
            </a:r>
            <a:r>
              <a:rPr sz="1200" dirty="0">
                <a:latin typeface="Times New Roman"/>
                <a:cs typeface="Times New Roman"/>
              </a:rPr>
              <a:t>l’inizio della </a:t>
            </a:r>
            <a:r>
              <a:rPr sz="1200" spc="-5" dirty="0">
                <a:latin typeface="Times New Roman"/>
                <a:cs typeface="Times New Roman"/>
              </a:rPr>
              <a:t>storia universale, indicano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venuta </a:t>
            </a:r>
            <a:r>
              <a:rPr sz="1200" spc="-5" dirty="0">
                <a:latin typeface="Times New Roman"/>
                <a:cs typeface="Times New Roman"/>
              </a:rPr>
              <a:t>all’esistenza del tempo  stesso. 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l’inizio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finito è la </a:t>
            </a:r>
            <a:r>
              <a:rPr sz="1200" spc="-5" dirty="0">
                <a:latin typeface="Times New Roman"/>
                <a:cs typeface="Times New Roman"/>
              </a:rPr>
              <a:t>genesi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realtà; secondo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di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concepibile  </a:t>
            </a:r>
            <a:r>
              <a:rPr sz="1200" spc="-5" dirty="0">
                <a:latin typeface="Times New Roman"/>
                <a:cs typeface="Times New Roman"/>
              </a:rPr>
              <a:t>anteriore al </a:t>
            </a:r>
            <a:r>
              <a:rPr sz="1200" dirty="0">
                <a:latin typeface="Times New Roman"/>
                <a:cs typeface="Times New Roman"/>
              </a:rPr>
              <a:t>finito.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finita </a:t>
            </a:r>
            <a:r>
              <a:rPr sz="1200" spc="-5" dirty="0">
                <a:latin typeface="Times New Roman"/>
                <a:cs typeface="Times New Roman"/>
              </a:rPr>
              <a:t>emergente esiste </a:t>
            </a:r>
            <a:r>
              <a:rPr sz="1200" dirty="0">
                <a:latin typeface="Times New Roman"/>
                <a:cs typeface="Times New Roman"/>
              </a:rPr>
              <a:t>sotto due </a:t>
            </a:r>
            <a:r>
              <a:rPr sz="1200" spc="-5" dirty="0">
                <a:latin typeface="Times New Roman"/>
                <a:cs typeface="Times New Roman"/>
              </a:rPr>
              <a:t>fasi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originali: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(1158.7) 105:5.7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massimi primari,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supremamente </a:t>
            </a:r>
            <a:r>
              <a:rPr sz="1200" spc="-5" dirty="0">
                <a:latin typeface="Times New Roman"/>
                <a:cs typeface="Times New Roman"/>
              </a:rPr>
              <a:t>perfetta, </a:t>
            </a:r>
            <a:r>
              <a:rPr sz="1200" dirty="0">
                <a:latin typeface="Times New Roman"/>
                <a:cs typeface="Times New Roman"/>
              </a:rPr>
              <a:t>il tipo di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10102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(1158.8) 105:5.8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massimi secondari,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supremamente perfezionata, </a:t>
            </a:r>
            <a:r>
              <a:rPr sz="1200" dirty="0">
                <a:latin typeface="Times New Roman"/>
                <a:cs typeface="Times New Roman"/>
              </a:rPr>
              <a:t>il tipo di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creazione del  superuniverso.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1025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(1158.9) 105:5.9 </a:t>
            </a:r>
            <a:r>
              <a:rPr sz="1200" spc="-5" dirty="0">
                <a:latin typeface="Times New Roman"/>
                <a:cs typeface="Times New Roman"/>
              </a:rPr>
              <a:t>Queste, quindi, </a:t>
            </a:r>
            <a:r>
              <a:rPr sz="1200" dirty="0">
                <a:latin typeface="Times New Roman"/>
                <a:cs typeface="Times New Roman"/>
              </a:rPr>
              <a:t>sono le due manifestazioni </a:t>
            </a:r>
            <a:r>
              <a:rPr sz="1200" spc="-5" dirty="0">
                <a:latin typeface="Times New Roman"/>
                <a:cs typeface="Times New Roman"/>
              </a:rPr>
              <a:t>originali: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perfetto per costituzione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perfezionato per evoluzione.  Entrambi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coordinati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eternità,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limiti del tempo </a:t>
            </a:r>
            <a:r>
              <a:rPr sz="1200" spc="-5" dirty="0">
                <a:latin typeface="Times New Roman"/>
                <a:cs typeface="Times New Roman"/>
              </a:rPr>
              <a:t>essi sembrano essere </a:t>
            </a:r>
            <a:r>
              <a:rPr sz="1200" dirty="0">
                <a:latin typeface="Times New Roman"/>
                <a:cs typeface="Times New Roman"/>
              </a:rPr>
              <a:t>differenti. </a:t>
            </a:r>
            <a:r>
              <a:rPr sz="1200" spc="-5" dirty="0">
                <a:latin typeface="Times New Roman"/>
                <a:cs typeface="Times New Roman"/>
              </a:rPr>
              <a:t>Un fattore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significa  crescita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ciò che cresce;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finiti secondari </a:t>
            </a:r>
            <a:r>
              <a:rPr sz="1200" dirty="0">
                <a:latin typeface="Times New Roman"/>
                <a:cs typeface="Times New Roman"/>
              </a:rPr>
              <a:t>crescono;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quelli </a:t>
            </a:r>
            <a:r>
              <a:rPr sz="1200" spc="-5" dirty="0">
                <a:latin typeface="Times New Roman"/>
                <a:cs typeface="Times New Roman"/>
              </a:rPr>
              <a:t>che crescono devono apparire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incompleti nel tempo. Ma  queste differenze,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così </a:t>
            </a:r>
            <a:r>
              <a:rPr sz="1200" dirty="0">
                <a:latin typeface="Times New Roman"/>
                <a:cs typeface="Times New Roman"/>
              </a:rPr>
              <a:t>importanti da </a:t>
            </a:r>
            <a:r>
              <a:rPr sz="1200" spc="-5" dirty="0">
                <a:latin typeface="Times New Roman"/>
                <a:cs typeface="Times New Roman"/>
              </a:rPr>
              <a:t>questa parte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sono inesistenti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2669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(1158.10) 105:5.10 </a:t>
            </a:r>
            <a:r>
              <a:rPr sz="1200" spc="-5" dirty="0">
                <a:latin typeface="Times New Roman"/>
                <a:cs typeface="Times New Roman"/>
              </a:rPr>
              <a:t>Noi parliamo del perfetto </a:t>
            </a:r>
            <a:r>
              <a:rPr sz="1200" dirty="0">
                <a:latin typeface="Times New Roman"/>
                <a:cs typeface="Times New Roman"/>
              </a:rPr>
              <a:t>e del perfezionato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massimi </a:t>
            </a:r>
            <a:r>
              <a:rPr sz="1200" spc="-5" dirty="0">
                <a:latin typeface="Times New Roman"/>
                <a:cs typeface="Times New Roman"/>
              </a:rPr>
              <a:t>primari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secondari,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esiste ancora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tipo: la  trinitizzazione </a:t>
            </a:r>
            <a:r>
              <a:rPr sz="1200" spc="-5" dirty="0">
                <a:latin typeface="Times New Roman"/>
                <a:cs typeface="Times New Roman"/>
              </a:rPr>
              <a:t>ed altre </a:t>
            </a:r>
            <a:r>
              <a:rPr sz="1200" dirty="0">
                <a:latin typeface="Times New Roman"/>
                <a:cs typeface="Times New Roman"/>
              </a:rPr>
              <a:t>relazioni tra i </a:t>
            </a:r>
            <a:r>
              <a:rPr sz="1200" spc="-5" dirty="0">
                <a:latin typeface="Times New Roman"/>
                <a:cs typeface="Times New Roman"/>
              </a:rPr>
              <a:t>primari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secondari si traducono nell’apparizione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massimi terziari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cose, significati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valori che </a:t>
            </a:r>
            <a:r>
              <a:rPr sz="1200" dirty="0">
                <a:latin typeface="Times New Roman"/>
                <a:cs typeface="Times New Roman"/>
              </a:rPr>
              <a:t>non sono né </a:t>
            </a:r>
            <a:r>
              <a:rPr sz="1200" spc="-5" dirty="0">
                <a:latin typeface="Times New Roman"/>
                <a:cs typeface="Times New Roman"/>
              </a:rPr>
              <a:t>perfetti </a:t>
            </a:r>
            <a:r>
              <a:rPr sz="1200" dirty="0">
                <a:latin typeface="Times New Roman"/>
                <a:cs typeface="Times New Roman"/>
              </a:rPr>
              <a:t>né perfezionati,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coordinati con 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fattori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ancestrali.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Le ripercussioni della realtà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finita</a:t>
            </a:r>
            <a:endParaRPr sz="1600">
              <a:latin typeface="Times New Roman"/>
              <a:cs typeface="Times New Roman"/>
            </a:endParaRPr>
          </a:p>
          <a:p>
            <a:pPr marL="88900" marR="30861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(1159.1) 105:6.1 </a:t>
            </a:r>
            <a:r>
              <a:rPr sz="1200" spc="-5" dirty="0">
                <a:latin typeface="Times New Roman"/>
                <a:cs typeface="Times New Roman"/>
              </a:rPr>
              <a:t>L’intera promulgazione delle esistenze finite rappresenta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trasferimento </a:t>
            </a:r>
            <a:r>
              <a:rPr sz="1200" dirty="0">
                <a:latin typeface="Times New Roman"/>
                <a:cs typeface="Times New Roman"/>
              </a:rPr>
              <a:t>dai potenziali </a:t>
            </a:r>
            <a:r>
              <a:rPr sz="1200" spc="-5" dirty="0">
                <a:latin typeface="Times New Roman"/>
                <a:cs typeface="Times New Roman"/>
              </a:rPr>
              <a:t>agli attuali all’interno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associazioni assolute dell’infinità funzionale. Tra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numerose ripercussioni dell’attuazione creativa del </a:t>
            </a:r>
            <a:r>
              <a:rPr sz="1200" dirty="0">
                <a:latin typeface="Times New Roman"/>
                <a:cs typeface="Times New Roman"/>
              </a:rPr>
              <a:t>finito,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possono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citare: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7594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(1159.2) 105:6.2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 reazione della deità, </a:t>
            </a:r>
            <a:r>
              <a:rPr sz="1200" spc="-5" dirty="0">
                <a:latin typeface="Times New Roman"/>
                <a:cs typeface="Times New Roman"/>
              </a:rPr>
              <a:t>l’apparizione dei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supremazia esperienziale: l’attualità della  supremazia personale-spirituale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il potenziale </a:t>
            </a:r>
            <a:r>
              <a:rPr sz="1200" spc="-5" dirty="0">
                <a:latin typeface="Times New Roman"/>
                <a:cs typeface="Times New Roman"/>
              </a:rPr>
              <a:t>della supremazia persona-potere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grande universo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funzione sconosciuta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esperienziale </a:t>
            </a:r>
            <a:r>
              <a:rPr sz="1200" spc="-5" dirty="0">
                <a:latin typeface="Times New Roman"/>
                <a:cs typeface="Times New Roman"/>
              </a:rPr>
              <a:t>agente su </a:t>
            </a:r>
            <a:r>
              <a:rPr sz="1200" dirty="0">
                <a:latin typeface="Times New Roman"/>
                <a:cs typeface="Times New Roman"/>
              </a:rPr>
              <a:t>un livello di  </a:t>
            </a:r>
            <a:r>
              <a:rPr sz="1200" spc="-5" dirty="0">
                <a:latin typeface="Times New Roman"/>
                <a:cs typeface="Times New Roman"/>
              </a:rPr>
              <a:t>supremazia nel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813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(1159.3) 105:6.3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La risposta dell’universo </a:t>
            </a:r>
            <a:r>
              <a:rPr sz="1200" spc="-5" dirty="0">
                <a:latin typeface="Times New Roman"/>
                <a:cs typeface="Times New Roman"/>
              </a:rPr>
              <a:t>implicava un’attivazione dei piani architettonici per </a:t>
            </a:r>
            <a:r>
              <a:rPr sz="1200" dirty="0">
                <a:latin typeface="Times New Roman"/>
                <a:cs typeface="Times New Roman"/>
              </a:rPr>
              <a:t>il livello di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superuniversi,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prosegue </a:t>
            </a:r>
            <a:r>
              <a:rPr sz="1200" dirty="0">
                <a:latin typeface="Times New Roman"/>
                <a:cs typeface="Times New Roman"/>
              </a:rPr>
              <a:t>ancora in tutta </a:t>
            </a:r>
            <a:r>
              <a:rPr sz="1200" spc="-5" dirty="0">
                <a:latin typeface="Times New Roman"/>
                <a:cs typeface="Times New Roman"/>
              </a:rPr>
              <a:t>l’organizzazione fisica dei sette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13395" cy="4130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5816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(1159.4) 105:6.4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La ripercussione delle creature </a:t>
            </a:r>
            <a:r>
              <a:rPr sz="1200" spc="-5" dirty="0">
                <a:latin typeface="Times New Roman"/>
                <a:cs typeface="Times New Roman"/>
              </a:rPr>
              <a:t>alla promulgazione della realtà finita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tradotta nell’apparizione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esseri perfetti dell’ordine degli abitanti </a:t>
            </a:r>
            <a:r>
              <a:rPr sz="1200" dirty="0">
                <a:latin typeface="Times New Roman"/>
                <a:cs typeface="Times New Roman"/>
              </a:rPr>
              <a:t>eterni di Havona e di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evoluzionari </a:t>
            </a:r>
            <a:r>
              <a:rPr sz="1200" spc="-5" dirty="0">
                <a:latin typeface="Times New Roman"/>
                <a:cs typeface="Times New Roman"/>
              </a:rPr>
              <a:t>perfezionati provenienti </a:t>
            </a:r>
            <a:r>
              <a:rPr sz="1200" dirty="0">
                <a:latin typeface="Times New Roman"/>
                <a:cs typeface="Times New Roman"/>
              </a:rPr>
              <a:t>dai  </a:t>
            </a:r>
            <a:r>
              <a:rPr sz="1200" spc="-5" dirty="0">
                <a:latin typeface="Times New Roman"/>
                <a:cs typeface="Times New Roman"/>
              </a:rPr>
              <a:t>sette superuniversi. Ma raggiungere </a:t>
            </a:r>
            <a:r>
              <a:rPr sz="1200" dirty="0">
                <a:latin typeface="Times New Roman"/>
                <a:cs typeface="Times New Roman"/>
              </a:rPr>
              <a:t>la perfezione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esperienza </a:t>
            </a:r>
            <a:r>
              <a:rPr sz="1200" spc="-5" dirty="0">
                <a:latin typeface="Times New Roman"/>
                <a:cs typeface="Times New Roman"/>
              </a:rPr>
              <a:t>evoluzionaria (creativa nel </a:t>
            </a:r>
            <a:r>
              <a:rPr sz="1200" dirty="0">
                <a:latin typeface="Times New Roman"/>
                <a:cs typeface="Times New Roman"/>
              </a:rPr>
              <a:t>tempo)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implica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diverso dalla perfezione </a:t>
            </a:r>
            <a:r>
              <a:rPr sz="1200" dirty="0">
                <a:latin typeface="Times New Roman"/>
                <a:cs typeface="Times New Roman"/>
              </a:rPr>
              <a:t>come punto di </a:t>
            </a:r>
            <a:r>
              <a:rPr sz="1200" spc="-5" dirty="0">
                <a:latin typeface="Times New Roman"/>
                <a:cs typeface="Times New Roman"/>
              </a:rPr>
              <a:t>partenza.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appare l’imperfezione nelle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creazioni</a:t>
            </a:r>
            <a:endParaRPr sz="1200">
              <a:latin typeface="Times New Roman"/>
              <a:cs typeface="Times New Roman"/>
            </a:endParaRPr>
          </a:p>
          <a:p>
            <a:pPr marL="508000" marR="76390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evoluzionarie.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l’origine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potenziale.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cattivo </a:t>
            </a:r>
            <a:r>
              <a:rPr sz="1200" spc="-5" dirty="0">
                <a:latin typeface="Times New Roman"/>
                <a:cs typeface="Times New Roman"/>
              </a:rPr>
              <a:t>adattamento,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disarmonia ed </a:t>
            </a:r>
            <a:r>
              <a:rPr sz="1200" spc="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conflitto, tutte  </a:t>
            </a:r>
            <a:r>
              <a:rPr sz="1200" spc="-5" dirty="0">
                <a:latin typeface="Times New Roman"/>
                <a:cs typeface="Times New Roman"/>
              </a:rPr>
              <a:t>queste cose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inerenti alla crescita </a:t>
            </a:r>
            <a:r>
              <a:rPr sz="1200" dirty="0">
                <a:latin typeface="Times New Roman"/>
                <a:cs typeface="Times New Roman"/>
              </a:rPr>
              <a:t>evoluzionaria, </a:t>
            </a:r>
            <a:r>
              <a:rPr sz="1200" spc="-5" dirty="0">
                <a:latin typeface="Times New Roman"/>
                <a:cs typeface="Times New Roman"/>
              </a:rPr>
              <a:t>dagli universi fisici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alle creature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4591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(1159.5) 105:6.5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La risposta della </a:t>
            </a:r>
            <a:r>
              <a:rPr sz="1200" i="1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all’imperfezione inerente alla </a:t>
            </a:r>
            <a:r>
              <a:rPr sz="1200" dirty="0">
                <a:latin typeface="Times New Roman"/>
                <a:cs typeface="Times New Roman"/>
              </a:rPr>
              <a:t>dilazione </a:t>
            </a:r>
            <a:r>
              <a:rPr sz="1200" spc="-5" dirty="0">
                <a:latin typeface="Times New Roman"/>
                <a:cs typeface="Times New Roman"/>
              </a:rPr>
              <a:t>dell’evoluzione si rivela nella  presenza compensatrice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Settuplo, le </a:t>
            </a:r>
            <a:r>
              <a:rPr sz="1200" spc="-5" dirty="0">
                <a:latin typeface="Times New Roman"/>
                <a:cs typeface="Times New Roman"/>
              </a:rPr>
              <a:t>cui attività integrano ciò </a:t>
            </a:r>
            <a:r>
              <a:rPr sz="1200" dirty="0">
                <a:latin typeface="Times New Roman"/>
                <a:cs typeface="Times New Roman"/>
              </a:rPr>
              <a:t>che è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perfezionamento sia 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perfetto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perfezionato. Questa </a:t>
            </a:r>
            <a:r>
              <a:rPr sz="1200" dirty="0">
                <a:latin typeface="Times New Roman"/>
                <a:cs typeface="Times New Roman"/>
              </a:rPr>
              <a:t>dilazione è </a:t>
            </a:r>
            <a:r>
              <a:rPr sz="1200" spc="-5" dirty="0">
                <a:latin typeface="Times New Roman"/>
                <a:cs typeface="Times New Roman"/>
              </a:rPr>
              <a:t>inseparabile </a:t>
            </a:r>
            <a:r>
              <a:rPr sz="1200" dirty="0">
                <a:latin typeface="Times New Roman"/>
                <a:cs typeface="Times New Roman"/>
              </a:rPr>
              <a:t>dall’evoluzione,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creatività nel tempo.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questa ragione,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ancora,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onnipotente </a:t>
            </a:r>
            <a:r>
              <a:rPr sz="1200" spc="-5" dirty="0">
                <a:latin typeface="Times New Roman"/>
                <a:cs typeface="Times New Roman"/>
              </a:rPr>
              <a:t>del 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fondato sui successi </a:t>
            </a:r>
            <a:r>
              <a:rPr sz="1200" dirty="0">
                <a:latin typeface="Times New Roman"/>
                <a:cs typeface="Times New Roman"/>
              </a:rPr>
              <a:t>di divinità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Settuplo. Questa dilazione rende </a:t>
            </a:r>
            <a:r>
              <a:rPr sz="1200" dirty="0">
                <a:latin typeface="Times New Roman"/>
                <a:cs typeface="Times New Roman"/>
              </a:rPr>
              <a:t>possibile la </a:t>
            </a:r>
            <a:r>
              <a:rPr sz="1200" spc="-5" dirty="0">
                <a:latin typeface="Times New Roman"/>
                <a:cs typeface="Times New Roman"/>
              </a:rPr>
              <a:t>partecipazione delle creature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divina, permettendo </a:t>
            </a:r>
            <a:r>
              <a:rPr sz="1200" spc="-5" dirty="0">
                <a:latin typeface="Times New Roman"/>
                <a:cs typeface="Times New Roman"/>
              </a:rPr>
              <a:t>alle  personalità-creatura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associarsi alla Deità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dello sviluppo massimo.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di 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mortale diviene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partner dell’Aggiustatore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dualizzazione </a:t>
            </a:r>
            <a:r>
              <a:rPr sz="1200" spc="-5" dirty="0">
                <a:latin typeface="Times New Roman"/>
                <a:cs typeface="Times New Roman"/>
              </a:rPr>
              <a:t>dell’anima immortale. Dio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fornisce anche delle tecniche </a:t>
            </a:r>
            <a:r>
              <a:rPr sz="1200" dirty="0">
                <a:latin typeface="Times New Roman"/>
                <a:cs typeface="Times New Roman"/>
              </a:rPr>
              <a:t>di compensazione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limitazioni </a:t>
            </a:r>
            <a:r>
              <a:rPr sz="1200" spc="-5" dirty="0">
                <a:latin typeface="Times New Roman"/>
                <a:cs typeface="Times New Roman"/>
              </a:rPr>
              <a:t>esperienziali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perfezione inerente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compensazione alle </a:t>
            </a:r>
            <a:r>
              <a:rPr sz="1200" dirty="0">
                <a:latin typeface="Times New Roman"/>
                <a:cs typeface="Times New Roman"/>
              </a:rPr>
              <a:t>limitazioni </a:t>
            </a:r>
            <a:r>
              <a:rPr sz="1200" spc="-5" dirty="0">
                <a:latin typeface="Times New Roman"/>
                <a:cs typeface="Times New Roman"/>
              </a:rPr>
              <a:t>dell’imperfezione precedenti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all’ascensione.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L’eventuazione dei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trascendentali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(1159.6) 105:7.1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trascendentali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subinfiniti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subassoluti,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superfiniti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supercreature.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trascendentali si eventuano come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livello integratore che collega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supervalori degli </a:t>
            </a:r>
            <a:r>
              <a:rPr sz="1200" dirty="0">
                <a:latin typeface="Times New Roman"/>
                <a:cs typeface="Times New Roman"/>
              </a:rPr>
              <a:t>assoluti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massimi valori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finiti. Dal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ciò che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trascendentale </a:t>
            </a:r>
            <a:r>
              <a:rPr sz="1200" dirty="0">
                <a:latin typeface="Times New Roman"/>
                <a:cs typeface="Times New Roman"/>
              </a:rPr>
              <a:t>sembra </a:t>
            </a:r>
            <a:r>
              <a:rPr sz="1200" spc="-5" dirty="0">
                <a:latin typeface="Times New Roman"/>
                <a:cs typeface="Times New Roman"/>
              </a:rPr>
              <a:t>essersi eventuato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conseguenza del </a:t>
            </a:r>
            <a:r>
              <a:rPr sz="1200" dirty="0">
                <a:latin typeface="Times New Roman"/>
                <a:cs typeface="Times New Roman"/>
              </a:rPr>
              <a:t>finito;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dell’eternità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un’anticipazione del </a:t>
            </a:r>
            <a:r>
              <a:rPr sz="1200" dirty="0">
                <a:latin typeface="Times New Roman"/>
                <a:cs typeface="Times New Roman"/>
              </a:rPr>
              <a:t>finito; e  </a:t>
            </a:r>
            <a:r>
              <a:rPr sz="1200" spc="-5" dirty="0">
                <a:latin typeface="Times New Roman"/>
                <a:cs typeface="Times New Roman"/>
              </a:rPr>
              <a:t>c’è chi </a:t>
            </a:r>
            <a:r>
              <a:rPr sz="1200" dirty="0">
                <a:latin typeface="Times New Roman"/>
                <a:cs typeface="Times New Roman"/>
              </a:rPr>
              <a:t>lo ha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come un “pre-eco” 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1655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882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(1159.7) 105:7.2 </a:t>
            </a:r>
            <a:r>
              <a:rPr sz="1200" dirty="0">
                <a:latin typeface="Times New Roman"/>
                <a:cs typeface="Times New Roman"/>
              </a:rPr>
              <a:t>Ciò che è </a:t>
            </a:r>
            <a:r>
              <a:rPr sz="1200" spc="-5" dirty="0">
                <a:latin typeface="Times New Roman"/>
                <a:cs typeface="Times New Roman"/>
              </a:rPr>
              <a:t>trascendentale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necessariamente </a:t>
            </a:r>
            <a:r>
              <a:rPr sz="1200" dirty="0">
                <a:latin typeface="Times New Roman"/>
                <a:cs typeface="Times New Roman"/>
              </a:rPr>
              <a:t>privo di sviluppo, ma è </a:t>
            </a:r>
            <a:r>
              <a:rPr sz="1200" spc="-5" dirty="0">
                <a:latin typeface="Times New Roman"/>
                <a:cs typeface="Times New Roman"/>
              </a:rPr>
              <a:t>superevolutivo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finito. Non è nemmeno  non </a:t>
            </a:r>
            <a:r>
              <a:rPr sz="1200" spc="-5" dirty="0">
                <a:latin typeface="Times New Roman"/>
                <a:cs typeface="Times New Roman"/>
              </a:rPr>
              <a:t>esperienziale, </a:t>
            </a:r>
            <a:r>
              <a:rPr sz="1200" dirty="0">
                <a:latin typeface="Times New Roman"/>
                <a:cs typeface="Times New Roman"/>
              </a:rPr>
              <a:t>ma è una </a:t>
            </a:r>
            <a:r>
              <a:rPr sz="1200" spc="-5" dirty="0">
                <a:latin typeface="Times New Roman"/>
                <a:cs typeface="Times New Roman"/>
              </a:rPr>
              <a:t>superesperienza nella </a:t>
            </a:r>
            <a:r>
              <a:rPr sz="1200" dirty="0">
                <a:latin typeface="Times New Roman"/>
                <a:cs typeface="Times New Roman"/>
              </a:rPr>
              <a:t>misura in cui è </a:t>
            </a:r>
            <a:r>
              <a:rPr sz="1200" spc="-5" dirty="0">
                <a:latin typeface="Times New Roman"/>
                <a:cs typeface="Times New Roman"/>
              </a:rPr>
              <a:t>significativo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creature. Forse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migliore illustrazione </a:t>
            </a:r>
            <a:r>
              <a:rPr sz="1200" dirty="0">
                <a:latin typeface="Times New Roman"/>
                <a:cs typeface="Times New Roman"/>
              </a:rPr>
              <a:t>di un  tale </a:t>
            </a:r>
            <a:r>
              <a:rPr sz="1200" spc="-5" dirty="0">
                <a:latin typeface="Times New Roman"/>
                <a:cs typeface="Times New Roman"/>
              </a:rPr>
              <a:t>paradosso </a:t>
            </a:r>
            <a:r>
              <a:rPr sz="1200" dirty="0">
                <a:latin typeface="Times New Roman"/>
                <a:cs typeface="Times New Roman"/>
              </a:rPr>
              <a:t>è 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di perfezione: </a:t>
            </a:r>
            <a:r>
              <a:rPr sz="1200" spc="-5" dirty="0">
                <a:latin typeface="Times New Roman"/>
                <a:cs typeface="Times New Roman"/>
              </a:rPr>
              <a:t>praticamente esso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assoluto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solo l’Isola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veramente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assoluta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“materializzato”. Né </a:t>
            </a:r>
            <a:r>
              <a:rPr sz="1200" dirty="0">
                <a:latin typeface="Times New Roman"/>
                <a:cs typeface="Times New Roman"/>
              </a:rPr>
              <a:t>è una creazione </a:t>
            </a:r>
            <a:r>
              <a:rPr sz="1200" spc="-5" dirty="0">
                <a:latin typeface="Times New Roman"/>
                <a:cs typeface="Times New Roman"/>
              </a:rPr>
              <a:t>evoluzionaria finita come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superuniversi. Havona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ma non  </a:t>
            </a:r>
            <a:r>
              <a:rPr sz="1200" spc="-5" dirty="0">
                <a:latin typeface="Times New Roman"/>
                <a:cs typeface="Times New Roman"/>
              </a:rPr>
              <a:t>immutabile nel senso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crescita. 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abitata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 (i </a:t>
            </a:r>
            <a:r>
              <a:rPr sz="1200" dirty="0">
                <a:latin typeface="Times New Roman"/>
                <a:cs typeface="Times New Roman"/>
              </a:rPr>
              <a:t>nativi di Havona)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sono mai </a:t>
            </a:r>
            <a:r>
              <a:rPr sz="1200" spc="5" dirty="0">
                <a:latin typeface="Times New Roman"/>
                <a:cs typeface="Times New Roman"/>
              </a:rPr>
              <a:t>stati  </a:t>
            </a:r>
            <a:r>
              <a:rPr sz="1200" spc="-5" dirty="0">
                <a:latin typeface="Times New Roman"/>
                <a:cs typeface="Times New Roman"/>
              </a:rPr>
              <a:t>effettivamente creati, perché esistono </a:t>
            </a:r>
            <a:r>
              <a:rPr sz="1200" dirty="0">
                <a:latin typeface="Times New Roman"/>
                <a:cs typeface="Times New Roman"/>
              </a:rPr>
              <a:t>dall’eternità.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è quindi un esempio di </a:t>
            </a:r>
            <a:r>
              <a:rPr sz="1200" spc="-5" dirty="0">
                <a:latin typeface="Times New Roman"/>
                <a:cs typeface="Times New Roman"/>
              </a:rPr>
              <a:t>qualcosa che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finito 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neppure</a:t>
            </a:r>
            <a:endParaRPr sz="1200">
              <a:latin typeface="Times New Roman"/>
              <a:cs typeface="Times New Roman"/>
            </a:endParaRPr>
          </a:p>
          <a:p>
            <a:pPr marL="63500" marR="20955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assoluto. Havona agisce </a:t>
            </a:r>
            <a:r>
              <a:rPr sz="1200" dirty="0">
                <a:latin typeface="Times New Roman"/>
                <a:cs typeface="Times New Roman"/>
              </a:rPr>
              <a:t>inoltre da </a:t>
            </a:r>
            <a:r>
              <a:rPr sz="1200" spc="-5" dirty="0">
                <a:latin typeface="Times New Roman"/>
                <a:cs typeface="Times New Roman"/>
              </a:rPr>
              <a:t>cuscinetto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assoluto e le creazioni </a:t>
            </a:r>
            <a:r>
              <a:rPr sz="1200" spc="-5" dirty="0">
                <a:latin typeface="Times New Roman"/>
                <a:cs typeface="Times New Roman"/>
              </a:rPr>
              <a:t>finite, illustrando ancora </a:t>
            </a:r>
            <a:r>
              <a:rPr sz="1200" dirty="0">
                <a:latin typeface="Times New Roman"/>
                <a:cs typeface="Times New Roman"/>
              </a:rPr>
              <a:t>di più la funzione </a:t>
            </a:r>
            <a:r>
              <a:rPr sz="1200" spc="-5" dirty="0">
                <a:latin typeface="Times New Roman"/>
                <a:cs typeface="Times New Roman"/>
              </a:rPr>
              <a:t>dei  trascendentali. Ma </a:t>
            </a:r>
            <a:r>
              <a:rPr sz="1200" dirty="0">
                <a:latin typeface="Times New Roman"/>
                <a:cs typeface="Times New Roman"/>
              </a:rPr>
              <a:t>Havona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trascendentale </a:t>
            </a:r>
            <a:r>
              <a:rPr sz="1200" dirty="0">
                <a:latin typeface="Times New Roman"/>
                <a:cs typeface="Times New Roman"/>
              </a:rPr>
              <a:t>— è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981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(1160.1) 105:7.3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associato ai </a:t>
            </a:r>
            <a:r>
              <a:rPr sz="1200" dirty="0">
                <a:latin typeface="Times New Roman"/>
                <a:cs typeface="Times New Roman"/>
              </a:rPr>
              <a:t>finiti, </a:t>
            </a:r>
            <a:r>
              <a:rPr sz="1200" spc="-5" dirty="0">
                <a:latin typeface="Times New Roman"/>
                <a:cs typeface="Times New Roman"/>
              </a:rPr>
              <a:t>così l’Ultimo </a:t>
            </a:r>
            <a:r>
              <a:rPr sz="1200" dirty="0">
                <a:latin typeface="Times New Roman"/>
                <a:cs typeface="Times New Roman"/>
              </a:rPr>
              <a:t>è identificato con i </a:t>
            </a:r>
            <a:r>
              <a:rPr sz="1200" spc="-5" dirty="0">
                <a:latin typeface="Times New Roman"/>
                <a:cs typeface="Times New Roman"/>
              </a:rPr>
              <a:t>trascendentali. </a:t>
            </a:r>
            <a:r>
              <a:rPr sz="1200" dirty="0">
                <a:latin typeface="Times New Roman"/>
                <a:cs typeface="Times New Roman"/>
              </a:rPr>
              <a:t>Ma benché noi </a:t>
            </a:r>
            <a:r>
              <a:rPr sz="1200" spc="-5" dirty="0">
                <a:latin typeface="Times New Roman"/>
                <a:cs typeface="Times New Roman"/>
              </a:rPr>
              <a:t>compariamo </a:t>
            </a:r>
            <a:r>
              <a:rPr sz="1200" dirty="0">
                <a:latin typeface="Times New Roman"/>
                <a:cs typeface="Times New Roman"/>
              </a:rPr>
              <a:t>in  tal modo 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l’Ultimo,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differiscono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qualcosa di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nel grado;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è anche una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qualità. L’Ultimo </a:t>
            </a:r>
            <a:r>
              <a:rPr sz="1200" dirty="0">
                <a:latin typeface="Times New Roman"/>
                <a:cs typeface="Times New Roman"/>
              </a:rPr>
              <a:t>è qualcosa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più di un </a:t>
            </a:r>
            <a:r>
              <a:rPr sz="1200" spc="-5" dirty="0">
                <a:latin typeface="Times New Roman"/>
                <a:cs typeface="Times New Roman"/>
              </a:rPr>
              <a:t>super-Supremo proiettato sul livello trascendentale. L’Ultimo </a:t>
            </a:r>
            <a:r>
              <a:rPr sz="1200" dirty="0">
                <a:latin typeface="Times New Roman"/>
                <a:cs typeface="Times New Roman"/>
              </a:rPr>
              <a:t>è tutto </a:t>
            </a:r>
            <a:r>
              <a:rPr sz="1200" spc="-5" dirty="0">
                <a:latin typeface="Times New Roman"/>
                <a:cs typeface="Times New Roman"/>
              </a:rPr>
              <a:t>ciò, </a:t>
            </a:r>
            <a:r>
              <a:rPr sz="1200" dirty="0">
                <a:latin typeface="Times New Roman"/>
                <a:cs typeface="Times New Roman"/>
              </a:rPr>
              <a:t>ma è ancora di  più: </a:t>
            </a:r>
            <a:r>
              <a:rPr sz="1200" spc="-5" dirty="0">
                <a:latin typeface="Times New Roman"/>
                <a:cs typeface="Times New Roman"/>
              </a:rPr>
              <a:t>l’Ultimo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un’eventuazione </a:t>
            </a:r>
            <a:r>
              <a:rPr sz="1200" dirty="0">
                <a:latin typeface="Times New Roman"/>
                <a:cs typeface="Times New Roman"/>
              </a:rPr>
              <a:t>di nuove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qualificazione </a:t>
            </a:r>
            <a:r>
              <a:rPr sz="1200" dirty="0">
                <a:latin typeface="Times New Roman"/>
                <a:cs typeface="Times New Roman"/>
              </a:rPr>
              <a:t>di nuove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allora era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(1160.2) 105:7.4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associate al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trascendentale </a:t>
            </a:r>
            <a:r>
              <a:rPr sz="1200" dirty="0">
                <a:latin typeface="Times New Roman"/>
                <a:cs typeface="Times New Roman"/>
              </a:rPr>
              <a:t>vi sono le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(1160.3) 105:7.5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della Deità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dell’Ultimo.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(1160.4) 105:7.6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dell’universo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(1160.5) 105:7.7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Architetti dell’Universo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784465" cy="3559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(1160.6) 105:7.8 </a:t>
            </a:r>
            <a:r>
              <a:rPr sz="1200" dirty="0">
                <a:latin typeface="Times New Roman"/>
                <a:cs typeface="Times New Roman"/>
              </a:rPr>
              <a:t>4. I due ordini di </a:t>
            </a:r>
            <a:r>
              <a:rPr sz="1200" spc="-5" dirty="0">
                <a:latin typeface="Times New Roman"/>
                <a:cs typeface="Times New Roman"/>
              </a:rPr>
              <a:t>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(1160.7) 105:7.9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Certe modificazioni della </a:t>
            </a:r>
            <a:r>
              <a:rPr sz="1200" dirty="0">
                <a:latin typeface="Times New Roman"/>
                <a:cs typeface="Times New Roman"/>
              </a:rPr>
              <a:t>potenza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spaziale.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(1160.8) 105:7.10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Certi valori dello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(1160.9) 105:7.11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Certi significati della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(1160.10) 105:7.12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qualità e le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absonite.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(1160.11) 105:7.13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5" dirty="0">
                <a:latin typeface="Times New Roman"/>
                <a:cs typeface="Times New Roman"/>
              </a:rPr>
              <a:t>L’onnipotenza, </a:t>
            </a:r>
            <a:r>
              <a:rPr sz="1200" dirty="0">
                <a:latin typeface="Times New Roman"/>
                <a:cs typeface="Times New Roman"/>
              </a:rPr>
              <a:t>l’onniscienza 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l’onnipresenza.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790"/>
              </a:spcBef>
            </a:pPr>
            <a:r>
              <a:rPr sz="800" spc="-5" dirty="0">
                <a:latin typeface="Times New Roman"/>
                <a:cs typeface="Times New Roman"/>
              </a:rPr>
              <a:t>(1160.12) 105:7.14 </a:t>
            </a:r>
            <a:r>
              <a:rPr sz="1800" baseline="-25462" dirty="0">
                <a:latin typeface="Times New Roman"/>
                <a:cs typeface="Times New Roman"/>
              </a:rPr>
              <a:t>10. </a:t>
            </a:r>
            <a:r>
              <a:rPr sz="1800" spc="-22" baseline="-25462" dirty="0">
                <a:latin typeface="Times New Roman"/>
                <a:cs typeface="Times New Roman"/>
              </a:rPr>
              <a:t>Lo</a:t>
            </a:r>
            <a:r>
              <a:rPr sz="1800" spc="-292" baseline="-25462" dirty="0">
                <a:latin typeface="Times New Roman"/>
                <a:cs typeface="Times New Roman"/>
              </a:rPr>
              <a:t> </a:t>
            </a:r>
            <a:r>
              <a:rPr sz="1800" baseline="-25462" dirty="0">
                <a:latin typeface="Times New Roman"/>
                <a:cs typeface="Times New Roman"/>
              </a:rPr>
              <a:t>spazio.</a:t>
            </a:r>
            <a:endParaRPr sz="1800" baseline="-25462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00">
              <a:latin typeface="Times New Roman"/>
              <a:cs typeface="Times New Roman"/>
            </a:endParaRPr>
          </a:p>
          <a:p>
            <a:pPr marL="50800" marR="6476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(1160.13) 105:7.15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viviamo </a:t>
            </a:r>
            <a:r>
              <a:rPr sz="1200" dirty="0">
                <a:latin typeface="Times New Roman"/>
                <a:cs typeface="Times New Roman"/>
              </a:rPr>
              <a:t>attualmente può </a:t>
            </a:r>
            <a:r>
              <a:rPr sz="1200" spc="-5" dirty="0">
                <a:latin typeface="Times New Roman"/>
                <a:cs typeface="Times New Roman"/>
              </a:rPr>
              <a:t>essere immaginato come esistente su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finiti, trascendentali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assoluti. Questo </a:t>
            </a:r>
            <a:r>
              <a:rPr sz="1200" dirty="0">
                <a:latin typeface="Times New Roman"/>
                <a:cs typeface="Times New Roman"/>
              </a:rPr>
              <a:t>è lo </a:t>
            </a:r>
            <a:r>
              <a:rPr sz="1200" spc="-5" dirty="0">
                <a:latin typeface="Times New Roman"/>
                <a:cs typeface="Times New Roman"/>
              </a:rPr>
              <a:t>scenario cosmico nel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si svolge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dramma eterno delle attività della personalità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metamorfosi  </a:t>
            </a:r>
            <a:r>
              <a:rPr sz="1200" spc="-5" dirty="0">
                <a:latin typeface="Times New Roman"/>
                <a:cs typeface="Times New Roman"/>
              </a:rPr>
              <a:t>dell’energia.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(1160.14) 105:7.16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sono unificate </a:t>
            </a:r>
            <a:r>
              <a:rPr sz="1200" i="1" spc="-5" dirty="0">
                <a:latin typeface="Times New Roman"/>
                <a:cs typeface="Times New Roman"/>
              </a:rPr>
              <a:t>assolutamente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diverse </a:t>
            </a:r>
            <a:r>
              <a:rPr sz="1200" dirty="0">
                <a:latin typeface="Times New Roman"/>
                <a:cs typeface="Times New Roman"/>
              </a:rPr>
              <a:t>triunità, </a:t>
            </a:r>
            <a:r>
              <a:rPr sz="1200" i="1" spc="-5" dirty="0">
                <a:latin typeface="Times New Roman"/>
                <a:cs typeface="Times New Roman"/>
              </a:rPr>
              <a:t>funzionalmente </a:t>
            </a:r>
            <a:r>
              <a:rPr sz="1200" spc="-5" dirty="0">
                <a:latin typeface="Times New Roman"/>
                <a:cs typeface="Times New Roman"/>
              </a:rPr>
              <a:t>dagli Architetti  dell’Universo 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relativamente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coordinatori subsupremi della </a:t>
            </a:r>
            <a:r>
              <a:rPr sz="1200" dirty="0">
                <a:latin typeface="Times New Roman"/>
                <a:cs typeface="Times New Roman"/>
              </a:rPr>
              <a:t>divinità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Settuplo.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79105" cy="19659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(1160.15) 105:7.17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rappresenta </a:t>
            </a:r>
            <a:r>
              <a:rPr sz="1200" dirty="0">
                <a:latin typeface="Times New Roman"/>
                <a:cs typeface="Times New Roman"/>
              </a:rPr>
              <a:t>la rivelazione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e della divinità </a:t>
            </a:r>
            <a:r>
              <a:rPr sz="1200" spc="-5" dirty="0">
                <a:latin typeface="Times New Roman"/>
                <a:cs typeface="Times New Roman"/>
              </a:rPr>
              <a:t>del Padre Universale alle creature </a:t>
            </a:r>
            <a:r>
              <a:rPr sz="1200" dirty="0">
                <a:latin typeface="Times New Roman"/>
                <a:cs typeface="Times New Roman"/>
              </a:rPr>
              <a:t>di status  </a:t>
            </a:r>
            <a:r>
              <a:rPr sz="1200" spc="-5" dirty="0">
                <a:latin typeface="Times New Roman"/>
                <a:cs typeface="Times New Roman"/>
              </a:rPr>
              <a:t>massimo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submassimo,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esistono </a:t>
            </a:r>
            <a:r>
              <a:rPr sz="1200" dirty="0">
                <a:latin typeface="Times New Roman"/>
                <a:cs typeface="Times New Roman"/>
              </a:rPr>
              <a:t>altre relazioni settuple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che </a:t>
            </a:r>
            <a:r>
              <a:rPr sz="1200" dirty="0">
                <a:latin typeface="Times New Roman"/>
                <a:cs typeface="Times New Roman"/>
              </a:rPr>
              <a:t>non concernono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manifestazione  </a:t>
            </a:r>
            <a:r>
              <a:rPr sz="1200" spc="-5" dirty="0">
                <a:latin typeface="Times New Roman"/>
                <a:cs typeface="Times New Roman"/>
              </a:rPr>
              <a:t>del ministero </a:t>
            </a:r>
            <a:r>
              <a:rPr sz="1200" dirty="0">
                <a:latin typeface="Times New Roman"/>
                <a:cs typeface="Times New Roman"/>
              </a:rPr>
              <a:t>spirituale divino </a:t>
            </a:r>
            <a:r>
              <a:rPr sz="1200" spc="-5" dirty="0">
                <a:latin typeface="Times New Roman"/>
                <a:cs typeface="Times New Roman"/>
              </a:rPr>
              <a:t>del Dio </a:t>
            </a:r>
            <a:r>
              <a:rPr sz="1200" dirty="0">
                <a:latin typeface="Times New Roman"/>
                <a:cs typeface="Times New Roman"/>
              </a:rPr>
              <a:t>che è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968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(1160.16) 105:7.18 </a:t>
            </a:r>
            <a:r>
              <a:rPr sz="1200" spc="-5" dirty="0">
                <a:latin typeface="Times New Roman"/>
                <a:cs typeface="Times New Roman"/>
              </a:rPr>
              <a:t>Nell’eternità del passato </a:t>
            </a:r>
            <a:r>
              <a:rPr sz="1200" dirty="0">
                <a:latin typeface="Times New Roman"/>
                <a:cs typeface="Times New Roman"/>
              </a:rPr>
              <a:t>le forze degli </a:t>
            </a:r>
            <a:r>
              <a:rPr sz="1200" spc="-5" dirty="0">
                <a:latin typeface="Times New Roman"/>
                <a:cs typeface="Times New Roman"/>
              </a:rPr>
              <a:t>Assoluti, gli spiriti delle Deità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degli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 mobilitarono in  </a:t>
            </a:r>
            <a:r>
              <a:rPr sz="1200" dirty="0">
                <a:latin typeface="Times New Roman"/>
                <a:cs typeface="Times New Roman"/>
              </a:rPr>
              <a:t>risposta </a:t>
            </a:r>
            <a:r>
              <a:rPr sz="1200" spc="-5" dirty="0">
                <a:latin typeface="Times New Roman"/>
                <a:cs typeface="Times New Roman"/>
              </a:rPr>
              <a:t>all’autovolontà </a:t>
            </a:r>
            <a:r>
              <a:rPr sz="1200" dirty="0">
                <a:latin typeface="Times New Roman"/>
                <a:cs typeface="Times New Roman"/>
              </a:rPr>
              <a:t>primordiale dell’autovolontà </a:t>
            </a:r>
            <a:r>
              <a:rPr sz="1200" spc="-5" dirty="0">
                <a:latin typeface="Times New Roman"/>
                <a:cs typeface="Times New Roman"/>
              </a:rPr>
              <a:t>autoesistente. Nella presente era dell’universo stiamo </a:t>
            </a:r>
            <a:r>
              <a:rPr sz="1200" dirty="0">
                <a:latin typeface="Times New Roman"/>
                <a:cs typeface="Times New Roman"/>
              </a:rPr>
              <a:t>tutti assistendo </a:t>
            </a:r>
            <a:r>
              <a:rPr sz="1200" spc="-5" dirty="0">
                <a:latin typeface="Times New Roman"/>
                <a:cs typeface="Times New Roman"/>
              </a:rPr>
              <a:t>alle  grandiose ripercussioni </a:t>
            </a:r>
            <a:r>
              <a:rPr sz="1200" dirty="0">
                <a:latin typeface="Times New Roman"/>
                <a:cs typeface="Times New Roman"/>
              </a:rPr>
              <a:t>dell’immenso </a:t>
            </a:r>
            <a:r>
              <a:rPr sz="1200" spc="-5" dirty="0">
                <a:latin typeface="Times New Roman"/>
                <a:cs typeface="Times New Roman"/>
              </a:rPr>
              <a:t>panorama </a:t>
            </a:r>
            <a:r>
              <a:rPr sz="1200" dirty="0">
                <a:latin typeface="Times New Roman"/>
                <a:cs typeface="Times New Roman"/>
              </a:rPr>
              <a:t>cosmico </a:t>
            </a:r>
            <a:r>
              <a:rPr sz="1200" spc="-5" dirty="0">
                <a:latin typeface="Times New Roman"/>
                <a:cs typeface="Times New Roman"/>
              </a:rPr>
              <a:t>delle manifestazioni subassolute dei </a:t>
            </a: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illimitati di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5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realtà.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possibile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diversificazione continua della realtà originale </a:t>
            </a:r>
            <a:r>
              <a:rPr sz="1200" dirty="0">
                <a:latin typeface="Times New Roman"/>
                <a:cs typeface="Times New Roman"/>
              </a:rPr>
              <a:t>della Prima Sorgente e </a:t>
            </a:r>
            <a:r>
              <a:rPr sz="1200" spc="-5" dirty="0">
                <a:latin typeface="Times New Roman"/>
                <a:cs typeface="Times New Roman"/>
              </a:rPr>
              <a:t>Centro prosegua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avanti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verso l’esterno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ere ed ere, incessantemente, fino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estensioni remote ed inconcepibili dell’infinità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assoluta.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(1161.1) 105:7.19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5213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390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(696.7) 61:3.3 </a:t>
            </a:r>
            <a:r>
              <a:rPr sz="1200" i="1" dirty="0">
                <a:latin typeface="Times New Roman"/>
                <a:cs typeface="Times New Roman"/>
              </a:rPr>
              <a:t>25.000.000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produsse una </a:t>
            </a:r>
            <a:r>
              <a:rPr sz="1200" spc="-5" dirty="0">
                <a:latin typeface="Times New Roman"/>
                <a:cs typeface="Times New Roman"/>
              </a:rPr>
              <a:t>leggera </a:t>
            </a:r>
            <a:r>
              <a:rPr sz="1200" dirty="0">
                <a:latin typeface="Times New Roman"/>
                <a:cs typeface="Times New Roman"/>
              </a:rPr>
              <a:t>sommersione delle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dopo una lunga </a:t>
            </a:r>
            <a:r>
              <a:rPr sz="1200" spc="-5" dirty="0">
                <a:latin typeface="Times New Roman"/>
                <a:cs typeface="Times New Roman"/>
              </a:rPr>
              <a:t>epoca </a:t>
            </a:r>
            <a:r>
              <a:rPr sz="1200" dirty="0">
                <a:latin typeface="Times New Roman"/>
                <a:cs typeface="Times New Roman"/>
              </a:rPr>
              <a:t>di emersione.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regione  </a:t>
            </a:r>
            <a:r>
              <a:rPr sz="1200" spc="-5" dirty="0">
                <a:latin typeface="Times New Roman"/>
                <a:cs typeface="Times New Roman"/>
              </a:rPr>
              <a:t>delle Montagne Rocciose rimase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elevata, cosicché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da erosione </a:t>
            </a:r>
            <a:r>
              <a:rPr sz="1200" spc="-5" dirty="0">
                <a:latin typeface="Times New Roman"/>
                <a:cs typeface="Times New Roman"/>
              </a:rPr>
              <a:t>continuarono </a:t>
            </a:r>
            <a:r>
              <a:rPr sz="1200" dirty="0">
                <a:latin typeface="Times New Roman"/>
                <a:cs typeface="Times New Roman"/>
              </a:rPr>
              <a:t>a depositarsi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pianure  orientali.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Sierras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nuovamente </a:t>
            </a:r>
            <a:r>
              <a:rPr sz="1200" dirty="0">
                <a:latin typeface="Times New Roman"/>
                <a:cs typeface="Times New Roman"/>
              </a:rPr>
              <a:t>innalzate; in </a:t>
            </a:r>
            <a:r>
              <a:rPr sz="1200" spc="-5" dirty="0">
                <a:latin typeface="Times New Roman"/>
                <a:cs typeface="Times New Roman"/>
              </a:rPr>
              <a:t>effetti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non hanno mai </a:t>
            </a:r>
            <a:r>
              <a:rPr sz="1200" spc="-5" dirty="0">
                <a:latin typeface="Times New Roman"/>
                <a:cs typeface="Times New Roman"/>
              </a:rPr>
              <a:t>cessato </a:t>
            </a:r>
            <a:r>
              <a:rPr sz="1200" dirty="0">
                <a:latin typeface="Times New Roman"/>
                <a:cs typeface="Times New Roman"/>
              </a:rPr>
              <a:t>di elevarsi.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faglia </a:t>
            </a:r>
            <a:r>
              <a:rPr sz="1200" dirty="0">
                <a:latin typeface="Times New Roman"/>
                <a:cs typeface="Times New Roman"/>
              </a:rPr>
              <a:t>verticale  di </a:t>
            </a:r>
            <a:r>
              <a:rPr sz="1200" spc="-5" dirty="0">
                <a:latin typeface="Times New Roman"/>
                <a:cs typeface="Times New Roman"/>
              </a:rPr>
              <a:t>circa sei chilometri </a:t>
            </a:r>
            <a:r>
              <a:rPr sz="1200" dirty="0">
                <a:latin typeface="Times New Roman"/>
                <a:cs typeface="Times New Roman"/>
              </a:rPr>
              <a:t>e mezzo </a:t>
            </a:r>
            <a:r>
              <a:rPr sz="1200" spc="-5" dirty="0">
                <a:latin typeface="Times New Roman"/>
                <a:cs typeface="Times New Roman"/>
              </a:rPr>
              <a:t>nella regione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California risale </a:t>
            </a:r>
            <a:r>
              <a:rPr sz="1200" dirty="0">
                <a:latin typeface="Times New Roman"/>
                <a:cs typeface="Times New Roman"/>
              </a:rPr>
              <a:t>a questo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periodo.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76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(696.8) 61:3.4 </a:t>
            </a:r>
            <a:r>
              <a:rPr sz="1200" i="1" dirty="0">
                <a:latin typeface="Times New Roman"/>
                <a:cs typeface="Times New Roman"/>
              </a:rPr>
              <a:t>20.000.000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l’epoca d’oro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mammiferi. L’istmo dello </a:t>
            </a:r>
            <a:r>
              <a:rPr sz="1200" dirty="0">
                <a:latin typeface="Times New Roman"/>
                <a:cs typeface="Times New Roman"/>
              </a:rPr>
              <a:t>Stretto di </a:t>
            </a:r>
            <a:r>
              <a:rPr sz="1200" spc="-5" dirty="0">
                <a:latin typeface="Times New Roman"/>
                <a:cs typeface="Times New Roman"/>
              </a:rPr>
              <a:t>Bering era emerso, </a:t>
            </a:r>
            <a:r>
              <a:rPr sz="1200" dirty="0">
                <a:latin typeface="Times New Roman"/>
                <a:cs typeface="Times New Roman"/>
              </a:rPr>
              <a:t>e numerosi 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animali emigrarono dall’Asia all’America del Nord; essi comprendevano </a:t>
            </a:r>
            <a:r>
              <a:rPr sz="1200" dirty="0">
                <a:latin typeface="Times New Roman"/>
                <a:cs typeface="Times New Roman"/>
              </a:rPr>
              <a:t>mastodonti a quattro </a:t>
            </a:r>
            <a:r>
              <a:rPr sz="1200" spc="-5" dirty="0">
                <a:latin typeface="Times New Roman"/>
                <a:cs typeface="Times New Roman"/>
              </a:rPr>
              <a:t>zanne, rinoceronti dalle  </a:t>
            </a:r>
            <a:r>
              <a:rPr sz="1200" dirty="0">
                <a:latin typeface="Times New Roman"/>
                <a:cs typeface="Times New Roman"/>
              </a:rPr>
              <a:t>zampe </a:t>
            </a:r>
            <a:r>
              <a:rPr sz="1200" spc="-5" dirty="0">
                <a:latin typeface="Times New Roman"/>
                <a:cs typeface="Times New Roman"/>
              </a:rPr>
              <a:t>corte </a:t>
            </a:r>
            <a:r>
              <a:rPr sz="1200" dirty="0">
                <a:latin typeface="Times New Roman"/>
                <a:cs typeface="Times New Roman"/>
              </a:rPr>
              <a:t>e molte </a:t>
            </a:r>
            <a:r>
              <a:rPr sz="1200" spc="-5" dirty="0">
                <a:latin typeface="Times New Roman"/>
                <a:cs typeface="Times New Roman"/>
              </a:rPr>
              <a:t>varietà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felini.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77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(696.9) 61:3.5 </a:t>
            </a:r>
            <a:r>
              <a:rPr sz="1200" spc="-5" dirty="0">
                <a:latin typeface="Times New Roman"/>
                <a:cs typeface="Times New Roman"/>
              </a:rPr>
              <a:t>Apparvero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cervi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l’America del Nord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presto invasa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ruminanti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cervi, </a:t>
            </a:r>
            <a:r>
              <a:rPr sz="1200" dirty="0">
                <a:latin typeface="Times New Roman"/>
                <a:cs typeface="Times New Roman"/>
              </a:rPr>
              <a:t>buoi, </a:t>
            </a:r>
            <a:r>
              <a:rPr sz="1200" spc="-5" dirty="0">
                <a:latin typeface="Times New Roman"/>
                <a:cs typeface="Times New Roman"/>
              </a:rPr>
              <a:t>cammelli, </a:t>
            </a:r>
            <a:r>
              <a:rPr sz="1200" dirty="0">
                <a:latin typeface="Times New Roman"/>
                <a:cs typeface="Times New Roman"/>
              </a:rPr>
              <a:t>bisonti e </a:t>
            </a:r>
            <a:r>
              <a:rPr sz="1200" spc="-5" dirty="0">
                <a:latin typeface="Times New Roman"/>
                <a:cs typeface="Times New Roman"/>
              </a:rPr>
              <a:t>numerose  specie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rinoceronti </a:t>
            </a:r>
            <a:r>
              <a:rPr sz="1200" dirty="0">
                <a:latin typeface="Times New Roman"/>
                <a:cs typeface="Times New Roman"/>
              </a:rPr>
              <a:t>— ma i </a:t>
            </a:r>
            <a:r>
              <a:rPr sz="1200" spc="-5" dirty="0">
                <a:latin typeface="Times New Roman"/>
                <a:cs typeface="Times New Roman"/>
              </a:rPr>
              <a:t>porci giganti, che raggiungevano circa </a:t>
            </a:r>
            <a:r>
              <a:rPr sz="1200" dirty="0">
                <a:latin typeface="Times New Roman"/>
                <a:cs typeface="Times New Roman"/>
              </a:rPr>
              <a:t>due metri di </a:t>
            </a:r>
            <a:r>
              <a:rPr sz="1200" spc="-5" dirty="0">
                <a:latin typeface="Times New Roman"/>
                <a:cs typeface="Times New Roman"/>
              </a:rPr>
              <a:t>altezza, si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estinsero.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(697.1) 61:3.6 </a:t>
            </a:r>
            <a:r>
              <a:rPr sz="1200" spc="-5" dirty="0">
                <a:latin typeface="Times New Roman"/>
                <a:cs typeface="Times New Roman"/>
              </a:rPr>
              <a:t>Gli enormi elefanti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e di quelli successivi </a:t>
            </a:r>
            <a:r>
              <a:rPr sz="1200" spc="-5" dirty="0">
                <a:latin typeface="Times New Roman"/>
                <a:cs typeface="Times New Roman"/>
              </a:rPr>
              <a:t>possedevano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cervello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grande </a:t>
            </a:r>
            <a:r>
              <a:rPr sz="1200" spc="-5" dirty="0">
                <a:latin typeface="Times New Roman"/>
                <a:cs typeface="Times New Roman"/>
              </a:rPr>
              <a:t>corpo,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invasero ben presto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intero ad eccezione dell’Australia. Per </a:t>
            </a:r>
            <a:r>
              <a:rPr sz="1200" dirty="0">
                <a:latin typeface="Times New Roman"/>
                <a:cs typeface="Times New Roman"/>
              </a:rPr>
              <a:t>una volta il mondo </a:t>
            </a:r>
            <a:r>
              <a:rPr sz="1200" spc="-5" dirty="0">
                <a:latin typeface="Times New Roman"/>
                <a:cs typeface="Times New Roman"/>
              </a:rPr>
              <a:t>era dominato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enorme con un  </a:t>
            </a:r>
            <a:r>
              <a:rPr sz="1200" spc="-5" dirty="0">
                <a:latin typeface="Times New Roman"/>
                <a:cs typeface="Times New Roman"/>
              </a:rPr>
              <a:t>cervello sufficientemente grande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permettergli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sopravvivere. A </a:t>
            </a:r>
            <a:r>
              <a:rPr sz="1200" dirty="0">
                <a:latin typeface="Times New Roman"/>
                <a:cs typeface="Times New Roman"/>
              </a:rPr>
              <a:t>fronte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altamente intelligente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ere, </a:t>
            </a:r>
            <a:r>
              <a:rPr sz="1200" dirty="0">
                <a:latin typeface="Times New Roman"/>
                <a:cs typeface="Times New Roman"/>
              </a:rPr>
              <a:t>nessun  </a:t>
            </a:r>
            <a:r>
              <a:rPr sz="1200" spc="-5" dirty="0">
                <a:latin typeface="Times New Roman"/>
                <a:cs typeface="Times New Roman"/>
              </a:rPr>
              <a:t>animale della taglia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elefante 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sopravvivere </a:t>
            </a:r>
            <a:r>
              <a:rPr sz="1200" dirty="0">
                <a:latin typeface="Times New Roman"/>
                <a:cs typeface="Times New Roman"/>
              </a:rPr>
              <a:t>a meno di possedere un </a:t>
            </a:r>
            <a:r>
              <a:rPr sz="1200" spc="-5" dirty="0">
                <a:latin typeface="Times New Roman"/>
                <a:cs typeface="Times New Roman"/>
              </a:rPr>
              <a:t>cervello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dimensione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5" dirty="0">
                <a:latin typeface="Times New Roman"/>
                <a:cs typeface="Times New Roman"/>
              </a:rPr>
              <a:t>qualità  </a:t>
            </a:r>
            <a:r>
              <a:rPr sz="1200" spc="-5" dirty="0">
                <a:latin typeface="Times New Roman"/>
                <a:cs typeface="Times New Roman"/>
              </a:rPr>
              <a:t>superiore. Per </a:t>
            </a:r>
            <a:r>
              <a:rPr sz="1200" dirty="0">
                <a:latin typeface="Times New Roman"/>
                <a:cs typeface="Times New Roman"/>
              </a:rPr>
              <a:t>intelligenza e </a:t>
            </a:r>
            <a:r>
              <a:rPr sz="1200" spc="-5" dirty="0">
                <a:latin typeface="Times New Roman"/>
                <a:cs typeface="Times New Roman"/>
              </a:rPr>
              <a:t>facoltà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adattamento l’elefante </a:t>
            </a:r>
            <a:r>
              <a:rPr sz="1200" dirty="0">
                <a:latin typeface="Times New Roman"/>
                <a:cs typeface="Times New Roman"/>
              </a:rPr>
              <a:t>è avvicinato </a:t>
            </a:r>
            <a:r>
              <a:rPr sz="1200" spc="-5" dirty="0">
                <a:latin typeface="Times New Roman"/>
                <a:cs typeface="Times New Roman"/>
              </a:rPr>
              <a:t>solo dal cavallo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superato soltanto dall’uomo stesso.  Malgrado ciò, </a:t>
            </a:r>
            <a:r>
              <a:rPr sz="1200" dirty="0">
                <a:latin typeface="Times New Roman"/>
                <a:cs typeface="Times New Roman"/>
              </a:rPr>
              <a:t>delle cinquanta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elefanti esistenti all’inizio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periodo, solamente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sopravvissute.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(697.2) 61:3.7 </a:t>
            </a:r>
            <a:r>
              <a:rPr sz="1200" i="1" dirty="0">
                <a:latin typeface="Times New Roman"/>
                <a:cs typeface="Times New Roman"/>
              </a:rPr>
              <a:t>15.000.000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montuose </a:t>
            </a:r>
            <a:r>
              <a:rPr sz="1200" spc="-5" dirty="0">
                <a:latin typeface="Times New Roman"/>
                <a:cs typeface="Times New Roman"/>
              </a:rPr>
              <a:t>dell’Eurasia si </a:t>
            </a:r>
            <a:r>
              <a:rPr sz="1200" dirty="0">
                <a:latin typeface="Times New Roman"/>
                <a:cs typeface="Times New Roman"/>
              </a:rPr>
              <a:t>stavano </a:t>
            </a:r>
            <a:r>
              <a:rPr sz="1200" spc="-5" dirty="0">
                <a:latin typeface="Times New Roman"/>
                <a:cs typeface="Times New Roman"/>
              </a:rPr>
              <a:t>alzando ed </a:t>
            </a:r>
            <a:r>
              <a:rPr sz="1200" dirty="0">
                <a:latin typeface="Times New Roman"/>
                <a:cs typeface="Times New Roman"/>
              </a:rPr>
              <a:t>una certa attività </a:t>
            </a:r>
            <a:r>
              <a:rPr sz="1200" spc="-5" dirty="0">
                <a:latin typeface="Times New Roman"/>
                <a:cs typeface="Times New Roman"/>
              </a:rPr>
              <a:t>vulcanica </a:t>
            </a:r>
            <a:r>
              <a:rPr sz="1200" dirty="0">
                <a:latin typeface="Times New Roman"/>
                <a:cs typeface="Times New Roman"/>
              </a:rPr>
              <a:t>ebbe luogo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88900" marR="4635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regioni, </a:t>
            </a:r>
            <a:r>
              <a:rPr sz="1200" dirty="0">
                <a:latin typeface="Times New Roman"/>
                <a:cs typeface="Times New Roman"/>
              </a:rPr>
              <a:t>ma niente di </a:t>
            </a:r>
            <a:r>
              <a:rPr sz="1200" spc="-5" dirty="0">
                <a:latin typeface="Times New Roman"/>
                <a:cs typeface="Times New Roman"/>
              </a:rPr>
              <a:t>paragonabile alle colate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lava dell’emisfero occidentale. Queste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instabili </a:t>
            </a:r>
            <a:r>
              <a:rPr sz="1200" dirty="0">
                <a:latin typeface="Times New Roman"/>
                <a:cs typeface="Times New Roman"/>
              </a:rPr>
              <a:t>prevalevano  in tutto il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21650" cy="40500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106: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 livelli della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realtà</a:t>
            </a:r>
            <a:r>
              <a:rPr sz="2200" b="1" spc="2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dell’universo</a:t>
            </a:r>
            <a:endParaRPr sz="2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(1162.1) 106:0.1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sufficiente che </a:t>
            </a:r>
            <a:r>
              <a:rPr sz="1200" dirty="0">
                <a:latin typeface="Times New Roman"/>
                <a:cs typeface="Times New Roman"/>
              </a:rPr>
              <a:t>il mortale </a:t>
            </a:r>
            <a:r>
              <a:rPr sz="1200" spc="-5" dirty="0">
                <a:latin typeface="Times New Roman"/>
                <a:cs typeface="Times New Roman"/>
              </a:rPr>
              <a:t>ascendente conosca </a:t>
            </a:r>
            <a:r>
              <a:rPr sz="1200" dirty="0">
                <a:latin typeface="Times New Roman"/>
                <a:cs typeface="Times New Roman"/>
              </a:rPr>
              <a:t>qualcosa delle </a:t>
            </a:r>
            <a:r>
              <a:rPr sz="1200" spc="-5" dirty="0">
                <a:latin typeface="Times New Roman"/>
                <a:cs typeface="Times New Roman"/>
              </a:rPr>
              <a:t>relazioni della Deità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genesi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manifestazioni della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cosmica; egli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anche comprendere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esistenti </a:t>
            </a:r>
            <a:r>
              <a:rPr sz="1200" dirty="0">
                <a:latin typeface="Times New Roman"/>
                <a:cs typeface="Times New Roman"/>
              </a:rPr>
              <a:t>tra lui </a:t>
            </a:r>
            <a:r>
              <a:rPr sz="1200" spc="-5" dirty="0">
                <a:latin typeface="Times New Roman"/>
                <a:cs typeface="Times New Roman"/>
              </a:rPr>
              <a:t>stesso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numerosi  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esistenziali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esperienziali,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potenziali ed </a:t>
            </a:r>
            <a:r>
              <a:rPr sz="1200" spc="-5" dirty="0">
                <a:latin typeface="Times New Roman"/>
                <a:cs typeface="Times New Roman"/>
              </a:rPr>
              <a:t>attuali. L’orientamento terreno </a:t>
            </a:r>
            <a:r>
              <a:rPr sz="1200" dirty="0">
                <a:latin typeface="Times New Roman"/>
                <a:cs typeface="Times New Roman"/>
              </a:rPr>
              <a:t>dell’uomo,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intuizione 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e la sua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spirituale sono tutti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comprensione migliore delle realtà universali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tecniche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d’interassociazione, d’integrazione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unificazione.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155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(1162.2) 106:0.2 </a:t>
            </a:r>
            <a:r>
              <a:rPr sz="1200" dirty="0">
                <a:latin typeface="Times New Roman"/>
                <a:cs typeface="Times New Roman"/>
              </a:rPr>
              <a:t>l </a:t>
            </a:r>
            <a:r>
              <a:rPr sz="1200" spc="-5" dirty="0">
                <a:latin typeface="Times New Roman"/>
                <a:cs typeface="Times New Roman"/>
              </a:rPr>
              <a:t>grande universo </a:t>
            </a:r>
            <a:r>
              <a:rPr sz="1200" dirty="0">
                <a:latin typeface="Times New Roman"/>
                <a:cs typeface="Times New Roman"/>
              </a:rPr>
              <a:t>attuale e </a:t>
            </a:r>
            <a:r>
              <a:rPr sz="1200" spc="-5" dirty="0">
                <a:latin typeface="Times New Roman"/>
                <a:cs typeface="Times New Roman"/>
              </a:rPr>
              <a:t>l’universo maestro emergente sono costituiti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forme e fasi di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che, a loro  </a:t>
            </a:r>
            <a:r>
              <a:rPr sz="1200" spc="-5" dirty="0">
                <a:latin typeface="Times New Roman"/>
                <a:cs typeface="Times New Roman"/>
              </a:rPr>
              <a:t>volta,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esistenti su parecchi </a:t>
            </a:r>
            <a:r>
              <a:rPr sz="1200" dirty="0">
                <a:latin typeface="Times New Roman"/>
                <a:cs typeface="Times New Roman"/>
              </a:rPr>
              <a:t>livelli di attività </a:t>
            </a:r>
            <a:r>
              <a:rPr sz="1200" spc="-5" dirty="0">
                <a:latin typeface="Times New Roman"/>
                <a:cs typeface="Times New Roman"/>
              </a:rPr>
              <a:t>funzionale. Questi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fattori esistenti </a:t>
            </a:r>
            <a:r>
              <a:rPr sz="1200" dirty="0">
                <a:latin typeface="Times New Roman"/>
                <a:cs typeface="Times New Roman"/>
              </a:rPr>
              <a:t>e latenti 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precedentemente  </a:t>
            </a:r>
            <a:r>
              <a:rPr sz="1200" spc="-5" dirty="0">
                <a:latin typeface="Times New Roman"/>
                <a:cs typeface="Times New Roman"/>
              </a:rPr>
              <a:t>indicati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fascicoli </a:t>
            </a:r>
            <a:r>
              <a:rPr sz="1200" dirty="0">
                <a:latin typeface="Times New Roman"/>
                <a:cs typeface="Times New Roman"/>
              </a:rPr>
              <a:t>e sono qui </a:t>
            </a:r>
            <a:r>
              <a:rPr sz="1200" spc="-5" dirty="0">
                <a:latin typeface="Times New Roman"/>
                <a:cs typeface="Times New Roman"/>
              </a:rPr>
              <a:t>raggruppati per </a:t>
            </a:r>
            <a:r>
              <a:rPr sz="1200" dirty="0">
                <a:latin typeface="Times New Roman"/>
                <a:cs typeface="Times New Roman"/>
              </a:rPr>
              <a:t>utilità </a:t>
            </a:r>
            <a:r>
              <a:rPr sz="1200" spc="-5" dirty="0">
                <a:latin typeface="Times New Roman"/>
                <a:cs typeface="Times New Roman"/>
              </a:rPr>
              <a:t>concettuale </a:t>
            </a:r>
            <a:r>
              <a:rPr sz="1200" dirty="0">
                <a:latin typeface="Times New Roman"/>
                <a:cs typeface="Times New Roman"/>
              </a:rPr>
              <a:t>nelle seguenti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categorie: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499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(1162.3) 106:0.3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Finiti incompleti.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lo </a:t>
            </a:r>
            <a:r>
              <a:rPr sz="1200" spc="-5" dirty="0">
                <a:latin typeface="Times New Roman"/>
                <a:cs typeface="Times New Roman"/>
              </a:rPr>
              <a:t>status presente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ascendenti del grande </a:t>
            </a:r>
            <a:r>
              <a:rPr sz="1200" dirty="0">
                <a:latin typeface="Times New Roman"/>
                <a:cs typeface="Times New Roman"/>
              </a:rPr>
              <a:t>universo, lo </a:t>
            </a:r>
            <a:r>
              <a:rPr sz="1200" spc="-5" dirty="0">
                <a:latin typeface="Times New Roman"/>
                <a:cs typeface="Times New Roman"/>
              </a:rPr>
              <a:t>status  attuale dei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Questo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ingloba l’esistenza della creatura dall’umano </a:t>
            </a:r>
            <a:r>
              <a:rPr sz="1200" dirty="0">
                <a:latin typeface="Times New Roman"/>
                <a:cs typeface="Times New Roman"/>
              </a:rPr>
              <a:t>planetario fino </a:t>
            </a:r>
            <a:r>
              <a:rPr sz="1200" spc="-5" dirty="0">
                <a:latin typeface="Times New Roman"/>
                <a:cs typeface="Times New Roman"/>
              </a:rPr>
              <a:t>a, </a:t>
            </a:r>
            <a:r>
              <a:rPr sz="1200" dirty="0">
                <a:latin typeface="Times New Roman"/>
                <a:cs typeface="Times New Roman"/>
              </a:rPr>
              <a:t>ma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533400" marR="45847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inclusi,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raggiunto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destino. Esso concerne gli </a:t>
            </a:r>
            <a:r>
              <a:rPr sz="1200" dirty="0">
                <a:latin typeface="Times New Roman"/>
                <a:cs typeface="Times New Roman"/>
              </a:rPr>
              <a:t>universi dai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inizi fisici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a, </a:t>
            </a:r>
            <a:r>
              <a:rPr sz="1200" dirty="0">
                <a:latin typeface="Times New Roman"/>
                <a:cs typeface="Times New Roman"/>
              </a:rPr>
              <a:t>ma non  incluso, il </a:t>
            </a:r>
            <a:r>
              <a:rPr sz="1200" spc="-5" dirty="0">
                <a:latin typeface="Times New Roman"/>
                <a:cs typeface="Times New Roman"/>
              </a:rPr>
              <a:t>loro insediamento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vita. Questo livello 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periferia attuale dell’attività creativa </a:t>
            </a:r>
            <a:r>
              <a:rPr sz="1200" dirty="0">
                <a:latin typeface="Times New Roman"/>
                <a:cs typeface="Times New Roman"/>
              </a:rPr>
              <a:t>nel  tempo e </a:t>
            </a:r>
            <a:r>
              <a:rPr sz="1200" spc="-5" dirty="0">
                <a:latin typeface="Times New Roman"/>
                <a:cs typeface="Times New Roman"/>
              </a:rPr>
              <a:t>nello spazio. </a:t>
            </a:r>
            <a:r>
              <a:rPr sz="1200" dirty="0">
                <a:latin typeface="Times New Roman"/>
                <a:cs typeface="Times New Roman"/>
              </a:rPr>
              <a:t>Esso </a:t>
            </a:r>
            <a:r>
              <a:rPr sz="1200" spc="-5" dirty="0">
                <a:latin typeface="Times New Roman"/>
                <a:cs typeface="Times New Roman"/>
              </a:rPr>
              <a:t>sembra essere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movimento verso l’esterno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Paradiso, perché la </a:t>
            </a:r>
            <a:r>
              <a:rPr sz="1200" spc="-5" dirty="0">
                <a:latin typeface="Times New Roman"/>
                <a:cs typeface="Times New Roman"/>
              </a:rPr>
              <a:t>fine della  presente era universale,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vedrà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di luce 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vedrà anche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certamente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apparire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evolutiva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spazio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33400" marR="44830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(1162.4) 106:0.4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Finiti massimi.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lo </a:t>
            </a:r>
            <a:r>
              <a:rPr sz="1200" spc="-5" dirty="0">
                <a:latin typeface="Times New Roman"/>
                <a:cs typeface="Times New Roman"/>
              </a:rPr>
              <a:t>status attuale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creature esperienziali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raggiunto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destino 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rivelato </a:t>
            </a:r>
            <a:r>
              <a:rPr sz="1200" dirty="0">
                <a:latin typeface="Times New Roman"/>
                <a:cs typeface="Times New Roman"/>
              </a:rPr>
              <a:t>nei limiti </a:t>
            </a:r>
            <a:r>
              <a:rPr sz="1200" spc="-5" dirty="0">
                <a:latin typeface="Times New Roman"/>
                <a:cs typeface="Times New Roman"/>
              </a:rPr>
              <a:t>della presente era universale. Anche gli universi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raggiungere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896924" y="513333"/>
            <a:ext cx="7312025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217804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massimo di status, </a:t>
            </a:r>
            <a:r>
              <a:rPr sz="1200" spc="-5" dirty="0">
                <a:latin typeface="Times New Roman"/>
                <a:cs typeface="Times New Roman"/>
              </a:rPr>
              <a:t>sia spiritualmente che </a:t>
            </a:r>
            <a:r>
              <a:rPr sz="1200" dirty="0">
                <a:latin typeface="Times New Roman"/>
                <a:cs typeface="Times New Roman"/>
              </a:rPr>
              <a:t>fisicamente.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termine </a:t>
            </a:r>
            <a:r>
              <a:rPr sz="1200" dirty="0">
                <a:latin typeface="Times New Roman"/>
                <a:cs typeface="Times New Roman"/>
              </a:rPr>
              <a:t>“massimo” è </a:t>
            </a:r>
            <a:r>
              <a:rPr sz="1200" spc="-5" dirty="0">
                <a:latin typeface="Times New Roman"/>
                <a:cs typeface="Times New Roman"/>
              </a:rPr>
              <a:t>anch’esso </a:t>
            </a:r>
            <a:r>
              <a:rPr sz="1200" dirty="0">
                <a:latin typeface="Times New Roman"/>
                <a:cs typeface="Times New Roman"/>
              </a:rPr>
              <a:t>un termine </a:t>
            </a:r>
            <a:r>
              <a:rPr sz="1200" spc="-5" dirty="0">
                <a:latin typeface="Times New Roman"/>
                <a:cs typeface="Times New Roman"/>
              </a:rPr>
              <a:t>relativo </a:t>
            </a:r>
            <a:r>
              <a:rPr sz="1200" dirty="0">
                <a:latin typeface="Times New Roman"/>
                <a:cs typeface="Times New Roman"/>
              </a:rPr>
              <a:t>—  massimo in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a che </a:t>
            </a:r>
            <a:r>
              <a:rPr sz="1200" spc="-5" dirty="0">
                <a:latin typeface="Times New Roman"/>
                <a:cs typeface="Times New Roman"/>
              </a:rPr>
              <a:t>cosa?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massimo, </a:t>
            </a:r>
            <a:r>
              <a:rPr sz="1200" spc="-5" dirty="0">
                <a:latin typeface="Times New Roman"/>
                <a:cs typeface="Times New Roman"/>
              </a:rPr>
              <a:t>apparentemente finale, nella presente </a:t>
            </a:r>
            <a:r>
              <a:rPr sz="1200" dirty="0">
                <a:latin typeface="Times New Roman"/>
                <a:cs typeface="Times New Roman"/>
              </a:rPr>
              <a:t>era dell’universo può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niente più che un semplice inizio in </a:t>
            </a:r>
            <a:r>
              <a:rPr sz="1200" spc="-5" dirty="0">
                <a:latin typeface="Times New Roman"/>
                <a:cs typeface="Times New Roman"/>
              </a:rPr>
              <a:t>relazione alle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future. Certe </a:t>
            </a:r>
            <a:r>
              <a:rPr sz="1200" dirty="0">
                <a:latin typeface="Times New Roman"/>
                <a:cs typeface="Times New Roman"/>
              </a:rPr>
              <a:t>fasi di </a:t>
            </a:r>
            <a:r>
              <a:rPr sz="1200" spc="-5" dirty="0">
                <a:latin typeface="Times New Roman"/>
                <a:cs typeface="Times New Roman"/>
              </a:rPr>
              <a:t>Havona paiono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dell’ordine  </a:t>
            </a:r>
            <a:r>
              <a:rPr sz="1200" dirty="0">
                <a:latin typeface="Times New Roman"/>
                <a:cs typeface="Times New Roman"/>
              </a:rPr>
              <a:t>massimo.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(1162.5) 106:0.5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Trascendentali.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superfinito (anticipatamente) segue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finita.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implica  la </a:t>
            </a:r>
            <a:r>
              <a:rPr sz="1200" spc="-5" dirty="0">
                <a:latin typeface="Times New Roman"/>
                <a:cs typeface="Times New Roman"/>
              </a:rPr>
              <a:t>genesi </a:t>
            </a:r>
            <a:r>
              <a:rPr sz="1200" dirty="0">
                <a:latin typeface="Times New Roman"/>
                <a:cs typeface="Times New Roman"/>
              </a:rPr>
              <a:t>prefinita d’inizi </a:t>
            </a:r>
            <a:r>
              <a:rPr sz="1200" spc="-5" dirty="0">
                <a:latin typeface="Times New Roman"/>
                <a:cs typeface="Times New Roman"/>
              </a:rPr>
              <a:t>finiti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postfinito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conclusioni </a:t>
            </a:r>
            <a:r>
              <a:rPr sz="1200" dirty="0">
                <a:latin typeface="Times New Roman"/>
                <a:cs typeface="Times New Roman"/>
              </a:rPr>
              <a:t>o i </a:t>
            </a:r>
            <a:r>
              <a:rPr sz="1200" spc="-5" dirty="0">
                <a:latin typeface="Times New Roman"/>
                <a:cs typeface="Times New Roman"/>
              </a:rPr>
              <a:t>destini apparentemente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finiti.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del Paradiso-Havona sembrano essere dell’ordine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trascendentale.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(1162.6) 106:0.6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Ultimi.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ingloba ciò </a:t>
            </a:r>
            <a:r>
              <a:rPr sz="1200" dirty="0">
                <a:latin typeface="Times New Roman"/>
                <a:cs typeface="Times New Roman"/>
              </a:rPr>
              <a:t>che ha un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l’universo maestro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giunge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endParaRPr sz="1200">
              <a:latin typeface="Times New Roman"/>
              <a:cs typeface="Times New Roman"/>
            </a:endParaRPr>
          </a:p>
          <a:p>
            <a:pPr marL="101600" marR="227329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interessare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completato.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Paradiso-Havona </a:t>
            </a:r>
            <a:r>
              <a:rPr sz="1200" spc="-5" dirty="0">
                <a:latin typeface="Times New Roman"/>
                <a:cs typeface="Times New Roman"/>
              </a:rPr>
              <a:t>(specialmente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circuito dei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 Padre) </a:t>
            </a:r>
            <a:r>
              <a:rPr sz="1200" dirty="0">
                <a:latin typeface="Times New Roman"/>
                <a:cs typeface="Times New Roman"/>
              </a:rPr>
              <a:t>è sotto molti </a:t>
            </a:r>
            <a:r>
              <a:rPr sz="1200" spc="-5" dirty="0">
                <a:latin typeface="Times New Roman"/>
                <a:cs typeface="Times New Roman"/>
              </a:rPr>
              <a:t>aspetti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significato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ultimo.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451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(1163.1) 106:0.7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Coassoluti.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livello implica la </a:t>
            </a:r>
            <a:r>
              <a:rPr sz="1200" spc="-5" dirty="0">
                <a:latin typeface="Times New Roman"/>
                <a:cs typeface="Times New Roman"/>
              </a:rPr>
              <a:t>proiezione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esperienziali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campo d’espressione creativa  che oltrepassa l’universo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66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(1163.2) 106:0.8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Assoluti.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livello implica 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eterna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Assoluti </a:t>
            </a:r>
            <a:r>
              <a:rPr sz="1200" dirty="0">
                <a:latin typeface="Times New Roman"/>
                <a:cs typeface="Times New Roman"/>
              </a:rPr>
              <a:t>esistenziali.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può anche  </a:t>
            </a:r>
            <a:r>
              <a:rPr sz="1200" spc="-5" dirty="0">
                <a:latin typeface="Times New Roman"/>
                <a:cs typeface="Times New Roman"/>
              </a:rPr>
              <a:t>comportare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grado di </a:t>
            </a:r>
            <a:r>
              <a:rPr sz="1200" spc="-5" dirty="0">
                <a:latin typeface="Times New Roman"/>
                <a:cs typeface="Times New Roman"/>
              </a:rPr>
              <a:t>realizzazione esperienziale associativa,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comprendiamo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modo;  </a:t>
            </a:r>
            <a:r>
              <a:rPr sz="1200" spc="-5" dirty="0">
                <a:latin typeface="Times New Roman"/>
                <a:cs typeface="Times New Roman"/>
              </a:rPr>
              <a:t>forse mediante </a:t>
            </a:r>
            <a:r>
              <a:rPr sz="1200" dirty="0">
                <a:latin typeface="Times New Roman"/>
                <a:cs typeface="Times New Roman"/>
              </a:rPr>
              <a:t>il contatto potenziale </a:t>
            </a:r>
            <a:r>
              <a:rPr sz="1200" spc="-5" dirty="0">
                <a:latin typeface="Times New Roman"/>
                <a:cs typeface="Times New Roman"/>
              </a:rPr>
              <a:t>della 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0731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(1163.3) 106:0.9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Infinità.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livello è </a:t>
            </a:r>
            <a:r>
              <a:rPr sz="1200" spc="-5" dirty="0">
                <a:latin typeface="Times New Roman"/>
                <a:cs typeface="Times New Roman"/>
              </a:rPr>
              <a:t>preesistenziale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postesperienziale. L’unità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qualificata dell’infinità </a:t>
            </a:r>
            <a:r>
              <a:rPr sz="1200" dirty="0">
                <a:latin typeface="Times New Roman"/>
                <a:cs typeface="Times New Roman"/>
              </a:rPr>
              <a:t>è una  </a:t>
            </a:r>
            <a:r>
              <a:rPr sz="1200" spc="-5" dirty="0">
                <a:latin typeface="Times New Roman"/>
                <a:cs typeface="Times New Roman"/>
              </a:rPr>
              <a:t>realtà ipotetica anteriore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inizi e </a:t>
            </a:r>
            <a:r>
              <a:rPr sz="1200" spc="-5" dirty="0">
                <a:latin typeface="Times New Roman"/>
                <a:cs typeface="Times New Roman"/>
              </a:rPr>
              <a:t>posteriore </a:t>
            </a:r>
            <a:r>
              <a:rPr sz="1200" dirty="0">
                <a:latin typeface="Times New Roman"/>
                <a:cs typeface="Times New Roman"/>
              </a:rPr>
              <a:t>a tutti 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destini.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975" cy="37312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(1163.4) 106:0.10 </a:t>
            </a:r>
            <a:r>
              <a:rPr sz="1200" spc="-5" dirty="0">
                <a:latin typeface="Times New Roman"/>
                <a:cs typeface="Times New Roman"/>
              </a:rPr>
              <a:t>Questi livelli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sono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simboli </a:t>
            </a:r>
            <a:r>
              <a:rPr sz="1200" dirty="0">
                <a:latin typeface="Times New Roman"/>
                <a:cs typeface="Times New Roman"/>
              </a:rPr>
              <a:t>utili </a:t>
            </a:r>
            <a:r>
              <a:rPr sz="1200" spc="-5" dirty="0">
                <a:latin typeface="Times New Roman"/>
                <a:cs typeface="Times New Roman"/>
              </a:rPr>
              <a:t>di compromesso della presente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prospettive </a:t>
            </a:r>
            <a:r>
              <a:rPr sz="1200" spc="-5" dirty="0">
                <a:latin typeface="Times New Roman"/>
                <a:cs typeface="Times New Roman"/>
              </a:rPr>
              <a:t>dei  mortali. </a:t>
            </a:r>
            <a:r>
              <a:rPr sz="1200" dirty="0">
                <a:latin typeface="Times New Roman"/>
                <a:cs typeface="Times New Roman"/>
              </a:rPr>
              <a:t>Ci sono </a:t>
            </a:r>
            <a:r>
              <a:rPr sz="1200" spc="-5" dirty="0">
                <a:latin typeface="Times New Roman"/>
                <a:cs typeface="Times New Roman"/>
              </a:rPr>
              <a:t>numerose altre </a:t>
            </a:r>
            <a:r>
              <a:rPr sz="1200" dirty="0">
                <a:latin typeface="Times New Roman"/>
                <a:cs typeface="Times New Roman"/>
              </a:rPr>
              <a:t>maniere di </a:t>
            </a:r>
            <a:r>
              <a:rPr sz="1200" spc="-5" dirty="0">
                <a:latin typeface="Times New Roman"/>
                <a:cs typeface="Times New Roman"/>
              </a:rPr>
              <a:t>guardare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da una prospettiva </a:t>
            </a:r>
            <a:r>
              <a:rPr sz="1200" spc="-5" dirty="0">
                <a:latin typeface="Times New Roman"/>
                <a:cs typeface="Times New Roman"/>
              </a:rPr>
              <a:t>diversa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mortale e </a:t>
            </a:r>
            <a:r>
              <a:rPr sz="1200" spc="-5" dirty="0">
                <a:latin typeface="Times New Roman"/>
                <a:cs typeface="Times New Roman"/>
              </a:rPr>
              <a:t>dal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endParaRPr sz="1200">
              <a:latin typeface="Times New Roman"/>
              <a:cs typeface="Times New Roman"/>
            </a:endParaRPr>
          </a:p>
          <a:p>
            <a:pPr marL="76200" marR="2165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d’osservazione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universali. </a:t>
            </a:r>
            <a:r>
              <a:rPr sz="1200" dirty="0">
                <a:latin typeface="Times New Roman"/>
                <a:cs typeface="Times New Roman"/>
              </a:rPr>
              <a:t>Si deve quindi </a:t>
            </a:r>
            <a:r>
              <a:rPr sz="1200" spc="-5" dirty="0">
                <a:latin typeface="Times New Roman"/>
                <a:cs typeface="Times New Roman"/>
              </a:rPr>
              <a:t>riconoscere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presentati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relativi, nel senso che  </a:t>
            </a:r>
            <a:r>
              <a:rPr sz="1200" dirty="0">
                <a:latin typeface="Times New Roman"/>
                <a:cs typeface="Times New Roman"/>
              </a:rPr>
              <a:t>sono condizionati e </a:t>
            </a:r>
            <a:r>
              <a:rPr sz="1200" spc="-5" dirty="0">
                <a:latin typeface="Times New Roman"/>
                <a:cs typeface="Times New Roman"/>
              </a:rPr>
              <a:t>limitati da: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(1163.5) 106:0.11 </a:t>
            </a:r>
            <a:r>
              <a:rPr sz="1200" dirty="0">
                <a:latin typeface="Times New Roman"/>
                <a:cs typeface="Times New Roman"/>
              </a:rPr>
              <a:t>1. I limiti </a:t>
            </a:r>
            <a:r>
              <a:rPr sz="1200" spc="-5" dirty="0">
                <a:latin typeface="Times New Roman"/>
                <a:cs typeface="Times New Roman"/>
              </a:rPr>
              <a:t>del linguaggio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(1163.6) 106:0.12 </a:t>
            </a:r>
            <a:r>
              <a:rPr sz="1200" dirty="0">
                <a:latin typeface="Times New Roman"/>
                <a:cs typeface="Times New Roman"/>
              </a:rPr>
              <a:t>2. I limiti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(1163.7) 106:0.13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sviluppo limitato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88391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(1163.8) 106:0.14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ignoranza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propositi </a:t>
            </a:r>
            <a:r>
              <a:rPr sz="1200" spc="-5" dirty="0">
                <a:latin typeface="Times New Roman"/>
                <a:cs typeface="Times New Roman"/>
              </a:rPr>
              <a:t>principali </a:t>
            </a:r>
            <a:r>
              <a:rPr sz="1200" dirty="0">
                <a:latin typeface="Times New Roman"/>
                <a:cs typeface="Times New Roman"/>
              </a:rPr>
              <a:t>di sviluppo </a:t>
            </a:r>
            <a:r>
              <a:rPr sz="1200" spc="-5" dirty="0">
                <a:latin typeface="Times New Roman"/>
                <a:cs typeface="Times New Roman"/>
              </a:rPr>
              <a:t>superuniversale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concernono  l’ascensione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(1163.9) 106:0.15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incapacità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afferrare </a:t>
            </a:r>
            <a:r>
              <a:rPr sz="1200" dirty="0">
                <a:latin typeface="Times New Roman"/>
                <a:cs typeface="Times New Roman"/>
              </a:rPr>
              <a:t>un punto di </a:t>
            </a:r>
            <a:r>
              <a:rPr sz="1200" spc="-5" dirty="0">
                <a:latin typeface="Times New Roman"/>
                <a:cs typeface="Times New Roman"/>
              </a:rPr>
              <a:t>vista, anche </a:t>
            </a:r>
            <a:r>
              <a:rPr sz="1200" dirty="0">
                <a:latin typeface="Times New Roman"/>
                <a:cs typeface="Times New Roman"/>
              </a:rPr>
              <a:t>parziale,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6699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(1163.10) 106:0.16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L’impossibilità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l’evoluzione e il </a:t>
            </a:r>
            <a:r>
              <a:rPr sz="1200" spc="-5" dirty="0">
                <a:latin typeface="Times New Roman"/>
                <a:cs typeface="Times New Roman"/>
              </a:rPr>
              <a:t>destino cosmici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relazione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ere universali, 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riguardo alla presente </a:t>
            </a:r>
            <a:r>
              <a:rPr sz="1200" dirty="0">
                <a:latin typeface="Times New Roman"/>
                <a:cs typeface="Times New Roman"/>
              </a:rPr>
              <a:t>era di sviluppo evoluzionario dei </a:t>
            </a:r>
            <a:r>
              <a:rPr sz="1200" spc="-5" dirty="0">
                <a:latin typeface="Times New Roman"/>
                <a:cs typeface="Times New Roman"/>
              </a:rPr>
              <a:t>sette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(1163.11) 106:0.17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L’incapacità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creatura di </a:t>
            </a:r>
            <a:r>
              <a:rPr sz="1200" spc="-5" dirty="0">
                <a:latin typeface="Times New Roman"/>
                <a:cs typeface="Times New Roman"/>
              </a:rPr>
              <a:t>afferrare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reale dei preesistenziali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postesperienziali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prima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inizi e dopo i</a:t>
            </a:r>
            <a:r>
              <a:rPr sz="1200" spc="-5" dirty="0">
                <a:latin typeface="Times New Roman"/>
                <a:cs typeface="Times New Roman"/>
              </a:rPr>
              <a:t> destini.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97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(1163.12) 106:0.18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della realtà </a:t>
            </a:r>
            <a:r>
              <a:rPr sz="1200" dirty="0">
                <a:latin typeface="Times New Roman"/>
                <a:cs typeface="Times New Roman"/>
              </a:rPr>
              <a:t>è condizionata </a:t>
            </a:r>
            <a:r>
              <a:rPr sz="1200" spc="-5" dirty="0">
                <a:latin typeface="Times New Roman"/>
                <a:cs typeface="Times New Roman"/>
              </a:rPr>
              <a:t>dalle circostanze delle ere successive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5" dirty="0">
                <a:latin typeface="Times New Roman"/>
                <a:cs typeface="Times New Roman"/>
              </a:rPr>
              <a:t>L’universo centrale </a:t>
            </a:r>
            <a:r>
              <a:rPr sz="1200" dirty="0">
                <a:latin typeface="Times New Roman"/>
                <a:cs typeface="Times New Roman"/>
              </a:rPr>
              <a:t>non ha  subito </a:t>
            </a:r>
            <a:r>
              <a:rPr sz="1200" spc="-5" dirty="0">
                <a:latin typeface="Times New Roman"/>
                <a:cs typeface="Times New Roman"/>
              </a:rPr>
              <a:t>alcun cambiamento evoluzionario nell’era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epoche </a:t>
            </a:r>
            <a:r>
              <a:rPr sz="1200" spc="-5" dirty="0">
                <a:latin typeface="Times New Roman"/>
                <a:cs typeface="Times New Roman"/>
              </a:rPr>
              <a:t>attuali dell’era superuniversale esso sta </a:t>
            </a:r>
            <a:r>
              <a:rPr sz="1200" dirty="0">
                <a:latin typeface="Times New Roman"/>
                <a:cs typeface="Times New Roman"/>
              </a:rPr>
              <a:t>subendo certe  </a:t>
            </a:r>
            <a:r>
              <a:rPr sz="1200" spc="-5" dirty="0">
                <a:latin typeface="Times New Roman"/>
                <a:cs typeface="Times New Roman"/>
              </a:rPr>
              <a:t>modificazioni progressive causate dalla </a:t>
            </a:r>
            <a:r>
              <a:rPr sz="1200" dirty="0">
                <a:latin typeface="Times New Roman"/>
                <a:cs typeface="Times New Roman"/>
              </a:rPr>
              <a:t>coordinazione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superuniversi evoluzionari. </a:t>
            </a:r>
            <a:r>
              <a:rPr sz="1200" dirty="0">
                <a:latin typeface="Times New Roman"/>
                <a:cs typeface="Times New Roman"/>
              </a:rPr>
              <a:t>I sette superuniversi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in  evoluzione </a:t>
            </a:r>
            <a:r>
              <a:rPr sz="1200" spc="-5" dirty="0">
                <a:latin typeface="Times New Roman"/>
                <a:cs typeface="Times New Roman"/>
              </a:rPr>
              <a:t>raggiungeranno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stabilizzato di luce e </a:t>
            </a:r>
            <a:r>
              <a:rPr sz="1200" spc="-5" dirty="0">
                <a:latin typeface="Times New Roman"/>
                <a:cs typeface="Times New Roman"/>
              </a:rPr>
              <a:t>vita, raggiungeranno </a:t>
            </a:r>
            <a:r>
              <a:rPr sz="1200" dirty="0">
                <a:latin typeface="Times New Roman"/>
                <a:cs typeface="Times New Roman"/>
              </a:rPr>
              <a:t>il loro limite di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5" dirty="0">
                <a:latin typeface="Times New Roman"/>
                <a:cs typeface="Times New Roman"/>
              </a:rPr>
              <a:t>presente </a:t>
            </a:r>
            <a:r>
              <a:rPr sz="1200" spc="-5" dirty="0">
                <a:latin typeface="Times New Roman"/>
                <a:cs typeface="Times New Roman"/>
              </a:rPr>
              <a:t>era  dell’universo. Ma senza </a:t>
            </a:r>
            <a:r>
              <a:rPr sz="1200" dirty="0">
                <a:latin typeface="Times New Roman"/>
                <a:cs typeface="Times New Roman"/>
              </a:rPr>
              <a:t>dubbio la prossima </a:t>
            </a:r>
            <a:r>
              <a:rPr sz="1200" spc="-5" dirty="0">
                <a:latin typeface="Times New Roman"/>
                <a:cs typeface="Times New Roman"/>
              </a:rPr>
              <a:t>era, </a:t>
            </a:r>
            <a:r>
              <a:rPr sz="1200" dirty="0">
                <a:latin typeface="Times New Roman"/>
                <a:cs typeface="Times New Roman"/>
              </a:rPr>
              <a:t>l’era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primo livello di </a:t>
            </a:r>
            <a:r>
              <a:rPr sz="1200" spc="-5" dirty="0">
                <a:latin typeface="Times New Roman"/>
                <a:cs typeface="Times New Roman"/>
              </a:rPr>
              <a:t>spazio esterno, libererà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superuniversi dai </a:t>
            </a:r>
            <a:r>
              <a:rPr sz="1200" spc="5" dirty="0">
                <a:latin typeface="Times New Roman"/>
                <a:cs typeface="Times New Roman"/>
              </a:rPr>
              <a:t>limiti </a:t>
            </a:r>
            <a:r>
              <a:rPr sz="1200" spc="-5" dirty="0">
                <a:latin typeface="Times New Roman"/>
                <a:cs typeface="Times New Roman"/>
              </a:rPr>
              <a:t>del  destino dell’era presente.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pienezza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sovrappone </a:t>
            </a:r>
            <a:r>
              <a:rPr sz="1200" spc="-5" dirty="0">
                <a:latin typeface="Times New Roman"/>
                <a:cs typeface="Times New Roman"/>
              </a:rPr>
              <a:t>continuamente alla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194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(1163.13) 106:0.19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alcuni dei </a:t>
            </a:r>
            <a:r>
              <a:rPr sz="1200" dirty="0">
                <a:latin typeface="Times New Roman"/>
                <a:cs typeface="Times New Roman"/>
              </a:rPr>
              <a:t>limiti che </a:t>
            </a:r>
            <a:r>
              <a:rPr sz="1200" spc="-5" dirty="0">
                <a:latin typeface="Times New Roman"/>
                <a:cs typeface="Times New Roman"/>
              </a:rPr>
              <a:t>incontriamo nel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un concetto </a:t>
            </a:r>
            <a:r>
              <a:rPr sz="1200" spc="-5" dirty="0">
                <a:latin typeface="Times New Roman"/>
                <a:cs typeface="Times New Roman"/>
              </a:rPr>
              <a:t>unificato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crescita  cosmica delle </a:t>
            </a:r>
            <a:r>
              <a:rPr sz="1200" dirty="0">
                <a:latin typeface="Times New Roman"/>
                <a:cs typeface="Times New Roman"/>
              </a:rPr>
              <a:t>cose,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significati e </a:t>
            </a:r>
            <a:r>
              <a:rPr sz="1200" spc="-5" dirty="0">
                <a:latin typeface="Times New Roman"/>
                <a:cs typeface="Times New Roman"/>
              </a:rPr>
              <a:t>dei valori </a:t>
            </a:r>
            <a:r>
              <a:rPr sz="1200" dirty="0">
                <a:latin typeface="Times New Roman"/>
                <a:cs typeface="Times New Roman"/>
              </a:rPr>
              <a:t>e della loro </a:t>
            </a:r>
            <a:r>
              <a:rPr sz="1200" spc="-5" dirty="0">
                <a:latin typeface="Times New Roman"/>
                <a:cs typeface="Times New Roman"/>
              </a:rPr>
              <a:t>sintesi su livelli della realtà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continua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L’associazione primaria dei funzionali del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finito</a:t>
            </a:r>
            <a:endParaRPr sz="1600">
              <a:latin typeface="Times New Roman"/>
              <a:cs typeface="Times New Roman"/>
            </a:endParaRPr>
          </a:p>
          <a:p>
            <a:pPr marL="76200" marR="12192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(1163.14) 106:1.1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primarie o 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della realtà finita </a:t>
            </a:r>
            <a:r>
              <a:rPr sz="1200" dirty="0">
                <a:latin typeface="Times New Roman"/>
                <a:cs typeface="Times New Roman"/>
              </a:rPr>
              <a:t>trovano </a:t>
            </a:r>
            <a:r>
              <a:rPr sz="1200" spc="-5" dirty="0">
                <a:latin typeface="Times New Roman"/>
                <a:cs typeface="Times New Roman"/>
              </a:rPr>
              <a:t>diretta espressione sui </a:t>
            </a:r>
            <a:r>
              <a:rPr sz="1200" dirty="0">
                <a:latin typeface="Times New Roman"/>
                <a:cs typeface="Times New Roman"/>
              </a:rPr>
              <a:t>livelli 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personalità perfette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livelli degli universi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creazione perfetta </a:t>
            </a:r>
            <a:r>
              <a:rPr sz="1200" dirty="0">
                <a:latin typeface="Times New Roman"/>
                <a:cs typeface="Times New Roman"/>
              </a:rPr>
              <a:t>di Havona. Anche la Deità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espressa </a:t>
            </a:r>
            <a:r>
              <a:rPr sz="1200" dirty="0">
                <a:latin typeface="Times New Roman"/>
                <a:cs typeface="Times New Roman"/>
              </a:rPr>
              <a:t>in tal  modo nella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spirituale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Havona. Ma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del finito </a:t>
            </a:r>
            <a:r>
              <a:rPr sz="1200" spc="-5" dirty="0">
                <a:latin typeface="Times New Roman"/>
                <a:cs typeface="Times New Roman"/>
              </a:rPr>
              <a:t>secondarie, </a:t>
            </a:r>
            <a:r>
              <a:rPr sz="1200" dirty="0">
                <a:latin typeface="Times New Roman"/>
                <a:cs typeface="Times New Roman"/>
              </a:rPr>
              <a:t>evoluzionarie, </a:t>
            </a:r>
            <a:r>
              <a:rPr sz="1200" spc="-5" dirty="0">
                <a:latin typeface="Times New Roman"/>
                <a:cs typeface="Times New Roman"/>
              </a:rPr>
              <a:t>condizionate dal </a:t>
            </a:r>
            <a:r>
              <a:rPr sz="1200" dirty="0">
                <a:latin typeface="Times New Roman"/>
                <a:cs typeface="Times New Roman"/>
              </a:rPr>
              <a:t>tempo  e </a:t>
            </a:r>
            <a:r>
              <a:rPr sz="1200" spc="-5" dirty="0">
                <a:latin typeface="Times New Roman"/>
                <a:cs typeface="Times New Roman"/>
              </a:rPr>
              <a:t>dalla materia,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cosmicamente integrate </a:t>
            </a:r>
            <a:r>
              <a:rPr sz="1200" dirty="0">
                <a:latin typeface="Times New Roman"/>
                <a:cs typeface="Times New Roman"/>
              </a:rPr>
              <a:t>solo a </a:t>
            </a:r>
            <a:r>
              <a:rPr sz="1200" spc="-5" dirty="0">
                <a:latin typeface="Times New Roman"/>
                <a:cs typeface="Times New Roman"/>
              </a:rPr>
              <a:t>seguito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compimento. 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5" dirty="0">
                <a:latin typeface="Times New Roman"/>
                <a:cs typeface="Times New Roman"/>
              </a:rPr>
              <a:t>finiti  </a:t>
            </a:r>
            <a:r>
              <a:rPr sz="1200" spc="-5" dirty="0">
                <a:latin typeface="Times New Roman"/>
                <a:cs typeface="Times New Roman"/>
              </a:rPr>
              <a:t>secondari </a:t>
            </a:r>
            <a:r>
              <a:rPr sz="1200" dirty="0">
                <a:latin typeface="Times New Roman"/>
                <a:cs typeface="Times New Roman"/>
              </a:rPr>
              <a:t>o in corso di </a:t>
            </a:r>
            <a:r>
              <a:rPr sz="1200" spc="-5" dirty="0">
                <a:latin typeface="Times New Roman"/>
                <a:cs typeface="Times New Roman"/>
              </a:rPr>
              <a:t>perfezionamento raggiungeranno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 uguale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della </a:t>
            </a:r>
            <a:r>
              <a:rPr sz="1200" dirty="0">
                <a:latin typeface="Times New Roman"/>
                <a:cs typeface="Times New Roman"/>
              </a:rPr>
              <a:t>perfezione </a:t>
            </a:r>
            <a:r>
              <a:rPr sz="1200" spc="-5" dirty="0">
                <a:latin typeface="Times New Roman"/>
                <a:cs typeface="Times New Roman"/>
              </a:rPr>
              <a:t>primaria,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destino è  </a:t>
            </a:r>
            <a:r>
              <a:rPr sz="1200" spc="-5" dirty="0">
                <a:latin typeface="Times New Roman"/>
                <a:cs typeface="Times New Roman"/>
              </a:rPr>
              <a:t>soggetto ad </a:t>
            </a:r>
            <a:r>
              <a:rPr sz="1200" dirty="0">
                <a:latin typeface="Times New Roman"/>
                <a:cs typeface="Times New Roman"/>
              </a:rPr>
              <a:t>una dilazione </a:t>
            </a:r>
            <a:r>
              <a:rPr sz="1200" spc="-5" dirty="0">
                <a:latin typeface="Times New Roman"/>
                <a:cs typeface="Times New Roman"/>
              </a:rPr>
              <a:t>nel tempo,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costitutiva </a:t>
            </a:r>
            <a:r>
              <a:rPr sz="1200" spc="-5" dirty="0">
                <a:latin typeface="Times New Roman"/>
                <a:cs typeface="Times New Roman"/>
              </a:rPr>
              <a:t>del superuniverso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riscontra geneticamente nella </a:t>
            </a:r>
            <a:r>
              <a:rPr sz="1200" dirty="0">
                <a:latin typeface="Times New Roman"/>
                <a:cs typeface="Times New Roman"/>
              </a:rPr>
              <a:t>creazione  </a:t>
            </a:r>
            <a:r>
              <a:rPr sz="1200" spc="-5" dirty="0">
                <a:latin typeface="Times New Roman"/>
                <a:cs typeface="Times New Roman"/>
              </a:rPr>
              <a:t>centrale. (Noi </a:t>
            </a:r>
            <a:r>
              <a:rPr sz="1200" dirty="0">
                <a:latin typeface="Times New Roman"/>
                <a:cs typeface="Times New Roman"/>
              </a:rPr>
              <a:t>sappiamo </a:t>
            </a:r>
            <a:r>
              <a:rPr sz="1200" spc="-5" dirty="0">
                <a:latin typeface="Times New Roman"/>
                <a:cs typeface="Times New Roman"/>
              </a:rPr>
              <a:t>che esistono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finiti terziari,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-5" dirty="0">
                <a:latin typeface="Times New Roman"/>
                <a:cs typeface="Times New Roman"/>
              </a:rPr>
              <a:t>integrazione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ancora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rivelata.)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606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(1164.1) 106:1.2 </a:t>
            </a:r>
            <a:r>
              <a:rPr sz="1200" spc="-5" dirty="0">
                <a:latin typeface="Times New Roman"/>
                <a:cs typeface="Times New Roman"/>
              </a:rPr>
              <a:t>Questa dilazione del </a:t>
            </a:r>
            <a:r>
              <a:rPr sz="1200" dirty="0">
                <a:latin typeface="Times New Roman"/>
                <a:cs typeface="Times New Roman"/>
              </a:rPr>
              <a:t>superuniverso, questo </a:t>
            </a:r>
            <a:r>
              <a:rPr sz="1200" spc="-5" dirty="0">
                <a:latin typeface="Times New Roman"/>
                <a:cs typeface="Times New Roman"/>
              </a:rPr>
              <a:t>ostacolo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perfezione, </a:t>
            </a:r>
            <a:r>
              <a:rPr sz="1200" spc="-5" dirty="0">
                <a:latin typeface="Times New Roman"/>
                <a:cs typeface="Times New Roman"/>
              </a:rPr>
              <a:t>permette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partecipazione  delle creature alla </a:t>
            </a:r>
            <a:r>
              <a:rPr sz="1200" dirty="0">
                <a:latin typeface="Times New Roman"/>
                <a:cs typeface="Times New Roman"/>
              </a:rPr>
              <a:t>crescita </a:t>
            </a:r>
            <a:r>
              <a:rPr sz="1200" spc="-5" dirty="0">
                <a:latin typeface="Times New Roman"/>
                <a:cs typeface="Times New Roman"/>
              </a:rPr>
              <a:t>evoluzionaria. </a:t>
            </a:r>
            <a:r>
              <a:rPr sz="1200" dirty="0">
                <a:latin typeface="Times New Roman"/>
                <a:cs typeface="Times New Roman"/>
              </a:rPr>
              <a:t>Ciò rende dunque possibile </a:t>
            </a:r>
            <a:r>
              <a:rPr sz="1200" spc="-5" dirty="0">
                <a:latin typeface="Times New Roman"/>
                <a:cs typeface="Times New Roman"/>
              </a:rPr>
              <a:t>alle creature </a:t>
            </a:r>
            <a:r>
              <a:rPr sz="1200" dirty="0">
                <a:latin typeface="Times New Roman"/>
                <a:cs typeface="Times New Roman"/>
              </a:rPr>
              <a:t>di entrare in associazione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483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39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nell’evoluzione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stesse creature. </a:t>
            </a:r>
            <a:r>
              <a:rPr sz="1200" dirty="0">
                <a:latin typeface="Times New Roman"/>
                <a:cs typeface="Times New Roman"/>
              </a:rPr>
              <a:t>E durante </a:t>
            </a:r>
            <a:r>
              <a:rPr sz="1200" spc="-5" dirty="0">
                <a:latin typeface="Times New Roman"/>
                <a:cs typeface="Times New Roman"/>
              </a:rPr>
              <a:t>questi periodi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 continua l’incompleto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collegato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perfetto </a:t>
            </a:r>
            <a:r>
              <a:rPr sz="1200" dirty="0">
                <a:latin typeface="Times New Roman"/>
                <a:cs typeface="Times New Roman"/>
              </a:rPr>
              <a:t>tramite il 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Settuplo.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47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(1164.2) 106:1.3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significa </a:t>
            </a:r>
            <a:r>
              <a:rPr sz="1200" dirty="0">
                <a:latin typeface="Times New Roman"/>
                <a:cs typeface="Times New Roman"/>
              </a:rPr>
              <a:t>il riconoscimento da </a:t>
            </a:r>
            <a:r>
              <a:rPr sz="1200" spc="-5" dirty="0">
                <a:latin typeface="Times New Roman"/>
                <a:cs typeface="Times New Roman"/>
              </a:rPr>
              <a:t>parte della Deità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delle barriere del tempo negli universi  evoluzionari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spazio. Per quanto </a:t>
            </a:r>
            <a:r>
              <a:rPr sz="1200" dirty="0">
                <a:latin typeface="Times New Roman"/>
                <a:cs typeface="Times New Roman"/>
              </a:rPr>
              <a:t>lontana </a:t>
            </a:r>
            <a:r>
              <a:rPr sz="1200" spc="-5" dirty="0">
                <a:latin typeface="Times New Roman"/>
                <a:cs typeface="Times New Roman"/>
              </a:rPr>
              <a:t>dal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profondità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possa avere origine </a:t>
            </a:r>
            <a:r>
              <a:rPr sz="1200" dirty="0">
                <a:latin typeface="Times New Roman"/>
                <a:cs typeface="Times New Roman"/>
              </a:rPr>
              <a:t>una personalità di  </a:t>
            </a:r>
            <a:r>
              <a:rPr sz="1200" spc="-5" dirty="0">
                <a:latin typeface="Times New Roman"/>
                <a:cs typeface="Times New Roman"/>
              </a:rPr>
              <a:t>sopravvivenza materiale, troverà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</a:t>
            </a:r>
            <a:r>
              <a:rPr sz="1200" dirty="0">
                <a:latin typeface="Times New Roman"/>
                <a:cs typeface="Times New Roman"/>
              </a:rPr>
              <a:t>presente </a:t>
            </a:r>
            <a:r>
              <a:rPr sz="1200" spc="-5" dirty="0">
                <a:latin typeface="Times New Roman"/>
                <a:cs typeface="Times New Roman"/>
              </a:rPr>
              <a:t>ed impegnato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amorevole </a:t>
            </a:r>
            <a:r>
              <a:rPr sz="1200" dirty="0">
                <a:latin typeface="Times New Roman"/>
                <a:cs typeface="Times New Roman"/>
              </a:rPr>
              <a:t>e misericordioso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verità, di  </a:t>
            </a:r>
            <a:r>
              <a:rPr sz="1200" dirty="0">
                <a:latin typeface="Times New Roman"/>
                <a:cs typeface="Times New Roman"/>
              </a:rPr>
              <a:t>bellezza e di bontà </a:t>
            </a:r>
            <a:r>
              <a:rPr sz="1200" spc="-5" dirty="0">
                <a:latin typeface="Times New Roman"/>
                <a:cs typeface="Times New Roman"/>
              </a:rPr>
              <a:t>verso questa creatura </a:t>
            </a:r>
            <a:r>
              <a:rPr sz="1200" dirty="0">
                <a:latin typeface="Times New Roman"/>
                <a:cs typeface="Times New Roman"/>
              </a:rPr>
              <a:t>incompleta in lotta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evoluzione.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della divinità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Settuplo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spc="5" dirty="0">
                <a:latin typeface="Times New Roman"/>
                <a:cs typeface="Times New Roman"/>
              </a:rPr>
              <a:t>estende  </a:t>
            </a:r>
            <a:r>
              <a:rPr sz="1200" spc="-5" dirty="0">
                <a:latin typeface="Times New Roman"/>
                <a:cs typeface="Times New Roman"/>
              </a:rPr>
              <a:t>verso l’interno tramite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fino al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del Paradiso, </a:t>
            </a:r>
            <a:r>
              <a:rPr sz="1200" dirty="0">
                <a:latin typeface="Times New Roman"/>
                <a:cs typeface="Times New Roman"/>
              </a:rPr>
              <a:t>e verso </a:t>
            </a:r>
            <a:r>
              <a:rPr sz="1200" spc="-5" dirty="0">
                <a:latin typeface="Times New Roman"/>
                <a:cs typeface="Times New Roman"/>
              </a:rPr>
              <a:t>l’esterno tramite gli Antichi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Padri </a:t>
            </a:r>
            <a:r>
              <a:rPr sz="1200" spc="-5" dirty="0">
                <a:latin typeface="Times New Roman"/>
                <a:cs typeface="Times New Roman"/>
              </a:rPr>
              <a:t>degli  universi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(1164.3) 106:1.4 </a:t>
            </a:r>
            <a:r>
              <a:rPr sz="1200" spc="-5" dirty="0">
                <a:latin typeface="Times New Roman"/>
                <a:cs typeface="Times New Roman"/>
              </a:rPr>
              <a:t>L’uomo, essendo personale ed ascendente per progressione spirituale, </a:t>
            </a:r>
            <a:r>
              <a:rPr sz="1200" dirty="0">
                <a:latin typeface="Times New Roman"/>
                <a:cs typeface="Times New Roman"/>
              </a:rPr>
              <a:t>trova la divinità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della Deità  </a:t>
            </a:r>
            <a:r>
              <a:rPr sz="1200" spc="-5" dirty="0">
                <a:latin typeface="Times New Roman"/>
                <a:cs typeface="Times New Roman"/>
              </a:rPr>
              <a:t>Settupla;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altre fasi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Settuplo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concernono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progressione della personalità. Gli aspetti </a:t>
            </a:r>
            <a:r>
              <a:rPr sz="1200" dirty="0">
                <a:latin typeface="Times New Roman"/>
                <a:cs typeface="Times New Roman"/>
              </a:rPr>
              <a:t>di divinità di </a:t>
            </a:r>
            <a:r>
              <a:rPr sz="1200" spc="-5" dirty="0">
                <a:latin typeface="Times New Roman"/>
                <a:cs typeface="Times New Roman"/>
              </a:rPr>
              <a:t>questo  raggruppamento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sono attualmente integrati nel collegamento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l’Attore Congiunto, </a:t>
            </a:r>
            <a:r>
              <a:rPr sz="1200" dirty="0">
                <a:latin typeface="Times New Roman"/>
                <a:cs typeface="Times New Roman"/>
              </a:rPr>
              <a:t>ma sono  </a:t>
            </a:r>
            <a:r>
              <a:rPr sz="1200" spc="-5" dirty="0">
                <a:latin typeface="Times New Roman"/>
                <a:cs typeface="Times New Roman"/>
              </a:rPr>
              <a:t>destinati ad essere </a:t>
            </a:r>
            <a:r>
              <a:rPr sz="1200" dirty="0">
                <a:latin typeface="Times New Roman"/>
                <a:cs typeface="Times New Roman"/>
              </a:rPr>
              <a:t>eternamente </a:t>
            </a:r>
            <a:r>
              <a:rPr sz="1200" spc="-5" dirty="0">
                <a:latin typeface="Times New Roman"/>
                <a:cs typeface="Times New Roman"/>
              </a:rPr>
              <a:t>unificati nella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emergente dell’Essere Supremo.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altre fasi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Settupla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variamente integrate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dell’universo,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similmente destinate ad essere </a:t>
            </a:r>
            <a:r>
              <a:rPr sz="1200" dirty="0">
                <a:latin typeface="Times New Roman"/>
                <a:cs typeface="Times New Roman"/>
              </a:rPr>
              <a:t>unificate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Supremo.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il Settuplo è la </a:t>
            </a:r>
            <a:r>
              <a:rPr sz="1200" spc="-5" dirty="0">
                <a:latin typeface="Times New Roman"/>
                <a:cs typeface="Times New Roman"/>
              </a:rPr>
              <a:t>sorgente dell’unità relativa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funzionale </a:t>
            </a:r>
            <a:r>
              <a:rPr sz="1200" spc="-5" dirty="0">
                <a:latin typeface="Times New Roman"/>
                <a:cs typeface="Times New Roman"/>
              </a:rPr>
              <a:t>del presente grande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L’integrazione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suprema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secondaria del</a:t>
            </a:r>
            <a:r>
              <a:rPr sz="1600" b="1" spc="3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finito</a:t>
            </a:r>
            <a:endParaRPr sz="1600">
              <a:latin typeface="Times New Roman"/>
              <a:cs typeface="Times New Roman"/>
            </a:endParaRPr>
          </a:p>
          <a:p>
            <a:pPr marL="76200" marR="20574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(1164.4) 106:2.1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coordina funzionalmente l’evoluzione finita, così l’Essere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sintetizza alla fine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compimento del </a:t>
            </a:r>
            <a:r>
              <a:rPr sz="1200" dirty="0">
                <a:latin typeface="Times New Roman"/>
                <a:cs typeface="Times New Roman"/>
              </a:rPr>
              <a:t>destino.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Supremo è </a:t>
            </a:r>
            <a:r>
              <a:rPr sz="1200" spc="-5" dirty="0">
                <a:latin typeface="Times New Roman"/>
                <a:cs typeface="Times New Roman"/>
              </a:rPr>
              <a:t>l’apogeo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del grande universo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l’evoluzione fisica  attorno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nucleo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dominio finale di questo </a:t>
            </a:r>
            <a:r>
              <a:rPr sz="1200" spc="-5" dirty="0">
                <a:latin typeface="Times New Roman"/>
                <a:cs typeface="Times New Roman"/>
              </a:rPr>
              <a:t>nucleo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domini di </a:t>
            </a:r>
            <a:r>
              <a:rPr sz="1200" spc="-5" dirty="0">
                <a:latin typeface="Times New Roman"/>
                <a:cs typeface="Times New Roman"/>
              </a:rPr>
              <a:t>evoluzione fisica </a:t>
            </a:r>
            <a:r>
              <a:rPr sz="1200" dirty="0">
                <a:latin typeface="Times New Roman"/>
                <a:cs typeface="Times New Roman"/>
              </a:rPr>
              <a:t>che lo circondano e  </a:t>
            </a:r>
            <a:r>
              <a:rPr sz="1200" spc="-5" dirty="0">
                <a:latin typeface="Times New Roman"/>
                <a:cs typeface="Times New Roman"/>
              </a:rPr>
              <a:t>che ruotano attorno </a:t>
            </a:r>
            <a:r>
              <a:rPr sz="1200" dirty="0">
                <a:latin typeface="Times New Roman"/>
                <a:cs typeface="Times New Roman"/>
              </a:rPr>
              <a:t>a lui. E tutto ciò </a:t>
            </a:r>
            <a:r>
              <a:rPr sz="1200" spc="-5" dirty="0">
                <a:latin typeface="Times New Roman"/>
                <a:cs typeface="Times New Roman"/>
              </a:rPr>
              <a:t>avviene </a:t>
            </a:r>
            <a:r>
              <a:rPr sz="1200" dirty="0">
                <a:latin typeface="Times New Roman"/>
                <a:cs typeface="Times New Roman"/>
              </a:rPr>
              <a:t>secondo i </a:t>
            </a:r>
            <a:r>
              <a:rPr sz="1200" spc="-5" dirty="0">
                <a:latin typeface="Times New Roman"/>
                <a:cs typeface="Times New Roman"/>
              </a:rPr>
              <a:t>mandati della personalità: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paradisiaca nel senso </a:t>
            </a:r>
            <a:r>
              <a:rPr sz="1200" dirty="0">
                <a:latin typeface="Times New Roman"/>
                <a:cs typeface="Times New Roman"/>
              </a:rPr>
              <a:t>più alto,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67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629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personalità del Creatore nel senso dell’universo,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umano, la </a:t>
            </a:r>
            <a:r>
              <a:rPr sz="1200" spc="-5" dirty="0">
                <a:latin typeface="Times New Roman"/>
                <a:cs typeface="Times New Roman"/>
              </a:rPr>
              <a:t>personalità Suprema nel </a:t>
            </a:r>
            <a:r>
              <a:rPr sz="1200" dirty="0">
                <a:latin typeface="Times New Roman"/>
                <a:cs typeface="Times New Roman"/>
              </a:rPr>
              <a:t>senso  </a:t>
            </a:r>
            <a:r>
              <a:rPr sz="1200" spc="-5" dirty="0">
                <a:latin typeface="Times New Roman"/>
                <a:cs typeface="Times New Roman"/>
              </a:rPr>
              <a:t>culminante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totalizzante.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413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(1164.5) 106:2.2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 Supremo </a:t>
            </a:r>
            <a:r>
              <a:rPr sz="1200" dirty="0">
                <a:latin typeface="Times New Roman"/>
                <a:cs typeface="Times New Roman"/>
              </a:rPr>
              <a:t>deve permettere 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differenziale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persona spirituale, </a:t>
            </a:r>
            <a:r>
              <a:rPr sz="1200" spc="-5" dirty="0">
                <a:latin typeface="Times New Roman"/>
                <a:cs typeface="Times New Roman"/>
              </a:rPr>
              <a:t>del potere  evoluzionario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sintesi potere-personalità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l’unificazione del potere evoluzionario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personalità spirituale ed </a:t>
            </a:r>
            <a:r>
              <a:rPr sz="1200" dirty="0">
                <a:latin typeface="Times New Roman"/>
                <a:cs typeface="Times New Roman"/>
              </a:rPr>
              <a:t>il dominio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primo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seconda.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(1164.6) 106:2.3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in ultima </a:t>
            </a:r>
            <a:r>
              <a:rPr sz="1200" spc="-5" dirty="0">
                <a:latin typeface="Times New Roman"/>
                <a:cs typeface="Times New Roman"/>
              </a:rPr>
              <a:t>analisi viene dal Paradiso attraverso </a:t>
            </a:r>
            <a:r>
              <a:rPr sz="1200" dirty="0">
                <a:latin typeface="Times New Roman"/>
                <a:cs typeface="Times New Roman"/>
              </a:rPr>
              <a:t>Havona. </a:t>
            </a:r>
            <a:r>
              <a:rPr sz="1200" spc="-5" dirty="0">
                <a:latin typeface="Times New Roman"/>
                <a:cs typeface="Times New Roman"/>
              </a:rPr>
              <a:t>L’energia-materia sembra </a:t>
            </a:r>
            <a:r>
              <a:rPr sz="1200" dirty="0">
                <a:latin typeface="Times New Roman"/>
                <a:cs typeface="Times New Roman"/>
              </a:rPr>
              <a:t>evolversi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profondità 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ed è </a:t>
            </a:r>
            <a:r>
              <a:rPr sz="1200" spc="-5" dirty="0">
                <a:latin typeface="Times New Roman"/>
                <a:cs typeface="Times New Roman"/>
              </a:rPr>
              <a:t>organizzata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potere dai figli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congiunzione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di Dio. E tutto ciò è  </a:t>
            </a:r>
            <a:r>
              <a:rPr sz="1200" spc="-5" dirty="0">
                <a:latin typeface="Times New Roman"/>
                <a:cs typeface="Times New Roman"/>
              </a:rPr>
              <a:t>esperienziale; </a:t>
            </a:r>
            <a:r>
              <a:rPr sz="1200" dirty="0">
                <a:latin typeface="Times New Roman"/>
                <a:cs typeface="Times New Roman"/>
              </a:rPr>
              <a:t>è un’operazione </a:t>
            </a:r>
            <a:r>
              <a:rPr sz="1200" spc="-5" dirty="0">
                <a:latin typeface="Times New Roman"/>
                <a:cs typeface="Times New Roman"/>
              </a:rPr>
              <a:t>nel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nello spazio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coinvolge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vasta gamma </a:t>
            </a:r>
            <a:r>
              <a:rPr sz="1200" dirty="0">
                <a:latin typeface="Times New Roman"/>
                <a:cs typeface="Times New Roman"/>
              </a:rPr>
              <a:t>di esseri </a:t>
            </a:r>
            <a:r>
              <a:rPr sz="1200" spc="-5" dirty="0">
                <a:latin typeface="Times New Roman"/>
                <a:cs typeface="Times New Roman"/>
              </a:rPr>
              <a:t>viventi </a:t>
            </a:r>
            <a:r>
              <a:rPr sz="1200" dirty="0">
                <a:latin typeface="Times New Roman"/>
                <a:cs typeface="Times New Roman"/>
              </a:rPr>
              <a:t>comprendente anche  divinità </a:t>
            </a:r>
            <a:r>
              <a:rPr sz="1200" spc="-5" dirty="0">
                <a:latin typeface="Times New Roman"/>
                <a:cs typeface="Times New Roman"/>
              </a:rPr>
              <a:t>Creatrici </a:t>
            </a:r>
            <a:r>
              <a:rPr sz="1200" dirty="0">
                <a:latin typeface="Times New Roman"/>
                <a:cs typeface="Times New Roman"/>
              </a:rPr>
              <a:t>e creature </a:t>
            </a:r>
            <a:r>
              <a:rPr sz="1200" spc="-5" dirty="0">
                <a:latin typeface="Times New Roman"/>
                <a:cs typeface="Times New Roman"/>
              </a:rPr>
              <a:t>evoluzionarie.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padronanza </a:t>
            </a:r>
            <a:r>
              <a:rPr sz="1200" spc="-5" dirty="0">
                <a:latin typeface="Times New Roman"/>
                <a:cs typeface="Times New Roman"/>
              </a:rPr>
              <a:t>del potere </a:t>
            </a:r>
            <a:r>
              <a:rPr sz="1200" dirty="0">
                <a:latin typeface="Times New Roman"/>
                <a:cs typeface="Times New Roman"/>
              </a:rPr>
              <a:t>delle divinità </a:t>
            </a:r>
            <a:r>
              <a:rPr sz="1200" spc="-5" dirty="0">
                <a:latin typeface="Times New Roman"/>
                <a:cs typeface="Times New Roman"/>
              </a:rPr>
              <a:t>Creatrici nel grande universo si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estende</a:t>
            </a:r>
            <a:endParaRPr sz="1200">
              <a:latin typeface="Times New Roman"/>
              <a:cs typeface="Times New Roman"/>
            </a:endParaRPr>
          </a:p>
          <a:p>
            <a:pPr marL="76200" marR="3035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lentamente per inglobare l’assestamento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stabilizzazione evoluzionari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creazioni del </a:t>
            </a:r>
            <a:r>
              <a:rPr sz="1200" dirty="0">
                <a:latin typeface="Times New Roman"/>
                <a:cs typeface="Times New Roman"/>
              </a:rPr>
              <a:t>tempo-spazio, e </a:t>
            </a:r>
            <a:r>
              <a:rPr sz="1200" spc="-5" dirty="0">
                <a:latin typeface="Times New Roman"/>
                <a:cs typeface="Times New Roman"/>
              </a:rPr>
              <a:t>ciò rappresenta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fioritura del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Settuplo.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ingloba </a:t>
            </a:r>
            <a:r>
              <a:rPr sz="1200" dirty="0">
                <a:latin typeface="Times New Roman"/>
                <a:cs typeface="Times New Roman"/>
              </a:rPr>
              <a:t>l’intera </a:t>
            </a:r>
            <a:r>
              <a:rPr sz="1200" spc="-5" dirty="0">
                <a:latin typeface="Times New Roman"/>
                <a:cs typeface="Times New Roman"/>
              </a:rPr>
              <a:t>gamma dei compimenti 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nel tempo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nello</a:t>
            </a:r>
            <a:endParaRPr sz="1200">
              <a:latin typeface="Times New Roman"/>
              <a:cs typeface="Times New Roman"/>
            </a:endParaRPr>
          </a:p>
          <a:p>
            <a:pPr marL="76200" marR="3892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spazio, dal </a:t>
            </a:r>
            <a:r>
              <a:rPr sz="1200" spc="-5" dirty="0">
                <a:latin typeface="Times New Roman"/>
                <a:cs typeface="Times New Roman"/>
              </a:rPr>
              <a:t>conferimento degli Aggiustatori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 Padre Universale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conferimento </a:t>
            </a:r>
            <a:r>
              <a:rPr sz="1200" dirty="0">
                <a:latin typeface="Times New Roman"/>
                <a:cs typeface="Times New Roman"/>
              </a:rPr>
              <a:t>della vita da parte dei </a:t>
            </a:r>
            <a:r>
              <a:rPr sz="1200" spc="-5" dirty="0">
                <a:latin typeface="Times New Roman"/>
                <a:cs typeface="Times New Roman"/>
              </a:rPr>
              <a:t>Figli del  Paradiso. Si tratta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potere guadagnato, </a:t>
            </a:r>
            <a:r>
              <a:rPr sz="1200" dirty="0">
                <a:latin typeface="Times New Roman"/>
                <a:cs typeface="Times New Roman"/>
              </a:rPr>
              <a:t>di un potere </a:t>
            </a:r>
            <a:r>
              <a:rPr sz="1200" spc="-5" dirty="0">
                <a:latin typeface="Times New Roman"/>
                <a:cs typeface="Times New Roman"/>
              </a:rPr>
              <a:t>dimostrato,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potere esperienziale; esso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il potere  </a:t>
            </a:r>
            <a:r>
              <a:rPr sz="1200" spc="-5" dirty="0">
                <a:latin typeface="Times New Roman"/>
                <a:cs typeface="Times New Roman"/>
              </a:rPr>
              <a:t>eterno,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insondabile, il </a:t>
            </a:r>
            <a:r>
              <a:rPr sz="1200" spc="-5" dirty="0">
                <a:latin typeface="Times New Roman"/>
                <a:cs typeface="Times New Roman"/>
              </a:rPr>
              <a:t>potere esistenziale delle Deità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398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(1165.1) 106:2.4 </a:t>
            </a:r>
            <a:r>
              <a:rPr sz="1200" spc="-5" dirty="0">
                <a:latin typeface="Times New Roman"/>
                <a:cs typeface="Times New Roman"/>
              </a:rPr>
              <a:t>Questo potere esperienziale risultante dai compimenti della </a:t>
            </a:r>
            <a:r>
              <a:rPr sz="1200" dirty="0">
                <a:latin typeface="Times New Roman"/>
                <a:cs typeface="Times New Roman"/>
              </a:rPr>
              <a:t>divinità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stesso manifesta </a:t>
            </a:r>
            <a:r>
              <a:rPr sz="1200" dirty="0">
                <a:latin typeface="Times New Roman"/>
                <a:cs typeface="Times New Roman"/>
              </a:rPr>
              <a:t>le qualità  </a:t>
            </a:r>
            <a:r>
              <a:rPr sz="1200" spc="-5" dirty="0">
                <a:latin typeface="Times New Roman"/>
                <a:cs typeface="Times New Roman"/>
              </a:rPr>
              <a:t>coesive della </a:t>
            </a:r>
            <a:r>
              <a:rPr sz="1200" dirty="0">
                <a:latin typeface="Times New Roman"/>
                <a:cs typeface="Times New Roman"/>
              </a:rPr>
              <a:t>divinità sintetizzandosi — </a:t>
            </a:r>
            <a:r>
              <a:rPr sz="1200" spc="-5" dirty="0">
                <a:latin typeface="Times New Roman"/>
                <a:cs typeface="Times New Roman"/>
              </a:rPr>
              <a:t>totalizzandosi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come potere </a:t>
            </a:r>
            <a:r>
              <a:rPr sz="1200" dirty="0">
                <a:latin typeface="Times New Roman"/>
                <a:cs typeface="Times New Roman"/>
              </a:rPr>
              <a:t>onnipotente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esperienziale acquisito </a:t>
            </a:r>
            <a:r>
              <a:rPr sz="1200" dirty="0">
                <a:latin typeface="Times New Roman"/>
                <a:cs typeface="Times New Roman"/>
              </a:rPr>
              <a:t>dalle  </a:t>
            </a:r>
            <a:r>
              <a:rPr sz="1200" spc="-5" dirty="0">
                <a:latin typeface="Times New Roman"/>
                <a:cs typeface="Times New Roman"/>
              </a:rPr>
              <a:t>creazioni </a:t>
            </a:r>
            <a:r>
              <a:rPr sz="1200" dirty="0">
                <a:latin typeface="Times New Roman"/>
                <a:cs typeface="Times New Roman"/>
              </a:rPr>
              <a:t>in evoluzione. E </a:t>
            </a:r>
            <a:r>
              <a:rPr sz="1200" spc="-5" dirty="0">
                <a:latin typeface="Times New Roman"/>
                <a:cs typeface="Times New Roman"/>
              </a:rPr>
              <a:t>questo potere </a:t>
            </a:r>
            <a:r>
              <a:rPr sz="1200" dirty="0">
                <a:latin typeface="Times New Roman"/>
                <a:cs typeface="Times New Roman"/>
              </a:rPr>
              <a:t>onnipotente </a:t>
            </a:r>
            <a:r>
              <a:rPr sz="1200" spc="-5" dirty="0">
                <a:latin typeface="Times New Roman"/>
                <a:cs typeface="Times New Roman"/>
              </a:rPr>
              <a:t>trova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sua volta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coesione </a:t>
            </a:r>
            <a:r>
              <a:rPr sz="1200" dirty="0">
                <a:latin typeface="Times New Roman"/>
                <a:cs typeface="Times New Roman"/>
              </a:rPr>
              <a:t>di spirito-personalità sulla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pilota </a:t>
            </a:r>
            <a:r>
              <a:rPr sz="1200" spc="-5" dirty="0">
                <a:latin typeface="Times New Roman"/>
                <a:cs typeface="Times New Roman"/>
              </a:rPr>
              <a:t>della  cintura </a:t>
            </a:r>
            <a:r>
              <a:rPr sz="1200" dirty="0">
                <a:latin typeface="Times New Roman"/>
                <a:cs typeface="Times New Roman"/>
              </a:rPr>
              <a:t>esterna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in unione con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in Havona di Dio il </a:t>
            </a:r>
            <a:r>
              <a:rPr sz="1200" spc="-5" dirty="0">
                <a:latin typeface="Times New Roman"/>
                <a:cs typeface="Times New Roman"/>
              </a:rPr>
              <a:t>Supremo.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Deità 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porta così al </a:t>
            </a:r>
            <a:r>
              <a:rPr sz="1200" spc="-5" dirty="0">
                <a:latin typeface="Times New Roman"/>
                <a:cs typeface="Times New Roman"/>
              </a:rPr>
              <a:t>suo culmine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evoluzionaria rivestendo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prodotto del potere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con la 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spirituale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residenti nella creazione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1970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90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(1165.2) 106:2.5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l’Essere Supremo giunge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ad inglobare </a:t>
            </a:r>
            <a:r>
              <a:rPr sz="1200" dirty="0">
                <a:latin typeface="Times New Roman"/>
                <a:cs typeface="Times New Roman"/>
              </a:rPr>
              <a:t>tutto ciò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evolve </a:t>
            </a:r>
            <a:r>
              <a:rPr sz="1200" spc="-5" dirty="0">
                <a:latin typeface="Times New Roman"/>
                <a:cs typeface="Times New Roman"/>
              </a:rPr>
              <a:t>nel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spazio, </a:t>
            </a:r>
            <a:r>
              <a:rPr sz="1200" spc="-5" dirty="0">
                <a:latin typeface="Times New Roman"/>
                <a:cs typeface="Times New Roman"/>
              </a:rPr>
              <a:t>dotando queste  qualità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personalità spirituale. </a:t>
            </a:r>
            <a:r>
              <a:rPr sz="1200" dirty="0">
                <a:latin typeface="Times New Roman"/>
                <a:cs typeface="Times New Roman"/>
              </a:rPr>
              <a:t>Poiché le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mortali, </a:t>
            </a:r>
            <a:r>
              <a:rPr sz="1200" spc="-5" dirty="0">
                <a:latin typeface="Times New Roman"/>
                <a:cs typeface="Times New Roman"/>
              </a:rPr>
              <a:t>partecipano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a questa maestosa  </a:t>
            </a:r>
            <a:r>
              <a:rPr sz="1200" spc="-5" dirty="0">
                <a:latin typeface="Times New Roman"/>
                <a:cs typeface="Times New Roman"/>
              </a:rPr>
              <a:t>operazione, raggiungono certamente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percepire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veri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Deità  </a:t>
            </a:r>
            <a:r>
              <a:rPr sz="1200" spc="-5" dirty="0">
                <a:latin typeface="Times New Roman"/>
                <a:cs typeface="Times New Roman"/>
              </a:rPr>
              <a:t>evoluzionaria.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70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(1165.3) 106:2.6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è simile </a:t>
            </a:r>
            <a:r>
              <a:rPr sz="1200" spc="-5" dirty="0">
                <a:latin typeface="Times New Roman"/>
                <a:cs typeface="Times New Roman"/>
              </a:rPr>
              <a:t>al Padre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perché </a:t>
            </a:r>
            <a:r>
              <a:rPr sz="1200" dirty="0">
                <a:latin typeface="Times New Roman"/>
                <a:cs typeface="Times New Roman"/>
              </a:rPr>
              <a:t>partecipa </a:t>
            </a:r>
            <a:r>
              <a:rPr sz="1200" spc="-5" dirty="0">
                <a:latin typeface="Times New Roman"/>
                <a:cs typeface="Times New Roman"/>
              </a:rPr>
              <a:t>della sua perfezione paradisiaca;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modo i  </a:t>
            </a:r>
            <a:r>
              <a:rPr sz="1200" spc="-5" dirty="0">
                <a:latin typeface="Times New Roman"/>
                <a:cs typeface="Times New Roman"/>
              </a:rPr>
              <a:t>mortali evoluzionari arriveranno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ad essere </a:t>
            </a:r>
            <a:r>
              <a:rPr sz="1200" dirty="0">
                <a:latin typeface="Times New Roman"/>
                <a:cs typeface="Times New Roman"/>
              </a:rPr>
              <a:t>simili al </a:t>
            </a:r>
            <a:r>
              <a:rPr sz="1200" spc="-5" dirty="0">
                <a:latin typeface="Times New Roman"/>
                <a:cs typeface="Times New Roman"/>
              </a:rPr>
              <a:t>Supremo esperienziale, perché parteciperanno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della sua  perfezione evoluzionaria.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797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(1165.4) 106:2.7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esperienziale; </a:t>
            </a:r>
            <a:r>
              <a:rPr sz="1200" dirty="0">
                <a:latin typeface="Times New Roman"/>
                <a:cs typeface="Times New Roman"/>
              </a:rPr>
              <a:t>perciò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conoscere totalmente per esperienza.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esistenziali </a:t>
            </a:r>
            <a:r>
              <a:rPr sz="1200" spc="10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 </a:t>
            </a:r>
            <a:r>
              <a:rPr sz="1200" spc="-5" dirty="0">
                <a:latin typeface="Times New Roman"/>
                <a:cs typeface="Times New Roman"/>
              </a:rPr>
              <a:t>Assoluti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percepibili 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dell’esperienza; soltanto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i="1" spc="-5" dirty="0">
                <a:latin typeface="Times New Roman"/>
                <a:cs typeface="Times New Roman"/>
              </a:rPr>
              <a:t>realtà della personalità </a:t>
            </a:r>
            <a:r>
              <a:rPr sz="1200" spc="-5" dirty="0">
                <a:latin typeface="Times New Roman"/>
                <a:cs typeface="Times New Roman"/>
              </a:rPr>
              <a:t>del Padre, del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 </a:t>
            </a:r>
            <a:r>
              <a:rPr sz="1200" dirty="0">
                <a:latin typeface="Times New Roman"/>
                <a:cs typeface="Times New Roman"/>
              </a:rPr>
              <a:t>Spirito possono </a:t>
            </a:r>
            <a:r>
              <a:rPr sz="1200" spc="-5" dirty="0">
                <a:latin typeface="Times New Roman"/>
                <a:cs typeface="Times New Roman"/>
              </a:rPr>
              <a:t>essere afferrate dalla personalità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finita </a:t>
            </a:r>
            <a:r>
              <a:rPr sz="1200" spc="-5" dirty="0">
                <a:latin typeface="Times New Roman"/>
                <a:cs typeface="Times New Roman"/>
              </a:rPr>
              <a:t>nell’atteggiamento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preghiera-adorazione.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33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(1165.5) 106:2.8 </a:t>
            </a:r>
            <a:r>
              <a:rPr sz="1200" spc="-5" dirty="0">
                <a:latin typeface="Times New Roman"/>
                <a:cs typeface="Times New Roman"/>
              </a:rPr>
              <a:t>Nella sintesi completa del </a:t>
            </a:r>
            <a:r>
              <a:rPr sz="1200" dirty="0">
                <a:latin typeface="Times New Roman"/>
                <a:cs typeface="Times New Roman"/>
              </a:rPr>
              <a:t>potere-personalità </a:t>
            </a:r>
            <a:r>
              <a:rPr sz="1200" spc="-5" dirty="0">
                <a:latin typeface="Times New Roman"/>
                <a:cs typeface="Times New Roman"/>
              </a:rPr>
              <a:t>dell’Essere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saranno associate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assolutezze delle numerose  </a:t>
            </a:r>
            <a:r>
              <a:rPr sz="1200" dirty="0">
                <a:latin typeface="Times New Roman"/>
                <a:cs typeface="Times New Roman"/>
              </a:rPr>
              <a:t>triodità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possono essere </a:t>
            </a:r>
            <a:r>
              <a:rPr sz="1200" spc="-5" dirty="0">
                <a:latin typeface="Times New Roman"/>
                <a:cs typeface="Times New Roman"/>
              </a:rPr>
              <a:t>associate </a:t>
            </a:r>
            <a:r>
              <a:rPr sz="1200" dirty="0">
                <a:latin typeface="Times New Roman"/>
                <a:cs typeface="Times New Roman"/>
              </a:rPr>
              <a:t>in questo modo, e </a:t>
            </a:r>
            <a:r>
              <a:rPr sz="1200" spc="-5" dirty="0">
                <a:latin typeface="Times New Roman"/>
                <a:cs typeface="Times New Roman"/>
              </a:rPr>
              <a:t>questa maestosa personalità, frutto </a:t>
            </a:r>
            <a:r>
              <a:rPr sz="1200" dirty="0">
                <a:latin typeface="Times New Roman"/>
                <a:cs typeface="Times New Roman"/>
              </a:rPr>
              <a:t>dell’evoluzione,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esperienzialmente  </a:t>
            </a:r>
            <a:r>
              <a:rPr sz="1200" spc="-5" dirty="0">
                <a:latin typeface="Times New Roman"/>
                <a:cs typeface="Times New Roman"/>
              </a:rPr>
              <a:t>accessibile </a:t>
            </a:r>
            <a:r>
              <a:rPr sz="1200" dirty="0">
                <a:latin typeface="Times New Roman"/>
                <a:cs typeface="Times New Roman"/>
              </a:rPr>
              <a:t>e comprensibile da 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finite. </a:t>
            </a:r>
            <a:r>
              <a:rPr sz="1200" spc="-5" dirty="0">
                <a:latin typeface="Times New Roman"/>
                <a:cs typeface="Times New Roman"/>
              </a:rPr>
              <a:t>Quando gli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raggiungeranno </a:t>
            </a:r>
            <a:r>
              <a:rPr sz="1200" dirty="0">
                <a:latin typeface="Times New Roman"/>
                <a:cs typeface="Times New Roman"/>
              </a:rPr>
              <a:t>il settimo </a:t>
            </a:r>
            <a:r>
              <a:rPr sz="1200" spc="-5" dirty="0">
                <a:latin typeface="Times New Roman"/>
                <a:cs typeface="Times New Roman"/>
              </a:rPr>
              <a:t>stadio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postulato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dell’esistenza spirituale, faranno l’esperienza della realizzazione </a:t>
            </a:r>
            <a:r>
              <a:rPr sz="1200" dirty="0">
                <a:latin typeface="Times New Roman"/>
                <a:cs typeface="Times New Roman"/>
              </a:rPr>
              <a:t>di un nuovo </a:t>
            </a:r>
            <a:r>
              <a:rPr sz="1200" spc="-5" dirty="0">
                <a:latin typeface="Times New Roman"/>
                <a:cs typeface="Times New Roman"/>
              </a:rPr>
              <a:t>significato-valore dell’assolutezza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dell’infinità delle  </a:t>
            </a:r>
            <a:r>
              <a:rPr sz="1200" dirty="0">
                <a:latin typeface="Times New Roman"/>
                <a:cs typeface="Times New Roman"/>
              </a:rPr>
              <a:t>triodità, </a:t>
            </a:r>
            <a:r>
              <a:rPr sz="1200" spc="-5" dirty="0">
                <a:latin typeface="Times New Roman"/>
                <a:cs typeface="Times New Roman"/>
              </a:rPr>
              <a:t>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rivelato </a:t>
            </a:r>
            <a:r>
              <a:rPr sz="1200" spc="5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livelli subassoluti nell’Essere Supremo,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fare esperienza. Ma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questi  </a:t>
            </a:r>
            <a:r>
              <a:rPr sz="1200" spc="-5" dirty="0">
                <a:latin typeface="Times New Roman"/>
                <a:cs typeface="Times New Roman"/>
              </a:rPr>
              <a:t>stadi </a:t>
            </a:r>
            <a:r>
              <a:rPr sz="1200" dirty="0">
                <a:latin typeface="Times New Roman"/>
                <a:cs typeface="Times New Roman"/>
              </a:rPr>
              <a:t>di massimo </a:t>
            </a:r>
            <a:r>
              <a:rPr sz="1200" spc="-5" dirty="0">
                <a:latin typeface="Times New Roman"/>
                <a:cs typeface="Times New Roman"/>
              </a:rPr>
              <a:t>sviluppo probabilmente si dovrà attendere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stabilizzazione coordinata </a:t>
            </a:r>
            <a:r>
              <a:rPr sz="1200" dirty="0">
                <a:latin typeface="Times New Roman"/>
                <a:cs typeface="Times New Roman"/>
              </a:rPr>
              <a:t>dell’intero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in luce 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07656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L’associazione terziaria trascendentale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realtà</a:t>
            </a:r>
            <a:endParaRPr sz="1600">
              <a:latin typeface="Times New Roman"/>
              <a:cs typeface="Times New Roman"/>
            </a:endParaRPr>
          </a:p>
          <a:p>
            <a:pPr marL="76200" marR="23622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(1165.6) 106:3.1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architetti </a:t>
            </a:r>
            <a:r>
              <a:rPr sz="1200" dirty="0">
                <a:latin typeface="Times New Roman"/>
                <a:cs typeface="Times New Roman"/>
              </a:rPr>
              <a:t>absoniti </a:t>
            </a:r>
            <a:r>
              <a:rPr sz="1200" spc="-5" dirty="0">
                <a:latin typeface="Times New Roman"/>
                <a:cs typeface="Times New Roman"/>
              </a:rPr>
              <a:t>formulano </a:t>
            </a:r>
            <a:r>
              <a:rPr sz="1200" dirty="0">
                <a:latin typeface="Times New Roman"/>
                <a:cs typeface="Times New Roman"/>
              </a:rPr>
              <a:t>il piano; i </a:t>
            </a:r>
            <a:r>
              <a:rPr sz="1200" spc="-5" dirty="0">
                <a:latin typeface="Times New Roman"/>
                <a:cs typeface="Times New Roman"/>
              </a:rPr>
              <a:t>Creatori Supremi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portano all’esistenza; l’Essere Supremo </a:t>
            </a:r>
            <a:r>
              <a:rPr sz="1200" dirty="0">
                <a:latin typeface="Times New Roman"/>
                <a:cs typeface="Times New Roman"/>
              </a:rPr>
              <a:t>lo porterà a  </a:t>
            </a:r>
            <a:r>
              <a:rPr sz="1200" spc="-5" dirty="0">
                <a:latin typeface="Times New Roman"/>
                <a:cs typeface="Times New Roman"/>
              </a:rPr>
              <a:t>totale compimento così </a:t>
            </a:r>
            <a:r>
              <a:rPr sz="1200" dirty="0">
                <a:latin typeface="Times New Roman"/>
                <a:cs typeface="Times New Roman"/>
              </a:rPr>
              <a:t>com’è </a:t>
            </a:r>
            <a:r>
              <a:rPr sz="1200" spc="-5" dirty="0">
                <a:latin typeface="Times New Roman"/>
                <a:cs typeface="Times New Roman"/>
              </a:rPr>
              <a:t>stato creato </a:t>
            </a:r>
            <a:r>
              <a:rPr sz="1200" dirty="0">
                <a:latin typeface="Times New Roman"/>
                <a:cs typeface="Times New Roman"/>
              </a:rPr>
              <a:t>nel tempo </a:t>
            </a:r>
            <a:r>
              <a:rPr sz="1200" spc="-5" dirty="0">
                <a:latin typeface="Times New Roman"/>
                <a:cs typeface="Times New Roman"/>
              </a:rPr>
              <a:t>dai Creatori Supremi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previsto </a:t>
            </a:r>
            <a:r>
              <a:rPr sz="1200" spc="-5" dirty="0">
                <a:latin typeface="Times New Roman"/>
                <a:cs typeface="Times New Roman"/>
              </a:rPr>
              <a:t>nello spazio dagli Architetti  Maestri.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827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(1165.7) 106:3.2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Architetti dell’Universo Maestro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l’incarico </a:t>
            </a:r>
            <a:r>
              <a:rPr sz="1200" dirty="0">
                <a:latin typeface="Times New Roman"/>
                <a:cs typeface="Times New Roman"/>
              </a:rPr>
              <a:t>di coordinare  </a:t>
            </a:r>
            <a:r>
              <a:rPr sz="1200" spc="-5" dirty="0">
                <a:latin typeface="Times New Roman"/>
                <a:cs typeface="Times New Roman"/>
              </a:rPr>
              <a:t>amministrativamente l’universo maestro. Ma </a:t>
            </a:r>
            <a:r>
              <a:rPr sz="1200" dirty="0">
                <a:latin typeface="Times New Roman"/>
                <a:cs typeface="Times New Roman"/>
              </a:rPr>
              <a:t>l’apparizione </a:t>
            </a:r>
            <a:r>
              <a:rPr sz="1200" spc="-5" dirty="0">
                <a:latin typeface="Times New Roman"/>
                <a:cs typeface="Times New Roman"/>
              </a:rPr>
              <a:t>dell’Onnipotente Supremo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dell’universo  significherà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finito evoluzionario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destino esperienziale. Questo avvenimento </a:t>
            </a:r>
            <a:r>
              <a:rPr sz="1200" dirty="0">
                <a:latin typeface="Times New Roman"/>
                <a:cs typeface="Times New Roman"/>
              </a:rPr>
              <a:t>porterà  </a:t>
            </a:r>
            <a:r>
              <a:rPr sz="1200" spc="-5" dirty="0">
                <a:latin typeface="Times New Roman"/>
                <a:cs typeface="Times New Roman"/>
              </a:rPr>
              <a:t>certamente al </a:t>
            </a:r>
            <a:r>
              <a:rPr sz="1200" dirty="0">
                <a:latin typeface="Times New Roman"/>
                <a:cs typeface="Times New Roman"/>
              </a:rPr>
              <a:t>completamento della </a:t>
            </a:r>
            <a:r>
              <a:rPr sz="1200" spc="-5" dirty="0">
                <a:latin typeface="Times New Roman"/>
                <a:cs typeface="Times New Roman"/>
              </a:rPr>
              <a:t>funzione della prima Trinità esperienziale </a:t>
            </a:r>
            <a:r>
              <a:rPr sz="1200" dirty="0">
                <a:latin typeface="Times New Roman"/>
                <a:cs typeface="Times New Roman"/>
              </a:rPr>
              <a:t>— l’unione </a:t>
            </a:r>
            <a:r>
              <a:rPr sz="1200" spc="-5" dirty="0">
                <a:latin typeface="Times New Roman"/>
                <a:cs typeface="Times New Roman"/>
              </a:rPr>
              <a:t>dei Creatori Supremi, dell’Essere  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Architetti dell’Universo Maestro. Questa Trinità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destinata ad effettuare </a:t>
            </a:r>
            <a:r>
              <a:rPr sz="1200" dirty="0">
                <a:latin typeface="Times New Roman"/>
                <a:cs typeface="Times New Roman"/>
              </a:rPr>
              <a:t>l’ulteriore </a:t>
            </a:r>
            <a:r>
              <a:rPr sz="1200" spc="-5" dirty="0">
                <a:latin typeface="Times New Roman"/>
                <a:cs typeface="Times New Roman"/>
              </a:rPr>
              <a:t>integrazione </a:t>
            </a:r>
            <a:r>
              <a:rPr sz="1200" dirty="0">
                <a:latin typeface="Times New Roman"/>
                <a:cs typeface="Times New Roman"/>
              </a:rPr>
              <a:t>evoluzionaria  </a:t>
            </a:r>
            <a:r>
              <a:rPr sz="1200" spc="-5" dirty="0">
                <a:latin typeface="Times New Roman"/>
                <a:cs typeface="Times New Roman"/>
              </a:rPr>
              <a:t>della creazione maestra.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84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(1166.1) 106:3.3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Trinità d’infinità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nessuna Trinità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infinita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include </a:t>
            </a:r>
            <a:r>
              <a:rPr sz="1200" spc="-5" dirty="0">
                <a:latin typeface="Times New Roman"/>
                <a:cs typeface="Times New Roman"/>
              </a:rPr>
              <a:t>questa  Trinità originale. Ma </a:t>
            </a:r>
            <a:r>
              <a:rPr sz="1200" dirty="0">
                <a:latin typeface="Times New Roman"/>
                <a:cs typeface="Times New Roman"/>
              </a:rPr>
              <a:t>la Trinità </a:t>
            </a:r>
            <a:r>
              <a:rPr sz="1200" spc="-5" dirty="0">
                <a:latin typeface="Times New Roman"/>
                <a:cs typeface="Times New Roman"/>
              </a:rPr>
              <a:t>originale </a:t>
            </a:r>
            <a:r>
              <a:rPr sz="1200" dirty="0">
                <a:latin typeface="Times New Roman"/>
                <a:cs typeface="Times New Roman"/>
              </a:rPr>
              <a:t>è un’eventualità </a:t>
            </a:r>
            <a:r>
              <a:rPr sz="1200" spc="-5" dirty="0">
                <a:latin typeface="Times New Roman"/>
                <a:cs typeface="Times New Roman"/>
              </a:rPr>
              <a:t>derivante dall’associazione esclusiva </a:t>
            </a:r>
            <a:r>
              <a:rPr sz="1200" dirty="0">
                <a:latin typeface="Times New Roman"/>
                <a:cs typeface="Times New Roman"/>
              </a:rPr>
              <a:t>di Deità </a:t>
            </a:r>
            <a:r>
              <a:rPr sz="1200" spc="-5" dirty="0">
                <a:latin typeface="Times New Roman"/>
                <a:cs typeface="Times New Roman"/>
              </a:rPr>
              <a:t>assolute;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esseri  subassoluti </a:t>
            </a:r>
            <a:r>
              <a:rPr sz="1200" dirty="0">
                <a:latin typeface="Times New Roman"/>
                <a:cs typeface="Times New Roman"/>
              </a:rPr>
              <a:t>non hanno </a:t>
            </a:r>
            <a:r>
              <a:rPr sz="1200" spc="-5" dirty="0">
                <a:latin typeface="Times New Roman"/>
                <a:cs typeface="Times New Roman"/>
              </a:rPr>
              <a:t>niente </a:t>
            </a:r>
            <a:r>
              <a:rPr sz="1200" dirty="0">
                <a:latin typeface="Times New Roman"/>
                <a:cs typeface="Times New Roman"/>
              </a:rPr>
              <a:t>a che vedere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associazione primordiale.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esperienziali che </a:t>
            </a:r>
            <a:r>
              <a:rPr sz="1200" spc="-5" dirty="0">
                <a:latin typeface="Times New Roman"/>
                <a:cs typeface="Times New Roman"/>
              </a:rPr>
              <a:t>appaiono  successivamente </a:t>
            </a:r>
            <a:r>
              <a:rPr sz="1200" dirty="0">
                <a:latin typeface="Times New Roman"/>
                <a:cs typeface="Times New Roman"/>
              </a:rPr>
              <a:t>inglobano i </a:t>
            </a:r>
            <a:r>
              <a:rPr sz="1200" spc="-5" dirty="0">
                <a:latin typeface="Times New Roman"/>
                <a:cs typeface="Times New Roman"/>
              </a:rPr>
              <a:t>contributi anche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create. </a:t>
            </a:r>
            <a:r>
              <a:rPr sz="1200" dirty="0">
                <a:latin typeface="Times New Roman"/>
                <a:cs typeface="Times New Roman"/>
              </a:rPr>
              <a:t>Ciò è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vero per </a:t>
            </a:r>
            <a:r>
              <a:rPr sz="1200" spc="-5" dirty="0">
                <a:latin typeface="Times New Roman"/>
                <a:cs typeface="Times New Roman"/>
              </a:rPr>
              <a:t>l’Ultimo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Trinità, nel </a:t>
            </a:r>
            <a:r>
              <a:rPr sz="1200" spc="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presenza stessa dei Figli Creatori Maestri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Creatori Supremi rivela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concomitante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un’esperienza effettiva ed  autentica della creatura </a:t>
            </a:r>
            <a:r>
              <a:rPr sz="1200" i="1" spc="-5" dirty="0">
                <a:latin typeface="Times New Roman"/>
                <a:cs typeface="Times New Roman"/>
              </a:rPr>
              <a:t>all’interno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associazione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(1166.2) 106:3.4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Trinità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permette 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collettivo di </a:t>
            </a:r>
            <a:r>
              <a:rPr sz="1200" spc="-5" dirty="0">
                <a:latin typeface="Times New Roman"/>
                <a:cs typeface="Times New Roman"/>
              </a:rPr>
              <a:t>eventualità ultime.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associazioni </a:t>
            </a:r>
            <a:r>
              <a:rPr sz="1200" dirty="0">
                <a:latin typeface="Times New Roman"/>
                <a:cs typeface="Times New Roman"/>
              </a:rPr>
              <a:t>di gruppo 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facoltà </a:t>
            </a:r>
            <a:r>
              <a:rPr sz="1200" dirty="0">
                <a:latin typeface="Times New Roman"/>
                <a:cs typeface="Times New Roman"/>
              </a:rPr>
              <a:t>di anticipare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-5" dirty="0">
                <a:latin typeface="Times New Roman"/>
                <a:cs typeface="Times New Roman"/>
              </a:rPr>
              <a:t>trascendere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individuali; 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anche </a:t>
            </a:r>
            <a:r>
              <a:rPr sz="1200" dirty="0">
                <a:latin typeface="Times New Roman"/>
                <a:cs typeface="Times New Roman"/>
              </a:rPr>
              <a:t>al di là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5" dirty="0">
                <a:latin typeface="Times New Roman"/>
                <a:cs typeface="Times New Roman"/>
              </a:rPr>
              <a:t>finito. </a:t>
            </a:r>
            <a:r>
              <a:rPr sz="1200" spc="-5" dirty="0">
                <a:latin typeface="Times New Roman"/>
                <a:cs typeface="Times New Roman"/>
              </a:rPr>
              <a:t>Nelle  ere future, </a:t>
            </a:r>
            <a:r>
              <a:rPr sz="1200" dirty="0">
                <a:latin typeface="Times New Roman"/>
                <a:cs typeface="Times New Roman"/>
              </a:rPr>
              <a:t>dopo che i sette </a:t>
            </a:r>
            <a:r>
              <a:rPr sz="1200" spc="-5" dirty="0">
                <a:latin typeface="Times New Roman"/>
                <a:cs typeface="Times New Roman"/>
              </a:rPr>
              <a:t>superuniversi saranno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stabilizzati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della Finalità promulgherà </a:t>
            </a:r>
            <a:r>
              <a:rPr sz="1200" dirty="0">
                <a:latin typeface="Times New Roman"/>
                <a:cs typeface="Times New Roman"/>
              </a:rPr>
              <a:t>senza dubbio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8484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356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disegni </a:t>
            </a:r>
            <a:r>
              <a:rPr sz="1200" dirty="0">
                <a:latin typeface="Times New Roman"/>
                <a:cs typeface="Times New Roman"/>
              </a:rPr>
              <a:t>delle Deità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quali saranno </a:t>
            </a:r>
            <a:r>
              <a:rPr sz="1200" dirty="0">
                <a:latin typeface="Times New Roman"/>
                <a:cs typeface="Times New Roman"/>
              </a:rPr>
              <a:t>dettati </a:t>
            </a:r>
            <a:r>
              <a:rPr sz="1200" spc="-5" dirty="0">
                <a:latin typeface="Times New Roman"/>
                <a:cs typeface="Times New Roman"/>
              </a:rPr>
              <a:t>dall’Ultimo della Trinità ed unificati </a:t>
            </a:r>
            <a:r>
              <a:rPr sz="1200" dirty="0">
                <a:latin typeface="Times New Roman"/>
                <a:cs typeface="Times New Roman"/>
              </a:rPr>
              <a:t>in potere-personalità </a:t>
            </a:r>
            <a:r>
              <a:rPr sz="1200" spc="-5" dirty="0">
                <a:latin typeface="Times New Roman"/>
                <a:cs typeface="Times New Roman"/>
              </a:rPr>
              <a:t>nell’Essere  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(1166.3) 106:3.5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giganteschi sviluppi universali dell’eternità passata </a:t>
            </a:r>
            <a:r>
              <a:rPr sz="1200" dirty="0">
                <a:latin typeface="Times New Roman"/>
                <a:cs typeface="Times New Roman"/>
              </a:rPr>
              <a:t>e futura noi </a:t>
            </a:r>
            <a:r>
              <a:rPr sz="1200" spc="-5" dirty="0">
                <a:latin typeface="Times New Roman"/>
                <a:cs typeface="Times New Roman"/>
              </a:rPr>
              <a:t>scopriamo l’espansione degli elementi  comprensibili del Padre Universale.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l’IO </a:t>
            </a:r>
            <a:r>
              <a:rPr sz="1200" spc="-5" dirty="0">
                <a:latin typeface="Times New Roman"/>
                <a:cs typeface="Times New Roman"/>
              </a:rPr>
              <a:t>SONO,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postuliamo filosoficamente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permeazione dell’infinità </a:t>
            </a:r>
            <a:r>
              <a:rPr sz="1200" dirty="0">
                <a:latin typeface="Times New Roman"/>
                <a:cs typeface="Times New Roman"/>
              </a:rPr>
              <a:t>totale,  ma </a:t>
            </a:r>
            <a:r>
              <a:rPr sz="1200" spc="-5" dirty="0">
                <a:latin typeface="Times New Roman"/>
                <a:cs typeface="Times New Roman"/>
              </a:rPr>
              <a:t>nessuna creatura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capire un tale postulato per </a:t>
            </a:r>
            <a:r>
              <a:rPr sz="1200" spc="-5" dirty="0">
                <a:latin typeface="Times New Roman"/>
                <a:cs typeface="Times New Roman"/>
              </a:rPr>
              <a:t>esperienza. A </a:t>
            </a:r>
            <a:r>
              <a:rPr sz="1200" dirty="0">
                <a:latin typeface="Times New Roman"/>
                <a:cs typeface="Times New Roman"/>
              </a:rPr>
              <a:t>mano a mano che </a:t>
            </a:r>
            <a:r>
              <a:rPr sz="1200" spc="-5" dirty="0">
                <a:latin typeface="Times New Roman"/>
                <a:cs typeface="Times New Roman"/>
              </a:rPr>
              <a:t>gli universi si espandono </a:t>
            </a:r>
            <a:r>
              <a:rPr sz="1200" dirty="0">
                <a:latin typeface="Times New Roman"/>
                <a:cs typeface="Times New Roman"/>
              </a:rPr>
              <a:t>e via via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e l’amore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estendono </a:t>
            </a:r>
            <a:r>
              <a:rPr sz="1200" spc="-5" dirty="0">
                <a:latin typeface="Times New Roman"/>
                <a:cs typeface="Times New Roman"/>
              </a:rPr>
              <a:t>nello spazio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 </a:t>
            </a:r>
            <a:r>
              <a:rPr sz="1200" spc="-5" dirty="0">
                <a:latin typeface="Times New Roman"/>
                <a:cs typeface="Times New Roman"/>
              </a:rPr>
              <a:t>organizzando nel tempo,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diveniamo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sempre </a:t>
            </a:r>
            <a:r>
              <a:rPr sz="1200" dirty="0">
                <a:latin typeface="Times New Roman"/>
                <a:cs typeface="Times New Roman"/>
              </a:rPr>
              <a:t>di  più 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Noi </a:t>
            </a:r>
            <a:r>
              <a:rPr sz="1200" dirty="0">
                <a:latin typeface="Times New Roman"/>
                <a:cs typeface="Times New Roman"/>
              </a:rPr>
              <a:t>notiamo </a:t>
            </a:r>
            <a:r>
              <a:rPr sz="1200" spc="-5" dirty="0">
                <a:latin typeface="Times New Roman"/>
                <a:cs typeface="Times New Roman"/>
              </a:rPr>
              <a:t>che l’azione della gravità </a:t>
            </a:r>
            <a:r>
              <a:rPr sz="1200" dirty="0">
                <a:latin typeface="Times New Roman"/>
                <a:cs typeface="Times New Roman"/>
              </a:rPr>
              <a:t>penetra la </a:t>
            </a:r>
            <a:r>
              <a:rPr sz="1200" spc="-5" dirty="0">
                <a:latin typeface="Times New Roman"/>
                <a:cs typeface="Times New Roman"/>
              </a:rPr>
              <a:t>presenza spaziale dell’Assoluto Non Qualificato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scopriamo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spirituali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10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espansione all’interno della presenza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dell’Assoluto </a:t>
            </a:r>
            <a:r>
              <a:rPr sz="1200" dirty="0">
                <a:latin typeface="Times New Roman"/>
                <a:cs typeface="Times New Roman"/>
              </a:rPr>
              <a:t>della Deità, </a:t>
            </a:r>
            <a:r>
              <a:rPr sz="1200" spc="-5" dirty="0">
                <a:latin typeface="Times New Roman"/>
                <a:cs typeface="Times New Roman"/>
              </a:rPr>
              <a:t>mentre  l’evoluzione cosmica </a:t>
            </a:r>
            <a:r>
              <a:rPr sz="1200" dirty="0">
                <a:latin typeface="Times New Roman"/>
                <a:cs typeface="Times New Roman"/>
              </a:rPr>
              <a:t>e quella </a:t>
            </a:r>
            <a:r>
              <a:rPr sz="1200" spc="-5" dirty="0">
                <a:latin typeface="Times New Roman"/>
                <a:cs typeface="Times New Roman"/>
              </a:rPr>
              <a:t>spirituale sono unificate dalla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dall’esperienza sui livelli </a:t>
            </a:r>
            <a:r>
              <a:rPr sz="1200" dirty="0">
                <a:latin typeface="Times New Roman"/>
                <a:cs typeface="Times New Roman"/>
              </a:rPr>
              <a:t>finiti </a:t>
            </a:r>
            <a:r>
              <a:rPr sz="1200" spc="-5" dirty="0">
                <a:latin typeface="Times New Roman"/>
                <a:cs typeface="Times New Roman"/>
              </a:rPr>
              <a:t>della deità come </a:t>
            </a:r>
            <a:r>
              <a:rPr sz="1200" spc="5" dirty="0">
                <a:latin typeface="Times New Roman"/>
                <a:cs typeface="Times New Roman"/>
              </a:rPr>
              <a:t>Essere  </a:t>
            </a:r>
            <a:r>
              <a:rPr sz="1200" spc="-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coordinate sui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trascendentali come Ultimo della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L’integrazione quaternaria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ultima</a:t>
            </a:r>
            <a:endParaRPr sz="1600">
              <a:latin typeface="Times New Roman"/>
              <a:cs typeface="Times New Roman"/>
            </a:endParaRPr>
          </a:p>
          <a:p>
            <a:pPr marL="76200" marR="13335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(1166.4) 106:4.1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si coordina certamente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ultimo, ma sotto questo </a:t>
            </a:r>
            <a:r>
              <a:rPr sz="1200" spc="-5" dirty="0">
                <a:latin typeface="Times New Roman"/>
                <a:cs typeface="Times New Roman"/>
              </a:rPr>
              <a:t>aspetto essa funziona come </a:t>
            </a:r>
            <a:r>
              <a:rPr sz="1200" dirty="0">
                <a:latin typeface="Times New Roman"/>
                <a:cs typeface="Times New Roman"/>
              </a:rPr>
              <a:t>un assoluto  </a:t>
            </a:r>
            <a:r>
              <a:rPr sz="1200" spc="-5" dirty="0">
                <a:latin typeface="Times New Roman"/>
                <a:cs typeface="Times New Roman"/>
              </a:rPr>
              <a:t>autoqualificato; l’Ultimo della Trinità esperienziale coordina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trascendentale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trascendentale. Nell’eterno </a:t>
            </a:r>
            <a:r>
              <a:rPr sz="1200" dirty="0">
                <a:latin typeface="Times New Roman"/>
                <a:cs typeface="Times New Roman"/>
              </a:rPr>
              <a:t>futuro,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l’accrescimento </a:t>
            </a:r>
            <a:r>
              <a:rPr sz="1200" dirty="0">
                <a:latin typeface="Times New Roman"/>
                <a:cs typeface="Times New Roman"/>
              </a:rPr>
              <a:t>della sua </a:t>
            </a:r>
            <a:r>
              <a:rPr sz="1200" spc="-5" dirty="0">
                <a:latin typeface="Times New Roman"/>
                <a:cs typeface="Times New Roman"/>
              </a:rPr>
              <a:t>unità, questa Trinità esperienziale renderà ancora </a:t>
            </a:r>
            <a:r>
              <a:rPr sz="1200" dirty="0">
                <a:latin typeface="Times New Roman"/>
                <a:cs typeface="Times New Roman"/>
              </a:rPr>
              <a:t>più attiva 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eventuante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Deità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Ultima.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192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(1166.5) 106:4.2 </a:t>
            </a:r>
            <a:r>
              <a:rPr sz="1200" spc="-5" dirty="0">
                <a:latin typeface="Times New Roman"/>
                <a:cs typeface="Times New Roman"/>
              </a:rPr>
              <a:t>Mentre l’Ultimo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coordinare </a:t>
            </a:r>
            <a:r>
              <a:rPr sz="1200" dirty="0">
                <a:latin typeface="Times New Roman"/>
                <a:cs typeface="Times New Roman"/>
              </a:rPr>
              <a:t>la creazione </a:t>
            </a:r>
            <a:r>
              <a:rPr sz="1200" spc="-5" dirty="0">
                <a:latin typeface="Times New Roman"/>
                <a:cs typeface="Times New Roman"/>
              </a:rPr>
              <a:t>maestra, Dio </a:t>
            </a:r>
            <a:r>
              <a:rPr sz="1200" dirty="0">
                <a:latin typeface="Times New Roman"/>
                <a:cs typeface="Times New Roman"/>
              </a:rPr>
              <a:t>l’Ultimo è il </a:t>
            </a:r>
            <a:r>
              <a:rPr sz="1200" spc="-5" dirty="0">
                <a:latin typeface="Times New Roman"/>
                <a:cs typeface="Times New Roman"/>
              </a:rPr>
              <a:t>potere-personalizzazione  trascendentale dell’orientamento dell’intero universo maestro. L’eventuarsi totale dell’Ultimo implica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maestra e comporta la </a:t>
            </a:r>
            <a:r>
              <a:rPr sz="1200" spc="-5" dirty="0">
                <a:latin typeface="Times New Roman"/>
                <a:cs typeface="Times New Roman"/>
              </a:rPr>
              <a:t>piena emersione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Deità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trascendentale.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02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96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(1166.6) 106:4.3 </a:t>
            </a:r>
            <a:r>
              <a:rPr sz="1200" spc="-5" dirty="0">
                <a:latin typeface="Times New Roman"/>
                <a:cs typeface="Times New Roman"/>
              </a:rPr>
              <a:t>Quali cambiamenti saranno inaugurati dalla completa emersione dell’Ultimo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sappiamo. Ma come </a:t>
            </a:r>
            <a:r>
              <a:rPr sz="1200" dirty="0">
                <a:latin typeface="Times New Roman"/>
                <a:cs typeface="Times New Roman"/>
              </a:rPr>
              <a:t>il Supremo è  </a:t>
            </a:r>
            <a:r>
              <a:rPr sz="1200" spc="-5" dirty="0">
                <a:latin typeface="Times New Roman"/>
                <a:cs typeface="Times New Roman"/>
              </a:rPr>
              <a:t>ora spiritualmente </a:t>
            </a:r>
            <a:r>
              <a:rPr sz="1200" dirty="0">
                <a:latin typeface="Times New Roman"/>
                <a:cs typeface="Times New Roman"/>
              </a:rPr>
              <a:t>e personalmente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Havona, così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l’Ultimo </a:t>
            </a:r>
            <a:r>
              <a:rPr sz="1200" dirty="0">
                <a:latin typeface="Times New Roman"/>
                <a:cs typeface="Times New Roman"/>
              </a:rPr>
              <a:t>vi è </a:t>
            </a:r>
            <a:r>
              <a:rPr sz="1200" spc="-5" dirty="0">
                <a:latin typeface="Times New Roman"/>
                <a:cs typeface="Times New Roman"/>
              </a:rPr>
              <a:t>presente,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absonito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superpersonale. </a:t>
            </a:r>
            <a:r>
              <a:rPr sz="1200" dirty="0">
                <a:latin typeface="Times New Roman"/>
                <a:cs typeface="Times New Roman"/>
              </a:rPr>
              <a:t>E  voi </a:t>
            </a:r>
            <a:r>
              <a:rPr sz="1200" spc="-5" dirty="0">
                <a:latin typeface="Times New Roman"/>
                <a:cs typeface="Times New Roman"/>
              </a:rPr>
              <a:t>siete stati informati </a:t>
            </a:r>
            <a:r>
              <a:rPr sz="1200" dirty="0">
                <a:latin typeface="Times New Roman"/>
                <a:cs typeface="Times New Roman"/>
              </a:rPr>
              <a:t>dell’esistenza </a:t>
            </a:r>
            <a:r>
              <a:rPr sz="1200" spc="-5" dirty="0">
                <a:latin typeface="Times New Roman"/>
                <a:cs typeface="Times New Roman"/>
              </a:rPr>
              <a:t>dei Vicegerenti Qualificati dell’Ultimo, sebbene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siate stati informati </a:t>
            </a:r>
            <a:r>
              <a:rPr sz="1200" dirty="0">
                <a:latin typeface="Times New Roman"/>
                <a:cs typeface="Times New Roman"/>
              </a:rPr>
              <a:t>della loro posizione  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funzione</a:t>
            </a:r>
            <a:r>
              <a:rPr sz="1200" spc="-5" dirty="0">
                <a:latin typeface="Times New Roman"/>
                <a:cs typeface="Times New Roman"/>
              </a:rPr>
              <a:t> attuale.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74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(1167.1) 106:4.4 </a:t>
            </a:r>
            <a:r>
              <a:rPr sz="1200" spc="-5" dirty="0">
                <a:latin typeface="Times New Roman"/>
                <a:cs typeface="Times New Roman"/>
              </a:rPr>
              <a:t>Ma indipendentemente dalle ripercussioni amministrative che accompagnano l’emersione della Deità Ultima,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 personali della sua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trascendentale </a:t>
            </a:r>
            <a:r>
              <a:rPr sz="1200" dirty="0">
                <a:latin typeface="Times New Roman"/>
                <a:cs typeface="Times New Roman"/>
              </a:rPr>
              <a:t>potranno </a:t>
            </a:r>
            <a:r>
              <a:rPr sz="1200" spc="-5" dirty="0">
                <a:latin typeface="Times New Roman"/>
                <a:cs typeface="Times New Roman"/>
              </a:rPr>
              <a:t>essere sperimentati </a:t>
            </a:r>
            <a:r>
              <a:rPr sz="1200" dirty="0">
                <a:latin typeface="Times New Roman"/>
                <a:cs typeface="Times New Roman"/>
              </a:rPr>
              <a:t>da 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avranno partecipato </a:t>
            </a:r>
            <a:r>
              <a:rPr sz="1200" dirty="0">
                <a:latin typeface="Times New Roman"/>
                <a:cs typeface="Times New Roman"/>
              </a:rPr>
              <a:t>all’attuazione  di questo livello della </a:t>
            </a:r>
            <a:r>
              <a:rPr sz="1200" spc="-5" dirty="0">
                <a:latin typeface="Times New Roman"/>
                <a:cs typeface="Times New Roman"/>
              </a:rPr>
              <a:t>Deità.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trascendenza del </a:t>
            </a:r>
            <a:r>
              <a:rPr sz="1200" dirty="0">
                <a:latin typeface="Times New Roman"/>
                <a:cs typeface="Times New Roman"/>
              </a:rPr>
              <a:t>finito può </a:t>
            </a:r>
            <a:r>
              <a:rPr sz="1200" spc="-5" dirty="0">
                <a:latin typeface="Times New Roman"/>
                <a:cs typeface="Times New Roman"/>
              </a:rPr>
              <a:t>condurre soltanto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dell’ultimo.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esiste  nella trascendenza del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ma è tuttavia </a:t>
            </a:r>
            <a:r>
              <a:rPr sz="1200" spc="-5" dirty="0">
                <a:latin typeface="Times New Roman"/>
                <a:cs typeface="Times New Roman"/>
              </a:rPr>
              <a:t>subassoluto </a:t>
            </a:r>
            <a:r>
              <a:rPr sz="1200" dirty="0">
                <a:latin typeface="Times New Roman"/>
                <a:cs typeface="Times New Roman"/>
              </a:rPr>
              <a:t>nonostante la </a:t>
            </a:r>
            <a:r>
              <a:rPr sz="1200" spc="-5" dirty="0">
                <a:latin typeface="Times New Roman"/>
                <a:cs typeface="Times New Roman"/>
              </a:rPr>
              <a:t>sua capacità </a:t>
            </a:r>
            <a:r>
              <a:rPr sz="1200" dirty="0">
                <a:latin typeface="Times New Roman"/>
                <a:cs typeface="Times New Roman"/>
              </a:rPr>
              <a:t>inerente di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associazione con degli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assoluti.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L’associazione coassoluta 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della quinta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fase</a:t>
            </a:r>
            <a:endParaRPr sz="1600">
              <a:latin typeface="Times New Roman"/>
              <a:cs typeface="Times New Roman"/>
            </a:endParaRPr>
          </a:p>
          <a:p>
            <a:pPr marL="76200" marR="40005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(1167.2) 106:5.1 </a:t>
            </a:r>
            <a:r>
              <a:rPr sz="1200" spc="-5" dirty="0">
                <a:latin typeface="Times New Roman"/>
                <a:cs typeface="Times New Roman"/>
              </a:rPr>
              <a:t>L’Ultimo </a:t>
            </a:r>
            <a:r>
              <a:rPr sz="1200" dirty="0">
                <a:latin typeface="Times New Roman"/>
                <a:cs typeface="Times New Roman"/>
              </a:rPr>
              <a:t>è l’apice </a:t>
            </a:r>
            <a:r>
              <a:rPr sz="1200" spc="-5" dirty="0">
                <a:latin typeface="Times New Roman"/>
                <a:cs typeface="Times New Roman"/>
              </a:rPr>
              <a:t>della realtà </a:t>
            </a:r>
            <a:r>
              <a:rPr sz="1200" dirty="0">
                <a:latin typeface="Times New Roman"/>
                <a:cs typeface="Times New Roman"/>
              </a:rPr>
              <a:t>trascendentale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pietra angolare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evoluzionaria-  </a:t>
            </a:r>
            <a:r>
              <a:rPr sz="1200" spc="-5" dirty="0">
                <a:latin typeface="Times New Roman"/>
                <a:cs typeface="Times New Roman"/>
              </a:rPr>
              <a:t>esperienziale. </a:t>
            </a:r>
            <a:r>
              <a:rPr sz="1200" dirty="0">
                <a:latin typeface="Times New Roman"/>
                <a:cs typeface="Times New Roman"/>
              </a:rPr>
              <a:t>E l’emersione </a:t>
            </a:r>
            <a:r>
              <a:rPr sz="1200" spc="-5" dirty="0">
                <a:latin typeface="Times New Roman"/>
                <a:cs typeface="Times New Roman"/>
              </a:rPr>
              <a:t>effettiva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Deità esperienziali </a:t>
            </a:r>
            <a:r>
              <a:rPr sz="1200" dirty="0">
                <a:latin typeface="Times New Roman"/>
                <a:cs typeface="Times New Roman"/>
              </a:rPr>
              <a:t>pone le fondamenta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seconda </a:t>
            </a:r>
            <a:r>
              <a:rPr sz="1200" spc="-5" dirty="0">
                <a:latin typeface="Times New Roman"/>
                <a:cs typeface="Times New Roman"/>
              </a:rPr>
              <a:t>Trinità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esperienziale.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Trinità </a:t>
            </a:r>
            <a:r>
              <a:rPr sz="1200" spc="-5" dirty="0">
                <a:latin typeface="Times New Roman"/>
                <a:cs typeface="Times New Roman"/>
              </a:rPr>
              <a:t>Assoluta, </a:t>
            </a:r>
            <a:r>
              <a:rPr sz="1200" dirty="0">
                <a:latin typeface="Times New Roman"/>
                <a:cs typeface="Times New Roman"/>
              </a:rPr>
              <a:t>l’unione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l’Ultimo e </a:t>
            </a:r>
            <a:r>
              <a:rPr sz="1200" spc="-5" dirty="0">
                <a:latin typeface="Times New Roman"/>
                <a:cs typeface="Times New Roman"/>
              </a:rPr>
              <a:t>del Completatore </a:t>
            </a:r>
            <a:r>
              <a:rPr sz="1200" dirty="0">
                <a:latin typeface="Times New Roman"/>
                <a:cs typeface="Times New Roman"/>
              </a:rPr>
              <a:t>non rivelato </a:t>
            </a:r>
            <a:r>
              <a:rPr sz="1200" spc="-5" dirty="0">
                <a:latin typeface="Times New Roman"/>
                <a:cs typeface="Times New Roman"/>
              </a:rPr>
              <a:t>del Destino dell’Universo.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Trinità </a:t>
            </a:r>
            <a:r>
              <a:rPr sz="1200" dirty="0">
                <a:latin typeface="Times New Roman"/>
                <a:cs typeface="Times New Roman"/>
              </a:rPr>
              <a:t>ha la </a:t>
            </a:r>
            <a:r>
              <a:rPr sz="1200" spc="-5" dirty="0">
                <a:latin typeface="Times New Roman"/>
                <a:cs typeface="Times New Roman"/>
              </a:rPr>
              <a:t>capacità teorica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attivare gli Assoluti della potenzialità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della Deità, </a:t>
            </a:r>
            <a:r>
              <a:rPr sz="1200" dirty="0">
                <a:latin typeface="Times New Roman"/>
                <a:cs typeface="Times New Roman"/>
              </a:rPr>
              <a:t>Universale e Non </a:t>
            </a:r>
            <a:r>
              <a:rPr sz="1200" spc="-5" dirty="0">
                <a:latin typeface="Times New Roman"/>
                <a:cs typeface="Times New Roman"/>
              </a:rPr>
              <a:t>Qualificato. Ma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formazione completa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Trinità Assoluta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realizzarsi solo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il completamento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dell’intero universo  maestro, </a:t>
            </a:r>
            <a:r>
              <a:rPr sz="1200" dirty="0">
                <a:latin typeface="Times New Roman"/>
                <a:cs typeface="Times New Roman"/>
              </a:rPr>
              <a:t>da Havona </a:t>
            </a:r>
            <a:r>
              <a:rPr sz="1200" spc="-5" dirty="0">
                <a:latin typeface="Times New Roman"/>
                <a:cs typeface="Times New Roman"/>
              </a:rPr>
              <a:t>fino al quarto </a:t>
            </a:r>
            <a:r>
              <a:rPr sz="1200" dirty="0">
                <a:latin typeface="Times New Roman"/>
                <a:cs typeface="Times New Roman"/>
              </a:rPr>
              <a:t>ed ultimo livello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95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(1167.3) 106:5.2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precisare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esperienziali </a:t>
            </a:r>
            <a:r>
              <a:rPr sz="1200" dirty="0">
                <a:latin typeface="Times New Roman"/>
                <a:cs typeface="Times New Roman"/>
              </a:rPr>
              <a:t>sono correlative non solo </a:t>
            </a:r>
            <a:r>
              <a:rPr sz="1200" spc="-5" dirty="0">
                <a:latin typeface="Times New Roman"/>
                <a:cs typeface="Times New Roman"/>
              </a:rPr>
              <a:t>delle qualità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della </a:t>
            </a:r>
            <a:r>
              <a:rPr sz="1200" dirty="0">
                <a:latin typeface="Times New Roman"/>
                <a:cs typeface="Times New Roman"/>
              </a:rPr>
              <a:t>Divinità  </a:t>
            </a:r>
            <a:r>
              <a:rPr sz="1200" spc="-5" dirty="0">
                <a:latin typeface="Times New Roman"/>
                <a:cs typeface="Times New Roman"/>
              </a:rPr>
              <a:t>esperienziale,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qualità altro-che-personali che caratterizzano </a:t>
            </a:r>
            <a:r>
              <a:rPr sz="1200" dirty="0">
                <a:latin typeface="Times New Roman"/>
                <a:cs typeface="Times New Roman"/>
              </a:rPr>
              <a:t>l’unità </a:t>
            </a:r>
            <a:r>
              <a:rPr sz="1200" spc="-5" dirty="0">
                <a:latin typeface="Times New Roman"/>
                <a:cs typeface="Times New Roman"/>
              </a:rPr>
              <a:t>delle Deità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raggiunto.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 questa esposizione tratta essenzialmente delle fasi personali </a:t>
            </a:r>
            <a:r>
              <a:rPr sz="1200" dirty="0">
                <a:latin typeface="Times New Roman"/>
                <a:cs typeface="Times New Roman"/>
              </a:rPr>
              <a:t>dell’unificazione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cosmo, è nondimeno </a:t>
            </a:r>
            <a:r>
              <a:rPr sz="1200" spc="-5" dirty="0">
                <a:latin typeface="Times New Roman"/>
                <a:cs typeface="Times New Roman"/>
              </a:rPr>
              <a:t>vero che gli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aspetti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09942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625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(697.3) 61:3.8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Stretto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Gibilterra si </a:t>
            </a:r>
            <a:r>
              <a:rPr sz="1200" dirty="0">
                <a:latin typeface="Times New Roman"/>
                <a:cs typeface="Times New Roman"/>
              </a:rPr>
              <a:t>chiuse e la </a:t>
            </a:r>
            <a:r>
              <a:rPr sz="1200" spc="-5" dirty="0">
                <a:latin typeface="Times New Roman"/>
                <a:cs typeface="Times New Roman"/>
              </a:rPr>
              <a:t>Spagna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collegata all’Africa dal vecchio istmo,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Mediterraneo si </a:t>
            </a:r>
            <a:r>
              <a:rPr sz="1200" dirty="0">
                <a:latin typeface="Times New Roman"/>
                <a:cs typeface="Times New Roman"/>
              </a:rPr>
              <a:t>versava  </a:t>
            </a:r>
            <a:r>
              <a:rPr sz="1200" spc="-5" dirty="0">
                <a:latin typeface="Times New Roman"/>
                <a:cs typeface="Times New Roman"/>
              </a:rPr>
              <a:t>nell’Atlantico tramite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stretto canale che attraversava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Francia, con </a:t>
            </a:r>
            <a:r>
              <a:rPr sz="1200" dirty="0">
                <a:latin typeface="Times New Roman"/>
                <a:cs typeface="Times New Roman"/>
              </a:rPr>
              <a:t>picchi montuosi e </a:t>
            </a:r>
            <a:r>
              <a:rPr sz="1200" spc="-5" dirty="0">
                <a:latin typeface="Times New Roman"/>
                <a:cs typeface="Times New Roman"/>
              </a:rPr>
              <a:t>terre alte che formavano delle </a:t>
            </a:r>
            <a:r>
              <a:rPr sz="1200" spc="10" dirty="0">
                <a:latin typeface="Times New Roman"/>
                <a:cs typeface="Times New Roman"/>
              </a:rPr>
              <a:t>isole  </a:t>
            </a:r>
            <a:r>
              <a:rPr sz="1200" dirty="0">
                <a:latin typeface="Times New Roman"/>
                <a:cs typeface="Times New Roman"/>
              </a:rPr>
              <a:t>sopra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mare </a:t>
            </a:r>
            <a:r>
              <a:rPr sz="1200" spc="-5" dirty="0">
                <a:latin typeface="Times New Roman"/>
                <a:cs typeface="Times New Roman"/>
              </a:rPr>
              <a:t>antico. Più tardi questi mari europei cominciarono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ritirarsi. Più tardi ancora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Mediterraneo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collegato </a:t>
            </a:r>
            <a:r>
              <a:rPr sz="1200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l’Oceano Indiano,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la </a:t>
            </a:r>
            <a:r>
              <a:rPr sz="1200" spc="-5" dirty="0">
                <a:latin typeface="Times New Roman"/>
                <a:cs typeface="Times New Roman"/>
              </a:rPr>
              <a:t>regione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Suez si elevò, cosicché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Mediterraneo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trasformato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certo tempo </a:t>
            </a:r>
            <a:r>
              <a:rPr sz="1200" dirty="0">
                <a:latin typeface="Times New Roman"/>
                <a:cs typeface="Times New Roman"/>
              </a:rPr>
              <a:t>in un mare </a:t>
            </a:r>
            <a:r>
              <a:rPr sz="1200" spc="-5" dirty="0">
                <a:latin typeface="Times New Roman"/>
                <a:cs typeface="Times New Roman"/>
              </a:rPr>
              <a:t>interno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(697.4) 61:3.9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ponte </a:t>
            </a:r>
            <a:r>
              <a:rPr sz="1200" spc="-5" dirty="0">
                <a:latin typeface="Times New Roman"/>
                <a:cs typeface="Times New Roman"/>
              </a:rPr>
              <a:t>terrestre dell’Islanda fu sommerso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acque </a:t>
            </a:r>
            <a:r>
              <a:rPr sz="1200" dirty="0">
                <a:latin typeface="Times New Roman"/>
                <a:cs typeface="Times New Roman"/>
              </a:rPr>
              <a:t>artiche </a:t>
            </a:r>
            <a:r>
              <a:rPr sz="1200" spc="-5" dirty="0">
                <a:latin typeface="Times New Roman"/>
                <a:cs typeface="Times New Roman"/>
              </a:rPr>
              <a:t>si mescolarono con </a:t>
            </a:r>
            <a:r>
              <a:rPr sz="1200" dirty="0">
                <a:latin typeface="Times New Roman"/>
                <a:cs typeface="Times New Roman"/>
              </a:rPr>
              <a:t>quelle </a:t>
            </a:r>
            <a:r>
              <a:rPr sz="1200" spc="-5" dirty="0">
                <a:latin typeface="Times New Roman"/>
                <a:cs typeface="Times New Roman"/>
              </a:rPr>
              <a:t>dell’Oceano Atlantico.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costa  atlantica dell’America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 si raffreddò </a:t>
            </a:r>
            <a:r>
              <a:rPr sz="1200" dirty="0">
                <a:latin typeface="Times New Roman"/>
                <a:cs typeface="Times New Roman"/>
              </a:rPr>
              <a:t>rapidamente, ma la </a:t>
            </a:r>
            <a:r>
              <a:rPr sz="1200" spc="-5" dirty="0">
                <a:latin typeface="Times New Roman"/>
                <a:cs typeface="Times New Roman"/>
              </a:rPr>
              <a:t>costa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Pacifico </a:t>
            </a:r>
            <a:r>
              <a:rPr sz="1200" dirty="0">
                <a:latin typeface="Times New Roman"/>
                <a:cs typeface="Times New Roman"/>
              </a:rPr>
              <a:t>rimase più </a:t>
            </a:r>
            <a:r>
              <a:rPr sz="1200" spc="5" dirty="0">
                <a:latin typeface="Times New Roman"/>
                <a:cs typeface="Times New Roman"/>
              </a:rPr>
              <a:t>calda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lo è </a:t>
            </a:r>
            <a:r>
              <a:rPr sz="1200" spc="-5" dirty="0">
                <a:latin typeface="Times New Roman"/>
                <a:cs typeface="Times New Roman"/>
              </a:rPr>
              <a:t>ora.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grandi  correnti </a:t>
            </a:r>
            <a:r>
              <a:rPr sz="1200" dirty="0">
                <a:latin typeface="Times New Roman"/>
                <a:cs typeface="Times New Roman"/>
              </a:rPr>
              <a:t>oceaniche </a:t>
            </a:r>
            <a:r>
              <a:rPr sz="1200" spc="-5" dirty="0">
                <a:latin typeface="Times New Roman"/>
                <a:cs typeface="Times New Roman"/>
              </a:rPr>
              <a:t>circolavano </a:t>
            </a:r>
            <a:r>
              <a:rPr sz="1200" dirty="0">
                <a:latin typeface="Times New Roman"/>
                <a:cs typeface="Times New Roman"/>
              </a:rPr>
              <a:t>e rendevano il </a:t>
            </a:r>
            <a:r>
              <a:rPr sz="1200" spc="-5" dirty="0">
                <a:latin typeface="Times New Roman"/>
                <a:cs typeface="Times New Roman"/>
              </a:rPr>
              <a:t>clima quasi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quello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odierno.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4734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(697.5) 61:3.10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mammiferi continuarono ad </a:t>
            </a:r>
            <a:r>
              <a:rPr sz="1200" dirty="0">
                <a:latin typeface="Times New Roman"/>
                <a:cs typeface="Times New Roman"/>
              </a:rPr>
              <a:t>evolversi. </a:t>
            </a:r>
            <a:r>
              <a:rPr sz="1200" spc="-5" dirty="0">
                <a:latin typeface="Times New Roman"/>
                <a:cs typeface="Times New Roman"/>
              </a:rPr>
              <a:t>Enormi branchi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cavalli si </a:t>
            </a:r>
            <a:r>
              <a:rPr sz="1200" dirty="0">
                <a:latin typeface="Times New Roman"/>
                <a:cs typeface="Times New Roman"/>
              </a:rPr>
              <a:t>unirono </a:t>
            </a:r>
            <a:r>
              <a:rPr sz="1200" spc="-5" dirty="0">
                <a:latin typeface="Times New Roman"/>
                <a:cs typeface="Times New Roman"/>
              </a:rPr>
              <a:t>ai cammelli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pianure occidentali  dell’America del Nord; questa fu veramente </a:t>
            </a:r>
            <a:r>
              <a:rPr sz="1200" dirty="0">
                <a:latin typeface="Times New Roman"/>
                <a:cs typeface="Times New Roman"/>
              </a:rPr>
              <a:t>l’era </a:t>
            </a:r>
            <a:r>
              <a:rPr sz="1200" spc="-5" dirty="0">
                <a:latin typeface="Times New Roman"/>
                <a:cs typeface="Times New Roman"/>
              </a:rPr>
              <a:t>dei cavalli </a:t>
            </a:r>
            <a:r>
              <a:rPr sz="1200" dirty="0">
                <a:latin typeface="Times New Roman"/>
                <a:cs typeface="Times New Roman"/>
              </a:rPr>
              <a:t>come pure </a:t>
            </a:r>
            <a:r>
              <a:rPr sz="1200" spc="-5" dirty="0">
                <a:latin typeface="Times New Roman"/>
                <a:cs typeface="Times New Roman"/>
              </a:rPr>
              <a:t>degli elefanti.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cervello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cavallo segue </a:t>
            </a:r>
            <a:r>
              <a:rPr sz="1200" dirty="0">
                <a:latin typeface="Times New Roman"/>
                <a:cs typeface="Times New Roman"/>
              </a:rPr>
              <a:t>per qualità  </a:t>
            </a:r>
            <a:r>
              <a:rPr sz="1200" spc="-5" dirty="0">
                <a:latin typeface="Times New Roman"/>
                <a:cs typeface="Times New Roman"/>
              </a:rPr>
              <a:t>animale quello dell’elefante,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decisamente inferiore su </a:t>
            </a:r>
            <a:r>
              <a:rPr sz="1200" dirty="0">
                <a:latin typeface="Times New Roman"/>
                <a:cs typeface="Times New Roman"/>
              </a:rPr>
              <a:t>un punto: il </a:t>
            </a:r>
            <a:r>
              <a:rPr sz="1200" spc="-5" dirty="0">
                <a:latin typeface="Times New Roman"/>
                <a:cs typeface="Times New Roman"/>
              </a:rPr>
              <a:t>cavallo </a:t>
            </a:r>
            <a:r>
              <a:rPr sz="1200" dirty="0">
                <a:latin typeface="Times New Roman"/>
                <a:cs typeface="Times New Roman"/>
              </a:rPr>
              <a:t>non vinse mai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radicata</a:t>
            </a:r>
            <a:endParaRPr sz="1200">
              <a:latin typeface="Times New Roman"/>
              <a:cs typeface="Times New Roman"/>
            </a:endParaRPr>
          </a:p>
          <a:p>
            <a:pPr marL="88900" marR="11747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propensione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fuggire </a:t>
            </a:r>
            <a:r>
              <a:rPr sz="1200" dirty="0">
                <a:latin typeface="Times New Roman"/>
                <a:cs typeface="Times New Roman"/>
              </a:rPr>
              <a:t>quando è </a:t>
            </a:r>
            <a:r>
              <a:rPr sz="1200" spc="-5" dirty="0">
                <a:latin typeface="Times New Roman"/>
                <a:cs typeface="Times New Roman"/>
              </a:rPr>
              <a:t>spaventato.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cavallo manca del </a:t>
            </a:r>
            <a:r>
              <a:rPr sz="1200" dirty="0">
                <a:latin typeface="Times New Roman"/>
                <a:cs typeface="Times New Roman"/>
              </a:rPr>
              <a:t>controllo </a:t>
            </a:r>
            <a:r>
              <a:rPr sz="1200" spc="-5" dirty="0">
                <a:latin typeface="Times New Roman"/>
                <a:cs typeface="Times New Roman"/>
              </a:rPr>
              <a:t>emotivo dell’elefante,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l’elefante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grandemente  </a:t>
            </a:r>
            <a:r>
              <a:rPr sz="1200" dirty="0">
                <a:latin typeface="Times New Roman"/>
                <a:cs typeface="Times New Roman"/>
              </a:rPr>
              <a:t>condizionato </a:t>
            </a:r>
            <a:r>
              <a:rPr sz="1200" spc="-5" dirty="0">
                <a:latin typeface="Times New Roman"/>
                <a:cs typeface="Times New Roman"/>
              </a:rPr>
              <a:t>dalla sua taglia </a:t>
            </a:r>
            <a:r>
              <a:rPr sz="1200" dirty="0">
                <a:latin typeface="Times New Roman"/>
                <a:cs typeface="Times New Roman"/>
              </a:rPr>
              <a:t>e dalla mancanza di </a:t>
            </a:r>
            <a:r>
              <a:rPr sz="1200" spc="-5" dirty="0">
                <a:latin typeface="Times New Roman"/>
                <a:cs typeface="Times New Roman"/>
              </a:rPr>
              <a:t>agilità. Durante questo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evolvé un animale </a:t>
            </a:r>
            <a:r>
              <a:rPr sz="1200" spc="-5" dirty="0">
                <a:latin typeface="Times New Roman"/>
                <a:cs typeface="Times New Roman"/>
              </a:rPr>
              <a:t>che era </a:t>
            </a:r>
            <a:r>
              <a:rPr sz="1200" dirty="0">
                <a:latin typeface="Times New Roman"/>
                <a:cs typeface="Times New Roman"/>
              </a:rPr>
              <a:t>un po’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simile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all’elefante </a:t>
            </a:r>
            <a:r>
              <a:rPr sz="1200" dirty="0">
                <a:latin typeface="Times New Roman"/>
                <a:cs typeface="Times New Roman"/>
              </a:rPr>
              <a:t>e al </a:t>
            </a:r>
            <a:r>
              <a:rPr sz="1200" spc="-5" dirty="0">
                <a:latin typeface="Times New Roman"/>
                <a:cs typeface="Times New Roman"/>
              </a:rPr>
              <a:t>cavallo,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fu ben </a:t>
            </a:r>
            <a:r>
              <a:rPr sz="1200" dirty="0">
                <a:latin typeface="Times New Roman"/>
                <a:cs typeface="Times New Roman"/>
              </a:rPr>
              <a:t>presto distrutto </a:t>
            </a:r>
            <a:r>
              <a:rPr sz="1200" spc="-5" dirty="0">
                <a:latin typeface="Times New Roman"/>
                <a:cs typeface="Times New Roman"/>
              </a:rPr>
              <a:t>dalla famiglia dei felini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rapido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84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(697.6) 61:3.11 </a:t>
            </a:r>
            <a:r>
              <a:rPr sz="1200" spc="-5" dirty="0">
                <a:latin typeface="Times New Roman"/>
                <a:cs typeface="Times New Roman"/>
              </a:rPr>
              <a:t>Mentre Urantia sta entrando </a:t>
            </a:r>
            <a:r>
              <a:rPr sz="1200" dirty="0">
                <a:latin typeface="Times New Roman"/>
                <a:cs typeface="Times New Roman"/>
              </a:rPr>
              <a:t>nella cosiddetta </a:t>
            </a:r>
            <a:r>
              <a:rPr sz="1200" spc="-5" dirty="0">
                <a:latin typeface="Times New Roman"/>
                <a:cs typeface="Times New Roman"/>
              </a:rPr>
              <a:t>“era senza cavalli”, dovreste soffermarvi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meditare su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significò  questo animale per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antenati.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usarono prima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cavalli </a:t>
            </a:r>
            <a:r>
              <a:rPr sz="1200" dirty="0">
                <a:latin typeface="Times New Roman"/>
                <a:cs typeface="Times New Roman"/>
              </a:rPr>
              <a:t>per nutrirsi, poi </a:t>
            </a:r>
            <a:r>
              <a:rPr sz="1200" spc="-5" dirty="0">
                <a:latin typeface="Times New Roman"/>
                <a:cs typeface="Times New Roman"/>
              </a:rPr>
              <a:t>per viaggiare ed </a:t>
            </a:r>
            <a:r>
              <a:rPr sz="1200" dirty="0">
                <a:latin typeface="Times New Roman"/>
                <a:cs typeface="Times New Roman"/>
              </a:rPr>
              <a:t>infine in </a:t>
            </a:r>
            <a:r>
              <a:rPr sz="1200" spc="-5" dirty="0">
                <a:latin typeface="Times New Roman"/>
                <a:cs typeface="Times New Roman"/>
              </a:rPr>
              <a:t>agricoltura </a:t>
            </a:r>
            <a:r>
              <a:rPr sz="1200" dirty="0">
                <a:latin typeface="Times New Roman"/>
                <a:cs typeface="Times New Roman"/>
              </a:rPr>
              <a:t>ed in  </a:t>
            </a:r>
            <a:r>
              <a:rPr sz="1200" spc="-5" dirty="0">
                <a:latin typeface="Times New Roman"/>
                <a:cs typeface="Times New Roman"/>
              </a:rPr>
              <a:t>guerra.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cavallo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servito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l’umanità ed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svolto </a:t>
            </a:r>
            <a:r>
              <a:rPr sz="1200" dirty="0">
                <a:latin typeface="Times New Roman"/>
                <a:cs typeface="Times New Roman"/>
              </a:rPr>
              <a:t>un ruolo </a:t>
            </a:r>
            <a:r>
              <a:rPr sz="1200" spc="-5" dirty="0">
                <a:latin typeface="Times New Roman"/>
                <a:cs typeface="Times New Roman"/>
              </a:rPr>
              <a:t>importante nello sviluppo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8735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(697.7) 61:3.12 </a:t>
            </a:r>
            <a:r>
              <a:rPr sz="1200" spc="-5" dirty="0">
                <a:latin typeface="Times New Roman"/>
                <a:cs typeface="Times New Roman"/>
              </a:rPr>
              <a:t>Gli sviluppi biologici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contribuirono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terreno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l’apparizione successiva  dell’uomo. Nell’Asia </a:t>
            </a:r>
            <a:r>
              <a:rPr sz="1200" dirty="0">
                <a:latin typeface="Times New Roman"/>
                <a:cs typeface="Times New Roman"/>
              </a:rPr>
              <a:t>centrale </a:t>
            </a:r>
            <a:r>
              <a:rPr sz="1200" spc="-5" dirty="0">
                <a:latin typeface="Times New Roman"/>
                <a:cs typeface="Times New Roman"/>
              </a:rPr>
              <a:t>si svilupparono </a:t>
            </a:r>
            <a:r>
              <a:rPr sz="1200" dirty="0">
                <a:latin typeface="Times New Roman"/>
                <a:cs typeface="Times New Roman"/>
              </a:rPr>
              <a:t>i veri tipi di </a:t>
            </a:r>
            <a:r>
              <a:rPr sz="1200" spc="-5" dirty="0">
                <a:latin typeface="Times New Roman"/>
                <a:cs typeface="Times New Roman"/>
              </a:rPr>
              <a:t>scimmia primitiva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gorilla </a:t>
            </a:r>
            <a:r>
              <a:rPr sz="1200" dirty="0">
                <a:latin typeface="Times New Roman"/>
                <a:cs typeface="Times New Roman"/>
              </a:rPr>
              <a:t>a partire da un </a:t>
            </a:r>
            <a:r>
              <a:rPr sz="1200" spc="-5" dirty="0">
                <a:latin typeface="Times New Roman"/>
                <a:cs typeface="Times New Roman"/>
              </a:rPr>
              <a:t>antenato </a:t>
            </a:r>
            <a:r>
              <a:rPr sz="1200" dirty="0">
                <a:latin typeface="Times New Roman"/>
                <a:cs typeface="Times New Roman"/>
              </a:rPr>
              <a:t>comune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ora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420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84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impersonali dell’universo degli universi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anch’essi 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sperimentare </a:t>
            </a:r>
            <a:r>
              <a:rPr sz="1200" dirty="0">
                <a:latin typeface="Times New Roman"/>
                <a:cs typeface="Times New Roman"/>
              </a:rPr>
              <a:t>l’unificazione, </a:t>
            </a:r>
            <a:r>
              <a:rPr sz="1200" spc="-5" dirty="0">
                <a:latin typeface="Times New Roman"/>
                <a:cs typeface="Times New Roman"/>
              </a:rPr>
              <a:t>com’è illustrato </a:t>
            </a:r>
            <a:r>
              <a:rPr sz="1200" dirty="0">
                <a:latin typeface="Times New Roman"/>
                <a:cs typeface="Times New Roman"/>
              </a:rPr>
              <a:t>dalla sintesi di  </a:t>
            </a:r>
            <a:r>
              <a:rPr sz="1200" spc="-5" dirty="0">
                <a:latin typeface="Times New Roman"/>
                <a:cs typeface="Times New Roman"/>
              </a:rPr>
              <a:t>potere-personalità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sta producendo attualmente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dell’Essere </a:t>
            </a:r>
            <a:r>
              <a:rPr sz="1200" dirty="0">
                <a:latin typeface="Times New Roman"/>
                <a:cs typeface="Times New Roman"/>
              </a:rPr>
              <a:t>Supremo.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qualità spirituali-  personali del Supremo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inseparabili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prerogative </a:t>
            </a:r>
            <a:r>
              <a:rPr sz="1200" dirty="0">
                <a:latin typeface="Times New Roman"/>
                <a:cs typeface="Times New Roman"/>
              </a:rPr>
              <a:t>di potere </a:t>
            </a:r>
            <a:r>
              <a:rPr sz="1200" spc="-5" dirty="0">
                <a:latin typeface="Times New Roman"/>
                <a:cs typeface="Times New Roman"/>
              </a:rPr>
              <a:t>dell’Onnipotente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entrambe completate dal </a:t>
            </a:r>
            <a:r>
              <a:rPr sz="1200" dirty="0">
                <a:latin typeface="Times New Roman"/>
                <a:cs typeface="Times New Roman"/>
              </a:rPr>
              <a:t>potenziale  </a:t>
            </a:r>
            <a:r>
              <a:rPr sz="1200" spc="-5" dirty="0">
                <a:latin typeface="Times New Roman"/>
                <a:cs typeface="Times New Roman"/>
              </a:rPr>
              <a:t>sconosciuto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 Supremo. Né Dio </a:t>
            </a:r>
            <a:r>
              <a:rPr sz="1200" dirty="0">
                <a:latin typeface="Times New Roman"/>
                <a:cs typeface="Times New Roman"/>
              </a:rPr>
              <a:t>l’Ultimo in quanto persona può </a:t>
            </a:r>
            <a:r>
              <a:rPr sz="1200" spc="-5" dirty="0">
                <a:latin typeface="Times New Roman"/>
                <a:cs typeface="Times New Roman"/>
              </a:rPr>
              <a:t>essere considerato </a:t>
            </a:r>
            <a:r>
              <a:rPr sz="1200" dirty="0">
                <a:latin typeface="Times New Roman"/>
                <a:cs typeface="Times New Roman"/>
              </a:rPr>
              <a:t>al di </a:t>
            </a:r>
            <a:r>
              <a:rPr sz="1200" spc="-5" dirty="0">
                <a:latin typeface="Times New Roman"/>
                <a:cs typeface="Times New Roman"/>
              </a:rPr>
              <a:t>fuori degli aspetti altro-che-  personali 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Ultima. Ed </a:t>
            </a:r>
            <a:r>
              <a:rPr sz="1200" dirty="0">
                <a:latin typeface="Times New Roman"/>
                <a:cs typeface="Times New Roman"/>
              </a:rPr>
              <a:t>infine, </a:t>
            </a:r>
            <a:r>
              <a:rPr sz="1200" spc="-5" dirty="0">
                <a:latin typeface="Times New Roman"/>
                <a:cs typeface="Times New Roman"/>
              </a:rPr>
              <a:t>sul livello assoluto, 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l’Assoluto Non Qualificato sono </a:t>
            </a:r>
            <a:r>
              <a:rPr sz="1200" dirty="0">
                <a:latin typeface="Times New Roman"/>
                <a:cs typeface="Times New Roman"/>
              </a:rPr>
              <a:t>inseparabili e  </a:t>
            </a:r>
            <a:r>
              <a:rPr sz="1200" spc="-5" dirty="0">
                <a:latin typeface="Times New Roman"/>
                <a:cs typeface="Times New Roman"/>
              </a:rPr>
              <a:t>indistinguibili nella presenza dell’Assoluto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(1167.4) 106:5.3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trinità sono in </a:t>
            </a:r>
            <a:r>
              <a:rPr sz="1200" spc="-5" dirty="0">
                <a:latin typeface="Times New Roman"/>
                <a:cs typeface="Times New Roman"/>
              </a:rPr>
              <a:t>se stesse </a:t>
            </a:r>
            <a:r>
              <a:rPr sz="1200" dirty="0">
                <a:latin typeface="Times New Roman"/>
                <a:cs typeface="Times New Roman"/>
              </a:rPr>
              <a:t>e da se stesse non </a:t>
            </a:r>
            <a:r>
              <a:rPr sz="1200" spc="-5" dirty="0">
                <a:latin typeface="Times New Roman"/>
                <a:cs typeface="Times New Roman"/>
              </a:rPr>
              <a:t>personali, </a:t>
            </a:r>
            <a:r>
              <a:rPr sz="1200" dirty="0">
                <a:latin typeface="Times New Roman"/>
                <a:cs typeface="Times New Roman"/>
              </a:rPr>
              <a:t>ma non sono 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personalità.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inglobano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mettono in </a:t>
            </a:r>
            <a:r>
              <a:rPr sz="1200" spc="-5" dirty="0">
                <a:latin typeface="Times New Roman"/>
                <a:cs typeface="Times New Roman"/>
              </a:rPr>
              <a:t>correlazione,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collettivo, con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impersonali.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trinità sono quindi sempre realtà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i="1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mai realtà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i="1" spc="-5" dirty="0">
                <a:latin typeface="Times New Roman"/>
                <a:cs typeface="Times New Roman"/>
              </a:rPr>
              <a:t>personalità. </a:t>
            </a:r>
            <a:r>
              <a:rPr sz="1200" spc="-5" dirty="0">
                <a:latin typeface="Times New Roman"/>
                <a:cs typeface="Times New Roman"/>
              </a:rPr>
              <a:t>Gli aspetti della personalità </a:t>
            </a:r>
            <a:r>
              <a:rPr sz="1200" dirty="0">
                <a:latin typeface="Times New Roman"/>
                <a:cs typeface="Times New Roman"/>
              </a:rPr>
              <a:t>di una trinità sono </a:t>
            </a:r>
            <a:r>
              <a:rPr sz="1200" spc="-5" dirty="0">
                <a:latin typeface="Times New Roman"/>
                <a:cs typeface="Times New Roman"/>
              </a:rPr>
              <a:t>inerenti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singoli membri, </a:t>
            </a:r>
            <a:r>
              <a:rPr sz="1200" dirty="0">
                <a:latin typeface="Times New Roman"/>
                <a:cs typeface="Times New Roman"/>
              </a:rPr>
              <a:t>ed in quanto  </a:t>
            </a:r>
            <a:r>
              <a:rPr sz="1200" spc="-5" dirty="0">
                <a:latin typeface="Times New Roman"/>
                <a:cs typeface="Times New Roman"/>
              </a:rPr>
              <a:t>singole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questa trinità. Soltanto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gruppo essi </a:t>
            </a:r>
            <a:r>
              <a:rPr sz="1200" dirty="0">
                <a:latin typeface="Times New Roman"/>
                <a:cs typeface="Times New Roman"/>
              </a:rPr>
              <a:t>sono trinità;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trinità. Ma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trinità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include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tutta la deità </a:t>
            </a:r>
            <a:r>
              <a:rPr sz="1200" spc="-5" dirty="0">
                <a:latin typeface="Times New Roman"/>
                <a:cs typeface="Times New Roman"/>
              </a:rPr>
              <a:t>che ingloba;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è l’unità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339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(1167.5) 106:5.4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Assoluti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della Deità, </a:t>
            </a:r>
            <a:r>
              <a:rPr sz="1200" dirty="0">
                <a:latin typeface="Times New Roman"/>
                <a:cs typeface="Times New Roman"/>
              </a:rPr>
              <a:t>Universale e Non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— non </a:t>
            </a:r>
            <a:r>
              <a:rPr sz="1200" spc="-5" dirty="0">
                <a:latin typeface="Times New Roman"/>
                <a:cs typeface="Times New Roman"/>
              </a:rPr>
              <a:t>formano </a:t>
            </a:r>
            <a:r>
              <a:rPr sz="1200" dirty="0">
                <a:latin typeface="Times New Roman"/>
                <a:cs typeface="Times New Roman"/>
              </a:rPr>
              <a:t>una trinità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sono tutti delle </a:t>
            </a:r>
            <a:r>
              <a:rPr sz="1200" spc="-5" dirty="0">
                <a:latin typeface="Times New Roman"/>
                <a:cs typeface="Times New Roman"/>
              </a:rPr>
              <a:t>deità.  Soltanto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deificato può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trinità; 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associazioni sono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triunità o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dirty="0">
                <a:latin typeface="Times New Roman"/>
                <a:cs typeface="Times New Roman"/>
              </a:rPr>
              <a:t> triodità.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L’integrazione assoluta 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sesta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fase</a:t>
            </a:r>
            <a:endParaRPr sz="1600">
              <a:latin typeface="Times New Roman"/>
              <a:cs typeface="Times New Roman"/>
            </a:endParaRPr>
          </a:p>
          <a:p>
            <a:pPr marL="76200" marR="128905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(1167.6) 106:6.1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attuale dell’universo maestro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proprio assoluto, benché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molto vicino </a:t>
            </a:r>
            <a:r>
              <a:rPr sz="1200" spc="-5" dirty="0">
                <a:latin typeface="Times New Roman"/>
                <a:cs typeface="Times New Roman"/>
              </a:rPr>
              <a:t>all’ultimo,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noi  riteniamo </a:t>
            </a:r>
            <a:r>
              <a:rPr sz="1200" dirty="0">
                <a:latin typeface="Times New Roman"/>
                <a:cs typeface="Times New Roman"/>
              </a:rPr>
              <a:t>impossibile </a:t>
            </a:r>
            <a:r>
              <a:rPr sz="1200" spc="-5" dirty="0">
                <a:latin typeface="Times New Roman"/>
                <a:cs typeface="Times New Roman"/>
              </a:rPr>
              <a:t>giungere alla completa </a:t>
            </a:r>
            <a:r>
              <a:rPr sz="1200" dirty="0">
                <a:latin typeface="Times New Roman"/>
                <a:cs typeface="Times New Roman"/>
              </a:rPr>
              <a:t>rivelazione di valori-significati </a:t>
            </a:r>
            <a:r>
              <a:rPr sz="1200" spc="-5" dirty="0">
                <a:latin typeface="Times New Roman"/>
                <a:cs typeface="Times New Roman"/>
              </a:rPr>
              <a:t>assoluti nell’ambito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cosmo subassoluto. Perciò 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incontriamo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difficoltà considerevoli nel tentare </a:t>
            </a:r>
            <a:r>
              <a:rPr sz="1200" dirty="0">
                <a:latin typeface="Times New Roman"/>
                <a:cs typeface="Times New Roman"/>
              </a:rPr>
              <a:t>di concepire </a:t>
            </a:r>
            <a:r>
              <a:rPr sz="1200" spc="-5" dirty="0">
                <a:latin typeface="Times New Roman"/>
                <a:cs typeface="Times New Roman"/>
              </a:rPr>
              <a:t>un’espressione totale delle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illimitate dei </a:t>
            </a:r>
            <a:r>
              <a:rPr sz="1200" dirty="0">
                <a:latin typeface="Times New Roman"/>
                <a:cs typeface="Times New Roman"/>
              </a:rPr>
              <a:t>tre  </a:t>
            </a:r>
            <a:r>
              <a:rPr sz="1200" spc="-5" dirty="0">
                <a:latin typeface="Times New Roman"/>
                <a:cs typeface="Times New Roman"/>
              </a:rPr>
              <a:t>Assoluti, </a:t>
            </a:r>
            <a:r>
              <a:rPr sz="1200" dirty="0">
                <a:latin typeface="Times New Roman"/>
                <a:cs typeface="Times New Roman"/>
              </a:rPr>
              <a:t>oppure </a:t>
            </a:r>
            <a:r>
              <a:rPr sz="1200" spc="-5" dirty="0">
                <a:latin typeface="Times New Roman"/>
                <a:cs typeface="Times New Roman"/>
              </a:rPr>
              <a:t>nel 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visualizzare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personalizzazione esperienziale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l’Assoluto sul </a:t>
            </a:r>
            <a:r>
              <a:rPr sz="1200" dirty="0">
                <a:latin typeface="Times New Roman"/>
                <a:cs typeface="Times New Roman"/>
              </a:rPr>
              <a:t>livello attualmente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impersonale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3669"/>
            <a:ext cx="158686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dell’Assoluto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4357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984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(1168.1) 106:6.2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scenario </a:t>
            </a:r>
            <a:r>
              <a:rPr sz="1200" dirty="0">
                <a:latin typeface="Times New Roman"/>
                <a:cs typeface="Times New Roman"/>
              </a:rPr>
              <a:t>spaziale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sembra essere adeguato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l’attuazione dell’Essere </a:t>
            </a:r>
            <a:r>
              <a:rPr sz="1200" dirty="0">
                <a:latin typeface="Times New Roman"/>
                <a:cs typeface="Times New Roman"/>
              </a:rPr>
              <a:t>Supremo, per la 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piena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dell’Ultimo della Trinità, per l’eventuarsi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l’Ultimo 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per l’inizio della Trinità  </a:t>
            </a:r>
            <a:r>
              <a:rPr sz="1200" spc="-5" dirty="0">
                <a:latin typeface="Times New Roman"/>
                <a:cs typeface="Times New Roman"/>
              </a:rPr>
              <a:t>Assoluta. Ma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concetti 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piena </a:t>
            </a:r>
            <a:r>
              <a:rPr sz="1200" dirty="0">
                <a:latin typeface="Times New Roman"/>
                <a:cs typeface="Times New Roman"/>
              </a:rPr>
              <a:t>funzione di questa seconda </a:t>
            </a:r>
            <a:r>
              <a:rPr sz="1200" spc="-5" dirty="0">
                <a:latin typeface="Times New Roman"/>
                <a:cs typeface="Times New Roman"/>
              </a:rPr>
              <a:t>Trinità esperienziale sembrano implicare </a:t>
            </a:r>
            <a:r>
              <a:rPr sz="1200" dirty="0">
                <a:latin typeface="Times New Roman"/>
                <a:cs typeface="Times New Roman"/>
              </a:rPr>
              <a:t>qualcosa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va persino oltre il vastissimo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(1168.2) 106:6.3 </a:t>
            </a:r>
            <a:r>
              <a:rPr sz="1200" spc="-5" dirty="0">
                <a:latin typeface="Times New Roman"/>
                <a:cs typeface="Times New Roman"/>
              </a:rPr>
              <a:t>Se ammettiamo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cosmo </a:t>
            </a:r>
            <a:r>
              <a:rPr sz="1200" dirty="0">
                <a:latin typeface="Times New Roman"/>
                <a:cs typeface="Times New Roman"/>
              </a:rPr>
              <a:t>infinito — un </a:t>
            </a:r>
            <a:r>
              <a:rPr sz="1200" spc="-5" dirty="0">
                <a:latin typeface="Times New Roman"/>
                <a:cs typeface="Times New Roman"/>
              </a:rPr>
              <a:t>cosmo </a:t>
            </a:r>
            <a:r>
              <a:rPr sz="1200" dirty="0">
                <a:latin typeface="Times New Roman"/>
                <a:cs typeface="Times New Roman"/>
              </a:rPr>
              <a:t>illimitato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va oltre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maestro — e </a:t>
            </a:r>
            <a:r>
              <a:rPr sz="1200" spc="-5" dirty="0">
                <a:latin typeface="Times New Roman"/>
                <a:cs typeface="Times New Roman"/>
              </a:rPr>
              <a:t>se concepiamo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sviluppi </a:t>
            </a:r>
            <a:r>
              <a:rPr sz="1200" spc="-5" dirty="0">
                <a:latin typeface="Times New Roman"/>
                <a:cs typeface="Times New Roman"/>
              </a:rPr>
              <a:t>finali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Assoluta avverranno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fuori,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tale scenario d’azione superultimo, allora </a:t>
            </a:r>
            <a:r>
              <a:rPr sz="1200" dirty="0">
                <a:latin typeface="Times New Roman"/>
                <a:cs typeface="Times New Roman"/>
              </a:rPr>
              <a:t>diventa possibile ipotizzare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funzione completa della Trinità Assoluta </a:t>
            </a:r>
            <a:r>
              <a:rPr sz="1200" dirty="0">
                <a:latin typeface="Times New Roman"/>
                <a:cs typeface="Times New Roman"/>
              </a:rPr>
              <a:t>troverà la sua </a:t>
            </a:r>
            <a:r>
              <a:rPr sz="1200" spc="-5" dirty="0">
                <a:latin typeface="Times New Roman"/>
                <a:cs typeface="Times New Roman"/>
              </a:rPr>
              <a:t>espressione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-5" dirty="0">
                <a:latin typeface="Times New Roman"/>
                <a:cs typeface="Times New Roman"/>
              </a:rPr>
              <a:t>nelle creazioni dell’infinità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completerà</a:t>
            </a:r>
            <a:endParaRPr sz="1200">
              <a:latin typeface="Times New Roman"/>
              <a:cs typeface="Times New Roman"/>
            </a:endParaRPr>
          </a:p>
          <a:p>
            <a:pPr marL="88900" marR="40259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l’attuazione assoluta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potenziali. L’integrazione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l’associazione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segmenti </a:t>
            </a:r>
            <a:r>
              <a:rPr sz="1200" dirty="0">
                <a:latin typeface="Times New Roman"/>
                <a:cs typeface="Times New Roman"/>
              </a:rPr>
              <a:t>sempre più estesi della </a:t>
            </a:r>
            <a:r>
              <a:rPr sz="1200" spc="-5" dirty="0">
                <a:latin typeface="Times New Roman"/>
                <a:cs typeface="Times New Roman"/>
              </a:rPr>
              <a:t>realtà si </a:t>
            </a:r>
            <a:r>
              <a:rPr sz="1200" dirty="0">
                <a:latin typeface="Times New Roman"/>
                <a:cs typeface="Times New Roman"/>
              </a:rPr>
              <a:t>avvicinerà  </a:t>
            </a:r>
            <a:r>
              <a:rPr sz="1200" spc="-5" dirty="0">
                <a:latin typeface="Times New Roman"/>
                <a:cs typeface="Times New Roman"/>
              </a:rPr>
              <a:t>all’assolutezza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proporzionalmente all’inclusione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contenuta </a:t>
            </a:r>
            <a:r>
              <a:rPr sz="1200" spc="-5" dirty="0">
                <a:latin typeface="Times New Roman"/>
                <a:cs typeface="Times New Roman"/>
              </a:rPr>
              <a:t>all’interno dei segmenti così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4163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(1168.3) 106:6.4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termini: la </a:t>
            </a:r>
            <a:r>
              <a:rPr sz="1200" spc="-5" dirty="0">
                <a:latin typeface="Times New Roman"/>
                <a:cs typeface="Times New Roman"/>
              </a:rPr>
              <a:t>Trinità Assoluta, come </a:t>
            </a:r>
            <a:r>
              <a:rPr sz="1200" dirty="0">
                <a:latin typeface="Times New Roman"/>
                <a:cs typeface="Times New Roman"/>
              </a:rPr>
              <a:t>indica il </a:t>
            </a:r>
            <a:r>
              <a:rPr sz="1200" spc="-5" dirty="0">
                <a:latin typeface="Times New Roman"/>
                <a:cs typeface="Times New Roman"/>
              </a:rPr>
              <a:t>suo nome,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realmente assoluta nella sua funzione totale. Noi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sappiamo come </a:t>
            </a:r>
            <a:r>
              <a:rPr sz="1200" dirty="0">
                <a:latin typeface="Times New Roman"/>
                <a:cs typeface="Times New Roman"/>
              </a:rPr>
              <a:t>una funzione </a:t>
            </a:r>
            <a:r>
              <a:rPr sz="1200" spc="-5" dirty="0">
                <a:latin typeface="Times New Roman"/>
                <a:cs typeface="Times New Roman"/>
              </a:rPr>
              <a:t>assoluta possa raggiungere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espressione totale 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base qualificata, </a:t>
            </a:r>
            <a:r>
              <a:rPr sz="1200" dirty="0">
                <a:latin typeface="Times New Roman"/>
                <a:cs typeface="Times New Roman"/>
              </a:rPr>
              <a:t>limitata o </a:t>
            </a:r>
            <a:r>
              <a:rPr sz="1200" spc="-5" dirty="0">
                <a:latin typeface="Times New Roman"/>
                <a:cs typeface="Times New Roman"/>
              </a:rPr>
              <a:t>ristretta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qualche altro </a:t>
            </a:r>
            <a:r>
              <a:rPr sz="1200" dirty="0">
                <a:latin typeface="Times New Roman"/>
                <a:cs typeface="Times New Roman"/>
              </a:rPr>
              <a:t>modo. Dobbiamo quindi </a:t>
            </a:r>
            <a:r>
              <a:rPr sz="1200" spc="-5" dirty="0">
                <a:latin typeface="Times New Roman"/>
                <a:cs typeface="Times New Roman"/>
              </a:rPr>
              <a:t>supporre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funzione di </a:t>
            </a:r>
            <a:r>
              <a:rPr sz="1200" spc="-5" dirty="0">
                <a:latin typeface="Times New Roman"/>
                <a:cs typeface="Times New Roman"/>
              </a:rPr>
              <a:t>totalità </a:t>
            </a:r>
            <a:r>
              <a:rPr sz="1200" dirty="0">
                <a:latin typeface="Times New Roman"/>
                <a:cs typeface="Times New Roman"/>
              </a:rPr>
              <a:t>di tal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sarà incondizionata </a:t>
            </a:r>
            <a:r>
              <a:rPr sz="1200" spc="-5" dirty="0">
                <a:latin typeface="Times New Roman"/>
                <a:cs typeface="Times New Roman"/>
              </a:rPr>
              <a:t>(in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potenziale).</a:t>
            </a:r>
            <a:endParaRPr sz="1200">
              <a:latin typeface="Times New Roman"/>
              <a:cs typeface="Times New Roman"/>
            </a:endParaRPr>
          </a:p>
          <a:p>
            <a:pPr marL="88900" marR="23114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Sembra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l’incondizionato </a:t>
            </a:r>
            <a:r>
              <a:rPr sz="1200" spc="-5" dirty="0">
                <a:latin typeface="Times New Roman"/>
                <a:cs typeface="Times New Roman"/>
              </a:rPr>
              <a:t>debba essere anche </a:t>
            </a:r>
            <a:r>
              <a:rPr sz="1200" dirty="0">
                <a:latin typeface="Times New Roman"/>
                <a:cs typeface="Times New Roman"/>
              </a:rPr>
              <a:t>illimitato,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da un punto di vista </a:t>
            </a:r>
            <a:r>
              <a:rPr sz="1200" spc="-5" dirty="0">
                <a:latin typeface="Times New Roman"/>
                <a:cs typeface="Times New Roman"/>
              </a:rPr>
              <a:t>qualitativo, </a:t>
            </a:r>
            <a:r>
              <a:rPr sz="1200" dirty="0">
                <a:latin typeface="Times New Roman"/>
                <a:cs typeface="Times New Roman"/>
              </a:rPr>
              <a:t>sebbene noi non siamo  </a:t>
            </a:r>
            <a:r>
              <a:rPr sz="1200" spc="-5" dirty="0">
                <a:latin typeface="Times New Roman"/>
                <a:cs typeface="Times New Roman"/>
              </a:rPr>
              <a:t>così certi </a:t>
            </a:r>
            <a:r>
              <a:rPr sz="1200" dirty="0">
                <a:latin typeface="Times New Roman"/>
                <a:cs typeface="Times New Roman"/>
              </a:rPr>
              <a:t>riguardo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relazioni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quantitative.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965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(1168.4) 106:6.5 </a:t>
            </a:r>
            <a:r>
              <a:rPr sz="1200" spc="-5" dirty="0">
                <a:latin typeface="Times New Roman"/>
                <a:cs typeface="Times New Roman"/>
              </a:rPr>
              <a:t>Noi siamo tuttavia certi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questo: </a:t>
            </a:r>
            <a:r>
              <a:rPr sz="1200" dirty="0">
                <a:latin typeface="Times New Roman"/>
                <a:cs typeface="Times New Roman"/>
              </a:rPr>
              <a:t>mentre la </a:t>
            </a:r>
            <a:r>
              <a:rPr sz="1200" spc="-5" dirty="0">
                <a:latin typeface="Times New Roman"/>
                <a:cs typeface="Times New Roman"/>
              </a:rPr>
              <a:t>Trinità del </a:t>
            </a:r>
            <a:r>
              <a:rPr sz="1200" dirty="0">
                <a:latin typeface="Times New Roman"/>
                <a:cs typeface="Times New Roman"/>
              </a:rPr>
              <a:t>Paradiso esistenziale è infinita e l’Ultimo della </a:t>
            </a:r>
            <a:r>
              <a:rPr sz="1200" spc="-5" dirty="0">
                <a:latin typeface="Times New Roman"/>
                <a:cs typeface="Times New Roman"/>
              </a:rPr>
              <a:t>Trinità  esperienziale </a:t>
            </a:r>
            <a:r>
              <a:rPr sz="1200" dirty="0">
                <a:latin typeface="Times New Roman"/>
                <a:cs typeface="Times New Roman"/>
              </a:rPr>
              <a:t>è subinfinito, la </a:t>
            </a:r>
            <a:r>
              <a:rPr sz="1200" spc="-5" dirty="0">
                <a:latin typeface="Times New Roman"/>
                <a:cs typeface="Times New Roman"/>
              </a:rPr>
              <a:t>Trinità Assoluta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facile da </a:t>
            </a:r>
            <a:r>
              <a:rPr sz="1200" spc="-5" dirty="0">
                <a:latin typeface="Times New Roman"/>
                <a:cs typeface="Times New Roman"/>
              </a:rPr>
              <a:t>classificare. Sebbene </a:t>
            </a:r>
            <a:r>
              <a:rPr sz="1200" dirty="0">
                <a:latin typeface="Times New Roman"/>
                <a:cs typeface="Times New Roman"/>
              </a:rPr>
              <a:t>di origine 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costituzione </a:t>
            </a:r>
            <a:r>
              <a:rPr sz="1200" spc="-5" dirty="0">
                <a:latin typeface="Times New Roman"/>
                <a:cs typeface="Times New Roman"/>
              </a:rPr>
              <a:t>esperienziali,  essa giunge certamente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Assoluti </a:t>
            </a:r>
            <a:r>
              <a:rPr sz="1200" dirty="0">
                <a:latin typeface="Times New Roman"/>
                <a:cs typeface="Times New Roman"/>
              </a:rPr>
              <a:t>esistenziali 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potenzialità.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387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(1168.5) 106:6.6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proficuo </a:t>
            </a:r>
            <a:r>
              <a:rPr sz="1200" dirty="0">
                <a:latin typeface="Times New Roman"/>
                <a:cs typeface="Times New Roman"/>
              </a:rPr>
              <a:t>per la mente umana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di afferrare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concetti lontani e </a:t>
            </a:r>
            <a:r>
              <a:rPr sz="1200" spc="-5" dirty="0">
                <a:latin typeface="Times New Roman"/>
                <a:cs typeface="Times New Roman"/>
              </a:rPr>
              <a:t>superumani,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suggeriamo  d’immaginare l’azione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eternità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Assoluta come culminante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sorta </a:t>
            </a:r>
            <a:r>
              <a:rPr sz="1200" dirty="0">
                <a:latin typeface="Times New Roman"/>
                <a:cs typeface="Times New Roman"/>
              </a:rPr>
              <a:t>di esperienzializzazione </a:t>
            </a:r>
            <a:r>
              <a:rPr sz="1200" spc="-5" dirty="0">
                <a:latin typeface="Times New Roman"/>
                <a:cs typeface="Times New Roman"/>
              </a:rPr>
              <a:t>degli Assoluti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642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potenzialità. Questa sembra essere </a:t>
            </a:r>
            <a:r>
              <a:rPr sz="1200" dirty="0">
                <a:latin typeface="Times New Roman"/>
                <a:cs typeface="Times New Roman"/>
              </a:rPr>
              <a:t>una conclusione </a:t>
            </a:r>
            <a:r>
              <a:rPr sz="1200" spc="-5" dirty="0">
                <a:latin typeface="Times New Roman"/>
                <a:cs typeface="Times New Roman"/>
              </a:rPr>
              <a:t>ragionevole </a:t>
            </a:r>
            <a:r>
              <a:rPr sz="1200" dirty="0">
                <a:latin typeface="Times New Roman"/>
                <a:cs typeface="Times New Roman"/>
              </a:rPr>
              <a:t>per quanto </a:t>
            </a:r>
            <a:r>
              <a:rPr sz="1200" spc="-5" dirty="0">
                <a:latin typeface="Times New Roman"/>
                <a:cs typeface="Times New Roman"/>
              </a:rPr>
              <a:t>concerne l’Assoluto Universale,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l’Assoluto Non  Qualificato; </a:t>
            </a:r>
            <a:r>
              <a:rPr sz="1200" dirty="0">
                <a:latin typeface="Times New Roman"/>
                <a:cs typeface="Times New Roman"/>
              </a:rPr>
              <a:t>noi sappiamo </a:t>
            </a:r>
            <a:r>
              <a:rPr sz="1200" spc="-5" dirty="0">
                <a:latin typeface="Times New Roman"/>
                <a:cs typeface="Times New Roman"/>
              </a:rPr>
              <a:t>almeno che l’Assoluto Universale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solo statico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potenziale,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associativo nel senso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 totale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parole.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quanto concerne </a:t>
            </a:r>
            <a:r>
              <a:rPr sz="1200" dirty="0">
                <a:latin typeface="Times New Roman"/>
                <a:cs typeface="Times New Roman"/>
              </a:rPr>
              <a:t>i valori </a:t>
            </a:r>
            <a:r>
              <a:rPr sz="1200" spc="-5" dirty="0">
                <a:latin typeface="Times New Roman"/>
                <a:cs typeface="Times New Roman"/>
              </a:rPr>
              <a:t>concepibili </a:t>
            </a:r>
            <a:r>
              <a:rPr sz="1200" dirty="0">
                <a:latin typeface="Times New Roman"/>
                <a:cs typeface="Times New Roman"/>
              </a:rPr>
              <a:t>di divinità e di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eventi ipotizzati implicano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personalizzazione dell’Assoluto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quei valori superpersonali </a:t>
            </a:r>
            <a:r>
              <a:rPr sz="1200" dirty="0">
                <a:latin typeface="Times New Roman"/>
                <a:cs typeface="Times New Roman"/>
              </a:rPr>
              <a:t>e di quei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ultrapersonali che sono  </a:t>
            </a:r>
            <a:r>
              <a:rPr sz="1200" spc="-5" dirty="0">
                <a:latin typeface="Times New Roman"/>
                <a:cs typeface="Times New Roman"/>
              </a:rPr>
              <a:t>inerenti al </a:t>
            </a:r>
            <a:r>
              <a:rPr sz="1200" dirty="0">
                <a:latin typeface="Times New Roman"/>
                <a:cs typeface="Times New Roman"/>
              </a:rPr>
              <a:t>completamento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l’Assoluto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terza ed </a:t>
            </a:r>
            <a:r>
              <a:rPr sz="1200" dirty="0">
                <a:latin typeface="Times New Roman"/>
                <a:cs typeface="Times New Roman"/>
              </a:rPr>
              <a:t>ultima </a:t>
            </a:r>
            <a:r>
              <a:rPr sz="1200" spc="-5" dirty="0">
                <a:latin typeface="Times New Roman"/>
                <a:cs typeface="Times New Roman"/>
              </a:rPr>
              <a:t>delle Deità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finalità del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destino</a:t>
            </a:r>
            <a:endParaRPr sz="1600">
              <a:latin typeface="Times New Roman"/>
              <a:cs typeface="Times New Roman"/>
            </a:endParaRPr>
          </a:p>
          <a:p>
            <a:pPr marL="76200" marR="16637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(1168.6) 106:7.1 </a:t>
            </a:r>
            <a:r>
              <a:rPr sz="1200" spc="-5" dirty="0">
                <a:latin typeface="Times New Roman"/>
                <a:cs typeface="Times New Roman"/>
              </a:rPr>
              <a:t>Alcune delle difficoltà nel </a:t>
            </a:r>
            <a:r>
              <a:rPr sz="1200" dirty="0">
                <a:latin typeface="Times New Roman"/>
                <a:cs typeface="Times New Roman"/>
              </a:rPr>
              <a:t>formulare dei </a:t>
            </a:r>
            <a:r>
              <a:rPr sz="1200" spc="-5" dirty="0">
                <a:latin typeface="Times New Roman"/>
                <a:cs typeface="Times New Roman"/>
              </a:rPr>
              <a:t>concetti d’integrazione della realtà </a:t>
            </a:r>
            <a:r>
              <a:rPr sz="1200" dirty="0">
                <a:latin typeface="Times New Roman"/>
                <a:cs typeface="Times New Roman"/>
              </a:rPr>
              <a:t>infinita </a:t>
            </a:r>
            <a:r>
              <a:rPr sz="1200" spc="-5" dirty="0">
                <a:latin typeface="Times New Roman"/>
                <a:cs typeface="Times New Roman"/>
              </a:rPr>
              <a:t>sono inerenti al fatto </a:t>
            </a:r>
            <a:r>
              <a:rPr sz="1200" dirty="0">
                <a:latin typeface="Times New Roman"/>
                <a:cs typeface="Times New Roman"/>
              </a:rPr>
              <a:t>che tutte  </a:t>
            </a:r>
            <a:r>
              <a:rPr sz="1200" spc="-5" dirty="0">
                <a:latin typeface="Times New Roman"/>
                <a:cs typeface="Times New Roman"/>
              </a:rPr>
              <a:t>queste idee contengono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finalità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una sorta di realizzazione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potrebbe 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giorno.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inconcepibile che </a:t>
            </a:r>
            <a:r>
              <a:rPr sz="1200" dirty="0">
                <a:latin typeface="Times New Roman"/>
                <a:cs typeface="Times New Roman"/>
              </a:rPr>
              <a:t>l’infinità </a:t>
            </a:r>
            <a:r>
              <a:rPr sz="1200" spc="-5" dirty="0">
                <a:latin typeface="Times New Roman"/>
                <a:cs typeface="Times New Roman"/>
              </a:rPr>
              <a:t>quantitativa </a:t>
            </a:r>
            <a:r>
              <a:rPr sz="1200" dirty="0">
                <a:latin typeface="Times New Roman"/>
                <a:cs typeface="Times New Roman"/>
              </a:rPr>
              <a:t>non possa mai </a:t>
            </a:r>
            <a:r>
              <a:rPr sz="1200" spc="-5" dirty="0">
                <a:latin typeface="Times New Roman"/>
                <a:cs typeface="Times New Roman"/>
              </a:rPr>
              <a:t>essere completamente realizzata </a:t>
            </a:r>
            <a:r>
              <a:rPr sz="1200" dirty="0">
                <a:latin typeface="Times New Roman"/>
                <a:cs typeface="Times New Roman"/>
              </a:rPr>
              <a:t>in finalità.  </a:t>
            </a:r>
            <a:r>
              <a:rPr sz="1200" spc="-5" dirty="0">
                <a:latin typeface="Times New Roman"/>
                <a:cs typeface="Times New Roman"/>
              </a:rPr>
              <a:t>Devono sempre rimanere delle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inesplorate nei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Assoluti </a:t>
            </a:r>
            <a:r>
              <a:rPr sz="1200" dirty="0">
                <a:latin typeface="Times New Roman"/>
                <a:cs typeface="Times New Roman"/>
              </a:rPr>
              <a:t>potenziali che </a:t>
            </a:r>
            <a:r>
              <a:rPr sz="1200" spc="-5" dirty="0">
                <a:latin typeface="Times New Roman"/>
                <a:cs typeface="Times New Roman"/>
              </a:rPr>
              <a:t>nessun grado </a:t>
            </a:r>
            <a:r>
              <a:rPr sz="1200" dirty="0">
                <a:latin typeface="Times New Roman"/>
                <a:cs typeface="Times New Roman"/>
              </a:rPr>
              <a:t>di sviluppo </a:t>
            </a:r>
            <a:r>
              <a:rPr sz="1200" spc="-5" dirty="0">
                <a:latin typeface="Times New Roman"/>
                <a:cs typeface="Times New Roman"/>
              </a:rPr>
              <a:t>esperienziale  potrebbe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esaurire. L’eternità stessa,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assoluta, </a:t>
            </a:r>
            <a:r>
              <a:rPr sz="1200" dirty="0">
                <a:latin typeface="Times New Roman"/>
                <a:cs typeface="Times New Roman"/>
              </a:rPr>
              <a:t>non è più che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24320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(1169.1) 106:7.2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concepire l’integrazione finale </a:t>
            </a:r>
            <a:r>
              <a:rPr sz="1200" dirty="0">
                <a:latin typeface="Times New Roman"/>
                <a:cs typeface="Times New Roman"/>
              </a:rPr>
              <a:t>è inseparabile </a:t>
            </a:r>
            <a:r>
              <a:rPr sz="1200" spc="-5" dirty="0">
                <a:latin typeface="Times New Roman"/>
                <a:cs typeface="Times New Roman"/>
              </a:rPr>
              <a:t>dai frutti dell’eternità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qualificata,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perciò  praticamente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realizzabile </a:t>
            </a:r>
            <a:r>
              <a:rPr sz="1200" dirty="0">
                <a:latin typeface="Times New Roman"/>
                <a:cs typeface="Times New Roman"/>
              </a:rPr>
              <a:t>in qualunque epoca </a:t>
            </a:r>
            <a:r>
              <a:rPr sz="1200" spc="-5" dirty="0">
                <a:latin typeface="Times New Roman"/>
                <a:cs typeface="Times New Roman"/>
              </a:rPr>
              <a:t>futura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concepibile.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(1169.2) 106:7.3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destino è stabilito </a:t>
            </a:r>
            <a:r>
              <a:rPr sz="1200" spc="-5" dirty="0">
                <a:latin typeface="Times New Roman"/>
                <a:cs typeface="Times New Roman"/>
              </a:rPr>
              <a:t>dall’atto </a:t>
            </a:r>
            <a:r>
              <a:rPr sz="1200" dirty="0">
                <a:latin typeface="Times New Roman"/>
                <a:cs typeface="Times New Roman"/>
              </a:rPr>
              <a:t>volitivo </a:t>
            </a:r>
            <a:r>
              <a:rPr sz="1200" spc="-5" dirty="0">
                <a:latin typeface="Times New Roman"/>
                <a:cs typeface="Times New Roman"/>
              </a:rPr>
              <a:t>delle Deità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del </a:t>
            </a:r>
            <a:r>
              <a:rPr sz="1200" dirty="0">
                <a:latin typeface="Times New Roman"/>
                <a:cs typeface="Times New Roman"/>
              </a:rPr>
              <a:t>Paradiso; il destino è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stabilito</a:t>
            </a:r>
            <a:endParaRPr sz="1200">
              <a:latin typeface="Times New Roman"/>
              <a:cs typeface="Times New Roman"/>
            </a:endParaRPr>
          </a:p>
          <a:p>
            <a:pPr marL="76200" marR="17716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nell’immensità dei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potenziali 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assolutezza </a:t>
            </a:r>
            <a:r>
              <a:rPr sz="1200" spc="-5" dirty="0">
                <a:latin typeface="Times New Roman"/>
                <a:cs typeface="Times New Roman"/>
              </a:rPr>
              <a:t>ingloba </a:t>
            </a:r>
            <a:r>
              <a:rPr sz="1200" dirty="0">
                <a:latin typeface="Times New Roman"/>
                <a:cs typeface="Times New Roman"/>
              </a:rPr>
              <a:t>le possibilità di </a:t>
            </a:r>
            <a:r>
              <a:rPr sz="1200" spc="-5" dirty="0">
                <a:latin typeface="Times New Roman"/>
                <a:cs typeface="Times New Roman"/>
              </a:rPr>
              <a:t>ogni sviluppo </a:t>
            </a:r>
            <a:r>
              <a:rPr sz="1200" dirty="0">
                <a:latin typeface="Times New Roman"/>
                <a:cs typeface="Times New Roman"/>
              </a:rPr>
              <a:t>futuro; il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è probabilmente  </a:t>
            </a:r>
            <a:r>
              <a:rPr sz="1200" spc="-5" dirty="0">
                <a:latin typeface="Times New Roman"/>
                <a:cs typeface="Times New Roman"/>
              </a:rPr>
              <a:t>completato dall’atto del Completatore del Destino dell’Universo,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atto è </a:t>
            </a:r>
            <a:r>
              <a:rPr sz="1200" spc="-5" dirty="0">
                <a:latin typeface="Times New Roman"/>
                <a:cs typeface="Times New Roman"/>
              </a:rPr>
              <a:t>probabilmente </a:t>
            </a:r>
            <a:r>
              <a:rPr sz="1200" dirty="0">
                <a:latin typeface="Times New Roman"/>
                <a:cs typeface="Times New Roman"/>
              </a:rPr>
              <a:t>contenuto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Supremo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12255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l’Ultimo nell’Assoluto </a:t>
            </a:r>
            <a:r>
              <a:rPr sz="1200" spc="-5" dirty="0">
                <a:latin typeface="Times New Roman"/>
                <a:cs typeface="Times New Roman"/>
              </a:rPr>
              <a:t>della Trinità. Ogni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almeno parzialmente compreso dalle creature </a:t>
            </a:r>
            <a:r>
              <a:rPr sz="1200" dirty="0">
                <a:latin typeface="Times New Roman"/>
                <a:cs typeface="Times New Roman"/>
              </a:rPr>
              <a:t>che fanno  </a:t>
            </a:r>
            <a:r>
              <a:rPr sz="1200" spc="-5" dirty="0">
                <a:latin typeface="Times New Roman"/>
                <a:cs typeface="Times New Roman"/>
              </a:rPr>
              <a:t>esperienza; </a:t>
            </a:r>
            <a:r>
              <a:rPr sz="1200" dirty="0">
                <a:latin typeface="Times New Roman"/>
                <a:cs typeface="Times New Roman"/>
              </a:rPr>
              <a:t>ma un destino </a:t>
            </a:r>
            <a:r>
              <a:rPr sz="1200" spc="-5" dirty="0">
                <a:latin typeface="Times New Roman"/>
                <a:cs typeface="Times New Roman"/>
              </a:rPr>
              <a:t>che giunge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esistenziali </a:t>
            </a:r>
            <a:r>
              <a:rPr sz="1200" spc="-5" dirty="0">
                <a:latin typeface="Times New Roman"/>
                <a:cs typeface="Times New Roman"/>
              </a:rPr>
              <a:t>infiniti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difficilmente comprensibile.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finalità è un  </a:t>
            </a:r>
            <a:r>
              <a:rPr sz="1200" spc="-5" dirty="0">
                <a:latin typeface="Times New Roman"/>
                <a:cs typeface="Times New Roman"/>
              </a:rPr>
              <a:t>compimento esistenziale-esperienziale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sembra coinvolgere 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Deità. Ma l’Assoluto della Deità </a:t>
            </a:r>
            <a:r>
              <a:rPr sz="1200" dirty="0">
                <a:latin typeface="Times New Roman"/>
                <a:cs typeface="Times New Roman"/>
              </a:rPr>
              <a:t>è in relazione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530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44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eternità con l’Assoluto Non Qualificato grazie all’Assoluto Universale.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Assoluti </a:t>
            </a:r>
            <a:r>
              <a:rPr sz="1200" dirty="0">
                <a:latin typeface="Times New Roman"/>
                <a:cs typeface="Times New Roman"/>
              </a:rPr>
              <a:t>con possibilità </a:t>
            </a:r>
            <a:r>
              <a:rPr sz="1200" spc="-5" dirty="0">
                <a:latin typeface="Times New Roman"/>
                <a:cs typeface="Times New Roman"/>
              </a:rPr>
              <a:t>esperienziali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effettivamente esistenziali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di più, poiché sono </a:t>
            </a:r>
            <a:r>
              <a:rPr sz="1200" spc="-5" dirty="0">
                <a:latin typeface="Times New Roman"/>
                <a:cs typeface="Times New Roman"/>
              </a:rPr>
              <a:t>illimitati, </a:t>
            </a:r>
            <a:r>
              <a:rPr sz="1200" dirty="0">
                <a:latin typeface="Times New Roman"/>
                <a:cs typeface="Times New Roman"/>
              </a:rPr>
              <a:t>senza tempo, senza spazio, </a:t>
            </a:r>
            <a:r>
              <a:rPr sz="1200" spc="-5" dirty="0">
                <a:latin typeface="Times New Roman"/>
                <a:cs typeface="Times New Roman"/>
              </a:rPr>
              <a:t>sconfinati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immensi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veramente  </a:t>
            </a:r>
            <a:r>
              <a:rPr sz="1200" dirty="0">
                <a:latin typeface="Times New Roman"/>
                <a:cs typeface="Times New Roman"/>
              </a:rPr>
              <a:t>infiniti.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298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(1169.3) 106:7.4 </a:t>
            </a:r>
            <a:r>
              <a:rPr sz="1200" spc="-5" dirty="0">
                <a:latin typeface="Times New Roman"/>
                <a:cs typeface="Times New Roman"/>
              </a:rPr>
              <a:t>L’improbabilità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meta non </a:t>
            </a:r>
            <a:r>
              <a:rPr sz="1200" spc="-5" dirty="0">
                <a:latin typeface="Times New Roman"/>
                <a:cs typeface="Times New Roman"/>
              </a:rPr>
              <a:t>impedisce </a:t>
            </a:r>
            <a:r>
              <a:rPr sz="1200" dirty="0">
                <a:latin typeface="Times New Roman"/>
                <a:cs typeface="Times New Roman"/>
              </a:rPr>
              <a:t>tuttavia la teorizzazione filosofica di </a:t>
            </a:r>
            <a:r>
              <a:rPr sz="1200" spc="-5" dirty="0">
                <a:latin typeface="Times New Roman"/>
                <a:cs typeface="Times New Roman"/>
              </a:rPr>
              <a:t>tali ipotetici </a:t>
            </a:r>
            <a:r>
              <a:rPr sz="1200" dirty="0">
                <a:latin typeface="Times New Roman"/>
                <a:cs typeface="Times New Roman"/>
              </a:rPr>
              <a:t>destini.  </a:t>
            </a:r>
            <a:r>
              <a:rPr sz="1200" spc="-5" dirty="0">
                <a:latin typeface="Times New Roman"/>
                <a:cs typeface="Times New Roman"/>
              </a:rPr>
              <a:t>L’attuazione dell’Assoluto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come un Dio </a:t>
            </a:r>
            <a:r>
              <a:rPr sz="1200" spc="-5" dirty="0">
                <a:latin typeface="Times New Roman"/>
                <a:cs typeface="Times New Roman"/>
              </a:rPr>
              <a:t>assoluto raggiungibile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praticamente impossibile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realizzare;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tuttavia un tale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di finalità </a:t>
            </a:r>
            <a:r>
              <a:rPr sz="1200" spc="-5" dirty="0">
                <a:latin typeface="Times New Roman"/>
                <a:cs typeface="Times New Roman"/>
              </a:rPr>
              <a:t>rimane </a:t>
            </a:r>
            <a:r>
              <a:rPr sz="1200" dirty="0">
                <a:latin typeface="Times New Roman"/>
                <a:cs typeface="Times New Roman"/>
              </a:rPr>
              <a:t>una possibilità </a:t>
            </a:r>
            <a:r>
              <a:rPr sz="1200" spc="-5" dirty="0">
                <a:latin typeface="Times New Roman"/>
                <a:cs typeface="Times New Roman"/>
              </a:rPr>
              <a:t>teorica.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coinvolgimento </a:t>
            </a:r>
            <a:r>
              <a:rPr sz="1200" dirty="0">
                <a:latin typeface="Times New Roman"/>
                <a:cs typeface="Times New Roman"/>
              </a:rPr>
              <a:t>dell’Assoluto Non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in qualche  </a:t>
            </a:r>
            <a:r>
              <a:rPr sz="1200" spc="-5" dirty="0">
                <a:latin typeface="Times New Roman"/>
                <a:cs typeface="Times New Roman"/>
              </a:rPr>
              <a:t>cosmo </a:t>
            </a:r>
            <a:r>
              <a:rPr sz="1200" dirty="0">
                <a:latin typeface="Times New Roman"/>
                <a:cs typeface="Times New Roman"/>
              </a:rPr>
              <a:t>infinito </a:t>
            </a:r>
            <a:r>
              <a:rPr sz="1200" spc="-5" dirty="0">
                <a:latin typeface="Times New Roman"/>
                <a:cs typeface="Times New Roman"/>
              </a:rPr>
              <a:t>inconcepibile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immensamente </a:t>
            </a:r>
            <a:r>
              <a:rPr sz="1200" spc="-5" dirty="0">
                <a:latin typeface="Times New Roman"/>
                <a:cs typeface="Times New Roman"/>
              </a:rPr>
              <a:t>lontano nel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dell’eternità </a:t>
            </a:r>
            <a:r>
              <a:rPr sz="1200" dirty="0">
                <a:latin typeface="Times New Roman"/>
                <a:cs typeface="Times New Roman"/>
              </a:rPr>
              <a:t>infinita, ma una tale </a:t>
            </a:r>
            <a:r>
              <a:rPr sz="1200" spc="-5" dirty="0">
                <a:latin typeface="Times New Roman"/>
                <a:cs typeface="Times New Roman"/>
              </a:rPr>
              <a:t>ipotesi resta </a:t>
            </a:r>
            <a:r>
              <a:rPr sz="1200" dirty="0">
                <a:latin typeface="Times New Roman"/>
                <a:cs typeface="Times New Roman"/>
              </a:rPr>
              <a:t>tuttavia  </a:t>
            </a:r>
            <a:r>
              <a:rPr sz="1200" spc="-5" dirty="0">
                <a:latin typeface="Times New Roman"/>
                <a:cs typeface="Times New Roman"/>
              </a:rPr>
              <a:t>valida. </a:t>
            </a:r>
            <a:r>
              <a:rPr sz="1200" dirty="0">
                <a:latin typeface="Times New Roman"/>
                <a:cs typeface="Times New Roman"/>
              </a:rPr>
              <a:t>I mortali, i </a:t>
            </a:r>
            <a:r>
              <a:rPr sz="1200" spc="-5" dirty="0">
                <a:latin typeface="Times New Roman"/>
                <a:cs typeface="Times New Roman"/>
              </a:rPr>
              <a:t>morontiani, gli </a:t>
            </a:r>
            <a:r>
              <a:rPr sz="1200" dirty="0">
                <a:latin typeface="Times New Roman"/>
                <a:cs typeface="Times New Roman"/>
              </a:rPr>
              <a:t>spiriti, i </a:t>
            </a:r>
            <a:r>
              <a:rPr sz="1200" spc="-5" dirty="0">
                <a:latin typeface="Times New Roman"/>
                <a:cs typeface="Times New Roman"/>
              </a:rPr>
              <a:t>finalitari,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Trascendentali ed </a:t>
            </a:r>
            <a:r>
              <a:rPr sz="1200" dirty="0">
                <a:latin typeface="Times New Roman"/>
                <a:cs typeface="Times New Roman"/>
              </a:rPr>
              <a:t>altri, insieme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e tutte le </a:t>
            </a:r>
            <a:r>
              <a:rPr sz="1200" spc="-5" dirty="0">
                <a:latin typeface="Times New Roman"/>
                <a:cs typeface="Times New Roman"/>
              </a:rPr>
              <a:t>altre fasi della  realtà, hanno certamente </a:t>
            </a:r>
            <a:r>
              <a:rPr sz="1200" i="1" dirty="0">
                <a:latin typeface="Times New Roman"/>
                <a:cs typeface="Times New Roman"/>
              </a:rPr>
              <a:t>un </a:t>
            </a:r>
            <a:r>
              <a:rPr sz="1200" i="1" spc="-5" dirty="0">
                <a:latin typeface="Times New Roman"/>
                <a:cs typeface="Times New Roman"/>
              </a:rPr>
              <a:t>destino potenzialmente </a:t>
            </a:r>
            <a:r>
              <a:rPr sz="1200" i="1" dirty="0">
                <a:latin typeface="Times New Roman"/>
                <a:cs typeface="Times New Roman"/>
              </a:rPr>
              <a:t>finale </a:t>
            </a:r>
            <a:r>
              <a:rPr sz="1200" i="1" spc="-5" dirty="0">
                <a:latin typeface="Times New Roman"/>
                <a:cs typeface="Times New Roman"/>
              </a:rPr>
              <a:t>che </a:t>
            </a:r>
            <a:r>
              <a:rPr sz="1200" i="1" dirty="0">
                <a:latin typeface="Times New Roman"/>
                <a:cs typeface="Times New Roman"/>
              </a:rPr>
              <a:t>è di valore assoluto. </a:t>
            </a:r>
            <a:r>
              <a:rPr sz="1200" spc="-5" dirty="0">
                <a:latin typeface="Times New Roman"/>
                <a:cs typeface="Times New Roman"/>
              </a:rPr>
              <a:t>Ma noi dubitiamo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o un universo  </a:t>
            </a:r>
            <a:r>
              <a:rPr sz="1200" spc="-5" dirty="0">
                <a:latin typeface="Times New Roman"/>
                <a:cs typeface="Times New Roman"/>
              </a:rPr>
              <a:t>raggiungeranno </a:t>
            </a:r>
            <a:r>
              <a:rPr sz="1200" dirty="0">
                <a:latin typeface="Times New Roman"/>
                <a:cs typeface="Times New Roman"/>
              </a:rPr>
              <a:t>mai completamente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aspetti di un tale</a:t>
            </a:r>
            <a:r>
              <a:rPr sz="1200" spc="-5" dirty="0">
                <a:latin typeface="Times New Roman"/>
                <a:cs typeface="Times New Roman"/>
              </a:rPr>
              <a:t> destino.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0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(1169.4) 106:7.5 </a:t>
            </a:r>
            <a:r>
              <a:rPr sz="1200" spc="-5" dirty="0">
                <a:latin typeface="Times New Roman"/>
                <a:cs typeface="Times New Roman"/>
              </a:rPr>
              <a:t>Per quanto possiate crescere nella comprensione del Padre,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mente </a:t>
            </a:r>
            <a:r>
              <a:rPr sz="1200" spc="-5" dirty="0">
                <a:latin typeface="Times New Roman"/>
                <a:cs typeface="Times New Roman"/>
              </a:rPr>
              <a:t>vacillerà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davanti all’infinità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rivelata del Padre-IO SONO,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immensità </a:t>
            </a:r>
            <a:r>
              <a:rPr sz="1200" dirty="0">
                <a:latin typeface="Times New Roman"/>
                <a:cs typeface="Times New Roman"/>
              </a:rPr>
              <a:t>inesplorata </a:t>
            </a:r>
            <a:r>
              <a:rPr sz="1200" spc="-5" dirty="0">
                <a:latin typeface="Times New Roman"/>
                <a:cs typeface="Times New Roman"/>
              </a:rPr>
              <a:t>resterà </a:t>
            </a:r>
            <a:r>
              <a:rPr sz="1200" dirty="0">
                <a:latin typeface="Times New Roman"/>
                <a:cs typeface="Times New Roman"/>
              </a:rPr>
              <a:t>sempre insondabile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incomprensibile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cicli</a:t>
            </a:r>
            <a:endParaRPr sz="1200">
              <a:latin typeface="Times New Roman"/>
              <a:cs typeface="Times New Roman"/>
            </a:endParaRPr>
          </a:p>
          <a:p>
            <a:pPr marL="76200" marR="2311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dell’eternità. Per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possiate avvicinarvi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Dio, resterà </a:t>
            </a:r>
            <a:r>
              <a:rPr sz="1200" dirty="0">
                <a:latin typeface="Times New Roman"/>
                <a:cs typeface="Times New Roman"/>
              </a:rPr>
              <a:t>sempre molto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più di lui di </a:t>
            </a:r>
            <a:r>
              <a:rPr sz="1200" spc="-5" dirty="0">
                <a:latin typeface="Times New Roman"/>
                <a:cs typeface="Times New Roman"/>
              </a:rPr>
              <a:t>cui nemmeno sospettate l’esistenza. Noi  crediamo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ciò sia </a:t>
            </a:r>
            <a:r>
              <a:rPr sz="1200" dirty="0">
                <a:latin typeface="Times New Roman"/>
                <a:cs typeface="Times New Roman"/>
              </a:rPr>
              <a:t>altrettanto </a:t>
            </a:r>
            <a:r>
              <a:rPr sz="1200" spc="-5" dirty="0">
                <a:latin typeface="Times New Roman"/>
                <a:cs typeface="Times New Roman"/>
              </a:rPr>
              <a:t>vero sui livelli trascendentali </a:t>
            </a:r>
            <a:r>
              <a:rPr sz="1200" dirty="0">
                <a:latin typeface="Times New Roman"/>
                <a:cs typeface="Times New Roman"/>
              </a:rPr>
              <a:t>quanto nei domini </a:t>
            </a:r>
            <a:r>
              <a:rPr sz="1200" spc="-5" dirty="0">
                <a:latin typeface="Times New Roman"/>
                <a:cs typeface="Times New Roman"/>
              </a:rPr>
              <a:t>dell’esistenza finita.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731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(1169.5) 106:7.6 </a:t>
            </a:r>
            <a:r>
              <a:rPr sz="1200" spc="-5" dirty="0">
                <a:latin typeface="Times New Roman"/>
                <a:cs typeface="Times New Roman"/>
              </a:rPr>
              <a:t>Tale incapacità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Dio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finale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dovrebbe scoraggiare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le </a:t>
            </a:r>
            <a:r>
              <a:rPr sz="1200" spc="-5" dirty="0">
                <a:latin typeface="Times New Roman"/>
                <a:cs typeface="Times New Roman"/>
              </a:rPr>
              <a:t>creature dell’universo;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verità voi potete raggiungere,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raggiungete, </a:t>
            </a:r>
            <a:r>
              <a:rPr sz="1200" dirty="0">
                <a:latin typeface="Times New Roman"/>
                <a:cs typeface="Times New Roman"/>
              </a:rPr>
              <a:t>i livelli di </a:t>
            </a:r>
            <a:r>
              <a:rPr sz="1200" spc="-5" dirty="0">
                <a:latin typeface="Times New Roman"/>
                <a:cs typeface="Times New Roman"/>
              </a:rPr>
              <a:t>Deità del </a:t>
            </a:r>
            <a:r>
              <a:rPr sz="1200" dirty="0">
                <a:latin typeface="Times New Roman"/>
                <a:cs typeface="Times New Roman"/>
              </a:rPr>
              <a:t>Settuplo, </a:t>
            </a:r>
            <a:r>
              <a:rPr sz="1200" spc="-5" dirty="0">
                <a:latin typeface="Times New Roman"/>
                <a:cs typeface="Times New Roman"/>
              </a:rPr>
              <a:t>del 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dell’Ultimo, che </a:t>
            </a:r>
            <a:r>
              <a:rPr sz="1200" dirty="0">
                <a:latin typeface="Times New Roman"/>
                <a:cs typeface="Times New Roman"/>
              </a:rPr>
              <a:t>rappresentano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voi 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infinita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rappresenta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l’Attore Congiunto nel loro </a:t>
            </a:r>
            <a:r>
              <a:rPr sz="1200" dirty="0">
                <a:latin typeface="Times New Roman"/>
                <a:cs typeface="Times New Roman"/>
              </a:rPr>
              <a:t>status assoluto  </a:t>
            </a:r>
            <a:r>
              <a:rPr sz="1200" spc="-5" dirty="0">
                <a:latin typeface="Times New Roman"/>
                <a:cs typeface="Times New Roman"/>
              </a:rPr>
              <a:t>d’esistenza eterna. Lungi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turbare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dirty="0">
                <a:latin typeface="Times New Roman"/>
                <a:cs typeface="Times New Roman"/>
              </a:rPr>
              <a:t>l’infinità di </a:t>
            </a:r>
            <a:r>
              <a:rPr sz="1200" spc="-5" dirty="0">
                <a:latin typeface="Times New Roman"/>
                <a:cs typeface="Times New Roman"/>
              </a:rPr>
              <a:t>Dio dovrebbe essere l’assicurazione suprema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l’eterno 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ascendente avrà </a:t>
            </a:r>
            <a:r>
              <a:rPr sz="1200" dirty="0">
                <a:latin typeface="Times New Roman"/>
                <a:cs typeface="Times New Roman"/>
              </a:rPr>
              <a:t>dinanzi a </a:t>
            </a:r>
            <a:r>
              <a:rPr sz="1200" spc="-5" dirty="0">
                <a:latin typeface="Times New Roman"/>
                <a:cs typeface="Times New Roman"/>
              </a:rPr>
              <a:t>sé queste </a:t>
            </a:r>
            <a:r>
              <a:rPr sz="1200" dirty="0">
                <a:latin typeface="Times New Roman"/>
                <a:cs typeface="Times New Roman"/>
              </a:rPr>
              <a:t>possibilità di sviluppo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associazione alla </a:t>
            </a:r>
            <a:r>
              <a:rPr sz="1200" spc="5" dirty="0">
                <a:latin typeface="Times New Roman"/>
                <a:cs typeface="Times New Roman"/>
              </a:rPr>
              <a:t>Deità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l’eternità stessa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esaurirà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limiterà.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12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(1169.6) 106:7.7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finite del grande universo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dell’universo maestro sembra essere quasi </a:t>
            </a:r>
            <a:r>
              <a:rPr sz="1200" dirty="0">
                <a:latin typeface="Times New Roman"/>
                <a:cs typeface="Times New Roman"/>
              </a:rPr>
              <a:t>infinito, ma </a:t>
            </a:r>
            <a:r>
              <a:rPr sz="1200" spc="-5" dirty="0">
                <a:latin typeface="Times New Roman"/>
                <a:cs typeface="Times New Roman"/>
              </a:rPr>
              <a:t>senza  </a:t>
            </a:r>
            <a:r>
              <a:rPr sz="1200" dirty="0">
                <a:latin typeface="Times New Roman"/>
                <a:cs typeface="Times New Roman"/>
              </a:rPr>
              <a:t>dubbio </a:t>
            </a:r>
            <a:r>
              <a:rPr sz="1200" spc="-5" dirty="0">
                <a:latin typeface="Times New Roman"/>
                <a:cs typeface="Times New Roman"/>
              </a:rPr>
              <a:t>gli architetti </a:t>
            </a:r>
            <a:r>
              <a:rPr sz="1200" dirty="0">
                <a:latin typeface="Times New Roman"/>
                <a:cs typeface="Times New Roman"/>
              </a:rPr>
              <a:t>absoniti ne </a:t>
            </a:r>
            <a:r>
              <a:rPr sz="1200" spc="-5" dirty="0">
                <a:latin typeface="Times New Roman"/>
                <a:cs typeface="Times New Roman"/>
              </a:rPr>
              <a:t>percepiscono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relatività </a:t>
            </a:r>
            <a:r>
              <a:rPr sz="1200" dirty="0">
                <a:latin typeface="Times New Roman"/>
                <a:cs typeface="Times New Roman"/>
              </a:rPr>
              <a:t>in rapporto a </a:t>
            </a:r>
            <a:r>
              <a:rPr sz="1200" spc="-5" dirty="0">
                <a:latin typeface="Times New Roman"/>
                <a:cs typeface="Times New Roman"/>
              </a:rPr>
              <a:t>sviluppi </a:t>
            </a:r>
            <a:r>
              <a:rPr sz="1200" dirty="0">
                <a:latin typeface="Times New Roman"/>
                <a:cs typeface="Times New Roman"/>
              </a:rPr>
              <a:t>futuri </a:t>
            </a:r>
            <a:r>
              <a:rPr sz="1200" spc="-5" dirty="0">
                <a:latin typeface="Times New Roman"/>
                <a:cs typeface="Times New Roman"/>
              </a:rPr>
              <a:t>ed inimmaginabili nell’IO SONO </a:t>
            </a:r>
            <a:r>
              <a:rPr sz="1200" dirty="0">
                <a:latin typeface="Times New Roman"/>
                <a:cs typeface="Times New Roman"/>
              </a:rPr>
              <a:t>infinito.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lo spazio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condizione ultima, una condizione di </a:t>
            </a:r>
            <a:r>
              <a:rPr sz="1200" spc="-5" dirty="0">
                <a:latin typeface="Times New Roman"/>
                <a:cs typeface="Times New Roman"/>
              </a:rPr>
              <a:t>qualificazione </a:t>
            </a:r>
            <a:r>
              <a:rPr sz="1200" i="1" spc="-5" dirty="0">
                <a:latin typeface="Times New Roman"/>
                <a:cs typeface="Times New Roman"/>
              </a:rPr>
              <a:t>all’interno </a:t>
            </a:r>
            <a:r>
              <a:rPr sz="1200" spc="-5" dirty="0">
                <a:latin typeface="Times New Roman"/>
                <a:cs typeface="Times New Roman"/>
              </a:rPr>
              <a:t>dell’assolutezza relativa delle  </a:t>
            </a:r>
            <a:r>
              <a:rPr sz="1200" dirty="0">
                <a:latin typeface="Times New Roman"/>
                <a:cs typeface="Times New Roman"/>
              </a:rPr>
              <a:t>zone quiete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49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(1170.1) 106:7.8 </a:t>
            </a:r>
            <a:r>
              <a:rPr sz="1200" spc="-5" dirty="0">
                <a:latin typeface="Times New Roman"/>
                <a:cs typeface="Times New Roman"/>
              </a:rPr>
              <a:t>Nel momento inconcepibilmente </a:t>
            </a:r>
            <a:r>
              <a:rPr sz="1200" dirty="0">
                <a:latin typeface="Times New Roman"/>
                <a:cs typeface="Times New Roman"/>
              </a:rPr>
              <a:t>lontano </a:t>
            </a:r>
            <a:r>
              <a:rPr sz="1200" spc="-5" dirty="0">
                <a:latin typeface="Times New Roman"/>
                <a:cs typeface="Times New Roman"/>
              </a:rPr>
              <a:t>dell’eterno futuro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l’intero universo maestro sarà </a:t>
            </a:r>
            <a:r>
              <a:rPr sz="1200" dirty="0">
                <a:latin typeface="Times New Roman"/>
                <a:cs typeface="Times New Roman"/>
              </a:rPr>
              <a:t>definitivamente  </a:t>
            </a:r>
            <a:r>
              <a:rPr sz="1200" spc="-5" dirty="0">
                <a:latin typeface="Times New Roman"/>
                <a:cs typeface="Times New Roman"/>
              </a:rPr>
              <a:t>completato, </a:t>
            </a:r>
            <a:r>
              <a:rPr sz="1200" dirty="0">
                <a:latin typeface="Times New Roman"/>
                <a:cs typeface="Times New Roman"/>
              </a:rPr>
              <a:t>senza dubbio </a:t>
            </a:r>
            <a:r>
              <a:rPr sz="1200" spc="-5" dirty="0">
                <a:latin typeface="Times New Roman"/>
                <a:cs typeface="Times New Roman"/>
              </a:rPr>
              <a:t>contempleremo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retrospettivamente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intera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come soltanto </a:t>
            </a:r>
            <a:r>
              <a:rPr sz="1200" dirty="0">
                <a:latin typeface="Times New Roman"/>
                <a:cs typeface="Times New Roman"/>
              </a:rPr>
              <a:t>un inizio, la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creazione  di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fondamenta finite e </a:t>
            </a:r>
            <a:r>
              <a:rPr sz="1200" spc="-5" dirty="0">
                <a:latin typeface="Times New Roman"/>
                <a:cs typeface="Times New Roman"/>
              </a:rPr>
              <a:t>trascendentali per metamorfosi </a:t>
            </a:r>
            <a:r>
              <a:rPr sz="1200" dirty="0">
                <a:latin typeface="Times New Roman"/>
                <a:cs typeface="Times New Roman"/>
              </a:rPr>
              <a:t>ancora 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affascinanti </a:t>
            </a:r>
            <a:r>
              <a:rPr sz="1200" dirty="0">
                <a:latin typeface="Times New Roman"/>
                <a:cs typeface="Times New Roman"/>
              </a:rPr>
              <a:t>nell’infinità inesplorata. </a:t>
            </a:r>
            <a:r>
              <a:rPr sz="1200" spc="-10" dirty="0">
                <a:latin typeface="Times New Roman"/>
                <a:cs typeface="Times New Roman"/>
              </a:rPr>
              <a:t>In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</a:t>
            </a:r>
            <a:endParaRPr sz="1200">
              <a:latin typeface="Times New Roman"/>
              <a:cs typeface="Times New Roman"/>
            </a:endParaRPr>
          </a:p>
          <a:p>
            <a:pPr marL="76200" marR="27495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momento dell’eternità </a:t>
            </a:r>
            <a:r>
              <a:rPr sz="1200" dirty="0">
                <a:latin typeface="Times New Roman"/>
                <a:cs typeface="Times New Roman"/>
              </a:rPr>
              <a:t>futura </a:t>
            </a:r>
            <a:r>
              <a:rPr sz="1200" spc="-5" dirty="0">
                <a:latin typeface="Times New Roman"/>
                <a:cs typeface="Times New Roman"/>
              </a:rPr>
              <a:t>l’universo maestro sembrerà ancora giovane;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sarà sempre giovane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alle </a:t>
            </a:r>
            <a:r>
              <a:rPr sz="1200" dirty="0">
                <a:latin typeface="Times New Roman"/>
                <a:cs typeface="Times New Roman"/>
              </a:rPr>
              <a:t>possibilità  </a:t>
            </a:r>
            <a:r>
              <a:rPr sz="1200" spc="-5" dirty="0">
                <a:latin typeface="Times New Roman"/>
                <a:cs typeface="Times New Roman"/>
              </a:rPr>
              <a:t>illimitate dell’eternità infinita.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58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(1170.2) 106:7.9 </a:t>
            </a:r>
            <a:r>
              <a:rPr sz="1200" spc="-5" dirty="0">
                <a:latin typeface="Times New Roman"/>
                <a:cs typeface="Times New Roman"/>
              </a:rPr>
              <a:t>L’improbabilità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infinito non </a:t>
            </a:r>
            <a:r>
              <a:rPr sz="1200" spc="-5" dirty="0">
                <a:latin typeface="Times New Roman"/>
                <a:cs typeface="Times New Roman"/>
              </a:rPr>
              <a:t>impedisce per </a:t>
            </a:r>
            <a:r>
              <a:rPr sz="1200" dirty="0">
                <a:latin typeface="Times New Roman"/>
                <a:cs typeface="Times New Roman"/>
              </a:rPr>
              <a:t>nulla di </a:t>
            </a:r>
            <a:r>
              <a:rPr sz="1200" spc="-5" dirty="0">
                <a:latin typeface="Times New Roman"/>
                <a:cs typeface="Times New Roman"/>
              </a:rPr>
              <a:t>formulare </a:t>
            </a:r>
            <a:r>
              <a:rPr sz="1200" dirty="0">
                <a:latin typeface="Times New Roman"/>
                <a:cs typeface="Times New Roman"/>
              </a:rPr>
              <a:t>delle idee </a:t>
            </a:r>
            <a:r>
              <a:rPr sz="1200" spc="-5" dirty="0">
                <a:latin typeface="Times New Roman"/>
                <a:cs typeface="Times New Roman"/>
              </a:rPr>
              <a:t>su tale </a:t>
            </a:r>
            <a:r>
              <a:rPr sz="1200" dirty="0">
                <a:latin typeface="Times New Roman"/>
                <a:cs typeface="Times New Roman"/>
              </a:rPr>
              <a:t>destino, e noi  non </a:t>
            </a:r>
            <a:r>
              <a:rPr sz="1200" spc="-5" dirty="0">
                <a:latin typeface="Times New Roman"/>
                <a:cs typeface="Times New Roman"/>
              </a:rPr>
              <a:t>esitiamo </a:t>
            </a:r>
            <a:r>
              <a:rPr sz="1200" dirty="0">
                <a:latin typeface="Times New Roman"/>
                <a:cs typeface="Times New Roman"/>
              </a:rPr>
              <a:t>a dire che,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tre potenziali </a:t>
            </a:r>
            <a:r>
              <a:rPr sz="1200" spc="-5" dirty="0">
                <a:latin typeface="Times New Roman"/>
                <a:cs typeface="Times New Roman"/>
              </a:rPr>
              <a:t>assoluti potessero essere completamente attuati, sarebbe </a:t>
            </a:r>
            <a:r>
              <a:rPr sz="1200" dirty="0">
                <a:latin typeface="Times New Roman"/>
                <a:cs typeface="Times New Roman"/>
              </a:rPr>
              <a:t>possibile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concepire</a:t>
            </a:r>
            <a:endParaRPr sz="1200">
              <a:latin typeface="Times New Roman"/>
              <a:cs typeface="Times New Roman"/>
            </a:endParaRPr>
          </a:p>
          <a:p>
            <a:pPr marL="76200" marR="31178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l’integrazione finale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totale. </a:t>
            </a:r>
            <a:r>
              <a:rPr sz="1200" spc="-5" dirty="0">
                <a:latin typeface="Times New Roman"/>
                <a:cs typeface="Times New Roman"/>
              </a:rPr>
              <a:t>Questa realizzazione </a:t>
            </a:r>
            <a:r>
              <a:rPr sz="1200" dirty="0">
                <a:latin typeface="Times New Roman"/>
                <a:cs typeface="Times New Roman"/>
              </a:rPr>
              <a:t>di sviluppo è </a:t>
            </a:r>
            <a:r>
              <a:rPr sz="1200" spc="-5" dirty="0">
                <a:latin typeface="Times New Roman"/>
                <a:cs typeface="Times New Roman"/>
              </a:rPr>
              <a:t>basata sull’attuazione </a:t>
            </a:r>
            <a:r>
              <a:rPr sz="1200" dirty="0">
                <a:latin typeface="Times New Roman"/>
                <a:cs typeface="Times New Roman"/>
              </a:rPr>
              <a:t>completa </a:t>
            </a:r>
            <a:r>
              <a:rPr sz="1200" spc="-5" dirty="0">
                <a:latin typeface="Times New Roman"/>
                <a:cs typeface="Times New Roman"/>
              </a:rPr>
              <a:t>degli Assoluti Non  Qualificato,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Deità, </a:t>
            </a:r>
            <a:r>
              <a:rPr sz="1200" dirty="0">
                <a:latin typeface="Times New Roman"/>
                <a:cs typeface="Times New Roman"/>
              </a:rPr>
              <a:t>i tre potenziali 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unione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la potenzialità inattuata </a:t>
            </a:r>
            <a:r>
              <a:rPr sz="1200" spc="-5" dirty="0">
                <a:latin typeface="Times New Roman"/>
                <a:cs typeface="Times New Roman"/>
              </a:rPr>
              <a:t>dell’IO SONO,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sospeso dell’eternità, </a:t>
            </a:r>
            <a:r>
              <a:rPr sz="1200" dirty="0">
                <a:latin typeface="Times New Roman"/>
                <a:cs typeface="Times New Roman"/>
              </a:rPr>
              <a:t>le possibilità </a:t>
            </a:r>
            <a:r>
              <a:rPr sz="1200" spc="-5" dirty="0">
                <a:latin typeface="Times New Roman"/>
                <a:cs typeface="Times New Roman"/>
              </a:rPr>
              <a:t>irrealizzate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spc="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ed ancora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58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(1170.3) 106:7.10 </a:t>
            </a:r>
            <a:r>
              <a:rPr sz="1200" spc="-5" dirty="0">
                <a:latin typeface="Times New Roman"/>
                <a:cs typeface="Times New Roman"/>
              </a:rPr>
              <a:t>Tali eventualità </a:t>
            </a:r>
            <a:r>
              <a:rPr sz="1200" dirty="0">
                <a:latin typeface="Times New Roman"/>
                <a:cs typeface="Times New Roman"/>
              </a:rPr>
              <a:t>sono piuttosto </a:t>
            </a:r>
            <a:r>
              <a:rPr sz="1200" spc="-5" dirty="0">
                <a:latin typeface="Times New Roman"/>
                <a:cs typeface="Times New Roman"/>
              </a:rPr>
              <a:t>remote, </a:t>
            </a:r>
            <a:r>
              <a:rPr sz="1200" dirty="0">
                <a:latin typeface="Times New Roman"/>
                <a:cs typeface="Times New Roman"/>
              </a:rPr>
              <a:t>a dir </a:t>
            </a:r>
            <a:r>
              <a:rPr sz="1200" spc="-5" dirty="0">
                <a:latin typeface="Times New Roman"/>
                <a:cs typeface="Times New Roman"/>
              </a:rPr>
              <a:t>poco; tuttavia, nei meccanismi, </a:t>
            </a:r>
            <a:r>
              <a:rPr sz="1200" dirty="0">
                <a:latin typeface="Times New Roman"/>
                <a:cs typeface="Times New Roman"/>
              </a:rPr>
              <a:t>nelle personalità 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associazioni </a:t>
            </a:r>
            <a:r>
              <a:rPr sz="1200" spc="-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crediamo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la possibilità </a:t>
            </a:r>
            <a:r>
              <a:rPr sz="1200" spc="-5" dirty="0">
                <a:latin typeface="Times New Roman"/>
                <a:cs typeface="Times New Roman"/>
              </a:rPr>
              <a:t>teorica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riunificazione delle </a:t>
            </a:r>
            <a:r>
              <a:rPr sz="1200" dirty="0">
                <a:latin typeface="Times New Roman"/>
                <a:cs typeface="Times New Roman"/>
              </a:rPr>
              <a:t>sette fasi assolute </a:t>
            </a:r>
            <a:r>
              <a:rPr sz="1200" spc="-5" dirty="0">
                <a:latin typeface="Times New Roman"/>
                <a:cs typeface="Times New Roman"/>
              </a:rPr>
              <a:t>del Padre-IO SONO. </a:t>
            </a:r>
            <a:r>
              <a:rPr sz="1200" dirty="0">
                <a:latin typeface="Times New Roman"/>
                <a:cs typeface="Times New Roman"/>
              </a:rPr>
              <a:t>E questo  </a:t>
            </a:r>
            <a:r>
              <a:rPr sz="1200" spc="-5" dirty="0">
                <a:latin typeface="Times New Roman"/>
                <a:cs typeface="Times New Roman"/>
              </a:rPr>
              <a:t>ci mette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 </a:t>
            </a:r>
            <a:r>
              <a:rPr sz="1200" dirty="0">
                <a:latin typeface="Times New Roman"/>
                <a:cs typeface="Times New Roman"/>
              </a:rPr>
              <a:t>concetto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triplice </a:t>
            </a:r>
            <a:r>
              <a:rPr sz="1200" spc="-5" dirty="0">
                <a:latin typeface="Times New Roman"/>
                <a:cs typeface="Times New Roman"/>
              </a:rPr>
              <a:t>Trinità comprendente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del Paradiso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esistenziale e le due Trinità di 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origine esperienziale apparse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successivamente.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30540" cy="39617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La Trinità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delle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Trinità</a:t>
            </a:r>
            <a:endParaRPr sz="1600">
              <a:latin typeface="Times New Roman"/>
              <a:cs typeface="Times New Roman"/>
            </a:endParaRPr>
          </a:p>
          <a:p>
            <a:pPr marL="76200" marR="16891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(1170.4) 106:8.1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della </a:t>
            </a:r>
            <a:r>
              <a:rPr sz="1200" spc="-5" dirty="0">
                <a:latin typeface="Times New Roman"/>
                <a:cs typeface="Times New Roman"/>
              </a:rPr>
              <a:t>Trinità delle Trinità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alla mente </a:t>
            </a:r>
            <a:r>
              <a:rPr sz="1200" spc="-5" dirty="0">
                <a:latin typeface="Times New Roman"/>
                <a:cs typeface="Times New Roman"/>
              </a:rPr>
              <a:t>umana; </a:t>
            </a:r>
            <a:r>
              <a:rPr sz="1200" dirty="0">
                <a:latin typeface="Times New Roman"/>
                <a:cs typeface="Times New Roman"/>
              </a:rPr>
              <a:t>essa è la somma </a:t>
            </a:r>
            <a:r>
              <a:rPr sz="1200" spc="-5" dirty="0">
                <a:latin typeface="Times New Roman"/>
                <a:cs typeface="Times New Roman"/>
              </a:rPr>
              <a:t>effettiva della </a:t>
            </a:r>
            <a:r>
              <a:rPr sz="1200" dirty="0">
                <a:latin typeface="Times New Roman"/>
                <a:cs typeface="Times New Roman"/>
              </a:rPr>
              <a:t>totalità  </a:t>
            </a:r>
            <a:r>
              <a:rPr sz="1200" spc="-5" dirty="0">
                <a:latin typeface="Times New Roman"/>
                <a:cs typeface="Times New Roman"/>
              </a:rPr>
              <a:t>dell’infinità esperienziale 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manifestata </a:t>
            </a:r>
            <a:r>
              <a:rPr sz="1200" dirty="0">
                <a:latin typeface="Times New Roman"/>
                <a:cs typeface="Times New Roman"/>
              </a:rPr>
              <a:t>in un’infinità </a:t>
            </a:r>
            <a:r>
              <a:rPr sz="1200" spc="-5" dirty="0">
                <a:latin typeface="Times New Roman"/>
                <a:cs typeface="Times New Roman"/>
              </a:rPr>
              <a:t>teorica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eterna. </a:t>
            </a:r>
            <a:r>
              <a:rPr sz="1200" dirty="0">
                <a:latin typeface="Times New Roman"/>
                <a:cs typeface="Times New Roman"/>
              </a:rPr>
              <a:t>Nella Trinità </a:t>
            </a:r>
            <a:r>
              <a:rPr sz="1200" spc="-5" dirty="0">
                <a:latin typeface="Times New Roman"/>
                <a:cs typeface="Times New Roman"/>
              </a:rPr>
              <a:t>delle Trinità l’infinito  esperienziale raggiunge </a:t>
            </a:r>
            <a:r>
              <a:rPr sz="1200" dirty="0">
                <a:latin typeface="Times New Roman"/>
                <a:cs typeface="Times New Roman"/>
              </a:rPr>
              <a:t>l’identità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l’infinito </a:t>
            </a:r>
            <a:r>
              <a:rPr sz="1200" spc="-5" dirty="0">
                <a:latin typeface="Times New Roman"/>
                <a:cs typeface="Times New Roman"/>
              </a:rPr>
              <a:t>esistenziale, ed entrambi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nell’IO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preesperienziale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preesistenziale.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delle Trinità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l’espressione finale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contenuto </a:t>
            </a:r>
            <a:r>
              <a:rPr sz="1200" dirty="0">
                <a:latin typeface="Times New Roman"/>
                <a:cs typeface="Times New Roman"/>
              </a:rPr>
              <a:t>nelle quindici triunità 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triodità  </a:t>
            </a:r>
            <a:r>
              <a:rPr sz="1200" spc="-5" dirty="0">
                <a:latin typeface="Times New Roman"/>
                <a:cs typeface="Times New Roman"/>
              </a:rPr>
              <a:t>associate.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finalità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difficili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comprendere per degli esseri relativi, siano esse esistenziali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esperienziali; </a:t>
            </a:r>
            <a:r>
              <a:rPr sz="1200" dirty="0">
                <a:latin typeface="Times New Roman"/>
                <a:cs typeface="Times New Roman"/>
              </a:rPr>
              <a:t>perciò devono  </a:t>
            </a:r>
            <a:r>
              <a:rPr sz="1200" spc="-5" dirty="0">
                <a:latin typeface="Times New Roman"/>
                <a:cs typeface="Times New Roman"/>
              </a:rPr>
              <a:t>sempre essere presentate come delle</a:t>
            </a:r>
            <a:r>
              <a:rPr sz="1200" dirty="0">
                <a:latin typeface="Times New Roman"/>
                <a:cs typeface="Times New Roman"/>
              </a:rPr>
              <a:t> relatività.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(1170.5) 106:8.2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delle Trinità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parecchie fasi. Essa contiene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possibilità, delle probabilità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inevitabilità </a:t>
            </a:r>
            <a:r>
              <a:rPr sz="1200" spc="-5" dirty="0">
                <a:latin typeface="Times New Roman"/>
                <a:cs typeface="Times New Roman"/>
              </a:rPr>
              <a:t>che  sconcertano l’immaginazione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del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umano. </a:t>
            </a:r>
            <a:r>
              <a:rPr sz="1200" dirty="0">
                <a:latin typeface="Times New Roman"/>
                <a:cs typeface="Times New Roman"/>
              </a:rPr>
              <a:t>Essa ha </a:t>
            </a:r>
            <a:r>
              <a:rPr sz="1200" spc="-5" dirty="0">
                <a:latin typeface="Times New Roman"/>
                <a:cs typeface="Times New Roman"/>
              </a:rPr>
              <a:t>implicazioni che sono probabilmente  insospettate dai </a:t>
            </a:r>
            <a:r>
              <a:rPr sz="1200" dirty="0">
                <a:latin typeface="Times New Roman"/>
                <a:cs typeface="Times New Roman"/>
              </a:rPr>
              <a:t>filosofi celesti,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implicazioni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contenute nelle </a:t>
            </a:r>
            <a:r>
              <a:rPr sz="1200" dirty="0">
                <a:latin typeface="Times New Roman"/>
                <a:cs typeface="Times New Roman"/>
              </a:rPr>
              <a:t>triunità, e le </a:t>
            </a:r>
            <a:r>
              <a:rPr sz="1200" spc="-5" dirty="0">
                <a:latin typeface="Times New Roman"/>
                <a:cs typeface="Times New Roman"/>
              </a:rPr>
              <a:t>triunità, </a:t>
            </a:r>
            <a:r>
              <a:rPr sz="1200" dirty="0">
                <a:latin typeface="Times New Roman"/>
                <a:cs typeface="Times New Roman"/>
              </a:rPr>
              <a:t>in ultima </a:t>
            </a:r>
            <a:r>
              <a:rPr sz="1200" spc="-5" dirty="0">
                <a:latin typeface="Times New Roman"/>
                <a:cs typeface="Times New Roman"/>
              </a:rPr>
              <a:t>analisi,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insondabili.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485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(1170.6) 106:8.3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diverse </a:t>
            </a:r>
            <a:r>
              <a:rPr sz="1200" dirty="0">
                <a:latin typeface="Times New Roman"/>
                <a:cs typeface="Times New Roman"/>
              </a:rPr>
              <a:t>maniere in cui la Trinità </a:t>
            </a:r>
            <a:r>
              <a:rPr sz="1200" spc="-5" dirty="0">
                <a:latin typeface="Times New Roman"/>
                <a:cs typeface="Times New Roman"/>
              </a:rPr>
              <a:t>delle Trinità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descritta. Noi </a:t>
            </a:r>
            <a:r>
              <a:rPr sz="1200" dirty="0">
                <a:latin typeface="Times New Roman"/>
                <a:cs typeface="Times New Roman"/>
              </a:rPr>
              <a:t>scegliamo di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il concetto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livelli, </a:t>
            </a:r>
            <a:r>
              <a:rPr sz="1200" dirty="0">
                <a:latin typeface="Times New Roman"/>
                <a:cs typeface="Times New Roman"/>
              </a:rPr>
              <a:t>che è il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(1170.7) 106:8.4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livello delle tre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Trinità.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(1170.8) 106:8.5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livello della </a:t>
            </a:r>
            <a:r>
              <a:rPr sz="1200" spc="-5" dirty="0">
                <a:latin typeface="Times New Roman"/>
                <a:cs typeface="Times New Roman"/>
              </a:rPr>
              <a:t>Deità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(1170.9) 106:8.6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dell’IO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610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(1170.10) 106:8.7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unificazione crescente.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la Trinità </a:t>
            </a:r>
            <a:r>
              <a:rPr sz="1200" spc="-5" dirty="0">
                <a:latin typeface="Times New Roman"/>
                <a:cs typeface="Times New Roman"/>
              </a:rPr>
              <a:t>delle Trinità </a:t>
            </a:r>
            <a:r>
              <a:rPr sz="1200" dirty="0">
                <a:latin typeface="Times New Roman"/>
                <a:cs typeface="Times New Roman"/>
              </a:rPr>
              <a:t>è il primo </a:t>
            </a:r>
            <a:r>
              <a:rPr sz="1200" spc="-5" dirty="0">
                <a:latin typeface="Times New Roman"/>
                <a:cs typeface="Times New Roman"/>
              </a:rPr>
              <a:t>livello, mentre </a:t>
            </a:r>
            <a:r>
              <a:rPr sz="1200" dirty="0">
                <a:latin typeface="Times New Roman"/>
                <a:cs typeface="Times New Roman"/>
              </a:rPr>
              <a:t>i livelli </a:t>
            </a:r>
            <a:r>
              <a:rPr sz="1200" spc="-5" dirty="0">
                <a:latin typeface="Times New Roman"/>
                <a:cs typeface="Times New Roman"/>
              </a:rPr>
              <a:t>secondo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terzo sono derivati dall’unificazione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11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(1171.1) 106:8.8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PRIMO LIVELLO: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livello iniziale </a:t>
            </a:r>
            <a:r>
              <a:rPr sz="1200" spc="-5" dirty="0">
                <a:latin typeface="Times New Roman"/>
                <a:cs typeface="Times New Roman"/>
              </a:rPr>
              <a:t>d’associazione si ritiene che </a:t>
            </a:r>
            <a:r>
              <a:rPr sz="1200" dirty="0">
                <a:latin typeface="Times New Roman"/>
                <a:cs typeface="Times New Roman"/>
              </a:rPr>
              <a:t>le tre </a:t>
            </a:r>
            <a:r>
              <a:rPr sz="1200" spc="-5" dirty="0">
                <a:latin typeface="Times New Roman"/>
                <a:cs typeface="Times New Roman"/>
              </a:rPr>
              <a:t>Trinità funzionino come </a:t>
            </a:r>
            <a:r>
              <a:rPr sz="1200" dirty="0">
                <a:latin typeface="Times New Roman"/>
                <a:cs typeface="Times New Roman"/>
              </a:rPr>
              <a:t>gruppi di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perfettamente sincronizzati, </a:t>
            </a:r>
            <a:r>
              <a:rPr sz="1200" spc="-5" dirty="0">
                <a:latin typeface="Times New Roman"/>
                <a:cs typeface="Times New Roman"/>
              </a:rPr>
              <a:t>benché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474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(1171.2) 106:8.9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 Trinità del </a:t>
            </a:r>
            <a:r>
              <a:rPr sz="1200" i="1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l’associazione delle </a:t>
            </a:r>
            <a:r>
              <a:rPr sz="1200" dirty="0">
                <a:latin typeface="Times New Roman"/>
                <a:cs typeface="Times New Roman"/>
              </a:rPr>
              <a:t>tre Deità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— 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 Spirito. </a:t>
            </a:r>
            <a:r>
              <a:rPr sz="1200" spc="-5" dirty="0">
                <a:latin typeface="Times New Roman"/>
                <a:cs typeface="Times New Roman"/>
              </a:rPr>
              <a:t>Si  deve </a:t>
            </a:r>
            <a:r>
              <a:rPr sz="1200" dirty="0">
                <a:latin typeface="Times New Roman"/>
                <a:cs typeface="Times New Roman"/>
              </a:rPr>
              <a:t>tenere </a:t>
            </a:r>
            <a:r>
              <a:rPr sz="1200" spc="-5" dirty="0">
                <a:latin typeface="Times New Roman"/>
                <a:cs typeface="Times New Roman"/>
              </a:rPr>
              <a:t>presente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del Paradiso </a:t>
            </a:r>
            <a:r>
              <a:rPr sz="1200" dirty="0">
                <a:latin typeface="Times New Roman"/>
                <a:cs typeface="Times New Roman"/>
              </a:rPr>
              <a:t>implica una triplice funzione — una funzione </a:t>
            </a:r>
            <a:r>
              <a:rPr sz="1200" spc="-5" dirty="0">
                <a:latin typeface="Times New Roman"/>
                <a:cs typeface="Times New Roman"/>
              </a:rPr>
              <a:t>assoluta, </a:t>
            </a:r>
            <a:r>
              <a:rPr sz="1200" dirty="0">
                <a:latin typeface="Times New Roman"/>
                <a:cs typeface="Times New Roman"/>
              </a:rPr>
              <a:t>una funzione  </a:t>
            </a:r>
            <a:r>
              <a:rPr sz="1200" spc="-5" dirty="0">
                <a:latin typeface="Times New Roman"/>
                <a:cs typeface="Times New Roman"/>
              </a:rPr>
              <a:t>trascendentale </a:t>
            </a:r>
            <a:r>
              <a:rPr sz="1200" dirty="0">
                <a:latin typeface="Times New Roman"/>
                <a:cs typeface="Times New Roman"/>
              </a:rPr>
              <a:t>(Trinità di </a:t>
            </a:r>
            <a:r>
              <a:rPr sz="1200" spc="-5" dirty="0">
                <a:latin typeface="Times New Roman"/>
                <a:cs typeface="Times New Roman"/>
              </a:rPr>
              <a:t>Ultimità) ed </a:t>
            </a:r>
            <a:r>
              <a:rPr sz="1200" dirty="0">
                <a:latin typeface="Times New Roman"/>
                <a:cs typeface="Times New Roman"/>
              </a:rPr>
              <a:t>una funzione </a:t>
            </a:r>
            <a:r>
              <a:rPr sz="1200" spc="-5" dirty="0">
                <a:latin typeface="Times New Roman"/>
                <a:cs typeface="Times New Roman"/>
              </a:rPr>
              <a:t>finita (Trinità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Supremazia).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del </a:t>
            </a:r>
            <a:r>
              <a:rPr sz="1200" dirty="0">
                <a:latin typeface="Times New Roman"/>
                <a:cs typeface="Times New Roman"/>
              </a:rPr>
              <a:t>Paradiso è </a:t>
            </a:r>
            <a:r>
              <a:rPr sz="1200" spc="-5" dirty="0">
                <a:latin typeface="Times New Roman"/>
                <a:cs typeface="Times New Roman"/>
              </a:rPr>
              <a:t>ciascuna  </a:t>
            </a:r>
            <a:r>
              <a:rPr sz="1200" dirty="0">
                <a:latin typeface="Times New Roman"/>
                <a:cs typeface="Times New Roman"/>
              </a:rPr>
              <a:t>e 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funzioni in qualunque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589915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(1171.3) 106:8.10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La Trinità Ultima.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l’associazione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dei Creatori Supremi,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 Architetti dell’Universo Maestro. Anche se questa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presentazione adeguata degli aspetti </a:t>
            </a:r>
            <a:r>
              <a:rPr sz="1200" dirty="0">
                <a:latin typeface="Times New Roman"/>
                <a:cs typeface="Times New Roman"/>
              </a:rPr>
              <a:t>di divinità di </a:t>
            </a:r>
            <a:r>
              <a:rPr sz="1200" spc="-5" dirty="0">
                <a:latin typeface="Times New Roman"/>
                <a:cs typeface="Times New Roman"/>
              </a:rPr>
              <a:t>questa  Trinità, si deve </a:t>
            </a:r>
            <a:r>
              <a:rPr sz="1200" dirty="0">
                <a:latin typeface="Times New Roman"/>
                <a:cs typeface="Times New Roman"/>
              </a:rPr>
              <a:t>tenere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che vi sono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aspetti di questa </a:t>
            </a:r>
            <a:r>
              <a:rPr sz="1200" spc="-5" dirty="0">
                <a:latin typeface="Times New Roman"/>
                <a:cs typeface="Times New Roman"/>
              </a:rPr>
              <a:t>Trinità che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sembrano essere perfettamente  coordinati con gli aspetti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007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(1171.4) 106:8.11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La Trinità </a:t>
            </a:r>
            <a:r>
              <a:rPr sz="1200" i="1" dirty="0">
                <a:latin typeface="Times New Roman"/>
                <a:cs typeface="Times New Roman"/>
              </a:rPr>
              <a:t>Assoluta.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raggruppamento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l’Ultimo e </a:t>
            </a:r>
            <a:r>
              <a:rPr sz="1200" spc="-5" dirty="0">
                <a:latin typeface="Times New Roman"/>
                <a:cs typeface="Times New Roman"/>
              </a:rPr>
              <a:t>del  Completatore 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divinità. Certe altre fasi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gruppo  </a:t>
            </a:r>
            <a:r>
              <a:rPr sz="1200" dirty="0">
                <a:latin typeface="Times New Roman"/>
                <a:cs typeface="Times New Roman"/>
              </a:rPr>
              <a:t>trino </a:t>
            </a:r>
            <a:r>
              <a:rPr sz="1200" spc="-5" dirty="0">
                <a:latin typeface="Times New Roman"/>
                <a:cs typeface="Times New Roman"/>
              </a:rPr>
              <a:t>concernono </a:t>
            </a:r>
            <a:r>
              <a:rPr sz="1200" dirty="0">
                <a:latin typeface="Times New Roman"/>
                <a:cs typeface="Times New Roman"/>
              </a:rPr>
              <a:t>valori diversi da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divinità nel </a:t>
            </a:r>
            <a:r>
              <a:rPr sz="1200" dirty="0">
                <a:latin typeface="Times New Roman"/>
                <a:cs typeface="Times New Roman"/>
              </a:rPr>
              <a:t>cosmo in espansione. </a:t>
            </a:r>
            <a:r>
              <a:rPr sz="1200" spc="-5" dirty="0">
                <a:latin typeface="Times New Roman"/>
                <a:cs typeface="Times New Roman"/>
              </a:rPr>
              <a:t>Ma queste si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unificando con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di divinità </a:t>
            </a:r>
            <a:r>
              <a:rPr sz="1200" spc="-5" dirty="0">
                <a:latin typeface="Times New Roman"/>
                <a:cs typeface="Times New Roman"/>
              </a:rPr>
              <a:t>esattamente come gli aspetti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personalità delle Deità esperienziali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sintesi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09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(1171.5) 106:8.12 </a:t>
            </a:r>
            <a:r>
              <a:rPr sz="1200" spc="-5" dirty="0">
                <a:latin typeface="Times New Roman"/>
                <a:cs typeface="Times New Roman"/>
              </a:rPr>
              <a:t>L’associazione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tre Trinità </a:t>
            </a:r>
            <a:r>
              <a:rPr sz="1200" spc="-5" dirty="0">
                <a:latin typeface="Times New Roman"/>
                <a:cs typeface="Times New Roman"/>
              </a:rPr>
              <a:t>nella Trinità delle Trinità fornisce </a:t>
            </a:r>
            <a:r>
              <a:rPr sz="1200" dirty="0">
                <a:latin typeface="Times New Roman"/>
                <a:cs typeface="Times New Roman"/>
              </a:rPr>
              <a:t>una possibile </a:t>
            </a:r>
            <a:r>
              <a:rPr sz="1200" spc="-5" dirty="0">
                <a:latin typeface="Times New Roman"/>
                <a:cs typeface="Times New Roman"/>
              </a:rPr>
              <a:t>integrazione illimitata della realtà.  Questo gruppo contiene cause, intermedi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finali; </a:t>
            </a:r>
            <a:r>
              <a:rPr sz="1200" dirty="0">
                <a:latin typeface="Times New Roman"/>
                <a:cs typeface="Times New Roman"/>
              </a:rPr>
              <a:t>iniziatori, </a:t>
            </a:r>
            <a:r>
              <a:rPr sz="1200" spc="-5" dirty="0">
                <a:latin typeface="Times New Roman"/>
                <a:cs typeface="Times New Roman"/>
              </a:rPr>
              <a:t>realizzatori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completatori; </a:t>
            </a:r>
            <a:r>
              <a:rPr sz="1200" dirty="0">
                <a:latin typeface="Times New Roman"/>
                <a:cs typeface="Times New Roman"/>
              </a:rPr>
              <a:t>inizi, </a:t>
            </a:r>
            <a:r>
              <a:rPr sz="1200" spc="-5" dirty="0">
                <a:latin typeface="Times New Roman"/>
                <a:cs typeface="Times New Roman"/>
              </a:rPr>
              <a:t>esistenze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destini. L’associazione  Padre-Figlio </a:t>
            </a:r>
            <a:r>
              <a:rPr sz="1200" dirty="0">
                <a:latin typeface="Times New Roman"/>
                <a:cs typeface="Times New Roman"/>
              </a:rPr>
              <a:t>è divenuta </a:t>
            </a:r>
            <a:r>
              <a:rPr sz="1200" spc="-5" dirty="0">
                <a:latin typeface="Times New Roman"/>
                <a:cs typeface="Times New Roman"/>
              </a:rPr>
              <a:t>Figlio-Spirito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Spirito-Supremo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seguito Supremo-Ultimo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Ultimo-Assoluto,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all’Assoluto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Padre-Infinito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ciclo della realtà. Similmente, </a:t>
            </a:r>
            <a:r>
              <a:rPr sz="1200" dirty="0">
                <a:latin typeface="Times New Roman"/>
                <a:cs typeface="Times New Roman"/>
              </a:rPr>
              <a:t>in altre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che non concernono </a:t>
            </a:r>
            <a:r>
              <a:rPr sz="1200" spc="-5" dirty="0">
                <a:latin typeface="Times New Roman"/>
                <a:cs typeface="Times New Roman"/>
              </a:rPr>
              <a:t>così direttamente </a:t>
            </a:r>
            <a:r>
              <a:rPr sz="1200" dirty="0">
                <a:latin typeface="Times New Roman"/>
                <a:cs typeface="Times New Roman"/>
              </a:rPr>
              <a:t>la divinità e  la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Grande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autorealizza l’illimitatezza della realtà attorno al cerchio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dell’eternità,</a:t>
            </a:r>
            <a:endParaRPr sz="1200">
              <a:latin typeface="Times New Roman"/>
              <a:cs typeface="Times New Roman"/>
            </a:endParaRPr>
          </a:p>
          <a:p>
            <a:pPr marL="76200" marR="5010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dall’assolutezza dell’autoesistenza, passando per </a:t>
            </a:r>
            <a:r>
              <a:rPr sz="1200" dirty="0">
                <a:latin typeface="Times New Roman"/>
                <a:cs typeface="Times New Roman"/>
              </a:rPr>
              <a:t>l’infinitezza </a:t>
            </a:r>
            <a:r>
              <a:rPr sz="1200" spc="-5" dirty="0">
                <a:latin typeface="Times New Roman"/>
                <a:cs typeface="Times New Roman"/>
              </a:rPr>
              <a:t>dell’autorivelazione, 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finalità </a:t>
            </a:r>
            <a:r>
              <a:rPr sz="1200" dirty="0">
                <a:latin typeface="Times New Roman"/>
                <a:cs typeface="Times New Roman"/>
              </a:rPr>
              <a:t>dell’autorealizzazione —  </a:t>
            </a:r>
            <a:r>
              <a:rPr sz="1200" spc="-5" dirty="0">
                <a:latin typeface="Times New Roman"/>
                <a:cs typeface="Times New Roman"/>
              </a:rPr>
              <a:t>dall’assoluto degli esistenziali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finalità degli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670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(1171.6) 106:8.13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LIVELLO: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coordinazione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Trinità implica inevitabilmente l’unione congiunta delle Deità  esperienziali,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geneticamente associate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queste Trinità.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di questo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livello è stata talvolta presentata  </a:t>
            </a:r>
            <a:r>
              <a:rPr sz="1200" spc="-5" dirty="0">
                <a:latin typeface="Times New Roman"/>
                <a:cs typeface="Times New Roman"/>
              </a:rPr>
              <a:t>come: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7931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(1171.7) 106:8.14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Supremo.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di deità </a:t>
            </a:r>
            <a:r>
              <a:rPr sz="1200" spc="-5" dirty="0">
                <a:latin typeface="Times New Roman"/>
                <a:cs typeface="Times New Roman"/>
              </a:rPr>
              <a:t>dell’unità della Trinità del Paradiso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collegamento  esperienziale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Creatori-Creativi </a:t>
            </a:r>
            <a:r>
              <a:rPr sz="1200" dirty="0">
                <a:latin typeface="Times New Roman"/>
                <a:cs typeface="Times New Roman"/>
              </a:rPr>
              <a:t>delle Deità </a:t>
            </a:r>
            <a:r>
              <a:rPr sz="1200" spc="-5" dirty="0">
                <a:latin typeface="Times New Roman"/>
                <a:cs typeface="Times New Roman"/>
              </a:rPr>
              <a:t>del Paradiso.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Supremo è </a:t>
            </a:r>
            <a:r>
              <a:rPr sz="1200" spc="-5" dirty="0">
                <a:latin typeface="Times New Roman"/>
                <a:cs typeface="Times New Roman"/>
              </a:rPr>
              <a:t>l’incorporazione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del  completamento </a:t>
            </a:r>
            <a:r>
              <a:rPr sz="1200" dirty="0">
                <a:latin typeface="Times New Roman"/>
                <a:cs typeface="Times New Roman"/>
              </a:rPr>
              <a:t>del primo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di evoluzione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7340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(1171.8) 106:8.15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L’Ultimo.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di deità </a:t>
            </a:r>
            <a:r>
              <a:rPr sz="1200" spc="-5" dirty="0">
                <a:latin typeface="Times New Roman"/>
                <a:cs typeface="Times New Roman"/>
              </a:rPr>
              <a:t>dell’unione </a:t>
            </a:r>
            <a:r>
              <a:rPr sz="1200" dirty="0">
                <a:latin typeface="Times New Roman"/>
                <a:cs typeface="Times New Roman"/>
              </a:rPr>
              <a:t>eventuata </a:t>
            </a:r>
            <a:r>
              <a:rPr sz="1200" spc="-5" dirty="0">
                <a:latin typeface="Times New Roman"/>
                <a:cs typeface="Times New Roman"/>
              </a:rPr>
              <a:t>della seconda </a:t>
            </a:r>
            <a:r>
              <a:rPr sz="1200" dirty="0">
                <a:latin typeface="Times New Roman"/>
                <a:cs typeface="Times New Roman"/>
              </a:rPr>
              <a:t>Trinità, la  </a:t>
            </a:r>
            <a:r>
              <a:rPr sz="1200" spc="-5" dirty="0">
                <a:latin typeface="Times New Roman"/>
                <a:cs typeface="Times New Roman"/>
              </a:rPr>
              <a:t>personificazione trascendentale ed absonita della </a:t>
            </a:r>
            <a:r>
              <a:rPr sz="1200" dirty="0">
                <a:latin typeface="Times New Roman"/>
                <a:cs typeface="Times New Roman"/>
              </a:rPr>
              <a:t>divinità. </a:t>
            </a:r>
            <a:r>
              <a:rPr sz="1200" spc="-5" dirty="0">
                <a:latin typeface="Times New Roman"/>
                <a:cs typeface="Times New Roman"/>
              </a:rPr>
              <a:t>L’Ultimo consiste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molteplici </a:t>
            </a:r>
            <a:r>
              <a:rPr sz="1200" dirty="0">
                <a:latin typeface="Times New Roman"/>
                <a:cs typeface="Times New Roman"/>
              </a:rPr>
              <a:t>qualità in un’unità  </a:t>
            </a:r>
            <a:r>
              <a:rPr sz="1200" spc="-5" dirty="0">
                <a:latin typeface="Times New Roman"/>
                <a:cs typeface="Times New Roman"/>
              </a:rPr>
              <a:t>considerata </a:t>
            </a:r>
            <a:r>
              <a:rPr sz="1200" dirty="0">
                <a:latin typeface="Times New Roman"/>
                <a:cs typeface="Times New Roman"/>
              </a:rPr>
              <a:t>in modo vario, e la </a:t>
            </a:r>
            <a:r>
              <a:rPr sz="1200" spc="-5" dirty="0">
                <a:latin typeface="Times New Roman"/>
                <a:cs typeface="Times New Roman"/>
              </a:rPr>
              <a:t>concezione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confronti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includere almeno </a:t>
            </a:r>
            <a:r>
              <a:rPr sz="1200" spc="-5" dirty="0">
                <a:latin typeface="Times New Roman"/>
                <a:cs typeface="Times New Roman"/>
              </a:rPr>
              <a:t>quelle fasi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533400" marR="66802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ultimità </a:t>
            </a:r>
            <a:r>
              <a:rPr sz="1200" spc="-5" dirty="0">
                <a:latin typeface="Times New Roman"/>
                <a:cs typeface="Times New Roman"/>
              </a:rPr>
              <a:t>che gestiscono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controllo,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personalmente sperimentabili </a:t>
            </a:r>
            <a:r>
              <a:rPr sz="1200" dirty="0">
                <a:latin typeface="Times New Roman"/>
                <a:cs typeface="Times New Roman"/>
              </a:rPr>
              <a:t>e tensionalmente unificanti; ma vi sono  molti </a:t>
            </a:r>
            <a:r>
              <a:rPr sz="1200" spc="-5" dirty="0">
                <a:latin typeface="Times New Roman"/>
                <a:cs typeface="Times New Roman"/>
              </a:rPr>
              <a:t>altri aspetti della Deità eventuata che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rivelati. Anche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l’Ultimo ed il </a:t>
            </a:r>
            <a:r>
              <a:rPr sz="1200" spc="-5" dirty="0">
                <a:latin typeface="Times New Roman"/>
                <a:cs typeface="Times New Roman"/>
              </a:rPr>
              <a:t>Supremo sono comparabili,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identici,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l’Ultimo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semplicemente un’amplificazione 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7465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4470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(1172.1) 106:8.16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L’Assoluto. </a:t>
            </a:r>
            <a:r>
              <a:rPr sz="1200" dirty="0">
                <a:latin typeface="Times New Roman"/>
                <a:cs typeface="Times New Roman"/>
              </a:rPr>
              <a:t>Ci sono molte </a:t>
            </a:r>
            <a:r>
              <a:rPr sz="1200" spc="-5" dirty="0">
                <a:latin typeface="Times New Roman"/>
                <a:cs typeface="Times New Roman"/>
              </a:rPr>
              <a:t>teorie sul carattere del </a:t>
            </a:r>
            <a:r>
              <a:rPr sz="1200" dirty="0">
                <a:latin typeface="Times New Roman"/>
                <a:cs typeface="Times New Roman"/>
              </a:rPr>
              <a:t>terzo </a:t>
            </a:r>
            <a:r>
              <a:rPr sz="1200" spc="-5" dirty="0">
                <a:latin typeface="Times New Roman"/>
                <a:cs typeface="Times New Roman"/>
              </a:rPr>
              <a:t>membro del secondo livello della Trinità delle  Trinità. Dio </a:t>
            </a:r>
            <a:r>
              <a:rPr sz="1200" dirty="0">
                <a:latin typeface="Times New Roman"/>
                <a:cs typeface="Times New Roman"/>
              </a:rPr>
              <a:t>l’Assoluto è </a:t>
            </a:r>
            <a:r>
              <a:rPr sz="1200" spc="-5" dirty="0">
                <a:latin typeface="Times New Roman"/>
                <a:cs typeface="Times New Roman"/>
              </a:rPr>
              <a:t>indubbiamente implicato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associazione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personalità </a:t>
            </a:r>
            <a:r>
              <a:rPr sz="1200" dirty="0">
                <a:latin typeface="Times New Roman"/>
                <a:cs typeface="Times New Roman"/>
              </a:rPr>
              <a:t>risultante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dalla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finale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Assoluta; tuttavia l’Assoluto della Deità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realtà esistenziale con </a:t>
            </a:r>
            <a:r>
              <a:rPr sz="1200" dirty="0">
                <a:latin typeface="Times New Roman"/>
                <a:cs typeface="Times New Roman"/>
              </a:rPr>
              <a:t>status di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5365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(1172.2) 106:8.17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difficoltà </a:t>
            </a:r>
            <a:r>
              <a:rPr sz="1200" spc="-5" dirty="0">
                <a:latin typeface="Times New Roman"/>
                <a:cs typeface="Times New Roman"/>
              </a:rPr>
              <a:t>concettuale concernente questo terzo membro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inerente al fatto che </a:t>
            </a:r>
            <a:r>
              <a:rPr sz="1200" dirty="0">
                <a:latin typeface="Times New Roman"/>
                <a:cs typeface="Times New Roman"/>
              </a:rPr>
              <a:t>presupporre tale  </a:t>
            </a:r>
            <a:r>
              <a:rPr sz="1200" spc="-5" dirty="0">
                <a:latin typeface="Times New Roman"/>
                <a:cs typeface="Times New Roman"/>
              </a:rPr>
              <a:t>appartenenza implica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un solo </a:t>
            </a:r>
            <a:r>
              <a:rPr sz="1200" spc="-5" dirty="0">
                <a:latin typeface="Times New Roman"/>
                <a:cs typeface="Times New Roman"/>
              </a:rPr>
              <a:t>Assoluto. Teoricamente, se un </a:t>
            </a:r>
            <a:r>
              <a:rPr sz="1200" dirty="0">
                <a:latin typeface="Times New Roman"/>
                <a:cs typeface="Times New Roman"/>
              </a:rPr>
              <a:t>tale evento </a:t>
            </a:r>
            <a:r>
              <a:rPr sz="1200" spc="-5" dirty="0">
                <a:latin typeface="Times New Roman"/>
                <a:cs typeface="Times New Roman"/>
              </a:rPr>
              <a:t>potesse aver luogo, assisteremmo  all’unificazione </a:t>
            </a:r>
            <a:r>
              <a:rPr sz="1200" i="1" dirty="0">
                <a:latin typeface="Times New Roman"/>
                <a:cs typeface="Times New Roman"/>
              </a:rPr>
              <a:t>esperienziale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Assoluti </a:t>
            </a:r>
            <a:r>
              <a:rPr sz="1200" dirty="0">
                <a:latin typeface="Times New Roman"/>
                <a:cs typeface="Times New Roman"/>
              </a:rPr>
              <a:t>in uno solo. Ci </a:t>
            </a:r>
            <a:r>
              <a:rPr sz="1200" spc="-5" dirty="0">
                <a:latin typeface="Times New Roman"/>
                <a:cs typeface="Times New Roman"/>
              </a:rPr>
              <a:t>viene insegnato </a:t>
            </a:r>
            <a:r>
              <a:rPr sz="1200" dirty="0">
                <a:latin typeface="Times New Roman"/>
                <a:cs typeface="Times New Roman"/>
              </a:rPr>
              <a:t>che in </a:t>
            </a:r>
            <a:r>
              <a:rPr sz="1200" spc="-5" dirty="0">
                <a:latin typeface="Times New Roman"/>
                <a:cs typeface="Times New Roman"/>
              </a:rPr>
              <a:t>infinità ed </a:t>
            </a:r>
            <a:r>
              <a:rPr sz="1200" i="1" spc="-5" dirty="0">
                <a:latin typeface="Times New Roman"/>
                <a:cs typeface="Times New Roman"/>
              </a:rPr>
              <a:t>esistenzialmente </a:t>
            </a:r>
            <a:r>
              <a:rPr sz="1200" dirty="0">
                <a:latin typeface="Times New Roman"/>
                <a:cs typeface="Times New Roman"/>
              </a:rPr>
              <a:t>c’è  un solo Assoluto. </a:t>
            </a:r>
            <a:r>
              <a:rPr sz="1200" spc="-5" dirty="0">
                <a:latin typeface="Times New Roman"/>
                <a:cs typeface="Times New Roman"/>
              </a:rPr>
              <a:t>Sebbene sia poco </a:t>
            </a:r>
            <a:r>
              <a:rPr sz="1200" dirty="0">
                <a:latin typeface="Times New Roman"/>
                <a:cs typeface="Times New Roman"/>
              </a:rPr>
              <a:t>chiaro </a:t>
            </a:r>
            <a:r>
              <a:rPr sz="1200" spc="-5" dirty="0">
                <a:latin typeface="Times New Roman"/>
                <a:cs typeface="Times New Roman"/>
              </a:rPr>
              <a:t>chi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essere questo terzo </a:t>
            </a:r>
            <a:r>
              <a:rPr sz="1200" dirty="0">
                <a:latin typeface="Times New Roman"/>
                <a:cs typeface="Times New Roman"/>
              </a:rPr>
              <a:t>membro, è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ipotizzato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potrebbe</a:t>
            </a:r>
            <a:endParaRPr sz="1200">
              <a:latin typeface="Times New Roman"/>
              <a:cs typeface="Times New Roman"/>
            </a:endParaRPr>
          </a:p>
          <a:p>
            <a:pPr marL="508000" marR="42164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constare dell’Assoluto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Deità, dell’Assoluto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dell’Assoluto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forma di  </a:t>
            </a:r>
            <a:r>
              <a:rPr sz="1200" spc="-5" dirty="0">
                <a:latin typeface="Times New Roman"/>
                <a:cs typeface="Times New Roman"/>
              </a:rPr>
              <a:t>collegamento inimmaginabile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manifestazione cosmica. </a:t>
            </a:r>
            <a:r>
              <a:rPr sz="1200" dirty="0">
                <a:latin typeface="Times New Roman"/>
                <a:cs typeface="Times New Roman"/>
              </a:rPr>
              <a:t>Certamente la Trinità </a:t>
            </a:r>
            <a:r>
              <a:rPr sz="1200" spc="-5" dirty="0">
                <a:latin typeface="Times New Roman"/>
                <a:cs typeface="Times New Roman"/>
              </a:rPr>
              <a:t>delle Trinità </a:t>
            </a:r>
            <a:r>
              <a:rPr sz="1200" dirty="0">
                <a:latin typeface="Times New Roman"/>
                <a:cs typeface="Times New Roman"/>
              </a:rPr>
              <a:t>potrebbe </a:t>
            </a:r>
            <a:r>
              <a:rPr sz="1200" spc="-5" dirty="0">
                <a:latin typeface="Times New Roman"/>
                <a:cs typeface="Times New Roman"/>
              </a:rPr>
              <a:t>difficilmente  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completa senza </a:t>
            </a:r>
            <a:r>
              <a:rPr sz="1200" dirty="0">
                <a:latin typeface="Times New Roman"/>
                <a:cs typeface="Times New Roman"/>
              </a:rPr>
              <a:t>la piena </a:t>
            </a:r>
            <a:r>
              <a:rPr sz="1200" spc="-5" dirty="0">
                <a:latin typeface="Times New Roman"/>
                <a:cs typeface="Times New Roman"/>
              </a:rPr>
              <a:t>unificazione dei </a:t>
            </a:r>
            <a:r>
              <a:rPr sz="1200" dirty="0">
                <a:latin typeface="Times New Roman"/>
                <a:cs typeface="Times New Roman"/>
              </a:rPr>
              <a:t>tre Assoluti,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Assoluti possono  difficilmente essere </a:t>
            </a:r>
            <a:r>
              <a:rPr sz="1200" dirty="0">
                <a:latin typeface="Times New Roman"/>
                <a:cs typeface="Times New Roman"/>
              </a:rPr>
              <a:t>unificati senza la </a:t>
            </a:r>
            <a:r>
              <a:rPr sz="1200" spc="-5" dirty="0">
                <a:latin typeface="Times New Roman"/>
                <a:cs typeface="Times New Roman"/>
              </a:rPr>
              <a:t>realizzazione completa </a:t>
            </a:r>
            <a:r>
              <a:rPr sz="1200" dirty="0">
                <a:latin typeface="Times New Roman"/>
                <a:cs typeface="Times New Roman"/>
              </a:rPr>
              <a:t>di tutti i potenziali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4616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(1172.3) 106:8.18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deformazione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sarà probabilmente minima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membro della Trinità delle Trinità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concepito come l’Assoluto Universale, purché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concezione preveda l’Universale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statico </a:t>
            </a:r>
            <a:r>
              <a:rPr sz="1200" dirty="0">
                <a:latin typeface="Times New Roman"/>
                <a:cs typeface="Times New Roman"/>
              </a:rPr>
              <a:t>e  potenziale ma </a:t>
            </a:r>
            <a:r>
              <a:rPr sz="1200" spc="-5" dirty="0">
                <a:latin typeface="Times New Roman"/>
                <a:cs typeface="Times New Roman"/>
              </a:rPr>
              <a:t>anche come associativo. Ma 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percepiamo </a:t>
            </a:r>
            <a:r>
              <a:rPr sz="1200" dirty="0">
                <a:latin typeface="Times New Roman"/>
                <a:cs typeface="Times New Roman"/>
              </a:rPr>
              <a:t>ancora la </a:t>
            </a:r>
            <a:r>
              <a:rPr sz="1200" spc="-5" dirty="0">
                <a:latin typeface="Times New Roman"/>
                <a:cs typeface="Times New Roman"/>
              </a:rPr>
              <a:t>relazione con gli aspetti creativo ed  evolutivo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funzione della Deità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(1172.4) 106:8.19 </a:t>
            </a:r>
            <a:r>
              <a:rPr sz="1200" spc="-5" dirty="0">
                <a:latin typeface="Times New Roman"/>
                <a:cs typeface="Times New Roman"/>
              </a:rPr>
              <a:t>Benché sia difficile formarsi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completo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delle Trinità, </a:t>
            </a:r>
            <a:r>
              <a:rPr sz="1200" dirty="0">
                <a:latin typeface="Times New Roman"/>
                <a:cs typeface="Times New Roman"/>
              </a:rPr>
              <a:t>un concetto </a:t>
            </a:r>
            <a:r>
              <a:rPr sz="1200" spc="-5" dirty="0">
                <a:latin typeface="Times New Roman"/>
                <a:cs typeface="Times New Roman"/>
              </a:rPr>
              <a:t>limitato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così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difficile.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livello della Trinità delle Trinità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concepito come </a:t>
            </a:r>
            <a:r>
              <a:rPr sz="1200" dirty="0">
                <a:latin typeface="Times New Roman"/>
                <a:cs typeface="Times New Roman"/>
              </a:rPr>
              <a:t>essenzialmente </a:t>
            </a:r>
            <a:r>
              <a:rPr sz="1200" spc="-5" dirty="0">
                <a:latin typeface="Times New Roman"/>
                <a:cs typeface="Times New Roman"/>
              </a:rPr>
              <a:t>personale, diviene del </a:t>
            </a:r>
            <a:r>
              <a:rPr sz="1200" dirty="0">
                <a:latin typeface="Times New Roman"/>
                <a:cs typeface="Times New Roman"/>
              </a:rPr>
              <a:t>tutto possibile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postulare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l’unione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l’Ultimo 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l’Assoluto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ripercussione personale </a:t>
            </a:r>
            <a:r>
              <a:rPr sz="1200" dirty="0">
                <a:latin typeface="Times New Roman"/>
                <a:cs typeface="Times New Roman"/>
              </a:rPr>
              <a:t>dell’unione </a:t>
            </a:r>
            <a:r>
              <a:rPr sz="1200" spc="-5" dirty="0">
                <a:latin typeface="Times New Roman"/>
                <a:cs typeface="Times New Roman"/>
              </a:rPr>
              <a:t>delle Trinità personali  che sono ancestrali </a:t>
            </a:r>
            <a:r>
              <a:rPr sz="1200" dirty="0">
                <a:latin typeface="Times New Roman"/>
                <a:cs typeface="Times New Roman"/>
              </a:rPr>
              <a:t>a queste </a:t>
            </a:r>
            <a:r>
              <a:rPr sz="1200" spc="-5" dirty="0">
                <a:latin typeface="Times New Roman"/>
                <a:cs typeface="Times New Roman"/>
              </a:rPr>
              <a:t>Deità esperienziali. Noi azzardiamo </a:t>
            </a:r>
            <a:r>
              <a:rPr sz="1200" dirty="0">
                <a:latin typeface="Times New Roman"/>
                <a:cs typeface="Times New Roman"/>
              </a:rPr>
              <a:t>l’opinione </a:t>
            </a:r>
            <a:r>
              <a:rPr sz="1200" spc="-5" dirty="0">
                <a:latin typeface="Times New Roman"/>
                <a:cs typeface="Times New Roman"/>
              </a:rPr>
              <a:t>che queste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Deità esperienziali si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unificheranno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245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505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certamente sul secondo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come conseguenza diretta dell’unità crescente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Trinità ancestrali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causative che  costituiscono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livello.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(1172.5) 106:8.20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livello </a:t>
            </a:r>
            <a:r>
              <a:rPr sz="1200" spc="-5" dirty="0">
                <a:latin typeface="Times New Roman"/>
                <a:cs typeface="Times New Roman"/>
              </a:rPr>
              <a:t>consiste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5" dirty="0">
                <a:latin typeface="Times New Roman"/>
                <a:cs typeface="Times New Roman"/>
              </a:rPr>
              <a:t>Trinità;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livello esiste come associazione </a:t>
            </a:r>
            <a:r>
              <a:rPr sz="1200" dirty="0">
                <a:latin typeface="Times New Roman"/>
                <a:cs typeface="Times New Roman"/>
              </a:rPr>
              <a:t>di personalità di quelle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di evoluzione </a:t>
            </a:r>
            <a:r>
              <a:rPr sz="1200" spc="-5" dirty="0">
                <a:latin typeface="Times New Roman"/>
                <a:cs typeface="Times New Roman"/>
              </a:rPr>
              <a:t>esperienziale,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eventuazione esperienziale ed </a:t>
            </a:r>
            <a:r>
              <a:rPr sz="1200" dirty="0">
                <a:latin typeface="Times New Roman"/>
                <a:cs typeface="Times New Roman"/>
              </a:rPr>
              <a:t>esperienziali-esistenziali. E </a:t>
            </a:r>
            <a:r>
              <a:rPr sz="1200" spc="-5" dirty="0">
                <a:latin typeface="Times New Roman"/>
                <a:cs typeface="Times New Roman"/>
              </a:rPr>
              <a:t>indipendentemente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ogni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difficoltà concettuale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Trinità completa, l’associazione personale </a:t>
            </a:r>
            <a:r>
              <a:rPr sz="1200" dirty="0">
                <a:latin typeface="Times New Roman"/>
                <a:cs typeface="Times New Roman"/>
              </a:rPr>
              <a:t>di queste tre Deità </a:t>
            </a:r>
            <a:r>
              <a:rPr sz="1200" spc="-5" dirty="0">
                <a:latin typeface="Times New Roman"/>
                <a:cs typeface="Times New Roman"/>
              </a:rPr>
              <a:t>sul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secondo</a:t>
            </a:r>
            <a:endParaRPr sz="1200">
              <a:latin typeface="Times New Roman"/>
              <a:cs typeface="Times New Roman"/>
            </a:endParaRPr>
          </a:p>
          <a:p>
            <a:pPr marL="76200" marR="17145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è divenuta manifesta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stessa era universale nel </a:t>
            </a:r>
            <a:r>
              <a:rPr sz="1200" dirty="0">
                <a:latin typeface="Times New Roman"/>
                <a:cs typeface="Times New Roman"/>
              </a:rPr>
              <a:t>fenomeno </a:t>
            </a:r>
            <a:r>
              <a:rPr sz="1200" spc="-5" dirty="0">
                <a:latin typeface="Times New Roman"/>
                <a:cs typeface="Times New Roman"/>
              </a:rPr>
              <a:t>della deitizzazione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Majeston, che fu attuato sul  secondo livello dall’Assoluto della Deità, agente </a:t>
            </a:r>
            <a:r>
              <a:rPr sz="1200" dirty="0">
                <a:latin typeface="Times New Roman"/>
                <a:cs typeface="Times New Roman"/>
              </a:rPr>
              <a:t>tramite </a:t>
            </a:r>
            <a:r>
              <a:rPr sz="1200" spc="-5" dirty="0">
                <a:latin typeface="Times New Roman"/>
                <a:cs typeface="Times New Roman"/>
              </a:rPr>
              <a:t>l’Ultimo ed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mandato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dell’Essere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(1172.6) 106:8.21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TERZO </a:t>
            </a:r>
            <a:r>
              <a:rPr sz="1200" spc="-5" dirty="0">
                <a:latin typeface="Times New Roman"/>
                <a:cs typeface="Times New Roman"/>
              </a:rPr>
              <a:t>LIVELLO: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un’ipotesi non </a:t>
            </a:r>
            <a:r>
              <a:rPr sz="1200" spc="-5" dirty="0">
                <a:latin typeface="Times New Roman"/>
                <a:cs typeface="Times New Roman"/>
              </a:rPr>
              <a:t>qualificata del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livello della Trinità delle Trinità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compresa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correlazione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fase di </a:t>
            </a:r>
            <a:r>
              <a:rPr sz="1200" spc="-5" dirty="0">
                <a:latin typeface="Times New Roman"/>
                <a:cs typeface="Times New Roman"/>
              </a:rPr>
              <a:t>ciascun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è,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fu, </a:t>
            </a:r>
            <a:r>
              <a:rPr sz="1200" dirty="0">
                <a:latin typeface="Times New Roman"/>
                <a:cs typeface="Times New Roman"/>
              </a:rPr>
              <a:t>o potrebbe </a:t>
            </a:r>
            <a:r>
              <a:rPr sz="1200" spc="-5" dirty="0">
                <a:latin typeface="Times New Roman"/>
                <a:cs typeface="Times New Roman"/>
              </a:rPr>
              <a:t>essere nell’insieme </a:t>
            </a:r>
            <a:r>
              <a:rPr sz="1200" dirty="0">
                <a:latin typeface="Times New Roman"/>
                <a:cs typeface="Times New Roman"/>
              </a:rPr>
              <a:t>dell’infinità.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Supremo non è 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spirito 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mente, </a:t>
            </a:r>
            <a:r>
              <a:rPr sz="1200" spc="-5" dirty="0">
                <a:latin typeface="Times New Roman"/>
                <a:cs typeface="Times New Roman"/>
              </a:rPr>
              <a:t>potere ed esperienza. L’Ultimo </a:t>
            </a:r>
            <a:r>
              <a:rPr sz="1200" dirty="0">
                <a:latin typeface="Times New Roman"/>
                <a:cs typeface="Times New Roman"/>
              </a:rPr>
              <a:t>è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e molto di più, </a:t>
            </a:r>
            <a:r>
              <a:rPr sz="1200" spc="-5" dirty="0">
                <a:latin typeface="Times New Roman"/>
                <a:cs typeface="Times New Roman"/>
              </a:rPr>
              <a:t>mentre nel concetto congiunto </a:t>
            </a:r>
            <a:r>
              <a:rPr sz="1200" dirty="0">
                <a:latin typeface="Times New Roman"/>
                <a:cs typeface="Times New Roman"/>
              </a:rPr>
              <a:t>dell’unità  </a:t>
            </a:r>
            <a:r>
              <a:rPr sz="1200" spc="-5" dirty="0">
                <a:latin typeface="Times New Roman"/>
                <a:cs typeface="Times New Roman"/>
              </a:rPr>
              <a:t>degli Assoluti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Deità, Universale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inclusa </a:t>
            </a:r>
            <a:r>
              <a:rPr sz="1200" dirty="0">
                <a:latin typeface="Times New Roman"/>
                <a:cs typeface="Times New Roman"/>
              </a:rPr>
              <a:t>la finalità </a:t>
            </a:r>
            <a:r>
              <a:rPr sz="1200" spc="-5" dirty="0">
                <a:latin typeface="Times New Roman"/>
                <a:cs typeface="Times New Roman"/>
              </a:rPr>
              <a:t>assoluta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17804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(1172.7) 106:8.22 </a:t>
            </a:r>
            <a:r>
              <a:rPr sz="1200" spc="-5" dirty="0">
                <a:latin typeface="Times New Roman"/>
                <a:cs typeface="Times New Roman"/>
              </a:rPr>
              <a:t>Nell’unione del Supremo, </a:t>
            </a:r>
            <a:r>
              <a:rPr sz="1200" dirty="0">
                <a:latin typeface="Times New Roman"/>
                <a:cs typeface="Times New Roman"/>
              </a:rPr>
              <a:t>dell’Ultimo e </a:t>
            </a:r>
            <a:r>
              <a:rPr sz="1200" spc="-5" dirty="0">
                <a:latin typeface="Times New Roman"/>
                <a:cs typeface="Times New Roman"/>
              </a:rPr>
              <a:t>dell’Assoluto </a:t>
            </a:r>
            <a:r>
              <a:rPr sz="1200" dirty="0">
                <a:latin typeface="Times New Roman"/>
                <a:cs typeface="Times New Roman"/>
              </a:rPr>
              <a:t>completo </a:t>
            </a:r>
            <a:r>
              <a:rPr sz="1200" spc="-5" dirty="0">
                <a:latin typeface="Times New Roman"/>
                <a:cs typeface="Times New Roman"/>
              </a:rPr>
              <a:t>potrebbe prodursi </a:t>
            </a:r>
            <a:r>
              <a:rPr sz="1200" dirty="0">
                <a:latin typeface="Times New Roman"/>
                <a:cs typeface="Times New Roman"/>
              </a:rPr>
              <a:t>la ricostituzione </a:t>
            </a:r>
            <a:r>
              <a:rPr sz="1200" spc="-5" dirty="0">
                <a:latin typeface="Times New Roman"/>
                <a:cs typeface="Times New Roman"/>
              </a:rPr>
              <a:t>funzionale </a:t>
            </a:r>
            <a:r>
              <a:rPr sz="1200" spc="-1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quegli aspetti </a:t>
            </a:r>
            <a:r>
              <a:rPr sz="1200" dirty="0">
                <a:latin typeface="Times New Roman"/>
                <a:cs typeface="Times New Roman"/>
              </a:rPr>
              <a:t>dell’infinità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originariamente frammentati dall’IO </a:t>
            </a:r>
            <a:r>
              <a:rPr sz="1200" dirty="0">
                <a:latin typeface="Times New Roman"/>
                <a:cs typeface="Times New Roman"/>
              </a:rPr>
              <a:t>SONO 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tradussero </a:t>
            </a:r>
            <a:r>
              <a:rPr sz="1200" spc="-5" dirty="0">
                <a:latin typeface="Times New Roman"/>
                <a:cs typeface="Times New Roman"/>
              </a:rPr>
              <a:t>nell’apparizione dei </a:t>
            </a:r>
            <a:r>
              <a:rPr sz="1200" dirty="0">
                <a:latin typeface="Times New Roman"/>
                <a:cs typeface="Times New Roman"/>
              </a:rPr>
              <a:t>Sette  </a:t>
            </a:r>
            <a:r>
              <a:rPr sz="1200" spc="-5" dirty="0">
                <a:latin typeface="Times New Roman"/>
                <a:cs typeface="Times New Roman"/>
              </a:rPr>
              <a:t>Assoluti dell’Infinità. Benché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filosofi dell’universo ritengano che questa </a:t>
            </a:r>
            <a:r>
              <a:rPr sz="1200" dirty="0">
                <a:latin typeface="Times New Roman"/>
                <a:cs typeface="Times New Roman"/>
              </a:rPr>
              <a:t>sia una </a:t>
            </a:r>
            <a:r>
              <a:rPr sz="1200" spc="-5" dirty="0">
                <a:latin typeface="Times New Roman"/>
                <a:cs typeface="Times New Roman"/>
              </a:rPr>
              <a:t>probabilità assai remota, nondimeno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ci  </a:t>
            </a:r>
            <a:r>
              <a:rPr sz="1200" dirty="0">
                <a:latin typeface="Times New Roman"/>
                <a:cs typeface="Times New Roman"/>
              </a:rPr>
              <a:t>poniamo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questa domanda: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della Trinità delle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potesse raggiungere un’unità trinitaria, che </a:t>
            </a:r>
            <a:r>
              <a:rPr sz="1200" dirty="0">
                <a:latin typeface="Times New Roman"/>
                <a:cs typeface="Times New Roman"/>
              </a:rPr>
              <a:t>cosa  </a:t>
            </a:r>
            <a:r>
              <a:rPr sz="1200" spc="-5" dirty="0">
                <a:latin typeface="Times New Roman"/>
                <a:cs typeface="Times New Roman"/>
              </a:rPr>
              <a:t>potrebbe </a:t>
            </a:r>
            <a:r>
              <a:rPr sz="1200" dirty="0">
                <a:latin typeface="Times New Roman"/>
                <a:cs typeface="Times New Roman"/>
              </a:rPr>
              <a:t>accadere </a:t>
            </a:r>
            <a:r>
              <a:rPr sz="1200" spc="-5" dirty="0">
                <a:latin typeface="Times New Roman"/>
                <a:cs typeface="Times New Roman"/>
              </a:rPr>
              <a:t>allora come conseguenza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unità di </a:t>
            </a:r>
            <a:r>
              <a:rPr sz="1200" spc="-5" dirty="0">
                <a:latin typeface="Times New Roman"/>
                <a:cs typeface="Times New Roman"/>
              </a:rPr>
              <a:t>deità? Noi </a:t>
            </a:r>
            <a:r>
              <a:rPr sz="1200" dirty="0">
                <a:latin typeface="Times New Roman"/>
                <a:cs typeface="Times New Roman"/>
              </a:rPr>
              <a:t>non lo sappiamo, ma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convinti che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condurrebbe  </a:t>
            </a:r>
            <a:r>
              <a:rPr sz="1200" spc="-5" dirty="0">
                <a:latin typeface="Times New Roman"/>
                <a:cs typeface="Times New Roman"/>
              </a:rPr>
              <a:t>direttamente alla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dell’IO SONO raggiungibile per esperienza. Dal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degli esseri personali ciò </a:t>
            </a:r>
            <a:r>
              <a:rPr sz="1200" dirty="0">
                <a:latin typeface="Times New Roman"/>
                <a:cs typeface="Times New Roman"/>
              </a:rPr>
              <a:t>potrebbe  </a:t>
            </a:r>
            <a:r>
              <a:rPr sz="1200" spc="-5" dirty="0">
                <a:latin typeface="Times New Roman"/>
                <a:cs typeface="Times New Roman"/>
              </a:rPr>
              <a:t>significare </a:t>
            </a:r>
            <a:r>
              <a:rPr sz="1200" dirty="0">
                <a:latin typeface="Times New Roman"/>
                <a:cs typeface="Times New Roman"/>
              </a:rPr>
              <a:t>che l’inconoscibile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è divenuto </a:t>
            </a:r>
            <a:r>
              <a:rPr sz="1200" spc="-5" dirty="0">
                <a:latin typeface="Times New Roman"/>
                <a:cs typeface="Times New Roman"/>
              </a:rPr>
              <a:t>accessibile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in quanto Padre-Infinito. </a:t>
            </a:r>
            <a:r>
              <a:rPr sz="1200" spc="-5" dirty="0">
                <a:latin typeface="Times New Roman"/>
                <a:cs typeface="Times New Roman"/>
              </a:rPr>
              <a:t>Quello che questi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destini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assoluti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significare </a:t>
            </a:r>
            <a:r>
              <a:rPr sz="1200" dirty="0">
                <a:latin typeface="Times New Roman"/>
                <a:cs typeface="Times New Roman"/>
              </a:rPr>
              <a:t>da un punto di vista non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un’altra questione che solo </a:t>
            </a:r>
            <a:r>
              <a:rPr sz="1200" dirty="0">
                <a:latin typeface="Times New Roman"/>
                <a:cs typeface="Times New Roman"/>
              </a:rPr>
              <a:t>l’eternità </a:t>
            </a:r>
            <a:r>
              <a:rPr sz="1200" spc="-5" dirty="0">
                <a:latin typeface="Times New Roman"/>
                <a:cs typeface="Times New Roman"/>
              </a:rPr>
              <a:t>potrebbe chiarire. </a:t>
            </a:r>
            <a:r>
              <a:rPr sz="1200" spc="5" dirty="0">
                <a:latin typeface="Times New Roman"/>
                <a:cs typeface="Times New Roman"/>
              </a:rPr>
              <a:t>Ma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quando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45145" cy="36677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estinto. Ma nessuna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specie </a:t>
            </a:r>
            <a:r>
              <a:rPr sz="1200" dirty="0">
                <a:latin typeface="Times New Roman"/>
                <a:cs typeface="Times New Roman"/>
              </a:rPr>
              <a:t>è collegata con la linea </a:t>
            </a:r>
            <a:r>
              <a:rPr sz="1200" spc="-5" dirty="0">
                <a:latin typeface="Times New Roman"/>
                <a:cs typeface="Times New Roman"/>
              </a:rPr>
              <a:t>degli esseri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gli antenati della </a:t>
            </a:r>
            <a:r>
              <a:rPr sz="1200" dirty="0">
                <a:latin typeface="Times New Roman"/>
                <a:cs typeface="Times New Roman"/>
              </a:rPr>
              <a:t>razza 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206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(697.8) 61:3.13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canina </a:t>
            </a:r>
            <a:r>
              <a:rPr sz="1200" spc="-5" dirty="0">
                <a:latin typeface="Times New Roman"/>
                <a:cs typeface="Times New Roman"/>
              </a:rPr>
              <a:t>era rappresentata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parecchi gruppi,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da lupi 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volpi; la tribù </a:t>
            </a:r>
            <a:r>
              <a:rPr sz="1200" spc="-5" dirty="0">
                <a:latin typeface="Times New Roman"/>
                <a:cs typeface="Times New Roman"/>
              </a:rPr>
              <a:t>dei felini era  rappresentata </a:t>
            </a:r>
            <a:r>
              <a:rPr sz="1200" dirty="0">
                <a:latin typeface="Times New Roman"/>
                <a:cs typeface="Times New Roman"/>
              </a:rPr>
              <a:t>da pantere e da </a:t>
            </a:r>
            <a:r>
              <a:rPr sz="1200" spc="-5" dirty="0">
                <a:latin typeface="Times New Roman"/>
                <a:cs typeface="Times New Roman"/>
              </a:rPr>
              <a:t>grandi tigri dai </a:t>
            </a:r>
            <a:r>
              <a:rPr sz="1200" dirty="0">
                <a:latin typeface="Times New Roman"/>
                <a:cs typeface="Times New Roman"/>
              </a:rPr>
              <a:t>denti a </a:t>
            </a:r>
            <a:r>
              <a:rPr sz="1200" spc="-5" dirty="0">
                <a:latin typeface="Times New Roman"/>
                <a:cs typeface="Times New Roman"/>
              </a:rPr>
              <a:t>sciabola,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ultime </a:t>
            </a:r>
            <a:r>
              <a:rPr sz="1200" spc="-5" dirty="0">
                <a:latin typeface="Times New Roman"/>
                <a:cs typeface="Times New Roman"/>
              </a:rPr>
              <a:t>comparvero </a:t>
            </a:r>
            <a:r>
              <a:rPr sz="1200" dirty="0">
                <a:latin typeface="Times New Roman"/>
                <a:cs typeface="Times New Roman"/>
              </a:rPr>
              <a:t>dapprima </a:t>
            </a:r>
            <a:r>
              <a:rPr sz="1200" spc="-5" dirty="0">
                <a:latin typeface="Times New Roman"/>
                <a:cs typeface="Times New Roman"/>
              </a:rPr>
              <a:t>nell’America del </a:t>
            </a:r>
            <a:r>
              <a:rPr sz="1200" dirty="0">
                <a:latin typeface="Times New Roman"/>
                <a:cs typeface="Times New Roman"/>
              </a:rPr>
              <a:t>Nord. </a:t>
            </a:r>
            <a:r>
              <a:rPr sz="1200" spc="-1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famiglie feline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canine moderne </a:t>
            </a:r>
            <a:r>
              <a:rPr sz="1200" dirty="0">
                <a:latin typeface="Times New Roman"/>
                <a:cs typeface="Times New Roman"/>
              </a:rPr>
              <a:t>crebbero di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in tutto il mondo. </a:t>
            </a:r>
            <a:r>
              <a:rPr sz="1200" spc="-5" dirty="0">
                <a:latin typeface="Times New Roman"/>
                <a:cs typeface="Times New Roman"/>
              </a:rPr>
              <a:t>Donnole, martore, </a:t>
            </a:r>
            <a:r>
              <a:rPr sz="1200" dirty="0">
                <a:latin typeface="Times New Roman"/>
                <a:cs typeface="Times New Roman"/>
              </a:rPr>
              <a:t>lontre e </a:t>
            </a:r>
            <a:r>
              <a:rPr sz="1200" spc="-5" dirty="0">
                <a:latin typeface="Times New Roman"/>
                <a:cs typeface="Times New Roman"/>
              </a:rPr>
              <a:t>procioni prosperarono </a:t>
            </a:r>
            <a:r>
              <a:rPr sz="1200" dirty="0">
                <a:latin typeface="Times New Roman"/>
                <a:cs typeface="Times New Roman"/>
              </a:rPr>
              <a:t>e si  </a:t>
            </a:r>
            <a:r>
              <a:rPr sz="1200" spc="-5" dirty="0">
                <a:latin typeface="Times New Roman"/>
                <a:cs typeface="Times New Roman"/>
              </a:rPr>
              <a:t>moltiplicarono nelle </a:t>
            </a:r>
            <a:r>
              <a:rPr sz="1200" dirty="0">
                <a:latin typeface="Times New Roman"/>
                <a:cs typeface="Times New Roman"/>
              </a:rPr>
              <a:t>latitudini </a:t>
            </a:r>
            <a:r>
              <a:rPr sz="1200" spc="-5" dirty="0">
                <a:latin typeface="Times New Roman"/>
                <a:cs typeface="Times New Roman"/>
              </a:rPr>
              <a:t>settentrionali.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250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(698.1) 61:3.14 </a:t>
            </a:r>
            <a:r>
              <a:rPr sz="1200" spc="-5" dirty="0">
                <a:latin typeface="Times New Roman"/>
                <a:cs typeface="Times New Roman"/>
              </a:rPr>
              <a:t>Gli uccelli continuarono ad </a:t>
            </a:r>
            <a:r>
              <a:rPr sz="1200" dirty="0">
                <a:latin typeface="Times New Roman"/>
                <a:cs typeface="Times New Roman"/>
              </a:rPr>
              <a:t>evolversi senza subire </a:t>
            </a:r>
            <a:r>
              <a:rPr sz="1200" spc="-5" dirty="0">
                <a:latin typeface="Times New Roman"/>
                <a:cs typeface="Times New Roman"/>
              </a:rPr>
              <a:t>grandi cambiamenti.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rettili erano </a:t>
            </a:r>
            <a:r>
              <a:rPr sz="1200" dirty="0">
                <a:latin typeface="Times New Roman"/>
                <a:cs typeface="Times New Roman"/>
              </a:rPr>
              <a:t>simili ai tipi </a:t>
            </a:r>
            <a:r>
              <a:rPr sz="1200" spc="-5" dirty="0">
                <a:latin typeface="Times New Roman"/>
                <a:cs typeface="Times New Roman"/>
              </a:rPr>
              <a:t>moderni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serpenti,  coccodrilli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tartarughe.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7530">
              <a:lnSpc>
                <a:spcPts val="137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(698.2) 61:3.15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giungeva al termine </a:t>
            </a:r>
            <a:r>
              <a:rPr sz="1200" dirty="0">
                <a:latin typeface="Times New Roman"/>
                <a:cs typeface="Times New Roman"/>
              </a:rPr>
              <a:t>un periodo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molto </a:t>
            </a:r>
            <a:r>
              <a:rPr sz="1200" spc="-5" dirty="0">
                <a:latin typeface="Times New Roman"/>
                <a:cs typeface="Times New Roman"/>
              </a:rPr>
              <a:t>interessante </a:t>
            </a:r>
            <a:r>
              <a:rPr sz="1200" dirty="0">
                <a:latin typeface="Times New Roman"/>
                <a:cs typeface="Times New Roman"/>
              </a:rPr>
              <a:t>e movimentato. </a:t>
            </a:r>
            <a:r>
              <a:rPr sz="1200" spc="-5" dirty="0">
                <a:latin typeface="Times New Roman"/>
                <a:cs typeface="Times New Roman"/>
              </a:rPr>
              <a:t>Quest’era  dell’elefante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cavallo è </a:t>
            </a:r>
            <a:r>
              <a:rPr sz="1200" spc="-5" dirty="0">
                <a:latin typeface="Times New Roman"/>
                <a:cs typeface="Times New Roman"/>
              </a:rPr>
              <a:t>conosciuta sotto </a:t>
            </a:r>
            <a:r>
              <a:rPr sz="1200" dirty="0">
                <a:latin typeface="Times New Roman"/>
                <a:cs typeface="Times New Roman"/>
              </a:rPr>
              <a:t>il nome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Miocene.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965575">
              <a:lnSpc>
                <a:spcPts val="1839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Lo stadio recente di elevazione dei continenti  L’ultima grande migrazione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mammiferi</a:t>
            </a:r>
            <a:endParaRPr sz="1600">
              <a:latin typeface="Times New Roman"/>
              <a:cs typeface="Times New Roman"/>
            </a:endParaRPr>
          </a:p>
          <a:p>
            <a:pPr marL="88900" marR="102235">
              <a:lnSpc>
                <a:spcPct val="955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(698.3) 61:4.1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elevazione terrestre preglaciale nell’America del Nord, </a:t>
            </a:r>
            <a:r>
              <a:rPr sz="1200" dirty="0">
                <a:latin typeface="Times New Roman"/>
                <a:cs typeface="Times New Roman"/>
              </a:rPr>
              <a:t>in Europa ed in </a:t>
            </a:r>
            <a:r>
              <a:rPr sz="1200" spc="-5" dirty="0">
                <a:latin typeface="Times New Roman"/>
                <a:cs typeface="Times New Roman"/>
              </a:rPr>
              <a:t>Asia.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topografia della  terra fu grandemente </a:t>
            </a:r>
            <a:r>
              <a:rPr sz="1200" dirty="0">
                <a:latin typeface="Times New Roman"/>
                <a:cs typeface="Times New Roman"/>
              </a:rPr>
              <a:t>modificata. </a:t>
            </a:r>
            <a:r>
              <a:rPr sz="1200" spc="-5" dirty="0">
                <a:latin typeface="Times New Roman"/>
                <a:cs typeface="Times New Roman"/>
              </a:rPr>
              <a:t>Si formarono catene </a:t>
            </a:r>
            <a:r>
              <a:rPr sz="1200" dirty="0">
                <a:latin typeface="Times New Roman"/>
                <a:cs typeface="Times New Roman"/>
              </a:rPr>
              <a:t>montuose, i fiumi </a:t>
            </a:r>
            <a:r>
              <a:rPr sz="1200" spc="-5" dirty="0">
                <a:latin typeface="Times New Roman"/>
                <a:cs typeface="Times New Roman"/>
              </a:rPr>
              <a:t>cambiarono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attivarono vulcani </a:t>
            </a:r>
            <a:r>
              <a:rPr sz="1200" dirty="0">
                <a:latin typeface="Times New Roman"/>
                <a:cs typeface="Times New Roman"/>
              </a:rPr>
              <a:t>isolati </a:t>
            </a:r>
            <a:r>
              <a:rPr sz="1200" spc="-5" dirty="0">
                <a:latin typeface="Times New Roman"/>
                <a:cs typeface="Times New Roman"/>
              </a:rPr>
              <a:t>nel  </a:t>
            </a:r>
            <a:r>
              <a:rPr sz="1200" dirty="0">
                <a:latin typeface="Times New Roman"/>
                <a:cs typeface="Times New Roman"/>
              </a:rPr>
              <a:t>mondo</a:t>
            </a:r>
            <a:r>
              <a:rPr sz="1200" spc="-5" dirty="0">
                <a:latin typeface="Times New Roman"/>
                <a:cs typeface="Times New Roman"/>
              </a:rPr>
              <a:t> intero.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737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25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esaminiamo queste eventualità remote </a:t>
            </a:r>
            <a:r>
              <a:rPr sz="1200" dirty="0">
                <a:latin typeface="Times New Roman"/>
                <a:cs typeface="Times New Roman"/>
              </a:rPr>
              <a:t>in qualità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personali, </a:t>
            </a:r>
            <a:r>
              <a:rPr sz="1200" dirty="0">
                <a:latin typeface="Times New Roman"/>
                <a:cs typeface="Times New Roman"/>
              </a:rPr>
              <a:t>ne deduciamo che il </a:t>
            </a:r>
            <a:r>
              <a:rPr sz="1200" spc="-5" dirty="0">
                <a:latin typeface="Times New Roman"/>
                <a:cs typeface="Times New Roman"/>
              </a:rPr>
              <a:t>destino finale </a:t>
            </a:r>
            <a:r>
              <a:rPr sz="1200" dirty="0">
                <a:latin typeface="Times New Roman"/>
                <a:cs typeface="Times New Roman"/>
              </a:rPr>
              <a:t>di tutte le personalità è la 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stesse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(1173.1) 106:8.23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modo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concepiamo filosoficamente </a:t>
            </a:r>
            <a:r>
              <a:rPr sz="1200" dirty="0">
                <a:latin typeface="Times New Roman"/>
                <a:cs typeface="Times New Roman"/>
              </a:rPr>
              <a:t>l’IO </a:t>
            </a:r>
            <a:r>
              <a:rPr sz="1200" spc="-5" dirty="0">
                <a:latin typeface="Times New Roman"/>
                <a:cs typeface="Times New Roman"/>
              </a:rPr>
              <a:t>SONO nell’eternità passata,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nessuno</a:t>
            </a:r>
            <a:endParaRPr sz="1200">
              <a:latin typeface="Times New Roman"/>
              <a:cs typeface="Times New Roman"/>
            </a:endParaRPr>
          </a:p>
          <a:p>
            <a:pPr marL="76200" marR="7556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all’infuori </a:t>
            </a:r>
            <a:r>
              <a:rPr sz="1200" dirty="0">
                <a:latin typeface="Times New Roman"/>
                <a:cs typeface="Times New Roman"/>
              </a:rPr>
              <a:t>di lui. </a:t>
            </a:r>
            <a:r>
              <a:rPr sz="1200" spc="-5" dirty="0">
                <a:latin typeface="Times New Roman"/>
                <a:cs typeface="Times New Roman"/>
              </a:rPr>
              <a:t>Guardando avanti nell’eternità </a:t>
            </a:r>
            <a:r>
              <a:rPr sz="1200" dirty="0">
                <a:latin typeface="Times New Roman"/>
                <a:cs typeface="Times New Roman"/>
              </a:rPr>
              <a:t>futura non </a:t>
            </a:r>
            <a:r>
              <a:rPr sz="1200" spc="-5" dirty="0">
                <a:latin typeface="Times New Roman"/>
                <a:cs typeface="Times New Roman"/>
              </a:rPr>
              <a:t>vediamo come l’IO SONO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cambiare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esistenziale, </a:t>
            </a:r>
            <a:r>
              <a:rPr sz="1200" dirty="0">
                <a:latin typeface="Times New Roman"/>
                <a:cs typeface="Times New Roman"/>
              </a:rPr>
              <a:t>ma siamo  inclini a </a:t>
            </a:r>
            <a:r>
              <a:rPr sz="1200" spc="-5" dirty="0">
                <a:latin typeface="Times New Roman"/>
                <a:cs typeface="Times New Roman"/>
              </a:rPr>
              <a:t>prevedere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differenza esperienziale. Un tale concetto dell’IO SONO implica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completa autorealizzazione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esso abbraccia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galassia </a:t>
            </a:r>
            <a:r>
              <a:rPr sz="1200" dirty="0">
                <a:latin typeface="Times New Roman"/>
                <a:cs typeface="Times New Roman"/>
              </a:rPr>
              <a:t>illimitata di </a:t>
            </a:r>
            <a:r>
              <a:rPr sz="1200" spc="-5" dirty="0">
                <a:latin typeface="Times New Roman"/>
                <a:cs typeface="Times New Roman"/>
              </a:rPr>
              <a:t>personalità che sono divenute partecipanti volontarie nell’autorivelazione </a:t>
            </a:r>
            <a:r>
              <a:rPr sz="1200" dirty="0">
                <a:latin typeface="Times New Roman"/>
                <a:cs typeface="Times New Roman"/>
              </a:rPr>
              <a:t>dell’IO SONO  e </a:t>
            </a:r>
            <a:r>
              <a:rPr sz="1200" spc="-5" dirty="0">
                <a:latin typeface="Times New Roman"/>
                <a:cs typeface="Times New Roman"/>
              </a:rPr>
              <a:t>che resteranno eternamente delle </a:t>
            </a:r>
            <a:r>
              <a:rPr sz="1200" dirty="0">
                <a:latin typeface="Times New Roman"/>
                <a:cs typeface="Times New Roman"/>
              </a:rPr>
              <a:t>parti volitive </a:t>
            </a:r>
            <a:r>
              <a:rPr sz="1200" spc="-5" dirty="0">
                <a:latin typeface="Times New Roman"/>
                <a:cs typeface="Times New Roman"/>
              </a:rPr>
              <a:t>assolute della totalità dell’infinità, dei figli finali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L’unificazione esistenziale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infinita</a:t>
            </a:r>
            <a:endParaRPr sz="1600">
              <a:latin typeface="Times New Roman"/>
              <a:cs typeface="Times New Roman"/>
            </a:endParaRPr>
          </a:p>
          <a:p>
            <a:pPr marL="76200" marR="8191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(1173.2) 106:9.1 </a:t>
            </a:r>
            <a:r>
              <a:rPr sz="1200" spc="-5" dirty="0">
                <a:latin typeface="Times New Roman"/>
                <a:cs typeface="Times New Roman"/>
              </a:rPr>
              <a:t>Nel concetto della Trinità delle Trinità </a:t>
            </a:r>
            <a:r>
              <a:rPr sz="1200" dirty="0">
                <a:latin typeface="Times New Roman"/>
                <a:cs typeface="Times New Roman"/>
              </a:rPr>
              <a:t>noi postuliamo la possibile </a:t>
            </a:r>
            <a:r>
              <a:rPr sz="1200" spc="-5" dirty="0">
                <a:latin typeface="Times New Roman"/>
                <a:cs typeface="Times New Roman"/>
              </a:rPr>
              <a:t>unificazione esperienziale della realtà illimitata,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formuliamo </a:t>
            </a:r>
            <a:r>
              <a:rPr sz="1200" dirty="0">
                <a:latin typeface="Times New Roman"/>
                <a:cs typeface="Times New Roman"/>
              </a:rPr>
              <a:t>talvolta la </a:t>
            </a:r>
            <a:r>
              <a:rPr sz="1200" spc="-5" dirty="0">
                <a:latin typeface="Times New Roman"/>
                <a:cs typeface="Times New Roman"/>
              </a:rPr>
              <a:t>teoria che </a:t>
            </a:r>
            <a:r>
              <a:rPr sz="1200" dirty="0">
                <a:latin typeface="Times New Roman"/>
                <a:cs typeface="Times New Roman"/>
              </a:rPr>
              <a:t>tutto questo potrebbe </a:t>
            </a:r>
            <a:r>
              <a:rPr sz="1200" spc="-5" dirty="0">
                <a:latin typeface="Times New Roman"/>
                <a:cs typeface="Times New Roman"/>
              </a:rPr>
              <a:t>prodursi nell’estrema lontananza della </a:t>
            </a:r>
            <a:r>
              <a:rPr sz="1200" dirty="0">
                <a:latin typeface="Times New Roman"/>
                <a:cs typeface="Times New Roman"/>
              </a:rPr>
              <a:t>remota </a:t>
            </a:r>
            <a:r>
              <a:rPr sz="1200" spc="-5" dirty="0">
                <a:latin typeface="Times New Roman"/>
                <a:cs typeface="Times New Roman"/>
              </a:rPr>
              <a:t>eternità.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c’è tuttavia  </a:t>
            </a:r>
            <a:r>
              <a:rPr sz="1200" spc="-5" dirty="0">
                <a:latin typeface="Times New Roman"/>
                <a:cs typeface="Times New Roman"/>
              </a:rPr>
              <a:t>un’unificazione reale ed attuale dell’infinità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stessa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ere passate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future dell’universo; </a:t>
            </a:r>
            <a:r>
              <a:rPr sz="1200" dirty="0">
                <a:latin typeface="Times New Roman"/>
                <a:cs typeface="Times New Roman"/>
              </a:rPr>
              <a:t>tale unificazione  è </a:t>
            </a:r>
            <a:r>
              <a:rPr sz="1200" spc="-5" dirty="0">
                <a:latin typeface="Times New Roman"/>
                <a:cs typeface="Times New Roman"/>
              </a:rPr>
              <a:t>esistenziale nella Trinità del Paradiso. L’unificazione dell’infinità come realtà esperienziale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inimmaginabilmente </a:t>
            </a:r>
            <a:r>
              <a:rPr sz="1200" dirty="0">
                <a:latin typeface="Times New Roman"/>
                <a:cs typeface="Times New Roman"/>
              </a:rPr>
              <a:t>remota, ma  </a:t>
            </a:r>
            <a:r>
              <a:rPr sz="1200" spc="-5" dirty="0">
                <a:latin typeface="Times New Roman"/>
                <a:cs typeface="Times New Roman"/>
              </a:rPr>
              <a:t>un’unità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qualificata dell’infinità </a:t>
            </a:r>
            <a:r>
              <a:rPr sz="1200" dirty="0">
                <a:latin typeface="Times New Roman"/>
                <a:cs typeface="Times New Roman"/>
              </a:rPr>
              <a:t>domina il </a:t>
            </a:r>
            <a:r>
              <a:rPr sz="1200" spc="-5" dirty="0">
                <a:latin typeface="Times New Roman"/>
                <a:cs typeface="Times New Roman"/>
              </a:rPr>
              <a:t>momento presente dell’esistenza dell’universo ed </a:t>
            </a:r>
            <a:r>
              <a:rPr sz="1200" dirty="0">
                <a:latin typeface="Times New Roman"/>
                <a:cs typeface="Times New Roman"/>
              </a:rPr>
              <a:t>unisce le divergenze di tutta la  </a:t>
            </a:r>
            <a:r>
              <a:rPr sz="1200" spc="-5" dirty="0">
                <a:latin typeface="Times New Roman"/>
                <a:cs typeface="Times New Roman"/>
              </a:rPr>
              <a:t>realtà 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maestà </a:t>
            </a:r>
            <a:r>
              <a:rPr sz="1200" dirty="0">
                <a:latin typeface="Times New Roman"/>
                <a:cs typeface="Times New Roman"/>
              </a:rPr>
              <a:t>esistenziale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assoluta.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(1173.3) 106:9.2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finite </a:t>
            </a:r>
            <a:r>
              <a:rPr sz="1200" spc="-5" dirty="0">
                <a:latin typeface="Times New Roman"/>
                <a:cs typeface="Times New Roman"/>
              </a:rPr>
              <a:t>tentano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concepire </a:t>
            </a:r>
            <a:r>
              <a:rPr sz="1200" dirty="0">
                <a:latin typeface="Times New Roman"/>
                <a:cs typeface="Times New Roman"/>
              </a:rPr>
              <a:t>un’unificazione </a:t>
            </a:r>
            <a:r>
              <a:rPr sz="1200" spc="-5" dirty="0">
                <a:latin typeface="Times New Roman"/>
                <a:cs typeface="Times New Roman"/>
              </a:rPr>
              <a:t>dell’infinito sui 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finalità dell’eternità completata,  si trovano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</a:t>
            </a:r>
            <a:r>
              <a:rPr sz="1200" dirty="0">
                <a:latin typeface="Times New Roman"/>
                <a:cs typeface="Times New Roman"/>
              </a:rPr>
              <a:t>a limitazioni </a:t>
            </a:r>
            <a:r>
              <a:rPr sz="1200" spc="-5" dirty="0">
                <a:latin typeface="Times New Roman"/>
                <a:cs typeface="Times New Roman"/>
              </a:rPr>
              <a:t>intellettuali inerenti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esistenze finite.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costituiscono </a:t>
            </a:r>
            <a:r>
              <a:rPr sz="1200" spc="-5" dirty="0">
                <a:latin typeface="Times New Roman"/>
                <a:cs typeface="Times New Roman"/>
              </a:rPr>
              <a:t>delle  barriere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senza il tempo,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dello </a:t>
            </a:r>
            <a:r>
              <a:rPr sz="1200" dirty="0">
                <a:latin typeface="Times New Roman"/>
                <a:cs typeface="Times New Roman"/>
              </a:rPr>
              <a:t>spazio ed in mancanza </a:t>
            </a:r>
            <a:r>
              <a:rPr sz="1200" spc="-5" dirty="0">
                <a:latin typeface="Times New Roman"/>
                <a:cs typeface="Times New Roman"/>
              </a:rPr>
              <a:t>d’esperienza,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nessuna</a:t>
            </a:r>
            <a:endParaRPr sz="1200">
              <a:latin typeface="Times New Roman"/>
              <a:cs typeface="Times New Roman"/>
            </a:endParaRPr>
          </a:p>
          <a:p>
            <a:pPr marL="76200" marR="13652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potrebbe </a:t>
            </a:r>
            <a:r>
              <a:rPr sz="1200" spc="-5" dirty="0">
                <a:latin typeface="Times New Roman"/>
                <a:cs typeface="Times New Roman"/>
              </a:rPr>
              <a:t>giungere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anche limitata </a:t>
            </a:r>
            <a:r>
              <a:rPr sz="1200" spc="-5" dirty="0">
                <a:latin typeface="Times New Roman"/>
                <a:cs typeface="Times New Roman"/>
              </a:rPr>
              <a:t>della realtà dell’universo. Senza sensibilità al tempo </a:t>
            </a:r>
            <a:r>
              <a:rPr sz="1200" dirty="0">
                <a:latin typeface="Times New Roman"/>
                <a:cs typeface="Times New Roman"/>
              </a:rPr>
              <a:t>nessuna  </a:t>
            </a:r>
            <a:r>
              <a:rPr sz="1200" spc="-5" dirty="0">
                <a:latin typeface="Times New Roman"/>
                <a:cs typeface="Times New Roman"/>
              </a:rPr>
              <a:t>creatura evoluzionaria potrebbe percepire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sequenza.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percezione dello </a:t>
            </a:r>
            <a:r>
              <a:rPr sz="1200" dirty="0">
                <a:latin typeface="Times New Roman"/>
                <a:cs typeface="Times New Roman"/>
              </a:rPr>
              <a:t>spazio nessuna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potrebbe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capire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04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851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simultaneità.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esperienza nessuna creatura evoluzionaria </a:t>
            </a:r>
            <a:r>
              <a:rPr sz="1200" dirty="0">
                <a:latin typeface="Times New Roman"/>
                <a:cs typeface="Times New Roman"/>
              </a:rPr>
              <a:t>potrebbe mai </a:t>
            </a:r>
            <a:r>
              <a:rPr sz="1200" spc="-5" dirty="0">
                <a:latin typeface="Times New Roman"/>
                <a:cs typeface="Times New Roman"/>
              </a:rPr>
              <a:t>esistere; </a:t>
            </a:r>
            <a:r>
              <a:rPr sz="1200" dirty="0">
                <a:latin typeface="Times New Roman"/>
                <a:cs typeface="Times New Roman"/>
              </a:rPr>
              <a:t>solo i Sette Assoluti  </a:t>
            </a:r>
            <a:r>
              <a:rPr sz="1200" spc="-5" dirty="0">
                <a:latin typeface="Times New Roman"/>
                <a:cs typeface="Times New Roman"/>
              </a:rPr>
              <a:t>dell’Infinità trascendono realmente l’esperienza,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questi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esperienziali </a:t>
            </a:r>
            <a:r>
              <a:rPr sz="1200" spc="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27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(1173.4) 106:9.3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l’esperienza sono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aiuti dell’uomo per la </a:t>
            </a:r>
            <a:r>
              <a:rPr sz="1200" spc="-5" dirty="0">
                <a:latin typeface="Times New Roman"/>
                <a:cs typeface="Times New Roman"/>
              </a:rPr>
              <a:t>percezione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relativa ed </a:t>
            </a:r>
            <a:r>
              <a:rPr sz="1200" dirty="0">
                <a:latin typeface="Times New Roman"/>
                <a:cs typeface="Times New Roman"/>
              </a:rPr>
              <a:t>anche i </a:t>
            </a:r>
            <a:r>
              <a:rPr sz="1200" spc="-5" dirty="0">
                <a:latin typeface="Times New Roman"/>
                <a:cs typeface="Times New Roman"/>
              </a:rPr>
              <a:t>suoi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formidabili ostacoli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percezione della realtà completa. </a:t>
            </a:r>
            <a:r>
              <a:rPr sz="1200" dirty="0">
                <a:latin typeface="Times New Roman"/>
                <a:cs typeface="Times New Roman"/>
              </a:rPr>
              <a:t>I mortali e molte </a:t>
            </a:r>
            <a:r>
              <a:rPr sz="1200" spc="-5" dirty="0">
                <a:latin typeface="Times New Roman"/>
                <a:cs typeface="Times New Roman"/>
              </a:rPr>
              <a:t>altre creature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trovano necessario  pensare che </a:t>
            </a:r>
            <a:r>
              <a:rPr sz="1200" dirty="0">
                <a:latin typeface="Times New Roman"/>
                <a:cs typeface="Times New Roman"/>
              </a:rPr>
              <a:t>i potenziali </a:t>
            </a:r>
            <a:r>
              <a:rPr sz="1200" spc="-5" dirty="0">
                <a:latin typeface="Times New Roman"/>
                <a:cs typeface="Times New Roman"/>
              </a:rPr>
              <a:t>siano attuati nello </a:t>
            </a:r>
            <a:r>
              <a:rPr sz="1200" dirty="0">
                <a:latin typeface="Times New Roman"/>
                <a:cs typeface="Times New Roman"/>
              </a:rPr>
              <a:t>spazio e </a:t>
            </a:r>
            <a:r>
              <a:rPr sz="1200" spc="-5" dirty="0">
                <a:latin typeface="Times New Roman"/>
                <a:cs typeface="Times New Roman"/>
              </a:rPr>
              <a:t>che si evolvano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maturità nel tempo, </a:t>
            </a:r>
            <a:r>
              <a:rPr sz="1200" dirty="0">
                <a:latin typeface="Times New Roman"/>
                <a:cs typeface="Times New Roman"/>
              </a:rPr>
              <a:t>ma tutto questo processo è un  </a:t>
            </a:r>
            <a:r>
              <a:rPr sz="1200" spc="-5" dirty="0">
                <a:latin typeface="Times New Roman"/>
                <a:cs typeface="Times New Roman"/>
              </a:rPr>
              <a:t>fenomeno del </a:t>
            </a:r>
            <a:r>
              <a:rPr sz="1200" dirty="0">
                <a:latin typeface="Times New Roman"/>
                <a:cs typeface="Times New Roman"/>
              </a:rPr>
              <a:t>tempo-spazio che non </a:t>
            </a:r>
            <a:r>
              <a:rPr sz="1200" spc="-5" dirty="0">
                <a:latin typeface="Times New Roman"/>
                <a:cs typeface="Times New Roman"/>
              </a:rPr>
              <a:t>esiste effettivamente nel </a:t>
            </a:r>
            <a:r>
              <a:rPr sz="1200" dirty="0">
                <a:latin typeface="Times New Roman"/>
                <a:cs typeface="Times New Roman"/>
              </a:rPr>
              <a:t>Paradiso e </a:t>
            </a:r>
            <a:r>
              <a:rPr sz="1200" spc="-5" dirty="0">
                <a:latin typeface="Times New Roman"/>
                <a:cs typeface="Times New Roman"/>
              </a:rPr>
              <a:t>nell’eternità. </a:t>
            </a:r>
            <a:r>
              <a:rPr sz="120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livello assoluto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né tempo né  spazio;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potenziali </a:t>
            </a:r>
            <a:r>
              <a:rPr sz="1200" spc="-5" dirty="0">
                <a:latin typeface="Times New Roman"/>
                <a:cs typeface="Times New Roman"/>
              </a:rPr>
              <a:t>possono esservi percepiti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(1173.5) 106:9.4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dell’unificazione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realtà, </a:t>
            </a:r>
            <a:r>
              <a:rPr sz="1200" dirty="0">
                <a:latin typeface="Times New Roman"/>
                <a:cs typeface="Times New Roman"/>
              </a:rPr>
              <a:t>sia in questa che in qualunque </a:t>
            </a:r>
            <a:r>
              <a:rPr sz="1200" spc="-5" dirty="0">
                <a:latin typeface="Times New Roman"/>
                <a:cs typeface="Times New Roman"/>
              </a:rPr>
              <a:t>altra </a:t>
            </a:r>
            <a:r>
              <a:rPr sz="1200" dirty="0">
                <a:latin typeface="Times New Roman"/>
                <a:cs typeface="Times New Roman"/>
              </a:rPr>
              <a:t>era dell’universo, è </a:t>
            </a:r>
            <a:r>
              <a:rPr sz="1200" spc="-5" dirty="0">
                <a:latin typeface="Times New Roman"/>
                <a:cs typeface="Times New Roman"/>
              </a:rPr>
              <a:t>fondamentalmente  duplice: </a:t>
            </a:r>
            <a:r>
              <a:rPr sz="1200" dirty="0">
                <a:latin typeface="Times New Roman"/>
                <a:cs typeface="Times New Roman"/>
              </a:rPr>
              <a:t>esistenziale </a:t>
            </a:r>
            <a:r>
              <a:rPr sz="1200" spc="-5" dirty="0">
                <a:latin typeface="Times New Roman"/>
                <a:cs typeface="Times New Roman"/>
              </a:rPr>
              <a:t>ed esperienziale. Questa </a:t>
            </a:r>
            <a:r>
              <a:rPr sz="1200" dirty="0">
                <a:latin typeface="Times New Roman"/>
                <a:cs typeface="Times New Roman"/>
              </a:rPr>
              <a:t>unità è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esperienziale nella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delle Trinità,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2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attuazione apparente </a:t>
            </a:r>
            <a:r>
              <a:rPr sz="1200" dirty="0">
                <a:latin typeface="Times New Roman"/>
                <a:cs typeface="Times New Roman"/>
              </a:rPr>
              <a:t>di questa triplice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direttamente proporzionale alla scomparsa </a:t>
            </a:r>
            <a:r>
              <a:rPr sz="1200" dirty="0">
                <a:latin typeface="Times New Roman"/>
                <a:cs typeface="Times New Roman"/>
              </a:rPr>
              <a:t>delle qualificazioni e </a:t>
            </a:r>
            <a:r>
              <a:rPr sz="1200" spc="-5" dirty="0">
                <a:latin typeface="Times New Roman"/>
                <a:cs typeface="Times New Roman"/>
              </a:rPr>
              <a:t>delle imperfezioni  della realtà </a:t>
            </a:r>
            <a:r>
              <a:rPr sz="1200" dirty="0">
                <a:latin typeface="Times New Roman"/>
                <a:cs typeface="Times New Roman"/>
              </a:rPr>
              <a:t>nel cosmo.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l’integrazione </a:t>
            </a:r>
            <a:r>
              <a:rPr sz="1200" dirty="0">
                <a:latin typeface="Times New Roman"/>
                <a:cs typeface="Times New Roman"/>
              </a:rPr>
              <a:t>totale 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presente senza riserve, eternamente ed esistenzialmente nella Trinità  del Paradiso, all’interno della quale,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stesso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dell’universo,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infinita è assolutamente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unificata.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731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(1174.1) 106:9.5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paradosso creato </a:t>
            </a:r>
            <a:r>
              <a:rPr sz="1200" dirty="0">
                <a:latin typeface="Times New Roman"/>
                <a:cs typeface="Times New Roman"/>
              </a:rPr>
              <a:t>dai punti di vista </a:t>
            </a:r>
            <a:r>
              <a:rPr sz="1200" spc="-5" dirty="0">
                <a:latin typeface="Times New Roman"/>
                <a:cs typeface="Times New Roman"/>
              </a:rPr>
              <a:t>esperienziale ed </a:t>
            </a:r>
            <a:r>
              <a:rPr sz="1200" dirty="0">
                <a:latin typeface="Times New Roman"/>
                <a:cs typeface="Times New Roman"/>
              </a:rPr>
              <a:t>esistenziale è inevitabile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fondato in </a:t>
            </a:r>
            <a:r>
              <a:rPr sz="1200" spc="-5" dirty="0">
                <a:latin typeface="Times New Roman"/>
                <a:cs typeface="Times New Roman"/>
              </a:rPr>
              <a:t>parte sul fatto </a:t>
            </a:r>
            <a:r>
              <a:rPr sz="1200" dirty="0">
                <a:latin typeface="Times New Roman"/>
                <a:cs typeface="Times New Roman"/>
              </a:rPr>
              <a:t>che la  </a:t>
            </a:r>
            <a:r>
              <a:rPr sz="1200" spc="-5" dirty="0">
                <a:latin typeface="Times New Roman"/>
                <a:cs typeface="Times New Roman"/>
              </a:rPr>
              <a:t>Trinità del Paradiso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Trinità delle Trinità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una relazione di </a:t>
            </a:r>
            <a:r>
              <a:rPr sz="1200" spc="-5" dirty="0">
                <a:latin typeface="Times New Roman"/>
                <a:cs typeface="Times New Roman"/>
              </a:rPr>
              <a:t>eternità che </a:t>
            </a:r>
            <a:r>
              <a:rPr sz="1200" dirty="0">
                <a:latin typeface="Times New Roman"/>
                <a:cs typeface="Times New Roman"/>
              </a:rPr>
              <a:t>i mortali possono solo </a:t>
            </a:r>
            <a:r>
              <a:rPr sz="1200" spc="-5" dirty="0">
                <a:latin typeface="Times New Roman"/>
                <a:cs typeface="Times New Roman"/>
              </a:rPr>
              <a:t>percepire </a:t>
            </a:r>
            <a:r>
              <a:rPr sz="1200" dirty="0">
                <a:latin typeface="Times New Roman"/>
                <a:cs typeface="Times New Roman"/>
              </a:rPr>
              <a:t>come una  </a:t>
            </a:r>
            <a:r>
              <a:rPr sz="1200" spc="-5" dirty="0">
                <a:latin typeface="Times New Roman"/>
                <a:cs typeface="Times New Roman"/>
              </a:rPr>
              <a:t>relatività del tempo-spazio.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dell’attuazione esperienziale graduale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— il punto di </a:t>
            </a:r>
            <a:r>
              <a:rPr sz="1200" spc="-5" dirty="0">
                <a:latin typeface="Times New Roman"/>
                <a:cs typeface="Times New Roman"/>
              </a:rPr>
              <a:t>vista  del tempo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deve essere integrato </a:t>
            </a:r>
            <a:r>
              <a:rPr sz="1200" dirty="0">
                <a:latin typeface="Times New Roman"/>
                <a:cs typeface="Times New Roman"/>
              </a:rPr>
              <a:t>dal postulato addizionale </a:t>
            </a:r>
            <a:r>
              <a:rPr sz="1200" spc="-5" dirty="0">
                <a:latin typeface="Times New Roman"/>
                <a:cs typeface="Times New Roman"/>
              </a:rPr>
              <a:t>che questa </a:t>
            </a:r>
            <a:r>
              <a:rPr sz="1200" i="1" dirty="0">
                <a:latin typeface="Times New Roman"/>
                <a:cs typeface="Times New Roman"/>
              </a:rPr>
              <a:t>è </a:t>
            </a:r>
            <a:r>
              <a:rPr sz="1200" dirty="0">
                <a:latin typeface="Times New Roman"/>
                <a:cs typeface="Times New Roman"/>
              </a:rPr>
              <a:t>già un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— il punto di vista </a:t>
            </a:r>
            <a:r>
              <a:rPr sz="1200" spc="-5" dirty="0">
                <a:latin typeface="Times New Roman"/>
                <a:cs typeface="Times New Roman"/>
              </a:rPr>
              <a:t>dell’eternità. Ma  come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conciliati questi due punti di </a:t>
            </a:r>
            <a:r>
              <a:rPr sz="1200" spc="-5" dirty="0">
                <a:latin typeface="Times New Roman"/>
                <a:cs typeface="Times New Roman"/>
              </a:rPr>
              <a:t>vista? Noi suggeriamo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mortali finiti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che la Trinità del 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l’unificazione </a:t>
            </a:r>
            <a:r>
              <a:rPr sz="1200" spc="-5" dirty="0">
                <a:latin typeface="Times New Roman"/>
                <a:cs typeface="Times New Roman"/>
              </a:rPr>
              <a:t>esistenziale dell’infinità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l’incapacità di scoprire la </a:t>
            </a:r>
            <a:r>
              <a:rPr sz="1200" spc="-5" dirty="0">
                <a:latin typeface="Times New Roman"/>
                <a:cs typeface="Times New Roman"/>
              </a:rPr>
              <a:t>presenza reale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manifestazione completa della  Trinità delle Trinità esperienziale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-5" dirty="0">
                <a:latin typeface="Times New Roman"/>
                <a:cs typeface="Times New Roman"/>
              </a:rPr>
              <a:t>alla deformazione reciproca prodotta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7375" cy="40773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(1174.2) 106:9.6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vista umano </a:t>
            </a:r>
            <a:r>
              <a:rPr sz="1200" dirty="0">
                <a:latin typeface="Times New Roman"/>
                <a:cs typeface="Times New Roman"/>
              </a:rPr>
              <a:t>limitato, </a:t>
            </a:r>
            <a:r>
              <a:rPr sz="1200" spc="-5" dirty="0">
                <a:latin typeface="Times New Roman"/>
                <a:cs typeface="Times New Roman"/>
              </a:rPr>
              <a:t>l’incapacità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afferrare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dell’eternità non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qualificata.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(1174.3) 106:9.7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imperfetto, </a:t>
            </a:r>
            <a:r>
              <a:rPr sz="1200" dirty="0">
                <a:latin typeface="Times New Roman"/>
                <a:cs typeface="Times New Roman"/>
              </a:rPr>
              <a:t>la lontananza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assoluto degli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ts val="141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(1174.4) 106:9.8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dell’esistenza umana,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l’umanità </a:t>
            </a:r>
            <a:r>
              <a:rPr sz="1200" dirty="0">
                <a:latin typeface="Times New Roman"/>
                <a:cs typeface="Times New Roman"/>
              </a:rPr>
              <a:t>è destinata </a:t>
            </a:r>
            <a:r>
              <a:rPr sz="1200" spc="-5" dirty="0">
                <a:latin typeface="Times New Roman"/>
                <a:cs typeface="Times New Roman"/>
              </a:rPr>
              <a:t>ad evolversi </a:t>
            </a:r>
            <a:r>
              <a:rPr sz="1200" dirty="0">
                <a:latin typeface="Times New Roman"/>
                <a:cs typeface="Times New Roman"/>
              </a:rPr>
              <a:t>per mezzo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533400" marR="54546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tecnica dell’esperienza,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basata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inerenza e </a:t>
            </a:r>
            <a:r>
              <a:rPr sz="1200" spc="-5" dirty="0">
                <a:latin typeface="Times New Roman"/>
                <a:cs typeface="Times New Roman"/>
              </a:rPr>
              <a:t>costituzione sull’esperienza. </a:t>
            </a:r>
            <a:r>
              <a:rPr sz="1200" dirty="0">
                <a:latin typeface="Times New Roman"/>
                <a:cs typeface="Times New Roman"/>
              </a:rPr>
              <a:t>Solo un </a:t>
            </a:r>
            <a:r>
              <a:rPr sz="1200" spc="-5" dirty="0">
                <a:latin typeface="Times New Roman"/>
                <a:cs typeface="Times New Roman"/>
              </a:rPr>
              <a:t>Assoluto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essere sia esistenziale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(1174.5) 106:9.9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Trinità del </a:t>
            </a:r>
            <a:r>
              <a:rPr sz="1200" dirty="0">
                <a:latin typeface="Times New Roman"/>
                <a:cs typeface="Times New Roman"/>
              </a:rPr>
              <a:t>Paradiso è </a:t>
            </a:r>
            <a:r>
              <a:rPr sz="1200" spc="-5" dirty="0">
                <a:latin typeface="Times New Roman"/>
                <a:cs typeface="Times New Roman"/>
              </a:rPr>
              <a:t>l’IO SONO della Trinità delle Trinità, </a:t>
            </a:r>
            <a:r>
              <a:rPr sz="1200" dirty="0">
                <a:latin typeface="Times New Roman"/>
                <a:cs typeface="Times New Roman"/>
              </a:rPr>
              <a:t>e sono i limiti </a:t>
            </a:r>
            <a:r>
              <a:rPr sz="1200" spc="-5" dirty="0">
                <a:latin typeface="Times New Roman"/>
                <a:cs typeface="Times New Roman"/>
              </a:rPr>
              <a:t>finiti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impediscono l’esperienza del Padre come </a:t>
            </a:r>
            <a:r>
              <a:rPr sz="1200" dirty="0">
                <a:latin typeface="Times New Roman"/>
                <a:cs typeface="Times New Roman"/>
              </a:rPr>
              <a:t>infinito.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dell’IO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i="1" spc="-5" dirty="0">
                <a:latin typeface="Times New Roman"/>
                <a:cs typeface="Times New Roman"/>
              </a:rPr>
              <a:t>esistenziale, </a:t>
            </a:r>
            <a:r>
              <a:rPr sz="1200" spc="-5" dirty="0">
                <a:latin typeface="Times New Roman"/>
                <a:cs typeface="Times New Roman"/>
              </a:rPr>
              <a:t>solitario, pretrinitario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raggiungibile,  ed </a:t>
            </a:r>
            <a:r>
              <a:rPr sz="1200" dirty="0">
                <a:latin typeface="Times New Roman"/>
                <a:cs typeface="Times New Roman"/>
              </a:rPr>
              <a:t>il postulato </a:t>
            </a:r>
            <a:r>
              <a:rPr sz="1200" spc="-5" dirty="0">
                <a:latin typeface="Times New Roman"/>
                <a:cs typeface="Times New Roman"/>
              </a:rPr>
              <a:t>dell’IO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i="1" spc="-5" dirty="0">
                <a:latin typeface="Times New Roman"/>
                <a:cs typeface="Times New Roman"/>
              </a:rPr>
              <a:t>esperienziale, </a:t>
            </a:r>
            <a:r>
              <a:rPr sz="1200" dirty="0">
                <a:latin typeface="Times New Roman"/>
                <a:cs typeface="Times New Roman"/>
              </a:rPr>
              <a:t>posteriore </a:t>
            </a:r>
            <a:r>
              <a:rPr sz="1200" spc="-5" dirty="0">
                <a:latin typeface="Times New Roman"/>
                <a:cs typeface="Times New Roman"/>
              </a:rPr>
              <a:t>alla Trinità delle </a:t>
            </a:r>
            <a:r>
              <a:rPr sz="1200" dirty="0">
                <a:latin typeface="Times New Roman"/>
                <a:cs typeface="Times New Roman"/>
              </a:rPr>
              <a:t>Trinità e </a:t>
            </a:r>
            <a:r>
              <a:rPr sz="1200" spc="-5" dirty="0">
                <a:latin typeface="Times New Roman"/>
                <a:cs typeface="Times New Roman"/>
              </a:rPr>
              <a:t>raggiungibile, </a:t>
            </a:r>
            <a:r>
              <a:rPr sz="1200" dirty="0">
                <a:latin typeface="Times New Roman"/>
                <a:cs typeface="Times New Roman"/>
              </a:rPr>
              <a:t>sono una sola e </a:t>
            </a:r>
            <a:r>
              <a:rPr sz="1200" spc="-5" dirty="0">
                <a:latin typeface="Times New Roman"/>
                <a:cs typeface="Times New Roman"/>
              </a:rPr>
              <a:t>stessa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ipotesi.</a:t>
            </a:r>
            <a:endParaRPr sz="1200">
              <a:latin typeface="Times New Roman"/>
              <a:cs typeface="Times New Roman"/>
            </a:endParaRPr>
          </a:p>
          <a:p>
            <a:pPr marL="76200" marR="462280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Nessun cambiamento effettivo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avuto luogo nell’Infinito;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sviluppi apparenti sono </a:t>
            </a:r>
            <a:r>
              <a:rPr sz="1200" dirty="0">
                <a:latin typeface="Times New Roman"/>
                <a:cs typeface="Times New Roman"/>
              </a:rPr>
              <a:t>dovuti alle </a:t>
            </a:r>
            <a:r>
              <a:rPr sz="1200" spc="-5" dirty="0">
                <a:latin typeface="Times New Roman"/>
                <a:cs typeface="Times New Roman"/>
              </a:rPr>
              <a:t>accresciute capacità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 di apprezzare il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740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(1174.6) 106:9.10 </a:t>
            </a:r>
            <a:r>
              <a:rPr sz="1200" spc="-10" dirty="0">
                <a:latin typeface="Times New Roman"/>
                <a:cs typeface="Times New Roman"/>
              </a:rPr>
              <a:t>L’IO </a:t>
            </a:r>
            <a:r>
              <a:rPr sz="1200" spc="-5" dirty="0">
                <a:latin typeface="Times New Roman"/>
                <a:cs typeface="Times New Roman"/>
              </a:rPr>
              <a:t>SONO, </a:t>
            </a:r>
            <a:r>
              <a:rPr sz="1200" dirty="0">
                <a:latin typeface="Times New Roman"/>
                <a:cs typeface="Times New Roman"/>
              </a:rPr>
              <a:t>in ultima </a:t>
            </a:r>
            <a:r>
              <a:rPr sz="1200" spc="-5" dirty="0">
                <a:latin typeface="Times New Roman"/>
                <a:cs typeface="Times New Roman"/>
              </a:rPr>
              <a:t>analisi, deve esistere </a:t>
            </a:r>
            <a:r>
              <a:rPr sz="1200" i="1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esistenziali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tutti gli esperienziali. Anche </a:t>
            </a:r>
            <a:r>
              <a:rPr sz="1200" dirty="0">
                <a:latin typeface="Times New Roman"/>
                <a:cs typeface="Times New Roman"/>
              </a:rPr>
              <a:t>se  </a:t>
            </a:r>
            <a:r>
              <a:rPr sz="1200" spc="-5" dirty="0">
                <a:latin typeface="Times New Roman"/>
                <a:cs typeface="Times New Roman"/>
              </a:rPr>
              <a:t>queste idee </a:t>
            </a:r>
            <a:r>
              <a:rPr sz="1200" dirty="0">
                <a:latin typeface="Times New Roman"/>
                <a:cs typeface="Times New Roman"/>
              </a:rPr>
              <a:t>possono non </a:t>
            </a:r>
            <a:r>
              <a:rPr sz="1200" spc="-5" dirty="0">
                <a:latin typeface="Times New Roman"/>
                <a:cs typeface="Times New Roman"/>
              </a:rPr>
              <a:t>chiarire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paradossi dell’eternità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dell’infinità </a:t>
            </a:r>
            <a:r>
              <a:rPr sz="1200" dirty="0">
                <a:latin typeface="Times New Roman"/>
                <a:cs typeface="Times New Roman"/>
              </a:rPr>
              <a:t>nella mente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dovrebbero </a:t>
            </a:r>
            <a:r>
              <a:rPr sz="1200" spc="-5" dirty="0">
                <a:latin typeface="Times New Roman"/>
                <a:cs typeface="Times New Roman"/>
              </a:rPr>
              <a:t>almeno stimolare </a:t>
            </a:r>
            <a:r>
              <a:rPr sz="1200" spc="5" dirty="0">
                <a:latin typeface="Times New Roman"/>
                <a:cs typeface="Times New Roman"/>
              </a:rPr>
              <a:t>tali  </a:t>
            </a:r>
            <a:r>
              <a:rPr sz="1200" spc="-5" dirty="0">
                <a:latin typeface="Times New Roman"/>
                <a:cs typeface="Times New Roman"/>
              </a:rPr>
              <a:t>intelletti </a:t>
            </a:r>
            <a:r>
              <a:rPr sz="1200" dirty="0">
                <a:latin typeface="Times New Roman"/>
                <a:cs typeface="Times New Roman"/>
              </a:rPr>
              <a:t>finiti </a:t>
            </a:r>
            <a:r>
              <a:rPr sz="1200" spc="-5" dirty="0">
                <a:latin typeface="Times New Roman"/>
                <a:cs typeface="Times New Roman"/>
              </a:rPr>
              <a:t>ad affrontare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problemi senza </a:t>
            </a:r>
            <a:r>
              <a:rPr sz="1200" spc="-5" dirty="0">
                <a:latin typeface="Times New Roman"/>
                <a:cs typeface="Times New Roman"/>
              </a:rPr>
              <a:t>fine, problemi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continueranno ad intrigarvi su Salvington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successivamente come finalitari,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l’interminabile futuro delle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carriere </a:t>
            </a:r>
            <a:r>
              <a:rPr sz="1200" dirty="0">
                <a:latin typeface="Times New Roman"/>
                <a:cs typeface="Times New Roman"/>
              </a:rPr>
              <a:t>eterne </a:t>
            </a:r>
            <a:r>
              <a:rPr sz="1200" spc="-5" dirty="0">
                <a:latin typeface="Times New Roman"/>
                <a:cs typeface="Times New Roman"/>
              </a:rPr>
              <a:t>negli universi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continua  espansione.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(1174.7) 106:9.11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personalità dell’universo cominciano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rendersi conto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finale dell’eternità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76200" marR="21272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l’esplorazione senza fine dell’infinità, l’interminabile viaggio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scoperta nell’assolutezza della Prima 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</a:t>
            </a:r>
            <a:r>
              <a:rPr sz="1200" dirty="0">
                <a:latin typeface="Times New Roman"/>
                <a:cs typeface="Times New Roman"/>
              </a:rPr>
              <a:t>Presto o 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rendiamo </a:t>
            </a:r>
            <a:r>
              <a:rPr sz="1200" dirty="0">
                <a:latin typeface="Times New Roman"/>
                <a:cs typeface="Times New Roman"/>
              </a:rPr>
              <a:t>tutti conto che la </a:t>
            </a:r>
            <a:r>
              <a:rPr sz="1200" spc="-5" dirty="0">
                <a:latin typeface="Times New Roman"/>
                <a:cs typeface="Times New Roman"/>
              </a:rPr>
              <a:t>crescita delle creature </a:t>
            </a:r>
            <a:r>
              <a:rPr sz="1200" dirty="0">
                <a:latin typeface="Times New Roman"/>
                <a:cs typeface="Times New Roman"/>
              </a:rPr>
              <a:t>è proporzionale alla loro </a:t>
            </a:r>
            <a:r>
              <a:rPr sz="1200" spc="-5" dirty="0">
                <a:latin typeface="Times New Roman"/>
                <a:cs typeface="Times New Roman"/>
              </a:rPr>
              <a:t>identificazione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Padre. Noi giungiamo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5305" cy="26676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441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che vivere la volontà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passaporto eterno </a:t>
            </a:r>
            <a:r>
              <a:rPr sz="1200" dirty="0">
                <a:latin typeface="Times New Roman"/>
                <a:cs typeface="Times New Roman"/>
              </a:rPr>
              <a:t>verso le possibilità </a:t>
            </a:r>
            <a:r>
              <a:rPr sz="1200" spc="-5" dirty="0">
                <a:latin typeface="Times New Roman"/>
                <a:cs typeface="Times New Roman"/>
              </a:rPr>
              <a:t>senza fine dell’infinità stessa. </a:t>
            </a:r>
            <a:r>
              <a:rPr sz="1200" dirty="0">
                <a:latin typeface="Times New Roman"/>
                <a:cs typeface="Times New Roman"/>
              </a:rPr>
              <a:t>I mortali  </a:t>
            </a:r>
            <a:r>
              <a:rPr sz="1200" spc="-5" dirty="0">
                <a:latin typeface="Times New Roman"/>
                <a:cs typeface="Times New Roman"/>
              </a:rPr>
              <a:t>comprenderanno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riuscita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ricerca dell’Infinito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direttamente proporzionale al raggiungimento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somiglianza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quest’era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sono rivelate all’interno delle qualità </a:t>
            </a:r>
            <a:r>
              <a:rPr sz="1200" dirty="0">
                <a:latin typeface="Times New Roman"/>
                <a:cs typeface="Times New Roman"/>
              </a:rPr>
              <a:t>di divinità.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 marR="1562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queste qualità </a:t>
            </a:r>
            <a:r>
              <a:rPr sz="1200" dirty="0">
                <a:latin typeface="Times New Roman"/>
                <a:cs typeface="Times New Roman"/>
              </a:rPr>
              <a:t>di divinità </a:t>
            </a:r>
            <a:r>
              <a:rPr sz="1200" spc="-5" dirty="0">
                <a:latin typeface="Times New Roman"/>
                <a:cs typeface="Times New Roman"/>
              </a:rPr>
              <a:t>sono acquisite personalmente dalle creature dell’universo nell’esperienza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 divinamente, </a:t>
            </a:r>
            <a:r>
              <a:rPr sz="1200" dirty="0">
                <a:latin typeface="Times New Roman"/>
                <a:cs typeface="Times New Roman"/>
              </a:rPr>
              <a:t>e vivere  </a:t>
            </a:r>
            <a:r>
              <a:rPr sz="1200" spc="-5" dirty="0">
                <a:latin typeface="Times New Roman"/>
                <a:cs typeface="Times New Roman"/>
              </a:rPr>
              <a:t>divinamente significa vivere effettivamente </a:t>
            </a:r>
            <a:r>
              <a:rPr sz="1200" dirty="0">
                <a:latin typeface="Times New Roman"/>
                <a:cs typeface="Times New Roman"/>
              </a:rPr>
              <a:t>la volontà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(1175.1) 106:9.12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materiali, evoluzionarie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finite </a:t>
            </a:r>
            <a:r>
              <a:rPr sz="1200" dirty="0">
                <a:latin typeface="Times New Roman"/>
                <a:cs typeface="Times New Roman"/>
              </a:rPr>
              <a:t>una vita basata </a:t>
            </a:r>
            <a:r>
              <a:rPr sz="1200" spc="-5" dirty="0">
                <a:latin typeface="Times New Roman"/>
                <a:cs typeface="Times New Roman"/>
              </a:rPr>
              <a:t>sul vivere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direttamente al  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supremazia spirituale nell’arena della personalità </a:t>
            </a:r>
            <a:r>
              <a:rPr sz="1200" dirty="0">
                <a:latin typeface="Times New Roman"/>
                <a:cs typeface="Times New Roman"/>
              </a:rPr>
              <a:t>e conduce tali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un po’ più </a:t>
            </a:r>
            <a:r>
              <a:rPr sz="1200" spc="-5" dirty="0">
                <a:latin typeface="Times New Roman"/>
                <a:cs typeface="Times New Roman"/>
              </a:rPr>
              <a:t>vicine alla </a:t>
            </a:r>
            <a:r>
              <a:rPr sz="1200" dirty="0">
                <a:latin typeface="Times New Roman"/>
                <a:cs typeface="Times New Roman"/>
              </a:rPr>
              <a:t>comprensione  </a:t>
            </a:r>
            <a:r>
              <a:rPr sz="1200" spc="-5" dirty="0">
                <a:latin typeface="Times New Roman"/>
                <a:cs typeface="Times New Roman"/>
              </a:rPr>
              <a:t>del Padre-Infinito. Una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così incentrata sul </a:t>
            </a:r>
            <a:r>
              <a:rPr sz="1200" dirty="0">
                <a:latin typeface="Times New Roman"/>
                <a:cs typeface="Times New Roman"/>
              </a:rPr>
              <a:t>Padre è fondata sulla verità, </a:t>
            </a:r>
            <a:r>
              <a:rPr sz="1200" spc="-5" dirty="0">
                <a:latin typeface="Times New Roman"/>
                <a:cs typeface="Times New Roman"/>
              </a:rPr>
              <a:t>sensibile alla </a:t>
            </a:r>
            <a:r>
              <a:rPr sz="1200" dirty="0">
                <a:latin typeface="Times New Roman"/>
                <a:cs typeface="Times New Roman"/>
              </a:rPr>
              <a:t>bellezza e </a:t>
            </a:r>
            <a:r>
              <a:rPr sz="1200" spc="-5" dirty="0">
                <a:latin typeface="Times New Roman"/>
                <a:cs typeface="Times New Roman"/>
              </a:rPr>
              <a:t>dominata dalla </a:t>
            </a:r>
            <a:r>
              <a:rPr sz="1200" dirty="0">
                <a:latin typeface="Times New Roman"/>
                <a:cs typeface="Times New Roman"/>
              </a:rPr>
              <a:t>bontà. </a:t>
            </a:r>
            <a:r>
              <a:rPr sz="1200" spc="-5" dirty="0">
                <a:latin typeface="Times New Roman"/>
                <a:cs typeface="Times New Roman"/>
              </a:rPr>
              <a:t>Questa  persona </a:t>
            </a:r>
            <a:r>
              <a:rPr sz="1200" dirty="0">
                <a:latin typeface="Times New Roman"/>
                <a:cs typeface="Times New Roman"/>
              </a:rPr>
              <a:t>che conosce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interiormente </a:t>
            </a:r>
            <a:r>
              <a:rPr sz="1200" dirty="0">
                <a:latin typeface="Times New Roman"/>
                <a:cs typeface="Times New Roman"/>
              </a:rPr>
              <a:t>illuminata </a:t>
            </a:r>
            <a:r>
              <a:rPr sz="1200" spc="-5" dirty="0">
                <a:latin typeface="Times New Roman"/>
                <a:cs typeface="Times New Roman"/>
              </a:rPr>
              <a:t>dall’adorazione ed esteriormente consacrata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sincero della </a:t>
            </a:r>
            <a:r>
              <a:rPr sz="1200" dirty="0">
                <a:latin typeface="Times New Roman"/>
                <a:cs typeface="Times New Roman"/>
              </a:rPr>
              <a:t>fratellanza 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pieno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motivato </a:t>
            </a:r>
            <a:r>
              <a:rPr sz="1200" spc="-5" dirty="0">
                <a:latin typeface="Times New Roman"/>
                <a:cs typeface="Times New Roman"/>
              </a:rPr>
              <a:t>dall’amore, mentre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qualità di  vita sono </a:t>
            </a:r>
            <a:r>
              <a:rPr sz="1200" spc="-5" dirty="0">
                <a:latin typeface="Times New Roman"/>
                <a:cs typeface="Times New Roman"/>
              </a:rPr>
              <a:t>unificate nella personalità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livelli in continua </a:t>
            </a:r>
            <a:r>
              <a:rPr sz="1200" spc="-10" dirty="0">
                <a:latin typeface="Times New Roman"/>
                <a:cs typeface="Times New Roman"/>
              </a:rPr>
              <a:t>ascesa </a:t>
            </a:r>
            <a:r>
              <a:rPr sz="1200" dirty="0">
                <a:latin typeface="Times New Roman"/>
                <a:cs typeface="Times New Roman"/>
              </a:rPr>
              <a:t>di saggezza </a:t>
            </a:r>
            <a:r>
              <a:rPr sz="1200" spc="-5" dirty="0">
                <a:latin typeface="Times New Roman"/>
                <a:cs typeface="Times New Roman"/>
              </a:rPr>
              <a:t>cosmica,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autorealizzazione,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scoperta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di adorazione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(1175.2) 106:9.13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93405" cy="38747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107: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Origine e natura degli Aggiustatori di</a:t>
            </a:r>
            <a:r>
              <a:rPr sz="2200" b="1" spc="-8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Pensiero</a:t>
            </a:r>
            <a:endParaRPr sz="2200">
              <a:latin typeface="Times New Roman"/>
              <a:cs typeface="Times New Roman"/>
            </a:endParaRPr>
          </a:p>
          <a:p>
            <a:pPr marL="76200" marR="5003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(1176.1) 107:0.1 </a:t>
            </a:r>
            <a:r>
              <a:rPr sz="1200" spc="-5" dirty="0">
                <a:latin typeface="Times New Roman"/>
                <a:cs typeface="Times New Roman"/>
              </a:rPr>
              <a:t>BENCHÈ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sia </a:t>
            </a:r>
            <a:r>
              <a:rPr sz="1200" dirty="0">
                <a:latin typeface="Times New Roman"/>
                <a:cs typeface="Times New Roman"/>
              </a:rPr>
              <a:t>personalmente </a:t>
            </a:r>
            <a:r>
              <a:rPr sz="1200" spc="-5" dirty="0">
                <a:latin typeface="Times New Roman"/>
                <a:cs typeface="Times New Roman"/>
              </a:rPr>
              <a:t>residente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al </a:t>
            </a:r>
            <a:r>
              <a:rPr sz="1200" dirty="0">
                <a:latin typeface="Times New Roman"/>
                <a:cs typeface="Times New Roman"/>
              </a:rPr>
              <a:t>centro </a:t>
            </a:r>
            <a:r>
              <a:rPr sz="1200" spc="-5" dirty="0">
                <a:latin typeface="Times New Roman"/>
                <a:cs typeface="Times New Roman"/>
              </a:rPr>
              <a:t>stesso degli universi, </a:t>
            </a:r>
            <a:r>
              <a:rPr sz="1200" dirty="0">
                <a:latin typeface="Times New Roman"/>
                <a:cs typeface="Times New Roman"/>
              </a:rPr>
              <a:t>è anche 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presente sui mondi dello spazio </a:t>
            </a:r>
            <a:r>
              <a:rPr sz="1200" spc="-5" dirty="0">
                <a:latin typeface="Times New Roman"/>
                <a:cs typeface="Times New Roman"/>
              </a:rPr>
              <a:t>nella mente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innumerevoli figli del tempo, perché dimora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sotto  </a:t>
            </a:r>
            <a:r>
              <a:rPr sz="1200" spc="-5" dirty="0">
                <a:latin typeface="Times New Roman"/>
                <a:cs typeface="Times New Roman"/>
              </a:rPr>
              <a:t>l’aspetto dei Monitori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Mistero.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eterno è </a:t>
            </a:r>
            <a:r>
              <a:rPr sz="1200" spc="-5" dirty="0">
                <a:latin typeface="Times New Roman"/>
                <a:cs typeface="Times New Roman"/>
              </a:rPr>
              <a:t>allo stesso tempo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lontano dai suoi figli planetari mortali </a:t>
            </a:r>
            <a:r>
              <a:rPr sz="1200" dirty="0">
                <a:latin typeface="Times New Roman"/>
                <a:cs typeface="Times New Roman"/>
              </a:rPr>
              <a:t>ed il più  </a:t>
            </a:r>
            <a:r>
              <a:rPr sz="1200" spc="-5" dirty="0">
                <a:latin typeface="Times New Roman"/>
                <a:cs typeface="Times New Roman"/>
              </a:rPr>
              <a:t>intimamente associato </a:t>
            </a:r>
            <a:r>
              <a:rPr sz="1200" dirty="0">
                <a:latin typeface="Times New Roman"/>
                <a:cs typeface="Times New Roman"/>
              </a:rPr>
              <a:t>a 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88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(1176.2) 107:0.2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sono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dell’amore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incarnato nell’anima degli </a:t>
            </a:r>
            <a:r>
              <a:rPr sz="1200" dirty="0">
                <a:latin typeface="Times New Roman"/>
                <a:cs typeface="Times New Roman"/>
              </a:rPr>
              <a:t>uomini; </a:t>
            </a:r>
            <a:r>
              <a:rPr sz="1200" spc="-5" dirty="0">
                <a:latin typeface="Times New Roman"/>
                <a:cs typeface="Times New Roman"/>
              </a:rPr>
              <a:t>essi sono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vera promessa della  carriera eterna </a:t>
            </a:r>
            <a:r>
              <a:rPr sz="1200" dirty="0">
                <a:latin typeface="Times New Roman"/>
                <a:cs typeface="Times New Roman"/>
              </a:rPr>
              <a:t>dell’uomo, </a:t>
            </a:r>
            <a:r>
              <a:rPr sz="1200" spc="-5" dirty="0">
                <a:latin typeface="Times New Roman"/>
                <a:cs typeface="Times New Roman"/>
              </a:rPr>
              <a:t>imprigionata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mortale; sono l’essenza 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finalizzata perfezionata </a:t>
            </a:r>
            <a:r>
              <a:rPr sz="1200" dirty="0">
                <a:latin typeface="Times New Roman"/>
                <a:cs typeface="Times New Roman"/>
              </a:rPr>
              <a:t>dell’uomo, 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pregustare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s’impadronisce </a:t>
            </a:r>
            <a:r>
              <a:rPr sz="1200" spc="-5" dirty="0">
                <a:latin typeface="Times New Roman"/>
                <a:cs typeface="Times New Roman"/>
              </a:rPr>
              <a:t>progressivamente della tecnica </a:t>
            </a:r>
            <a:r>
              <a:rPr sz="1200" dirty="0">
                <a:latin typeface="Times New Roman"/>
                <a:cs typeface="Times New Roman"/>
              </a:rPr>
              <a:t>divina di </a:t>
            </a:r>
            <a:r>
              <a:rPr sz="1200" spc="-5" dirty="0">
                <a:latin typeface="Times New Roman"/>
                <a:cs typeface="Times New Roman"/>
              </a:rPr>
              <a:t>riuscire </a:t>
            </a:r>
            <a:r>
              <a:rPr sz="1200" dirty="0">
                <a:latin typeface="Times New Roman"/>
                <a:cs typeface="Times New Roman"/>
              </a:rPr>
              <a:t>a vivere la </a:t>
            </a:r>
            <a:r>
              <a:rPr sz="1200" spc="5" dirty="0">
                <a:latin typeface="Times New Roman"/>
                <a:cs typeface="Times New Roman"/>
              </a:rPr>
              <a:t>volontà  </a:t>
            </a:r>
            <a:r>
              <a:rPr sz="1200" spc="-5" dirty="0">
                <a:latin typeface="Times New Roman"/>
                <a:cs typeface="Times New Roman"/>
              </a:rPr>
              <a:t>del Padre, passo </a:t>
            </a:r>
            <a:r>
              <a:rPr sz="1200" dirty="0">
                <a:latin typeface="Times New Roman"/>
                <a:cs typeface="Times New Roman"/>
              </a:rPr>
              <a:t>dopo passo, </a:t>
            </a:r>
            <a:r>
              <a:rPr sz="1200" spc="-5" dirty="0">
                <a:latin typeface="Times New Roman"/>
                <a:cs typeface="Times New Roman"/>
              </a:rPr>
              <a:t>nell’ascensione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l’altro </a:t>
            </a:r>
            <a:r>
              <a:rPr sz="1200" dirty="0">
                <a:latin typeface="Times New Roman"/>
                <a:cs typeface="Times New Roman"/>
              </a:rPr>
              <a:t>fino a raggiungere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divina di </a:t>
            </a:r>
            <a:r>
              <a:rPr sz="1200" spc="-5" dirty="0">
                <a:latin typeface="Times New Roman"/>
                <a:cs typeface="Times New Roman"/>
              </a:rPr>
              <a:t>suo  Padre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(1176.3) 107:0.3 </a:t>
            </a:r>
            <a:r>
              <a:rPr sz="1200" spc="-5" dirty="0">
                <a:latin typeface="Times New Roman"/>
                <a:cs typeface="Times New Roman"/>
              </a:rPr>
              <a:t>Dio, avendo comandato </a:t>
            </a:r>
            <a:r>
              <a:rPr sz="1200" dirty="0">
                <a:latin typeface="Times New Roman"/>
                <a:cs typeface="Times New Roman"/>
              </a:rPr>
              <a:t>all’uomo di </a:t>
            </a:r>
            <a:r>
              <a:rPr sz="1200" spc="-5" dirty="0">
                <a:latin typeface="Times New Roman"/>
                <a:cs typeface="Times New Roman"/>
              </a:rPr>
              <a:t>essere perfetto, come </a:t>
            </a:r>
            <a:r>
              <a:rPr sz="1200" dirty="0">
                <a:latin typeface="Times New Roman"/>
                <a:cs typeface="Times New Roman"/>
              </a:rPr>
              <a:t>lui stesso è </a:t>
            </a:r>
            <a:r>
              <a:rPr sz="1200" spc="-5" dirty="0">
                <a:latin typeface="Times New Roman"/>
                <a:cs typeface="Times New Roman"/>
              </a:rPr>
              <a:t>perfetto,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disceso sotto 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Aggiustatore per  divenire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partner esperienziale dell’uomo nel </a:t>
            </a:r>
            <a:r>
              <a:rPr sz="1200" dirty="0">
                <a:latin typeface="Times New Roman"/>
                <a:cs typeface="Times New Roman"/>
              </a:rPr>
              <a:t>compimento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celeste che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stabilito </a:t>
            </a:r>
            <a:r>
              <a:rPr sz="1200" dirty="0">
                <a:latin typeface="Times New Roman"/>
                <a:cs typeface="Times New Roman"/>
              </a:rPr>
              <a:t>in questo modo.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frammento di  </a:t>
            </a:r>
            <a:r>
              <a:rPr sz="1200" spc="-5" dirty="0">
                <a:latin typeface="Times New Roman"/>
                <a:cs typeface="Times New Roman"/>
              </a:rPr>
              <a:t>Dio che dimora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certezza assoluta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riserve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può trovare 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associazione con questo Aggiustatore </a:t>
            </a:r>
            <a:r>
              <a:rPr sz="1200" dirty="0">
                <a:latin typeface="Times New Roman"/>
                <a:cs typeface="Times New Roman"/>
              </a:rPr>
              <a:t>divino,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venuto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 trovare l’uomo e farne </a:t>
            </a:r>
            <a:r>
              <a:rPr sz="1200" spc="-5" dirty="0">
                <a:latin typeface="Times New Roman"/>
                <a:cs typeface="Times New Roman"/>
              </a:rPr>
              <a:t>suo figlio mentre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nella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0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(1176.4) 107:0.4 </a:t>
            </a:r>
            <a:r>
              <a:rPr sz="1200" spc="-5" dirty="0">
                <a:latin typeface="Times New Roman"/>
                <a:cs typeface="Times New Roman"/>
              </a:rPr>
              <a:t>Ogni mortale che </a:t>
            </a:r>
            <a:r>
              <a:rPr sz="1200" dirty="0">
                <a:latin typeface="Times New Roman"/>
                <a:cs typeface="Times New Roman"/>
              </a:rPr>
              <a:t>ha visto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visto il </a:t>
            </a:r>
            <a:r>
              <a:rPr sz="1200" spc="-5" dirty="0">
                <a:latin typeface="Times New Roman"/>
                <a:cs typeface="Times New Roman"/>
              </a:rPr>
              <a:t>Padre Universale,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è abitato da un </a:t>
            </a:r>
            <a:r>
              <a:rPr sz="1200" spc="-5" dirty="0">
                <a:latin typeface="Times New Roman"/>
                <a:cs typeface="Times New Roman"/>
              </a:rPr>
              <a:t>Aggiustatore  </a:t>
            </a:r>
            <a:r>
              <a:rPr sz="1200" dirty="0">
                <a:latin typeface="Times New Roman"/>
                <a:cs typeface="Times New Roman"/>
              </a:rPr>
              <a:t>divino è </a:t>
            </a:r>
            <a:r>
              <a:rPr sz="1200" spc="-5" dirty="0">
                <a:latin typeface="Times New Roman"/>
                <a:cs typeface="Times New Roman"/>
              </a:rPr>
              <a:t>abitato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 del Paradiso. Ogni mortale che </a:t>
            </a:r>
            <a:r>
              <a:rPr sz="1200" dirty="0">
                <a:latin typeface="Times New Roman"/>
                <a:cs typeface="Times New Roman"/>
              </a:rPr>
              <a:t>segue consciamente od </a:t>
            </a:r>
            <a:r>
              <a:rPr sz="1200" spc="-5" dirty="0">
                <a:latin typeface="Times New Roman"/>
                <a:cs typeface="Times New Roman"/>
              </a:rPr>
              <a:t>inconsciamente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direttive del suo Aggiustatore  interiore </a:t>
            </a:r>
            <a:r>
              <a:rPr sz="1200" dirty="0">
                <a:latin typeface="Times New Roman"/>
                <a:cs typeface="Times New Roman"/>
              </a:rPr>
              <a:t>vive </a:t>
            </a:r>
            <a:r>
              <a:rPr sz="1200" spc="-5" dirty="0">
                <a:latin typeface="Times New Roman"/>
                <a:cs typeface="Times New Roman"/>
              </a:rPr>
              <a:t>conformemente alla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presenza dell’Aggiustatore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della </a:t>
            </a:r>
            <a:r>
              <a:rPr sz="1200" dirty="0">
                <a:latin typeface="Times New Roman"/>
                <a:cs typeface="Times New Roman"/>
              </a:rPr>
              <a:t>presenza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86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514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fusione eterna dell’Aggiustatore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l’anima </a:t>
            </a:r>
            <a:r>
              <a:rPr sz="1200" spc="-5" dirty="0">
                <a:latin typeface="Times New Roman"/>
                <a:cs typeface="Times New Roman"/>
              </a:rPr>
              <a:t>evoluzionaria dell’uomo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l’esperienza effettiva dell’unione </a:t>
            </a:r>
            <a:r>
              <a:rPr sz="1200" dirty="0">
                <a:latin typeface="Times New Roman"/>
                <a:cs typeface="Times New Roman"/>
              </a:rPr>
              <a:t>eterna con </a:t>
            </a:r>
            <a:r>
              <a:rPr sz="1200" spc="-5" dirty="0">
                <a:latin typeface="Times New Roman"/>
                <a:cs typeface="Times New Roman"/>
              </a:rPr>
              <a:t>Dio  come associato </a:t>
            </a:r>
            <a:r>
              <a:rPr sz="1200" dirty="0">
                <a:latin typeface="Times New Roman"/>
                <a:cs typeface="Times New Roman"/>
              </a:rPr>
              <a:t>universale </a:t>
            </a:r>
            <a:r>
              <a:rPr sz="1200" spc="-5" dirty="0">
                <a:latin typeface="Times New Roman"/>
                <a:cs typeface="Times New Roman"/>
              </a:rPr>
              <a:t>della 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242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(1176.5) 107:0.5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l’Aggiustatore che crea dentro </a:t>
            </a:r>
            <a:r>
              <a:rPr sz="1200" dirty="0">
                <a:latin typeface="Times New Roman"/>
                <a:cs typeface="Times New Roman"/>
              </a:rPr>
              <a:t>l’uomo il </a:t>
            </a:r>
            <a:r>
              <a:rPr sz="1200" spc="-5" dirty="0">
                <a:latin typeface="Times New Roman"/>
                <a:cs typeface="Times New Roman"/>
              </a:rPr>
              <a:t>desiderio insaziabile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voglia incessante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simile </a:t>
            </a:r>
            <a:r>
              <a:rPr sz="1200" dirty="0">
                <a:latin typeface="Times New Roman"/>
                <a:cs typeface="Times New Roman"/>
              </a:rPr>
              <a:t>a Dio, di 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là, </a:t>
            </a:r>
            <a:r>
              <a:rPr sz="1200" spc="-5" dirty="0">
                <a:latin typeface="Times New Roman"/>
                <a:cs typeface="Times New Roman"/>
              </a:rPr>
              <a:t>davanti alla </a:t>
            </a:r>
            <a:r>
              <a:rPr sz="1200" dirty="0">
                <a:latin typeface="Times New Roman"/>
                <a:cs typeface="Times New Roman"/>
              </a:rPr>
              <a:t>persona </a:t>
            </a:r>
            <a:r>
              <a:rPr sz="1200" spc="-5" dirty="0">
                <a:latin typeface="Times New Roman"/>
                <a:cs typeface="Times New Roman"/>
              </a:rPr>
              <a:t>reale della Deità, </a:t>
            </a:r>
            <a:r>
              <a:rPr sz="1200" dirty="0">
                <a:latin typeface="Times New Roman"/>
                <a:cs typeface="Times New Roman"/>
              </a:rPr>
              <a:t>di adorare la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infinita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dono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vivente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collega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mortale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e lo </a:t>
            </a:r>
            <a:r>
              <a:rPr sz="1200" spc="-5" dirty="0">
                <a:latin typeface="Times New Roman"/>
                <a:cs typeface="Times New Roman"/>
              </a:rPr>
              <a:t>attira sempre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</a:t>
            </a:r>
            <a:endParaRPr sz="1200">
              <a:latin typeface="Times New Roman"/>
              <a:cs typeface="Times New Roman"/>
            </a:endParaRPr>
          </a:p>
          <a:p>
            <a:pPr marL="76200" marR="141605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 Padre. L’Aggiustatore </a:t>
            </a:r>
            <a:r>
              <a:rPr sz="1200" dirty="0">
                <a:latin typeface="Times New Roman"/>
                <a:cs typeface="Times New Roman"/>
              </a:rPr>
              <a:t>è la nostra equalizzazione </a:t>
            </a:r>
            <a:r>
              <a:rPr sz="1200" spc="-5" dirty="0">
                <a:latin typeface="Times New Roman"/>
                <a:cs typeface="Times New Roman"/>
              </a:rPr>
              <a:t>compensatoria dell’enorme </a:t>
            </a:r>
            <a:r>
              <a:rPr sz="1200" dirty="0">
                <a:latin typeface="Times New Roman"/>
                <a:cs typeface="Times New Roman"/>
              </a:rPr>
              <a:t>tensione </a:t>
            </a:r>
            <a:r>
              <a:rPr sz="1200" spc="-5" dirty="0">
                <a:latin typeface="Times New Roman"/>
                <a:cs typeface="Times New Roman"/>
              </a:rPr>
              <a:t>universale creata dalla </a:t>
            </a:r>
            <a:r>
              <a:rPr sz="1200" spc="5" dirty="0">
                <a:latin typeface="Times New Roman"/>
                <a:cs typeface="Times New Roman"/>
              </a:rPr>
              <a:t>distanza </a:t>
            </a:r>
            <a:r>
              <a:rPr sz="1200" spc="-5" dirty="0">
                <a:latin typeface="Times New Roman"/>
                <a:cs typeface="Times New Roman"/>
              </a:rPr>
              <a:t>che  separa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dal </a:t>
            </a:r>
            <a:r>
              <a:rPr sz="1200" spc="-5" dirty="0">
                <a:latin typeface="Times New Roman"/>
                <a:cs typeface="Times New Roman"/>
              </a:rPr>
              <a:t>grado della </a:t>
            </a:r>
            <a:r>
              <a:rPr sz="1200" dirty="0">
                <a:latin typeface="Times New Roman"/>
                <a:cs typeface="Times New Roman"/>
              </a:rPr>
              <a:t>sua parzialità 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l’universalità del </a:t>
            </a:r>
            <a:r>
              <a:rPr sz="1200" dirty="0">
                <a:latin typeface="Times New Roman"/>
                <a:cs typeface="Times New Roman"/>
              </a:rPr>
              <a:t>Padre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(1176.6) 107:0.6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l’essenza assoluta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infinito </a:t>
            </a:r>
            <a:r>
              <a:rPr sz="1200" spc="-5" dirty="0">
                <a:latin typeface="Times New Roman"/>
                <a:cs typeface="Times New Roman"/>
              </a:rPr>
              <a:t>imprigionato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creatura finita che, </a:t>
            </a:r>
            <a:r>
              <a:rPr sz="1200" dirty="0">
                <a:latin typeface="Times New Roman"/>
                <a:cs typeface="Times New Roman"/>
              </a:rPr>
              <a:t>in relazione  </a:t>
            </a:r>
            <a:r>
              <a:rPr sz="1200" spc="-5" dirty="0">
                <a:latin typeface="Times New Roman"/>
                <a:cs typeface="Times New Roman"/>
              </a:rPr>
              <a:t>alla scelta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mortale, può </a:t>
            </a:r>
            <a:r>
              <a:rPr sz="1200" spc="-5" dirty="0">
                <a:latin typeface="Times New Roman"/>
                <a:cs typeface="Times New Roman"/>
              </a:rPr>
              <a:t>alla fine portare </a:t>
            </a:r>
            <a:r>
              <a:rPr sz="1200" dirty="0">
                <a:latin typeface="Times New Roman"/>
                <a:cs typeface="Times New Roman"/>
              </a:rPr>
              <a:t>a compimento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unione </a:t>
            </a:r>
            <a:r>
              <a:rPr sz="1200" spc="-5" dirty="0">
                <a:latin typeface="Times New Roman"/>
                <a:cs typeface="Times New Roman"/>
              </a:rPr>
              <a:t>temporanea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dell’uomo e </a:t>
            </a:r>
            <a:r>
              <a:rPr sz="1200" spc="-5" dirty="0">
                <a:latin typeface="Times New Roman"/>
                <a:cs typeface="Times New Roman"/>
              </a:rPr>
              <a:t>realizzare </a:t>
            </a:r>
            <a:r>
              <a:rPr sz="1200" dirty="0">
                <a:latin typeface="Times New Roman"/>
                <a:cs typeface="Times New Roman"/>
              </a:rPr>
              <a:t>veramente  un nuovo </a:t>
            </a:r>
            <a:r>
              <a:rPr sz="1200" spc="-5" dirty="0">
                <a:latin typeface="Times New Roman"/>
                <a:cs typeface="Times New Roman"/>
              </a:rPr>
              <a:t>ordine d’esistenza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servizio universale senza fine. L’Aggiustatore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che rende un fatto la  </a:t>
            </a:r>
            <a:r>
              <a:rPr sz="1200" spc="-5" dirty="0">
                <a:latin typeface="Times New Roman"/>
                <a:cs typeface="Times New Roman"/>
              </a:rPr>
              <a:t>verità che Dio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Padre dell’uomo. L’Aggiustatore </a:t>
            </a:r>
            <a:r>
              <a:rPr sz="1200" dirty="0">
                <a:latin typeface="Times New Roman"/>
                <a:cs typeface="Times New Roman"/>
              </a:rPr>
              <a:t>è l’infallibile bussola </a:t>
            </a:r>
            <a:r>
              <a:rPr sz="1200" spc="-5" dirty="0">
                <a:latin typeface="Times New Roman"/>
                <a:cs typeface="Times New Roman"/>
              </a:rPr>
              <a:t>cosmica dell’uomo, che </a:t>
            </a:r>
            <a:r>
              <a:rPr sz="1200" dirty="0">
                <a:latin typeface="Times New Roman"/>
                <a:cs typeface="Times New Roman"/>
              </a:rPr>
              <a:t>orienta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sicuramente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l’anima verso 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36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(1177.1) 107:0.7 </a:t>
            </a:r>
            <a:r>
              <a:rPr sz="1200" dirty="0">
                <a:latin typeface="Times New Roman"/>
                <a:cs typeface="Times New Roman"/>
              </a:rPr>
              <a:t>Sui 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 </a:t>
            </a:r>
            <a:r>
              <a:rPr sz="1200" spc="-5" dirty="0">
                <a:latin typeface="Times New Roman"/>
                <a:cs typeface="Times New Roman"/>
              </a:rPr>
              <a:t>attraversano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stadi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sviluppo generale dell’essere: </a:t>
            </a:r>
            <a:r>
              <a:rPr sz="1200" dirty="0">
                <a:latin typeface="Times New Roman"/>
                <a:cs typeface="Times New Roman"/>
              </a:rPr>
              <a:t>dall’arrivo  </a:t>
            </a:r>
            <a:r>
              <a:rPr sz="1200" spc="-5" dirty="0">
                <a:latin typeface="Times New Roman"/>
                <a:cs typeface="Times New Roman"/>
              </a:rPr>
              <a:t>dell’Aggiustatore fino </a:t>
            </a:r>
            <a:r>
              <a:rPr sz="1200" dirty="0">
                <a:latin typeface="Times New Roman"/>
                <a:cs typeface="Times New Roman"/>
              </a:rPr>
              <a:t>ad uno </a:t>
            </a:r>
            <a:r>
              <a:rPr sz="1200" spc="-5" dirty="0">
                <a:latin typeface="Times New Roman"/>
                <a:cs typeface="Times New Roman"/>
              </a:rPr>
              <a:t>sviluppo relativamente completo, </a:t>
            </a:r>
            <a:r>
              <a:rPr sz="1200" dirty="0">
                <a:latin typeface="Times New Roman"/>
                <a:cs typeface="Times New Roman"/>
              </a:rPr>
              <a:t>circa a </a:t>
            </a:r>
            <a:r>
              <a:rPr sz="1200" spc="-5" dirty="0">
                <a:latin typeface="Times New Roman"/>
                <a:cs typeface="Times New Roman"/>
              </a:rPr>
              <a:t>vent’anni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età </a:t>
            </a:r>
            <a:r>
              <a:rPr sz="1200" spc="5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i Monitori sono </a:t>
            </a:r>
            <a:r>
              <a:rPr sz="1200" spc="-5" dirty="0">
                <a:latin typeface="Times New Roman"/>
                <a:cs typeface="Times New Roman"/>
              </a:rPr>
              <a:t>talvolta  denominati Cambiatori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Pensiero. Da questo </a:t>
            </a:r>
            <a:r>
              <a:rPr sz="1200" dirty="0">
                <a:latin typeface="Times New Roman"/>
                <a:cs typeface="Times New Roman"/>
              </a:rPr>
              <a:t>periodo fino </a:t>
            </a:r>
            <a:r>
              <a:rPr sz="1200" spc="-5" dirty="0">
                <a:latin typeface="Times New Roman"/>
                <a:cs typeface="Times New Roman"/>
              </a:rPr>
              <a:t>al raggiungimento dell’età del discernimento, circa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quarant’anni, </a:t>
            </a:r>
            <a:r>
              <a:rPr sz="1200" dirty="0">
                <a:latin typeface="Times New Roman"/>
                <a:cs typeface="Times New Roman"/>
              </a:rPr>
              <a:t>i  Monitori </a:t>
            </a:r>
            <a:r>
              <a:rPr sz="1200" spc="-5" dirty="0">
                <a:latin typeface="Times New Roman"/>
                <a:cs typeface="Times New Roman"/>
              </a:rPr>
              <a:t>del Mistero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chiamati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Pensiero. Dal raggiungimento del </a:t>
            </a:r>
            <a:r>
              <a:rPr sz="1200" dirty="0">
                <a:latin typeface="Times New Roman"/>
                <a:cs typeface="Times New Roman"/>
              </a:rPr>
              <a:t>discernimento fino </a:t>
            </a:r>
            <a:r>
              <a:rPr sz="1200" spc="-5" dirty="0">
                <a:latin typeface="Times New Roman"/>
                <a:cs typeface="Times New Roman"/>
              </a:rPr>
              <a:t>alla liberazione dalla  carne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denominati </a:t>
            </a:r>
            <a:r>
              <a:rPr sz="1200" spc="-5" dirty="0">
                <a:latin typeface="Times New Roman"/>
                <a:cs typeface="Times New Roman"/>
              </a:rPr>
              <a:t>Controllori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Pensiero. Queste </a:t>
            </a:r>
            <a:r>
              <a:rPr sz="1200" dirty="0">
                <a:latin typeface="Times New Roman"/>
                <a:cs typeface="Times New Roman"/>
              </a:rPr>
              <a:t>tre fasi della vita umana non hanno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connessione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tre  </a:t>
            </a:r>
            <a:r>
              <a:rPr sz="1200" spc="-5" dirty="0">
                <a:latin typeface="Times New Roman"/>
                <a:cs typeface="Times New Roman"/>
              </a:rPr>
              <a:t>stadi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progresso degli Aggiustatori nella </a:t>
            </a:r>
            <a:r>
              <a:rPr sz="1200" dirty="0">
                <a:latin typeface="Times New Roman"/>
                <a:cs typeface="Times New Roman"/>
              </a:rPr>
              <a:t>duplicazione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e nell’evoluzione dell’anima.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8009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L’origine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Aggiustatori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Pensiero</a:t>
            </a:r>
            <a:endParaRPr sz="1600">
              <a:latin typeface="Times New Roman"/>
              <a:cs typeface="Times New Roman"/>
            </a:endParaRPr>
          </a:p>
          <a:p>
            <a:pPr marL="76200" marR="18669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(1177.2) 107:1.1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dell’essenza 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originale, nessuno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pretendere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con  autorità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natura ed origine.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posso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le tradizioni 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e le credenze di </a:t>
            </a:r>
            <a:r>
              <a:rPr sz="1200" spc="-5" dirty="0">
                <a:latin typeface="Times New Roman"/>
                <a:cs typeface="Times New Roman"/>
              </a:rPr>
              <a:t>Uversa; posso </a:t>
            </a:r>
            <a:r>
              <a:rPr sz="1200" dirty="0">
                <a:latin typeface="Times New Roman"/>
                <a:cs typeface="Times New Roman"/>
              </a:rPr>
              <a:t>solamente  </a:t>
            </a:r>
            <a:r>
              <a:rPr sz="1200" spc="-5" dirty="0">
                <a:latin typeface="Times New Roman"/>
                <a:cs typeface="Times New Roman"/>
              </a:rPr>
              <a:t>spiegare come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consideriamo </a:t>
            </a:r>
            <a:r>
              <a:rPr sz="1200" dirty="0">
                <a:latin typeface="Times New Roman"/>
                <a:cs typeface="Times New Roman"/>
              </a:rPr>
              <a:t>questi Monitori </a:t>
            </a:r>
            <a:r>
              <a:rPr sz="1200" spc="-5" dirty="0">
                <a:latin typeface="Times New Roman"/>
                <a:cs typeface="Times New Roman"/>
              </a:rPr>
              <a:t>del Mistero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loro entità associate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(1177.3) 107:1.2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opinioni </a:t>
            </a:r>
            <a:r>
              <a:rPr sz="1200" spc="-5" dirty="0">
                <a:latin typeface="Times New Roman"/>
                <a:cs typeface="Times New Roman"/>
              </a:rPr>
              <a:t>diverse sul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Pensiero, non </a:t>
            </a:r>
            <a:r>
              <a:rPr sz="1200" spc="-5" dirty="0">
                <a:latin typeface="Times New Roman"/>
                <a:cs typeface="Times New Roman"/>
              </a:rPr>
              <a:t>esistono tali divergenze  sulla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origine;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sono d’accordo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provengono direttamente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 Universale,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</a:t>
            </a:r>
            <a:r>
              <a:rPr sz="1200" spc="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 sono </a:t>
            </a:r>
            <a:r>
              <a:rPr sz="1200" spc="-5" dirty="0">
                <a:latin typeface="Times New Roman"/>
                <a:cs typeface="Times New Roman"/>
              </a:rPr>
              <a:t>esseri creati; </a:t>
            </a:r>
            <a:r>
              <a:rPr sz="1200" dirty="0">
                <a:latin typeface="Times New Roman"/>
                <a:cs typeface="Times New Roman"/>
              </a:rPr>
              <a:t>sono entità </a:t>
            </a:r>
            <a:r>
              <a:rPr sz="1200" spc="-5" dirty="0">
                <a:latin typeface="Times New Roman"/>
                <a:cs typeface="Times New Roman"/>
              </a:rPr>
              <a:t>frammentate </a:t>
            </a:r>
            <a:r>
              <a:rPr sz="1200" dirty="0">
                <a:latin typeface="Times New Roman"/>
                <a:cs typeface="Times New Roman"/>
              </a:rPr>
              <a:t>costituenti la presenza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Dio infinito. Insieme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numerosi associati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rivelati, gli Aggiustatori </a:t>
            </a:r>
            <a:r>
              <a:rPr sz="1200" dirty="0">
                <a:latin typeface="Times New Roman"/>
                <a:cs typeface="Times New Roman"/>
              </a:rPr>
              <a:t>sono di divinità non </a:t>
            </a:r>
            <a:r>
              <a:rPr sz="1200" spc="-5" dirty="0">
                <a:latin typeface="Times New Roman"/>
                <a:cs typeface="Times New Roman"/>
              </a:rPr>
              <a:t>diluita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mischiata, </a:t>
            </a:r>
            <a:r>
              <a:rPr sz="1200" dirty="0">
                <a:latin typeface="Times New Roman"/>
                <a:cs typeface="Times New Roman"/>
              </a:rPr>
              <a:t>parti non </a:t>
            </a:r>
            <a:r>
              <a:rPr sz="1200" spc="-5" dirty="0">
                <a:latin typeface="Times New Roman"/>
                <a:cs typeface="Times New Roman"/>
              </a:rPr>
              <a:t>qualificate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attenuate della Deità; </a:t>
            </a:r>
            <a:r>
              <a:rPr sz="1200" spc="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di  </a:t>
            </a:r>
            <a:r>
              <a:rPr sz="1200" spc="-5" dirty="0">
                <a:latin typeface="Times New Roman"/>
                <a:cs typeface="Times New Roman"/>
              </a:rPr>
              <a:t>Dio e, per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siamo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discernerli, </a:t>
            </a:r>
            <a:r>
              <a:rPr sz="1200" i="1" spc="-5" dirty="0">
                <a:latin typeface="Times New Roman"/>
                <a:cs typeface="Times New Roman"/>
              </a:rPr>
              <a:t>essi </a:t>
            </a:r>
            <a:r>
              <a:rPr sz="1200" i="1" dirty="0">
                <a:latin typeface="Times New Roman"/>
                <a:cs typeface="Times New Roman"/>
              </a:rPr>
              <a:t>sono</a:t>
            </a:r>
            <a:r>
              <a:rPr sz="1200" i="1" spc="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85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(1177.4) 107:1.3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hanno iniziato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esistenza separata dall’assolutezza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Centro, noi  non lo </a:t>
            </a:r>
            <a:r>
              <a:rPr sz="1200" spc="-5" dirty="0">
                <a:latin typeface="Times New Roman"/>
                <a:cs typeface="Times New Roman"/>
              </a:rPr>
              <a:t>conosciamo;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conosciamo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numero. Noi sappiamo </a:t>
            </a:r>
            <a:r>
              <a:rPr sz="1200" dirty="0">
                <a:latin typeface="Times New Roman"/>
                <a:cs typeface="Times New Roman"/>
              </a:rPr>
              <a:t>molto poco sulla loro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arrivo </a:t>
            </a:r>
            <a:r>
              <a:rPr sz="1200" spc="-5" dirty="0">
                <a:latin typeface="Times New Roman"/>
                <a:cs typeface="Times New Roman"/>
              </a:rPr>
              <a:t>sui pianeti del 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per dimorare nelle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umane. Ma </a:t>
            </a:r>
            <a:r>
              <a:rPr sz="1200" dirty="0">
                <a:latin typeface="Times New Roman"/>
                <a:cs typeface="Times New Roman"/>
              </a:rPr>
              <a:t>da quel momento in poi noi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più o meno </a:t>
            </a:r>
            <a:r>
              <a:rPr sz="1200" spc="-5" dirty="0">
                <a:latin typeface="Times New Roman"/>
                <a:cs typeface="Times New Roman"/>
              </a:rPr>
              <a:t>al corrente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progressione  cosmica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completamento, </a:t>
            </a:r>
            <a:r>
              <a:rPr sz="1200" dirty="0">
                <a:latin typeface="Times New Roman"/>
                <a:cs typeface="Times New Roman"/>
              </a:rPr>
              <a:t>incluso, </a:t>
            </a:r>
            <a:r>
              <a:rPr sz="1200" spc="-5" dirty="0">
                <a:latin typeface="Times New Roman"/>
                <a:cs typeface="Times New Roman"/>
              </a:rPr>
              <a:t>del loro destino </a:t>
            </a:r>
            <a:r>
              <a:rPr sz="1200" dirty="0">
                <a:latin typeface="Times New Roman"/>
                <a:cs typeface="Times New Roman"/>
              </a:rPr>
              <a:t>trino: 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grazie alla </a:t>
            </a:r>
            <a:r>
              <a:rPr sz="1200" dirty="0">
                <a:latin typeface="Times New Roman"/>
                <a:cs typeface="Times New Roman"/>
              </a:rPr>
              <a:t>fusione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ascendente mortale,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personalità </a:t>
            </a:r>
            <a:r>
              <a:rPr sz="1200" spc="-5" dirty="0">
                <a:latin typeface="Times New Roman"/>
                <a:cs typeface="Times New Roman"/>
              </a:rPr>
              <a:t>per decisione del Padre Universale </a:t>
            </a:r>
            <a:r>
              <a:rPr sz="1200" dirty="0">
                <a:latin typeface="Times New Roman"/>
                <a:cs typeface="Times New Roman"/>
              </a:rPr>
              <a:t>o la liberazione </a:t>
            </a:r>
            <a:r>
              <a:rPr sz="1200" spc="-5" dirty="0">
                <a:latin typeface="Times New Roman"/>
                <a:cs typeface="Times New Roman"/>
              </a:rPr>
              <a:t>dagli incarichi  conosciuti degli Aggiustatori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(1177.5) 107:1.4 </a:t>
            </a:r>
            <a:r>
              <a:rPr sz="1200" spc="-5" dirty="0">
                <a:latin typeface="Times New Roman"/>
                <a:cs typeface="Times New Roman"/>
              </a:rPr>
              <a:t>Anche se non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sappiamo,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presumiamo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Aggiustatori </a:t>
            </a:r>
            <a:r>
              <a:rPr sz="1200" spc="-5" dirty="0">
                <a:latin typeface="Times New Roman"/>
                <a:cs typeface="Times New Roman"/>
              </a:rPr>
              <a:t>siano costantemente </a:t>
            </a:r>
            <a:r>
              <a:rPr sz="1200" dirty="0">
                <a:latin typeface="Times New Roman"/>
                <a:cs typeface="Times New Roman"/>
              </a:rPr>
              <a:t>individualizzati via via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13335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l’universo si </a:t>
            </a:r>
            <a:r>
              <a:rPr sz="1200" dirty="0">
                <a:latin typeface="Times New Roman"/>
                <a:cs typeface="Times New Roman"/>
              </a:rPr>
              <a:t>amplia e che i </a:t>
            </a:r>
            <a:r>
              <a:rPr sz="1200" spc="-5" dirty="0">
                <a:latin typeface="Times New Roman"/>
                <a:cs typeface="Times New Roman"/>
              </a:rPr>
              <a:t>candidati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fusione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crescono di </a:t>
            </a:r>
            <a:r>
              <a:rPr sz="1200" spc="-5" dirty="0">
                <a:latin typeface="Times New Roman"/>
                <a:cs typeface="Times New Roman"/>
              </a:rPr>
              <a:t>numero. Ma </a:t>
            </a:r>
            <a:r>
              <a:rPr sz="1200" dirty="0">
                <a:latin typeface="Times New Roman"/>
                <a:cs typeface="Times New Roman"/>
              </a:rPr>
              <a:t>è anche possibile </a:t>
            </a:r>
            <a:r>
              <a:rPr sz="1200" spc="-5" dirty="0">
                <a:latin typeface="Times New Roman"/>
                <a:cs typeface="Times New Roman"/>
              </a:rPr>
              <a:t>che ci </a:t>
            </a:r>
            <a:r>
              <a:rPr sz="1200" dirty="0">
                <a:latin typeface="Times New Roman"/>
                <a:cs typeface="Times New Roman"/>
              </a:rPr>
              <a:t>sbagliamo  </a:t>
            </a:r>
            <a:r>
              <a:rPr sz="1200" spc="-5" dirty="0">
                <a:latin typeface="Times New Roman"/>
                <a:cs typeface="Times New Roman"/>
              </a:rPr>
              <a:t>nel tentare </a:t>
            </a:r>
            <a:r>
              <a:rPr sz="1200" dirty="0">
                <a:latin typeface="Times New Roman"/>
                <a:cs typeface="Times New Roman"/>
              </a:rPr>
              <a:t>di attribuire una </a:t>
            </a:r>
            <a:r>
              <a:rPr sz="1200" spc="-5" dirty="0">
                <a:latin typeface="Times New Roman"/>
                <a:cs typeface="Times New Roman"/>
              </a:rPr>
              <a:t>dimensione numerica agli Aggiustatori;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Dio stesso,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frammenti della sua natura insondabile 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esistenzialmente</a:t>
            </a:r>
            <a:r>
              <a:rPr sz="1200" dirty="0">
                <a:latin typeface="Times New Roman"/>
                <a:cs typeface="Times New Roman"/>
              </a:rPr>
              <a:t> infiniti.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9595" cy="3193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022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(1177.6) 107:1.5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tecnica </a:t>
            </a:r>
            <a:r>
              <a:rPr sz="1200" spc="-5" dirty="0">
                <a:latin typeface="Times New Roman"/>
                <a:cs typeface="Times New Roman"/>
              </a:rPr>
              <a:t>dell’origine 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è una delle funzioni non </a:t>
            </a:r>
            <a:r>
              <a:rPr sz="1200" spc="-5" dirty="0">
                <a:latin typeface="Times New Roman"/>
                <a:cs typeface="Times New Roman"/>
              </a:rPr>
              <a:t>rivelate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Universale. Noi  abbiamo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ragioni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nessuno degli altri associati assoluti </a:t>
            </a:r>
            <a:r>
              <a:rPr sz="1200" dirty="0">
                <a:latin typeface="Times New Roman"/>
                <a:cs typeface="Times New Roman"/>
              </a:rPr>
              <a:t>della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abbia niente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vedere 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produzione dei </a:t>
            </a:r>
            <a:r>
              <a:rPr sz="1200" dirty="0">
                <a:latin typeface="Times New Roman"/>
                <a:cs typeface="Times New Roman"/>
              </a:rPr>
              <a:t>frammenti </a:t>
            </a:r>
            <a:r>
              <a:rPr sz="1200" spc="-5" dirty="0">
                <a:latin typeface="Times New Roman"/>
                <a:cs typeface="Times New Roman"/>
              </a:rPr>
              <a:t>del Padre. Gli Aggiustatori </a:t>
            </a:r>
            <a:r>
              <a:rPr sz="1200" dirty="0">
                <a:latin typeface="Times New Roman"/>
                <a:cs typeface="Times New Roman"/>
              </a:rPr>
              <a:t>sono semplicemente </a:t>
            </a:r>
            <a:r>
              <a:rPr sz="1200" spc="-5" dirty="0">
                <a:latin typeface="Times New Roman"/>
                <a:cs typeface="Times New Roman"/>
              </a:rPr>
              <a:t>ed eternamente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doni divini;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provengono </a:t>
            </a:r>
            <a:r>
              <a:rPr sz="1200" dirty="0">
                <a:latin typeface="Times New Roman"/>
                <a:cs typeface="Times New Roman"/>
              </a:rPr>
              <a:t>da Dio, e sono simili 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(1177.7) 107:1.6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relazione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cui si fondono essi </a:t>
            </a:r>
            <a:r>
              <a:rPr sz="1200" dirty="0">
                <a:latin typeface="Times New Roman"/>
                <a:cs typeface="Times New Roman"/>
              </a:rPr>
              <a:t>rivelano un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superno ed un </a:t>
            </a:r>
            <a:r>
              <a:rPr sz="1200" spc="-5" dirty="0">
                <a:latin typeface="Times New Roman"/>
                <a:cs typeface="Times New Roman"/>
              </a:rPr>
              <a:t>ministero spirituale che  confermano </a:t>
            </a:r>
            <a:r>
              <a:rPr sz="1200" dirty="0">
                <a:latin typeface="Times New Roman"/>
                <a:cs typeface="Times New Roman"/>
              </a:rPr>
              <a:t>profondamente la dichia </a:t>
            </a:r>
            <a:r>
              <a:rPr sz="1200" spc="-5" dirty="0">
                <a:latin typeface="Times New Roman"/>
                <a:cs typeface="Times New Roman"/>
              </a:rPr>
              <a:t>razione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spirito. </a:t>
            </a:r>
            <a:r>
              <a:rPr sz="1200" spc="-5" dirty="0">
                <a:latin typeface="Times New Roman"/>
                <a:cs typeface="Times New Roman"/>
              </a:rPr>
              <a:t>Ma ci </a:t>
            </a:r>
            <a:r>
              <a:rPr sz="1200" dirty="0">
                <a:latin typeface="Times New Roman"/>
                <a:cs typeface="Times New Roman"/>
              </a:rPr>
              <a:t>sono molte </a:t>
            </a:r>
            <a:r>
              <a:rPr sz="1200" spc="-5" dirty="0">
                <a:latin typeface="Times New Roman"/>
                <a:cs typeface="Times New Roman"/>
              </a:rPr>
              <a:t>cose che </a:t>
            </a:r>
            <a:r>
              <a:rPr sz="1200" dirty="0">
                <a:latin typeface="Times New Roman"/>
                <a:cs typeface="Times New Roman"/>
              </a:rPr>
              <a:t>avvengono in </a:t>
            </a:r>
            <a:r>
              <a:rPr sz="1200" spc="-5" dirty="0">
                <a:latin typeface="Times New Roman"/>
                <a:cs typeface="Times New Roman"/>
              </a:rPr>
              <a:t>aggiunta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ministero  trascendente </a:t>
            </a:r>
            <a:r>
              <a:rPr sz="1200" dirty="0">
                <a:latin typeface="Times New Roman"/>
                <a:cs typeface="Times New Roman"/>
              </a:rPr>
              <a:t>che non sono </a:t>
            </a:r>
            <a:r>
              <a:rPr sz="1200" spc="-5" dirty="0">
                <a:latin typeface="Times New Roman"/>
                <a:cs typeface="Times New Roman"/>
              </a:rPr>
              <a:t>mai state rivelate ai </a:t>
            </a:r>
            <a:r>
              <a:rPr sz="1200" dirty="0">
                <a:latin typeface="Times New Roman"/>
                <a:cs typeface="Times New Roman"/>
              </a:rPr>
              <a:t>mortali di </a:t>
            </a:r>
            <a:r>
              <a:rPr sz="1200" spc="-5" dirty="0">
                <a:latin typeface="Times New Roman"/>
                <a:cs typeface="Times New Roman"/>
              </a:rPr>
              <a:t>Urantia. Né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comprendiamo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che cosa avvenga </a:t>
            </a:r>
            <a:r>
              <a:rPr sz="1200" dirty="0">
                <a:latin typeface="Times New Roman"/>
                <a:cs typeface="Times New Roman"/>
              </a:rPr>
              <a:t>realmente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 dona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di se stesso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creatura del tempo. </a:t>
            </a:r>
            <a:r>
              <a:rPr sz="1200" dirty="0">
                <a:latin typeface="Times New Roman"/>
                <a:cs typeface="Times New Roman"/>
              </a:rPr>
              <a:t>E nemmeno la 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ascendente </a:t>
            </a:r>
            <a:r>
              <a:rPr sz="1200" spc="-5" dirty="0">
                <a:latin typeface="Times New Roman"/>
                <a:cs typeface="Times New Roman"/>
              </a:rPr>
              <a:t>dei finalitari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rivelato le piene possibilità </a:t>
            </a:r>
            <a:r>
              <a:rPr sz="1200" spc="-5" dirty="0">
                <a:latin typeface="Times New Roman"/>
                <a:cs typeface="Times New Roman"/>
              </a:rPr>
              <a:t>inerenti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associazione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superna</a:t>
            </a:r>
            <a:endParaRPr sz="1200">
              <a:latin typeface="Times New Roman"/>
              <a:cs typeface="Times New Roman"/>
            </a:endParaRPr>
          </a:p>
          <a:p>
            <a:pPr marL="63500" marR="27241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ultima </a:t>
            </a:r>
            <a:r>
              <a:rPr sz="1200" spc="-5" dirty="0">
                <a:latin typeface="Times New Roman"/>
                <a:cs typeface="Times New Roman"/>
              </a:rPr>
              <a:t>analisi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frammenti del Padre devono essere </a:t>
            </a:r>
            <a:r>
              <a:rPr sz="1200" dirty="0">
                <a:latin typeface="Times New Roman"/>
                <a:cs typeface="Times New Roman"/>
              </a:rPr>
              <a:t>il dono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assoluto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quelle creature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destino  </a:t>
            </a:r>
            <a:r>
              <a:rPr sz="1200" spc="-5" dirty="0">
                <a:latin typeface="Times New Roman"/>
                <a:cs typeface="Times New Roman"/>
              </a:rPr>
              <a:t>ingloba </a:t>
            </a:r>
            <a:r>
              <a:rPr sz="1200" dirty="0">
                <a:latin typeface="Times New Roman"/>
                <a:cs typeface="Times New Roman"/>
              </a:rPr>
              <a:t>la possibilità di </a:t>
            </a:r>
            <a:r>
              <a:rPr sz="1200" spc="-5" dirty="0">
                <a:latin typeface="Times New Roman"/>
                <a:cs typeface="Times New Roman"/>
              </a:rPr>
              <a:t>raggiungere Dio </a:t>
            </a:r>
            <a:r>
              <a:rPr sz="1200" dirty="0">
                <a:latin typeface="Times New Roman"/>
                <a:cs typeface="Times New Roman"/>
              </a:rPr>
              <a:t>in quanto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55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(1178.1) 107:1.7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Padre Universale frammenta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Deità prepersonale, così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individualizza porzioni </a:t>
            </a:r>
            <a:r>
              <a:rPr sz="1200" spc="-5" dirty="0">
                <a:latin typeface="Times New Roman"/>
                <a:cs typeface="Times New Roman"/>
              </a:rPr>
              <a:t>del suo 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prementale </a:t>
            </a:r>
            <a:r>
              <a:rPr sz="1200" dirty="0">
                <a:latin typeface="Times New Roman"/>
                <a:cs typeface="Times New Roman"/>
              </a:rPr>
              <a:t>affinché </a:t>
            </a:r>
            <a:r>
              <a:rPr sz="1200" spc="-5" dirty="0">
                <a:latin typeface="Times New Roman"/>
                <a:cs typeface="Times New Roman"/>
              </a:rPr>
              <a:t>risiedano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fondino </a:t>
            </a:r>
            <a:r>
              <a:rPr sz="1200" spc="-5" dirty="0">
                <a:latin typeface="Times New Roman"/>
                <a:cs typeface="Times New Roman"/>
              </a:rPr>
              <a:t>effettivamente con </a:t>
            </a:r>
            <a:r>
              <a:rPr sz="1200" dirty="0">
                <a:latin typeface="Times New Roman"/>
                <a:cs typeface="Times New Roman"/>
              </a:rPr>
              <a:t>le anime </a:t>
            </a:r>
            <a:r>
              <a:rPr sz="1200" spc="-5" dirty="0">
                <a:latin typeface="Times New Roman"/>
                <a:cs typeface="Times New Roman"/>
              </a:rPr>
              <a:t>evoluzionarie dei mortali sopravviventi </a:t>
            </a:r>
            <a:r>
              <a:rPr sz="1200" dirty="0">
                <a:latin typeface="Times New Roman"/>
                <a:cs typeface="Times New Roman"/>
              </a:rPr>
              <a:t>della serie a  fusione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non è </a:t>
            </a:r>
            <a:r>
              <a:rPr sz="1200" spc="-5" dirty="0">
                <a:latin typeface="Times New Roman"/>
                <a:cs typeface="Times New Roman"/>
              </a:rPr>
              <a:t>frammentabile </a:t>
            </a:r>
            <a:r>
              <a:rPr sz="1200" dirty="0">
                <a:latin typeface="Times New Roman"/>
                <a:cs typeface="Times New Roman"/>
              </a:rPr>
              <a:t>in questo modo; lo spirito </a:t>
            </a:r>
            <a:r>
              <a:rPr sz="1200" spc="-5" dirty="0">
                <a:latin typeface="Times New Roman"/>
                <a:cs typeface="Times New Roman"/>
              </a:rPr>
              <a:t>del Figlio Originale </a:t>
            </a:r>
            <a:r>
              <a:rPr sz="1200" dirty="0">
                <a:latin typeface="Times New Roman"/>
                <a:cs typeface="Times New Roman"/>
              </a:rPr>
              <a:t>è diffuso o  </a:t>
            </a:r>
            <a:r>
              <a:rPr sz="1200" spc="-5" dirty="0">
                <a:latin typeface="Times New Roman"/>
                <a:cs typeface="Times New Roman"/>
              </a:rPr>
              <a:t>distintamente personale.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fuse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sono unite a conferimenti </a:t>
            </a:r>
            <a:r>
              <a:rPr sz="1200" spc="-5" dirty="0">
                <a:latin typeface="Times New Roman"/>
                <a:cs typeface="Times New Roman"/>
              </a:rPr>
              <a:t>individualizzati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Creatori </a:t>
            </a:r>
            <a:r>
              <a:rPr sz="1200" spc="-5" dirty="0">
                <a:latin typeface="Times New Roman"/>
                <a:cs typeface="Times New Roman"/>
              </a:rPr>
              <a:t>del  Figlio </a:t>
            </a:r>
            <a:r>
              <a:rPr sz="1200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107680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classificazione degli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Aggiustatori</a:t>
            </a:r>
            <a:endParaRPr sz="1600">
              <a:latin typeface="Times New Roman"/>
              <a:cs typeface="Times New Roman"/>
            </a:endParaRPr>
          </a:p>
          <a:p>
            <a:pPr marL="88900" marR="81280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(1178.2) 107:2.1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individualizzati come </a:t>
            </a:r>
            <a:r>
              <a:rPr sz="1200" dirty="0">
                <a:latin typeface="Times New Roman"/>
                <a:cs typeface="Times New Roman"/>
              </a:rPr>
              <a:t>entità </a:t>
            </a:r>
            <a:r>
              <a:rPr sz="1200" spc="-5" dirty="0">
                <a:latin typeface="Times New Roman"/>
                <a:cs typeface="Times New Roman"/>
              </a:rPr>
              <a:t>vergini </a:t>
            </a:r>
            <a:r>
              <a:rPr sz="1200" dirty="0">
                <a:latin typeface="Times New Roman"/>
                <a:cs typeface="Times New Roman"/>
              </a:rPr>
              <a:t>e sono tutti </a:t>
            </a:r>
            <a:r>
              <a:rPr sz="1200" spc="-5" dirty="0">
                <a:latin typeface="Times New Roman"/>
                <a:cs typeface="Times New Roman"/>
              </a:rPr>
              <a:t>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divenire dei Monitori liberati, fusi,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Personalizzati. Noi intendiamo che ci </a:t>
            </a:r>
            <a:r>
              <a:rPr sz="1200" dirty="0">
                <a:latin typeface="Times New Roman"/>
                <a:cs typeface="Times New Roman"/>
              </a:rPr>
              <a:t>sono sette ordini di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non comprendiamo totalmente </a:t>
            </a:r>
            <a:r>
              <a:rPr sz="1200" spc="5" dirty="0">
                <a:latin typeface="Times New Roman"/>
                <a:cs typeface="Times New Roman"/>
              </a:rPr>
              <a:t>queste  </a:t>
            </a:r>
            <a:r>
              <a:rPr sz="1200" dirty="0">
                <a:latin typeface="Times New Roman"/>
                <a:cs typeface="Times New Roman"/>
              </a:rPr>
              <a:t>divisioni. </a:t>
            </a:r>
            <a:r>
              <a:rPr sz="1200" spc="-5" dirty="0">
                <a:latin typeface="Times New Roman"/>
                <a:cs typeface="Times New Roman"/>
              </a:rPr>
              <a:t>Noi designiamo spesso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ordini come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4699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(1178.3) 107:2.2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Aggiustatori </a:t>
            </a:r>
            <a:r>
              <a:rPr sz="1200" i="1" dirty="0">
                <a:latin typeface="Times New Roman"/>
                <a:cs typeface="Times New Roman"/>
              </a:rPr>
              <a:t>Vergini,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servono </a:t>
            </a:r>
            <a:r>
              <a:rPr sz="1200" spc="-5" dirty="0">
                <a:latin typeface="Times New Roman"/>
                <a:cs typeface="Times New Roman"/>
              </a:rPr>
              <a:t>nel loro incarico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di </a:t>
            </a:r>
            <a:r>
              <a:rPr sz="1200" spc="-5" dirty="0">
                <a:latin typeface="Times New Roman"/>
                <a:cs typeface="Times New Roman"/>
              </a:rPr>
              <a:t>candidati  evoluzionari </a:t>
            </a:r>
            <a:r>
              <a:rPr sz="1200" dirty="0">
                <a:latin typeface="Times New Roman"/>
                <a:cs typeface="Times New Roman"/>
              </a:rPr>
              <a:t>alla sopravvivenza </a:t>
            </a:r>
            <a:r>
              <a:rPr sz="1200" spc="-5" dirty="0">
                <a:latin typeface="Times New Roman"/>
                <a:cs typeface="Times New Roman"/>
              </a:rPr>
              <a:t>eterna. </a:t>
            </a:r>
            <a:r>
              <a:rPr sz="1200" dirty="0">
                <a:latin typeface="Times New Roman"/>
                <a:cs typeface="Times New Roman"/>
              </a:rPr>
              <a:t>I Monitori </a:t>
            </a:r>
            <a:r>
              <a:rPr sz="1200" spc="-5" dirty="0">
                <a:latin typeface="Times New Roman"/>
                <a:cs typeface="Times New Roman"/>
              </a:rPr>
              <a:t>del Mistero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eternamente uniformi quanto </a:t>
            </a:r>
            <a:r>
              <a:rPr sz="1200" dirty="0">
                <a:latin typeface="Times New Roman"/>
                <a:cs typeface="Times New Roman"/>
              </a:rPr>
              <a:t>alla loro </a:t>
            </a:r>
            <a:r>
              <a:rPr sz="1200" spc="-5" dirty="0">
                <a:latin typeface="Times New Roman"/>
                <a:cs typeface="Times New Roman"/>
              </a:rPr>
              <a:t>natura  divina.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uniformi anche nella </a:t>
            </a:r>
            <a:r>
              <a:rPr sz="1200" dirty="0">
                <a:latin typeface="Times New Roman"/>
                <a:cs typeface="Times New Roman"/>
              </a:rPr>
              <a:t>loro natura </a:t>
            </a:r>
            <a:r>
              <a:rPr sz="1200" spc="-5" dirty="0">
                <a:latin typeface="Times New Roman"/>
                <a:cs typeface="Times New Roman"/>
              </a:rPr>
              <a:t>esperienziale quando </a:t>
            </a:r>
            <a:r>
              <a:rPr sz="1200" dirty="0">
                <a:latin typeface="Times New Roman"/>
                <a:cs typeface="Times New Roman"/>
              </a:rPr>
              <a:t>escono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Divinington; </a:t>
            </a:r>
            <a:r>
              <a:rPr sz="1200" dirty="0">
                <a:latin typeface="Times New Roman"/>
                <a:cs typeface="Times New Roman"/>
              </a:rPr>
              <a:t>la  loro </a:t>
            </a:r>
            <a:r>
              <a:rPr sz="1200" spc="-5" dirty="0">
                <a:latin typeface="Times New Roman"/>
                <a:cs typeface="Times New Roman"/>
              </a:rPr>
              <a:t>differenziazione esperienziale successiva </a:t>
            </a:r>
            <a:r>
              <a:rPr sz="1200" dirty="0">
                <a:latin typeface="Times New Roman"/>
                <a:cs typeface="Times New Roman"/>
              </a:rPr>
              <a:t>risulta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esperienza reale nel ministero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46100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(1178.4) 107:2.3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Aggiustatori </a:t>
            </a:r>
            <a:r>
              <a:rPr sz="1200" i="1" dirty="0">
                <a:latin typeface="Times New Roman"/>
                <a:cs typeface="Times New Roman"/>
              </a:rPr>
              <a:t>Avanzati,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hanno </a:t>
            </a:r>
            <a:r>
              <a:rPr sz="1200" spc="-5" dirty="0">
                <a:latin typeface="Times New Roman"/>
                <a:cs typeface="Times New Roman"/>
              </a:rPr>
              <a:t>servito per </a:t>
            </a:r>
            <a:r>
              <a:rPr sz="1200" dirty="0">
                <a:latin typeface="Times New Roman"/>
                <a:cs typeface="Times New Roman"/>
              </a:rPr>
              <a:t>uno o più </a:t>
            </a:r>
            <a:r>
              <a:rPr sz="1200" spc="-5" dirty="0">
                <a:latin typeface="Times New Roman"/>
                <a:cs typeface="Times New Roman"/>
              </a:rPr>
              <a:t>periodi con creature </a:t>
            </a:r>
            <a:r>
              <a:rPr sz="1200" dirty="0">
                <a:latin typeface="Times New Roman"/>
                <a:cs typeface="Times New Roman"/>
              </a:rPr>
              <a:t>dotate di volontà </a:t>
            </a:r>
            <a:r>
              <a:rPr sz="1200" spc="-5" dirty="0">
                <a:latin typeface="Times New Roman"/>
                <a:cs typeface="Times New Roman"/>
              </a:rPr>
              <a:t>su  </a:t>
            </a:r>
            <a:r>
              <a:rPr sz="1200" dirty="0">
                <a:latin typeface="Times New Roman"/>
                <a:cs typeface="Times New Roman"/>
              </a:rPr>
              <a:t>mondi in cui la </a:t>
            </a:r>
            <a:r>
              <a:rPr sz="1200" spc="-5" dirty="0">
                <a:latin typeface="Times New Roman"/>
                <a:cs typeface="Times New Roman"/>
              </a:rPr>
              <a:t>fusione finale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tra l’identità </a:t>
            </a:r>
            <a:r>
              <a:rPr sz="1200" spc="-5" dirty="0">
                <a:latin typeface="Times New Roman"/>
                <a:cs typeface="Times New Roman"/>
              </a:rPr>
              <a:t>della creatura del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porzione individualizzata </a:t>
            </a:r>
            <a:r>
              <a:rPr sz="1200" spc="-5" dirty="0">
                <a:latin typeface="Times New Roman"/>
                <a:cs typeface="Times New Roman"/>
              </a:rPr>
              <a:t>dello  spirito della manifestazione nell’universo </a:t>
            </a:r>
            <a:r>
              <a:rPr sz="1200" dirty="0">
                <a:latin typeface="Times New Roman"/>
                <a:cs typeface="Times New Roman"/>
              </a:rPr>
              <a:t>locale della Terza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407034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(1178.5) 107:2.4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Aggiustatori Supremi, </a:t>
            </a:r>
            <a:r>
              <a:rPr sz="1200" spc="-5" dirty="0">
                <a:latin typeface="Times New Roman"/>
                <a:cs typeface="Times New Roman"/>
              </a:rPr>
              <a:t>quei Monitori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servito </a:t>
            </a:r>
            <a:r>
              <a:rPr sz="1200" spc="-5" dirty="0">
                <a:latin typeface="Times New Roman"/>
                <a:cs typeface="Times New Roman"/>
              </a:rPr>
              <a:t>nell’avventura del tempo </a:t>
            </a:r>
            <a:r>
              <a:rPr sz="1200" dirty="0">
                <a:latin typeface="Times New Roman"/>
                <a:cs typeface="Times New Roman"/>
              </a:rPr>
              <a:t>sui mondi  </a:t>
            </a:r>
            <a:r>
              <a:rPr sz="1200" spc="-5" dirty="0">
                <a:latin typeface="Times New Roman"/>
                <a:cs typeface="Times New Roman"/>
              </a:rPr>
              <a:t>evoluzionari, </a:t>
            </a:r>
            <a:r>
              <a:rPr sz="1200" dirty="0">
                <a:latin typeface="Times New Roman"/>
                <a:cs typeface="Times New Roman"/>
              </a:rPr>
              <a:t>ma i cui </a:t>
            </a:r>
            <a:r>
              <a:rPr sz="1200" spc="-5" dirty="0">
                <a:latin typeface="Times New Roman"/>
                <a:cs typeface="Times New Roman"/>
              </a:rPr>
              <a:t>partner umani </a:t>
            </a:r>
            <a:r>
              <a:rPr sz="1200" dirty="0">
                <a:latin typeface="Times New Roman"/>
                <a:cs typeface="Times New Roman"/>
              </a:rPr>
              <a:t>hanno rifiutato per </a:t>
            </a:r>
            <a:r>
              <a:rPr sz="1200" spc="-5" dirty="0">
                <a:latin typeface="Times New Roman"/>
                <a:cs typeface="Times New Roman"/>
              </a:rPr>
              <a:t>qualche ragione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eterna, </a:t>
            </a:r>
            <a:r>
              <a:rPr sz="1200" dirty="0">
                <a:latin typeface="Times New Roman"/>
                <a:cs typeface="Times New Roman"/>
              </a:rPr>
              <a:t>e quei </a:t>
            </a:r>
            <a:r>
              <a:rPr sz="1200" spc="-5" dirty="0">
                <a:latin typeface="Times New Roman"/>
                <a:cs typeface="Times New Roman"/>
              </a:rPr>
              <a:t>Monitori </a:t>
            </a:r>
            <a:r>
              <a:rPr sz="1200" dirty="0">
                <a:latin typeface="Times New Roman"/>
                <a:cs typeface="Times New Roman"/>
              </a:rPr>
              <a:t>che  sono stati </a:t>
            </a:r>
            <a:r>
              <a:rPr sz="1200" spc="-5" dirty="0">
                <a:latin typeface="Times New Roman"/>
                <a:cs typeface="Times New Roman"/>
              </a:rPr>
              <a:t>successivamente assegnati ad altre </a:t>
            </a:r>
            <a:r>
              <a:rPr sz="1200" dirty="0">
                <a:latin typeface="Times New Roman"/>
                <a:cs typeface="Times New Roman"/>
              </a:rPr>
              <a:t>avventure in altri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situati </a:t>
            </a:r>
            <a:r>
              <a:rPr sz="1200" spc="-5" dirty="0">
                <a:latin typeface="Times New Roman"/>
                <a:cs typeface="Times New Roman"/>
              </a:rPr>
              <a:t>su altri </a:t>
            </a:r>
            <a:r>
              <a:rPr sz="1200" dirty="0">
                <a:latin typeface="Times New Roman"/>
                <a:cs typeface="Times New Roman"/>
              </a:rPr>
              <a:t>mondi in </a:t>
            </a:r>
            <a:r>
              <a:rPr sz="1200" spc="-5" dirty="0">
                <a:latin typeface="Times New Roman"/>
                <a:cs typeface="Times New Roman"/>
              </a:rPr>
              <a:t>evoluzione. Un  Aggiustatore Supremo, </a:t>
            </a:r>
            <a:r>
              <a:rPr sz="1200" dirty="0">
                <a:latin typeface="Times New Roman"/>
                <a:cs typeface="Times New Roman"/>
              </a:rPr>
              <a:t>benché non più divino di un Monitore </a:t>
            </a:r>
            <a:r>
              <a:rPr sz="1200" spc="-5" dirty="0">
                <a:latin typeface="Times New Roman"/>
                <a:cs typeface="Times New Roman"/>
              </a:rPr>
              <a:t>Vergine, </a:t>
            </a:r>
            <a:r>
              <a:rPr sz="1200" dirty="0">
                <a:latin typeface="Times New Roman"/>
                <a:cs typeface="Times New Roman"/>
              </a:rPr>
              <a:t>ha fatto più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e può </a:t>
            </a:r>
            <a:r>
              <a:rPr sz="1200" spc="-5" dirty="0">
                <a:latin typeface="Times New Roman"/>
                <a:cs typeface="Times New Roman"/>
              </a:rPr>
              <a:t>fare cose nella  </a:t>
            </a:r>
            <a:r>
              <a:rPr sz="1200" dirty="0">
                <a:latin typeface="Times New Roman"/>
                <a:cs typeface="Times New Roman"/>
              </a:rPr>
              <a:t>mente umana che un Aggiustatore meno esperto non </a:t>
            </a:r>
            <a:r>
              <a:rPr sz="1200" spc="-5" dirty="0">
                <a:latin typeface="Times New Roman"/>
                <a:cs typeface="Times New Roman"/>
              </a:rPr>
              <a:t>potrebbe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4851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(1178.6) 107:2.5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Aggiustatori Scomparsi. </a:t>
            </a:r>
            <a:r>
              <a:rPr sz="1200" spc="-5" dirty="0">
                <a:latin typeface="Times New Roman"/>
                <a:cs typeface="Times New Roman"/>
              </a:rPr>
              <a:t>Avviene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punto una </a:t>
            </a:r>
            <a:r>
              <a:rPr sz="1200" spc="-5" dirty="0">
                <a:latin typeface="Times New Roman"/>
                <a:cs typeface="Times New Roman"/>
              </a:rPr>
              <a:t>pausa </a:t>
            </a:r>
            <a:r>
              <a:rPr sz="1200" dirty="0">
                <a:latin typeface="Times New Roman"/>
                <a:cs typeface="Times New Roman"/>
              </a:rPr>
              <a:t>nei nostri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carriere dei  Monitori del Mistero. </a:t>
            </a:r>
            <a:r>
              <a:rPr sz="1200" dirty="0">
                <a:latin typeface="Times New Roman"/>
                <a:cs typeface="Times New Roman"/>
              </a:rPr>
              <a:t>C’è un </a:t>
            </a:r>
            <a:r>
              <a:rPr sz="1200" spc="-5" dirty="0">
                <a:latin typeface="Times New Roman"/>
                <a:cs typeface="Times New Roman"/>
              </a:rPr>
              <a:t>quarto stadio </a:t>
            </a:r>
            <a:r>
              <a:rPr sz="1200" dirty="0">
                <a:latin typeface="Times New Roman"/>
                <a:cs typeface="Times New Roman"/>
              </a:rPr>
              <a:t>di servizio del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siamo certi.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insegnano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141209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00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Aggiustatori del </a:t>
            </a:r>
            <a:r>
              <a:rPr sz="1200" dirty="0">
                <a:latin typeface="Times New Roman"/>
                <a:cs typeface="Times New Roman"/>
              </a:rPr>
              <a:t>quarto </a:t>
            </a:r>
            <a:r>
              <a:rPr sz="1200" spc="-5" dirty="0">
                <a:latin typeface="Times New Roman"/>
                <a:cs typeface="Times New Roman"/>
              </a:rPr>
              <a:t>stadio eseguono incarichi separati, percorrendo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degli universi.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 Solitari </a:t>
            </a:r>
            <a:r>
              <a:rPr sz="1200" dirty="0">
                <a:latin typeface="Times New Roman"/>
                <a:cs typeface="Times New Roman"/>
              </a:rPr>
              <a:t>sono inclini a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siano come uno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Prima Sorgente 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piacevole associazione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Padre stesso. </a:t>
            </a:r>
            <a:r>
              <a:rPr sz="1200" dirty="0">
                <a:latin typeface="Times New Roman"/>
                <a:cs typeface="Times New Roman"/>
              </a:rPr>
              <a:t>Ed è del tutto possibile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Aggiustatore stia percorrendo l’universo  maestro stando simultaneamente </a:t>
            </a:r>
            <a:r>
              <a:rPr sz="1200" dirty="0">
                <a:latin typeface="Times New Roman"/>
                <a:cs typeface="Times New Roman"/>
              </a:rPr>
              <a:t>unito </a:t>
            </a:r>
            <a:r>
              <a:rPr sz="1200" spc="-5" dirty="0">
                <a:latin typeface="Times New Roman"/>
                <a:cs typeface="Times New Roman"/>
              </a:rPr>
              <a:t>al Padre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onnipresente.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77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(1178.7) 107:2.6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Aggiustatori </a:t>
            </a:r>
            <a:r>
              <a:rPr sz="1200" i="1" dirty="0">
                <a:latin typeface="Times New Roman"/>
                <a:cs typeface="Times New Roman"/>
              </a:rPr>
              <a:t>Liberati, </a:t>
            </a:r>
            <a:r>
              <a:rPr sz="1200" spc="-5" dirty="0">
                <a:latin typeface="Times New Roman"/>
                <a:cs typeface="Times New Roman"/>
              </a:rPr>
              <a:t>quei Monitori del Mistero che </a:t>
            </a:r>
            <a:r>
              <a:rPr sz="1200" dirty="0">
                <a:latin typeface="Times New Roman"/>
                <a:cs typeface="Times New Roman"/>
              </a:rPr>
              <a:t>sono stati </a:t>
            </a:r>
            <a:r>
              <a:rPr sz="1200" spc="-5" dirty="0">
                <a:latin typeface="Times New Roman"/>
                <a:cs typeface="Times New Roman"/>
              </a:rPr>
              <a:t>liberati per l’eternità </a:t>
            </a:r>
            <a:r>
              <a:rPr sz="1200" spc="5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del  tempo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 mortali delle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in evoluzione. Quali funzioni </a:t>
            </a:r>
            <a:r>
              <a:rPr sz="1200" spc="-5" dirty="0">
                <a:latin typeface="Times New Roman"/>
                <a:cs typeface="Times New Roman"/>
              </a:rPr>
              <a:t>essi possano svolgere, </a:t>
            </a:r>
            <a:r>
              <a:rPr sz="1200" dirty="0">
                <a:latin typeface="Times New Roman"/>
                <a:cs typeface="Times New Roman"/>
              </a:rPr>
              <a:t>non 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sappiamo.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(1179.1) 107:2.7 </a:t>
            </a:r>
            <a:r>
              <a:rPr sz="1200" dirty="0">
                <a:latin typeface="Times New Roman"/>
                <a:cs typeface="Times New Roman"/>
              </a:rPr>
              <a:t>6 </a:t>
            </a:r>
            <a:r>
              <a:rPr sz="1200" i="1" spc="-5" dirty="0">
                <a:latin typeface="Times New Roman"/>
                <a:cs typeface="Times New Roman"/>
              </a:rPr>
              <a:t>Aggiustatori </a:t>
            </a:r>
            <a:r>
              <a:rPr sz="1200" i="1" dirty="0">
                <a:latin typeface="Times New Roman"/>
                <a:cs typeface="Times New Roman"/>
              </a:rPr>
              <a:t>Fusi —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divenuti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dei  superuniversi,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partner eterni degli ascendenti temporali del Corpo della Finalità del Paradiso. Gli Aggiustatori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Pensiero si fondono generalmente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ascendenti del tempo, </a:t>
            </a:r>
            <a:r>
              <a:rPr sz="1200" dirty="0">
                <a:latin typeface="Times New Roman"/>
                <a:cs typeface="Times New Roman"/>
              </a:rPr>
              <a:t>e con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sopravviventi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registrati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entrata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uscita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Ascendington; essi seguono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sorte degli </a:t>
            </a:r>
            <a:r>
              <a:rPr sz="1200" spc="-5" dirty="0">
                <a:latin typeface="Times New Roman"/>
                <a:cs typeface="Times New Roman"/>
              </a:rPr>
              <a:t>esseri ascendenti.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fusione con  l’anima evoluzionaria ascendente, </a:t>
            </a:r>
            <a:r>
              <a:rPr sz="1200" dirty="0">
                <a:latin typeface="Times New Roman"/>
                <a:cs typeface="Times New Roman"/>
              </a:rPr>
              <a:t>sembra </a:t>
            </a:r>
            <a:r>
              <a:rPr sz="1200" spc="-5" dirty="0">
                <a:latin typeface="Times New Roman"/>
                <a:cs typeface="Times New Roman"/>
              </a:rPr>
              <a:t>che l’Aggiustatore passi dal </a:t>
            </a:r>
            <a:r>
              <a:rPr sz="1200" dirty="0">
                <a:latin typeface="Times New Roman"/>
                <a:cs typeface="Times New Roman"/>
              </a:rPr>
              <a:t>livello esistenziale </a:t>
            </a:r>
            <a:r>
              <a:rPr sz="1200" spc="-5" dirty="0">
                <a:latin typeface="Times New Roman"/>
                <a:cs typeface="Times New Roman"/>
              </a:rPr>
              <a:t>assoluto dell’universo al  livello esperienziale finito d’associazione funzionale 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ascendente. Benché </a:t>
            </a:r>
            <a:r>
              <a:rPr sz="1200" dirty="0">
                <a:latin typeface="Times New Roman"/>
                <a:cs typeface="Times New Roman"/>
              </a:rPr>
              <a:t>conservi tutto il 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esistenziale divina,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Aggiustatore fuso </a:t>
            </a:r>
            <a:r>
              <a:rPr sz="1200" dirty="0">
                <a:latin typeface="Times New Roman"/>
                <a:cs typeface="Times New Roman"/>
              </a:rPr>
              <a:t>diviene indissolubilmente </a:t>
            </a:r>
            <a:r>
              <a:rPr sz="1200" spc="-5" dirty="0">
                <a:latin typeface="Times New Roman"/>
                <a:cs typeface="Times New Roman"/>
              </a:rPr>
              <a:t>legato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carriera  ascendente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mortale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sopravvivente.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74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(1179.2) 107:2.8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Aggiustatori </a:t>
            </a:r>
            <a:r>
              <a:rPr sz="1200" i="1" dirty="0">
                <a:latin typeface="Times New Roman"/>
                <a:cs typeface="Times New Roman"/>
              </a:rPr>
              <a:t>Personalizzati, </a:t>
            </a:r>
            <a:r>
              <a:rPr sz="1200" spc="-5" dirty="0">
                <a:latin typeface="Times New Roman"/>
                <a:cs typeface="Times New Roman"/>
              </a:rPr>
              <a:t>quelli che hanno servito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 Paradiso incarnati, così </a:t>
            </a:r>
            <a:r>
              <a:rPr sz="1200" dirty="0">
                <a:latin typeface="Times New Roman"/>
                <a:cs typeface="Times New Roman"/>
              </a:rPr>
              <a:t>come  molti </a:t>
            </a:r>
            <a:r>
              <a:rPr sz="1200" spc="-5" dirty="0">
                <a:latin typeface="Times New Roman"/>
                <a:cs typeface="Times New Roman"/>
              </a:rPr>
              <a:t>altri che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particolarmente </a:t>
            </a:r>
            <a:r>
              <a:rPr sz="1200" dirty="0">
                <a:latin typeface="Times New Roman"/>
                <a:cs typeface="Times New Roman"/>
              </a:rPr>
              <a:t>distinti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residenza mortale,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cui soggetti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rifiutato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sopravvivenza. Noi </a:t>
            </a:r>
            <a:r>
              <a:rPr sz="1200" dirty="0">
                <a:latin typeface="Times New Roman"/>
                <a:cs typeface="Times New Roman"/>
              </a:rPr>
              <a:t>abbiamo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Aggiustatori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personalizzati su raccomandazione 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del superuniverso cui sono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assegnati.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6895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530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(698.4) 61:4.2 </a:t>
            </a:r>
            <a:r>
              <a:rPr sz="1200" i="1" dirty="0">
                <a:latin typeface="Times New Roman"/>
                <a:cs typeface="Times New Roman"/>
              </a:rPr>
              <a:t>10.000.000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un’era di </a:t>
            </a:r>
            <a:r>
              <a:rPr sz="1200" spc="-5" dirty="0">
                <a:latin typeface="Times New Roman"/>
                <a:cs typeface="Times New Roman"/>
              </a:rPr>
              <a:t>diffusi </a:t>
            </a:r>
            <a:r>
              <a:rPr sz="1200" dirty="0">
                <a:latin typeface="Times New Roman"/>
                <a:cs typeface="Times New Roman"/>
              </a:rPr>
              <a:t>depositi </a:t>
            </a:r>
            <a:r>
              <a:rPr sz="1200" spc="-5" dirty="0">
                <a:latin typeface="Times New Roman"/>
                <a:cs typeface="Times New Roman"/>
              </a:rPr>
              <a:t>terrestri locali sulle pianure dei continenti,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maggior parte 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sedimentazioni furono successivamente asportate.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dell’Europa era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sommersa,  comprese alcune </a:t>
            </a:r>
            <a:r>
              <a:rPr sz="1200" dirty="0">
                <a:latin typeface="Times New Roman"/>
                <a:cs typeface="Times New Roman"/>
              </a:rPr>
              <a:t>parti </a:t>
            </a:r>
            <a:r>
              <a:rPr sz="1200" spc="-5" dirty="0">
                <a:latin typeface="Times New Roman"/>
                <a:cs typeface="Times New Roman"/>
              </a:rPr>
              <a:t>dell’Inghilterra, del Belgio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Francia,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Mare Mediterraneo </a:t>
            </a:r>
            <a:r>
              <a:rPr sz="1200" dirty="0">
                <a:latin typeface="Times New Roman"/>
                <a:cs typeface="Times New Roman"/>
              </a:rPr>
              <a:t>ricopriva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dell’Africa</a:t>
            </a:r>
            <a:endParaRPr sz="1200">
              <a:latin typeface="Times New Roman"/>
              <a:cs typeface="Times New Roman"/>
            </a:endParaRPr>
          </a:p>
          <a:p>
            <a:pPr marL="63500" marR="1250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settentrionale. Nell’America del Nord si </a:t>
            </a:r>
            <a:r>
              <a:rPr sz="1200" dirty="0">
                <a:latin typeface="Times New Roman"/>
                <a:cs typeface="Times New Roman"/>
              </a:rPr>
              <a:t>accumularono </a:t>
            </a:r>
            <a:r>
              <a:rPr sz="1200" spc="-5" dirty="0">
                <a:latin typeface="Times New Roman"/>
                <a:cs typeface="Times New Roman"/>
              </a:rPr>
              <a:t>estesi </a:t>
            </a:r>
            <a:r>
              <a:rPr sz="1200" dirty="0">
                <a:latin typeface="Times New Roman"/>
                <a:cs typeface="Times New Roman"/>
              </a:rPr>
              <a:t>depositi alla </a:t>
            </a:r>
            <a:r>
              <a:rPr sz="1200" spc="-5" dirty="0">
                <a:latin typeface="Times New Roman"/>
                <a:cs typeface="Times New Roman"/>
              </a:rPr>
              <a:t>base delle montagne,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laghi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grandi </a:t>
            </a:r>
            <a:r>
              <a:rPr sz="1200" dirty="0">
                <a:latin typeface="Times New Roman"/>
                <a:cs typeface="Times New Roman"/>
              </a:rPr>
              <a:t>bacini  </a:t>
            </a:r>
            <a:r>
              <a:rPr sz="1200" spc="-5" dirty="0">
                <a:latin typeface="Times New Roman"/>
                <a:cs typeface="Times New Roman"/>
              </a:rPr>
              <a:t>terrestri. Questi depositi hanno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spessore </a:t>
            </a:r>
            <a:r>
              <a:rPr sz="1200" dirty="0">
                <a:latin typeface="Times New Roman"/>
                <a:cs typeface="Times New Roman"/>
              </a:rPr>
              <a:t>medio di soli </a:t>
            </a:r>
            <a:r>
              <a:rPr sz="1200" spc="-5" dirty="0">
                <a:latin typeface="Times New Roman"/>
                <a:cs typeface="Times New Roman"/>
              </a:rPr>
              <a:t>sessanta metri, sono </a:t>
            </a:r>
            <a:r>
              <a:rPr sz="1200" dirty="0">
                <a:latin typeface="Times New Roman"/>
                <a:cs typeface="Times New Roman"/>
              </a:rPr>
              <a:t>più o meno </a:t>
            </a:r>
            <a:r>
              <a:rPr sz="1200" spc="-5" dirty="0">
                <a:latin typeface="Times New Roman"/>
                <a:cs typeface="Times New Roman"/>
              </a:rPr>
              <a:t>colorati ed </a:t>
            </a:r>
            <a:r>
              <a:rPr sz="1200" dirty="0">
                <a:latin typeface="Times New Roman"/>
                <a:cs typeface="Times New Roman"/>
              </a:rPr>
              <a:t>i fossili </a:t>
            </a:r>
            <a:r>
              <a:rPr sz="1200" spc="-5" dirty="0">
                <a:latin typeface="Times New Roman"/>
                <a:cs typeface="Times New Roman"/>
              </a:rPr>
              <a:t>sono rari. Nell’ovest  dell’America del Nord </a:t>
            </a:r>
            <a:r>
              <a:rPr sz="1200" dirty="0">
                <a:latin typeface="Times New Roman"/>
                <a:cs typeface="Times New Roman"/>
              </a:rPr>
              <a:t>esistevano due </a:t>
            </a:r>
            <a:r>
              <a:rPr sz="1200" spc="-5" dirty="0">
                <a:latin typeface="Times New Roman"/>
                <a:cs typeface="Times New Roman"/>
              </a:rPr>
              <a:t>grandi laghi d’acqua </a:t>
            </a:r>
            <a:r>
              <a:rPr sz="1200" dirty="0">
                <a:latin typeface="Times New Roman"/>
                <a:cs typeface="Times New Roman"/>
              </a:rPr>
              <a:t>dolce.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Sierras si stavano elevando; gli Shasta, gli Hood ed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Rainier</a:t>
            </a:r>
            <a:endParaRPr sz="1200">
              <a:latin typeface="Times New Roman"/>
              <a:cs typeface="Times New Roman"/>
            </a:endParaRPr>
          </a:p>
          <a:p>
            <a:pPr marL="63500" marR="426084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iniziavano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montagne. Ma </a:t>
            </a:r>
            <a:r>
              <a:rPr sz="1200" dirty="0">
                <a:latin typeface="Times New Roman"/>
                <a:cs typeface="Times New Roman"/>
              </a:rPr>
              <a:t>non fu prima </a:t>
            </a:r>
            <a:r>
              <a:rPr sz="1200" spc="-5" dirty="0">
                <a:latin typeface="Times New Roman"/>
                <a:cs typeface="Times New Roman"/>
              </a:rPr>
              <a:t>della successiva era glaciale </a:t>
            </a:r>
            <a:r>
              <a:rPr sz="1200" dirty="0">
                <a:latin typeface="Times New Roman"/>
                <a:cs typeface="Times New Roman"/>
              </a:rPr>
              <a:t>che l’America </a:t>
            </a:r>
            <a:r>
              <a:rPr sz="1200" spc="-5" dirty="0">
                <a:latin typeface="Times New Roman"/>
                <a:cs typeface="Times New Roman"/>
              </a:rPr>
              <a:t>del Nord cominciò </a:t>
            </a:r>
            <a:r>
              <a:rPr sz="1200" dirty="0">
                <a:latin typeface="Times New Roman"/>
                <a:cs typeface="Times New Roman"/>
              </a:rPr>
              <a:t>il suo  </a:t>
            </a:r>
            <a:r>
              <a:rPr sz="1200" spc="-5" dirty="0">
                <a:latin typeface="Times New Roman"/>
                <a:cs typeface="Times New Roman"/>
              </a:rPr>
              <a:t>scorrimento verso </a:t>
            </a:r>
            <a:r>
              <a:rPr sz="1200" dirty="0">
                <a:latin typeface="Times New Roman"/>
                <a:cs typeface="Times New Roman"/>
              </a:rPr>
              <a:t>la depressione</a:t>
            </a:r>
            <a:r>
              <a:rPr sz="1200" spc="-5" dirty="0">
                <a:latin typeface="Times New Roman"/>
                <a:cs typeface="Times New Roman"/>
              </a:rPr>
              <a:t> atlantica.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(698.5) 61:4.3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breve periodo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terre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di nuovo collegate, </a:t>
            </a:r>
            <a:r>
              <a:rPr sz="1200" spc="-5" dirty="0">
                <a:latin typeface="Times New Roman"/>
                <a:cs typeface="Times New Roman"/>
              </a:rPr>
              <a:t>ad eccezione dell’Australia, ed </a:t>
            </a:r>
            <a:r>
              <a:rPr sz="1200" dirty="0">
                <a:latin typeface="Times New Roman"/>
                <a:cs typeface="Times New Roman"/>
              </a:rPr>
              <a:t>avvenne l’ultima  </a:t>
            </a:r>
            <a:r>
              <a:rPr sz="1200" spc="-5" dirty="0">
                <a:latin typeface="Times New Roman"/>
                <a:cs typeface="Times New Roman"/>
              </a:rPr>
              <a:t>migrazione animale su </a:t>
            </a:r>
            <a:r>
              <a:rPr sz="1200" dirty="0">
                <a:latin typeface="Times New Roman"/>
                <a:cs typeface="Times New Roman"/>
              </a:rPr>
              <a:t>scala </a:t>
            </a:r>
            <a:r>
              <a:rPr sz="1200" spc="-5" dirty="0">
                <a:latin typeface="Times New Roman"/>
                <a:cs typeface="Times New Roman"/>
              </a:rPr>
              <a:t>mondiale. L’America del Nord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collegata sia con l’America </a:t>
            </a:r>
            <a:r>
              <a:rPr sz="1200" dirty="0">
                <a:latin typeface="Times New Roman"/>
                <a:cs typeface="Times New Roman"/>
              </a:rPr>
              <a:t>del Sud </a:t>
            </a:r>
            <a:r>
              <a:rPr sz="1200" spc="-5" dirty="0">
                <a:latin typeface="Times New Roman"/>
                <a:cs typeface="Times New Roman"/>
              </a:rPr>
              <a:t>che con l’Asia, </a:t>
            </a:r>
            <a:r>
              <a:rPr sz="1200" dirty="0">
                <a:latin typeface="Times New Roman"/>
                <a:cs typeface="Times New Roman"/>
              </a:rPr>
              <a:t>e vi fu un libero  </a:t>
            </a:r>
            <a:r>
              <a:rPr sz="1200" spc="-5" dirty="0">
                <a:latin typeface="Times New Roman"/>
                <a:cs typeface="Times New Roman"/>
              </a:rPr>
              <a:t>scambio nel regno </a:t>
            </a:r>
            <a:r>
              <a:rPr sz="1200" dirty="0">
                <a:latin typeface="Times New Roman"/>
                <a:cs typeface="Times New Roman"/>
              </a:rPr>
              <a:t>animale. </a:t>
            </a:r>
            <a:r>
              <a:rPr sz="1200" spc="-5" dirty="0">
                <a:latin typeface="Times New Roman"/>
                <a:cs typeface="Times New Roman"/>
              </a:rPr>
              <a:t>Bradipi, armadilli, antilopi ed </a:t>
            </a:r>
            <a:r>
              <a:rPr sz="1200" dirty="0">
                <a:latin typeface="Times New Roman"/>
                <a:cs typeface="Times New Roman"/>
              </a:rPr>
              <a:t>orsi </a:t>
            </a:r>
            <a:r>
              <a:rPr sz="1200" spc="-5" dirty="0">
                <a:latin typeface="Times New Roman"/>
                <a:cs typeface="Times New Roman"/>
              </a:rPr>
              <a:t>asiatici </a:t>
            </a:r>
            <a:r>
              <a:rPr sz="1200" dirty="0">
                <a:latin typeface="Times New Roman"/>
                <a:cs typeface="Times New Roman"/>
              </a:rPr>
              <a:t>entrarono </a:t>
            </a:r>
            <a:r>
              <a:rPr sz="1200" spc="-5" dirty="0">
                <a:latin typeface="Times New Roman"/>
                <a:cs typeface="Times New Roman"/>
              </a:rPr>
              <a:t>nell’America del </a:t>
            </a:r>
            <a:r>
              <a:rPr sz="1200" dirty="0">
                <a:latin typeface="Times New Roman"/>
                <a:cs typeface="Times New Roman"/>
              </a:rPr>
              <a:t>Nord,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cammelli</a:t>
            </a:r>
            <a:endParaRPr sz="1200">
              <a:latin typeface="Times New Roman"/>
              <a:cs typeface="Times New Roman"/>
            </a:endParaRPr>
          </a:p>
          <a:p>
            <a:pPr marL="63500" marR="622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nordamericani </a:t>
            </a:r>
            <a:r>
              <a:rPr sz="1200" dirty="0">
                <a:latin typeface="Times New Roman"/>
                <a:cs typeface="Times New Roman"/>
              </a:rPr>
              <a:t>andarono in Cina. I </a:t>
            </a:r>
            <a:r>
              <a:rPr sz="1200" spc="-5" dirty="0">
                <a:latin typeface="Times New Roman"/>
                <a:cs typeface="Times New Roman"/>
              </a:rPr>
              <a:t>rinoceronti emigrarono </a:t>
            </a:r>
            <a:r>
              <a:rPr sz="1200" dirty="0">
                <a:latin typeface="Times New Roman"/>
                <a:cs typeface="Times New Roman"/>
              </a:rPr>
              <a:t>in tutto il mondo </a:t>
            </a:r>
            <a:r>
              <a:rPr sz="1200" spc="-5" dirty="0">
                <a:latin typeface="Times New Roman"/>
                <a:cs typeface="Times New Roman"/>
              </a:rPr>
              <a:t>eccetto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Australia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nell’America del </a:t>
            </a:r>
            <a:r>
              <a:rPr sz="1200" dirty="0">
                <a:latin typeface="Times New Roman"/>
                <a:cs typeface="Times New Roman"/>
              </a:rPr>
              <a:t>Sud, </a:t>
            </a:r>
            <a:r>
              <a:rPr sz="1200" spc="1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fine di questo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estinsero nell’emisfero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occidentale.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993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(698.6) 61:4.4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del periodo </a:t>
            </a:r>
            <a:r>
              <a:rPr sz="1200" dirty="0">
                <a:latin typeface="Times New Roman"/>
                <a:cs typeface="Times New Roman"/>
              </a:rPr>
              <a:t>precedente </a:t>
            </a:r>
            <a:r>
              <a:rPr sz="1200" spc="-5" dirty="0">
                <a:latin typeface="Times New Roman"/>
                <a:cs typeface="Times New Roman"/>
              </a:rPr>
              <a:t>continuò ad evolversi </a:t>
            </a:r>
            <a:r>
              <a:rPr sz="1200" dirty="0">
                <a:latin typeface="Times New Roman"/>
                <a:cs typeface="Times New Roman"/>
              </a:rPr>
              <a:t>e a diffondersi.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 dei felini </a:t>
            </a:r>
            <a:r>
              <a:rPr sz="1200" dirty="0">
                <a:latin typeface="Times New Roman"/>
                <a:cs typeface="Times New Roman"/>
              </a:rPr>
              <a:t>dominava la vita 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e la vita marina </a:t>
            </a:r>
            <a:r>
              <a:rPr sz="1200" spc="-5" dirty="0">
                <a:latin typeface="Times New Roman"/>
                <a:cs typeface="Times New Roman"/>
              </a:rPr>
              <a:t>era quasi stazionaria.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cavalli erano ancora </a:t>
            </a:r>
            <a:r>
              <a:rPr sz="1200" dirty="0">
                <a:latin typeface="Times New Roman"/>
                <a:cs typeface="Times New Roman"/>
              </a:rPr>
              <a:t>del tipo a </a:t>
            </a:r>
            <a:r>
              <a:rPr sz="1200" spc="-5" dirty="0">
                <a:latin typeface="Times New Roman"/>
                <a:cs typeface="Times New Roman"/>
              </a:rPr>
              <a:t>tre unghie, </a:t>
            </a:r>
            <a:r>
              <a:rPr sz="1200" dirty="0">
                <a:latin typeface="Times New Roman"/>
                <a:cs typeface="Times New Roman"/>
              </a:rPr>
              <a:t>ma i tipi </a:t>
            </a:r>
            <a:r>
              <a:rPr sz="1200" spc="-5" dirty="0">
                <a:latin typeface="Times New Roman"/>
                <a:cs typeface="Times New Roman"/>
              </a:rPr>
              <a:t>moderni stavano </a:t>
            </a:r>
            <a:r>
              <a:rPr sz="1200" spc="1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arrivare; lama </a:t>
            </a:r>
            <a:r>
              <a:rPr sz="1200" dirty="0">
                <a:latin typeface="Times New Roman"/>
                <a:cs typeface="Times New Roman"/>
              </a:rPr>
              <a:t>e cammelli simili </a:t>
            </a:r>
            <a:r>
              <a:rPr sz="1200" spc="-5" dirty="0">
                <a:latin typeface="Times New Roman"/>
                <a:cs typeface="Times New Roman"/>
              </a:rPr>
              <a:t>alla giraffa si mescolarono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cavalli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pianure </a:t>
            </a:r>
            <a:r>
              <a:rPr sz="1200" dirty="0">
                <a:latin typeface="Times New Roman"/>
                <a:cs typeface="Times New Roman"/>
              </a:rPr>
              <a:t>da pascolo.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Africa apparve </a:t>
            </a:r>
            <a:r>
              <a:rPr sz="1200" dirty="0">
                <a:latin typeface="Times New Roman"/>
                <a:cs typeface="Times New Roman"/>
              </a:rPr>
              <a:t>la giraffa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collo lungo come </a:t>
            </a:r>
            <a:r>
              <a:rPr sz="1200" dirty="0">
                <a:latin typeface="Times New Roman"/>
                <a:cs typeface="Times New Roman"/>
              </a:rPr>
              <a:t>quello di </a:t>
            </a:r>
            <a:r>
              <a:rPr sz="1200" spc="-5" dirty="0">
                <a:latin typeface="Times New Roman"/>
                <a:cs typeface="Times New Roman"/>
              </a:rPr>
              <a:t>oggi. Nell’America del </a:t>
            </a:r>
            <a:r>
              <a:rPr sz="1200" dirty="0">
                <a:latin typeface="Times New Roman"/>
                <a:cs typeface="Times New Roman"/>
              </a:rPr>
              <a:t>Sud </a:t>
            </a:r>
            <a:r>
              <a:rPr sz="1200" spc="-5" dirty="0">
                <a:latin typeface="Times New Roman"/>
                <a:cs typeface="Times New Roman"/>
              </a:rPr>
              <a:t>si evolvettero </a:t>
            </a:r>
            <a:r>
              <a:rPr sz="1200" dirty="0">
                <a:latin typeface="Times New Roman"/>
                <a:cs typeface="Times New Roman"/>
              </a:rPr>
              <a:t>bradipi, </a:t>
            </a:r>
            <a:r>
              <a:rPr sz="1200" spc="-5" dirty="0">
                <a:latin typeface="Times New Roman"/>
                <a:cs typeface="Times New Roman"/>
              </a:rPr>
              <a:t>armadilli, formichieri </a:t>
            </a:r>
            <a:r>
              <a:rPr sz="1200" dirty="0">
                <a:latin typeface="Times New Roman"/>
                <a:cs typeface="Times New Roman"/>
              </a:rPr>
              <a:t>ed il tipo sudamericano di  </a:t>
            </a:r>
            <a:r>
              <a:rPr sz="1200" spc="-5" dirty="0">
                <a:latin typeface="Times New Roman"/>
                <a:cs typeface="Times New Roman"/>
              </a:rPr>
              <a:t>scimmie primitive.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continenti </a:t>
            </a:r>
            <a:r>
              <a:rPr sz="1200" spc="-5" dirty="0">
                <a:latin typeface="Times New Roman"/>
                <a:cs typeface="Times New Roman"/>
              </a:rPr>
              <a:t>fossero alla fine isolati,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mastodonti, questi animali massicci, emigrarono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il  mondo </a:t>
            </a:r>
            <a:r>
              <a:rPr sz="1200" spc="-5" dirty="0">
                <a:latin typeface="Times New Roman"/>
                <a:cs typeface="Times New Roman"/>
              </a:rPr>
              <a:t>eccetto </a:t>
            </a:r>
            <a:r>
              <a:rPr sz="1200" dirty="0">
                <a:latin typeface="Times New Roman"/>
                <a:cs typeface="Times New Roman"/>
              </a:rPr>
              <a:t>che 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Australia.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1340" cy="39630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(1179.3) 107:2.9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molti </a:t>
            </a:r>
            <a:r>
              <a:rPr sz="1200" dirty="0">
                <a:latin typeface="Times New Roman"/>
                <a:cs typeface="Times New Roman"/>
              </a:rPr>
              <a:t>modi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misteriosi frammenti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possono essere classificati: 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assegnazione  nell’universo, secondo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riuscita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risiedere in un </a:t>
            </a:r>
            <a:r>
              <a:rPr sz="1200" spc="-5" dirty="0">
                <a:latin typeface="Times New Roman"/>
                <a:cs typeface="Times New Roman"/>
              </a:rPr>
              <a:t>singolo mortale, </a:t>
            </a:r>
            <a:r>
              <a:rPr sz="1200" dirty="0">
                <a:latin typeface="Times New Roman"/>
                <a:cs typeface="Times New Roman"/>
              </a:rPr>
              <a:t>od anche </a:t>
            </a:r>
            <a:r>
              <a:rPr sz="1200" spc="-5" dirty="0">
                <a:latin typeface="Times New Roman"/>
                <a:cs typeface="Times New Roman"/>
              </a:rPr>
              <a:t>secondo l’ascendenza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candidato  </a:t>
            </a:r>
            <a:r>
              <a:rPr sz="1200" spc="-5" dirty="0">
                <a:latin typeface="Times New Roman"/>
                <a:cs typeface="Times New Roman"/>
              </a:rPr>
              <a:t>mortale alla fusione.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sede degli Aggiustatori su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Divinington</a:t>
            </a:r>
            <a:endParaRPr sz="1600">
              <a:latin typeface="Times New Roman"/>
              <a:cs typeface="Times New Roman"/>
            </a:endParaRPr>
          </a:p>
          <a:p>
            <a:pPr marL="88900" marR="9207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(1179.4) 107:3.1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universali concernenti </a:t>
            </a:r>
            <a:r>
              <a:rPr sz="1200" dirty="0">
                <a:latin typeface="Times New Roman"/>
                <a:cs typeface="Times New Roman"/>
              </a:rPr>
              <a:t>l’invio, </a:t>
            </a:r>
            <a:r>
              <a:rPr sz="1200" spc="-5" dirty="0">
                <a:latin typeface="Times New Roman"/>
                <a:cs typeface="Times New Roman"/>
              </a:rPr>
              <a:t>l’amministrazione,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direzione ed </a:t>
            </a:r>
            <a:r>
              <a:rPr sz="1200" dirty="0">
                <a:latin typeface="Times New Roman"/>
                <a:cs typeface="Times New Roman"/>
              </a:rPr>
              <a:t>il ritorno </a:t>
            </a:r>
            <a:r>
              <a:rPr sz="1200" spc="-5" dirty="0">
                <a:latin typeface="Times New Roman"/>
                <a:cs typeface="Times New Roman"/>
              </a:rPr>
              <a:t>dei Monitori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Mistero dal  servizio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sette superuniversi sembrano essere incentrate </a:t>
            </a:r>
            <a:r>
              <a:rPr sz="1200" dirty="0">
                <a:latin typeface="Times New Roman"/>
                <a:cs typeface="Times New Roman"/>
              </a:rPr>
              <a:t>sulla sfera sacra di </a:t>
            </a:r>
            <a:r>
              <a:rPr sz="1200" spc="-5" dirty="0">
                <a:latin typeface="Times New Roman"/>
                <a:cs typeface="Times New Roman"/>
              </a:rPr>
              <a:t>Divinington. Per </a:t>
            </a:r>
            <a:r>
              <a:rPr sz="1200" dirty="0">
                <a:latin typeface="Times New Roman"/>
                <a:cs typeface="Times New Roman"/>
              </a:rPr>
              <a:t>quanto ne </a:t>
            </a:r>
            <a:r>
              <a:rPr sz="1200" spc="-5" dirty="0">
                <a:latin typeface="Times New Roman"/>
                <a:cs typeface="Times New Roman"/>
              </a:rPr>
              <a:t>so </a:t>
            </a:r>
            <a:r>
              <a:rPr sz="1200" dirty="0">
                <a:latin typeface="Times New Roman"/>
                <a:cs typeface="Times New Roman"/>
              </a:rPr>
              <a:t>io, solo </a:t>
            </a:r>
            <a:r>
              <a:rPr sz="1200" spc="-5" dirty="0">
                <a:latin typeface="Times New Roman"/>
                <a:cs typeface="Times New Roman"/>
              </a:rPr>
              <a:t>gli  Aggiustatori ed altre </a:t>
            </a:r>
            <a:r>
              <a:rPr sz="1200" dirty="0">
                <a:latin typeface="Times New Roman"/>
                <a:cs typeface="Times New Roman"/>
              </a:rPr>
              <a:t>entità </a:t>
            </a:r>
            <a:r>
              <a:rPr sz="1200" spc="-5" dirty="0">
                <a:latin typeface="Times New Roman"/>
                <a:cs typeface="Times New Roman"/>
              </a:rPr>
              <a:t>del Padre hanno soggiornato su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sfera. </a:t>
            </a:r>
            <a:r>
              <a:rPr sz="1200" dirty="0">
                <a:latin typeface="Times New Roman"/>
                <a:cs typeface="Times New Roman"/>
              </a:rPr>
              <a:t>Sembra </a:t>
            </a:r>
            <a:r>
              <a:rPr sz="1200" spc="-5" dirty="0">
                <a:latin typeface="Times New Roman"/>
                <a:cs typeface="Times New Roman"/>
              </a:rPr>
              <a:t>probabile che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entità prepersonali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rivelate condividano </a:t>
            </a:r>
            <a:r>
              <a:rPr sz="1200" dirty="0">
                <a:latin typeface="Times New Roman"/>
                <a:cs typeface="Times New Roman"/>
              </a:rPr>
              <a:t>Divinington con </a:t>
            </a:r>
            <a:r>
              <a:rPr sz="1200" spc="-5" dirty="0">
                <a:latin typeface="Times New Roman"/>
                <a:cs typeface="Times New Roman"/>
              </a:rPr>
              <a:t>gli Aggiustatori come </a:t>
            </a:r>
            <a:r>
              <a:rPr sz="1200" dirty="0">
                <a:latin typeface="Times New Roman"/>
                <a:cs typeface="Times New Roman"/>
              </a:rPr>
              <a:t>sfera sede. Non ipotizziamo </a:t>
            </a:r>
            <a:r>
              <a:rPr sz="1200" spc="-5" dirty="0">
                <a:latin typeface="Times New Roman"/>
                <a:cs typeface="Times New Roman"/>
              </a:rPr>
              <a:t>che queste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entità possano essere  associate </a:t>
            </a:r>
            <a:r>
              <a:rPr sz="1200" dirty="0">
                <a:latin typeface="Times New Roman"/>
                <a:cs typeface="Times New Roman"/>
              </a:rPr>
              <a:t>in qualche modo </a:t>
            </a:r>
            <a:r>
              <a:rPr sz="1200" spc="-5" dirty="0">
                <a:latin typeface="Times New Roman"/>
                <a:cs typeface="Times New Roman"/>
              </a:rPr>
              <a:t>al ministero presente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futuro dei </a:t>
            </a:r>
            <a:r>
              <a:rPr sz="1200" dirty="0">
                <a:latin typeface="Times New Roman"/>
                <a:cs typeface="Times New Roman"/>
              </a:rPr>
              <a:t>Monitori del </a:t>
            </a:r>
            <a:r>
              <a:rPr sz="1200" spc="-5" dirty="0">
                <a:latin typeface="Times New Roman"/>
                <a:cs typeface="Times New Roman"/>
              </a:rPr>
              <a:t>Mistero. 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lo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sappiamo.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936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(1179.5) 107:3.2 </a:t>
            </a:r>
            <a:r>
              <a:rPr sz="1200" spc="-5" dirty="0">
                <a:latin typeface="Times New Roman"/>
                <a:cs typeface="Times New Roman"/>
              </a:rPr>
              <a:t>Quando 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tornano dal Padre, </a:t>
            </a:r>
            <a:r>
              <a:rPr sz="1200" dirty="0">
                <a:latin typeface="Times New Roman"/>
                <a:cs typeface="Times New Roman"/>
              </a:rPr>
              <a:t>ritornano </a:t>
            </a:r>
            <a:r>
              <a:rPr sz="1200" spc="-5" dirty="0">
                <a:latin typeface="Times New Roman"/>
                <a:cs typeface="Times New Roman"/>
              </a:rPr>
              <a:t>nel regno della </a:t>
            </a:r>
            <a:r>
              <a:rPr sz="1200" dirty="0">
                <a:latin typeface="Times New Roman"/>
                <a:cs typeface="Times New Roman"/>
              </a:rPr>
              <a:t>loro presunta </a:t>
            </a:r>
            <a:r>
              <a:rPr sz="1200" spc="-5" dirty="0">
                <a:latin typeface="Times New Roman"/>
                <a:cs typeface="Times New Roman"/>
              </a:rPr>
              <a:t>origine, Divinington;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probabilmente come </a:t>
            </a:r>
            <a:r>
              <a:rPr sz="1200" dirty="0">
                <a:latin typeface="Times New Roman"/>
                <a:cs typeface="Times New Roman"/>
              </a:rPr>
              <a:t>parte di questa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c’è un </a:t>
            </a:r>
            <a:r>
              <a:rPr sz="1200" spc="-5" dirty="0">
                <a:latin typeface="Times New Roman"/>
                <a:cs typeface="Times New Roman"/>
              </a:rPr>
              <a:t>contatto reale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paradisiaca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manifestazione speciale 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ritiene </a:t>
            </a:r>
            <a:r>
              <a:rPr sz="1200" spc="-5" dirty="0">
                <a:latin typeface="Times New Roman"/>
                <a:cs typeface="Times New Roman"/>
              </a:rPr>
              <a:t>situata su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sfera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segreta.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55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(1179.6) 107:3.3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conosciamo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segrete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ne sappiamo </a:t>
            </a:r>
            <a:r>
              <a:rPr sz="1200" spc="5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su Divinington </a:t>
            </a:r>
            <a:r>
              <a:rPr sz="1200" dirty="0">
                <a:latin typeface="Times New Roman"/>
                <a:cs typeface="Times New Roman"/>
              </a:rPr>
              <a:t>rispetto alle  </a:t>
            </a:r>
            <a:r>
              <a:rPr sz="1200" spc="-5" dirty="0">
                <a:latin typeface="Times New Roman"/>
                <a:cs typeface="Times New Roman"/>
              </a:rPr>
              <a:t>altre. Gli esseri degli </a:t>
            </a:r>
            <a:r>
              <a:rPr sz="1200" dirty="0">
                <a:latin typeface="Times New Roman"/>
                <a:cs typeface="Times New Roman"/>
              </a:rPr>
              <a:t>ordini spirituali </a:t>
            </a:r>
            <a:r>
              <a:rPr sz="1200" spc="-5" dirty="0">
                <a:latin typeface="Times New Roman"/>
                <a:cs typeface="Times New Roman"/>
              </a:rPr>
              <a:t>elevati ricevono </a:t>
            </a:r>
            <a:r>
              <a:rPr sz="1200" dirty="0">
                <a:latin typeface="Times New Roman"/>
                <a:cs typeface="Times New Roman"/>
              </a:rPr>
              <a:t>soltanto tre </a:t>
            </a:r>
            <a:r>
              <a:rPr sz="1200" spc="-5" dirty="0">
                <a:latin typeface="Times New Roman"/>
                <a:cs typeface="Times New Roman"/>
              </a:rPr>
              <a:t>ingiunzioni divine, che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(1179.7) 107:3.4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Mostrare </a:t>
            </a:r>
            <a:r>
              <a:rPr sz="1200" dirty="0">
                <a:latin typeface="Times New Roman"/>
                <a:cs typeface="Times New Roman"/>
              </a:rPr>
              <a:t>sempre un </a:t>
            </a:r>
            <a:r>
              <a:rPr sz="1200" spc="-5" dirty="0">
                <a:latin typeface="Times New Roman"/>
                <a:cs typeface="Times New Roman"/>
              </a:rPr>
              <a:t>rispetto </a:t>
            </a:r>
            <a:r>
              <a:rPr sz="1200" dirty="0">
                <a:latin typeface="Times New Roman"/>
                <a:cs typeface="Times New Roman"/>
              </a:rPr>
              <a:t>adeguato per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e le doti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anziani e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superiori.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(1179.8) 107:3.5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Avere sempre riguardo </a:t>
            </a:r>
            <a:r>
              <a:rPr sz="1200" dirty="0">
                <a:latin typeface="Times New Roman"/>
                <a:cs typeface="Times New Roman"/>
              </a:rPr>
              <a:t>per i limiti e </a:t>
            </a:r>
            <a:r>
              <a:rPr sz="1200" spc="-5" dirty="0">
                <a:latin typeface="Times New Roman"/>
                <a:cs typeface="Times New Roman"/>
              </a:rPr>
              <a:t>l’inesperienza dei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subordinati.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4034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(1179.9) 107:3.6 </a:t>
            </a:r>
            <a:r>
              <a:rPr sz="1200" dirty="0">
                <a:latin typeface="Times New Roman"/>
                <a:cs typeface="Times New Roman"/>
              </a:rPr>
              <a:t>3. Non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mai un </a:t>
            </a:r>
            <a:r>
              <a:rPr sz="1200" spc="-5" dirty="0">
                <a:latin typeface="Times New Roman"/>
                <a:cs typeface="Times New Roman"/>
              </a:rPr>
              <a:t>atterraggio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rive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Divinington.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7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(1179.10) 107:3.7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riflettuto spesso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del tutto inutile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 andare </a:t>
            </a:r>
            <a:r>
              <a:rPr sz="1200" spc="-5" dirty="0">
                <a:latin typeface="Times New Roman"/>
                <a:cs typeface="Times New Roman"/>
              </a:rPr>
              <a:t>su Divinington; </a:t>
            </a:r>
            <a:r>
              <a:rPr sz="1200" dirty="0">
                <a:latin typeface="Times New Roman"/>
                <a:cs typeface="Times New Roman"/>
              </a:rPr>
              <a:t>probabilmente non </a:t>
            </a:r>
            <a:r>
              <a:rPr sz="1200" spc="-5" dirty="0">
                <a:latin typeface="Times New Roman"/>
                <a:cs typeface="Times New Roman"/>
              </a:rPr>
              <a:t>sarei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vedere alcun essere residente eccetto esseri quali gli Aggiustatori </a:t>
            </a:r>
            <a:r>
              <a:rPr sz="1200" dirty="0">
                <a:latin typeface="Times New Roman"/>
                <a:cs typeface="Times New Roman"/>
              </a:rPr>
              <a:t>Personalizzati,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altrove.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certissimo </a:t>
            </a:r>
            <a:r>
              <a:rPr sz="1200" dirty="0">
                <a:latin typeface="Times New Roman"/>
                <a:cs typeface="Times New Roman"/>
              </a:rPr>
              <a:t>che non 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niente di veramente utile o </a:t>
            </a:r>
            <a:r>
              <a:rPr sz="1200" spc="-5" dirty="0">
                <a:latin typeface="Times New Roman"/>
                <a:cs typeface="Times New Roman"/>
              </a:rPr>
              <a:t>proficuo per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su Divinington, </a:t>
            </a:r>
            <a:r>
              <a:rPr sz="1200" dirty="0">
                <a:latin typeface="Times New Roman"/>
                <a:cs typeface="Times New Roman"/>
              </a:rPr>
              <a:t>niente di essenziale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mia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mio sviluppo, </a:t>
            </a:r>
            <a:r>
              <a:rPr sz="1200" spc="-5" dirty="0">
                <a:latin typeface="Times New Roman"/>
                <a:cs typeface="Times New Roman"/>
              </a:rPr>
              <a:t>altrimenti  </a:t>
            </a:r>
            <a:r>
              <a:rPr sz="1200" dirty="0">
                <a:latin typeface="Times New Roman"/>
                <a:cs typeface="Times New Roman"/>
              </a:rPr>
              <a:t>non mi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proibito di</a:t>
            </a:r>
            <a:r>
              <a:rPr sz="1200" spc="-5" dirty="0">
                <a:latin typeface="Times New Roman"/>
                <a:cs typeface="Times New Roman"/>
              </a:rPr>
              <a:t> andarvi.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55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(1180.1) 107:3.8 </a:t>
            </a:r>
            <a:r>
              <a:rPr sz="1200" dirty="0">
                <a:latin typeface="Times New Roman"/>
                <a:cs typeface="Times New Roman"/>
              </a:rPr>
              <a:t>Poiché noi </a:t>
            </a:r>
            <a:r>
              <a:rPr sz="1200" spc="-5" dirty="0">
                <a:latin typeface="Times New Roman"/>
                <a:cs typeface="Times New Roman"/>
              </a:rPr>
              <a:t>possiamo sapere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Divinington </a:t>
            </a:r>
            <a:r>
              <a:rPr sz="1200" dirty="0">
                <a:latin typeface="Times New Roman"/>
                <a:cs typeface="Times New Roman"/>
              </a:rPr>
              <a:t>poco o nulla </a:t>
            </a:r>
            <a:r>
              <a:rPr sz="1200" spc="-5" dirty="0">
                <a:latin typeface="Times New Roman"/>
                <a:cs typeface="Times New Roman"/>
              </a:rPr>
              <a:t>sulla natura </a:t>
            </a:r>
            <a:r>
              <a:rPr sz="1200" dirty="0">
                <a:latin typeface="Times New Roman"/>
                <a:cs typeface="Times New Roman"/>
              </a:rPr>
              <a:t>e l’origine </a:t>
            </a:r>
            <a:r>
              <a:rPr sz="1200" spc="-5" dirty="0">
                <a:latin typeface="Times New Roman"/>
                <a:cs typeface="Times New Roman"/>
              </a:rPr>
              <a:t>degli Aggiustatori, siamo </a:t>
            </a:r>
            <a:r>
              <a:rPr sz="1200" dirty="0">
                <a:latin typeface="Times New Roman"/>
                <a:cs typeface="Times New Roman"/>
              </a:rPr>
              <a:t>obbligati a  riunire le </a:t>
            </a:r>
            <a:r>
              <a:rPr sz="1200" spc="-5" dirty="0">
                <a:latin typeface="Times New Roman"/>
                <a:cs typeface="Times New Roman"/>
              </a:rPr>
              <a:t>informazioni </a:t>
            </a:r>
            <a:r>
              <a:rPr sz="1200" dirty="0">
                <a:latin typeface="Times New Roman"/>
                <a:cs typeface="Times New Roman"/>
              </a:rPr>
              <a:t>provenienti da mille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fonti differenti,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necessario riunire, associare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in correlazione </a:t>
            </a:r>
            <a:r>
              <a:rPr sz="1200" spc="-5" dirty="0">
                <a:latin typeface="Times New Roman"/>
                <a:cs typeface="Times New Roman"/>
              </a:rPr>
              <a:t>tali  dati raccolti affinché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abbia un </a:t>
            </a:r>
            <a:r>
              <a:rPr sz="1200" spc="-5" dirty="0">
                <a:latin typeface="Times New Roman"/>
                <a:cs typeface="Times New Roman"/>
              </a:rPr>
              <a:t>valore</a:t>
            </a:r>
            <a:r>
              <a:rPr sz="1200" dirty="0">
                <a:latin typeface="Times New Roman"/>
                <a:cs typeface="Times New Roman"/>
              </a:rPr>
              <a:t> d’informazione.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(1180.2) 107:3.9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saggezza dimostrati dagli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indicano che si </a:t>
            </a:r>
            <a:r>
              <a:rPr sz="1200" dirty="0">
                <a:latin typeface="Times New Roman"/>
                <a:cs typeface="Times New Roman"/>
              </a:rPr>
              <a:t>sono sottoposti ad una </a:t>
            </a:r>
            <a:r>
              <a:rPr sz="1200" spc="-5" dirty="0">
                <a:latin typeface="Times New Roman"/>
                <a:cs typeface="Times New Roman"/>
              </a:rPr>
              <a:t>preparazione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portata </a:t>
            </a:r>
            <a:r>
              <a:rPr sz="1200" dirty="0">
                <a:latin typeface="Times New Roman"/>
                <a:cs typeface="Times New Roman"/>
              </a:rPr>
              <a:t>e di estensione </a:t>
            </a:r>
            <a:r>
              <a:rPr sz="1200" spc="-5" dirty="0">
                <a:latin typeface="Times New Roman"/>
                <a:cs typeface="Times New Roman"/>
              </a:rPr>
              <a:t>enormi.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delle personalità,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impartita nelle </a:t>
            </a:r>
            <a:r>
              <a:rPr sz="1200" dirty="0">
                <a:latin typeface="Times New Roman"/>
                <a:cs typeface="Times New Roman"/>
              </a:rPr>
              <a:t>istituzioni  </a:t>
            </a:r>
            <a:r>
              <a:rPr sz="1200" spc="-5" dirty="0">
                <a:latin typeface="Times New Roman"/>
                <a:cs typeface="Times New Roman"/>
              </a:rPr>
              <a:t>educative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Divinington. Gli straordinari </a:t>
            </a:r>
            <a:r>
              <a:rPr sz="1200" dirty="0">
                <a:latin typeface="Times New Roman"/>
                <a:cs typeface="Times New Roman"/>
              </a:rPr>
              <a:t>Aggiustatori </a:t>
            </a:r>
            <a:r>
              <a:rPr sz="1200" spc="-5" dirty="0">
                <a:latin typeface="Times New Roman"/>
                <a:cs typeface="Times New Roman"/>
              </a:rPr>
              <a:t>Personalizzati costituiscono </a:t>
            </a:r>
            <a:r>
              <a:rPr sz="1200" dirty="0">
                <a:latin typeface="Times New Roman"/>
                <a:cs typeface="Times New Roman"/>
              </a:rPr>
              <a:t>senza dubbio il </a:t>
            </a:r>
            <a:r>
              <a:rPr sz="1200" spc="-5" dirty="0">
                <a:latin typeface="Times New Roman"/>
                <a:cs typeface="Times New Roman"/>
              </a:rPr>
              <a:t>corpo insegnante delle </a:t>
            </a:r>
            <a:r>
              <a:rPr sz="1200" dirty="0">
                <a:latin typeface="Times New Roman"/>
                <a:cs typeface="Times New Roman"/>
              </a:rPr>
              <a:t>scuole di  </a:t>
            </a:r>
            <a:r>
              <a:rPr sz="1200" spc="-5" dirty="0">
                <a:latin typeface="Times New Roman"/>
                <a:cs typeface="Times New Roman"/>
              </a:rPr>
              <a:t>preparazione degli Aggiustatori su Divinington. </a:t>
            </a:r>
            <a:r>
              <a:rPr sz="1200" dirty="0">
                <a:latin typeface="Times New Roman"/>
                <a:cs typeface="Times New Roman"/>
              </a:rPr>
              <a:t>E noi </a:t>
            </a:r>
            <a:r>
              <a:rPr sz="1200" spc="-5" dirty="0">
                <a:latin typeface="Times New Roman"/>
                <a:cs typeface="Times New Roman"/>
              </a:rPr>
              <a:t>sappiamo che questo corpo centrale </a:t>
            </a:r>
            <a:r>
              <a:rPr sz="1200" dirty="0">
                <a:latin typeface="Times New Roman"/>
                <a:cs typeface="Times New Roman"/>
              </a:rPr>
              <a:t>di supervisione è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presieduto</a:t>
            </a:r>
            <a:endParaRPr sz="1200">
              <a:latin typeface="Times New Roman"/>
              <a:cs typeface="Times New Roman"/>
            </a:endParaRPr>
          </a:p>
          <a:p>
            <a:pPr marL="76200" marR="18605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dall’Aggiustatore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Personalizzato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primo Figlio Paradisiaco dell’ordine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completò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settimo conferimento  alle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ed ai </a:t>
            </a:r>
            <a:r>
              <a:rPr sz="1200" dirty="0">
                <a:latin typeface="Times New Roman"/>
                <a:cs typeface="Times New Roman"/>
              </a:rPr>
              <a:t>popoli dei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762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(1180.3) 107:3.10 </a:t>
            </a:r>
            <a:r>
              <a:rPr sz="1200" spc="-5" dirty="0">
                <a:latin typeface="Times New Roman"/>
                <a:cs typeface="Times New Roman"/>
              </a:rPr>
              <a:t>Noi sappiamo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molto poco </a:t>
            </a:r>
            <a:r>
              <a:rPr sz="1200" spc="-5" dirty="0">
                <a:latin typeface="Times New Roman"/>
                <a:cs typeface="Times New Roman"/>
              </a:rPr>
              <a:t>sugli Aggiustatori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personalizzati;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prendiamo contatto </a:t>
            </a:r>
            <a:r>
              <a:rPr sz="1200" dirty="0">
                <a:latin typeface="Times New Roman"/>
                <a:cs typeface="Times New Roman"/>
              </a:rPr>
              <a:t>e comunichiamo 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personalizzati. </a:t>
            </a:r>
            <a:r>
              <a:rPr sz="1200" spc="-5" dirty="0">
                <a:latin typeface="Times New Roman"/>
                <a:cs typeface="Times New Roman"/>
              </a:rPr>
              <a:t>Costoro ricevono </a:t>
            </a:r>
            <a:r>
              <a:rPr sz="1200" dirty="0">
                <a:latin typeface="Times New Roman"/>
                <a:cs typeface="Times New Roman"/>
              </a:rPr>
              <a:t>un nome </a:t>
            </a:r>
            <a:r>
              <a:rPr sz="1200" spc="-5" dirty="0">
                <a:latin typeface="Times New Roman"/>
                <a:cs typeface="Times New Roman"/>
              </a:rPr>
              <a:t>su Divinington </a:t>
            </a:r>
            <a:r>
              <a:rPr sz="1200" dirty="0">
                <a:latin typeface="Times New Roman"/>
                <a:cs typeface="Times New Roman"/>
              </a:rPr>
              <a:t>e sono sempre conosciuti con 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nome e </a:t>
            </a:r>
            <a:r>
              <a:rPr sz="1200" spc="1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numero. Gli Aggiustatori Personalizzati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domiciliati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permanenza su Divinington;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sacra 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sede.</a:t>
            </a:r>
            <a:endParaRPr sz="1200">
              <a:latin typeface="Times New Roman"/>
              <a:cs typeface="Times New Roman"/>
            </a:endParaRPr>
          </a:p>
          <a:p>
            <a:pPr marL="76200" marR="29908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Essi escono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dimora soltanto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Padre Universale. </a:t>
            </a:r>
            <a:r>
              <a:rPr sz="1200" dirty="0">
                <a:latin typeface="Times New Roman"/>
                <a:cs typeface="Times New Roman"/>
              </a:rPr>
              <a:t>Se ne </a:t>
            </a:r>
            <a:r>
              <a:rPr sz="1200" spc="-5" dirty="0">
                <a:latin typeface="Times New Roman"/>
                <a:cs typeface="Times New Roman"/>
              </a:rPr>
              <a:t>incontrano </a:t>
            </a:r>
            <a:r>
              <a:rPr sz="1200" dirty="0">
                <a:latin typeface="Times New Roman"/>
                <a:cs typeface="Times New Roman"/>
              </a:rPr>
              <a:t>molto pochi nei domini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 </a:t>
            </a:r>
            <a:r>
              <a:rPr sz="1200" spc="-5" dirty="0">
                <a:latin typeface="Times New Roman"/>
                <a:cs typeface="Times New Roman"/>
              </a:rPr>
              <a:t>locali,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sono presenti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dirty="0">
                <a:latin typeface="Times New Roman"/>
                <a:cs typeface="Times New Roman"/>
              </a:rPr>
              <a:t>nell’universo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1563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Natura e presenza degli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Aggiustatori</a:t>
            </a:r>
            <a:endParaRPr sz="1600">
              <a:latin typeface="Times New Roman"/>
              <a:cs typeface="Times New Roman"/>
            </a:endParaRPr>
          </a:p>
          <a:p>
            <a:pPr marL="76200" marR="17081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(1180.4) 107:4.1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è divino è </a:t>
            </a:r>
            <a:r>
              <a:rPr sz="1200" spc="-5" dirty="0">
                <a:latin typeface="Times New Roman"/>
                <a:cs typeface="Times New Roman"/>
              </a:rPr>
              <a:t>semplicemente riconoscere </a:t>
            </a:r>
            <a:r>
              <a:rPr sz="1200" dirty="0">
                <a:latin typeface="Times New Roman"/>
                <a:cs typeface="Times New Roman"/>
              </a:rPr>
              <a:t>la natura della </a:t>
            </a:r>
            <a:r>
              <a:rPr sz="1200" spc="-5" dirty="0">
                <a:latin typeface="Times New Roman"/>
                <a:cs typeface="Times New Roman"/>
              </a:rPr>
              <a:t>sua origine. </a:t>
            </a:r>
            <a:r>
              <a:rPr sz="1200" dirty="0">
                <a:latin typeface="Times New Roman"/>
                <a:cs typeface="Times New Roman"/>
              </a:rPr>
              <a:t>È altamente  </a:t>
            </a:r>
            <a:r>
              <a:rPr sz="1200" spc="-5" dirty="0">
                <a:latin typeface="Times New Roman"/>
                <a:cs typeface="Times New Roman"/>
              </a:rPr>
              <a:t>probabile che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purezza </a:t>
            </a:r>
            <a:r>
              <a:rPr sz="1200" dirty="0">
                <a:latin typeface="Times New Roman"/>
                <a:cs typeface="Times New Roman"/>
              </a:rPr>
              <a:t>di divinità </a:t>
            </a:r>
            <a:r>
              <a:rPr sz="1200" spc="-5" dirty="0">
                <a:latin typeface="Times New Roman"/>
                <a:cs typeface="Times New Roman"/>
              </a:rPr>
              <a:t>abbracci l’essenza del </a:t>
            </a:r>
            <a:r>
              <a:rPr sz="1200" dirty="0">
                <a:latin typeface="Times New Roman"/>
                <a:cs typeface="Times New Roman"/>
              </a:rPr>
              <a:t>potenziale di tutti </a:t>
            </a:r>
            <a:r>
              <a:rPr sz="1200" spc="-5" dirty="0">
                <a:latin typeface="Times New Roman"/>
                <a:cs typeface="Times New Roman"/>
              </a:rPr>
              <a:t>gli attributi della Deità 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contenuti  in questo </a:t>
            </a:r>
            <a:r>
              <a:rPr sz="1200" spc="-5" dirty="0">
                <a:latin typeface="Times New Roman"/>
                <a:cs typeface="Times New Roman"/>
              </a:rPr>
              <a:t>frammento dell’essenza assoluta della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del Padre </a:t>
            </a:r>
            <a:r>
              <a:rPr sz="1200" spc="-5" dirty="0">
                <a:latin typeface="Times New Roman"/>
                <a:cs typeface="Times New Roman"/>
              </a:rPr>
              <a:t>Paradisiaco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(1180.5) 107:4.2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sorgente effettiva dell’Aggiustatore deve essere </a:t>
            </a:r>
            <a:r>
              <a:rPr sz="1200" dirty="0">
                <a:latin typeface="Times New Roman"/>
                <a:cs typeface="Times New Roman"/>
              </a:rPr>
              <a:t>infinita, e prima </a:t>
            </a:r>
            <a:r>
              <a:rPr sz="1200" spc="-5" dirty="0">
                <a:latin typeface="Times New Roman"/>
                <a:cs typeface="Times New Roman"/>
              </a:rPr>
              <a:t>della sua fusione con l’anima immortale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dell’Aggiustatore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sfiorare l’assolutezza. Gli Aggiustatori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assoluti nel senso  universale, nel senso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ma sono probabilmente </a:t>
            </a:r>
            <a:r>
              <a:rPr sz="1200" spc="-5" dirty="0">
                <a:latin typeface="Times New Roman"/>
                <a:cs typeface="Times New Roman"/>
              </a:rPr>
              <a:t>dei veri assoluti </a:t>
            </a:r>
            <a:r>
              <a:rPr sz="1200" dirty="0">
                <a:latin typeface="Times New Roman"/>
                <a:cs typeface="Times New Roman"/>
              </a:rPr>
              <a:t>nelle potenzialità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natura frammentata. </a:t>
            </a:r>
            <a:r>
              <a:rPr sz="1200" dirty="0">
                <a:latin typeface="Times New Roman"/>
                <a:cs typeface="Times New Roman"/>
              </a:rPr>
              <a:t>Essi sono  </a:t>
            </a:r>
            <a:r>
              <a:rPr sz="1200" spc="-5" dirty="0">
                <a:latin typeface="Times New Roman"/>
                <a:cs typeface="Times New Roman"/>
              </a:rPr>
              <a:t>qualificati quanto </a:t>
            </a:r>
            <a:r>
              <a:rPr sz="1200" dirty="0">
                <a:latin typeface="Times New Roman"/>
                <a:cs typeface="Times New Roman"/>
              </a:rPr>
              <a:t>alla loro </a:t>
            </a:r>
            <a:r>
              <a:rPr sz="1200" spc="-5" dirty="0">
                <a:latin typeface="Times New Roman"/>
                <a:cs typeface="Times New Roman"/>
              </a:rPr>
              <a:t>universalità </a:t>
            </a:r>
            <a:r>
              <a:rPr sz="1200" dirty="0">
                <a:latin typeface="Times New Roman"/>
                <a:cs typeface="Times New Roman"/>
              </a:rPr>
              <a:t>ma non quanto alla </a:t>
            </a:r>
            <a:r>
              <a:rPr sz="1200" spc="-5" dirty="0">
                <a:latin typeface="Times New Roman"/>
                <a:cs typeface="Times New Roman"/>
              </a:rPr>
              <a:t>loro natura; </a:t>
            </a:r>
            <a:r>
              <a:rPr sz="1200" dirty="0">
                <a:latin typeface="Times New Roman"/>
                <a:cs typeface="Times New Roman"/>
              </a:rPr>
              <a:t>sono limitati in </a:t>
            </a:r>
            <a:r>
              <a:rPr sz="1200" spc="-5" dirty="0">
                <a:latin typeface="Times New Roman"/>
                <a:cs typeface="Times New Roman"/>
              </a:rPr>
              <a:t>estensione,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i="1" dirty="0">
                <a:latin typeface="Times New Roman"/>
                <a:cs typeface="Times New Roman"/>
              </a:rPr>
              <a:t>sono assoluti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intensità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significati,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e di fatti. </a:t>
            </a:r>
            <a:r>
              <a:rPr sz="1200" spc="-5" dirty="0">
                <a:latin typeface="Times New Roman"/>
                <a:cs typeface="Times New Roman"/>
              </a:rPr>
              <a:t>Per questa ragione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denominiamo talvolta </a:t>
            </a:r>
            <a:r>
              <a:rPr sz="1200" dirty="0">
                <a:latin typeface="Times New Roman"/>
                <a:cs typeface="Times New Roman"/>
              </a:rPr>
              <a:t>i doni divini i </a:t>
            </a:r>
            <a:r>
              <a:rPr sz="1200" spc="-5" dirty="0">
                <a:latin typeface="Times New Roman"/>
                <a:cs typeface="Times New Roman"/>
              </a:rPr>
              <a:t>frammenti qualificati assoluti del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17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(1180.6) 107:4.3 </a:t>
            </a:r>
            <a:r>
              <a:rPr sz="1200" spc="-5" dirty="0">
                <a:latin typeface="Times New Roman"/>
                <a:cs typeface="Times New Roman"/>
              </a:rPr>
              <a:t>Nessun Aggiustatore </a:t>
            </a:r>
            <a:r>
              <a:rPr sz="1200" dirty="0">
                <a:latin typeface="Times New Roman"/>
                <a:cs typeface="Times New Roman"/>
              </a:rPr>
              <a:t>è mai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sleale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del Paradiso;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personali </a:t>
            </a:r>
            <a:r>
              <a:rPr sz="1200" dirty="0">
                <a:latin typeface="Times New Roman"/>
                <a:cs typeface="Times New Roman"/>
              </a:rPr>
              <a:t>devono  talvolta </a:t>
            </a:r>
            <a:r>
              <a:rPr sz="1200" spc="-5" dirty="0">
                <a:latin typeface="Times New Roman"/>
                <a:cs typeface="Times New Roman"/>
              </a:rPr>
              <a:t>lottare con dei compagni sleali,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Aggiustatori mai;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supremi ed infallibili nella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celeste di </a:t>
            </a:r>
            <a:r>
              <a:rPr sz="1200" spc="-5" dirty="0">
                <a:latin typeface="Times New Roman"/>
                <a:cs typeface="Times New Roman"/>
              </a:rPr>
              <a:t>ministero  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e di funzione</a:t>
            </a:r>
            <a:r>
              <a:rPr sz="1200" spc="-5" dirty="0">
                <a:latin typeface="Times New Roman"/>
                <a:cs typeface="Times New Roman"/>
              </a:rPr>
              <a:t> 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76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(1180.7) 107:4.4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personalizzati sono </a:t>
            </a:r>
            <a:r>
              <a:rPr sz="1200" dirty="0">
                <a:latin typeface="Times New Roman"/>
                <a:cs typeface="Times New Roman"/>
              </a:rPr>
              <a:t>visibili solo </a:t>
            </a:r>
            <a:r>
              <a:rPr sz="1200" spc="-5" dirty="0">
                <a:latin typeface="Times New Roman"/>
                <a:cs typeface="Times New Roman"/>
              </a:rPr>
              <a:t>agli Aggiustatori Personalizzati.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ordine,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 Solitari, </a:t>
            </a:r>
            <a:r>
              <a:rPr sz="1200" dirty="0">
                <a:latin typeface="Times New Roman"/>
                <a:cs typeface="Times New Roman"/>
              </a:rPr>
              <a:t>così come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Trinitari Ispirati,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degli Aggiustatori </a:t>
            </a:r>
            <a:r>
              <a:rPr sz="1200" dirty="0">
                <a:latin typeface="Times New Roman"/>
                <a:cs typeface="Times New Roman"/>
              </a:rPr>
              <a:t>per mezzo di </a:t>
            </a:r>
            <a:r>
              <a:rPr sz="1200" spc="-5" dirty="0">
                <a:latin typeface="Times New Roman"/>
                <a:cs typeface="Times New Roman"/>
              </a:rPr>
              <a:t>fenomeni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reazione  spirituale.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serafini possono </a:t>
            </a:r>
            <a:r>
              <a:rPr sz="1200" spc="-5" dirty="0">
                <a:latin typeface="Times New Roman"/>
                <a:cs typeface="Times New Roman"/>
              </a:rPr>
              <a:t>talvolta discernere </a:t>
            </a:r>
            <a:r>
              <a:rPr sz="1200" dirty="0">
                <a:latin typeface="Times New Roman"/>
                <a:cs typeface="Times New Roman"/>
              </a:rPr>
              <a:t>la luminosità spirituale </a:t>
            </a:r>
            <a:r>
              <a:rPr sz="1200" spc="-5" dirty="0">
                <a:latin typeface="Times New Roman"/>
                <a:cs typeface="Times New Roman"/>
              </a:rPr>
              <a:t>associata presumibilmente con </a:t>
            </a:r>
            <a:r>
              <a:rPr sz="1200" dirty="0">
                <a:latin typeface="Times New Roman"/>
                <a:cs typeface="Times New Roman"/>
              </a:rPr>
              <a:t>la presenza di  Monitori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materiale 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nessuno di noi è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discernere effettivamente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reale degli  Aggiustatori, </a:t>
            </a:r>
            <a:r>
              <a:rPr sz="1200" dirty="0">
                <a:latin typeface="Times New Roman"/>
                <a:cs typeface="Times New Roman"/>
              </a:rPr>
              <a:t>a meno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siano stati personalizzati, sebbene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natura sia percepibile </a:t>
            </a:r>
            <a:r>
              <a:rPr sz="1200" dirty="0">
                <a:latin typeface="Times New Roman"/>
                <a:cs typeface="Times New Roman"/>
              </a:rPr>
              <a:t>in unione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fuse </a:t>
            </a:r>
            <a:r>
              <a:rPr sz="1200" spc="-5" dirty="0">
                <a:latin typeface="Times New Roman"/>
                <a:cs typeface="Times New Roman"/>
              </a:rPr>
              <a:t>dei  mortali ascendenti </a:t>
            </a:r>
            <a:r>
              <a:rPr sz="1200" dirty="0">
                <a:latin typeface="Times New Roman"/>
                <a:cs typeface="Times New Roman"/>
              </a:rPr>
              <a:t>provenienti dai mondi </a:t>
            </a:r>
            <a:r>
              <a:rPr sz="1200" spc="-5" dirty="0">
                <a:latin typeface="Times New Roman"/>
                <a:cs typeface="Times New Roman"/>
              </a:rPr>
              <a:t>evoluzionari. L’invisibilità universale degli Aggiustatori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fortemente indicativa </a:t>
            </a:r>
            <a:r>
              <a:rPr sz="1200" dirty="0">
                <a:latin typeface="Times New Roman"/>
                <a:cs typeface="Times New Roman"/>
              </a:rPr>
              <a:t>della loro 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elevata ed esclusiva </a:t>
            </a:r>
            <a:r>
              <a:rPr sz="1200" dirty="0">
                <a:latin typeface="Times New Roman"/>
                <a:cs typeface="Times New Roman"/>
              </a:rPr>
              <a:t>natura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832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81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(1181.1) 107:4.5 </a:t>
            </a:r>
            <a:r>
              <a:rPr sz="1200" dirty="0">
                <a:latin typeface="Times New Roman"/>
                <a:cs typeface="Times New Roman"/>
              </a:rPr>
              <a:t>C’è una luce </a:t>
            </a:r>
            <a:r>
              <a:rPr sz="1200" spc="-5" dirty="0">
                <a:latin typeface="Times New Roman"/>
                <a:cs typeface="Times New Roman"/>
              </a:rPr>
              <a:t>caratteristica, </a:t>
            </a:r>
            <a:r>
              <a:rPr sz="1200" dirty="0">
                <a:latin typeface="Times New Roman"/>
                <a:cs typeface="Times New Roman"/>
              </a:rPr>
              <a:t>una luminosità </a:t>
            </a:r>
            <a:r>
              <a:rPr sz="1200" spc="-5" dirty="0">
                <a:latin typeface="Times New Roman"/>
                <a:cs typeface="Times New Roman"/>
              </a:rPr>
              <a:t>spirituale, che accompagna questa </a:t>
            </a:r>
            <a:r>
              <a:rPr sz="1200" dirty="0">
                <a:latin typeface="Times New Roman"/>
                <a:cs typeface="Times New Roman"/>
              </a:rPr>
              <a:t>presenza divina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generalmente  associata agli </a:t>
            </a:r>
            <a:r>
              <a:rPr sz="1200" dirty="0">
                <a:latin typeface="Times New Roman"/>
                <a:cs typeface="Times New Roman"/>
              </a:rPr>
              <a:t>Aggiustatori di </a:t>
            </a:r>
            <a:r>
              <a:rPr sz="1200" spc="-5" dirty="0">
                <a:latin typeface="Times New Roman"/>
                <a:cs typeface="Times New Roman"/>
              </a:rPr>
              <a:t>Pensiero. Nell’universo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questa luminosità </a:t>
            </a:r>
            <a:r>
              <a:rPr sz="1200" spc="-5" dirty="0">
                <a:latin typeface="Times New Roman"/>
                <a:cs typeface="Times New Roman"/>
              </a:rPr>
              <a:t>paradisiaca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largamente conosciuta  come </a:t>
            </a:r>
            <a:r>
              <a:rPr sz="1200" dirty="0">
                <a:latin typeface="Times New Roman"/>
                <a:cs typeface="Times New Roman"/>
              </a:rPr>
              <a:t>la “luce </a:t>
            </a:r>
            <a:r>
              <a:rPr sz="1200" spc="-5" dirty="0">
                <a:latin typeface="Times New Roman"/>
                <a:cs typeface="Times New Roman"/>
              </a:rPr>
              <a:t>pilota”; su Uversa </a:t>
            </a:r>
            <a:r>
              <a:rPr sz="1200" dirty="0">
                <a:latin typeface="Times New Roman"/>
                <a:cs typeface="Times New Roman"/>
              </a:rPr>
              <a:t>è chiamata la </a:t>
            </a:r>
            <a:r>
              <a:rPr sz="1200" spc="-5" dirty="0">
                <a:latin typeface="Times New Roman"/>
                <a:cs typeface="Times New Roman"/>
              </a:rPr>
              <a:t>“luce della vita”.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questo fenomeno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definito 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“vera 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illumina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uomo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mondo”.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(1181.2) 107:4.6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che hanno raggiunto il </a:t>
            </a:r>
            <a:r>
              <a:rPr sz="1200" spc="-5" dirty="0">
                <a:latin typeface="Times New Roman"/>
                <a:cs typeface="Times New Roman"/>
              </a:rPr>
              <a:t>Padre Universale, 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Personalizzati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visibili. Gli  Aggiustatori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stadi,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esseri, entità, </a:t>
            </a:r>
            <a:r>
              <a:rPr sz="1200" dirty="0">
                <a:latin typeface="Times New Roman"/>
                <a:cs typeface="Times New Roman"/>
              </a:rPr>
              <a:t>spiriti,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manifestazioni spirituali, sono </a:t>
            </a:r>
            <a:r>
              <a:rPr sz="1200" spc="-5" dirty="0">
                <a:latin typeface="Times New Roman"/>
                <a:cs typeface="Times New Roman"/>
              </a:rPr>
              <a:t>sempre  discernibili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Personalità Creatrici Supreme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origine dalle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presiedono i </a:t>
            </a:r>
            <a:r>
              <a:rPr sz="1200" spc="-5" dirty="0">
                <a:latin typeface="Times New Roman"/>
                <a:cs typeface="Times New Roman"/>
              </a:rPr>
              <a:t>governi </a:t>
            </a:r>
            <a:r>
              <a:rPr sz="1200" dirty="0">
                <a:latin typeface="Times New Roman"/>
                <a:cs typeface="Times New Roman"/>
              </a:rPr>
              <a:t>maggiori del 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742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(1181.3) 107:4.7 </a:t>
            </a:r>
            <a:r>
              <a:rPr sz="1200" dirty="0">
                <a:latin typeface="Times New Roman"/>
                <a:cs typeface="Times New Roman"/>
              </a:rPr>
              <a:t>Riuscite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significato </a:t>
            </a:r>
            <a:r>
              <a:rPr sz="1200" dirty="0">
                <a:latin typeface="Times New Roman"/>
                <a:cs typeface="Times New Roman"/>
              </a:rPr>
              <a:t>della presenza </a:t>
            </a:r>
            <a:r>
              <a:rPr sz="1200" spc="-5" dirty="0">
                <a:latin typeface="Times New Roman"/>
                <a:cs typeface="Times New Roman"/>
              </a:rPr>
              <a:t>interiore dell’Aggiustatore? Immaginate </a:t>
            </a:r>
            <a:r>
              <a:rPr sz="1200" dirty="0">
                <a:latin typeface="Times New Roman"/>
                <a:cs typeface="Times New Roman"/>
              </a:rPr>
              <a:t>veramente 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significa avere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frammento 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assoluta ed </a:t>
            </a:r>
            <a:r>
              <a:rPr sz="1200" dirty="0">
                <a:latin typeface="Times New Roman"/>
                <a:cs typeface="Times New Roman"/>
              </a:rPr>
              <a:t>infinita, il </a:t>
            </a:r>
            <a:r>
              <a:rPr sz="1200" spc="-5" dirty="0">
                <a:latin typeface="Times New Roman"/>
                <a:cs typeface="Times New Roman"/>
              </a:rPr>
              <a:t>Padre Universale,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risiede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fonde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 vostra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mortale finita?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uomo </a:t>
            </a:r>
            <a:r>
              <a:rPr sz="1200" spc="-5" dirty="0">
                <a:latin typeface="Times New Roman"/>
                <a:cs typeface="Times New Roman"/>
              </a:rPr>
              <a:t>mortale si </a:t>
            </a:r>
            <a:r>
              <a:rPr sz="1200" dirty="0">
                <a:latin typeface="Times New Roman"/>
                <a:cs typeface="Times New Roman"/>
              </a:rPr>
              <a:t>fonde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frammento </a:t>
            </a:r>
            <a:r>
              <a:rPr sz="1200" spc="-5" dirty="0">
                <a:latin typeface="Times New Roman"/>
                <a:cs typeface="Times New Roman"/>
              </a:rPr>
              <a:t>effettivo </a:t>
            </a:r>
            <a:r>
              <a:rPr sz="1200" dirty="0">
                <a:latin typeface="Times New Roman"/>
                <a:cs typeface="Times New Roman"/>
              </a:rPr>
              <a:t>della Causa </a:t>
            </a:r>
            <a:r>
              <a:rPr sz="1200" spc="-5" dirty="0">
                <a:latin typeface="Times New Roman"/>
                <a:cs typeface="Times New Roman"/>
              </a:rPr>
              <a:t>esistenziale 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cosmo</a:t>
            </a:r>
            <a:endParaRPr sz="1200">
              <a:latin typeface="Times New Roman"/>
              <a:cs typeface="Times New Roman"/>
            </a:endParaRPr>
          </a:p>
          <a:p>
            <a:pPr marL="76200" marR="1708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totale, nessun </a:t>
            </a:r>
            <a:r>
              <a:rPr sz="1200" dirty="0">
                <a:latin typeface="Times New Roman"/>
                <a:cs typeface="Times New Roman"/>
              </a:rPr>
              <a:t>limite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al destino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associazione inimmaginabile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senza precedenti. Nell’eternità </a:t>
            </a:r>
            <a:r>
              <a:rPr sz="1200" spc="5" dirty="0">
                <a:latin typeface="Times New Roman"/>
                <a:cs typeface="Times New Roman"/>
              </a:rPr>
              <a:t>l’uomo  </a:t>
            </a:r>
            <a:r>
              <a:rPr sz="1200" spc="-5" dirty="0">
                <a:latin typeface="Times New Roman"/>
                <a:cs typeface="Times New Roman"/>
              </a:rPr>
              <a:t>scoprirà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l’infinità </a:t>
            </a:r>
            <a:r>
              <a:rPr sz="1200" spc="-5" dirty="0">
                <a:latin typeface="Times New Roman"/>
                <a:cs typeface="Times New Roman"/>
              </a:rPr>
              <a:t>della Deità oggettiva,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potenzialità infinita </a:t>
            </a:r>
            <a:r>
              <a:rPr sz="1200" spc="-5" dirty="0">
                <a:latin typeface="Times New Roman"/>
                <a:cs typeface="Times New Roman"/>
              </a:rPr>
              <a:t>del frammento soggettivo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stesso  </a:t>
            </a:r>
            <a:r>
              <a:rPr sz="1200" spc="-5" dirty="0">
                <a:latin typeface="Times New Roman"/>
                <a:cs typeface="Times New Roman"/>
              </a:rPr>
              <a:t>Dio. L’Aggiustatore </a:t>
            </a:r>
            <a:r>
              <a:rPr sz="1200" dirty="0">
                <a:latin typeface="Times New Roman"/>
                <a:cs typeface="Times New Roman"/>
              </a:rPr>
              <a:t>rivelerà </a:t>
            </a:r>
            <a:r>
              <a:rPr sz="1200" spc="-5" dirty="0">
                <a:latin typeface="Times New Roman"/>
                <a:cs typeface="Times New Roman"/>
              </a:rPr>
              <a:t>sempre alla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meraviglia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superna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avrà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fine,  perché l’Aggiustatore </a:t>
            </a:r>
            <a:r>
              <a:rPr sz="1200" dirty="0">
                <a:latin typeface="Times New Roman"/>
                <a:cs typeface="Times New Roman"/>
              </a:rPr>
              <a:t>è parte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per l’uomo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tipo di mente degli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Aggiustatori</a:t>
            </a:r>
            <a:endParaRPr sz="1600">
              <a:latin typeface="Times New Roman"/>
              <a:cs typeface="Times New Roman"/>
            </a:endParaRPr>
          </a:p>
          <a:p>
            <a:pPr marL="76200" marR="87630">
              <a:lnSpc>
                <a:spcPct val="95400"/>
              </a:lnSpc>
              <a:spcBef>
                <a:spcPts val="13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(1181.4) 107:5.1 </a:t>
            </a:r>
            <a:r>
              <a:rPr sz="1200" dirty="0">
                <a:latin typeface="Times New Roman"/>
                <a:cs typeface="Times New Roman"/>
              </a:rPr>
              <a:t>I mortali evoluzionari hanno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dirty="0">
                <a:latin typeface="Times New Roman"/>
                <a:cs typeface="Times New Roman"/>
              </a:rPr>
              <a:t>la mente come una mediazione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tra lo spirito e la </a:t>
            </a:r>
            <a:r>
              <a:rPr sz="1200" spc="-5" dirty="0">
                <a:latin typeface="Times New Roman"/>
                <a:cs typeface="Times New Roman"/>
              </a:rPr>
              <a:t>materia,  perché </a:t>
            </a:r>
            <a:r>
              <a:rPr sz="1200" dirty="0">
                <a:latin typeface="Times New Roman"/>
                <a:cs typeface="Times New Roman"/>
              </a:rPr>
              <a:t>quello è 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principale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qual </a:t>
            </a:r>
            <a:r>
              <a:rPr sz="1200" dirty="0">
                <a:latin typeface="Times New Roman"/>
                <a:cs typeface="Times New Roman"/>
              </a:rPr>
              <a:t>è discernibile da voi. È quindi molto </a:t>
            </a:r>
            <a:r>
              <a:rPr sz="1200" spc="-5" dirty="0">
                <a:latin typeface="Times New Roman"/>
                <a:cs typeface="Times New Roman"/>
              </a:rPr>
              <a:t>difficile per gli </a:t>
            </a:r>
            <a:r>
              <a:rPr sz="1200" spc="5" dirty="0">
                <a:latin typeface="Times New Roman"/>
                <a:cs typeface="Times New Roman"/>
              </a:rPr>
              <a:t>umani  </a:t>
            </a:r>
            <a:r>
              <a:rPr sz="1200" spc="-5" dirty="0">
                <a:latin typeface="Times New Roman"/>
                <a:cs typeface="Times New Roman"/>
              </a:rPr>
              <a:t>percepire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hanno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mente, perché gli </a:t>
            </a:r>
            <a:r>
              <a:rPr sz="1200" dirty="0">
                <a:latin typeface="Times New Roman"/>
                <a:cs typeface="Times New Roman"/>
              </a:rPr>
              <a:t>Aggiustatori sono </a:t>
            </a:r>
            <a:r>
              <a:rPr sz="1200" spc="-5" dirty="0">
                <a:latin typeface="Times New Roman"/>
                <a:cs typeface="Times New Roman"/>
              </a:rPr>
              <a:t>delle frammentazioni </a:t>
            </a:r>
            <a:r>
              <a:rPr sz="1200" dirty="0">
                <a:latin typeface="Times New Roman"/>
                <a:cs typeface="Times New Roman"/>
              </a:rPr>
              <a:t>di Dio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livello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2609" cy="3898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assoluto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che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solo prepersonale </a:t>
            </a:r>
            <a:r>
              <a:rPr sz="1200" dirty="0">
                <a:latin typeface="Times New Roman"/>
                <a:cs typeface="Times New Roman"/>
              </a:rPr>
              <a:t>ma anche </a:t>
            </a:r>
            <a:r>
              <a:rPr sz="1200" spc="-5" dirty="0">
                <a:latin typeface="Times New Roman"/>
                <a:cs typeface="Times New Roman"/>
              </a:rPr>
              <a:t>anteriore ad ogni divergenza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spirito. </a:t>
            </a:r>
            <a:r>
              <a:rPr sz="1200" dirty="0">
                <a:latin typeface="Times New Roman"/>
                <a:cs typeface="Times New Roman"/>
              </a:rPr>
              <a:t>Su un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livello</a:t>
            </a: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monistico antecedente alla differenziazione dell’energia </a:t>
            </a:r>
            <a:r>
              <a:rPr sz="1200" dirty="0">
                <a:latin typeface="Times New Roman"/>
                <a:cs typeface="Times New Roman"/>
              </a:rPr>
              <a:t>e dello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esservi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mediatrice della </a:t>
            </a:r>
            <a:r>
              <a:rPr sz="1200" dirty="0">
                <a:latin typeface="Times New Roman"/>
                <a:cs typeface="Times New Roman"/>
              </a:rPr>
              <a:t>mente, </a:t>
            </a:r>
            <a:r>
              <a:rPr sz="1200" spc="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divergenze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-5" dirty="0">
                <a:latin typeface="Times New Roman"/>
                <a:cs typeface="Times New Roman"/>
              </a:rPr>
              <a:t> mediare.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90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(1181.5) 107:5.2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possono fare </a:t>
            </a:r>
            <a:r>
              <a:rPr sz="1200" spc="-5" dirty="0">
                <a:latin typeface="Times New Roman"/>
                <a:cs typeface="Times New Roman"/>
              </a:rPr>
              <a:t>dei piani, lavorare ed amare, devono </a:t>
            </a:r>
            <a:r>
              <a:rPr sz="1200" dirty="0">
                <a:latin typeface="Times New Roman"/>
                <a:cs typeface="Times New Roman"/>
              </a:rPr>
              <a:t>avere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poteri </a:t>
            </a:r>
            <a:r>
              <a:rPr sz="1200" spc="-5" dirty="0">
                <a:latin typeface="Times New Roman"/>
                <a:cs typeface="Times New Roman"/>
              </a:rPr>
              <a:t>d’individualità che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commensurati con </a:t>
            </a:r>
            <a:r>
              <a:rPr sz="1200" dirty="0">
                <a:latin typeface="Times New Roman"/>
                <a:cs typeface="Times New Roman"/>
              </a:rPr>
              <a:t>la mente. </a:t>
            </a:r>
            <a:r>
              <a:rPr sz="1200" spc="-5" dirty="0">
                <a:latin typeface="Times New Roman"/>
                <a:cs typeface="Times New Roman"/>
              </a:rPr>
              <a:t>Essi posseggono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illimitata di </a:t>
            </a:r>
            <a:r>
              <a:rPr sz="1200" spc="-5" dirty="0">
                <a:latin typeface="Times New Roman"/>
                <a:cs typeface="Times New Roman"/>
              </a:rPr>
              <a:t>comunicare </a:t>
            </a:r>
            <a:r>
              <a:rPr sz="1200" dirty="0">
                <a:latin typeface="Times New Roman"/>
                <a:cs typeface="Times New Roman"/>
              </a:rPr>
              <a:t>gli uni </a:t>
            </a:r>
            <a:r>
              <a:rPr sz="1200" spc="-5" dirty="0">
                <a:latin typeface="Times New Roman"/>
                <a:cs typeface="Times New Roman"/>
              </a:rPr>
              <a:t>con gli altri, cioè con </a:t>
            </a:r>
            <a:r>
              <a:rPr sz="1200" dirty="0">
                <a:latin typeface="Times New Roman"/>
                <a:cs typeface="Times New Roman"/>
              </a:rPr>
              <a:t>tutte le forme di  Monitori </a:t>
            </a:r>
            <a:r>
              <a:rPr sz="1200" spc="-5" dirty="0">
                <a:latin typeface="Times New Roman"/>
                <a:cs typeface="Times New Roman"/>
              </a:rPr>
              <a:t>superiori al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gruppo vergine. </a:t>
            </a:r>
            <a:r>
              <a:rPr sz="1200" dirty="0">
                <a:latin typeface="Times New Roman"/>
                <a:cs typeface="Times New Roman"/>
              </a:rPr>
              <a:t>Quanto alla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allo scopo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intercomunicazioni, </a:t>
            </a:r>
            <a:r>
              <a:rPr sz="1200" dirty="0">
                <a:latin typeface="Times New Roman"/>
                <a:cs typeface="Times New Roman"/>
              </a:rPr>
              <a:t>noi possiamo 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molto poco, perché non le </a:t>
            </a:r>
            <a:r>
              <a:rPr sz="1200" spc="-5" dirty="0">
                <a:latin typeface="Times New Roman"/>
                <a:cs typeface="Times New Roman"/>
              </a:rPr>
              <a:t>conosciamo.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sappiamo </a:t>
            </a:r>
            <a:r>
              <a:rPr sz="1200" dirty="0">
                <a:latin typeface="Times New Roman"/>
                <a:cs typeface="Times New Roman"/>
              </a:rPr>
              <a:t>anche che essi devono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dotati 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mente,  altrimenti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potrebbero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personalizzati.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730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(1181.6) 107:5.3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tipo di mente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di Pensiero è simile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i="1" dirty="0">
                <a:latin typeface="Times New Roman"/>
                <a:cs typeface="Times New Roman"/>
              </a:rPr>
              <a:t>tipo di </a:t>
            </a:r>
            <a:r>
              <a:rPr sz="1200" i="1" spc="-5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Figlio Eterno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cosa 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ancestrale alle </a:t>
            </a:r>
            <a:r>
              <a:rPr sz="1200" i="1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dell’Attore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Congiunto.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6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(1181.7) 107:5.4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tipo di mente </a:t>
            </a:r>
            <a:r>
              <a:rPr sz="1200" spc="-5" dirty="0">
                <a:latin typeface="Times New Roman"/>
                <a:cs typeface="Times New Roman"/>
              </a:rPr>
              <a:t>ipotizzabile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Aggiustatore deve essere </a:t>
            </a:r>
            <a:r>
              <a:rPr sz="1200" dirty="0">
                <a:latin typeface="Times New Roman"/>
                <a:cs typeface="Times New Roman"/>
              </a:rPr>
              <a:t>simile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numerosi altri ordini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entità prepersonali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presumibilmente anch’esse </a:t>
            </a:r>
            <a:r>
              <a:rPr sz="1200" dirty="0">
                <a:latin typeface="Times New Roman"/>
                <a:cs typeface="Times New Roman"/>
              </a:rPr>
              <a:t>origine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Centro. Sebbene molti di questi ordini non  siano stati </a:t>
            </a:r>
            <a:r>
              <a:rPr sz="1200" spc="-5" dirty="0">
                <a:latin typeface="Times New Roman"/>
                <a:cs typeface="Times New Roman"/>
              </a:rPr>
              <a:t>rivelati su Urantia, mostrano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delle qualità mentali.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che queste individualizzazioni della Deità  originale vengano </a:t>
            </a:r>
            <a:r>
              <a:rPr sz="1200" dirty="0">
                <a:latin typeface="Times New Roman"/>
                <a:cs typeface="Times New Roman"/>
              </a:rPr>
              <a:t>unificate </a:t>
            </a:r>
            <a:r>
              <a:rPr sz="1200" spc="-5" dirty="0">
                <a:latin typeface="Times New Roman"/>
                <a:cs typeface="Times New Roman"/>
              </a:rPr>
              <a:t>con numerosi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evolutivi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mortali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numero limitato 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acquisito 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fondersi </a:t>
            </a:r>
            <a:r>
              <a:rPr sz="1200" spc="-5" dirty="0">
                <a:latin typeface="Times New Roman"/>
                <a:cs typeface="Times New Roman"/>
              </a:rPr>
              <a:t>con questi </a:t>
            </a:r>
            <a:r>
              <a:rPr sz="1200" dirty="0">
                <a:latin typeface="Times New Roman"/>
                <a:cs typeface="Times New Roman"/>
              </a:rPr>
              <a:t>frammenti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622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(1182.1) 107:5.5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Pensiero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fuso con </a:t>
            </a:r>
            <a:r>
              <a:rPr sz="1200" dirty="0">
                <a:latin typeface="Times New Roman"/>
                <a:cs typeface="Times New Roman"/>
              </a:rPr>
              <a:t>l’anima morontiale </a:t>
            </a:r>
            <a:r>
              <a:rPr sz="1200" spc="-5" dirty="0">
                <a:latin typeface="Times New Roman"/>
                <a:cs typeface="Times New Roman"/>
              </a:rPr>
              <a:t>immortale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dell’umano  sopravvivente,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può solo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identificata come </a:t>
            </a:r>
            <a:r>
              <a:rPr sz="1200" spc="-5" dirty="0">
                <a:latin typeface="Times New Roman"/>
                <a:cs typeface="Times New Roman"/>
              </a:rPr>
              <a:t>persistente separatamente dalla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della creatura 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mortale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 raggiunto </a:t>
            </a:r>
            <a:r>
              <a:rPr sz="1200" dirty="0">
                <a:latin typeface="Times New Roman"/>
                <a:cs typeface="Times New Roman"/>
              </a:rPr>
              <a:t>i livelli spirituali </a:t>
            </a:r>
            <a:r>
              <a:rPr sz="1200" spc="-5" dirty="0">
                <a:latin typeface="Times New Roman"/>
                <a:cs typeface="Times New Roman"/>
              </a:rPr>
              <a:t>della progressione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85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68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(1182.2) 107:5.6 </a:t>
            </a:r>
            <a:r>
              <a:rPr sz="1200" spc="-5" dirty="0">
                <a:latin typeface="Times New Roman"/>
                <a:cs typeface="Times New Roman"/>
              </a:rPr>
              <a:t>Al raggiungimento dei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finalitari dell’esperienza </a:t>
            </a:r>
            <a:r>
              <a:rPr sz="1200" dirty="0">
                <a:latin typeface="Times New Roman"/>
                <a:cs typeface="Times New Roman"/>
              </a:rPr>
              <a:t>ascendente, </a:t>
            </a:r>
            <a:r>
              <a:rPr sz="1200" spc="-5" dirty="0">
                <a:latin typeface="Times New Roman"/>
                <a:cs typeface="Times New Roman"/>
              </a:rPr>
              <a:t>questi spiriti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sesto stadio sembrano trasmutare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fattore mentale rappresentante </a:t>
            </a:r>
            <a:r>
              <a:rPr sz="1200" dirty="0">
                <a:latin typeface="Times New Roman"/>
                <a:cs typeface="Times New Roman"/>
              </a:rPr>
              <a:t>l’unione di certe fasi della </a:t>
            </a:r>
            <a:r>
              <a:rPr sz="1200" spc="-5" dirty="0">
                <a:latin typeface="Times New Roman"/>
                <a:cs typeface="Times New Roman"/>
              </a:rPr>
              <a:t>mente del mortale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dell’Aggiustatore, che aveva </a:t>
            </a:r>
            <a:r>
              <a:rPr sz="1200" dirty="0">
                <a:latin typeface="Times New Roman"/>
                <a:cs typeface="Times New Roman"/>
              </a:rPr>
              <a:t>funzionato  </a:t>
            </a:r>
            <a:r>
              <a:rPr sz="1200" spc="-5" dirty="0">
                <a:latin typeface="Times New Roman"/>
                <a:cs typeface="Times New Roman"/>
              </a:rPr>
              <a:t>precedentemente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divina 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umana di queste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ascendenti. </a:t>
            </a:r>
            <a:r>
              <a:rPr sz="1200" spc="-5" dirty="0">
                <a:latin typeface="Times New Roman"/>
                <a:cs typeface="Times New Roman"/>
              </a:rPr>
              <a:t>Questa qualità </a:t>
            </a:r>
            <a:r>
              <a:rPr sz="1200" dirty="0">
                <a:latin typeface="Times New Roman"/>
                <a:cs typeface="Times New Roman"/>
              </a:rPr>
              <a:t>mentale 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probabilmente </a:t>
            </a:r>
            <a:r>
              <a:rPr sz="1200" spc="-5" dirty="0">
                <a:latin typeface="Times New Roman"/>
                <a:cs typeface="Times New Roman"/>
              </a:rPr>
              <a:t>“suprematizza”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successivamente accresce </a:t>
            </a:r>
            <a:r>
              <a:rPr sz="1200" dirty="0">
                <a:latin typeface="Times New Roman"/>
                <a:cs typeface="Times New Roman"/>
              </a:rPr>
              <a:t>la dotazione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evoluzionaria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—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l’Essere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Aggiustatori quali puri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spiriti</a:t>
            </a:r>
            <a:endParaRPr sz="1600">
              <a:latin typeface="Times New Roman"/>
              <a:cs typeface="Times New Roman"/>
            </a:endParaRPr>
          </a:p>
          <a:p>
            <a:pPr marL="76200" marR="127635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(1182.3) 107:6.1 </a:t>
            </a:r>
            <a:r>
              <a:rPr sz="1200" spc="-5" dirty="0">
                <a:latin typeface="Times New Roman"/>
                <a:cs typeface="Times New Roman"/>
              </a:rPr>
              <a:t>Quando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incontrano gli </a:t>
            </a:r>
            <a:r>
              <a:rPr sz="1200" dirty="0">
                <a:latin typeface="Times New Roman"/>
                <a:cs typeface="Times New Roman"/>
              </a:rPr>
              <a:t>Aggiustatori di </a:t>
            </a:r>
            <a:r>
              <a:rPr sz="1200" spc="-5" dirty="0">
                <a:latin typeface="Times New Roman"/>
                <a:cs typeface="Times New Roman"/>
              </a:rPr>
              <a:t>Pensiero, questi </a:t>
            </a:r>
            <a:r>
              <a:rPr sz="1200" dirty="0">
                <a:latin typeface="Times New Roman"/>
                <a:cs typeface="Times New Roman"/>
              </a:rPr>
              <a:t>rivelano 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e la guida  di un’influenza </a:t>
            </a:r>
            <a:r>
              <a:rPr sz="1200" spc="-5" dirty="0">
                <a:latin typeface="Times New Roman"/>
                <a:cs typeface="Times New Roman"/>
              </a:rPr>
              <a:t>spirituale. L’Aggiustatore </a:t>
            </a:r>
            <a:r>
              <a:rPr sz="1200" dirty="0">
                <a:latin typeface="Times New Roman"/>
                <a:cs typeface="Times New Roman"/>
              </a:rPr>
              <a:t>è veramente uno </a:t>
            </a:r>
            <a:r>
              <a:rPr sz="1200" spc="-5" dirty="0">
                <a:latin typeface="Times New Roman"/>
                <a:cs typeface="Times New Roman"/>
              </a:rPr>
              <a:t>spirito, </a:t>
            </a:r>
            <a:r>
              <a:rPr sz="1200" dirty="0">
                <a:latin typeface="Times New Roman"/>
                <a:cs typeface="Times New Roman"/>
              </a:rPr>
              <a:t>un puro </a:t>
            </a:r>
            <a:r>
              <a:rPr sz="1200" spc="-5" dirty="0">
                <a:latin typeface="Times New Roman"/>
                <a:cs typeface="Times New Roman"/>
              </a:rPr>
              <a:t>spirito, </a:t>
            </a:r>
            <a:r>
              <a:rPr sz="1200" spc="10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uno spirito </a:t>
            </a:r>
            <a:r>
              <a:rPr sz="1200" spc="-5" dirty="0">
                <a:latin typeface="Times New Roman"/>
                <a:cs typeface="Times New Roman"/>
              </a:rPr>
              <a:t>più qualcosa. Noi </a:t>
            </a:r>
            <a:r>
              <a:rPr sz="1200" dirty="0">
                <a:latin typeface="Times New Roman"/>
                <a:cs typeface="Times New Roman"/>
              </a:rPr>
              <a:t>non siamo mai  stati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classificare in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soddisfacente i </a:t>
            </a:r>
            <a:r>
              <a:rPr sz="1200" spc="-5" dirty="0">
                <a:latin typeface="Times New Roman"/>
                <a:cs typeface="Times New Roman"/>
              </a:rPr>
              <a:t>Monitori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Mistero;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quello che si </a:t>
            </a:r>
            <a:r>
              <a:rPr sz="1200" dirty="0">
                <a:latin typeface="Times New Roman"/>
                <a:cs typeface="Times New Roman"/>
              </a:rPr>
              <a:t>può dire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certezza di </a:t>
            </a:r>
            <a:r>
              <a:rPr sz="1200" spc="10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simili a 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(1182.4) 107:6.2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è la possibilità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l’uomo di </a:t>
            </a:r>
            <a:r>
              <a:rPr sz="1200" spc="-5" dirty="0">
                <a:latin typeface="Times New Roman"/>
                <a:cs typeface="Times New Roman"/>
              </a:rPr>
              <a:t>raggiungere l’eternità; </a:t>
            </a:r>
            <a:r>
              <a:rPr sz="1200" dirty="0">
                <a:latin typeface="Times New Roman"/>
                <a:cs typeface="Times New Roman"/>
              </a:rPr>
              <a:t>l’uomo è la </a:t>
            </a:r>
            <a:r>
              <a:rPr sz="1200" spc="-5" dirty="0">
                <a:latin typeface="Times New Roman"/>
                <a:cs typeface="Times New Roman"/>
              </a:rPr>
              <a:t>possibilità per l’Aggiustatore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personalizzarsi.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individuale </a:t>
            </a:r>
            <a:r>
              <a:rPr sz="1200" spc="-5" dirty="0">
                <a:latin typeface="Times New Roman"/>
                <a:cs typeface="Times New Roman"/>
              </a:rPr>
              <a:t>lavora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spiritualizzarvi nella speranza </a:t>
            </a:r>
            <a:r>
              <a:rPr sz="1200" dirty="0">
                <a:latin typeface="Times New Roman"/>
                <a:cs typeface="Times New Roman"/>
              </a:rPr>
              <a:t>di rendere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la vostra identità  </a:t>
            </a:r>
            <a:r>
              <a:rPr sz="1200" spc="-5" dirty="0">
                <a:latin typeface="Times New Roman"/>
                <a:cs typeface="Times New Roman"/>
              </a:rPr>
              <a:t>temporale. Gli Aggiustatori </a:t>
            </a:r>
            <a:r>
              <a:rPr sz="1200" dirty="0">
                <a:latin typeface="Times New Roman"/>
                <a:cs typeface="Times New Roman"/>
              </a:rPr>
              <a:t>sono saturi del </a:t>
            </a:r>
            <a:r>
              <a:rPr sz="1200" spc="-5" dirty="0">
                <a:latin typeface="Times New Roman"/>
                <a:cs typeface="Times New Roman"/>
              </a:rPr>
              <a:t>magnifico amore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degli spiriti, amore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effonde da </a:t>
            </a:r>
            <a:r>
              <a:rPr sz="1200" spc="-5" dirty="0">
                <a:latin typeface="Times New Roman"/>
                <a:cs typeface="Times New Roman"/>
              </a:rPr>
              <a:t>se stesso. Essi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amano  veramente </a:t>
            </a:r>
            <a:r>
              <a:rPr sz="1200" dirty="0">
                <a:latin typeface="Times New Roman"/>
                <a:cs typeface="Times New Roman"/>
              </a:rPr>
              <a:t>e divinamente;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prigionieri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spirituale confinata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degli uomini. </a:t>
            </a:r>
            <a:r>
              <a:rPr sz="1200" spc="-5" dirty="0">
                <a:latin typeface="Times New Roman"/>
                <a:cs typeface="Times New Roman"/>
              </a:rPr>
              <a:t>Essi desiderano  ardentemente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mente mortale </a:t>
            </a:r>
            <a:r>
              <a:rPr sz="1200" spc="-5" dirty="0">
                <a:latin typeface="Times New Roman"/>
                <a:cs typeface="Times New Roman"/>
              </a:rPr>
              <a:t>raggiunga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divinità, affinché </a:t>
            </a:r>
            <a:r>
              <a:rPr sz="1200" dirty="0">
                <a:latin typeface="Times New Roman"/>
                <a:cs typeface="Times New Roman"/>
              </a:rPr>
              <a:t>la loro solitudine </a:t>
            </a:r>
            <a:r>
              <a:rPr sz="1200" spc="-5" dirty="0">
                <a:latin typeface="Times New Roman"/>
                <a:cs typeface="Times New Roman"/>
              </a:rPr>
              <a:t>abbia fine ed essi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liberati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 dalle limitazioni </a:t>
            </a:r>
            <a:r>
              <a:rPr sz="1200" spc="-5" dirty="0">
                <a:latin typeface="Times New Roman"/>
                <a:cs typeface="Times New Roman"/>
              </a:rPr>
              <a:t>dell’investitura 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vesti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543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(1182.5) 107:6.3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sentiero </a:t>
            </a:r>
            <a:r>
              <a:rPr sz="1200" dirty="0">
                <a:latin typeface="Times New Roman"/>
                <a:cs typeface="Times New Roman"/>
              </a:rPr>
              <a:t>che vi porta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Paradiso è il </a:t>
            </a:r>
            <a:r>
              <a:rPr sz="1200" spc="-5" dirty="0">
                <a:latin typeface="Times New Roman"/>
                <a:cs typeface="Times New Roman"/>
              </a:rPr>
              <a:t>sentiero della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e la natura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svelerà  fedelmente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spirituale del Padre Universale. 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dell’ascensione al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negli stadi postfinalitari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carriera  eterna, </a:t>
            </a:r>
            <a:r>
              <a:rPr sz="1200" dirty="0">
                <a:latin typeface="Times New Roman"/>
                <a:cs typeface="Times New Roman"/>
              </a:rPr>
              <a:t>è possibile </a:t>
            </a:r>
            <a:r>
              <a:rPr sz="1200" spc="-5" dirty="0">
                <a:latin typeface="Times New Roman"/>
                <a:cs typeface="Times New Roman"/>
              </a:rPr>
              <a:t>che l’Aggiustatore </a:t>
            </a:r>
            <a:r>
              <a:rPr sz="1200" dirty="0">
                <a:latin typeface="Times New Roman"/>
                <a:cs typeface="Times New Roman"/>
              </a:rPr>
              <a:t>prenda contatto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partner umano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ministero diverso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quello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531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019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spirituale. Ma l’ascensione al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finalitaria sono l’associazione tra </a:t>
            </a:r>
            <a:r>
              <a:rPr sz="1200" dirty="0">
                <a:latin typeface="Times New Roman"/>
                <a:cs typeface="Times New Roman"/>
              </a:rPr>
              <a:t>il mortale </a:t>
            </a:r>
            <a:r>
              <a:rPr sz="1200" spc="-5" dirty="0">
                <a:latin typeface="Times New Roman"/>
                <a:cs typeface="Times New Roman"/>
              </a:rPr>
              <a:t>che conosce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si sta  spiritualizzando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spirituale dell’Aggiustatore che </a:t>
            </a:r>
            <a:r>
              <a:rPr sz="1200" dirty="0">
                <a:latin typeface="Times New Roman"/>
                <a:cs typeface="Times New Roman"/>
              </a:rPr>
              <a:t>rivela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(1182.6) 107:6.4 </a:t>
            </a:r>
            <a:r>
              <a:rPr sz="1200" spc="-5" dirty="0">
                <a:latin typeface="Times New Roman"/>
                <a:cs typeface="Times New Roman"/>
              </a:rPr>
              <a:t>Noi sappiamo che 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sono spiriti, puri spiriti, probabilmente spiriti </a:t>
            </a:r>
            <a:r>
              <a:rPr sz="1200" dirty="0">
                <a:latin typeface="Times New Roman"/>
                <a:cs typeface="Times New Roman"/>
              </a:rPr>
              <a:t>assoluti. </a:t>
            </a:r>
            <a:r>
              <a:rPr sz="1200" spc="-5" dirty="0">
                <a:latin typeface="Times New Roman"/>
                <a:cs typeface="Times New Roman"/>
              </a:rPr>
              <a:t>Ma l’Aggiustatore  deve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qualcosa di più di una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esclusiva.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aggiunta </a:t>
            </a:r>
            <a:r>
              <a:rPr sz="1200" spc="-5" dirty="0">
                <a:latin typeface="Times New Roman"/>
                <a:cs typeface="Times New Roman"/>
              </a:rPr>
              <a:t>al suo </a:t>
            </a:r>
            <a:r>
              <a:rPr sz="1200" dirty="0">
                <a:latin typeface="Times New Roman"/>
                <a:cs typeface="Times New Roman"/>
              </a:rPr>
              <a:t>supposto tipo di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presenti </a:t>
            </a:r>
            <a:r>
              <a:rPr sz="1200" dirty="0">
                <a:latin typeface="Times New Roman"/>
                <a:cs typeface="Times New Roman"/>
              </a:rPr>
              <a:t>in lui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di energia </a:t>
            </a:r>
            <a:r>
              <a:rPr sz="1200" spc="-5" dirty="0">
                <a:latin typeface="Times New Roman"/>
                <a:cs typeface="Times New Roman"/>
              </a:rPr>
              <a:t>pura.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tiene presente </a:t>
            </a:r>
            <a:r>
              <a:rPr sz="1200" spc="-5" dirty="0">
                <a:latin typeface="Times New Roman"/>
                <a:cs typeface="Times New Roman"/>
              </a:rPr>
              <a:t>che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sorgente dell’energia </a:t>
            </a:r>
            <a:r>
              <a:rPr sz="1200" dirty="0">
                <a:latin typeface="Times New Roman"/>
                <a:cs typeface="Times New Roman"/>
              </a:rPr>
              <a:t>pura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puro </a:t>
            </a:r>
            <a:r>
              <a:rPr sz="1200" spc="-5" dirty="0">
                <a:latin typeface="Times New Roman"/>
                <a:cs typeface="Times New Roman"/>
              </a:rPr>
              <a:t>spirito,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sarà così difficile  percepire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frammenti devono </a:t>
            </a:r>
            <a:r>
              <a:rPr sz="1200" spc="-5" dirty="0">
                <a:latin typeface="Times New Roman"/>
                <a:cs typeface="Times New Roman"/>
              </a:rPr>
              <a:t>essere entrambe queste cose. </a:t>
            </a:r>
            <a:r>
              <a:rPr sz="1200" dirty="0">
                <a:latin typeface="Times New Roman"/>
                <a:cs typeface="Times New Roman"/>
              </a:rPr>
              <a:t>È un fatto </a:t>
            </a:r>
            <a:r>
              <a:rPr sz="1200" spc="-5" dirty="0">
                <a:latin typeface="Times New Roman"/>
                <a:cs typeface="Times New Roman"/>
              </a:rPr>
              <a:t>che gli Aggiustatori attraversano </a:t>
            </a:r>
            <a:r>
              <a:rPr sz="1200" dirty="0">
                <a:latin typeface="Times New Roman"/>
                <a:cs typeface="Times New Roman"/>
              </a:rPr>
              <a:t>lo spazio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istantanei ed </a:t>
            </a:r>
            <a:r>
              <a:rPr sz="1200" spc="-5" dirty="0">
                <a:latin typeface="Times New Roman"/>
                <a:cs typeface="Times New Roman"/>
              </a:rPr>
              <a:t>universali dell’Isola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50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(1182.7) 107:6.5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davvero sorprendente che </a:t>
            </a:r>
            <a:r>
              <a:rPr sz="1200" dirty="0">
                <a:latin typeface="Times New Roman"/>
                <a:cs typeface="Times New Roman"/>
              </a:rPr>
              <a:t>i Monitori del </a:t>
            </a:r>
            <a:r>
              <a:rPr sz="1200" spc="-5" dirty="0">
                <a:latin typeface="Times New Roman"/>
                <a:cs typeface="Times New Roman"/>
              </a:rPr>
              <a:t>Mistero siano così associati ai circuiti materiali dell’universo degli universi.  Ma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vanno </a:t>
            </a:r>
            <a:r>
              <a:rPr sz="1200" spc="-5" dirty="0">
                <a:latin typeface="Times New Roman"/>
                <a:cs typeface="Times New Roman"/>
              </a:rPr>
              <a:t>come lampi per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grande universo sui circuiti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gravità materiale.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possibile </a:t>
            </a:r>
            <a:r>
              <a:rPr sz="1200" spc="-5" dirty="0">
                <a:latin typeface="Times New Roman"/>
                <a:cs typeface="Times New Roman"/>
              </a:rPr>
              <a:t>che  essi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penetrare i livelli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esterno; essi potrebbero certamente </a:t>
            </a:r>
            <a:r>
              <a:rPr sz="1200" dirty="0">
                <a:latin typeface="Times New Roman"/>
                <a:cs typeface="Times New Roman"/>
              </a:rPr>
              <a:t>seguire la presenza </a:t>
            </a:r>
            <a:r>
              <a:rPr sz="1200" spc="-5" dirty="0">
                <a:latin typeface="Times New Roman"/>
                <a:cs typeface="Times New Roman"/>
              </a:rPr>
              <a:t>della gravità </a:t>
            </a:r>
            <a:r>
              <a:rPr sz="1200" spc="1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 in queste </a:t>
            </a:r>
            <a:r>
              <a:rPr sz="1200" spc="-5" dirty="0">
                <a:latin typeface="Times New Roman"/>
                <a:cs typeface="Times New Roman"/>
              </a:rPr>
              <a:t>regioni, </a:t>
            </a:r>
            <a:r>
              <a:rPr sz="1200" dirty="0">
                <a:latin typeface="Times New Roman"/>
                <a:cs typeface="Times New Roman"/>
              </a:rPr>
              <a:t>e benché il mio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percorrere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mentali </a:t>
            </a:r>
            <a:r>
              <a:rPr sz="1200" dirty="0">
                <a:latin typeface="Times New Roman"/>
                <a:cs typeface="Times New Roman"/>
              </a:rPr>
              <a:t>dell’Attore </a:t>
            </a:r>
            <a:r>
              <a:rPr sz="1200" spc="-5" dirty="0">
                <a:latin typeface="Times New Roman"/>
                <a:cs typeface="Times New Roman"/>
              </a:rPr>
              <a:t>Congiunto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oltre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confini  del grande </a:t>
            </a:r>
            <a:r>
              <a:rPr sz="1200" dirty="0">
                <a:latin typeface="Times New Roman"/>
                <a:cs typeface="Times New Roman"/>
              </a:rPr>
              <a:t>universo, noi non </a:t>
            </a:r>
            <a:r>
              <a:rPr sz="1200" spc="-5" dirty="0">
                <a:latin typeface="Times New Roman"/>
                <a:cs typeface="Times New Roman"/>
              </a:rPr>
              <a:t>siamo mai stati sicuri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degli Aggiustatori nelle regioni </a:t>
            </a:r>
            <a:r>
              <a:rPr sz="1200" dirty="0">
                <a:latin typeface="Times New Roman"/>
                <a:cs typeface="Times New Roman"/>
              </a:rPr>
              <a:t>inesplorate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 </a:t>
            </a:r>
            <a:r>
              <a:rPr sz="1200" spc="-5" dirty="0">
                <a:latin typeface="Times New Roman"/>
                <a:cs typeface="Times New Roman"/>
              </a:rPr>
              <a:t>esterno.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65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(1183.1) 107:6.6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gli Aggiustatori </a:t>
            </a:r>
            <a:r>
              <a:rPr sz="1200" dirty="0">
                <a:latin typeface="Times New Roman"/>
                <a:cs typeface="Times New Roman"/>
              </a:rPr>
              <a:t>utilizzano 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gravità materiale,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sottomessi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essi come </a:t>
            </a:r>
            <a:r>
              <a:rPr sz="1200" dirty="0">
                <a:latin typeface="Times New Roman"/>
                <a:cs typeface="Times New Roman"/>
              </a:rPr>
              <a:t>lo è la  </a:t>
            </a:r>
            <a:r>
              <a:rPr sz="1200" spc="-5" dirty="0">
                <a:latin typeface="Times New Roman"/>
                <a:cs typeface="Times New Roman"/>
              </a:rPr>
              <a:t>creazione materiale. Gli Aggiustatori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frammenti del progenitore </a:t>
            </a:r>
            <a:r>
              <a:rPr sz="1200" dirty="0">
                <a:latin typeface="Times New Roman"/>
                <a:cs typeface="Times New Roman"/>
              </a:rPr>
              <a:t>della gravità, non i consequenziali della </a:t>
            </a:r>
            <a:r>
              <a:rPr sz="1200" spc="-5" dirty="0">
                <a:latin typeface="Times New Roman"/>
                <a:cs typeface="Times New Roman"/>
              </a:rPr>
              <a:t>gravità; essi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frazionati </a:t>
            </a:r>
            <a:r>
              <a:rPr sz="1200" dirty="0">
                <a:latin typeface="Times New Roman"/>
                <a:cs typeface="Times New Roman"/>
              </a:rPr>
              <a:t>su un </a:t>
            </a:r>
            <a:r>
              <a:rPr sz="1200" spc="-5" dirty="0">
                <a:latin typeface="Times New Roman"/>
                <a:cs typeface="Times New Roman"/>
              </a:rPr>
              <a:t>livello universale d’esistenza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ipoteticamente antecedente all’apparizione della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gravità.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59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(1183.2) 107:6.7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godono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riposo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conferimento fino al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liberi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Divinington </a:t>
            </a:r>
            <a:r>
              <a:rPr sz="1200" dirty="0">
                <a:latin typeface="Times New Roman"/>
                <a:cs typeface="Times New Roman"/>
              </a:rPr>
              <a:t>dopo la morte </a:t>
            </a:r>
            <a:r>
              <a:rPr sz="1200" spc="-5" dirty="0">
                <a:latin typeface="Times New Roman"/>
                <a:cs typeface="Times New Roman"/>
              </a:rPr>
              <a:t>naturale dei loro soggetti </a:t>
            </a:r>
            <a:r>
              <a:rPr sz="1200" dirty="0">
                <a:latin typeface="Times New Roman"/>
                <a:cs typeface="Times New Roman"/>
              </a:rPr>
              <a:t>umani. E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i cui </a:t>
            </a:r>
            <a:r>
              <a:rPr sz="1200" spc="-5" dirty="0">
                <a:latin typeface="Times New Roman"/>
                <a:cs typeface="Times New Roman"/>
              </a:rPr>
              <a:t>soggetti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passano per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portali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75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2512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beneficiano nemmeno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riposo </a:t>
            </a:r>
            <a:r>
              <a:rPr sz="1200" spc="-5" dirty="0">
                <a:latin typeface="Times New Roman"/>
                <a:cs typeface="Times New Roman"/>
              </a:rPr>
              <a:t>temporaneo. Gli </a:t>
            </a:r>
            <a:r>
              <a:rPr sz="1200" dirty="0">
                <a:latin typeface="Times New Roman"/>
                <a:cs typeface="Times New Roman"/>
              </a:rPr>
              <a:t>Aggiustatori di Pensiero 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bisogno di  </a:t>
            </a:r>
            <a:r>
              <a:rPr sz="1200" spc="-5" dirty="0">
                <a:latin typeface="Times New Roman"/>
                <a:cs typeface="Times New Roman"/>
              </a:rPr>
              <a:t>assorbire energia;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l’energia, l’energia dell’ordine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Aggiustatori e 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personalità</a:t>
            </a:r>
            <a:endParaRPr sz="1600">
              <a:latin typeface="Times New Roman"/>
              <a:cs typeface="Times New Roman"/>
            </a:endParaRPr>
          </a:p>
          <a:p>
            <a:pPr marL="76200" marR="7810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(1183.3) 107:7.1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ma sono entità </a:t>
            </a:r>
            <a:r>
              <a:rPr sz="1200" spc="-5" dirty="0">
                <a:latin typeface="Times New Roman"/>
                <a:cs typeface="Times New Roman"/>
              </a:rPr>
              <a:t>reali; essi </a:t>
            </a:r>
            <a:r>
              <a:rPr sz="1200" dirty="0">
                <a:latin typeface="Times New Roman"/>
                <a:cs typeface="Times New Roman"/>
              </a:rPr>
              <a:t>sono veramente e </a:t>
            </a:r>
            <a:r>
              <a:rPr sz="1200" spc="-5" dirty="0">
                <a:latin typeface="Times New Roman"/>
                <a:cs typeface="Times New Roman"/>
              </a:rPr>
              <a:t>perfettamente  individualizzati, sebbene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effettivamente personalizzati mentre risiedono nei mortali. Gli Aggiustatori </a:t>
            </a:r>
            <a:r>
              <a:rPr sz="1200" dirty="0">
                <a:latin typeface="Times New Roman"/>
                <a:cs typeface="Times New Roman"/>
              </a:rPr>
              <a:t>di Pensiero </a:t>
            </a:r>
            <a:r>
              <a:rPr sz="1200" spc="-5" dirty="0">
                <a:latin typeface="Times New Roman"/>
                <a:cs typeface="Times New Roman"/>
              </a:rPr>
              <a:t>non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vere personalità;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i="1" spc="-5" dirty="0">
                <a:latin typeface="Times New Roman"/>
                <a:cs typeface="Times New Roman"/>
              </a:rPr>
              <a:t>vere </a:t>
            </a:r>
            <a:r>
              <a:rPr sz="1200" i="1" dirty="0">
                <a:latin typeface="Times New Roman"/>
                <a:cs typeface="Times New Roman"/>
              </a:rPr>
              <a:t>realtà,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dell’ordine più </a:t>
            </a:r>
            <a:r>
              <a:rPr sz="1200" spc="-5" dirty="0">
                <a:latin typeface="Times New Roman"/>
                <a:cs typeface="Times New Roman"/>
              </a:rPr>
              <a:t>puro </a:t>
            </a:r>
            <a:r>
              <a:rPr sz="1200" dirty="0">
                <a:latin typeface="Times New Roman"/>
                <a:cs typeface="Times New Roman"/>
              </a:rPr>
              <a:t>conosciuto </a:t>
            </a:r>
            <a:r>
              <a:rPr sz="1200" spc="-5" dirty="0">
                <a:latin typeface="Times New Roman"/>
                <a:cs typeface="Times New Roman"/>
              </a:rPr>
              <a:t>nell’universo degli universi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la presenza  </a:t>
            </a:r>
            <a:r>
              <a:rPr sz="1200" spc="-5" dirty="0">
                <a:latin typeface="Times New Roman"/>
                <a:cs typeface="Times New Roman"/>
              </a:rPr>
              <a:t>divina. Benché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siano personali, questi meravigliosi frammenti del </a:t>
            </a:r>
            <a:r>
              <a:rPr sz="1200" dirty="0">
                <a:latin typeface="Times New Roman"/>
                <a:cs typeface="Times New Roman"/>
              </a:rPr>
              <a:t>Padre sono </a:t>
            </a:r>
            <a:r>
              <a:rPr sz="1200" spc="-5" dirty="0">
                <a:latin typeface="Times New Roman"/>
                <a:cs typeface="Times New Roman"/>
              </a:rPr>
              <a:t>comunemente </a:t>
            </a:r>
            <a:r>
              <a:rPr sz="1200" dirty="0">
                <a:latin typeface="Times New Roman"/>
                <a:cs typeface="Times New Roman"/>
              </a:rPr>
              <a:t>indicati </a:t>
            </a:r>
            <a:r>
              <a:rPr sz="1200" spc="-5" dirty="0">
                <a:latin typeface="Times New Roman"/>
                <a:cs typeface="Times New Roman"/>
              </a:rPr>
              <a:t>come esseri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talvolta,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considerazione delle fasi spirituali del loro attuale ministero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mortali, come entità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(1183.4) 107:7.2 </a:t>
            </a:r>
            <a:r>
              <a:rPr sz="1200" spc="-5" dirty="0">
                <a:latin typeface="Times New Roman"/>
                <a:cs typeface="Times New Roman"/>
              </a:rPr>
              <a:t>Se 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personalità con </a:t>
            </a:r>
            <a:r>
              <a:rPr sz="1200" dirty="0">
                <a:latin typeface="Times New Roman"/>
                <a:cs typeface="Times New Roman"/>
              </a:rPr>
              <a:t>prerogative di volontà e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scelta, come </a:t>
            </a:r>
            <a:r>
              <a:rPr sz="1200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allora scegliere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soggetti mortali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offrirsi </a:t>
            </a:r>
            <a:r>
              <a:rPr sz="1200" dirty="0">
                <a:latin typeface="Times New Roman"/>
                <a:cs typeface="Times New Roman"/>
              </a:rPr>
              <a:t>volontari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dimorare in queste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dei mondi evoluzionari?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una  domanda </a:t>
            </a:r>
            <a:r>
              <a:rPr sz="1200" spc="-5" dirty="0">
                <a:latin typeface="Times New Roman"/>
                <a:cs typeface="Times New Roman"/>
              </a:rPr>
              <a:t>facile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porre,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probabilmente nessun essere nell’universo degli universi </a:t>
            </a:r>
            <a:r>
              <a:rPr sz="1200" dirty="0">
                <a:latin typeface="Times New Roman"/>
                <a:cs typeface="Times New Roman"/>
              </a:rPr>
              <a:t>ha mai </a:t>
            </a:r>
            <a:r>
              <a:rPr sz="1200" spc="-5" dirty="0">
                <a:latin typeface="Times New Roman"/>
                <a:cs typeface="Times New Roman"/>
              </a:rPr>
              <a:t>trovato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risposta esatta. Anche quelli  del </a:t>
            </a:r>
            <a:r>
              <a:rPr sz="1200" dirty="0">
                <a:latin typeface="Times New Roman"/>
                <a:cs typeface="Times New Roman"/>
              </a:rPr>
              <a:t>mio ordine </a:t>
            </a:r>
            <a:r>
              <a:rPr sz="1200" spc="-5" dirty="0">
                <a:latin typeface="Times New Roman"/>
                <a:cs typeface="Times New Roman"/>
              </a:rPr>
              <a:t>di personalità,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Solitari,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comprendono </a:t>
            </a:r>
            <a:r>
              <a:rPr sz="1200" dirty="0">
                <a:latin typeface="Times New Roman"/>
                <a:cs typeface="Times New Roman"/>
              </a:rPr>
              <a:t>pienamente la dotazione di volontà, di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e d’amore in  </a:t>
            </a:r>
            <a:r>
              <a:rPr sz="1200" spc="-5" dirty="0">
                <a:latin typeface="Times New Roman"/>
                <a:cs typeface="Times New Roman"/>
              </a:rPr>
              <a:t>entità che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(1183.5) 107:7.3 </a:t>
            </a:r>
            <a:r>
              <a:rPr sz="1200" spc="-5" dirty="0">
                <a:latin typeface="Times New Roman"/>
                <a:cs typeface="Times New Roman"/>
              </a:rPr>
              <a:t>Noi abbiamo spesso congetturato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debbano essere </a:t>
            </a:r>
            <a:r>
              <a:rPr sz="1200" dirty="0">
                <a:latin typeface="Times New Roman"/>
                <a:cs typeface="Times New Roman"/>
              </a:rPr>
              <a:t>dotati di volizione </a:t>
            </a:r>
            <a:r>
              <a:rPr sz="1200" spc="-5" dirty="0">
                <a:latin typeface="Times New Roman"/>
                <a:cs typeface="Times New Roman"/>
              </a:rPr>
              <a:t>su tutti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livelli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prepersonali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scelta.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offrono volontari per </a:t>
            </a:r>
            <a:r>
              <a:rPr sz="1200" dirty="0">
                <a:latin typeface="Times New Roman"/>
                <a:cs typeface="Times New Roman"/>
              </a:rPr>
              <a:t>dimorare </a:t>
            </a:r>
            <a:r>
              <a:rPr sz="1200" spc="-5" dirty="0">
                <a:latin typeface="Times New Roman"/>
                <a:cs typeface="Times New Roman"/>
              </a:rPr>
              <a:t>negli esseri umani, stabiliscono dei piani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carriera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</a:t>
            </a:r>
            <a:endParaRPr sz="1200">
              <a:latin typeface="Times New Roman"/>
              <a:cs typeface="Times New Roman"/>
            </a:endParaRPr>
          </a:p>
          <a:p>
            <a:pPr marL="76200" marR="147320" algn="just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dell’uomo che adattano, modificano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sostituiscono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delle circostanze, e </a:t>
            </a:r>
            <a:r>
              <a:rPr sz="1200" spc="-5" dirty="0">
                <a:latin typeface="Times New Roman"/>
                <a:cs typeface="Times New Roman"/>
              </a:rPr>
              <a:t>queste attività </a:t>
            </a:r>
            <a:r>
              <a:rPr sz="1200" dirty="0">
                <a:latin typeface="Times New Roman"/>
                <a:cs typeface="Times New Roman"/>
              </a:rPr>
              <a:t>denotano una volizione autentica.  </a:t>
            </a:r>
            <a:r>
              <a:rPr sz="1200" spc="-5" dirty="0">
                <a:latin typeface="Times New Roman"/>
                <a:cs typeface="Times New Roman"/>
              </a:rPr>
              <a:t>Essi provano affetto per </a:t>
            </a:r>
            <a:r>
              <a:rPr sz="1200" dirty="0">
                <a:latin typeface="Times New Roman"/>
                <a:cs typeface="Times New Roman"/>
              </a:rPr>
              <a:t>i mortali, </a:t>
            </a:r>
            <a:r>
              <a:rPr sz="1200" spc="-5" dirty="0">
                <a:latin typeface="Times New Roman"/>
                <a:cs typeface="Times New Roman"/>
              </a:rPr>
              <a:t>operano nelle </a:t>
            </a:r>
            <a:r>
              <a:rPr sz="1200" dirty="0">
                <a:latin typeface="Times New Roman"/>
                <a:cs typeface="Times New Roman"/>
              </a:rPr>
              <a:t>crisi </a:t>
            </a:r>
            <a:r>
              <a:rPr sz="1200" spc="-5" dirty="0">
                <a:latin typeface="Times New Roman"/>
                <a:cs typeface="Times New Roman"/>
              </a:rPr>
              <a:t>universali,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pronti ad agire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decisivo conformemente alla  scelta umana, </a:t>
            </a:r>
            <a:r>
              <a:rPr sz="1200" dirty="0">
                <a:latin typeface="Times New Roman"/>
                <a:cs typeface="Times New Roman"/>
              </a:rPr>
              <a:t>e tutte queste sono </a:t>
            </a:r>
            <a:r>
              <a:rPr sz="1200" spc="-5" dirty="0">
                <a:latin typeface="Times New Roman"/>
                <a:cs typeface="Times New Roman"/>
              </a:rPr>
              <a:t>reazioni altamente </a:t>
            </a:r>
            <a:r>
              <a:rPr sz="1200" dirty="0">
                <a:latin typeface="Times New Roman"/>
                <a:cs typeface="Times New Roman"/>
              </a:rPr>
              <a:t>volitive.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situazioni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riguardano </a:t>
            </a:r>
            <a:r>
              <a:rPr sz="1200" dirty="0">
                <a:latin typeface="Times New Roman"/>
                <a:cs typeface="Times New Roman"/>
              </a:rPr>
              <a:t>il dominio della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volontà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755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35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umana, essi mostrano </a:t>
            </a:r>
            <a:r>
              <a:rPr sz="1200" dirty="0">
                <a:latin typeface="Times New Roman"/>
                <a:cs typeface="Times New Roman"/>
              </a:rPr>
              <a:t>indiscutibilmente una condotta </a:t>
            </a:r>
            <a:r>
              <a:rPr sz="1200" spc="-5" dirty="0">
                <a:latin typeface="Times New Roman"/>
                <a:cs typeface="Times New Roman"/>
              </a:rPr>
              <a:t>che denota l’esercizio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equivalgono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senso alla </a:t>
            </a:r>
            <a:r>
              <a:rPr sz="1200" dirty="0">
                <a:latin typeface="Times New Roman"/>
                <a:cs typeface="Times New Roman"/>
              </a:rPr>
              <a:t>volontà, </a:t>
            </a:r>
            <a:r>
              <a:rPr sz="1200" spc="-5" dirty="0">
                <a:latin typeface="Times New Roman"/>
                <a:cs typeface="Times New Roman"/>
              </a:rPr>
              <a:t>al  massimo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decisione.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(1183.6) 107:7.4 </a:t>
            </a:r>
            <a:r>
              <a:rPr sz="1200" spc="-5" dirty="0">
                <a:latin typeface="Times New Roman"/>
                <a:cs typeface="Times New Roman"/>
              </a:rPr>
              <a:t>Perché allora, se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Pensiero </a:t>
            </a:r>
            <a:r>
              <a:rPr sz="1200" spc="-5" dirty="0">
                <a:latin typeface="Times New Roman"/>
                <a:cs typeface="Times New Roman"/>
              </a:rPr>
              <a:t>posseggono </a:t>
            </a:r>
            <a:r>
              <a:rPr sz="1200" dirty="0">
                <a:latin typeface="Times New Roman"/>
                <a:cs typeface="Times New Roman"/>
              </a:rPr>
              <a:t>una volizione, sono </a:t>
            </a:r>
            <a:r>
              <a:rPr sz="1200" spc="-5" dirty="0">
                <a:latin typeface="Times New Roman"/>
                <a:cs typeface="Times New Roman"/>
              </a:rPr>
              <a:t>sottomessi al volere dei mortali? Noi  riteniamo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ciò sia </a:t>
            </a:r>
            <a:r>
              <a:rPr sz="1200" dirty="0">
                <a:latin typeface="Times New Roman"/>
                <a:cs typeface="Times New Roman"/>
              </a:rPr>
              <a:t>dovuto al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la volizione </a:t>
            </a:r>
            <a:r>
              <a:rPr sz="1200" spc="-5" dirty="0">
                <a:latin typeface="Times New Roman"/>
                <a:cs typeface="Times New Roman"/>
              </a:rPr>
              <a:t>dell’Aggiustatore,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assoluta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natura,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prepersonale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manifestazione.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umana funziona </a:t>
            </a:r>
            <a:r>
              <a:rPr sz="1200" spc="-5" dirty="0">
                <a:latin typeface="Times New Roman"/>
                <a:cs typeface="Times New Roman"/>
              </a:rPr>
              <a:t>sul 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della realtà universale, ed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cosmo l’impersonale </a:t>
            </a:r>
            <a:r>
              <a:rPr sz="1200" dirty="0">
                <a:latin typeface="Times New Roman"/>
                <a:cs typeface="Times New Roman"/>
              </a:rPr>
              <a:t>— il non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subpersonale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prepersonale </a:t>
            </a:r>
            <a:r>
              <a:rPr sz="1200" dirty="0">
                <a:latin typeface="Times New Roman"/>
                <a:cs typeface="Times New Roman"/>
              </a:rPr>
              <a:t>— è sempre sensibile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ed agli </a:t>
            </a:r>
            <a:r>
              <a:rPr sz="1200" dirty="0">
                <a:latin typeface="Times New Roman"/>
                <a:cs typeface="Times New Roman"/>
              </a:rPr>
              <a:t>atti della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esistente.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638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(1183.7) 107:7.5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creati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noi non </a:t>
            </a:r>
            <a:r>
              <a:rPr sz="1200" spc="-5" dirty="0">
                <a:latin typeface="Times New Roman"/>
                <a:cs typeface="Times New Roman"/>
              </a:rPr>
              <a:t>osserviamo alcuna manifestazione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volontà, </a:t>
            </a:r>
            <a:r>
              <a:rPr sz="1200" dirty="0">
                <a:latin typeface="Times New Roman"/>
                <a:cs typeface="Times New Roman"/>
              </a:rPr>
              <a:t>di  volizione, di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e d’amore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della personalità. Salvo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negli Aggiustatori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entità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vediamo  funzionare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questi attributi della </a:t>
            </a:r>
            <a:r>
              <a:rPr sz="1200" dirty="0">
                <a:latin typeface="Times New Roman"/>
                <a:cs typeface="Times New Roman"/>
              </a:rPr>
              <a:t>personalità in </a:t>
            </a:r>
            <a:r>
              <a:rPr sz="1200" spc="-5" dirty="0">
                <a:latin typeface="Times New Roman"/>
                <a:cs typeface="Times New Roman"/>
              </a:rPr>
              <a:t>associazione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realtà impersonali.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corretto </a:t>
            </a:r>
            <a:r>
              <a:rPr sz="1200" dirty="0">
                <a:latin typeface="Times New Roman"/>
                <a:cs typeface="Times New Roman"/>
              </a:rPr>
              <a:t>qualificare  un </a:t>
            </a:r>
            <a:r>
              <a:rPr sz="1200" spc="-5" dirty="0">
                <a:latin typeface="Times New Roman"/>
                <a:cs typeface="Times New Roman"/>
              </a:rPr>
              <a:t>Aggiustatore come subpersonale,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sarebbe appropriato </a:t>
            </a:r>
            <a:r>
              <a:rPr sz="1200" dirty="0">
                <a:latin typeface="Times New Roman"/>
                <a:cs typeface="Times New Roman"/>
              </a:rPr>
              <a:t>alludere a questa </a:t>
            </a:r>
            <a:r>
              <a:rPr sz="1200" spc="-5" dirty="0">
                <a:latin typeface="Times New Roman"/>
                <a:cs typeface="Times New Roman"/>
              </a:rPr>
              <a:t>entità come superpersonale,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del tutto  </a:t>
            </a:r>
            <a:r>
              <a:rPr sz="1200" spc="-5" dirty="0">
                <a:latin typeface="Times New Roman"/>
                <a:cs typeface="Times New Roman"/>
              </a:rPr>
              <a:t>ammissibile definirlo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93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(1184.1) 107:7.6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 nostri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questi frammenti della Deità </a:t>
            </a:r>
            <a:r>
              <a:rPr sz="1200" dirty="0">
                <a:latin typeface="Times New Roman"/>
                <a:cs typeface="Times New Roman"/>
              </a:rPr>
              <a:t>sono conosciuti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doni divini. </a:t>
            </a:r>
            <a:r>
              <a:rPr sz="1200" spc="-5" dirty="0">
                <a:latin typeface="Times New Roman"/>
                <a:cs typeface="Times New Roman"/>
              </a:rPr>
              <a:t>Noi riconosciamo che  gli Aggiustatori </a:t>
            </a:r>
            <a:r>
              <a:rPr sz="1200" dirty="0">
                <a:latin typeface="Times New Roman"/>
                <a:cs typeface="Times New Roman"/>
              </a:rPr>
              <a:t>sono 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divina e </a:t>
            </a:r>
            <a:r>
              <a:rPr sz="1200" spc="-5" dirty="0">
                <a:latin typeface="Times New Roman"/>
                <a:cs typeface="Times New Roman"/>
              </a:rPr>
              <a:t>che costituiscono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probabile </a:t>
            </a:r>
            <a:r>
              <a:rPr sz="1200" dirty="0">
                <a:latin typeface="Times New Roman"/>
                <a:cs typeface="Times New Roman"/>
              </a:rPr>
              <a:t>prova e dimostrazione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si </a:t>
            </a:r>
            <a:r>
              <a:rPr sz="1200" dirty="0">
                <a:latin typeface="Times New Roman"/>
                <a:cs typeface="Times New Roman"/>
              </a:rPr>
              <a:t>è riservato  la possibilità di </a:t>
            </a:r>
            <a:r>
              <a:rPr sz="1200" spc="-5" dirty="0">
                <a:latin typeface="Times New Roman"/>
                <a:cs typeface="Times New Roman"/>
              </a:rPr>
              <a:t>comunicare direttamente ed illimitatamente con ciascuna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materiali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suoi regni  praticamente </a:t>
            </a:r>
            <a:r>
              <a:rPr sz="1200" dirty="0">
                <a:latin typeface="Times New Roman"/>
                <a:cs typeface="Times New Roman"/>
              </a:rPr>
              <a:t>infiniti, e tutto </a:t>
            </a:r>
            <a:r>
              <a:rPr sz="1200" spc="-5" dirty="0">
                <a:latin typeface="Times New Roman"/>
                <a:cs typeface="Times New Roman"/>
              </a:rPr>
              <a:t>ciò completamente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nelle personalità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Paradisiaci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 suo  ministero indiretto attraverso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67675" cy="73596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(1184.2) 107:7.7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esseri creati </a:t>
            </a:r>
            <a:r>
              <a:rPr sz="1200" dirty="0">
                <a:latin typeface="Times New Roman"/>
                <a:cs typeface="Times New Roman"/>
              </a:rPr>
              <a:t>che non sarebbero </a:t>
            </a:r>
            <a:r>
              <a:rPr sz="1200" spc="-5" dirty="0">
                <a:latin typeface="Times New Roman"/>
                <a:cs typeface="Times New Roman"/>
              </a:rPr>
              <a:t>lieti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ospitare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Monitori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Mistero,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ordine 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è abitato  in questo modo,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evoluzionarie </a:t>
            </a:r>
            <a:r>
              <a:rPr sz="1200" dirty="0">
                <a:latin typeface="Times New Roman"/>
                <a:cs typeface="Times New Roman"/>
              </a:rPr>
              <a:t>dotate di volontà </a:t>
            </a:r>
            <a:r>
              <a:rPr sz="1200" spc="-5" dirty="0">
                <a:latin typeface="Times New Roman"/>
                <a:cs typeface="Times New Roman"/>
              </a:rPr>
              <a:t>con destino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(1184.3) 107:7.8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Messaggero Solitario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Orvonton.]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419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562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(698.7) 61:4.5 </a:t>
            </a:r>
            <a:r>
              <a:rPr sz="1200" i="1" spc="-5" dirty="0">
                <a:latin typeface="Times New Roman"/>
                <a:cs typeface="Times New Roman"/>
              </a:rPr>
              <a:t>5.000.00</a:t>
            </a:r>
            <a:r>
              <a:rPr sz="1200" spc="-5" dirty="0">
                <a:latin typeface="Times New Roman"/>
                <a:cs typeface="Times New Roman"/>
              </a:rPr>
              <a:t>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cavallo si </a:t>
            </a:r>
            <a:r>
              <a:rPr sz="1200" dirty="0">
                <a:latin typeface="Times New Roman"/>
                <a:cs typeface="Times New Roman"/>
              </a:rPr>
              <a:t>evolvé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forma </a:t>
            </a:r>
            <a:r>
              <a:rPr sz="1200" spc="-5" dirty="0">
                <a:latin typeface="Times New Roman"/>
                <a:cs typeface="Times New Roman"/>
              </a:rPr>
              <a:t>attuale </a:t>
            </a:r>
            <a:r>
              <a:rPr sz="1200" dirty="0">
                <a:latin typeface="Times New Roman"/>
                <a:cs typeface="Times New Roman"/>
              </a:rPr>
              <a:t>e dall’America del </a:t>
            </a:r>
            <a:r>
              <a:rPr sz="1200" spc="-5" dirty="0">
                <a:latin typeface="Times New Roman"/>
                <a:cs typeface="Times New Roman"/>
              </a:rPr>
              <a:t>Nord emigrò </a:t>
            </a:r>
            <a:r>
              <a:rPr sz="1200" dirty="0">
                <a:latin typeface="Times New Roman"/>
                <a:cs typeface="Times New Roman"/>
              </a:rPr>
              <a:t>in tutto il mondo.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cavallo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già estinto sul suo continente d’origine </a:t>
            </a:r>
            <a:r>
              <a:rPr sz="1200" dirty="0">
                <a:latin typeface="Times New Roman"/>
                <a:cs typeface="Times New Roman"/>
              </a:rPr>
              <a:t>molto prima </a:t>
            </a:r>
            <a:r>
              <a:rPr sz="1200" spc="-5" dirty="0">
                <a:latin typeface="Times New Roman"/>
                <a:cs typeface="Times New Roman"/>
              </a:rPr>
              <a:t>dell’arrivo dell’uomo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rosso.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(698.8) 61:4.6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clima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gradualmente raffreddando; </a:t>
            </a:r>
            <a:r>
              <a:rPr sz="1200" dirty="0">
                <a:latin typeface="Times New Roman"/>
                <a:cs typeface="Times New Roman"/>
              </a:rPr>
              <a:t>le piante </a:t>
            </a:r>
            <a:r>
              <a:rPr sz="1200" spc="-5" dirty="0">
                <a:latin typeface="Times New Roman"/>
                <a:cs typeface="Times New Roman"/>
              </a:rPr>
              <a:t>terrestri si stavano spostando </a:t>
            </a:r>
            <a:r>
              <a:rPr sz="1200" dirty="0">
                <a:latin typeface="Times New Roman"/>
                <a:cs typeface="Times New Roman"/>
              </a:rPr>
              <a:t>lentamente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sud. Dapprima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freddo crescente nelle regioni nordiche che arrestò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migrazioni animali attraverso gli </a:t>
            </a:r>
            <a:r>
              <a:rPr sz="1200" dirty="0">
                <a:latin typeface="Times New Roman"/>
                <a:cs typeface="Times New Roman"/>
              </a:rPr>
              <a:t>istmi </a:t>
            </a:r>
            <a:r>
              <a:rPr sz="1200" spc="-5" dirty="0">
                <a:latin typeface="Times New Roman"/>
                <a:cs typeface="Times New Roman"/>
              </a:rPr>
              <a:t>settentrionali;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spc="5" dirty="0">
                <a:latin typeface="Times New Roman"/>
                <a:cs typeface="Times New Roman"/>
              </a:rPr>
              <a:t>questi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ponti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terrestri dell’America del Nord s’inabissarono. </a:t>
            </a:r>
            <a:r>
              <a:rPr sz="1200" dirty="0">
                <a:latin typeface="Times New Roman"/>
                <a:cs typeface="Times New Roman"/>
              </a:rPr>
              <a:t>Subito dopo, il </a:t>
            </a:r>
            <a:r>
              <a:rPr sz="1200" spc="-5" dirty="0">
                <a:latin typeface="Times New Roman"/>
                <a:cs typeface="Times New Roman"/>
              </a:rPr>
              <a:t>collegamento terrestre </a:t>
            </a:r>
            <a:r>
              <a:rPr sz="1200" dirty="0">
                <a:latin typeface="Times New Roman"/>
                <a:cs typeface="Times New Roman"/>
              </a:rPr>
              <a:t>tra l’Africa e </a:t>
            </a:r>
            <a:r>
              <a:rPr sz="1200" spc="-5" dirty="0">
                <a:latin typeface="Times New Roman"/>
                <a:cs typeface="Times New Roman"/>
              </a:rPr>
              <a:t>l’America del </a:t>
            </a:r>
            <a:r>
              <a:rPr sz="1200" dirty="0">
                <a:latin typeface="Times New Roman"/>
                <a:cs typeface="Times New Roman"/>
              </a:rPr>
              <a:t>Sud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  <a:p>
            <a:pPr marL="88900" marR="10985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definitivamente sommerso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l’emisfero </a:t>
            </a:r>
            <a:r>
              <a:rPr sz="1200" dirty="0">
                <a:latin typeface="Times New Roman"/>
                <a:cs typeface="Times New Roman"/>
              </a:rPr>
              <a:t>occidentale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trovò isolato quasi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lo è </a:t>
            </a:r>
            <a:r>
              <a:rPr sz="1200" spc="-5" dirty="0">
                <a:latin typeface="Times New Roman"/>
                <a:cs typeface="Times New Roman"/>
              </a:rPr>
              <a:t>oggi.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quest’epoca, </a:t>
            </a:r>
            <a:r>
              <a:rPr sz="1200" dirty="0">
                <a:latin typeface="Times New Roman"/>
                <a:cs typeface="Times New Roman"/>
              </a:rPr>
              <a:t>cominciarono a  </a:t>
            </a:r>
            <a:r>
              <a:rPr sz="1200" spc="-5" dirty="0">
                <a:latin typeface="Times New Roman"/>
                <a:cs typeface="Times New Roman"/>
              </a:rPr>
              <a:t>svilupparsi negli emisferi orientale </a:t>
            </a:r>
            <a:r>
              <a:rPr sz="1200" dirty="0">
                <a:latin typeface="Times New Roman"/>
                <a:cs typeface="Times New Roman"/>
              </a:rPr>
              <a:t>e occidentale tipi di vita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distinti.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660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(699.1) 61:4.7 </a:t>
            </a:r>
            <a:r>
              <a:rPr sz="1200" spc="-5" dirty="0">
                <a:latin typeface="Times New Roman"/>
                <a:cs typeface="Times New Roman"/>
              </a:rPr>
              <a:t>Così termina questo 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quasi dieci </a:t>
            </a:r>
            <a:r>
              <a:rPr sz="1200" dirty="0">
                <a:latin typeface="Times New Roman"/>
                <a:cs typeface="Times New Roman"/>
              </a:rPr>
              <a:t>milioni di anni, </a:t>
            </a:r>
            <a:r>
              <a:rPr sz="1200" spc="-5" dirty="0">
                <a:latin typeface="Times New Roman"/>
                <a:cs typeface="Times New Roman"/>
              </a:rPr>
              <a:t>ed ancora </a:t>
            </a:r>
            <a:r>
              <a:rPr sz="1200" dirty="0">
                <a:latin typeface="Times New Roman"/>
                <a:cs typeface="Times New Roman"/>
              </a:rPr>
              <a:t>non è apparso </a:t>
            </a:r>
            <a:r>
              <a:rPr sz="1200" spc="-5" dirty="0">
                <a:latin typeface="Times New Roman"/>
                <a:cs typeface="Times New Roman"/>
              </a:rPr>
              <a:t>l’antenato </a:t>
            </a:r>
            <a:r>
              <a:rPr sz="1200" dirty="0">
                <a:latin typeface="Times New Roman"/>
                <a:cs typeface="Times New Roman"/>
              </a:rPr>
              <a:t>dell’uomo.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l’epoca generalmente designata sotto </a:t>
            </a:r>
            <a:r>
              <a:rPr sz="1200" dirty="0">
                <a:latin typeface="Times New Roman"/>
                <a:cs typeface="Times New Roman"/>
              </a:rPr>
              <a:t>il nome 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Pliocene.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prima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era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glaciale</a:t>
            </a:r>
            <a:endParaRPr sz="1600">
              <a:latin typeface="Times New Roman"/>
              <a:cs typeface="Times New Roman"/>
            </a:endParaRPr>
          </a:p>
          <a:p>
            <a:pPr marL="88900" marR="104139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(699.2) 61:5.1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del periodo precedente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parte nordorientale dell’America del Nord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dell’Europa settentrionale  erano </a:t>
            </a:r>
            <a:r>
              <a:rPr sz="1200" dirty="0">
                <a:latin typeface="Times New Roman"/>
                <a:cs typeface="Times New Roman"/>
              </a:rPr>
              <a:t>molto elevate </a:t>
            </a:r>
            <a:r>
              <a:rPr sz="1200" spc="-5" dirty="0">
                <a:latin typeface="Times New Roman"/>
                <a:cs typeface="Times New Roman"/>
              </a:rPr>
              <a:t>su grande scala; nell’America del Nord vaste aree raggiungevano </a:t>
            </a:r>
            <a:r>
              <a:rPr sz="1200" dirty="0">
                <a:latin typeface="Times New Roman"/>
                <a:cs typeface="Times New Roman"/>
              </a:rPr>
              <a:t>un’altitudine di 9.000 </a:t>
            </a:r>
            <a:r>
              <a:rPr sz="1200" spc="-5" dirty="0">
                <a:latin typeface="Times New Roman"/>
                <a:cs typeface="Times New Roman"/>
              </a:rPr>
              <a:t>metri </a:t>
            </a:r>
            <a:r>
              <a:rPr sz="1200" dirty="0">
                <a:latin typeface="Times New Roman"/>
                <a:cs typeface="Times New Roman"/>
              </a:rPr>
              <a:t>e più.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passato  </a:t>
            </a:r>
            <a:r>
              <a:rPr sz="1200" spc="-5" dirty="0">
                <a:latin typeface="Times New Roman"/>
                <a:cs typeface="Times New Roman"/>
              </a:rPr>
              <a:t>erano prevalsi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settentrionali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climi dolci, e le </a:t>
            </a:r>
            <a:r>
              <a:rPr sz="1200" spc="-5" dirty="0">
                <a:latin typeface="Times New Roman"/>
                <a:cs typeface="Times New Roman"/>
              </a:rPr>
              <a:t>acque </a:t>
            </a:r>
            <a:r>
              <a:rPr sz="1200" dirty="0">
                <a:latin typeface="Times New Roman"/>
                <a:cs typeface="Times New Roman"/>
              </a:rPr>
              <a:t>artiche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soggette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evaporazione, continuando  ad essere libere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ghiacci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alla fine del </a:t>
            </a:r>
            <a:r>
              <a:rPr sz="1200" dirty="0">
                <a:latin typeface="Times New Roman"/>
                <a:cs typeface="Times New Roman"/>
              </a:rPr>
              <a:t>periodo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glaciale.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352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(699.3) 61:5.2 </a:t>
            </a:r>
            <a:r>
              <a:rPr sz="1200" spc="-5" dirty="0">
                <a:latin typeface="Times New Roman"/>
                <a:cs typeface="Times New Roman"/>
              </a:rPr>
              <a:t>Simultaneamente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elevazioni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correnti </a:t>
            </a:r>
            <a:r>
              <a:rPr sz="1200" dirty="0">
                <a:latin typeface="Times New Roman"/>
                <a:cs typeface="Times New Roman"/>
              </a:rPr>
              <a:t>oceaniche </a:t>
            </a:r>
            <a:r>
              <a:rPr sz="1200" spc="-5" dirty="0">
                <a:latin typeface="Times New Roman"/>
                <a:cs typeface="Times New Roman"/>
              </a:rPr>
              <a:t>si spostarono ed </a:t>
            </a:r>
            <a:r>
              <a:rPr sz="1200" dirty="0">
                <a:latin typeface="Times New Roman"/>
                <a:cs typeface="Times New Roman"/>
              </a:rPr>
              <a:t>i venti stagionali </a:t>
            </a:r>
            <a:r>
              <a:rPr sz="1200" spc="-5" dirty="0">
                <a:latin typeface="Times New Roman"/>
                <a:cs typeface="Times New Roman"/>
              </a:rPr>
              <a:t>cambiarono </a:t>
            </a:r>
            <a:r>
              <a:rPr sz="1200" dirty="0">
                <a:latin typeface="Times New Roman"/>
                <a:cs typeface="Times New Roman"/>
              </a:rPr>
              <a:t>la loro  </a:t>
            </a:r>
            <a:r>
              <a:rPr sz="1200" spc="-5" dirty="0">
                <a:latin typeface="Times New Roman"/>
                <a:cs typeface="Times New Roman"/>
              </a:rPr>
              <a:t>direzione. Queste condizioni alla lunga </a:t>
            </a:r>
            <a:r>
              <a:rPr sz="1200" dirty="0">
                <a:latin typeface="Times New Roman"/>
                <a:cs typeface="Times New Roman"/>
              </a:rPr>
              <a:t>provocarono una </a:t>
            </a:r>
            <a:r>
              <a:rPr sz="1200" spc="-5" dirty="0">
                <a:latin typeface="Times New Roman"/>
                <a:cs typeface="Times New Roman"/>
              </a:rPr>
              <a:t>precipitazione </a:t>
            </a:r>
            <a:r>
              <a:rPr sz="1200" dirty="0">
                <a:latin typeface="Times New Roman"/>
                <a:cs typeface="Times New Roman"/>
              </a:rPr>
              <a:t>quasi costante di umidità </a:t>
            </a:r>
            <a:r>
              <a:rPr sz="1200" spc="-5" dirty="0">
                <a:latin typeface="Times New Roman"/>
                <a:cs typeface="Times New Roman"/>
              </a:rPr>
              <a:t>sugli altipiani </a:t>
            </a:r>
            <a:r>
              <a:rPr sz="1200" dirty="0">
                <a:latin typeface="Times New Roman"/>
                <a:cs typeface="Times New Roman"/>
              </a:rPr>
              <a:t>settentrionali a  </a:t>
            </a:r>
            <a:r>
              <a:rPr sz="1200" spc="-5" dirty="0">
                <a:latin typeface="Times New Roman"/>
                <a:cs typeface="Times New Roman"/>
              </a:rPr>
              <a:t>seguito dei movimenti dell’atmosfera fortemente saturata.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neve cominciò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cadere su tali </a:t>
            </a:r>
            <a:r>
              <a:rPr sz="1200" dirty="0">
                <a:latin typeface="Times New Roman"/>
                <a:cs typeface="Times New Roman"/>
              </a:rPr>
              <a:t>regioni </a:t>
            </a:r>
            <a:r>
              <a:rPr sz="1200" spc="-5" dirty="0">
                <a:latin typeface="Times New Roman"/>
                <a:cs typeface="Times New Roman"/>
              </a:rPr>
              <a:t>elevate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fredde,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continuò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cadere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ebbe raggiunto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spessore </a:t>
            </a:r>
            <a:r>
              <a:rPr sz="1200" dirty="0">
                <a:latin typeface="Times New Roman"/>
                <a:cs typeface="Times New Roman"/>
              </a:rPr>
              <a:t>di 6.000 metri.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aree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spessore di neve,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insieme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780351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dirty="0"/>
              <a:t>108: </a:t>
            </a:r>
            <a:r>
              <a:rPr spc="-5" dirty="0"/>
              <a:t>Missione e </a:t>
            </a:r>
            <a:r>
              <a:rPr spc="-10" dirty="0"/>
              <a:t>ministero </a:t>
            </a:r>
            <a:r>
              <a:rPr spc="-5" dirty="0"/>
              <a:t>degli Aggiustatori di</a:t>
            </a:r>
            <a:r>
              <a:rPr spc="-45" dirty="0"/>
              <a:t> </a:t>
            </a:r>
            <a:r>
              <a:rPr spc="-10" dirty="0"/>
              <a:t>Pensiero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83245" cy="36048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498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(1185.1) 108:0.1 </a:t>
            </a:r>
            <a:r>
              <a:rPr sz="1200" spc="-2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MISSIONE 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presso </a:t>
            </a:r>
            <a:r>
              <a:rPr sz="1200" dirty="0">
                <a:latin typeface="Times New Roman"/>
                <a:cs typeface="Times New Roman"/>
              </a:rPr>
              <a:t>le razze umane è di </a:t>
            </a:r>
            <a:r>
              <a:rPr sz="1200" spc="-5" dirty="0">
                <a:latin typeface="Times New Roman"/>
                <a:cs typeface="Times New Roman"/>
              </a:rPr>
              <a:t>rappresentare,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 per </a:t>
            </a:r>
            <a:r>
              <a:rPr sz="1200" dirty="0">
                <a:latin typeface="Times New Roman"/>
                <a:cs typeface="Times New Roman"/>
              </a:rPr>
              <a:t>le creature mortali 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spazio;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lavoro fondamentale dei </a:t>
            </a:r>
            <a:r>
              <a:rPr sz="1200" dirty="0">
                <a:latin typeface="Times New Roman"/>
                <a:cs typeface="Times New Roman"/>
              </a:rPr>
              <a:t>doni divini.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missione è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quella di  </a:t>
            </a:r>
            <a:r>
              <a:rPr sz="1200" spc="-5" dirty="0">
                <a:latin typeface="Times New Roman"/>
                <a:cs typeface="Times New Roman"/>
              </a:rPr>
              <a:t>elevare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trasferire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anime immortali degli </a:t>
            </a:r>
            <a:r>
              <a:rPr sz="1200" dirty="0">
                <a:latin typeface="Times New Roman"/>
                <a:cs typeface="Times New Roman"/>
              </a:rPr>
              <a:t>uomini fino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altezze divine </a:t>
            </a:r>
            <a:r>
              <a:rPr sz="1200" spc="-5" dirty="0">
                <a:latin typeface="Times New Roman"/>
                <a:cs typeface="Times New Roman"/>
              </a:rPr>
              <a:t>ed ai </a:t>
            </a:r>
            <a:r>
              <a:rPr sz="1200" dirty="0">
                <a:latin typeface="Times New Roman"/>
                <a:cs typeface="Times New Roman"/>
              </a:rPr>
              <a:t>livelli spirituali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692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perfezione paradisiaca.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dirty="0">
                <a:latin typeface="Times New Roman"/>
                <a:cs typeface="Times New Roman"/>
              </a:rPr>
              <a:t>in questo modo la natura umana delle </a:t>
            </a:r>
            <a:r>
              <a:rPr sz="1200" spc="-5" dirty="0">
                <a:latin typeface="Times New Roman"/>
                <a:cs typeface="Times New Roman"/>
              </a:rPr>
              <a:t>creature temporali nella </a:t>
            </a:r>
            <a:r>
              <a:rPr sz="1200" dirty="0">
                <a:latin typeface="Times New Roman"/>
                <a:cs typeface="Times New Roman"/>
              </a:rPr>
              <a:t>natura divina  </a:t>
            </a:r>
            <a:r>
              <a:rPr sz="1200" spc="-5" dirty="0">
                <a:latin typeface="Times New Roman"/>
                <a:cs typeface="Times New Roman"/>
              </a:rPr>
              <a:t>dei finalitari eterni, gli Aggiustatori portano </a:t>
            </a:r>
            <a:r>
              <a:rPr sz="1200" dirty="0">
                <a:latin typeface="Times New Roman"/>
                <a:cs typeface="Times New Roman"/>
              </a:rPr>
              <a:t>all’esistenza un tipo unico di </a:t>
            </a:r>
            <a:r>
              <a:rPr sz="1200" spc="-5" dirty="0">
                <a:latin typeface="Times New Roman"/>
                <a:cs typeface="Times New Roman"/>
              </a:rPr>
              <a:t>essere,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consistente nell’unione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eterna</a:t>
            </a:r>
            <a:endParaRPr sz="1200">
              <a:latin typeface="Times New Roman"/>
              <a:cs typeface="Times New Roman"/>
            </a:endParaRPr>
          </a:p>
          <a:p>
            <a:pPr marL="63500" marR="3594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perfetto e </a:t>
            </a:r>
            <a:r>
              <a:rPr sz="1200" spc="-5" dirty="0">
                <a:latin typeface="Times New Roman"/>
                <a:cs typeface="Times New Roman"/>
              </a:rPr>
              <a:t>della creatura perfezionata, che </a:t>
            </a:r>
            <a:r>
              <a:rPr sz="1200" dirty="0">
                <a:latin typeface="Times New Roman"/>
                <a:cs typeface="Times New Roman"/>
              </a:rPr>
              <a:t>sarebbe impossibile </a:t>
            </a:r>
            <a:r>
              <a:rPr sz="1200" spc="-5" dirty="0">
                <a:latin typeface="Times New Roman"/>
                <a:cs typeface="Times New Roman"/>
              </a:rPr>
              <a:t>duplicare per </a:t>
            </a:r>
            <a:r>
              <a:rPr sz="1200" dirty="0">
                <a:latin typeface="Times New Roman"/>
                <a:cs typeface="Times New Roman"/>
              </a:rPr>
              <a:t>mezzo di qualunque </a:t>
            </a:r>
            <a:r>
              <a:rPr sz="1200" spc="-5" dirty="0">
                <a:latin typeface="Times New Roman"/>
                <a:cs typeface="Times New Roman"/>
              </a:rPr>
              <a:t>altra </a:t>
            </a:r>
            <a:r>
              <a:rPr sz="1200" spc="5" dirty="0">
                <a:latin typeface="Times New Roman"/>
                <a:cs typeface="Times New Roman"/>
              </a:rPr>
              <a:t>tecnica 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(1185.2) 108:0.2 </a:t>
            </a:r>
            <a:r>
              <a:rPr sz="1200" spc="-5" dirty="0">
                <a:latin typeface="Times New Roman"/>
                <a:cs typeface="Times New Roman"/>
              </a:rPr>
              <a:t>Niente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tutto l’universo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sostituire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dell’esperienza su </a:t>
            </a:r>
            <a:r>
              <a:rPr sz="1200" dirty="0">
                <a:latin typeface="Times New Roman"/>
                <a:cs typeface="Times New Roman"/>
              </a:rPr>
              <a:t>livelli non esistenziali.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infinito </a:t>
            </a:r>
            <a:r>
              <a:rPr sz="1200" dirty="0">
                <a:latin typeface="Times New Roman"/>
                <a:cs typeface="Times New Roman"/>
              </a:rPr>
              <a:t>è, come </a:t>
            </a:r>
            <a:r>
              <a:rPr sz="1200" spc="-5" dirty="0">
                <a:latin typeface="Times New Roman"/>
                <a:cs typeface="Times New Roman"/>
              </a:rPr>
              <a:t>sempre,  completo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repleto, </a:t>
            </a:r>
            <a:r>
              <a:rPr sz="1200" dirty="0">
                <a:latin typeface="Times New Roman"/>
                <a:cs typeface="Times New Roman"/>
              </a:rPr>
              <a:t>infinitamente inclusivo di tutte le </a:t>
            </a:r>
            <a:r>
              <a:rPr sz="1200" spc="-5" dirty="0">
                <a:latin typeface="Times New Roman"/>
                <a:cs typeface="Times New Roman"/>
              </a:rPr>
              <a:t>cose, salvo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creatura. </a:t>
            </a:r>
            <a:r>
              <a:rPr sz="1200" dirty="0">
                <a:latin typeface="Times New Roman"/>
                <a:cs typeface="Times New Roman"/>
              </a:rPr>
              <a:t>Dio non può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sbagli,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infallibile. Dio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conoscere esperienzialmente ciò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mai fatto </a:t>
            </a:r>
            <a:r>
              <a:rPr sz="1200" dirty="0">
                <a:latin typeface="Times New Roman"/>
                <a:cs typeface="Times New Roman"/>
              </a:rPr>
              <a:t>personalmente </a:t>
            </a:r>
            <a:r>
              <a:rPr sz="1200" spc="-5" dirty="0">
                <a:latin typeface="Times New Roman"/>
                <a:cs typeface="Times New Roman"/>
              </a:rPr>
              <a:t>l’esperienza; </a:t>
            </a:r>
            <a:r>
              <a:rPr sz="1200" dirty="0">
                <a:latin typeface="Times New Roman"/>
                <a:cs typeface="Times New Roman"/>
              </a:rPr>
              <a:t>la preconoscenza di 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esistenziale. Perciò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discende </a:t>
            </a:r>
            <a:r>
              <a:rPr sz="1200" spc="-5" dirty="0">
                <a:latin typeface="Times New Roman"/>
                <a:cs typeface="Times New Roman"/>
              </a:rPr>
              <a:t>dal Paradiso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partecipare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finiti </a:t>
            </a:r>
            <a:r>
              <a:rPr sz="1200" spc="-5" dirty="0">
                <a:latin typeface="Times New Roman"/>
                <a:cs typeface="Times New Roman"/>
              </a:rPr>
              <a:t>ad ogni esperienza </a:t>
            </a:r>
            <a:r>
              <a:rPr sz="1200" dirty="0">
                <a:latin typeface="Times New Roman"/>
                <a:cs typeface="Times New Roman"/>
              </a:rPr>
              <a:t>autentica  </a:t>
            </a:r>
            <a:r>
              <a:rPr sz="1200" spc="-5" dirty="0">
                <a:latin typeface="Times New Roman"/>
                <a:cs typeface="Times New Roman"/>
              </a:rPr>
              <a:t>della carriera ascendente; </a:t>
            </a:r>
            <a:r>
              <a:rPr sz="1200" dirty="0">
                <a:latin typeface="Times New Roman"/>
                <a:cs typeface="Times New Roman"/>
              </a:rPr>
              <a:t>è solo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di questo </a:t>
            </a:r>
            <a:r>
              <a:rPr sz="1200" spc="-5" dirty="0">
                <a:latin typeface="Times New Roman"/>
                <a:cs typeface="Times New Roman"/>
              </a:rPr>
              <a:t>metodo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esistenziale poteva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di fatto il </a:t>
            </a:r>
            <a:r>
              <a:rPr sz="1200" spc="-5" dirty="0">
                <a:latin typeface="Times New Roman"/>
                <a:cs typeface="Times New Roman"/>
              </a:rPr>
              <a:t>Padre  esperienziale dell’uomo. L’infinità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Dio eterno ingloba </a:t>
            </a:r>
            <a:r>
              <a:rPr sz="1200" dirty="0">
                <a:latin typeface="Times New Roman"/>
                <a:cs typeface="Times New Roman"/>
              </a:rPr>
              <a:t>il potenziale </a:t>
            </a:r>
            <a:r>
              <a:rPr sz="1200" spc="-5" dirty="0">
                <a:latin typeface="Times New Roman"/>
                <a:cs typeface="Times New Roman"/>
              </a:rPr>
              <a:t>per l’esperienza </a:t>
            </a:r>
            <a:r>
              <a:rPr sz="1200" dirty="0">
                <a:latin typeface="Times New Roman"/>
                <a:cs typeface="Times New Roman"/>
              </a:rPr>
              <a:t>nel finito,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attua in </a:t>
            </a:r>
            <a:r>
              <a:rPr sz="1200" spc="-5" dirty="0">
                <a:latin typeface="Times New Roman"/>
                <a:cs typeface="Times New Roman"/>
              </a:rPr>
              <a:t>verità nel </a:t>
            </a:r>
            <a:r>
              <a:rPr sz="1200" dirty="0">
                <a:latin typeface="Times New Roman"/>
                <a:cs typeface="Times New Roman"/>
              </a:rPr>
              <a:t>ministero  </a:t>
            </a:r>
            <a:r>
              <a:rPr sz="1200" spc="-5" dirty="0">
                <a:latin typeface="Times New Roman"/>
                <a:cs typeface="Times New Roman"/>
              </a:rPr>
              <a:t>dei frammenti Aggiustatori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partecipano effettivamente alle esperienze delle </a:t>
            </a:r>
            <a:r>
              <a:rPr sz="1200" dirty="0">
                <a:latin typeface="Times New Roman"/>
                <a:cs typeface="Times New Roman"/>
              </a:rPr>
              <a:t>vicissitudini di vita </a:t>
            </a:r>
            <a:r>
              <a:rPr sz="1200" spc="-5" dirty="0">
                <a:latin typeface="Times New Roman"/>
                <a:cs typeface="Times New Roman"/>
              </a:rPr>
              <a:t>degli esseri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Selezione ed assegnazione</a:t>
            </a:r>
            <a:endParaRPr sz="1600">
              <a:latin typeface="Times New Roman"/>
              <a:cs typeface="Times New Roman"/>
            </a:endParaRPr>
          </a:p>
          <a:p>
            <a:pPr marL="63500" marR="5397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(1185.3) 108:1.1 </a:t>
            </a:r>
            <a:r>
              <a:rPr sz="1200" spc="-5" dirty="0">
                <a:latin typeface="Times New Roman"/>
                <a:cs typeface="Times New Roman"/>
              </a:rPr>
              <a:t>Quando gli Aggiustatori </a:t>
            </a:r>
            <a:r>
              <a:rPr sz="1200" dirty="0">
                <a:latin typeface="Times New Roman"/>
                <a:cs typeface="Times New Roman"/>
              </a:rPr>
              <a:t>sono inviati da </a:t>
            </a:r>
            <a:r>
              <a:rPr sz="1200" spc="-5" dirty="0">
                <a:latin typeface="Times New Roman"/>
                <a:cs typeface="Times New Roman"/>
              </a:rPr>
              <a:t>Divinington </a:t>
            </a:r>
            <a:r>
              <a:rPr sz="1200" dirty="0">
                <a:latin typeface="Times New Roman"/>
                <a:cs typeface="Times New Roman"/>
              </a:rPr>
              <a:t>per servire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 mortali, sono </a:t>
            </a:r>
            <a:r>
              <a:rPr sz="1200" spc="-5" dirty="0">
                <a:latin typeface="Times New Roman"/>
                <a:cs typeface="Times New Roman"/>
              </a:rPr>
              <a:t>identici </a:t>
            </a:r>
            <a:r>
              <a:rPr sz="1200" dirty="0">
                <a:latin typeface="Times New Roman"/>
                <a:cs typeface="Times New Roman"/>
              </a:rPr>
              <a:t>per dotazione di divinità  </a:t>
            </a:r>
            <a:r>
              <a:rPr sz="1200" spc="-5" dirty="0">
                <a:latin typeface="Times New Roman"/>
                <a:cs typeface="Times New Roman"/>
              </a:rPr>
              <a:t>esistenziale, </a:t>
            </a:r>
            <a:r>
              <a:rPr sz="1200" dirty="0">
                <a:latin typeface="Times New Roman"/>
                <a:cs typeface="Times New Roman"/>
              </a:rPr>
              <a:t>ma sono </a:t>
            </a:r>
            <a:r>
              <a:rPr sz="1200" spc="-5" dirty="0">
                <a:latin typeface="Times New Roman"/>
                <a:cs typeface="Times New Roman"/>
              </a:rPr>
              <a:t>differenti per </a:t>
            </a:r>
            <a:r>
              <a:rPr sz="1200" dirty="0">
                <a:latin typeface="Times New Roman"/>
                <a:cs typeface="Times New Roman"/>
              </a:rPr>
              <a:t>qualità esperienziali in </a:t>
            </a:r>
            <a:r>
              <a:rPr sz="1200" spc="-5" dirty="0">
                <a:latin typeface="Times New Roman"/>
                <a:cs typeface="Times New Roman"/>
              </a:rPr>
              <a:t>proporzione ai loro contatti precedenti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creature evoluzionarie ed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2609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loro.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possiamo spiegare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criterio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assegnazione degli Aggiustatori,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riteniamo che </a:t>
            </a:r>
            <a:r>
              <a:rPr sz="1200" dirty="0">
                <a:latin typeface="Times New Roman"/>
                <a:cs typeface="Times New Roman"/>
              </a:rPr>
              <a:t>questi doni divini siano attribuiti 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d’idoneità </a:t>
            </a:r>
            <a:r>
              <a:rPr sz="1200" dirty="0">
                <a:latin typeface="Times New Roman"/>
                <a:cs typeface="Times New Roman"/>
              </a:rPr>
              <a:t>eterna di </a:t>
            </a:r>
            <a:r>
              <a:rPr sz="1200" spc="-5" dirty="0">
                <a:latin typeface="Times New Roman"/>
                <a:cs typeface="Times New Roman"/>
              </a:rPr>
              <a:t>adattamento alla personalità abitata. Noi osserviamo che l’Aggiustatore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esperto </a:t>
            </a:r>
            <a:r>
              <a:rPr sz="1200" dirty="0">
                <a:latin typeface="Times New Roman"/>
                <a:cs typeface="Times New Roman"/>
              </a:rPr>
              <a:t>abita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il tipo 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mente umana; le </a:t>
            </a:r>
            <a:r>
              <a:rPr sz="1200" spc="-5" dirty="0">
                <a:latin typeface="Times New Roman"/>
                <a:cs typeface="Times New Roman"/>
              </a:rPr>
              <a:t>qualità umane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perciò essere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fattore considerevole nel  determinare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selezione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l’assegnazione.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30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(1185.4) 108:1.2 </a:t>
            </a:r>
            <a:r>
              <a:rPr sz="1200" spc="-5" dirty="0">
                <a:latin typeface="Times New Roman"/>
                <a:cs typeface="Times New Roman"/>
              </a:rPr>
              <a:t>Anche se non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sappiamo con precisione,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crediamo fermamente 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Aggiustatori di </a:t>
            </a:r>
            <a:r>
              <a:rPr sz="1200" spc="-5" dirty="0">
                <a:latin typeface="Times New Roman"/>
                <a:cs typeface="Times New Roman"/>
              </a:rPr>
              <a:t>Pensiero siano  volontari. Ma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si offrano volontari essi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dati concernenti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candidato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abitare. Gli </a:t>
            </a:r>
            <a:r>
              <a:rPr sz="1200" dirty="0">
                <a:latin typeface="Times New Roman"/>
                <a:cs typeface="Times New Roman"/>
              </a:rPr>
              <a:t>schemi  </a:t>
            </a:r>
            <a:r>
              <a:rPr sz="1200" spc="-5" dirty="0">
                <a:latin typeface="Times New Roman"/>
                <a:cs typeface="Times New Roman"/>
              </a:rPr>
              <a:t>serafici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genealogia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modelli progettati per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di vita sono </a:t>
            </a:r>
            <a:r>
              <a:rPr sz="1200" spc="-5" dirty="0">
                <a:latin typeface="Times New Roman"/>
                <a:cs typeface="Times New Roman"/>
              </a:rPr>
              <a:t>trasmessi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riserva degli  </a:t>
            </a:r>
            <a:r>
              <a:rPr sz="1200" spc="-5" dirty="0">
                <a:latin typeface="Times New Roman"/>
                <a:cs typeface="Times New Roman"/>
              </a:rPr>
              <a:t>Aggiustatori su Divinington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tecnica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riflettività che </a:t>
            </a:r>
            <a:r>
              <a:rPr sz="1200" dirty="0">
                <a:latin typeface="Times New Roman"/>
                <a:cs typeface="Times New Roman"/>
              </a:rPr>
              <a:t>va verso l’interno </a:t>
            </a:r>
            <a:r>
              <a:rPr sz="1200" spc="-5" dirty="0">
                <a:latin typeface="Times New Roman"/>
                <a:cs typeface="Times New Roman"/>
              </a:rPr>
              <a:t>dalle capitali degli universi </a:t>
            </a:r>
            <a:r>
              <a:rPr sz="1200" dirty="0">
                <a:latin typeface="Times New Roman"/>
                <a:cs typeface="Times New Roman"/>
              </a:rPr>
              <a:t>locali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quelle dei </a:t>
            </a:r>
            <a:r>
              <a:rPr sz="1200" dirty="0">
                <a:latin typeface="Times New Roman"/>
                <a:cs typeface="Times New Roman"/>
              </a:rPr>
              <a:t>superuniversi. </a:t>
            </a:r>
            <a:r>
              <a:rPr sz="1200" spc="-5" dirty="0">
                <a:latin typeface="Times New Roman"/>
                <a:cs typeface="Times New Roman"/>
              </a:rPr>
              <a:t>Questa previsione copre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gli antecedenti ereditari del </a:t>
            </a:r>
            <a:r>
              <a:rPr sz="1200" dirty="0">
                <a:latin typeface="Times New Roman"/>
                <a:cs typeface="Times New Roman"/>
              </a:rPr>
              <a:t>candidato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ma anche la stima della  </a:t>
            </a:r>
            <a:r>
              <a:rPr sz="1200" spc="-5" dirty="0">
                <a:latin typeface="Times New Roman"/>
                <a:cs typeface="Times New Roman"/>
              </a:rPr>
              <a:t>sua probabile </a:t>
            </a:r>
            <a:r>
              <a:rPr sz="1200" dirty="0">
                <a:latin typeface="Times New Roman"/>
                <a:cs typeface="Times New Roman"/>
              </a:rPr>
              <a:t>dotazione intellettuale e </a:t>
            </a:r>
            <a:r>
              <a:rPr sz="1200" spc="-5" dirty="0">
                <a:latin typeface="Times New Roman"/>
                <a:cs typeface="Times New Roman"/>
              </a:rPr>
              <a:t>spirituale. Gli Aggiustatori si </a:t>
            </a:r>
            <a:r>
              <a:rPr sz="1200" dirty="0">
                <a:latin typeface="Times New Roman"/>
                <a:cs typeface="Times New Roman"/>
              </a:rPr>
              <a:t>offrono dunque </a:t>
            </a:r>
            <a:r>
              <a:rPr sz="1200" spc="-5" dirty="0">
                <a:latin typeface="Times New Roman"/>
                <a:cs typeface="Times New Roman"/>
              </a:rPr>
              <a:t>volontari per </a:t>
            </a:r>
            <a:r>
              <a:rPr sz="1200" dirty="0">
                <a:latin typeface="Times New Roman"/>
                <a:cs typeface="Times New Roman"/>
              </a:rPr>
              <a:t>abitare menti delle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nature  intime sono </a:t>
            </a:r>
            <a:r>
              <a:rPr sz="1200" spc="-5" dirty="0">
                <a:latin typeface="Times New Roman"/>
                <a:cs typeface="Times New Roman"/>
              </a:rPr>
              <a:t>stati pienamente informati.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(1186.1) 108:1.3 </a:t>
            </a:r>
            <a:r>
              <a:rPr sz="1200" spc="-5" dirty="0">
                <a:latin typeface="Times New Roman"/>
                <a:cs typeface="Times New Roman"/>
              </a:rPr>
              <a:t>L’Aggiustatore che si </a:t>
            </a:r>
            <a:r>
              <a:rPr sz="1200" dirty="0">
                <a:latin typeface="Times New Roman"/>
                <a:cs typeface="Times New Roman"/>
              </a:rPr>
              <a:t>offre volontario è </a:t>
            </a:r>
            <a:r>
              <a:rPr sz="1200" spc="-5" dirty="0">
                <a:latin typeface="Times New Roman"/>
                <a:cs typeface="Times New Roman"/>
              </a:rPr>
              <a:t>particolarmente interessato </a:t>
            </a:r>
            <a:r>
              <a:rPr sz="1200" dirty="0">
                <a:latin typeface="Times New Roman"/>
                <a:cs typeface="Times New Roman"/>
              </a:rPr>
              <a:t>a tre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del candidato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umano: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ts val="141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(1186.2) 108:1.4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Capacità </a:t>
            </a:r>
            <a:r>
              <a:rPr sz="1200" i="1" dirty="0">
                <a:latin typeface="Times New Roman"/>
                <a:cs typeface="Times New Roman"/>
              </a:rPr>
              <a:t>intellettuali.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è normale? </a:t>
            </a:r>
            <a:r>
              <a:rPr sz="1200" spc="-5" dirty="0">
                <a:latin typeface="Times New Roman"/>
                <a:cs typeface="Times New Roman"/>
              </a:rPr>
              <a:t>Qual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potenziale intellettuale,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capacità</a:t>
            </a:r>
            <a:endParaRPr sz="1200">
              <a:latin typeface="Times New Roman"/>
              <a:cs typeface="Times New Roman"/>
            </a:endParaRPr>
          </a:p>
          <a:p>
            <a:pPr marL="533400" marR="109791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dell’intelligenza? L’individuo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svilupparsi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creatura autentica </a:t>
            </a:r>
            <a:r>
              <a:rPr sz="1200" dirty="0">
                <a:latin typeface="Times New Roman"/>
                <a:cs typeface="Times New Roman"/>
              </a:rPr>
              <a:t>dotata di </a:t>
            </a:r>
            <a:r>
              <a:rPr sz="1200" spc="-5" dirty="0">
                <a:latin typeface="Times New Roman"/>
                <a:cs typeface="Times New Roman"/>
              </a:rPr>
              <a:t>volontà?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avrà  occasione </a:t>
            </a:r>
            <a:r>
              <a:rPr sz="1200" dirty="0">
                <a:latin typeface="Times New Roman"/>
                <a:cs typeface="Times New Roman"/>
              </a:rPr>
              <a:t>di manifestarsi?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689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(1186.3) 108:1.5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Percezione </a:t>
            </a:r>
            <a:r>
              <a:rPr sz="1200" i="1" dirty="0">
                <a:latin typeface="Times New Roman"/>
                <a:cs typeface="Times New Roman"/>
              </a:rPr>
              <a:t>spirituale.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prospettive di sviluppo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sentimento di </a:t>
            </a:r>
            <a:r>
              <a:rPr sz="1200" spc="-5" dirty="0">
                <a:latin typeface="Times New Roman"/>
                <a:cs typeface="Times New Roman"/>
              </a:rPr>
              <a:t>riverenza, </a:t>
            </a:r>
            <a:r>
              <a:rPr sz="1200" dirty="0">
                <a:latin typeface="Times New Roman"/>
                <a:cs typeface="Times New Roman"/>
              </a:rPr>
              <a:t>la nascita e la </a:t>
            </a:r>
            <a:r>
              <a:rPr sz="1200" spc="-5" dirty="0">
                <a:latin typeface="Times New Roman"/>
                <a:cs typeface="Times New Roman"/>
              </a:rPr>
              <a:t>crescita  della natura religiosa. Qual </a:t>
            </a:r>
            <a:r>
              <a:rPr sz="1200" dirty="0">
                <a:latin typeface="Times New Roman"/>
                <a:cs typeface="Times New Roman"/>
              </a:rPr>
              <a:t>è il potenziale </a:t>
            </a:r>
            <a:r>
              <a:rPr sz="1200" spc="-5" dirty="0">
                <a:latin typeface="Times New Roman"/>
                <a:cs typeface="Times New Roman"/>
              </a:rPr>
              <a:t>dell’anima,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probabile </a:t>
            </a:r>
            <a:r>
              <a:rPr sz="1200" dirty="0">
                <a:latin typeface="Times New Roman"/>
                <a:cs typeface="Times New Roman"/>
              </a:rPr>
              <a:t>capacità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ricettività?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4515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7423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(1186.4) 108:1.6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Potere intellettuale </a:t>
            </a:r>
            <a:r>
              <a:rPr sz="1200" i="1" dirty="0">
                <a:latin typeface="Times New Roman"/>
                <a:cs typeface="Times New Roman"/>
              </a:rPr>
              <a:t>e spirituale </a:t>
            </a:r>
            <a:r>
              <a:rPr sz="1200" i="1" spc="-5" dirty="0">
                <a:latin typeface="Times New Roman"/>
                <a:cs typeface="Times New Roman"/>
              </a:rPr>
              <a:t>congiunti.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grado al </a:t>
            </a:r>
            <a:r>
              <a:rPr sz="1200" dirty="0">
                <a:latin typeface="Times New Roman"/>
                <a:cs typeface="Times New Roman"/>
              </a:rPr>
              <a:t>quale queste due </a:t>
            </a:r>
            <a:r>
              <a:rPr sz="1200" spc="-5" dirty="0">
                <a:latin typeface="Times New Roman"/>
                <a:cs typeface="Times New Roman"/>
              </a:rPr>
              <a:t>facoltà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 associate, congiunte,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produrre forza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umano e contribuire </a:t>
            </a:r>
            <a:r>
              <a:rPr sz="1200" spc="-5" dirty="0">
                <a:latin typeface="Times New Roman"/>
                <a:cs typeface="Times New Roman"/>
              </a:rPr>
              <a:t>all’evoluzione certa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un’anima  immortale con valore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sopravvivenza.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573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(1186.5) 108:1.7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fatti, </a:t>
            </a:r>
            <a:r>
              <a:rPr sz="1200" dirty="0">
                <a:latin typeface="Times New Roman"/>
                <a:cs typeface="Times New Roman"/>
              </a:rPr>
              <a:t>noi crediamo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Monitori si offrano volontariamente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un’assegnazione. Probabilmente  </a:t>
            </a:r>
            <a:r>
              <a:rPr sz="1200" dirty="0">
                <a:latin typeface="Times New Roman"/>
                <a:cs typeface="Times New Roman"/>
              </a:rPr>
              <a:t>più di un </a:t>
            </a:r>
            <a:r>
              <a:rPr sz="1200" spc="-5" dirty="0">
                <a:latin typeface="Times New Roman"/>
                <a:cs typeface="Times New Roman"/>
              </a:rPr>
              <a:t>Aggiustatore si offre </a:t>
            </a:r>
            <a:r>
              <a:rPr sz="1200" dirty="0">
                <a:latin typeface="Times New Roman"/>
                <a:cs typeface="Times New Roman"/>
              </a:rPr>
              <a:t>volontario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posto; </a:t>
            </a:r>
            <a:r>
              <a:rPr sz="1200" spc="-5" dirty="0">
                <a:latin typeface="Times New Roman"/>
                <a:cs typeface="Times New Roman"/>
              </a:rPr>
              <a:t>forse gli </a:t>
            </a:r>
            <a:r>
              <a:rPr sz="1200" dirty="0">
                <a:latin typeface="Times New Roman"/>
                <a:cs typeface="Times New Roman"/>
              </a:rPr>
              <a:t>ordini personalizzati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supervisione scelgono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Aggiustatori volontari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meglio qualificato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spiritualizzare </a:t>
            </a:r>
            <a:r>
              <a:rPr sz="1200" dirty="0">
                <a:latin typeface="Times New Roman"/>
                <a:cs typeface="Times New Roman"/>
              </a:rPr>
              <a:t>e rendere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candidato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mortale. (Nell’assegnazione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non è tenuto in </a:t>
            </a:r>
            <a:r>
              <a:rPr sz="1200" spc="-5" dirty="0">
                <a:latin typeface="Times New Roman"/>
                <a:cs typeface="Times New Roman"/>
              </a:rPr>
              <a:t>nessun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conto.)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69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(1186.6) 108:1.8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breve </a:t>
            </a:r>
            <a:r>
              <a:rPr sz="1200" spc="-5" dirty="0">
                <a:latin typeface="Times New Roman"/>
                <a:cs typeface="Times New Roman"/>
              </a:rPr>
              <a:t>intervallo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l’offrirsi volontario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l’invio effettivo dell’Aggiustatore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probabilmente </a:t>
            </a:r>
            <a:r>
              <a:rPr sz="1200" dirty="0">
                <a:latin typeface="Times New Roman"/>
                <a:cs typeface="Times New Roman"/>
              </a:rPr>
              <a:t>impiegato </a:t>
            </a:r>
            <a:r>
              <a:rPr sz="1200" spc="-5" dirty="0">
                <a:latin typeface="Times New Roman"/>
                <a:cs typeface="Times New Roman"/>
              </a:rPr>
              <a:t>nelle  scuole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Divinington </a:t>
            </a:r>
            <a:r>
              <a:rPr sz="1200" dirty="0">
                <a:latin typeface="Times New Roman"/>
                <a:cs typeface="Times New Roman"/>
              </a:rPr>
              <a:t>dei Monitori </a:t>
            </a:r>
            <a:r>
              <a:rPr sz="1200" spc="-5" dirty="0">
                <a:latin typeface="Times New Roman"/>
                <a:cs typeface="Times New Roman"/>
              </a:rPr>
              <a:t>Personalizzati, </a:t>
            </a:r>
            <a:r>
              <a:rPr sz="1200" dirty="0">
                <a:latin typeface="Times New Roman"/>
                <a:cs typeface="Times New Roman"/>
              </a:rPr>
              <a:t>dove un modello funzionante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mortale in attesa è utilizzato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insegnare all’Aggiustatore assegnato </a:t>
            </a:r>
            <a:r>
              <a:rPr sz="1200" dirty="0">
                <a:latin typeface="Times New Roman"/>
                <a:cs typeface="Times New Roman"/>
              </a:rPr>
              <a:t>i piani più </a:t>
            </a:r>
            <a:r>
              <a:rPr sz="1200" spc="-5" dirty="0">
                <a:latin typeface="Times New Roman"/>
                <a:cs typeface="Times New Roman"/>
              </a:rPr>
              <a:t>efficaci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l’approccio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spiritualizzazione della mente.  Questo modello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formulato mediante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combinazione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dati forniti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riflettività del superuniverso.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  <a:p>
            <a:pPr marL="76200" marR="4476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quanto attiene </a:t>
            </a:r>
            <a:r>
              <a:rPr sz="1200" dirty="0">
                <a:latin typeface="Times New Roman"/>
                <a:cs typeface="Times New Roman"/>
              </a:rPr>
              <a:t>alla nostra </a:t>
            </a:r>
            <a:r>
              <a:rPr sz="1200" spc="-5" dirty="0">
                <a:latin typeface="Times New Roman"/>
                <a:cs typeface="Times New Roman"/>
              </a:rPr>
              <a:t>comprensione,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credenza derivata dall’aver messo </a:t>
            </a:r>
            <a:r>
              <a:rPr sz="1200" dirty="0">
                <a:latin typeface="Times New Roman"/>
                <a:cs typeface="Times New Roman"/>
              </a:rPr>
              <a:t>insieme le informazioni </a:t>
            </a:r>
            <a:r>
              <a:rPr sz="1200" spc="-5" dirty="0">
                <a:latin typeface="Times New Roman"/>
                <a:cs typeface="Times New Roman"/>
              </a:rPr>
              <a:t>ottenute dal  contatto </a:t>
            </a:r>
            <a:r>
              <a:rPr sz="1200" dirty="0">
                <a:latin typeface="Times New Roman"/>
                <a:cs typeface="Times New Roman"/>
              </a:rPr>
              <a:t>con molti </a:t>
            </a:r>
            <a:r>
              <a:rPr sz="1200" spc="-5" dirty="0">
                <a:latin typeface="Times New Roman"/>
                <a:cs typeface="Times New Roman"/>
              </a:rPr>
              <a:t>Aggiustatori Personalizzati nel corso delle lunghe carriere universali dei Messaggeri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23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(1186.7) 108:1.9 </a:t>
            </a:r>
            <a:r>
              <a:rPr sz="1200" spc="-5" dirty="0">
                <a:latin typeface="Times New Roman"/>
                <a:cs typeface="Times New Roman"/>
              </a:rPr>
              <a:t>Quando gli Aggiustatori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effettivamente inviati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Divinington,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trascorre praticamente alcun lasso </a:t>
            </a:r>
            <a:r>
              <a:rPr sz="1200" dirty="0">
                <a:latin typeface="Times New Roman"/>
                <a:cs typeface="Times New Roman"/>
              </a:rPr>
              <a:t>di tempo tra  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partenza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quello della </a:t>
            </a:r>
            <a:r>
              <a:rPr sz="1200" dirty="0">
                <a:latin typeface="Times New Roman"/>
                <a:cs typeface="Times New Roman"/>
              </a:rPr>
              <a:t>loro apparizione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dei soggetti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scelti.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durata media </a:t>
            </a:r>
            <a:r>
              <a:rPr sz="1200" dirty="0">
                <a:latin typeface="Times New Roman"/>
                <a:cs typeface="Times New Roman"/>
              </a:rPr>
              <a:t>del transito di un 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da Divinington ad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è di 117 ore, 42 minuti e 7 </a:t>
            </a:r>
            <a:r>
              <a:rPr sz="1200" spc="-5" dirty="0">
                <a:latin typeface="Times New Roman"/>
                <a:cs typeface="Times New Roman"/>
              </a:rPr>
              <a:t>secondi. Praticamente </a:t>
            </a:r>
            <a:r>
              <a:rPr sz="1200" dirty="0">
                <a:latin typeface="Times New Roman"/>
                <a:cs typeface="Times New Roman"/>
              </a:rPr>
              <a:t>tutto questo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impiegato </a:t>
            </a:r>
            <a:r>
              <a:rPr sz="1200" dirty="0">
                <a:latin typeface="Times New Roman"/>
                <a:cs typeface="Times New Roman"/>
              </a:rPr>
              <a:t>per la  </a:t>
            </a:r>
            <a:r>
              <a:rPr sz="1200" spc="-5" dirty="0">
                <a:latin typeface="Times New Roman"/>
                <a:cs typeface="Times New Roman"/>
              </a:rPr>
              <a:t>registrazione su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69909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Requisiti indispensabili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per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il soggiorno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dell’aggiustatore</a:t>
            </a:r>
            <a:endParaRPr sz="1600">
              <a:latin typeface="Times New Roman"/>
              <a:cs typeface="Times New Roman"/>
            </a:endParaRPr>
          </a:p>
          <a:p>
            <a:pPr marL="63500" marR="6604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(1186.8) 108:2.1 </a:t>
            </a:r>
            <a:r>
              <a:rPr sz="1200" spc="-5" dirty="0">
                <a:latin typeface="Times New Roman"/>
                <a:cs typeface="Times New Roman"/>
              </a:rPr>
              <a:t>Benché gli Aggiustatori si offrano </a:t>
            </a:r>
            <a:r>
              <a:rPr sz="1200" dirty="0">
                <a:latin typeface="Times New Roman"/>
                <a:cs typeface="Times New Roman"/>
              </a:rPr>
              <a:t>volontari per servire non appena le </a:t>
            </a:r>
            <a:r>
              <a:rPr sz="1200" spc="-5" dirty="0">
                <a:latin typeface="Times New Roman"/>
                <a:cs typeface="Times New Roman"/>
              </a:rPr>
              <a:t>previsioni concernenti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state  trasmesse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Divinington, essi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effettivamente assegnati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soggetti umani </a:t>
            </a:r>
            <a:r>
              <a:rPr sz="1200" dirty="0">
                <a:latin typeface="Times New Roman"/>
                <a:cs typeface="Times New Roman"/>
              </a:rPr>
              <a:t>non hanno </a:t>
            </a:r>
            <a:r>
              <a:rPr sz="1200" spc="-5" dirty="0">
                <a:latin typeface="Times New Roman"/>
                <a:cs typeface="Times New Roman"/>
              </a:rPr>
              <a:t>preso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spc="5" dirty="0">
                <a:latin typeface="Times New Roman"/>
                <a:cs typeface="Times New Roman"/>
              </a:rPr>
              <a:t>decisione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morale.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morale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bambino umano è </a:t>
            </a:r>
            <a:r>
              <a:rPr sz="1200" spc="-5" dirty="0">
                <a:latin typeface="Times New Roman"/>
                <a:cs typeface="Times New Roman"/>
              </a:rPr>
              <a:t>automaticamente </a:t>
            </a:r>
            <a:r>
              <a:rPr sz="1200" dirty="0">
                <a:latin typeface="Times New Roman"/>
                <a:cs typeface="Times New Roman"/>
              </a:rPr>
              <a:t>indicata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aiutante della </a:t>
            </a:r>
            <a:r>
              <a:rPr sz="1200" dirty="0">
                <a:latin typeface="Times New Roman"/>
                <a:cs typeface="Times New Roman"/>
              </a:rPr>
              <a:t>mente e  </a:t>
            </a:r>
            <a:r>
              <a:rPr sz="1200" spc="-5" dirty="0">
                <a:latin typeface="Times New Roman"/>
                <a:cs typeface="Times New Roman"/>
              </a:rPr>
              <a:t>registrata istantaneamente, tramite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Creativo dell’universo locale, sul circuito universale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gravità mentale </a:t>
            </a:r>
            <a:r>
              <a:rPr sz="1200" dirty="0">
                <a:latin typeface="Times New Roman"/>
                <a:cs typeface="Times New Roman"/>
              </a:rPr>
              <a:t>dell’Attore  </a:t>
            </a:r>
            <a:r>
              <a:rPr sz="1200" spc="-5" dirty="0">
                <a:latin typeface="Times New Roman"/>
                <a:cs typeface="Times New Roman"/>
              </a:rPr>
              <a:t>Congiunto nella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che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giurisdizione sul superuniverso, </a:t>
            </a:r>
            <a:r>
              <a:rPr sz="1200" dirty="0">
                <a:latin typeface="Times New Roman"/>
                <a:cs typeface="Times New Roman"/>
              </a:rPr>
              <a:t>il quale trasmette subito questa  </a:t>
            </a:r>
            <a:r>
              <a:rPr sz="1200" spc="-5" dirty="0">
                <a:latin typeface="Times New Roman"/>
                <a:cs typeface="Times New Roman"/>
              </a:rPr>
              <a:t>informazione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Divinington. Gli Aggiustatori raggiungono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soggetti umani su Urantia </a:t>
            </a:r>
            <a:r>
              <a:rPr sz="1200" dirty="0">
                <a:latin typeface="Times New Roman"/>
                <a:cs typeface="Times New Roman"/>
              </a:rPr>
              <a:t>mediamente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del </a:t>
            </a:r>
            <a:r>
              <a:rPr sz="1200" spc="-5" dirty="0">
                <a:latin typeface="Times New Roman"/>
                <a:cs typeface="Times New Roman"/>
              </a:rPr>
              <a:t>sesto </a:t>
            </a:r>
            <a:r>
              <a:rPr sz="1200" spc="5" dirty="0">
                <a:latin typeface="Times New Roman"/>
                <a:cs typeface="Times New Roman"/>
              </a:rPr>
              <a:t>anno  </a:t>
            </a:r>
            <a:r>
              <a:rPr sz="1200" spc="-5" dirty="0">
                <a:latin typeface="Times New Roman"/>
                <a:cs typeface="Times New Roman"/>
              </a:rPr>
              <a:t>d’età. Nella </a:t>
            </a:r>
            <a:r>
              <a:rPr sz="1200" dirty="0">
                <a:latin typeface="Times New Roman"/>
                <a:cs typeface="Times New Roman"/>
              </a:rPr>
              <a:t>presente </a:t>
            </a:r>
            <a:r>
              <a:rPr sz="1200" spc="-5" dirty="0">
                <a:latin typeface="Times New Roman"/>
                <a:cs typeface="Times New Roman"/>
              </a:rPr>
              <a:t>generazione trascorrono </a:t>
            </a:r>
            <a:r>
              <a:rPr sz="1200" dirty="0">
                <a:latin typeface="Times New Roman"/>
                <a:cs typeface="Times New Roman"/>
              </a:rPr>
              <a:t>cinque </a:t>
            </a:r>
            <a:r>
              <a:rPr sz="1200" spc="-5" dirty="0">
                <a:latin typeface="Times New Roman"/>
                <a:cs typeface="Times New Roman"/>
              </a:rPr>
              <a:t>anni, dieci mesi </a:t>
            </a:r>
            <a:r>
              <a:rPr sz="1200" dirty="0">
                <a:latin typeface="Times New Roman"/>
                <a:cs typeface="Times New Roman"/>
              </a:rPr>
              <a:t>e quattro </a:t>
            </a:r>
            <a:r>
              <a:rPr sz="1200" spc="-5" dirty="0">
                <a:latin typeface="Times New Roman"/>
                <a:cs typeface="Times New Roman"/>
              </a:rPr>
              <a:t>giorni; cioè </a:t>
            </a:r>
            <a:r>
              <a:rPr sz="1200" dirty="0">
                <a:latin typeface="Times New Roman"/>
                <a:cs typeface="Times New Roman"/>
              </a:rPr>
              <a:t>2.134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 vita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terrestre.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(1187.1) 108:2.2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invadere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mortale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sia </a:t>
            </a:r>
            <a:r>
              <a:rPr sz="1200" dirty="0">
                <a:latin typeface="Times New Roman"/>
                <a:cs typeface="Times New Roman"/>
              </a:rPr>
              <a:t>stata debitamente </a:t>
            </a:r>
            <a:r>
              <a:rPr sz="1200" spc="-5" dirty="0">
                <a:latin typeface="Times New Roman"/>
                <a:cs typeface="Times New Roman"/>
              </a:rPr>
              <a:t>preparata dal ministero  interiore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aiutanti della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messa </a:t>
            </a:r>
            <a:r>
              <a:rPr sz="1200" dirty="0">
                <a:latin typeface="Times New Roman"/>
                <a:cs typeface="Times New Roman"/>
              </a:rPr>
              <a:t>in circuito nello Spirito </a:t>
            </a:r>
            <a:r>
              <a:rPr sz="1200" spc="-5" dirty="0">
                <a:latin typeface="Times New Roman"/>
                <a:cs typeface="Times New Roman"/>
              </a:rPr>
              <a:t>Santo.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richiede </a:t>
            </a:r>
            <a:r>
              <a:rPr sz="1200" spc="-5" dirty="0">
                <a:latin typeface="Times New Roman"/>
                <a:cs typeface="Times New Roman"/>
              </a:rPr>
              <a:t>l’azione coordinata </a:t>
            </a:r>
            <a:r>
              <a:rPr sz="1200" dirty="0">
                <a:latin typeface="Times New Roman"/>
                <a:cs typeface="Times New Roman"/>
              </a:rPr>
              <a:t>di tutti e sette </a:t>
            </a:r>
            <a:r>
              <a:rPr sz="1200" spc="-5" dirty="0">
                <a:latin typeface="Times New Roman"/>
                <a:cs typeface="Times New Roman"/>
              </a:rPr>
              <a:t>gli  aiutanti per qualificare </a:t>
            </a:r>
            <a:r>
              <a:rPr sz="1200" dirty="0">
                <a:latin typeface="Times New Roman"/>
                <a:cs typeface="Times New Roman"/>
              </a:rPr>
              <a:t>così la mente umana a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Aggiustatore.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della creatura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manifestare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tendenza</a:t>
            </a:r>
            <a:endParaRPr sz="1200">
              <a:latin typeface="Times New Roman"/>
              <a:cs typeface="Times New Roman"/>
            </a:endParaRPr>
          </a:p>
          <a:p>
            <a:pPr marL="63500" marR="1758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all’adorazione ed </a:t>
            </a:r>
            <a:r>
              <a:rPr sz="1200" dirty="0">
                <a:latin typeface="Times New Roman"/>
                <a:cs typeface="Times New Roman"/>
              </a:rPr>
              <a:t>indicare il </a:t>
            </a:r>
            <a:r>
              <a:rPr sz="1200" spc="-5" dirty="0">
                <a:latin typeface="Times New Roman"/>
                <a:cs typeface="Times New Roman"/>
              </a:rPr>
              <a:t>funzionamento </a:t>
            </a:r>
            <a:r>
              <a:rPr sz="1200" dirty="0">
                <a:latin typeface="Times New Roman"/>
                <a:cs typeface="Times New Roman"/>
              </a:rPr>
              <a:t>della saggezza </a:t>
            </a:r>
            <a:r>
              <a:rPr sz="1200" spc="-5" dirty="0">
                <a:latin typeface="Times New Roman"/>
                <a:cs typeface="Times New Roman"/>
              </a:rPr>
              <a:t>mostrando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attitudine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valori emergenti del </a:t>
            </a:r>
            <a:r>
              <a:rPr sz="1200" dirty="0">
                <a:latin typeface="Times New Roman"/>
                <a:cs typeface="Times New Roman"/>
              </a:rPr>
              <a:t>bene e  </a:t>
            </a:r>
            <a:r>
              <a:rPr sz="1200" spc="-5" dirty="0">
                <a:latin typeface="Times New Roman"/>
                <a:cs typeface="Times New Roman"/>
              </a:rPr>
              <a:t>del male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morale.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8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(1187.2) 108:2.3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lo </a:t>
            </a:r>
            <a:r>
              <a:rPr sz="1200" spc="-5" dirty="0">
                <a:latin typeface="Times New Roman"/>
                <a:cs typeface="Times New Roman"/>
              </a:rPr>
              <a:t>scenario </a:t>
            </a:r>
            <a:r>
              <a:rPr sz="1200" dirty="0">
                <a:latin typeface="Times New Roman"/>
                <a:cs typeface="Times New Roman"/>
              </a:rPr>
              <a:t>della mente umana è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ricevere gli Aggiustatori, </a:t>
            </a:r>
            <a:r>
              <a:rPr sz="1200" dirty="0">
                <a:latin typeface="Times New Roman"/>
                <a:cs typeface="Times New Roman"/>
              </a:rPr>
              <a:t>ma di </a:t>
            </a:r>
            <a:r>
              <a:rPr sz="1200" spc="-5" dirty="0">
                <a:latin typeface="Times New Roman"/>
                <a:cs typeface="Times New Roman"/>
              </a:rPr>
              <a:t>regola generale essi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ad abitare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menti,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della Verità funziona come coordinatore </a:t>
            </a:r>
            <a:r>
              <a:rPr sz="1200" dirty="0">
                <a:latin typeface="Times New Roman"/>
                <a:cs typeface="Times New Roman"/>
              </a:rPr>
              <a:t>spirituale  di questi </a:t>
            </a:r>
            <a:r>
              <a:rPr sz="1200" spc="-5" dirty="0">
                <a:latin typeface="Times New Roman"/>
                <a:cs typeface="Times New Roman"/>
              </a:rPr>
              <a:t>differenti ministeri spirituali. Se 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di conferimento è </a:t>
            </a:r>
            <a:r>
              <a:rPr sz="1200" spc="-5" dirty="0">
                <a:latin typeface="Times New Roman"/>
                <a:cs typeface="Times New Roman"/>
              </a:rPr>
              <a:t>presente, gli Aggiustatori giungono  infallibilmente </a:t>
            </a:r>
            <a:r>
              <a:rPr sz="1200" dirty="0">
                <a:latin typeface="Times New Roman"/>
                <a:cs typeface="Times New Roman"/>
              </a:rPr>
              <a:t>non appena il </a:t>
            </a:r>
            <a:r>
              <a:rPr sz="1200" spc="-5" dirty="0">
                <a:latin typeface="Times New Roman"/>
                <a:cs typeface="Times New Roman"/>
              </a:rPr>
              <a:t>settimo spirito aiutante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comincia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segnala 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d’Universo che 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in potenza la </a:t>
            </a:r>
            <a:r>
              <a:rPr sz="1200" spc="-5" dirty="0">
                <a:latin typeface="Times New Roman"/>
                <a:cs typeface="Times New Roman"/>
              </a:rPr>
              <a:t>coordinazione dei sei aiutanti associati che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precedentemente </a:t>
            </a:r>
            <a:r>
              <a:rPr sz="1200" dirty="0">
                <a:latin typeface="Times New Roman"/>
                <a:cs typeface="Times New Roman"/>
              </a:rPr>
              <a:t>portato il </a:t>
            </a:r>
            <a:r>
              <a:rPr sz="1200" spc="-5" dirty="0">
                <a:latin typeface="Times New Roman"/>
                <a:cs typeface="Times New Roman"/>
              </a:rPr>
              <a:t>loro ministero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tale  intelletto mortale. Per questo gli Aggiustatori </a:t>
            </a:r>
            <a:r>
              <a:rPr sz="1200" dirty="0">
                <a:latin typeface="Times New Roman"/>
                <a:cs typeface="Times New Roman"/>
              </a:rPr>
              <a:t>divini sono </a:t>
            </a:r>
            <a:r>
              <a:rPr sz="1200" spc="-5" dirty="0">
                <a:latin typeface="Times New Roman"/>
                <a:cs typeface="Times New Roman"/>
              </a:rPr>
              <a:t>stati universalmente conferiti </a:t>
            </a:r>
            <a:r>
              <a:rPr sz="1200" dirty="0">
                <a:latin typeface="Times New Roman"/>
                <a:cs typeface="Times New Roman"/>
              </a:rPr>
              <a:t>a tutte le menti normali di </a:t>
            </a:r>
            <a:r>
              <a:rPr sz="1200" spc="-5" dirty="0">
                <a:latin typeface="Times New Roman"/>
                <a:cs typeface="Times New Roman"/>
              </a:rPr>
              <a:t>status morale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Urantia dal giorno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Pentecoste.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023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95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(1187.3) 108:2.4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mente dotata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gli </a:t>
            </a:r>
            <a:r>
              <a:rPr sz="1200" dirty="0">
                <a:latin typeface="Times New Roman"/>
                <a:cs typeface="Times New Roman"/>
              </a:rPr>
              <a:t>Aggiustatori non possono invadere </a:t>
            </a:r>
            <a:r>
              <a:rPr sz="1200" spc="-5" dirty="0">
                <a:latin typeface="Times New Roman"/>
                <a:cs typeface="Times New Roman"/>
              </a:rPr>
              <a:t>arbitrariamente </a:t>
            </a:r>
            <a:r>
              <a:rPr sz="1200" dirty="0">
                <a:latin typeface="Times New Roman"/>
                <a:cs typeface="Times New Roman"/>
              </a:rPr>
              <a:t>l’intelletto  umano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dell’apparizione di una </a:t>
            </a:r>
            <a:r>
              <a:rPr sz="1200" spc="-5" dirty="0">
                <a:latin typeface="Times New Roman"/>
                <a:cs typeface="Times New Roman"/>
              </a:rPr>
              <a:t>decisione morale. Ma </a:t>
            </a:r>
            <a:r>
              <a:rPr sz="1200" dirty="0">
                <a:latin typeface="Times New Roman"/>
                <a:cs typeface="Times New Roman"/>
              </a:rPr>
              <a:t>quando una tale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morale è </a:t>
            </a:r>
            <a:r>
              <a:rPr sz="1200" spc="-5" dirty="0">
                <a:latin typeface="Times New Roman"/>
                <a:cs typeface="Times New Roman"/>
              </a:rPr>
              <a:t>stata presa, questo </a:t>
            </a:r>
            <a:r>
              <a:rPr sz="1200" dirty="0">
                <a:latin typeface="Times New Roman"/>
                <a:cs typeface="Times New Roman"/>
              </a:rPr>
              <a:t>aiuto spirituale  </a:t>
            </a:r>
            <a:r>
              <a:rPr sz="1200" spc="-5" dirty="0">
                <a:latin typeface="Times New Roman"/>
                <a:cs typeface="Times New Roman"/>
              </a:rPr>
              <a:t>assume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giurisdizione diretta </a:t>
            </a:r>
            <a:r>
              <a:rPr sz="1200" dirty="0">
                <a:latin typeface="Times New Roman"/>
                <a:cs typeface="Times New Roman"/>
              </a:rPr>
              <a:t>da Divinington. 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intermediari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altre autorità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poteri intermedi </a:t>
            </a:r>
            <a:r>
              <a:rPr sz="1200" dirty="0">
                <a:latin typeface="Times New Roman"/>
                <a:cs typeface="Times New Roman"/>
              </a:rPr>
              <a:t>che intervengono  tra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soggetti umani; Dio </a:t>
            </a:r>
            <a:r>
              <a:rPr sz="1200" dirty="0">
                <a:latin typeface="Times New Roman"/>
                <a:cs typeface="Times New Roman"/>
              </a:rPr>
              <a:t>e l’uomo </a:t>
            </a:r>
            <a:r>
              <a:rPr sz="1200" spc="-5" dirty="0">
                <a:latin typeface="Times New Roman"/>
                <a:cs typeface="Times New Roman"/>
              </a:rPr>
              <a:t>sono collegati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direttamente.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(1187.4) 108:2.5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 sia </a:t>
            </a:r>
            <a:r>
              <a:rPr sz="1200" dirty="0">
                <a:latin typeface="Times New Roman"/>
                <a:cs typeface="Times New Roman"/>
              </a:rPr>
              <a:t>sparso </a:t>
            </a:r>
            <a:r>
              <a:rPr sz="1200" spc="-5" dirty="0">
                <a:latin typeface="Times New Roman"/>
                <a:cs typeface="Times New Roman"/>
              </a:rPr>
              <a:t>sugli abitanti </a:t>
            </a:r>
            <a:r>
              <a:rPr sz="1200" dirty="0">
                <a:latin typeface="Times New Roman"/>
                <a:cs typeface="Times New Roman"/>
              </a:rPr>
              <a:t>di un mondo </a:t>
            </a:r>
            <a:r>
              <a:rPr sz="1200" spc="-5" dirty="0">
                <a:latin typeface="Times New Roman"/>
                <a:cs typeface="Times New Roman"/>
              </a:rPr>
              <a:t>evoluzionario, </a:t>
            </a:r>
            <a:r>
              <a:rPr sz="1200" dirty="0">
                <a:latin typeface="Times New Roman"/>
                <a:cs typeface="Times New Roman"/>
              </a:rPr>
              <a:t>il conferimento degli </a:t>
            </a:r>
            <a:r>
              <a:rPr sz="1200" spc="-5" dirty="0">
                <a:latin typeface="Times New Roman"/>
                <a:cs typeface="Times New Roman"/>
              </a:rPr>
              <a:t>Aggiustatori  sembra essere </a:t>
            </a:r>
            <a:r>
              <a:rPr sz="1200" dirty="0">
                <a:latin typeface="Times New Roman"/>
                <a:cs typeface="Times New Roman"/>
              </a:rPr>
              <a:t>determinato da </a:t>
            </a:r>
            <a:r>
              <a:rPr sz="1200" spc="-5" dirty="0">
                <a:latin typeface="Times New Roman"/>
                <a:cs typeface="Times New Roman"/>
              </a:rPr>
              <a:t>numerose influenze spirituali </a:t>
            </a:r>
            <a:r>
              <a:rPr sz="1200" dirty="0">
                <a:latin typeface="Times New Roman"/>
                <a:cs typeface="Times New Roman"/>
              </a:rPr>
              <a:t>e da molti </a:t>
            </a:r>
            <a:r>
              <a:rPr sz="1200" spc="-5" dirty="0">
                <a:latin typeface="Times New Roman"/>
                <a:cs typeface="Times New Roman"/>
              </a:rPr>
              <a:t>comportamenti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personalità. 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comprendiamo  pienamente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governano questi </a:t>
            </a:r>
            <a:r>
              <a:rPr sz="1200" dirty="0">
                <a:latin typeface="Times New Roman"/>
                <a:cs typeface="Times New Roman"/>
              </a:rPr>
              <a:t>conferimenti; non </a:t>
            </a:r>
            <a:r>
              <a:rPr sz="1200" spc="-5" dirty="0">
                <a:latin typeface="Times New Roman"/>
                <a:cs typeface="Times New Roman"/>
              </a:rPr>
              <a:t>comprendiamo esattamente ciò che </a:t>
            </a:r>
            <a:r>
              <a:rPr sz="1200" dirty="0">
                <a:latin typeface="Times New Roman"/>
                <a:cs typeface="Times New Roman"/>
              </a:rPr>
              <a:t>determina l’invio </a:t>
            </a:r>
            <a:r>
              <a:rPr sz="1200" spc="-5" dirty="0">
                <a:latin typeface="Times New Roman"/>
                <a:cs typeface="Times New Roman"/>
              </a:rPr>
              <a:t>degli  Aggiustatori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offerti volontari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abitare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menti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evoluzione. Osserviamo, tuttavia, numerose influenze </a:t>
            </a:r>
            <a:r>
              <a:rPr sz="1200" dirty="0">
                <a:latin typeface="Times New Roman"/>
                <a:cs typeface="Times New Roman"/>
              </a:rPr>
              <a:t>e condizioni  </a:t>
            </a:r>
            <a:r>
              <a:rPr sz="1200" spc="-5" dirty="0">
                <a:latin typeface="Times New Roman"/>
                <a:cs typeface="Times New Roman"/>
              </a:rPr>
              <a:t>che sembrano essere associate all’arrivo degli </a:t>
            </a:r>
            <a:r>
              <a:rPr sz="1200" dirty="0">
                <a:latin typeface="Times New Roman"/>
                <a:cs typeface="Times New Roman"/>
              </a:rPr>
              <a:t>Aggiustatori in queste menti prima </a:t>
            </a:r>
            <a:r>
              <a:rPr sz="1200" spc="-5" dirty="0">
                <a:latin typeface="Times New Roman"/>
                <a:cs typeface="Times New Roman"/>
              </a:rPr>
              <a:t>del conferimento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dello Verità, </a:t>
            </a:r>
            <a:r>
              <a:rPr sz="1200" dirty="0">
                <a:latin typeface="Times New Roman"/>
                <a:cs typeface="Times New Roman"/>
              </a:rPr>
              <a:t>e  sono: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673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(1187.5) 108:2.6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L’assegnazione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guardiani </a:t>
            </a:r>
            <a:r>
              <a:rPr sz="1200" dirty="0">
                <a:latin typeface="Times New Roman"/>
                <a:cs typeface="Times New Roman"/>
              </a:rPr>
              <a:t>serafici </a:t>
            </a:r>
            <a:r>
              <a:rPr sz="1200" spc="-5" dirty="0">
                <a:latin typeface="Times New Roman"/>
                <a:cs typeface="Times New Roman"/>
              </a:rPr>
              <a:t>personali. </a:t>
            </a:r>
            <a:r>
              <a:rPr sz="1200" dirty="0">
                <a:latin typeface="Times New Roman"/>
                <a:cs typeface="Times New Roman"/>
              </a:rPr>
              <a:t>Se un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precedentemente </a:t>
            </a:r>
            <a:r>
              <a:rPr sz="1200" spc="-5" dirty="0">
                <a:latin typeface="Times New Roman"/>
                <a:cs typeface="Times New Roman"/>
              </a:rPr>
              <a:t>abitato </a:t>
            </a:r>
            <a:r>
              <a:rPr sz="1200" dirty="0">
                <a:latin typeface="Times New Roman"/>
                <a:cs typeface="Times New Roman"/>
              </a:rPr>
              <a:t>da  un </a:t>
            </a:r>
            <a:r>
              <a:rPr sz="1200" spc="-5" dirty="0">
                <a:latin typeface="Times New Roman"/>
                <a:cs typeface="Times New Roman"/>
              </a:rPr>
              <a:t>Aggiustatore, l’assegnazione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guardiano personale </a:t>
            </a:r>
            <a:r>
              <a:rPr sz="1200" dirty="0">
                <a:latin typeface="Times New Roman"/>
                <a:cs typeface="Times New Roman"/>
              </a:rPr>
              <a:t>fa arrivare </a:t>
            </a:r>
            <a:r>
              <a:rPr sz="1200" spc="-5" dirty="0">
                <a:latin typeface="Times New Roman"/>
                <a:cs typeface="Times New Roman"/>
              </a:rPr>
              <a:t>subito l’Aggiustatore. </a:t>
            </a:r>
            <a:r>
              <a:rPr sz="1200" dirty="0">
                <a:latin typeface="Times New Roman"/>
                <a:cs typeface="Times New Roman"/>
              </a:rPr>
              <a:t>Esiste una relazione  </a:t>
            </a:r>
            <a:r>
              <a:rPr sz="1200" spc="-5" dirty="0">
                <a:latin typeface="Times New Roman"/>
                <a:cs typeface="Times New Roman"/>
              </a:rPr>
              <a:t>definita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sconosciuta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ministero degli </a:t>
            </a:r>
            <a:r>
              <a:rPr sz="1200" dirty="0">
                <a:latin typeface="Times New Roman"/>
                <a:cs typeface="Times New Roman"/>
              </a:rPr>
              <a:t>Aggiustatori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dei guardiani serafici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680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(1187.6) 108:2.7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terzo cerchio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conseguimento </a:t>
            </a:r>
            <a:r>
              <a:rPr sz="1200" dirty="0">
                <a:latin typeface="Times New Roman"/>
                <a:cs typeface="Times New Roman"/>
              </a:rPr>
              <a:t>intellettuale e di realizzazione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 </a:t>
            </a:r>
            <a:r>
              <a:rPr sz="1200" spc="-5" dirty="0">
                <a:latin typeface="Times New Roman"/>
                <a:cs typeface="Times New Roman"/>
              </a:rPr>
              <a:t>osservato degli Aggiustatori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arrivavano </a:t>
            </a:r>
            <a:r>
              <a:rPr sz="1200" dirty="0">
                <a:latin typeface="Times New Roman"/>
                <a:cs typeface="Times New Roman"/>
              </a:rPr>
              <a:t>in menti mortali </a:t>
            </a:r>
            <a:r>
              <a:rPr sz="1200" spc="-5" dirty="0">
                <a:latin typeface="Times New Roman"/>
                <a:cs typeface="Times New Roman"/>
              </a:rPr>
              <a:t>che raggiungevano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cerchio, </a:t>
            </a:r>
            <a:r>
              <a:rPr sz="1200" dirty="0">
                <a:latin typeface="Times New Roman"/>
                <a:cs typeface="Times New Roman"/>
              </a:rPr>
              <a:t>ancora prima che  </a:t>
            </a:r>
            <a:r>
              <a:rPr sz="1200" spc="-5" dirty="0">
                <a:latin typeface="Times New Roman"/>
                <a:cs typeface="Times New Roman"/>
              </a:rPr>
              <a:t>questo risultato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stato segnalato alle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incaricate </a:t>
            </a:r>
            <a:r>
              <a:rPr sz="1200" dirty="0">
                <a:latin typeface="Times New Roman"/>
                <a:cs typeface="Times New Roman"/>
              </a:rPr>
              <a:t>di tali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22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(1187.7) 108:2.8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una decisione </a:t>
            </a:r>
            <a:r>
              <a:rPr sz="1200" spc="-5" dirty="0">
                <a:latin typeface="Times New Roman"/>
                <a:cs typeface="Times New Roman"/>
              </a:rPr>
              <a:t>suprema d’importanza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straordinaria. Tale comportamento  </a:t>
            </a:r>
            <a:r>
              <a:rPr sz="1200" dirty="0">
                <a:latin typeface="Times New Roman"/>
                <a:cs typeface="Times New Roman"/>
              </a:rPr>
              <a:t>umano in una </a:t>
            </a:r>
            <a:r>
              <a:rPr sz="1200" spc="-5" dirty="0">
                <a:latin typeface="Times New Roman"/>
                <a:cs typeface="Times New Roman"/>
              </a:rPr>
              <a:t>crisi planetaria </a:t>
            </a:r>
            <a:r>
              <a:rPr sz="1200" dirty="0">
                <a:latin typeface="Times New Roman"/>
                <a:cs typeface="Times New Roman"/>
              </a:rPr>
              <a:t>in cui la persona è coinvolta, è </a:t>
            </a:r>
            <a:r>
              <a:rPr sz="1200" spc="-5" dirty="0">
                <a:latin typeface="Times New Roman"/>
                <a:cs typeface="Times New Roman"/>
              </a:rPr>
              <a:t>generalmente seguito dall’arrivo </a:t>
            </a:r>
            <a:r>
              <a:rPr sz="1200" dirty="0">
                <a:latin typeface="Times New Roman"/>
                <a:cs typeface="Times New Roman"/>
              </a:rPr>
              <a:t>immediato di un 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attesa.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07680" cy="41325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(1187.8) 108:2.9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di </a:t>
            </a:r>
            <a:r>
              <a:rPr sz="1200" spc="-5" dirty="0">
                <a:latin typeface="Times New Roman"/>
                <a:cs typeface="Times New Roman"/>
              </a:rPr>
              <a:t>fratellanza. Indipendentemente dal raggiungimento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cerchi psichici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508000" marR="476884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dall’assegnazione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guardiani personali </a:t>
            </a:r>
            <a:r>
              <a:rPr sz="1200" dirty="0">
                <a:latin typeface="Times New Roman"/>
                <a:cs typeface="Times New Roman"/>
              </a:rPr>
              <a:t>— in assenza di </a:t>
            </a:r>
            <a:r>
              <a:rPr sz="1200" spc="-5" dirty="0">
                <a:latin typeface="Times New Roman"/>
                <a:cs typeface="Times New Roman"/>
              </a:rPr>
              <a:t>qualcosa che somigli ad </a:t>
            </a:r>
            <a:r>
              <a:rPr sz="1200" dirty="0">
                <a:latin typeface="Times New Roman"/>
                <a:cs typeface="Times New Roman"/>
              </a:rPr>
              <a:t>una decisione di crisi — </a:t>
            </a:r>
            <a:r>
              <a:rPr sz="1200" spc="-5" dirty="0">
                <a:latin typeface="Times New Roman"/>
                <a:cs typeface="Times New Roman"/>
              </a:rPr>
              <a:t>quando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in evoluzione è </a:t>
            </a:r>
            <a:r>
              <a:rPr sz="1200" spc="-5" dirty="0">
                <a:latin typeface="Times New Roman"/>
                <a:cs typeface="Times New Roman"/>
              </a:rPr>
              <a:t>dominato dall’amore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simili e </a:t>
            </a:r>
            <a:r>
              <a:rPr sz="1200" spc="-5" dirty="0">
                <a:latin typeface="Times New Roman"/>
                <a:cs typeface="Times New Roman"/>
              </a:rPr>
              <a:t>si consacra al </a:t>
            </a:r>
            <a:r>
              <a:rPr sz="1200" dirty="0">
                <a:latin typeface="Times New Roman"/>
                <a:cs typeface="Times New Roman"/>
              </a:rPr>
              <a:t>ministero </a:t>
            </a:r>
            <a:r>
              <a:rPr sz="1200" spc="-5" dirty="0">
                <a:latin typeface="Times New Roman"/>
                <a:cs typeface="Times New Roman"/>
              </a:rPr>
              <a:t>disinteressato verso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fratelli nella carne, </a:t>
            </a:r>
            <a:r>
              <a:rPr sz="1200" dirty="0">
                <a:latin typeface="Times New Roman"/>
                <a:cs typeface="Times New Roman"/>
              </a:rPr>
              <a:t>l’Aggiustatore in attesa </a:t>
            </a:r>
            <a:r>
              <a:rPr sz="1200" spc="-5" dirty="0">
                <a:latin typeface="Times New Roman"/>
                <a:cs typeface="Times New Roman"/>
              </a:rPr>
              <a:t>scende invariabilmente ad </a:t>
            </a:r>
            <a:r>
              <a:rPr sz="1200" dirty="0">
                <a:latin typeface="Times New Roman"/>
                <a:cs typeface="Times New Roman"/>
              </a:rPr>
              <a:t>abitare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 tale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5245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(1188.1) 108:2.10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dichiarazione </a:t>
            </a:r>
            <a:r>
              <a:rPr sz="1200" spc="-5" dirty="0">
                <a:latin typeface="Times New Roman"/>
                <a:cs typeface="Times New Roman"/>
              </a:rPr>
              <a:t>dell’intenzione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osserviamo </a:t>
            </a:r>
            <a:r>
              <a:rPr sz="1200" dirty="0">
                <a:latin typeface="Times New Roman"/>
                <a:cs typeface="Times New Roman"/>
              </a:rPr>
              <a:t>che molti mortali </a:t>
            </a:r>
            <a:r>
              <a:rPr sz="1200" spc="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sembrano pronti </a:t>
            </a:r>
            <a:r>
              <a:rPr sz="1200" dirty="0">
                <a:latin typeface="Times New Roman"/>
                <a:cs typeface="Times New Roman"/>
              </a:rPr>
              <a:t>a ricevere </a:t>
            </a:r>
            <a:r>
              <a:rPr sz="1200" spc="-5" dirty="0">
                <a:latin typeface="Times New Roman"/>
                <a:cs typeface="Times New Roman"/>
              </a:rPr>
              <a:t>degli Aggiustatori, </a:t>
            </a:r>
            <a:r>
              <a:rPr sz="1200" dirty="0">
                <a:latin typeface="Times New Roman"/>
                <a:cs typeface="Times New Roman"/>
              </a:rPr>
              <a:t>e tuttavia i </a:t>
            </a:r>
            <a:r>
              <a:rPr sz="1200" spc="-5" dirty="0">
                <a:latin typeface="Times New Roman"/>
                <a:cs typeface="Times New Roman"/>
              </a:rPr>
              <a:t>Monitori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appaiono. </a:t>
            </a:r>
            <a:r>
              <a:rPr sz="1200" dirty="0">
                <a:latin typeface="Times New Roman"/>
                <a:cs typeface="Times New Roman"/>
              </a:rPr>
              <a:t>Continuiamo  </a:t>
            </a:r>
            <a:r>
              <a:rPr sz="1200" spc="-5" dirty="0">
                <a:latin typeface="Times New Roman"/>
                <a:cs typeface="Times New Roman"/>
              </a:rPr>
              <a:t>ad osservare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creature mentre </a:t>
            </a:r>
            <a:r>
              <a:rPr sz="1200" dirty="0">
                <a:latin typeface="Times New Roman"/>
                <a:cs typeface="Times New Roman"/>
              </a:rPr>
              <a:t>vivono giorno </a:t>
            </a:r>
            <a:r>
              <a:rPr sz="1200" spc="-5" dirty="0">
                <a:latin typeface="Times New Roman"/>
                <a:cs typeface="Times New Roman"/>
              </a:rPr>
              <a:t>per giorno,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presto </a:t>
            </a:r>
            <a:r>
              <a:rPr sz="1200" spc="-5" dirty="0">
                <a:latin typeface="Times New Roman"/>
                <a:cs typeface="Times New Roman"/>
              </a:rPr>
              <a:t>pacificamente,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inconsciamente,  arrivano alla decisione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a fare la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è nei cieli. Ed </a:t>
            </a:r>
            <a:r>
              <a:rPr sz="1200" spc="-5" dirty="0">
                <a:latin typeface="Times New Roman"/>
                <a:cs typeface="Times New Roman"/>
              </a:rPr>
              <a:t>allora notiamo </a:t>
            </a:r>
            <a:r>
              <a:rPr sz="1200" dirty="0">
                <a:latin typeface="Times New Roman"/>
                <a:cs typeface="Times New Roman"/>
              </a:rPr>
              <a:t>l’invio </a:t>
            </a:r>
            <a:r>
              <a:rPr sz="1200" spc="-5" dirty="0">
                <a:latin typeface="Times New Roman"/>
                <a:cs typeface="Times New Roman"/>
              </a:rPr>
              <a:t>immediato  degli Aggiustatori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5010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(1188.2) 108:2.11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L’influenza dell’Essere Supremo. </a:t>
            </a:r>
            <a:r>
              <a:rPr sz="1200" dirty="0">
                <a:latin typeface="Times New Roman"/>
                <a:cs typeface="Times New Roman"/>
              </a:rPr>
              <a:t>Su mondi in cui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fondono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in  evoluzione </a:t>
            </a:r>
            <a:r>
              <a:rPr sz="1200" spc="-5" dirty="0">
                <a:latin typeface="Times New Roman"/>
                <a:cs typeface="Times New Roman"/>
              </a:rPr>
              <a:t>degli abitanti mortali,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osserviamo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talvolta attribuiti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risposta ad  </a:t>
            </a:r>
            <a:r>
              <a:rPr sz="1200" dirty="0">
                <a:latin typeface="Times New Roman"/>
                <a:cs typeface="Times New Roman"/>
              </a:rPr>
              <a:t>influenze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completamente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comprensione. Noi </a:t>
            </a:r>
            <a:r>
              <a:rPr sz="1200" dirty="0">
                <a:latin typeface="Times New Roman"/>
                <a:cs typeface="Times New Roman"/>
              </a:rPr>
              <a:t>ipotizziamo </a:t>
            </a:r>
            <a:r>
              <a:rPr sz="1200" spc="-5" dirty="0">
                <a:latin typeface="Times New Roman"/>
                <a:cs typeface="Times New Roman"/>
              </a:rPr>
              <a:t>che questi conferimenti </a:t>
            </a:r>
            <a:r>
              <a:rPr sz="1200" dirty="0">
                <a:latin typeface="Times New Roman"/>
                <a:cs typeface="Times New Roman"/>
              </a:rPr>
              <a:t>siano  </a:t>
            </a:r>
            <a:r>
              <a:rPr sz="1200" spc="-5" dirty="0">
                <a:latin typeface="Times New Roman"/>
                <a:cs typeface="Times New Roman"/>
              </a:rPr>
              <a:t>determinati </a:t>
            </a:r>
            <a:r>
              <a:rPr sz="1200" dirty="0">
                <a:latin typeface="Times New Roman"/>
                <a:cs typeface="Times New Roman"/>
              </a:rPr>
              <a:t>da un’azione </a:t>
            </a:r>
            <a:r>
              <a:rPr sz="1200" spc="-5" dirty="0">
                <a:latin typeface="Times New Roman"/>
                <a:cs typeface="Times New Roman"/>
              </a:rPr>
              <a:t>cosmica riflessa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origine nell’Essere </a:t>
            </a:r>
            <a:r>
              <a:rPr sz="1200" dirty="0">
                <a:latin typeface="Times New Roman"/>
                <a:cs typeface="Times New Roman"/>
              </a:rPr>
              <a:t>Supremo.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perché questi Aggiustatori 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fondersi </a:t>
            </a:r>
            <a:r>
              <a:rPr sz="1200" dirty="0">
                <a:latin typeface="Times New Roman"/>
                <a:cs typeface="Times New Roman"/>
              </a:rPr>
              <a:t>o non </a:t>
            </a:r>
            <a:r>
              <a:rPr sz="1200" spc="-5" dirty="0">
                <a:latin typeface="Times New Roman"/>
                <a:cs typeface="Times New Roman"/>
              </a:rPr>
              <a:t>si fondono con questo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mente mortale </a:t>
            </a:r>
            <a:r>
              <a:rPr sz="1200" dirty="0">
                <a:latin typeface="Times New Roman"/>
                <a:cs typeface="Times New Roman"/>
              </a:rPr>
              <a:t>in evoluzione, noi non lo </a:t>
            </a:r>
            <a:r>
              <a:rPr sz="1200" spc="-5" dirty="0">
                <a:latin typeface="Times New Roman"/>
                <a:cs typeface="Times New Roman"/>
              </a:rPr>
              <a:t>sappiamo. Queste  operazioni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mai </a:t>
            </a:r>
            <a:r>
              <a:rPr sz="1200" spc="-5" dirty="0">
                <a:latin typeface="Times New Roman"/>
                <a:cs typeface="Times New Roman"/>
              </a:rPr>
              <a:t>state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L’organizzazione 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l’amministrazione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(1188.3) 108:3.1 </a:t>
            </a:r>
            <a:r>
              <a:rPr sz="1200" spc="-5" dirty="0">
                <a:latin typeface="Times New Roman"/>
                <a:cs typeface="Times New Roman"/>
              </a:rPr>
              <a:t>Per quanto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sappiamo, gli Aggiustatori sono organizzati come un’unità operativa indipendente nell’universo degli  universi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apparentemente amministrati direttamente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Divinington.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uniformi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sette superuniversi e tutti </a:t>
            </a:r>
            <a:r>
              <a:rPr sz="1200" spc="-5" dirty="0">
                <a:latin typeface="Times New Roman"/>
                <a:cs typeface="Times New Roman"/>
              </a:rPr>
              <a:t>gli  universi locali </a:t>
            </a:r>
            <a:r>
              <a:rPr sz="1200" dirty="0">
                <a:latin typeface="Times New Roman"/>
                <a:cs typeface="Times New Roman"/>
              </a:rPr>
              <a:t>sono serviti da tipi </a:t>
            </a:r>
            <a:r>
              <a:rPr sz="1200" spc="-5" dirty="0">
                <a:latin typeface="Times New Roman"/>
                <a:cs typeface="Times New Roman"/>
              </a:rPr>
              <a:t>identici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Monitori del Mistero. Noi sappiamo per osservazione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esistono numerose </a:t>
            </a:r>
            <a:r>
              <a:rPr sz="1200" spc="5" dirty="0">
                <a:latin typeface="Times New Roman"/>
                <a:cs typeface="Times New Roman"/>
              </a:rPr>
              <a:t>serie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3180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che implicano </a:t>
            </a:r>
            <a:r>
              <a:rPr sz="1200" spc="-5" dirty="0">
                <a:latin typeface="Times New Roman"/>
                <a:cs typeface="Times New Roman"/>
              </a:rPr>
              <a:t>un’organizzazione che 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razze, </a:t>
            </a:r>
            <a:r>
              <a:rPr sz="1200" spc="-5" dirty="0">
                <a:latin typeface="Times New Roman"/>
                <a:cs typeface="Times New Roman"/>
              </a:rPr>
              <a:t>su dispensazioni, </a:t>
            </a:r>
            <a:r>
              <a:rPr sz="1200" dirty="0">
                <a:latin typeface="Times New Roman"/>
                <a:cs typeface="Times New Roman"/>
              </a:rPr>
              <a:t>ed in mondi,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universi. </a:t>
            </a:r>
            <a:r>
              <a:rPr sz="1200" dirty="0">
                <a:latin typeface="Times New Roman"/>
                <a:cs typeface="Times New Roman"/>
              </a:rPr>
              <a:t>È  tuttavia </a:t>
            </a:r>
            <a:r>
              <a:rPr sz="1200" spc="-5" dirty="0">
                <a:latin typeface="Times New Roman"/>
                <a:cs typeface="Times New Roman"/>
              </a:rPr>
              <a:t>estremamente difficile seguire </a:t>
            </a:r>
            <a:r>
              <a:rPr sz="1200" dirty="0">
                <a:latin typeface="Times New Roman"/>
                <a:cs typeface="Times New Roman"/>
              </a:rPr>
              <a:t>le tracce 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doni divini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funzionano in modo </a:t>
            </a:r>
            <a:r>
              <a:rPr sz="1200" spc="-5" dirty="0">
                <a:latin typeface="Times New Roman"/>
                <a:cs typeface="Times New Roman"/>
              </a:rPr>
              <a:t>intercambiabile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grande  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22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(1188.4) 108:3.2 </a:t>
            </a:r>
            <a:r>
              <a:rPr sz="1200" spc="-5" dirty="0">
                <a:latin typeface="Times New Roman"/>
                <a:cs typeface="Times New Roman"/>
              </a:rPr>
              <a:t>Una lista completa degli Aggiustatori esiste (all’esterno di Divinington) </a:t>
            </a:r>
            <a:r>
              <a:rPr sz="1200" dirty="0">
                <a:latin typeface="Times New Roman"/>
                <a:cs typeface="Times New Roman"/>
              </a:rPr>
              <a:t>solo nelle </a:t>
            </a:r>
            <a:r>
              <a:rPr sz="1200" spc="-5" dirty="0">
                <a:latin typeface="Times New Roman"/>
                <a:cs typeface="Times New Roman"/>
              </a:rPr>
              <a:t>capitali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Aggiustatore </a:t>
            </a:r>
            <a:r>
              <a:rPr sz="1200" dirty="0">
                <a:latin typeface="Times New Roman"/>
                <a:cs typeface="Times New Roman"/>
              </a:rPr>
              <a:t>che risiede in </a:t>
            </a:r>
            <a:r>
              <a:rPr sz="1200" spc="-5" dirty="0">
                <a:latin typeface="Times New Roman"/>
                <a:cs typeface="Times New Roman"/>
              </a:rPr>
              <a:t>ogni creatura ascendente sono indicati dalle autorità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5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capitale del </a:t>
            </a:r>
            <a:r>
              <a:rPr sz="1200" dirty="0">
                <a:latin typeface="Times New Roman"/>
                <a:cs typeface="Times New Roman"/>
              </a:rPr>
              <a:t>superuniverso, da dove sono </a:t>
            </a:r>
            <a:r>
              <a:rPr sz="1200" spc="-5" dirty="0">
                <a:latin typeface="Times New Roman"/>
                <a:cs typeface="Times New Roman"/>
              </a:rPr>
              <a:t>comunicati alla capitale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interessato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trasmessi allo specifico </a:t>
            </a:r>
            <a:r>
              <a:rPr sz="1200" dirty="0">
                <a:latin typeface="Times New Roman"/>
                <a:cs typeface="Times New Roman"/>
              </a:rPr>
              <a:t>pianeta  </a:t>
            </a:r>
            <a:r>
              <a:rPr sz="1200" spc="-5" dirty="0">
                <a:latin typeface="Times New Roman"/>
                <a:cs typeface="Times New Roman"/>
              </a:rPr>
              <a:t>implicato.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archivi dell’universo locale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Pensiero; gli archivi </a:t>
            </a:r>
            <a:r>
              <a:rPr sz="1200" dirty="0">
                <a:latin typeface="Times New Roman"/>
                <a:cs typeface="Times New Roman"/>
              </a:rPr>
              <a:t>di Nebadon  </a:t>
            </a:r>
            <a:r>
              <a:rPr sz="1200" spc="-5" dirty="0">
                <a:latin typeface="Times New Roman"/>
                <a:cs typeface="Times New Roman"/>
              </a:rPr>
              <a:t>contengono soltanto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Aggiustatori assegnati all’universo </a:t>
            </a:r>
            <a:r>
              <a:rPr sz="1200" dirty="0">
                <a:latin typeface="Times New Roman"/>
                <a:cs typeface="Times New Roman"/>
              </a:rPr>
              <a:t>locale, </a:t>
            </a:r>
            <a:r>
              <a:rPr sz="1200" spc="-5" dirty="0">
                <a:latin typeface="Times New Roman"/>
                <a:cs typeface="Times New Roman"/>
              </a:rPr>
              <a:t>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indicato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rappresentanti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 Giorni.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consistenza </a:t>
            </a:r>
            <a:r>
              <a:rPr sz="1200" spc="-5" dirty="0">
                <a:latin typeface="Times New Roman"/>
                <a:cs typeface="Times New Roman"/>
              </a:rPr>
              <a:t>del numero completo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è conosciuta soltanto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Divinington.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4417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(1188.5) 108:3.3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soggetti umani sono spesso </a:t>
            </a:r>
            <a:r>
              <a:rPr sz="1200" dirty="0">
                <a:latin typeface="Times New Roman"/>
                <a:cs typeface="Times New Roman"/>
              </a:rPr>
              <a:t>conosciuti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del loro Aggiustatore; </a:t>
            </a:r>
            <a:r>
              <a:rPr sz="1200" dirty="0">
                <a:latin typeface="Times New Roman"/>
                <a:cs typeface="Times New Roman"/>
              </a:rPr>
              <a:t>i mortali non </a:t>
            </a:r>
            <a:r>
              <a:rPr sz="1200" spc="-5" dirty="0">
                <a:latin typeface="Times New Roman"/>
                <a:cs typeface="Times New Roman"/>
              </a:rPr>
              <a:t>ricevono dei </a:t>
            </a:r>
            <a:r>
              <a:rPr sz="1200" dirty="0">
                <a:latin typeface="Times New Roman"/>
                <a:cs typeface="Times New Roman"/>
              </a:rPr>
              <a:t>veri nomi  </a:t>
            </a:r>
            <a:r>
              <a:rPr sz="1200" spc="-5" dirty="0">
                <a:latin typeface="Times New Roman"/>
                <a:cs typeface="Times New Roman"/>
              </a:rPr>
              <a:t>universali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fusione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Aggiustatore,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unione è </a:t>
            </a:r>
            <a:r>
              <a:rPr sz="1200" spc="-5" dirty="0">
                <a:latin typeface="Times New Roman"/>
                <a:cs typeface="Times New Roman"/>
              </a:rPr>
              <a:t>segnalata dall’assegnazione </a:t>
            </a:r>
            <a:r>
              <a:rPr sz="1200" dirty="0">
                <a:latin typeface="Times New Roman"/>
                <a:cs typeface="Times New Roman"/>
              </a:rPr>
              <a:t>del nuovo nome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spc="5" dirty="0">
                <a:latin typeface="Times New Roman"/>
                <a:cs typeface="Times New Roman"/>
              </a:rPr>
              <a:t>nuova 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da parte del guardiano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84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(1188.6) 108:3.4 </a:t>
            </a:r>
            <a:r>
              <a:rPr sz="1200" spc="-5" dirty="0">
                <a:latin typeface="Times New Roman"/>
                <a:cs typeface="Times New Roman"/>
              </a:rPr>
              <a:t>Anche se noi conosciamo gli archivi 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e benché non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assolutamente  </a:t>
            </a:r>
            <a:r>
              <a:rPr sz="1200" spc="-5" dirty="0">
                <a:latin typeface="Times New Roman"/>
                <a:cs typeface="Times New Roman"/>
              </a:rPr>
              <a:t>alcuna autorità su </a:t>
            </a:r>
            <a:r>
              <a:rPr sz="1200" dirty="0">
                <a:latin typeface="Times New Roman"/>
                <a:cs typeface="Times New Roman"/>
              </a:rPr>
              <a:t>di loro né </a:t>
            </a:r>
            <a:r>
              <a:rPr sz="1200" spc="-5" dirty="0">
                <a:latin typeface="Times New Roman"/>
                <a:cs typeface="Times New Roman"/>
              </a:rPr>
              <a:t>alcuna connessione </a:t>
            </a:r>
            <a:r>
              <a:rPr sz="1200" dirty="0">
                <a:latin typeface="Times New Roman"/>
                <a:cs typeface="Times New Roman"/>
              </a:rPr>
              <a:t>amministrativa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loro, </a:t>
            </a:r>
            <a:r>
              <a:rPr sz="1200" spc="-5" dirty="0">
                <a:latin typeface="Times New Roman"/>
                <a:cs typeface="Times New Roman"/>
              </a:rPr>
              <a:t>crediamo fermamente che esista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collegamento  amministrativo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stretto </a:t>
            </a:r>
            <a:r>
              <a:rPr sz="1200" dirty="0">
                <a:latin typeface="Times New Roman"/>
                <a:cs typeface="Times New Roman"/>
              </a:rPr>
              <a:t>tra i singoli mondi </a:t>
            </a:r>
            <a:r>
              <a:rPr sz="1200" spc="-5" dirty="0">
                <a:latin typeface="Times New Roman"/>
                <a:cs typeface="Times New Roman"/>
              </a:rPr>
              <a:t>degli universi </a:t>
            </a:r>
            <a:r>
              <a:rPr sz="1200" dirty="0">
                <a:latin typeface="Times New Roman"/>
                <a:cs typeface="Times New Roman"/>
              </a:rPr>
              <a:t>locali e la dimora </a:t>
            </a:r>
            <a:r>
              <a:rPr sz="1200" spc="-5" dirty="0">
                <a:latin typeface="Times New Roman"/>
                <a:cs typeface="Times New Roman"/>
              </a:rPr>
              <a:t>centrale dei </a:t>
            </a:r>
            <a:r>
              <a:rPr sz="1200" dirty="0">
                <a:latin typeface="Times New Roman"/>
                <a:cs typeface="Times New Roman"/>
              </a:rPr>
              <a:t>doni divini </a:t>
            </a:r>
            <a:r>
              <a:rPr sz="1200" spc="-5" dirty="0">
                <a:latin typeface="Times New Roman"/>
                <a:cs typeface="Times New Roman"/>
              </a:rPr>
              <a:t>su Divinington. Noi  sappiamo che </a:t>
            </a:r>
            <a:r>
              <a:rPr sz="1200" dirty="0">
                <a:latin typeface="Times New Roman"/>
                <a:cs typeface="Times New Roman"/>
              </a:rPr>
              <a:t>a seguito </a:t>
            </a:r>
            <a:r>
              <a:rPr sz="1200" spc="-5" dirty="0">
                <a:latin typeface="Times New Roman"/>
                <a:cs typeface="Times New Roman"/>
              </a:rPr>
              <a:t>dell’apparizione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ha un </a:t>
            </a:r>
            <a:r>
              <a:rPr sz="1200" spc="-5" dirty="0">
                <a:latin typeface="Times New Roman"/>
                <a:cs typeface="Times New Roman"/>
              </a:rPr>
              <a:t>Aggiustatore  Personalizzato assegnato ad esso </a:t>
            </a:r>
            <a:r>
              <a:rPr sz="1200" dirty="0">
                <a:latin typeface="Times New Roman"/>
                <a:cs typeface="Times New Roman"/>
              </a:rPr>
              <a:t>come supervisore </a:t>
            </a:r>
            <a:r>
              <a:rPr sz="1200" spc="-5" dirty="0">
                <a:latin typeface="Times New Roman"/>
                <a:cs typeface="Times New Roman"/>
              </a:rPr>
              <a:t>planetario degli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Aggiustatori.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022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(1189.1) 108:3.5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interessante notare che gli ispettori dell’universo locale,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procedono all’esame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pianeta, si </a:t>
            </a:r>
            <a:r>
              <a:rPr sz="1200" dirty="0">
                <a:latin typeface="Times New Roman"/>
                <a:cs typeface="Times New Roman"/>
              </a:rPr>
              <a:t>rivolgono  </a:t>
            </a:r>
            <a:r>
              <a:rPr sz="1200" spc="-5" dirty="0">
                <a:latin typeface="Times New Roman"/>
                <a:cs typeface="Times New Roman"/>
              </a:rPr>
              <a:t>sempre al </a:t>
            </a:r>
            <a:r>
              <a:rPr sz="1200" dirty="0">
                <a:latin typeface="Times New Roman"/>
                <a:cs typeface="Times New Roman"/>
              </a:rPr>
              <a:t>capo planetario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Pensiero, così </a:t>
            </a:r>
            <a:r>
              <a:rPr sz="1200" dirty="0">
                <a:latin typeface="Times New Roman"/>
                <a:cs typeface="Times New Roman"/>
              </a:rPr>
              <a:t>come danno istruzioni </a:t>
            </a:r>
            <a:r>
              <a:rPr sz="1200" spc="-5" dirty="0">
                <a:latin typeface="Times New Roman"/>
                <a:cs typeface="Times New Roman"/>
              </a:rPr>
              <a:t>ai capi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dirigenti degli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90865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467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assegnati all’amministrazione </a:t>
            </a:r>
            <a:r>
              <a:rPr sz="1200" dirty="0">
                <a:latin typeface="Times New Roman"/>
                <a:cs typeface="Times New Roman"/>
              </a:rPr>
              <a:t>di un mondo in evoluzione.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molto tempo </a:t>
            </a:r>
            <a:r>
              <a:rPr sz="1200" spc="-5" dirty="0">
                <a:latin typeface="Times New Roman"/>
                <a:cs typeface="Times New Roman"/>
              </a:rPr>
              <a:t>fa Urantia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sottoposto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5" dirty="0">
                <a:latin typeface="Times New Roman"/>
                <a:cs typeface="Times New Roman"/>
              </a:rPr>
              <a:t>una  </a:t>
            </a:r>
            <a:r>
              <a:rPr sz="1200" dirty="0">
                <a:latin typeface="Times New Roman"/>
                <a:cs typeface="Times New Roman"/>
              </a:rPr>
              <a:t>simile ispezione </a:t>
            </a:r>
            <a:r>
              <a:rPr sz="1200" spc="-5" dirty="0">
                <a:latin typeface="Times New Roman"/>
                <a:cs typeface="Times New Roman"/>
              </a:rPr>
              <a:t>periodica </a:t>
            </a:r>
            <a:r>
              <a:rPr sz="1200" dirty="0">
                <a:latin typeface="Times New Roman"/>
                <a:cs typeface="Times New Roman"/>
              </a:rPr>
              <a:t>da parte di </a:t>
            </a:r>
            <a:r>
              <a:rPr sz="1200" spc="-5" dirty="0">
                <a:latin typeface="Times New Roman"/>
                <a:cs typeface="Times New Roman"/>
              </a:rPr>
              <a:t>Tabamantia,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supervisore supremo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pianeti sperimentali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nell’universo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Nebadon. Gli archivi </a:t>
            </a:r>
            <a:r>
              <a:rPr sz="1200" dirty="0">
                <a:latin typeface="Times New Roman"/>
                <a:cs typeface="Times New Roman"/>
              </a:rPr>
              <a:t>rivelano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aggiunta alle rimostranze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critiche da lui </a:t>
            </a:r>
            <a:r>
              <a:rPr sz="1200" spc="-5" dirty="0">
                <a:latin typeface="Times New Roman"/>
                <a:cs typeface="Times New Roman"/>
              </a:rPr>
              <a:t>formulate ai diversi capi </a:t>
            </a:r>
            <a:r>
              <a:rPr sz="1200" dirty="0">
                <a:latin typeface="Times New Roman"/>
                <a:cs typeface="Times New Roman"/>
              </a:rPr>
              <a:t>delle personalità  </a:t>
            </a:r>
            <a:r>
              <a:rPr sz="1200" spc="-5" dirty="0">
                <a:latin typeface="Times New Roman"/>
                <a:cs typeface="Times New Roman"/>
              </a:rPr>
              <a:t>superumane, egli </a:t>
            </a:r>
            <a:r>
              <a:rPr sz="1200" dirty="0">
                <a:latin typeface="Times New Roman"/>
                <a:cs typeface="Times New Roman"/>
              </a:rPr>
              <a:t>ha anche </a:t>
            </a:r>
            <a:r>
              <a:rPr sz="1200" spc="-5" dirty="0">
                <a:latin typeface="Times New Roman"/>
                <a:cs typeface="Times New Roman"/>
              </a:rPr>
              <a:t>espresso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seguente riconoscimento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spc="5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Aggiustatori; </a:t>
            </a:r>
            <a:r>
              <a:rPr sz="1200" dirty="0">
                <a:latin typeface="Times New Roman"/>
                <a:cs typeface="Times New Roman"/>
              </a:rPr>
              <a:t>non sappiamo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se  </a:t>
            </a:r>
            <a:r>
              <a:rPr sz="1200" spc="-5" dirty="0">
                <a:latin typeface="Times New Roman"/>
                <a:cs typeface="Times New Roman"/>
              </a:rPr>
              <a:t>Tabamantia fosse situato sul pianeta, su Salvington, su Uversa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 Divinington,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egli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8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(1189.2) 108:3.6 </a:t>
            </a:r>
            <a:r>
              <a:rPr sz="1200" spc="-5" dirty="0">
                <a:latin typeface="Times New Roman"/>
                <a:cs typeface="Times New Roman"/>
              </a:rPr>
              <a:t>“Ora </a:t>
            </a:r>
            <a:r>
              <a:rPr sz="1200" dirty="0">
                <a:latin typeface="Times New Roman"/>
                <a:cs typeface="Times New Roman"/>
              </a:rPr>
              <a:t>io vengo a voi, di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lunga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me, come </a:t>
            </a:r>
            <a:r>
              <a:rPr sz="1200" dirty="0">
                <a:latin typeface="Times New Roman"/>
                <a:cs typeface="Times New Roman"/>
              </a:rPr>
              <a:t>uno che ha </a:t>
            </a:r>
            <a:r>
              <a:rPr sz="1200" spc="-5" dirty="0">
                <a:latin typeface="Times New Roman"/>
                <a:cs typeface="Times New Roman"/>
              </a:rPr>
              <a:t>l’autorità </a:t>
            </a:r>
            <a:r>
              <a:rPr sz="1200" dirty="0">
                <a:latin typeface="Times New Roman"/>
                <a:cs typeface="Times New Roman"/>
              </a:rPr>
              <a:t>temporanea </a:t>
            </a:r>
            <a:r>
              <a:rPr sz="1200" spc="-5" dirty="0">
                <a:latin typeface="Times New Roman"/>
                <a:cs typeface="Times New Roman"/>
              </a:rPr>
              <a:t>sulle </a:t>
            </a:r>
            <a:r>
              <a:rPr sz="1200" dirty="0">
                <a:latin typeface="Times New Roman"/>
                <a:cs typeface="Times New Roman"/>
              </a:rPr>
              <a:t>serie </a:t>
            </a:r>
            <a:r>
              <a:rPr sz="1200" spc="-5" dirty="0">
                <a:latin typeface="Times New Roman"/>
                <a:cs typeface="Times New Roman"/>
              </a:rPr>
              <a:t>planetarie  sperimentali;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vengo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esprimere </a:t>
            </a:r>
            <a:r>
              <a:rPr sz="1200" dirty="0">
                <a:latin typeface="Times New Roman"/>
                <a:cs typeface="Times New Roman"/>
              </a:rPr>
              <a:t>la mia ammirazione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mio </a:t>
            </a:r>
            <a:r>
              <a:rPr sz="1200" spc="-5" dirty="0">
                <a:latin typeface="Times New Roman"/>
                <a:cs typeface="Times New Roman"/>
              </a:rPr>
              <a:t>profondo rispetto per questo magnifico gruppo </a:t>
            </a:r>
            <a:r>
              <a:rPr sz="1200" dirty="0">
                <a:latin typeface="Times New Roman"/>
                <a:cs typeface="Times New Roman"/>
              </a:rPr>
              <a:t>di ministri </a:t>
            </a:r>
            <a:r>
              <a:rPr sz="1200" spc="5" dirty="0">
                <a:latin typeface="Times New Roman"/>
                <a:cs typeface="Times New Roman"/>
              </a:rPr>
              <a:t>celesti,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Monitori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Mistero, che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offerto volontario per servire su questa </a:t>
            </a:r>
            <a:r>
              <a:rPr sz="1200" dirty="0">
                <a:latin typeface="Times New Roman"/>
                <a:cs typeface="Times New Roman"/>
              </a:rPr>
              <a:t>sfera </a:t>
            </a:r>
            <a:r>
              <a:rPr sz="1200" spc="-5" dirty="0">
                <a:latin typeface="Times New Roman"/>
                <a:cs typeface="Times New Roman"/>
              </a:rPr>
              <a:t>irregolare. Per </a:t>
            </a:r>
            <a:r>
              <a:rPr sz="1200" dirty="0">
                <a:latin typeface="Times New Roman"/>
                <a:cs typeface="Times New Roman"/>
              </a:rPr>
              <a:t>quanto difficili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crisi, </a:t>
            </a:r>
            <a:r>
              <a:rPr sz="1200" dirty="0">
                <a:latin typeface="Times New Roman"/>
                <a:cs typeface="Times New Roman"/>
              </a:rPr>
              <a:t>voi non  </a:t>
            </a:r>
            <a:r>
              <a:rPr sz="1200" spc="-5" dirty="0">
                <a:latin typeface="Times New Roman"/>
                <a:cs typeface="Times New Roman"/>
              </a:rPr>
              <a:t>vacillate </a:t>
            </a:r>
            <a:r>
              <a:rPr sz="1200" dirty="0">
                <a:latin typeface="Times New Roman"/>
                <a:cs typeface="Times New Roman"/>
              </a:rPr>
              <a:t>mai. </a:t>
            </a:r>
            <a:r>
              <a:rPr sz="1200" spc="-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negli annali 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né davanti </a:t>
            </a:r>
            <a:r>
              <a:rPr sz="1200" spc="-5" dirty="0">
                <a:latin typeface="Times New Roman"/>
                <a:cs typeface="Times New Roman"/>
              </a:rPr>
              <a:t>alle commissioni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è mai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presentata </a:t>
            </a:r>
            <a:r>
              <a:rPr sz="1200" spc="-5" dirty="0">
                <a:latin typeface="Times New Roman"/>
                <a:cs typeface="Times New Roman"/>
              </a:rPr>
              <a:t>un’accusa contro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5" dirty="0">
                <a:latin typeface="Times New Roman"/>
                <a:cs typeface="Times New Roman"/>
              </a:rPr>
              <a:t>Voi siete stati leali nei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incarichi; </a:t>
            </a:r>
            <a:r>
              <a:rPr sz="1200" dirty="0">
                <a:latin typeface="Times New Roman"/>
                <a:cs typeface="Times New Roman"/>
              </a:rPr>
              <a:t>siete stati </a:t>
            </a:r>
            <a:r>
              <a:rPr sz="1200" spc="-5" dirty="0">
                <a:latin typeface="Times New Roman"/>
                <a:cs typeface="Times New Roman"/>
              </a:rPr>
              <a:t>divinamente fedeli. Avete </a:t>
            </a:r>
            <a:r>
              <a:rPr sz="1200" dirty="0">
                <a:latin typeface="Times New Roman"/>
                <a:cs typeface="Times New Roman"/>
              </a:rPr>
              <a:t>aiutato </a:t>
            </a:r>
            <a:r>
              <a:rPr sz="1200" spc="-5" dirty="0">
                <a:latin typeface="Times New Roman"/>
                <a:cs typeface="Times New Roman"/>
              </a:rPr>
              <a:t>ad aggiustare gli errori ed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compensare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deficienze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coloro che lavorano su questo pianeta </a:t>
            </a:r>
            <a:r>
              <a:rPr sz="1200" dirty="0">
                <a:latin typeface="Times New Roman"/>
                <a:cs typeface="Times New Roman"/>
              </a:rPr>
              <a:t>sconvolto. Siete </a:t>
            </a:r>
            <a:r>
              <a:rPr sz="1200" spc="-5" dirty="0">
                <a:latin typeface="Times New Roman"/>
                <a:cs typeface="Times New Roman"/>
              </a:rPr>
              <a:t>degli esseri meravigliosi, </a:t>
            </a:r>
            <a:r>
              <a:rPr sz="1200" dirty="0">
                <a:latin typeface="Times New Roman"/>
                <a:cs typeface="Times New Roman"/>
              </a:rPr>
              <a:t>custodi </a:t>
            </a:r>
            <a:r>
              <a:rPr sz="1200" spc="10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bene  </a:t>
            </a:r>
            <a:r>
              <a:rPr sz="1200" spc="-5" dirty="0">
                <a:latin typeface="Times New Roman"/>
                <a:cs typeface="Times New Roman"/>
              </a:rPr>
              <a:t>delle anime </a:t>
            </a:r>
            <a:r>
              <a:rPr sz="1200" dirty="0">
                <a:latin typeface="Times New Roman"/>
                <a:cs typeface="Times New Roman"/>
              </a:rPr>
              <a:t>di questo regno </a:t>
            </a:r>
            <a:r>
              <a:rPr sz="1200" spc="-5" dirty="0">
                <a:latin typeface="Times New Roman"/>
                <a:cs typeface="Times New Roman"/>
              </a:rPr>
              <a:t>arretrato.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rendo omaggio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siete apparentemente sotto la mia </a:t>
            </a:r>
            <a:r>
              <a:rPr sz="1200" spc="-5" dirty="0">
                <a:latin typeface="Times New Roman"/>
                <a:cs typeface="Times New Roman"/>
              </a:rPr>
              <a:t>giurisdizione come </a:t>
            </a:r>
            <a:r>
              <a:rPr sz="1200" dirty="0">
                <a:latin typeface="Times New Roman"/>
                <a:cs typeface="Times New Roman"/>
              </a:rPr>
              <a:t>ministri  </a:t>
            </a:r>
            <a:r>
              <a:rPr sz="1200" spc="-5" dirty="0">
                <a:latin typeface="Times New Roman"/>
                <a:cs typeface="Times New Roman"/>
              </a:rPr>
              <a:t>volontari. M’inchino </a:t>
            </a:r>
            <a:r>
              <a:rPr sz="1200" dirty="0">
                <a:latin typeface="Times New Roman"/>
                <a:cs typeface="Times New Roman"/>
              </a:rPr>
              <a:t>davanti a voi in umile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splendido </a:t>
            </a:r>
            <a:r>
              <a:rPr sz="1200" dirty="0">
                <a:latin typeface="Times New Roman"/>
                <a:cs typeface="Times New Roman"/>
              </a:rPr>
              <a:t>altruismo,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ministero comprensivo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vostra devozione </a:t>
            </a:r>
            <a:r>
              <a:rPr sz="1200" spc="-5" dirty="0">
                <a:latin typeface="Times New Roman"/>
                <a:cs typeface="Times New Roman"/>
              </a:rPr>
              <a:t>imparziale. Voi meritate </a:t>
            </a:r>
            <a:r>
              <a:rPr sz="1200" dirty="0">
                <a:latin typeface="Times New Roman"/>
                <a:cs typeface="Times New Roman"/>
              </a:rPr>
              <a:t>il nome di </a:t>
            </a:r>
            <a:r>
              <a:rPr sz="1200" spc="-5" dirty="0">
                <a:latin typeface="Times New Roman"/>
                <a:cs typeface="Times New Roman"/>
              </a:rPr>
              <a:t>servitori </a:t>
            </a:r>
            <a:r>
              <a:rPr sz="1200" dirty="0">
                <a:latin typeface="Times New Roman"/>
                <a:cs typeface="Times New Roman"/>
              </a:rPr>
              <a:t>simili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spc="-1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abitanti </a:t>
            </a:r>
            <a:r>
              <a:rPr sz="1200" dirty="0">
                <a:latin typeface="Times New Roman"/>
                <a:cs typeface="Times New Roman"/>
              </a:rPr>
              <a:t>mortali di questo mondo </a:t>
            </a:r>
            <a:r>
              <a:rPr sz="1200" spc="-5" dirty="0">
                <a:latin typeface="Times New Roman"/>
                <a:cs typeface="Times New Roman"/>
              </a:rPr>
              <a:t>lacerato </a:t>
            </a:r>
            <a:r>
              <a:rPr sz="1200" dirty="0">
                <a:latin typeface="Times New Roman"/>
                <a:cs typeface="Times New Roman"/>
              </a:rPr>
              <a:t>dai  </a:t>
            </a:r>
            <a:r>
              <a:rPr sz="1200" spc="-5" dirty="0">
                <a:latin typeface="Times New Roman"/>
                <a:cs typeface="Times New Roman"/>
              </a:rPr>
              <a:t>conflitti, colpito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dolore ed afflitto dalle malattie.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vi onoro!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vi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venero!”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73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(1189.3) 108:3.7 </a:t>
            </a:r>
            <a:r>
              <a:rPr sz="1200" spc="-5" dirty="0">
                <a:latin typeface="Times New Roman"/>
                <a:cs typeface="Times New Roman"/>
              </a:rPr>
              <a:t>A seguito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 fatti </a:t>
            </a:r>
            <a:r>
              <a:rPr sz="1200" spc="-5" dirty="0">
                <a:latin typeface="Times New Roman"/>
                <a:cs typeface="Times New Roman"/>
              </a:rPr>
              <a:t>tendenti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provarlo,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crediamo che gli Aggiustatori siano </a:t>
            </a:r>
            <a:r>
              <a:rPr sz="1200" dirty="0">
                <a:latin typeface="Times New Roman"/>
                <a:cs typeface="Times New Roman"/>
              </a:rPr>
              <a:t>perfettamente </a:t>
            </a:r>
            <a:r>
              <a:rPr sz="1200" spc="-5" dirty="0">
                <a:latin typeface="Times New Roman"/>
                <a:cs typeface="Times New Roman"/>
              </a:rPr>
              <a:t>organizzati, che  esista un’amministrazione profondamente intelligente ed efficace che </a:t>
            </a:r>
            <a:r>
              <a:rPr sz="1200" dirty="0">
                <a:latin typeface="Times New Roman"/>
                <a:cs typeface="Times New Roman"/>
              </a:rPr>
              <a:t>dirige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doni divini da una </a:t>
            </a:r>
            <a:r>
              <a:rPr sz="1200" spc="-5" dirty="0">
                <a:latin typeface="Times New Roman"/>
                <a:cs typeface="Times New Roman"/>
              </a:rPr>
              <a:t>lontanissima sorgente  centrale, probabilmente Divinington. Noi </a:t>
            </a:r>
            <a:r>
              <a:rPr sz="1200" dirty="0">
                <a:latin typeface="Times New Roman"/>
                <a:cs typeface="Times New Roman"/>
              </a:rPr>
              <a:t>sappiamo che </a:t>
            </a:r>
            <a:r>
              <a:rPr sz="1200" spc="-5" dirty="0">
                <a:latin typeface="Times New Roman"/>
                <a:cs typeface="Times New Roman"/>
              </a:rPr>
              <a:t>essi vengono ai </a:t>
            </a:r>
            <a:r>
              <a:rPr sz="1200" dirty="0">
                <a:latin typeface="Times New Roman"/>
                <a:cs typeface="Times New Roman"/>
              </a:rPr>
              <a:t>mondi da </a:t>
            </a:r>
            <a:r>
              <a:rPr sz="1200" spc="-5" dirty="0">
                <a:latin typeface="Times New Roman"/>
                <a:cs typeface="Times New Roman"/>
              </a:rPr>
              <a:t>Divinington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indubbiamente </a:t>
            </a:r>
            <a:r>
              <a:rPr sz="1200" dirty="0">
                <a:latin typeface="Times New Roman"/>
                <a:cs typeface="Times New Roman"/>
              </a:rPr>
              <a:t>vi ritornano  dopo la </a:t>
            </a:r>
            <a:r>
              <a:rPr sz="1200" spc="-5" dirty="0">
                <a:latin typeface="Times New Roman"/>
                <a:cs typeface="Times New Roman"/>
              </a:rPr>
              <a:t>morte dei loro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soggetti.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356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(1189.4) 108:3.8 </a:t>
            </a:r>
            <a:r>
              <a:rPr sz="1200" spc="-5" dirty="0">
                <a:latin typeface="Times New Roman"/>
                <a:cs typeface="Times New Roman"/>
              </a:rPr>
              <a:t>Tra 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spirituali superiori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difficile scoprire </a:t>
            </a:r>
            <a:r>
              <a:rPr sz="1200" dirty="0">
                <a:latin typeface="Times New Roman"/>
                <a:cs typeface="Times New Roman"/>
              </a:rPr>
              <a:t>i meccanismi </a:t>
            </a:r>
            <a:r>
              <a:rPr sz="1200" spc="-5" dirty="0">
                <a:latin typeface="Times New Roman"/>
                <a:cs typeface="Times New Roman"/>
              </a:rPr>
              <a:t>d’amministrazione.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mio ordine di </a:t>
            </a:r>
            <a:r>
              <a:rPr sz="1200" spc="-5" dirty="0">
                <a:latin typeface="Times New Roman"/>
                <a:cs typeface="Times New Roman"/>
              </a:rPr>
              <a:t>personalità, 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impegnato </a:t>
            </a:r>
            <a:r>
              <a:rPr sz="1200" dirty="0">
                <a:latin typeface="Times New Roman"/>
                <a:cs typeface="Times New Roman"/>
              </a:rPr>
              <a:t>nel compimento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specifici doveri, sta senza </a:t>
            </a:r>
            <a:r>
              <a:rPr sz="1200" dirty="0">
                <a:latin typeface="Times New Roman"/>
                <a:cs typeface="Times New Roman"/>
              </a:rPr>
              <a:t>dubbio </a:t>
            </a:r>
            <a:r>
              <a:rPr sz="1200" spc="-5" dirty="0">
                <a:latin typeface="Times New Roman"/>
                <a:cs typeface="Times New Roman"/>
              </a:rPr>
              <a:t>collaborando </a:t>
            </a:r>
            <a:r>
              <a:rPr sz="1200" dirty="0">
                <a:latin typeface="Times New Roman"/>
                <a:cs typeface="Times New Roman"/>
              </a:rPr>
              <a:t>inconsciamente </a:t>
            </a:r>
            <a:r>
              <a:rPr sz="1200" spc="-5" dirty="0">
                <a:latin typeface="Times New Roman"/>
                <a:cs typeface="Times New Roman"/>
              </a:rPr>
              <a:t>con numerosi altri gruppi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sub-Deità personali ed impersonali, che stanno operando congiuntamente </a:t>
            </a:r>
            <a:r>
              <a:rPr sz="1200" dirty="0">
                <a:latin typeface="Times New Roman"/>
                <a:cs typeface="Times New Roman"/>
              </a:rPr>
              <a:t>da agenti di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nell’immenso </a:t>
            </a:r>
            <a:r>
              <a:rPr sz="1200" spc="-5" dirty="0">
                <a:latin typeface="Times New Roman"/>
                <a:cs typeface="Times New Roman"/>
              </a:rPr>
              <a:t>universo. Noi  sospettiamo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stare servendo </a:t>
            </a:r>
            <a:r>
              <a:rPr sz="1200" dirty="0">
                <a:latin typeface="Times New Roman"/>
                <a:cs typeface="Times New Roman"/>
              </a:rPr>
              <a:t>in questo modo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siamo il solo gruppo 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personalizzate </a:t>
            </a:r>
            <a:r>
              <a:rPr sz="1200" spc="-5" dirty="0">
                <a:latin typeface="Times New Roman"/>
                <a:cs typeface="Times New Roman"/>
              </a:rPr>
              <a:t>(all’infuori degli </a:t>
            </a:r>
            <a:r>
              <a:rPr sz="1200" dirty="0">
                <a:latin typeface="Times New Roman"/>
                <a:cs typeface="Times New Roman"/>
              </a:rPr>
              <a:t>Aggiustatori  </a:t>
            </a:r>
            <a:r>
              <a:rPr sz="1200" spc="-5" dirty="0">
                <a:latin typeface="Times New Roman"/>
                <a:cs typeface="Times New Roman"/>
              </a:rPr>
              <a:t>Personalizzati) che sia uniformemente cosciente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entità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670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(1189.5) 108:3.9 </a:t>
            </a:r>
            <a:r>
              <a:rPr sz="1200" spc="-5" dirty="0">
                <a:latin typeface="Times New Roman"/>
                <a:cs typeface="Times New Roman"/>
              </a:rPr>
              <a:t>Noi siamo coscienti della presenza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Aggiustatori, che </a:t>
            </a:r>
            <a:r>
              <a:rPr sz="1200" dirty="0">
                <a:latin typeface="Times New Roman"/>
                <a:cs typeface="Times New Roman"/>
              </a:rPr>
              <a:t>sono frammenti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prepersonale della </a:t>
            </a:r>
            <a:r>
              <a:rPr sz="1200" dirty="0">
                <a:latin typeface="Times New Roman"/>
                <a:cs typeface="Times New Roman"/>
              </a:rPr>
              <a:t>Prima 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Centro. </a:t>
            </a:r>
            <a:r>
              <a:rPr sz="1200" dirty="0">
                <a:latin typeface="Times New Roman"/>
                <a:cs typeface="Times New Roman"/>
              </a:rPr>
              <a:t>Sentiamo la </a:t>
            </a:r>
            <a:r>
              <a:rPr sz="1200" spc="-5" dirty="0">
                <a:latin typeface="Times New Roman"/>
                <a:cs typeface="Times New Roman"/>
              </a:rPr>
              <a:t>presenza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Trinitari Ispirati,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espressioni </a:t>
            </a:r>
            <a:r>
              <a:rPr sz="1200" dirty="0">
                <a:latin typeface="Times New Roman"/>
                <a:cs typeface="Times New Roman"/>
              </a:rPr>
              <a:t>superpersonali della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Paradiso. Individuiamo infallibilmente 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spirituale di certi ordini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rivelati originati dal Figlio Eterno </a:t>
            </a:r>
            <a:r>
              <a:rPr sz="1200" dirty="0">
                <a:latin typeface="Times New Roman"/>
                <a:cs typeface="Times New Roman"/>
              </a:rPr>
              <a:t>e dallo 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e non siamo del tutto insensibili </a:t>
            </a:r>
            <a:r>
              <a:rPr sz="1200" spc="-5" dirty="0">
                <a:latin typeface="Times New Roman"/>
                <a:cs typeface="Times New Roman"/>
              </a:rPr>
              <a:t>anche ad altre entità </a:t>
            </a:r>
            <a:r>
              <a:rPr sz="1200" dirty="0">
                <a:latin typeface="Times New Roman"/>
                <a:cs typeface="Times New Roman"/>
              </a:rPr>
              <a:t>che non vi sono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441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(1190.1) 108:3.10 </a:t>
            </a:r>
            <a:r>
              <a:rPr sz="1200" dirty="0">
                <a:latin typeface="Times New Roman"/>
                <a:cs typeface="Times New Roman"/>
              </a:rPr>
              <a:t>I Melchizedek di </a:t>
            </a:r>
            <a:r>
              <a:rPr sz="1200" spc="-5" dirty="0">
                <a:latin typeface="Times New Roman"/>
                <a:cs typeface="Times New Roman"/>
              </a:rPr>
              <a:t>Nebadon insegnano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Solitari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coordinatori </a:t>
            </a:r>
            <a:r>
              <a:rPr sz="1200" dirty="0">
                <a:latin typeface="Times New Roman"/>
                <a:cs typeface="Times New Roman"/>
              </a:rPr>
              <a:t>della personalità 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varie  influenze 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registrate nella Deità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espansione dell’Essere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evoluzionario.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probabile che </a:t>
            </a:r>
            <a:r>
              <a:rPr sz="1200" dirty="0">
                <a:latin typeface="Times New Roman"/>
                <a:cs typeface="Times New Roman"/>
              </a:rPr>
              <a:t>noi  </a:t>
            </a:r>
            <a:r>
              <a:rPr sz="1200" spc="-5" dirty="0">
                <a:latin typeface="Times New Roman"/>
                <a:cs typeface="Times New Roman"/>
              </a:rPr>
              <a:t>partecipiamo </a:t>
            </a:r>
            <a:r>
              <a:rPr sz="1200" dirty="0">
                <a:latin typeface="Times New Roman"/>
                <a:cs typeface="Times New Roman"/>
              </a:rPr>
              <a:t>all’unificazione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di molti dei </a:t>
            </a:r>
            <a:r>
              <a:rPr sz="1200" spc="-5" dirty="0">
                <a:latin typeface="Times New Roman"/>
                <a:cs typeface="Times New Roman"/>
              </a:rPr>
              <a:t>fenomeni inspiegati del tempo,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coscientemente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in questo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Relazione con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altre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influenze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spirituali</a:t>
            </a:r>
            <a:endParaRPr sz="1600">
              <a:latin typeface="Times New Roman"/>
              <a:cs typeface="Times New Roman"/>
            </a:endParaRPr>
          </a:p>
          <a:p>
            <a:pPr marL="76200" marR="73660" algn="just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(1190.2) 108:4.1 </a:t>
            </a:r>
            <a:r>
              <a:rPr sz="1200" spc="-5" dirty="0">
                <a:latin typeface="Times New Roman"/>
                <a:cs typeface="Times New Roman"/>
              </a:rPr>
              <a:t>A parte </a:t>
            </a:r>
            <a:r>
              <a:rPr sz="1200" dirty="0">
                <a:latin typeface="Times New Roman"/>
                <a:cs typeface="Times New Roman"/>
              </a:rPr>
              <a:t>una possibile </a:t>
            </a:r>
            <a:r>
              <a:rPr sz="1200" spc="-5" dirty="0">
                <a:latin typeface="Times New Roman"/>
                <a:cs typeface="Times New Roman"/>
              </a:rPr>
              <a:t>coordinazione con altri frammenti della Deità, gli Aggiustatori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soli nella </a:t>
            </a:r>
            <a:r>
              <a:rPr sz="1200" spc="-5" dirty="0">
                <a:latin typeface="Times New Roman"/>
                <a:cs typeface="Times New Roman"/>
              </a:rPr>
              <a:t>loro  sfera </a:t>
            </a:r>
            <a:r>
              <a:rPr sz="1200" dirty="0">
                <a:latin typeface="Times New Roman"/>
                <a:cs typeface="Times New Roman"/>
              </a:rPr>
              <a:t>d’attività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dei mortali. </a:t>
            </a:r>
            <a:r>
              <a:rPr sz="1200" dirty="0">
                <a:latin typeface="Times New Roman"/>
                <a:cs typeface="Times New Roman"/>
              </a:rPr>
              <a:t>I Monitori </a:t>
            </a:r>
            <a:r>
              <a:rPr sz="1200" spc="-5" dirty="0">
                <a:latin typeface="Times New Roman"/>
                <a:cs typeface="Times New Roman"/>
              </a:rPr>
              <a:t>del Mistero dimostrano </a:t>
            </a:r>
            <a:r>
              <a:rPr sz="1200" dirty="0">
                <a:latin typeface="Times New Roman"/>
                <a:cs typeface="Times New Roman"/>
              </a:rPr>
              <a:t>eloquentemente 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possa avere  apparentemente </a:t>
            </a:r>
            <a:r>
              <a:rPr sz="1200" dirty="0">
                <a:latin typeface="Times New Roman"/>
                <a:cs typeface="Times New Roman"/>
              </a:rPr>
              <a:t>rinunciato </a:t>
            </a:r>
            <a:r>
              <a:rPr sz="1200" spc="-5" dirty="0">
                <a:latin typeface="Times New Roman"/>
                <a:cs typeface="Times New Roman"/>
              </a:rPr>
              <a:t>all’esercizio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potere ed autorità personali diretti </a:t>
            </a:r>
            <a:r>
              <a:rPr sz="1200" dirty="0">
                <a:latin typeface="Times New Roman"/>
                <a:cs typeface="Times New Roman"/>
              </a:rPr>
              <a:t>in tutto il </a:t>
            </a:r>
            <a:r>
              <a:rPr sz="1200" spc="-5" dirty="0">
                <a:latin typeface="Times New Roman"/>
                <a:cs typeface="Times New Roman"/>
              </a:rPr>
              <a:t>grande universo, nonostante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atto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abnegazione </a:t>
            </a:r>
            <a:r>
              <a:rPr sz="1200" dirty="0">
                <a:latin typeface="Times New Roman"/>
                <a:cs typeface="Times New Roman"/>
              </a:rPr>
              <a:t>a favore </a:t>
            </a:r>
            <a:r>
              <a:rPr sz="1200" spc="-5" dirty="0">
                <a:latin typeface="Times New Roman"/>
                <a:cs typeface="Times New Roman"/>
              </a:rPr>
              <a:t>dei Creatori Supremi </a:t>
            </a:r>
            <a:r>
              <a:rPr sz="1200" dirty="0">
                <a:latin typeface="Times New Roman"/>
                <a:cs typeface="Times New Roman"/>
              </a:rPr>
              <a:t>figli delle </a:t>
            </a:r>
            <a:r>
              <a:rPr sz="1200" spc="-5" dirty="0">
                <a:latin typeface="Times New Roman"/>
                <a:cs typeface="Times New Roman"/>
              </a:rPr>
              <a:t>Deità del </a:t>
            </a:r>
            <a:r>
              <a:rPr sz="1200" dirty="0">
                <a:latin typeface="Times New Roman"/>
                <a:cs typeface="Times New Roman"/>
              </a:rPr>
              <a:t>Paradiso, il </a:t>
            </a:r>
            <a:r>
              <a:rPr sz="1200" spc="-5" dirty="0">
                <a:latin typeface="Times New Roman"/>
                <a:cs typeface="Times New Roman"/>
              </a:rPr>
              <a:t>Padre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certamente riservato </a:t>
            </a:r>
            <a:r>
              <a:rPr sz="1200" dirty="0">
                <a:latin typeface="Times New Roman"/>
                <a:cs typeface="Times New Roman"/>
              </a:rPr>
              <a:t>il diritto </a:t>
            </a:r>
            <a:r>
              <a:rPr sz="1200" spc="-5" dirty="0">
                <a:latin typeface="Times New Roman"/>
                <a:cs typeface="Times New Roman"/>
              </a:rPr>
              <a:t>incontestabile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presente </a:t>
            </a:r>
            <a:r>
              <a:rPr sz="1200" dirty="0">
                <a:latin typeface="Times New Roman"/>
                <a:cs typeface="Times New Roman"/>
              </a:rPr>
              <a:t>nella mente e </a:t>
            </a:r>
            <a:r>
              <a:rPr sz="1200" spc="-5" dirty="0">
                <a:latin typeface="Times New Roman"/>
                <a:cs typeface="Times New Roman"/>
              </a:rPr>
              <a:t>nell’anima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sue creature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allo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 attirare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creati,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5784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219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coordinazione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dei Figli Paradisiaci.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Figlio Paradisiaco </a:t>
            </a:r>
            <a:r>
              <a:rPr sz="1200" dirty="0">
                <a:latin typeface="Times New Roman"/>
                <a:cs typeface="Times New Roman"/>
              </a:rPr>
              <a:t>di conferimento,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5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su  Urantia, disse: “Io,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sarò elevato, attirerò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uomini.” </a:t>
            </a:r>
            <a:r>
              <a:rPr sz="1200" spc="-5" dirty="0">
                <a:latin typeface="Times New Roman"/>
                <a:cs typeface="Times New Roman"/>
              </a:rPr>
              <a:t>Questo potere d’attrazione spirituale dei Figli </a:t>
            </a:r>
            <a:r>
              <a:rPr sz="1200" dirty="0">
                <a:latin typeface="Times New Roman"/>
                <a:cs typeface="Times New Roman"/>
              </a:rPr>
              <a:t>Paradisiaci e dei </a:t>
            </a:r>
            <a:r>
              <a:rPr sz="1200" spc="-5" dirty="0">
                <a:latin typeface="Times New Roman"/>
                <a:cs typeface="Times New Roman"/>
              </a:rPr>
              <a:t>loro  associati creativi </a:t>
            </a:r>
            <a:r>
              <a:rPr sz="1200" dirty="0">
                <a:latin typeface="Times New Roman"/>
                <a:cs typeface="Times New Roman"/>
              </a:rPr>
              <a:t>noi lo </a:t>
            </a:r>
            <a:r>
              <a:rPr sz="1200" spc="-5" dirty="0">
                <a:latin typeface="Times New Roman"/>
                <a:cs typeface="Times New Roman"/>
              </a:rPr>
              <a:t>riconosciamo </a:t>
            </a:r>
            <a:r>
              <a:rPr sz="1200" dirty="0">
                <a:latin typeface="Times New Roman"/>
                <a:cs typeface="Times New Roman"/>
              </a:rPr>
              <a:t>e lo comprendiamo, ma non </a:t>
            </a:r>
            <a:r>
              <a:rPr sz="1200" spc="-5" dirty="0">
                <a:latin typeface="Times New Roman"/>
                <a:cs typeface="Times New Roman"/>
              </a:rPr>
              <a:t>comprendiamo così pienamente </a:t>
            </a:r>
            <a:r>
              <a:rPr sz="1200" dirty="0">
                <a:latin typeface="Times New Roman"/>
                <a:cs typeface="Times New Roman"/>
              </a:rPr>
              <a:t>i metodi 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infinitamente  </a:t>
            </a:r>
            <a:r>
              <a:rPr sz="1200" spc="-5" dirty="0">
                <a:latin typeface="Times New Roman"/>
                <a:cs typeface="Times New Roman"/>
              </a:rPr>
              <a:t>saggio </a:t>
            </a:r>
            <a:r>
              <a:rPr sz="1200" dirty="0">
                <a:latin typeface="Times New Roman"/>
                <a:cs typeface="Times New Roman"/>
              </a:rPr>
              <a:t>quando opera in questi Monitori </a:t>
            </a:r>
            <a:r>
              <a:rPr sz="1200" spc="-5" dirty="0">
                <a:latin typeface="Times New Roman"/>
                <a:cs typeface="Times New Roman"/>
              </a:rPr>
              <a:t>del Mistero che </a:t>
            </a:r>
            <a:r>
              <a:rPr sz="1200" dirty="0">
                <a:latin typeface="Times New Roman"/>
                <a:cs typeface="Times New Roman"/>
              </a:rPr>
              <a:t>vivono e </a:t>
            </a:r>
            <a:r>
              <a:rPr sz="1200" spc="-5" dirty="0">
                <a:latin typeface="Times New Roman"/>
                <a:cs typeface="Times New Roman"/>
              </a:rPr>
              <a:t>lavorano così valorosamente </a:t>
            </a:r>
            <a:r>
              <a:rPr sz="1200" dirty="0">
                <a:latin typeface="Times New Roman"/>
                <a:cs typeface="Times New Roman"/>
              </a:rPr>
              <a:t>nella mente </a:t>
            </a:r>
            <a:r>
              <a:rPr sz="1200" spc="-5" dirty="0">
                <a:latin typeface="Times New Roman"/>
                <a:cs typeface="Times New Roman"/>
              </a:rPr>
              <a:t>umana, ed attraverso </a:t>
            </a:r>
            <a:r>
              <a:rPr sz="1200" dirty="0">
                <a:latin typeface="Times New Roman"/>
                <a:cs typeface="Times New Roman"/>
              </a:rPr>
              <a:t>di  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(1190.3) 108:4.2 </a:t>
            </a:r>
            <a:r>
              <a:rPr sz="1200" spc="-5" dirty="0">
                <a:latin typeface="Times New Roman"/>
                <a:cs typeface="Times New Roman"/>
              </a:rPr>
              <a:t>Queste presenze misteriose, </a:t>
            </a:r>
            <a:r>
              <a:rPr sz="1200" dirty="0">
                <a:latin typeface="Times New Roman"/>
                <a:cs typeface="Times New Roman"/>
              </a:rPr>
              <a:t>pur non </a:t>
            </a:r>
            <a:r>
              <a:rPr sz="1200" spc="-5" dirty="0">
                <a:latin typeface="Times New Roman"/>
                <a:cs typeface="Times New Roman"/>
              </a:rPr>
              <a:t>subordinate al lavoro dell’universo degli universi,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coordinate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apparentemente  collegate con esso,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benché operanti indipendentemente nella </a:t>
            </a:r>
            <a:r>
              <a:rPr sz="1200" dirty="0">
                <a:latin typeface="Times New Roman"/>
                <a:cs typeface="Times New Roman"/>
              </a:rPr>
              <a:t>mente dei </a:t>
            </a:r>
            <a:r>
              <a:rPr sz="1200" spc="-5" dirty="0">
                <a:latin typeface="Times New Roman"/>
                <a:cs typeface="Times New Roman"/>
              </a:rPr>
              <a:t>figli degli </a:t>
            </a:r>
            <a:r>
              <a:rPr sz="1200" dirty="0">
                <a:latin typeface="Times New Roman"/>
                <a:cs typeface="Times New Roman"/>
              </a:rPr>
              <a:t>uomini, spingono </a:t>
            </a:r>
            <a:r>
              <a:rPr sz="1200" spc="-5" dirty="0">
                <a:latin typeface="Times New Roman"/>
                <a:cs typeface="Times New Roman"/>
              </a:rPr>
              <a:t>incessantemente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creature in  </a:t>
            </a:r>
            <a:r>
              <a:rPr sz="1200" spc="-5" dirty="0">
                <a:latin typeface="Times New Roman"/>
                <a:cs typeface="Times New Roman"/>
              </a:rPr>
              <a:t>cui dimorano verso </a:t>
            </a:r>
            <a:r>
              <a:rPr sz="1200" dirty="0">
                <a:latin typeface="Times New Roman"/>
                <a:cs typeface="Times New Roman"/>
              </a:rPr>
              <a:t>ideali divini, </a:t>
            </a:r>
            <a:r>
              <a:rPr sz="1200" spc="-5" dirty="0">
                <a:latin typeface="Times New Roman"/>
                <a:cs typeface="Times New Roman"/>
              </a:rPr>
              <a:t>attirandole sempre </a:t>
            </a:r>
            <a:r>
              <a:rPr sz="1200" dirty="0">
                <a:latin typeface="Times New Roman"/>
                <a:cs typeface="Times New Roman"/>
              </a:rPr>
              <a:t>più in </a:t>
            </a:r>
            <a:r>
              <a:rPr sz="1200" spc="-5" dirty="0">
                <a:latin typeface="Times New Roman"/>
                <a:cs typeface="Times New Roman"/>
              </a:rPr>
              <a:t>alto verso gli scopi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disegni </a:t>
            </a:r>
            <a:r>
              <a:rPr sz="1200" dirty="0">
                <a:latin typeface="Times New Roman"/>
                <a:cs typeface="Times New Roman"/>
              </a:rPr>
              <a:t>di una vita futura </a:t>
            </a:r>
            <a:r>
              <a:rPr sz="1200" spc="-5" dirty="0">
                <a:latin typeface="Times New Roman"/>
                <a:cs typeface="Times New Roman"/>
              </a:rPr>
              <a:t>migliore. </a:t>
            </a:r>
            <a:r>
              <a:rPr sz="1200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Monitori del Mistero aiutano continuamente </a:t>
            </a:r>
            <a:r>
              <a:rPr sz="1200" dirty="0">
                <a:latin typeface="Times New Roman"/>
                <a:cs typeface="Times New Roman"/>
              </a:rPr>
              <a:t>a stabilire il dominio spirituale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contribuendo  misteriosamente alla </a:t>
            </a:r>
            <a:r>
              <a:rPr sz="1200" dirty="0">
                <a:latin typeface="Times New Roman"/>
                <a:cs typeface="Times New Roman"/>
              </a:rPr>
              <a:t>stabilizzazione </a:t>
            </a:r>
            <a:r>
              <a:rPr sz="1200" spc="-5" dirty="0">
                <a:latin typeface="Times New Roman"/>
                <a:cs typeface="Times New Roman"/>
              </a:rPr>
              <a:t>della sovranità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in </a:t>
            </a:r>
            <a:r>
              <a:rPr sz="1200" spc="-5" dirty="0">
                <a:latin typeface="Times New Roman"/>
                <a:cs typeface="Times New Roman"/>
              </a:rPr>
              <a:t>Orvonton. Gli Aggiustatori </a:t>
            </a:r>
            <a:r>
              <a:rPr sz="1200" dirty="0">
                <a:latin typeface="Times New Roman"/>
                <a:cs typeface="Times New Roman"/>
              </a:rPr>
              <a:t>sono la volontà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Dio, e  poiché i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Supremi,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incorporano anch’essi </a:t>
            </a:r>
            <a:r>
              <a:rPr sz="1200" dirty="0">
                <a:latin typeface="Times New Roman"/>
                <a:cs typeface="Times New Roman"/>
              </a:rPr>
              <a:t>personalmente la stessa </a:t>
            </a:r>
            <a:r>
              <a:rPr sz="1200" spc="-5" dirty="0">
                <a:latin typeface="Times New Roman"/>
                <a:cs typeface="Times New Roman"/>
              </a:rPr>
              <a:t>volontà, </a:t>
            </a:r>
            <a:r>
              <a:rPr sz="1200" dirty="0">
                <a:latin typeface="Times New Roman"/>
                <a:cs typeface="Times New Roman"/>
              </a:rPr>
              <a:t>è inevitabile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azioni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endParaRPr sz="1200">
              <a:latin typeface="Times New Roman"/>
              <a:cs typeface="Times New Roman"/>
            </a:endParaRPr>
          </a:p>
          <a:p>
            <a:pPr marL="63500" marR="21526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dei sovrani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siano mutualmente interdipendenti. Benché apparentemente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connesse,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presenza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negli Aggiustatori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sovranità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di Nebadon </a:t>
            </a:r>
            <a:r>
              <a:rPr sz="1200" spc="-5" dirty="0">
                <a:latin typeface="Times New Roman"/>
                <a:cs typeface="Times New Roman"/>
              </a:rPr>
              <a:t>devono essere manifestazioni differenti della  stessa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41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(1190.4) 108:4.3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sembrano andare </a:t>
            </a:r>
            <a:r>
              <a:rPr sz="1200" dirty="0">
                <a:latin typeface="Times New Roman"/>
                <a:cs typeface="Times New Roman"/>
              </a:rPr>
              <a:t>e venire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indipendentemente </a:t>
            </a:r>
            <a:r>
              <a:rPr sz="1200" dirty="0">
                <a:latin typeface="Times New Roman"/>
                <a:cs typeface="Times New Roman"/>
              </a:rPr>
              <a:t>da ogni altra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spirituale;  </a:t>
            </a:r>
            <a:r>
              <a:rPr sz="1200" spc="-5" dirty="0">
                <a:latin typeface="Times New Roman"/>
                <a:cs typeface="Times New Roman"/>
              </a:rPr>
              <a:t>essi sembrano </a:t>
            </a:r>
            <a:r>
              <a:rPr sz="1200" dirty="0">
                <a:latin typeface="Times New Roman"/>
                <a:cs typeface="Times New Roman"/>
              </a:rPr>
              <a:t>operare secondo </a:t>
            </a:r>
            <a:r>
              <a:rPr sz="1200" spc="-5" dirty="0">
                <a:latin typeface="Times New Roman"/>
                <a:cs typeface="Times New Roman"/>
              </a:rPr>
              <a:t>leggi universali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da quelle </a:t>
            </a:r>
            <a:r>
              <a:rPr sz="1200" spc="-5" dirty="0">
                <a:latin typeface="Times New Roman"/>
                <a:cs typeface="Times New Roman"/>
              </a:rPr>
              <a:t>che governano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controllano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tutte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altre  </a:t>
            </a:r>
            <a:r>
              <a:rPr sz="1200" dirty="0">
                <a:latin typeface="Times New Roman"/>
                <a:cs typeface="Times New Roman"/>
              </a:rPr>
              <a:t>influenze </a:t>
            </a:r>
            <a:r>
              <a:rPr sz="1200" spc="-5" dirty="0">
                <a:latin typeface="Times New Roman"/>
                <a:cs typeface="Times New Roman"/>
              </a:rPr>
              <a:t>spirituali. Ma malgrado questa </a:t>
            </a:r>
            <a:r>
              <a:rPr sz="1200" dirty="0">
                <a:latin typeface="Times New Roman"/>
                <a:cs typeface="Times New Roman"/>
              </a:rPr>
              <a:t>apparente </a:t>
            </a:r>
            <a:r>
              <a:rPr sz="1200" spc="-5" dirty="0">
                <a:latin typeface="Times New Roman"/>
                <a:cs typeface="Times New Roman"/>
              </a:rPr>
              <a:t>indipendenza, un’osservazione prolungata rivela indiscutibilmente che essi  operano nella </a:t>
            </a:r>
            <a:r>
              <a:rPr sz="1200" dirty="0">
                <a:latin typeface="Times New Roman"/>
                <a:cs typeface="Times New Roman"/>
              </a:rPr>
              <a:t>mente umana in </a:t>
            </a:r>
            <a:r>
              <a:rPr sz="1200" spc="-5" dirty="0">
                <a:latin typeface="Times New Roman"/>
                <a:cs typeface="Times New Roman"/>
              </a:rPr>
              <a:t>perfetta sincronia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coordinazione con </a:t>
            </a:r>
            <a:r>
              <a:rPr sz="1200" dirty="0">
                <a:latin typeface="Times New Roman"/>
                <a:cs typeface="Times New Roman"/>
              </a:rPr>
              <a:t>tutti gli </a:t>
            </a:r>
            <a:r>
              <a:rPr sz="1200" spc="-5" dirty="0">
                <a:latin typeface="Times New Roman"/>
                <a:cs typeface="Times New Roman"/>
              </a:rPr>
              <a:t>altri ministeri spirituali, </a:t>
            </a:r>
            <a:r>
              <a:rPr sz="1200" dirty="0">
                <a:latin typeface="Times New Roman"/>
                <a:cs typeface="Times New Roman"/>
              </a:rPr>
              <a:t>inclusi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aiutanti della  mente,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Santo, 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ed altre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influenze.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325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140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all’altitudine, determinarono </a:t>
            </a:r>
            <a:r>
              <a:rPr sz="1200" dirty="0">
                <a:latin typeface="Times New Roman"/>
                <a:cs typeface="Times New Roman"/>
              </a:rPr>
              <a:t>i punti </a:t>
            </a:r>
            <a:r>
              <a:rPr sz="1200" spc="-5" dirty="0">
                <a:latin typeface="Times New Roman"/>
                <a:cs typeface="Times New Roman"/>
              </a:rPr>
              <a:t>centrali delle successive </a:t>
            </a:r>
            <a:r>
              <a:rPr sz="1200" dirty="0">
                <a:latin typeface="Times New Roman"/>
                <a:cs typeface="Times New Roman"/>
              </a:rPr>
              <a:t>colate </a:t>
            </a:r>
            <a:r>
              <a:rPr sz="1200" spc="-5" dirty="0">
                <a:latin typeface="Times New Roman"/>
                <a:cs typeface="Times New Roman"/>
              </a:rPr>
              <a:t>glaciali </a:t>
            </a:r>
            <a:r>
              <a:rPr sz="1200" dirty="0">
                <a:latin typeface="Times New Roman"/>
                <a:cs typeface="Times New Roman"/>
              </a:rPr>
              <a:t>dovute </a:t>
            </a:r>
            <a:r>
              <a:rPr sz="1200" spc="-5" dirty="0">
                <a:latin typeface="Times New Roman"/>
                <a:cs typeface="Times New Roman"/>
              </a:rPr>
              <a:t>alla pressione. </a:t>
            </a:r>
            <a:r>
              <a:rPr sz="1200" spc="5" dirty="0">
                <a:latin typeface="Times New Roman"/>
                <a:cs typeface="Times New Roman"/>
              </a:rPr>
              <a:t>L’era </a:t>
            </a:r>
            <a:r>
              <a:rPr sz="1200" spc="-5" dirty="0">
                <a:latin typeface="Times New Roman"/>
                <a:cs typeface="Times New Roman"/>
              </a:rPr>
              <a:t>glaciale </a:t>
            </a:r>
            <a:r>
              <a:rPr sz="1200" dirty="0">
                <a:latin typeface="Times New Roman"/>
                <a:cs typeface="Times New Roman"/>
              </a:rPr>
              <a:t>persisté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quando questa smisurata precipitazione continuò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coprire </a:t>
            </a:r>
            <a:r>
              <a:rPr sz="1200" dirty="0">
                <a:latin typeface="Times New Roman"/>
                <a:cs typeface="Times New Roman"/>
              </a:rPr>
              <a:t>le terre </a:t>
            </a:r>
            <a:r>
              <a:rPr sz="1200" spc="-5" dirty="0">
                <a:latin typeface="Times New Roman"/>
                <a:cs typeface="Times New Roman"/>
              </a:rPr>
              <a:t>alte </a:t>
            </a:r>
            <a:r>
              <a:rPr sz="1200" dirty="0">
                <a:latin typeface="Times New Roman"/>
                <a:cs typeface="Times New Roman"/>
              </a:rPr>
              <a:t>settentrionali </a:t>
            </a:r>
            <a:r>
              <a:rPr sz="1200" spc="-5" dirty="0">
                <a:latin typeface="Times New Roman"/>
                <a:cs typeface="Times New Roman"/>
              </a:rPr>
              <a:t>con questo </a:t>
            </a:r>
            <a:r>
              <a:rPr sz="1200" dirty="0">
                <a:latin typeface="Times New Roman"/>
                <a:cs typeface="Times New Roman"/>
              </a:rPr>
              <a:t>enorme </a:t>
            </a:r>
            <a:r>
              <a:rPr sz="1200" spc="-5" dirty="0">
                <a:latin typeface="Times New Roman"/>
                <a:cs typeface="Times New Roman"/>
              </a:rPr>
              <a:t>manto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neve,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15" dirty="0">
                <a:latin typeface="Times New Roman"/>
                <a:cs typeface="Times New Roman"/>
              </a:rPr>
              <a:t>si  </a:t>
            </a:r>
            <a:r>
              <a:rPr sz="1200" spc="-5" dirty="0">
                <a:latin typeface="Times New Roman"/>
                <a:cs typeface="Times New Roman"/>
              </a:rPr>
              <a:t>trasformò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ghiaccio compatto </a:t>
            </a:r>
            <a:r>
              <a:rPr sz="1200" dirty="0">
                <a:latin typeface="Times New Roman"/>
                <a:cs typeface="Times New Roman"/>
              </a:rPr>
              <a:t>ma a lento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scorrimento.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85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(699.4) 61:5.3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coltri di </a:t>
            </a:r>
            <a:r>
              <a:rPr sz="1200" spc="-5" dirty="0">
                <a:latin typeface="Times New Roman"/>
                <a:cs typeface="Times New Roman"/>
              </a:rPr>
              <a:t>ghiaccio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situate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altopiani elevati </a:t>
            </a:r>
            <a:r>
              <a:rPr sz="1200" dirty="0">
                <a:latin typeface="Times New Roman"/>
                <a:cs typeface="Times New Roman"/>
              </a:rPr>
              <a:t>e non sulle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montuose dove </a:t>
            </a:r>
            <a:r>
              <a:rPr sz="1200" spc="-5" dirty="0">
                <a:latin typeface="Times New Roman"/>
                <a:cs typeface="Times New Roman"/>
              </a:rPr>
              <a:t>si  trovano oggi. Metà delle formazioni glaciali si </a:t>
            </a:r>
            <a:r>
              <a:rPr sz="1200" dirty="0">
                <a:latin typeface="Times New Roman"/>
                <a:cs typeface="Times New Roman"/>
              </a:rPr>
              <a:t>trovava </a:t>
            </a:r>
            <a:r>
              <a:rPr sz="1200" spc="-5" dirty="0">
                <a:latin typeface="Times New Roman"/>
                <a:cs typeface="Times New Roman"/>
              </a:rPr>
              <a:t>nell’America </a:t>
            </a:r>
            <a:r>
              <a:rPr sz="1200" dirty="0">
                <a:latin typeface="Times New Roman"/>
                <a:cs typeface="Times New Roman"/>
              </a:rPr>
              <a:t>del Nord, un </a:t>
            </a:r>
            <a:r>
              <a:rPr sz="1200" spc="-5" dirty="0">
                <a:latin typeface="Times New Roman"/>
                <a:cs typeface="Times New Roman"/>
              </a:rPr>
              <a:t>quarto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Eurasia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quarto nel resto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principalmente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regione antartica. L’Africa era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toccata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ghiacci, </a:t>
            </a:r>
            <a:r>
              <a:rPr sz="1200" dirty="0">
                <a:latin typeface="Times New Roman"/>
                <a:cs typeface="Times New Roman"/>
              </a:rPr>
              <a:t>ma l’Australia </a:t>
            </a:r>
            <a:r>
              <a:rPr sz="1200" spc="-5" dirty="0">
                <a:latin typeface="Times New Roman"/>
                <a:cs typeface="Times New Roman"/>
              </a:rPr>
              <a:t>era quasi </a:t>
            </a:r>
            <a:r>
              <a:rPr sz="1200" dirty="0">
                <a:latin typeface="Times New Roman"/>
                <a:cs typeface="Times New Roman"/>
              </a:rPr>
              <a:t>interamente </a:t>
            </a:r>
            <a:r>
              <a:rPr sz="1200" spc="-5" dirty="0">
                <a:latin typeface="Times New Roman"/>
                <a:cs typeface="Times New Roman"/>
              </a:rPr>
              <a:t>ricoperta  dal manto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ghiaccio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antartico.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(699.5) 61:5.4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settentrionali di questo mondo </a:t>
            </a:r>
            <a:r>
              <a:rPr sz="1200" spc="-5" dirty="0">
                <a:latin typeface="Times New Roman"/>
                <a:cs typeface="Times New Roman"/>
              </a:rPr>
              <a:t>hanno conosciuto sei </a:t>
            </a:r>
            <a:r>
              <a:rPr sz="1200" dirty="0">
                <a:latin typeface="Times New Roman"/>
                <a:cs typeface="Times New Roman"/>
              </a:rPr>
              <a:t>invasioni </a:t>
            </a:r>
            <a:r>
              <a:rPr sz="1200" spc="-5" dirty="0">
                <a:latin typeface="Times New Roman"/>
                <a:cs typeface="Times New Roman"/>
              </a:rPr>
              <a:t>glaciali separate </a:t>
            </a:r>
            <a:r>
              <a:rPr sz="1200" dirty="0">
                <a:latin typeface="Times New Roman"/>
                <a:cs typeface="Times New Roman"/>
              </a:rPr>
              <a:t>e distinte, </a:t>
            </a:r>
            <a:r>
              <a:rPr sz="1200" spc="-5" dirty="0">
                <a:latin typeface="Times New Roman"/>
                <a:cs typeface="Times New Roman"/>
              </a:rPr>
              <a:t>benché ci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state  </a:t>
            </a:r>
            <a:r>
              <a:rPr sz="1200" dirty="0">
                <a:latin typeface="Times New Roman"/>
                <a:cs typeface="Times New Roman"/>
              </a:rPr>
              <a:t>dozzine di </a:t>
            </a:r>
            <a:r>
              <a:rPr sz="1200" spc="-5" dirty="0">
                <a:latin typeface="Times New Roman"/>
                <a:cs typeface="Times New Roman"/>
              </a:rPr>
              <a:t>avanzamenti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arretramenti associati all’attività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singola coltre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ghiaccio. Nell’America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Nord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ghiaccio si  accumulò </a:t>
            </a:r>
            <a:r>
              <a:rPr sz="1200" dirty="0">
                <a:latin typeface="Times New Roman"/>
                <a:cs typeface="Times New Roman"/>
              </a:rPr>
              <a:t>in due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più tardi, in tre </a:t>
            </a:r>
            <a:r>
              <a:rPr sz="1200" spc="-5" dirty="0">
                <a:latin typeface="Times New Roman"/>
                <a:cs typeface="Times New Roman"/>
              </a:rPr>
              <a:t>centri.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Groenlandia era </a:t>
            </a:r>
            <a:r>
              <a:rPr sz="1200" dirty="0">
                <a:latin typeface="Times New Roman"/>
                <a:cs typeface="Times New Roman"/>
              </a:rPr>
              <a:t>coperta di </a:t>
            </a:r>
            <a:r>
              <a:rPr sz="1200" spc="-5" dirty="0">
                <a:latin typeface="Times New Roman"/>
                <a:cs typeface="Times New Roman"/>
              </a:rPr>
              <a:t>ghiaccio </a:t>
            </a:r>
            <a:r>
              <a:rPr sz="1200" dirty="0">
                <a:latin typeface="Times New Roman"/>
                <a:cs typeface="Times New Roman"/>
              </a:rPr>
              <a:t>e l’Islanda </a:t>
            </a:r>
            <a:r>
              <a:rPr sz="1200" spc="-5" dirty="0">
                <a:latin typeface="Times New Roman"/>
                <a:cs typeface="Times New Roman"/>
              </a:rPr>
              <a:t>era completamente sepolta </a:t>
            </a:r>
            <a:r>
              <a:rPr sz="1200" dirty="0">
                <a:latin typeface="Times New Roman"/>
                <a:cs typeface="Times New Roman"/>
              </a:rPr>
              <a:t>sotto la  </a:t>
            </a:r>
            <a:r>
              <a:rPr sz="1200" spc="-5" dirty="0">
                <a:latin typeface="Times New Roman"/>
                <a:cs typeface="Times New Roman"/>
              </a:rPr>
              <a:t>colata glaciale.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Europa il </a:t>
            </a:r>
            <a:r>
              <a:rPr sz="1200" spc="-5" dirty="0">
                <a:latin typeface="Times New Roman"/>
                <a:cs typeface="Times New Roman"/>
              </a:rPr>
              <a:t>ghiaccio ricoprì </a:t>
            </a:r>
            <a:r>
              <a:rPr sz="1200" dirty="0">
                <a:latin typeface="Times New Roman"/>
                <a:cs typeface="Times New Roman"/>
              </a:rPr>
              <a:t>in epoche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Isole Britanniche, ad eccezione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costa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meridionale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dell’Inghilterra,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estese </a:t>
            </a:r>
            <a:r>
              <a:rPr sz="1200" spc="-5" dirty="0">
                <a:latin typeface="Times New Roman"/>
                <a:cs typeface="Times New Roman"/>
              </a:rPr>
              <a:t>sull’Europa occidentale sino alla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Francia.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16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(699.6) 61:5.5 </a:t>
            </a:r>
            <a:r>
              <a:rPr sz="1200" i="1" spc="-5" dirty="0">
                <a:latin typeface="Times New Roman"/>
                <a:cs typeface="Times New Roman"/>
              </a:rPr>
              <a:t>2.000.000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ghiacciaio nordamericano </a:t>
            </a:r>
            <a:r>
              <a:rPr sz="1200" dirty="0">
                <a:latin typeface="Times New Roman"/>
                <a:cs typeface="Times New Roman"/>
              </a:rPr>
              <a:t>cominciò la </a:t>
            </a:r>
            <a:r>
              <a:rPr sz="1200" spc="-5" dirty="0">
                <a:latin typeface="Times New Roman"/>
                <a:cs typeface="Times New Roman"/>
              </a:rPr>
              <a:t>sua avanzata </a:t>
            </a:r>
            <a:r>
              <a:rPr sz="1200" dirty="0">
                <a:latin typeface="Times New Roman"/>
                <a:cs typeface="Times New Roman"/>
              </a:rPr>
              <a:t>verso sud. </a:t>
            </a:r>
            <a:r>
              <a:rPr sz="1200" spc="-5" dirty="0">
                <a:latin typeface="Times New Roman"/>
                <a:cs typeface="Times New Roman"/>
              </a:rPr>
              <a:t>L’era glaciale stava </a:t>
            </a:r>
            <a:r>
              <a:rPr sz="1200" dirty="0">
                <a:latin typeface="Times New Roman"/>
                <a:cs typeface="Times New Roman"/>
              </a:rPr>
              <a:t>ora  iniziando, 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volle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un milione di anni a </a:t>
            </a:r>
            <a:r>
              <a:rPr sz="1200" spc="-5" dirty="0">
                <a:latin typeface="Times New Roman"/>
                <a:cs typeface="Times New Roman"/>
              </a:rPr>
              <a:t>questo ghiacciaio per </a:t>
            </a:r>
            <a:r>
              <a:rPr sz="1200" dirty="0">
                <a:latin typeface="Times New Roman"/>
                <a:cs typeface="Times New Roman"/>
              </a:rPr>
              <a:t>avanzare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centri di </a:t>
            </a:r>
            <a:r>
              <a:rPr sz="1200" spc="-5" dirty="0">
                <a:latin typeface="Times New Roman"/>
                <a:cs typeface="Times New Roman"/>
              </a:rPr>
              <a:t>pressione settentrionali </a:t>
            </a:r>
            <a:r>
              <a:rPr sz="1200" dirty="0">
                <a:latin typeface="Times New Roman"/>
                <a:cs typeface="Times New Roman"/>
              </a:rPr>
              <a:t>e ritirarsi poi  </a:t>
            </a:r>
            <a:r>
              <a:rPr sz="1200" spc="-5" dirty="0">
                <a:latin typeface="Times New Roman"/>
                <a:cs typeface="Times New Roman"/>
              </a:rPr>
              <a:t>verso gli stessi.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coltre centrale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ghiaccio si estese verso sud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Kansas;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centri glaciali </a:t>
            </a:r>
            <a:r>
              <a:rPr sz="1200" dirty="0">
                <a:latin typeface="Times New Roman"/>
                <a:cs typeface="Times New Roman"/>
              </a:rPr>
              <a:t>orientale </a:t>
            </a:r>
            <a:r>
              <a:rPr sz="1200" spc="-5" dirty="0">
                <a:latin typeface="Times New Roman"/>
                <a:cs typeface="Times New Roman"/>
              </a:rPr>
              <a:t>ed occidentale </a:t>
            </a:r>
            <a:r>
              <a:rPr sz="1200" dirty="0">
                <a:latin typeface="Times New Roman"/>
                <a:cs typeface="Times New Roman"/>
              </a:rPr>
              <a:t>non erano 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molto</a:t>
            </a:r>
            <a:r>
              <a:rPr sz="1200" spc="-5" dirty="0">
                <a:latin typeface="Times New Roman"/>
                <a:cs typeface="Times New Roman"/>
              </a:rPr>
              <a:t> estesi.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4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(699.7) 61:5.6 </a:t>
            </a:r>
            <a:r>
              <a:rPr sz="1200" i="1" dirty="0">
                <a:latin typeface="Times New Roman"/>
                <a:cs typeface="Times New Roman"/>
              </a:rPr>
              <a:t>1.500.000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grande ghiacciaio si </a:t>
            </a:r>
            <a:r>
              <a:rPr sz="1200" dirty="0">
                <a:latin typeface="Times New Roman"/>
                <a:cs typeface="Times New Roman"/>
              </a:rPr>
              <a:t>stava </a:t>
            </a:r>
            <a:r>
              <a:rPr sz="1200" spc="-5" dirty="0">
                <a:latin typeface="Times New Roman"/>
                <a:cs typeface="Times New Roman"/>
              </a:rPr>
              <a:t>ritirando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nord. Nel </a:t>
            </a:r>
            <a:r>
              <a:rPr sz="1200" dirty="0">
                <a:latin typeface="Times New Roman"/>
                <a:cs typeface="Times New Roman"/>
              </a:rPr>
              <a:t>frattempo enormi </a:t>
            </a:r>
            <a:r>
              <a:rPr sz="1200" spc="-5" dirty="0">
                <a:latin typeface="Times New Roman"/>
                <a:cs typeface="Times New Roman"/>
              </a:rPr>
              <a:t>quantità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neve erano  cadute sulla Groenlandia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sulla parte </a:t>
            </a:r>
            <a:r>
              <a:rPr sz="1200" dirty="0">
                <a:latin typeface="Times New Roman"/>
                <a:cs typeface="Times New Roman"/>
              </a:rPr>
              <a:t>nordorientale </a:t>
            </a:r>
            <a:r>
              <a:rPr sz="1200" spc="-5" dirty="0">
                <a:latin typeface="Times New Roman"/>
                <a:cs typeface="Times New Roman"/>
              </a:rPr>
              <a:t>dell’America del </a:t>
            </a:r>
            <a:r>
              <a:rPr sz="1200" dirty="0">
                <a:latin typeface="Times New Roman"/>
                <a:cs typeface="Times New Roman"/>
              </a:rPr>
              <a:t>Nord, e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massa </a:t>
            </a:r>
            <a:r>
              <a:rPr sz="1200" spc="-5" dirty="0">
                <a:latin typeface="Times New Roman"/>
                <a:cs typeface="Times New Roman"/>
              </a:rPr>
              <a:t>glaciale </a:t>
            </a:r>
            <a:r>
              <a:rPr sz="1200" dirty="0">
                <a:latin typeface="Times New Roman"/>
                <a:cs typeface="Times New Roman"/>
              </a:rPr>
              <a:t>orientale cominciò a  </a:t>
            </a:r>
            <a:r>
              <a:rPr sz="1200" spc="-5" dirty="0">
                <a:latin typeface="Times New Roman"/>
                <a:cs typeface="Times New Roman"/>
              </a:rPr>
              <a:t>scorrere </a:t>
            </a:r>
            <a:r>
              <a:rPr sz="1200" dirty="0">
                <a:latin typeface="Times New Roman"/>
                <a:cs typeface="Times New Roman"/>
              </a:rPr>
              <a:t>lentamente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sud.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la seconda invasione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glaciale.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80375" cy="39554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(1190.5) 108:4.4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mondo è </a:t>
            </a:r>
            <a:r>
              <a:rPr sz="1200" spc="-5" dirty="0">
                <a:latin typeface="Times New Roman"/>
                <a:cs typeface="Times New Roman"/>
              </a:rPr>
              <a:t>isolato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ribellione, </a:t>
            </a:r>
            <a:r>
              <a:rPr sz="1200" dirty="0">
                <a:latin typeface="Times New Roman"/>
                <a:cs typeface="Times New Roman"/>
              </a:rPr>
              <a:t>quando 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è tagliato fuori da tutti 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comunicazione esterna, </a:t>
            </a:r>
            <a:r>
              <a:rPr sz="1200" dirty="0">
                <a:latin typeface="Times New Roman"/>
                <a:cs typeface="Times New Roman"/>
              </a:rPr>
              <a:t>come lo </a:t>
            </a:r>
            <a:r>
              <a:rPr sz="1200" spc="-5" dirty="0">
                <a:latin typeface="Times New Roman"/>
                <a:cs typeface="Times New Roman"/>
              </a:rPr>
              <a:t>fu Urantia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sollevazione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Caligastia, all’infuori dei messaggeri personali </a:t>
            </a:r>
            <a:r>
              <a:rPr sz="1200" dirty="0">
                <a:latin typeface="Times New Roman"/>
                <a:cs typeface="Times New Roman"/>
              </a:rPr>
              <a:t>rimane soltanto  una possibilità di </a:t>
            </a:r>
            <a:r>
              <a:rPr sz="1200" spc="-5" dirty="0">
                <a:latin typeface="Times New Roman"/>
                <a:cs typeface="Times New Roman"/>
              </a:rPr>
              <a:t>comunicazione interplanetaria </a:t>
            </a:r>
            <a:r>
              <a:rPr sz="1200" spc="5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universale diretta,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collegamento degli Aggiustatori delle sfere.  Qualunque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accada </a:t>
            </a:r>
            <a:r>
              <a:rPr sz="1200" spc="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o in un </a:t>
            </a:r>
            <a:r>
              <a:rPr sz="1200" spc="-5" dirty="0">
                <a:latin typeface="Times New Roman"/>
                <a:cs typeface="Times New Roman"/>
              </a:rPr>
              <a:t>universo, gli Aggiustatori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mai direttamente </a:t>
            </a:r>
            <a:r>
              <a:rPr sz="1200" dirty="0">
                <a:latin typeface="Times New Roman"/>
                <a:cs typeface="Times New Roman"/>
              </a:rPr>
              <a:t>coinvolti. </a:t>
            </a:r>
            <a:r>
              <a:rPr sz="1200" spc="-5" dirty="0">
                <a:latin typeface="Times New Roman"/>
                <a:cs typeface="Times New Roman"/>
              </a:rPr>
              <a:t>L’isolamento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riguarda </a:t>
            </a:r>
            <a:r>
              <a:rPr sz="1200" dirty="0">
                <a:latin typeface="Times New Roman"/>
                <a:cs typeface="Times New Roman"/>
              </a:rPr>
              <a:t>in alcun modo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loro 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comunicare con </a:t>
            </a:r>
            <a:r>
              <a:rPr sz="1200" dirty="0">
                <a:latin typeface="Times New Roman"/>
                <a:cs typeface="Times New Roman"/>
              </a:rPr>
              <a:t>qualunque </a:t>
            </a:r>
            <a:r>
              <a:rPr sz="1200" spc="-5" dirty="0">
                <a:latin typeface="Times New Roman"/>
                <a:cs typeface="Times New Roman"/>
              </a:rPr>
              <a:t>parte dell’universo locale, del  superuniverso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dell’universo centrale. 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cui vengono così frequentemente stabiliti dei contatti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gli 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supremi </a:t>
            </a:r>
            <a:r>
              <a:rPr sz="1200" spc="-5" dirty="0">
                <a:latin typeface="Times New Roman"/>
                <a:cs typeface="Times New Roman"/>
              </a:rPr>
              <a:t>ed auto-operanti del corpo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riserva 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in </a:t>
            </a:r>
            <a:r>
              <a:rPr sz="1200" spc="-5" dirty="0">
                <a:latin typeface="Times New Roman"/>
                <a:cs typeface="Times New Roman"/>
              </a:rPr>
              <a:t>quarantena. Si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ricorso </a:t>
            </a:r>
            <a:r>
              <a:rPr sz="1200" dirty="0">
                <a:latin typeface="Times New Roman"/>
                <a:cs typeface="Times New Roman"/>
              </a:rPr>
              <a:t>a questa tecnica </a:t>
            </a:r>
            <a:r>
              <a:rPr sz="1200" spc="-5" dirty="0">
                <a:latin typeface="Times New Roman"/>
                <a:cs typeface="Times New Roman"/>
              </a:rPr>
              <a:t>come 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per superare gli handicap dell’isolamento planetario.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recenti ha </a:t>
            </a:r>
            <a:r>
              <a:rPr sz="1200" spc="-5" dirty="0">
                <a:latin typeface="Times New Roman"/>
                <a:cs typeface="Times New Roman"/>
              </a:rPr>
              <a:t>funzionato su Urantia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circuito degli </a:t>
            </a:r>
            <a:r>
              <a:rPr sz="1200" dirty="0">
                <a:latin typeface="Times New Roman"/>
                <a:cs typeface="Times New Roman"/>
              </a:rPr>
              <a:t>arcangeli, ma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spc="-5" dirty="0">
                <a:latin typeface="Times New Roman"/>
                <a:cs typeface="Times New Roman"/>
              </a:rPr>
              <a:t>comunicazione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strettamente </a:t>
            </a:r>
            <a:r>
              <a:rPr sz="1200" dirty="0">
                <a:latin typeface="Times New Roman"/>
                <a:cs typeface="Times New Roman"/>
              </a:rPr>
              <a:t>limitato </a:t>
            </a:r>
            <a:r>
              <a:rPr sz="1200" spc="-5" dirty="0">
                <a:latin typeface="Times New Roman"/>
                <a:cs typeface="Times New Roman"/>
              </a:rPr>
              <a:t>alle operazioni del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stesso degli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arcangeli.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127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(1191.1) 108:4.5 </a:t>
            </a:r>
            <a:r>
              <a:rPr sz="1200" spc="-5" dirty="0">
                <a:latin typeface="Times New Roman"/>
                <a:cs typeface="Times New Roman"/>
              </a:rPr>
              <a:t>Noi siamo al corrente </a:t>
            </a:r>
            <a:r>
              <a:rPr sz="1200" dirty="0">
                <a:latin typeface="Times New Roman"/>
                <a:cs typeface="Times New Roman"/>
              </a:rPr>
              <a:t>di molti </a:t>
            </a:r>
            <a:r>
              <a:rPr sz="1200" spc="-5" dirty="0">
                <a:latin typeface="Times New Roman"/>
                <a:cs typeface="Times New Roman"/>
              </a:rPr>
              <a:t>fenomeni spirituali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producono </a:t>
            </a:r>
            <a:r>
              <a:rPr sz="1200" spc="-5" dirty="0">
                <a:latin typeface="Times New Roman"/>
                <a:cs typeface="Times New Roman"/>
              </a:rPr>
              <a:t>nell’immenso 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riusciamo a  </a:t>
            </a:r>
            <a:r>
              <a:rPr sz="1200" spc="-5" dirty="0">
                <a:latin typeface="Times New Roman"/>
                <a:cs typeface="Times New Roman"/>
              </a:rPr>
              <a:t>comprendere totalmente. </a:t>
            </a:r>
            <a:r>
              <a:rPr sz="1200" dirty="0">
                <a:latin typeface="Times New Roman"/>
                <a:cs typeface="Times New Roman"/>
              </a:rPr>
              <a:t>Non siamo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padroni di tutto ciò </a:t>
            </a:r>
            <a:r>
              <a:rPr sz="1200" spc="-5" dirty="0">
                <a:latin typeface="Times New Roman"/>
                <a:cs typeface="Times New Roman"/>
              </a:rPr>
              <a:t>che accade attorno </a:t>
            </a:r>
            <a:r>
              <a:rPr sz="1200" dirty="0">
                <a:latin typeface="Times New Roman"/>
                <a:cs typeface="Times New Roman"/>
              </a:rPr>
              <a:t>a noi;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5" dirty="0">
                <a:latin typeface="Times New Roman"/>
                <a:cs typeface="Times New Roman"/>
              </a:rPr>
              <a:t>credo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molto di </a:t>
            </a:r>
            <a:r>
              <a:rPr sz="1200" spc="-5" dirty="0">
                <a:latin typeface="Times New Roman"/>
                <a:cs typeface="Times New Roman"/>
              </a:rPr>
              <a:t>questo lavoro  insondabile sia compiuto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Monitori del Mistero.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credo </a:t>
            </a:r>
            <a:r>
              <a:rPr sz="1200" spc="-5" dirty="0">
                <a:latin typeface="Times New Roman"/>
                <a:cs typeface="Times New Roman"/>
              </a:rPr>
              <a:t>che gli Aggiustatori si  dedichino unicamente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rimodellare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menti </a:t>
            </a:r>
            <a:r>
              <a:rPr sz="1200" dirty="0">
                <a:latin typeface="Times New Roman"/>
                <a:cs typeface="Times New Roman"/>
              </a:rPr>
              <a:t>umane. Sono </a:t>
            </a:r>
            <a:r>
              <a:rPr sz="1200" spc="-5" dirty="0">
                <a:latin typeface="Times New Roman"/>
                <a:cs typeface="Times New Roman"/>
              </a:rPr>
              <a:t>persuaso </a:t>
            </a:r>
            <a:r>
              <a:rPr sz="1200" dirty="0">
                <a:latin typeface="Times New Roman"/>
                <a:cs typeface="Times New Roman"/>
              </a:rPr>
              <a:t>che i Monitori </a:t>
            </a:r>
            <a:r>
              <a:rPr sz="1200" spc="-5" dirty="0">
                <a:latin typeface="Times New Roman"/>
                <a:cs typeface="Times New Roman"/>
              </a:rPr>
              <a:t>Personalizzati </a:t>
            </a:r>
            <a:r>
              <a:rPr sz="1200" spc="-1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altri ordini </a:t>
            </a:r>
            <a:r>
              <a:rPr sz="1200" dirty="0">
                <a:latin typeface="Times New Roman"/>
                <a:cs typeface="Times New Roman"/>
              </a:rPr>
              <a:t>di spiriti  </a:t>
            </a:r>
            <a:r>
              <a:rPr sz="1200" spc="-5" dirty="0">
                <a:latin typeface="Times New Roman"/>
                <a:cs typeface="Times New Roman"/>
              </a:rPr>
              <a:t>prepersonali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rivelati rappresentino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contatto diretto ed inspiegato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dei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missione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degli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Aggiustatori</a:t>
            </a:r>
            <a:endParaRPr sz="1600">
              <a:latin typeface="Times New Roman"/>
              <a:cs typeface="Times New Roman"/>
            </a:endParaRPr>
          </a:p>
          <a:p>
            <a:pPr marL="63500" marR="7620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(1191.2) 108:5.1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accettano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incarico difficile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offrono </a:t>
            </a:r>
            <a:r>
              <a:rPr sz="1200" spc="-5" dirty="0">
                <a:latin typeface="Times New Roman"/>
                <a:cs typeface="Times New Roman"/>
              </a:rPr>
              <a:t>volontari per abitare degli esseri compositi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vivono </a:t>
            </a:r>
            <a:r>
              <a:rPr sz="1200" spc="-5" dirty="0">
                <a:latin typeface="Times New Roman"/>
                <a:cs typeface="Times New Roman"/>
              </a:rPr>
              <a:t>su Urantia. Ma essi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assunti </a:t>
            </a:r>
            <a:r>
              <a:rPr sz="1200" dirty="0">
                <a:latin typeface="Times New Roman"/>
                <a:cs typeface="Times New Roman"/>
              </a:rPr>
              <a:t>il compito 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nella vostra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di ricevervi le raccomandazioni delle  </a:t>
            </a:r>
            <a:r>
              <a:rPr sz="1200" spc="-5" dirty="0">
                <a:latin typeface="Times New Roman"/>
                <a:cs typeface="Times New Roman"/>
              </a:rPr>
              <a:t>intelligenze spirituali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d’impegnarsi </a:t>
            </a:r>
            <a:r>
              <a:rPr sz="1200" dirty="0">
                <a:latin typeface="Times New Roman"/>
                <a:cs typeface="Times New Roman"/>
              </a:rPr>
              <a:t>a ridettare o a </a:t>
            </a:r>
            <a:r>
              <a:rPr sz="1200" spc="-5" dirty="0">
                <a:latin typeface="Times New Roman"/>
                <a:cs typeface="Times New Roman"/>
              </a:rPr>
              <a:t>tradurre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messaggi </a:t>
            </a:r>
            <a:r>
              <a:rPr sz="1200" dirty="0">
                <a:latin typeface="Times New Roman"/>
                <a:cs typeface="Times New Roman"/>
              </a:rPr>
              <a:t>spirituali alla </a:t>
            </a:r>
            <a:r>
              <a:rPr sz="1200" spc="-5" dirty="0">
                <a:latin typeface="Times New Roman"/>
                <a:cs typeface="Times New Roman"/>
              </a:rPr>
              <a:t>mente materiale; essi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indispensabili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l’ascensione 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3240" cy="3721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(1191.3) 108:5.2 </a:t>
            </a:r>
            <a:r>
              <a:rPr sz="1200" dirty="0">
                <a:latin typeface="Times New Roman"/>
                <a:cs typeface="Times New Roman"/>
              </a:rPr>
              <a:t>Ciò che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 Pensiero non può </a:t>
            </a:r>
            <a:r>
              <a:rPr sz="1200" spc="-5" dirty="0">
                <a:latin typeface="Times New Roman"/>
                <a:cs typeface="Times New Roman"/>
              </a:rPr>
              <a:t>utilizzare nella </a:t>
            </a:r>
            <a:r>
              <a:rPr sz="1200" dirty="0">
                <a:latin typeface="Times New Roman"/>
                <a:cs typeface="Times New Roman"/>
              </a:rPr>
              <a:t>vostra vita </a:t>
            </a:r>
            <a:r>
              <a:rPr sz="1200" spc="-5" dirty="0">
                <a:latin typeface="Times New Roman"/>
                <a:cs typeface="Times New Roman"/>
              </a:rPr>
              <a:t>presente, quelle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riesce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76200" marR="18224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trasmettere all’uomo </a:t>
            </a:r>
            <a:r>
              <a:rPr sz="1200" dirty="0">
                <a:latin typeface="Times New Roman"/>
                <a:cs typeface="Times New Roman"/>
              </a:rPr>
              <a:t>unito a lui, le </a:t>
            </a:r>
            <a:r>
              <a:rPr sz="1200" spc="-5" dirty="0">
                <a:latin typeface="Times New Roman"/>
                <a:cs typeface="Times New Roman"/>
              </a:rPr>
              <a:t>conserverà fedelmente per </a:t>
            </a:r>
            <a:r>
              <a:rPr sz="1200" dirty="0">
                <a:latin typeface="Times New Roman"/>
                <a:cs typeface="Times New Roman"/>
              </a:rPr>
              <a:t>utilizzarle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successivo stadio d’esistenza, come </a:t>
            </a:r>
            <a:r>
              <a:rPr sz="1200" spc="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porta 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quegli </a:t>
            </a:r>
            <a:r>
              <a:rPr sz="1200" spc="-5" dirty="0">
                <a:latin typeface="Times New Roman"/>
                <a:cs typeface="Times New Roman"/>
              </a:rPr>
              <a:t>elementi </a:t>
            </a:r>
            <a:r>
              <a:rPr sz="1200" dirty="0">
                <a:latin typeface="Times New Roman"/>
                <a:cs typeface="Times New Roman"/>
              </a:rPr>
              <a:t>che non riesce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incorporare </a:t>
            </a:r>
            <a:r>
              <a:rPr sz="1200" spc="-5" dirty="0">
                <a:latin typeface="Times New Roman"/>
                <a:cs typeface="Times New Roman"/>
              </a:rPr>
              <a:t>nell’esperienza del suo soggetto </a:t>
            </a:r>
            <a:r>
              <a:rPr sz="1200" dirty="0">
                <a:latin typeface="Times New Roman"/>
                <a:cs typeface="Times New Roman"/>
              </a:rPr>
              <a:t>umano a </a:t>
            </a:r>
            <a:r>
              <a:rPr sz="1200" spc="5" dirty="0">
                <a:latin typeface="Times New Roman"/>
                <a:cs typeface="Times New Roman"/>
              </a:rPr>
              <a:t>causa  </a:t>
            </a:r>
            <a:r>
              <a:rPr sz="1200" spc="-5" dirty="0">
                <a:latin typeface="Times New Roman"/>
                <a:cs typeface="Times New Roman"/>
              </a:rPr>
              <a:t>dell’incapacità,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riuscita, della creatura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fornire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grado sufficiente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cooperazione.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98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(1191.4) 108:5.3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cosa potete essere </a:t>
            </a:r>
            <a:r>
              <a:rPr sz="1200" dirty="0">
                <a:latin typeface="Times New Roman"/>
                <a:cs typeface="Times New Roman"/>
              </a:rPr>
              <a:t>certi: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non perderanno mai niente di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affidato 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cure; </a:t>
            </a:r>
            <a:r>
              <a:rPr sz="1200" dirty="0">
                <a:latin typeface="Times New Roman"/>
                <a:cs typeface="Times New Roman"/>
              </a:rPr>
              <a:t>noi non 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mai saputo di </a:t>
            </a:r>
            <a:r>
              <a:rPr sz="1200" spc="-5" dirty="0">
                <a:latin typeface="Times New Roman"/>
                <a:cs typeface="Times New Roman"/>
              </a:rPr>
              <a:t>mancanze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aiuti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5" dirty="0">
                <a:latin typeface="Times New Roman"/>
                <a:cs typeface="Times New Roman"/>
              </a:rPr>
              <a:t>Gli angeli ed altri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spirituali,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eccettuato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tipo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Figli degli universi </a:t>
            </a:r>
            <a:r>
              <a:rPr sz="1200" dirty="0">
                <a:latin typeface="Times New Roman"/>
                <a:cs typeface="Times New Roman"/>
              </a:rPr>
              <a:t>locali, possono </a:t>
            </a:r>
            <a:r>
              <a:rPr sz="1200" spc="-5" dirty="0">
                <a:latin typeface="Times New Roman"/>
                <a:cs typeface="Times New Roman"/>
              </a:rPr>
              <a:t>occasionalmente abbracciare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male,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talvolta deviare </a:t>
            </a:r>
            <a:r>
              <a:rPr sz="1200" dirty="0">
                <a:latin typeface="Times New Roman"/>
                <a:cs typeface="Times New Roman"/>
              </a:rPr>
              <a:t>dalla via </a:t>
            </a:r>
            <a:r>
              <a:rPr sz="1200" spc="-5" dirty="0">
                <a:latin typeface="Times New Roman"/>
                <a:cs typeface="Times New Roman"/>
              </a:rPr>
              <a:t>divina,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 Aggiustatori </a:t>
            </a:r>
            <a:r>
              <a:rPr sz="1200" dirty="0">
                <a:latin typeface="Times New Roman"/>
                <a:cs typeface="Times New Roman"/>
              </a:rPr>
              <a:t>non vacillano mai.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assolutamente affidabili,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ugualmente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e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gruppi.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841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(1191.5) 108:5.4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Aggiustatore è il potenziale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nuovo </a:t>
            </a:r>
            <a:r>
              <a:rPr sz="1200" dirty="0">
                <a:latin typeface="Times New Roman"/>
                <a:cs typeface="Times New Roman"/>
              </a:rPr>
              <a:t>e prossimo ordine </a:t>
            </a:r>
            <a:r>
              <a:rPr sz="1200" spc="-5" dirty="0">
                <a:latin typeface="Times New Roman"/>
                <a:cs typeface="Times New Roman"/>
              </a:rPr>
              <a:t>d’esistenza, </a:t>
            </a:r>
            <a:r>
              <a:rPr sz="1200" dirty="0">
                <a:latin typeface="Times New Roman"/>
                <a:cs typeface="Times New Roman"/>
              </a:rPr>
              <a:t>il dono </a:t>
            </a:r>
            <a:r>
              <a:rPr sz="1200" spc="-5" dirty="0">
                <a:latin typeface="Times New Roman"/>
                <a:cs typeface="Times New Roman"/>
              </a:rPr>
              <a:t>anticipato della </a:t>
            </a:r>
            <a:r>
              <a:rPr sz="1200" spc="5" dirty="0">
                <a:latin typeface="Times New Roman"/>
                <a:cs typeface="Times New Roman"/>
              </a:rPr>
              <a:t>vostra  </a:t>
            </a:r>
            <a:r>
              <a:rPr sz="1200" dirty="0">
                <a:latin typeface="Times New Roman"/>
                <a:cs typeface="Times New Roman"/>
              </a:rPr>
              <a:t>filiazione </a:t>
            </a:r>
            <a:r>
              <a:rPr sz="1200" spc="-5" dirty="0">
                <a:latin typeface="Times New Roman"/>
                <a:cs typeface="Times New Roman"/>
              </a:rPr>
              <a:t>eterna con Dio. Mediante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consenso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volontà, l’Aggiustatore </a:t>
            </a:r>
            <a:r>
              <a:rPr sz="1200" dirty="0">
                <a:latin typeface="Times New Roman"/>
                <a:cs typeface="Times New Roman"/>
              </a:rPr>
              <a:t>ha il potere di </a:t>
            </a:r>
            <a:r>
              <a:rPr sz="1200" spc="-5" dirty="0">
                <a:latin typeface="Times New Roman"/>
                <a:cs typeface="Times New Roman"/>
              </a:rPr>
              <a:t>sottomettere </a:t>
            </a:r>
            <a:r>
              <a:rPr sz="1200" dirty="0">
                <a:latin typeface="Times New Roman"/>
                <a:cs typeface="Times New Roman"/>
              </a:rPr>
              <a:t>le tendenze di  </a:t>
            </a:r>
            <a:r>
              <a:rPr sz="1200" spc="-5" dirty="0">
                <a:latin typeface="Times New Roman"/>
                <a:cs typeface="Times New Roman"/>
              </a:rPr>
              <a:t>creatura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materiale all’azione trasformatrice delle </a:t>
            </a:r>
            <a:r>
              <a:rPr sz="1200" dirty="0">
                <a:latin typeface="Times New Roman"/>
                <a:cs typeface="Times New Roman"/>
              </a:rPr>
              <a:t>motivazioni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propositi </a:t>
            </a:r>
            <a:r>
              <a:rPr sz="1200" spc="-5" dirty="0">
                <a:latin typeface="Times New Roman"/>
                <a:cs typeface="Times New Roman"/>
              </a:rPr>
              <a:t>dell’anima morontiale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(1191.6) 108:5.5 </a:t>
            </a:r>
            <a:r>
              <a:rPr sz="1200" dirty="0">
                <a:latin typeface="Times New Roman"/>
                <a:cs typeface="Times New Roman"/>
              </a:rPr>
              <a:t>I Monitori del </a:t>
            </a:r>
            <a:r>
              <a:rPr sz="1200" spc="-5" dirty="0">
                <a:latin typeface="Times New Roman"/>
                <a:cs typeface="Times New Roman"/>
              </a:rPr>
              <a:t>Mistero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aiutano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pensare;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lavorano con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materiale allo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costruire, mediante l’aggiustamento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spiritualizzazione, </a:t>
            </a:r>
            <a:r>
              <a:rPr sz="1200" dirty="0">
                <a:latin typeface="Times New Roman"/>
                <a:cs typeface="Times New Roman"/>
              </a:rPr>
              <a:t>una nuova mente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nuovi mondi ed il nuovo  nome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carriera </a:t>
            </a:r>
            <a:r>
              <a:rPr sz="1200" spc="-5" dirty="0">
                <a:latin typeface="Times New Roman"/>
                <a:cs typeface="Times New Roman"/>
              </a:rPr>
              <a:t>futura.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missione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principalmente la vita </a:t>
            </a:r>
            <a:r>
              <a:rPr sz="1200" spc="-5" dirty="0">
                <a:latin typeface="Times New Roman"/>
                <a:cs typeface="Times New Roman"/>
              </a:rPr>
              <a:t>futura, </a:t>
            </a:r>
            <a:r>
              <a:rPr sz="1200" dirty="0">
                <a:latin typeface="Times New Roman"/>
                <a:cs typeface="Times New Roman"/>
              </a:rPr>
              <a:t>non questa </a:t>
            </a:r>
            <a:r>
              <a:rPr sz="1200" spc="-5" dirty="0">
                <a:latin typeface="Times New Roman"/>
                <a:cs typeface="Times New Roman"/>
              </a:rPr>
              <a:t>vita. Essi </a:t>
            </a:r>
            <a:r>
              <a:rPr sz="1200" dirty="0">
                <a:latin typeface="Times New Roman"/>
                <a:cs typeface="Times New Roman"/>
              </a:rPr>
              <a:t>sono chiamati </a:t>
            </a:r>
            <a:r>
              <a:rPr sz="1200" spc="-5" dirty="0">
                <a:latin typeface="Times New Roman"/>
                <a:cs typeface="Times New Roman"/>
              </a:rPr>
              <a:t>aiuti  celesti,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aiuti terrestri.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rendere facile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mortale; si occupano </a:t>
            </a:r>
            <a:r>
              <a:rPr sz="1200" dirty="0">
                <a:latin typeface="Times New Roman"/>
                <a:cs typeface="Times New Roman"/>
              </a:rPr>
              <a:t>piuttosto di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la vostra vita  </a:t>
            </a:r>
            <a:r>
              <a:rPr sz="1200" spc="-5" dirty="0">
                <a:latin typeface="Times New Roman"/>
                <a:cs typeface="Times New Roman"/>
              </a:rPr>
              <a:t>ragionevolmente </a:t>
            </a:r>
            <a:r>
              <a:rPr sz="1200" dirty="0">
                <a:latin typeface="Times New Roman"/>
                <a:cs typeface="Times New Roman"/>
              </a:rPr>
              <a:t>difficile </a:t>
            </a:r>
            <a:r>
              <a:rPr sz="1200" spc="-5" dirty="0">
                <a:latin typeface="Times New Roman"/>
                <a:cs typeface="Times New Roman"/>
              </a:rPr>
              <a:t>ed accidentata, affinché </a:t>
            </a:r>
            <a:r>
              <a:rPr sz="1200" dirty="0">
                <a:latin typeface="Times New Roman"/>
                <a:cs typeface="Times New Roman"/>
              </a:rPr>
              <a:t>le vostre </a:t>
            </a:r>
            <a:r>
              <a:rPr sz="1200" spc="-5" dirty="0">
                <a:latin typeface="Times New Roman"/>
                <a:cs typeface="Times New Roman"/>
              </a:rPr>
              <a:t>decisioni siano stimolate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moltiplicate.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di un grande 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non dona </a:t>
            </a:r>
            <a:r>
              <a:rPr sz="1200" spc="-5" dirty="0">
                <a:latin typeface="Times New Roman"/>
                <a:cs typeface="Times New Roman"/>
              </a:rPr>
              <a:t>facilità </a:t>
            </a:r>
            <a:r>
              <a:rPr sz="1200" dirty="0">
                <a:latin typeface="Times New Roman"/>
                <a:cs typeface="Times New Roman"/>
              </a:rPr>
              <a:t>di vita e </a:t>
            </a:r>
            <a:r>
              <a:rPr sz="1200" spc="-5" dirty="0">
                <a:latin typeface="Times New Roman"/>
                <a:cs typeface="Times New Roman"/>
              </a:rPr>
              <a:t>libertà dal </a:t>
            </a:r>
            <a:r>
              <a:rPr sz="1200" dirty="0">
                <a:latin typeface="Times New Roman"/>
                <a:cs typeface="Times New Roman"/>
              </a:rPr>
              <a:t>pensare </a:t>
            </a:r>
            <a:r>
              <a:rPr sz="1200" spc="-5" dirty="0">
                <a:latin typeface="Times New Roman"/>
                <a:cs typeface="Times New Roman"/>
              </a:rPr>
              <a:t>intensamente,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spc="5" dirty="0">
                <a:latin typeface="Times New Roman"/>
                <a:cs typeface="Times New Roman"/>
              </a:rPr>
              <a:t>dono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dovrebbe </a:t>
            </a:r>
            <a:r>
              <a:rPr sz="1200" dirty="0">
                <a:latin typeface="Times New Roman"/>
                <a:cs typeface="Times New Roman"/>
              </a:rPr>
              <a:t>conferire una  sublime </a:t>
            </a:r>
            <a:r>
              <a:rPr sz="1200" spc="-5" dirty="0">
                <a:latin typeface="Times New Roman"/>
                <a:cs typeface="Times New Roman"/>
              </a:rPr>
              <a:t>pace mentale ed </a:t>
            </a:r>
            <a:r>
              <a:rPr sz="1200" dirty="0">
                <a:latin typeface="Times New Roman"/>
                <a:cs typeface="Times New Roman"/>
              </a:rPr>
              <a:t>una stupenda </a:t>
            </a:r>
            <a:r>
              <a:rPr sz="1200" spc="-5" dirty="0">
                <a:latin typeface="Times New Roman"/>
                <a:cs typeface="Times New Roman"/>
              </a:rPr>
              <a:t>tranquillità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(1192.1) 108:5.6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vostre emozioni </a:t>
            </a:r>
            <a:r>
              <a:rPr sz="1200" spc="-5" dirty="0">
                <a:latin typeface="Times New Roman"/>
                <a:cs typeface="Times New Roman"/>
              </a:rPr>
              <a:t>passeggere </a:t>
            </a:r>
            <a:r>
              <a:rPr sz="1200" dirty="0">
                <a:latin typeface="Times New Roman"/>
                <a:cs typeface="Times New Roman"/>
              </a:rPr>
              <a:t>e sempre </a:t>
            </a:r>
            <a:r>
              <a:rPr sz="1200" spc="-5" dirty="0">
                <a:latin typeface="Times New Roman"/>
                <a:cs typeface="Times New Roman"/>
              </a:rPr>
              <a:t>mutevoli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e di tristezza sono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lo più </a:t>
            </a:r>
            <a:r>
              <a:rPr sz="1200" spc="-5" dirty="0">
                <a:latin typeface="Times New Roman"/>
                <a:cs typeface="Times New Roman"/>
              </a:rPr>
              <a:t>delle reazioni puramente </a:t>
            </a:r>
            <a:r>
              <a:rPr sz="1200" dirty="0">
                <a:latin typeface="Times New Roman"/>
                <a:cs typeface="Times New Roman"/>
              </a:rPr>
              <a:t>umane  e </a:t>
            </a:r>
            <a:r>
              <a:rPr sz="1200" spc="-5" dirty="0">
                <a:latin typeface="Times New Roman"/>
                <a:cs typeface="Times New Roman"/>
              </a:rPr>
              <a:t>materiali al </a:t>
            </a:r>
            <a:r>
              <a:rPr sz="1200" dirty="0">
                <a:latin typeface="Times New Roman"/>
                <a:cs typeface="Times New Roman"/>
              </a:rPr>
              <a:t>vostro clima </a:t>
            </a:r>
            <a:r>
              <a:rPr sz="1200" spc="-5" dirty="0">
                <a:latin typeface="Times New Roman"/>
                <a:cs typeface="Times New Roman"/>
              </a:rPr>
              <a:t>psichico interiore ed 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ambiente materiale esteriore. Non </a:t>
            </a:r>
            <a:r>
              <a:rPr sz="1200" dirty="0">
                <a:latin typeface="Times New Roman"/>
                <a:cs typeface="Times New Roman"/>
              </a:rPr>
              <a:t>contate quindi </a:t>
            </a:r>
            <a:r>
              <a:rPr sz="1200" spc="-5" dirty="0">
                <a:latin typeface="Times New Roman"/>
                <a:cs typeface="Times New Roman"/>
              </a:rPr>
              <a:t>sull’Aggiustatore per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consolazione egoista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conforto umano.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compito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prepararvi all’avventura eterna, </a:t>
            </a:r>
            <a:r>
              <a:rPr sz="1200" dirty="0">
                <a:latin typeface="Times New Roman"/>
                <a:cs typeface="Times New Roman"/>
              </a:rPr>
              <a:t>di assicurare </a:t>
            </a:r>
            <a:r>
              <a:rPr sz="1200" spc="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 </a:t>
            </a:r>
            <a:r>
              <a:rPr sz="1200" spc="-5" dirty="0">
                <a:latin typeface="Times New Roman"/>
                <a:cs typeface="Times New Roman"/>
              </a:rPr>
              <a:t>sopravvivenza.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missione del Monitore </a:t>
            </a:r>
            <a:r>
              <a:rPr sz="1200" dirty="0">
                <a:latin typeface="Times New Roman"/>
                <a:cs typeface="Times New Roman"/>
              </a:rPr>
              <a:t>di Mistero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è di addolcire i vostri </a:t>
            </a:r>
            <a:r>
              <a:rPr sz="1200" spc="-5" dirty="0">
                <a:latin typeface="Times New Roman"/>
                <a:cs typeface="Times New Roman"/>
              </a:rPr>
              <a:t>sentimenti d’irritazione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curare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orgoglio  ferito;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preparazione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anima alla lunga carriera ascendente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impegna l’attenzione ed </a:t>
            </a:r>
            <a:r>
              <a:rPr sz="1200" dirty="0">
                <a:latin typeface="Times New Roman"/>
                <a:cs typeface="Times New Roman"/>
              </a:rPr>
              <a:t>occupa il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dell’Aggiustatore.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17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(1192.2) 108:5.7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dubito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capace di </a:t>
            </a:r>
            <a:r>
              <a:rPr sz="1200" spc="-5" dirty="0">
                <a:latin typeface="Times New Roman"/>
                <a:cs typeface="Times New Roman"/>
              </a:rPr>
              <a:t>spiegarvi esattamente quello </a:t>
            </a:r>
            <a:r>
              <a:rPr sz="1200" dirty="0">
                <a:latin typeface="Times New Roman"/>
                <a:cs typeface="Times New Roman"/>
              </a:rPr>
              <a:t>che fanno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nella vostra mente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vostra  </a:t>
            </a:r>
            <a:r>
              <a:rPr sz="1200" spc="-5" dirty="0">
                <a:latin typeface="Times New Roman"/>
                <a:cs typeface="Times New Roman"/>
              </a:rPr>
              <a:t>anima.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pienamente 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avviene </a:t>
            </a:r>
            <a:r>
              <a:rPr sz="1200" spc="-5" dirty="0">
                <a:latin typeface="Times New Roman"/>
                <a:cs typeface="Times New Roman"/>
              </a:rPr>
              <a:t>veramente nell’associazione cosmica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Monitore </a:t>
            </a:r>
            <a:r>
              <a:rPr sz="1200" dirty="0">
                <a:latin typeface="Times New Roman"/>
                <a:cs typeface="Times New Roman"/>
              </a:rPr>
              <a:t>divino e di  una mente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dirty="0">
                <a:latin typeface="Times New Roman"/>
                <a:cs typeface="Times New Roman"/>
              </a:rPr>
              <a:t>Ciò è tutto un po’ </a:t>
            </a:r>
            <a:r>
              <a:rPr sz="1200" spc="-5" dirty="0">
                <a:latin typeface="Times New Roman"/>
                <a:cs typeface="Times New Roman"/>
              </a:rPr>
              <a:t>misterioso per </a:t>
            </a:r>
            <a:r>
              <a:rPr sz="1200" dirty="0">
                <a:latin typeface="Times New Roman"/>
                <a:cs typeface="Times New Roman"/>
              </a:rPr>
              <a:t>noi, non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al piano </a:t>
            </a:r>
            <a:r>
              <a:rPr sz="1200" spc="-5" dirty="0">
                <a:latin typeface="Times New Roman"/>
                <a:cs typeface="Times New Roman"/>
              </a:rPr>
              <a:t>ed al disegno, </a:t>
            </a:r>
            <a:r>
              <a:rPr sz="1200" dirty="0">
                <a:latin typeface="Times New Roman"/>
                <a:cs typeface="Times New Roman"/>
              </a:rPr>
              <a:t>ma quanto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effettivo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compimento. Proprio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noi ci </a:t>
            </a:r>
            <a:r>
              <a:rPr sz="1200" spc="-5" dirty="0">
                <a:latin typeface="Times New Roman"/>
                <a:cs typeface="Times New Roman"/>
              </a:rPr>
              <a:t>troviamo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difficoltà così grande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dirty="0">
                <a:latin typeface="Times New Roman"/>
                <a:cs typeface="Times New Roman"/>
              </a:rPr>
              <a:t>un nome </a:t>
            </a:r>
            <a:r>
              <a:rPr sz="1200" spc="-5" dirty="0">
                <a:latin typeface="Times New Roman"/>
                <a:cs typeface="Times New Roman"/>
              </a:rPr>
              <a:t>appropriato </a:t>
            </a:r>
            <a:r>
              <a:rPr sz="1200" dirty="0">
                <a:latin typeface="Times New Roman"/>
                <a:cs typeface="Times New Roman"/>
              </a:rPr>
              <a:t>a questi doni  </a:t>
            </a:r>
            <a:r>
              <a:rPr sz="1200" spc="-5" dirty="0">
                <a:latin typeface="Times New Roman"/>
                <a:cs typeface="Times New Roman"/>
              </a:rPr>
              <a:t>celesti fatti agli </a:t>
            </a:r>
            <a:r>
              <a:rPr sz="1200" dirty="0">
                <a:latin typeface="Times New Roman"/>
                <a:cs typeface="Times New Roman"/>
              </a:rPr>
              <a:t>uomini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002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(1192.3) 108:5.8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vorrebbero cambiare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paura </a:t>
            </a:r>
            <a:r>
              <a:rPr sz="1200" dirty="0">
                <a:latin typeface="Times New Roman"/>
                <a:cs typeface="Times New Roman"/>
              </a:rPr>
              <a:t>in convinzioni </a:t>
            </a:r>
            <a:r>
              <a:rPr sz="1200" spc="-5" dirty="0">
                <a:latin typeface="Times New Roman"/>
                <a:cs typeface="Times New Roman"/>
              </a:rPr>
              <a:t>d’amore </a:t>
            </a:r>
            <a:r>
              <a:rPr sz="1200" dirty="0">
                <a:latin typeface="Times New Roman"/>
                <a:cs typeface="Times New Roman"/>
              </a:rPr>
              <a:t>e di fiducia; ma 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farlo arbitrariamente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meccanicamente; </a:t>
            </a:r>
            <a:r>
              <a:rPr sz="1200" dirty="0">
                <a:latin typeface="Times New Roman"/>
                <a:cs typeface="Times New Roman"/>
              </a:rPr>
              <a:t>ciò è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vostro. </a:t>
            </a:r>
            <a:r>
              <a:rPr sz="1200" spc="-5" dirty="0">
                <a:latin typeface="Times New Roman"/>
                <a:cs typeface="Times New Roman"/>
              </a:rPr>
              <a:t>Eseguendo quelle </a:t>
            </a:r>
            <a:r>
              <a:rPr sz="1200" dirty="0">
                <a:latin typeface="Times New Roman"/>
                <a:cs typeface="Times New Roman"/>
              </a:rPr>
              <a:t>decisioni che vi </a:t>
            </a:r>
            <a:r>
              <a:rPr sz="1200" spc="-5" dirty="0">
                <a:latin typeface="Times New Roman"/>
                <a:cs typeface="Times New Roman"/>
              </a:rPr>
              <a:t>liberano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paura,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fornite letteralmente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fulcro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successivamente appoggiare </a:t>
            </a:r>
            <a:r>
              <a:rPr sz="1200" dirty="0">
                <a:latin typeface="Times New Roman"/>
                <a:cs typeface="Times New Roman"/>
              </a:rPr>
              <a:t>una leva  </a:t>
            </a:r>
            <a:r>
              <a:rPr sz="1200" spc="-5" dirty="0">
                <a:latin typeface="Times New Roman"/>
                <a:cs typeface="Times New Roman"/>
              </a:rPr>
              <a:t>spirituale d’illuminazione che </a:t>
            </a:r>
            <a:r>
              <a:rPr sz="1200" dirty="0">
                <a:latin typeface="Times New Roman"/>
                <a:cs typeface="Times New Roman"/>
              </a:rPr>
              <a:t>vi eleva e vi fa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progredire.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848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(1192.4) 108:5.9 </a:t>
            </a:r>
            <a:r>
              <a:rPr sz="1200" spc="-5" dirty="0">
                <a:latin typeface="Times New Roman"/>
                <a:cs typeface="Times New Roman"/>
              </a:rPr>
              <a:t>Quando si giunge ai conflitti acuti </a:t>
            </a:r>
            <a:r>
              <a:rPr sz="1200" dirty="0">
                <a:latin typeface="Times New Roman"/>
                <a:cs typeface="Times New Roman"/>
              </a:rPr>
              <a:t>e ben </a:t>
            </a:r>
            <a:r>
              <a:rPr sz="1200" spc="-5" dirty="0">
                <a:latin typeface="Times New Roman"/>
                <a:cs typeface="Times New Roman"/>
              </a:rPr>
              <a:t>definiti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tendenze superiori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inferiori </a:t>
            </a:r>
            <a:r>
              <a:rPr sz="1200" spc="-5" dirty="0">
                <a:latin typeface="Times New Roman"/>
                <a:cs typeface="Times New Roman"/>
              </a:rPr>
              <a:t>delle razze,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i="1" dirty="0">
                <a:latin typeface="Times New Roman"/>
                <a:cs typeface="Times New Roman"/>
              </a:rPr>
              <a:t>è  </a:t>
            </a:r>
            <a:r>
              <a:rPr sz="1200" i="1" spc="-5" dirty="0">
                <a:latin typeface="Times New Roman"/>
                <a:cs typeface="Times New Roman"/>
              </a:rPr>
              <a:t>realmente </a:t>
            </a:r>
            <a:r>
              <a:rPr sz="1200" spc="-5" dirty="0">
                <a:latin typeface="Times New Roman"/>
                <a:cs typeface="Times New Roman"/>
              </a:rPr>
              <a:t>giusto o sbagliato </a:t>
            </a:r>
            <a:r>
              <a:rPr sz="1200" dirty="0">
                <a:latin typeface="Times New Roman"/>
                <a:cs typeface="Times New Roman"/>
              </a:rPr>
              <a:t>(non </a:t>
            </a:r>
            <a:r>
              <a:rPr sz="1200" spc="-5" dirty="0">
                <a:latin typeface="Times New Roman"/>
                <a:cs typeface="Times New Roman"/>
              </a:rPr>
              <a:t>semplicemente ciò </a:t>
            </a:r>
            <a:r>
              <a:rPr sz="1200" dirty="0">
                <a:latin typeface="Times New Roman"/>
                <a:cs typeface="Times New Roman"/>
              </a:rPr>
              <a:t>che voi </a:t>
            </a:r>
            <a:r>
              <a:rPr sz="1200" spc="-5" dirty="0">
                <a:latin typeface="Times New Roman"/>
                <a:cs typeface="Times New Roman"/>
              </a:rPr>
              <a:t>potete </a:t>
            </a:r>
            <a:r>
              <a:rPr sz="1200" dirty="0">
                <a:latin typeface="Times New Roman"/>
                <a:cs typeface="Times New Roman"/>
              </a:rPr>
              <a:t>chiamare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sbagliato),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contare sul fatto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1339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l’Aggiustatore parteciperà sempre </a:t>
            </a:r>
            <a:r>
              <a:rPr sz="1200" dirty="0">
                <a:latin typeface="Times New Roman"/>
                <a:cs typeface="Times New Roman"/>
              </a:rPr>
              <a:t>in maniera definita </a:t>
            </a:r>
            <a:r>
              <a:rPr sz="1200" spc="-5" dirty="0">
                <a:latin typeface="Times New Roman"/>
                <a:cs typeface="Times New Roman"/>
              </a:rPr>
              <a:t>ed attiva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esperienze.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tale </a:t>
            </a:r>
            <a:r>
              <a:rPr sz="1200" spc="-5" dirty="0">
                <a:latin typeface="Times New Roman"/>
                <a:cs typeface="Times New Roman"/>
              </a:rPr>
              <a:t>attività dell’Aggiustatore possa  essere </a:t>
            </a:r>
            <a:r>
              <a:rPr sz="1200" dirty="0">
                <a:latin typeface="Times New Roman"/>
                <a:cs typeface="Times New Roman"/>
              </a:rPr>
              <a:t>inconscia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partner </a:t>
            </a:r>
            <a:r>
              <a:rPr sz="1200" spc="-5" dirty="0">
                <a:latin typeface="Times New Roman"/>
                <a:cs typeface="Times New Roman"/>
              </a:rPr>
              <a:t>umano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sminuisce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suo valore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5465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(1192.5) 108:5.10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guardiano personale del </a:t>
            </a:r>
            <a:r>
              <a:rPr sz="1200" dirty="0">
                <a:latin typeface="Times New Roman"/>
                <a:cs typeface="Times New Roman"/>
              </a:rPr>
              <a:t>destino e non </a:t>
            </a:r>
            <a:r>
              <a:rPr sz="1200" spc="-5" dirty="0">
                <a:latin typeface="Times New Roman"/>
                <a:cs typeface="Times New Roman"/>
              </a:rPr>
              <a:t>riuscite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sopravvivere, quell’angelo guardiano </a:t>
            </a:r>
            <a:r>
              <a:rPr sz="1200" dirty="0">
                <a:latin typeface="Times New Roman"/>
                <a:cs typeface="Times New Roman"/>
              </a:rPr>
              <a:t>dovrà </a:t>
            </a:r>
            <a:r>
              <a:rPr sz="1200" spc="-5" dirty="0">
                <a:latin typeface="Times New Roman"/>
                <a:cs typeface="Times New Roman"/>
              </a:rPr>
              <a:t>essere  giudicato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ricevere giustificazione relativamente alla fedele esecuzione del suo incarico. Gli </a:t>
            </a:r>
            <a:r>
              <a:rPr sz="1200" dirty="0">
                <a:latin typeface="Times New Roman"/>
                <a:cs typeface="Times New Roman"/>
              </a:rPr>
              <a:t>Aggiustatori 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invece non  sono </a:t>
            </a:r>
            <a:r>
              <a:rPr sz="1200" spc="-5" dirty="0">
                <a:latin typeface="Times New Roman"/>
                <a:cs typeface="Times New Roman"/>
              </a:rPr>
              <a:t>sottoposti </a:t>
            </a:r>
            <a:r>
              <a:rPr sz="1200" dirty="0">
                <a:latin typeface="Times New Roman"/>
                <a:cs typeface="Times New Roman"/>
              </a:rPr>
              <a:t>a tale </a:t>
            </a:r>
            <a:r>
              <a:rPr sz="1200" spc="-5" dirty="0">
                <a:latin typeface="Times New Roman"/>
                <a:cs typeface="Times New Roman"/>
              </a:rPr>
              <a:t>inchiesta 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soggetti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sopravvivere. Noi </a:t>
            </a:r>
            <a:r>
              <a:rPr sz="1200" dirty="0">
                <a:latin typeface="Times New Roman"/>
                <a:cs typeface="Times New Roman"/>
              </a:rPr>
              <a:t>tutti sappiamo </a:t>
            </a:r>
            <a:r>
              <a:rPr sz="1200" spc="-5" dirty="0">
                <a:latin typeface="Times New Roman"/>
                <a:cs typeface="Times New Roman"/>
              </a:rPr>
              <a:t>che, mentre </a:t>
            </a:r>
            <a:r>
              <a:rPr sz="1200" dirty="0">
                <a:latin typeface="Times New Roman"/>
                <a:cs typeface="Times New Roman"/>
              </a:rPr>
              <a:t>è possibile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angelo possa </a:t>
            </a:r>
            <a:r>
              <a:rPr sz="1200" dirty="0">
                <a:latin typeface="Times New Roman"/>
                <a:cs typeface="Times New Roman"/>
              </a:rPr>
              <a:t>non raggiungere 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ministero,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operano </a:t>
            </a:r>
            <a:r>
              <a:rPr sz="1200" dirty="0">
                <a:latin typeface="Times New Roman"/>
                <a:cs typeface="Times New Roman"/>
              </a:rPr>
              <a:t>secondo la </a:t>
            </a:r>
            <a:r>
              <a:rPr sz="1200" spc="-5" dirty="0">
                <a:latin typeface="Times New Roman"/>
                <a:cs typeface="Times New Roman"/>
              </a:rPr>
              <a:t>perfezione del  Paradiso; </a:t>
            </a:r>
            <a:r>
              <a:rPr sz="1200" dirty="0">
                <a:latin typeface="Times New Roman"/>
                <a:cs typeface="Times New Roman"/>
              </a:rPr>
              <a:t>il loro ministero è </a:t>
            </a:r>
            <a:r>
              <a:rPr sz="1200" spc="-5" dirty="0">
                <a:latin typeface="Times New Roman"/>
                <a:cs typeface="Times New Roman"/>
              </a:rPr>
              <a:t>caratterizzato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senza difetti che va oltre la possibilità di </a:t>
            </a:r>
            <a:r>
              <a:rPr sz="1200" spc="-5" dirty="0">
                <a:latin typeface="Times New Roman"/>
                <a:cs typeface="Times New Roman"/>
              </a:rPr>
              <a:t>critica </a:t>
            </a:r>
            <a:r>
              <a:rPr sz="1200" dirty="0">
                <a:latin typeface="Times New Roman"/>
                <a:cs typeface="Times New Roman"/>
              </a:rPr>
              <a:t>da parte di qualsiasi </a:t>
            </a:r>
            <a:r>
              <a:rPr sz="1200" spc="-5" dirty="0">
                <a:latin typeface="Times New Roman"/>
                <a:cs typeface="Times New Roman"/>
              </a:rPr>
              <a:t>essere  esterno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Divinington.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avete delle guide </a:t>
            </a:r>
            <a:r>
              <a:rPr sz="1200" dirty="0">
                <a:latin typeface="Times New Roman"/>
                <a:cs typeface="Times New Roman"/>
              </a:rPr>
              <a:t>perfette;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la meta della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certamente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raggiungibile.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Dio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nell’uomo</a:t>
            </a:r>
            <a:endParaRPr sz="1600">
              <a:latin typeface="Times New Roman"/>
              <a:cs typeface="Times New Roman"/>
            </a:endParaRPr>
          </a:p>
          <a:p>
            <a:pPr marL="63500" marR="18288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(1192.6) 108:6.1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meraviglia </a:t>
            </a:r>
            <a:r>
              <a:rPr sz="1200" dirty="0">
                <a:latin typeface="Times New Roman"/>
                <a:cs typeface="Times New Roman"/>
              </a:rPr>
              <a:t>di condiscendenza divina per </a:t>
            </a:r>
            <a:r>
              <a:rPr sz="1200" spc="-5" dirty="0">
                <a:latin typeface="Times New Roman"/>
                <a:cs typeface="Times New Roman"/>
              </a:rPr>
              <a:t>degli Aggiustatori elevati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perfetti offrirsi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un’esistenza  reale </a:t>
            </a:r>
            <a:r>
              <a:rPr sz="1200" dirty="0">
                <a:latin typeface="Times New Roman"/>
                <a:cs typeface="Times New Roman"/>
              </a:rPr>
              <a:t>nella mente di creature </a:t>
            </a:r>
            <a:r>
              <a:rPr sz="1200" spc="-5" dirty="0">
                <a:latin typeface="Times New Roman"/>
                <a:cs typeface="Times New Roman"/>
              </a:rPr>
              <a:t>materiali, quali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per compiere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un’unione probatoria con </a:t>
            </a:r>
            <a:r>
              <a:rPr sz="1200" spc="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esseri  </a:t>
            </a:r>
            <a:r>
              <a:rPr sz="1200" spc="-5" dirty="0">
                <a:latin typeface="Times New Roman"/>
                <a:cs typeface="Times New Roman"/>
              </a:rPr>
              <a:t>terrestri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800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(1193.1) 108:6.2 </a:t>
            </a:r>
            <a:r>
              <a:rPr sz="1200" spc="-5" dirty="0">
                <a:latin typeface="Times New Roman"/>
                <a:cs typeface="Times New Roman"/>
              </a:rPr>
              <a:t>Qualunque </a:t>
            </a:r>
            <a:r>
              <a:rPr sz="1200" spc="-10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precedente degli abitanti </a:t>
            </a:r>
            <a:r>
              <a:rPr sz="1200" dirty="0">
                <a:latin typeface="Times New Roman"/>
                <a:cs typeface="Times New Roman"/>
              </a:rPr>
              <a:t>di un mondo, </a:t>
            </a:r>
            <a:r>
              <a:rPr sz="1200" spc="-5" dirty="0">
                <a:latin typeface="Times New Roman"/>
                <a:cs typeface="Times New Roman"/>
              </a:rPr>
              <a:t>successivamente al </a:t>
            </a:r>
            <a:r>
              <a:rPr sz="1200" dirty="0">
                <a:latin typeface="Times New Roman"/>
                <a:cs typeface="Times New Roman"/>
              </a:rPr>
              <a:t>conferimento 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divino e a  </a:t>
            </a:r>
            <a:r>
              <a:rPr sz="1200" spc="-5" dirty="0">
                <a:latin typeface="Times New Roman"/>
                <a:cs typeface="Times New Roman"/>
              </a:rPr>
              <a:t>quello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umani, gli </a:t>
            </a:r>
            <a:r>
              <a:rPr sz="1200" spc="-5" dirty="0">
                <a:latin typeface="Times New Roman"/>
                <a:cs typeface="Times New Roman"/>
              </a:rPr>
              <a:t>Aggiustatori si </a:t>
            </a:r>
            <a:r>
              <a:rPr sz="1200" dirty="0">
                <a:latin typeface="Times New Roman"/>
                <a:cs typeface="Times New Roman"/>
              </a:rPr>
              <a:t>affollano </a:t>
            </a:r>
            <a:r>
              <a:rPr sz="1200" spc="-5" dirty="0">
                <a:latin typeface="Times New Roman"/>
                <a:cs typeface="Times New Roman"/>
              </a:rPr>
              <a:t>su tale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per dimorare </a:t>
            </a:r>
            <a:r>
              <a:rPr sz="1200" dirty="0">
                <a:latin typeface="Times New Roman"/>
                <a:cs typeface="Times New Roman"/>
              </a:rPr>
              <a:t>nella mente di tutte le  </a:t>
            </a:r>
            <a:r>
              <a:rPr sz="1200" spc="-5" dirty="0">
                <a:latin typeface="Times New Roman"/>
                <a:cs typeface="Times New Roman"/>
              </a:rPr>
              <a:t>creature normali </a:t>
            </a:r>
            <a:r>
              <a:rPr sz="1200" dirty="0">
                <a:latin typeface="Times New Roman"/>
                <a:cs typeface="Times New Roman"/>
              </a:rPr>
              <a:t>dotate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volontà.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Paradisiaco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questi Monitori  </a:t>
            </a:r>
            <a:r>
              <a:rPr sz="1200" spc="-5" dirty="0">
                <a:latin typeface="Times New Roman"/>
                <a:cs typeface="Times New Roman"/>
              </a:rPr>
              <a:t>diventano veramente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“regno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cieli dentro </a:t>
            </a:r>
            <a:r>
              <a:rPr sz="1200" dirty="0">
                <a:latin typeface="Times New Roman"/>
                <a:cs typeface="Times New Roman"/>
              </a:rPr>
              <a:t>di voi”. Con il </a:t>
            </a:r>
            <a:r>
              <a:rPr sz="1200" spc="-5" dirty="0">
                <a:latin typeface="Times New Roman"/>
                <a:cs typeface="Times New Roman"/>
              </a:rPr>
              <a:t>conferimento dei </a:t>
            </a:r>
            <a:r>
              <a:rPr sz="1200" dirty="0">
                <a:latin typeface="Times New Roman"/>
                <a:cs typeface="Times New Roman"/>
              </a:rPr>
              <a:t>doni divini il </a:t>
            </a:r>
            <a:r>
              <a:rPr sz="1200" spc="-5" dirty="0">
                <a:latin typeface="Times New Roman"/>
                <a:cs typeface="Times New Roman"/>
              </a:rPr>
              <a:t>Padre si avvicina quanto </a:t>
            </a:r>
            <a:r>
              <a:rPr sz="1200" dirty="0">
                <a:latin typeface="Times New Roman"/>
                <a:cs typeface="Times New Roman"/>
              </a:rPr>
              <a:t>più possibile  </a:t>
            </a:r>
            <a:r>
              <a:rPr sz="1200" spc="-5" dirty="0">
                <a:latin typeface="Times New Roman"/>
                <a:cs typeface="Times New Roman"/>
              </a:rPr>
              <a:t>al peccato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male, </a:t>
            </a:r>
            <a:r>
              <a:rPr sz="1200" dirty="0">
                <a:latin typeface="Times New Roman"/>
                <a:cs typeface="Times New Roman"/>
              </a:rPr>
              <a:t>perché è </a:t>
            </a:r>
            <a:r>
              <a:rPr sz="1200" spc="-5" dirty="0">
                <a:latin typeface="Times New Roman"/>
                <a:cs typeface="Times New Roman"/>
              </a:rPr>
              <a:t>letteralmente vero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coesistere nella </a:t>
            </a:r>
            <a:r>
              <a:rPr sz="1200" dirty="0">
                <a:latin typeface="Times New Roman"/>
                <a:cs typeface="Times New Roman"/>
              </a:rPr>
              <a:t>mente mortale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mezzo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all’iniquità umana. Gli Aggiustatori interiori sono particolarmente </a:t>
            </a:r>
            <a:r>
              <a:rPr sz="1200" dirty="0">
                <a:latin typeface="Times New Roman"/>
                <a:cs typeface="Times New Roman"/>
              </a:rPr>
              <a:t>tormentati </a:t>
            </a:r>
            <a:r>
              <a:rPr sz="1200" spc="-5" dirty="0">
                <a:latin typeface="Times New Roman"/>
                <a:cs typeface="Times New Roman"/>
              </a:rPr>
              <a:t>dai pensieri puramente meschini ed egoisti; essi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63500" marR="36512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addolorati dall’irriverenza verso ciò che </a:t>
            </a:r>
            <a:r>
              <a:rPr sz="1200" dirty="0">
                <a:latin typeface="Times New Roman"/>
                <a:cs typeface="Times New Roman"/>
              </a:rPr>
              <a:t>è bello e divino, e </a:t>
            </a:r>
            <a:r>
              <a:rPr sz="1200" spc="-5" dirty="0">
                <a:latin typeface="Times New Roman"/>
                <a:cs typeface="Times New Roman"/>
              </a:rPr>
              <a:t>sono praticamente ostacolati </a:t>
            </a:r>
            <a:r>
              <a:rPr sz="1200" dirty="0">
                <a:latin typeface="Times New Roman"/>
                <a:cs typeface="Times New Roman"/>
              </a:rPr>
              <a:t>nella loro opera da molte delle assurde  </a:t>
            </a:r>
            <a:r>
              <a:rPr sz="1200" spc="-5" dirty="0">
                <a:latin typeface="Times New Roman"/>
                <a:cs typeface="Times New Roman"/>
              </a:rPr>
              <a:t>paure animali ed ansietà </a:t>
            </a:r>
            <a:r>
              <a:rPr sz="1200" dirty="0">
                <a:latin typeface="Times New Roman"/>
                <a:cs typeface="Times New Roman"/>
              </a:rPr>
              <a:t>infantili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77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69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(1193.2) 108:6.3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Monitori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Mistero sono indubbiamente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riflesso dell’immagine </a:t>
            </a:r>
            <a:r>
              <a:rPr sz="1200" dirty="0">
                <a:latin typeface="Times New Roman"/>
                <a:cs typeface="Times New Roman"/>
              </a:rPr>
              <a:t>di Dio  </a:t>
            </a:r>
            <a:r>
              <a:rPr sz="1200" spc="-5" dirty="0">
                <a:latin typeface="Times New Roman"/>
                <a:cs typeface="Times New Roman"/>
              </a:rPr>
              <a:t>proiettata nell’universo. Un grande maestro </a:t>
            </a:r>
            <a:r>
              <a:rPr sz="1200" dirty="0">
                <a:latin typeface="Times New Roman"/>
                <a:cs typeface="Times New Roman"/>
              </a:rPr>
              <a:t>avvertì un tempo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che </a:t>
            </a:r>
            <a:r>
              <a:rPr sz="1200" spc="-5" dirty="0">
                <a:latin typeface="Times New Roman"/>
                <a:cs typeface="Times New Roman"/>
              </a:rPr>
              <a:t>dovevano </a:t>
            </a:r>
            <a:r>
              <a:rPr sz="1200" dirty="0">
                <a:latin typeface="Times New Roman"/>
                <a:cs typeface="Times New Roman"/>
              </a:rPr>
              <a:t>rinnovarsi nello </a:t>
            </a:r>
            <a:r>
              <a:rPr sz="1200" spc="-5" dirty="0">
                <a:latin typeface="Times New Roman"/>
                <a:cs typeface="Times New Roman"/>
              </a:rPr>
              <a:t>spirito della </a:t>
            </a:r>
            <a:r>
              <a:rPr sz="1200" dirty="0">
                <a:latin typeface="Times New Roman"/>
                <a:cs typeface="Times New Roman"/>
              </a:rPr>
              <a:t>loro mente; che  </a:t>
            </a:r>
            <a:r>
              <a:rPr sz="1200" spc="-5" dirty="0">
                <a:latin typeface="Times New Roman"/>
                <a:cs typeface="Times New Roman"/>
              </a:rPr>
              <a:t>dovevano trasformarsi </a:t>
            </a:r>
            <a:r>
              <a:rPr sz="1200" dirty="0">
                <a:latin typeface="Times New Roman"/>
                <a:cs typeface="Times New Roman"/>
              </a:rPr>
              <a:t>in uomini nuovi,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Dio, creati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rettitudine ed </a:t>
            </a:r>
            <a:r>
              <a:rPr sz="1200" dirty="0">
                <a:latin typeface="Times New Roman"/>
                <a:cs typeface="Times New Roman"/>
              </a:rPr>
              <a:t>in completezza di </a:t>
            </a:r>
            <a:r>
              <a:rPr sz="1200" spc="-5" dirty="0">
                <a:latin typeface="Times New Roman"/>
                <a:cs typeface="Times New Roman"/>
              </a:rPr>
              <a:t>verità. L’Aggiustatore </a:t>
            </a:r>
            <a:r>
              <a:rPr sz="1200" dirty="0">
                <a:latin typeface="Times New Roman"/>
                <a:cs typeface="Times New Roman"/>
              </a:rPr>
              <a:t>è il marchio  </a:t>
            </a:r>
            <a:r>
              <a:rPr sz="1200" spc="-5" dirty="0">
                <a:latin typeface="Times New Roman"/>
                <a:cs typeface="Times New Roman"/>
              </a:rPr>
              <a:t>della divinità,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L’ </a:t>
            </a:r>
            <a:r>
              <a:rPr sz="1200" spc="-5" dirty="0">
                <a:latin typeface="Times New Roman"/>
                <a:cs typeface="Times New Roman"/>
              </a:rPr>
              <a:t>“immagine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riferisce alla somiglianza fisica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limiti </a:t>
            </a:r>
            <a:r>
              <a:rPr sz="1200" spc="-5" dirty="0">
                <a:latin typeface="Times New Roman"/>
                <a:cs typeface="Times New Roman"/>
              </a:rPr>
              <a:t>circoscritti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doti 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dirty="0">
                <a:latin typeface="Times New Roman"/>
                <a:cs typeface="Times New Roman"/>
              </a:rPr>
              <a:t>ma piuttosto al dono </a:t>
            </a:r>
            <a:r>
              <a:rPr sz="1200" spc="-5" dirty="0">
                <a:latin typeface="Times New Roman"/>
                <a:cs typeface="Times New Roman"/>
              </a:rPr>
              <a:t>della presenza </a:t>
            </a:r>
            <a:r>
              <a:rPr sz="1200" dirty="0">
                <a:latin typeface="Times New Roman"/>
                <a:cs typeface="Times New Roman"/>
              </a:rPr>
              <a:t>spirituale del </a:t>
            </a:r>
            <a:r>
              <a:rPr sz="1200" spc="-5" dirty="0">
                <a:latin typeface="Times New Roman"/>
                <a:cs typeface="Times New Roman"/>
              </a:rPr>
              <a:t>Padre Universale nel conferimento </a:t>
            </a:r>
            <a:r>
              <a:rPr sz="1200" dirty="0">
                <a:latin typeface="Times New Roman"/>
                <a:cs typeface="Times New Roman"/>
              </a:rPr>
              <a:t>celeste </a:t>
            </a:r>
            <a:r>
              <a:rPr sz="1200" spc="-5" dirty="0">
                <a:latin typeface="Times New Roman"/>
                <a:cs typeface="Times New Roman"/>
              </a:rPr>
              <a:t>degli 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alle </a:t>
            </a:r>
            <a:r>
              <a:rPr sz="1200" dirty="0">
                <a:latin typeface="Times New Roman"/>
                <a:cs typeface="Times New Roman"/>
              </a:rPr>
              <a:t>umili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(1193.3) 108:6.4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sorgente della realizzazione spirituale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divino in voi.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privilegio </a:t>
            </a:r>
            <a:r>
              <a:rPr sz="1200" dirty="0">
                <a:latin typeface="Times New Roman"/>
                <a:cs typeface="Times New Roman"/>
              </a:rPr>
              <a:t>e la possibilità di </a:t>
            </a:r>
            <a:r>
              <a:rPr sz="1200" spc="-5" dirty="0">
                <a:latin typeface="Times New Roman"/>
                <a:cs typeface="Times New Roman"/>
              </a:rPr>
              <a:t>sopravvivenza,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distinguono così pienamente ed eternamente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creature meramente </a:t>
            </a:r>
            <a:r>
              <a:rPr sz="1200" dirty="0">
                <a:latin typeface="Times New Roman"/>
                <a:cs typeface="Times New Roman"/>
              </a:rPr>
              <a:t>animali. 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lo stimolo spirituale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interiore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pensiero, 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lo stimolo </a:t>
            </a:r>
            <a:r>
              <a:rPr sz="1200" spc="-5" dirty="0">
                <a:latin typeface="Times New Roman"/>
                <a:cs typeface="Times New Roman"/>
              </a:rPr>
              <a:t>esterno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fisico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meccanismo nervoso-energetico del corpo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276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(1193.4) 108:6.5 </a:t>
            </a:r>
            <a:r>
              <a:rPr sz="1200" spc="-5" dirty="0">
                <a:latin typeface="Times New Roman"/>
                <a:cs typeface="Times New Roman"/>
              </a:rPr>
              <a:t>Questi fedeli custodi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futura </a:t>
            </a:r>
            <a:r>
              <a:rPr sz="1200" spc="-5" dirty="0">
                <a:latin typeface="Times New Roman"/>
                <a:cs typeface="Times New Roman"/>
              </a:rPr>
              <a:t>duplicano infallibilmente ogni creazione mentale 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contropartita  spirituale; lentamente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sicuramente essi </a:t>
            </a:r>
            <a:r>
              <a:rPr sz="1200" dirty="0">
                <a:latin typeface="Times New Roman"/>
                <a:cs typeface="Times New Roman"/>
              </a:rPr>
              <a:t>vi ricreano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(soltanto </a:t>
            </a:r>
            <a:r>
              <a:rPr sz="1200" spc="-5" dirty="0">
                <a:latin typeface="Times New Roman"/>
                <a:cs typeface="Times New Roman"/>
              </a:rPr>
              <a:t>spiritualmente) per </a:t>
            </a:r>
            <a:r>
              <a:rPr sz="1200" dirty="0">
                <a:latin typeface="Times New Roman"/>
                <a:cs typeface="Times New Roman"/>
              </a:rPr>
              <a:t>la risurrezione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della sopravvivenza.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squisite nuove </a:t>
            </a:r>
            <a:r>
              <a:rPr sz="1200" spc="-5" dirty="0">
                <a:latin typeface="Times New Roman"/>
                <a:cs typeface="Times New Roman"/>
              </a:rPr>
              <a:t>creazioni </a:t>
            </a:r>
            <a:r>
              <a:rPr sz="1200" dirty="0">
                <a:latin typeface="Times New Roman"/>
                <a:cs typeface="Times New Roman"/>
              </a:rPr>
              <a:t>spirituali sono </a:t>
            </a:r>
            <a:r>
              <a:rPr sz="1200" spc="-5" dirty="0">
                <a:latin typeface="Times New Roman"/>
                <a:cs typeface="Times New Roman"/>
              </a:rPr>
              <a:t>preservate nella </a:t>
            </a:r>
            <a:r>
              <a:rPr sz="1200" dirty="0">
                <a:latin typeface="Times New Roman"/>
                <a:cs typeface="Times New Roman"/>
              </a:rPr>
              <a:t>realtà </a:t>
            </a:r>
            <a:r>
              <a:rPr sz="1200" spc="-5" dirty="0">
                <a:latin typeface="Times New Roman"/>
                <a:cs typeface="Times New Roman"/>
              </a:rPr>
              <a:t>emergente della </a:t>
            </a:r>
            <a:r>
              <a:rPr sz="1200" dirty="0">
                <a:latin typeface="Times New Roman"/>
                <a:cs typeface="Times New Roman"/>
              </a:rPr>
              <a:t>vostra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anima</a:t>
            </a:r>
            <a:endParaRPr sz="1200">
              <a:latin typeface="Times New Roman"/>
              <a:cs typeface="Times New Roman"/>
            </a:endParaRPr>
          </a:p>
          <a:p>
            <a:pPr marL="76200" marR="8890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immortale </a:t>
            </a:r>
            <a:r>
              <a:rPr sz="1200" dirty="0">
                <a:latin typeface="Times New Roman"/>
                <a:cs typeface="Times New Roman"/>
              </a:rPr>
              <a:t>in evoluzione, il vostro io </a:t>
            </a:r>
            <a:r>
              <a:rPr sz="1200" spc="-5" dirty="0">
                <a:latin typeface="Times New Roman"/>
                <a:cs typeface="Times New Roman"/>
              </a:rPr>
              <a:t>morontiale. Queste realtà esistono </a:t>
            </a:r>
            <a:r>
              <a:rPr sz="1200" dirty="0">
                <a:latin typeface="Times New Roman"/>
                <a:cs typeface="Times New Roman"/>
              </a:rPr>
              <a:t>effettivamente, nonostante che </a:t>
            </a:r>
            <a:r>
              <a:rPr sz="1200" spc="-5" dirty="0">
                <a:latin typeface="Times New Roman"/>
                <a:cs typeface="Times New Roman"/>
              </a:rPr>
              <a:t>l’Aggiustatore sia </a:t>
            </a:r>
            <a:r>
              <a:rPr sz="1200" dirty="0">
                <a:latin typeface="Times New Roman"/>
                <a:cs typeface="Times New Roman"/>
              </a:rPr>
              <a:t>raramente 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elevare queste </a:t>
            </a:r>
            <a:r>
              <a:rPr sz="1200" spc="-5" dirty="0">
                <a:latin typeface="Times New Roman"/>
                <a:cs typeface="Times New Roman"/>
              </a:rPr>
              <a:t>riproduzioni </a:t>
            </a:r>
            <a:r>
              <a:rPr sz="1200" dirty="0">
                <a:latin typeface="Times New Roman"/>
                <a:cs typeface="Times New Roman"/>
              </a:rPr>
              <a:t>a sufficienza da </a:t>
            </a:r>
            <a:r>
              <a:rPr sz="1200" spc="-5" dirty="0">
                <a:latin typeface="Times New Roman"/>
                <a:cs typeface="Times New Roman"/>
              </a:rPr>
              <a:t>esporle alla </a:t>
            </a:r>
            <a:r>
              <a:rPr sz="1200" dirty="0">
                <a:latin typeface="Times New Roman"/>
                <a:cs typeface="Times New Roman"/>
              </a:rPr>
              <a:t>luce della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coscienza.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81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(1193.5) 108:6.6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1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genitore </a:t>
            </a:r>
            <a:r>
              <a:rPr sz="1200" dirty="0">
                <a:latin typeface="Times New Roman"/>
                <a:cs typeface="Times New Roman"/>
              </a:rPr>
              <a:t>umano, </a:t>
            </a:r>
            <a:r>
              <a:rPr sz="1200" spc="-5" dirty="0">
                <a:latin typeface="Times New Roman"/>
                <a:cs typeface="Times New Roman"/>
              </a:rPr>
              <a:t>così l’Aggiustatore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genitore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persona reale, del </a:t>
            </a:r>
            <a:r>
              <a:rPr sz="1200" dirty="0">
                <a:latin typeface="Times New Roman"/>
                <a:cs typeface="Times New Roman"/>
              </a:rPr>
              <a:t>vostro io 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progresso, </a:t>
            </a:r>
            <a:r>
              <a:rPr sz="1200" dirty="0">
                <a:latin typeface="Times New Roman"/>
                <a:cs typeface="Times New Roman"/>
              </a:rPr>
              <a:t>del vostro io morontiale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e del vostro io </a:t>
            </a:r>
            <a:r>
              <a:rPr sz="1200" spc="-5" dirty="0">
                <a:latin typeface="Times New Roman"/>
                <a:cs typeface="Times New Roman"/>
              </a:rPr>
              <a:t>spirituale futuro.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quest’anima </a:t>
            </a:r>
            <a:r>
              <a:rPr sz="1200" dirty="0">
                <a:latin typeface="Times New Roman"/>
                <a:cs typeface="Times New Roman"/>
              </a:rPr>
              <a:t>morontiale in evoluzione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giudici </a:t>
            </a:r>
            <a:r>
              <a:rPr sz="1200" dirty="0">
                <a:latin typeface="Times New Roman"/>
                <a:cs typeface="Times New Roman"/>
              </a:rPr>
              <a:t>ed i censori </a:t>
            </a:r>
            <a:r>
              <a:rPr sz="1200" spc="-5" dirty="0">
                <a:latin typeface="Times New Roman"/>
                <a:cs typeface="Times New Roman"/>
              </a:rPr>
              <a:t>discernono quando </a:t>
            </a:r>
            <a:r>
              <a:rPr sz="1200" dirty="0">
                <a:latin typeface="Times New Roman"/>
                <a:cs typeface="Times New Roman"/>
              </a:rPr>
              <a:t>decretano la vostra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elevano </a:t>
            </a:r>
            <a:r>
              <a:rPr sz="1200" dirty="0">
                <a:latin typeface="Times New Roman"/>
                <a:cs typeface="Times New Roman"/>
              </a:rPr>
              <a:t>in nuovi mondi e </a:t>
            </a:r>
            <a:r>
              <a:rPr sz="1200" spc="-5" dirty="0">
                <a:latin typeface="Times New Roman"/>
                <a:cs typeface="Times New Roman"/>
              </a:rPr>
              <a:t>nell’esistenza </a:t>
            </a:r>
            <a:r>
              <a:rPr sz="1200" dirty="0">
                <a:latin typeface="Times New Roman"/>
                <a:cs typeface="Times New Roman"/>
              </a:rPr>
              <a:t>eterna  in </a:t>
            </a:r>
            <a:r>
              <a:rPr sz="1200" spc="-5" dirty="0">
                <a:latin typeface="Times New Roman"/>
                <a:cs typeface="Times New Roman"/>
              </a:rPr>
              <a:t>collegamento perpetuo </a:t>
            </a:r>
            <a:r>
              <a:rPr sz="1200" dirty="0">
                <a:latin typeface="Times New Roman"/>
                <a:cs typeface="Times New Roman"/>
              </a:rPr>
              <a:t>con il vostro </a:t>
            </a:r>
            <a:r>
              <a:rPr sz="1200" spc="-5" dirty="0">
                <a:latin typeface="Times New Roman"/>
                <a:cs typeface="Times New Roman"/>
              </a:rPr>
              <a:t>fedele </a:t>
            </a:r>
            <a:r>
              <a:rPr sz="1200" dirty="0">
                <a:latin typeface="Times New Roman"/>
                <a:cs typeface="Times New Roman"/>
              </a:rPr>
              <a:t>partner — </a:t>
            </a:r>
            <a:r>
              <a:rPr sz="1200" spc="-5" dirty="0">
                <a:latin typeface="Times New Roman"/>
                <a:cs typeface="Times New Roman"/>
              </a:rPr>
              <a:t>Dio,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l’Aggiustatore.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3720" cy="23164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984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(1193.6) 108:6.7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antenati eterni, gli originari </a:t>
            </a:r>
            <a:r>
              <a:rPr sz="1200" dirty="0">
                <a:latin typeface="Times New Roman"/>
                <a:cs typeface="Times New Roman"/>
              </a:rPr>
              <a:t>divini, delle vostre </a:t>
            </a:r>
            <a:r>
              <a:rPr sz="1200" spc="-5" dirty="0">
                <a:latin typeface="Times New Roman"/>
                <a:cs typeface="Times New Roman"/>
              </a:rPr>
              <a:t>anime immortali </a:t>
            </a:r>
            <a:r>
              <a:rPr sz="1200" dirty="0">
                <a:latin typeface="Times New Roman"/>
                <a:cs typeface="Times New Roman"/>
              </a:rPr>
              <a:t>in evoluzione; sono la </a:t>
            </a:r>
            <a:r>
              <a:rPr sz="1200" spc="-5" dirty="0">
                <a:latin typeface="Times New Roman"/>
                <a:cs typeface="Times New Roman"/>
              </a:rPr>
              <a:t>spinta  incessante </a:t>
            </a:r>
            <a:r>
              <a:rPr sz="1200" dirty="0">
                <a:latin typeface="Times New Roman"/>
                <a:cs typeface="Times New Roman"/>
              </a:rPr>
              <a:t>che porta l’uomo a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governare l’esistenza materiale presente alla </a:t>
            </a:r>
            <a:r>
              <a:rPr sz="1200" dirty="0">
                <a:latin typeface="Times New Roman"/>
                <a:cs typeface="Times New Roman"/>
              </a:rPr>
              <a:t>luce della </a:t>
            </a:r>
            <a:r>
              <a:rPr sz="1200" spc="-5" dirty="0">
                <a:latin typeface="Times New Roman"/>
                <a:cs typeface="Times New Roman"/>
              </a:rPr>
              <a:t>carriera spirituale futura. </a:t>
            </a:r>
            <a:r>
              <a:rPr sz="1200" dirty="0">
                <a:latin typeface="Times New Roman"/>
                <a:cs typeface="Times New Roman"/>
              </a:rPr>
              <a:t>I Monitori  sono i </a:t>
            </a:r>
            <a:r>
              <a:rPr sz="1200" spc="-5" dirty="0">
                <a:latin typeface="Times New Roman"/>
                <a:cs typeface="Times New Roman"/>
              </a:rPr>
              <a:t>prigionieri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speranza imperitura,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sorgenti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progressione eterna.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felici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comunicare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soggetti attraverso canali </a:t>
            </a:r>
            <a:r>
              <a:rPr sz="1200" dirty="0">
                <a:latin typeface="Times New Roman"/>
                <a:cs typeface="Times New Roman"/>
              </a:rPr>
              <a:t>più o </a:t>
            </a:r>
            <a:r>
              <a:rPr sz="1200" spc="-5" dirty="0">
                <a:latin typeface="Times New Roman"/>
                <a:cs typeface="Times New Roman"/>
              </a:rPr>
              <a:t>meno diretti!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godono quando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a meno di simboli e di </a:t>
            </a:r>
            <a:r>
              <a:rPr sz="1200" spc="-5" dirty="0">
                <a:latin typeface="Times New Roman"/>
                <a:cs typeface="Times New Roman"/>
              </a:rPr>
              <a:t>altri metodi </a:t>
            </a:r>
            <a:r>
              <a:rPr sz="1200" dirty="0">
                <a:latin typeface="Times New Roman"/>
                <a:cs typeface="Times New Roman"/>
              </a:rPr>
              <a:t>indiretti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indirizzare come lampi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messaggi all’intelletto dei loro partner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umani!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(1194.1) 108:6.8 </a:t>
            </a:r>
            <a:r>
              <a:rPr sz="1200" spc="-5" dirty="0">
                <a:latin typeface="Times New Roman"/>
                <a:cs typeface="Times New Roman"/>
              </a:rPr>
              <a:t>Voi umani avete dato </a:t>
            </a:r>
            <a:r>
              <a:rPr sz="1200" dirty="0">
                <a:latin typeface="Times New Roman"/>
                <a:cs typeface="Times New Roman"/>
              </a:rPr>
              <a:t>avvio </a:t>
            </a:r>
            <a:r>
              <a:rPr sz="1200" spc="-5" dirty="0">
                <a:latin typeface="Times New Roman"/>
                <a:cs typeface="Times New Roman"/>
              </a:rPr>
              <a:t>allo schiudersi interminabile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panorama quasi </a:t>
            </a:r>
            <a:r>
              <a:rPr sz="1200" dirty="0">
                <a:latin typeface="Times New Roman"/>
                <a:cs typeface="Times New Roman"/>
              </a:rPr>
              <a:t>infinito, </a:t>
            </a:r>
            <a:r>
              <a:rPr sz="1200" spc="-5" dirty="0">
                <a:latin typeface="Times New Roman"/>
                <a:cs typeface="Times New Roman"/>
              </a:rPr>
              <a:t>un’espansione </a:t>
            </a:r>
            <a:r>
              <a:rPr sz="1200" dirty="0">
                <a:latin typeface="Times New Roman"/>
                <a:cs typeface="Times New Roman"/>
              </a:rPr>
              <a:t>illimitata di </a:t>
            </a:r>
            <a:r>
              <a:rPr sz="1200" spc="-5" dirty="0">
                <a:latin typeface="Times New Roman"/>
                <a:cs typeface="Times New Roman"/>
              </a:rPr>
              <a:t>sfere 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e sempre più vaste,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offrono delle 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stimolante,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avventure incomparabili, </a:t>
            </a:r>
            <a:r>
              <a:rPr sz="1200" dirty="0">
                <a:latin typeface="Times New Roman"/>
                <a:cs typeface="Times New Roman"/>
              </a:rPr>
              <a:t>d’incertezze  sublimi e di </a:t>
            </a:r>
            <a:r>
              <a:rPr sz="1200" spc="-5" dirty="0">
                <a:latin typeface="Times New Roman"/>
                <a:cs typeface="Times New Roman"/>
              </a:rPr>
              <a:t>compimenti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confini. Quando </a:t>
            </a:r>
            <a:r>
              <a:rPr sz="1200" dirty="0">
                <a:latin typeface="Times New Roman"/>
                <a:cs typeface="Times New Roman"/>
              </a:rPr>
              <a:t>le nubi </a:t>
            </a:r>
            <a:r>
              <a:rPr sz="1200" spc="-5" dirty="0">
                <a:latin typeface="Times New Roman"/>
                <a:cs typeface="Times New Roman"/>
              </a:rPr>
              <a:t>si addensano </a:t>
            </a:r>
            <a:r>
              <a:rPr sz="1200" dirty="0">
                <a:latin typeface="Times New Roman"/>
                <a:cs typeface="Times New Roman"/>
              </a:rPr>
              <a:t>sopra di voi, la vostra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dovrebbe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il fatto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presenza dell’Aggiustatore interiore, </a:t>
            </a:r>
            <a:r>
              <a:rPr sz="1200" dirty="0">
                <a:latin typeface="Times New Roman"/>
                <a:cs typeface="Times New Roman"/>
              </a:rPr>
              <a:t>e voi </a:t>
            </a:r>
            <a:r>
              <a:rPr sz="1200" spc="-5" dirty="0">
                <a:latin typeface="Times New Roman"/>
                <a:cs typeface="Times New Roman"/>
              </a:rPr>
              <a:t>dovreste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essere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guardare </a:t>
            </a:r>
            <a:r>
              <a:rPr sz="1200" dirty="0">
                <a:latin typeface="Times New Roman"/>
                <a:cs typeface="Times New Roman"/>
              </a:rPr>
              <a:t>oltre le nebbie </a:t>
            </a:r>
            <a:r>
              <a:rPr sz="1200" spc="-5" dirty="0">
                <a:latin typeface="Times New Roman"/>
                <a:cs typeface="Times New Roman"/>
              </a:rPr>
              <a:t>dell’incertezza umana,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bagliore scintillante del </a:t>
            </a:r>
            <a:r>
              <a:rPr sz="1200" dirty="0">
                <a:latin typeface="Times New Roman"/>
                <a:cs typeface="Times New Roman"/>
              </a:rPr>
              <a:t>sole </a:t>
            </a:r>
            <a:r>
              <a:rPr sz="1200" spc="-5" dirty="0">
                <a:latin typeface="Times New Roman"/>
                <a:cs typeface="Times New Roman"/>
              </a:rPr>
              <a:t>d’eterna rettitudine </a:t>
            </a:r>
            <a:r>
              <a:rPr sz="1200" dirty="0">
                <a:latin typeface="Times New Roman"/>
                <a:cs typeface="Times New Roman"/>
              </a:rPr>
              <a:t>sulle altezze invitanti dei 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(1194.2) 108:6.9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Messaggero </a:t>
            </a:r>
            <a:r>
              <a:rPr sz="1200" dirty="0">
                <a:latin typeface="Times New Roman"/>
                <a:cs typeface="Times New Roman"/>
              </a:rPr>
              <a:t>Solitario di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Orvonton.]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12700" marR="5080">
              <a:lnSpc>
                <a:spcPts val="2520"/>
              </a:lnSpc>
              <a:spcBef>
                <a:spcPts val="280"/>
              </a:spcBef>
            </a:pPr>
            <a:r>
              <a:rPr spc="-5" dirty="0"/>
              <a:t>Fascicolo </a:t>
            </a:r>
            <a:r>
              <a:rPr dirty="0"/>
              <a:t>109: </a:t>
            </a:r>
            <a:r>
              <a:rPr spc="-10" dirty="0"/>
              <a:t>Relazione </a:t>
            </a:r>
            <a:r>
              <a:rPr spc="-5" dirty="0"/>
              <a:t>degli Aggiustatori con le </a:t>
            </a:r>
            <a:r>
              <a:rPr spc="-15" dirty="0"/>
              <a:t>creature  </a:t>
            </a:r>
            <a:r>
              <a:rPr spc="-5" dirty="0"/>
              <a:t>dell’universo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90219" y="1333245"/>
            <a:ext cx="8160384" cy="307594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 marR="9144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(1195.1) 109:0.1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Aggiustatori 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figli della carriera </a:t>
            </a:r>
            <a:r>
              <a:rPr sz="1200" dirty="0">
                <a:latin typeface="Times New Roman"/>
                <a:cs typeface="Times New Roman"/>
              </a:rPr>
              <a:t>universale,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gli </a:t>
            </a:r>
            <a:r>
              <a:rPr sz="1200" dirty="0">
                <a:latin typeface="Times New Roman"/>
                <a:cs typeface="Times New Roman"/>
              </a:rPr>
              <a:t>Aggiustatori </a:t>
            </a:r>
            <a:r>
              <a:rPr sz="1200" spc="-5" dirty="0">
                <a:latin typeface="Times New Roman"/>
                <a:cs typeface="Times New Roman"/>
              </a:rPr>
              <a:t>vergini devono </a:t>
            </a:r>
            <a:r>
              <a:rPr sz="1200" dirty="0">
                <a:latin typeface="Times New Roman"/>
                <a:cs typeface="Times New Roman"/>
              </a:rPr>
              <a:t>acquisire 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mentre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crescono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sviluppano. Come la </a:t>
            </a:r>
            <a:r>
              <a:rPr sz="1200" spc="-5" dirty="0">
                <a:latin typeface="Times New Roman"/>
                <a:cs typeface="Times New Roman"/>
              </a:rPr>
              <a:t>personalità del </a:t>
            </a:r>
            <a:r>
              <a:rPr sz="1200" dirty="0">
                <a:latin typeface="Times New Roman"/>
                <a:cs typeface="Times New Roman"/>
              </a:rPr>
              <a:t>bambino </a:t>
            </a:r>
            <a:r>
              <a:rPr sz="1200" spc="-5" dirty="0">
                <a:latin typeface="Times New Roman"/>
                <a:cs typeface="Times New Roman"/>
              </a:rPr>
              <a:t>umano cresce attraverso </a:t>
            </a:r>
            <a:r>
              <a:rPr sz="1200" dirty="0">
                <a:latin typeface="Times New Roman"/>
                <a:cs typeface="Times New Roman"/>
              </a:rPr>
              <a:t>le lotte  </a:t>
            </a:r>
            <a:r>
              <a:rPr sz="1200" spc="-5" dirty="0">
                <a:latin typeface="Times New Roman"/>
                <a:cs typeface="Times New Roman"/>
              </a:rPr>
              <a:t>dell’esperienza evoluzionaria, così l’Aggiustatore cresce nel </a:t>
            </a:r>
            <a:r>
              <a:rPr sz="1200" dirty="0">
                <a:latin typeface="Times New Roman"/>
                <a:cs typeface="Times New Roman"/>
              </a:rPr>
              <a:t>corso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prove </a:t>
            </a:r>
            <a:r>
              <a:rPr sz="1200" spc="-5" dirty="0">
                <a:latin typeface="Times New Roman"/>
                <a:cs typeface="Times New Roman"/>
              </a:rPr>
              <a:t>preparatorie allo </a:t>
            </a:r>
            <a:r>
              <a:rPr sz="1200" dirty="0">
                <a:latin typeface="Times New Roman"/>
                <a:cs typeface="Times New Roman"/>
              </a:rPr>
              <a:t>stadio </a:t>
            </a:r>
            <a:r>
              <a:rPr sz="1200" spc="-5" dirty="0">
                <a:latin typeface="Times New Roman"/>
                <a:cs typeface="Times New Roman"/>
              </a:rPr>
              <a:t>successivo della </a:t>
            </a:r>
            <a:r>
              <a:rPr sz="1200" spc="10" dirty="0">
                <a:latin typeface="Times New Roman"/>
                <a:cs typeface="Times New Roman"/>
              </a:rPr>
              <a:t>vita  </a:t>
            </a:r>
            <a:r>
              <a:rPr sz="1200" spc="-5" dirty="0">
                <a:latin typeface="Times New Roman"/>
                <a:cs typeface="Times New Roman"/>
              </a:rPr>
              <a:t>ascendente. </a:t>
            </a:r>
            <a:r>
              <a:rPr sz="1200" dirty="0">
                <a:latin typeface="Times New Roman"/>
                <a:cs typeface="Times New Roman"/>
              </a:rPr>
              <a:t>Come il bambino </a:t>
            </a:r>
            <a:r>
              <a:rPr sz="1200" spc="-5" dirty="0">
                <a:latin typeface="Times New Roman"/>
                <a:cs typeface="Times New Roman"/>
              </a:rPr>
              <a:t>acquisisce flessibilità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adattamento </a:t>
            </a:r>
            <a:r>
              <a:rPr sz="1200" dirty="0">
                <a:latin typeface="Times New Roman"/>
                <a:cs typeface="Times New Roman"/>
              </a:rPr>
              <a:t>in vista </a:t>
            </a:r>
            <a:r>
              <a:rPr sz="1200" spc="-5" dirty="0">
                <a:latin typeface="Times New Roman"/>
                <a:cs typeface="Times New Roman"/>
              </a:rPr>
              <a:t>delle sue 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adulto mediante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gioco dell’infanzia terrena, così l’Aggiustatore </a:t>
            </a:r>
            <a:r>
              <a:rPr sz="1200" dirty="0">
                <a:latin typeface="Times New Roman"/>
                <a:cs typeface="Times New Roman"/>
              </a:rPr>
              <a:t>interiore </a:t>
            </a:r>
            <a:r>
              <a:rPr sz="1200" spc="-5" dirty="0">
                <a:latin typeface="Times New Roman"/>
                <a:cs typeface="Times New Roman"/>
              </a:rPr>
              <a:t>acquisisce abilità per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stadio successivo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virtù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pianificazione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preliminare, sul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quelle attività che hanno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fare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 marL="50800" marR="159385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L’esistenza </a:t>
            </a:r>
            <a:r>
              <a:rPr sz="1200" dirty="0">
                <a:latin typeface="Times New Roman"/>
                <a:cs typeface="Times New Roman"/>
              </a:rPr>
              <a:t>umana costituisce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pratica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efficacemente </a:t>
            </a:r>
            <a:r>
              <a:rPr sz="1200" dirty="0">
                <a:latin typeface="Times New Roman"/>
                <a:cs typeface="Times New Roman"/>
              </a:rPr>
              <a:t>utilizzato </a:t>
            </a:r>
            <a:r>
              <a:rPr sz="1200" spc="-5" dirty="0">
                <a:latin typeface="Times New Roman"/>
                <a:cs typeface="Times New Roman"/>
              </a:rPr>
              <a:t>dall’Aggiustatore per prepararsi alle </a:t>
            </a:r>
            <a:r>
              <a:rPr sz="1200" dirty="0">
                <a:latin typeface="Times New Roman"/>
                <a:cs typeface="Times New Roman"/>
              </a:rPr>
              <a:t>accresciute  </a:t>
            </a:r>
            <a:r>
              <a:rPr sz="1200" spc="-5" dirty="0">
                <a:latin typeface="Times New Roman"/>
                <a:cs typeface="Times New Roman"/>
              </a:rPr>
              <a:t>responsabilità ed alle maggiori </a:t>
            </a:r>
            <a:r>
              <a:rPr sz="1200" dirty="0">
                <a:latin typeface="Times New Roman"/>
                <a:cs typeface="Times New Roman"/>
              </a:rPr>
              <a:t>opportunità di una vita </a:t>
            </a:r>
            <a:r>
              <a:rPr sz="1200" spc="-5" dirty="0">
                <a:latin typeface="Times New Roman"/>
                <a:cs typeface="Times New Roman"/>
              </a:rPr>
              <a:t>futura. Ma gli sforzi dell’Aggiustatore </a:t>
            </a:r>
            <a:r>
              <a:rPr sz="1200" dirty="0">
                <a:latin typeface="Times New Roman"/>
                <a:cs typeface="Times New Roman"/>
              </a:rPr>
              <a:t>mentre vive in voi non sono </a:t>
            </a:r>
            <a:r>
              <a:rPr sz="1200" spc="5" dirty="0">
                <a:latin typeface="Times New Roman"/>
                <a:cs typeface="Times New Roman"/>
              </a:rPr>
              <a:t>tanto  </a:t>
            </a:r>
            <a:r>
              <a:rPr sz="1200" dirty="0">
                <a:latin typeface="Times New Roman"/>
                <a:cs typeface="Times New Roman"/>
              </a:rPr>
              <a:t>rivolti </a:t>
            </a:r>
            <a:r>
              <a:rPr sz="1200" spc="-5" dirty="0">
                <a:latin typeface="Times New Roman"/>
                <a:cs typeface="Times New Roman"/>
              </a:rPr>
              <a:t>agli affari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temporale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dell’esistenza planetaria. Oggi 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stanno, </a:t>
            </a:r>
            <a:r>
              <a:rPr sz="1200" spc="-5" dirty="0">
                <a:latin typeface="Times New Roman"/>
                <a:cs typeface="Times New Roman"/>
              </a:rPr>
              <a:t>per così </a:t>
            </a:r>
            <a:r>
              <a:rPr sz="1200" spc="5" dirty="0">
                <a:latin typeface="Times New Roman"/>
                <a:cs typeface="Times New Roman"/>
              </a:rPr>
              <a:t>dire, </a:t>
            </a:r>
            <a:r>
              <a:rPr sz="1200" dirty="0">
                <a:latin typeface="Times New Roman"/>
                <a:cs typeface="Times New Roman"/>
              </a:rPr>
              <a:t>facendo le  </a:t>
            </a:r>
            <a:r>
              <a:rPr sz="1200" spc="-5" dirty="0">
                <a:latin typeface="Times New Roman"/>
                <a:cs typeface="Times New Roman"/>
              </a:rPr>
              <a:t>prove delle realtà della carriera universale nelle </a:t>
            </a:r>
            <a:r>
              <a:rPr sz="1200" dirty="0">
                <a:latin typeface="Times New Roman"/>
                <a:cs typeface="Times New Roman"/>
              </a:rPr>
              <a:t>menti in evoluzione </a:t>
            </a:r>
            <a:r>
              <a:rPr sz="1200" spc="-5" dirty="0">
                <a:latin typeface="Times New Roman"/>
                <a:cs typeface="Times New Roman"/>
              </a:rPr>
              <a:t>degli esseri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Lo sviluppo degli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Aggiustatori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(1195.2) 109:1.1 </a:t>
            </a:r>
            <a:r>
              <a:rPr sz="1200" dirty="0">
                <a:latin typeface="Times New Roman"/>
                <a:cs typeface="Times New Roman"/>
              </a:rPr>
              <a:t>Ci 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piano </a:t>
            </a:r>
            <a:r>
              <a:rPr sz="1200" spc="-5" dirty="0">
                <a:latin typeface="Times New Roman"/>
                <a:cs typeface="Times New Roman"/>
              </a:rPr>
              <a:t>completo </a:t>
            </a:r>
            <a:r>
              <a:rPr sz="1200" dirty="0">
                <a:latin typeface="Times New Roman"/>
                <a:cs typeface="Times New Roman"/>
              </a:rPr>
              <a:t>e minuzioso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e lo sviluppo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vergini prima che  siano </a:t>
            </a:r>
            <a:r>
              <a:rPr sz="1200" spc="-5" dirty="0">
                <a:latin typeface="Times New Roman"/>
                <a:cs typeface="Times New Roman"/>
              </a:rPr>
              <a:t>inviati fuori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Divinington, </a:t>
            </a:r>
            <a:r>
              <a:rPr sz="1200" dirty="0">
                <a:latin typeface="Times New Roman"/>
                <a:cs typeface="Times New Roman"/>
              </a:rPr>
              <a:t>ma noi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sappiamo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su questo. Esiste indubbiamente anche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esteso </a:t>
            </a:r>
            <a:r>
              <a:rPr sz="1200" spc="5" dirty="0">
                <a:latin typeface="Times New Roman"/>
                <a:cs typeface="Times New Roman"/>
              </a:rPr>
              <a:t>sistema </a:t>
            </a:r>
            <a:r>
              <a:rPr sz="1200" spc="-5" dirty="0">
                <a:latin typeface="Times New Roman"/>
                <a:cs typeface="Times New Roman"/>
              </a:rPr>
              <a:t>per  ripreparare gli Aggiustatori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residenza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s’imbarchino </a:t>
            </a:r>
            <a:r>
              <a:rPr sz="1200" dirty="0">
                <a:latin typeface="Times New Roman"/>
                <a:cs typeface="Times New Roman"/>
              </a:rPr>
              <a:t>in nuove missioni di </a:t>
            </a:r>
            <a:r>
              <a:rPr sz="1200" spc="-5" dirty="0">
                <a:latin typeface="Times New Roman"/>
                <a:cs typeface="Times New Roman"/>
              </a:rPr>
              <a:t>associazione con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mortale, </a:t>
            </a:r>
            <a:r>
              <a:rPr sz="1200" dirty="0">
                <a:latin typeface="Times New Roman"/>
                <a:cs typeface="Times New Roman"/>
              </a:rPr>
              <a:t>ma anche in questo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sappiamo.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355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01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(1195.3) 109:1.2 </a:t>
            </a:r>
            <a:r>
              <a:rPr sz="1200" spc="-10" dirty="0">
                <a:latin typeface="Times New Roman"/>
                <a:cs typeface="Times New Roman"/>
              </a:rPr>
              <a:t>Mi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riferito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Personalizzati </a:t>
            </a:r>
            <a:r>
              <a:rPr sz="1200" spc="-5" dirty="0">
                <a:latin typeface="Times New Roman"/>
                <a:cs typeface="Times New Roman"/>
              </a:rPr>
              <a:t>che ogni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mortale abitato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Monitore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sopravvivere, quando l’Aggiustatore </a:t>
            </a:r>
            <a:r>
              <a:rPr sz="1200" dirty="0">
                <a:latin typeface="Times New Roman"/>
                <a:cs typeface="Times New Roman"/>
              </a:rPr>
              <a:t>ritorna a </a:t>
            </a:r>
            <a:r>
              <a:rPr sz="1200" spc="-5" dirty="0">
                <a:latin typeface="Times New Roman"/>
                <a:cs typeface="Times New Roman"/>
              </a:rPr>
              <a:t>Divinington </a:t>
            </a:r>
            <a:r>
              <a:rPr sz="1200" dirty="0">
                <a:latin typeface="Times New Roman"/>
                <a:cs typeface="Times New Roman"/>
              </a:rPr>
              <a:t>è sottoposto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 complementare. Questo  addestramento </a:t>
            </a:r>
            <a:r>
              <a:rPr sz="1200" dirty="0">
                <a:latin typeface="Times New Roman"/>
                <a:cs typeface="Times New Roman"/>
              </a:rPr>
              <a:t>addizionale è </a:t>
            </a:r>
            <a:r>
              <a:rPr sz="1200" spc="-5" dirty="0">
                <a:latin typeface="Times New Roman"/>
                <a:cs typeface="Times New Roman"/>
              </a:rPr>
              <a:t>reso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dall’esperienza </a:t>
            </a:r>
            <a:r>
              <a:rPr sz="1200" dirty="0">
                <a:latin typeface="Times New Roman"/>
                <a:cs typeface="Times New Roman"/>
              </a:rPr>
              <a:t>di aver dimorato in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impartito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5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l’Aggiustatore sia rimandato </a:t>
            </a:r>
            <a:r>
              <a:rPr sz="1200" dirty="0">
                <a:latin typeface="Times New Roman"/>
                <a:cs typeface="Times New Roman"/>
              </a:rPr>
              <a:t>nei 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35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(1195.4) 109:1.3 </a:t>
            </a:r>
            <a:r>
              <a:rPr sz="1200" spc="-5" dirty="0">
                <a:latin typeface="Times New Roman"/>
                <a:cs typeface="Times New Roman"/>
              </a:rPr>
              <a:t>L’effettiva esperienza </a:t>
            </a:r>
            <a:r>
              <a:rPr sz="1200" dirty="0">
                <a:latin typeface="Times New Roman"/>
                <a:cs typeface="Times New Roman"/>
              </a:rPr>
              <a:t>vivente non ha alcun </a:t>
            </a:r>
            <a:r>
              <a:rPr sz="1200" spc="-5" dirty="0">
                <a:latin typeface="Times New Roman"/>
                <a:cs typeface="Times New Roman"/>
              </a:rPr>
              <a:t>sostituto cosmico.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 divinità di 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Pensiero  </a:t>
            </a:r>
            <a:r>
              <a:rPr sz="1200" spc="-5" dirty="0">
                <a:latin typeface="Times New Roman"/>
                <a:cs typeface="Times New Roman"/>
              </a:rPr>
              <a:t>appena formato </a:t>
            </a:r>
            <a:r>
              <a:rPr sz="1200" dirty="0">
                <a:latin typeface="Times New Roman"/>
                <a:cs typeface="Times New Roman"/>
              </a:rPr>
              <a:t>non dota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questo Monitore </a:t>
            </a:r>
            <a:r>
              <a:rPr sz="1200" spc="-5" dirty="0">
                <a:latin typeface="Times New Roman"/>
                <a:cs typeface="Times New Roman"/>
              </a:rPr>
              <a:t>del Mistero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sperimentata di </a:t>
            </a:r>
            <a:r>
              <a:rPr sz="1200" spc="-5" dirty="0">
                <a:latin typeface="Times New Roman"/>
                <a:cs typeface="Times New Roman"/>
              </a:rPr>
              <a:t>ministero. L’esperienza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76200" marR="24574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inseparabile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un’esistenza vivente; </a:t>
            </a:r>
            <a:r>
              <a:rPr sz="1200" dirty="0">
                <a:latin typeface="Times New Roman"/>
                <a:cs typeface="Times New Roman"/>
              </a:rPr>
              <a:t>essa è l’unica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quantità di doni divini può </a:t>
            </a:r>
            <a:r>
              <a:rPr sz="1200" spc="-5" dirty="0">
                <a:latin typeface="Times New Roman"/>
                <a:cs typeface="Times New Roman"/>
              </a:rPr>
              <a:t>dispensarvi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per mezzo di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i="1" spc="-5" dirty="0">
                <a:latin typeface="Times New Roman"/>
                <a:cs typeface="Times New Roman"/>
              </a:rPr>
              <a:t>effettiva vita. </a:t>
            </a:r>
            <a:r>
              <a:rPr sz="1200" spc="-5" dirty="0">
                <a:latin typeface="Times New Roman"/>
                <a:cs typeface="Times New Roman"/>
              </a:rPr>
              <a:t>Perciò,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stregua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che vivono </a:t>
            </a:r>
            <a:r>
              <a:rPr sz="1200" spc="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operano </a:t>
            </a:r>
            <a:r>
              <a:rPr sz="1200" spc="-5" dirty="0">
                <a:latin typeface="Times New Roman"/>
                <a:cs typeface="Times New Roman"/>
              </a:rPr>
              <a:t>nella sfera attuale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Supremo, 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devono </a:t>
            </a:r>
            <a:r>
              <a:rPr sz="1200" dirty="0">
                <a:latin typeface="Times New Roman"/>
                <a:cs typeface="Times New Roman"/>
              </a:rPr>
              <a:t>acquisire </a:t>
            </a:r>
            <a:r>
              <a:rPr sz="1200" spc="-5" dirty="0">
                <a:latin typeface="Times New Roman"/>
                <a:cs typeface="Times New Roman"/>
              </a:rPr>
              <a:t>esperienza;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evolversi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gruppi inferiori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spc="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quelli superiori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(1196.1) 109:1.4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passano per </a:t>
            </a:r>
            <a:r>
              <a:rPr sz="1200" dirty="0">
                <a:latin typeface="Times New Roman"/>
                <a:cs typeface="Times New Roman"/>
              </a:rPr>
              <a:t>una inerente e ben </a:t>
            </a:r>
            <a:r>
              <a:rPr sz="1200" spc="-5" dirty="0">
                <a:latin typeface="Times New Roman"/>
                <a:cs typeface="Times New Roman"/>
              </a:rPr>
              <a:t>determinata carriera </a:t>
            </a:r>
            <a:r>
              <a:rPr sz="1200" dirty="0">
                <a:latin typeface="Times New Roman"/>
                <a:cs typeface="Times New Roman"/>
              </a:rPr>
              <a:t>di sviluppo </a:t>
            </a:r>
            <a:r>
              <a:rPr sz="1200" spc="-5" dirty="0">
                <a:latin typeface="Times New Roman"/>
                <a:cs typeface="Times New Roman"/>
              </a:rPr>
              <a:t>definito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dei mortali;  ottengono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che </a:t>
            </a:r>
            <a:r>
              <a:rPr sz="1200" dirty="0">
                <a:latin typeface="Times New Roman"/>
                <a:cs typeface="Times New Roman"/>
              </a:rPr>
              <a:t>è eternamente loro. Essi </a:t>
            </a:r>
            <a:r>
              <a:rPr sz="1200" spc="-5" dirty="0">
                <a:latin typeface="Times New Roman"/>
                <a:cs typeface="Times New Roman"/>
              </a:rPr>
              <a:t>acquisiscono progressivamente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perizia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l’abilità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loro contatti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materiali, </a:t>
            </a:r>
            <a:r>
              <a:rPr sz="1200" spc="-5" dirty="0">
                <a:latin typeface="Times New Roman"/>
                <a:cs typeface="Times New Roman"/>
              </a:rPr>
              <a:t>indipendentemente dalla </a:t>
            </a:r>
            <a:r>
              <a:rPr sz="1200" dirty="0">
                <a:latin typeface="Times New Roman"/>
                <a:cs typeface="Times New Roman"/>
              </a:rPr>
              <a:t>sopravvivenza o meno </a:t>
            </a:r>
            <a:r>
              <a:rPr sz="1200" spc="-5" dirty="0">
                <a:latin typeface="Times New Roman"/>
                <a:cs typeface="Times New Roman"/>
              </a:rPr>
              <a:t>dei loro soggetti  mortali particolari. </a:t>
            </a:r>
            <a:r>
              <a:rPr sz="1200" dirty="0">
                <a:latin typeface="Times New Roman"/>
                <a:cs typeface="Times New Roman"/>
              </a:rPr>
              <a:t>Essi sono </a:t>
            </a:r>
            <a:r>
              <a:rPr sz="1200" spc="-5" dirty="0">
                <a:latin typeface="Times New Roman"/>
                <a:cs typeface="Times New Roman"/>
              </a:rPr>
              <a:t>anche associati alla </a:t>
            </a:r>
            <a:r>
              <a:rPr sz="1200" dirty="0">
                <a:latin typeface="Times New Roman"/>
                <a:cs typeface="Times New Roman"/>
              </a:rPr>
              <a:t>pari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umana nel </a:t>
            </a:r>
            <a:r>
              <a:rPr sz="1200" spc="-5" dirty="0">
                <a:latin typeface="Times New Roman"/>
                <a:cs typeface="Times New Roman"/>
              </a:rPr>
              <a:t>favorire l’evoluzione dell’anima immortale </a:t>
            </a:r>
            <a:r>
              <a:rPr sz="1200" spc="5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sopravvivenza.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7688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(1196.2) 109:1.5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stadio di evoluzione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fusione con l’anima sopravvivente </a:t>
            </a:r>
            <a:r>
              <a:rPr sz="1200" dirty="0">
                <a:latin typeface="Times New Roman"/>
                <a:cs typeface="Times New Roman"/>
              </a:rPr>
              <a:t>di un essere  </a:t>
            </a:r>
            <a:r>
              <a:rPr sz="1200" spc="-5" dirty="0">
                <a:latin typeface="Times New Roman"/>
                <a:cs typeface="Times New Roman"/>
              </a:rPr>
              <a:t>mortale.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modo, mentre voi vi </a:t>
            </a:r>
            <a:r>
              <a:rPr sz="1200" spc="-5" dirty="0">
                <a:latin typeface="Times New Roman"/>
                <a:cs typeface="Times New Roman"/>
              </a:rPr>
              <a:t>evolvete </a:t>
            </a:r>
            <a:r>
              <a:rPr sz="1200" dirty="0">
                <a:latin typeface="Times New Roman"/>
                <a:cs typeface="Times New Roman"/>
              </a:rPr>
              <a:t>per natura verso </a:t>
            </a:r>
            <a:r>
              <a:rPr sz="1200" spc="-5" dirty="0">
                <a:latin typeface="Times New Roman"/>
                <a:cs typeface="Times New Roman"/>
              </a:rPr>
              <a:t>l’interno </a:t>
            </a:r>
            <a:r>
              <a:rPr sz="1200" dirty="0">
                <a:latin typeface="Times New Roman"/>
                <a:cs typeface="Times New Roman"/>
              </a:rPr>
              <a:t>e verso </a:t>
            </a:r>
            <a:r>
              <a:rPr sz="1200" spc="-5" dirty="0">
                <a:latin typeface="Times New Roman"/>
                <a:cs typeface="Times New Roman"/>
              </a:rPr>
              <a:t>l’alto dall’uomo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Dio, gli Aggiustatori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  <a:p>
            <a:pPr marL="76200" marR="2971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evolvono verso l’esterno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basso da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all’uomo;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il prodotto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unione di divinità e di </a:t>
            </a:r>
            <a:r>
              <a:rPr sz="1200" spc="-5" dirty="0">
                <a:latin typeface="Times New Roman"/>
                <a:cs typeface="Times New Roman"/>
              </a:rPr>
              <a:t>umanità  sarà </a:t>
            </a:r>
            <a:r>
              <a:rPr sz="1200" dirty="0">
                <a:latin typeface="Times New Roman"/>
                <a:cs typeface="Times New Roman"/>
              </a:rPr>
              <a:t>eternamente il </a:t>
            </a:r>
            <a:r>
              <a:rPr sz="1200" spc="-5" dirty="0">
                <a:latin typeface="Times New Roman"/>
                <a:cs typeface="Times New Roman"/>
              </a:rPr>
              <a:t>figlio dell’uomo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748029"/>
            <a:ext cx="8118475" cy="3608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Aggiustatori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auto-operanti</a:t>
            </a:r>
            <a:endParaRPr sz="1600">
              <a:latin typeface="Times New Roman"/>
              <a:cs typeface="Times New Roman"/>
            </a:endParaRPr>
          </a:p>
          <a:p>
            <a:pPr marL="88900" marR="81280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(1196.3) 109:2.1 </a:t>
            </a:r>
            <a:r>
              <a:rPr sz="1200" spc="-5" dirty="0">
                <a:latin typeface="Times New Roman"/>
                <a:cs typeface="Times New Roman"/>
              </a:rPr>
              <a:t>Voi siete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informati </a:t>
            </a:r>
            <a:r>
              <a:rPr sz="1200" dirty="0">
                <a:latin typeface="Times New Roman"/>
                <a:cs typeface="Times New Roman"/>
              </a:rPr>
              <a:t>della classificazione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relazione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vergini, </a:t>
            </a:r>
            <a:r>
              <a:rPr sz="1200" dirty="0">
                <a:latin typeface="Times New Roman"/>
                <a:cs typeface="Times New Roman"/>
              </a:rPr>
              <a:t>avanzati e  </a:t>
            </a:r>
            <a:r>
              <a:rPr sz="1200" spc="-5" dirty="0">
                <a:latin typeface="Times New Roman"/>
                <a:cs typeface="Times New Roman"/>
              </a:rPr>
              <a:t>supremi. Si </a:t>
            </a:r>
            <a:r>
              <a:rPr sz="1200" dirty="0">
                <a:latin typeface="Times New Roman"/>
                <a:cs typeface="Times New Roman"/>
              </a:rPr>
              <a:t>deve anche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classificazione </a:t>
            </a:r>
            <a:r>
              <a:rPr sz="1200" spc="-5" dirty="0">
                <a:latin typeface="Times New Roman"/>
                <a:cs typeface="Times New Roman"/>
              </a:rPr>
              <a:t>per funzioni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gli Aggiustatori auto-operanti. Un Aggiustatore </a:t>
            </a:r>
            <a:r>
              <a:rPr sz="1200" dirty="0">
                <a:latin typeface="Times New Roman"/>
                <a:cs typeface="Times New Roman"/>
              </a:rPr>
              <a:t>auto-  </a:t>
            </a:r>
            <a:r>
              <a:rPr sz="1200" spc="-5" dirty="0">
                <a:latin typeface="Times New Roman"/>
                <a:cs typeface="Times New Roman"/>
              </a:rPr>
              <a:t>operante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Aggiustatore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452120">
              <a:lnSpc>
                <a:spcPct val="956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(1196.4) 109:2.2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Ha acquisito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certa esperienza necessaria nella </a:t>
            </a:r>
            <a:r>
              <a:rPr sz="1200" dirty="0">
                <a:latin typeface="Times New Roman"/>
                <a:cs typeface="Times New Roman"/>
              </a:rPr>
              <a:t>vita in evoluzione di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dotata di volontà,  </a:t>
            </a:r>
            <a:r>
              <a:rPr sz="1200" spc="-5" dirty="0">
                <a:latin typeface="Times New Roman"/>
                <a:cs typeface="Times New Roman"/>
              </a:rPr>
              <a:t>sia come residente temporaneo su </a:t>
            </a:r>
            <a:r>
              <a:rPr sz="1200" dirty="0">
                <a:latin typeface="Times New Roman"/>
                <a:cs typeface="Times New Roman"/>
              </a:rPr>
              <a:t>un tipo di mondo in </a:t>
            </a:r>
            <a:r>
              <a:rPr sz="1200" spc="-5" dirty="0">
                <a:latin typeface="Times New Roman"/>
                <a:cs typeface="Times New Roman"/>
              </a:rPr>
              <a:t>cui gli Aggiustatori </a:t>
            </a:r>
            <a:r>
              <a:rPr sz="1200" dirty="0">
                <a:latin typeface="Times New Roman"/>
                <a:cs typeface="Times New Roman"/>
              </a:rPr>
              <a:t>sono solo </a:t>
            </a:r>
            <a:r>
              <a:rPr sz="1200" spc="-5" dirty="0">
                <a:latin typeface="Times New Roman"/>
                <a:cs typeface="Times New Roman"/>
              </a:rPr>
              <a:t>prestati </a:t>
            </a:r>
            <a:r>
              <a:rPr sz="1200" dirty="0">
                <a:latin typeface="Times New Roman"/>
                <a:cs typeface="Times New Roman"/>
              </a:rPr>
              <a:t>ai soggetti </a:t>
            </a:r>
            <a:r>
              <a:rPr sz="1200" spc="-5" dirty="0">
                <a:latin typeface="Times New Roman"/>
                <a:cs typeface="Times New Roman"/>
              </a:rPr>
              <a:t>mortali, sia 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fusione è </a:t>
            </a:r>
            <a:r>
              <a:rPr sz="1200" spc="-5" dirty="0">
                <a:latin typeface="Times New Roman"/>
                <a:cs typeface="Times New Roman"/>
              </a:rPr>
              <a:t>effettiva </a:t>
            </a:r>
            <a:r>
              <a:rPr sz="1200" dirty="0">
                <a:latin typeface="Times New Roman"/>
                <a:cs typeface="Times New Roman"/>
              </a:rPr>
              <a:t>ma l’umano non è </a:t>
            </a:r>
            <a:r>
              <a:rPr sz="1200" spc="-5" dirty="0">
                <a:latin typeface="Times New Roman"/>
                <a:cs typeface="Times New Roman"/>
              </a:rPr>
              <a:t>riuscito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sopravvivere.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Monitore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Aggiustatore  avanzato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5537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(1196.5) 109:2.3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Ha acquisito l’equilibrio del potere spirituale </a:t>
            </a:r>
            <a:r>
              <a:rPr sz="1200" dirty="0">
                <a:latin typeface="Times New Roman"/>
                <a:cs typeface="Times New Roman"/>
              </a:rPr>
              <a:t>in un umano che ha </a:t>
            </a:r>
            <a:r>
              <a:rPr sz="1200" spc="-5" dirty="0">
                <a:latin typeface="Times New Roman"/>
                <a:cs typeface="Times New Roman"/>
              </a:rPr>
              <a:t>superato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cerchio psichico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visto </a:t>
            </a:r>
            <a:r>
              <a:rPr sz="1200" spc="-5" dirty="0">
                <a:latin typeface="Times New Roman"/>
                <a:cs typeface="Times New Roman"/>
              </a:rPr>
              <a:t>assegnare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guardiano serafico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264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(1196.6) 109:2.4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soggetto </a:t>
            </a:r>
            <a:r>
              <a:rPr sz="1200" dirty="0">
                <a:latin typeface="Times New Roman"/>
                <a:cs typeface="Times New Roman"/>
              </a:rPr>
              <a:t>che ha preso la decisione </a:t>
            </a:r>
            <a:r>
              <a:rPr sz="1200" spc="-5" dirty="0">
                <a:latin typeface="Times New Roman"/>
                <a:cs typeface="Times New Roman"/>
              </a:rPr>
              <a:t>suprema,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impegnato </a:t>
            </a:r>
            <a:r>
              <a:rPr sz="1200" spc="-5" dirty="0">
                <a:latin typeface="Times New Roman"/>
                <a:cs typeface="Times New Roman"/>
              </a:rPr>
              <a:t>solennemente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sinceramente  con l’Aggiustatore. L’Aggiustatore </a:t>
            </a:r>
            <a:r>
              <a:rPr sz="1200" dirty="0">
                <a:latin typeface="Times New Roman"/>
                <a:cs typeface="Times New Roman"/>
              </a:rPr>
              <a:t>vede in anticipo il </a:t>
            </a:r>
            <a:r>
              <a:rPr sz="1200" spc="-5" dirty="0">
                <a:latin typeface="Times New Roman"/>
                <a:cs typeface="Times New Roman"/>
              </a:rPr>
              <a:t>momento dell’effettiva fusione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considera </a:t>
            </a:r>
            <a:r>
              <a:rPr sz="1200" dirty="0">
                <a:latin typeface="Times New Roman"/>
                <a:cs typeface="Times New Roman"/>
              </a:rPr>
              <a:t>l’unione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fatto compiuto.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4781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(1196.7) 109:2.5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soggetto </a:t>
            </a:r>
            <a:r>
              <a:rPr sz="1200" dirty="0">
                <a:latin typeface="Times New Roman"/>
                <a:cs typeface="Times New Roman"/>
              </a:rPr>
              <a:t>che è stato arruolato in uno dei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di riserva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evoluzionario  d’ascensione dei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3723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(1196.8) 109:2.6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dato momento, durante </a:t>
            </a:r>
            <a:r>
              <a:rPr sz="1200" dirty="0">
                <a:latin typeface="Times New Roman"/>
                <a:cs typeface="Times New Roman"/>
              </a:rPr>
              <a:t>il sonno umano, è stato </a:t>
            </a:r>
            <a:r>
              <a:rPr sz="1200" spc="-5" dirty="0">
                <a:latin typeface="Times New Roman"/>
                <a:cs typeface="Times New Roman"/>
              </a:rPr>
              <a:t>temporaneamente staccato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mente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533400" marR="58293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era confinato </a:t>
            </a:r>
            <a:r>
              <a:rPr sz="1200" dirty="0">
                <a:latin typeface="Times New Roman"/>
                <a:cs typeface="Times New Roman"/>
              </a:rPr>
              <a:t>per compiere un’azione di </a:t>
            </a:r>
            <a:r>
              <a:rPr sz="1200" spc="-5" dirty="0">
                <a:latin typeface="Times New Roman"/>
                <a:cs typeface="Times New Roman"/>
              </a:rPr>
              <a:t>collegamento, </a:t>
            </a:r>
            <a:r>
              <a:rPr sz="1200" dirty="0">
                <a:latin typeface="Times New Roman"/>
                <a:cs typeface="Times New Roman"/>
              </a:rPr>
              <a:t>di contatto, di nuova </a:t>
            </a:r>
            <a:r>
              <a:rPr sz="1200" spc="-5" dirty="0">
                <a:latin typeface="Times New Roman"/>
                <a:cs typeface="Times New Roman"/>
              </a:rPr>
              <a:t>registrazione, </a:t>
            </a:r>
            <a:r>
              <a:rPr sz="1200" dirty="0">
                <a:latin typeface="Times New Roman"/>
                <a:cs typeface="Times New Roman"/>
              </a:rPr>
              <a:t>od un </a:t>
            </a:r>
            <a:r>
              <a:rPr sz="1200" spc="-5" dirty="0">
                <a:latin typeface="Times New Roman"/>
                <a:cs typeface="Times New Roman"/>
              </a:rPr>
              <a:t>altro  servizio extraumano associato all’amministrazione spirituale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assegnato.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200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(1196.9) 109:2.7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Ha servito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crisi nell’esperienza </a:t>
            </a:r>
            <a:r>
              <a:rPr sz="1200" dirty="0">
                <a:latin typeface="Times New Roman"/>
                <a:cs typeface="Times New Roman"/>
              </a:rPr>
              <a:t>di un essere umano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era il complemento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di  una </a:t>
            </a:r>
            <a:r>
              <a:rPr sz="1200" spc="-5" dirty="0">
                <a:latin typeface="Times New Roman"/>
                <a:cs typeface="Times New Roman"/>
              </a:rPr>
              <a:t>personalità spirituale incaricata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missione cosmica essenziale all’economia spirituale del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47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(1196.10) 109:2.8 </a:t>
            </a:r>
            <a:r>
              <a:rPr sz="1200" spc="-5" dirty="0">
                <a:latin typeface="Times New Roman"/>
                <a:cs typeface="Times New Roman"/>
              </a:rPr>
              <a:t>Gli Aggiustatori auto-operanti </a:t>
            </a:r>
            <a:r>
              <a:rPr sz="1200" dirty="0">
                <a:latin typeface="Times New Roman"/>
                <a:cs typeface="Times New Roman"/>
              </a:rPr>
              <a:t>sembrano </a:t>
            </a:r>
            <a:r>
              <a:rPr sz="1200" spc="-5" dirty="0">
                <a:latin typeface="Times New Roman"/>
                <a:cs typeface="Times New Roman"/>
              </a:rPr>
              <a:t>possedere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considerevole grado </a:t>
            </a:r>
            <a:r>
              <a:rPr sz="1200" dirty="0">
                <a:latin typeface="Times New Roman"/>
                <a:cs typeface="Times New Roman"/>
              </a:rPr>
              <a:t>di volontà in tutte le </a:t>
            </a:r>
            <a:r>
              <a:rPr sz="1200" spc="-5" dirty="0">
                <a:latin typeface="Times New Roman"/>
                <a:cs typeface="Times New Roman"/>
              </a:rPr>
              <a:t>questioni </a:t>
            </a:r>
            <a:r>
              <a:rPr sz="1200" dirty="0">
                <a:latin typeface="Times New Roman"/>
                <a:cs typeface="Times New Roman"/>
              </a:rPr>
              <a:t>che non  </a:t>
            </a:r>
            <a:r>
              <a:rPr sz="1200" spc="-5" dirty="0">
                <a:latin typeface="Times New Roman"/>
                <a:cs typeface="Times New Roman"/>
              </a:rPr>
              <a:t>coinvolgono </a:t>
            </a:r>
            <a:r>
              <a:rPr sz="1200" dirty="0">
                <a:latin typeface="Times New Roman"/>
                <a:cs typeface="Times New Roman"/>
              </a:rPr>
              <a:t>la personalità umana in cui </a:t>
            </a:r>
            <a:r>
              <a:rPr sz="1200" spc="-5" dirty="0">
                <a:latin typeface="Times New Roman"/>
                <a:cs typeface="Times New Roman"/>
              </a:rPr>
              <a:t>risiedono direttamente, </a:t>
            </a:r>
            <a:r>
              <a:rPr sz="1200" dirty="0">
                <a:latin typeface="Times New Roman"/>
                <a:cs typeface="Times New Roman"/>
              </a:rPr>
              <a:t>com’è </a:t>
            </a:r>
            <a:r>
              <a:rPr sz="1200" spc="-5" dirty="0">
                <a:latin typeface="Times New Roman"/>
                <a:cs typeface="Times New Roman"/>
              </a:rPr>
              <a:t>indicato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numerose azioni </a:t>
            </a:r>
            <a:r>
              <a:rPr sz="1200" spc="-5" dirty="0">
                <a:latin typeface="Times New Roman"/>
                <a:cs typeface="Times New Roman"/>
              </a:rPr>
              <a:t>dentro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i soggetti  </a:t>
            </a:r>
            <a:r>
              <a:rPr sz="1200" spc="-5" dirty="0">
                <a:latin typeface="Times New Roman"/>
                <a:cs typeface="Times New Roman"/>
              </a:rPr>
              <a:t>mortali ai </a:t>
            </a:r>
            <a:r>
              <a:rPr sz="1200" dirty="0">
                <a:latin typeface="Times New Roman"/>
                <a:cs typeface="Times New Roman"/>
              </a:rPr>
              <a:t>quali sono </a:t>
            </a:r>
            <a:r>
              <a:rPr sz="1200" spc="-5" dirty="0">
                <a:latin typeface="Times New Roman"/>
                <a:cs typeface="Times New Roman"/>
              </a:rPr>
              <a:t>assegnati. Tali Aggiustatori partecipano </a:t>
            </a:r>
            <a:r>
              <a:rPr sz="1200" dirty="0">
                <a:latin typeface="Times New Roman"/>
                <a:cs typeface="Times New Roman"/>
              </a:rPr>
              <a:t>a numerose attività </a:t>
            </a:r>
            <a:r>
              <a:rPr sz="1200" spc="-5" dirty="0">
                <a:latin typeface="Times New Roman"/>
                <a:cs typeface="Times New Roman"/>
              </a:rPr>
              <a:t>del regno,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funzionano più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residenti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identificati dei tabernacoli terreni </a:t>
            </a:r>
            <a:r>
              <a:rPr sz="1200" dirty="0">
                <a:latin typeface="Times New Roman"/>
                <a:cs typeface="Times New Roman"/>
              </a:rPr>
              <a:t>da loro </a:t>
            </a:r>
            <a:r>
              <a:rPr sz="1200" spc="-5" dirty="0">
                <a:latin typeface="Times New Roman"/>
                <a:cs typeface="Times New Roman"/>
              </a:rPr>
              <a:t>stessi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scelti.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(1196.11) 109:2.9 </a:t>
            </a:r>
            <a:r>
              <a:rPr sz="1200" spc="-5" dirty="0">
                <a:latin typeface="Times New Roman"/>
                <a:cs typeface="Times New Roman"/>
              </a:rPr>
              <a:t>Indubbiamente questi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e più esperti possono </a:t>
            </a:r>
            <a:r>
              <a:rPr sz="1200" spc="-5" dirty="0">
                <a:latin typeface="Times New Roman"/>
                <a:cs typeface="Times New Roman"/>
              </a:rPr>
              <a:t>comunicare con quelli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altri regni. Ma se  gli Aggiustatori auto-operanti comunicano </a:t>
            </a:r>
            <a:r>
              <a:rPr sz="1200" dirty="0">
                <a:latin typeface="Times New Roman"/>
                <a:cs typeface="Times New Roman"/>
              </a:rPr>
              <a:t>in questo modo tra di </a:t>
            </a:r>
            <a:r>
              <a:rPr sz="1200" spc="-5" dirty="0">
                <a:latin typeface="Times New Roman"/>
                <a:cs typeface="Times New Roman"/>
              </a:rPr>
              <a:t>loro,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sui livelli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reciproca attività ed allo 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preservare dei </a:t>
            </a:r>
            <a:r>
              <a:rPr sz="1200" dirty="0">
                <a:latin typeface="Times New Roman"/>
                <a:cs typeface="Times New Roman"/>
              </a:rPr>
              <a:t>dati da </a:t>
            </a:r>
            <a:r>
              <a:rPr sz="1200" spc="-5" dirty="0">
                <a:latin typeface="Times New Roman"/>
                <a:cs typeface="Times New Roman"/>
              </a:rPr>
              <a:t>custodire </a:t>
            </a:r>
            <a:r>
              <a:rPr sz="1200" dirty="0">
                <a:latin typeface="Times New Roman"/>
                <a:cs typeface="Times New Roman"/>
              </a:rPr>
              <a:t>essenziali al </a:t>
            </a:r>
            <a:r>
              <a:rPr sz="1200" spc="-5" dirty="0">
                <a:latin typeface="Times New Roman"/>
                <a:cs typeface="Times New Roman"/>
              </a:rPr>
              <a:t>ministero degli </a:t>
            </a:r>
            <a:r>
              <a:rPr sz="1200" dirty="0">
                <a:latin typeface="Times New Roman"/>
                <a:cs typeface="Times New Roman"/>
              </a:rPr>
              <a:t>Aggiustatori </a:t>
            </a:r>
            <a:r>
              <a:rPr sz="1200" spc="-5" dirty="0">
                <a:latin typeface="Times New Roman"/>
                <a:cs typeface="Times New Roman"/>
              </a:rPr>
              <a:t>nei regni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soggiornano,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si sia  saputo </a:t>
            </a:r>
            <a:r>
              <a:rPr sz="1200" dirty="0">
                <a:latin typeface="Times New Roman"/>
                <a:cs typeface="Times New Roman"/>
              </a:rPr>
              <a:t>che in </a:t>
            </a:r>
            <a:r>
              <a:rPr sz="1200" spc="-5" dirty="0">
                <a:latin typeface="Times New Roman"/>
                <a:cs typeface="Times New Roman"/>
              </a:rPr>
              <a:t>talune </a:t>
            </a:r>
            <a:r>
              <a:rPr sz="1200" dirty="0">
                <a:latin typeface="Times New Roman"/>
                <a:cs typeface="Times New Roman"/>
              </a:rPr>
              <a:t>occasioni </a:t>
            </a:r>
            <a:r>
              <a:rPr sz="1200" spc="-5" dirty="0">
                <a:latin typeface="Times New Roman"/>
                <a:cs typeface="Times New Roman"/>
              </a:rPr>
              <a:t>essi hanno agito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questioni interplanetarie durante tempi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crisi.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63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(1197.1) 109:2.10 </a:t>
            </a:r>
            <a:r>
              <a:rPr sz="1200" spc="-5" dirty="0">
                <a:latin typeface="Times New Roman"/>
                <a:cs typeface="Times New Roman"/>
              </a:rPr>
              <a:t>Gli Aggiustatori supremi ed auto-operanti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umano a </a:t>
            </a:r>
            <a:r>
              <a:rPr sz="1200" spc="-5" dirty="0">
                <a:latin typeface="Times New Roman"/>
                <a:cs typeface="Times New Roman"/>
              </a:rPr>
              <a:t>volontà. Questi residenti </a:t>
            </a:r>
            <a:r>
              <a:rPr sz="1200" dirty="0">
                <a:latin typeface="Times New Roman"/>
                <a:cs typeface="Times New Roman"/>
              </a:rPr>
              <a:t>non sono una 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organica o biologica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di un mortale; sono </a:t>
            </a:r>
            <a:r>
              <a:rPr sz="1200" spc="-5" dirty="0">
                <a:latin typeface="Times New Roman"/>
                <a:cs typeface="Times New Roman"/>
              </a:rPr>
              <a:t>sovrapposizioni divine della stessa. Nei </a:t>
            </a:r>
            <a:r>
              <a:rPr sz="1200" dirty="0">
                <a:latin typeface="Times New Roman"/>
                <a:cs typeface="Times New Roman"/>
              </a:rPr>
              <a:t>piani di vita </a:t>
            </a:r>
            <a:r>
              <a:rPr sz="1200" spc="-5" dirty="0">
                <a:latin typeface="Times New Roman"/>
                <a:cs typeface="Times New Roman"/>
              </a:rPr>
              <a:t>originali </a:t>
            </a:r>
            <a:r>
              <a:rPr sz="1200" spc="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 previsti,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sono indispensabili all’esistenza materiale. Si deve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notare che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raramente, seppur </a:t>
            </a:r>
            <a:r>
              <a:rPr sz="1200" dirty="0">
                <a:latin typeface="Times New Roman"/>
                <a:cs typeface="Times New Roman"/>
              </a:rPr>
              <a:t>temporaneamente,  </a:t>
            </a:r>
            <a:r>
              <a:rPr sz="1200" spc="-5" dirty="0">
                <a:latin typeface="Times New Roman"/>
                <a:cs typeface="Times New Roman"/>
              </a:rPr>
              <a:t>essi lasciano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tabernacoli </a:t>
            </a:r>
            <a:r>
              <a:rPr sz="1200" dirty="0">
                <a:latin typeface="Times New Roman"/>
                <a:cs typeface="Times New Roman"/>
              </a:rPr>
              <a:t>mortali una volta 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iniziato 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risiedervi.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2609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(699.8) 61:5.7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prime due invasioni non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molto estese in </a:t>
            </a:r>
            <a:r>
              <a:rPr sz="1200" spc="-5" dirty="0">
                <a:latin typeface="Times New Roman"/>
                <a:cs typeface="Times New Roman"/>
              </a:rPr>
              <a:t>Eurasia. Durante queste </a:t>
            </a:r>
            <a:r>
              <a:rPr sz="1200" dirty="0">
                <a:latin typeface="Times New Roman"/>
                <a:cs typeface="Times New Roman"/>
              </a:rPr>
              <a:t>epoche iniziali </a:t>
            </a:r>
            <a:r>
              <a:rPr sz="1200" spc="-5" dirty="0">
                <a:latin typeface="Times New Roman"/>
                <a:cs typeface="Times New Roman"/>
              </a:rPr>
              <a:t>dell’era glaciale l’America  del Nord </a:t>
            </a:r>
            <a:r>
              <a:rPr sz="1200" dirty="0">
                <a:latin typeface="Times New Roman"/>
                <a:cs typeface="Times New Roman"/>
              </a:rPr>
              <a:t>era invasa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mastodonti, </a:t>
            </a:r>
            <a:r>
              <a:rPr sz="1200" spc="-5" dirty="0">
                <a:latin typeface="Times New Roman"/>
                <a:cs typeface="Times New Roman"/>
              </a:rPr>
              <a:t>mammut lanosi, cavalli, cammelli, </a:t>
            </a:r>
            <a:r>
              <a:rPr sz="1200" dirty="0">
                <a:latin typeface="Times New Roman"/>
                <a:cs typeface="Times New Roman"/>
              </a:rPr>
              <a:t>cervi, buoi </a:t>
            </a:r>
            <a:r>
              <a:rPr sz="1200" spc="-5" dirty="0">
                <a:latin typeface="Times New Roman"/>
                <a:cs typeface="Times New Roman"/>
              </a:rPr>
              <a:t>muschiati, </a:t>
            </a:r>
            <a:r>
              <a:rPr sz="1200" dirty="0">
                <a:latin typeface="Times New Roman"/>
                <a:cs typeface="Times New Roman"/>
              </a:rPr>
              <a:t>bisonti, </a:t>
            </a:r>
            <a:r>
              <a:rPr sz="1200" spc="-5" dirty="0">
                <a:latin typeface="Times New Roman"/>
                <a:cs typeface="Times New Roman"/>
              </a:rPr>
              <a:t>bradipi terrestri, </a:t>
            </a:r>
            <a:r>
              <a:rPr sz="1200" dirty="0">
                <a:latin typeface="Times New Roman"/>
                <a:cs typeface="Times New Roman"/>
              </a:rPr>
              <a:t>castori  </a:t>
            </a:r>
            <a:r>
              <a:rPr sz="1200" spc="-5" dirty="0">
                <a:latin typeface="Times New Roman"/>
                <a:cs typeface="Times New Roman"/>
              </a:rPr>
              <a:t>giganti, </a:t>
            </a:r>
            <a:r>
              <a:rPr sz="1200" dirty="0">
                <a:latin typeface="Times New Roman"/>
                <a:cs typeface="Times New Roman"/>
              </a:rPr>
              <a:t>tigri dai </a:t>
            </a:r>
            <a:r>
              <a:rPr sz="1200" spc="-5" dirty="0">
                <a:latin typeface="Times New Roman"/>
                <a:cs typeface="Times New Roman"/>
              </a:rPr>
              <a:t>denti </a:t>
            </a:r>
            <a:r>
              <a:rPr sz="1200" dirty="0">
                <a:latin typeface="Times New Roman"/>
                <a:cs typeface="Times New Roman"/>
              </a:rPr>
              <a:t>a sciabola, </a:t>
            </a:r>
            <a:r>
              <a:rPr sz="1200" spc="-5" dirty="0">
                <a:latin typeface="Times New Roman"/>
                <a:cs typeface="Times New Roman"/>
              </a:rPr>
              <a:t>bradipi grossi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elefanti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numerosi </a:t>
            </a:r>
            <a:r>
              <a:rPr sz="1200" spc="-5" dirty="0">
                <a:latin typeface="Times New Roman"/>
                <a:cs typeface="Times New Roman"/>
              </a:rPr>
              <a:t>gruppi delle famiglie </a:t>
            </a:r>
            <a:r>
              <a:rPr sz="1200" dirty="0">
                <a:latin typeface="Times New Roman"/>
                <a:cs typeface="Times New Roman"/>
              </a:rPr>
              <a:t>felina e </a:t>
            </a:r>
            <a:r>
              <a:rPr sz="1200" spc="-5" dirty="0">
                <a:latin typeface="Times New Roman"/>
                <a:cs typeface="Times New Roman"/>
              </a:rPr>
              <a:t>canina. Ma </a:t>
            </a:r>
            <a:r>
              <a:rPr sz="1200" dirty="0">
                <a:latin typeface="Times New Roman"/>
                <a:cs typeface="Times New Roman"/>
              </a:rPr>
              <a:t>a partire da 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numero fu rapidamente ridotto dal freddo crescente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periodo glaciale. 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dell’era glaciale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queste specie </a:t>
            </a:r>
            <a:r>
              <a:rPr sz="1200" spc="-5" dirty="0">
                <a:latin typeface="Times New Roman"/>
                <a:cs typeface="Times New Roman"/>
              </a:rPr>
              <a:t>animali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estinta nell’America del </a:t>
            </a:r>
            <a:r>
              <a:rPr sz="1200" dirty="0">
                <a:latin typeface="Times New Roman"/>
                <a:cs typeface="Times New Roman"/>
              </a:rPr>
              <a:t>Nord.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03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(700.1) 61:5.8 </a:t>
            </a:r>
            <a:r>
              <a:rPr sz="1200" spc="-5" dirty="0">
                <a:latin typeface="Times New Roman"/>
                <a:cs typeface="Times New Roman"/>
              </a:rPr>
              <a:t>Lontano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ghiacciai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terrestre ed acquatica del </a:t>
            </a:r>
            <a:r>
              <a:rPr sz="1200" dirty="0">
                <a:latin typeface="Times New Roman"/>
                <a:cs typeface="Times New Roman"/>
              </a:rPr>
              <a:t>mondo era </a:t>
            </a:r>
            <a:r>
              <a:rPr sz="1200" spc="-5" dirty="0">
                <a:latin typeface="Times New Roman"/>
                <a:cs typeface="Times New Roman"/>
              </a:rPr>
              <a:t>poco cambiata. Nei </a:t>
            </a:r>
            <a:r>
              <a:rPr sz="1200" dirty="0">
                <a:latin typeface="Times New Roman"/>
                <a:cs typeface="Times New Roman"/>
              </a:rPr>
              <a:t>periodi tra </a:t>
            </a:r>
            <a:r>
              <a:rPr sz="1200" spc="-5" dirty="0">
                <a:latin typeface="Times New Roman"/>
                <a:cs typeface="Times New Roman"/>
              </a:rPr>
              <a:t>un’invasione glaciale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l’altra,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clima era quasi </a:t>
            </a:r>
            <a:r>
              <a:rPr sz="1200" dirty="0">
                <a:latin typeface="Times New Roman"/>
                <a:cs typeface="Times New Roman"/>
              </a:rPr>
              <a:t>mite </a:t>
            </a:r>
            <a:r>
              <a:rPr sz="1200" spc="-5" dirty="0">
                <a:latin typeface="Times New Roman"/>
                <a:cs typeface="Times New Roman"/>
              </a:rPr>
              <a:t>come oggi, </a:t>
            </a:r>
            <a:r>
              <a:rPr sz="1200" dirty="0">
                <a:latin typeface="Times New Roman"/>
                <a:cs typeface="Times New Roman"/>
              </a:rPr>
              <a:t>forse un po’ </a:t>
            </a:r>
            <a:r>
              <a:rPr sz="1200" spc="-5" dirty="0">
                <a:latin typeface="Times New Roman"/>
                <a:cs typeface="Times New Roman"/>
              </a:rPr>
              <a:t>più caldo. Dopotutto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ghiacciai erano </a:t>
            </a:r>
            <a:r>
              <a:rPr sz="1200" dirty="0">
                <a:latin typeface="Times New Roman"/>
                <a:cs typeface="Times New Roman"/>
              </a:rPr>
              <a:t>fenomeni </a:t>
            </a:r>
            <a:r>
              <a:rPr sz="1200" spc="-5" dirty="0">
                <a:latin typeface="Times New Roman"/>
                <a:cs typeface="Times New Roman"/>
              </a:rPr>
              <a:t>locali, benché si </a:t>
            </a:r>
            <a:r>
              <a:rPr sz="1200" dirty="0">
                <a:latin typeface="Times New Roman"/>
                <a:cs typeface="Times New Roman"/>
              </a:rPr>
              <a:t>fossero  </a:t>
            </a:r>
            <a:r>
              <a:rPr sz="1200" spc="-5" dirty="0">
                <a:latin typeface="Times New Roman"/>
                <a:cs typeface="Times New Roman"/>
              </a:rPr>
              <a:t>diffusi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coprire superfici immense.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clima costiero variò grandemente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periodi d’inattività glaciale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enormi  </a:t>
            </a:r>
            <a:r>
              <a:rPr sz="1200" spc="-5" dirty="0">
                <a:latin typeface="Times New Roman"/>
                <a:cs typeface="Times New Roman"/>
              </a:rPr>
              <a:t>iceberg scivolavano dalle coste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Maine nell’Atlantico, altri s’infilavano attraverso </a:t>
            </a:r>
            <a:r>
              <a:rPr sz="1200" dirty="0">
                <a:latin typeface="Times New Roman"/>
                <a:cs typeface="Times New Roman"/>
              </a:rPr>
              <a:t>il Puget Sound </a:t>
            </a:r>
            <a:r>
              <a:rPr sz="1200" spc="-5" dirty="0">
                <a:latin typeface="Times New Roman"/>
                <a:cs typeface="Times New Roman"/>
              </a:rPr>
              <a:t>nel Pacifico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si abbattevano  con fracasso sui </a:t>
            </a:r>
            <a:r>
              <a:rPr sz="1200" dirty="0">
                <a:latin typeface="Times New Roman"/>
                <a:cs typeface="Times New Roman"/>
              </a:rPr>
              <a:t>fiordi </a:t>
            </a:r>
            <a:r>
              <a:rPr sz="1200" spc="-5" dirty="0">
                <a:latin typeface="Times New Roman"/>
                <a:cs typeface="Times New Roman"/>
              </a:rPr>
              <a:t>norvegesi </a:t>
            </a:r>
            <a:r>
              <a:rPr sz="1200" dirty="0">
                <a:latin typeface="Times New Roman"/>
                <a:cs typeface="Times New Roman"/>
              </a:rPr>
              <a:t>nel Mare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L’uomo primitivo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nell’era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glaciale</a:t>
            </a:r>
            <a:endParaRPr sz="1600">
              <a:latin typeface="Times New Roman"/>
              <a:cs typeface="Times New Roman"/>
            </a:endParaRPr>
          </a:p>
          <a:p>
            <a:pPr marL="63500" marR="24384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(700.2) 61:6.1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avvenimento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periodo glaciale fu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dell’uomo primitivo. Poco ad ovest dell’India, su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sommersa </a:t>
            </a:r>
            <a:r>
              <a:rPr sz="1200" dirty="0">
                <a:latin typeface="Times New Roman"/>
                <a:cs typeface="Times New Roman"/>
              </a:rPr>
              <a:t>e tra i </a:t>
            </a:r>
            <a:r>
              <a:rPr sz="1200" spc="-5" dirty="0">
                <a:latin typeface="Times New Roman"/>
                <a:cs typeface="Times New Roman"/>
              </a:rPr>
              <a:t>discendenti degli antichi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lemuri dell’America del Nord emigrati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Asia, apparvero  </a:t>
            </a:r>
            <a:r>
              <a:rPr sz="1200" i="1" spc="-5" dirty="0">
                <a:latin typeface="Times New Roman"/>
                <a:cs typeface="Times New Roman"/>
              </a:rPr>
              <a:t>improvvisamente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mammiferi preumani. Questi piccoli animali </a:t>
            </a:r>
            <a:r>
              <a:rPr sz="1200" dirty="0">
                <a:latin typeface="Times New Roman"/>
                <a:cs typeface="Times New Roman"/>
              </a:rPr>
              <a:t>camminavano </a:t>
            </a:r>
            <a:r>
              <a:rPr sz="1200" spc="-5" dirty="0">
                <a:latin typeface="Times New Roman"/>
                <a:cs typeface="Times New Roman"/>
              </a:rPr>
              <a:t>principalmente </a:t>
            </a:r>
            <a:r>
              <a:rPr sz="1200" dirty="0">
                <a:latin typeface="Times New Roman"/>
                <a:cs typeface="Times New Roman"/>
              </a:rPr>
              <a:t>sulle loro </a:t>
            </a:r>
            <a:r>
              <a:rPr sz="1200" spc="-5" dirty="0">
                <a:latin typeface="Times New Roman"/>
                <a:cs typeface="Times New Roman"/>
              </a:rPr>
              <a:t>zampe posteriori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possedevano </a:t>
            </a:r>
            <a:r>
              <a:rPr sz="1200" dirty="0">
                <a:latin typeface="Times New Roman"/>
                <a:cs typeface="Times New Roman"/>
              </a:rPr>
              <a:t>un cervello </a:t>
            </a:r>
            <a:r>
              <a:rPr sz="1200" spc="-5" dirty="0">
                <a:latin typeface="Times New Roman"/>
                <a:cs typeface="Times New Roman"/>
              </a:rPr>
              <a:t>grande, </a:t>
            </a:r>
            <a:r>
              <a:rPr sz="1200" dirty="0">
                <a:latin typeface="Times New Roman"/>
                <a:cs typeface="Times New Roman"/>
              </a:rPr>
              <a:t>in proporzione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taglia </a:t>
            </a:r>
            <a:r>
              <a:rPr sz="1200" dirty="0">
                <a:latin typeface="Times New Roman"/>
                <a:cs typeface="Times New Roman"/>
              </a:rPr>
              <a:t>e a paragone </a:t>
            </a:r>
            <a:r>
              <a:rPr sz="1200" spc="-5" dirty="0">
                <a:latin typeface="Times New Roman"/>
                <a:cs typeface="Times New Roman"/>
              </a:rPr>
              <a:t>del cervello degli altri animali. Nella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settantesima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si differenziò </a:t>
            </a:r>
            <a:r>
              <a:rPr sz="1200" i="1" spc="-5" dirty="0">
                <a:latin typeface="Times New Roman"/>
                <a:cs typeface="Times New Roman"/>
              </a:rPr>
              <a:t>improvvisamente </a:t>
            </a:r>
            <a:r>
              <a:rPr sz="1200" dirty="0">
                <a:latin typeface="Times New Roman"/>
                <a:cs typeface="Times New Roman"/>
              </a:rPr>
              <a:t>un gruppo di animali nuovo e </a:t>
            </a:r>
            <a:r>
              <a:rPr sz="1200" spc="-5" dirty="0">
                <a:latin typeface="Times New Roman"/>
                <a:cs typeface="Times New Roman"/>
              </a:rPr>
              <a:t>superiore. Questi </a:t>
            </a:r>
            <a:r>
              <a:rPr sz="1200" dirty="0">
                <a:latin typeface="Times New Roman"/>
                <a:cs typeface="Times New Roman"/>
              </a:rPr>
              <a:t>nuovi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mammiferi</a:t>
            </a:r>
            <a:endParaRPr sz="1200">
              <a:latin typeface="Times New Roman"/>
              <a:cs typeface="Times New Roman"/>
            </a:endParaRPr>
          </a:p>
          <a:p>
            <a:pPr marL="63500" marR="22479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intermedi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avevano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due volte la </a:t>
            </a:r>
            <a:r>
              <a:rPr sz="1200" spc="-5" dirty="0">
                <a:latin typeface="Times New Roman"/>
                <a:cs typeface="Times New Roman"/>
              </a:rPr>
              <a:t>taglia </a:t>
            </a:r>
            <a:r>
              <a:rPr sz="1200" dirty="0">
                <a:latin typeface="Times New Roman"/>
                <a:cs typeface="Times New Roman"/>
              </a:rPr>
              <a:t>e la statura </a:t>
            </a:r>
            <a:r>
              <a:rPr sz="1200" spc="-5" dirty="0">
                <a:latin typeface="Times New Roman"/>
                <a:cs typeface="Times New Roman"/>
              </a:rPr>
              <a:t>dei loro antenati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possedevano facoltà cerebrali accresciute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proporzione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si erano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ben stabiliti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apparvero </a:t>
            </a:r>
            <a:r>
              <a:rPr sz="1200" i="1" spc="-5" dirty="0">
                <a:latin typeface="Times New Roman"/>
                <a:cs typeface="Times New Roman"/>
              </a:rPr>
              <a:t>improvvisamente </a:t>
            </a:r>
            <a:r>
              <a:rPr sz="1200" dirty="0">
                <a:latin typeface="Times New Roman"/>
                <a:cs typeface="Times New Roman"/>
              </a:rPr>
              <a:t>i Primati, 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mutazione </a:t>
            </a:r>
            <a:r>
              <a:rPr sz="1200" spc="-5" dirty="0">
                <a:latin typeface="Times New Roman"/>
                <a:cs typeface="Times New Roman"/>
              </a:rPr>
              <a:t>vitale. (In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stesso tempo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sviluppo retrogrado all’interno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ceppo dei </a:t>
            </a:r>
            <a:r>
              <a:rPr sz="1200" dirty="0">
                <a:latin typeface="Times New Roman"/>
                <a:cs typeface="Times New Roman"/>
              </a:rPr>
              <a:t>mammiferi </a:t>
            </a:r>
            <a:r>
              <a:rPr sz="1200" spc="-5" dirty="0">
                <a:latin typeface="Times New Roman"/>
                <a:cs typeface="Times New Roman"/>
              </a:rPr>
              <a:t>intermedi diede origine agli antenati delle scimmie;</a:t>
            </a:r>
            <a:r>
              <a:rPr sz="1200" dirty="0">
                <a:latin typeface="Times New Roman"/>
                <a:cs typeface="Times New Roman"/>
              </a:rPr>
              <a:t> da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8159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666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(1197.2) 109:2.11 </a:t>
            </a:r>
            <a:r>
              <a:rPr sz="1200" spc="-5" dirty="0">
                <a:latin typeface="Times New Roman"/>
                <a:cs typeface="Times New Roman"/>
              </a:rPr>
              <a:t>Gli Aggiustatori che agiscono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piano superiore </a:t>
            </a:r>
            <a:r>
              <a:rPr sz="1200" dirty="0">
                <a:latin typeface="Times New Roman"/>
                <a:cs typeface="Times New Roman"/>
              </a:rPr>
              <a:t>sono quelli che </a:t>
            </a:r>
            <a:r>
              <a:rPr sz="1200" spc="-5" dirty="0">
                <a:latin typeface="Times New Roman"/>
                <a:cs typeface="Times New Roman"/>
              </a:rPr>
              <a:t>hanno portato </a:t>
            </a:r>
            <a:r>
              <a:rPr sz="1200" dirty="0">
                <a:latin typeface="Times New Roman"/>
                <a:cs typeface="Times New Roman"/>
              </a:rPr>
              <a:t>a termine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successo </a:t>
            </a:r>
            <a:r>
              <a:rPr sz="1200" spc="-5" dirty="0">
                <a:latin typeface="Times New Roman"/>
                <a:cs typeface="Times New Roman"/>
              </a:rPr>
              <a:t>gli incarichi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assegnati ed </a:t>
            </a:r>
            <a:r>
              <a:rPr sz="1200" dirty="0">
                <a:latin typeface="Times New Roman"/>
                <a:cs typeface="Times New Roman"/>
              </a:rPr>
              <a:t>attendono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dissoluzione del veicolo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o la </a:t>
            </a:r>
            <a:r>
              <a:rPr sz="1200" spc="-5" dirty="0">
                <a:latin typeface="Times New Roman"/>
                <a:cs typeface="Times New Roman"/>
              </a:rPr>
              <a:t>traslazione dell’anima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Relazione degli Aggiustatori con i tipi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mortali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(1197.3) 109:3.1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lavoro specifico dei </a:t>
            </a:r>
            <a:r>
              <a:rPr sz="1200" dirty="0">
                <a:latin typeface="Times New Roman"/>
                <a:cs typeface="Times New Roman"/>
              </a:rPr>
              <a:t>Monitori del </a:t>
            </a:r>
            <a:r>
              <a:rPr sz="1200" spc="-5" dirty="0">
                <a:latin typeface="Times New Roman"/>
                <a:cs typeface="Times New Roman"/>
              </a:rPr>
              <a:t>Mistero varia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destinazione,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che siano Aggiustatori di </a:t>
            </a:r>
            <a:r>
              <a:rPr sz="1200" i="1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i="1" spc="-5" dirty="0">
                <a:latin typeface="Times New Roman"/>
                <a:cs typeface="Times New Roman"/>
              </a:rPr>
              <a:t>fusione. </a:t>
            </a:r>
            <a:r>
              <a:rPr sz="1200" spc="-5" dirty="0">
                <a:latin typeface="Times New Roman"/>
                <a:cs typeface="Times New Roman"/>
              </a:rPr>
              <a:t>Certi Aggiustatori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semplicemente prestati per </a:t>
            </a:r>
            <a:r>
              <a:rPr sz="1200" dirty="0">
                <a:latin typeface="Times New Roman"/>
                <a:cs typeface="Times New Roman"/>
              </a:rPr>
              <a:t>la durata della vita  </a:t>
            </a:r>
            <a:r>
              <a:rPr sz="1200" spc="-5" dirty="0">
                <a:latin typeface="Times New Roman"/>
                <a:cs typeface="Times New Roman"/>
              </a:rPr>
              <a:t>temporale dei loro </a:t>
            </a:r>
            <a:r>
              <a:rPr sz="1200" dirty="0">
                <a:latin typeface="Times New Roman"/>
                <a:cs typeface="Times New Roman"/>
              </a:rPr>
              <a:t>soggetti; altri sono </a:t>
            </a:r>
            <a:r>
              <a:rPr sz="1200" spc="-5" dirty="0">
                <a:latin typeface="Times New Roman"/>
                <a:cs typeface="Times New Roman"/>
              </a:rPr>
              <a:t>conferiti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candidati </a:t>
            </a:r>
            <a:r>
              <a:rPr sz="1200" dirty="0">
                <a:latin typeface="Times New Roman"/>
                <a:cs typeface="Times New Roman"/>
              </a:rPr>
              <a:t>alla personalità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fondersi </a:t>
            </a:r>
            <a:r>
              <a:rPr sz="1200" spc="-5" dirty="0">
                <a:latin typeface="Times New Roman"/>
                <a:cs typeface="Times New Roman"/>
              </a:rPr>
              <a:t>per l’eternità se </a:t>
            </a:r>
            <a:r>
              <a:rPr sz="1200" dirty="0">
                <a:latin typeface="Times New Roman"/>
                <a:cs typeface="Times New Roman"/>
              </a:rPr>
              <a:t>i loro  </a:t>
            </a:r>
            <a:r>
              <a:rPr sz="1200" spc="-5" dirty="0">
                <a:latin typeface="Times New Roman"/>
                <a:cs typeface="Times New Roman"/>
              </a:rPr>
              <a:t>soggetti sopravvivono. </a:t>
            </a:r>
            <a:r>
              <a:rPr sz="1200" spc="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anche una leggera variazione </a:t>
            </a:r>
            <a:r>
              <a:rPr sz="1200" spc="-5" dirty="0">
                <a:latin typeface="Times New Roman"/>
                <a:cs typeface="Times New Roman"/>
              </a:rPr>
              <a:t>nel loro lavoro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planetari, 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nei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differenti</a:t>
            </a:r>
            <a:endParaRPr sz="1200">
              <a:latin typeface="Times New Roman"/>
              <a:cs typeface="Times New Roman"/>
            </a:endParaRPr>
          </a:p>
          <a:p>
            <a:pPr marL="63500" marR="17272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universi. Ma nell’insieme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attività </a:t>
            </a:r>
            <a:r>
              <a:rPr sz="1200" dirty="0">
                <a:latin typeface="Times New Roman"/>
                <a:cs typeface="Times New Roman"/>
              </a:rPr>
              <a:t>sono notevolmente uniformi, più di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i compiti di </a:t>
            </a:r>
            <a:r>
              <a:rPr sz="1200" spc="-5" dirty="0">
                <a:latin typeface="Times New Roman"/>
                <a:cs typeface="Times New Roman"/>
              </a:rPr>
              <a:t>tutti gli </a:t>
            </a:r>
            <a:r>
              <a:rPr sz="1200" dirty="0">
                <a:latin typeface="Times New Roman"/>
                <a:cs typeface="Times New Roman"/>
              </a:rPr>
              <a:t>ordini  </a:t>
            </a:r>
            <a:r>
              <a:rPr sz="1200" spc="-5" dirty="0">
                <a:latin typeface="Times New Roman"/>
                <a:cs typeface="Times New Roman"/>
              </a:rPr>
              <a:t>creati </a:t>
            </a:r>
            <a:r>
              <a:rPr sz="1200" dirty="0">
                <a:latin typeface="Times New Roman"/>
                <a:cs typeface="Times New Roman"/>
              </a:rPr>
              <a:t>di esseri </a:t>
            </a:r>
            <a:r>
              <a:rPr sz="1200" spc="-5" dirty="0">
                <a:latin typeface="Times New Roman"/>
                <a:cs typeface="Times New Roman"/>
              </a:rPr>
              <a:t>celesti.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952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(1197.4) 109:3.2 </a:t>
            </a:r>
            <a:r>
              <a:rPr sz="1200" spc="-5" dirty="0">
                <a:latin typeface="Times New Roman"/>
                <a:cs typeface="Times New Roman"/>
              </a:rPr>
              <a:t>Su certi </a:t>
            </a:r>
            <a:r>
              <a:rPr sz="1200" dirty="0">
                <a:latin typeface="Times New Roman"/>
                <a:cs typeface="Times New Roman"/>
              </a:rPr>
              <a:t>mondi primitivi </a:t>
            </a:r>
            <a:r>
              <a:rPr sz="1200" spc="-5" dirty="0">
                <a:latin typeface="Times New Roman"/>
                <a:cs typeface="Times New Roman"/>
              </a:rPr>
              <a:t>(il gruppo della serie </a:t>
            </a:r>
            <a:r>
              <a:rPr sz="1200" dirty="0">
                <a:latin typeface="Times New Roman"/>
                <a:cs typeface="Times New Roman"/>
              </a:rPr>
              <a:t>uno) </a:t>
            </a:r>
            <a:r>
              <a:rPr sz="1200" spc="-5" dirty="0">
                <a:latin typeface="Times New Roman"/>
                <a:cs typeface="Times New Roman"/>
              </a:rPr>
              <a:t>gli Aggiustatori dimorano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delle creature come  addestramento esperienziale, principalmente </a:t>
            </a:r>
            <a:r>
              <a:rPr sz="1200" dirty="0">
                <a:latin typeface="Times New Roman"/>
                <a:cs typeface="Times New Roman"/>
              </a:rPr>
              <a:t>per istruirsi e </a:t>
            </a:r>
            <a:r>
              <a:rPr sz="1200" spc="-5" dirty="0">
                <a:latin typeface="Times New Roman"/>
                <a:cs typeface="Times New Roman"/>
              </a:rPr>
              <a:t>svilupparsi progressivamente. Degli </a:t>
            </a:r>
            <a:r>
              <a:rPr sz="1200" dirty="0">
                <a:latin typeface="Times New Roman"/>
                <a:cs typeface="Times New Roman"/>
              </a:rPr>
              <a:t>Aggiustatori </a:t>
            </a:r>
            <a:r>
              <a:rPr sz="1200" spc="-5" dirty="0">
                <a:latin typeface="Times New Roman"/>
                <a:cs typeface="Times New Roman"/>
              </a:rPr>
              <a:t>vergini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generalmente mandati su </a:t>
            </a:r>
            <a:r>
              <a:rPr sz="1200" dirty="0">
                <a:latin typeface="Times New Roman"/>
                <a:cs typeface="Times New Roman"/>
              </a:rPr>
              <a:t>tali mondi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tempi </a:t>
            </a:r>
            <a:r>
              <a:rPr sz="1200" spc="-5" dirty="0">
                <a:latin typeface="Times New Roman"/>
                <a:cs typeface="Times New Roman"/>
              </a:rPr>
              <a:t>iniziali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gli </a:t>
            </a:r>
            <a:r>
              <a:rPr sz="1200" dirty="0">
                <a:latin typeface="Times New Roman"/>
                <a:cs typeface="Times New Roman"/>
              </a:rPr>
              <a:t>uomini primitivi stanno </a:t>
            </a:r>
            <a:r>
              <a:rPr sz="1200" spc="-5" dirty="0">
                <a:latin typeface="Times New Roman"/>
                <a:cs typeface="Times New Roman"/>
              </a:rPr>
              <a:t>arrivando nella valle della </a:t>
            </a:r>
            <a:r>
              <a:rPr sz="1200" spc="5" dirty="0">
                <a:latin typeface="Times New Roman"/>
                <a:cs typeface="Times New Roman"/>
              </a:rPr>
              <a:t>decisione, 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cui relativamente </a:t>
            </a:r>
            <a:r>
              <a:rPr sz="1200" dirty="0">
                <a:latin typeface="Times New Roman"/>
                <a:cs typeface="Times New Roman"/>
              </a:rPr>
              <a:t>pochi di loro </a:t>
            </a:r>
            <a:r>
              <a:rPr sz="1200" spc="-5" dirty="0">
                <a:latin typeface="Times New Roman"/>
                <a:cs typeface="Times New Roman"/>
              </a:rPr>
              <a:t>scelgono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elevarsi alle </a:t>
            </a:r>
            <a:r>
              <a:rPr sz="1200" dirty="0">
                <a:latin typeface="Times New Roman"/>
                <a:cs typeface="Times New Roman"/>
              </a:rPr>
              <a:t>altezze morali che </a:t>
            </a:r>
            <a:r>
              <a:rPr sz="1200" spc="-5" dirty="0">
                <a:latin typeface="Times New Roman"/>
                <a:cs typeface="Times New Roman"/>
              </a:rPr>
              <a:t>oltrepassano </a:t>
            </a:r>
            <a:r>
              <a:rPr sz="1200" dirty="0">
                <a:latin typeface="Times New Roman"/>
                <a:cs typeface="Times New Roman"/>
              </a:rPr>
              <a:t>l’autodominio e </a:t>
            </a:r>
            <a:r>
              <a:rPr sz="1200" spc="-5" dirty="0">
                <a:latin typeface="Times New Roman"/>
                <a:cs typeface="Times New Roman"/>
              </a:rPr>
              <a:t>l’acquisizione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 livelli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della spiritualità </a:t>
            </a:r>
            <a:r>
              <a:rPr sz="1200" spc="-5" dirty="0">
                <a:latin typeface="Times New Roman"/>
                <a:cs typeface="Times New Roman"/>
              </a:rPr>
              <a:t>emergente. </a:t>
            </a:r>
            <a:r>
              <a:rPr sz="1200" dirty="0">
                <a:latin typeface="Times New Roman"/>
                <a:cs typeface="Times New Roman"/>
              </a:rPr>
              <a:t>(Molti, </a:t>
            </a:r>
            <a:r>
              <a:rPr sz="1200" spc="-5" dirty="0">
                <a:latin typeface="Times New Roman"/>
                <a:cs typeface="Times New Roman"/>
              </a:rPr>
              <a:t>tuttavia,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riescono </a:t>
            </a:r>
            <a:r>
              <a:rPr sz="1200" dirty="0">
                <a:latin typeface="Times New Roman"/>
                <a:cs typeface="Times New Roman"/>
              </a:rPr>
              <a:t>a fondersi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sopravvivono </a:t>
            </a:r>
            <a:r>
              <a:rPr sz="1200" spc="-5" dirty="0">
                <a:latin typeface="Times New Roman"/>
                <a:cs typeface="Times New Roman"/>
              </a:rPr>
              <a:t>come ascendenti fusi con </a:t>
            </a:r>
            <a:r>
              <a:rPr sz="1200" dirty="0">
                <a:latin typeface="Times New Roman"/>
                <a:cs typeface="Times New Roman"/>
              </a:rPr>
              <a:t>lo Spirito.) </a:t>
            </a:r>
            <a:r>
              <a:rPr sz="1200" spc="-5" dirty="0">
                <a:latin typeface="Times New Roman"/>
                <a:cs typeface="Times New Roman"/>
              </a:rPr>
              <a:t>Gli Aggiustatori ricevono </a:t>
            </a:r>
            <a:r>
              <a:rPr sz="1200" dirty="0">
                <a:latin typeface="Times New Roman"/>
                <a:cs typeface="Times New Roman"/>
              </a:rPr>
              <a:t>una preziosa </a:t>
            </a:r>
            <a:r>
              <a:rPr sz="1200" spc="-5" dirty="0">
                <a:latin typeface="Times New Roman"/>
                <a:cs typeface="Times New Roman"/>
              </a:rPr>
              <a:t>preparazione ed  acquisiscono un’esperienza meravigliosa nell’associazione transitoria 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menti primitive, e possono </a:t>
            </a:r>
            <a:r>
              <a:rPr sz="1200" spc="-5" dirty="0">
                <a:latin typeface="Times New Roman"/>
                <a:cs typeface="Times New Roman"/>
              </a:rPr>
              <a:t>utilizzare successivamente  questa esperienza </a:t>
            </a:r>
            <a:r>
              <a:rPr sz="1200" dirty="0">
                <a:latin typeface="Times New Roman"/>
                <a:cs typeface="Times New Roman"/>
              </a:rPr>
              <a:t>a beneficio di </a:t>
            </a:r>
            <a:r>
              <a:rPr sz="1200" spc="-5" dirty="0">
                <a:latin typeface="Times New Roman"/>
                <a:cs typeface="Times New Roman"/>
              </a:rPr>
              <a:t>esseri superiori su altri </a:t>
            </a:r>
            <a:r>
              <a:rPr sz="1200" dirty="0">
                <a:latin typeface="Times New Roman"/>
                <a:cs typeface="Times New Roman"/>
              </a:rPr>
              <a:t>mondi. </a:t>
            </a:r>
            <a:r>
              <a:rPr sz="1200" i="1" dirty="0">
                <a:latin typeface="Times New Roman"/>
                <a:cs typeface="Times New Roman"/>
              </a:rPr>
              <a:t>Niente di ciò </a:t>
            </a:r>
            <a:r>
              <a:rPr sz="1200" i="1" spc="-5" dirty="0">
                <a:latin typeface="Times New Roman"/>
                <a:cs typeface="Times New Roman"/>
              </a:rPr>
              <a:t>che </a:t>
            </a:r>
            <a:r>
              <a:rPr sz="1200" i="1" dirty="0">
                <a:latin typeface="Times New Roman"/>
                <a:cs typeface="Times New Roman"/>
              </a:rPr>
              <a:t>ha </a:t>
            </a:r>
            <a:r>
              <a:rPr sz="1200" i="1" spc="-5" dirty="0">
                <a:latin typeface="Times New Roman"/>
                <a:cs typeface="Times New Roman"/>
              </a:rPr>
              <a:t>valore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sopravvivenza </a:t>
            </a:r>
            <a:r>
              <a:rPr sz="1200" i="1" dirty="0">
                <a:latin typeface="Times New Roman"/>
                <a:cs typeface="Times New Roman"/>
              </a:rPr>
              <a:t>è </a:t>
            </a:r>
            <a:r>
              <a:rPr sz="1200" i="1" spc="-5" dirty="0">
                <a:latin typeface="Times New Roman"/>
                <a:cs typeface="Times New Roman"/>
              </a:rPr>
              <a:t>mai </a:t>
            </a:r>
            <a:r>
              <a:rPr sz="1200" i="1" dirty="0">
                <a:latin typeface="Times New Roman"/>
                <a:cs typeface="Times New Roman"/>
              </a:rPr>
              <a:t>perduto in tutto  </a:t>
            </a:r>
            <a:r>
              <a:rPr sz="1200" i="1" spc="-5" dirty="0">
                <a:latin typeface="Times New Roman"/>
                <a:cs typeface="Times New Roman"/>
              </a:rPr>
              <a:t>l’immenso 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912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(1197.5) 109:3.3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tipo </a:t>
            </a:r>
            <a:r>
              <a:rPr sz="1200" dirty="0">
                <a:latin typeface="Times New Roman"/>
                <a:cs typeface="Times New Roman"/>
              </a:rPr>
              <a:t>di mondo </a:t>
            </a:r>
            <a:r>
              <a:rPr sz="1200" spc="-5" dirty="0">
                <a:latin typeface="Times New Roman"/>
                <a:cs typeface="Times New Roman"/>
              </a:rPr>
              <a:t>(il gruppo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due)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sono semplicemente </a:t>
            </a:r>
            <a:r>
              <a:rPr sz="1200" spc="-5" dirty="0">
                <a:latin typeface="Times New Roman"/>
                <a:cs typeface="Times New Roman"/>
              </a:rPr>
              <a:t>prestati agli esseri mortali.  Qui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Monitori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possono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per fusione </a:t>
            </a:r>
            <a:r>
              <a:rPr sz="1200" dirty="0">
                <a:latin typeface="Times New Roman"/>
                <a:cs typeface="Times New Roman"/>
              </a:rPr>
              <a:t>mediante tale </a:t>
            </a:r>
            <a:r>
              <a:rPr sz="1200" spc="-5" dirty="0">
                <a:latin typeface="Times New Roman"/>
                <a:cs typeface="Times New Roman"/>
              </a:rPr>
              <a:t>residenza, </a:t>
            </a:r>
            <a:r>
              <a:rPr sz="1200" dirty="0">
                <a:latin typeface="Times New Roman"/>
                <a:cs typeface="Times New Roman"/>
              </a:rPr>
              <a:t>ma portano un </a:t>
            </a:r>
            <a:r>
              <a:rPr sz="1200" spc="-5" dirty="0">
                <a:latin typeface="Times New Roman"/>
                <a:cs typeface="Times New Roman"/>
              </a:rPr>
              <a:t>grande aiuto ai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soggetti umani </a:t>
            </a:r>
            <a:r>
              <a:rPr sz="1200" dirty="0">
                <a:latin typeface="Times New Roman"/>
                <a:cs typeface="Times New Roman"/>
              </a:rPr>
              <a:t>durante la loro vita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molto più di quanto possano </a:t>
            </a:r>
            <a:r>
              <a:rPr sz="1200" spc="-5" dirty="0">
                <a:latin typeface="Times New Roman"/>
                <a:cs typeface="Times New Roman"/>
              </a:rPr>
              <a:t>darne ai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Gli Aggiustatori </a:t>
            </a:r>
            <a:r>
              <a:rPr sz="1200" dirty="0">
                <a:latin typeface="Times New Roman"/>
                <a:cs typeface="Times New Roman"/>
              </a:rPr>
              <a:t>sono qui  </a:t>
            </a:r>
            <a:r>
              <a:rPr sz="1200" spc="-5" dirty="0">
                <a:latin typeface="Times New Roman"/>
                <a:cs typeface="Times New Roman"/>
              </a:rPr>
              <a:t>prestati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per la </a:t>
            </a:r>
            <a:r>
              <a:rPr sz="1200" spc="-5" dirty="0">
                <a:latin typeface="Times New Roman"/>
                <a:cs typeface="Times New Roman"/>
              </a:rPr>
              <a:t>durata </a:t>
            </a:r>
            <a:r>
              <a:rPr sz="1200" dirty="0">
                <a:latin typeface="Times New Roman"/>
                <a:cs typeface="Times New Roman"/>
              </a:rPr>
              <a:t>di una sola vita </a:t>
            </a:r>
            <a:r>
              <a:rPr sz="1200" spc="-5" dirty="0">
                <a:latin typeface="Times New Roman"/>
                <a:cs typeface="Times New Roman"/>
              </a:rPr>
              <a:t>come modelli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loro realizzazione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superiore,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aiutanti  </a:t>
            </a:r>
            <a:r>
              <a:rPr sz="1200" spc="-5" dirty="0">
                <a:latin typeface="Times New Roman"/>
                <a:cs typeface="Times New Roman"/>
              </a:rPr>
              <a:t>temporanei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compito affascinante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carattere suscettibile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sopravvivere. Gli Aggiustatori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ritornano </a:t>
            </a:r>
            <a:r>
              <a:rPr sz="1200" dirty="0">
                <a:latin typeface="Times New Roman"/>
                <a:cs typeface="Times New Roman"/>
              </a:rPr>
              <a:t>dopo la  morte </a:t>
            </a:r>
            <a:r>
              <a:rPr sz="1200" spc="-5" dirty="0">
                <a:latin typeface="Times New Roman"/>
                <a:cs typeface="Times New Roman"/>
              </a:rPr>
              <a:t>naturale; </a:t>
            </a:r>
            <a:r>
              <a:rPr sz="1200" dirty="0">
                <a:latin typeface="Times New Roman"/>
                <a:cs typeface="Times New Roman"/>
              </a:rPr>
              <a:t>questi mortali </a:t>
            </a:r>
            <a:r>
              <a:rPr sz="1200" spc="-5" dirty="0">
                <a:latin typeface="Times New Roman"/>
                <a:cs typeface="Times New Roman"/>
              </a:rPr>
              <a:t>sopravviventi raggiungono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per fusione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76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(1197.6) 109:3.4 </a:t>
            </a:r>
            <a:r>
              <a:rPr sz="1200" dirty="0">
                <a:latin typeface="Times New Roman"/>
                <a:cs typeface="Times New Roman"/>
              </a:rPr>
              <a:t>Su mondi </a:t>
            </a:r>
            <a:r>
              <a:rPr sz="1200" spc="-5" dirty="0">
                <a:latin typeface="Times New Roman"/>
                <a:cs typeface="Times New Roman"/>
              </a:rPr>
              <a:t>come Urantia (il gruppo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tre)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reale relazione con </a:t>
            </a:r>
            <a:r>
              <a:rPr sz="1200" dirty="0">
                <a:latin typeface="Times New Roman"/>
                <a:cs typeface="Times New Roman"/>
              </a:rPr>
              <a:t>i doni divini, un </a:t>
            </a:r>
            <a:r>
              <a:rPr sz="1200" spc="-5" dirty="0">
                <a:latin typeface="Times New Roman"/>
                <a:cs typeface="Times New Roman"/>
              </a:rPr>
              <a:t>impegno per </a:t>
            </a:r>
            <a:r>
              <a:rPr sz="1200" dirty="0">
                <a:latin typeface="Times New Roman"/>
                <a:cs typeface="Times New Roman"/>
              </a:rPr>
              <a:t>la vita e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morte. Se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sopravviverete ci sarà </a:t>
            </a:r>
            <a:r>
              <a:rPr sz="1200" dirty="0">
                <a:latin typeface="Times New Roman"/>
                <a:cs typeface="Times New Roman"/>
              </a:rPr>
              <a:t>un’unione </a:t>
            </a:r>
            <a:r>
              <a:rPr sz="1200" spc="-5" dirty="0">
                <a:latin typeface="Times New Roman"/>
                <a:cs typeface="Times New Roman"/>
              </a:rPr>
              <a:t>eterna,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fusione </a:t>
            </a:r>
            <a:r>
              <a:rPr sz="1200" dirty="0">
                <a:latin typeface="Times New Roman"/>
                <a:cs typeface="Times New Roman"/>
              </a:rPr>
              <a:t>perpetua;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10" dirty="0">
                <a:latin typeface="Times New Roman"/>
                <a:cs typeface="Times New Roman"/>
              </a:rPr>
              <a:t>solo  </a:t>
            </a:r>
            <a:r>
              <a:rPr sz="1200" spc="-5" dirty="0">
                <a:latin typeface="Times New Roman"/>
                <a:cs typeface="Times New Roman"/>
              </a:rPr>
              <a:t>essere.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699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(1197.7) 109:3.5 </a:t>
            </a:r>
            <a:r>
              <a:rPr sz="1200" spc="-5" dirty="0">
                <a:latin typeface="Times New Roman"/>
                <a:cs typeface="Times New Roman"/>
              </a:rPr>
              <a:t>Nei mortali </a:t>
            </a:r>
            <a:r>
              <a:rPr sz="1200" dirty="0">
                <a:latin typeface="Times New Roman"/>
                <a:cs typeface="Times New Roman"/>
              </a:rPr>
              <a:t>a tre </a:t>
            </a:r>
            <a:r>
              <a:rPr sz="1200" spc="-5" dirty="0">
                <a:latin typeface="Times New Roman"/>
                <a:cs typeface="Times New Roman"/>
              </a:rPr>
              <a:t>cervelli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serie di mondi,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Aggiustatori </a:t>
            </a:r>
            <a:r>
              <a:rPr sz="1200" spc="-5" dirty="0">
                <a:latin typeface="Times New Roman"/>
                <a:cs typeface="Times New Roman"/>
              </a:rPr>
              <a:t>riescono </a:t>
            </a:r>
            <a:r>
              <a:rPr sz="1200" dirty="0">
                <a:latin typeface="Times New Roman"/>
                <a:cs typeface="Times New Roman"/>
              </a:rPr>
              <a:t>a stabilire un </a:t>
            </a:r>
            <a:r>
              <a:rPr sz="1200" spc="-5" dirty="0">
                <a:latin typeface="Times New Roman"/>
                <a:cs typeface="Times New Roman"/>
              </a:rPr>
              <a:t>contatto reale </a:t>
            </a:r>
            <a:r>
              <a:rPr sz="1200" dirty="0">
                <a:latin typeface="Times New Roman"/>
                <a:cs typeface="Times New Roman"/>
              </a:rPr>
              <a:t>molto più </a:t>
            </a:r>
            <a:r>
              <a:rPr sz="1200" spc="-5" dirty="0">
                <a:latin typeface="Times New Roman"/>
                <a:cs typeface="Times New Roman"/>
              </a:rPr>
              <a:t>esteso 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soggetti durante </a:t>
            </a:r>
            <a:r>
              <a:rPr sz="1200" dirty="0">
                <a:latin typeface="Times New Roman"/>
                <a:cs typeface="Times New Roman"/>
              </a:rPr>
              <a:t>la loro vita </a:t>
            </a:r>
            <a:r>
              <a:rPr sz="1200" spc="-5" dirty="0">
                <a:latin typeface="Times New Roman"/>
                <a:cs typeface="Times New Roman"/>
              </a:rPr>
              <a:t>temporale </a:t>
            </a:r>
            <a:r>
              <a:rPr sz="1200" dirty="0">
                <a:latin typeface="Times New Roman"/>
                <a:cs typeface="Times New Roman"/>
              </a:rPr>
              <a:t>che non in tipi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 o a due </a:t>
            </a:r>
            <a:r>
              <a:rPr sz="1200" spc="-5" dirty="0">
                <a:latin typeface="Times New Roman"/>
                <a:cs typeface="Times New Roman"/>
              </a:rPr>
              <a:t>cervelli. Ma nella carriera successiva alla </a:t>
            </a:r>
            <a:r>
              <a:rPr sz="1200" dirty="0">
                <a:latin typeface="Times New Roman"/>
                <a:cs typeface="Times New Roman"/>
              </a:rPr>
              <a:t>morte i tipi  a tre </a:t>
            </a:r>
            <a:r>
              <a:rPr sz="1200" spc="-5" dirty="0">
                <a:latin typeface="Times New Roman"/>
                <a:cs typeface="Times New Roman"/>
              </a:rPr>
              <a:t>cervelli procedono esattamente come </a:t>
            </a:r>
            <a:r>
              <a:rPr sz="1200" dirty="0">
                <a:latin typeface="Times New Roman"/>
                <a:cs typeface="Times New Roman"/>
              </a:rPr>
              <a:t>il tipo ad un </a:t>
            </a:r>
            <a:r>
              <a:rPr sz="1200" spc="-5" dirty="0">
                <a:latin typeface="Times New Roman"/>
                <a:cs typeface="Times New Roman"/>
              </a:rPr>
              <a:t>cervello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popoli a due </a:t>
            </a:r>
            <a:r>
              <a:rPr sz="1200" spc="-5" dirty="0">
                <a:latin typeface="Times New Roman"/>
                <a:cs typeface="Times New Roman"/>
              </a:rPr>
              <a:t>cervelli </a:t>
            </a:r>
            <a:r>
              <a:rPr sz="1200" dirty="0">
                <a:latin typeface="Times New Roman"/>
                <a:cs typeface="Times New Roman"/>
              </a:rPr>
              <a:t>— le razze di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(1198.1) 109:3.6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bicerebrali, </a:t>
            </a:r>
            <a:r>
              <a:rPr sz="1200" dirty="0">
                <a:latin typeface="Times New Roman"/>
                <a:cs typeface="Times New Roman"/>
              </a:rPr>
              <a:t>successivamente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soggiorno di un </a:t>
            </a:r>
            <a:r>
              <a:rPr sz="1200" spc="-5" dirty="0">
                <a:latin typeface="Times New Roman"/>
                <a:cs typeface="Times New Roman"/>
              </a:rPr>
              <a:t>Figlio Paradisiaco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raramente sono  </a:t>
            </a:r>
            <a:r>
              <a:rPr sz="1200" spc="-5" dirty="0">
                <a:latin typeface="Times New Roman"/>
                <a:cs typeface="Times New Roman"/>
              </a:rPr>
              <a:t>assegnati Aggiustatori vergini </a:t>
            </a:r>
            <a:r>
              <a:rPr sz="1200" dirty="0">
                <a:latin typeface="Times New Roman"/>
                <a:cs typeface="Times New Roman"/>
              </a:rPr>
              <a:t>a persone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hanno indubbie </a:t>
            </a:r>
            <a:r>
              <a:rPr sz="1200" spc="-5" dirty="0">
                <a:latin typeface="Times New Roman"/>
                <a:cs typeface="Times New Roman"/>
              </a:rPr>
              <a:t>capacità per sopravvivere. Noi </a:t>
            </a:r>
            <a:r>
              <a:rPr sz="1200" dirty="0">
                <a:latin typeface="Times New Roman"/>
                <a:cs typeface="Times New Roman"/>
              </a:rPr>
              <a:t>crediamo che </a:t>
            </a:r>
            <a:r>
              <a:rPr sz="1200" spc="-5" dirty="0">
                <a:latin typeface="Times New Roman"/>
                <a:cs typeface="Times New Roman"/>
              </a:rPr>
              <a:t>su tali </a:t>
            </a:r>
            <a:r>
              <a:rPr sz="1200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dimorano negli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intelligenti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sopravvivere  </a:t>
            </a:r>
            <a:r>
              <a:rPr sz="1200" spc="-5" dirty="0">
                <a:latin typeface="Times New Roman"/>
                <a:cs typeface="Times New Roman"/>
              </a:rPr>
              <a:t>appartengano al </a:t>
            </a:r>
            <a:r>
              <a:rPr sz="1200" dirty="0">
                <a:latin typeface="Times New Roman"/>
                <a:cs typeface="Times New Roman"/>
              </a:rPr>
              <a:t>tipo avanzato o al tipo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7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(1198.2) 109:3.7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molte delle razze </a:t>
            </a:r>
            <a:r>
              <a:rPr sz="1200" spc="-5" dirty="0">
                <a:latin typeface="Times New Roman"/>
                <a:cs typeface="Times New Roman"/>
              </a:rPr>
              <a:t>evoluzionarie </a:t>
            </a:r>
            <a:r>
              <a:rPr sz="1200" dirty="0">
                <a:latin typeface="Times New Roman"/>
                <a:cs typeface="Times New Roman"/>
              </a:rPr>
              <a:t>primitive di </a:t>
            </a:r>
            <a:r>
              <a:rPr sz="1200" spc="-5" dirty="0">
                <a:latin typeface="Times New Roman"/>
                <a:cs typeface="Times New Roman"/>
              </a:rPr>
              <a:t>Urantia esistevano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esseri. </a:t>
            </a:r>
            <a:r>
              <a:rPr sz="1200" spc="-5" dirty="0">
                <a:latin typeface="Times New Roman"/>
                <a:cs typeface="Times New Roman"/>
              </a:rPr>
              <a:t>C’erano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erano così  prossimi agli animali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essere totalmente </a:t>
            </a:r>
            <a:r>
              <a:rPr sz="1200" dirty="0">
                <a:latin typeface="Times New Roman"/>
                <a:cs typeface="Times New Roman"/>
              </a:rPr>
              <a:t>privi </a:t>
            </a:r>
            <a:r>
              <a:rPr sz="1200" spc="-5" dirty="0">
                <a:latin typeface="Times New Roman"/>
                <a:cs typeface="Times New Roman"/>
              </a:rPr>
              <a:t>della capacità </a:t>
            </a:r>
            <a:r>
              <a:rPr sz="1200" dirty="0">
                <a:latin typeface="Times New Roman"/>
                <a:cs typeface="Times New Roman"/>
              </a:rPr>
              <a:t>di ricevere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Aggiustatore. C’erano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mostravano </a:t>
            </a:r>
            <a:r>
              <a:rPr sz="1200" spc="5" dirty="0">
                <a:latin typeface="Times New Roman"/>
                <a:cs typeface="Times New Roman"/>
              </a:rPr>
              <a:t>indubbie  </a:t>
            </a:r>
            <a:r>
              <a:rPr sz="1200" spc="-5" dirty="0">
                <a:latin typeface="Times New Roman"/>
                <a:cs typeface="Times New Roman"/>
              </a:rPr>
              <a:t>capacità per ricevere gli Aggiustatori </a:t>
            </a:r>
            <a:r>
              <a:rPr sz="1200" dirty="0">
                <a:latin typeface="Times New Roman"/>
                <a:cs typeface="Times New Roman"/>
              </a:rPr>
              <a:t>e li ricevevano </a:t>
            </a:r>
            <a:r>
              <a:rPr sz="1200" spc="-5" dirty="0">
                <a:latin typeface="Times New Roman"/>
                <a:cs typeface="Times New Roman"/>
              </a:rPr>
              <a:t>prontamente quando raggiungevano </a:t>
            </a:r>
            <a:r>
              <a:rPr sz="1200" dirty="0">
                <a:latin typeface="Times New Roman"/>
                <a:cs typeface="Times New Roman"/>
              </a:rPr>
              <a:t>l’età </a:t>
            </a:r>
            <a:r>
              <a:rPr sz="1200" spc="-5" dirty="0">
                <a:latin typeface="Times New Roman"/>
                <a:cs typeface="Times New Roman"/>
              </a:rPr>
              <a:t>della responsabilità morale.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C’era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4359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terza classe che </a:t>
            </a:r>
            <a:r>
              <a:rPr sz="1200" dirty="0">
                <a:latin typeface="Times New Roman"/>
                <a:cs typeface="Times New Roman"/>
              </a:rPr>
              <a:t>occupava una posizione </a:t>
            </a:r>
            <a:r>
              <a:rPr sz="1200" spc="-5" dirty="0">
                <a:latin typeface="Times New Roman"/>
                <a:cs typeface="Times New Roman"/>
              </a:rPr>
              <a:t>al limite; essi avevano </a:t>
            </a:r>
            <a:r>
              <a:rPr sz="1200" dirty="0">
                <a:latin typeface="Times New Roman"/>
                <a:cs typeface="Times New Roman"/>
              </a:rPr>
              <a:t>le capacità </a:t>
            </a:r>
            <a:r>
              <a:rPr sz="1200" spc="-5" dirty="0">
                <a:latin typeface="Times New Roman"/>
                <a:cs typeface="Times New Roman"/>
              </a:rPr>
              <a:t>per ricevere gli Aggiustatori, </a:t>
            </a:r>
            <a:r>
              <a:rPr sz="1200" dirty="0">
                <a:latin typeface="Times New Roman"/>
                <a:cs typeface="Times New Roman"/>
              </a:rPr>
              <a:t>ma i Monitori </a:t>
            </a:r>
            <a:r>
              <a:rPr sz="1200" spc="-5" dirty="0">
                <a:latin typeface="Times New Roman"/>
                <a:cs typeface="Times New Roman"/>
              </a:rPr>
              <a:t>potevano  risiedere </a:t>
            </a:r>
            <a:r>
              <a:rPr sz="1200" dirty="0">
                <a:latin typeface="Times New Roman"/>
                <a:cs typeface="Times New Roman"/>
              </a:rPr>
              <a:t>nella loro mente soltanto </a:t>
            </a:r>
            <a:r>
              <a:rPr sz="1200" spc="-5" dirty="0">
                <a:latin typeface="Times New Roman"/>
                <a:cs typeface="Times New Roman"/>
              </a:rPr>
              <a:t>su richiesta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38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(1198.3) 109:3.8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esseri virtualmente inadatti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di tare ereditarie </a:t>
            </a:r>
            <a:r>
              <a:rPr sz="1200" dirty="0">
                <a:latin typeface="Times New Roman"/>
                <a:cs typeface="Times New Roman"/>
              </a:rPr>
              <a:t>provenienti da </a:t>
            </a:r>
            <a:r>
              <a:rPr sz="1200" spc="-5" dirty="0">
                <a:latin typeface="Times New Roman"/>
                <a:cs typeface="Times New Roman"/>
              </a:rPr>
              <a:t>antenati inidonei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inferiori,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Aggiustatori vergini hanno </a:t>
            </a:r>
            <a:r>
              <a:rPr sz="1200" dirty="0">
                <a:latin typeface="Times New Roman"/>
                <a:cs typeface="Times New Roman"/>
              </a:rPr>
              <a:t>acquisito una </a:t>
            </a:r>
            <a:r>
              <a:rPr sz="1200" spc="-5" dirty="0">
                <a:latin typeface="Times New Roman"/>
                <a:cs typeface="Times New Roman"/>
              </a:rPr>
              <a:t>preziosa esperienza preliminare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mente evoluzionaria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 sono così meglio qualificati per un’assegnazione successiva ad </a:t>
            </a:r>
            <a:r>
              <a:rPr sz="1200" dirty="0">
                <a:latin typeface="Times New Roman"/>
                <a:cs typeface="Times New Roman"/>
              </a:rPr>
              <a:t>un tipo di </a:t>
            </a:r>
            <a:r>
              <a:rPr sz="1200" spc="-5" dirty="0">
                <a:latin typeface="Times New Roman"/>
                <a:cs typeface="Times New Roman"/>
              </a:rPr>
              <a:t>mente superiore su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-5" dirty="0">
                <a:latin typeface="Times New Roman"/>
                <a:cs typeface="Times New Roman"/>
              </a:rPr>
              <a:t>altro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Aggiustatori e la personalità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umana</a:t>
            </a:r>
            <a:endParaRPr sz="1600">
              <a:latin typeface="Times New Roman"/>
              <a:cs typeface="Times New Roman"/>
            </a:endParaRPr>
          </a:p>
          <a:p>
            <a:pPr marL="88900" marR="21590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(1198.4) 109:4.1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forme </a:t>
            </a:r>
            <a:r>
              <a:rPr sz="1200" spc="-5" dirty="0">
                <a:latin typeface="Times New Roman"/>
                <a:cs typeface="Times New Roman"/>
              </a:rPr>
              <a:t>superiori d’intercomunicazione intelligente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esseri umani sono grandemente aiutate dagli Aggiustatori  interiori. Gli animali hanno sentimenti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reciprocità,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comunicano dei concetti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l’altro;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possono esprimere  emozioni, ma non </a:t>
            </a:r>
            <a:r>
              <a:rPr sz="1200" spc="-5" dirty="0">
                <a:latin typeface="Times New Roman"/>
                <a:cs typeface="Times New Roman"/>
              </a:rPr>
              <a:t>idee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ideali. Nemmeno gli </a:t>
            </a:r>
            <a:r>
              <a:rPr sz="1200" dirty="0">
                <a:latin typeface="Times New Roman"/>
                <a:cs typeface="Times New Roman"/>
              </a:rPr>
              <a:t>uomini di </a:t>
            </a:r>
            <a:r>
              <a:rPr sz="1200" spc="-5" dirty="0">
                <a:latin typeface="Times New Roman"/>
                <a:cs typeface="Times New Roman"/>
              </a:rPr>
              <a:t>origine animale </a:t>
            </a:r>
            <a:r>
              <a:rPr sz="1200" dirty="0">
                <a:latin typeface="Times New Roman"/>
                <a:cs typeface="Times New Roman"/>
              </a:rPr>
              <a:t>hanno un tipo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rapporti intellettuali o di  </a:t>
            </a:r>
            <a:r>
              <a:rPr sz="1200" spc="-5" dirty="0">
                <a:latin typeface="Times New Roman"/>
                <a:cs typeface="Times New Roman"/>
              </a:rPr>
              <a:t>comunione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simili prima di </a:t>
            </a:r>
            <a:r>
              <a:rPr sz="1200" spc="-5" dirty="0">
                <a:latin typeface="Times New Roman"/>
                <a:cs typeface="Times New Roman"/>
              </a:rPr>
              <a:t>aver ricevuto 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Pensiero, quantunque, quando queste </a:t>
            </a:r>
            <a:r>
              <a:rPr sz="1200" dirty="0">
                <a:latin typeface="Times New Roman"/>
                <a:cs typeface="Times New Roman"/>
              </a:rPr>
              <a:t>creature  </a:t>
            </a:r>
            <a:r>
              <a:rPr sz="1200" spc="-5" dirty="0">
                <a:latin typeface="Times New Roman"/>
                <a:cs typeface="Times New Roman"/>
              </a:rPr>
              <a:t>evoluzionarie sviluppano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linguaggio, </a:t>
            </a:r>
            <a:r>
              <a:rPr sz="1200" dirty="0">
                <a:latin typeface="Times New Roman"/>
                <a:cs typeface="Times New Roman"/>
              </a:rPr>
              <a:t>sono sulla buona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ricevere degli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Aggiustatori.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09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(1198.5) 109:4.2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animali </a:t>
            </a:r>
            <a:r>
              <a:rPr sz="1200" spc="-5" dirty="0">
                <a:latin typeface="Times New Roman"/>
                <a:cs typeface="Times New Roman"/>
              </a:rPr>
              <a:t>comunicano </a:t>
            </a:r>
            <a:r>
              <a:rPr sz="1200" dirty="0">
                <a:latin typeface="Times New Roman"/>
                <a:cs typeface="Times New Roman"/>
              </a:rPr>
              <a:t>tra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grossolana,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che poca o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i="1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tale contatto  primitivo. Gli Aggiustatori </a:t>
            </a:r>
            <a:r>
              <a:rPr sz="1200" dirty="0">
                <a:latin typeface="Times New Roman"/>
                <a:cs typeface="Times New Roman"/>
              </a:rPr>
              <a:t>non sono la </a:t>
            </a:r>
            <a:r>
              <a:rPr sz="1200" spc="-5" dirty="0">
                <a:latin typeface="Times New Roman"/>
                <a:cs typeface="Times New Roman"/>
              </a:rPr>
              <a:t>personalità;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prepersonali. </a:t>
            </a:r>
            <a:r>
              <a:rPr sz="1200" spc="-5" dirty="0">
                <a:latin typeface="Times New Roman"/>
                <a:cs typeface="Times New Roman"/>
              </a:rPr>
              <a:t>Ma essi provengono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sorgente della </a:t>
            </a:r>
            <a:r>
              <a:rPr sz="1200" dirty="0">
                <a:latin typeface="Times New Roman"/>
                <a:cs typeface="Times New Roman"/>
              </a:rPr>
              <a:t>personalità e  la </a:t>
            </a:r>
            <a:r>
              <a:rPr sz="1200" spc="-5" dirty="0">
                <a:latin typeface="Times New Roman"/>
                <a:cs typeface="Times New Roman"/>
              </a:rPr>
              <a:t>loro presenza accresce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manifestazioni qualitative della personalità umana; </a:t>
            </a:r>
            <a:r>
              <a:rPr sz="1200" dirty="0">
                <a:latin typeface="Times New Roman"/>
                <a:cs typeface="Times New Roman"/>
              </a:rPr>
              <a:t>ciò è </a:t>
            </a:r>
            <a:r>
              <a:rPr sz="1200" spc="-5" dirty="0">
                <a:latin typeface="Times New Roman"/>
                <a:cs typeface="Times New Roman"/>
              </a:rPr>
              <a:t>specialmente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-5" dirty="0">
                <a:latin typeface="Times New Roman"/>
                <a:cs typeface="Times New Roman"/>
              </a:rPr>
              <a:t>se l’Aggiustatore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avuto  </a:t>
            </a:r>
            <a:r>
              <a:rPr sz="1200" spc="-5" dirty="0">
                <a:latin typeface="Times New Roman"/>
                <a:cs typeface="Times New Roman"/>
              </a:rPr>
              <a:t>esperienze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precedenti.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2608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(1198.6) 109:4.3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ha molta influenza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d’espressione della personalità umana. Lungo </a:t>
            </a:r>
            <a:r>
              <a:rPr sz="1200" dirty="0">
                <a:latin typeface="Times New Roman"/>
                <a:cs typeface="Times New Roman"/>
              </a:rPr>
              <a:t>le ere molti  </a:t>
            </a:r>
            <a:r>
              <a:rPr sz="1200" spc="-5" dirty="0">
                <a:latin typeface="Times New Roman"/>
                <a:cs typeface="Times New Roman"/>
              </a:rPr>
              <a:t>grandi capi </a:t>
            </a:r>
            <a:r>
              <a:rPr sz="1200" dirty="0">
                <a:latin typeface="Times New Roman"/>
                <a:cs typeface="Times New Roman"/>
              </a:rPr>
              <a:t>intellettuali e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esercitato </a:t>
            </a:r>
            <a:r>
              <a:rPr sz="1200" dirty="0">
                <a:latin typeface="Times New Roman"/>
                <a:cs typeface="Times New Roman"/>
              </a:rPr>
              <a:t>la loro influenza </a:t>
            </a:r>
            <a:r>
              <a:rPr sz="1200" spc="-5" dirty="0">
                <a:latin typeface="Times New Roman"/>
                <a:cs typeface="Times New Roman"/>
              </a:rPr>
              <a:t>principalmente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superiorità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precedente </a:t>
            </a:r>
            <a:r>
              <a:rPr sz="1200" spc="-5" dirty="0">
                <a:latin typeface="Times New Roman"/>
                <a:cs typeface="Times New Roman"/>
              </a:rPr>
              <a:t>dei loro Aggiustatori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interiori.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324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87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(1198.7) 109:4.4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interiori hanno cooperato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altre influenze spirituali per </a:t>
            </a:r>
            <a:r>
              <a:rPr sz="1200" spc="-5" dirty="0">
                <a:latin typeface="Times New Roman"/>
                <a:cs typeface="Times New Roman"/>
              </a:rPr>
              <a:t>trasformare ed </a:t>
            </a:r>
            <a:r>
              <a:rPr sz="1200" dirty="0">
                <a:latin typeface="Times New Roman"/>
                <a:cs typeface="Times New Roman"/>
              </a:rPr>
              <a:t>umanizzare i  </a:t>
            </a:r>
            <a:r>
              <a:rPr sz="1200" spc="-5" dirty="0">
                <a:latin typeface="Times New Roman"/>
                <a:cs typeface="Times New Roman"/>
              </a:rPr>
              <a:t>discendenti degli </a:t>
            </a:r>
            <a:r>
              <a:rPr sz="1200" dirty="0">
                <a:latin typeface="Times New Roman"/>
                <a:cs typeface="Times New Roman"/>
              </a:rPr>
              <a:t>uomini primitivi </a:t>
            </a:r>
            <a:r>
              <a:rPr sz="1200" spc="-5" dirty="0">
                <a:latin typeface="Times New Roman"/>
                <a:cs typeface="Times New Roman"/>
              </a:rPr>
              <a:t>dei tempi antichi.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gli Aggiustatori che dimorano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degli abitanti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 venissero ritirati,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ritornerebbe </a:t>
            </a:r>
            <a:r>
              <a:rPr sz="1200" dirty="0">
                <a:latin typeface="Times New Roman"/>
                <a:cs typeface="Times New Roman"/>
              </a:rPr>
              <a:t>lentamente a 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scene e delle </a:t>
            </a:r>
            <a:r>
              <a:rPr sz="1200" spc="-5" dirty="0">
                <a:latin typeface="Times New Roman"/>
                <a:cs typeface="Times New Roman"/>
              </a:rPr>
              <a:t>pratiche degli </a:t>
            </a:r>
            <a:r>
              <a:rPr sz="1200" dirty="0">
                <a:latin typeface="Times New Roman"/>
                <a:cs typeface="Times New Roman"/>
              </a:rPr>
              <a:t>uomini dei tempi primitivi; i </a:t>
            </a:r>
            <a:r>
              <a:rPr sz="1200" spc="-5" dirty="0">
                <a:latin typeface="Times New Roman"/>
                <a:cs typeface="Times New Roman"/>
              </a:rPr>
              <a:t>Monitori 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reali della </a:t>
            </a:r>
            <a:r>
              <a:rPr sz="1200" dirty="0">
                <a:latin typeface="Times New Roman"/>
                <a:cs typeface="Times New Roman"/>
              </a:rPr>
              <a:t>civiltà 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(1198.8) 109:4.5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osservato 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Pensiero </a:t>
            </a:r>
            <a:r>
              <a:rPr sz="1200" spc="-5" dirty="0">
                <a:latin typeface="Times New Roman"/>
                <a:cs typeface="Times New Roman"/>
              </a:rPr>
              <a:t>che dimora </a:t>
            </a:r>
            <a:r>
              <a:rPr sz="1200" dirty="0">
                <a:latin typeface="Times New Roman"/>
                <a:cs typeface="Times New Roman"/>
              </a:rPr>
              <a:t>in una mente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il quale, </a:t>
            </a:r>
            <a:r>
              <a:rPr sz="1200" spc="-5" dirty="0">
                <a:latin typeface="Times New Roman"/>
                <a:cs typeface="Times New Roman"/>
              </a:rPr>
              <a:t>secondo gli archivi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Uversa, 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dimorato precedentemente </a:t>
            </a:r>
            <a:r>
              <a:rPr sz="1200" dirty="0">
                <a:latin typeface="Times New Roman"/>
                <a:cs typeface="Times New Roman"/>
              </a:rPr>
              <a:t>in quindici menti in </a:t>
            </a:r>
            <a:r>
              <a:rPr sz="1200" spc="-5" dirty="0">
                <a:latin typeface="Times New Roman"/>
                <a:cs typeface="Times New Roman"/>
              </a:rPr>
              <a:t>Orvonton. 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sappiamo se questo Monitore abbia avuto esperienze </a:t>
            </a:r>
            <a:r>
              <a:rPr sz="1200" dirty="0">
                <a:latin typeface="Times New Roman"/>
                <a:cs typeface="Times New Roman"/>
              </a:rPr>
              <a:t>simili in  </a:t>
            </a:r>
            <a:r>
              <a:rPr sz="1200" spc="-5" dirty="0">
                <a:latin typeface="Times New Roman"/>
                <a:cs typeface="Times New Roman"/>
              </a:rPr>
              <a:t>altri superuniversi, </a:t>
            </a:r>
            <a:r>
              <a:rPr sz="1200" dirty="0">
                <a:latin typeface="Times New Roman"/>
                <a:cs typeface="Times New Roman"/>
              </a:rPr>
              <a:t>ma lo </a:t>
            </a:r>
            <a:r>
              <a:rPr sz="1200" spc="-5" dirty="0">
                <a:latin typeface="Times New Roman"/>
                <a:cs typeface="Times New Roman"/>
              </a:rPr>
              <a:t>sospettiamo.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tratta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Aggiustatore meraviglioso,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più utili e potenti forze di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</a:t>
            </a:r>
            <a:endParaRPr sz="1200">
              <a:latin typeface="Times New Roman"/>
              <a:cs typeface="Times New Roman"/>
            </a:endParaRPr>
          </a:p>
          <a:p>
            <a:pPr marL="76200" marR="1320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dell’era presente. Quello che altri hanno </a:t>
            </a:r>
            <a:r>
              <a:rPr sz="1200" dirty="0">
                <a:latin typeface="Times New Roman"/>
                <a:cs typeface="Times New Roman"/>
              </a:rPr>
              <a:t>perduto per </a:t>
            </a:r>
            <a:r>
              <a:rPr sz="1200" spc="-5" dirty="0">
                <a:latin typeface="Times New Roman"/>
                <a:cs typeface="Times New Roman"/>
              </a:rPr>
              <a:t>aver rifiutato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sopravvivere, questo </a:t>
            </a:r>
            <a:r>
              <a:rPr sz="1200" spc="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(e </a:t>
            </a:r>
            <a:r>
              <a:rPr sz="1200" spc="-5" dirty="0">
                <a:latin typeface="Times New Roman"/>
                <a:cs typeface="Times New Roman"/>
              </a:rPr>
              <a:t>l’intero vostro </a:t>
            </a:r>
            <a:r>
              <a:rPr sz="1200" dirty="0">
                <a:latin typeface="Times New Roman"/>
                <a:cs typeface="Times New Roman"/>
              </a:rPr>
              <a:t>mondo)  </a:t>
            </a:r>
            <a:r>
              <a:rPr sz="1200" spc="-5" dirty="0">
                <a:latin typeface="Times New Roman"/>
                <a:cs typeface="Times New Roman"/>
              </a:rPr>
              <a:t>ora acquisisce.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colui </a:t>
            </a:r>
            <a:r>
              <a:rPr sz="1200" dirty="0">
                <a:latin typeface="Times New Roman"/>
                <a:cs typeface="Times New Roman"/>
              </a:rPr>
              <a:t>che non ha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sopravvivenza sarà </a:t>
            </a:r>
            <a:r>
              <a:rPr sz="1200" dirty="0">
                <a:latin typeface="Times New Roman"/>
                <a:cs typeface="Times New Roman"/>
              </a:rPr>
              <a:t>tolto anche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sperimentato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ora, mentre a </a:t>
            </a:r>
            <a:r>
              <a:rPr sz="1200" spc="-5" dirty="0">
                <a:latin typeface="Times New Roman"/>
                <a:cs typeface="Times New Roman"/>
              </a:rPr>
              <a:t>colui  che </a:t>
            </a:r>
            <a:r>
              <a:rPr sz="1200" dirty="0">
                <a:latin typeface="Times New Roman"/>
                <a:cs typeface="Times New Roman"/>
              </a:rPr>
              <a:t>ha prospettive di </a:t>
            </a:r>
            <a:r>
              <a:rPr sz="1200" spc="-5" dirty="0">
                <a:latin typeface="Times New Roman"/>
                <a:cs typeface="Times New Roman"/>
              </a:rPr>
              <a:t>sopravvivenza sarà dato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l’Aggiustatore con precedenti </a:t>
            </a:r>
            <a:r>
              <a:rPr sz="1200" dirty="0">
                <a:latin typeface="Times New Roman"/>
                <a:cs typeface="Times New Roman"/>
              </a:rPr>
              <a:t>esperienze di un </a:t>
            </a:r>
            <a:r>
              <a:rPr sz="1200" spc="-5" dirty="0">
                <a:latin typeface="Times New Roman"/>
                <a:cs typeface="Times New Roman"/>
              </a:rPr>
              <a:t>disertore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indolente.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(1199.1) 109:4.6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certo senso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promuovere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fecondazione planetaria </a:t>
            </a:r>
            <a:r>
              <a:rPr sz="1200" dirty="0">
                <a:latin typeface="Times New Roman"/>
                <a:cs typeface="Times New Roman"/>
              </a:rPr>
              <a:t>incrociata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domini  </a:t>
            </a:r>
            <a:r>
              <a:rPr sz="1200" spc="-5" dirty="0">
                <a:latin typeface="Times New Roman"/>
                <a:cs typeface="Times New Roman"/>
              </a:rPr>
              <a:t>della verità, della </a:t>
            </a:r>
            <a:r>
              <a:rPr sz="1200" dirty="0">
                <a:latin typeface="Times New Roman"/>
                <a:cs typeface="Times New Roman"/>
              </a:rPr>
              <a:t>bellezza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bontà. Ma è raro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consentite loro </a:t>
            </a:r>
            <a:r>
              <a:rPr sz="1200" dirty="0">
                <a:latin typeface="Times New Roman"/>
                <a:cs typeface="Times New Roman"/>
              </a:rPr>
              <a:t>due esperienze di residenza sullo </a:t>
            </a:r>
            <a:r>
              <a:rPr sz="1200" spc="-5" dirty="0">
                <a:latin typeface="Times New Roman"/>
                <a:cs typeface="Times New Roman"/>
              </a:rPr>
              <a:t>stesso pianeta; nessun  Aggiustatore che </a:t>
            </a:r>
            <a:r>
              <a:rPr sz="1200" dirty="0">
                <a:latin typeface="Times New Roman"/>
                <a:cs typeface="Times New Roman"/>
              </a:rPr>
              <a:t>serve attualmente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è stato in </a:t>
            </a:r>
            <a:r>
              <a:rPr sz="1200" spc="-5" dirty="0">
                <a:latin typeface="Times New Roman"/>
                <a:cs typeface="Times New Roman"/>
              </a:rPr>
              <a:t>precedenza su </a:t>
            </a:r>
            <a:r>
              <a:rPr sz="1200" dirty="0">
                <a:latin typeface="Times New Roman"/>
                <a:cs typeface="Times New Roman"/>
              </a:rPr>
              <a:t>questo mondo.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parlo, perché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il  loro </a:t>
            </a:r>
            <a:r>
              <a:rPr sz="1200" spc="-5" dirty="0">
                <a:latin typeface="Times New Roman"/>
                <a:cs typeface="Times New Roman"/>
              </a:rPr>
              <a:t>numero ed </a:t>
            </a:r>
            <a:r>
              <a:rPr sz="1200" dirty="0">
                <a:latin typeface="Times New Roman"/>
                <a:cs typeface="Times New Roman"/>
              </a:rPr>
              <a:t>il loro stato di </a:t>
            </a:r>
            <a:r>
              <a:rPr sz="1200" spc="-5" dirty="0">
                <a:latin typeface="Times New Roman"/>
                <a:cs typeface="Times New Roman"/>
              </a:rPr>
              <a:t>servizio negli archivi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ostacoli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materiali al soggiorno degli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Aggiustatori</a:t>
            </a:r>
            <a:endParaRPr sz="1600">
              <a:latin typeface="Times New Roman"/>
              <a:cs typeface="Times New Roman"/>
            </a:endParaRPr>
          </a:p>
          <a:p>
            <a:pPr marL="76200" marR="268605">
              <a:lnSpc>
                <a:spcPct val="95400"/>
              </a:lnSpc>
              <a:spcBef>
                <a:spcPts val="13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(1199.2) 109:5.1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supremi ed </a:t>
            </a:r>
            <a:r>
              <a:rPr sz="1200" dirty="0">
                <a:latin typeface="Times New Roman"/>
                <a:cs typeface="Times New Roman"/>
              </a:rPr>
              <a:t>auto-operanti sono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fornire dei fattori </a:t>
            </a:r>
            <a:r>
              <a:rPr sz="1200" dirty="0">
                <a:latin typeface="Times New Roman"/>
                <a:cs typeface="Times New Roman"/>
              </a:rPr>
              <a:t>spiritualmente </a:t>
            </a:r>
            <a:r>
              <a:rPr sz="1200" spc="-5" dirty="0">
                <a:latin typeface="Times New Roman"/>
                <a:cs typeface="Times New Roman"/>
              </a:rPr>
              <a:t>importanti alla  </a:t>
            </a:r>
            <a:r>
              <a:rPr sz="1200" dirty="0">
                <a:latin typeface="Times New Roman"/>
                <a:cs typeface="Times New Roman"/>
              </a:rPr>
              <a:t>mente umana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fluisce liberamente nei canali sgombri </a:t>
            </a:r>
            <a:r>
              <a:rPr sz="1200" dirty="0">
                <a:latin typeface="Times New Roman"/>
                <a:cs typeface="Times New Roman"/>
              </a:rPr>
              <a:t>ma controllati </a:t>
            </a:r>
            <a:r>
              <a:rPr sz="1200" spc="-5" dirty="0">
                <a:latin typeface="Times New Roman"/>
                <a:cs typeface="Times New Roman"/>
              </a:rPr>
              <a:t>dell’immaginazione creativa.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tali momenti, e  talvolta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sonno,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arrestare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correnti mentali, bloccarne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poi </a:t>
            </a:r>
            <a:r>
              <a:rPr sz="1200" dirty="0">
                <a:latin typeface="Times New Roman"/>
                <a:cs typeface="Times New Roman"/>
              </a:rPr>
              <a:t>deviare il </a:t>
            </a:r>
            <a:r>
              <a:rPr sz="1200" spc="-5" dirty="0">
                <a:latin typeface="Times New Roman"/>
                <a:cs typeface="Times New Roman"/>
              </a:rPr>
              <a:t>procedere </a:t>
            </a:r>
            <a:r>
              <a:rPr sz="1200" spc="5" dirty="0">
                <a:latin typeface="Times New Roman"/>
                <a:cs typeface="Times New Roman"/>
              </a:rPr>
              <a:t>delle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idee.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viene fatto allo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effettuare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profonde </a:t>
            </a:r>
            <a:r>
              <a:rPr sz="1200" dirty="0">
                <a:latin typeface="Times New Roman"/>
                <a:cs typeface="Times New Roman"/>
              </a:rPr>
              <a:t>trasformazioni spirituali nei </a:t>
            </a:r>
            <a:r>
              <a:rPr sz="1200" spc="-5" dirty="0">
                <a:latin typeface="Times New Roman"/>
                <a:cs typeface="Times New Roman"/>
              </a:rPr>
              <a:t>recessi </a:t>
            </a:r>
            <a:r>
              <a:rPr sz="1200" dirty="0">
                <a:latin typeface="Times New Roman"/>
                <a:cs typeface="Times New Roman"/>
              </a:rPr>
              <a:t>superiori della </a:t>
            </a:r>
            <a:r>
              <a:rPr sz="1200" spc="-5" dirty="0">
                <a:latin typeface="Times New Roman"/>
                <a:cs typeface="Times New Roman"/>
              </a:rPr>
              <a:t>supercoscienza. </a:t>
            </a:r>
            <a:r>
              <a:rPr sz="1200" spc="-15" dirty="0">
                <a:latin typeface="Times New Roman"/>
                <a:cs typeface="Times New Roman"/>
              </a:rPr>
              <a:t>In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80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351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modo 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energie della </a:t>
            </a:r>
            <a:r>
              <a:rPr sz="1200" dirty="0">
                <a:latin typeface="Times New Roman"/>
                <a:cs typeface="Times New Roman"/>
              </a:rPr>
              <a:t>mente sono aggiustate più </a:t>
            </a:r>
            <a:r>
              <a:rPr sz="1200" spc="-5" dirty="0">
                <a:latin typeface="Times New Roman"/>
                <a:cs typeface="Times New Roman"/>
              </a:rPr>
              <a:t>completamente al diapason dei </a:t>
            </a:r>
            <a:r>
              <a:rPr sz="1200" dirty="0">
                <a:latin typeface="Times New Roman"/>
                <a:cs typeface="Times New Roman"/>
              </a:rPr>
              <a:t>toni di contatto del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 presente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dirty="0">
                <a:latin typeface="Times New Roman"/>
                <a:cs typeface="Times New Roman"/>
              </a:rPr>
              <a:t> 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559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(1199.3) 109:5.2 </a:t>
            </a:r>
            <a:r>
              <a:rPr sz="1200" spc="-5" dirty="0">
                <a:latin typeface="Times New Roman"/>
                <a:cs typeface="Times New Roman"/>
              </a:rPr>
              <a:t>Talvolta </a:t>
            </a:r>
            <a:r>
              <a:rPr sz="1200" dirty="0">
                <a:latin typeface="Times New Roman"/>
                <a:cs typeface="Times New Roman"/>
              </a:rPr>
              <a:t>è possibile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illuminata, </a:t>
            </a:r>
            <a:r>
              <a:rPr sz="1200" dirty="0">
                <a:latin typeface="Times New Roman"/>
                <a:cs typeface="Times New Roman"/>
              </a:rPr>
              <a:t>udire la voce divina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parla continuamente in voi e </a:t>
            </a:r>
            <a:r>
              <a:rPr sz="1200" spc="-5" dirty="0">
                <a:latin typeface="Times New Roman"/>
                <a:cs typeface="Times New Roman"/>
              </a:rPr>
              <a:t>divenire  parzialmente coscienti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saggezza, della verità, della </a:t>
            </a:r>
            <a:r>
              <a:rPr sz="1200" dirty="0">
                <a:latin typeface="Times New Roman"/>
                <a:cs typeface="Times New Roman"/>
              </a:rPr>
              <a:t>bontà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costantemente  </a:t>
            </a:r>
            <a:r>
              <a:rPr sz="1200" spc="-5" dirty="0">
                <a:latin typeface="Times New Roman"/>
                <a:cs typeface="Times New Roman"/>
              </a:rPr>
              <a:t>dimora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98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(1199.4) 109:5.3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vostri atteggiamenti mentali instabili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rapidamente </a:t>
            </a:r>
            <a:r>
              <a:rPr sz="1200" dirty="0">
                <a:latin typeface="Times New Roman"/>
                <a:cs typeface="Times New Roman"/>
              </a:rPr>
              <a:t>mutevoli </a:t>
            </a:r>
            <a:r>
              <a:rPr sz="1200" spc="-5" dirty="0">
                <a:latin typeface="Times New Roman"/>
                <a:cs typeface="Times New Roman"/>
              </a:rPr>
              <a:t>hanno spesso </a:t>
            </a:r>
            <a:r>
              <a:rPr sz="1200" dirty="0">
                <a:latin typeface="Times New Roman"/>
                <a:cs typeface="Times New Roman"/>
              </a:rPr>
              <a:t>per effetto di </a:t>
            </a:r>
            <a:r>
              <a:rPr sz="1200" spc="-5" dirty="0">
                <a:latin typeface="Times New Roman"/>
                <a:cs typeface="Times New Roman"/>
              </a:rPr>
              <a:t>ostacolare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d’interrompere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degli Aggiustatori.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è ostacolata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natura innata delle razze mortali, ma il loro 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anche grandemente ritardato </a:t>
            </a:r>
            <a:r>
              <a:rPr sz="1200" dirty="0">
                <a:latin typeface="Times New Roman"/>
                <a:cs typeface="Times New Roman"/>
              </a:rPr>
              <a:t>dalle vostre opinioni </a:t>
            </a:r>
            <a:r>
              <a:rPr sz="1200" spc="-5" dirty="0">
                <a:latin typeface="Times New Roman"/>
                <a:cs typeface="Times New Roman"/>
              </a:rPr>
              <a:t>preconcette, </a:t>
            </a:r>
            <a:r>
              <a:rPr sz="1200" dirty="0">
                <a:latin typeface="Times New Roman"/>
                <a:cs typeface="Times New Roman"/>
              </a:rPr>
              <a:t>dalle idee </a:t>
            </a:r>
            <a:r>
              <a:rPr sz="1200" spc="-5" dirty="0">
                <a:latin typeface="Times New Roman"/>
                <a:cs typeface="Times New Roman"/>
              </a:rPr>
              <a:t>radicate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pregiudizi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vecchia </a:t>
            </a:r>
            <a:r>
              <a:rPr sz="1200" dirty="0">
                <a:latin typeface="Times New Roman"/>
                <a:cs typeface="Times New Roman"/>
              </a:rPr>
              <a:t>data.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76200" marR="1130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causa di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ostacoli </a:t>
            </a:r>
            <a:r>
              <a:rPr sz="1200" dirty="0">
                <a:latin typeface="Times New Roman"/>
                <a:cs typeface="Times New Roman"/>
              </a:rPr>
              <a:t>molte volte </a:t>
            </a:r>
            <a:r>
              <a:rPr sz="1200" spc="-5" dirty="0">
                <a:latin typeface="Times New Roman"/>
                <a:cs typeface="Times New Roman"/>
              </a:rPr>
              <a:t>emergono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soltanto le </a:t>
            </a:r>
            <a:r>
              <a:rPr sz="1200" spc="-5" dirty="0">
                <a:latin typeface="Times New Roman"/>
                <a:cs typeface="Times New Roman"/>
              </a:rPr>
              <a:t>loro creazioni incomplete,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confusione </a:t>
            </a:r>
            <a:r>
              <a:rPr sz="1200" dirty="0">
                <a:latin typeface="Times New Roman"/>
                <a:cs typeface="Times New Roman"/>
              </a:rPr>
              <a:t>dei concetti è 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inevitabile. </a:t>
            </a:r>
            <a:r>
              <a:rPr sz="1200" spc="-5" dirty="0">
                <a:latin typeface="Times New Roman"/>
                <a:cs typeface="Times New Roman"/>
              </a:rPr>
              <a:t>Perciò, nell’analizzare delle situazioni mentali,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sicurezza sta solo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pronto riconoscimento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pensiero e  di </a:t>
            </a:r>
            <a:r>
              <a:rPr sz="1200" spc="-5" dirty="0">
                <a:latin typeface="Times New Roman"/>
                <a:cs typeface="Times New Roman"/>
              </a:rPr>
              <a:t>ogni esperienza esattamente per quello </a:t>
            </a:r>
            <a:r>
              <a:rPr sz="1200" dirty="0">
                <a:latin typeface="Times New Roman"/>
                <a:cs typeface="Times New Roman"/>
              </a:rPr>
              <a:t>che realmente e fondamentalmente sono, senza </a:t>
            </a:r>
            <a:r>
              <a:rPr sz="1200" spc="-5" dirty="0">
                <a:latin typeface="Times New Roman"/>
                <a:cs typeface="Times New Roman"/>
              </a:rPr>
              <a:t>tenere </a:t>
            </a:r>
            <a:r>
              <a:rPr sz="1200" dirty="0">
                <a:latin typeface="Times New Roman"/>
                <a:cs typeface="Times New Roman"/>
              </a:rPr>
              <a:t>minimamente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avrebbero potuto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(1199.5) 109:5.4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problema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consiste nell’aggiustare </a:t>
            </a:r>
            <a:r>
              <a:rPr sz="1200" dirty="0">
                <a:latin typeface="Times New Roman"/>
                <a:cs typeface="Times New Roman"/>
              </a:rPr>
              <a:t>le tendenze </a:t>
            </a:r>
            <a:r>
              <a:rPr sz="1200" spc="-5" dirty="0">
                <a:latin typeface="Times New Roman"/>
                <a:cs typeface="Times New Roman"/>
              </a:rPr>
              <a:t>ancestrali della </a:t>
            </a:r>
            <a:r>
              <a:rPr sz="1200" dirty="0">
                <a:latin typeface="Times New Roman"/>
                <a:cs typeface="Times New Roman"/>
              </a:rPr>
              <a:t>vita sulle </a:t>
            </a:r>
            <a:r>
              <a:rPr sz="1200" spc="-5" dirty="0">
                <a:latin typeface="Times New Roman"/>
                <a:cs typeface="Times New Roman"/>
              </a:rPr>
              <a:t>esigenze </a:t>
            </a:r>
            <a:r>
              <a:rPr sz="1200" dirty="0">
                <a:latin typeface="Times New Roman"/>
                <a:cs typeface="Times New Roman"/>
              </a:rPr>
              <a:t>degli impulsi  </a:t>
            </a:r>
            <a:r>
              <a:rPr sz="1200" spc="-5" dirty="0">
                <a:latin typeface="Times New Roman"/>
                <a:cs typeface="Times New Roman"/>
              </a:rPr>
              <a:t>spirituali provocati dalla presenza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Monitore di </a:t>
            </a:r>
            <a:r>
              <a:rPr sz="1200" spc="-5" dirty="0">
                <a:latin typeface="Times New Roman"/>
                <a:cs typeface="Times New Roman"/>
              </a:rPr>
              <a:t>Mistero. Mentre </a:t>
            </a:r>
            <a:r>
              <a:rPr sz="1200" dirty="0">
                <a:latin typeface="Times New Roman"/>
                <a:cs typeface="Times New Roman"/>
              </a:rPr>
              <a:t>nella carriera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superuniverso nessun  </a:t>
            </a:r>
            <a:r>
              <a:rPr sz="1200" dirty="0">
                <a:latin typeface="Times New Roman"/>
                <a:cs typeface="Times New Roman"/>
              </a:rPr>
              <a:t>uomo può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due padroni alla volta,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vivete </a:t>
            </a:r>
            <a:r>
              <a:rPr sz="1200" spc="-5" dirty="0">
                <a:latin typeface="Times New Roman"/>
                <a:cs typeface="Times New Roman"/>
              </a:rPr>
              <a:t>attualmente su Urantia ogni </a:t>
            </a:r>
            <a:r>
              <a:rPr sz="1200" dirty="0">
                <a:latin typeface="Times New Roman"/>
                <a:cs typeface="Times New Roman"/>
              </a:rPr>
              <a:t>uomo deve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necessariamente due  </a:t>
            </a:r>
            <a:r>
              <a:rPr sz="1200" spc="-5" dirty="0">
                <a:latin typeface="Times New Roman"/>
                <a:cs typeface="Times New Roman"/>
              </a:rPr>
              <a:t>padroni. Egli deve </a:t>
            </a:r>
            <a:r>
              <a:rPr sz="1200" dirty="0">
                <a:latin typeface="Times New Roman"/>
                <a:cs typeface="Times New Roman"/>
              </a:rPr>
              <a:t>diventare </a:t>
            </a:r>
            <a:r>
              <a:rPr sz="1200" spc="-5" dirty="0">
                <a:latin typeface="Times New Roman"/>
                <a:cs typeface="Times New Roman"/>
              </a:rPr>
              <a:t>esperto nell’arte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continuo compromesso umano </a:t>
            </a:r>
            <a:r>
              <a:rPr sz="1200" dirty="0">
                <a:latin typeface="Times New Roman"/>
                <a:cs typeface="Times New Roman"/>
              </a:rPr>
              <a:t>e temporale, mentre </a:t>
            </a:r>
            <a:r>
              <a:rPr sz="1200" spc="-5" dirty="0">
                <a:latin typeface="Times New Roman"/>
                <a:cs typeface="Times New Roman"/>
              </a:rPr>
              <a:t>concede </a:t>
            </a:r>
            <a:r>
              <a:rPr sz="1200" dirty="0">
                <a:latin typeface="Times New Roman"/>
                <a:cs typeface="Times New Roman"/>
              </a:rPr>
              <a:t>devozione  </a:t>
            </a:r>
            <a:r>
              <a:rPr sz="1200" spc="-5" dirty="0">
                <a:latin typeface="Times New Roman"/>
                <a:cs typeface="Times New Roman"/>
              </a:rPr>
              <a:t>spirituale ad </a:t>
            </a:r>
            <a:r>
              <a:rPr sz="1200" dirty="0">
                <a:latin typeface="Times New Roman"/>
                <a:cs typeface="Times New Roman"/>
              </a:rPr>
              <a:t>un solo </a:t>
            </a:r>
            <a:r>
              <a:rPr sz="1200" spc="-5" dirty="0">
                <a:latin typeface="Times New Roman"/>
                <a:cs typeface="Times New Roman"/>
              </a:rPr>
              <a:t>padrone; </a:t>
            </a:r>
            <a:r>
              <a:rPr sz="1200" dirty="0">
                <a:latin typeface="Times New Roman"/>
                <a:cs typeface="Times New Roman"/>
              </a:rPr>
              <a:t>questo è il motivo per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inciampano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falliscono, si stancano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soccombono </a:t>
            </a:r>
            <a:r>
              <a:rPr sz="1200" dirty="0">
                <a:latin typeface="Times New Roman"/>
                <a:cs typeface="Times New Roman"/>
              </a:rPr>
              <a:t>alla tensione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lotta</a:t>
            </a:r>
            <a:r>
              <a:rPr sz="1200" spc="-5" dirty="0">
                <a:latin typeface="Times New Roman"/>
                <a:cs typeface="Times New Roman"/>
              </a:rPr>
              <a:t> evoluzionaria.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25459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371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(1199.6) 109:5.5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lascito ereditario della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cerebrale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supercontrollo </a:t>
            </a:r>
            <a:r>
              <a:rPr sz="1200" dirty="0">
                <a:latin typeface="Times New Roman"/>
                <a:cs typeface="Times New Roman"/>
              </a:rPr>
              <a:t>elettrochimico </a:t>
            </a:r>
            <a:r>
              <a:rPr sz="1200" spc="-5" dirty="0">
                <a:latin typeface="Times New Roman"/>
                <a:cs typeface="Times New Roman"/>
              </a:rPr>
              <a:t>concorrono entrambi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delimitare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d’attività di un </a:t>
            </a:r>
            <a:r>
              <a:rPr sz="1200" spc="-5" dirty="0">
                <a:latin typeface="Times New Roman"/>
                <a:cs typeface="Times New Roman"/>
              </a:rPr>
              <a:t>Aggiustatore efficiente, nessun ostacolo ereditario (in menti </a:t>
            </a:r>
            <a:r>
              <a:rPr sz="1200" dirty="0">
                <a:latin typeface="Times New Roman"/>
                <a:cs typeface="Times New Roman"/>
              </a:rPr>
              <a:t>normali) </a:t>
            </a:r>
            <a:r>
              <a:rPr sz="1200" spc="-5" dirty="0">
                <a:latin typeface="Times New Roman"/>
                <a:cs typeface="Times New Roman"/>
              </a:rPr>
              <a:t>impedisce </a:t>
            </a:r>
            <a:r>
              <a:rPr sz="1200" dirty="0">
                <a:latin typeface="Times New Roman"/>
                <a:cs typeface="Times New Roman"/>
              </a:rPr>
              <a:t>mai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compimento spirituale finale. L’eredità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interferire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rapidità </a:t>
            </a:r>
            <a:r>
              <a:rPr sz="1200" dirty="0">
                <a:latin typeface="Times New Roman"/>
                <a:cs typeface="Times New Roman"/>
              </a:rPr>
              <a:t>di conquista </a:t>
            </a:r>
            <a:r>
              <a:rPr sz="1200" spc="-5" dirty="0">
                <a:latin typeface="Times New Roman"/>
                <a:cs typeface="Times New Roman"/>
              </a:rPr>
              <a:t>della personalità,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impedisce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63500" marR="18097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-5" dirty="0">
                <a:latin typeface="Times New Roman"/>
                <a:cs typeface="Times New Roman"/>
              </a:rPr>
              <a:t>dell’avventura ascendente. </a:t>
            </a:r>
            <a:r>
              <a:rPr sz="1200" dirty="0">
                <a:latin typeface="Times New Roman"/>
                <a:cs typeface="Times New Roman"/>
              </a:rPr>
              <a:t>Se voi </a:t>
            </a:r>
            <a:r>
              <a:rPr sz="1200" spc="-5" dirty="0">
                <a:latin typeface="Times New Roman"/>
                <a:cs typeface="Times New Roman"/>
              </a:rPr>
              <a:t>coopererete con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Aggiustatore, questo </a:t>
            </a:r>
            <a:r>
              <a:rPr sz="1200" dirty="0">
                <a:latin typeface="Times New Roman"/>
                <a:cs typeface="Times New Roman"/>
              </a:rPr>
              <a:t>dono divino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5" dirty="0">
                <a:latin typeface="Times New Roman"/>
                <a:cs typeface="Times New Roman"/>
              </a:rPr>
              <a:t>tardi  </a:t>
            </a:r>
            <a:r>
              <a:rPr sz="1200" spc="-5" dirty="0">
                <a:latin typeface="Times New Roman"/>
                <a:cs typeface="Times New Roman"/>
              </a:rPr>
              <a:t>svilupperà l’anima immortale morontiale,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fusione con </a:t>
            </a:r>
            <a:r>
              <a:rPr sz="1200" dirty="0">
                <a:latin typeface="Times New Roman"/>
                <a:cs typeface="Times New Roman"/>
              </a:rPr>
              <a:t>essa, </a:t>
            </a:r>
            <a:r>
              <a:rPr sz="1200" spc="-5" dirty="0">
                <a:latin typeface="Times New Roman"/>
                <a:cs typeface="Times New Roman"/>
              </a:rPr>
              <a:t>presenterà </a:t>
            </a:r>
            <a:r>
              <a:rPr sz="1200" dirty="0">
                <a:latin typeface="Times New Roman"/>
                <a:cs typeface="Times New Roman"/>
              </a:rPr>
              <a:t>la nuova </a:t>
            </a:r>
            <a:r>
              <a:rPr sz="1200" spc="-5" dirty="0">
                <a:latin typeface="Times New Roman"/>
                <a:cs typeface="Times New Roman"/>
              </a:rPr>
              <a:t>creatura al Figlio Maestro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sovrano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locale ed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al Padre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persistenza dei veri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valori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(1200.1) 109:6.1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falliscono mai; </a:t>
            </a:r>
            <a:r>
              <a:rPr sz="1200" dirty="0">
                <a:latin typeface="Times New Roman"/>
                <a:cs typeface="Times New Roman"/>
              </a:rPr>
              <a:t>niente di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merita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sopravvivere va mai perduto; </a:t>
            </a:r>
            <a:r>
              <a:rPr sz="1200" spc="-5" dirty="0">
                <a:latin typeface="Times New Roman"/>
                <a:cs typeface="Times New Roman"/>
              </a:rPr>
              <a:t>ogni valore </a:t>
            </a:r>
            <a:r>
              <a:rPr sz="1200" dirty="0">
                <a:latin typeface="Times New Roman"/>
                <a:cs typeface="Times New Roman"/>
              </a:rPr>
              <a:t>significativo  in </a:t>
            </a:r>
            <a:r>
              <a:rPr sz="1200" spc="-5" dirty="0">
                <a:latin typeface="Times New Roman"/>
                <a:cs typeface="Times New Roman"/>
              </a:rPr>
              <a:t>ogni creatura </a:t>
            </a:r>
            <a:r>
              <a:rPr sz="1200" dirty="0">
                <a:latin typeface="Times New Roman"/>
                <a:cs typeface="Times New Roman"/>
              </a:rPr>
              <a:t>dotata di volontà è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sopravvivere, indipendentemente dalla </a:t>
            </a:r>
            <a:r>
              <a:rPr sz="1200" dirty="0">
                <a:latin typeface="Times New Roman"/>
                <a:cs typeface="Times New Roman"/>
              </a:rPr>
              <a:t>sopravvivenza o meno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scoperto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valutato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significato. </a:t>
            </a:r>
            <a:r>
              <a:rPr sz="1200" dirty="0">
                <a:latin typeface="Times New Roman"/>
                <a:cs typeface="Times New Roman"/>
              </a:rPr>
              <a:t>Certo,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mortale può rifiutare la </a:t>
            </a:r>
            <a:r>
              <a:rPr sz="1200" spc="-5" dirty="0">
                <a:latin typeface="Times New Roman"/>
                <a:cs typeface="Times New Roman"/>
              </a:rPr>
              <a:t>sopravvivenza; </a:t>
            </a:r>
            <a:r>
              <a:rPr sz="1200" dirty="0">
                <a:latin typeface="Times New Roman"/>
                <a:cs typeface="Times New Roman"/>
              </a:rPr>
              <a:t>nondimeno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 </a:t>
            </a:r>
            <a:r>
              <a:rPr sz="1200" dirty="0">
                <a:latin typeface="Times New Roman"/>
                <a:cs typeface="Times New Roman"/>
              </a:rPr>
              <a:t>vita non </a:t>
            </a:r>
            <a:r>
              <a:rPr sz="1200" spc="-5" dirty="0">
                <a:latin typeface="Times New Roman"/>
                <a:cs typeface="Times New Roman"/>
              </a:rPr>
              <a:t>sarà sprecata. L’Aggiustatore eterno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gli elementi validi </a:t>
            </a:r>
            <a:r>
              <a:rPr sz="1200" dirty="0">
                <a:latin typeface="Times New Roman"/>
                <a:cs typeface="Times New Roman"/>
              </a:rPr>
              <a:t>di tale vita </a:t>
            </a:r>
            <a:r>
              <a:rPr sz="1200" spc="-5" dirty="0">
                <a:latin typeface="Times New Roman"/>
                <a:cs typeface="Times New Roman"/>
              </a:rPr>
              <a:t>apparentemente </a:t>
            </a:r>
            <a:r>
              <a:rPr sz="1200" dirty="0">
                <a:latin typeface="Times New Roman"/>
                <a:cs typeface="Times New Roman"/>
              </a:rPr>
              <a:t>fallita in 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mondo e là  </a:t>
            </a:r>
            <a:r>
              <a:rPr sz="1200" spc="-5" dirty="0">
                <a:latin typeface="Times New Roman"/>
                <a:cs typeface="Times New Roman"/>
              </a:rPr>
              <a:t>donerà questi significati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valori sopravviventi </a:t>
            </a:r>
            <a:r>
              <a:rPr sz="1200" dirty="0">
                <a:latin typeface="Times New Roman"/>
                <a:cs typeface="Times New Roman"/>
              </a:rPr>
              <a:t>ad un tipo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di mente </a:t>
            </a:r>
            <a:r>
              <a:rPr sz="1200" spc="-5" dirty="0">
                <a:latin typeface="Times New Roman"/>
                <a:cs typeface="Times New Roman"/>
              </a:rPr>
              <a:t>mortale, ad </a:t>
            </a:r>
            <a:r>
              <a:rPr sz="1200" dirty="0">
                <a:latin typeface="Times New Roman"/>
                <a:cs typeface="Times New Roman"/>
              </a:rPr>
              <a:t>un tipo </a:t>
            </a:r>
            <a:r>
              <a:rPr sz="1200" spc="-5" dirty="0">
                <a:latin typeface="Times New Roman"/>
                <a:cs typeface="Times New Roman"/>
              </a:rPr>
              <a:t>con capacità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sopravvivenza.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Nessuna esperienza </a:t>
            </a:r>
            <a:r>
              <a:rPr sz="1200" dirty="0">
                <a:latin typeface="Times New Roman"/>
                <a:cs typeface="Times New Roman"/>
              </a:rPr>
              <a:t>valida ha mai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invano; nessun </a:t>
            </a:r>
            <a:r>
              <a:rPr sz="1200" spc="-5" dirty="0">
                <a:latin typeface="Times New Roman"/>
                <a:cs typeface="Times New Roman"/>
              </a:rPr>
              <a:t>vero significato </a:t>
            </a:r>
            <a:r>
              <a:rPr sz="1200" dirty="0">
                <a:latin typeface="Times New Roman"/>
                <a:cs typeface="Times New Roman"/>
              </a:rPr>
              <a:t>o valore </a:t>
            </a:r>
            <a:r>
              <a:rPr sz="1200" spc="-5" dirty="0">
                <a:latin typeface="Times New Roman"/>
                <a:cs typeface="Times New Roman"/>
              </a:rPr>
              <a:t>reale perisce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670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(1200.2) 109:6.2 </a:t>
            </a:r>
            <a:r>
              <a:rPr sz="1200" spc="-5" dirty="0">
                <a:latin typeface="Times New Roman"/>
                <a:cs typeface="Times New Roman"/>
              </a:rPr>
              <a:t>Per quanto concerne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candidati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fusione, se un </a:t>
            </a:r>
            <a:r>
              <a:rPr sz="1200" dirty="0">
                <a:latin typeface="Times New Roman"/>
                <a:cs typeface="Times New Roman"/>
              </a:rPr>
              <a:t>Monitore di </a:t>
            </a:r>
            <a:r>
              <a:rPr sz="1200" spc="-5" dirty="0">
                <a:latin typeface="Times New Roman"/>
                <a:cs typeface="Times New Roman"/>
              </a:rPr>
              <a:t>Mistero </a:t>
            </a:r>
            <a:r>
              <a:rPr sz="1200" dirty="0">
                <a:latin typeface="Times New Roman"/>
                <a:cs typeface="Times New Roman"/>
              </a:rPr>
              <a:t>è abbandonato dal </a:t>
            </a:r>
            <a:r>
              <a:rPr sz="1200" spc="-5" dirty="0">
                <a:latin typeface="Times New Roman"/>
                <a:cs typeface="Times New Roman"/>
              </a:rPr>
              <a:t>suo associato mortale, se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partner umano rifiuta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ascendente, allora, 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liberato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morte naturale (o </a:t>
            </a:r>
            <a:r>
              <a:rPr sz="1200" dirty="0">
                <a:latin typeface="Times New Roman"/>
                <a:cs typeface="Times New Roman"/>
              </a:rPr>
              <a:t>prima di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ciò),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con sé ogni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valore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sopravvivenza che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evoluta 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della creatura </a:t>
            </a:r>
            <a:r>
              <a:rPr sz="1200" dirty="0">
                <a:latin typeface="Times New Roman"/>
                <a:cs typeface="Times New Roman"/>
              </a:rPr>
              <a:t>non sopravvivente.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</a:t>
            </a:r>
            <a:endParaRPr sz="1200">
              <a:latin typeface="Times New Roman"/>
              <a:cs typeface="Times New Roman"/>
            </a:endParaRPr>
          </a:p>
          <a:p>
            <a:pPr marL="63500" marR="4381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riuscisse ripetutamente </a:t>
            </a:r>
            <a:r>
              <a:rPr sz="1200" dirty="0">
                <a:latin typeface="Times New Roman"/>
                <a:cs typeface="Times New Roman"/>
              </a:rPr>
              <a:t>a fondersi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non sopravvivenza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soggetti </a:t>
            </a:r>
            <a:r>
              <a:rPr sz="1200" dirty="0">
                <a:latin typeface="Times New Roman"/>
                <a:cs typeface="Times New Roman"/>
              </a:rPr>
              <a:t>umani  </a:t>
            </a:r>
            <a:r>
              <a:rPr sz="1200" spc="-5" dirty="0">
                <a:latin typeface="Times New Roman"/>
                <a:cs typeface="Times New Roman"/>
              </a:rPr>
              <a:t>successivi,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Monitore fosse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personalizzato, </a:t>
            </a:r>
            <a:r>
              <a:rPr sz="1200" spc="-5" dirty="0">
                <a:latin typeface="Times New Roman"/>
                <a:cs typeface="Times New Roman"/>
              </a:rPr>
              <a:t>tutta l’esperienza </a:t>
            </a:r>
            <a:r>
              <a:rPr sz="1200" dirty="0">
                <a:latin typeface="Times New Roman"/>
                <a:cs typeface="Times New Roman"/>
              </a:rPr>
              <a:t>acquisita </a:t>
            </a:r>
            <a:r>
              <a:rPr sz="1200" spc="-5" dirty="0">
                <a:latin typeface="Times New Roman"/>
                <a:cs typeface="Times New Roman"/>
              </a:rPr>
              <a:t>per aver </a:t>
            </a:r>
            <a:r>
              <a:rPr sz="1200" dirty="0">
                <a:latin typeface="Times New Roman"/>
                <a:cs typeface="Times New Roman"/>
              </a:rPr>
              <a:t>abitato e </a:t>
            </a:r>
            <a:r>
              <a:rPr sz="1200" spc="-5" dirty="0">
                <a:latin typeface="Times New Roman"/>
                <a:cs typeface="Times New Roman"/>
              </a:rPr>
              <a:t>dominato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mortali diverrebbe </a:t>
            </a:r>
            <a:r>
              <a:rPr sz="1200" dirty="0">
                <a:latin typeface="Times New Roman"/>
                <a:cs typeface="Times New Roman"/>
              </a:rPr>
              <a:t>pieno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tale nuovo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Personalizzato, una dotazione di </a:t>
            </a:r>
            <a:r>
              <a:rPr sz="1200" spc="-5" dirty="0">
                <a:latin typeface="Times New Roman"/>
                <a:cs typeface="Times New Roman"/>
              </a:rPr>
              <a:t>cui beneficerà </a:t>
            </a:r>
            <a:r>
              <a:rPr sz="1200" dirty="0">
                <a:latin typeface="Times New Roman"/>
                <a:cs typeface="Times New Roman"/>
              </a:rPr>
              <a:t>e che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utilizzerà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547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825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nel corso delle ere future. Un Aggiustatore </a:t>
            </a:r>
            <a:r>
              <a:rPr sz="1200" dirty="0">
                <a:latin typeface="Times New Roman"/>
                <a:cs typeface="Times New Roman"/>
              </a:rPr>
              <a:t>Personalizzato di </a:t>
            </a:r>
            <a:r>
              <a:rPr sz="1200" spc="-5" dirty="0">
                <a:latin typeface="Times New Roman"/>
                <a:cs typeface="Times New Roman"/>
              </a:rPr>
              <a:t>quest’ordine </a:t>
            </a:r>
            <a:r>
              <a:rPr sz="1200" dirty="0">
                <a:latin typeface="Times New Roman"/>
                <a:cs typeface="Times New Roman"/>
              </a:rPr>
              <a:t>è un insieme </a:t>
            </a:r>
            <a:r>
              <a:rPr sz="1200" spc="-5" dirty="0">
                <a:latin typeface="Times New Roman"/>
                <a:cs typeface="Times New Roman"/>
              </a:rPr>
              <a:t>composito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tratti sopravviventi </a:t>
            </a:r>
            <a:r>
              <a:rPr sz="1200" dirty="0">
                <a:latin typeface="Times New Roman"/>
                <a:cs typeface="Times New Roman"/>
              </a:rPr>
              <a:t>di  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 cui ha </a:t>
            </a:r>
            <a:r>
              <a:rPr sz="1200" spc="-5" dirty="0">
                <a:latin typeface="Times New Roman"/>
                <a:cs typeface="Times New Roman"/>
              </a:rPr>
              <a:t>dimorato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precedentemente.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(1200.3) 109:6.3 </a:t>
            </a:r>
            <a:r>
              <a:rPr sz="1200" spc="-5" dirty="0">
                <a:latin typeface="Times New Roman"/>
                <a:cs typeface="Times New Roman"/>
              </a:rPr>
              <a:t>Quando degli Aggiustatori con </a:t>
            </a:r>
            <a:r>
              <a:rPr sz="1200" dirty="0">
                <a:latin typeface="Times New Roman"/>
                <a:cs typeface="Times New Roman"/>
              </a:rPr>
              <a:t>lunga </a:t>
            </a:r>
            <a:r>
              <a:rPr sz="1200" spc="-5" dirty="0">
                <a:latin typeface="Times New Roman"/>
                <a:cs typeface="Times New Roman"/>
              </a:rPr>
              <a:t>esperienza nell’universo si offrono volontari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dimorare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divini in  missioni di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sanno </a:t>
            </a:r>
            <a:r>
              <a:rPr sz="1200" spc="-5" dirty="0">
                <a:latin typeface="Times New Roman"/>
                <a:cs typeface="Times New Roman"/>
              </a:rPr>
              <a:t>benissimo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personalità non </a:t>
            </a:r>
            <a:r>
              <a:rPr sz="1200" spc="-5" dirty="0">
                <a:latin typeface="Times New Roman"/>
                <a:cs typeface="Times New Roman"/>
              </a:rPr>
              <a:t>potrà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essere conseguito mediante questo  servizio. Ma spesso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accorda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volontari </a:t>
            </a:r>
            <a:r>
              <a:rPr sz="1200" dirty="0">
                <a:latin typeface="Times New Roman"/>
                <a:cs typeface="Times New Roman"/>
              </a:rPr>
              <a:t>e li </a:t>
            </a:r>
            <a:r>
              <a:rPr sz="1200" spc="-5" dirty="0">
                <a:latin typeface="Times New Roman"/>
                <a:cs typeface="Times New Roman"/>
              </a:rPr>
              <a:t>costituisce dirigenti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5" dirty="0">
                <a:latin typeface="Times New Roman"/>
                <a:cs typeface="Times New Roman"/>
              </a:rPr>
              <a:t>specie. </a:t>
            </a:r>
            <a:r>
              <a:rPr sz="1200" spc="-5" dirty="0">
                <a:latin typeface="Times New Roman"/>
                <a:cs typeface="Times New Roman"/>
              </a:rPr>
              <a:t>Queste 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onorate </a:t>
            </a:r>
            <a:r>
              <a:rPr sz="1200" spc="-5" dirty="0">
                <a:latin typeface="Times New Roman"/>
                <a:cs typeface="Times New Roman"/>
              </a:rPr>
              <a:t>con l’autorità su Divinington. </a:t>
            </a:r>
            <a:r>
              <a:rPr sz="1200" dirty="0">
                <a:latin typeface="Times New Roman"/>
                <a:cs typeface="Times New Roman"/>
              </a:rPr>
              <a:t>E le loro </a:t>
            </a:r>
            <a:r>
              <a:rPr sz="1200" spc="-5" dirty="0">
                <a:latin typeface="Times New Roman"/>
                <a:cs typeface="Times New Roman"/>
              </a:rPr>
              <a:t>nature straordinarie incorporano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mosaico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spc="5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trascrizione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divinità umana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di conferimento </a:t>
            </a:r>
            <a:r>
              <a:rPr sz="1200" spc="-5" dirty="0">
                <a:latin typeface="Times New Roman"/>
                <a:cs typeface="Times New Roman"/>
              </a:rPr>
              <a:t>del  Paradiso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terminato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soggiorno.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30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(1200.4) 109:6.4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degli Aggiustatori 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universo locale sono </a:t>
            </a:r>
            <a:r>
              <a:rPr sz="1200" dirty="0">
                <a:latin typeface="Times New Roman"/>
                <a:cs typeface="Times New Roman"/>
              </a:rPr>
              <a:t>dirette </a:t>
            </a:r>
            <a:r>
              <a:rPr sz="1200" spc="-5" dirty="0">
                <a:latin typeface="Times New Roman"/>
                <a:cs typeface="Times New Roman"/>
              </a:rPr>
              <a:t>dall’Aggiustatore Personalizzato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Monitore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guidò </a:t>
            </a:r>
            <a:r>
              <a:rPr sz="1200" dirty="0">
                <a:latin typeface="Times New Roman"/>
                <a:cs typeface="Times New Roman"/>
              </a:rPr>
              <a:t>passo dopo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della </a:t>
            </a:r>
            <a:r>
              <a:rPr sz="1200" dirty="0">
                <a:latin typeface="Times New Roman"/>
                <a:cs typeface="Times New Roman"/>
              </a:rPr>
              <a:t>sua vita umana </a:t>
            </a:r>
            <a:r>
              <a:rPr sz="1200" spc="-5" dirty="0">
                <a:latin typeface="Times New Roman"/>
                <a:cs typeface="Times New Roman"/>
              </a:rPr>
              <a:t>nella carne </a:t>
            </a:r>
            <a:r>
              <a:rPr sz="1200" dirty="0">
                <a:latin typeface="Times New Roman"/>
                <a:cs typeface="Times New Roman"/>
              </a:rPr>
              <a:t>di Joshua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Joseph. </a:t>
            </a:r>
            <a:r>
              <a:rPr sz="1200" spc="-5" dirty="0">
                <a:latin typeface="Times New Roman"/>
                <a:cs typeface="Times New Roman"/>
              </a:rPr>
              <a:t>Questo  straordinario Aggiustatore fu fedele 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missione;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valente </a:t>
            </a:r>
            <a:r>
              <a:rPr sz="1200" dirty="0">
                <a:latin typeface="Times New Roman"/>
                <a:cs typeface="Times New Roman"/>
              </a:rPr>
              <a:t>Monitore </a:t>
            </a:r>
            <a:r>
              <a:rPr sz="1200" spc="-5" dirty="0">
                <a:latin typeface="Times New Roman"/>
                <a:cs typeface="Times New Roman"/>
              </a:rPr>
              <a:t>diresse saggiamente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guidando  sempre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del Figlio Paradisiaco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scelta del </a:t>
            </a:r>
            <a:r>
              <a:rPr sz="1200" dirty="0">
                <a:latin typeface="Times New Roman"/>
                <a:cs typeface="Times New Roman"/>
              </a:rPr>
              <a:t>sentiero della volontà </a:t>
            </a:r>
            <a:r>
              <a:rPr sz="1200" spc="-5" dirty="0">
                <a:latin typeface="Times New Roman"/>
                <a:cs typeface="Times New Roman"/>
              </a:rPr>
              <a:t>perfetta del </a:t>
            </a:r>
            <a:r>
              <a:rPr sz="1200" dirty="0">
                <a:latin typeface="Times New Roman"/>
                <a:cs typeface="Times New Roman"/>
              </a:rPr>
              <a:t>Padre. </a:t>
            </a:r>
            <a:r>
              <a:rPr sz="1200" spc="-5" dirty="0">
                <a:latin typeface="Times New Roman"/>
                <a:cs typeface="Times New Roman"/>
              </a:rPr>
              <a:t>Questo Aggiustatore </a:t>
            </a:r>
            <a:r>
              <a:rPr sz="1200" dirty="0">
                <a:latin typeface="Times New Roman"/>
                <a:cs typeface="Times New Roman"/>
              </a:rPr>
              <a:t>aveva  </a:t>
            </a:r>
            <a:r>
              <a:rPr sz="1200" spc="-5" dirty="0">
                <a:latin typeface="Times New Roman"/>
                <a:cs typeface="Times New Roman"/>
              </a:rPr>
              <a:t>servito precedentemente con Machiventa </a:t>
            </a:r>
            <a:r>
              <a:rPr sz="1200" dirty="0">
                <a:latin typeface="Times New Roman"/>
                <a:cs typeface="Times New Roman"/>
              </a:rPr>
              <a:t>Melchizedek </a:t>
            </a:r>
            <a:r>
              <a:rPr sz="1200" spc="-5" dirty="0">
                <a:latin typeface="Times New Roman"/>
                <a:cs typeface="Times New Roman"/>
              </a:rPr>
              <a:t>al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era impegnato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imprese straordinarie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5" dirty="0">
                <a:latin typeface="Times New Roman"/>
                <a:cs typeface="Times New Roman"/>
              </a:rPr>
              <a:t>tale 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e nell’intervallo tra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esperienze 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conferimento.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462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(1200.5) 109:6.5 </a:t>
            </a:r>
            <a:r>
              <a:rPr sz="1200" spc="-5" dirty="0">
                <a:latin typeface="Times New Roman"/>
                <a:cs typeface="Times New Roman"/>
              </a:rPr>
              <a:t>Questo Aggiustatore </a:t>
            </a:r>
            <a:r>
              <a:rPr sz="1200" dirty="0">
                <a:latin typeface="Times New Roman"/>
                <a:cs typeface="Times New Roman"/>
              </a:rPr>
              <a:t>trionfò veramente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umana 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mente che in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delle situazioni  </a:t>
            </a:r>
            <a:r>
              <a:rPr sz="1200" spc="-5" dirty="0">
                <a:latin typeface="Times New Roman"/>
                <a:cs typeface="Times New Roman"/>
              </a:rPr>
              <a:t>ricorrenti della </a:t>
            </a:r>
            <a:r>
              <a:rPr sz="1200" dirty="0">
                <a:latin typeface="Times New Roman"/>
                <a:cs typeface="Times New Roman"/>
              </a:rPr>
              <a:t>vita mantenne una </a:t>
            </a:r>
            <a:r>
              <a:rPr sz="1200" spc="-5" dirty="0">
                <a:latin typeface="Times New Roman"/>
                <a:cs typeface="Times New Roman"/>
              </a:rPr>
              <a:t>consacrazione devota alla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Padre, dicendo: </a:t>
            </a:r>
            <a:r>
              <a:rPr sz="1200" spc="-5" dirty="0">
                <a:latin typeface="Times New Roman"/>
                <a:cs typeface="Times New Roman"/>
              </a:rPr>
              <a:t>“Non sia </a:t>
            </a:r>
            <a:r>
              <a:rPr sz="1200" spc="5" dirty="0">
                <a:latin typeface="Times New Roman"/>
                <a:cs typeface="Times New Roman"/>
              </a:rPr>
              <a:t>fatta </a:t>
            </a:r>
            <a:r>
              <a:rPr sz="1200" dirty="0">
                <a:latin typeface="Times New Roman"/>
                <a:cs typeface="Times New Roman"/>
              </a:rPr>
              <a:t>la mia volontà, ma la tua.” 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tale consacrazione </a:t>
            </a:r>
            <a:r>
              <a:rPr sz="1200" spc="-5" dirty="0">
                <a:latin typeface="Times New Roman"/>
                <a:cs typeface="Times New Roman"/>
              </a:rPr>
              <a:t>decisiva costituisce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vero passaporto </a:t>
            </a:r>
            <a:r>
              <a:rPr sz="1200" dirty="0">
                <a:latin typeface="Times New Roman"/>
                <a:cs typeface="Times New Roman"/>
              </a:rPr>
              <a:t>per superare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limitazioni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finalità della 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1809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(1200.6) 109:6.6 </a:t>
            </a:r>
            <a:r>
              <a:rPr sz="1200" spc="-5" dirty="0">
                <a:latin typeface="Times New Roman"/>
                <a:cs typeface="Times New Roman"/>
              </a:rPr>
              <a:t>Questo stesso Aggiustatore riflette </a:t>
            </a:r>
            <a:r>
              <a:rPr sz="1200" dirty="0">
                <a:latin typeface="Times New Roman"/>
                <a:cs typeface="Times New Roman"/>
              </a:rPr>
              <a:t>ora,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natura inscrutabile </a:t>
            </a:r>
            <a:r>
              <a:rPr sz="1200" spc="-5" dirty="0">
                <a:latin typeface="Times New Roman"/>
                <a:cs typeface="Times New Roman"/>
              </a:rPr>
              <a:t>della sua possente </a:t>
            </a:r>
            <a:r>
              <a:rPr sz="1200" dirty="0">
                <a:latin typeface="Times New Roman"/>
                <a:cs typeface="Times New Roman"/>
              </a:rPr>
              <a:t>personalità, </a:t>
            </a:r>
            <a:r>
              <a:rPr sz="1200" spc="-5" dirty="0">
                <a:latin typeface="Times New Roman"/>
                <a:cs typeface="Times New Roman"/>
              </a:rPr>
              <a:t>l’umanità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Joshua ben  </a:t>
            </a:r>
            <a:r>
              <a:rPr sz="1200" dirty="0">
                <a:latin typeface="Times New Roman"/>
                <a:cs typeface="Times New Roman"/>
              </a:rPr>
              <a:t>Joseph </a:t>
            </a:r>
            <a:r>
              <a:rPr sz="1200" spc="-5" dirty="0">
                <a:latin typeface="Times New Roman"/>
                <a:cs typeface="Times New Roman"/>
              </a:rPr>
              <a:t>precedente al suo battesimo, l’eterna </a:t>
            </a:r>
            <a:r>
              <a:rPr sz="1200" dirty="0">
                <a:latin typeface="Times New Roman"/>
                <a:cs typeface="Times New Roman"/>
              </a:rPr>
              <a:t>e vivente </a:t>
            </a:r>
            <a:r>
              <a:rPr sz="1200" spc="-5" dirty="0">
                <a:latin typeface="Times New Roman"/>
                <a:cs typeface="Times New Roman"/>
              </a:rPr>
              <a:t>trascrizione dei valori eterni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viventi </a:t>
            </a:r>
            <a:r>
              <a:rPr sz="1200" dirty="0">
                <a:latin typeface="Times New Roman"/>
                <a:cs typeface="Times New Roman"/>
              </a:rPr>
              <a:t>che il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Urantiani 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fatto sorgere dalle </a:t>
            </a:r>
            <a:r>
              <a:rPr sz="1200" dirty="0">
                <a:latin typeface="Times New Roman"/>
                <a:cs typeface="Times New Roman"/>
              </a:rPr>
              <a:t>umili </a:t>
            </a:r>
            <a:r>
              <a:rPr sz="1200" spc="-5" dirty="0">
                <a:latin typeface="Times New Roman"/>
                <a:cs typeface="Times New Roman"/>
              </a:rPr>
              <a:t>circostanze </a:t>
            </a:r>
            <a:r>
              <a:rPr sz="1200" dirty="0">
                <a:latin typeface="Times New Roman"/>
                <a:cs typeface="Times New Roman"/>
              </a:rPr>
              <a:t>di una vita </a:t>
            </a:r>
            <a:r>
              <a:rPr sz="1200" spc="-5" dirty="0">
                <a:latin typeface="Times New Roman"/>
                <a:cs typeface="Times New Roman"/>
              </a:rPr>
              <a:t>comune, quale fu vissuta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esaurimento dei valori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raggiungibili nell’esperienza </a:t>
            </a:r>
            <a:r>
              <a:rPr sz="1200" dirty="0">
                <a:latin typeface="Times New Roman"/>
                <a:cs typeface="Times New Roman"/>
              </a:rPr>
              <a:t>di 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657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(1201.1) 109:6.7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cosa di </a:t>
            </a:r>
            <a:r>
              <a:rPr sz="1200" spc="-5" dirty="0">
                <a:latin typeface="Times New Roman"/>
                <a:cs typeface="Times New Roman"/>
              </a:rPr>
              <a:t>valore permanente affidata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è certa di </a:t>
            </a:r>
            <a:r>
              <a:rPr sz="1200" spc="-5" dirty="0">
                <a:latin typeface="Times New Roman"/>
                <a:cs typeface="Times New Roman"/>
              </a:rPr>
              <a:t>sopravvivere eternamente.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casi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Monitore detiene queste proprietà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conferirle </a:t>
            </a:r>
            <a:r>
              <a:rPr sz="1200" dirty="0">
                <a:latin typeface="Times New Roman"/>
                <a:cs typeface="Times New Roman"/>
              </a:rPr>
              <a:t>ad una mente mortale nella </a:t>
            </a:r>
            <a:r>
              <a:rPr sz="1200" spc="-5" dirty="0">
                <a:latin typeface="Times New Roman"/>
                <a:cs typeface="Times New Roman"/>
              </a:rPr>
              <a:t>quale risiederà </a:t>
            </a:r>
            <a:r>
              <a:rPr sz="1200" dirty="0">
                <a:latin typeface="Times New Roman"/>
                <a:cs typeface="Times New Roman"/>
              </a:rPr>
              <a:t>in futuro; in </a:t>
            </a:r>
            <a:r>
              <a:rPr sz="1200" spc="-5" dirty="0">
                <a:latin typeface="Times New Roman"/>
                <a:cs typeface="Times New Roman"/>
              </a:rPr>
              <a:t>altri casi, </a:t>
            </a:r>
            <a:r>
              <a:rPr sz="1200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personalizzazione, queste realtà sopravviventi conservate sono tenute </a:t>
            </a:r>
            <a:r>
              <a:rPr sz="1200" dirty="0">
                <a:latin typeface="Times New Roman"/>
                <a:cs typeface="Times New Roman"/>
              </a:rPr>
              <a:t>in deposito per </a:t>
            </a:r>
            <a:r>
              <a:rPr sz="1200" spc="-5" dirty="0">
                <a:latin typeface="Times New Roman"/>
                <a:cs typeface="Times New Roman"/>
              </a:rPr>
              <a:t>un’utilizzazione futura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Architetti dell’Universo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destino degli Aggiustatori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Personalizzati</a:t>
            </a:r>
            <a:endParaRPr sz="1600">
              <a:latin typeface="Times New Roman"/>
              <a:cs typeface="Times New Roman"/>
            </a:endParaRPr>
          </a:p>
          <a:p>
            <a:pPr marL="76200" marR="12700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(1201.2) 109:7.1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possiamo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frammenti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Aggiustatori del </a:t>
            </a:r>
            <a:r>
              <a:rPr sz="1200" dirty="0">
                <a:latin typeface="Times New Roman"/>
                <a:cs typeface="Times New Roman"/>
              </a:rPr>
              <a:t>Padre siano o non siano </a:t>
            </a:r>
            <a:r>
              <a:rPr sz="1200" spc="-5" dirty="0">
                <a:latin typeface="Times New Roman"/>
                <a:cs typeface="Times New Roman"/>
              </a:rPr>
              <a:t>personalizzabili, </a:t>
            </a:r>
            <a:r>
              <a:rPr sz="1200" dirty="0">
                <a:latin typeface="Times New Roman"/>
                <a:cs typeface="Times New Roman"/>
              </a:rPr>
              <a:t>ma voi siete stati  </a:t>
            </a:r>
            <a:r>
              <a:rPr sz="1200" spc="-5" dirty="0">
                <a:latin typeface="Times New Roman"/>
                <a:cs typeface="Times New Roman"/>
              </a:rPr>
              <a:t>informati </a:t>
            </a:r>
            <a:r>
              <a:rPr sz="1200" dirty="0">
                <a:latin typeface="Times New Roman"/>
                <a:cs typeface="Times New Roman"/>
              </a:rPr>
              <a:t>che la personalità è il dono sovrano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libero </a:t>
            </a:r>
            <a:r>
              <a:rPr sz="1200" spc="-5" dirty="0">
                <a:latin typeface="Times New Roman"/>
                <a:cs typeface="Times New Roman"/>
              </a:rPr>
              <a:t>arbitrio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Universale. Per </a:t>
            </a:r>
            <a:r>
              <a:rPr sz="1200" dirty="0">
                <a:latin typeface="Times New Roman"/>
                <a:cs typeface="Times New Roman"/>
              </a:rPr>
              <a:t>quanto ne </a:t>
            </a:r>
            <a:r>
              <a:rPr sz="1200" spc="-5" dirty="0">
                <a:latin typeface="Times New Roman"/>
                <a:cs typeface="Times New Roman"/>
              </a:rPr>
              <a:t>sappiamo,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frammenti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Aggiustatore raggiungono </a:t>
            </a:r>
            <a:r>
              <a:rPr sz="1200" dirty="0">
                <a:latin typeface="Times New Roman"/>
                <a:cs typeface="Times New Roman"/>
              </a:rPr>
              <a:t>la personalità solo </a:t>
            </a:r>
            <a:r>
              <a:rPr sz="1200" spc="-5" dirty="0">
                <a:latin typeface="Times New Roman"/>
                <a:cs typeface="Times New Roman"/>
              </a:rPr>
              <a:t>acquisendo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attributi personali mediante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servizio 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personale. </a:t>
            </a:r>
            <a:r>
              <a:rPr sz="1200" spc="-5" dirty="0">
                <a:latin typeface="Times New Roman"/>
                <a:cs typeface="Times New Roman"/>
              </a:rPr>
              <a:t>Questi Aggiustatori </a:t>
            </a:r>
            <a:r>
              <a:rPr sz="1200" dirty="0">
                <a:latin typeface="Times New Roman"/>
                <a:cs typeface="Times New Roman"/>
              </a:rPr>
              <a:t>Personalizzati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sede su Divinington,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istruiscono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dirigono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 associati prepersonali.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30504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(1201.3) 109:7.2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Personalizzati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stabilizzatori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compensatori </a:t>
            </a:r>
            <a:r>
              <a:rPr sz="1200" dirty="0">
                <a:latin typeface="Times New Roman"/>
                <a:cs typeface="Times New Roman"/>
              </a:rPr>
              <a:t>sovrani, privi di </a:t>
            </a:r>
            <a:r>
              <a:rPr sz="1200" spc="-5" dirty="0">
                <a:latin typeface="Times New Roman"/>
                <a:cs typeface="Times New Roman"/>
              </a:rPr>
              <a:t>ostacoli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assegnazione, dell’immenso universo degli universi. Essi congiungono l’esperienza del Creatore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quella della creatura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esistenziale ed esperienziale.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degli esseri congiunti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dell’eternità. Associano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prepersonale ed </a:t>
            </a:r>
            <a:r>
              <a:rPr sz="1200" dirty="0">
                <a:latin typeface="Times New Roman"/>
                <a:cs typeface="Times New Roman"/>
              </a:rPr>
              <a:t>il personale  </a:t>
            </a:r>
            <a:r>
              <a:rPr sz="1200" spc="-5" dirty="0">
                <a:latin typeface="Times New Roman"/>
                <a:cs typeface="Times New Roman"/>
              </a:rPr>
              <a:t>nell’amministrazione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293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01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(1201.4) 109:7.3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Personalizzati sono gli esecutori infinitamente saggi </a:t>
            </a:r>
            <a:r>
              <a:rPr sz="1200" dirty="0">
                <a:latin typeface="Times New Roman"/>
                <a:cs typeface="Times New Roman"/>
              </a:rPr>
              <a:t>e potenti </a:t>
            </a:r>
            <a:r>
              <a:rPr sz="1200" spc="-5" dirty="0">
                <a:latin typeface="Times New Roman"/>
                <a:cs typeface="Times New Roman"/>
              </a:rPr>
              <a:t>degli Architetti dell’Universo Maestro. 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agenti personali del ministero totale del Padre Universale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personale, prepersonale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superpersonale. </a:t>
            </a:r>
            <a:r>
              <a:rPr sz="1200" dirty="0">
                <a:latin typeface="Times New Roman"/>
                <a:cs typeface="Times New Roman"/>
              </a:rPr>
              <a:t>Sono i ministri  </a:t>
            </a:r>
            <a:r>
              <a:rPr sz="1200" spc="-5" dirty="0">
                <a:latin typeface="Times New Roman"/>
                <a:cs typeface="Times New Roman"/>
              </a:rPr>
              <a:t>personali delle </a:t>
            </a:r>
            <a:r>
              <a:rPr sz="1200" dirty="0">
                <a:latin typeface="Times New Roman"/>
                <a:cs typeface="Times New Roman"/>
              </a:rPr>
              <a:t>situazioni </a:t>
            </a:r>
            <a:r>
              <a:rPr sz="1200" spc="-5" dirty="0">
                <a:latin typeface="Times New Roman"/>
                <a:cs typeface="Times New Roman"/>
              </a:rPr>
              <a:t>straordinarie, </a:t>
            </a:r>
            <a:r>
              <a:rPr sz="1200" dirty="0">
                <a:latin typeface="Times New Roman"/>
                <a:cs typeface="Times New Roman"/>
              </a:rPr>
              <a:t>insolite </a:t>
            </a:r>
            <a:r>
              <a:rPr sz="1200" spc="-5" dirty="0">
                <a:latin typeface="Times New Roman"/>
                <a:cs typeface="Times New Roman"/>
              </a:rPr>
              <a:t>ed impreviste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sfere absonite trascendentali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dominio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l’Ultimo, </a:t>
            </a:r>
            <a:r>
              <a:rPr sz="1200" spc="-5" dirty="0">
                <a:latin typeface="Times New Roman"/>
                <a:cs typeface="Times New Roman"/>
              </a:rPr>
              <a:t>anche fino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dirty="0">
                <a:latin typeface="Times New Roman"/>
                <a:cs typeface="Times New Roman"/>
              </a:rPr>
              <a:t> l’Assoluto.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891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(1201.5) 109:7.4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soli esseri degli universi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inglobano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loro essere </a:t>
            </a:r>
            <a:r>
              <a:rPr sz="1200" dirty="0">
                <a:latin typeface="Times New Roman"/>
                <a:cs typeface="Times New Roman"/>
              </a:rPr>
              <a:t>tutte le relazioni </a:t>
            </a:r>
            <a:r>
              <a:rPr sz="1200" spc="-5" dirty="0">
                <a:latin typeface="Times New Roman"/>
                <a:cs typeface="Times New Roman"/>
              </a:rPr>
              <a:t>conosciute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personalità; essi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onnipersonali </a:t>
            </a:r>
            <a:r>
              <a:rPr sz="1200" dirty="0">
                <a:latin typeface="Times New Roman"/>
                <a:cs typeface="Times New Roman"/>
              </a:rPr>
              <a:t>— sono prima </a:t>
            </a:r>
            <a:r>
              <a:rPr sz="1200" spc="-5" dirty="0">
                <a:latin typeface="Times New Roman"/>
                <a:cs typeface="Times New Roman"/>
              </a:rPr>
              <a:t>della personalità,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sono dopo la </a:t>
            </a:r>
            <a:r>
              <a:rPr sz="1200" spc="-5" dirty="0">
                <a:latin typeface="Times New Roman"/>
                <a:cs typeface="Times New Roman"/>
              </a:rPr>
              <a:t>personalità. Essi </a:t>
            </a:r>
            <a:r>
              <a:rPr sz="1200" dirty="0">
                <a:latin typeface="Times New Roman"/>
                <a:cs typeface="Times New Roman"/>
              </a:rPr>
              <a:t>amministrano la </a:t>
            </a:r>
            <a:r>
              <a:rPr sz="1200" spc="-5" dirty="0">
                <a:latin typeface="Times New Roman"/>
                <a:cs typeface="Times New Roman"/>
              </a:rPr>
              <a:t>personalità del  Padre Universale come nell’eterno passato, nell’eterno presente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nell’eterno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847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(1201.6) 109:7.5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conferito al Figlio Eterno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esistenziale </a:t>
            </a:r>
            <a:r>
              <a:rPr sz="1200" dirty="0">
                <a:latin typeface="Times New Roman"/>
                <a:cs typeface="Times New Roman"/>
              </a:rPr>
              <a:t>di ordine infinito ed </a:t>
            </a:r>
            <a:r>
              <a:rPr sz="1200" spc="-5" dirty="0">
                <a:latin typeface="Times New Roman"/>
                <a:cs typeface="Times New Roman"/>
              </a:rPr>
              <a:t>assoluto, </a:t>
            </a:r>
            <a:r>
              <a:rPr sz="1200" dirty="0">
                <a:latin typeface="Times New Roman"/>
                <a:cs typeface="Times New Roman"/>
              </a:rPr>
              <a:t>ma ha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riservare 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ministero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esperienziale del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degli Aggiustatori Personalizzati conferita all’Aggiustatore  prepersonale esistenziale.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personalità </a:t>
            </a:r>
            <a:r>
              <a:rPr sz="1200" dirty="0">
                <a:latin typeface="Times New Roman"/>
                <a:cs typeface="Times New Roman"/>
              </a:rPr>
              <a:t>sono quindi </a:t>
            </a:r>
            <a:r>
              <a:rPr sz="1200" spc="-5" dirty="0">
                <a:latin typeface="Times New Roman"/>
                <a:cs typeface="Times New Roman"/>
              </a:rPr>
              <a:t>entrambe destinate alla superpersonalità eterna futura del </a:t>
            </a:r>
            <a:r>
              <a:rPr sz="1200" dirty="0">
                <a:latin typeface="Times New Roman"/>
                <a:cs typeface="Times New Roman"/>
              </a:rPr>
              <a:t>ministero  </a:t>
            </a:r>
            <a:r>
              <a:rPr sz="1200" spc="-5" dirty="0">
                <a:latin typeface="Times New Roman"/>
                <a:cs typeface="Times New Roman"/>
              </a:rPr>
              <a:t>trascendentale nei regni </a:t>
            </a:r>
            <a:r>
              <a:rPr sz="1200" dirty="0">
                <a:latin typeface="Times New Roman"/>
                <a:cs typeface="Times New Roman"/>
              </a:rPr>
              <a:t>absoniti </a:t>
            </a:r>
            <a:r>
              <a:rPr sz="1200" spc="-5" dirty="0">
                <a:latin typeface="Times New Roman"/>
                <a:cs typeface="Times New Roman"/>
              </a:rPr>
              <a:t>dell’Ultimo, del Supremo-Ultimo,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stessi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dell’Ultimo-Assoluto.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(1201.7) 109:7.6 </a:t>
            </a:r>
            <a:r>
              <a:rPr sz="1200" spc="-5" dirty="0">
                <a:latin typeface="Times New Roman"/>
                <a:cs typeface="Times New Roman"/>
              </a:rPr>
              <a:t>Raramente si </a:t>
            </a:r>
            <a:r>
              <a:rPr sz="1200" dirty="0">
                <a:latin typeface="Times New Roman"/>
                <a:cs typeface="Times New Roman"/>
              </a:rPr>
              <a:t>vedono </a:t>
            </a:r>
            <a:r>
              <a:rPr sz="1200" spc="-5" dirty="0">
                <a:latin typeface="Times New Roman"/>
                <a:cs typeface="Times New Roman"/>
              </a:rPr>
              <a:t>degli Aggiustatori Personalizzati vagare negli universi. </a:t>
            </a:r>
            <a:r>
              <a:rPr sz="1200" dirty="0">
                <a:latin typeface="Times New Roman"/>
                <a:cs typeface="Times New Roman"/>
              </a:rPr>
              <a:t>Occasionalmente </a:t>
            </a:r>
            <a:r>
              <a:rPr sz="1200" spc="-5" dirty="0">
                <a:latin typeface="Times New Roman"/>
                <a:cs typeface="Times New Roman"/>
              </a:rPr>
              <a:t>essi si consultano con gli 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e talvolta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Personalizzati </a:t>
            </a:r>
            <a:r>
              <a:rPr sz="1200" spc="-5" dirty="0">
                <a:latin typeface="Times New Roman"/>
                <a:cs typeface="Times New Roman"/>
              </a:rPr>
              <a:t>dei Figli Creatori </a:t>
            </a:r>
            <a:r>
              <a:rPr sz="1200" dirty="0">
                <a:latin typeface="Times New Roman"/>
                <a:cs typeface="Times New Roman"/>
              </a:rPr>
              <a:t>settupli </a:t>
            </a:r>
            <a:r>
              <a:rPr sz="1200" spc="-5" dirty="0">
                <a:latin typeface="Times New Roman"/>
                <a:cs typeface="Times New Roman"/>
              </a:rPr>
              <a:t>vengono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capitali delle costellazioni  per conferire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dirigenti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Vorondadek.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225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(1201.8) 109:7.7 </a:t>
            </a:r>
            <a:r>
              <a:rPr sz="1200" spc="-5" dirty="0">
                <a:latin typeface="Times New Roman"/>
                <a:cs typeface="Times New Roman"/>
              </a:rPr>
              <a:t>Quando l’osservatore planetario Vorondadek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— l’Altissimo </a:t>
            </a:r>
            <a:r>
              <a:rPr sz="1200" spc="-5" dirty="0">
                <a:latin typeface="Times New Roman"/>
                <a:cs typeface="Times New Roman"/>
              </a:rPr>
              <a:t>custode che assunse </a:t>
            </a:r>
            <a:r>
              <a:rPr sz="1200" dirty="0">
                <a:latin typeface="Times New Roman"/>
                <a:cs typeface="Times New Roman"/>
              </a:rPr>
              <a:t>non molto tempo fa la  </a:t>
            </a:r>
            <a:r>
              <a:rPr sz="1200" spc="-5" dirty="0">
                <a:latin typeface="Times New Roman"/>
                <a:cs typeface="Times New Roman"/>
              </a:rPr>
              <a:t>reggenza d’emergenza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mondo — </a:t>
            </a:r>
            <a:r>
              <a:rPr sz="1200" spc="-5" dirty="0">
                <a:latin typeface="Times New Roman"/>
                <a:cs typeface="Times New Roman"/>
              </a:rPr>
              <a:t>affermò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autorità 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 governatore generale residente, </a:t>
            </a:r>
            <a:r>
              <a:rPr sz="1200" dirty="0">
                <a:latin typeface="Times New Roman"/>
                <a:cs typeface="Times New Roman"/>
              </a:rPr>
              <a:t>iniziò la </a:t>
            </a:r>
            <a:r>
              <a:rPr sz="1200" spc="-5" dirty="0">
                <a:latin typeface="Times New Roman"/>
                <a:cs typeface="Times New Roman"/>
              </a:rPr>
              <a:t>sua  amministrazione d’emergenza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personale completamente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sua scelta. Egli assegnò immediatamente </a:t>
            </a:r>
            <a:r>
              <a:rPr sz="1200" dirty="0">
                <a:latin typeface="Times New Roman"/>
                <a:cs typeface="Times New Roman"/>
              </a:rPr>
              <a:t>a tutti i suoi  </a:t>
            </a:r>
            <a:r>
              <a:rPr sz="1200" spc="-5" dirty="0">
                <a:latin typeface="Times New Roman"/>
                <a:cs typeface="Times New Roman"/>
              </a:rPr>
              <a:t>associati ed assistenti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incarichi planetari. 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scelse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Aggiustatori Personalizzati che apparvero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spc="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appena egli assunse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reggenza. Egli </a:t>
            </a:r>
            <a:r>
              <a:rPr sz="1200" dirty="0">
                <a:latin typeface="Times New Roman"/>
                <a:cs typeface="Times New Roman"/>
              </a:rPr>
              <a:t>non sapeva </a:t>
            </a:r>
            <a:r>
              <a:rPr sz="1200" spc="-5" dirty="0">
                <a:latin typeface="Times New Roman"/>
                <a:cs typeface="Times New Roman"/>
              </a:rPr>
              <a:t>nemmeno che </a:t>
            </a:r>
            <a:r>
              <a:rPr sz="1200" dirty="0">
                <a:latin typeface="Times New Roman"/>
                <a:cs typeface="Times New Roman"/>
              </a:rPr>
              <a:t>sarebbero </a:t>
            </a:r>
            <a:r>
              <a:rPr sz="1200" spc="-5" dirty="0">
                <a:latin typeface="Times New Roman"/>
                <a:cs typeface="Times New Roman"/>
              </a:rPr>
              <a:t>apparsi </a:t>
            </a:r>
            <a:r>
              <a:rPr sz="1200" dirty="0">
                <a:latin typeface="Times New Roman"/>
                <a:cs typeface="Times New Roman"/>
              </a:rPr>
              <a:t>in questo modo, </a:t>
            </a:r>
            <a:r>
              <a:rPr sz="1200" spc="-5" dirty="0">
                <a:latin typeface="Times New Roman"/>
                <a:cs typeface="Times New Roman"/>
              </a:rPr>
              <a:t>perché essi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avevano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8159" cy="17907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9271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manifestato così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divina in </a:t>
            </a:r>
            <a:r>
              <a:rPr sz="1200" spc="-5" dirty="0">
                <a:latin typeface="Times New Roman"/>
                <a:cs typeface="Times New Roman"/>
              </a:rPr>
              <a:t>occasione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precedente reggenza.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l’Altissimo reggente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assegnò </a:t>
            </a:r>
            <a:r>
              <a:rPr sz="1200" dirty="0">
                <a:latin typeface="Times New Roman"/>
                <a:cs typeface="Times New Roman"/>
              </a:rPr>
              <a:t>servizi e non  </a:t>
            </a:r>
            <a:r>
              <a:rPr sz="1200" spc="-5" dirty="0">
                <a:latin typeface="Times New Roman"/>
                <a:cs typeface="Times New Roman"/>
              </a:rPr>
              <a:t>attribuì incarichi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Aggiustatori Personalizzati volontari.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nonostante questi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esseri onnipersonali furono </a:t>
            </a:r>
            <a:r>
              <a:rPr sz="1200" dirty="0">
                <a:latin typeface="Times New Roman"/>
                <a:cs typeface="Times New Roman"/>
              </a:rPr>
              <a:t>tra i più attivi  </a:t>
            </a:r>
            <a:r>
              <a:rPr sz="1200" spc="-5" dirty="0">
                <a:latin typeface="Times New Roman"/>
                <a:cs typeface="Times New Roman"/>
              </a:rPr>
              <a:t>dei numerosi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celesti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servivano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(1202.1) 109:7.8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Personalizzati compiono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vasta gamma </a:t>
            </a:r>
            <a:r>
              <a:rPr sz="1200" dirty="0">
                <a:latin typeface="Times New Roman"/>
                <a:cs typeface="Times New Roman"/>
              </a:rPr>
              <a:t>di servizi per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personalità dell’universo, 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consentito </a:t>
            </a:r>
            <a:r>
              <a:rPr sz="1200" dirty="0">
                <a:latin typeface="Times New Roman"/>
                <a:cs typeface="Times New Roman"/>
              </a:rPr>
              <a:t>discutere di questi ministeri con </a:t>
            </a:r>
            <a:r>
              <a:rPr sz="1200" spc="-5" dirty="0">
                <a:latin typeface="Times New Roman"/>
                <a:cs typeface="Times New Roman"/>
              </a:rPr>
              <a:t>creature evoluzionarie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dimorano degli Aggiustatori. Queste </a:t>
            </a:r>
            <a:r>
              <a:rPr sz="1200" dirty="0">
                <a:latin typeface="Times New Roman"/>
                <a:cs typeface="Times New Roman"/>
              </a:rPr>
              <a:t>divinità  umane </a:t>
            </a:r>
            <a:r>
              <a:rPr sz="1200" spc="-5" dirty="0">
                <a:latin typeface="Times New Roman"/>
                <a:cs typeface="Times New Roman"/>
              </a:rPr>
              <a:t>straordinarie sono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rimarchevoli </a:t>
            </a:r>
            <a:r>
              <a:rPr sz="1200" dirty="0">
                <a:latin typeface="Times New Roman"/>
                <a:cs typeface="Times New Roman"/>
              </a:rPr>
              <a:t>dell’intero </a:t>
            </a:r>
            <a:r>
              <a:rPr sz="1200" spc="-5" dirty="0">
                <a:latin typeface="Times New Roman"/>
                <a:cs typeface="Times New Roman"/>
              </a:rPr>
              <a:t>grande 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osa </a:t>
            </a:r>
            <a:r>
              <a:rPr sz="1200" spc="-5" dirty="0">
                <a:latin typeface="Times New Roman"/>
                <a:cs typeface="Times New Roman"/>
              </a:rPr>
              <a:t>predire quali potranno essere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missioni </a:t>
            </a:r>
            <a:r>
              <a:rPr sz="1200" spc="-5" dirty="0">
                <a:latin typeface="Times New Roman"/>
                <a:cs typeface="Times New Roman"/>
              </a:rPr>
              <a:t>future.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(1202.2) 109:7.9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Messaggero Solitario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Orvonton.]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34984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704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quel giorno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ad oggi il </a:t>
            </a:r>
            <a:r>
              <a:rPr sz="1200" spc="-5" dirty="0">
                <a:latin typeface="Times New Roman"/>
                <a:cs typeface="Times New Roman"/>
              </a:rPr>
              <a:t>ramo umano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progredito secondo </a:t>
            </a:r>
            <a:r>
              <a:rPr sz="1200" dirty="0">
                <a:latin typeface="Times New Roman"/>
                <a:cs typeface="Times New Roman"/>
              </a:rPr>
              <a:t>un’evoluzione </a:t>
            </a:r>
            <a:r>
              <a:rPr sz="1200" spc="-5" dirty="0">
                <a:latin typeface="Times New Roman"/>
                <a:cs typeface="Times New Roman"/>
              </a:rPr>
              <a:t>graduale, mentre </a:t>
            </a:r>
            <a:r>
              <a:rPr sz="1200" dirty="0">
                <a:latin typeface="Times New Roman"/>
                <a:cs typeface="Times New Roman"/>
              </a:rPr>
              <a:t>le tribù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scimmie sono </a:t>
            </a:r>
            <a:r>
              <a:rPr sz="1200" spc="-5" dirty="0">
                <a:latin typeface="Times New Roman"/>
                <a:cs typeface="Times New Roman"/>
              </a:rPr>
              <a:t>rimaste  stazionarie </a:t>
            </a:r>
            <a:r>
              <a:rPr sz="1200" dirty="0">
                <a:latin typeface="Times New Roman"/>
                <a:cs typeface="Times New Roman"/>
              </a:rPr>
              <a:t>o sono </a:t>
            </a:r>
            <a:r>
              <a:rPr sz="1200" spc="-5" dirty="0">
                <a:latin typeface="Times New Roman"/>
                <a:cs typeface="Times New Roman"/>
              </a:rPr>
              <a:t>effettivamente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regredite.)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210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(700.3) 61:6.2 </a:t>
            </a:r>
            <a:r>
              <a:rPr sz="1200" i="1" dirty="0">
                <a:latin typeface="Times New Roman"/>
                <a:cs typeface="Times New Roman"/>
              </a:rPr>
              <a:t>1.000.000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fa, Urantia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registrata come </a:t>
            </a:r>
            <a:r>
              <a:rPr sz="1200" i="1" dirty="0">
                <a:latin typeface="Times New Roman"/>
                <a:cs typeface="Times New Roman"/>
              </a:rPr>
              <a:t>mondo abitato.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mutazione </a:t>
            </a:r>
            <a:r>
              <a:rPr sz="1200" spc="-5" dirty="0">
                <a:latin typeface="Times New Roman"/>
                <a:cs typeface="Times New Roman"/>
              </a:rPr>
              <a:t>all’interno del ceppo dei </a:t>
            </a:r>
            <a:r>
              <a:rPr sz="1200" dirty="0">
                <a:latin typeface="Times New Roman"/>
                <a:cs typeface="Times New Roman"/>
              </a:rPr>
              <a:t>Primati in  evoluzione </a:t>
            </a:r>
            <a:r>
              <a:rPr sz="1200" spc="-5" dirty="0">
                <a:latin typeface="Times New Roman"/>
                <a:cs typeface="Times New Roman"/>
              </a:rPr>
              <a:t>produsse </a:t>
            </a:r>
            <a:r>
              <a:rPr sz="1200" i="1" spc="-5" dirty="0">
                <a:latin typeface="Times New Roman"/>
                <a:cs typeface="Times New Roman"/>
              </a:rPr>
              <a:t>improvvisamente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esseri umani </a:t>
            </a:r>
            <a:r>
              <a:rPr sz="1200" dirty="0">
                <a:latin typeface="Times New Roman"/>
                <a:cs typeface="Times New Roman"/>
              </a:rPr>
              <a:t>primitivi, i </a:t>
            </a:r>
            <a:r>
              <a:rPr sz="1200" spc="-5" dirty="0">
                <a:latin typeface="Times New Roman"/>
                <a:cs typeface="Times New Roman"/>
              </a:rPr>
              <a:t>veri antenati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(700.4) 61:6.3 </a:t>
            </a:r>
            <a:r>
              <a:rPr sz="1200" spc="-5" dirty="0">
                <a:latin typeface="Times New Roman"/>
                <a:cs typeface="Times New Roman"/>
              </a:rPr>
              <a:t>Questo avvenimento </a:t>
            </a:r>
            <a:r>
              <a:rPr sz="1200" dirty="0">
                <a:latin typeface="Times New Roman"/>
                <a:cs typeface="Times New Roman"/>
              </a:rPr>
              <a:t>ebbe </a:t>
            </a:r>
            <a:r>
              <a:rPr sz="1200" spc="-5" dirty="0">
                <a:latin typeface="Times New Roman"/>
                <a:cs typeface="Times New Roman"/>
              </a:rPr>
              <a:t>luogo quasi </a:t>
            </a:r>
            <a:r>
              <a:rPr sz="1200" dirty="0">
                <a:latin typeface="Times New Roman"/>
                <a:cs typeface="Times New Roman"/>
              </a:rPr>
              <a:t>all’inizio della </a:t>
            </a:r>
            <a:r>
              <a:rPr sz="1200" spc="-5" dirty="0">
                <a:latin typeface="Times New Roman"/>
                <a:cs typeface="Times New Roman"/>
              </a:rPr>
              <a:t>terza avanzata glaciale; si </a:t>
            </a:r>
            <a:r>
              <a:rPr sz="1200" dirty="0">
                <a:latin typeface="Times New Roman"/>
                <a:cs typeface="Times New Roman"/>
              </a:rPr>
              <a:t>può dunque </a:t>
            </a:r>
            <a:r>
              <a:rPr sz="1200" spc="-5" dirty="0">
                <a:latin typeface="Times New Roman"/>
                <a:cs typeface="Times New Roman"/>
              </a:rPr>
              <a:t>constatare </a:t>
            </a:r>
            <a:r>
              <a:rPr sz="1200" dirty="0">
                <a:latin typeface="Times New Roman"/>
                <a:cs typeface="Times New Roman"/>
              </a:rPr>
              <a:t>che i vostri primi  </a:t>
            </a:r>
            <a:r>
              <a:rPr sz="1200" spc="-5" dirty="0">
                <a:latin typeface="Times New Roman"/>
                <a:cs typeface="Times New Roman"/>
              </a:rPr>
              <a:t>antenati nacquero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crebbero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ambiente </a:t>
            </a:r>
            <a:r>
              <a:rPr sz="1200" dirty="0">
                <a:latin typeface="Times New Roman"/>
                <a:cs typeface="Times New Roman"/>
              </a:rPr>
              <a:t>stimolante, </a:t>
            </a:r>
            <a:r>
              <a:rPr sz="1200" spc="-5" dirty="0">
                <a:latin typeface="Times New Roman"/>
                <a:cs typeface="Times New Roman"/>
              </a:rPr>
              <a:t>tonificante </a:t>
            </a:r>
            <a:r>
              <a:rPr sz="1200" dirty="0">
                <a:latin typeface="Times New Roman"/>
                <a:cs typeface="Times New Roman"/>
              </a:rPr>
              <a:t>e difficile. Ed i soli </a:t>
            </a:r>
            <a:r>
              <a:rPr sz="1200" spc="-5" dirty="0">
                <a:latin typeface="Times New Roman"/>
                <a:cs typeface="Times New Roman"/>
              </a:rPr>
              <a:t>superstiti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aborigeni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gli  Eschimesi, preferiscono ancora oggi </a:t>
            </a:r>
            <a:r>
              <a:rPr sz="1200" dirty="0">
                <a:latin typeface="Times New Roman"/>
                <a:cs typeface="Times New Roman"/>
              </a:rPr>
              <a:t>vivere nei climi nordici molto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freddi.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7475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(700.5) 61:6.4 </a:t>
            </a:r>
            <a:r>
              <a:rPr sz="1200" spc="-5" dirty="0">
                <a:latin typeface="Times New Roman"/>
                <a:cs typeface="Times New Roman"/>
              </a:rPr>
              <a:t>Gli esseri umani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presenti nell’emisfero occidentale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ultimi tempi </a:t>
            </a:r>
            <a:r>
              <a:rPr sz="1200" spc="-5" dirty="0">
                <a:latin typeface="Times New Roman"/>
                <a:cs typeface="Times New Roman"/>
              </a:rPr>
              <a:t>dell’era glaciale. Ma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epoche interglaciali essi andarono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ovest girando attorno al Mediterraneo ed </a:t>
            </a:r>
            <a:r>
              <a:rPr sz="1200" dirty="0">
                <a:latin typeface="Times New Roman"/>
                <a:cs typeface="Times New Roman"/>
              </a:rPr>
              <a:t>invasero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presto il continente </a:t>
            </a:r>
            <a:r>
              <a:rPr sz="1200" spc="-5" dirty="0">
                <a:latin typeface="Times New Roman"/>
                <a:cs typeface="Times New Roman"/>
              </a:rPr>
              <a:t>europeo. Nelle  caverne </a:t>
            </a:r>
            <a:r>
              <a:rPr sz="1200" dirty="0">
                <a:latin typeface="Times New Roman"/>
                <a:cs typeface="Times New Roman"/>
              </a:rPr>
              <a:t>dell’Europa </a:t>
            </a:r>
            <a:r>
              <a:rPr sz="1200" spc="-5" dirty="0">
                <a:latin typeface="Times New Roman"/>
                <a:cs typeface="Times New Roman"/>
              </a:rPr>
              <a:t>occidentale si trovano </a:t>
            </a:r>
            <a:r>
              <a:rPr sz="1200" dirty="0">
                <a:latin typeface="Times New Roman"/>
                <a:cs typeface="Times New Roman"/>
              </a:rPr>
              <a:t>ossa umane </a:t>
            </a:r>
            <a:r>
              <a:rPr sz="1200" spc="-5" dirty="0">
                <a:latin typeface="Times New Roman"/>
                <a:cs typeface="Times New Roman"/>
              </a:rPr>
              <a:t>mescolate con </a:t>
            </a:r>
            <a:r>
              <a:rPr sz="1200" dirty="0">
                <a:latin typeface="Times New Roman"/>
                <a:cs typeface="Times New Roman"/>
              </a:rPr>
              <a:t>i resti di animali </a:t>
            </a:r>
            <a:r>
              <a:rPr sz="1200" spc="-5" dirty="0">
                <a:latin typeface="Times New Roman"/>
                <a:cs typeface="Times New Roman"/>
              </a:rPr>
              <a:t>sia tropicali che artici, </a:t>
            </a:r>
            <a:r>
              <a:rPr sz="1200" dirty="0">
                <a:latin typeface="Times New Roman"/>
                <a:cs typeface="Times New Roman"/>
              </a:rPr>
              <a:t>a testimonianza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l’uomo ha vissuto in </a:t>
            </a:r>
            <a:r>
              <a:rPr sz="1200" spc="-5" dirty="0">
                <a:latin typeface="Times New Roman"/>
                <a:cs typeface="Times New Roman"/>
              </a:rPr>
              <a:t>queste regioni durante </a:t>
            </a:r>
            <a:r>
              <a:rPr sz="1200" dirty="0">
                <a:latin typeface="Times New Roman"/>
                <a:cs typeface="Times New Roman"/>
              </a:rPr>
              <a:t>le epoche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di avanzamento e di </a:t>
            </a:r>
            <a:r>
              <a:rPr sz="1200" spc="-5" dirty="0">
                <a:latin typeface="Times New Roman"/>
                <a:cs typeface="Times New Roman"/>
              </a:rPr>
              <a:t>arretramento dei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ghiacciai.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seguito dell’era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glaciale</a:t>
            </a:r>
            <a:endParaRPr sz="1600">
              <a:latin typeface="Times New Roman"/>
              <a:cs typeface="Times New Roman"/>
            </a:endParaRPr>
          </a:p>
          <a:p>
            <a:pPr marL="88900" marR="58419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(700.6) 61:7.1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periodo glaciale </a:t>
            </a:r>
            <a:r>
              <a:rPr sz="1200" dirty="0">
                <a:latin typeface="Times New Roman"/>
                <a:cs typeface="Times New Roman"/>
              </a:rPr>
              <a:t>continuarono a svilupparsi </a:t>
            </a:r>
            <a:r>
              <a:rPr sz="1200" spc="-5" dirty="0">
                <a:latin typeface="Times New Roman"/>
                <a:cs typeface="Times New Roman"/>
              </a:rPr>
              <a:t>altre attività,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l’azione dei ghiacciai eclissò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 fenomeni delle </a:t>
            </a:r>
            <a:r>
              <a:rPr sz="1200" dirty="0">
                <a:latin typeface="Times New Roman"/>
                <a:cs typeface="Times New Roman"/>
              </a:rPr>
              <a:t>latitudini </a:t>
            </a:r>
            <a:r>
              <a:rPr sz="1200" spc="-5" dirty="0">
                <a:latin typeface="Times New Roman"/>
                <a:cs typeface="Times New Roman"/>
              </a:rPr>
              <a:t>settentrionali. Nessun’altra attività terrestre </a:t>
            </a:r>
            <a:r>
              <a:rPr sz="1200" dirty="0">
                <a:latin typeface="Times New Roman"/>
                <a:cs typeface="Times New Roman"/>
              </a:rPr>
              <a:t>lascia </a:t>
            </a:r>
            <a:r>
              <a:rPr sz="1200" spc="-5" dirty="0">
                <a:latin typeface="Times New Roman"/>
                <a:cs typeface="Times New Roman"/>
              </a:rPr>
              <a:t>prove topografiche così </a:t>
            </a:r>
            <a:r>
              <a:rPr sz="1200" dirty="0">
                <a:latin typeface="Times New Roman"/>
                <a:cs typeface="Times New Roman"/>
              </a:rPr>
              <a:t>evidenti. I caratteristici </a:t>
            </a:r>
            <a:r>
              <a:rPr sz="1200" spc="-5" dirty="0">
                <a:latin typeface="Times New Roman"/>
                <a:cs typeface="Times New Roman"/>
              </a:rPr>
              <a:t>massi </a:t>
            </a:r>
            <a:r>
              <a:rPr sz="1200" dirty="0">
                <a:latin typeface="Times New Roman"/>
                <a:cs typeface="Times New Roman"/>
              </a:rPr>
              <a:t>e  le </a:t>
            </a:r>
            <a:r>
              <a:rPr sz="1200" spc="-5" dirty="0">
                <a:latin typeface="Times New Roman"/>
                <a:cs typeface="Times New Roman"/>
              </a:rPr>
              <a:t>spaccature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superficie, come </a:t>
            </a:r>
            <a:r>
              <a:rPr sz="1200" dirty="0">
                <a:latin typeface="Times New Roman"/>
                <a:cs typeface="Times New Roman"/>
              </a:rPr>
              <a:t>le marmitte dei </a:t>
            </a:r>
            <a:r>
              <a:rPr sz="1200" spc="-5" dirty="0">
                <a:latin typeface="Times New Roman"/>
                <a:cs typeface="Times New Roman"/>
              </a:rPr>
              <a:t>giganti,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laghi,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pietre spostate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rocce frantumate,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riscontrare </a:t>
            </a:r>
            <a:r>
              <a:rPr sz="1200" dirty="0">
                <a:latin typeface="Times New Roman"/>
                <a:cs typeface="Times New Roman"/>
              </a:rPr>
              <a:t>in connessione </a:t>
            </a:r>
            <a:r>
              <a:rPr sz="1200" spc="-5" dirty="0">
                <a:latin typeface="Times New Roman"/>
                <a:cs typeface="Times New Roman"/>
              </a:rPr>
              <a:t>con nessun </a:t>
            </a:r>
            <a:r>
              <a:rPr sz="1200" dirty="0">
                <a:latin typeface="Times New Roman"/>
                <a:cs typeface="Times New Roman"/>
              </a:rPr>
              <a:t>altro </a:t>
            </a:r>
            <a:r>
              <a:rPr sz="1200" spc="-5" dirty="0">
                <a:latin typeface="Times New Roman"/>
                <a:cs typeface="Times New Roman"/>
              </a:rPr>
              <a:t>fenomeno della natura.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ghiaccio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anche responsabile </a:t>
            </a:r>
            <a:r>
              <a:rPr sz="1200" dirty="0">
                <a:latin typeface="Times New Roman"/>
                <a:cs typeface="Times New Roman"/>
              </a:rPr>
              <a:t>di quei </a:t>
            </a:r>
            <a:r>
              <a:rPr sz="1200" spc="-5" dirty="0">
                <a:latin typeface="Times New Roman"/>
                <a:cs typeface="Times New Roman"/>
              </a:rPr>
              <a:t>lievi </a:t>
            </a:r>
            <a:r>
              <a:rPr sz="1200" dirty="0">
                <a:latin typeface="Times New Roman"/>
                <a:cs typeface="Times New Roman"/>
              </a:rPr>
              <a:t>rigonfiamenti od  ondulazioni </a:t>
            </a:r>
            <a:r>
              <a:rPr sz="1200" spc="-5" dirty="0">
                <a:latin typeface="Times New Roman"/>
                <a:cs typeface="Times New Roman"/>
              </a:rPr>
              <a:t>della superficie </a:t>
            </a:r>
            <a:r>
              <a:rPr sz="1200" dirty="0">
                <a:latin typeface="Times New Roman"/>
                <a:cs typeface="Times New Roman"/>
              </a:rPr>
              <a:t>conosciuti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drumlin. Ed un </a:t>
            </a:r>
            <a:r>
              <a:rPr sz="1200" spc="-5" dirty="0">
                <a:latin typeface="Times New Roman"/>
                <a:cs typeface="Times New Roman"/>
              </a:rPr>
              <a:t>ghiacciaio, 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avanzata, </a:t>
            </a:r>
            <a:r>
              <a:rPr sz="1200" dirty="0">
                <a:latin typeface="Times New Roman"/>
                <a:cs typeface="Times New Roman"/>
              </a:rPr>
              <a:t>sposta i fiumi e </a:t>
            </a:r>
            <a:r>
              <a:rPr sz="1200" spc="-5" dirty="0">
                <a:latin typeface="Times New Roman"/>
                <a:cs typeface="Times New Roman"/>
              </a:rPr>
              <a:t>modifica l’intera  superficie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Solo i </a:t>
            </a:r>
            <a:r>
              <a:rPr sz="1200" spc="-5" dirty="0">
                <a:latin typeface="Times New Roman"/>
                <a:cs typeface="Times New Roman"/>
              </a:rPr>
              <a:t>ghiacciai lasciano </a:t>
            </a:r>
            <a:r>
              <a:rPr sz="1200" dirty="0">
                <a:latin typeface="Times New Roman"/>
                <a:cs typeface="Times New Roman"/>
              </a:rPr>
              <a:t>dietro di </a:t>
            </a:r>
            <a:r>
              <a:rPr sz="1200" spc="-5" dirty="0">
                <a:latin typeface="Times New Roman"/>
                <a:cs typeface="Times New Roman"/>
              </a:rPr>
              <a:t>sé quei </a:t>
            </a:r>
            <a:r>
              <a:rPr sz="1200" dirty="0">
                <a:latin typeface="Times New Roman"/>
                <a:cs typeface="Times New Roman"/>
              </a:rPr>
              <a:t>depositi </a:t>
            </a:r>
            <a:r>
              <a:rPr sz="1200" spc="-5" dirty="0">
                <a:latin typeface="Times New Roman"/>
                <a:cs typeface="Times New Roman"/>
              </a:rPr>
              <a:t>alluvionali rivelatori </a:t>
            </a:r>
            <a:r>
              <a:rPr sz="1200" dirty="0">
                <a:latin typeface="Times New Roman"/>
                <a:cs typeface="Times New Roman"/>
              </a:rPr>
              <a:t>— le </a:t>
            </a:r>
            <a:r>
              <a:rPr sz="1200" spc="-5" dirty="0">
                <a:latin typeface="Times New Roman"/>
                <a:cs typeface="Times New Roman"/>
              </a:rPr>
              <a:t>morene </a:t>
            </a:r>
            <a:r>
              <a:rPr sz="1200" dirty="0">
                <a:latin typeface="Times New Roman"/>
                <a:cs typeface="Times New Roman"/>
              </a:rPr>
              <a:t>di fondo, </a:t>
            </a:r>
            <a:r>
              <a:rPr sz="1200" spc="-5" dirty="0">
                <a:latin typeface="Times New Roman"/>
                <a:cs typeface="Times New Roman"/>
              </a:rPr>
              <a:t>laterali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755015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Fascicolo </a:t>
            </a:r>
            <a:r>
              <a:rPr spc="-30" dirty="0"/>
              <a:t>110: </a:t>
            </a:r>
            <a:r>
              <a:rPr spc="-10" dirty="0"/>
              <a:t>Relazione </a:t>
            </a:r>
            <a:r>
              <a:rPr spc="-5" dirty="0"/>
              <a:t>degli Aggiustatori con i singoli</a:t>
            </a:r>
            <a:r>
              <a:rPr spc="-20" dirty="0"/>
              <a:t> </a:t>
            </a:r>
            <a:r>
              <a:rPr spc="-5" dirty="0"/>
              <a:t>mortali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213090" cy="36080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77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(1203.1) 110:0.1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DONO della </a:t>
            </a:r>
            <a:r>
              <a:rPr sz="1200" spc="-5" dirty="0">
                <a:latin typeface="Times New Roman"/>
                <a:cs typeface="Times New Roman"/>
              </a:rPr>
              <a:t>libertà ad esseri imperfetti comporta inevitabilmente delle tragedie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natura della perfetta </a:t>
            </a:r>
            <a:r>
              <a:rPr sz="1200" spc="-5" dirty="0">
                <a:latin typeface="Times New Roman"/>
                <a:cs typeface="Times New Roman"/>
              </a:rPr>
              <a:t>Deità  ancestrale condividere universalmente ed affettuosamente queste </a:t>
            </a:r>
            <a:r>
              <a:rPr sz="1200" dirty="0">
                <a:latin typeface="Times New Roman"/>
                <a:cs typeface="Times New Roman"/>
              </a:rPr>
              <a:t>sofferenze </a:t>
            </a:r>
            <a:r>
              <a:rPr sz="1200" spc="-5" dirty="0">
                <a:latin typeface="Times New Roman"/>
                <a:cs typeface="Times New Roman"/>
              </a:rPr>
              <a:t>con amore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(1203.2) 110:0.2 </a:t>
            </a:r>
            <a:r>
              <a:rPr sz="1200" spc="-5" dirty="0">
                <a:latin typeface="Times New Roman"/>
                <a:cs typeface="Times New Roman"/>
              </a:rPr>
              <a:t>Per quanto </a:t>
            </a:r>
            <a:r>
              <a:rPr sz="1200" dirty="0">
                <a:latin typeface="Times New Roman"/>
                <a:cs typeface="Times New Roman"/>
              </a:rPr>
              <a:t>conosco </a:t>
            </a:r>
            <a:r>
              <a:rPr sz="1200" spc="-5" dirty="0">
                <a:latin typeface="Times New Roman"/>
                <a:cs typeface="Times New Roman"/>
              </a:rPr>
              <a:t>degli affari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universo,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considero </a:t>
            </a:r>
            <a:r>
              <a:rPr sz="1200" dirty="0">
                <a:latin typeface="Times New Roman"/>
                <a:cs typeface="Times New Roman"/>
              </a:rPr>
              <a:t>l’amore e la </a:t>
            </a:r>
            <a:r>
              <a:rPr sz="1200" spc="-5" dirty="0">
                <a:latin typeface="Times New Roman"/>
                <a:cs typeface="Times New Roman"/>
              </a:rPr>
              <a:t>devozione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Pensiero </a:t>
            </a:r>
            <a:r>
              <a:rPr sz="1200" spc="-5" dirty="0">
                <a:latin typeface="Times New Roman"/>
                <a:cs typeface="Times New Roman"/>
              </a:rPr>
              <a:t>come  l’affetto veramente </a:t>
            </a:r>
            <a:r>
              <a:rPr sz="1200" dirty="0">
                <a:latin typeface="Times New Roman"/>
                <a:cs typeface="Times New Roman"/>
              </a:rPr>
              <a:t>più divino di tutta la </a:t>
            </a:r>
            <a:r>
              <a:rPr sz="1200" spc="-5" dirty="0">
                <a:latin typeface="Times New Roman"/>
                <a:cs typeface="Times New Roman"/>
              </a:rPr>
              <a:t>creazione. L’amore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nel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ministero presso </a:t>
            </a:r>
            <a:r>
              <a:rPr sz="1200" dirty="0">
                <a:latin typeface="Times New Roman"/>
                <a:cs typeface="Times New Roman"/>
              </a:rPr>
              <a:t>le razze è </a:t>
            </a:r>
            <a:r>
              <a:rPr sz="1200" spc="-5" dirty="0">
                <a:latin typeface="Times New Roman"/>
                <a:cs typeface="Times New Roman"/>
              </a:rPr>
              <a:t>stupendo,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5" dirty="0">
                <a:latin typeface="Times New Roman"/>
                <a:cs typeface="Times New Roman"/>
              </a:rPr>
              <a:t>devozione 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Aggiustatore all’individuo </a:t>
            </a:r>
            <a:r>
              <a:rPr sz="1200" dirty="0">
                <a:latin typeface="Times New Roman"/>
                <a:cs typeface="Times New Roman"/>
              </a:rPr>
              <a:t>è di una </a:t>
            </a:r>
            <a:r>
              <a:rPr sz="1200" spc="-5" dirty="0">
                <a:latin typeface="Times New Roman"/>
                <a:cs typeface="Times New Roman"/>
              </a:rPr>
              <a:t>sublimità commovente, </a:t>
            </a:r>
            <a:r>
              <a:rPr sz="1200" dirty="0">
                <a:latin typeface="Times New Roman"/>
                <a:cs typeface="Times New Roman"/>
              </a:rPr>
              <a:t>divinamente </a:t>
            </a: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del </a:t>
            </a:r>
            <a:r>
              <a:rPr sz="1200" dirty="0">
                <a:latin typeface="Times New Roman"/>
                <a:cs typeface="Times New Roman"/>
              </a:rPr>
              <a:t>Padre.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del Paradiso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apparentemente riservato questa forma </a:t>
            </a:r>
            <a:r>
              <a:rPr sz="1200" dirty="0">
                <a:latin typeface="Times New Roman"/>
                <a:cs typeface="Times New Roman"/>
              </a:rPr>
              <a:t>di contatto </a:t>
            </a:r>
            <a:r>
              <a:rPr sz="1200" spc="-5" dirty="0">
                <a:latin typeface="Times New Roman"/>
                <a:cs typeface="Times New Roman"/>
              </a:rPr>
              <a:t>personale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singole creature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sua prerogativa esclusiva </a:t>
            </a:r>
            <a:r>
              <a:rPr sz="1200" dirty="0">
                <a:latin typeface="Times New Roman"/>
                <a:cs typeface="Times New Roman"/>
              </a:rPr>
              <a:t>di Creatore. E  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niente in tutto </a:t>
            </a:r>
            <a:r>
              <a:rPr sz="1200" spc="-5" dirty="0">
                <a:latin typeface="Times New Roman"/>
                <a:cs typeface="Times New Roman"/>
              </a:rPr>
              <a:t>l’universo degli universi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sia esattamente comparabile al ministero meraviglioso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entità  impersonali che abitano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modo così </a:t>
            </a:r>
            <a:r>
              <a:rPr sz="1200" spc="-5" dirty="0">
                <a:latin typeface="Times New Roman"/>
                <a:cs typeface="Times New Roman"/>
              </a:rPr>
              <a:t>incantevole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dei pianeti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residenza nella mente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umana</a:t>
            </a:r>
            <a:endParaRPr sz="1600">
              <a:latin typeface="Times New Roman"/>
              <a:cs typeface="Times New Roman"/>
            </a:endParaRPr>
          </a:p>
          <a:p>
            <a:pPr marL="76200" marR="79375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(1203.3) 110:1.1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deve pensare che gli Aggiustatori vivano nel cervello materiale degli esseri </a:t>
            </a:r>
            <a:r>
              <a:rPr sz="1200" dirty="0">
                <a:latin typeface="Times New Roman"/>
                <a:cs typeface="Times New Roman"/>
              </a:rPr>
              <a:t>umani.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parti </a:t>
            </a:r>
            <a:r>
              <a:rPr sz="1200" dirty="0">
                <a:latin typeface="Times New Roman"/>
                <a:cs typeface="Times New Roman"/>
              </a:rPr>
              <a:t>organiche 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fisiche </a:t>
            </a:r>
            <a:r>
              <a:rPr sz="1200" spc="-5" dirty="0">
                <a:latin typeface="Times New Roman"/>
                <a:cs typeface="Times New Roman"/>
              </a:rPr>
              <a:t>dei regni. 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immaginare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propriamente come residenti nella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mente</a:t>
            </a:r>
            <a:endParaRPr sz="1200">
              <a:latin typeface="Times New Roman"/>
              <a:cs typeface="Times New Roman"/>
            </a:endParaRPr>
          </a:p>
          <a:p>
            <a:pPr marL="76200" marR="781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mortale dell’uomo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che confinati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organo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determinato. Indirettamente </a:t>
            </a:r>
            <a:r>
              <a:rPr sz="1200" dirty="0">
                <a:latin typeface="Times New Roman"/>
                <a:cs typeface="Times New Roman"/>
              </a:rPr>
              <a:t>e senza </a:t>
            </a:r>
            <a:r>
              <a:rPr sz="1200" spc="-5" dirty="0">
                <a:latin typeface="Times New Roman"/>
                <a:cs typeface="Times New Roman"/>
              </a:rPr>
              <a:t>essere riconosciuto </a:t>
            </a:r>
            <a:r>
              <a:rPr sz="1200" dirty="0">
                <a:latin typeface="Times New Roman"/>
                <a:cs typeface="Times New Roman"/>
              </a:rPr>
              <a:t>l’Aggiustatore  </a:t>
            </a:r>
            <a:r>
              <a:rPr sz="1200" spc="-5" dirty="0">
                <a:latin typeface="Times New Roman"/>
                <a:cs typeface="Times New Roman"/>
              </a:rPr>
              <a:t>comunica costantemente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soggetto </a:t>
            </a:r>
            <a:r>
              <a:rPr sz="1200" dirty="0">
                <a:latin typeface="Times New Roman"/>
                <a:cs typeface="Times New Roman"/>
              </a:rPr>
              <a:t>umano, </a:t>
            </a:r>
            <a:r>
              <a:rPr sz="1200" spc="-5" dirty="0">
                <a:latin typeface="Times New Roman"/>
                <a:cs typeface="Times New Roman"/>
              </a:rPr>
              <a:t>specialmente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sublimi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di contatto </a:t>
            </a:r>
            <a:r>
              <a:rPr sz="1200" spc="-5" dirty="0">
                <a:latin typeface="Times New Roman"/>
                <a:cs typeface="Times New Roman"/>
              </a:rPr>
              <a:t>adoratore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mente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nella supercoscienza.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(1203.4) 110:1.2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che mi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aiutare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in evoluzione a </a:t>
            </a:r>
            <a:r>
              <a:rPr sz="1200" spc="-5" dirty="0">
                <a:latin typeface="Times New Roman"/>
                <a:cs typeface="Times New Roman"/>
              </a:rPr>
              <a:t>comprendere meglio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apprezzare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pienamente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l’opera generosa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splendida degli Aggiustatori </a:t>
            </a:r>
            <a:r>
              <a:rPr sz="1200" dirty="0">
                <a:latin typeface="Times New Roman"/>
                <a:cs typeface="Times New Roman"/>
              </a:rPr>
              <a:t>che vivono in loro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così devotamente </a:t>
            </a:r>
            <a:r>
              <a:rPr sz="1200" dirty="0">
                <a:latin typeface="Times New Roman"/>
                <a:cs typeface="Times New Roman"/>
              </a:rPr>
              <a:t>fedeli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compito di promuovere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2290" cy="3896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Monitori sono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ministri efficienti </a:t>
            </a:r>
            <a:r>
              <a:rPr sz="1200" spc="-5" dirty="0">
                <a:latin typeface="Times New Roman"/>
                <a:cs typeface="Times New Roman"/>
              </a:rPr>
              <a:t>delle fasi superiori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umana;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manipolatori </a:t>
            </a:r>
            <a:r>
              <a:rPr sz="1200" spc="-10" dirty="0">
                <a:latin typeface="Times New Roman"/>
                <a:cs typeface="Times New Roman"/>
              </a:rPr>
              <a:t>saggi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esperti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spirituale dell’intelletto </a:t>
            </a:r>
            <a:r>
              <a:rPr sz="1200" dirty="0">
                <a:latin typeface="Times New Roman"/>
                <a:cs typeface="Times New Roman"/>
              </a:rPr>
              <a:t>umano. </a:t>
            </a:r>
            <a:r>
              <a:rPr sz="1200" spc="-5" dirty="0">
                <a:latin typeface="Times New Roman"/>
                <a:cs typeface="Times New Roman"/>
              </a:rPr>
              <a:t>Questi aiuti celesti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dedicano al compito </a:t>
            </a:r>
            <a:r>
              <a:rPr sz="1200" dirty="0">
                <a:latin typeface="Times New Roman"/>
                <a:cs typeface="Times New Roman"/>
              </a:rPr>
              <a:t>stupendo di  </a:t>
            </a:r>
            <a:r>
              <a:rPr sz="1200" spc="-5" dirty="0">
                <a:latin typeface="Times New Roman"/>
                <a:cs typeface="Times New Roman"/>
              </a:rPr>
              <a:t>guidarvi </a:t>
            </a:r>
            <a:r>
              <a:rPr sz="1200" dirty="0">
                <a:latin typeface="Times New Roman"/>
                <a:cs typeface="Times New Roman"/>
              </a:rPr>
              <a:t>in sicurezza </a:t>
            </a:r>
            <a:r>
              <a:rPr sz="1200" spc="-5" dirty="0">
                <a:latin typeface="Times New Roman"/>
                <a:cs typeface="Times New Roman"/>
              </a:rPr>
              <a:t>verso l’interno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l’alto, 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porto </a:t>
            </a:r>
            <a:r>
              <a:rPr sz="1200" spc="-5" dirty="0">
                <a:latin typeface="Times New Roman"/>
                <a:cs typeface="Times New Roman"/>
              </a:rPr>
              <a:t>celeste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felicità. Questi lavoratori infaticabili si consacrano alla  personificazione futura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trionfo della verità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vostra vita </a:t>
            </a:r>
            <a:r>
              <a:rPr sz="1200" spc="-5" dirty="0">
                <a:latin typeface="Times New Roman"/>
                <a:cs typeface="Times New Roman"/>
              </a:rPr>
              <a:t>eterna.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operatori vigilanti che </a:t>
            </a:r>
            <a:r>
              <a:rPr sz="1200" dirty="0">
                <a:latin typeface="Times New Roman"/>
                <a:cs typeface="Times New Roman"/>
              </a:rPr>
              <a:t>pilotano la mente  umana </a:t>
            </a:r>
            <a:r>
              <a:rPr sz="1200" spc="-5" dirty="0">
                <a:latin typeface="Times New Roman"/>
                <a:cs typeface="Times New Roman"/>
              </a:rPr>
              <a:t>cosciente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lontano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bassifondi del </a:t>
            </a:r>
            <a:r>
              <a:rPr sz="1200" spc="-5" dirty="0">
                <a:latin typeface="Times New Roman"/>
                <a:cs typeface="Times New Roman"/>
              </a:rPr>
              <a:t>male, guidando abilmente l’anima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dell’uomo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porti </a:t>
            </a:r>
            <a:r>
              <a:rPr sz="1200" dirty="0">
                <a:latin typeface="Times New Roman"/>
                <a:cs typeface="Times New Roman"/>
              </a:rPr>
              <a:t>divini  </a:t>
            </a:r>
            <a:r>
              <a:rPr sz="1200" spc="-5" dirty="0">
                <a:latin typeface="Times New Roman"/>
                <a:cs typeface="Times New Roman"/>
              </a:rPr>
              <a:t>della perfezione su rive </a:t>
            </a:r>
            <a:r>
              <a:rPr sz="1200" dirty="0">
                <a:latin typeface="Times New Roman"/>
                <a:cs typeface="Times New Roman"/>
              </a:rPr>
              <a:t>lontanissime </a:t>
            </a:r>
            <a:r>
              <a:rPr sz="1200" spc="-5" dirty="0">
                <a:latin typeface="Times New Roman"/>
                <a:cs typeface="Times New Roman"/>
              </a:rPr>
              <a:t>ed eterne. Gli Aggiustatori </a:t>
            </a:r>
            <a:r>
              <a:rPr sz="1200" dirty="0">
                <a:latin typeface="Times New Roman"/>
                <a:cs typeface="Times New Roman"/>
              </a:rPr>
              <a:t>sono dei conduttori </a:t>
            </a:r>
            <a:r>
              <a:rPr sz="1200" spc="-5" dirty="0">
                <a:latin typeface="Times New Roman"/>
                <a:cs typeface="Times New Roman"/>
              </a:rPr>
              <a:t>amorevoli, </a:t>
            </a:r>
            <a:r>
              <a:rPr sz="1200" dirty="0">
                <a:latin typeface="Times New Roman"/>
                <a:cs typeface="Times New Roman"/>
              </a:rPr>
              <a:t>le vostre </a:t>
            </a:r>
            <a:r>
              <a:rPr sz="1200" spc="-5" dirty="0">
                <a:latin typeface="Times New Roman"/>
                <a:cs typeface="Times New Roman"/>
              </a:rPr>
              <a:t>guide sicure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fidate 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 dedali </a:t>
            </a:r>
            <a:r>
              <a:rPr sz="1200" spc="-5" dirty="0">
                <a:latin typeface="Times New Roman"/>
                <a:cs typeface="Times New Roman"/>
              </a:rPr>
              <a:t>oscuri ed incerti </a:t>
            </a:r>
            <a:r>
              <a:rPr sz="1200" dirty="0">
                <a:latin typeface="Times New Roman"/>
                <a:cs typeface="Times New Roman"/>
              </a:rPr>
              <a:t>della vostra breve </a:t>
            </a:r>
            <a:r>
              <a:rPr sz="1200" spc="-5" dirty="0">
                <a:latin typeface="Times New Roman"/>
                <a:cs typeface="Times New Roman"/>
              </a:rPr>
              <a:t>carriera terrena;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pazienti che </a:t>
            </a:r>
            <a:r>
              <a:rPr sz="1200" spc="-5" dirty="0">
                <a:latin typeface="Times New Roman"/>
                <a:cs typeface="Times New Roman"/>
              </a:rPr>
              <a:t>spingono costantemente </a:t>
            </a:r>
            <a:r>
              <a:rPr sz="1200" dirty="0">
                <a:latin typeface="Times New Roman"/>
                <a:cs typeface="Times New Roman"/>
              </a:rPr>
              <a:t>i loro  </a:t>
            </a:r>
            <a:r>
              <a:rPr sz="1200" spc="-5" dirty="0">
                <a:latin typeface="Times New Roman"/>
                <a:cs typeface="Times New Roman"/>
              </a:rPr>
              <a:t>soggetti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avanzare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sentieri della perfezione progressiva.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attenti custodi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sublimi del carattere delle  </a:t>
            </a:r>
            <a:r>
              <a:rPr sz="1200" spc="-5" dirty="0">
                <a:latin typeface="Times New Roman"/>
                <a:cs typeface="Times New Roman"/>
              </a:rPr>
              <a:t>creature.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vorrei </a:t>
            </a:r>
            <a:r>
              <a:rPr sz="1200" dirty="0">
                <a:latin typeface="Times New Roman"/>
                <a:cs typeface="Times New Roman"/>
              </a:rPr>
              <a:t>che li amaste di più,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cooperaste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più </a:t>
            </a:r>
            <a:r>
              <a:rPr sz="1200" spc="-5" dirty="0">
                <a:latin typeface="Times New Roman"/>
                <a:cs typeface="Times New Roman"/>
              </a:rPr>
              <a:t>pienamente ed </a:t>
            </a:r>
            <a:r>
              <a:rPr sz="1200" dirty="0">
                <a:latin typeface="Times New Roman"/>
                <a:cs typeface="Times New Roman"/>
              </a:rPr>
              <a:t>aveste per </a:t>
            </a:r>
            <a:r>
              <a:rPr sz="1200" spc="-5" dirty="0">
                <a:latin typeface="Times New Roman"/>
                <a:cs typeface="Times New Roman"/>
              </a:rPr>
              <a:t>loro maggior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affetto.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(1204.1) 110:1.3 </a:t>
            </a:r>
            <a:r>
              <a:rPr sz="1200" spc="-5" dirty="0">
                <a:latin typeface="Times New Roman"/>
                <a:cs typeface="Times New Roman"/>
              </a:rPr>
              <a:t>Benché gli abitanti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si occupino principalmente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lo stadio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successivo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dell’esistenza eterna, s’interessano </a:t>
            </a:r>
            <a:r>
              <a:rPr sz="1200" dirty="0">
                <a:latin typeface="Times New Roman"/>
                <a:cs typeface="Times New Roman"/>
              </a:rPr>
              <a:t>profondamente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temporale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realizzazioni materiali </a:t>
            </a:r>
            <a:r>
              <a:rPr sz="1200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terra. Essi </a:t>
            </a:r>
            <a:r>
              <a:rPr sz="1200" dirty="0">
                <a:latin typeface="Times New Roman"/>
                <a:cs typeface="Times New Roman"/>
              </a:rPr>
              <a:t>sono lieti di contribuire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vostra salute,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felicità ed </a:t>
            </a:r>
            <a:r>
              <a:rPr sz="1200" dirty="0">
                <a:latin typeface="Times New Roman"/>
                <a:cs typeface="Times New Roman"/>
              </a:rPr>
              <a:t>alla vostra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prosperità.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indifferenti alla 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riuscita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questioni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avanzamento planetario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contrastano con </a:t>
            </a:r>
            <a:r>
              <a:rPr sz="1200" dirty="0">
                <a:latin typeface="Times New Roman"/>
                <a:cs typeface="Times New Roman"/>
              </a:rPr>
              <a:t>la vostra vita </a:t>
            </a:r>
            <a:r>
              <a:rPr sz="1200" spc="-5" dirty="0">
                <a:latin typeface="Times New Roman"/>
                <a:cs typeface="Times New Roman"/>
              </a:rPr>
              <a:t>futura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84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(1204.2) 110:1.4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s’interessano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occupano delle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quotidiane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dettagli della </a:t>
            </a:r>
            <a:r>
              <a:rPr sz="1200" dirty="0">
                <a:latin typeface="Times New Roman"/>
                <a:cs typeface="Times New Roman"/>
              </a:rPr>
              <a:t>vostra vita  nella misura in cui </a:t>
            </a:r>
            <a:r>
              <a:rPr sz="1200" spc="-5" dirty="0">
                <a:latin typeface="Times New Roman"/>
                <a:cs typeface="Times New Roman"/>
              </a:rPr>
              <a:t>questi influenzano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determinazione delle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scelte temporali significative </a:t>
            </a:r>
            <a:r>
              <a:rPr sz="1200" dirty="0">
                <a:latin typeface="Times New Roman"/>
                <a:cs typeface="Times New Roman"/>
              </a:rPr>
              <a:t>e delle vostre decisioni spirituali  </a:t>
            </a:r>
            <a:r>
              <a:rPr sz="1200" spc="-5" dirty="0">
                <a:latin typeface="Times New Roman"/>
                <a:cs typeface="Times New Roman"/>
              </a:rPr>
              <a:t>vitali,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questo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fattori importanti nella </a:t>
            </a:r>
            <a:r>
              <a:rPr sz="1200" dirty="0">
                <a:latin typeface="Times New Roman"/>
                <a:cs typeface="Times New Roman"/>
              </a:rPr>
              <a:t>soluzione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problema </a:t>
            </a:r>
            <a:r>
              <a:rPr sz="1200" spc="-5" dirty="0">
                <a:latin typeface="Times New Roman"/>
                <a:cs typeface="Times New Roman"/>
              </a:rPr>
              <a:t>della sopravvivenza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5" dirty="0">
                <a:latin typeface="Times New Roman"/>
                <a:cs typeface="Times New Roman"/>
              </a:rPr>
              <a:t>vostro 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5" dirty="0">
                <a:latin typeface="Times New Roman"/>
                <a:cs typeface="Times New Roman"/>
              </a:rPr>
              <a:t>L’Aggiustatore, mentre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passivo per quanto </a:t>
            </a:r>
            <a:r>
              <a:rPr sz="1200" dirty="0">
                <a:latin typeface="Times New Roman"/>
                <a:cs typeface="Times New Roman"/>
              </a:rPr>
              <a:t>concerne il vostro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puramente </a:t>
            </a:r>
            <a:r>
              <a:rPr sz="1200" spc="-5" dirty="0">
                <a:latin typeface="Times New Roman"/>
                <a:cs typeface="Times New Roman"/>
              </a:rPr>
              <a:t>temporale, </a:t>
            </a:r>
            <a:r>
              <a:rPr sz="1200" dirty="0">
                <a:latin typeface="Times New Roman"/>
                <a:cs typeface="Times New Roman"/>
              </a:rPr>
              <a:t>è divinamente  </a:t>
            </a:r>
            <a:r>
              <a:rPr sz="1200" spc="-5" dirty="0">
                <a:latin typeface="Times New Roman"/>
                <a:cs typeface="Times New Roman"/>
              </a:rPr>
              <a:t>attivo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affari riguardanti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futuro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(1204.3) 110:1.5 </a:t>
            </a:r>
            <a:r>
              <a:rPr sz="1200" spc="-5" dirty="0">
                <a:latin typeface="Times New Roman"/>
                <a:cs typeface="Times New Roman"/>
              </a:rPr>
              <a:t>L’Aggiustatore rimane con </a:t>
            </a:r>
            <a:r>
              <a:rPr sz="1200" dirty="0">
                <a:latin typeface="Times New Roman"/>
                <a:cs typeface="Times New Roman"/>
              </a:rPr>
              <a:t>voi in tutti i disastri 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tutti le </a:t>
            </a:r>
            <a:r>
              <a:rPr sz="1200" spc="-5" dirty="0">
                <a:latin typeface="Times New Roman"/>
                <a:cs typeface="Times New Roman"/>
              </a:rPr>
              <a:t>malattie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distruggono interamente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funzioni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392709"/>
            <a:ext cx="777557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mentali. Ma quanto </a:t>
            </a:r>
            <a:r>
              <a:rPr sz="1200" dirty="0">
                <a:latin typeface="Times New Roman"/>
                <a:cs typeface="Times New Roman"/>
              </a:rPr>
              <a:t>è crudele insozzare </a:t>
            </a:r>
            <a:r>
              <a:rPr sz="1200" spc="-5" dirty="0">
                <a:latin typeface="Times New Roman"/>
                <a:cs typeface="Times New Roman"/>
              </a:rPr>
              <a:t>consapevolmente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profanare deliberatamente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5465" cy="3955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tabernacolo terreno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meraviglioso </a:t>
            </a:r>
            <a:r>
              <a:rPr sz="1200" dirty="0">
                <a:latin typeface="Times New Roman"/>
                <a:cs typeface="Times New Roman"/>
              </a:rPr>
              <a:t>dono di Dio. Tutti i </a:t>
            </a:r>
            <a:r>
              <a:rPr sz="1200" spc="-5" dirty="0">
                <a:latin typeface="Times New Roman"/>
                <a:cs typeface="Times New Roman"/>
              </a:rPr>
              <a:t>veleni fisici ritardano grandemente gli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sforzi</a:t>
            </a:r>
            <a:endParaRPr sz="1200">
              <a:latin typeface="Times New Roman"/>
              <a:cs typeface="Times New Roman"/>
            </a:endParaRPr>
          </a:p>
          <a:p>
            <a:pPr marL="63500" marR="259079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elevare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materiale, mentre allo stesso </a:t>
            </a:r>
            <a:r>
              <a:rPr sz="1200" dirty="0">
                <a:latin typeface="Times New Roman"/>
                <a:cs typeface="Times New Roman"/>
              </a:rPr>
              <a:t>modo i </a:t>
            </a:r>
            <a:r>
              <a:rPr sz="1200" spc="-5" dirty="0">
                <a:latin typeface="Times New Roman"/>
                <a:cs typeface="Times New Roman"/>
              </a:rPr>
              <a:t>veleni mentali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paura, della collera, </a:t>
            </a:r>
            <a:r>
              <a:rPr sz="1200" dirty="0">
                <a:latin typeface="Times New Roman"/>
                <a:cs typeface="Times New Roman"/>
              </a:rPr>
              <a:t>dell’invidia,  </a:t>
            </a:r>
            <a:r>
              <a:rPr sz="1200" spc="-5" dirty="0">
                <a:latin typeface="Times New Roman"/>
                <a:cs typeface="Times New Roman"/>
              </a:rPr>
              <a:t>della gelosia, del </a:t>
            </a:r>
            <a:r>
              <a:rPr sz="1200" dirty="0">
                <a:latin typeface="Times New Roman"/>
                <a:cs typeface="Times New Roman"/>
              </a:rPr>
              <a:t>sospetto e </a:t>
            </a:r>
            <a:r>
              <a:rPr sz="1200" spc="-5" dirty="0">
                <a:latin typeface="Times New Roman"/>
                <a:cs typeface="Times New Roman"/>
              </a:rPr>
              <a:t>dell’intolleranza </a:t>
            </a:r>
            <a:r>
              <a:rPr sz="1200" dirty="0">
                <a:latin typeface="Times New Roman"/>
                <a:cs typeface="Times New Roman"/>
              </a:rPr>
              <a:t>interferiscono </a:t>
            </a:r>
            <a:r>
              <a:rPr sz="1200" spc="-5" dirty="0">
                <a:latin typeface="Times New Roman"/>
                <a:cs typeface="Times New Roman"/>
              </a:rPr>
              <a:t>terribilmente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progresso spirituale </a:t>
            </a:r>
            <a:r>
              <a:rPr sz="1200" dirty="0">
                <a:latin typeface="Times New Roman"/>
                <a:cs typeface="Times New Roman"/>
              </a:rPr>
              <a:t>dell’anima in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2330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(1204.4) 110:1.6 </a:t>
            </a:r>
            <a:r>
              <a:rPr sz="1200" spc="-10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voi state </a:t>
            </a:r>
            <a:r>
              <a:rPr sz="1200" spc="-5" dirty="0">
                <a:latin typeface="Times New Roman"/>
                <a:cs typeface="Times New Roman"/>
              </a:rPr>
              <a:t>passando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corteggiamento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Aggiustatore;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soltanto vi </a:t>
            </a:r>
            <a:r>
              <a:rPr sz="1200" spc="-5" dirty="0">
                <a:latin typeface="Times New Roman"/>
                <a:cs typeface="Times New Roman"/>
              </a:rPr>
              <a:t>mostrate  degni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riposta in voi dallo spirito divino,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cerca la vostra mente e la vostra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un’unione eterna, </a:t>
            </a:r>
            <a:r>
              <a:rPr sz="1200" dirty="0">
                <a:latin typeface="Times New Roman"/>
                <a:cs typeface="Times New Roman"/>
              </a:rPr>
              <a:t>ne seguirà  </a:t>
            </a:r>
            <a:r>
              <a:rPr sz="1200" spc="-5" dirty="0">
                <a:latin typeface="Times New Roman"/>
                <a:cs typeface="Times New Roman"/>
              </a:rPr>
              <a:t>alla fine quell’unione </a:t>
            </a:r>
            <a:r>
              <a:rPr sz="1200" dirty="0">
                <a:latin typeface="Times New Roman"/>
                <a:cs typeface="Times New Roman"/>
              </a:rPr>
              <a:t>morontiale, </a:t>
            </a:r>
            <a:r>
              <a:rPr sz="1200" spc="-5" dirty="0">
                <a:latin typeface="Times New Roman"/>
                <a:cs typeface="Times New Roman"/>
              </a:rPr>
              <a:t>quell’armonia superna, quella </a:t>
            </a:r>
            <a:r>
              <a:rPr sz="1200" dirty="0">
                <a:latin typeface="Times New Roman"/>
                <a:cs typeface="Times New Roman"/>
              </a:rPr>
              <a:t>coordinazione </a:t>
            </a:r>
            <a:r>
              <a:rPr sz="1200" spc="-5" dirty="0">
                <a:latin typeface="Times New Roman"/>
                <a:cs typeface="Times New Roman"/>
              </a:rPr>
              <a:t>cosmica, quella sintonia </a:t>
            </a:r>
            <a:r>
              <a:rPr sz="1200" dirty="0">
                <a:latin typeface="Times New Roman"/>
                <a:cs typeface="Times New Roman"/>
              </a:rPr>
              <a:t>divina,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fusione  </a:t>
            </a:r>
            <a:r>
              <a:rPr sz="1200" spc="-5" dirty="0">
                <a:latin typeface="Times New Roman"/>
                <a:cs typeface="Times New Roman"/>
              </a:rPr>
              <a:t>celeste, quella mescolanza eterna dell’identità, </a:t>
            </a:r>
            <a:r>
              <a:rPr sz="1200" dirty="0">
                <a:latin typeface="Times New Roman"/>
                <a:cs typeface="Times New Roman"/>
              </a:rPr>
              <a:t>quell’unità </a:t>
            </a:r>
            <a:r>
              <a:rPr sz="1200" spc="-5" dirty="0">
                <a:latin typeface="Times New Roman"/>
                <a:cs typeface="Times New Roman"/>
              </a:rPr>
              <a:t>dell’essere che </a:t>
            </a:r>
            <a:r>
              <a:rPr sz="1200" dirty="0">
                <a:latin typeface="Times New Roman"/>
                <a:cs typeface="Times New Roman"/>
              </a:rPr>
              <a:t>sono talmente </a:t>
            </a:r>
            <a:r>
              <a:rPr sz="1200" spc="-5" dirty="0">
                <a:latin typeface="Times New Roman"/>
                <a:cs typeface="Times New Roman"/>
              </a:rPr>
              <a:t>perfette </a:t>
            </a:r>
            <a:r>
              <a:rPr sz="1200" dirty="0">
                <a:latin typeface="Times New Roman"/>
                <a:cs typeface="Times New Roman"/>
              </a:rPr>
              <a:t>e definitive </a:t>
            </a:r>
            <a:r>
              <a:rPr sz="1200" spc="-5" dirty="0">
                <a:latin typeface="Times New Roman"/>
                <a:cs typeface="Times New Roman"/>
              </a:rPr>
              <a:t>che nemmeno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sperimentate potranno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dissociare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riconoscere come </a:t>
            </a:r>
            <a:r>
              <a:rPr sz="1200" dirty="0">
                <a:latin typeface="Times New Roman"/>
                <a:cs typeface="Times New Roman"/>
              </a:rPr>
              <a:t>identità </a:t>
            </a:r>
            <a:r>
              <a:rPr sz="1200" spc="-5" dirty="0">
                <a:latin typeface="Times New Roman"/>
                <a:cs typeface="Times New Roman"/>
              </a:rPr>
              <a:t>separate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partner </a:t>
            </a:r>
            <a:r>
              <a:rPr sz="1200" dirty="0">
                <a:latin typeface="Times New Roman"/>
                <a:cs typeface="Times New Roman"/>
              </a:rPr>
              <a:t>fusi — l’uomo </a:t>
            </a:r>
            <a:r>
              <a:rPr sz="1200" spc="-5" dirty="0">
                <a:latin typeface="Times New Roman"/>
                <a:cs typeface="Times New Roman"/>
              </a:rPr>
              <a:t>mortale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l’Aggiustatore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Aggiustatori e la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volontà umana</a:t>
            </a:r>
            <a:endParaRPr sz="1600">
              <a:latin typeface="Times New Roman"/>
              <a:cs typeface="Times New Roman"/>
            </a:endParaRPr>
          </a:p>
          <a:p>
            <a:pPr marL="63500" marR="357505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(1204.5) 110:2.1 </a:t>
            </a:r>
            <a:r>
              <a:rPr sz="1200" spc="-5" dirty="0">
                <a:latin typeface="Times New Roman"/>
                <a:cs typeface="Times New Roman"/>
              </a:rPr>
              <a:t>Quando 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dimorano nelle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umane, portano con sé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carriere </a:t>
            </a:r>
            <a:r>
              <a:rPr sz="1200" dirty="0">
                <a:latin typeface="Times New Roman"/>
                <a:cs typeface="Times New Roman"/>
              </a:rPr>
              <a:t>modello, le vite ideali, 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state determinate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preordinate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dagli Aggiustatori Personalizzati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Divinington,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state</a:t>
            </a:r>
            <a:endParaRPr sz="1200">
              <a:latin typeface="Times New Roman"/>
              <a:cs typeface="Times New Roman"/>
            </a:endParaRPr>
          </a:p>
          <a:p>
            <a:pPr marL="63500" marR="431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convalidate dall’Aggiustatore Personalizzato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cominciano </a:t>
            </a:r>
            <a:r>
              <a:rPr sz="1200" dirty="0">
                <a:latin typeface="Times New Roman"/>
                <a:cs typeface="Times New Roman"/>
              </a:rPr>
              <a:t>dunque a lavorare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piano </a:t>
            </a:r>
            <a:r>
              <a:rPr sz="1200" spc="-5" dirty="0">
                <a:latin typeface="Times New Roman"/>
                <a:cs typeface="Times New Roman"/>
              </a:rPr>
              <a:t>definito </a:t>
            </a:r>
            <a:r>
              <a:rPr sz="1200" dirty="0">
                <a:latin typeface="Times New Roman"/>
                <a:cs typeface="Times New Roman"/>
              </a:rPr>
              <a:t>e predeterminato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lo sviluppo </a:t>
            </a:r>
            <a:r>
              <a:rPr sz="1200" spc="-5" dirty="0">
                <a:latin typeface="Times New Roman"/>
                <a:cs typeface="Times New Roman"/>
              </a:rPr>
              <a:t>intellettuale </a:t>
            </a:r>
            <a:r>
              <a:rPr sz="1200" dirty="0">
                <a:latin typeface="Times New Roman"/>
                <a:cs typeface="Times New Roman"/>
              </a:rPr>
              <a:t>e spirituale </a:t>
            </a:r>
            <a:r>
              <a:rPr sz="1200" spc="-5" dirty="0">
                <a:latin typeface="Times New Roman"/>
                <a:cs typeface="Times New Roman"/>
              </a:rPr>
              <a:t>dei loro soggetti umani,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 essere </a:t>
            </a:r>
            <a:r>
              <a:rPr sz="1200" dirty="0">
                <a:latin typeface="Times New Roman"/>
                <a:cs typeface="Times New Roman"/>
              </a:rPr>
              <a:t>umano è obbligato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accettare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piano. </a:t>
            </a:r>
            <a:r>
              <a:rPr sz="1200" spc="-5" dirty="0">
                <a:latin typeface="Times New Roman"/>
                <a:cs typeface="Times New Roman"/>
              </a:rPr>
              <a:t>Voi  </a:t>
            </a:r>
            <a:r>
              <a:rPr sz="1200" dirty="0">
                <a:latin typeface="Times New Roman"/>
                <a:cs typeface="Times New Roman"/>
              </a:rPr>
              <a:t>siete tutti </a:t>
            </a:r>
            <a:r>
              <a:rPr sz="1200" spc="-5" dirty="0">
                <a:latin typeface="Times New Roman"/>
                <a:cs typeface="Times New Roman"/>
              </a:rPr>
              <a:t>dei soggetti predestinati, </a:t>
            </a:r>
            <a:r>
              <a:rPr sz="1200" dirty="0">
                <a:latin typeface="Times New Roman"/>
                <a:cs typeface="Times New Roman"/>
              </a:rPr>
              <a:t>ma non è </a:t>
            </a:r>
            <a:r>
              <a:rPr sz="1200" spc="-5" dirty="0">
                <a:latin typeface="Times New Roman"/>
                <a:cs typeface="Times New Roman"/>
              </a:rPr>
              <a:t>preordinato che </a:t>
            </a:r>
            <a:r>
              <a:rPr sz="1200" dirty="0">
                <a:latin typeface="Times New Roman"/>
                <a:cs typeface="Times New Roman"/>
              </a:rPr>
              <a:t>dobbiate </a:t>
            </a:r>
            <a:r>
              <a:rPr sz="1200" spc="-5" dirty="0">
                <a:latin typeface="Times New Roman"/>
                <a:cs typeface="Times New Roman"/>
              </a:rPr>
              <a:t>accettare questa </a:t>
            </a:r>
            <a:r>
              <a:rPr sz="1200" dirty="0">
                <a:latin typeface="Times New Roman"/>
                <a:cs typeface="Times New Roman"/>
              </a:rPr>
              <a:t>predestinazione </a:t>
            </a:r>
            <a:r>
              <a:rPr sz="1200" spc="-5" dirty="0">
                <a:latin typeface="Times New Roman"/>
                <a:cs typeface="Times New Roman"/>
              </a:rPr>
              <a:t>divina; </a:t>
            </a:r>
            <a:r>
              <a:rPr sz="1200" dirty="0">
                <a:latin typeface="Times New Roman"/>
                <a:cs typeface="Times New Roman"/>
              </a:rPr>
              <a:t>voi siete pienamente  </a:t>
            </a:r>
            <a:r>
              <a:rPr sz="1200" spc="-5" dirty="0">
                <a:latin typeface="Times New Roman"/>
                <a:cs typeface="Times New Roman"/>
              </a:rPr>
              <a:t>liberi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rifiutare </a:t>
            </a:r>
            <a:r>
              <a:rPr sz="1200" dirty="0">
                <a:latin typeface="Times New Roman"/>
                <a:cs typeface="Times New Roman"/>
              </a:rPr>
              <a:t>tutto o in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programma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Pensiero.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missione è di </a:t>
            </a:r>
            <a:r>
              <a:rPr sz="1200" spc="-5" dirty="0">
                <a:latin typeface="Times New Roman"/>
                <a:cs typeface="Times New Roman"/>
              </a:rPr>
              <a:t>effettuare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cambiamenti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mentali</a:t>
            </a:r>
            <a:endParaRPr sz="1200">
              <a:latin typeface="Times New Roman"/>
              <a:cs typeface="Times New Roman"/>
            </a:endParaRPr>
          </a:p>
          <a:p>
            <a:pPr marL="63500" marR="52768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fare gli aggiustamenti spirituali che </a:t>
            </a:r>
            <a:r>
              <a:rPr sz="1200" dirty="0">
                <a:latin typeface="Times New Roman"/>
                <a:cs typeface="Times New Roman"/>
              </a:rPr>
              <a:t>voi autorizzate </a:t>
            </a:r>
            <a:r>
              <a:rPr sz="1200" spc="-5" dirty="0">
                <a:latin typeface="Times New Roman"/>
                <a:cs typeface="Times New Roman"/>
              </a:rPr>
              <a:t>volentieri ed intelligentemente, affinché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spc="5" dirty="0">
                <a:latin typeface="Times New Roman"/>
                <a:cs typeface="Times New Roman"/>
              </a:rPr>
              <a:t>maggiore 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sull’orientamento </a:t>
            </a:r>
            <a:r>
              <a:rPr sz="1200" dirty="0">
                <a:latin typeface="Times New Roman"/>
                <a:cs typeface="Times New Roman"/>
              </a:rPr>
              <a:t>della vostra </a:t>
            </a:r>
            <a:r>
              <a:rPr sz="1200" spc="-5" dirty="0">
                <a:latin typeface="Times New Roman"/>
                <a:cs typeface="Times New Roman"/>
              </a:rPr>
              <a:t>personalità. Ma </a:t>
            </a:r>
            <a:r>
              <a:rPr sz="1200" dirty="0">
                <a:latin typeface="Times New Roman"/>
                <a:cs typeface="Times New Roman"/>
              </a:rPr>
              <a:t>in nessuna </a:t>
            </a:r>
            <a:r>
              <a:rPr sz="1200" spc="-5" dirty="0">
                <a:latin typeface="Times New Roman"/>
                <a:cs typeface="Times New Roman"/>
              </a:rPr>
              <a:t>circostanza questi </a:t>
            </a:r>
            <a:r>
              <a:rPr sz="1200" dirty="0">
                <a:latin typeface="Times New Roman"/>
                <a:cs typeface="Times New Roman"/>
              </a:rPr>
              <a:t>Monitori </a:t>
            </a:r>
            <a:r>
              <a:rPr sz="1200" spc="-5" dirty="0">
                <a:latin typeface="Times New Roman"/>
                <a:cs typeface="Times New Roman"/>
              </a:rPr>
              <a:t>divini approfittano </a:t>
            </a:r>
            <a:r>
              <a:rPr sz="1200" dirty="0">
                <a:latin typeface="Times New Roman"/>
                <a:cs typeface="Times New Roman"/>
              </a:rPr>
              <a:t>di voi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v’influenzano arbitrariamente </a:t>
            </a:r>
            <a:r>
              <a:rPr sz="1200" dirty="0">
                <a:latin typeface="Times New Roman"/>
                <a:cs typeface="Times New Roman"/>
              </a:rPr>
              <a:t>in un qualunque modo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scelte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vostre decisioni. </a:t>
            </a:r>
            <a:r>
              <a:rPr sz="1200" spc="-5" dirty="0">
                <a:latin typeface="Times New Roman"/>
                <a:cs typeface="Times New Roman"/>
              </a:rPr>
              <a:t>Gli Aggiustatori rispettano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2145"/>
            <a:ext cx="501586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sovranità della </a:t>
            </a:r>
            <a:r>
              <a:rPr sz="1200" dirty="0">
                <a:latin typeface="Times New Roman"/>
                <a:cs typeface="Times New Roman"/>
              </a:rPr>
              <a:t>vostra personalità; </a:t>
            </a:r>
            <a:r>
              <a:rPr sz="1200" i="1" spc="-5" dirty="0">
                <a:latin typeface="Times New Roman"/>
                <a:cs typeface="Times New Roman"/>
              </a:rPr>
              <a:t>essi si sottomettono sempre </a:t>
            </a:r>
            <a:r>
              <a:rPr sz="1200" i="1" dirty="0">
                <a:latin typeface="Times New Roman"/>
                <a:cs typeface="Times New Roman"/>
              </a:rPr>
              <a:t>alla </a:t>
            </a:r>
            <a:r>
              <a:rPr sz="1200" i="1" spc="-5" dirty="0">
                <a:latin typeface="Times New Roman"/>
                <a:cs typeface="Times New Roman"/>
              </a:rPr>
              <a:t>vostra</a:t>
            </a:r>
            <a:r>
              <a:rPr sz="1200" i="1" spc="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volontà.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118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(1204.6) 110:2.2 </a:t>
            </a:r>
            <a:r>
              <a:rPr sz="1200" spc="-5" dirty="0">
                <a:latin typeface="Times New Roman"/>
                <a:cs typeface="Times New Roman"/>
              </a:rPr>
              <a:t>Essi sono perseveranti, ingegnosi </a:t>
            </a:r>
            <a:r>
              <a:rPr sz="1200" dirty="0">
                <a:latin typeface="Times New Roman"/>
                <a:cs typeface="Times New Roman"/>
              </a:rPr>
              <a:t>e perfetti nei loro </a:t>
            </a:r>
            <a:r>
              <a:rPr sz="1200" spc="-5" dirty="0">
                <a:latin typeface="Times New Roman"/>
                <a:cs typeface="Times New Roman"/>
              </a:rPr>
              <a:t>metodi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mai violenza </a:t>
            </a:r>
            <a:r>
              <a:rPr sz="1200" spc="-5" dirty="0">
                <a:latin typeface="Times New Roman"/>
                <a:cs typeface="Times New Roman"/>
              </a:rPr>
              <a:t>all’individualità  </a:t>
            </a:r>
            <a:r>
              <a:rPr sz="1200" dirty="0">
                <a:latin typeface="Times New Roman"/>
                <a:cs typeface="Times New Roman"/>
              </a:rPr>
              <a:t>volitiva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ospiti. </a:t>
            </a:r>
            <a:r>
              <a:rPr sz="1200" spc="-5" dirty="0">
                <a:latin typeface="Times New Roman"/>
                <a:cs typeface="Times New Roman"/>
              </a:rPr>
              <a:t>Nessun 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spiritualizzato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Monitore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volontà; </a:t>
            </a:r>
            <a:r>
              <a:rPr sz="1200" dirty="0">
                <a:latin typeface="Times New Roman"/>
                <a:cs typeface="Times New Roman"/>
              </a:rPr>
              <a:t>la sopravvivenza  è un dono </a:t>
            </a:r>
            <a:r>
              <a:rPr sz="1200" spc="-5" dirty="0">
                <a:latin typeface="Times New Roman"/>
                <a:cs typeface="Times New Roman"/>
              </a:rPr>
              <a:t>degli Dei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deve essere desiderato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creature del tempo.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ultima </a:t>
            </a:r>
            <a:r>
              <a:rPr sz="1200" spc="-5" dirty="0">
                <a:latin typeface="Times New Roman"/>
                <a:cs typeface="Times New Roman"/>
              </a:rPr>
              <a:t>analisi, qualunque cosa l’Aggiustatore sia  riuscito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per </a:t>
            </a:r>
            <a:r>
              <a:rPr sz="1200" dirty="0">
                <a:latin typeface="Times New Roman"/>
                <a:cs typeface="Times New Roman"/>
              </a:rPr>
              <a:t>voi, </a:t>
            </a:r>
            <a:r>
              <a:rPr sz="1200" spc="-5" dirty="0">
                <a:latin typeface="Times New Roman"/>
                <a:cs typeface="Times New Roman"/>
              </a:rPr>
              <a:t>gli annali mostreranno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trasformazione </a:t>
            </a:r>
            <a:r>
              <a:rPr sz="1200" dirty="0">
                <a:latin typeface="Times New Roman"/>
                <a:cs typeface="Times New Roman"/>
              </a:rPr>
              <a:t>è stata compiuta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consenso cooperativo; </a:t>
            </a:r>
            <a:r>
              <a:rPr sz="1200" spc="1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sarete  stato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collaboratore </a:t>
            </a:r>
            <a:r>
              <a:rPr sz="1200" dirty="0">
                <a:latin typeface="Times New Roman"/>
                <a:cs typeface="Times New Roman"/>
              </a:rPr>
              <a:t>volontario </a:t>
            </a:r>
            <a:r>
              <a:rPr sz="1200" spc="-5" dirty="0">
                <a:latin typeface="Times New Roman"/>
                <a:cs typeface="Times New Roman"/>
              </a:rPr>
              <a:t>dell’Aggiustatore nel raggiungimento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tappa </a:t>
            </a:r>
            <a:r>
              <a:rPr sz="1200" dirty="0">
                <a:latin typeface="Times New Roman"/>
                <a:cs typeface="Times New Roman"/>
              </a:rPr>
              <a:t>della prodigiosa </a:t>
            </a:r>
            <a:r>
              <a:rPr sz="1200" spc="-5" dirty="0">
                <a:latin typeface="Times New Roman"/>
                <a:cs typeface="Times New Roman"/>
              </a:rPr>
              <a:t>trasformazione della </a:t>
            </a:r>
            <a:r>
              <a:rPr sz="1200" dirty="0">
                <a:latin typeface="Times New Roman"/>
                <a:cs typeface="Times New Roman"/>
              </a:rPr>
              <a:t>carriera  </a:t>
            </a:r>
            <a:r>
              <a:rPr sz="1200" spc="-5" dirty="0">
                <a:latin typeface="Times New Roman"/>
                <a:cs typeface="Times New Roman"/>
              </a:rPr>
              <a:t>d’ascensione.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96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(1205.1) 110:2.3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non cerca di </a:t>
            </a:r>
            <a:r>
              <a:rPr sz="1200" spc="-5" dirty="0">
                <a:latin typeface="Times New Roman"/>
                <a:cs typeface="Times New Roman"/>
              </a:rPr>
              <a:t>controllare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pensieri </a:t>
            </a:r>
            <a:r>
              <a:rPr sz="1200" dirty="0">
                <a:latin typeface="Times New Roman"/>
                <a:cs typeface="Times New Roman"/>
              </a:rPr>
              <a:t>come tali, ma piuttosto di spiritualizzarli, di </a:t>
            </a:r>
            <a:r>
              <a:rPr sz="1200" spc="-5" dirty="0">
                <a:latin typeface="Times New Roman"/>
                <a:cs typeface="Times New Roman"/>
              </a:rPr>
              <a:t>renderli eterni. Né  gli angeli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Aggiustatori </a:t>
            </a:r>
            <a:r>
              <a:rPr sz="1200" spc="-5" dirty="0">
                <a:latin typeface="Times New Roman"/>
                <a:cs typeface="Times New Roman"/>
              </a:rPr>
              <a:t>si occupano </a:t>
            </a:r>
            <a:r>
              <a:rPr sz="1200" dirty="0">
                <a:latin typeface="Times New Roman"/>
                <a:cs typeface="Times New Roman"/>
              </a:rPr>
              <a:t>d’influenzare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umano;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prerogativa esclusiva della </a:t>
            </a:r>
            <a:r>
              <a:rPr sz="1200" spc="5" dirty="0">
                <a:latin typeface="Times New Roman"/>
                <a:cs typeface="Times New Roman"/>
              </a:rPr>
              <a:t>vostra  </a:t>
            </a:r>
            <a:r>
              <a:rPr sz="1200" spc="-5" dirty="0">
                <a:latin typeface="Times New Roman"/>
                <a:cs typeface="Times New Roman"/>
              </a:rPr>
              <a:t>personalità. Gli Aggiustatori si dedicano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migliorare, modificare, aggiustare </a:t>
            </a:r>
            <a:r>
              <a:rPr sz="1200" dirty="0">
                <a:latin typeface="Times New Roman"/>
                <a:cs typeface="Times New Roman"/>
              </a:rPr>
              <a:t>e coordinare i vostri </a:t>
            </a:r>
            <a:r>
              <a:rPr sz="1200" spc="-5" dirty="0">
                <a:latin typeface="Times New Roman"/>
                <a:cs typeface="Times New Roman"/>
              </a:rPr>
              <a:t>processi mentali; si consacrano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specialmente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specificamente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costruire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contropartite spirituali delle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carriere,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trascrizioni </a:t>
            </a:r>
            <a:r>
              <a:rPr sz="1200" dirty="0">
                <a:latin typeface="Times New Roman"/>
                <a:cs typeface="Times New Roman"/>
              </a:rPr>
              <a:t>morontiali del  vostro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io in </a:t>
            </a:r>
            <a:r>
              <a:rPr sz="1200" spc="-5" dirty="0">
                <a:latin typeface="Times New Roman"/>
                <a:cs typeface="Times New Roman"/>
              </a:rPr>
              <a:t>progresso, al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farlo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sopravvivere.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33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(1205.2) 110:2.4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operano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dei livelli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umana, cercando incessantemente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produrre dei  duplicati morontiali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concetto dell’intelletto mortale. Vi sono </a:t>
            </a:r>
            <a:r>
              <a:rPr sz="1200" dirty="0">
                <a:latin typeface="Times New Roman"/>
                <a:cs typeface="Times New Roman"/>
              </a:rPr>
              <a:t>quindi due </a:t>
            </a:r>
            <a:r>
              <a:rPr sz="1200" spc="-5" dirty="0">
                <a:latin typeface="Times New Roman"/>
                <a:cs typeface="Times New Roman"/>
              </a:rPr>
              <a:t>realtà che </a:t>
            </a:r>
            <a:r>
              <a:rPr sz="1200" dirty="0">
                <a:latin typeface="Times New Roman"/>
                <a:cs typeface="Times New Roman"/>
              </a:rPr>
              <a:t>influiscono e </a:t>
            </a:r>
            <a:r>
              <a:rPr sz="1200" spc="-5" dirty="0">
                <a:latin typeface="Times New Roman"/>
                <a:cs typeface="Times New Roman"/>
              </a:rPr>
              <a:t>che sono </a:t>
            </a:r>
            <a:r>
              <a:rPr sz="1200" dirty="0">
                <a:latin typeface="Times New Roman"/>
                <a:cs typeface="Times New Roman"/>
              </a:rPr>
              <a:t>incentrate sui 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umana: una, un io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evolutosi </a:t>
            </a:r>
            <a:r>
              <a:rPr sz="1200" spc="-5" dirty="0">
                <a:latin typeface="Times New Roman"/>
                <a:cs typeface="Times New Roman"/>
              </a:rPr>
              <a:t>dai piani originali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Vita, l’altra, un’entità immortale  proveniente dalle alte sfere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Divinington, </a:t>
            </a:r>
            <a:r>
              <a:rPr sz="1200" dirty="0">
                <a:latin typeface="Times New Roman"/>
                <a:cs typeface="Times New Roman"/>
              </a:rPr>
              <a:t>un dono </a:t>
            </a:r>
            <a:r>
              <a:rPr sz="1200" spc="-5" dirty="0">
                <a:latin typeface="Times New Roman"/>
                <a:cs typeface="Times New Roman"/>
              </a:rPr>
              <a:t>interiore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dirty="0">
                <a:latin typeface="Times New Roman"/>
                <a:cs typeface="Times New Roman"/>
              </a:rPr>
              <a:t>Ma l’io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è anche un io </a:t>
            </a:r>
            <a:r>
              <a:rPr sz="1200" spc="-5" dirty="0">
                <a:latin typeface="Times New Roman"/>
                <a:cs typeface="Times New Roman"/>
              </a:rPr>
              <a:t>personale; </a:t>
            </a:r>
            <a:r>
              <a:rPr sz="1200" dirty="0">
                <a:latin typeface="Times New Roman"/>
                <a:cs typeface="Times New Roman"/>
              </a:rPr>
              <a:t>è dotato di 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9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(1205.3) 110:2.5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creatura personale </a:t>
            </a:r>
            <a:r>
              <a:rPr sz="1200" dirty="0">
                <a:latin typeface="Times New Roman"/>
                <a:cs typeface="Times New Roman"/>
              </a:rPr>
              <a:t>voi avete una mente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volontà.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creatura prepersonale l’Aggiustatore </a:t>
            </a:r>
            <a:r>
              <a:rPr sz="1200" dirty="0">
                <a:latin typeface="Times New Roman"/>
                <a:cs typeface="Times New Roman"/>
              </a:rPr>
              <a:t>ha una  </a:t>
            </a:r>
            <a:r>
              <a:rPr sz="1200" spc="-5" dirty="0">
                <a:latin typeface="Times New Roman"/>
                <a:cs typeface="Times New Roman"/>
              </a:rPr>
              <a:t>premente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prevolontà. </a:t>
            </a:r>
            <a:r>
              <a:rPr sz="1200" dirty="0">
                <a:latin typeface="Times New Roman"/>
                <a:cs typeface="Times New Roman"/>
              </a:rPr>
              <a:t>Se voi vi </a:t>
            </a:r>
            <a:r>
              <a:rPr sz="1200" spc="-5" dirty="0">
                <a:latin typeface="Times New Roman"/>
                <a:cs typeface="Times New Roman"/>
              </a:rPr>
              <a:t>conformate così pienamente 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vedere allo </a:t>
            </a:r>
            <a:r>
              <a:rPr sz="1200" dirty="0">
                <a:latin typeface="Times New Roman"/>
                <a:cs typeface="Times New Roman"/>
              </a:rPr>
              <a:t>stesso modo, allora  la vostra mente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diventeranno una, </a:t>
            </a:r>
            <a:r>
              <a:rPr sz="1200" dirty="0">
                <a:latin typeface="Times New Roman"/>
                <a:cs typeface="Times New Roman"/>
              </a:rPr>
              <a:t>e voi </a:t>
            </a:r>
            <a:r>
              <a:rPr sz="1200" spc="-5" dirty="0">
                <a:latin typeface="Times New Roman"/>
                <a:cs typeface="Times New Roman"/>
              </a:rPr>
              <a:t>riceverete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rafforzamento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dell’Aggiustatore. Successivamente, </a:t>
            </a:r>
            <a:r>
              <a:rPr sz="1200" dirty="0">
                <a:latin typeface="Times New Roman"/>
                <a:cs typeface="Times New Roman"/>
              </a:rPr>
              <a:t>se la  vostra volontà </a:t>
            </a:r>
            <a:r>
              <a:rPr sz="1200" spc="-5" dirty="0">
                <a:latin typeface="Times New Roman"/>
                <a:cs typeface="Times New Roman"/>
              </a:rPr>
              <a:t>ordinerà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metterà </a:t>
            </a:r>
            <a:r>
              <a:rPr sz="1200" dirty="0">
                <a:latin typeface="Times New Roman"/>
                <a:cs typeface="Times New Roman"/>
              </a:rPr>
              <a:t>in esecuzione le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nuova mente </a:t>
            </a:r>
            <a:r>
              <a:rPr sz="1200" spc="-5" dirty="0">
                <a:latin typeface="Times New Roman"/>
                <a:cs typeface="Times New Roman"/>
              </a:rPr>
              <a:t>congiunta, </a:t>
            </a:r>
            <a:r>
              <a:rPr sz="1200" dirty="0">
                <a:latin typeface="Times New Roman"/>
                <a:cs typeface="Times New Roman"/>
              </a:rPr>
              <a:t>la volontà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prepersonale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32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44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dell’Aggiustatore raggiungerà, grazie alla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decisione, un’espressione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e per quanto </a:t>
            </a:r>
            <a:r>
              <a:rPr sz="1200" spc="-5" dirty="0">
                <a:latin typeface="Times New Roman"/>
                <a:cs typeface="Times New Roman"/>
              </a:rPr>
              <a:t>concerne quel </a:t>
            </a:r>
            <a:r>
              <a:rPr sz="1200" dirty="0">
                <a:latin typeface="Times New Roman"/>
                <a:cs typeface="Times New Roman"/>
              </a:rPr>
              <a:t>particolare  </a:t>
            </a:r>
            <a:r>
              <a:rPr sz="1200" spc="-5" dirty="0">
                <a:latin typeface="Times New Roman"/>
                <a:cs typeface="Times New Roman"/>
              </a:rPr>
              <a:t>progetto </a:t>
            </a:r>
            <a:r>
              <a:rPr sz="1200" dirty="0">
                <a:latin typeface="Times New Roman"/>
                <a:cs typeface="Times New Roman"/>
              </a:rPr>
              <a:t>voi e </a:t>
            </a:r>
            <a:r>
              <a:rPr sz="1200" spc="-5" dirty="0">
                <a:latin typeface="Times New Roman"/>
                <a:cs typeface="Times New Roman"/>
              </a:rPr>
              <a:t>l’Aggiustatore sarete </a:t>
            </a:r>
            <a:r>
              <a:rPr sz="1200" dirty="0">
                <a:latin typeface="Times New Roman"/>
                <a:cs typeface="Times New Roman"/>
              </a:rPr>
              <a:t>uno.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mente 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la sincronia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divinità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dell’Aggiustatore ha  </a:t>
            </a:r>
            <a:r>
              <a:rPr sz="1200" spc="-5" dirty="0">
                <a:latin typeface="Times New Roman"/>
                <a:cs typeface="Times New Roman"/>
              </a:rPr>
              <a:t>raggiunto l’espressione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(1205.4) 110:2.6 </a:t>
            </a:r>
            <a:r>
              <a:rPr sz="1200" spc="-5" dirty="0">
                <a:latin typeface="Times New Roman"/>
                <a:cs typeface="Times New Roman"/>
              </a:rPr>
              <a:t>Nella misura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questa identità </a:t>
            </a:r>
            <a:r>
              <a:rPr sz="1200" dirty="0">
                <a:latin typeface="Times New Roman"/>
                <a:cs typeface="Times New Roman"/>
              </a:rPr>
              <a:t>è realizzata, voi vi </a:t>
            </a:r>
            <a:r>
              <a:rPr sz="1200" spc="-5" dirty="0">
                <a:latin typeface="Times New Roman"/>
                <a:cs typeface="Times New Roman"/>
              </a:rPr>
              <a:t>avvicinate mentalmente all’ordine morontiale d’esistenza.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termine </a:t>
            </a:r>
            <a:r>
              <a:rPr sz="1200" dirty="0">
                <a:latin typeface="Times New Roman"/>
                <a:cs typeface="Times New Roman"/>
              </a:rPr>
              <a:t>mente morontiale </a:t>
            </a:r>
            <a:r>
              <a:rPr sz="1200" spc="-5" dirty="0">
                <a:latin typeface="Times New Roman"/>
                <a:cs typeface="Times New Roman"/>
              </a:rPr>
              <a:t>significa </a:t>
            </a:r>
            <a:r>
              <a:rPr sz="1200" dirty="0">
                <a:latin typeface="Times New Roman"/>
                <a:cs typeface="Times New Roman"/>
              </a:rPr>
              <a:t>la sostanza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somma di una mente di </a:t>
            </a:r>
            <a:r>
              <a:rPr sz="1200" spc="-5" dirty="0">
                <a:latin typeface="Times New Roman"/>
                <a:cs typeface="Times New Roman"/>
              </a:rPr>
              <a:t>natura materiale ed </a:t>
            </a:r>
            <a:r>
              <a:rPr sz="1200" dirty="0">
                <a:latin typeface="Times New Roman"/>
                <a:cs typeface="Times New Roman"/>
              </a:rPr>
              <a:t>una 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spirituale che  </a:t>
            </a:r>
            <a:r>
              <a:rPr sz="1200" spc="-5" dirty="0">
                <a:latin typeface="Times New Roman"/>
                <a:cs typeface="Times New Roman"/>
              </a:rPr>
              <a:t>cooperano. L’intelletto morontiale, perciò, </a:t>
            </a:r>
            <a:r>
              <a:rPr sz="1200" dirty="0">
                <a:latin typeface="Times New Roman"/>
                <a:cs typeface="Times New Roman"/>
              </a:rPr>
              <a:t>implica </a:t>
            </a:r>
            <a:r>
              <a:rPr sz="1200" spc="-5" dirty="0">
                <a:latin typeface="Times New Roman"/>
                <a:cs typeface="Times New Roman"/>
              </a:rPr>
              <a:t>nell’universo locale </a:t>
            </a:r>
            <a:r>
              <a:rPr sz="1200" dirty="0">
                <a:latin typeface="Times New Roman"/>
                <a:cs typeface="Times New Roman"/>
              </a:rPr>
              <a:t>una doppia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dominata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sola volontà.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 mortali </a:t>
            </a:r>
            <a:r>
              <a:rPr sz="1200" dirty="0">
                <a:latin typeface="Times New Roman"/>
                <a:cs typeface="Times New Roman"/>
              </a:rPr>
              <a:t>è una volontà 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umana che diviene divina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l’identificazione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dell’uomo 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mente umana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il tipo di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 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cooperazione con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l’aggiustatore</a:t>
            </a:r>
            <a:endParaRPr sz="1600">
              <a:latin typeface="Times New Roman"/>
              <a:cs typeface="Times New Roman"/>
            </a:endParaRPr>
          </a:p>
          <a:p>
            <a:pPr marL="76200" marR="20383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(1205.5) 110:3.1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stanno giocando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gioco sacro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magnifico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ere;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impegnati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avventure </a:t>
            </a:r>
            <a:r>
              <a:rPr sz="1200" spc="5" dirty="0">
                <a:latin typeface="Times New Roman"/>
                <a:cs typeface="Times New Roman"/>
              </a:rPr>
              <a:t>supreme 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nello spazio. E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felici </a:t>
            </a:r>
            <a:r>
              <a:rPr sz="1200" dirty="0">
                <a:latin typeface="Times New Roman"/>
                <a:cs typeface="Times New Roman"/>
              </a:rPr>
              <a:t>quando la vostra </a:t>
            </a:r>
            <a:r>
              <a:rPr sz="1200" spc="-5" dirty="0">
                <a:latin typeface="Times New Roman"/>
                <a:cs typeface="Times New Roman"/>
              </a:rPr>
              <a:t>cooperazione permette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prestarvi assistenza nelle </a:t>
            </a:r>
            <a:r>
              <a:rPr sz="1200" dirty="0">
                <a:latin typeface="Times New Roman"/>
                <a:cs typeface="Times New Roman"/>
              </a:rPr>
              <a:t>vostre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brevi</a:t>
            </a:r>
            <a:endParaRPr sz="1200">
              <a:latin typeface="Times New Roman"/>
              <a:cs typeface="Times New Roman"/>
            </a:endParaRPr>
          </a:p>
          <a:p>
            <a:pPr marL="76200" marR="7493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lotte </a:t>
            </a:r>
            <a:r>
              <a:rPr sz="1200" spc="-5" dirty="0">
                <a:latin typeface="Times New Roman"/>
                <a:cs typeface="Times New Roman"/>
              </a:rPr>
              <a:t>temporali mentre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continuano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compiti </a:t>
            </a:r>
            <a:r>
              <a:rPr sz="1200" dirty="0">
                <a:latin typeface="Times New Roman"/>
                <a:cs typeface="Times New Roman"/>
              </a:rPr>
              <a:t>più vasti </a:t>
            </a:r>
            <a:r>
              <a:rPr sz="1200" spc="-5" dirty="0">
                <a:latin typeface="Times New Roman"/>
                <a:cs typeface="Times New Roman"/>
              </a:rPr>
              <a:t>dell’eternità. 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solito, quando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Aggiustatore  </a:t>
            </a:r>
            <a:r>
              <a:rPr sz="1200" dirty="0">
                <a:latin typeface="Times New Roman"/>
                <a:cs typeface="Times New Roman"/>
              </a:rPr>
              <a:t>tenta di </a:t>
            </a:r>
            <a:r>
              <a:rPr sz="1200" spc="-5" dirty="0">
                <a:latin typeface="Times New Roman"/>
                <a:cs typeface="Times New Roman"/>
              </a:rPr>
              <a:t>comunicare con </a:t>
            </a:r>
            <a:r>
              <a:rPr sz="1200" dirty="0">
                <a:latin typeface="Times New Roman"/>
                <a:cs typeface="Times New Roman"/>
              </a:rPr>
              <a:t>voi, il </a:t>
            </a:r>
            <a:r>
              <a:rPr sz="1200" spc="-5" dirty="0">
                <a:latin typeface="Times New Roman"/>
                <a:cs typeface="Times New Roman"/>
              </a:rPr>
              <a:t>suo messaggio si perde nelle correnti materiali dei </a:t>
            </a:r>
            <a:r>
              <a:rPr sz="1200" dirty="0">
                <a:latin typeface="Times New Roman"/>
                <a:cs typeface="Times New Roman"/>
              </a:rPr>
              <a:t>flussi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umana; solo  occasionalmente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cogliete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eco, </a:t>
            </a:r>
            <a:r>
              <a:rPr sz="1200" dirty="0">
                <a:latin typeface="Times New Roman"/>
                <a:cs typeface="Times New Roman"/>
              </a:rPr>
              <a:t>un debole e lontano </a:t>
            </a:r>
            <a:r>
              <a:rPr sz="1200" spc="-5" dirty="0">
                <a:latin typeface="Times New Roman"/>
                <a:cs typeface="Times New Roman"/>
              </a:rPr>
              <a:t>eco della </a:t>
            </a:r>
            <a:r>
              <a:rPr sz="1200" dirty="0">
                <a:latin typeface="Times New Roman"/>
                <a:cs typeface="Times New Roman"/>
              </a:rPr>
              <a:t>voce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28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(1205.6) 110:3.2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successo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Aggiustatore nell’impresa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pilotarvi attraverso </a:t>
            </a:r>
            <a:r>
              <a:rPr sz="1200" dirty="0">
                <a:latin typeface="Times New Roman"/>
                <a:cs typeface="Times New Roman"/>
              </a:rPr>
              <a:t>la vita mortale e di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a buon fine la vostra 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dipende non tanto </a:t>
            </a:r>
            <a:r>
              <a:rPr sz="1200" spc="-5" dirty="0">
                <a:latin typeface="Times New Roman"/>
                <a:cs typeface="Times New Roman"/>
              </a:rPr>
              <a:t>dalle teorie delle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credenze quanto </a:t>
            </a:r>
            <a:r>
              <a:rPr sz="1200" dirty="0">
                <a:latin typeface="Times New Roman"/>
                <a:cs typeface="Times New Roman"/>
              </a:rPr>
              <a:t>dalle vostre decisioni, dalle vostre determinazioni e </a:t>
            </a:r>
            <a:r>
              <a:rPr sz="1200" spc="-5" dirty="0">
                <a:latin typeface="Times New Roman"/>
                <a:cs typeface="Times New Roman"/>
              </a:rPr>
              <a:t>dalla  fermezza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i="1" dirty="0">
                <a:latin typeface="Times New Roman"/>
                <a:cs typeface="Times New Roman"/>
              </a:rPr>
              <a:t>fede.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movimenti di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divengono </a:t>
            </a:r>
            <a:r>
              <a:rPr sz="1200" dirty="0">
                <a:latin typeface="Times New Roman"/>
                <a:cs typeface="Times New Roman"/>
              </a:rPr>
              <a:t>delle potenti influenze </a:t>
            </a:r>
            <a:r>
              <a:rPr sz="1200" spc="-5" dirty="0">
                <a:latin typeface="Times New Roman"/>
                <a:cs typeface="Times New Roman"/>
              </a:rPr>
              <a:t>che contribuiscono  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avanzamento perché </a:t>
            </a:r>
            <a:r>
              <a:rPr sz="1200" dirty="0">
                <a:latin typeface="Times New Roman"/>
                <a:cs typeface="Times New Roman"/>
              </a:rPr>
              <a:t>vi aiutano a cooperare </a:t>
            </a:r>
            <a:r>
              <a:rPr sz="1200" spc="-5" dirty="0">
                <a:latin typeface="Times New Roman"/>
                <a:cs typeface="Times New Roman"/>
              </a:rPr>
              <a:t>con l’Aggiustatore; </a:t>
            </a:r>
            <a:r>
              <a:rPr sz="1200" dirty="0">
                <a:latin typeface="Times New Roman"/>
                <a:cs typeface="Times New Roman"/>
              </a:rPr>
              <a:t>essi vi </a:t>
            </a:r>
            <a:r>
              <a:rPr sz="1200" spc="-5" dirty="0">
                <a:latin typeface="Times New Roman"/>
                <a:cs typeface="Times New Roman"/>
              </a:rPr>
              <a:t>assistono nel cessare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opporgli resistenza. </a:t>
            </a:r>
            <a:r>
              <a:rPr sz="1200" dirty="0">
                <a:latin typeface="Times New Roman"/>
                <a:cs typeface="Times New Roman"/>
              </a:rPr>
              <a:t>Gli 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hanno successo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apparentemente falliscono 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imprese </a:t>
            </a:r>
            <a:r>
              <a:rPr sz="1200" dirty="0">
                <a:latin typeface="Times New Roman"/>
                <a:cs typeface="Times New Roman"/>
              </a:rPr>
              <a:t>terrene </a:t>
            </a:r>
            <a:r>
              <a:rPr sz="1200" spc="-5" dirty="0">
                <a:latin typeface="Times New Roman"/>
                <a:cs typeface="Times New Roman"/>
              </a:rPr>
              <a:t>nell’esatta misura </a:t>
            </a:r>
            <a:r>
              <a:rPr sz="1200" dirty="0">
                <a:latin typeface="Times New Roman"/>
                <a:cs typeface="Times New Roman"/>
              </a:rPr>
              <a:t>in cui i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562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067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riescono </a:t>
            </a:r>
            <a:r>
              <a:rPr sz="1200" dirty="0">
                <a:latin typeface="Times New Roman"/>
                <a:cs typeface="Times New Roman"/>
              </a:rPr>
              <a:t>o meno a </a:t>
            </a:r>
            <a:r>
              <a:rPr sz="1200" spc="-5" dirty="0">
                <a:latin typeface="Times New Roman"/>
                <a:cs typeface="Times New Roman"/>
              </a:rPr>
              <a:t>cooperare con </a:t>
            </a:r>
            <a:r>
              <a:rPr sz="1200" dirty="0">
                <a:latin typeface="Times New Roman"/>
                <a:cs typeface="Times New Roman"/>
              </a:rPr>
              <a:t>il piano mediante il </a:t>
            </a:r>
            <a:r>
              <a:rPr sz="1200" spc="-5" dirty="0">
                <a:latin typeface="Times New Roman"/>
                <a:cs typeface="Times New Roman"/>
              </a:rPr>
              <a:t>quale saranno elevati 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sentiero </a:t>
            </a:r>
            <a:r>
              <a:rPr sz="1200" dirty="0">
                <a:latin typeface="Times New Roman"/>
                <a:cs typeface="Times New Roman"/>
              </a:rPr>
              <a:t>ascendente di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spc="1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perfezione.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avvolto nel supremo desiderio </a:t>
            </a:r>
            <a:r>
              <a:rPr sz="1200" dirty="0">
                <a:latin typeface="Times New Roman"/>
                <a:cs typeface="Times New Roman"/>
              </a:rPr>
              <a:t>umano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simili 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buona volontà  </a:t>
            </a:r>
            <a:r>
              <a:rPr sz="1200" spc="-5" dirty="0">
                <a:latin typeface="Times New Roman"/>
                <a:cs typeface="Times New Roman"/>
              </a:rPr>
              <a:t>associata </a:t>
            </a:r>
            <a:r>
              <a:rPr sz="1200" dirty="0">
                <a:latin typeface="Times New Roman"/>
                <a:cs typeface="Times New Roman"/>
              </a:rPr>
              <a:t>di fare e di essere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essenziale alla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desiderio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dominante.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(1206.1) 110:3.3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parliamo del successo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dell’insuccesso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parliamo in termini di </a:t>
            </a:r>
            <a:r>
              <a:rPr sz="1200" spc="-5" dirty="0">
                <a:latin typeface="Times New Roman"/>
                <a:cs typeface="Times New Roman"/>
              </a:rPr>
              <a:t>sopravvivenza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i="1" spc="-5" dirty="0">
                <a:latin typeface="Times New Roman"/>
                <a:cs typeface="Times New Roman"/>
              </a:rPr>
              <a:t>Gli </a:t>
            </a:r>
            <a:r>
              <a:rPr sz="1200" i="1" dirty="0">
                <a:latin typeface="Times New Roman"/>
                <a:cs typeface="Times New Roman"/>
              </a:rPr>
              <a:t>Aggiustatori non </a:t>
            </a:r>
            <a:r>
              <a:rPr sz="1200" i="1" spc="-5" dirty="0">
                <a:latin typeface="Times New Roman"/>
                <a:cs typeface="Times New Roman"/>
              </a:rPr>
              <a:t>falliscono </a:t>
            </a:r>
            <a:r>
              <a:rPr sz="1200" i="1" dirty="0">
                <a:latin typeface="Times New Roman"/>
                <a:cs typeface="Times New Roman"/>
              </a:rPr>
              <a:t>mai;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di essenza divina </a:t>
            </a:r>
            <a:r>
              <a:rPr sz="1200" spc="-5" dirty="0">
                <a:latin typeface="Times New Roman"/>
                <a:cs typeface="Times New Roman"/>
              </a:rPr>
              <a:t>ed escono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trionfanti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ciascuna delle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imprese.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(1206.2) 110:3.4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posso che constatare che </a:t>
            </a:r>
            <a:r>
              <a:rPr sz="1200" dirty="0">
                <a:latin typeface="Times New Roman"/>
                <a:cs typeface="Times New Roman"/>
              </a:rPr>
              <a:t>molti di voi </a:t>
            </a:r>
            <a:r>
              <a:rPr sz="1200" spc="-5" dirty="0">
                <a:latin typeface="Times New Roman"/>
                <a:cs typeface="Times New Roman"/>
              </a:rPr>
              <a:t>spendono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idee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insignificanti della vita, </a:t>
            </a:r>
            <a:r>
              <a:rPr sz="1200" dirty="0">
                <a:latin typeface="Times New Roman"/>
                <a:cs typeface="Times New Roman"/>
              </a:rPr>
              <a:t>mentre  </a:t>
            </a:r>
            <a:r>
              <a:rPr sz="1200" spc="-5" dirty="0">
                <a:latin typeface="Times New Roman"/>
                <a:cs typeface="Times New Roman"/>
              </a:rPr>
              <a:t>dimenticate quasi </a:t>
            </a:r>
            <a:r>
              <a:rPr sz="1200" dirty="0">
                <a:latin typeface="Times New Roman"/>
                <a:cs typeface="Times New Roman"/>
              </a:rPr>
              <a:t>del tutto 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più essenziali </a:t>
            </a:r>
            <a:r>
              <a:rPr sz="1200" spc="-5" dirty="0">
                <a:latin typeface="Times New Roman"/>
                <a:cs typeface="Times New Roman"/>
              </a:rPr>
              <a:t>d’importanza eterna, </a:t>
            </a:r>
            <a:r>
              <a:rPr sz="1200" dirty="0">
                <a:latin typeface="Times New Roman"/>
                <a:cs typeface="Times New Roman"/>
              </a:rPr>
              <a:t>quei </a:t>
            </a:r>
            <a:r>
              <a:rPr sz="1200" spc="-5" dirty="0">
                <a:latin typeface="Times New Roman"/>
                <a:cs typeface="Times New Roman"/>
              </a:rPr>
              <a:t>compimenti che </a:t>
            </a:r>
            <a:r>
              <a:rPr sz="1200" dirty="0">
                <a:latin typeface="Times New Roman"/>
                <a:cs typeface="Times New Roman"/>
              </a:rPr>
              <a:t>concernono lo sviluppo di un </a:t>
            </a:r>
            <a:r>
              <a:rPr sz="1200" spc="5" dirty="0">
                <a:latin typeface="Times New Roman"/>
                <a:cs typeface="Times New Roman"/>
              </a:rPr>
              <a:t>modo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lavorare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armonioso </a:t>
            </a:r>
            <a:r>
              <a:rPr sz="1200" dirty="0">
                <a:latin typeface="Times New Roman"/>
                <a:cs typeface="Times New Roman"/>
              </a:rPr>
              <a:t>tra voi ed i vostri </a:t>
            </a:r>
            <a:r>
              <a:rPr sz="1200" spc="-5" dirty="0">
                <a:latin typeface="Times New Roman"/>
                <a:cs typeface="Times New Roman"/>
              </a:rPr>
              <a:t>Aggiustatori.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meta </a:t>
            </a:r>
            <a:r>
              <a:rPr sz="1200" spc="-5" dirty="0">
                <a:latin typeface="Times New Roman"/>
                <a:cs typeface="Times New Roman"/>
              </a:rPr>
              <a:t>dell’esistenza </a:t>
            </a:r>
            <a:r>
              <a:rPr sz="1200" dirty="0">
                <a:latin typeface="Times New Roman"/>
                <a:cs typeface="Times New Roman"/>
              </a:rPr>
              <a:t>umana è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armonizzarsi con </a:t>
            </a:r>
            <a:r>
              <a:rPr sz="1200" dirty="0">
                <a:latin typeface="Times New Roman"/>
                <a:cs typeface="Times New Roman"/>
              </a:rPr>
              <a:t>la divinità  </a:t>
            </a:r>
            <a:r>
              <a:rPr sz="1200" spc="-5" dirty="0">
                <a:latin typeface="Times New Roman"/>
                <a:cs typeface="Times New Roman"/>
              </a:rPr>
              <a:t>dell’Aggiustatore interiore;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impresa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del mortale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una vera </a:t>
            </a:r>
            <a:r>
              <a:rPr sz="1200" spc="-5" dirty="0">
                <a:latin typeface="Times New Roman"/>
                <a:cs typeface="Times New Roman"/>
              </a:rPr>
              <a:t>ed intelligente </a:t>
            </a:r>
            <a:r>
              <a:rPr sz="1200" dirty="0">
                <a:latin typeface="Times New Roman"/>
                <a:cs typeface="Times New Roman"/>
              </a:rPr>
              <a:t>consacrazione  </a:t>
            </a:r>
            <a:r>
              <a:rPr sz="1200" spc="-5" dirty="0">
                <a:latin typeface="Times New Roman"/>
                <a:cs typeface="Times New Roman"/>
              </a:rPr>
              <a:t>agli scopi </a:t>
            </a:r>
            <a:r>
              <a:rPr sz="1200" dirty="0">
                <a:latin typeface="Times New Roman"/>
                <a:cs typeface="Times New Roman"/>
              </a:rPr>
              <a:t>eterni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divino che </a:t>
            </a:r>
            <a:r>
              <a:rPr sz="1200" spc="-5" dirty="0">
                <a:latin typeface="Times New Roman"/>
                <a:cs typeface="Times New Roman"/>
              </a:rPr>
              <a:t>attende </a:t>
            </a:r>
            <a:r>
              <a:rPr sz="1200" dirty="0">
                <a:latin typeface="Times New Roman"/>
                <a:cs typeface="Times New Roman"/>
              </a:rPr>
              <a:t>e lavora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mente. Ma uno sforzo devoto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determinato </a:t>
            </a:r>
            <a:r>
              <a:rPr sz="1200" dirty="0">
                <a:latin typeface="Times New Roman"/>
                <a:cs typeface="Times New Roman"/>
              </a:rPr>
              <a:t>per realizzare il  </a:t>
            </a:r>
            <a:r>
              <a:rPr sz="1200" spc="-5" dirty="0">
                <a:latin typeface="Times New Roman"/>
                <a:cs typeface="Times New Roman"/>
              </a:rPr>
              <a:t>destino eterno </a:t>
            </a:r>
            <a:r>
              <a:rPr sz="1200" dirty="0">
                <a:latin typeface="Times New Roman"/>
                <a:cs typeface="Times New Roman"/>
              </a:rPr>
              <a:t>è totalmente </a:t>
            </a:r>
            <a:r>
              <a:rPr sz="1200" spc="-5" dirty="0">
                <a:latin typeface="Times New Roman"/>
                <a:cs typeface="Times New Roman"/>
              </a:rPr>
              <a:t>compatibile con </a:t>
            </a:r>
            <a:r>
              <a:rPr sz="1200" dirty="0">
                <a:latin typeface="Times New Roman"/>
                <a:cs typeface="Times New Roman"/>
              </a:rPr>
              <a:t>una vita </a:t>
            </a:r>
            <a:r>
              <a:rPr sz="1200" spc="-5" dirty="0">
                <a:latin typeface="Times New Roman"/>
                <a:cs typeface="Times New Roman"/>
              </a:rPr>
              <a:t>spensierata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gioiosa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terrena onorevole e </a:t>
            </a:r>
            <a:r>
              <a:rPr sz="1200" spc="-5" dirty="0">
                <a:latin typeface="Times New Roman"/>
                <a:cs typeface="Times New Roman"/>
              </a:rPr>
              <a:t>riuscita.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cooperazione con </a:t>
            </a:r>
            <a:r>
              <a:rPr sz="1200" dirty="0">
                <a:latin typeface="Times New Roman"/>
                <a:cs typeface="Times New Roman"/>
              </a:rPr>
              <a:t>l’Aggiustatore 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non implica </a:t>
            </a:r>
            <a:r>
              <a:rPr sz="1200" spc="-5" dirty="0">
                <a:latin typeface="Times New Roman"/>
                <a:cs typeface="Times New Roman"/>
              </a:rPr>
              <a:t>l’autotortura, </a:t>
            </a:r>
            <a:r>
              <a:rPr sz="1200" dirty="0">
                <a:latin typeface="Times New Roman"/>
                <a:cs typeface="Times New Roman"/>
              </a:rPr>
              <a:t>la falsa </a:t>
            </a:r>
            <a:r>
              <a:rPr sz="1200" spc="-5" dirty="0">
                <a:latin typeface="Times New Roman"/>
                <a:cs typeface="Times New Roman"/>
              </a:rPr>
              <a:t>devozione </a:t>
            </a:r>
            <a:r>
              <a:rPr sz="1200" dirty="0">
                <a:latin typeface="Times New Roman"/>
                <a:cs typeface="Times New Roman"/>
              </a:rPr>
              <a:t>o un modo </a:t>
            </a:r>
            <a:r>
              <a:rPr sz="1200" spc="-5" dirty="0">
                <a:latin typeface="Times New Roman"/>
                <a:cs typeface="Times New Roman"/>
              </a:rPr>
              <a:t>ipocrita ed ostentativo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svilimento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stessi;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è una vita di </a:t>
            </a:r>
            <a:r>
              <a:rPr sz="1200" spc="-5" dirty="0">
                <a:latin typeface="Times New Roman"/>
                <a:cs typeface="Times New Roman"/>
              </a:rPr>
              <a:t>servizio amorevole </a:t>
            </a:r>
            <a:r>
              <a:rPr sz="1200" dirty="0">
                <a:latin typeface="Times New Roman"/>
                <a:cs typeface="Times New Roman"/>
              </a:rPr>
              <a:t>più che </a:t>
            </a:r>
            <a:r>
              <a:rPr sz="1200" spc="-5" dirty="0">
                <a:latin typeface="Times New Roman"/>
                <a:cs typeface="Times New Roman"/>
              </a:rPr>
              <a:t>un’esistenza </a:t>
            </a:r>
            <a:r>
              <a:rPr sz="1200" dirty="0">
                <a:latin typeface="Times New Roman"/>
                <a:cs typeface="Times New Roman"/>
              </a:rPr>
              <a:t>di apprensione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timorosa.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(1206.3) 110:3.5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confusi, </a:t>
            </a:r>
            <a:r>
              <a:rPr sz="1200" spc="-5" dirty="0">
                <a:latin typeface="Times New Roman"/>
                <a:cs typeface="Times New Roman"/>
              </a:rPr>
              <a:t>perplessi, </a:t>
            </a:r>
            <a:r>
              <a:rPr sz="1200" dirty="0">
                <a:latin typeface="Times New Roman"/>
                <a:cs typeface="Times New Roman"/>
              </a:rPr>
              <a:t>talvolta anche </a:t>
            </a:r>
            <a:r>
              <a:rPr sz="1200" spc="-5" dirty="0">
                <a:latin typeface="Times New Roman"/>
                <a:cs typeface="Times New Roman"/>
              </a:rPr>
              <a:t>scoraggiati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sconcertati,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significa necessariamente resistenza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alle</a:t>
            </a:r>
            <a:endParaRPr sz="1200">
              <a:latin typeface="Times New Roman"/>
              <a:cs typeface="Times New Roman"/>
            </a:endParaRPr>
          </a:p>
          <a:p>
            <a:pPr marL="76200" marR="8953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direttive dell’Aggiustatore interiore.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atteggiamenti denotano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mancanza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cooperazione attiva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Monitore </a:t>
            </a:r>
            <a:r>
              <a:rPr sz="1200" spc="5" dirty="0">
                <a:latin typeface="Times New Roman"/>
                <a:cs typeface="Times New Roman"/>
              </a:rPr>
              <a:t>divino </a:t>
            </a:r>
            <a:r>
              <a:rPr sz="1200" dirty="0">
                <a:latin typeface="Times New Roman"/>
                <a:cs typeface="Times New Roman"/>
              </a:rPr>
              <a:t>e  possono quindi </a:t>
            </a:r>
            <a:r>
              <a:rPr sz="1200" spc="-5" dirty="0">
                <a:latin typeface="Times New Roman"/>
                <a:cs typeface="Times New Roman"/>
              </a:rPr>
              <a:t>ritardare </a:t>
            </a:r>
            <a:r>
              <a:rPr sz="1200" dirty="0">
                <a:latin typeface="Times New Roman"/>
                <a:cs typeface="Times New Roman"/>
              </a:rPr>
              <a:t>un po’ i </a:t>
            </a:r>
            <a:r>
              <a:rPr sz="1200" spc="-5" dirty="0">
                <a:latin typeface="Times New Roman"/>
                <a:cs typeface="Times New Roman"/>
              </a:rPr>
              <a:t>progressi spirituali,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queste difficoltà </a:t>
            </a:r>
            <a:r>
              <a:rPr sz="1200" dirty="0">
                <a:latin typeface="Times New Roman"/>
                <a:cs typeface="Times New Roman"/>
              </a:rPr>
              <a:t>emotive intellettuali non </a:t>
            </a:r>
            <a:r>
              <a:rPr sz="1200" spc="-5" dirty="0">
                <a:latin typeface="Times New Roman"/>
                <a:cs typeface="Times New Roman"/>
              </a:rPr>
              <a:t>interferiscono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minimamente</a:t>
            </a:r>
            <a:endParaRPr sz="1200">
              <a:latin typeface="Times New Roman"/>
              <a:cs typeface="Times New Roman"/>
            </a:endParaRPr>
          </a:p>
          <a:p>
            <a:pPr marL="76200" marR="23812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certezza di </a:t>
            </a:r>
            <a:r>
              <a:rPr sz="1200" spc="-5" dirty="0">
                <a:latin typeface="Times New Roman"/>
                <a:cs typeface="Times New Roman"/>
              </a:rPr>
              <a:t>sopravvivenza dell’anima </a:t>
            </a:r>
            <a:r>
              <a:rPr sz="1200" dirty="0">
                <a:latin typeface="Times New Roman"/>
                <a:cs typeface="Times New Roman"/>
              </a:rPr>
              <a:t>che conosce </a:t>
            </a:r>
            <a:r>
              <a:rPr sz="1200" spc="-5" dirty="0">
                <a:latin typeface="Times New Roman"/>
                <a:cs typeface="Times New Roman"/>
              </a:rPr>
              <a:t>Dio. L’ignoranza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non può mai </a:t>
            </a:r>
            <a:r>
              <a:rPr sz="1200" spc="-5" dirty="0">
                <a:latin typeface="Times New Roman"/>
                <a:cs typeface="Times New Roman"/>
              </a:rPr>
              <a:t>impedire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sopravvivenza; </a:t>
            </a:r>
            <a:r>
              <a:rPr sz="1200" dirty="0">
                <a:latin typeface="Times New Roman"/>
                <a:cs typeface="Times New Roman"/>
              </a:rPr>
              <a:t>né lo  possono i dubbi che </a:t>
            </a:r>
            <a:r>
              <a:rPr sz="1200" spc="-5" dirty="0">
                <a:latin typeface="Times New Roman"/>
                <a:cs typeface="Times New Roman"/>
              </a:rPr>
              <a:t>causano confusione </a:t>
            </a:r>
            <a:r>
              <a:rPr sz="1200" dirty="0">
                <a:latin typeface="Times New Roman"/>
                <a:cs typeface="Times New Roman"/>
              </a:rPr>
              <a:t>od incertezza </a:t>
            </a:r>
            <a:r>
              <a:rPr sz="1200" spc="-5" dirty="0">
                <a:latin typeface="Times New Roman"/>
                <a:cs typeface="Times New Roman"/>
              </a:rPr>
              <a:t>timorosa. Soltanto la resistenza cosciente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guida dell’Aggiustatore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impedire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dell’anima immortale </a:t>
            </a:r>
            <a:r>
              <a:rPr sz="1200" spc="5" dirty="0">
                <a:latin typeface="Times New Roman"/>
                <a:cs typeface="Times New Roman"/>
              </a:rPr>
              <a:t>in</a:t>
            </a:r>
            <a:r>
              <a:rPr sz="1200" dirty="0">
                <a:latin typeface="Times New Roman"/>
                <a:cs typeface="Times New Roman"/>
              </a:rPr>
              <a:t> evoluzione.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58809" cy="39630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939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(1206.4) 110:3.6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dovete considerare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cooperazione con il vostro </a:t>
            </a:r>
            <a:r>
              <a:rPr sz="1200" spc="-5" dirty="0">
                <a:latin typeface="Times New Roman"/>
                <a:cs typeface="Times New Roman"/>
              </a:rPr>
              <a:t>Aggiustatore come </a:t>
            </a:r>
            <a:r>
              <a:rPr sz="1200" dirty="0">
                <a:latin typeface="Times New Roman"/>
                <a:cs typeface="Times New Roman"/>
              </a:rPr>
              <a:t>un processo </a:t>
            </a:r>
            <a:r>
              <a:rPr sz="1200" spc="-5" dirty="0">
                <a:latin typeface="Times New Roman"/>
                <a:cs typeface="Times New Roman"/>
              </a:rPr>
              <a:t>particolarmente cosciente,  perché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è; </a:t>
            </a:r>
            <a:r>
              <a:rPr sz="1200" dirty="0">
                <a:latin typeface="Times New Roman"/>
                <a:cs typeface="Times New Roman"/>
              </a:rPr>
              <a:t>ma i vostri </a:t>
            </a:r>
            <a:r>
              <a:rPr sz="1200" spc="-5" dirty="0">
                <a:latin typeface="Times New Roman"/>
                <a:cs typeface="Times New Roman"/>
              </a:rPr>
              <a:t>moventi </a:t>
            </a:r>
            <a:r>
              <a:rPr sz="1200" dirty="0">
                <a:latin typeface="Times New Roman"/>
                <a:cs typeface="Times New Roman"/>
              </a:rPr>
              <a:t>e le vostre decisioni, le vostre determinazioni </a:t>
            </a:r>
            <a:r>
              <a:rPr sz="1200" spc="-5" dirty="0">
                <a:latin typeface="Times New Roman"/>
                <a:cs typeface="Times New Roman"/>
              </a:rPr>
              <a:t>sincere ed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desideri supremi, </a:t>
            </a:r>
            <a:r>
              <a:rPr sz="1200" dirty="0">
                <a:latin typeface="Times New Roman"/>
                <a:cs typeface="Times New Roman"/>
              </a:rPr>
              <a:t>costituiscono  una </a:t>
            </a:r>
            <a:r>
              <a:rPr sz="1200" spc="-5" dirty="0">
                <a:latin typeface="Times New Roman"/>
                <a:cs typeface="Times New Roman"/>
              </a:rPr>
              <a:t>reale ed efficace cooperazione. Voi potete </a:t>
            </a:r>
            <a:r>
              <a:rPr sz="1200" dirty="0">
                <a:latin typeface="Times New Roman"/>
                <a:cs typeface="Times New Roman"/>
              </a:rPr>
              <a:t>accrescere </a:t>
            </a:r>
            <a:r>
              <a:rPr sz="1200" spc="-5" dirty="0">
                <a:latin typeface="Times New Roman"/>
                <a:cs typeface="Times New Roman"/>
              </a:rPr>
              <a:t>coscientemente </a:t>
            </a:r>
            <a:r>
              <a:rPr sz="1200" dirty="0">
                <a:latin typeface="Times New Roman"/>
                <a:cs typeface="Times New Roman"/>
              </a:rPr>
              <a:t>l’armonia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l’Aggiustatore: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58800" marR="5949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(1206.5) 110:3.7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Scegliendo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rispondere alla guida divina; basando </a:t>
            </a:r>
            <a:r>
              <a:rPr sz="1200" dirty="0">
                <a:latin typeface="Times New Roman"/>
                <a:cs typeface="Times New Roman"/>
              </a:rPr>
              <a:t>sinceramente la vostra vita umana sulla </a:t>
            </a:r>
            <a:r>
              <a:rPr sz="1200" spc="-5" dirty="0">
                <a:latin typeface="Times New Roman"/>
                <a:cs typeface="Times New Roman"/>
              </a:rPr>
              <a:t>coscienza  </a:t>
            </a:r>
            <a:r>
              <a:rPr sz="1200" dirty="0">
                <a:latin typeface="Times New Roman"/>
                <a:cs typeface="Times New Roman"/>
              </a:rPr>
              <a:t>più alta </a:t>
            </a:r>
            <a:r>
              <a:rPr sz="1200" spc="-5" dirty="0">
                <a:latin typeface="Times New Roman"/>
                <a:cs typeface="Times New Roman"/>
              </a:rPr>
              <a:t>della verità, </a:t>
            </a:r>
            <a:r>
              <a:rPr sz="1200" dirty="0">
                <a:latin typeface="Times New Roman"/>
                <a:cs typeface="Times New Roman"/>
              </a:rPr>
              <a:t>della bellezza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bontà, e </a:t>
            </a:r>
            <a:r>
              <a:rPr sz="1200" spc="-5" dirty="0">
                <a:latin typeface="Times New Roman"/>
                <a:cs typeface="Times New Roman"/>
              </a:rPr>
              <a:t>coordinando </a:t>
            </a:r>
            <a:r>
              <a:rPr sz="1200" dirty="0">
                <a:latin typeface="Times New Roman"/>
                <a:cs typeface="Times New Roman"/>
              </a:rPr>
              <a:t>poi queste qualità di divinità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 saggezza, dell’adorazione, della </a:t>
            </a:r>
            <a:r>
              <a:rPr sz="1200" dirty="0">
                <a:latin typeface="Times New Roman"/>
                <a:cs typeface="Times New Roman"/>
              </a:rPr>
              <a:t>fede e dell’amore.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58800" marR="6832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(1206.6) 110:3.8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Amando </a:t>
            </a:r>
            <a:r>
              <a:rPr sz="1200" spc="-10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desiderando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simili a lui — il </a:t>
            </a:r>
            <a:r>
              <a:rPr sz="1200" spc="-5" dirty="0">
                <a:latin typeface="Times New Roman"/>
                <a:cs typeface="Times New Roman"/>
              </a:rPr>
              <a:t>riconoscimento sincero della paternità </a:t>
            </a:r>
            <a:r>
              <a:rPr sz="1200" dirty="0">
                <a:latin typeface="Times New Roman"/>
                <a:cs typeface="Times New Roman"/>
              </a:rPr>
              <a:t>divina e  </a:t>
            </a:r>
            <a:r>
              <a:rPr sz="1200" spc="-5" dirty="0">
                <a:latin typeface="Times New Roman"/>
                <a:cs typeface="Times New Roman"/>
              </a:rPr>
              <a:t>l’adorazione affettuosa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Genitore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1196340">
              <a:lnSpc>
                <a:spcPts val="137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(1206.7) 110:3.9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Amando 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desiderando sinceramente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servirli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sentito della  </a:t>
            </a:r>
            <a:r>
              <a:rPr sz="1200" spc="-5" dirty="0">
                <a:latin typeface="Times New Roman"/>
                <a:cs typeface="Times New Roman"/>
              </a:rPr>
              <a:t>fratellanza degli </a:t>
            </a:r>
            <a:r>
              <a:rPr sz="1200" dirty="0">
                <a:latin typeface="Times New Roman"/>
                <a:cs typeface="Times New Roman"/>
              </a:rPr>
              <a:t>uomini unita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affetto saggio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intelligente </a:t>
            </a:r>
            <a:r>
              <a:rPr sz="1200" dirty="0">
                <a:latin typeface="Times New Roman"/>
                <a:cs typeface="Times New Roman"/>
              </a:rPr>
              <a:t>per ciascuno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simili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7277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(1206.8) 110:3.10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Accettando gioiosamente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cittadinanza cosmica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onesto dei vostri </a:t>
            </a:r>
            <a:r>
              <a:rPr sz="1200" spc="-5" dirty="0">
                <a:latin typeface="Times New Roman"/>
                <a:cs typeface="Times New Roman"/>
              </a:rPr>
              <a:t>obblighi  progressivi verso l’Essere Supremo, </a:t>
            </a:r>
            <a:r>
              <a:rPr sz="1200" dirty="0">
                <a:latin typeface="Times New Roman"/>
                <a:cs typeface="Times New Roman"/>
              </a:rPr>
              <a:t>la consapevolezza </a:t>
            </a:r>
            <a:r>
              <a:rPr sz="1200" spc="-5" dirty="0">
                <a:latin typeface="Times New Roman"/>
                <a:cs typeface="Times New Roman"/>
              </a:rPr>
              <a:t>dell’interdipendenza </a:t>
            </a:r>
            <a:r>
              <a:rPr sz="1200" dirty="0">
                <a:latin typeface="Times New Roman"/>
                <a:cs typeface="Times New Roman"/>
              </a:rPr>
              <a:t>tra l’uomo evoluzionario e 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in  evoluzione.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nascita della moralità </a:t>
            </a:r>
            <a:r>
              <a:rPr sz="1200" dirty="0">
                <a:latin typeface="Times New Roman"/>
                <a:cs typeface="Times New Roman"/>
              </a:rPr>
              <a:t>cosmica e </a:t>
            </a:r>
            <a:r>
              <a:rPr sz="1200" spc="-5" dirty="0">
                <a:latin typeface="Times New Roman"/>
                <a:cs typeface="Times New Roman"/>
              </a:rPr>
              <a:t>l’alba </a:t>
            </a:r>
            <a:r>
              <a:rPr sz="1200" dirty="0">
                <a:latin typeface="Times New Roman"/>
                <a:cs typeface="Times New Roman"/>
              </a:rPr>
              <a:t>della realizzazione </a:t>
            </a:r>
            <a:r>
              <a:rPr sz="1200" spc="-5" dirty="0">
                <a:latin typeface="Times New Roman"/>
                <a:cs typeface="Times New Roman"/>
              </a:rPr>
              <a:t>del dovere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lavoro dell’Aggiustatore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nella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mente</a:t>
            </a:r>
            <a:endParaRPr sz="1600">
              <a:latin typeface="Times New Roman"/>
              <a:cs typeface="Times New Roman"/>
            </a:endParaRPr>
          </a:p>
          <a:p>
            <a:pPr marL="101600" marR="19939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(1207.1) 110:4.1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corrente continua dell’intelligenza cosmica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arriva sui circuiti maestri 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stretto 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l’intelligenza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l’energia spirituale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universi. </a:t>
            </a:r>
            <a:r>
              <a:rPr sz="1200" dirty="0">
                <a:latin typeface="Times New Roman"/>
                <a:cs typeface="Times New Roman"/>
              </a:rPr>
              <a:t>Ma tali </a:t>
            </a:r>
            <a:r>
              <a:rPr sz="1200" spc="-5" dirty="0">
                <a:latin typeface="Times New Roman"/>
                <a:cs typeface="Times New Roman"/>
              </a:rPr>
              <a:t>potenti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abitanti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833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159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interiori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trasmettere </a:t>
            </a:r>
            <a:r>
              <a:rPr sz="1200" dirty="0">
                <a:latin typeface="Times New Roman"/>
                <a:cs typeface="Times New Roman"/>
              </a:rPr>
              <a:t>molti di questi </a:t>
            </a:r>
            <a:r>
              <a:rPr sz="1200" spc="-5" dirty="0">
                <a:latin typeface="Times New Roman"/>
                <a:cs typeface="Times New Roman"/>
              </a:rPr>
              <a:t>tesori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e di verità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mente dei </a:t>
            </a:r>
            <a:r>
              <a:rPr sz="1200" spc="-5" dirty="0">
                <a:latin typeface="Times New Roman"/>
                <a:cs typeface="Times New Roman"/>
              </a:rPr>
              <a:t>loro soggetti mortali </a:t>
            </a:r>
            <a:r>
              <a:rPr sz="1200" dirty="0">
                <a:latin typeface="Times New Roman"/>
                <a:cs typeface="Times New Roman"/>
              </a:rPr>
              <a:t>a causa della  </a:t>
            </a:r>
            <a:r>
              <a:rPr sz="1200" spc="-5" dirty="0">
                <a:latin typeface="Times New Roman"/>
                <a:cs typeface="Times New Roman"/>
              </a:rPr>
              <a:t>mancanza </a:t>
            </a:r>
            <a:r>
              <a:rPr sz="1200" dirty="0">
                <a:latin typeface="Times New Roman"/>
                <a:cs typeface="Times New Roman"/>
              </a:rPr>
              <a:t>di una natura comune e </a:t>
            </a:r>
            <a:r>
              <a:rPr sz="1200" spc="-5" dirty="0">
                <a:latin typeface="Times New Roman"/>
                <a:cs typeface="Times New Roman"/>
              </a:rPr>
              <a:t>dell’assenza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riconoscimento responsivo.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83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(1207.2) 110:4.2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impegnato </a:t>
            </a:r>
            <a:r>
              <a:rPr sz="1200" dirty="0">
                <a:latin typeface="Times New Roman"/>
                <a:cs typeface="Times New Roman"/>
              </a:rPr>
              <a:t>in uno </a:t>
            </a:r>
            <a:r>
              <a:rPr sz="1200" spc="-5" dirty="0">
                <a:latin typeface="Times New Roman"/>
                <a:cs typeface="Times New Roman"/>
              </a:rPr>
              <a:t>sforzo costante per spiritualizzare </a:t>
            </a:r>
            <a:r>
              <a:rPr sz="1200" dirty="0">
                <a:latin typeface="Times New Roman"/>
                <a:cs typeface="Times New Roman"/>
              </a:rPr>
              <a:t>la vostra mente in modo da far  </a:t>
            </a:r>
            <a:r>
              <a:rPr sz="1200" spc="-5" dirty="0">
                <a:latin typeface="Times New Roman"/>
                <a:cs typeface="Times New Roman"/>
              </a:rPr>
              <a:t>evolvere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anima morontiale; </a:t>
            </a:r>
            <a:r>
              <a:rPr sz="1200" dirty="0">
                <a:latin typeface="Times New Roman"/>
                <a:cs typeface="Times New Roman"/>
              </a:rPr>
              <a:t>ma voi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generalmente </a:t>
            </a:r>
            <a:r>
              <a:rPr sz="1200" spc="-5" dirty="0">
                <a:latin typeface="Times New Roman"/>
                <a:cs typeface="Times New Roman"/>
              </a:rPr>
              <a:t>ignari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ministero interiore.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incapaci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distinguere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prodotto </a:t>
            </a:r>
            <a:r>
              <a:rPr sz="1200" dirty="0">
                <a:latin typeface="Times New Roman"/>
                <a:cs typeface="Times New Roman"/>
              </a:rPr>
              <a:t>del vostro intelletto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quello delle attività congiunte </a:t>
            </a:r>
            <a:r>
              <a:rPr sz="1200" dirty="0">
                <a:latin typeface="Times New Roman"/>
                <a:cs typeface="Times New Roman"/>
              </a:rPr>
              <a:t>della vostra anima 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dell’Aggiustatore.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(1207.3) 110:4.3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repentine </a:t>
            </a:r>
            <a:r>
              <a:rPr sz="1200" spc="-5" dirty="0">
                <a:latin typeface="Times New Roman"/>
                <a:cs typeface="Times New Roman"/>
              </a:rPr>
              <a:t>presentazioni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pensieri, </a:t>
            </a:r>
            <a:r>
              <a:rPr sz="1200" dirty="0">
                <a:latin typeface="Times New Roman"/>
                <a:cs typeface="Times New Roman"/>
              </a:rPr>
              <a:t>certe conclusioni ed </a:t>
            </a:r>
            <a:r>
              <a:rPr sz="1200" spc="-5" dirty="0">
                <a:latin typeface="Times New Roman"/>
                <a:cs typeface="Times New Roman"/>
              </a:rPr>
              <a:t>altre immagini mentali </a:t>
            </a:r>
            <a:r>
              <a:rPr sz="1200" dirty="0">
                <a:latin typeface="Times New Roman"/>
                <a:cs typeface="Times New Roman"/>
              </a:rPr>
              <a:t>sono talvolta </a:t>
            </a:r>
            <a:r>
              <a:rPr sz="1200" spc="-5" dirty="0">
                <a:latin typeface="Times New Roman"/>
                <a:cs typeface="Times New Roman"/>
              </a:rPr>
              <a:t>l’opera </a:t>
            </a:r>
            <a:r>
              <a:rPr sz="1200" dirty="0">
                <a:latin typeface="Times New Roman"/>
                <a:cs typeface="Times New Roman"/>
              </a:rPr>
              <a:t>diretta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indiretta dell’Aggiustatore; </a:t>
            </a:r>
            <a:r>
              <a:rPr sz="1200" dirty="0">
                <a:latin typeface="Times New Roman"/>
                <a:cs typeface="Times New Roman"/>
              </a:rPr>
              <a:t>ma molto più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esse </a:t>
            </a:r>
            <a:r>
              <a:rPr sz="1200" spc="-5" dirty="0">
                <a:latin typeface="Times New Roman"/>
                <a:cs typeface="Times New Roman"/>
              </a:rPr>
              <a:t>sono l’emersione </a:t>
            </a:r>
            <a:r>
              <a:rPr sz="1200" dirty="0">
                <a:latin typeface="Times New Roman"/>
                <a:cs typeface="Times New Roman"/>
              </a:rPr>
              <a:t>improvvisa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d’idee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raccolte sui  livelli mentali sommersi, avvenimenti naturali </a:t>
            </a:r>
            <a:r>
              <a:rPr sz="1200" dirty="0">
                <a:latin typeface="Times New Roman"/>
                <a:cs typeface="Times New Roman"/>
              </a:rPr>
              <a:t>e comuni </a:t>
            </a:r>
            <a:r>
              <a:rPr sz="1200" spc="-5" dirty="0">
                <a:latin typeface="Times New Roman"/>
                <a:cs typeface="Times New Roman"/>
              </a:rPr>
              <a:t>della normale funzione psichica </a:t>
            </a:r>
            <a:r>
              <a:rPr sz="1200" dirty="0">
                <a:latin typeface="Times New Roman"/>
                <a:cs typeface="Times New Roman"/>
              </a:rPr>
              <a:t>ordinaria </a:t>
            </a:r>
            <a:r>
              <a:rPr sz="1200" spc="-5" dirty="0">
                <a:latin typeface="Times New Roman"/>
                <a:cs typeface="Times New Roman"/>
              </a:rPr>
              <a:t>inerente ai circuiti </a:t>
            </a:r>
            <a:r>
              <a:rPr sz="1200" dirty="0">
                <a:latin typeface="Times New Roman"/>
                <a:cs typeface="Times New Roman"/>
              </a:rPr>
              <a:t>della mente 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in evoluzione. (In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emanazioni </a:t>
            </a:r>
            <a:r>
              <a:rPr sz="1200" spc="-5" dirty="0">
                <a:latin typeface="Times New Roman"/>
                <a:cs typeface="Times New Roman"/>
              </a:rPr>
              <a:t>subcoscienti,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rivelazioni dell’Aggiustatore </a:t>
            </a:r>
            <a:r>
              <a:rPr sz="1200" dirty="0">
                <a:latin typeface="Times New Roman"/>
                <a:cs typeface="Times New Roman"/>
              </a:rPr>
              <a:t>appaiono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 del superconscio.)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92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(1207.4) 110:4.4 </a:t>
            </a:r>
            <a:r>
              <a:rPr sz="1200" spc="-5" dirty="0">
                <a:latin typeface="Times New Roman"/>
                <a:cs typeface="Times New Roman"/>
              </a:rPr>
              <a:t>Affidate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questioni mentali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oltrepassano </a:t>
            </a:r>
            <a:r>
              <a:rPr sz="1200" dirty="0">
                <a:latin typeface="Times New Roman"/>
                <a:cs typeface="Times New Roman"/>
              </a:rPr>
              <a:t>il livello della </a:t>
            </a:r>
            <a:r>
              <a:rPr sz="1200" spc="-5" dirty="0">
                <a:latin typeface="Times New Roman"/>
                <a:cs typeface="Times New Roman"/>
              </a:rPr>
              <a:t>coscienza alla custodia degli Aggiustatori. A </a:t>
            </a:r>
            <a:r>
              <a:rPr sz="1200" dirty="0">
                <a:latin typeface="Times New Roman"/>
                <a:cs typeface="Times New Roman"/>
              </a:rPr>
              <a:t>tempo  </a:t>
            </a:r>
            <a:r>
              <a:rPr sz="1200" spc="-5" dirty="0">
                <a:latin typeface="Times New Roman"/>
                <a:cs typeface="Times New Roman"/>
              </a:rPr>
              <a:t>debito, se </a:t>
            </a:r>
            <a:r>
              <a:rPr sz="1200" dirty="0">
                <a:latin typeface="Times New Roman"/>
                <a:cs typeface="Times New Roman"/>
              </a:rPr>
              <a:t>non in questo mondo in </a:t>
            </a:r>
            <a:r>
              <a:rPr sz="1200" spc="-5" dirty="0">
                <a:latin typeface="Times New Roman"/>
                <a:cs typeface="Times New Roman"/>
              </a:rPr>
              <a:t>seguito nei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dimore, essi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renderanno largamente </a:t>
            </a:r>
            <a:r>
              <a:rPr sz="1200" dirty="0">
                <a:latin typeface="Times New Roman"/>
                <a:cs typeface="Times New Roman"/>
              </a:rPr>
              <a:t>conto della </a:t>
            </a:r>
            <a:r>
              <a:rPr sz="1200" spc="-5" dirty="0">
                <a:latin typeface="Times New Roman"/>
                <a:cs typeface="Times New Roman"/>
              </a:rPr>
              <a:t>loro gestione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faranno apparire </a:t>
            </a:r>
            <a:r>
              <a:rPr sz="1200" dirty="0">
                <a:latin typeface="Times New Roman"/>
                <a:cs typeface="Times New Roman"/>
              </a:rPr>
              <a:t>i significati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affidati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custodia. Se sopravviverete, essi risusciteranno ogni </a:t>
            </a:r>
            <a:r>
              <a:rPr sz="1200" spc="5" dirty="0">
                <a:latin typeface="Times New Roman"/>
                <a:cs typeface="Times New Roman"/>
              </a:rPr>
              <a:t>tesoro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valore della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71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(1207.5) 110:4.5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immenso abisso </a:t>
            </a:r>
            <a:r>
              <a:rPr sz="1200" dirty="0">
                <a:latin typeface="Times New Roman"/>
                <a:cs typeface="Times New Roman"/>
              </a:rPr>
              <a:t>tra l’umano e il divino, tra l’uomo e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così largamente </a:t>
            </a:r>
            <a:r>
              <a:rPr sz="1200" dirty="0">
                <a:latin typeface="Times New Roman"/>
                <a:cs typeface="Times New Roman"/>
              </a:rPr>
              <a:t>controllate  da </a:t>
            </a:r>
            <a:r>
              <a:rPr sz="1200" spc="-5" dirty="0">
                <a:latin typeface="Times New Roman"/>
                <a:cs typeface="Times New Roman"/>
              </a:rPr>
              <a:t>processi chimici ed elettrici,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altamente </a:t>
            </a:r>
            <a:r>
              <a:rPr sz="1200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agli animali nel loro comportamento ordinario, così </a:t>
            </a:r>
            <a:r>
              <a:rPr sz="1200" dirty="0">
                <a:latin typeface="Times New Roman"/>
                <a:cs typeface="Times New Roman"/>
              </a:rPr>
              <a:t>emotive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reazioni  </a:t>
            </a:r>
            <a:r>
              <a:rPr sz="1200" spc="-5" dirty="0">
                <a:latin typeface="Times New Roman"/>
                <a:cs typeface="Times New Roman"/>
              </a:rPr>
              <a:t>abituali, che </a:t>
            </a:r>
            <a:r>
              <a:rPr sz="1200" dirty="0">
                <a:latin typeface="Times New Roman"/>
                <a:cs typeface="Times New Roman"/>
              </a:rPr>
              <a:t>diventa estremamente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per i Monitori </a:t>
            </a:r>
            <a:r>
              <a:rPr sz="1200" spc="-5" dirty="0">
                <a:latin typeface="Times New Roman"/>
                <a:cs typeface="Times New Roman"/>
              </a:rPr>
              <a:t>guidarle </a:t>
            </a:r>
            <a:r>
              <a:rPr sz="1200" dirty="0">
                <a:latin typeface="Times New Roman"/>
                <a:cs typeface="Times New Roman"/>
              </a:rPr>
              <a:t>e dirigerle. </a:t>
            </a:r>
            <a:r>
              <a:rPr sz="1200" spc="-5" dirty="0">
                <a:latin typeface="Times New Roman"/>
                <a:cs typeface="Times New Roman"/>
              </a:rPr>
              <a:t>Voi siete talmente </a:t>
            </a:r>
            <a:r>
              <a:rPr sz="1200" dirty="0">
                <a:latin typeface="Times New Roman"/>
                <a:cs typeface="Times New Roman"/>
              </a:rPr>
              <a:t>privi di </a:t>
            </a:r>
            <a:r>
              <a:rPr sz="1200" spc="-5" dirty="0">
                <a:latin typeface="Times New Roman"/>
                <a:cs typeface="Times New Roman"/>
              </a:rPr>
              <a:t>decisioni coraggiose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cooperazione consacrata che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Aggiustatori interiori si trovano quasi nell’impossibilità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comunicare direttamente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 mente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dirty="0">
                <a:latin typeface="Times New Roman"/>
                <a:cs typeface="Times New Roman"/>
              </a:rPr>
              <a:t>Anche quando </a:t>
            </a:r>
            <a:r>
              <a:rPr sz="1200" spc="-5" dirty="0">
                <a:latin typeface="Times New Roman"/>
                <a:cs typeface="Times New Roman"/>
              </a:rPr>
              <a:t>riescono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proiettare </a:t>
            </a:r>
            <a:r>
              <a:rPr sz="1200" dirty="0">
                <a:latin typeface="Times New Roman"/>
                <a:cs typeface="Times New Roman"/>
              </a:rPr>
              <a:t>uno sprazzo di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all’anima </a:t>
            </a:r>
            <a:r>
              <a:rPr sz="1200" dirty="0">
                <a:latin typeface="Times New Roman"/>
                <a:cs typeface="Times New Roman"/>
              </a:rPr>
              <a:t>mortale in evoluzione,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rivelazione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0384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8784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spirituale spesso acceca </a:t>
            </a:r>
            <a:r>
              <a:rPr sz="1200" dirty="0">
                <a:latin typeface="Times New Roman"/>
                <a:cs typeface="Times New Roman"/>
              </a:rPr>
              <a:t>talmente 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provocare </a:t>
            </a:r>
            <a:r>
              <a:rPr sz="1200" dirty="0">
                <a:latin typeface="Times New Roman"/>
                <a:cs typeface="Times New Roman"/>
              </a:rPr>
              <a:t>una crisi di </a:t>
            </a:r>
            <a:r>
              <a:rPr sz="1200" spc="-5" dirty="0">
                <a:latin typeface="Times New Roman"/>
                <a:cs typeface="Times New Roman"/>
              </a:rPr>
              <a:t>fanatismo </a:t>
            </a:r>
            <a:r>
              <a:rPr sz="1200" dirty="0">
                <a:latin typeface="Times New Roman"/>
                <a:cs typeface="Times New Roman"/>
              </a:rPr>
              <a:t>o da </a:t>
            </a:r>
            <a:r>
              <a:rPr sz="1200" spc="-5" dirty="0">
                <a:latin typeface="Times New Roman"/>
                <a:cs typeface="Times New Roman"/>
              </a:rPr>
              <a:t>scatenare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-5" dirty="0">
                <a:latin typeface="Times New Roman"/>
                <a:cs typeface="Times New Roman"/>
              </a:rPr>
              <a:t>altro sconvolgimento  intellettuale con risultati disastrosi. </a:t>
            </a:r>
            <a:r>
              <a:rPr sz="1200" dirty="0">
                <a:latin typeface="Times New Roman"/>
                <a:cs typeface="Times New Roman"/>
              </a:rPr>
              <a:t>Molte nuove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strani </a:t>
            </a:r>
            <a:r>
              <a:rPr sz="1200" dirty="0">
                <a:latin typeface="Times New Roman"/>
                <a:cs typeface="Times New Roman"/>
              </a:rPr>
              <a:t>“ismi” </a:t>
            </a:r>
            <a:r>
              <a:rPr sz="1200" spc="-5" dirty="0">
                <a:latin typeface="Times New Roman"/>
                <a:cs typeface="Times New Roman"/>
              </a:rPr>
              <a:t>sono nati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comunicazioni abortite, imperfette, </a:t>
            </a:r>
            <a:r>
              <a:rPr sz="1200" dirty="0">
                <a:latin typeface="Times New Roman"/>
                <a:cs typeface="Times New Roman"/>
              </a:rPr>
              <a:t>mal  </a:t>
            </a:r>
            <a:r>
              <a:rPr sz="1200" spc="-5" dirty="0">
                <a:latin typeface="Times New Roman"/>
                <a:cs typeface="Times New Roman"/>
              </a:rPr>
              <a:t>comprese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deformate degli Aggiustatori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49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(1207.6) 110:4.6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anni, come mostrano gli archivi </a:t>
            </a:r>
            <a:r>
              <a:rPr sz="1200" dirty="0">
                <a:latin typeface="Times New Roman"/>
                <a:cs typeface="Times New Roman"/>
              </a:rPr>
              <a:t>di Jerusem, in </a:t>
            </a:r>
            <a:r>
              <a:rPr sz="1200" spc="-5" dirty="0">
                <a:latin typeface="Times New Roman"/>
                <a:cs typeface="Times New Roman"/>
              </a:rPr>
              <a:t>ogni generazione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vissuti sempre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esseri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Aggiustatori auto-operanti. Questo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quadro allarmante,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che  </a:t>
            </a:r>
            <a:r>
              <a:rPr sz="1200" dirty="0">
                <a:latin typeface="Times New Roman"/>
                <a:cs typeface="Times New Roman"/>
              </a:rPr>
              <a:t>sovrintendono </a:t>
            </a:r>
            <a:r>
              <a:rPr sz="1200" spc="-5" dirty="0">
                <a:latin typeface="Times New Roman"/>
                <a:cs typeface="Times New Roman"/>
              </a:rPr>
              <a:t>Satania guardano con favore alle </a:t>
            </a:r>
            <a:r>
              <a:rPr sz="1200" dirty="0">
                <a:latin typeface="Times New Roman"/>
                <a:cs typeface="Times New Roman"/>
              </a:rPr>
              <a:t>proposte di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dei vostri </a:t>
            </a:r>
            <a:r>
              <a:rPr sz="1200" spc="-5" dirty="0">
                <a:latin typeface="Times New Roman"/>
                <a:cs typeface="Times New Roman"/>
              </a:rPr>
              <a:t>supervisori planetari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immediati che </a:t>
            </a:r>
            <a:r>
              <a:rPr sz="1200" dirty="0">
                <a:latin typeface="Times New Roman"/>
                <a:cs typeface="Times New Roman"/>
              </a:rPr>
              <a:t>raccomandano  </a:t>
            </a:r>
            <a:r>
              <a:rPr sz="1200" spc="-5" dirty="0">
                <a:latin typeface="Times New Roman"/>
                <a:cs typeface="Times New Roman"/>
              </a:rPr>
              <a:t>l’assunzione </a:t>
            </a:r>
            <a:r>
              <a:rPr sz="1200" dirty="0">
                <a:latin typeface="Times New Roman"/>
                <a:cs typeface="Times New Roman"/>
              </a:rPr>
              <a:t>di misure </a:t>
            </a:r>
            <a:r>
              <a:rPr sz="1200" spc="-5" dirty="0">
                <a:latin typeface="Times New Roman"/>
                <a:cs typeface="Times New Roman"/>
              </a:rPr>
              <a:t>atte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dirty="0">
                <a:latin typeface="Times New Roman"/>
                <a:cs typeface="Times New Roman"/>
              </a:rPr>
              <a:t>e a conservare i tipi spirituali </a:t>
            </a:r>
            <a:r>
              <a:rPr sz="1200" spc="-5" dirty="0">
                <a:latin typeface="Times New Roman"/>
                <a:cs typeface="Times New Roman"/>
              </a:rPr>
              <a:t>superiori delle </a:t>
            </a:r>
            <a:r>
              <a:rPr sz="1200" dirty="0">
                <a:latin typeface="Times New Roman"/>
                <a:cs typeface="Times New Roman"/>
              </a:rPr>
              <a:t>razze di</a:t>
            </a:r>
            <a:r>
              <a:rPr sz="1200" spc="-5" dirty="0">
                <a:latin typeface="Times New Roman"/>
                <a:cs typeface="Times New Roman"/>
              </a:rPr>
              <a:t> 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Concetti errati sulla guida degli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Aggiustatori</a:t>
            </a:r>
            <a:endParaRPr sz="1600">
              <a:latin typeface="Times New Roman"/>
              <a:cs typeface="Times New Roman"/>
            </a:endParaRPr>
          </a:p>
          <a:p>
            <a:pPr marL="76200" marR="81915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(1207.7) 110:5.1 </a:t>
            </a:r>
            <a:r>
              <a:rPr sz="1200" spc="-5" dirty="0">
                <a:latin typeface="Times New Roman"/>
                <a:cs typeface="Times New Roman"/>
              </a:rPr>
              <a:t>Non confondete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mischiate </a:t>
            </a:r>
            <a:r>
              <a:rPr sz="1200" dirty="0">
                <a:latin typeface="Times New Roman"/>
                <a:cs typeface="Times New Roman"/>
              </a:rPr>
              <a:t>la missione e l’influenza </a:t>
            </a:r>
            <a:r>
              <a:rPr sz="1200" spc="-5" dirty="0">
                <a:latin typeface="Times New Roman"/>
                <a:cs typeface="Times New Roman"/>
              </a:rPr>
              <a:t>dell’Aggiustatore con quella che </a:t>
            </a:r>
            <a:r>
              <a:rPr sz="1200" dirty="0">
                <a:latin typeface="Times New Roman"/>
                <a:cs typeface="Times New Roman"/>
              </a:rPr>
              <a:t>viene comunemente  </a:t>
            </a:r>
            <a:r>
              <a:rPr sz="1200" spc="-5" dirty="0">
                <a:latin typeface="Times New Roman"/>
                <a:cs typeface="Times New Roman"/>
              </a:rPr>
              <a:t>chiamata coscienza, esse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direttamente collegate.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 è una </a:t>
            </a:r>
            <a:r>
              <a:rPr sz="1200" spc="-5" dirty="0">
                <a:latin typeface="Times New Roman"/>
                <a:cs typeface="Times New Roman"/>
              </a:rPr>
              <a:t>reazione </a:t>
            </a:r>
            <a:r>
              <a:rPr sz="1200" dirty="0">
                <a:latin typeface="Times New Roman"/>
                <a:cs typeface="Times New Roman"/>
              </a:rPr>
              <a:t>umana e puramente </a:t>
            </a:r>
            <a:r>
              <a:rPr sz="1200" spc="-5" dirty="0">
                <a:latin typeface="Times New Roman"/>
                <a:cs typeface="Times New Roman"/>
              </a:rPr>
              <a:t>psichica. Essa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deve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disprezzata, ma non è la </a:t>
            </a:r>
            <a:r>
              <a:rPr sz="1200" spc="-5" dirty="0">
                <a:latin typeface="Times New Roman"/>
                <a:cs typeface="Times New Roman"/>
              </a:rPr>
              <a:t>voce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l’anima,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l’Aggiustatore se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voce </a:t>
            </a:r>
            <a:r>
              <a:rPr sz="1200" dirty="0">
                <a:latin typeface="Times New Roman"/>
                <a:cs typeface="Times New Roman"/>
              </a:rPr>
              <a:t>potesse essere </a:t>
            </a:r>
            <a:r>
              <a:rPr sz="1200" spc="-5" dirty="0">
                <a:latin typeface="Times New Roman"/>
                <a:cs typeface="Times New Roman"/>
              </a:rPr>
              <a:t>udita.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coscienza, giustamente, </a:t>
            </a:r>
            <a:r>
              <a:rPr sz="1200" spc="5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consiglia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agire bene,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in aggiunta </a:t>
            </a:r>
            <a:r>
              <a:rPr sz="1200" spc="-5" dirty="0">
                <a:latin typeface="Times New Roman"/>
                <a:cs typeface="Times New Roman"/>
              </a:rPr>
              <a:t>si sforza </a:t>
            </a:r>
            <a:r>
              <a:rPr sz="1200" dirty="0">
                <a:latin typeface="Times New Roman"/>
                <a:cs typeface="Times New Roman"/>
              </a:rPr>
              <a:t>di dirvi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veramente retto, e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nel momento e nella misura in cui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percepire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direttive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Monitore.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(1208.1) 110:5.2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esperienze umane </a:t>
            </a:r>
            <a:r>
              <a:rPr sz="1200" spc="-5" dirty="0">
                <a:latin typeface="Times New Roman"/>
                <a:cs typeface="Times New Roman"/>
              </a:rPr>
              <a:t>dei sogni, </a:t>
            </a:r>
            <a:r>
              <a:rPr sz="1200" dirty="0">
                <a:latin typeface="Times New Roman"/>
                <a:cs typeface="Times New Roman"/>
              </a:rPr>
              <a:t>quella disordinata e sconnessa </a:t>
            </a:r>
            <a:r>
              <a:rPr sz="1200" spc="-5" dirty="0">
                <a:latin typeface="Times New Roman"/>
                <a:cs typeface="Times New Roman"/>
              </a:rPr>
              <a:t>rassegna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addormentata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coordinata,  offrono </a:t>
            </a:r>
            <a:r>
              <a:rPr sz="1200" dirty="0">
                <a:latin typeface="Times New Roman"/>
                <a:cs typeface="Times New Roman"/>
              </a:rPr>
              <a:t>una prova adeguata </a:t>
            </a:r>
            <a:r>
              <a:rPr sz="1200" spc="-5" dirty="0">
                <a:latin typeface="Times New Roman"/>
                <a:cs typeface="Times New Roman"/>
              </a:rPr>
              <a:t>del fallimento degli Aggiustatori </a:t>
            </a:r>
            <a:r>
              <a:rPr sz="1200" dirty="0">
                <a:latin typeface="Times New Roman"/>
                <a:cs typeface="Times New Roman"/>
              </a:rPr>
              <a:t>di armonizzare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associare i </a:t>
            </a:r>
            <a:r>
              <a:rPr sz="1200" spc="-5" dirty="0">
                <a:latin typeface="Times New Roman"/>
                <a:cs typeface="Times New Roman"/>
              </a:rPr>
              <a:t>fattori divergenti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5" dirty="0">
                <a:latin typeface="Times New Roman"/>
                <a:cs typeface="Times New Roman"/>
              </a:rPr>
              <a:t>dell’uomo.  </a:t>
            </a:r>
            <a:r>
              <a:rPr sz="1200" spc="-5" dirty="0">
                <a:latin typeface="Times New Roman"/>
                <a:cs typeface="Times New Roman"/>
              </a:rPr>
              <a:t>Gli Aggiustatori semplicemente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riescono, </a:t>
            </a:r>
            <a:r>
              <a:rPr sz="1200" dirty="0">
                <a:latin typeface="Times New Roman"/>
                <a:cs typeface="Times New Roman"/>
              </a:rPr>
              <a:t>nello spazio di una sola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coordinare </a:t>
            </a:r>
            <a:r>
              <a:rPr sz="1200" dirty="0">
                <a:latin typeface="Times New Roman"/>
                <a:cs typeface="Times New Roman"/>
              </a:rPr>
              <a:t>e sincronizzare </a:t>
            </a:r>
            <a:r>
              <a:rPr sz="1200" spc="-5" dirty="0">
                <a:latin typeface="Times New Roman"/>
                <a:cs typeface="Times New Roman"/>
              </a:rPr>
              <a:t>arbitrariamente </a:t>
            </a:r>
            <a:r>
              <a:rPr sz="1200" dirty="0">
                <a:latin typeface="Times New Roman"/>
                <a:cs typeface="Times New Roman"/>
              </a:rPr>
              <a:t>due modi  di </a:t>
            </a:r>
            <a:r>
              <a:rPr sz="1200" spc="-5" dirty="0">
                <a:latin typeface="Times New Roman"/>
                <a:cs typeface="Times New Roman"/>
              </a:rPr>
              <a:t>pensare così </a:t>
            </a:r>
            <a:r>
              <a:rPr sz="1200" dirty="0">
                <a:latin typeface="Times New Roman"/>
                <a:cs typeface="Times New Roman"/>
              </a:rPr>
              <a:t>dissimili e </a:t>
            </a:r>
            <a:r>
              <a:rPr sz="1200" spc="-5" dirty="0">
                <a:latin typeface="Times New Roman"/>
                <a:cs typeface="Times New Roman"/>
              </a:rPr>
              <a:t>diversi </a:t>
            </a:r>
            <a:r>
              <a:rPr sz="1200" dirty="0">
                <a:latin typeface="Times New Roman"/>
                <a:cs typeface="Times New Roman"/>
              </a:rPr>
              <a:t>come quello umano e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divino. Quando </a:t>
            </a:r>
            <a:r>
              <a:rPr sz="1200" spc="-5" dirty="0">
                <a:latin typeface="Times New Roman"/>
                <a:cs typeface="Times New Roman"/>
              </a:rPr>
              <a:t>ci riescono, </a:t>
            </a:r>
            <a:r>
              <a:rPr sz="1200" dirty="0">
                <a:latin typeface="Times New Roman"/>
                <a:cs typeface="Times New Roman"/>
              </a:rPr>
              <a:t>come talvolta è </a:t>
            </a:r>
            <a:r>
              <a:rPr sz="1200" spc="-5" dirty="0">
                <a:latin typeface="Times New Roman"/>
                <a:cs typeface="Times New Roman"/>
              </a:rPr>
              <a:t>avvenuto,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5" dirty="0">
                <a:latin typeface="Times New Roman"/>
                <a:cs typeface="Times New Roman"/>
              </a:rPr>
              <a:t>anime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trasferite direttamente sui </a:t>
            </a:r>
            <a:r>
              <a:rPr sz="1200" dirty="0">
                <a:latin typeface="Times New Roman"/>
                <a:cs typeface="Times New Roman"/>
              </a:rPr>
              <a:t>mondi delle dimore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778122" y="129032"/>
            <a:ext cx="15132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La </a:t>
            </a:r>
            <a:r>
              <a:rPr sz="1500" b="0" dirty="0">
                <a:solidFill>
                  <a:srgbClr val="C00000"/>
                </a:solidFill>
                <a:latin typeface="Times New Roman"/>
                <a:cs typeface="Times New Roman"/>
              </a:rPr>
              <a:t>storia di</a:t>
            </a:r>
            <a:r>
              <a:rPr sz="1500" b="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b="0" spc="-5" dirty="0">
                <a:solidFill>
                  <a:srgbClr val="C00000"/>
                </a:solidFill>
                <a:latin typeface="Times New Roman"/>
                <a:cs typeface="Times New Roman"/>
              </a:rPr>
              <a:t>Urantia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451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530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(1208.2) 110:5.3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sonno l’Aggiustatore </a:t>
            </a:r>
            <a:r>
              <a:rPr sz="1200" dirty="0">
                <a:latin typeface="Times New Roman"/>
                <a:cs typeface="Times New Roman"/>
              </a:rPr>
              <a:t>tenta di compiere soltanto quello che la volontà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 dimorava </a:t>
            </a:r>
            <a:r>
              <a:rPr sz="1200" dirty="0">
                <a:latin typeface="Times New Roman"/>
                <a:cs typeface="Times New Roman"/>
              </a:rPr>
              <a:t>ha in precedenza </a:t>
            </a:r>
            <a:r>
              <a:rPr sz="1200" spc="-5" dirty="0">
                <a:latin typeface="Times New Roman"/>
                <a:cs typeface="Times New Roman"/>
              </a:rPr>
              <a:t>pienamente approvato mediante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scelte </a:t>
            </a:r>
            <a:r>
              <a:rPr sz="1200" dirty="0">
                <a:latin typeface="Times New Roman"/>
                <a:cs typeface="Times New Roman"/>
              </a:rPr>
              <a:t>adottate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era pienamente  </a:t>
            </a:r>
            <a:r>
              <a:rPr sz="1200" spc="-5" dirty="0">
                <a:latin typeface="Times New Roman"/>
                <a:cs typeface="Times New Roman"/>
              </a:rPr>
              <a:t>sveglia,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per questo venute a </a:t>
            </a:r>
            <a:r>
              <a:rPr sz="1200" spc="-5" dirty="0">
                <a:latin typeface="Times New Roman"/>
                <a:cs typeface="Times New Roman"/>
              </a:rPr>
              <a:t>situarsi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supermente, </a:t>
            </a:r>
            <a:r>
              <a:rPr sz="1200" dirty="0">
                <a:latin typeface="Times New Roman"/>
                <a:cs typeface="Times New Roman"/>
              </a:rPr>
              <a:t>il dominio di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interrelazioni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l’umano </a:t>
            </a:r>
            <a:r>
              <a:rPr sz="1200" dirty="0">
                <a:latin typeface="Times New Roman"/>
                <a:cs typeface="Times New Roman"/>
              </a:rPr>
              <a:t>e il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1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(1208.3) 110:5.4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ospiti mortali sono </a:t>
            </a:r>
            <a:r>
              <a:rPr sz="1200" spc="-5" dirty="0">
                <a:latin typeface="Times New Roman"/>
                <a:cs typeface="Times New Roman"/>
              </a:rPr>
              <a:t>addormentati gli Aggiustatori tentano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registrare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creazioni sui livelli superiori 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materiale, ed alcuni 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sogni grotteschi indicano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nello stabilire un contatto </a:t>
            </a:r>
            <a:r>
              <a:rPr sz="1200" spc="-5" dirty="0">
                <a:latin typeface="Times New Roman"/>
                <a:cs typeface="Times New Roman"/>
              </a:rPr>
              <a:t>efficace.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assurdità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dei sogni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attestano </a:t>
            </a:r>
            <a:r>
              <a:rPr sz="1200" dirty="0">
                <a:latin typeface="Times New Roman"/>
                <a:cs typeface="Times New Roman"/>
              </a:rPr>
              <a:t>soltanto la </a:t>
            </a:r>
            <a:r>
              <a:rPr sz="1200" spc="-5" dirty="0">
                <a:latin typeface="Times New Roman"/>
                <a:cs typeface="Times New Roman"/>
              </a:rPr>
              <a:t>pressione </a:t>
            </a:r>
            <a:r>
              <a:rPr sz="1200" dirty="0">
                <a:latin typeface="Times New Roman"/>
                <a:cs typeface="Times New Roman"/>
              </a:rPr>
              <a:t>di emozioni </a:t>
            </a:r>
            <a:r>
              <a:rPr sz="1200" spc="-5" dirty="0">
                <a:latin typeface="Times New Roman"/>
                <a:cs typeface="Times New Roman"/>
              </a:rPr>
              <a:t>inespresse, </a:t>
            </a:r>
            <a:r>
              <a:rPr sz="1200" dirty="0">
                <a:latin typeface="Times New Roman"/>
                <a:cs typeface="Times New Roman"/>
              </a:rPr>
              <a:t>ma testimoniano </a:t>
            </a:r>
            <a:r>
              <a:rPr sz="1200" spc="-5" dirty="0">
                <a:latin typeface="Times New Roman"/>
                <a:cs typeface="Times New Roman"/>
              </a:rPr>
              <a:t>anche l’orribile  deformazione delle rappresentazioni dei concetti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presentati dagli Aggiustatori.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vostre passioni, i vostri </a:t>
            </a:r>
            <a:r>
              <a:rPr sz="1200" spc="-5" dirty="0">
                <a:latin typeface="Times New Roman"/>
                <a:cs typeface="Times New Roman"/>
              </a:rPr>
              <a:t>impulsi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altre  tendenze </a:t>
            </a:r>
            <a:r>
              <a:rPr sz="1200" dirty="0">
                <a:latin typeface="Times New Roman"/>
                <a:cs typeface="Times New Roman"/>
              </a:rPr>
              <a:t>innate </a:t>
            </a:r>
            <a:r>
              <a:rPr sz="1200" spc="-5" dirty="0">
                <a:latin typeface="Times New Roman"/>
                <a:cs typeface="Times New Roman"/>
              </a:rPr>
              <a:t>si trasferiscono nel quadro </a:t>
            </a:r>
            <a:r>
              <a:rPr sz="1200" dirty="0">
                <a:latin typeface="Times New Roman"/>
                <a:cs typeface="Times New Roman"/>
              </a:rPr>
              <a:t>e sostituiscono i </a:t>
            </a:r>
            <a:r>
              <a:rPr sz="1200" spc="-5" dirty="0">
                <a:latin typeface="Times New Roman"/>
                <a:cs typeface="Times New Roman"/>
              </a:rPr>
              <a:t>loro desideri inespressi ai messaggi </a:t>
            </a:r>
            <a:r>
              <a:rPr sz="1200" dirty="0">
                <a:latin typeface="Times New Roman"/>
                <a:cs typeface="Times New Roman"/>
              </a:rPr>
              <a:t>divini che i </a:t>
            </a:r>
            <a:r>
              <a:rPr sz="1200" spc="-5" dirty="0">
                <a:latin typeface="Times New Roman"/>
                <a:cs typeface="Times New Roman"/>
              </a:rPr>
              <a:t>Monitori si </a:t>
            </a:r>
            <a:r>
              <a:rPr sz="1200" spc="5" dirty="0">
                <a:latin typeface="Times New Roman"/>
                <a:cs typeface="Times New Roman"/>
              </a:rPr>
              <a:t>stanno  </a:t>
            </a:r>
            <a:r>
              <a:rPr sz="1200" spc="-5" dirty="0">
                <a:latin typeface="Times New Roman"/>
                <a:cs typeface="Times New Roman"/>
              </a:rPr>
              <a:t>sforzando d’introdurre negli archivi psichici </a:t>
            </a:r>
            <a:r>
              <a:rPr sz="1200" dirty="0">
                <a:latin typeface="Times New Roman"/>
                <a:cs typeface="Times New Roman"/>
              </a:rPr>
              <a:t>durante il sonno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incosciente.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44195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(1208.4) 110:5.5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estremamente rischioso formulare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ipotesi </a:t>
            </a:r>
            <a:r>
              <a:rPr sz="1200" dirty="0">
                <a:latin typeface="Times New Roman"/>
                <a:cs typeface="Times New Roman"/>
              </a:rPr>
              <a:t>sul ruolo </a:t>
            </a:r>
            <a:r>
              <a:rPr sz="1200" spc="-5" dirty="0">
                <a:latin typeface="Times New Roman"/>
                <a:cs typeface="Times New Roman"/>
              </a:rPr>
              <a:t>dell’Aggiustatore nella </a:t>
            </a:r>
            <a:r>
              <a:rPr sz="1200" dirty="0">
                <a:latin typeface="Times New Roman"/>
                <a:cs typeface="Times New Roman"/>
              </a:rPr>
              <a:t>vita dei </a:t>
            </a:r>
            <a:r>
              <a:rPr sz="1200" spc="-5" dirty="0">
                <a:latin typeface="Times New Roman"/>
                <a:cs typeface="Times New Roman"/>
              </a:rPr>
              <a:t>sogni. Gli Aggiustatori  lavorano </a:t>
            </a:r>
            <a:r>
              <a:rPr sz="1200" dirty="0">
                <a:latin typeface="Times New Roman"/>
                <a:cs typeface="Times New Roman"/>
              </a:rPr>
              <a:t>durante il sonno, ma le vostre </a:t>
            </a:r>
            <a:r>
              <a:rPr sz="1200" spc="-5" dirty="0">
                <a:latin typeface="Times New Roman"/>
                <a:cs typeface="Times New Roman"/>
              </a:rPr>
              <a:t>esperienze ordinarie dei sogni sono </a:t>
            </a:r>
            <a:r>
              <a:rPr sz="1200" dirty="0">
                <a:latin typeface="Times New Roman"/>
                <a:cs typeface="Times New Roman"/>
              </a:rPr>
              <a:t>fenomeni </a:t>
            </a:r>
            <a:r>
              <a:rPr sz="1200" spc="-5" dirty="0">
                <a:latin typeface="Times New Roman"/>
                <a:cs typeface="Times New Roman"/>
              </a:rPr>
              <a:t>puramente fisiologici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psicologici.</a:t>
            </a:r>
            <a:endParaRPr sz="1200">
              <a:latin typeface="Times New Roman"/>
              <a:cs typeface="Times New Roman"/>
            </a:endParaRPr>
          </a:p>
          <a:p>
            <a:pPr marL="76200" marR="3638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Similmente è </a:t>
            </a:r>
            <a:r>
              <a:rPr sz="1200" spc="-5" dirty="0">
                <a:latin typeface="Times New Roman"/>
                <a:cs typeface="Times New Roman"/>
              </a:rPr>
              <a:t>azzardato tentare </a:t>
            </a:r>
            <a:r>
              <a:rPr sz="1200" dirty="0">
                <a:latin typeface="Times New Roman"/>
                <a:cs typeface="Times New Roman"/>
              </a:rPr>
              <a:t>la differenziazione </a:t>
            </a:r>
            <a:r>
              <a:rPr sz="1200" spc="-5" dirty="0">
                <a:latin typeface="Times New Roman"/>
                <a:cs typeface="Times New Roman"/>
              </a:rPr>
              <a:t>della registrazione dei concetti dell’Aggiustatore dalla ricezione </a:t>
            </a:r>
            <a:r>
              <a:rPr sz="1200" dirty="0">
                <a:latin typeface="Times New Roman"/>
                <a:cs typeface="Times New Roman"/>
              </a:rPr>
              <a:t>più o meno  </a:t>
            </a:r>
            <a:r>
              <a:rPr sz="1200" spc="-5" dirty="0">
                <a:latin typeface="Times New Roman"/>
                <a:cs typeface="Times New Roman"/>
              </a:rPr>
              <a:t>continua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cosciente 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della coscienza mortale. Questi </a:t>
            </a:r>
            <a:r>
              <a:rPr sz="1200" dirty="0">
                <a:latin typeface="Times New Roman"/>
                <a:cs typeface="Times New Roman"/>
              </a:rPr>
              <a:t>sono problemi che </a:t>
            </a:r>
            <a:r>
              <a:rPr sz="1200" spc="-5" dirty="0">
                <a:latin typeface="Times New Roman"/>
                <a:cs typeface="Times New Roman"/>
              </a:rPr>
              <a:t>dovranno essere risolti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 discernimento individuale </a:t>
            </a:r>
            <a:r>
              <a:rPr sz="1200" dirty="0">
                <a:latin typeface="Times New Roman"/>
                <a:cs typeface="Times New Roman"/>
              </a:rPr>
              <a:t>e della decisione </a:t>
            </a:r>
            <a:r>
              <a:rPr sz="1200" spc="-5" dirty="0">
                <a:latin typeface="Times New Roman"/>
                <a:cs typeface="Times New Roman"/>
              </a:rPr>
              <a:t>personale. Ma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farebbe meglio </a:t>
            </a:r>
            <a:r>
              <a:rPr sz="1200" dirty="0">
                <a:latin typeface="Times New Roman"/>
                <a:cs typeface="Times New Roman"/>
              </a:rPr>
              <a:t>a commettere </a:t>
            </a:r>
            <a:r>
              <a:rPr sz="1200" spc="-5" dirty="0">
                <a:latin typeface="Times New Roman"/>
                <a:cs typeface="Times New Roman"/>
              </a:rPr>
              <a:t>l’errore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respingere  l’espressione </a:t>
            </a:r>
            <a:r>
              <a:rPr sz="1200" dirty="0">
                <a:latin typeface="Times New Roman"/>
                <a:cs typeface="Times New Roman"/>
              </a:rPr>
              <a:t>di un Aggiustatore </a:t>
            </a:r>
            <a:r>
              <a:rPr sz="1200" spc="-5" dirty="0">
                <a:latin typeface="Times New Roman"/>
                <a:cs typeface="Times New Roman"/>
              </a:rPr>
              <a:t>credendo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sia un’esperienza </a:t>
            </a:r>
            <a:r>
              <a:rPr sz="1200" dirty="0">
                <a:latin typeface="Times New Roman"/>
                <a:cs typeface="Times New Roman"/>
              </a:rPr>
              <a:t>puramente umana piuttosto </a:t>
            </a:r>
            <a:r>
              <a:rPr sz="1200" spc="-5" dirty="0">
                <a:latin typeface="Times New Roman"/>
                <a:cs typeface="Times New Roman"/>
              </a:rPr>
              <a:t>che sbagliare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grossolanamente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nell’esaltare </a:t>
            </a:r>
            <a:r>
              <a:rPr sz="1200" dirty="0">
                <a:latin typeface="Times New Roman"/>
                <a:cs typeface="Times New Roman"/>
              </a:rPr>
              <a:t>una reazione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mortale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livello di </a:t>
            </a:r>
            <a:r>
              <a:rPr sz="1200" spc="-5" dirty="0">
                <a:latin typeface="Times New Roman"/>
                <a:cs typeface="Times New Roman"/>
              </a:rPr>
              <a:t>dignità divina. Ricordatevi </a:t>
            </a:r>
            <a:r>
              <a:rPr sz="1200" dirty="0">
                <a:latin typeface="Times New Roman"/>
                <a:cs typeface="Times New Roman"/>
              </a:rPr>
              <a:t>che l’influenza di 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Pensiero  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parte, </a:t>
            </a:r>
            <a:r>
              <a:rPr sz="1200" dirty="0">
                <a:latin typeface="Times New Roman"/>
                <a:cs typeface="Times New Roman"/>
              </a:rPr>
              <a:t>sebbene non </a:t>
            </a:r>
            <a:r>
              <a:rPr sz="1200" spc="-5" dirty="0">
                <a:latin typeface="Times New Roman"/>
                <a:cs typeface="Times New Roman"/>
              </a:rPr>
              <a:t>interamente, un’esperienza supercosciente.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08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(1208.5) 110:5.6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gradi </a:t>
            </a:r>
            <a:r>
              <a:rPr sz="1200" dirty="0">
                <a:latin typeface="Times New Roman"/>
                <a:cs typeface="Times New Roman"/>
              </a:rPr>
              <a:t>diversi 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più via via </a:t>
            </a:r>
            <a:r>
              <a:rPr sz="1200" spc="-5" dirty="0">
                <a:latin typeface="Times New Roman"/>
                <a:cs typeface="Times New Roman"/>
              </a:rPr>
              <a:t>che ascendete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psichici, </a:t>
            </a:r>
            <a:r>
              <a:rPr sz="1200" spc="-5" dirty="0">
                <a:latin typeface="Times New Roman"/>
                <a:cs typeface="Times New Roman"/>
              </a:rPr>
              <a:t>talvolta direttamente </a:t>
            </a:r>
            <a:r>
              <a:rPr sz="1200" dirty="0">
                <a:latin typeface="Times New Roman"/>
                <a:cs typeface="Times New Roman"/>
              </a:rPr>
              <a:t>ma più </a:t>
            </a:r>
            <a:r>
              <a:rPr sz="1200" spc="-5" dirty="0">
                <a:latin typeface="Times New Roman"/>
                <a:cs typeface="Times New Roman"/>
              </a:rPr>
              <a:t>spesso  indirettamente, </a:t>
            </a:r>
            <a:r>
              <a:rPr sz="1200" dirty="0">
                <a:latin typeface="Times New Roman"/>
                <a:cs typeface="Times New Roman"/>
              </a:rPr>
              <a:t>voi comunicate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Aggiustatore. 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pericoloso ritenere che ogni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che ha </a:t>
            </a:r>
            <a:r>
              <a:rPr sz="1200" spc="-5" dirty="0">
                <a:latin typeface="Times New Roman"/>
                <a:cs typeface="Times New Roman"/>
              </a:rPr>
              <a:t>origine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nella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III</a:t>
            </a:r>
            <a:r>
              <a:rPr spc="-60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00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400510</Words>
  <Application>Microsoft Office PowerPoint</Application>
  <PresentationFormat>Custom</PresentationFormat>
  <Paragraphs>14812</Paragraphs>
  <Slides>1190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1190</vt:i4>
      </vt:variant>
    </vt:vector>
  </HeadingPairs>
  <TitlesOfParts>
    <vt:vector size="1191" baseType="lpstr">
      <vt:lpstr>Office Theme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57: L’origine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58: L’istituzione della vita su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60: Urantia durante l’era della vita terrestre primitiva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61: L’era dei mammiferi su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62: Le razze precorritrici dell’uomo primitivo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63: La prima famiglia umana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64: Le razze evoluzionarie di colore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66: Il Principe Planetario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67: La ribellione planetaria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68: Gli albori della civiltà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69: Le istituzioni umane primitive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70: L’evoluzione del governo umano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71: Lo sviluppo dello Stato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72: Il governo su un pianeta vicino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74: Adamo ed Eva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75: L’inadempienza di Adamo ed Eva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76: Il secondo giardino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77: Le creature intermedie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78: La razza viola dopo i giorni di Adamo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79: L’espansione andita in Oriente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80: L’espansione andita in Occidente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81: Lo sviluppo della civiltà moderna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82: L’evoluzione del matrimonio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83: L’istituzione del matrimonio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86: L’evoluzione primitiva della religione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87: I culti dei fantasmi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88: Feticci, amuleti e magia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89: Peccato, sacrificio ed espiazione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93: Machiventa Melchizedek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94: Gli insegnamenti di Melchizedek in Oriente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95: Gli insegnamenti di Melchizedek nel Levante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97: L’evoluzione del concetto di Dio presso gli Ebrei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99: I problemi sociali della religione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100: La religione nell’esperienza umana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101: La natura reale della religione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105: La Deità e la realtà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108: Missione e ministero degli Aggiustatori di Pensiero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109: Relazione degli Aggiustatori con le creature  dell’universo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110: Relazione degli Aggiustatori con i singoli mortali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113: I guardiani serafici del destino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Fascicolo 115: L’Essere Supremo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  <vt:lpstr>La storia di Urantia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Il Libro di Urantia</dc:title>
  <dc:creator/>
  <cp:lastModifiedBy/>
  <cp:revision>1</cp:revision>
  <dcterms:created xsi:type="dcterms:W3CDTF">2020-11-30T23:26:04Z</dcterms:created>
  <dcterms:modified xsi:type="dcterms:W3CDTF">2021-01-20T09:24:16Z</dcterms:modified>
</cp:coreProperties>
</file>